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65" r:id="rId5"/>
    <p:sldId id="266" r:id="rId6"/>
    <p:sldId id="262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3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0"/>
    <p:restoredTop sz="94606"/>
  </p:normalViewPr>
  <p:slideViewPr>
    <p:cSldViewPr snapToGrid="0" snapToObjects="1" showGuides="1">
      <p:cViewPr>
        <p:scale>
          <a:sx n="100" d="100"/>
          <a:sy n="100" d="100"/>
        </p:scale>
        <p:origin x="824" y="584"/>
      </p:cViewPr>
      <p:guideLst>
        <p:guide orient="horz" pos="2160"/>
        <p:guide pos="3840"/>
        <p:guide orient="horz" pos="13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76057-0D9F-F04B-AF1B-549E3E841BCE}" type="datetimeFigureOut">
              <a:rPr kumimoji="1" lang="zh-TW" altLang="en-US" smtClean="0"/>
              <a:t>2022/9/5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EE054-B3A1-4247-9970-64F5CFF4A14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7372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EE054-B3A1-4247-9970-64F5CFF4A14F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81454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C11B4-4BC4-3749-B2A0-2259E64448B7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041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Microsoft JhengHei" charset="-120"/>
                <a:ea typeface="Microsoft JhengHei" charset="-120"/>
                <a:cs typeface="Microsoft JhengHei" charset="-120"/>
              </a:defRPr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icrosoft JhengHei" charset="-120"/>
                <a:ea typeface="Microsoft JhengHei" charset="-120"/>
                <a:cs typeface="Microsoft JhengHei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 smtClean="0"/>
              <a:t>按一下以編輯母片副標題樣式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304A-4026-CB41-B8C8-46A3EA908829}" type="datetime1">
              <a:rPr kumimoji="1" lang="zh-TW" altLang="en-US" smtClean="0"/>
              <a:t>2022/9/5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A28-26F6-6F44-A9D7-02AFE6A1948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473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8A4EE-E672-3344-97DA-1146D2343B7A}" type="datetime1">
              <a:rPr kumimoji="1" lang="zh-TW" altLang="en-US" smtClean="0"/>
              <a:t>2022/9/5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A28-26F6-6F44-A9D7-02AFE6A1948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9610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FACA-A2F4-2F45-BDFA-3F4FF7E27FED}" type="datetime1">
              <a:rPr kumimoji="1" lang="zh-TW" altLang="en-US" smtClean="0"/>
              <a:t>2022/9/5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A28-26F6-6F44-A9D7-02AFE6A1948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9180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700" y="365125"/>
            <a:ext cx="10325100" cy="1325563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9510-22B0-F54F-BA25-478F6EABE1D6}" type="datetime1">
              <a:rPr kumimoji="1" lang="zh-TW" altLang="en-US" smtClean="0"/>
              <a:t>2022/9/5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271000" y="6356350"/>
            <a:ext cx="2743200" cy="365125"/>
          </a:xfrm>
        </p:spPr>
        <p:txBody>
          <a:bodyPr/>
          <a:lstStyle>
            <a:lvl1pPr>
              <a:defRPr sz="1400" b="1"/>
            </a:lvl1pPr>
          </a:lstStyle>
          <a:p>
            <a:fld id="{10414A28-26F6-6F44-A9D7-02AFE6A1948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pic>
        <p:nvPicPr>
          <p:cNvPr id="9" name="Picture 4" descr="reative yellow light bulb symbol | Free Photo - rawpix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7" b="97167" l="9967" r="90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093" y="3175"/>
            <a:ext cx="704213" cy="9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ative yellow light bulb symbol | Free Photo - rawpix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7" b="97167" l="9967" r="90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80" y="5922169"/>
            <a:ext cx="704213" cy="9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1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5D5C-6FB4-F045-9F71-E71340F865B0}" type="datetime1">
              <a:rPr kumimoji="1" lang="zh-TW" altLang="en-US" smtClean="0"/>
              <a:t>2022/9/5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A28-26F6-6F44-A9D7-02AFE6A1948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7759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51AB-8CFB-3C42-959D-98F56E37FA4E}" type="datetime1">
              <a:rPr kumimoji="1" lang="zh-TW" altLang="en-US" smtClean="0"/>
              <a:t>2022/9/5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A28-26F6-6F44-A9D7-02AFE6A1948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4968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BCD2-48D1-E842-8AFA-4F38195DDA4D}" type="datetime1">
              <a:rPr kumimoji="1" lang="zh-TW" altLang="en-US" smtClean="0"/>
              <a:t>2022/9/5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A28-26F6-6F44-A9D7-02AFE6A1948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4986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3027-50C6-914A-9BF9-41D4F969F3BC}" type="datetime1">
              <a:rPr kumimoji="1" lang="zh-TW" altLang="en-US" smtClean="0"/>
              <a:t>2022/9/5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A28-26F6-6F44-A9D7-02AFE6A1948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9708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7369-F864-2249-A39C-A77B56455206}" type="datetime1">
              <a:rPr kumimoji="1" lang="zh-TW" altLang="en-US" smtClean="0"/>
              <a:t>2022/9/5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A28-26F6-6F44-A9D7-02AFE6A1948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7574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1F1D-337A-B54E-81B6-86FE448EA528}" type="datetime1">
              <a:rPr kumimoji="1" lang="zh-TW" altLang="en-US" smtClean="0"/>
              <a:t>2022/9/5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A28-26F6-6F44-A9D7-02AFE6A1948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2213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0C42-CF09-D347-B0D1-EB41B0970DF6}" type="datetime1">
              <a:rPr kumimoji="1" lang="zh-TW" altLang="en-US" smtClean="0"/>
              <a:t>2022/9/5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A28-26F6-6F44-A9D7-02AFE6A1948F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7242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defRPr>
            </a:lvl1pPr>
          </a:lstStyle>
          <a:p>
            <a:fld id="{A2776CB8-7088-C948-AA30-A3A5117CE22B}" type="datetime1">
              <a:rPr kumimoji="1" lang="zh-TW" altLang="en-US" smtClean="0"/>
              <a:pPr/>
              <a:t>2022/9/5</a:t>
            </a:fld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091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defRPr>
            </a:lvl1pPr>
          </a:lstStyle>
          <a:p>
            <a:fld id="{10414A28-26F6-6F44-A9D7-02AFE6A1948F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pic>
        <p:nvPicPr>
          <p:cNvPr id="7" name="Picture 4" descr="reative yellow light bulb symbol | Free Photo - rawpixe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917" b="97167" l="9967" r="90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6093" y="3175"/>
            <a:ext cx="704213" cy="9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ative yellow light bulb symbol | Free Photo - rawpixe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917" b="97167" l="9967" r="90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80" y="5922169"/>
            <a:ext cx="704213" cy="9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90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JhengHei" charset="-120"/>
          <a:ea typeface="Microsoft JhengHei" charset="-120"/>
          <a:cs typeface="Microsoft JhengHei" charset="-12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Microsoft JhengHei" charset="-120"/>
          <a:ea typeface="Microsoft JhengHei" charset="-120"/>
          <a:cs typeface="Microsoft JhengHei" charset="-12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Microsoft JhengHei" charset="-120"/>
          <a:ea typeface="Microsoft JhengHei" charset="-120"/>
          <a:cs typeface="Microsoft JhengHei" charset="-12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Microsoft JhengHei" charset="-120"/>
          <a:ea typeface="Microsoft JhengHei" charset="-120"/>
          <a:cs typeface="Microsoft JhengHei" charset="-12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icrosoft JhengHei" charset="-120"/>
          <a:ea typeface="Microsoft JhengHei" charset="-120"/>
          <a:cs typeface="Microsoft JhengHei" charset="-12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Microsoft JhengHei" charset="-120"/>
          <a:ea typeface="Microsoft JhengHei" charset="-120"/>
          <a:cs typeface="Microsoft JhengHei" charset="-12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at is service excellence? The service excellence definition for 20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1" b="5334"/>
          <a:stretch/>
        </p:blipFill>
        <p:spPr bwMode="auto">
          <a:xfrm>
            <a:off x="-1" y="0"/>
            <a:ext cx="121930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814595" y="1512313"/>
            <a:ext cx="5335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2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中正</a:t>
            </a:r>
            <a:r>
              <a:rPr kumimoji="1" lang="zh-TW" altLang="en-US" sz="32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大學企管</a:t>
            </a:r>
            <a:r>
              <a:rPr kumimoji="1" lang="en-US" altLang="zh-TW" sz="32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&amp;</a:t>
            </a:r>
            <a:r>
              <a:rPr kumimoji="1" lang="zh-TW" altLang="en-US" sz="32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行銷所</a:t>
            </a:r>
            <a:r>
              <a:rPr kumimoji="1" lang="en-US" altLang="zh-TW" sz="32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kumimoji="1" lang="en-US" altLang="zh-TW" sz="24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2022.9</a:t>
            </a:r>
            <a:endParaRPr kumimoji="1" lang="zh-TW" altLang="en-US" sz="2400" b="1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14595" y="3545475"/>
            <a:ext cx="61093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66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服務業行銷管理</a:t>
            </a:r>
            <a:endParaRPr kumimoji="1" lang="zh-TW" altLang="en-US" sz="66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14595" y="4723080"/>
            <a:ext cx="27061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曾光華教授</a:t>
            </a:r>
            <a:endParaRPr kumimoji="1" lang="en-US" altLang="zh-TW" sz="3600" b="1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r>
              <a:rPr kumimoji="1" lang="en-US" altLang="zh-TW" sz="24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kumimoji="1" lang="en-US" altLang="zh-TW" sz="2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Phone: </a:t>
            </a:r>
            <a:r>
              <a:rPr kumimoji="1" lang="en-US" altLang="zh-TW" sz="2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0939773224</a:t>
            </a:r>
            <a:endParaRPr kumimoji="1" lang="en-US" altLang="zh-TW" sz="2000" b="1" dirty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r>
              <a:rPr kumimoji="1" lang="en-US" altLang="zh-TW" sz="20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 Line: </a:t>
            </a:r>
            <a:r>
              <a:rPr kumimoji="1" lang="en-US" altLang="zh-TW" sz="2000" b="1" dirty="0" err="1" smtClean="0">
                <a:latin typeface="Microsoft JhengHei" charset="-120"/>
                <a:ea typeface="Microsoft JhengHei" charset="-120"/>
                <a:cs typeface="Microsoft JhengHei" charset="-120"/>
              </a:rPr>
              <a:t>marketingkfc</a:t>
            </a:r>
            <a:endParaRPr kumimoji="1" lang="en-US" altLang="zh-TW" sz="2000" b="1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92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/>
              <a:t>關於在下</a:t>
            </a:r>
            <a:endParaRPr kumimoji="1"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747541" y="2231776"/>
            <a:ext cx="84061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kumimoji="1" lang="zh-TW" altLang="en-US" sz="3200" b="1" dirty="0" smtClean="0">
                <a:latin typeface="Microsoft JhengHei" charset="-120"/>
                <a:ea typeface="Microsoft JhengHei" charset="-120"/>
                <a:cs typeface="Microsoft JhengHei" charset="-120"/>
              </a:rPr>
              <a:t>曾光華</a:t>
            </a:r>
            <a:endParaRPr kumimoji="1" lang="en-US" altLang="zh-TW" sz="3200" b="1" dirty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312738" indent="-312738">
              <a:lnSpc>
                <a:spcPts val="4000"/>
              </a:lnSpc>
              <a:buFont typeface="Arial" charset="0"/>
              <a:buChar char="•"/>
            </a:pPr>
            <a:r>
              <a:rPr kumimoji="1" lang="zh-TW" altLang="en-US" sz="32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政大企管學士；密蘇里大學行銷碩、博士</a:t>
            </a:r>
            <a:endParaRPr kumimoji="1" lang="en-US" altLang="zh-TW" sz="3200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312738" indent="-312738">
              <a:lnSpc>
                <a:spcPts val="4000"/>
              </a:lnSpc>
              <a:buFont typeface="Arial" charset="0"/>
              <a:buChar char="•"/>
            </a:pPr>
            <a:r>
              <a:rPr kumimoji="1" lang="zh-TW" altLang="en-US" sz="32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中正企管教授，但不想被關在大學牆內</a:t>
            </a:r>
            <a:endParaRPr kumimoji="1" lang="en-US" altLang="zh-TW" sz="3200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312738" indent="-312738">
              <a:lnSpc>
                <a:spcPts val="4000"/>
              </a:lnSpc>
              <a:buFont typeface="Arial" charset="0"/>
              <a:buChar char="•"/>
            </a:pPr>
            <a:endParaRPr kumimoji="1" lang="en-US" altLang="zh-TW" sz="3200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312738" indent="-312738">
              <a:lnSpc>
                <a:spcPts val="4000"/>
              </a:lnSpc>
              <a:buFont typeface="Arial" charset="0"/>
              <a:buChar char="•"/>
            </a:pPr>
            <a:endParaRPr kumimoji="1" lang="en-US" altLang="zh-TW" sz="3200" dirty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312738" indent="-312738">
              <a:lnSpc>
                <a:spcPts val="4000"/>
              </a:lnSpc>
              <a:buFont typeface="Arial" charset="0"/>
              <a:buChar char="•"/>
            </a:pPr>
            <a:r>
              <a:rPr kumimoji="1" lang="zh-TW" altLang="en-US" sz="32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以傳播行銷觀念為志業</a:t>
            </a:r>
            <a:endParaRPr kumimoji="1" lang="en-US" altLang="zh-TW" sz="3200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63689" y="3758091"/>
            <a:ext cx="4463081" cy="948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kumimoji="1" lang="zh-TW" altLang="en-US" sz="2400" dirty="0">
                <a:solidFill>
                  <a:srgbClr val="0070C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著有</a:t>
            </a:r>
            <a:r>
              <a:rPr kumimoji="1" lang="en-US" altLang="zh-TW" sz="2400" dirty="0">
                <a:solidFill>
                  <a:srgbClr val="0070C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10</a:t>
            </a:r>
            <a:r>
              <a:rPr kumimoji="1" lang="zh-TW" altLang="en-US" sz="2400" dirty="0">
                <a:solidFill>
                  <a:srgbClr val="0070C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餘本暢銷行銷</a:t>
            </a:r>
            <a:r>
              <a:rPr kumimoji="1" lang="zh-TW" altLang="en-US" sz="2400" dirty="0" smtClean="0">
                <a:solidFill>
                  <a:srgbClr val="0070C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教科書</a:t>
            </a:r>
            <a:endParaRPr kumimoji="1" lang="en-US" altLang="zh-TW" sz="2400" dirty="0" smtClean="0">
              <a:solidFill>
                <a:srgbClr val="0070C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>
              <a:lnSpc>
                <a:spcPts val="3500"/>
              </a:lnSpc>
            </a:pPr>
            <a:r>
              <a:rPr kumimoji="1" lang="zh-TW" altLang="en-US" sz="2400" dirty="0" smtClean="0">
                <a:solidFill>
                  <a:srgbClr val="0070C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每年</a:t>
            </a:r>
            <a:r>
              <a:rPr kumimoji="1" lang="en-US" altLang="zh-TW" sz="2400" dirty="0" smtClean="0">
                <a:solidFill>
                  <a:srgbClr val="0070C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200-300</a:t>
            </a:r>
            <a:r>
              <a:rPr kumimoji="1" lang="zh-TW" altLang="en-US" sz="2400" dirty="0" smtClean="0">
                <a:solidFill>
                  <a:srgbClr val="0070C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小時業界演講授課</a:t>
            </a:r>
            <a:endParaRPr kumimoji="1" lang="en-US" altLang="zh-TW" sz="2400" dirty="0">
              <a:solidFill>
                <a:srgbClr val="0070C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63689" y="5351369"/>
            <a:ext cx="5335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400" dirty="0" smtClean="0">
                <a:solidFill>
                  <a:srgbClr val="0070C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105</a:t>
            </a:r>
            <a:r>
              <a:rPr kumimoji="1" lang="zh-TW" altLang="en-US" sz="2400" dirty="0" smtClean="0">
                <a:solidFill>
                  <a:srgbClr val="0070C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歲前，願當行銷傳道師、行銷教父</a:t>
            </a:r>
            <a:endParaRPr kumimoji="1" lang="en-US" altLang="zh-TW" sz="2400" dirty="0">
              <a:solidFill>
                <a:srgbClr val="0070C0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3630" r="6982" b="6973"/>
          <a:stretch/>
        </p:blipFill>
        <p:spPr>
          <a:xfrm>
            <a:off x="38100" y="1850776"/>
            <a:ext cx="3708400" cy="382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6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/>
              <a:t>我的教學理念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41762" y="1994101"/>
            <a:ext cx="7539038" cy="4613074"/>
          </a:xfrm>
        </p:spPr>
        <p:txBody>
          <a:bodyPr>
            <a:no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</a:rPr>
              <a:t>人類</a:t>
            </a:r>
            <a:r>
              <a:rPr lang="zh-TW" altLang="en-US" sz="3200" dirty="0" smtClean="0">
                <a:solidFill>
                  <a:srgbClr val="C00000"/>
                </a:solidFill>
              </a:rPr>
              <a:t>最優異</a:t>
            </a:r>
            <a:r>
              <a:rPr lang="zh-TW" altLang="en-US" sz="3200" dirty="0">
                <a:solidFill>
                  <a:srgbClr val="C00000"/>
                </a:solidFill>
              </a:rPr>
              <a:t>之處</a:t>
            </a:r>
            <a:r>
              <a:rPr lang="zh-TW" altLang="en-US" sz="3200" dirty="0" smtClean="0">
                <a:solidFill>
                  <a:srgbClr val="C00000"/>
                </a:solidFill>
              </a:rPr>
              <a:t>，是質疑</a:t>
            </a:r>
            <a:r>
              <a:rPr lang="zh-TW" altLang="en-US" sz="3200" dirty="0">
                <a:solidFill>
                  <a:srgbClr val="C00000"/>
                </a:solidFill>
              </a:rPr>
              <a:t>自己和他人。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endParaRPr lang="en-US" altLang="zh-TW" sz="3200" dirty="0"/>
          </a:p>
          <a:p>
            <a:r>
              <a:rPr lang="zh-TW" altLang="en-US" sz="3200" dirty="0" smtClean="0"/>
              <a:t>教育</a:t>
            </a:r>
            <a:r>
              <a:rPr lang="zh-TW" altLang="en-US" sz="3200" dirty="0"/>
              <a:t>不是灌輸，而是點燃</a:t>
            </a:r>
            <a:r>
              <a:rPr lang="zh-TW" altLang="en-US" sz="3200" dirty="0" smtClean="0"/>
              <a:t>火焰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215900" indent="0">
              <a:buNone/>
            </a:pPr>
            <a:r>
              <a:rPr lang="zh-TW" altLang="en-US" sz="3200" dirty="0" smtClean="0"/>
              <a:t>最</a:t>
            </a:r>
            <a:r>
              <a:rPr lang="zh-TW" altLang="en-US" sz="3200" dirty="0"/>
              <a:t>有效的教育方法不是告訴</a:t>
            </a:r>
            <a:r>
              <a:rPr lang="zh-TW" altLang="en-US" sz="3200" dirty="0" smtClean="0"/>
              <a:t>人們</a:t>
            </a:r>
            <a:endParaRPr lang="en-US" altLang="zh-TW" sz="3200" dirty="0" smtClean="0"/>
          </a:p>
          <a:p>
            <a:pPr marL="215900" indent="0">
              <a:buNone/>
            </a:pPr>
            <a:r>
              <a:rPr lang="zh-TW" altLang="en-US" sz="3200" dirty="0" smtClean="0"/>
              <a:t>答案</a:t>
            </a:r>
            <a:r>
              <a:rPr lang="zh-TW" altLang="en-US" sz="3200" dirty="0"/>
              <a:t>，而是向他們</a:t>
            </a:r>
            <a:r>
              <a:rPr lang="zh-TW" altLang="en-US" sz="3200" dirty="0" smtClean="0">
                <a:solidFill>
                  <a:srgbClr val="C00000"/>
                </a:solidFill>
              </a:rPr>
              <a:t>提問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zh-TW" altLang="en-US" sz="3200" dirty="0" smtClean="0"/>
              <a:t>思想</a:t>
            </a:r>
            <a:r>
              <a:rPr lang="zh-TW" altLang="en-US" sz="3200" dirty="0" smtClean="0"/>
              <a:t>應該誕生</a:t>
            </a:r>
            <a:r>
              <a:rPr lang="zh-TW" altLang="en-US" sz="3200" dirty="0"/>
              <a:t>在學生的心裡</a:t>
            </a:r>
            <a:r>
              <a:rPr lang="zh-TW" altLang="en-US" sz="3200" dirty="0" smtClean="0"/>
              <a:t>，</a:t>
            </a:r>
            <a:endParaRPr lang="en-US" altLang="zh-TW" sz="3200" dirty="0" smtClean="0"/>
          </a:p>
          <a:p>
            <a:pPr marL="215900" indent="0">
              <a:buNone/>
            </a:pPr>
            <a:r>
              <a:rPr lang="zh-TW" altLang="en-US" sz="3200" dirty="0" smtClean="0"/>
              <a:t>教師應當</a:t>
            </a:r>
            <a:r>
              <a:rPr lang="zh-TW" altLang="en-US" sz="3200" dirty="0"/>
              <a:t>像助產士那樣</a:t>
            </a:r>
            <a:r>
              <a:rPr lang="zh-TW" altLang="en-US" sz="3200" dirty="0" smtClean="0"/>
              <a:t>辦事。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en-US" altLang="zh-TW" sz="3200" dirty="0"/>
              <a:t/>
            </a:r>
            <a:br>
              <a:rPr lang="en-US" altLang="zh-TW" sz="3200" dirty="0"/>
            </a:br>
            <a:endParaRPr kumimoji="1" lang="zh-TW" altLang="en-US" sz="3200" dirty="0"/>
          </a:p>
        </p:txBody>
      </p:sp>
      <p:pic>
        <p:nvPicPr>
          <p:cNvPr id="1026" name="Picture 2" descr="https://i1.kknews.cc/SIG=1q6891u/59330002s0qqqp991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4964"/>
            <a:ext cx="3786188" cy="499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0" y="6077247"/>
            <a:ext cx="1415772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zh-TW" altLang="en-US" sz="2400" smtClean="0">
                <a:solidFill>
                  <a:schemeClr val="bg1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蘇格拉底</a:t>
            </a:r>
            <a:endParaRPr kumimoji="1" lang="zh-TW" altLang="en-US" sz="2400">
              <a:solidFill>
                <a:schemeClr val="bg1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A28-26F6-6F44-A9D7-02AFE6A1948F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823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/>
              <a:t>我</a:t>
            </a:r>
            <a:r>
              <a:rPr kumimoji="1" lang="zh-TW" altLang="en-US" b="1" dirty="0" smtClean="0"/>
              <a:t>的教學</a:t>
            </a:r>
            <a:r>
              <a:rPr kumimoji="1" lang="zh-TW" altLang="en-US" b="1" dirty="0"/>
              <a:t>理念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374" y="2700338"/>
            <a:ext cx="4612005" cy="3454506"/>
          </a:xfrm>
        </p:spPr>
        <p:txBody>
          <a:bodyPr/>
          <a:lstStyle/>
          <a:p>
            <a:pPr marL="0" indent="0">
              <a:buNone/>
            </a:pPr>
            <a:r>
              <a:rPr kumimoji="1" lang="zh-TW" altLang="en-US" dirty="0" smtClean="0"/>
              <a:t>在</a:t>
            </a:r>
            <a:r>
              <a:rPr kumimoji="1" lang="en-US" altLang="zh-TW" dirty="0" smtClean="0">
                <a:solidFill>
                  <a:srgbClr val="C00000"/>
                </a:solidFill>
              </a:rPr>
              <a:t>Q&amp;A</a:t>
            </a:r>
            <a:r>
              <a:rPr kumimoji="1" lang="zh-TW" altLang="en-US" dirty="0" smtClean="0"/>
              <a:t>之間</a:t>
            </a:r>
            <a:endParaRPr kumimoji="1" lang="en-US" altLang="zh-TW" dirty="0"/>
          </a:p>
          <a:p>
            <a:pPr marL="0" indent="0">
              <a:buNone/>
            </a:pPr>
            <a:r>
              <a:rPr kumimoji="1" lang="zh-TW" altLang="en-US" dirty="0" smtClean="0"/>
              <a:t>形成你的思考與論述</a:t>
            </a:r>
            <a:endParaRPr kumimoji="1" lang="en-US" altLang="zh-TW" dirty="0" smtClean="0"/>
          </a:p>
          <a:p>
            <a:pPr marL="0" indent="0">
              <a:buNone/>
            </a:pPr>
            <a:r>
              <a:rPr kumimoji="1" lang="zh-TW" altLang="en-US" dirty="0" smtClean="0"/>
              <a:t>以及團隊協作的精神</a:t>
            </a:r>
            <a:endParaRPr kumimoji="1"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A28-26F6-6F44-A9D7-02AFE6A1948F}" type="slidenum">
              <a:rPr kumimoji="1" lang="zh-TW" altLang="en-US" smtClean="0"/>
              <a:t>4</a:t>
            </a:fld>
            <a:endParaRPr kumimoji="1" lang="zh-TW" altLang="en-US"/>
          </a:p>
        </p:txBody>
      </p:sp>
      <p:pic>
        <p:nvPicPr>
          <p:cNvPr id="4098" name="Picture 2" descr="ow to Get Your Lead Nurturing Prospects to &quot;Talk&quot; to You – Lead Lia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2" y="2097088"/>
            <a:ext cx="5867248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9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/>
              <a:t>生存與學習法則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6092" y="1874837"/>
            <a:ext cx="10867707" cy="4652963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ct val="15000"/>
              </a:spcBef>
              <a:buSzPct val="75000"/>
              <a:defRPr/>
            </a:pPr>
            <a:r>
              <a:rPr lang="zh-TW" altLang="en-US" dirty="0"/>
              <a:t>準時</a:t>
            </a:r>
            <a:r>
              <a:rPr lang="zh-TW" altLang="en-US" dirty="0" smtClean="0"/>
              <a:t>（</a:t>
            </a:r>
            <a:r>
              <a:rPr lang="en-US" altLang="zh-TW" dirty="0" smtClean="0"/>
              <a:t>09</a:t>
            </a:r>
            <a:r>
              <a:rPr lang="en-US" altLang="zh-TW" dirty="0" smtClean="0"/>
              <a:t>10</a:t>
            </a:r>
            <a:r>
              <a:rPr lang="zh-TW" altLang="en-US" dirty="0"/>
              <a:t>）到</a:t>
            </a:r>
            <a:r>
              <a:rPr lang="zh-TW" altLang="en-US" dirty="0" smtClean="0"/>
              <a:t>教室或上線。</a:t>
            </a:r>
            <a:endParaRPr lang="zh-TW" altLang="en-US" dirty="0"/>
          </a:p>
          <a:p>
            <a:pPr lvl="1">
              <a:lnSpc>
                <a:spcPct val="120000"/>
              </a:lnSpc>
              <a:spcBef>
                <a:spcPct val="15000"/>
              </a:spcBef>
              <a:buSzPct val="75000"/>
              <a:defRPr/>
            </a:pPr>
            <a:r>
              <a:rPr lang="zh-TW" altLang="en-US" dirty="0"/>
              <a:t>請假理由要令我信服或感動。</a:t>
            </a:r>
          </a:p>
          <a:p>
            <a:pPr lvl="1">
              <a:lnSpc>
                <a:spcPct val="120000"/>
              </a:lnSpc>
              <a:spcBef>
                <a:spcPct val="15000"/>
              </a:spcBef>
              <a:buSzPct val="75000"/>
              <a:defRPr/>
            </a:pPr>
            <a:r>
              <a:rPr lang="zh-TW" altLang="en-US" dirty="0" smtClean="0"/>
              <a:t>教室嚴禁</a:t>
            </a:r>
            <a:r>
              <a:rPr lang="zh-TW" altLang="en-US" dirty="0"/>
              <a:t>早餐。礦泉水等輕便型飲料，可。</a:t>
            </a:r>
          </a:p>
          <a:p>
            <a:pPr lvl="1">
              <a:lnSpc>
                <a:spcPct val="120000"/>
              </a:lnSpc>
              <a:spcBef>
                <a:spcPct val="15000"/>
              </a:spcBef>
              <a:buSzPct val="75000"/>
              <a:defRPr/>
            </a:pPr>
            <a:r>
              <a:rPr lang="zh-TW" altLang="en-US" dirty="0">
                <a:solidFill>
                  <a:srgbClr val="C00000"/>
                </a:solidFill>
              </a:rPr>
              <a:t>上課材料務必事先預習，並於課堂上踴躍參與討論。</a:t>
            </a:r>
          </a:p>
          <a:p>
            <a:pPr lvl="1">
              <a:lnSpc>
                <a:spcPct val="120000"/>
              </a:lnSpc>
              <a:spcBef>
                <a:spcPct val="15000"/>
              </a:spcBef>
              <a:buSzPct val="75000"/>
              <a:defRPr/>
            </a:pPr>
            <a:r>
              <a:rPr lang="zh-TW" altLang="en-US" dirty="0"/>
              <a:t>課本內容或我的意見不一定正確或周延，請多元思考；要反駁我，歡迎。</a:t>
            </a:r>
          </a:p>
          <a:p>
            <a:pPr lvl="1">
              <a:lnSpc>
                <a:spcPct val="120000"/>
              </a:lnSpc>
              <a:spcBef>
                <a:spcPct val="15000"/>
              </a:spcBef>
              <a:buSzPct val="75000"/>
              <a:defRPr/>
            </a:pPr>
            <a:r>
              <a:rPr lang="zh-TW" altLang="en-US" dirty="0"/>
              <a:t>永遠把同學的發言當一回事，你是否傾聽是上課表現的重要指標。</a:t>
            </a:r>
          </a:p>
          <a:p>
            <a:pPr lvl="1">
              <a:lnSpc>
                <a:spcPct val="120000"/>
              </a:lnSpc>
              <a:spcBef>
                <a:spcPct val="15000"/>
              </a:spcBef>
              <a:buSzPct val="75000"/>
              <a:defRPr/>
            </a:pPr>
            <a:r>
              <a:rPr lang="zh-TW" altLang="en-US" dirty="0"/>
              <a:t>管理是科學加藝術。務必破除「標準答案或二分法答案」的迷思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>
              <a:lnSpc>
                <a:spcPct val="120000"/>
              </a:lnSpc>
              <a:spcBef>
                <a:spcPct val="15000"/>
              </a:spcBef>
              <a:buSzPct val="75000"/>
              <a:defRPr/>
            </a:pPr>
            <a:r>
              <a:rPr lang="zh-TW" altLang="en-US" dirty="0" smtClean="0">
                <a:solidFill>
                  <a:srgbClr val="C00000"/>
                </a:solidFill>
              </a:rPr>
              <a:t>無故</a:t>
            </a:r>
            <a:r>
              <a:rPr lang="zh-TW" altLang="en-US" dirty="0" smtClean="0">
                <a:solidFill>
                  <a:srgbClr val="C00000"/>
                </a:solidFill>
              </a:rPr>
              <a:t>缺席</a:t>
            </a:r>
            <a:r>
              <a:rPr lang="en-US" altLang="zh-TW" dirty="0">
                <a:solidFill>
                  <a:srgbClr val="C00000"/>
                </a:solidFill>
              </a:rPr>
              <a:t>2</a:t>
            </a:r>
            <a:r>
              <a:rPr lang="zh-TW" altLang="en-US" dirty="0" smtClean="0">
                <a:solidFill>
                  <a:srgbClr val="C00000"/>
                </a:solidFill>
              </a:rPr>
              <a:t>次</a:t>
            </a:r>
            <a:r>
              <a:rPr lang="zh-TW" altLang="en-US" dirty="0" smtClean="0">
                <a:solidFill>
                  <a:srgbClr val="C00000"/>
                </a:solidFill>
              </a:rPr>
              <a:t>，死當。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1">
              <a:lnSpc>
                <a:spcPct val="120000"/>
              </a:lnSpc>
              <a:spcBef>
                <a:spcPct val="15000"/>
              </a:spcBef>
              <a:buSzPct val="75000"/>
              <a:defRPr/>
            </a:pPr>
            <a:r>
              <a:rPr lang="zh-TW" altLang="en-US" dirty="0" smtClean="0">
                <a:solidFill>
                  <a:srgbClr val="C00000"/>
                </a:solidFill>
              </a:rPr>
              <a:t>學期成績：綜合課堂參與、閱讀心得、團隊作業品質與貢獻。</a:t>
            </a:r>
            <a:endParaRPr lang="en-US" altLang="zh-TW" dirty="0" smtClean="0">
              <a:solidFill>
                <a:srgbClr val="C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A28-26F6-6F44-A9D7-02AFE6A1948F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558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/>
              <a:t>過程與目的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5567" y="3754174"/>
            <a:ext cx="11236433" cy="2167995"/>
          </a:xfrm>
        </p:spPr>
        <p:txBody>
          <a:bodyPr>
            <a:normAutofit/>
          </a:bodyPr>
          <a:lstStyle/>
          <a:p>
            <a:pPr marL="0" indent="0">
              <a:lnSpc>
                <a:spcPts val="3360"/>
              </a:lnSpc>
              <a:buNone/>
            </a:pPr>
            <a:r>
              <a:rPr lang="zh-TW" altLang="en-US" dirty="0" smtClean="0"/>
              <a:t>探究服務業行銷學理與實務            個人發展、企業文化、經營決策</a:t>
            </a:r>
            <a:endParaRPr lang="en-US" altLang="zh-TW" dirty="0" smtClean="0"/>
          </a:p>
          <a:p>
            <a:pPr marL="0" indent="0">
              <a:lnSpc>
                <a:spcPts val="3360"/>
              </a:lnSpc>
              <a:buNone/>
            </a:pPr>
            <a:endParaRPr lang="en-US" altLang="zh-TW" dirty="0"/>
          </a:p>
          <a:p>
            <a:pPr marL="0" indent="0">
              <a:lnSpc>
                <a:spcPts val="3360"/>
              </a:lnSpc>
              <a:buNone/>
            </a:pPr>
            <a:r>
              <a:rPr lang="zh-TW" altLang="en-US" dirty="0" smtClean="0">
                <a:solidFill>
                  <a:srgbClr val="C00000"/>
                </a:solidFill>
              </a:rPr>
              <a:t>為你的視野與思考打開一面窗</a:t>
            </a:r>
            <a:endParaRPr kumimoji="1" lang="zh-TW" alt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 descr="ecture Icon High Res Stock Image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8" t="13690" r="25128" b="22857"/>
          <a:stretch/>
        </p:blipFill>
        <p:spPr bwMode="auto">
          <a:xfrm>
            <a:off x="1549400" y="2015862"/>
            <a:ext cx="1028700" cy="14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scussion Icon Stock Illustration - Download Image Now -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t="18591" r="17628" b="18910"/>
          <a:stretch/>
        </p:blipFill>
        <p:spPr bwMode="auto">
          <a:xfrm>
            <a:off x="3149600" y="2115865"/>
            <a:ext cx="1320800" cy="128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se study icon images Royalty Free Vector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6" t="20568" r="15467" b="27234"/>
          <a:stretch/>
        </p:blipFill>
        <p:spPr bwMode="auto">
          <a:xfrm>
            <a:off x="5416334" y="2166074"/>
            <a:ext cx="1390866" cy="127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061134" y="21394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講課</a:t>
            </a:r>
            <a:endParaRPr lang="zh-TW" altLang="en-US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88334" y="213943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討論</a:t>
            </a:r>
            <a:endParaRPr lang="zh-TW" altLang="en-US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62502" y="21394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個案研討</a:t>
            </a:r>
            <a:endParaRPr lang="zh-TW" altLang="en-US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72005" y="21394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閱讀心得</a:t>
            </a:r>
            <a:endParaRPr lang="zh-TW" altLang="en-US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5461000" y="3775034"/>
            <a:ext cx="774700" cy="489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A28-26F6-6F44-A9D7-02AFE6A1948F}" type="slidenum">
              <a:rPr kumimoji="1" lang="zh-TW" altLang="en-US" smtClean="0"/>
              <a:t>6</a:t>
            </a:fld>
            <a:endParaRPr kumimoji="1" lang="zh-TW" altLang="en-US"/>
          </a:p>
        </p:txBody>
      </p:sp>
      <p:pic>
        <p:nvPicPr>
          <p:cNvPr id="3076" name="Picture 4" descr="r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01" y="2115865"/>
            <a:ext cx="1296201" cy="129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en Window GIFs | Ten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83" y="4572252"/>
            <a:ext cx="17526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amwork icon in flat style team and gear symbol Vector Im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2" t="21764" r="21592" b="25613"/>
          <a:stretch/>
        </p:blipFill>
        <p:spPr bwMode="auto">
          <a:xfrm>
            <a:off x="9940081" y="2115663"/>
            <a:ext cx="1361524" cy="127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9091436" y="213943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Microsoft JhengHei" charset="-120"/>
                <a:ea typeface="Microsoft JhengHei" charset="-120"/>
                <a:cs typeface="Microsoft JhengHei" charset="-120"/>
              </a:rPr>
              <a:t>團隊作業</a:t>
            </a:r>
            <a:endParaRPr lang="zh-TW" altLang="en-US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129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務業行銷與管理- 曾光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249">
            <a:off x="7726655" y="867675"/>
            <a:ext cx="3370382" cy="4610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/>
              <a:t>材料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5098233" cy="4351338"/>
          </a:xfrm>
        </p:spPr>
        <p:txBody>
          <a:bodyPr/>
          <a:lstStyle/>
          <a:p>
            <a:pPr marL="0" indent="0" algn="ctr">
              <a:lnSpc>
                <a:spcPts val="3360"/>
              </a:lnSpc>
              <a:buNone/>
            </a:pPr>
            <a:r>
              <a:rPr lang="zh-TW" altLang="en-US" dirty="0" smtClean="0"/>
              <a:t>集合多年功力、自編的教材</a:t>
            </a:r>
            <a:endParaRPr lang="en-US" altLang="zh-TW" dirty="0" smtClean="0"/>
          </a:p>
          <a:p>
            <a:pPr marL="0" indent="0" algn="ctr">
              <a:lnSpc>
                <a:spcPts val="3360"/>
              </a:lnSpc>
              <a:buNone/>
            </a:pPr>
            <a:endParaRPr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96000" y="5150646"/>
            <a:ext cx="3563796" cy="1082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spcBef>
                <a:spcPts val="1000"/>
              </a:spcBef>
              <a:buFont typeface="Arial" charset="0"/>
              <a:buChar char="•"/>
            </a:pPr>
            <a:r>
              <a:rPr kumimoji="1" lang="zh-TW" altLang="en-US" sz="28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曾光華</a:t>
            </a:r>
            <a:endParaRPr kumimoji="1" lang="en-US" altLang="zh-TW" sz="2800" dirty="0" smtClean="0"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marL="266700" indent="-266700">
              <a:spcBef>
                <a:spcPts val="1000"/>
              </a:spcBef>
              <a:buFont typeface="Arial" charset="0"/>
              <a:buChar char="•"/>
            </a:pPr>
            <a:r>
              <a:rPr kumimoji="1" lang="zh-TW" altLang="en-US" sz="28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前程文化出版社</a:t>
            </a:r>
            <a:r>
              <a:rPr kumimoji="1" lang="en-US" altLang="zh-TW" sz="20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2020</a:t>
            </a:r>
            <a:endParaRPr kumimoji="1" lang="zh-TW" altLang="en-US" sz="20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pic>
        <p:nvPicPr>
          <p:cNvPr id="3074" name="Picture 2" descr="IND POWER – Mind Z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96" y="2408199"/>
            <a:ext cx="3863222" cy="386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A28-26F6-6F44-A9D7-02AFE6A1948F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5250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 smtClean="0"/>
              <a:t>課業</a:t>
            </a:r>
            <a:endParaRPr kumimoji="1"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698624"/>
            <a:ext cx="9855199" cy="5159376"/>
          </a:xfrm>
        </p:spPr>
        <p:txBody>
          <a:bodyPr>
            <a:noAutofit/>
          </a:bodyPr>
          <a:lstStyle/>
          <a:p>
            <a:pPr>
              <a:lnSpc>
                <a:spcPts val="3360"/>
              </a:lnSpc>
            </a:pPr>
            <a:r>
              <a:rPr lang="zh-TW" altLang="en-US" dirty="0" smtClean="0"/>
              <a:t>閱讀</a:t>
            </a:r>
            <a:r>
              <a:rPr lang="zh-TW" altLang="en-US" dirty="0" smtClean="0"/>
              <a:t>心得</a:t>
            </a:r>
            <a:endParaRPr lang="en-US" altLang="zh-TW" dirty="0" smtClean="0"/>
          </a:p>
          <a:p>
            <a:pPr marL="889000" lvl="1" indent="-266700">
              <a:lnSpc>
                <a:spcPts val="3360"/>
              </a:lnSpc>
            </a:pPr>
            <a:r>
              <a:rPr lang="zh-TW" altLang="en-US" dirty="0" smtClean="0"/>
              <a:t>上課前的</a:t>
            </a:r>
            <a:r>
              <a:rPr lang="zh-TW" altLang="en-US" dirty="0" smtClean="0"/>
              <a:t>週日午夜</a:t>
            </a:r>
            <a:r>
              <a:rPr lang="zh-TW" altLang="en-US" dirty="0" smtClean="0"/>
              <a:t>前，於</a:t>
            </a:r>
            <a:r>
              <a:rPr lang="en-US" altLang="zh-TW" dirty="0" smtClean="0"/>
              <a:t>FB</a:t>
            </a:r>
            <a:r>
              <a:rPr lang="zh-TW" altLang="en-US" dirty="0" smtClean="0"/>
              <a:t>社團發表指定閱讀心得</a:t>
            </a:r>
            <a:r>
              <a:rPr lang="zh-TW" altLang="en-US" dirty="0" smtClean="0"/>
              <a:t>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千</a:t>
            </a:r>
            <a:r>
              <a:rPr lang="zh-TW" altLang="en-US" dirty="0" smtClean="0"/>
              <a:t>字</a:t>
            </a:r>
            <a:r>
              <a:rPr lang="zh-TW" altLang="en-US" dirty="0" smtClean="0"/>
              <a:t>內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889000" lvl="1" indent="-266700">
              <a:lnSpc>
                <a:spcPts val="3360"/>
              </a:lnSpc>
            </a:pPr>
            <a:r>
              <a:rPr lang="zh-TW" altLang="en-US" dirty="0" smtClean="0"/>
              <a:t>心得不是純摘要，而是針對書本內容提出生活</a:t>
            </a:r>
            <a:r>
              <a:rPr lang="en-US" altLang="zh-TW" dirty="0" smtClean="0"/>
              <a:t>/</a:t>
            </a:r>
            <a:r>
              <a:rPr lang="zh-TW" altLang="en-US" dirty="0" smtClean="0"/>
              <a:t>實務見解或評論</a:t>
            </a:r>
            <a:endParaRPr lang="en-US" altLang="zh-TW" dirty="0" smtClean="0"/>
          </a:p>
          <a:p>
            <a:pPr marL="889000" lvl="1" indent="-266700">
              <a:lnSpc>
                <a:spcPts val="3360"/>
              </a:lnSpc>
            </a:pPr>
            <a:r>
              <a:rPr lang="zh-TW" altLang="en-US" dirty="0" smtClean="0"/>
              <a:t>學生</a:t>
            </a:r>
            <a:r>
              <a:rPr lang="zh-TW" altLang="en-US" dirty="0" smtClean="0"/>
              <a:t>分成</a:t>
            </a:r>
            <a:r>
              <a:rPr lang="en-US" altLang="zh-TW" dirty="0" smtClean="0"/>
              <a:t>7</a:t>
            </a:r>
            <a:r>
              <a:rPr lang="zh-TW" altLang="en-US" dirty="0" smtClean="0"/>
              <a:t>組</a:t>
            </a:r>
            <a:r>
              <a:rPr lang="zh-TW" altLang="en-US" dirty="0" smtClean="0"/>
              <a:t>；各取組名並推選一名召集人</a:t>
            </a:r>
            <a:endParaRPr lang="en-US" altLang="zh-TW" dirty="0" smtClean="0"/>
          </a:p>
          <a:p>
            <a:pPr marL="889000" lvl="1" indent="-266700">
              <a:lnSpc>
                <a:spcPts val="3360"/>
              </a:lnSpc>
            </a:pPr>
            <a:r>
              <a:rPr lang="zh-TW" altLang="en-US" dirty="0" smtClean="0"/>
              <a:t>各召集人負責為每一次作業建立「相簿區」，作業發表於區內</a:t>
            </a:r>
            <a:endParaRPr lang="en-US" altLang="zh-TW" dirty="0" smtClean="0"/>
          </a:p>
          <a:p>
            <a:pPr marL="889000" lvl="1" indent="-266700">
              <a:lnSpc>
                <a:spcPts val="3360"/>
              </a:lnSpc>
            </a:pPr>
            <a:r>
              <a:rPr lang="zh-TW" altLang="en-US" dirty="0" smtClean="0"/>
              <a:t>相簿區名稱為「日期：組名」（如：</a:t>
            </a:r>
            <a:r>
              <a:rPr lang="en-US" altLang="zh-TW" dirty="0" smtClean="0"/>
              <a:t>10/12</a:t>
            </a:r>
            <a:r>
              <a:rPr lang="zh-TW" altLang="en-US" dirty="0" smtClean="0"/>
              <a:t> </a:t>
            </a:r>
            <a:r>
              <a:rPr lang="zh-TW" altLang="en-US" dirty="0" smtClean="0"/>
              <a:t>廣東人的海鮮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889000" lvl="1" indent="-266700">
              <a:lnSpc>
                <a:spcPts val="3360"/>
              </a:lnSpc>
            </a:pPr>
            <a:r>
              <a:rPr lang="zh-TW" altLang="en-US" dirty="0" smtClean="0">
                <a:solidFill>
                  <a:srgbClr val="C00000"/>
                </a:solidFill>
              </a:rPr>
              <a:t>每位組員須閱讀同組組員的心得，並給予簡評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marL="431800" indent="-266700">
              <a:lnSpc>
                <a:spcPts val="3360"/>
              </a:lnSpc>
            </a:pPr>
            <a:r>
              <a:rPr lang="zh-TW" altLang="en-US" sz="2800" dirty="0" smtClean="0"/>
              <a:t>分組專案</a:t>
            </a:r>
            <a:endParaRPr lang="en-US" altLang="zh-TW" sz="2800" dirty="0" smtClean="0"/>
          </a:p>
          <a:p>
            <a:pPr marL="914400" lvl="1" indent="-457200">
              <a:lnSpc>
                <a:spcPct val="120000"/>
              </a:lnSpc>
              <a:spcBef>
                <a:spcPct val="10000"/>
              </a:spcBef>
              <a:buSzPct val="75000"/>
              <a:buFont typeface="Arial" charset="0"/>
              <a:buChar char="•"/>
              <a:defRPr/>
            </a:pPr>
            <a:r>
              <a:rPr lang="zh-TW" altLang="en-US" dirty="0" smtClean="0"/>
              <a:t>參與業者</a:t>
            </a:r>
            <a:r>
              <a:rPr lang="zh-TW" altLang="en-US" dirty="0"/>
              <a:t>「行銷策略規劃」競賽</a:t>
            </a:r>
            <a:r>
              <a:rPr lang="zh-TW" altLang="en-US" dirty="0" smtClean="0"/>
              <a:t>；詳情後敘</a:t>
            </a:r>
            <a:endParaRPr lang="zh-TW" altLang="en-US" dirty="0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A28-26F6-6F44-A9D7-02AFE6A1948F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2767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進度</a:t>
            </a:r>
            <a:endParaRPr kumimoji="1"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4A28-26F6-6F44-A9D7-02AFE6A1948F}" type="slidenum">
              <a:rPr kumimoji="1" lang="zh-TW" altLang="en-US" smtClean="0"/>
              <a:t>9</a:t>
            </a:fld>
            <a:endParaRPr kumimoji="1" lang="zh-TW" altLang="en-US"/>
          </a:p>
        </p:txBody>
      </p:sp>
      <p:graphicFrame>
        <p:nvGraphicFramePr>
          <p:cNvPr id="7" name="Group 4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518420"/>
              </p:ext>
            </p:extLst>
          </p:nvPr>
        </p:nvGraphicFramePr>
        <p:xfrm>
          <a:off x="2575956" y="243295"/>
          <a:ext cx="7891303" cy="6065052"/>
        </p:xfrm>
        <a:graphic>
          <a:graphicData uri="http://schemas.openxmlformats.org/drawingml/2006/table">
            <a:tbl>
              <a:tblPr/>
              <a:tblGrid>
                <a:gridCol w="1151876"/>
                <a:gridCol w="1272791"/>
                <a:gridCol w="4000806"/>
                <a:gridCol w="1465830"/>
              </a:tblGrid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週</a:t>
                      </a:r>
                    </a:p>
                  </a:txBody>
                  <a:tcPr marT="45707" marB="457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日期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主題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課本 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CH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2022/9/7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課程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說明</a:t>
                      </a: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2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9/14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服務業的重要性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3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9/21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服務的內涵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＊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CH 1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、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2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4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9/28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服務業消費者行為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＊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CH 3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5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10/5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顧客知覺價值、服務品質、滿意度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＊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CH 4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6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10/12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顧客關係與顧客忠誠度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＊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CH 5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7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10/19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顧客體驗與體驗行銷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＊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CH 6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8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10/26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服務的定位與創新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＊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CH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7</a:t>
                      </a: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9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11/2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分組專案說明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10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11/9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服務的定位與創新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CH 7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11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11/16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服務實體環境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＊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CH 8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12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11/23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服務人員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＊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CH 9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13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11/30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服務流程與供需管理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＊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CH 10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14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12/7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服務業的定價、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推廣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＊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CH 11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、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12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15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12/14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服務業的通路與科技應用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SzPct val="75000"/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kumimoji="1" sz="1000">
                          <a:solidFill>
                            <a:schemeClr val="tx1"/>
                          </a:solidFill>
                          <a:latin typeface="Tahoma" charset="0"/>
                          <a:ea typeface="新細明體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＊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CH13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、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15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16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12/21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分組專案：諮商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17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12/28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Songti TC" charset="-120"/>
                          <a:ea typeface="Songti TC" charset="-120"/>
                          <a:cs typeface="Songti TC" charset="-120"/>
                        </a:rPr>
                        <a:t>分組專案競賽報告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ngti TC" charset="-120"/>
                        <a:ea typeface="Songti TC" charset="-120"/>
                        <a:cs typeface="Songti TC" charset="-12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317377" y="6356350"/>
            <a:ext cx="4317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16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＊上課前的</a:t>
            </a:r>
            <a:r>
              <a:rPr kumimoji="1" lang="zh-TW" altLang="en-US" sz="1600" dirty="0" smtClean="0">
                <a:solidFill>
                  <a:srgbClr val="C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週日午夜</a:t>
            </a:r>
            <a:r>
              <a:rPr kumimoji="1" lang="zh-TW" altLang="en-US" sz="1600" dirty="0" smtClean="0">
                <a:solidFill>
                  <a:srgbClr val="C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前</a:t>
            </a:r>
            <a:r>
              <a:rPr kumimoji="1" lang="zh-TW" altLang="en-US" sz="16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於</a:t>
            </a:r>
            <a:r>
              <a:rPr kumimoji="1" lang="en-US" altLang="zh-TW" sz="16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FB</a:t>
            </a:r>
            <a:r>
              <a:rPr kumimoji="1" lang="zh-TW" altLang="en-US" sz="1600" dirty="0" smtClean="0">
                <a:latin typeface="Microsoft JhengHei" charset="-120"/>
                <a:ea typeface="Microsoft JhengHei" charset="-120"/>
                <a:cs typeface="Microsoft JhengHei" charset="-120"/>
              </a:rPr>
              <a:t>社團繳交</a:t>
            </a:r>
            <a:r>
              <a:rPr kumimoji="1" lang="zh-TW" altLang="en-US" sz="1600" dirty="0" smtClean="0">
                <a:solidFill>
                  <a:srgbClr val="C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閱讀心得</a:t>
            </a:r>
          </a:p>
        </p:txBody>
      </p:sp>
    </p:spTree>
    <p:extLst>
      <p:ext uri="{BB962C8B-B14F-4D97-AF65-F5344CB8AC3E}">
        <p14:creationId xmlns:p14="http://schemas.microsoft.com/office/powerpoint/2010/main" val="12336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800" smtClean="0">
            <a:latin typeface="Songti TC" charset="-120"/>
            <a:ea typeface="Songti TC" charset="-120"/>
            <a:cs typeface="Songti TC" charset="-12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4437</TotalTime>
  <Words>619</Words>
  <Application>Microsoft Macintosh PowerPoint</Application>
  <PresentationFormat>寬螢幕</PresentationFormat>
  <Paragraphs>141</Paragraphs>
  <Slides>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Calibri</vt:lpstr>
      <vt:lpstr>Microsoft JhengHei</vt:lpstr>
      <vt:lpstr>Songti TC</vt:lpstr>
      <vt:lpstr>新細明體</vt:lpstr>
      <vt:lpstr>Arial</vt:lpstr>
      <vt:lpstr>Office 佈景主題</vt:lpstr>
      <vt:lpstr>PowerPoint 簡報</vt:lpstr>
      <vt:lpstr>關於在下</vt:lpstr>
      <vt:lpstr>我的教學理念</vt:lpstr>
      <vt:lpstr>我的教學理念</vt:lpstr>
      <vt:lpstr>生存與學習法則</vt:lpstr>
      <vt:lpstr>過程與目的</vt:lpstr>
      <vt:lpstr>材料</vt:lpstr>
      <vt:lpstr>課業</vt:lpstr>
      <vt:lpstr>進度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使用者</dc:creator>
  <cp:lastModifiedBy>Microsoft Office 使用者</cp:lastModifiedBy>
  <cp:revision>66</cp:revision>
  <dcterms:created xsi:type="dcterms:W3CDTF">2021-09-17T10:37:26Z</dcterms:created>
  <dcterms:modified xsi:type="dcterms:W3CDTF">2022-09-07T05:28:33Z</dcterms:modified>
</cp:coreProperties>
</file>