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6" r:id="rId2"/>
    <p:sldMasterId id="2147483698" r:id="rId3"/>
  </p:sldMasterIdLst>
  <p:notesMasterIdLst>
    <p:notesMasterId r:id="rId20"/>
  </p:notesMasterIdLst>
  <p:handoutMasterIdLst>
    <p:handoutMasterId r:id="rId21"/>
  </p:handoutMasterIdLst>
  <p:sldIdLst>
    <p:sldId id="269" r:id="rId4"/>
    <p:sldId id="268" r:id="rId5"/>
    <p:sldId id="277" r:id="rId6"/>
    <p:sldId id="270" r:id="rId7"/>
    <p:sldId id="273" r:id="rId8"/>
    <p:sldId id="275" r:id="rId9"/>
    <p:sldId id="258" r:id="rId10"/>
    <p:sldId id="257" r:id="rId11"/>
    <p:sldId id="260" r:id="rId12"/>
    <p:sldId id="261" r:id="rId13"/>
    <p:sldId id="262" r:id="rId14"/>
    <p:sldId id="264" r:id="rId15"/>
    <p:sldId id="263" r:id="rId16"/>
    <p:sldId id="266" r:id="rId17"/>
    <p:sldId id="265" r:id="rId18"/>
    <p:sldId id="276" r:id="rId19"/>
  </p:sldIdLst>
  <p:sldSz cx="6858000" cy="9144000" type="letter"/>
  <p:notesSz cx="6797675" cy="992822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76" d="100"/>
          <a:sy n="76" d="100"/>
        </p:scale>
        <p:origin x="1526" y="53"/>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852A581A-62B2-4FCE-86C5-E9549CD4F399}" type="datetimeFigureOut">
              <a:rPr lang="zh-TW" altLang="en-US" smtClean="0"/>
              <a:t>2021/2/24</a:t>
            </a:fld>
            <a:endParaRPr lang="zh-TW" altLang="en-US"/>
          </a:p>
        </p:txBody>
      </p:sp>
      <p:sp>
        <p:nvSpPr>
          <p:cNvPr id="4" name="頁尾版面配置區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669AC5D4-CCF4-4384-9CA7-B94D3C86F688}" type="slidenum">
              <a:rPr lang="zh-TW" altLang="en-US" smtClean="0"/>
              <a:t>‹#›</a:t>
            </a:fld>
            <a:endParaRPr lang="zh-TW" altLang="en-US"/>
          </a:p>
        </p:txBody>
      </p:sp>
    </p:spTree>
    <p:extLst>
      <p:ext uri="{BB962C8B-B14F-4D97-AF65-F5344CB8AC3E}">
        <p14:creationId xmlns:p14="http://schemas.microsoft.com/office/powerpoint/2010/main" val="29204206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D3E5C25B-1022-45C3-B2F0-CE94D4270465}" type="datetimeFigureOut">
              <a:rPr lang="zh-TW" altLang="en-US" smtClean="0"/>
              <a:t>2021/2/24</a:t>
            </a:fld>
            <a:endParaRPr lang="zh-TW" altLang="en-US"/>
          </a:p>
        </p:txBody>
      </p:sp>
      <p:sp>
        <p:nvSpPr>
          <p:cNvPr id="4" name="投影片圖像版面配置區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8D4486D6-0D31-453B-AEA3-DB670CB24CC1}" type="slidenum">
              <a:rPr lang="zh-TW" altLang="en-US" smtClean="0"/>
              <a:t>‹#›</a:t>
            </a:fld>
            <a:endParaRPr lang="zh-TW" altLang="en-US"/>
          </a:p>
        </p:txBody>
      </p:sp>
    </p:spTree>
    <p:extLst>
      <p:ext uri="{BB962C8B-B14F-4D97-AF65-F5344CB8AC3E}">
        <p14:creationId xmlns:p14="http://schemas.microsoft.com/office/powerpoint/2010/main" val="734370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143125" y="1241425"/>
            <a:ext cx="2511425" cy="3349625"/>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F9D93D3-5B4B-455D-9427-3BD60275BDF8}" type="slidenum">
              <a:rPr kumimoji="0" lang="zh-TW" altLang="en-US" sz="1200" b="0" i="0" u="none" strike="noStrike" kern="1200" cap="none" spc="0" normalizeH="0" baseline="0" noProof="0" smtClean="0">
                <a:ln>
                  <a:noFill/>
                </a:ln>
                <a:solidFill>
                  <a:srgbClr val="000000"/>
                </a:solidFill>
                <a:effectLst/>
                <a:uLnTx/>
                <a:uFillTx/>
                <a:latin typeface="Arial" pitchFamily="34" charset="0"/>
                <a:ea typeface="ＭＳ Ｐゴシック" pitchFamily="34" charset="-128"/>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zh-TW" altLang="en-US" sz="12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3134375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11"/>
          <p:cNvSpPr txBox="1">
            <a:spLocks noChangeArrowheads="1"/>
          </p:cNvSpPr>
          <p:nvPr userDrawn="1"/>
        </p:nvSpPr>
        <p:spPr bwMode="auto">
          <a:xfrm>
            <a:off x="0" y="0"/>
            <a:ext cx="604838" cy="289984"/>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289325" rtl="0" eaLnBrk="0" fontAlgn="base" latinLnBrk="0" hangingPunct="0">
              <a:lnSpc>
                <a:spcPct val="100000"/>
              </a:lnSpc>
              <a:spcBef>
                <a:spcPct val="0"/>
              </a:spcBef>
              <a:spcAft>
                <a:spcPct val="0"/>
              </a:spcAft>
              <a:buClrTx/>
              <a:buSzTx/>
              <a:buFontTx/>
              <a:buNone/>
              <a:tabLst/>
              <a:defRPr/>
            </a:pPr>
            <a:r>
              <a:rPr kumimoji="0" lang="en-GB"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Slide 1.</a:t>
            </a:r>
            <a:fld id="{FA53A53C-BBCB-438F-A6DC-77647D0745BA}" type="slidenum">
              <a:rPr kumimoji="0" lang="en-GB"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pPr marL="0" marR="0" lvl="0" indent="0" algn="ctr" defTabSz="289325" rtl="0" eaLnBrk="0" fontAlgn="base" latinLnBrk="0" hangingPunct="0">
                <a:lnSpc>
                  <a:spcPct val="100000"/>
                </a:lnSpc>
                <a:spcBef>
                  <a:spcPct val="0"/>
                </a:spcBef>
                <a:spcAft>
                  <a:spcPct val="0"/>
                </a:spcAft>
                <a:buClrTx/>
                <a:buSzTx/>
                <a:buFontTx/>
                <a:buNone/>
                <a:tabLst/>
                <a:defRPr/>
              </a:pPr>
              <a:t>‹#›</a:t>
            </a:fld>
            <a:endParaRPr kumimoji="0" lang="en-GB"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endParaRPr>
          </a:p>
        </p:txBody>
      </p:sp>
      <p:sp>
        <p:nvSpPr>
          <p:cNvPr id="5" name="Text Box 13"/>
          <p:cNvSpPr txBox="1">
            <a:spLocks noChangeArrowheads="1"/>
          </p:cNvSpPr>
          <p:nvPr userDrawn="1"/>
        </p:nvSpPr>
        <p:spPr bwMode="auto">
          <a:xfrm>
            <a:off x="178595" y="8758769"/>
            <a:ext cx="6481763" cy="251884"/>
          </a:xfrm>
          <a:prstGeom prst="rect">
            <a:avLst/>
          </a:prstGeom>
          <a:noFill/>
          <a:ln w="9525">
            <a:noFill/>
            <a:miter lim="800000"/>
            <a:headEnd/>
            <a:tailEnd/>
          </a:ln>
          <a:effectLst/>
        </p:spPr>
        <p:txBody>
          <a:bodyPr/>
          <a:lstStyle/>
          <a:p>
            <a:pPr marL="0" marR="0" lvl="0" indent="0" algn="r" defTabSz="289325" rtl="0" eaLnBrk="0" fontAlgn="base" latinLnBrk="0" hangingPunct="0">
              <a:lnSpc>
                <a:spcPct val="100000"/>
              </a:lnSpc>
              <a:spcBef>
                <a:spcPct val="0"/>
              </a:spcBef>
              <a:spcAft>
                <a:spcPct val="0"/>
              </a:spcAft>
              <a:buClrTx/>
              <a:buSzTx/>
              <a:buFontTx/>
              <a:buNone/>
              <a:tabLst/>
              <a:defRPr/>
            </a:pPr>
            <a:r>
              <a:rPr kumimoji="0" lang="en-US" altLang="zh-TW"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Chaffey </a:t>
            </a:r>
            <a:r>
              <a:rPr kumimoji="0" lang="en-US" altLang="zh-TW" sz="254" b="0" i="1"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et al., Digital Marketing: Strategy, Implementation and Practice</a:t>
            </a:r>
            <a:r>
              <a:rPr kumimoji="0" lang="en-US" altLang="zh-TW"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 5</a:t>
            </a:r>
            <a:r>
              <a:rPr kumimoji="0" lang="en-US" altLang="zh-TW" sz="254" b="0" i="0" u="none" strike="noStrike" kern="1200" cap="none" spc="0" normalizeH="0" baseline="30000" noProof="0">
                <a:ln>
                  <a:noFill/>
                </a:ln>
                <a:solidFill>
                  <a:srgbClr val="000000"/>
                </a:solidFill>
                <a:effectLst/>
                <a:uLnTx/>
                <a:uFillTx/>
                <a:latin typeface="Arial" pitchFamily="34" charset="0"/>
                <a:ea typeface="ＭＳ Ｐゴシック" pitchFamily="34" charset="-128"/>
                <a:cs typeface="Arial"/>
              </a:rPr>
              <a:t>th</a:t>
            </a:r>
            <a:r>
              <a:rPr kumimoji="0" lang="en-US" altLang="zh-TW"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 edition © Pearson Education Limited 2013</a:t>
            </a:r>
            <a:endParaRPr kumimoji="0" lang="en-GB"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endParaRPr>
          </a:p>
        </p:txBody>
      </p:sp>
      <p:sp>
        <p:nvSpPr>
          <p:cNvPr id="2" name="Title 1"/>
          <p:cNvSpPr>
            <a:spLocks noGrp="1"/>
          </p:cNvSpPr>
          <p:nvPr>
            <p:ph type="ctrTitle"/>
          </p:nvPr>
        </p:nvSpPr>
        <p:spPr>
          <a:xfrm>
            <a:off x="3266982" y="3689169"/>
            <a:ext cx="3076668" cy="262829"/>
          </a:xfrm>
        </p:spPr>
        <p:txBody>
          <a:bodyPr/>
          <a:lstStyle>
            <a:lvl1pPr>
              <a:defRPr baseline="0"/>
            </a:lvl1pPr>
          </a:lstStyle>
          <a:p>
            <a:r>
              <a:rPr lang="en-GB" smtClean="0"/>
              <a:t>Click to edit Master title style</a:t>
            </a:r>
            <a:endParaRPr lang="en-US" dirty="0"/>
          </a:p>
        </p:txBody>
      </p:sp>
      <p:sp>
        <p:nvSpPr>
          <p:cNvPr id="3" name="Subtitle 2"/>
          <p:cNvSpPr>
            <a:spLocks noGrp="1"/>
          </p:cNvSpPr>
          <p:nvPr>
            <p:ph type="subTitle" idx="1"/>
          </p:nvPr>
        </p:nvSpPr>
        <p:spPr>
          <a:xfrm>
            <a:off x="3591018" y="4668011"/>
            <a:ext cx="2430270" cy="1310613"/>
          </a:xfrm>
        </p:spPr>
        <p:txBody>
          <a:bodyPr/>
          <a:lstStyle>
            <a:lvl1pPr marL="0" indent="0" algn="ctr">
              <a:buNone/>
              <a:defRPr/>
            </a:lvl1pPr>
            <a:lvl2pPr marL="144663" indent="0" algn="ctr">
              <a:buNone/>
              <a:defRPr/>
            </a:lvl2pPr>
            <a:lvl3pPr marL="289325" indent="0" algn="ctr">
              <a:buNone/>
              <a:defRPr/>
            </a:lvl3pPr>
            <a:lvl4pPr marL="433988" indent="0" algn="ctr">
              <a:buNone/>
              <a:defRPr/>
            </a:lvl4pPr>
            <a:lvl5pPr marL="578651" indent="0" algn="ctr">
              <a:buNone/>
              <a:defRPr/>
            </a:lvl5pPr>
            <a:lvl6pPr marL="723314" indent="0" algn="ctr">
              <a:buNone/>
              <a:defRPr/>
            </a:lvl6pPr>
            <a:lvl7pPr marL="867977" indent="0" algn="ctr">
              <a:buNone/>
              <a:defRPr/>
            </a:lvl7pPr>
            <a:lvl8pPr marL="1012640" indent="0" algn="ctr">
              <a:buNone/>
              <a:defRPr/>
            </a:lvl8pPr>
            <a:lvl9pPr marL="1157302" indent="0" algn="ctr">
              <a:buNone/>
              <a:defRPr/>
            </a:lvl9pPr>
          </a:lstStyle>
          <a:p>
            <a:r>
              <a:rPr lang="en-GB" dirty="0" smtClean="0"/>
              <a:t>Click to edit Master subtitle style</a:t>
            </a:r>
            <a:endParaRPr lang="en-US" dirty="0"/>
          </a:p>
        </p:txBody>
      </p:sp>
    </p:spTree>
    <p:extLst>
      <p:ext uri="{BB962C8B-B14F-4D97-AF65-F5344CB8AC3E}">
        <p14:creationId xmlns:p14="http://schemas.microsoft.com/office/powerpoint/2010/main" val="1912147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1723739"/>
            <a:ext cx="2256235" cy="189732"/>
          </a:xfrm>
        </p:spPr>
        <p:txBody>
          <a:bodyPr anchor="b"/>
          <a:lstStyle>
            <a:lvl1pPr algn="l">
              <a:defRPr sz="633" b="1"/>
            </a:lvl1pPr>
          </a:lstStyle>
          <a:p>
            <a:r>
              <a:rPr lang="en-GB" smtClean="0"/>
              <a:t>Click to edit Master title style</a:t>
            </a:r>
            <a:endParaRPr lang="en-US"/>
          </a:p>
        </p:txBody>
      </p:sp>
      <p:sp>
        <p:nvSpPr>
          <p:cNvPr id="3" name="Content Placeholder 2"/>
          <p:cNvSpPr>
            <a:spLocks noGrp="1"/>
          </p:cNvSpPr>
          <p:nvPr>
            <p:ph idx="1"/>
          </p:nvPr>
        </p:nvSpPr>
        <p:spPr>
          <a:xfrm>
            <a:off x="2681288" y="364070"/>
            <a:ext cx="3833813" cy="7804151"/>
          </a:xfrm>
        </p:spPr>
        <p:txBody>
          <a:bodyPr/>
          <a:lstStyle>
            <a:lvl1pPr>
              <a:defRPr sz="1013"/>
            </a:lvl1pPr>
            <a:lvl2pPr>
              <a:defRPr sz="886"/>
            </a:lvl2pPr>
            <a:lvl3pPr>
              <a:defRPr sz="760"/>
            </a:lvl3pPr>
            <a:lvl4pPr>
              <a:defRPr sz="633"/>
            </a:lvl4pPr>
            <a:lvl5pPr>
              <a:defRPr sz="633"/>
            </a:lvl5pPr>
            <a:lvl6pPr>
              <a:defRPr sz="633"/>
            </a:lvl6pPr>
            <a:lvl7pPr>
              <a:defRPr sz="633"/>
            </a:lvl7pPr>
            <a:lvl8pPr>
              <a:defRPr sz="633"/>
            </a:lvl8pPr>
            <a:lvl9pPr>
              <a:defRPr sz="633"/>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443"/>
            </a:lvl1pPr>
            <a:lvl2pPr marL="144663" indent="0">
              <a:buNone/>
              <a:defRPr sz="380"/>
            </a:lvl2pPr>
            <a:lvl3pPr marL="289325" indent="0">
              <a:buNone/>
              <a:defRPr sz="316"/>
            </a:lvl3pPr>
            <a:lvl4pPr marL="433988" indent="0">
              <a:buNone/>
              <a:defRPr sz="285"/>
            </a:lvl4pPr>
            <a:lvl5pPr marL="578651" indent="0">
              <a:buNone/>
              <a:defRPr sz="285"/>
            </a:lvl5pPr>
            <a:lvl6pPr marL="723314" indent="0">
              <a:buNone/>
              <a:defRPr sz="285"/>
            </a:lvl6pPr>
            <a:lvl7pPr marL="867977" indent="0">
              <a:buNone/>
              <a:defRPr sz="285"/>
            </a:lvl7pPr>
            <a:lvl8pPr marL="1012640" indent="0">
              <a:buNone/>
              <a:defRPr sz="285"/>
            </a:lvl8pPr>
            <a:lvl9pPr marL="1157302" indent="0">
              <a:buNone/>
              <a:defRPr sz="285"/>
            </a:lvl9pPr>
          </a:lstStyle>
          <a:p>
            <a:pPr lvl="0"/>
            <a:r>
              <a:rPr lang="en-GB" smtClean="0"/>
              <a:t>Click to edit Master text styles</a:t>
            </a:r>
          </a:p>
        </p:txBody>
      </p:sp>
    </p:spTree>
    <p:extLst>
      <p:ext uri="{BB962C8B-B14F-4D97-AF65-F5344CB8AC3E}">
        <p14:creationId xmlns:p14="http://schemas.microsoft.com/office/powerpoint/2010/main" val="3545804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66722"/>
            <a:ext cx="4114800" cy="189732"/>
          </a:xfrm>
        </p:spPr>
        <p:txBody>
          <a:bodyPr anchor="b"/>
          <a:lstStyle>
            <a:lvl1pPr algn="l">
              <a:defRPr sz="633" b="1"/>
            </a:lvl1pPr>
          </a:lstStyle>
          <a:p>
            <a:r>
              <a:rPr lang="en-GB" smtClean="0"/>
              <a:t>Click to edit Master title style</a:t>
            </a:r>
            <a:endParaRPr lang="en-US"/>
          </a:p>
        </p:txBody>
      </p:sp>
      <p:sp>
        <p:nvSpPr>
          <p:cNvPr id="3" name="Picture Placeholder 2"/>
          <p:cNvSpPr>
            <a:spLocks noGrp="1"/>
          </p:cNvSpPr>
          <p:nvPr>
            <p:ph type="pic" idx="1"/>
          </p:nvPr>
        </p:nvSpPr>
        <p:spPr>
          <a:xfrm>
            <a:off x="1344216" y="817034"/>
            <a:ext cx="4114800" cy="5486400"/>
          </a:xfrm>
        </p:spPr>
        <p:txBody>
          <a:bodyPr/>
          <a:lstStyle>
            <a:lvl1pPr marL="0" indent="0">
              <a:buNone/>
              <a:defRPr sz="1013"/>
            </a:lvl1pPr>
            <a:lvl2pPr marL="144663" indent="0">
              <a:buNone/>
              <a:defRPr sz="886"/>
            </a:lvl2pPr>
            <a:lvl3pPr marL="289325" indent="0">
              <a:buNone/>
              <a:defRPr sz="760"/>
            </a:lvl3pPr>
            <a:lvl4pPr marL="433988" indent="0">
              <a:buNone/>
              <a:defRPr sz="633"/>
            </a:lvl4pPr>
            <a:lvl5pPr marL="578651" indent="0">
              <a:buNone/>
              <a:defRPr sz="633"/>
            </a:lvl5pPr>
            <a:lvl6pPr marL="723314" indent="0">
              <a:buNone/>
              <a:defRPr sz="633"/>
            </a:lvl6pPr>
            <a:lvl7pPr marL="867977" indent="0">
              <a:buNone/>
              <a:defRPr sz="633"/>
            </a:lvl7pPr>
            <a:lvl8pPr marL="1012640" indent="0">
              <a:buNone/>
              <a:defRPr sz="633"/>
            </a:lvl8pPr>
            <a:lvl9pPr marL="1157302" indent="0">
              <a:buNone/>
              <a:defRPr sz="633"/>
            </a:lvl9pPr>
          </a:lstStyle>
          <a:p>
            <a:pPr lvl="0"/>
            <a:endParaRPr lang="en-US" noProof="0" smtClean="0"/>
          </a:p>
        </p:txBody>
      </p:sp>
      <p:sp>
        <p:nvSpPr>
          <p:cNvPr id="4" name="Text Placeholder 3"/>
          <p:cNvSpPr>
            <a:spLocks noGrp="1"/>
          </p:cNvSpPr>
          <p:nvPr>
            <p:ph type="body" sz="half" idx="2"/>
          </p:nvPr>
        </p:nvSpPr>
        <p:spPr>
          <a:xfrm>
            <a:off x="1344216" y="7156452"/>
            <a:ext cx="4114800" cy="1073150"/>
          </a:xfrm>
        </p:spPr>
        <p:txBody>
          <a:bodyPr/>
          <a:lstStyle>
            <a:lvl1pPr marL="0" indent="0">
              <a:buNone/>
              <a:defRPr sz="443"/>
            </a:lvl1pPr>
            <a:lvl2pPr marL="144663" indent="0">
              <a:buNone/>
              <a:defRPr sz="380"/>
            </a:lvl2pPr>
            <a:lvl3pPr marL="289325" indent="0">
              <a:buNone/>
              <a:defRPr sz="316"/>
            </a:lvl3pPr>
            <a:lvl4pPr marL="433988" indent="0">
              <a:buNone/>
              <a:defRPr sz="285"/>
            </a:lvl4pPr>
            <a:lvl5pPr marL="578651" indent="0">
              <a:buNone/>
              <a:defRPr sz="285"/>
            </a:lvl5pPr>
            <a:lvl6pPr marL="723314" indent="0">
              <a:buNone/>
              <a:defRPr sz="285"/>
            </a:lvl6pPr>
            <a:lvl7pPr marL="867977" indent="0">
              <a:buNone/>
              <a:defRPr sz="285"/>
            </a:lvl7pPr>
            <a:lvl8pPr marL="1012640" indent="0">
              <a:buNone/>
              <a:defRPr sz="285"/>
            </a:lvl8pPr>
            <a:lvl9pPr marL="1157302" indent="0">
              <a:buNone/>
              <a:defRPr sz="285"/>
            </a:lvl9pPr>
          </a:lstStyle>
          <a:p>
            <a:pPr lvl="0"/>
            <a:r>
              <a:rPr lang="en-GB" smtClean="0"/>
              <a:t>Click to edit Master text styles</a:t>
            </a:r>
          </a:p>
        </p:txBody>
      </p:sp>
    </p:spTree>
    <p:extLst>
      <p:ext uri="{BB962C8B-B14F-4D97-AF65-F5344CB8AC3E}">
        <p14:creationId xmlns:p14="http://schemas.microsoft.com/office/powerpoint/2010/main" val="48838550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52247367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5995" y="709084"/>
            <a:ext cx="355162" cy="7459133"/>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342900" y="709084"/>
            <a:ext cx="4514850" cy="7459133"/>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74015441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4225781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1655713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7772222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16540090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4" name="Content Placeholder 3"/>
          <p:cNvSpPr>
            <a:spLocks noGrp="1"/>
          </p:cNvSpPr>
          <p:nvPr>
            <p:ph sz="half" idx="2"/>
          </p:nvPr>
        </p:nvSpPr>
        <p:spPr>
          <a:xfrm>
            <a:off x="472381" y="3340100"/>
            <a:ext cx="2901255" cy="491278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6" name="Content Placeholder 5"/>
          <p:cNvSpPr>
            <a:spLocks noGrp="1"/>
          </p:cNvSpPr>
          <p:nvPr>
            <p:ph sz="quarter" idx="4"/>
          </p:nvPr>
        </p:nvSpPr>
        <p:spPr>
          <a:xfrm>
            <a:off x="3471863" y="3340100"/>
            <a:ext cx="2915543" cy="491278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39444925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427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61749689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3000964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28136221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18088715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22506662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78FA345-3543-413E-A6F6-9DB683D7571F}" type="slidenum">
              <a:rPr lang="zh-TW" altLang="en-US" smtClean="0"/>
              <a:t>‹#›</a:t>
            </a:fld>
            <a:endParaRPr lang="zh-TW" altLang="en-US"/>
          </a:p>
        </p:txBody>
      </p:sp>
    </p:spTree>
    <p:extLst>
      <p:ext uri="{BB962C8B-B14F-4D97-AF65-F5344CB8AC3E}">
        <p14:creationId xmlns:p14="http://schemas.microsoft.com/office/powerpoint/2010/main" val="15543634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11"/>
          <p:cNvSpPr txBox="1">
            <a:spLocks noChangeArrowheads="1"/>
          </p:cNvSpPr>
          <p:nvPr userDrawn="1"/>
        </p:nvSpPr>
        <p:spPr bwMode="auto">
          <a:xfrm>
            <a:off x="0" y="0"/>
            <a:ext cx="604838" cy="289984"/>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Slide 1.</a:t>
            </a:r>
            <a:fld id="{FA53A53C-BBCB-438F-A6DC-77647D0745BA}" type="slidenum">
              <a:rPr kumimoji="0" lang="en-GB"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pPr marL="0" marR="0" lvl="0" indent="0" algn="ctr" defTabSz="914400" rtl="0" eaLnBrk="0" fontAlgn="base" latinLnBrk="0" hangingPunct="0">
                <a:lnSpc>
                  <a:spcPct val="100000"/>
                </a:lnSpc>
                <a:spcBef>
                  <a:spcPct val="0"/>
                </a:spcBef>
                <a:spcAft>
                  <a:spcPct val="0"/>
                </a:spcAft>
                <a:buClrTx/>
                <a:buSzTx/>
                <a:buFontTx/>
                <a:buNone/>
                <a:tabLst/>
                <a:defRPr/>
              </a:pPr>
              <a:t>‹#›</a:t>
            </a:fld>
            <a:endParaRPr kumimoji="0" lang="en-GB"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endParaRPr>
          </a:p>
        </p:txBody>
      </p:sp>
      <p:sp>
        <p:nvSpPr>
          <p:cNvPr id="5" name="Text Box 13"/>
          <p:cNvSpPr txBox="1">
            <a:spLocks noChangeArrowheads="1"/>
          </p:cNvSpPr>
          <p:nvPr userDrawn="1"/>
        </p:nvSpPr>
        <p:spPr bwMode="auto">
          <a:xfrm>
            <a:off x="178594" y="8758767"/>
            <a:ext cx="6481763" cy="251884"/>
          </a:xfrm>
          <a:prstGeom prst="rect">
            <a:avLst/>
          </a:prstGeom>
          <a:noFill/>
          <a:ln w="9525">
            <a:noFill/>
            <a:miter lim="800000"/>
            <a:headEnd/>
            <a:tailEnd/>
          </a:ln>
          <a:effectLst/>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altLang="zh-TW"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Chaffey </a:t>
            </a:r>
            <a:r>
              <a:rPr kumimoji="0" lang="en-US" altLang="zh-TW" sz="800" b="0" i="1"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et al., Digital Marketing: Strategy, Implementation and Practice</a:t>
            </a:r>
            <a:r>
              <a:rPr kumimoji="0" lang="en-US" altLang="zh-TW"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 5</a:t>
            </a:r>
            <a:r>
              <a:rPr kumimoji="0" lang="en-US" altLang="zh-TW" sz="800" b="0" i="0" u="none" strike="noStrike" kern="1200" cap="none" spc="0" normalizeH="0" baseline="30000" noProof="0">
                <a:ln>
                  <a:noFill/>
                </a:ln>
                <a:solidFill>
                  <a:srgbClr val="000000"/>
                </a:solidFill>
                <a:effectLst/>
                <a:uLnTx/>
                <a:uFillTx/>
                <a:latin typeface="Arial" pitchFamily="34" charset="0"/>
                <a:ea typeface="ＭＳ Ｐゴシック" pitchFamily="34" charset="-128"/>
                <a:cs typeface="Arial"/>
              </a:rPr>
              <a:t>th</a:t>
            </a:r>
            <a:r>
              <a:rPr kumimoji="0" lang="en-US" altLang="zh-TW"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 edition © Pearson Education Limited 2013</a:t>
            </a:r>
            <a:endParaRPr kumimoji="0" lang="en-GB"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endParaRPr>
          </a:p>
        </p:txBody>
      </p:sp>
      <p:sp>
        <p:nvSpPr>
          <p:cNvPr id="2" name="Title 1"/>
          <p:cNvSpPr>
            <a:spLocks noGrp="1"/>
          </p:cNvSpPr>
          <p:nvPr>
            <p:ph type="ctrTitle"/>
          </p:nvPr>
        </p:nvSpPr>
        <p:spPr>
          <a:xfrm>
            <a:off x="3266982" y="2966503"/>
            <a:ext cx="3076668" cy="1708160"/>
          </a:xfrm>
        </p:spPr>
        <p:txBody>
          <a:bodyPr/>
          <a:lstStyle>
            <a:lvl1pPr>
              <a:defRPr baseline="0"/>
            </a:lvl1pPr>
          </a:lstStyle>
          <a:p>
            <a:r>
              <a:rPr lang="en-GB" smtClean="0"/>
              <a:t>Click to edit Master title style</a:t>
            </a:r>
            <a:endParaRPr lang="en-US" dirty="0"/>
          </a:p>
        </p:txBody>
      </p:sp>
      <p:sp>
        <p:nvSpPr>
          <p:cNvPr id="3" name="Subtitle 2"/>
          <p:cNvSpPr>
            <a:spLocks noGrp="1"/>
          </p:cNvSpPr>
          <p:nvPr>
            <p:ph type="subTitle" idx="1"/>
          </p:nvPr>
        </p:nvSpPr>
        <p:spPr>
          <a:xfrm>
            <a:off x="3591018" y="4668011"/>
            <a:ext cx="2430270" cy="131061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dirty="0" smtClean="0"/>
              <a:t>Click to edit Master subtitle style</a:t>
            </a:r>
            <a:endParaRPr lang="en-US" dirty="0"/>
          </a:p>
        </p:txBody>
      </p:sp>
    </p:spTree>
    <p:extLst>
      <p:ext uri="{BB962C8B-B14F-4D97-AF65-F5344CB8AC3E}">
        <p14:creationId xmlns:p14="http://schemas.microsoft.com/office/powerpoint/2010/main" val="34399900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5519808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323439"/>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Tree>
    <p:extLst>
      <p:ext uri="{BB962C8B-B14F-4D97-AF65-F5344CB8AC3E}">
        <p14:creationId xmlns:p14="http://schemas.microsoft.com/office/powerpoint/2010/main" val="35085546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7579252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543408"/>
            <a:ext cx="6172200" cy="1169551"/>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894898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Tree>
    <p:extLst>
      <p:ext uri="{BB962C8B-B14F-4D97-AF65-F5344CB8AC3E}">
        <p14:creationId xmlns:p14="http://schemas.microsoft.com/office/powerpoint/2010/main" val="3098113887"/>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Tree>
    <p:extLst>
      <p:ext uri="{BB962C8B-B14F-4D97-AF65-F5344CB8AC3E}">
        <p14:creationId xmlns:p14="http://schemas.microsoft.com/office/powerpoint/2010/main" val="3289103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411514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1205581"/>
            <a:ext cx="2256235" cy="707886"/>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extLst>
      <p:ext uri="{BB962C8B-B14F-4D97-AF65-F5344CB8AC3E}">
        <p14:creationId xmlns:p14="http://schemas.microsoft.com/office/powerpoint/2010/main" val="31965704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756341"/>
            <a:ext cx="4114800" cy="400110"/>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extLst>
      <p:ext uri="{BB962C8B-B14F-4D97-AF65-F5344CB8AC3E}">
        <p14:creationId xmlns:p14="http://schemas.microsoft.com/office/powerpoint/2010/main" val="18676529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41669692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81937" y="709084"/>
            <a:ext cx="723275" cy="7459133"/>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342900" y="709084"/>
            <a:ext cx="4514850" cy="7459133"/>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3461416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Tree>
    <p:extLst>
      <p:ext uri="{BB962C8B-B14F-4D97-AF65-F5344CB8AC3E}">
        <p14:creationId xmlns:p14="http://schemas.microsoft.com/office/powerpoint/2010/main" val="357902548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8"/>
            <a:ext cx="5829300" cy="287130"/>
          </a:xfrm>
        </p:spPr>
        <p:txBody>
          <a:bodyPr anchor="t"/>
          <a:lstStyle>
            <a:lvl1pPr algn="l">
              <a:defRPr sz="1266" b="1" cap="all"/>
            </a:lvl1pPr>
          </a:lstStyle>
          <a:p>
            <a:r>
              <a:rPr lang="en-GB" smtClean="0"/>
              <a:t>Click to edit Master title style</a:t>
            </a:r>
            <a:endParaRPr lang="en-US"/>
          </a:p>
        </p:txBody>
      </p:sp>
      <p:sp>
        <p:nvSpPr>
          <p:cNvPr id="3" name="Text Placeholder 2"/>
          <p:cNvSpPr>
            <a:spLocks noGrp="1"/>
          </p:cNvSpPr>
          <p:nvPr>
            <p:ph type="body" idx="1"/>
          </p:nvPr>
        </p:nvSpPr>
        <p:spPr>
          <a:xfrm>
            <a:off x="541735" y="3875621"/>
            <a:ext cx="5829300" cy="2000249"/>
          </a:xfrm>
        </p:spPr>
        <p:txBody>
          <a:bodyPr anchor="b"/>
          <a:lstStyle>
            <a:lvl1pPr marL="0" indent="0">
              <a:buNone/>
              <a:defRPr sz="633"/>
            </a:lvl1pPr>
            <a:lvl2pPr marL="144663" indent="0">
              <a:buNone/>
              <a:defRPr sz="569"/>
            </a:lvl2pPr>
            <a:lvl3pPr marL="289325" indent="0">
              <a:buNone/>
              <a:defRPr sz="506"/>
            </a:lvl3pPr>
            <a:lvl4pPr marL="433988" indent="0">
              <a:buNone/>
              <a:defRPr sz="443"/>
            </a:lvl4pPr>
            <a:lvl5pPr marL="578651" indent="0">
              <a:buNone/>
              <a:defRPr sz="443"/>
            </a:lvl5pPr>
            <a:lvl6pPr marL="723314" indent="0">
              <a:buNone/>
              <a:defRPr sz="443"/>
            </a:lvl6pPr>
            <a:lvl7pPr marL="867977" indent="0">
              <a:buNone/>
              <a:defRPr sz="443"/>
            </a:lvl7pPr>
            <a:lvl8pPr marL="1012640" indent="0">
              <a:buNone/>
              <a:defRPr sz="443"/>
            </a:lvl8pPr>
            <a:lvl9pPr marL="1157302" indent="0">
              <a:buNone/>
              <a:defRPr sz="443"/>
            </a:lvl9pPr>
          </a:lstStyle>
          <a:p>
            <a:pPr lvl="0"/>
            <a:r>
              <a:rPr lang="en-GB" smtClean="0"/>
              <a:t>Click to edit Master text styles</a:t>
            </a:r>
          </a:p>
        </p:txBody>
      </p:sp>
    </p:spTree>
    <p:extLst>
      <p:ext uri="{BB962C8B-B14F-4D97-AF65-F5344CB8AC3E}">
        <p14:creationId xmlns:p14="http://schemas.microsoft.com/office/powerpoint/2010/main" val="403631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342900" y="2133604"/>
            <a:ext cx="3028950" cy="6034617"/>
          </a:xfrm>
        </p:spPr>
        <p:txBody>
          <a:bodyPr/>
          <a:lstStyle>
            <a:lvl1pPr>
              <a:defRPr sz="886"/>
            </a:lvl1pPr>
            <a:lvl2pPr>
              <a:defRPr sz="760"/>
            </a:lvl2pPr>
            <a:lvl3pPr>
              <a:defRPr sz="633"/>
            </a:lvl3pPr>
            <a:lvl4pPr>
              <a:defRPr sz="569"/>
            </a:lvl4pPr>
            <a:lvl5pPr>
              <a:defRPr sz="569"/>
            </a:lvl5pPr>
            <a:lvl6pPr>
              <a:defRPr sz="569"/>
            </a:lvl6pPr>
            <a:lvl7pPr>
              <a:defRPr sz="569"/>
            </a:lvl7pPr>
            <a:lvl8pPr>
              <a:defRPr sz="569"/>
            </a:lvl8pPr>
            <a:lvl9pPr>
              <a:defRPr sz="569"/>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3486150" y="2133604"/>
            <a:ext cx="3028950" cy="6034617"/>
          </a:xfrm>
        </p:spPr>
        <p:txBody>
          <a:bodyPr/>
          <a:lstStyle>
            <a:lvl1pPr>
              <a:defRPr sz="886"/>
            </a:lvl1pPr>
            <a:lvl2pPr>
              <a:defRPr sz="760"/>
            </a:lvl2pPr>
            <a:lvl3pPr>
              <a:defRPr sz="633"/>
            </a:lvl3pPr>
            <a:lvl4pPr>
              <a:defRPr sz="569"/>
            </a:lvl4pPr>
            <a:lvl5pPr>
              <a:defRPr sz="569"/>
            </a:lvl5pPr>
            <a:lvl6pPr>
              <a:defRPr sz="569"/>
            </a:lvl6pPr>
            <a:lvl7pPr>
              <a:defRPr sz="569"/>
            </a:lvl7pPr>
            <a:lvl8pPr>
              <a:defRPr sz="569"/>
            </a:lvl8pPr>
            <a:lvl9pPr>
              <a:defRPr sz="569"/>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4116350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996770"/>
            <a:ext cx="6172200" cy="262829"/>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342903" y="2046818"/>
            <a:ext cx="3030141" cy="853016"/>
          </a:xfrm>
        </p:spPr>
        <p:txBody>
          <a:bodyPr anchor="b"/>
          <a:lstStyle>
            <a:lvl1pPr marL="0" indent="0">
              <a:buNone/>
              <a:defRPr sz="760" b="1"/>
            </a:lvl1pPr>
            <a:lvl2pPr marL="144663" indent="0">
              <a:buNone/>
              <a:defRPr sz="633" b="1"/>
            </a:lvl2pPr>
            <a:lvl3pPr marL="289325" indent="0">
              <a:buNone/>
              <a:defRPr sz="569" b="1"/>
            </a:lvl3pPr>
            <a:lvl4pPr marL="433988" indent="0">
              <a:buNone/>
              <a:defRPr sz="506" b="1"/>
            </a:lvl4pPr>
            <a:lvl5pPr marL="578651" indent="0">
              <a:buNone/>
              <a:defRPr sz="506" b="1"/>
            </a:lvl5pPr>
            <a:lvl6pPr marL="723314" indent="0">
              <a:buNone/>
              <a:defRPr sz="506" b="1"/>
            </a:lvl6pPr>
            <a:lvl7pPr marL="867977" indent="0">
              <a:buNone/>
              <a:defRPr sz="506" b="1"/>
            </a:lvl7pPr>
            <a:lvl8pPr marL="1012640" indent="0">
              <a:buNone/>
              <a:defRPr sz="506" b="1"/>
            </a:lvl8pPr>
            <a:lvl9pPr marL="1157302" indent="0">
              <a:buNone/>
              <a:defRPr sz="506" b="1"/>
            </a:lvl9pPr>
          </a:lstStyle>
          <a:p>
            <a:pPr lvl="0"/>
            <a:r>
              <a:rPr lang="en-GB" smtClean="0"/>
              <a:t>Click to edit Master text styles</a:t>
            </a:r>
          </a:p>
        </p:txBody>
      </p:sp>
      <p:sp>
        <p:nvSpPr>
          <p:cNvPr id="4" name="Content Placeholder 3"/>
          <p:cNvSpPr>
            <a:spLocks noGrp="1"/>
          </p:cNvSpPr>
          <p:nvPr>
            <p:ph sz="half" idx="2"/>
          </p:nvPr>
        </p:nvSpPr>
        <p:spPr>
          <a:xfrm>
            <a:off x="342903" y="2899833"/>
            <a:ext cx="3030141" cy="5268384"/>
          </a:xfrm>
        </p:spPr>
        <p:txBody>
          <a:bodyPr/>
          <a:lstStyle>
            <a:lvl1pPr>
              <a:defRPr sz="760"/>
            </a:lvl1pPr>
            <a:lvl2pPr>
              <a:defRPr sz="633"/>
            </a:lvl2pPr>
            <a:lvl3pPr>
              <a:defRPr sz="569"/>
            </a:lvl3pPr>
            <a:lvl4pPr>
              <a:defRPr sz="506"/>
            </a:lvl4pPr>
            <a:lvl5pPr>
              <a:defRPr sz="506"/>
            </a:lvl5pPr>
            <a:lvl6pPr>
              <a:defRPr sz="506"/>
            </a:lvl6pPr>
            <a:lvl7pPr>
              <a:defRPr sz="506"/>
            </a:lvl7pPr>
            <a:lvl8pPr>
              <a:defRPr sz="506"/>
            </a:lvl8pPr>
            <a:lvl9pPr>
              <a:defRPr sz="506"/>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3483772" y="2046818"/>
            <a:ext cx="3031331" cy="853016"/>
          </a:xfrm>
        </p:spPr>
        <p:txBody>
          <a:bodyPr anchor="b"/>
          <a:lstStyle>
            <a:lvl1pPr marL="0" indent="0">
              <a:buNone/>
              <a:defRPr sz="760" b="1"/>
            </a:lvl1pPr>
            <a:lvl2pPr marL="144663" indent="0">
              <a:buNone/>
              <a:defRPr sz="633" b="1"/>
            </a:lvl2pPr>
            <a:lvl3pPr marL="289325" indent="0">
              <a:buNone/>
              <a:defRPr sz="569" b="1"/>
            </a:lvl3pPr>
            <a:lvl4pPr marL="433988" indent="0">
              <a:buNone/>
              <a:defRPr sz="506" b="1"/>
            </a:lvl4pPr>
            <a:lvl5pPr marL="578651" indent="0">
              <a:buNone/>
              <a:defRPr sz="506" b="1"/>
            </a:lvl5pPr>
            <a:lvl6pPr marL="723314" indent="0">
              <a:buNone/>
              <a:defRPr sz="506" b="1"/>
            </a:lvl6pPr>
            <a:lvl7pPr marL="867977" indent="0">
              <a:buNone/>
              <a:defRPr sz="506" b="1"/>
            </a:lvl7pPr>
            <a:lvl8pPr marL="1012640" indent="0">
              <a:buNone/>
              <a:defRPr sz="506" b="1"/>
            </a:lvl8pPr>
            <a:lvl9pPr marL="1157302" indent="0">
              <a:buNone/>
              <a:defRPr sz="506" b="1"/>
            </a:lvl9pPr>
          </a:lstStyle>
          <a:p>
            <a:pPr lvl="0"/>
            <a:r>
              <a:rPr lang="en-GB" smtClean="0"/>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760"/>
            </a:lvl1pPr>
            <a:lvl2pPr>
              <a:defRPr sz="633"/>
            </a:lvl2pPr>
            <a:lvl3pPr>
              <a:defRPr sz="569"/>
            </a:lvl3pPr>
            <a:lvl4pPr>
              <a:defRPr sz="506"/>
            </a:lvl4pPr>
            <a:lvl5pPr>
              <a:defRPr sz="506"/>
            </a:lvl5pPr>
            <a:lvl6pPr>
              <a:defRPr sz="506"/>
            </a:lvl6pPr>
            <a:lvl7pPr>
              <a:defRPr sz="506"/>
            </a:lvl7pPr>
            <a:lvl8pPr>
              <a:defRPr sz="506"/>
            </a:lvl8pPr>
            <a:lvl9pPr>
              <a:defRPr sz="506"/>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036472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Tree>
    <p:extLst>
      <p:ext uri="{BB962C8B-B14F-4D97-AF65-F5344CB8AC3E}">
        <p14:creationId xmlns:p14="http://schemas.microsoft.com/office/powerpoint/2010/main" val="1768088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5318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AF0D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994654"/>
            <a:ext cx="6172200" cy="262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US"/>
              <a:t>Click to edit Master title style</a:t>
            </a:r>
          </a:p>
        </p:txBody>
      </p:sp>
      <p:sp>
        <p:nvSpPr>
          <p:cNvPr id="1027" name="Rectangle 3"/>
          <p:cNvSpPr>
            <a:spLocks noGrp="1" noChangeArrowheads="1"/>
          </p:cNvSpPr>
          <p:nvPr>
            <p:ph type="body" idx="1"/>
          </p:nvPr>
        </p:nvSpPr>
        <p:spPr bwMode="auto">
          <a:xfrm>
            <a:off x="342900" y="2133604"/>
            <a:ext cx="6172200" cy="6034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5" name="Text Box 11"/>
          <p:cNvSpPr txBox="1">
            <a:spLocks noChangeArrowheads="1"/>
          </p:cNvSpPr>
          <p:nvPr/>
        </p:nvSpPr>
        <p:spPr bwMode="auto">
          <a:xfrm>
            <a:off x="0" y="0"/>
            <a:ext cx="604838" cy="289984"/>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289325" rtl="0" eaLnBrk="0" fontAlgn="base" latinLnBrk="0" hangingPunct="0">
              <a:lnSpc>
                <a:spcPct val="100000"/>
              </a:lnSpc>
              <a:spcBef>
                <a:spcPct val="0"/>
              </a:spcBef>
              <a:spcAft>
                <a:spcPct val="0"/>
              </a:spcAft>
              <a:buClrTx/>
              <a:buSzTx/>
              <a:buFontTx/>
              <a:buNone/>
              <a:tabLst/>
              <a:defRPr/>
            </a:pPr>
            <a:r>
              <a:rPr kumimoji="0" lang="en-GB"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Slide 1.</a:t>
            </a:r>
            <a:fld id="{D6DA31A7-DD69-4F66-86E6-75ED096A0B19}" type="slidenum">
              <a:rPr kumimoji="0" lang="en-GB"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pPr marL="0" marR="0" lvl="0" indent="0" algn="ctr" defTabSz="289325" rtl="0" eaLnBrk="0" fontAlgn="base" latinLnBrk="0" hangingPunct="0">
                <a:lnSpc>
                  <a:spcPct val="100000"/>
                </a:lnSpc>
                <a:spcBef>
                  <a:spcPct val="0"/>
                </a:spcBef>
                <a:spcAft>
                  <a:spcPct val="0"/>
                </a:spcAft>
                <a:buClrTx/>
                <a:buSzTx/>
                <a:buFontTx/>
                <a:buNone/>
                <a:tabLst/>
                <a:defRPr/>
              </a:pPr>
              <a:t>‹#›</a:t>
            </a:fld>
            <a:endParaRPr kumimoji="0" lang="en-GB"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endParaRPr>
          </a:p>
        </p:txBody>
      </p:sp>
      <p:sp>
        <p:nvSpPr>
          <p:cNvPr id="1037" name="Text Box 13"/>
          <p:cNvSpPr txBox="1">
            <a:spLocks noChangeArrowheads="1"/>
          </p:cNvSpPr>
          <p:nvPr/>
        </p:nvSpPr>
        <p:spPr bwMode="auto">
          <a:xfrm>
            <a:off x="178595" y="8758769"/>
            <a:ext cx="6481763" cy="251884"/>
          </a:xfrm>
          <a:prstGeom prst="rect">
            <a:avLst/>
          </a:prstGeom>
          <a:noFill/>
          <a:ln w="9525">
            <a:noFill/>
            <a:miter lim="800000"/>
            <a:headEnd/>
            <a:tailEnd/>
          </a:ln>
          <a:effectLst/>
        </p:spPr>
        <p:txBody>
          <a:bodyPr/>
          <a:lstStyle/>
          <a:p>
            <a:pPr marL="0" marR="0" lvl="0" indent="0" algn="r" defTabSz="289325" rtl="0" eaLnBrk="0" fontAlgn="base" latinLnBrk="0" hangingPunct="0">
              <a:lnSpc>
                <a:spcPct val="100000"/>
              </a:lnSpc>
              <a:spcBef>
                <a:spcPct val="0"/>
              </a:spcBef>
              <a:spcAft>
                <a:spcPct val="0"/>
              </a:spcAft>
              <a:buClrTx/>
              <a:buSzTx/>
              <a:buFontTx/>
              <a:buNone/>
              <a:tabLst/>
              <a:defRPr/>
            </a:pPr>
            <a:r>
              <a:rPr kumimoji="0" lang="en-US" altLang="zh-TW"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Chaffey </a:t>
            </a:r>
            <a:r>
              <a:rPr kumimoji="0" lang="en-US" altLang="zh-TW" sz="254" b="0" i="1"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et al., Digital Marketing: Strategy, Implementation and Practice</a:t>
            </a:r>
            <a:r>
              <a:rPr kumimoji="0" lang="en-US" altLang="zh-TW"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 5</a:t>
            </a:r>
            <a:r>
              <a:rPr kumimoji="0" lang="en-US" altLang="zh-TW" sz="254" b="0" i="0" u="none" strike="noStrike" kern="1200" cap="none" spc="0" normalizeH="0" baseline="30000" noProof="0">
                <a:ln>
                  <a:noFill/>
                </a:ln>
                <a:solidFill>
                  <a:srgbClr val="000000"/>
                </a:solidFill>
                <a:effectLst/>
                <a:uLnTx/>
                <a:uFillTx/>
                <a:latin typeface="Arial" pitchFamily="34" charset="0"/>
                <a:ea typeface="ＭＳ Ｐゴシック" pitchFamily="34" charset="-128"/>
                <a:cs typeface="Arial"/>
              </a:rPr>
              <a:t>th</a:t>
            </a:r>
            <a:r>
              <a:rPr kumimoji="0" lang="en-US" altLang="zh-TW"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 edition © Pearson Education Limited 2013</a:t>
            </a:r>
            <a:endParaRPr kumimoji="0" lang="en-GB" sz="254"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endParaRPr>
          </a:p>
        </p:txBody>
      </p:sp>
    </p:spTree>
    <p:extLst>
      <p:ext uri="{BB962C8B-B14F-4D97-AF65-F5344CB8AC3E}">
        <p14:creationId xmlns:p14="http://schemas.microsoft.com/office/powerpoint/2010/main" val="20183604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hdr="0" ftr="0" dt="0"/>
  <p:txStyles>
    <p:titleStyle>
      <a:lvl1pPr algn="ctr" rtl="0" eaLnBrk="0" fontAlgn="base" hangingPunct="0">
        <a:spcBef>
          <a:spcPct val="0"/>
        </a:spcBef>
        <a:spcAft>
          <a:spcPct val="0"/>
        </a:spcAft>
        <a:defRPr sz="1108" b="1">
          <a:solidFill>
            <a:schemeClr val="tx2"/>
          </a:solidFill>
          <a:latin typeface="+mj-lt"/>
          <a:ea typeface="+mj-ea"/>
          <a:cs typeface="+mj-cs"/>
        </a:defRPr>
      </a:lvl1pPr>
      <a:lvl2pPr algn="ctr" rtl="0" eaLnBrk="0" fontAlgn="base" hangingPunct="0">
        <a:spcBef>
          <a:spcPct val="0"/>
        </a:spcBef>
        <a:spcAft>
          <a:spcPct val="0"/>
        </a:spcAft>
        <a:defRPr sz="1108" b="1">
          <a:solidFill>
            <a:schemeClr val="tx2"/>
          </a:solidFill>
          <a:latin typeface="Arial" charset="0"/>
          <a:ea typeface="ＭＳ Ｐゴシック" charset="0"/>
          <a:cs typeface="Arial" charset="0"/>
        </a:defRPr>
      </a:lvl2pPr>
      <a:lvl3pPr algn="ctr" rtl="0" eaLnBrk="0" fontAlgn="base" hangingPunct="0">
        <a:spcBef>
          <a:spcPct val="0"/>
        </a:spcBef>
        <a:spcAft>
          <a:spcPct val="0"/>
        </a:spcAft>
        <a:defRPr sz="1108" b="1">
          <a:solidFill>
            <a:schemeClr val="tx2"/>
          </a:solidFill>
          <a:latin typeface="Arial" charset="0"/>
          <a:ea typeface="ＭＳ Ｐゴシック" charset="0"/>
          <a:cs typeface="Arial" charset="0"/>
        </a:defRPr>
      </a:lvl3pPr>
      <a:lvl4pPr algn="ctr" rtl="0" eaLnBrk="0" fontAlgn="base" hangingPunct="0">
        <a:spcBef>
          <a:spcPct val="0"/>
        </a:spcBef>
        <a:spcAft>
          <a:spcPct val="0"/>
        </a:spcAft>
        <a:defRPr sz="1108" b="1">
          <a:solidFill>
            <a:schemeClr val="tx2"/>
          </a:solidFill>
          <a:latin typeface="Arial" charset="0"/>
          <a:ea typeface="ＭＳ Ｐゴシック" charset="0"/>
          <a:cs typeface="Arial" charset="0"/>
        </a:defRPr>
      </a:lvl4pPr>
      <a:lvl5pPr algn="ctr" rtl="0" eaLnBrk="0" fontAlgn="base" hangingPunct="0">
        <a:spcBef>
          <a:spcPct val="0"/>
        </a:spcBef>
        <a:spcAft>
          <a:spcPct val="0"/>
        </a:spcAft>
        <a:defRPr sz="1108" b="1">
          <a:solidFill>
            <a:schemeClr val="tx2"/>
          </a:solidFill>
          <a:latin typeface="Arial" charset="0"/>
          <a:ea typeface="ＭＳ Ｐゴシック" charset="0"/>
          <a:cs typeface="Arial" charset="0"/>
        </a:defRPr>
      </a:lvl5pPr>
      <a:lvl6pPr marL="144663" algn="ctr" rtl="0" fontAlgn="base">
        <a:spcBef>
          <a:spcPct val="0"/>
        </a:spcBef>
        <a:spcAft>
          <a:spcPct val="0"/>
        </a:spcAft>
        <a:defRPr sz="1108" b="1">
          <a:solidFill>
            <a:schemeClr val="tx2"/>
          </a:solidFill>
          <a:latin typeface="Arial" charset="0"/>
          <a:ea typeface="ＭＳ Ｐゴシック" charset="0"/>
          <a:cs typeface="Arial" charset="0"/>
        </a:defRPr>
      </a:lvl6pPr>
      <a:lvl7pPr marL="289325" algn="ctr" rtl="0" fontAlgn="base">
        <a:spcBef>
          <a:spcPct val="0"/>
        </a:spcBef>
        <a:spcAft>
          <a:spcPct val="0"/>
        </a:spcAft>
        <a:defRPr sz="1108" b="1">
          <a:solidFill>
            <a:schemeClr val="tx2"/>
          </a:solidFill>
          <a:latin typeface="Arial" charset="0"/>
          <a:ea typeface="ＭＳ Ｐゴシック" charset="0"/>
          <a:cs typeface="Arial" charset="0"/>
        </a:defRPr>
      </a:lvl7pPr>
      <a:lvl8pPr marL="433988" algn="ctr" rtl="0" fontAlgn="base">
        <a:spcBef>
          <a:spcPct val="0"/>
        </a:spcBef>
        <a:spcAft>
          <a:spcPct val="0"/>
        </a:spcAft>
        <a:defRPr sz="1108" b="1">
          <a:solidFill>
            <a:schemeClr val="tx2"/>
          </a:solidFill>
          <a:latin typeface="Arial" charset="0"/>
          <a:ea typeface="ＭＳ Ｐゴシック" charset="0"/>
          <a:cs typeface="Arial" charset="0"/>
        </a:defRPr>
      </a:lvl8pPr>
      <a:lvl9pPr marL="578651" algn="ctr" rtl="0" fontAlgn="base">
        <a:spcBef>
          <a:spcPct val="0"/>
        </a:spcBef>
        <a:spcAft>
          <a:spcPct val="0"/>
        </a:spcAft>
        <a:defRPr sz="1108" b="1">
          <a:solidFill>
            <a:schemeClr val="tx2"/>
          </a:solidFill>
          <a:latin typeface="Arial" charset="0"/>
          <a:ea typeface="ＭＳ Ｐゴシック" charset="0"/>
          <a:cs typeface="Arial" charset="0"/>
        </a:defRPr>
      </a:lvl9pPr>
    </p:titleStyle>
    <p:bodyStyle>
      <a:lvl1pPr marL="108497" indent="-108497" algn="l" rtl="0" eaLnBrk="0" fontAlgn="base" hangingPunct="0">
        <a:spcBef>
          <a:spcPct val="20000"/>
        </a:spcBef>
        <a:spcAft>
          <a:spcPct val="0"/>
        </a:spcAft>
        <a:buChar char="•"/>
        <a:defRPr sz="886">
          <a:solidFill>
            <a:schemeClr val="tx1"/>
          </a:solidFill>
          <a:latin typeface="+mn-lt"/>
          <a:ea typeface="+mn-ea"/>
          <a:cs typeface="+mn-cs"/>
        </a:defRPr>
      </a:lvl1pPr>
      <a:lvl2pPr marL="235077" indent="-90415" algn="l" rtl="0" eaLnBrk="0" fontAlgn="base" hangingPunct="0">
        <a:spcBef>
          <a:spcPct val="20000"/>
        </a:spcBef>
        <a:spcAft>
          <a:spcPct val="0"/>
        </a:spcAft>
        <a:buChar char="–"/>
        <a:defRPr sz="760">
          <a:solidFill>
            <a:schemeClr val="tx1"/>
          </a:solidFill>
          <a:latin typeface="+mn-lt"/>
          <a:ea typeface="ＭＳ Ｐゴシック" pitchFamily="34" charset="-128"/>
          <a:cs typeface="+mn-cs"/>
        </a:defRPr>
      </a:lvl2pPr>
      <a:lvl3pPr marL="361657" indent="-72332" algn="l" rtl="0" eaLnBrk="0" fontAlgn="base" hangingPunct="0">
        <a:spcBef>
          <a:spcPct val="20000"/>
        </a:spcBef>
        <a:spcAft>
          <a:spcPct val="0"/>
        </a:spcAft>
        <a:buChar char="•"/>
        <a:defRPr sz="760">
          <a:solidFill>
            <a:schemeClr val="tx1"/>
          </a:solidFill>
          <a:latin typeface="+mn-lt"/>
          <a:ea typeface="ＭＳ Ｐゴシック" pitchFamily="34" charset="-128"/>
          <a:cs typeface="+mn-cs"/>
        </a:defRPr>
      </a:lvl3pPr>
      <a:lvl4pPr marL="506320" indent="-72332" algn="l" rtl="0" eaLnBrk="0" fontAlgn="base" hangingPunct="0">
        <a:spcBef>
          <a:spcPct val="20000"/>
        </a:spcBef>
        <a:spcAft>
          <a:spcPct val="0"/>
        </a:spcAft>
        <a:buChar char="–"/>
        <a:defRPr sz="633">
          <a:solidFill>
            <a:schemeClr val="tx1"/>
          </a:solidFill>
          <a:latin typeface="+mn-lt"/>
          <a:ea typeface="ＭＳ Ｐゴシック" pitchFamily="34" charset="-128"/>
          <a:cs typeface="+mn-cs"/>
        </a:defRPr>
      </a:lvl4pPr>
      <a:lvl5pPr marL="650982" indent="-72332" algn="l" rtl="0" eaLnBrk="0" fontAlgn="base" hangingPunct="0">
        <a:spcBef>
          <a:spcPct val="20000"/>
        </a:spcBef>
        <a:spcAft>
          <a:spcPct val="0"/>
        </a:spcAft>
        <a:buChar char="»"/>
        <a:defRPr sz="633">
          <a:solidFill>
            <a:schemeClr val="tx1"/>
          </a:solidFill>
          <a:latin typeface="+mn-lt"/>
          <a:ea typeface="ＭＳ Ｐゴシック" pitchFamily="34" charset="-128"/>
          <a:cs typeface="+mn-cs"/>
        </a:defRPr>
      </a:lvl5pPr>
      <a:lvl6pPr marL="795645" indent="-72332" algn="l" rtl="0" fontAlgn="base">
        <a:spcBef>
          <a:spcPct val="20000"/>
        </a:spcBef>
        <a:spcAft>
          <a:spcPct val="0"/>
        </a:spcAft>
        <a:buChar char="»"/>
        <a:defRPr sz="633">
          <a:solidFill>
            <a:schemeClr val="tx1"/>
          </a:solidFill>
          <a:latin typeface="+mn-lt"/>
          <a:ea typeface="Arial" charset="0"/>
          <a:cs typeface="+mn-cs"/>
        </a:defRPr>
      </a:lvl6pPr>
      <a:lvl7pPr marL="940308" indent="-72332" algn="l" rtl="0" fontAlgn="base">
        <a:spcBef>
          <a:spcPct val="20000"/>
        </a:spcBef>
        <a:spcAft>
          <a:spcPct val="0"/>
        </a:spcAft>
        <a:buChar char="»"/>
        <a:defRPr sz="633">
          <a:solidFill>
            <a:schemeClr val="tx1"/>
          </a:solidFill>
          <a:latin typeface="+mn-lt"/>
          <a:ea typeface="Arial" charset="0"/>
          <a:cs typeface="+mn-cs"/>
        </a:defRPr>
      </a:lvl7pPr>
      <a:lvl8pPr marL="1084970" indent="-72332" algn="l" rtl="0" fontAlgn="base">
        <a:spcBef>
          <a:spcPct val="20000"/>
        </a:spcBef>
        <a:spcAft>
          <a:spcPct val="0"/>
        </a:spcAft>
        <a:buChar char="»"/>
        <a:defRPr sz="633">
          <a:solidFill>
            <a:schemeClr val="tx1"/>
          </a:solidFill>
          <a:latin typeface="+mn-lt"/>
          <a:ea typeface="Arial" charset="0"/>
          <a:cs typeface="+mn-cs"/>
        </a:defRPr>
      </a:lvl8pPr>
      <a:lvl9pPr marL="1229633" indent="-72332" algn="l" rtl="0" fontAlgn="base">
        <a:spcBef>
          <a:spcPct val="20000"/>
        </a:spcBef>
        <a:spcAft>
          <a:spcPct val="0"/>
        </a:spcAft>
        <a:buChar char="»"/>
        <a:defRPr sz="633">
          <a:solidFill>
            <a:schemeClr val="tx1"/>
          </a:solidFill>
          <a:latin typeface="+mn-lt"/>
          <a:ea typeface="Arial" charset="0"/>
          <a:cs typeface="+mn-cs"/>
        </a:defRPr>
      </a:lvl9pPr>
    </p:bodyStyle>
    <p:otherStyle>
      <a:defPPr>
        <a:defRPr lang="en-US"/>
      </a:defPPr>
      <a:lvl1pPr marL="0" algn="l" defTabSz="144663" rtl="0" eaLnBrk="1" latinLnBrk="0" hangingPunct="1">
        <a:defRPr sz="569" kern="1200">
          <a:solidFill>
            <a:schemeClr val="tx1"/>
          </a:solidFill>
          <a:latin typeface="+mn-lt"/>
          <a:ea typeface="+mn-ea"/>
          <a:cs typeface="+mn-cs"/>
        </a:defRPr>
      </a:lvl1pPr>
      <a:lvl2pPr marL="144663" algn="l" defTabSz="144663" rtl="0" eaLnBrk="1" latinLnBrk="0" hangingPunct="1">
        <a:defRPr sz="569" kern="1200">
          <a:solidFill>
            <a:schemeClr val="tx1"/>
          </a:solidFill>
          <a:latin typeface="+mn-lt"/>
          <a:ea typeface="+mn-ea"/>
          <a:cs typeface="+mn-cs"/>
        </a:defRPr>
      </a:lvl2pPr>
      <a:lvl3pPr marL="289325" algn="l" defTabSz="144663" rtl="0" eaLnBrk="1" latinLnBrk="0" hangingPunct="1">
        <a:defRPr sz="569" kern="1200">
          <a:solidFill>
            <a:schemeClr val="tx1"/>
          </a:solidFill>
          <a:latin typeface="+mn-lt"/>
          <a:ea typeface="+mn-ea"/>
          <a:cs typeface="+mn-cs"/>
        </a:defRPr>
      </a:lvl3pPr>
      <a:lvl4pPr marL="433988" algn="l" defTabSz="144663" rtl="0" eaLnBrk="1" latinLnBrk="0" hangingPunct="1">
        <a:defRPr sz="569" kern="1200">
          <a:solidFill>
            <a:schemeClr val="tx1"/>
          </a:solidFill>
          <a:latin typeface="+mn-lt"/>
          <a:ea typeface="+mn-ea"/>
          <a:cs typeface="+mn-cs"/>
        </a:defRPr>
      </a:lvl4pPr>
      <a:lvl5pPr marL="578651" algn="l" defTabSz="144663" rtl="0" eaLnBrk="1" latinLnBrk="0" hangingPunct="1">
        <a:defRPr sz="569" kern="1200">
          <a:solidFill>
            <a:schemeClr val="tx1"/>
          </a:solidFill>
          <a:latin typeface="+mn-lt"/>
          <a:ea typeface="+mn-ea"/>
          <a:cs typeface="+mn-cs"/>
        </a:defRPr>
      </a:lvl5pPr>
      <a:lvl6pPr marL="723314" algn="l" defTabSz="144663" rtl="0" eaLnBrk="1" latinLnBrk="0" hangingPunct="1">
        <a:defRPr sz="569" kern="1200">
          <a:solidFill>
            <a:schemeClr val="tx1"/>
          </a:solidFill>
          <a:latin typeface="+mn-lt"/>
          <a:ea typeface="+mn-ea"/>
          <a:cs typeface="+mn-cs"/>
        </a:defRPr>
      </a:lvl6pPr>
      <a:lvl7pPr marL="867977" algn="l" defTabSz="144663" rtl="0" eaLnBrk="1" latinLnBrk="0" hangingPunct="1">
        <a:defRPr sz="569" kern="1200">
          <a:solidFill>
            <a:schemeClr val="tx1"/>
          </a:solidFill>
          <a:latin typeface="+mn-lt"/>
          <a:ea typeface="+mn-ea"/>
          <a:cs typeface="+mn-cs"/>
        </a:defRPr>
      </a:lvl7pPr>
      <a:lvl8pPr marL="1012640" algn="l" defTabSz="144663" rtl="0" eaLnBrk="1" latinLnBrk="0" hangingPunct="1">
        <a:defRPr sz="569" kern="1200">
          <a:solidFill>
            <a:schemeClr val="tx1"/>
          </a:solidFill>
          <a:latin typeface="+mn-lt"/>
          <a:ea typeface="+mn-ea"/>
          <a:cs typeface="+mn-cs"/>
        </a:defRPr>
      </a:lvl8pPr>
      <a:lvl9pPr marL="1157302" algn="l" defTabSz="144663" rtl="0" eaLnBrk="1" latinLnBrk="0" hangingPunct="1">
        <a:defRPr sz="56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424060680"/>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AF0D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541293"/>
            <a:ext cx="617220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US"/>
              <a:t>Click to edit Master title style</a:t>
            </a:r>
          </a:p>
        </p:txBody>
      </p:sp>
      <p:sp>
        <p:nvSpPr>
          <p:cNvPr id="1027" name="Rectangle 3"/>
          <p:cNvSpPr>
            <a:spLocks noGrp="1" noChangeArrowheads="1"/>
          </p:cNvSpPr>
          <p:nvPr>
            <p:ph type="body" idx="1"/>
          </p:nvPr>
        </p:nvSpPr>
        <p:spPr bwMode="auto">
          <a:xfrm>
            <a:off x="342900" y="2133601"/>
            <a:ext cx="6172200" cy="6034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5" name="Text Box 11"/>
          <p:cNvSpPr txBox="1">
            <a:spLocks noChangeArrowheads="1"/>
          </p:cNvSpPr>
          <p:nvPr/>
        </p:nvSpPr>
        <p:spPr bwMode="auto">
          <a:xfrm>
            <a:off x="0" y="0"/>
            <a:ext cx="604838" cy="289984"/>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Slide 1.</a:t>
            </a:r>
            <a:fld id="{D6DA31A7-DD69-4F66-86E6-75ED096A0B19}" type="slidenum">
              <a:rPr kumimoji="0" lang="en-GB"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pPr marL="0" marR="0" lvl="0" indent="0" algn="ctr" defTabSz="914400" rtl="0" eaLnBrk="0" fontAlgn="base" latinLnBrk="0" hangingPunct="0">
                <a:lnSpc>
                  <a:spcPct val="100000"/>
                </a:lnSpc>
                <a:spcBef>
                  <a:spcPct val="0"/>
                </a:spcBef>
                <a:spcAft>
                  <a:spcPct val="0"/>
                </a:spcAft>
                <a:buClrTx/>
                <a:buSzTx/>
                <a:buFontTx/>
                <a:buNone/>
                <a:tabLst/>
                <a:defRPr/>
              </a:pPr>
              <a:t>‹#›</a:t>
            </a:fld>
            <a:endParaRPr kumimoji="0" lang="en-GB"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endParaRPr>
          </a:p>
        </p:txBody>
      </p:sp>
      <p:sp>
        <p:nvSpPr>
          <p:cNvPr id="1037" name="Text Box 13"/>
          <p:cNvSpPr txBox="1">
            <a:spLocks noChangeArrowheads="1"/>
          </p:cNvSpPr>
          <p:nvPr/>
        </p:nvSpPr>
        <p:spPr bwMode="auto">
          <a:xfrm>
            <a:off x="178594" y="8758767"/>
            <a:ext cx="6481763" cy="251884"/>
          </a:xfrm>
          <a:prstGeom prst="rect">
            <a:avLst/>
          </a:prstGeom>
          <a:noFill/>
          <a:ln w="9525">
            <a:noFill/>
            <a:miter lim="800000"/>
            <a:headEnd/>
            <a:tailEnd/>
          </a:ln>
          <a:effectLst/>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altLang="zh-TW"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Chaffey </a:t>
            </a:r>
            <a:r>
              <a:rPr kumimoji="0" lang="en-US" altLang="zh-TW" sz="800" b="0" i="1"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et al., Digital Marketing: Strategy, Implementation and Practice</a:t>
            </a:r>
            <a:r>
              <a:rPr kumimoji="0" lang="en-US" altLang="zh-TW"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 5</a:t>
            </a:r>
            <a:r>
              <a:rPr kumimoji="0" lang="en-US" altLang="zh-TW" sz="800" b="0" i="0" u="none" strike="noStrike" kern="1200" cap="none" spc="0" normalizeH="0" baseline="30000" noProof="0">
                <a:ln>
                  <a:noFill/>
                </a:ln>
                <a:solidFill>
                  <a:srgbClr val="000000"/>
                </a:solidFill>
                <a:effectLst/>
                <a:uLnTx/>
                <a:uFillTx/>
                <a:latin typeface="Arial" pitchFamily="34" charset="0"/>
                <a:ea typeface="ＭＳ Ｐゴシック" pitchFamily="34" charset="-128"/>
                <a:cs typeface="Arial"/>
              </a:rPr>
              <a:t>th</a:t>
            </a:r>
            <a:r>
              <a:rPr kumimoji="0" lang="en-US" altLang="zh-TW"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rPr>
              <a:t> edition © Pearson Education Limited 2013</a:t>
            </a:r>
            <a:endParaRPr kumimoji="0" lang="en-GB" sz="800" b="0" i="0" u="none" strike="noStrike" kern="1200" cap="none" spc="0" normalizeH="0" baseline="0" noProof="0">
              <a:ln>
                <a:noFill/>
              </a:ln>
              <a:solidFill>
                <a:srgbClr val="000000"/>
              </a:solidFill>
              <a:effectLst/>
              <a:uLnTx/>
              <a:uFillTx/>
              <a:latin typeface="Arial" pitchFamily="34" charset="0"/>
              <a:ea typeface="ＭＳ Ｐゴシック" pitchFamily="34" charset="-128"/>
              <a:cs typeface="Arial"/>
            </a:endParaRPr>
          </a:p>
        </p:txBody>
      </p:sp>
    </p:spTree>
    <p:extLst>
      <p:ext uri="{BB962C8B-B14F-4D97-AF65-F5344CB8AC3E}">
        <p14:creationId xmlns:p14="http://schemas.microsoft.com/office/powerpoint/2010/main" val="3714156940"/>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ctr" rtl="0" eaLnBrk="0" fontAlgn="base" hangingPunct="0">
        <a:spcBef>
          <a:spcPct val="0"/>
        </a:spcBef>
        <a:spcAft>
          <a:spcPct val="0"/>
        </a:spcAft>
        <a:defRPr sz="3500" b="1">
          <a:solidFill>
            <a:schemeClr val="tx2"/>
          </a:solidFill>
          <a:latin typeface="+mj-lt"/>
          <a:ea typeface="+mj-ea"/>
          <a:cs typeface="+mj-cs"/>
        </a:defRPr>
      </a:lvl1pPr>
      <a:lvl2pPr algn="ctr" rtl="0" eaLnBrk="0" fontAlgn="base" hangingPunct="0">
        <a:spcBef>
          <a:spcPct val="0"/>
        </a:spcBef>
        <a:spcAft>
          <a:spcPct val="0"/>
        </a:spcAft>
        <a:defRPr sz="3500" b="1">
          <a:solidFill>
            <a:schemeClr val="tx2"/>
          </a:solidFill>
          <a:latin typeface="Arial" charset="0"/>
          <a:ea typeface="ＭＳ Ｐゴシック" charset="0"/>
          <a:cs typeface="Arial" charset="0"/>
        </a:defRPr>
      </a:lvl2pPr>
      <a:lvl3pPr algn="ctr" rtl="0" eaLnBrk="0" fontAlgn="base" hangingPunct="0">
        <a:spcBef>
          <a:spcPct val="0"/>
        </a:spcBef>
        <a:spcAft>
          <a:spcPct val="0"/>
        </a:spcAft>
        <a:defRPr sz="3500" b="1">
          <a:solidFill>
            <a:schemeClr val="tx2"/>
          </a:solidFill>
          <a:latin typeface="Arial" charset="0"/>
          <a:ea typeface="ＭＳ Ｐゴシック" charset="0"/>
          <a:cs typeface="Arial" charset="0"/>
        </a:defRPr>
      </a:lvl3pPr>
      <a:lvl4pPr algn="ctr" rtl="0" eaLnBrk="0" fontAlgn="base" hangingPunct="0">
        <a:spcBef>
          <a:spcPct val="0"/>
        </a:spcBef>
        <a:spcAft>
          <a:spcPct val="0"/>
        </a:spcAft>
        <a:defRPr sz="3500" b="1">
          <a:solidFill>
            <a:schemeClr val="tx2"/>
          </a:solidFill>
          <a:latin typeface="Arial" charset="0"/>
          <a:ea typeface="ＭＳ Ｐゴシック" charset="0"/>
          <a:cs typeface="Arial" charset="0"/>
        </a:defRPr>
      </a:lvl4pPr>
      <a:lvl5pPr algn="ctr" rtl="0" eaLnBrk="0" fontAlgn="base" hangingPunct="0">
        <a:spcBef>
          <a:spcPct val="0"/>
        </a:spcBef>
        <a:spcAft>
          <a:spcPct val="0"/>
        </a:spcAft>
        <a:defRPr sz="3500" b="1">
          <a:solidFill>
            <a:schemeClr val="tx2"/>
          </a:solidFill>
          <a:latin typeface="Arial" charset="0"/>
          <a:ea typeface="ＭＳ Ｐゴシック" charset="0"/>
          <a:cs typeface="Arial" charset="0"/>
        </a:defRPr>
      </a:lvl5pPr>
      <a:lvl6pPr marL="457200" algn="ctr" rtl="0" fontAlgn="base">
        <a:spcBef>
          <a:spcPct val="0"/>
        </a:spcBef>
        <a:spcAft>
          <a:spcPct val="0"/>
        </a:spcAft>
        <a:defRPr sz="3500" b="1">
          <a:solidFill>
            <a:schemeClr val="tx2"/>
          </a:solidFill>
          <a:latin typeface="Arial" charset="0"/>
          <a:ea typeface="ＭＳ Ｐゴシック" charset="0"/>
          <a:cs typeface="Arial" charset="0"/>
        </a:defRPr>
      </a:lvl6pPr>
      <a:lvl7pPr marL="914400" algn="ctr" rtl="0" fontAlgn="base">
        <a:spcBef>
          <a:spcPct val="0"/>
        </a:spcBef>
        <a:spcAft>
          <a:spcPct val="0"/>
        </a:spcAft>
        <a:defRPr sz="3500" b="1">
          <a:solidFill>
            <a:schemeClr val="tx2"/>
          </a:solidFill>
          <a:latin typeface="Arial" charset="0"/>
          <a:ea typeface="ＭＳ Ｐゴシック" charset="0"/>
          <a:cs typeface="Arial" charset="0"/>
        </a:defRPr>
      </a:lvl7pPr>
      <a:lvl8pPr marL="1371600" algn="ctr" rtl="0" fontAlgn="base">
        <a:spcBef>
          <a:spcPct val="0"/>
        </a:spcBef>
        <a:spcAft>
          <a:spcPct val="0"/>
        </a:spcAft>
        <a:defRPr sz="3500" b="1">
          <a:solidFill>
            <a:schemeClr val="tx2"/>
          </a:solidFill>
          <a:latin typeface="Arial" charset="0"/>
          <a:ea typeface="ＭＳ Ｐゴシック" charset="0"/>
          <a:cs typeface="Arial" charset="0"/>
        </a:defRPr>
      </a:lvl8pPr>
      <a:lvl9pPr marL="1828800" algn="ctr" rtl="0" fontAlgn="base">
        <a:spcBef>
          <a:spcPct val="0"/>
        </a:spcBef>
        <a:spcAft>
          <a:spcPct val="0"/>
        </a:spcAft>
        <a:defRPr sz="35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34" charset="-128"/>
          <a:cs typeface="+mn-cs"/>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34" charset="-128"/>
          <a:cs typeface="+mn-cs"/>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34" charset="-128"/>
          <a:cs typeface="+mn-cs"/>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34" charset="-128"/>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181" y="184710"/>
            <a:ext cx="6479381" cy="1692771"/>
          </a:xfrm>
        </p:spPr>
        <p:txBody>
          <a:bodyPr/>
          <a:lstStyle/>
          <a:p>
            <a:r>
              <a:rPr lang="en-US" altLang="zh-TW" sz="2800" smtClean="0">
                <a:latin typeface="Times New Roman" panose="02020603050405020304" pitchFamily="18" charset="0"/>
                <a:cs typeface="Times New Roman" panose="02020603050405020304" pitchFamily="18" charset="0"/>
              </a:rPr>
              <a:t>Syllabus </a:t>
            </a: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r>
              <a:rPr lang="en-US" altLang="zh-TW" sz="2800" dirty="0" smtClean="0">
                <a:latin typeface="Times New Roman" panose="02020603050405020304" pitchFamily="18" charset="0"/>
                <a:cs typeface="Times New Roman" panose="02020603050405020304" pitchFamily="18" charset="0"/>
              </a:rPr>
              <a:t>The Internet</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Marketing – </a:t>
            </a:r>
            <a:br>
              <a:rPr lang="en-US" altLang="zh-TW" sz="2800" dirty="0" smtClean="0">
                <a:latin typeface="Times New Roman" panose="02020603050405020304" pitchFamily="18" charset="0"/>
                <a:cs typeface="Times New Roman" panose="02020603050405020304" pitchFamily="18" charset="0"/>
              </a:rPr>
            </a:br>
            <a:r>
              <a:rPr lang="en-US" altLang="zh-TW" sz="2800" dirty="0" smtClean="0">
                <a:latin typeface="Times New Roman" panose="02020603050405020304" pitchFamily="18" charset="0"/>
                <a:cs typeface="Times New Roman" panose="02020603050405020304" pitchFamily="18" charset="0"/>
              </a:rPr>
              <a:t>Google Analytic</a:t>
            </a:r>
            <a:r>
              <a:rPr lang="en-US" altLang="zh-TW" sz="2000" dirty="0" smtClean="0"/>
              <a:t/>
            </a:r>
            <a:br>
              <a:rPr lang="en-US" altLang="zh-TW" sz="2000" dirty="0" smtClean="0"/>
            </a:br>
            <a:endParaRPr lang="zh-TW" altLang="en-US" sz="2000" dirty="0"/>
          </a:p>
        </p:txBody>
      </p:sp>
      <p:sp>
        <p:nvSpPr>
          <p:cNvPr id="3" name="Content Placeholder 2"/>
          <p:cNvSpPr>
            <a:spLocks noGrp="1"/>
          </p:cNvSpPr>
          <p:nvPr>
            <p:ph idx="1"/>
          </p:nvPr>
        </p:nvSpPr>
        <p:spPr>
          <a:xfrm>
            <a:off x="374903" y="2021431"/>
            <a:ext cx="6108192" cy="1996796"/>
          </a:xfrm>
        </p:spPr>
        <p:txBody>
          <a:bodyPr/>
          <a:lstStyle/>
          <a:p>
            <a:r>
              <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rPr>
              <a:t>The Objectives</a:t>
            </a:r>
          </a:p>
          <a:p>
            <a:endPar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endParaRPr>
          </a:p>
          <a:p>
            <a:r>
              <a:rPr lang="zh-TW" altLang="en-US" sz="2000" dirty="0" smtClean="0">
                <a:latin typeface="標楷體" panose="03000509000000000000" pitchFamily="65" charset="-120"/>
                <a:ea typeface="標楷體" panose="03000509000000000000" pitchFamily="65" charset="-120"/>
              </a:rPr>
              <a:t>了解網路的特性與網路行銷的過去，現在與未來。</a:t>
            </a:r>
            <a:endParaRPr lang="en-US" altLang="zh-TW" sz="2000" dirty="0" smtClean="0">
              <a:latin typeface="標楷體" panose="03000509000000000000" pitchFamily="65" charset="-120"/>
              <a:ea typeface="標楷體" panose="03000509000000000000" pitchFamily="65" charset="-120"/>
            </a:endParaRPr>
          </a:p>
          <a:p>
            <a:pPr lvl="1"/>
            <a:r>
              <a:rPr lang="zh-TW" altLang="en-US" sz="2000" dirty="0" smtClean="0">
                <a:latin typeface="標楷體" panose="03000509000000000000" pitchFamily="65" charset="-120"/>
                <a:ea typeface="標楷體" panose="03000509000000000000" pitchFamily="65" charset="-120"/>
              </a:rPr>
              <a:t>介紹網路行銷的演進</a:t>
            </a:r>
            <a:endParaRPr lang="en-US" altLang="zh-TW" sz="2000" dirty="0" smtClean="0">
              <a:latin typeface="標楷體" panose="03000509000000000000" pitchFamily="65" charset="-120"/>
              <a:ea typeface="標楷體" panose="03000509000000000000" pitchFamily="65" charset="-120"/>
            </a:endParaRPr>
          </a:p>
          <a:p>
            <a:pPr lvl="1"/>
            <a:r>
              <a:rPr lang="zh-TW" altLang="en-US" sz="2000" dirty="0" smtClean="0">
                <a:latin typeface="標楷體" panose="03000509000000000000" pitchFamily="65" charset="-120"/>
                <a:ea typeface="標楷體" panose="03000509000000000000" pitchFamily="65" charset="-120"/>
              </a:rPr>
              <a:t>上課</a:t>
            </a:r>
            <a:r>
              <a:rPr lang="zh-TW" altLang="en-US" sz="2000" dirty="0">
                <a:latin typeface="標楷體" panose="03000509000000000000" pitchFamily="65" charset="-120"/>
                <a:ea typeface="標楷體" panose="03000509000000000000" pitchFamily="65" charset="-120"/>
              </a:rPr>
              <a:t>的</a:t>
            </a:r>
            <a:r>
              <a:rPr lang="zh-TW" altLang="en-US" sz="2000" dirty="0" smtClean="0">
                <a:latin typeface="標楷體" panose="03000509000000000000" pitchFamily="65" charset="-120"/>
                <a:ea typeface="標楷體" panose="03000509000000000000" pitchFamily="65" charset="-120"/>
              </a:rPr>
              <a:t>重點將放在網路行銷的現況</a:t>
            </a:r>
            <a:endParaRPr lang="en-US" altLang="zh-TW" sz="2000" dirty="0" smtClean="0">
              <a:latin typeface="標楷體" panose="03000509000000000000" pitchFamily="65" charset="-120"/>
              <a:ea typeface="標楷體" panose="03000509000000000000" pitchFamily="65" charset="-120"/>
            </a:endParaRPr>
          </a:p>
          <a:p>
            <a:pPr lvl="1"/>
            <a:r>
              <a:rPr lang="zh-TW" altLang="en-US" sz="2000" dirty="0" smtClean="0">
                <a:latin typeface="標楷體" panose="03000509000000000000" pitchFamily="65" charset="-120"/>
                <a:ea typeface="標楷體" panose="03000509000000000000" pitchFamily="65" charset="-120"/>
              </a:rPr>
              <a:t>透過即時新聞的分享，洞悉未來網路行銷的趨勢</a:t>
            </a:r>
            <a:endParaRPr lang="en-US" altLang="zh-TW" sz="2000" dirty="0" smtClean="0">
              <a:latin typeface="標楷體" panose="03000509000000000000" pitchFamily="65" charset="-120"/>
              <a:ea typeface="標楷體" panose="03000509000000000000" pitchFamily="65" charset="-120"/>
            </a:endParaRPr>
          </a:p>
          <a:p>
            <a:pPr marL="0" indent="0">
              <a:buNone/>
            </a:pPr>
            <a:r>
              <a:rPr lang="en-US" altLang="zh-TW" sz="2000" dirty="0">
                <a:latin typeface="標楷體" panose="03000509000000000000" pitchFamily="65" charset="-120"/>
                <a:ea typeface="標楷體" panose="03000509000000000000" pitchFamily="65" charset="-120"/>
              </a:rPr>
              <a:t>	</a:t>
            </a:r>
          </a:p>
          <a:p>
            <a:r>
              <a:rPr lang="zh-TW" altLang="en-US" sz="2000" dirty="0" smtClean="0">
                <a:latin typeface="標楷體" panose="03000509000000000000" pitchFamily="65" charset="-120"/>
                <a:ea typeface="標楷體" panose="03000509000000000000" pitchFamily="65" charset="-120"/>
              </a:rPr>
              <a:t>學會如何操作 </a:t>
            </a:r>
            <a:r>
              <a:rPr lang="en-US" altLang="zh-TW" sz="2000" dirty="0" smtClean="0">
                <a:latin typeface="標楷體" panose="03000509000000000000" pitchFamily="65" charset="-120"/>
                <a:ea typeface="標楷體" panose="03000509000000000000" pitchFamily="65" charset="-120"/>
                <a:cs typeface="Times New Roman" panose="02020603050405020304" pitchFamily="18" charset="0"/>
              </a:rPr>
              <a:t>Google Analytic</a:t>
            </a:r>
          </a:p>
          <a:p>
            <a:pPr lvl="1"/>
            <a:r>
              <a:rPr lang="zh-TW" altLang="en-US" sz="1874" dirty="0" smtClean="0">
                <a:latin typeface="標楷體" panose="03000509000000000000" pitchFamily="65" charset="-120"/>
                <a:ea typeface="標楷體" panose="03000509000000000000" pitchFamily="65" charset="-120"/>
                <a:cs typeface="Times New Roman" panose="02020603050405020304" pitchFamily="18" charset="0"/>
              </a:rPr>
              <a:t>學習 如何收集與分析大資料。</a:t>
            </a:r>
            <a:endParaRPr lang="en-US" altLang="zh-TW" sz="2000" dirty="0" smtClean="0">
              <a:latin typeface="標楷體" panose="03000509000000000000" pitchFamily="65" charset="-120"/>
              <a:ea typeface="標楷體" panose="03000509000000000000" pitchFamily="65" charset="-120"/>
              <a:cs typeface="Times New Roman" panose="02020603050405020304" pitchFamily="18" charset="0"/>
            </a:endParaRPr>
          </a:p>
          <a:p>
            <a:pPr lvl="1"/>
            <a:r>
              <a:rPr lang="zh-TW" altLang="en-US" sz="2000" dirty="0" smtClean="0">
                <a:latin typeface="標楷體" panose="03000509000000000000" pitchFamily="65" charset="-120"/>
                <a:ea typeface="標楷體" panose="03000509000000000000" pitchFamily="65" charset="-120"/>
                <a:cs typeface="Times New Roman" panose="02020603050405020304" pitchFamily="18" charset="0"/>
              </a:rPr>
              <a:t>從入門，</a:t>
            </a:r>
            <a:r>
              <a:rPr lang="zh-TW" altLang="en-US" sz="2000" dirty="0">
                <a:latin typeface="標楷體" panose="03000509000000000000" pitchFamily="65" charset="-120"/>
                <a:ea typeface="標楷體" panose="03000509000000000000" pitchFamily="65" charset="-120"/>
                <a:cs typeface="Times New Roman" panose="02020603050405020304" pitchFamily="18" charset="0"/>
              </a:rPr>
              <a:t>初級，中階到高階。</a:t>
            </a:r>
            <a:endParaRPr lang="en-US" altLang="zh-TW" sz="2000" dirty="0">
              <a:latin typeface="標楷體" panose="03000509000000000000" pitchFamily="65" charset="-120"/>
              <a:ea typeface="標楷體" panose="03000509000000000000" pitchFamily="65" charset="-120"/>
              <a:cs typeface="Times New Roman" panose="02020603050405020304" pitchFamily="18" charset="0"/>
            </a:endParaRPr>
          </a:p>
          <a:p>
            <a:pPr lvl="1"/>
            <a:r>
              <a:rPr lang="zh-TW" altLang="en-US" sz="2000" dirty="0" smtClean="0">
                <a:latin typeface="標楷體" panose="03000509000000000000" pitchFamily="65" charset="-120"/>
                <a:ea typeface="標楷體" panose="03000509000000000000" pitchFamily="65" charset="-120"/>
                <a:cs typeface="Times New Roman" panose="02020603050405020304" pitchFamily="18" charset="0"/>
              </a:rPr>
              <a:t>為了實際應用 </a:t>
            </a:r>
            <a:r>
              <a:rPr lang="en-US" altLang="zh-TW" sz="2000" dirty="0" smtClean="0">
                <a:latin typeface="標楷體" panose="03000509000000000000" pitchFamily="65" charset="-120"/>
                <a:ea typeface="標楷體" panose="03000509000000000000" pitchFamily="65" charset="-120"/>
                <a:cs typeface="Times New Roman" panose="02020603050405020304" pitchFamily="18" charset="0"/>
              </a:rPr>
              <a:t>Google Analytic</a:t>
            </a:r>
            <a:r>
              <a:rPr lang="zh-TW" altLang="en-US" sz="2000" dirty="0" smtClean="0">
                <a:latin typeface="標楷體" panose="03000509000000000000" pitchFamily="65" charset="-120"/>
                <a:ea typeface="標楷體" panose="03000509000000000000" pitchFamily="65" charset="-120"/>
                <a:cs typeface="Times New Roman" panose="02020603050405020304" pitchFamily="18" charset="0"/>
              </a:rPr>
              <a:t>，學</a:t>
            </a:r>
            <a:r>
              <a:rPr lang="zh-TW" altLang="en-US" sz="2000" dirty="0">
                <a:latin typeface="標楷體" panose="03000509000000000000" pitchFamily="65" charset="-120"/>
                <a:ea typeface="標楷體" panose="03000509000000000000" pitchFamily="65" charset="-120"/>
                <a:cs typeface="Times New Roman" panose="02020603050405020304" pitchFamily="18" charset="0"/>
              </a:rPr>
              <a:t>習</a:t>
            </a:r>
            <a:r>
              <a:rPr lang="zh-TW" altLang="en-US" sz="2000" dirty="0" smtClean="0">
                <a:latin typeface="標楷體" panose="03000509000000000000" pitchFamily="65" charset="-120"/>
                <a:ea typeface="標楷體" panose="03000509000000000000" pitchFamily="65" charset="-120"/>
                <a:cs typeface="Times New Roman" panose="02020603050405020304" pitchFamily="18" charset="0"/>
              </a:rPr>
              <a:t>如何設計</a:t>
            </a:r>
            <a:r>
              <a:rPr lang="zh-TW" altLang="en-US" sz="2000" dirty="0">
                <a:latin typeface="標楷體" panose="03000509000000000000" pitchFamily="65" charset="-120"/>
                <a:ea typeface="標楷體" panose="03000509000000000000" pitchFamily="65" charset="-120"/>
                <a:cs typeface="Times New Roman" panose="02020603050405020304" pitchFamily="18" charset="0"/>
              </a:rPr>
              <a:t>網站</a:t>
            </a:r>
            <a:r>
              <a:rPr lang="zh-TW" altLang="en-US" sz="2000" dirty="0" smtClean="0">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sz="2000" dirty="0">
              <a:latin typeface="Times New Roman" panose="02020603050405020304" pitchFamily="18" charset="0"/>
              <a:ea typeface="標楷體" panose="03000509000000000000" pitchFamily="65" charset="-120"/>
              <a:cs typeface="Times New Roman" panose="02020603050405020304" pitchFamily="18" charset="0"/>
            </a:endParaRPr>
          </a:p>
          <a:p>
            <a:pPr lvl="1"/>
            <a:endPar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endParaRPr>
          </a:p>
          <a:p>
            <a:r>
              <a:rPr lang="zh-TW" altLang="en-US" sz="2000" dirty="0" smtClean="0">
                <a:latin typeface="Times New Roman" panose="02020603050405020304" pitchFamily="18" charset="0"/>
                <a:ea typeface="標楷體" panose="03000509000000000000" pitchFamily="65" charset="-120"/>
                <a:cs typeface="Times New Roman" panose="02020603050405020304" pitchFamily="18" charset="0"/>
              </a:rPr>
              <a:t>個案的報告</a:t>
            </a:r>
            <a:r>
              <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000" dirty="0" smtClean="0">
                <a:latin typeface="Times New Roman" panose="02020603050405020304" pitchFamily="18" charset="0"/>
                <a:ea typeface="標楷體" panose="03000509000000000000" pitchFamily="65" charset="-120"/>
                <a:cs typeface="Times New Roman" panose="02020603050405020304" pitchFamily="18" charset="0"/>
              </a:rPr>
              <a:t> 請同學利用所學的 </a:t>
            </a:r>
            <a:r>
              <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rPr>
              <a:t>GA </a:t>
            </a:r>
            <a:r>
              <a:rPr lang="zh-TW" altLang="en-US" sz="2000" dirty="0" smtClean="0">
                <a:latin typeface="Times New Roman" panose="02020603050405020304" pitchFamily="18" charset="0"/>
                <a:ea typeface="標楷體" panose="03000509000000000000" pitchFamily="65" charset="-120"/>
                <a:cs typeface="Times New Roman" panose="02020603050405020304" pitchFamily="18" charset="0"/>
              </a:rPr>
              <a:t>技能，來收集與分析大數據。然後利用對資料的解讀與了解，提出具體的行銷策略。</a:t>
            </a:r>
            <a:endParaRPr lang="en-US" altLang="zh-TW" sz="2000" dirty="0">
              <a:latin typeface="Times New Roman" panose="02020603050405020304" pitchFamily="18" charset="0"/>
              <a:ea typeface="標楷體" panose="03000509000000000000" pitchFamily="65" charset="-120"/>
              <a:cs typeface="Times New Roman" panose="02020603050405020304" pitchFamily="18" charset="0"/>
            </a:endParaRPr>
          </a:p>
          <a:p>
            <a:pPr lvl="1"/>
            <a:endParaRPr lang="en-US" altLang="zh-TW" sz="2000" dirty="0">
              <a:latin typeface="Times New Roman" panose="02020603050405020304" pitchFamily="18" charset="0"/>
              <a:ea typeface="標楷體" panose="03000509000000000000" pitchFamily="65" charset="-120"/>
              <a:cs typeface="Times New Roman" panose="02020603050405020304" pitchFamily="18" charset="0"/>
            </a:endParaRPr>
          </a:p>
          <a:p>
            <a:pPr marL="144663" lvl="1" indent="0">
              <a:buNone/>
            </a:pPr>
            <a:endPar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144663" lvl="1" indent="0">
              <a:buNone/>
            </a:pPr>
            <a:endPar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144663" lvl="1" indent="0">
              <a:buNone/>
            </a:pPr>
            <a:endPar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144663" lvl="1" indent="0">
              <a:buNone/>
            </a:pPr>
            <a:endPar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144663" lvl="1" indent="0">
              <a:buNone/>
            </a:pPr>
            <a:endParaRPr lang="en-US" altLang="zh-TW" sz="20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0" indent="0">
              <a:buNone/>
            </a:pPr>
            <a:endParaRPr lang="en-US" altLang="zh-TW" sz="2000" dirty="0">
              <a:latin typeface="標楷體" panose="03000509000000000000" pitchFamily="65" charset="-120"/>
              <a:ea typeface="標楷體" panose="03000509000000000000" pitchFamily="65" charset="-120"/>
            </a:endParaRPr>
          </a:p>
          <a:p>
            <a:pPr marL="0" indent="0">
              <a:buNone/>
            </a:pPr>
            <a:endParaRPr lang="en-US" altLang="zh-TW" sz="2000" dirty="0" smtClean="0">
              <a:latin typeface="標楷體" panose="03000509000000000000" pitchFamily="65" charset="-120"/>
              <a:ea typeface="標楷體" panose="03000509000000000000" pitchFamily="65" charset="-120"/>
            </a:endParaRPr>
          </a:p>
          <a:p>
            <a:pPr marL="0" indent="0">
              <a:buNone/>
            </a:pPr>
            <a:endParaRPr lang="en-US" altLang="zh-TW" sz="2000" dirty="0" smtClean="0"/>
          </a:p>
          <a:p>
            <a:endParaRPr lang="en-US" altLang="zh-TW" sz="2000" dirty="0" smtClean="0"/>
          </a:p>
        </p:txBody>
      </p:sp>
    </p:spTree>
    <p:extLst>
      <p:ext uri="{BB962C8B-B14F-4D97-AF65-F5344CB8AC3E}">
        <p14:creationId xmlns:p14="http://schemas.microsoft.com/office/powerpoint/2010/main" val="16325363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26936" y="478577"/>
            <a:ext cx="5915025" cy="1767417"/>
          </a:xfrm>
        </p:spPr>
        <p:txBody>
          <a:bodyPr/>
          <a:lstStyle/>
          <a:p>
            <a:r>
              <a:rPr lang="en-US" altLang="zh-TW" dirty="0" smtClean="0"/>
              <a:t>II. Advanced Google Analytics</a:t>
            </a:r>
            <a:endParaRPr lang="zh-TW" altLang="en-US" dirty="0"/>
          </a:p>
        </p:txBody>
      </p:sp>
      <p:sp>
        <p:nvSpPr>
          <p:cNvPr id="3" name="內容版面配置區 2"/>
          <p:cNvSpPr>
            <a:spLocks noGrp="1"/>
          </p:cNvSpPr>
          <p:nvPr>
            <p:ph idx="1"/>
          </p:nvPr>
        </p:nvSpPr>
        <p:spPr>
          <a:xfrm>
            <a:off x="626936" y="2388447"/>
            <a:ext cx="5915025" cy="5801784"/>
          </a:xfrm>
        </p:spPr>
        <p:txBody>
          <a:bodyPr>
            <a:normAutofit/>
          </a:bodyPr>
          <a:lstStyle/>
          <a:p>
            <a:r>
              <a:rPr lang="en-US" altLang="zh-TW" dirty="0" smtClean="0"/>
              <a:t>Advanced Google Analytics walks you through how data gets collected and processed into readable reports. </a:t>
            </a:r>
          </a:p>
          <a:p>
            <a:r>
              <a:rPr lang="en-US" altLang="zh-TW" dirty="0"/>
              <a:t>H</a:t>
            </a:r>
            <a:r>
              <a:rPr lang="en-US" altLang="zh-TW" dirty="0" smtClean="0"/>
              <a:t>ow to use configurations like Custom Dimensions, Custom Metrics, and Event Tracking to collect data that's specific to your business. </a:t>
            </a:r>
          </a:p>
          <a:p>
            <a:r>
              <a:rPr lang="en-US" altLang="zh-TW" dirty="0"/>
              <a:t>D</a:t>
            </a:r>
            <a:r>
              <a:rPr lang="en-US" altLang="zh-TW" dirty="0" smtClean="0"/>
              <a:t>emonstrate more advanced analysis techniques using segmentation, channel reports, audience reports, and custom reports,</a:t>
            </a:r>
          </a:p>
          <a:p>
            <a:r>
              <a:rPr lang="en-US" altLang="zh-TW" dirty="0" smtClean="0"/>
              <a:t>Learn marketing strategies like remarketing and Dynamic Remarketing that show ads to customers who have visited your website.</a:t>
            </a:r>
            <a:endParaRPr lang="zh-TW" altLang="en-US" dirty="0"/>
          </a:p>
        </p:txBody>
      </p:sp>
      <p:sp>
        <p:nvSpPr>
          <p:cNvPr id="4" name="投影片編號版面配置區 3"/>
          <p:cNvSpPr>
            <a:spLocks noGrp="1"/>
          </p:cNvSpPr>
          <p:nvPr>
            <p:ph type="sldNum" sz="quarter" idx="12"/>
          </p:nvPr>
        </p:nvSpPr>
        <p:spPr/>
        <p:txBody>
          <a:bodyPr/>
          <a:lstStyle/>
          <a:p>
            <a:fld id="{178FA345-3543-413E-A6F6-9DB683D7571F}" type="slidenum">
              <a:rPr lang="zh-TW" altLang="en-US" smtClean="0"/>
              <a:t>10</a:t>
            </a:fld>
            <a:endParaRPr lang="zh-TW" altLang="en-US"/>
          </a:p>
        </p:txBody>
      </p:sp>
    </p:spTree>
    <p:extLst>
      <p:ext uri="{BB962C8B-B14F-4D97-AF65-F5344CB8AC3E}">
        <p14:creationId xmlns:p14="http://schemas.microsoft.com/office/powerpoint/2010/main" val="2177126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77551" y="525993"/>
            <a:ext cx="4436269" cy="559222"/>
          </a:xfrm>
        </p:spPr>
        <p:txBody>
          <a:bodyPr>
            <a:normAutofit fontScale="90000"/>
          </a:bodyPr>
          <a:lstStyle/>
          <a:p>
            <a:r>
              <a:rPr lang="en-US" altLang="zh-TW" dirty="0" smtClean="0"/>
              <a:t>II. Advanced Google Analytics</a:t>
            </a:r>
            <a:endParaRPr lang="zh-TW" altLang="en-US" dirty="0"/>
          </a:p>
        </p:txBody>
      </p:sp>
      <p:sp>
        <p:nvSpPr>
          <p:cNvPr id="3" name="內容版面配置區 2"/>
          <p:cNvSpPr>
            <a:spLocks noGrp="1"/>
          </p:cNvSpPr>
          <p:nvPr>
            <p:ph idx="1"/>
          </p:nvPr>
        </p:nvSpPr>
        <p:spPr>
          <a:xfrm>
            <a:off x="746951" y="1466125"/>
            <a:ext cx="5618417" cy="2209367"/>
          </a:xfrm>
        </p:spPr>
        <p:txBody>
          <a:bodyPr>
            <a:noAutofit/>
          </a:bodyPr>
          <a:lstStyle/>
          <a:p>
            <a:r>
              <a:rPr lang="en-US" altLang="zh-TW" sz="1800" dirty="0" smtClean="0"/>
              <a:t>Unit 1: Data Collection and Processing</a:t>
            </a:r>
          </a:p>
          <a:p>
            <a:pPr lvl="1"/>
            <a:r>
              <a:rPr lang="en-US" altLang="zh-TW" dirty="0" smtClean="0"/>
              <a:t>Lesson 1: Google Analytics data collection</a:t>
            </a:r>
          </a:p>
          <a:p>
            <a:pPr lvl="1"/>
            <a:r>
              <a:rPr lang="en-US" altLang="zh-TW" dirty="0" smtClean="0"/>
              <a:t>Lesson 2: Categorizing into users and sessions</a:t>
            </a:r>
          </a:p>
          <a:p>
            <a:pPr lvl="1"/>
            <a:r>
              <a:rPr lang="en-US" altLang="zh-TW" dirty="0" smtClean="0"/>
              <a:t>Lesson 3: Applying configuration settings</a:t>
            </a:r>
          </a:p>
          <a:p>
            <a:pPr lvl="1"/>
            <a:r>
              <a:rPr lang="en-US" altLang="zh-TW" dirty="0" smtClean="0"/>
              <a:t>Lesson 4: Storing data and generating reports</a:t>
            </a:r>
          </a:p>
          <a:p>
            <a:pPr lvl="1"/>
            <a:r>
              <a:rPr lang="en-US" altLang="zh-TW" dirty="0" smtClean="0"/>
              <a:t>Lesson 5: Creating a measurement plan</a:t>
            </a:r>
          </a:p>
          <a:p>
            <a:r>
              <a:rPr lang="en-US" altLang="zh-TW" sz="1800" dirty="0" smtClean="0"/>
              <a:t>Unit 2: Setting Up Data Collection and Configuration</a:t>
            </a:r>
          </a:p>
          <a:p>
            <a:pPr lvl="1"/>
            <a:r>
              <a:rPr lang="en-US" altLang="zh-TW" dirty="0" smtClean="0"/>
              <a:t>Lesson 1: Organize your Analytics account</a:t>
            </a:r>
          </a:p>
          <a:p>
            <a:pPr lvl="1"/>
            <a:r>
              <a:rPr lang="en-US" altLang="zh-TW" dirty="0" smtClean="0"/>
              <a:t>Lesson 2: Set up advanced filters on views</a:t>
            </a:r>
          </a:p>
          <a:p>
            <a:pPr lvl="1"/>
            <a:r>
              <a:rPr lang="en-US" altLang="zh-TW" dirty="0" smtClean="0"/>
              <a:t>Lesson 3: Create your own Custom Dimensions</a:t>
            </a:r>
          </a:p>
          <a:p>
            <a:pPr lvl="1"/>
            <a:r>
              <a:rPr lang="en-US" altLang="zh-TW" dirty="0" smtClean="0"/>
              <a:t>Lesson 4: Create your own Custom Metrics</a:t>
            </a:r>
          </a:p>
          <a:p>
            <a:pPr lvl="1"/>
            <a:r>
              <a:rPr lang="en-US" altLang="zh-TW" dirty="0" smtClean="0"/>
              <a:t>Lesson 5: Understand user behavior with Event Tracking</a:t>
            </a:r>
          </a:p>
          <a:p>
            <a:pPr lvl="1"/>
            <a:r>
              <a:rPr lang="en-US" altLang="zh-TW" dirty="0" smtClean="0"/>
              <a:t>Lesson 6: More useful configurations</a:t>
            </a:r>
          </a:p>
          <a:p>
            <a:r>
              <a:rPr lang="en-US" altLang="zh-TW" sz="1800" dirty="0" smtClean="0"/>
              <a:t>Unit 3: Advanced Analysis Tools and Techniques</a:t>
            </a:r>
          </a:p>
          <a:p>
            <a:pPr lvl="1"/>
            <a:r>
              <a:rPr lang="en-US" altLang="zh-TW" dirty="0" smtClean="0"/>
              <a:t>Lesson 1: Segment data for insight</a:t>
            </a:r>
          </a:p>
          <a:p>
            <a:pPr lvl="1"/>
            <a:r>
              <a:rPr lang="en-US" altLang="zh-TW" dirty="0" smtClean="0"/>
              <a:t>Lesson 2: Analyze data by channel</a:t>
            </a:r>
          </a:p>
          <a:p>
            <a:pPr lvl="1"/>
            <a:r>
              <a:rPr lang="en-US" altLang="zh-TW" dirty="0" smtClean="0"/>
              <a:t>Lesson 3: Analyze data by audience</a:t>
            </a:r>
          </a:p>
          <a:p>
            <a:pPr lvl="1"/>
            <a:r>
              <a:rPr lang="en-US" altLang="zh-TW" dirty="0" smtClean="0"/>
              <a:t>Lesson 4: Analyze data with Custom Reports</a:t>
            </a:r>
          </a:p>
          <a:p>
            <a:r>
              <a:rPr lang="en-US" altLang="zh-TW" sz="1800" dirty="0" smtClean="0"/>
              <a:t>Unit 4: Advanced Marketing Tools</a:t>
            </a:r>
          </a:p>
          <a:p>
            <a:pPr lvl="1"/>
            <a:r>
              <a:rPr lang="en-US" altLang="zh-TW" dirty="0" smtClean="0"/>
              <a:t>Lesson 1: Introduction to remarketing</a:t>
            </a:r>
          </a:p>
          <a:p>
            <a:pPr lvl="1"/>
            <a:r>
              <a:rPr lang="en-US" altLang="zh-TW" dirty="0" smtClean="0"/>
              <a:t>Lesson 2: Better targeting with Dynamic Remarketing</a:t>
            </a:r>
          </a:p>
          <a:p>
            <a:pPr lvl="1"/>
            <a:r>
              <a:rPr lang="en-US" altLang="zh-TW" dirty="0" smtClean="0"/>
              <a:t>Lesson 3: Course Summary</a:t>
            </a:r>
            <a:endParaRPr lang="zh-TW" altLang="en-US" dirty="0"/>
          </a:p>
        </p:txBody>
      </p:sp>
      <p:sp>
        <p:nvSpPr>
          <p:cNvPr id="4" name="投影片編號版面配置區 3"/>
          <p:cNvSpPr>
            <a:spLocks noGrp="1"/>
          </p:cNvSpPr>
          <p:nvPr>
            <p:ph type="sldNum" sz="quarter" idx="12"/>
          </p:nvPr>
        </p:nvSpPr>
        <p:spPr/>
        <p:txBody>
          <a:bodyPr/>
          <a:lstStyle/>
          <a:p>
            <a:fld id="{178FA345-3543-413E-A6F6-9DB683D7571F}" type="slidenum">
              <a:rPr lang="zh-TW" altLang="en-US" smtClean="0"/>
              <a:t>11</a:t>
            </a:fld>
            <a:endParaRPr lang="zh-TW" altLang="en-US"/>
          </a:p>
        </p:txBody>
      </p:sp>
    </p:spTree>
    <p:extLst>
      <p:ext uri="{BB962C8B-B14F-4D97-AF65-F5344CB8AC3E}">
        <p14:creationId xmlns:p14="http://schemas.microsoft.com/office/powerpoint/2010/main" val="3301080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III. Google Analytics for Power Users </a:t>
            </a:r>
            <a:endParaRPr lang="zh-TW" altLang="en-US" dirty="0"/>
          </a:p>
        </p:txBody>
      </p:sp>
      <p:sp>
        <p:nvSpPr>
          <p:cNvPr id="3" name="內容版面配置區 2"/>
          <p:cNvSpPr>
            <a:spLocks noGrp="1"/>
          </p:cNvSpPr>
          <p:nvPr>
            <p:ph idx="1"/>
          </p:nvPr>
        </p:nvSpPr>
        <p:spPr>
          <a:xfrm>
            <a:off x="612648" y="2434167"/>
            <a:ext cx="5773865" cy="5801784"/>
          </a:xfrm>
        </p:spPr>
        <p:txBody>
          <a:bodyPr/>
          <a:lstStyle/>
          <a:p>
            <a:r>
              <a:rPr lang="en-US" altLang="zh-TW" dirty="0" smtClean="0"/>
              <a:t>Now that you're familiar with the range of features Analytics offers, put your knowledge into action. </a:t>
            </a:r>
          </a:p>
          <a:p>
            <a:r>
              <a:rPr lang="en-US" altLang="zh-TW" dirty="0" smtClean="0"/>
              <a:t>Learn and practice techniques for comparing users who convert with those who don't. </a:t>
            </a:r>
          </a:p>
          <a:p>
            <a:r>
              <a:rPr lang="en-US" altLang="zh-TW" dirty="0"/>
              <a:t>A</a:t>
            </a:r>
            <a:r>
              <a:rPr lang="en-US" altLang="zh-TW" dirty="0" smtClean="0"/>
              <a:t>nalyzing traffic sources that bring the most value, customizing channels for increased actionability.</a:t>
            </a:r>
          </a:p>
          <a:p>
            <a:r>
              <a:rPr lang="en-US" altLang="zh-TW" dirty="0"/>
              <a:t>I</a:t>
            </a:r>
            <a:r>
              <a:rPr lang="en-US" altLang="zh-TW" dirty="0" smtClean="0"/>
              <a:t>dentifying top performing content on your site, and improving ecommerce performance.</a:t>
            </a:r>
            <a:endParaRPr lang="zh-TW" altLang="en-US" dirty="0"/>
          </a:p>
        </p:txBody>
      </p:sp>
      <p:sp>
        <p:nvSpPr>
          <p:cNvPr id="4" name="投影片編號版面配置區 3"/>
          <p:cNvSpPr>
            <a:spLocks noGrp="1"/>
          </p:cNvSpPr>
          <p:nvPr>
            <p:ph type="sldNum" sz="quarter" idx="12"/>
          </p:nvPr>
        </p:nvSpPr>
        <p:spPr/>
        <p:txBody>
          <a:bodyPr/>
          <a:lstStyle/>
          <a:p>
            <a:fld id="{178FA345-3543-413E-A6F6-9DB683D7571F}" type="slidenum">
              <a:rPr lang="zh-TW" altLang="en-US" smtClean="0"/>
              <a:t>12</a:t>
            </a:fld>
            <a:endParaRPr lang="zh-TW" altLang="en-US"/>
          </a:p>
        </p:txBody>
      </p:sp>
    </p:spTree>
    <p:extLst>
      <p:ext uri="{BB962C8B-B14F-4D97-AF65-F5344CB8AC3E}">
        <p14:creationId xmlns:p14="http://schemas.microsoft.com/office/powerpoint/2010/main" val="3027860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III. Google Analytics for Power Users </a:t>
            </a:r>
            <a:endParaRPr lang="zh-TW" altLang="en-US" dirty="0"/>
          </a:p>
        </p:txBody>
      </p:sp>
      <p:sp>
        <p:nvSpPr>
          <p:cNvPr id="3" name="內容版面配置區 2"/>
          <p:cNvSpPr>
            <a:spLocks noGrp="1"/>
          </p:cNvSpPr>
          <p:nvPr>
            <p:ph idx="1"/>
          </p:nvPr>
        </p:nvSpPr>
        <p:spPr>
          <a:xfrm>
            <a:off x="636080" y="2121159"/>
            <a:ext cx="5915025" cy="5801784"/>
          </a:xfrm>
        </p:spPr>
        <p:txBody>
          <a:bodyPr>
            <a:normAutofit lnSpcReduction="10000"/>
          </a:bodyPr>
          <a:lstStyle/>
          <a:p>
            <a:r>
              <a:rPr lang="en-US" altLang="zh-TW" dirty="0" smtClean="0"/>
              <a:t>Unit 1: Understand users</a:t>
            </a:r>
          </a:p>
          <a:p>
            <a:pPr lvl="1"/>
            <a:r>
              <a:rPr lang="en-US" altLang="zh-TW" dirty="0" smtClean="0"/>
              <a:t>Lesson 1: Course Intro</a:t>
            </a:r>
          </a:p>
          <a:p>
            <a:pPr lvl="1"/>
            <a:r>
              <a:rPr lang="en-US" altLang="zh-TW" dirty="0" smtClean="0"/>
              <a:t>Lesson 2: Which users are converting and which aren't?</a:t>
            </a:r>
          </a:p>
          <a:p>
            <a:pPr lvl="1"/>
            <a:r>
              <a:rPr lang="en-US" altLang="zh-TW" dirty="0" smtClean="0"/>
              <a:t>Lesson 3: How can you see which platforms to develop or optimize for?</a:t>
            </a:r>
          </a:p>
          <a:p>
            <a:r>
              <a:rPr lang="en-US" altLang="zh-TW" dirty="0" smtClean="0"/>
              <a:t>Unit 2: Attract high-value traffic</a:t>
            </a:r>
          </a:p>
          <a:p>
            <a:pPr lvl="1"/>
            <a:r>
              <a:rPr lang="en-US" altLang="zh-TW" dirty="0" smtClean="0"/>
              <a:t>Lesson 1: Which traffic sources bring in the most value?</a:t>
            </a:r>
          </a:p>
          <a:p>
            <a:pPr lvl="1"/>
            <a:r>
              <a:rPr lang="en-US" altLang="zh-TW" dirty="0" smtClean="0"/>
              <a:t>Lesson 2: How can you customize your channels for increased actionability?</a:t>
            </a:r>
          </a:p>
          <a:p>
            <a:pPr lvl="1"/>
            <a:r>
              <a:rPr lang="en-US" altLang="zh-TW" dirty="0" smtClean="0"/>
              <a:t>Lesson 3: When should you send your newsletter emails?</a:t>
            </a:r>
          </a:p>
          <a:p>
            <a:r>
              <a:rPr lang="en-US" altLang="zh-TW" dirty="0" smtClean="0"/>
              <a:t>Unit 3: Improve site engagement</a:t>
            </a:r>
          </a:p>
          <a:p>
            <a:pPr lvl="1"/>
            <a:r>
              <a:rPr lang="en-US" altLang="zh-TW" dirty="0" smtClean="0"/>
              <a:t>Lesson 1: What KPIs should you use for your content site?</a:t>
            </a:r>
          </a:p>
          <a:p>
            <a:pPr lvl="1"/>
            <a:r>
              <a:rPr lang="en-US" altLang="zh-TW" dirty="0" smtClean="0"/>
              <a:t>Lesson 2: Which pages are helping conversions?</a:t>
            </a:r>
          </a:p>
          <a:p>
            <a:r>
              <a:rPr lang="en-US" altLang="zh-TW" dirty="0" smtClean="0"/>
              <a:t>Unit 4: Improve product performance</a:t>
            </a:r>
          </a:p>
          <a:p>
            <a:pPr lvl="1"/>
            <a:r>
              <a:rPr lang="en-US" altLang="zh-TW" dirty="0" smtClean="0"/>
              <a:t>Lesson 1: How can you drive more product purchases?</a:t>
            </a:r>
          </a:p>
          <a:p>
            <a:pPr lvl="1"/>
            <a:r>
              <a:rPr lang="en-US" altLang="zh-TW" dirty="0" smtClean="0"/>
              <a:t>Lesson 2: Which products are performing the best and worst on your site?</a:t>
            </a:r>
          </a:p>
          <a:p>
            <a:pPr lvl="1"/>
            <a:r>
              <a:rPr lang="en-US" altLang="zh-TW" dirty="0" smtClean="0"/>
              <a:t>Lesson 3: Where are people dropping out of your checkout process?</a:t>
            </a:r>
          </a:p>
          <a:p>
            <a:pPr lvl="1"/>
            <a:r>
              <a:rPr lang="en-US" altLang="zh-TW" dirty="0" smtClean="0"/>
              <a:t>Lesson 4: Course Summary</a:t>
            </a:r>
            <a:endParaRPr lang="zh-TW" altLang="en-US" dirty="0"/>
          </a:p>
        </p:txBody>
      </p:sp>
      <p:sp>
        <p:nvSpPr>
          <p:cNvPr id="4" name="投影片編號版面配置區 3"/>
          <p:cNvSpPr>
            <a:spLocks noGrp="1"/>
          </p:cNvSpPr>
          <p:nvPr>
            <p:ph type="sldNum" sz="quarter" idx="12"/>
          </p:nvPr>
        </p:nvSpPr>
        <p:spPr/>
        <p:txBody>
          <a:bodyPr/>
          <a:lstStyle/>
          <a:p>
            <a:fld id="{178FA345-3543-413E-A6F6-9DB683D7571F}" type="slidenum">
              <a:rPr lang="zh-TW" altLang="en-US" smtClean="0"/>
              <a:t>13</a:t>
            </a:fld>
            <a:endParaRPr lang="zh-TW" altLang="en-US"/>
          </a:p>
        </p:txBody>
      </p:sp>
    </p:spTree>
    <p:extLst>
      <p:ext uri="{BB962C8B-B14F-4D97-AF65-F5344CB8AC3E}">
        <p14:creationId xmlns:p14="http://schemas.microsoft.com/office/powerpoint/2010/main" val="4073502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71488" y="337566"/>
            <a:ext cx="5915025" cy="1767417"/>
          </a:xfrm>
        </p:spPr>
        <p:txBody>
          <a:bodyPr/>
          <a:lstStyle/>
          <a:p>
            <a:r>
              <a:rPr lang="en-US" altLang="zh-TW" dirty="0" smtClean="0"/>
              <a:t>IV. Data Studio </a:t>
            </a:r>
            <a:endParaRPr lang="zh-TW" altLang="en-US" dirty="0"/>
          </a:p>
        </p:txBody>
      </p:sp>
      <p:sp>
        <p:nvSpPr>
          <p:cNvPr id="3" name="內容版面配置區 2"/>
          <p:cNvSpPr>
            <a:spLocks noGrp="1"/>
          </p:cNvSpPr>
          <p:nvPr>
            <p:ph idx="1"/>
          </p:nvPr>
        </p:nvSpPr>
        <p:spPr>
          <a:xfrm>
            <a:off x="471488" y="2104983"/>
            <a:ext cx="5737288" cy="5801784"/>
          </a:xfrm>
        </p:spPr>
        <p:txBody>
          <a:bodyPr>
            <a:normAutofit/>
          </a:bodyPr>
          <a:lstStyle/>
          <a:p>
            <a:r>
              <a:rPr lang="en-US" altLang="zh-TW" dirty="0" smtClean="0"/>
              <a:t>The Introduction to Data Studio online course teaches marketers, business owners, agencies, and data analysts how to visualize data online to gain insights. You’ll learn how to connect your data, create impactful reports, and collaborate with teammates. You’ll gain the knowledge and tools you need to design compelling reports to share with different stakeholders.</a:t>
            </a:r>
          </a:p>
        </p:txBody>
      </p:sp>
      <p:sp>
        <p:nvSpPr>
          <p:cNvPr id="4" name="投影片編號版面配置區 3"/>
          <p:cNvSpPr>
            <a:spLocks noGrp="1"/>
          </p:cNvSpPr>
          <p:nvPr>
            <p:ph type="sldNum" sz="quarter" idx="12"/>
          </p:nvPr>
        </p:nvSpPr>
        <p:spPr/>
        <p:txBody>
          <a:bodyPr/>
          <a:lstStyle/>
          <a:p>
            <a:fld id="{178FA345-3543-413E-A6F6-9DB683D7571F}" type="slidenum">
              <a:rPr lang="zh-TW" altLang="en-US" smtClean="0"/>
              <a:t>14</a:t>
            </a:fld>
            <a:endParaRPr lang="zh-TW" altLang="en-US"/>
          </a:p>
        </p:txBody>
      </p:sp>
    </p:spTree>
    <p:extLst>
      <p:ext uri="{BB962C8B-B14F-4D97-AF65-F5344CB8AC3E}">
        <p14:creationId xmlns:p14="http://schemas.microsoft.com/office/powerpoint/2010/main" val="324320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71488" y="249092"/>
            <a:ext cx="5915025" cy="1767417"/>
          </a:xfrm>
        </p:spPr>
        <p:txBody>
          <a:bodyPr/>
          <a:lstStyle/>
          <a:p>
            <a:r>
              <a:rPr lang="en-US" altLang="zh-TW" dirty="0" smtClean="0"/>
              <a:t>IV. Data Studio </a:t>
            </a:r>
            <a:endParaRPr lang="zh-TW" altLang="en-US" dirty="0"/>
          </a:p>
        </p:txBody>
      </p:sp>
      <p:sp>
        <p:nvSpPr>
          <p:cNvPr id="3" name="內容版面配置區 2"/>
          <p:cNvSpPr>
            <a:spLocks noGrp="1"/>
          </p:cNvSpPr>
          <p:nvPr>
            <p:ph idx="1"/>
          </p:nvPr>
        </p:nvSpPr>
        <p:spPr>
          <a:xfrm>
            <a:off x="713232" y="1852774"/>
            <a:ext cx="5673281" cy="5801784"/>
          </a:xfrm>
        </p:spPr>
        <p:txBody>
          <a:bodyPr>
            <a:normAutofit/>
          </a:bodyPr>
          <a:lstStyle/>
          <a:p>
            <a:r>
              <a:rPr lang="en-US" altLang="zh-TW" dirty="0" smtClean="0"/>
              <a:t>Unit 1: Welcome to Data Studio</a:t>
            </a:r>
          </a:p>
          <a:p>
            <a:pPr lvl="1"/>
            <a:r>
              <a:rPr lang="en-US" altLang="zh-TW" dirty="0" smtClean="0"/>
              <a:t>Lesson 1: Data Studio overview</a:t>
            </a:r>
          </a:p>
          <a:p>
            <a:pPr lvl="1"/>
            <a:r>
              <a:rPr lang="en-US" altLang="zh-TW" dirty="0" smtClean="0"/>
              <a:t>Lesson 2: How Data Studio works</a:t>
            </a:r>
          </a:p>
          <a:p>
            <a:pPr lvl="1"/>
            <a:r>
              <a:rPr lang="en-US" altLang="zh-TW" dirty="0" smtClean="0"/>
              <a:t>Lesson 3: Access controls</a:t>
            </a:r>
          </a:p>
          <a:p>
            <a:r>
              <a:rPr lang="en-US" altLang="zh-TW" dirty="0" smtClean="0"/>
              <a:t>Unit 2: Navigate Data Studio</a:t>
            </a:r>
          </a:p>
          <a:p>
            <a:pPr lvl="1"/>
            <a:r>
              <a:rPr lang="en-US" altLang="zh-TW" dirty="0" smtClean="0"/>
              <a:t>Lesson 1: Data Studio Home page</a:t>
            </a:r>
          </a:p>
          <a:p>
            <a:pPr lvl="1"/>
            <a:r>
              <a:rPr lang="en-US" altLang="zh-TW" dirty="0" smtClean="0"/>
              <a:t>Lesson 2: Data source overview</a:t>
            </a:r>
          </a:p>
          <a:p>
            <a:pPr lvl="1"/>
            <a:r>
              <a:rPr lang="en-US" altLang="zh-TW" dirty="0" smtClean="0"/>
              <a:t>Lesson 3: Report overview</a:t>
            </a:r>
          </a:p>
          <a:p>
            <a:pPr lvl="1"/>
            <a:r>
              <a:rPr lang="en-US" altLang="zh-TW" dirty="0" smtClean="0"/>
              <a:t>Lesson 4: Report edit mode overview</a:t>
            </a:r>
          </a:p>
          <a:p>
            <a:r>
              <a:rPr lang="en-US" altLang="zh-TW" dirty="0" smtClean="0"/>
              <a:t>Unit 3: Build your first report</a:t>
            </a:r>
          </a:p>
          <a:p>
            <a:pPr lvl="1"/>
            <a:r>
              <a:rPr lang="en-US" altLang="zh-TW" dirty="0" smtClean="0"/>
              <a:t>Lesson 1: Connect Data</a:t>
            </a:r>
          </a:p>
          <a:p>
            <a:pPr lvl="1"/>
            <a:r>
              <a:rPr lang="en-US" altLang="zh-TW" dirty="0" smtClean="0"/>
              <a:t>Lesson 2: Create a new report and add charts</a:t>
            </a:r>
          </a:p>
          <a:p>
            <a:pPr lvl="1"/>
            <a:r>
              <a:rPr lang="en-US" altLang="zh-TW" dirty="0" smtClean="0"/>
              <a:t>Lesson 3: Add and configure report controls</a:t>
            </a:r>
          </a:p>
          <a:p>
            <a:pPr lvl="1"/>
            <a:r>
              <a:rPr lang="en-US" altLang="zh-TW" dirty="0" smtClean="0"/>
              <a:t>Lesson 4: Share reports with others</a:t>
            </a:r>
          </a:p>
          <a:p>
            <a:r>
              <a:rPr lang="en-US" altLang="zh-TW" dirty="0" smtClean="0"/>
              <a:t>Unit 4: Format and Design Reports</a:t>
            </a:r>
          </a:p>
          <a:p>
            <a:pPr lvl="1"/>
            <a:r>
              <a:rPr lang="en-US" altLang="zh-TW" dirty="0" smtClean="0"/>
              <a:t>Lesson 1: Data visualization basics</a:t>
            </a:r>
          </a:p>
          <a:p>
            <a:pPr lvl="1"/>
            <a:r>
              <a:rPr lang="en-US" altLang="zh-TW" dirty="0" smtClean="0"/>
              <a:t>Lesson 2: Create and use report templates</a:t>
            </a:r>
          </a:p>
          <a:p>
            <a:endParaRPr lang="zh-TW" altLang="en-US" dirty="0"/>
          </a:p>
        </p:txBody>
      </p:sp>
      <p:sp>
        <p:nvSpPr>
          <p:cNvPr id="4" name="投影片編號版面配置區 3"/>
          <p:cNvSpPr>
            <a:spLocks noGrp="1"/>
          </p:cNvSpPr>
          <p:nvPr>
            <p:ph type="sldNum" sz="quarter" idx="12"/>
          </p:nvPr>
        </p:nvSpPr>
        <p:spPr/>
        <p:txBody>
          <a:bodyPr/>
          <a:lstStyle/>
          <a:p>
            <a:fld id="{178FA345-3543-413E-A6F6-9DB683D7571F}" type="slidenum">
              <a:rPr lang="zh-TW" altLang="en-US" smtClean="0"/>
              <a:t>15</a:t>
            </a:fld>
            <a:endParaRPr lang="zh-TW" altLang="en-US"/>
          </a:p>
        </p:txBody>
      </p:sp>
    </p:spTree>
    <p:extLst>
      <p:ext uri="{BB962C8B-B14F-4D97-AF65-F5344CB8AC3E}">
        <p14:creationId xmlns:p14="http://schemas.microsoft.com/office/powerpoint/2010/main" val="2870954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306234" y="990500"/>
            <a:ext cx="1952923" cy="830997"/>
          </a:xfrm>
        </p:spPr>
        <p:txBody>
          <a:bodyPr/>
          <a:lstStyle/>
          <a:p>
            <a:r>
              <a:rPr lang="en-US" altLang="zh-TW" sz="2400" dirty="0" smtClean="0"/>
              <a:t>Service </a:t>
            </a:r>
            <a:r>
              <a:rPr lang="en-US" altLang="zh-TW" sz="2400" dirty="0"/>
              <a:t>Marketing</a:t>
            </a:r>
            <a:endParaRPr lang="zh-TW" altLang="en-US" sz="2400" dirty="0"/>
          </a:p>
        </p:txBody>
      </p:sp>
      <p:sp>
        <p:nvSpPr>
          <p:cNvPr id="3" name="內容版面配置區 2"/>
          <p:cNvSpPr>
            <a:spLocks noGrp="1"/>
          </p:cNvSpPr>
          <p:nvPr>
            <p:ph idx="1"/>
          </p:nvPr>
        </p:nvSpPr>
        <p:spPr>
          <a:xfrm>
            <a:off x="351977" y="4383028"/>
            <a:ext cx="6172200" cy="6034617"/>
          </a:xfrm>
        </p:spPr>
        <p:txBody>
          <a:bodyPr/>
          <a:lstStyle/>
          <a:p>
            <a:endParaRPr lang="zh-TW" altLang="en-US" dirty="0"/>
          </a:p>
        </p:txBody>
      </p:sp>
      <p:pic>
        <p:nvPicPr>
          <p:cNvPr id="1026" name="Picture 2" descr="https://techtalkdotorg.files.wordpress.com/2013/02/7-ps-services-marketing.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644" y="2759764"/>
            <a:ext cx="5014865" cy="4912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2479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roup 446"/>
          <p:cNvGraphicFramePr>
            <a:graphicFrameLocks/>
          </p:cNvGraphicFramePr>
          <p:nvPr>
            <p:extLst>
              <p:ext uri="{D42A27DB-BD31-4B8C-83A1-F6EECF244321}">
                <p14:modId xmlns:p14="http://schemas.microsoft.com/office/powerpoint/2010/main" val="4108296608"/>
              </p:ext>
            </p:extLst>
          </p:nvPr>
        </p:nvGraphicFramePr>
        <p:xfrm>
          <a:off x="1095651" y="1482706"/>
          <a:ext cx="4894730" cy="6558387"/>
        </p:xfrm>
        <a:graphic>
          <a:graphicData uri="http://schemas.openxmlformats.org/drawingml/2006/table">
            <a:tbl>
              <a:tblPr/>
              <a:tblGrid>
                <a:gridCol w="247901">
                  <a:extLst>
                    <a:ext uri="{9D8B030D-6E8A-4147-A177-3AD203B41FA5}">
                      <a16:colId xmlns:a16="http://schemas.microsoft.com/office/drawing/2014/main" val="20000"/>
                    </a:ext>
                  </a:extLst>
                </a:gridCol>
                <a:gridCol w="407475">
                  <a:extLst>
                    <a:ext uri="{9D8B030D-6E8A-4147-A177-3AD203B41FA5}">
                      <a16:colId xmlns:a16="http://schemas.microsoft.com/office/drawing/2014/main" val="20001"/>
                    </a:ext>
                  </a:extLst>
                </a:gridCol>
                <a:gridCol w="3263886">
                  <a:extLst>
                    <a:ext uri="{9D8B030D-6E8A-4147-A177-3AD203B41FA5}">
                      <a16:colId xmlns:a16="http://schemas.microsoft.com/office/drawing/2014/main" val="20002"/>
                    </a:ext>
                  </a:extLst>
                </a:gridCol>
                <a:gridCol w="975468">
                  <a:extLst>
                    <a:ext uri="{9D8B030D-6E8A-4147-A177-3AD203B41FA5}">
                      <a16:colId xmlns:a16="http://schemas.microsoft.com/office/drawing/2014/main" val="20003"/>
                    </a:ext>
                  </a:extLst>
                </a:gridCol>
              </a:tblGrid>
              <a:tr h="517094">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zh-TW" altLang="en-US" sz="1400" b="1" i="0" u="none" strike="noStrike" cap="none" normalizeH="0" baseline="0" dirty="0" smtClean="0">
                          <a:ln>
                            <a:noFill/>
                          </a:ln>
                          <a:solidFill>
                            <a:schemeClr val="tx1"/>
                          </a:solidFill>
                          <a:effectLst/>
                          <a:latin typeface="Times New Roman" pitchFamily="18" charset="0"/>
                          <a:ea typeface="標楷體" pitchFamily="65" charset="-120"/>
                        </a:rPr>
                        <a:t>週</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zh-TW" altLang="en-US" sz="1400" b="1" i="0" u="none" strike="noStrike" cap="none" normalizeH="0" baseline="0" dirty="0" smtClean="0">
                          <a:ln>
                            <a:noFill/>
                          </a:ln>
                          <a:solidFill>
                            <a:schemeClr val="tx1"/>
                          </a:solidFill>
                          <a:effectLst/>
                          <a:latin typeface="Times New Roman" pitchFamily="18" charset="0"/>
                          <a:ea typeface="標楷體" pitchFamily="65" charset="-120"/>
                        </a:rPr>
                        <a:t>日期</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400" b="1" i="0" u="none" strike="noStrike" cap="none" normalizeH="0" baseline="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Topic</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400" b="1"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 Materials </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1</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Macro Trend  of Internet Market</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200" smtClean="0">
                          <a:latin typeface="Times New Roman" panose="02020603050405020304" pitchFamily="18" charset="0"/>
                          <a:cs typeface="Times New Roman" panose="02020603050405020304" pitchFamily="18" charset="0"/>
                        </a:rPr>
                        <a:t>PPT</a:t>
                      </a:r>
                      <a:endParaRPr lang="zh-TW" altLang="en-US" sz="1200" dirty="0" smtClean="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891638016"/>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2</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 Google Analytics for  Beginner U1 and U2</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200" dirty="0" smtClean="0">
                          <a:latin typeface="Times New Roman" panose="02020603050405020304" pitchFamily="18" charset="0"/>
                          <a:cs typeface="Times New Roman" panose="02020603050405020304" pitchFamily="18" charset="0"/>
                        </a:rPr>
                        <a:t> GA Academy</a:t>
                      </a:r>
                      <a:endParaRPr lang="zh-TW" altLang="en-US" sz="1200" dirty="0" smtClean="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3</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endParaRPr lang="zh-TW" altLang="en-US" sz="120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GA Beginner U3 and U4</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1200" b="0" i="0" u="none" strike="noStrike" cap="none" normalizeH="0" baseline="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GA Academy</a:t>
                      </a:r>
                      <a:endParaRPr lang="zh-TW" altLang="en-US" sz="1200" dirty="0" smtClean="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4</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endParaRPr lang="zh-TW" altLang="en-US" sz="120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defRPr/>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How to create you own web page </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defRPr/>
                      </a:pPr>
                      <a:r>
                        <a:rPr kumimoji="1" lang="en-US" altLang="zh-TW" sz="1200" b="0" i="0" u="none" strike="noStrike" cap="none" normalizeH="0" baseline="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GA Academy</a:t>
                      </a:r>
                      <a:endPar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3"/>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5</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Marketing Mix &amp;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GA for advanced users U1 and U2</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44663" rtl="0" eaLnBrk="1" fontAlgn="auto" latinLnBrk="0" hangingPunct="1">
                        <a:lnSpc>
                          <a:spcPct val="100000"/>
                        </a:lnSpc>
                        <a:spcBef>
                          <a:spcPts val="0"/>
                        </a:spcBef>
                        <a:spcAft>
                          <a:spcPts val="0"/>
                        </a:spcAft>
                        <a:buClrTx/>
                        <a:buSzTx/>
                        <a:buFontTx/>
                        <a:buNone/>
                        <a:tabLst/>
                        <a:defRPr/>
                      </a:pPr>
                      <a:r>
                        <a:rPr lang="en-US" altLang="zh-TW" sz="120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57794">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1"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6</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1200" dirty="0" smtClean="0">
                          <a:latin typeface="Times New Roman" panose="02020603050405020304" pitchFamily="18" charset="0"/>
                          <a:cs typeface="Times New Roman" panose="02020603050405020304" pitchFamily="18" charset="0"/>
                        </a:rPr>
                        <a:t>Product &amp; GA</a:t>
                      </a:r>
                      <a:r>
                        <a:rPr lang="en-US" altLang="zh-TW" sz="1200" baseline="0" dirty="0" smtClean="0">
                          <a:latin typeface="Times New Roman" panose="02020603050405020304" pitchFamily="18" charset="0"/>
                          <a:cs typeface="Times New Roman" panose="02020603050405020304" pitchFamily="18" charset="0"/>
                        </a:rPr>
                        <a:t> – Ad </a:t>
                      </a:r>
                      <a:r>
                        <a:rPr lang="en-US" altLang="zh-TW" sz="1200" dirty="0" smtClean="0">
                          <a:latin typeface="Times New Roman" panose="02020603050405020304" pitchFamily="18" charset="0"/>
                          <a:cs typeface="Times New Roman" panose="02020603050405020304" pitchFamily="18" charset="0"/>
                        </a:rPr>
                        <a:t>U3</a:t>
                      </a:r>
                      <a:r>
                        <a:rPr lang="en-US" altLang="zh-TW" sz="1200" baseline="0" dirty="0" smtClean="0">
                          <a:latin typeface="Times New Roman" panose="02020603050405020304" pitchFamily="18" charset="0"/>
                          <a:cs typeface="Times New Roman" panose="02020603050405020304" pitchFamily="18" charset="0"/>
                        </a:rPr>
                        <a:t> and U4</a:t>
                      </a:r>
                      <a:endParaRPr lang="en-US" altLang="zh-TW" sz="1200" dirty="0" smtClean="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144663" rtl="0" eaLnBrk="1" fontAlgn="auto" latinLnBrk="0" hangingPunct="1">
                        <a:lnSpc>
                          <a:spcPct val="100000"/>
                        </a:lnSpc>
                        <a:spcBef>
                          <a:spcPts val="0"/>
                        </a:spcBef>
                        <a:spcAft>
                          <a:spcPts val="0"/>
                        </a:spcAft>
                        <a:buClrTx/>
                        <a:buSzTx/>
                        <a:buFontTx/>
                        <a:buNone/>
                        <a:tabLst/>
                        <a:defRPr/>
                      </a:pPr>
                      <a:r>
                        <a:rPr lang="en-US" altLang="zh-TW" sz="120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7</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zh-TW" altLang="en-US" sz="120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Exam 1 on GA</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44663" rtl="0" eaLnBrk="1" fontAlgn="auto" latinLnBrk="0" hangingPunct="1">
                        <a:lnSpc>
                          <a:spcPct val="100000"/>
                        </a:lnSpc>
                        <a:spcBef>
                          <a:spcPts val="0"/>
                        </a:spcBef>
                        <a:spcAft>
                          <a:spcPts val="0"/>
                        </a:spcAft>
                        <a:buClrTx/>
                        <a:buSzTx/>
                        <a:buFontTx/>
                        <a:buNone/>
                        <a:tabLst/>
                        <a:defRPr/>
                      </a:pPr>
                      <a:r>
                        <a:rPr lang="en-US" altLang="zh-TW" sz="120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8</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endParaRPr lang="zh-TW" altLang="en-US" sz="120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 Segmentation &amp; GA for power user 1&amp;2</a:t>
                      </a:r>
                      <a:endParaRPr lang="zh-TW" altLang="en-US" sz="1200" dirty="0" smtClean="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defRPr/>
                      </a:pPr>
                      <a:r>
                        <a:rPr lang="en-US" altLang="zh-TW" sz="1200" smtClean="0">
                          <a:latin typeface="Times New Roman" panose="02020603050405020304" pitchFamily="18" charset="0"/>
                          <a:cs typeface="Times New Roman" panose="02020603050405020304" pitchFamily="18" charset="0"/>
                        </a:rPr>
                        <a:t>GA Academy</a:t>
                      </a:r>
                      <a:endPar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7"/>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9</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1200" b="0" i="0" u="none" strike="noStrike" cap="none" normalizeH="0" baseline="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GA – PU  3&amp;4</a:t>
                      </a:r>
                      <a:endPar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8"/>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10</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endParaRPr lang="zh-TW" altLang="en-US" sz="120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GA Studio U1 and U2</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9"/>
                  </a:ext>
                </a:extLst>
              </a:tr>
              <a:tr h="33120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11</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zh-TW" altLang="en-US" sz="120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 typeface="Arial" charset="0"/>
                        <a:buNone/>
                        <a:tabLst/>
                        <a:defRPr/>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GA Studio U3 and U4</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27873">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12</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Google Tag Manager</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58237445"/>
                  </a:ext>
                </a:extLst>
              </a:tr>
              <a:tr h="404734">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13</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endParaRPr lang="zh-TW" altLang="en-US" sz="120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Exam 2 on GA</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algn="ctr"/>
                      <a:r>
                        <a:rPr lang="en-US" altLang="zh-TW" sz="120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1"/>
                  </a:ext>
                </a:extLst>
              </a:tr>
              <a:tr h="315082">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14</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Communication – Earned </a:t>
                      </a: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435480">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rPr>
                        <a:t>15</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defRPr/>
                      </a:pPr>
                      <a:r>
                        <a:rPr kumimoji="0" lang="en-US" altLang="zh-TW" sz="1200" b="0" i="0" u="none" strike="noStrike"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Final Group Report 1</a:t>
                      </a:r>
                      <a:endParaRPr kumimoji="1" lang="en-US" altLang="zh-TW" sz="1200" b="0" i="0" u="none" strike="noStrike" cap="none" normalizeH="0" baseline="0" dirty="0" smtClean="0">
                        <a:ln>
                          <a:noFill/>
                        </a:ln>
                        <a:solidFill>
                          <a:schemeClr val="tx1"/>
                        </a:solidFill>
                        <a:effectLst/>
                        <a:latin typeface="Times New Roman" panose="02020603050405020304" pitchFamily="18" charset="0"/>
                        <a:ea typeface="標楷體" pitchFamily="65" charset="-12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3"/>
                  </a:ext>
                </a:extLst>
              </a:tr>
              <a:tr h="407596">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400" b="0" i="0" u="none" strike="noStrike" cap="none" normalizeH="0" baseline="0" dirty="0" smtClean="0">
                          <a:ln>
                            <a:noFill/>
                          </a:ln>
                          <a:solidFill>
                            <a:schemeClr val="tx1"/>
                          </a:solidFill>
                          <a:effectLst/>
                          <a:latin typeface="Times New Roman" pitchFamily="18" charset="0"/>
                          <a:ea typeface="標楷體" pitchFamily="65" charset="-120"/>
                        </a:rPr>
                        <a:t>16</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algn="ctr"/>
                      <a:endParaRPr lang="zh-TW" altLang="en-US" sz="1400" dirty="0"/>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Final Group Report 2</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4"/>
                  </a:ext>
                </a:extLst>
              </a:tr>
              <a:tr h="407596">
                <a:tc>
                  <a:txBody>
                    <a:bodyPr/>
                    <a:lstStyle/>
                    <a:p>
                      <a:pPr marL="0" marR="0" lvl="0" indent="0" algn="ctr" defTabSz="914400" rtl="0" eaLnBrk="1" fontAlgn="base" latinLnBrk="0" hangingPunct="1">
                        <a:lnSpc>
                          <a:spcPct val="100000"/>
                        </a:lnSpc>
                        <a:spcBef>
                          <a:spcPct val="20000"/>
                        </a:spcBef>
                        <a:spcAft>
                          <a:spcPct val="0"/>
                        </a:spcAft>
                        <a:buClrTx/>
                        <a:buSzPct val="120000"/>
                        <a:buFontTx/>
                        <a:buNone/>
                        <a:tabLst/>
                      </a:pPr>
                      <a:r>
                        <a:rPr kumimoji="1" lang="en-US" altLang="zh-TW" sz="1400" b="0" i="0" u="none" strike="noStrike" cap="none" normalizeH="0" baseline="0" dirty="0" smtClean="0">
                          <a:ln>
                            <a:noFill/>
                          </a:ln>
                          <a:solidFill>
                            <a:schemeClr val="tx1"/>
                          </a:solidFill>
                          <a:effectLst/>
                          <a:latin typeface="Times New Roman" pitchFamily="18" charset="0"/>
                          <a:ea typeface="標楷體" pitchFamily="65" charset="-120"/>
                        </a:rPr>
                        <a:t>17</a:t>
                      </a:r>
                    </a:p>
                  </a:txBody>
                  <a:tcPr marL="21699" marR="21699" marT="19289" marB="19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algn="ctr"/>
                      <a:endParaRPr lang="zh-TW" altLang="en-US" sz="1400" dirty="0"/>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indent="0" algn="ctr" defTabSz="144663" rtl="0" eaLnBrk="1" fontAlgn="auto" latinLnBrk="0" hangingPunct="1">
                        <a:lnSpc>
                          <a:spcPct val="100000"/>
                        </a:lnSpc>
                        <a:spcBef>
                          <a:spcPts val="0"/>
                        </a:spcBef>
                        <a:spcAft>
                          <a:spcPts val="0"/>
                        </a:spcAft>
                        <a:buClrTx/>
                        <a:buSzTx/>
                        <a:buFontTx/>
                        <a:buNone/>
                        <a:tabLst/>
                        <a:defRPr/>
                      </a:pPr>
                      <a:r>
                        <a:rPr lang="en-US" altLang="zh-TW" sz="1200" dirty="0" smtClean="0">
                          <a:latin typeface="Times New Roman" panose="02020603050405020304" pitchFamily="18" charset="0"/>
                          <a:cs typeface="Times New Roman" panose="02020603050405020304" pitchFamily="18" charset="0"/>
                        </a:rPr>
                        <a:t>Final Group Report 3</a:t>
                      </a:r>
                      <a:endParaRPr lang="zh-TW" altLang="en-US" sz="1200" dirty="0" smtClean="0">
                        <a:latin typeface="Times New Roman" panose="02020603050405020304" pitchFamily="18" charset="0"/>
                        <a:cs typeface="Times New Roman" panose="02020603050405020304" pitchFamily="18" charset="0"/>
                      </a:endParaRPr>
                    </a:p>
                    <a:p>
                      <a:pPr algn="ct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algn="ctr"/>
                      <a:r>
                        <a:rPr lang="en-US" altLang="zh-TW" sz="1200" dirty="0" smtClean="0">
                          <a:latin typeface="Times New Roman" panose="02020603050405020304" pitchFamily="18" charset="0"/>
                          <a:cs typeface="Times New Roman" panose="02020603050405020304" pitchFamily="18" charset="0"/>
                        </a:rPr>
                        <a:t>GA Academy</a:t>
                      </a:r>
                      <a:endParaRPr lang="zh-TW" altLang="en-US" sz="1200" dirty="0">
                        <a:latin typeface="Times New Roman" panose="02020603050405020304" pitchFamily="18" charset="0"/>
                        <a:cs typeface="Times New Roman" panose="02020603050405020304" pitchFamily="18" charset="0"/>
                      </a:endParaRPr>
                    </a:p>
                  </a:txBody>
                  <a:tcPr marL="21699" marR="21699" marT="19289" marB="1928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216881794"/>
                  </a:ext>
                </a:extLst>
              </a:tr>
            </a:tbl>
          </a:graphicData>
        </a:graphic>
      </p:graphicFrame>
      <p:pic>
        <p:nvPicPr>
          <p:cNvPr id="5" name="Picture 2" descr="http://www.wauchopeshowsociety.com.au/images/sl_website-under-construction.jpe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300" t="21087" r="3728" b="24382"/>
          <a:stretch/>
        </p:blipFill>
        <p:spPr bwMode="auto">
          <a:xfrm>
            <a:off x="7026151" y="3125392"/>
            <a:ext cx="535801" cy="455675"/>
          </a:xfrm>
          <a:prstGeom prst="rect">
            <a:avLst/>
          </a:prstGeom>
          <a:noFill/>
          <a:extLst>
            <a:ext uri="{909E8E84-426E-40DD-AFC4-6F175D3DCCD1}">
              <a14:hiddenFill xmlns:a14="http://schemas.microsoft.com/office/drawing/2010/main">
                <a:solidFill>
                  <a:srgbClr val="FFFFFF"/>
                </a:solidFill>
              </a14:hiddenFill>
            </a:ext>
          </a:extLst>
        </p:spPr>
      </p:pic>
      <p:sp>
        <p:nvSpPr>
          <p:cNvPr id="2" name="文字方塊 1"/>
          <p:cNvSpPr txBox="1"/>
          <p:nvPr/>
        </p:nvSpPr>
        <p:spPr>
          <a:xfrm>
            <a:off x="2539376" y="502349"/>
            <a:ext cx="2007280" cy="584775"/>
          </a:xfrm>
          <a:prstGeom prst="rect">
            <a:avLst/>
          </a:prstGeom>
          <a:noFill/>
        </p:spPr>
        <p:txBody>
          <a:bodyPr wrap="none" rtlCol="0">
            <a:spAutoFit/>
          </a:bodyPr>
          <a:lstStyle/>
          <a:p>
            <a:pPr algn="ctr"/>
            <a:r>
              <a:rPr lang="en-US" altLang="zh-TW" sz="3200" dirty="0" smtClean="0"/>
              <a:t>Schedule </a:t>
            </a:r>
          </a:p>
        </p:txBody>
      </p:sp>
    </p:spTree>
    <p:extLst>
      <p:ext uri="{BB962C8B-B14F-4D97-AF65-F5344CB8AC3E}">
        <p14:creationId xmlns:p14="http://schemas.microsoft.com/office/powerpoint/2010/main" val="36788650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66" y="571472"/>
            <a:ext cx="6172200" cy="630942"/>
          </a:xfrm>
        </p:spPr>
        <p:txBody>
          <a:bodyPr/>
          <a:lstStyle/>
          <a:p>
            <a:r>
              <a:rPr lang="en-US" altLang="zh-TW" dirty="0" smtClean="0"/>
              <a:t>Grading</a:t>
            </a:r>
            <a:r>
              <a:rPr lang="zh-TW" altLang="en-US" dirty="0" smtClean="0"/>
              <a:t>　</a:t>
            </a:r>
            <a:r>
              <a:rPr lang="en-US" altLang="zh-TW" dirty="0" smtClean="0"/>
              <a:t>(1/2)</a:t>
            </a:r>
            <a:endParaRPr lang="zh-TW" altLang="en-US" dirty="0"/>
          </a:p>
        </p:txBody>
      </p:sp>
      <p:sp>
        <p:nvSpPr>
          <p:cNvPr id="3" name="Content Placeholder 2"/>
          <p:cNvSpPr>
            <a:spLocks noGrp="1"/>
          </p:cNvSpPr>
          <p:nvPr>
            <p:ph idx="1"/>
          </p:nvPr>
        </p:nvSpPr>
        <p:spPr>
          <a:xfrm>
            <a:off x="350658" y="1571604"/>
            <a:ext cx="6172200" cy="6250705"/>
          </a:xfrm>
        </p:spPr>
        <p:txBody>
          <a:bodyPr/>
          <a:lstStyle/>
          <a:p>
            <a:r>
              <a:rPr lang="en-US" altLang="zh-TW" sz="3600" dirty="0" smtClean="0"/>
              <a:t>Two Exams </a:t>
            </a:r>
            <a:r>
              <a:rPr lang="en-US" altLang="zh-TW" sz="3600" dirty="0" smtClean="0"/>
              <a:t>(50%). Each exam includes two parts – computer and paper questions. Best of the two exams will be your grade.  </a:t>
            </a:r>
            <a:endParaRPr lang="en-US" altLang="zh-TW" sz="3600" dirty="0"/>
          </a:p>
          <a:p>
            <a:endParaRPr lang="en-US" altLang="zh-TW" sz="3600" dirty="0"/>
          </a:p>
          <a:p>
            <a:r>
              <a:rPr lang="en-US" altLang="zh-TW" sz="3600" dirty="0" smtClean="0"/>
              <a:t>Final Presentation (20</a:t>
            </a:r>
            <a:r>
              <a:rPr lang="en-US" altLang="zh-TW" sz="3600" dirty="0" smtClean="0"/>
              <a:t>%). </a:t>
            </a:r>
            <a:endParaRPr lang="zh-TW" altLang="en-US" dirty="0"/>
          </a:p>
        </p:txBody>
      </p:sp>
    </p:spTree>
    <p:extLst>
      <p:ext uri="{BB962C8B-B14F-4D97-AF65-F5344CB8AC3E}">
        <p14:creationId xmlns:p14="http://schemas.microsoft.com/office/powerpoint/2010/main" val="27578430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8703" y="1021212"/>
            <a:ext cx="3466682" cy="646331"/>
          </a:xfrm>
        </p:spPr>
        <p:txBody>
          <a:bodyPr/>
          <a:lstStyle/>
          <a:p>
            <a:r>
              <a:rPr lang="en-US" altLang="zh-TW" sz="3600" dirty="0" smtClean="0"/>
              <a:t>Grading(2/2)</a:t>
            </a:r>
            <a:endParaRPr lang="zh-TW" altLang="en-US" sz="3600" dirty="0"/>
          </a:p>
        </p:txBody>
      </p:sp>
      <p:sp>
        <p:nvSpPr>
          <p:cNvPr id="3" name="Content Placeholder 2"/>
          <p:cNvSpPr>
            <a:spLocks noGrp="1"/>
          </p:cNvSpPr>
          <p:nvPr>
            <p:ph idx="1"/>
          </p:nvPr>
        </p:nvSpPr>
        <p:spPr>
          <a:xfrm>
            <a:off x="522514" y="2478506"/>
            <a:ext cx="6139543" cy="4083068"/>
          </a:xfrm>
        </p:spPr>
        <p:txBody>
          <a:bodyPr/>
          <a:lstStyle/>
          <a:p>
            <a:pPr marL="108497" lvl="1" indent="-108497">
              <a:buFontTx/>
              <a:buChar char="•"/>
            </a:pPr>
            <a:r>
              <a:rPr lang="en-US" altLang="zh-TW" sz="3200" dirty="0" smtClean="0">
                <a:ea typeface="標楷體" pitchFamily="65" charset="-120"/>
              </a:rPr>
              <a:t>Class </a:t>
            </a:r>
            <a:r>
              <a:rPr lang="en-US" altLang="zh-TW" sz="3200" dirty="0">
                <a:ea typeface="標楷體" pitchFamily="65" charset="-120"/>
              </a:rPr>
              <a:t>participation (30%) consists of: (1) attendance (10%),(2) </a:t>
            </a:r>
            <a:r>
              <a:rPr lang="en-US" altLang="zh-TW" sz="3200" b="1" u="sng" dirty="0">
                <a:ea typeface="標楷體" pitchFamily="65" charset="-120"/>
              </a:rPr>
              <a:t>preparation (10%)</a:t>
            </a:r>
            <a:r>
              <a:rPr lang="en-US" altLang="zh-TW" sz="3200" dirty="0">
                <a:ea typeface="標楷體" pitchFamily="65" charset="-120"/>
              </a:rPr>
              <a:t>, and (3) contribution to discussion (10%). </a:t>
            </a:r>
            <a:r>
              <a:rPr lang="en-US" altLang="zh-TW" sz="3200" dirty="0" smtClean="0"/>
              <a:t>Each group need to pay attention to each presentation and prepare to question the presenters.</a:t>
            </a:r>
          </a:p>
          <a:p>
            <a:endParaRPr lang="zh-TW" altLang="en-US" sz="2000" dirty="0"/>
          </a:p>
        </p:txBody>
      </p:sp>
    </p:spTree>
    <p:extLst>
      <p:ext uri="{BB962C8B-B14F-4D97-AF65-F5344CB8AC3E}">
        <p14:creationId xmlns:p14="http://schemas.microsoft.com/office/powerpoint/2010/main" val="32153492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089" y="549801"/>
            <a:ext cx="5020056" cy="1200329"/>
          </a:xfrm>
        </p:spPr>
        <p:txBody>
          <a:bodyPr/>
          <a:lstStyle/>
          <a:p>
            <a:pPr lvl="0"/>
            <a:r>
              <a:rPr lang="en-US" altLang="zh-TW" sz="2400" dirty="0" smtClean="0">
                <a:solidFill>
                  <a:srgbClr val="FF0000"/>
                </a:solidFill>
              </a:rPr>
              <a:t>The Final Assignment: </a:t>
            </a:r>
            <a:br>
              <a:rPr lang="en-US" altLang="zh-TW" sz="2400" dirty="0" smtClean="0">
                <a:solidFill>
                  <a:srgbClr val="FF0000"/>
                </a:solidFill>
              </a:rPr>
            </a:br>
            <a:r>
              <a:rPr lang="en-US" altLang="zh-TW" sz="2400" dirty="0" smtClean="0">
                <a:solidFill>
                  <a:srgbClr val="FF0000"/>
                </a:solidFill>
              </a:rPr>
              <a:t>Marketing Strategies proposal</a:t>
            </a:r>
            <a:br>
              <a:rPr lang="en-US" altLang="zh-TW" sz="2400" dirty="0" smtClean="0">
                <a:solidFill>
                  <a:srgbClr val="FF0000"/>
                </a:solidFill>
              </a:rPr>
            </a:br>
            <a:endParaRPr lang="zh-TW" altLang="en-US" sz="2400" dirty="0">
              <a:solidFill>
                <a:srgbClr val="FF0000"/>
              </a:solidFill>
            </a:endParaRPr>
          </a:p>
        </p:txBody>
      </p:sp>
      <p:sp>
        <p:nvSpPr>
          <p:cNvPr id="3" name="Content Placeholder 2"/>
          <p:cNvSpPr>
            <a:spLocks noGrp="1"/>
          </p:cNvSpPr>
          <p:nvPr>
            <p:ph idx="1"/>
          </p:nvPr>
        </p:nvSpPr>
        <p:spPr>
          <a:xfrm>
            <a:off x="832104" y="2223202"/>
            <a:ext cx="5504688" cy="4442774"/>
          </a:xfrm>
        </p:spPr>
        <p:txBody>
          <a:bodyPr/>
          <a:lstStyle/>
          <a:p>
            <a:pPr marL="0" indent="0">
              <a:buNone/>
            </a:pPr>
            <a:r>
              <a:rPr lang="zh-TW" altLang="en-US" sz="2400" dirty="0"/>
              <a:t> </a:t>
            </a:r>
            <a:r>
              <a:rPr lang="zh-TW" altLang="en-US" sz="2400" dirty="0" smtClean="0"/>
              <a:t>  </a:t>
            </a:r>
            <a:r>
              <a:rPr lang="zh-TW" altLang="en-US" sz="2000" dirty="0" smtClean="0"/>
              <a:t> </a:t>
            </a:r>
            <a:r>
              <a:rPr lang="en-US" altLang="zh-TW" sz="2000" dirty="0" smtClean="0"/>
              <a:t>Each group need to utilize Google Analytics  to analyze the data and present your marketing strategies to increase the profit of the company. </a:t>
            </a:r>
          </a:p>
          <a:p>
            <a:pPr marL="0" indent="0">
              <a:buNone/>
            </a:pPr>
            <a:r>
              <a:rPr lang="en-US" altLang="zh-TW" sz="2000" dirty="0"/>
              <a:t> </a:t>
            </a:r>
            <a:r>
              <a:rPr lang="en-US" altLang="zh-TW" sz="2000" dirty="0" smtClean="0"/>
              <a:t>    </a:t>
            </a:r>
          </a:p>
          <a:p>
            <a:pPr marL="0" indent="0">
              <a:buNone/>
            </a:pPr>
            <a:r>
              <a:rPr lang="en-US" altLang="zh-TW" sz="2000" dirty="0"/>
              <a:t> </a:t>
            </a:r>
            <a:r>
              <a:rPr lang="en-US" altLang="zh-TW" sz="2000" dirty="0" smtClean="0"/>
              <a:t>    The </a:t>
            </a:r>
            <a:r>
              <a:rPr lang="en-US" altLang="zh-TW" sz="2000" dirty="0"/>
              <a:t>presenting group need to upload your PPT to Class Facebook. For example, if you are going to present on  3/24,  your PPT need to be upload by 3/17</a:t>
            </a:r>
            <a:endParaRPr lang="zh-TW" altLang="en-US" sz="2000" dirty="0"/>
          </a:p>
          <a:p>
            <a:pPr marL="0" indent="0">
              <a:buNone/>
            </a:pPr>
            <a:r>
              <a:rPr lang="en-US" altLang="zh-TW" sz="2000" dirty="0" smtClean="0"/>
              <a:t>    </a:t>
            </a:r>
          </a:p>
          <a:p>
            <a:pPr marL="0" indent="0">
              <a:buNone/>
            </a:pPr>
            <a:r>
              <a:rPr lang="en-US" altLang="zh-TW" sz="2000" dirty="0" smtClean="0"/>
              <a:t>     The responsibilities of the other </a:t>
            </a:r>
            <a:r>
              <a:rPr lang="en-US" altLang="zh-TW" sz="2000" dirty="0"/>
              <a:t>groups </a:t>
            </a:r>
            <a:r>
              <a:rPr lang="en-US" altLang="zh-TW" sz="2000" dirty="0" smtClean="0"/>
              <a:t>is </a:t>
            </a:r>
            <a:r>
              <a:rPr lang="en-US" altLang="zh-TW" sz="2000" dirty="0"/>
              <a:t>to challenge the arguments </a:t>
            </a:r>
            <a:r>
              <a:rPr lang="en-US" altLang="zh-TW" sz="2000" dirty="0" smtClean="0"/>
              <a:t>made by the presenting </a:t>
            </a:r>
            <a:r>
              <a:rPr lang="en-US" altLang="zh-TW" sz="2000" dirty="0"/>
              <a:t>group. T</a:t>
            </a:r>
            <a:r>
              <a:rPr lang="en-US" altLang="zh-TW" sz="2000" dirty="0" smtClean="0"/>
              <a:t>he group that fails to provide satisfying answers is subject to penalty.  </a:t>
            </a:r>
            <a:endParaRPr lang="zh-TW" altLang="zh-TW" sz="2000" dirty="0"/>
          </a:p>
        </p:txBody>
      </p:sp>
    </p:spTree>
    <p:extLst>
      <p:ext uri="{BB962C8B-B14F-4D97-AF65-F5344CB8AC3E}">
        <p14:creationId xmlns:p14="http://schemas.microsoft.com/office/powerpoint/2010/main" val="35709794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7169" y="153341"/>
            <a:ext cx="4478415" cy="830997"/>
          </a:xfrm>
        </p:spPr>
        <p:txBody>
          <a:bodyPr/>
          <a:lstStyle/>
          <a:p>
            <a:r>
              <a:rPr lang="en-US" altLang="zh-TW" sz="2400" dirty="0">
                <a:solidFill>
                  <a:srgbClr val="FF0000"/>
                </a:solidFill>
              </a:rPr>
              <a:t>Marketing Strategies </a:t>
            </a:r>
            <a:r>
              <a:rPr lang="en-US" altLang="zh-TW" sz="2400" dirty="0" smtClean="0">
                <a:solidFill>
                  <a:srgbClr val="FF0000"/>
                </a:solidFill>
              </a:rPr>
              <a:t>proposal in details</a:t>
            </a:r>
            <a:endParaRPr lang="zh-TW" altLang="en-US" sz="2400" dirty="0">
              <a:solidFill>
                <a:srgbClr val="FF0000"/>
              </a:solidFill>
            </a:endParaRPr>
          </a:p>
        </p:txBody>
      </p:sp>
      <p:sp>
        <p:nvSpPr>
          <p:cNvPr id="3" name="內容版面配置區 2"/>
          <p:cNvSpPr>
            <a:spLocks noGrp="1"/>
          </p:cNvSpPr>
          <p:nvPr>
            <p:ph idx="1"/>
          </p:nvPr>
        </p:nvSpPr>
        <p:spPr>
          <a:xfrm>
            <a:off x="718375" y="1140429"/>
            <a:ext cx="5961888" cy="2395964"/>
          </a:xfrm>
        </p:spPr>
        <p:txBody>
          <a:bodyPr>
            <a:noAutofit/>
          </a:bodyPr>
          <a:lstStyle/>
          <a:p>
            <a:pPr marL="0" indent="0">
              <a:buNone/>
            </a:pPr>
            <a:r>
              <a:rPr lang="en-US" altLang="zh-TW" sz="1400" dirty="0" smtClean="0"/>
              <a:t>Based on lessons from GA for power uses, please propose marketing strategies to improve the profit of an online retailer. Your proposal should comprise three parts: problems identification, problems solving strategies and the conclusions.  The following questions may provide some clues for your proposal.</a:t>
            </a:r>
          </a:p>
          <a:p>
            <a:pPr marL="0" indent="0">
              <a:buNone/>
            </a:pPr>
            <a:endParaRPr lang="en-US" altLang="zh-TW" sz="1400" dirty="0"/>
          </a:p>
          <a:p>
            <a:pPr marL="0" indent="0">
              <a:buNone/>
            </a:pPr>
            <a:r>
              <a:rPr lang="en-US" altLang="zh-TW" sz="1400" dirty="0" smtClean="0"/>
              <a:t>1. Based on the data collected from GA, describe the current problems with this online retailer? For example, </a:t>
            </a:r>
          </a:p>
          <a:p>
            <a:pPr marL="0" indent="0">
              <a:buNone/>
            </a:pPr>
            <a:endParaRPr lang="en-US" altLang="zh-TW" sz="1400" dirty="0"/>
          </a:p>
          <a:p>
            <a:r>
              <a:rPr lang="en-US" altLang="zh-TW" sz="1400" dirty="0" smtClean="0"/>
              <a:t>A low converting rate</a:t>
            </a:r>
            <a:endParaRPr lang="en-US" altLang="zh-TW" sz="1400" dirty="0"/>
          </a:p>
          <a:p>
            <a:r>
              <a:rPr lang="en-US" altLang="zh-TW" sz="1400" dirty="0" smtClean="0"/>
              <a:t>Ineffective traffic sources</a:t>
            </a:r>
            <a:endParaRPr lang="en-US" altLang="zh-TW" sz="1400" dirty="0"/>
          </a:p>
          <a:p>
            <a:r>
              <a:rPr lang="en-US" altLang="zh-TW" sz="1400" dirty="0"/>
              <a:t>C</a:t>
            </a:r>
            <a:r>
              <a:rPr lang="en-US" altLang="zh-TW" sz="1400" dirty="0" smtClean="0"/>
              <a:t>hannels with low actionability rates</a:t>
            </a:r>
            <a:endParaRPr lang="en-US" altLang="zh-TW" sz="1400" dirty="0"/>
          </a:p>
          <a:p>
            <a:r>
              <a:rPr lang="en-US" altLang="zh-TW" sz="1400" dirty="0" smtClean="0"/>
              <a:t>Ineffective email campaigns</a:t>
            </a:r>
            <a:endParaRPr lang="en-US" altLang="zh-TW" sz="1400" dirty="0"/>
          </a:p>
          <a:p>
            <a:r>
              <a:rPr lang="en-US" altLang="zh-TW" sz="1400" dirty="0" smtClean="0"/>
              <a:t>Low site engagement rate</a:t>
            </a:r>
            <a:endParaRPr lang="en-US" altLang="zh-TW" sz="1400" dirty="0"/>
          </a:p>
          <a:p>
            <a:r>
              <a:rPr lang="en-US" altLang="zh-TW" sz="1400" dirty="0" smtClean="0"/>
              <a:t>Outdated KPIs.</a:t>
            </a:r>
            <a:endParaRPr lang="en-US" altLang="zh-TW" sz="1400" dirty="0"/>
          </a:p>
          <a:p>
            <a:r>
              <a:rPr lang="en-US" altLang="zh-TW" sz="1400" dirty="0" smtClean="0"/>
              <a:t>Low product purchases rate</a:t>
            </a:r>
            <a:endParaRPr lang="en-US" altLang="zh-TW" sz="1400" dirty="0"/>
          </a:p>
          <a:p>
            <a:r>
              <a:rPr lang="en-US" altLang="zh-TW" sz="1400" dirty="0" smtClean="0"/>
              <a:t>High drop </a:t>
            </a:r>
            <a:r>
              <a:rPr lang="en-US" altLang="zh-TW" sz="1400" dirty="0"/>
              <a:t>out </a:t>
            </a:r>
            <a:r>
              <a:rPr lang="en-US" altLang="zh-TW" sz="1400" dirty="0" smtClean="0"/>
              <a:t>rates during checkout process. </a:t>
            </a:r>
            <a:endParaRPr lang="en-US" altLang="zh-TW" sz="1400" dirty="0"/>
          </a:p>
          <a:p>
            <a:pPr marL="0" indent="0">
              <a:buNone/>
            </a:pPr>
            <a:endParaRPr lang="en-US" altLang="zh-TW" sz="1400" dirty="0" smtClean="0"/>
          </a:p>
          <a:p>
            <a:pPr marL="0" indent="0">
              <a:buNone/>
            </a:pPr>
            <a:r>
              <a:rPr lang="en-US" altLang="zh-TW" sz="1400" dirty="0" smtClean="0"/>
              <a:t>2. What changes do you propose to solve the current problems? </a:t>
            </a:r>
          </a:p>
          <a:p>
            <a:r>
              <a:rPr lang="en-US" altLang="zh-TW" sz="1400" dirty="0" smtClean="0"/>
              <a:t>How do you plan to increase your converting rate</a:t>
            </a:r>
            <a:endParaRPr lang="en-US" altLang="zh-TW" sz="1400" dirty="0"/>
          </a:p>
          <a:p>
            <a:r>
              <a:rPr lang="en-US" altLang="zh-TW" sz="1400" dirty="0" smtClean="0"/>
              <a:t>To </a:t>
            </a:r>
            <a:r>
              <a:rPr lang="en-US" altLang="zh-TW" sz="1400" dirty="0"/>
              <a:t>Improve site </a:t>
            </a:r>
            <a:r>
              <a:rPr lang="en-US" altLang="zh-TW" sz="1400" dirty="0" smtClean="0"/>
              <a:t>engagement</a:t>
            </a:r>
          </a:p>
          <a:p>
            <a:r>
              <a:rPr lang="en-US" altLang="zh-TW" sz="1400" dirty="0"/>
              <a:t>T</a:t>
            </a:r>
            <a:r>
              <a:rPr lang="en-US" altLang="zh-TW" sz="1400" dirty="0" smtClean="0"/>
              <a:t>o customize </a:t>
            </a:r>
            <a:r>
              <a:rPr lang="en-US" altLang="zh-TW" sz="1400" dirty="0"/>
              <a:t>your channels </a:t>
            </a:r>
            <a:r>
              <a:rPr lang="en-US" altLang="zh-TW" sz="1400" dirty="0" smtClean="0"/>
              <a:t>to increase actionability</a:t>
            </a:r>
          </a:p>
          <a:p>
            <a:r>
              <a:rPr lang="en-US" altLang="zh-TW" sz="1400" dirty="0" smtClean="0"/>
              <a:t>To make your email campaign more effective</a:t>
            </a:r>
          </a:p>
          <a:p>
            <a:r>
              <a:rPr lang="en-US" altLang="zh-TW" sz="1400" dirty="0" smtClean="0"/>
              <a:t>To drive </a:t>
            </a:r>
            <a:r>
              <a:rPr lang="en-US" altLang="zh-TW" sz="1400" dirty="0"/>
              <a:t>more product purchases</a:t>
            </a:r>
            <a:r>
              <a:rPr lang="en-US" altLang="zh-TW" sz="1400" dirty="0" smtClean="0"/>
              <a:t>?</a:t>
            </a:r>
          </a:p>
          <a:p>
            <a:r>
              <a:rPr lang="en-US" altLang="zh-TW" sz="1400" dirty="0" smtClean="0"/>
              <a:t>To reduce the number of customers dropping out of your checkout process</a:t>
            </a:r>
          </a:p>
          <a:p>
            <a:endParaRPr lang="en-US" altLang="zh-TW" sz="1400" dirty="0"/>
          </a:p>
          <a:p>
            <a:pPr marL="0" indent="0">
              <a:buNone/>
            </a:pPr>
            <a:r>
              <a:rPr lang="en-US" altLang="zh-TW" sz="1400" dirty="0" smtClean="0"/>
              <a:t>3. Conclusions</a:t>
            </a:r>
            <a:endParaRPr lang="en-US" altLang="zh-TW" sz="1400" dirty="0"/>
          </a:p>
          <a:p>
            <a:endParaRPr lang="en-US" altLang="zh-TW" sz="1400" dirty="0"/>
          </a:p>
          <a:p>
            <a:endParaRPr lang="en-US" altLang="zh-TW" sz="1400" dirty="0"/>
          </a:p>
          <a:p>
            <a:endParaRPr lang="en-US" altLang="zh-TW" sz="1400" dirty="0"/>
          </a:p>
          <a:p>
            <a:endParaRPr lang="en-US" altLang="zh-TW" sz="1400" dirty="0" smtClean="0"/>
          </a:p>
          <a:p>
            <a:endParaRPr lang="en-US" altLang="zh-TW" sz="1400" dirty="0" smtClean="0"/>
          </a:p>
          <a:p>
            <a:pPr marL="0" indent="0">
              <a:buNone/>
            </a:pPr>
            <a:endParaRPr lang="en-US" altLang="zh-TW" sz="1400" dirty="0" smtClean="0"/>
          </a:p>
          <a:p>
            <a:pPr marL="0" indent="0">
              <a:buNone/>
            </a:pPr>
            <a:r>
              <a:rPr lang="en-US" altLang="zh-TW" sz="1400" dirty="0" smtClean="0"/>
              <a:t> </a:t>
            </a:r>
          </a:p>
          <a:p>
            <a:pPr marL="0" indent="0">
              <a:buNone/>
            </a:pPr>
            <a:endParaRPr lang="en-US" altLang="zh-TW" sz="1400" dirty="0" smtClean="0"/>
          </a:p>
          <a:p>
            <a:endParaRPr lang="en-US" altLang="zh-TW" sz="1600" dirty="0" smtClean="0"/>
          </a:p>
          <a:p>
            <a:r>
              <a:rPr lang="en-US" altLang="zh-TW" sz="1600" dirty="0" smtClean="0"/>
              <a:t>Q &amp; A  (5 to 7 minutes ); </a:t>
            </a:r>
            <a:r>
              <a:rPr lang="en-US" altLang="zh-TW" sz="1600" b="1" dirty="0" smtClean="0">
                <a:solidFill>
                  <a:srgbClr val="FF0000"/>
                </a:solidFill>
              </a:rPr>
              <a:t>Each group is required to ask at least two questions. </a:t>
            </a:r>
            <a:endParaRPr lang="en-US" altLang="zh-TW" sz="1600" dirty="0" smtClean="0"/>
          </a:p>
          <a:p>
            <a:pPr marL="0" indent="0">
              <a:buNone/>
            </a:pPr>
            <a:endParaRPr lang="en-US" altLang="zh-TW" sz="1600" dirty="0" smtClean="0"/>
          </a:p>
          <a:p>
            <a:r>
              <a:rPr lang="en-US" altLang="zh-TW" sz="1600" dirty="0" smtClean="0"/>
              <a:t>Approximate time for your presentation 25 – 30 minutes</a:t>
            </a:r>
          </a:p>
          <a:p>
            <a:endParaRPr lang="zh-TW" altLang="en-US" sz="1600" dirty="0"/>
          </a:p>
        </p:txBody>
      </p:sp>
    </p:spTree>
    <p:extLst>
      <p:ext uri="{BB962C8B-B14F-4D97-AF65-F5344CB8AC3E}">
        <p14:creationId xmlns:p14="http://schemas.microsoft.com/office/powerpoint/2010/main" val="35794643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 Google Analytics for Beginners </a:t>
            </a:r>
            <a:endParaRPr lang="zh-TW" altLang="en-US" dirty="0"/>
          </a:p>
        </p:txBody>
      </p:sp>
      <p:sp>
        <p:nvSpPr>
          <p:cNvPr id="3" name="內容版面配置區 2"/>
          <p:cNvSpPr>
            <a:spLocks noGrp="1"/>
          </p:cNvSpPr>
          <p:nvPr>
            <p:ph idx="1"/>
          </p:nvPr>
        </p:nvSpPr>
        <p:spPr/>
        <p:txBody>
          <a:bodyPr/>
          <a:lstStyle/>
          <a:p>
            <a:r>
              <a:rPr lang="en-US" altLang="zh-TW" dirty="0" smtClean="0"/>
              <a:t>Google Analytics for Beginners shows new users how to create an account, implement tracking code, and set up data filters. </a:t>
            </a:r>
          </a:p>
          <a:p>
            <a:r>
              <a:rPr lang="en-US" altLang="zh-TW" dirty="0" smtClean="0"/>
              <a:t>You'll learn how to navigate the Google Analytics interface and reports, and set up dashboards and shortcuts. </a:t>
            </a:r>
          </a:p>
          <a:p>
            <a:r>
              <a:rPr lang="en-US" altLang="zh-TW" dirty="0" smtClean="0"/>
              <a:t>The course will also demonstrate how to analyze basic Audience, Acquisition, and Behavior reports, and set up goals and campaign tracking.</a:t>
            </a:r>
            <a:endParaRPr lang="zh-TW" altLang="en-US" dirty="0"/>
          </a:p>
        </p:txBody>
      </p:sp>
      <p:sp>
        <p:nvSpPr>
          <p:cNvPr id="4" name="投影片編號版面配置區 3"/>
          <p:cNvSpPr>
            <a:spLocks noGrp="1"/>
          </p:cNvSpPr>
          <p:nvPr>
            <p:ph type="sldNum" sz="quarter" idx="12"/>
          </p:nvPr>
        </p:nvSpPr>
        <p:spPr/>
        <p:txBody>
          <a:bodyPr/>
          <a:lstStyle/>
          <a:p>
            <a:fld id="{178FA345-3543-413E-A6F6-9DB683D7571F}" type="slidenum">
              <a:rPr lang="zh-TW" altLang="en-US" smtClean="0"/>
              <a:t>7</a:t>
            </a:fld>
            <a:endParaRPr lang="zh-TW" altLang="en-US"/>
          </a:p>
        </p:txBody>
      </p:sp>
    </p:spTree>
    <p:extLst>
      <p:ext uri="{BB962C8B-B14F-4D97-AF65-F5344CB8AC3E}">
        <p14:creationId xmlns:p14="http://schemas.microsoft.com/office/powerpoint/2010/main" val="25229192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5496" y="387225"/>
            <a:ext cx="5915025" cy="1767417"/>
          </a:xfrm>
        </p:spPr>
        <p:txBody>
          <a:bodyPr/>
          <a:lstStyle/>
          <a:p>
            <a:r>
              <a:rPr lang="en-US" altLang="zh-TW" dirty="0" smtClean="0"/>
              <a:t>I. Google Analytics for Beginners</a:t>
            </a:r>
            <a:endParaRPr lang="zh-TW" altLang="en-US" dirty="0"/>
          </a:p>
        </p:txBody>
      </p:sp>
      <p:sp>
        <p:nvSpPr>
          <p:cNvPr id="3" name="內容版面配置區 2"/>
          <p:cNvSpPr>
            <a:spLocks noGrp="1"/>
          </p:cNvSpPr>
          <p:nvPr>
            <p:ph idx="1"/>
          </p:nvPr>
        </p:nvSpPr>
        <p:spPr>
          <a:xfrm>
            <a:off x="1028700" y="2154642"/>
            <a:ext cx="4800600" cy="5801784"/>
          </a:xfrm>
        </p:spPr>
        <p:txBody>
          <a:bodyPr>
            <a:normAutofit/>
          </a:bodyPr>
          <a:lstStyle/>
          <a:p>
            <a:r>
              <a:rPr lang="en-US" altLang="zh-TW" sz="2100" dirty="0"/>
              <a:t>Unit 1: Introducing Google Analytics</a:t>
            </a:r>
          </a:p>
          <a:p>
            <a:pPr lvl="1"/>
            <a:r>
              <a:rPr lang="en-US" altLang="zh-TW" sz="2100" dirty="0"/>
              <a:t>Lesson 1: Why digital analytics?</a:t>
            </a:r>
          </a:p>
          <a:p>
            <a:pPr lvl="1"/>
            <a:r>
              <a:rPr lang="en-US" altLang="zh-TW" sz="2100" dirty="0"/>
              <a:t>Lesson 2: How Google Analytics works</a:t>
            </a:r>
          </a:p>
          <a:p>
            <a:pPr lvl="1"/>
            <a:r>
              <a:rPr lang="en-US" altLang="zh-TW" sz="2100" dirty="0"/>
              <a:t>Lesson 3: Google Analytics setup</a:t>
            </a:r>
          </a:p>
          <a:p>
            <a:pPr lvl="1"/>
            <a:r>
              <a:rPr lang="en-US" altLang="zh-TW" sz="2100" dirty="0"/>
              <a:t>Lesson 4: How to set up views with filters</a:t>
            </a:r>
          </a:p>
          <a:p>
            <a:r>
              <a:rPr lang="en-US" altLang="zh-TW" sz="2100" dirty="0"/>
              <a:t>Unit 2: The Google Analytics Interface</a:t>
            </a:r>
          </a:p>
          <a:p>
            <a:pPr lvl="1"/>
            <a:r>
              <a:rPr lang="en-US" altLang="zh-TW" sz="2100" dirty="0"/>
              <a:t>Lesson 1: Navigating Google Analytics</a:t>
            </a:r>
          </a:p>
          <a:p>
            <a:pPr lvl="1"/>
            <a:r>
              <a:rPr lang="en-US" altLang="zh-TW" sz="2100" dirty="0"/>
              <a:t>Lesson 2: Understanding overview reports</a:t>
            </a:r>
          </a:p>
          <a:p>
            <a:pPr lvl="1"/>
            <a:r>
              <a:rPr lang="en-US" altLang="zh-TW" sz="2100" dirty="0"/>
              <a:t>Lesson 3: Understanding full reports</a:t>
            </a:r>
          </a:p>
          <a:p>
            <a:pPr lvl="1"/>
            <a:r>
              <a:rPr lang="en-US" altLang="zh-TW" sz="2100" dirty="0"/>
              <a:t>Lesson 4: How to share reports</a:t>
            </a:r>
          </a:p>
          <a:p>
            <a:pPr lvl="1"/>
            <a:r>
              <a:rPr lang="en-US" altLang="zh-TW" sz="2100" dirty="0"/>
              <a:t>Lesson 5: How to set up dashboards and shortcuts</a:t>
            </a:r>
            <a:endParaRPr lang="zh-TW" altLang="en-US" sz="2100" dirty="0"/>
          </a:p>
          <a:p>
            <a:pPr lvl="1"/>
            <a:endParaRPr lang="zh-TW" altLang="en-US" dirty="0"/>
          </a:p>
        </p:txBody>
      </p:sp>
      <p:sp>
        <p:nvSpPr>
          <p:cNvPr id="4" name="投影片編號版面配置區 3"/>
          <p:cNvSpPr>
            <a:spLocks noGrp="1"/>
          </p:cNvSpPr>
          <p:nvPr>
            <p:ph type="sldNum" sz="quarter" idx="12"/>
          </p:nvPr>
        </p:nvSpPr>
        <p:spPr/>
        <p:txBody>
          <a:bodyPr/>
          <a:lstStyle/>
          <a:p>
            <a:fld id="{178FA345-3543-413E-A6F6-9DB683D7571F}" type="slidenum">
              <a:rPr lang="zh-TW" altLang="en-US" smtClean="0"/>
              <a:t>8</a:t>
            </a:fld>
            <a:endParaRPr lang="zh-TW" altLang="en-US"/>
          </a:p>
        </p:txBody>
      </p:sp>
    </p:spTree>
    <p:extLst>
      <p:ext uri="{BB962C8B-B14F-4D97-AF65-F5344CB8AC3E}">
        <p14:creationId xmlns:p14="http://schemas.microsoft.com/office/powerpoint/2010/main" val="40896492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 Google Analytics for Beginners</a:t>
            </a:r>
            <a:endParaRPr lang="zh-TW" altLang="en-US" dirty="0"/>
          </a:p>
        </p:txBody>
      </p:sp>
      <p:sp>
        <p:nvSpPr>
          <p:cNvPr id="3" name="內容版面配置區 2"/>
          <p:cNvSpPr>
            <a:spLocks noGrp="1"/>
          </p:cNvSpPr>
          <p:nvPr>
            <p:ph idx="1"/>
          </p:nvPr>
        </p:nvSpPr>
        <p:spPr>
          <a:xfrm>
            <a:off x="562928" y="2342727"/>
            <a:ext cx="5915025" cy="5801784"/>
          </a:xfrm>
        </p:spPr>
        <p:txBody>
          <a:bodyPr>
            <a:normAutofit/>
          </a:bodyPr>
          <a:lstStyle/>
          <a:p>
            <a:r>
              <a:rPr lang="en-US" altLang="zh-TW" dirty="0" smtClean="0"/>
              <a:t>Unit 3: Basic Reports</a:t>
            </a:r>
          </a:p>
          <a:p>
            <a:pPr lvl="1"/>
            <a:r>
              <a:rPr lang="en-US" altLang="zh-TW" dirty="0" smtClean="0"/>
              <a:t>Lesson 1: Audience reports</a:t>
            </a:r>
          </a:p>
          <a:p>
            <a:pPr lvl="1"/>
            <a:r>
              <a:rPr lang="en-US" altLang="zh-TW" dirty="0" smtClean="0"/>
              <a:t>Lesson 2: Acquisition reports</a:t>
            </a:r>
          </a:p>
          <a:p>
            <a:pPr lvl="1"/>
            <a:r>
              <a:rPr lang="en-US" altLang="zh-TW" dirty="0" smtClean="0"/>
              <a:t>Lesson 3: Behavior reports</a:t>
            </a:r>
          </a:p>
          <a:p>
            <a:r>
              <a:rPr lang="en-US" altLang="zh-TW" dirty="0" smtClean="0"/>
              <a:t>Unit 4: Basic Campaign and Conversion Tracking</a:t>
            </a:r>
          </a:p>
          <a:p>
            <a:pPr lvl="1"/>
            <a:r>
              <a:rPr lang="en-US" altLang="zh-TW" dirty="0" smtClean="0"/>
              <a:t>Lesson 1: How to measure Custom Campaigns</a:t>
            </a:r>
          </a:p>
          <a:p>
            <a:pPr lvl="1"/>
            <a:r>
              <a:rPr lang="en-US" altLang="zh-TW" dirty="0" smtClean="0"/>
              <a:t>Lesson 2: Tracking campaigns with the URL Builder</a:t>
            </a:r>
          </a:p>
          <a:p>
            <a:pPr lvl="1"/>
            <a:r>
              <a:rPr lang="en-US" altLang="zh-TW" dirty="0" smtClean="0"/>
              <a:t>Lesson 3: Use Goals to measure business objectives</a:t>
            </a:r>
          </a:p>
          <a:p>
            <a:pPr lvl="1"/>
            <a:r>
              <a:rPr lang="en-US" altLang="zh-TW" dirty="0" smtClean="0"/>
              <a:t>Lesson 4: How to measure Google Ads campaigns</a:t>
            </a:r>
          </a:p>
          <a:p>
            <a:pPr lvl="1"/>
            <a:r>
              <a:rPr lang="en-US" altLang="zh-TW" dirty="0" smtClean="0"/>
              <a:t>Lesson 5: Course review and next steps</a:t>
            </a:r>
            <a:endParaRPr lang="zh-TW" altLang="en-US" dirty="0"/>
          </a:p>
        </p:txBody>
      </p:sp>
      <p:sp>
        <p:nvSpPr>
          <p:cNvPr id="4" name="投影片編號版面配置區 3"/>
          <p:cNvSpPr>
            <a:spLocks noGrp="1"/>
          </p:cNvSpPr>
          <p:nvPr>
            <p:ph type="sldNum" sz="quarter" idx="12"/>
          </p:nvPr>
        </p:nvSpPr>
        <p:spPr/>
        <p:txBody>
          <a:bodyPr/>
          <a:lstStyle/>
          <a:p>
            <a:fld id="{178FA345-3543-413E-A6F6-9DB683D7571F}" type="slidenum">
              <a:rPr lang="zh-TW" altLang="en-US" smtClean="0"/>
              <a:t>9</a:t>
            </a:fld>
            <a:endParaRPr lang="zh-TW" altLang="en-US"/>
          </a:p>
        </p:txBody>
      </p:sp>
    </p:spTree>
    <p:extLst>
      <p:ext uri="{BB962C8B-B14F-4D97-AF65-F5344CB8AC3E}">
        <p14:creationId xmlns:p14="http://schemas.microsoft.com/office/powerpoint/2010/main" val="162491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6378</TotalTime>
  <Words>1475</Words>
  <Application>Microsoft Office PowerPoint</Application>
  <PresentationFormat>Letter 紙張 (8.5x11 英吋)</PresentationFormat>
  <Paragraphs>234</Paragraphs>
  <Slides>16</Slides>
  <Notes>1</Notes>
  <HiddenSlides>0</HiddenSlides>
  <MMClips>0</MMClips>
  <ScaleCrop>false</ScaleCrop>
  <HeadingPairs>
    <vt:vector size="6" baseType="variant">
      <vt:variant>
        <vt:lpstr>使用字型</vt:lpstr>
      </vt:variant>
      <vt:variant>
        <vt:i4>7</vt:i4>
      </vt:variant>
      <vt:variant>
        <vt:lpstr>佈景主題</vt:lpstr>
      </vt:variant>
      <vt:variant>
        <vt:i4>3</vt:i4>
      </vt:variant>
      <vt:variant>
        <vt:lpstr>投影片標題</vt:lpstr>
      </vt:variant>
      <vt:variant>
        <vt:i4>16</vt:i4>
      </vt:variant>
    </vt:vector>
  </HeadingPairs>
  <TitlesOfParts>
    <vt:vector size="26" baseType="lpstr">
      <vt:lpstr>ＭＳ Ｐゴシック</vt:lpstr>
      <vt:lpstr>新細明體</vt:lpstr>
      <vt:lpstr>標楷體</vt:lpstr>
      <vt:lpstr>Arial</vt:lpstr>
      <vt:lpstr>Calibri</vt:lpstr>
      <vt:lpstr>Calibri Light</vt:lpstr>
      <vt:lpstr>Times New Roman</vt:lpstr>
      <vt:lpstr>Default Design</vt:lpstr>
      <vt:lpstr>Office 佈景主題</vt:lpstr>
      <vt:lpstr>1_Default Design</vt:lpstr>
      <vt:lpstr>Syllabus  The Internet Marketing –  Google Analytic </vt:lpstr>
      <vt:lpstr>PowerPoint 簡報</vt:lpstr>
      <vt:lpstr>Grading　(1/2)</vt:lpstr>
      <vt:lpstr>Grading(2/2)</vt:lpstr>
      <vt:lpstr>The Final Assignment:  Marketing Strategies proposal </vt:lpstr>
      <vt:lpstr>Marketing Strategies proposal in details</vt:lpstr>
      <vt:lpstr>I. Google Analytics for Beginners </vt:lpstr>
      <vt:lpstr>I. Google Analytics for Beginners</vt:lpstr>
      <vt:lpstr>I. Google Analytics for Beginners</vt:lpstr>
      <vt:lpstr>II. Advanced Google Analytics</vt:lpstr>
      <vt:lpstr>II. Advanced Google Analytics</vt:lpstr>
      <vt:lpstr>III. Google Analytics for Power Users </vt:lpstr>
      <vt:lpstr>III. Google Analytics for Power Users </vt:lpstr>
      <vt:lpstr>IV. Data Studio </vt:lpstr>
      <vt:lpstr>IV. Data Studio </vt:lpstr>
      <vt:lpstr>Service Marketing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Admin</dc:creator>
  <cp:lastModifiedBy>eric su</cp:lastModifiedBy>
  <cp:revision>41</cp:revision>
  <cp:lastPrinted>2019-11-23T14:57:56Z</cp:lastPrinted>
  <dcterms:created xsi:type="dcterms:W3CDTF">2019-11-07T11:12:09Z</dcterms:created>
  <dcterms:modified xsi:type="dcterms:W3CDTF">2021-02-24T02:58:53Z</dcterms:modified>
</cp:coreProperties>
</file>