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57" r:id="rId5"/>
    <p:sldId id="270" r:id="rId6"/>
    <p:sldId id="260" r:id="rId7"/>
    <p:sldId id="259" r:id="rId8"/>
    <p:sldId id="268" r:id="rId9"/>
    <p:sldId id="269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428" autoAdjust="0"/>
  </p:normalViewPr>
  <p:slideViewPr>
    <p:cSldViewPr>
      <p:cViewPr varScale="1">
        <p:scale>
          <a:sx n="92" d="100"/>
          <a:sy n="92" d="100"/>
        </p:scale>
        <p:origin x="-210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2020/12/24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2020/12/24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2020/12/24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2020/12/24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2020/12/24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社會心理學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Social Psychology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課程介紹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5018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講師介紹：姚淑芬</a:t>
            </a: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043608" y="1556792"/>
            <a:ext cx="7283152" cy="4648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16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現職：嘉義基督教醫院附設  早療管理中心 主任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       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雙福基金會執行祕書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      嘉義市私立晨光智能發展中心 主任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      中正大學社會福利系兼任講師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      南華大學社會應用社會學系兼任講師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學歷：東海大學社會工作研究所碩士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証照：社會工作師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      兒童、少年、婦女暨家庭專科社會工作師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      教育部部定講師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經歷：嘉義市身心障礙綜合園區─再耕園 園長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      嘉義縣生命線協會主任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	    台北市少年輔導委員會輔導員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	    台北義務張老師</a:t>
            </a:r>
          </a:p>
        </p:txBody>
      </p:sp>
    </p:spTree>
    <p:extLst>
      <p:ext uri="{BB962C8B-B14F-4D97-AF65-F5344CB8AC3E}">
        <p14:creationId xmlns:p14="http://schemas.microsoft.com/office/powerpoint/2010/main" val="1135897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學習目標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(Learning Goals)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以培植優秀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社會工作師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為目的，故本課程學習目標：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透過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實務案例分享與討論，協助同學探索</a:t>
            </a:r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社會情境中個人行為和外在環境之關聯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透過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理論、研究結果與實務案例，協助同學了解</a:t>
            </a:r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人類在社會中的人際互動、攻擊、助人等行為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透過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課程教學，協助同學建構學理知能，進而</a:t>
            </a:r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運用於社會工作實務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領域中。</a:t>
            </a:r>
          </a:p>
        </p:txBody>
      </p:sp>
    </p:spTree>
    <p:extLst>
      <p:ext uri="{BB962C8B-B14F-4D97-AF65-F5344CB8AC3E}">
        <p14:creationId xmlns:p14="http://schemas.microsoft.com/office/powerpoint/2010/main" val="3438181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課程概述 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本課程為</a:t>
            </a:r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社會工作學程</a:t>
            </a:r>
            <a:r>
              <a:rPr lang="zh-TW" altLang="en-US" dirty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必修課目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，同學於選修之前最好先研習社會學、心理學、社會工作概論等基礎學科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社會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心理學是一門社會科學，旨在探討</a:t>
            </a:r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人類行為如何受到社會環境之影響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。包括：</a:t>
            </a:r>
            <a:r>
              <a:rPr lang="zh-TW" altLang="en-US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在社會情境中個人行為和想法的產生、個人對他人的看法以、個人如何與他人互動。這些影響行為</a:t>
            </a:r>
            <a:r>
              <a:rPr lang="zh-TW" altLang="en-US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涵蓋：自我</a:t>
            </a:r>
            <a:r>
              <a:rPr lang="zh-TW" altLang="en-US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及社會認同、社會認知、社會影響、偏見歧視、人際吸引、攻擊行為、助人行為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等。</a:t>
            </a:r>
          </a:p>
        </p:txBody>
      </p:sp>
    </p:spTree>
    <p:extLst>
      <p:ext uri="{BB962C8B-B14F-4D97-AF65-F5344CB8AC3E}">
        <p14:creationId xmlns:p14="http://schemas.microsoft.com/office/powerpoint/2010/main" val="2705878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zh-TW" b="1" dirty="0"/>
              <a:t>學士班課程核心能力</a:t>
            </a:r>
            <a:r>
              <a:rPr lang="en-US" altLang="zh-TW" b="1" dirty="0" smtClean="0"/>
              <a:t>: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0514435"/>
              </p:ext>
            </p:extLst>
          </p:nvPr>
        </p:nvGraphicFramePr>
        <p:xfrm>
          <a:off x="467544" y="1556790"/>
          <a:ext cx="8496944" cy="49685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48472"/>
                <a:gridCol w="4248472"/>
              </a:tblGrid>
              <a:tr h="496855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300" kern="0" dirty="0">
                          <a:effectLst/>
                        </a:rPr>
                        <a:t>■</a:t>
                      </a:r>
                      <a:r>
                        <a:rPr lang="en-US" sz="1300" kern="0" dirty="0">
                          <a:effectLst/>
                        </a:rPr>
                        <a:t>1.</a:t>
                      </a:r>
                      <a:r>
                        <a:rPr lang="zh-TW" sz="1300" kern="0" dirty="0">
                          <a:effectLst/>
                        </a:rPr>
                        <a:t>激發學生對於國內外社會問題關懷的熱忱與深入研究興趣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968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300" kern="0">
                          <a:effectLst/>
                        </a:rPr>
                        <a:t>■</a:t>
                      </a:r>
                      <a:r>
                        <a:rPr lang="en-US" sz="1300" kern="0">
                          <a:effectLst/>
                        </a:rPr>
                        <a:t>2.</a:t>
                      </a:r>
                      <a:r>
                        <a:rPr lang="zh-TW" sz="1300" kern="0">
                          <a:effectLst/>
                        </a:rPr>
                        <a:t>基本學識：具備基本社會科學相關知識之能力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300" kern="0">
                          <a:effectLst/>
                        </a:rPr>
                        <a:t>□</a:t>
                      </a:r>
                      <a:r>
                        <a:rPr lang="en-US" sz="1300" kern="0">
                          <a:effectLst/>
                        </a:rPr>
                        <a:t>8.</a:t>
                      </a:r>
                      <a:r>
                        <a:rPr lang="zh-TW" sz="1300" kern="0">
                          <a:effectLst/>
                        </a:rPr>
                        <a:t>研究技能：獨立設計研究問題、方法之能力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937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300" kern="0">
                          <a:effectLst/>
                        </a:rPr>
                        <a:t>■</a:t>
                      </a:r>
                      <a:r>
                        <a:rPr lang="en-US" sz="1300" kern="0">
                          <a:effectLst/>
                        </a:rPr>
                        <a:t>3.</a:t>
                      </a:r>
                      <a:r>
                        <a:rPr lang="zh-TW" sz="1300" kern="0">
                          <a:effectLst/>
                        </a:rPr>
                        <a:t>基本學識：社會、政治、經濟基本社會科學能力之理解與運用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300" kern="0">
                          <a:effectLst/>
                        </a:rPr>
                        <a:t>□</a:t>
                      </a:r>
                      <a:r>
                        <a:rPr lang="en-US" sz="1300" kern="0">
                          <a:effectLst/>
                        </a:rPr>
                        <a:t>9.</a:t>
                      </a:r>
                      <a:r>
                        <a:rPr lang="zh-TW" sz="1300" kern="0">
                          <a:effectLst/>
                        </a:rPr>
                        <a:t>研究技能：分析問題與邏輯思考之培養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968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300" kern="0">
                          <a:effectLst/>
                        </a:rPr>
                        <a:t>□</a:t>
                      </a:r>
                      <a:r>
                        <a:rPr lang="en-US" sz="1300" kern="0">
                          <a:effectLst/>
                        </a:rPr>
                        <a:t>4.</a:t>
                      </a:r>
                      <a:r>
                        <a:rPr lang="zh-TW" sz="1300" kern="0">
                          <a:effectLst/>
                        </a:rPr>
                        <a:t>研究方法：量性與質性方法之基本概念與運用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175" indent="0">
                        <a:spcAft>
                          <a:spcPts val="0"/>
                        </a:spcAft>
                      </a:pPr>
                      <a:r>
                        <a:rPr lang="zh-TW" sz="1300" kern="0" dirty="0">
                          <a:effectLst/>
                        </a:rPr>
                        <a:t>□</a:t>
                      </a:r>
                      <a:r>
                        <a:rPr lang="en-US" sz="1300" kern="0" dirty="0">
                          <a:effectLst/>
                        </a:rPr>
                        <a:t>10.</a:t>
                      </a:r>
                      <a:r>
                        <a:rPr lang="zh-TW" sz="1300" kern="0" dirty="0">
                          <a:effectLst/>
                        </a:rPr>
                        <a:t>實際應用：社會福利方案設計與評估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68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300" kern="0">
                          <a:effectLst/>
                        </a:rPr>
                        <a:t>□</a:t>
                      </a:r>
                      <a:r>
                        <a:rPr lang="en-US" sz="1300" kern="0">
                          <a:effectLst/>
                        </a:rPr>
                        <a:t>5.</a:t>
                      </a:r>
                      <a:r>
                        <a:rPr lang="zh-TW" sz="1300" kern="0">
                          <a:effectLst/>
                        </a:rPr>
                        <a:t>政策規劃：分析、研究、與論述能力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175" indent="0">
                        <a:spcAft>
                          <a:spcPts val="0"/>
                        </a:spcAft>
                      </a:pPr>
                      <a:r>
                        <a:rPr lang="zh-TW" sz="1300" kern="0" dirty="0">
                          <a:effectLst/>
                        </a:rPr>
                        <a:t>■</a:t>
                      </a:r>
                      <a:r>
                        <a:rPr lang="en-US" sz="1300" kern="0" dirty="0">
                          <a:effectLst/>
                        </a:rPr>
                        <a:t>11.</a:t>
                      </a:r>
                      <a:r>
                        <a:rPr lang="zh-TW" sz="1300" kern="0" dirty="0">
                          <a:effectLst/>
                        </a:rPr>
                        <a:t>實際應用：實務實習與運用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937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300" kern="0">
                          <a:effectLst/>
                        </a:rPr>
                        <a:t>■</a:t>
                      </a:r>
                      <a:r>
                        <a:rPr lang="en-US" sz="1300" kern="0">
                          <a:effectLst/>
                        </a:rPr>
                        <a:t>6.</a:t>
                      </a:r>
                      <a:r>
                        <a:rPr lang="zh-TW" sz="1300" kern="0">
                          <a:effectLst/>
                        </a:rPr>
                        <a:t>概念運用：政策分析、理論之運用與執行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300" kern="0">
                          <a:effectLst/>
                        </a:rPr>
                        <a:t>□</a:t>
                      </a:r>
                      <a:r>
                        <a:rPr lang="en-US" sz="1300" kern="0">
                          <a:effectLst/>
                        </a:rPr>
                        <a:t>12.</a:t>
                      </a:r>
                      <a:r>
                        <a:rPr lang="zh-TW" sz="1300" kern="0">
                          <a:effectLst/>
                        </a:rPr>
                        <a:t>實際應用：收集相關社會福利政策資訊與分析方法之運用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937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300" kern="0">
                          <a:effectLst/>
                        </a:rPr>
                        <a:t>□</a:t>
                      </a:r>
                      <a:r>
                        <a:rPr lang="en-US" sz="1300" kern="0">
                          <a:effectLst/>
                        </a:rPr>
                        <a:t>7.</a:t>
                      </a:r>
                      <a:r>
                        <a:rPr lang="zh-TW" sz="1300" kern="0">
                          <a:effectLst/>
                        </a:rPr>
                        <a:t>研究技能：基本社會科學研究方法之理解與運用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300" kern="0" dirty="0">
                          <a:effectLst/>
                        </a:rPr>
                        <a:t>□</a:t>
                      </a:r>
                      <a:r>
                        <a:rPr lang="en-US" sz="1300" kern="0" dirty="0">
                          <a:effectLst/>
                        </a:rPr>
                        <a:t>13.</a:t>
                      </a:r>
                      <a:r>
                        <a:rPr lang="zh-TW" sz="1300" kern="0" dirty="0">
                          <a:effectLst/>
                        </a:rPr>
                        <a:t>實際應用：</a:t>
                      </a:r>
                      <a:r>
                        <a:rPr lang="zh-TW" sz="1300" kern="100" dirty="0">
                          <a:effectLst/>
                        </a:rPr>
                        <a:t>社會福利資訊資料之分析與實務運用的能力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9898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>
                <a:latin typeface="標楷體" pitchFamily="65" charset="-120"/>
                <a:ea typeface="標楷體" pitchFamily="65" charset="-120"/>
              </a:rPr>
              <a:t>指定用書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570354"/>
              </p:ext>
            </p:extLst>
          </p:nvPr>
        </p:nvGraphicFramePr>
        <p:xfrm>
          <a:off x="3779912" y="2492897"/>
          <a:ext cx="4968552" cy="29780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4794"/>
                <a:gridCol w="3143758"/>
              </a:tblGrid>
              <a:tr h="7445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</a:rPr>
                        <a:t>書名</a:t>
                      </a:r>
                      <a:endParaRPr lang="zh-TW" sz="20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社會心理學</a:t>
                      </a:r>
                      <a:endParaRPr lang="zh-TW" sz="20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7445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</a:rPr>
                        <a:t>作者</a:t>
                      </a:r>
                      <a:endParaRPr lang="zh-TW" sz="20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陳皎眉、王叢桂、孫蒨如  合著</a:t>
                      </a:r>
                      <a:endParaRPr lang="zh-TW" sz="20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7445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</a:rPr>
                        <a:t>書局</a:t>
                      </a:r>
                      <a:endParaRPr lang="zh-TW" sz="20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</a:rPr>
                        <a:t>雙葉書廊。 </a:t>
                      </a:r>
                      <a:endParaRPr lang="zh-TW" sz="20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7445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000" kern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定價</a:t>
                      </a:r>
                      <a:endParaRPr lang="zh-TW" sz="20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2000" kern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590</a:t>
                      </a:r>
                      <a:r>
                        <a:rPr lang="zh-TW" altLang="en-US" sz="2000" kern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元</a:t>
                      </a:r>
                      <a:endParaRPr lang="zh-TW" sz="20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pic>
        <p:nvPicPr>
          <p:cNvPr id="1026" name="Picture 2" descr="社會心理學（第三版）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132856"/>
            <a:ext cx="3314700" cy="331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3388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zh-TW" altLang="zh-TW" kern="0" dirty="0">
                <a:latin typeface="標楷體" pitchFamily="65" charset="-120"/>
                <a:ea typeface="標楷體" pitchFamily="65" charset="-120"/>
              </a:rPr>
              <a:t>課程</a:t>
            </a:r>
            <a:r>
              <a:rPr lang="zh-TW" altLang="zh-TW" kern="0" dirty="0" smtClean="0">
                <a:latin typeface="標楷體" pitchFamily="65" charset="-120"/>
                <a:ea typeface="標楷體" pitchFamily="65" charset="-120"/>
              </a:rPr>
              <a:t>進度</a:t>
            </a:r>
            <a:r>
              <a:rPr lang="en-US" altLang="zh-TW" kern="0" dirty="0" smtClean="0">
                <a:latin typeface="標楷體" pitchFamily="65" charset="-120"/>
                <a:ea typeface="標楷體" pitchFamily="65" charset="-120"/>
              </a:rPr>
              <a:t>1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954876"/>
              </p:ext>
            </p:extLst>
          </p:nvPr>
        </p:nvGraphicFramePr>
        <p:xfrm>
          <a:off x="1115616" y="1052736"/>
          <a:ext cx="7344816" cy="56771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6224"/>
                <a:gridCol w="5328592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/>
                        <a:t>單元</a:t>
                      </a:r>
                      <a:endParaRPr lang="zh-TW" altLang="en-US" sz="2000" dirty="0"/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>
                          <a:effectLst/>
                          <a:latin typeface="Calibri"/>
                          <a:ea typeface="新細明體"/>
                          <a:cs typeface="Times New Roman"/>
                        </a:rPr>
                        <a:t>內容</a:t>
                      </a:r>
                      <a:endParaRPr lang="zh-TW" sz="20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36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000" kern="100" dirty="0" smtClean="0">
                          <a:effectLst/>
                          <a:latin typeface="Calibri"/>
                          <a:ea typeface="新細明體"/>
                          <a:cs typeface="Times New Roman"/>
                        </a:rPr>
                        <a:t>概論及理論</a:t>
                      </a:r>
                      <a:endParaRPr lang="zh-TW" sz="20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1600" kern="100" dirty="0" smtClean="0">
                          <a:effectLst/>
                          <a:latin typeface="Calibri"/>
                          <a:ea typeface="新細明體"/>
                          <a:cs typeface="Times New Roman"/>
                        </a:rPr>
                        <a:t>定義、理論基礎</a:t>
                      </a:r>
                      <a:endParaRPr lang="zh-TW" sz="1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36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社會認知</a:t>
                      </a:r>
                      <a:r>
                        <a:rPr lang="en-US" sz="20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20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基模的種類與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功能</a:t>
                      </a:r>
                      <a:r>
                        <a:rPr lang="zh-TW" altLang="en-US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、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影響</a:t>
                      </a: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基模使用的因素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基模對心理歷程與人際行為的影響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社會推論歷程中的心理捷徑與思考錯誤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1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36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人際知覺</a:t>
                      </a:r>
                      <a:r>
                        <a:rPr lang="en-US" sz="2000" ker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20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印象形成與整體印象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人際知覺的正確性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歸因理論與歸因偏誤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1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36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非語言溝通</a:t>
                      </a:r>
                      <a:r>
                        <a:rPr lang="en-US" sz="2000" ker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20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非語言溝通行為的重要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功能</a:t>
                      </a:r>
                      <a:r>
                        <a:rPr lang="zh-TW" altLang="en-US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、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溝通</a:t>
                      </a: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管道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及行為</a:t>
                      </a: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意涵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非語言行為的基本解讀向度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非語言溝通能力的差異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增進非語言溝通的品質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1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36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人際吸引與兩性親密關係</a:t>
                      </a:r>
                      <a:r>
                        <a:rPr lang="en-US" sz="2000" ker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2000" ker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en-US" sz="2000" ker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20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影響人際吸引力的重要因素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兩性親密關係的建立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兩性親密關係中常見的問題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親密關係的終止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1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0746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態度與態度改變</a:t>
                      </a:r>
                      <a:r>
                        <a:rPr lang="en-US" sz="20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20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態度定義、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功能</a:t>
                      </a: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、測量與態度的形成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態度改變的理論與研究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拒絕改變態度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態度與行為的一致性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 </a:t>
                      </a:r>
                      <a:endParaRPr lang="zh-TW" sz="1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6560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zh-TW" altLang="zh-TW" kern="0" dirty="0">
                <a:latin typeface="標楷體" pitchFamily="65" charset="-120"/>
                <a:ea typeface="標楷體" pitchFamily="65" charset="-120"/>
              </a:rPr>
              <a:t>課程</a:t>
            </a:r>
            <a:r>
              <a:rPr lang="zh-TW" altLang="zh-TW" kern="0" dirty="0" smtClean="0">
                <a:latin typeface="標楷體" pitchFamily="65" charset="-120"/>
                <a:ea typeface="標楷體" pitchFamily="65" charset="-120"/>
              </a:rPr>
              <a:t>進度</a:t>
            </a:r>
            <a:r>
              <a:rPr lang="en-US" altLang="zh-TW" kern="0" dirty="0" smtClean="0">
                <a:latin typeface="標楷體" pitchFamily="65" charset="-120"/>
                <a:ea typeface="標楷體" pitchFamily="65" charset="-120"/>
              </a:rPr>
              <a:t>2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832629"/>
              </p:ext>
            </p:extLst>
          </p:nvPr>
        </p:nvGraphicFramePr>
        <p:xfrm>
          <a:off x="1115616" y="1340768"/>
          <a:ext cx="7139136" cy="48932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4216"/>
                <a:gridCol w="5194920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單元</a:t>
                      </a:r>
                      <a:endParaRPr lang="zh-TW" altLang="en-US" sz="1600" dirty="0"/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600" kern="100" dirty="0" smtClean="0">
                          <a:effectLst/>
                          <a:latin typeface="Calibri"/>
                          <a:ea typeface="新細明體"/>
                          <a:cs typeface="Times New Roman"/>
                        </a:rPr>
                        <a:t>內容</a:t>
                      </a:r>
                      <a:endParaRPr lang="zh-TW" sz="1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36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助人行為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1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助人的基本動機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影響助人行為的情境因素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r>
                        <a:rPr lang="zh-TW" altLang="en-US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及個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人</a:t>
                      </a: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因素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受助者的特性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r>
                        <a:rPr lang="zh-TW" altLang="en-US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、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助人</a:t>
                      </a: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的方式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r>
                        <a:rPr lang="zh-TW" altLang="en-US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、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受</a:t>
                      </a: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助者的反應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建立一個互助的社會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1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36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攻擊</a:t>
                      </a:r>
                      <a:r>
                        <a:rPr lang="en-US" sz="1600" ker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16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攻擊的理論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生理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因素</a:t>
                      </a:r>
                      <a:r>
                        <a:rPr lang="zh-TW" altLang="en-US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、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環境</a:t>
                      </a: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因素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r>
                        <a:rPr lang="zh-TW" altLang="en-US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、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個體</a:t>
                      </a: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內在歷程因素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家庭及妨害性自主暴力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控制與預防攻擊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1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36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社會影響</a:t>
                      </a:r>
                      <a:r>
                        <a:rPr lang="en-US" sz="1600" ker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16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從眾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r>
                        <a:rPr lang="zh-TW" altLang="en-US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、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順從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r>
                        <a:rPr lang="zh-TW" altLang="en-US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、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服從</a:t>
                      </a: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權威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合作或競爭的互動策略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社會影響與生活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1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36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團體</a:t>
                      </a:r>
                      <a:r>
                        <a:rPr lang="en-US" sz="1600" ker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16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團體的基本概念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他人對個人行為的影響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互動團體的工作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表現</a:t>
                      </a:r>
                      <a:r>
                        <a:rPr lang="zh-TW" altLang="en-US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、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團體</a:t>
                      </a: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決定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1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36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組織與領導</a:t>
                      </a:r>
                      <a:r>
                        <a:rPr lang="en-US" sz="1600" ker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en-US" sz="1600" ker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16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領導者的權力基礎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r>
                        <a:rPr lang="zh-TW" altLang="en-US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、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領導者</a:t>
                      </a: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形成的理論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組織文化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r>
                        <a:rPr lang="zh-TW" altLang="en-US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、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家族</a:t>
                      </a: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主義與華人領導者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1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604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性別角色與社會行為</a:t>
                      </a:r>
                      <a:r>
                        <a:rPr lang="en-US" sz="1600" ker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16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性別差異</a:t>
                      </a:r>
                      <a:r>
                        <a:rPr lang="zh-TW" altLang="en-US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、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性別</a:t>
                      </a: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角色信念形成的理論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b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</a:b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兩性化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研究</a:t>
                      </a:r>
                      <a:r>
                        <a:rPr lang="zh-TW" altLang="en-US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、</a:t>
                      </a:r>
                      <a:r>
                        <a:rPr lang="zh-TW" sz="1600" kern="0" dirty="0" smtClean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性別</a:t>
                      </a:r>
                      <a:r>
                        <a:rPr lang="zh-TW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角色的未來發展趨勢</a:t>
                      </a:r>
                      <a:r>
                        <a:rPr lang="en-US" sz="1600" kern="0" dirty="0">
                          <a:effectLst/>
                          <a:latin typeface="Times New Roman"/>
                          <a:ea typeface="新細明體"/>
                          <a:cs typeface="Times New Roman"/>
                        </a:rPr>
                        <a:t> </a:t>
                      </a:r>
                      <a:endParaRPr lang="zh-TW" sz="16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9653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zh-TW" kern="0" dirty="0">
                <a:latin typeface="標楷體" pitchFamily="65" charset="-120"/>
                <a:ea typeface="標楷體" pitchFamily="65" charset="-120"/>
              </a:rPr>
              <a:t>教學評量</a:t>
            </a:r>
            <a:r>
              <a:rPr lang="zh-TW" altLang="zh-TW" kern="100" dirty="0">
                <a:cs typeface="Times New Roman"/>
              </a:rPr>
              <a:t/>
            </a:r>
            <a:br>
              <a:rPr lang="zh-TW" altLang="zh-TW" kern="100" dirty="0">
                <a:cs typeface="Times New Roman"/>
              </a:rPr>
            </a:br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213930"/>
              </p:ext>
            </p:extLst>
          </p:nvPr>
        </p:nvGraphicFramePr>
        <p:xfrm>
          <a:off x="827584" y="1916832"/>
          <a:ext cx="7560840" cy="36163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64274"/>
                <a:gridCol w="1496166"/>
                <a:gridCol w="3600400"/>
              </a:tblGrid>
              <a:tr h="359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800" kern="0" dirty="0">
                          <a:effectLst/>
                        </a:rPr>
                        <a:t>成績項目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800" kern="0">
                          <a:effectLst/>
                        </a:rPr>
                        <a:t>配分</a:t>
                      </a:r>
                      <a:endParaRPr lang="zh-TW" sz="28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800" kern="0">
                          <a:effectLst/>
                        </a:rPr>
                        <a:t>評量方式</a:t>
                      </a:r>
                      <a:endParaRPr lang="zh-TW" sz="28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013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800" kern="0" dirty="0">
                          <a:effectLst/>
                        </a:rPr>
                        <a:t>平時成績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0" dirty="0" smtClean="0">
                          <a:effectLst/>
                        </a:rPr>
                        <a:t>20</a:t>
                      </a:r>
                      <a:r>
                        <a:rPr lang="zh-TW" altLang="en-US" sz="2800" kern="0" dirty="0" smtClean="0">
                          <a:effectLst/>
                        </a:rPr>
                        <a:t>～</a:t>
                      </a:r>
                      <a:r>
                        <a:rPr lang="en-US" altLang="zh-TW" sz="2800" kern="0" dirty="0" smtClean="0">
                          <a:effectLst/>
                        </a:rPr>
                        <a:t>3</a:t>
                      </a:r>
                      <a:r>
                        <a:rPr lang="en-US" sz="2800" kern="0" dirty="0" smtClean="0">
                          <a:effectLst/>
                        </a:rPr>
                        <a:t>0 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800" kern="0" dirty="0">
                          <a:solidFill>
                            <a:srgbClr val="FF0000"/>
                          </a:solidFill>
                          <a:effectLst/>
                        </a:rPr>
                        <a:t>出席</a:t>
                      </a:r>
                      <a:r>
                        <a:rPr lang="zh-TW" sz="2800" kern="0" dirty="0" smtClean="0">
                          <a:solidFill>
                            <a:srgbClr val="FF0000"/>
                          </a:solidFill>
                          <a:effectLst/>
                        </a:rPr>
                        <a:t>率</a:t>
                      </a:r>
                      <a:r>
                        <a:rPr lang="zh-TW" altLang="en-US" sz="2800" kern="0" dirty="0" smtClean="0">
                          <a:effectLst/>
                        </a:rPr>
                        <a:t>、</a:t>
                      </a:r>
                      <a:endParaRPr lang="en-US" altLang="zh-TW" sz="2800" kern="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800" kern="0" dirty="0" smtClean="0">
                          <a:effectLst/>
                        </a:rPr>
                        <a:t>上課表現</a:t>
                      </a:r>
                      <a:r>
                        <a:rPr lang="zh-TW" altLang="en-US" sz="2800" kern="0" dirty="0" smtClean="0">
                          <a:effectLst/>
                        </a:rPr>
                        <a:t>、</a:t>
                      </a:r>
                      <a:endParaRPr lang="en-US" altLang="zh-TW" sz="2800" kern="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800" kern="0" dirty="0" smtClean="0">
                          <a:solidFill>
                            <a:srgbClr val="FF0000"/>
                          </a:solidFill>
                          <a:effectLst/>
                        </a:rPr>
                        <a:t>課堂</a:t>
                      </a:r>
                      <a:r>
                        <a:rPr lang="zh-TW" sz="2800" kern="0" dirty="0" smtClean="0">
                          <a:solidFill>
                            <a:srgbClr val="FF0000"/>
                          </a:solidFill>
                          <a:effectLst/>
                        </a:rPr>
                        <a:t>作業 </a:t>
                      </a:r>
                      <a:endParaRPr lang="zh-TW" sz="2800" kern="100" dirty="0">
                        <a:solidFill>
                          <a:srgbClr val="FF0000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880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800" kern="0" dirty="0">
                          <a:effectLst/>
                        </a:rPr>
                        <a:t>期中成績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0" dirty="0" smtClean="0">
                          <a:effectLst/>
                        </a:rPr>
                        <a:t>30</a:t>
                      </a:r>
                      <a:r>
                        <a:rPr lang="zh-TW" altLang="en-US" sz="2800" kern="0" dirty="0" smtClean="0">
                          <a:effectLst/>
                        </a:rPr>
                        <a:t>～</a:t>
                      </a:r>
                      <a:r>
                        <a:rPr lang="en-US" altLang="zh-TW" sz="2800" kern="0" dirty="0" smtClean="0">
                          <a:effectLst/>
                        </a:rPr>
                        <a:t>40</a:t>
                      </a:r>
                      <a:r>
                        <a:rPr lang="en-US" sz="2800" kern="0" dirty="0" smtClean="0">
                          <a:effectLst/>
                        </a:rPr>
                        <a:t> 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2800" kern="0" dirty="0" smtClean="0">
                          <a:effectLst/>
                        </a:rPr>
                        <a:t>測驗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10294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800" kern="0" dirty="0">
                          <a:effectLst/>
                        </a:rPr>
                        <a:t>期末成績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0" dirty="0" smtClean="0">
                          <a:effectLst/>
                        </a:rPr>
                        <a:t>30</a:t>
                      </a:r>
                      <a:r>
                        <a:rPr lang="zh-TW" altLang="en-US" sz="2800" kern="0" dirty="0" smtClean="0">
                          <a:effectLst/>
                        </a:rPr>
                        <a:t>～</a:t>
                      </a:r>
                      <a:r>
                        <a:rPr lang="en-US" altLang="zh-TW" sz="2800" kern="0" dirty="0" smtClean="0">
                          <a:effectLst/>
                        </a:rPr>
                        <a:t>40</a:t>
                      </a:r>
                      <a:endParaRPr lang="zh-TW" sz="2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2800" kern="0" dirty="0" smtClean="0">
                          <a:effectLst/>
                        </a:rPr>
                        <a:t>測驗</a:t>
                      </a:r>
                      <a:endParaRPr lang="zh-TW" altLang="zh-TW" sz="2800" kern="100" dirty="0">
                        <a:effectLst/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3088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658</Words>
  <Application>Microsoft Office PowerPoint</Application>
  <PresentationFormat>如螢幕大小 (4:3)</PresentationFormat>
  <Paragraphs>92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Office 佈景主題</vt:lpstr>
      <vt:lpstr>社會心理學 Social Psychology</vt:lpstr>
      <vt:lpstr>講師介紹：姚淑芬</vt:lpstr>
      <vt:lpstr>學習目標(Learning Goals)</vt:lpstr>
      <vt:lpstr>課程概述 </vt:lpstr>
      <vt:lpstr>學士班課程核心能力:</vt:lpstr>
      <vt:lpstr>指定用書</vt:lpstr>
      <vt:lpstr>課程進度1</vt:lpstr>
      <vt:lpstr>課程進度2</vt:lpstr>
      <vt:lpstr>教學評量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個案管理 Case Management in Social Work</dc:title>
  <dc:creator>早療管理中心  姚淑芬主任</dc:creator>
  <cp:lastModifiedBy>早療管理中心  姚淑芬主任</cp:lastModifiedBy>
  <cp:revision>18</cp:revision>
  <dcterms:created xsi:type="dcterms:W3CDTF">2015-09-10T01:57:52Z</dcterms:created>
  <dcterms:modified xsi:type="dcterms:W3CDTF">2020-12-24T02:09:35Z</dcterms:modified>
</cp:coreProperties>
</file>