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5" r:id="rId1"/>
  </p:sldMasterIdLst>
  <p:notesMasterIdLst>
    <p:notesMasterId r:id="rId16"/>
  </p:notesMasterIdLst>
  <p:sldIdLst>
    <p:sldId id="256" r:id="rId2"/>
    <p:sldId id="330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40" r:id="rId12"/>
    <p:sldId id="339" r:id="rId13"/>
    <p:sldId id="264" r:id="rId14"/>
    <p:sldId id="341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51"/>
    <p:restoredTop sz="94606"/>
  </p:normalViewPr>
  <p:slideViewPr>
    <p:cSldViewPr snapToGrid="0" snapToObjects="1" showGuides="1">
      <p:cViewPr>
        <p:scale>
          <a:sx n="70" d="100"/>
          <a:sy n="70" d="100"/>
        </p:scale>
        <p:origin x="1552" y="10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F4ECF-3021-6242-8145-3AB291EE9894}" type="datetimeFigureOut">
              <a:rPr kumimoji="1" lang="zh-TW" altLang="en-US" smtClean="0"/>
              <a:t>2026/9/5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BD0CC-6A05-9747-A676-EAF513D3A2D4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25491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4175883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080" y="375558"/>
            <a:ext cx="10398281" cy="979714"/>
          </a:xfrm>
        </p:spPr>
        <p:txBody>
          <a:bodyPr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25080" y="1534886"/>
            <a:ext cx="10398281" cy="4702628"/>
          </a:xfrm>
        </p:spPr>
        <p:txBody>
          <a:bodyPr anchor="t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3361" y="6471288"/>
            <a:ext cx="551167" cy="365125"/>
          </a:xfrm>
        </p:spPr>
        <p:txBody>
          <a:bodyPr/>
          <a:lstStyle/>
          <a:p>
            <a:fld id="{CAC712BB-292E-974F-9E10-552132BDF7C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"/>
            <a:ext cx="126977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0" y="375558"/>
            <a:ext cx="10018713" cy="97971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1534886"/>
            <a:ext cx="10018713" cy="4702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6399" y="6373132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fld id="{CAC712BB-292E-974F-9E10-552132BDF7C9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8843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 cap="none">
          <a:ln w="3175" cmpd="sng">
            <a:noFill/>
          </a:ln>
          <a:solidFill>
            <a:schemeClr val="tx1"/>
          </a:solidFill>
          <a:effectLst/>
          <a:latin typeface="Microsoft JhengHei" charset="-120"/>
          <a:ea typeface="Microsoft JhengHei" charset="-120"/>
          <a:cs typeface="Microsoft JhengHei" charset="-12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800" kern="1200" cap="none">
          <a:solidFill>
            <a:schemeClr val="tx1"/>
          </a:solidFill>
          <a:effectLst/>
          <a:latin typeface="Microsoft JhengHei" charset="-120"/>
          <a:ea typeface="Microsoft JhengHei" charset="-120"/>
          <a:cs typeface="Microsoft JhengHei" charset="-120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800" kern="1200" cap="none">
          <a:solidFill>
            <a:schemeClr val="tx1"/>
          </a:solidFill>
          <a:effectLst/>
          <a:latin typeface="Microsoft JhengHei" charset="-120"/>
          <a:ea typeface="Microsoft JhengHei" charset="-120"/>
          <a:cs typeface="Microsoft JhengHei" charset="-120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800" kern="1200" cap="none">
          <a:solidFill>
            <a:schemeClr val="tx1"/>
          </a:solidFill>
          <a:effectLst/>
          <a:latin typeface="Microsoft JhengHei" charset="-120"/>
          <a:ea typeface="Microsoft JhengHei" charset="-120"/>
          <a:cs typeface="Microsoft JhengHei" charset="-120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800" kern="1200" cap="none">
          <a:solidFill>
            <a:schemeClr val="tx1"/>
          </a:solidFill>
          <a:effectLst/>
          <a:latin typeface="Microsoft JhengHei" charset="-120"/>
          <a:ea typeface="Microsoft JhengHei" charset="-120"/>
          <a:cs typeface="Microsoft JhengHei" charset="-120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800" kern="1200" cap="none">
          <a:solidFill>
            <a:schemeClr val="tx1"/>
          </a:solidFill>
          <a:effectLst/>
          <a:latin typeface="Microsoft JhengHei" charset="-120"/>
          <a:ea typeface="Microsoft JhengHei" charset="-120"/>
          <a:cs typeface="Microsoft JhengHei" charset="-120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229349" y="914400"/>
            <a:ext cx="5657851" cy="3243264"/>
          </a:xfrm>
        </p:spPr>
        <p:txBody>
          <a:bodyPr>
            <a:noAutofit/>
          </a:bodyPr>
          <a:lstStyle/>
          <a:p>
            <a:pPr algn="l"/>
            <a:r>
              <a:rPr kumimoji="1" lang="zh-TW" altLang="en-US" sz="8000" dirty="0"/>
              <a:t>社會變遷 </a:t>
            </a:r>
            <a:r>
              <a:rPr kumimoji="1" lang="en-US" altLang="zh-TW" sz="4000" dirty="0"/>
              <a:t>&amp;</a:t>
            </a:r>
            <a:br>
              <a:rPr kumimoji="1" lang="en-US" altLang="zh-TW" sz="9600" dirty="0"/>
            </a:br>
            <a:r>
              <a:rPr kumimoji="1" lang="zh-TW" altLang="en-US" sz="8000" dirty="0"/>
              <a:t>消費心理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229349" y="4722879"/>
            <a:ext cx="5273673" cy="863829"/>
          </a:xfrm>
        </p:spPr>
        <p:txBody>
          <a:bodyPr/>
          <a:lstStyle/>
          <a:p>
            <a:pPr algn="l"/>
            <a:r>
              <a:rPr kumimoji="1" lang="zh-TW" altLang="en-US" dirty="0"/>
              <a:t>中正企管 曾光華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5C550B3-F489-5D47-AE3B-15BA721FA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" y="0"/>
            <a:ext cx="6094854" cy="685800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AED8DB67-A4FC-E846-9E62-A072B3790244}"/>
              </a:ext>
            </a:extLst>
          </p:cNvPr>
          <p:cNvSpPr txBox="1"/>
          <p:nvPr/>
        </p:nvSpPr>
        <p:spPr>
          <a:xfrm>
            <a:off x="10307495" y="6439602"/>
            <a:ext cx="1866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2026.</a:t>
            </a:r>
            <a:r>
              <a:rPr kumimoji="1"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在職碩專</a:t>
            </a:r>
          </a:p>
        </p:txBody>
      </p:sp>
    </p:spTree>
    <p:extLst>
      <p:ext uri="{BB962C8B-B14F-4D97-AF65-F5344CB8AC3E}">
        <p14:creationId xmlns:p14="http://schemas.microsoft.com/office/powerpoint/2010/main" val="199227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BC6842F8-70D2-E64D-AF34-0A48FB910E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11" r="10971"/>
          <a:stretch/>
        </p:blipFill>
        <p:spPr>
          <a:xfrm>
            <a:off x="7293638" y="2038874"/>
            <a:ext cx="4678906" cy="481912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關於我</a:t>
            </a:r>
            <a:r>
              <a:rPr kumimoji="1" lang="en-US" altLang="zh-TW" dirty="0"/>
              <a:t>.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F0ACB-EA3D-8E48-BDD3-D44B18382195}" type="slidenum">
              <a:rPr kumimoji="1" lang="zh-TW" altLang="en-US" smtClean="0"/>
              <a:pPr/>
              <a:t>2</a:t>
            </a:fld>
            <a:endParaRPr kumimoji="1"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1221142" y="1554236"/>
            <a:ext cx="7358105" cy="39127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TW" alt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曾光華</a:t>
            </a:r>
            <a:endParaRPr kumimoji="1" lang="en-US" altLang="zh-TW" sz="28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ts val="4000"/>
              </a:lnSpc>
              <a:buFont typeface="Wingdings" pitchFamily="2" charset="2"/>
              <a:buChar char="n"/>
            </a:pPr>
            <a:r>
              <a:rPr kumimoji="1" lang="zh-TW" alt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ongti TC" charset="-120"/>
              </a:rPr>
              <a:t>政大企管學士；密蘇里大學行銷碩士、博士</a:t>
            </a:r>
            <a:endParaRPr kumimoji="1" lang="en-US" altLang="zh-TW" sz="2800" dirty="0">
              <a:latin typeface="Microsoft JhengHei" panose="020B0604030504040204" pitchFamily="34" charset="-120"/>
              <a:ea typeface="Microsoft JhengHei" panose="020B0604030504040204" pitchFamily="34" charset="-120"/>
              <a:cs typeface="Songti TC" charset="-120"/>
            </a:endParaRPr>
          </a:p>
          <a:p>
            <a:pPr>
              <a:lnSpc>
                <a:spcPts val="4000"/>
              </a:lnSpc>
              <a:buFont typeface="Wingdings" pitchFamily="2" charset="2"/>
              <a:buChar char="n"/>
            </a:pPr>
            <a:r>
              <a:rPr kumimoji="1" lang="zh-TW" altLang="en-US" sz="28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Songti TC" charset="-120"/>
              </a:rPr>
              <a:t>以傳播行銷觀念為志業；演講、寫書、立言</a:t>
            </a:r>
            <a:endParaRPr kumimoji="1" lang="en-US" altLang="zh-TW" sz="28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kumimoji="1" lang="en-US" altLang="zh-TW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0939773224</a:t>
            </a:r>
          </a:p>
          <a:p>
            <a:pPr>
              <a:lnSpc>
                <a:spcPct val="150000"/>
              </a:lnSpc>
            </a:pPr>
            <a:r>
              <a:rPr kumimoji="1" lang="en-US" altLang="zh-TW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LINE id: </a:t>
            </a:r>
            <a:r>
              <a:rPr kumimoji="1" lang="en-US" altLang="zh-TW" sz="24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marketingkfc</a:t>
            </a:r>
            <a:endParaRPr kumimoji="1" lang="en-US" altLang="zh-TW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kumimoji="1" lang="en-US" altLang="zh-TW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Email: </a:t>
            </a:r>
            <a:r>
              <a:rPr kumimoji="1" lang="en-US" altLang="zh-TW" sz="24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marketingkfc@gmail.com</a:t>
            </a:r>
            <a:endParaRPr kumimoji="1" lang="en-US" altLang="zh-TW" sz="24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kumimoji="1" lang="en-US" altLang="zh-TW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FB</a:t>
            </a:r>
            <a:r>
              <a:rPr kumimoji="1" lang="zh-TW" alt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粉專</a:t>
            </a:r>
            <a:r>
              <a:rPr kumimoji="1" lang="en-US" altLang="zh-TW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 </a:t>
            </a:r>
            <a:r>
              <a:rPr kumimoji="1" lang="zh-TW" altLang="en-US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曾光華 </a:t>
            </a:r>
            <a:r>
              <a:rPr kumimoji="1" lang="en-US" altLang="zh-TW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marketing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221142" y="5639267"/>
            <a:ext cx="6072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風格：自由、信任；重視邏輯與內涵</a:t>
            </a:r>
          </a:p>
        </p:txBody>
      </p:sp>
    </p:spTree>
    <p:extLst>
      <p:ext uri="{BB962C8B-B14F-4D97-AF65-F5344CB8AC3E}">
        <p14:creationId xmlns:p14="http://schemas.microsoft.com/office/powerpoint/2010/main" val="420917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7C67369-1A51-6E45-8F17-9A87D62DA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關於這門課：理念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5F349FF-BD5D-8C4A-A8DE-CA9EBBA39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這個時代，餵養資料，比 </a:t>
            </a:r>
            <a:r>
              <a:rPr lang="en" altLang="zh-TW" dirty="0"/>
              <a:t>AI</a:t>
            </a:r>
            <a:r>
              <a:rPr lang="zh-TW" altLang="en-US" dirty="0"/>
              <a:t> 強嗎？</a:t>
            </a:r>
          </a:p>
          <a:p>
            <a:r>
              <a:rPr lang="zh-TW" altLang="en-US" dirty="0"/>
              <a:t>這個時代，直線思考，有誰不會？</a:t>
            </a:r>
          </a:p>
          <a:p>
            <a:r>
              <a:rPr lang="zh-TW" altLang="en-US" dirty="0"/>
              <a:t>這個時代，靜心反思，還剩多少？</a:t>
            </a:r>
          </a:p>
          <a:p>
            <a:r>
              <a:rPr lang="zh-TW" altLang="en-US" dirty="0"/>
              <a:t>這個時代，團體共思，還存在嗎？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E562419-FFA6-F44A-9AC9-1F4391110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3</a:t>
            </a:fld>
            <a:endParaRPr kumimoji="1"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E045E67-F5A1-B94D-B039-60571AE0F2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34" r="15067"/>
          <a:stretch/>
        </p:blipFill>
        <p:spPr>
          <a:xfrm>
            <a:off x="6897679" y="1828799"/>
            <a:ext cx="4535506" cy="503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7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89B821F-C1A4-A143-89A4-35CDA43FBF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r="7511"/>
          <a:stretch/>
        </p:blipFill>
        <p:spPr>
          <a:xfrm>
            <a:off x="1280160" y="1829680"/>
            <a:ext cx="4150112" cy="5031117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7C67369-1A51-6E45-8F17-9A87D62DA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關於這門課：理念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5F349FF-BD5D-8C4A-A8DE-CA9EBBA39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4512" y="2380890"/>
            <a:ext cx="6812414" cy="385662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3600" b="1" dirty="0"/>
              <a:t>社會變遷與消費心理，該怎麼教？</a:t>
            </a:r>
            <a:endParaRPr lang="en-US" altLang="zh-TW" sz="3600" b="1" dirty="0"/>
          </a:p>
          <a:p>
            <a:pPr marL="0" indent="0">
              <a:buNone/>
            </a:pPr>
            <a:endParaRPr lang="zh-TW" altLang="en-US" dirty="0"/>
          </a:p>
          <a:p>
            <a:pPr marL="0" indent="0">
              <a:buNone/>
            </a:pPr>
            <a:r>
              <a:rPr lang="zh-TW" altLang="en-US" dirty="0"/>
              <a:t>更重要：</a:t>
            </a:r>
          </a:p>
          <a:p>
            <a:pPr marL="0" indent="0">
              <a:buNone/>
            </a:pPr>
            <a:r>
              <a:rPr lang="zh-TW" altLang="en-US" sz="3600" b="1" dirty="0"/>
              <a:t>這門課，該怎麼學？</a:t>
            </a:r>
            <a:endParaRPr lang="zh-TW" altLang="en-US" sz="3600" dirty="0"/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E562419-FFA6-F44A-9AC9-1F4391110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7104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58AB4A3-A8B8-2244-A408-8D4F63A1A6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56" r="4845"/>
          <a:stretch/>
        </p:blipFill>
        <p:spPr>
          <a:xfrm>
            <a:off x="7473696" y="1680674"/>
            <a:ext cx="4483744" cy="518951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57C67369-1A51-6E45-8F17-9A87D62DA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關於這門課：理念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E562419-FFA6-F44A-9AC9-1F4391110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5</a:t>
            </a:fld>
            <a:endParaRPr kumimoji="1" lang="zh-TW" altLang="en-US"/>
          </a:p>
        </p:txBody>
      </p:sp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C26A5C90-4783-3849-92FD-878C02204C6A}"/>
              </a:ext>
            </a:extLst>
          </p:cNvPr>
          <p:cNvSpPr txBox="1">
            <a:spLocks/>
          </p:cNvSpPr>
          <p:nvPr/>
        </p:nvSpPr>
        <p:spPr>
          <a:xfrm>
            <a:off x="1125080" y="1534886"/>
            <a:ext cx="10398281" cy="47026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怎麼教？怎麼學？不只是我的問題</a:t>
            </a:r>
            <a:endParaRPr lang="en-US" altLang="zh-TW" dirty="0"/>
          </a:p>
          <a:p>
            <a:r>
              <a:rPr lang="zh-TW" altLang="en-US" dirty="0"/>
              <a:t>想像你在公司裡</a:t>
            </a:r>
            <a:r>
              <a:rPr lang="en-US" altLang="zh-TW" dirty="0"/>
              <a:t>…</a:t>
            </a:r>
          </a:p>
          <a:p>
            <a:r>
              <a:rPr lang="zh-TW" altLang="en-US" dirty="0"/>
              <a:t>想像你在家裡</a:t>
            </a:r>
            <a:r>
              <a:rPr lang="en-US" altLang="zh-TW" dirty="0"/>
              <a:t>…</a:t>
            </a:r>
          </a:p>
          <a:p>
            <a:r>
              <a:rPr lang="zh-TW" altLang="en-US" b="1" dirty="0"/>
              <a:t>你怎麼思考？大家怎麼在思考？</a:t>
            </a:r>
            <a:endParaRPr lang="en-US" altLang="zh-TW" b="1" dirty="0"/>
          </a:p>
          <a:p>
            <a:r>
              <a:rPr kumimoji="1" lang="zh-TW" altLang="en-US" b="1" dirty="0"/>
              <a:t>在這個時代，有答案很容易，思考不見得</a:t>
            </a:r>
          </a:p>
        </p:txBody>
      </p:sp>
    </p:spTree>
    <p:extLst>
      <p:ext uri="{BB962C8B-B14F-4D97-AF65-F5344CB8AC3E}">
        <p14:creationId xmlns:p14="http://schemas.microsoft.com/office/powerpoint/2010/main" val="62743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6EBD4FAD-6032-0647-A33F-E678AF2746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15" r="11628"/>
          <a:stretch/>
        </p:blipFill>
        <p:spPr>
          <a:xfrm>
            <a:off x="1328928" y="1944058"/>
            <a:ext cx="5205984" cy="491394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D65BA0D-752E-0249-8458-921185252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關於這門課：理念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2D6D097-3902-B447-A7DC-84BB3B6A2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664" y="2691439"/>
            <a:ext cx="6380864" cy="342530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600" dirty="0"/>
              <a:t>其實，我是透過</a:t>
            </a:r>
            <a:r>
              <a:rPr lang="zh-TW" altLang="en-US" sz="4000" dirty="0">
                <a:solidFill>
                  <a:srgbClr val="C00000"/>
                </a:solidFill>
              </a:rPr>
              <a:t>行銷</a:t>
            </a:r>
            <a:r>
              <a:rPr lang="zh-TW" altLang="en-US" sz="3600" dirty="0"/>
              <a:t>教</a:t>
            </a:r>
            <a:r>
              <a:rPr lang="zh-TW" altLang="en-US" sz="4000" dirty="0">
                <a:solidFill>
                  <a:srgbClr val="C00000"/>
                </a:solidFill>
              </a:rPr>
              <a:t>思考</a:t>
            </a:r>
            <a:r>
              <a:rPr lang="zh-TW" altLang="en-US" sz="36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600" dirty="0"/>
              <a:t>同時，我也透過</a:t>
            </a:r>
            <a:r>
              <a:rPr lang="zh-TW" altLang="en-US" sz="4000" dirty="0">
                <a:solidFill>
                  <a:srgbClr val="C00000"/>
                </a:solidFill>
              </a:rPr>
              <a:t>思考</a:t>
            </a:r>
            <a:r>
              <a:rPr lang="zh-TW" altLang="en-US" sz="3600" dirty="0"/>
              <a:t>教</a:t>
            </a:r>
            <a:r>
              <a:rPr lang="zh-TW" altLang="en-US" sz="4000" dirty="0">
                <a:solidFill>
                  <a:srgbClr val="C00000"/>
                </a:solidFill>
              </a:rPr>
              <a:t>行銷</a:t>
            </a:r>
            <a:r>
              <a:rPr lang="zh-TW" altLang="en-US" sz="3600" dirty="0"/>
              <a:t>。</a:t>
            </a:r>
          </a:p>
          <a:p>
            <a:pPr marL="0" indent="0">
              <a:lnSpc>
                <a:spcPct val="150000"/>
              </a:lnSpc>
              <a:buNone/>
            </a:pPr>
            <a:endParaRPr kumimoji="1" lang="zh-TW" altLang="en-US" sz="36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E8F28BB-0839-5348-8DE2-1D591CB2C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614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A555E8-A840-AF4C-BE6B-EA7DAC622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關於這門課：理念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8D36CCE-F98A-1840-8E4A-9D65186E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7</a:t>
            </a:fld>
            <a:endParaRPr kumimoji="1"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326F58E-DF14-464E-B9A0-960C24852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52" b="99123" l="9809" r="89793">
                        <a14:foregroundMark x1="24242" y1="82297" x2="24242" y2="82297"/>
                        <a14:foregroundMark x1="65231" y1="82775" x2="65231" y2="82775"/>
                        <a14:foregroundMark x1="70255" y1="53349" x2="70255" y2="53349"/>
                        <a14:foregroundMark x1="61722" y1="23684" x2="61722" y2="23684"/>
                        <a14:foregroundMark x1="73844" y1="56140" x2="73844" y2="56140"/>
                        <a14:foregroundMark x1="22010" y1="84769" x2="22010" y2="84769"/>
                        <a14:foregroundMark x1="37560" y1="93301" x2="37560" y2="93301"/>
                        <a14:foregroundMark x1="40351" y1="76236" x2="40351" y2="76236"/>
                        <a14:foregroundMark x1="40351" y1="76236" x2="40351" y2="76236"/>
                        <a14:foregroundMark x1="40351" y1="76236" x2="40351" y2="76236"/>
                        <a14:foregroundMark x1="14434" y1="81738" x2="14434" y2="81738"/>
                        <a14:foregroundMark x1="15231" y1="98884" x2="15231" y2="98884"/>
                        <a14:foregroundMark x1="67305" y1="25678" x2="67305" y2="25678"/>
                        <a14:foregroundMark x1="68262" y1="31180" x2="68262" y2="31180"/>
                        <a14:foregroundMark x1="72568" y1="53828" x2="72568" y2="53828"/>
                        <a14:foregroundMark x1="77831" y1="50797" x2="77831" y2="50797"/>
                        <a14:foregroundMark x1="53668" y1="47528" x2="53668" y2="47528"/>
                        <a14:foregroundMark x1="62281" y1="42265" x2="62281" y2="42265"/>
                        <a14:foregroundMark x1="54226" y1="49043" x2="54226" y2="49043"/>
                        <a14:foregroundMark x1="55742" y1="59091" x2="55742" y2="59091"/>
                        <a14:foregroundMark x1="59729" y1="65630" x2="59729" y2="65630"/>
                        <a14:foregroundMark x1="55742" y1="99123" x2="55742" y2="99123"/>
                        <a14:foregroundMark x1="66268" y1="98644" x2="66268" y2="98644"/>
                        <a14:foregroundMark x1="79346" y1="72169" x2="79346" y2="72169"/>
                        <a14:foregroundMark x1="83094" y1="68182" x2="83094" y2="68182"/>
                        <a14:foregroundMark x1="84131" y1="64673" x2="84131" y2="64673"/>
                        <a14:foregroundMark x1="63477" y1="58134" x2="63477" y2="58134"/>
                        <a14:foregroundMark x1="68022" y1="24641" x2="68022" y2="24641"/>
                        <a14:foregroundMark x1="63716" y1="46252" x2="63716" y2="46252"/>
                        <a14:foregroundMark x1="63716" y1="46252" x2="59490" y2="52313"/>
                        <a14:foregroundMark x1="59490" y1="52313" x2="63317" y2="58293"/>
                        <a14:foregroundMark x1="63317" y1="58293" x2="67225" y2="50957"/>
                        <a14:foregroundMark x1="67225" y1="50957" x2="64035" y2="46571"/>
                        <a14:foregroundMark x1="56938" y1="45534" x2="61404" y2="59729"/>
                        <a14:foregroundMark x1="61404" y1="59729" x2="65391" y2="65789"/>
                        <a14:foregroundMark x1="65391" y1="65789" x2="68262" y2="79745"/>
                        <a14:foregroundMark x1="77831" y1="47289" x2="80622" y2="62759"/>
                        <a14:foregroundMark x1="80622" y1="62759" x2="79585" y2="66427"/>
                        <a14:foregroundMark x1="83652" y1="48086" x2="82376" y2="60128"/>
                        <a14:foregroundMark x1="81100" y1="44258" x2="83094" y2="46571"/>
                        <a14:foregroundMark x1="83652" y1="44498" x2="83652" y2="44498"/>
                        <a14:foregroundMark x1="83652" y1="44498" x2="83652" y2="44498"/>
                        <a14:foregroundMark x1="77831" y1="42265" x2="77831" y2="42265"/>
                        <a14:foregroundMark x1="77831" y1="42265" x2="77831" y2="42265"/>
                        <a14:foregroundMark x1="83652" y1="43062" x2="83652" y2="43062"/>
                        <a14:foregroundMark x1="83652" y1="43062" x2="83652" y2="43062"/>
                        <a14:foregroundMark x1="75199" y1="40431" x2="75199" y2="40431"/>
                        <a14:foregroundMark x1="75199" y1="40431" x2="75199" y2="40431"/>
                        <a14:foregroundMark x1="74083" y1="38198" x2="74083" y2="38198"/>
                        <a14:foregroundMark x1="74083" y1="38198" x2="74083" y2="38198"/>
                        <a14:foregroundMark x1="73923" y1="37799" x2="73923" y2="37799"/>
                        <a14:foregroundMark x1="73923" y1="37799" x2="73923" y2="37799"/>
                        <a14:foregroundMark x1="74402" y1="38038" x2="74402" y2="38038"/>
                        <a14:foregroundMark x1="74402" y1="38038" x2="74402" y2="38038"/>
                        <a14:foregroundMark x1="74242" y1="37879" x2="74242" y2="37879"/>
                        <a14:foregroundMark x1="74242" y1="37879" x2="74242" y2="37879"/>
                        <a14:foregroundMark x1="71531" y1="20813" x2="71531" y2="20813"/>
                        <a14:foregroundMark x1="71531" y1="20813" x2="71531" y2="20813"/>
                        <a14:foregroundMark x1="62281" y1="20494" x2="62281" y2="20494"/>
                        <a14:foregroundMark x1="62281" y1="20494" x2="62281" y2="20494"/>
                        <a14:foregroundMark x1="63716" y1="23684" x2="63716" y2="23684"/>
                        <a14:foregroundMark x1="63716" y1="23684" x2="63716" y2="23684"/>
                        <a14:foregroundMark x1="63158" y1="20415" x2="63238" y2="20813"/>
                        <a14:foregroundMark x1="61164" y1="18182" x2="59011" y2="24880"/>
                        <a14:foregroundMark x1="59011" y1="24880" x2="59809" y2="27033"/>
                        <a14:foregroundMark x1="56858" y1="28070" x2="56858" y2="28070"/>
                        <a14:foregroundMark x1="74801" y1="37321" x2="74801" y2="37321"/>
                        <a14:foregroundMark x1="76715" y1="38756" x2="76715" y2="38756"/>
                        <a14:foregroundMark x1="73844" y1="37002" x2="73844" y2="37002"/>
                        <a14:foregroundMark x1="73844" y1="37002" x2="73844" y2="37002"/>
                        <a14:foregroundMark x1="83573" y1="40670" x2="75199" y2="38676"/>
                        <a14:foregroundMark x1="74641" y1="38118" x2="74801" y2="38357"/>
                        <a14:foregroundMark x1="74960" y1="39553" x2="74721" y2="39872"/>
                        <a14:foregroundMark x1="73764" y1="37879" x2="73764" y2="37879"/>
                        <a14:foregroundMark x1="71930" y1="76715" x2="71930" y2="76715"/>
                        <a14:foregroundMark x1="71930" y1="76715" x2="71930" y2="76715"/>
                        <a14:foregroundMark x1="61404" y1="85965" x2="61404" y2="85965"/>
                        <a14:foregroundMark x1="61404" y1="85965" x2="61404" y2="85965"/>
                        <a14:foregroundMark x1="63796" y1="69777" x2="63796" y2="69777"/>
                        <a14:foregroundMark x1="61962" y1="74482" x2="59410" y2="89394"/>
                        <a14:foregroundMark x1="59410" y1="89394" x2="59968" y2="91707"/>
                        <a14:foregroundMark x1="34928" y1="9330" x2="34928" y2="9330"/>
                        <a14:foregroundMark x1="35965" y1="8852" x2="35965" y2="8852"/>
                        <a14:foregroundMark x1="84609" y1="55343" x2="84609" y2="55343"/>
                        <a14:foregroundMark x1="85088" y1="45853" x2="85088" y2="45853"/>
                        <a14:foregroundMark x1="85088" y1="45853" x2="85088" y2="45853"/>
                        <a14:foregroundMark x1="85965" y1="50000" x2="85965" y2="50000"/>
                        <a14:foregroundMark x1="85965" y1="50000" x2="85965" y2="50000"/>
                        <a14:foregroundMark x1="85885" y1="58214" x2="85885" y2="58214"/>
                        <a14:foregroundMark x1="85885" y1="58214" x2="85885" y2="58214"/>
                        <a14:foregroundMark x1="85726" y1="62360" x2="85726" y2="62360"/>
                        <a14:foregroundMark x1="85726" y1="62360" x2="85726" y2="62360"/>
                        <a14:foregroundMark x1="83174" y1="41228" x2="83174" y2="41228"/>
                        <a14:foregroundMark x1="85088" y1="43780" x2="85088" y2="43780"/>
                        <a14:foregroundMark x1="85486" y1="44737" x2="85486" y2="44737"/>
                        <a14:foregroundMark x1="85726" y1="46730" x2="85726" y2="46730"/>
                        <a14:foregroundMark x1="85726" y1="46730" x2="85726" y2="46730"/>
                        <a14:foregroundMark x1="85327" y1="43620" x2="85327" y2="43620"/>
                        <a14:foregroundMark x1="85327" y1="43620" x2="85327" y2="43620"/>
                        <a14:foregroundMark x1="85407" y1="44657" x2="85407" y2="44657"/>
                        <a14:foregroundMark x1="85407" y1="44657" x2="85407" y2="44657"/>
                        <a14:foregroundMark x1="85885" y1="46651" x2="85885" y2="46651"/>
                        <a14:foregroundMark x1="85885" y1="46651" x2="85885" y2="46651"/>
                        <a14:foregroundMark x1="86364" y1="51914" x2="86364" y2="51914"/>
                        <a14:foregroundMark x1="86364" y1="51914" x2="86364" y2="51914"/>
                        <a14:foregroundMark x1="86762" y1="56380" x2="86762" y2="56380"/>
                        <a14:foregroundMark x1="86762" y1="56380" x2="86762" y2="56380"/>
                        <a14:foregroundMark x1="86284" y1="67305" x2="86284" y2="67305"/>
                        <a14:foregroundMark x1="86284" y1="67305" x2="86284" y2="67305"/>
                        <a14:foregroundMark x1="87081" y1="61085" x2="87081" y2="61085"/>
                        <a14:foregroundMark x1="87081" y1="61085" x2="87081" y2="61085"/>
                        <a14:foregroundMark x1="86842" y1="56380" x2="86842" y2="56380"/>
                        <a14:foregroundMark x1="86842" y1="56380" x2="86842" y2="56380"/>
                        <a14:foregroundMark x1="86762" y1="55901" x2="86762" y2="55901"/>
                        <a14:foregroundMark x1="86762" y1="55901" x2="86762" y2="55901"/>
                        <a14:foregroundMark x1="86842" y1="55901" x2="86842" y2="55901"/>
                        <a14:foregroundMark x1="86842" y1="55901" x2="86842" y2="55901"/>
                        <a14:foregroundMark x1="86842" y1="56619" x2="86842" y2="56619"/>
                        <a14:foregroundMark x1="86842" y1="56619" x2="86842" y2="56619"/>
                        <a14:foregroundMark x1="86762" y1="61563" x2="86762" y2="61563"/>
                        <a14:foregroundMark x1="85646" y1="44498" x2="85646" y2="44498"/>
                        <a14:foregroundMark x1="85646" y1="44498" x2="85646" y2="44498"/>
                        <a14:foregroundMark x1="85965" y1="45853" x2="85965" y2="45853"/>
                        <a14:foregroundMark x1="85965" y1="45853" x2="85965" y2="45853"/>
                        <a14:foregroundMark x1="86045" y1="47368" x2="86045" y2="47368"/>
                        <a14:foregroundMark x1="86045" y1="47368" x2="86045" y2="47368"/>
                        <a14:foregroundMark x1="86284" y1="48485" x2="86284" y2="48485"/>
                        <a14:foregroundMark x1="86922" y1="55502" x2="86922" y2="55502"/>
                        <a14:foregroundMark x1="86922" y1="55502" x2="86922" y2="55502"/>
                        <a14:foregroundMark x1="86842" y1="55104" x2="86842" y2="55104"/>
                        <a14:foregroundMark x1="86842" y1="55104" x2="86842" y2="551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799" y="1112465"/>
            <a:ext cx="5780007" cy="5780007"/>
          </a:xfrm>
          <a:prstGeom prst="rect">
            <a:avLst/>
          </a:prstGeom>
        </p:spPr>
      </p:pic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B7EDBFE2-F230-794C-9CAD-BB7DF3640D1E}"/>
              </a:ext>
            </a:extLst>
          </p:cNvPr>
          <p:cNvSpPr txBox="1">
            <a:spLocks/>
          </p:cNvSpPr>
          <p:nvPr/>
        </p:nvSpPr>
        <p:spPr>
          <a:xfrm>
            <a:off x="5610385" y="2526224"/>
            <a:ext cx="6292312" cy="37112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b="1" dirty="0"/>
              <a:t>如果你是我：這門課，應該怎麼教？應該讓學生學到什麼？</a:t>
            </a:r>
            <a:endParaRPr lang="zh-TW" altLang="en-US" dirty="0"/>
          </a:p>
          <a:p>
            <a:endParaRPr lang="en-US" altLang="zh-TW" dirty="0"/>
          </a:p>
          <a:p>
            <a:r>
              <a:rPr lang="en-US" altLang="zh-TW" dirty="0"/>
              <a:t>3</a:t>
            </a:r>
            <a:r>
              <a:rPr lang="zh-TW" altLang="en-US" dirty="0"/>
              <a:t>分鐘後將想法濃縮成一段 放上群組</a:t>
            </a:r>
            <a:endParaRPr lang="en-US" altLang="zh-TW" dirty="0"/>
          </a:p>
          <a:p>
            <a:r>
              <a:rPr lang="zh-TW" altLang="en-US" dirty="0"/>
              <a:t>然後輪流發言詮釋</a:t>
            </a:r>
          </a:p>
        </p:txBody>
      </p:sp>
    </p:spTree>
    <p:extLst>
      <p:ext uri="{BB962C8B-B14F-4D97-AF65-F5344CB8AC3E}">
        <p14:creationId xmlns:p14="http://schemas.microsoft.com/office/powerpoint/2010/main" val="163740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A555E8-A840-AF4C-BE6B-EA7DAC622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關於這門課：理念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8D36CCE-F98A-1840-8E4A-9D65186E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8</a:t>
            </a:fld>
            <a:endParaRPr kumimoji="1" lang="zh-TW" altLang="en-US"/>
          </a:p>
        </p:txBody>
      </p:sp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B7EDBFE2-F230-794C-9CAD-BB7DF3640D1E}"/>
              </a:ext>
            </a:extLst>
          </p:cNvPr>
          <p:cNvSpPr txBox="1">
            <a:spLocks/>
          </p:cNvSpPr>
          <p:nvPr/>
        </p:nvSpPr>
        <p:spPr>
          <a:xfrm>
            <a:off x="294475" y="2991172"/>
            <a:ext cx="6214814" cy="32463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TW" altLang="en-US" sz="4400" dirty="0">
                <a:solidFill>
                  <a:srgbClr val="C00000"/>
                </a:solidFill>
              </a:rPr>
              <a:t>剛才每一個人說的，</a:t>
            </a:r>
            <a:endParaRPr lang="en-US" altLang="zh-TW" sz="4400" dirty="0">
              <a:solidFill>
                <a:srgbClr val="C00000"/>
              </a:solidFill>
            </a:endParaRPr>
          </a:p>
          <a:p>
            <a:pPr marL="0" indent="0" algn="r">
              <a:buNone/>
            </a:pPr>
            <a:r>
              <a:rPr lang="zh-TW" altLang="en-US" sz="5400" dirty="0">
                <a:solidFill>
                  <a:srgbClr val="C00000"/>
                </a:solidFill>
              </a:rPr>
              <a:t>都是真的嗎</a:t>
            </a:r>
            <a:r>
              <a:rPr lang="zh-TW" altLang="en-US" sz="4400" dirty="0">
                <a:solidFill>
                  <a:srgbClr val="C00000"/>
                </a:solidFill>
              </a:rPr>
              <a:t>？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B3580B7-6D5F-984C-9E58-8B016F023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290" y="2368002"/>
            <a:ext cx="5341754" cy="370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9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A555E8-A840-AF4C-BE6B-EA7DAC622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關於這門課：理念</a:t>
            </a:r>
            <a:r>
              <a:rPr kumimoji="1" lang="en-US" altLang="zh-TW" dirty="0"/>
              <a:t>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8D36CCE-F98A-1840-8E4A-9D65186E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9</a:t>
            </a:fld>
            <a:endParaRPr kumimoji="1" lang="zh-TW" altLang="en-US"/>
          </a:p>
        </p:txBody>
      </p:sp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B7EDBFE2-F230-794C-9CAD-BB7DF3640D1E}"/>
              </a:ext>
            </a:extLst>
          </p:cNvPr>
          <p:cNvSpPr txBox="1">
            <a:spLocks/>
          </p:cNvSpPr>
          <p:nvPr/>
        </p:nvSpPr>
        <p:spPr>
          <a:xfrm>
            <a:off x="582639" y="3549112"/>
            <a:ext cx="7398988" cy="14568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400" dirty="0"/>
              <a:t>我們剛剛簽訂了課程合約。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D82B277-A87F-8A4F-B34A-F6F831F677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1" t="5317" r="4553"/>
          <a:stretch/>
        </p:blipFill>
        <p:spPr>
          <a:xfrm>
            <a:off x="7315200" y="2332925"/>
            <a:ext cx="4759328" cy="337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E23D4B-2B35-A544-B925-820C292EE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關於這門課：思考七問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7A7D9BD-9D80-5343-8C4E-A33E56D5D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080" y="1534886"/>
            <a:ext cx="10398281" cy="647482"/>
          </a:xfrm>
        </p:spPr>
        <p:txBody>
          <a:bodyPr/>
          <a:lstStyle/>
          <a:p>
            <a:r>
              <a:rPr kumimoji="1" lang="zh-TW" altLang="en-US" dirty="0"/>
              <a:t>每一堂下課前</a:t>
            </a:r>
            <a:r>
              <a:rPr kumimoji="1" lang="en-US" altLang="zh-TW" dirty="0"/>
              <a:t>10</a:t>
            </a:r>
            <a:r>
              <a:rPr kumimoji="1" lang="zh-TW" altLang="en-US" dirty="0"/>
              <a:t>分鐘，問一個題目，針對該題目：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4D47E21-B866-524B-8F71-52AFBC60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10</a:t>
            </a:fld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892C972-2955-C84F-9E97-F47CAEE7EC8D}"/>
              </a:ext>
            </a:extLst>
          </p:cNvPr>
          <p:cNvSpPr txBox="1">
            <a:spLocks/>
          </p:cNvSpPr>
          <p:nvPr/>
        </p:nvSpPr>
        <p:spPr>
          <a:xfrm>
            <a:off x="1400663" y="2084832"/>
            <a:ext cx="10398281" cy="34618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我的原始判斷？（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直覺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形成以上判斷的假設或觀察？（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假設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支持我的判斷的證據？（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證據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推翻我的判斷的證據？（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反證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令我驚訝之處？（</a:t>
            </a:r>
            <a:r>
              <a:rPr kumimoji="1" lang="en-US" altLang="zh-TW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挑戰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我最終的判斷？（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修正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學到什麼概念或學術名詞？（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概念學習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380A743-D7EA-A742-A5BE-090CA33DDB56}"/>
              </a:ext>
            </a:extLst>
          </p:cNvPr>
          <p:cNvSpPr/>
          <p:nvPr/>
        </p:nvSpPr>
        <p:spPr>
          <a:xfrm>
            <a:off x="1916525" y="5498872"/>
            <a:ext cx="904606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zh-TW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：課堂上手寫完成，禁用</a:t>
            </a:r>
            <a:r>
              <a:rPr kumimoji="1" lang="en-US" altLang="zh-TW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3C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查詢；將手寫作業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寫上姓名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拍照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，發表在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各組 </a:t>
            </a:r>
            <a:r>
              <a:rPr kumimoji="1" lang="en-US" altLang="zh-TW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相簿區</a:t>
            </a:r>
            <a:endParaRPr kumimoji="1" lang="en-US" altLang="zh-TW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kumimoji="1" lang="en-US" altLang="zh-TW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2-7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：回家作業</a:t>
            </a:r>
            <a:endParaRPr kumimoji="1" lang="en-US" altLang="zh-TW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kumimoji="1" lang="en-US" altLang="zh-TW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1-7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：完整報告於上課前的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周三午夜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，發表於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各組 </a:t>
            </a:r>
            <a:r>
              <a:rPr kumimoji="1" lang="en-US" altLang="zh-TW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相簿區（接續課堂上的照片）</a:t>
            </a:r>
            <a:endParaRPr lang="zh-TW" altLang="en-US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9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687DA6-96AE-2F42-BC5F-A8632812E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暫停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F51852-3A5A-1549-A908-50CFEF224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TW" altLang="en-US" sz="3200" dirty="0"/>
              <a:t>練習作業前，先：</a:t>
            </a:r>
            <a:endParaRPr kumimoji="1" lang="en-US" altLang="zh-TW" sz="3200" dirty="0"/>
          </a:p>
          <a:p>
            <a:endParaRPr kumimoji="1" lang="en-US" altLang="zh-TW" sz="3200" dirty="0"/>
          </a:p>
          <a:p>
            <a:r>
              <a:rPr kumimoji="1" lang="zh-TW" altLang="en-US" sz="3200" dirty="0"/>
              <a:t>分組（</a:t>
            </a:r>
            <a:r>
              <a:rPr kumimoji="1" lang="en-US" altLang="zh-TW" sz="3200" dirty="0"/>
              <a:t>6</a:t>
            </a:r>
            <a:r>
              <a:rPr kumimoji="1" lang="zh-TW" altLang="en-US" sz="3200" dirty="0"/>
              <a:t>組，牛 馬 羊 雞 鴨 鵝），名單放</a:t>
            </a:r>
            <a:r>
              <a:rPr kumimoji="1" lang="en-US" altLang="zh-TW" sz="3200" dirty="0"/>
              <a:t>LINE</a:t>
            </a:r>
            <a:r>
              <a:rPr kumimoji="1" lang="zh-TW" altLang="en-US" sz="3200" dirty="0"/>
              <a:t>群組</a:t>
            </a:r>
            <a:endParaRPr kumimoji="1" lang="en-US" altLang="zh-TW" sz="3200" dirty="0"/>
          </a:p>
          <a:p>
            <a:r>
              <a:rPr kumimoji="1" lang="zh-TW" altLang="en-US" sz="3200" dirty="0"/>
              <a:t>課代</a:t>
            </a:r>
            <a:r>
              <a:rPr kumimoji="1" lang="en-US" altLang="zh-TW" sz="3200" dirty="0"/>
              <a:t>/</a:t>
            </a:r>
            <a:r>
              <a:rPr kumimoji="1" lang="zh-TW" altLang="en-US" sz="3200" dirty="0"/>
              <a:t>助理 成立</a:t>
            </a:r>
            <a:r>
              <a:rPr kumimoji="1" lang="en-US" altLang="zh-TW" sz="3200" dirty="0"/>
              <a:t>FB</a:t>
            </a:r>
            <a:r>
              <a:rPr kumimoji="1" lang="zh-TW" altLang="en-US" sz="3200" dirty="0"/>
              <a:t>社團</a:t>
            </a:r>
            <a:endParaRPr kumimoji="1" lang="en-US" altLang="zh-TW" sz="3200" dirty="0"/>
          </a:p>
          <a:p>
            <a:r>
              <a:rPr kumimoji="1" lang="zh-TW" altLang="en-US" sz="3200" dirty="0"/>
              <a:t>各組組長設立 </a:t>
            </a:r>
            <a:r>
              <a:rPr kumimoji="1" lang="en-US" altLang="zh-TW" sz="3200" dirty="0"/>
              <a:t>9/12</a:t>
            </a:r>
            <a:r>
              <a:rPr kumimoji="1" lang="zh-TW" altLang="en-US" sz="3200" dirty="0"/>
              <a:t>相簿區（</a:t>
            </a:r>
            <a:r>
              <a:rPr kumimoji="1" lang="en-US" altLang="zh-TW" sz="3200" dirty="0"/>
              <a:t>9/12</a:t>
            </a:r>
            <a:r>
              <a:rPr kumimoji="1" lang="zh-TW" altLang="en-US" sz="3200" dirty="0"/>
              <a:t>：組名）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DD5A8A7-3137-004D-80A5-49D88C618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93435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E23D4B-2B35-A544-B925-820C292EE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關於這門課：思考七問</a:t>
            </a:r>
            <a:r>
              <a:rPr kumimoji="1" lang="en-US" altLang="zh-TW" dirty="0"/>
              <a:t>.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7A7D9BD-9D80-5343-8C4E-A33E56D5D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080" y="1534886"/>
            <a:ext cx="10398281" cy="647482"/>
          </a:xfrm>
        </p:spPr>
        <p:txBody>
          <a:bodyPr/>
          <a:lstStyle/>
          <a:p>
            <a:r>
              <a:rPr kumimoji="1" lang="zh-TW" altLang="en-US" dirty="0"/>
              <a:t>「</a:t>
            </a:r>
            <a:r>
              <a:rPr lang="zh-TW" altLang="en-US" dirty="0"/>
              <a:t>如果你是寵物商店老闆，你會鼓勵獨居銀髮族養寵物嗎？」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4D47E21-B866-524B-8F71-52AFBC60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12</a:t>
            </a:fld>
            <a:endParaRPr kumimoji="1"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892C972-2955-C84F-9E97-F47CAEE7EC8D}"/>
              </a:ext>
            </a:extLst>
          </p:cNvPr>
          <p:cNvSpPr txBox="1">
            <a:spLocks/>
          </p:cNvSpPr>
          <p:nvPr/>
        </p:nvSpPr>
        <p:spPr>
          <a:xfrm>
            <a:off x="1400663" y="2084832"/>
            <a:ext cx="10398281" cy="34618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我的原始判斷？（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直覺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kumimoji="1" lang="zh-TW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kumimoji="1"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zh-TW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分鐘，寫在紙張上，附上姓名）</a:t>
            </a:r>
            <a:endParaRPr kumimoji="1" lang="en-US" altLang="zh-TW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形成以上判斷的假設或觀察？（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假設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支持我的判斷的證據？（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證據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推翻我的判斷的證據？（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反證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令我驚訝之處？（</a:t>
            </a:r>
            <a:r>
              <a:rPr kumimoji="1" lang="en-US" altLang="zh-TW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挑戰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我最終的判斷？（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修正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kumimoji="1"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90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學到什麼概念或學術名詞？（</a:t>
            </a:r>
            <a:r>
              <a:rPr kumimoji="1"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概念學習</a:t>
            </a:r>
            <a:r>
              <a:rPr kumimoji="1"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380A743-D7EA-A742-A5BE-090CA33DDB56}"/>
              </a:ext>
            </a:extLst>
          </p:cNvPr>
          <p:cNvSpPr/>
          <p:nvPr/>
        </p:nvSpPr>
        <p:spPr>
          <a:xfrm>
            <a:off x="1916525" y="5498872"/>
            <a:ext cx="904606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zh-TW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：課堂上手寫完成，禁用</a:t>
            </a:r>
            <a:r>
              <a:rPr kumimoji="1" lang="en-US" altLang="zh-TW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3C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查詢；將手寫作業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寫上姓名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拍照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，發表在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各組 </a:t>
            </a:r>
            <a:r>
              <a:rPr kumimoji="1" lang="en-US" altLang="zh-TW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相簿區</a:t>
            </a:r>
            <a:endParaRPr kumimoji="1" lang="en-US" altLang="zh-TW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kumimoji="1" lang="en-US" altLang="zh-TW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2-7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：回家作業</a:t>
            </a:r>
            <a:endParaRPr kumimoji="1" lang="en-US" altLang="zh-TW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kumimoji="1" lang="en-US" altLang="zh-TW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1-7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：完整報告於上課前的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周三午夜</a:t>
            </a:r>
            <a:r>
              <a:rPr kumimoji="1" lang="zh-TW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，發表於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各組 </a:t>
            </a:r>
            <a:r>
              <a:rPr kumimoji="1" lang="en-US" altLang="zh-TW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</a:t>
            </a:r>
            <a:r>
              <a:rPr kumimoji="1" lang="zh-TW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相簿區（接續課堂上的照片）</a:t>
            </a:r>
            <a:endParaRPr lang="zh-TW" altLang="en-US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73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/>
              <a:t>進度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13</a:t>
            </a:fld>
            <a:endParaRPr kumimoji="1"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944637"/>
              </p:ext>
            </p:extLst>
          </p:nvPr>
        </p:nvGraphicFramePr>
        <p:xfrm>
          <a:off x="2492345" y="1302368"/>
          <a:ext cx="8663335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3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0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日期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主題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9/12</a:t>
                      </a:r>
                      <a:endParaRPr lang="zh-TW" altLang="en-US" sz="2800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Heiti TC Light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課程簡介；寵物與獨居銀髮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solidFill>
                            <a:srgbClr val="C0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9/25</a:t>
                      </a:r>
                      <a:endParaRPr lang="zh-TW" altLang="en-US" sz="2800" dirty="0">
                        <a:solidFill>
                          <a:srgbClr val="C00000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Heiti TC Light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女力抬頭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solidFill>
                            <a:srgbClr val="C0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10/9</a:t>
                      </a:r>
                      <a:endParaRPr lang="zh-TW" altLang="en-US" sz="2800" dirty="0">
                        <a:solidFill>
                          <a:srgbClr val="C00000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Heiti TC Light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無子世界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10/24</a:t>
                      </a:r>
                      <a:endParaRPr lang="zh-TW" altLang="en-US" sz="2800" dirty="0">
                        <a:solidFill>
                          <a:schemeClr val="tx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Heiti TC Light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新住民與移工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11/7</a:t>
                      </a:r>
                      <a:endParaRPr lang="zh-TW" altLang="en-US" sz="2800" dirty="0">
                        <a:solidFill>
                          <a:schemeClr val="tx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Heiti TC Light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800" i="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城鄉發展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11/21</a:t>
                      </a:r>
                      <a:endParaRPr lang="zh-TW" altLang="en-US" sz="2800" dirty="0">
                        <a:solidFill>
                          <a:schemeClr val="tx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Heiti TC Light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感官與體驗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12/5</a:t>
                      </a:r>
                      <a:endParaRPr lang="zh-TW" altLang="en-US" sz="2800" dirty="0">
                        <a:solidFill>
                          <a:schemeClr val="tx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Heiti TC Light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生活與休閒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12/19</a:t>
                      </a:r>
                      <a:endParaRPr lang="zh-TW" altLang="en-US" sz="2800" dirty="0">
                        <a:solidFill>
                          <a:schemeClr val="tx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Heiti TC Light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AI</a:t>
                      </a:r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 與消費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solidFill>
                            <a:srgbClr val="C00000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1/1/2027</a:t>
                      </a:r>
                      <a:endParaRPr lang="zh-TW" altLang="en-US" sz="2800" dirty="0">
                        <a:solidFill>
                          <a:srgbClr val="C00000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Heiti TC Light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Heiti TC Light" charset="-120"/>
                        </a:rPr>
                        <a:t>總結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599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07FFFA-57BC-7041-AE43-69AF57918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9/25</a:t>
            </a:r>
            <a:r>
              <a:rPr kumimoji="1" lang="zh-TW" altLang="en-US" dirty="0"/>
              <a:t> 研討題目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00180DD-5711-3543-9E90-E6C940980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080" y="2816352"/>
            <a:ext cx="10398281" cy="914400"/>
          </a:xfrm>
        </p:spPr>
        <p:txBody>
          <a:bodyPr/>
          <a:lstStyle/>
          <a:p>
            <a:r>
              <a:rPr lang="zh-TW" altLang="en-US" dirty="0"/>
              <a:t>女力抬頭，究竟創造了哪些新消費，又摧毀了哪些舊消費？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1BEE0F-8B69-1C46-B7CC-5D39C4FD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12BB-292E-974F-9E10-552132BDF7C9}" type="slidenum">
              <a:rPr kumimoji="1" lang="zh-TW" altLang="en-US" smtClean="0"/>
              <a:t>14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69364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視差">
  <a:themeElements>
    <a:clrScheme name="視差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視差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視差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kumimoji="1" sz="3200" dirty="0" smtClean="0">
            <a:latin typeface="Microsoft JhengHei" charset="-120"/>
            <a:ea typeface="Microsoft JhengHei" charset="-120"/>
            <a:cs typeface="Microsoft JhengHei" charset="-12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11958</TotalTime>
  <Words>729</Words>
  <Application>Microsoft Macintosh PowerPoint</Application>
  <PresentationFormat>寬螢幕</PresentationFormat>
  <Paragraphs>107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4" baseType="lpstr">
      <vt:lpstr>Microsoft JhengHei</vt:lpstr>
      <vt:lpstr>新細明體</vt:lpstr>
      <vt:lpstr>Heiti TC Light</vt:lpstr>
      <vt:lpstr>Songti TC</vt:lpstr>
      <vt:lpstr>Arial</vt:lpstr>
      <vt:lpstr>Calibri</vt:lpstr>
      <vt:lpstr>Corbel</vt:lpstr>
      <vt:lpstr>Times New Roman</vt:lpstr>
      <vt:lpstr>Wingdings</vt:lpstr>
      <vt:lpstr>視差</vt:lpstr>
      <vt:lpstr>社會變遷 &amp; 消費心理</vt:lpstr>
      <vt:lpstr>關於我.</vt:lpstr>
      <vt:lpstr>關於這門課：理念</vt:lpstr>
      <vt:lpstr>關於這門課：理念</vt:lpstr>
      <vt:lpstr>關於這門課：理念</vt:lpstr>
      <vt:lpstr>關於這門課：理念</vt:lpstr>
      <vt:lpstr>關於這門課：理念</vt:lpstr>
      <vt:lpstr>關於這門課：理念</vt:lpstr>
      <vt:lpstr>關於這門課：理念.</vt:lpstr>
      <vt:lpstr>關於這門課：思考七問</vt:lpstr>
      <vt:lpstr>暫停</vt:lpstr>
      <vt:lpstr>關於這門課：思考七問.</vt:lpstr>
      <vt:lpstr>進度</vt:lpstr>
      <vt:lpstr>9/25 研討題目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Microsoft Office 使用者</dc:creator>
  <cp:lastModifiedBy>Microsoft Office User</cp:lastModifiedBy>
  <cp:revision>76</cp:revision>
  <dcterms:created xsi:type="dcterms:W3CDTF">2022-02-26T00:53:15Z</dcterms:created>
  <dcterms:modified xsi:type="dcterms:W3CDTF">2026-09-12T09:43:55Z</dcterms:modified>
</cp:coreProperties>
</file>