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845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84" r:id="rId6"/>
    <p:sldId id="261" r:id="rId7"/>
    <p:sldId id="262" r:id="rId8"/>
    <p:sldId id="263" r:id="rId9"/>
    <p:sldId id="271" r:id="rId10"/>
    <p:sldId id="283" r:id="rId11"/>
  </p:sldIdLst>
  <p:sldSz cx="9144000" cy="5143500" type="screen16x9"/>
  <p:notesSz cx="6858000" cy="9144000"/>
  <p:embeddedFontLst>
    <p:embeddedFont>
      <p:font typeface="Delight Candles" panose="02020500000000000000" charset="0"/>
      <p:regular r:id="rId13"/>
    </p:embeddedFont>
    <p:embeddedFont>
      <p:font typeface="Lato Light" panose="020F0502020204030203" pitchFamily="34" charset="0"/>
      <p:regular r:id="rId14"/>
      <p:italic r:id="rId15"/>
    </p:embeddedFont>
    <p:embeddedFont>
      <p:font typeface="Lato Regular" panose="02020500000000000000" charset="0"/>
      <p:regular r:id="rId16"/>
    </p:embeddedFont>
    <p:embeddedFont>
      <p:font typeface="Patrick Hand" panose="02020500000000000000" charset="0"/>
      <p:regular r:id="rId17"/>
    </p:embeddedFont>
    <p:embeddedFont>
      <p:font typeface="Sniglet" panose="02020500000000000000" charset="0"/>
      <p:regular r:id="rId18"/>
      <p:bold r:id="rId19"/>
    </p:embeddedFont>
    <p:embeddedFont>
      <p:font typeface="清松手寫體1" pitchFamily="2" charset="-120"/>
      <p:regular r:id="rId2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5457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0F0AA8-654C-4273-AB98-E84F900A0029}">
  <a:tblStyle styleId="{020F0AA8-654C-4273-AB98-E84F900A002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242" autoAdjust="0"/>
  </p:normalViewPr>
  <p:slideViewPr>
    <p:cSldViewPr snapToGrid="0">
      <p:cViewPr varScale="1">
        <p:scale>
          <a:sx n="144" d="100"/>
          <a:sy n="144" d="100"/>
        </p:scale>
        <p:origin x="5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65623862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" name="Google Shape;47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63783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817633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11924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5334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3338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86921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407062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5f391192_0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23844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12657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134fb1cf8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134fb1cf8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02668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6" y="-12032"/>
            <a:ext cx="8906844" cy="5137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11558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bg>
      <p:bgPr>
        <a:solidFill>
          <a:srgbClr val="E9E9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23" y="82326"/>
            <a:ext cx="8618085" cy="497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30794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8618382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1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80124432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2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7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1" y="1878807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286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20372376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286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28823046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051262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7" cy="120015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1" cy="365521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2" y="1543051"/>
            <a:ext cx="2949177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67154031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7" cy="1200150"/>
          </a:xfrm>
          <a:prstGeom prst="rect">
            <a:avLst/>
          </a:prstGeom>
        </p:spPr>
        <p:txBody>
          <a:bodyPr anchor="b"/>
          <a:lstStyle>
            <a:lvl1pPr>
              <a:defRPr sz="1800"/>
            </a:lvl1pPr>
          </a:lstStyle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1" cy="36552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zh-TW" altLang="en-US"/>
              <a:t>按一下圖示以新增圖片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2" y="1543051"/>
            <a:ext cx="2949177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286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1402995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1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0944812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5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5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286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8E36636D-D922-432D-A958-524484B5923D}" type="datetimeFigureOut">
              <a:rPr lang="en-US" smtClean="0"/>
              <a:pPr/>
              <a:t>9/8/2026</a:t>
            </a:fld>
            <a:endParaRPr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028951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457951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0684246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472"/>
            <a:ext cx="3276600" cy="2312673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608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090"/>
            <a:ext cx="3383973" cy="323835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363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8938"/>
            <a:ext cx="3383973" cy="17133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013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6" y="3613370"/>
            <a:ext cx="3366029" cy="1152651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81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9934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815525" y="1991825"/>
            <a:ext cx="5585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4500" b="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4500" b="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4500" b="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4500" b="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4500" b="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4500" b="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4500" b="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4500" b="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4500" b="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69738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>
            <a:spLocks noGrp="1"/>
          </p:cNvSpPr>
          <p:nvPr>
            <p:ph type="title"/>
          </p:nvPr>
        </p:nvSpPr>
        <p:spPr>
          <a:xfrm>
            <a:off x="1049501" y="796175"/>
            <a:ext cx="7020900" cy="750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1049501" y="1459650"/>
            <a:ext cx="3417900" cy="2750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342900" lvl="0" indent="-266700">
              <a:spcBef>
                <a:spcPts val="450"/>
              </a:spcBef>
              <a:spcAft>
                <a:spcPts val="0"/>
              </a:spcAft>
              <a:buSzPts val="2000"/>
              <a:buChar char="+"/>
              <a:defRPr sz="1500"/>
            </a:lvl1pPr>
            <a:lvl2pPr marL="685800" lvl="1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2pPr>
            <a:lvl3pPr marL="1028700" lvl="2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3pPr>
            <a:lvl4pPr marL="1371600" lvl="3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4pPr>
            <a:lvl5pPr marL="1714500" lvl="4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5pPr>
            <a:lvl6pPr marL="2057400" lvl="5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6pPr>
            <a:lvl7pPr marL="2400300" lvl="6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7pPr>
            <a:lvl8pPr marL="2743200" lvl="7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8pPr>
            <a:lvl9pPr marL="3086100" lvl="8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4676725" y="1459650"/>
            <a:ext cx="3393600" cy="2750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342900" lvl="0" indent="-266700">
              <a:spcBef>
                <a:spcPts val="450"/>
              </a:spcBef>
              <a:spcAft>
                <a:spcPts val="0"/>
              </a:spcAft>
              <a:buSzPts val="2000"/>
              <a:buChar char="+"/>
              <a:defRPr sz="1500"/>
            </a:lvl1pPr>
            <a:lvl2pPr marL="685800" lvl="1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2pPr>
            <a:lvl3pPr marL="1028700" lvl="2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3pPr>
            <a:lvl4pPr marL="1371600" lvl="3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4pPr>
            <a:lvl5pPr marL="1714500" lvl="4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5pPr>
            <a:lvl6pPr marL="2057400" lvl="5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6pPr>
            <a:lvl7pPr marL="2400300" lvl="6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7pPr>
            <a:lvl8pPr marL="2743200" lvl="7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8pPr>
            <a:lvl9pPr marL="3086100" lvl="8" indent="-266700">
              <a:spcBef>
                <a:spcPts val="0"/>
              </a:spcBef>
              <a:spcAft>
                <a:spcPts val="0"/>
              </a:spcAft>
              <a:buSzPts val="2000"/>
              <a:buChar char="+"/>
              <a:defRPr sz="15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595301" y="4839750"/>
            <a:ext cx="548700" cy="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88914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>
            <a:spLocks noGrp="1"/>
          </p:cNvSpPr>
          <p:nvPr>
            <p:ph type="title"/>
          </p:nvPr>
        </p:nvSpPr>
        <p:spPr>
          <a:xfrm>
            <a:off x="1049501" y="796175"/>
            <a:ext cx="7020900" cy="750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"/>
          <p:cNvSpPr txBox="1">
            <a:spLocks noGrp="1"/>
          </p:cNvSpPr>
          <p:nvPr>
            <p:ph type="body" idx="1"/>
          </p:nvPr>
        </p:nvSpPr>
        <p:spPr>
          <a:xfrm>
            <a:off x="1049501" y="1437426"/>
            <a:ext cx="7020900" cy="2706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342900" lvl="0" indent="-285750">
              <a:spcBef>
                <a:spcPts val="450"/>
              </a:spcBef>
              <a:spcAft>
                <a:spcPts val="0"/>
              </a:spcAft>
              <a:buSzPts val="2400"/>
              <a:buChar char="+"/>
              <a:defRPr/>
            </a:lvl1pPr>
            <a:lvl2pPr marL="685800" lvl="1" indent="-28575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2pPr>
            <a:lvl3pPr marL="1028700" lvl="2" indent="-28575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3pPr>
            <a:lvl4pPr marL="1371600" lvl="3" indent="-28575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4pPr>
            <a:lvl5pPr marL="1714500" lvl="4" indent="-28575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5pPr>
            <a:lvl6pPr marL="2057400" lvl="5" indent="-28575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6pPr>
            <a:lvl7pPr marL="2400300" lvl="6" indent="-28575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7pPr>
            <a:lvl8pPr marL="2743200" lvl="7" indent="-28575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8pPr>
            <a:lvl9pPr marL="3086100" lvl="8" indent="-285750">
              <a:spcBef>
                <a:spcPts val="0"/>
              </a:spcBef>
              <a:spcAft>
                <a:spcPts val="0"/>
              </a:spcAft>
              <a:buSzPts val="2400"/>
              <a:buChar char="+"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sldNum" idx="12"/>
          </p:nvPr>
        </p:nvSpPr>
        <p:spPr>
          <a:xfrm>
            <a:off x="8595301" y="4839750"/>
            <a:ext cx="548700" cy="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633080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821551" y="1507150"/>
            <a:ext cx="55008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 b="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 b="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 b="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 b="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 b="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 b="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 b="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 b="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3600" b="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821551" y="2535254"/>
            <a:ext cx="55008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225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8595301" y="4839750"/>
            <a:ext cx="548700" cy="3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15515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9E9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>
            <a:extLst>
              <a:ext uri="{FF2B5EF4-FFF2-40B4-BE49-F238E27FC236}">
                <a16:creationId xmlns:a16="http://schemas.microsoft.com/office/drawing/2014/main" id="{49170558-E166-2DC7-23A5-70B1DB4DA0D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6367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</p:sldLayoutIdLst>
  <p:transition>
    <p:fade thruBlk="1"/>
  </p:transition>
  <p:hf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方正黑体简体" panose="02010601030101010101" pitchFamily="2" charset="-122"/>
          <a:ea typeface="方正黑体简体" panose="02010601030101010101" pitchFamily="2" charset="-122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方正黑体简体" panose="02010601030101010101" pitchFamily="2" charset="-122"/>
          <a:ea typeface="方正黑体简体" panose="02010601030101010101" pitchFamily="2" charset="-122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方正黑体简体" panose="02010601030101010101" pitchFamily="2" charset="-122"/>
          <a:ea typeface="方正黑体简体" panose="02010601030101010101" pitchFamily="2" charset="-122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方正黑体简体" panose="02010601030101010101" pitchFamily="2" charset="-122"/>
          <a:ea typeface="方正黑体简体" panose="02010601030101010101" pitchFamily="2" charset="-122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方正黑体简体" panose="02010601030101010101" pitchFamily="2" charset="-122"/>
          <a:ea typeface="方正黑体简体" panose="02010601030101010101" pitchFamily="2" charset="-122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方正黑体简体" panose="02010601030101010101" pitchFamily="2" charset="-122"/>
          <a:ea typeface="方正黑体简体" panose="02010601030101010101" pitchFamily="2" charset="-122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biav.org/certification" TargetMode="External"/><Relationship Id="rId3" Type="http://schemas.openxmlformats.org/officeDocument/2006/relationships/hyperlink" Target="https://www.ardf.org.tw/ardf.html" TargetMode="External"/><Relationship Id="rId7" Type="http://schemas.openxmlformats.org/officeDocument/2006/relationships/hyperlink" Target="https://valuation.org.tw/wpress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ppraisers.org/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://www.nacva.com/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://www.go-iba.org/" TargetMode="External"/><Relationship Id="rId9" Type="http://schemas.openxmlformats.org/officeDocument/2006/relationships/hyperlink" Target="http://mops.twse.com.tw/mops/web/index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ctrTitle" idx="4294967295"/>
          </p:nvPr>
        </p:nvSpPr>
        <p:spPr>
          <a:xfrm>
            <a:off x="1593975" y="963921"/>
            <a:ext cx="5956049" cy="984250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ctr" anchorCtr="0">
            <a:noAutofit/>
          </a:bodyPr>
          <a:lstStyle/>
          <a:p>
            <a:pPr algn="ctr"/>
            <a:r>
              <a:rPr lang="en-US" altLang="zh-TW" sz="4000" dirty="0">
                <a:latin typeface="Delight Candles" panose="02000600000000000000" pitchFamily="2" charset="0"/>
              </a:rPr>
              <a:t>COURSE SYLLABUS</a:t>
            </a:r>
            <a:endParaRPr sz="4000" dirty="0">
              <a:latin typeface="Delight Candles" panose="02000600000000000000" pitchFamily="2" charset="0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9D64F80-6403-42B1-A9AC-F55EE8E28A78}"/>
              </a:ext>
            </a:extLst>
          </p:cNvPr>
          <p:cNvSpPr/>
          <p:nvPr/>
        </p:nvSpPr>
        <p:spPr>
          <a:xfrm>
            <a:off x="1885716" y="1948171"/>
            <a:ext cx="5556981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buClr>
                <a:srgbClr val="2A95B7"/>
              </a:buClr>
              <a:buSzPts val="6000"/>
            </a:pPr>
            <a:r>
              <a:rPr lang="en-US" altLang="zh-TW" sz="2800" dirty="0">
                <a:solidFill>
                  <a:srgbClr val="C00000"/>
                </a:solidFill>
                <a:latin typeface="Delight Candles" panose="02000600000000000000" pitchFamily="2" charset="0"/>
                <a:sym typeface="Patrick Hand SC"/>
              </a:rPr>
              <a:t>Business Analysis</a:t>
            </a:r>
            <a:r>
              <a:rPr lang="zh-TW" altLang="en-US" sz="2800" dirty="0">
                <a:solidFill>
                  <a:srgbClr val="C00000"/>
                </a:solidFill>
                <a:latin typeface="Delight Candles" panose="02000600000000000000" pitchFamily="2" charset="0"/>
                <a:sym typeface="Patrick Hand SC"/>
              </a:rPr>
              <a:t> </a:t>
            </a:r>
            <a:r>
              <a:rPr lang="en-US" altLang="zh-TW" sz="2800" dirty="0">
                <a:solidFill>
                  <a:srgbClr val="C00000"/>
                </a:solidFill>
                <a:latin typeface="Delight Candles" panose="02000600000000000000" pitchFamily="2" charset="0"/>
                <a:sym typeface="Patrick Hand SC"/>
              </a:rPr>
              <a:t>and Valuation</a:t>
            </a:r>
            <a:endParaRPr lang="zh-TW" altLang="en-US" sz="2800" dirty="0">
              <a:solidFill>
                <a:srgbClr val="C00000"/>
              </a:solidFill>
              <a:latin typeface="Delight Candles" panose="02000600000000000000" pitchFamily="2" charset="0"/>
              <a:sym typeface="Patrick Hand SC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3993DE4-37DD-A04D-6498-8058415E1F43}"/>
              </a:ext>
            </a:extLst>
          </p:cNvPr>
          <p:cNvSpPr txBox="1"/>
          <p:nvPr/>
        </p:nvSpPr>
        <p:spPr>
          <a:xfrm>
            <a:off x="2501153" y="3298244"/>
            <a:ext cx="4572000" cy="10649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40000"/>
              </a:spcBef>
              <a:buClr>
                <a:schemeClr val="accent1">
                  <a:lumMod val="50000"/>
                </a:schemeClr>
              </a:buClr>
              <a:buSzPct val="100000"/>
              <a:tabLst>
                <a:tab pos="2241550" algn="l"/>
              </a:tabLst>
              <a:defRPr/>
            </a:pPr>
            <a:r>
              <a:rPr lang="en-US" altLang="zh-TW" sz="2400" dirty="0">
                <a:solidFill>
                  <a:schemeClr val="accent5"/>
                </a:solidFill>
                <a:latin typeface="Delight Candles" panose="02000600000000000000" pitchFamily="2" charset="0"/>
                <a:ea typeface="STXinwei" panose="02010800040101010101" pitchFamily="2" charset="-122"/>
                <a:cs typeface="MV Boli" panose="02000500030200090000" pitchFamily="2" charset="0"/>
              </a:rPr>
              <a:t>Class Hours: 	13:00-16:00 Tue.</a:t>
            </a:r>
            <a:endParaRPr lang="zh-TW" altLang="zh-TW" sz="2400" dirty="0">
              <a:solidFill>
                <a:schemeClr val="accent5"/>
              </a:solidFill>
              <a:latin typeface="Delight Candles" panose="02000600000000000000" pitchFamily="2" charset="0"/>
              <a:ea typeface="STXinwei" panose="02010800040101010101" pitchFamily="2" charset="-122"/>
              <a:cs typeface="MV Boli" panose="02000500030200090000" pitchFamily="2" charset="0"/>
            </a:endParaRPr>
          </a:p>
          <a:p>
            <a:pPr>
              <a:spcBef>
                <a:spcPct val="40000"/>
              </a:spcBef>
              <a:buClr>
                <a:schemeClr val="accent1">
                  <a:lumMod val="50000"/>
                </a:schemeClr>
              </a:buClr>
              <a:buSzPct val="100000"/>
              <a:tabLst>
                <a:tab pos="2241550" algn="l"/>
              </a:tabLst>
              <a:defRPr/>
            </a:pPr>
            <a:r>
              <a:rPr lang="en-US" altLang="zh-TW" sz="2400" dirty="0">
                <a:solidFill>
                  <a:schemeClr val="accent5"/>
                </a:solidFill>
                <a:latin typeface="Delight Candles" panose="02000600000000000000" pitchFamily="2" charset="0"/>
                <a:ea typeface="STXinwei" panose="02010800040101010101" pitchFamily="2" charset="-122"/>
                <a:cs typeface="MV Boli" panose="02000500030200090000" pitchFamily="2" charset="0"/>
              </a:rPr>
              <a:t>Class Room:	</a:t>
            </a:r>
            <a:r>
              <a:rPr lang="zh-TW" altLang="en-US" sz="2800" b="1" dirty="0">
                <a:solidFill>
                  <a:schemeClr val="accent5"/>
                </a:solidFill>
                <a:latin typeface="Delight Candles" panose="02000600000000000000" pitchFamily="2" charset="0"/>
                <a:ea typeface="華康少女文字W6" panose="02010609000101010101" pitchFamily="49" charset="-120"/>
                <a:cs typeface="MV Boli" panose="02000500030200090000" pitchFamily="2" charset="0"/>
              </a:rPr>
              <a:t>管院</a:t>
            </a:r>
            <a:r>
              <a:rPr lang="en-US" altLang="zh-TW" sz="2400" dirty="0">
                <a:solidFill>
                  <a:schemeClr val="accent5"/>
                </a:solidFill>
                <a:latin typeface="Delight Candles" panose="02000600000000000000" pitchFamily="2" charset="0"/>
                <a:ea typeface="STXinwei" panose="02010800040101010101" pitchFamily="2" charset="-122"/>
                <a:cs typeface="MV Boli" panose="02000500030200090000" pitchFamily="2" charset="0"/>
              </a:rPr>
              <a:t>#401-3</a:t>
            </a:r>
            <a:endParaRPr lang="zh-TW" altLang="zh-TW" sz="2400" dirty="0">
              <a:solidFill>
                <a:schemeClr val="accent5"/>
              </a:solidFill>
              <a:latin typeface="Delight Candles" panose="02000600000000000000" pitchFamily="2" charset="0"/>
              <a:ea typeface="STXinwei" panose="02010800040101010101" pitchFamily="2" charset="-122"/>
              <a:cs typeface="MV Boli" panose="02000500030200090000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 idx="4294967295"/>
          </p:nvPr>
        </p:nvSpPr>
        <p:spPr>
          <a:xfrm>
            <a:off x="2683729" y="1033350"/>
            <a:ext cx="3772756" cy="563563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r>
              <a:rPr lang="en-US" altLang="zh-TW" sz="3200" dirty="0">
                <a:solidFill>
                  <a:schemeClr val="tx2"/>
                </a:solidFill>
                <a:latin typeface="Delight Candles" panose="02000600000000000000" pitchFamily="2" charset="0"/>
              </a:rPr>
              <a:t>Course Instructor</a:t>
            </a:r>
            <a:br>
              <a:rPr lang="en-US" altLang="zh-TW" sz="3200" dirty="0">
                <a:solidFill>
                  <a:schemeClr val="tx2"/>
                </a:solidFill>
                <a:latin typeface="Delight Candles" panose="02000600000000000000" pitchFamily="2" charset="0"/>
                <a:ea typeface="STXinwei" panose="02010800040101010101" pitchFamily="2" charset="-122"/>
              </a:rPr>
            </a:br>
            <a:endParaRPr sz="3200" dirty="0">
              <a:solidFill>
                <a:schemeClr val="tx2"/>
              </a:solidFill>
              <a:latin typeface="Delight Candles" panose="02000600000000000000" pitchFamily="2" charset="0"/>
            </a:endParaRPr>
          </a:p>
        </p:txBody>
      </p:sp>
      <p:sp>
        <p:nvSpPr>
          <p:cNvPr id="58" name="Google Shape;58;p13"/>
          <p:cNvSpPr txBox="1">
            <a:spLocks noGrp="1"/>
          </p:cNvSpPr>
          <p:nvPr>
            <p:ph type="sldNum" idx="4294967295"/>
          </p:nvPr>
        </p:nvSpPr>
        <p:spPr>
          <a:xfrm>
            <a:off x="8732838" y="4271963"/>
            <a:ext cx="411162" cy="228600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2</a:t>
            </a:fld>
            <a:endParaRPr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AEF6BDBC-BB83-4057-A0F3-05EACD3378EE}"/>
              </a:ext>
            </a:extLst>
          </p:cNvPr>
          <p:cNvSpPr txBox="1">
            <a:spLocks noChangeArrowheads="1"/>
          </p:cNvSpPr>
          <p:nvPr/>
        </p:nvSpPr>
        <p:spPr>
          <a:xfrm>
            <a:off x="2174581" y="1596913"/>
            <a:ext cx="5315379" cy="2789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marR="0" lvl="0" indent="-266700" algn="l" rtl="0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2A95B7"/>
              </a:buClr>
              <a:buSzPts val="2000"/>
              <a:buFont typeface="Sniglet"/>
              <a:buChar char="+"/>
              <a:defRPr sz="1500" b="0" i="0" u="none" strike="noStrike" cap="none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685800" marR="0" lvl="1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95B7"/>
              </a:buClr>
              <a:buSzPts val="2000"/>
              <a:buFont typeface="Sniglet"/>
              <a:buChar char="+"/>
              <a:defRPr sz="1500" b="0" i="0" u="none" strike="noStrike" cap="none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028700" marR="0" lvl="2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95B7"/>
              </a:buClr>
              <a:buSzPts val="2000"/>
              <a:buFont typeface="Sniglet"/>
              <a:buChar char="+"/>
              <a:defRPr sz="1500" b="0" i="0" u="none" strike="noStrike" cap="none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371600" marR="0" lvl="3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95B7"/>
              </a:buClr>
              <a:buSzPts val="2000"/>
              <a:buFont typeface="Sniglet"/>
              <a:buChar char="+"/>
              <a:defRPr sz="1500" b="0" i="0" u="none" strike="noStrike" cap="none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1714500" marR="0" lvl="4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95B7"/>
              </a:buClr>
              <a:buSzPts val="2000"/>
              <a:buFont typeface="Sniglet"/>
              <a:buChar char="+"/>
              <a:defRPr sz="1500" b="0" i="0" u="none" strike="noStrike" cap="none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057400" marR="0" lvl="5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95B7"/>
              </a:buClr>
              <a:buSzPts val="2000"/>
              <a:buFont typeface="Sniglet"/>
              <a:buChar char="+"/>
              <a:defRPr sz="1500" b="0" i="0" u="none" strike="noStrike" cap="none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2400300" marR="0" lvl="6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A95B7"/>
              </a:buClr>
              <a:buSzPts val="2000"/>
              <a:buFont typeface="Sniglet"/>
              <a:buChar char="+"/>
              <a:defRPr sz="1500" b="0" i="0" u="none" strike="noStrike" cap="none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2743200" marR="0" lvl="7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Sniglet"/>
              <a:buChar char="+"/>
              <a:defRPr sz="1500" b="0" i="0" u="none" strike="noStrike" cap="none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3086100" marR="0" lvl="8" indent="-266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Sniglet"/>
              <a:buChar char="+"/>
              <a:defRPr sz="1500" b="0" i="0" u="none" strike="noStrike" cap="none">
                <a:solidFill>
                  <a:srgbClr val="434343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>
              <a:spcBef>
                <a:spcPct val="400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tabLst>
                <a:tab pos="2241550" algn="l"/>
              </a:tabLst>
              <a:defRPr/>
            </a:pPr>
            <a:r>
              <a:rPr lang="en-US" altLang="zh-TW" sz="2400" dirty="0">
                <a:solidFill>
                  <a:srgbClr val="000000"/>
                </a:solidFill>
                <a:latin typeface="Patrick Hand" panose="00000500000000000000" pitchFamily="2" charset="0"/>
                <a:ea typeface="STXinwei" panose="02010800040101010101" pitchFamily="2" charset="-122"/>
                <a:cs typeface="MV Boli" panose="02000500030200090000" pitchFamily="2" charset="0"/>
              </a:rPr>
              <a:t>Instructor: 	Tze-Yu Yen </a:t>
            </a:r>
            <a:r>
              <a:rPr lang="en-US" altLang="zh-TW" sz="2400" dirty="0">
                <a:solidFill>
                  <a:srgbClr val="000000"/>
                </a:solidFill>
                <a:latin typeface="Patrick Hand" panose="00000500000000000000" pitchFamily="2" charset="0"/>
                <a:ea typeface="華康布丁體" panose="02010609010101010101" pitchFamily="49" charset="-120"/>
                <a:cs typeface="MV Boli" panose="02000500030200090000" pitchFamily="2" charset="0"/>
              </a:rPr>
              <a:t>(</a:t>
            </a:r>
            <a:r>
              <a:rPr lang="zh-TW" altLang="zh-TW" sz="2400" dirty="0">
                <a:solidFill>
                  <a:srgbClr val="000000"/>
                </a:solidFill>
                <a:latin typeface="清松手寫體1" pitchFamily="2" charset="-120"/>
                <a:ea typeface="清松手寫體1" pitchFamily="2" charset="-120"/>
                <a:cs typeface="MV Boli" panose="02000500030200090000" pitchFamily="2" charset="0"/>
              </a:rPr>
              <a:t>顏子瑜</a:t>
            </a:r>
            <a:r>
              <a:rPr lang="en-US" altLang="zh-TW" sz="2400" dirty="0">
                <a:solidFill>
                  <a:srgbClr val="000000"/>
                </a:solidFill>
                <a:latin typeface="Patrick Hand" panose="00000500000000000000" pitchFamily="2" charset="0"/>
                <a:ea typeface="華康布丁體" panose="02010609010101010101" pitchFamily="49" charset="-120"/>
                <a:cs typeface="MV Boli" panose="02000500030200090000" pitchFamily="2" charset="0"/>
              </a:rPr>
              <a:t>)</a:t>
            </a:r>
            <a:endParaRPr lang="zh-TW" altLang="zh-TW" sz="2400" dirty="0">
              <a:solidFill>
                <a:srgbClr val="000000"/>
              </a:solidFill>
              <a:latin typeface="Patrick Hand" panose="00000500000000000000" pitchFamily="2" charset="0"/>
              <a:ea typeface="華康布丁體" panose="02010609010101010101" pitchFamily="49" charset="-120"/>
              <a:cs typeface="MV Boli" panose="02000500030200090000" pitchFamily="2" charset="0"/>
            </a:endParaRPr>
          </a:p>
          <a:p>
            <a:pPr>
              <a:spcBef>
                <a:spcPct val="400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tabLst>
                <a:tab pos="2241550" algn="l"/>
              </a:tabLst>
              <a:defRPr/>
            </a:pPr>
            <a:r>
              <a:rPr lang="en-US" altLang="zh-TW" sz="2400" dirty="0">
                <a:solidFill>
                  <a:srgbClr val="000000"/>
                </a:solidFill>
                <a:latin typeface="Patrick Hand" panose="00000500000000000000" pitchFamily="2" charset="0"/>
                <a:ea typeface="STXinwei" panose="02010800040101010101" pitchFamily="2" charset="-122"/>
                <a:cs typeface="MV Boli" panose="02000500030200090000" pitchFamily="2" charset="0"/>
              </a:rPr>
              <a:t>Office Room:	</a:t>
            </a:r>
            <a:r>
              <a:rPr lang="zh-TW" altLang="en-US" sz="2400" dirty="0">
                <a:solidFill>
                  <a:srgbClr val="000000"/>
                </a:solidFill>
                <a:latin typeface="清松手寫體1" pitchFamily="2" charset="-120"/>
                <a:ea typeface="清松手寫體1" pitchFamily="2" charset="-120"/>
                <a:cs typeface="MV Boli" panose="02000500030200090000" pitchFamily="2" charset="0"/>
              </a:rPr>
              <a:t>管院</a:t>
            </a:r>
            <a:r>
              <a:rPr lang="en-US" altLang="zh-TW" sz="2400" dirty="0">
                <a:solidFill>
                  <a:srgbClr val="000000"/>
                </a:solidFill>
                <a:latin typeface="Patrick Hand" panose="00000500000000000000" pitchFamily="2" charset="0"/>
                <a:ea typeface="STXinwei" panose="02010800040101010101" pitchFamily="2" charset="-122"/>
                <a:cs typeface="MV Boli" panose="02000500030200090000" pitchFamily="2" charset="0"/>
              </a:rPr>
              <a:t>#306</a:t>
            </a:r>
            <a:endParaRPr lang="zh-TW" altLang="zh-TW" sz="2400" dirty="0">
              <a:solidFill>
                <a:srgbClr val="000000"/>
              </a:solidFill>
              <a:latin typeface="Patrick Hand" panose="00000500000000000000" pitchFamily="2" charset="0"/>
              <a:ea typeface="STXinwei" panose="02010800040101010101" pitchFamily="2" charset="-122"/>
              <a:cs typeface="MV Boli" panose="02000500030200090000" pitchFamily="2" charset="0"/>
            </a:endParaRPr>
          </a:p>
          <a:p>
            <a:pPr>
              <a:spcBef>
                <a:spcPct val="400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tabLst>
                <a:tab pos="2241550" algn="l"/>
              </a:tabLst>
              <a:defRPr/>
            </a:pPr>
            <a:r>
              <a:rPr lang="en-US" altLang="zh-TW" sz="2400" dirty="0">
                <a:solidFill>
                  <a:srgbClr val="000000"/>
                </a:solidFill>
                <a:latin typeface="Patrick Hand" panose="00000500000000000000" pitchFamily="2" charset="0"/>
                <a:ea typeface="STXinwei" panose="02010800040101010101" pitchFamily="2" charset="-122"/>
                <a:cs typeface="MV Boli" panose="02000500030200090000" pitchFamily="2" charset="0"/>
              </a:rPr>
              <a:t>Office Hours: 	By Appointment</a:t>
            </a:r>
            <a:endParaRPr lang="zh-TW" altLang="zh-TW" sz="2400" dirty="0">
              <a:solidFill>
                <a:srgbClr val="000000"/>
              </a:solidFill>
              <a:latin typeface="Patrick Hand" panose="00000500000000000000" pitchFamily="2" charset="0"/>
              <a:ea typeface="STXinwei" panose="02010800040101010101" pitchFamily="2" charset="-122"/>
              <a:cs typeface="MV Boli" panose="02000500030200090000" pitchFamily="2" charset="0"/>
            </a:endParaRPr>
          </a:p>
          <a:p>
            <a:pPr>
              <a:spcBef>
                <a:spcPct val="40000"/>
              </a:spcBef>
              <a:buClr>
                <a:schemeClr val="tx2"/>
              </a:buClr>
              <a:buSzPct val="100000"/>
              <a:buFont typeface="Arial" panose="020B0604020202020204" pitchFamily="34" charset="0"/>
              <a:buChar char="•"/>
              <a:tabLst>
                <a:tab pos="2241550" algn="l"/>
              </a:tabLst>
              <a:defRPr/>
            </a:pPr>
            <a:r>
              <a:rPr lang="en-US" altLang="zh-TW" sz="2400" dirty="0">
                <a:solidFill>
                  <a:srgbClr val="000000"/>
                </a:solidFill>
                <a:latin typeface="Patrick Hand" panose="00000500000000000000" pitchFamily="2" charset="0"/>
                <a:ea typeface="STXinwei" panose="02010800040101010101" pitchFamily="2" charset="-122"/>
                <a:cs typeface="MV Boli" panose="02000500030200090000" pitchFamily="2" charset="0"/>
              </a:rPr>
              <a:t>E-mail: 	fintyy@ccu.edu.tw</a:t>
            </a:r>
            <a:endParaRPr lang="zh-TW" altLang="zh-TW" sz="2400" dirty="0">
              <a:solidFill>
                <a:srgbClr val="000000"/>
              </a:solidFill>
              <a:latin typeface="Patrick Hand" panose="00000500000000000000" pitchFamily="2" charset="0"/>
              <a:ea typeface="STXinwei" panose="02010800040101010101" pitchFamily="2" charset="-122"/>
              <a:cs typeface="MV Boli" panose="02000500030200090000" pitchFamily="2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A5FFF3C-BB27-46F1-9BC1-CEC2829B12BD}"/>
              </a:ext>
            </a:extLst>
          </p:cNvPr>
          <p:cNvSpPr/>
          <p:nvPr/>
        </p:nvSpPr>
        <p:spPr>
          <a:xfrm>
            <a:off x="2066337" y="670140"/>
            <a:ext cx="6211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" altLang="zh-TW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👧</a:t>
            </a:r>
            <a:endParaRPr lang="zh-TW" alt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98">
            <a:extLst>
              <a:ext uri="{FF2B5EF4-FFF2-40B4-BE49-F238E27FC236}">
                <a16:creationId xmlns:a16="http://schemas.microsoft.com/office/drawing/2014/main" id="{0818A734-FB36-5A6E-E70F-49D1ABE61D56}"/>
              </a:ext>
            </a:extLst>
          </p:cNvPr>
          <p:cNvSpPr txBox="1"/>
          <p:nvPr/>
        </p:nvSpPr>
        <p:spPr>
          <a:xfrm>
            <a:off x="1249809" y="353522"/>
            <a:ext cx="42135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ts val="1600"/>
              </a:lnSpc>
              <a:spcAft>
                <a:spcPts val="600"/>
              </a:spcAft>
            </a:pPr>
            <a:r>
              <a:rPr lang="zh-TW" altLang="zh-TW" sz="2000" b="1" kern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清松手寫體1" pitchFamily="2" charset="-120"/>
                <a:cs typeface="Calibri" panose="020F0502020204030204" pitchFamily="34" charset="0"/>
              </a:rPr>
              <a:t>課程簡介</a:t>
            </a:r>
            <a:r>
              <a:rPr lang="en-US" altLang="zh-TW" sz="2000" b="1" kern="0" dirty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清松手寫體1" pitchFamily="2" charset="-120"/>
                <a:cs typeface="Calibri" panose="020F0502020204030204" pitchFamily="34" charset="0"/>
              </a:rPr>
              <a:t> </a:t>
            </a:r>
            <a:r>
              <a:rPr lang="en-US" altLang="zh-TW" sz="2000" b="1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(Course Description)</a:t>
            </a:r>
            <a:endParaRPr lang="zh-TW" altLang="zh-TW" sz="20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</p:txBody>
      </p:sp>
      <p:grpSp>
        <p:nvGrpSpPr>
          <p:cNvPr id="12" name="组合 7">
            <a:extLst>
              <a:ext uri="{FF2B5EF4-FFF2-40B4-BE49-F238E27FC236}">
                <a16:creationId xmlns:a16="http://schemas.microsoft.com/office/drawing/2014/main" id="{38F747B0-AA02-70C6-F331-AD16929B3010}"/>
              </a:ext>
            </a:extLst>
          </p:cNvPr>
          <p:cNvGrpSpPr/>
          <p:nvPr/>
        </p:nvGrpSpPr>
        <p:grpSpPr>
          <a:xfrm>
            <a:off x="450974" y="184942"/>
            <a:ext cx="668285" cy="1055031"/>
            <a:chOff x="3152776" y="2591761"/>
            <a:chExt cx="761999" cy="1132513"/>
          </a:xfrm>
        </p:grpSpPr>
        <p:pic>
          <p:nvPicPr>
            <p:cNvPr id="16" name="图片 1">
              <a:extLst>
                <a:ext uri="{FF2B5EF4-FFF2-40B4-BE49-F238E27FC236}">
                  <a16:creationId xmlns:a16="http://schemas.microsoft.com/office/drawing/2014/main" id="{3F7677CF-9971-CB49-5071-23E977FC11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52776" y="2591761"/>
              <a:ext cx="761999" cy="1132513"/>
            </a:xfrm>
            <a:prstGeom prst="rect">
              <a:avLst/>
            </a:prstGeom>
          </p:spPr>
        </p:pic>
        <p:sp>
          <p:nvSpPr>
            <p:cNvPr id="17" name="文本框 6">
              <a:extLst>
                <a:ext uri="{FF2B5EF4-FFF2-40B4-BE49-F238E27FC236}">
                  <a16:creationId xmlns:a16="http://schemas.microsoft.com/office/drawing/2014/main" id="{1E0157C3-C2EF-45FB-B7A1-AB6DF0B5E538}"/>
                </a:ext>
              </a:extLst>
            </p:cNvPr>
            <p:cNvSpPr txBox="1"/>
            <p:nvPr/>
          </p:nvSpPr>
          <p:spPr>
            <a:xfrm>
              <a:off x="3301633" y="2673951"/>
              <a:ext cx="375142" cy="693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accent4"/>
                  </a:solidFill>
                  <a:latin typeface="Patrick Hand" panose="00000500000000000000" pitchFamily="2" charset="0"/>
                  <a:ea typeface="方正黑体简体" panose="02010601030101010101" pitchFamily="2" charset="-122"/>
                  <a:cs typeface="+mn-ea"/>
                  <a:sym typeface="+mn-lt"/>
                </a:rPr>
                <a:t>1</a:t>
              </a:r>
              <a:endParaRPr lang="zh-CN" altLang="en-US" sz="3600" b="1" dirty="0">
                <a:solidFill>
                  <a:schemeClr val="accent4"/>
                </a:solidFill>
                <a:latin typeface="Patrick Hand" panose="00000500000000000000" pitchFamily="2" charset="0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73FC9C49-A08F-F15C-2168-7AB4BEB22E1A}"/>
              </a:ext>
            </a:extLst>
          </p:cNvPr>
          <p:cNvSpPr txBox="1"/>
          <p:nvPr/>
        </p:nvSpPr>
        <p:spPr>
          <a:xfrm>
            <a:off x="988367" y="807244"/>
            <a:ext cx="7333441" cy="4020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9875" algn="just">
              <a:lnSpc>
                <a:spcPts val="1800"/>
              </a:lnSpc>
              <a:spcAft>
                <a:spcPts val="600"/>
              </a:spcAft>
            </a:pP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本課程旨在培養學生運用企業分析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(Business Analysis)</a:t>
            </a:r>
            <a:r>
              <a:rPr lang="zh-TW" altLang="zh-TW" sz="1600" b="1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支持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企業價值評估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(Business Valuation)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的能力。課程以企業分析為核心，循序介紹</a:t>
            </a:r>
            <a:r>
              <a:rPr lang="zh-TW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產業與策略分析</a:t>
            </a:r>
            <a:r>
              <a:rPr lang="en-US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(Industry and Strategy Analysis)</a:t>
            </a:r>
            <a:r>
              <a:rPr lang="zh-TW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、會計分析</a:t>
            </a:r>
            <a:r>
              <a:rPr lang="en-US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(Accounting Analysis)</a:t>
            </a:r>
            <a:r>
              <a:rPr lang="zh-TW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、財務報表分析</a:t>
            </a:r>
            <a:r>
              <a:rPr lang="en-US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(Financial Statement Analysis)</a:t>
            </a:r>
            <a:r>
              <a:rPr lang="zh-TW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、前景預測</a:t>
            </a:r>
            <a:r>
              <a:rPr lang="en-US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(Forecasting)</a:t>
            </a:r>
            <a:r>
              <a:rPr lang="zh-TW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，以及企業評價</a:t>
            </a:r>
            <a:r>
              <a:rPr lang="en-US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(Business Valuation)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，引導學生理解各項分析如何共同影響企業價值的形成。企業評價方法則主要包括</a:t>
            </a:r>
            <a:r>
              <a:rPr lang="zh-TW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收益法</a:t>
            </a:r>
            <a:r>
              <a:rPr lang="en-US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(Income Approach)</a:t>
            </a:r>
            <a:r>
              <a:rPr lang="zh-TW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、市場法</a:t>
            </a:r>
            <a:r>
              <a:rPr lang="en-US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(Market Approach)</a:t>
            </a:r>
            <a:r>
              <a:rPr lang="zh-TW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及資產法</a:t>
            </a:r>
            <a:r>
              <a:rPr lang="en-US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(Asset-based Approach)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等。</a:t>
            </a:r>
            <a:endParaRPr lang="zh-TW" altLang="zh-TW" sz="16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indent="269875" algn="just">
              <a:lnSpc>
                <a:spcPts val="1800"/>
              </a:lnSpc>
              <a:spcAft>
                <a:spcPts val="600"/>
              </a:spcAft>
            </a:pP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此外，課程亦延伸探討</a:t>
            </a:r>
            <a:r>
              <a:rPr lang="zh-TW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權益價值折溢價、企業併購、無形資產及</a:t>
            </a:r>
            <a:r>
              <a:rPr lang="en-US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ESG</a:t>
            </a:r>
            <a:r>
              <a:rPr lang="zh-TW" altLang="zh-TW" sz="1600" kern="0" dirty="0"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影響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等重要議題，並透過國內外企業個案分析，協助學生建立完整的企業評價思維，進而運用評價結果支援投資分析及企業決策。</a:t>
            </a:r>
            <a:endParaRPr lang="zh-TW" altLang="zh-TW" sz="16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indent="269875" algn="just">
              <a:lnSpc>
                <a:spcPts val="1800"/>
              </a:lnSpc>
              <a:spcAft>
                <a:spcPts val="600"/>
              </a:spcAft>
            </a:pP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完成本課程後，學生應能：</a:t>
            </a:r>
            <a:endParaRPr lang="zh-TW" altLang="zh-TW" sz="16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268288" lvl="0" indent="-176213" algn="just">
              <a:lnSpc>
                <a:spcPts val="18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分析企業所處之產業環境、競爭策略、會計品質及財務績效，辨識影響企業價值的關鍵因素。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 </a:t>
            </a:r>
            <a:endParaRPr lang="zh-TW" altLang="zh-TW" sz="16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268288" lvl="0" indent="-176213" algn="just">
              <a:lnSpc>
                <a:spcPts val="18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連結企業分析與企業評價，說明各項分析如何影響企業價值。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 </a:t>
            </a:r>
            <a:endParaRPr lang="zh-TW" altLang="zh-TW" sz="16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268288" lvl="0" indent="-176213" algn="just">
              <a:lnSpc>
                <a:spcPts val="18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應用主要企業評價方法估計企業價值，並比較不同評價方法之適用情境。</a:t>
            </a:r>
            <a:endParaRPr lang="en-US" altLang="zh-TW" sz="1600" kern="0" dirty="0">
              <a:solidFill>
                <a:schemeClr val="bg2"/>
              </a:solidFill>
              <a:effectLst/>
              <a:latin typeface="Patrick Hand" panose="00000500000000000000" pitchFamily="2" charset="0"/>
              <a:ea typeface="清松手寫體1" pitchFamily="2" charset="-120"/>
              <a:cs typeface="Calibri" panose="020F0502020204030204" pitchFamily="34" charset="0"/>
            </a:endParaRPr>
          </a:p>
          <a:p>
            <a:pPr marL="268288" lvl="0" indent="-176213" algn="just">
              <a:lnSpc>
                <a:spcPts val="1800"/>
              </a:lnSpc>
              <a:spcAft>
                <a:spcPts val="6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zh-TW" altLang="zh-TW" sz="160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整合企業分析與評價結果，提出具邏輯性的企業價值分析與投資判斷。</a:t>
            </a:r>
            <a:endParaRPr lang="zh-TW" altLang="en-US" sz="1600" dirty="0">
              <a:solidFill>
                <a:schemeClr val="bg2"/>
              </a:solidFill>
              <a:latin typeface="Patrick Hand" panose="00000500000000000000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98">
            <a:extLst>
              <a:ext uri="{FF2B5EF4-FFF2-40B4-BE49-F238E27FC236}">
                <a16:creationId xmlns:a16="http://schemas.microsoft.com/office/drawing/2014/main" id="{FBBFF2A2-4FED-1831-5678-38B0DC03F322}"/>
              </a:ext>
            </a:extLst>
          </p:cNvPr>
          <p:cNvSpPr txBox="1"/>
          <p:nvPr/>
        </p:nvSpPr>
        <p:spPr>
          <a:xfrm>
            <a:off x="1249809" y="353522"/>
            <a:ext cx="42135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just">
              <a:lnSpc>
                <a:spcPts val="1600"/>
              </a:lnSpc>
              <a:spcAft>
                <a:spcPts val="600"/>
              </a:spcAft>
              <a:defRPr sz="2000" b="1" kern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清松手寫體1" pitchFamily="2" charset="-120"/>
                <a:cs typeface="Calibri" panose="020F0502020204030204" pitchFamily="34" charset="0"/>
              </a:defRPr>
            </a:lvl1pPr>
          </a:lstStyle>
          <a:p>
            <a:r>
              <a:rPr lang="zh-TW" altLang="zh-TW" dirty="0"/>
              <a:t>課程教材</a:t>
            </a:r>
            <a:r>
              <a:rPr lang="en-US" altLang="zh-TW" dirty="0"/>
              <a:t> </a:t>
            </a:r>
            <a:r>
              <a:rPr lang="en-US" altLang="zh-TW" dirty="0">
                <a:latin typeface="Patrick Hand" panose="00000500000000000000" pitchFamily="2" charset="0"/>
              </a:rPr>
              <a:t>(Course Materials)</a:t>
            </a:r>
            <a:endParaRPr lang="zh-TW" altLang="zh-TW" dirty="0">
              <a:latin typeface="Patrick Hand" panose="00000500000000000000" pitchFamily="2" charset="0"/>
            </a:endParaRPr>
          </a:p>
        </p:txBody>
      </p:sp>
      <p:grpSp>
        <p:nvGrpSpPr>
          <p:cNvPr id="4" name="组合 7">
            <a:extLst>
              <a:ext uri="{FF2B5EF4-FFF2-40B4-BE49-F238E27FC236}">
                <a16:creationId xmlns:a16="http://schemas.microsoft.com/office/drawing/2014/main" id="{3CAB6A82-A222-00B2-CFFD-9B191E427BA2}"/>
              </a:ext>
            </a:extLst>
          </p:cNvPr>
          <p:cNvGrpSpPr/>
          <p:nvPr/>
        </p:nvGrpSpPr>
        <p:grpSpPr>
          <a:xfrm>
            <a:off x="450974" y="184942"/>
            <a:ext cx="668285" cy="1055031"/>
            <a:chOff x="3152776" y="2591761"/>
            <a:chExt cx="761999" cy="1132513"/>
          </a:xfrm>
        </p:grpSpPr>
        <p:pic>
          <p:nvPicPr>
            <p:cNvPr id="5" name="图片 1">
              <a:extLst>
                <a:ext uri="{FF2B5EF4-FFF2-40B4-BE49-F238E27FC236}">
                  <a16:creationId xmlns:a16="http://schemas.microsoft.com/office/drawing/2014/main" id="{ACA3FC4B-BCD0-EE7D-7BB6-B9C9357519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52776" y="2591761"/>
              <a:ext cx="761999" cy="1132513"/>
            </a:xfrm>
            <a:prstGeom prst="rect">
              <a:avLst/>
            </a:prstGeom>
          </p:spPr>
        </p:pic>
        <p:sp>
          <p:nvSpPr>
            <p:cNvPr id="6" name="文本框 6">
              <a:extLst>
                <a:ext uri="{FF2B5EF4-FFF2-40B4-BE49-F238E27FC236}">
                  <a16:creationId xmlns:a16="http://schemas.microsoft.com/office/drawing/2014/main" id="{779B1B57-E1EB-10A4-B919-AC5E82CD48B4}"/>
                </a:ext>
              </a:extLst>
            </p:cNvPr>
            <p:cNvSpPr txBox="1"/>
            <p:nvPr/>
          </p:nvSpPr>
          <p:spPr>
            <a:xfrm>
              <a:off x="3301633" y="2673951"/>
              <a:ext cx="375142" cy="693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accent1"/>
                  </a:solidFill>
                  <a:latin typeface="Patrick Hand" panose="00000500000000000000" pitchFamily="2" charset="0"/>
                  <a:ea typeface="方正黑体简体" panose="02010601030101010101" pitchFamily="2" charset="-122"/>
                  <a:cs typeface="+mn-ea"/>
                  <a:sym typeface="+mn-lt"/>
                </a:rPr>
                <a:t>2</a:t>
              </a:r>
              <a:endParaRPr lang="zh-CN" altLang="en-US" sz="3600" b="1" dirty="0">
                <a:solidFill>
                  <a:schemeClr val="accent1"/>
                </a:solidFill>
                <a:latin typeface="Patrick Hand" panose="00000500000000000000" pitchFamily="2" charset="0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8" name="文字方塊 7">
            <a:extLst>
              <a:ext uri="{FF2B5EF4-FFF2-40B4-BE49-F238E27FC236}">
                <a16:creationId xmlns:a16="http://schemas.microsoft.com/office/drawing/2014/main" id="{481A3E2A-2AE5-2A0E-3BC1-3AC90DC3F312}"/>
              </a:ext>
            </a:extLst>
          </p:cNvPr>
          <p:cNvSpPr txBox="1"/>
          <p:nvPr/>
        </p:nvSpPr>
        <p:spPr>
          <a:xfrm>
            <a:off x="994975" y="807948"/>
            <a:ext cx="7236493" cy="3635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269875" algn="just">
              <a:lnSpc>
                <a:spcPts val="1800"/>
              </a:lnSpc>
              <a:spcAft>
                <a:spcPts val="600"/>
              </a:spcAft>
            </a:pP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本課程以教師</a:t>
            </a:r>
            <a:r>
              <a:rPr lang="zh-TW" altLang="zh-TW" sz="1600" b="1" kern="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自編教材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為主，包括課程投影片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(Lecture Slides)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、個案教材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(Case Studies)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、及其他補充資料，將依課程進度上傳至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E-course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平台。修課學生無須購買指定教科書。</a:t>
            </a:r>
            <a:endParaRPr lang="zh-TW" altLang="zh-TW" sz="16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indent="269875" algn="just">
              <a:lnSpc>
                <a:spcPts val="1800"/>
              </a:lnSpc>
              <a:spcAft>
                <a:spcPts val="600"/>
              </a:spcAft>
            </a:pP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參考書目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(Recommended References)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如下：</a:t>
            </a:r>
            <a:endParaRPr lang="zh-TW" altLang="zh-TW" sz="16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342900" marR="15240" lvl="0" indent="-250825">
              <a:lnSpc>
                <a:spcPts val="1800"/>
              </a:lnSpc>
              <a:spcAft>
                <a:spcPts val="600"/>
              </a:spcAft>
              <a:buFont typeface="清松手寫體1" pitchFamily="2" charset="-120"/>
              <a:buAutoNum type="arabicPeriod"/>
              <a:tabLst>
                <a:tab pos="457200" algn="l"/>
              </a:tabLst>
            </a:pP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Palepu, K. G., Healy, P. M., &amp; Peek, E. (2022). Business analysis and valuation (6th ed.). Cengage Learning.</a:t>
            </a:r>
            <a:endParaRPr lang="zh-TW" altLang="zh-TW" sz="16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342900" marR="15240" lvl="0" indent="-250825">
              <a:lnSpc>
                <a:spcPts val="1800"/>
              </a:lnSpc>
              <a:spcAft>
                <a:spcPts val="600"/>
              </a:spcAft>
              <a:buFont typeface="清松手寫體1" pitchFamily="2" charset="-120"/>
              <a:buAutoNum type="arabicPeriod"/>
              <a:tabLst>
                <a:tab pos="457200" algn="l"/>
              </a:tabLst>
            </a:pP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Damodaran, A. (2012). Investment valuation: Tools and techniques for determining the value of any asset (3rd ed.). John Wiley &amp; Sons.</a:t>
            </a:r>
            <a:endParaRPr lang="zh-TW" altLang="zh-TW" sz="16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342900" marR="15240" lvl="0" indent="-250825">
              <a:lnSpc>
                <a:spcPts val="1800"/>
              </a:lnSpc>
              <a:spcAft>
                <a:spcPts val="600"/>
              </a:spcAft>
              <a:buFont typeface="清松手寫體1" pitchFamily="2" charset="-120"/>
              <a:buAutoNum type="arabicPeriod"/>
              <a:tabLst>
                <a:tab pos="457200" algn="l"/>
              </a:tabLst>
            </a:pP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Koller, T., </a:t>
            </a:r>
            <a:r>
              <a:rPr lang="en-US" altLang="zh-TW" sz="1600" kern="0" dirty="0" err="1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Goedhart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, M., &amp; Wessels, D. (2025). Valuation: Measuring and managing the value of companies (8th ed.). John Wiley &amp; Sons. </a:t>
            </a:r>
            <a:endParaRPr lang="zh-TW" altLang="zh-TW" sz="16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342900" marR="15240" lvl="0" indent="-250825">
              <a:lnSpc>
                <a:spcPts val="1800"/>
              </a:lnSpc>
              <a:spcAft>
                <a:spcPts val="600"/>
              </a:spcAft>
              <a:buFont typeface="清松手寫體1" pitchFamily="2" charset="-120"/>
              <a:buAutoNum type="arabicPeriod"/>
              <a:tabLst>
                <a:tab pos="457200" algn="l"/>
              </a:tabLst>
            </a:pP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企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新細明體" panose="02020500000000000000" pitchFamily="18" charset="-120"/>
              </a:rPr>
              <a:t>業評價實務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, 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初版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, 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新細明體" panose="02020500000000000000" pitchFamily="18" charset="-120"/>
              </a:rPr>
              <a:t>陳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STXinwei" panose="02010800040101010101" pitchFamily="2" charset="-122"/>
              </a:rPr>
              <a:t>溢茂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, 2015, 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新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新細明體" panose="02020500000000000000" pitchFamily="18" charset="-120"/>
              </a:rPr>
              <a:t>陸書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STXinwei" panose="02010800040101010101" pitchFamily="2" charset="-122"/>
              </a:rPr>
              <a:t>局</a:t>
            </a:r>
            <a:endParaRPr lang="zh-TW" altLang="zh-TW" sz="16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342900" marR="15240" lvl="0" indent="-250825">
              <a:lnSpc>
                <a:spcPts val="1800"/>
              </a:lnSpc>
              <a:spcAft>
                <a:spcPts val="600"/>
              </a:spcAft>
              <a:buFont typeface="清松手寫體1" pitchFamily="2" charset="-120"/>
              <a:buAutoNum type="arabicPeriod"/>
              <a:tabLst>
                <a:tab pos="457200" algn="l"/>
              </a:tabLst>
            </a:pP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企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新細明體" panose="02020500000000000000" pitchFamily="18" charset="-120"/>
              </a:rPr>
              <a:t>業評價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, 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二版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, 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王淑芬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, 2015, 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新細明體" panose="02020500000000000000" pitchFamily="18" charset="-120"/>
              </a:rPr>
              <a:t>華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STXinwei" panose="02010800040101010101" pitchFamily="2" charset="-122"/>
              </a:rPr>
              <a:t>泰文化</a:t>
            </a:r>
            <a:endParaRPr lang="zh-TW" altLang="zh-TW" sz="16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342900" marR="15240" lvl="0" indent="-250825">
              <a:lnSpc>
                <a:spcPts val="1800"/>
              </a:lnSpc>
              <a:spcAft>
                <a:spcPts val="600"/>
              </a:spcAft>
              <a:buFont typeface="清松手寫體1" pitchFamily="2" charset="-120"/>
              <a:buAutoNum type="arabicPeriod"/>
              <a:tabLst>
                <a:tab pos="457200" algn="l"/>
              </a:tabLst>
            </a:pP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企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新細明體" panose="02020500000000000000" pitchFamily="18" charset="-120"/>
              </a:rPr>
              <a:t>業評價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STXinwei" panose="02010800040101010101" pitchFamily="2" charset="-122"/>
              </a:rPr>
              <a:t>：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新細明體" panose="02020500000000000000" pitchFamily="18" charset="-120"/>
              </a:rPr>
              <a:t>個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STXinwei" panose="02010800040101010101" pitchFamily="2" charset="-122"/>
              </a:rPr>
              <a:t>案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新細明體" panose="02020500000000000000" pitchFamily="18" charset="-120"/>
              </a:rPr>
              <a:t>實證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STXinwei" panose="02010800040101010101" pitchFamily="2" charset="-122"/>
              </a:rPr>
              <a:t>分析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, 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再版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, 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新細明體" panose="02020500000000000000" pitchFamily="18" charset="-120"/>
              </a:rPr>
              <a:t>吳啟銘</a:t>
            </a:r>
            <a:r>
              <a:rPr lang="en-US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, 2011, 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智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新細明體" panose="02020500000000000000" pitchFamily="18" charset="-120"/>
              </a:rPr>
              <a:t>勝</a:t>
            </a:r>
            <a:r>
              <a:rPr lang="zh-TW" altLang="zh-TW" sz="16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STXinwei" panose="02010800040101010101" pitchFamily="2" charset="-122"/>
              </a:rPr>
              <a:t>文化</a:t>
            </a:r>
            <a:endParaRPr lang="zh-TW" altLang="zh-TW" sz="16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>
            <a:extLst>
              <a:ext uri="{FF2B5EF4-FFF2-40B4-BE49-F238E27FC236}">
                <a16:creationId xmlns:a16="http://schemas.microsoft.com/office/drawing/2014/main" id="{8B2A2F25-FEF8-EC83-A83B-5BC49BE160AA}"/>
              </a:ext>
            </a:extLst>
          </p:cNvPr>
          <p:cNvGrpSpPr/>
          <p:nvPr/>
        </p:nvGrpSpPr>
        <p:grpSpPr>
          <a:xfrm>
            <a:off x="450974" y="184942"/>
            <a:ext cx="668285" cy="1055031"/>
            <a:chOff x="3152776" y="2591761"/>
            <a:chExt cx="761999" cy="1132513"/>
          </a:xfrm>
        </p:grpSpPr>
        <p:pic>
          <p:nvPicPr>
            <p:cNvPr id="4" name="图片 1">
              <a:extLst>
                <a:ext uri="{FF2B5EF4-FFF2-40B4-BE49-F238E27FC236}">
                  <a16:creationId xmlns:a16="http://schemas.microsoft.com/office/drawing/2014/main" id="{1B287A6B-1CB7-8128-F581-28E670E2B2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52776" y="2591761"/>
              <a:ext cx="761999" cy="1132513"/>
            </a:xfrm>
            <a:prstGeom prst="rect">
              <a:avLst/>
            </a:prstGeom>
          </p:spPr>
        </p:pic>
        <p:sp>
          <p:nvSpPr>
            <p:cNvPr id="5" name="文本框 6">
              <a:extLst>
                <a:ext uri="{FF2B5EF4-FFF2-40B4-BE49-F238E27FC236}">
                  <a16:creationId xmlns:a16="http://schemas.microsoft.com/office/drawing/2014/main" id="{9A3DFBC2-289E-CDED-9ACF-987997334980}"/>
                </a:ext>
              </a:extLst>
            </p:cNvPr>
            <p:cNvSpPr txBox="1"/>
            <p:nvPr/>
          </p:nvSpPr>
          <p:spPr>
            <a:xfrm>
              <a:off x="3301633" y="2673951"/>
              <a:ext cx="375142" cy="693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9999"/>
                  </a:solidFill>
                  <a:latin typeface="Patrick Hand" panose="00000500000000000000" pitchFamily="2" charset="0"/>
                  <a:ea typeface="方正黑体简体" panose="02010601030101010101" pitchFamily="2" charset="-122"/>
                  <a:cs typeface="+mn-ea"/>
                  <a:sym typeface="+mn-lt"/>
                </a:rPr>
                <a:t>3</a:t>
              </a:r>
              <a:endParaRPr lang="zh-CN" altLang="en-US" sz="3600" b="1" dirty="0">
                <a:solidFill>
                  <a:srgbClr val="FF9999"/>
                </a:solidFill>
                <a:latin typeface="Patrick Hand" panose="00000500000000000000" pitchFamily="2" charset="0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id="{77A0A660-E68F-78B6-1053-05B458B23394}"/>
              </a:ext>
            </a:extLst>
          </p:cNvPr>
          <p:cNvSpPr txBox="1"/>
          <p:nvPr/>
        </p:nvSpPr>
        <p:spPr>
          <a:xfrm>
            <a:off x="1249809" y="348714"/>
            <a:ext cx="457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just">
              <a:lnSpc>
                <a:spcPts val="1600"/>
              </a:lnSpc>
              <a:spcAft>
                <a:spcPts val="600"/>
              </a:spcAft>
              <a:defRPr sz="2000" b="1" kern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清松手寫體1" pitchFamily="2" charset="-120"/>
                <a:cs typeface="Calibri" panose="020F0502020204030204" pitchFamily="34" charset="0"/>
              </a:defRPr>
            </a:lvl1pPr>
          </a:lstStyle>
          <a:p>
            <a:r>
              <a:rPr lang="zh-TW" altLang="zh-TW" dirty="0"/>
              <a:t>評分</a:t>
            </a:r>
            <a:r>
              <a:rPr lang="zh-TW" altLang="zh-TW" dirty="0">
                <a:latin typeface="Patrick Hand" panose="00000500000000000000" pitchFamily="2" charset="0"/>
              </a:rPr>
              <a:t>方式</a:t>
            </a:r>
            <a:r>
              <a:rPr lang="en-US" altLang="zh-TW" dirty="0"/>
              <a:t> </a:t>
            </a:r>
            <a:r>
              <a:rPr lang="en-US" altLang="zh-TW" dirty="0">
                <a:latin typeface="Patrick Hand" panose="00000500000000000000" pitchFamily="2" charset="0"/>
              </a:rPr>
              <a:t>(Assessment)</a:t>
            </a:r>
            <a:endParaRPr lang="zh-TW" altLang="zh-TW" dirty="0">
              <a:latin typeface="Patrick Hand" panose="00000500000000000000" pitchFamily="2" charset="0"/>
            </a:endParaRPr>
          </a:p>
        </p:txBody>
      </p:sp>
      <p:graphicFrame>
        <p:nvGraphicFramePr>
          <p:cNvPr id="13" name="表格 12">
            <a:extLst>
              <a:ext uri="{FF2B5EF4-FFF2-40B4-BE49-F238E27FC236}">
                <a16:creationId xmlns:a16="http://schemas.microsoft.com/office/drawing/2014/main" id="{290B538B-E5D6-337C-B230-06E3D04014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673676"/>
              </p:ext>
            </p:extLst>
          </p:nvPr>
        </p:nvGraphicFramePr>
        <p:xfrm>
          <a:off x="1360300" y="1302787"/>
          <a:ext cx="7199906" cy="3491999"/>
        </p:xfrm>
        <a:graphic>
          <a:graphicData uri="http://schemas.openxmlformats.org/drawingml/2006/table">
            <a:tbl>
              <a:tblPr firstRow="1" firstCol="1" bandRow="1">
                <a:tableStyleId>{020F0AA8-654C-4273-AB98-E84F900A0029}</a:tableStyleId>
              </a:tblPr>
              <a:tblGrid>
                <a:gridCol w="6324600">
                  <a:extLst>
                    <a:ext uri="{9D8B030D-6E8A-4147-A177-3AD203B41FA5}">
                      <a16:colId xmlns:a16="http://schemas.microsoft.com/office/drawing/2014/main" val="1252135368"/>
                    </a:ext>
                  </a:extLst>
                </a:gridCol>
                <a:gridCol w="875306">
                  <a:extLst>
                    <a:ext uri="{9D8B030D-6E8A-4147-A177-3AD203B41FA5}">
                      <a16:colId xmlns:a16="http://schemas.microsoft.com/office/drawing/2014/main" val="1990744891"/>
                    </a:ext>
                  </a:extLst>
                </a:gridCol>
              </a:tblGrid>
              <a:tr h="498857">
                <a:tc>
                  <a:txBody>
                    <a:bodyPr/>
                    <a:lstStyle/>
                    <a:p>
                      <a:pPr marL="0" indent="0">
                        <a:lnSpc>
                          <a:spcPts val="1600"/>
                        </a:lnSpc>
                        <a:spcAft>
                          <a:spcPts val="120"/>
                        </a:spcAft>
                      </a:pPr>
                      <a:r>
                        <a:rPr lang="zh-TW" sz="2000" kern="0" dirty="0">
                          <a:solidFill>
                            <a:srgbClr val="FF9999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評量項目</a:t>
                      </a:r>
                      <a:endParaRPr lang="zh-TW" sz="2000" kern="100" dirty="0">
                        <a:solidFill>
                          <a:srgbClr val="FF9999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9525" marR="9525" marT="9525" marB="952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ts val="1600"/>
                        </a:lnSpc>
                        <a:spcAft>
                          <a:spcPts val="120"/>
                        </a:spcAft>
                      </a:pPr>
                      <a:r>
                        <a:rPr lang="zh-TW" sz="20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比例</a:t>
                      </a:r>
                      <a:endParaRPr lang="zh-TW" sz="20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9525" marR="9525" marT="9525" marB="952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8861087"/>
                  </a:ext>
                </a:extLst>
              </a:tr>
              <a:tr h="498857"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ts val="1600"/>
                        </a:lnSpc>
                        <a:spcAft>
                          <a:spcPts val="120"/>
                        </a:spcAft>
                        <a:buFont typeface="+mj-lt"/>
                        <a:buAutoNum type="arabicPeriod"/>
                      </a:pPr>
                      <a:r>
                        <a:rPr lang="zh-TW" sz="20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出缺席與課堂參與</a:t>
                      </a:r>
                      <a:r>
                        <a:rPr lang="en-US" sz="20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 (Attendance and Participation)</a:t>
                      </a:r>
                      <a:endParaRPr lang="zh-TW" sz="20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9525" marR="9525" marT="9525" marB="952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algn="r">
                        <a:lnSpc>
                          <a:spcPts val="1600"/>
                        </a:lnSpc>
                        <a:spcAft>
                          <a:spcPts val="120"/>
                        </a:spcAft>
                      </a:pPr>
                      <a:r>
                        <a:rPr lang="en-US" sz="20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15%</a:t>
                      </a:r>
                      <a:endParaRPr lang="zh-TW" sz="20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9525" marR="9525" marT="9525" marB="952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6176840"/>
                  </a:ext>
                </a:extLst>
              </a:tr>
              <a:tr h="498857">
                <a:tc>
                  <a:txBody>
                    <a:bodyPr/>
                    <a:lstStyle/>
                    <a:p>
                      <a:pPr marL="360363" lvl="0" indent="-360363">
                        <a:lnSpc>
                          <a:spcPts val="1600"/>
                        </a:lnSpc>
                        <a:spcAft>
                          <a:spcPts val="120"/>
                        </a:spcAft>
                        <a:buFont typeface="+mj-lt"/>
                        <a:buAutoNum type="arabicPeriod" startAt="2"/>
                      </a:pPr>
                      <a:r>
                        <a:rPr lang="zh-TW" sz="20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期中個案分析</a:t>
                      </a:r>
                      <a:r>
                        <a:rPr lang="en-US" sz="20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 (Midterm Individual Case Analysis)</a:t>
                      </a:r>
                      <a:endParaRPr lang="zh-TW" sz="20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9525" marR="9525" marT="9525" marB="952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algn="r">
                        <a:lnSpc>
                          <a:spcPts val="1600"/>
                        </a:lnSpc>
                        <a:spcAft>
                          <a:spcPts val="120"/>
                        </a:spcAft>
                      </a:pPr>
                      <a:r>
                        <a:rPr lang="en-US" sz="20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35%</a:t>
                      </a:r>
                      <a:endParaRPr lang="zh-TW" sz="20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9525" marR="9525" marT="9525" marB="952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584440"/>
                  </a:ext>
                </a:extLst>
              </a:tr>
              <a:tr h="498857">
                <a:tc>
                  <a:txBody>
                    <a:bodyPr/>
                    <a:lstStyle/>
                    <a:p>
                      <a:pPr marL="360363" lvl="0" indent="-360363" algn="l" defTabSz="514350" rtl="0" eaLnBrk="1" latinLnBrk="0" hangingPunct="1">
                        <a:lnSpc>
                          <a:spcPts val="1600"/>
                        </a:lnSpc>
                        <a:spcAft>
                          <a:spcPts val="120"/>
                        </a:spcAft>
                        <a:buFont typeface="+mj-lt"/>
                        <a:buAutoNum type="arabicPeriod" startAt="3"/>
                      </a:pPr>
                      <a:r>
                        <a:rPr lang="zh-TW" altLang="en-US" sz="20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  <a:cs typeface="Arial"/>
                        </a:rPr>
                        <a:t>個案討論參與</a:t>
                      </a:r>
                      <a:r>
                        <a:rPr lang="en-US" sz="20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  <a:cs typeface="Arial"/>
                        </a:rPr>
                        <a:t> (Case Participation)</a:t>
                      </a:r>
                      <a:endParaRPr lang="zh-TW" altLang="en-US" sz="2000" kern="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  <a:cs typeface="Arial"/>
                      </a:endParaRPr>
                    </a:p>
                  </a:txBody>
                  <a:tcPr marL="9525" marR="9525" marT="9525" marB="952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algn="r">
                        <a:lnSpc>
                          <a:spcPts val="1600"/>
                        </a:lnSpc>
                        <a:spcAft>
                          <a:spcPts val="120"/>
                        </a:spcAft>
                      </a:pPr>
                      <a:r>
                        <a:rPr lang="en-US" sz="20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10%</a:t>
                      </a:r>
                      <a:endParaRPr lang="zh-TW" sz="20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9525" marR="9525" marT="9525" marB="952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96521577"/>
                  </a:ext>
                </a:extLst>
              </a:tr>
              <a:tr h="498857">
                <a:tc>
                  <a:txBody>
                    <a:bodyPr/>
                    <a:lstStyle/>
                    <a:p>
                      <a:pPr marL="360363" lvl="0" indent="-360363">
                        <a:lnSpc>
                          <a:spcPts val="1600"/>
                        </a:lnSpc>
                        <a:spcAft>
                          <a:spcPts val="120"/>
                        </a:spcAft>
                        <a:buFont typeface="+mj-lt"/>
                        <a:buAutoNum type="arabicPeriod" startAt="4"/>
                      </a:pPr>
                      <a:r>
                        <a:rPr lang="zh-TW" sz="20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期末書面報告</a:t>
                      </a:r>
                      <a:r>
                        <a:rPr lang="en-US" sz="20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 (Final Project Report)</a:t>
                      </a:r>
                      <a:endParaRPr lang="zh-TW" sz="20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9525" marR="9525" marT="9525" marB="952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algn="r">
                        <a:lnSpc>
                          <a:spcPts val="1600"/>
                        </a:lnSpc>
                        <a:spcAft>
                          <a:spcPts val="120"/>
                        </a:spcAft>
                      </a:pPr>
                      <a:r>
                        <a:rPr lang="en-US" sz="2000" b="1" kern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trick Hand" panose="00000500000000000000" pitchFamily="2" charset="0"/>
                          <a:ea typeface="清松手寫體1" pitchFamily="2" charset="-120"/>
                        </a:rPr>
                        <a:t>30%</a:t>
                      </a:r>
                      <a:endParaRPr lang="zh-TW" sz="2000" b="1" kern="1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9525" marR="9525" marT="9525" marB="952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02192025"/>
                  </a:ext>
                </a:extLst>
              </a:tr>
              <a:tr h="498857">
                <a:tc>
                  <a:txBody>
                    <a:bodyPr/>
                    <a:lstStyle/>
                    <a:p>
                      <a:pPr marL="360363" lvl="0" indent="-360363">
                        <a:lnSpc>
                          <a:spcPts val="1600"/>
                        </a:lnSpc>
                        <a:spcAft>
                          <a:spcPts val="120"/>
                        </a:spcAft>
                        <a:buFont typeface="+mj-lt"/>
                        <a:buAutoNum type="arabicPeriod" startAt="5"/>
                      </a:pPr>
                      <a:r>
                        <a:rPr lang="zh-TW" sz="20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期末口頭報告</a:t>
                      </a:r>
                      <a:r>
                        <a:rPr lang="en-US" sz="20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 (Final Project Presentation)</a:t>
                      </a:r>
                      <a:endParaRPr lang="zh-TW" sz="20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9525" marR="9525" marT="9525" marB="952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algn="r">
                        <a:lnSpc>
                          <a:spcPts val="1600"/>
                        </a:lnSpc>
                        <a:spcAft>
                          <a:spcPts val="120"/>
                        </a:spcAft>
                      </a:pPr>
                      <a:r>
                        <a:rPr lang="en-US" sz="2000" b="1" kern="0" dirty="0">
                          <a:solidFill>
                            <a:schemeClr val="accent4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atrick Hand" panose="00000500000000000000" pitchFamily="2" charset="0"/>
                          <a:ea typeface="清松手寫體1" pitchFamily="2" charset="-120"/>
                        </a:rPr>
                        <a:t>10%</a:t>
                      </a:r>
                      <a:endParaRPr lang="zh-TW" sz="2000" b="1" kern="100" dirty="0">
                        <a:solidFill>
                          <a:schemeClr val="accent4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9525" marR="9525" marT="9525" marB="952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60510529"/>
                  </a:ext>
                </a:extLst>
              </a:tr>
              <a:tr h="498857">
                <a:tc>
                  <a:txBody>
                    <a:bodyPr/>
                    <a:lstStyle/>
                    <a:p>
                      <a:pPr marL="228600">
                        <a:lnSpc>
                          <a:spcPts val="1600"/>
                        </a:lnSpc>
                        <a:spcAft>
                          <a:spcPts val="120"/>
                        </a:spcAft>
                      </a:pPr>
                      <a:r>
                        <a:rPr lang="en-US" sz="20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 </a:t>
                      </a:r>
                      <a:endParaRPr lang="zh-TW" sz="20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9525" marR="9525" marT="9525" marB="952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28600" algn="r">
                        <a:lnSpc>
                          <a:spcPts val="1600"/>
                        </a:lnSpc>
                        <a:spcAft>
                          <a:spcPts val="120"/>
                        </a:spcAft>
                      </a:pPr>
                      <a:r>
                        <a:rPr lang="en-US" sz="20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100%</a:t>
                      </a:r>
                      <a:endParaRPr lang="zh-TW" sz="20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9525" marR="9525" marT="9525" marB="9525" anchor="ctr">
                    <a:lnL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noFill/>
                      <a:prstDash val="solid"/>
                      <a:round/>
                      <a:headEnd type="none" w="sm" len="sm"/>
                      <a:tailEnd type="none" w="sm" len="sm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26896524"/>
                  </a:ext>
                </a:extLst>
              </a:tr>
            </a:tbl>
          </a:graphicData>
        </a:graphic>
      </p:graphicFrame>
      <p:sp>
        <p:nvSpPr>
          <p:cNvPr id="14" name="Rectangle 1">
            <a:extLst>
              <a:ext uri="{FF2B5EF4-FFF2-40B4-BE49-F238E27FC236}">
                <a16:creationId xmlns:a16="http://schemas.microsoft.com/office/drawing/2014/main" id="{5B0295BD-FDB6-21BD-C413-A7133B702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3783" y="792351"/>
            <a:ext cx="353494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69875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6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Delight Candles" panose="02000600000000000000" pitchFamily="2" charset="0"/>
                <a:ea typeface="清松手寫體1" pitchFamily="2" charset="-120"/>
                <a:cs typeface="Calibri" panose="020F0502020204030204" pitchFamily="34" charset="0"/>
              </a:rPr>
              <a:t>本課程成績由下列五項評量組成：</a:t>
            </a:r>
            <a:endParaRPr kumimoji="0" lang="zh-TW" altLang="zh-TW" sz="16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Delight Candles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380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>
            <a:extLst>
              <a:ext uri="{FF2B5EF4-FFF2-40B4-BE49-F238E27FC236}">
                <a16:creationId xmlns:a16="http://schemas.microsoft.com/office/drawing/2014/main" id="{85357595-FE75-C20E-DC76-070B642A5ED3}"/>
              </a:ext>
            </a:extLst>
          </p:cNvPr>
          <p:cNvGrpSpPr/>
          <p:nvPr/>
        </p:nvGrpSpPr>
        <p:grpSpPr>
          <a:xfrm>
            <a:off x="450974" y="184942"/>
            <a:ext cx="668285" cy="1055031"/>
            <a:chOff x="3152776" y="2591761"/>
            <a:chExt cx="761999" cy="1132513"/>
          </a:xfrm>
        </p:grpSpPr>
        <p:pic>
          <p:nvPicPr>
            <p:cNvPr id="3" name="图片 1">
              <a:extLst>
                <a:ext uri="{FF2B5EF4-FFF2-40B4-BE49-F238E27FC236}">
                  <a16:creationId xmlns:a16="http://schemas.microsoft.com/office/drawing/2014/main" id="{2FC60A2C-9839-878C-16A9-AA4FE7E6E3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52776" y="2591761"/>
              <a:ext cx="761999" cy="1132513"/>
            </a:xfrm>
            <a:prstGeom prst="rect">
              <a:avLst/>
            </a:prstGeom>
          </p:spPr>
        </p:pic>
        <p:sp>
          <p:nvSpPr>
            <p:cNvPr id="4" name="文本框 6">
              <a:extLst>
                <a:ext uri="{FF2B5EF4-FFF2-40B4-BE49-F238E27FC236}">
                  <a16:creationId xmlns:a16="http://schemas.microsoft.com/office/drawing/2014/main" id="{3FC1232B-8F5E-F586-8241-A6335D67D4CE}"/>
                </a:ext>
              </a:extLst>
            </p:cNvPr>
            <p:cNvSpPr txBox="1"/>
            <p:nvPr/>
          </p:nvSpPr>
          <p:spPr>
            <a:xfrm>
              <a:off x="3301633" y="2673951"/>
              <a:ext cx="375142" cy="693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FF9999"/>
                  </a:solidFill>
                  <a:latin typeface="Patrick Hand" panose="00000500000000000000" pitchFamily="2" charset="0"/>
                  <a:ea typeface="方正黑体简体" panose="02010601030101010101" pitchFamily="2" charset="-122"/>
                  <a:cs typeface="+mn-ea"/>
                  <a:sym typeface="+mn-lt"/>
                </a:rPr>
                <a:t>3</a:t>
              </a:r>
              <a:endParaRPr lang="zh-CN" altLang="en-US" sz="3600" b="1" dirty="0">
                <a:solidFill>
                  <a:srgbClr val="FF9999"/>
                </a:solidFill>
                <a:latin typeface="Patrick Hand" panose="00000500000000000000" pitchFamily="2" charset="0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5" name="文字方塊 4">
            <a:extLst>
              <a:ext uri="{FF2B5EF4-FFF2-40B4-BE49-F238E27FC236}">
                <a16:creationId xmlns:a16="http://schemas.microsoft.com/office/drawing/2014/main" id="{013EAA08-839E-F366-7E00-82FD78D07FDB}"/>
              </a:ext>
            </a:extLst>
          </p:cNvPr>
          <p:cNvSpPr txBox="1"/>
          <p:nvPr/>
        </p:nvSpPr>
        <p:spPr>
          <a:xfrm>
            <a:off x="1196017" y="651671"/>
            <a:ext cx="7801985" cy="44230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just">
              <a:lnSpc>
                <a:spcPts val="1600"/>
              </a:lnSpc>
              <a:spcAft>
                <a:spcPts val="600"/>
              </a:spcAft>
              <a:defRPr sz="2000" b="1" kern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清松手寫體1" pitchFamily="2" charset="-120"/>
                <a:cs typeface="Calibri" panose="020F0502020204030204" pitchFamily="34" charset="0"/>
              </a:defRPr>
            </a:lvl1pPr>
          </a:lstStyle>
          <a:p>
            <a:pPr marL="268288" lvl="0" indent="-176213">
              <a:lnSpc>
                <a:spcPct val="90000"/>
              </a:lnSpc>
              <a:spcAft>
                <a:spcPts val="500"/>
              </a:spcAft>
              <a:buFont typeface="+mj-lt"/>
              <a:buAutoNum type="arabicPeriod"/>
              <a:tabLst>
                <a:tab pos="270510" algn="l"/>
              </a:tabLst>
            </a:pPr>
            <a:r>
              <a:rPr lang="zh-TW" altLang="zh-TW" sz="1400" b="1" kern="0" dirty="0">
                <a:solidFill>
                  <a:srgbClr val="FF9999"/>
                </a:solidFill>
                <a:effectLst/>
                <a:latin typeface="Patrick Hand" panose="00000500000000000000" pitchFamily="2" charset="0"/>
              </a:rPr>
              <a:t>出缺席與課堂參與</a:t>
            </a:r>
            <a:r>
              <a:rPr lang="en-US" altLang="zh-TW" sz="1400" b="1" kern="0" dirty="0">
                <a:solidFill>
                  <a:srgbClr val="FF9999"/>
                </a:solidFill>
                <a:effectLst/>
                <a:latin typeface="Patrick Hand" panose="00000500000000000000" pitchFamily="2" charset="0"/>
              </a:rPr>
              <a:t> (Attendance and Participation, 15%)</a:t>
            </a:r>
            <a:endParaRPr lang="zh-TW" altLang="zh-TW" sz="1400" kern="100" dirty="0">
              <a:solidFill>
                <a:srgbClr val="FF9999"/>
              </a:solidFill>
              <a:effectLst/>
              <a:latin typeface="Patrick Hand" panose="00000500000000000000" pitchFamily="2" charset="0"/>
            </a:endParaRPr>
          </a:p>
          <a:p>
            <a:pPr marL="269875" algn="just">
              <a:lnSpc>
                <a:spcPct val="90000"/>
              </a:lnSpc>
              <a:spcAft>
                <a:spcPts val="500"/>
              </a:spcAft>
            </a:pPr>
            <a:r>
              <a:rPr lang="zh-TW" altLang="zh-TW" sz="1400" b="0" kern="0" dirty="0">
                <a:effectLst/>
                <a:latin typeface="Patrick Hand" panose="00000500000000000000" pitchFamily="2" charset="0"/>
              </a:rPr>
              <a:t>課堂將</a:t>
            </a:r>
            <a:r>
              <a:rPr lang="zh-TW" altLang="zh-TW" sz="1400" b="0" kern="0" dirty="0">
                <a:solidFill>
                  <a:srgbClr val="FFFF00"/>
                </a:solidFill>
                <a:effectLst/>
                <a:latin typeface="Patrick Hand" panose="00000500000000000000" pitchFamily="2" charset="0"/>
              </a:rPr>
              <a:t>不定期</a:t>
            </a:r>
            <a:r>
              <a:rPr lang="zh-TW" altLang="zh-TW" sz="1400" b="0" kern="0" dirty="0">
                <a:effectLst/>
                <a:latin typeface="Patrick Hand" panose="00000500000000000000" pitchFamily="2" charset="0"/>
              </a:rPr>
              <a:t>點名，以鼓勵學生積極參與課程討論。缺席超過</a:t>
            </a:r>
            <a:r>
              <a:rPr lang="zh-TW" altLang="zh-TW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trick Hand" panose="00000500000000000000" pitchFamily="2" charset="0"/>
              </a:rPr>
              <a:t>三次</a:t>
            </a:r>
            <a:r>
              <a:rPr lang="zh-TW" altLang="zh-TW" sz="1400" b="0" kern="0" dirty="0">
                <a:effectLst/>
                <a:latin typeface="Patrick Hand" panose="00000500000000000000" pitchFamily="2" charset="0"/>
              </a:rPr>
              <a:t>且未具正當理由者，本項成績以零分計算。</a:t>
            </a:r>
            <a:endParaRPr lang="zh-TW" altLang="zh-TW" sz="1400" b="0" kern="100" dirty="0">
              <a:effectLst/>
              <a:latin typeface="Patrick Hand" panose="00000500000000000000" pitchFamily="2" charset="0"/>
            </a:endParaRPr>
          </a:p>
          <a:p>
            <a:pPr marL="268288" indent="-176213">
              <a:lnSpc>
                <a:spcPct val="90000"/>
              </a:lnSpc>
              <a:spcAft>
                <a:spcPts val="500"/>
              </a:spcAft>
              <a:buFont typeface="+mj-lt"/>
              <a:buAutoNum type="arabicPeriod" startAt="2"/>
              <a:tabLst>
                <a:tab pos="270510" algn="l"/>
              </a:tabLst>
            </a:pPr>
            <a:r>
              <a:rPr lang="zh-TW" altLang="zh-TW" sz="1400" dirty="0">
                <a:solidFill>
                  <a:srgbClr val="FF9999"/>
                </a:solidFill>
                <a:latin typeface="Patrick Hand" panose="00000500000000000000" pitchFamily="2" charset="0"/>
              </a:rPr>
              <a:t>期中評量</a:t>
            </a:r>
            <a:r>
              <a:rPr lang="en-US" altLang="zh-TW" sz="1400" dirty="0">
                <a:solidFill>
                  <a:srgbClr val="FF9999"/>
                </a:solidFill>
                <a:latin typeface="Patrick Hand" panose="00000500000000000000" pitchFamily="2" charset="0"/>
              </a:rPr>
              <a:t> (Midterm Assessment, 35%)</a:t>
            </a:r>
            <a:endParaRPr lang="zh-TW" altLang="zh-TW" sz="1400" dirty="0">
              <a:solidFill>
                <a:srgbClr val="FF9999"/>
              </a:solidFill>
              <a:latin typeface="Patrick Hand" panose="00000500000000000000" pitchFamily="2" charset="0"/>
            </a:endParaRPr>
          </a:p>
          <a:p>
            <a:pPr marL="269875" algn="just">
              <a:lnSpc>
                <a:spcPct val="90000"/>
              </a:lnSpc>
              <a:spcAft>
                <a:spcPts val="500"/>
              </a:spcAft>
            </a:pPr>
            <a:r>
              <a:rPr lang="zh-TW" altLang="zh-TW" sz="1400" b="0" dirty="0">
                <a:latin typeface="Patrick Hand" panose="00000500000000000000" pitchFamily="2" charset="0"/>
              </a:rPr>
              <a:t>期中評量採個人作答，並以</a:t>
            </a:r>
            <a:r>
              <a:rPr lang="en-US" altLang="zh-TW" sz="1400" b="0" dirty="0">
                <a:latin typeface="Patrick Hand" panose="00000500000000000000" pitchFamily="2" charset="0"/>
              </a:rPr>
              <a:t> </a:t>
            </a:r>
            <a:r>
              <a:rPr lang="en-US" altLang="zh-TW" sz="1400" b="0" dirty="0">
                <a:solidFill>
                  <a:srgbClr val="FFFF00"/>
                </a:solidFill>
                <a:latin typeface="Patrick Hand" panose="00000500000000000000" pitchFamily="2" charset="0"/>
              </a:rPr>
              <a:t>Open-book</a:t>
            </a:r>
            <a:r>
              <a:rPr lang="zh-TW" altLang="zh-TW" sz="1400" b="0" dirty="0">
                <a:solidFill>
                  <a:srgbClr val="FFFF00"/>
                </a:solidFill>
                <a:latin typeface="Patrick Hand" panose="00000500000000000000" pitchFamily="2" charset="0"/>
              </a:rPr>
              <a:t>、</a:t>
            </a:r>
            <a:r>
              <a:rPr lang="en-US" altLang="zh-TW" sz="1400" b="0" dirty="0">
                <a:solidFill>
                  <a:srgbClr val="FFFF00"/>
                </a:solidFill>
                <a:latin typeface="Patrick Hand" panose="00000500000000000000" pitchFamily="2" charset="0"/>
              </a:rPr>
              <a:t>Open-notes </a:t>
            </a:r>
            <a:r>
              <a:rPr lang="zh-TW" altLang="zh-TW" sz="1400" b="0" dirty="0">
                <a:latin typeface="Patrick Hand" panose="00000500000000000000" pitchFamily="2" charset="0"/>
              </a:rPr>
              <a:t>方式進行。</a:t>
            </a:r>
            <a:r>
              <a:rPr lang="zh-TW" altLang="zh-TW" sz="1400" b="0" dirty="0">
                <a:solidFill>
                  <a:srgbClr val="FFFF00"/>
                </a:solidFill>
                <a:latin typeface="Patrick Hand" panose="00000500000000000000" pitchFamily="2" charset="0"/>
              </a:rPr>
              <a:t>考前一週</a:t>
            </a:r>
            <a:r>
              <a:rPr lang="zh-TW" altLang="zh-TW" sz="1400" b="0" dirty="0">
                <a:latin typeface="Patrick Hand" panose="00000500000000000000" pitchFamily="2" charset="0"/>
              </a:rPr>
              <a:t>將上傳一份企業價值評估報告，供學生事先閱讀。題目將包括對該報告的分析，以及與課程內容相關的基礎觀念題。評分標準著重於企業分析與企業價值評估之連結，以及對評價方法、重要假設及其合理性的判斷，非單純計算能力。</a:t>
            </a:r>
          </a:p>
          <a:p>
            <a:pPr marL="268288" lvl="0" indent="-176213">
              <a:lnSpc>
                <a:spcPct val="90000"/>
              </a:lnSpc>
              <a:spcAft>
                <a:spcPts val="500"/>
              </a:spcAft>
              <a:buFont typeface="+mj-lt"/>
              <a:buAutoNum type="arabicPeriod" startAt="3"/>
              <a:tabLst>
                <a:tab pos="270510" algn="l"/>
              </a:tabLst>
            </a:pPr>
            <a:r>
              <a:rPr lang="zh-TW" altLang="zh-TW" sz="1400" b="1" kern="0" dirty="0">
                <a:solidFill>
                  <a:srgbClr val="FF9999"/>
                </a:solidFill>
                <a:effectLst/>
                <a:latin typeface="Patrick Hand" panose="00000500000000000000" pitchFamily="2" charset="0"/>
              </a:rPr>
              <a:t>個案討論參與</a:t>
            </a:r>
            <a:r>
              <a:rPr lang="en-US" altLang="zh-TW" sz="1400" b="1" kern="0" dirty="0">
                <a:solidFill>
                  <a:srgbClr val="FF9999"/>
                </a:solidFill>
                <a:effectLst/>
                <a:latin typeface="Patrick Hand" panose="00000500000000000000" pitchFamily="2" charset="0"/>
              </a:rPr>
              <a:t> (Case Participation, 10%)</a:t>
            </a:r>
            <a:endParaRPr lang="zh-TW" altLang="zh-TW" sz="1400" kern="100" dirty="0">
              <a:solidFill>
                <a:srgbClr val="FF9999"/>
              </a:solidFill>
              <a:effectLst/>
              <a:latin typeface="Patrick Hand" panose="00000500000000000000" pitchFamily="2" charset="0"/>
            </a:endParaRPr>
          </a:p>
          <a:p>
            <a:pPr marL="269875" algn="just">
              <a:lnSpc>
                <a:spcPct val="90000"/>
              </a:lnSpc>
              <a:spcAft>
                <a:spcPts val="500"/>
              </a:spcAft>
            </a:pPr>
            <a:r>
              <a:rPr lang="zh-TW" altLang="zh-TW" sz="1400" b="0" kern="0" dirty="0">
                <a:effectLst/>
                <a:latin typeface="Patrick Hand" panose="00000500000000000000" pitchFamily="2" charset="0"/>
              </a:rPr>
              <a:t>本課程安排兩次個案討論。學生應於課前完成指定閱讀，並積極參與課堂討論。課堂參與將由指定</a:t>
            </a:r>
            <a:r>
              <a:rPr lang="zh-TW" altLang="zh-TW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trick Hand" panose="00000500000000000000" pitchFamily="2" charset="0"/>
              </a:rPr>
              <a:t>同儕評分</a:t>
            </a:r>
            <a:r>
              <a:rPr lang="zh-TW" altLang="zh-TW" sz="1400" b="0" kern="0" dirty="0">
                <a:effectLst/>
                <a:latin typeface="Patrick Hand" panose="00000500000000000000" pitchFamily="2" charset="0"/>
              </a:rPr>
              <a:t>，教師得視評分結果調整明顯偏離整體評分趨勢之分數，以維持評分之公平性。</a:t>
            </a:r>
            <a:endParaRPr lang="zh-TW" altLang="zh-TW" sz="1400" b="0" kern="100" dirty="0">
              <a:effectLst/>
              <a:latin typeface="Patrick Hand" panose="00000500000000000000" pitchFamily="2" charset="0"/>
            </a:endParaRPr>
          </a:p>
          <a:p>
            <a:pPr marL="268288" indent="-176213">
              <a:lnSpc>
                <a:spcPct val="90000"/>
              </a:lnSpc>
              <a:spcAft>
                <a:spcPts val="500"/>
              </a:spcAft>
              <a:buFont typeface="+mj-lt"/>
              <a:buAutoNum type="arabicPeriod" startAt="4"/>
              <a:tabLst>
                <a:tab pos="270510" algn="l"/>
              </a:tabLst>
            </a:pPr>
            <a:r>
              <a:rPr lang="zh-TW" altLang="zh-TW" sz="1400" dirty="0">
                <a:solidFill>
                  <a:srgbClr val="FF9999"/>
                </a:solidFill>
                <a:latin typeface="Patrick Hand" panose="00000500000000000000" pitchFamily="2" charset="0"/>
              </a:rPr>
              <a:t>期末書面報告</a:t>
            </a:r>
            <a:r>
              <a:rPr lang="en-US" altLang="zh-TW" sz="1400" dirty="0">
                <a:solidFill>
                  <a:srgbClr val="FF9999"/>
                </a:solidFill>
                <a:latin typeface="Patrick Hand" panose="00000500000000000000" pitchFamily="2" charset="0"/>
              </a:rPr>
              <a:t> (Final Project Report, 30%)</a:t>
            </a:r>
            <a:endParaRPr lang="zh-TW" altLang="zh-TW" sz="1400" dirty="0">
              <a:solidFill>
                <a:srgbClr val="FF9999"/>
              </a:solidFill>
              <a:latin typeface="Patrick Hand" panose="00000500000000000000" pitchFamily="2" charset="0"/>
            </a:endParaRPr>
          </a:p>
          <a:p>
            <a:pPr marL="268288" lvl="0" indent="-92075" algn="just">
              <a:lnSpc>
                <a:spcPct val="90000"/>
              </a:lnSpc>
              <a:spcAft>
                <a:spcPts val="500"/>
              </a:spcAft>
              <a:buFont typeface="Wingdings" panose="05000000000000000000" pitchFamily="2" charset="2"/>
              <a:buChar char=""/>
            </a:pPr>
            <a:r>
              <a:rPr lang="zh-TW" altLang="zh-TW" sz="1400" b="0" kern="0" dirty="0">
                <a:effectLst/>
                <a:latin typeface="Patrick Hand" panose="00000500000000000000" pitchFamily="2" charset="0"/>
              </a:rPr>
              <a:t>本課程要求學生完成一份完整的企業價值評估報告。該報告整合課程所學，對指定公司進行企業分析、財務預測及企業價值評估。報告之詳細規定列於</a:t>
            </a:r>
            <a:r>
              <a:rPr lang="zh-TW" altLang="zh-TW" sz="1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trick Hand" panose="00000500000000000000" pitchFamily="2" charset="0"/>
              </a:rPr>
              <a:t>期末報告說明</a:t>
            </a:r>
            <a:r>
              <a:rPr lang="en-US" altLang="zh-TW" sz="1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trick Hand" panose="00000500000000000000" pitchFamily="2" charset="0"/>
              </a:rPr>
              <a:t>(Final Project Guidelines)</a:t>
            </a:r>
            <a:r>
              <a:rPr lang="zh-TW" altLang="zh-TW" sz="1400" b="0" kern="0" dirty="0">
                <a:effectLst/>
                <a:latin typeface="Patrick Hand" panose="00000500000000000000" pitchFamily="2" charset="0"/>
              </a:rPr>
              <a:t>中，不足之處則於課堂中再行補充。</a:t>
            </a:r>
            <a:endParaRPr lang="zh-TW" altLang="zh-TW" sz="1400" b="0" kern="100" dirty="0">
              <a:effectLst/>
              <a:latin typeface="Patrick Hand" panose="00000500000000000000" pitchFamily="2" charset="0"/>
            </a:endParaRPr>
          </a:p>
          <a:p>
            <a:pPr marL="268288" lvl="0" indent="-92075" algn="just">
              <a:lnSpc>
                <a:spcPct val="90000"/>
              </a:lnSpc>
              <a:spcAft>
                <a:spcPts val="500"/>
              </a:spcAft>
              <a:buFont typeface="Wingdings" panose="05000000000000000000" pitchFamily="2" charset="2"/>
              <a:buChar char=""/>
            </a:pPr>
            <a:r>
              <a:rPr lang="zh-TW" altLang="zh-TW" sz="1400" b="0" kern="0" dirty="0">
                <a:effectLst/>
                <a:latin typeface="Patrick Hand" panose="00000500000000000000" pitchFamily="2" charset="0"/>
              </a:rPr>
              <a:t>期末報告原則上採</a:t>
            </a:r>
            <a:r>
              <a:rPr lang="zh-TW" altLang="zh-TW" sz="1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trick Hand" panose="00000500000000000000" pitchFamily="2" charset="0"/>
              </a:rPr>
              <a:t>組別成績</a:t>
            </a:r>
            <a:r>
              <a:rPr lang="zh-TW" altLang="zh-TW" sz="1400" b="0" kern="0" dirty="0">
                <a:effectLst/>
                <a:latin typeface="Patrick Hand" panose="00000500000000000000" pitchFamily="2" charset="0"/>
              </a:rPr>
              <a:t>，必要時將參考組員互評結果調整個人成績。</a:t>
            </a:r>
            <a:endParaRPr lang="zh-TW" altLang="zh-TW" sz="1400" b="0" kern="100" dirty="0">
              <a:effectLst/>
              <a:latin typeface="Patrick Hand" panose="00000500000000000000" pitchFamily="2" charset="0"/>
            </a:endParaRPr>
          </a:p>
          <a:p>
            <a:pPr marL="268288" lvl="0" indent="-176213">
              <a:lnSpc>
                <a:spcPct val="90000"/>
              </a:lnSpc>
              <a:spcAft>
                <a:spcPts val="500"/>
              </a:spcAft>
              <a:buFont typeface="+mj-lt"/>
              <a:buAutoNum type="arabicPeriod" startAt="5"/>
              <a:tabLst>
                <a:tab pos="270510" algn="l"/>
              </a:tabLst>
            </a:pPr>
            <a:r>
              <a:rPr lang="zh-TW" altLang="zh-TW" sz="1400" dirty="0">
                <a:solidFill>
                  <a:srgbClr val="FF9999"/>
                </a:solidFill>
                <a:latin typeface="Patrick Hand" panose="00000500000000000000" pitchFamily="2" charset="0"/>
              </a:rPr>
              <a:t>期末口頭報告</a:t>
            </a:r>
            <a:r>
              <a:rPr lang="en-US" altLang="zh-TW" sz="1400" dirty="0">
                <a:solidFill>
                  <a:srgbClr val="FF9999"/>
                </a:solidFill>
                <a:latin typeface="Patrick Hand" panose="00000500000000000000" pitchFamily="2" charset="0"/>
              </a:rPr>
              <a:t> (Final Project Presentation, 10%)</a:t>
            </a:r>
            <a:endParaRPr lang="zh-TW" altLang="zh-TW" sz="1400" dirty="0">
              <a:solidFill>
                <a:srgbClr val="FF9999"/>
              </a:solidFill>
              <a:latin typeface="Patrick Hand" panose="00000500000000000000" pitchFamily="2" charset="0"/>
            </a:endParaRPr>
          </a:p>
          <a:p>
            <a:pPr marL="269875" algn="just">
              <a:lnSpc>
                <a:spcPct val="90000"/>
              </a:lnSpc>
              <a:spcAft>
                <a:spcPts val="500"/>
              </a:spcAft>
            </a:pPr>
            <a:r>
              <a:rPr lang="zh-TW" altLang="zh-TW" sz="1400" b="0" kern="0" dirty="0">
                <a:effectLst/>
                <a:latin typeface="Patrick Hand" panose="00000500000000000000" pitchFamily="2" charset="0"/>
              </a:rPr>
              <a:t>各組須於期末進行口頭報告，說明分析流程、評價方法及評價結果。評分將以每位組員對報告內容之理解程度及現場問答表現為主，並綜合考量分析邏輯與簡報表達。</a:t>
            </a:r>
            <a:endParaRPr lang="zh-TW" altLang="zh-TW" sz="1400" dirty="0">
              <a:latin typeface="Patrick Hand" panose="00000500000000000000" pitchFamily="2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FFF8593B-CCE8-0979-68CD-387F02D064AA}"/>
              </a:ext>
            </a:extLst>
          </p:cNvPr>
          <p:cNvSpPr txBox="1"/>
          <p:nvPr/>
        </p:nvSpPr>
        <p:spPr>
          <a:xfrm>
            <a:off x="1249809" y="348714"/>
            <a:ext cx="457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just">
              <a:lnSpc>
                <a:spcPts val="1600"/>
              </a:lnSpc>
              <a:spcAft>
                <a:spcPts val="600"/>
              </a:spcAft>
              <a:defRPr sz="2000" b="1" kern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清松手寫體1" pitchFamily="2" charset="-120"/>
                <a:cs typeface="Calibri" panose="020F0502020204030204" pitchFamily="34" charset="0"/>
              </a:defRPr>
            </a:lvl1pPr>
          </a:lstStyle>
          <a:p>
            <a:r>
              <a:rPr lang="zh-TW" altLang="zh-TW" dirty="0"/>
              <a:t>評分</a:t>
            </a:r>
            <a:r>
              <a:rPr lang="zh-TW" altLang="zh-TW" dirty="0">
                <a:latin typeface="Patrick Hand" panose="00000500000000000000" pitchFamily="2" charset="0"/>
              </a:rPr>
              <a:t>方式</a:t>
            </a:r>
            <a:r>
              <a:rPr lang="en-US" altLang="zh-TW" dirty="0"/>
              <a:t> </a:t>
            </a:r>
            <a:r>
              <a:rPr lang="en-US" altLang="zh-TW" dirty="0">
                <a:latin typeface="Patrick Hand" panose="00000500000000000000" pitchFamily="2" charset="0"/>
              </a:rPr>
              <a:t>(Assessment) (cont.)</a:t>
            </a:r>
            <a:endParaRPr lang="zh-TW" altLang="zh-TW" dirty="0">
              <a:latin typeface="Patrick Hand" panose="00000500000000000000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>
            <a:extLst>
              <a:ext uri="{FF2B5EF4-FFF2-40B4-BE49-F238E27FC236}">
                <a16:creationId xmlns:a16="http://schemas.microsoft.com/office/drawing/2014/main" id="{B815C06B-4EDF-9B88-0BCE-10995444A9E2}"/>
              </a:ext>
            </a:extLst>
          </p:cNvPr>
          <p:cNvGrpSpPr/>
          <p:nvPr/>
        </p:nvGrpSpPr>
        <p:grpSpPr>
          <a:xfrm>
            <a:off x="450974" y="184942"/>
            <a:ext cx="668285" cy="1055031"/>
            <a:chOff x="3152776" y="2591761"/>
            <a:chExt cx="761999" cy="1132513"/>
          </a:xfrm>
        </p:grpSpPr>
        <p:pic>
          <p:nvPicPr>
            <p:cNvPr id="3" name="图片 1">
              <a:extLst>
                <a:ext uri="{FF2B5EF4-FFF2-40B4-BE49-F238E27FC236}">
                  <a16:creationId xmlns:a16="http://schemas.microsoft.com/office/drawing/2014/main" id="{8B9A13CD-8849-E0FA-BCEA-A8D0E9E74C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52776" y="2591761"/>
              <a:ext cx="761999" cy="1132513"/>
            </a:xfrm>
            <a:prstGeom prst="rect">
              <a:avLst/>
            </a:prstGeom>
          </p:spPr>
        </p:pic>
        <p:sp>
          <p:nvSpPr>
            <p:cNvPr id="4" name="文本框 6">
              <a:extLst>
                <a:ext uri="{FF2B5EF4-FFF2-40B4-BE49-F238E27FC236}">
                  <a16:creationId xmlns:a16="http://schemas.microsoft.com/office/drawing/2014/main" id="{36D2FA35-3969-B262-CC96-7CA44CC3536A}"/>
                </a:ext>
              </a:extLst>
            </p:cNvPr>
            <p:cNvSpPr txBox="1"/>
            <p:nvPr/>
          </p:nvSpPr>
          <p:spPr>
            <a:xfrm>
              <a:off x="3301633" y="2673951"/>
              <a:ext cx="375142" cy="693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accent2"/>
                  </a:solidFill>
                  <a:latin typeface="Patrick Hand" panose="00000500000000000000" pitchFamily="2" charset="0"/>
                  <a:ea typeface="方正黑体简体" panose="02010601030101010101" pitchFamily="2" charset="-122"/>
                  <a:cs typeface="+mn-ea"/>
                  <a:sym typeface="+mn-lt"/>
                </a:rPr>
                <a:t>4</a:t>
              </a:r>
              <a:endParaRPr lang="zh-CN" altLang="en-US" sz="3600" b="1" dirty="0">
                <a:solidFill>
                  <a:schemeClr val="accent2"/>
                </a:solidFill>
                <a:latin typeface="Patrick Hand" panose="00000500000000000000" pitchFamily="2" charset="0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5" name="文字方塊 4">
            <a:extLst>
              <a:ext uri="{FF2B5EF4-FFF2-40B4-BE49-F238E27FC236}">
                <a16:creationId xmlns:a16="http://schemas.microsoft.com/office/drawing/2014/main" id="{D3D3BEA0-144E-0C3A-4AA5-90DE727E9842}"/>
              </a:ext>
            </a:extLst>
          </p:cNvPr>
          <p:cNvSpPr txBox="1"/>
          <p:nvPr/>
        </p:nvSpPr>
        <p:spPr>
          <a:xfrm>
            <a:off x="1249808" y="348714"/>
            <a:ext cx="731266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just">
              <a:lnSpc>
                <a:spcPts val="1600"/>
              </a:lnSpc>
              <a:spcAft>
                <a:spcPts val="600"/>
              </a:spcAft>
              <a:defRPr sz="2000" b="1" kern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清松手寫體1" pitchFamily="2" charset="-120"/>
                <a:cs typeface="Calibri" panose="020F0502020204030204" pitchFamily="34" charset="0"/>
              </a:defRPr>
            </a:lvl1pPr>
          </a:lstStyle>
          <a:p>
            <a:r>
              <a:rPr lang="zh-TW" altLang="zh-TW" dirty="0"/>
              <a:t>期末報告說明</a:t>
            </a:r>
            <a:r>
              <a:rPr lang="en-US" altLang="zh-TW" dirty="0"/>
              <a:t> </a:t>
            </a:r>
            <a:r>
              <a:rPr lang="en-US" altLang="zh-TW" dirty="0">
                <a:latin typeface="Patrick Hand" panose="00000500000000000000" pitchFamily="2" charset="0"/>
              </a:rPr>
              <a:t>(Final Project Guidelines)</a:t>
            </a:r>
            <a:endParaRPr lang="zh-TW" altLang="zh-TW" dirty="0"/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41E5502F-9930-ECD1-EF88-EEC3E832EAEE}"/>
              </a:ext>
            </a:extLst>
          </p:cNvPr>
          <p:cNvSpPr txBox="1"/>
          <p:nvPr/>
        </p:nvSpPr>
        <p:spPr>
          <a:xfrm>
            <a:off x="1280544" y="613317"/>
            <a:ext cx="5404564" cy="4234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3" lvl="0" indent="-176213">
              <a:lnSpc>
                <a:spcPts val="1800"/>
              </a:lnSpc>
              <a:spcAft>
                <a:spcPts val="120"/>
              </a:spcAft>
              <a:buFont typeface="+mj-lt"/>
              <a:buAutoNum type="arabicPeriod"/>
              <a:tabLst>
                <a:tab pos="176213" algn="l"/>
              </a:tabLst>
            </a:pPr>
            <a:r>
              <a:rPr lang="zh-TW" altLang="zh-TW" sz="14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分組方式</a:t>
            </a:r>
            <a:endParaRPr lang="zh-TW" altLang="zh-TW" sz="1400" b="1" kern="1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176213" lvl="0" indent="-84138">
              <a:lnSpc>
                <a:spcPts val="1800"/>
              </a:lnSpc>
              <a:spcAft>
                <a:spcPts val="120"/>
              </a:spcAft>
              <a:buSzPts val="1000"/>
              <a:buFont typeface="Wingdings" panose="05000000000000000000" pitchFamily="2" charset="2"/>
              <a:buChar char=""/>
            </a:pP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自由分組，每組以</a:t>
            </a:r>
            <a:r>
              <a:rPr lang="en-US" altLang="zh-TW" sz="1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4</a:t>
            </a:r>
            <a:r>
              <a:rPr lang="zh-TW" altLang="zh-TW" sz="14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人以下為</a:t>
            </a: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原則（將依修課人數調整）。各組須於</a:t>
            </a:r>
            <a:r>
              <a:rPr lang="zh-TW" altLang="zh-TW" sz="1400" b="1" kern="0" dirty="0">
                <a:solidFill>
                  <a:srgbClr val="FFFF00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第</a:t>
            </a:r>
            <a:r>
              <a:rPr lang="en-US" altLang="zh-TW" sz="1400" b="1" kern="0" dirty="0">
                <a:solidFill>
                  <a:srgbClr val="FFFF00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3</a:t>
            </a:r>
            <a:r>
              <a:rPr lang="zh-TW" altLang="zh-TW" sz="1400" b="1" kern="0" dirty="0">
                <a:solidFill>
                  <a:srgbClr val="FFFF00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週</a:t>
            </a: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前完成分組。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 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176213" lvl="0" indent="-84138">
              <a:lnSpc>
                <a:spcPts val="1800"/>
              </a:lnSpc>
              <a:spcAft>
                <a:spcPts val="600"/>
              </a:spcAft>
              <a:buSzPts val="1000"/>
              <a:buFont typeface="Wingdings" panose="05000000000000000000" pitchFamily="2" charset="2"/>
              <a:buChar char=""/>
            </a:pP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各組評估之目標公司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(Target Company)</a:t>
            </a: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將於</a:t>
            </a:r>
            <a:r>
              <a:rPr lang="zh-TW" altLang="zh-TW" sz="1400" b="1" kern="0" dirty="0">
                <a:solidFill>
                  <a:srgbClr val="FFFF00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第</a:t>
            </a:r>
            <a:r>
              <a:rPr lang="en-US" altLang="zh-TW" sz="1400" b="1" kern="0" dirty="0">
                <a:solidFill>
                  <a:srgbClr val="FFFF00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4</a:t>
            </a:r>
            <a:r>
              <a:rPr lang="zh-TW" altLang="zh-TW" sz="1400" b="1" kern="0" dirty="0">
                <a:solidFill>
                  <a:srgbClr val="FFFF00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週</a:t>
            </a: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由教師指定並抽籤決定。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 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176213" lvl="0" indent="-176213">
              <a:lnSpc>
                <a:spcPts val="1800"/>
              </a:lnSpc>
              <a:spcAft>
                <a:spcPts val="120"/>
              </a:spcAft>
              <a:buFont typeface="+mj-lt"/>
              <a:buAutoNum type="arabicPeriod" startAt="2"/>
              <a:tabLst>
                <a:tab pos="270510" algn="l"/>
              </a:tabLst>
            </a:pPr>
            <a:r>
              <a:rPr lang="zh-TW" altLang="zh-TW" sz="14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報告內容</a:t>
            </a:r>
            <a:endParaRPr lang="zh-TW" altLang="zh-TW" sz="1400" b="1" kern="1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176213" algn="just">
              <a:lnSpc>
                <a:spcPts val="1800"/>
              </a:lnSpc>
              <a:spcAft>
                <a:spcPts val="120"/>
              </a:spcAft>
            </a:pP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期末報告應參考專業企業價值評估報告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(Valuation Report)</a:t>
            </a: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之基本架構撰寫，並應運用課程所學，完成指定企業之完整企業價值評估。報告內容至少應包括：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 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360363" lvl="0" indent="-184150">
              <a:lnSpc>
                <a:spcPts val="1800"/>
              </a:lnSpc>
              <a:spcAft>
                <a:spcPts val="120"/>
              </a:spcAft>
              <a:buClr>
                <a:srgbClr val="FFFF00"/>
              </a:buClr>
              <a:buFont typeface="+mj-lt"/>
              <a:buAutoNum type="arabicParenR"/>
              <a:tabLst>
                <a:tab pos="457200" algn="l"/>
              </a:tabLst>
            </a:pP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報告首頁、摘要、應聲明事項、目錄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 (10%)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360363" lvl="0" indent="-184150">
              <a:lnSpc>
                <a:spcPts val="1800"/>
              </a:lnSpc>
              <a:spcAft>
                <a:spcPts val="120"/>
              </a:spcAft>
              <a:buClr>
                <a:srgbClr val="FFFF00"/>
              </a:buClr>
              <a:buFont typeface="+mj-lt"/>
              <a:buAutoNum type="arabicParenR"/>
              <a:tabLst>
                <a:tab pos="457200" algn="l"/>
              </a:tabLst>
            </a:pP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公司概況分析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 (15%)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360363" lvl="0" indent="-184150">
              <a:lnSpc>
                <a:spcPts val="1800"/>
              </a:lnSpc>
              <a:spcAft>
                <a:spcPts val="120"/>
              </a:spcAft>
              <a:buClr>
                <a:srgbClr val="FFFF00"/>
              </a:buClr>
              <a:buFont typeface="+mj-lt"/>
              <a:buAutoNum type="arabicParenR"/>
              <a:tabLst>
                <a:tab pos="457200" algn="l"/>
              </a:tabLst>
            </a:pPr>
            <a:r>
              <a:rPr lang="zh-TW" altLang="zh-TW" sz="1400" kern="10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產業概況分析 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(15%)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360363" lvl="0" indent="-184150">
              <a:lnSpc>
                <a:spcPts val="1800"/>
              </a:lnSpc>
              <a:spcAft>
                <a:spcPts val="120"/>
              </a:spcAft>
              <a:buClr>
                <a:srgbClr val="FFFF00"/>
              </a:buClr>
              <a:buFont typeface="+mj-lt"/>
              <a:buAutoNum type="arabicParenR"/>
              <a:tabLst>
                <a:tab pos="457200" algn="l"/>
              </a:tabLst>
            </a:pP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會計、財務分析 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(15%)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360363" lvl="0" indent="-184150">
              <a:lnSpc>
                <a:spcPts val="1800"/>
              </a:lnSpc>
              <a:spcAft>
                <a:spcPts val="120"/>
              </a:spcAft>
              <a:buClr>
                <a:srgbClr val="FFFF00"/>
              </a:buClr>
              <a:buFont typeface="+mj-lt"/>
              <a:buAutoNum type="arabicParenR"/>
              <a:tabLst>
                <a:tab pos="457200" algn="l"/>
              </a:tabLst>
            </a:pP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前景分析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 (</a:t>
            </a: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預估財務數字、選擇適當模型、進行</a:t>
            </a:r>
            <a:r>
              <a:rPr lang="zh-TW" altLang="zh-TW" sz="1400" kern="10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價值計算</a:t>
            </a:r>
            <a:r>
              <a:rPr lang="en-US" altLang="zh-TW" sz="1400" kern="10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)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 (25%)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360363" lvl="0" indent="-184150">
              <a:lnSpc>
                <a:spcPts val="1800"/>
              </a:lnSpc>
              <a:spcAft>
                <a:spcPts val="120"/>
              </a:spcAft>
              <a:buClr>
                <a:srgbClr val="FFFF00"/>
              </a:buClr>
              <a:buFont typeface="+mj-lt"/>
              <a:buAutoNum type="arabicParenR"/>
              <a:tabLst>
                <a:tab pos="457200" algn="l"/>
              </a:tabLst>
            </a:pP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價值調整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 (</a:t>
            </a: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敏感度分析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/</a:t>
            </a: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情境分析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) (10%)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360363" lvl="0" indent="-184150">
              <a:lnSpc>
                <a:spcPts val="1800"/>
              </a:lnSpc>
              <a:spcAft>
                <a:spcPts val="120"/>
              </a:spcAft>
              <a:buClr>
                <a:srgbClr val="FFFF00"/>
              </a:buClr>
              <a:buFont typeface="+mj-lt"/>
              <a:buAutoNum type="arabicParenR"/>
              <a:tabLst>
                <a:tab pos="457200" algn="l"/>
              </a:tabLst>
            </a:pP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投資判斷與結論 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(10%)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360363" lvl="0" indent="-184150">
              <a:lnSpc>
                <a:spcPts val="1800"/>
              </a:lnSpc>
              <a:spcAft>
                <a:spcPts val="600"/>
              </a:spcAft>
              <a:buClr>
                <a:srgbClr val="FFFF00"/>
              </a:buClr>
              <a:buFont typeface="+mj-lt"/>
              <a:buAutoNum type="arabicParenR"/>
              <a:tabLst>
                <a:tab pos="457200" algn="l"/>
              </a:tabLst>
            </a:pP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資料來源與附錄說明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 (</a:t>
            </a: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必要項目，不另計分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)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C4F6DDE2-2A75-7DEF-A327-2E3DA0E7ED71}"/>
              </a:ext>
            </a:extLst>
          </p:cNvPr>
          <p:cNvSpPr txBox="1"/>
          <p:nvPr/>
        </p:nvSpPr>
        <p:spPr>
          <a:xfrm>
            <a:off x="6811383" y="717611"/>
            <a:ext cx="2303929" cy="1490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3" lvl="0" indent="-176213">
              <a:lnSpc>
                <a:spcPts val="1800"/>
              </a:lnSpc>
              <a:spcAft>
                <a:spcPts val="120"/>
              </a:spcAft>
              <a:buFont typeface="+mj-lt"/>
              <a:buAutoNum type="arabicPeriod" startAt="3"/>
              <a:tabLst>
                <a:tab pos="270510" algn="l"/>
              </a:tabLst>
            </a:pPr>
            <a:r>
              <a:rPr lang="zh-TW" altLang="zh-TW" sz="1400" b="1" kern="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格式</a:t>
            </a:r>
            <a:endParaRPr lang="zh-TW" altLang="zh-TW" sz="1400" b="1" kern="1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176213" lvl="0" indent="-84138">
              <a:lnSpc>
                <a:spcPts val="1800"/>
              </a:lnSpc>
              <a:buSzPts val="1000"/>
              <a:buFont typeface="Wingdings" panose="05000000000000000000" pitchFamily="2" charset="2"/>
              <a:buChar char=""/>
            </a:pP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30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–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50</a:t>
            </a: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頁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(</a:t>
            </a: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不含附錄</a:t>
            </a: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)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176213" lvl="0" indent="-84138">
              <a:lnSpc>
                <a:spcPts val="1800"/>
              </a:lnSpc>
              <a:buSzPts val="1000"/>
              <a:buFont typeface="Wingdings" panose="05000000000000000000" pitchFamily="2" charset="2"/>
              <a:buChar char=""/>
            </a:pP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12 pt 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176213" lvl="0" indent="-84138">
              <a:lnSpc>
                <a:spcPts val="1800"/>
              </a:lnSpc>
              <a:buSzPts val="1000"/>
              <a:buFont typeface="Wingdings" panose="05000000000000000000" pitchFamily="2" charset="2"/>
              <a:buChar char=""/>
            </a:pP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Single spacing 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176213" lvl="0" indent="-84138">
              <a:lnSpc>
                <a:spcPts val="1800"/>
              </a:lnSpc>
              <a:buSzPts val="1000"/>
              <a:buFont typeface="Wingdings" panose="05000000000000000000" pitchFamily="2" charset="2"/>
              <a:buChar char=""/>
            </a:pPr>
            <a:r>
              <a:rPr lang="en-US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新細明體" panose="02020500000000000000" pitchFamily="18" charset="-120"/>
                <a:cs typeface="Calibri" panose="020F0502020204030204" pitchFamily="34" charset="0"/>
              </a:rPr>
              <a:t>Word Standard Margin 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  <a:p>
            <a:pPr marL="176213" lvl="0" indent="-84138">
              <a:lnSpc>
                <a:spcPts val="1800"/>
              </a:lnSpc>
              <a:buSzPts val="1000"/>
              <a:buFont typeface="Wingdings" panose="05000000000000000000" pitchFamily="2" charset="2"/>
              <a:buChar char=""/>
            </a:pPr>
            <a:r>
              <a:rPr lang="zh-TW" altLang="zh-TW" sz="1400" kern="0" dirty="0">
                <a:solidFill>
                  <a:schemeClr val="bg2"/>
                </a:solidFill>
                <a:effectLst/>
                <a:latin typeface="Patrick Hand" panose="00000500000000000000" pitchFamily="2" charset="0"/>
                <a:ea typeface="清松手寫體1" pitchFamily="2" charset="-120"/>
                <a:cs typeface="Calibri" panose="020F0502020204030204" pitchFamily="34" charset="0"/>
              </a:rPr>
              <a:t>頁碼</a:t>
            </a:r>
            <a:endParaRPr lang="zh-TW" altLang="zh-TW" sz="1400" kern="100" dirty="0">
              <a:solidFill>
                <a:schemeClr val="bg2"/>
              </a:solidFill>
              <a:effectLst/>
              <a:latin typeface="Patrick Hand" panose="00000500000000000000" pitchFamily="2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>
            <a:extLst>
              <a:ext uri="{FF2B5EF4-FFF2-40B4-BE49-F238E27FC236}">
                <a16:creationId xmlns:a16="http://schemas.microsoft.com/office/drawing/2014/main" id="{FA76F708-53E8-4FF9-09B2-8DB5567E4BE3}"/>
              </a:ext>
            </a:extLst>
          </p:cNvPr>
          <p:cNvGrpSpPr/>
          <p:nvPr/>
        </p:nvGrpSpPr>
        <p:grpSpPr>
          <a:xfrm>
            <a:off x="450974" y="184942"/>
            <a:ext cx="668285" cy="1055031"/>
            <a:chOff x="3152776" y="2591761"/>
            <a:chExt cx="761999" cy="1132513"/>
          </a:xfrm>
        </p:grpSpPr>
        <p:pic>
          <p:nvPicPr>
            <p:cNvPr id="3" name="图片 1">
              <a:extLst>
                <a:ext uri="{FF2B5EF4-FFF2-40B4-BE49-F238E27FC236}">
                  <a16:creationId xmlns:a16="http://schemas.microsoft.com/office/drawing/2014/main" id="{48E03274-72AB-DBB2-96A8-8DA8B6A364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152776" y="2591761"/>
              <a:ext cx="761999" cy="1132513"/>
            </a:xfrm>
            <a:prstGeom prst="rect">
              <a:avLst/>
            </a:prstGeom>
          </p:spPr>
        </p:pic>
        <p:sp>
          <p:nvSpPr>
            <p:cNvPr id="4" name="文本框 6">
              <a:extLst>
                <a:ext uri="{FF2B5EF4-FFF2-40B4-BE49-F238E27FC236}">
                  <a16:creationId xmlns:a16="http://schemas.microsoft.com/office/drawing/2014/main" id="{6656D696-ECF6-5A14-EF58-D9386FBE1C7F}"/>
                </a:ext>
              </a:extLst>
            </p:cNvPr>
            <p:cNvSpPr txBox="1"/>
            <p:nvPr/>
          </p:nvSpPr>
          <p:spPr>
            <a:xfrm>
              <a:off x="3301633" y="2673951"/>
              <a:ext cx="375142" cy="693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600" b="1" dirty="0">
                  <a:solidFill>
                    <a:srgbClr val="92D050"/>
                  </a:solidFill>
                  <a:latin typeface="Patrick Hand" panose="00000500000000000000" pitchFamily="2" charset="0"/>
                  <a:ea typeface="方正黑体简体" panose="02010601030101010101" pitchFamily="2" charset="-122"/>
                  <a:cs typeface="+mn-ea"/>
                  <a:sym typeface="+mn-lt"/>
                </a:rPr>
                <a:t>5</a:t>
              </a:r>
              <a:endParaRPr lang="zh-CN" altLang="en-US" sz="3600" b="1" dirty="0">
                <a:solidFill>
                  <a:srgbClr val="92D050"/>
                </a:solidFill>
                <a:latin typeface="Patrick Hand" panose="00000500000000000000" pitchFamily="2" charset="0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</p:grpSp>
      <p:sp>
        <p:nvSpPr>
          <p:cNvPr id="6" name="文字方塊 5">
            <a:extLst>
              <a:ext uri="{FF2B5EF4-FFF2-40B4-BE49-F238E27FC236}">
                <a16:creationId xmlns:a16="http://schemas.microsoft.com/office/drawing/2014/main" id="{A6A39C97-A434-6276-0BCE-D23AC0BD71E9}"/>
              </a:ext>
            </a:extLst>
          </p:cNvPr>
          <p:cNvSpPr txBox="1"/>
          <p:nvPr/>
        </p:nvSpPr>
        <p:spPr>
          <a:xfrm>
            <a:off x="1249809" y="350098"/>
            <a:ext cx="45720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 algn="just">
              <a:lnSpc>
                <a:spcPts val="1600"/>
              </a:lnSpc>
              <a:spcAft>
                <a:spcPts val="600"/>
              </a:spcAft>
              <a:defRPr sz="2000" b="1" kern="0"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清松手寫體1" pitchFamily="2" charset="-120"/>
                <a:cs typeface="Calibri" panose="020F0502020204030204" pitchFamily="34" charset="0"/>
              </a:defRPr>
            </a:lvl1pPr>
          </a:lstStyle>
          <a:p>
            <a:r>
              <a:rPr lang="zh-TW" altLang="zh-TW" dirty="0"/>
              <a:t>課程進度</a:t>
            </a:r>
            <a:r>
              <a:rPr lang="zh-TW" altLang="en-US" dirty="0"/>
              <a:t> </a:t>
            </a:r>
            <a:r>
              <a:rPr lang="en-US" altLang="zh-TW" dirty="0">
                <a:latin typeface="Patrick Hand" panose="00000500000000000000" pitchFamily="2" charset="0"/>
              </a:rPr>
              <a:t>(Course Schedule)</a:t>
            </a:r>
            <a:endParaRPr lang="zh-TW" altLang="zh-TW" dirty="0">
              <a:latin typeface="Patrick Hand" panose="00000500000000000000" pitchFamily="2" charset="0"/>
            </a:endParaRPr>
          </a:p>
        </p:txBody>
      </p:sp>
      <p:graphicFrame>
        <p:nvGraphicFramePr>
          <p:cNvPr id="8" name="表格 7">
            <a:extLst>
              <a:ext uri="{FF2B5EF4-FFF2-40B4-BE49-F238E27FC236}">
                <a16:creationId xmlns:a16="http://schemas.microsoft.com/office/drawing/2014/main" id="{1DF05782-6A03-0AA6-ED89-33A0DD0D53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447951"/>
              </p:ext>
            </p:extLst>
          </p:nvPr>
        </p:nvGraphicFramePr>
        <p:xfrm>
          <a:off x="4402951" y="53788"/>
          <a:ext cx="4634325" cy="5040000"/>
        </p:xfrm>
        <a:graphic>
          <a:graphicData uri="http://schemas.openxmlformats.org/drawingml/2006/table">
            <a:tbl>
              <a:tblPr firstRow="1" firstCol="1" bandRow="1">
                <a:tableStyleId>{020F0AA8-654C-4273-AB98-E84F900A0029}</a:tableStyleId>
              </a:tblPr>
              <a:tblGrid>
                <a:gridCol w="474099">
                  <a:extLst>
                    <a:ext uri="{9D8B030D-6E8A-4147-A177-3AD203B41FA5}">
                      <a16:colId xmlns:a16="http://schemas.microsoft.com/office/drawing/2014/main" val="2559321186"/>
                    </a:ext>
                  </a:extLst>
                </a:gridCol>
                <a:gridCol w="507437">
                  <a:extLst>
                    <a:ext uri="{9D8B030D-6E8A-4147-A177-3AD203B41FA5}">
                      <a16:colId xmlns:a16="http://schemas.microsoft.com/office/drawing/2014/main" val="966408679"/>
                    </a:ext>
                  </a:extLst>
                </a:gridCol>
                <a:gridCol w="3161737">
                  <a:extLst>
                    <a:ext uri="{9D8B030D-6E8A-4147-A177-3AD203B41FA5}">
                      <a16:colId xmlns:a16="http://schemas.microsoft.com/office/drawing/2014/main" val="2130627503"/>
                    </a:ext>
                  </a:extLst>
                </a:gridCol>
                <a:gridCol w="491052">
                  <a:extLst>
                    <a:ext uri="{9D8B030D-6E8A-4147-A177-3AD203B41FA5}">
                      <a16:colId xmlns:a16="http://schemas.microsoft.com/office/drawing/2014/main" val="1956384642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週數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日期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課程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單元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298327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9/</a:t>
                      </a:r>
                      <a:r>
                        <a:rPr lang="en-US" alt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8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企業評價概論</a:t>
                      </a: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 /</a:t>
                      </a: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評價報告撰寫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306995209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2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9/1</a:t>
                      </a:r>
                      <a:r>
                        <a:rPr lang="en-US" alt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5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產業與策略分析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2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90156365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3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9/2</a:t>
                      </a:r>
                      <a:r>
                        <a:rPr lang="en-US" alt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2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財報常規化</a:t>
                      </a: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/</a:t>
                      </a: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會計分析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3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417753011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4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alt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9</a:t>
                      </a: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/</a:t>
                      </a:r>
                      <a:r>
                        <a:rPr lang="en-US" alt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29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會計調整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3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229326985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5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10/</a:t>
                      </a:r>
                      <a:r>
                        <a:rPr lang="en-US" alt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6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財務報表分析</a:t>
                      </a: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/ </a:t>
                      </a:r>
                      <a:r>
                        <a:rPr 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盈餘品質分析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4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14685324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6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10/1</a:t>
                      </a:r>
                      <a:r>
                        <a:rPr lang="en-US" alt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3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收益法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5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341419688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7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10/2</a:t>
                      </a:r>
                      <a:r>
                        <a:rPr lang="en-US" alt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0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未來收益流量預測</a:t>
                      </a: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(FBS)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8705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8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10/2</a:t>
                      </a:r>
                      <a:r>
                        <a:rPr lang="en-US" alt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7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資金成本與折現率</a:t>
                      </a: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(K)/ </a:t>
                      </a: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附錄</a:t>
                      </a: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:</a:t>
                      </a: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反推法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621183"/>
                  </a:ext>
                </a:extLst>
              </a:tr>
              <a:tr h="252000"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9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11/</a:t>
                      </a:r>
                      <a:r>
                        <a:rPr lang="en-US" alt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3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市場比較法</a:t>
                      </a: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/</a:t>
                      </a: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資產淨值法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6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2782039347"/>
                  </a:ext>
                </a:extLst>
              </a:tr>
              <a:tr h="2520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權益價值評估之折溢價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65301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10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11/1</a:t>
                      </a:r>
                      <a:r>
                        <a:rPr lang="en-US" alt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0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評價範例：台積電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7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12186095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11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11/1</a:t>
                      </a:r>
                      <a:r>
                        <a:rPr lang="en-US" alt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7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特殊議題：併購</a:t>
                      </a: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/</a:t>
                      </a: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無形資產</a:t>
                      </a: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/ESG</a:t>
                      </a: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議題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8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193652863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12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rgbClr val="FFFF00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11/2</a:t>
                      </a:r>
                      <a:r>
                        <a:rPr lang="en-US" altLang="zh-TW" sz="1600" kern="0" dirty="0">
                          <a:solidFill>
                            <a:srgbClr val="FFFF00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4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 dirty="0">
                          <a:solidFill>
                            <a:srgbClr val="FFFF00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期中</a:t>
                      </a:r>
                      <a:r>
                        <a:rPr lang="zh-TW" altLang="en-US" sz="1600" kern="0" dirty="0">
                          <a:solidFill>
                            <a:srgbClr val="FFFF00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評量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　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64804225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13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12/</a:t>
                      </a:r>
                      <a:r>
                        <a:rPr lang="en-US" alt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個案分析</a:t>
                      </a:r>
                      <a:r>
                        <a:rPr lang="en-US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　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186631143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14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12/</a:t>
                      </a:r>
                      <a:r>
                        <a:rPr lang="en-US" alt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8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個案分析</a:t>
                      </a: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2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　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238179113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15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rgbClr val="FF9999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12/1</a:t>
                      </a:r>
                      <a:r>
                        <a:rPr lang="en-US" altLang="zh-TW" sz="1600" kern="0" dirty="0">
                          <a:solidFill>
                            <a:srgbClr val="FF9999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5</a:t>
                      </a:r>
                      <a:endParaRPr lang="zh-TW" sz="1600" kern="100" dirty="0">
                        <a:solidFill>
                          <a:srgbClr val="FF9999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rgbClr val="FF9999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16+2</a:t>
                      </a:r>
                      <a:r>
                        <a:rPr lang="zh-TW" sz="1600" kern="0" dirty="0">
                          <a:solidFill>
                            <a:srgbClr val="FF9999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彈性教學週</a:t>
                      </a:r>
                      <a:endParaRPr lang="zh-TW" sz="1600" kern="100" dirty="0">
                        <a:solidFill>
                          <a:srgbClr val="FF9999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　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384926898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16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rgbClr val="FFFF00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12/2</a:t>
                      </a:r>
                      <a:r>
                        <a:rPr lang="en-US" altLang="zh-TW" sz="1600" kern="0" dirty="0">
                          <a:solidFill>
                            <a:srgbClr val="FFFF00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2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rgbClr val="FFFF00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期末評價報告</a:t>
                      </a:r>
                      <a:r>
                        <a:rPr lang="en-US" sz="1600" kern="0">
                          <a:solidFill>
                            <a:srgbClr val="FFFF00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presentation</a:t>
                      </a:r>
                      <a:endParaRPr lang="zh-TW" sz="1600" kern="100">
                        <a:solidFill>
                          <a:srgbClr val="FFFF00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　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156456850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17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rgbClr val="FFFF00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12/</a:t>
                      </a:r>
                      <a:r>
                        <a:rPr lang="en-US" altLang="zh-TW" sz="1600" kern="0" dirty="0">
                          <a:solidFill>
                            <a:srgbClr val="FFFF00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29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 dirty="0">
                          <a:solidFill>
                            <a:srgbClr val="FFFF00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期末評價報告</a:t>
                      </a:r>
                      <a:r>
                        <a:rPr lang="en-US" sz="1600" kern="0" dirty="0">
                          <a:solidFill>
                            <a:srgbClr val="FFFF00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presentation</a:t>
                      </a:r>
                      <a:endParaRPr lang="zh-TW" sz="1600" kern="100" dirty="0">
                        <a:solidFill>
                          <a:srgbClr val="FFFF00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　</a:t>
                      </a:r>
                      <a:endParaRPr lang="zh-TW" sz="1600" kern="10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305113452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18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00"/>
                        </a:lnSpc>
                      </a:pPr>
                      <a:r>
                        <a:rPr lang="en-US" sz="1600" kern="0">
                          <a:solidFill>
                            <a:srgbClr val="FF9999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1/</a:t>
                      </a:r>
                      <a:r>
                        <a:rPr lang="en-US" altLang="zh-TW" sz="1600" kern="0">
                          <a:solidFill>
                            <a:srgbClr val="FF9999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5</a:t>
                      </a:r>
                      <a:endParaRPr lang="zh-TW" sz="1600" kern="100">
                        <a:solidFill>
                          <a:srgbClr val="FF9999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en-US" sz="1600" kern="0" dirty="0">
                          <a:solidFill>
                            <a:srgbClr val="FF9999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16+2</a:t>
                      </a:r>
                      <a:r>
                        <a:rPr lang="zh-TW" sz="1600" kern="0" dirty="0">
                          <a:solidFill>
                            <a:srgbClr val="FF9999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彈性教學週</a:t>
                      </a:r>
                      <a:endParaRPr lang="zh-TW" sz="1600" kern="100" dirty="0">
                        <a:solidFill>
                          <a:srgbClr val="FF9999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ts val="1600"/>
                        </a:lnSpc>
                      </a:pPr>
                      <a:r>
                        <a:rPr lang="zh-TW" sz="1600" kern="0" dirty="0">
                          <a:solidFill>
                            <a:schemeClr val="bg2"/>
                          </a:solidFill>
                          <a:effectLst/>
                          <a:latin typeface="Patrick Hand" panose="00000500000000000000" pitchFamily="2" charset="0"/>
                          <a:ea typeface="清松手寫體1" pitchFamily="2" charset="-120"/>
                        </a:rPr>
                        <a:t>　</a:t>
                      </a:r>
                      <a:endParaRPr lang="zh-TW" sz="1600" kern="100" dirty="0">
                        <a:solidFill>
                          <a:schemeClr val="bg2"/>
                        </a:solidFill>
                        <a:effectLst/>
                        <a:latin typeface="Patrick Hand" panose="00000500000000000000" pitchFamily="2" charset="0"/>
                        <a:ea typeface="清松手寫體1" pitchFamily="2" charset="-120"/>
                      </a:endParaRPr>
                    </a:p>
                  </a:txBody>
                  <a:tcPr marL="10831" marR="10831" marT="0" marB="0" anchor="ctr"/>
                </a:tc>
                <a:extLst>
                  <a:ext uri="{0D108BD9-81ED-4DB2-BD59-A6C34878D82A}">
                    <a16:rowId xmlns:a16="http://schemas.microsoft.com/office/drawing/2014/main" val="2378104263"/>
                  </a:ext>
                </a:extLst>
              </a:tr>
            </a:tbl>
          </a:graphicData>
        </a:graphic>
      </p:graphicFrame>
      <p:sp>
        <p:nvSpPr>
          <p:cNvPr id="9" name="Google Shape;278;p38">
            <a:extLst>
              <a:ext uri="{FF2B5EF4-FFF2-40B4-BE49-F238E27FC236}">
                <a16:creationId xmlns:a16="http://schemas.microsoft.com/office/drawing/2014/main" id="{295FB09E-BDE9-B3EE-A69D-7A9EEFF76A65}"/>
              </a:ext>
            </a:extLst>
          </p:cNvPr>
          <p:cNvSpPr/>
          <p:nvPr/>
        </p:nvSpPr>
        <p:spPr>
          <a:xfrm>
            <a:off x="1379227" y="676907"/>
            <a:ext cx="412325" cy="461866"/>
          </a:xfrm>
          <a:custGeom>
            <a:avLst/>
            <a:gdLst/>
            <a:ahLst/>
            <a:cxnLst/>
            <a:rect l="l" t="t" r="r" b="b"/>
            <a:pathLst>
              <a:path w="16766" h="15987" extrusionOk="0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rgbClr val="2A95B7"/>
          </a:solidFill>
          <a:ln>
            <a:solidFill>
              <a:schemeClr val="bg1"/>
            </a:solidFill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78;p38">
            <a:extLst>
              <a:ext uri="{FF2B5EF4-FFF2-40B4-BE49-F238E27FC236}">
                <a16:creationId xmlns:a16="http://schemas.microsoft.com/office/drawing/2014/main" id="{B1F5DF61-45B4-46E6-B17C-0FA0BAADABDB}"/>
              </a:ext>
            </a:extLst>
          </p:cNvPr>
          <p:cNvSpPr/>
          <p:nvPr/>
        </p:nvSpPr>
        <p:spPr>
          <a:xfrm>
            <a:off x="4878630" y="649097"/>
            <a:ext cx="274816" cy="262047"/>
          </a:xfrm>
          <a:custGeom>
            <a:avLst/>
            <a:gdLst/>
            <a:ahLst/>
            <a:cxnLst/>
            <a:rect l="l" t="t" r="r" b="b"/>
            <a:pathLst>
              <a:path w="16766" h="15987" extrusionOk="0">
                <a:moveTo>
                  <a:pt x="14284" y="487"/>
                </a:moveTo>
                <a:lnTo>
                  <a:pt x="14405" y="536"/>
                </a:lnTo>
                <a:lnTo>
                  <a:pt x="14478" y="585"/>
                </a:lnTo>
                <a:lnTo>
                  <a:pt x="14527" y="658"/>
                </a:lnTo>
                <a:lnTo>
                  <a:pt x="14527" y="755"/>
                </a:lnTo>
                <a:lnTo>
                  <a:pt x="14527" y="852"/>
                </a:lnTo>
                <a:lnTo>
                  <a:pt x="14551" y="925"/>
                </a:lnTo>
                <a:lnTo>
                  <a:pt x="13578" y="925"/>
                </a:lnTo>
                <a:lnTo>
                  <a:pt x="13627" y="804"/>
                </a:lnTo>
                <a:lnTo>
                  <a:pt x="13700" y="706"/>
                </a:lnTo>
                <a:lnTo>
                  <a:pt x="13797" y="609"/>
                </a:lnTo>
                <a:lnTo>
                  <a:pt x="13894" y="536"/>
                </a:lnTo>
                <a:lnTo>
                  <a:pt x="13967" y="512"/>
                </a:lnTo>
                <a:lnTo>
                  <a:pt x="14065" y="487"/>
                </a:lnTo>
                <a:close/>
                <a:moveTo>
                  <a:pt x="4064" y="633"/>
                </a:moveTo>
                <a:lnTo>
                  <a:pt x="4137" y="682"/>
                </a:lnTo>
                <a:lnTo>
                  <a:pt x="4210" y="755"/>
                </a:lnTo>
                <a:lnTo>
                  <a:pt x="4259" y="852"/>
                </a:lnTo>
                <a:lnTo>
                  <a:pt x="4283" y="950"/>
                </a:lnTo>
                <a:lnTo>
                  <a:pt x="3529" y="974"/>
                </a:lnTo>
                <a:lnTo>
                  <a:pt x="3602" y="804"/>
                </a:lnTo>
                <a:lnTo>
                  <a:pt x="3650" y="755"/>
                </a:lnTo>
                <a:lnTo>
                  <a:pt x="3675" y="706"/>
                </a:lnTo>
                <a:lnTo>
                  <a:pt x="3796" y="633"/>
                </a:lnTo>
                <a:close/>
                <a:moveTo>
                  <a:pt x="13724" y="2020"/>
                </a:moveTo>
                <a:lnTo>
                  <a:pt x="13797" y="2044"/>
                </a:lnTo>
                <a:lnTo>
                  <a:pt x="13870" y="2093"/>
                </a:lnTo>
                <a:lnTo>
                  <a:pt x="13943" y="2142"/>
                </a:lnTo>
                <a:lnTo>
                  <a:pt x="13992" y="2215"/>
                </a:lnTo>
                <a:lnTo>
                  <a:pt x="14040" y="2288"/>
                </a:lnTo>
                <a:lnTo>
                  <a:pt x="14089" y="2385"/>
                </a:lnTo>
                <a:lnTo>
                  <a:pt x="14113" y="2531"/>
                </a:lnTo>
                <a:lnTo>
                  <a:pt x="13992" y="2555"/>
                </a:lnTo>
                <a:lnTo>
                  <a:pt x="13870" y="2555"/>
                </a:lnTo>
                <a:lnTo>
                  <a:pt x="13773" y="2531"/>
                </a:lnTo>
                <a:lnTo>
                  <a:pt x="13724" y="2482"/>
                </a:lnTo>
                <a:lnTo>
                  <a:pt x="13675" y="2409"/>
                </a:lnTo>
                <a:lnTo>
                  <a:pt x="13602" y="2215"/>
                </a:lnTo>
                <a:lnTo>
                  <a:pt x="13554" y="2020"/>
                </a:lnTo>
                <a:close/>
                <a:moveTo>
                  <a:pt x="3407" y="1874"/>
                </a:moveTo>
                <a:lnTo>
                  <a:pt x="3529" y="1923"/>
                </a:lnTo>
                <a:lnTo>
                  <a:pt x="3602" y="1971"/>
                </a:lnTo>
                <a:lnTo>
                  <a:pt x="3675" y="2044"/>
                </a:lnTo>
                <a:lnTo>
                  <a:pt x="3723" y="2142"/>
                </a:lnTo>
                <a:lnTo>
                  <a:pt x="3772" y="2215"/>
                </a:lnTo>
                <a:lnTo>
                  <a:pt x="3821" y="2434"/>
                </a:lnTo>
                <a:lnTo>
                  <a:pt x="3821" y="2531"/>
                </a:lnTo>
                <a:lnTo>
                  <a:pt x="3796" y="2628"/>
                </a:lnTo>
                <a:lnTo>
                  <a:pt x="3699" y="2628"/>
                </a:lnTo>
                <a:lnTo>
                  <a:pt x="3602" y="2555"/>
                </a:lnTo>
                <a:lnTo>
                  <a:pt x="3529" y="2482"/>
                </a:lnTo>
                <a:lnTo>
                  <a:pt x="3480" y="2385"/>
                </a:lnTo>
                <a:lnTo>
                  <a:pt x="3456" y="2263"/>
                </a:lnTo>
                <a:lnTo>
                  <a:pt x="3431" y="2142"/>
                </a:lnTo>
                <a:lnTo>
                  <a:pt x="3407" y="1874"/>
                </a:lnTo>
                <a:close/>
                <a:moveTo>
                  <a:pt x="2920" y="1923"/>
                </a:moveTo>
                <a:lnTo>
                  <a:pt x="2969" y="2263"/>
                </a:lnTo>
                <a:lnTo>
                  <a:pt x="2993" y="2434"/>
                </a:lnTo>
                <a:lnTo>
                  <a:pt x="3042" y="2580"/>
                </a:lnTo>
                <a:lnTo>
                  <a:pt x="3115" y="2726"/>
                </a:lnTo>
                <a:lnTo>
                  <a:pt x="3188" y="2847"/>
                </a:lnTo>
                <a:lnTo>
                  <a:pt x="3310" y="2945"/>
                </a:lnTo>
                <a:lnTo>
                  <a:pt x="3407" y="3042"/>
                </a:lnTo>
                <a:lnTo>
                  <a:pt x="3164" y="3042"/>
                </a:lnTo>
                <a:lnTo>
                  <a:pt x="3042" y="3018"/>
                </a:lnTo>
                <a:lnTo>
                  <a:pt x="2920" y="2945"/>
                </a:lnTo>
                <a:lnTo>
                  <a:pt x="2823" y="2872"/>
                </a:lnTo>
                <a:lnTo>
                  <a:pt x="2750" y="2774"/>
                </a:lnTo>
                <a:lnTo>
                  <a:pt x="2701" y="2653"/>
                </a:lnTo>
                <a:lnTo>
                  <a:pt x="2677" y="2531"/>
                </a:lnTo>
                <a:lnTo>
                  <a:pt x="2677" y="2385"/>
                </a:lnTo>
                <a:lnTo>
                  <a:pt x="2726" y="2239"/>
                </a:lnTo>
                <a:lnTo>
                  <a:pt x="2774" y="2117"/>
                </a:lnTo>
                <a:lnTo>
                  <a:pt x="2872" y="1996"/>
                </a:lnTo>
                <a:lnTo>
                  <a:pt x="2920" y="1923"/>
                </a:lnTo>
                <a:close/>
                <a:moveTo>
                  <a:pt x="13067" y="2069"/>
                </a:moveTo>
                <a:lnTo>
                  <a:pt x="13140" y="2385"/>
                </a:lnTo>
                <a:lnTo>
                  <a:pt x="13262" y="2653"/>
                </a:lnTo>
                <a:lnTo>
                  <a:pt x="13310" y="2750"/>
                </a:lnTo>
                <a:lnTo>
                  <a:pt x="13383" y="2823"/>
                </a:lnTo>
                <a:lnTo>
                  <a:pt x="13529" y="2969"/>
                </a:lnTo>
                <a:lnTo>
                  <a:pt x="13724" y="3042"/>
                </a:lnTo>
                <a:lnTo>
                  <a:pt x="13919" y="3091"/>
                </a:lnTo>
                <a:lnTo>
                  <a:pt x="13870" y="3139"/>
                </a:lnTo>
                <a:lnTo>
                  <a:pt x="13724" y="3188"/>
                </a:lnTo>
                <a:lnTo>
                  <a:pt x="13578" y="3212"/>
                </a:lnTo>
                <a:lnTo>
                  <a:pt x="13456" y="3188"/>
                </a:lnTo>
                <a:lnTo>
                  <a:pt x="13310" y="3139"/>
                </a:lnTo>
                <a:lnTo>
                  <a:pt x="13213" y="3066"/>
                </a:lnTo>
                <a:lnTo>
                  <a:pt x="13116" y="2945"/>
                </a:lnTo>
                <a:lnTo>
                  <a:pt x="13018" y="2847"/>
                </a:lnTo>
                <a:lnTo>
                  <a:pt x="12970" y="2701"/>
                </a:lnTo>
                <a:lnTo>
                  <a:pt x="12945" y="2531"/>
                </a:lnTo>
                <a:lnTo>
                  <a:pt x="12945" y="2361"/>
                </a:lnTo>
                <a:lnTo>
                  <a:pt x="12994" y="2215"/>
                </a:lnTo>
                <a:lnTo>
                  <a:pt x="13067" y="2069"/>
                </a:lnTo>
                <a:close/>
                <a:moveTo>
                  <a:pt x="5548" y="1339"/>
                </a:moveTo>
                <a:lnTo>
                  <a:pt x="7641" y="1387"/>
                </a:lnTo>
                <a:lnTo>
                  <a:pt x="13018" y="1387"/>
                </a:lnTo>
                <a:lnTo>
                  <a:pt x="13018" y="1533"/>
                </a:lnTo>
                <a:lnTo>
                  <a:pt x="12872" y="1631"/>
                </a:lnTo>
                <a:lnTo>
                  <a:pt x="12775" y="1752"/>
                </a:lnTo>
                <a:lnTo>
                  <a:pt x="12702" y="1923"/>
                </a:lnTo>
                <a:lnTo>
                  <a:pt x="12629" y="2069"/>
                </a:lnTo>
                <a:lnTo>
                  <a:pt x="12580" y="2239"/>
                </a:lnTo>
                <a:lnTo>
                  <a:pt x="12556" y="2434"/>
                </a:lnTo>
                <a:lnTo>
                  <a:pt x="12556" y="2604"/>
                </a:lnTo>
                <a:lnTo>
                  <a:pt x="12580" y="2750"/>
                </a:lnTo>
                <a:lnTo>
                  <a:pt x="12629" y="2993"/>
                </a:lnTo>
                <a:lnTo>
                  <a:pt x="12751" y="3188"/>
                </a:lnTo>
                <a:lnTo>
                  <a:pt x="12897" y="3334"/>
                </a:lnTo>
                <a:lnTo>
                  <a:pt x="13067" y="3480"/>
                </a:lnTo>
                <a:lnTo>
                  <a:pt x="13262" y="3553"/>
                </a:lnTo>
                <a:lnTo>
                  <a:pt x="13481" y="3602"/>
                </a:lnTo>
                <a:lnTo>
                  <a:pt x="13724" y="3602"/>
                </a:lnTo>
                <a:lnTo>
                  <a:pt x="13943" y="3553"/>
                </a:lnTo>
                <a:lnTo>
                  <a:pt x="14113" y="3480"/>
                </a:lnTo>
                <a:lnTo>
                  <a:pt x="14259" y="3358"/>
                </a:lnTo>
                <a:lnTo>
                  <a:pt x="14381" y="3212"/>
                </a:lnTo>
                <a:lnTo>
                  <a:pt x="14454" y="3042"/>
                </a:lnTo>
                <a:lnTo>
                  <a:pt x="14503" y="2872"/>
                </a:lnTo>
                <a:lnTo>
                  <a:pt x="14527" y="2701"/>
                </a:lnTo>
                <a:lnTo>
                  <a:pt x="14551" y="2507"/>
                </a:lnTo>
                <a:lnTo>
                  <a:pt x="14527" y="2312"/>
                </a:lnTo>
                <a:lnTo>
                  <a:pt x="14454" y="2142"/>
                </a:lnTo>
                <a:lnTo>
                  <a:pt x="14381" y="1996"/>
                </a:lnTo>
                <a:lnTo>
                  <a:pt x="14284" y="1874"/>
                </a:lnTo>
                <a:lnTo>
                  <a:pt x="14186" y="1777"/>
                </a:lnTo>
                <a:lnTo>
                  <a:pt x="14040" y="1704"/>
                </a:lnTo>
                <a:lnTo>
                  <a:pt x="13894" y="1631"/>
                </a:lnTo>
                <a:lnTo>
                  <a:pt x="13748" y="1606"/>
                </a:lnTo>
                <a:lnTo>
                  <a:pt x="13602" y="1582"/>
                </a:lnTo>
                <a:lnTo>
                  <a:pt x="13554" y="1533"/>
                </a:lnTo>
                <a:lnTo>
                  <a:pt x="13505" y="1485"/>
                </a:lnTo>
                <a:lnTo>
                  <a:pt x="13505" y="1387"/>
                </a:lnTo>
                <a:lnTo>
                  <a:pt x="16255" y="1387"/>
                </a:lnTo>
                <a:lnTo>
                  <a:pt x="16230" y="1996"/>
                </a:lnTo>
                <a:lnTo>
                  <a:pt x="16230" y="2604"/>
                </a:lnTo>
                <a:lnTo>
                  <a:pt x="16279" y="3821"/>
                </a:lnTo>
                <a:lnTo>
                  <a:pt x="15890" y="3748"/>
                </a:lnTo>
                <a:lnTo>
                  <a:pt x="15476" y="3723"/>
                </a:lnTo>
                <a:lnTo>
                  <a:pt x="15038" y="3699"/>
                </a:lnTo>
                <a:lnTo>
                  <a:pt x="14624" y="3723"/>
                </a:lnTo>
                <a:lnTo>
                  <a:pt x="13797" y="3796"/>
                </a:lnTo>
                <a:lnTo>
                  <a:pt x="12970" y="3796"/>
                </a:lnTo>
                <a:lnTo>
                  <a:pt x="12386" y="3772"/>
                </a:lnTo>
                <a:lnTo>
                  <a:pt x="11802" y="3772"/>
                </a:lnTo>
                <a:lnTo>
                  <a:pt x="10634" y="3796"/>
                </a:lnTo>
                <a:lnTo>
                  <a:pt x="9466" y="3821"/>
                </a:lnTo>
                <a:lnTo>
                  <a:pt x="8322" y="3845"/>
                </a:lnTo>
                <a:lnTo>
                  <a:pt x="7130" y="3821"/>
                </a:lnTo>
                <a:lnTo>
                  <a:pt x="5962" y="3772"/>
                </a:lnTo>
                <a:lnTo>
                  <a:pt x="4794" y="3723"/>
                </a:lnTo>
                <a:lnTo>
                  <a:pt x="3139" y="3723"/>
                </a:lnTo>
                <a:lnTo>
                  <a:pt x="2653" y="3772"/>
                </a:lnTo>
                <a:lnTo>
                  <a:pt x="2166" y="3796"/>
                </a:lnTo>
                <a:lnTo>
                  <a:pt x="1679" y="3796"/>
                </a:lnTo>
                <a:lnTo>
                  <a:pt x="1096" y="3772"/>
                </a:lnTo>
                <a:lnTo>
                  <a:pt x="804" y="3772"/>
                </a:lnTo>
                <a:lnTo>
                  <a:pt x="512" y="3821"/>
                </a:lnTo>
                <a:lnTo>
                  <a:pt x="585" y="3115"/>
                </a:lnTo>
                <a:lnTo>
                  <a:pt x="658" y="2409"/>
                </a:lnTo>
                <a:lnTo>
                  <a:pt x="682" y="2166"/>
                </a:lnTo>
                <a:lnTo>
                  <a:pt x="682" y="1874"/>
                </a:lnTo>
                <a:lnTo>
                  <a:pt x="658" y="1606"/>
                </a:lnTo>
                <a:lnTo>
                  <a:pt x="585" y="1339"/>
                </a:lnTo>
                <a:lnTo>
                  <a:pt x="585" y="1339"/>
                </a:lnTo>
                <a:lnTo>
                  <a:pt x="877" y="1363"/>
                </a:lnTo>
                <a:lnTo>
                  <a:pt x="1169" y="1387"/>
                </a:lnTo>
                <a:lnTo>
                  <a:pt x="2069" y="1387"/>
                </a:lnTo>
                <a:lnTo>
                  <a:pt x="2969" y="1363"/>
                </a:lnTo>
                <a:lnTo>
                  <a:pt x="2945" y="1412"/>
                </a:lnTo>
                <a:lnTo>
                  <a:pt x="2774" y="1509"/>
                </a:lnTo>
                <a:lnTo>
                  <a:pt x="2604" y="1631"/>
                </a:lnTo>
                <a:lnTo>
                  <a:pt x="2458" y="1801"/>
                </a:lnTo>
                <a:lnTo>
                  <a:pt x="2336" y="1971"/>
                </a:lnTo>
                <a:lnTo>
                  <a:pt x="2288" y="2117"/>
                </a:lnTo>
                <a:lnTo>
                  <a:pt x="2239" y="2263"/>
                </a:lnTo>
                <a:lnTo>
                  <a:pt x="2239" y="2434"/>
                </a:lnTo>
                <a:lnTo>
                  <a:pt x="2215" y="2580"/>
                </a:lnTo>
                <a:lnTo>
                  <a:pt x="2239" y="2750"/>
                </a:lnTo>
                <a:lnTo>
                  <a:pt x="2288" y="2896"/>
                </a:lnTo>
                <a:lnTo>
                  <a:pt x="2361" y="3042"/>
                </a:lnTo>
                <a:lnTo>
                  <a:pt x="2458" y="3164"/>
                </a:lnTo>
                <a:lnTo>
                  <a:pt x="2604" y="3310"/>
                </a:lnTo>
                <a:lnTo>
                  <a:pt x="2750" y="3383"/>
                </a:lnTo>
                <a:lnTo>
                  <a:pt x="2920" y="3456"/>
                </a:lnTo>
                <a:lnTo>
                  <a:pt x="3091" y="3480"/>
                </a:lnTo>
                <a:lnTo>
                  <a:pt x="3285" y="3480"/>
                </a:lnTo>
                <a:lnTo>
                  <a:pt x="3480" y="3456"/>
                </a:lnTo>
                <a:lnTo>
                  <a:pt x="3650" y="3407"/>
                </a:lnTo>
                <a:lnTo>
                  <a:pt x="3821" y="3334"/>
                </a:lnTo>
                <a:lnTo>
                  <a:pt x="3967" y="3237"/>
                </a:lnTo>
                <a:lnTo>
                  <a:pt x="4088" y="3139"/>
                </a:lnTo>
                <a:lnTo>
                  <a:pt x="4161" y="2993"/>
                </a:lnTo>
                <a:lnTo>
                  <a:pt x="4234" y="2847"/>
                </a:lnTo>
                <a:lnTo>
                  <a:pt x="4259" y="2701"/>
                </a:lnTo>
                <a:lnTo>
                  <a:pt x="4283" y="2531"/>
                </a:lnTo>
                <a:lnTo>
                  <a:pt x="4259" y="2385"/>
                </a:lnTo>
                <a:lnTo>
                  <a:pt x="4234" y="2215"/>
                </a:lnTo>
                <a:lnTo>
                  <a:pt x="4186" y="2093"/>
                </a:lnTo>
                <a:lnTo>
                  <a:pt x="4137" y="1947"/>
                </a:lnTo>
                <a:lnTo>
                  <a:pt x="4064" y="1825"/>
                </a:lnTo>
                <a:lnTo>
                  <a:pt x="3967" y="1704"/>
                </a:lnTo>
                <a:lnTo>
                  <a:pt x="3869" y="1582"/>
                </a:lnTo>
                <a:lnTo>
                  <a:pt x="3748" y="1509"/>
                </a:lnTo>
                <a:lnTo>
                  <a:pt x="3626" y="1436"/>
                </a:lnTo>
                <a:lnTo>
                  <a:pt x="3480" y="1412"/>
                </a:lnTo>
                <a:lnTo>
                  <a:pt x="3431" y="1412"/>
                </a:lnTo>
                <a:lnTo>
                  <a:pt x="3456" y="1363"/>
                </a:lnTo>
                <a:lnTo>
                  <a:pt x="4502" y="1339"/>
                </a:lnTo>
                <a:close/>
                <a:moveTo>
                  <a:pt x="11802" y="6011"/>
                </a:moveTo>
                <a:lnTo>
                  <a:pt x="11753" y="6132"/>
                </a:lnTo>
                <a:lnTo>
                  <a:pt x="11704" y="6254"/>
                </a:lnTo>
                <a:lnTo>
                  <a:pt x="11680" y="6522"/>
                </a:lnTo>
                <a:lnTo>
                  <a:pt x="11656" y="6789"/>
                </a:lnTo>
                <a:lnTo>
                  <a:pt x="11656" y="7057"/>
                </a:lnTo>
                <a:lnTo>
                  <a:pt x="11656" y="7446"/>
                </a:lnTo>
                <a:lnTo>
                  <a:pt x="11704" y="7860"/>
                </a:lnTo>
                <a:lnTo>
                  <a:pt x="9855" y="7860"/>
                </a:lnTo>
                <a:lnTo>
                  <a:pt x="9855" y="7836"/>
                </a:lnTo>
                <a:lnTo>
                  <a:pt x="9831" y="7325"/>
                </a:lnTo>
                <a:lnTo>
                  <a:pt x="9758" y="6814"/>
                </a:lnTo>
                <a:lnTo>
                  <a:pt x="9733" y="6619"/>
                </a:lnTo>
                <a:lnTo>
                  <a:pt x="9733" y="6449"/>
                </a:lnTo>
                <a:lnTo>
                  <a:pt x="9709" y="6084"/>
                </a:lnTo>
                <a:lnTo>
                  <a:pt x="10755" y="6059"/>
                </a:lnTo>
                <a:lnTo>
                  <a:pt x="11802" y="6011"/>
                </a:lnTo>
                <a:close/>
                <a:moveTo>
                  <a:pt x="13870" y="5962"/>
                </a:moveTo>
                <a:lnTo>
                  <a:pt x="14089" y="6011"/>
                </a:lnTo>
                <a:lnTo>
                  <a:pt x="14162" y="6059"/>
                </a:lnTo>
                <a:lnTo>
                  <a:pt x="14235" y="6108"/>
                </a:lnTo>
                <a:lnTo>
                  <a:pt x="14284" y="6157"/>
                </a:lnTo>
                <a:lnTo>
                  <a:pt x="14259" y="6473"/>
                </a:lnTo>
                <a:lnTo>
                  <a:pt x="14284" y="6765"/>
                </a:lnTo>
                <a:lnTo>
                  <a:pt x="14284" y="7081"/>
                </a:lnTo>
                <a:lnTo>
                  <a:pt x="14284" y="7398"/>
                </a:lnTo>
                <a:lnTo>
                  <a:pt x="14235" y="7884"/>
                </a:lnTo>
                <a:lnTo>
                  <a:pt x="12142" y="7860"/>
                </a:lnTo>
                <a:lnTo>
                  <a:pt x="12118" y="7568"/>
                </a:lnTo>
                <a:lnTo>
                  <a:pt x="12094" y="7179"/>
                </a:lnTo>
                <a:lnTo>
                  <a:pt x="12094" y="6789"/>
                </a:lnTo>
                <a:lnTo>
                  <a:pt x="12094" y="6376"/>
                </a:lnTo>
                <a:lnTo>
                  <a:pt x="12069" y="6181"/>
                </a:lnTo>
                <a:lnTo>
                  <a:pt x="12045" y="6011"/>
                </a:lnTo>
                <a:lnTo>
                  <a:pt x="12288" y="5986"/>
                </a:lnTo>
                <a:lnTo>
                  <a:pt x="12872" y="5962"/>
                </a:lnTo>
                <a:close/>
                <a:moveTo>
                  <a:pt x="7276" y="6011"/>
                </a:moveTo>
                <a:lnTo>
                  <a:pt x="9417" y="6059"/>
                </a:lnTo>
                <a:lnTo>
                  <a:pt x="9369" y="6181"/>
                </a:lnTo>
                <a:lnTo>
                  <a:pt x="9344" y="6351"/>
                </a:lnTo>
                <a:lnTo>
                  <a:pt x="9320" y="6497"/>
                </a:lnTo>
                <a:lnTo>
                  <a:pt x="9344" y="6668"/>
                </a:lnTo>
                <a:lnTo>
                  <a:pt x="9369" y="7008"/>
                </a:lnTo>
                <a:lnTo>
                  <a:pt x="9417" y="7276"/>
                </a:lnTo>
                <a:lnTo>
                  <a:pt x="9442" y="7884"/>
                </a:lnTo>
                <a:lnTo>
                  <a:pt x="8176" y="7909"/>
                </a:lnTo>
                <a:lnTo>
                  <a:pt x="7495" y="7957"/>
                </a:lnTo>
                <a:lnTo>
                  <a:pt x="7495" y="7446"/>
                </a:lnTo>
                <a:lnTo>
                  <a:pt x="7471" y="6960"/>
                </a:lnTo>
                <a:lnTo>
                  <a:pt x="7398" y="6473"/>
                </a:lnTo>
                <a:lnTo>
                  <a:pt x="7325" y="6254"/>
                </a:lnTo>
                <a:lnTo>
                  <a:pt x="7276" y="6011"/>
                </a:lnTo>
                <a:close/>
                <a:moveTo>
                  <a:pt x="6911" y="6011"/>
                </a:moveTo>
                <a:lnTo>
                  <a:pt x="6887" y="6205"/>
                </a:lnTo>
                <a:lnTo>
                  <a:pt x="6887" y="6424"/>
                </a:lnTo>
                <a:lnTo>
                  <a:pt x="6960" y="6838"/>
                </a:lnTo>
                <a:lnTo>
                  <a:pt x="6984" y="7130"/>
                </a:lnTo>
                <a:lnTo>
                  <a:pt x="7008" y="7398"/>
                </a:lnTo>
                <a:lnTo>
                  <a:pt x="7008" y="7982"/>
                </a:lnTo>
                <a:lnTo>
                  <a:pt x="6157" y="8030"/>
                </a:lnTo>
                <a:lnTo>
                  <a:pt x="5281" y="8079"/>
                </a:lnTo>
                <a:lnTo>
                  <a:pt x="5062" y="8079"/>
                </a:lnTo>
                <a:lnTo>
                  <a:pt x="5037" y="7203"/>
                </a:lnTo>
                <a:lnTo>
                  <a:pt x="5037" y="6303"/>
                </a:lnTo>
                <a:lnTo>
                  <a:pt x="5037" y="6205"/>
                </a:lnTo>
                <a:lnTo>
                  <a:pt x="5013" y="6035"/>
                </a:lnTo>
                <a:lnTo>
                  <a:pt x="5743" y="6011"/>
                </a:lnTo>
                <a:close/>
                <a:moveTo>
                  <a:pt x="2774" y="6011"/>
                </a:moveTo>
                <a:lnTo>
                  <a:pt x="3091" y="6035"/>
                </a:lnTo>
                <a:lnTo>
                  <a:pt x="3407" y="6059"/>
                </a:lnTo>
                <a:lnTo>
                  <a:pt x="3699" y="6059"/>
                </a:lnTo>
                <a:lnTo>
                  <a:pt x="4648" y="6035"/>
                </a:lnTo>
                <a:lnTo>
                  <a:pt x="4599" y="6303"/>
                </a:lnTo>
                <a:lnTo>
                  <a:pt x="4599" y="6522"/>
                </a:lnTo>
                <a:lnTo>
                  <a:pt x="4575" y="6911"/>
                </a:lnTo>
                <a:lnTo>
                  <a:pt x="4575" y="7300"/>
                </a:lnTo>
                <a:lnTo>
                  <a:pt x="4599" y="8103"/>
                </a:lnTo>
                <a:lnTo>
                  <a:pt x="3869" y="8079"/>
                </a:lnTo>
                <a:lnTo>
                  <a:pt x="3529" y="8055"/>
                </a:lnTo>
                <a:lnTo>
                  <a:pt x="3188" y="8006"/>
                </a:lnTo>
                <a:lnTo>
                  <a:pt x="2701" y="8006"/>
                </a:lnTo>
                <a:lnTo>
                  <a:pt x="2531" y="8030"/>
                </a:lnTo>
                <a:lnTo>
                  <a:pt x="2482" y="7519"/>
                </a:lnTo>
                <a:lnTo>
                  <a:pt x="2434" y="7008"/>
                </a:lnTo>
                <a:lnTo>
                  <a:pt x="2409" y="6741"/>
                </a:lnTo>
                <a:lnTo>
                  <a:pt x="2409" y="6497"/>
                </a:lnTo>
                <a:lnTo>
                  <a:pt x="2434" y="6254"/>
                </a:lnTo>
                <a:lnTo>
                  <a:pt x="2482" y="6011"/>
                </a:lnTo>
                <a:close/>
                <a:moveTo>
                  <a:pt x="10220" y="8639"/>
                </a:moveTo>
                <a:lnTo>
                  <a:pt x="10147" y="8663"/>
                </a:lnTo>
                <a:lnTo>
                  <a:pt x="10098" y="8736"/>
                </a:lnTo>
                <a:lnTo>
                  <a:pt x="10098" y="8809"/>
                </a:lnTo>
                <a:lnTo>
                  <a:pt x="10123" y="8882"/>
                </a:lnTo>
                <a:lnTo>
                  <a:pt x="10196" y="9052"/>
                </a:lnTo>
                <a:lnTo>
                  <a:pt x="10317" y="9198"/>
                </a:lnTo>
                <a:lnTo>
                  <a:pt x="10439" y="9320"/>
                </a:lnTo>
                <a:lnTo>
                  <a:pt x="10366" y="9393"/>
                </a:lnTo>
                <a:lnTo>
                  <a:pt x="10317" y="9490"/>
                </a:lnTo>
                <a:lnTo>
                  <a:pt x="10269" y="9563"/>
                </a:lnTo>
                <a:lnTo>
                  <a:pt x="10269" y="9660"/>
                </a:lnTo>
                <a:lnTo>
                  <a:pt x="10293" y="9733"/>
                </a:lnTo>
                <a:lnTo>
                  <a:pt x="10317" y="9758"/>
                </a:lnTo>
                <a:lnTo>
                  <a:pt x="10342" y="9758"/>
                </a:lnTo>
                <a:lnTo>
                  <a:pt x="10439" y="9733"/>
                </a:lnTo>
                <a:lnTo>
                  <a:pt x="10536" y="9709"/>
                </a:lnTo>
                <a:lnTo>
                  <a:pt x="10707" y="9587"/>
                </a:lnTo>
                <a:lnTo>
                  <a:pt x="10780" y="9660"/>
                </a:lnTo>
                <a:lnTo>
                  <a:pt x="10877" y="9733"/>
                </a:lnTo>
                <a:lnTo>
                  <a:pt x="10999" y="9782"/>
                </a:lnTo>
                <a:lnTo>
                  <a:pt x="11096" y="9806"/>
                </a:lnTo>
                <a:lnTo>
                  <a:pt x="11145" y="9782"/>
                </a:lnTo>
                <a:lnTo>
                  <a:pt x="11193" y="9782"/>
                </a:lnTo>
                <a:lnTo>
                  <a:pt x="11266" y="9685"/>
                </a:lnTo>
                <a:lnTo>
                  <a:pt x="11291" y="9636"/>
                </a:lnTo>
                <a:lnTo>
                  <a:pt x="11315" y="9587"/>
                </a:lnTo>
                <a:lnTo>
                  <a:pt x="11291" y="9539"/>
                </a:lnTo>
                <a:lnTo>
                  <a:pt x="11266" y="9490"/>
                </a:lnTo>
                <a:lnTo>
                  <a:pt x="11218" y="9417"/>
                </a:lnTo>
                <a:lnTo>
                  <a:pt x="11169" y="9393"/>
                </a:lnTo>
                <a:lnTo>
                  <a:pt x="11047" y="9295"/>
                </a:lnTo>
                <a:lnTo>
                  <a:pt x="11266" y="9150"/>
                </a:lnTo>
                <a:lnTo>
                  <a:pt x="11485" y="9028"/>
                </a:lnTo>
                <a:lnTo>
                  <a:pt x="11558" y="8979"/>
                </a:lnTo>
                <a:lnTo>
                  <a:pt x="11607" y="8906"/>
                </a:lnTo>
                <a:lnTo>
                  <a:pt x="11631" y="8833"/>
                </a:lnTo>
                <a:lnTo>
                  <a:pt x="11607" y="8760"/>
                </a:lnTo>
                <a:lnTo>
                  <a:pt x="11558" y="8712"/>
                </a:lnTo>
                <a:lnTo>
                  <a:pt x="11510" y="8663"/>
                </a:lnTo>
                <a:lnTo>
                  <a:pt x="11437" y="8639"/>
                </a:lnTo>
                <a:lnTo>
                  <a:pt x="11339" y="8663"/>
                </a:lnTo>
                <a:lnTo>
                  <a:pt x="11193" y="8736"/>
                </a:lnTo>
                <a:lnTo>
                  <a:pt x="11047" y="8833"/>
                </a:lnTo>
                <a:lnTo>
                  <a:pt x="10780" y="9028"/>
                </a:lnTo>
                <a:lnTo>
                  <a:pt x="10512" y="8785"/>
                </a:lnTo>
                <a:lnTo>
                  <a:pt x="10366" y="8687"/>
                </a:lnTo>
                <a:lnTo>
                  <a:pt x="10293" y="8639"/>
                </a:lnTo>
                <a:close/>
                <a:moveTo>
                  <a:pt x="12191" y="8322"/>
                </a:moveTo>
                <a:lnTo>
                  <a:pt x="14211" y="8347"/>
                </a:lnTo>
                <a:lnTo>
                  <a:pt x="14186" y="9028"/>
                </a:lnTo>
                <a:lnTo>
                  <a:pt x="14186" y="9368"/>
                </a:lnTo>
                <a:lnTo>
                  <a:pt x="14211" y="9709"/>
                </a:lnTo>
                <a:lnTo>
                  <a:pt x="14235" y="10171"/>
                </a:lnTo>
                <a:lnTo>
                  <a:pt x="13992" y="10147"/>
                </a:lnTo>
                <a:lnTo>
                  <a:pt x="13724" y="10147"/>
                </a:lnTo>
                <a:lnTo>
                  <a:pt x="13213" y="10171"/>
                </a:lnTo>
                <a:lnTo>
                  <a:pt x="12191" y="10196"/>
                </a:lnTo>
                <a:lnTo>
                  <a:pt x="12191" y="10196"/>
                </a:lnTo>
                <a:lnTo>
                  <a:pt x="12240" y="9247"/>
                </a:lnTo>
                <a:lnTo>
                  <a:pt x="12215" y="8785"/>
                </a:lnTo>
                <a:lnTo>
                  <a:pt x="12191" y="8322"/>
                </a:lnTo>
                <a:close/>
                <a:moveTo>
                  <a:pt x="7008" y="8420"/>
                </a:moveTo>
                <a:lnTo>
                  <a:pt x="7033" y="9320"/>
                </a:lnTo>
                <a:lnTo>
                  <a:pt x="7033" y="9782"/>
                </a:lnTo>
                <a:lnTo>
                  <a:pt x="7033" y="10220"/>
                </a:lnTo>
                <a:lnTo>
                  <a:pt x="5110" y="10220"/>
                </a:lnTo>
                <a:lnTo>
                  <a:pt x="5110" y="9368"/>
                </a:lnTo>
                <a:lnTo>
                  <a:pt x="5086" y="8541"/>
                </a:lnTo>
                <a:lnTo>
                  <a:pt x="6059" y="8493"/>
                </a:lnTo>
                <a:lnTo>
                  <a:pt x="7008" y="8420"/>
                </a:lnTo>
                <a:close/>
                <a:moveTo>
                  <a:pt x="9490" y="8322"/>
                </a:moveTo>
                <a:lnTo>
                  <a:pt x="9539" y="9052"/>
                </a:lnTo>
                <a:lnTo>
                  <a:pt x="9539" y="9417"/>
                </a:lnTo>
                <a:lnTo>
                  <a:pt x="9514" y="9782"/>
                </a:lnTo>
                <a:lnTo>
                  <a:pt x="9466" y="10220"/>
                </a:lnTo>
                <a:lnTo>
                  <a:pt x="7519" y="10220"/>
                </a:lnTo>
                <a:lnTo>
                  <a:pt x="7544" y="9782"/>
                </a:lnTo>
                <a:lnTo>
                  <a:pt x="7519" y="9320"/>
                </a:lnTo>
                <a:lnTo>
                  <a:pt x="7495" y="8420"/>
                </a:lnTo>
                <a:lnTo>
                  <a:pt x="7495" y="8395"/>
                </a:lnTo>
                <a:lnTo>
                  <a:pt x="7982" y="8371"/>
                </a:lnTo>
                <a:lnTo>
                  <a:pt x="9490" y="8322"/>
                </a:lnTo>
                <a:close/>
                <a:moveTo>
                  <a:pt x="11753" y="8322"/>
                </a:moveTo>
                <a:lnTo>
                  <a:pt x="11802" y="8906"/>
                </a:lnTo>
                <a:lnTo>
                  <a:pt x="11802" y="9563"/>
                </a:lnTo>
                <a:lnTo>
                  <a:pt x="11753" y="10196"/>
                </a:lnTo>
                <a:lnTo>
                  <a:pt x="11680" y="10196"/>
                </a:lnTo>
                <a:lnTo>
                  <a:pt x="9879" y="10220"/>
                </a:lnTo>
                <a:lnTo>
                  <a:pt x="9928" y="9879"/>
                </a:lnTo>
                <a:lnTo>
                  <a:pt x="9952" y="9490"/>
                </a:lnTo>
                <a:lnTo>
                  <a:pt x="9952" y="9101"/>
                </a:lnTo>
                <a:lnTo>
                  <a:pt x="9928" y="8712"/>
                </a:lnTo>
                <a:lnTo>
                  <a:pt x="9904" y="8322"/>
                </a:lnTo>
                <a:close/>
                <a:moveTo>
                  <a:pt x="2555" y="8298"/>
                </a:moveTo>
                <a:lnTo>
                  <a:pt x="2750" y="8371"/>
                </a:lnTo>
                <a:lnTo>
                  <a:pt x="2945" y="8420"/>
                </a:lnTo>
                <a:lnTo>
                  <a:pt x="3334" y="8468"/>
                </a:lnTo>
                <a:lnTo>
                  <a:pt x="3650" y="8517"/>
                </a:lnTo>
                <a:lnTo>
                  <a:pt x="3991" y="8517"/>
                </a:lnTo>
                <a:lnTo>
                  <a:pt x="4624" y="8541"/>
                </a:lnTo>
                <a:lnTo>
                  <a:pt x="4648" y="9368"/>
                </a:lnTo>
                <a:lnTo>
                  <a:pt x="4648" y="10220"/>
                </a:lnTo>
                <a:lnTo>
                  <a:pt x="3285" y="10220"/>
                </a:lnTo>
                <a:lnTo>
                  <a:pt x="2920" y="10244"/>
                </a:lnTo>
                <a:lnTo>
                  <a:pt x="2555" y="10293"/>
                </a:lnTo>
                <a:lnTo>
                  <a:pt x="2580" y="9393"/>
                </a:lnTo>
                <a:lnTo>
                  <a:pt x="2580" y="8931"/>
                </a:lnTo>
                <a:lnTo>
                  <a:pt x="2580" y="8468"/>
                </a:lnTo>
                <a:lnTo>
                  <a:pt x="2555" y="8298"/>
                </a:lnTo>
                <a:close/>
                <a:moveTo>
                  <a:pt x="14259" y="10658"/>
                </a:moveTo>
                <a:lnTo>
                  <a:pt x="14259" y="11023"/>
                </a:lnTo>
                <a:lnTo>
                  <a:pt x="14235" y="11364"/>
                </a:lnTo>
                <a:lnTo>
                  <a:pt x="14186" y="11972"/>
                </a:lnTo>
                <a:lnTo>
                  <a:pt x="14162" y="12288"/>
                </a:lnTo>
                <a:lnTo>
                  <a:pt x="14162" y="12434"/>
                </a:lnTo>
                <a:lnTo>
                  <a:pt x="14186" y="12579"/>
                </a:lnTo>
                <a:lnTo>
                  <a:pt x="14186" y="12579"/>
                </a:lnTo>
                <a:lnTo>
                  <a:pt x="13773" y="12556"/>
                </a:lnTo>
                <a:lnTo>
                  <a:pt x="13018" y="12532"/>
                </a:lnTo>
                <a:lnTo>
                  <a:pt x="12142" y="12556"/>
                </a:lnTo>
                <a:lnTo>
                  <a:pt x="12167" y="12167"/>
                </a:lnTo>
                <a:lnTo>
                  <a:pt x="12167" y="11777"/>
                </a:lnTo>
                <a:lnTo>
                  <a:pt x="12142" y="11412"/>
                </a:lnTo>
                <a:lnTo>
                  <a:pt x="12142" y="11023"/>
                </a:lnTo>
                <a:lnTo>
                  <a:pt x="12167" y="10731"/>
                </a:lnTo>
                <a:lnTo>
                  <a:pt x="13213" y="10707"/>
                </a:lnTo>
                <a:lnTo>
                  <a:pt x="14259" y="10658"/>
                </a:lnTo>
                <a:close/>
                <a:moveTo>
                  <a:pt x="11729" y="10731"/>
                </a:moveTo>
                <a:lnTo>
                  <a:pt x="11704" y="10828"/>
                </a:lnTo>
                <a:lnTo>
                  <a:pt x="11704" y="11266"/>
                </a:lnTo>
                <a:lnTo>
                  <a:pt x="11704" y="11704"/>
                </a:lnTo>
                <a:lnTo>
                  <a:pt x="11704" y="12142"/>
                </a:lnTo>
                <a:lnTo>
                  <a:pt x="11680" y="12580"/>
                </a:lnTo>
                <a:lnTo>
                  <a:pt x="11510" y="12580"/>
                </a:lnTo>
                <a:lnTo>
                  <a:pt x="9733" y="12653"/>
                </a:lnTo>
                <a:lnTo>
                  <a:pt x="9758" y="12556"/>
                </a:lnTo>
                <a:lnTo>
                  <a:pt x="9733" y="12459"/>
                </a:lnTo>
                <a:lnTo>
                  <a:pt x="9709" y="12240"/>
                </a:lnTo>
                <a:lnTo>
                  <a:pt x="9709" y="11850"/>
                </a:lnTo>
                <a:lnTo>
                  <a:pt x="9733" y="11461"/>
                </a:lnTo>
                <a:lnTo>
                  <a:pt x="9806" y="10755"/>
                </a:lnTo>
                <a:lnTo>
                  <a:pt x="11729" y="10731"/>
                </a:lnTo>
                <a:close/>
                <a:moveTo>
                  <a:pt x="2555" y="10609"/>
                </a:moveTo>
                <a:lnTo>
                  <a:pt x="2872" y="10658"/>
                </a:lnTo>
                <a:lnTo>
                  <a:pt x="3188" y="10707"/>
                </a:lnTo>
                <a:lnTo>
                  <a:pt x="3845" y="10707"/>
                </a:lnTo>
                <a:lnTo>
                  <a:pt x="4624" y="10731"/>
                </a:lnTo>
                <a:lnTo>
                  <a:pt x="4599" y="11680"/>
                </a:lnTo>
                <a:lnTo>
                  <a:pt x="4575" y="12653"/>
                </a:lnTo>
                <a:lnTo>
                  <a:pt x="4064" y="12629"/>
                </a:lnTo>
                <a:lnTo>
                  <a:pt x="3553" y="12629"/>
                </a:lnTo>
                <a:lnTo>
                  <a:pt x="3042" y="12653"/>
                </a:lnTo>
                <a:lnTo>
                  <a:pt x="2555" y="12702"/>
                </a:lnTo>
                <a:lnTo>
                  <a:pt x="2555" y="11680"/>
                </a:lnTo>
                <a:lnTo>
                  <a:pt x="2531" y="10634"/>
                </a:lnTo>
                <a:lnTo>
                  <a:pt x="2555" y="10609"/>
                </a:lnTo>
                <a:close/>
                <a:moveTo>
                  <a:pt x="5378" y="10731"/>
                </a:moveTo>
                <a:lnTo>
                  <a:pt x="6984" y="10755"/>
                </a:lnTo>
                <a:lnTo>
                  <a:pt x="6887" y="12045"/>
                </a:lnTo>
                <a:lnTo>
                  <a:pt x="6862" y="12386"/>
                </a:lnTo>
                <a:lnTo>
                  <a:pt x="6887" y="12556"/>
                </a:lnTo>
                <a:lnTo>
                  <a:pt x="6911" y="12653"/>
                </a:lnTo>
                <a:lnTo>
                  <a:pt x="6960" y="12702"/>
                </a:lnTo>
                <a:lnTo>
                  <a:pt x="6035" y="12702"/>
                </a:lnTo>
                <a:lnTo>
                  <a:pt x="5110" y="12678"/>
                </a:lnTo>
                <a:lnTo>
                  <a:pt x="5062" y="12678"/>
                </a:lnTo>
                <a:lnTo>
                  <a:pt x="5062" y="12653"/>
                </a:lnTo>
                <a:lnTo>
                  <a:pt x="5062" y="11704"/>
                </a:lnTo>
                <a:lnTo>
                  <a:pt x="5110" y="10731"/>
                </a:lnTo>
                <a:close/>
                <a:moveTo>
                  <a:pt x="9393" y="10755"/>
                </a:moveTo>
                <a:lnTo>
                  <a:pt x="9296" y="11583"/>
                </a:lnTo>
                <a:lnTo>
                  <a:pt x="9271" y="11826"/>
                </a:lnTo>
                <a:lnTo>
                  <a:pt x="9247" y="12118"/>
                </a:lnTo>
                <a:lnTo>
                  <a:pt x="9271" y="12288"/>
                </a:lnTo>
                <a:lnTo>
                  <a:pt x="9271" y="12434"/>
                </a:lnTo>
                <a:lnTo>
                  <a:pt x="9320" y="12556"/>
                </a:lnTo>
                <a:lnTo>
                  <a:pt x="9369" y="12678"/>
                </a:lnTo>
                <a:lnTo>
                  <a:pt x="8225" y="12702"/>
                </a:lnTo>
                <a:lnTo>
                  <a:pt x="7325" y="12702"/>
                </a:lnTo>
                <a:lnTo>
                  <a:pt x="7349" y="12678"/>
                </a:lnTo>
                <a:lnTo>
                  <a:pt x="7373" y="12264"/>
                </a:lnTo>
                <a:lnTo>
                  <a:pt x="7398" y="11777"/>
                </a:lnTo>
                <a:lnTo>
                  <a:pt x="7471" y="10755"/>
                </a:lnTo>
                <a:close/>
                <a:moveTo>
                  <a:pt x="13578" y="5451"/>
                </a:moveTo>
                <a:lnTo>
                  <a:pt x="13335" y="5475"/>
                </a:lnTo>
                <a:lnTo>
                  <a:pt x="12945" y="5500"/>
                </a:lnTo>
                <a:lnTo>
                  <a:pt x="11607" y="5573"/>
                </a:lnTo>
                <a:lnTo>
                  <a:pt x="10950" y="5621"/>
                </a:lnTo>
                <a:lnTo>
                  <a:pt x="10293" y="5646"/>
                </a:lnTo>
                <a:lnTo>
                  <a:pt x="9150" y="5621"/>
                </a:lnTo>
                <a:lnTo>
                  <a:pt x="8006" y="5621"/>
                </a:lnTo>
                <a:lnTo>
                  <a:pt x="6887" y="5597"/>
                </a:lnTo>
                <a:lnTo>
                  <a:pt x="5743" y="5597"/>
                </a:lnTo>
                <a:lnTo>
                  <a:pt x="4624" y="5621"/>
                </a:lnTo>
                <a:lnTo>
                  <a:pt x="3504" y="5646"/>
                </a:lnTo>
                <a:lnTo>
                  <a:pt x="3188" y="5646"/>
                </a:lnTo>
                <a:lnTo>
                  <a:pt x="2872" y="5621"/>
                </a:lnTo>
                <a:lnTo>
                  <a:pt x="2531" y="5621"/>
                </a:lnTo>
                <a:lnTo>
                  <a:pt x="2385" y="5670"/>
                </a:lnTo>
                <a:lnTo>
                  <a:pt x="2239" y="5719"/>
                </a:lnTo>
                <a:lnTo>
                  <a:pt x="2190" y="5792"/>
                </a:lnTo>
                <a:lnTo>
                  <a:pt x="2166" y="5865"/>
                </a:lnTo>
                <a:lnTo>
                  <a:pt x="2190" y="5938"/>
                </a:lnTo>
                <a:lnTo>
                  <a:pt x="2239" y="5986"/>
                </a:lnTo>
                <a:lnTo>
                  <a:pt x="2166" y="6108"/>
                </a:lnTo>
                <a:lnTo>
                  <a:pt x="2117" y="6254"/>
                </a:lnTo>
                <a:lnTo>
                  <a:pt x="2093" y="6522"/>
                </a:lnTo>
                <a:lnTo>
                  <a:pt x="2069" y="6935"/>
                </a:lnTo>
                <a:lnTo>
                  <a:pt x="2069" y="7325"/>
                </a:lnTo>
                <a:lnTo>
                  <a:pt x="2117" y="8128"/>
                </a:lnTo>
                <a:lnTo>
                  <a:pt x="2166" y="8736"/>
                </a:lnTo>
                <a:lnTo>
                  <a:pt x="2166" y="9344"/>
                </a:lnTo>
                <a:lnTo>
                  <a:pt x="2142" y="10561"/>
                </a:lnTo>
                <a:lnTo>
                  <a:pt x="2117" y="11753"/>
                </a:lnTo>
                <a:lnTo>
                  <a:pt x="2093" y="12361"/>
                </a:lnTo>
                <a:lnTo>
                  <a:pt x="2117" y="12970"/>
                </a:lnTo>
                <a:lnTo>
                  <a:pt x="2117" y="13043"/>
                </a:lnTo>
                <a:lnTo>
                  <a:pt x="2166" y="13116"/>
                </a:lnTo>
                <a:lnTo>
                  <a:pt x="2215" y="13164"/>
                </a:lnTo>
                <a:lnTo>
                  <a:pt x="2288" y="13189"/>
                </a:lnTo>
                <a:lnTo>
                  <a:pt x="2361" y="13189"/>
                </a:lnTo>
                <a:lnTo>
                  <a:pt x="2434" y="13164"/>
                </a:lnTo>
                <a:lnTo>
                  <a:pt x="2482" y="13116"/>
                </a:lnTo>
                <a:lnTo>
                  <a:pt x="2531" y="13067"/>
                </a:lnTo>
                <a:lnTo>
                  <a:pt x="3821" y="13067"/>
                </a:lnTo>
                <a:lnTo>
                  <a:pt x="4453" y="13091"/>
                </a:lnTo>
                <a:lnTo>
                  <a:pt x="5110" y="13091"/>
                </a:lnTo>
                <a:lnTo>
                  <a:pt x="6668" y="13140"/>
                </a:lnTo>
                <a:lnTo>
                  <a:pt x="8225" y="13140"/>
                </a:lnTo>
                <a:lnTo>
                  <a:pt x="9758" y="13116"/>
                </a:lnTo>
                <a:lnTo>
                  <a:pt x="11315" y="13067"/>
                </a:lnTo>
                <a:lnTo>
                  <a:pt x="12118" y="13043"/>
                </a:lnTo>
                <a:lnTo>
                  <a:pt x="12921" y="13091"/>
                </a:lnTo>
                <a:lnTo>
                  <a:pt x="14600" y="13091"/>
                </a:lnTo>
                <a:lnTo>
                  <a:pt x="14649" y="13043"/>
                </a:lnTo>
                <a:lnTo>
                  <a:pt x="14722" y="13018"/>
                </a:lnTo>
                <a:lnTo>
                  <a:pt x="14746" y="12970"/>
                </a:lnTo>
                <a:lnTo>
                  <a:pt x="14795" y="12897"/>
                </a:lnTo>
                <a:lnTo>
                  <a:pt x="14795" y="12824"/>
                </a:lnTo>
                <a:lnTo>
                  <a:pt x="14795" y="12775"/>
                </a:lnTo>
                <a:lnTo>
                  <a:pt x="14746" y="12702"/>
                </a:lnTo>
                <a:lnTo>
                  <a:pt x="14746" y="12678"/>
                </a:lnTo>
                <a:lnTo>
                  <a:pt x="14673" y="12605"/>
                </a:lnTo>
                <a:lnTo>
                  <a:pt x="14697" y="12507"/>
                </a:lnTo>
                <a:lnTo>
                  <a:pt x="14770" y="11753"/>
                </a:lnTo>
                <a:lnTo>
                  <a:pt x="14795" y="11023"/>
                </a:lnTo>
                <a:lnTo>
                  <a:pt x="14770" y="10269"/>
                </a:lnTo>
                <a:lnTo>
                  <a:pt x="14722" y="9514"/>
                </a:lnTo>
                <a:lnTo>
                  <a:pt x="14697" y="8979"/>
                </a:lnTo>
                <a:lnTo>
                  <a:pt x="14722" y="8468"/>
                </a:lnTo>
                <a:lnTo>
                  <a:pt x="14770" y="7398"/>
                </a:lnTo>
                <a:lnTo>
                  <a:pt x="14795" y="7033"/>
                </a:lnTo>
                <a:lnTo>
                  <a:pt x="14770" y="6668"/>
                </a:lnTo>
                <a:lnTo>
                  <a:pt x="14722" y="6327"/>
                </a:lnTo>
                <a:lnTo>
                  <a:pt x="14624" y="5986"/>
                </a:lnTo>
                <a:lnTo>
                  <a:pt x="14624" y="5889"/>
                </a:lnTo>
                <a:lnTo>
                  <a:pt x="14600" y="5816"/>
                </a:lnTo>
                <a:lnTo>
                  <a:pt x="14551" y="5719"/>
                </a:lnTo>
                <a:lnTo>
                  <a:pt x="14478" y="5670"/>
                </a:lnTo>
                <a:lnTo>
                  <a:pt x="14381" y="5597"/>
                </a:lnTo>
                <a:lnTo>
                  <a:pt x="14284" y="5548"/>
                </a:lnTo>
                <a:lnTo>
                  <a:pt x="14065" y="5500"/>
                </a:lnTo>
                <a:lnTo>
                  <a:pt x="13846" y="5475"/>
                </a:lnTo>
                <a:lnTo>
                  <a:pt x="13578" y="5451"/>
                </a:lnTo>
                <a:close/>
                <a:moveTo>
                  <a:pt x="3796" y="4137"/>
                </a:moveTo>
                <a:lnTo>
                  <a:pt x="4916" y="4161"/>
                </a:lnTo>
                <a:lnTo>
                  <a:pt x="6059" y="4186"/>
                </a:lnTo>
                <a:lnTo>
                  <a:pt x="7179" y="4234"/>
                </a:lnTo>
                <a:lnTo>
                  <a:pt x="8322" y="4283"/>
                </a:lnTo>
                <a:lnTo>
                  <a:pt x="9393" y="4259"/>
                </a:lnTo>
                <a:lnTo>
                  <a:pt x="10463" y="4234"/>
                </a:lnTo>
                <a:lnTo>
                  <a:pt x="11534" y="4210"/>
                </a:lnTo>
                <a:lnTo>
                  <a:pt x="12605" y="4234"/>
                </a:lnTo>
                <a:lnTo>
                  <a:pt x="13529" y="4259"/>
                </a:lnTo>
                <a:lnTo>
                  <a:pt x="13992" y="4234"/>
                </a:lnTo>
                <a:lnTo>
                  <a:pt x="14478" y="4210"/>
                </a:lnTo>
                <a:lnTo>
                  <a:pt x="14916" y="4186"/>
                </a:lnTo>
                <a:lnTo>
                  <a:pt x="15379" y="4186"/>
                </a:lnTo>
                <a:lnTo>
                  <a:pt x="15817" y="4210"/>
                </a:lnTo>
                <a:lnTo>
                  <a:pt x="16060" y="4234"/>
                </a:lnTo>
                <a:lnTo>
                  <a:pt x="16279" y="4283"/>
                </a:lnTo>
                <a:lnTo>
                  <a:pt x="16303" y="4283"/>
                </a:lnTo>
                <a:lnTo>
                  <a:pt x="16303" y="4697"/>
                </a:lnTo>
                <a:lnTo>
                  <a:pt x="16279" y="5086"/>
                </a:lnTo>
                <a:lnTo>
                  <a:pt x="16230" y="6084"/>
                </a:lnTo>
                <a:lnTo>
                  <a:pt x="16206" y="7081"/>
                </a:lnTo>
                <a:lnTo>
                  <a:pt x="16182" y="9077"/>
                </a:lnTo>
                <a:lnTo>
                  <a:pt x="16157" y="10050"/>
                </a:lnTo>
                <a:lnTo>
                  <a:pt x="16133" y="10999"/>
                </a:lnTo>
                <a:lnTo>
                  <a:pt x="16157" y="11534"/>
                </a:lnTo>
                <a:lnTo>
                  <a:pt x="16206" y="12045"/>
                </a:lnTo>
                <a:lnTo>
                  <a:pt x="16279" y="12556"/>
                </a:lnTo>
                <a:lnTo>
                  <a:pt x="16328" y="13067"/>
                </a:lnTo>
                <a:lnTo>
                  <a:pt x="16328" y="13627"/>
                </a:lnTo>
                <a:lnTo>
                  <a:pt x="16303" y="14186"/>
                </a:lnTo>
                <a:lnTo>
                  <a:pt x="15281" y="14284"/>
                </a:lnTo>
                <a:lnTo>
                  <a:pt x="14259" y="14332"/>
                </a:lnTo>
                <a:lnTo>
                  <a:pt x="13213" y="14357"/>
                </a:lnTo>
                <a:lnTo>
                  <a:pt x="12191" y="14381"/>
                </a:lnTo>
                <a:lnTo>
                  <a:pt x="11096" y="14405"/>
                </a:lnTo>
                <a:lnTo>
                  <a:pt x="10025" y="14430"/>
                </a:lnTo>
                <a:lnTo>
                  <a:pt x="7860" y="14527"/>
                </a:lnTo>
                <a:lnTo>
                  <a:pt x="6789" y="14551"/>
                </a:lnTo>
                <a:lnTo>
                  <a:pt x="5719" y="14551"/>
                </a:lnTo>
                <a:lnTo>
                  <a:pt x="3602" y="14478"/>
                </a:lnTo>
                <a:lnTo>
                  <a:pt x="2604" y="14478"/>
                </a:lnTo>
                <a:lnTo>
                  <a:pt x="1606" y="14503"/>
                </a:lnTo>
                <a:lnTo>
                  <a:pt x="1047" y="14478"/>
                </a:lnTo>
                <a:lnTo>
                  <a:pt x="779" y="14478"/>
                </a:lnTo>
                <a:lnTo>
                  <a:pt x="633" y="14503"/>
                </a:lnTo>
                <a:lnTo>
                  <a:pt x="512" y="14527"/>
                </a:lnTo>
                <a:lnTo>
                  <a:pt x="463" y="13700"/>
                </a:lnTo>
                <a:lnTo>
                  <a:pt x="439" y="12848"/>
                </a:lnTo>
                <a:lnTo>
                  <a:pt x="439" y="11169"/>
                </a:lnTo>
                <a:lnTo>
                  <a:pt x="463" y="9466"/>
                </a:lnTo>
                <a:lnTo>
                  <a:pt x="487" y="7787"/>
                </a:lnTo>
                <a:lnTo>
                  <a:pt x="487" y="6887"/>
                </a:lnTo>
                <a:lnTo>
                  <a:pt x="463" y="5986"/>
                </a:lnTo>
                <a:lnTo>
                  <a:pt x="439" y="5086"/>
                </a:lnTo>
                <a:lnTo>
                  <a:pt x="463" y="4648"/>
                </a:lnTo>
                <a:lnTo>
                  <a:pt x="463" y="4186"/>
                </a:lnTo>
                <a:lnTo>
                  <a:pt x="804" y="4161"/>
                </a:lnTo>
                <a:lnTo>
                  <a:pt x="1144" y="4186"/>
                </a:lnTo>
                <a:lnTo>
                  <a:pt x="1801" y="4210"/>
                </a:lnTo>
                <a:lnTo>
                  <a:pt x="2288" y="4210"/>
                </a:lnTo>
                <a:lnTo>
                  <a:pt x="2799" y="4186"/>
                </a:lnTo>
                <a:lnTo>
                  <a:pt x="3285" y="4161"/>
                </a:lnTo>
                <a:lnTo>
                  <a:pt x="3796" y="4137"/>
                </a:lnTo>
                <a:close/>
                <a:moveTo>
                  <a:pt x="15671" y="14770"/>
                </a:moveTo>
                <a:lnTo>
                  <a:pt x="15500" y="14965"/>
                </a:lnTo>
                <a:lnTo>
                  <a:pt x="15403" y="15062"/>
                </a:lnTo>
                <a:lnTo>
                  <a:pt x="15354" y="15184"/>
                </a:lnTo>
                <a:lnTo>
                  <a:pt x="15087" y="15184"/>
                </a:lnTo>
                <a:lnTo>
                  <a:pt x="15184" y="14989"/>
                </a:lnTo>
                <a:lnTo>
                  <a:pt x="15208" y="14892"/>
                </a:lnTo>
                <a:lnTo>
                  <a:pt x="15233" y="14770"/>
                </a:lnTo>
                <a:close/>
                <a:moveTo>
                  <a:pt x="15038" y="14795"/>
                </a:moveTo>
                <a:lnTo>
                  <a:pt x="14965" y="14868"/>
                </a:lnTo>
                <a:lnTo>
                  <a:pt x="14868" y="15014"/>
                </a:lnTo>
                <a:lnTo>
                  <a:pt x="14770" y="15184"/>
                </a:lnTo>
                <a:lnTo>
                  <a:pt x="14405" y="15208"/>
                </a:lnTo>
                <a:lnTo>
                  <a:pt x="14527" y="15014"/>
                </a:lnTo>
                <a:lnTo>
                  <a:pt x="14649" y="14795"/>
                </a:lnTo>
                <a:close/>
                <a:moveTo>
                  <a:pt x="10877" y="14843"/>
                </a:moveTo>
                <a:lnTo>
                  <a:pt x="10755" y="15014"/>
                </a:lnTo>
                <a:lnTo>
                  <a:pt x="10634" y="15233"/>
                </a:lnTo>
                <a:lnTo>
                  <a:pt x="10220" y="15233"/>
                </a:lnTo>
                <a:lnTo>
                  <a:pt x="10293" y="15038"/>
                </a:lnTo>
                <a:lnTo>
                  <a:pt x="10342" y="14868"/>
                </a:lnTo>
                <a:lnTo>
                  <a:pt x="10877" y="14843"/>
                </a:lnTo>
                <a:close/>
                <a:moveTo>
                  <a:pt x="11753" y="14819"/>
                </a:moveTo>
                <a:lnTo>
                  <a:pt x="11729" y="14868"/>
                </a:lnTo>
                <a:lnTo>
                  <a:pt x="11607" y="15038"/>
                </a:lnTo>
                <a:lnTo>
                  <a:pt x="11485" y="15233"/>
                </a:lnTo>
                <a:lnTo>
                  <a:pt x="11072" y="15233"/>
                </a:lnTo>
                <a:lnTo>
                  <a:pt x="11169" y="15038"/>
                </a:lnTo>
                <a:lnTo>
                  <a:pt x="11291" y="14843"/>
                </a:lnTo>
                <a:lnTo>
                  <a:pt x="11753" y="14819"/>
                </a:lnTo>
                <a:close/>
                <a:moveTo>
                  <a:pt x="12532" y="14819"/>
                </a:moveTo>
                <a:lnTo>
                  <a:pt x="12507" y="14868"/>
                </a:lnTo>
                <a:lnTo>
                  <a:pt x="12313" y="15233"/>
                </a:lnTo>
                <a:lnTo>
                  <a:pt x="11899" y="15233"/>
                </a:lnTo>
                <a:lnTo>
                  <a:pt x="12021" y="15014"/>
                </a:lnTo>
                <a:lnTo>
                  <a:pt x="12069" y="14916"/>
                </a:lnTo>
                <a:lnTo>
                  <a:pt x="12094" y="14819"/>
                </a:lnTo>
                <a:close/>
                <a:moveTo>
                  <a:pt x="13529" y="14819"/>
                </a:moveTo>
                <a:lnTo>
                  <a:pt x="13481" y="14868"/>
                </a:lnTo>
                <a:lnTo>
                  <a:pt x="13237" y="15233"/>
                </a:lnTo>
                <a:lnTo>
                  <a:pt x="12678" y="15233"/>
                </a:lnTo>
                <a:lnTo>
                  <a:pt x="12775" y="15014"/>
                </a:lnTo>
                <a:lnTo>
                  <a:pt x="12897" y="14819"/>
                </a:lnTo>
                <a:close/>
                <a:moveTo>
                  <a:pt x="14357" y="14795"/>
                </a:moveTo>
                <a:lnTo>
                  <a:pt x="14186" y="15014"/>
                </a:lnTo>
                <a:lnTo>
                  <a:pt x="14016" y="15208"/>
                </a:lnTo>
                <a:lnTo>
                  <a:pt x="13627" y="15233"/>
                </a:lnTo>
                <a:lnTo>
                  <a:pt x="13724" y="15062"/>
                </a:lnTo>
                <a:lnTo>
                  <a:pt x="13846" y="14868"/>
                </a:lnTo>
                <a:lnTo>
                  <a:pt x="13870" y="14819"/>
                </a:lnTo>
                <a:lnTo>
                  <a:pt x="14357" y="14795"/>
                </a:lnTo>
                <a:close/>
                <a:moveTo>
                  <a:pt x="10025" y="14868"/>
                </a:moveTo>
                <a:lnTo>
                  <a:pt x="9952" y="14989"/>
                </a:lnTo>
                <a:lnTo>
                  <a:pt x="9831" y="15233"/>
                </a:lnTo>
                <a:lnTo>
                  <a:pt x="9320" y="15257"/>
                </a:lnTo>
                <a:lnTo>
                  <a:pt x="9417" y="15087"/>
                </a:lnTo>
                <a:lnTo>
                  <a:pt x="9514" y="14892"/>
                </a:lnTo>
                <a:lnTo>
                  <a:pt x="10025" y="14868"/>
                </a:lnTo>
                <a:close/>
                <a:moveTo>
                  <a:pt x="9101" y="14916"/>
                </a:moveTo>
                <a:lnTo>
                  <a:pt x="9052" y="14989"/>
                </a:lnTo>
                <a:lnTo>
                  <a:pt x="8955" y="15111"/>
                </a:lnTo>
                <a:lnTo>
                  <a:pt x="8858" y="15281"/>
                </a:lnTo>
                <a:lnTo>
                  <a:pt x="8663" y="15281"/>
                </a:lnTo>
                <a:lnTo>
                  <a:pt x="8663" y="15257"/>
                </a:lnTo>
                <a:lnTo>
                  <a:pt x="8809" y="14916"/>
                </a:lnTo>
                <a:close/>
                <a:moveTo>
                  <a:pt x="8468" y="14941"/>
                </a:moveTo>
                <a:lnTo>
                  <a:pt x="8395" y="15038"/>
                </a:lnTo>
                <a:lnTo>
                  <a:pt x="8225" y="15281"/>
                </a:lnTo>
                <a:lnTo>
                  <a:pt x="7738" y="15306"/>
                </a:lnTo>
                <a:lnTo>
                  <a:pt x="7763" y="15281"/>
                </a:lnTo>
                <a:lnTo>
                  <a:pt x="7836" y="15135"/>
                </a:lnTo>
                <a:lnTo>
                  <a:pt x="7909" y="14965"/>
                </a:lnTo>
                <a:lnTo>
                  <a:pt x="8468" y="14941"/>
                </a:lnTo>
                <a:close/>
                <a:moveTo>
                  <a:pt x="16303" y="14746"/>
                </a:moveTo>
                <a:lnTo>
                  <a:pt x="16303" y="15014"/>
                </a:lnTo>
                <a:lnTo>
                  <a:pt x="16303" y="15306"/>
                </a:lnTo>
                <a:lnTo>
                  <a:pt x="16182" y="15257"/>
                </a:lnTo>
                <a:lnTo>
                  <a:pt x="16084" y="15233"/>
                </a:lnTo>
                <a:lnTo>
                  <a:pt x="15841" y="15208"/>
                </a:lnTo>
                <a:lnTo>
                  <a:pt x="15987" y="14989"/>
                </a:lnTo>
                <a:lnTo>
                  <a:pt x="16157" y="14746"/>
                </a:lnTo>
                <a:close/>
                <a:moveTo>
                  <a:pt x="7617" y="14965"/>
                </a:moveTo>
                <a:lnTo>
                  <a:pt x="7471" y="15160"/>
                </a:lnTo>
                <a:lnTo>
                  <a:pt x="7349" y="15330"/>
                </a:lnTo>
                <a:lnTo>
                  <a:pt x="6911" y="15330"/>
                </a:lnTo>
                <a:lnTo>
                  <a:pt x="6984" y="15160"/>
                </a:lnTo>
                <a:lnTo>
                  <a:pt x="7057" y="14965"/>
                </a:lnTo>
                <a:close/>
                <a:moveTo>
                  <a:pt x="6716" y="14965"/>
                </a:moveTo>
                <a:lnTo>
                  <a:pt x="6570" y="15160"/>
                </a:lnTo>
                <a:lnTo>
                  <a:pt x="6449" y="15354"/>
                </a:lnTo>
                <a:lnTo>
                  <a:pt x="5889" y="15379"/>
                </a:lnTo>
                <a:lnTo>
                  <a:pt x="5889" y="15379"/>
                </a:lnTo>
                <a:lnTo>
                  <a:pt x="6011" y="15257"/>
                </a:lnTo>
                <a:lnTo>
                  <a:pt x="6132" y="15135"/>
                </a:lnTo>
                <a:lnTo>
                  <a:pt x="6254" y="15038"/>
                </a:lnTo>
                <a:lnTo>
                  <a:pt x="6376" y="14965"/>
                </a:lnTo>
                <a:close/>
                <a:moveTo>
                  <a:pt x="5256" y="14941"/>
                </a:moveTo>
                <a:lnTo>
                  <a:pt x="5865" y="14965"/>
                </a:lnTo>
                <a:lnTo>
                  <a:pt x="5792" y="15038"/>
                </a:lnTo>
                <a:lnTo>
                  <a:pt x="5646" y="15184"/>
                </a:lnTo>
                <a:lnTo>
                  <a:pt x="5500" y="15379"/>
                </a:lnTo>
                <a:lnTo>
                  <a:pt x="4672" y="15379"/>
                </a:lnTo>
                <a:lnTo>
                  <a:pt x="4867" y="15233"/>
                </a:lnTo>
                <a:lnTo>
                  <a:pt x="5062" y="15135"/>
                </a:lnTo>
                <a:lnTo>
                  <a:pt x="5183" y="15038"/>
                </a:lnTo>
                <a:lnTo>
                  <a:pt x="5232" y="14989"/>
                </a:lnTo>
                <a:lnTo>
                  <a:pt x="5256" y="14941"/>
                </a:lnTo>
                <a:close/>
                <a:moveTo>
                  <a:pt x="4113" y="14916"/>
                </a:moveTo>
                <a:lnTo>
                  <a:pt x="4745" y="14941"/>
                </a:lnTo>
                <a:lnTo>
                  <a:pt x="4624" y="15038"/>
                </a:lnTo>
                <a:lnTo>
                  <a:pt x="4453" y="15184"/>
                </a:lnTo>
                <a:lnTo>
                  <a:pt x="4307" y="15354"/>
                </a:lnTo>
                <a:lnTo>
                  <a:pt x="4283" y="15403"/>
                </a:lnTo>
                <a:lnTo>
                  <a:pt x="3626" y="15403"/>
                </a:lnTo>
                <a:lnTo>
                  <a:pt x="3650" y="15354"/>
                </a:lnTo>
                <a:lnTo>
                  <a:pt x="3894" y="15087"/>
                </a:lnTo>
                <a:lnTo>
                  <a:pt x="4113" y="14916"/>
                </a:lnTo>
                <a:close/>
                <a:moveTo>
                  <a:pt x="1874" y="14892"/>
                </a:moveTo>
                <a:lnTo>
                  <a:pt x="1801" y="14965"/>
                </a:lnTo>
                <a:lnTo>
                  <a:pt x="1631" y="15184"/>
                </a:lnTo>
                <a:lnTo>
                  <a:pt x="1558" y="15281"/>
                </a:lnTo>
                <a:lnTo>
                  <a:pt x="1509" y="15427"/>
                </a:lnTo>
                <a:lnTo>
                  <a:pt x="1217" y="15427"/>
                </a:lnTo>
                <a:lnTo>
                  <a:pt x="1266" y="15354"/>
                </a:lnTo>
                <a:lnTo>
                  <a:pt x="1436" y="15208"/>
                </a:lnTo>
                <a:lnTo>
                  <a:pt x="1509" y="15160"/>
                </a:lnTo>
                <a:lnTo>
                  <a:pt x="1558" y="15135"/>
                </a:lnTo>
                <a:lnTo>
                  <a:pt x="1606" y="15087"/>
                </a:lnTo>
                <a:lnTo>
                  <a:pt x="1631" y="15038"/>
                </a:lnTo>
                <a:lnTo>
                  <a:pt x="1631" y="14965"/>
                </a:lnTo>
                <a:lnTo>
                  <a:pt x="1631" y="14892"/>
                </a:lnTo>
                <a:close/>
                <a:moveTo>
                  <a:pt x="2750" y="14892"/>
                </a:moveTo>
                <a:lnTo>
                  <a:pt x="2726" y="14916"/>
                </a:lnTo>
                <a:lnTo>
                  <a:pt x="2628" y="15087"/>
                </a:lnTo>
                <a:lnTo>
                  <a:pt x="2555" y="15233"/>
                </a:lnTo>
                <a:lnTo>
                  <a:pt x="2531" y="15330"/>
                </a:lnTo>
                <a:lnTo>
                  <a:pt x="2531" y="15427"/>
                </a:lnTo>
                <a:lnTo>
                  <a:pt x="1898" y="15427"/>
                </a:lnTo>
                <a:lnTo>
                  <a:pt x="2093" y="15233"/>
                </a:lnTo>
                <a:lnTo>
                  <a:pt x="2190" y="15135"/>
                </a:lnTo>
                <a:lnTo>
                  <a:pt x="2312" y="15038"/>
                </a:lnTo>
                <a:lnTo>
                  <a:pt x="2409" y="14989"/>
                </a:lnTo>
                <a:lnTo>
                  <a:pt x="2482" y="14892"/>
                </a:lnTo>
                <a:close/>
                <a:moveTo>
                  <a:pt x="3553" y="14892"/>
                </a:moveTo>
                <a:lnTo>
                  <a:pt x="3431" y="15062"/>
                </a:lnTo>
                <a:lnTo>
                  <a:pt x="3310" y="15208"/>
                </a:lnTo>
                <a:lnTo>
                  <a:pt x="3261" y="15306"/>
                </a:lnTo>
                <a:lnTo>
                  <a:pt x="3188" y="15403"/>
                </a:lnTo>
                <a:lnTo>
                  <a:pt x="2920" y="15427"/>
                </a:lnTo>
                <a:lnTo>
                  <a:pt x="2823" y="15427"/>
                </a:lnTo>
                <a:lnTo>
                  <a:pt x="2969" y="15233"/>
                </a:lnTo>
                <a:lnTo>
                  <a:pt x="3066" y="15111"/>
                </a:lnTo>
                <a:lnTo>
                  <a:pt x="3164" y="14989"/>
                </a:lnTo>
                <a:lnTo>
                  <a:pt x="3285" y="14892"/>
                </a:lnTo>
                <a:close/>
                <a:moveTo>
                  <a:pt x="877" y="14868"/>
                </a:moveTo>
                <a:lnTo>
                  <a:pt x="1193" y="14892"/>
                </a:lnTo>
                <a:lnTo>
                  <a:pt x="1023" y="15038"/>
                </a:lnTo>
                <a:lnTo>
                  <a:pt x="877" y="15233"/>
                </a:lnTo>
                <a:lnTo>
                  <a:pt x="804" y="15330"/>
                </a:lnTo>
                <a:lnTo>
                  <a:pt x="755" y="15452"/>
                </a:lnTo>
                <a:lnTo>
                  <a:pt x="585" y="15452"/>
                </a:lnTo>
                <a:lnTo>
                  <a:pt x="536" y="14868"/>
                </a:lnTo>
                <a:close/>
                <a:moveTo>
                  <a:pt x="13894" y="1"/>
                </a:moveTo>
                <a:lnTo>
                  <a:pt x="13724" y="49"/>
                </a:lnTo>
                <a:lnTo>
                  <a:pt x="13578" y="122"/>
                </a:lnTo>
                <a:lnTo>
                  <a:pt x="13456" y="220"/>
                </a:lnTo>
                <a:lnTo>
                  <a:pt x="13335" y="341"/>
                </a:lnTo>
                <a:lnTo>
                  <a:pt x="13262" y="463"/>
                </a:lnTo>
                <a:lnTo>
                  <a:pt x="13189" y="609"/>
                </a:lnTo>
                <a:lnTo>
                  <a:pt x="13116" y="779"/>
                </a:lnTo>
                <a:lnTo>
                  <a:pt x="13067" y="925"/>
                </a:lnTo>
                <a:lnTo>
                  <a:pt x="11996" y="925"/>
                </a:lnTo>
                <a:lnTo>
                  <a:pt x="10901" y="950"/>
                </a:lnTo>
                <a:lnTo>
                  <a:pt x="9831" y="974"/>
                </a:lnTo>
                <a:lnTo>
                  <a:pt x="8736" y="974"/>
                </a:lnTo>
                <a:lnTo>
                  <a:pt x="7641" y="998"/>
                </a:lnTo>
                <a:lnTo>
                  <a:pt x="6108" y="974"/>
                </a:lnTo>
                <a:lnTo>
                  <a:pt x="4599" y="950"/>
                </a:lnTo>
                <a:lnTo>
                  <a:pt x="4648" y="852"/>
                </a:lnTo>
                <a:lnTo>
                  <a:pt x="4624" y="731"/>
                </a:lnTo>
                <a:lnTo>
                  <a:pt x="4599" y="609"/>
                </a:lnTo>
                <a:lnTo>
                  <a:pt x="4526" y="487"/>
                </a:lnTo>
                <a:lnTo>
                  <a:pt x="4429" y="366"/>
                </a:lnTo>
                <a:lnTo>
                  <a:pt x="4332" y="293"/>
                </a:lnTo>
                <a:lnTo>
                  <a:pt x="4210" y="220"/>
                </a:lnTo>
                <a:lnTo>
                  <a:pt x="4088" y="171"/>
                </a:lnTo>
                <a:lnTo>
                  <a:pt x="3894" y="147"/>
                </a:lnTo>
                <a:lnTo>
                  <a:pt x="3723" y="147"/>
                </a:lnTo>
                <a:lnTo>
                  <a:pt x="3553" y="220"/>
                </a:lnTo>
                <a:lnTo>
                  <a:pt x="3407" y="317"/>
                </a:lnTo>
                <a:lnTo>
                  <a:pt x="3285" y="439"/>
                </a:lnTo>
                <a:lnTo>
                  <a:pt x="3188" y="585"/>
                </a:lnTo>
                <a:lnTo>
                  <a:pt x="3115" y="755"/>
                </a:lnTo>
                <a:lnTo>
                  <a:pt x="3042" y="925"/>
                </a:lnTo>
                <a:lnTo>
                  <a:pt x="3042" y="998"/>
                </a:lnTo>
                <a:lnTo>
                  <a:pt x="1242" y="1047"/>
                </a:lnTo>
                <a:lnTo>
                  <a:pt x="828" y="1023"/>
                </a:lnTo>
                <a:lnTo>
                  <a:pt x="633" y="1023"/>
                </a:lnTo>
                <a:lnTo>
                  <a:pt x="439" y="1047"/>
                </a:lnTo>
                <a:lnTo>
                  <a:pt x="390" y="1023"/>
                </a:lnTo>
                <a:lnTo>
                  <a:pt x="317" y="1023"/>
                </a:lnTo>
                <a:lnTo>
                  <a:pt x="268" y="1071"/>
                </a:lnTo>
                <a:lnTo>
                  <a:pt x="244" y="1144"/>
                </a:lnTo>
                <a:lnTo>
                  <a:pt x="268" y="1850"/>
                </a:lnTo>
                <a:lnTo>
                  <a:pt x="268" y="2215"/>
                </a:lnTo>
                <a:lnTo>
                  <a:pt x="268" y="2555"/>
                </a:lnTo>
                <a:lnTo>
                  <a:pt x="171" y="3358"/>
                </a:lnTo>
                <a:lnTo>
                  <a:pt x="74" y="4137"/>
                </a:lnTo>
                <a:lnTo>
                  <a:pt x="49" y="4624"/>
                </a:lnTo>
                <a:lnTo>
                  <a:pt x="25" y="5086"/>
                </a:lnTo>
                <a:lnTo>
                  <a:pt x="25" y="6059"/>
                </a:lnTo>
                <a:lnTo>
                  <a:pt x="49" y="7008"/>
                </a:lnTo>
                <a:lnTo>
                  <a:pt x="74" y="7982"/>
                </a:lnTo>
                <a:lnTo>
                  <a:pt x="25" y="9879"/>
                </a:lnTo>
                <a:lnTo>
                  <a:pt x="1" y="11802"/>
                </a:lnTo>
                <a:lnTo>
                  <a:pt x="1" y="12751"/>
                </a:lnTo>
                <a:lnTo>
                  <a:pt x="1" y="13700"/>
                </a:lnTo>
                <a:lnTo>
                  <a:pt x="49" y="14673"/>
                </a:lnTo>
                <a:lnTo>
                  <a:pt x="122" y="15622"/>
                </a:lnTo>
                <a:lnTo>
                  <a:pt x="122" y="15671"/>
                </a:lnTo>
                <a:lnTo>
                  <a:pt x="147" y="15719"/>
                </a:lnTo>
                <a:lnTo>
                  <a:pt x="171" y="15792"/>
                </a:lnTo>
                <a:lnTo>
                  <a:pt x="195" y="15841"/>
                </a:lnTo>
                <a:lnTo>
                  <a:pt x="244" y="15865"/>
                </a:lnTo>
                <a:lnTo>
                  <a:pt x="293" y="15890"/>
                </a:lnTo>
                <a:lnTo>
                  <a:pt x="560" y="15938"/>
                </a:lnTo>
                <a:lnTo>
                  <a:pt x="828" y="15963"/>
                </a:lnTo>
                <a:lnTo>
                  <a:pt x="1339" y="15987"/>
                </a:lnTo>
                <a:lnTo>
                  <a:pt x="1850" y="15987"/>
                </a:lnTo>
                <a:lnTo>
                  <a:pt x="2385" y="15963"/>
                </a:lnTo>
                <a:lnTo>
                  <a:pt x="3577" y="15938"/>
                </a:lnTo>
                <a:lnTo>
                  <a:pt x="4770" y="15938"/>
                </a:lnTo>
                <a:lnTo>
                  <a:pt x="5938" y="15914"/>
                </a:lnTo>
                <a:lnTo>
                  <a:pt x="7130" y="15890"/>
                </a:lnTo>
                <a:lnTo>
                  <a:pt x="9466" y="15817"/>
                </a:lnTo>
                <a:lnTo>
                  <a:pt x="10536" y="15792"/>
                </a:lnTo>
                <a:lnTo>
                  <a:pt x="11607" y="15792"/>
                </a:lnTo>
                <a:lnTo>
                  <a:pt x="12678" y="15817"/>
                </a:lnTo>
                <a:lnTo>
                  <a:pt x="13748" y="15792"/>
                </a:lnTo>
                <a:lnTo>
                  <a:pt x="15038" y="15744"/>
                </a:lnTo>
                <a:lnTo>
                  <a:pt x="15646" y="15744"/>
                </a:lnTo>
                <a:lnTo>
                  <a:pt x="15914" y="15768"/>
                </a:lnTo>
                <a:lnTo>
                  <a:pt x="16011" y="15792"/>
                </a:lnTo>
                <a:lnTo>
                  <a:pt x="16060" y="15792"/>
                </a:lnTo>
                <a:lnTo>
                  <a:pt x="16084" y="15817"/>
                </a:lnTo>
                <a:lnTo>
                  <a:pt x="16157" y="15841"/>
                </a:lnTo>
                <a:lnTo>
                  <a:pt x="16279" y="15841"/>
                </a:lnTo>
                <a:lnTo>
                  <a:pt x="16328" y="15865"/>
                </a:lnTo>
                <a:lnTo>
                  <a:pt x="16401" y="15890"/>
                </a:lnTo>
                <a:lnTo>
                  <a:pt x="16474" y="15865"/>
                </a:lnTo>
                <a:lnTo>
                  <a:pt x="16547" y="15817"/>
                </a:lnTo>
                <a:lnTo>
                  <a:pt x="16595" y="15744"/>
                </a:lnTo>
                <a:lnTo>
                  <a:pt x="16620" y="15671"/>
                </a:lnTo>
                <a:lnTo>
                  <a:pt x="16668" y="15476"/>
                </a:lnTo>
                <a:lnTo>
                  <a:pt x="16693" y="15111"/>
                </a:lnTo>
                <a:lnTo>
                  <a:pt x="16717" y="14454"/>
                </a:lnTo>
                <a:lnTo>
                  <a:pt x="16741" y="13773"/>
                </a:lnTo>
                <a:lnTo>
                  <a:pt x="16717" y="13262"/>
                </a:lnTo>
                <a:lnTo>
                  <a:pt x="16693" y="12775"/>
                </a:lnTo>
                <a:lnTo>
                  <a:pt x="16571" y="11777"/>
                </a:lnTo>
                <a:lnTo>
                  <a:pt x="16547" y="11193"/>
                </a:lnTo>
                <a:lnTo>
                  <a:pt x="16547" y="10634"/>
                </a:lnTo>
                <a:lnTo>
                  <a:pt x="16595" y="9466"/>
                </a:lnTo>
                <a:lnTo>
                  <a:pt x="16644" y="8420"/>
                </a:lnTo>
                <a:lnTo>
                  <a:pt x="16668" y="7373"/>
                </a:lnTo>
                <a:lnTo>
                  <a:pt x="16693" y="6327"/>
                </a:lnTo>
                <a:lnTo>
                  <a:pt x="16717" y="5281"/>
                </a:lnTo>
                <a:lnTo>
                  <a:pt x="16766" y="4283"/>
                </a:lnTo>
                <a:lnTo>
                  <a:pt x="16741" y="3285"/>
                </a:lnTo>
                <a:lnTo>
                  <a:pt x="16693" y="2312"/>
                </a:lnTo>
                <a:lnTo>
                  <a:pt x="16595" y="1314"/>
                </a:lnTo>
                <a:lnTo>
                  <a:pt x="16644" y="1266"/>
                </a:lnTo>
                <a:lnTo>
                  <a:pt x="16668" y="1193"/>
                </a:lnTo>
                <a:lnTo>
                  <a:pt x="16668" y="1120"/>
                </a:lnTo>
                <a:lnTo>
                  <a:pt x="16668" y="1047"/>
                </a:lnTo>
                <a:lnTo>
                  <a:pt x="16620" y="998"/>
                </a:lnTo>
                <a:lnTo>
                  <a:pt x="16571" y="950"/>
                </a:lnTo>
                <a:lnTo>
                  <a:pt x="16522" y="901"/>
                </a:lnTo>
                <a:lnTo>
                  <a:pt x="16425" y="901"/>
                </a:lnTo>
                <a:lnTo>
                  <a:pt x="14916" y="925"/>
                </a:lnTo>
                <a:lnTo>
                  <a:pt x="14965" y="877"/>
                </a:lnTo>
                <a:lnTo>
                  <a:pt x="14989" y="755"/>
                </a:lnTo>
                <a:lnTo>
                  <a:pt x="14989" y="658"/>
                </a:lnTo>
                <a:lnTo>
                  <a:pt x="14989" y="560"/>
                </a:lnTo>
                <a:lnTo>
                  <a:pt x="14941" y="463"/>
                </a:lnTo>
                <a:lnTo>
                  <a:pt x="14892" y="366"/>
                </a:lnTo>
                <a:lnTo>
                  <a:pt x="14843" y="293"/>
                </a:lnTo>
                <a:lnTo>
                  <a:pt x="14673" y="171"/>
                </a:lnTo>
                <a:lnTo>
                  <a:pt x="14503" y="74"/>
                </a:lnTo>
                <a:lnTo>
                  <a:pt x="14284" y="25"/>
                </a:lnTo>
                <a:lnTo>
                  <a:pt x="14089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endParaRPr sz="1050">
              <a:solidFill>
                <a:srgbClr val="434343"/>
              </a:solidFill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2594003E-F1EA-41FD-AB28-C8E1968DB041}"/>
              </a:ext>
            </a:extLst>
          </p:cNvPr>
          <p:cNvSpPr/>
          <p:nvPr/>
        </p:nvSpPr>
        <p:spPr>
          <a:xfrm>
            <a:off x="1899345" y="632794"/>
            <a:ext cx="427887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>
              <a:buClr>
                <a:srgbClr val="2A95B7"/>
              </a:buClr>
              <a:buSzPts val="3000"/>
            </a:pPr>
            <a:r>
              <a:rPr lang="en-US" altLang="zh-TW" sz="2800" b="1" dirty="0">
                <a:solidFill>
                  <a:srgbClr val="2A95B7"/>
                </a:solidFill>
                <a:latin typeface="Delight Candles" panose="02000600000000000000" pitchFamily="2" charset="0"/>
              </a:rPr>
              <a:t>Related Information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3983224C-BB4B-4F2F-9BBF-70BDB70C9122}"/>
              </a:ext>
            </a:extLst>
          </p:cNvPr>
          <p:cNvSpPr txBox="1">
            <a:spLocks noChangeArrowheads="1"/>
          </p:cNvSpPr>
          <p:nvPr/>
        </p:nvSpPr>
        <p:spPr>
          <a:xfrm>
            <a:off x="1957860" y="1146347"/>
            <a:ext cx="48826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91425" tIns="91425" rIns="91425" bIns="91425" rtlCol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342900" indent="-285750">
              <a:buClr>
                <a:schemeClr val="accent1">
                  <a:lumMod val="50000"/>
                </a:schemeClr>
              </a:buClr>
              <a:buSzPct val="100000"/>
              <a:buFont typeface="Sniglet"/>
              <a:buChar char="+"/>
              <a:defRPr>
                <a:latin typeface="Sniglet" panose="02020500000000000000" charset="0"/>
                <a:ea typeface="STXinwei" panose="02010800040101010101" pitchFamily="2" charset="-122"/>
                <a:cs typeface="MV Boli" panose="02000500030200090000" pitchFamily="2" charset="0"/>
              </a:defRPr>
            </a:lvl1pPr>
            <a:lvl2pPr marL="536575" indent="-179388">
              <a:lnSpc>
                <a:spcPts val="2000"/>
              </a:lnSpc>
              <a:buClr>
                <a:srgbClr val="2E5234"/>
              </a:buClr>
              <a:buSzPct val="100000"/>
              <a:buFont typeface="+mj-lt"/>
              <a:buAutoNum type="arabicPeriod"/>
              <a:defRPr>
                <a:latin typeface="Sniglet" panose="02020500000000000000" charset="0"/>
                <a:ea typeface="华康手札体-lfzbbaa" panose="03000500000000000000" pitchFamily="66" charset="-122"/>
                <a:cs typeface="MV Boli" panose="02000500030200090000" pitchFamily="2" charset="0"/>
              </a:defRPr>
            </a:lvl2pPr>
            <a:lvl3pPr marL="1028700" indent="-285750">
              <a:buClr>
                <a:srgbClr val="2A95B7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</a:defRPr>
            </a:lvl3pPr>
            <a:lvl4pPr marL="1371600" indent="-285750">
              <a:buClr>
                <a:srgbClr val="2A95B7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</a:defRPr>
            </a:lvl4pPr>
            <a:lvl5pPr marL="1714500" indent="-285750">
              <a:buClr>
                <a:srgbClr val="2A95B7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</a:defRPr>
            </a:lvl5pPr>
            <a:lvl6pPr marL="2057400" indent="-285750">
              <a:buClr>
                <a:srgbClr val="2A95B7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</a:defRPr>
            </a:lvl6pPr>
            <a:lvl7pPr marL="2400300" indent="-285750">
              <a:buClr>
                <a:srgbClr val="2A95B7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</a:defRPr>
            </a:lvl7pPr>
            <a:lvl8pPr marL="2743200" indent="-285750">
              <a:buClr>
                <a:srgbClr val="434343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</a:defRPr>
            </a:lvl8pPr>
            <a:lvl9pPr marL="3086100" indent="-285750">
              <a:buClr>
                <a:srgbClr val="434343"/>
              </a:buClr>
              <a:buSzPts val="2400"/>
              <a:buFont typeface="Sniglet"/>
              <a:buChar char="+"/>
              <a:defRPr sz="2400">
                <a:solidFill>
                  <a:srgbClr val="434343"/>
                </a:solidFill>
                <a:latin typeface="Sniglet"/>
                <a:ea typeface="Sniglet"/>
                <a:cs typeface="Sniglet"/>
              </a:defRPr>
            </a:lvl9pPr>
          </a:lstStyle>
          <a:p>
            <a:r>
              <a:rPr lang="zh-TW" altLang="en-US" dirty="0">
                <a:latin typeface="清松手寫體1" pitchFamily="2" charset="-120"/>
                <a:ea typeface="清松手寫體1" pitchFamily="2" charset="-120"/>
                <a:hlinkClick r:id="rId3"/>
              </a:rPr>
              <a:t>會計研究發展基金會</a:t>
            </a:r>
            <a:r>
              <a:rPr lang="en-US" altLang="zh-TW" dirty="0">
                <a:latin typeface="清松手寫體1" pitchFamily="2" charset="-120"/>
                <a:ea typeface="清松手寫體1" pitchFamily="2" charset="-120"/>
                <a:hlinkClick r:id="rId3"/>
              </a:rPr>
              <a:t>_</a:t>
            </a:r>
            <a:r>
              <a:rPr lang="zh-TW" altLang="en-US" dirty="0">
                <a:latin typeface="清松手寫體1" pitchFamily="2" charset="-120"/>
                <a:ea typeface="清松手寫體1" pitchFamily="2" charset="-120"/>
                <a:hlinkClick r:id="rId3"/>
              </a:rPr>
              <a:t>評價準則公報</a:t>
            </a:r>
            <a:endParaRPr lang="zh-TW" altLang="en-US" dirty="0">
              <a:latin typeface="清松手寫體1" pitchFamily="2" charset="-120"/>
              <a:ea typeface="清松手寫體1" pitchFamily="2" charset="-120"/>
            </a:endParaRPr>
          </a:p>
        </p:txBody>
      </p:sp>
      <p:sp>
        <p:nvSpPr>
          <p:cNvPr id="19" name="Rectangle 37">
            <a:extLst>
              <a:ext uri="{FF2B5EF4-FFF2-40B4-BE49-F238E27FC236}">
                <a16:creationId xmlns:a16="http://schemas.microsoft.com/office/drawing/2014/main" id="{29E1F0C2-B5A9-4823-8C88-BCB53BD3F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9107" y="3739519"/>
            <a:ext cx="4882678" cy="102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−"/>
            </a:pPr>
            <a:r>
              <a:rPr kumimoji="1" lang="zh-TW" altLang="en-US" dirty="0">
                <a:solidFill>
                  <a:srgbClr val="000000"/>
                </a:solidFill>
                <a:latin typeface="清松手寫體1" pitchFamily="2" charset="-120"/>
                <a:ea typeface="清松手寫體1" pitchFamily="2" charset="-120"/>
                <a:hlinkClick r:id="rId4"/>
              </a:rPr>
              <a:t>企業鑑價人員協會</a:t>
            </a:r>
            <a:r>
              <a:rPr kumimoji="1" lang="en-US" altLang="zh-TW" dirty="0">
                <a:solidFill>
                  <a:srgbClr val="000000"/>
                </a:solidFill>
                <a:latin typeface="清松手寫體1" pitchFamily="2" charset="-120"/>
                <a:ea typeface="清松手寫體1" pitchFamily="2" charset="-120"/>
                <a:hlinkClick r:id="rId4"/>
              </a:rPr>
              <a:t>(IBA)</a:t>
            </a:r>
            <a:endParaRPr kumimoji="1" lang="zh-TW" altLang="en-US" dirty="0">
              <a:solidFill>
                <a:srgbClr val="000000"/>
              </a:solidFill>
              <a:latin typeface="清松手寫體1" pitchFamily="2" charset="-120"/>
              <a:ea typeface="清松手寫體1" pitchFamily="2" charset="-120"/>
            </a:endParaRPr>
          </a:p>
          <a:p>
            <a:pPr marL="285750" indent="-285750">
              <a:lnSpc>
                <a:spcPts val="2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−"/>
            </a:pPr>
            <a:r>
              <a:rPr kumimoji="1" lang="zh-TW" altLang="en-US" dirty="0">
                <a:solidFill>
                  <a:srgbClr val="000000"/>
                </a:solidFill>
                <a:latin typeface="清松手寫體1" pitchFamily="2" charset="-120"/>
                <a:ea typeface="清松手寫體1" pitchFamily="2" charset="-120"/>
                <a:hlinkClick r:id="rId5"/>
              </a:rPr>
              <a:t>美國評價分析師協會</a:t>
            </a:r>
            <a:r>
              <a:rPr kumimoji="1" lang="en-US" altLang="zh-TW" dirty="0">
                <a:solidFill>
                  <a:srgbClr val="000000"/>
                </a:solidFill>
                <a:latin typeface="清松手寫體1" pitchFamily="2" charset="-120"/>
                <a:ea typeface="清松手寫體1" pitchFamily="2" charset="-120"/>
                <a:hlinkClick r:id="rId5"/>
              </a:rPr>
              <a:t>(NACVA)</a:t>
            </a:r>
            <a:endParaRPr kumimoji="1" lang="zh-TW" altLang="en-US" dirty="0">
              <a:solidFill>
                <a:srgbClr val="000000"/>
              </a:solidFill>
              <a:latin typeface="清松手寫體1" pitchFamily="2" charset="-120"/>
              <a:ea typeface="清松手寫體1" pitchFamily="2" charset="-120"/>
            </a:endParaRPr>
          </a:p>
          <a:p>
            <a:pPr marL="285750" indent="-285750">
              <a:lnSpc>
                <a:spcPts val="2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−"/>
            </a:pPr>
            <a:r>
              <a:rPr kumimoji="1" lang="zh-TW" altLang="en-US" dirty="0">
                <a:solidFill>
                  <a:srgbClr val="000000"/>
                </a:solidFill>
                <a:latin typeface="清松手寫體1" pitchFamily="2" charset="-120"/>
                <a:ea typeface="清松手寫體1" pitchFamily="2" charset="-120"/>
                <a:hlinkClick r:id="rId6"/>
              </a:rPr>
              <a:t>美國鑑價人員協會</a:t>
            </a:r>
            <a:r>
              <a:rPr kumimoji="1" lang="en-US" altLang="zh-TW" dirty="0">
                <a:solidFill>
                  <a:srgbClr val="000000"/>
                </a:solidFill>
                <a:latin typeface="清松手寫體1" pitchFamily="2" charset="-120"/>
                <a:ea typeface="清松手寫體1" pitchFamily="2" charset="-120"/>
                <a:hlinkClick r:id="rId6"/>
              </a:rPr>
              <a:t>(ASA)</a:t>
            </a:r>
            <a:endParaRPr kumimoji="1" lang="zh-TW" altLang="en-US" dirty="0">
              <a:solidFill>
                <a:srgbClr val="000000"/>
              </a:solidFill>
              <a:latin typeface="清松手寫體1" pitchFamily="2" charset="-120"/>
              <a:ea typeface="清松手寫體1" pitchFamily="2" charset="-120"/>
            </a:endParaRPr>
          </a:p>
        </p:txBody>
      </p:sp>
      <p:sp>
        <p:nvSpPr>
          <p:cNvPr id="20" name="Rectangle 38">
            <a:extLst>
              <a:ext uri="{FF2B5EF4-FFF2-40B4-BE49-F238E27FC236}">
                <a16:creationId xmlns:a16="http://schemas.microsoft.com/office/drawing/2014/main" id="{3FFEB85E-C337-4506-B354-CE46E13B5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7860" y="1575405"/>
            <a:ext cx="45370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91425" tIns="91425" rIns="91425" bIns="91425" rtlCol="0" anchor="t" anchorCtr="0">
            <a:noAutofit/>
          </a:bodyPr>
          <a:lstStyle/>
          <a:p>
            <a:pPr marL="342900" indent="-285750">
              <a:buClr>
                <a:schemeClr val="accent1">
                  <a:lumMod val="50000"/>
                </a:schemeClr>
              </a:buClr>
              <a:buSzPct val="100000"/>
              <a:buFont typeface="Sniglet"/>
              <a:buChar char="+"/>
            </a:pPr>
            <a:r>
              <a:rPr lang="zh-TW" altLang="en-US" dirty="0">
                <a:latin typeface="清松手寫體1" pitchFamily="2" charset="-120"/>
                <a:ea typeface="清松手寫體1" pitchFamily="2" charset="-120"/>
                <a:cs typeface="MV Boli" panose="02000500030200090000" pitchFamily="2" charset="0"/>
              </a:rPr>
              <a:t>企業評價相關網站</a:t>
            </a:r>
            <a:r>
              <a:rPr lang="en-US" altLang="zh-TW" dirty="0">
                <a:latin typeface="清松手寫體1" pitchFamily="2" charset="-120"/>
                <a:ea typeface="清松手寫體1" pitchFamily="2" charset="-120"/>
                <a:cs typeface="MV Boli" panose="02000500030200090000" pitchFamily="2" charset="0"/>
              </a:rPr>
              <a:t>:</a:t>
            </a:r>
          </a:p>
        </p:txBody>
      </p:sp>
      <p:sp>
        <p:nvSpPr>
          <p:cNvPr id="21" name="Rectangle 39">
            <a:extLst>
              <a:ext uri="{FF2B5EF4-FFF2-40B4-BE49-F238E27FC236}">
                <a16:creationId xmlns:a16="http://schemas.microsoft.com/office/drawing/2014/main" id="{8774FF2A-A004-4CB2-8A00-27396977D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7491" y="2301869"/>
            <a:ext cx="4246811" cy="1020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85750" indent="-285750">
              <a:lnSpc>
                <a:spcPts val="2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−"/>
            </a:pPr>
            <a:r>
              <a:rPr kumimoji="1" lang="zh-TW" altLang="en-US" dirty="0">
                <a:solidFill>
                  <a:srgbClr val="000000"/>
                </a:solidFill>
                <a:latin typeface="清松手寫體1" pitchFamily="2" charset="-120"/>
                <a:ea typeface="清松手寫體1" pitchFamily="2" charset="-120"/>
                <a:hlinkClick r:id="rId7"/>
              </a:rPr>
              <a:t>中華企業評價學會</a:t>
            </a:r>
            <a:endParaRPr kumimoji="1" lang="zh-TW" altLang="en-US" dirty="0">
              <a:solidFill>
                <a:srgbClr val="000000"/>
              </a:solidFill>
              <a:latin typeface="清松手寫體1" pitchFamily="2" charset="-120"/>
              <a:ea typeface="清松手寫體1" pitchFamily="2" charset="-120"/>
            </a:endParaRPr>
          </a:p>
          <a:p>
            <a:pPr marL="285750" indent="-285750">
              <a:lnSpc>
                <a:spcPts val="2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−"/>
            </a:pPr>
            <a:r>
              <a:rPr kumimoji="1" lang="zh-TW" altLang="en-US" dirty="0">
                <a:solidFill>
                  <a:srgbClr val="000000"/>
                </a:solidFill>
                <a:latin typeface="清松手寫體1" pitchFamily="2" charset="-120"/>
                <a:ea typeface="清松手寫體1" pitchFamily="2" charset="-120"/>
                <a:hlinkClick r:id="rId8"/>
              </a:rPr>
              <a:t>中華無形資產暨企業評價協會</a:t>
            </a:r>
            <a:endParaRPr kumimoji="1" lang="zh-TW" altLang="en-US" dirty="0">
              <a:solidFill>
                <a:srgbClr val="000000"/>
              </a:solidFill>
              <a:latin typeface="清松手寫體1" pitchFamily="2" charset="-120"/>
              <a:ea typeface="清松手寫體1" pitchFamily="2" charset="-120"/>
            </a:endParaRPr>
          </a:p>
          <a:p>
            <a:pPr marL="285750" indent="-285750">
              <a:lnSpc>
                <a:spcPts val="2000"/>
              </a:lnSpc>
              <a:spcAft>
                <a:spcPts val="600"/>
              </a:spcAft>
              <a:buClr>
                <a:schemeClr val="tx2"/>
              </a:buClr>
              <a:buFont typeface="Arial" panose="020B0604020202020204" pitchFamily="34" charset="0"/>
              <a:buChar char="−"/>
            </a:pPr>
            <a:r>
              <a:rPr lang="zh-TW" altLang="en-US" dirty="0">
                <a:solidFill>
                  <a:srgbClr val="000000"/>
                </a:solidFill>
                <a:latin typeface="清松手寫體1" pitchFamily="2" charset="-120"/>
                <a:ea typeface="清松手寫體1" pitchFamily="2" charset="-120"/>
                <a:hlinkClick r:id="rId9"/>
              </a:rPr>
              <a:t>台灣證券交易所「公開資訊觀測站」</a:t>
            </a:r>
            <a:endParaRPr lang="zh-TW" altLang="en-US" dirty="0">
              <a:solidFill>
                <a:srgbClr val="000000"/>
              </a:solidFill>
              <a:latin typeface="清松手寫體1" pitchFamily="2" charset="-120"/>
              <a:ea typeface="清松手寫體1" pitchFamily="2" charset="-120"/>
            </a:endParaRPr>
          </a:p>
        </p:txBody>
      </p:sp>
      <p:sp>
        <p:nvSpPr>
          <p:cNvPr id="22" name="Rectangle 40">
            <a:extLst>
              <a:ext uri="{FF2B5EF4-FFF2-40B4-BE49-F238E27FC236}">
                <a16:creationId xmlns:a16="http://schemas.microsoft.com/office/drawing/2014/main" id="{B5FED099-FD58-4B08-823D-752B8F1157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1563" y="2005634"/>
            <a:ext cx="1286250" cy="296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176213" indent="-176213">
              <a:lnSpc>
                <a:spcPts val="1440"/>
              </a:lnSpc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kumimoji="1" lang="zh-TW" altLang="en-US" dirty="0">
                <a:solidFill>
                  <a:srgbClr val="000000"/>
                </a:solidFill>
                <a:latin typeface="清松手寫體1" pitchFamily="2" charset="-120"/>
                <a:ea typeface="清松手寫體1" pitchFamily="2" charset="-120"/>
              </a:rPr>
              <a:t>台灣網站</a:t>
            </a:r>
          </a:p>
        </p:txBody>
      </p:sp>
      <p:sp>
        <p:nvSpPr>
          <p:cNvPr id="23" name="Rectangle 41">
            <a:extLst>
              <a:ext uri="{FF2B5EF4-FFF2-40B4-BE49-F238E27FC236}">
                <a16:creationId xmlns:a16="http://schemas.microsoft.com/office/drawing/2014/main" id="{8B5386E3-E421-4AD3-B649-6E6821C73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1563" y="3413165"/>
            <a:ext cx="1286250" cy="296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176213" indent="-176213">
              <a:lnSpc>
                <a:spcPts val="1440"/>
              </a:lnSpc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kumimoji="1" lang="zh-TW" altLang="en-US" dirty="0">
                <a:solidFill>
                  <a:srgbClr val="000000"/>
                </a:solidFill>
                <a:latin typeface="清松手寫體1" pitchFamily="2" charset="-120"/>
                <a:ea typeface="清松手寫體1" pitchFamily="2" charset="-120"/>
              </a:rPr>
              <a:t>美國網站</a:t>
            </a:r>
          </a:p>
        </p:txBody>
      </p:sp>
      <p:grpSp>
        <p:nvGrpSpPr>
          <p:cNvPr id="5" name="组合 6">
            <a:extLst>
              <a:ext uri="{FF2B5EF4-FFF2-40B4-BE49-F238E27FC236}">
                <a16:creationId xmlns:a16="http://schemas.microsoft.com/office/drawing/2014/main" id="{D24A04D5-A3C6-1042-FBFA-2C135005BA88}"/>
              </a:ext>
            </a:extLst>
          </p:cNvPr>
          <p:cNvGrpSpPr/>
          <p:nvPr/>
        </p:nvGrpSpPr>
        <p:grpSpPr>
          <a:xfrm>
            <a:off x="957392" y="538898"/>
            <a:ext cx="934594" cy="914997"/>
            <a:chOff x="6932464" y="2088411"/>
            <a:chExt cx="2640162" cy="2744332"/>
          </a:xfrm>
        </p:grpSpPr>
        <p:pic>
          <p:nvPicPr>
            <p:cNvPr id="6" name="图片 2">
              <a:extLst>
                <a:ext uri="{FF2B5EF4-FFF2-40B4-BE49-F238E27FC236}">
                  <a16:creationId xmlns:a16="http://schemas.microsoft.com/office/drawing/2014/main" id="{4BD13D25-E61C-76F8-6DE4-BDE494C0F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32464" y="2088411"/>
              <a:ext cx="2640162" cy="2744332"/>
            </a:xfrm>
            <a:prstGeom prst="rect">
              <a:avLst/>
            </a:prstGeom>
          </p:spPr>
        </p:pic>
        <p:pic>
          <p:nvPicPr>
            <p:cNvPr id="7" name="图片 1">
              <a:extLst>
                <a:ext uri="{FF2B5EF4-FFF2-40B4-BE49-F238E27FC236}">
                  <a16:creationId xmlns:a16="http://schemas.microsoft.com/office/drawing/2014/main" id="{34FA4E30-91C0-8016-1196-62F24EDB96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58050" y="2637032"/>
              <a:ext cx="2009776" cy="171589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95B7"/>
        </a:solidFill>
        <a:effectLst/>
      </p:bgPr>
    </p:bg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9"/>
          <p:cNvSpPr txBox="1"/>
          <p:nvPr/>
        </p:nvSpPr>
        <p:spPr>
          <a:xfrm>
            <a:off x="1572581" y="1285248"/>
            <a:ext cx="1080450" cy="9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 algn="ctr">
              <a:buClr>
                <a:schemeClr val="dk1"/>
              </a:buClr>
              <a:buSzPts val="1100"/>
            </a:pPr>
            <a:r>
              <a:rPr lang="en" sz="7200" dirty="0">
                <a:solidFill>
                  <a:srgbClr val="F1C232"/>
                </a:solidFill>
              </a:rPr>
              <a:t>😉</a:t>
            </a:r>
            <a:endParaRPr sz="7200" dirty="0">
              <a:solidFill>
                <a:srgbClr val="F1C232"/>
              </a:solidFill>
            </a:endParaRPr>
          </a:p>
        </p:txBody>
      </p:sp>
      <p:sp>
        <p:nvSpPr>
          <p:cNvPr id="362" name="Google Shape;362;p39"/>
          <p:cNvSpPr txBox="1">
            <a:spLocks noGrp="1"/>
          </p:cNvSpPr>
          <p:nvPr>
            <p:ph type="sldNum" sz="quarter" idx="4294967295"/>
          </p:nvPr>
        </p:nvSpPr>
        <p:spPr>
          <a:xfrm>
            <a:off x="8732838" y="4271963"/>
            <a:ext cx="411162" cy="228600"/>
          </a:xfrm>
          <a:prstGeom prst="rect">
            <a:avLst/>
          </a:prstGeom>
        </p:spPr>
        <p:txBody>
          <a:bodyPr spcFirstLastPara="1" vert="horz" wrap="square" lIns="68569" tIns="68569" rIns="68569" bIns="68569" rtlCol="0" anchor="t" anchorCtr="0">
            <a:noAutofit/>
          </a:bodyPr>
          <a:lstStyle/>
          <a:p>
            <a:fld id="{00000000-1234-1234-1234-123412341234}" type="slidenum">
              <a:rPr lang="en"/>
              <a:pPr/>
              <a:t>10</a:t>
            </a:fld>
            <a:endParaRPr/>
          </a:p>
        </p:txBody>
      </p:sp>
      <p:sp>
        <p:nvSpPr>
          <p:cNvPr id="6" name="Google Shape;246;p35">
            <a:extLst>
              <a:ext uri="{FF2B5EF4-FFF2-40B4-BE49-F238E27FC236}">
                <a16:creationId xmlns:a16="http://schemas.microsoft.com/office/drawing/2014/main" id="{DA346356-5F52-4E4D-A985-6A21B6427327}"/>
              </a:ext>
            </a:extLst>
          </p:cNvPr>
          <p:cNvSpPr txBox="1">
            <a:spLocks/>
          </p:cNvSpPr>
          <p:nvPr/>
        </p:nvSpPr>
        <p:spPr>
          <a:xfrm>
            <a:off x="2997224" y="1285249"/>
            <a:ext cx="4482225" cy="850912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5400" dirty="0">
                <a:solidFill>
                  <a:srgbClr val="C00000"/>
                </a:solidFill>
                <a:latin typeface="Delight Candles" panose="02000600000000000000" pitchFamily="2" charset="0"/>
              </a:rPr>
              <a:t>Thanks!</a:t>
            </a:r>
          </a:p>
        </p:txBody>
      </p:sp>
      <p:sp>
        <p:nvSpPr>
          <p:cNvPr id="7" name="Google Shape;247;p35">
            <a:extLst>
              <a:ext uri="{FF2B5EF4-FFF2-40B4-BE49-F238E27FC236}">
                <a16:creationId xmlns:a16="http://schemas.microsoft.com/office/drawing/2014/main" id="{4397539B-2CC3-4F3F-A14A-54DE172BB42C}"/>
              </a:ext>
            </a:extLst>
          </p:cNvPr>
          <p:cNvSpPr txBox="1">
            <a:spLocks/>
          </p:cNvSpPr>
          <p:nvPr/>
        </p:nvSpPr>
        <p:spPr>
          <a:xfrm>
            <a:off x="3068765" y="2571750"/>
            <a:ext cx="4178714" cy="1626750"/>
          </a:xfrm>
          <a:prstGeom prst="rect">
            <a:avLst/>
          </a:prstGeom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4000" dirty="0">
                <a:latin typeface="Delight Candles" panose="02000600000000000000" pitchFamily="2" charset="0"/>
              </a:rPr>
              <a:t>Any 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x0o3ad5">
      <a:majorFont>
        <a:latin typeface="FZZhengHeiS-R-GB" panose="020F0302020204030204"/>
        <a:ea typeface="FZHei-B01S"/>
        <a:cs typeface=""/>
      </a:majorFont>
      <a:minorFont>
        <a:latin typeface="FZZhengHeiS-R-GB" panose="020F0502020204030204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</TotalTime>
  <Words>1380</Words>
  <Application>Microsoft Office PowerPoint</Application>
  <PresentationFormat>如螢幕大小 (16:9)</PresentationFormat>
  <Paragraphs>173</Paragraphs>
  <Slides>10</Slides>
  <Notes>10</Notes>
  <HiddenSlides>0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23" baseType="lpstr">
      <vt:lpstr>FZZhengHeiS-R-GB</vt:lpstr>
      <vt:lpstr>Wingdings</vt:lpstr>
      <vt:lpstr>Patrick Hand</vt:lpstr>
      <vt:lpstr>Lato Light</vt:lpstr>
      <vt:lpstr>Sniglet</vt:lpstr>
      <vt:lpstr>Arial</vt:lpstr>
      <vt:lpstr>清松手寫體1</vt:lpstr>
      <vt:lpstr>方正黑体简体</vt:lpstr>
      <vt:lpstr>Lato Hairline</vt:lpstr>
      <vt:lpstr>Lato Regular</vt:lpstr>
      <vt:lpstr>Times New Roman</vt:lpstr>
      <vt:lpstr>Delight Candles</vt:lpstr>
      <vt:lpstr>Office 主题</vt:lpstr>
      <vt:lpstr>COURSE SYLLABUS</vt:lpstr>
      <vt:lpstr>Course Instructor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Joanne Yen</dc:creator>
  <cp:lastModifiedBy>Joanne Yen</cp:lastModifiedBy>
  <cp:revision>20</cp:revision>
  <dcterms:modified xsi:type="dcterms:W3CDTF">2026-09-08T08:37:37Z</dcterms:modified>
</cp:coreProperties>
</file>