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51"/>
  </p:notesMasterIdLst>
  <p:sldIdLst>
    <p:sldId id="256" r:id="rId2"/>
    <p:sldId id="257" r:id="rId3"/>
    <p:sldId id="258" r:id="rId4"/>
    <p:sldId id="315" r:id="rId5"/>
    <p:sldId id="317" r:id="rId6"/>
    <p:sldId id="259" r:id="rId7"/>
    <p:sldId id="260" r:id="rId8"/>
    <p:sldId id="307" r:id="rId9"/>
    <p:sldId id="309" r:id="rId10"/>
    <p:sldId id="271" r:id="rId11"/>
    <p:sldId id="306" r:id="rId12"/>
    <p:sldId id="261" r:id="rId13"/>
    <p:sldId id="262" r:id="rId14"/>
    <p:sldId id="263" r:id="rId15"/>
    <p:sldId id="264" r:id="rId16"/>
    <p:sldId id="267" r:id="rId17"/>
    <p:sldId id="322" r:id="rId18"/>
    <p:sldId id="265" r:id="rId19"/>
    <p:sldId id="266" r:id="rId20"/>
    <p:sldId id="273" r:id="rId21"/>
    <p:sldId id="269" r:id="rId22"/>
    <p:sldId id="310" r:id="rId23"/>
    <p:sldId id="270" r:id="rId24"/>
    <p:sldId id="275" r:id="rId25"/>
    <p:sldId id="276" r:id="rId26"/>
    <p:sldId id="278" r:id="rId27"/>
    <p:sldId id="279" r:id="rId28"/>
    <p:sldId id="323" r:id="rId29"/>
    <p:sldId id="280" r:id="rId30"/>
    <p:sldId id="313" r:id="rId31"/>
    <p:sldId id="319" r:id="rId32"/>
    <p:sldId id="314" r:id="rId33"/>
    <p:sldId id="281" r:id="rId34"/>
    <p:sldId id="282" r:id="rId35"/>
    <p:sldId id="284" r:id="rId36"/>
    <p:sldId id="285" r:id="rId37"/>
    <p:sldId id="320" r:id="rId38"/>
    <p:sldId id="287" r:id="rId39"/>
    <p:sldId id="288" r:id="rId40"/>
    <p:sldId id="289" r:id="rId41"/>
    <p:sldId id="292" r:id="rId42"/>
    <p:sldId id="294" r:id="rId43"/>
    <p:sldId id="296" r:id="rId44"/>
    <p:sldId id="297" r:id="rId45"/>
    <p:sldId id="299" r:id="rId46"/>
    <p:sldId id="312" r:id="rId47"/>
    <p:sldId id="321" r:id="rId48"/>
    <p:sldId id="303" r:id="rId49"/>
    <p:sldId id="305" r:id="rId5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3F3AA9-1963-4698-81B9-9898B4D31C59}" type="datetimeFigureOut">
              <a:rPr lang="zh-TW" altLang="en-US" smtClean="0"/>
              <a:t>2022/2/26</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A6ADCB-96EE-4494-A46E-C3B580F51520}" type="slidenum">
              <a:rPr lang="zh-TW" altLang="en-US" smtClean="0"/>
              <a:t>‹#›</a:t>
            </a:fld>
            <a:endParaRPr lang="zh-TW" altLang="en-US"/>
          </a:p>
        </p:txBody>
      </p:sp>
    </p:spTree>
    <p:extLst>
      <p:ext uri="{BB962C8B-B14F-4D97-AF65-F5344CB8AC3E}">
        <p14:creationId xmlns:p14="http://schemas.microsoft.com/office/powerpoint/2010/main" val="3138513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8" name="文字方塊 7"/>
          <p:cNvSpPr txBox="1"/>
          <p:nvPr/>
        </p:nvSpPr>
        <p:spPr>
          <a:xfrm>
            <a:off x="1" y="1842"/>
            <a:ext cx="9144000" cy="6856158"/>
          </a:xfrm>
          <a:prstGeom prst="rect">
            <a:avLst/>
          </a:prstGeom>
          <a:blipFill dpi="0" rotWithShape="1">
            <a:blip r:embed="rId2">
              <a:alphaModFix amt="10000"/>
            </a:blip>
            <a:srcRect/>
            <a:stretch>
              <a:fillRect/>
            </a:stretch>
          </a:blipFill>
        </p:spPr>
        <p:txBody>
          <a:bodyPr wrap="square" rtlCol="0">
            <a:spAutoFit/>
          </a:bodyPr>
          <a:lstStyle/>
          <a:p>
            <a:endParaRPr lang="zh-TW" altLang="en-US" dirty="0"/>
          </a:p>
        </p:txBody>
      </p:sp>
      <p:sp>
        <p:nvSpPr>
          <p:cNvPr id="2" name="標題 1"/>
          <p:cNvSpPr>
            <a:spLocks noGrp="1"/>
          </p:cNvSpPr>
          <p:nvPr>
            <p:ph type="ctrTitle"/>
          </p:nvPr>
        </p:nvSpPr>
        <p:spPr>
          <a:xfrm>
            <a:off x="685801" y="404664"/>
            <a:ext cx="7772400" cy="1470025"/>
          </a:xfrm>
        </p:spPr>
        <p:txBody>
          <a:bodyPr>
            <a:normAutofit/>
          </a:bodyPr>
          <a:lstStyle>
            <a:lvl1pPr>
              <a:defRPr sz="4800" b="1">
                <a:effectLst>
                  <a:outerShdw blurRad="38100" dist="38100" dir="2700000" algn="tl">
                    <a:srgbClr val="000000">
                      <a:alpha val="43137"/>
                    </a:srgbClr>
                  </a:outerShdw>
                </a:effectLst>
                <a:latin typeface="微軟正黑體" pitchFamily="34" charset="-120"/>
                <a:ea typeface="微軟正黑體"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683568" y="2060848"/>
            <a:ext cx="7776864" cy="4248472"/>
          </a:xfrm>
        </p:spPr>
        <p:txBody>
          <a:bodyPr>
            <a:normAutofit/>
          </a:bodyPr>
          <a:lstStyle>
            <a:lvl1pPr marL="0" indent="0" algn="ctr">
              <a:buNone/>
              <a:defRPr sz="4000">
                <a:solidFill>
                  <a:schemeClr val="tx1">
                    <a:tint val="75000"/>
                  </a:schemeClr>
                </a:solidFill>
                <a:latin typeface="微軟正黑體" pitchFamily="34" charset="-120"/>
                <a:ea typeface="微軟正黑體"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4" name="日期版面配置區 3"/>
          <p:cNvSpPr>
            <a:spLocks noGrp="1"/>
          </p:cNvSpPr>
          <p:nvPr>
            <p:ph type="dt" sz="half" idx="10"/>
          </p:nvPr>
        </p:nvSpPr>
        <p:spPr/>
        <p:txBody>
          <a:bodyPr/>
          <a:lstStyle/>
          <a:p>
            <a:fld id="{FDA9AE77-FE6D-46E7-A5DC-478AA9401DDC}" type="datetime1">
              <a:rPr lang="zh-TW" altLang="en-US" smtClean="0"/>
              <a:t>2022/2/26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377330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42E8852B-03B2-4BAE-8FCF-DC4A2B039A6A}" type="datetime1">
              <a:rPr lang="zh-TW" altLang="en-US" smtClean="0"/>
              <a:t>2022/2/26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1752687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05E4683-FE96-4139-9B7E-95C9D90881C0}" type="datetime1">
              <a:rPr lang="zh-TW" altLang="en-US" smtClean="0"/>
              <a:t>2022/2/26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3057362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62090" y="44624"/>
            <a:ext cx="8229600" cy="1143000"/>
          </a:xfrm>
        </p:spPr>
        <p:txBody>
          <a:bodyPr/>
          <a:lstStyle>
            <a:lvl1pPr>
              <a:defRPr>
                <a:latin typeface="微軟正黑體" pitchFamily="34" charset="-120"/>
                <a:ea typeface="微軟正黑體" pitchFamily="34" charset="-120"/>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normAutofit/>
          </a:bodyPr>
          <a:lstStyle>
            <a:lvl1pPr>
              <a:defRPr sz="3600">
                <a:latin typeface="微軟正黑體" pitchFamily="34" charset="-120"/>
                <a:ea typeface="微軟正黑體" pitchFamily="34" charset="-120"/>
              </a:defRPr>
            </a:lvl1pPr>
            <a:lvl2pPr>
              <a:defRPr sz="3200">
                <a:latin typeface="微軟正黑體" pitchFamily="34" charset="-120"/>
                <a:ea typeface="微軟正黑體" pitchFamily="34" charset="-120"/>
              </a:defRPr>
            </a:lvl2pPr>
            <a:lvl3pPr>
              <a:defRPr sz="2800">
                <a:latin typeface="微軟正黑體" pitchFamily="34" charset="-120"/>
                <a:ea typeface="微軟正黑體" pitchFamily="34" charset="-120"/>
              </a:defRPr>
            </a:lvl3pPr>
            <a:lvl4pPr>
              <a:defRPr sz="2400">
                <a:latin typeface="微軟正黑體" pitchFamily="34" charset="-120"/>
                <a:ea typeface="微軟正黑體" pitchFamily="34" charset="-120"/>
              </a:defRPr>
            </a:lvl4pPr>
            <a:lvl5pPr>
              <a:defRPr sz="2400">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日期版面配置區 3"/>
          <p:cNvSpPr>
            <a:spLocks noGrp="1"/>
          </p:cNvSpPr>
          <p:nvPr>
            <p:ph type="dt" sz="half" idx="10"/>
          </p:nvPr>
        </p:nvSpPr>
        <p:spPr/>
        <p:txBody>
          <a:bodyPr/>
          <a:lstStyle/>
          <a:p>
            <a:fld id="{9C45494B-8C5B-434F-B9BA-AF851CA0FA25}" type="datetime1">
              <a:rPr lang="zh-TW" altLang="en-US" smtClean="0"/>
              <a:t>2022/2/26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78000"/>
            <a:ext cx="1440000" cy="1080000"/>
          </a:xfrm>
          <a:prstGeom prst="rect">
            <a:avLst/>
          </a:prstGeom>
          <a:blipFill dpi="0" rotWithShape="1">
            <a:blip r:embed="rId3">
              <a:alphaModFix amt="45000"/>
            </a:blip>
            <a:srcRect/>
            <a:stretch>
              <a:fillRect/>
            </a:stretch>
          </a:blipFill>
        </p:spPr>
      </p:pic>
      <p:cxnSp>
        <p:nvCxnSpPr>
          <p:cNvPr id="9" name="直線接點 8"/>
          <p:cNvCxnSpPr/>
          <p:nvPr/>
        </p:nvCxnSpPr>
        <p:spPr>
          <a:xfrm>
            <a:off x="1440000" y="6813376"/>
            <a:ext cx="7308464" cy="0"/>
          </a:xfrm>
          <a:prstGeom prst="line">
            <a:avLst/>
          </a:prstGeom>
          <a:effectLst>
            <a:glow rad="101600">
              <a:schemeClr val="accent1">
                <a:satMod val="175000"/>
                <a:alpha val="40000"/>
              </a:schemeClr>
            </a:glow>
            <a:outerShdw blurRad="50800" dist="38100" dir="16200000"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118010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5BD96D01-D7B3-4205-B266-7476F8B80BA2}" type="datetime1">
              <a:rPr lang="zh-TW" altLang="en-US" smtClean="0"/>
              <a:t>2022/2/26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337759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53DFC207-90D5-4A79-8D84-759D6FE477A4}" type="datetime1">
              <a:rPr lang="zh-TW" altLang="en-US" smtClean="0"/>
              <a:t>2022/2/26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2010335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6F7C541E-F34D-4B5F-8974-1240007F4F43}" type="datetime1">
              <a:rPr lang="zh-TW" altLang="en-US" smtClean="0"/>
              <a:t>2022/2/26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2209140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EF529A5B-2142-47A7-9E30-6AE7ED489629}" type="datetime1">
              <a:rPr lang="zh-TW" altLang="en-US" smtClean="0"/>
              <a:t>2022/2/26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4007007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C2405725-82DC-44B7-BDF7-C899172174FB}" type="datetime1">
              <a:rPr lang="zh-TW" altLang="en-US" smtClean="0"/>
              <a:t>2022/2/26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36714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49BB848F-A775-4C3A-B960-A482B83F26C3}" type="datetime1">
              <a:rPr lang="zh-TW" altLang="en-US" smtClean="0"/>
              <a:t>2022/2/26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3553452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3EDC58B1-5E6D-4B50-B265-096B6621DC55}" type="datetime1">
              <a:rPr lang="zh-TW" altLang="en-US" smtClean="0"/>
              <a:t>2022/2/26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1265518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EDA734-18F7-4D1B-9C23-167BC660C8D1}" type="datetime1">
              <a:rPr lang="zh-TW" altLang="en-US" smtClean="0"/>
              <a:t>2022/2/26</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spTree>
    <p:extLst>
      <p:ext uri="{BB962C8B-B14F-4D97-AF65-F5344CB8AC3E}">
        <p14:creationId xmlns:p14="http://schemas.microsoft.com/office/powerpoint/2010/main" val="2820263793"/>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lawjss.idv.tw/" TargetMode="External"/><Relationship Id="rId2" Type="http://schemas.openxmlformats.org/officeDocument/2006/relationships/hyperlink" Target="mailto:lawjss@ccu.edu.tw" TargetMode="External"/><Relationship Id="rId1" Type="http://schemas.openxmlformats.org/officeDocument/2006/relationships/slideLayout" Target="../slideLayouts/slideLayout2.xml"/><Relationship Id="rId4" Type="http://schemas.openxmlformats.org/officeDocument/2006/relationships/hyperlink" Target="tel:+886-5-2720411%20ext.%2035105"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55576" y="404664"/>
            <a:ext cx="7772400" cy="864096"/>
          </a:xfrm>
        </p:spPr>
        <p:txBody>
          <a:bodyPr>
            <a:normAutofit/>
          </a:bodyPr>
          <a:lstStyle/>
          <a:p>
            <a:r>
              <a:rPr lang="zh-TW" altLang="en-US" sz="4800" b="1" dirty="0">
                <a:solidFill>
                  <a:srgbClr val="FF0000"/>
                </a:solidFill>
              </a:rPr>
              <a:t>民法的解釋適用</a:t>
            </a:r>
          </a:p>
        </p:txBody>
      </p:sp>
      <p:sp>
        <p:nvSpPr>
          <p:cNvPr id="3" name="副標題 2"/>
          <p:cNvSpPr>
            <a:spLocks noGrp="1"/>
          </p:cNvSpPr>
          <p:nvPr>
            <p:ph type="subTitle" idx="1"/>
          </p:nvPr>
        </p:nvSpPr>
        <p:spPr>
          <a:xfrm>
            <a:off x="467544" y="1268760"/>
            <a:ext cx="8417024" cy="5589240"/>
          </a:xfrm>
        </p:spPr>
        <p:txBody>
          <a:bodyPr>
            <a:noAutofit/>
          </a:bodyPr>
          <a:lstStyle/>
          <a:p>
            <a:r>
              <a:rPr lang="zh-TW" altLang="en-US" sz="3600" b="1" dirty="0">
                <a:solidFill>
                  <a:schemeClr val="tx1"/>
                </a:solidFill>
              </a:rPr>
              <a:t>報告人：謝哲勝</a:t>
            </a:r>
            <a:endParaRPr lang="en-US" altLang="zh-TW" sz="3600" b="1" dirty="0">
              <a:solidFill>
                <a:schemeClr val="tx1"/>
              </a:solidFill>
            </a:endParaRPr>
          </a:p>
          <a:p>
            <a:pPr algn="l"/>
            <a:endParaRPr lang="en-US" altLang="zh-TW" sz="2800" b="1" dirty="0">
              <a:solidFill>
                <a:srgbClr val="FFFF00"/>
              </a:solidFill>
            </a:endParaRPr>
          </a:p>
          <a:p>
            <a:pPr algn="l">
              <a:spcBef>
                <a:spcPct val="0"/>
              </a:spcBef>
            </a:pPr>
            <a:r>
              <a:rPr lang="zh-TW" altLang="en-US" sz="2800" b="1" dirty="0">
                <a:solidFill>
                  <a:schemeClr val="accent1"/>
                </a:solidFill>
              </a:rPr>
              <a:t>現職：</a:t>
            </a:r>
            <a:r>
              <a:rPr lang="zh-TW" altLang="zh-TW" sz="2800" b="1" dirty="0">
                <a:solidFill>
                  <a:srgbClr val="7030A0"/>
                </a:solidFill>
              </a:rPr>
              <a:t>中正大學法學</a:t>
            </a:r>
            <a:r>
              <a:rPr lang="zh-TW" altLang="en-US" sz="2800" b="1" dirty="0">
                <a:solidFill>
                  <a:srgbClr val="7030A0"/>
                </a:solidFill>
              </a:rPr>
              <a:t>院</a:t>
            </a:r>
            <a:r>
              <a:rPr lang="zh-TW" altLang="zh-TW" sz="2800" b="1" dirty="0">
                <a:solidFill>
                  <a:srgbClr val="7030A0"/>
                </a:solidFill>
              </a:rPr>
              <a:t>教授</a:t>
            </a:r>
            <a:r>
              <a:rPr lang="zh-TW" altLang="en-US" sz="2800" b="1" dirty="0">
                <a:solidFill>
                  <a:srgbClr val="7030A0"/>
                </a:solidFill>
              </a:rPr>
              <a:t>兼院長</a:t>
            </a:r>
            <a:endParaRPr lang="en-US" altLang="zh-TW" sz="2800" b="1" dirty="0">
              <a:solidFill>
                <a:srgbClr val="7030A0"/>
              </a:solidFill>
            </a:endParaRPr>
          </a:p>
          <a:p>
            <a:pPr algn="l">
              <a:spcBef>
                <a:spcPct val="0"/>
              </a:spcBef>
            </a:pPr>
            <a:r>
              <a:rPr lang="zh-TW" altLang="en-US" sz="2800" b="1" dirty="0">
                <a:solidFill>
                  <a:srgbClr val="FFFF00"/>
                </a:solidFill>
              </a:rPr>
              <a:t>            </a:t>
            </a:r>
            <a:r>
              <a:rPr lang="zh-TW" altLang="en-US" sz="2800" b="1" dirty="0">
                <a:solidFill>
                  <a:srgbClr val="7030A0"/>
                </a:solidFill>
              </a:rPr>
              <a:t>台灣法學基金會董事長</a:t>
            </a:r>
            <a:endParaRPr lang="en-US" altLang="zh-TW" sz="2800" b="1" dirty="0">
              <a:solidFill>
                <a:srgbClr val="7030A0"/>
              </a:solidFill>
            </a:endParaRPr>
          </a:p>
          <a:p>
            <a:pPr algn="l">
              <a:spcBef>
                <a:spcPct val="0"/>
              </a:spcBef>
            </a:pPr>
            <a:r>
              <a:rPr lang="zh-TW" altLang="zh-TW" sz="2800" b="1" dirty="0">
                <a:solidFill>
                  <a:schemeClr val="accent1"/>
                </a:solidFill>
              </a:rPr>
              <a:t>學歷：</a:t>
            </a:r>
            <a:r>
              <a:rPr lang="zh-TW" altLang="zh-TW" sz="2800" b="1" dirty="0">
                <a:solidFill>
                  <a:srgbClr val="7030A0"/>
                </a:solidFill>
              </a:rPr>
              <a:t>美國威斯康新大學法學碩士</a:t>
            </a:r>
            <a:r>
              <a:rPr lang="zh-TW" altLang="en-US" sz="2800" b="1" dirty="0">
                <a:solidFill>
                  <a:srgbClr val="7030A0"/>
                </a:solidFill>
              </a:rPr>
              <a:t>、</a:t>
            </a:r>
            <a:r>
              <a:rPr lang="zh-TW" altLang="zh-TW" sz="2800" b="1" dirty="0">
                <a:solidFill>
                  <a:srgbClr val="7030A0"/>
                </a:solidFill>
              </a:rPr>
              <a:t>博士</a:t>
            </a:r>
            <a:r>
              <a:rPr lang="en-US" altLang="zh-TW" sz="2800" b="1" dirty="0">
                <a:solidFill>
                  <a:srgbClr val="FFFF00"/>
                </a:solidFill>
              </a:rPr>
              <a:t>                          </a:t>
            </a:r>
            <a:endParaRPr lang="zh-TW" altLang="zh-TW" sz="2800" b="1" dirty="0">
              <a:solidFill>
                <a:srgbClr val="FFFF00"/>
              </a:solidFill>
            </a:endParaRPr>
          </a:p>
          <a:p>
            <a:pPr algn="l">
              <a:spcBef>
                <a:spcPct val="0"/>
              </a:spcBef>
            </a:pPr>
            <a:r>
              <a:rPr lang="zh-TW" altLang="en-US" sz="2800" b="1" dirty="0">
                <a:solidFill>
                  <a:srgbClr val="FFFF00"/>
                </a:solidFill>
              </a:rPr>
              <a:t>             </a:t>
            </a:r>
            <a:r>
              <a:rPr lang="zh-TW" altLang="zh-TW" sz="2800" b="1" dirty="0">
                <a:solidFill>
                  <a:srgbClr val="7030A0"/>
                </a:solidFill>
              </a:rPr>
              <a:t>台灣大學法</a:t>
            </a:r>
            <a:r>
              <a:rPr lang="zh-TW" altLang="en-US" sz="2800" b="1" dirty="0">
                <a:solidFill>
                  <a:srgbClr val="7030A0"/>
                </a:solidFill>
              </a:rPr>
              <a:t>學士</a:t>
            </a:r>
            <a:r>
              <a:rPr lang="en-US" altLang="zh-TW" sz="2800" b="1" dirty="0">
                <a:solidFill>
                  <a:srgbClr val="7030A0"/>
                </a:solidFill>
              </a:rPr>
              <a:t>                              </a:t>
            </a:r>
            <a:r>
              <a:rPr lang="en-US" altLang="zh-TW" sz="2800" b="1" dirty="0">
                <a:solidFill>
                  <a:srgbClr val="FFFF00"/>
                </a:solidFill>
              </a:rPr>
              <a:t> </a:t>
            </a:r>
          </a:p>
          <a:p>
            <a:pPr marL="27432" lvl="0" algn="l">
              <a:spcBef>
                <a:spcPct val="0"/>
              </a:spcBef>
              <a:buClr>
                <a:srgbClr val="3891A7"/>
              </a:buClr>
            </a:pPr>
            <a:r>
              <a:rPr lang="zh-TW" altLang="en-US" sz="2800" b="1" dirty="0">
                <a:solidFill>
                  <a:schemeClr val="accent1"/>
                </a:solidFill>
              </a:rPr>
              <a:t>經歷：</a:t>
            </a:r>
            <a:r>
              <a:rPr lang="zh-TW" altLang="en-US" sz="2800" b="1" dirty="0">
                <a:solidFill>
                  <a:srgbClr val="FF0000"/>
                </a:solidFill>
              </a:rPr>
              <a:t>台灣證券交易所上市審議委員</a:t>
            </a:r>
            <a:endParaRPr lang="en-US" altLang="zh-TW" sz="2800" b="1" dirty="0">
              <a:solidFill>
                <a:srgbClr val="FF0000"/>
              </a:solidFill>
            </a:endParaRPr>
          </a:p>
          <a:p>
            <a:pPr marL="27432" lvl="0" algn="l">
              <a:spcBef>
                <a:spcPct val="0"/>
              </a:spcBef>
              <a:buClr>
                <a:srgbClr val="3891A7"/>
              </a:buClr>
            </a:pPr>
            <a:r>
              <a:rPr lang="zh-TW" altLang="en-US" sz="2800" b="1" dirty="0">
                <a:solidFill>
                  <a:srgbClr val="FF0000"/>
                </a:solidFill>
              </a:rPr>
              <a:t>      證券櫃臺買賣中心上市審議委員</a:t>
            </a:r>
            <a:endParaRPr lang="en-US" altLang="zh-TW" sz="2800" b="1" dirty="0">
              <a:solidFill>
                <a:srgbClr val="FF0000"/>
              </a:solidFill>
            </a:endParaRPr>
          </a:p>
          <a:p>
            <a:pPr algn="l">
              <a:spcBef>
                <a:spcPct val="0"/>
              </a:spcBef>
            </a:pPr>
            <a:r>
              <a:rPr lang="zh-TW" altLang="en-US" sz="2800" b="1" dirty="0">
                <a:solidFill>
                  <a:srgbClr val="7030A0"/>
                </a:solidFill>
              </a:rPr>
              <a:t>      </a:t>
            </a:r>
            <a:r>
              <a:rPr lang="zh-TW" altLang="zh-TW" sz="2800" b="1" dirty="0">
                <a:solidFill>
                  <a:srgbClr val="7030A0"/>
                </a:solidFill>
              </a:rPr>
              <a:t>法務部民法物權編研修專案小組委員</a:t>
            </a:r>
            <a:endParaRPr lang="en-US" altLang="zh-TW" sz="2800" b="1" dirty="0">
              <a:solidFill>
                <a:srgbClr val="7030A0"/>
              </a:solidFill>
            </a:endParaRPr>
          </a:p>
          <a:p>
            <a:pPr algn="l">
              <a:spcBef>
                <a:spcPct val="0"/>
              </a:spcBef>
            </a:pPr>
            <a:r>
              <a:rPr lang="en-US" altLang="zh-TW" sz="2800" b="1" dirty="0">
                <a:solidFill>
                  <a:srgbClr val="FFFF00"/>
                </a:solidFill>
              </a:rPr>
              <a:t>      </a:t>
            </a:r>
            <a:r>
              <a:rPr lang="zh-TW" altLang="zh-TW" sz="2800" b="1" dirty="0">
                <a:solidFill>
                  <a:srgbClr val="7030A0"/>
                </a:solidFill>
              </a:rPr>
              <a:t>內政部不動產登記法</a:t>
            </a:r>
            <a:r>
              <a:rPr lang="en-US" altLang="zh-TW" sz="2800" b="1" dirty="0">
                <a:solidFill>
                  <a:srgbClr val="7030A0"/>
                </a:solidFill>
              </a:rPr>
              <a:t>(</a:t>
            </a:r>
            <a:r>
              <a:rPr lang="zh-TW" altLang="zh-TW" sz="2800" b="1" dirty="0">
                <a:solidFill>
                  <a:srgbClr val="7030A0"/>
                </a:solidFill>
              </a:rPr>
              <a:t>草案</a:t>
            </a:r>
            <a:r>
              <a:rPr lang="en-US" altLang="zh-TW" sz="2800" b="1" dirty="0">
                <a:solidFill>
                  <a:srgbClr val="7030A0"/>
                </a:solidFill>
              </a:rPr>
              <a:t>)</a:t>
            </a:r>
            <a:r>
              <a:rPr lang="zh-TW" altLang="zh-TW" sz="2800" b="1" dirty="0">
                <a:solidFill>
                  <a:srgbClr val="7030A0"/>
                </a:solidFill>
              </a:rPr>
              <a:t>研訂小組委員</a:t>
            </a:r>
            <a:r>
              <a:rPr lang="en-US" altLang="zh-TW" sz="2800" b="1" dirty="0">
                <a:solidFill>
                  <a:srgbClr val="7030A0"/>
                </a:solidFill>
              </a:rPr>
              <a:t>           </a:t>
            </a:r>
            <a:endParaRPr lang="zh-TW" altLang="zh-TW" sz="2800" b="1" dirty="0">
              <a:solidFill>
                <a:srgbClr val="7030A0"/>
              </a:solidFill>
            </a:endParaRPr>
          </a:p>
          <a:p>
            <a:pPr algn="l">
              <a:spcBef>
                <a:spcPct val="0"/>
              </a:spcBef>
            </a:pPr>
            <a:r>
              <a:rPr lang="en-US" altLang="zh-TW" sz="2800" b="1" dirty="0">
                <a:solidFill>
                  <a:srgbClr val="FFFF00"/>
                </a:solidFill>
              </a:rPr>
              <a:t>      </a:t>
            </a:r>
            <a:r>
              <a:rPr lang="zh-TW" altLang="zh-TW" sz="2800" b="1" dirty="0">
                <a:solidFill>
                  <a:srgbClr val="7030A0"/>
                </a:solidFill>
              </a:rPr>
              <a:t>法務部信託法研修專案小組委員</a:t>
            </a:r>
            <a:r>
              <a:rPr lang="en-US" altLang="zh-TW" sz="2800" b="1" dirty="0">
                <a:solidFill>
                  <a:srgbClr val="7030A0"/>
                </a:solidFill>
              </a:rPr>
              <a:t>                    </a:t>
            </a:r>
          </a:p>
          <a:p>
            <a:pPr algn="l">
              <a:spcBef>
                <a:spcPct val="0"/>
              </a:spcBef>
            </a:pPr>
            <a:r>
              <a:rPr lang="zh-TW" altLang="en-US" sz="2800" b="1" dirty="0">
                <a:solidFill>
                  <a:schemeClr val="accent1"/>
                </a:solidFill>
              </a:rPr>
              <a:t>著作：</a:t>
            </a:r>
            <a:r>
              <a:rPr lang="zh-TW" altLang="en-US" sz="2800" b="1" dirty="0">
                <a:solidFill>
                  <a:srgbClr val="FF0000"/>
                </a:solidFill>
              </a:rPr>
              <a:t>期刊論文約</a:t>
            </a:r>
            <a:r>
              <a:rPr lang="en-US" altLang="zh-TW" sz="2800" b="1" dirty="0">
                <a:solidFill>
                  <a:srgbClr val="FF0000"/>
                </a:solidFill>
              </a:rPr>
              <a:t>210</a:t>
            </a:r>
            <a:r>
              <a:rPr lang="zh-TW" altLang="en-US" sz="2800" b="1" dirty="0">
                <a:solidFill>
                  <a:srgbClr val="FF0000"/>
                </a:solidFill>
              </a:rPr>
              <a:t>篇</a:t>
            </a:r>
            <a:endParaRPr lang="en-US" altLang="zh-TW" sz="2800" b="1" dirty="0">
              <a:solidFill>
                <a:srgbClr val="FF0000"/>
              </a:solidFill>
            </a:endParaRPr>
          </a:p>
          <a:p>
            <a:pPr algn="l">
              <a:spcBef>
                <a:spcPct val="0"/>
              </a:spcBef>
            </a:pPr>
            <a:r>
              <a:rPr lang="zh-TW" altLang="en-US" sz="2800" b="1" dirty="0">
                <a:solidFill>
                  <a:srgbClr val="FF0000"/>
                </a:solidFill>
              </a:rPr>
              <a:t>             民法物權、中國民法、土地法等書籍約</a:t>
            </a:r>
            <a:r>
              <a:rPr lang="en-US" altLang="zh-TW" sz="2800" b="1" dirty="0">
                <a:solidFill>
                  <a:srgbClr val="FF0000"/>
                </a:solidFill>
              </a:rPr>
              <a:t>5</a:t>
            </a:r>
            <a:r>
              <a:rPr lang="en-US" altLang="zh-TW" sz="2800" b="1">
                <a:solidFill>
                  <a:srgbClr val="FF0000"/>
                </a:solidFill>
              </a:rPr>
              <a:t>0</a:t>
            </a:r>
            <a:r>
              <a:rPr lang="zh-TW" altLang="en-US" sz="2800" b="1" dirty="0">
                <a:solidFill>
                  <a:srgbClr val="FF0000"/>
                </a:solidFill>
              </a:rPr>
              <a:t>本</a:t>
            </a:r>
            <a:r>
              <a:rPr lang="en-US" altLang="zh-TW" sz="2800" b="1" dirty="0">
                <a:solidFill>
                  <a:srgbClr val="FF0000"/>
                </a:solidFill>
              </a:rPr>
              <a:t>  </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a:t>
            </a:fld>
            <a:endParaRPr lang="zh-TW" altLang="en-US"/>
          </a:p>
        </p:txBody>
      </p:sp>
    </p:spTree>
    <p:extLst>
      <p:ext uri="{BB962C8B-B14F-4D97-AF65-F5344CB8AC3E}">
        <p14:creationId xmlns:p14="http://schemas.microsoft.com/office/powerpoint/2010/main" val="3874979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fontScale="90000"/>
          </a:bodyPr>
          <a:lstStyle/>
          <a:p>
            <a:r>
              <a:rPr lang="zh-TW" altLang="en-US" sz="3600" b="1" dirty="0">
                <a:solidFill>
                  <a:schemeClr val="accent2"/>
                </a:solidFill>
                <a:effectLst>
                  <a:outerShdw blurRad="38100" dist="38100" dir="2700000" algn="tl">
                    <a:srgbClr val="000000">
                      <a:alpha val="43137"/>
                    </a:srgbClr>
                  </a:outerShdw>
                </a:effectLst>
              </a:rPr>
              <a:t>貳、民法的解釋方式</a:t>
            </a:r>
            <a:br>
              <a:rPr lang="en-US" altLang="zh-TW" sz="3600" b="1" dirty="0">
                <a:solidFill>
                  <a:schemeClr val="accent2"/>
                </a:solidFill>
                <a:effectLst>
                  <a:outerShdw blurRad="38100" dist="38100" dir="2700000" algn="tl">
                    <a:srgbClr val="000000">
                      <a:alpha val="43137"/>
                    </a:srgbClr>
                  </a:outerShdw>
                </a:effectLst>
              </a:rPr>
            </a:br>
            <a:r>
              <a:rPr lang="zh-TW" altLang="en-US" sz="3600" b="1" dirty="0">
                <a:solidFill>
                  <a:schemeClr val="accent2"/>
                </a:solidFill>
                <a:effectLst>
                  <a:outerShdw blurRad="38100" dist="38100" dir="2700000" algn="tl">
                    <a:srgbClr val="000000">
                      <a:alpha val="43137"/>
                    </a:srgbClr>
                  </a:outerShdw>
                </a:effectLst>
              </a:rPr>
              <a:t>－法釋義學與一般原則</a:t>
            </a:r>
          </a:p>
        </p:txBody>
      </p:sp>
      <p:sp>
        <p:nvSpPr>
          <p:cNvPr id="2" name="內容版面配置區 1"/>
          <p:cNvSpPr>
            <a:spLocks noGrp="1"/>
          </p:cNvSpPr>
          <p:nvPr>
            <p:ph idx="1"/>
          </p:nvPr>
        </p:nvSpPr>
        <p:spPr>
          <a:xfrm>
            <a:off x="872067" y="1412776"/>
            <a:ext cx="7408333" cy="4896544"/>
          </a:xfrm>
        </p:spPr>
        <p:txBody>
          <a:bodyPr>
            <a:noAutofit/>
          </a:bodyPr>
          <a:lstStyle/>
          <a:p>
            <a:r>
              <a:rPr lang="zh-TW" altLang="en-US" sz="2400" b="1" dirty="0"/>
              <a:t>（二）民事法律關係與法律不溯及既往原則</a:t>
            </a:r>
            <a:endParaRPr lang="en-US" altLang="zh-TW" sz="2400" b="1" dirty="0"/>
          </a:p>
          <a:p>
            <a:r>
              <a:rPr lang="zh-TW" altLang="en-US" sz="2400" b="1" dirty="0"/>
              <a:t>法律不溯及既往原則是為維護法的安定性與保障人民信賴保護的下位概念，然而在民事法律關係中，在適用法律時，</a:t>
            </a:r>
            <a:r>
              <a:rPr lang="zh-TW" altLang="en-US" sz="2400" b="1" dirty="0">
                <a:solidFill>
                  <a:srgbClr val="FF0000"/>
                </a:solidFill>
              </a:rPr>
              <a:t>更應該重視的是個案公平正義的考量</a:t>
            </a:r>
            <a:r>
              <a:rPr lang="zh-TW" altLang="en-US" sz="2400" b="1" dirty="0"/>
              <a:t>，例如以未明文具有不溯及的條文，作為審判時適用的法律，在若干民事審判實務見解中可以見得。如最高法院（</a:t>
            </a:r>
            <a:r>
              <a:rPr lang="en-US" altLang="zh-TW" sz="2400" b="1" dirty="0"/>
              <a:t>98</a:t>
            </a:r>
            <a:r>
              <a:rPr lang="zh-TW" altLang="en-US" sz="2400" b="1" dirty="0"/>
              <a:t>年度台抗字第</a:t>
            </a:r>
            <a:r>
              <a:rPr lang="en-US" altLang="zh-TW" sz="2400" b="1" dirty="0"/>
              <a:t>911</a:t>
            </a:r>
            <a:r>
              <a:rPr lang="zh-TW" altLang="en-US" sz="2400" b="1" dirty="0"/>
              <a:t>號裁定）認為，「按民國</a:t>
            </a:r>
            <a:r>
              <a:rPr lang="en-US" altLang="zh-TW" sz="2400" b="1" dirty="0"/>
              <a:t>96</a:t>
            </a:r>
            <a:r>
              <a:rPr lang="zh-TW" altLang="en-US" sz="2400" b="1" dirty="0"/>
              <a:t>年</a:t>
            </a:r>
            <a:r>
              <a:rPr lang="en-US" altLang="zh-TW" sz="2400" b="1" dirty="0"/>
              <a:t>3</a:t>
            </a:r>
            <a:r>
              <a:rPr lang="zh-TW" altLang="en-US" sz="2400" b="1" dirty="0"/>
              <a:t>月</a:t>
            </a:r>
            <a:r>
              <a:rPr lang="en-US" altLang="zh-TW" sz="2400" b="1" dirty="0"/>
              <a:t>28</a:t>
            </a:r>
            <a:r>
              <a:rPr lang="zh-TW" altLang="en-US" sz="2400" b="1" dirty="0"/>
              <a:t>日修正公布，同年</a:t>
            </a:r>
            <a:r>
              <a:rPr lang="en-US" altLang="zh-TW" sz="2400" b="1" dirty="0"/>
              <a:t>9</a:t>
            </a:r>
            <a:r>
              <a:rPr lang="zh-TW" altLang="en-US" sz="2400" b="1" dirty="0"/>
              <a:t>月</a:t>
            </a:r>
            <a:r>
              <a:rPr lang="en-US" altLang="zh-TW" sz="2400" b="1" dirty="0"/>
              <a:t>28</a:t>
            </a:r>
            <a:r>
              <a:rPr lang="zh-TW" altLang="en-US" sz="2400" b="1" dirty="0"/>
              <a:t>日開始施行之民法第</a:t>
            </a:r>
            <a:r>
              <a:rPr lang="en-US" altLang="zh-TW" sz="2400" b="1" dirty="0"/>
              <a:t>866</a:t>
            </a:r>
            <a:r>
              <a:rPr lang="zh-TW" altLang="en-US" sz="2400" b="1" dirty="0"/>
              <a:t>條規定</a:t>
            </a:r>
            <a:r>
              <a:rPr lang="en-US" altLang="zh-TW" sz="2400" b="1" dirty="0"/>
              <a:t>『</a:t>
            </a:r>
            <a:r>
              <a:rPr lang="zh-TW" altLang="en-US" sz="2400" b="1" dirty="0"/>
              <a:t>不動產所有人設定抵押權後，於同一不動產上，得設定地上權或其他以使用收益為目的之物權，或成立租賃關係。但其抵押權不因此而受影響。前項情形，抵押權人實行抵</a:t>
            </a:r>
            <a:endParaRPr lang="en-US" altLang="zh-TW" sz="24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10</a:t>
            </a:fld>
            <a:endParaRPr lang="zh-TW" altLang="en-US"/>
          </a:p>
        </p:txBody>
      </p:sp>
    </p:spTree>
    <p:extLst>
      <p:ext uri="{BB962C8B-B14F-4D97-AF65-F5344CB8AC3E}">
        <p14:creationId xmlns:p14="http://schemas.microsoft.com/office/powerpoint/2010/main" val="175619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fontScale="90000"/>
          </a:bodyPr>
          <a:lstStyle/>
          <a:p>
            <a:r>
              <a:rPr lang="zh-TW" altLang="en-US" sz="3600" b="1" dirty="0">
                <a:solidFill>
                  <a:schemeClr val="accent2"/>
                </a:solidFill>
                <a:effectLst>
                  <a:outerShdw blurRad="38100" dist="38100" dir="2700000" algn="tl">
                    <a:srgbClr val="000000">
                      <a:alpha val="43137"/>
                    </a:srgbClr>
                  </a:outerShdw>
                </a:effectLst>
              </a:rPr>
              <a:t>貳、民法的解釋方式</a:t>
            </a:r>
            <a:br>
              <a:rPr lang="en-US" altLang="zh-TW" sz="3600" b="1" dirty="0">
                <a:solidFill>
                  <a:schemeClr val="accent2"/>
                </a:solidFill>
                <a:effectLst>
                  <a:outerShdw blurRad="38100" dist="38100" dir="2700000" algn="tl">
                    <a:srgbClr val="000000">
                      <a:alpha val="43137"/>
                    </a:srgbClr>
                  </a:outerShdw>
                </a:effectLst>
              </a:rPr>
            </a:br>
            <a:r>
              <a:rPr lang="zh-TW" altLang="en-US" sz="3600" b="1" dirty="0">
                <a:solidFill>
                  <a:schemeClr val="accent2"/>
                </a:solidFill>
                <a:effectLst>
                  <a:outerShdw blurRad="38100" dist="38100" dir="2700000" algn="tl">
                    <a:srgbClr val="000000">
                      <a:alpha val="43137"/>
                    </a:srgbClr>
                  </a:outerShdw>
                </a:effectLst>
              </a:rPr>
              <a:t>－法釋義學與一般原則</a:t>
            </a:r>
          </a:p>
        </p:txBody>
      </p:sp>
      <p:sp>
        <p:nvSpPr>
          <p:cNvPr id="2" name="內容版面配置區 1"/>
          <p:cNvSpPr>
            <a:spLocks noGrp="1"/>
          </p:cNvSpPr>
          <p:nvPr>
            <p:ph idx="1"/>
          </p:nvPr>
        </p:nvSpPr>
        <p:spPr/>
        <p:txBody>
          <a:bodyPr>
            <a:normAutofit/>
          </a:bodyPr>
          <a:lstStyle/>
          <a:p>
            <a:r>
              <a:rPr lang="zh-TW" altLang="en-US" sz="2400" b="1" dirty="0"/>
              <a:t>押權受有影響者，法院得除去該權利或終止該租賃關係後拍賣之。不動產所有人設定抵押權後，於同一不動產上，成立第</a:t>
            </a:r>
            <a:r>
              <a:rPr lang="en-US" altLang="zh-TW" sz="2400" b="1" dirty="0"/>
              <a:t>1</a:t>
            </a:r>
            <a:r>
              <a:rPr lang="zh-TW" altLang="en-US" sz="2400" b="1" dirty="0"/>
              <a:t>項以外之權利者，準用前項之規定。</a:t>
            </a:r>
            <a:r>
              <a:rPr lang="en-US" altLang="zh-TW" sz="2400" b="1" dirty="0"/>
              <a:t>』</a:t>
            </a:r>
            <a:r>
              <a:rPr lang="zh-TW" altLang="en-US" sz="2400" b="1" dirty="0"/>
              <a:t>對於修正施行前成立之法律關係，得以之為法理予以適用。準此，倘不動產所有人設定抵押權後，將該不動產交付他人使用，同意其出租，致抵押權人實行抵押權受有影響者，法院自得除去該權利或終止該租賃關係後拍賣之。」</a:t>
            </a:r>
          </a:p>
          <a:p>
            <a:r>
              <a:rPr lang="zh-TW" altLang="en-US" sz="2400" b="1" dirty="0"/>
              <a:t>因此，</a:t>
            </a:r>
            <a:r>
              <a:rPr lang="zh-TW" altLang="en-US" sz="2400" b="1" dirty="0">
                <a:solidFill>
                  <a:srgbClr val="FF0000"/>
                </a:solidFill>
              </a:rPr>
              <a:t>法律不溯及既往原則在民法中，在個案公平正義的考量下，應有所退讓。</a:t>
            </a: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11</a:t>
            </a:fld>
            <a:endParaRPr lang="zh-TW" altLang="en-US"/>
          </a:p>
        </p:txBody>
      </p:sp>
    </p:spTree>
    <p:extLst>
      <p:ext uri="{BB962C8B-B14F-4D97-AF65-F5344CB8AC3E}">
        <p14:creationId xmlns:p14="http://schemas.microsoft.com/office/powerpoint/2010/main" val="1100725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412776"/>
            <a:ext cx="7408333" cy="4713387"/>
          </a:xfrm>
        </p:spPr>
        <p:txBody>
          <a:bodyPr>
            <a:normAutofit/>
          </a:bodyPr>
          <a:lstStyle/>
          <a:p>
            <a:r>
              <a:rPr lang="zh-TW" altLang="en-US" sz="2800" b="1" dirty="0"/>
              <a:t>一、文義解釋</a:t>
            </a:r>
            <a:endParaRPr lang="en-US" altLang="zh-TW" sz="2800" b="1" dirty="0"/>
          </a:p>
          <a:p>
            <a:r>
              <a:rPr lang="zh-TW" altLang="en-US" sz="2800" b="1" dirty="0"/>
              <a:t>依法律規定本身既定的文字，以該規範對象一般所了解的意涵或相關專業領域已約定俗成的概念，作為解釋的最大範圍，這是基於法的安定性與信賴保護的觀點而生。</a:t>
            </a:r>
            <a:endParaRPr lang="en-US" altLang="zh-TW" sz="2800" b="1" dirty="0"/>
          </a:p>
          <a:p>
            <a:pPr>
              <a:buNone/>
            </a:pPr>
            <a:r>
              <a:rPr lang="zh-TW" altLang="en-US" sz="2800" b="1" dirty="0"/>
              <a:t>   （一）如民法第</a:t>
            </a:r>
            <a:r>
              <a:rPr lang="en-US" altLang="zh-TW" sz="2800" b="1" dirty="0"/>
              <a:t>66</a:t>
            </a:r>
            <a:r>
              <a:rPr lang="zh-TW" altLang="en-US" sz="2800" b="1" dirty="0"/>
              <a:t>、</a:t>
            </a:r>
            <a:r>
              <a:rPr lang="en-US" altLang="zh-TW" sz="2800" b="1" dirty="0"/>
              <a:t>67</a:t>
            </a:r>
            <a:r>
              <a:rPr lang="zh-TW" altLang="en-US" sz="2800" b="1" dirty="0"/>
              <a:t>條對於物的定義有所規範，但在同法第</a:t>
            </a:r>
            <a:r>
              <a:rPr lang="en-US" altLang="zh-TW" sz="2800" b="1" dirty="0"/>
              <a:t>88</a:t>
            </a:r>
            <a:r>
              <a:rPr lang="zh-TW" altLang="en-US" sz="2800" b="1" dirty="0"/>
              <a:t>條對物的理解上應指法律行為的標的。</a:t>
            </a:r>
            <a:r>
              <a:rPr lang="zh-TW" altLang="en-US" sz="2800" b="1" dirty="0">
                <a:solidFill>
                  <a:srgbClr val="FF0000"/>
                </a:solidFill>
              </a:rPr>
              <a:t>有無超越文義範圍？</a:t>
            </a:r>
            <a:endParaRPr lang="en-US" altLang="zh-TW" sz="2800" b="1" dirty="0">
              <a:solidFill>
                <a:srgbClr val="FF0000"/>
              </a:solidFill>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12</a:t>
            </a:fld>
            <a:endParaRPr lang="zh-TW" altLang="en-US"/>
          </a:p>
        </p:txBody>
      </p:sp>
    </p:spTree>
    <p:extLst>
      <p:ext uri="{BB962C8B-B14F-4D97-AF65-F5344CB8AC3E}">
        <p14:creationId xmlns:p14="http://schemas.microsoft.com/office/powerpoint/2010/main" val="2890157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p:txBody>
          <a:bodyPr>
            <a:normAutofit lnSpcReduction="10000"/>
          </a:bodyPr>
          <a:lstStyle/>
          <a:p>
            <a:pPr>
              <a:buNone/>
            </a:pPr>
            <a:r>
              <a:rPr lang="zh-TW" altLang="en-US" sz="2800" b="1" dirty="0"/>
              <a:t>（二）輕便軌道是否應屬於民法第</a:t>
            </a:r>
            <a:r>
              <a:rPr lang="en-US" altLang="zh-TW" sz="2800" b="1" dirty="0"/>
              <a:t>66</a:t>
            </a:r>
            <a:r>
              <a:rPr lang="zh-TW" altLang="en-US" sz="2800" b="1" dirty="0"/>
              <a:t>條第</a:t>
            </a:r>
            <a:r>
              <a:rPr lang="en-US" altLang="zh-TW" sz="2800" b="1" dirty="0"/>
              <a:t>1</a:t>
            </a:r>
            <a:r>
              <a:rPr lang="zh-TW" altLang="en-US" sz="2800" b="1" dirty="0"/>
              <a:t>項所稱之「定著物」（不動產）？</a:t>
            </a:r>
            <a:endParaRPr lang="en-US" altLang="zh-TW" sz="2800" b="1" dirty="0"/>
          </a:p>
          <a:p>
            <a:r>
              <a:rPr lang="zh-TW" altLang="en-US" sz="2800" b="1" dirty="0"/>
              <a:t>早期最高法院（最高法院 </a:t>
            </a:r>
            <a:r>
              <a:rPr lang="en-US" altLang="zh-TW" sz="2800" b="1" dirty="0"/>
              <a:t>48</a:t>
            </a:r>
            <a:r>
              <a:rPr lang="zh-TW" altLang="en-US" sz="2800" b="1" dirty="0"/>
              <a:t>年台上字第 </a:t>
            </a:r>
            <a:r>
              <a:rPr lang="en-US" altLang="zh-TW" sz="2800" b="1" dirty="0"/>
              <a:t>1974 </a:t>
            </a:r>
            <a:r>
              <a:rPr lang="zh-TW" altLang="en-US" sz="2800" b="1" dirty="0"/>
              <a:t>號判決）認為屬於動產。然而，大法官（釋字第 </a:t>
            </a:r>
            <a:r>
              <a:rPr lang="en-US" altLang="zh-TW" sz="2800" b="1" dirty="0"/>
              <a:t>93 </a:t>
            </a:r>
            <a:r>
              <a:rPr lang="zh-TW" altLang="en-US" sz="2800" b="1" dirty="0"/>
              <a:t>號）卻認為，輕便軌道除係臨時敷設者外，凡繼續附著於土地而達其一定經濟上之目的者，應認為不動產。這即為文義解釋上典型的例子，透過文字解釋的最大範圍在符合規範目的所作出的解釋。</a:t>
            </a:r>
            <a:endParaRPr lang="en-US" altLang="zh-TW" sz="2800" b="1" dirty="0"/>
          </a:p>
          <a:p>
            <a:r>
              <a:rPr lang="zh-TW" altLang="en-US" sz="2800" b="1" dirty="0">
                <a:solidFill>
                  <a:srgbClr val="FF0000"/>
                </a:solidFill>
              </a:rPr>
              <a:t>文義不具決定性！</a:t>
            </a:r>
            <a:endParaRPr lang="en-US" altLang="zh-TW" sz="2800" b="1" dirty="0">
              <a:solidFill>
                <a:srgbClr val="FF0000"/>
              </a:solidFill>
            </a:endParaRPr>
          </a:p>
          <a:p>
            <a:endParaRPr lang="zh-TW" altLang="en-US" sz="22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13</a:t>
            </a:fld>
            <a:endParaRPr lang="zh-TW" altLang="en-US"/>
          </a:p>
        </p:txBody>
      </p:sp>
    </p:spTree>
    <p:extLst>
      <p:ext uri="{BB962C8B-B14F-4D97-AF65-F5344CB8AC3E}">
        <p14:creationId xmlns:p14="http://schemas.microsoft.com/office/powerpoint/2010/main" val="4141747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p:txBody>
          <a:bodyPr>
            <a:normAutofit lnSpcReduction="10000"/>
          </a:bodyPr>
          <a:lstStyle/>
          <a:p>
            <a:r>
              <a:rPr lang="zh-TW" altLang="en-US" sz="2800" b="1" dirty="0"/>
              <a:t>二、歷史解釋</a:t>
            </a:r>
            <a:endParaRPr lang="en-US" altLang="zh-TW" sz="2800" b="1" dirty="0"/>
          </a:p>
          <a:p>
            <a:r>
              <a:rPr lang="zh-TW" altLang="en-US" sz="2800" b="1" dirty="0"/>
              <a:t>依立法當時所使用的一切紀錄、文件，如預備資料、草案、立法理由書、參與起草部會的相關紀錄及立法機關的院會審查委員會的紀錄。亦即透過史料來解釋法條的形成的一種方式，當然這也表示立法理由只不過作為解釋依據的一種，並配合著文義解釋來加以限縮或擴張解釋範圍。如民法第</a:t>
            </a:r>
            <a:r>
              <a:rPr lang="en-US" altLang="zh-TW" sz="2800" b="1" dirty="0"/>
              <a:t>757</a:t>
            </a:r>
            <a:r>
              <a:rPr lang="zh-TW" altLang="en-US" sz="2800" b="1" dirty="0"/>
              <a:t>條所稱的習慣，參閱立法理由得知，立法者認為屬習慣法，但解釋上也可以認為指習慣。</a:t>
            </a:r>
            <a:r>
              <a:rPr lang="en-US" altLang="zh-TW" sz="2800" b="1" dirty="0"/>
              <a:t>(</a:t>
            </a:r>
            <a:r>
              <a:rPr lang="zh-TW" altLang="en-US" sz="2800" b="1" dirty="0"/>
              <a:t>參閱，謝哲勝，民法物權，</a:t>
            </a:r>
            <a:r>
              <a:rPr lang="en-US" altLang="zh-TW" sz="2800" b="1" dirty="0"/>
              <a:t>2012</a:t>
            </a:r>
            <a:r>
              <a:rPr lang="zh-TW" altLang="en-US" sz="2800" b="1" dirty="0"/>
              <a:t>，頁</a:t>
            </a:r>
            <a:r>
              <a:rPr lang="en-US" altLang="zh-TW" sz="2800" b="1" dirty="0"/>
              <a:t>60-61)</a:t>
            </a:r>
          </a:p>
          <a:p>
            <a:r>
              <a:rPr lang="zh-TW" altLang="en-US" sz="2800" b="1" dirty="0">
                <a:solidFill>
                  <a:srgbClr val="FF0000"/>
                </a:solidFill>
              </a:rPr>
              <a:t>立法理由不具決定性！</a:t>
            </a:r>
            <a:endParaRPr lang="en-US" altLang="zh-TW" sz="2800" b="1" dirty="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14</a:t>
            </a:fld>
            <a:endParaRPr lang="zh-TW" altLang="en-US"/>
          </a:p>
        </p:txBody>
      </p:sp>
    </p:spTree>
    <p:extLst>
      <p:ext uri="{BB962C8B-B14F-4D97-AF65-F5344CB8AC3E}">
        <p14:creationId xmlns:p14="http://schemas.microsoft.com/office/powerpoint/2010/main" val="287297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99592" y="1196752"/>
            <a:ext cx="7408333" cy="4962864"/>
          </a:xfrm>
        </p:spPr>
        <p:txBody>
          <a:bodyPr>
            <a:noAutofit/>
          </a:bodyPr>
          <a:lstStyle/>
          <a:p>
            <a:r>
              <a:rPr lang="zh-TW" altLang="en-US" sz="2800" b="1" dirty="0"/>
              <a:t>三、體系解釋</a:t>
            </a:r>
            <a:endParaRPr lang="en-US" altLang="zh-TW" sz="2800" b="1" dirty="0"/>
          </a:p>
          <a:p>
            <a:r>
              <a:rPr lang="zh-TW" altLang="en-US" sz="2800" b="1" dirty="0"/>
              <a:t>依照法律的編制，如章節、條文、項次間的關連以及法律內在的秩序價值判斷來闡釋法律，以求維護法律上下位階的平衡與法律概念的統一性。</a:t>
            </a:r>
            <a:endParaRPr lang="en-US" altLang="zh-TW" sz="2800" b="1" dirty="0"/>
          </a:p>
          <a:p>
            <a:pPr>
              <a:buNone/>
            </a:pPr>
            <a:r>
              <a:rPr lang="zh-TW" altLang="en-US" sz="2800" b="1" dirty="0"/>
              <a:t>（一）精神慰撫金</a:t>
            </a:r>
            <a:endParaRPr lang="en-US" altLang="zh-TW" sz="2800" b="1" dirty="0"/>
          </a:p>
          <a:p>
            <a:pPr>
              <a:buNone/>
            </a:pPr>
            <a:r>
              <a:rPr lang="zh-TW" altLang="en-US" sz="2800" b="1" dirty="0"/>
              <a:t>             在過去，精神慰撫金的請求，依民法第</a:t>
            </a:r>
            <a:r>
              <a:rPr lang="en-US" altLang="zh-TW" sz="2800" b="1" dirty="0"/>
              <a:t>18</a:t>
            </a:r>
            <a:r>
              <a:rPr lang="zh-TW" altLang="en-US" sz="2800" b="1" dirty="0"/>
              <a:t>條第</a:t>
            </a:r>
            <a:r>
              <a:rPr lang="en-US" altLang="zh-TW" sz="2800" b="1" dirty="0"/>
              <a:t>2</a:t>
            </a:r>
            <a:r>
              <a:rPr lang="zh-TW" altLang="en-US" sz="2800" b="1" dirty="0"/>
              <a:t>項及第</a:t>
            </a:r>
            <a:r>
              <a:rPr lang="en-US" altLang="zh-TW" sz="2800" b="1" dirty="0"/>
              <a:t>192</a:t>
            </a:r>
            <a:r>
              <a:rPr lang="zh-TW" altLang="en-US" sz="2800" b="1" dirty="0"/>
              <a:t>條至第</a:t>
            </a:r>
            <a:r>
              <a:rPr lang="en-US" altLang="zh-TW" sz="2800" b="1" dirty="0"/>
              <a:t>195</a:t>
            </a:r>
            <a:r>
              <a:rPr lang="zh-TW" altLang="en-US" sz="2800" b="1" dirty="0"/>
              <a:t>條的規定，於債務不履行的情形時，不得適用，然而在</a:t>
            </a:r>
            <a:r>
              <a:rPr lang="zh-TW" altLang="en-US" sz="2800" b="1" dirty="0">
                <a:solidFill>
                  <a:srgbClr val="FF0000"/>
                </a:solidFill>
              </a:rPr>
              <a:t>兼顧法體系的一致性</a:t>
            </a:r>
            <a:r>
              <a:rPr lang="zh-TW" altLang="en-US" sz="2800" b="1" dirty="0"/>
              <a:t>增定第</a:t>
            </a:r>
            <a:r>
              <a:rPr lang="en-US" altLang="zh-TW" sz="2800" b="1" dirty="0"/>
              <a:t>227</a:t>
            </a:r>
            <a:r>
              <a:rPr lang="zh-TW" altLang="en-US" sz="2800" b="1" dirty="0"/>
              <a:t>條第</a:t>
            </a:r>
            <a:r>
              <a:rPr lang="en-US" altLang="zh-TW" sz="2800" b="1" dirty="0"/>
              <a:t>2</a:t>
            </a:r>
            <a:r>
              <a:rPr lang="zh-TW" altLang="en-US" sz="2800" b="1" dirty="0"/>
              <a:t>項，以法律明文補充的方式予以填補法律漏洞。</a:t>
            </a:r>
            <a:endParaRPr lang="en-US" altLang="zh-TW" sz="28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15</a:t>
            </a:fld>
            <a:endParaRPr lang="zh-TW" altLang="en-US"/>
          </a:p>
        </p:txBody>
      </p:sp>
    </p:spTree>
    <p:extLst>
      <p:ext uri="{BB962C8B-B14F-4D97-AF65-F5344CB8AC3E}">
        <p14:creationId xmlns:p14="http://schemas.microsoft.com/office/powerpoint/2010/main" val="1717875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57200" y="188640"/>
            <a:ext cx="8229600" cy="864096"/>
          </a:xfrm>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980728"/>
            <a:ext cx="7408333" cy="5616624"/>
          </a:xfrm>
        </p:spPr>
        <p:txBody>
          <a:bodyPr>
            <a:normAutofit fontScale="70000" lnSpcReduction="20000"/>
          </a:bodyPr>
          <a:lstStyle/>
          <a:p>
            <a:pPr>
              <a:buNone/>
            </a:pPr>
            <a:r>
              <a:rPr lang="zh-TW" altLang="en-US" b="1" dirty="0"/>
              <a:t>（二）祭祀公業的派下權</a:t>
            </a:r>
            <a:endParaRPr lang="en-US" altLang="zh-TW" b="1" dirty="0"/>
          </a:p>
          <a:p>
            <a:pPr>
              <a:buNone/>
            </a:pPr>
            <a:r>
              <a:rPr lang="zh-TW" altLang="en-US" b="1" dirty="0"/>
              <a:t> </a:t>
            </a:r>
            <a:r>
              <a:rPr lang="zh-TW" altLang="en-US" sz="2000" b="1" dirty="0"/>
              <a:t>   </a:t>
            </a:r>
            <a:r>
              <a:rPr lang="zh-TW" altLang="en-US" sz="3100" b="1" dirty="0"/>
              <a:t>最高法院（</a:t>
            </a:r>
            <a:r>
              <a:rPr lang="en-US" altLang="zh-TW" sz="3100" b="1" dirty="0"/>
              <a:t>101</a:t>
            </a:r>
            <a:r>
              <a:rPr lang="zh-TW" altLang="en-US" sz="3100" b="1" dirty="0"/>
              <a:t>年度台再字第</a:t>
            </a:r>
            <a:r>
              <a:rPr lang="en-US" altLang="zh-TW" sz="3100" b="1" dirty="0"/>
              <a:t>4</a:t>
            </a:r>
            <a:r>
              <a:rPr lang="zh-TW" altLang="en-US" sz="3100" b="1" dirty="0"/>
              <a:t>號判決）：祭祀公業之繼承，依從習慣，係以享有派下權之男系子孫或奉祀本家祖先之女子及從母姓之子孫為限，若認上開特殊情形之養女不得為派下員者，即與習慣不符。又民國九十六年十二月十二日公布，九十七年七月一日施行之祭祀公業條例，固於第四條第一項、第二項就該條例施行前已存在之祭祀公業規定其派下員之產生方式，先依規約定之，無規約或規約未規定者，派下員為設立人及其男系子孫（含養子）。派下員無男系子孫，其女子未出嫁者，得為派下員。該女子招贅夫或未招贅生有男子或收養男子冠母姓者，該男子亦得為派下員。然其立法意旨亦已明示尊重傳統習俗及法律不溯既往之原則，倘原已具派下員身分者，殊難因該條例之施行，反使其喪失身分。至該條第三項所定：「派下之女子、養女、贅婿等例外情形取得派下員資格應經派下現員三分之二以上書面同意或經派下員大會派下現員過半數出席，出席人數三分之二以上同意通過」，就</a:t>
            </a:r>
            <a:r>
              <a:rPr lang="zh-TW" altLang="en-US" sz="3100" b="1" dirty="0">
                <a:solidFill>
                  <a:srgbClr val="FF0000"/>
                </a:solidFill>
              </a:rPr>
              <a:t>法律體系解釋而言</a:t>
            </a:r>
            <a:r>
              <a:rPr lang="zh-TW" altLang="en-US" sz="3100" b="1" dirty="0"/>
              <a:t>，應認係派下員有男性繼承人時，女子、養女、贅婿例外地經派下員同意時，亦得為派下員，始符合該條例規範意旨。</a:t>
            </a:r>
          </a:p>
          <a:p>
            <a:pPr>
              <a:buNone/>
            </a:pPr>
            <a:endParaRPr lang="zh-TW" altLang="en-US" sz="20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16</a:t>
            </a:fld>
            <a:endParaRPr lang="zh-TW" altLang="en-US"/>
          </a:p>
        </p:txBody>
      </p:sp>
    </p:spTree>
    <p:extLst>
      <p:ext uri="{BB962C8B-B14F-4D97-AF65-F5344CB8AC3E}">
        <p14:creationId xmlns:p14="http://schemas.microsoft.com/office/powerpoint/2010/main" val="2585505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p>
        </p:txBody>
      </p:sp>
      <p:sp>
        <p:nvSpPr>
          <p:cNvPr id="3" name="內容版面配置區 2"/>
          <p:cNvSpPr>
            <a:spLocks noGrp="1"/>
          </p:cNvSpPr>
          <p:nvPr>
            <p:ph idx="1"/>
          </p:nvPr>
        </p:nvSpPr>
        <p:spPr/>
        <p:txBody>
          <a:bodyPr/>
          <a:lstStyle/>
          <a:p>
            <a:r>
              <a:rPr lang="zh-TW" altLang="en-US" sz="2800" b="1" dirty="0"/>
              <a:t>（三）懸賞廣告的性質？</a:t>
            </a:r>
            <a:br>
              <a:rPr lang="en-US" altLang="zh-TW" sz="2800" b="1" dirty="0"/>
            </a:br>
            <a:r>
              <a:rPr lang="zh-TW" altLang="en-US" sz="2800" b="1" dirty="0"/>
              <a:t>             契約或單獨行為？</a:t>
            </a:r>
            <a:br>
              <a:rPr lang="en-US" altLang="zh-TW" sz="2800" b="1" dirty="0"/>
            </a:br>
            <a:r>
              <a:rPr lang="zh-TW" altLang="en-US" sz="2800" b="1" dirty="0"/>
              <a:t>（四）代理權的授與是否</a:t>
            </a:r>
            <a:r>
              <a:rPr lang="zh-TW" altLang="en-US" sz="2800" b="1"/>
              <a:t>為債之</a:t>
            </a:r>
            <a:r>
              <a:rPr lang="zh-TW" altLang="en-US" sz="2800" b="1" dirty="0"/>
              <a:t>發生原因？</a:t>
            </a:r>
            <a:br>
              <a:rPr lang="en-US" altLang="zh-TW" sz="2800" b="1" dirty="0"/>
            </a:br>
            <a:r>
              <a:rPr lang="zh-TW" altLang="en-US" sz="2800" b="1" dirty="0"/>
              <a:t> </a:t>
            </a:r>
            <a:br>
              <a:rPr lang="en-US" altLang="zh-TW" sz="2800" b="1" dirty="0"/>
            </a:br>
            <a:r>
              <a:rPr lang="zh-TW" altLang="en-US" sz="2800" b="1" dirty="0"/>
              <a:t>   </a:t>
            </a:r>
            <a:r>
              <a:rPr lang="zh-TW" altLang="en-US" sz="2800" b="1" dirty="0">
                <a:solidFill>
                  <a:srgbClr val="FF0000"/>
                </a:solidFill>
              </a:rPr>
              <a:t>體系不具決定性！</a:t>
            </a:r>
            <a:br>
              <a:rPr lang="en-US" altLang="zh-TW" b="1" dirty="0"/>
            </a:b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17</a:t>
            </a:fld>
            <a:endParaRPr lang="zh-TW" altLang="en-US"/>
          </a:p>
        </p:txBody>
      </p:sp>
    </p:spTree>
    <p:extLst>
      <p:ext uri="{BB962C8B-B14F-4D97-AF65-F5344CB8AC3E}">
        <p14:creationId xmlns:p14="http://schemas.microsoft.com/office/powerpoint/2010/main" val="2545704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196752"/>
            <a:ext cx="7408333" cy="4929411"/>
          </a:xfrm>
        </p:spPr>
        <p:txBody>
          <a:bodyPr>
            <a:normAutofit/>
          </a:bodyPr>
          <a:lstStyle/>
          <a:p>
            <a:r>
              <a:rPr lang="zh-TW" altLang="en-US" sz="2800" b="1" dirty="0"/>
              <a:t>四、目的解釋</a:t>
            </a:r>
            <a:endParaRPr lang="en-US" altLang="zh-TW" sz="2800" b="1" dirty="0"/>
          </a:p>
          <a:p>
            <a:r>
              <a:rPr lang="zh-TW" altLang="en-US" sz="2800" b="1" dirty="0"/>
              <a:t>透過制定法律的目的，來加以解釋，該目的並非指歷史史料，而是在經過多重目的之間（可能為法律的社會作用、經濟目的</a:t>
            </a:r>
            <a:r>
              <a:rPr lang="zh-TW" altLang="en-US" sz="2800" b="1" dirty="0">
                <a:solidFill>
                  <a:srgbClr val="FF0000"/>
                </a:solidFill>
              </a:rPr>
              <a:t>多種層面）所為價值衡量後</a:t>
            </a:r>
            <a:r>
              <a:rPr lang="zh-TW" altLang="en-US" sz="2800" b="1" dirty="0"/>
              <a:t>，再挑選出一項兼顧宏觀及合理的見解作為目的解釋的依據。</a:t>
            </a:r>
            <a:endParaRPr lang="en-US" altLang="zh-TW" sz="2800" b="1" dirty="0"/>
          </a:p>
          <a:p>
            <a:pPr>
              <a:buNone/>
            </a:pP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18</a:t>
            </a:fld>
            <a:endParaRPr lang="zh-TW" altLang="en-US"/>
          </a:p>
        </p:txBody>
      </p:sp>
    </p:spTree>
    <p:extLst>
      <p:ext uri="{BB962C8B-B14F-4D97-AF65-F5344CB8AC3E}">
        <p14:creationId xmlns:p14="http://schemas.microsoft.com/office/powerpoint/2010/main" val="663959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980728"/>
            <a:ext cx="8092421" cy="5976664"/>
          </a:xfrm>
        </p:spPr>
        <p:txBody>
          <a:bodyPr>
            <a:noAutofit/>
          </a:bodyPr>
          <a:lstStyle/>
          <a:p>
            <a:pPr>
              <a:buNone/>
            </a:pPr>
            <a:r>
              <a:rPr lang="zh-TW" altLang="en-US" b="1" dirty="0"/>
              <a:t>四、目的解釋</a:t>
            </a:r>
            <a:endParaRPr lang="en-US" altLang="zh-TW" b="1" dirty="0"/>
          </a:p>
          <a:p>
            <a:pPr>
              <a:buNone/>
            </a:pPr>
            <a:r>
              <a:rPr lang="zh-TW" altLang="en-US" sz="2400" b="1" dirty="0"/>
              <a:t>「醫療行為」是否適用消保法及民法第 </a:t>
            </a:r>
            <a:r>
              <a:rPr lang="en-US" altLang="zh-TW" sz="2400" b="1" dirty="0"/>
              <a:t>191 </a:t>
            </a:r>
            <a:r>
              <a:rPr lang="zh-TW" altLang="en-US" sz="2400" b="1" dirty="0"/>
              <a:t>條之 </a:t>
            </a:r>
            <a:r>
              <a:rPr lang="en-US" altLang="zh-TW" sz="2400" b="1" dirty="0"/>
              <a:t>3 </a:t>
            </a:r>
            <a:r>
              <a:rPr lang="zh-TW" altLang="en-US" sz="2400" b="1" dirty="0"/>
              <a:t>？</a:t>
            </a:r>
            <a:endParaRPr lang="en-US" altLang="zh-TW" sz="2400" b="1" dirty="0"/>
          </a:p>
          <a:p>
            <a:r>
              <a:rPr lang="zh-TW" altLang="en-US" sz="2400" b="1" dirty="0"/>
              <a:t>現行醫療法第</a:t>
            </a:r>
            <a:r>
              <a:rPr lang="en-US" altLang="zh-TW" sz="2400" b="1" dirty="0"/>
              <a:t>82</a:t>
            </a:r>
            <a:r>
              <a:rPr lang="zh-TW" altLang="en-US" sz="2400" b="1" dirty="0"/>
              <a:t>條規定醫療行為過失責任。實務見解認為（臺灣高等法院 </a:t>
            </a:r>
            <a:r>
              <a:rPr lang="en-US" altLang="zh-TW" sz="2400" b="1" dirty="0"/>
              <a:t>94</a:t>
            </a:r>
            <a:r>
              <a:rPr lang="zh-TW" altLang="en-US" sz="2400" b="1" dirty="0"/>
              <a:t>年醫上字第 </a:t>
            </a:r>
            <a:r>
              <a:rPr lang="en-US" altLang="zh-TW" sz="2400" b="1" dirty="0"/>
              <a:t>3 </a:t>
            </a:r>
            <a:r>
              <a:rPr lang="zh-TW" altLang="en-US" sz="2400" b="1" dirty="0"/>
              <a:t>號 判決），上訴人原依據消費者保護法第 </a:t>
            </a:r>
            <a:r>
              <a:rPr lang="en-US" altLang="zh-TW" sz="2400" b="1" dirty="0"/>
              <a:t>7 </a:t>
            </a:r>
            <a:r>
              <a:rPr lang="zh-TW" altLang="en-US" sz="2400" b="1" dirty="0"/>
              <a:t>條，嗣上訴追加依據該法第 </a:t>
            </a:r>
            <a:r>
              <a:rPr lang="en-US" altLang="zh-TW" sz="2400" b="1" dirty="0"/>
              <a:t>51 </a:t>
            </a:r>
            <a:r>
              <a:rPr lang="zh-TW" altLang="en-US" sz="2400" b="1" dirty="0"/>
              <a:t>條主張 本件醫療行為有消費者保護法之適用，但是從</a:t>
            </a:r>
            <a:r>
              <a:rPr lang="en-US" altLang="zh-TW" sz="2400" b="1" dirty="0"/>
              <a:t>…</a:t>
            </a:r>
            <a:r>
              <a:rPr lang="zh-TW" altLang="en-US" sz="2400" b="1" dirty="0">
                <a:solidFill>
                  <a:srgbClr val="FF0000"/>
                </a:solidFill>
              </a:rPr>
              <a:t>「目的解釋」</a:t>
            </a:r>
            <a:r>
              <a:rPr lang="zh-TW" altLang="en-US" sz="2400" b="1" dirty="0"/>
              <a:t>等論點分析，上訴人以被上訴人醫療行為有違消費者保 護法而訴請賠償顯有未洽。另外，醫療行為並非從事危險事業或活動者製 造危險來源，亦非因危險事業或活動而獲取利益為主要目的，亦與民法第 </a:t>
            </a:r>
            <a:r>
              <a:rPr lang="en-US" altLang="zh-TW" sz="2400" b="1" dirty="0"/>
              <a:t>191 </a:t>
            </a:r>
            <a:r>
              <a:rPr lang="zh-TW" altLang="en-US" sz="2400" b="1" dirty="0"/>
              <a:t>條之 </a:t>
            </a:r>
            <a:r>
              <a:rPr lang="en-US" altLang="zh-TW" sz="2400" b="1" dirty="0"/>
              <a:t>3 </a:t>
            </a:r>
            <a:r>
              <a:rPr lang="zh-TW" altLang="en-US" sz="2400" b="1" dirty="0"/>
              <a:t>之立法理由所例示之工廠排放廢水或廢氣性質</a:t>
            </a:r>
            <a:r>
              <a:rPr lang="en-US" altLang="zh-TW" sz="2400" b="1" dirty="0"/>
              <a:t>…</a:t>
            </a:r>
            <a:r>
              <a:rPr lang="zh-TW" altLang="en-US" sz="2400" b="1" dirty="0"/>
              <a:t>有間，可知醫療行為並無民法第 </a:t>
            </a:r>
            <a:r>
              <a:rPr lang="en-US" altLang="zh-TW" sz="2400" b="1" dirty="0"/>
              <a:t>191 </a:t>
            </a:r>
            <a:r>
              <a:rPr lang="zh-TW" altLang="en-US" sz="2400" b="1" dirty="0"/>
              <a:t>條之 </a:t>
            </a:r>
            <a:r>
              <a:rPr lang="en-US" altLang="zh-TW" sz="2400" b="1" dirty="0"/>
              <a:t>3 </a:t>
            </a:r>
            <a:r>
              <a:rPr lang="zh-TW" altLang="en-US" sz="2400" b="1" dirty="0"/>
              <a:t>之適用。</a:t>
            </a:r>
            <a:endParaRPr lang="en-US" altLang="zh-TW" sz="2400" b="1" dirty="0"/>
          </a:p>
          <a:p>
            <a:r>
              <a:rPr lang="zh-TW" altLang="en-US" sz="2200" b="1" dirty="0">
                <a:solidFill>
                  <a:srgbClr val="FF0000"/>
                </a:solidFill>
              </a:rPr>
              <a:t>法律目的具決定性！</a:t>
            </a:r>
            <a:endParaRPr lang="en-US" altLang="zh-TW" sz="2200" b="1" dirty="0">
              <a:solidFill>
                <a:srgbClr val="FF0000"/>
              </a:solidFill>
            </a:endParaRPr>
          </a:p>
          <a:p>
            <a:r>
              <a:rPr lang="zh-TW" altLang="en-US" sz="2200" b="1" dirty="0">
                <a:solidFill>
                  <a:srgbClr val="FF0000"/>
                </a:solidFill>
              </a:rPr>
              <a:t>如何探求法律規範目的？</a:t>
            </a:r>
            <a:endParaRPr lang="en-US" altLang="zh-TW" sz="2200" b="1" dirty="0"/>
          </a:p>
          <a:p>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19</a:t>
            </a:fld>
            <a:endParaRPr lang="zh-TW" altLang="en-US"/>
          </a:p>
        </p:txBody>
      </p:sp>
    </p:spTree>
    <p:extLst>
      <p:ext uri="{BB962C8B-B14F-4D97-AF65-F5344CB8AC3E}">
        <p14:creationId xmlns:p14="http://schemas.microsoft.com/office/powerpoint/2010/main" val="1583512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4000" b="1" dirty="0">
                <a:effectLst>
                  <a:outerShdw blurRad="38100" dist="38100" dir="2700000" algn="tl">
                    <a:srgbClr val="000000">
                      <a:alpha val="43137"/>
                    </a:srgbClr>
                  </a:outerShdw>
                </a:effectLst>
              </a:rPr>
              <a:t>大綱</a:t>
            </a:r>
          </a:p>
        </p:txBody>
      </p:sp>
      <p:sp>
        <p:nvSpPr>
          <p:cNvPr id="2" name="內容版面配置區 1"/>
          <p:cNvSpPr>
            <a:spLocks noGrp="1"/>
          </p:cNvSpPr>
          <p:nvPr>
            <p:ph idx="1"/>
          </p:nvPr>
        </p:nvSpPr>
        <p:spPr/>
        <p:txBody>
          <a:bodyPr>
            <a:normAutofit/>
          </a:bodyPr>
          <a:lstStyle/>
          <a:p>
            <a:r>
              <a:rPr lang="zh-TW" altLang="en-US" sz="2800" b="1" dirty="0"/>
              <a:t>壹、前言</a:t>
            </a:r>
            <a:endParaRPr lang="en-US" altLang="zh-TW" sz="2800" b="1" dirty="0"/>
          </a:p>
          <a:p>
            <a:r>
              <a:rPr lang="zh-TW" altLang="en-US" sz="2800" b="1" dirty="0"/>
              <a:t>貳、民法的解釋方式－法釋義學與一般原則</a:t>
            </a:r>
            <a:endParaRPr lang="en-US" altLang="zh-TW" sz="2800" b="1" dirty="0"/>
          </a:p>
          <a:p>
            <a:r>
              <a:rPr lang="zh-TW" altLang="en-US" sz="2800" b="1" dirty="0"/>
              <a:t>參、以學說與司法實務見解為例</a:t>
            </a:r>
            <a:endParaRPr lang="en-US" altLang="zh-TW" sz="2800" b="1" dirty="0"/>
          </a:p>
          <a:p>
            <a:r>
              <a:rPr lang="zh-TW" altLang="en-US" sz="2800" b="1" dirty="0"/>
              <a:t>肆、以經濟分析為例</a:t>
            </a:r>
            <a:endParaRPr lang="en-US" altLang="zh-TW" sz="2800" b="1" dirty="0"/>
          </a:p>
          <a:p>
            <a:r>
              <a:rPr lang="zh-TW" altLang="en-US" sz="2800" b="1" dirty="0"/>
              <a:t>伍、結論</a:t>
            </a:r>
            <a:endParaRPr lang="en-US" altLang="zh-TW" sz="28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a:t>
            </a:fld>
            <a:endParaRPr lang="zh-TW" altLang="en-US"/>
          </a:p>
        </p:txBody>
      </p:sp>
    </p:spTree>
    <p:extLst>
      <p:ext uri="{BB962C8B-B14F-4D97-AF65-F5344CB8AC3E}">
        <p14:creationId xmlns:p14="http://schemas.microsoft.com/office/powerpoint/2010/main" val="69206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052736"/>
            <a:ext cx="7408333" cy="5616624"/>
          </a:xfrm>
        </p:spPr>
        <p:txBody>
          <a:bodyPr>
            <a:normAutofit/>
          </a:bodyPr>
          <a:lstStyle/>
          <a:p>
            <a:r>
              <a:rPr lang="zh-TW" altLang="en-US" sz="2400" b="1" dirty="0"/>
              <a:t>五、比較法解釋</a:t>
            </a:r>
            <a:endParaRPr lang="en-US" altLang="zh-TW" sz="2400" b="1" dirty="0"/>
          </a:p>
          <a:p>
            <a:r>
              <a:rPr lang="zh-TW" altLang="en-US" sz="2200" b="1" dirty="0"/>
              <a:t>就同一事實，以外國法制的法規範或裁判來作為解釋法律的基礎，這是一種在繼受法國家中，常見的解釋方式，甚至作為一項立法理由。然而，在從事比較法解釋時，不應忽視比較國與我國的國情及相關制度的差異而盲目的以比較法為解釋依據。</a:t>
            </a:r>
            <a:endParaRPr lang="en-US" altLang="zh-TW" sz="2200" b="1" dirty="0"/>
          </a:p>
          <a:p>
            <a:pPr>
              <a:buNone/>
            </a:pPr>
            <a:r>
              <a:rPr lang="zh-TW" altLang="en-US" sz="2200" b="1" dirty="0"/>
              <a:t>（一）商品責任的商品是否包括不動產</a:t>
            </a:r>
            <a:endParaRPr lang="en-US" altLang="zh-TW" sz="2200" b="1" dirty="0"/>
          </a:p>
          <a:p>
            <a:pPr>
              <a:buNone/>
            </a:pPr>
            <a:r>
              <a:rPr lang="zh-TW" altLang="en-US" sz="2200" b="1" dirty="0"/>
              <a:t>              美國法和德國法原則上都不包括不動產。</a:t>
            </a:r>
            <a:endParaRPr lang="en-US" altLang="zh-TW" sz="2200" b="1" dirty="0"/>
          </a:p>
          <a:p>
            <a:pPr>
              <a:buNone/>
            </a:pPr>
            <a:r>
              <a:rPr lang="zh-TW" altLang="en-US" sz="2200" b="1" dirty="0"/>
              <a:t>（二）商品自傷是否為侵權行為責任範圍</a:t>
            </a:r>
            <a:endParaRPr lang="en-US" altLang="zh-TW" sz="2200" b="1" dirty="0"/>
          </a:p>
          <a:p>
            <a:pPr>
              <a:buNone/>
            </a:pPr>
            <a:r>
              <a:rPr lang="zh-TW" altLang="en-US" sz="2200" b="1" dirty="0"/>
              <a:t>              民法第</a:t>
            </a:r>
            <a:r>
              <a:rPr lang="en-US" altLang="zh-TW" sz="2200" b="1" dirty="0"/>
              <a:t>184</a:t>
            </a:r>
            <a:r>
              <a:rPr lang="zh-TW" altLang="en-US" sz="2200" b="1" dirty="0"/>
              <a:t>條第</a:t>
            </a:r>
            <a:r>
              <a:rPr lang="en-US" altLang="zh-TW" sz="2200" b="1" dirty="0"/>
              <a:t>1</a:t>
            </a:r>
            <a:r>
              <a:rPr lang="zh-TW" altLang="en-US" sz="2200" b="1" dirty="0"/>
              <a:t>項前段和消保法第</a:t>
            </a:r>
            <a:r>
              <a:rPr lang="en-US" altLang="zh-TW" sz="2200" b="1" dirty="0"/>
              <a:t>7</a:t>
            </a:r>
            <a:r>
              <a:rPr lang="zh-TW" altLang="en-US" sz="2200" b="1" dirty="0"/>
              <a:t>條保護法益的爭議，若參考美國侵權行為整編第</a:t>
            </a:r>
            <a:r>
              <a:rPr lang="en-US" altLang="zh-TW" sz="2200" b="1" dirty="0"/>
              <a:t>3</a:t>
            </a:r>
            <a:r>
              <a:rPr lang="zh-TW" altLang="en-US" sz="2200" b="1" dirty="0"/>
              <a:t>版，商品責任部分第</a:t>
            </a:r>
            <a:r>
              <a:rPr lang="en-US" altLang="zh-TW" sz="2200" b="1" dirty="0"/>
              <a:t>21</a:t>
            </a:r>
            <a:r>
              <a:rPr lang="zh-TW" altLang="en-US" sz="2200" b="1" dirty="0"/>
              <a:t>條</a:t>
            </a:r>
            <a:r>
              <a:rPr lang="en-US" altLang="zh-TW" sz="2200" b="1" dirty="0"/>
              <a:t>C</a:t>
            </a:r>
            <a:r>
              <a:rPr lang="zh-TW" altLang="en-US" sz="2200" b="1" dirty="0"/>
              <a:t>款，即認為不包括商品自傷的情形在內。（參閱謝哲勝，現行商品責任規範的檢討，台北大法學論叢，第</a:t>
            </a:r>
            <a:r>
              <a:rPr lang="en-US" altLang="zh-TW" sz="2200" b="1" dirty="0"/>
              <a:t>87</a:t>
            </a:r>
            <a:r>
              <a:rPr lang="zh-TW" altLang="en-US" sz="2200" b="1" dirty="0"/>
              <a:t>期，</a:t>
            </a:r>
            <a:r>
              <a:rPr lang="en-US" altLang="zh-TW" sz="2200" b="1" dirty="0"/>
              <a:t>2013</a:t>
            </a:r>
            <a:r>
              <a:rPr lang="zh-TW" altLang="en-US" sz="2200" b="1" dirty="0"/>
              <a:t>，頁</a:t>
            </a:r>
            <a:r>
              <a:rPr lang="en-US" altLang="zh-TW" sz="2200" b="1" dirty="0"/>
              <a:t>59-118</a:t>
            </a:r>
            <a:r>
              <a:rPr lang="zh-TW" altLang="en-US" sz="2200" b="1" dirty="0"/>
              <a:t>）</a:t>
            </a:r>
            <a:endParaRPr lang="en-US" altLang="zh-TW" sz="2200" b="1" dirty="0"/>
          </a:p>
          <a:p>
            <a:r>
              <a:rPr lang="zh-TW" altLang="en-US" sz="2200" b="1" dirty="0">
                <a:solidFill>
                  <a:srgbClr val="FF0000"/>
                </a:solidFill>
              </a:rPr>
              <a:t>比較法不具決定性！</a:t>
            </a:r>
            <a:endParaRPr lang="en-US" altLang="zh-TW" sz="2200" b="1" dirty="0"/>
          </a:p>
          <a:p>
            <a:endParaRPr lang="en-US" altLang="zh-TW" sz="2200" b="1" dirty="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20</a:t>
            </a:fld>
            <a:endParaRPr lang="zh-TW" altLang="en-US"/>
          </a:p>
        </p:txBody>
      </p:sp>
    </p:spTree>
    <p:extLst>
      <p:ext uri="{BB962C8B-B14F-4D97-AF65-F5344CB8AC3E}">
        <p14:creationId xmlns:p14="http://schemas.microsoft.com/office/powerpoint/2010/main" val="884488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052736"/>
            <a:ext cx="7408333" cy="5472608"/>
          </a:xfrm>
        </p:spPr>
        <p:txBody>
          <a:bodyPr>
            <a:normAutofit lnSpcReduction="10000"/>
          </a:bodyPr>
          <a:lstStyle/>
          <a:p>
            <a:r>
              <a:rPr lang="zh-TW" altLang="en-US" sz="2800" b="1" dirty="0"/>
              <a:t>六、法律的漏洞與補充</a:t>
            </a:r>
            <a:endParaRPr lang="en-US" altLang="zh-TW" sz="2800" b="1" dirty="0"/>
          </a:p>
          <a:p>
            <a:r>
              <a:rPr lang="zh-TW" altLang="en-US" sz="2800" b="1" dirty="0"/>
              <a:t>（一）法律的漏洞</a:t>
            </a:r>
            <a:endParaRPr lang="en-US" altLang="zh-TW" sz="2800" b="1" dirty="0"/>
          </a:p>
          <a:p>
            <a:r>
              <a:rPr lang="zh-TW" altLang="en-US" sz="2800" b="1" dirty="0"/>
              <a:t>法律的漏洞有區分為「</a:t>
            </a:r>
            <a:r>
              <a:rPr lang="zh-TW" altLang="en-US" sz="2800" b="1" dirty="0">
                <a:solidFill>
                  <a:srgbClr val="FF0000"/>
                </a:solidFill>
              </a:rPr>
              <a:t>固有漏洞</a:t>
            </a:r>
            <a:r>
              <a:rPr lang="zh-TW" altLang="en-US" sz="2800" b="1" dirty="0"/>
              <a:t>」與「</a:t>
            </a:r>
            <a:r>
              <a:rPr lang="zh-TW" altLang="en-US" sz="2800" b="1" dirty="0">
                <a:solidFill>
                  <a:srgbClr val="FF0000"/>
                </a:solidFill>
              </a:rPr>
              <a:t>非固有漏洞</a:t>
            </a:r>
            <a:r>
              <a:rPr lang="zh-TW" altLang="en-US" sz="2800" b="1" dirty="0"/>
              <a:t>」 ，前者為法律所定計畫應規範而卻未有規範的情形，後者為立法者已對該規範事實作出價值判斷或是得以前述方式加以解釋者。</a:t>
            </a:r>
            <a:endParaRPr lang="en-US" altLang="zh-TW" sz="2800" b="1" dirty="0"/>
          </a:p>
          <a:p>
            <a:r>
              <a:rPr lang="zh-TW" altLang="en-US" sz="2800" b="1" dirty="0"/>
              <a:t>關於固有漏洞區分為「</a:t>
            </a:r>
            <a:r>
              <a:rPr lang="zh-TW" altLang="en-US" sz="2800" b="1" dirty="0">
                <a:solidFill>
                  <a:srgbClr val="FF0000"/>
                </a:solidFill>
              </a:rPr>
              <a:t>公開漏洞</a:t>
            </a:r>
            <a:r>
              <a:rPr lang="zh-TW" altLang="en-US" sz="2800" b="1" dirty="0"/>
              <a:t>」與「</a:t>
            </a:r>
            <a:r>
              <a:rPr lang="zh-TW" altLang="en-US" sz="2800" b="1" dirty="0">
                <a:solidFill>
                  <a:srgbClr val="FF0000"/>
                </a:solidFill>
              </a:rPr>
              <a:t>隱藏漏洞</a:t>
            </a:r>
            <a:r>
              <a:rPr lang="zh-TW" altLang="en-US" sz="2800" b="1" dirty="0"/>
              <a:t>」兩種，指立法者當初的漏未規範的情形，可能是應賦予權利而未賦予權利或應限制而未限制的情況，透過平等原則（民法第</a:t>
            </a:r>
            <a:r>
              <a:rPr lang="en-US" altLang="zh-TW" sz="2800" b="1" dirty="0"/>
              <a:t>1</a:t>
            </a:r>
            <a:r>
              <a:rPr lang="zh-TW" altLang="en-US" sz="2800" b="1" dirty="0"/>
              <a:t>條的法理），予以補充，以彌補不及立法的不公平現象。</a:t>
            </a:r>
            <a:endParaRPr lang="en-US" altLang="zh-TW" sz="2800" b="1" dirty="0"/>
          </a:p>
          <a:p>
            <a:pPr>
              <a:buNone/>
            </a:pPr>
            <a:endParaRPr lang="en-US" altLang="zh-TW" sz="2200" b="1" dirty="0"/>
          </a:p>
          <a:p>
            <a:pPr marL="0" indent="0">
              <a:buNone/>
            </a:pPr>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21</a:t>
            </a:fld>
            <a:endParaRPr lang="zh-TW" altLang="en-US"/>
          </a:p>
        </p:txBody>
      </p:sp>
    </p:spTree>
    <p:extLst>
      <p:ext uri="{BB962C8B-B14F-4D97-AF65-F5344CB8AC3E}">
        <p14:creationId xmlns:p14="http://schemas.microsoft.com/office/powerpoint/2010/main" val="1568089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196752"/>
            <a:ext cx="7408333" cy="5328592"/>
          </a:xfrm>
        </p:spPr>
        <p:txBody>
          <a:bodyPr>
            <a:normAutofit fontScale="85000" lnSpcReduction="20000"/>
          </a:bodyPr>
          <a:lstStyle/>
          <a:p>
            <a:r>
              <a:rPr lang="zh-TW" altLang="en-US" b="1" dirty="0"/>
              <a:t>六、法律的漏洞與補充</a:t>
            </a:r>
            <a:endParaRPr lang="en-US" altLang="zh-TW" b="1" dirty="0"/>
          </a:p>
          <a:p>
            <a:r>
              <a:rPr lang="zh-TW" altLang="en-US" b="1" dirty="0"/>
              <a:t>（一）法律的漏洞</a:t>
            </a:r>
            <a:endParaRPr lang="en-US" altLang="zh-TW" b="1" dirty="0"/>
          </a:p>
          <a:p>
            <a:pPr marL="457200" indent="-457200">
              <a:buAutoNum type="arabicPeriod"/>
            </a:pPr>
            <a:r>
              <a:rPr lang="zh-TW" altLang="en-US" b="1" dirty="0"/>
              <a:t>民法第</a:t>
            </a:r>
            <a:r>
              <a:rPr lang="en-US" altLang="zh-TW" b="1" dirty="0"/>
              <a:t>187</a:t>
            </a:r>
            <a:r>
              <a:rPr lang="zh-TW" altLang="en-US" b="1" dirty="0"/>
              <a:t>條未如第</a:t>
            </a:r>
            <a:r>
              <a:rPr lang="en-US" altLang="zh-TW" b="1" dirty="0"/>
              <a:t>188</a:t>
            </a:r>
            <a:r>
              <a:rPr lang="zh-TW" altLang="en-US" b="1" dirty="0"/>
              <a:t>條第</a:t>
            </a:r>
            <a:r>
              <a:rPr lang="en-US" altLang="zh-TW" b="1" dirty="0"/>
              <a:t>3</a:t>
            </a:r>
            <a:r>
              <a:rPr lang="zh-TW" altLang="en-US" b="1" dirty="0"/>
              <a:t>項求償權的規定</a:t>
            </a:r>
            <a:endParaRPr lang="en-US" altLang="zh-TW" b="1" dirty="0"/>
          </a:p>
          <a:p>
            <a:pPr marL="457200" indent="-457200">
              <a:buAutoNum type="arabicPeriod"/>
            </a:pPr>
            <a:r>
              <a:rPr lang="zh-TW" altLang="en-US" b="1" dirty="0"/>
              <a:t>第</a:t>
            </a:r>
            <a:r>
              <a:rPr lang="en-US" altLang="zh-TW" b="1" dirty="0"/>
              <a:t>194</a:t>
            </a:r>
            <a:r>
              <a:rPr lang="zh-TW" altLang="en-US" b="1" dirty="0"/>
              <a:t>條的求償主體不含未婚夫或妻</a:t>
            </a:r>
            <a:endParaRPr lang="en-US" altLang="zh-TW" b="1" dirty="0"/>
          </a:p>
          <a:p>
            <a:pPr marL="457200" indent="-457200">
              <a:buNone/>
            </a:pPr>
            <a:r>
              <a:rPr lang="zh-TW" altLang="en-US" b="1" dirty="0"/>
              <a:t>        </a:t>
            </a:r>
            <a:endParaRPr lang="en-US" altLang="zh-TW" b="1" dirty="0"/>
          </a:p>
          <a:p>
            <a:pPr marL="457200" indent="-457200">
              <a:buNone/>
            </a:pPr>
            <a:r>
              <a:rPr lang="zh-TW" altLang="en-US" b="1" dirty="0">
                <a:solidFill>
                  <a:srgbClr val="FF0000"/>
                </a:solidFill>
              </a:rPr>
              <a:t>        有無漏洞？</a:t>
            </a:r>
            <a:endParaRPr lang="en-US" altLang="zh-TW" b="1" dirty="0">
              <a:solidFill>
                <a:srgbClr val="FF0000"/>
              </a:solidFill>
            </a:endParaRPr>
          </a:p>
          <a:p>
            <a:pPr marL="457200" indent="-457200">
              <a:buNone/>
            </a:pPr>
            <a:r>
              <a:rPr lang="zh-TW" altLang="en-US" b="1" dirty="0"/>
              <a:t>        </a:t>
            </a:r>
            <a:endParaRPr lang="en-US" altLang="zh-TW" b="1" dirty="0"/>
          </a:p>
          <a:p>
            <a:pPr marL="457200" indent="-457200">
              <a:buNone/>
            </a:pPr>
            <a:r>
              <a:rPr lang="zh-TW" altLang="en-US" b="1" dirty="0"/>
              <a:t>        或認為這樣的區分仍帶有一定的評價（</a:t>
            </a:r>
            <a:r>
              <a:rPr lang="zh-TW" altLang="en-US" b="1" dirty="0">
                <a:solidFill>
                  <a:srgbClr val="FF0000"/>
                </a:solidFill>
              </a:rPr>
              <a:t>價值取捨</a:t>
            </a:r>
            <a:r>
              <a:rPr lang="zh-TW" altLang="en-US" b="1" dirty="0"/>
              <a:t>） （參閱施啟揚，民法總則，</a:t>
            </a:r>
            <a:r>
              <a:rPr lang="en-US" altLang="zh-TW" b="1" dirty="0"/>
              <a:t>2005</a:t>
            </a:r>
            <a:r>
              <a:rPr lang="zh-TW" altLang="en-US" b="1" dirty="0"/>
              <a:t>，頁</a:t>
            </a:r>
            <a:r>
              <a:rPr lang="en-US" altLang="zh-TW" b="1" dirty="0"/>
              <a:t>47</a:t>
            </a:r>
            <a:r>
              <a:rPr lang="zh-TW" altLang="en-US" b="1" dirty="0"/>
              <a:t>） ，應該尋找其他的解釋方法以進一步處理前述的價值取捨。</a:t>
            </a:r>
            <a:endParaRPr lang="en-US" altLang="zh-TW" b="1" dirty="0"/>
          </a:p>
          <a:p>
            <a:endParaRPr lang="zh-TW" altLang="en-US" sz="22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22</a:t>
            </a:fld>
            <a:endParaRPr lang="zh-TW" altLang="en-US"/>
          </a:p>
        </p:txBody>
      </p:sp>
    </p:spTree>
    <p:extLst>
      <p:ext uri="{BB962C8B-B14F-4D97-AF65-F5344CB8AC3E}">
        <p14:creationId xmlns:p14="http://schemas.microsoft.com/office/powerpoint/2010/main" val="3476374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124744"/>
            <a:ext cx="7408333" cy="5733256"/>
          </a:xfrm>
        </p:spPr>
        <p:txBody>
          <a:bodyPr>
            <a:normAutofit fontScale="47500" lnSpcReduction="20000"/>
          </a:bodyPr>
          <a:lstStyle/>
          <a:p>
            <a:r>
              <a:rPr lang="zh-TW" altLang="en-US" sz="4400" b="1" dirty="0"/>
              <a:t>六、法律的漏洞與補充</a:t>
            </a:r>
            <a:endParaRPr lang="en-US" altLang="zh-TW" sz="4400" b="1" dirty="0"/>
          </a:p>
          <a:p>
            <a:r>
              <a:rPr lang="zh-TW" altLang="en-US" sz="4400" b="1" dirty="0"/>
              <a:t>（二）法律漏洞的補充</a:t>
            </a:r>
            <a:endParaRPr lang="en-US" altLang="zh-TW" sz="4400" b="1" dirty="0"/>
          </a:p>
          <a:p>
            <a:r>
              <a:rPr lang="zh-TW" altLang="en-US" sz="4400" b="1" dirty="0"/>
              <a:t>學理上一般認為，對於法法律漏洞的補充，在方法上得以「類推適用」、 「目的性限縮」</a:t>
            </a:r>
            <a:r>
              <a:rPr lang="en-US" altLang="zh-TW" sz="4400" b="1" dirty="0"/>
              <a:t> </a:t>
            </a:r>
            <a:r>
              <a:rPr lang="zh-TW" altLang="en-US" sz="4400" b="1" dirty="0"/>
              <a:t>的方式加以填補，其依據為民法第</a:t>
            </a:r>
            <a:r>
              <a:rPr lang="en-US" altLang="zh-TW" sz="4400" b="1" dirty="0"/>
              <a:t>1</a:t>
            </a:r>
            <a:r>
              <a:rPr lang="zh-TW" altLang="en-US" sz="4400" b="1" dirty="0"/>
              <a:t>條的法理。</a:t>
            </a:r>
            <a:endParaRPr lang="en-US" altLang="zh-TW" sz="4400" b="1" dirty="0"/>
          </a:p>
          <a:p>
            <a:r>
              <a:rPr lang="en-US" altLang="zh-TW" sz="4400" b="1" dirty="0"/>
              <a:t>1.</a:t>
            </a:r>
            <a:r>
              <a:rPr lang="zh-TW" altLang="en-US" sz="4400" b="1" dirty="0"/>
              <a:t> </a:t>
            </a:r>
            <a:r>
              <a:rPr lang="zh-TW" altLang="en-US" sz="4400" b="1" dirty="0">
                <a:solidFill>
                  <a:srgbClr val="FF0000"/>
                </a:solidFill>
              </a:rPr>
              <a:t>類推適用</a:t>
            </a:r>
            <a:endParaRPr lang="en-US" altLang="zh-TW" sz="4400" b="1" dirty="0">
              <a:solidFill>
                <a:srgbClr val="FF0000"/>
              </a:solidFill>
            </a:endParaRPr>
          </a:p>
          <a:p>
            <a:r>
              <a:rPr lang="zh-TW" altLang="en-US" sz="4400" b="1" dirty="0"/>
              <a:t>針對公開漏洞，即應規範而未規範的情形，亦即等者應等之。</a:t>
            </a:r>
            <a:endParaRPr lang="en-US" altLang="zh-TW" sz="4400" b="1" dirty="0"/>
          </a:p>
          <a:p>
            <a:r>
              <a:rPr lang="en-US" altLang="zh-TW" sz="4400" b="1" dirty="0"/>
              <a:t>(1)</a:t>
            </a:r>
            <a:r>
              <a:rPr lang="zh-TW" altLang="en-US" sz="4400" b="1" dirty="0">
                <a:solidFill>
                  <a:srgbClr val="FF0000"/>
                </a:solidFill>
              </a:rPr>
              <a:t>總體類推</a:t>
            </a:r>
            <a:endParaRPr lang="en-US" altLang="zh-TW" sz="4400" b="1" dirty="0">
              <a:solidFill>
                <a:srgbClr val="FF0000"/>
              </a:solidFill>
            </a:endParaRPr>
          </a:p>
          <a:p>
            <a:r>
              <a:rPr lang="zh-TW" altLang="en-US" sz="4400" b="1" dirty="0"/>
              <a:t>即將多項法條所隱含的原則予以歸納，如民法第</a:t>
            </a:r>
            <a:r>
              <a:rPr lang="en-US" altLang="zh-TW" sz="4400" b="1" dirty="0"/>
              <a:t>194</a:t>
            </a:r>
            <a:r>
              <a:rPr lang="zh-TW" altLang="en-US" sz="4400" b="1" dirty="0"/>
              <a:t>條所生的請求權得否讓與，條文未加以規範，然而參考民法第</a:t>
            </a:r>
            <a:r>
              <a:rPr lang="en-US" altLang="zh-TW" sz="4400" b="1" dirty="0"/>
              <a:t>195</a:t>
            </a:r>
            <a:r>
              <a:rPr lang="zh-TW" altLang="en-US" sz="4400" b="1" dirty="0"/>
              <a:t>條第</a:t>
            </a:r>
            <a:r>
              <a:rPr lang="en-US" altLang="zh-TW" sz="4400" b="1" dirty="0"/>
              <a:t>2</a:t>
            </a:r>
            <a:r>
              <a:rPr lang="zh-TW" altLang="en-US" sz="4400" b="1" dirty="0"/>
              <a:t>項、第</a:t>
            </a:r>
            <a:r>
              <a:rPr lang="en-US" altLang="zh-TW" sz="4400" b="1" dirty="0"/>
              <a:t>977</a:t>
            </a:r>
            <a:r>
              <a:rPr lang="zh-TW" altLang="en-US" sz="4400" b="1" dirty="0"/>
              <a:t>條第</a:t>
            </a:r>
            <a:r>
              <a:rPr lang="en-US" altLang="zh-TW" sz="4400" b="1" dirty="0"/>
              <a:t>3</a:t>
            </a:r>
            <a:r>
              <a:rPr lang="zh-TW" altLang="en-US" sz="4400" b="1" dirty="0"/>
              <a:t>項、第</a:t>
            </a:r>
            <a:r>
              <a:rPr lang="en-US" altLang="zh-TW" sz="4400" b="1" dirty="0"/>
              <a:t>979</a:t>
            </a:r>
            <a:r>
              <a:rPr lang="zh-TW" altLang="en-US" sz="4400" b="1" dirty="0"/>
              <a:t>條第</a:t>
            </a:r>
            <a:r>
              <a:rPr lang="en-US" altLang="zh-TW" sz="4400" b="1" dirty="0"/>
              <a:t>2</a:t>
            </a:r>
            <a:r>
              <a:rPr lang="zh-TW" altLang="en-US" sz="4400" b="1" dirty="0"/>
              <a:t>項及第</a:t>
            </a:r>
            <a:r>
              <a:rPr lang="en-US" altLang="zh-TW" sz="4400" b="1" dirty="0"/>
              <a:t>999</a:t>
            </a:r>
            <a:r>
              <a:rPr lang="zh-TW" altLang="en-US" sz="4400" b="1" dirty="0"/>
              <a:t>條第</a:t>
            </a:r>
            <a:r>
              <a:rPr lang="en-US" altLang="zh-TW" sz="4400" b="1" dirty="0"/>
              <a:t>3</a:t>
            </a:r>
            <a:r>
              <a:rPr lang="zh-TW" altLang="en-US" sz="4400" b="1" dirty="0"/>
              <a:t>項等規定得歸納出，該具有一身專屬性的權利應不得讓與。</a:t>
            </a:r>
            <a:endParaRPr lang="en-US" altLang="zh-TW" sz="4400" b="1" dirty="0"/>
          </a:p>
          <a:p>
            <a:r>
              <a:rPr lang="en-US" altLang="zh-TW" sz="4400" b="1" dirty="0"/>
              <a:t>(2)</a:t>
            </a:r>
            <a:r>
              <a:rPr lang="zh-TW" altLang="en-US" sz="4400" b="1" dirty="0">
                <a:solidFill>
                  <a:srgbClr val="FF0000"/>
                </a:solidFill>
              </a:rPr>
              <a:t>個別類推</a:t>
            </a:r>
            <a:endParaRPr lang="en-US" altLang="zh-TW" sz="4400" b="1" dirty="0">
              <a:solidFill>
                <a:srgbClr val="FF0000"/>
              </a:solidFill>
            </a:endParaRPr>
          </a:p>
          <a:p>
            <a:r>
              <a:rPr lang="zh-TW" altLang="en-US" sz="4400" b="1" dirty="0"/>
              <a:t> 指依個別法律規定而為類推適用。</a:t>
            </a:r>
          </a:p>
          <a:p>
            <a:r>
              <a:rPr lang="en-US" altLang="zh-TW" sz="4400" b="1" dirty="0"/>
              <a:t>2.</a:t>
            </a:r>
            <a:r>
              <a:rPr lang="zh-TW" altLang="en-US" sz="4400" b="1" dirty="0">
                <a:solidFill>
                  <a:srgbClr val="FF0000"/>
                </a:solidFill>
              </a:rPr>
              <a:t>目的性限縮</a:t>
            </a:r>
            <a:endParaRPr lang="en-US" altLang="zh-TW" sz="4400" b="1" dirty="0">
              <a:solidFill>
                <a:srgbClr val="FF0000"/>
              </a:solidFill>
            </a:endParaRPr>
          </a:p>
          <a:p>
            <a:r>
              <a:rPr lang="zh-TW" altLang="en-US" sz="4400" b="1" dirty="0"/>
              <a:t>針對隱藏漏洞，即應限制而未限制的情形，亦即不等者應不等之。總體類推與個別類推的意義：</a:t>
            </a:r>
            <a:endParaRPr lang="en-US" altLang="zh-TW" sz="4400" b="1" dirty="0"/>
          </a:p>
          <a:p>
            <a:endParaRPr lang="en-US" altLang="zh-TW" sz="2200" b="1" dirty="0"/>
          </a:p>
          <a:p>
            <a:endParaRPr lang="en-US" altLang="zh-TW"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23</a:t>
            </a:fld>
            <a:endParaRPr lang="zh-TW" altLang="en-US"/>
          </a:p>
        </p:txBody>
      </p:sp>
    </p:spTree>
    <p:extLst>
      <p:ext uri="{BB962C8B-B14F-4D97-AF65-F5344CB8AC3E}">
        <p14:creationId xmlns:p14="http://schemas.microsoft.com/office/powerpoint/2010/main" val="3866855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27584" y="908720"/>
            <a:ext cx="7408333" cy="5433467"/>
          </a:xfrm>
        </p:spPr>
        <p:txBody>
          <a:bodyPr>
            <a:normAutofit/>
          </a:bodyPr>
          <a:lstStyle/>
          <a:p>
            <a:r>
              <a:rPr lang="en-US" altLang="zh-TW" sz="2200" b="1" dirty="0"/>
              <a:t>(</a:t>
            </a:r>
            <a:r>
              <a:rPr lang="zh-TW" altLang="en-US" sz="2400" b="1" dirty="0"/>
              <a:t>三</a:t>
            </a:r>
            <a:r>
              <a:rPr lang="en-US" altLang="zh-TW" sz="2400" b="1" dirty="0"/>
              <a:t>)</a:t>
            </a:r>
            <a:r>
              <a:rPr lang="zh-TW" altLang="en-US" sz="2400" b="1" dirty="0"/>
              <a:t>實務見解</a:t>
            </a:r>
            <a:endParaRPr lang="en-US" altLang="zh-TW" sz="2400" b="1" dirty="0"/>
          </a:p>
          <a:p>
            <a:r>
              <a:rPr lang="zh-TW" altLang="en-US" sz="2400" b="1" dirty="0"/>
              <a:t>實務上對於類推適用與目的性限縮的解釋的運用，相當廣泛，不勝枚舉。</a:t>
            </a:r>
            <a:endParaRPr lang="en-US" altLang="zh-TW" sz="2400" b="1" dirty="0"/>
          </a:p>
          <a:p>
            <a:pPr>
              <a:buNone/>
            </a:pPr>
            <a:r>
              <a:rPr lang="zh-TW" altLang="en-US" sz="2400" b="1" dirty="0"/>
              <a:t>     </a:t>
            </a:r>
            <a:r>
              <a:rPr lang="en-US" altLang="zh-TW" sz="2400" b="1" dirty="0"/>
              <a:t>1.</a:t>
            </a:r>
            <a:r>
              <a:rPr lang="zh-TW" altLang="en-US" sz="2400" b="1" dirty="0"/>
              <a:t>實務見解對於</a:t>
            </a:r>
            <a:r>
              <a:rPr lang="zh-TW" altLang="en-US" sz="2400" b="1" dirty="0">
                <a:solidFill>
                  <a:srgbClr val="FF0000"/>
                </a:solidFill>
              </a:rPr>
              <a:t>法律漏洞</a:t>
            </a:r>
            <a:r>
              <a:rPr lang="zh-TW" altLang="en-US" sz="2400" b="1" dirty="0"/>
              <a:t>的說明：</a:t>
            </a:r>
            <a:endParaRPr lang="en-US" altLang="zh-TW" sz="2400" b="1" dirty="0"/>
          </a:p>
          <a:p>
            <a:pPr>
              <a:buNone/>
            </a:pPr>
            <a:r>
              <a:rPr lang="zh-TW" altLang="en-US" sz="2400" b="1" dirty="0"/>
              <a:t>     類推適用，係就法律未規定之事項，比附援引與其性質相類似之規定，加以適用，為基於平等原則及社會通念以</a:t>
            </a:r>
            <a:r>
              <a:rPr lang="zh-TW" altLang="en-US" sz="2400" b="1" dirty="0">
                <a:solidFill>
                  <a:srgbClr val="FF0000"/>
                </a:solidFill>
              </a:rPr>
              <a:t>填補法律漏洞的方法</a:t>
            </a:r>
            <a:r>
              <a:rPr lang="zh-TW" altLang="en-US" sz="2400" b="1" dirty="0"/>
              <a:t>，</a:t>
            </a:r>
            <a:r>
              <a:rPr lang="zh-TW" altLang="en-US" sz="2400" b="1" dirty="0">
                <a:solidFill>
                  <a:srgbClr val="FF0000"/>
                </a:solidFill>
              </a:rPr>
              <a:t>倘無法律漏洞，自不生類推適用而補充之問題</a:t>
            </a:r>
            <a:r>
              <a:rPr lang="zh-TW" altLang="en-US" sz="2400" b="1" dirty="0"/>
              <a:t>。又所謂之法律漏洞，乃指違反法律規範計劃、意旨的不完整性，</a:t>
            </a:r>
            <a:r>
              <a:rPr lang="zh-TW" altLang="en-US" sz="2400" b="1" dirty="0">
                <a:solidFill>
                  <a:srgbClr val="FF0000"/>
                </a:solidFill>
              </a:rPr>
              <a:t>法律所未規定者，並非當然構成法律漏洞，端視其是否違反法律規範意旨、計劃及立法者之是否有意沉默而定。</a:t>
            </a:r>
            <a:r>
              <a:rPr lang="zh-TW" altLang="en-US" sz="2400" b="1" dirty="0"/>
              <a:t>（最高法院 </a:t>
            </a:r>
            <a:r>
              <a:rPr lang="en-US" altLang="zh-TW" sz="2400" b="1" dirty="0"/>
              <a:t>93</a:t>
            </a:r>
            <a:r>
              <a:rPr lang="zh-TW" altLang="en-US" sz="2400" b="1" dirty="0"/>
              <a:t>年台上字第 </a:t>
            </a:r>
            <a:r>
              <a:rPr lang="en-US" altLang="zh-TW" sz="2400" b="1" dirty="0"/>
              <a:t>1718 </a:t>
            </a:r>
            <a:r>
              <a:rPr lang="zh-TW" altLang="en-US" sz="2400" b="1" dirty="0"/>
              <a:t>號判決）</a:t>
            </a:r>
            <a:endParaRPr lang="en-US" altLang="zh-TW" sz="2400" b="1" dirty="0"/>
          </a:p>
          <a:p>
            <a:endParaRPr lang="en-US" altLang="zh-TW"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24</a:t>
            </a:fld>
            <a:endParaRPr lang="zh-TW" altLang="en-US"/>
          </a:p>
        </p:txBody>
      </p:sp>
    </p:spTree>
    <p:extLst>
      <p:ext uri="{BB962C8B-B14F-4D97-AF65-F5344CB8AC3E}">
        <p14:creationId xmlns:p14="http://schemas.microsoft.com/office/powerpoint/2010/main" val="2375981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99592" y="1052736"/>
            <a:ext cx="8136904" cy="5688632"/>
          </a:xfrm>
        </p:spPr>
        <p:txBody>
          <a:bodyPr>
            <a:normAutofit fontScale="92500"/>
          </a:bodyPr>
          <a:lstStyle/>
          <a:p>
            <a:r>
              <a:rPr lang="en-US" altLang="zh-TW" sz="2200" b="1" dirty="0"/>
              <a:t>(</a:t>
            </a:r>
            <a:r>
              <a:rPr lang="zh-TW" altLang="en-US" sz="2200" b="1" dirty="0"/>
              <a:t>三</a:t>
            </a:r>
            <a:r>
              <a:rPr lang="en-US" altLang="zh-TW" sz="2200" b="1" dirty="0"/>
              <a:t>)</a:t>
            </a:r>
            <a:r>
              <a:rPr lang="zh-TW" altLang="en-US" sz="2200" b="1" dirty="0"/>
              <a:t>實務見解</a:t>
            </a:r>
            <a:endParaRPr lang="en-US" altLang="zh-TW" sz="2200" b="1" dirty="0"/>
          </a:p>
          <a:p>
            <a:r>
              <a:rPr lang="en-US" altLang="zh-TW" sz="2200" b="1" dirty="0"/>
              <a:t>2.</a:t>
            </a:r>
            <a:r>
              <a:rPr lang="zh-TW" altLang="en-US" sz="2200" b="1" dirty="0"/>
              <a:t> 類推適用的實例</a:t>
            </a:r>
            <a:endParaRPr lang="en-US" altLang="zh-TW" sz="2200" b="1" dirty="0"/>
          </a:p>
          <a:p>
            <a:r>
              <a:rPr lang="zh-TW" altLang="en-US" sz="2200" b="1" dirty="0"/>
              <a:t>最高法院 </a:t>
            </a:r>
            <a:r>
              <a:rPr lang="en-US" altLang="zh-TW" sz="2200" b="1" dirty="0"/>
              <a:t>84</a:t>
            </a:r>
            <a:r>
              <a:rPr lang="zh-TW" altLang="en-US" sz="2200" b="1" dirty="0"/>
              <a:t>年台上字第 </a:t>
            </a:r>
            <a:r>
              <a:rPr lang="en-US" altLang="zh-TW" sz="2200" b="1" dirty="0"/>
              <a:t>163 </a:t>
            </a:r>
            <a:r>
              <a:rPr lang="zh-TW" altLang="en-US" sz="2200" b="1" dirty="0"/>
              <a:t>號 判例指出，民法第四百二十五條規定之適用，固以讓與租賃物之所有人為出租人為其要件，然第三人如得所有人同意而為出租時，仍得類推適用該條之規定。</a:t>
            </a:r>
            <a:endParaRPr lang="en-US" altLang="zh-TW" sz="2200" b="1" dirty="0"/>
          </a:p>
          <a:p>
            <a:r>
              <a:rPr lang="zh-TW" altLang="en-US" sz="2200" b="1" dirty="0"/>
              <a:t>最高法院 </a:t>
            </a:r>
            <a:r>
              <a:rPr lang="en-US" altLang="zh-TW" sz="2200" b="1" dirty="0"/>
              <a:t>74</a:t>
            </a:r>
            <a:r>
              <a:rPr lang="zh-TW" altLang="en-US" sz="2200" b="1" dirty="0"/>
              <a:t>年台上字第 </a:t>
            </a:r>
            <a:r>
              <a:rPr lang="en-US" altLang="zh-TW" sz="2200" b="1" dirty="0"/>
              <a:t>2014 </a:t>
            </a:r>
            <a:r>
              <a:rPr lang="zh-TW" altLang="en-US" sz="2200" b="1" dirty="0"/>
              <a:t>判例表示，</a:t>
            </a:r>
            <a:r>
              <a:rPr lang="zh-TW" altLang="en-US" sz="2200" b="1" dirty="0">
                <a:solidFill>
                  <a:srgbClr val="FF0000"/>
                </a:solidFill>
              </a:rPr>
              <a:t>代表與代理固不相同</a:t>
            </a:r>
            <a:r>
              <a:rPr lang="zh-TW" altLang="en-US" sz="2200" b="1" dirty="0"/>
              <a:t>，惟關於公司機關的代表行為，解釋上應</a:t>
            </a:r>
            <a:r>
              <a:rPr lang="zh-TW" altLang="en-US" sz="2200" b="1" dirty="0">
                <a:solidFill>
                  <a:srgbClr val="FF0000"/>
                </a:solidFill>
              </a:rPr>
              <a:t>類推適用關於代理之規定</a:t>
            </a:r>
            <a:r>
              <a:rPr lang="zh-TW" altLang="en-US" sz="2200" b="1" dirty="0">
                <a:solidFill>
                  <a:srgbClr val="002060"/>
                </a:solidFill>
              </a:rPr>
              <a:t>，</a:t>
            </a:r>
            <a:r>
              <a:rPr lang="zh-TW" altLang="en-US" sz="2200" b="1" dirty="0"/>
              <a:t>故無代表權人代表公司所為之法律行為，若經公司承認，即對於公司發生效力。</a:t>
            </a:r>
          </a:p>
          <a:p>
            <a:r>
              <a:rPr lang="en-US" altLang="zh-TW" sz="2200" b="1" dirty="0"/>
              <a:t>3.</a:t>
            </a:r>
            <a:r>
              <a:rPr lang="zh-TW" altLang="en-US" sz="2200" b="1" dirty="0"/>
              <a:t> 目的性限縮的實例</a:t>
            </a:r>
            <a:endParaRPr lang="en-US" altLang="zh-TW" sz="2200" b="1" dirty="0"/>
          </a:p>
          <a:p>
            <a:r>
              <a:rPr lang="zh-TW" altLang="en-US" sz="2200" b="1" dirty="0"/>
              <a:t>最高法院 </a:t>
            </a:r>
            <a:r>
              <a:rPr lang="en-US" altLang="zh-TW" sz="2200" b="1" dirty="0"/>
              <a:t>97</a:t>
            </a:r>
            <a:r>
              <a:rPr lang="zh-TW" altLang="en-US" sz="2200" b="1" dirty="0"/>
              <a:t>年台上字第 </a:t>
            </a:r>
            <a:r>
              <a:rPr lang="en-US" altLang="zh-TW" sz="2200" b="1" dirty="0"/>
              <a:t>741 </a:t>
            </a:r>
            <a:r>
              <a:rPr lang="zh-TW" altLang="en-US" sz="2200" b="1" dirty="0"/>
              <a:t>號 判決認為，醫療行為適用消費者保護法無過失責任制度，反而不能達成消費者保護法第一條所明定之立法目的，是應以</a:t>
            </a:r>
            <a:r>
              <a:rPr lang="zh-TW" altLang="en-US" sz="2200" b="1" dirty="0">
                <a:solidFill>
                  <a:srgbClr val="FF0000"/>
                </a:solidFill>
              </a:rPr>
              <a:t>目的性限縮解釋之方式，將醫療行為排除於消費者保護法適用之範圍之列</a:t>
            </a:r>
            <a:r>
              <a:rPr lang="zh-TW" altLang="en-US" sz="2200" b="1" dirty="0"/>
              <a:t>。參考九十三年修正之醫療法第八十二條第二項，已明確將醫療行為所造成之損害賠償責任限於因故意或過失為限，醫療行為自無消費者保護法無過失責任之適用。</a:t>
            </a:r>
            <a:r>
              <a:rPr lang="en-US" altLang="zh-TW" sz="2200" b="1" dirty="0"/>
              <a:t>(</a:t>
            </a:r>
            <a:r>
              <a:rPr lang="zh-TW" altLang="en-US" sz="2200" b="1" dirty="0"/>
              <a:t>最高法院 </a:t>
            </a:r>
            <a:r>
              <a:rPr lang="en-US" altLang="zh-TW" sz="2200" b="1" dirty="0"/>
              <a:t>102</a:t>
            </a:r>
            <a:r>
              <a:rPr lang="zh-TW" altLang="en-US" sz="2200" b="1" dirty="0"/>
              <a:t>年台上字第 </a:t>
            </a:r>
            <a:r>
              <a:rPr lang="en-US" altLang="zh-TW" sz="2200" b="1" dirty="0"/>
              <a:t>477 </a:t>
            </a:r>
            <a:r>
              <a:rPr lang="zh-TW" altLang="en-US" sz="2200" b="1" dirty="0"/>
              <a:t>號 判決也採相同見解</a:t>
            </a:r>
            <a:r>
              <a:rPr lang="en-US" altLang="zh-TW" sz="2200" b="1" dirty="0"/>
              <a:t>)</a:t>
            </a:r>
            <a:endParaRPr lang="zh-TW" altLang="en-US" sz="2200"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25</a:t>
            </a:fld>
            <a:endParaRPr lang="zh-TW" altLang="en-US"/>
          </a:p>
        </p:txBody>
      </p:sp>
    </p:spTree>
    <p:extLst>
      <p:ext uri="{BB962C8B-B14F-4D97-AF65-F5344CB8AC3E}">
        <p14:creationId xmlns:p14="http://schemas.microsoft.com/office/powerpoint/2010/main" val="2303664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67544" y="116632"/>
            <a:ext cx="8229600" cy="1002440"/>
          </a:xfrm>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052736"/>
            <a:ext cx="7408333" cy="5805264"/>
          </a:xfrm>
        </p:spPr>
        <p:txBody>
          <a:bodyPr>
            <a:noAutofit/>
          </a:bodyPr>
          <a:lstStyle/>
          <a:p>
            <a:r>
              <a:rPr lang="en-US" altLang="zh-TW" sz="2400" b="1" dirty="0"/>
              <a:t>4.</a:t>
            </a:r>
            <a:r>
              <a:rPr lang="zh-TW" altLang="en-US" sz="2400" b="1" dirty="0"/>
              <a:t> 其他解釋</a:t>
            </a:r>
            <a:endParaRPr lang="en-US" altLang="zh-TW" sz="2400" b="1" dirty="0"/>
          </a:p>
          <a:p>
            <a:r>
              <a:rPr lang="zh-TW" altLang="en-US" sz="2300" b="1" dirty="0">
                <a:solidFill>
                  <a:schemeClr val="tx1"/>
                </a:solidFill>
              </a:rPr>
              <a:t>關於舉重明輕、舉輕明重、當然解釋、限縮解釋、擴張解釋、反對解釋等方法，都是建立在文義解釋下的範疇內，依照邏輯去推得的解釋結果，其功能並非在補充法律的漏洞。</a:t>
            </a:r>
            <a:endParaRPr lang="en-US" altLang="zh-TW" sz="2300" b="1" dirty="0">
              <a:solidFill>
                <a:schemeClr val="tx1"/>
              </a:solidFill>
            </a:endParaRPr>
          </a:p>
          <a:p>
            <a:r>
              <a:rPr lang="zh-TW" altLang="en-US" sz="2300" b="1" dirty="0"/>
              <a:t>最高法院 </a:t>
            </a:r>
            <a:r>
              <a:rPr lang="en-US" altLang="zh-TW" sz="2300" b="1" dirty="0"/>
              <a:t>92</a:t>
            </a:r>
            <a:r>
              <a:rPr lang="zh-TW" altLang="en-US" sz="2300" b="1" dirty="0"/>
              <a:t>年台上字第 </a:t>
            </a:r>
            <a:r>
              <a:rPr lang="en-US" altLang="zh-TW" sz="2300" b="1" dirty="0"/>
              <a:t>487 </a:t>
            </a:r>
            <a:r>
              <a:rPr lang="zh-TW" altLang="en-US" sz="2300" b="1" dirty="0"/>
              <a:t>號裁定認為，土地及土地上之房屋同屬一人所有，而僅將土地或房屋所有權讓與他人，或將土地及房屋同時或先後讓與相異之人時，土地受讓人或房屋受讓人與讓與人間，或房屋受讓人與土地受</a:t>
            </a:r>
            <a:r>
              <a:rPr lang="zh-TW" altLang="en-US" sz="2300" b="1" dirty="0">
                <a:latin typeface="+mn-ea"/>
              </a:rPr>
              <a:t>讓人間，應推定在房屋得使用期限內有租賃關係存在。其租金數額，如當事人間不能協議決定，當可訴請法院裁判，此為</a:t>
            </a:r>
            <a:r>
              <a:rPr lang="zh-TW" altLang="en-US" sz="2300" b="1" dirty="0">
                <a:solidFill>
                  <a:srgbClr val="FF0000"/>
                </a:solidFill>
                <a:latin typeface="+mn-ea"/>
              </a:rPr>
              <a:t>法理之當然解釋</a:t>
            </a:r>
            <a:r>
              <a:rPr lang="zh-TW" altLang="en-US" sz="2300" b="1" dirty="0">
                <a:latin typeface="+mn-ea"/>
              </a:rPr>
              <a:t>。八十九年五月五日施行之民法第四百二十五條之一僅係將上開法理明文規定，故上述土地及房屋讓與他人之情形，</a:t>
            </a:r>
            <a:r>
              <a:rPr lang="zh-TW" altLang="en-US" sz="2300" b="1" dirty="0">
                <a:solidFill>
                  <a:srgbClr val="FF0000"/>
                </a:solidFill>
                <a:latin typeface="+mn-ea"/>
              </a:rPr>
              <a:t>縱係發生於該條規定施行前，仍應依上開法理即增訂之民法第四百二十五條之一之內容辦理。</a:t>
            </a:r>
            <a:endParaRPr lang="en-US" altLang="zh-TW" sz="2300" b="1" dirty="0">
              <a:solidFill>
                <a:srgbClr val="FF0000"/>
              </a:solidFill>
              <a:latin typeface="+mn-ea"/>
            </a:endParaRPr>
          </a:p>
          <a:p>
            <a:endParaRPr lang="en-US" altLang="zh-TW" sz="2300" b="1" dirty="0"/>
          </a:p>
          <a:p>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26</a:t>
            </a:fld>
            <a:endParaRPr lang="zh-TW" altLang="en-US"/>
          </a:p>
        </p:txBody>
      </p:sp>
    </p:spTree>
    <p:extLst>
      <p:ext uri="{BB962C8B-B14F-4D97-AF65-F5344CB8AC3E}">
        <p14:creationId xmlns:p14="http://schemas.microsoft.com/office/powerpoint/2010/main" val="1238504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99592" y="980728"/>
            <a:ext cx="7408333" cy="5760640"/>
          </a:xfrm>
        </p:spPr>
        <p:txBody>
          <a:bodyPr>
            <a:normAutofit fontScale="25000" lnSpcReduction="20000"/>
          </a:bodyPr>
          <a:lstStyle/>
          <a:p>
            <a:pPr>
              <a:buNone/>
            </a:pPr>
            <a:r>
              <a:rPr lang="zh-TW" altLang="en-US" sz="7200" b="1" dirty="0">
                <a:solidFill>
                  <a:srgbClr val="002060"/>
                </a:solidFill>
              </a:rPr>
              <a:t>（三）實務見解 </a:t>
            </a:r>
            <a:endParaRPr lang="en-US" altLang="zh-TW" sz="7200" b="1" dirty="0">
              <a:solidFill>
                <a:srgbClr val="002060"/>
              </a:solidFill>
            </a:endParaRPr>
          </a:p>
          <a:p>
            <a:pPr>
              <a:buNone/>
            </a:pPr>
            <a:r>
              <a:rPr lang="zh-TW" altLang="en-US" sz="9600" b="1" dirty="0">
                <a:solidFill>
                  <a:srgbClr val="002060"/>
                </a:solidFill>
              </a:rPr>
              <a:t> </a:t>
            </a:r>
            <a:r>
              <a:rPr lang="en-US" altLang="zh-TW" sz="9600" b="1" dirty="0">
                <a:solidFill>
                  <a:srgbClr val="002060"/>
                </a:solidFill>
              </a:rPr>
              <a:t>5.</a:t>
            </a:r>
            <a:r>
              <a:rPr lang="zh-TW" altLang="en-US" sz="9600" b="1" dirty="0">
                <a:solidFill>
                  <a:srgbClr val="002060"/>
                </a:solidFill>
              </a:rPr>
              <a:t> </a:t>
            </a:r>
            <a:r>
              <a:rPr lang="zh-TW" altLang="en-US" sz="9600" dirty="0"/>
              <a:t>脫法行為</a:t>
            </a:r>
            <a:endParaRPr lang="en-US" altLang="zh-TW" sz="9600" dirty="0"/>
          </a:p>
          <a:p>
            <a:r>
              <a:rPr lang="zh-TW" altLang="zh-TW" sz="9600" dirty="0"/>
              <a:t>「脫法行為的問題，實際上就是法律解釋的問題。就民法而言，一個獨立脫法行為的理論根本不能存在。」</a:t>
            </a:r>
            <a:r>
              <a:rPr lang="zh-TW" altLang="en-US" sz="9600" dirty="0"/>
              <a:t>（</a:t>
            </a:r>
            <a:r>
              <a:rPr lang="zh-TW" altLang="zh-TW" sz="9600" dirty="0"/>
              <a:t>王澤鑑，民法總則，頁</a:t>
            </a:r>
            <a:r>
              <a:rPr lang="en-US" altLang="zh-TW" sz="9600" dirty="0"/>
              <a:t>309</a:t>
            </a:r>
            <a:r>
              <a:rPr lang="zh-TW" altLang="zh-TW" sz="9600" dirty="0"/>
              <a:t>、</a:t>
            </a:r>
            <a:r>
              <a:rPr lang="en-US" altLang="zh-TW" sz="9600" dirty="0"/>
              <a:t>310</a:t>
            </a:r>
            <a:r>
              <a:rPr lang="zh-TW" altLang="zh-TW" sz="9600" dirty="0"/>
              <a:t>，三民書局經銷，</a:t>
            </a:r>
            <a:r>
              <a:rPr lang="en-US" altLang="zh-TW" sz="9600" dirty="0"/>
              <a:t>2004</a:t>
            </a:r>
            <a:r>
              <a:rPr lang="zh-TW" altLang="zh-TW" sz="9600" dirty="0"/>
              <a:t>年</a:t>
            </a:r>
            <a:r>
              <a:rPr lang="en-US" altLang="zh-TW" sz="9600" dirty="0"/>
              <a:t>3</a:t>
            </a:r>
            <a:r>
              <a:rPr lang="zh-TW" altLang="zh-TW" sz="9600" dirty="0"/>
              <a:t>月十三刷；相同見解，參閱陳自強，契約之成立與生效，頁</a:t>
            </a:r>
            <a:r>
              <a:rPr lang="en-US" altLang="zh-TW" sz="9600" dirty="0"/>
              <a:t>182</a:t>
            </a:r>
            <a:r>
              <a:rPr lang="zh-TW" altLang="zh-TW" sz="9600" dirty="0"/>
              <a:t>、</a:t>
            </a:r>
            <a:r>
              <a:rPr lang="en-US" altLang="zh-TW" sz="9600" dirty="0"/>
              <a:t>183</a:t>
            </a:r>
            <a:r>
              <a:rPr lang="zh-TW" altLang="zh-TW" sz="9600" dirty="0"/>
              <a:t>，學林公司，</a:t>
            </a:r>
            <a:r>
              <a:rPr lang="en-US" altLang="zh-TW" sz="9600" dirty="0"/>
              <a:t>2002</a:t>
            </a:r>
            <a:r>
              <a:rPr lang="zh-TW" altLang="zh-TW" sz="9600" dirty="0"/>
              <a:t>年</a:t>
            </a:r>
            <a:r>
              <a:rPr lang="en-US" altLang="zh-TW" sz="9600" dirty="0"/>
              <a:t>3</a:t>
            </a:r>
            <a:r>
              <a:rPr lang="zh-TW" altLang="zh-TW" sz="9600" dirty="0"/>
              <a:t>月。</a:t>
            </a:r>
            <a:r>
              <a:rPr lang="zh-TW" altLang="en-US" sz="9600" dirty="0"/>
              <a:t>）</a:t>
            </a:r>
            <a:endParaRPr lang="zh-TW" altLang="zh-TW" sz="9600" dirty="0"/>
          </a:p>
          <a:p>
            <a:r>
              <a:rPr lang="zh-TW" altLang="zh-TW" sz="9600" dirty="0"/>
              <a:t>即如實務見解所認為「</a:t>
            </a:r>
            <a:r>
              <a:rPr lang="zh-TW" altLang="zh-TW" sz="9600" dirty="0">
                <a:solidFill>
                  <a:srgbClr val="FF0000"/>
                </a:solidFill>
              </a:rPr>
              <a:t>當事人為迴避強行法規之適用，以迂迴方法達成該強行法規所禁止之相同效果之行為，乃學說上所稱之脫法行為，倘其所迴避之強行法規，係禁止當事人企圖實現一定事實上之效果者，而其行為實質達成該效果，違反法律規定之意旨，即非法之所許，自屬無效。</a:t>
            </a:r>
            <a:r>
              <a:rPr lang="zh-TW" altLang="zh-TW" sz="9600" dirty="0"/>
              <a:t>」簡單地說，脫法行為是用來稱呼以形式合法掩飾非法的行為，即形式合法但實質不法的行為，因此，稱呼某行為是脫法行為，其實已同時對該行為作了法律的價值判斷。</a:t>
            </a:r>
            <a:r>
              <a:rPr lang="zh-TW" altLang="en-US" sz="9600" dirty="0"/>
              <a:t>（</a:t>
            </a:r>
            <a:r>
              <a:rPr lang="zh-TW" altLang="zh-TW" sz="9600" dirty="0"/>
              <a:t>最高法院</a:t>
            </a:r>
            <a:r>
              <a:rPr lang="en-US" altLang="zh-TW" sz="9600" dirty="0"/>
              <a:t>87</a:t>
            </a:r>
            <a:r>
              <a:rPr lang="zh-TW" altLang="zh-TW" sz="9600" dirty="0"/>
              <a:t>年台上字第</a:t>
            </a:r>
            <a:r>
              <a:rPr lang="en-US" altLang="zh-TW" sz="9600" dirty="0"/>
              <a:t>2834</a:t>
            </a:r>
            <a:r>
              <a:rPr lang="zh-TW" altLang="zh-TW" sz="9600" dirty="0"/>
              <a:t>判決。</a:t>
            </a:r>
            <a:r>
              <a:rPr lang="zh-TW" altLang="en-US" sz="9600" dirty="0"/>
              <a:t>）</a:t>
            </a:r>
            <a:r>
              <a:rPr lang="zh-TW" altLang="en-US" sz="7200" b="1" dirty="0">
                <a:solidFill>
                  <a:srgbClr val="FF0000"/>
                </a:solidFill>
                <a:latin typeface="+mn-ea"/>
              </a:rPr>
              <a:t> </a:t>
            </a:r>
            <a:endParaRPr lang="en-US" altLang="zh-TW" sz="7200" b="1" dirty="0">
              <a:solidFill>
                <a:srgbClr val="FF0000"/>
              </a:solidFill>
              <a:latin typeface="+mn-ea"/>
            </a:endParaRPr>
          </a:p>
          <a:p>
            <a:pPr>
              <a:buNone/>
            </a:pPr>
            <a:r>
              <a:rPr lang="zh-TW" altLang="en-US" sz="9600" b="1" dirty="0">
                <a:solidFill>
                  <a:srgbClr val="FF0000"/>
                </a:solidFill>
                <a:latin typeface="+mn-ea"/>
              </a:rPr>
              <a:t>      消極信託？    借名登記？</a:t>
            </a:r>
            <a:endParaRPr lang="en-US" altLang="zh-TW" sz="9600" b="1" dirty="0">
              <a:solidFill>
                <a:srgbClr val="FF0000"/>
              </a:solidFill>
              <a:latin typeface="+mn-ea"/>
            </a:endParaRPr>
          </a:p>
          <a:p>
            <a:pPr>
              <a:buNone/>
            </a:pPr>
            <a:endParaRPr lang="en-US" altLang="zh-TW" sz="5600" dirty="0"/>
          </a:p>
          <a:p>
            <a:endParaRPr lang="zh-TW" altLang="en-US" sz="3200" b="1" dirty="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27</a:t>
            </a:fld>
            <a:endParaRPr lang="zh-TW" altLang="en-US"/>
          </a:p>
        </p:txBody>
      </p:sp>
    </p:spTree>
    <p:extLst>
      <p:ext uri="{BB962C8B-B14F-4D97-AF65-F5344CB8AC3E}">
        <p14:creationId xmlns:p14="http://schemas.microsoft.com/office/powerpoint/2010/main" val="1306766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en-US" sz="3600" b="1" dirty="0">
                <a:solidFill>
                  <a:schemeClr val="accent2"/>
                </a:solidFill>
                <a:effectLst>
                  <a:outerShdw blurRad="38100" dist="38100" dir="2700000" algn="tl">
                    <a:srgbClr val="000000">
                      <a:alpha val="43137"/>
                    </a:srgbClr>
                  </a:outerShdw>
                </a:effectLst>
              </a:rPr>
              <a:t>參、以學說與司法實務見解為例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3" name="內容版面配置區 2"/>
          <p:cNvSpPr>
            <a:spLocks noGrp="1"/>
          </p:cNvSpPr>
          <p:nvPr>
            <p:ph idx="1"/>
          </p:nvPr>
        </p:nvSpPr>
        <p:spPr>
          <a:xfrm>
            <a:off x="457200" y="1052736"/>
            <a:ext cx="8686800" cy="5688632"/>
          </a:xfrm>
        </p:spPr>
        <p:txBody>
          <a:bodyPr>
            <a:normAutofit fontScale="47500" lnSpcReduction="20000"/>
          </a:bodyPr>
          <a:lstStyle/>
          <a:p>
            <a:r>
              <a:rPr lang="zh-TW" altLang="en-US" sz="5100" b="1" dirty="0">
                <a:solidFill>
                  <a:srgbClr val="FF0000"/>
                </a:solidFill>
              </a:rPr>
              <a:t>（四）如何確認法律規範有無漏洞？</a:t>
            </a:r>
            <a:br>
              <a:rPr lang="en-US" altLang="zh-TW" sz="5100" b="1" dirty="0">
                <a:solidFill>
                  <a:srgbClr val="FF0000"/>
                </a:solidFill>
              </a:rPr>
            </a:br>
            <a:r>
              <a:rPr lang="zh-TW" altLang="en-US" sz="5100" b="1" dirty="0">
                <a:solidFill>
                  <a:srgbClr val="FF0000"/>
                </a:solidFill>
              </a:rPr>
              <a:t>          民法</a:t>
            </a:r>
            <a:r>
              <a:rPr lang="en-US" altLang="zh-TW" sz="5100" b="1" dirty="0">
                <a:solidFill>
                  <a:srgbClr val="FF0000"/>
                </a:solidFill>
              </a:rPr>
              <a:t>425-1</a:t>
            </a:r>
            <a:r>
              <a:rPr lang="zh-TW" altLang="en-US" sz="5100" b="1" dirty="0">
                <a:solidFill>
                  <a:srgbClr val="FF0000"/>
                </a:solidFill>
              </a:rPr>
              <a:t>條、</a:t>
            </a:r>
            <a:r>
              <a:rPr lang="en-US" altLang="zh-TW" sz="5100" b="1" dirty="0">
                <a:solidFill>
                  <a:srgbClr val="FF0000"/>
                </a:solidFill>
              </a:rPr>
              <a:t> 838-1</a:t>
            </a:r>
            <a:r>
              <a:rPr lang="zh-TW" altLang="en-US" sz="5100" b="1" dirty="0">
                <a:solidFill>
                  <a:srgbClr val="FF0000"/>
                </a:solidFill>
              </a:rPr>
              <a:t>條</a:t>
            </a:r>
            <a:r>
              <a:rPr lang="en-US" altLang="zh-TW" sz="5100" b="1" dirty="0">
                <a:solidFill>
                  <a:srgbClr val="FF0000"/>
                </a:solidFill>
              </a:rPr>
              <a:t> </a:t>
            </a:r>
            <a:r>
              <a:rPr lang="zh-TW" altLang="en-US" sz="5100" b="1" dirty="0">
                <a:solidFill>
                  <a:srgbClr val="FF0000"/>
                </a:solidFill>
              </a:rPr>
              <a:t>、</a:t>
            </a:r>
            <a:r>
              <a:rPr lang="en-US" altLang="zh-TW" sz="5100" b="1" dirty="0">
                <a:solidFill>
                  <a:srgbClr val="FF0000"/>
                </a:solidFill>
              </a:rPr>
              <a:t>876</a:t>
            </a:r>
            <a:r>
              <a:rPr lang="zh-TW" altLang="en-US" sz="5100" b="1" dirty="0">
                <a:solidFill>
                  <a:srgbClr val="FF0000"/>
                </a:solidFill>
              </a:rPr>
              <a:t>條有無規範漏洞？</a:t>
            </a:r>
            <a:br>
              <a:rPr lang="en-US" altLang="zh-TW" b="1" dirty="0">
                <a:solidFill>
                  <a:srgbClr val="FF0000"/>
                </a:solidFill>
              </a:rPr>
            </a:br>
            <a:r>
              <a:rPr lang="zh-TW" altLang="en-US" sz="4400" b="1" dirty="0">
                <a:solidFill>
                  <a:schemeClr val="tx1">
                    <a:lumMod val="95000"/>
                    <a:lumOff val="5000"/>
                  </a:schemeClr>
                </a:solidFill>
              </a:rPr>
              <a:t>土地及其土地上之房屋同屬一人所有，而僅將土地或僅將房屋所有權讓與 他人，或將土地及房屋同時或先後讓與相異之人時，土地受讓人或房屋受 讓人與讓與人間或房屋受讓人與土地受讓人間，推定在房屋得使用期限內 ，有租賃關係。其期限不受第四百四十九條第一項規定之限制。 前項情形，其租金數額當事人不能協議時，得請求法院定之。</a:t>
            </a:r>
            <a:br>
              <a:rPr lang="en-US" altLang="zh-TW" sz="4400" b="1" dirty="0">
                <a:solidFill>
                  <a:schemeClr val="tx1">
                    <a:lumMod val="95000"/>
                    <a:lumOff val="5000"/>
                  </a:schemeClr>
                </a:solidFill>
              </a:rPr>
            </a:br>
            <a:br>
              <a:rPr lang="en-US" altLang="zh-TW" sz="4400" b="1" dirty="0">
                <a:solidFill>
                  <a:schemeClr val="tx1">
                    <a:lumMod val="95000"/>
                    <a:lumOff val="5000"/>
                  </a:schemeClr>
                </a:solidFill>
              </a:rPr>
            </a:br>
            <a:r>
              <a:rPr lang="zh-TW" altLang="en-US" sz="4400" b="1" dirty="0">
                <a:solidFill>
                  <a:schemeClr val="tx1">
                    <a:lumMod val="95000"/>
                    <a:lumOff val="5000"/>
                  </a:schemeClr>
                </a:solidFill>
              </a:rPr>
              <a:t>土地及其土地上之建築物，同屬於一人所有，因強制執行之拍賣，其土地 與建築物之拍定人各異時，視為已有地上權之設定，其地租、期間及範圍 由當事人協議定之；不能協議者，得請求法院以判決定之。其僅以土地或 建築物為拍賣時，亦同。 前項地上權，因建築物之滅失而消滅。</a:t>
            </a:r>
            <a:br>
              <a:rPr lang="en-US" altLang="zh-TW" sz="4400" b="1" dirty="0">
                <a:solidFill>
                  <a:schemeClr val="tx1">
                    <a:lumMod val="95000"/>
                    <a:lumOff val="5000"/>
                  </a:schemeClr>
                </a:solidFill>
              </a:rPr>
            </a:br>
            <a:br>
              <a:rPr lang="en-US" altLang="zh-TW" sz="4400" b="1" dirty="0">
                <a:solidFill>
                  <a:schemeClr val="tx1">
                    <a:lumMod val="95000"/>
                    <a:lumOff val="5000"/>
                  </a:schemeClr>
                </a:solidFill>
              </a:rPr>
            </a:br>
            <a:r>
              <a:rPr lang="zh-TW" altLang="en-US" sz="4400" b="1" dirty="0">
                <a:solidFill>
                  <a:schemeClr val="tx1">
                    <a:lumMod val="95000"/>
                    <a:lumOff val="5000"/>
                  </a:schemeClr>
                </a:solidFill>
              </a:rPr>
              <a:t>設定抵押權時，土地及其土地上之建築物，同屬於一人所有，而僅以土地 或僅以建築物為抵押者，於抵押物拍賣時，視為已有地上權之設定，其地 租、期間及範圍由當事人協議定之。不能協議者，得聲請法院以判決定之 。 設定抵押權時，土地及其土地上之建築物，同屬於一人所有，而以土地及 建築物為抵押者，如經拍賣，其土地與建築物之拍定人各異時，適用前項之規定。</a:t>
            </a:r>
            <a:br>
              <a:rPr lang="zh-TW" altLang="en-US" sz="4400" b="1" dirty="0">
                <a:solidFill>
                  <a:srgbClr val="002060"/>
                </a:solidFill>
              </a:rPr>
            </a:br>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28</a:t>
            </a:fld>
            <a:endParaRPr lang="zh-TW" altLang="en-US"/>
          </a:p>
        </p:txBody>
      </p:sp>
    </p:spTree>
    <p:extLst>
      <p:ext uri="{BB962C8B-B14F-4D97-AF65-F5344CB8AC3E}">
        <p14:creationId xmlns:p14="http://schemas.microsoft.com/office/powerpoint/2010/main" val="2896161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en-US" altLang="zh-TW" sz="3600" b="1"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94556" y="1052736"/>
            <a:ext cx="8229600" cy="5145435"/>
          </a:xfrm>
        </p:spPr>
        <p:txBody>
          <a:bodyPr>
            <a:noAutofit/>
          </a:bodyPr>
          <a:lstStyle/>
          <a:p>
            <a:r>
              <a:rPr lang="zh-TW" altLang="en-US" sz="3200" b="1" dirty="0"/>
              <a:t>一、建構</a:t>
            </a:r>
            <a:r>
              <a:rPr lang="zh-TW" altLang="en-US" sz="3200" b="1" dirty="0">
                <a:solidFill>
                  <a:srgbClr val="FF0000"/>
                </a:solidFill>
              </a:rPr>
              <a:t>明智而簡約的法規範</a:t>
            </a:r>
            <a:endParaRPr lang="en-US" altLang="zh-TW" sz="3200" b="1" dirty="0">
              <a:solidFill>
                <a:srgbClr val="FF0000"/>
              </a:solidFill>
            </a:endParaRPr>
          </a:p>
          <a:p>
            <a:r>
              <a:rPr lang="zh-TW" altLang="en-US" sz="3200" b="1" dirty="0"/>
              <a:t>經濟學為研究利用有限資源，以生產、分配物品與勞務以供消費的科學，而法律具有決定分配有限資源的功能，在二者皆以增進人民最大福祉為共同目的，在此情形下，法律與經濟的價值取捨，在結果面應無不同。在具體應用上，即將法律規範視為行為的限制條件，分析不同的限制下，所影響個人的行動，作為預測不同</a:t>
            </a:r>
            <a:r>
              <a:rPr lang="zh-TW" altLang="en-US" sz="2800" b="1" dirty="0"/>
              <a:t>規範對人們行為選擇的影響，如此將有助於制定妥當性、有效性的法律。（參閱謝哲勝，法律經濟學，</a:t>
            </a:r>
            <a:r>
              <a:rPr lang="en-US" altLang="zh-TW" sz="2800" b="1" dirty="0"/>
              <a:t>2007</a:t>
            </a:r>
            <a:r>
              <a:rPr lang="zh-TW" altLang="en-US" sz="2800" b="1" dirty="0"/>
              <a:t>，頁</a:t>
            </a:r>
            <a:r>
              <a:rPr lang="en-US" altLang="zh-TW" sz="2800" b="1" dirty="0"/>
              <a:t>11-12</a:t>
            </a:r>
            <a:r>
              <a:rPr lang="zh-TW" altLang="en-US" sz="2800" b="1" dirty="0"/>
              <a:t>）</a:t>
            </a:r>
            <a:endParaRPr lang="en-US" altLang="zh-TW" sz="28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29</a:t>
            </a:fld>
            <a:endParaRPr lang="zh-TW" altLang="en-US"/>
          </a:p>
        </p:txBody>
      </p:sp>
    </p:spTree>
    <p:extLst>
      <p:ext uri="{BB962C8B-B14F-4D97-AF65-F5344CB8AC3E}">
        <p14:creationId xmlns:p14="http://schemas.microsoft.com/office/powerpoint/2010/main" val="371379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4000" b="1" dirty="0">
                <a:solidFill>
                  <a:schemeClr val="accent2"/>
                </a:solidFill>
                <a:effectLst>
                  <a:outerShdw blurRad="38100" dist="38100" dir="2700000" algn="tl">
                    <a:srgbClr val="000000">
                      <a:alpha val="43137"/>
                    </a:srgbClr>
                  </a:outerShdw>
                </a:effectLst>
              </a:rPr>
              <a:t>壹、前言</a:t>
            </a:r>
          </a:p>
        </p:txBody>
      </p:sp>
      <p:sp>
        <p:nvSpPr>
          <p:cNvPr id="2" name="內容版面配置區 1"/>
          <p:cNvSpPr>
            <a:spLocks noGrp="1"/>
          </p:cNvSpPr>
          <p:nvPr>
            <p:ph idx="1"/>
          </p:nvPr>
        </p:nvSpPr>
        <p:spPr/>
        <p:txBody>
          <a:bodyPr>
            <a:normAutofit fontScale="70000" lnSpcReduction="20000"/>
          </a:bodyPr>
          <a:lstStyle/>
          <a:p>
            <a:pPr>
              <a:buNone/>
            </a:pPr>
            <a:r>
              <a:rPr lang="zh-TW" altLang="en-US" b="1" dirty="0"/>
              <a:t>一、法律的解釋適用</a:t>
            </a:r>
            <a:endParaRPr lang="en-US" altLang="zh-TW" b="1" dirty="0"/>
          </a:p>
          <a:p>
            <a:pPr>
              <a:buNone/>
            </a:pPr>
            <a:r>
              <a:rPr lang="zh-TW" altLang="en-US" b="1" dirty="0"/>
              <a:t>              法律的解釋適用之目的在於從既存的法源中發現個案事實的法規範。憲法、法律、行政命令、判例、習慣、法理、學說都是法律來源。</a:t>
            </a:r>
            <a:endParaRPr lang="en-US" altLang="zh-TW" b="1" dirty="0"/>
          </a:p>
          <a:p>
            <a:pPr>
              <a:buNone/>
            </a:pPr>
            <a:r>
              <a:rPr lang="zh-TW" altLang="en-US" b="1" dirty="0"/>
              <a:t>              成文法雖然是較明確的法源，但有時法律文字意涵模糊時（即法概念不明確），得以解釋方式而使法規範具體、明確的被適用（參閱楊仁壽，法學法方論，</a:t>
            </a:r>
            <a:r>
              <a:rPr lang="en-US" altLang="zh-TW" b="1" dirty="0"/>
              <a:t>1986</a:t>
            </a:r>
            <a:r>
              <a:rPr lang="zh-TW" altLang="en-US" b="1" dirty="0"/>
              <a:t>：頁</a:t>
            </a:r>
            <a:r>
              <a:rPr lang="en-US" altLang="zh-TW" b="1" dirty="0"/>
              <a:t>121</a:t>
            </a:r>
            <a:r>
              <a:rPr lang="zh-TW" altLang="en-US" b="1" dirty="0"/>
              <a:t>）。所謂「不明確的法律概念」，通常是由部分確定的核心概念和部分不確定的外延概念所組成，並造成法律概念具有流動性質，且呈現模糊現象。這樣的情況存在於各種法律規範之中，民法也不例外，因此有解釋的必要，並且在具體適用的情形上，需要斟酌不同的個案情況予以考量。例如「處分」一詞在不同的條文，其外延概念不相同，例如民法</a:t>
            </a:r>
            <a:r>
              <a:rPr lang="en-US" altLang="zh-TW" b="1" dirty="0"/>
              <a:t>68II</a:t>
            </a:r>
            <a:r>
              <a:rPr lang="zh-TW" altLang="en-US" b="1" dirty="0"/>
              <a:t>，</a:t>
            </a:r>
            <a:r>
              <a:rPr lang="en-US" altLang="zh-TW" b="1" dirty="0"/>
              <a:t>118</a:t>
            </a:r>
            <a:r>
              <a:rPr lang="zh-TW" altLang="en-US" b="1" dirty="0"/>
              <a:t>，</a:t>
            </a:r>
            <a:r>
              <a:rPr lang="en-US" altLang="zh-TW" b="1" dirty="0"/>
              <a:t>819I</a:t>
            </a:r>
            <a:r>
              <a:rPr lang="zh-TW" altLang="en-US" b="1" dirty="0"/>
              <a:t>。</a:t>
            </a:r>
            <a:endParaRPr lang="en-US" altLang="zh-TW" b="1" dirty="0"/>
          </a:p>
          <a:p>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a:t>
            </a:fld>
            <a:endParaRPr lang="zh-TW" altLang="en-US"/>
          </a:p>
        </p:txBody>
      </p:sp>
    </p:spTree>
    <p:extLst>
      <p:ext uri="{BB962C8B-B14F-4D97-AF65-F5344CB8AC3E}">
        <p14:creationId xmlns:p14="http://schemas.microsoft.com/office/powerpoint/2010/main" val="42724994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268760"/>
            <a:ext cx="7408333" cy="4857403"/>
          </a:xfrm>
        </p:spPr>
        <p:txBody>
          <a:bodyPr>
            <a:normAutofit fontScale="92500" lnSpcReduction="10000"/>
          </a:bodyPr>
          <a:lstStyle/>
          <a:p>
            <a:pPr>
              <a:buNone/>
            </a:pPr>
            <a:r>
              <a:rPr lang="zh-TW" altLang="en-US" b="1" dirty="0"/>
              <a:t>（一）</a:t>
            </a:r>
            <a:r>
              <a:rPr lang="zh-TW" altLang="en-US" b="1" dirty="0">
                <a:solidFill>
                  <a:srgbClr val="FF0000"/>
                </a:solidFill>
              </a:rPr>
              <a:t>共通價值</a:t>
            </a:r>
            <a:endParaRPr lang="en-US" altLang="zh-TW" b="1" dirty="0">
              <a:solidFill>
                <a:srgbClr val="FF0000"/>
              </a:solidFill>
            </a:endParaRPr>
          </a:p>
          <a:p>
            <a:pPr>
              <a:buNone/>
            </a:pPr>
            <a:r>
              <a:rPr lang="zh-TW" altLang="en-US" b="1" dirty="0"/>
              <a:t>        以</a:t>
            </a:r>
            <a:r>
              <a:rPr lang="zh-TW" altLang="en-US" b="1" dirty="0">
                <a:solidFill>
                  <a:srgbClr val="FF0000"/>
                </a:solidFill>
              </a:rPr>
              <a:t>公平與效率</a:t>
            </a:r>
            <a:r>
              <a:rPr lang="zh-TW" altLang="en-US" b="1" dirty="0"/>
              <a:t>，取代公平正義，作為法律學追求的共通價值。</a:t>
            </a:r>
            <a:endParaRPr lang="en-US" altLang="zh-TW" b="1" dirty="0"/>
          </a:p>
          <a:p>
            <a:pPr>
              <a:buNone/>
            </a:pPr>
            <a:endParaRPr lang="en-US" altLang="zh-TW" b="1" dirty="0"/>
          </a:p>
          <a:p>
            <a:pPr>
              <a:buNone/>
            </a:pPr>
            <a:r>
              <a:rPr lang="zh-TW" altLang="en-US" b="1" dirty="0"/>
              <a:t>（二）</a:t>
            </a:r>
            <a:r>
              <a:rPr lang="zh-TW" altLang="en-US" b="1" dirty="0">
                <a:solidFill>
                  <a:srgbClr val="FF0000"/>
                </a:solidFill>
              </a:rPr>
              <a:t>明智而簡約的規範</a:t>
            </a:r>
            <a:endParaRPr lang="en-US" altLang="zh-TW" b="1" dirty="0">
              <a:solidFill>
                <a:srgbClr val="FF0000"/>
              </a:solidFill>
            </a:endParaRPr>
          </a:p>
          <a:p>
            <a:pPr>
              <a:buNone/>
            </a:pPr>
            <a:r>
              <a:rPr lang="zh-TW" altLang="en-US" b="1" dirty="0"/>
              <a:t>              明智是指符合人們兼顧公平與效率的價值。</a:t>
            </a:r>
            <a:endParaRPr lang="en-US" altLang="zh-TW" b="1" dirty="0"/>
          </a:p>
          <a:p>
            <a:pPr>
              <a:buNone/>
            </a:pPr>
            <a:r>
              <a:rPr lang="zh-TW" altLang="en-US" b="1" dirty="0"/>
              <a:t>              簡約是指可以</a:t>
            </a:r>
            <a:r>
              <a:rPr lang="zh-TW" altLang="en-US" b="1" dirty="0">
                <a:solidFill>
                  <a:srgbClr val="FF0000"/>
                </a:solidFill>
              </a:rPr>
              <a:t>掙脫多如牛毛的法條和學說及實務見解</a:t>
            </a:r>
            <a:r>
              <a:rPr lang="zh-TW" altLang="en-US" b="1" dirty="0"/>
              <a:t>的限制。</a:t>
            </a:r>
            <a:endParaRPr lang="en-US" altLang="zh-TW"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30</a:t>
            </a:fld>
            <a:endParaRPr lang="zh-TW"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67544" y="-47625"/>
            <a:ext cx="8229600" cy="1143000"/>
          </a:xfrm>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99592" y="836712"/>
            <a:ext cx="7408333" cy="4497363"/>
          </a:xfrm>
        </p:spPr>
        <p:txBody>
          <a:bodyPr>
            <a:noAutofit/>
          </a:bodyPr>
          <a:lstStyle/>
          <a:p>
            <a:pPr>
              <a:buNone/>
            </a:pPr>
            <a:r>
              <a:rPr lang="zh-TW" altLang="en-US" sz="2400" b="1" dirty="0"/>
              <a:t>（三）經濟分析的步驟</a:t>
            </a:r>
            <a:endParaRPr lang="en-US" altLang="zh-TW" sz="2400" b="1" dirty="0"/>
          </a:p>
          <a:p>
            <a:r>
              <a:rPr lang="en-US" altLang="zh-TW" sz="2400" b="1" dirty="0">
                <a:solidFill>
                  <a:srgbClr val="FF0000"/>
                </a:solidFill>
              </a:rPr>
              <a:t>1.</a:t>
            </a:r>
            <a:r>
              <a:rPr lang="zh-TW" altLang="en-US" sz="2400" b="1" dirty="0">
                <a:solidFill>
                  <a:srgbClr val="FF0000"/>
                </a:solidFill>
              </a:rPr>
              <a:t>確立追求的價值</a:t>
            </a:r>
            <a:endParaRPr lang="en-US" altLang="zh-TW" sz="2400" b="1" dirty="0">
              <a:solidFill>
                <a:srgbClr val="FF0000"/>
              </a:solidFill>
            </a:endParaRPr>
          </a:p>
          <a:p>
            <a:pPr>
              <a:buNone/>
            </a:pPr>
            <a:r>
              <a:rPr lang="zh-TW" altLang="en-US" sz="2400" b="1" dirty="0"/>
              <a:t>          財產上價值、非財產上價值</a:t>
            </a:r>
            <a:endParaRPr lang="en-US" altLang="zh-TW" sz="2400" b="1" dirty="0"/>
          </a:p>
          <a:p>
            <a:pPr>
              <a:buNone/>
            </a:pPr>
            <a:r>
              <a:rPr lang="zh-TW" altLang="en-US" sz="2400" b="1" dirty="0"/>
              <a:t>          不同選項牽涉單一價值或雙重價值</a:t>
            </a:r>
            <a:endParaRPr lang="en-US" altLang="zh-TW" sz="2400" b="1" dirty="0"/>
          </a:p>
          <a:p>
            <a:pPr>
              <a:buNone/>
            </a:pPr>
            <a:r>
              <a:rPr lang="zh-TW" altLang="en-US" sz="2400" b="1" dirty="0"/>
              <a:t>          不同價值的</a:t>
            </a:r>
            <a:r>
              <a:rPr lang="zh-TW" altLang="en-US" sz="2400" b="1" dirty="0">
                <a:solidFill>
                  <a:srgbClr val="FF0000"/>
                </a:solidFill>
              </a:rPr>
              <a:t>權值</a:t>
            </a:r>
            <a:endParaRPr lang="en-US" altLang="zh-TW" sz="2400" b="1" dirty="0">
              <a:solidFill>
                <a:srgbClr val="FF0000"/>
              </a:solidFill>
            </a:endParaRPr>
          </a:p>
          <a:p>
            <a:r>
              <a:rPr lang="en-US" altLang="zh-TW" sz="2400" b="1" dirty="0">
                <a:solidFill>
                  <a:srgbClr val="FF0000"/>
                </a:solidFill>
              </a:rPr>
              <a:t>2.</a:t>
            </a:r>
            <a:r>
              <a:rPr lang="zh-TW" altLang="en-US" sz="2400" b="1" dirty="0">
                <a:solidFill>
                  <a:srgbClr val="FF0000"/>
                </a:solidFill>
              </a:rPr>
              <a:t> 提出接近事實的假設</a:t>
            </a:r>
            <a:endParaRPr lang="en-US" altLang="zh-TW" sz="2400" b="1" dirty="0">
              <a:solidFill>
                <a:srgbClr val="FF0000"/>
              </a:solidFill>
            </a:endParaRPr>
          </a:p>
          <a:p>
            <a:pPr>
              <a:buNone/>
            </a:pPr>
            <a:r>
              <a:rPr lang="zh-TW" altLang="en-US" sz="2400" b="1" dirty="0"/>
              <a:t>           人們是理性追求慾求的最大滿足</a:t>
            </a:r>
            <a:endParaRPr lang="en-US" altLang="zh-TW" sz="2400" b="1" dirty="0"/>
          </a:p>
          <a:p>
            <a:pPr>
              <a:buNone/>
            </a:pPr>
            <a:r>
              <a:rPr lang="zh-TW" altLang="en-US" sz="2400" b="1" dirty="0"/>
              <a:t>            假設事實與所規範的法律事實相符合</a:t>
            </a:r>
            <a:endParaRPr lang="en-US" altLang="zh-TW" sz="2400" b="1" dirty="0"/>
          </a:p>
          <a:p>
            <a:r>
              <a:rPr lang="en-US" altLang="zh-TW" sz="2400" b="1" dirty="0">
                <a:solidFill>
                  <a:srgbClr val="FF0000"/>
                </a:solidFill>
              </a:rPr>
              <a:t>3.</a:t>
            </a:r>
            <a:r>
              <a:rPr lang="zh-TW" altLang="en-US" sz="2400" b="1" dirty="0">
                <a:solidFill>
                  <a:srgbClr val="FF0000"/>
                </a:solidFill>
              </a:rPr>
              <a:t> 採取適當的分析方法</a:t>
            </a:r>
            <a:endParaRPr lang="en-US" altLang="zh-TW" sz="2400" b="1" dirty="0">
              <a:solidFill>
                <a:srgbClr val="FF0000"/>
              </a:solidFill>
            </a:endParaRPr>
          </a:p>
          <a:p>
            <a:pPr>
              <a:buNone/>
            </a:pPr>
            <a:r>
              <a:rPr lang="zh-TW" altLang="en-US" sz="2400" b="1" dirty="0"/>
              <a:t>         量化分析 、序列分析</a:t>
            </a:r>
            <a:endParaRPr lang="en-US" altLang="zh-TW" sz="2400" b="1" dirty="0"/>
          </a:p>
          <a:p>
            <a:r>
              <a:rPr lang="en-US" altLang="zh-TW" sz="2400" b="1" dirty="0">
                <a:solidFill>
                  <a:srgbClr val="FF0000"/>
                </a:solidFill>
              </a:rPr>
              <a:t>4.</a:t>
            </a:r>
            <a:r>
              <a:rPr lang="zh-TW" altLang="en-US" sz="2400" b="1" dirty="0">
                <a:solidFill>
                  <a:srgbClr val="FF0000"/>
                </a:solidFill>
              </a:rPr>
              <a:t> 做出最佳的選擇</a:t>
            </a:r>
            <a:endParaRPr lang="en-US" altLang="zh-TW" sz="2400" b="1" dirty="0">
              <a:solidFill>
                <a:srgbClr val="FF0000"/>
              </a:solidFill>
            </a:endParaRPr>
          </a:p>
          <a:p>
            <a:pPr>
              <a:buNone/>
            </a:pPr>
            <a:r>
              <a:rPr lang="en-US" altLang="zh-TW" sz="2400" b="1" dirty="0"/>
              <a:t>       </a:t>
            </a:r>
            <a:r>
              <a:rPr lang="zh-TW" altLang="en-US" sz="2400" b="1" dirty="0"/>
              <a:t> </a:t>
            </a:r>
            <a:r>
              <a:rPr lang="zh-TW" altLang="en-US" sz="2400" b="1" dirty="0">
                <a:solidFill>
                  <a:srgbClr val="FF0000"/>
                </a:solidFill>
              </a:rPr>
              <a:t>效益</a:t>
            </a:r>
            <a:r>
              <a:rPr lang="en-US" altLang="zh-TW" sz="2400" b="1" dirty="0">
                <a:solidFill>
                  <a:srgbClr val="FF0000"/>
                </a:solidFill>
              </a:rPr>
              <a:t>-</a:t>
            </a:r>
            <a:r>
              <a:rPr lang="zh-TW" altLang="en-US" sz="2400" b="1" dirty="0">
                <a:solidFill>
                  <a:srgbClr val="FF0000"/>
                </a:solidFill>
              </a:rPr>
              <a:t>成本</a:t>
            </a:r>
            <a:r>
              <a:rPr lang="en-US" altLang="zh-TW" sz="2400" b="1" dirty="0">
                <a:solidFill>
                  <a:srgbClr val="FF0000"/>
                </a:solidFill>
              </a:rPr>
              <a:t>=</a:t>
            </a:r>
            <a:r>
              <a:rPr lang="zh-TW" altLang="en-US" sz="2400" b="1" dirty="0">
                <a:solidFill>
                  <a:srgbClr val="FF0000"/>
                </a:solidFill>
              </a:rPr>
              <a:t>淨效益（淨福址）</a:t>
            </a:r>
          </a:p>
          <a:p>
            <a:r>
              <a:rPr lang="zh-TW" altLang="en-US" sz="2400" b="1" dirty="0">
                <a:solidFill>
                  <a:srgbClr val="FF0000"/>
                </a:solidFill>
              </a:rPr>
              <a:t>選擇淨效益極大的選項（法律見解）</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31</a:t>
            </a:fld>
            <a:endParaRPr lang="zh-TW"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57200" y="188640"/>
            <a:ext cx="8229600" cy="720080"/>
          </a:xfrm>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27584" y="908720"/>
            <a:ext cx="7992888" cy="4962864"/>
          </a:xfrm>
        </p:spPr>
        <p:txBody>
          <a:bodyPr>
            <a:noAutofit/>
          </a:bodyPr>
          <a:lstStyle/>
          <a:p>
            <a:r>
              <a:rPr lang="zh-TW" altLang="en-US" sz="2400" b="1" dirty="0">
                <a:solidFill>
                  <a:srgbClr val="0070C0"/>
                </a:solidFill>
              </a:rPr>
              <a:t>二、個別法領域的經濟分析</a:t>
            </a:r>
            <a:endParaRPr lang="en-US" altLang="zh-TW" sz="2400" b="1" dirty="0">
              <a:solidFill>
                <a:srgbClr val="0070C0"/>
              </a:solidFill>
            </a:endParaRPr>
          </a:p>
          <a:p>
            <a:r>
              <a:rPr lang="zh-TW" altLang="en-US" sz="2400" b="1" dirty="0">
                <a:solidFill>
                  <a:srgbClr val="0070C0"/>
                </a:solidFill>
              </a:rPr>
              <a:t>（一）契約法的經濟分析</a:t>
            </a:r>
            <a:endParaRPr lang="en-US" altLang="zh-TW" sz="2400" b="1" dirty="0">
              <a:solidFill>
                <a:srgbClr val="0070C0"/>
              </a:solidFill>
            </a:endParaRPr>
          </a:p>
          <a:p>
            <a:r>
              <a:rPr lang="zh-TW" altLang="en-US" sz="2400" b="1" dirty="0">
                <a:solidFill>
                  <a:srgbClr val="0070C0"/>
                </a:solidFill>
              </a:rPr>
              <a:t> </a:t>
            </a:r>
            <a:r>
              <a:rPr lang="en-US" altLang="zh-TW" sz="2400" b="1" dirty="0">
                <a:solidFill>
                  <a:srgbClr val="0070C0"/>
                </a:solidFill>
              </a:rPr>
              <a:t>1.</a:t>
            </a:r>
            <a:r>
              <a:rPr lang="zh-TW" altLang="en-US" sz="2400" b="1" dirty="0">
                <a:solidFill>
                  <a:srgbClr val="0070C0"/>
                </a:solidFill>
              </a:rPr>
              <a:t> 契約自由的經濟理由</a:t>
            </a:r>
            <a:endParaRPr lang="en-US" altLang="zh-TW" sz="2400" b="1" dirty="0">
              <a:solidFill>
                <a:srgbClr val="0070C0"/>
              </a:solidFill>
            </a:endParaRPr>
          </a:p>
          <a:p>
            <a:r>
              <a:rPr lang="zh-TW" altLang="en-US" sz="2400" b="1" dirty="0">
                <a:solidFill>
                  <a:srgbClr val="FF0000"/>
                </a:solidFill>
              </a:rPr>
              <a:t>自願交易會產生福址</a:t>
            </a:r>
            <a:endParaRPr lang="en-US" altLang="zh-TW" sz="2400" b="1" dirty="0">
              <a:solidFill>
                <a:srgbClr val="FF0000"/>
              </a:solidFill>
            </a:endParaRPr>
          </a:p>
          <a:p>
            <a:r>
              <a:rPr lang="zh-TW" altLang="en-US" sz="2400" b="1" dirty="0">
                <a:solidFill>
                  <a:srgbClr val="0070C0"/>
                </a:solidFill>
              </a:rPr>
              <a:t>完全自由競爭市場符合效率</a:t>
            </a:r>
            <a:endParaRPr lang="en-US" altLang="zh-TW" sz="2400" b="1" dirty="0">
              <a:solidFill>
                <a:srgbClr val="0070C0"/>
              </a:solidFill>
            </a:endParaRPr>
          </a:p>
          <a:p>
            <a:r>
              <a:rPr lang="zh-TW" altLang="en-US" sz="2400" b="1" dirty="0">
                <a:solidFill>
                  <a:srgbClr val="0070C0"/>
                </a:solidFill>
              </a:rPr>
              <a:t> </a:t>
            </a:r>
            <a:r>
              <a:rPr lang="en-US" altLang="zh-TW" sz="2400" b="1" dirty="0">
                <a:solidFill>
                  <a:srgbClr val="0070C0"/>
                </a:solidFill>
              </a:rPr>
              <a:t>2.</a:t>
            </a:r>
            <a:r>
              <a:rPr lang="zh-TW" altLang="en-US" sz="2400" b="1" dirty="0">
                <a:solidFill>
                  <a:srgbClr val="0070C0"/>
                </a:solidFill>
              </a:rPr>
              <a:t>限制契約自由的理由</a:t>
            </a:r>
            <a:endParaRPr lang="en-US" altLang="zh-TW" sz="2400" b="1" dirty="0">
              <a:solidFill>
                <a:srgbClr val="0070C0"/>
              </a:solidFill>
            </a:endParaRPr>
          </a:p>
          <a:p>
            <a:r>
              <a:rPr lang="zh-TW" altLang="en-US" sz="2400" b="1" dirty="0">
                <a:solidFill>
                  <a:srgbClr val="FF0000"/>
                </a:solidFill>
              </a:rPr>
              <a:t>不存在完全自由競爭市場或市場失靈</a:t>
            </a:r>
            <a:endParaRPr lang="en-US" altLang="zh-TW" sz="2400" b="1" dirty="0">
              <a:solidFill>
                <a:srgbClr val="FF0000"/>
              </a:solidFill>
            </a:endParaRPr>
          </a:p>
          <a:p>
            <a:r>
              <a:rPr lang="zh-TW" altLang="en-US" sz="2400" b="1" dirty="0">
                <a:solidFill>
                  <a:srgbClr val="FF0000"/>
                </a:solidFill>
              </a:rPr>
              <a:t>資訊不對稱</a:t>
            </a:r>
            <a:endParaRPr lang="en-US" altLang="zh-TW" sz="2400" b="1" dirty="0">
              <a:solidFill>
                <a:srgbClr val="FF0000"/>
              </a:solidFill>
            </a:endParaRPr>
          </a:p>
          <a:p>
            <a:r>
              <a:rPr lang="en-US" altLang="zh-TW" sz="2400" b="1" dirty="0">
                <a:solidFill>
                  <a:srgbClr val="FF0000"/>
                </a:solidFill>
              </a:rPr>
              <a:t> </a:t>
            </a:r>
            <a:r>
              <a:rPr lang="zh-TW" altLang="en-US" sz="2400" b="1" dirty="0">
                <a:solidFill>
                  <a:srgbClr val="FF0000"/>
                </a:solidFill>
              </a:rPr>
              <a:t>公平</a:t>
            </a:r>
            <a:endParaRPr lang="en-US" altLang="zh-TW" sz="2400" b="1" dirty="0">
              <a:solidFill>
                <a:srgbClr val="FF0000"/>
              </a:solidFill>
            </a:endParaRPr>
          </a:p>
          <a:p>
            <a:r>
              <a:rPr lang="zh-TW" altLang="en-US" sz="2400" b="1" dirty="0">
                <a:solidFill>
                  <a:srgbClr val="0070C0"/>
                </a:solidFill>
              </a:rPr>
              <a:t> </a:t>
            </a:r>
            <a:r>
              <a:rPr lang="en-US" altLang="zh-TW" sz="2400" b="1" dirty="0">
                <a:solidFill>
                  <a:srgbClr val="0070C0"/>
                </a:solidFill>
              </a:rPr>
              <a:t>3.</a:t>
            </a:r>
            <a:r>
              <a:rPr lang="zh-TW" altLang="en-US" sz="2400" b="1" dirty="0">
                <a:solidFill>
                  <a:srgbClr val="0070C0"/>
                </a:solidFill>
              </a:rPr>
              <a:t>契約自由與限制的平衡</a:t>
            </a:r>
            <a:endParaRPr lang="en-US" altLang="zh-TW" sz="2400" b="1" dirty="0">
              <a:solidFill>
                <a:srgbClr val="0070C0"/>
              </a:solidFill>
            </a:endParaRPr>
          </a:p>
          <a:p>
            <a:r>
              <a:rPr lang="zh-TW" altLang="en-US" sz="2400" b="1" dirty="0">
                <a:solidFill>
                  <a:srgbClr val="0070C0"/>
                </a:solidFill>
              </a:rPr>
              <a:t> </a:t>
            </a:r>
            <a:r>
              <a:rPr lang="en-US" altLang="zh-TW" sz="2400" b="1" dirty="0">
                <a:solidFill>
                  <a:srgbClr val="0070C0"/>
                </a:solidFill>
              </a:rPr>
              <a:t>4.</a:t>
            </a:r>
            <a:r>
              <a:rPr lang="zh-TW" altLang="en-US" sz="2400" b="1" dirty="0">
                <a:solidFill>
                  <a:srgbClr val="FF0000"/>
                </a:solidFill>
              </a:rPr>
              <a:t>契約責任宜輕</a:t>
            </a:r>
            <a:endParaRPr lang="en-US" altLang="zh-TW" sz="2400" b="1" dirty="0">
              <a:solidFill>
                <a:srgbClr val="FF0000"/>
              </a:solidFill>
            </a:endParaRPr>
          </a:p>
          <a:p>
            <a:r>
              <a:rPr lang="zh-TW" altLang="en-US" sz="2400" b="1" dirty="0">
                <a:solidFill>
                  <a:srgbClr val="0070C0"/>
                </a:solidFill>
              </a:rPr>
              <a:t>      鼓勵自願交易 </a:t>
            </a:r>
            <a:endParaRPr lang="en-US" altLang="zh-TW" sz="2400" b="1" dirty="0">
              <a:solidFill>
                <a:srgbClr val="0070C0"/>
              </a:solidFill>
            </a:endParaRPr>
          </a:p>
          <a:p>
            <a:r>
              <a:rPr lang="zh-TW" altLang="en-US" sz="2400" b="1" dirty="0">
                <a:solidFill>
                  <a:srgbClr val="0070C0"/>
                </a:solidFill>
              </a:rPr>
              <a:t>      商品自傷是自願交易的範圍，因而不應適用消保法第七條無過失責任，更不適用第五十一條的懲罰性</a:t>
            </a:r>
            <a:r>
              <a:rPr lang="zh-TW" altLang="en-US" sz="2000" b="1" dirty="0">
                <a:solidFill>
                  <a:srgbClr val="0070C0"/>
                </a:solidFill>
              </a:rPr>
              <a:t>賠償。</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32</a:t>
            </a:fld>
            <a:endParaRPr lang="zh-TW"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268760"/>
            <a:ext cx="7408333" cy="4857403"/>
          </a:xfrm>
        </p:spPr>
        <p:txBody>
          <a:bodyPr>
            <a:normAutofit fontScale="85000" lnSpcReduction="10000"/>
          </a:bodyPr>
          <a:lstStyle/>
          <a:p>
            <a:r>
              <a:rPr lang="zh-TW" altLang="en-US" b="1" dirty="0"/>
              <a:t>（二）侵權行為責任的經濟分析</a:t>
            </a:r>
            <a:endParaRPr lang="en-US" altLang="zh-TW" b="1" dirty="0"/>
          </a:p>
          <a:p>
            <a:r>
              <a:rPr lang="en-US" altLang="zh-TW" b="1" dirty="0"/>
              <a:t>1.</a:t>
            </a:r>
            <a:r>
              <a:rPr lang="zh-TW" altLang="en-US" b="1" dirty="0"/>
              <a:t> </a:t>
            </a:r>
            <a:r>
              <a:rPr lang="zh-TW" altLang="en-US" b="1" dirty="0">
                <a:solidFill>
                  <a:srgbClr val="FF0000"/>
                </a:solidFill>
              </a:rPr>
              <a:t>侵權行為負賠償責任以嚇阻加害行為</a:t>
            </a:r>
            <a:endParaRPr lang="en-US" altLang="zh-TW" b="1" dirty="0">
              <a:solidFill>
                <a:srgbClr val="FF0000"/>
              </a:solidFill>
            </a:endParaRPr>
          </a:p>
          <a:p>
            <a:r>
              <a:rPr lang="zh-TW" altLang="en-US" b="1" dirty="0"/>
              <a:t>    不負賠償責任者即是不必嚇阻的行為</a:t>
            </a:r>
            <a:endParaRPr lang="en-US" altLang="zh-TW" b="1" dirty="0"/>
          </a:p>
          <a:p>
            <a:r>
              <a:rPr lang="zh-TW" altLang="en-US" b="1" dirty="0"/>
              <a:t>    過失責任為原則，因為過失行為可以防免，也可以適當嚇阻。</a:t>
            </a:r>
            <a:endParaRPr lang="en-US" altLang="zh-TW" b="1" dirty="0"/>
          </a:p>
          <a:p>
            <a:r>
              <a:rPr lang="en-US" altLang="zh-TW" b="1" dirty="0"/>
              <a:t>2.</a:t>
            </a:r>
            <a:r>
              <a:rPr lang="zh-TW" altLang="en-US" b="1" dirty="0"/>
              <a:t> 區分故意和過失責任</a:t>
            </a:r>
            <a:endParaRPr lang="en-US" altLang="zh-TW" b="1" dirty="0"/>
          </a:p>
          <a:p>
            <a:r>
              <a:rPr lang="zh-TW" altLang="en-US" b="1" dirty="0"/>
              <a:t>    </a:t>
            </a:r>
            <a:r>
              <a:rPr lang="zh-TW" altLang="en-US" b="1" dirty="0">
                <a:solidFill>
                  <a:srgbClr val="FF0000"/>
                </a:solidFill>
              </a:rPr>
              <a:t>防免損害的成本不同。</a:t>
            </a:r>
            <a:endParaRPr lang="en-US" altLang="zh-TW" b="1" dirty="0">
              <a:solidFill>
                <a:srgbClr val="FF0000"/>
              </a:solidFill>
            </a:endParaRPr>
          </a:p>
          <a:p>
            <a:r>
              <a:rPr lang="zh-TW" altLang="en-US" b="1" dirty="0"/>
              <a:t>    故意行為的避免成本為零，過失行為的避免有其成本。</a:t>
            </a:r>
            <a:endParaRPr lang="en-US" altLang="zh-TW" b="1" dirty="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33</a:t>
            </a:fld>
            <a:endParaRPr lang="zh-TW" altLang="en-US"/>
          </a:p>
        </p:txBody>
      </p:sp>
    </p:spTree>
    <p:extLst>
      <p:ext uri="{BB962C8B-B14F-4D97-AF65-F5344CB8AC3E}">
        <p14:creationId xmlns:p14="http://schemas.microsoft.com/office/powerpoint/2010/main" val="217715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99592" y="980728"/>
            <a:ext cx="8244408" cy="5877272"/>
          </a:xfrm>
        </p:spPr>
        <p:txBody>
          <a:bodyPr>
            <a:normAutofit fontScale="92500"/>
          </a:bodyPr>
          <a:lstStyle/>
          <a:p>
            <a:r>
              <a:rPr lang="zh-TW" altLang="en-US" sz="2000" b="1" dirty="0"/>
              <a:t>（二）侵權行為責任的經濟分析</a:t>
            </a:r>
            <a:endParaRPr lang="en-US" altLang="zh-TW" sz="2000" b="1" dirty="0"/>
          </a:p>
          <a:p>
            <a:r>
              <a:rPr lang="en-US" altLang="zh-TW" sz="2000" b="1" dirty="0"/>
              <a:t>3.</a:t>
            </a:r>
            <a:r>
              <a:rPr lang="zh-TW" altLang="en-US" sz="2000" b="1" dirty="0"/>
              <a:t> 過失的判斷標準</a:t>
            </a:r>
            <a:endParaRPr lang="en-US" altLang="zh-TW" sz="2000" b="1" dirty="0"/>
          </a:p>
          <a:p>
            <a:r>
              <a:rPr lang="zh-TW" altLang="en-US" sz="2000" b="1" dirty="0"/>
              <a:t>    如以一般熟知的抽象輕過失、具體輕過失、重大過失等概念來認定，根本是針對事件性質而預設立場的概念。而知名的漢德公式</a:t>
            </a:r>
            <a:r>
              <a:rPr lang="en-US" altLang="zh-TW" sz="2000" b="1" dirty="0"/>
              <a:t>(Learned Hand rule)</a:t>
            </a:r>
            <a:r>
              <a:rPr lang="zh-TW" altLang="en-US" sz="2000" b="1" dirty="0"/>
              <a:t>出自於 一九四七年</a:t>
            </a:r>
            <a:r>
              <a:rPr lang="en-US" altLang="zh-TW" sz="2000" b="1" dirty="0"/>
              <a:t>United States v. Carroll Towing Co.</a:t>
            </a:r>
            <a:r>
              <a:rPr lang="zh-TW" altLang="en-US" sz="2000" b="1" dirty="0"/>
              <a:t>一案 ，漢德法官所提出的過失 判斷標準。 即以</a:t>
            </a:r>
            <a:r>
              <a:rPr lang="en-US" altLang="zh-TW" sz="2000" b="1" dirty="0"/>
              <a:t>B</a:t>
            </a:r>
            <a:r>
              <a:rPr lang="zh-TW" altLang="en-US" sz="2000" b="1" dirty="0"/>
              <a:t>代表預防損害的成本，</a:t>
            </a:r>
            <a:r>
              <a:rPr lang="en-US" altLang="zh-TW" sz="2000" b="1" dirty="0"/>
              <a:t>P</a:t>
            </a:r>
            <a:r>
              <a:rPr lang="zh-TW" altLang="en-US" sz="2000" b="1" dirty="0"/>
              <a:t>代表損害發生的機率，</a:t>
            </a:r>
            <a:r>
              <a:rPr lang="en-US" altLang="zh-TW" sz="2000" b="1" dirty="0"/>
              <a:t>L</a:t>
            </a:r>
            <a:r>
              <a:rPr lang="zh-TW" altLang="en-US" sz="2000" b="1" dirty="0"/>
              <a:t>代表損害數額。</a:t>
            </a:r>
            <a:r>
              <a:rPr lang="zh-TW" altLang="en-US" sz="2000" b="1" dirty="0">
                <a:solidFill>
                  <a:srgbClr val="FF0000"/>
                </a:solidFill>
              </a:rPr>
              <a:t>若</a:t>
            </a:r>
            <a:r>
              <a:rPr lang="en-US" altLang="zh-TW" sz="2000" b="1" dirty="0">
                <a:solidFill>
                  <a:srgbClr val="FF0000"/>
                </a:solidFill>
              </a:rPr>
              <a:t>B</a:t>
            </a:r>
            <a:r>
              <a:rPr lang="zh-TW" altLang="en-US" sz="2000" b="1" dirty="0">
                <a:solidFill>
                  <a:srgbClr val="FF0000"/>
                </a:solidFill>
              </a:rPr>
              <a:t>小於</a:t>
            </a:r>
            <a:r>
              <a:rPr lang="en-US" altLang="zh-TW" sz="2000" b="1" dirty="0">
                <a:solidFill>
                  <a:srgbClr val="FF0000"/>
                </a:solidFill>
              </a:rPr>
              <a:t>P</a:t>
            </a:r>
            <a:r>
              <a:rPr lang="zh-TW" altLang="en-US" sz="2000" b="1" dirty="0">
                <a:solidFill>
                  <a:srgbClr val="FF0000"/>
                </a:solidFill>
              </a:rPr>
              <a:t>乘以</a:t>
            </a:r>
            <a:r>
              <a:rPr lang="en-US" altLang="zh-TW" sz="2000" b="1" dirty="0">
                <a:solidFill>
                  <a:srgbClr val="FF0000"/>
                </a:solidFill>
              </a:rPr>
              <a:t>L</a:t>
            </a:r>
            <a:r>
              <a:rPr lang="zh-TW" altLang="en-US" sz="2000" b="1" dirty="0">
                <a:solidFill>
                  <a:srgbClr val="FF0000"/>
                </a:solidFill>
              </a:rPr>
              <a:t>，則表示加害人有過失，反之，則表示加害人無過失。</a:t>
            </a:r>
            <a:endParaRPr lang="en-US" altLang="zh-TW" sz="2000" b="1" dirty="0">
              <a:solidFill>
                <a:srgbClr val="FF0000"/>
              </a:solidFill>
            </a:endParaRPr>
          </a:p>
          <a:p>
            <a:r>
              <a:rPr lang="zh-TW" altLang="en-US" sz="2200" b="1" dirty="0"/>
              <a:t>這種以損害就事件性質中，具體衡量損害發生的機率與預防的成本，來決定加害人主觀上有無過失的方式，需進一步說明的是，該</a:t>
            </a:r>
            <a:r>
              <a:rPr lang="en-US" altLang="zh-TW" sz="2200" b="1" dirty="0"/>
              <a:t>B</a:t>
            </a:r>
            <a:r>
              <a:rPr lang="zh-TW" altLang="en-US" sz="2200" b="1" dirty="0"/>
              <a:t>的成本仍須要理性人標準（</a:t>
            </a:r>
            <a:r>
              <a:rPr lang="en-US" altLang="zh-TW" sz="2200" b="1" dirty="0"/>
              <a:t>Reasonable-Man Standard</a:t>
            </a:r>
            <a:r>
              <a:rPr lang="zh-TW" altLang="en-US" sz="2200" b="1" dirty="0"/>
              <a:t>）加以檢視，因為這是就侵權行為法的目的在於建立行為標準（即一般預防）的功能以及減少訴訟成本的考量的結果。</a:t>
            </a:r>
            <a:endParaRPr lang="en-US" altLang="zh-TW" sz="2200" b="1" dirty="0"/>
          </a:p>
          <a:p>
            <a:r>
              <a:rPr lang="zh-TW" altLang="en-US" sz="2200" b="1" dirty="0"/>
              <a:t>最高法院</a:t>
            </a:r>
            <a:r>
              <a:rPr lang="en-US" altLang="zh-TW" sz="2200" b="1" dirty="0"/>
              <a:t>95</a:t>
            </a:r>
            <a:r>
              <a:rPr lang="zh-TW" altLang="en-US" sz="2200" b="1" dirty="0"/>
              <a:t>年台上字</a:t>
            </a:r>
            <a:r>
              <a:rPr lang="en-US" altLang="zh-TW" sz="2200" b="1" dirty="0"/>
              <a:t>851</a:t>
            </a:r>
            <a:r>
              <a:rPr lang="zh-TW" altLang="en-US" sz="2200" b="1" dirty="0"/>
              <a:t>判決表示：構成侵權行為之過失，係指抽象輕過失即欠缺善良管理人之注意義務而言，行為人已否盡善良管理人之注意義務，應依</a:t>
            </a:r>
            <a:r>
              <a:rPr lang="zh-TW" altLang="en-US" sz="2200" b="1" dirty="0">
                <a:solidFill>
                  <a:srgbClr val="FF0000"/>
                </a:solidFill>
              </a:rPr>
              <a:t>事件之特性</a:t>
            </a:r>
            <a:r>
              <a:rPr lang="zh-TW" altLang="en-US" sz="2200" b="1" dirty="0"/>
              <a:t>，分別加以考量，因行為人之職業、</a:t>
            </a:r>
            <a:r>
              <a:rPr lang="zh-TW" altLang="en-US" sz="2200" b="1" dirty="0">
                <a:solidFill>
                  <a:srgbClr val="FF0000"/>
                </a:solidFill>
              </a:rPr>
              <a:t>危害之嚴重性、被害法益之輕重</a:t>
            </a:r>
            <a:r>
              <a:rPr lang="zh-TW" altLang="en-US" sz="2200" b="1" dirty="0"/>
              <a:t>、</a:t>
            </a:r>
            <a:r>
              <a:rPr lang="zh-TW" altLang="en-US" sz="2200" b="1" dirty="0">
                <a:solidFill>
                  <a:srgbClr val="FF0000"/>
                </a:solidFill>
              </a:rPr>
              <a:t>防範避免危害之代價</a:t>
            </a:r>
            <a:r>
              <a:rPr lang="zh-TW" altLang="en-US" sz="2200" b="1" dirty="0"/>
              <a:t>，而有所不同 。</a:t>
            </a:r>
            <a:endParaRPr lang="en-US" altLang="zh-TW" sz="2200" b="1" dirty="0"/>
          </a:p>
          <a:p>
            <a:r>
              <a:rPr lang="zh-TW" altLang="en-US" sz="2200" b="1" dirty="0"/>
              <a:t>此項過失認定基準，</a:t>
            </a:r>
            <a:r>
              <a:rPr lang="zh-TW" altLang="en-US" sz="2200" b="1" dirty="0">
                <a:solidFill>
                  <a:srgbClr val="FF0000"/>
                </a:solidFill>
              </a:rPr>
              <a:t>具有利益衡量的意涵</a:t>
            </a:r>
            <a:r>
              <a:rPr lang="zh-TW" altLang="en-US" sz="2200" b="1" dirty="0"/>
              <a:t>，接近於</a:t>
            </a:r>
            <a:r>
              <a:rPr lang="zh-TW" altLang="en-US" sz="2200" b="1" dirty="0">
                <a:solidFill>
                  <a:srgbClr val="FF0000"/>
                </a:solidFill>
              </a:rPr>
              <a:t>漢德公式</a:t>
            </a:r>
            <a:r>
              <a:rPr lang="zh-TW" altLang="en-US" sz="2200" b="1" dirty="0"/>
              <a:t>的運用。</a:t>
            </a:r>
          </a:p>
          <a:p>
            <a:endParaRPr lang="en-US" altLang="zh-TW" sz="2200" b="1" dirty="0"/>
          </a:p>
          <a:p>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34</a:t>
            </a:fld>
            <a:endParaRPr lang="zh-TW" altLang="en-US"/>
          </a:p>
        </p:txBody>
      </p:sp>
    </p:spTree>
    <p:extLst>
      <p:ext uri="{BB962C8B-B14F-4D97-AF65-F5344CB8AC3E}">
        <p14:creationId xmlns:p14="http://schemas.microsoft.com/office/powerpoint/2010/main" val="2270186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124744"/>
            <a:ext cx="7408333" cy="5616624"/>
          </a:xfrm>
        </p:spPr>
        <p:txBody>
          <a:bodyPr>
            <a:normAutofit fontScale="92500" lnSpcReduction="10000"/>
          </a:bodyPr>
          <a:lstStyle/>
          <a:p>
            <a:r>
              <a:rPr lang="zh-TW" altLang="en-US" b="1" dirty="0"/>
              <a:t>（二）侵權行為責任的經濟分析</a:t>
            </a:r>
            <a:endParaRPr lang="en-US" altLang="zh-TW" b="1" dirty="0"/>
          </a:p>
          <a:p>
            <a:r>
              <a:rPr lang="en-US" altLang="zh-TW" b="1" dirty="0"/>
              <a:t>4.</a:t>
            </a:r>
            <a:r>
              <a:rPr lang="zh-TW" altLang="en-US" b="1" dirty="0"/>
              <a:t>懲罰性賠償 </a:t>
            </a:r>
            <a:r>
              <a:rPr lang="en-US" altLang="zh-TW" b="1" dirty="0"/>
              <a:t>(Punitive Damages)</a:t>
            </a:r>
          </a:p>
          <a:p>
            <a:r>
              <a:rPr lang="zh-TW" altLang="en-US" b="1" dirty="0"/>
              <a:t>民法固</a:t>
            </a:r>
            <a:r>
              <a:rPr lang="zh-TW" altLang="en-US" b="1" dirty="0">
                <a:solidFill>
                  <a:schemeClr val="tx2">
                    <a:lumMod val="75000"/>
                  </a:schemeClr>
                </a:solidFill>
              </a:rPr>
              <a:t>有的</a:t>
            </a:r>
            <a:r>
              <a:rPr lang="zh-TW" altLang="en-US" b="1" dirty="0"/>
              <a:t>損害賠償的功能，在被害人考量到經歷訴訟的成本後而有所不足，為達成嚇阻不法行為以預防損害的目前，因此在損害賠償制度的設計上，便轉為從行為人的角度設計制度，考慮行為人的資力、行為的所得等因素，而採對行為</a:t>
            </a:r>
            <a:r>
              <a:rPr lang="zh-TW" altLang="en-US" b="1" dirty="0">
                <a:solidFill>
                  <a:schemeClr val="tx2">
                    <a:lumMod val="75000"/>
                  </a:schemeClr>
                </a:solidFill>
              </a:rPr>
              <a:t>人最適合的嚇阻效果的責任。</a:t>
            </a:r>
            <a:r>
              <a:rPr lang="zh-TW" altLang="en-US" b="1" dirty="0">
                <a:solidFill>
                  <a:srgbClr val="FF0000"/>
                </a:solidFill>
              </a:rPr>
              <a:t>這種重視懲罰嚇阻行為的責任設計即為懲罰性賠償。</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35</a:t>
            </a:fld>
            <a:endParaRPr lang="zh-TW" altLang="en-US"/>
          </a:p>
        </p:txBody>
      </p:sp>
    </p:spTree>
    <p:extLst>
      <p:ext uri="{BB962C8B-B14F-4D97-AF65-F5344CB8AC3E}">
        <p14:creationId xmlns:p14="http://schemas.microsoft.com/office/powerpoint/2010/main" val="939886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1018787" y="980728"/>
            <a:ext cx="8092421" cy="5760640"/>
          </a:xfrm>
        </p:spPr>
        <p:txBody>
          <a:bodyPr>
            <a:normAutofit fontScale="62500" lnSpcReduction="20000"/>
          </a:bodyPr>
          <a:lstStyle/>
          <a:p>
            <a:r>
              <a:rPr lang="zh-TW" altLang="en-US" b="1" dirty="0"/>
              <a:t>（二）侵權行為責任的經濟分析</a:t>
            </a:r>
            <a:endParaRPr lang="en-US" altLang="zh-TW" b="1" dirty="0"/>
          </a:p>
          <a:p>
            <a:r>
              <a:rPr lang="en-US" altLang="zh-TW" b="1" dirty="0"/>
              <a:t>4.</a:t>
            </a:r>
            <a:r>
              <a:rPr lang="zh-TW" altLang="en-US" b="1" dirty="0"/>
              <a:t>懲罰性賠償 </a:t>
            </a:r>
            <a:r>
              <a:rPr lang="en-US" altLang="zh-TW" b="1" dirty="0"/>
              <a:t>(Punitive Damages)</a:t>
            </a:r>
          </a:p>
          <a:p>
            <a:r>
              <a:rPr lang="en-US" altLang="zh-TW" b="1" dirty="0"/>
              <a:t>(1).</a:t>
            </a:r>
            <a:r>
              <a:rPr lang="zh-TW" altLang="en-US" b="1" dirty="0"/>
              <a:t>  </a:t>
            </a:r>
            <a:r>
              <a:rPr lang="zh-TW" altLang="en-US" b="1" dirty="0">
                <a:solidFill>
                  <a:srgbClr val="FF0000"/>
                </a:solidFill>
              </a:rPr>
              <a:t>原則上只適用於侵權行為責任而不適用於契約責任</a:t>
            </a:r>
            <a:endParaRPr lang="en-US" altLang="zh-TW" b="1" dirty="0">
              <a:solidFill>
                <a:srgbClr val="FF0000"/>
              </a:solidFill>
            </a:endParaRPr>
          </a:p>
          <a:p>
            <a:r>
              <a:rPr lang="zh-TW" altLang="en-US" b="1" dirty="0"/>
              <a:t>          除非違反忠誠義務，或保險人惡意不理賠，因契約責任宜輕，原則上無懲罰性賠償，。</a:t>
            </a:r>
            <a:endParaRPr lang="en-US" altLang="zh-TW" b="1" dirty="0"/>
          </a:p>
          <a:p>
            <a:r>
              <a:rPr lang="en-US" altLang="zh-TW" b="1" dirty="0"/>
              <a:t>(2).</a:t>
            </a:r>
            <a:r>
              <a:rPr lang="zh-TW" altLang="en-US" b="1" dirty="0"/>
              <a:t>懲罰性賠償金的數額計算原則上採適當嚇阻原則</a:t>
            </a:r>
            <a:endParaRPr lang="en-US" altLang="zh-TW" b="1" dirty="0"/>
          </a:p>
          <a:p>
            <a:r>
              <a:rPr lang="zh-TW" altLang="en-US" b="1" dirty="0"/>
              <a:t>而在計算懲罰性賠償金的數額時，一般也會使用經濟分析的觀點，其一是從所謂</a:t>
            </a:r>
            <a:r>
              <a:rPr lang="zh-TW" altLang="en-US" b="1" dirty="0">
                <a:solidFill>
                  <a:srgbClr val="FF0000"/>
                </a:solidFill>
              </a:rPr>
              <a:t>成本內化</a:t>
            </a:r>
            <a:r>
              <a:rPr lang="en-US" altLang="zh-TW" b="1" dirty="0"/>
              <a:t>(cost-internalization)</a:t>
            </a:r>
            <a:r>
              <a:rPr lang="zh-TW" altLang="en-US" b="1" dirty="0"/>
              <a:t>的角度出發，認為侵權行為人並未完全負擔其所製造的社會成本，因為侵權行為人雖然造成損害，但實際上不一定會被追究，這是導因於被害人不知已受害、被害人不知何人為加害人、被害人無法滿足舉證責任而無法獲得賠償等情形，因此有必要將該成本予以內部化，並提出以行為人被追究責任的機率判定懲罰性賠償金的想法 。其二則從所謂</a:t>
            </a:r>
            <a:r>
              <a:rPr lang="zh-TW" altLang="en-US" b="1" dirty="0">
                <a:solidFill>
                  <a:srgbClr val="FF0000"/>
                </a:solidFill>
              </a:rPr>
              <a:t>利益消除</a:t>
            </a:r>
            <a:r>
              <a:rPr lang="en-US" altLang="zh-TW" b="1" dirty="0"/>
              <a:t>(gain-elimination) </a:t>
            </a:r>
            <a:r>
              <a:rPr lang="zh-TW" altLang="en-US" b="1" dirty="0"/>
              <a:t>的角度出發，其與成本內化的差異在於，成本內化是以行為的社會成本作為認定賠償額的基準，利益消除則是以剝奪行為人從事違法行為所產生的利益為認定基準。</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36</a:t>
            </a:fld>
            <a:endParaRPr lang="zh-TW" altLang="en-US"/>
          </a:p>
        </p:txBody>
      </p:sp>
    </p:spTree>
    <p:extLst>
      <p:ext uri="{BB962C8B-B14F-4D97-AF65-F5344CB8AC3E}">
        <p14:creationId xmlns:p14="http://schemas.microsoft.com/office/powerpoint/2010/main" val="3805498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980728"/>
            <a:ext cx="7408333" cy="5145435"/>
          </a:xfrm>
        </p:spPr>
        <p:txBody>
          <a:bodyPr>
            <a:normAutofit fontScale="92500" lnSpcReduction="10000"/>
          </a:bodyPr>
          <a:lstStyle/>
          <a:p>
            <a:r>
              <a:rPr lang="zh-TW" altLang="en-US" b="1" dirty="0">
                <a:latin typeface="+mn-ea"/>
              </a:rPr>
              <a:t>（二）侵權行為責任的經濟分析</a:t>
            </a:r>
            <a:endParaRPr lang="en-US" altLang="zh-TW" b="1" dirty="0">
              <a:latin typeface="+mn-ea"/>
            </a:endParaRPr>
          </a:p>
          <a:p>
            <a:r>
              <a:rPr lang="en-US" altLang="zh-TW" b="1" dirty="0">
                <a:latin typeface="+mn-ea"/>
              </a:rPr>
              <a:t>4.</a:t>
            </a:r>
            <a:r>
              <a:rPr lang="zh-TW" altLang="en-US" b="1" dirty="0">
                <a:latin typeface="+mn-ea"/>
              </a:rPr>
              <a:t>懲罰性賠償 </a:t>
            </a:r>
            <a:r>
              <a:rPr lang="en-US" altLang="zh-TW" b="1" dirty="0">
                <a:latin typeface="+mn-ea"/>
              </a:rPr>
              <a:t>(Punitive Damages)</a:t>
            </a:r>
          </a:p>
          <a:p>
            <a:r>
              <a:rPr lang="en-US" altLang="zh-TW" dirty="0">
                <a:latin typeface="+mn-ea"/>
              </a:rPr>
              <a:t>(3)</a:t>
            </a:r>
            <a:r>
              <a:rPr lang="zh-TW" altLang="en-US" b="1" dirty="0">
                <a:solidFill>
                  <a:srgbClr val="FF0000"/>
                </a:solidFill>
                <a:latin typeface="+mn-ea"/>
              </a:rPr>
              <a:t>懲罰性賠償金額的計算應以財產上和非財產上損害的總額為基礎</a:t>
            </a:r>
            <a:endParaRPr lang="en-US" altLang="zh-TW" b="1" dirty="0">
              <a:solidFill>
                <a:srgbClr val="FF0000"/>
              </a:solidFill>
              <a:latin typeface="+mn-ea"/>
            </a:endParaRPr>
          </a:p>
          <a:p>
            <a:pPr>
              <a:buNone/>
            </a:pPr>
            <a:r>
              <a:rPr lang="zh-TW" altLang="en-US" b="1" dirty="0">
                <a:latin typeface="+mn-ea"/>
              </a:rPr>
              <a:t>     最適當的嚇阻的賠償金額，應以行為造成損害的總額，除以負賠償責任的機率，計算得出。</a:t>
            </a:r>
            <a:endParaRPr lang="en-US" altLang="zh-TW" b="1" dirty="0">
              <a:latin typeface="+mn-ea"/>
            </a:endParaRPr>
          </a:p>
          <a:p>
            <a:pPr>
              <a:buNone/>
            </a:pPr>
            <a:r>
              <a:rPr lang="zh-TW" altLang="en-US" b="1" dirty="0">
                <a:latin typeface="+mn-ea"/>
              </a:rPr>
              <a:t>     財產上的損害與非財產上的損害，都是行為人行為所造成的結果，都有避免的必要而有嚇阻的必要。 </a:t>
            </a:r>
            <a:endParaRPr lang="zh-TW" altLang="en-US" dirty="0">
              <a:latin typeface="+mn-ea"/>
            </a:endParaRP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37</a:t>
            </a:fld>
            <a:endParaRPr lang="zh-TW"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p:txBody>
          <a:bodyPr>
            <a:normAutofit fontScale="92500"/>
          </a:bodyPr>
          <a:lstStyle/>
          <a:p>
            <a:r>
              <a:rPr lang="zh-TW" altLang="en-US" sz="2800" b="1" dirty="0"/>
              <a:t>（三）物權的經濟分析</a:t>
            </a:r>
            <a:endParaRPr lang="en-US" altLang="zh-TW" sz="2800" b="1" dirty="0"/>
          </a:p>
          <a:p>
            <a:r>
              <a:rPr lang="en-US" altLang="zh-TW" sz="2800" b="1" dirty="0"/>
              <a:t>1.</a:t>
            </a:r>
            <a:r>
              <a:rPr lang="zh-TW" altLang="en-US" sz="2800" b="1" dirty="0"/>
              <a:t>  財產權的保障在於提供生產的誘因</a:t>
            </a:r>
            <a:endParaRPr lang="en-US" altLang="zh-TW" sz="2800" b="1" dirty="0"/>
          </a:p>
          <a:p>
            <a:r>
              <a:rPr lang="zh-TW" altLang="en-US" sz="2800" b="1" dirty="0"/>
              <a:t>         </a:t>
            </a:r>
            <a:r>
              <a:rPr lang="zh-TW" altLang="en-US" sz="2800" b="1" dirty="0">
                <a:solidFill>
                  <a:srgbClr val="FF0000"/>
                </a:solidFill>
              </a:rPr>
              <a:t>私有單一所有權並自己使用，原則上最有效率。</a:t>
            </a:r>
            <a:endParaRPr lang="en-US" altLang="zh-TW" sz="2800" b="1" dirty="0">
              <a:solidFill>
                <a:srgbClr val="FF0000"/>
              </a:solidFill>
            </a:endParaRPr>
          </a:p>
          <a:p>
            <a:r>
              <a:rPr lang="zh-TW" altLang="en-US" sz="2800" b="1" dirty="0"/>
              <a:t>         共有人優先購買權</a:t>
            </a:r>
            <a:endParaRPr lang="en-US" altLang="zh-TW" sz="2800" b="1" dirty="0"/>
          </a:p>
          <a:p>
            <a:r>
              <a:rPr lang="zh-TW" altLang="en-US" sz="2800" b="1" dirty="0"/>
              <a:t>         承租人優先購買權</a:t>
            </a:r>
            <a:endParaRPr lang="en-US" altLang="zh-TW" sz="2800" b="1" dirty="0"/>
          </a:p>
          <a:p>
            <a:r>
              <a:rPr lang="en-US" altLang="zh-TW" sz="2800" b="1" dirty="0"/>
              <a:t>2.</a:t>
            </a:r>
            <a:r>
              <a:rPr lang="zh-TW" altLang="en-US" sz="2800" b="1" dirty="0"/>
              <a:t>  財產權保障重點在於投資報酬期待</a:t>
            </a:r>
            <a:endParaRPr lang="en-US" altLang="zh-TW" sz="2800" b="1" dirty="0"/>
          </a:p>
          <a:p>
            <a:r>
              <a:rPr lang="zh-TW" altLang="en-US" sz="2800" b="1" dirty="0"/>
              <a:t>        補償法則與財產法則同等重要</a:t>
            </a:r>
            <a:endParaRPr lang="en-US" altLang="zh-TW" sz="2800" b="1" dirty="0"/>
          </a:p>
          <a:p>
            <a:r>
              <a:rPr lang="zh-TW" altLang="en-US" sz="2800" b="1" dirty="0">
                <a:solidFill>
                  <a:srgbClr val="FF0000"/>
                </a:solidFill>
              </a:rPr>
              <a:t>         所有權保障不等於存續性保障，可以價值保障加以代替。</a:t>
            </a:r>
            <a:endParaRPr lang="en-US" altLang="zh-TW" sz="2800" b="1" dirty="0">
              <a:solidFill>
                <a:srgbClr val="FF0000"/>
              </a:solidFill>
            </a:endParaRPr>
          </a:p>
          <a:p>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38</a:t>
            </a:fld>
            <a:endParaRPr lang="zh-TW" altLang="en-US"/>
          </a:p>
        </p:txBody>
      </p:sp>
    </p:spTree>
    <p:extLst>
      <p:ext uri="{BB962C8B-B14F-4D97-AF65-F5344CB8AC3E}">
        <p14:creationId xmlns:p14="http://schemas.microsoft.com/office/powerpoint/2010/main" val="36816604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980728"/>
            <a:ext cx="8164429" cy="5688632"/>
          </a:xfrm>
        </p:spPr>
        <p:txBody>
          <a:bodyPr>
            <a:normAutofit/>
          </a:bodyPr>
          <a:lstStyle/>
          <a:p>
            <a:r>
              <a:rPr lang="en-US" altLang="zh-TW" sz="2800" b="1" dirty="0"/>
              <a:t>3.</a:t>
            </a:r>
            <a:r>
              <a:rPr lang="zh-TW" altLang="en-US" sz="2800" b="1" dirty="0"/>
              <a:t> 越界建築的價值判斷</a:t>
            </a:r>
            <a:endParaRPr lang="en-US" altLang="zh-TW" sz="2800" b="1" dirty="0"/>
          </a:p>
          <a:p>
            <a:r>
              <a:rPr lang="zh-TW" altLang="en-US" sz="2200" b="1" dirty="0"/>
              <a:t>為求得調合與鄰地的關係，而將所有權的權能予以擴大或限縮，其具體條文規定於越界建築時，所有人的容忍義務。其實，越界建築的判斷關鍵在於，以建築物越界部分的除去結果是否損及建築物的總體價值是否顯著，如是則有民法第</a:t>
            </a:r>
            <a:r>
              <a:rPr lang="en-US" altLang="zh-TW" sz="2200" b="1" dirty="0"/>
              <a:t>796</a:t>
            </a:r>
            <a:r>
              <a:rPr lang="zh-TW" altLang="en-US" sz="2200" b="1" dirty="0"/>
              <a:t>條適用的餘地，反之則否。</a:t>
            </a:r>
            <a:endParaRPr lang="en-US" altLang="zh-TW" sz="2200" b="1" dirty="0"/>
          </a:p>
          <a:p>
            <a:r>
              <a:rPr lang="zh-TW" altLang="en-US" sz="2200" b="1" dirty="0"/>
              <a:t>最高法院 </a:t>
            </a:r>
            <a:r>
              <a:rPr lang="en-US" altLang="zh-TW" sz="2200" b="1" dirty="0"/>
              <a:t>67</a:t>
            </a:r>
            <a:r>
              <a:rPr lang="zh-TW" altLang="en-US" sz="2200" b="1" dirty="0"/>
              <a:t>年台上字第 </a:t>
            </a:r>
            <a:r>
              <a:rPr lang="en-US" altLang="zh-TW" sz="2200" b="1" dirty="0"/>
              <a:t>800 </a:t>
            </a:r>
            <a:r>
              <a:rPr lang="zh-TW" altLang="en-US" sz="2200" b="1" dirty="0"/>
              <a:t>號判例即認為，民法第七百九十六條所定鄰地所有人之忍受義務，係為土地所有人所建房屋之整體，有一部分逾越疆界，若予拆除，勢將損及全部建築物之經濟價值而設。倘土地所有人所建房屋整體之外，越界加建房屋，則鄰地所有人請求拆除，原無礙於所建房屋之整體，即無該條規定之適用。</a:t>
            </a:r>
            <a:endParaRPr lang="en-US" altLang="zh-TW" sz="2200" b="1" dirty="0"/>
          </a:p>
          <a:p>
            <a:r>
              <a:rPr lang="zh-TW" altLang="en-US" sz="2200" b="1" dirty="0"/>
              <a:t>此判例將</a:t>
            </a:r>
            <a:r>
              <a:rPr lang="zh-TW" altLang="en-US" sz="2200" b="1" dirty="0">
                <a:solidFill>
                  <a:srgbClr val="FF0000"/>
                </a:solidFill>
              </a:rPr>
              <a:t>鄰地所有人之忍受義務</a:t>
            </a:r>
            <a:r>
              <a:rPr lang="zh-TW" altLang="en-US" sz="2200" b="1" dirty="0"/>
              <a:t>與</a:t>
            </a:r>
            <a:r>
              <a:rPr lang="zh-TW" altLang="en-US" sz="2200" b="1" dirty="0">
                <a:solidFill>
                  <a:srgbClr val="FF0000"/>
                </a:solidFill>
              </a:rPr>
              <a:t>拆除越界建築的成本</a:t>
            </a:r>
            <a:r>
              <a:rPr lang="zh-TW" altLang="en-US" sz="2200" b="1" dirty="0"/>
              <a:t>（越界建築物的總體價值的減損）為比較，即為適用經濟分析方法所得的結論。</a:t>
            </a:r>
            <a:endParaRPr lang="en-US" altLang="zh-TW"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39</a:t>
            </a:fld>
            <a:endParaRPr lang="zh-TW" altLang="en-US"/>
          </a:p>
        </p:txBody>
      </p:sp>
    </p:spTree>
    <p:extLst>
      <p:ext uri="{BB962C8B-B14F-4D97-AF65-F5344CB8AC3E}">
        <p14:creationId xmlns:p14="http://schemas.microsoft.com/office/powerpoint/2010/main" val="3632055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4000" b="1" dirty="0">
                <a:solidFill>
                  <a:schemeClr val="accent2"/>
                </a:solidFill>
                <a:effectLst>
                  <a:outerShdw blurRad="38100" dist="38100" dir="2700000" algn="tl">
                    <a:srgbClr val="000000">
                      <a:alpha val="43137"/>
                    </a:srgbClr>
                  </a:outerShdw>
                </a:effectLst>
              </a:rPr>
              <a:t>壹、前言</a:t>
            </a:r>
          </a:p>
        </p:txBody>
      </p:sp>
      <p:sp>
        <p:nvSpPr>
          <p:cNvPr id="2" name="內容版面配置區 1"/>
          <p:cNvSpPr>
            <a:spLocks noGrp="1"/>
          </p:cNvSpPr>
          <p:nvPr>
            <p:ph idx="1"/>
          </p:nvPr>
        </p:nvSpPr>
        <p:spPr>
          <a:xfrm>
            <a:off x="899592" y="1268760"/>
            <a:ext cx="7408333" cy="3810736"/>
          </a:xfrm>
        </p:spPr>
        <p:txBody>
          <a:bodyPr>
            <a:noAutofit/>
          </a:bodyPr>
          <a:lstStyle/>
          <a:p>
            <a:pPr>
              <a:buNone/>
            </a:pPr>
            <a:r>
              <a:rPr lang="zh-TW" altLang="en-US" sz="2800" b="1" dirty="0"/>
              <a:t>二、法律學的主要流派</a:t>
            </a:r>
            <a:endParaRPr lang="en-US" altLang="zh-TW" sz="2800" b="1" dirty="0"/>
          </a:p>
          <a:p>
            <a:pPr>
              <a:buNone/>
            </a:pPr>
            <a:r>
              <a:rPr lang="zh-TW" altLang="en-US" sz="2800" b="1" dirty="0"/>
              <a:t>（一）形式主義法學派</a:t>
            </a:r>
            <a:endParaRPr lang="en-US" altLang="zh-TW" sz="2800" b="1" dirty="0"/>
          </a:p>
          <a:p>
            <a:pPr>
              <a:buNone/>
            </a:pPr>
            <a:r>
              <a:rPr lang="zh-TW" altLang="en-US" sz="2800" b="1" dirty="0"/>
              <a:t>              概念法學派</a:t>
            </a:r>
            <a:endParaRPr lang="en-US" altLang="zh-TW" sz="2800" b="1" dirty="0"/>
          </a:p>
          <a:p>
            <a:pPr>
              <a:buNone/>
            </a:pPr>
            <a:r>
              <a:rPr lang="zh-TW" altLang="en-US" sz="2800" b="1" dirty="0"/>
              <a:t>              </a:t>
            </a:r>
            <a:r>
              <a:rPr lang="zh-TW" altLang="en-US" sz="2800" b="1" dirty="0">
                <a:solidFill>
                  <a:schemeClr val="tx1"/>
                </a:solidFill>
              </a:rPr>
              <a:t>法教（釋）義學</a:t>
            </a:r>
            <a:endParaRPr lang="en-US" altLang="zh-TW" sz="2800" b="1" dirty="0">
              <a:solidFill>
                <a:schemeClr val="tx1"/>
              </a:solidFill>
            </a:endParaRPr>
          </a:p>
          <a:p>
            <a:pPr>
              <a:buNone/>
            </a:pPr>
            <a:r>
              <a:rPr lang="zh-TW" altLang="en-US" sz="2800" b="1" dirty="0"/>
              <a:t>（二）實質主義法學派</a:t>
            </a:r>
            <a:endParaRPr lang="en-US" altLang="zh-TW" sz="2800" b="1" dirty="0"/>
          </a:p>
          <a:p>
            <a:pPr>
              <a:buNone/>
            </a:pPr>
            <a:r>
              <a:rPr lang="zh-TW" altLang="en-US" sz="2800" b="1" dirty="0"/>
              <a:t>              功能主義法學派</a:t>
            </a:r>
            <a:endParaRPr lang="en-US" altLang="zh-TW" sz="2800" b="1" dirty="0"/>
          </a:p>
          <a:p>
            <a:pPr>
              <a:buNone/>
            </a:pPr>
            <a:r>
              <a:rPr lang="zh-TW" altLang="en-US" sz="2800" b="1" dirty="0">
                <a:solidFill>
                  <a:srgbClr val="FF0000"/>
                </a:solidFill>
              </a:rPr>
              <a:t>              經濟分析法學派</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a:t>
            </a:fld>
            <a:endParaRPr lang="zh-TW"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27584" y="1052736"/>
            <a:ext cx="8064896" cy="5616624"/>
          </a:xfrm>
        </p:spPr>
        <p:txBody>
          <a:bodyPr>
            <a:normAutofit lnSpcReduction="10000"/>
          </a:bodyPr>
          <a:lstStyle/>
          <a:p>
            <a:r>
              <a:rPr lang="en-US" altLang="zh-TW" sz="2800" b="1" dirty="0"/>
              <a:t>4.</a:t>
            </a:r>
            <a:r>
              <a:rPr lang="zh-TW" altLang="en-US" sz="2800" b="1" dirty="0"/>
              <a:t> 併付拍賣規範的考量</a:t>
            </a:r>
            <a:br>
              <a:rPr lang="en-US" altLang="zh-TW" sz="2800" b="1" dirty="0"/>
            </a:br>
            <a:r>
              <a:rPr lang="zh-TW" altLang="en-US" sz="2800" b="1" dirty="0"/>
              <a:t>民法第</a:t>
            </a:r>
            <a:r>
              <a:rPr lang="en-US" altLang="zh-TW" sz="2800" b="1" dirty="0"/>
              <a:t>877</a:t>
            </a:r>
            <a:r>
              <a:rPr lang="zh-TW" altLang="en-US" sz="2800" b="1" dirty="0"/>
              <a:t>條對於併付拍賣的規範意義，最高法院 </a:t>
            </a:r>
            <a:r>
              <a:rPr lang="en-US" altLang="zh-TW" sz="2800" b="1" dirty="0"/>
              <a:t>95</a:t>
            </a:r>
            <a:r>
              <a:rPr lang="zh-TW" altLang="en-US" sz="2800" b="1" dirty="0"/>
              <a:t>年台抗字第 </a:t>
            </a:r>
            <a:r>
              <a:rPr lang="en-US" altLang="zh-TW" sz="2800" b="1" dirty="0"/>
              <a:t>460 </a:t>
            </a:r>
            <a:r>
              <a:rPr lang="zh-TW" altLang="en-US" sz="2800" b="1" dirty="0"/>
              <a:t>號裁定已有說明，認為尋繹民法第八百七十七條規範之本旨，乃側重於房屋所有權與基地利用權一體化之體現，並兼顧社會經濟，以</a:t>
            </a:r>
            <a:r>
              <a:rPr lang="zh-TW" altLang="en-US" sz="2800" b="1" dirty="0">
                <a:solidFill>
                  <a:srgbClr val="FF0000"/>
                </a:solidFill>
              </a:rPr>
              <a:t>調和土地與建物不同所有人之權益</a:t>
            </a:r>
            <a:r>
              <a:rPr lang="zh-TW" altLang="en-US" sz="2800" b="1" dirty="0"/>
              <a:t>，避免單獨拍賣土地，可能使土地及建物非由同一人所有，法律關係趨於複雜，並使土地易於拍賣，以保障抵押權人之權益。原裁定本此意旨，認本件情形法律未明文規定而有漏洞，得類推適用民法第八百七十七條規定予以填補，經核並無違背本院上述判例或適用法規顯有錯誤之情形，且與物權法定主義無關。</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40</a:t>
            </a:fld>
            <a:endParaRPr lang="zh-TW" altLang="en-US"/>
          </a:p>
        </p:txBody>
      </p:sp>
    </p:spTree>
    <p:extLst>
      <p:ext uri="{BB962C8B-B14F-4D97-AF65-F5344CB8AC3E}">
        <p14:creationId xmlns:p14="http://schemas.microsoft.com/office/powerpoint/2010/main" val="1233141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908083" y="908720"/>
            <a:ext cx="8056405" cy="5760640"/>
          </a:xfrm>
        </p:spPr>
        <p:txBody>
          <a:bodyPr>
            <a:normAutofit/>
          </a:bodyPr>
          <a:lstStyle/>
          <a:p>
            <a:r>
              <a:rPr lang="en-US" altLang="zh-TW" sz="2400" b="1" dirty="0"/>
              <a:t>5.</a:t>
            </a:r>
            <a:r>
              <a:rPr lang="zh-TW" altLang="en-US" sz="2400" b="1" dirty="0"/>
              <a:t>民法第</a:t>
            </a:r>
            <a:r>
              <a:rPr lang="en-US" altLang="zh-TW" sz="2400" b="1" dirty="0"/>
              <a:t>876</a:t>
            </a:r>
            <a:r>
              <a:rPr lang="zh-TW" altLang="en-US" sz="2400" b="1" dirty="0"/>
              <a:t>條法定地上權</a:t>
            </a:r>
            <a:endParaRPr lang="en-US" altLang="zh-TW" sz="2400" b="1" dirty="0"/>
          </a:p>
          <a:p>
            <a:r>
              <a:rPr lang="zh-TW" altLang="en-US" sz="2200" b="1" dirty="0"/>
              <a:t>（</a:t>
            </a:r>
            <a:r>
              <a:rPr lang="en-US" altLang="zh-TW" sz="2200" b="1" dirty="0"/>
              <a:t>1</a:t>
            </a:r>
            <a:r>
              <a:rPr lang="zh-TW" altLang="en-US" sz="2200" b="1" dirty="0"/>
              <a:t>）建築物具</a:t>
            </a:r>
            <a:r>
              <a:rPr lang="zh-TW" altLang="en-US" sz="2200" b="1" dirty="0">
                <a:solidFill>
                  <a:srgbClr val="FF0000"/>
                </a:solidFill>
              </a:rPr>
              <a:t>相當之經濟價值為要件</a:t>
            </a:r>
            <a:endParaRPr lang="en-US" altLang="zh-TW" sz="2200" b="1" dirty="0">
              <a:solidFill>
                <a:srgbClr val="FF0000"/>
              </a:solidFill>
            </a:endParaRPr>
          </a:p>
          <a:p>
            <a:r>
              <a:rPr lang="zh-TW" altLang="en-US" sz="2200" b="1" dirty="0">
                <a:solidFill>
                  <a:srgbClr val="FF0000"/>
                </a:solidFill>
              </a:rPr>
              <a:t>          </a:t>
            </a:r>
            <a:r>
              <a:rPr lang="zh-TW" altLang="en-US" sz="2200" b="1" dirty="0"/>
              <a:t>對於法定地上權的發生，在過去實務見解已創設法律所無明文的要件，即最高法院 </a:t>
            </a:r>
            <a:r>
              <a:rPr lang="en-US" altLang="zh-TW" sz="2200" b="1" dirty="0"/>
              <a:t>57</a:t>
            </a:r>
            <a:r>
              <a:rPr lang="zh-TW" altLang="en-US" sz="2200" b="1" dirty="0"/>
              <a:t>年台上字第 </a:t>
            </a:r>
            <a:r>
              <a:rPr lang="en-US" altLang="zh-TW" sz="2200" b="1" dirty="0"/>
              <a:t>1303 </a:t>
            </a:r>
            <a:r>
              <a:rPr lang="zh-TW" altLang="en-US" sz="2200" b="1" dirty="0"/>
              <a:t>號判例認為民法第八百七十六條第一項之法定地上權，須以該建築物於土地設定抵押時業已存在，並</a:t>
            </a:r>
            <a:r>
              <a:rPr lang="zh-TW" altLang="en-US" sz="2200" b="1" dirty="0">
                <a:solidFill>
                  <a:srgbClr val="FF0000"/>
                </a:solidFill>
              </a:rPr>
              <a:t>具相當之經濟價值為要件</a:t>
            </a:r>
            <a:r>
              <a:rPr lang="zh-TW" altLang="en-US" sz="2200" b="1" dirty="0"/>
              <a:t>。系爭甲部分房屋，既足認係建築於設定抵押權之後，於抵押權設定當時尚未存在，系爭乙部分豬舍，雖建於設定抵押權之前，但其價值無幾，雖予拆除，於社會經濟亦無甚影響，均不能視為上開法條中，可成立法定地上權之建築物。</a:t>
            </a:r>
            <a:endParaRPr lang="en-US" altLang="zh-TW" sz="2200" b="1" dirty="0"/>
          </a:p>
          <a:p>
            <a:r>
              <a:rPr lang="zh-TW" altLang="en-US" sz="2200" b="1" dirty="0"/>
              <a:t>這樣的以建築物須有經濟價值的要件，不難想見是在透過</a:t>
            </a:r>
            <a:r>
              <a:rPr lang="zh-TW" altLang="en-US" sz="2200" b="1" dirty="0">
                <a:solidFill>
                  <a:srgbClr val="FF0000"/>
                </a:solidFill>
              </a:rPr>
              <a:t>利益衡量</a:t>
            </a:r>
            <a:r>
              <a:rPr lang="zh-TW" altLang="en-US" sz="2200" b="1" dirty="0"/>
              <a:t>後所得出的結果，因為法定地上權的發生，本是就「</a:t>
            </a:r>
            <a:r>
              <a:rPr lang="zh-TW" altLang="en-US" sz="2200" b="1" dirty="0">
                <a:solidFill>
                  <a:srgbClr val="FF0000"/>
                </a:solidFill>
              </a:rPr>
              <a:t>維護既有建築物的存在並支付權利金的情況</a:t>
            </a:r>
            <a:r>
              <a:rPr lang="zh-TW" altLang="en-US" sz="2200" b="1" dirty="0"/>
              <a:t>」，與「</a:t>
            </a:r>
            <a:r>
              <a:rPr lang="zh-TW" altLang="en-US" sz="2200" b="1" dirty="0">
                <a:solidFill>
                  <a:srgbClr val="FF0000"/>
                </a:solidFill>
              </a:rPr>
              <a:t>不賦予該權利而發生拆屋還地結果</a:t>
            </a:r>
            <a:r>
              <a:rPr lang="zh-TW" altLang="en-US" sz="2200" b="1" dirty="0"/>
              <a:t>」相比較，所得符合</a:t>
            </a:r>
            <a:r>
              <a:rPr lang="zh-TW" altLang="en-US" sz="2200" b="1" dirty="0">
                <a:solidFill>
                  <a:srgbClr val="FF0000"/>
                </a:solidFill>
              </a:rPr>
              <a:t>效率</a:t>
            </a:r>
            <a:r>
              <a:rPr lang="zh-TW" altLang="en-US" sz="2200" b="1" dirty="0"/>
              <a:t>的結論。</a:t>
            </a:r>
          </a:p>
          <a:p>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41</a:t>
            </a:fld>
            <a:endParaRPr lang="zh-TW" altLang="en-US"/>
          </a:p>
        </p:txBody>
      </p:sp>
    </p:spTree>
    <p:extLst>
      <p:ext uri="{BB962C8B-B14F-4D97-AF65-F5344CB8AC3E}">
        <p14:creationId xmlns:p14="http://schemas.microsoft.com/office/powerpoint/2010/main" val="404484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980728"/>
            <a:ext cx="8164429" cy="5832648"/>
          </a:xfrm>
        </p:spPr>
        <p:txBody>
          <a:bodyPr>
            <a:noAutofit/>
          </a:bodyPr>
          <a:lstStyle/>
          <a:p>
            <a:r>
              <a:rPr lang="en-US" altLang="zh-TW" sz="2800" b="1" dirty="0"/>
              <a:t>5.</a:t>
            </a:r>
            <a:r>
              <a:rPr lang="zh-TW" altLang="en-US" sz="2800" b="1" dirty="0"/>
              <a:t>民法第</a:t>
            </a:r>
            <a:r>
              <a:rPr lang="en-US" altLang="zh-TW" sz="2800" b="1" dirty="0"/>
              <a:t>876</a:t>
            </a:r>
            <a:r>
              <a:rPr lang="zh-TW" altLang="en-US" sz="2800" b="1" dirty="0"/>
              <a:t>條法定地上權</a:t>
            </a:r>
            <a:endParaRPr lang="en-US" altLang="zh-TW" sz="2800" b="1" dirty="0"/>
          </a:p>
          <a:p>
            <a:r>
              <a:rPr lang="en-US" altLang="zh-TW" sz="2200" b="1" dirty="0"/>
              <a:t>(2)</a:t>
            </a:r>
            <a:r>
              <a:rPr lang="zh-TW" altLang="en-US" sz="2200" b="1" dirty="0"/>
              <a:t>同屬於一人所有</a:t>
            </a:r>
            <a:endParaRPr lang="en-US" altLang="zh-TW" sz="2200" b="1" dirty="0"/>
          </a:p>
          <a:p>
            <a:r>
              <a:rPr lang="zh-TW" altLang="en-US" sz="2200" b="1" dirty="0"/>
              <a:t>         當土地為共有而土地上的建築物為該土地上的共有人之一或部分所有時，而</a:t>
            </a:r>
            <a:r>
              <a:rPr lang="zh-TW" altLang="en-US" sz="2200" b="1" dirty="0">
                <a:solidFill>
                  <a:srgbClr val="FF0000"/>
                </a:solidFill>
              </a:rPr>
              <a:t>非「同屬於一人所有」，是否得類推適用民法第</a:t>
            </a:r>
            <a:r>
              <a:rPr lang="en-US" altLang="zh-TW" sz="2200" b="1" dirty="0">
                <a:solidFill>
                  <a:srgbClr val="FF0000"/>
                </a:solidFill>
              </a:rPr>
              <a:t>876</a:t>
            </a:r>
            <a:r>
              <a:rPr lang="zh-TW" altLang="en-US" sz="2200" b="1" dirty="0">
                <a:solidFill>
                  <a:srgbClr val="FF0000"/>
                </a:solidFill>
              </a:rPr>
              <a:t>條規定？</a:t>
            </a:r>
            <a:endParaRPr lang="en-US" altLang="zh-TW" sz="2200" b="1" dirty="0">
              <a:solidFill>
                <a:srgbClr val="FF0000"/>
              </a:solidFill>
            </a:endParaRPr>
          </a:p>
          <a:p>
            <a:r>
              <a:rPr lang="zh-TW" altLang="en-US" sz="2200" b="1" dirty="0"/>
              <a:t>對此最高法院不同庭間存有不同見解：</a:t>
            </a:r>
            <a:endParaRPr lang="en-US" altLang="zh-TW" sz="2200" b="1" dirty="0"/>
          </a:p>
          <a:p>
            <a:r>
              <a:rPr lang="zh-TW" altLang="en-US" sz="2200" b="1" dirty="0"/>
              <a:t>最高法院</a:t>
            </a:r>
            <a:r>
              <a:rPr lang="en-US" altLang="zh-TW" sz="2200" b="1" dirty="0"/>
              <a:t>97</a:t>
            </a:r>
            <a:r>
              <a:rPr lang="zh-TW" altLang="en-US" sz="2200" b="1" dirty="0"/>
              <a:t>年度台上字第</a:t>
            </a:r>
            <a:r>
              <a:rPr lang="en-US" altLang="zh-TW" sz="2200" b="1" dirty="0"/>
              <a:t>1273</a:t>
            </a:r>
            <a:r>
              <a:rPr lang="zh-TW" altLang="en-US" sz="2200" b="1" dirty="0"/>
              <a:t>號判決：「民法第八百七十六條第一項之法定抵押權，雖須以該建築物於土地設定抵押權時業已存在為要件，惟若在抵押權設定當時，土地及其地上之建築物非屬同一人所有，但在抵押權實行時，該建物與抵押之土地已歸相同之人所有，或雖非完全相同，但建物所有人與土地其他所有人間均具有密切之親屬關係者，為貫徹立法目的，似宜解為仍有該條之適用。」認為可類推適用民法第</a:t>
            </a:r>
            <a:r>
              <a:rPr lang="en-US" altLang="zh-TW" sz="2200" b="1" dirty="0"/>
              <a:t>876</a:t>
            </a:r>
            <a:r>
              <a:rPr lang="zh-TW" altLang="en-US" sz="2200" b="1" dirty="0"/>
              <a:t>條。</a:t>
            </a:r>
            <a:endParaRPr lang="en-US" altLang="zh-TW" sz="2200" b="1" dirty="0"/>
          </a:p>
          <a:p>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42</a:t>
            </a:fld>
            <a:endParaRPr lang="zh-TW" altLang="en-US"/>
          </a:p>
        </p:txBody>
      </p:sp>
    </p:spTree>
    <p:extLst>
      <p:ext uri="{BB962C8B-B14F-4D97-AF65-F5344CB8AC3E}">
        <p14:creationId xmlns:p14="http://schemas.microsoft.com/office/powerpoint/2010/main" val="21730781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57200" y="116632"/>
            <a:ext cx="8229600" cy="1080120"/>
          </a:xfrm>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052736"/>
            <a:ext cx="8164429" cy="5688632"/>
          </a:xfrm>
        </p:spPr>
        <p:txBody>
          <a:bodyPr>
            <a:noAutofit/>
          </a:bodyPr>
          <a:lstStyle/>
          <a:p>
            <a:r>
              <a:rPr lang="zh-TW" altLang="en-US" sz="2300" b="1" dirty="0"/>
              <a:t>最高法院</a:t>
            </a:r>
            <a:r>
              <a:rPr lang="en-US" altLang="zh-TW" sz="2300" b="1" dirty="0"/>
              <a:t>98</a:t>
            </a:r>
            <a:r>
              <a:rPr lang="zh-TW" altLang="en-US" sz="2300" b="1" dirty="0"/>
              <a:t>年度台上字第</a:t>
            </a:r>
            <a:r>
              <a:rPr lang="en-US" altLang="zh-TW" sz="2300" b="1" dirty="0"/>
              <a:t>478</a:t>
            </a:r>
            <a:r>
              <a:rPr lang="zh-TW" altLang="en-US" sz="2300" b="1" dirty="0"/>
              <a:t>號民事判決：「修正前民法第七百五十七條明定，物權，除本法或其他法律有規定外，不得創設。準此，依同法第八百七十六條第一項規定設定抵押權時，土地及其土地上之建築物，同屬於一人所有，而僅以土地或僅以建築物為抵押者，於抵押物拍賣時，視為已有地上權之設定。可知基於物權法定主義精神，法定地上權必須合於法律之特別規定，始能成立。亦即須於設定抵押權時，土地及其土地上之建築物，同屬於一人所有，而僅以土地或僅以建築物為抵押者，於抵押物拍賣時為其成立法定地上權要件。倘於設定抵押權時之土地及建物非屬同一人，或土地及建物分別為數人所有或各有多數不相同之共有人，而於拍賣異其所有人之情形時，如仍認有法定地上權存在，即逾該條項規定之範圍，其因而造成拍定人之不利益，顯難謂為公允，應無以相類事實為相同處理之法理，而適用民法第八百七十六條第一項規定之餘地。」認為不應類推適用民法第</a:t>
            </a:r>
            <a:r>
              <a:rPr lang="en-US" altLang="zh-TW" sz="2300" b="1" dirty="0"/>
              <a:t>876</a:t>
            </a:r>
            <a:r>
              <a:rPr lang="zh-TW" altLang="en-US" sz="2300" b="1" dirty="0"/>
              <a:t>條。（最高法院</a:t>
            </a:r>
            <a:r>
              <a:rPr lang="en-US" altLang="zh-TW" sz="2300" b="1" dirty="0"/>
              <a:t>99</a:t>
            </a:r>
            <a:r>
              <a:rPr lang="zh-TW" altLang="en-US" sz="2300" b="1" dirty="0"/>
              <a:t>年度台上字第</a:t>
            </a:r>
            <a:r>
              <a:rPr lang="en-US" altLang="zh-TW" sz="2300" b="1" dirty="0"/>
              <a:t>345</a:t>
            </a:r>
            <a:r>
              <a:rPr lang="zh-TW" altLang="en-US" sz="2300" b="1" dirty="0"/>
              <a:t>號判決採相同見解）</a:t>
            </a:r>
            <a:endParaRPr lang="en-US" altLang="zh-TW" sz="2300" b="1" dirty="0"/>
          </a:p>
          <a:p>
            <a:endParaRPr lang="zh-TW" altLang="en-US"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43</a:t>
            </a:fld>
            <a:endParaRPr lang="zh-TW" altLang="en-US"/>
          </a:p>
        </p:txBody>
      </p:sp>
    </p:spTree>
    <p:extLst>
      <p:ext uri="{BB962C8B-B14F-4D97-AF65-F5344CB8AC3E}">
        <p14:creationId xmlns:p14="http://schemas.microsoft.com/office/powerpoint/2010/main" val="12123003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980728"/>
            <a:ext cx="8164429" cy="5760640"/>
          </a:xfrm>
        </p:spPr>
        <p:txBody>
          <a:bodyPr>
            <a:noAutofit/>
          </a:bodyPr>
          <a:lstStyle/>
          <a:p>
            <a:r>
              <a:rPr lang="zh-TW" altLang="en-US" sz="2300" b="1" dirty="0"/>
              <a:t>判決簡評：對土地共有人而言，該建築物與土地間的利用關係並未改變，對其他共有人權利並無侵害，而由無償的使用借貸轉變為有償的地上權權利金，對其他共有人反而有利。對抵押權人而言，抵押權人對於土地上有建築物的利用關係明知或可得而知的情形下，得知土地上有建築物的利用關係，而決定設定該抵押權，以設定時現狀拍賣，並不妨礙其權利。對拍定人而言，對於所拍定人的建築物與基地的利用關係於拍定前得以查知，因此無關交易安全的保護。據此，應採前述實務採肯定說的見解。（參閱謝哲勝，民法第</a:t>
            </a:r>
            <a:r>
              <a:rPr lang="en-US" altLang="zh-TW" sz="2300" b="1" dirty="0"/>
              <a:t>876</a:t>
            </a:r>
            <a:r>
              <a:rPr lang="zh-TW" altLang="en-US" sz="2300" b="1" dirty="0"/>
              <a:t>條法定地上權的類推適用，台灣法學雜誌，第</a:t>
            </a:r>
            <a:r>
              <a:rPr lang="en-US" altLang="zh-TW" sz="2300" b="1" dirty="0"/>
              <a:t>228</a:t>
            </a:r>
            <a:r>
              <a:rPr lang="zh-TW" altLang="en-US" sz="2300" b="1" dirty="0"/>
              <a:t>期，</a:t>
            </a:r>
            <a:r>
              <a:rPr lang="en-US" altLang="zh-TW" sz="2300" b="1" dirty="0"/>
              <a:t>2013</a:t>
            </a:r>
            <a:r>
              <a:rPr lang="zh-TW" altLang="en-US" sz="2300" b="1" dirty="0"/>
              <a:t>，頁</a:t>
            </a:r>
            <a:r>
              <a:rPr lang="en-US" altLang="zh-TW" sz="2300" b="1" dirty="0"/>
              <a:t>142-146</a:t>
            </a:r>
            <a:r>
              <a:rPr lang="zh-TW" altLang="en-US" sz="2300" b="1" dirty="0"/>
              <a:t>；不同見解的比較參照黃淳鈺，法定地上權，最高法院九八台上四七八號判決，台灣法學雜誌，</a:t>
            </a:r>
            <a:r>
              <a:rPr lang="en-US" altLang="zh-TW" sz="2300" b="1" dirty="0"/>
              <a:t>148</a:t>
            </a:r>
            <a:r>
              <a:rPr lang="zh-TW" altLang="en-US" sz="2300" b="1" dirty="0"/>
              <a:t>期，</a:t>
            </a:r>
            <a:r>
              <a:rPr lang="en-US" altLang="zh-TW" sz="2300" b="1" dirty="0"/>
              <a:t>2010</a:t>
            </a:r>
            <a:r>
              <a:rPr lang="zh-TW" altLang="en-US" sz="2300" b="1" dirty="0"/>
              <a:t>，頁</a:t>
            </a:r>
            <a:r>
              <a:rPr lang="en-US" altLang="zh-TW" sz="2300" b="1" dirty="0"/>
              <a:t>182</a:t>
            </a:r>
            <a:r>
              <a:rPr lang="zh-TW" altLang="en-US" sz="2300" b="1" dirty="0"/>
              <a:t>；謝在全，民法物權論（上），</a:t>
            </a:r>
            <a:r>
              <a:rPr lang="en-US" altLang="zh-TW" sz="2300" b="1" dirty="0"/>
              <a:t>2010</a:t>
            </a:r>
            <a:r>
              <a:rPr lang="zh-TW" altLang="en-US" sz="2300" b="1" dirty="0"/>
              <a:t>，頁</a:t>
            </a:r>
            <a:r>
              <a:rPr lang="en-US" altLang="zh-TW" sz="2300" b="1" dirty="0"/>
              <a:t>487</a:t>
            </a:r>
            <a:r>
              <a:rPr lang="zh-TW" altLang="en-US" sz="2300" b="1" dirty="0"/>
              <a:t>；吳從周，民法第八七六條土地與建築物同一人所有概念擴張的類型分析，月旦法學，第</a:t>
            </a:r>
            <a:r>
              <a:rPr lang="en-US" altLang="zh-TW" sz="2300" b="1" dirty="0"/>
              <a:t>194</a:t>
            </a:r>
            <a:r>
              <a:rPr lang="zh-TW" altLang="en-US" sz="2300" b="1" dirty="0"/>
              <a:t>期，</a:t>
            </a:r>
            <a:r>
              <a:rPr lang="en-US" altLang="zh-TW" sz="2300" b="1" dirty="0"/>
              <a:t>2011</a:t>
            </a:r>
            <a:r>
              <a:rPr lang="zh-TW" altLang="en-US" sz="2300" b="1" dirty="0"/>
              <a:t>，頁</a:t>
            </a:r>
            <a:r>
              <a:rPr lang="en-US" altLang="zh-TW" sz="2300" b="1" dirty="0"/>
              <a:t>239 </a:t>
            </a:r>
            <a:r>
              <a:rPr lang="zh-TW" altLang="en-US" sz="2300" b="1" dirty="0"/>
              <a:t>）</a:t>
            </a:r>
            <a:endParaRPr lang="en-US" altLang="zh-TW" sz="2300" b="1" dirty="0"/>
          </a:p>
          <a:p>
            <a:r>
              <a:rPr lang="zh-TW" altLang="en-US" sz="2300" b="1" dirty="0">
                <a:solidFill>
                  <a:srgbClr val="FF0000"/>
                </a:solidFill>
              </a:rPr>
              <a:t>（</a:t>
            </a:r>
            <a:r>
              <a:rPr lang="en-US" altLang="zh-TW" sz="2300" b="1" dirty="0">
                <a:solidFill>
                  <a:srgbClr val="FF0000"/>
                </a:solidFill>
              </a:rPr>
              <a:t>3</a:t>
            </a:r>
            <a:r>
              <a:rPr lang="zh-TW" altLang="en-US" sz="2300" b="1" dirty="0">
                <a:solidFill>
                  <a:srgbClr val="FF0000"/>
                </a:solidFill>
              </a:rPr>
              <a:t>）</a:t>
            </a:r>
            <a:r>
              <a:rPr lang="en-US" altLang="zh-TW" sz="2300" b="1" dirty="0">
                <a:solidFill>
                  <a:srgbClr val="FF0000"/>
                </a:solidFill>
              </a:rPr>
              <a:t>.</a:t>
            </a:r>
            <a:r>
              <a:rPr lang="zh-TW" altLang="en-US" sz="2300" b="1" dirty="0">
                <a:solidFill>
                  <a:srgbClr val="FF0000"/>
                </a:solidFill>
              </a:rPr>
              <a:t>民法第</a:t>
            </a:r>
            <a:r>
              <a:rPr lang="en-US" altLang="zh-TW" sz="2300" b="1" dirty="0">
                <a:solidFill>
                  <a:srgbClr val="FF0000"/>
                </a:solidFill>
              </a:rPr>
              <a:t>425</a:t>
            </a:r>
            <a:r>
              <a:rPr lang="zh-TW" altLang="en-US" sz="2300" b="1" dirty="0">
                <a:solidFill>
                  <a:srgbClr val="FF0000"/>
                </a:solidFill>
              </a:rPr>
              <a:t>條之</a:t>
            </a:r>
            <a:r>
              <a:rPr lang="en-US" altLang="zh-TW" sz="2300" b="1" dirty="0">
                <a:solidFill>
                  <a:srgbClr val="FF0000"/>
                </a:solidFill>
              </a:rPr>
              <a:t>1</a:t>
            </a:r>
            <a:r>
              <a:rPr lang="zh-TW" altLang="en-US" sz="2300" b="1" dirty="0">
                <a:solidFill>
                  <a:srgbClr val="FF0000"/>
                </a:solidFill>
              </a:rPr>
              <a:t>的類推適用</a:t>
            </a:r>
            <a:endParaRPr lang="zh-TW" altLang="en-US" sz="2300" dirty="0">
              <a:solidFill>
                <a:srgbClr val="FF0000"/>
              </a:solidFill>
            </a:endParaRP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44</a:t>
            </a:fld>
            <a:endParaRPr lang="zh-TW" altLang="en-US"/>
          </a:p>
        </p:txBody>
      </p:sp>
    </p:spTree>
    <p:extLst>
      <p:ext uri="{BB962C8B-B14F-4D97-AF65-F5344CB8AC3E}">
        <p14:creationId xmlns:p14="http://schemas.microsoft.com/office/powerpoint/2010/main" val="677781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457200" y="1052736"/>
            <a:ext cx="8686800" cy="5616624"/>
          </a:xfrm>
        </p:spPr>
        <p:txBody>
          <a:bodyPr>
            <a:normAutofit/>
          </a:bodyPr>
          <a:lstStyle/>
          <a:p>
            <a:r>
              <a:rPr lang="en-US" altLang="zh-TW" sz="2400" b="1" dirty="0"/>
              <a:t>6.</a:t>
            </a:r>
            <a:r>
              <a:rPr lang="zh-TW" altLang="en-US" sz="2400" b="1" dirty="0"/>
              <a:t>共有物的裁判分割與限制</a:t>
            </a:r>
            <a:endParaRPr lang="en-US" altLang="zh-TW" sz="2400" b="1" dirty="0"/>
          </a:p>
          <a:p>
            <a:pPr lvl="1"/>
            <a:r>
              <a:rPr lang="zh-TW" altLang="en-US" sz="2200" b="1" dirty="0"/>
              <a:t>首先，裁判分割的請求權定於民法第</a:t>
            </a:r>
            <a:r>
              <a:rPr lang="en-US" altLang="zh-TW" sz="2200" b="1" dirty="0"/>
              <a:t>823</a:t>
            </a:r>
            <a:r>
              <a:rPr lang="zh-TW" altLang="en-US" sz="2200" b="1" dirty="0"/>
              <a:t>條，其所揭示的分割自由原則，即將該權利解釋為形成權且無期間的限制</a:t>
            </a:r>
            <a:r>
              <a:rPr lang="en-US" altLang="zh-TW" sz="2200" b="1" dirty="0"/>
              <a:t>(</a:t>
            </a:r>
            <a:r>
              <a:rPr lang="zh-TW" altLang="en-US" sz="2200" b="1" dirty="0"/>
              <a:t>參閱最高法院</a:t>
            </a:r>
            <a:r>
              <a:rPr lang="en-US" altLang="zh-TW" sz="2200" b="1" dirty="0"/>
              <a:t>29</a:t>
            </a:r>
            <a:r>
              <a:rPr lang="zh-TW" altLang="en-US" sz="2200" b="1" dirty="0"/>
              <a:t>年上字第</a:t>
            </a:r>
            <a:r>
              <a:rPr lang="en-US" altLang="zh-TW" sz="2200" b="1" dirty="0"/>
              <a:t>1529</a:t>
            </a:r>
            <a:r>
              <a:rPr lang="zh-TW" altLang="en-US" sz="2200" b="1" dirty="0"/>
              <a:t>號民事判例</a:t>
            </a:r>
            <a:r>
              <a:rPr lang="en-US" altLang="zh-TW" sz="2200" b="1" dirty="0"/>
              <a:t>)</a:t>
            </a:r>
            <a:r>
              <a:rPr lang="zh-TW" altLang="en-US" sz="2200" b="1" dirty="0"/>
              <a:t>，即是考量對於共有物管理的協商和執行成本高於單獨所有，共有物的利用效率低於單獨所有，因此</a:t>
            </a:r>
            <a:r>
              <a:rPr lang="zh-TW" altLang="en-US" sz="2200" b="1" dirty="0">
                <a:solidFill>
                  <a:srgbClr val="FF0000"/>
                </a:solidFill>
              </a:rPr>
              <a:t>除非共有物已有既定的管理協議或協議管理的成本不高，或共有物有規模經濟的效率，否則維持共有並不利於物的使用效率。</a:t>
            </a:r>
            <a:endParaRPr lang="en-US" altLang="zh-TW" sz="2200" b="1" dirty="0">
              <a:solidFill>
                <a:srgbClr val="FF0000"/>
              </a:solidFill>
            </a:endParaRPr>
          </a:p>
          <a:p>
            <a:pPr lvl="1"/>
            <a:r>
              <a:rPr lang="zh-TW" altLang="en-US" sz="2200" b="1" dirty="0"/>
              <a:t>其次，共有物的裁判分割與限制，規定於民法第</a:t>
            </a:r>
            <a:r>
              <a:rPr lang="en-US" altLang="zh-TW" sz="2200" b="1" dirty="0"/>
              <a:t>823</a:t>
            </a:r>
            <a:r>
              <a:rPr lang="zh-TW" altLang="en-US" sz="2200" b="1" dirty="0"/>
              <a:t>條第</a:t>
            </a:r>
            <a:r>
              <a:rPr lang="en-US" altLang="zh-TW" sz="2200" b="1" dirty="0"/>
              <a:t>1</a:t>
            </a:r>
            <a:r>
              <a:rPr lang="zh-TW" altLang="en-US" sz="2200" b="1" dirty="0"/>
              <a:t>項後段，即是為了利益分配的公平、規模經濟的考慮和風險分散的功能，分別共有事實的存在也絕非短暫的，既然分別共有將存續一段期間，為了保護共有人就共有物的投資，以提供生產的誘因，就有必要維持現狀，因此，對分別共有的分割也有一定的限制。</a:t>
            </a:r>
            <a:endParaRPr lang="en-US" altLang="zh-TW" sz="2200" b="1" dirty="0"/>
          </a:p>
          <a:p>
            <a:endParaRPr lang="en-US" altLang="zh-TW" b="1" dirty="0"/>
          </a:p>
          <a:p>
            <a:endParaRPr lang="en-US" altLang="zh-TW"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45</a:t>
            </a:fld>
            <a:endParaRPr lang="zh-TW" altLang="en-US"/>
          </a:p>
        </p:txBody>
      </p:sp>
    </p:spTree>
    <p:extLst>
      <p:ext uri="{BB962C8B-B14F-4D97-AF65-F5344CB8AC3E}">
        <p14:creationId xmlns:p14="http://schemas.microsoft.com/office/powerpoint/2010/main" val="3567991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99592" y="980728"/>
            <a:ext cx="8136904" cy="5688632"/>
          </a:xfrm>
        </p:spPr>
        <p:txBody>
          <a:bodyPr>
            <a:noAutofit/>
          </a:bodyPr>
          <a:lstStyle/>
          <a:p>
            <a:r>
              <a:rPr lang="en-US" altLang="zh-TW" sz="2800" b="1" dirty="0"/>
              <a:t>6.</a:t>
            </a:r>
            <a:r>
              <a:rPr lang="zh-TW" altLang="en-US" sz="2800" b="1" dirty="0"/>
              <a:t>共有物的裁判分割與限制</a:t>
            </a:r>
            <a:endParaRPr lang="en-US" altLang="zh-TW" sz="2800" b="1" dirty="0"/>
          </a:p>
          <a:p>
            <a:pPr lvl="1"/>
            <a:r>
              <a:rPr lang="zh-TW" altLang="en-US" sz="2200" b="1" dirty="0">
                <a:solidFill>
                  <a:srgbClr val="FF0000"/>
                </a:solidFill>
              </a:rPr>
              <a:t>問題點在於，若共有人間已定有分管契約，是否為分割的限制？</a:t>
            </a:r>
            <a:endParaRPr lang="en-US" altLang="zh-TW" sz="2200" b="1" dirty="0">
              <a:solidFill>
                <a:srgbClr val="FF0000"/>
              </a:solidFill>
            </a:endParaRPr>
          </a:p>
          <a:p>
            <a:pPr lvl="1"/>
            <a:r>
              <a:rPr lang="zh-TW" altLang="en-US" sz="2200" b="1" dirty="0"/>
              <a:t>否定說認為，共有物之分割乃在使共有關係消滅，故以維持共有關係目的之分管契約，自共有物分割後即無存在之必要 。（謝在全，民法物權論（上），</a:t>
            </a:r>
            <a:r>
              <a:rPr lang="en-US" altLang="zh-TW" sz="2200" b="1" dirty="0"/>
              <a:t>2010</a:t>
            </a:r>
            <a:r>
              <a:rPr lang="zh-TW" altLang="en-US" sz="2200" b="1" dirty="0"/>
              <a:t>，頁</a:t>
            </a:r>
            <a:r>
              <a:rPr lang="en-US" altLang="zh-TW" sz="2200" b="1" dirty="0"/>
              <a:t>532</a:t>
            </a:r>
            <a:r>
              <a:rPr lang="zh-TW" altLang="en-US" sz="2200" b="1" dirty="0"/>
              <a:t>）</a:t>
            </a:r>
            <a:endParaRPr lang="en-US" altLang="zh-TW" sz="2200" b="1" dirty="0"/>
          </a:p>
          <a:p>
            <a:pPr lvl="1"/>
            <a:r>
              <a:rPr lang="zh-TW" altLang="en-US" sz="2200" b="1" dirty="0"/>
              <a:t>但從分管契約的拘束力來看，在共有物已有分管或管理契約時，無論從民法第八二０條第二、三項條文規定，或探求共有人對分管契約期限的默示的意思以及從分割裁判後結果來看，只要該分管契約未同意當事人得主張分割時，解釋上當事人即不得提起裁判分割共有物之訴，這也是基於共有人成立分管契約後即對該不動產存有長期規劃的成本考量。（謝哲勝，共有土地分管與裁判</a:t>
            </a:r>
            <a:r>
              <a:rPr lang="zh-TW" altLang="en-US" sz="2200" b="1" dirty="0">
                <a:solidFill>
                  <a:schemeClr val="tx2">
                    <a:lumMod val="75000"/>
                  </a:schemeClr>
                </a:solidFill>
              </a:rPr>
              <a:t>分割，台灣法學，第</a:t>
            </a:r>
            <a:r>
              <a:rPr lang="en-US" altLang="zh-TW" sz="2200" b="1" dirty="0">
                <a:solidFill>
                  <a:schemeClr val="tx2">
                    <a:lumMod val="75000"/>
                  </a:schemeClr>
                </a:solidFill>
              </a:rPr>
              <a:t>179</a:t>
            </a:r>
            <a:r>
              <a:rPr lang="zh-TW" altLang="en-US" sz="2200" b="1" dirty="0">
                <a:solidFill>
                  <a:schemeClr val="tx2">
                    <a:lumMod val="75000"/>
                  </a:schemeClr>
                </a:solidFill>
              </a:rPr>
              <a:t>期，</a:t>
            </a:r>
            <a:r>
              <a:rPr lang="en-US" altLang="zh-TW" sz="2200" b="1" dirty="0">
                <a:solidFill>
                  <a:schemeClr val="tx2">
                    <a:lumMod val="75000"/>
                  </a:schemeClr>
                </a:solidFill>
              </a:rPr>
              <a:t>2011</a:t>
            </a:r>
            <a:r>
              <a:rPr lang="zh-TW" altLang="en-US" sz="2200" b="1" dirty="0">
                <a:solidFill>
                  <a:schemeClr val="tx2">
                    <a:lumMod val="75000"/>
                  </a:schemeClr>
                </a:solidFill>
              </a:rPr>
              <a:t>，頁</a:t>
            </a:r>
            <a:r>
              <a:rPr lang="en-US" altLang="zh-TW" sz="2200" b="1" dirty="0">
                <a:solidFill>
                  <a:schemeClr val="tx2">
                    <a:lumMod val="75000"/>
                  </a:schemeClr>
                </a:solidFill>
              </a:rPr>
              <a:t>80-85</a:t>
            </a:r>
            <a:r>
              <a:rPr lang="zh-TW" altLang="en-US" sz="2200" b="1" dirty="0">
                <a:solidFill>
                  <a:schemeClr val="tx2">
                    <a:lumMod val="75000"/>
                  </a:schemeClr>
                </a:solidFill>
              </a:rPr>
              <a:t>）</a:t>
            </a:r>
            <a:endParaRPr lang="en-US" altLang="zh-TW" sz="2200" b="1" dirty="0">
              <a:solidFill>
                <a:schemeClr val="tx2">
                  <a:lumMod val="75000"/>
                </a:schemeClr>
              </a:solidFill>
            </a:endParaRPr>
          </a:p>
          <a:p>
            <a:pPr lvl="1"/>
            <a:r>
              <a:rPr lang="zh-TW" altLang="en-US" sz="2200" b="1" dirty="0">
                <a:solidFill>
                  <a:srgbClr val="FF0000"/>
                </a:solidFill>
              </a:rPr>
              <a:t>最高法院</a:t>
            </a:r>
            <a:r>
              <a:rPr lang="en-US" altLang="zh-TW" sz="2200" b="1" dirty="0">
                <a:solidFill>
                  <a:srgbClr val="FF0000"/>
                </a:solidFill>
              </a:rPr>
              <a:t>99</a:t>
            </a:r>
            <a:r>
              <a:rPr lang="zh-TW" altLang="en-US" sz="2200" b="1" dirty="0">
                <a:solidFill>
                  <a:srgbClr val="FF0000"/>
                </a:solidFill>
              </a:rPr>
              <a:t>年度台上字第</a:t>
            </a:r>
            <a:r>
              <a:rPr lang="en-US" altLang="zh-TW" sz="2200" b="1" dirty="0">
                <a:solidFill>
                  <a:srgbClr val="FF0000"/>
                </a:solidFill>
              </a:rPr>
              <a:t>82</a:t>
            </a:r>
            <a:r>
              <a:rPr lang="zh-TW" altLang="en-US" sz="2200" b="1" dirty="0">
                <a:solidFill>
                  <a:srgbClr val="FF0000"/>
                </a:solidFill>
              </a:rPr>
              <a:t>號判決認為裁判分割後，分管契約不當然終止。</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46</a:t>
            </a:fld>
            <a:endParaRPr lang="zh-TW" altLang="en-US"/>
          </a:p>
        </p:txBody>
      </p:sp>
    </p:spTree>
    <p:extLst>
      <p:ext uri="{BB962C8B-B14F-4D97-AF65-F5344CB8AC3E}">
        <p14:creationId xmlns:p14="http://schemas.microsoft.com/office/powerpoint/2010/main" val="29938439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肆、以經濟分析為例</a:t>
            </a:r>
            <a:endParaRPr lang="zh-TW" altLang="en-US" sz="3600"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p:txBody>
          <a:bodyPr/>
          <a:lstStyle/>
          <a:p>
            <a:r>
              <a:rPr lang="en-US" altLang="zh-TW" b="1" dirty="0"/>
              <a:t>7.</a:t>
            </a:r>
            <a:r>
              <a:rPr lang="zh-TW" altLang="en-US" b="1" dirty="0"/>
              <a:t>釋字第</a:t>
            </a:r>
            <a:r>
              <a:rPr lang="en-US" altLang="zh-TW" b="1" dirty="0"/>
              <a:t>349</a:t>
            </a:r>
            <a:r>
              <a:rPr lang="zh-TW" altLang="en-US" b="1" dirty="0"/>
              <a:t>號與民法的解釋適用</a:t>
            </a:r>
            <a:endParaRPr lang="en-US" altLang="zh-TW" b="1" dirty="0"/>
          </a:p>
          <a:p>
            <a:pPr lvl="1"/>
            <a:r>
              <a:rPr lang="zh-TW" altLang="en-US" b="1" dirty="0"/>
              <a:t>（</a:t>
            </a:r>
            <a:r>
              <a:rPr lang="en-US" altLang="zh-TW" b="1" dirty="0"/>
              <a:t>1</a:t>
            </a:r>
            <a:r>
              <a:rPr lang="zh-TW" altLang="en-US" b="1" dirty="0"/>
              <a:t>）憲法解釋形同憲法</a:t>
            </a:r>
            <a:endParaRPr lang="en-US" altLang="zh-TW" b="1" dirty="0"/>
          </a:p>
          <a:p>
            <a:pPr lvl="1"/>
            <a:r>
              <a:rPr lang="zh-TW" altLang="en-US" b="1" dirty="0"/>
              <a:t>（</a:t>
            </a:r>
            <a:r>
              <a:rPr lang="en-US" altLang="zh-TW" b="1" dirty="0"/>
              <a:t>2</a:t>
            </a:r>
            <a:r>
              <a:rPr lang="zh-TW" altLang="en-US" b="1" dirty="0"/>
              <a:t>）法律規定抵觸者無效</a:t>
            </a:r>
            <a:endParaRPr lang="en-US" altLang="zh-TW" b="1" dirty="0"/>
          </a:p>
          <a:p>
            <a:pPr lvl="1"/>
            <a:r>
              <a:rPr lang="zh-TW" altLang="en-US" b="1" dirty="0"/>
              <a:t>（</a:t>
            </a:r>
            <a:r>
              <a:rPr lang="en-US" altLang="zh-TW" b="1" dirty="0"/>
              <a:t>3</a:t>
            </a:r>
            <a:r>
              <a:rPr lang="zh-TW" altLang="en-US" b="1" dirty="0"/>
              <a:t>）新法律不得變更</a:t>
            </a:r>
            <a:endParaRPr lang="en-US" altLang="zh-TW" b="1" dirty="0"/>
          </a:p>
          <a:p>
            <a:pPr lvl="1"/>
            <a:r>
              <a:rPr lang="zh-TW" altLang="en-US" b="1" dirty="0"/>
              <a:t>    </a:t>
            </a:r>
            <a:r>
              <a:rPr lang="en-US" altLang="zh-TW" b="1" dirty="0"/>
              <a:t>	</a:t>
            </a:r>
            <a:r>
              <a:rPr lang="zh-TW" altLang="en-US" b="1" dirty="0"/>
              <a:t> </a:t>
            </a:r>
            <a:r>
              <a:rPr lang="zh-TW" altLang="en-US" b="1" dirty="0">
                <a:solidFill>
                  <a:srgbClr val="FF0000"/>
                </a:solidFill>
              </a:rPr>
              <a:t>民法第</a:t>
            </a:r>
            <a:r>
              <a:rPr lang="en-US" altLang="zh-TW" b="1" dirty="0">
                <a:solidFill>
                  <a:srgbClr val="FF0000"/>
                </a:solidFill>
              </a:rPr>
              <a:t>826</a:t>
            </a:r>
            <a:r>
              <a:rPr lang="zh-TW" altLang="en-US" b="1" dirty="0">
                <a:solidFill>
                  <a:srgbClr val="FF0000"/>
                </a:solidFill>
              </a:rPr>
              <a:t>條之</a:t>
            </a:r>
            <a:r>
              <a:rPr lang="en-US" altLang="zh-TW" b="1" dirty="0">
                <a:solidFill>
                  <a:srgbClr val="FF0000"/>
                </a:solidFill>
              </a:rPr>
              <a:t>1</a:t>
            </a:r>
            <a:r>
              <a:rPr lang="zh-TW" altLang="en-US" b="1" dirty="0">
                <a:solidFill>
                  <a:srgbClr val="FF0000"/>
                </a:solidFill>
              </a:rPr>
              <a:t>？</a:t>
            </a:r>
            <a:endParaRPr lang="en-US" altLang="zh-TW" b="1" dirty="0">
              <a:solidFill>
                <a:srgbClr val="FF0000"/>
              </a:solidFill>
            </a:endParaRPr>
          </a:p>
          <a:p>
            <a:pPr lvl="1"/>
            <a:r>
              <a:rPr lang="zh-TW" altLang="en-US" b="1" dirty="0">
                <a:solidFill>
                  <a:srgbClr val="FF0000"/>
                </a:solidFill>
              </a:rPr>
              <a:t>            是否適用區分所有的規約？</a:t>
            </a:r>
            <a:endParaRPr lang="en-US" altLang="zh-TW" b="1" dirty="0">
              <a:solidFill>
                <a:srgbClr val="FF0000"/>
              </a:solidFill>
            </a:endParaRPr>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47</a:t>
            </a:fld>
            <a:endParaRPr lang="zh-TW" alt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3600" b="1" dirty="0">
                <a:solidFill>
                  <a:schemeClr val="accent2"/>
                </a:solidFill>
                <a:effectLst>
                  <a:outerShdw blurRad="38100" dist="38100" dir="2700000" algn="tl">
                    <a:srgbClr val="000000">
                      <a:alpha val="43137"/>
                    </a:srgbClr>
                  </a:outerShdw>
                </a:effectLst>
              </a:rPr>
              <a:t>伍、結論</a:t>
            </a:r>
            <a:endParaRPr lang="en-US" altLang="zh-TW" sz="3600" b="1" dirty="0">
              <a:solidFill>
                <a:schemeClr val="accent2"/>
              </a:solidFill>
              <a:effectLst>
                <a:outerShdw blurRad="38100" dist="38100" dir="2700000" algn="tl">
                  <a:srgbClr val="000000">
                    <a:alpha val="43137"/>
                  </a:srgbClr>
                </a:outerShdw>
              </a:effectLst>
            </a:endParaRPr>
          </a:p>
        </p:txBody>
      </p:sp>
      <p:sp>
        <p:nvSpPr>
          <p:cNvPr id="2" name="內容版面配置區 1"/>
          <p:cNvSpPr>
            <a:spLocks noGrp="1"/>
          </p:cNvSpPr>
          <p:nvPr>
            <p:ph idx="1"/>
          </p:nvPr>
        </p:nvSpPr>
        <p:spPr>
          <a:xfrm>
            <a:off x="872067" y="1052736"/>
            <a:ext cx="8164429" cy="5544616"/>
          </a:xfrm>
        </p:spPr>
        <p:txBody>
          <a:bodyPr>
            <a:normAutofit/>
          </a:bodyPr>
          <a:lstStyle/>
          <a:p>
            <a:r>
              <a:rPr lang="zh-TW" altLang="en-US" sz="2600" b="1" dirty="0"/>
              <a:t>民法的解釋與適用，依法釋義學的詮釋，固然建立起一套體系概念，透過邏輯與概念所推砌而成的解釋方法，固然也成為法律解釋適用的一種方式，然而，法律的解釋不能僵化或自陷於某種解釋方式而忘卻法律解釋的最終精神在於活化法律與社會結合，於個案中實現公平正義，時下恐龍法官的標籤即是對於背棄法律解釋的初衷者的嘲諷。</a:t>
            </a:r>
            <a:endParaRPr lang="en-US" altLang="zh-TW" sz="2600" b="1" dirty="0"/>
          </a:p>
          <a:p>
            <a:r>
              <a:rPr lang="zh-TW" altLang="en-US" sz="2600" b="1" dirty="0">
                <a:solidFill>
                  <a:srgbClr val="FF0000"/>
                </a:solidFill>
              </a:rPr>
              <a:t>法律經濟分析解釋方法，即是一種透過經濟學對於理性的人所為的行為預測，基於人們的價值判斷，作出效用極大（財富極大）、成本極小而符合社會淨福祉最大的解釋。</a:t>
            </a:r>
            <a:endParaRPr lang="en-US" altLang="zh-TW" sz="2600" b="1" dirty="0">
              <a:solidFill>
                <a:srgbClr val="FF0000"/>
              </a:solidFill>
            </a:endParaRPr>
          </a:p>
          <a:p>
            <a:endParaRPr lang="en-US" altLang="zh-TW" sz="22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48</a:t>
            </a:fld>
            <a:endParaRPr lang="zh-TW" altLang="en-US"/>
          </a:p>
        </p:txBody>
      </p:sp>
    </p:spTree>
    <p:extLst>
      <p:ext uri="{BB962C8B-B14F-4D97-AF65-F5344CB8AC3E}">
        <p14:creationId xmlns:p14="http://schemas.microsoft.com/office/powerpoint/2010/main" val="11506194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endParaRPr lang="zh-TW" altLang="en-US"/>
          </a:p>
        </p:txBody>
      </p:sp>
      <p:sp>
        <p:nvSpPr>
          <p:cNvPr id="2" name="內容版面配置區 1"/>
          <p:cNvSpPr>
            <a:spLocks noGrp="1"/>
          </p:cNvSpPr>
          <p:nvPr>
            <p:ph idx="1"/>
          </p:nvPr>
        </p:nvSpPr>
        <p:spPr>
          <a:xfrm>
            <a:off x="467544" y="1268760"/>
            <a:ext cx="8229600" cy="4525963"/>
          </a:xfrm>
        </p:spPr>
        <p:txBody>
          <a:bodyPr>
            <a:normAutofit/>
          </a:bodyPr>
          <a:lstStyle/>
          <a:p>
            <a:endParaRPr lang="en-US" altLang="zh-TW" sz="3600" b="1" dirty="0"/>
          </a:p>
          <a:p>
            <a:pPr marL="0" indent="0">
              <a:buNone/>
            </a:pPr>
            <a:r>
              <a:rPr lang="zh-TW" altLang="en-US" sz="3600" b="1" dirty="0"/>
              <a:t>               感謝聆聽、歡迎提問。</a:t>
            </a:r>
          </a:p>
        </p:txBody>
      </p:sp>
      <p:sp>
        <p:nvSpPr>
          <p:cNvPr id="4" name="文字方塊 3"/>
          <p:cNvSpPr txBox="1"/>
          <p:nvPr/>
        </p:nvSpPr>
        <p:spPr>
          <a:xfrm>
            <a:off x="1388046" y="2996952"/>
            <a:ext cx="4608512" cy="3754874"/>
          </a:xfrm>
          <a:prstGeom prst="rect">
            <a:avLst/>
          </a:prstGeom>
          <a:noFill/>
        </p:spPr>
        <p:txBody>
          <a:bodyPr wrap="square" rtlCol="0">
            <a:spAutoFit/>
          </a:bodyPr>
          <a:lstStyle/>
          <a:p>
            <a:r>
              <a:rPr lang="zh-TW" altLang="en-US" sz="1400" b="1" dirty="0">
                <a:latin typeface="標楷體" pitchFamily="65" charset="-120"/>
                <a:ea typeface="標楷體" pitchFamily="65" charset="-120"/>
              </a:rPr>
              <a:t>謝哲勝</a:t>
            </a:r>
            <a:br>
              <a:rPr lang="zh-TW" altLang="en-US" sz="1400" b="1" dirty="0">
                <a:latin typeface="標楷體" pitchFamily="65" charset="-120"/>
                <a:ea typeface="標楷體" pitchFamily="65" charset="-120"/>
              </a:rPr>
            </a:br>
            <a:r>
              <a:rPr lang="zh-TW" altLang="en-US" sz="1400" b="1" dirty="0">
                <a:latin typeface="標楷體" pitchFamily="65" charset="-120"/>
                <a:ea typeface="標楷體" pitchFamily="65" charset="-120"/>
              </a:rPr>
              <a:t>美國威斯康新大學法學博士</a:t>
            </a:r>
            <a:br>
              <a:rPr lang="zh-TW" altLang="en-US" sz="1400" b="1" dirty="0">
                <a:latin typeface="標楷體" pitchFamily="65" charset="-120"/>
                <a:ea typeface="標楷體" pitchFamily="65" charset="-120"/>
              </a:rPr>
            </a:br>
            <a:r>
              <a:rPr lang="zh-TW" altLang="en-US" sz="1400" b="1" dirty="0">
                <a:latin typeface="標楷體" pitchFamily="65" charset="-120"/>
                <a:ea typeface="標楷體" pitchFamily="65" charset="-120"/>
              </a:rPr>
              <a:t>國立中正大學法律學系教授</a:t>
            </a:r>
            <a:br>
              <a:rPr lang="zh-TW" altLang="en-US" sz="1400" b="1" dirty="0">
                <a:latin typeface="標楷體" pitchFamily="65" charset="-120"/>
                <a:ea typeface="標楷體" pitchFamily="65" charset="-120"/>
              </a:rPr>
            </a:br>
            <a:r>
              <a:rPr lang="zh-TW" altLang="en-US" sz="1400" b="1" dirty="0">
                <a:latin typeface="標楷體" pitchFamily="65" charset="-120"/>
                <a:ea typeface="標楷體" pitchFamily="65" charset="-120"/>
              </a:rPr>
              <a:t>台灣法學基金會董事長</a:t>
            </a:r>
            <a:br>
              <a:rPr lang="zh-TW" altLang="en-US" sz="1400" b="1" dirty="0">
                <a:latin typeface="標楷體" pitchFamily="65" charset="-120"/>
                <a:ea typeface="標楷體" pitchFamily="65" charset="-120"/>
              </a:rPr>
            </a:br>
            <a:r>
              <a:rPr lang="zh-TW" altLang="en-US" sz="1400" b="1" dirty="0">
                <a:latin typeface="標楷體" pitchFamily="65" charset="-120"/>
                <a:ea typeface="標楷體" pitchFamily="65" charset="-120"/>
              </a:rPr>
              <a:t>嘉義縣民雄鄉大學路</a:t>
            </a:r>
            <a:r>
              <a:rPr lang="en-US" altLang="zh-TW" sz="1400" b="1" dirty="0">
                <a:latin typeface="標楷體" pitchFamily="65" charset="-120"/>
                <a:ea typeface="標楷體" pitchFamily="65" charset="-120"/>
              </a:rPr>
              <a:t>168</a:t>
            </a:r>
            <a:r>
              <a:rPr lang="zh-TW" altLang="en-US" sz="1400" b="1" dirty="0">
                <a:latin typeface="標楷體" pitchFamily="65" charset="-120"/>
                <a:ea typeface="標楷體" pitchFamily="65" charset="-120"/>
              </a:rPr>
              <a:t>號 國立中正大學法律學系</a:t>
            </a:r>
            <a:br>
              <a:rPr lang="zh-TW" altLang="en-US" sz="1400" b="1" dirty="0">
                <a:latin typeface="標楷體" pitchFamily="65" charset="-120"/>
                <a:ea typeface="標楷體" pitchFamily="65" charset="-120"/>
              </a:rPr>
            </a:br>
            <a:r>
              <a:rPr lang="zh-TW" altLang="en-US" sz="1400" b="1" dirty="0">
                <a:latin typeface="標楷體" pitchFamily="65" charset="-120"/>
                <a:ea typeface="標楷體" pitchFamily="65" charset="-120"/>
              </a:rPr>
              <a:t>電話：（</a:t>
            </a:r>
            <a:r>
              <a:rPr lang="en-US" altLang="zh-TW" sz="1400" b="1" dirty="0">
                <a:latin typeface="標楷體" pitchFamily="65" charset="-120"/>
                <a:ea typeface="標楷體" pitchFamily="65" charset="-120"/>
              </a:rPr>
              <a:t>05</a:t>
            </a:r>
            <a:r>
              <a:rPr lang="zh-TW" altLang="en-US" sz="1400" b="1" dirty="0">
                <a:latin typeface="標楷體" pitchFamily="65" charset="-120"/>
                <a:ea typeface="標楷體" pitchFamily="65" charset="-120"/>
              </a:rPr>
              <a:t>）</a:t>
            </a:r>
            <a:r>
              <a:rPr lang="en-US" altLang="zh-TW" sz="1400" b="1" dirty="0">
                <a:latin typeface="標楷體" pitchFamily="65" charset="-120"/>
                <a:ea typeface="標楷體" pitchFamily="65" charset="-120"/>
              </a:rPr>
              <a:t>2720411-35105/25101</a:t>
            </a:r>
            <a:br>
              <a:rPr lang="zh-TW" altLang="en-US" sz="1400" b="1" dirty="0">
                <a:latin typeface="標楷體" pitchFamily="65" charset="-120"/>
                <a:ea typeface="標楷體" pitchFamily="65" charset="-120"/>
              </a:rPr>
            </a:br>
            <a:r>
              <a:rPr lang="zh-TW" altLang="en-US" sz="1400" b="1" dirty="0">
                <a:latin typeface="標楷體" pitchFamily="65" charset="-120"/>
                <a:ea typeface="標楷體" pitchFamily="65" charset="-120"/>
              </a:rPr>
              <a:t>台北市合江街</a:t>
            </a:r>
            <a:r>
              <a:rPr lang="en-US" altLang="zh-TW" sz="1400" b="1" dirty="0">
                <a:latin typeface="標楷體" pitchFamily="65" charset="-120"/>
                <a:ea typeface="標楷體" pitchFamily="65" charset="-120"/>
              </a:rPr>
              <a:t>53</a:t>
            </a:r>
            <a:r>
              <a:rPr lang="zh-TW" altLang="en-US" sz="1400" b="1" dirty="0">
                <a:latin typeface="標楷體" pitchFamily="65" charset="-120"/>
                <a:ea typeface="標楷體" pitchFamily="65" charset="-120"/>
              </a:rPr>
              <a:t>號</a:t>
            </a:r>
            <a:r>
              <a:rPr lang="en-US" altLang="zh-TW" sz="1400" b="1" dirty="0">
                <a:latin typeface="標楷體" pitchFamily="65" charset="-120"/>
                <a:ea typeface="標楷體" pitchFamily="65" charset="-120"/>
              </a:rPr>
              <a:t>6</a:t>
            </a:r>
            <a:r>
              <a:rPr lang="zh-TW" altLang="en-US" sz="1400" b="1" dirty="0">
                <a:latin typeface="標楷體" pitchFamily="65" charset="-120"/>
                <a:ea typeface="標楷體" pitchFamily="65" charset="-120"/>
              </a:rPr>
              <a:t>樓</a:t>
            </a:r>
          </a:p>
          <a:p>
            <a:r>
              <a:rPr lang="zh-TW" altLang="en-US" sz="1400" b="1" dirty="0">
                <a:latin typeface="標楷體" pitchFamily="65" charset="-120"/>
                <a:ea typeface="標楷體" pitchFamily="65" charset="-120"/>
              </a:rPr>
              <a:t>電話：（</a:t>
            </a:r>
            <a:r>
              <a:rPr lang="en-US" altLang="zh-TW" sz="1400" b="1" dirty="0">
                <a:latin typeface="標楷體" pitchFamily="65" charset="-120"/>
                <a:ea typeface="標楷體" pitchFamily="65" charset="-120"/>
              </a:rPr>
              <a:t>02</a:t>
            </a:r>
            <a:r>
              <a:rPr lang="zh-TW" altLang="en-US" sz="1400" b="1" dirty="0">
                <a:latin typeface="標楷體" pitchFamily="65" charset="-120"/>
                <a:ea typeface="標楷體" pitchFamily="65" charset="-120"/>
              </a:rPr>
              <a:t>）</a:t>
            </a:r>
            <a:r>
              <a:rPr lang="en-US" altLang="zh-TW" sz="1400" b="1" dirty="0">
                <a:latin typeface="標楷體" pitchFamily="65" charset="-120"/>
                <a:ea typeface="標楷體" pitchFamily="65" charset="-120"/>
              </a:rPr>
              <a:t>25170137</a:t>
            </a:r>
            <a:br>
              <a:rPr lang="zh-TW" altLang="en-US" sz="1400" b="1" dirty="0">
                <a:latin typeface="標楷體" pitchFamily="65" charset="-120"/>
                <a:ea typeface="標楷體" pitchFamily="65" charset="-120"/>
              </a:rPr>
            </a:br>
            <a:r>
              <a:rPr lang="en-US" altLang="zh-TW" sz="1400" b="1" dirty="0">
                <a:latin typeface="標楷體" pitchFamily="65" charset="-120"/>
                <a:ea typeface="標楷體" pitchFamily="65" charset="-120"/>
              </a:rPr>
              <a:t>E-mail: </a:t>
            </a:r>
            <a:r>
              <a:rPr lang="en-US" altLang="zh-TW" sz="1400" b="1" dirty="0">
                <a:latin typeface="標楷體" pitchFamily="65" charset="-120"/>
                <a:ea typeface="標楷體" pitchFamily="65" charset="-120"/>
                <a:hlinkClick r:id="rId2"/>
              </a:rPr>
              <a:t>lawjss@ccu.edu.tw</a:t>
            </a:r>
            <a:br>
              <a:rPr lang="en-US" altLang="zh-TW" sz="1400" b="1" dirty="0">
                <a:latin typeface="標楷體" pitchFamily="65" charset="-120"/>
                <a:ea typeface="標楷體" pitchFamily="65" charset="-120"/>
              </a:rPr>
            </a:br>
            <a:r>
              <a:rPr lang="en-US" altLang="zh-TW" sz="1400" b="1" dirty="0">
                <a:latin typeface="標楷體" pitchFamily="65" charset="-120"/>
                <a:ea typeface="標楷體" pitchFamily="65" charset="-120"/>
              </a:rPr>
              <a:t>Website: </a:t>
            </a:r>
            <a:r>
              <a:rPr lang="en-US" altLang="zh-TW" sz="1400" b="1" dirty="0">
                <a:latin typeface="標楷體" pitchFamily="65" charset="-120"/>
                <a:ea typeface="標楷體" pitchFamily="65" charset="-120"/>
                <a:hlinkClick r:id="rId3"/>
              </a:rPr>
              <a:t>http://www.lawjss.idv.tw</a:t>
            </a:r>
            <a:br>
              <a:rPr lang="en-US" altLang="zh-TW" sz="1400" b="1" dirty="0">
                <a:latin typeface="標楷體" pitchFamily="65" charset="-120"/>
                <a:ea typeface="標楷體" pitchFamily="65" charset="-120"/>
              </a:rPr>
            </a:br>
            <a:r>
              <a:rPr lang="en-US" altLang="zh-TW" sz="1400" b="1" dirty="0" err="1">
                <a:latin typeface="標楷體" pitchFamily="65" charset="-120"/>
                <a:ea typeface="標楷體" pitchFamily="65" charset="-120"/>
              </a:rPr>
              <a:t>Jer-Shenq</a:t>
            </a:r>
            <a:r>
              <a:rPr lang="en-US" altLang="zh-TW" sz="1400" b="1" dirty="0">
                <a:latin typeface="標楷體" pitchFamily="65" charset="-120"/>
                <a:ea typeface="標楷體" pitchFamily="65" charset="-120"/>
              </a:rPr>
              <a:t> </a:t>
            </a:r>
            <a:r>
              <a:rPr lang="en-US" altLang="zh-TW" sz="1400" b="1" dirty="0" err="1">
                <a:latin typeface="標楷體" pitchFamily="65" charset="-120"/>
                <a:ea typeface="標楷體" pitchFamily="65" charset="-120"/>
              </a:rPr>
              <a:t>Shieh</a:t>
            </a:r>
            <a:r>
              <a:rPr lang="en-US" altLang="zh-TW" sz="1400" b="1" dirty="0">
                <a:latin typeface="標楷體" pitchFamily="65" charset="-120"/>
                <a:ea typeface="標楷體" pitchFamily="65" charset="-120"/>
              </a:rPr>
              <a:t> , S J D. University of Wisconsin-Madison</a:t>
            </a:r>
            <a:br>
              <a:rPr lang="en-US" altLang="zh-TW" sz="1400" b="1" dirty="0">
                <a:latin typeface="標楷體" pitchFamily="65" charset="-120"/>
                <a:ea typeface="標楷體" pitchFamily="65" charset="-120"/>
              </a:rPr>
            </a:br>
            <a:r>
              <a:rPr lang="en-US" altLang="zh-TW" sz="1400" b="1" dirty="0">
                <a:latin typeface="標楷體" pitchFamily="65" charset="-120"/>
                <a:ea typeface="標楷體" pitchFamily="65" charset="-120"/>
              </a:rPr>
              <a:t>Professor of Law, National Chung Cheng University</a:t>
            </a:r>
            <a:br>
              <a:rPr lang="en-US" altLang="zh-TW" sz="1400" b="1" dirty="0">
                <a:latin typeface="標楷體" pitchFamily="65" charset="-120"/>
                <a:ea typeface="標楷體" pitchFamily="65" charset="-120"/>
              </a:rPr>
            </a:br>
            <a:r>
              <a:rPr lang="en-US" altLang="zh-TW" sz="1400" b="1" dirty="0">
                <a:latin typeface="標楷體" pitchFamily="65" charset="-120"/>
                <a:ea typeface="標楷體" pitchFamily="65" charset="-120"/>
              </a:rPr>
              <a:t>President, Taiwan Law Foundation</a:t>
            </a:r>
            <a:br>
              <a:rPr lang="en-US" altLang="zh-TW" sz="1400" b="1" dirty="0">
                <a:latin typeface="標楷體" pitchFamily="65" charset="-120"/>
                <a:ea typeface="標楷體" pitchFamily="65" charset="-120"/>
              </a:rPr>
            </a:br>
            <a:r>
              <a:rPr lang="en-US" altLang="zh-TW" sz="1400" b="1" dirty="0">
                <a:latin typeface="標楷體" pitchFamily="65" charset="-120"/>
                <a:ea typeface="標楷體" pitchFamily="65" charset="-120"/>
              </a:rPr>
              <a:t>168, University Road, San-</a:t>
            </a:r>
            <a:r>
              <a:rPr lang="en-US" altLang="zh-TW" sz="1400" b="1" dirty="0" err="1">
                <a:latin typeface="標楷體" pitchFamily="65" charset="-120"/>
                <a:ea typeface="標楷體" pitchFamily="65" charset="-120"/>
              </a:rPr>
              <a:t>Hsing</a:t>
            </a:r>
            <a:r>
              <a:rPr lang="en-US" altLang="zh-TW" sz="1400" b="1" dirty="0">
                <a:latin typeface="標楷體" pitchFamily="65" charset="-120"/>
                <a:ea typeface="標楷體" pitchFamily="65" charset="-120"/>
              </a:rPr>
              <a:t>, Ming-</a:t>
            </a:r>
            <a:r>
              <a:rPr lang="en-US" altLang="zh-TW" sz="1400" b="1" dirty="0" err="1">
                <a:latin typeface="標楷體" pitchFamily="65" charset="-120"/>
                <a:ea typeface="標楷體" pitchFamily="65" charset="-120"/>
              </a:rPr>
              <a:t>Hsiung</a:t>
            </a:r>
            <a:br>
              <a:rPr lang="en-US" altLang="zh-TW" sz="1400" b="1" dirty="0">
                <a:latin typeface="標楷體" pitchFamily="65" charset="-120"/>
                <a:ea typeface="標楷體" pitchFamily="65" charset="-120"/>
              </a:rPr>
            </a:br>
            <a:r>
              <a:rPr lang="en-US" altLang="zh-TW" sz="1400" b="1" dirty="0">
                <a:latin typeface="標楷體" pitchFamily="65" charset="-120"/>
                <a:ea typeface="標楷體" pitchFamily="65" charset="-120"/>
              </a:rPr>
              <a:t>Chia-Yi, 621, TAIWAN</a:t>
            </a:r>
            <a:br>
              <a:rPr lang="en-US" altLang="zh-TW" sz="1400" b="1" dirty="0">
                <a:latin typeface="標楷體" pitchFamily="65" charset="-120"/>
                <a:ea typeface="標楷體" pitchFamily="65" charset="-120"/>
              </a:rPr>
            </a:br>
            <a:r>
              <a:rPr lang="en-US" altLang="zh-TW" sz="1400" b="1" dirty="0">
                <a:latin typeface="標楷體" pitchFamily="65" charset="-120"/>
                <a:ea typeface="標楷體" pitchFamily="65" charset="-120"/>
              </a:rPr>
              <a:t>(O)</a:t>
            </a:r>
            <a:r>
              <a:rPr lang="en-US" altLang="zh-TW" sz="1400" b="1" dirty="0">
                <a:latin typeface="標楷體" pitchFamily="65" charset="-120"/>
                <a:ea typeface="標楷體" pitchFamily="65" charset="-120"/>
                <a:hlinkClick r:id="rId4"/>
              </a:rPr>
              <a:t>+886-5-2720411 ext. 35105</a:t>
            </a:r>
            <a:r>
              <a:rPr lang="en-US" altLang="zh-TW" sz="1400" b="1" dirty="0">
                <a:latin typeface="標楷體" pitchFamily="65" charset="-120"/>
                <a:ea typeface="標楷體" pitchFamily="65" charset="-120"/>
              </a:rPr>
              <a:t>/25101</a:t>
            </a:r>
            <a:endParaRPr lang="zh-TW" altLang="en-US" sz="1400" b="1" dirty="0">
              <a:latin typeface="標楷體" pitchFamily="65" charset="-120"/>
              <a:ea typeface="標楷體" pitchFamily="65" charset="-120"/>
            </a:endParaRPr>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49</a:t>
            </a:fld>
            <a:endParaRPr lang="zh-TW" altLang="en-US"/>
          </a:p>
        </p:txBody>
      </p:sp>
    </p:spTree>
    <p:extLst>
      <p:ext uri="{BB962C8B-B14F-4D97-AF65-F5344CB8AC3E}">
        <p14:creationId xmlns:p14="http://schemas.microsoft.com/office/powerpoint/2010/main" val="4097376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sz="4000" b="1" dirty="0">
                <a:solidFill>
                  <a:schemeClr val="accent2"/>
                </a:solidFill>
                <a:effectLst>
                  <a:outerShdw blurRad="38100" dist="38100" dir="2700000" algn="tl">
                    <a:srgbClr val="000000">
                      <a:alpha val="43137"/>
                    </a:srgbClr>
                  </a:outerShdw>
                </a:effectLst>
              </a:rPr>
              <a:t>壹、前言</a:t>
            </a:r>
            <a:endParaRPr lang="zh-TW" altLang="en-US" sz="4000" b="1" dirty="0">
              <a:solidFill>
                <a:schemeClr val="accent2"/>
              </a:solidFill>
              <a:effectLst>
                <a:outerShdw blurRad="38100" dist="38100" dir="2700000" algn="tl">
                  <a:srgbClr val="000000">
                    <a:alpha val="43137"/>
                  </a:srgbClr>
                </a:outerShdw>
              </a:effectLst>
              <a:latin typeface="+mn-lt"/>
              <a:ea typeface="+mn-ea"/>
              <a:cs typeface="+mn-cs"/>
            </a:endParaRPr>
          </a:p>
        </p:txBody>
      </p:sp>
      <p:sp>
        <p:nvSpPr>
          <p:cNvPr id="2" name="內容版面配置區 1"/>
          <p:cNvSpPr>
            <a:spLocks noGrp="1"/>
          </p:cNvSpPr>
          <p:nvPr>
            <p:ph idx="1"/>
          </p:nvPr>
        </p:nvSpPr>
        <p:spPr>
          <a:xfrm>
            <a:off x="971600" y="1196752"/>
            <a:ext cx="7408333" cy="4353347"/>
          </a:xfrm>
        </p:spPr>
        <p:txBody>
          <a:bodyPr>
            <a:noAutofit/>
          </a:bodyPr>
          <a:lstStyle/>
          <a:p>
            <a:pPr>
              <a:buNone/>
            </a:pPr>
            <a:r>
              <a:rPr lang="zh-TW" altLang="en-US" sz="2800" b="1" dirty="0"/>
              <a:t>三、法律的經濟分析</a:t>
            </a:r>
            <a:endParaRPr lang="en-US" altLang="zh-TW" sz="2800" b="1" dirty="0"/>
          </a:p>
          <a:p>
            <a:pPr>
              <a:buNone/>
            </a:pPr>
            <a:r>
              <a:rPr lang="zh-TW" altLang="en-US" sz="2800" b="1" dirty="0"/>
              <a:t>        適用經濟學的理論和方法到整個法律體系</a:t>
            </a:r>
            <a:endParaRPr lang="en-US" altLang="zh-TW" sz="2800" b="1" dirty="0"/>
          </a:p>
          <a:p>
            <a:pPr>
              <a:buNone/>
            </a:pPr>
            <a:r>
              <a:rPr lang="zh-TW" altLang="en-US" sz="2800" b="1" dirty="0"/>
              <a:t>（一）經濟學是行為科學</a:t>
            </a:r>
            <a:endParaRPr lang="en-US" altLang="zh-TW" sz="2800" b="1" dirty="0"/>
          </a:p>
          <a:p>
            <a:pPr>
              <a:buNone/>
            </a:pPr>
            <a:r>
              <a:rPr lang="zh-TW" altLang="en-US" sz="2800" b="1" dirty="0"/>
              <a:t>（二）狹義的經濟學</a:t>
            </a:r>
            <a:endParaRPr lang="en-US" altLang="zh-TW" sz="2800" b="1" dirty="0"/>
          </a:p>
          <a:p>
            <a:pPr>
              <a:buNone/>
            </a:pPr>
            <a:r>
              <a:rPr lang="zh-TW" altLang="en-US" sz="2800" b="1" dirty="0"/>
              <a:t>              研究如何選擇具有多種用途的有限資源，供應目前或將來的消費。</a:t>
            </a:r>
            <a:endParaRPr lang="en-US" altLang="zh-TW" sz="2800" b="1" dirty="0"/>
          </a:p>
          <a:p>
            <a:pPr>
              <a:buNone/>
            </a:pPr>
            <a:r>
              <a:rPr lang="zh-TW" altLang="en-US" sz="2800" b="1" dirty="0"/>
              <a:t>（三）廣義的經濟學</a:t>
            </a:r>
            <a:endParaRPr lang="en-US" altLang="zh-TW" sz="2800" b="1" dirty="0"/>
          </a:p>
          <a:p>
            <a:pPr>
              <a:buNone/>
            </a:pPr>
            <a:r>
              <a:rPr lang="zh-TW" altLang="en-US" sz="2800" b="1" dirty="0"/>
              <a:t>              研究人類所有的決策行為</a:t>
            </a:r>
            <a:endParaRPr lang="en-US" altLang="zh-TW" sz="2800" b="1" dirty="0"/>
          </a:p>
          <a:p>
            <a:pPr>
              <a:buNone/>
            </a:pPr>
            <a:r>
              <a:rPr lang="zh-TW" altLang="en-US" sz="2800" b="1" dirty="0"/>
              <a:t>              </a:t>
            </a:r>
            <a:r>
              <a:rPr lang="zh-TW" altLang="en-US" sz="2800" b="1" dirty="0">
                <a:solidFill>
                  <a:srgbClr val="FF0000"/>
                </a:solidFill>
              </a:rPr>
              <a:t>經濟就是理性的選擇</a:t>
            </a:r>
            <a:endParaRPr lang="en-US" altLang="zh-TW" sz="2800" b="1" dirty="0">
              <a:solidFill>
                <a:srgbClr val="FF0000"/>
              </a:solidFill>
            </a:endParaRPr>
          </a:p>
          <a:p>
            <a:pPr>
              <a:buNone/>
            </a:pPr>
            <a:r>
              <a:rPr lang="zh-TW" altLang="en-US" sz="2800" b="1" dirty="0">
                <a:solidFill>
                  <a:srgbClr val="FF0000"/>
                </a:solidFill>
              </a:rPr>
              <a:t>             經濟分析不限於財產或金錢利益的選擇</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5</a:t>
            </a:fld>
            <a:endParaRPr lang="zh-TW"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Autofit/>
          </a:bodyPr>
          <a:lstStyle/>
          <a:p>
            <a:br>
              <a:rPr lang="en-US" altLang="zh-TW" sz="3600" dirty="0"/>
            </a:br>
            <a:r>
              <a:rPr lang="zh-TW" altLang="en-US" sz="3600" b="1" dirty="0">
                <a:solidFill>
                  <a:schemeClr val="accent2"/>
                </a:solidFill>
                <a:effectLst>
                  <a:outerShdw blurRad="38100" dist="38100" dir="2700000" algn="tl">
                    <a:srgbClr val="000000">
                      <a:alpha val="43137"/>
                    </a:srgbClr>
                  </a:outerShdw>
                </a:effectLst>
              </a:rPr>
              <a:t>貳、民法的解釋方式</a:t>
            </a:r>
            <a:br>
              <a:rPr lang="en-US" altLang="zh-TW" sz="3600" b="1" dirty="0">
                <a:solidFill>
                  <a:schemeClr val="accent2"/>
                </a:solidFill>
                <a:effectLst>
                  <a:outerShdw blurRad="38100" dist="38100" dir="2700000" algn="tl">
                    <a:srgbClr val="000000">
                      <a:alpha val="43137"/>
                    </a:srgbClr>
                  </a:outerShdw>
                </a:effectLst>
              </a:rPr>
            </a:br>
            <a:r>
              <a:rPr lang="zh-TW" altLang="en-US" sz="3600" b="1" dirty="0">
                <a:solidFill>
                  <a:schemeClr val="accent2"/>
                </a:solidFill>
                <a:effectLst>
                  <a:outerShdw blurRad="38100" dist="38100" dir="2700000" algn="tl">
                    <a:srgbClr val="000000">
                      <a:alpha val="43137"/>
                    </a:srgbClr>
                  </a:outerShdw>
                </a:effectLst>
              </a:rPr>
              <a:t>－法釋義學與一般原則</a:t>
            </a:r>
            <a:br>
              <a:rPr lang="en-US" altLang="zh-TW" sz="3600" dirty="0"/>
            </a:br>
            <a:endParaRPr lang="zh-TW" altLang="en-US" sz="3600" dirty="0"/>
          </a:p>
        </p:txBody>
      </p:sp>
      <p:sp>
        <p:nvSpPr>
          <p:cNvPr id="2" name="內容版面配置區 1"/>
          <p:cNvSpPr>
            <a:spLocks noGrp="1"/>
          </p:cNvSpPr>
          <p:nvPr>
            <p:ph idx="1"/>
          </p:nvPr>
        </p:nvSpPr>
        <p:spPr>
          <a:xfrm>
            <a:off x="899592" y="1340768"/>
            <a:ext cx="7408333" cy="4242784"/>
          </a:xfrm>
        </p:spPr>
        <p:txBody>
          <a:bodyPr>
            <a:noAutofit/>
          </a:bodyPr>
          <a:lstStyle/>
          <a:p>
            <a:r>
              <a:rPr lang="zh-TW" altLang="en-US" sz="2400" b="1" dirty="0"/>
              <a:t>一、法釋義學的意義與功能</a:t>
            </a:r>
            <a:endParaRPr lang="en-US" altLang="zh-TW" sz="2400" b="1" dirty="0"/>
          </a:p>
          <a:p>
            <a:r>
              <a:rPr lang="zh-TW" altLang="en-US" sz="2400" b="1" dirty="0">
                <a:solidFill>
                  <a:srgbClr val="FF0000"/>
                </a:solidFill>
              </a:rPr>
              <a:t>法釋學，有譯為法教義學、法教條學，為一種法學派，偏向形式主義，重視法典的外在形式，而不重視法典的實質規範意旨。</a:t>
            </a:r>
            <a:r>
              <a:rPr lang="zh-TW" altLang="en-US" sz="2400" b="1" dirty="0"/>
              <a:t>其主要針對現行有效法律的描述、對現行有效法律從事概念體系研究，以及提出解決疑難問題的建議。關於該方法學內容，將於後述「參、以學說與司法實務見解為例」段落一併說明。</a:t>
            </a:r>
          </a:p>
          <a:p>
            <a:endParaRPr lang="en-US" altLang="zh-TW" sz="2200" b="1" dirty="0"/>
          </a:p>
          <a:p>
            <a:endParaRPr lang="en-US" altLang="zh-TW" dirty="0"/>
          </a:p>
          <a:p>
            <a:endParaRPr lang="en-US" altLang="zh-TW" dirty="0"/>
          </a:p>
          <a:p>
            <a:endParaRPr lang="en-US" altLang="zh-TW" dirty="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6</a:t>
            </a:fld>
            <a:endParaRPr lang="zh-TW" altLang="en-US"/>
          </a:p>
        </p:txBody>
      </p:sp>
    </p:spTree>
    <p:extLst>
      <p:ext uri="{BB962C8B-B14F-4D97-AF65-F5344CB8AC3E}">
        <p14:creationId xmlns:p14="http://schemas.microsoft.com/office/powerpoint/2010/main" val="3659310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Autofit/>
          </a:bodyPr>
          <a:lstStyle/>
          <a:p>
            <a:br>
              <a:rPr lang="en-US" altLang="zh-TW" sz="3600" dirty="0"/>
            </a:br>
            <a:r>
              <a:rPr lang="zh-TW" altLang="en-US" sz="3600" b="1" dirty="0">
                <a:solidFill>
                  <a:schemeClr val="accent2"/>
                </a:solidFill>
                <a:effectLst>
                  <a:outerShdw blurRad="38100" dist="38100" dir="2700000" algn="tl">
                    <a:srgbClr val="000000">
                      <a:alpha val="43137"/>
                    </a:srgbClr>
                  </a:outerShdw>
                </a:effectLst>
              </a:rPr>
              <a:t>貳、民法的解釋方式</a:t>
            </a:r>
            <a:br>
              <a:rPr lang="en-US" altLang="zh-TW" sz="3600" b="1" dirty="0">
                <a:solidFill>
                  <a:schemeClr val="accent2"/>
                </a:solidFill>
                <a:effectLst>
                  <a:outerShdw blurRad="38100" dist="38100" dir="2700000" algn="tl">
                    <a:srgbClr val="000000">
                      <a:alpha val="43137"/>
                    </a:srgbClr>
                  </a:outerShdw>
                </a:effectLst>
              </a:rPr>
            </a:br>
            <a:r>
              <a:rPr lang="zh-TW" altLang="en-US" sz="3600" b="1" dirty="0">
                <a:solidFill>
                  <a:schemeClr val="accent2"/>
                </a:solidFill>
                <a:effectLst>
                  <a:outerShdw blurRad="38100" dist="38100" dir="2700000" algn="tl">
                    <a:srgbClr val="000000">
                      <a:alpha val="43137"/>
                    </a:srgbClr>
                  </a:outerShdw>
                </a:effectLst>
              </a:rPr>
              <a:t>－法釋義學與一般原則</a:t>
            </a:r>
            <a:br>
              <a:rPr lang="en-US" altLang="zh-TW" sz="3600" dirty="0"/>
            </a:br>
            <a:endParaRPr lang="zh-TW" altLang="en-US" sz="3600" dirty="0"/>
          </a:p>
        </p:txBody>
      </p:sp>
      <p:sp>
        <p:nvSpPr>
          <p:cNvPr id="2" name="內容版面配置區 1"/>
          <p:cNvSpPr>
            <a:spLocks noGrp="1"/>
          </p:cNvSpPr>
          <p:nvPr>
            <p:ph idx="1"/>
          </p:nvPr>
        </p:nvSpPr>
        <p:spPr>
          <a:xfrm>
            <a:off x="899592" y="1268760"/>
            <a:ext cx="7408333" cy="4752528"/>
          </a:xfrm>
        </p:spPr>
        <p:txBody>
          <a:bodyPr>
            <a:noAutofit/>
          </a:bodyPr>
          <a:lstStyle/>
          <a:p>
            <a:r>
              <a:rPr lang="zh-TW" altLang="en-US" sz="2800" b="1" dirty="0"/>
              <a:t>二、民法解釋的一般原則</a:t>
            </a:r>
            <a:endParaRPr lang="en-US" altLang="zh-TW" sz="2800" b="1" dirty="0"/>
          </a:p>
          <a:p>
            <a:r>
              <a:rPr lang="zh-TW" altLang="en-US" sz="2800" b="1" dirty="0"/>
              <a:t>（一）民法第一條概說</a:t>
            </a:r>
            <a:endParaRPr lang="en-US" altLang="zh-TW" sz="2800" b="1" dirty="0"/>
          </a:p>
          <a:p>
            <a:r>
              <a:rPr lang="zh-TW" altLang="en-US" sz="2800" b="1" dirty="0"/>
              <a:t>民法第</a:t>
            </a:r>
            <a:r>
              <a:rPr lang="en-US" altLang="zh-TW" sz="2800" b="1" dirty="0"/>
              <a:t>1</a:t>
            </a:r>
            <a:r>
              <a:rPr lang="zh-TW" altLang="en-US" sz="2800" b="1" dirty="0"/>
              <a:t>條規定：「民事，法律所未規定者，依習慣；無習慣者，依法理。 」因此在探討民事法律關係時，首先必須依「法律」作為大前題，事實為小前提，套入法律而得出結論（法律效果）。</a:t>
            </a:r>
            <a:endParaRPr lang="en-US" altLang="zh-TW" sz="2800" b="1" dirty="0"/>
          </a:p>
          <a:p>
            <a:r>
              <a:rPr lang="zh-TW" altLang="en-US" sz="2800" b="1" dirty="0"/>
              <a:t>需注意的是，該條所稱法律雖然原則上不包括憲法在內，不過民法的規定仍不得違反憲法（參閱釋字第</a:t>
            </a:r>
            <a:r>
              <a:rPr lang="en-US" altLang="zh-TW" sz="2800" b="1" dirty="0"/>
              <a:t>349</a:t>
            </a:r>
            <a:r>
              <a:rPr lang="zh-TW" altLang="en-US" sz="2800" b="1" dirty="0"/>
              <a:t> 、 </a:t>
            </a:r>
            <a:r>
              <a:rPr lang="en-US" altLang="zh-TW" sz="2800" b="1" dirty="0"/>
              <a:t>362</a:t>
            </a:r>
            <a:r>
              <a:rPr lang="zh-TW" altLang="en-US" sz="2800" b="1" dirty="0"/>
              <a:t>、</a:t>
            </a:r>
            <a:r>
              <a:rPr lang="en-US" altLang="zh-TW" sz="2800" b="1" dirty="0"/>
              <a:t>365</a:t>
            </a:r>
            <a:r>
              <a:rPr lang="zh-TW" altLang="en-US" sz="2800" b="1" dirty="0"/>
              <a:t>、</a:t>
            </a:r>
            <a:r>
              <a:rPr lang="en-US" altLang="zh-TW" sz="2800" b="1" dirty="0"/>
              <a:t>452</a:t>
            </a:r>
            <a:r>
              <a:rPr lang="zh-TW" altLang="en-US" sz="2800" b="1" dirty="0"/>
              <a:t>號解釋）。</a:t>
            </a:r>
            <a:endParaRPr lang="en-US" altLang="zh-TW" sz="28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7</a:t>
            </a:fld>
            <a:endParaRPr lang="zh-TW" altLang="en-US"/>
          </a:p>
        </p:txBody>
      </p:sp>
    </p:spTree>
    <p:extLst>
      <p:ext uri="{BB962C8B-B14F-4D97-AF65-F5344CB8AC3E}">
        <p14:creationId xmlns:p14="http://schemas.microsoft.com/office/powerpoint/2010/main" val="365635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fontScale="90000"/>
          </a:bodyPr>
          <a:lstStyle/>
          <a:p>
            <a:r>
              <a:rPr lang="zh-TW" altLang="en-US" sz="3600" b="1" dirty="0">
                <a:solidFill>
                  <a:schemeClr val="accent2"/>
                </a:solidFill>
                <a:effectLst>
                  <a:outerShdw blurRad="38100" dist="38100" dir="2700000" algn="tl">
                    <a:srgbClr val="000000">
                      <a:alpha val="43137"/>
                    </a:srgbClr>
                  </a:outerShdw>
                </a:effectLst>
              </a:rPr>
              <a:t>貳、民法的解釋方式</a:t>
            </a:r>
            <a:br>
              <a:rPr lang="en-US" altLang="zh-TW" sz="3600" b="1" dirty="0">
                <a:solidFill>
                  <a:schemeClr val="accent2"/>
                </a:solidFill>
                <a:effectLst>
                  <a:outerShdw blurRad="38100" dist="38100" dir="2700000" algn="tl">
                    <a:srgbClr val="000000">
                      <a:alpha val="43137"/>
                    </a:srgbClr>
                  </a:outerShdw>
                </a:effectLst>
              </a:rPr>
            </a:br>
            <a:r>
              <a:rPr lang="zh-TW" altLang="en-US" sz="3600" b="1" dirty="0">
                <a:solidFill>
                  <a:schemeClr val="accent2"/>
                </a:solidFill>
                <a:effectLst>
                  <a:outerShdw blurRad="38100" dist="38100" dir="2700000" algn="tl">
                    <a:srgbClr val="000000">
                      <a:alpha val="43137"/>
                    </a:srgbClr>
                  </a:outerShdw>
                </a:effectLst>
              </a:rPr>
              <a:t>－法釋義學與一般原則</a:t>
            </a:r>
          </a:p>
        </p:txBody>
      </p:sp>
      <p:sp>
        <p:nvSpPr>
          <p:cNvPr id="2" name="內容版面配置區 1"/>
          <p:cNvSpPr>
            <a:spLocks noGrp="1"/>
          </p:cNvSpPr>
          <p:nvPr>
            <p:ph idx="1"/>
          </p:nvPr>
        </p:nvSpPr>
        <p:spPr>
          <a:xfrm>
            <a:off x="827584" y="1318442"/>
            <a:ext cx="7632848" cy="5517232"/>
          </a:xfrm>
        </p:spPr>
        <p:txBody>
          <a:bodyPr>
            <a:noAutofit/>
          </a:bodyPr>
          <a:lstStyle/>
          <a:p>
            <a:r>
              <a:rPr lang="zh-TW" altLang="en-US" sz="2400" b="1" dirty="0"/>
              <a:t>另外，民法第一條所指的習慣，在解釋上，有認為係是</a:t>
            </a:r>
            <a:r>
              <a:rPr lang="zh-TW" altLang="en-US" sz="2400" b="1" dirty="0">
                <a:solidFill>
                  <a:srgbClr val="FF0000"/>
                </a:solidFill>
              </a:rPr>
              <a:t>習慣法</a:t>
            </a:r>
            <a:r>
              <a:rPr lang="zh-TW" altLang="en-US" sz="2400" b="1" dirty="0"/>
              <a:t>，並認為事實上的習慣不具有法源的地位</a:t>
            </a:r>
            <a:r>
              <a:rPr lang="en-US" altLang="zh-TW" sz="2400" b="1" dirty="0"/>
              <a:t>(</a:t>
            </a:r>
            <a:r>
              <a:rPr lang="zh-TW" altLang="en-US" sz="2400" b="1" dirty="0"/>
              <a:t>參閱</a:t>
            </a:r>
            <a:r>
              <a:rPr lang="zh-TW" altLang="en-US" sz="2400" b="1" dirty="0">
                <a:solidFill>
                  <a:srgbClr val="FF0000"/>
                </a:solidFill>
              </a:rPr>
              <a:t>王澤鑑</a:t>
            </a:r>
            <a:r>
              <a:rPr lang="zh-TW" altLang="en-US" sz="2400" b="1" dirty="0"/>
              <a:t>，民法總則，</a:t>
            </a:r>
            <a:r>
              <a:rPr lang="en-US" altLang="zh-TW" sz="2400" b="1" dirty="0"/>
              <a:t>2010</a:t>
            </a:r>
            <a:r>
              <a:rPr lang="zh-TW" altLang="en-US" sz="2400" b="1" dirty="0"/>
              <a:t>年，頁</a:t>
            </a:r>
            <a:r>
              <a:rPr lang="en-US" altLang="zh-TW" sz="2400" b="1" dirty="0"/>
              <a:t>61-63)</a:t>
            </a:r>
            <a:r>
              <a:rPr lang="zh-TW" altLang="en-US" sz="2400" b="1" dirty="0"/>
              <a:t>，不同見解認為，民法第</a:t>
            </a:r>
            <a:r>
              <a:rPr lang="en-US" altLang="zh-TW" sz="2400" b="1" dirty="0"/>
              <a:t>1</a:t>
            </a:r>
            <a:r>
              <a:rPr lang="zh-TW" altLang="en-US" sz="2400" b="1" dirty="0"/>
              <a:t>條所稱的法律，包括習慣法而同條的習慣應指</a:t>
            </a:r>
            <a:r>
              <a:rPr lang="zh-TW" altLang="en-US" sz="2400" b="1" dirty="0">
                <a:solidFill>
                  <a:srgbClr val="FF0000"/>
                </a:solidFill>
              </a:rPr>
              <a:t>事實上的習慣</a:t>
            </a:r>
            <a:r>
              <a:rPr lang="en-US" altLang="zh-TW" sz="2400" b="1" dirty="0"/>
              <a:t>(</a:t>
            </a:r>
            <a:r>
              <a:rPr lang="zh-TW" altLang="en-US" sz="2400" b="1" dirty="0"/>
              <a:t>參閱</a:t>
            </a:r>
            <a:r>
              <a:rPr lang="zh-TW" altLang="en-US" sz="2400" b="1" dirty="0">
                <a:solidFill>
                  <a:srgbClr val="FF0000"/>
                </a:solidFill>
              </a:rPr>
              <a:t>陳聰富</a:t>
            </a:r>
            <a:r>
              <a:rPr lang="zh-TW" altLang="en-US" sz="2400" b="1" dirty="0"/>
              <a:t>，民法之法源，月旦法學教室，第</a:t>
            </a:r>
            <a:r>
              <a:rPr lang="en-US" altLang="zh-TW" sz="2400" b="1" dirty="0"/>
              <a:t>11</a:t>
            </a:r>
            <a:r>
              <a:rPr lang="zh-TW" altLang="en-US" sz="2400" b="1" dirty="0"/>
              <a:t>期，</a:t>
            </a:r>
            <a:r>
              <a:rPr lang="en-US" altLang="zh-TW" sz="2400" b="1" dirty="0"/>
              <a:t>2003</a:t>
            </a:r>
            <a:r>
              <a:rPr lang="zh-TW" altLang="en-US" sz="2400" b="1" dirty="0"/>
              <a:t>，頁</a:t>
            </a:r>
            <a:r>
              <a:rPr lang="en-US" altLang="zh-TW" sz="2400" b="1" dirty="0"/>
              <a:t>58-59)</a:t>
            </a:r>
          </a:p>
          <a:p>
            <a:r>
              <a:rPr lang="zh-TW" altLang="en-US" sz="2400" b="1" dirty="0"/>
              <a:t>最高法院認為</a:t>
            </a:r>
            <a:r>
              <a:rPr lang="en-US" altLang="zh-TW" sz="2400" b="1" dirty="0"/>
              <a:t>(70</a:t>
            </a:r>
            <a:r>
              <a:rPr lang="zh-TW" altLang="en-US" sz="2400" b="1" dirty="0"/>
              <a:t>年上字第 </a:t>
            </a:r>
            <a:r>
              <a:rPr lang="en-US" altLang="zh-TW" sz="2400" b="1" dirty="0"/>
              <a:t>3258</a:t>
            </a:r>
            <a:r>
              <a:rPr lang="zh-TW" altLang="en-US" sz="2400" b="1" dirty="0"/>
              <a:t>號判決</a:t>
            </a:r>
            <a:r>
              <a:rPr lang="en-US" altLang="zh-TW" sz="2400" b="1" dirty="0"/>
              <a:t>)</a:t>
            </a:r>
            <a:r>
              <a:rPr lang="zh-TW" altLang="en-US" sz="2400" b="1" dirty="0"/>
              <a:t>，民法所謂習慣乃指社會慣行中，普通一般人確信其有拘束力，人人必須遵從，而後群居生活始能維持而言，本件被上訴人係一私人公司，關於員工退休，本無遵照</a:t>
            </a:r>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8</a:t>
            </a:fld>
            <a:endParaRPr lang="zh-TW" altLang="en-US"/>
          </a:p>
        </p:txBody>
      </p:sp>
    </p:spTree>
    <p:extLst>
      <p:ext uri="{BB962C8B-B14F-4D97-AF65-F5344CB8AC3E}">
        <p14:creationId xmlns:p14="http://schemas.microsoft.com/office/powerpoint/2010/main" val="2901175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fontScale="90000"/>
          </a:bodyPr>
          <a:lstStyle/>
          <a:p>
            <a:r>
              <a:rPr lang="zh-TW" altLang="en-US" sz="3600" b="1" dirty="0">
                <a:solidFill>
                  <a:schemeClr val="accent2"/>
                </a:solidFill>
                <a:effectLst>
                  <a:outerShdw blurRad="38100" dist="38100" dir="2700000" algn="tl">
                    <a:srgbClr val="000000">
                      <a:alpha val="43137"/>
                    </a:srgbClr>
                  </a:outerShdw>
                </a:effectLst>
              </a:rPr>
              <a:t>貳、民法的解釋方式</a:t>
            </a:r>
            <a:br>
              <a:rPr lang="en-US" altLang="zh-TW" sz="3600" b="1" dirty="0">
                <a:solidFill>
                  <a:schemeClr val="accent2"/>
                </a:solidFill>
                <a:effectLst>
                  <a:outerShdw blurRad="38100" dist="38100" dir="2700000" algn="tl">
                    <a:srgbClr val="000000">
                      <a:alpha val="43137"/>
                    </a:srgbClr>
                  </a:outerShdw>
                </a:effectLst>
              </a:rPr>
            </a:br>
            <a:r>
              <a:rPr lang="zh-TW" altLang="en-US" sz="3600" b="1" dirty="0">
                <a:solidFill>
                  <a:schemeClr val="accent2"/>
                </a:solidFill>
                <a:effectLst>
                  <a:outerShdw blurRad="38100" dist="38100" dir="2700000" algn="tl">
                    <a:srgbClr val="000000">
                      <a:alpha val="43137"/>
                    </a:srgbClr>
                  </a:outerShdw>
                </a:effectLst>
              </a:rPr>
              <a:t>－法釋義學與一般原則</a:t>
            </a:r>
          </a:p>
        </p:txBody>
      </p:sp>
      <p:sp>
        <p:nvSpPr>
          <p:cNvPr id="2" name="內容版面配置區 1"/>
          <p:cNvSpPr>
            <a:spLocks noGrp="1"/>
          </p:cNvSpPr>
          <p:nvPr>
            <p:ph idx="1"/>
          </p:nvPr>
        </p:nvSpPr>
        <p:spPr>
          <a:xfrm>
            <a:off x="872067" y="1556792"/>
            <a:ext cx="7408333" cy="5301208"/>
          </a:xfrm>
        </p:spPr>
        <p:txBody>
          <a:bodyPr>
            <a:normAutofit fontScale="77500" lnSpcReduction="20000"/>
          </a:bodyPr>
          <a:lstStyle/>
          <a:p>
            <a:pPr marL="0" indent="0">
              <a:buNone/>
            </a:pPr>
            <a:r>
              <a:rPr lang="zh-TW" altLang="en-US" b="1" dirty="0"/>
              <a:t>他公司所定退休規則辦理之義務，更不能以他公司所定退休規則當作習慣，而令被上訴人應予遵守。況各公司間所訂退休金給與標準初非一致，亦無此習慣可言。另參考最高法院</a:t>
            </a:r>
            <a:r>
              <a:rPr lang="en-US" altLang="zh-TW" b="1" dirty="0"/>
              <a:t>17</a:t>
            </a:r>
            <a:r>
              <a:rPr lang="zh-TW" altLang="en-US" b="1" dirty="0"/>
              <a:t>年上字第</a:t>
            </a:r>
            <a:r>
              <a:rPr lang="en-US" altLang="zh-TW" b="1" dirty="0"/>
              <a:t>613</a:t>
            </a:r>
            <a:r>
              <a:rPr lang="zh-TW" altLang="en-US" b="1" dirty="0"/>
              <a:t>號判例認為，習慣法之成立，須以多年慣行之事實及普通一般人之確信心為其基礎。</a:t>
            </a:r>
            <a:endParaRPr lang="en-US" altLang="zh-TW" b="1" dirty="0"/>
          </a:p>
          <a:p>
            <a:r>
              <a:rPr lang="zh-TW" altLang="en-US" b="1" dirty="0"/>
              <a:t>由此而言，實務見解對民法第</a:t>
            </a:r>
            <a:r>
              <a:rPr lang="en-US" altLang="zh-TW" b="1" dirty="0"/>
              <a:t>1</a:t>
            </a:r>
            <a:r>
              <a:rPr lang="zh-TW" altLang="en-US" b="1" dirty="0"/>
              <a:t>條所指習慣，解釋上應指習慣法。</a:t>
            </a:r>
            <a:endParaRPr lang="en-US" altLang="zh-TW" b="1" dirty="0"/>
          </a:p>
          <a:p>
            <a:r>
              <a:rPr lang="zh-TW" altLang="en-US" b="1" dirty="0">
                <a:solidFill>
                  <a:srgbClr val="FF0000"/>
                </a:solidFill>
              </a:rPr>
              <a:t>法律→習慣→法理   此一適用順序有無疑義？</a:t>
            </a:r>
            <a:endParaRPr lang="en-US" altLang="zh-TW" b="1" dirty="0">
              <a:solidFill>
                <a:srgbClr val="FF0000"/>
              </a:solidFill>
            </a:endParaRPr>
          </a:p>
          <a:p>
            <a:r>
              <a:rPr lang="zh-TW" altLang="en-US" b="1" dirty="0">
                <a:solidFill>
                  <a:srgbClr val="FF0000"/>
                </a:solidFill>
              </a:rPr>
              <a:t>契約 →法律（法律的解釋適用）↗直接適用（符合文義）</a:t>
            </a:r>
            <a:endParaRPr lang="en-US" altLang="zh-TW" b="1" dirty="0">
              <a:solidFill>
                <a:srgbClr val="FF0000"/>
              </a:solidFill>
            </a:endParaRPr>
          </a:p>
          <a:p>
            <a:r>
              <a:rPr lang="en-US" altLang="zh-TW" b="1" dirty="0">
                <a:solidFill>
                  <a:srgbClr val="FF0000"/>
                </a:solidFill>
              </a:rPr>
              <a:t>                             </a:t>
            </a:r>
            <a:r>
              <a:rPr lang="zh-TW" altLang="en-US" b="1" dirty="0">
                <a:solidFill>
                  <a:srgbClr val="FF0000"/>
                </a:solidFill>
              </a:rPr>
              <a:t>                           ↘反對解釋 或類推適用（不符文義）</a:t>
            </a:r>
            <a:endParaRPr lang="en-US" altLang="zh-TW" b="1" dirty="0">
              <a:solidFill>
                <a:srgbClr val="FF0000"/>
              </a:solidFill>
            </a:endParaRPr>
          </a:p>
          <a:p>
            <a:endParaRPr lang="zh-TW" altLang="en-US" b="1" dirty="0"/>
          </a:p>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9</a:t>
            </a:fld>
            <a:endParaRPr lang="zh-TW" altLang="en-US"/>
          </a:p>
        </p:txBody>
      </p:sp>
    </p:spTree>
    <p:extLst>
      <p:ext uri="{BB962C8B-B14F-4D97-AF65-F5344CB8AC3E}">
        <p14:creationId xmlns:p14="http://schemas.microsoft.com/office/powerpoint/2010/main" val="255930880"/>
      </p:ext>
    </p:extLst>
  </p:cSld>
  <p:clrMapOvr>
    <a:masterClrMapping/>
  </p:clrMapOvr>
</p:sld>
</file>

<file path=ppt/theme/theme1.xml><?xml version="1.0" encoding="utf-8"?>
<a:theme xmlns:a="http://schemas.openxmlformats.org/drawingml/2006/main" name="台灣法學基金會佈景主題">
  <a:themeElements>
    <a:clrScheme name="公正">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1916</TotalTime>
  <Words>8162</Words>
  <Application>Microsoft Office PowerPoint</Application>
  <PresentationFormat>如螢幕大小 (4:3)</PresentationFormat>
  <Paragraphs>333</Paragraphs>
  <Slides>49</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49</vt:i4>
      </vt:variant>
    </vt:vector>
  </HeadingPairs>
  <TitlesOfParts>
    <vt:vector size="55" baseType="lpstr">
      <vt:lpstr>微軟正黑體</vt:lpstr>
      <vt:lpstr>新細明體</vt:lpstr>
      <vt:lpstr>標楷體</vt:lpstr>
      <vt:lpstr>Arial</vt:lpstr>
      <vt:lpstr>Calibri</vt:lpstr>
      <vt:lpstr>台灣法學基金會佈景主題</vt:lpstr>
      <vt:lpstr>民法的解釋適用</vt:lpstr>
      <vt:lpstr>大綱</vt:lpstr>
      <vt:lpstr>壹、前言</vt:lpstr>
      <vt:lpstr>壹、前言</vt:lpstr>
      <vt:lpstr>壹、前言</vt:lpstr>
      <vt:lpstr> 貳、民法的解釋方式 －法釋義學與一般原則 </vt:lpstr>
      <vt:lpstr> 貳、民法的解釋方式 －法釋義學與一般原則 </vt:lpstr>
      <vt:lpstr>貳、民法的解釋方式 －法釋義學與一般原則</vt:lpstr>
      <vt:lpstr>貳、民法的解釋方式 －法釋義學與一般原則</vt:lpstr>
      <vt:lpstr>貳、民法的解釋方式 －法釋義學與一般原則</vt:lpstr>
      <vt:lpstr>貳、民法的解釋方式 －法釋義學與一般原則</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參、以學說與司法實務見解為例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肆、以經濟分析為例</vt:lpstr>
      <vt:lpstr>伍、結論</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民法的解釋與適用 —法律經濟學的具體運用</dc:title>
  <dc:creator>IamKen</dc:creator>
  <cp:lastModifiedBy>Shieh JS</cp:lastModifiedBy>
  <cp:revision>156</cp:revision>
  <dcterms:created xsi:type="dcterms:W3CDTF">2014-04-28T13:56:26Z</dcterms:created>
  <dcterms:modified xsi:type="dcterms:W3CDTF">2022-02-26T13:17:10Z</dcterms:modified>
</cp:coreProperties>
</file>