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80" r:id="rId2"/>
    <p:sldId id="293" r:id="rId3"/>
    <p:sldId id="286" r:id="rId4"/>
    <p:sldId id="292" r:id="rId5"/>
    <p:sldId id="281" r:id="rId6"/>
    <p:sldId id="274" r:id="rId7"/>
    <p:sldId id="257" r:id="rId8"/>
    <p:sldId id="291" r:id="rId9"/>
    <p:sldId id="290" r:id="rId10"/>
  </p:sldIdLst>
  <p:sldSz cx="6858000" cy="9144000" type="screen4x3"/>
  <p:notesSz cx="6797675" cy="99298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8" autoAdjust="0"/>
  </p:normalViewPr>
  <p:slideViewPr>
    <p:cSldViewPr>
      <p:cViewPr varScale="1">
        <p:scale>
          <a:sx n="44" d="100"/>
          <a:sy n="44" d="100"/>
        </p:scale>
        <p:origin x="2164" y="3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9" d="100"/>
        <a:sy n="10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3323"/>
            <a:ext cx="2946400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3323"/>
            <a:ext cx="2946400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527473-8987-4AF3-B38D-AD9146B0C48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2073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3425" y="744538"/>
            <a:ext cx="27908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7460"/>
            <a:ext cx="498475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323"/>
            <a:ext cx="2946400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3323"/>
            <a:ext cx="2946400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5FA96D-99C8-4A5F-A062-7670FC44594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2603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AEC780-2F2E-4582-8467-923F577D172E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916229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AEC780-2F2E-4582-8467-923F577D172E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129443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AEC780-2F2E-4582-8467-923F577D172E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833545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177A2-EA59-47C5-938A-2E31700D3FDD}" type="slidenum">
              <a:rPr lang="en-US" altLang="zh-TW"/>
              <a:pPr/>
              <a:t>7</a:t>
            </a:fld>
            <a:endParaRPr lang="en-US" altLang="zh-TW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-25400"/>
            <a:ext cx="6858000" cy="9169400"/>
            <a:chOff x="0" y="-12"/>
            <a:chExt cx="5760" cy="4332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grpSp>
          <p:nvGrpSpPr>
            <p:cNvPr id="4100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101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grpSp>
            <p:nvGrpSpPr>
              <p:cNvPr id="4102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103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4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5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6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7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8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09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0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1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2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3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4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5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6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7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8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19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0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1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2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3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4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5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6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7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3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4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5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6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7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8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39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0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2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3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5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6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8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49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0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1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2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3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4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5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6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7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58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159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160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1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2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3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4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5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6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7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8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69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0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171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172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3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4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5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6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7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8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79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0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1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2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3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4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5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4186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</p:grpSp>
        <p:pic>
          <p:nvPicPr>
            <p:cNvPr id="4187" name="Picture 91" descr="earth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</p:spPr>
        </p:pic>
      </p:grpSp>
      <p:sp>
        <p:nvSpPr>
          <p:cNvPr id="4188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371600" y="2438400"/>
            <a:ext cx="5200650" cy="31496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189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096000"/>
            <a:ext cx="5200650" cy="1727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190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400050" y="8432800"/>
            <a:ext cx="1428750" cy="6096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191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2400300" y="8432800"/>
            <a:ext cx="2171700" cy="6096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192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143500" y="8432800"/>
            <a:ext cx="1428750" cy="609600"/>
          </a:xfrm>
        </p:spPr>
        <p:txBody>
          <a:bodyPr/>
          <a:lstStyle>
            <a:lvl1pPr>
              <a:defRPr/>
            </a:lvl1pPr>
          </a:lstStyle>
          <a:p>
            <a:fld id="{C3A6E363-312C-438A-A863-00A215C1E88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3A98A-1C0D-4210-9CE0-BB5AED39AC3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E7DE0-7201-4574-9C3A-4C66F76D811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14350" y="1447800"/>
            <a:ext cx="2838450" cy="716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0" y="1447800"/>
            <a:ext cx="2838450" cy="716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19E46-65E0-4299-A235-2A1E0AFD348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A9C49-9D13-4C00-A326-34AD10A39F6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46D79-19DE-45BA-98CF-E23F9FAC7F3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E92FB-A8CE-4C36-8B64-FD74E066CEC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8AAD5-F7CC-4478-912A-12CA6B6C79E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08C4B-DCCA-4547-AD03-6A895F00623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5C714-E550-4955-9B0A-A83514D9CB4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881563" y="706438"/>
            <a:ext cx="1462087" cy="79041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5300" y="706438"/>
            <a:ext cx="4233863" cy="79041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6DA4F-E5CC-4340-993F-5D5D45D4748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706438"/>
            <a:ext cx="5829300" cy="36036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514350" y="1447800"/>
            <a:ext cx="2838450" cy="7162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0" y="1447800"/>
            <a:ext cx="2838450" cy="7162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14350" y="8432800"/>
            <a:ext cx="1428750" cy="6096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343150" y="8432800"/>
            <a:ext cx="2171700" cy="6096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5867400" y="8763000"/>
            <a:ext cx="476250" cy="279400"/>
          </a:xfrm>
        </p:spPr>
        <p:txBody>
          <a:bodyPr/>
          <a:lstStyle>
            <a:lvl1pPr>
              <a:defRPr/>
            </a:lvl1pPr>
          </a:lstStyle>
          <a:p>
            <a:fld id="{0B7452F7-B817-40A3-8B58-867B36524A1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706438"/>
            <a:ext cx="58293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447800"/>
            <a:ext cx="58293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4328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4328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zh-TW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8763000"/>
            <a:ext cx="4762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290A4BB4-EC4D-40B5-9FC7-27EBD7BFD2A1}" type="slidenum">
              <a:rPr lang="en-US" altLang="zh-TW"/>
              <a:pPr/>
              <a:t>‹#›</a:t>
            </a:fld>
            <a:endParaRPr lang="en-US" altLang="zh-TW"/>
          </a:p>
        </p:txBody>
      </p:sp>
      <p:grpSp>
        <p:nvGrpSpPr>
          <p:cNvPr id="3079" name="Group 7"/>
          <p:cNvGrpSpPr>
            <a:grpSpLocks/>
          </p:cNvGrpSpPr>
          <p:nvPr/>
        </p:nvGrpSpPr>
        <p:grpSpPr bwMode="auto">
          <a:xfrm>
            <a:off x="838200" y="8534400"/>
            <a:ext cx="5181600" cy="457200"/>
            <a:chOff x="165" y="55"/>
            <a:chExt cx="5347" cy="524"/>
          </a:xfrm>
        </p:grpSpPr>
        <p:grpSp>
          <p:nvGrpSpPr>
            <p:cNvPr id="3080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grpSp>
            <p:nvGrpSpPr>
              <p:cNvPr id="3082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3083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3084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85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86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87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88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89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0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1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2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3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4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5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6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7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8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099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0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1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2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3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4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5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6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7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8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09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0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1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2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3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4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5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6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7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8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19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0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1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2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3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4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5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6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7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8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29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0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1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2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3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4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5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6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7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8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39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</p:grpSp>
            <p:grpSp>
              <p:nvGrpSpPr>
                <p:cNvPr id="3140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3141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2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3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4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5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6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7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8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49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0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1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2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3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4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5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6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7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8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59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0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1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2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3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4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5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6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7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8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69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0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1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2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3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4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5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6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7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8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79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80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81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  <p:sp>
                <p:nvSpPr>
                  <p:cNvPr id="3182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zh-TW" altLang="en-US"/>
                  </a:p>
                </p:txBody>
              </p:sp>
            </p:grpSp>
          </p:grpSp>
          <p:grpSp>
            <p:nvGrpSpPr>
              <p:cNvPr id="3183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3184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85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86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87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88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89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0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1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2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3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4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5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6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7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8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199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0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1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2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3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4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3205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3206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0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1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2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3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4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5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6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7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8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19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0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1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2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3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4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5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6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7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8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29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  <p:sp>
              <p:nvSpPr>
                <p:cNvPr id="3230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TW" altLang="en-US"/>
                </a:p>
              </p:txBody>
            </p:sp>
          </p:grpSp>
        </p:grpSp>
        <p:pic>
          <p:nvPicPr>
            <p:cNvPr id="3231" name="Picture 159" descr="earth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1400" b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190500" indent="-190500" algn="l" rtl="0" fontAlgn="base">
        <a:spcBef>
          <a:spcPct val="20000"/>
        </a:spcBef>
        <a:spcAft>
          <a:spcPct val="0"/>
        </a:spcAft>
        <a:buSzPct val="120000"/>
        <a:buBlip>
          <a:blip r:embed="rId15"/>
        </a:buBlip>
        <a:defRPr kumimoji="1" sz="1200">
          <a:solidFill>
            <a:schemeClr val="tx1"/>
          </a:solidFill>
          <a:latin typeface="+mn-lt"/>
          <a:ea typeface="+mn-ea"/>
          <a:cs typeface="+mn-cs"/>
        </a:defRPr>
      </a:lvl1pPr>
      <a:lvl2pPr marL="476250" indent="-952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kumimoji="1" sz="1200">
          <a:solidFill>
            <a:schemeClr val="tx1"/>
          </a:solidFill>
          <a:latin typeface="+mn-lt"/>
          <a:ea typeface="+mn-ea"/>
        </a:defRPr>
      </a:lvl2pPr>
      <a:lvl3pPr marL="952500" indent="-95250" algn="l" rtl="0" fontAlgn="base">
        <a:spcBef>
          <a:spcPct val="20000"/>
        </a:spcBef>
        <a:spcAft>
          <a:spcPct val="0"/>
        </a:spcAft>
        <a:buChar char="•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maesu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hyperlink" Target="https://www.facebook.com/groups/CCUConsumerBehavior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4A75B2-10FA-4C93-91CA-F1B00294D4A4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700028"/>
            <a:ext cx="5829300" cy="360362"/>
          </a:xfrm>
        </p:spPr>
        <p:txBody>
          <a:bodyPr/>
          <a:lstStyle/>
          <a:p>
            <a:r>
              <a:rPr lang="en-US" altLang="zh-TW" sz="1200" u="sng" dirty="0"/>
              <a:t>Department of Business Administration  </a:t>
            </a:r>
            <a:br>
              <a:rPr lang="en-US" altLang="zh-TW" sz="1200" u="sng" dirty="0"/>
            </a:br>
            <a:r>
              <a:rPr lang="en-US" altLang="zh-TW" sz="1200" u="sng" dirty="0"/>
              <a:t>National Chung Cheng University</a:t>
            </a:r>
            <a:br>
              <a:rPr lang="en-US" altLang="zh-TW" sz="1200" u="sng" dirty="0"/>
            </a:br>
            <a:r>
              <a:rPr lang="en-US" altLang="zh-TW" i="1" dirty="0"/>
              <a:t>Consumer Behavior </a:t>
            </a:r>
            <a:r>
              <a:rPr lang="en-US" altLang="zh-TW" b="0" i="1" dirty="0"/>
              <a:t>2026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6172200" cy="7162800"/>
          </a:xfrm>
        </p:spPr>
        <p:txBody>
          <a:bodyPr/>
          <a:lstStyle/>
          <a:p>
            <a:pPr>
              <a:spcBef>
                <a:spcPct val="15000"/>
              </a:spcBef>
              <a:buFontTx/>
              <a:buNone/>
            </a:pPr>
            <a:r>
              <a:rPr lang="en-US" altLang="zh-TW" sz="2000" dirty="0"/>
              <a:t>Eric Su 			Office: 4313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altLang="zh-TW" sz="2000" dirty="0"/>
              <a:t>Extension</a:t>
            </a:r>
            <a:r>
              <a:rPr lang="zh-TW" altLang="en-US" sz="2000" dirty="0"/>
              <a:t>：</a:t>
            </a:r>
            <a:r>
              <a:rPr lang="en-US" altLang="zh-TW" sz="2000" dirty="0"/>
              <a:t>34317	E-mail: </a:t>
            </a:r>
            <a:r>
              <a:rPr lang="en-US" altLang="zh-TW" sz="2000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bmaesu@gmail.com</a:t>
            </a:r>
            <a:endParaRPr lang="en-US" altLang="zh-TW" sz="2000" dirty="0">
              <a:solidFill>
                <a:srgbClr val="FF0000"/>
              </a:solidFill>
            </a:endParaRPr>
          </a:p>
          <a:p>
            <a:pPr>
              <a:spcBef>
                <a:spcPct val="15000"/>
              </a:spcBef>
              <a:buFontTx/>
              <a:buNone/>
            </a:pPr>
            <a:r>
              <a:rPr lang="en-US" altLang="zh-TW" sz="1400" dirty="0">
                <a:hlinkClick r:id="rId4"/>
              </a:rPr>
              <a:t>/</a:t>
            </a: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  <a:p>
            <a:pPr>
              <a:spcBef>
                <a:spcPct val="15000"/>
              </a:spcBef>
              <a:buFontTx/>
              <a:buNone/>
            </a:pPr>
            <a:endParaRPr lang="en-US" altLang="zh-TW" sz="1400" dirty="0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4724400" y="1981200"/>
            <a:ext cx="152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pic>
        <p:nvPicPr>
          <p:cNvPr id="2090" name="Picture 42" descr="mid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57200"/>
            <a:ext cx="1143000" cy="966788"/>
          </a:xfrm>
          <a:prstGeom prst="rect">
            <a:avLst/>
          </a:prstGeom>
          <a:noFill/>
        </p:spPr>
      </p:pic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457200" y="1219200"/>
            <a:ext cx="48768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285750" y="4914899"/>
            <a:ext cx="60579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1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2895600" y="381000"/>
            <a:ext cx="17954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t>SYLLABUS</a:t>
            </a:r>
            <a:b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</a:b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11" name="Rectangle 58"/>
          <p:cNvSpPr>
            <a:spLocks noChangeArrowheads="1"/>
          </p:cNvSpPr>
          <p:nvPr/>
        </p:nvSpPr>
        <p:spPr bwMode="auto">
          <a:xfrm>
            <a:off x="628650" y="5867399"/>
            <a:ext cx="5829300" cy="222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Pct val="120000"/>
              <a:buFontTx/>
              <a:buBlip>
                <a:blip r:embed="rId6"/>
              </a:buBlip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Pct val="120000"/>
              <a:buFontTx/>
              <a:buBlip>
                <a:blip r:embed="rId6"/>
              </a:buBlip>
              <a:tabLst/>
              <a:defRPr/>
            </a:pP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Pct val="120000"/>
              <a:buFontTx/>
              <a:buBlip>
                <a:blip r:embed="rId6"/>
              </a:buBlip>
              <a:tabLst/>
              <a:defRPr/>
            </a:pPr>
            <a:r>
              <a:rPr kumimoji="1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+mn-cs"/>
              </a:rPr>
              <a:t>Text Book</a:t>
            </a:r>
          </a:p>
          <a:p>
            <a:pPr marL="381000" marR="0" lvl="1" indent="-190500" algn="l" defTabSz="914400" rtl="0" eaLnBrk="1" fontAlgn="base" latinLnBrk="0" hangingPunct="1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Pct val="80000"/>
              <a:buFontTx/>
              <a:buNone/>
              <a:tabLst/>
              <a:defRPr/>
            </a:pP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513713"/>
              </p:ext>
            </p:extLst>
          </p:nvPr>
        </p:nvGraphicFramePr>
        <p:xfrm>
          <a:off x="381000" y="2768601"/>
          <a:ext cx="6134100" cy="4870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34100">
                  <a:extLst>
                    <a:ext uri="{9D8B030D-6E8A-4147-A177-3AD203B41FA5}">
                      <a16:colId xmlns:a16="http://schemas.microsoft.com/office/drawing/2014/main" val="2725210610"/>
                    </a:ext>
                  </a:extLst>
                </a:gridCol>
              </a:tblGrid>
              <a:tr h="4870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Course Objectives: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0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0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284163" indent="-284163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What is consumer behavior?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None/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 What factors influence consumer behavior?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3. What are the stages of the decision-making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process?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4. How does consumer behavior impact markets?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498" marR="68498" marT="0" marB="0"/>
                </a:tc>
                <a:extLst>
                  <a:ext uri="{0D108BD9-81ED-4DB2-BD59-A6C34878D82A}">
                    <a16:rowId xmlns:a16="http://schemas.microsoft.com/office/drawing/2014/main" val="818714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77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3A47E-C510-A0E0-C7E7-D9C27C17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52F7-B817-40A3-8B58-867B36524A12}" type="slidenum">
              <a:rPr lang="en-US" altLang="zh-TW" smtClean="0"/>
              <a:pPr/>
              <a:t>2</a:t>
            </a:fld>
            <a:endParaRPr lang="en-US" altLang="zh-TW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4AAEA0-D4B0-88E7-C935-36EB8C114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0" y="2590800"/>
            <a:ext cx="6820700" cy="4191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78F4FA-00F0-4220-9499-E73964F693CA}"/>
              </a:ext>
            </a:extLst>
          </p:cNvPr>
          <p:cNvSpPr txBox="1"/>
          <p:nvPr/>
        </p:nvSpPr>
        <p:spPr>
          <a:xfrm>
            <a:off x="609600" y="1524000"/>
            <a:ext cx="5943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2800" kern="100" dirty="0">
                <a:solidFill>
                  <a:schemeClr val="tx1"/>
                </a:solidFill>
                <a:effectLst/>
                <a:latin typeface="+mj-lt"/>
              </a:rPr>
              <a:t>What factors affect consumer behavior?</a:t>
            </a:r>
          </a:p>
        </p:txBody>
      </p:sp>
    </p:spTree>
    <p:extLst>
      <p:ext uri="{BB962C8B-B14F-4D97-AF65-F5344CB8AC3E}">
        <p14:creationId xmlns:p14="http://schemas.microsoft.com/office/powerpoint/2010/main" val="91996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4A75B2-10FA-4C93-91CA-F1B00294D4A4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5829300" cy="360362"/>
          </a:xfrm>
        </p:spPr>
        <p:txBody>
          <a:bodyPr/>
          <a:lstStyle/>
          <a:p>
            <a:r>
              <a:rPr lang="en-US" altLang="zh-TW" sz="1200" u="sng" dirty="0"/>
              <a:t>Department of Business Administration  </a:t>
            </a:r>
            <a:br>
              <a:rPr lang="en-US" altLang="zh-TW" sz="1200" u="sng" dirty="0"/>
            </a:br>
            <a:r>
              <a:rPr lang="en-US" altLang="zh-TW" sz="1200" u="sng" dirty="0"/>
              <a:t>National Chung Cheng University</a:t>
            </a:r>
            <a:br>
              <a:rPr lang="en-US" altLang="zh-TW" sz="1200" u="sng" dirty="0"/>
            </a:br>
            <a:r>
              <a:rPr lang="en-US" altLang="zh-TW" i="1" dirty="0"/>
              <a:t>Consumer Behavior </a:t>
            </a:r>
            <a:r>
              <a:rPr lang="en-US" altLang="zh-TW" b="0" i="1" dirty="0"/>
              <a:t>2026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4724400" y="1981200"/>
            <a:ext cx="152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pic>
        <p:nvPicPr>
          <p:cNvPr id="2090" name="Picture 42" descr="mi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57200"/>
            <a:ext cx="1143000" cy="966788"/>
          </a:xfrm>
          <a:prstGeom prst="rect">
            <a:avLst/>
          </a:prstGeom>
          <a:noFill/>
        </p:spPr>
      </p:pic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457200" y="1219200"/>
            <a:ext cx="48768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291737" y="1329958"/>
            <a:ext cx="6228898" cy="408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/>
          <a:lstStyle/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1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+mn-cs"/>
              </a:rPr>
              <a:t> </a:t>
            </a:r>
            <a:endParaRPr lang="en-US" altLang="zh-TW" b="1" u="sng" dirty="0">
              <a:solidFill>
                <a:srgbClr val="000000"/>
              </a:solidFill>
              <a:ea typeface="標楷體" pitchFamily="65" charset="-120"/>
            </a:endParaRPr>
          </a:p>
          <a:p>
            <a:pPr marL="190500" lvl="0" indent="-190500">
              <a:spcBef>
                <a:spcPct val="20000"/>
              </a:spcBef>
              <a:buSzPct val="120000"/>
              <a:defRPr/>
            </a:pPr>
            <a:r>
              <a:rPr lang="en-US" altLang="zh-TW" b="1" u="sng" dirty="0">
                <a:solidFill>
                  <a:srgbClr val="000000"/>
                </a:solidFill>
                <a:ea typeface="標楷體" pitchFamily="65" charset="-120"/>
              </a:rPr>
              <a:t>Grade Breakdown</a:t>
            </a:r>
            <a:endParaRPr lang="en-US" altLang="zh-TW" dirty="0">
              <a:solidFill>
                <a:srgbClr val="000000"/>
              </a:solidFill>
              <a:ea typeface="標楷體" pitchFamily="65" charset="-120"/>
            </a:endParaRPr>
          </a:p>
          <a:p>
            <a:pPr marL="476250" lvl="1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r>
              <a:rPr lang="en-US" altLang="zh-TW" sz="2800" dirty="0">
                <a:solidFill>
                  <a:srgbClr val="000000"/>
                </a:solidFill>
                <a:ea typeface="標楷體" pitchFamily="65" charset="-120"/>
              </a:rPr>
              <a:t>Examination	         </a:t>
            </a:r>
            <a:r>
              <a:rPr lang="en-US" altLang="zh-TW" sz="2800" b="1" dirty="0">
                <a:solidFill>
                  <a:srgbClr val="000000"/>
                </a:solidFill>
                <a:ea typeface="標楷體" pitchFamily="65" charset="-120"/>
              </a:rPr>
              <a:t>60%</a:t>
            </a:r>
          </a:p>
          <a:p>
            <a:pPr marL="933450" lvl="2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r>
              <a:rPr lang="en-US" altLang="zh-TW" sz="2800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 Midterm   (30%) </a:t>
            </a:r>
          </a:p>
          <a:p>
            <a:pPr marL="933450" lvl="2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r>
              <a:rPr lang="en-US" altLang="zh-TW" sz="2800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 Final         (30%)</a:t>
            </a:r>
          </a:p>
          <a:p>
            <a:pPr marL="933450" lvl="2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endParaRPr lang="en-US" altLang="zh-TW" sz="2800" dirty="0">
              <a:solidFill>
                <a:srgbClr val="000000"/>
              </a:solidFill>
              <a:latin typeface="Times New Roman"/>
              <a:ea typeface="標楷體"/>
              <a:cs typeface="Times New Roman"/>
            </a:endParaRPr>
          </a:p>
          <a:p>
            <a:pPr marL="476250" lvl="1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r>
              <a:rPr lang="en-US" altLang="zh-TW" sz="2800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 Class Participation  </a:t>
            </a:r>
            <a:r>
              <a:rPr lang="en-US" altLang="zh-TW" sz="2800" b="1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40%</a:t>
            </a:r>
          </a:p>
          <a:p>
            <a:pPr marL="190500" indent="-190500">
              <a:spcBef>
                <a:spcPct val="20000"/>
              </a:spcBef>
              <a:buSzPct val="120000"/>
            </a:pPr>
            <a:endParaRPr lang="en-US" altLang="zh-TW" b="1" u="sng" dirty="0">
              <a:ea typeface="標楷體" pitchFamily="65" charset="-120"/>
            </a:endParaRPr>
          </a:p>
          <a:p>
            <a:pPr lvl="1"/>
            <a:r>
              <a:rPr lang="en-US" altLang="zh-TW" dirty="0"/>
              <a:t>Class participation is based on three components: </a:t>
            </a:r>
          </a:p>
          <a:p>
            <a:pPr marL="914400" lvl="1" indent="-457200">
              <a:buAutoNum type="arabicParenBoth"/>
            </a:pPr>
            <a:r>
              <a:rPr lang="en-US" altLang="zh-TW" dirty="0"/>
              <a:t>Attendance (5%)</a:t>
            </a:r>
          </a:p>
          <a:p>
            <a:pPr lvl="1"/>
            <a:r>
              <a:rPr lang="en-US" altLang="zh-TW" dirty="0"/>
              <a:t>(2) Contributions to discussions (15%) </a:t>
            </a:r>
          </a:p>
          <a:p>
            <a:pPr lvl="1"/>
            <a:r>
              <a:rPr lang="en-US" altLang="zh-TW" dirty="0"/>
              <a:t>(3) Quizzes</a:t>
            </a:r>
            <a:r>
              <a:rPr lang="zh-TW" altLang="en-US" dirty="0"/>
              <a:t> </a:t>
            </a:r>
            <a:r>
              <a:rPr lang="en-US" altLang="zh-TW" dirty="0"/>
              <a:t>(Kahoot) (20 %)</a:t>
            </a:r>
          </a:p>
          <a:p>
            <a:pPr marL="476250" lvl="1" indent="-95250">
              <a:spcBef>
                <a:spcPct val="20000"/>
              </a:spcBef>
              <a:buSzPct val="80000"/>
              <a:buBlip>
                <a:blip r:embed="rId4"/>
              </a:buBlip>
              <a:defRPr/>
            </a:pPr>
            <a:endParaRPr lang="en-US" altLang="zh-TW" sz="2800" dirty="0">
              <a:solidFill>
                <a:srgbClr val="000000"/>
              </a:solidFill>
              <a:latin typeface="Times New Roman"/>
              <a:ea typeface="標楷體"/>
              <a:cs typeface="Times New Roman"/>
            </a:endParaRPr>
          </a:p>
          <a:p>
            <a:pPr marL="381000" lvl="1">
              <a:spcBef>
                <a:spcPct val="20000"/>
              </a:spcBef>
              <a:buSzPct val="80000"/>
              <a:defRPr/>
            </a:pPr>
            <a:endParaRPr lang="en-US" altLang="zh-TW" sz="2800" dirty="0">
              <a:solidFill>
                <a:srgbClr val="000000"/>
              </a:solidFill>
              <a:latin typeface="Times New Roman"/>
              <a:ea typeface="標楷體"/>
              <a:cs typeface="Times New Roman"/>
            </a:endParaRPr>
          </a:p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1" lang="en-US" altLang="zh-TW" sz="20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+mn-cs"/>
              </a:rPr>
              <a:t>	</a:t>
            </a: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2895600" y="381000"/>
            <a:ext cx="17954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t>SYLLABUS</a:t>
            </a:r>
            <a:b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</a:b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30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D2A824-D609-4ED7-9172-D3B65DCF0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786732"/>
            <a:ext cx="5829300" cy="360362"/>
          </a:xfrm>
        </p:spPr>
        <p:txBody>
          <a:bodyPr/>
          <a:lstStyle/>
          <a:p>
            <a:r>
              <a:rPr lang="en-US" altLang="zh-TW" sz="2400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Class Participation  25</a:t>
            </a:r>
            <a:r>
              <a:rPr lang="en-US" altLang="zh-TW" sz="2400" b="1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%</a:t>
            </a:r>
            <a:br>
              <a:rPr lang="en-US" altLang="zh-TW" sz="2400" b="1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</a:br>
            <a:r>
              <a:rPr lang="en-US" altLang="zh-TW" sz="2400" b="1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  <a:t>Kahoot and Class participation</a:t>
            </a:r>
            <a:br>
              <a:rPr lang="en-US" altLang="zh-TW" sz="1400" b="1" dirty="0">
                <a:solidFill>
                  <a:srgbClr val="000000"/>
                </a:solidFill>
                <a:latin typeface="Times New Roman"/>
                <a:ea typeface="標楷體"/>
                <a:cs typeface="Times New Roman"/>
              </a:rPr>
            </a:br>
            <a:endParaRPr lang="zh-TW" alt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917741-2F13-4FAC-87BA-D6AC18E67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75" y="2652712"/>
            <a:ext cx="5429250" cy="45243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84E79-194D-4585-8C8E-FD62FD28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52F7-B817-40A3-8B58-867B36524A12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746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4A75B2-10FA-4C93-91CA-F1B00294D4A4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5829300" cy="360362"/>
          </a:xfrm>
        </p:spPr>
        <p:txBody>
          <a:bodyPr/>
          <a:lstStyle/>
          <a:p>
            <a:r>
              <a:rPr lang="en-US" altLang="zh-TW" sz="1200" u="sng" dirty="0"/>
              <a:t>Department of Business Administration  </a:t>
            </a:r>
            <a:br>
              <a:rPr lang="en-US" altLang="zh-TW" sz="1200" u="sng" dirty="0"/>
            </a:br>
            <a:r>
              <a:rPr lang="en-US" altLang="zh-TW" sz="1200" u="sng" dirty="0"/>
              <a:t>National Chung Cheng University</a:t>
            </a:r>
            <a:br>
              <a:rPr lang="en-US" altLang="zh-TW" sz="1200" u="sng" dirty="0"/>
            </a:br>
            <a:r>
              <a:rPr lang="en-US" altLang="zh-TW" i="1" dirty="0"/>
              <a:t>Consumer Behavior </a:t>
            </a:r>
            <a:r>
              <a:rPr lang="en-US" altLang="zh-TW" b="0" i="1" dirty="0"/>
              <a:t>2026</a:t>
            </a: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4724400" y="1981200"/>
            <a:ext cx="152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pic>
        <p:nvPicPr>
          <p:cNvPr id="2090" name="Picture 42" descr="mi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57200"/>
            <a:ext cx="1143000" cy="966788"/>
          </a:xfrm>
          <a:prstGeom prst="rect">
            <a:avLst/>
          </a:prstGeom>
          <a:noFill/>
        </p:spPr>
      </p:pic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457200" y="1219200"/>
            <a:ext cx="48768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457200" y="1093333"/>
            <a:ext cx="5905500" cy="698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40" tIns="45720" rIns="91440" bIns="45720" anchor="t"/>
          <a:lstStyle/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1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+mn-cs"/>
              </a:rPr>
              <a:t> </a:t>
            </a:r>
            <a:endParaRPr lang="en-US" altLang="zh-TW" dirty="0">
              <a:solidFill>
                <a:srgbClr val="000000"/>
              </a:solidFill>
              <a:ea typeface="標楷體" pitchFamily="65" charset="-120"/>
            </a:endParaRPr>
          </a:p>
          <a:p>
            <a:pPr marL="190500" indent="-190500">
              <a:spcBef>
                <a:spcPct val="20000"/>
              </a:spcBef>
              <a:buSzPct val="120000"/>
            </a:pPr>
            <a:r>
              <a:rPr lang="en-US" altLang="zh-TW" b="1" u="sng" dirty="0">
                <a:ea typeface="標楷體" pitchFamily="65" charset="-120"/>
              </a:rPr>
              <a:t>Contribution to class discussion 15%</a:t>
            </a:r>
          </a:p>
          <a:p>
            <a:pPr marL="457200" indent="-457200">
              <a:buAutoNum type="arabicParenBoth"/>
            </a:pPr>
            <a:endParaRPr lang="en-US" altLang="zh-TW" dirty="0"/>
          </a:p>
          <a:p>
            <a:r>
              <a:rPr lang="en-US" altLang="zh-TW" dirty="0"/>
              <a:t>Your class participation points come from two sources: </a:t>
            </a:r>
            <a:endParaRPr lang="en-US" altLang="zh-TW" b="1" dirty="0"/>
          </a:p>
          <a:p>
            <a:pPr lvl="0"/>
            <a:endParaRPr lang="en-US" altLang="zh-TW" b="1" dirty="0"/>
          </a:p>
          <a:p>
            <a:pPr lvl="0"/>
            <a:r>
              <a:rPr lang="zh-TW" altLang="zh-TW" b="1" dirty="0"/>
              <a:t>Class responses:</a:t>
            </a:r>
            <a:r>
              <a:rPr lang="zh-TW" altLang="zh-TW" dirty="0"/>
              <a:t> 1 point for each response to a question in class.</a:t>
            </a:r>
            <a:endParaRPr lang="en-US" altLang="zh-TW" dirty="0"/>
          </a:p>
          <a:p>
            <a:pPr lvl="0"/>
            <a:endParaRPr lang="zh-TW" altLang="zh-TW" dirty="0"/>
          </a:p>
          <a:p>
            <a:pPr lvl="0"/>
            <a:r>
              <a:rPr lang="zh-TW" altLang="zh-TW" b="1" dirty="0"/>
              <a:t>Class LINE group:</a:t>
            </a:r>
            <a:r>
              <a:rPr lang="zh-TW" altLang="zh-TW" dirty="0"/>
              <a:t> 1 point for sharing a news article before each class, covering topics such as market trends or consumer behavior.</a:t>
            </a:r>
          </a:p>
          <a:p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+mn-cs"/>
              </a:rPr>
              <a:t>	</a:t>
            </a: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+mn-cs"/>
            </a:endParaRPr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2895600" y="381000"/>
            <a:ext cx="179546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  <a:t>SYLLABUS</a:t>
            </a:r>
            <a:b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新細明體" pitchFamily="18" charset="-120"/>
                <a:cs typeface="+mn-cs"/>
              </a:rPr>
            </a:br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94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488066" y="571979"/>
            <a:ext cx="5829300" cy="360362"/>
          </a:xfrm>
        </p:spPr>
        <p:txBody>
          <a:bodyPr>
            <a:normAutofit fontScale="90000"/>
          </a:bodyPr>
          <a:lstStyle/>
          <a:p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Kahoot Quiz</a:t>
            </a:r>
            <a:endParaRPr lang="zh-TW" altLang="en-US" sz="4000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533400" y="1219200"/>
            <a:ext cx="6195832" cy="6609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800" dirty="0"/>
          </a:p>
          <a:p>
            <a:r>
              <a:rPr lang="zh-TW" altLang="zh-TW" sz="2800" dirty="0"/>
              <a:t>At the end of each class, students will participate in a Kahoot! quiz:</a:t>
            </a:r>
            <a:endParaRPr lang="en-US" altLang="zh-TW" sz="2800" dirty="0"/>
          </a:p>
          <a:p>
            <a:pPr marL="0" indent="0">
              <a:buNone/>
            </a:pPr>
            <a:endParaRPr lang="zh-TW" altLang="zh-TW" sz="2800" dirty="0"/>
          </a:p>
          <a:p>
            <a:pPr lvl="0"/>
            <a:r>
              <a:rPr lang="zh-TW" altLang="zh-TW" sz="2800" dirty="0"/>
              <a:t>🥇 1st place: 5 points</a:t>
            </a:r>
          </a:p>
          <a:p>
            <a:pPr lvl="0"/>
            <a:r>
              <a:rPr lang="zh-TW" altLang="zh-TW" sz="2800" dirty="0"/>
              <a:t>🥈 2nd place: 3 points</a:t>
            </a:r>
          </a:p>
          <a:p>
            <a:pPr lvl="0"/>
            <a:r>
              <a:rPr lang="zh-TW" altLang="zh-TW" sz="2800" dirty="0"/>
              <a:t>🥉 3rd place: 2 points</a:t>
            </a:r>
          </a:p>
          <a:p>
            <a:pPr lvl="0"/>
            <a:r>
              <a:rPr lang="zh-TW" altLang="zh-TW" sz="2800" dirty="0"/>
              <a:t>4th–5th place: 1 point each</a:t>
            </a:r>
          </a:p>
          <a:p>
            <a:pPr marL="0" indent="0">
              <a:buNone/>
            </a:pPr>
            <a:endParaRPr lang="en-US" altLang="zh-TW" sz="2800" dirty="0"/>
          </a:p>
          <a:p>
            <a:endParaRPr lang="en-US" altLang="zh-TW" sz="2800" dirty="0"/>
          </a:p>
          <a:p>
            <a:endParaRPr lang="en-US" altLang="zh-TW" sz="2800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52F7-B817-40A3-8B58-867B36524A12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8533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70-42AC-42B4-8CA8-F091F74F8403}" type="slidenum">
              <a:rPr lang="en-US" altLang="zh-TW"/>
              <a:pPr/>
              <a:t>7</a:t>
            </a:fld>
            <a:endParaRPr lang="en-US" altLang="zh-TW"/>
          </a:p>
        </p:txBody>
      </p:sp>
      <p:graphicFrame>
        <p:nvGraphicFramePr>
          <p:cNvPr id="5690" name="Group 57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8657123"/>
              </p:ext>
            </p:extLst>
          </p:nvPr>
        </p:nvGraphicFramePr>
        <p:xfrm>
          <a:off x="495300" y="84015"/>
          <a:ext cx="5867399" cy="8299974"/>
        </p:xfrm>
        <a:graphic>
          <a:graphicData uri="http://schemas.openxmlformats.org/drawingml/2006/table">
            <a:tbl>
              <a:tblPr/>
              <a:tblGrid>
                <a:gridCol w="402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4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週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zh-TW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日期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Topic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Chapter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Introduction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4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Motivation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Perception (First HW</a:t>
                      </a:r>
                      <a:r>
                        <a:rPr lang="zh-TW" altLang="en-US" sz="1600" dirty="0"/>
                        <a:t> </a:t>
                      </a:r>
                      <a:r>
                        <a:rPr lang="en-US" altLang="zh-TW" sz="1600" dirty="0"/>
                        <a:t>due)</a:t>
                      </a:r>
                      <a:endParaRPr lang="zh-TW" altLang="en-US" sz="16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Memory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/>
                        <a:t>7</a:t>
                      </a:r>
                      <a:endParaRPr lang="zh-TW" altLang="en-US" sz="1800" dirty="0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Attitude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Attitude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Midterm Exam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The process of making decision 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Problem recognition and information search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85837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Judgment and Decision Making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9 &amp; 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Judgment and Decision Making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9 &amp; 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Post-Decision Making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562255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Psychographics, values, personality, and lifestyles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4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Social Influence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1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Adoption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6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Symbol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 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77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1" lang="en-US" altLang="zh-TW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Final Exam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endParaRPr kumimoji="1" lang="en-US" altLang="zh-TW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452" name="Text Box 332"/>
          <p:cNvSpPr txBox="1">
            <a:spLocks noChangeArrowheads="1"/>
          </p:cNvSpPr>
          <p:nvPr/>
        </p:nvSpPr>
        <p:spPr bwMode="auto">
          <a:xfrm>
            <a:off x="304800" y="8373992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1295400" y="8690334"/>
            <a:ext cx="6172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1" indent="-190500">
              <a:lnSpc>
                <a:spcPct val="90000"/>
              </a:lnSpc>
              <a:spcBef>
                <a:spcPct val="40000"/>
              </a:spcBef>
              <a:buSzPct val="80000"/>
            </a:pPr>
            <a:r>
              <a:rPr lang="en-US" altLang="zh-TW" sz="1200" b="1" i="1" dirty="0"/>
              <a:t>Important Note:</a:t>
            </a:r>
            <a:r>
              <a:rPr lang="en-US" altLang="zh-TW" sz="1200" i="1" dirty="0"/>
              <a:t>  The information on this syllabus is subject to change. Students are responsible for all changes announced in class</a:t>
            </a:r>
            <a:endParaRPr lang="zh-TW" altLang="zh-TW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131E9-944F-9DF5-EDE7-2102C7372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08E97F-1DDC-C528-FC1A-B5DD03AF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04479"/>
            <a:ext cx="5829300" cy="360362"/>
          </a:xfrm>
        </p:spPr>
        <p:txBody>
          <a:bodyPr/>
          <a:lstStyle/>
          <a:p>
            <a:r>
              <a:rPr lang="en-US" altLang="zh-TW" sz="2400" dirty="0"/>
              <a:t>Exam Format : 25 Multiple Choices</a:t>
            </a:r>
            <a:endParaRPr lang="zh-TW" altLang="en-US" sz="2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27C498-39CF-EA65-9B05-92C2EDD74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43294"/>
            <a:ext cx="6324600" cy="7162800"/>
          </a:xfrm>
        </p:spPr>
        <p:txBody>
          <a:bodyPr/>
          <a:lstStyle/>
          <a:p>
            <a:pPr lvl="0"/>
            <a:r>
              <a:rPr lang="zh-TW" altLang="zh-TW" sz="3200" dirty="0">
                <a:latin typeface="+mj-lt"/>
              </a:rPr>
              <a:t>Answering correctly requires a clear understanding of each term, so stay focused and pay close attention during lectures.</a:t>
            </a:r>
          </a:p>
          <a:p>
            <a:pPr lvl="0"/>
            <a:r>
              <a:rPr lang="zh-TW" altLang="zh-TW" sz="3200" dirty="0">
                <a:latin typeface="+mj-lt"/>
              </a:rPr>
              <a:t>You may bring one </a:t>
            </a:r>
            <a:r>
              <a:rPr lang="zh-TW" altLang="zh-TW" sz="3200" b="1" dirty="0">
                <a:latin typeface="+mj-lt"/>
              </a:rPr>
              <a:t>handwritten A4 cheat sheet</a:t>
            </a:r>
            <a:r>
              <a:rPr lang="zh-TW" altLang="zh-TW" sz="3200" dirty="0">
                <a:latin typeface="+mj-lt"/>
              </a:rPr>
              <a:t>. Printed or copied materials are not allowed.</a:t>
            </a:r>
          </a:p>
          <a:p>
            <a:pPr lvl="0"/>
            <a:r>
              <a:rPr lang="zh-TW" altLang="zh-TW" sz="3200" dirty="0">
                <a:latin typeface="+mj-lt"/>
              </a:rPr>
              <a:t>A dictionary will be available for vocabulary reference.</a:t>
            </a:r>
          </a:p>
          <a:p>
            <a:pPr lvl="0"/>
            <a:r>
              <a:rPr lang="zh-TW" altLang="zh-TW" sz="3200" dirty="0">
                <a:latin typeface="+mj-lt"/>
              </a:rPr>
              <a:t>Multiple-choice questions will be more challenging than those in Kahoot!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B29A21F-002F-B4A6-18EA-DD9F58D2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A98A-1C0D-4210-9CE0-BB5AED39AC3C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6146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6CA327-C84F-4959-894E-F6E05671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839078"/>
            <a:ext cx="5829300" cy="360362"/>
          </a:xfrm>
        </p:spPr>
        <p:txBody>
          <a:bodyPr/>
          <a:lstStyle/>
          <a:p>
            <a:r>
              <a:rPr lang="en-US" altLang="zh-TW" sz="2400" dirty="0"/>
              <a:t>Exam Format : 25 Multiple Choices</a:t>
            </a:r>
            <a:endParaRPr lang="zh-TW" altLang="en-US" sz="2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103DE27-01EA-4B9C-89D3-0B22A6A05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47800"/>
            <a:ext cx="5886450" cy="7162800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800" dirty="0"/>
              <a:t>Example Question: </a:t>
            </a:r>
          </a:p>
          <a:p>
            <a:pPr marL="0" indent="0">
              <a:buNone/>
            </a:pPr>
            <a:r>
              <a:rPr lang="en-US" altLang="zh-TW" sz="2800" dirty="0"/>
              <a:t>A retail store arranges its window display in a way that makes all the items look more stylish and desirable when viewed together rather than individually. What principle does this illustrate?</a:t>
            </a:r>
          </a:p>
          <a:p>
            <a:pPr marL="0" indent="0">
              <a:buNone/>
            </a:pPr>
            <a:endParaRPr lang="en-US" altLang="zh-TW" sz="2800" dirty="0"/>
          </a:p>
          <a:p>
            <a:pPr marL="457200" indent="-457200">
              <a:buAutoNum type="alphaUcParenR"/>
            </a:pPr>
            <a:r>
              <a:rPr lang="en-US" altLang="zh-TW" sz="2400" dirty="0"/>
              <a:t>Perceptual Vigilance </a:t>
            </a:r>
          </a:p>
          <a:p>
            <a:pPr marL="0" indent="0">
              <a:buNone/>
            </a:pPr>
            <a:r>
              <a:rPr lang="en-US" altLang="zh-TW" sz="2400" dirty="0"/>
              <a:t>B) Gestalt</a:t>
            </a:r>
          </a:p>
          <a:p>
            <a:pPr marL="0" indent="0">
              <a:buNone/>
            </a:pPr>
            <a:r>
              <a:rPr lang="en-US" altLang="zh-TW" sz="2400" dirty="0"/>
              <a:t>C) Expectancy Theory </a:t>
            </a:r>
          </a:p>
          <a:p>
            <a:pPr marL="0" indent="0">
              <a:buNone/>
            </a:pPr>
            <a:r>
              <a:rPr lang="en-US" altLang="zh-TW" sz="2400" dirty="0"/>
              <a:t>D) Sensory Adaptation</a:t>
            </a:r>
          </a:p>
          <a:p>
            <a:pPr marL="0" indent="0">
              <a:buNone/>
            </a:pPr>
            <a:endParaRPr lang="en-US" altLang="zh-TW" sz="24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29000AC-E821-4ECD-B569-F5B40D46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3A98A-1C0D-4210-9CE0-BB5AED39AC3C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4625240"/>
      </p:ext>
    </p:extLst>
  </p:cSld>
  <p:clrMapOvr>
    <a:masterClrMapping/>
  </p:clrMapOvr>
</p:sld>
</file>

<file path=ppt/theme/theme1.xml><?xml version="1.0" encoding="utf-8"?>
<a:theme xmlns:a="http://schemas.openxmlformats.org/drawingml/2006/main" name="Global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新細明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43040</TotalTime>
  <Words>974</Words>
  <Application>Microsoft Office PowerPoint</Application>
  <PresentationFormat>On-screen Show (4:3)</PresentationFormat>
  <Paragraphs>149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標楷體</vt:lpstr>
      <vt:lpstr>Times New Roman</vt:lpstr>
      <vt:lpstr>Global</vt:lpstr>
      <vt:lpstr>Department of Business Administration   National Chung Cheng University Consumer Behavior 2026</vt:lpstr>
      <vt:lpstr>PowerPoint Presentation</vt:lpstr>
      <vt:lpstr>Department of Business Administration   National Chung Cheng University Consumer Behavior 2026</vt:lpstr>
      <vt:lpstr>Class Participation  25% Kahoot and Class participation </vt:lpstr>
      <vt:lpstr>Department of Business Administration   National Chung Cheng University Consumer Behavior 2026</vt:lpstr>
      <vt:lpstr>Kahoot Quiz</vt:lpstr>
      <vt:lpstr>PowerPoint Presentation</vt:lpstr>
      <vt:lpstr>Exam Format : 25 Multiple Choices</vt:lpstr>
      <vt:lpstr>Exam Format : 25 Multiple Choices</vt:lpstr>
    </vt:vector>
  </TitlesOfParts>
  <Company>CCU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服務業行銷管理 2002</dc:title>
  <dc:creator>USER</dc:creator>
  <cp:lastModifiedBy>eric su</cp:lastModifiedBy>
  <cp:revision>1484</cp:revision>
  <cp:lastPrinted>2021-09-15T16:41:20Z</cp:lastPrinted>
  <dcterms:created xsi:type="dcterms:W3CDTF">2002-02-14T13:59:59Z</dcterms:created>
  <dcterms:modified xsi:type="dcterms:W3CDTF">2026-09-08T15:03:15Z</dcterms:modified>
</cp:coreProperties>
</file>