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82" r:id="rId26"/>
    <p:sldId id="280" r:id="rId27"/>
    <p:sldId id="283" r:id="rId28"/>
    <p:sldId id="281" r:id="rId29"/>
    <p:sldId id="275" r:id="rId30"/>
    <p:sldId id="276" r:id="rId31"/>
    <p:sldId id="277" r:id="rId32"/>
    <p:sldId id="278" r:id="rId33"/>
    <p:sldId id="279" r:id="rId3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1" d="100"/>
          <a:sy n="71" d="100"/>
        </p:scale>
        <p:origin x="-11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20" name="頁尾版面配置區 19"/>
          <p:cNvSpPr>
            <a:spLocks noGrp="1"/>
          </p:cNvSpPr>
          <p:nvPr>
            <p:ph type="ftr" sz="quarter" idx="11"/>
          </p:nvPr>
        </p:nvSpPr>
        <p:spPr/>
        <p:txBody>
          <a:bodyPr/>
          <a:lstStyle/>
          <a:p>
            <a:endParaRPr lang="zh-TW" altLang="en-US"/>
          </a:p>
        </p:txBody>
      </p:sp>
      <p:sp>
        <p:nvSpPr>
          <p:cNvPr id="10" name="投影片編號版面配置區 9"/>
          <p:cNvSpPr>
            <a:spLocks noGrp="1"/>
          </p:cNvSpPr>
          <p:nvPr>
            <p:ph type="sldNum" sz="quarter" idx="12"/>
          </p:nvPr>
        </p:nvSpPr>
        <p:spPr/>
        <p:txBody>
          <a:bodyPr/>
          <a:lstStyle/>
          <a:p>
            <a:fld id="{2786826E-CC14-40EE-91E6-BBEEA41B6508}"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643976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113296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127726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756672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8" name="頁尾版面配置區 7"/>
          <p:cNvSpPr>
            <a:spLocks noGrp="1"/>
          </p:cNvSpPr>
          <p:nvPr>
            <p:ph type="ftr" sz="quarter" idx="11"/>
          </p:nvPr>
        </p:nvSpPr>
        <p:spPr/>
        <p:txBody>
          <a:bodyPr/>
          <a:lstStyle/>
          <a:p>
            <a:endParaRPr lang="zh-TW" altLang="en-US">
              <a:solidFill>
                <a:prstClr val="black">
                  <a:tint val="75000"/>
                </a:prstClr>
              </a:solidFill>
            </a:endParaRPr>
          </a:p>
        </p:txBody>
      </p:sp>
      <p:sp>
        <p:nvSpPr>
          <p:cNvPr id="9" name="投影片編號版面配置區 8"/>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9543519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4" name="頁尾版面配置區 3"/>
          <p:cNvSpPr>
            <a:spLocks noGrp="1"/>
          </p:cNvSpPr>
          <p:nvPr>
            <p:ph type="ftr" sz="quarter" idx="11"/>
          </p:nvPr>
        </p:nvSpPr>
        <p:spPr/>
        <p:txBody>
          <a:bodyPr/>
          <a:lstStyle/>
          <a:p>
            <a:endParaRPr lang="zh-TW" altLang="en-US">
              <a:solidFill>
                <a:prstClr val="black">
                  <a:tint val="75000"/>
                </a:prstClr>
              </a:solidFill>
            </a:endParaRPr>
          </a:p>
        </p:txBody>
      </p:sp>
      <p:sp>
        <p:nvSpPr>
          <p:cNvPr id="5" name="投影片編號版面配置區 4"/>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531231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3" name="頁尾版面配置區 2"/>
          <p:cNvSpPr>
            <a:spLocks noGrp="1"/>
          </p:cNvSpPr>
          <p:nvPr>
            <p:ph type="ftr" sz="quarter" idx="11"/>
          </p:nvPr>
        </p:nvSpPr>
        <p:spPr/>
        <p:txBody>
          <a:bodyPr/>
          <a:lstStyle/>
          <a:p>
            <a:endParaRPr lang="zh-TW" altLang="en-US">
              <a:solidFill>
                <a:prstClr val="black">
                  <a:tint val="75000"/>
                </a:prstClr>
              </a:solidFill>
            </a:endParaRPr>
          </a:p>
        </p:txBody>
      </p:sp>
      <p:sp>
        <p:nvSpPr>
          <p:cNvPr id="4" name="投影片編號版面配置區 3"/>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7278688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120359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1128415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233721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6080050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0381337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2710866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9457355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557773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8" name="頁尾版面配置區 7"/>
          <p:cNvSpPr>
            <a:spLocks noGrp="1"/>
          </p:cNvSpPr>
          <p:nvPr>
            <p:ph type="ftr" sz="quarter" idx="11"/>
          </p:nvPr>
        </p:nvSpPr>
        <p:spPr/>
        <p:txBody>
          <a:bodyPr/>
          <a:lstStyle/>
          <a:p>
            <a:endParaRPr lang="zh-TW" altLang="en-US">
              <a:solidFill>
                <a:prstClr val="black">
                  <a:tint val="75000"/>
                </a:prstClr>
              </a:solidFill>
            </a:endParaRPr>
          </a:p>
        </p:txBody>
      </p:sp>
      <p:sp>
        <p:nvSpPr>
          <p:cNvPr id="9" name="投影片編號版面配置區 8"/>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0834409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4" name="頁尾版面配置區 3"/>
          <p:cNvSpPr>
            <a:spLocks noGrp="1"/>
          </p:cNvSpPr>
          <p:nvPr>
            <p:ph type="ftr" sz="quarter" idx="11"/>
          </p:nvPr>
        </p:nvSpPr>
        <p:spPr/>
        <p:txBody>
          <a:bodyPr/>
          <a:lstStyle/>
          <a:p>
            <a:endParaRPr lang="zh-TW" altLang="en-US">
              <a:solidFill>
                <a:prstClr val="black">
                  <a:tint val="75000"/>
                </a:prstClr>
              </a:solidFill>
            </a:endParaRPr>
          </a:p>
        </p:txBody>
      </p:sp>
      <p:sp>
        <p:nvSpPr>
          <p:cNvPr id="5" name="投影片編號版面配置區 4"/>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9320026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3" name="頁尾版面配置區 2"/>
          <p:cNvSpPr>
            <a:spLocks noGrp="1"/>
          </p:cNvSpPr>
          <p:nvPr>
            <p:ph type="ftr" sz="quarter" idx="11"/>
          </p:nvPr>
        </p:nvSpPr>
        <p:spPr/>
        <p:txBody>
          <a:bodyPr/>
          <a:lstStyle/>
          <a:p>
            <a:endParaRPr lang="zh-TW" altLang="en-US">
              <a:solidFill>
                <a:prstClr val="black">
                  <a:tint val="75000"/>
                </a:prstClr>
              </a:solidFill>
            </a:endParaRPr>
          </a:p>
        </p:txBody>
      </p:sp>
      <p:sp>
        <p:nvSpPr>
          <p:cNvPr id="4" name="投影片編號版面配置區 3"/>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030507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786826E-CC14-40EE-91E6-BBEEA41B6508}"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6781451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067376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0083460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2218172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5702819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87404806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177721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610705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8" name="頁尾版面配置區 7"/>
          <p:cNvSpPr>
            <a:spLocks noGrp="1"/>
          </p:cNvSpPr>
          <p:nvPr>
            <p:ph type="ftr" sz="quarter" idx="11"/>
          </p:nvPr>
        </p:nvSpPr>
        <p:spPr/>
        <p:txBody>
          <a:bodyPr/>
          <a:lstStyle/>
          <a:p>
            <a:endParaRPr lang="zh-TW" altLang="en-US">
              <a:solidFill>
                <a:prstClr val="black">
                  <a:tint val="75000"/>
                </a:prstClr>
              </a:solidFill>
            </a:endParaRPr>
          </a:p>
        </p:txBody>
      </p:sp>
      <p:sp>
        <p:nvSpPr>
          <p:cNvPr id="9" name="投影片編號版面配置區 8"/>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3148493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4" name="頁尾版面配置區 3"/>
          <p:cNvSpPr>
            <a:spLocks noGrp="1"/>
          </p:cNvSpPr>
          <p:nvPr>
            <p:ph type="ftr" sz="quarter" idx="11"/>
          </p:nvPr>
        </p:nvSpPr>
        <p:spPr/>
        <p:txBody>
          <a:bodyPr/>
          <a:lstStyle/>
          <a:p>
            <a:endParaRPr lang="zh-TW" altLang="en-US">
              <a:solidFill>
                <a:prstClr val="black">
                  <a:tint val="75000"/>
                </a:prstClr>
              </a:solidFill>
            </a:endParaRPr>
          </a:p>
        </p:txBody>
      </p:sp>
      <p:sp>
        <p:nvSpPr>
          <p:cNvPr id="5" name="投影片編號版面配置區 4"/>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77926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3" name="頁尾版面配置區 2"/>
          <p:cNvSpPr>
            <a:spLocks noGrp="1"/>
          </p:cNvSpPr>
          <p:nvPr>
            <p:ph type="ftr" sz="quarter" idx="11"/>
          </p:nvPr>
        </p:nvSpPr>
        <p:spPr/>
        <p:txBody>
          <a:bodyPr/>
          <a:lstStyle/>
          <a:p>
            <a:endParaRPr lang="zh-TW" altLang="en-US">
              <a:solidFill>
                <a:prstClr val="black">
                  <a:tint val="75000"/>
                </a:prstClr>
              </a:solidFill>
            </a:endParaRPr>
          </a:p>
        </p:txBody>
      </p:sp>
      <p:sp>
        <p:nvSpPr>
          <p:cNvPr id="4" name="投影片編號版面配置區 3"/>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7917878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076757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0498005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0585582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3306139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6978576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5545029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3165231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1551613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8" name="頁尾版面配置區 7"/>
          <p:cNvSpPr>
            <a:spLocks noGrp="1"/>
          </p:cNvSpPr>
          <p:nvPr>
            <p:ph type="ftr" sz="quarter" idx="11"/>
          </p:nvPr>
        </p:nvSpPr>
        <p:spPr/>
        <p:txBody>
          <a:bodyPr/>
          <a:lstStyle/>
          <a:p>
            <a:endParaRPr lang="zh-TW" altLang="en-US">
              <a:solidFill>
                <a:prstClr val="black">
                  <a:tint val="75000"/>
                </a:prstClr>
              </a:solidFill>
            </a:endParaRPr>
          </a:p>
        </p:txBody>
      </p:sp>
      <p:sp>
        <p:nvSpPr>
          <p:cNvPr id="9" name="投影片編號版面配置區 8"/>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89682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4" name="頁尾版面配置區 3"/>
          <p:cNvSpPr>
            <a:spLocks noGrp="1"/>
          </p:cNvSpPr>
          <p:nvPr>
            <p:ph type="ftr" sz="quarter" idx="11"/>
          </p:nvPr>
        </p:nvSpPr>
        <p:spPr/>
        <p:txBody>
          <a:bodyPr/>
          <a:lstStyle/>
          <a:p>
            <a:endParaRPr lang="zh-TW" altLang="en-US">
              <a:solidFill>
                <a:prstClr val="black">
                  <a:tint val="75000"/>
                </a:prstClr>
              </a:solidFill>
            </a:endParaRPr>
          </a:p>
        </p:txBody>
      </p:sp>
      <p:sp>
        <p:nvSpPr>
          <p:cNvPr id="5" name="投影片編號版面配置區 4"/>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018825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3" name="頁尾版面配置區 2"/>
          <p:cNvSpPr>
            <a:spLocks noGrp="1"/>
          </p:cNvSpPr>
          <p:nvPr>
            <p:ph type="ftr" sz="quarter" idx="11"/>
          </p:nvPr>
        </p:nvSpPr>
        <p:spPr/>
        <p:txBody>
          <a:bodyPr/>
          <a:lstStyle/>
          <a:p>
            <a:endParaRPr lang="zh-TW" altLang="en-US">
              <a:solidFill>
                <a:prstClr val="black">
                  <a:tint val="75000"/>
                </a:prstClr>
              </a:solidFill>
            </a:endParaRPr>
          </a:p>
        </p:txBody>
      </p:sp>
      <p:sp>
        <p:nvSpPr>
          <p:cNvPr id="4" name="投影片編號版面配置區 3"/>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37787376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012714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6525552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512801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0008759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1200146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3447542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12398717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08328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8" name="頁尾版面配置區 7"/>
          <p:cNvSpPr>
            <a:spLocks noGrp="1"/>
          </p:cNvSpPr>
          <p:nvPr>
            <p:ph type="ftr" sz="quarter" idx="11"/>
          </p:nvPr>
        </p:nvSpPr>
        <p:spPr/>
        <p:txBody>
          <a:bodyPr/>
          <a:lstStyle/>
          <a:p>
            <a:endParaRPr lang="zh-TW" altLang="en-US">
              <a:solidFill>
                <a:prstClr val="black">
                  <a:tint val="75000"/>
                </a:prstClr>
              </a:solidFill>
            </a:endParaRPr>
          </a:p>
        </p:txBody>
      </p:sp>
      <p:sp>
        <p:nvSpPr>
          <p:cNvPr id="9" name="投影片編號版面配置區 8"/>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00838719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4" name="頁尾版面配置區 3"/>
          <p:cNvSpPr>
            <a:spLocks noGrp="1"/>
          </p:cNvSpPr>
          <p:nvPr>
            <p:ph type="ftr" sz="quarter" idx="11"/>
          </p:nvPr>
        </p:nvSpPr>
        <p:spPr/>
        <p:txBody>
          <a:bodyPr/>
          <a:lstStyle/>
          <a:p>
            <a:endParaRPr lang="zh-TW" altLang="en-US">
              <a:solidFill>
                <a:prstClr val="black">
                  <a:tint val="75000"/>
                </a:prstClr>
              </a:solidFill>
            </a:endParaRPr>
          </a:p>
        </p:txBody>
      </p:sp>
      <p:sp>
        <p:nvSpPr>
          <p:cNvPr id="5" name="投影片編號版面配置區 4"/>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74734739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3" name="頁尾版面配置區 2"/>
          <p:cNvSpPr>
            <a:spLocks noGrp="1"/>
          </p:cNvSpPr>
          <p:nvPr>
            <p:ph type="ftr" sz="quarter" idx="11"/>
          </p:nvPr>
        </p:nvSpPr>
        <p:spPr/>
        <p:txBody>
          <a:bodyPr/>
          <a:lstStyle/>
          <a:p>
            <a:endParaRPr lang="zh-TW" altLang="en-US">
              <a:solidFill>
                <a:prstClr val="black">
                  <a:tint val="75000"/>
                </a:prstClr>
              </a:solidFill>
            </a:endParaRPr>
          </a:p>
        </p:txBody>
      </p:sp>
      <p:sp>
        <p:nvSpPr>
          <p:cNvPr id="4" name="投影片編號版面配置區 3"/>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53384316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2590368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6" name="頁尾版面配置區 5"/>
          <p:cNvSpPr>
            <a:spLocks noGrp="1"/>
          </p:cNvSpPr>
          <p:nvPr>
            <p:ph type="ftr" sz="quarter" idx="11"/>
          </p:nvPr>
        </p:nvSpPr>
        <p:spPr/>
        <p:txBody>
          <a:bodyPr/>
          <a:lstStyle/>
          <a:p>
            <a:endParaRPr lang="zh-TW" altLang="en-US">
              <a:solidFill>
                <a:prstClr val="black">
                  <a:tint val="75000"/>
                </a:prstClr>
              </a:solidFill>
            </a:endParaRPr>
          </a:p>
        </p:txBody>
      </p:sp>
      <p:sp>
        <p:nvSpPr>
          <p:cNvPr id="7" name="投影片編號版面配置區 6"/>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8549694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35234393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11"/>
          </p:nvPr>
        </p:nvSpPr>
        <p:spPr/>
        <p:txBody>
          <a:bodyPr/>
          <a:lstStyle/>
          <a:p>
            <a:endParaRPr lang="zh-TW" altLang="en-US">
              <a:solidFill>
                <a:prstClr val="black">
                  <a:tint val="75000"/>
                </a:prstClr>
              </a:solidFill>
            </a:endParaRPr>
          </a:p>
        </p:txBody>
      </p:sp>
      <p:sp>
        <p:nvSpPr>
          <p:cNvPr id="6" name="投影片編號版面配置區 5"/>
          <p:cNvSpPr>
            <a:spLocks noGrp="1"/>
          </p:cNvSpPr>
          <p:nvPr>
            <p:ph type="sldNum" sz="quarter" idx="12"/>
          </p:nvPr>
        </p:nvSpPr>
        <p:spPr/>
        <p:txBody>
          <a:body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620834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期版面配置區 1"/>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2786826E-CC14-40EE-91E6-BBEEA41B6508}"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786826E-CC14-40EE-91E6-BBEEA41B6508}"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ACC539DE-0097-43D0-93BC-09EBCC130E3B}" type="datetimeFigureOut">
              <a:rPr lang="zh-TW" altLang="en-US" smtClean="0"/>
              <a:t>2024/5/1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786826E-CC14-40EE-91E6-BBEEA41B6508}"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CC539DE-0097-43D0-93BC-09EBCC130E3B}" type="datetimeFigureOut">
              <a:rPr lang="zh-TW" altLang="en-US" smtClean="0"/>
              <a:t>2024/5/1</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786826E-CC14-40EE-91E6-BBEEA41B6508}"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26887854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8332471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50109232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424282683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4CF2A-FCFB-4217-9FDE-706F40092535}" type="datetimeFigureOut">
              <a:rPr lang="zh-TW" altLang="en-US" smtClean="0">
                <a:solidFill>
                  <a:prstClr val="black">
                    <a:tint val="75000"/>
                  </a:prstClr>
                </a:solidFill>
              </a:rPr>
              <a:pPr/>
              <a:t>2024/5/1</a:t>
            </a:fld>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AB129-1168-4C91-AE8D-F742950F1C7C}" type="slidenum">
              <a:rPr lang="zh-TW" altLang="en-US" smtClean="0">
                <a:solidFill>
                  <a:prstClr val="black">
                    <a:tint val="75000"/>
                  </a:prstClr>
                </a:solidFill>
              </a:rPr>
              <a:pPr/>
              <a:t>‹#›</a:t>
            </a:fld>
            <a:endParaRPr lang="zh-TW" altLang="en-US">
              <a:solidFill>
                <a:prstClr val="black">
                  <a:tint val="75000"/>
                </a:prstClr>
              </a:solidFill>
            </a:endParaRPr>
          </a:p>
        </p:txBody>
      </p:sp>
    </p:spTree>
    <p:extLst>
      <p:ext uri="{BB962C8B-B14F-4D97-AF65-F5344CB8AC3E}">
        <p14:creationId xmlns:p14="http://schemas.microsoft.com/office/powerpoint/2010/main" val="12363047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2560" y="692696"/>
            <a:ext cx="7406640" cy="1440160"/>
          </a:xfrm>
        </p:spPr>
        <p:txBody>
          <a:bodyPr>
            <a:normAutofit fontScale="90000"/>
          </a:bodyPr>
          <a:lstStyle/>
          <a:p>
            <a:pPr algn="ctr"/>
            <a:r>
              <a:rPr lang="zh-TW" altLang="en-US" sz="6700" dirty="0" smtClean="0"/>
              <a:t>所得稅法課程</a:t>
            </a:r>
            <a:r>
              <a:rPr lang="en-US" altLang="zh-TW" sz="6700" dirty="0" smtClean="0"/>
              <a:t/>
            </a:r>
            <a:br>
              <a:rPr lang="en-US" altLang="zh-TW" sz="6700" dirty="0" smtClean="0"/>
            </a:br>
            <a:r>
              <a:rPr lang="zh-TW" altLang="en-US" sz="4000" dirty="0"/>
              <a:t>個人綜合所得稅</a:t>
            </a:r>
            <a:endParaRPr lang="zh-TW" altLang="en-US" sz="5400" dirty="0"/>
          </a:p>
        </p:txBody>
      </p:sp>
      <p:sp>
        <p:nvSpPr>
          <p:cNvPr id="3" name="副標題 2"/>
          <p:cNvSpPr>
            <a:spLocks noGrp="1"/>
          </p:cNvSpPr>
          <p:nvPr>
            <p:ph type="subTitle" idx="1"/>
          </p:nvPr>
        </p:nvSpPr>
        <p:spPr>
          <a:xfrm>
            <a:off x="1331640" y="3356992"/>
            <a:ext cx="7406640" cy="1752600"/>
          </a:xfrm>
        </p:spPr>
        <p:txBody>
          <a:bodyPr>
            <a:normAutofit/>
          </a:bodyPr>
          <a:lstStyle/>
          <a:p>
            <a:pPr algn="ctr"/>
            <a:r>
              <a:rPr lang="zh-TW" altLang="en-US" sz="2800" dirty="0" smtClean="0"/>
              <a:t>授課教師</a:t>
            </a:r>
            <a:r>
              <a:rPr lang="zh-TW" altLang="en-US" sz="2800" dirty="0" smtClean="0">
                <a:latin typeface="新細明體"/>
                <a:ea typeface="新細明體"/>
              </a:rPr>
              <a:t>：辜仲明</a:t>
            </a:r>
            <a:endParaRPr lang="en-US" altLang="zh-TW" sz="2800" dirty="0" smtClean="0">
              <a:latin typeface="新細明體"/>
              <a:ea typeface="新細明體"/>
            </a:endParaRPr>
          </a:p>
          <a:p>
            <a:pPr algn="ctr"/>
            <a:r>
              <a:rPr lang="zh-TW" altLang="en-US" sz="2800" dirty="0">
                <a:latin typeface="新細明體"/>
                <a:ea typeface="新細明體"/>
              </a:rPr>
              <a:t>國立中正</a:t>
            </a:r>
            <a:r>
              <a:rPr lang="zh-TW" altLang="en-US" sz="2800" dirty="0" smtClean="0">
                <a:latin typeface="新細明體"/>
                <a:ea typeface="新細明體"/>
              </a:rPr>
              <a:t>大學財經法律學系兼任助理教授</a:t>
            </a:r>
            <a:endParaRPr lang="zh-TW" altLang="en-US" sz="2800" dirty="0"/>
          </a:p>
        </p:txBody>
      </p:sp>
    </p:spTree>
    <p:extLst>
      <p:ext uri="{BB962C8B-B14F-4D97-AF65-F5344CB8AC3E}">
        <p14:creationId xmlns:p14="http://schemas.microsoft.com/office/powerpoint/2010/main" val="949277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16632"/>
            <a:ext cx="7746064" cy="576064"/>
          </a:xfrm>
        </p:spPr>
        <p:txBody>
          <a:bodyPr>
            <a:normAutofit fontScale="90000"/>
          </a:bodyPr>
          <a:lstStyle/>
          <a:p>
            <a:pPr algn="ctr"/>
            <a:r>
              <a:rPr lang="zh-TW" altLang="en-US" dirty="0" smtClean="0"/>
              <a:t>綜合所得總額之計算</a:t>
            </a:r>
            <a:r>
              <a:rPr lang="en-US" altLang="zh-TW" dirty="0" smtClean="0"/>
              <a:t>(</a:t>
            </a:r>
            <a:r>
              <a:rPr lang="zh-TW" altLang="en-US" dirty="0">
                <a:cs typeface="Arial" charset="0"/>
              </a:rPr>
              <a:t>參</a:t>
            </a:r>
            <a:r>
              <a:rPr lang="en-US" altLang="zh-TW" dirty="0">
                <a:latin typeface="微軟正黑體" panose="020B0604030504040204" pitchFamily="34" charset="-120"/>
                <a:ea typeface="微軟正黑體" panose="020B0604030504040204" pitchFamily="34" charset="-120"/>
              </a:rPr>
              <a:t>§14</a:t>
            </a:r>
            <a:r>
              <a:rPr lang="en-US" altLang="zh-TW" dirty="0" smtClean="0"/>
              <a:t>)</a:t>
            </a:r>
            <a:endParaRPr lang="zh-TW" altLang="en-US" dirty="0"/>
          </a:p>
        </p:txBody>
      </p:sp>
      <p:sp>
        <p:nvSpPr>
          <p:cNvPr id="3" name="內容版面配置區 2"/>
          <p:cNvSpPr>
            <a:spLocks noGrp="1"/>
          </p:cNvSpPr>
          <p:nvPr>
            <p:ph idx="1"/>
          </p:nvPr>
        </p:nvSpPr>
        <p:spPr>
          <a:xfrm>
            <a:off x="1115616" y="764704"/>
            <a:ext cx="7920880" cy="5976664"/>
          </a:xfrm>
        </p:spPr>
        <p:txBody>
          <a:bodyPr>
            <a:normAutofit fontScale="92500" lnSpcReduction="10000"/>
          </a:bodyPr>
          <a:lstStyle/>
          <a:p>
            <a:r>
              <a:rPr lang="zh-TW" altLang="en-US" dirty="0" smtClean="0"/>
              <a:t>營利所得</a:t>
            </a:r>
            <a:r>
              <a:rPr lang="zh-TW" altLang="en-US" dirty="0" smtClean="0">
                <a:latin typeface="新細明體"/>
                <a:ea typeface="新細明體"/>
              </a:rPr>
              <a:t>：配合兩稅合一之廢除，已修正為公司</a:t>
            </a:r>
            <a:r>
              <a:rPr lang="zh-TW" altLang="en-US" dirty="0">
                <a:latin typeface="新細明體"/>
                <a:ea typeface="新細明體"/>
              </a:rPr>
              <a:t>股東所獲分配之股利、合作社社員所獲分配之盈餘、其他法人出資者所獲分配之盈餘、合夥組織營利事業之合夥人每年度應分配之盈餘、獨資資本主每年自其獨資經營事業所得之盈餘及個人一時貿易之</a:t>
            </a:r>
            <a:r>
              <a:rPr lang="zh-TW" altLang="en-US" dirty="0" smtClean="0">
                <a:latin typeface="新細明體"/>
                <a:ea typeface="新細明體"/>
              </a:rPr>
              <a:t>盈餘。</a:t>
            </a:r>
            <a:r>
              <a:rPr lang="en-US" altLang="zh-TW" dirty="0" smtClean="0">
                <a:latin typeface="新細明體"/>
                <a:ea typeface="新細明體"/>
              </a:rPr>
              <a:t>(</a:t>
            </a:r>
            <a:r>
              <a:rPr lang="zh-TW" altLang="en-US" dirty="0" smtClean="0">
                <a:latin typeface="新細明體"/>
                <a:ea typeface="新細明體"/>
              </a:rPr>
              <a:t>已無股東可扣抵稅額</a:t>
            </a:r>
            <a:r>
              <a:rPr lang="en-US" altLang="zh-TW" dirty="0" smtClean="0">
                <a:latin typeface="新細明體"/>
                <a:ea typeface="新細明體"/>
              </a:rPr>
              <a:t>)</a:t>
            </a:r>
          </a:p>
          <a:p>
            <a:r>
              <a:rPr lang="zh-TW" altLang="en-US" dirty="0" smtClean="0"/>
              <a:t>執行業務所得</a:t>
            </a:r>
            <a:r>
              <a:rPr lang="zh-TW" altLang="en-US" dirty="0">
                <a:latin typeface="新細明體"/>
                <a:ea typeface="新細明體"/>
              </a:rPr>
              <a:t>：凡執行業務者之業務或演技</a:t>
            </a:r>
            <a:r>
              <a:rPr lang="zh-TW" altLang="en-US" dirty="0" smtClean="0">
                <a:latin typeface="新細明體"/>
                <a:ea typeface="新細明體"/>
              </a:rPr>
              <a:t>收入。</a:t>
            </a:r>
            <a:endParaRPr lang="en-US" altLang="zh-TW" dirty="0" smtClean="0">
              <a:latin typeface="新細明體"/>
              <a:ea typeface="新細明體"/>
            </a:endParaRPr>
          </a:p>
          <a:p>
            <a:pPr lvl="1"/>
            <a:r>
              <a:rPr lang="zh-TW" altLang="en-US" dirty="0">
                <a:latin typeface="新細明體"/>
                <a:ea typeface="新細明體"/>
              </a:rPr>
              <a:t>採淨所得</a:t>
            </a:r>
            <a:r>
              <a:rPr lang="zh-TW" altLang="en-US" dirty="0" smtClean="0">
                <a:latin typeface="新細明體"/>
                <a:ea typeface="新細明體"/>
              </a:rPr>
              <a:t>，可扣除折舊、成本及必要費用</a:t>
            </a:r>
            <a:endParaRPr lang="en-US" altLang="zh-TW" dirty="0" smtClean="0">
              <a:latin typeface="新細明體"/>
              <a:ea typeface="新細明體"/>
            </a:endParaRPr>
          </a:p>
          <a:p>
            <a:pPr lvl="1"/>
            <a:r>
              <a:rPr lang="zh-TW" altLang="en-US" dirty="0">
                <a:latin typeface="新細明體"/>
                <a:ea typeface="新細明體"/>
              </a:rPr>
              <a:t>執行業務</a:t>
            </a:r>
            <a:r>
              <a:rPr lang="zh-TW" altLang="en-US" dirty="0" smtClean="0">
                <a:latin typeface="新細明體"/>
                <a:ea typeface="新細明體"/>
              </a:rPr>
              <a:t>所得係指提供專業性、非連續性之勞務所獲得之報酬，例如自行開業之律師、醫師及會計師等。</a:t>
            </a:r>
            <a:endParaRPr lang="en-US" altLang="zh-TW" dirty="0" smtClean="0">
              <a:latin typeface="新細明體"/>
              <a:ea typeface="新細明體"/>
            </a:endParaRPr>
          </a:p>
          <a:p>
            <a:pPr lvl="1"/>
            <a:r>
              <a:rPr lang="zh-TW" altLang="en-US" dirty="0">
                <a:latin typeface="新細明體"/>
                <a:ea typeface="新細明體"/>
              </a:rPr>
              <a:t>帳簿</a:t>
            </a:r>
            <a:r>
              <a:rPr lang="zh-TW" altLang="en-US" dirty="0" smtClean="0">
                <a:latin typeface="新細明體"/>
                <a:ea typeface="新細明體"/>
              </a:rPr>
              <a:t>及憑證應至少保存五年。</a:t>
            </a:r>
            <a:endParaRPr lang="zh-TW" altLang="en-US" dirty="0"/>
          </a:p>
        </p:txBody>
      </p:sp>
    </p:spTree>
    <p:extLst>
      <p:ext uri="{BB962C8B-B14F-4D97-AF65-F5344CB8AC3E}">
        <p14:creationId xmlns:p14="http://schemas.microsoft.com/office/powerpoint/2010/main" val="2508102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16632"/>
            <a:ext cx="7776864" cy="562074"/>
          </a:xfrm>
        </p:spPr>
        <p:txBody>
          <a:bodyPr>
            <a:normAutofit fontScale="90000"/>
          </a:bodyPr>
          <a:lstStyle/>
          <a:p>
            <a:pPr algn="ctr"/>
            <a:r>
              <a:rPr lang="zh-TW" altLang="en-US" dirty="0"/>
              <a:t>綜合所得總額之計算</a:t>
            </a:r>
            <a:r>
              <a:rPr lang="en-US" altLang="zh-TW" dirty="0"/>
              <a:t>(</a:t>
            </a:r>
            <a:r>
              <a:rPr lang="zh-TW" altLang="en-US" dirty="0"/>
              <a:t>參</a:t>
            </a:r>
            <a:r>
              <a:rPr lang="en-US" altLang="zh-TW" dirty="0"/>
              <a:t>§14)</a:t>
            </a:r>
            <a:endParaRPr lang="zh-TW" altLang="en-US" dirty="0"/>
          </a:p>
        </p:txBody>
      </p:sp>
      <p:sp>
        <p:nvSpPr>
          <p:cNvPr id="3" name="內容版面配置區 2"/>
          <p:cNvSpPr>
            <a:spLocks noGrp="1"/>
          </p:cNvSpPr>
          <p:nvPr>
            <p:ph idx="1"/>
          </p:nvPr>
        </p:nvSpPr>
        <p:spPr>
          <a:xfrm>
            <a:off x="1115616" y="764704"/>
            <a:ext cx="7818072" cy="5976664"/>
          </a:xfrm>
        </p:spPr>
        <p:txBody>
          <a:bodyPr>
            <a:normAutofit lnSpcReduction="10000"/>
          </a:bodyPr>
          <a:lstStyle/>
          <a:p>
            <a:r>
              <a:rPr lang="zh-TW" altLang="en-US" dirty="0" smtClean="0"/>
              <a:t>薪資所得</a:t>
            </a:r>
            <a:r>
              <a:rPr lang="zh-TW" altLang="en-US" dirty="0" smtClean="0">
                <a:latin typeface="新細明體"/>
                <a:ea typeface="新細明體"/>
              </a:rPr>
              <a:t>：</a:t>
            </a:r>
            <a:r>
              <a:rPr lang="zh-TW" altLang="en-US" dirty="0"/>
              <a:t>公、教、軍、警、公私事業職工薪資及提供勞務者之</a:t>
            </a:r>
            <a:r>
              <a:rPr lang="zh-TW" altLang="en-US" dirty="0" smtClean="0"/>
              <a:t>所得</a:t>
            </a:r>
            <a:endParaRPr lang="en-US" altLang="zh-TW" dirty="0" smtClean="0"/>
          </a:p>
          <a:p>
            <a:pPr lvl="1"/>
            <a:r>
              <a:rPr lang="zh-TW" altLang="en-US" dirty="0"/>
              <a:t>過去採毛所得之概念，惟司法院釋字</a:t>
            </a:r>
            <a:r>
              <a:rPr lang="en-US" altLang="zh-TW" dirty="0"/>
              <a:t>745</a:t>
            </a:r>
            <a:r>
              <a:rPr lang="zh-TW" altLang="en-US" dirty="0"/>
              <a:t>要求修法採淨所得。</a:t>
            </a:r>
            <a:endParaRPr lang="en-US" altLang="zh-TW" dirty="0"/>
          </a:p>
          <a:p>
            <a:pPr lvl="1"/>
            <a:r>
              <a:rPr lang="zh-TW" altLang="en-US" dirty="0"/>
              <a:t>目前作法是</a:t>
            </a:r>
            <a:r>
              <a:rPr lang="zh-TW" altLang="zh-TW" dirty="0"/>
              <a:t>與提供勞務直接相關且由所得人負擔之必要費用合計金額超過該扣除額者，得檢附相關證明文件核實自薪資收入中減除該必要費用，以其餘額為所得額</a:t>
            </a:r>
            <a:r>
              <a:rPr lang="zh-TW" altLang="en-US" dirty="0"/>
              <a:t>。</a:t>
            </a:r>
            <a:endParaRPr lang="en-US" altLang="zh-TW" dirty="0"/>
          </a:p>
          <a:p>
            <a:pPr lvl="1"/>
            <a:r>
              <a:rPr lang="zh-TW" altLang="en-US" dirty="0"/>
              <a:t>配合第</a:t>
            </a:r>
            <a:r>
              <a:rPr lang="en-US" altLang="zh-TW" dirty="0"/>
              <a:t>17</a:t>
            </a:r>
            <a:r>
              <a:rPr lang="zh-TW" altLang="en-US" dirty="0"/>
              <a:t>條薪資所得特別扣除額規定，</a:t>
            </a:r>
            <a:r>
              <a:rPr lang="zh-TW" altLang="en-US" dirty="0" smtClean="0"/>
              <a:t>可知一定金額以下採毛所得，超過一定金額採淨所得。</a:t>
            </a:r>
            <a:endParaRPr lang="en-US" altLang="zh-TW" dirty="0" smtClean="0"/>
          </a:p>
          <a:p>
            <a:pPr lvl="1"/>
            <a:r>
              <a:rPr lang="zh-TW" altLang="en-US" dirty="0" smtClean="0"/>
              <a:t>薪資所得係提供一般性、連續性的勞務給付</a:t>
            </a:r>
            <a:endParaRPr lang="en-US" altLang="zh-TW" dirty="0"/>
          </a:p>
          <a:p>
            <a:pPr lvl="2"/>
            <a:r>
              <a:rPr lang="zh-TW" altLang="en-US" dirty="0" smtClean="0"/>
              <a:t>薪資所得與執行業務所得之差別在專業性，但要看專業性提供的對象。</a:t>
            </a:r>
            <a:endParaRPr lang="en-US" altLang="zh-TW" dirty="0"/>
          </a:p>
          <a:p>
            <a:endParaRPr lang="en-US" altLang="zh-TW" dirty="0" smtClean="0"/>
          </a:p>
        </p:txBody>
      </p:sp>
    </p:spTree>
    <p:extLst>
      <p:ext uri="{BB962C8B-B14F-4D97-AF65-F5344CB8AC3E}">
        <p14:creationId xmlns:p14="http://schemas.microsoft.com/office/powerpoint/2010/main" val="4020625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624" y="188640"/>
            <a:ext cx="7848872" cy="562074"/>
          </a:xfrm>
        </p:spPr>
        <p:txBody>
          <a:bodyPr>
            <a:normAutofit fontScale="90000"/>
          </a:bodyPr>
          <a:lstStyle/>
          <a:p>
            <a:pPr algn="ctr"/>
            <a:r>
              <a:rPr lang="zh-TW" altLang="en-US" dirty="0"/>
              <a:t>綜合所得總額之計算</a:t>
            </a:r>
            <a:r>
              <a:rPr lang="en-US" altLang="zh-TW" dirty="0"/>
              <a:t>(</a:t>
            </a:r>
            <a:r>
              <a:rPr lang="zh-TW" altLang="en-US" dirty="0"/>
              <a:t>參</a:t>
            </a:r>
            <a:r>
              <a:rPr lang="en-US" altLang="zh-TW" dirty="0"/>
              <a:t>§14)</a:t>
            </a:r>
            <a:endParaRPr lang="zh-TW" altLang="en-US" dirty="0"/>
          </a:p>
        </p:txBody>
      </p:sp>
      <p:sp>
        <p:nvSpPr>
          <p:cNvPr id="3" name="內容版面配置區 2"/>
          <p:cNvSpPr>
            <a:spLocks noGrp="1"/>
          </p:cNvSpPr>
          <p:nvPr>
            <p:ph idx="1"/>
          </p:nvPr>
        </p:nvSpPr>
        <p:spPr>
          <a:xfrm>
            <a:off x="1115616" y="836712"/>
            <a:ext cx="7920880" cy="5904656"/>
          </a:xfrm>
        </p:spPr>
        <p:txBody>
          <a:bodyPr>
            <a:normAutofit fontScale="85000" lnSpcReduction="20000"/>
          </a:bodyPr>
          <a:lstStyle/>
          <a:p>
            <a:r>
              <a:rPr lang="zh-TW" altLang="en-US" dirty="0" smtClean="0"/>
              <a:t>利息所得</a:t>
            </a:r>
            <a:r>
              <a:rPr lang="zh-TW" altLang="en-US" dirty="0">
                <a:latin typeface="新細明體"/>
                <a:ea typeface="新細明體"/>
              </a:rPr>
              <a:t>：凡公債、公司債、金融債券、各種短期票券、存款及其他貸出款項利息之</a:t>
            </a:r>
            <a:r>
              <a:rPr lang="zh-TW" altLang="en-US" dirty="0" smtClean="0">
                <a:latin typeface="新細明體"/>
                <a:ea typeface="新細明體"/>
              </a:rPr>
              <a:t>所得</a:t>
            </a:r>
            <a:endParaRPr lang="en-US" altLang="zh-TW" dirty="0" smtClean="0">
              <a:latin typeface="新細明體"/>
              <a:ea typeface="新細明體"/>
            </a:endParaRPr>
          </a:p>
          <a:p>
            <a:pPr lvl="1"/>
            <a:r>
              <a:rPr lang="zh-TW" altLang="en-US" dirty="0"/>
              <a:t>短期票券到期兌償金額超過首次發售價格部分為利息所得，依第</a:t>
            </a:r>
            <a:r>
              <a:rPr lang="en-US" altLang="zh-TW" dirty="0"/>
              <a:t>88</a:t>
            </a:r>
            <a:r>
              <a:rPr lang="zh-TW" altLang="en-US" dirty="0"/>
              <a:t>條規定分離課稅。</a:t>
            </a:r>
            <a:endParaRPr lang="en-US" altLang="zh-TW" dirty="0"/>
          </a:p>
          <a:p>
            <a:pPr lvl="1"/>
            <a:r>
              <a:rPr lang="zh-TW" altLang="en-US" dirty="0"/>
              <a:t>自中華民國</a:t>
            </a:r>
            <a:r>
              <a:rPr lang="en-US" altLang="zh-TW" dirty="0"/>
              <a:t>96</a:t>
            </a:r>
            <a:r>
              <a:rPr lang="zh-TW" altLang="en-US" dirty="0"/>
              <a:t>年</a:t>
            </a:r>
            <a:r>
              <a:rPr lang="en-US" altLang="zh-TW" dirty="0"/>
              <a:t>1</a:t>
            </a:r>
            <a:r>
              <a:rPr lang="zh-TW" altLang="en-US" dirty="0"/>
              <a:t>月</a:t>
            </a:r>
            <a:r>
              <a:rPr lang="en-US" altLang="zh-TW" dirty="0"/>
              <a:t>1</a:t>
            </a:r>
            <a:r>
              <a:rPr lang="zh-TW" altLang="en-US" dirty="0"/>
              <a:t>日起，個人持有公債、公司債及金融債券之利息所得，應依第</a:t>
            </a:r>
            <a:r>
              <a:rPr lang="en-US" altLang="zh-TW" dirty="0"/>
              <a:t>88</a:t>
            </a:r>
            <a:r>
              <a:rPr lang="zh-TW" altLang="en-US" dirty="0" smtClean="0"/>
              <a:t>條規定扣繳稅款，採分離</a:t>
            </a:r>
            <a:r>
              <a:rPr lang="zh-TW" altLang="en-US" dirty="0"/>
              <a:t>課稅。</a:t>
            </a:r>
            <a:r>
              <a:rPr lang="en-US" altLang="zh-TW" dirty="0"/>
              <a:t>(</a:t>
            </a:r>
            <a:r>
              <a:rPr lang="zh-TW" altLang="en-US" dirty="0">
                <a:cs typeface="Arial" charset="0"/>
              </a:rPr>
              <a:t>參</a:t>
            </a:r>
            <a:r>
              <a:rPr lang="en-US" altLang="zh-TW" dirty="0">
                <a:latin typeface="微軟正黑體" panose="020B0604030504040204" pitchFamily="34" charset="-120"/>
                <a:ea typeface="微軟正黑體" panose="020B0604030504040204" pitchFamily="34" charset="-120"/>
              </a:rPr>
              <a:t>§14-1</a:t>
            </a:r>
            <a:r>
              <a:rPr lang="en-US" altLang="zh-TW" dirty="0"/>
              <a:t>)</a:t>
            </a:r>
            <a:endParaRPr lang="zh-TW" altLang="en-US" dirty="0"/>
          </a:p>
          <a:p>
            <a:r>
              <a:rPr lang="zh-TW" altLang="en-US" dirty="0"/>
              <a:t>租賃所得及權利金所得：</a:t>
            </a:r>
            <a:r>
              <a:rPr lang="zh-TW" altLang="en-US" dirty="0">
                <a:latin typeface="新細明體" panose="02020500000000000000" pitchFamily="18" charset="-120"/>
                <a:ea typeface="新細明體" panose="02020500000000000000" pitchFamily="18" charset="-120"/>
              </a:rPr>
              <a:t>凡以財產出租之租金所得，財產出典典價經運用之所得或專利權、商標權、著作權、秘密方法及各種特許權利，供他人使用而取得之權利金</a:t>
            </a:r>
            <a:r>
              <a:rPr lang="zh-TW" altLang="en-US" dirty="0" smtClean="0">
                <a:latin typeface="新細明體" panose="02020500000000000000" pitchFamily="18" charset="-120"/>
                <a:ea typeface="新細明體" panose="02020500000000000000" pitchFamily="18" charset="-120"/>
              </a:rPr>
              <a:t>所得</a:t>
            </a:r>
            <a:endParaRPr lang="en-US" altLang="zh-TW" dirty="0" smtClean="0">
              <a:latin typeface="新細明體" panose="02020500000000000000" pitchFamily="18" charset="-120"/>
              <a:ea typeface="新細明體" panose="02020500000000000000" pitchFamily="18" charset="-120"/>
            </a:endParaRPr>
          </a:p>
          <a:p>
            <a:pPr lvl="1"/>
            <a:r>
              <a:rPr lang="zh-TW" altLang="en-US" dirty="0">
                <a:latin typeface="新細明體" panose="02020500000000000000" pitchFamily="18" charset="-120"/>
                <a:ea typeface="新細明體" panose="02020500000000000000" pitchFamily="18" charset="-120"/>
              </a:rPr>
              <a:t>採淨所得的</a:t>
            </a:r>
            <a:r>
              <a:rPr lang="zh-TW" altLang="en-US" dirty="0" smtClean="0">
                <a:latin typeface="新細明體" panose="02020500000000000000" pitchFamily="18" charset="-120"/>
                <a:ea typeface="新細明體" panose="02020500000000000000" pitchFamily="18" charset="-120"/>
              </a:rPr>
              <a:t>概念，可減</a:t>
            </a:r>
            <a:r>
              <a:rPr lang="zh-TW" altLang="en-US" dirty="0">
                <a:latin typeface="新細明體" panose="02020500000000000000" pitchFamily="18" charset="-120"/>
                <a:ea typeface="新細明體" panose="02020500000000000000" pitchFamily="18" charset="-120"/>
              </a:rPr>
              <a:t>除必要損耗及</a:t>
            </a:r>
            <a:r>
              <a:rPr lang="zh-TW" altLang="en-US" dirty="0" smtClean="0">
                <a:latin typeface="新細明體" panose="02020500000000000000" pitchFamily="18" charset="-120"/>
                <a:ea typeface="新細明體" panose="02020500000000000000" pitchFamily="18" charset="-120"/>
              </a:rPr>
              <a:t>費用</a:t>
            </a:r>
            <a:endParaRPr lang="en-US" altLang="zh-TW" dirty="0" smtClean="0">
              <a:latin typeface="新細明體" panose="02020500000000000000" pitchFamily="18" charset="-120"/>
              <a:ea typeface="新細明體" panose="02020500000000000000" pitchFamily="18" charset="-120"/>
            </a:endParaRPr>
          </a:p>
          <a:p>
            <a:pPr lvl="1"/>
            <a:r>
              <a:rPr lang="zh-TW" altLang="en-US" dirty="0" smtClean="0">
                <a:latin typeface="新細明體" panose="02020500000000000000" pitchFamily="18" charset="-120"/>
                <a:ea typeface="新細明體" panose="02020500000000000000" pitchFamily="18" charset="-120"/>
              </a:rPr>
              <a:t>押金</a:t>
            </a:r>
            <a:r>
              <a:rPr lang="zh-TW" altLang="en-US" dirty="0">
                <a:latin typeface="新細明體" panose="02020500000000000000" pitchFamily="18" charset="-120"/>
                <a:ea typeface="新細明體" panose="02020500000000000000" pitchFamily="18" charset="-120"/>
              </a:rPr>
              <a:t>、類似押金或典價，</a:t>
            </a:r>
            <a:r>
              <a:rPr lang="zh-TW" altLang="en-US" dirty="0" smtClean="0">
                <a:latin typeface="新細明體" panose="02020500000000000000" pitchFamily="18" charset="-120"/>
                <a:ea typeface="新細明體" panose="02020500000000000000" pitchFamily="18" charset="-120"/>
              </a:rPr>
              <a:t>按當地銀行業</a:t>
            </a:r>
            <a:r>
              <a:rPr lang="zh-TW" altLang="en-US" dirty="0">
                <a:latin typeface="新細明體" panose="02020500000000000000" pitchFamily="18" charset="-120"/>
                <a:ea typeface="新細明體" panose="02020500000000000000" pitchFamily="18" charset="-120"/>
              </a:rPr>
              <a:t>通行之一年期存款利率，計算租賃</a:t>
            </a:r>
            <a:r>
              <a:rPr lang="zh-TW" altLang="en-US" dirty="0" smtClean="0">
                <a:latin typeface="新細明體" panose="02020500000000000000" pitchFamily="18" charset="-120"/>
                <a:ea typeface="新細明體" panose="02020500000000000000" pitchFamily="18" charset="-120"/>
              </a:rPr>
              <a:t>收入。</a:t>
            </a:r>
            <a:endParaRPr lang="en-US" altLang="zh-TW" dirty="0" smtClean="0">
              <a:latin typeface="新細明體" panose="02020500000000000000" pitchFamily="18" charset="-120"/>
              <a:ea typeface="新細明體" panose="02020500000000000000" pitchFamily="18" charset="-120"/>
            </a:endParaRPr>
          </a:p>
          <a:p>
            <a:pPr lvl="1"/>
            <a:r>
              <a:rPr lang="zh-TW" altLang="en-US" dirty="0">
                <a:latin typeface="新細明體" panose="02020500000000000000" pitchFamily="18" charset="-120"/>
                <a:ea typeface="新細明體" panose="02020500000000000000" pitchFamily="18" charset="-120"/>
              </a:rPr>
              <a:t>財產</a:t>
            </a:r>
            <a:r>
              <a:rPr lang="zh-TW" altLang="en-US" dirty="0" smtClean="0">
                <a:latin typeface="新細明體" panose="02020500000000000000" pitchFamily="18" charset="-120"/>
                <a:ea typeface="新細明體" panose="02020500000000000000" pitchFamily="18" charset="-120"/>
              </a:rPr>
              <a:t>出借未能證明無償且非供營業或執行業務使用，或租金顯較一般行情低，將被「設算租金」</a:t>
            </a:r>
            <a:endParaRPr lang="en-US" altLang="zh-TW" dirty="0">
              <a:latin typeface="新細明體" panose="02020500000000000000" pitchFamily="18" charset="-120"/>
              <a:ea typeface="新細明體" panose="02020500000000000000" pitchFamily="18" charset="-120"/>
            </a:endParaRPr>
          </a:p>
          <a:p>
            <a:endParaRPr lang="en-US" altLang="zh-TW" dirty="0" smtClean="0">
              <a:latin typeface="新細明體"/>
              <a:ea typeface="新細明體"/>
            </a:endParaRPr>
          </a:p>
        </p:txBody>
      </p:sp>
    </p:spTree>
    <p:extLst>
      <p:ext uri="{BB962C8B-B14F-4D97-AF65-F5344CB8AC3E}">
        <p14:creationId xmlns:p14="http://schemas.microsoft.com/office/powerpoint/2010/main" val="2540908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88640"/>
            <a:ext cx="7498080" cy="432048"/>
          </a:xfrm>
        </p:spPr>
        <p:txBody>
          <a:bodyPr>
            <a:normAutofit fontScale="90000"/>
          </a:bodyPr>
          <a:lstStyle/>
          <a:p>
            <a:pPr algn="ctr"/>
            <a:r>
              <a:rPr lang="zh-TW" altLang="en-US" dirty="0"/>
              <a:t>綜合所得總額之計算</a:t>
            </a:r>
            <a:r>
              <a:rPr lang="en-US" altLang="zh-TW" dirty="0"/>
              <a:t>(</a:t>
            </a:r>
            <a:r>
              <a:rPr lang="zh-TW" altLang="en-US" dirty="0"/>
              <a:t>參</a:t>
            </a:r>
            <a:r>
              <a:rPr lang="en-US" altLang="zh-TW" dirty="0"/>
              <a:t>§14)</a:t>
            </a:r>
            <a:endParaRPr lang="zh-TW" altLang="en-US" dirty="0"/>
          </a:p>
        </p:txBody>
      </p:sp>
      <p:sp>
        <p:nvSpPr>
          <p:cNvPr id="3" name="內容版面配置區 2"/>
          <p:cNvSpPr>
            <a:spLocks noGrp="1"/>
          </p:cNvSpPr>
          <p:nvPr>
            <p:ph idx="1"/>
          </p:nvPr>
        </p:nvSpPr>
        <p:spPr>
          <a:xfrm>
            <a:off x="1115616" y="764704"/>
            <a:ext cx="7920880" cy="5976664"/>
          </a:xfrm>
        </p:spPr>
        <p:txBody>
          <a:bodyPr>
            <a:normAutofit fontScale="85000" lnSpcReduction="20000"/>
          </a:bodyPr>
          <a:lstStyle/>
          <a:p>
            <a:r>
              <a:rPr lang="zh-TW" altLang="en-US" dirty="0"/>
              <a:t>自力耕作、漁、牧、林、礦之</a:t>
            </a:r>
            <a:r>
              <a:rPr lang="zh-TW" altLang="en-US" dirty="0" smtClean="0"/>
              <a:t>所得</a:t>
            </a:r>
            <a:endParaRPr lang="en-US" altLang="zh-TW" dirty="0" smtClean="0"/>
          </a:p>
          <a:p>
            <a:pPr lvl="1"/>
            <a:r>
              <a:rPr lang="zh-TW" altLang="en-US" dirty="0"/>
              <a:t>採淨所得的概念，以全年收入減除成本及必要費用後之餘額為所得額。</a:t>
            </a:r>
            <a:endParaRPr lang="en-US" altLang="zh-TW" dirty="0"/>
          </a:p>
          <a:p>
            <a:pPr lvl="1"/>
            <a:r>
              <a:rPr lang="zh-TW" altLang="en-US" dirty="0"/>
              <a:t>目前此類所得的成本及必要費用的標準為全年收入的</a:t>
            </a:r>
            <a:r>
              <a:rPr lang="en-US" altLang="zh-TW" dirty="0"/>
              <a:t>100%</a:t>
            </a:r>
            <a:r>
              <a:rPr lang="zh-TW" altLang="en-US" dirty="0"/>
              <a:t>，亦即免所得稅。</a:t>
            </a:r>
            <a:endParaRPr lang="en-US" altLang="zh-TW" dirty="0"/>
          </a:p>
          <a:p>
            <a:r>
              <a:rPr lang="zh-TW" altLang="en-US" dirty="0"/>
              <a:t>財產交易所得：凡財產及權利因交易而取得之</a:t>
            </a:r>
            <a:r>
              <a:rPr lang="zh-TW" altLang="en-US" dirty="0" smtClean="0"/>
              <a:t>所得</a:t>
            </a:r>
            <a:endParaRPr lang="en-US" altLang="zh-TW" dirty="0" smtClean="0"/>
          </a:p>
          <a:p>
            <a:pPr lvl="1"/>
            <a:r>
              <a:rPr lang="zh-TW" altLang="en-US" dirty="0"/>
              <a:t>採淨所得的</a:t>
            </a:r>
            <a:r>
              <a:rPr lang="zh-TW" altLang="en-US" dirty="0" smtClean="0"/>
              <a:t>概念</a:t>
            </a:r>
            <a:endParaRPr lang="en-US" altLang="zh-TW" dirty="0" smtClean="0"/>
          </a:p>
          <a:p>
            <a:pPr lvl="1"/>
            <a:r>
              <a:rPr lang="zh-TW" altLang="en-US" dirty="0"/>
              <a:t>出價</a:t>
            </a:r>
            <a:r>
              <a:rPr lang="zh-TW" altLang="en-US" dirty="0" smtClean="0"/>
              <a:t>取得，可</a:t>
            </a:r>
            <a:r>
              <a:rPr lang="zh-TW" altLang="en-US" dirty="0"/>
              <a:t>減除原始取得之成本，及因取得、改良及</a:t>
            </a:r>
            <a:r>
              <a:rPr lang="zh-TW" altLang="en-US" dirty="0" smtClean="0"/>
              <a:t>移轉而</a:t>
            </a:r>
            <a:r>
              <a:rPr lang="zh-TW" altLang="en-US" dirty="0"/>
              <a:t>支付之一切</a:t>
            </a:r>
            <a:r>
              <a:rPr lang="zh-TW" altLang="en-US" dirty="0" smtClean="0"/>
              <a:t>費用。</a:t>
            </a:r>
            <a:endParaRPr lang="en-US" altLang="zh-TW" dirty="0" smtClean="0"/>
          </a:p>
          <a:p>
            <a:pPr lvl="1"/>
            <a:r>
              <a:rPr lang="zh-TW" altLang="en-US" dirty="0" smtClean="0"/>
              <a:t>非出價取得，</a:t>
            </a:r>
            <a:r>
              <a:rPr lang="zh-TW" altLang="en-US" dirty="0"/>
              <a:t>以交易時之成交價額，減</a:t>
            </a:r>
            <a:r>
              <a:rPr lang="zh-TW" altLang="en-US" dirty="0" smtClean="0"/>
              <a:t>除取得時</a:t>
            </a:r>
            <a:r>
              <a:rPr lang="zh-TW" altLang="en-US" dirty="0"/>
              <a:t>該項財產或權利之時價及因取得、改良及</a:t>
            </a:r>
            <a:r>
              <a:rPr lang="zh-TW" altLang="en-US" dirty="0" smtClean="0"/>
              <a:t>移轉支付</a:t>
            </a:r>
            <a:r>
              <a:rPr lang="zh-TW" altLang="en-US" dirty="0"/>
              <a:t>之一切</a:t>
            </a:r>
            <a:r>
              <a:rPr lang="zh-TW" altLang="en-US" dirty="0" smtClean="0"/>
              <a:t>費用。</a:t>
            </a:r>
            <a:endParaRPr lang="en-US" altLang="zh-TW" dirty="0" smtClean="0"/>
          </a:p>
          <a:p>
            <a:pPr lvl="1"/>
            <a:r>
              <a:rPr lang="zh-TW" altLang="en-US" dirty="0"/>
              <a:t>個人購買或取得股份有限公司之記名股票或記名公司債、各級政府發行之債券或銀行經政府核准發行之開發債券，持有滿一年以上者，於出售時，得僅以其交易所得之半數作為當年度所得，其餘半數免稅</a:t>
            </a:r>
            <a:r>
              <a:rPr lang="zh-TW" altLang="en-US" dirty="0" smtClean="0"/>
              <a:t>。</a:t>
            </a:r>
            <a:endParaRPr lang="en-US" altLang="zh-TW" dirty="0" smtClean="0"/>
          </a:p>
        </p:txBody>
      </p:sp>
    </p:spTree>
    <p:extLst>
      <p:ext uri="{BB962C8B-B14F-4D97-AF65-F5344CB8AC3E}">
        <p14:creationId xmlns:p14="http://schemas.microsoft.com/office/powerpoint/2010/main" val="1162061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88640"/>
            <a:ext cx="7714104" cy="504056"/>
          </a:xfrm>
        </p:spPr>
        <p:txBody>
          <a:bodyPr>
            <a:normAutofit fontScale="90000"/>
          </a:bodyPr>
          <a:lstStyle/>
          <a:p>
            <a:pPr algn="ctr"/>
            <a:r>
              <a:rPr lang="zh-TW" altLang="en-US" dirty="0"/>
              <a:t>綜合所得總額之計算</a:t>
            </a:r>
            <a:r>
              <a:rPr lang="en-US" altLang="zh-TW" dirty="0"/>
              <a:t>(</a:t>
            </a:r>
            <a:r>
              <a:rPr lang="zh-TW" altLang="en-US" dirty="0"/>
              <a:t>參</a:t>
            </a:r>
            <a:r>
              <a:rPr lang="en-US" altLang="zh-TW" dirty="0"/>
              <a:t>§14)</a:t>
            </a:r>
            <a:endParaRPr lang="zh-TW" altLang="en-US" dirty="0"/>
          </a:p>
        </p:txBody>
      </p:sp>
      <p:sp>
        <p:nvSpPr>
          <p:cNvPr id="3" name="內容版面配置區 2"/>
          <p:cNvSpPr>
            <a:spLocks noGrp="1"/>
          </p:cNvSpPr>
          <p:nvPr>
            <p:ph idx="1"/>
          </p:nvPr>
        </p:nvSpPr>
        <p:spPr>
          <a:xfrm>
            <a:off x="1043608" y="836712"/>
            <a:ext cx="7992888" cy="5832648"/>
          </a:xfrm>
        </p:spPr>
        <p:txBody>
          <a:bodyPr>
            <a:normAutofit fontScale="85000" lnSpcReduction="20000"/>
          </a:bodyPr>
          <a:lstStyle/>
          <a:p>
            <a:r>
              <a:rPr lang="zh-TW" altLang="en-US" dirty="0"/>
              <a:t>競技、競賽及機會中獎之獎金或</a:t>
            </a:r>
            <a:r>
              <a:rPr lang="zh-TW" altLang="en-US" dirty="0" smtClean="0"/>
              <a:t>給與</a:t>
            </a:r>
            <a:r>
              <a:rPr lang="zh-TW" altLang="en-US" dirty="0"/>
              <a:t>：凡參加各種競技比賽及各種機會中獎之獎金或給與皆屬</a:t>
            </a:r>
            <a:r>
              <a:rPr lang="zh-TW" altLang="en-US" dirty="0" smtClean="0"/>
              <a:t>之。</a:t>
            </a:r>
            <a:endParaRPr lang="en-US" altLang="zh-TW" dirty="0" smtClean="0"/>
          </a:p>
          <a:p>
            <a:pPr lvl="1"/>
            <a:r>
              <a:rPr lang="zh-TW" altLang="en-US" dirty="0" smtClean="0"/>
              <a:t>採淨所得之概念。</a:t>
            </a:r>
            <a:endParaRPr lang="en-US" altLang="zh-TW" dirty="0" smtClean="0"/>
          </a:p>
          <a:p>
            <a:pPr lvl="1"/>
            <a:r>
              <a:rPr lang="zh-TW" altLang="en-US" dirty="0"/>
              <a:t>政府舉辦之獎券中獎獎金</a:t>
            </a:r>
            <a:r>
              <a:rPr lang="zh-TW" altLang="en-US" dirty="0" smtClean="0"/>
              <a:t>，依第</a:t>
            </a:r>
            <a:r>
              <a:rPr lang="en-US" altLang="zh-TW" dirty="0" smtClean="0"/>
              <a:t>88</a:t>
            </a:r>
            <a:r>
              <a:rPr lang="zh-TW" altLang="en-US" dirty="0" smtClean="0"/>
              <a:t>條規定扣繳稅款，採分離課稅。</a:t>
            </a:r>
            <a:endParaRPr lang="en-US" altLang="zh-TW" dirty="0"/>
          </a:p>
          <a:p>
            <a:r>
              <a:rPr lang="zh-TW" altLang="en-US" dirty="0"/>
              <a:t>退職所得：凡個人領取之退休金、資遣費、退職金、離職金、終身俸、非屬保險給付之養老金及依勞工退休金條例規定辦理年金保險之保險給付等</a:t>
            </a:r>
            <a:r>
              <a:rPr lang="zh-TW" altLang="en-US" dirty="0" smtClean="0"/>
              <a:t>所得。</a:t>
            </a:r>
            <a:endParaRPr lang="en-US" altLang="zh-TW" dirty="0"/>
          </a:p>
          <a:p>
            <a:pPr lvl="1"/>
            <a:r>
              <a:rPr lang="zh-TW" altLang="en-US" dirty="0"/>
              <a:t>個人歷年自薪資收入中自行繳付之儲金或依勞工退休金條例規定提繳之年金保險費，於提繳年度已計入薪資收入課稅部分及其孳息，不在此</a:t>
            </a:r>
            <a:r>
              <a:rPr lang="zh-TW" altLang="en-US" dirty="0" smtClean="0"/>
              <a:t>限。</a:t>
            </a:r>
            <a:endParaRPr lang="en-US" altLang="zh-TW" dirty="0" smtClean="0"/>
          </a:p>
          <a:p>
            <a:pPr lvl="1"/>
            <a:r>
              <a:rPr lang="zh-TW" altLang="en-US" dirty="0" smtClean="0">
                <a:solidFill>
                  <a:srgbClr val="FF0000"/>
                </a:solidFill>
              </a:rPr>
              <a:t>退職所得之領取總額隨物價指數累積上漲達百分之三以上時，依上漲幅度調整，故每年均須注意有無調整</a:t>
            </a:r>
            <a:endParaRPr lang="en-US" altLang="zh-TW" dirty="0" smtClean="0">
              <a:solidFill>
                <a:srgbClr val="FF0000"/>
              </a:solidFill>
            </a:endParaRPr>
          </a:p>
          <a:p>
            <a:pPr lvl="1"/>
            <a:r>
              <a:rPr lang="zh-TW" altLang="en-US" dirty="0"/>
              <a:t>案例</a:t>
            </a:r>
            <a:r>
              <a:rPr lang="zh-TW" altLang="en-US" dirty="0">
                <a:latin typeface="新細明體"/>
                <a:ea typeface="新細明體"/>
              </a:rPr>
              <a:t>：</a:t>
            </a:r>
            <a:r>
              <a:rPr lang="zh-TW" altLang="en-US" dirty="0"/>
              <a:t>辜若桐</a:t>
            </a:r>
            <a:r>
              <a:rPr lang="en-US" altLang="zh-TW" dirty="0" smtClean="0"/>
              <a:t>109</a:t>
            </a:r>
            <a:r>
              <a:rPr lang="zh-TW" altLang="en-US" dirty="0" smtClean="0"/>
              <a:t>年</a:t>
            </a:r>
            <a:r>
              <a:rPr lang="en-US" altLang="zh-TW" dirty="0" smtClean="0"/>
              <a:t>12</a:t>
            </a:r>
            <a:r>
              <a:rPr lang="zh-TW" altLang="en-US" dirty="0"/>
              <a:t>月自某單位退休，年資為</a:t>
            </a:r>
            <a:r>
              <a:rPr lang="en-US" altLang="zh-TW" dirty="0"/>
              <a:t>25</a:t>
            </a:r>
            <a:r>
              <a:rPr lang="zh-TW" altLang="en-US" dirty="0"/>
              <a:t>年，退休時一次領取退休金</a:t>
            </a:r>
            <a:r>
              <a:rPr lang="en-US" altLang="zh-TW" dirty="0"/>
              <a:t>3,000,000</a:t>
            </a:r>
            <a:r>
              <a:rPr lang="zh-TW" altLang="en-US" dirty="0"/>
              <a:t>元，應課所得稅為</a:t>
            </a:r>
            <a:r>
              <a:rPr lang="en-US" altLang="zh-TW" dirty="0"/>
              <a:t>0</a:t>
            </a:r>
            <a:r>
              <a:rPr lang="zh-TW" altLang="en-US" dirty="0" smtClean="0"/>
              <a:t>。因為</a:t>
            </a:r>
            <a:r>
              <a:rPr lang="en-US" altLang="zh-TW" dirty="0" smtClean="0">
                <a:ea typeface="微軟正黑體" panose="020B0604030504040204" pitchFamily="34" charset="-120"/>
              </a:rPr>
              <a:t>180,000×25=4,500,000</a:t>
            </a:r>
            <a:r>
              <a:rPr lang="zh-TW" altLang="en-US" dirty="0" smtClean="0">
                <a:ea typeface="新細明體"/>
              </a:rPr>
              <a:t>＞</a:t>
            </a:r>
            <a:r>
              <a:rPr lang="en-US" altLang="zh-TW" dirty="0" smtClean="0">
                <a:ea typeface="新細明體"/>
              </a:rPr>
              <a:t>3,000,000</a:t>
            </a:r>
            <a:r>
              <a:rPr lang="zh-TW" altLang="en-US" dirty="0" smtClean="0">
                <a:ea typeface="新細明體"/>
              </a:rPr>
              <a:t>。</a:t>
            </a:r>
            <a:endParaRPr lang="en-US" altLang="zh-TW" dirty="0">
              <a:ea typeface="微軟正黑體" panose="020B0604030504040204" pitchFamily="34" charset="-120"/>
            </a:endParaRPr>
          </a:p>
        </p:txBody>
      </p:sp>
    </p:spTree>
    <p:extLst>
      <p:ext uri="{BB962C8B-B14F-4D97-AF65-F5344CB8AC3E}">
        <p14:creationId xmlns:p14="http://schemas.microsoft.com/office/powerpoint/2010/main" val="1048601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88640"/>
            <a:ext cx="7498080" cy="432048"/>
          </a:xfrm>
        </p:spPr>
        <p:txBody>
          <a:bodyPr>
            <a:normAutofit fontScale="90000"/>
          </a:bodyPr>
          <a:lstStyle/>
          <a:p>
            <a:pPr algn="ctr"/>
            <a:r>
              <a:rPr lang="zh-TW" altLang="en-US" dirty="0"/>
              <a:t>綜合所得總額之計算</a:t>
            </a:r>
            <a:r>
              <a:rPr lang="en-US" altLang="zh-TW" dirty="0"/>
              <a:t>(</a:t>
            </a:r>
            <a:r>
              <a:rPr lang="zh-TW" altLang="en-US" dirty="0"/>
              <a:t>參</a:t>
            </a:r>
            <a:r>
              <a:rPr lang="en-US" altLang="zh-TW" dirty="0"/>
              <a:t>§14)</a:t>
            </a:r>
            <a:endParaRPr lang="zh-TW" altLang="en-US" dirty="0"/>
          </a:p>
        </p:txBody>
      </p:sp>
      <p:sp>
        <p:nvSpPr>
          <p:cNvPr id="3" name="內容版面配置區 2"/>
          <p:cNvSpPr>
            <a:spLocks noGrp="1"/>
          </p:cNvSpPr>
          <p:nvPr>
            <p:ph idx="1"/>
          </p:nvPr>
        </p:nvSpPr>
        <p:spPr>
          <a:xfrm>
            <a:off x="1043608" y="764704"/>
            <a:ext cx="7992888" cy="6048672"/>
          </a:xfrm>
        </p:spPr>
        <p:txBody>
          <a:bodyPr>
            <a:normAutofit/>
          </a:bodyPr>
          <a:lstStyle/>
          <a:p>
            <a:r>
              <a:rPr lang="zh-TW" altLang="en-US" dirty="0"/>
              <a:t>其他</a:t>
            </a:r>
            <a:r>
              <a:rPr lang="zh-TW" altLang="en-US" dirty="0" smtClean="0"/>
              <a:t>所得</a:t>
            </a:r>
            <a:r>
              <a:rPr lang="zh-TW" altLang="en-US" dirty="0" smtClean="0">
                <a:latin typeface="新細明體"/>
                <a:ea typeface="新細明體"/>
              </a:rPr>
              <a:t>：</a:t>
            </a:r>
            <a:r>
              <a:rPr lang="zh-TW" altLang="en-US" dirty="0" smtClean="0"/>
              <a:t>不</a:t>
            </a:r>
            <a:r>
              <a:rPr lang="zh-TW" altLang="en-US" dirty="0"/>
              <a:t>屬於</a:t>
            </a:r>
            <a:r>
              <a:rPr lang="zh-TW" altLang="en-US" dirty="0" smtClean="0"/>
              <a:t>上列</a:t>
            </a:r>
            <a:r>
              <a:rPr lang="en-US" altLang="zh-TW" dirty="0" smtClean="0"/>
              <a:t>9</a:t>
            </a:r>
            <a:r>
              <a:rPr lang="zh-TW" altLang="en-US" dirty="0" smtClean="0"/>
              <a:t>大類所得之所得</a:t>
            </a:r>
            <a:endParaRPr lang="en-US" altLang="zh-TW" dirty="0" smtClean="0"/>
          </a:p>
          <a:p>
            <a:pPr lvl="1"/>
            <a:r>
              <a:rPr lang="zh-TW" altLang="en-US" dirty="0"/>
              <a:t>採淨所得，以其收入額減除成本及必要費用後之餘額為所得額。</a:t>
            </a:r>
            <a:endParaRPr lang="en-US" altLang="zh-TW" dirty="0"/>
          </a:p>
          <a:p>
            <a:pPr lvl="1"/>
            <a:r>
              <a:rPr lang="zh-TW" altLang="en-US" dirty="0"/>
              <a:t>告發或檢舉獎金、與證券商或銀行從事結構型商品交易之所得，依第</a:t>
            </a:r>
            <a:r>
              <a:rPr lang="en-US" altLang="zh-TW" dirty="0"/>
              <a:t>88</a:t>
            </a:r>
            <a:r>
              <a:rPr lang="zh-TW" altLang="en-US" dirty="0"/>
              <a:t>條規定扣繳稅款，採分離課稅。</a:t>
            </a:r>
            <a:endParaRPr lang="en-US" altLang="zh-TW" dirty="0"/>
          </a:p>
          <a:p>
            <a:r>
              <a:rPr lang="zh-TW" altLang="en-US" dirty="0" smtClean="0"/>
              <a:t>退職所得之案例</a:t>
            </a:r>
            <a:endParaRPr lang="en-US" altLang="zh-TW" dirty="0" smtClean="0"/>
          </a:p>
          <a:p>
            <a:pPr lvl="1"/>
            <a:r>
              <a:rPr lang="zh-TW" altLang="en-US" dirty="0"/>
              <a:t>辜若桐</a:t>
            </a:r>
            <a:r>
              <a:rPr lang="en-US" altLang="zh-TW" dirty="0"/>
              <a:t>109</a:t>
            </a:r>
            <a:r>
              <a:rPr lang="zh-TW" altLang="en-US" dirty="0"/>
              <a:t>年</a:t>
            </a:r>
            <a:r>
              <a:rPr lang="en-US" altLang="zh-TW" dirty="0"/>
              <a:t>12</a:t>
            </a:r>
            <a:r>
              <a:rPr lang="zh-TW" altLang="en-US" dirty="0"/>
              <a:t>月自某單位退休，年資為</a:t>
            </a:r>
            <a:r>
              <a:rPr lang="en-US" altLang="zh-TW" dirty="0"/>
              <a:t>25</a:t>
            </a:r>
            <a:r>
              <a:rPr lang="zh-TW" altLang="en-US" dirty="0"/>
              <a:t>年，退休時一次領取</a:t>
            </a:r>
            <a:r>
              <a:rPr lang="zh-TW" altLang="en-US" dirty="0" smtClean="0"/>
              <a:t>退休金</a:t>
            </a:r>
            <a:r>
              <a:rPr lang="en-US" altLang="zh-TW" dirty="0" smtClean="0"/>
              <a:t>9,100,000</a:t>
            </a:r>
            <a:r>
              <a:rPr lang="zh-TW" altLang="en-US" dirty="0" smtClean="0"/>
              <a:t>元，應課稅之所得額</a:t>
            </a:r>
            <a:r>
              <a:rPr lang="en-US" altLang="zh-TW" dirty="0" smtClean="0">
                <a:latin typeface="新細明體"/>
                <a:ea typeface="新細明體"/>
              </a:rPr>
              <a:t>？</a:t>
            </a:r>
          </a:p>
          <a:p>
            <a:pPr lvl="1"/>
            <a:r>
              <a:rPr lang="zh-TW" altLang="en-US" dirty="0"/>
              <a:t>辜若桐</a:t>
            </a:r>
            <a:r>
              <a:rPr lang="en-US" altLang="zh-TW" dirty="0"/>
              <a:t>109</a:t>
            </a:r>
            <a:r>
              <a:rPr lang="zh-TW" altLang="en-US" dirty="0"/>
              <a:t>年</a:t>
            </a:r>
            <a:r>
              <a:rPr lang="en-US" altLang="zh-TW" dirty="0"/>
              <a:t>12</a:t>
            </a:r>
            <a:r>
              <a:rPr lang="zh-TW" altLang="en-US" dirty="0"/>
              <a:t>月自某單位退休，年資</a:t>
            </a:r>
            <a:r>
              <a:rPr lang="zh-TW" altLang="en-US" dirty="0" smtClean="0"/>
              <a:t>為</a:t>
            </a:r>
            <a:r>
              <a:rPr lang="en-US" altLang="zh-TW" dirty="0" smtClean="0"/>
              <a:t>30</a:t>
            </a:r>
            <a:r>
              <a:rPr lang="zh-TW" altLang="en-US" dirty="0" smtClean="0"/>
              <a:t>年，領取月退，每月</a:t>
            </a:r>
            <a:r>
              <a:rPr lang="en-US" altLang="zh-TW" dirty="0" smtClean="0"/>
              <a:t>70,000</a:t>
            </a:r>
            <a:r>
              <a:rPr lang="zh-TW" altLang="en-US" dirty="0" smtClean="0"/>
              <a:t>元</a:t>
            </a:r>
            <a:r>
              <a:rPr lang="zh-TW" altLang="en-US" dirty="0"/>
              <a:t>，</a:t>
            </a:r>
            <a:r>
              <a:rPr lang="zh-TW" altLang="en-US" dirty="0" smtClean="0"/>
              <a:t>應申報之退職所得</a:t>
            </a:r>
            <a:r>
              <a:rPr lang="zh-TW" altLang="en-US" dirty="0">
                <a:latin typeface="新細明體"/>
                <a:ea typeface="新細明體"/>
              </a:rPr>
              <a:t>？</a:t>
            </a:r>
            <a:endParaRPr lang="en-US" altLang="zh-TW" dirty="0" smtClean="0"/>
          </a:p>
          <a:p>
            <a:pPr marL="402336" lvl="1" indent="0">
              <a:buNone/>
            </a:pPr>
            <a:endParaRPr lang="zh-TW" altLang="en-US" dirty="0"/>
          </a:p>
        </p:txBody>
      </p:sp>
    </p:spTree>
    <p:extLst>
      <p:ext uri="{BB962C8B-B14F-4D97-AF65-F5344CB8AC3E}">
        <p14:creationId xmlns:p14="http://schemas.microsoft.com/office/powerpoint/2010/main" val="2391285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16632"/>
            <a:ext cx="7498080" cy="432048"/>
          </a:xfrm>
        </p:spPr>
        <p:txBody>
          <a:bodyPr>
            <a:normAutofit fontScale="90000"/>
          </a:bodyPr>
          <a:lstStyle/>
          <a:p>
            <a:pPr algn="ctr"/>
            <a:r>
              <a:rPr lang="zh-TW" altLang="en-US" dirty="0" smtClean="0"/>
              <a:t>免稅額</a:t>
            </a:r>
            <a:endParaRPr lang="zh-TW" altLang="en-US" dirty="0"/>
          </a:p>
        </p:txBody>
      </p:sp>
      <p:sp>
        <p:nvSpPr>
          <p:cNvPr id="3" name="內容版面配置區 2"/>
          <p:cNvSpPr>
            <a:spLocks noGrp="1"/>
          </p:cNvSpPr>
          <p:nvPr>
            <p:ph idx="1"/>
          </p:nvPr>
        </p:nvSpPr>
        <p:spPr>
          <a:xfrm>
            <a:off x="1043608" y="692696"/>
            <a:ext cx="7992888" cy="6048672"/>
          </a:xfrm>
        </p:spPr>
        <p:txBody>
          <a:bodyPr>
            <a:normAutofit fontScale="77500" lnSpcReduction="20000"/>
          </a:bodyPr>
          <a:lstStyle/>
          <a:p>
            <a:r>
              <a:rPr lang="zh-TW" altLang="en-US" sz="3400" dirty="0" smtClean="0"/>
              <a:t>免稅額之金額規定於所得稅法第</a:t>
            </a:r>
            <a:r>
              <a:rPr lang="en-US" altLang="zh-TW" sz="3400" dirty="0" smtClean="0"/>
              <a:t>5</a:t>
            </a:r>
            <a:r>
              <a:rPr lang="zh-TW" altLang="en-US" sz="3400" dirty="0" smtClean="0"/>
              <a:t>條，立法時，</a:t>
            </a:r>
            <a:r>
              <a:rPr lang="en-US" altLang="zh-TW" sz="3400" dirty="0" smtClean="0"/>
              <a:t>60,000</a:t>
            </a:r>
            <a:r>
              <a:rPr lang="zh-TW" altLang="en-US" sz="3400" dirty="0"/>
              <a:t>元</a:t>
            </a:r>
            <a:r>
              <a:rPr lang="zh-TW" altLang="en-US" sz="3400" dirty="0" smtClean="0"/>
              <a:t>。</a:t>
            </a:r>
            <a:r>
              <a:rPr lang="zh-TW" altLang="en-US" sz="3400" dirty="0"/>
              <a:t>但</a:t>
            </a:r>
            <a:r>
              <a:rPr lang="zh-TW" altLang="en-US" sz="3400" dirty="0" smtClean="0"/>
              <a:t>每</a:t>
            </a:r>
            <a:r>
              <a:rPr lang="zh-TW" altLang="en-US" sz="3400" dirty="0"/>
              <a:t>遇消費者物價指數較上次調整年度之指數上漲累計達百分之三以上時，按上漲程度調整之。調整金額以千元為單位，未達千元者按百元數</a:t>
            </a:r>
            <a:r>
              <a:rPr lang="zh-TW" altLang="en-US" sz="3400" dirty="0" smtClean="0"/>
              <a:t>四捨五入。</a:t>
            </a:r>
            <a:r>
              <a:rPr lang="zh-TW" altLang="en-US" sz="3400" dirty="0" smtClean="0"/>
              <a:t>至</a:t>
            </a:r>
            <a:r>
              <a:rPr lang="en-US" altLang="zh-TW" sz="3400" dirty="0" smtClean="0">
                <a:solidFill>
                  <a:srgbClr val="FF0000"/>
                </a:solidFill>
              </a:rPr>
              <a:t>113</a:t>
            </a:r>
            <a:r>
              <a:rPr lang="zh-TW" altLang="en-US" sz="3400" dirty="0" smtClean="0">
                <a:solidFill>
                  <a:srgbClr val="FF0000"/>
                </a:solidFill>
              </a:rPr>
              <a:t>年</a:t>
            </a:r>
            <a:r>
              <a:rPr lang="en-US" altLang="zh-TW" sz="3400" dirty="0" smtClean="0">
                <a:solidFill>
                  <a:srgbClr val="FF0000"/>
                </a:solidFill>
              </a:rPr>
              <a:t>5</a:t>
            </a:r>
            <a:r>
              <a:rPr lang="zh-TW" altLang="en-US" sz="3400" dirty="0" smtClean="0">
                <a:solidFill>
                  <a:srgbClr val="FF0000"/>
                </a:solidFill>
              </a:rPr>
              <a:t>月報稅時將適用新免稅額為</a:t>
            </a:r>
            <a:r>
              <a:rPr lang="en-US" altLang="zh-TW" sz="3400" dirty="0" smtClean="0">
                <a:solidFill>
                  <a:srgbClr val="FF0000"/>
                </a:solidFill>
              </a:rPr>
              <a:t>92,000</a:t>
            </a:r>
            <a:r>
              <a:rPr lang="zh-TW" altLang="en-US" sz="3400" dirty="0" smtClean="0">
                <a:solidFill>
                  <a:srgbClr val="FF0000"/>
                </a:solidFill>
              </a:rPr>
              <a:t>元</a:t>
            </a:r>
            <a:r>
              <a:rPr lang="zh-TW" altLang="en-US" sz="3400" dirty="0" smtClean="0"/>
              <a:t>。</a:t>
            </a:r>
            <a:endParaRPr lang="en-US" altLang="zh-TW" sz="3400" dirty="0" smtClean="0"/>
          </a:p>
          <a:p>
            <a:r>
              <a:rPr lang="zh-TW" altLang="en-US" sz="3400" dirty="0" smtClean="0"/>
              <a:t>依第</a:t>
            </a:r>
            <a:r>
              <a:rPr lang="en-US" altLang="zh-TW" sz="3400" dirty="0" smtClean="0"/>
              <a:t>17</a:t>
            </a:r>
            <a:r>
              <a:rPr lang="zh-TW" altLang="en-US" sz="3400" dirty="0" smtClean="0"/>
              <a:t>條規定納稅</a:t>
            </a:r>
            <a:r>
              <a:rPr lang="zh-TW" altLang="en-US" sz="3400" dirty="0"/>
              <a:t>義務</a:t>
            </a:r>
            <a:r>
              <a:rPr lang="zh-TW" altLang="en-US" sz="3400" dirty="0" smtClean="0"/>
              <a:t>人可減</a:t>
            </a:r>
            <a:r>
              <a:rPr lang="zh-TW" altLang="en-US" sz="3400" dirty="0"/>
              <a:t>除其本人、配偶</a:t>
            </a:r>
            <a:r>
              <a:rPr lang="zh-TW" altLang="en-US" sz="3400" dirty="0" smtClean="0"/>
              <a:t>及符合規定之扶養</a:t>
            </a:r>
            <a:r>
              <a:rPr lang="zh-TW" altLang="en-US" sz="3400" dirty="0"/>
              <a:t>親屬之</a:t>
            </a:r>
            <a:r>
              <a:rPr lang="zh-TW" altLang="en-US" sz="3400" dirty="0" smtClean="0"/>
              <a:t>免稅額。</a:t>
            </a:r>
            <a:endParaRPr lang="en-US" altLang="zh-TW" sz="3400" dirty="0"/>
          </a:p>
          <a:p>
            <a:pPr lvl="1"/>
            <a:r>
              <a:rPr lang="zh-TW" altLang="en-US" dirty="0"/>
              <a:t>納稅義務人及其配偶年滿七十歲者，免稅額增加</a:t>
            </a:r>
            <a:r>
              <a:rPr lang="zh-TW" altLang="en-US" dirty="0" smtClean="0"/>
              <a:t>百分之五十。</a:t>
            </a:r>
            <a:endParaRPr lang="en-US" altLang="zh-TW" dirty="0" smtClean="0"/>
          </a:p>
          <a:p>
            <a:pPr lvl="1"/>
            <a:r>
              <a:rPr lang="zh-TW" altLang="en-US" dirty="0"/>
              <a:t>納稅義務人及其配偶之直系尊</a:t>
            </a:r>
            <a:r>
              <a:rPr lang="zh-TW" altLang="en-US" dirty="0" smtClean="0"/>
              <a:t>親屬；</a:t>
            </a:r>
            <a:r>
              <a:rPr lang="zh-TW" altLang="en-US" dirty="0"/>
              <a:t>年滿七十歲受納稅義務人扶養者，免稅額增加</a:t>
            </a:r>
            <a:r>
              <a:rPr lang="zh-TW" altLang="en-US" dirty="0" smtClean="0"/>
              <a:t>百分之五十。</a:t>
            </a:r>
            <a:endParaRPr lang="en-US" altLang="zh-TW" dirty="0" smtClean="0"/>
          </a:p>
          <a:p>
            <a:pPr lvl="1"/>
            <a:r>
              <a:rPr lang="zh-TW" altLang="en-US" dirty="0"/>
              <a:t>納稅義務人之子女未成年，或已成年而因在校就學、身心障礙或無謀生</a:t>
            </a:r>
            <a:r>
              <a:rPr lang="zh-TW" altLang="en-US" dirty="0" smtClean="0"/>
              <a:t>能力。</a:t>
            </a:r>
            <a:endParaRPr lang="en-US" altLang="zh-TW" dirty="0" smtClean="0"/>
          </a:p>
          <a:p>
            <a:pPr lvl="1"/>
            <a:r>
              <a:rPr lang="zh-TW" altLang="en-US" dirty="0"/>
              <a:t>納稅義務人及其配偶之同胞兄弟、姊妹未成年，或已成年而因在校就學、身心障礙或無謀生</a:t>
            </a:r>
            <a:r>
              <a:rPr lang="zh-TW" altLang="en-US" dirty="0" smtClean="0"/>
              <a:t>能力。</a:t>
            </a:r>
            <a:endParaRPr lang="en-US" altLang="zh-TW" dirty="0" smtClean="0"/>
          </a:p>
          <a:p>
            <a:pPr lvl="1"/>
            <a:r>
              <a:rPr lang="zh-TW" altLang="en-US" dirty="0"/>
              <a:t>納稅義務人其他親屬或家屬，合於民法</a:t>
            </a:r>
            <a:r>
              <a:rPr lang="zh-TW" altLang="en-US" dirty="0" smtClean="0"/>
              <a:t>第</a:t>
            </a:r>
            <a:r>
              <a:rPr lang="en-US" altLang="zh-TW" dirty="0" smtClean="0"/>
              <a:t>1114</a:t>
            </a:r>
            <a:r>
              <a:rPr lang="zh-TW" altLang="en-US" dirty="0" smtClean="0"/>
              <a:t>條第</a:t>
            </a:r>
            <a:r>
              <a:rPr lang="en-US" altLang="zh-TW" dirty="0" smtClean="0"/>
              <a:t>4</a:t>
            </a:r>
            <a:r>
              <a:rPr lang="zh-TW" altLang="en-US" dirty="0" smtClean="0"/>
              <a:t>款及第</a:t>
            </a:r>
            <a:r>
              <a:rPr lang="en-US" altLang="zh-TW" dirty="0" smtClean="0"/>
              <a:t>1123</a:t>
            </a:r>
            <a:r>
              <a:rPr lang="zh-TW" altLang="en-US" dirty="0" smtClean="0"/>
              <a:t>條第</a:t>
            </a:r>
            <a:r>
              <a:rPr lang="en-US" altLang="zh-TW" dirty="0" smtClean="0"/>
              <a:t>3</a:t>
            </a:r>
            <a:r>
              <a:rPr lang="zh-TW" altLang="en-US" dirty="0" smtClean="0"/>
              <a:t>項</a:t>
            </a:r>
            <a:r>
              <a:rPr lang="zh-TW" altLang="en-US" dirty="0"/>
              <a:t>之規定，未成年，或已成年而因在校就學、身心障礙或無謀生</a:t>
            </a:r>
            <a:r>
              <a:rPr lang="zh-TW" altLang="en-US" dirty="0" smtClean="0"/>
              <a:t>能力。</a:t>
            </a:r>
            <a:endParaRPr lang="en-US" altLang="zh-TW" dirty="0" smtClean="0"/>
          </a:p>
        </p:txBody>
      </p:sp>
    </p:spTree>
    <p:extLst>
      <p:ext uri="{BB962C8B-B14F-4D97-AF65-F5344CB8AC3E}">
        <p14:creationId xmlns:p14="http://schemas.microsoft.com/office/powerpoint/2010/main" val="3951379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490066"/>
          </a:xfrm>
        </p:spPr>
        <p:txBody>
          <a:bodyPr>
            <a:normAutofit fontScale="90000"/>
          </a:bodyPr>
          <a:lstStyle/>
          <a:p>
            <a:pPr algn="ctr"/>
            <a:r>
              <a:rPr lang="zh-TW" altLang="en-US" dirty="0"/>
              <a:t>免稅額</a:t>
            </a:r>
          </a:p>
        </p:txBody>
      </p:sp>
      <p:sp>
        <p:nvSpPr>
          <p:cNvPr id="3" name="內容版面配置區 2"/>
          <p:cNvSpPr>
            <a:spLocks noGrp="1"/>
          </p:cNvSpPr>
          <p:nvPr>
            <p:ph idx="1"/>
          </p:nvPr>
        </p:nvSpPr>
        <p:spPr>
          <a:xfrm>
            <a:off x="1115616" y="764704"/>
            <a:ext cx="7920880" cy="5976664"/>
          </a:xfrm>
        </p:spPr>
        <p:txBody>
          <a:bodyPr>
            <a:normAutofit fontScale="77500" lnSpcReduction="20000"/>
          </a:bodyPr>
          <a:lstStyle/>
          <a:p>
            <a:r>
              <a:rPr lang="zh-TW" altLang="en-US" dirty="0" smtClean="0"/>
              <a:t>立法訂定免稅額的理由</a:t>
            </a:r>
            <a:endParaRPr lang="en-US" altLang="zh-TW" dirty="0" smtClean="0"/>
          </a:p>
          <a:p>
            <a:pPr lvl="1"/>
            <a:r>
              <a:rPr lang="zh-TW" altLang="en-US" dirty="0" smtClean="0"/>
              <a:t>基本生活費</a:t>
            </a:r>
            <a:r>
              <a:rPr lang="en-US" altLang="zh-TW" dirty="0" smtClean="0"/>
              <a:t>(</a:t>
            </a:r>
            <a:r>
              <a:rPr lang="zh-TW" altLang="en-US" dirty="0" smtClean="0"/>
              <a:t>主觀淨所得</a:t>
            </a:r>
            <a:r>
              <a:rPr lang="en-US" altLang="zh-TW" dirty="0" smtClean="0"/>
              <a:t>-</a:t>
            </a:r>
            <a:r>
              <a:rPr lang="zh-TW" altLang="en-US" dirty="0" smtClean="0"/>
              <a:t>課稅禁區</a:t>
            </a:r>
            <a:r>
              <a:rPr lang="en-US" altLang="zh-TW" dirty="0" smtClean="0"/>
              <a:t>)</a:t>
            </a:r>
          </a:p>
          <a:p>
            <a:pPr lvl="1"/>
            <a:r>
              <a:rPr lang="zh-TW" altLang="en-US" dirty="0"/>
              <a:t>提高稅務行政</a:t>
            </a:r>
            <a:r>
              <a:rPr lang="zh-TW" altLang="en-US" dirty="0" smtClean="0"/>
              <a:t>效率</a:t>
            </a:r>
            <a:r>
              <a:rPr lang="en-US" altLang="zh-TW" dirty="0" smtClean="0"/>
              <a:t>(</a:t>
            </a:r>
            <a:r>
              <a:rPr lang="zh-TW" altLang="en-US" dirty="0" smtClean="0"/>
              <a:t>配合扣除額部分人將未達課稅標準</a:t>
            </a:r>
            <a:r>
              <a:rPr lang="en-US" altLang="zh-TW" dirty="0" smtClean="0"/>
              <a:t>)</a:t>
            </a:r>
          </a:p>
          <a:p>
            <a:pPr lvl="1"/>
            <a:r>
              <a:rPr lang="zh-TW" altLang="en-US" dirty="0"/>
              <a:t>政治</a:t>
            </a:r>
            <a:r>
              <a:rPr lang="zh-TW" altLang="en-US" dirty="0" smtClean="0"/>
              <a:t>號召</a:t>
            </a:r>
            <a:r>
              <a:rPr lang="en-US" altLang="zh-TW" dirty="0" smtClean="0"/>
              <a:t>(</a:t>
            </a:r>
            <a:r>
              <a:rPr lang="zh-TW" altLang="en-US" dirty="0" smtClean="0"/>
              <a:t>政策買票</a:t>
            </a:r>
            <a:r>
              <a:rPr lang="en-US" altLang="zh-TW" dirty="0" smtClean="0">
                <a:latin typeface="新細明體"/>
                <a:ea typeface="新細明體"/>
              </a:rPr>
              <a:t>？</a:t>
            </a:r>
            <a:r>
              <a:rPr lang="en-US" altLang="zh-TW" dirty="0" smtClean="0"/>
              <a:t>)</a:t>
            </a:r>
          </a:p>
          <a:p>
            <a:pPr lvl="1"/>
            <a:r>
              <a:rPr lang="zh-TW" altLang="en-US" dirty="0" smtClean="0"/>
              <a:t>經濟政策</a:t>
            </a:r>
            <a:r>
              <a:rPr lang="en-US" altLang="zh-TW" dirty="0" smtClean="0"/>
              <a:t>(</a:t>
            </a:r>
            <a:r>
              <a:rPr lang="zh-TW" altLang="en-US" dirty="0" smtClean="0"/>
              <a:t>讓人民願意花錢</a:t>
            </a:r>
            <a:r>
              <a:rPr lang="en-US" altLang="zh-TW" dirty="0" smtClean="0"/>
              <a:t>)</a:t>
            </a:r>
          </a:p>
          <a:p>
            <a:pPr lvl="1"/>
            <a:r>
              <a:rPr lang="zh-TW" altLang="en-US" dirty="0"/>
              <a:t>視財政需要提高或</a:t>
            </a:r>
            <a:r>
              <a:rPr lang="zh-TW" altLang="en-US" dirty="0" smtClean="0"/>
              <a:t>降低</a:t>
            </a:r>
            <a:r>
              <a:rPr lang="en-US" altLang="zh-TW" dirty="0" smtClean="0"/>
              <a:t>(</a:t>
            </a:r>
            <a:r>
              <a:rPr lang="zh-TW" altLang="en-US" dirty="0" smtClean="0"/>
              <a:t>選舉財政時代是否可能達成降低</a:t>
            </a:r>
            <a:r>
              <a:rPr lang="zh-TW" altLang="en-US" dirty="0" smtClean="0">
                <a:latin typeface="新細明體"/>
                <a:ea typeface="新細明體"/>
              </a:rPr>
              <a:t>？</a:t>
            </a:r>
            <a:r>
              <a:rPr lang="en-US" altLang="zh-TW" dirty="0" smtClean="0"/>
              <a:t>)</a:t>
            </a:r>
          </a:p>
          <a:p>
            <a:pPr lvl="1"/>
            <a:r>
              <a:rPr lang="zh-TW" altLang="en-US" dirty="0"/>
              <a:t>人口政策之</a:t>
            </a:r>
            <a:r>
              <a:rPr lang="zh-TW" altLang="en-US" dirty="0" smtClean="0"/>
              <a:t>考量</a:t>
            </a:r>
            <a:r>
              <a:rPr lang="en-US" altLang="zh-TW" dirty="0" smtClean="0"/>
              <a:t>(</a:t>
            </a:r>
            <a:r>
              <a:rPr lang="zh-TW" altLang="en-US" dirty="0" smtClean="0"/>
              <a:t>免稅額是否為民眾生育之考量因素</a:t>
            </a:r>
            <a:r>
              <a:rPr lang="zh-TW" altLang="en-US" dirty="0" smtClean="0">
                <a:latin typeface="新細明體"/>
                <a:ea typeface="新細明體"/>
              </a:rPr>
              <a:t>？</a:t>
            </a:r>
            <a:r>
              <a:rPr lang="en-US" altLang="zh-TW" dirty="0" smtClean="0"/>
              <a:t>)</a:t>
            </a:r>
            <a:endParaRPr lang="en-US" altLang="zh-TW" dirty="0"/>
          </a:p>
          <a:p>
            <a:r>
              <a:rPr lang="zh-TW" altLang="en-US" dirty="0"/>
              <a:t>關於免稅額之司法院解釋</a:t>
            </a:r>
            <a:endParaRPr lang="en-US" altLang="zh-TW" dirty="0"/>
          </a:p>
          <a:p>
            <a:pPr lvl="1"/>
            <a:r>
              <a:rPr lang="zh-TW" altLang="en-US" dirty="0"/>
              <a:t>釋字</a:t>
            </a:r>
            <a:r>
              <a:rPr lang="en-US" altLang="zh-TW" dirty="0"/>
              <a:t>415</a:t>
            </a:r>
            <a:r>
              <a:rPr lang="zh-TW" altLang="en-US" dirty="0"/>
              <a:t>號</a:t>
            </a:r>
            <a:r>
              <a:rPr lang="en-US" altLang="zh-TW" dirty="0"/>
              <a:t>-</a:t>
            </a:r>
            <a:r>
              <a:rPr lang="zh-TW" altLang="en-US" dirty="0">
                <a:cs typeface="Arial" charset="0"/>
              </a:rPr>
              <a:t>是否以同一戶籍為唯一標準</a:t>
            </a:r>
            <a:r>
              <a:rPr lang="zh-TW" altLang="en-US" dirty="0">
                <a:latin typeface="新細明體" charset="-120"/>
                <a:cs typeface="Arial" charset="0"/>
              </a:rPr>
              <a:t>？</a:t>
            </a:r>
            <a:endParaRPr lang="en-US" altLang="zh-TW" dirty="0">
              <a:latin typeface="新細明體" charset="-120"/>
              <a:cs typeface="Arial" charset="0"/>
            </a:endParaRPr>
          </a:p>
          <a:p>
            <a:pPr lvl="1"/>
            <a:r>
              <a:rPr lang="zh-TW" altLang="en-US" dirty="0">
                <a:latin typeface="新細明體" charset="-120"/>
                <a:cs typeface="Arial" charset="0"/>
              </a:rPr>
              <a:t>釋字</a:t>
            </a:r>
            <a:r>
              <a:rPr lang="en-US" altLang="zh-TW" dirty="0">
                <a:cs typeface="Arial" charset="0"/>
              </a:rPr>
              <a:t>692</a:t>
            </a:r>
            <a:r>
              <a:rPr lang="zh-TW" altLang="en-US" dirty="0">
                <a:cs typeface="Arial" charset="0"/>
              </a:rPr>
              <a:t>號</a:t>
            </a:r>
            <a:r>
              <a:rPr lang="en-US" altLang="zh-TW" dirty="0">
                <a:cs typeface="Arial" charset="0"/>
              </a:rPr>
              <a:t>-</a:t>
            </a:r>
            <a:r>
              <a:rPr lang="zh-TW" altLang="en-US" dirty="0">
                <a:cs typeface="Arial" charset="0"/>
              </a:rPr>
              <a:t>大陸地區未經認可學校就讀</a:t>
            </a:r>
            <a:r>
              <a:rPr lang="zh-TW" altLang="en-US" dirty="0">
                <a:latin typeface="新細明體"/>
                <a:ea typeface="新細明體"/>
                <a:cs typeface="Arial" charset="0"/>
              </a:rPr>
              <a:t>？</a:t>
            </a:r>
            <a:endParaRPr lang="en-US" altLang="zh-TW" dirty="0">
              <a:latin typeface="新細明體"/>
              <a:ea typeface="新細明體"/>
              <a:cs typeface="Arial" charset="0"/>
            </a:endParaRPr>
          </a:p>
          <a:p>
            <a:r>
              <a:rPr lang="zh-TW" altLang="en-US" dirty="0" smtClean="0"/>
              <a:t>關於免稅額之調整計算</a:t>
            </a:r>
            <a:endParaRPr lang="en-US" altLang="zh-TW" dirty="0" smtClean="0"/>
          </a:p>
          <a:p>
            <a:pPr lvl="1"/>
            <a:r>
              <a:rPr lang="zh-TW" altLang="en-US" dirty="0" smtClean="0"/>
              <a:t>假設</a:t>
            </a:r>
            <a:r>
              <a:rPr lang="en-US" altLang="zh-TW" dirty="0" smtClean="0"/>
              <a:t>107</a:t>
            </a:r>
            <a:r>
              <a:rPr lang="zh-TW" altLang="en-US" dirty="0" smtClean="0"/>
              <a:t>年調整為</a:t>
            </a:r>
            <a:r>
              <a:rPr lang="en-US" altLang="zh-TW" dirty="0" smtClean="0"/>
              <a:t>88,000</a:t>
            </a:r>
            <a:r>
              <a:rPr lang="zh-TW" altLang="en-US" dirty="0" smtClean="0"/>
              <a:t>，</a:t>
            </a:r>
            <a:r>
              <a:rPr lang="en-US" altLang="zh-TW" dirty="0" smtClean="0"/>
              <a:t>110</a:t>
            </a:r>
            <a:r>
              <a:rPr lang="zh-TW" altLang="en-US" dirty="0" smtClean="0"/>
              <a:t>年較</a:t>
            </a:r>
            <a:r>
              <a:rPr lang="en-US" altLang="zh-TW" dirty="0" smtClean="0"/>
              <a:t>107</a:t>
            </a:r>
            <a:r>
              <a:rPr lang="zh-TW" altLang="en-US" dirty="0" smtClean="0"/>
              <a:t>年物價指數累積上漲達</a:t>
            </a:r>
            <a:r>
              <a:rPr lang="en-US" altLang="zh-TW" dirty="0" smtClean="0"/>
              <a:t>2.5%</a:t>
            </a:r>
            <a:r>
              <a:rPr lang="zh-TW" altLang="en-US" dirty="0" smtClean="0"/>
              <a:t>，</a:t>
            </a:r>
            <a:r>
              <a:rPr lang="en-US" altLang="zh-TW" dirty="0" smtClean="0"/>
              <a:t>110</a:t>
            </a:r>
            <a:r>
              <a:rPr lang="zh-TW" altLang="en-US" dirty="0" smtClean="0"/>
              <a:t>年免稅額不調整。若</a:t>
            </a:r>
            <a:r>
              <a:rPr lang="en-US" altLang="zh-TW" dirty="0" smtClean="0"/>
              <a:t>111</a:t>
            </a:r>
            <a:r>
              <a:rPr lang="zh-TW" altLang="en-US" dirty="0" smtClean="0"/>
              <a:t>年物價指數較</a:t>
            </a:r>
            <a:r>
              <a:rPr lang="en-US" altLang="zh-TW" dirty="0" smtClean="0"/>
              <a:t>110</a:t>
            </a:r>
            <a:r>
              <a:rPr lang="zh-TW" altLang="en-US" dirty="0" smtClean="0"/>
              <a:t>累積上漲達</a:t>
            </a:r>
            <a:r>
              <a:rPr lang="en-US" altLang="zh-TW" dirty="0" smtClean="0"/>
              <a:t>1.67%</a:t>
            </a:r>
            <a:r>
              <a:rPr lang="zh-TW" altLang="en-US" dirty="0" smtClean="0"/>
              <a:t>，則</a:t>
            </a:r>
            <a:r>
              <a:rPr lang="en-US" altLang="zh-TW" dirty="0" smtClean="0"/>
              <a:t>111</a:t>
            </a:r>
            <a:r>
              <a:rPr lang="zh-TW" altLang="en-US" dirty="0" smtClean="0"/>
              <a:t>年較上次已累積上漲達</a:t>
            </a:r>
            <a:r>
              <a:rPr lang="en-US" altLang="zh-TW" dirty="0" smtClean="0"/>
              <a:t>4.17%</a:t>
            </a:r>
            <a:r>
              <a:rPr lang="zh-TW" altLang="en-US" dirty="0" smtClean="0"/>
              <a:t>，則</a:t>
            </a:r>
            <a:r>
              <a:rPr lang="en-US" altLang="zh-TW" dirty="0" smtClean="0"/>
              <a:t>111</a:t>
            </a:r>
            <a:r>
              <a:rPr lang="zh-TW" altLang="en-US" dirty="0" smtClean="0"/>
              <a:t>年之免稅額應為</a:t>
            </a:r>
            <a:r>
              <a:rPr lang="zh-TW" altLang="en-US" dirty="0" smtClean="0">
                <a:latin typeface="新細明體"/>
                <a:ea typeface="新細明體"/>
              </a:rPr>
              <a:t>：</a:t>
            </a:r>
            <a:endParaRPr lang="en-US" altLang="zh-TW" dirty="0"/>
          </a:p>
          <a:p>
            <a:pPr lvl="2"/>
            <a:r>
              <a:rPr lang="en-US" altLang="zh-TW" dirty="0" smtClean="0"/>
              <a:t>88,000</a:t>
            </a:r>
            <a:r>
              <a:rPr lang="en-US" altLang="zh-TW" dirty="0" smtClean="0">
                <a:ea typeface="新細明體"/>
              </a:rPr>
              <a:t>×(1+4.17%)=88,000+3669.6=91669.6</a:t>
            </a:r>
          </a:p>
          <a:p>
            <a:pPr lvl="2"/>
            <a:r>
              <a:rPr lang="zh-TW" altLang="en-US" dirty="0">
                <a:ea typeface="新細明體"/>
              </a:rPr>
              <a:t>按百元數</a:t>
            </a:r>
            <a:r>
              <a:rPr lang="zh-TW" altLang="en-US" dirty="0" smtClean="0">
                <a:ea typeface="新細明體"/>
              </a:rPr>
              <a:t>四捨五入為</a:t>
            </a:r>
            <a:r>
              <a:rPr lang="en-US" altLang="zh-TW" dirty="0" smtClean="0">
                <a:ea typeface="新細明體"/>
              </a:rPr>
              <a:t>92,000</a:t>
            </a:r>
            <a:r>
              <a:rPr lang="zh-TW" altLang="en-US" dirty="0" smtClean="0">
                <a:ea typeface="新細明體"/>
              </a:rPr>
              <a:t>元</a:t>
            </a:r>
            <a:endParaRPr lang="en-US" altLang="zh-TW" dirty="0" smtClean="0"/>
          </a:p>
        </p:txBody>
      </p:sp>
    </p:spTree>
    <p:extLst>
      <p:ext uri="{BB962C8B-B14F-4D97-AF65-F5344CB8AC3E}">
        <p14:creationId xmlns:p14="http://schemas.microsoft.com/office/powerpoint/2010/main" val="3215781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360040"/>
          </a:xfrm>
        </p:spPr>
        <p:txBody>
          <a:bodyPr>
            <a:noAutofit/>
          </a:bodyPr>
          <a:lstStyle/>
          <a:p>
            <a:pPr algn="ctr"/>
            <a:r>
              <a:rPr lang="zh-TW" altLang="en-US" sz="3200" dirty="0" smtClean="0"/>
              <a:t>扣除額</a:t>
            </a:r>
            <a:endParaRPr lang="zh-TW" altLang="en-US" sz="3200" dirty="0"/>
          </a:p>
        </p:txBody>
      </p:sp>
      <p:sp>
        <p:nvSpPr>
          <p:cNvPr id="3" name="內容版面配置區 2"/>
          <p:cNvSpPr>
            <a:spLocks noGrp="1"/>
          </p:cNvSpPr>
          <p:nvPr>
            <p:ph idx="1"/>
          </p:nvPr>
        </p:nvSpPr>
        <p:spPr>
          <a:xfrm>
            <a:off x="827584" y="620688"/>
            <a:ext cx="8280920" cy="6120680"/>
          </a:xfrm>
        </p:spPr>
        <p:txBody>
          <a:bodyPr>
            <a:noAutofit/>
          </a:bodyPr>
          <a:lstStyle/>
          <a:p>
            <a:r>
              <a:rPr lang="zh-TW" altLang="en-US" sz="1800" dirty="0" smtClean="0"/>
              <a:t>扣除額共有三種</a:t>
            </a:r>
            <a:r>
              <a:rPr lang="en-US" altLang="zh-TW" sz="1800" dirty="0" smtClean="0"/>
              <a:t>(</a:t>
            </a:r>
            <a:r>
              <a:rPr lang="zh-TW" altLang="en-US" sz="1800" dirty="0" smtClean="0"/>
              <a:t>參</a:t>
            </a:r>
            <a:r>
              <a:rPr lang="en-US" altLang="zh-TW" sz="1800" dirty="0" smtClean="0">
                <a:latin typeface="微軟正黑體" panose="020B0604030504040204" pitchFamily="34" charset="-120"/>
                <a:ea typeface="微軟正黑體" panose="020B0604030504040204" pitchFamily="34" charset="-120"/>
              </a:rPr>
              <a:t>§17</a:t>
            </a:r>
            <a:r>
              <a:rPr lang="zh-TW" altLang="en-US" sz="1800" dirty="0" smtClean="0">
                <a:latin typeface="微軟正黑體" panose="020B0604030504040204" pitchFamily="34" charset="-120"/>
                <a:ea typeface="微軟正黑體" panose="020B0604030504040204" pitchFamily="34" charset="-120"/>
              </a:rPr>
              <a:t>第</a:t>
            </a:r>
            <a:r>
              <a:rPr lang="en-US" altLang="zh-TW" sz="1800" dirty="0" smtClean="0">
                <a:latin typeface="微軟正黑體" panose="020B0604030504040204" pitchFamily="34" charset="-120"/>
                <a:ea typeface="微軟正黑體" panose="020B0604030504040204" pitchFamily="34" charset="-120"/>
              </a:rPr>
              <a:t>1</a:t>
            </a:r>
            <a:r>
              <a:rPr lang="zh-TW" altLang="en-US" sz="1800" dirty="0" smtClean="0">
                <a:latin typeface="微軟正黑體" panose="020B0604030504040204" pitchFamily="34" charset="-120"/>
                <a:ea typeface="微軟正黑體" panose="020B0604030504040204" pitchFamily="34" charset="-120"/>
              </a:rPr>
              <a:t>項第</a:t>
            </a:r>
            <a:r>
              <a:rPr lang="en-US" altLang="zh-TW" sz="1800" dirty="0" smtClean="0">
                <a:latin typeface="微軟正黑體" panose="020B0604030504040204" pitchFamily="34" charset="-120"/>
                <a:ea typeface="微軟正黑體" panose="020B0604030504040204" pitchFamily="34" charset="-120"/>
              </a:rPr>
              <a:t>2</a:t>
            </a:r>
            <a:r>
              <a:rPr lang="zh-TW" altLang="en-US" sz="1800" dirty="0" smtClean="0">
                <a:latin typeface="微軟正黑體" panose="020B0604030504040204" pitchFamily="34" charset="-120"/>
                <a:ea typeface="微軟正黑體" panose="020B0604030504040204" pitchFamily="34" charset="-120"/>
              </a:rPr>
              <a:t>款</a:t>
            </a:r>
            <a:r>
              <a:rPr lang="en-US" altLang="zh-TW" sz="1800" dirty="0" smtClean="0"/>
              <a:t>)</a:t>
            </a:r>
          </a:p>
          <a:p>
            <a:pPr lvl="1"/>
            <a:r>
              <a:rPr lang="zh-TW" altLang="en-US" sz="1800" dirty="0" smtClean="0"/>
              <a:t>標準扣除額</a:t>
            </a:r>
            <a:endParaRPr lang="en-US" altLang="zh-TW" sz="1800" dirty="0" smtClean="0"/>
          </a:p>
          <a:p>
            <a:pPr lvl="1"/>
            <a:r>
              <a:rPr lang="zh-TW" altLang="en-US" sz="1800" dirty="0" smtClean="0"/>
              <a:t>列舉扣除額</a:t>
            </a:r>
            <a:endParaRPr lang="en-US" altLang="zh-TW" sz="1800" dirty="0" smtClean="0"/>
          </a:p>
          <a:p>
            <a:pPr lvl="1"/>
            <a:r>
              <a:rPr lang="zh-TW" altLang="en-US" sz="1800" dirty="0" smtClean="0"/>
              <a:t>特別扣除額</a:t>
            </a:r>
            <a:endParaRPr lang="en-US" altLang="zh-TW" sz="1800" dirty="0" smtClean="0"/>
          </a:p>
          <a:p>
            <a:pPr lvl="1"/>
            <a:r>
              <a:rPr lang="zh-TW" altLang="en-US" sz="1800" dirty="0" smtClean="0"/>
              <a:t>標準扣除額與列舉扣除額係擇一減除，特別扣除額有即可減除</a:t>
            </a:r>
          </a:p>
          <a:p>
            <a:r>
              <a:rPr lang="zh-TW" altLang="en-US" sz="1800" dirty="0" smtClean="0"/>
              <a:t>標準扣除額目前法律規定為單身</a:t>
            </a:r>
            <a:r>
              <a:rPr lang="en-US" altLang="zh-TW" sz="1800" dirty="0" smtClean="0">
                <a:solidFill>
                  <a:srgbClr val="FF0000"/>
                </a:solidFill>
              </a:rPr>
              <a:t>124,000</a:t>
            </a:r>
            <a:r>
              <a:rPr lang="zh-TW" altLang="en-US" sz="1800" dirty="0" smtClean="0">
                <a:solidFill>
                  <a:srgbClr val="FF0000"/>
                </a:solidFill>
              </a:rPr>
              <a:t>元</a:t>
            </a:r>
            <a:r>
              <a:rPr lang="zh-TW" altLang="en-US" sz="1800" dirty="0" smtClean="0"/>
              <a:t>，</a:t>
            </a:r>
            <a:r>
              <a:rPr lang="zh-TW" altLang="en-US" sz="1800" dirty="0" smtClean="0">
                <a:solidFill>
                  <a:srgbClr val="FF0000"/>
                </a:solidFill>
              </a:rPr>
              <a:t>有配偶者加倍扣除之</a:t>
            </a:r>
            <a:r>
              <a:rPr lang="zh-TW" altLang="en-US" sz="1800" dirty="0" smtClean="0"/>
              <a:t>。標準扣除額之額度亦隨物價指數上漲而調整</a:t>
            </a:r>
            <a:r>
              <a:rPr lang="en-US" altLang="zh-TW" sz="1800" dirty="0" smtClean="0"/>
              <a:t>(</a:t>
            </a:r>
            <a:r>
              <a:rPr lang="zh-TW" altLang="en-US" sz="1800" dirty="0" smtClean="0"/>
              <a:t>參</a:t>
            </a:r>
            <a:r>
              <a:rPr lang="en-US" altLang="zh-TW" sz="1800" dirty="0" smtClean="0">
                <a:latin typeface="微軟正黑體" panose="020B0604030504040204" pitchFamily="34" charset="-120"/>
                <a:ea typeface="微軟正黑體" panose="020B0604030504040204" pitchFamily="34" charset="-120"/>
              </a:rPr>
              <a:t>§5-1</a:t>
            </a:r>
            <a:r>
              <a:rPr lang="en-US" altLang="zh-TW" sz="1800" dirty="0" smtClean="0"/>
              <a:t>)</a:t>
            </a:r>
          </a:p>
          <a:p>
            <a:r>
              <a:rPr lang="zh-TW" altLang="en-US" sz="1800" dirty="0" smtClean="0"/>
              <a:t>列舉扣除額</a:t>
            </a:r>
            <a:r>
              <a:rPr lang="en-US" altLang="zh-TW" sz="1800" dirty="0" smtClean="0"/>
              <a:t>(</a:t>
            </a:r>
            <a:r>
              <a:rPr lang="zh-TW" altLang="en-US" sz="1800" dirty="0" smtClean="0"/>
              <a:t>若加總起來超過標準扣除額時，及應選擇列舉扣除額</a:t>
            </a:r>
            <a:r>
              <a:rPr lang="en-US" altLang="zh-TW" sz="1800" dirty="0" smtClean="0"/>
              <a:t>)</a:t>
            </a:r>
          </a:p>
          <a:p>
            <a:pPr lvl="1"/>
            <a:r>
              <a:rPr lang="zh-TW" altLang="en-US" sz="1800" dirty="0" smtClean="0"/>
              <a:t>捐贈</a:t>
            </a:r>
            <a:r>
              <a:rPr lang="zh-TW" altLang="en-US" sz="1800" dirty="0" smtClean="0">
                <a:latin typeface="新細明體"/>
                <a:ea typeface="新細明體"/>
              </a:rPr>
              <a:t>：</a:t>
            </a:r>
            <a:r>
              <a:rPr lang="zh-TW" altLang="en-US" sz="1800" dirty="0" smtClean="0">
                <a:cs typeface="Arial" charset="0"/>
                <a:sym typeface="Wingdings 2" pitchFamily="18" charset="2"/>
              </a:rPr>
              <a:t>綜合所得總額</a:t>
            </a:r>
            <a:r>
              <a:rPr lang="en-US" altLang="zh-TW" sz="1800" dirty="0" smtClean="0">
                <a:cs typeface="Arial" charset="0"/>
                <a:sym typeface="Wingdings 2" pitchFamily="18" charset="2"/>
              </a:rPr>
              <a:t>20%</a:t>
            </a:r>
            <a:r>
              <a:rPr lang="zh-TW" altLang="en-US" sz="1800" dirty="0" smtClean="0">
                <a:cs typeface="Arial" charset="0"/>
                <a:sym typeface="Wingdings 2" pitchFamily="18" charset="2"/>
              </a:rPr>
              <a:t>為限。</a:t>
            </a:r>
            <a:r>
              <a:rPr lang="zh-TW" altLang="en-US" sz="1800" dirty="0" smtClean="0">
                <a:cs typeface="Arial" charset="0"/>
              </a:rPr>
              <a:t>但國防、勞軍及對政府之捐獻不售金額之限制。另外，對政黨及候選人之捐贈，另依政治獻金法規定辦理。</a:t>
            </a:r>
            <a:endParaRPr lang="en-US" altLang="zh-TW" sz="1800" dirty="0" smtClean="0">
              <a:cs typeface="Arial" charset="0"/>
            </a:endParaRPr>
          </a:p>
          <a:p>
            <a:pPr lvl="1"/>
            <a:r>
              <a:rPr lang="zh-TW" altLang="en-US" sz="1800" dirty="0" smtClean="0"/>
              <a:t>保險費：人身保險、勞工保險、國民年金保險及軍、公、教保險之保險費，每人每年扣除數額以</a:t>
            </a:r>
            <a:r>
              <a:rPr lang="en-US" altLang="zh-TW" sz="1800" dirty="0" smtClean="0"/>
              <a:t>24,000</a:t>
            </a:r>
            <a:r>
              <a:rPr lang="zh-TW" altLang="en-US" sz="1800" dirty="0" smtClean="0"/>
              <a:t>為上限。但全民健康保險之保險費不受金額限制。</a:t>
            </a:r>
            <a:endParaRPr lang="en-US" altLang="zh-TW" sz="1800" dirty="0" smtClean="0"/>
          </a:p>
          <a:p>
            <a:pPr lvl="1"/>
            <a:r>
              <a:rPr lang="zh-TW" altLang="en-US" sz="1800" dirty="0" smtClean="0"/>
              <a:t>醫藥及生育費：無金額上限，但必須以付與公立醫院、全民健康保險特約醫療院、所，或經財政部認定其會計紀錄完備正確之醫院者為限。另受有保險給付部分，不得扣除。</a:t>
            </a:r>
            <a:endParaRPr lang="en-US" altLang="zh-TW" sz="1800" dirty="0" smtClean="0"/>
          </a:p>
          <a:p>
            <a:pPr lvl="1"/>
            <a:r>
              <a:rPr lang="zh-TW" altLang="en-US" sz="1800" dirty="0" smtClean="0"/>
              <a:t>災害損失：無金額上限，但必須是遭受不可抗力之災害損失。另受有保險賠償或救濟金部分，不得扣除。</a:t>
            </a:r>
            <a:endParaRPr lang="en-US" altLang="zh-TW" sz="1800" dirty="0" smtClean="0"/>
          </a:p>
          <a:p>
            <a:pPr lvl="1"/>
            <a:r>
              <a:rPr lang="zh-TW" altLang="en-US" sz="1800" dirty="0" smtClean="0">
                <a:cs typeface="Arial" charset="0"/>
                <a:sym typeface="Wingdings 2" pitchFamily="18" charset="2"/>
              </a:rPr>
              <a:t>購屋借款利息 </a:t>
            </a:r>
            <a:r>
              <a:rPr lang="en-US" altLang="zh-TW" sz="1800" dirty="0" smtClean="0">
                <a:cs typeface="Arial" charset="0"/>
                <a:sym typeface="Wingdings 2" pitchFamily="18" charset="2"/>
              </a:rPr>
              <a:t>: </a:t>
            </a:r>
            <a:r>
              <a:rPr lang="zh-TW" altLang="en-US" sz="1800" dirty="0" smtClean="0">
                <a:cs typeface="Arial" charset="0"/>
                <a:sym typeface="Wingdings 2" pitchFamily="18" charset="2"/>
              </a:rPr>
              <a:t>每申報戶每年以三十萬元為限 </a:t>
            </a:r>
            <a:r>
              <a:rPr lang="zh-TW" altLang="en-US" sz="1800" dirty="0" smtClean="0">
                <a:latin typeface="Gungsuh" pitchFamily="18" charset="-120"/>
                <a:ea typeface="Gungsuh" pitchFamily="18" charset="-120"/>
                <a:cs typeface="Arial" charset="0"/>
                <a:sym typeface="Wingdings 2" pitchFamily="18" charset="2"/>
              </a:rPr>
              <a:t>◦但限於購買自用住宅，且以一屋為限。如同時申報有儲蓄投資特別扣除額，</a:t>
            </a:r>
            <a:r>
              <a:rPr lang="zh-TW" altLang="en-US" sz="1800" dirty="0" smtClean="0"/>
              <a:t>應在購屋借款利息中減除。</a:t>
            </a:r>
            <a:endParaRPr lang="en-US" altLang="zh-TW" sz="1800" dirty="0" smtClean="0"/>
          </a:p>
        </p:txBody>
      </p:sp>
    </p:spTree>
    <p:extLst>
      <p:ext uri="{BB962C8B-B14F-4D97-AF65-F5344CB8AC3E}">
        <p14:creationId xmlns:p14="http://schemas.microsoft.com/office/powerpoint/2010/main" val="3267703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16632"/>
            <a:ext cx="7498080" cy="432048"/>
          </a:xfrm>
        </p:spPr>
        <p:txBody>
          <a:bodyPr>
            <a:normAutofit fontScale="90000"/>
          </a:bodyPr>
          <a:lstStyle/>
          <a:p>
            <a:pPr algn="ctr"/>
            <a:r>
              <a:rPr lang="zh-TW" altLang="en-US" dirty="0"/>
              <a:t>扣除額</a:t>
            </a:r>
          </a:p>
        </p:txBody>
      </p:sp>
      <p:sp>
        <p:nvSpPr>
          <p:cNvPr id="3" name="內容版面配置區 2"/>
          <p:cNvSpPr>
            <a:spLocks noGrp="1"/>
          </p:cNvSpPr>
          <p:nvPr>
            <p:ph idx="1"/>
          </p:nvPr>
        </p:nvSpPr>
        <p:spPr>
          <a:xfrm>
            <a:off x="827584" y="620688"/>
            <a:ext cx="8208912" cy="6120680"/>
          </a:xfrm>
        </p:spPr>
        <p:txBody>
          <a:bodyPr>
            <a:normAutofit fontScale="85000" lnSpcReduction="20000"/>
          </a:bodyPr>
          <a:lstStyle/>
          <a:p>
            <a:r>
              <a:rPr lang="zh-TW" altLang="en-US" dirty="0" smtClean="0"/>
              <a:t>特別扣除額</a:t>
            </a:r>
            <a:endParaRPr lang="en-US" altLang="zh-TW" dirty="0" smtClean="0"/>
          </a:p>
          <a:p>
            <a:pPr lvl="1">
              <a:spcAft>
                <a:spcPts val="300"/>
              </a:spcAft>
            </a:pPr>
            <a:r>
              <a:rPr lang="zh-TW" altLang="en-US" dirty="0"/>
              <a:t>財產交易損失</a:t>
            </a:r>
            <a:r>
              <a:rPr lang="zh-TW" altLang="en-US" dirty="0" smtClean="0"/>
              <a:t>：每</a:t>
            </a:r>
            <a:r>
              <a:rPr lang="zh-TW" altLang="en-US" dirty="0"/>
              <a:t>年度扣除額，以不超過當年度申報之財產交易之所得為限；當年度</a:t>
            </a:r>
            <a:r>
              <a:rPr lang="zh-TW" altLang="en-US" dirty="0" smtClean="0"/>
              <a:t>無可</a:t>
            </a:r>
            <a:r>
              <a:rPr lang="zh-TW" altLang="en-US" dirty="0"/>
              <a:t>資</a:t>
            </a:r>
            <a:r>
              <a:rPr lang="zh-TW" altLang="en-US" dirty="0" smtClean="0"/>
              <a:t>扣除或</a:t>
            </a:r>
            <a:r>
              <a:rPr lang="zh-TW" altLang="en-US" dirty="0"/>
              <a:t>扣除不足者，</a:t>
            </a:r>
            <a:r>
              <a:rPr lang="zh-TW" altLang="en-US" dirty="0" smtClean="0"/>
              <a:t>得遞延三年扣除。計算準</a:t>
            </a:r>
            <a:r>
              <a:rPr lang="zh-TW" altLang="en-US" dirty="0"/>
              <a:t>用</a:t>
            </a:r>
            <a:r>
              <a:rPr lang="zh-TW" altLang="en-US" dirty="0" smtClean="0"/>
              <a:t>第</a:t>
            </a:r>
            <a:r>
              <a:rPr lang="en-US" altLang="zh-TW" dirty="0" smtClean="0"/>
              <a:t>14</a:t>
            </a:r>
            <a:r>
              <a:rPr lang="zh-TW" altLang="en-US" dirty="0" smtClean="0"/>
              <a:t>條第</a:t>
            </a:r>
            <a:r>
              <a:rPr lang="en-US" altLang="zh-TW" dirty="0" smtClean="0"/>
              <a:t>1</a:t>
            </a:r>
            <a:r>
              <a:rPr lang="zh-TW" altLang="en-US" dirty="0" smtClean="0"/>
              <a:t>項第</a:t>
            </a:r>
            <a:r>
              <a:rPr lang="en-US" altLang="zh-TW" dirty="0" smtClean="0"/>
              <a:t>7</a:t>
            </a:r>
            <a:r>
              <a:rPr lang="zh-TW" altLang="en-US" dirty="0" smtClean="0"/>
              <a:t>類</a:t>
            </a:r>
            <a:r>
              <a:rPr lang="zh-TW" altLang="en-US" dirty="0"/>
              <a:t>關於計算財產交易增益之規定</a:t>
            </a:r>
            <a:r>
              <a:rPr lang="zh-TW" altLang="en-US" dirty="0" smtClean="0"/>
              <a:t>。</a:t>
            </a:r>
            <a:endParaRPr lang="en-US" altLang="zh-TW" dirty="0" smtClean="0"/>
          </a:p>
          <a:p>
            <a:pPr lvl="1">
              <a:spcAft>
                <a:spcPts val="300"/>
              </a:spcAft>
            </a:pPr>
            <a:r>
              <a:rPr lang="zh-TW" altLang="en-US" dirty="0"/>
              <a:t>薪資所得特別扣除</a:t>
            </a:r>
            <a:r>
              <a:rPr lang="zh-TW" altLang="en-US" dirty="0" smtClean="0"/>
              <a:t>：每人</a:t>
            </a:r>
            <a:r>
              <a:rPr lang="zh-TW" altLang="en-US" dirty="0"/>
              <a:t>每年扣除數額</a:t>
            </a:r>
            <a:r>
              <a:rPr lang="zh-TW" altLang="en-US" dirty="0" smtClean="0"/>
              <a:t>以二十萬</a:t>
            </a:r>
            <a:r>
              <a:rPr lang="zh-TW" altLang="en-US" dirty="0"/>
              <a:t>元為限</a:t>
            </a:r>
            <a:r>
              <a:rPr lang="zh-TW" altLang="en-US" dirty="0" smtClean="0"/>
              <a:t>。但取得薪資之必要費用超過上開金額得檢具憑證時額扣除，</a:t>
            </a:r>
            <a:r>
              <a:rPr lang="zh-TW" altLang="en-US" dirty="0">
                <a:cs typeface="Arial" charset="0"/>
              </a:rPr>
              <a:t>每項限收入的</a:t>
            </a:r>
            <a:r>
              <a:rPr lang="en-US" altLang="zh-TW" dirty="0">
                <a:cs typeface="Arial" charset="0"/>
              </a:rPr>
              <a:t>3%</a:t>
            </a:r>
            <a:r>
              <a:rPr lang="en-US" altLang="zh-TW" dirty="0" smtClean="0"/>
              <a:t>(</a:t>
            </a:r>
            <a:r>
              <a:rPr lang="zh-TW" altLang="en-US" dirty="0" smtClean="0"/>
              <a:t>配合參照</a:t>
            </a:r>
            <a:r>
              <a:rPr lang="zh-TW" altLang="en-US" dirty="0"/>
              <a:t>參</a:t>
            </a:r>
            <a:r>
              <a:rPr lang="en-US" altLang="zh-TW" dirty="0">
                <a:latin typeface="微軟正黑體" panose="020B0604030504040204" pitchFamily="34" charset="-120"/>
                <a:ea typeface="微軟正黑體" panose="020B0604030504040204" pitchFamily="34" charset="-120"/>
              </a:rPr>
              <a:t>§</a:t>
            </a:r>
            <a:r>
              <a:rPr lang="en-US" altLang="zh-TW" dirty="0" smtClean="0">
                <a:latin typeface="微軟正黑體" panose="020B0604030504040204" pitchFamily="34" charset="-120"/>
                <a:ea typeface="微軟正黑體" panose="020B0604030504040204" pitchFamily="34" charset="-120"/>
              </a:rPr>
              <a:t>14</a:t>
            </a:r>
            <a:r>
              <a:rPr lang="zh-TW" altLang="en-US" dirty="0" smtClean="0">
                <a:latin typeface="微軟正黑體" panose="020B0604030504040204" pitchFamily="34" charset="-120"/>
                <a:ea typeface="微軟正黑體" panose="020B0604030504040204" pitchFamily="34" charset="-120"/>
              </a:rPr>
              <a:t>第</a:t>
            </a:r>
            <a:r>
              <a:rPr lang="en-US" altLang="zh-TW" dirty="0">
                <a:latin typeface="微軟正黑體" panose="020B0604030504040204" pitchFamily="34" charset="-120"/>
                <a:ea typeface="微軟正黑體" panose="020B0604030504040204" pitchFamily="34" charset="-120"/>
              </a:rPr>
              <a:t>1</a:t>
            </a:r>
            <a:r>
              <a:rPr lang="zh-TW" altLang="en-US" dirty="0">
                <a:latin typeface="微軟正黑體" panose="020B0604030504040204" pitchFamily="34" charset="-120"/>
                <a:ea typeface="微軟正黑體" panose="020B0604030504040204" pitchFamily="34" charset="-120"/>
              </a:rPr>
              <a:t>項</a:t>
            </a:r>
            <a:r>
              <a:rPr lang="zh-TW" altLang="en-US" dirty="0" smtClean="0">
                <a:latin typeface="微軟正黑體" panose="020B0604030504040204" pitchFamily="34" charset="-120"/>
                <a:ea typeface="微軟正黑體" panose="020B0604030504040204" pitchFamily="34" charset="-120"/>
              </a:rPr>
              <a:t>第</a:t>
            </a:r>
            <a:r>
              <a:rPr lang="en-US" altLang="zh-TW" dirty="0" smtClean="0">
                <a:latin typeface="微軟正黑體" panose="020B0604030504040204" pitchFamily="34" charset="-120"/>
                <a:ea typeface="微軟正黑體" panose="020B0604030504040204" pitchFamily="34" charset="-120"/>
              </a:rPr>
              <a:t>3</a:t>
            </a:r>
            <a:r>
              <a:rPr lang="zh-TW" altLang="en-US" dirty="0" smtClean="0">
                <a:latin typeface="微軟正黑體" panose="020B0604030504040204" pitchFamily="34" charset="-120"/>
                <a:ea typeface="微軟正黑體" panose="020B0604030504040204" pitchFamily="34" charset="-120"/>
              </a:rPr>
              <a:t>類之規定</a:t>
            </a:r>
            <a:r>
              <a:rPr lang="en-US" altLang="zh-TW" dirty="0" smtClean="0"/>
              <a:t>)</a:t>
            </a:r>
            <a:r>
              <a:rPr lang="zh-TW" altLang="en-US" dirty="0" smtClean="0"/>
              <a:t>。</a:t>
            </a:r>
            <a:r>
              <a:rPr lang="zh-TW" altLang="en-US" dirty="0"/>
              <a:t>亦隨物價指數上漲而</a:t>
            </a:r>
            <a:r>
              <a:rPr lang="zh-TW" altLang="en-US" dirty="0" smtClean="0"/>
              <a:t>調整，</a:t>
            </a:r>
            <a:r>
              <a:rPr lang="zh-TW" altLang="en-US" dirty="0" smtClean="0">
                <a:solidFill>
                  <a:srgbClr val="FF0000"/>
                </a:solidFill>
              </a:rPr>
              <a:t>目前為</a:t>
            </a:r>
            <a:r>
              <a:rPr lang="en-US" altLang="zh-TW" dirty="0" smtClean="0">
                <a:solidFill>
                  <a:srgbClr val="FF0000"/>
                </a:solidFill>
              </a:rPr>
              <a:t>207,000</a:t>
            </a:r>
            <a:r>
              <a:rPr lang="zh-TW" altLang="en-US" dirty="0" smtClean="0">
                <a:solidFill>
                  <a:srgbClr val="FF0000"/>
                </a:solidFill>
              </a:rPr>
              <a:t>元</a:t>
            </a:r>
            <a:r>
              <a:rPr lang="en-US" altLang="zh-TW" dirty="0" smtClean="0"/>
              <a:t>(</a:t>
            </a:r>
            <a:r>
              <a:rPr lang="zh-TW" altLang="en-US" dirty="0"/>
              <a:t>參</a:t>
            </a:r>
            <a:r>
              <a:rPr lang="en-US" altLang="zh-TW" dirty="0">
                <a:latin typeface="微軟正黑體" panose="020B0604030504040204" pitchFamily="34" charset="-120"/>
                <a:ea typeface="微軟正黑體" panose="020B0604030504040204" pitchFamily="34" charset="-120"/>
              </a:rPr>
              <a:t>§</a:t>
            </a:r>
            <a:r>
              <a:rPr lang="en-US" altLang="zh-TW" dirty="0" smtClean="0">
                <a:latin typeface="微軟正黑體" panose="020B0604030504040204" pitchFamily="34" charset="-120"/>
                <a:ea typeface="微軟正黑體" panose="020B0604030504040204" pitchFamily="34" charset="-120"/>
              </a:rPr>
              <a:t>5-1)</a:t>
            </a:r>
          </a:p>
          <a:p>
            <a:pPr lvl="1">
              <a:spcAft>
                <a:spcPts val="300"/>
              </a:spcAft>
            </a:pPr>
            <a:r>
              <a:rPr lang="zh-TW" altLang="en-US" dirty="0"/>
              <a:t>儲蓄投資特別扣除 </a:t>
            </a:r>
            <a:r>
              <a:rPr lang="en-US" altLang="zh-TW" dirty="0" smtClean="0"/>
              <a:t>:</a:t>
            </a:r>
            <a:r>
              <a:rPr lang="zh-TW" altLang="en-US" dirty="0"/>
              <a:t>金融機構之存款利息、儲蓄性質信託資金之收益及公司公開發行並上市之記名股票之</a:t>
            </a:r>
            <a:r>
              <a:rPr lang="zh-TW" altLang="en-US" dirty="0" smtClean="0"/>
              <a:t>股利，以</a:t>
            </a:r>
            <a:r>
              <a:rPr lang="zh-TW" altLang="en-US" dirty="0"/>
              <a:t>二十七萬元</a:t>
            </a:r>
            <a:r>
              <a:rPr lang="zh-TW" altLang="en-US" dirty="0" smtClean="0"/>
              <a:t>為限。但郵局存款利息不包括在內。</a:t>
            </a:r>
            <a:endParaRPr lang="en-US" altLang="zh-TW" dirty="0" smtClean="0"/>
          </a:p>
          <a:p>
            <a:pPr lvl="1">
              <a:spcAft>
                <a:spcPts val="300"/>
              </a:spcAft>
            </a:pPr>
            <a:r>
              <a:rPr lang="zh-TW" altLang="en-US" dirty="0">
                <a:cs typeface="Arial" charset="0"/>
              </a:rPr>
              <a:t>身心障礙特別扣除 </a:t>
            </a:r>
            <a:r>
              <a:rPr lang="en-US" altLang="zh-TW" dirty="0">
                <a:cs typeface="Arial" charset="0"/>
              </a:rPr>
              <a:t>: </a:t>
            </a:r>
            <a:r>
              <a:rPr lang="zh-TW" altLang="en-US" dirty="0">
                <a:cs typeface="Arial" charset="0"/>
              </a:rPr>
              <a:t>每人每年二十萬</a:t>
            </a:r>
            <a:r>
              <a:rPr lang="zh-TW" altLang="en-US" dirty="0" smtClean="0">
                <a:cs typeface="Arial" charset="0"/>
              </a:rPr>
              <a:t>元。以</a:t>
            </a:r>
            <a:r>
              <a:rPr lang="zh-TW" altLang="en-US" dirty="0"/>
              <a:t>領有身心障礙手冊或身心障礙證明者，及精神衛生法第三條第四款規定之</a:t>
            </a:r>
            <a:r>
              <a:rPr lang="zh-TW" altLang="en-US" dirty="0" smtClean="0"/>
              <a:t>病人</a:t>
            </a:r>
            <a:r>
              <a:rPr lang="zh-TW" altLang="en-US" dirty="0"/>
              <a:t>為限。亦隨物價指數上漲而</a:t>
            </a:r>
            <a:r>
              <a:rPr lang="zh-TW" altLang="en-US" dirty="0" smtClean="0"/>
              <a:t>調整，</a:t>
            </a:r>
            <a:r>
              <a:rPr lang="zh-TW" altLang="en-US" dirty="0" smtClean="0">
                <a:solidFill>
                  <a:srgbClr val="FF0000"/>
                </a:solidFill>
              </a:rPr>
              <a:t>目前為</a:t>
            </a:r>
            <a:r>
              <a:rPr lang="en-US" altLang="zh-TW" dirty="0" smtClean="0">
                <a:solidFill>
                  <a:srgbClr val="FF0000"/>
                </a:solidFill>
              </a:rPr>
              <a:t>207,000</a:t>
            </a:r>
            <a:r>
              <a:rPr lang="zh-TW" altLang="en-US" dirty="0" smtClean="0">
                <a:solidFill>
                  <a:srgbClr val="FF0000"/>
                </a:solidFill>
              </a:rPr>
              <a:t>元</a:t>
            </a:r>
            <a:r>
              <a:rPr lang="en-US" altLang="zh-TW" dirty="0" smtClean="0">
                <a:solidFill>
                  <a:srgbClr val="FF0000"/>
                </a:solidFill>
              </a:rPr>
              <a:t>(</a:t>
            </a:r>
            <a:r>
              <a:rPr lang="zh-TW" altLang="en-US" dirty="0"/>
              <a:t>參</a:t>
            </a:r>
            <a:r>
              <a:rPr lang="en-US" altLang="zh-TW" dirty="0"/>
              <a:t>§</a:t>
            </a:r>
            <a:r>
              <a:rPr lang="en-US" altLang="zh-TW" dirty="0" smtClean="0"/>
              <a:t>5-1</a:t>
            </a:r>
            <a:r>
              <a:rPr lang="en-US" altLang="zh-TW" dirty="0" smtClean="0"/>
              <a:t>)</a:t>
            </a:r>
            <a:endParaRPr lang="en-US" altLang="zh-TW" dirty="0" smtClean="0"/>
          </a:p>
        </p:txBody>
      </p:sp>
    </p:spTree>
    <p:extLst>
      <p:ext uri="{BB962C8B-B14F-4D97-AF65-F5344CB8AC3E}">
        <p14:creationId xmlns:p14="http://schemas.microsoft.com/office/powerpoint/2010/main" val="113752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634082"/>
          </a:xfrm>
        </p:spPr>
        <p:txBody>
          <a:bodyPr>
            <a:normAutofit fontScale="90000"/>
          </a:bodyPr>
          <a:lstStyle/>
          <a:p>
            <a:pPr algn="ctr"/>
            <a:r>
              <a:rPr lang="zh-TW" altLang="en-US" dirty="0" smtClean="0"/>
              <a:t>所得稅之分類</a:t>
            </a:r>
            <a:endParaRPr lang="zh-TW" altLang="en-US" dirty="0"/>
          </a:p>
        </p:txBody>
      </p:sp>
      <p:sp>
        <p:nvSpPr>
          <p:cNvPr id="3" name="內容版面配置區 2"/>
          <p:cNvSpPr>
            <a:spLocks noGrp="1"/>
          </p:cNvSpPr>
          <p:nvPr>
            <p:ph idx="1"/>
          </p:nvPr>
        </p:nvSpPr>
        <p:spPr>
          <a:xfrm>
            <a:off x="1043608" y="980728"/>
            <a:ext cx="7992888" cy="5688632"/>
          </a:xfrm>
        </p:spPr>
        <p:txBody>
          <a:bodyPr>
            <a:normAutofit fontScale="85000" lnSpcReduction="10000"/>
          </a:bodyPr>
          <a:lstStyle/>
          <a:p>
            <a:r>
              <a:rPr lang="zh-TW" altLang="en-US" dirty="0" smtClean="0"/>
              <a:t>分類所得稅</a:t>
            </a:r>
            <a:endParaRPr lang="en-US" altLang="zh-TW" dirty="0" smtClean="0"/>
          </a:p>
          <a:p>
            <a:pPr lvl="1"/>
            <a:r>
              <a:rPr lang="zh-TW" altLang="en-US" dirty="0"/>
              <a:t>按所得之性質適用差別稅率，稅率多為比例稅率或較低之累進稅率。</a:t>
            </a:r>
            <a:endParaRPr lang="en-US" altLang="zh-TW" dirty="0"/>
          </a:p>
          <a:p>
            <a:pPr lvl="1"/>
            <a:r>
              <a:rPr lang="zh-TW" altLang="en-US" dirty="0" smtClean="0"/>
              <a:t>就人民而言，此種課徵方法較為複雜。</a:t>
            </a:r>
            <a:endParaRPr lang="en-US" altLang="zh-TW" dirty="0"/>
          </a:p>
          <a:p>
            <a:r>
              <a:rPr lang="zh-TW" altLang="en-US" dirty="0" smtClean="0"/>
              <a:t>綜合所得稅</a:t>
            </a:r>
            <a:endParaRPr lang="en-US" altLang="zh-TW" dirty="0" smtClean="0"/>
          </a:p>
          <a:p>
            <a:pPr lvl="1"/>
            <a:r>
              <a:rPr lang="zh-TW" altLang="en-US" dirty="0"/>
              <a:t>將納稅義務人之</a:t>
            </a:r>
            <a:r>
              <a:rPr lang="zh-TW" altLang="en-US" dirty="0" smtClean="0"/>
              <a:t>各類所得加以合併，依照個人家庭狀況，給予免稅額及扣除額後，按所得淨額課稅。</a:t>
            </a:r>
            <a:endParaRPr lang="en-US" altLang="zh-TW" dirty="0" smtClean="0"/>
          </a:p>
          <a:p>
            <a:pPr lvl="1"/>
            <a:r>
              <a:rPr lang="zh-TW" altLang="en-US" dirty="0"/>
              <a:t>就人民</a:t>
            </a:r>
            <a:r>
              <a:rPr lang="zh-TW" altLang="en-US" dirty="0" smtClean="0"/>
              <a:t>而言，此種課徵方法較為簡易，且顧及「課稅禁區」</a:t>
            </a:r>
            <a:r>
              <a:rPr lang="en-US" altLang="zh-TW" dirty="0" smtClean="0"/>
              <a:t>(</a:t>
            </a:r>
            <a:r>
              <a:rPr lang="zh-TW" altLang="en-US" dirty="0"/>
              <a:t>即</a:t>
            </a:r>
            <a:r>
              <a:rPr lang="zh-TW" altLang="en-US" dirty="0" smtClean="0"/>
              <a:t>保障人民之最低生活</a:t>
            </a:r>
            <a:r>
              <a:rPr lang="en-US" altLang="zh-TW" dirty="0" smtClean="0"/>
              <a:t>)</a:t>
            </a:r>
            <a:r>
              <a:rPr lang="zh-TW" altLang="en-US" dirty="0" smtClean="0"/>
              <a:t>。←我國採此方式。</a:t>
            </a:r>
            <a:endParaRPr lang="en-US" altLang="zh-TW" dirty="0" smtClean="0"/>
          </a:p>
          <a:p>
            <a:r>
              <a:rPr lang="zh-TW" altLang="en-US" dirty="0" smtClean="0"/>
              <a:t>分類綜合所得稅</a:t>
            </a:r>
            <a:endParaRPr lang="en-US" altLang="zh-TW" dirty="0" smtClean="0"/>
          </a:p>
          <a:p>
            <a:pPr lvl="1"/>
            <a:r>
              <a:rPr lang="zh-TW" altLang="en-US" dirty="0" smtClean="0"/>
              <a:t>在一定金額以下之所得，按不同性質的所得適用差別稅率，超過一定金額以上在試用累進稅率。</a:t>
            </a:r>
            <a:endParaRPr lang="en-US" altLang="zh-TW" dirty="0" smtClean="0"/>
          </a:p>
          <a:p>
            <a:pPr lvl="1"/>
            <a:r>
              <a:rPr lang="zh-TW" altLang="en-US" dirty="0"/>
              <a:t>此種方式</a:t>
            </a:r>
            <a:r>
              <a:rPr lang="zh-TW" altLang="en-US" dirty="0" smtClean="0"/>
              <a:t>固然屬分類所得稅及綜合所得稅之折衷，然對人民而言反而更複雜</a:t>
            </a:r>
            <a:r>
              <a:rPr lang="zh-TW" altLang="en-US" dirty="0"/>
              <a:t>。</a:t>
            </a:r>
            <a:endParaRPr lang="en-US" altLang="zh-TW" dirty="0" smtClean="0"/>
          </a:p>
          <a:p>
            <a:pPr marL="402336" lvl="1" indent="0">
              <a:buNone/>
            </a:pPr>
            <a:endParaRPr lang="zh-TW" altLang="en-US" dirty="0"/>
          </a:p>
        </p:txBody>
      </p:sp>
    </p:spTree>
    <p:extLst>
      <p:ext uri="{BB962C8B-B14F-4D97-AF65-F5344CB8AC3E}">
        <p14:creationId xmlns:p14="http://schemas.microsoft.com/office/powerpoint/2010/main" val="2875150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490066"/>
          </a:xfrm>
        </p:spPr>
        <p:txBody>
          <a:bodyPr>
            <a:normAutofit fontScale="90000"/>
          </a:bodyPr>
          <a:lstStyle/>
          <a:p>
            <a:pPr algn="ctr"/>
            <a:r>
              <a:rPr lang="zh-TW" altLang="en-US" dirty="0"/>
              <a:t>扣除額</a:t>
            </a:r>
          </a:p>
        </p:txBody>
      </p:sp>
      <p:sp>
        <p:nvSpPr>
          <p:cNvPr id="3" name="內容版面配置區 2"/>
          <p:cNvSpPr>
            <a:spLocks noGrp="1"/>
          </p:cNvSpPr>
          <p:nvPr>
            <p:ph idx="1"/>
          </p:nvPr>
        </p:nvSpPr>
        <p:spPr>
          <a:xfrm>
            <a:off x="1115616" y="836712"/>
            <a:ext cx="7848872" cy="5616624"/>
          </a:xfrm>
        </p:spPr>
        <p:txBody>
          <a:bodyPr>
            <a:normAutofit fontScale="85000" lnSpcReduction="20000"/>
          </a:bodyPr>
          <a:lstStyle/>
          <a:p>
            <a:pPr lvl="1">
              <a:spcAft>
                <a:spcPts val="300"/>
              </a:spcAft>
            </a:pPr>
            <a:r>
              <a:rPr lang="zh-TW" altLang="en-US" dirty="0" smtClean="0">
                <a:cs typeface="Arial" charset="0"/>
              </a:rPr>
              <a:t>教育學費特別扣除</a:t>
            </a:r>
            <a:r>
              <a:rPr lang="en-US" altLang="zh-TW" dirty="0" smtClean="0">
                <a:cs typeface="Arial" charset="0"/>
              </a:rPr>
              <a:t>: </a:t>
            </a:r>
            <a:r>
              <a:rPr lang="zh-TW" altLang="en-US" dirty="0" smtClean="0">
                <a:cs typeface="Arial" charset="0"/>
              </a:rPr>
              <a:t>大專以上子女每人每年得扣除二萬五千元。</a:t>
            </a:r>
            <a:r>
              <a:rPr lang="zh-TW" altLang="en-US" dirty="0" smtClean="0"/>
              <a:t>空中大學、專校及五專前三年及已接受政府補助者，不得扣除。</a:t>
            </a:r>
            <a:endParaRPr lang="en-US" altLang="zh-TW" dirty="0" smtClean="0"/>
          </a:p>
          <a:p>
            <a:pPr lvl="1">
              <a:spcAft>
                <a:spcPts val="300"/>
              </a:spcAft>
            </a:pPr>
            <a:r>
              <a:rPr lang="zh-TW" altLang="en-US" dirty="0" smtClean="0"/>
              <a:t>幼兒</a:t>
            </a:r>
            <a:r>
              <a:rPr lang="zh-TW" altLang="en-US" dirty="0"/>
              <a:t>學前特別扣除：自</a:t>
            </a:r>
            <a:r>
              <a:rPr lang="en-US" altLang="zh-TW" dirty="0"/>
              <a:t>113</a:t>
            </a:r>
            <a:r>
              <a:rPr lang="zh-TW" altLang="en-US" dirty="0"/>
              <a:t>年起納稅義務人六歲以下之子女，第一名子女每年扣除十五萬元</a:t>
            </a:r>
            <a:r>
              <a:rPr lang="zh-TW" altLang="en-US" dirty="0" smtClean="0"/>
              <a:t>。第二名及以上子女每人每年扣除</a:t>
            </a:r>
            <a:r>
              <a:rPr lang="en-US" altLang="zh-TW" dirty="0" smtClean="0"/>
              <a:t>225,000</a:t>
            </a:r>
            <a:r>
              <a:rPr lang="zh-TW" altLang="en-US" dirty="0" smtClean="0"/>
              <a:t>元。</a:t>
            </a:r>
            <a:r>
              <a:rPr lang="en-US" altLang="zh-TW" dirty="0" smtClean="0">
                <a:solidFill>
                  <a:srgbClr val="FF0000"/>
                </a:solidFill>
              </a:rPr>
              <a:t>(</a:t>
            </a:r>
            <a:r>
              <a:rPr lang="zh-TW" altLang="en-US" dirty="0" smtClean="0">
                <a:solidFill>
                  <a:srgbClr val="FF0000"/>
                </a:solidFill>
              </a:rPr>
              <a:t>已無排富條款</a:t>
            </a:r>
            <a:r>
              <a:rPr lang="en-US" altLang="zh-TW" dirty="0" smtClean="0">
                <a:solidFill>
                  <a:srgbClr val="FF0000"/>
                </a:solidFill>
              </a:rPr>
              <a:t>)</a:t>
            </a:r>
            <a:endParaRPr lang="en-US" altLang="zh-TW" dirty="0">
              <a:solidFill>
                <a:srgbClr val="FF0000"/>
              </a:solidFill>
            </a:endParaRPr>
          </a:p>
          <a:p>
            <a:pPr lvl="1">
              <a:spcAft>
                <a:spcPts val="300"/>
              </a:spcAft>
            </a:pPr>
            <a:r>
              <a:rPr lang="zh-TW" altLang="en-US" dirty="0"/>
              <a:t>長期照顧特別扣除：納稅義務人、配偶或受扶養親屬為符合中央衛生福利主管機關公告須長期照顧之身心失能者，每人每年扣除十二萬元</a:t>
            </a:r>
            <a:r>
              <a:rPr lang="zh-TW" altLang="en-US" dirty="0" smtClean="0"/>
              <a:t>。</a:t>
            </a:r>
            <a:r>
              <a:rPr lang="en-US" altLang="zh-TW" dirty="0" smtClean="0">
                <a:solidFill>
                  <a:srgbClr val="FF0000"/>
                </a:solidFill>
              </a:rPr>
              <a:t>(</a:t>
            </a:r>
            <a:r>
              <a:rPr lang="zh-TW" altLang="en-US" dirty="0" smtClean="0">
                <a:solidFill>
                  <a:srgbClr val="FF0000"/>
                </a:solidFill>
              </a:rPr>
              <a:t>有排富條款見第</a:t>
            </a:r>
            <a:r>
              <a:rPr lang="en-US" altLang="zh-TW" dirty="0" smtClean="0">
                <a:solidFill>
                  <a:srgbClr val="FF0000"/>
                </a:solidFill>
              </a:rPr>
              <a:t>17</a:t>
            </a:r>
            <a:r>
              <a:rPr lang="zh-TW" altLang="en-US" dirty="0" smtClean="0">
                <a:solidFill>
                  <a:srgbClr val="FF0000"/>
                </a:solidFill>
              </a:rPr>
              <a:t>條第</a:t>
            </a:r>
            <a:r>
              <a:rPr lang="en-US" altLang="zh-TW" dirty="0" smtClean="0">
                <a:solidFill>
                  <a:srgbClr val="FF0000"/>
                </a:solidFill>
              </a:rPr>
              <a:t>3</a:t>
            </a:r>
            <a:r>
              <a:rPr lang="zh-TW" altLang="en-US" dirty="0" smtClean="0">
                <a:solidFill>
                  <a:srgbClr val="FF0000"/>
                </a:solidFill>
              </a:rPr>
              <a:t>項各款</a:t>
            </a:r>
            <a:r>
              <a:rPr lang="en-US" altLang="zh-TW" dirty="0" smtClean="0">
                <a:solidFill>
                  <a:srgbClr val="FF0000"/>
                </a:solidFill>
              </a:rPr>
              <a:t>)</a:t>
            </a:r>
          </a:p>
          <a:p>
            <a:pPr lvl="1">
              <a:spcAft>
                <a:spcPts val="300"/>
              </a:spcAft>
            </a:pPr>
            <a:r>
              <a:rPr lang="zh-TW" altLang="en-US" dirty="0" smtClean="0"/>
              <a:t>房屋租金支出特別扣除額</a:t>
            </a:r>
            <a:r>
              <a:rPr lang="zh-TW" altLang="en-US" dirty="0" smtClean="0">
                <a:latin typeface="標楷體"/>
                <a:ea typeface="標楷體"/>
              </a:rPr>
              <a:t>：</a:t>
            </a:r>
            <a:r>
              <a:rPr lang="zh-TW" altLang="en-US" dirty="0" smtClean="0"/>
              <a:t>自</a:t>
            </a:r>
            <a:r>
              <a:rPr lang="en-US" altLang="zh-TW" dirty="0" smtClean="0"/>
              <a:t>113</a:t>
            </a:r>
            <a:r>
              <a:rPr lang="zh-TW" altLang="en-US" dirty="0" smtClean="0"/>
              <a:t>年起納稅</a:t>
            </a:r>
            <a:r>
              <a:rPr lang="zh-TW" altLang="en-US" dirty="0"/>
              <a:t>義務人、配偶及受扶養直系親屬在中華民國境內租屋供自住且非供營業或執行業務使用者，其所支付之租金減除接受政府補助部分，每一申報戶每年扣除數額以十八萬元為限。但納稅義務人、配偶或受扶養直系親屬在中華民國境內有房屋者，不得扣除</a:t>
            </a:r>
            <a:r>
              <a:rPr lang="zh-TW" altLang="en-US" dirty="0" smtClean="0"/>
              <a:t>。</a:t>
            </a:r>
            <a:r>
              <a:rPr lang="en-US" altLang="zh-TW" dirty="0">
                <a:solidFill>
                  <a:srgbClr val="FF0000"/>
                </a:solidFill>
              </a:rPr>
              <a:t> (</a:t>
            </a:r>
            <a:r>
              <a:rPr lang="zh-TW" altLang="en-US" dirty="0">
                <a:solidFill>
                  <a:srgbClr val="FF0000"/>
                </a:solidFill>
              </a:rPr>
              <a:t>有排富條款見第</a:t>
            </a:r>
            <a:r>
              <a:rPr lang="en-US" altLang="zh-TW" dirty="0">
                <a:solidFill>
                  <a:srgbClr val="FF0000"/>
                </a:solidFill>
              </a:rPr>
              <a:t>17</a:t>
            </a:r>
            <a:r>
              <a:rPr lang="zh-TW" altLang="en-US" dirty="0">
                <a:solidFill>
                  <a:srgbClr val="FF0000"/>
                </a:solidFill>
              </a:rPr>
              <a:t>條第</a:t>
            </a:r>
            <a:r>
              <a:rPr lang="en-US" altLang="zh-TW" dirty="0">
                <a:solidFill>
                  <a:srgbClr val="FF0000"/>
                </a:solidFill>
              </a:rPr>
              <a:t>3</a:t>
            </a:r>
            <a:r>
              <a:rPr lang="zh-TW" altLang="en-US" dirty="0">
                <a:solidFill>
                  <a:srgbClr val="FF0000"/>
                </a:solidFill>
              </a:rPr>
              <a:t>項各款</a:t>
            </a:r>
            <a:r>
              <a:rPr lang="en-US" altLang="zh-TW" dirty="0" smtClean="0">
                <a:solidFill>
                  <a:srgbClr val="FF0000"/>
                </a:solidFill>
              </a:rPr>
              <a:t>)</a:t>
            </a:r>
            <a:endParaRPr lang="zh-TW" altLang="en-US" dirty="0"/>
          </a:p>
          <a:p>
            <a:endParaRPr lang="zh-TW" altLang="en-US" dirty="0"/>
          </a:p>
        </p:txBody>
      </p:sp>
    </p:spTree>
    <p:extLst>
      <p:ext uri="{BB962C8B-B14F-4D97-AF65-F5344CB8AC3E}">
        <p14:creationId xmlns:p14="http://schemas.microsoft.com/office/powerpoint/2010/main" val="756211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562074"/>
          </a:xfrm>
        </p:spPr>
        <p:txBody>
          <a:bodyPr>
            <a:normAutofit fontScale="90000"/>
          </a:bodyPr>
          <a:lstStyle/>
          <a:p>
            <a:pPr algn="ctr"/>
            <a:r>
              <a:rPr lang="zh-TW" altLang="en-US" dirty="0" smtClean="0"/>
              <a:t>基本生活費差額</a:t>
            </a:r>
            <a:endParaRPr lang="zh-TW" altLang="en-US" dirty="0"/>
          </a:p>
        </p:txBody>
      </p:sp>
      <p:sp>
        <p:nvSpPr>
          <p:cNvPr id="3" name="內容版面配置區 2"/>
          <p:cNvSpPr>
            <a:spLocks noGrp="1"/>
          </p:cNvSpPr>
          <p:nvPr>
            <p:ph idx="1"/>
          </p:nvPr>
        </p:nvSpPr>
        <p:spPr>
          <a:xfrm>
            <a:off x="1043608" y="836712"/>
            <a:ext cx="7920880" cy="5832648"/>
          </a:xfrm>
        </p:spPr>
        <p:txBody>
          <a:bodyPr>
            <a:normAutofit fontScale="77500" lnSpcReduction="20000"/>
          </a:bodyPr>
          <a:lstStyle/>
          <a:p>
            <a:r>
              <a:rPr lang="zh-TW" altLang="en-US" dirty="0" smtClean="0"/>
              <a:t>我國於</a:t>
            </a:r>
            <a:r>
              <a:rPr lang="en-US" altLang="zh-TW" dirty="0" smtClean="0"/>
              <a:t>105</a:t>
            </a:r>
            <a:r>
              <a:rPr lang="zh-TW" altLang="en-US" dirty="0" smtClean="0"/>
              <a:t>年</a:t>
            </a:r>
            <a:r>
              <a:rPr lang="en-US" altLang="zh-TW" dirty="0" smtClean="0"/>
              <a:t>12</a:t>
            </a:r>
            <a:r>
              <a:rPr lang="zh-TW" altLang="en-US" dirty="0" smtClean="0"/>
              <a:t>月</a:t>
            </a:r>
            <a:r>
              <a:rPr lang="en-US" altLang="zh-TW" dirty="0" smtClean="0"/>
              <a:t>28</a:t>
            </a:r>
            <a:r>
              <a:rPr lang="zh-TW" altLang="en-US" dirty="0" smtClean="0"/>
              <a:t>日公布納稅者權利保護法，並自公布後一年施行。</a:t>
            </a:r>
            <a:endParaRPr lang="en-US" altLang="zh-TW" dirty="0" smtClean="0"/>
          </a:p>
          <a:p>
            <a:r>
              <a:rPr lang="zh-TW" altLang="en-US" dirty="0"/>
              <a:t>納稅者權利保護法第</a:t>
            </a:r>
            <a:r>
              <a:rPr lang="en-US" altLang="zh-TW" dirty="0"/>
              <a:t>4</a:t>
            </a:r>
            <a:r>
              <a:rPr lang="zh-TW" altLang="en-US" dirty="0"/>
              <a:t>條</a:t>
            </a:r>
            <a:r>
              <a:rPr lang="zh-TW" altLang="en-US" dirty="0" smtClean="0"/>
              <a:t>規定</a:t>
            </a:r>
            <a:endParaRPr lang="en-US" altLang="zh-TW" dirty="0" smtClean="0"/>
          </a:p>
          <a:p>
            <a:pPr lvl="1"/>
            <a:r>
              <a:rPr lang="zh-TW" altLang="en-US" dirty="0" smtClean="0"/>
              <a:t>人性尊嚴之基本生活所需費用不得加以課稅</a:t>
            </a:r>
            <a:endParaRPr lang="en-US" altLang="zh-TW" dirty="0" smtClean="0"/>
          </a:p>
          <a:p>
            <a:pPr lvl="1"/>
            <a:r>
              <a:rPr lang="zh-TW" altLang="en-US" dirty="0"/>
              <a:t>基本生活所需</a:t>
            </a:r>
            <a:r>
              <a:rPr lang="zh-TW" altLang="en-US" dirty="0" smtClean="0"/>
              <a:t>費用由中央主管機關參照中央主計機關公布最近一年全國每人可支配所得中為數百分之六十定之，並每兩年定期檢討。</a:t>
            </a:r>
            <a:endParaRPr lang="en-US" altLang="zh-TW" dirty="0"/>
          </a:p>
          <a:p>
            <a:r>
              <a:rPr lang="en-US" altLang="zh-TW" dirty="0" smtClean="0">
                <a:solidFill>
                  <a:srgbClr val="FF0000"/>
                </a:solidFill>
              </a:rPr>
              <a:t>112</a:t>
            </a:r>
            <a:r>
              <a:rPr lang="zh-TW" altLang="en-US" dirty="0" smtClean="0">
                <a:solidFill>
                  <a:srgbClr val="FF0000"/>
                </a:solidFill>
              </a:rPr>
              <a:t>年度</a:t>
            </a:r>
            <a:r>
              <a:rPr lang="zh-TW" altLang="en-US" dirty="0" smtClean="0"/>
              <a:t>公告之每人基本生活所需費用</a:t>
            </a:r>
            <a:r>
              <a:rPr lang="zh-TW" altLang="en-US" dirty="0" smtClean="0">
                <a:solidFill>
                  <a:srgbClr val="FF0000"/>
                </a:solidFill>
              </a:rPr>
              <a:t>為</a:t>
            </a:r>
            <a:r>
              <a:rPr lang="en-US" altLang="zh-TW" dirty="0" smtClean="0">
                <a:solidFill>
                  <a:srgbClr val="FF0000"/>
                </a:solidFill>
              </a:rPr>
              <a:t>202,000</a:t>
            </a:r>
            <a:r>
              <a:rPr lang="zh-TW" altLang="en-US" dirty="0" smtClean="0">
                <a:solidFill>
                  <a:srgbClr val="FF0000"/>
                </a:solidFill>
              </a:rPr>
              <a:t>元</a:t>
            </a:r>
            <a:r>
              <a:rPr lang="zh-TW" altLang="en-US" dirty="0" smtClean="0"/>
              <a:t>。</a:t>
            </a:r>
            <a:endParaRPr lang="en-US" altLang="zh-TW" dirty="0" smtClean="0"/>
          </a:p>
          <a:p>
            <a:r>
              <a:rPr lang="zh-TW" altLang="en-US" dirty="0"/>
              <a:t>基本生活費差額之</a:t>
            </a:r>
            <a:r>
              <a:rPr lang="zh-TW" altLang="en-US" dirty="0" smtClean="0"/>
              <a:t>計算</a:t>
            </a:r>
            <a:r>
              <a:rPr lang="en-US" altLang="zh-TW" dirty="0" smtClean="0"/>
              <a:t>(</a:t>
            </a:r>
            <a:r>
              <a:rPr lang="zh-TW" altLang="en-US" dirty="0" smtClean="0"/>
              <a:t>參納保法施行細則</a:t>
            </a:r>
            <a:r>
              <a:rPr lang="en-US" altLang="zh-TW" dirty="0" smtClean="0">
                <a:latin typeface="微軟正黑體" panose="020B0604030504040204" pitchFamily="34" charset="-120"/>
                <a:ea typeface="微軟正黑體" panose="020B0604030504040204" pitchFamily="34" charset="-120"/>
              </a:rPr>
              <a:t>§3</a:t>
            </a:r>
            <a:r>
              <a:rPr lang="en-US" altLang="zh-TW" dirty="0" smtClean="0"/>
              <a:t>)</a:t>
            </a:r>
          </a:p>
          <a:p>
            <a:pPr lvl="1"/>
            <a:r>
              <a:rPr lang="zh-TW" altLang="en-US" dirty="0" smtClean="0"/>
              <a:t>基本生活費差額等</a:t>
            </a:r>
            <a:r>
              <a:rPr lang="en-US" altLang="zh-TW" dirty="0" smtClean="0"/>
              <a:t>=</a:t>
            </a:r>
            <a:r>
              <a:rPr lang="zh-TW" altLang="en-US" dirty="0" smtClean="0"/>
              <a:t>基本生活費總額</a:t>
            </a:r>
            <a:r>
              <a:rPr lang="en-US" altLang="zh-TW" dirty="0" smtClean="0"/>
              <a:t>-</a:t>
            </a:r>
            <a:r>
              <a:rPr lang="zh-TW" altLang="en-US" dirty="0" smtClean="0"/>
              <a:t>基本生活費比較項目合計數</a:t>
            </a:r>
            <a:r>
              <a:rPr lang="en-US" altLang="zh-TW" dirty="0" smtClean="0">
                <a:solidFill>
                  <a:srgbClr val="FF0000"/>
                </a:solidFill>
              </a:rPr>
              <a:t>(</a:t>
            </a:r>
            <a:r>
              <a:rPr lang="zh-TW" altLang="en-US" dirty="0" smtClean="0">
                <a:solidFill>
                  <a:srgbClr val="FF0000"/>
                </a:solidFill>
              </a:rPr>
              <a:t>若為負數則歸</a:t>
            </a:r>
            <a:r>
              <a:rPr lang="en-US" altLang="zh-TW" dirty="0" smtClean="0">
                <a:solidFill>
                  <a:srgbClr val="FF0000"/>
                </a:solidFill>
              </a:rPr>
              <a:t>0)</a:t>
            </a:r>
          </a:p>
          <a:p>
            <a:pPr lvl="1"/>
            <a:r>
              <a:rPr lang="zh-TW" altLang="en-US" dirty="0"/>
              <a:t>基本生活費</a:t>
            </a:r>
            <a:r>
              <a:rPr lang="zh-TW" altLang="en-US" dirty="0" smtClean="0"/>
              <a:t>總額</a:t>
            </a:r>
            <a:r>
              <a:rPr lang="en-US" altLang="zh-TW" dirty="0" smtClean="0"/>
              <a:t>=</a:t>
            </a:r>
            <a:r>
              <a:rPr lang="zh-TW" altLang="en-US" dirty="0" smtClean="0">
                <a:latin typeface="新細明體" panose="02020500000000000000" pitchFamily="18" charset="-120"/>
                <a:ea typeface="新細明體" panose="02020500000000000000" pitchFamily="18" charset="-120"/>
              </a:rPr>
              <a:t>每人基本生活費</a:t>
            </a:r>
            <a:r>
              <a:rPr lang="en-US" altLang="zh-TW" dirty="0" smtClean="0">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納稅人本人、配偶及受撫養親屬人數</a:t>
            </a:r>
            <a:endParaRPr lang="en-US" altLang="zh-TW" dirty="0" smtClean="0">
              <a:latin typeface="新細明體" panose="02020500000000000000" pitchFamily="18" charset="-120"/>
              <a:ea typeface="新細明體" panose="02020500000000000000" pitchFamily="18" charset="-120"/>
            </a:endParaRPr>
          </a:p>
          <a:p>
            <a:pPr lvl="1"/>
            <a:r>
              <a:rPr lang="zh-TW" altLang="en-US" dirty="0"/>
              <a:t>基本生活費比較項目合計</a:t>
            </a:r>
            <a:r>
              <a:rPr lang="zh-TW" altLang="en-US" dirty="0" smtClean="0"/>
              <a:t>數</a:t>
            </a:r>
            <a:r>
              <a:rPr lang="en-US" altLang="zh-TW" dirty="0" smtClean="0"/>
              <a:t>=</a:t>
            </a:r>
            <a:r>
              <a:rPr lang="zh-TW" altLang="en-US" dirty="0" smtClean="0"/>
              <a:t>全部免稅額</a:t>
            </a:r>
            <a:r>
              <a:rPr lang="en-US" altLang="zh-TW" dirty="0" smtClean="0"/>
              <a:t>+</a:t>
            </a:r>
            <a:r>
              <a:rPr lang="zh-TW" altLang="en-US" dirty="0" smtClean="0"/>
              <a:t>一般扣除額</a:t>
            </a:r>
            <a:r>
              <a:rPr lang="en-US" altLang="zh-TW" dirty="0" smtClean="0"/>
              <a:t>+</a:t>
            </a:r>
            <a:r>
              <a:rPr lang="zh-TW" altLang="en-US" dirty="0" smtClean="0"/>
              <a:t>儲蓄投資特別扣除額</a:t>
            </a:r>
            <a:r>
              <a:rPr lang="en-US" altLang="zh-TW" dirty="0" smtClean="0"/>
              <a:t>+</a:t>
            </a:r>
            <a:r>
              <a:rPr lang="zh-TW" altLang="en-US" dirty="0" smtClean="0"/>
              <a:t>身心障礙特別扣除額</a:t>
            </a:r>
            <a:r>
              <a:rPr lang="en-US" altLang="zh-TW" dirty="0" smtClean="0"/>
              <a:t>+</a:t>
            </a:r>
            <a:r>
              <a:rPr lang="zh-TW" altLang="en-US" dirty="0" smtClean="0"/>
              <a:t>教育學費特別扣除額</a:t>
            </a:r>
            <a:r>
              <a:rPr lang="en-US" altLang="zh-TW" dirty="0" smtClean="0"/>
              <a:t>+</a:t>
            </a:r>
            <a:r>
              <a:rPr lang="zh-TW" altLang="en-US" dirty="0"/>
              <a:t>幼兒學前特別</a:t>
            </a:r>
            <a:r>
              <a:rPr lang="zh-TW" altLang="en-US" dirty="0" smtClean="0"/>
              <a:t>扣除額</a:t>
            </a:r>
            <a:r>
              <a:rPr lang="en-US" altLang="zh-TW" dirty="0" smtClean="0"/>
              <a:t>+</a:t>
            </a:r>
            <a:r>
              <a:rPr lang="zh-TW" altLang="en-US" dirty="0"/>
              <a:t>長期照顧特別</a:t>
            </a:r>
            <a:r>
              <a:rPr lang="zh-TW" altLang="en-US" dirty="0" smtClean="0"/>
              <a:t>扣除額</a:t>
            </a:r>
            <a:endParaRPr lang="zh-TW" altLang="en-US" dirty="0">
              <a:latin typeface="新細明體" panose="02020500000000000000" pitchFamily="18" charset="-120"/>
              <a:ea typeface="新細明體" panose="02020500000000000000" pitchFamily="18" charset="-120"/>
            </a:endParaRPr>
          </a:p>
        </p:txBody>
      </p:sp>
    </p:spTree>
    <p:extLst>
      <p:ext uri="{BB962C8B-B14F-4D97-AF65-F5344CB8AC3E}">
        <p14:creationId xmlns:p14="http://schemas.microsoft.com/office/powerpoint/2010/main" val="1131672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a:t>基本生活費</a:t>
            </a:r>
            <a:r>
              <a:rPr lang="zh-TW" altLang="en-US" dirty="0" smtClean="0"/>
              <a:t>差額</a:t>
            </a:r>
            <a:r>
              <a:rPr lang="zh-TW" altLang="en-US" dirty="0"/>
              <a:t>案例</a:t>
            </a:r>
          </a:p>
        </p:txBody>
      </p:sp>
      <p:sp>
        <p:nvSpPr>
          <p:cNvPr id="3" name="內容版面配置區 2"/>
          <p:cNvSpPr>
            <a:spLocks noGrp="1"/>
          </p:cNvSpPr>
          <p:nvPr>
            <p:ph idx="1"/>
          </p:nvPr>
        </p:nvSpPr>
        <p:spPr>
          <a:xfrm>
            <a:off x="1435608" y="1447800"/>
            <a:ext cx="7498080" cy="5005536"/>
          </a:xfrm>
        </p:spPr>
        <p:txBody>
          <a:bodyPr>
            <a:normAutofit fontScale="85000" lnSpcReduction="10000"/>
          </a:bodyPr>
          <a:lstStyle/>
          <a:p>
            <a:pPr marL="82296" indent="0">
              <a:buNone/>
            </a:pPr>
            <a:r>
              <a:rPr lang="zh-TW" altLang="en-US" dirty="0"/>
              <a:t>甲君夫妻一家</a:t>
            </a:r>
            <a:r>
              <a:rPr lang="en-US" altLang="zh-TW" dirty="0"/>
              <a:t>6</a:t>
            </a:r>
            <a:r>
              <a:rPr lang="zh-TW" altLang="en-US" dirty="0"/>
              <a:t>口，家庭成員除夫妻外，還扶養就讀大學、國小及</a:t>
            </a:r>
            <a:r>
              <a:rPr lang="en-US" altLang="zh-TW" dirty="0"/>
              <a:t>3</a:t>
            </a:r>
            <a:r>
              <a:rPr lang="zh-TW" altLang="en-US" dirty="0"/>
              <a:t>歲幼兒共</a:t>
            </a:r>
            <a:r>
              <a:rPr lang="en-US" altLang="zh-TW" dirty="0"/>
              <a:t>3</a:t>
            </a:r>
            <a:r>
              <a:rPr lang="zh-TW" altLang="en-US" dirty="0"/>
              <a:t>名子女，另扶養年齡</a:t>
            </a:r>
            <a:r>
              <a:rPr lang="en-US" altLang="zh-TW" dirty="0"/>
              <a:t>68</a:t>
            </a:r>
            <a:r>
              <a:rPr lang="zh-TW" altLang="en-US" dirty="0"/>
              <a:t>歲也符合適用長期照顧特別扣除額資格的母親，甲君</a:t>
            </a:r>
            <a:r>
              <a:rPr lang="en-US" altLang="zh-TW" dirty="0"/>
              <a:t>112</a:t>
            </a:r>
            <a:r>
              <a:rPr lang="zh-TW" altLang="en-US" dirty="0"/>
              <a:t>年度綜合所得稅結算申報選擇採用標準扣除額，則甲君家戶基本生活費總額為</a:t>
            </a:r>
            <a:r>
              <a:rPr lang="en-US" altLang="zh-TW" dirty="0"/>
              <a:t>121.2</a:t>
            </a:r>
            <a:r>
              <a:rPr lang="zh-TW" altLang="en-US" dirty="0"/>
              <a:t>萬元（</a:t>
            </a:r>
            <a:r>
              <a:rPr lang="en-US" altLang="zh-TW" dirty="0"/>
              <a:t>20.2</a:t>
            </a:r>
            <a:r>
              <a:rPr lang="zh-TW" altLang="en-US" dirty="0"/>
              <a:t>萬元</a:t>
            </a:r>
            <a:r>
              <a:rPr lang="en-US" altLang="zh-TW" dirty="0"/>
              <a:t>×6</a:t>
            </a:r>
            <a:r>
              <a:rPr lang="zh-TW" altLang="en-US" dirty="0"/>
              <a:t>人），基本生活費比較項目合計數為</a:t>
            </a:r>
            <a:r>
              <a:rPr lang="en-US" altLang="zh-TW" dirty="0"/>
              <a:t>106.5</a:t>
            </a:r>
            <a:r>
              <a:rPr lang="zh-TW" altLang="en-US" dirty="0"/>
              <a:t>萬元</a:t>
            </a:r>
            <a:r>
              <a:rPr lang="en-US" altLang="zh-TW" dirty="0"/>
              <a:t>〔</a:t>
            </a:r>
            <a:r>
              <a:rPr lang="zh-TW" altLang="en-US" dirty="0"/>
              <a:t>全戶免稅額</a:t>
            </a:r>
            <a:r>
              <a:rPr lang="en-US" altLang="zh-TW" dirty="0"/>
              <a:t>55.2</a:t>
            </a:r>
            <a:r>
              <a:rPr lang="zh-TW" altLang="en-US" dirty="0"/>
              <a:t>萬元（</a:t>
            </a:r>
            <a:r>
              <a:rPr lang="en-US" altLang="zh-TW" dirty="0"/>
              <a:t>9.2</a:t>
            </a:r>
            <a:r>
              <a:rPr lang="zh-TW" altLang="en-US" dirty="0"/>
              <a:t>萬元</a:t>
            </a:r>
            <a:r>
              <a:rPr lang="en-US" altLang="zh-TW" dirty="0"/>
              <a:t>×6</a:t>
            </a:r>
            <a:r>
              <a:rPr lang="zh-TW" altLang="en-US" dirty="0"/>
              <a:t>人）</a:t>
            </a:r>
            <a:r>
              <a:rPr lang="en-US" altLang="zh-TW" dirty="0"/>
              <a:t>+</a:t>
            </a:r>
            <a:r>
              <a:rPr lang="zh-TW" altLang="en-US" dirty="0"/>
              <a:t>標準扣除額</a:t>
            </a:r>
            <a:r>
              <a:rPr lang="en-US" altLang="zh-TW" dirty="0"/>
              <a:t>24.8</a:t>
            </a:r>
            <a:r>
              <a:rPr lang="zh-TW" altLang="en-US" dirty="0"/>
              <a:t>萬元＋教育學費特別扣除額</a:t>
            </a:r>
            <a:r>
              <a:rPr lang="en-US" altLang="zh-TW" dirty="0"/>
              <a:t>2.5</a:t>
            </a:r>
            <a:r>
              <a:rPr lang="zh-TW" altLang="en-US" dirty="0"/>
              <a:t>萬元＋幼兒學前特別扣除額</a:t>
            </a:r>
            <a:r>
              <a:rPr lang="en-US" altLang="zh-TW" dirty="0"/>
              <a:t>12</a:t>
            </a:r>
            <a:r>
              <a:rPr lang="zh-TW" altLang="en-US" dirty="0"/>
              <a:t>萬元＋長期照顧特別扣除額</a:t>
            </a:r>
            <a:r>
              <a:rPr lang="en-US" altLang="zh-TW" dirty="0"/>
              <a:t>12</a:t>
            </a:r>
            <a:r>
              <a:rPr lang="zh-TW" altLang="en-US" dirty="0"/>
              <a:t>萬元</a:t>
            </a:r>
            <a:r>
              <a:rPr lang="en-US" altLang="zh-TW" dirty="0"/>
              <a:t>〕</a:t>
            </a:r>
            <a:r>
              <a:rPr lang="zh-TW" altLang="en-US" dirty="0"/>
              <a:t>，差額部分是該申報戶的基本生活費差額</a:t>
            </a:r>
            <a:r>
              <a:rPr lang="en-US" altLang="zh-TW" dirty="0"/>
              <a:t>14.7</a:t>
            </a:r>
            <a:r>
              <a:rPr lang="zh-TW" altLang="en-US" dirty="0"/>
              <a:t>萬元（</a:t>
            </a:r>
            <a:r>
              <a:rPr lang="en-US" altLang="zh-TW" dirty="0"/>
              <a:t>121.2</a:t>
            </a:r>
            <a:r>
              <a:rPr lang="zh-TW" altLang="en-US" dirty="0"/>
              <a:t>萬元－</a:t>
            </a:r>
            <a:r>
              <a:rPr lang="en-US" altLang="zh-TW" dirty="0"/>
              <a:t>106.5</a:t>
            </a:r>
            <a:r>
              <a:rPr lang="zh-TW" altLang="en-US" dirty="0"/>
              <a:t>萬元），就可以從綜合所得總額中減除，計算綜合所得淨額</a:t>
            </a:r>
          </a:p>
        </p:txBody>
      </p:sp>
    </p:spTree>
    <p:extLst>
      <p:ext uri="{BB962C8B-B14F-4D97-AF65-F5344CB8AC3E}">
        <p14:creationId xmlns:p14="http://schemas.microsoft.com/office/powerpoint/2010/main" val="2882908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pPr>
              <a:spcAft>
                <a:spcPts val="0"/>
              </a:spcAft>
            </a:pPr>
            <a:r>
              <a:rPr lang="zh-TW" altLang="en-US" sz="3200" b="1" kern="100" dirty="0">
                <a:ea typeface="微軟正黑體"/>
                <a:cs typeface="Times New Roman"/>
              </a:rPr>
              <a:t>稅額</a:t>
            </a:r>
            <a:r>
              <a:rPr lang="zh-TW" altLang="en-US" sz="3200" b="1" kern="100" dirty="0" smtClean="0">
                <a:ea typeface="微軟正黑體"/>
                <a:cs typeface="Times New Roman"/>
              </a:rPr>
              <a:t>計算及繳納</a:t>
            </a:r>
            <a:endParaRPr lang="zh-TW" altLang="en-US" sz="3200" dirty="0"/>
          </a:p>
        </p:txBody>
      </p:sp>
      <p:sp>
        <p:nvSpPr>
          <p:cNvPr id="3" name="內容版面配置區 2"/>
          <p:cNvSpPr>
            <a:spLocks noGrp="1"/>
          </p:cNvSpPr>
          <p:nvPr>
            <p:ph idx="1"/>
          </p:nvPr>
        </p:nvSpPr>
        <p:spPr/>
        <p:txBody>
          <a:bodyPr>
            <a:normAutofit fontScale="92500" lnSpcReduction="10000"/>
          </a:bodyPr>
          <a:lstStyle/>
          <a:p>
            <a:pPr marL="571500" indent="-457200">
              <a:spcAft>
                <a:spcPts val="0"/>
              </a:spcAft>
              <a:buNone/>
            </a:pPr>
            <a:r>
              <a:rPr lang="zh-TW" altLang="en-US" sz="2400" b="1" kern="100" dirty="0" smtClean="0">
                <a:ea typeface="微軟正黑體"/>
                <a:cs typeface="Times New Roman"/>
              </a:rPr>
              <a:t>所得稅法</a:t>
            </a:r>
            <a:r>
              <a:rPr lang="en-US" altLang="zh-TW" sz="2400" b="1" kern="100" dirty="0" smtClean="0">
                <a:ea typeface="微軟正黑體"/>
                <a:cs typeface="Times New Roman"/>
              </a:rPr>
              <a:t>§</a:t>
            </a:r>
            <a:r>
              <a:rPr lang="en-US" sz="2400" b="1" kern="100" dirty="0" smtClean="0">
                <a:ea typeface="微軟正黑體"/>
                <a:cs typeface="Times New Roman"/>
              </a:rPr>
              <a:t>1</a:t>
            </a:r>
            <a:r>
              <a:rPr lang="en-US" altLang="zh-TW" sz="2400" b="1" kern="100" dirty="0" smtClean="0">
                <a:ea typeface="微軟正黑體"/>
                <a:cs typeface="Times New Roman"/>
              </a:rPr>
              <a:t>5</a:t>
            </a:r>
            <a:r>
              <a:rPr lang="zh-TW" altLang="en-US" sz="2400" b="1" kern="100" dirty="0" smtClean="0">
                <a:latin typeface="新細明體"/>
                <a:ea typeface="新細明體"/>
                <a:cs typeface="Times New Roman"/>
              </a:rPr>
              <a:t>：</a:t>
            </a:r>
            <a:endParaRPr lang="en-US" altLang="zh-TW" sz="2400" b="1" kern="100" dirty="0">
              <a:latin typeface="新細明體"/>
              <a:ea typeface="新細明體"/>
              <a:cs typeface="Times New Roman"/>
            </a:endParaRPr>
          </a:p>
          <a:p>
            <a:pPr marL="571500" indent="-457200">
              <a:spcAft>
                <a:spcPts val="0"/>
              </a:spcAft>
              <a:buNone/>
            </a:pPr>
            <a:r>
              <a:rPr lang="zh-TW" altLang="en-US" sz="2400" b="1" kern="100" dirty="0" smtClean="0">
                <a:latin typeface="新細明體"/>
                <a:ea typeface="新細明體"/>
                <a:cs typeface="Times New Roman"/>
              </a:rPr>
              <a:t>       </a:t>
            </a:r>
            <a:r>
              <a:rPr lang="zh-TW" altLang="en-US" sz="2400" b="1" kern="100" dirty="0" smtClean="0">
                <a:ea typeface="微軟正黑體"/>
                <a:cs typeface="Times New Roman"/>
              </a:rPr>
              <a:t>納稅</a:t>
            </a:r>
            <a:r>
              <a:rPr lang="zh-TW" altLang="en-US" sz="2400" b="1" kern="100" dirty="0">
                <a:ea typeface="微軟正黑體"/>
                <a:cs typeface="Times New Roman"/>
              </a:rPr>
              <a:t>義務人、配偶及合於第十七條規定得申報減除扶養親屬免稅額之受扶養親屬，有第十四條第一項各類所得者，除納稅義務人與配偶分居，得各自依本法規定辦理結算申報及計算稅額外，應由納稅義務人合併申報及計算稅額。納稅義務人主體一經選定，得於該申報年度結算申報期間屆滿之次日起算六個月內申請變更</a:t>
            </a:r>
            <a:r>
              <a:rPr lang="zh-TW" altLang="en-US" sz="2400" b="1" kern="100" dirty="0" smtClean="0">
                <a:ea typeface="微軟正黑體"/>
                <a:cs typeface="Times New Roman"/>
              </a:rPr>
              <a:t>。因此，夫妻稅額計算及繳納方式一第</a:t>
            </a:r>
            <a:r>
              <a:rPr lang="en-US" altLang="zh-TW" sz="2400" b="1" kern="100" dirty="0" smtClean="0">
                <a:ea typeface="微軟正黑體"/>
                <a:cs typeface="Times New Roman"/>
              </a:rPr>
              <a:t>15</a:t>
            </a:r>
            <a:r>
              <a:rPr lang="zh-TW" altLang="en-US" sz="2400" b="1" kern="100" dirty="0" smtClean="0">
                <a:ea typeface="微軟正黑體"/>
                <a:cs typeface="Times New Roman"/>
              </a:rPr>
              <a:t>條之規定可知</a:t>
            </a:r>
            <a:r>
              <a:rPr lang="zh-TW" altLang="en-US" sz="2400" b="1" kern="100" dirty="0" smtClean="0">
                <a:latin typeface="新細明體"/>
                <a:ea typeface="新細明體"/>
                <a:cs typeface="Times New Roman"/>
              </a:rPr>
              <a:t>：</a:t>
            </a:r>
            <a:endParaRPr lang="en-US" altLang="zh-TW" sz="2400" b="1" kern="100" dirty="0" smtClean="0">
              <a:ea typeface="微軟正黑體"/>
              <a:cs typeface="Times New Roman"/>
            </a:endParaRPr>
          </a:p>
          <a:p>
            <a:pPr marL="571500" indent="-457200">
              <a:spcAft>
                <a:spcPts val="0"/>
              </a:spcAft>
              <a:buNone/>
            </a:pPr>
            <a:r>
              <a:rPr lang="en-US" altLang="zh-TW" sz="2400" b="1" dirty="0" smtClean="0">
                <a:ea typeface="微軟正黑體" pitchFamily="34" charset="-120"/>
              </a:rPr>
              <a:t>(1)</a:t>
            </a:r>
            <a:r>
              <a:rPr lang="zh-TW" altLang="en-US" sz="2400" b="1" kern="100" dirty="0">
                <a:ea typeface="微軟正黑體"/>
                <a:cs typeface="Times New Roman"/>
              </a:rPr>
              <a:t>全家所得合併計算、合併繳納</a:t>
            </a:r>
            <a:endParaRPr lang="zh-TW" altLang="en-US" sz="2400" dirty="0">
              <a:ea typeface="微軟正黑體" pitchFamily="34" charset="-120"/>
            </a:endParaRPr>
          </a:p>
          <a:p>
            <a:pPr marL="571500" indent="-457200">
              <a:spcAft>
                <a:spcPts val="0"/>
              </a:spcAft>
              <a:buNone/>
            </a:pPr>
            <a:r>
              <a:rPr lang="en-US" altLang="zh-TW" sz="2400" b="1" dirty="0" smtClean="0">
                <a:ea typeface="微軟正黑體" pitchFamily="34" charset="-120"/>
              </a:rPr>
              <a:t>(2)</a:t>
            </a:r>
            <a:r>
              <a:rPr lang="zh-TW" altLang="en-US" sz="2400" b="1" dirty="0">
                <a:latin typeface="微軟正黑體" pitchFamily="34" charset="-120"/>
                <a:ea typeface="微軟正黑體" pitchFamily="34" charset="-120"/>
              </a:rPr>
              <a:t>以夫為納稅義務人</a:t>
            </a:r>
            <a:r>
              <a:rPr lang="zh-TW" altLang="en-US" sz="2400" b="1" dirty="0" smtClean="0">
                <a:latin typeface="微軟正黑體" pitchFamily="34" charset="-120"/>
                <a:ea typeface="微軟正黑體" pitchFamily="34" charset="-120"/>
              </a:rPr>
              <a:t>，妻</a:t>
            </a:r>
            <a:r>
              <a:rPr lang="zh-TW" altLang="en-US" sz="2400" b="1" dirty="0">
                <a:latin typeface="微軟正黑體" pitchFamily="34" charset="-120"/>
                <a:ea typeface="微軟正黑體" pitchFamily="34" charset="-120"/>
              </a:rPr>
              <a:t>之薪資所得分開計算，合併</a:t>
            </a:r>
            <a:r>
              <a:rPr lang="zh-TW" altLang="en-US" sz="2400" b="1" dirty="0" smtClean="0">
                <a:latin typeface="微軟正黑體" pitchFamily="34" charset="-120"/>
                <a:ea typeface="微軟正黑體" pitchFamily="34" charset="-120"/>
              </a:rPr>
              <a:t>繳納</a:t>
            </a:r>
            <a:endParaRPr lang="en-US" altLang="zh-TW" sz="2400" b="1" dirty="0" smtClean="0">
              <a:latin typeface="微軟正黑體" pitchFamily="34" charset="-120"/>
              <a:ea typeface="微軟正黑體" pitchFamily="34" charset="-120"/>
            </a:endParaRPr>
          </a:p>
          <a:p>
            <a:pPr marL="571500" indent="-457200">
              <a:buNone/>
            </a:pPr>
            <a:r>
              <a:rPr lang="en-US" altLang="zh-TW" sz="2400" b="1" dirty="0" smtClean="0">
                <a:ea typeface="微軟正黑體" pitchFamily="34" charset="-120"/>
              </a:rPr>
              <a:t>(3)</a:t>
            </a:r>
            <a:r>
              <a:rPr lang="zh-TW" altLang="en-US" sz="2400" b="1" dirty="0" smtClean="0">
                <a:latin typeface="微軟正黑體" pitchFamily="34" charset="-120"/>
                <a:ea typeface="微軟正黑體" pitchFamily="34" charset="-120"/>
              </a:rPr>
              <a:t>以妻為</a:t>
            </a:r>
            <a:r>
              <a:rPr lang="zh-TW" altLang="en-US" sz="2400" b="1" dirty="0">
                <a:latin typeface="微軟正黑體" pitchFamily="34" charset="-120"/>
                <a:ea typeface="微軟正黑體" pitchFamily="34" charset="-120"/>
              </a:rPr>
              <a:t>納稅義務人</a:t>
            </a:r>
            <a:r>
              <a:rPr lang="zh-TW" altLang="en-US" sz="2400" b="1" dirty="0" smtClean="0">
                <a:latin typeface="微軟正黑體" pitchFamily="34" charset="-120"/>
                <a:ea typeface="微軟正黑體" pitchFamily="34" charset="-120"/>
              </a:rPr>
              <a:t>，夫之</a:t>
            </a:r>
            <a:r>
              <a:rPr lang="zh-TW" altLang="en-US" sz="2400" b="1" dirty="0">
                <a:latin typeface="微軟正黑體" pitchFamily="34" charset="-120"/>
                <a:ea typeface="微軟正黑體" pitchFamily="34" charset="-120"/>
              </a:rPr>
              <a:t>薪資所得分開計算，合併繳納</a:t>
            </a:r>
            <a:endParaRPr lang="en-US" altLang="zh-TW" sz="2400" b="1" dirty="0">
              <a:latin typeface="微軟正黑體" pitchFamily="34" charset="-120"/>
              <a:ea typeface="微軟正黑體" pitchFamily="34" charset="-120"/>
            </a:endParaRPr>
          </a:p>
          <a:p>
            <a:pPr marL="571500" indent="-457200">
              <a:spcAft>
                <a:spcPts val="0"/>
              </a:spcAft>
              <a:buNone/>
            </a:pPr>
            <a:r>
              <a:rPr lang="en-US" altLang="zh-TW" sz="2400" b="1" dirty="0" smtClean="0">
                <a:ea typeface="微軟正黑體" pitchFamily="34" charset="-120"/>
              </a:rPr>
              <a:t>(4)</a:t>
            </a:r>
            <a:r>
              <a:rPr lang="zh-TW" altLang="en-US" sz="2400" b="1" dirty="0">
                <a:latin typeface="微軟正黑體" pitchFamily="34" charset="-120"/>
                <a:ea typeface="微軟正黑體" pitchFamily="34" charset="-120"/>
              </a:rPr>
              <a:t>以夫為納稅義務人，妻之各類所得分開計算，合併</a:t>
            </a:r>
            <a:r>
              <a:rPr lang="zh-TW" altLang="en-US" sz="2400" b="1" dirty="0" smtClean="0">
                <a:latin typeface="微軟正黑體" pitchFamily="34" charset="-120"/>
                <a:ea typeface="微軟正黑體" pitchFamily="34" charset="-120"/>
              </a:rPr>
              <a:t>繳納</a:t>
            </a:r>
            <a:endParaRPr lang="en-US" altLang="zh-TW" sz="2400" b="1" dirty="0" smtClean="0">
              <a:latin typeface="微軟正黑體" pitchFamily="34" charset="-120"/>
              <a:ea typeface="微軟正黑體" pitchFamily="34" charset="-120"/>
            </a:endParaRPr>
          </a:p>
          <a:p>
            <a:pPr marL="571500" indent="-457200">
              <a:spcAft>
                <a:spcPts val="0"/>
              </a:spcAft>
              <a:buNone/>
            </a:pPr>
            <a:r>
              <a:rPr lang="en-US" altLang="zh-TW" sz="2400" b="1" dirty="0" smtClean="0">
                <a:ea typeface="微軟正黑體" pitchFamily="34" charset="-120"/>
              </a:rPr>
              <a:t>(5)</a:t>
            </a:r>
            <a:r>
              <a:rPr lang="zh-TW" altLang="en-US" sz="2400" b="1" dirty="0" smtClean="0">
                <a:latin typeface="微軟正黑體" pitchFamily="34" charset="-120"/>
                <a:ea typeface="微軟正黑體" pitchFamily="34" charset="-120"/>
              </a:rPr>
              <a:t>以妻為</a:t>
            </a:r>
            <a:r>
              <a:rPr lang="zh-TW" altLang="en-US" sz="2400" b="1" dirty="0">
                <a:latin typeface="微軟正黑體" pitchFamily="34" charset="-120"/>
                <a:ea typeface="微軟正黑體" pitchFamily="34" charset="-120"/>
              </a:rPr>
              <a:t>納稅義務人</a:t>
            </a:r>
            <a:r>
              <a:rPr lang="zh-TW" altLang="en-US" sz="2400" b="1" dirty="0" smtClean="0">
                <a:latin typeface="微軟正黑體" pitchFamily="34" charset="-120"/>
                <a:ea typeface="微軟正黑體" pitchFamily="34" charset="-120"/>
              </a:rPr>
              <a:t>，夫之</a:t>
            </a:r>
            <a:r>
              <a:rPr lang="zh-TW" altLang="en-US" sz="2400" b="1" dirty="0">
                <a:latin typeface="微軟正黑體" pitchFamily="34" charset="-120"/>
                <a:ea typeface="微軟正黑體" pitchFamily="34" charset="-120"/>
              </a:rPr>
              <a:t>各類所得分開計算，合併繳納</a:t>
            </a:r>
            <a:endParaRPr lang="en-US" altLang="zh-TW" sz="2400" b="1" dirty="0">
              <a:latin typeface="微軟正黑體" pitchFamily="34" charset="-120"/>
              <a:ea typeface="微軟正黑體" pitchFamily="34" charset="-120"/>
            </a:endParaRPr>
          </a:p>
          <a:p>
            <a:pPr>
              <a:buNone/>
            </a:pPr>
            <a:endParaRPr lang="zh-TW" altLang="en-US" dirty="0">
              <a:latin typeface="微軟正黑體" pitchFamily="34" charset="-120"/>
              <a:ea typeface="微軟正黑體" pitchFamily="34" charset="-120"/>
            </a:endParaRPr>
          </a:p>
        </p:txBody>
      </p:sp>
    </p:spTree>
    <p:extLst>
      <p:ext uri="{BB962C8B-B14F-4D97-AF65-F5344CB8AC3E}">
        <p14:creationId xmlns:p14="http://schemas.microsoft.com/office/powerpoint/2010/main" val="30142628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pPr>
              <a:spcAft>
                <a:spcPts val="0"/>
              </a:spcAft>
            </a:pPr>
            <a:r>
              <a:rPr lang="en-US" sz="3200" b="1" kern="100" dirty="0" smtClean="0">
                <a:latin typeface="微軟正黑體"/>
                <a:ea typeface="新細明體"/>
                <a:cs typeface="Times New Roman"/>
              </a:rPr>
              <a:t>Way1</a:t>
            </a:r>
            <a:r>
              <a:rPr lang="zh-TW" altLang="en-US" sz="3200" b="1" kern="100" dirty="0">
                <a:ea typeface="微軟正黑體"/>
                <a:cs typeface="Times New Roman"/>
              </a:rPr>
              <a:t>：全家所得合併計算、合併</a:t>
            </a:r>
            <a:r>
              <a:rPr lang="zh-TW" altLang="en-US" sz="3200" b="1" kern="100" dirty="0" smtClean="0">
                <a:ea typeface="微軟正黑體"/>
                <a:cs typeface="Times New Roman"/>
              </a:rPr>
              <a:t>繳納</a:t>
            </a:r>
            <a:endParaRPr lang="zh-TW" altLang="en-US" sz="3200" dirty="0"/>
          </a:p>
        </p:txBody>
      </p:sp>
      <p:sp>
        <p:nvSpPr>
          <p:cNvPr id="3" name="內容版面配置區 2"/>
          <p:cNvSpPr>
            <a:spLocks noGrp="1"/>
          </p:cNvSpPr>
          <p:nvPr>
            <p:ph idx="1"/>
          </p:nvPr>
        </p:nvSpPr>
        <p:spPr/>
        <p:txBody>
          <a:bodyPr>
            <a:normAutofit/>
          </a:bodyPr>
          <a:lstStyle/>
          <a:p>
            <a:pPr marL="571500" indent="-457200">
              <a:spcAft>
                <a:spcPts val="0"/>
              </a:spcAft>
              <a:buNone/>
            </a:pPr>
            <a:r>
              <a:rPr lang="en-US" altLang="zh-TW" sz="2400" b="1" kern="100" dirty="0" smtClean="0">
                <a:ea typeface="微軟正黑體"/>
                <a:cs typeface="Times New Roman"/>
              </a:rPr>
              <a:t>(1)</a:t>
            </a:r>
            <a:r>
              <a:rPr lang="zh-TW" altLang="en-US" sz="2400" b="1" kern="100" dirty="0" smtClean="0">
                <a:ea typeface="微軟正黑體"/>
                <a:cs typeface="Times New Roman"/>
              </a:rPr>
              <a:t> 依</a:t>
            </a:r>
            <a:r>
              <a:rPr lang="zh-TW" altLang="en-US" sz="2400" b="1" kern="100" dirty="0">
                <a:ea typeface="微軟正黑體"/>
                <a:cs typeface="Times New Roman"/>
              </a:rPr>
              <a:t>所得稅法</a:t>
            </a:r>
            <a:r>
              <a:rPr lang="en-US" altLang="zh-TW" sz="2400" b="1" kern="100" dirty="0">
                <a:ea typeface="微軟正黑體"/>
                <a:cs typeface="Times New Roman"/>
              </a:rPr>
              <a:t>§</a:t>
            </a:r>
            <a:r>
              <a:rPr lang="en-US" sz="2400" b="1" kern="100" dirty="0">
                <a:ea typeface="微軟正黑體"/>
                <a:cs typeface="Times New Roman"/>
              </a:rPr>
              <a:t>4</a:t>
            </a:r>
            <a:r>
              <a:rPr lang="zh-TW" altLang="en-US" sz="2400" b="1" kern="100" dirty="0">
                <a:ea typeface="微軟正黑體"/>
                <a:cs typeface="Times New Roman"/>
              </a:rPr>
              <a:t>、</a:t>
            </a:r>
            <a:r>
              <a:rPr lang="en-US" altLang="zh-TW" sz="2400" b="1" kern="100" dirty="0">
                <a:ea typeface="微軟正黑體"/>
                <a:cs typeface="Times New Roman"/>
              </a:rPr>
              <a:t>§</a:t>
            </a:r>
            <a:r>
              <a:rPr lang="en-US" sz="2400" b="1" kern="100" dirty="0">
                <a:ea typeface="微軟正黑體"/>
                <a:cs typeface="Times New Roman"/>
              </a:rPr>
              <a:t>14</a:t>
            </a:r>
            <a:r>
              <a:rPr lang="zh-TW" altLang="en-US" sz="2400" b="1" kern="100" dirty="0">
                <a:ea typeface="微軟正黑體"/>
                <a:cs typeface="Times New Roman"/>
              </a:rPr>
              <a:t>計算全家綜合所得</a:t>
            </a:r>
            <a:r>
              <a:rPr lang="zh-TW" altLang="en-US" sz="2400" b="1" kern="100" dirty="0" smtClean="0">
                <a:ea typeface="微軟正黑體"/>
                <a:cs typeface="Times New Roman"/>
              </a:rPr>
              <a:t>總額</a:t>
            </a:r>
            <a:endParaRPr lang="en-US" altLang="zh-TW" sz="2400" b="1" kern="100" dirty="0" smtClean="0">
              <a:ea typeface="微軟正黑體"/>
              <a:cs typeface="Times New Roman"/>
            </a:endParaRPr>
          </a:p>
          <a:p>
            <a:pPr marL="571500" indent="-457200">
              <a:buNone/>
            </a:pPr>
            <a:r>
              <a:rPr lang="en-US" altLang="zh-TW" sz="2400" b="1" dirty="0" smtClean="0">
                <a:ea typeface="微軟正黑體" pitchFamily="34" charset="-120"/>
              </a:rPr>
              <a:t>(2)</a:t>
            </a:r>
            <a:r>
              <a:rPr lang="zh-TW" altLang="en-US" sz="2400" b="1" dirty="0" smtClean="0">
                <a:ea typeface="微軟正黑體" pitchFamily="34" charset="-120"/>
              </a:rPr>
              <a:t> 依</a:t>
            </a:r>
            <a:r>
              <a:rPr lang="zh-TW" altLang="en-US" sz="2400" b="1" dirty="0">
                <a:ea typeface="微軟正黑體" pitchFamily="34" charset="-120"/>
              </a:rPr>
              <a:t>所得稅法</a:t>
            </a:r>
            <a:r>
              <a:rPr lang="en-US" altLang="zh-TW" sz="2400" b="1" dirty="0">
                <a:ea typeface="微軟正黑體" pitchFamily="34" charset="-120"/>
              </a:rPr>
              <a:t>§</a:t>
            </a:r>
            <a:r>
              <a:rPr lang="en-US" sz="2400" b="1" dirty="0">
                <a:ea typeface="微軟正黑體" pitchFamily="34" charset="-120"/>
              </a:rPr>
              <a:t>5</a:t>
            </a:r>
            <a:r>
              <a:rPr lang="zh-TW" altLang="en-US" sz="2400" b="1" dirty="0">
                <a:ea typeface="微軟正黑體" pitchFamily="34" charset="-120"/>
              </a:rPr>
              <a:t>、</a:t>
            </a:r>
            <a:r>
              <a:rPr lang="en-US" altLang="zh-TW" sz="2400" b="1" dirty="0">
                <a:ea typeface="微軟正黑體" pitchFamily="34" charset="-120"/>
              </a:rPr>
              <a:t>§</a:t>
            </a:r>
            <a:r>
              <a:rPr lang="en-US" sz="2400" b="1" dirty="0">
                <a:ea typeface="微軟正黑體" pitchFamily="34" charset="-120"/>
              </a:rPr>
              <a:t>17</a:t>
            </a:r>
            <a:r>
              <a:rPr lang="zh-TW" altLang="en-US" sz="2400" b="1" dirty="0">
                <a:ea typeface="微軟正黑體" pitchFamily="34" charset="-120"/>
              </a:rPr>
              <a:t>及行政院公告計算全家</a:t>
            </a:r>
            <a:r>
              <a:rPr lang="zh-TW" altLang="en-US" sz="2400" b="1" dirty="0" smtClean="0">
                <a:ea typeface="微軟正黑體" pitchFamily="34" charset="-120"/>
              </a:rPr>
              <a:t>免稅額</a:t>
            </a:r>
            <a:endParaRPr lang="zh-TW" altLang="en-US" sz="2400" dirty="0">
              <a:ea typeface="微軟正黑體" pitchFamily="34" charset="-120"/>
            </a:endParaRPr>
          </a:p>
          <a:p>
            <a:pPr marL="571500" indent="-457200">
              <a:spcAft>
                <a:spcPts val="0"/>
              </a:spcAft>
              <a:buNone/>
            </a:pPr>
            <a:r>
              <a:rPr lang="en-US" altLang="zh-TW" sz="2400" b="1" dirty="0" smtClean="0">
                <a:ea typeface="微軟正黑體" pitchFamily="34" charset="-120"/>
              </a:rPr>
              <a:t>(3)</a:t>
            </a:r>
            <a:r>
              <a:rPr lang="zh-TW" altLang="en-US" sz="2400" b="1" dirty="0" smtClean="0">
                <a:ea typeface="微軟正黑體" pitchFamily="34" charset="-120"/>
              </a:rPr>
              <a:t> 依</a:t>
            </a:r>
            <a:r>
              <a:rPr lang="zh-TW" altLang="en-US" sz="2400" b="1" dirty="0">
                <a:ea typeface="微軟正黑體" pitchFamily="34" charset="-120"/>
              </a:rPr>
              <a:t>所得稅法</a:t>
            </a:r>
            <a:r>
              <a:rPr lang="en-US" altLang="zh-TW" sz="2400" b="1" dirty="0">
                <a:ea typeface="微軟正黑體" pitchFamily="34" charset="-120"/>
              </a:rPr>
              <a:t>§</a:t>
            </a:r>
            <a:r>
              <a:rPr lang="en-US" sz="2400" b="1" dirty="0">
                <a:ea typeface="微軟正黑體" pitchFamily="34" charset="-120"/>
              </a:rPr>
              <a:t>17</a:t>
            </a:r>
            <a:r>
              <a:rPr lang="zh-TW" altLang="en-US" sz="2400" b="1" dirty="0">
                <a:ea typeface="微軟正黑體" pitchFamily="34" charset="-120"/>
              </a:rPr>
              <a:t>及行政院公告計算全家扣除</a:t>
            </a:r>
            <a:r>
              <a:rPr lang="zh-TW" altLang="en-US" sz="2400" b="1" dirty="0" smtClean="0">
                <a:ea typeface="微軟正黑體" pitchFamily="34" charset="-120"/>
              </a:rPr>
              <a:t>額</a:t>
            </a:r>
            <a:endParaRPr lang="en-US" altLang="zh-TW" sz="2400" b="1" dirty="0" smtClean="0">
              <a:ea typeface="微軟正黑體" pitchFamily="34" charset="-120"/>
            </a:endParaRPr>
          </a:p>
          <a:p>
            <a:pPr marL="971550" lvl="1" indent="-457200">
              <a:buNone/>
            </a:pPr>
            <a:r>
              <a:rPr lang="zh-TW" altLang="en-US" sz="2400" b="1" dirty="0">
                <a:ea typeface="微軟正黑體" pitchFamily="34" charset="-120"/>
              </a:rPr>
              <a:t> </a:t>
            </a:r>
            <a:r>
              <a:rPr lang="zh-TW" altLang="en-US" sz="2000" b="1" dirty="0" smtClean="0">
                <a:ea typeface="微軟正黑體" pitchFamily="34" charset="-120"/>
              </a:rPr>
              <a:t>標準扣除額</a:t>
            </a:r>
            <a:endParaRPr lang="en-US" altLang="zh-TW" sz="2000" b="1" dirty="0">
              <a:ea typeface="微軟正黑體" pitchFamily="34" charset="-120"/>
            </a:endParaRPr>
          </a:p>
          <a:p>
            <a:pPr marL="971550" lvl="1" indent="-457200">
              <a:buNone/>
            </a:pPr>
            <a:r>
              <a:rPr lang="zh-TW" altLang="en-US" sz="2000" b="1" dirty="0" smtClean="0">
                <a:ea typeface="微軟正黑體" pitchFamily="34" charset="-120"/>
              </a:rPr>
              <a:t> 列舉扣除額 </a:t>
            </a:r>
            <a:endParaRPr lang="en-US" altLang="zh-TW" sz="2000" b="1" dirty="0" smtClean="0">
              <a:ea typeface="微軟正黑體" pitchFamily="34" charset="-120"/>
            </a:endParaRPr>
          </a:p>
          <a:p>
            <a:pPr marL="971550" lvl="1" indent="-457200">
              <a:buNone/>
            </a:pPr>
            <a:r>
              <a:rPr lang="en-US" altLang="zh-TW" sz="1600" b="1" dirty="0" smtClean="0">
                <a:ea typeface="微軟正黑體" pitchFamily="34" charset="-120"/>
              </a:rPr>
              <a:t>(</a:t>
            </a:r>
            <a:r>
              <a:rPr lang="zh-TW" altLang="en-US" sz="1600" b="1" dirty="0" smtClean="0">
                <a:ea typeface="微軟正黑體" pitchFamily="34" charset="-120"/>
              </a:rPr>
              <a:t>捐贈、保險費、醫藥生育費、災害損失、購屋借款利息、房屋租金支出、競選經費</a:t>
            </a:r>
            <a:r>
              <a:rPr lang="en-US" altLang="zh-TW" sz="1600" b="1" dirty="0" smtClean="0">
                <a:ea typeface="微軟正黑體" pitchFamily="34" charset="-120"/>
              </a:rPr>
              <a:t>)</a:t>
            </a:r>
            <a:endParaRPr lang="en-US" altLang="zh-TW" sz="2000" b="1" dirty="0" smtClean="0">
              <a:ea typeface="微軟正黑體" pitchFamily="34" charset="-120"/>
            </a:endParaRPr>
          </a:p>
          <a:p>
            <a:pPr marL="971550" lvl="1" indent="-457200">
              <a:buNone/>
            </a:pPr>
            <a:r>
              <a:rPr lang="zh-TW" altLang="en-US" sz="2000" b="1" dirty="0" smtClean="0">
                <a:ea typeface="微軟正黑體" pitchFamily="34" charset="-120"/>
              </a:rPr>
              <a:t>特別扣除額 </a:t>
            </a:r>
            <a:endParaRPr lang="en-US" altLang="zh-TW" sz="2000" b="1" dirty="0" smtClean="0">
              <a:ea typeface="微軟正黑體" pitchFamily="34" charset="-120"/>
            </a:endParaRPr>
          </a:p>
          <a:p>
            <a:pPr marL="971550" lvl="1" indent="-457200">
              <a:buNone/>
            </a:pPr>
            <a:r>
              <a:rPr lang="en-US" altLang="zh-TW" sz="1600" b="1" dirty="0" smtClean="0">
                <a:ea typeface="微軟正黑體" pitchFamily="34" charset="-120"/>
              </a:rPr>
              <a:t>(</a:t>
            </a:r>
            <a:r>
              <a:rPr lang="zh-TW" altLang="en-US" sz="1600" b="1" dirty="0" smtClean="0">
                <a:ea typeface="微軟正黑體" pitchFamily="34" charset="-120"/>
              </a:rPr>
              <a:t>財產交易所得、薪資所得、儲蓄投資、身心障礙、子女教育學費、幼兒學前</a:t>
            </a:r>
            <a:r>
              <a:rPr lang="en-US" altLang="zh-TW" sz="1600" b="1" dirty="0" smtClean="0">
                <a:ea typeface="微軟正黑體" pitchFamily="34" charset="-120"/>
              </a:rPr>
              <a:t>)</a:t>
            </a:r>
          </a:p>
          <a:p>
            <a:pPr marL="571500" indent="-457200">
              <a:spcAft>
                <a:spcPts val="0"/>
              </a:spcAft>
              <a:buNone/>
            </a:pPr>
            <a:r>
              <a:rPr lang="en-US" altLang="zh-TW" sz="2400" b="1" dirty="0" smtClean="0">
                <a:ea typeface="微軟正黑體" pitchFamily="34" charset="-120"/>
              </a:rPr>
              <a:t>(4)</a:t>
            </a:r>
            <a:r>
              <a:rPr lang="zh-TW" altLang="en-US" sz="2400" b="1" dirty="0" smtClean="0">
                <a:ea typeface="微軟正黑體" pitchFamily="34" charset="-120"/>
              </a:rPr>
              <a:t> 全家</a:t>
            </a:r>
            <a:r>
              <a:rPr lang="zh-TW" altLang="en-US" sz="2400" b="1" dirty="0">
                <a:ea typeface="微軟正黑體" pitchFamily="34" charset="-120"/>
              </a:rPr>
              <a:t>綜合所得</a:t>
            </a:r>
            <a:r>
              <a:rPr lang="zh-TW" altLang="en-US" sz="2400" b="1" dirty="0" smtClean="0">
                <a:ea typeface="微軟正黑體" pitchFamily="34" charset="-120"/>
              </a:rPr>
              <a:t>淨額 </a:t>
            </a:r>
            <a:r>
              <a:rPr lang="en-US" altLang="zh-TW" sz="2400" b="1" dirty="0" smtClean="0">
                <a:ea typeface="微軟正黑體" pitchFamily="34" charset="-120"/>
              </a:rPr>
              <a:t>=</a:t>
            </a:r>
            <a:r>
              <a:rPr lang="zh-TW" altLang="en-US" sz="2400" b="1" dirty="0" smtClean="0">
                <a:ea typeface="微軟正黑體" pitchFamily="34" charset="-120"/>
              </a:rPr>
              <a:t> </a:t>
            </a:r>
            <a:r>
              <a:rPr lang="en-US" altLang="zh-TW" sz="2400" b="1" dirty="0" smtClean="0">
                <a:ea typeface="微軟正黑體" pitchFamily="34" charset="-120"/>
              </a:rPr>
              <a:t>(1)</a:t>
            </a:r>
            <a:r>
              <a:rPr lang="zh-TW" altLang="en-US" sz="2400" b="1" dirty="0" smtClean="0">
                <a:ea typeface="微軟正黑體" pitchFamily="34" charset="-120"/>
              </a:rPr>
              <a:t> </a:t>
            </a:r>
            <a:r>
              <a:rPr lang="en-US" altLang="zh-TW" sz="2400" b="1" dirty="0" smtClean="0">
                <a:ea typeface="微軟正黑體" pitchFamily="34" charset="-120"/>
              </a:rPr>
              <a:t>–</a:t>
            </a:r>
            <a:r>
              <a:rPr lang="zh-TW" altLang="en-US" sz="2400" b="1" dirty="0" smtClean="0">
                <a:ea typeface="微軟正黑體" pitchFamily="34" charset="-120"/>
              </a:rPr>
              <a:t> </a:t>
            </a:r>
            <a:r>
              <a:rPr lang="en-US" altLang="zh-TW" sz="2400" b="1" dirty="0" smtClean="0">
                <a:ea typeface="微軟正黑體" pitchFamily="34" charset="-120"/>
              </a:rPr>
              <a:t>(2)</a:t>
            </a:r>
            <a:r>
              <a:rPr lang="zh-TW" altLang="en-US" sz="2400" b="1" dirty="0" smtClean="0">
                <a:ea typeface="微軟正黑體" pitchFamily="34" charset="-120"/>
              </a:rPr>
              <a:t> </a:t>
            </a:r>
            <a:r>
              <a:rPr lang="en-US" altLang="zh-TW" sz="2400" b="1" dirty="0" smtClean="0">
                <a:ea typeface="微軟正黑體" pitchFamily="34" charset="-120"/>
              </a:rPr>
              <a:t>–</a:t>
            </a:r>
            <a:r>
              <a:rPr lang="zh-TW" altLang="en-US" sz="2400" b="1" dirty="0" smtClean="0">
                <a:ea typeface="微軟正黑體" pitchFamily="34" charset="-120"/>
              </a:rPr>
              <a:t> </a:t>
            </a:r>
            <a:r>
              <a:rPr lang="en-US" altLang="zh-TW" sz="2400" b="1" dirty="0" smtClean="0">
                <a:ea typeface="微軟正黑體" pitchFamily="34" charset="-120"/>
              </a:rPr>
              <a:t>(3)-</a:t>
            </a:r>
            <a:r>
              <a:rPr lang="zh-TW" altLang="en-US" sz="2400" b="1" dirty="0" smtClean="0">
                <a:solidFill>
                  <a:srgbClr val="C00000"/>
                </a:solidFill>
                <a:ea typeface="微軟正黑體" pitchFamily="34" charset="-120"/>
              </a:rPr>
              <a:t>基本生活費差額</a:t>
            </a:r>
            <a:endParaRPr lang="en-US" altLang="zh-TW" sz="2400" b="1" dirty="0" smtClean="0">
              <a:ea typeface="微軟正黑體" pitchFamily="34" charset="-120"/>
            </a:endParaRPr>
          </a:p>
          <a:p>
            <a:pPr marL="571500" indent="-457200">
              <a:spcAft>
                <a:spcPts val="0"/>
              </a:spcAft>
              <a:buNone/>
            </a:pPr>
            <a:r>
              <a:rPr lang="en-US" altLang="zh-TW" sz="2400" b="1" dirty="0" smtClean="0">
                <a:ea typeface="微軟正黑體" pitchFamily="34" charset="-120"/>
              </a:rPr>
              <a:t>(5)</a:t>
            </a:r>
            <a:r>
              <a:rPr lang="zh-TW" altLang="en-US" sz="2400" b="1" dirty="0" smtClean="0">
                <a:ea typeface="微軟正黑體" pitchFamily="34" charset="-120"/>
              </a:rPr>
              <a:t> 全家</a:t>
            </a:r>
            <a:r>
              <a:rPr lang="zh-TW" altLang="en-US" sz="2400" b="1" dirty="0">
                <a:ea typeface="微軟正黑體" pitchFamily="34" charset="-120"/>
              </a:rPr>
              <a:t>應納稅</a:t>
            </a:r>
            <a:r>
              <a:rPr lang="zh-TW" altLang="en-US" sz="2400" b="1" dirty="0" smtClean="0">
                <a:ea typeface="微軟正黑體" pitchFamily="34" charset="-120"/>
              </a:rPr>
              <a:t>額 </a:t>
            </a:r>
            <a:r>
              <a:rPr lang="en-US" altLang="zh-TW" sz="2400" b="1" dirty="0" smtClean="0">
                <a:ea typeface="微軟正黑體" pitchFamily="34" charset="-120"/>
              </a:rPr>
              <a:t>=</a:t>
            </a:r>
            <a:r>
              <a:rPr lang="zh-TW" altLang="en-US" sz="2400" b="1" dirty="0" smtClean="0">
                <a:ea typeface="微軟正黑體" pitchFamily="34" charset="-120"/>
              </a:rPr>
              <a:t> </a:t>
            </a:r>
            <a:r>
              <a:rPr lang="en-US" altLang="zh-TW" sz="2400" b="1" dirty="0" smtClean="0">
                <a:ea typeface="微軟正黑體" pitchFamily="34" charset="-120"/>
              </a:rPr>
              <a:t>(4)</a:t>
            </a:r>
            <a:r>
              <a:rPr lang="zh-TW" altLang="en-US" sz="2400" b="1" dirty="0" smtClean="0">
                <a:ea typeface="微軟正黑體" pitchFamily="34" charset="-120"/>
              </a:rPr>
              <a:t> </a:t>
            </a:r>
            <a:r>
              <a:rPr lang="en-US" altLang="zh-TW" sz="2400" b="1" dirty="0" smtClean="0">
                <a:ea typeface="微軟正黑體" pitchFamily="34" charset="-120"/>
              </a:rPr>
              <a:t>× </a:t>
            </a:r>
            <a:r>
              <a:rPr lang="zh-TW" altLang="en-US" sz="2400" b="1" dirty="0" smtClean="0">
                <a:ea typeface="微軟正黑體" pitchFamily="34" charset="-120"/>
              </a:rPr>
              <a:t>稅率 </a:t>
            </a:r>
            <a:r>
              <a:rPr lang="en-US" altLang="zh-TW" sz="2400" b="1" dirty="0" smtClean="0">
                <a:ea typeface="微軟正黑體" pitchFamily="34" charset="-120"/>
              </a:rPr>
              <a:t>–</a:t>
            </a:r>
            <a:r>
              <a:rPr lang="zh-TW" altLang="en-US" sz="2400" b="1" dirty="0" smtClean="0">
                <a:ea typeface="微軟正黑體" pitchFamily="34" charset="-120"/>
              </a:rPr>
              <a:t> 累進差額</a:t>
            </a:r>
            <a:endParaRPr lang="zh-TW" altLang="en-US" sz="2400" b="1" kern="100" dirty="0" smtClean="0">
              <a:ea typeface="微軟正黑體" pitchFamily="34" charset="-120"/>
              <a:cs typeface="Times New Roman"/>
            </a:endParaRPr>
          </a:p>
          <a:p>
            <a:pPr>
              <a:buNone/>
            </a:pPr>
            <a:endParaRPr lang="zh-TW" altLang="en-US" dirty="0">
              <a:latin typeface="微軟正黑體" pitchFamily="34" charset="-120"/>
              <a:ea typeface="微軟正黑體" pitchFamily="34" charset="-120"/>
            </a:endParaRPr>
          </a:p>
        </p:txBody>
      </p:sp>
      <p:sp>
        <p:nvSpPr>
          <p:cNvPr id="4" name="左中括弧 3"/>
          <p:cNvSpPr/>
          <p:nvPr/>
        </p:nvSpPr>
        <p:spPr>
          <a:xfrm>
            <a:off x="857224" y="3143248"/>
            <a:ext cx="142876" cy="107157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solidFill>
                <a:prstClr val="black"/>
              </a:solidFill>
            </a:endParaRPr>
          </a:p>
        </p:txBody>
      </p:sp>
      <p:sp>
        <p:nvSpPr>
          <p:cNvPr id="6" name="左中括弧 5"/>
          <p:cNvSpPr/>
          <p:nvPr/>
        </p:nvSpPr>
        <p:spPr>
          <a:xfrm>
            <a:off x="857224" y="3143248"/>
            <a:ext cx="142876" cy="428628"/>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solidFill>
                <a:prstClr val="black"/>
              </a:solidFill>
            </a:endParaRPr>
          </a:p>
        </p:txBody>
      </p:sp>
    </p:spTree>
    <p:extLst>
      <p:ext uri="{BB962C8B-B14F-4D97-AF65-F5344CB8AC3E}">
        <p14:creationId xmlns:p14="http://schemas.microsoft.com/office/powerpoint/2010/main" val="2027545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r>
              <a:rPr lang="en-US" sz="3200" b="1" dirty="0">
                <a:latin typeface="微軟正黑體" pitchFamily="34" charset="-120"/>
                <a:ea typeface="微軟正黑體" pitchFamily="34" charset="-120"/>
              </a:rPr>
              <a:t>Way2</a:t>
            </a:r>
            <a:r>
              <a:rPr lang="zh-TW" altLang="en-US" sz="3200" b="1" dirty="0">
                <a:latin typeface="微軟正黑體" pitchFamily="34" charset="-120"/>
                <a:ea typeface="微軟正黑體" pitchFamily="34" charset="-120"/>
              </a:rPr>
              <a:t>：以夫為納稅義務人</a:t>
            </a:r>
            <a:r>
              <a:rPr lang="zh-TW" altLang="en-US" sz="3200" b="1" dirty="0" smtClean="0">
                <a:latin typeface="微軟正黑體" pitchFamily="34" charset="-120"/>
                <a:ea typeface="微軟正黑體" pitchFamily="34" charset="-120"/>
              </a:rPr>
              <a:t>，</a:t>
            </a:r>
            <a:r>
              <a:rPr lang="en-US" altLang="zh-TW" sz="3200" b="1" dirty="0" smtClean="0">
                <a:latin typeface="微軟正黑體" pitchFamily="34" charset="-120"/>
                <a:ea typeface="微軟正黑體" pitchFamily="34" charset="-120"/>
              </a:rPr>
              <a:t/>
            </a:r>
            <a:br>
              <a:rPr lang="en-US" altLang="zh-TW" sz="3200" b="1" dirty="0" smtClean="0">
                <a:latin typeface="微軟正黑體" pitchFamily="34" charset="-120"/>
                <a:ea typeface="微軟正黑體" pitchFamily="34" charset="-120"/>
              </a:rPr>
            </a:br>
            <a:r>
              <a:rPr lang="zh-TW" altLang="en-US" sz="3200" b="1" dirty="0" smtClean="0">
                <a:latin typeface="微軟正黑體" pitchFamily="34" charset="-120"/>
                <a:ea typeface="微軟正黑體" pitchFamily="34" charset="-120"/>
              </a:rPr>
              <a:t>妻</a:t>
            </a:r>
            <a:r>
              <a:rPr lang="zh-TW" altLang="en-US" sz="3200" b="1" dirty="0">
                <a:latin typeface="微軟正黑體" pitchFamily="34" charset="-120"/>
                <a:ea typeface="微軟正黑體" pitchFamily="34" charset="-120"/>
              </a:rPr>
              <a:t>之薪資所得分開計算，合併繳納</a:t>
            </a:r>
            <a:endParaRPr lang="zh-TW" altLang="en-US" sz="3200" dirty="0">
              <a:latin typeface="微軟正黑體" pitchFamily="34" charset="-120"/>
              <a:ea typeface="微軟正黑體" pitchFamily="34" charset="-120"/>
            </a:endParaRPr>
          </a:p>
        </p:txBody>
      </p:sp>
      <p:sp>
        <p:nvSpPr>
          <p:cNvPr id="3" name="內容版面配置區 2"/>
          <p:cNvSpPr>
            <a:spLocks noGrp="1"/>
          </p:cNvSpPr>
          <p:nvPr>
            <p:ph idx="1"/>
          </p:nvPr>
        </p:nvSpPr>
        <p:spPr/>
        <p:txBody>
          <a:bodyPr>
            <a:normAutofit/>
          </a:bodyPr>
          <a:lstStyle/>
          <a:p>
            <a:pPr marL="571500" indent="-457200">
              <a:spcAft>
                <a:spcPts val="0"/>
              </a:spcAft>
              <a:buNone/>
            </a:pPr>
            <a:r>
              <a:rPr lang="en-US" altLang="zh-TW" sz="2400" b="1" kern="100" dirty="0" smtClean="0">
                <a:latin typeface="微軟正黑體" pitchFamily="34" charset="-120"/>
                <a:ea typeface="微軟正黑體" pitchFamily="34" charset="-120"/>
                <a:cs typeface="Times New Roman"/>
              </a:rPr>
              <a:t>(6)</a:t>
            </a:r>
            <a:r>
              <a:rPr lang="zh-TW" altLang="en-US" sz="2400" b="1" kern="100" dirty="0" smtClean="0">
                <a:latin typeface="微軟正黑體" pitchFamily="34" charset="-120"/>
                <a:ea typeface="微軟正黑體" pitchFamily="34" charset="-120"/>
                <a:cs typeface="Times New Roman"/>
              </a:rPr>
              <a:t> 妻之薪資所得淨額 </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a:t>
            </a:r>
            <a:endParaRPr lang="en-US" altLang="zh-TW" sz="2400" b="1" kern="100" dirty="0" smtClean="0">
              <a:latin typeface="微軟正黑體" pitchFamily="34" charset="-120"/>
              <a:ea typeface="微軟正黑體" pitchFamily="34" charset="-120"/>
              <a:cs typeface="Times New Roman"/>
            </a:endParaRPr>
          </a:p>
          <a:p>
            <a:pPr marL="571500" indent="-457200">
              <a:spcAft>
                <a:spcPts val="0"/>
              </a:spcAft>
              <a:buNone/>
            </a:pPr>
            <a:r>
              <a:rPr lang="zh-TW" altLang="en-US" sz="2400" b="1" kern="100" dirty="0">
                <a:latin typeface="微軟正黑體" pitchFamily="34" charset="-120"/>
                <a:ea typeface="微軟正黑體" pitchFamily="34" charset="-120"/>
                <a:cs typeface="Times New Roman"/>
              </a:rPr>
              <a:t> </a:t>
            </a:r>
            <a:r>
              <a:rPr lang="zh-TW" altLang="en-US" sz="2400" b="1" kern="100" dirty="0" smtClean="0">
                <a:latin typeface="微軟正黑體" pitchFamily="34" charset="-120"/>
                <a:ea typeface="微軟正黑體" pitchFamily="34" charset="-120"/>
                <a:cs typeface="Times New Roman"/>
              </a:rPr>
              <a:t>     </a:t>
            </a:r>
            <a:r>
              <a:rPr lang="zh-TW" altLang="en-US" sz="2000" b="1" kern="100" dirty="0" smtClean="0">
                <a:latin typeface="微軟正黑體" pitchFamily="34" charset="-120"/>
                <a:ea typeface="微軟正黑體" pitchFamily="34" charset="-120"/>
                <a:cs typeface="Times New Roman"/>
              </a:rPr>
              <a:t>妻之薪資所得總額 </a:t>
            </a:r>
            <a:r>
              <a:rPr lang="en-US" altLang="zh-TW" sz="2000" b="1" kern="100" dirty="0" smtClean="0">
                <a:latin typeface="微軟正黑體" pitchFamily="34" charset="-120"/>
                <a:ea typeface="微軟正黑體" pitchFamily="34" charset="-120"/>
                <a:cs typeface="Times New Roman"/>
              </a:rPr>
              <a:t>–</a:t>
            </a:r>
            <a:r>
              <a:rPr lang="zh-TW" altLang="en-US" sz="2000" b="1" kern="100" dirty="0" smtClean="0">
                <a:latin typeface="微軟正黑體" pitchFamily="34" charset="-120"/>
                <a:ea typeface="微軟正黑體" pitchFamily="34" charset="-120"/>
                <a:cs typeface="Times New Roman"/>
              </a:rPr>
              <a:t> 妻之免稅額 </a:t>
            </a:r>
            <a:r>
              <a:rPr lang="en-US" altLang="zh-TW" sz="2000" b="1" kern="100" dirty="0" smtClean="0">
                <a:latin typeface="微軟正黑體" pitchFamily="34" charset="-120"/>
                <a:ea typeface="微軟正黑體" pitchFamily="34" charset="-120"/>
                <a:cs typeface="Times New Roman"/>
              </a:rPr>
              <a:t>–</a:t>
            </a:r>
            <a:r>
              <a:rPr lang="zh-TW" altLang="en-US" sz="2000" b="1" kern="100" dirty="0" smtClean="0">
                <a:latin typeface="微軟正黑體" pitchFamily="34" charset="-120"/>
                <a:ea typeface="微軟正黑體" pitchFamily="34" charset="-120"/>
                <a:cs typeface="Times New Roman"/>
              </a:rPr>
              <a:t> 妻之薪資所得特別扣除額</a:t>
            </a:r>
            <a:endParaRPr lang="en-US" altLang="zh-TW" sz="2400" b="1" kern="100" dirty="0" smtClean="0">
              <a:latin typeface="微軟正黑體" pitchFamily="34" charset="-120"/>
              <a:ea typeface="微軟正黑體" pitchFamily="34" charset="-120"/>
              <a:cs typeface="Times New Roman"/>
            </a:endParaRPr>
          </a:p>
          <a:p>
            <a:pPr marL="571500" indent="-457200">
              <a:buNone/>
            </a:pPr>
            <a:r>
              <a:rPr lang="en-US" altLang="zh-TW" sz="2400" b="1" dirty="0" smtClean="0">
                <a:latin typeface="微軟正黑體" pitchFamily="34" charset="-120"/>
                <a:ea typeface="微軟正黑體" pitchFamily="34" charset="-120"/>
              </a:rPr>
              <a:t>(7)</a:t>
            </a:r>
            <a:r>
              <a:rPr lang="zh-TW" altLang="en-US" sz="2400" b="1" dirty="0" smtClean="0">
                <a:latin typeface="微軟正黑體" pitchFamily="34" charset="-120"/>
                <a:ea typeface="微軟正黑體" pitchFamily="34" charset="-120"/>
              </a:rPr>
              <a:t> 夫之所得淨額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(4)</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(6)</a:t>
            </a:r>
            <a:endParaRPr lang="zh-TW" altLang="en-US" sz="2400"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(8)</a:t>
            </a:r>
            <a:r>
              <a:rPr lang="zh-TW" altLang="en-US" sz="2400" b="1" dirty="0" smtClean="0">
                <a:latin typeface="微軟正黑體" pitchFamily="34" charset="-120"/>
                <a:ea typeface="微軟正黑體" pitchFamily="34" charset="-120"/>
              </a:rPr>
              <a:t> 妻</a:t>
            </a:r>
            <a:r>
              <a:rPr lang="zh-TW" altLang="en-US" sz="2400" b="1" dirty="0">
                <a:latin typeface="微軟正黑體" pitchFamily="34" charset="-120"/>
                <a:ea typeface="微軟正黑體" pitchFamily="34" charset="-120"/>
              </a:rPr>
              <a:t>之應納稅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en-US" sz="2400" b="1" dirty="0" smtClean="0">
                <a:latin typeface="微軟正黑體" pitchFamily="34" charset="-120"/>
                <a:ea typeface="微軟正黑體" pitchFamily="34" charset="-120"/>
              </a:rPr>
              <a:t>6</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(9)</a:t>
            </a:r>
            <a:r>
              <a:rPr lang="zh-TW" altLang="en-US" sz="2400" b="1" dirty="0" smtClean="0">
                <a:latin typeface="微軟正黑體" pitchFamily="34" charset="-120"/>
                <a:ea typeface="微軟正黑體" pitchFamily="34" charset="-120"/>
              </a:rPr>
              <a:t> 夫</a:t>
            </a:r>
            <a:r>
              <a:rPr lang="zh-TW" altLang="en-US" sz="2400" b="1" dirty="0">
                <a:latin typeface="微軟正黑體" pitchFamily="34" charset="-120"/>
                <a:ea typeface="微軟正黑體" pitchFamily="34" charset="-120"/>
              </a:rPr>
              <a:t>之應納稅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en-US" sz="2400" b="1" dirty="0" smtClean="0">
                <a:latin typeface="微軟正黑體" pitchFamily="34" charset="-120"/>
                <a:ea typeface="微軟正黑體" pitchFamily="34" charset="-120"/>
              </a:rPr>
              <a:t>7</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smtClean="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(10)</a:t>
            </a:r>
            <a:r>
              <a:rPr lang="zh-TW" altLang="en-US" sz="2400" b="1" dirty="0" smtClean="0">
                <a:latin typeface="微軟正黑體" pitchFamily="34" charset="-120"/>
                <a:ea typeface="微軟正黑體" pitchFamily="34" charset="-120"/>
              </a:rPr>
              <a:t> 合併繳納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(8)</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(9)</a:t>
            </a:r>
            <a:endParaRPr lang="zh-TW" altLang="en-US" sz="2400" b="1" kern="100" dirty="0" smtClean="0">
              <a:latin typeface="微軟正黑體" pitchFamily="34" charset="-120"/>
              <a:ea typeface="微軟正黑體" pitchFamily="34" charset="-120"/>
              <a:cs typeface="Times New Roman"/>
            </a:endParaRPr>
          </a:p>
          <a:p>
            <a:pPr>
              <a:buNone/>
            </a:pPr>
            <a:endParaRPr lang="zh-TW" altLang="en-US" dirty="0">
              <a:latin typeface="微軟正黑體" pitchFamily="34" charset="-120"/>
              <a:ea typeface="微軟正黑體" pitchFamily="34" charset="-120"/>
            </a:endParaRPr>
          </a:p>
        </p:txBody>
      </p:sp>
    </p:spTree>
    <p:extLst>
      <p:ext uri="{BB962C8B-B14F-4D97-AF65-F5344CB8AC3E}">
        <p14:creationId xmlns:p14="http://schemas.microsoft.com/office/powerpoint/2010/main" val="1452912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r>
              <a:rPr lang="en-US" sz="3200" b="1" dirty="0">
                <a:latin typeface="微軟正黑體" pitchFamily="34" charset="-120"/>
                <a:ea typeface="微軟正黑體" pitchFamily="34" charset="-120"/>
              </a:rPr>
              <a:t>Way3</a:t>
            </a:r>
            <a:r>
              <a:rPr lang="zh-TW" altLang="en-US" sz="3200" b="1" dirty="0">
                <a:latin typeface="微軟正黑體" pitchFamily="34" charset="-120"/>
                <a:ea typeface="微軟正黑體" pitchFamily="34" charset="-120"/>
              </a:rPr>
              <a:t>：以妻為納稅義務人，夫之薪資所得分開計算，合併繳納</a:t>
            </a:r>
            <a:endParaRPr lang="zh-TW" altLang="en-US" sz="3200" dirty="0">
              <a:latin typeface="微軟正黑體" pitchFamily="34" charset="-120"/>
              <a:ea typeface="微軟正黑體" pitchFamily="34" charset="-120"/>
            </a:endParaRPr>
          </a:p>
        </p:txBody>
      </p:sp>
      <p:sp>
        <p:nvSpPr>
          <p:cNvPr id="3" name="內容版面配置區 2"/>
          <p:cNvSpPr>
            <a:spLocks noGrp="1"/>
          </p:cNvSpPr>
          <p:nvPr>
            <p:ph idx="1"/>
          </p:nvPr>
        </p:nvSpPr>
        <p:spPr/>
        <p:txBody>
          <a:bodyPr>
            <a:normAutofit/>
          </a:bodyPr>
          <a:lstStyle/>
          <a:p>
            <a:pPr marL="571500" indent="-457200">
              <a:spcAft>
                <a:spcPts val="0"/>
              </a:spcAft>
              <a:buNone/>
            </a:pPr>
            <a:r>
              <a:rPr lang="en-US" altLang="zh-TW" sz="2400" b="1" kern="100" dirty="0" smtClean="0">
                <a:latin typeface="微軟正黑體" pitchFamily="34" charset="-120"/>
                <a:ea typeface="微軟正黑體" pitchFamily="34" charset="-120"/>
                <a:cs typeface="Times New Roman"/>
              </a:rPr>
              <a:t>(11)</a:t>
            </a:r>
            <a:r>
              <a:rPr lang="zh-TW" altLang="en-US" sz="2400" b="1" kern="100" dirty="0" smtClean="0">
                <a:latin typeface="微軟正黑體" pitchFamily="34" charset="-120"/>
                <a:ea typeface="微軟正黑體" pitchFamily="34" charset="-120"/>
                <a:cs typeface="Times New Roman"/>
              </a:rPr>
              <a:t> 夫之薪資所得淨額 </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a:t>
            </a:r>
            <a:endParaRPr lang="en-US" altLang="zh-TW" sz="2400" b="1" kern="100" dirty="0" smtClean="0">
              <a:latin typeface="微軟正黑體" pitchFamily="34" charset="-120"/>
              <a:ea typeface="微軟正黑體" pitchFamily="34" charset="-120"/>
              <a:cs typeface="Times New Roman"/>
            </a:endParaRPr>
          </a:p>
          <a:p>
            <a:pPr marL="571500" indent="-457200">
              <a:spcAft>
                <a:spcPts val="0"/>
              </a:spcAft>
              <a:buNone/>
            </a:pPr>
            <a:r>
              <a:rPr lang="zh-TW" altLang="en-US" sz="2400" b="1" kern="100" dirty="0">
                <a:latin typeface="微軟正黑體" pitchFamily="34" charset="-120"/>
                <a:ea typeface="微軟正黑體" pitchFamily="34" charset="-120"/>
                <a:cs typeface="Times New Roman"/>
              </a:rPr>
              <a:t> </a:t>
            </a:r>
            <a:r>
              <a:rPr lang="zh-TW" altLang="en-US" sz="2400" b="1" kern="100" dirty="0" smtClean="0">
                <a:latin typeface="微軟正黑體" pitchFamily="34" charset="-120"/>
                <a:ea typeface="微軟正黑體" pitchFamily="34" charset="-120"/>
                <a:cs typeface="Times New Roman"/>
              </a:rPr>
              <a:t>        </a:t>
            </a:r>
            <a:r>
              <a:rPr lang="zh-TW" altLang="en-US" sz="2000" b="1" kern="100" dirty="0" smtClean="0">
                <a:latin typeface="微軟正黑體" pitchFamily="34" charset="-120"/>
                <a:ea typeface="微軟正黑體" pitchFamily="34" charset="-120"/>
                <a:cs typeface="Times New Roman"/>
              </a:rPr>
              <a:t>夫之薪資所得總額 </a:t>
            </a:r>
            <a:r>
              <a:rPr lang="en-US" altLang="zh-TW" sz="2000" b="1" kern="100" dirty="0" smtClean="0">
                <a:latin typeface="微軟正黑體" pitchFamily="34" charset="-120"/>
                <a:ea typeface="微軟正黑體" pitchFamily="34" charset="-120"/>
                <a:cs typeface="Times New Roman"/>
              </a:rPr>
              <a:t>–</a:t>
            </a:r>
            <a:r>
              <a:rPr lang="zh-TW" altLang="en-US" sz="2000" b="1" kern="100" dirty="0" smtClean="0">
                <a:latin typeface="微軟正黑體" pitchFamily="34" charset="-120"/>
                <a:ea typeface="微軟正黑體" pitchFamily="34" charset="-120"/>
                <a:cs typeface="Times New Roman"/>
              </a:rPr>
              <a:t> 夫之免稅額 </a:t>
            </a:r>
            <a:r>
              <a:rPr lang="en-US" altLang="zh-TW" sz="2000" b="1" kern="100" dirty="0" smtClean="0">
                <a:latin typeface="微軟正黑體" pitchFamily="34" charset="-120"/>
                <a:ea typeface="微軟正黑體" pitchFamily="34" charset="-120"/>
                <a:cs typeface="Times New Roman"/>
              </a:rPr>
              <a:t>–</a:t>
            </a:r>
            <a:r>
              <a:rPr lang="zh-TW" altLang="en-US" sz="2000" b="1" kern="100" dirty="0" smtClean="0">
                <a:latin typeface="微軟正黑體" pitchFamily="34" charset="-120"/>
                <a:ea typeface="微軟正黑體" pitchFamily="34" charset="-120"/>
                <a:cs typeface="Times New Roman"/>
              </a:rPr>
              <a:t> 夫之薪資所得特別扣除額</a:t>
            </a:r>
            <a:endParaRPr lang="en-US" altLang="zh-TW" sz="2400" b="1" kern="100" dirty="0" smtClean="0">
              <a:latin typeface="微軟正黑體" pitchFamily="34" charset="-120"/>
              <a:ea typeface="微軟正黑體" pitchFamily="34" charset="-120"/>
              <a:cs typeface="Times New Roman"/>
            </a:endParaRPr>
          </a:p>
          <a:p>
            <a:pPr marL="571500" indent="-457200">
              <a:buNone/>
            </a:pPr>
            <a:r>
              <a:rPr lang="en-US" altLang="zh-TW" sz="2400" b="1" dirty="0" smtClean="0">
                <a:latin typeface="微軟正黑體" pitchFamily="34" charset="-120"/>
                <a:ea typeface="微軟正黑體" pitchFamily="34" charset="-120"/>
              </a:rPr>
              <a:t>(12)</a:t>
            </a:r>
            <a:r>
              <a:rPr lang="zh-TW" altLang="en-US" sz="2400" b="1" dirty="0" smtClean="0">
                <a:latin typeface="微軟正黑體" pitchFamily="34" charset="-120"/>
                <a:ea typeface="微軟正黑體" pitchFamily="34" charset="-120"/>
              </a:rPr>
              <a:t> 妻之所得淨額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(4)</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(11)</a:t>
            </a:r>
            <a:endParaRPr lang="zh-TW" altLang="en-US" sz="2400"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(13)</a:t>
            </a:r>
            <a:r>
              <a:rPr lang="zh-TW" altLang="en-US" sz="2400" b="1" dirty="0" smtClean="0">
                <a:latin typeface="微軟正黑體" pitchFamily="34" charset="-120"/>
                <a:ea typeface="微軟正黑體" pitchFamily="34" charset="-120"/>
              </a:rPr>
              <a:t> 夫之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(11)</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(14)</a:t>
            </a:r>
            <a:r>
              <a:rPr lang="zh-TW" altLang="en-US" sz="2400" b="1" dirty="0" smtClean="0">
                <a:latin typeface="微軟正黑體" pitchFamily="34" charset="-120"/>
                <a:ea typeface="微軟正黑體" pitchFamily="34" charset="-120"/>
              </a:rPr>
              <a:t> 妻之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(12)</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smtClean="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(15)</a:t>
            </a:r>
            <a:r>
              <a:rPr lang="zh-TW" altLang="en-US" sz="2400" b="1" dirty="0" smtClean="0">
                <a:latin typeface="微軟正黑體" pitchFamily="34" charset="-120"/>
                <a:ea typeface="微軟正黑體" pitchFamily="34" charset="-120"/>
              </a:rPr>
              <a:t> 合併繳納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(13)</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(14)</a:t>
            </a:r>
            <a:endParaRPr lang="zh-TW" altLang="en-US" sz="2400" b="1" kern="100" dirty="0" smtClean="0">
              <a:latin typeface="微軟正黑體" pitchFamily="34" charset="-120"/>
              <a:ea typeface="微軟正黑體" pitchFamily="34" charset="-120"/>
              <a:cs typeface="Times New Roman"/>
            </a:endParaRPr>
          </a:p>
          <a:p>
            <a:pPr>
              <a:buNone/>
            </a:pPr>
            <a:endParaRPr lang="zh-TW" altLang="en-US" dirty="0">
              <a:latin typeface="微軟正黑體" pitchFamily="34" charset="-120"/>
              <a:ea typeface="微軟正黑體" pitchFamily="34" charset="-120"/>
            </a:endParaRPr>
          </a:p>
        </p:txBody>
      </p:sp>
    </p:spTree>
    <p:extLst>
      <p:ext uri="{BB962C8B-B14F-4D97-AF65-F5344CB8AC3E}">
        <p14:creationId xmlns:p14="http://schemas.microsoft.com/office/powerpoint/2010/main" val="397118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r>
              <a:rPr lang="en-US" sz="3200" b="1" dirty="0">
                <a:latin typeface="微軟正黑體" pitchFamily="34" charset="-120"/>
                <a:ea typeface="微軟正黑體" pitchFamily="34" charset="-120"/>
              </a:rPr>
              <a:t>Way4</a:t>
            </a:r>
            <a:r>
              <a:rPr lang="zh-TW" altLang="en-US" sz="3200" b="1" dirty="0">
                <a:latin typeface="微軟正黑體" pitchFamily="34" charset="-120"/>
                <a:ea typeface="微軟正黑體" pitchFamily="34" charset="-120"/>
              </a:rPr>
              <a:t>：以夫為納稅義務人，妻之各類所得分開計算，合併繳納</a:t>
            </a:r>
            <a:endParaRPr lang="zh-TW" altLang="en-US" sz="3200" dirty="0">
              <a:latin typeface="微軟正黑體" pitchFamily="34" charset="-120"/>
              <a:ea typeface="微軟正黑體" pitchFamily="34" charset="-120"/>
            </a:endParaRPr>
          </a:p>
        </p:txBody>
      </p:sp>
      <p:sp>
        <p:nvSpPr>
          <p:cNvPr id="3" name="內容版面配置區 2"/>
          <p:cNvSpPr>
            <a:spLocks noGrp="1"/>
          </p:cNvSpPr>
          <p:nvPr>
            <p:ph idx="1"/>
          </p:nvPr>
        </p:nvSpPr>
        <p:spPr/>
        <p:txBody>
          <a:bodyPr>
            <a:normAutofit/>
          </a:bodyPr>
          <a:lstStyle/>
          <a:p>
            <a:pPr marL="571500" indent="-457200">
              <a:spcAft>
                <a:spcPts val="0"/>
              </a:spcAft>
              <a:buNone/>
            </a:pPr>
            <a:r>
              <a:rPr lang="en-US" altLang="zh-TW" sz="2400" b="1" kern="100" dirty="0" smtClean="0">
                <a:latin typeface="微軟正黑體" pitchFamily="34" charset="-120"/>
                <a:ea typeface="微軟正黑體" pitchFamily="34" charset="-120"/>
                <a:cs typeface="Times New Roman"/>
              </a:rPr>
              <a:t>(16)</a:t>
            </a:r>
            <a:r>
              <a:rPr lang="zh-TW" altLang="en-US" sz="2400" b="1" dirty="0">
                <a:latin typeface="微軟正黑體" pitchFamily="34" charset="-120"/>
                <a:ea typeface="微軟正黑體" pitchFamily="34" charset="-120"/>
              </a:rPr>
              <a:t>妻之各類</a:t>
            </a:r>
            <a:r>
              <a:rPr lang="zh-TW" altLang="en-US" sz="2400" b="1" dirty="0" smtClean="0">
                <a:latin typeface="微軟正黑體" pitchFamily="34" charset="-120"/>
                <a:ea typeface="微軟正黑體" pitchFamily="34" charset="-120"/>
              </a:rPr>
              <a:t>所得淨額</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a:t>
            </a:r>
            <a:endParaRPr lang="en-US" altLang="zh-TW" sz="2400" b="1" kern="100" dirty="0" smtClean="0">
              <a:latin typeface="微軟正黑體" pitchFamily="34" charset="-120"/>
              <a:ea typeface="微軟正黑體" pitchFamily="34" charset="-120"/>
              <a:cs typeface="Times New Roman"/>
            </a:endParaRPr>
          </a:p>
          <a:p>
            <a:pPr marL="571500" indent="-457200">
              <a:spcAft>
                <a:spcPts val="0"/>
              </a:spcAft>
              <a:buNone/>
            </a:pPr>
            <a:r>
              <a:rPr lang="zh-TW" altLang="en-US" sz="2400" b="1" dirty="0" smtClean="0">
                <a:latin typeface="微軟正黑體" pitchFamily="34" charset="-120"/>
                <a:ea typeface="微軟正黑體" pitchFamily="34" charset="-120"/>
              </a:rPr>
              <a:t>        妻之各類所得總額－</a:t>
            </a:r>
            <a:r>
              <a:rPr lang="zh-TW" altLang="en-US" sz="2400" b="1" dirty="0">
                <a:latin typeface="微軟正黑體" pitchFamily="34" charset="-120"/>
                <a:ea typeface="微軟正黑體" pitchFamily="34" charset="-120"/>
              </a:rPr>
              <a:t>妻之免稅額－妻之各類特別扣除額</a:t>
            </a:r>
            <a:endParaRPr lang="en-US" altLang="zh-TW" sz="2400" b="1" kern="100" dirty="0" smtClean="0">
              <a:latin typeface="微軟正黑體" pitchFamily="34" charset="-120"/>
              <a:ea typeface="微軟正黑體" pitchFamily="34" charset="-120"/>
              <a:cs typeface="Times New Roman"/>
            </a:endParaRPr>
          </a:p>
          <a:p>
            <a:pPr marL="571500" indent="-457200">
              <a:buNone/>
            </a:pPr>
            <a:r>
              <a:rPr lang="en-US" altLang="zh-TW" sz="2400" b="1" dirty="0" smtClean="0">
                <a:latin typeface="微軟正黑體" pitchFamily="34" charset="-120"/>
                <a:ea typeface="微軟正黑體" pitchFamily="34" charset="-120"/>
              </a:rPr>
              <a:t>(17)</a:t>
            </a:r>
            <a:r>
              <a:rPr lang="zh-TW" altLang="en-US" sz="2400" b="1" dirty="0" smtClean="0">
                <a:latin typeface="微軟正黑體" pitchFamily="34" charset="-120"/>
                <a:ea typeface="微軟正黑體" pitchFamily="34" charset="-120"/>
              </a:rPr>
              <a:t> 夫之所得淨額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(4)</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(16)</a:t>
            </a:r>
            <a:endParaRPr lang="zh-TW" altLang="en-US" sz="2400"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(18)</a:t>
            </a:r>
            <a:r>
              <a:rPr lang="zh-TW" altLang="en-US" sz="2400" b="1" dirty="0" smtClean="0">
                <a:latin typeface="微軟正黑體" pitchFamily="34" charset="-120"/>
                <a:ea typeface="微軟正黑體" pitchFamily="34" charset="-120"/>
              </a:rPr>
              <a:t> 妻之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(16)</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(19)</a:t>
            </a:r>
            <a:r>
              <a:rPr lang="zh-TW" altLang="en-US" sz="2400" b="1" dirty="0" smtClean="0">
                <a:latin typeface="微軟正黑體" pitchFamily="34" charset="-120"/>
                <a:ea typeface="微軟正黑體" pitchFamily="34" charset="-120"/>
              </a:rPr>
              <a:t> 夫之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(17)</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smtClean="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(20)</a:t>
            </a:r>
            <a:r>
              <a:rPr lang="zh-TW" altLang="en-US" sz="2400" b="1" dirty="0" smtClean="0">
                <a:latin typeface="微軟正黑體" pitchFamily="34" charset="-120"/>
                <a:ea typeface="微軟正黑體" pitchFamily="34" charset="-120"/>
              </a:rPr>
              <a:t> 合併繳納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(18)</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(19)</a:t>
            </a:r>
            <a:endParaRPr lang="zh-TW" altLang="en-US" sz="2400" b="1" kern="100" dirty="0" smtClean="0">
              <a:latin typeface="微軟正黑體" pitchFamily="34" charset="-120"/>
              <a:ea typeface="微軟正黑體" pitchFamily="34" charset="-120"/>
              <a:cs typeface="Times New Roman"/>
            </a:endParaRPr>
          </a:p>
          <a:p>
            <a:pPr>
              <a:buNone/>
            </a:pPr>
            <a:endParaRPr lang="zh-TW" altLang="en-US" dirty="0">
              <a:latin typeface="微軟正黑體" pitchFamily="34" charset="-120"/>
              <a:ea typeface="微軟正黑體" pitchFamily="34" charset="-120"/>
            </a:endParaRPr>
          </a:p>
        </p:txBody>
      </p:sp>
    </p:spTree>
    <p:extLst>
      <p:ext uri="{BB962C8B-B14F-4D97-AF65-F5344CB8AC3E}">
        <p14:creationId xmlns:p14="http://schemas.microsoft.com/office/powerpoint/2010/main" val="11184449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rgbClr val="FFC000"/>
          </a:solidFill>
        </p:spPr>
        <p:txBody>
          <a:bodyPr>
            <a:normAutofit/>
          </a:bodyPr>
          <a:lstStyle/>
          <a:p>
            <a:r>
              <a:rPr lang="en-US" sz="3200" b="1" dirty="0">
                <a:latin typeface="微軟正黑體" pitchFamily="34" charset="-120"/>
                <a:ea typeface="微軟正黑體" pitchFamily="34" charset="-120"/>
              </a:rPr>
              <a:t>Way5</a:t>
            </a:r>
            <a:r>
              <a:rPr lang="zh-TW" altLang="en-US" sz="3200" b="1" dirty="0">
                <a:latin typeface="微軟正黑體" pitchFamily="34" charset="-120"/>
                <a:ea typeface="微軟正黑體" pitchFamily="34" charset="-120"/>
              </a:rPr>
              <a:t>：以妻為納稅義務人，夫之各類所得分開計算，合併繳納</a:t>
            </a:r>
            <a:endParaRPr lang="zh-TW" altLang="en-US" sz="3200" dirty="0">
              <a:latin typeface="微軟正黑體" pitchFamily="34" charset="-120"/>
              <a:ea typeface="微軟正黑體" pitchFamily="34" charset="-120"/>
            </a:endParaRPr>
          </a:p>
        </p:txBody>
      </p:sp>
      <p:sp>
        <p:nvSpPr>
          <p:cNvPr id="3" name="內容版面配置區 2"/>
          <p:cNvSpPr>
            <a:spLocks noGrp="1"/>
          </p:cNvSpPr>
          <p:nvPr>
            <p:ph idx="1"/>
          </p:nvPr>
        </p:nvSpPr>
        <p:spPr/>
        <p:txBody>
          <a:bodyPr>
            <a:normAutofit/>
          </a:bodyPr>
          <a:lstStyle/>
          <a:p>
            <a:pPr marL="571500" indent="-457200">
              <a:spcAft>
                <a:spcPts val="0"/>
              </a:spcAft>
              <a:buNone/>
            </a:pPr>
            <a:r>
              <a:rPr lang="en-US" altLang="zh-TW" sz="2400" b="1" kern="100" dirty="0" smtClean="0">
                <a:latin typeface="微軟正黑體" pitchFamily="34" charset="-120"/>
                <a:ea typeface="微軟正黑體" pitchFamily="34" charset="-120"/>
                <a:cs typeface="Times New Roman"/>
              </a:rPr>
              <a:t>(21)</a:t>
            </a:r>
            <a:r>
              <a:rPr lang="zh-TW" altLang="en-US" sz="2400" b="1" kern="100" dirty="0" smtClean="0">
                <a:latin typeface="微軟正黑體" pitchFamily="34" charset="-120"/>
                <a:ea typeface="微軟正黑體" pitchFamily="34" charset="-120"/>
                <a:cs typeface="Times New Roman"/>
              </a:rPr>
              <a:t> 夫之各類所得淨額 </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a:t>
            </a:r>
            <a:endParaRPr lang="en-US" altLang="zh-TW" sz="2400" b="1" kern="100" dirty="0" smtClean="0">
              <a:latin typeface="微軟正黑體" pitchFamily="34" charset="-120"/>
              <a:ea typeface="微軟正黑體" pitchFamily="34" charset="-120"/>
              <a:cs typeface="Times New Roman"/>
            </a:endParaRPr>
          </a:p>
          <a:p>
            <a:pPr marL="571500" indent="-457200">
              <a:spcAft>
                <a:spcPts val="0"/>
              </a:spcAft>
              <a:buNone/>
            </a:pPr>
            <a:r>
              <a:rPr lang="zh-TW" altLang="en-US" sz="2400" b="1" kern="100" dirty="0">
                <a:latin typeface="微軟正黑體" pitchFamily="34" charset="-120"/>
                <a:ea typeface="微軟正黑體" pitchFamily="34" charset="-120"/>
                <a:cs typeface="Times New Roman"/>
              </a:rPr>
              <a:t> </a:t>
            </a:r>
            <a:r>
              <a:rPr lang="zh-TW" altLang="en-US" sz="2400" b="1" kern="100" dirty="0" smtClean="0">
                <a:latin typeface="微軟正黑體" pitchFamily="34" charset="-120"/>
                <a:ea typeface="微軟正黑體" pitchFamily="34" charset="-120"/>
                <a:cs typeface="Times New Roman"/>
              </a:rPr>
              <a:t>      夫之各類所得總額 </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夫之免稅額 </a:t>
            </a:r>
            <a:r>
              <a:rPr lang="en-US" altLang="zh-TW" sz="2400" b="1" kern="100" dirty="0" smtClean="0">
                <a:latin typeface="微軟正黑體" pitchFamily="34" charset="-120"/>
                <a:ea typeface="微軟正黑體" pitchFamily="34" charset="-120"/>
                <a:cs typeface="Times New Roman"/>
              </a:rPr>
              <a:t>–</a:t>
            </a:r>
            <a:r>
              <a:rPr lang="zh-TW" altLang="en-US" sz="2400" b="1" kern="100" dirty="0" smtClean="0">
                <a:latin typeface="微軟正黑體" pitchFamily="34" charset="-120"/>
                <a:ea typeface="微軟正黑體" pitchFamily="34" charset="-120"/>
                <a:cs typeface="Times New Roman"/>
              </a:rPr>
              <a:t> 夫之各類特別扣除額</a:t>
            </a:r>
            <a:endParaRPr lang="en-US" altLang="zh-TW" sz="2400" b="1" kern="100" dirty="0" smtClean="0">
              <a:latin typeface="微軟正黑體" pitchFamily="34" charset="-120"/>
              <a:ea typeface="微軟正黑體" pitchFamily="34" charset="-120"/>
              <a:cs typeface="Times New Roman"/>
            </a:endParaRPr>
          </a:p>
          <a:p>
            <a:pPr marL="571500" indent="-457200">
              <a:buNone/>
            </a:pPr>
            <a:r>
              <a:rPr lang="en-US" altLang="zh-TW" sz="2400" b="1" dirty="0" smtClean="0">
                <a:latin typeface="微軟正黑體" pitchFamily="34" charset="-120"/>
                <a:ea typeface="微軟正黑體" pitchFamily="34" charset="-120"/>
              </a:rPr>
              <a:t>(22)</a:t>
            </a:r>
            <a:r>
              <a:rPr lang="zh-TW" altLang="en-US" sz="2400" b="1" dirty="0" smtClean="0">
                <a:latin typeface="微軟正黑體" pitchFamily="34" charset="-120"/>
                <a:ea typeface="微軟正黑體" pitchFamily="34" charset="-120"/>
              </a:rPr>
              <a:t> 妻之所得淨額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(4)</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(21)</a:t>
            </a:r>
            <a:endParaRPr lang="zh-TW" altLang="en-US" sz="2400"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(23)</a:t>
            </a:r>
            <a:r>
              <a:rPr lang="zh-TW" altLang="en-US" sz="2400" b="1" dirty="0" smtClean="0">
                <a:latin typeface="微軟正黑體" pitchFamily="34" charset="-120"/>
                <a:ea typeface="微軟正黑體" pitchFamily="34" charset="-120"/>
              </a:rPr>
              <a:t> 夫之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(21)</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(24)</a:t>
            </a:r>
            <a:r>
              <a:rPr lang="zh-TW" altLang="en-US" sz="2400" b="1" dirty="0" smtClean="0">
                <a:latin typeface="微軟正黑體" pitchFamily="34" charset="-120"/>
                <a:ea typeface="微軟正黑體" pitchFamily="34" charset="-120"/>
              </a:rPr>
              <a:t> 妻之</a:t>
            </a:r>
            <a:r>
              <a:rPr lang="zh-TW" altLang="en-US" sz="2400" b="1" dirty="0">
                <a:latin typeface="微軟正黑體" pitchFamily="34" charset="-120"/>
                <a:ea typeface="微軟正黑體" pitchFamily="34" charset="-120"/>
              </a:rPr>
              <a:t>應納稅</a:t>
            </a:r>
            <a:r>
              <a:rPr lang="zh-TW" altLang="en-US" sz="2400" b="1" dirty="0" smtClean="0">
                <a:latin typeface="微軟正黑體" pitchFamily="34" charset="-120"/>
                <a:ea typeface="微軟正黑體" pitchFamily="34" charset="-120"/>
              </a:rPr>
              <a:t>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(22)</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稅率 </a:t>
            </a:r>
            <a:r>
              <a:rPr lang="en-US" altLang="zh-TW" sz="2400" b="1" kern="100" dirty="0" smtClean="0">
                <a:latin typeface="微軟正黑體" pitchFamily="34" charset="-120"/>
                <a:ea typeface="微軟正黑體" pitchFamily="34" charset="-120"/>
                <a:cs typeface="Times New Roman"/>
              </a:rPr>
              <a:t>–</a:t>
            </a:r>
            <a:r>
              <a:rPr lang="zh-TW" altLang="en-US" sz="2400" b="1" dirty="0" smtClean="0">
                <a:latin typeface="微軟正黑體" pitchFamily="34" charset="-120"/>
                <a:ea typeface="微軟正黑體" pitchFamily="34" charset="-120"/>
              </a:rPr>
              <a:t> 累進</a:t>
            </a:r>
            <a:r>
              <a:rPr lang="zh-TW" altLang="en-US" sz="2400" b="1" dirty="0">
                <a:latin typeface="微軟正黑體" pitchFamily="34" charset="-120"/>
                <a:ea typeface="微軟正黑體" pitchFamily="34" charset="-120"/>
              </a:rPr>
              <a:t>差額</a:t>
            </a:r>
            <a:endParaRPr lang="en-US" altLang="zh-TW" sz="2400" b="1" dirty="0" smtClean="0">
              <a:latin typeface="微軟正黑體" pitchFamily="34" charset="-120"/>
              <a:ea typeface="微軟正黑體" pitchFamily="34" charset="-120"/>
            </a:endParaRPr>
          </a:p>
          <a:p>
            <a:pPr marL="571500" indent="-457200">
              <a:spcAft>
                <a:spcPts val="0"/>
              </a:spcAft>
              <a:buNone/>
            </a:pPr>
            <a:r>
              <a:rPr lang="en-US" altLang="zh-TW" sz="2400" b="1" dirty="0" smtClean="0">
                <a:latin typeface="微軟正黑體" pitchFamily="34" charset="-120"/>
                <a:ea typeface="微軟正黑體" pitchFamily="34" charset="-120"/>
              </a:rPr>
              <a:t>(25)</a:t>
            </a:r>
            <a:r>
              <a:rPr lang="zh-TW" altLang="en-US" sz="2400" b="1" dirty="0" smtClean="0">
                <a:latin typeface="微軟正黑體" pitchFamily="34" charset="-120"/>
                <a:ea typeface="微軟正黑體" pitchFamily="34" charset="-120"/>
              </a:rPr>
              <a:t> 合併繳納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(23)</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a:t>
            </a:r>
            <a:r>
              <a:rPr lang="zh-TW" altLang="en-US" sz="2400" b="1" dirty="0" smtClean="0">
                <a:latin typeface="微軟正黑體" pitchFamily="34" charset="-120"/>
                <a:ea typeface="微軟正黑體" pitchFamily="34" charset="-120"/>
              </a:rPr>
              <a:t> </a:t>
            </a:r>
            <a:r>
              <a:rPr lang="en-US" altLang="zh-TW" sz="2400" b="1" dirty="0" smtClean="0">
                <a:latin typeface="微軟正黑體" pitchFamily="34" charset="-120"/>
                <a:ea typeface="微軟正黑體" pitchFamily="34" charset="-120"/>
              </a:rPr>
              <a:t>(24)</a:t>
            </a:r>
            <a:endParaRPr lang="zh-TW" altLang="en-US" sz="2400" b="1" kern="100" dirty="0" smtClean="0">
              <a:latin typeface="微軟正黑體" pitchFamily="34" charset="-120"/>
              <a:ea typeface="微軟正黑體" pitchFamily="34" charset="-120"/>
              <a:cs typeface="Times New Roman"/>
            </a:endParaRPr>
          </a:p>
          <a:p>
            <a:pPr>
              <a:buNone/>
            </a:pPr>
            <a:endParaRPr lang="zh-TW" altLang="en-US" dirty="0">
              <a:latin typeface="微軟正黑體" pitchFamily="34" charset="-120"/>
              <a:ea typeface="微軟正黑體" pitchFamily="34" charset="-120"/>
            </a:endParaRPr>
          </a:p>
        </p:txBody>
      </p:sp>
    </p:spTree>
    <p:extLst>
      <p:ext uri="{BB962C8B-B14F-4D97-AF65-F5344CB8AC3E}">
        <p14:creationId xmlns:p14="http://schemas.microsoft.com/office/powerpoint/2010/main" val="42642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260648"/>
            <a:ext cx="7632848" cy="936104"/>
          </a:xfrm>
        </p:spPr>
        <p:txBody>
          <a:bodyPr>
            <a:normAutofit/>
          </a:bodyPr>
          <a:lstStyle/>
          <a:p>
            <a:pPr algn="ctr"/>
            <a:r>
              <a:rPr lang="zh-TW" altLang="en-US" dirty="0" smtClean="0"/>
              <a:t>所得稅之基本精神及重要觀念</a:t>
            </a:r>
            <a:endParaRPr lang="zh-TW" altLang="en-US" dirty="0"/>
          </a:p>
        </p:txBody>
      </p:sp>
      <p:sp>
        <p:nvSpPr>
          <p:cNvPr id="3" name="內容版面配置區 2"/>
          <p:cNvSpPr>
            <a:spLocks noGrp="1"/>
          </p:cNvSpPr>
          <p:nvPr>
            <p:ph idx="1"/>
          </p:nvPr>
        </p:nvSpPr>
        <p:spPr>
          <a:xfrm>
            <a:off x="1043608" y="1340768"/>
            <a:ext cx="7920880" cy="5184576"/>
          </a:xfrm>
        </p:spPr>
        <p:txBody>
          <a:bodyPr/>
          <a:lstStyle/>
          <a:p>
            <a:r>
              <a:rPr lang="zh-TW" altLang="en-US" dirty="0" smtClean="0"/>
              <a:t>基本精神</a:t>
            </a:r>
            <a:r>
              <a:rPr lang="zh-TW" altLang="en-US" dirty="0" smtClean="0">
                <a:latin typeface="新細明體"/>
                <a:ea typeface="新細明體"/>
              </a:rPr>
              <a:t>：量能課稅原則</a:t>
            </a:r>
            <a:endParaRPr lang="en-US" altLang="zh-TW" dirty="0" smtClean="0">
              <a:latin typeface="新細明體"/>
              <a:ea typeface="新細明體"/>
            </a:endParaRPr>
          </a:p>
          <a:p>
            <a:pPr lvl="1"/>
            <a:r>
              <a:rPr lang="zh-TW" altLang="en-US" dirty="0">
                <a:latin typeface="新細明體"/>
                <a:ea typeface="新細明體"/>
              </a:rPr>
              <a:t>依照人民經濟上的</a:t>
            </a:r>
            <a:r>
              <a:rPr lang="zh-TW" altLang="en-US" dirty="0" smtClean="0">
                <a:latin typeface="新細明體"/>
                <a:ea typeface="新細明體"/>
              </a:rPr>
              <a:t>給付能力來課稅。</a:t>
            </a:r>
            <a:endParaRPr lang="en-US" altLang="zh-TW" dirty="0" smtClean="0">
              <a:latin typeface="新細明體"/>
              <a:ea typeface="新細明體"/>
            </a:endParaRPr>
          </a:p>
          <a:p>
            <a:pPr lvl="1"/>
            <a:r>
              <a:rPr lang="zh-TW" altLang="en-US" dirty="0" smtClean="0">
                <a:latin typeface="新細明體"/>
                <a:ea typeface="新細明體"/>
              </a:rPr>
              <a:t>不同的給付能力，應有合理的差別待遇，因此導引出累進稅率</a:t>
            </a:r>
            <a:r>
              <a:rPr lang="en-US" altLang="zh-TW" dirty="0" smtClean="0">
                <a:latin typeface="新細明體"/>
                <a:ea typeface="新細明體"/>
              </a:rPr>
              <a:t>(</a:t>
            </a:r>
            <a:r>
              <a:rPr lang="zh-TW" altLang="en-US" dirty="0">
                <a:latin typeface="新細明體"/>
                <a:ea typeface="新細明體"/>
              </a:rPr>
              <a:t>參</a:t>
            </a:r>
            <a:r>
              <a:rPr lang="en-US" altLang="zh-TW" dirty="0" smtClean="0">
                <a:latin typeface="新細明體"/>
                <a:ea typeface="新細明體"/>
              </a:rPr>
              <a:t>§5)</a:t>
            </a:r>
            <a:r>
              <a:rPr lang="zh-TW" altLang="en-US" dirty="0" smtClean="0">
                <a:latin typeface="新細明體"/>
                <a:ea typeface="新細明體"/>
              </a:rPr>
              <a:t>。</a:t>
            </a:r>
            <a:endParaRPr lang="en-US" altLang="zh-TW" dirty="0" smtClean="0">
              <a:latin typeface="新細明體"/>
              <a:ea typeface="新細明體"/>
            </a:endParaRPr>
          </a:p>
          <a:p>
            <a:r>
              <a:rPr lang="zh-TW" altLang="en-US" dirty="0">
                <a:latin typeface="微軟正黑體" panose="020B0604030504040204" pitchFamily="34" charset="-120"/>
                <a:ea typeface="微軟正黑體" panose="020B0604030504040204" pitchFamily="34" charset="-120"/>
              </a:rPr>
              <a:t>重要</a:t>
            </a:r>
            <a:r>
              <a:rPr lang="zh-TW" altLang="en-US" dirty="0" smtClean="0">
                <a:latin typeface="微軟正黑體" panose="020B0604030504040204" pitchFamily="34" charset="-120"/>
                <a:ea typeface="微軟正黑體" panose="020B0604030504040204" pitchFamily="34" charset="-120"/>
              </a:rPr>
              <a:t>觀念</a:t>
            </a:r>
            <a:endParaRPr lang="en-US" altLang="zh-TW" dirty="0" smtClean="0">
              <a:latin typeface="微軟正黑體" panose="020B0604030504040204" pitchFamily="34" charset="-120"/>
              <a:ea typeface="微軟正黑體" panose="020B0604030504040204" pitchFamily="34" charset="-120"/>
            </a:endParaRPr>
          </a:p>
          <a:p>
            <a:pPr lvl="1"/>
            <a:r>
              <a:rPr lang="zh-TW" altLang="en-US" dirty="0">
                <a:latin typeface="微軟正黑體" panose="020B0604030504040204" pitchFamily="34" charset="-120"/>
                <a:ea typeface="微軟正黑體" panose="020B0604030504040204" pitchFamily="34" charset="-120"/>
              </a:rPr>
              <a:t>所得的定義</a:t>
            </a:r>
            <a:r>
              <a:rPr lang="zh-TW" altLang="en-US" dirty="0">
                <a:latin typeface="新細明體"/>
                <a:ea typeface="新細明體"/>
              </a:rPr>
              <a:t>：</a:t>
            </a:r>
            <a:r>
              <a:rPr lang="zh-TW" altLang="en-US" dirty="0">
                <a:cs typeface="Arial" charset="0"/>
              </a:rPr>
              <a:t>一定期間消費 </a:t>
            </a:r>
            <a:r>
              <a:rPr lang="en-US" altLang="zh-TW" dirty="0">
                <a:cs typeface="Arial" charset="0"/>
              </a:rPr>
              <a:t>+ </a:t>
            </a:r>
            <a:r>
              <a:rPr lang="zh-TW" altLang="en-US" dirty="0">
                <a:cs typeface="Arial" charset="0"/>
              </a:rPr>
              <a:t>期末淨值 </a:t>
            </a:r>
            <a:r>
              <a:rPr lang="en-US" altLang="zh-TW" dirty="0">
                <a:cs typeface="Arial" charset="0"/>
              </a:rPr>
              <a:t>– </a:t>
            </a:r>
            <a:r>
              <a:rPr lang="zh-TW" altLang="en-US" dirty="0">
                <a:cs typeface="Arial" charset="0"/>
              </a:rPr>
              <a:t>期初淨值 </a:t>
            </a:r>
            <a:r>
              <a:rPr lang="en-US" altLang="zh-TW" dirty="0">
                <a:cs typeface="Arial" charset="0"/>
              </a:rPr>
              <a:t>= </a:t>
            </a:r>
            <a:r>
              <a:rPr lang="zh-TW" altLang="en-US" dirty="0">
                <a:cs typeface="Arial" charset="0"/>
              </a:rPr>
              <a:t>所得</a:t>
            </a:r>
            <a:endParaRPr lang="en-US" altLang="zh-TW" dirty="0">
              <a:cs typeface="Arial" charset="0"/>
            </a:endParaRPr>
          </a:p>
          <a:p>
            <a:pPr lvl="1"/>
            <a:r>
              <a:rPr lang="zh-TW" altLang="en-US" dirty="0">
                <a:latin typeface="微軟正黑體" panose="020B0604030504040204" pitchFamily="34" charset="-120"/>
                <a:ea typeface="微軟正黑體" panose="020B0604030504040204" pitchFamily="34" charset="-120"/>
              </a:rPr>
              <a:t>簡言之，即一定期間內財富的增加</a:t>
            </a:r>
            <a:r>
              <a:rPr lang="zh-TW" altLang="en-US" dirty="0" smtClean="0">
                <a:latin typeface="微軟正黑體" panose="020B0604030504040204" pitchFamily="34" charset="-120"/>
                <a:ea typeface="微軟正黑體" panose="020B0604030504040204" pitchFamily="34" charset="-120"/>
              </a:rPr>
              <a:t>。</a:t>
            </a:r>
            <a:endParaRPr lang="en-US" altLang="zh-TW" dirty="0" smtClean="0">
              <a:latin typeface="微軟正黑體" panose="020B0604030504040204" pitchFamily="34" charset="-120"/>
              <a:ea typeface="微軟正黑體" panose="020B0604030504040204" pitchFamily="34" charset="-120"/>
            </a:endParaRPr>
          </a:p>
          <a:p>
            <a:pPr lvl="1"/>
            <a:r>
              <a:rPr lang="zh-TW" altLang="en-US" dirty="0">
                <a:latin typeface="微軟正黑體" panose="020B0604030504040204" pitchFamily="34" charset="-120"/>
                <a:ea typeface="微軟正黑體" panose="020B0604030504040204" pitchFamily="34" charset="-120"/>
              </a:rPr>
              <a:t>我國</a:t>
            </a:r>
            <a:r>
              <a:rPr lang="zh-TW" altLang="en-US" dirty="0" smtClean="0">
                <a:latin typeface="微軟正黑體" panose="020B0604030504040204" pitchFamily="34" charset="-120"/>
                <a:ea typeface="微軟正黑體" panose="020B0604030504040204" pitchFamily="34" charset="-120"/>
              </a:rPr>
              <a:t>稅法並未定義，僅規定十大類所得</a:t>
            </a:r>
            <a:r>
              <a:rPr lang="en-US" altLang="zh-TW" dirty="0" smtClean="0">
                <a:latin typeface="微軟正黑體" panose="020B0604030504040204" pitchFamily="34" charset="-120"/>
                <a:ea typeface="微軟正黑體" panose="020B0604030504040204" pitchFamily="34" charset="-120"/>
              </a:rPr>
              <a:t>(</a:t>
            </a:r>
            <a:r>
              <a:rPr lang="zh-TW" altLang="en-US" dirty="0">
                <a:latin typeface="新細明體"/>
                <a:ea typeface="新細明體"/>
              </a:rPr>
              <a:t>參</a:t>
            </a:r>
            <a:r>
              <a:rPr lang="en-US" altLang="zh-TW" dirty="0" smtClean="0">
                <a:latin typeface="新細明體"/>
                <a:ea typeface="新細明體"/>
              </a:rPr>
              <a:t>§14</a:t>
            </a:r>
            <a:r>
              <a:rPr lang="en-US" altLang="zh-TW" dirty="0" smtClean="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a:p>
            <a:endParaRPr lang="en-US" altLang="zh-TW" dirty="0" smtClean="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99832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6" y="188640"/>
            <a:ext cx="7498080" cy="504056"/>
          </a:xfrm>
        </p:spPr>
        <p:txBody>
          <a:bodyPr>
            <a:normAutofit fontScale="90000"/>
          </a:bodyPr>
          <a:lstStyle/>
          <a:p>
            <a:pPr algn="ctr"/>
            <a:r>
              <a:rPr lang="zh-TW" altLang="en-US" dirty="0" smtClean="0"/>
              <a:t>關於所得之其他重要</a:t>
            </a:r>
            <a:r>
              <a:rPr lang="zh-TW" altLang="en-US" dirty="0"/>
              <a:t>觀念</a:t>
            </a:r>
          </a:p>
        </p:txBody>
      </p:sp>
      <p:sp>
        <p:nvSpPr>
          <p:cNvPr id="3" name="內容版面配置區 2"/>
          <p:cNvSpPr>
            <a:spLocks noGrp="1"/>
          </p:cNvSpPr>
          <p:nvPr>
            <p:ph idx="1"/>
          </p:nvPr>
        </p:nvSpPr>
        <p:spPr>
          <a:xfrm>
            <a:off x="1115616" y="836712"/>
            <a:ext cx="7848872" cy="5760640"/>
          </a:xfrm>
        </p:spPr>
        <p:txBody>
          <a:bodyPr>
            <a:normAutofit lnSpcReduction="10000"/>
          </a:bodyPr>
          <a:lstStyle/>
          <a:p>
            <a:r>
              <a:rPr lang="zh-TW" altLang="en-US" dirty="0" smtClean="0"/>
              <a:t>隱含所得</a:t>
            </a:r>
            <a:endParaRPr lang="en-US" altLang="zh-TW" dirty="0" smtClean="0"/>
          </a:p>
          <a:p>
            <a:pPr lvl="1"/>
            <a:r>
              <a:rPr lang="zh-TW" altLang="en-US" dirty="0"/>
              <a:t>未透過貨幣交易之所得</a:t>
            </a:r>
            <a:endParaRPr lang="en-US" altLang="zh-TW" dirty="0"/>
          </a:p>
          <a:p>
            <a:pPr lvl="1"/>
            <a:r>
              <a:rPr lang="zh-TW" altLang="en-US" dirty="0"/>
              <a:t>例如家庭主婦</a:t>
            </a:r>
            <a:r>
              <a:rPr lang="en-US" altLang="zh-TW" dirty="0"/>
              <a:t>(</a:t>
            </a:r>
            <a:r>
              <a:rPr lang="zh-TW" altLang="en-US" dirty="0"/>
              <a:t>夫</a:t>
            </a:r>
            <a:r>
              <a:rPr lang="en-US" altLang="zh-TW" dirty="0" smtClean="0"/>
              <a:t>)</a:t>
            </a:r>
            <a:r>
              <a:rPr lang="zh-TW" altLang="en-US" dirty="0" smtClean="0"/>
              <a:t>、</a:t>
            </a:r>
            <a:r>
              <a:rPr lang="zh-TW" altLang="en-US" dirty="0" smtClean="0">
                <a:latin typeface="新細明體"/>
                <a:ea typeface="新細明體"/>
              </a:rPr>
              <a:t>醫生</a:t>
            </a:r>
            <a:r>
              <a:rPr lang="zh-TW" altLang="en-US" dirty="0">
                <a:latin typeface="新細明體"/>
                <a:ea typeface="新細明體"/>
              </a:rPr>
              <a:t>娘在診所幫</a:t>
            </a:r>
            <a:r>
              <a:rPr lang="zh-TW" altLang="en-US" dirty="0" smtClean="0">
                <a:latin typeface="新細明體"/>
                <a:ea typeface="新細明體"/>
              </a:rPr>
              <a:t>老公。</a:t>
            </a:r>
            <a:endParaRPr lang="en-US" altLang="zh-TW" dirty="0">
              <a:latin typeface="新細明體"/>
              <a:ea typeface="新細明體"/>
            </a:endParaRPr>
          </a:p>
          <a:p>
            <a:r>
              <a:rPr lang="zh-TW" altLang="en-US" dirty="0" smtClean="0"/>
              <a:t>實物所得</a:t>
            </a:r>
            <a:endParaRPr lang="en-US" altLang="zh-TW" dirty="0" smtClean="0"/>
          </a:p>
          <a:p>
            <a:pPr lvl="1"/>
            <a:r>
              <a:rPr lang="zh-TW" altLang="en-US" dirty="0"/>
              <a:t>貨幣以外的財物</a:t>
            </a:r>
            <a:r>
              <a:rPr lang="zh-TW" altLang="en-US" dirty="0" smtClean="0"/>
              <a:t>所得</a:t>
            </a:r>
            <a:endParaRPr lang="en-US" altLang="zh-TW" dirty="0" smtClean="0"/>
          </a:p>
          <a:p>
            <a:pPr lvl="1"/>
            <a:r>
              <a:rPr lang="zh-TW" altLang="en-US" dirty="0"/>
              <a:t>例如軍人之實物</a:t>
            </a:r>
            <a:r>
              <a:rPr lang="zh-TW" altLang="en-US" dirty="0" smtClean="0"/>
              <a:t>配給、農作物尚未變價</a:t>
            </a:r>
            <a:r>
              <a:rPr lang="en-US" altLang="zh-TW" dirty="0" smtClean="0"/>
              <a:t>(</a:t>
            </a:r>
            <a:r>
              <a:rPr lang="zh-TW" altLang="en-US" dirty="0" smtClean="0"/>
              <a:t>目前已不課徵田賦</a:t>
            </a:r>
            <a:r>
              <a:rPr lang="en-US" altLang="zh-TW" dirty="0" smtClean="0"/>
              <a:t>)</a:t>
            </a:r>
            <a:endParaRPr lang="en-US" altLang="zh-TW" dirty="0"/>
          </a:p>
          <a:p>
            <a:r>
              <a:rPr lang="zh-TW" altLang="en-US" dirty="0" smtClean="0"/>
              <a:t>非法所得</a:t>
            </a:r>
            <a:endParaRPr lang="en-US" altLang="zh-TW" dirty="0" smtClean="0"/>
          </a:p>
          <a:p>
            <a:pPr lvl="1"/>
            <a:r>
              <a:rPr lang="zh-TW" altLang="en-US" dirty="0"/>
              <a:t>不合法</a:t>
            </a:r>
            <a:r>
              <a:rPr lang="zh-TW" altLang="en-US" dirty="0" smtClean="0"/>
              <a:t>行為賺取之所得；攤販違法擺攤</a:t>
            </a:r>
            <a:r>
              <a:rPr lang="zh-TW" altLang="en-US" dirty="0" smtClean="0">
                <a:latin typeface="新細明體"/>
                <a:ea typeface="新細明體"/>
              </a:rPr>
              <a:t>？娼妓所得？密醫所得？販賣毒品槍械之所得？</a:t>
            </a:r>
            <a:endParaRPr lang="en-US" altLang="zh-TW" dirty="0" smtClean="0">
              <a:latin typeface="新細明體"/>
              <a:ea typeface="新細明體"/>
            </a:endParaRPr>
          </a:p>
          <a:p>
            <a:pPr lvl="1"/>
            <a:r>
              <a:rPr lang="zh-TW" altLang="en-US" dirty="0">
                <a:latin typeface="新細明體"/>
                <a:ea typeface="新細明體"/>
              </a:rPr>
              <a:t>非法所得亦為</a:t>
            </a:r>
            <a:r>
              <a:rPr lang="zh-TW" altLang="en-US" dirty="0" smtClean="0">
                <a:latin typeface="新細明體"/>
                <a:ea typeface="新細明體"/>
              </a:rPr>
              <a:t>所得，惟須注意有些是犯罪所得沒收的問題，而不具有應稅性。</a:t>
            </a:r>
            <a:endParaRPr lang="en-US" altLang="zh-TW" dirty="0" smtClean="0"/>
          </a:p>
          <a:p>
            <a:endParaRPr lang="en-US" altLang="zh-TW" dirty="0" smtClean="0"/>
          </a:p>
        </p:txBody>
      </p:sp>
    </p:spTree>
    <p:extLst>
      <p:ext uri="{BB962C8B-B14F-4D97-AF65-F5344CB8AC3E}">
        <p14:creationId xmlns:p14="http://schemas.microsoft.com/office/powerpoint/2010/main" val="1019087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562074"/>
          </a:xfrm>
        </p:spPr>
        <p:txBody>
          <a:bodyPr>
            <a:normAutofit fontScale="90000"/>
          </a:bodyPr>
          <a:lstStyle/>
          <a:p>
            <a:r>
              <a:rPr lang="zh-TW" altLang="en-US" dirty="0"/>
              <a:t>關於所得之其他重要觀念</a:t>
            </a:r>
          </a:p>
        </p:txBody>
      </p:sp>
      <p:sp>
        <p:nvSpPr>
          <p:cNvPr id="3" name="內容版面配置區 2"/>
          <p:cNvSpPr>
            <a:spLocks noGrp="1"/>
          </p:cNvSpPr>
          <p:nvPr>
            <p:ph idx="1"/>
          </p:nvPr>
        </p:nvSpPr>
        <p:spPr>
          <a:xfrm>
            <a:off x="1187624" y="980728"/>
            <a:ext cx="7746064" cy="5616624"/>
          </a:xfrm>
        </p:spPr>
        <p:txBody>
          <a:bodyPr>
            <a:normAutofit fontScale="92500" lnSpcReduction="10000"/>
          </a:bodyPr>
          <a:lstStyle/>
          <a:p>
            <a:r>
              <a:rPr lang="zh-TW" altLang="en-US" dirty="0" smtClean="0"/>
              <a:t>變動所得</a:t>
            </a:r>
            <a:endParaRPr lang="en-US" altLang="zh-TW" dirty="0" smtClean="0"/>
          </a:p>
          <a:p>
            <a:pPr lvl="1"/>
            <a:r>
              <a:rPr lang="zh-TW" altLang="en-US" dirty="0"/>
              <a:t>係指一種偶發性、非重覆性且累積多年始發生之</a:t>
            </a:r>
            <a:r>
              <a:rPr lang="zh-TW" altLang="en-US" dirty="0" smtClean="0"/>
              <a:t>所得。</a:t>
            </a:r>
            <a:endParaRPr lang="en-US" altLang="zh-TW" dirty="0" smtClean="0"/>
          </a:p>
          <a:p>
            <a:pPr lvl="1"/>
            <a:r>
              <a:rPr lang="zh-TW" altLang="en-US" dirty="0" smtClean="0"/>
              <a:t>例如退職所得</a:t>
            </a:r>
            <a:r>
              <a:rPr lang="en-US" altLang="zh-TW" dirty="0" smtClean="0"/>
              <a:t>(</a:t>
            </a:r>
            <a:r>
              <a:rPr lang="zh-TW" altLang="en-US" dirty="0" smtClean="0"/>
              <a:t>參</a:t>
            </a:r>
            <a:r>
              <a:rPr lang="en-US" altLang="zh-TW" dirty="0" smtClean="0"/>
              <a:t>§14</a:t>
            </a:r>
            <a:r>
              <a:rPr lang="zh-TW" altLang="en-US" dirty="0" smtClean="0"/>
              <a:t>第</a:t>
            </a:r>
            <a:r>
              <a:rPr lang="en-US" altLang="zh-TW" dirty="0" smtClean="0"/>
              <a:t>9</a:t>
            </a:r>
            <a:r>
              <a:rPr lang="zh-TW" altLang="en-US" dirty="0" smtClean="0"/>
              <a:t>大類所得</a:t>
            </a:r>
            <a:r>
              <a:rPr lang="en-US" altLang="zh-TW" dirty="0" smtClean="0"/>
              <a:t>)</a:t>
            </a:r>
          </a:p>
          <a:p>
            <a:r>
              <a:rPr lang="zh-TW" altLang="en-US" dirty="0" smtClean="0"/>
              <a:t>公式型所得</a:t>
            </a:r>
            <a:endParaRPr lang="en-US" altLang="zh-TW" dirty="0" smtClean="0"/>
          </a:p>
          <a:p>
            <a:pPr lvl="1"/>
            <a:r>
              <a:rPr lang="zh-TW" altLang="en-US" dirty="0"/>
              <a:t>依一簡單公式或一百分比，推計所得額，如成本</a:t>
            </a:r>
            <a:r>
              <a:rPr lang="zh-TW" altLang="en-US" dirty="0" smtClean="0"/>
              <a:t>費用計算所得</a:t>
            </a:r>
            <a:endParaRPr lang="en-US" altLang="zh-TW" dirty="0" smtClean="0"/>
          </a:p>
          <a:p>
            <a:pPr lvl="1"/>
            <a:r>
              <a:rPr lang="zh-TW" altLang="en-US" dirty="0" smtClean="0"/>
              <a:t>例如同業利潤標準</a:t>
            </a:r>
            <a:r>
              <a:rPr lang="en-US" altLang="zh-TW" dirty="0"/>
              <a:t>(</a:t>
            </a:r>
            <a:r>
              <a:rPr lang="zh-TW" altLang="en-US" dirty="0"/>
              <a:t>參</a:t>
            </a:r>
            <a:r>
              <a:rPr lang="en-US" altLang="zh-TW" dirty="0" smtClean="0"/>
              <a:t>§83)</a:t>
            </a:r>
          </a:p>
          <a:p>
            <a:r>
              <a:rPr lang="zh-TW" altLang="en-US" dirty="0"/>
              <a:t>樹</a:t>
            </a:r>
            <a:r>
              <a:rPr lang="zh-TW" altLang="en-US" dirty="0" smtClean="0"/>
              <a:t>果原則</a:t>
            </a:r>
            <a:endParaRPr lang="en-US" altLang="zh-TW" dirty="0" smtClean="0"/>
          </a:p>
          <a:p>
            <a:pPr lvl="1"/>
            <a:r>
              <a:rPr lang="zh-TW" altLang="en-US" dirty="0"/>
              <a:t>產生所得</a:t>
            </a:r>
            <a:r>
              <a:rPr lang="en-US" altLang="zh-TW" dirty="0"/>
              <a:t>(</a:t>
            </a:r>
            <a:r>
              <a:rPr lang="zh-TW" altLang="en-US" dirty="0"/>
              <a:t>果</a:t>
            </a:r>
            <a:r>
              <a:rPr lang="en-US" altLang="zh-TW" dirty="0"/>
              <a:t>)</a:t>
            </a:r>
            <a:r>
              <a:rPr lang="zh-TW" altLang="en-US" dirty="0"/>
              <a:t>的</a:t>
            </a:r>
            <a:r>
              <a:rPr lang="zh-TW" altLang="en-US" dirty="0" smtClean="0"/>
              <a:t>本體</a:t>
            </a:r>
            <a:r>
              <a:rPr lang="zh-TW" altLang="en-US" dirty="0"/>
              <a:t>、為稅本</a:t>
            </a:r>
            <a:r>
              <a:rPr lang="en-US" altLang="zh-TW" dirty="0"/>
              <a:t>(</a:t>
            </a:r>
            <a:r>
              <a:rPr lang="zh-TW" altLang="en-US" dirty="0"/>
              <a:t>樹</a:t>
            </a:r>
            <a:r>
              <a:rPr lang="en-US" altLang="zh-TW" dirty="0"/>
              <a:t>) </a:t>
            </a:r>
            <a:r>
              <a:rPr lang="zh-TW" altLang="en-US" dirty="0"/>
              <a:t>，課所得稅應僅對所得</a:t>
            </a:r>
            <a:r>
              <a:rPr lang="en-US" altLang="zh-TW" dirty="0"/>
              <a:t>(</a:t>
            </a:r>
            <a:r>
              <a:rPr lang="zh-TW" altLang="en-US" dirty="0"/>
              <a:t>果</a:t>
            </a:r>
            <a:r>
              <a:rPr lang="en-US" altLang="zh-TW" dirty="0"/>
              <a:t>)</a:t>
            </a:r>
            <a:r>
              <a:rPr lang="zh-TW" altLang="en-US" dirty="0" smtClean="0"/>
              <a:t>課稅。</a:t>
            </a:r>
            <a:endParaRPr lang="en-US" altLang="zh-TW" dirty="0" smtClean="0"/>
          </a:p>
          <a:p>
            <a:pPr lvl="1"/>
            <a:r>
              <a:rPr lang="zh-TW" altLang="en-US" dirty="0" smtClean="0"/>
              <a:t>如果就人民所得的本體課稅，將使稅源發生枯竭之虞 。</a:t>
            </a:r>
            <a:endParaRPr lang="zh-TW" altLang="en-US" dirty="0"/>
          </a:p>
        </p:txBody>
      </p:sp>
    </p:spTree>
    <p:extLst>
      <p:ext uri="{BB962C8B-B14F-4D97-AF65-F5344CB8AC3E}">
        <p14:creationId xmlns:p14="http://schemas.microsoft.com/office/powerpoint/2010/main" val="619071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562074"/>
          </a:xfrm>
        </p:spPr>
        <p:txBody>
          <a:bodyPr>
            <a:normAutofit fontScale="90000"/>
          </a:bodyPr>
          <a:lstStyle/>
          <a:p>
            <a:pPr algn="ctr"/>
            <a:r>
              <a:rPr lang="zh-TW" altLang="en-US" dirty="0" smtClean="0"/>
              <a:t>所得稅課稅對象與範圍</a:t>
            </a:r>
            <a:endParaRPr lang="zh-TW" altLang="en-US" dirty="0"/>
          </a:p>
        </p:txBody>
      </p:sp>
      <p:sp>
        <p:nvSpPr>
          <p:cNvPr id="3" name="內容版面配置區 2"/>
          <p:cNvSpPr>
            <a:spLocks noGrp="1"/>
          </p:cNvSpPr>
          <p:nvPr>
            <p:ph idx="1"/>
          </p:nvPr>
        </p:nvSpPr>
        <p:spPr>
          <a:xfrm>
            <a:off x="1115616" y="836712"/>
            <a:ext cx="7920880" cy="5832648"/>
          </a:xfrm>
        </p:spPr>
        <p:txBody>
          <a:bodyPr>
            <a:normAutofit fontScale="92500" lnSpcReduction="10000"/>
          </a:bodyPr>
          <a:lstStyle/>
          <a:p>
            <a:r>
              <a:rPr lang="zh-TW" altLang="en-US" dirty="0" smtClean="0"/>
              <a:t>課徵對象</a:t>
            </a:r>
            <a:endParaRPr lang="en-US" altLang="zh-TW" dirty="0" smtClean="0"/>
          </a:p>
          <a:p>
            <a:pPr lvl="1"/>
            <a:r>
              <a:rPr lang="zh-TW" altLang="en-US" dirty="0">
                <a:latin typeface="新細明體"/>
                <a:ea typeface="新細明體"/>
              </a:rPr>
              <a:t>有中華民國來源所得者</a:t>
            </a:r>
            <a:r>
              <a:rPr lang="en-US" altLang="zh-TW" dirty="0">
                <a:latin typeface="新細明體"/>
                <a:ea typeface="新細明體"/>
              </a:rPr>
              <a:t>(</a:t>
            </a:r>
            <a:r>
              <a:rPr lang="zh-TW" altLang="en-US" dirty="0" smtClean="0">
                <a:latin typeface="新細明體"/>
                <a:ea typeface="新細明體"/>
              </a:rPr>
              <a:t>參</a:t>
            </a:r>
            <a:r>
              <a:rPr lang="en-US" altLang="zh-TW" dirty="0" smtClean="0">
                <a:latin typeface="新細明體"/>
                <a:ea typeface="新細明體"/>
              </a:rPr>
              <a:t>§</a:t>
            </a:r>
            <a:r>
              <a:rPr lang="en-US" altLang="zh-TW" dirty="0">
                <a:latin typeface="新細明體"/>
                <a:ea typeface="新細明體"/>
              </a:rPr>
              <a:t>2</a:t>
            </a:r>
            <a:r>
              <a:rPr lang="zh-TW" altLang="en-US" dirty="0" smtClean="0">
                <a:latin typeface="新細明體"/>
                <a:ea typeface="新細明體"/>
              </a:rPr>
              <a:t>、</a:t>
            </a:r>
            <a:r>
              <a:rPr lang="en-US" altLang="zh-TW" dirty="0" smtClean="0">
                <a:latin typeface="新細明體"/>
                <a:ea typeface="新細明體"/>
              </a:rPr>
              <a:t>§</a:t>
            </a:r>
            <a:r>
              <a:rPr lang="en-US" altLang="zh-TW" dirty="0">
                <a:latin typeface="新細明體"/>
                <a:ea typeface="新細明體"/>
              </a:rPr>
              <a:t>8)</a:t>
            </a:r>
          </a:p>
          <a:p>
            <a:pPr lvl="1"/>
            <a:r>
              <a:rPr lang="zh-TW" altLang="en-US" dirty="0">
                <a:latin typeface="新細明體"/>
                <a:ea typeface="新細明體"/>
              </a:rPr>
              <a:t>大陸地區來源所得，依臺灣地區與大陸地區人民關係條例第</a:t>
            </a:r>
            <a:r>
              <a:rPr lang="en-US" altLang="zh-TW" dirty="0">
                <a:latin typeface="新細明體"/>
                <a:ea typeface="新細明體"/>
              </a:rPr>
              <a:t>24</a:t>
            </a:r>
            <a:r>
              <a:rPr lang="zh-TW" altLang="en-US" dirty="0">
                <a:latin typeface="新細明體"/>
                <a:ea typeface="新細明體"/>
              </a:rPr>
              <a:t>條規定，應併同台灣地區來源所得課稅。</a:t>
            </a:r>
            <a:endParaRPr lang="en-US" altLang="zh-TW" dirty="0">
              <a:latin typeface="新細明體"/>
              <a:ea typeface="新細明體"/>
            </a:endParaRPr>
          </a:p>
          <a:p>
            <a:pPr lvl="1"/>
            <a:r>
              <a:rPr lang="zh-TW" altLang="en-US" dirty="0">
                <a:latin typeface="新細明體"/>
                <a:ea typeface="新細明體"/>
              </a:rPr>
              <a:t>港澳地區來源所得，依香港澳門關係條例第</a:t>
            </a:r>
            <a:r>
              <a:rPr lang="en-US" altLang="zh-TW" dirty="0">
                <a:latin typeface="新細明體"/>
                <a:ea typeface="新細明體"/>
              </a:rPr>
              <a:t>28</a:t>
            </a:r>
            <a:r>
              <a:rPr lang="zh-TW" altLang="en-US" dirty="0">
                <a:latin typeface="新細明體"/>
                <a:ea typeface="新細明體"/>
              </a:rPr>
              <a:t>條規定，免納所得稅</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a:latin typeface="新細明體"/>
                <a:ea typeface="新細明體"/>
              </a:rPr>
              <a:t>採屬地</a:t>
            </a:r>
            <a:r>
              <a:rPr lang="zh-TW" altLang="en-US" dirty="0" smtClean="0">
                <a:latin typeface="新細明體"/>
                <a:ea typeface="新細明體"/>
              </a:rPr>
              <a:t>主義</a:t>
            </a:r>
            <a:endParaRPr lang="en-US" altLang="zh-TW" dirty="0" smtClean="0">
              <a:latin typeface="新細明體"/>
              <a:ea typeface="新細明體"/>
            </a:endParaRPr>
          </a:p>
          <a:p>
            <a:pPr lvl="2"/>
            <a:r>
              <a:rPr lang="zh-TW" altLang="en-US" dirty="0">
                <a:latin typeface="新細明體"/>
                <a:ea typeface="新細明體"/>
              </a:rPr>
              <a:t>理由</a:t>
            </a:r>
            <a:r>
              <a:rPr lang="zh-TW" altLang="en-US" dirty="0" smtClean="0">
                <a:latin typeface="新細明體"/>
                <a:ea typeface="新細明體"/>
              </a:rPr>
              <a:t>：「政治考量」與「稅務行政實現之可能性」</a:t>
            </a:r>
            <a:endParaRPr lang="en-US" altLang="zh-TW" dirty="0" smtClean="0">
              <a:latin typeface="新細明體"/>
              <a:ea typeface="新細明體"/>
            </a:endParaRPr>
          </a:p>
          <a:p>
            <a:pPr lvl="2"/>
            <a:r>
              <a:rPr lang="zh-TW" altLang="en-US" dirty="0" smtClean="0">
                <a:latin typeface="新細明體"/>
                <a:ea typeface="新細明體"/>
              </a:rPr>
              <a:t>缺點：「</a:t>
            </a:r>
            <a:r>
              <a:rPr lang="zh-TW" altLang="en-US" dirty="0">
                <a:latin typeface="新細明體"/>
                <a:ea typeface="新細明體"/>
              </a:rPr>
              <a:t>違反量能課稅</a:t>
            </a:r>
            <a:r>
              <a:rPr lang="zh-TW" altLang="en-US" dirty="0" smtClean="0">
                <a:latin typeface="新細明體"/>
                <a:ea typeface="新細明體"/>
              </a:rPr>
              <a:t>」</a:t>
            </a:r>
            <a:r>
              <a:rPr lang="zh-TW" altLang="en-US" dirty="0">
                <a:latin typeface="新細明體"/>
                <a:ea typeface="新細明體"/>
              </a:rPr>
              <a:t>與</a:t>
            </a:r>
            <a:r>
              <a:rPr lang="zh-TW" altLang="en-US" dirty="0" smtClean="0">
                <a:latin typeface="新細明體"/>
                <a:ea typeface="新細明體"/>
              </a:rPr>
              <a:t>「可能造成假華僑真逃稅」</a:t>
            </a:r>
            <a:endParaRPr lang="en-US" altLang="zh-TW" dirty="0">
              <a:latin typeface="新細明體"/>
              <a:ea typeface="新細明體"/>
            </a:endParaRPr>
          </a:p>
          <a:p>
            <a:r>
              <a:rPr lang="zh-TW" altLang="en-US" dirty="0" smtClean="0">
                <a:latin typeface="新細明體"/>
                <a:ea typeface="新細明體"/>
              </a:rPr>
              <a:t>納稅義務人</a:t>
            </a:r>
            <a:endParaRPr lang="en-US" altLang="zh-TW" dirty="0" smtClean="0">
              <a:latin typeface="新細明體"/>
              <a:ea typeface="新細明體"/>
            </a:endParaRPr>
          </a:p>
          <a:p>
            <a:pPr lvl="1"/>
            <a:r>
              <a:rPr lang="zh-TW" altLang="en-US" dirty="0">
                <a:latin typeface="新細明體"/>
                <a:ea typeface="新細明體"/>
              </a:rPr>
              <a:t>居住</a:t>
            </a:r>
            <a:r>
              <a:rPr lang="zh-TW" altLang="en-US" dirty="0" smtClean="0">
                <a:latin typeface="新細明體"/>
                <a:ea typeface="新細明體"/>
              </a:rPr>
              <a:t>者：以辦理結算申報方式納稅</a:t>
            </a:r>
            <a:endParaRPr lang="en-US" altLang="zh-TW" dirty="0" smtClean="0">
              <a:latin typeface="新細明體"/>
              <a:ea typeface="新細明體"/>
            </a:endParaRPr>
          </a:p>
          <a:p>
            <a:pPr lvl="1"/>
            <a:r>
              <a:rPr lang="zh-TW" altLang="en-US" dirty="0">
                <a:latin typeface="新細明體"/>
                <a:ea typeface="新細明體"/>
              </a:rPr>
              <a:t>非居住</a:t>
            </a:r>
            <a:r>
              <a:rPr lang="zh-TW" altLang="en-US" dirty="0" smtClean="0">
                <a:latin typeface="新細明體"/>
                <a:ea typeface="新細明體"/>
              </a:rPr>
              <a:t>者：採就源扣繳方式納稅</a:t>
            </a:r>
            <a:endParaRPr lang="en-US" altLang="zh-TW" dirty="0" smtClean="0">
              <a:latin typeface="新細明體"/>
              <a:ea typeface="新細明體"/>
            </a:endParaRPr>
          </a:p>
          <a:p>
            <a:pPr lvl="1"/>
            <a:r>
              <a:rPr lang="zh-TW" altLang="en-US" dirty="0">
                <a:latin typeface="新細明體"/>
                <a:ea typeface="新細明體"/>
              </a:rPr>
              <a:t>居住者與</a:t>
            </a:r>
            <a:r>
              <a:rPr lang="zh-TW" altLang="en-US" dirty="0" smtClean="0">
                <a:latin typeface="新細明體"/>
                <a:ea typeface="新細明體"/>
              </a:rPr>
              <a:t>非居住者之區分</a:t>
            </a:r>
            <a:r>
              <a:rPr lang="en-US" altLang="zh-TW" dirty="0">
                <a:latin typeface="新細明體"/>
                <a:ea typeface="新細明體"/>
              </a:rPr>
              <a:t>(</a:t>
            </a:r>
            <a:r>
              <a:rPr lang="zh-TW" altLang="en-US" dirty="0">
                <a:latin typeface="新細明體"/>
                <a:ea typeface="新細明體"/>
              </a:rPr>
              <a:t>參</a:t>
            </a:r>
            <a:r>
              <a:rPr lang="en-US" altLang="zh-TW" dirty="0" smtClean="0">
                <a:latin typeface="新細明體"/>
                <a:ea typeface="新細明體"/>
              </a:rPr>
              <a:t>§7)</a:t>
            </a:r>
            <a:endParaRPr lang="en-US" altLang="zh-TW" dirty="0">
              <a:latin typeface="新細明體"/>
              <a:ea typeface="新細明體"/>
            </a:endParaRPr>
          </a:p>
        </p:txBody>
      </p:sp>
    </p:spTree>
    <p:extLst>
      <p:ext uri="{BB962C8B-B14F-4D97-AF65-F5344CB8AC3E}">
        <p14:creationId xmlns:p14="http://schemas.microsoft.com/office/powerpoint/2010/main" val="1924397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88640"/>
            <a:ext cx="7632848" cy="504056"/>
          </a:xfrm>
        </p:spPr>
        <p:txBody>
          <a:bodyPr>
            <a:noAutofit/>
          </a:bodyPr>
          <a:lstStyle/>
          <a:p>
            <a:pPr algn="ctr"/>
            <a:r>
              <a:rPr lang="zh-TW" altLang="en-US" sz="3600" dirty="0"/>
              <a:t>所得稅課稅對象與範圍</a:t>
            </a:r>
          </a:p>
        </p:txBody>
      </p:sp>
      <p:sp>
        <p:nvSpPr>
          <p:cNvPr id="3" name="內容版面配置區 2"/>
          <p:cNvSpPr>
            <a:spLocks noGrp="1"/>
          </p:cNvSpPr>
          <p:nvPr>
            <p:ph idx="1"/>
          </p:nvPr>
        </p:nvSpPr>
        <p:spPr>
          <a:xfrm>
            <a:off x="1043608" y="764704"/>
            <a:ext cx="7992888" cy="5904656"/>
          </a:xfrm>
        </p:spPr>
        <p:txBody>
          <a:bodyPr>
            <a:normAutofit fontScale="55000" lnSpcReduction="20000"/>
          </a:bodyPr>
          <a:lstStyle/>
          <a:p>
            <a:r>
              <a:rPr lang="zh-TW" altLang="en-US" sz="4400" dirty="0" smtClean="0"/>
              <a:t>稅基</a:t>
            </a:r>
            <a:r>
              <a:rPr lang="en-US" altLang="zh-TW" sz="4400" dirty="0" smtClean="0"/>
              <a:t>(</a:t>
            </a:r>
            <a:r>
              <a:rPr lang="zh-TW" altLang="en-US" sz="4400" dirty="0" smtClean="0"/>
              <a:t>即租稅客體；</a:t>
            </a:r>
            <a:r>
              <a:rPr lang="zh-TW" altLang="en-US" sz="4400" dirty="0" smtClean="0">
                <a:latin typeface="新細明體"/>
                <a:ea typeface="新細明體"/>
              </a:rPr>
              <a:t>參</a:t>
            </a:r>
            <a:r>
              <a:rPr lang="en-US" altLang="zh-TW" sz="4400" dirty="0" smtClean="0">
                <a:latin typeface="微軟正黑體" panose="020B0604030504040204" pitchFamily="34" charset="-120"/>
                <a:ea typeface="微軟正黑體" panose="020B0604030504040204" pitchFamily="34" charset="-120"/>
              </a:rPr>
              <a:t>§14</a:t>
            </a:r>
            <a:r>
              <a:rPr lang="en-US" altLang="zh-TW" sz="4400" dirty="0" smtClean="0"/>
              <a:t>)</a:t>
            </a:r>
          </a:p>
          <a:p>
            <a:pPr lvl="1"/>
            <a:r>
              <a:rPr lang="zh-TW" altLang="en-US" sz="2900" dirty="0"/>
              <a:t>營利所得</a:t>
            </a:r>
            <a:endParaRPr lang="en-US" altLang="zh-TW" sz="2900" dirty="0"/>
          </a:p>
          <a:p>
            <a:pPr lvl="1"/>
            <a:r>
              <a:rPr lang="zh-TW" altLang="en-US" sz="2900" dirty="0"/>
              <a:t>執行業務所得</a:t>
            </a:r>
            <a:endParaRPr lang="en-US" altLang="zh-TW" sz="2900" dirty="0"/>
          </a:p>
          <a:p>
            <a:pPr lvl="1"/>
            <a:r>
              <a:rPr lang="zh-TW" altLang="en-US" sz="2900" dirty="0"/>
              <a:t>薪資所得</a:t>
            </a:r>
            <a:endParaRPr lang="en-US" altLang="zh-TW" sz="2900" dirty="0"/>
          </a:p>
          <a:p>
            <a:pPr lvl="1"/>
            <a:r>
              <a:rPr lang="zh-TW" altLang="en-US" sz="2900" dirty="0"/>
              <a:t>利息所得</a:t>
            </a:r>
            <a:endParaRPr lang="en-US" altLang="zh-TW" sz="2900" dirty="0"/>
          </a:p>
          <a:p>
            <a:pPr lvl="1"/>
            <a:r>
              <a:rPr lang="zh-TW" altLang="en-US" sz="2900" dirty="0"/>
              <a:t>租賃所得及權利金所得</a:t>
            </a:r>
            <a:endParaRPr lang="en-US" altLang="zh-TW" sz="2900" dirty="0"/>
          </a:p>
          <a:p>
            <a:pPr lvl="1"/>
            <a:r>
              <a:rPr lang="zh-TW" altLang="en-US" sz="2900" dirty="0"/>
              <a:t>自力耕作、漁、木、林、礦之所得</a:t>
            </a:r>
            <a:endParaRPr lang="en-US" altLang="zh-TW" sz="2900" dirty="0"/>
          </a:p>
          <a:p>
            <a:pPr lvl="1"/>
            <a:r>
              <a:rPr lang="zh-TW" altLang="en-US" sz="2900" dirty="0"/>
              <a:t>財產交易所得</a:t>
            </a:r>
            <a:endParaRPr lang="en-US" altLang="zh-TW" sz="2900" dirty="0"/>
          </a:p>
          <a:p>
            <a:pPr lvl="1"/>
            <a:r>
              <a:rPr lang="zh-TW" altLang="en-US" sz="2900" dirty="0">
                <a:cs typeface="Arial" charset="0"/>
              </a:rPr>
              <a:t>競技、競賽及機會中獎之獎金或給予</a:t>
            </a:r>
            <a:endParaRPr lang="en-US" altLang="zh-TW" sz="2900" dirty="0">
              <a:cs typeface="Arial" charset="0"/>
            </a:endParaRPr>
          </a:p>
          <a:p>
            <a:pPr lvl="1"/>
            <a:r>
              <a:rPr lang="zh-TW" altLang="en-US" sz="2900" dirty="0">
                <a:cs typeface="Arial" charset="0"/>
              </a:rPr>
              <a:t>退職所得</a:t>
            </a:r>
            <a:endParaRPr lang="en-US" altLang="zh-TW" sz="2900" dirty="0">
              <a:cs typeface="Arial" charset="0"/>
            </a:endParaRPr>
          </a:p>
          <a:p>
            <a:pPr lvl="1"/>
            <a:r>
              <a:rPr lang="zh-TW" altLang="en-US" sz="2900" dirty="0">
                <a:cs typeface="Arial" charset="0"/>
              </a:rPr>
              <a:t>其他所的</a:t>
            </a:r>
          </a:p>
          <a:p>
            <a:r>
              <a:rPr lang="zh-TW" altLang="en-US" sz="4400" dirty="0" smtClean="0"/>
              <a:t>減免範圍</a:t>
            </a:r>
            <a:r>
              <a:rPr lang="en-US" altLang="zh-TW" sz="4400" dirty="0" smtClean="0"/>
              <a:t>(</a:t>
            </a:r>
            <a:r>
              <a:rPr lang="zh-TW" altLang="en-US" sz="4400" dirty="0">
                <a:latin typeface="新細明體"/>
                <a:ea typeface="新細明體"/>
              </a:rPr>
              <a:t>參</a:t>
            </a:r>
            <a:r>
              <a:rPr lang="en-US" altLang="zh-TW" sz="4400" dirty="0" smtClean="0">
                <a:latin typeface="微軟正黑體" panose="020B0604030504040204" pitchFamily="34" charset="-120"/>
                <a:ea typeface="微軟正黑體" panose="020B0604030504040204" pitchFamily="34" charset="-120"/>
              </a:rPr>
              <a:t>§4</a:t>
            </a:r>
            <a:r>
              <a:rPr lang="en-US" altLang="zh-TW" sz="4400" dirty="0" smtClean="0"/>
              <a:t>)←</a:t>
            </a:r>
            <a:r>
              <a:rPr lang="zh-TW" altLang="en-US" sz="4400" dirty="0" smtClean="0"/>
              <a:t>基於特定目的，且目的可能重複</a:t>
            </a:r>
            <a:endParaRPr lang="en-US" altLang="zh-TW" sz="4400" dirty="0" smtClean="0"/>
          </a:p>
          <a:p>
            <a:pPr lvl="1"/>
            <a:r>
              <a:rPr lang="zh-TW" altLang="en-US" sz="2900" dirty="0" smtClean="0"/>
              <a:t>優待從事特殊職務或身分</a:t>
            </a:r>
            <a:r>
              <a:rPr lang="en-US" altLang="zh-TW" sz="2900" dirty="0" smtClean="0"/>
              <a:t>(</a:t>
            </a:r>
            <a:r>
              <a:rPr lang="zh-TW" altLang="en-US" sz="2900" dirty="0"/>
              <a:t>已</a:t>
            </a:r>
            <a:r>
              <a:rPr lang="zh-TW" altLang="en-US" sz="2900" dirty="0" smtClean="0"/>
              <a:t>刪除</a:t>
            </a:r>
            <a:r>
              <a:rPr lang="en-US" altLang="zh-TW" sz="2900" dirty="0" smtClean="0"/>
              <a:t>)</a:t>
            </a:r>
          </a:p>
          <a:p>
            <a:pPr lvl="1"/>
            <a:r>
              <a:rPr lang="zh-TW" altLang="en-US" sz="2900" dirty="0"/>
              <a:t>經濟</a:t>
            </a:r>
            <a:r>
              <a:rPr lang="zh-TW" altLang="en-US" sz="2900" dirty="0" smtClean="0"/>
              <a:t>發展目的</a:t>
            </a:r>
            <a:r>
              <a:rPr lang="en-US" altLang="zh-TW" sz="2900" dirty="0" smtClean="0"/>
              <a:t>(</a:t>
            </a:r>
            <a:r>
              <a:rPr lang="zh-TW" altLang="en-US" sz="2900" dirty="0" smtClean="0"/>
              <a:t>第</a:t>
            </a:r>
            <a:r>
              <a:rPr lang="en-US" altLang="zh-TW" sz="2900" dirty="0" smtClean="0"/>
              <a:t>20</a:t>
            </a:r>
            <a:r>
              <a:rPr lang="zh-TW" altLang="en-US" sz="2900" dirty="0" smtClean="0"/>
              <a:t>款、</a:t>
            </a:r>
            <a:r>
              <a:rPr lang="en-US" altLang="zh-TW" sz="2900" dirty="0" smtClean="0"/>
              <a:t>21</a:t>
            </a:r>
            <a:r>
              <a:rPr lang="zh-TW" altLang="en-US" sz="2900" dirty="0" smtClean="0"/>
              <a:t>款、</a:t>
            </a:r>
            <a:r>
              <a:rPr lang="en-US" altLang="zh-TW" sz="2900" dirty="0" smtClean="0"/>
              <a:t>22</a:t>
            </a:r>
            <a:r>
              <a:rPr lang="zh-TW" altLang="en-US" sz="2900" dirty="0" smtClean="0"/>
              <a:t>款</a:t>
            </a:r>
            <a:r>
              <a:rPr lang="en-US" altLang="zh-TW" sz="2900" dirty="0" smtClean="0"/>
              <a:t>)</a:t>
            </a:r>
          </a:p>
          <a:p>
            <a:pPr lvl="1"/>
            <a:r>
              <a:rPr lang="zh-TW" altLang="en-US" sz="2900" dirty="0"/>
              <a:t>社會政策</a:t>
            </a:r>
            <a:r>
              <a:rPr lang="zh-TW" altLang="en-US" sz="2900" dirty="0" smtClean="0"/>
              <a:t>目的</a:t>
            </a:r>
            <a:r>
              <a:rPr lang="en-US" altLang="zh-TW" sz="2900" dirty="0" smtClean="0"/>
              <a:t>(</a:t>
            </a:r>
            <a:r>
              <a:rPr lang="zh-TW" altLang="en-US" sz="2900" dirty="0" smtClean="0"/>
              <a:t>第</a:t>
            </a:r>
            <a:r>
              <a:rPr lang="en-US" altLang="zh-TW" sz="2900" dirty="0" smtClean="0"/>
              <a:t>3</a:t>
            </a:r>
            <a:r>
              <a:rPr lang="zh-TW" altLang="en-US" sz="2900" dirty="0" smtClean="0"/>
              <a:t>款、</a:t>
            </a:r>
            <a:r>
              <a:rPr lang="en-US" altLang="zh-TW" sz="2900" dirty="0" smtClean="0"/>
              <a:t>4</a:t>
            </a:r>
            <a:r>
              <a:rPr lang="zh-TW" altLang="en-US" sz="2900" dirty="0" smtClean="0"/>
              <a:t>款</a:t>
            </a:r>
            <a:r>
              <a:rPr lang="zh-TW" altLang="en-US" sz="2900" dirty="0"/>
              <a:t>、</a:t>
            </a:r>
            <a:r>
              <a:rPr lang="en-US" altLang="zh-TW" sz="2900" dirty="0"/>
              <a:t>5</a:t>
            </a:r>
            <a:r>
              <a:rPr lang="zh-TW" altLang="en-US" sz="2900" dirty="0" smtClean="0"/>
              <a:t>款、</a:t>
            </a:r>
            <a:r>
              <a:rPr lang="en-US" altLang="zh-TW" sz="2900" dirty="0" smtClean="0"/>
              <a:t>6</a:t>
            </a:r>
            <a:r>
              <a:rPr lang="zh-TW" altLang="en-US" sz="2900" dirty="0" smtClean="0"/>
              <a:t>款、</a:t>
            </a:r>
            <a:r>
              <a:rPr lang="en-US" altLang="zh-TW" sz="2900" dirty="0" smtClean="0"/>
              <a:t>7</a:t>
            </a:r>
            <a:r>
              <a:rPr lang="zh-TW" altLang="en-US" sz="2900" dirty="0" smtClean="0"/>
              <a:t>款</a:t>
            </a:r>
            <a:r>
              <a:rPr lang="en-US" altLang="zh-TW" sz="2900" dirty="0" smtClean="0"/>
              <a:t>)</a:t>
            </a:r>
          </a:p>
          <a:p>
            <a:pPr lvl="1"/>
            <a:r>
              <a:rPr lang="zh-TW" altLang="en-US" sz="2900" dirty="0"/>
              <a:t>教育</a:t>
            </a:r>
            <a:r>
              <a:rPr lang="zh-TW" altLang="en-US" sz="2900" dirty="0" smtClean="0"/>
              <a:t>文化目的</a:t>
            </a:r>
            <a:r>
              <a:rPr lang="en-US" altLang="zh-TW" sz="2900" dirty="0" smtClean="0"/>
              <a:t>(</a:t>
            </a:r>
            <a:r>
              <a:rPr lang="zh-TW" altLang="en-US" sz="2900" dirty="0" smtClean="0"/>
              <a:t>第</a:t>
            </a:r>
            <a:r>
              <a:rPr lang="en-US" altLang="zh-TW" sz="2900" dirty="0" smtClean="0"/>
              <a:t>8</a:t>
            </a:r>
            <a:r>
              <a:rPr lang="zh-TW" altLang="en-US" sz="2900" dirty="0" smtClean="0"/>
              <a:t>款、</a:t>
            </a:r>
            <a:r>
              <a:rPr lang="en-US" altLang="zh-TW" sz="2900" dirty="0" smtClean="0"/>
              <a:t>11</a:t>
            </a:r>
            <a:r>
              <a:rPr lang="zh-TW" altLang="en-US" sz="2900" dirty="0" smtClean="0"/>
              <a:t>款、</a:t>
            </a:r>
            <a:r>
              <a:rPr lang="en-US" altLang="zh-TW" sz="2900" dirty="0" smtClean="0"/>
              <a:t>13</a:t>
            </a:r>
            <a:r>
              <a:rPr lang="zh-TW" altLang="en-US" sz="2900" dirty="0" smtClean="0"/>
              <a:t>款、</a:t>
            </a:r>
            <a:r>
              <a:rPr lang="en-US" altLang="zh-TW" sz="2900" dirty="0" smtClean="0"/>
              <a:t>23</a:t>
            </a:r>
            <a:r>
              <a:rPr lang="zh-TW" altLang="en-US" sz="2900" dirty="0" smtClean="0"/>
              <a:t>款、</a:t>
            </a:r>
            <a:r>
              <a:rPr lang="en-US" altLang="zh-TW" sz="2900" dirty="0" smtClean="0"/>
              <a:t>24</a:t>
            </a:r>
            <a:r>
              <a:rPr lang="zh-TW" altLang="en-US" sz="2900" dirty="0" smtClean="0"/>
              <a:t>款</a:t>
            </a:r>
            <a:r>
              <a:rPr lang="en-US" altLang="zh-TW" sz="2900" dirty="0" smtClean="0"/>
              <a:t>)</a:t>
            </a:r>
          </a:p>
          <a:p>
            <a:pPr lvl="1"/>
            <a:r>
              <a:rPr lang="zh-TW" altLang="en-US" sz="2900" dirty="0" smtClean="0"/>
              <a:t>國際互惠或外交慣例</a:t>
            </a:r>
            <a:r>
              <a:rPr lang="en-US" altLang="zh-TW" sz="2900" dirty="0" smtClean="0"/>
              <a:t>(</a:t>
            </a:r>
            <a:r>
              <a:rPr lang="zh-TW" altLang="en-US" sz="2900" dirty="0" smtClean="0"/>
              <a:t>第</a:t>
            </a:r>
            <a:r>
              <a:rPr lang="en-US" altLang="zh-TW" sz="2900" dirty="0" smtClean="0"/>
              <a:t>9</a:t>
            </a:r>
            <a:r>
              <a:rPr lang="zh-TW" altLang="en-US" sz="2900" dirty="0" smtClean="0"/>
              <a:t>款、</a:t>
            </a:r>
            <a:r>
              <a:rPr lang="en-US" altLang="zh-TW" sz="2900" dirty="0" smtClean="0"/>
              <a:t>10</a:t>
            </a:r>
            <a:r>
              <a:rPr lang="zh-TW" altLang="en-US" sz="2900" dirty="0" smtClean="0"/>
              <a:t>款、</a:t>
            </a:r>
            <a:r>
              <a:rPr lang="en-US" altLang="zh-TW" sz="2900" dirty="0" smtClean="0"/>
              <a:t>21</a:t>
            </a:r>
            <a:r>
              <a:rPr lang="zh-TW" altLang="en-US" sz="2900" dirty="0" smtClean="0"/>
              <a:t>款</a:t>
            </a:r>
            <a:r>
              <a:rPr lang="en-US" altLang="zh-TW" sz="2900" dirty="0" smtClean="0"/>
              <a:t>)</a:t>
            </a:r>
          </a:p>
          <a:p>
            <a:pPr lvl="1"/>
            <a:r>
              <a:rPr lang="zh-TW" altLang="en-US" sz="2900" dirty="0"/>
              <a:t>避免重複</a:t>
            </a:r>
            <a:r>
              <a:rPr lang="zh-TW" altLang="en-US" sz="2900" dirty="0" smtClean="0"/>
              <a:t>課稅</a:t>
            </a:r>
            <a:r>
              <a:rPr lang="en-US" altLang="zh-TW" sz="2900" dirty="0" smtClean="0"/>
              <a:t>(</a:t>
            </a:r>
            <a:r>
              <a:rPr lang="zh-TW" altLang="en-US" sz="2900" dirty="0" smtClean="0"/>
              <a:t>第</a:t>
            </a:r>
            <a:r>
              <a:rPr lang="en-US" altLang="zh-TW" sz="2900" dirty="0" smtClean="0"/>
              <a:t>16</a:t>
            </a:r>
            <a:r>
              <a:rPr lang="zh-TW" altLang="en-US" sz="2900" dirty="0" smtClean="0"/>
              <a:t>款出售土地之部分、第</a:t>
            </a:r>
            <a:r>
              <a:rPr lang="en-US" altLang="zh-TW" sz="2900" dirty="0" smtClean="0"/>
              <a:t>17</a:t>
            </a:r>
            <a:r>
              <a:rPr lang="zh-TW" altLang="en-US" sz="2900" dirty="0" smtClean="0"/>
              <a:t>款</a:t>
            </a:r>
            <a:r>
              <a:rPr lang="en-US" altLang="zh-TW" sz="2900" dirty="0" smtClean="0"/>
              <a:t>)</a:t>
            </a:r>
          </a:p>
          <a:p>
            <a:pPr lvl="1"/>
            <a:r>
              <a:rPr lang="zh-TW" altLang="en-US" sz="2900" dirty="0" smtClean="0"/>
              <a:t>活絡資本市場</a:t>
            </a:r>
            <a:r>
              <a:rPr lang="en-US" altLang="zh-TW" sz="2900" dirty="0" smtClean="0"/>
              <a:t>(</a:t>
            </a:r>
            <a:r>
              <a:rPr lang="zh-TW" altLang="en-US" sz="2900" dirty="0" smtClean="0"/>
              <a:t>第</a:t>
            </a:r>
            <a:r>
              <a:rPr lang="en-US" altLang="zh-TW" sz="2900" dirty="0" smtClean="0"/>
              <a:t>22</a:t>
            </a:r>
            <a:r>
              <a:rPr lang="zh-TW" altLang="en-US" sz="2900" dirty="0" smtClean="0"/>
              <a:t>款、</a:t>
            </a:r>
            <a:r>
              <a:rPr lang="en-US" altLang="zh-TW" sz="2900" dirty="0" smtClean="0"/>
              <a:t>16</a:t>
            </a:r>
            <a:r>
              <a:rPr lang="zh-TW" altLang="en-US" sz="2900" dirty="0" smtClean="0"/>
              <a:t>款營利事業為儲備戰備物資而處理財產</a:t>
            </a:r>
            <a:r>
              <a:rPr lang="en-US" altLang="zh-TW" sz="2900" dirty="0" smtClean="0"/>
              <a:t>)</a:t>
            </a:r>
          </a:p>
          <a:p>
            <a:pPr lvl="1"/>
            <a:r>
              <a:rPr lang="zh-TW" altLang="en-US" sz="2900" dirty="0"/>
              <a:t>簡化稅務</a:t>
            </a:r>
            <a:r>
              <a:rPr lang="zh-TW" altLang="en-US" sz="2900" dirty="0" smtClean="0"/>
              <a:t>行政</a:t>
            </a:r>
            <a:r>
              <a:rPr lang="en-US" altLang="zh-TW" sz="2900" dirty="0" smtClean="0"/>
              <a:t>(</a:t>
            </a:r>
            <a:r>
              <a:rPr lang="zh-TW" altLang="en-US" sz="2900" dirty="0" smtClean="0"/>
              <a:t>第</a:t>
            </a:r>
            <a:r>
              <a:rPr lang="en-US" altLang="zh-TW" sz="2900" dirty="0" smtClean="0"/>
              <a:t>14</a:t>
            </a:r>
            <a:r>
              <a:rPr lang="zh-TW" altLang="en-US" sz="2900" dirty="0" smtClean="0"/>
              <a:t>款、</a:t>
            </a:r>
            <a:r>
              <a:rPr lang="en-US" altLang="zh-TW" sz="2900" dirty="0" smtClean="0"/>
              <a:t>16</a:t>
            </a:r>
            <a:r>
              <a:rPr lang="zh-TW" altLang="en-US" sz="2900" dirty="0" smtClean="0"/>
              <a:t>款個人出售日常使用之衣物、家具、第</a:t>
            </a:r>
            <a:r>
              <a:rPr lang="en-US" altLang="zh-TW" sz="2900" dirty="0" smtClean="0"/>
              <a:t>18</a:t>
            </a:r>
            <a:r>
              <a:rPr lang="zh-TW" altLang="en-US" sz="2900" dirty="0" smtClean="0"/>
              <a:t>款</a:t>
            </a:r>
            <a:r>
              <a:rPr lang="zh-TW" altLang="en-US" sz="2900" dirty="0"/>
              <a:t>、</a:t>
            </a:r>
            <a:r>
              <a:rPr lang="en-US" altLang="zh-TW" sz="2900" dirty="0" smtClean="0"/>
              <a:t>19</a:t>
            </a:r>
            <a:r>
              <a:rPr lang="zh-TW" altLang="en-US" sz="2900" dirty="0" smtClean="0"/>
              <a:t>款</a:t>
            </a:r>
            <a:r>
              <a:rPr lang="en-US" altLang="zh-TW" sz="2900" dirty="0" smtClean="0"/>
              <a:t>)</a:t>
            </a:r>
            <a:endParaRPr lang="en-US" altLang="zh-TW" sz="2900" dirty="0"/>
          </a:p>
          <a:p>
            <a:endParaRPr lang="en-US" altLang="zh-TW" dirty="0" smtClean="0"/>
          </a:p>
        </p:txBody>
      </p:sp>
    </p:spTree>
    <p:extLst>
      <p:ext uri="{BB962C8B-B14F-4D97-AF65-F5344CB8AC3E}">
        <p14:creationId xmlns:p14="http://schemas.microsoft.com/office/powerpoint/2010/main" val="3608598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504056"/>
          </a:xfrm>
        </p:spPr>
        <p:txBody>
          <a:bodyPr>
            <a:normAutofit fontScale="90000"/>
          </a:bodyPr>
          <a:lstStyle/>
          <a:p>
            <a:pPr algn="ctr"/>
            <a:r>
              <a:rPr lang="zh-TW" altLang="en-US" dirty="0"/>
              <a:t>所得稅課稅對象與範圍</a:t>
            </a:r>
          </a:p>
        </p:txBody>
      </p:sp>
      <p:sp>
        <p:nvSpPr>
          <p:cNvPr id="3" name="內容版面配置區 2"/>
          <p:cNvSpPr>
            <a:spLocks noGrp="1"/>
          </p:cNvSpPr>
          <p:nvPr>
            <p:ph idx="1"/>
          </p:nvPr>
        </p:nvSpPr>
        <p:spPr>
          <a:xfrm>
            <a:off x="1043608" y="764704"/>
            <a:ext cx="7992888" cy="5976664"/>
          </a:xfrm>
        </p:spPr>
        <p:txBody>
          <a:bodyPr>
            <a:normAutofit lnSpcReduction="10000"/>
          </a:bodyPr>
          <a:lstStyle/>
          <a:p>
            <a:r>
              <a:rPr lang="zh-TW" altLang="en-US" dirty="0" smtClean="0"/>
              <a:t>因應經濟目的之特別規定</a:t>
            </a:r>
            <a:r>
              <a:rPr lang="en-US" altLang="zh-TW" dirty="0" smtClean="0"/>
              <a:t>(</a:t>
            </a:r>
            <a:r>
              <a:rPr lang="zh-TW" altLang="en-US" dirty="0"/>
              <a:t>參</a:t>
            </a:r>
            <a:r>
              <a:rPr lang="en-US" altLang="zh-TW" dirty="0" smtClean="0"/>
              <a:t>§4-1</a:t>
            </a:r>
            <a:r>
              <a:rPr lang="zh-TW" altLang="en-US" dirty="0" smtClean="0"/>
              <a:t>、</a:t>
            </a:r>
            <a:r>
              <a:rPr lang="en-US" altLang="zh-TW" dirty="0" smtClean="0"/>
              <a:t>4-2)</a:t>
            </a:r>
          </a:p>
          <a:p>
            <a:r>
              <a:rPr lang="zh-TW" altLang="en-US" dirty="0"/>
              <a:t>公益信託免稅之</a:t>
            </a:r>
            <a:r>
              <a:rPr lang="zh-TW" altLang="en-US" dirty="0" smtClean="0"/>
              <a:t>規定</a:t>
            </a:r>
            <a:r>
              <a:rPr lang="en-US" altLang="zh-TW" dirty="0" smtClean="0"/>
              <a:t>(</a:t>
            </a:r>
            <a:r>
              <a:rPr lang="zh-TW" altLang="en-US" dirty="0"/>
              <a:t>參</a:t>
            </a:r>
            <a:r>
              <a:rPr lang="en-US" altLang="zh-TW" dirty="0" smtClean="0"/>
              <a:t>§4-3)</a:t>
            </a:r>
          </a:p>
          <a:p>
            <a:r>
              <a:rPr lang="zh-TW" altLang="en-US" dirty="0"/>
              <a:t>因應房地稅合一之特別</a:t>
            </a:r>
            <a:r>
              <a:rPr lang="zh-TW" altLang="en-US" dirty="0" smtClean="0"/>
              <a:t>規定</a:t>
            </a:r>
            <a:r>
              <a:rPr lang="zh-TW" altLang="en-US" dirty="0" smtClean="0">
                <a:latin typeface="新細明體"/>
                <a:ea typeface="新細明體"/>
              </a:rPr>
              <a:t>：個人交易</a:t>
            </a:r>
            <a:r>
              <a:rPr lang="en-US" altLang="zh-TW" dirty="0" smtClean="0">
                <a:latin typeface="新細明體"/>
                <a:ea typeface="新細明體"/>
              </a:rPr>
              <a:t>105</a:t>
            </a:r>
            <a:r>
              <a:rPr lang="zh-TW" altLang="en-US" dirty="0" smtClean="0">
                <a:latin typeface="新細明體"/>
                <a:ea typeface="新細明體"/>
              </a:rPr>
              <a:t>年</a:t>
            </a:r>
            <a:r>
              <a:rPr lang="en-US" altLang="zh-TW" dirty="0" smtClean="0">
                <a:latin typeface="新細明體"/>
                <a:ea typeface="新細明體"/>
              </a:rPr>
              <a:t>1</a:t>
            </a:r>
            <a:r>
              <a:rPr lang="zh-TW" altLang="en-US" dirty="0" smtClean="0">
                <a:latin typeface="新細明體"/>
                <a:ea typeface="新細明體"/>
              </a:rPr>
              <a:t>月</a:t>
            </a:r>
            <a:r>
              <a:rPr lang="en-US" altLang="zh-TW" dirty="0" smtClean="0">
                <a:latin typeface="新細明體"/>
                <a:ea typeface="新細明體"/>
              </a:rPr>
              <a:t>1</a:t>
            </a:r>
            <a:r>
              <a:rPr lang="zh-TW" altLang="en-US" dirty="0" smtClean="0">
                <a:latin typeface="新細明體"/>
                <a:ea typeface="新細明體"/>
              </a:rPr>
              <a:t>日以後取得之房屋、土地，祈交易所得應依規定課徵所得稅</a:t>
            </a:r>
            <a:r>
              <a:rPr lang="en-US" altLang="zh-TW" dirty="0" smtClean="0">
                <a:latin typeface="新細明體"/>
                <a:ea typeface="新細明體"/>
              </a:rPr>
              <a:t>(</a:t>
            </a:r>
            <a:r>
              <a:rPr lang="zh-TW" altLang="en-US" dirty="0"/>
              <a:t>參</a:t>
            </a:r>
            <a:r>
              <a:rPr lang="en-US" altLang="zh-TW" dirty="0" smtClean="0"/>
              <a:t>§4-4</a:t>
            </a:r>
            <a:r>
              <a:rPr lang="zh-TW" altLang="en-US" dirty="0" smtClean="0"/>
              <a:t>、</a:t>
            </a:r>
            <a:r>
              <a:rPr lang="en-US" altLang="zh-TW" dirty="0" smtClean="0"/>
              <a:t>4-5</a:t>
            </a:r>
            <a:r>
              <a:rPr lang="en-US" altLang="zh-TW" dirty="0" smtClean="0">
                <a:latin typeface="新細明體"/>
                <a:ea typeface="新細明體"/>
              </a:rPr>
              <a:t>)</a:t>
            </a:r>
          </a:p>
          <a:p>
            <a:r>
              <a:rPr lang="zh-TW" altLang="en-US" dirty="0" smtClean="0">
                <a:latin typeface="新細明體"/>
                <a:ea typeface="新細明體"/>
              </a:rPr>
              <a:t>所得稅減免對租稅課徵之影響</a:t>
            </a:r>
            <a:endParaRPr lang="en-US" altLang="zh-TW" dirty="0" smtClean="0">
              <a:latin typeface="新細明體"/>
              <a:ea typeface="新細明體"/>
            </a:endParaRPr>
          </a:p>
          <a:p>
            <a:pPr lvl="1"/>
            <a:r>
              <a:rPr lang="zh-TW" altLang="en-US" dirty="0">
                <a:latin typeface="新細明體"/>
                <a:ea typeface="新細明體"/>
              </a:rPr>
              <a:t>租稅</a:t>
            </a:r>
            <a:r>
              <a:rPr lang="zh-TW" altLang="en-US" dirty="0" smtClean="0">
                <a:latin typeface="新細明體"/>
                <a:ea typeface="新細明體"/>
              </a:rPr>
              <a:t>公平</a:t>
            </a:r>
            <a:endParaRPr lang="en-US" altLang="zh-TW" dirty="0" smtClean="0">
              <a:latin typeface="新細明體"/>
              <a:ea typeface="新細明體"/>
            </a:endParaRPr>
          </a:p>
          <a:p>
            <a:pPr lvl="2"/>
            <a:r>
              <a:rPr lang="zh-TW" altLang="en-US" dirty="0" smtClean="0">
                <a:latin typeface="新細明體"/>
                <a:ea typeface="新細明體"/>
              </a:rPr>
              <a:t>影響租稅阻體普遍性</a:t>
            </a:r>
            <a:endParaRPr lang="en-US" altLang="zh-TW" dirty="0" smtClean="0">
              <a:latin typeface="新細明體"/>
              <a:ea typeface="新細明體"/>
            </a:endParaRPr>
          </a:p>
          <a:p>
            <a:pPr lvl="2"/>
            <a:r>
              <a:rPr lang="zh-TW" altLang="en-US" dirty="0" smtClean="0">
                <a:latin typeface="新細明體"/>
                <a:ea typeface="新細明體"/>
              </a:rPr>
              <a:t>有些並不具有免稅實益</a:t>
            </a:r>
            <a:endParaRPr lang="en-US" altLang="zh-TW" dirty="0" smtClean="0">
              <a:latin typeface="新細明體"/>
              <a:ea typeface="新細明體"/>
            </a:endParaRPr>
          </a:p>
          <a:p>
            <a:pPr lvl="2"/>
            <a:r>
              <a:rPr lang="zh-TW" altLang="en-US" dirty="0">
                <a:latin typeface="新細明體"/>
                <a:ea typeface="新細明體"/>
              </a:rPr>
              <a:t>影響累進稅率之適用</a:t>
            </a:r>
            <a:endParaRPr lang="en-US" altLang="zh-TW" dirty="0" smtClean="0">
              <a:latin typeface="新細明體"/>
              <a:ea typeface="新細明體"/>
            </a:endParaRPr>
          </a:p>
          <a:p>
            <a:pPr lvl="1"/>
            <a:r>
              <a:rPr lang="zh-TW" altLang="en-US" dirty="0">
                <a:latin typeface="新細明體"/>
                <a:ea typeface="新細明體"/>
              </a:rPr>
              <a:t>經濟</a:t>
            </a:r>
            <a:r>
              <a:rPr lang="zh-TW" altLang="en-US" dirty="0" smtClean="0">
                <a:latin typeface="新細明體"/>
                <a:ea typeface="新細明體"/>
              </a:rPr>
              <a:t>效率：有時免稅可以提升經濟效率</a:t>
            </a:r>
            <a:endParaRPr lang="en-US" altLang="zh-TW" dirty="0" smtClean="0">
              <a:latin typeface="新細明體"/>
              <a:ea typeface="新細明體"/>
            </a:endParaRPr>
          </a:p>
          <a:p>
            <a:pPr lvl="1"/>
            <a:r>
              <a:rPr lang="zh-TW" altLang="en-US" dirty="0">
                <a:latin typeface="新細明體"/>
                <a:ea typeface="新細明體"/>
              </a:rPr>
              <a:t>財政</a:t>
            </a:r>
            <a:r>
              <a:rPr lang="zh-TW" altLang="en-US" dirty="0" smtClean="0">
                <a:latin typeface="新細明體"/>
                <a:ea typeface="新細明體"/>
              </a:rPr>
              <a:t>收入：免稅將降低財政收入</a:t>
            </a:r>
            <a:endParaRPr lang="en-US" altLang="zh-TW" dirty="0" smtClean="0"/>
          </a:p>
          <a:p>
            <a:endParaRPr lang="zh-TW" altLang="en-US" dirty="0"/>
          </a:p>
        </p:txBody>
      </p:sp>
    </p:spTree>
    <p:extLst>
      <p:ext uri="{BB962C8B-B14F-4D97-AF65-F5344CB8AC3E}">
        <p14:creationId xmlns:p14="http://schemas.microsoft.com/office/powerpoint/2010/main" val="8502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88640"/>
            <a:ext cx="7498080" cy="576064"/>
          </a:xfrm>
        </p:spPr>
        <p:txBody>
          <a:bodyPr>
            <a:normAutofit fontScale="90000"/>
          </a:bodyPr>
          <a:lstStyle/>
          <a:p>
            <a:pPr algn="ctr"/>
            <a:r>
              <a:rPr lang="zh-TW" altLang="en-US" dirty="0" smtClean="0"/>
              <a:t>個人綜合所得稅之計算</a:t>
            </a:r>
            <a:endParaRPr lang="zh-TW" altLang="en-US" dirty="0"/>
          </a:p>
        </p:txBody>
      </p:sp>
      <p:sp>
        <p:nvSpPr>
          <p:cNvPr id="3" name="內容版面配置區 2"/>
          <p:cNvSpPr>
            <a:spLocks noGrp="1"/>
          </p:cNvSpPr>
          <p:nvPr>
            <p:ph idx="1"/>
          </p:nvPr>
        </p:nvSpPr>
        <p:spPr>
          <a:xfrm>
            <a:off x="1435608" y="908720"/>
            <a:ext cx="7498080" cy="5760640"/>
          </a:xfrm>
        </p:spPr>
        <p:txBody>
          <a:bodyPr>
            <a:normAutofit fontScale="92500" lnSpcReduction="20000"/>
          </a:bodyPr>
          <a:lstStyle/>
          <a:p>
            <a:r>
              <a:rPr lang="zh-TW" altLang="en-US" dirty="0" smtClean="0"/>
              <a:t>計算</a:t>
            </a:r>
            <a:r>
              <a:rPr lang="zh-TW" altLang="en-US" dirty="0"/>
              <a:t>綜合所得</a:t>
            </a:r>
            <a:r>
              <a:rPr lang="zh-TW" altLang="en-US" dirty="0" smtClean="0"/>
              <a:t>總額</a:t>
            </a:r>
            <a:r>
              <a:rPr lang="en-US" altLang="zh-TW" dirty="0" smtClean="0"/>
              <a:t>(</a:t>
            </a:r>
            <a:r>
              <a:rPr lang="zh-TW" altLang="en-US" dirty="0" smtClean="0"/>
              <a:t>依第</a:t>
            </a:r>
            <a:r>
              <a:rPr lang="en-US" altLang="zh-TW" dirty="0" smtClean="0"/>
              <a:t>15</a:t>
            </a:r>
            <a:r>
              <a:rPr lang="zh-TW" altLang="en-US" dirty="0" smtClean="0"/>
              <a:t>條規定計算家戶之綜合所得總額</a:t>
            </a:r>
            <a:r>
              <a:rPr lang="en-US" altLang="zh-TW" dirty="0" smtClean="0"/>
              <a:t>)</a:t>
            </a:r>
          </a:p>
          <a:p>
            <a:pPr lvl="1"/>
            <a:r>
              <a:rPr lang="zh-TW" altLang="en-US" dirty="0"/>
              <a:t>計算</a:t>
            </a:r>
            <a:r>
              <a:rPr lang="zh-TW" altLang="en-US" dirty="0" smtClean="0"/>
              <a:t>原則</a:t>
            </a:r>
            <a:r>
              <a:rPr lang="zh-TW" altLang="en-US" dirty="0" smtClean="0">
                <a:latin typeface="新細明體"/>
                <a:ea typeface="新細明體"/>
              </a:rPr>
              <a:t>：收付實現原則</a:t>
            </a:r>
            <a:r>
              <a:rPr lang="en-US" altLang="zh-TW" dirty="0" smtClean="0">
                <a:latin typeface="新細明體"/>
                <a:ea typeface="新細明體"/>
              </a:rPr>
              <a:t>(</a:t>
            </a:r>
            <a:r>
              <a:rPr lang="zh-TW" altLang="en-US" dirty="0" smtClean="0">
                <a:latin typeface="新細明體"/>
                <a:ea typeface="新細明體"/>
              </a:rPr>
              <a:t>以實際給付日為歸屬年度</a:t>
            </a:r>
            <a:r>
              <a:rPr lang="en-US" altLang="zh-TW" dirty="0" smtClean="0">
                <a:latin typeface="新細明體"/>
                <a:ea typeface="新細明體"/>
              </a:rPr>
              <a:t>)</a:t>
            </a:r>
          </a:p>
          <a:p>
            <a:pPr lvl="1"/>
            <a:r>
              <a:rPr lang="zh-TW" altLang="en-US" dirty="0" smtClean="0"/>
              <a:t>例外</a:t>
            </a:r>
            <a:r>
              <a:rPr lang="zh-TW" altLang="en-US" dirty="0" smtClean="0">
                <a:latin typeface="新細明體"/>
                <a:ea typeface="新細明體"/>
              </a:rPr>
              <a:t>：</a:t>
            </a:r>
            <a:endParaRPr lang="en-US" altLang="zh-TW" dirty="0" smtClean="0">
              <a:latin typeface="新細明體"/>
              <a:ea typeface="新細明體"/>
            </a:endParaRPr>
          </a:p>
          <a:p>
            <a:pPr lvl="2"/>
            <a:r>
              <a:rPr lang="zh-TW" altLang="en-US" dirty="0" smtClean="0">
                <a:cs typeface="Arial" charset="0"/>
              </a:rPr>
              <a:t>股東</a:t>
            </a:r>
            <a:r>
              <a:rPr lang="zh-TW" altLang="en-US" dirty="0">
                <a:cs typeface="Arial" charset="0"/>
              </a:rPr>
              <a:t>決議分配股利六個月內未給付，視同</a:t>
            </a:r>
            <a:r>
              <a:rPr lang="zh-TW" altLang="en-US" dirty="0" smtClean="0">
                <a:cs typeface="Arial" charset="0"/>
              </a:rPr>
              <a:t>給付</a:t>
            </a:r>
            <a:endParaRPr lang="en-US" altLang="zh-TW" dirty="0" smtClean="0">
              <a:cs typeface="Arial" charset="0"/>
            </a:endParaRPr>
          </a:p>
          <a:p>
            <a:pPr lvl="2"/>
            <a:r>
              <a:rPr lang="zh-TW" altLang="en-US" dirty="0">
                <a:cs typeface="Arial" charset="0"/>
              </a:rPr>
              <a:t>租金設</a:t>
            </a:r>
            <a:r>
              <a:rPr lang="zh-TW" altLang="en-US" dirty="0" smtClean="0">
                <a:cs typeface="Arial" charset="0"/>
              </a:rPr>
              <a:t>算</a:t>
            </a:r>
            <a:r>
              <a:rPr lang="en-US" altLang="zh-TW" dirty="0" smtClean="0">
                <a:cs typeface="Arial" charset="0"/>
              </a:rPr>
              <a:t>(</a:t>
            </a:r>
            <a:r>
              <a:rPr lang="zh-TW" altLang="en-US" dirty="0" smtClean="0">
                <a:cs typeface="Arial" charset="0"/>
              </a:rPr>
              <a:t>參</a:t>
            </a:r>
            <a:r>
              <a:rPr lang="en-US" altLang="zh-TW" dirty="0">
                <a:latin typeface="微軟正黑體" panose="020B0604030504040204" pitchFamily="34" charset="-120"/>
                <a:ea typeface="微軟正黑體" panose="020B0604030504040204" pitchFamily="34" charset="-120"/>
              </a:rPr>
              <a:t>§</a:t>
            </a:r>
            <a:r>
              <a:rPr lang="en-US" altLang="zh-TW" dirty="0" smtClean="0">
                <a:latin typeface="微軟正黑體" panose="020B0604030504040204" pitchFamily="34" charset="-120"/>
                <a:ea typeface="微軟正黑體" panose="020B0604030504040204" pitchFamily="34" charset="-120"/>
              </a:rPr>
              <a:t>14</a:t>
            </a:r>
            <a:r>
              <a:rPr lang="zh-TW" altLang="en-US" dirty="0" smtClean="0">
                <a:latin typeface="微軟正黑體" panose="020B0604030504040204" pitchFamily="34" charset="-120"/>
                <a:ea typeface="微軟正黑體" panose="020B0604030504040204" pitchFamily="34" charset="-120"/>
              </a:rPr>
              <a:t>第五類所得第三、四、五</a:t>
            </a:r>
            <a:r>
              <a:rPr lang="en-US" altLang="zh-TW" dirty="0" smtClean="0">
                <a:cs typeface="Arial" charset="0"/>
              </a:rPr>
              <a:t>)</a:t>
            </a:r>
            <a:endParaRPr lang="zh-TW" altLang="en-US" dirty="0"/>
          </a:p>
          <a:p>
            <a:r>
              <a:rPr lang="zh-TW" altLang="en-US" dirty="0" smtClean="0"/>
              <a:t>計算免稅額</a:t>
            </a:r>
            <a:r>
              <a:rPr lang="en-US" altLang="zh-TW" dirty="0" smtClean="0"/>
              <a:t>(</a:t>
            </a:r>
            <a:r>
              <a:rPr lang="zh-TW" altLang="en-US" dirty="0" smtClean="0"/>
              <a:t>含個人、配偶及扶養親屬</a:t>
            </a:r>
            <a:r>
              <a:rPr lang="en-US" altLang="zh-TW" dirty="0" smtClean="0"/>
              <a:t>)</a:t>
            </a:r>
          </a:p>
          <a:p>
            <a:r>
              <a:rPr lang="zh-TW" altLang="en-US" dirty="0"/>
              <a:t>計算</a:t>
            </a:r>
            <a:r>
              <a:rPr lang="zh-TW" altLang="en-US" dirty="0" smtClean="0"/>
              <a:t>扣除額</a:t>
            </a:r>
            <a:r>
              <a:rPr lang="en-US" altLang="zh-TW" dirty="0" smtClean="0"/>
              <a:t>(</a:t>
            </a:r>
            <a:r>
              <a:rPr lang="zh-TW" altLang="en-US" dirty="0" smtClean="0"/>
              <a:t>標準、列舉擇一後加特別扣除額</a:t>
            </a:r>
            <a:r>
              <a:rPr lang="en-US" altLang="zh-TW" dirty="0" smtClean="0"/>
              <a:t>)</a:t>
            </a:r>
          </a:p>
          <a:p>
            <a:r>
              <a:rPr lang="zh-TW" altLang="en-US" dirty="0" smtClean="0"/>
              <a:t>綜合所得總額</a:t>
            </a:r>
            <a:r>
              <a:rPr lang="en-US" altLang="zh-TW" dirty="0" smtClean="0"/>
              <a:t>-</a:t>
            </a:r>
            <a:r>
              <a:rPr lang="zh-TW" altLang="en-US" dirty="0" smtClean="0"/>
              <a:t>免稅額</a:t>
            </a:r>
            <a:r>
              <a:rPr lang="en-US" altLang="zh-TW" dirty="0" smtClean="0"/>
              <a:t>-</a:t>
            </a:r>
            <a:r>
              <a:rPr lang="zh-TW" altLang="en-US" dirty="0" smtClean="0"/>
              <a:t>扣除額</a:t>
            </a:r>
            <a:r>
              <a:rPr lang="en-US" altLang="zh-TW" dirty="0" smtClean="0"/>
              <a:t>-</a:t>
            </a:r>
            <a:r>
              <a:rPr lang="zh-TW" altLang="en-US" dirty="0" smtClean="0"/>
              <a:t>基本生活費差額</a:t>
            </a:r>
            <a:r>
              <a:rPr lang="en-US" altLang="zh-TW" dirty="0" smtClean="0"/>
              <a:t>=</a:t>
            </a:r>
            <a:r>
              <a:rPr lang="zh-TW" altLang="en-US" dirty="0" smtClean="0"/>
              <a:t>綜合所得淨額</a:t>
            </a:r>
            <a:endParaRPr lang="en-US" altLang="zh-TW" dirty="0" smtClean="0"/>
          </a:p>
          <a:p>
            <a:r>
              <a:rPr lang="zh-TW" altLang="en-US" dirty="0"/>
              <a:t>綜合所得</a:t>
            </a:r>
            <a:r>
              <a:rPr lang="zh-TW" altLang="en-US" dirty="0" smtClean="0"/>
              <a:t>淨額</a:t>
            </a:r>
            <a:r>
              <a:rPr lang="en-US" altLang="zh-TW" dirty="0" smtClean="0">
                <a:latin typeface="新細明體"/>
                <a:ea typeface="新細明體"/>
              </a:rPr>
              <a:t>×</a:t>
            </a:r>
            <a:r>
              <a:rPr lang="zh-TW" altLang="en-US" dirty="0" smtClean="0">
                <a:latin typeface="新細明體"/>
                <a:ea typeface="新細明體"/>
              </a:rPr>
              <a:t>稅率</a:t>
            </a:r>
            <a:r>
              <a:rPr lang="en-US" altLang="zh-TW" dirty="0" smtClean="0">
                <a:latin typeface="新細明體"/>
                <a:ea typeface="新細明體"/>
              </a:rPr>
              <a:t>-</a:t>
            </a:r>
            <a:r>
              <a:rPr lang="zh-TW" altLang="en-US" dirty="0" smtClean="0">
                <a:latin typeface="新細明體"/>
                <a:ea typeface="新細明體"/>
              </a:rPr>
              <a:t>累進差額</a:t>
            </a:r>
            <a:r>
              <a:rPr lang="en-US" altLang="zh-TW" dirty="0" smtClean="0">
                <a:latin typeface="新細明體"/>
                <a:ea typeface="新細明體"/>
              </a:rPr>
              <a:t>=</a:t>
            </a:r>
            <a:r>
              <a:rPr lang="zh-TW" altLang="en-US" dirty="0" smtClean="0">
                <a:latin typeface="新細明體"/>
                <a:ea typeface="新細明體"/>
              </a:rPr>
              <a:t>應納稅額</a:t>
            </a:r>
            <a:endParaRPr lang="en-US" altLang="zh-TW" dirty="0" smtClean="0">
              <a:latin typeface="新細明體"/>
              <a:ea typeface="新細明體"/>
            </a:endParaRPr>
          </a:p>
          <a:p>
            <a:pPr lvl="1"/>
            <a:r>
              <a:rPr lang="zh-TW" altLang="en-US" dirty="0">
                <a:latin typeface="新細明體"/>
                <a:ea typeface="新細明體"/>
              </a:rPr>
              <a:t>累進</a:t>
            </a:r>
            <a:r>
              <a:rPr lang="zh-TW" altLang="en-US" dirty="0" smtClean="0">
                <a:latin typeface="新細明體"/>
                <a:ea typeface="新細明體"/>
              </a:rPr>
              <a:t>差額</a:t>
            </a:r>
            <a:r>
              <a:rPr lang="en-US" altLang="zh-TW" dirty="0" smtClean="0">
                <a:latin typeface="新細明體"/>
                <a:ea typeface="新細明體"/>
              </a:rPr>
              <a:t>(</a:t>
            </a:r>
            <a:r>
              <a:rPr lang="zh-TW" altLang="en-US" dirty="0" smtClean="0">
                <a:latin typeface="新細明體"/>
                <a:ea typeface="新細明體"/>
              </a:rPr>
              <a:t>財政部公布之計算式會提供</a:t>
            </a:r>
            <a:r>
              <a:rPr lang="en-US" altLang="zh-TW" dirty="0" smtClean="0">
                <a:latin typeface="新細明體"/>
                <a:ea typeface="新細明體"/>
              </a:rPr>
              <a:t>)</a:t>
            </a:r>
            <a:endParaRPr lang="zh-TW" altLang="en-US" dirty="0"/>
          </a:p>
        </p:txBody>
      </p:sp>
    </p:spTree>
    <p:extLst>
      <p:ext uri="{BB962C8B-B14F-4D97-AF65-F5344CB8AC3E}">
        <p14:creationId xmlns:p14="http://schemas.microsoft.com/office/powerpoint/2010/main" val="3621277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680</TotalTime>
  <Words>4430</Words>
  <Application>Microsoft Office PowerPoint</Application>
  <PresentationFormat>如螢幕大小 (4:3)</PresentationFormat>
  <Paragraphs>247</Paragraphs>
  <Slides>28</Slides>
  <Notes>0</Notes>
  <HiddenSlides>0</HiddenSlides>
  <MMClips>0</MMClips>
  <ScaleCrop>false</ScaleCrop>
  <HeadingPairs>
    <vt:vector size="4" baseType="variant">
      <vt:variant>
        <vt:lpstr>佈景主題</vt:lpstr>
      </vt:variant>
      <vt:variant>
        <vt:i4>6</vt:i4>
      </vt:variant>
      <vt:variant>
        <vt:lpstr>投影片標題</vt:lpstr>
      </vt:variant>
      <vt:variant>
        <vt:i4>28</vt:i4>
      </vt:variant>
    </vt:vector>
  </HeadingPairs>
  <TitlesOfParts>
    <vt:vector size="34" baseType="lpstr">
      <vt:lpstr>夏至</vt:lpstr>
      <vt:lpstr>Office 佈景主題</vt:lpstr>
      <vt:lpstr>1_Office 佈景主題</vt:lpstr>
      <vt:lpstr>2_Office 佈景主題</vt:lpstr>
      <vt:lpstr>3_Office 佈景主題</vt:lpstr>
      <vt:lpstr>4_Office 佈景主題</vt:lpstr>
      <vt:lpstr>所得稅法課程 個人綜合所得稅</vt:lpstr>
      <vt:lpstr>所得稅之分類</vt:lpstr>
      <vt:lpstr>所得稅之基本精神及重要觀念</vt:lpstr>
      <vt:lpstr>關於所得之其他重要觀念</vt:lpstr>
      <vt:lpstr>關於所得之其他重要觀念</vt:lpstr>
      <vt:lpstr>所得稅課稅對象與範圍</vt:lpstr>
      <vt:lpstr>所得稅課稅對象與範圍</vt:lpstr>
      <vt:lpstr>所得稅課稅對象與範圍</vt:lpstr>
      <vt:lpstr>個人綜合所得稅之計算</vt:lpstr>
      <vt:lpstr>綜合所得總額之計算(參§14)</vt:lpstr>
      <vt:lpstr>綜合所得總額之計算(參§14)</vt:lpstr>
      <vt:lpstr>綜合所得總額之計算(參§14)</vt:lpstr>
      <vt:lpstr>綜合所得總額之計算(參§14)</vt:lpstr>
      <vt:lpstr>綜合所得總額之計算(參§14)</vt:lpstr>
      <vt:lpstr>綜合所得總額之計算(參§14)</vt:lpstr>
      <vt:lpstr>免稅額</vt:lpstr>
      <vt:lpstr>免稅額</vt:lpstr>
      <vt:lpstr>扣除額</vt:lpstr>
      <vt:lpstr>扣除額</vt:lpstr>
      <vt:lpstr>扣除額</vt:lpstr>
      <vt:lpstr>基本生活費差額</vt:lpstr>
      <vt:lpstr>基本生活費差額案例</vt:lpstr>
      <vt:lpstr>稅額計算及繳納</vt:lpstr>
      <vt:lpstr>Way1：全家所得合併計算、合併繳納</vt:lpstr>
      <vt:lpstr>Way2：以夫為納稅義務人， 妻之薪資所得分開計算，合併繳納</vt:lpstr>
      <vt:lpstr>Way3：以妻為納稅義務人，夫之薪資所得分開計算，合併繳納</vt:lpstr>
      <vt:lpstr>Way4：以夫為納稅義務人，妻之各類所得分開計算，合併繳納</vt:lpstr>
      <vt:lpstr>Way5：以妻為納稅義務人，夫之各類所得分開計算，合併繳納</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所得稅法課程 個人綜合所得稅</dc:title>
  <dc:creator>user</dc:creator>
  <cp:lastModifiedBy>user</cp:lastModifiedBy>
  <cp:revision>73</cp:revision>
  <dcterms:created xsi:type="dcterms:W3CDTF">2022-04-11T08:25:09Z</dcterms:created>
  <dcterms:modified xsi:type="dcterms:W3CDTF">2024-05-01T06:03:15Z</dcterms:modified>
</cp:coreProperties>
</file>