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258" r:id="rId3"/>
    <p:sldId id="259" r:id="rId4"/>
    <p:sldId id="260" r:id="rId5"/>
    <p:sldId id="261" r:id="rId6"/>
    <p:sldId id="262" r:id="rId7"/>
    <p:sldId id="263" r:id="rId8"/>
    <p:sldId id="264" r:id="rId9"/>
    <p:sldId id="265" r:id="rId10"/>
    <p:sldId id="266" r:id="rId11"/>
    <p:sldId id="267" r:id="rId12"/>
  </p:sldIdLst>
  <p:sldSz cx="9144000" cy="6858000" type="screen4x3"/>
  <p:notesSz cx="6858000" cy="9144000"/>
  <p:defaultText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9" d="100"/>
          <a:sy n="109" d="100"/>
        </p:scale>
        <p:origin x="-1674" y="-8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標題投影片">
    <p:spTree>
      <p:nvGrpSpPr>
        <p:cNvPr id="1" name=""/>
        <p:cNvGrpSpPr/>
        <p:nvPr/>
      </p:nvGrpSpPr>
      <p:grpSpPr>
        <a:xfrm>
          <a:off x="0" y="0"/>
          <a:ext cx="0" cy="0"/>
          <a:chOff x="0" y="0"/>
          <a:chExt cx="0" cy="0"/>
        </a:xfrm>
      </p:grpSpPr>
      <p:sp>
        <p:nvSpPr>
          <p:cNvPr id="14" name="標題 13"/>
          <p:cNvSpPr>
            <a:spLocks noGrp="1"/>
          </p:cNvSpPr>
          <p:nvPr>
            <p:ph type="ctrTitle"/>
          </p:nvPr>
        </p:nvSpPr>
        <p:spPr>
          <a:xfrm>
            <a:off x="1432560" y="359898"/>
            <a:ext cx="7406640" cy="1472184"/>
          </a:xfrm>
        </p:spPr>
        <p:txBody>
          <a:bodyPr anchor="b"/>
          <a:lstStyle>
            <a:lvl1pPr algn="l">
              <a:defRPr/>
            </a:lvl1pPr>
            <a:extLst/>
          </a:lstStyle>
          <a:p>
            <a:r>
              <a:rPr kumimoji="0" lang="zh-TW" altLang="en-US" smtClean="0"/>
              <a:t>按一下以編輯母片標題樣式</a:t>
            </a:r>
            <a:endParaRPr kumimoji="0" lang="en-US"/>
          </a:p>
        </p:txBody>
      </p:sp>
      <p:sp>
        <p:nvSpPr>
          <p:cNvPr id="22" name="副標題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zh-TW" altLang="en-US" smtClean="0"/>
              <a:t>按一下以編輯母片副標題樣式</a:t>
            </a:r>
            <a:endParaRPr kumimoji="0" lang="en-US"/>
          </a:p>
        </p:txBody>
      </p:sp>
      <p:sp>
        <p:nvSpPr>
          <p:cNvPr id="7" name="日期版面配置區 6"/>
          <p:cNvSpPr>
            <a:spLocks noGrp="1"/>
          </p:cNvSpPr>
          <p:nvPr>
            <p:ph type="dt" sz="half" idx="10"/>
          </p:nvPr>
        </p:nvSpPr>
        <p:spPr/>
        <p:txBody>
          <a:bodyPr/>
          <a:lstStyle>
            <a:extLst/>
          </a:lstStyle>
          <a:p>
            <a:fld id="{3ABFE1DA-075E-4CC3-ADD9-0D28667E31F9}" type="datetimeFigureOut">
              <a:rPr lang="zh-TW" altLang="en-US" smtClean="0"/>
              <a:t>32/31/22</a:t>
            </a:fld>
            <a:endParaRPr lang="zh-TW" altLang="en-US"/>
          </a:p>
        </p:txBody>
      </p:sp>
      <p:sp>
        <p:nvSpPr>
          <p:cNvPr id="20" name="頁尾版面配置區 19"/>
          <p:cNvSpPr>
            <a:spLocks noGrp="1"/>
          </p:cNvSpPr>
          <p:nvPr>
            <p:ph type="ftr" sz="quarter" idx="11"/>
          </p:nvPr>
        </p:nvSpPr>
        <p:spPr/>
        <p:txBody>
          <a:bodyPr/>
          <a:lstStyle>
            <a:extLst/>
          </a:lstStyle>
          <a:p>
            <a:endParaRPr lang="zh-TW" altLang="en-US"/>
          </a:p>
        </p:txBody>
      </p:sp>
      <p:sp>
        <p:nvSpPr>
          <p:cNvPr id="10" name="投影片編號版面配置區 9"/>
          <p:cNvSpPr>
            <a:spLocks noGrp="1"/>
          </p:cNvSpPr>
          <p:nvPr>
            <p:ph type="sldNum" sz="quarter" idx="12"/>
          </p:nvPr>
        </p:nvSpPr>
        <p:spPr/>
        <p:txBody>
          <a:bodyPr/>
          <a:lstStyle>
            <a:extLst/>
          </a:lstStyle>
          <a:p>
            <a:fld id="{E72CA19B-D044-43DE-8ED1-8043859F08E2}" type="slidenum">
              <a:rPr lang="zh-TW" altLang="en-US" smtClean="0"/>
              <a:t>‹#›</a:t>
            </a:fld>
            <a:endParaRPr lang="zh-TW" altLang="en-US"/>
          </a:p>
        </p:txBody>
      </p:sp>
      <p:sp>
        <p:nvSpPr>
          <p:cNvPr id="8" name="橢圓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橢圓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extLst/>
          </a:lstStyle>
          <a:p>
            <a:r>
              <a:rPr kumimoji="0" lang="zh-TW" altLang="en-US" smtClean="0"/>
              <a:t>按一下以編輯母片標題樣式</a:t>
            </a:r>
            <a:endParaRPr kumimoji="0" lang="en-US"/>
          </a:p>
        </p:txBody>
      </p:sp>
      <p:sp>
        <p:nvSpPr>
          <p:cNvPr id="3" name="直排文字版面配置區 2"/>
          <p:cNvSpPr>
            <a:spLocks noGrp="1"/>
          </p:cNvSpPr>
          <p:nvPr>
            <p:ph type="body" orient="vert" idx="1"/>
          </p:nvPr>
        </p:nvSpPr>
        <p:spPr/>
        <p:txBody>
          <a:bodyPr vert="eaVert"/>
          <a:lstStyle>
            <a:extLst/>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4" name="日期版面配置區 3"/>
          <p:cNvSpPr>
            <a:spLocks noGrp="1"/>
          </p:cNvSpPr>
          <p:nvPr>
            <p:ph type="dt" sz="half" idx="10"/>
          </p:nvPr>
        </p:nvSpPr>
        <p:spPr/>
        <p:txBody>
          <a:bodyPr/>
          <a:lstStyle>
            <a:extLst/>
          </a:lstStyle>
          <a:p>
            <a:fld id="{3ABFE1DA-075E-4CC3-ADD9-0D28667E31F9}" type="datetimeFigureOut">
              <a:rPr lang="zh-TW" altLang="en-US" smtClean="0"/>
              <a:t>32/31/22</a:t>
            </a:fld>
            <a:endParaRPr lang="zh-TW" altLang="en-US"/>
          </a:p>
        </p:txBody>
      </p:sp>
      <p:sp>
        <p:nvSpPr>
          <p:cNvPr id="5" name="頁尾版面配置區 4"/>
          <p:cNvSpPr>
            <a:spLocks noGrp="1"/>
          </p:cNvSpPr>
          <p:nvPr>
            <p:ph type="ftr" sz="quarter" idx="11"/>
          </p:nvPr>
        </p:nvSpPr>
        <p:spPr/>
        <p:txBody>
          <a:bodyPr/>
          <a:lstStyle>
            <a:extLst/>
          </a:lstStyle>
          <a:p>
            <a:endParaRPr lang="zh-TW" altLang="en-US"/>
          </a:p>
        </p:txBody>
      </p:sp>
      <p:sp>
        <p:nvSpPr>
          <p:cNvPr id="6" name="投影片編號版面配置區 5"/>
          <p:cNvSpPr>
            <a:spLocks noGrp="1"/>
          </p:cNvSpPr>
          <p:nvPr>
            <p:ph type="sldNum" sz="quarter" idx="12"/>
          </p:nvPr>
        </p:nvSpPr>
        <p:spPr/>
        <p:txBody>
          <a:bodyPr/>
          <a:lstStyle>
            <a:extLst/>
          </a:lstStyle>
          <a:p>
            <a:fld id="{E72CA19B-D044-43DE-8ED1-8043859F08E2}" type="slidenum">
              <a:rPr lang="zh-TW" altLang="en-US" smtClean="0"/>
              <a:t>‹#›</a:t>
            </a:fld>
            <a:endParaRPr lang="zh-TW"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sp>
        <p:nvSpPr>
          <p:cNvPr id="2" name="直排標題 1"/>
          <p:cNvSpPr>
            <a:spLocks noGrp="1"/>
          </p:cNvSpPr>
          <p:nvPr>
            <p:ph type="title" orient="vert"/>
          </p:nvPr>
        </p:nvSpPr>
        <p:spPr>
          <a:xfrm>
            <a:off x="6858000" y="274639"/>
            <a:ext cx="1828800" cy="5851525"/>
          </a:xfrm>
        </p:spPr>
        <p:txBody>
          <a:bodyPr vert="eaVert"/>
          <a:lstStyle>
            <a:extLst/>
          </a:lstStyle>
          <a:p>
            <a:r>
              <a:rPr kumimoji="0" lang="zh-TW" altLang="en-US" smtClean="0"/>
              <a:t>按一下以編輯母片標題樣式</a:t>
            </a:r>
            <a:endParaRPr kumimoji="0" lang="en-US"/>
          </a:p>
        </p:txBody>
      </p:sp>
      <p:sp>
        <p:nvSpPr>
          <p:cNvPr id="3" name="直排文字版面配置區 2"/>
          <p:cNvSpPr>
            <a:spLocks noGrp="1"/>
          </p:cNvSpPr>
          <p:nvPr>
            <p:ph type="body" orient="vert" idx="1"/>
          </p:nvPr>
        </p:nvSpPr>
        <p:spPr>
          <a:xfrm>
            <a:off x="1143000" y="274640"/>
            <a:ext cx="5562600" cy="5851525"/>
          </a:xfrm>
        </p:spPr>
        <p:txBody>
          <a:bodyPr vert="eaVert"/>
          <a:lstStyle>
            <a:extLst/>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4" name="日期版面配置區 3"/>
          <p:cNvSpPr>
            <a:spLocks noGrp="1"/>
          </p:cNvSpPr>
          <p:nvPr>
            <p:ph type="dt" sz="half" idx="10"/>
          </p:nvPr>
        </p:nvSpPr>
        <p:spPr/>
        <p:txBody>
          <a:bodyPr/>
          <a:lstStyle>
            <a:extLst/>
          </a:lstStyle>
          <a:p>
            <a:fld id="{3ABFE1DA-075E-4CC3-ADD9-0D28667E31F9}" type="datetimeFigureOut">
              <a:rPr lang="zh-TW" altLang="en-US" smtClean="0"/>
              <a:t>32/31/22</a:t>
            </a:fld>
            <a:endParaRPr lang="zh-TW" altLang="en-US"/>
          </a:p>
        </p:txBody>
      </p:sp>
      <p:sp>
        <p:nvSpPr>
          <p:cNvPr id="5" name="頁尾版面配置區 4"/>
          <p:cNvSpPr>
            <a:spLocks noGrp="1"/>
          </p:cNvSpPr>
          <p:nvPr>
            <p:ph type="ftr" sz="quarter" idx="11"/>
          </p:nvPr>
        </p:nvSpPr>
        <p:spPr/>
        <p:txBody>
          <a:bodyPr/>
          <a:lstStyle>
            <a:extLst/>
          </a:lstStyle>
          <a:p>
            <a:endParaRPr lang="zh-TW" altLang="en-US"/>
          </a:p>
        </p:txBody>
      </p:sp>
      <p:sp>
        <p:nvSpPr>
          <p:cNvPr id="6" name="投影片編號版面配置區 5"/>
          <p:cNvSpPr>
            <a:spLocks noGrp="1"/>
          </p:cNvSpPr>
          <p:nvPr>
            <p:ph type="sldNum" sz="quarter" idx="12"/>
          </p:nvPr>
        </p:nvSpPr>
        <p:spPr/>
        <p:txBody>
          <a:bodyPr/>
          <a:lstStyle>
            <a:extLst/>
          </a:lstStyle>
          <a:p>
            <a:fld id="{E72CA19B-D044-43DE-8ED1-8043859F08E2}" type="slidenum">
              <a:rPr lang="zh-TW" altLang="en-US" smtClean="0"/>
              <a:t>‹#›</a:t>
            </a:fld>
            <a:endParaRPr lang="zh-TW"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標題及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extLst/>
          </a:lstStyle>
          <a:p>
            <a:r>
              <a:rPr kumimoji="0" lang="zh-TW" altLang="en-US" smtClean="0"/>
              <a:t>按一下以編輯母片標題樣式</a:t>
            </a:r>
            <a:endParaRPr kumimoji="0" lang="en-US"/>
          </a:p>
        </p:txBody>
      </p:sp>
      <p:sp>
        <p:nvSpPr>
          <p:cNvPr id="3" name="內容版面配置區 2"/>
          <p:cNvSpPr>
            <a:spLocks noGrp="1"/>
          </p:cNvSpPr>
          <p:nvPr>
            <p:ph idx="1"/>
          </p:nvPr>
        </p:nvSpPr>
        <p:spPr/>
        <p:txBody>
          <a:bodyPr/>
          <a:lstStyle>
            <a:extLst/>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4" name="日期版面配置區 3"/>
          <p:cNvSpPr>
            <a:spLocks noGrp="1"/>
          </p:cNvSpPr>
          <p:nvPr>
            <p:ph type="dt" sz="half" idx="10"/>
          </p:nvPr>
        </p:nvSpPr>
        <p:spPr/>
        <p:txBody>
          <a:bodyPr/>
          <a:lstStyle>
            <a:extLst/>
          </a:lstStyle>
          <a:p>
            <a:fld id="{3ABFE1DA-075E-4CC3-ADD9-0D28667E31F9}" type="datetimeFigureOut">
              <a:rPr lang="zh-TW" altLang="en-US" smtClean="0"/>
              <a:t>32/31/22</a:t>
            </a:fld>
            <a:endParaRPr lang="zh-TW" altLang="en-US"/>
          </a:p>
        </p:txBody>
      </p:sp>
      <p:sp>
        <p:nvSpPr>
          <p:cNvPr id="5" name="頁尾版面配置區 4"/>
          <p:cNvSpPr>
            <a:spLocks noGrp="1"/>
          </p:cNvSpPr>
          <p:nvPr>
            <p:ph type="ftr" sz="quarter" idx="11"/>
          </p:nvPr>
        </p:nvSpPr>
        <p:spPr/>
        <p:txBody>
          <a:bodyPr/>
          <a:lstStyle>
            <a:extLst/>
          </a:lstStyle>
          <a:p>
            <a:endParaRPr lang="zh-TW" altLang="en-US"/>
          </a:p>
        </p:txBody>
      </p:sp>
      <p:sp>
        <p:nvSpPr>
          <p:cNvPr id="6" name="投影片編號版面配置區 5"/>
          <p:cNvSpPr>
            <a:spLocks noGrp="1"/>
          </p:cNvSpPr>
          <p:nvPr>
            <p:ph type="sldNum" sz="quarter" idx="12"/>
          </p:nvPr>
        </p:nvSpPr>
        <p:spPr/>
        <p:txBody>
          <a:bodyPr/>
          <a:lstStyle>
            <a:extLst/>
          </a:lstStyle>
          <a:p>
            <a:fld id="{E72CA19B-D044-43DE-8ED1-8043859F08E2}" type="slidenum">
              <a:rPr lang="zh-TW" altLang="en-US" smtClean="0"/>
              <a:t>‹#›</a:t>
            </a:fld>
            <a:endParaRPr lang="zh-TW"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章節標題">
    <p:spTree>
      <p:nvGrpSpPr>
        <p:cNvPr id="1" name=""/>
        <p:cNvGrpSpPr/>
        <p:nvPr/>
      </p:nvGrpSpPr>
      <p:grpSpPr>
        <a:xfrm>
          <a:off x="0" y="0"/>
          <a:ext cx="0" cy="0"/>
          <a:chOff x="0" y="0"/>
          <a:chExt cx="0" cy="0"/>
        </a:xfrm>
      </p:grpSpPr>
      <p:sp>
        <p:nvSpPr>
          <p:cNvPr id="7" name="矩形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標題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zh-TW" altLang="en-US" smtClean="0"/>
              <a:t>按一下以編輯母片標題樣式</a:t>
            </a:r>
            <a:endParaRPr kumimoji="0" lang="en-US"/>
          </a:p>
        </p:txBody>
      </p:sp>
      <p:sp>
        <p:nvSpPr>
          <p:cNvPr id="3" name="文字版面配置區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zh-TW" altLang="en-US" smtClean="0"/>
              <a:t>按一下以編輯母片文字樣式</a:t>
            </a:r>
          </a:p>
        </p:txBody>
      </p:sp>
      <p:sp>
        <p:nvSpPr>
          <p:cNvPr id="4" name="日期版面配置區 3"/>
          <p:cNvSpPr>
            <a:spLocks noGrp="1"/>
          </p:cNvSpPr>
          <p:nvPr>
            <p:ph type="dt" sz="half" idx="10"/>
          </p:nvPr>
        </p:nvSpPr>
        <p:spPr/>
        <p:txBody>
          <a:bodyPr/>
          <a:lstStyle>
            <a:extLst/>
          </a:lstStyle>
          <a:p>
            <a:fld id="{3ABFE1DA-075E-4CC3-ADD9-0D28667E31F9}" type="datetimeFigureOut">
              <a:rPr lang="zh-TW" altLang="en-US" smtClean="0"/>
              <a:t>32/31/22</a:t>
            </a:fld>
            <a:endParaRPr lang="zh-TW" altLang="en-US"/>
          </a:p>
        </p:txBody>
      </p:sp>
      <p:sp>
        <p:nvSpPr>
          <p:cNvPr id="5" name="頁尾版面配置區 4"/>
          <p:cNvSpPr>
            <a:spLocks noGrp="1"/>
          </p:cNvSpPr>
          <p:nvPr>
            <p:ph type="ftr" sz="quarter" idx="11"/>
          </p:nvPr>
        </p:nvSpPr>
        <p:spPr/>
        <p:txBody>
          <a:bodyPr/>
          <a:lstStyle>
            <a:extLst/>
          </a:lstStyle>
          <a:p>
            <a:endParaRPr lang="zh-TW" altLang="en-US"/>
          </a:p>
        </p:txBody>
      </p:sp>
      <p:sp>
        <p:nvSpPr>
          <p:cNvPr id="6" name="投影片編號版面配置區 5"/>
          <p:cNvSpPr>
            <a:spLocks noGrp="1"/>
          </p:cNvSpPr>
          <p:nvPr>
            <p:ph type="sldNum" sz="quarter" idx="12"/>
          </p:nvPr>
        </p:nvSpPr>
        <p:spPr/>
        <p:txBody>
          <a:bodyPr/>
          <a:lstStyle>
            <a:extLst/>
          </a:lstStyle>
          <a:p>
            <a:fld id="{E72CA19B-D044-43DE-8ED1-8043859F08E2}" type="slidenum">
              <a:rPr lang="zh-TW" altLang="en-US" smtClean="0"/>
              <a:t>‹#›</a:t>
            </a:fld>
            <a:endParaRPr lang="zh-TW" altLang="en-US"/>
          </a:p>
        </p:txBody>
      </p:sp>
      <p:sp>
        <p:nvSpPr>
          <p:cNvPr id="10" name="矩形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橢圓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橢圓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兩項物件">
    <p:spTree>
      <p:nvGrpSpPr>
        <p:cNvPr id="1" name=""/>
        <p:cNvGrpSpPr/>
        <p:nvPr/>
      </p:nvGrpSpPr>
      <p:grpSpPr>
        <a:xfrm>
          <a:off x="0" y="0"/>
          <a:ext cx="0" cy="0"/>
          <a:chOff x="0" y="0"/>
          <a:chExt cx="0" cy="0"/>
        </a:xfrm>
      </p:grpSpPr>
      <p:sp>
        <p:nvSpPr>
          <p:cNvPr id="2" name="標題 1"/>
          <p:cNvSpPr>
            <a:spLocks noGrp="1"/>
          </p:cNvSpPr>
          <p:nvPr>
            <p:ph type="title"/>
          </p:nvPr>
        </p:nvSpPr>
        <p:spPr>
          <a:xfrm>
            <a:off x="1435608" y="274320"/>
            <a:ext cx="7498080" cy="1143000"/>
          </a:xfrm>
        </p:spPr>
        <p:txBody>
          <a:bodyPr/>
          <a:lstStyle>
            <a:extLst/>
          </a:lstStyle>
          <a:p>
            <a:r>
              <a:rPr kumimoji="0" lang="zh-TW" altLang="en-US" smtClean="0"/>
              <a:t>按一下以編輯母片標題樣式</a:t>
            </a:r>
            <a:endParaRPr kumimoji="0" lang="en-US"/>
          </a:p>
        </p:txBody>
      </p:sp>
      <p:sp>
        <p:nvSpPr>
          <p:cNvPr id="3" name="內容版面配置區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4" name="內容版面配置區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5" name="日期版面配置區 4"/>
          <p:cNvSpPr>
            <a:spLocks noGrp="1"/>
          </p:cNvSpPr>
          <p:nvPr>
            <p:ph type="dt" sz="half" idx="10"/>
          </p:nvPr>
        </p:nvSpPr>
        <p:spPr/>
        <p:txBody>
          <a:bodyPr/>
          <a:lstStyle>
            <a:extLst/>
          </a:lstStyle>
          <a:p>
            <a:fld id="{3ABFE1DA-075E-4CC3-ADD9-0D28667E31F9}" type="datetimeFigureOut">
              <a:rPr lang="zh-TW" altLang="en-US" smtClean="0"/>
              <a:t>32/31/22</a:t>
            </a:fld>
            <a:endParaRPr lang="zh-TW" altLang="en-US"/>
          </a:p>
        </p:txBody>
      </p:sp>
      <p:sp>
        <p:nvSpPr>
          <p:cNvPr id="6" name="頁尾版面配置區 5"/>
          <p:cNvSpPr>
            <a:spLocks noGrp="1"/>
          </p:cNvSpPr>
          <p:nvPr>
            <p:ph type="ftr" sz="quarter" idx="11"/>
          </p:nvPr>
        </p:nvSpPr>
        <p:spPr/>
        <p:txBody>
          <a:bodyPr/>
          <a:lstStyle>
            <a:extLst/>
          </a:lstStyle>
          <a:p>
            <a:endParaRPr lang="zh-TW" altLang="en-US"/>
          </a:p>
        </p:txBody>
      </p:sp>
      <p:sp>
        <p:nvSpPr>
          <p:cNvPr id="7" name="投影片編號版面配置區 6"/>
          <p:cNvSpPr>
            <a:spLocks noGrp="1"/>
          </p:cNvSpPr>
          <p:nvPr>
            <p:ph type="sldNum" sz="quarter" idx="12"/>
          </p:nvPr>
        </p:nvSpPr>
        <p:spPr/>
        <p:txBody>
          <a:bodyPr/>
          <a:lstStyle>
            <a:extLst/>
          </a:lstStyle>
          <a:p>
            <a:fld id="{E72CA19B-D044-43DE-8ED1-8043859F08E2}" type="slidenum">
              <a:rPr lang="zh-TW" altLang="en-US" smtClean="0"/>
              <a:t>‹#›</a:t>
            </a:fld>
            <a:endParaRPr lang="zh-TW"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比對">
    <p:spTree>
      <p:nvGrpSpPr>
        <p:cNvPr id="1" name=""/>
        <p:cNvGrpSpPr/>
        <p:nvPr/>
      </p:nvGrpSpPr>
      <p:grpSpPr>
        <a:xfrm>
          <a:off x="0" y="0"/>
          <a:ext cx="0" cy="0"/>
          <a:chOff x="0" y="0"/>
          <a:chExt cx="0" cy="0"/>
        </a:xfrm>
      </p:grpSpPr>
      <p:sp>
        <p:nvSpPr>
          <p:cNvPr id="2" name="標題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zh-TW" altLang="en-US" smtClean="0"/>
              <a:t>按一下以編輯母片標題樣式</a:t>
            </a:r>
            <a:endParaRPr kumimoji="0" lang="en-US"/>
          </a:p>
        </p:txBody>
      </p:sp>
      <p:sp>
        <p:nvSpPr>
          <p:cNvPr id="3" name="文字版面配置區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zh-TW" altLang="en-US" smtClean="0"/>
              <a:t>按一下以編輯母片文字樣式</a:t>
            </a:r>
          </a:p>
        </p:txBody>
      </p:sp>
      <p:sp>
        <p:nvSpPr>
          <p:cNvPr id="4" name="文字版面配置區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zh-TW" altLang="en-US" smtClean="0"/>
              <a:t>按一下以編輯母片文字樣式</a:t>
            </a:r>
          </a:p>
        </p:txBody>
      </p:sp>
      <p:sp>
        <p:nvSpPr>
          <p:cNvPr id="5" name="內容版面配置區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6" name="內容版面配置區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7" name="日期版面配置區 6"/>
          <p:cNvSpPr>
            <a:spLocks noGrp="1"/>
          </p:cNvSpPr>
          <p:nvPr>
            <p:ph type="dt" sz="half" idx="10"/>
          </p:nvPr>
        </p:nvSpPr>
        <p:spPr/>
        <p:txBody>
          <a:bodyPr/>
          <a:lstStyle>
            <a:extLst/>
          </a:lstStyle>
          <a:p>
            <a:fld id="{3ABFE1DA-075E-4CC3-ADD9-0D28667E31F9}" type="datetimeFigureOut">
              <a:rPr lang="zh-TW" altLang="en-US" smtClean="0"/>
              <a:t>32/31/22</a:t>
            </a:fld>
            <a:endParaRPr lang="zh-TW" altLang="en-US"/>
          </a:p>
        </p:txBody>
      </p:sp>
      <p:sp>
        <p:nvSpPr>
          <p:cNvPr id="8" name="頁尾版面配置區 7"/>
          <p:cNvSpPr>
            <a:spLocks noGrp="1"/>
          </p:cNvSpPr>
          <p:nvPr>
            <p:ph type="ftr" sz="quarter" idx="11"/>
          </p:nvPr>
        </p:nvSpPr>
        <p:spPr/>
        <p:txBody>
          <a:bodyPr/>
          <a:lstStyle>
            <a:extLst/>
          </a:lstStyle>
          <a:p>
            <a:endParaRPr lang="zh-TW" altLang="en-US"/>
          </a:p>
        </p:txBody>
      </p:sp>
      <p:sp>
        <p:nvSpPr>
          <p:cNvPr id="9" name="投影片編號版面配置區 8"/>
          <p:cNvSpPr>
            <a:spLocks noGrp="1"/>
          </p:cNvSpPr>
          <p:nvPr>
            <p:ph type="sldNum" sz="quarter" idx="12"/>
          </p:nvPr>
        </p:nvSpPr>
        <p:spPr/>
        <p:txBody>
          <a:bodyPr/>
          <a:lstStyle>
            <a:extLst/>
          </a:lstStyle>
          <a:p>
            <a:fld id="{E72CA19B-D044-43DE-8ED1-8043859F08E2}" type="slidenum">
              <a:rPr lang="zh-TW" altLang="en-US" smtClean="0"/>
              <a:t>‹#›</a:t>
            </a:fld>
            <a:endParaRPr lang="zh-TW"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標題 1"/>
          <p:cNvSpPr>
            <a:spLocks noGrp="1"/>
          </p:cNvSpPr>
          <p:nvPr>
            <p:ph type="title"/>
          </p:nvPr>
        </p:nvSpPr>
        <p:spPr>
          <a:xfrm>
            <a:off x="1435608" y="274320"/>
            <a:ext cx="7498080" cy="1143000"/>
          </a:xfrm>
        </p:spPr>
        <p:txBody>
          <a:bodyPr anchor="ctr"/>
          <a:lstStyle>
            <a:extLst/>
          </a:lstStyle>
          <a:p>
            <a:r>
              <a:rPr kumimoji="0" lang="zh-TW" altLang="en-US" smtClean="0"/>
              <a:t>按一下以編輯母片標題樣式</a:t>
            </a:r>
            <a:endParaRPr kumimoji="0" lang="en-US"/>
          </a:p>
        </p:txBody>
      </p:sp>
      <p:sp>
        <p:nvSpPr>
          <p:cNvPr id="3" name="日期版面配置區 2"/>
          <p:cNvSpPr>
            <a:spLocks noGrp="1"/>
          </p:cNvSpPr>
          <p:nvPr>
            <p:ph type="dt" sz="half" idx="10"/>
          </p:nvPr>
        </p:nvSpPr>
        <p:spPr/>
        <p:txBody>
          <a:bodyPr/>
          <a:lstStyle>
            <a:extLst/>
          </a:lstStyle>
          <a:p>
            <a:fld id="{3ABFE1DA-075E-4CC3-ADD9-0D28667E31F9}" type="datetimeFigureOut">
              <a:rPr lang="zh-TW" altLang="en-US" smtClean="0"/>
              <a:t>32/31/22</a:t>
            </a:fld>
            <a:endParaRPr lang="zh-TW" altLang="en-US"/>
          </a:p>
        </p:txBody>
      </p:sp>
      <p:sp>
        <p:nvSpPr>
          <p:cNvPr id="4" name="頁尾版面配置區 3"/>
          <p:cNvSpPr>
            <a:spLocks noGrp="1"/>
          </p:cNvSpPr>
          <p:nvPr>
            <p:ph type="ftr" sz="quarter" idx="11"/>
          </p:nvPr>
        </p:nvSpPr>
        <p:spPr/>
        <p:txBody>
          <a:bodyPr/>
          <a:lstStyle>
            <a:extLst/>
          </a:lstStyle>
          <a:p>
            <a:endParaRPr lang="zh-TW" altLang="en-US"/>
          </a:p>
        </p:txBody>
      </p:sp>
      <p:sp>
        <p:nvSpPr>
          <p:cNvPr id="5" name="投影片編號版面配置區 4"/>
          <p:cNvSpPr>
            <a:spLocks noGrp="1"/>
          </p:cNvSpPr>
          <p:nvPr>
            <p:ph type="sldNum" sz="quarter" idx="12"/>
          </p:nvPr>
        </p:nvSpPr>
        <p:spPr/>
        <p:txBody>
          <a:bodyPr/>
          <a:lstStyle>
            <a:extLst/>
          </a:lstStyle>
          <a:p>
            <a:fld id="{E72CA19B-D044-43DE-8ED1-8043859F08E2}" type="slidenum">
              <a:rPr lang="zh-TW" altLang="en-US" smtClean="0"/>
              <a:t>‹#›</a:t>
            </a:fld>
            <a:endParaRPr lang="zh-TW"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空白">
    <p:spTree>
      <p:nvGrpSpPr>
        <p:cNvPr id="1" name=""/>
        <p:cNvGrpSpPr/>
        <p:nvPr/>
      </p:nvGrpSpPr>
      <p:grpSpPr>
        <a:xfrm>
          <a:off x="0" y="0"/>
          <a:ext cx="0" cy="0"/>
          <a:chOff x="0" y="0"/>
          <a:chExt cx="0" cy="0"/>
        </a:xfrm>
      </p:grpSpPr>
      <p:sp>
        <p:nvSpPr>
          <p:cNvPr id="5" name="矩形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日期版面配置區 1"/>
          <p:cNvSpPr>
            <a:spLocks noGrp="1"/>
          </p:cNvSpPr>
          <p:nvPr>
            <p:ph type="dt" sz="half" idx="10"/>
          </p:nvPr>
        </p:nvSpPr>
        <p:spPr/>
        <p:txBody>
          <a:bodyPr/>
          <a:lstStyle>
            <a:extLst/>
          </a:lstStyle>
          <a:p>
            <a:fld id="{3ABFE1DA-075E-4CC3-ADD9-0D28667E31F9}" type="datetimeFigureOut">
              <a:rPr lang="zh-TW" altLang="en-US" smtClean="0"/>
              <a:t>32/31/22</a:t>
            </a:fld>
            <a:endParaRPr lang="zh-TW" altLang="en-US"/>
          </a:p>
        </p:txBody>
      </p:sp>
      <p:sp>
        <p:nvSpPr>
          <p:cNvPr id="3" name="頁尾版面配置區 2"/>
          <p:cNvSpPr>
            <a:spLocks noGrp="1"/>
          </p:cNvSpPr>
          <p:nvPr>
            <p:ph type="ftr" sz="quarter" idx="11"/>
          </p:nvPr>
        </p:nvSpPr>
        <p:spPr/>
        <p:txBody>
          <a:bodyPr/>
          <a:lstStyle>
            <a:extLst/>
          </a:lstStyle>
          <a:p>
            <a:endParaRPr lang="zh-TW" altLang="en-US"/>
          </a:p>
        </p:txBody>
      </p:sp>
      <p:sp>
        <p:nvSpPr>
          <p:cNvPr id="4" name="投影片編號版面配置區 3"/>
          <p:cNvSpPr>
            <a:spLocks noGrp="1"/>
          </p:cNvSpPr>
          <p:nvPr>
            <p:ph type="sldNum" sz="quarter" idx="12"/>
          </p:nvPr>
        </p:nvSpPr>
        <p:spPr/>
        <p:txBody>
          <a:bodyPr/>
          <a:lstStyle>
            <a:extLst/>
          </a:lstStyle>
          <a:p>
            <a:fld id="{E72CA19B-D044-43DE-8ED1-8043859F08E2}" type="slidenum">
              <a:rPr lang="zh-TW" altLang="en-US" smtClean="0"/>
              <a:t>‹#›</a:t>
            </a:fld>
            <a:endParaRPr lang="zh-TW" altLang="en-US"/>
          </a:p>
        </p:txBody>
      </p:sp>
      <p:sp>
        <p:nvSpPr>
          <p:cNvPr id="6" name="矩形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含標題的內容">
    <p:spTree>
      <p:nvGrpSpPr>
        <p:cNvPr id="1" name=""/>
        <p:cNvGrpSpPr/>
        <p:nvPr/>
      </p:nvGrpSpPr>
      <p:grpSpPr>
        <a:xfrm>
          <a:off x="0" y="0"/>
          <a:ext cx="0" cy="0"/>
          <a:chOff x="0" y="0"/>
          <a:chExt cx="0" cy="0"/>
        </a:xfrm>
      </p:grpSpPr>
      <p:sp>
        <p:nvSpPr>
          <p:cNvPr id="2" name="標題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zh-TW" altLang="en-US" smtClean="0"/>
              <a:t>按一下以編輯母片標題樣式</a:t>
            </a:r>
            <a:endParaRPr kumimoji="0" lang="en-US"/>
          </a:p>
        </p:txBody>
      </p:sp>
      <p:sp>
        <p:nvSpPr>
          <p:cNvPr id="3" name="文字版面配置區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zh-TW" altLang="en-US" smtClean="0"/>
              <a:t>按一下以編輯母片文字樣式</a:t>
            </a:r>
          </a:p>
        </p:txBody>
      </p:sp>
      <p:sp>
        <p:nvSpPr>
          <p:cNvPr id="4" name="內容版面配置區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5" name="日期版面配置區 4"/>
          <p:cNvSpPr>
            <a:spLocks noGrp="1"/>
          </p:cNvSpPr>
          <p:nvPr>
            <p:ph type="dt" sz="half" idx="10"/>
          </p:nvPr>
        </p:nvSpPr>
        <p:spPr/>
        <p:txBody>
          <a:bodyPr/>
          <a:lstStyle>
            <a:extLst/>
          </a:lstStyle>
          <a:p>
            <a:fld id="{3ABFE1DA-075E-4CC3-ADD9-0D28667E31F9}" type="datetimeFigureOut">
              <a:rPr lang="zh-TW" altLang="en-US" smtClean="0"/>
              <a:t>32/31/22</a:t>
            </a:fld>
            <a:endParaRPr lang="zh-TW" altLang="en-US"/>
          </a:p>
        </p:txBody>
      </p:sp>
      <p:sp>
        <p:nvSpPr>
          <p:cNvPr id="6" name="頁尾版面配置區 5"/>
          <p:cNvSpPr>
            <a:spLocks noGrp="1"/>
          </p:cNvSpPr>
          <p:nvPr>
            <p:ph type="ftr" sz="quarter" idx="11"/>
          </p:nvPr>
        </p:nvSpPr>
        <p:spPr/>
        <p:txBody>
          <a:bodyPr/>
          <a:lstStyle>
            <a:extLst/>
          </a:lstStyle>
          <a:p>
            <a:endParaRPr lang="zh-TW" altLang="en-US"/>
          </a:p>
        </p:txBody>
      </p:sp>
      <p:sp>
        <p:nvSpPr>
          <p:cNvPr id="7" name="投影片編號版面配置區 6"/>
          <p:cNvSpPr>
            <a:spLocks noGrp="1"/>
          </p:cNvSpPr>
          <p:nvPr>
            <p:ph type="sldNum" sz="quarter" idx="12"/>
          </p:nvPr>
        </p:nvSpPr>
        <p:spPr/>
        <p:txBody>
          <a:bodyPr/>
          <a:lstStyle>
            <a:extLst/>
          </a:lstStyle>
          <a:p>
            <a:fld id="{E72CA19B-D044-43DE-8ED1-8043859F08E2}" type="slidenum">
              <a:rPr lang="zh-TW" altLang="en-US" smtClean="0"/>
              <a:t>‹#›</a:t>
            </a:fld>
            <a:endParaRPr lang="zh-TW"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含標題的圖片">
    <p:spTree>
      <p:nvGrpSpPr>
        <p:cNvPr id="1" name=""/>
        <p:cNvGrpSpPr/>
        <p:nvPr/>
      </p:nvGrpSpPr>
      <p:grpSpPr>
        <a:xfrm>
          <a:off x="0" y="0"/>
          <a:ext cx="0" cy="0"/>
          <a:chOff x="0" y="0"/>
          <a:chExt cx="0" cy="0"/>
        </a:xfrm>
      </p:grpSpPr>
      <p:sp>
        <p:nvSpPr>
          <p:cNvPr id="2" name="標題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zh-TW" altLang="en-US" smtClean="0"/>
              <a:t>按一下以編輯母片標題樣式</a:t>
            </a:r>
            <a:endParaRPr kumimoji="0" lang="en-US"/>
          </a:p>
        </p:txBody>
      </p:sp>
      <p:sp>
        <p:nvSpPr>
          <p:cNvPr id="5" name="日期版面配置區 4"/>
          <p:cNvSpPr>
            <a:spLocks noGrp="1"/>
          </p:cNvSpPr>
          <p:nvPr>
            <p:ph type="dt" sz="half" idx="10"/>
          </p:nvPr>
        </p:nvSpPr>
        <p:spPr/>
        <p:txBody>
          <a:bodyPr/>
          <a:lstStyle>
            <a:extLst/>
          </a:lstStyle>
          <a:p>
            <a:fld id="{3ABFE1DA-075E-4CC3-ADD9-0D28667E31F9}" type="datetimeFigureOut">
              <a:rPr lang="zh-TW" altLang="en-US" smtClean="0"/>
              <a:t>32/31/22</a:t>
            </a:fld>
            <a:endParaRPr lang="zh-TW" altLang="en-US"/>
          </a:p>
        </p:txBody>
      </p:sp>
      <p:sp>
        <p:nvSpPr>
          <p:cNvPr id="6" name="頁尾版面配置區 5"/>
          <p:cNvSpPr>
            <a:spLocks noGrp="1"/>
          </p:cNvSpPr>
          <p:nvPr>
            <p:ph type="ftr" sz="quarter" idx="11"/>
          </p:nvPr>
        </p:nvSpPr>
        <p:spPr/>
        <p:txBody>
          <a:bodyPr/>
          <a:lstStyle>
            <a:extLst/>
          </a:lstStyle>
          <a:p>
            <a:endParaRPr lang="zh-TW" altLang="en-US"/>
          </a:p>
        </p:txBody>
      </p:sp>
      <p:sp>
        <p:nvSpPr>
          <p:cNvPr id="7" name="投影片編號版面配置區 6"/>
          <p:cNvSpPr>
            <a:spLocks noGrp="1"/>
          </p:cNvSpPr>
          <p:nvPr>
            <p:ph type="sldNum" sz="quarter" idx="12"/>
          </p:nvPr>
        </p:nvSpPr>
        <p:spPr/>
        <p:txBody>
          <a:bodyPr/>
          <a:lstStyle>
            <a:extLst/>
          </a:lstStyle>
          <a:p>
            <a:fld id="{E72CA19B-D044-43DE-8ED1-8043859F08E2}" type="slidenum">
              <a:rPr lang="zh-TW" altLang="en-US" smtClean="0"/>
              <a:t>‹#›</a:t>
            </a:fld>
            <a:endParaRPr lang="zh-TW" altLang="en-US"/>
          </a:p>
        </p:txBody>
      </p:sp>
      <p:sp>
        <p:nvSpPr>
          <p:cNvPr id="8" name="矩形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圖片版面配置區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zh-TW" altLang="en-US" smtClean="0"/>
              <a:t>按一下圖示以新增圖片</a:t>
            </a:r>
            <a:endParaRPr kumimoji="0" lang="en-US" dirty="0"/>
          </a:p>
        </p:txBody>
      </p:sp>
      <p:sp>
        <p:nvSpPr>
          <p:cNvPr id="9" name="流程圖: 程序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流程圖: 程序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文字版面配置區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zh-TW" altLang="en-US" smtClean="0"/>
              <a:t>按一下以編輯母片文字樣式</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圓形圖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橢圓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甜甜圈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2" name="矩形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標題版面配置區 4"/>
          <p:cNvSpPr>
            <a:spLocks noGrp="1"/>
          </p:cNvSpPr>
          <p:nvPr>
            <p:ph type="title"/>
          </p:nvPr>
        </p:nvSpPr>
        <p:spPr>
          <a:xfrm>
            <a:off x="1435608" y="274638"/>
            <a:ext cx="7498080" cy="1143000"/>
          </a:xfrm>
          <a:prstGeom prst="rect">
            <a:avLst/>
          </a:prstGeom>
        </p:spPr>
        <p:txBody>
          <a:bodyPr anchor="ctr">
            <a:normAutofit/>
          </a:bodyPr>
          <a:lstStyle>
            <a:extLst/>
          </a:lstStyle>
          <a:p>
            <a:r>
              <a:rPr kumimoji="0" lang="zh-TW" altLang="en-US" smtClean="0"/>
              <a:t>按一下以編輯母片標題樣式</a:t>
            </a:r>
            <a:endParaRPr kumimoji="0" lang="en-US"/>
          </a:p>
        </p:txBody>
      </p:sp>
      <p:sp>
        <p:nvSpPr>
          <p:cNvPr id="9" name="文字版面配置區 8"/>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zh-TW" altLang="en-US" smtClean="0"/>
              <a:t>按一下以編輯母片文字樣式</a:t>
            </a:r>
          </a:p>
          <a:p>
            <a:pPr lvl="1" eaLnBrk="1" latinLnBrk="0" hangingPunct="1"/>
            <a:r>
              <a:rPr kumimoji="0" lang="zh-TW" altLang="en-US" smtClean="0"/>
              <a:t>第二層</a:t>
            </a:r>
          </a:p>
          <a:p>
            <a:pPr lvl="2" eaLnBrk="1" latinLnBrk="0" hangingPunct="1"/>
            <a:r>
              <a:rPr kumimoji="0" lang="zh-TW" altLang="en-US" smtClean="0"/>
              <a:t>第三層</a:t>
            </a:r>
          </a:p>
          <a:p>
            <a:pPr lvl="3" eaLnBrk="1" latinLnBrk="0" hangingPunct="1"/>
            <a:r>
              <a:rPr kumimoji="0" lang="zh-TW" altLang="en-US" smtClean="0"/>
              <a:t>第四層</a:t>
            </a:r>
          </a:p>
          <a:p>
            <a:pPr lvl="4" eaLnBrk="1" latinLnBrk="0" hangingPunct="1"/>
            <a:r>
              <a:rPr kumimoji="0" lang="zh-TW" altLang="en-US" smtClean="0"/>
              <a:t>第五層</a:t>
            </a:r>
            <a:endParaRPr kumimoji="0" lang="en-US"/>
          </a:p>
        </p:txBody>
      </p:sp>
      <p:sp>
        <p:nvSpPr>
          <p:cNvPr id="24" name="日期版面配置區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3ABFE1DA-075E-4CC3-ADD9-0D28667E31F9}" type="datetimeFigureOut">
              <a:rPr lang="zh-TW" altLang="en-US" smtClean="0"/>
              <a:t>32/31/22</a:t>
            </a:fld>
            <a:endParaRPr lang="zh-TW" altLang="en-US"/>
          </a:p>
        </p:txBody>
      </p:sp>
      <p:sp>
        <p:nvSpPr>
          <p:cNvPr id="10" name="頁尾版面配置區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zh-TW" altLang="en-US"/>
          </a:p>
        </p:txBody>
      </p:sp>
      <p:sp>
        <p:nvSpPr>
          <p:cNvPr id="22" name="投影片編號版面配置區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E72CA19B-D044-43DE-8ED1-8043859F08E2}" type="slidenum">
              <a:rPr lang="zh-TW" altLang="en-US" smtClean="0"/>
              <a:t>‹#›</a:t>
            </a:fld>
            <a:endParaRPr lang="zh-TW" altLang="en-US"/>
          </a:p>
        </p:txBody>
      </p:sp>
      <p:sp>
        <p:nvSpPr>
          <p:cNvPr id="15" name="矩形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1331640" y="188640"/>
            <a:ext cx="7498080" cy="490066"/>
          </a:xfrm>
        </p:spPr>
        <p:txBody>
          <a:bodyPr>
            <a:noAutofit/>
          </a:bodyPr>
          <a:lstStyle/>
          <a:p>
            <a:pPr algn="ctr"/>
            <a:r>
              <a:rPr lang="zh-TW" altLang="en-US" sz="3600" dirty="0" smtClean="0"/>
              <a:t>稅捐調查</a:t>
            </a:r>
            <a:r>
              <a:rPr lang="en-US" altLang="zh-TW" sz="3600" dirty="0" smtClean="0">
                <a:latin typeface="新細明體"/>
                <a:ea typeface="新細明體"/>
              </a:rPr>
              <a:t>Ⅰ</a:t>
            </a:r>
            <a:endParaRPr lang="zh-TW" altLang="en-US" sz="3600" dirty="0"/>
          </a:p>
        </p:txBody>
      </p:sp>
      <p:sp>
        <p:nvSpPr>
          <p:cNvPr id="3" name="內容版面配置區 2"/>
          <p:cNvSpPr>
            <a:spLocks noGrp="1"/>
          </p:cNvSpPr>
          <p:nvPr>
            <p:ph idx="1"/>
          </p:nvPr>
        </p:nvSpPr>
        <p:spPr>
          <a:xfrm>
            <a:off x="1115616" y="764704"/>
            <a:ext cx="7920880" cy="5904656"/>
          </a:xfrm>
        </p:spPr>
        <p:txBody>
          <a:bodyPr>
            <a:normAutofit fontScale="92500"/>
          </a:bodyPr>
          <a:lstStyle/>
          <a:p>
            <a:r>
              <a:rPr lang="zh-TW" altLang="en-US" dirty="0" smtClean="0"/>
              <a:t>時間點</a:t>
            </a:r>
            <a:r>
              <a:rPr lang="zh-TW" altLang="en-US" dirty="0" smtClean="0">
                <a:latin typeface="新細明體"/>
                <a:ea typeface="新細明體"/>
              </a:rPr>
              <a:t>：</a:t>
            </a:r>
            <a:r>
              <a:rPr lang="zh-TW" altLang="en-US" dirty="0" smtClean="0"/>
              <a:t>接到</a:t>
            </a:r>
            <a:r>
              <a:rPr lang="zh-TW" altLang="en-US" dirty="0"/>
              <a:t>結算申報</a:t>
            </a:r>
            <a:r>
              <a:rPr lang="zh-TW" altLang="en-US" dirty="0" smtClean="0"/>
              <a:t>書後啟動。</a:t>
            </a:r>
            <a:endParaRPr lang="en-US" altLang="zh-TW" dirty="0" smtClean="0"/>
          </a:p>
          <a:p>
            <a:r>
              <a:rPr lang="zh-TW" altLang="en-US" dirty="0" smtClean="0"/>
              <a:t>方式</a:t>
            </a:r>
            <a:r>
              <a:rPr lang="zh-TW" altLang="en-US" dirty="0" smtClean="0">
                <a:latin typeface="新細明體"/>
                <a:ea typeface="新細明體"/>
              </a:rPr>
              <a:t>：</a:t>
            </a:r>
            <a:r>
              <a:rPr lang="zh-TW" altLang="en-US" dirty="0" smtClean="0"/>
              <a:t>派員</a:t>
            </a:r>
            <a:r>
              <a:rPr lang="zh-TW" altLang="en-US" dirty="0"/>
              <a:t>調查，核定其所得額及應納稅額</a:t>
            </a:r>
            <a:r>
              <a:rPr lang="zh-TW" altLang="en-US" dirty="0" smtClean="0"/>
              <a:t>。調查得</a:t>
            </a:r>
            <a:r>
              <a:rPr lang="zh-TW" altLang="en-US" dirty="0"/>
              <a:t>視當地納稅義務人之多寡採分業抽樣調查方法，核定各該業所得額之標準</a:t>
            </a:r>
            <a:r>
              <a:rPr lang="zh-TW" altLang="en-US" dirty="0" smtClean="0"/>
              <a:t>。</a:t>
            </a:r>
            <a:endParaRPr lang="en-US" altLang="zh-TW" dirty="0" smtClean="0"/>
          </a:p>
          <a:p>
            <a:r>
              <a:rPr lang="zh-TW" altLang="en-US" dirty="0" smtClean="0"/>
              <a:t>納稅</a:t>
            </a:r>
            <a:r>
              <a:rPr lang="zh-TW" altLang="en-US" dirty="0"/>
              <a:t>義務人申報之所得額如</a:t>
            </a:r>
            <a:r>
              <a:rPr lang="zh-TW" altLang="en-US" dirty="0" smtClean="0"/>
              <a:t>在規定</a:t>
            </a:r>
            <a:r>
              <a:rPr lang="zh-TW" altLang="en-US" dirty="0"/>
              <a:t>標準以上，即以其原申報額為準。但</a:t>
            </a:r>
            <a:r>
              <a:rPr lang="zh-TW" altLang="en-US" dirty="0" smtClean="0"/>
              <a:t>如有申報</a:t>
            </a:r>
            <a:r>
              <a:rPr lang="zh-TW" altLang="en-US" dirty="0"/>
              <a:t>異常或涉有匿報、短報或漏報所得額之情事，或申報之所得額</a:t>
            </a:r>
            <a:r>
              <a:rPr lang="zh-TW" altLang="en-US" dirty="0" smtClean="0"/>
              <a:t>不及規定</a:t>
            </a:r>
            <a:r>
              <a:rPr lang="zh-TW" altLang="en-US" dirty="0"/>
              <a:t>標準者，得再個別調查核定之</a:t>
            </a:r>
            <a:r>
              <a:rPr lang="zh-TW" altLang="en-US" dirty="0" smtClean="0"/>
              <a:t>。</a:t>
            </a:r>
            <a:endParaRPr lang="en-US" altLang="zh-TW" dirty="0" smtClean="0"/>
          </a:p>
          <a:p>
            <a:r>
              <a:rPr lang="zh-TW" altLang="en-US" dirty="0" smtClean="0"/>
              <a:t>所得稅法</a:t>
            </a:r>
            <a:r>
              <a:rPr lang="en-US" altLang="zh-TW" dirty="0" smtClean="0">
                <a:latin typeface="新細明體"/>
                <a:ea typeface="新細明體"/>
              </a:rPr>
              <a:t>§80</a:t>
            </a:r>
            <a:r>
              <a:rPr lang="zh-TW" altLang="en-US" dirty="0" smtClean="0">
                <a:latin typeface="新細明體"/>
                <a:ea typeface="新細明體"/>
              </a:rPr>
              <a:t>第</a:t>
            </a:r>
            <a:r>
              <a:rPr lang="en-US" altLang="zh-TW" dirty="0" smtClean="0">
                <a:latin typeface="新細明體"/>
                <a:ea typeface="新細明體"/>
              </a:rPr>
              <a:t>5</a:t>
            </a:r>
            <a:r>
              <a:rPr lang="zh-TW" altLang="en-US" dirty="0" smtClean="0">
                <a:latin typeface="新細明體"/>
                <a:ea typeface="新細明體"/>
              </a:rPr>
              <a:t>項授權財政部訂定查核準則。</a:t>
            </a:r>
            <a:endParaRPr lang="en-US" altLang="zh-TW" dirty="0" smtClean="0">
              <a:latin typeface="新細明體"/>
              <a:ea typeface="新細明體"/>
            </a:endParaRPr>
          </a:p>
          <a:p>
            <a:r>
              <a:rPr lang="zh-TW" altLang="en-US" dirty="0" smtClean="0">
                <a:latin typeface="新細明體"/>
                <a:ea typeface="新細明體"/>
              </a:rPr>
              <a:t>過</a:t>
            </a:r>
            <a:r>
              <a:rPr lang="zh-TW" altLang="en-US" dirty="0">
                <a:latin typeface="新細明體"/>
                <a:ea typeface="新細明體"/>
              </a:rPr>
              <a:t>去</a:t>
            </a:r>
            <a:r>
              <a:rPr lang="zh-TW" altLang="en-US" dirty="0" smtClean="0">
                <a:latin typeface="新細明體"/>
                <a:ea typeface="新細明體"/>
              </a:rPr>
              <a:t>查核要點針對</a:t>
            </a:r>
            <a:r>
              <a:rPr lang="zh-TW" altLang="en-US" dirty="0">
                <a:latin typeface="新細明體"/>
                <a:ea typeface="新細明體"/>
              </a:rPr>
              <a:t>申報之所得</a:t>
            </a:r>
            <a:r>
              <a:rPr lang="zh-TW" altLang="en-US" dirty="0" smtClean="0">
                <a:latin typeface="新細明體"/>
                <a:ea typeface="新細明體"/>
              </a:rPr>
              <a:t>額在</a:t>
            </a:r>
            <a:r>
              <a:rPr lang="zh-TW" altLang="en-US" dirty="0">
                <a:latin typeface="新細明體"/>
                <a:ea typeface="新細明體"/>
              </a:rPr>
              <a:t>規定標準</a:t>
            </a:r>
            <a:r>
              <a:rPr lang="zh-TW" altLang="en-US" dirty="0" smtClean="0">
                <a:latin typeface="新細明體"/>
                <a:ea typeface="新細明體"/>
              </a:rPr>
              <a:t>以上者，仍然再為調查？</a:t>
            </a:r>
            <a:r>
              <a:rPr lang="en-US" altLang="zh-TW" dirty="0" smtClean="0">
                <a:latin typeface="新細明體"/>
                <a:ea typeface="新細明體"/>
              </a:rPr>
              <a:t>(</a:t>
            </a:r>
            <a:r>
              <a:rPr lang="zh-TW" altLang="en-US" dirty="0" smtClean="0">
                <a:latin typeface="新細明體"/>
                <a:ea typeface="新細明體"/>
              </a:rPr>
              <a:t>參釋字</a:t>
            </a:r>
            <a:r>
              <a:rPr lang="en-US" altLang="zh-TW" dirty="0" smtClean="0">
                <a:latin typeface="新細明體"/>
                <a:ea typeface="新細明體"/>
              </a:rPr>
              <a:t>640)</a:t>
            </a:r>
            <a:endParaRPr lang="en-US" altLang="zh-TW" dirty="0" smtClean="0"/>
          </a:p>
          <a:p>
            <a:endParaRPr lang="zh-TW" altLang="en-US" dirty="0"/>
          </a:p>
        </p:txBody>
      </p:sp>
    </p:spTree>
    <p:extLst>
      <p:ext uri="{BB962C8B-B14F-4D97-AF65-F5344CB8AC3E}">
        <p14:creationId xmlns:p14="http://schemas.microsoft.com/office/powerpoint/2010/main" val="54344349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1403648" y="188640"/>
            <a:ext cx="7498080" cy="418058"/>
          </a:xfrm>
        </p:spPr>
        <p:txBody>
          <a:bodyPr>
            <a:noAutofit/>
          </a:bodyPr>
          <a:lstStyle/>
          <a:p>
            <a:pPr algn="ctr"/>
            <a:r>
              <a:rPr lang="zh-TW" altLang="en-US" sz="3600" dirty="0"/>
              <a:t>扣繳</a:t>
            </a:r>
            <a:r>
              <a:rPr lang="zh-TW" altLang="en-US" sz="3600" dirty="0" smtClean="0"/>
              <a:t>制度</a:t>
            </a:r>
            <a:r>
              <a:rPr lang="en-US" altLang="zh-TW" sz="3600" dirty="0" smtClean="0">
                <a:latin typeface="新細明體"/>
                <a:ea typeface="新細明體"/>
              </a:rPr>
              <a:t>Ⅴ</a:t>
            </a:r>
            <a:endParaRPr lang="zh-TW" altLang="en-US" sz="3600" dirty="0"/>
          </a:p>
        </p:txBody>
      </p:sp>
      <p:sp>
        <p:nvSpPr>
          <p:cNvPr id="3" name="內容版面配置區 2"/>
          <p:cNvSpPr>
            <a:spLocks noGrp="1"/>
          </p:cNvSpPr>
          <p:nvPr>
            <p:ph idx="1"/>
          </p:nvPr>
        </p:nvSpPr>
        <p:spPr>
          <a:xfrm>
            <a:off x="1043608" y="764704"/>
            <a:ext cx="7992888" cy="5976664"/>
          </a:xfrm>
        </p:spPr>
        <p:txBody>
          <a:bodyPr>
            <a:normAutofit fontScale="85000" lnSpcReduction="20000"/>
          </a:bodyPr>
          <a:lstStyle/>
          <a:p>
            <a:r>
              <a:rPr lang="zh-TW" altLang="en-US" dirty="0" smtClean="0"/>
              <a:t>免予扣繳</a:t>
            </a:r>
            <a:r>
              <a:rPr lang="zh-TW" altLang="en-US" dirty="0" smtClean="0">
                <a:latin typeface="新細明體"/>
                <a:ea typeface="新細明體"/>
              </a:rPr>
              <a:t>：</a:t>
            </a:r>
            <a:r>
              <a:rPr lang="en-US" altLang="zh-TW" dirty="0" smtClean="0">
                <a:latin typeface="新細明體"/>
                <a:ea typeface="新細明體"/>
              </a:rPr>
              <a:t>(</a:t>
            </a:r>
            <a:r>
              <a:rPr lang="zh-TW" altLang="en-US" dirty="0" smtClean="0">
                <a:latin typeface="新細明體"/>
                <a:ea typeface="新細明體"/>
              </a:rPr>
              <a:t>參各類所得扣繳率標準</a:t>
            </a:r>
            <a:r>
              <a:rPr lang="en-US" altLang="zh-TW" dirty="0" smtClean="0">
                <a:latin typeface="新細明體"/>
                <a:ea typeface="新細明體"/>
              </a:rPr>
              <a:t>)</a:t>
            </a:r>
          </a:p>
          <a:p>
            <a:pPr lvl="1"/>
            <a:r>
              <a:rPr lang="zh-TW" altLang="en-US" dirty="0">
                <a:latin typeface="新細明體"/>
                <a:ea typeface="新細明體"/>
              </a:rPr>
              <a:t>金額較小之</a:t>
            </a:r>
            <a:r>
              <a:rPr lang="zh-TW" altLang="en-US" dirty="0" smtClean="0">
                <a:latin typeface="新細明體"/>
                <a:ea typeface="新細明體"/>
              </a:rPr>
              <a:t>所得</a:t>
            </a:r>
            <a:r>
              <a:rPr lang="en-US" altLang="zh-TW" dirty="0" smtClean="0"/>
              <a:t>(</a:t>
            </a:r>
            <a:r>
              <a:rPr lang="zh-TW" altLang="en-US" dirty="0" smtClean="0"/>
              <a:t>扣</a:t>
            </a:r>
            <a:r>
              <a:rPr lang="en-US" altLang="zh-TW" dirty="0"/>
              <a:t>§</a:t>
            </a:r>
            <a:r>
              <a:rPr lang="en-US" altLang="zh-TW" dirty="0" smtClean="0"/>
              <a:t>13</a:t>
            </a:r>
            <a:r>
              <a:rPr lang="zh-TW" altLang="en-US" dirty="0" smtClean="0"/>
              <a:t>、扣</a:t>
            </a:r>
            <a:r>
              <a:rPr lang="en-US" altLang="zh-TW" dirty="0" smtClean="0"/>
              <a:t>§13-1</a:t>
            </a:r>
            <a:r>
              <a:rPr lang="zh-TW" altLang="en-US" dirty="0" smtClean="0"/>
              <a:t>、扣</a:t>
            </a:r>
            <a:r>
              <a:rPr lang="en-US" altLang="zh-TW" dirty="0"/>
              <a:t>§</a:t>
            </a:r>
            <a:r>
              <a:rPr lang="en-US" altLang="zh-TW" dirty="0" smtClean="0"/>
              <a:t>2</a:t>
            </a:r>
            <a:r>
              <a:rPr lang="zh-TW" altLang="en-US" dirty="0" smtClean="0"/>
              <a:t>、扣</a:t>
            </a:r>
            <a:r>
              <a:rPr lang="en-US" altLang="zh-TW" dirty="0" smtClean="0"/>
              <a:t>§3)</a:t>
            </a:r>
            <a:endParaRPr lang="en-US" altLang="zh-TW" dirty="0"/>
          </a:p>
          <a:p>
            <a:pPr lvl="1"/>
            <a:r>
              <a:rPr lang="zh-TW" altLang="en-US" dirty="0" smtClean="0"/>
              <a:t>免稅所得</a:t>
            </a:r>
            <a:endParaRPr lang="en-US" altLang="zh-TW" dirty="0" smtClean="0"/>
          </a:p>
          <a:p>
            <a:pPr lvl="1"/>
            <a:r>
              <a:rPr lang="zh-TW" altLang="en-US" dirty="0"/>
              <a:t>納稅義務人及與其合併申報綜合所得稅之配偶與受其扶養之親屬有金融機構存款之利息及儲蓄性質信託資金之收益者，得依儲蓄免扣證實施要點之規定領用免扣證，持交扣繳義務人於給付時登記，累計不超過新</a:t>
            </a:r>
            <a:r>
              <a:rPr lang="zh-TW" altLang="en-US" dirty="0" smtClean="0"/>
              <a:t>臺幣</a:t>
            </a:r>
            <a:r>
              <a:rPr lang="en-US" altLang="zh-TW" dirty="0" smtClean="0"/>
              <a:t>27</a:t>
            </a:r>
            <a:r>
              <a:rPr lang="zh-TW" altLang="en-US" dirty="0" smtClean="0"/>
              <a:t>萬</a:t>
            </a:r>
            <a:r>
              <a:rPr lang="zh-TW" altLang="en-US" dirty="0"/>
              <a:t>元部分，免予扣繳。但郵政存簿儲金之利息及依本法規定分離課稅之利息，不包括在內</a:t>
            </a:r>
            <a:r>
              <a:rPr lang="zh-TW" altLang="en-US" dirty="0" smtClean="0"/>
              <a:t>。</a:t>
            </a:r>
            <a:r>
              <a:rPr lang="en-US" altLang="zh-TW" dirty="0" smtClean="0"/>
              <a:t>(</a:t>
            </a:r>
            <a:r>
              <a:rPr lang="zh-TW" altLang="en-US" dirty="0" smtClean="0"/>
              <a:t>扣</a:t>
            </a:r>
            <a:r>
              <a:rPr lang="en-US" altLang="zh-TW" dirty="0"/>
              <a:t>§ </a:t>
            </a:r>
            <a:r>
              <a:rPr lang="en-US" altLang="zh-TW" dirty="0" smtClean="0"/>
              <a:t>2)</a:t>
            </a:r>
          </a:p>
          <a:p>
            <a:pPr lvl="1"/>
            <a:r>
              <a:rPr lang="zh-TW" altLang="en-US" dirty="0"/>
              <a:t>軍、公、教退休（伍）金優惠存款之利息免予扣繳，仍應準用本法</a:t>
            </a:r>
            <a:r>
              <a:rPr lang="zh-TW" altLang="en-US" dirty="0" smtClean="0"/>
              <a:t>第</a:t>
            </a:r>
            <a:r>
              <a:rPr lang="en-US" altLang="zh-TW" dirty="0" smtClean="0"/>
              <a:t>89</a:t>
            </a:r>
            <a:r>
              <a:rPr lang="zh-TW" altLang="en-US" dirty="0" smtClean="0"/>
              <a:t>條第</a:t>
            </a:r>
            <a:r>
              <a:rPr lang="en-US" altLang="zh-TW" dirty="0" smtClean="0"/>
              <a:t>3</a:t>
            </a:r>
            <a:r>
              <a:rPr lang="zh-TW" altLang="en-US" dirty="0" smtClean="0"/>
              <a:t>項</a:t>
            </a:r>
            <a:r>
              <a:rPr lang="zh-TW" altLang="en-US" dirty="0"/>
              <a:t>規定，由扣繳義務人列單申報該管稽徵機關</a:t>
            </a:r>
            <a:r>
              <a:rPr lang="zh-TW" altLang="en-US" dirty="0" smtClean="0"/>
              <a:t>。</a:t>
            </a:r>
            <a:r>
              <a:rPr lang="en-US" altLang="zh-TW" dirty="0"/>
              <a:t>(</a:t>
            </a:r>
            <a:r>
              <a:rPr lang="zh-TW" altLang="en-US" dirty="0"/>
              <a:t>扣</a:t>
            </a:r>
            <a:r>
              <a:rPr lang="en-US" altLang="zh-TW" dirty="0"/>
              <a:t>§ 2</a:t>
            </a:r>
            <a:r>
              <a:rPr lang="en-US" altLang="zh-TW" dirty="0" smtClean="0"/>
              <a:t>)</a:t>
            </a:r>
          </a:p>
          <a:p>
            <a:pPr lvl="1"/>
            <a:r>
              <a:rPr lang="zh-TW" altLang="en-US" dirty="0"/>
              <a:t>營業</a:t>
            </a:r>
            <a:r>
              <a:rPr lang="zh-TW" altLang="en-US" dirty="0" smtClean="0"/>
              <a:t>收入</a:t>
            </a:r>
            <a:r>
              <a:rPr lang="zh-TW" altLang="en-US" dirty="0" smtClean="0">
                <a:latin typeface="新細明體"/>
                <a:ea typeface="新細明體"/>
              </a:rPr>
              <a:t>：若一方之收入為他方之營業收入，因交易頻繁，且獲利與否未定，若予扣繳，滋生疑義。</a:t>
            </a:r>
            <a:endParaRPr lang="en-US" altLang="zh-TW" dirty="0" smtClean="0">
              <a:latin typeface="新細明體"/>
              <a:ea typeface="新細明體"/>
            </a:endParaRPr>
          </a:p>
          <a:p>
            <a:pPr lvl="1"/>
            <a:r>
              <a:rPr lang="zh-TW" altLang="en-US" dirty="0" smtClean="0"/>
              <a:t>成本計算不易</a:t>
            </a:r>
            <a:r>
              <a:rPr lang="zh-TW" altLang="en-US" dirty="0" smtClean="0">
                <a:latin typeface="新細明體"/>
                <a:ea typeface="新細明體"/>
              </a:rPr>
              <a:t>：例如財產交易所得，</a:t>
            </a:r>
            <a:r>
              <a:rPr lang="zh-TW" altLang="en-US" dirty="0">
                <a:latin typeface="新細明體"/>
                <a:ea typeface="新細明體"/>
              </a:rPr>
              <a:t>購買者無扣繳</a:t>
            </a:r>
            <a:r>
              <a:rPr lang="zh-TW" altLang="en-US" dirty="0" smtClean="0">
                <a:latin typeface="新細明體"/>
                <a:ea typeface="新細明體"/>
              </a:rPr>
              <a:t>義務。</a:t>
            </a:r>
            <a:endParaRPr lang="en-US" altLang="zh-TW" dirty="0" smtClean="0">
              <a:latin typeface="新細明體"/>
              <a:ea typeface="新細明體"/>
            </a:endParaRPr>
          </a:p>
          <a:p>
            <a:pPr lvl="1"/>
            <a:r>
              <a:rPr lang="zh-TW" altLang="en-US" dirty="0">
                <a:latin typeface="新細明體"/>
                <a:ea typeface="新細明體"/>
              </a:rPr>
              <a:t>無適當</a:t>
            </a:r>
            <a:r>
              <a:rPr lang="zh-TW" altLang="en-US" dirty="0" smtClean="0">
                <a:latin typeface="新細明體"/>
                <a:ea typeface="新細明體"/>
              </a:rPr>
              <a:t>之扣繳義務人：例如個人給付家教之費用。</a:t>
            </a:r>
            <a:endParaRPr lang="zh-TW" altLang="en-US" dirty="0"/>
          </a:p>
        </p:txBody>
      </p:sp>
    </p:spTree>
    <p:extLst>
      <p:ext uri="{BB962C8B-B14F-4D97-AF65-F5344CB8AC3E}">
        <p14:creationId xmlns:p14="http://schemas.microsoft.com/office/powerpoint/2010/main" val="75875534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1403648" y="116632"/>
            <a:ext cx="7498080" cy="648072"/>
          </a:xfrm>
        </p:spPr>
        <p:txBody>
          <a:bodyPr>
            <a:normAutofit/>
          </a:bodyPr>
          <a:lstStyle/>
          <a:p>
            <a:pPr algn="ctr"/>
            <a:r>
              <a:rPr lang="zh-TW" altLang="en-US" sz="3600" dirty="0"/>
              <a:t>扣繳</a:t>
            </a:r>
            <a:r>
              <a:rPr lang="zh-TW" altLang="en-US" sz="3600" dirty="0" smtClean="0"/>
              <a:t>制度</a:t>
            </a:r>
            <a:r>
              <a:rPr lang="en-US" altLang="zh-TW" sz="3600" dirty="0" smtClean="0">
                <a:latin typeface="新細明體"/>
                <a:ea typeface="新細明體"/>
              </a:rPr>
              <a:t>Ⅵ</a:t>
            </a:r>
            <a:endParaRPr lang="zh-TW" altLang="en-US" sz="3600" dirty="0"/>
          </a:p>
        </p:txBody>
      </p:sp>
      <p:sp>
        <p:nvSpPr>
          <p:cNvPr id="3" name="內容版面配置區 2"/>
          <p:cNvSpPr>
            <a:spLocks noGrp="1"/>
          </p:cNvSpPr>
          <p:nvPr>
            <p:ph idx="1"/>
          </p:nvPr>
        </p:nvSpPr>
        <p:spPr>
          <a:xfrm>
            <a:off x="971600" y="836712"/>
            <a:ext cx="7992888" cy="5832648"/>
          </a:xfrm>
        </p:spPr>
        <p:txBody>
          <a:bodyPr>
            <a:normAutofit fontScale="77500" lnSpcReduction="20000"/>
          </a:bodyPr>
          <a:lstStyle/>
          <a:p>
            <a:r>
              <a:rPr lang="zh-TW" altLang="en-US" dirty="0" smtClean="0"/>
              <a:t>信託之扣繳</a:t>
            </a:r>
            <a:r>
              <a:rPr lang="en-US" altLang="zh-TW" dirty="0" smtClean="0"/>
              <a:t>(§89-1)</a:t>
            </a:r>
          </a:p>
          <a:p>
            <a:pPr lvl="1"/>
            <a:r>
              <a:rPr lang="zh-TW" altLang="en-US" dirty="0" smtClean="0"/>
              <a:t>第</a:t>
            </a:r>
            <a:r>
              <a:rPr lang="en-US" altLang="zh-TW" dirty="0" smtClean="0"/>
              <a:t>3</a:t>
            </a:r>
            <a:r>
              <a:rPr lang="zh-TW" altLang="en-US" dirty="0" smtClean="0"/>
              <a:t>條之</a:t>
            </a:r>
            <a:r>
              <a:rPr lang="en-US" altLang="zh-TW" dirty="0" smtClean="0"/>
              <a:t>4</a:t>
            </a:r>
            <a:r>
              <a:rPr lang="zh-TW" altLang="en-US" dirty="0" smtClean="0"/>
              <a:t>信託</a:t>
            </a:r>
            <a:r>
              <a:rPr lang="zh-TW" altLang="en-US" dirty="0"/>
              <a:t>財產發生之收入，</a:t>
            </a:r>
            <a:r>
              <a:rPr lang="zh-TW" altLang="en-US" dirty="0" smtClean="0"/>
              <a:t>扣繳</a:t>
            </a:r>
            <a:r>
              <a:rPr lang="zh-TW" altLang="en-US" dirty="0"/>
              <a:t>義務人應於給付時，以信託行為之受託人為納稅義務人，依</a:t>
            </a:r>
            <a:r>
              <a:rPr lang="zh-TW" altLang="en-US" dirty="0" smtClean="0"/>
              <a:t>前</a:t>
            </a:r>
            <a:r>
              <a:rPr lang="en-US" altLang="zh-TW" dirty="0" smtClean="0"/>
              <a:t>2</a:t>
            </a:r>
            <a:r>
              <a:rPr lang="zh-TW" altLang="en-US" dirty="0" smtClean="0"/>
              <a:t>條</a:t>
            </a:r>
            <a:r>
              <a:rPr lang="zh-TW" altLang="en-US" dirty="0"/>
              <a:t>規定辦理。但扣繳義務人給付</a:t>
            </a:r>
            <a:r>
              <a:rPr lang="zh-TW" altLang="en-US" dirty="0" smtClean="0"/>
              <a:t>第</a:t>
            </a:r>
            <a:r>
              <a:rPr lang="en-US" altLang="zh-TW" dirty="0" smtClean="0"/>
              <a:t>3</a:t>
            </a:r>
            <a:r>
              <a:rPr lang="zh-TW" altLang="en-US" dirty="0" smtClean="0"/>
              <a:t>條之</a:t>
            </a:r>
            <a:r>
              <a:rPr lang="en-US" altLang="zh-TW" dirty="0" smtClean="0"/>
              <a:t>4</a:t>
            </a:r>
            <a:r>
              <a:rPr lang="zh-TW" altLang="en-US" dirty="0" smtClean="0"/>
              <a:t>第</a:t>
            </a:r>
            <a:r>
              <a:rPr lang="en-US" altLang="zh-TW" dirty="0" smtClean="0"/>
              <a:t>5</a:t>
            </a:r>
            <a:r>
              <a:rPr lang="zh-TW" altLang="en-US" dirty="0" smtClean="0"/>
              <a:t>項</a:t>
            </a:r>
            <a:r>
              <a:rPr lang="zh-TW" altLang="en-US" dirty="0"/>
              <a:t>規定之公益信託之收入，除依法不併計課稅之所得外，得免依</a:t>
            </a:r>
            <a:r>
              <a:rPr lang="zh-TW" altLang="en-US" dirty="0" smtClean="0"/>
              <a:t>第</a:t>
            </a:r>
            <a:r>
              <a:rPr lang="en-US" altLang="zh-TW" dirty="0" smtClean="0"/>
              <a:t>88</a:t>
            </a:r>
            <a:r>
              <a:rPr lang="zh-TW" altLang="en-US" dirty="0" smtClean="0"/>
              <a:t>條</a:t>
            </a:r>
            <a:r>
              <a:rPr lang="zh-TW" altLang="en-US" dirty="0"/>
              <a:t>規定扣繳稅款</a:t>
            </a:r>
            <a:r>
              <a:rPr lang="zh-TW" altLang="en-US" dirty="0" smtClean="0"/>
              <a:t>。</a:t>
            </a:r>
            <a:endParaRPr lang="en-US" altLang="zh-TW" dirty="0" smtClean="0"/>
          </a:p>
          <a:p>
            <a:pPr lvl="1"/>
            <a:r>
              <a:rPr lang="zh-TW" altLang="en-US" dirty="0"/>
              <a:t>信託行為之受託人依</a:t>
            </a:r>
            <a:r>
              <a:rPr lang="zh-TW" altLang="en-US" dirty="0" smtClean="0"/>
              <a:t>第</a:t>
            </a:r>
            <a:r>
              <a:rPr lang="en-US" altLang="zh-TW" dirty="0" smtClean="0"/>
              <a:t>92</a:t>
            </a:r>
            <a:r>
              <a:rPr lang="zh-TW" altLang="en-US" dirty="0" smtClean="0"/>
              <a:t>條之</a:t>
            </a:r>
            <a:r>
              <a:rPr lang="en-US" altLang="zh-TW" dirty="0" smtClean="0"/>
              <a:t>1</a:t>
            </a:r>
            <a:r>
              <a:rPr lang="zh-TW" altLang="en-US" dirty="0" smtClean="0"/>
              <a:t>規定</a:t>
            </a:r>
            <a:r>
              <a:rPr lang="zh-TW" altLang="en-US" dirty="0"/>
              <a:t>開具扣繳憑單時，應以前項各類所得之扣繳稅款為受益人之已扣繳稅款；受益人</a:t>
            </a:r>
            <a:r>
              <a:rPr lang="zh-TW" altLang="en-US" dirty="0" smtClean="0"/>
              <a:t>有</a:t>
            </a:r>
            <a:r>
              <a:rPr lang="en-US" altLang="zh-TW" dirty="0" smtClean="0"/>
              <a:t>2</a:t>
            </a:r>
            <a:r>
              <a:rPr lang="zh-TW" altLang="en-US" dirty="0" smtClean="0"/>
              <a:t>人</a:t>
            </a:r>
            <a:r>
              <a:rPr lang="zh-TW" altLang="en-US" dirty="0"/>
              <a:t>以上者，受託人應依</a:t>
            </a:r>
            <a:r>
              <a:rPr lang="zh-TW" altLang="en-US" dirty="0" smtClean="0"/>
              <a:t>第</a:t>
            </a:r>
            <a:r>
              <a:rPr lang="en-US" altLang="zh-TW" dirty="0" smtClean="0"/>
              <a:t>3</a:t>
            </a:r>
            <a:r>
              <a:rPr lang="zh-TW" altLang="en-US" dirty="0" smtClean="0"/>
              <a:t>條之</a:t>
            </a:r>
            <a:r>
              <a:rPr lang="en-US" altLang="zh-TW" dirty="0" smtClean="0"/>
              <a:t>4</a:t>
            </a:r>
            <a:r>
              <a:rPr lang="zh-TW" altLang="en-US" dirty="0" smtClean="0"/>
              <a:t>第</a:t>
            </a:r>
            <a:r>
              <a:rPr lang="en-US" altLang="zh-TW" dirty="0" smtClean="0"/>
              <a:t>2</a:t>
            </a:r>
            <a:r>
              <a:rPr lang="zh-TW" altLang="en-US" dirty="0" smtClean="0"/>
              <a:t>項</a:t>
            </a:r>
            <a:r>
              <a:rPr lang="zh-TW" altLang="en-US" dirty="0"/>
              <a:t>規定之比例計算各受益人之已扣繳稅款</a:t>
            </a:r>
            <a:r>
              <a:rPr lang="zh-TW" altLang="en-US" dirty="0" smtClean="0"/>
              <a:t>。</a:t>
            </a:r>
            <a:endParaRPr lang="en-US" altLang="zh-TW" dirty="0" smtClean="0"/>
          </a:p>
          <a:p>
            <a:pPr lvl="1"/>
            <a:r>
              <a:rPr lang="zh-TW" altLang="en-US" dirty="0"/>
              <a:t>受益人為非中華民國境內居住之個人或在中華民國境內無固定營業場所之營利事業者，應以受託人為扣繳義務人，就其依</a:t>
            </a:r>
            <a:r>
              <a:rPr lang="zh-TW" altLang="en-US" dirty="0" smtClean="0"/>
              <a:t>第</a:t>
            </a:r>
            <a:r>
              <a:rPr lang="en-US" altLang="zh-TW" dirty="0" smtClean="0"/>
              <a:t>3</a:t>
            </a:r>
            <a:r>
              <a:rPr lang="zh-TW" altLang="en-US" dirty="0" smtClean="0"/>
              <a:t>條之</a:t>
            </a:r>
            <a:r>
              <a:rPr lang="en-US" altLang="zh-TW" dirty="0" smtClean="0"/>
              <a:t>4</a:t>
            </a:r>
            <a:r>
              <a:rPr lang="zh-TW" altLang="en-US" dirty="0" smtClean="0"/>
              <a:t>第</a:t>
            </a:r>
            <a:r>
              <a:rPr lang="en-US" altLang="zh-TW" dirty="0" smtClean="0"/>
              <a:t>1</a:t>
            </a:r>
            <a:r>
              <a:rPr lang="zh-TW" altLang="en-US" dirty="0" smtClean="0"/>
              <a:t>項</a:t>
            </a:r>
            <a:r>
              <a:rPr lang="zh-TW" altLang="en-US" dirty="0"/>
              <a:t>、</a:t>
            </a:r>
            <a:r>
              <a:rPr lang="zh-TW" altLang="en-US" dirty="0" smtClean="0"/>
              <a:t>第</a:t>
            </a:r>
            <a:r>
              <a:rPr lang="en-US" altLang="zh-TW" dirty="0" smtClean="0"/>
              <a:t>2</a:t>
            </a:r>
            <a:r>
              <a:rPr lang="zh-TW" altLang="en-US" dirty="0" smtClean="0"/>
              <a:t>項</a:t>
            </a:r>
            <a:r>
              <a:rPr lang="zh-TW" altLang="en-US" dirty="0"/>
              <a:t>規定計算之該受益人之各類所得額，依</a:t>
            </a:r>
            <a:r>
              <a:rPr lang="zh-TW" altLang="en-US" dirty="0" smtClean="0"/>
              <a:t>第</a:t>
            </a:r>
            <a:r>
              <a:rPr lang="en-US" altLang="zh-TW" dirty="0" smtClean="0"/>
              <a:t>88</a:t>
            </a:r>
            <a:r>
              <a:rPr lang="zh-TW" altLang="en-US" dirty="0" smtClean="0"/>
              <a:t>條</a:t>
            </a:r>
            <a:r>
              <a:rPr lang="zh-TW" altLang="en-US" dirty="0"/>
              <a:t>規定辦理扣繳。但該受益人之前項已扣繳稅款，得自其應扣繳稅款中減除</a:t>
            </a:r>
            <a:r>
              <a:rPr lang="zh-TW" altLang="en-US" dirty="0" smtClean="0"/>
              <a:t>。</a:t>
            </a:r>
            <a:endParaRPr lang="en-US" altLang="zh-TW" dirty="0" smtClean="0"/>
          </a:p>
          <a:p>
            <a:pPr lvl="1"/>
            <a:r>
              <a:rPr lang="zh-TW" altLang="en-US" dirty="0"/>
              <a:t>受益人為總機構在中華民國境外而在中華民國境內有固定營業場所之營利事業，其信託收益中屬獲配之股利或盈餘者，準用前項規定</a:t>
            </a:r>
            <a:r>
              <a:rPr lang="zh-TW" altLang="en-US" dirty="0" smtClean="0"/>
              <a:t>。</a:t>
            </a:r>
            <a:endParaRPr lang="en-US" altLang="zh-TW" dirty="0" smtClean="0"/>
          </a:p>
          <a:p>
            <a:pPr lvl="1"/>
            <a:r>
              <a:rPr lang="zh-TW" altLang="en-US" dirty="0"/>
              <a:t>公益信託或信託基金，實際分配信託利益時，應以受託人為扣繳義務人，依前二條規定辦理。</a:t>
            </a:r>
          </a:p>
        </p:txBody>
      </p:sp>
    </p:spTree>
    <p:extLst>
      <p:ext uri="{BB962C8B-B14F-4D97-AF65-F5344CB8AC3E}">
        <p14:creationId xmlns:p14="http://schemas.microsoft.com/office/powerpoint/2010/main" val="183336912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1187624" y="116632"/>
            <a:ext cx="7848872" cy="576064"/>
          </a:xfrm>
        </p:spPr>
        <p:txBody>
          <a:bodyPr>
            <a:noAutofit/>
          </a:bodyPr>
          <a:lstStyle/>
          <a:p>
            <a:pPr algn="ctr"/>
            <a:r>
              <a:rPr lang="zh-TW" altLang="en-US" sz="3600" dirty="0"/>
              <a:t>稅捐</a:t>
            </a:r>
            <a:r>
              <a:rPr lang="zh-TW" altLang="en-US" sz="3600" dirty="0" smtClean="0"/>
              <a:t>調查</a:t>
            </a:r>
            <a:r>
              <a:rPr lang="en-US" altLang="zh-TW" sz="3600" dirty="0" smtClean="0"/>
              <a:t>Ⅱ</a:t>
            </a:r>
            <a:endParaRPr lang="zh-TW" altLang="en-US" sz="3600" dirty="0"/>
          </a:p>
        </p:txBody>
      </p:sp>
      <p:sp>
        <p:nvSpPr>
          <p:cNvPr id="3" name="內容版面配置區 2"/>
          <p:cNvSpPr>
            <a:spLocks noGrp="1"/>
          </p:cNvSpPr>
          <p:nvPr>
            <p:ph idx="1"/>
          </p:nvPr>
        </p:nvSpPr>
        <p:spPr>
          <a:xfrm>
            <a:off x="1115616" y="692696"/>
            <a:ext cx="7920880" cy="5904656"/>
          </a:xfrm>
        </p:spPr>
        <p:txBody>
          <a:bodyPr>
            <a:normAutofit fontScale="92500" lnSpcReduction="10000"/>
          </a:bodyPr>
          <a:lstStyle/>
          <a:p>
            <a:r>
              <a:rPr lang="zh-TW" altLang="en-US" dirty="0"/>
              <a:t>稽徵機關進行調查或復查時，納稅義務人應提示有關各種證明所得額之帳簿、文據；</a:t>
            </a:r>
            <a:r>
              <a:rPr lang="zh-TW" altLang="en-US" dirty="0" smtClean="0"/>
              <a:t>其「未提示」者</a:t>
            </a:r>
            <a:r>
              <a:rPr lang="zh-TW" altLang="en-US" dirty="0"/>
              <a:t>，稽徵機關得</a:t>
            </a:r>
            <a:r>
              <a:rPr lang="zh-TW" altLang="en-US" dirty="0" smtClean="0"/>
              <a:t>依「查</a:t>
            </a:r>
            <a:r>
              <a:rPr lang="zh-TW" altLang="en-US" dirty="0"/>
              <a:t>得之</a:t>
            </a:r>
            <a:r>
              <a:rPr lang="zh-TW" altLang="en-US" dirty="0" smtClean="0"/>
              <a:t>資料」或「同業</a:t>
            </a:r>
            <a:r>
              <a:rPr lang="zh-TW" altLang="en-US" dirty="0"/>
              <a:t>利潤</a:t>
            </a:r>
            <a:r>
              <a:rPr lang="zh-TW" altLang="en-US" dirty="0" smtClean="0"/>
              <a:t>標準」，</a:t>
            </a:r>
            <a:r>
              <a:rPr lang="zh-TW" altLang="en-US" dirty="0"/>
              <a:t>核定其所得額</a:t>
            </a:r>
            <a:r>
              <a:rPr lang="zh-TW" altLang="en-US" dirty="0" smtClean="0"/>
              <a:t>。</a:t>
            </a:r>
            <a:r>
              <a:rPr lang="en-US" altLang="zh-TW" dirty="0" smtClean="0"/>
              <a:t>(</a:t>
            </a:r>
            <a:r>
              <a:rPr lang="zh-TW" altLang="en-US" dirty="0" smtClean="0"/>
              <a:t>參</a:t>
            </a:r>
            <a:r>
              <a:rPr lang="en-US" altLang="zh-TW" dirty="0" smtClean="0">
                <a:latin typeface="新細明體"/>
                <a:ea typeface="新細明體"/>
              </a:rPr>
              <a:t>§83</a:t>
            </a:r>
            <a:r>
              <a:rPr lang="en-US" altLang="zh-TW" dirty="0" smtClean="0"/>
              <a:t>)</a:t>
            </a:r>
          </a:p>
          <a:p>
            <a:r>
              <a:rPr lang="zh-TW" altLang="en-US" dirty="0"/>
              <a:t>納稅義務</a:t>
            </a:r>
            <a:r>
              <a:rPr lang="zh-TW" altLang="en-US" dirty="0" smtClean="0"/>
              <a:t>人應依</a:t>
            </a:r>
            <a:r>
              <a:rPr lang="zh-TW" altLang="en-US" dirty="0"/>
              <a:t>稽徵機關規定</a:t>
            </a:r>
            <a:r>
              <a:rPr lang="zh-TW" altLang="en-US" dirty="0" smtClean="0"/>
              <a:t>時間帳簿</a:t>
            </a:r>
            <a:r>
              <a:rPr lang="zh-TW" altLang="en-US" dirty="0"/>
              <a:t>、文據</a:t>
            </a:r>
            <a:r>
              <a:rPr lang="zh-TW" altLang="en-US" dirty="0" smtClean="0"/>
              <a:t>，送交調查。</a:t>
            </a:r>
            <a:endParaRPr lang="en-US" altLang="zh-TW" dirty="0" smtClean="0"/>
          </a:p>
          <a:p>
            <a:r>
              <a:rPr lang="zh-TW" altLang="en-US" dirty="0"/>
              <a:t>納稅義務人已依規定辦理結算申報，但於稽徵機關進行調查時</a:t>
            </a:r>
            <a:r>
              <a:rPr lang="zh-TW" altLang="en-US" dirty="0" smtClean="0"/>
              <a:t>，「通知提示」有關</a:t>
            </a:r>
            <a:r>
              <a:rPr lang="zh-TW" altLang="en-US" dirty="0"/>
              <a:t>各種證明所得額之帳簿、文據</a:t>
            </a:r>
            <a:r>
              <a:rPr lang="zh-TW" altLang="en-US" dirty="0" smtClean="0"/>
              <a:t>而「未</a:t>
            </a:r>
            <a:r>
              <a:rPr lang="zh-TW" altLang="en-US" dirty="0"/>
              <a:t>依限期</a:t>
            </a:r>
            <a:r>
              <a:rPr lang="zh-TW" altLang="en-US" dirty="0" smtClean="0"/>
              <a:t>提示」者</a:t>
            </a:r>
            <a:r>
              <a:rPr lang="zh-TW" altLang="en-US" dirty="0"/>
              <a:t>，稽徵機關得依查得之資料或同業利潤標準核定其所得額；嗣後如經調查另行發現課稅資料，仍應依法辦理。</a:t>
            </a:r>
            <a:endParaRPr lang="en-US" altLang="zh-TW" dirty="0" smtClean="0"/>
          </a:p>
          <a:p>
            <a:endParaRPr lang="zh-TW" altLang="en-US" dirty="0"/>
          </a:p>
        </p:txBody>
      </p:sp>
    </p:spTree>
    <p:extLst>
      <p:ext uri="{BB962C8B-B14F-4D97-AF65-F5344CB8AC3E}">
        <p14:creationId xmlns:p14="http://schemas.microsoft.com/office/powerpoint/2010/main" val="409772147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1475656" y="116632"/>
            <a:ext cx="7498080" cy="648072"/>
          </a:xfrm>
        </p:spPr>
        <p:txBody>
          <a:bodyPr>
            <a:normAutofit/>
          </a:bodyPr>
          <a:lstStyle/>
          <a:p>
            <a:pPr algn="ctr"/>
            <a:r>
              <a:rPr lang="zh-TW" altLang="en-US" sz="3600" dirty="0"/>
              <a:t>稅捐</a:t>
            </a:r>
            <a:r>
              <a:rPr lang="zh-TW" altLang="en-US" sz="3600" dirty="0" smtClean="0"/>
              <a:t>調查</a:t>
            </a:r>
            <a:r>
              <a:rPr lang="en-US" altLang="zh-TW" sz="3600" dirty="0" smtClean="0"/>
              <a:t>Ⅲ</a:t>
            </a:r>
            <a:endParaRPr lang="zh-TW" altLang="en-US" sz="3600" dirty="0"/>
          </a:p>
        </p:txBody>
      </p:sp>
      <p:sp>
        <p:nvSpPr>
          <p:cNvPr id="3" name="內容版面配置區 2"/>
          <p:cNvSpPr>
            <a:spLocks noGrp="1"/>
          </p:cNvSpPr>
          <p:nvPr>
            <p:ph idx="1"/>
          </p:nvPr>
        </p:nvSpPr>
        <p:spPr>
          <a:xfrm>
            <a:off x="1115616" y="764704"/>
            <a:ext cx="7920880" cy="5904656"/>
          </a:xfrm>
        </p:spPr>
        <p:txBody>
          <a:bodyPr>
            <a:normAutofit fontScale="85000" lnSpcReduction="20000"/>
          </a:bodyPr>
          <a:lstStyle/>
          <a:p>
            <a:r>
              <a:rPr lang="zh-TW" altLang="en-US" dirty="0"/>
              <a:t>營利事業當年度關係所得額之全部或一部</a:t>
            </a:r>
            <a:r>
              <a:rPr lang="zh-TW" altLang="en-US" dirty="0" smtClean="0"/>
              <a:t>之帳簿憑證</a:t>
            </a:r>
            <a:r>
              <a:rPr lang="zh-TW" altLang="en-US" dirty="0"/>
              <a:t>，因遭受不可抗力災害或有關機關因公調閱，以致滅失</a:t>
            </a:r>
            <a:r>
              <a:rPr lang="zh-TW" altLang="en-US" dirty="0" smtClean="0"/>
              <a:t>者</a:t>
            </a:r>
            <a:r>
              <a:rPr lang="zh-TW" altLang="en-US" dirty="0" smtClean="0">
                <a:latin typeface="新細明體"/>
                <a:ea typeface="新細明體"/>
              </a:rPr>
              <a:t>：</a:t>
            </a:r>
            <a:r>
              <a:rPr lang="en-US" altLang="zh-TW" dirty="0" smtClean="0">
                <a:latin typeface="新細明體"/>
                <a:ea typeface="新細明體"/>
              </a:rPr>
              <a:t>(</a:t>
            </a:r>
            <a:r>
              <a:rPr lang="zh-TW" altLang="en-US" dirty="0" smtClean="0">
                <a:latin typeface="新細明體"/>
                <a:ea typeface="新細明體"/>
              </a:rPr>
              <a:t>參查核準則</a:t>
            </a:r>
            <a:r>
              <a:rPr lang="en-US" altLang="zh-TW" dirty="0" smtClean="0">
                <a:latin typeface="新細明體"/>
                <a:ea typeface="新細明體"/>
              </a:rPr>
              <a:t>§11)</a:t>
            </a:r>
          </a:p>
          <a:p>
            <a:pPr lvl="1"/>
            <a:r>
              <a:rPr lang="zh-TW" altLang="en-US" dirty="0"/>
              <a:t>得報經該管稽徵機關核准另行設置新帳，依據原始憑證重行</a:t>
            </a:r>
            <a:r>
              <a:rPr lang="zh-TW" altLang="en-US" dirty="0" smtClean="0"/>
              <a:t>記載。</a:t>
            </a:r>
            <a:endParaRPr lang="en-US" altLang="zh-TW" dirty="0" smtClean="0"/>
          </a:p>
          <a:p>
            <a:pPr lvl="1"/>
            <a:r>
              <a:rPr lang="zh-TW" altLang="en-US" dirty="0" smtClean="0"/>
              <a:t>原始憑證一部或全部滅失者，</a:t>
            </a:r>
            <a:r>
              <a:rPr lang="zh-TW" altLang="en-US" dirty="0"/>
              <a:t>該滅失憑證所屬期間之所得額，稽徵機關得依該事業前三個年度經稽徵機關核定純益率之平均數核定</a:t>
            </a:r>
            <a:r>
              <a:rPr lang="zh-TW" altLang="en-US" dirty="0" smtClean="0"/>
              <a:t>之。</a:t>
            </a:r>
            <a:endParaRPr lang="en-US" altLang="zh-TW" dirty="0" smtClean="0"/>
          </a:p>
          <a:p>
            <a:pPr lvl="1"/>
            <a:r>
              <a:rPr lang="zh-TW" altLang="en-US" dirty="0"/>
              <a:t>營利事業開業或由小規模營利事業改為使用統一發票商號未滿三個</a:t>
            </a:r>
            <a:r>
              <a:rPr lang="zh-TW" altLang="en-US" dirty="0" smtClean="0"/>
              <a:t>年度，</a:t>
            </a:r>
            <a:r>
              <a:rPr lang="zh-TW" altLang="en-US" dirty="0"/>
              <a:t>無核定純益率資料之年度（含未滿一年無全年度核定資料之年度），以各該年度查帳核定當地同業之平均純益率計算</a:t>
            </a:r>
            <a:r>
              <a:rPr lang="zh-TW" altLang="en-US" dirty="0" smtClean="0"/>
              <a:t>之。</a:t>
            </a:r>
            <a:endParaRPr lang="en-US" altLang="zh-TW" dirty="0" smtClean="0"/>
          </a:p>
          <a:p>
            <a:pPr lvl="1"/>
            <a:r>
              <a:rPr lang="zh-TW" altLang="en-US" dirty="0"/>
              <a:t>帳簿憑證，在辦理結算申報後未經稽徵機關調查核定</a:t>
            </a:r>
            <a:r>
              <a:rPr lang="zh-TW" altLang="en-US" dirty="0" smtClean="0"/>
              <a:t>前滅失，</a:t>
            </a:r>
            <a:r>
              <a:rPr lang="zh-TW" altLang="en-US" dirty="0"/>
              <a:t>除其申報純益率已達該事業前三個年度經稽徵機關核定純益率之平均數者，從其申報所得額核定外，申報純益率未達前三個年度核定純益率之平均數者，應</a:t>
            </a:r>
            <a:r>
              <a:rPr lang="zh-TW" altLang="en-US" dirty="0" smtClean="0"/>
              <a:t>按</a:t>
            </a:r>
            <a:r>
              <a:rPr lang="zh-TW" altLang="en-US" dirty="0">
                <a:latin typeface="新細明體"/>
                <a:ea typeface="新細明體"/>
              </a:rPr>
              <a:t>查核準則</a:t>
            </a:r>
            <a:r>
              <a:rPr lang="en-US" altLang="zh-TW" dirty="0">
                <a:latin typeface="新細明體"/>
                <a:ea typeface="新細明體"/>
              </a:rPr>
              <a:t>§</a:t>
            </a:r>
            <a:r>
              <a:rPr lang="en-US" altLang="zh-TW" dirty="0" smtClean="0">
                <a:latin typeface="新細明體"/>
                <a:ea typeface="新細明體"/>
              </a:rPr>
              <a:t>11</a:t>
            </a:r>
            <a:r>
              <a:rPr lang="zh-TW" altLang="en-US" dirty="0" smtClean="0">
                <a:latin typeface="新細明體"/>
                <a:ea typeface="新細明體"/>
              </a:rPr>
              <a:t>第</a:t>
            </a:r>
            <a:r>
              <a:rPr lang="en-US" altLang="zh-TW" dirty="0" smtClean="0">
                <a:latin typeface="新細明體"/>
                <a:ea typeface="新細明體"/>
              </a:rPr>
              <a:t>2 </a:t>
            </a:r>
            <a:r>
              <a:rPr lang="zh-TW" altLang="en-US" dirty="0" smtClean="0">
                <a:latin typeface="新細明體"/>
                <a:ea typeface="新細明體"/>
              </a:rPr>
              <a:t>、</a:t>
            </a:r>
            <a:r>
              <a:rPr lang="en-US" altLang="zh-TW" dirty="0" smtClean="0">
                <a:latin typeface="新細明體"/>
                <a:ea typeface="新細明體"/>
              </a:rPr>
              <a:t>3</a:t>
            </a:r>
            <a:r>
              <a:rPr lang="zh-TW" altLang="en-US" dirty="0" smtClean="0">
                <a:latin typeface="新細明體"/>
                <a:ea typeface="新細明體"/>
              </a:rPr>
              <a:t>項</a:t>
            </a:r>
            <a:r>
              <a:rPr lang="zh-TW" altLang="en-US" dirty="0" smtClean="0"/>
              <a:t>規定</a:t>
            </a:r>
            <a:r>
              <a:rPr lang="zh-TW" altLang="en-US" dirty="0"/>
              <a:t>辦理</a:t>
            </a:r>
            <a:endParaRPr lang="en-US" altLang="zh-TW" dirty="0" smtClean="0"/>
          </a:p>
        </p:txBody>
      </p:sp>
    </p:spTree>
    <p:extLst>
      <p:ext uri="{BB962C8B-B14F-4D97-AF65-F5344CB8AC3E}">
        <p14:creationId xmlns:p14="http://schemas.microsoft.com/office/powerpoint/2010/main" val="224845924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1259632" y="116632"/>
            <a:ext cx="7704856" cy="490066"/>
          </a:xfrm>
        </p:spPr>
        <p:txBody>
          <a:bodyPr>
            <a:noAutofit/>
          </a:bodyPr>
          <a:lstStyle/>
          <a:p>
            <a:pPr algn="ctr"/>
            <a:r>
              <a:rPr lang="zh-TW" altLang="en-US" sz="3600" dirty="0"/>
              <a:t>稅捐</a:t>
            </a:r>
            <a:r>
              <a:rPr lang="zh-TW" altLang="en-US" sz="3600" dirty="0" smtClean="0"/>
              <a:t>調查</a:t>
            </a:r>
            <a:r>
              <a:rPr lang="en-US" altLang="zh-TW" sz="3600" dirty="0" smtClean="0"/>
              <a:t>Ⅳ</a:t>
            </a:r>
            <a:endParaRPr lang="zh-TW" altLang="en-US" sz="3600" dirty="0"/>
          </a:p>
        </p:txBody>
      </p:sp>
      <p:sp>
        <p:nvSpPr>
          <p:cNvPr id="3" name="內容版面配置區 2"/>
          <p:cNvSpPr>
            <a:spLocks noGrp="1"/>
          </p:cNvSpPr>
          <p:nvPr>
            <p:ph idx="1"/>
          </p:nvPr>
        </p:nvSpPr>
        <p:spPr>
          <a:xfrm>
            <a:off x="1115616" y="692696"/>
            <a:ext cx="7848872" cy="5976664"/>
          </a:xfrm>
        </p:spPr>
        <p:txBody>
          <a:bodyPr>
            <a:normAutofit fontScale="92500" lnSpcReduction="20000"/>
          </a:bodyPr>
          <a:lstStyle/>
          <a:p>
            <a:r>
              <a:rPr lang="zh-TW" altLang="en-US" dirty="0"/>
              <a:t>營利</a:t>
            </a:r>
            <a:r>
              <a:rPr lang="zh-TW" altLang="en-US" dirty="0" smtClean="0"/>
              <a:t>事業之</a:t>
            </a:r>
            <a:r>
              <a:rPr lang="zh-TW" altLang="en-US" dirty="0"/>
              <a:t>帳簿憑證</a:t>
            </a:r>
            <a:r>
              <a:rPr lang="zh-TW" altLang="en-US" dirty="0" smtClean="0"/>
              <a:t>，非因</a:t>
            </a:r>
            <a:r>
              <a:rPr lang="zh-TW" altLang="en-US" dirty="0"/>
              <a:t>遭受不可抗力災害或有關機關因公調閱，以致滅失者：</a:t>
            </a:r>
            <a:r>
              <a:rPr lang="en-US" altLang="zh-TW" dirty="0"/>
              <a:t>(</a:t>
            </a:r>
            <a:r>
              <a:rPr lang="zh-TW" altLang="en-US" dirty="0"/>
              <a:t>參查核準則</a:t>
            </a:r>
            <a:r>
              <a:rPr lang="en-US" altLang="zh-TW" dirty="0"/>
              <a:t>§</a:t>
            </a:r>
            <a:r>
              <a:rPr lang="en-US" altLang="zh-TW" dirty="0" smtClean="0"/>
              <a:t>11</a:t>
            </a:r>
            <a:r>
              <a:rPr lang="zh-TW" altLang="en-US" dirty="0" smtClean="0"/>
              <a:t>第</a:t>
            </a:r>
            <a:r>
              <a:rPr lang="en-US" altLang="zh-TW" dirty="0" smtClean="0"/>
              <a:t>6</a:t>
            </a:r>
            <a:r>
              <a:rPr lang="zh-TW" altLang="en-US" dirty="0" smtClean="0"/>
              <a:t>項、所得稅法</a:t>
            </a:r>
            <a:r>
              <a:rPr lang="en-US" altLang="zh-TW" dirty="0"/>
              <a:t>§ </a:t>
            </a:r>
            <a:r>
              <a:rPr lang="en-US" altLang="zh-TW" dirty="0" smtClean="0"/>
              <a:t>83</a:t>
            </a:r>
            <a:r>
              <a:rPr lang="zh-TW" altLang="en-US" dirty="0" smtClean="0"/>
              <a:t>、施行細則</a:t>
            </a:r>
            <a:r>
              <a:rPr lang="en-US" altLang="zh-TW" dirty="0" smtClean="0"/>
              <a:t>§81)</a:t>
            </a:r>
          </a:p>
          <a:p>
            <a:pPr lvl="1"/>
            <a:r>
              <a:rPr lang="zh-TW" altLang="en-US" dirty="0"/>
              <a:t>就查得資料或同業利潤標準，核定其所得</a:t>
            </a:r>
            <a:r>
              <a:rPr lang="zh-TW" altLang="en-US" dirty="0" smtClean="0"/>
              <a:t>額。</a:t>
            </a:r>
            <a:endParaRPr lang="en-US" altLang="zh-TW" dirty="0" smtClean="0"/>
          </a:p>
          <a:p>
            <a:pPr lvl="1"/>
            <a:r>
              <a:rPr lang="zh-TW" altLang="en-US" dirty="0"/>
              <a:t>調查複查</a:t>
            </a:r>
            <a:r>
              <a:rPr lang="zh-TW" altLang="en-US" dirty="0" smtClean="0"/>
              <a:t>階段，未提示，依查得資料或同業利潤標準。</a:t>
            </a:r>
            <a:endParaRPr lang="en-US" altLang="zh-TW" dirty="0" smtClean="0"/>
          </a:p>
          <a:p>
            <a:pPr lvl="1"/>
            <a:r>
              <a:rPr lang="zh-TW" altLang="en-US" dirty="0"/>
              <a:t>已依</a:t>
            </a:r>
            <a:r>
              <a:rPr lang="zh-TW" altLang="en-US" dirty="0" smtClean="0"/>
              <a:t>規定辦理結算申報階段，未依期限提示，亦同。</a:t>
            </a:r>
            <a:endParaRPr lang="en-US" altLang="zh-TW" dirty="0" smtClean="0"/>
          </a:p>
          <a:p>
            <a:pPr lvl="1"/>
            <a:r>
              <a:rPr lang="zh-TW" altLang="en-US" dirty="0"/>
              <a:t>帳簿文據，其關係所得額之一部或關係課稅年度中某一期間之所得額，而納稅義務人未能提示者，稽徵機關得就該部分依查得資料或同業利潤標準核定其所得額</a:t>
            </a:r>
            <a:r>
              <a:rPr lang="zh-TW" altLang="en-US" dirty="0" smtClean="0"/>
              <a:t>。</a:t>
            </a:r>
            <a:r>
              <a:rPr lang="en-US" altLang="zh-TW" dirty="0" smtClean="0"/>
              <a:t>(</a:t>
            </a:r>
            <a:r>
              <a:rPr lang="zh-TW" altLang="en-US" dirty="0"/>
              <a:t>施行細則</a:t>
            </a:r>
            <a:r>
              <a:rPr lang="en-US" altLang="zh-TW" dirty="0"/>
              <a:t>§</a:t>
            </a:r>
            <a:r>
              <a:rPr lang="en-US" altLang="zh-TW" dirty="0" smtClean="0"/>
              <a:t>81</a:t>
            </a:r>
            <a:r>
              <a:rPr lang="zh-TW" altLang="en-US" dirty="0" smtClean="0"/>
              <a:t>第</a:t>
            </a:r>
            <a:r>
              <a:rPr lang="en-US" altLang="zh-TW" dirty="0" smtClean="0"/>
              <a:t>1</a:t>
            </a:r>
            <a:r>
              <a:rPr lang="zh-TW" altLang="en-US" dirty="0" smtClean="0"/>
              <a:t>項</a:t>
            </a:r>
            <a:r>
              <a:rPr lang="en-US" altLang="zh-TW" dirty="0" smtClean="0"/>
              <a:t>)</a:t>
            </a:r>
          </a:p>
          <a:p>
            <a:pPr lvl="1"/>
            <a:r>
              <a:rPr lang="zh-TW" altLang="en-US" dirty="0"/>
              <a:t>帳簿文據，其關係未分配盈餘之一部，而納稅義務人未能提示者，稽徵機關得就該部分依查得資料核定其未分配盈餘</a:t>
            </a:r>
            <a:r>
              <a:rPr lang="zh-TW" altLang="en-US" dirty="0" smtClean="0"/>
              <a:t>。</a:t>
            </a:r>
            <a:r>
              <a:rPr lang="en-US" altLang="zh-TW" dirty="0" smtClean="0"/>
              <a:t>(</a:t>
            </a:r>
            <a:r>
              <a:rPr lang="zh-TW" altLang="en-US" dirty="0"/>
              <a:t>施行細則</a:t>
            </a:r>
            <a:r>
              <a:rPr lang="en-US" altLang="zh-TW" dirty="0"/>
              <a:t>§</a:t>
            </a:r>
            <a:r>
              <a:rPr lang="en-US" altLang="zh-TW" dirty="0" smtClean="0"/>
              <a:t>81</a:t>
            </a:r>
            <a:r>
              <a:rPr lang="zh-TW" altLang="en-US" dirty="0" smtClean="0"/>
              <a:t>第</a:t>
            </a:r>
            <a:r>
              <a:rPr lang="en-US" altLang="zh-TW" dirty="0" smtClean="0"/>
              <a:t>2</a:t>
            </a:r>
            <a:r>
              <a:rPr lang="zh-TW" altLang="en-US" dirty="0" smtClean="0"/>
              <a:t>項</a:t>
            </a:r>
            <a:r>
              <a:rPr lang="en-US" altLang="zh-TW" dirty="0" smtClean="0"/>
              <a:t>)</a:t>
            </a:r>
            <a:endParaRPr lang="en-US" altLang="zh-TW" dirty="0"/>
          </a:p>
        </p:txBody>
      </p:sp>
    </p:spTree>
    <p:extLst>
      <p:ext uri="{BB962C8B-B14F-4D97-AF65-F5344CB8AC3E}">
        <p14:creationId xmlns:p14="http://schemas.microsoft.com/office/powerpoint/2010/main" val="31679546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1259632" y="116632"/>
            <a:ext cx="7714104" cy="504056"/>
          </a:xfrm>
        </p:spPr>
        <p:txBody>
          <a:bodyPr>
            <a:normAutofit fontScale="90000"/>
          </a:bodyPr>
          <a:lstStyle/>
          <a:p>
            <a:pPr algn="ctr"/>
            <a:r>
              <a:rPr lang="zh-TW" altLang="en-US" dirty="0"/>
              <a:t>稅捐</a:t>
            </a:r>
            <a:r>
              <a:rPr lang="zh-TW" altLang="en-US" dirty="0" smtClean="0"/>
              <a:t>調查</a:t>
            </a:r>
            <a:r>
              <a:rPr lang="en-US" altLang="zh-TW" dirty="0" smtClean="0">
                <a:latin typeface="新細明體"/>
                <a:ea typeface="新細明體"/>
              </a:rPr>
              <a:t>Ⅴ</a:t>
            </a:r>
            <a:endParaRPr lang="zh-TW" altLang="en-US" dirty="0"/>
          </a:p>
        </p:txBody>
      </p:sp>
      <p:sp>
        <p:nvSpPr>
          <p:cNvPr id="3" name="內容版面配置區 2"/>
          <p:cNvSpPr>
            <a:spLocks noGrp="1"/>
          </p:cNvSpPr>
          <p:nvPr>
            <p:ph idx="1"/>
          </p:nvPr>
        </p:nvSpPr>
        <p:spPr>
          <a:xfrm>
            <a:off x="1115616" y="764704"/>
            <a:ext cx="7920880" cy="5904656"/>
          </a:xfrm>
        </p:spPr>
        <p:txBody>
          <a:bodyPr>
            <a:normAutofit fontScale="85000" lnSpcReduction="20000"/>
          </a:bodyPr>
          <a:lstStyle/>
          <a:p>
            <a:r>
              <a:rPr lang="zh-TW" altLang="en-US" dirty="0"/>
              <a:t>稽徵機關或財政部指定之調查人員進行調查時，如發現納稅義務人有重大逃漏稅嫌疑，得視案情需要，報經財政部核准，就納稅義務人資產淨值、資金流程及不合營業常規之營業資料進行</a:t>
            </a:r>
            <a:r>
              <a:rPr lang="zh-TW" altLang="en-US" dirty="0" smtClean="0"/>
              <a:t>調查。</a:t>
            </a:r>
            <a:r>
              <a:rPr lang="en-US" altLang="zh-TW" dirty="0" smtClean="0"/>
              <a:t>(§83-1</a:t>
            </a:r>
            <a:r>
              <a:rPr lang="zh-TW" altLang="en-US" dirty="0" smtClean="0"/>
              <a:t>第</a:t>
            </a:r>
            <a:r>
              <a:rPr lang="en-US" altLang="zh-TW" dirty="0" smtClean="0"/>
              <a:t>1</a:t>
            </a:r>
            <a:r>
              <a:rPr lang="zh-TW" altLang="en-US" dirty="0" smtClean="0"/>
              <a:t>項</a:t>
            </a:r>
            <a:r>
              <a:rPr lang="en-US" altLang="zh-TW" dirty="0" smtClean="0"/>
              <a:t>)</a:t>
            </a:r>
            <a:r>
              <a:rPr lang="en-US" altLang="zh-TW" dirty="0" smtClean="0">
                <a:latin typeface="新細明體"/>
                <a:ea typeface="新細明體"/>
              </a:rPr>
              <a:t>→</a:t>
            </a:r>
            <a:r>
              <a:rPr lang="zh-TW" altLang="en-US" dirty="0" smtClean="0">
                <a:latin typeface="新細明體"/>
                <a:ea typeface="新細明體"/>
              </a:rPr>
              <a:t>先依職權調查</a:t>
            </a:r>
            <a:endParaRPr lang="en-US" altLang="zh-TW" dirty="0" smtClean="0"/>
          </a:p>
          <a:p>
            <a:r>
              <a:rPr lang="zh-TW" altLang="en-US" dirty="0"/>
              <a:t>稽徵機關就前項資料調查結果，證明納稅義務人有逃漏稅情事時，納稅義務人對有利於己之事實，應負舉證之責</a:t>
            </a:r>
            <a:r>
              <a:rPr lang="zh-TW" altLang="en-US" dirty="0" smtClean="0"/>
              <a:t>。</a:t>
            </a:r>
            <a:r>
              <a:rPr lang="en-US" altLang="zh-TW" dirty="0" smtClean="0"/>
              <a:t>(§83-1</a:t>
            </a:r>
            <a:r>
              <a:rPr lang="zh-TW" altLang="en-US" dirty="0" smtClean="0"/>
              <a:t>第</a:t>
            </a:r>
            <a:r>
              <a:rPr lang="en-US" altLang="zh-TW" dirty="0" smtClean="0"/>
              <a:t>2</a:t>
            </a:r>
            <a:r>
              <a:rPr lang="zh-TW" altLang="en-US" dirty="0" smtClean="0"/>
              <a:t>項</a:t>
            </a:r>
            <a:r>
              <a:rPr lang="en-US" altLang="zh-TW" dirty="0" smtClean="0"/>
              <a:t>)</a:t>
            </a:r>
            <a:r>
              <a:rPr lang="en-US" altLang="zh-TW" dirty="0" smtClean="0">
                <a:latin typeface="新細明體"/>
                <a:ea typeface="新細明體"/>
              </a:rPr>
              <a:t>→</a:t>
            </a:r>
            <a:r>
              <a:rPr lang="zh-TW" altLang="en-US" dirty="0" smtClean="0">
                <a:latin typeface="新細明體"/>
                <a:ea typeface="新細明體"/>
              </a:rPr>
              <a:t>舉證責任轉換</a:t>
            </a:r>
            <a:endParaRPr lang="en-US" altLang="zh-TW" dirty="0" smtClean="0">
              <a:latin typeface="新細明體"/>
              <a:ea typeface="新細明體"/>
            </a:endParaRPr>
          </a:p>
          <a:p>
            <a:r>
              <a:rPr lang="zh-TW" altLang="en-US" dirty="0"/>
              <a:t>稽徵機關於調查或復查時，得通知納稅義務人本人或其代理人到達辦公處所備詢</a:t>
            </a:r>
            <a:r>
              <a:rPr lang="zh-TW" altLang="en-US" dirty="0" smtClean="0"/>
              <a:t>。</a:t>
            </a:r>
            <a:r>
              <a:rPr lang="zh-TW" altLang="en-US" dirty="0"/>
              <a:t>納稅義務人因正當理由不能按時到達備詢者，應於接到稽徵機關通知之日起七日內，向稽徵機關申復</a:t>
            </a:r>
            <a:r>
              <a:rPr lang="zh-TW" altLang="en-US" dirty="0" smtClean="0"/>
              <a:t>。</a:t>
            </a:r>
            <a:r>
              <a:rPr lang="en-US" altLang="zh-TW" dirty="0" smtClean="0"/>
              <a:t>(§84)</a:t>
            </a:r>
          </a:p>
          <a:p>
            <a:r>
              <a:rPr lang="zh-TW" altLang="en-US" dirty="0"/>
              <a:t>納稅義務人及其他關係人提供帳簿文據時，該管稽徵機關應掣給收據，並於帳簿文據提送完全之日起七日內發還之，其有特殊情形經該管稽徵機關首長核准者，得延長發還時間七日</a:t>
            </a:r>
            <a:r>
              <a:rPr lang="zh-TW" altLang="en-US" dirty="0" smtClean="0"/>
              <a:t>。</a:t>
            </a:r>
            <a:r>
              <a:rPr lang="en-US" altLang="zh-TW" dirty="0" smtClean="0"/>
              <a:t>(§86)</a:t>
            </a:r>
            <a:endParaRPr lang="en-US" altLang="zh-TW" dirty="0"/>
          </a:p>
          <a:p>
            <a:endParaRPr lang="zh-TW" altLang="en-US" dirty="0"/>
          </a:p>
        </p:txBody>
      </p:sp>
    </p:spTree>
    <p:extLst>
      <p:ext uri="{BB962C8B-B14F-4D97-AF65-F5344CB8AC3E}">
        <p14:creationId xmlns:p14="http://schemas.microsoft.com/office/powerpoint/2010/main" val="269319099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1331640" y="116632"/>
            <a:ext cx="7632848" cy="504056"/>
          </a:xfrm>
        </p:spPr>
        <p:txBody>
          <a:bodyPr>
            <a:noAutofit/>
          </a:bodyPr>
          <a:lstStyle/>
          <a:p>
            <a:pPr algn="ctr"/>
            <a:r>
              <a:rPr lang="zh-TW" altLang="en-US" sz="3600" dirty="0" smtClean="0"/>
              <a:t>扣繳制度</a:t>
            </a:r>
            <a:r>
              <a:rPr lang="en-US" altLang="zh-TW" sz="3600" dirty="0" smtClean="0">
                <a:latin typeface="新細明體"/>
                <a:ea typeface="新細明體"/>
              </a:rPr>
              <a:t>Ⅰ</a:t>
            </a:r>
            <a:endParaRPr lang="zh-TW" altLang="en-US" sz="3600" dirty="0"/>
          </a:p>
        </p:txBody>
      </p:sp>
      <p:sp>
        <p:nvSpPr>
          <p:cNvPr id="3" name="內容版面配置區 2"/>
          <p:cNvSpPr>
            <a:spLocks noGrp="1"/>
          </p:cNvSpPr>
          <p:nvPr>
            <p:ph idx="1"/>
          </p:nvPr>
        </p:nvSpPr>
        <p:spPr>
          <a:xfrm>
            <a:off x="1115616" y="692696"/>
            <a:ext cx="7920880" cy="5976664"/>
          </a:xfrm>
        </p:spPr>
        <p:txBody>
          <a:bodyPr>
            <a:normAutofit fontScale="85000" lnSpcReduction="20000"/>
          </a:bodyPr>
          <a:lstStyle/>
          <a:p>
            <a:r>
              <a:rPr lang="zh-TW" altLang="en-US" dirty="0"/>
              <a:t>納稅義務人有下列各類所得者</a:t>
            </a:r>
            <a:r>
              <a:rPr lang="zh-TW" altLang="en-US" dirty="0" smtClean="0"/>
              <a:t>，應依</a:t>
            </a:r>
            <a:r>
              <a:rPr lang="zh-TW" altLang="en-US" dirty="0"/>
              <a:t>規定之扣繳率或扣繳</a:t>
            </a:r>
            <a:r>
              <a:rPr lang="zh-TW" altLang="en-US" dirty="0" smtClean="0"/>
              <a:t>辦法</a:t>
            </a:r>
            <a:r>
              <a:rPr lang="en-US" altLang="zh-TW" dirty="0" smtClean="0"/>
              <a:t>(</a:t>
            </a:r>
            <a:r>
              <a:rPr lang="zh-TW" altLang="en-US" dirty="0" smtClean="0"/>
              <a:t>授權由財政部擬訂</a:t>
            </a:r>
            <a:r>
              <a:rPr lang="en-US" altLang="zh-TW" dirty="0" smtClean="0"/>
              <a:t>)</a:t>
            </a:r>
            <a:r>
              <a:rPr lang="zh-TW" altLang="en-US" dirty="0" smtClean="0"/>
              <a:t>，</a:t>
            </a:r>
            <a:r>
              <a:rPr lang="zh-TW" altLang="en-US" dirty="0"/>
              <a:t>扣取稅款，並依</a:t>
            </a:r>
            <a:r>
              <a:rPr lang="zh-TW" altLang="en-US" dirty="0" smtClean="0"/>
              <a:t>第</a:t>
            </a:r>
            <a:r>
              <a:rPr lang="en-US" altLang="zh-TW" dirty="0" smtClean="0"/>
              <a:t>92</a:t>
            </a:r>
            <a:r>
              <a:rPr lang="zh-TW" altLang="en-US" dirty="0" smtClean="0"/>
              <a:t>條</a:t>
            </a:r>
            <a:r>
              <a:rPr lang="zh-TW" altLang="en-US" dirty="0"/>
              <a:t>規定繳納</a:t>
            </a:r>
            <a:r>
              <a:rPr lang="zh-TW" altLang="en-US" dirty="0" smtClean="0"/>
              <a:t>之：</a:t>
            </a:r>
            <a:r>
              <a:rPr lang="en-US" altLang="zh-TW" dirty="0" smtClean="0"/>
              <a:t>(</a:t>
            </a:r>
            <a:r>
              <a:rPr lang="en-US" altLang="zh-TW" dirty="0"/>
              <a:t>§</a:t>
            </a:r>
            <a:r>
              <a:rPr lang="en-US" altLang="zh-TW" dirty="0" smtClean="0"/>
              <a:t>88)</a:t>
            </a:r>
          </a:p>
          <a:p>
            <a:pPr lvl="1"/>
            <a:r>
              <a:rPr lang="zh-TW" altLang="en-US" dirty="0"/>
              <a:t>公司分配予非中華民國境內居住之個人及總機構在中華民國境外之營利事業之股利；合作社、其他法人、合夥組織或獨資組織分配予非中華民國境內居住之社員、出資者、合夥人或獨資資本主之盈餘</a:t>
            </a:r>
            <a:r>
              <a:rPr lang="zh-TW" altLang="en-US" dirty="0" smtClean="0"/>
              <a:t>。</a:t>
            </a:r>
            <a:endParaRPr lang="en-US" altLang="zh-TW" dirty="0" smtClean="0"/>
          </a:p>
          <a:p>
            <a:pPr lvl="1"/>
            <a:r>
              <a:rPr lang="zh-TW" altLang="en-US" dirty="0"/>
              <a:t>機關、團體、學校、事業、破產財團或執行業務者所給付之薪資、利息、租金、佣金、權利金、競技、競賽或機會中獎之獎金或給與、退休金、資遣費、退職金、離職金、終身俸、非屬保險給付之養老金、告發或檢舉獎金、結構型商品交易之所得、執行業務者之報酬，及給付在中華民國境內無固定營業場所或營業代理人之國外營利事業之所得</a:t>
            </a:r>
            <a:r>
              <a:rPr lang="zh-TW" altLang="en-US" dirty="0" smtClean="0"/>
              <a:t>。</a:t>
            </a:r>
            <a:endParaRPr lang="en-US" altLang="zh-TW" dirty="0" smtClean="0"/>
          </a:p>
          <a:p>
            <a:pPr lvl="1"/>
            <a:r>
              <a:rPr lang="zh-TW" altLang="en-US" dirty="0" smtClean="0"/>
              <a:t>第</a:t>
            </a:r>
            <a:r>
              <a:rPr lang="en-US" altLang="zh-TW" dirty="0" smtClean="0"/>
              <a:t>25</a:t>
            </a:r>
            <a:r>
              <a:rPr lang="zh-TW" altLang="en-US" dirty="0" smtClean="0"/>
              <a:t>條</a:t>
            </a:r>
            <a:r>
              <a:rPr lang="zh-TW" altLang="en-US" dirty="0"/>
              <a:t>規定之營利事業，依</a:t>
            </a:r>
            <a:r>
              <a:rPr lang="zh-TW" altLang="en-US" dirty="0" smtClean="0"/>
              <a:t>第</a:t>
            </a:r>
            <a:r>
              <a:rPr lang="en-US" altLang="zh-TW" dirty="0" smtClean="0"/>
              <a:t>98</a:t>
            </a:r>
            <a:r>
              <a:rPr lang="zh-TW" altLang="en-US" dirty="0" smtClean="0"/>
              <a:t>條之</a:t>
            </a:r>
            <a:r>
              <a:rPr lang="en-US" altLang="zh-TW" dirty="0" smtClean="0"/>
              <a:t>1</a:t>
            </a:r>
            <a:r>
              <a:rPr lang="zh-TW" altLang="en-US" dirty="0" smtClean="0"/>
              <a:t>之</a:t>
            </a:r>
            <a:r>
              <a:rPr lang="zh-TW" altLang="en-US" dirty="0"/>
              <a:t>規定，應由營業代理人或給付人扣繳所得稅款之營利事業所得</a:t>
            </a:r>
            <a:r>
              <a:rPr lang="zh-TW" altLang="en-US" dirty="0" smtClean="0"/>
              <a:t>。</a:t>
            </a:r>
            <a:endParaRPr lang="en-US" altLang="zh-TW" dirty="0" smtClean="0"/>
          </a:p>
          <a:p>
            <a:pPr lvl="1"/>
            <a:r>
              <a:rPr lang="zh-TW" altLang="en-US" dirty="0" smtClean="0"/>
              <a:t>第</a:t>
            </a:r>
            <a:r>
              <a:rPr lang="en-US" altLang="zh-TW" dirty="0" smtClean="0"/>
              <a:t>26</a:t>
            </a:r>
            <a:r>
              <a:rPr lang="zh-TW" altLang="en-US" dirty="0" smtClean="0"/>
              <a:t>條</a:t>
            </a:r>
            <a:r>
              <a:rPr lang="zh-TW" altLang="en-US" dirty="0"/>
              <a:t>規定在中華民國境內無分支機構之國外影片事業，其在中華民國境內之營利事業所得額</a:t>
            </a:r>
            <a:r>
              <a:rPr lang="zh-TW" altLang="en-US" dirty="0" smtClean="0"/>
              <a:t>。</a:t>
            </a:r>
            <a:endParaRPr lang="zh-TW" altLang="en-US" dirty="0"/>
          </a:p>
        </p:txBody>
      </p:sp>
    </p:spTree>
    <p:extLst>
      <p:ext uri="{BB962C8B-B14F-4D97-AF65-F5344CB8AC3E}">
        <p14:creationId xmlns:p14="http://schemas.microsoft.com/office/powerpoint/2010/main" val="95011356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1187624" y="116632"/>
            <a:ext cx="7776864" cy="490066"/>
          </a:xfrm>
        </p:spPr>
        <p:txBody>
          <a:bodyPr>
            <a:noAutofit/>
          </a:bodyPr>
          <a:lstStyle/>
          <a:p>
            <a:pPr algn="ctr"/>
            <a:r>
              <a:rPr lang="zh-TW" altLang="en-US" sz="3600" dirty="0"/>
              <a:t>扣繳</a:t>
            </a:r>
            <a:r>
              <a:rPr lang="zh-TW" altLang="en-US" sz="3600" dirty="0" smtClean="0"/>
              <a:t>制度</a:t>
            </a:r>
            <a:r>
              <a:rPr lang="en-US" altLang="zh-TW" sz="3600" dirty="0" smtClean="0"/>
              <a:t>Ⅱ</a:t>
            </a:r>
            <a:endParaRPr lang="zh-TW" altLang="en-US" sz="3600" dirty="0"/>
          </a:p>
        </p:txBody>
      </p:sp>
      <p:sp>
        <p:nvSpPr>
          <p:cNvPr id="3" name="內容版面配置區 2"/>
          <p:cNvSpPr>
            <a:spLocks noGrp="1"/>
          </p:cNvSpPr>
          <p:nvPr>
            <p:ph idx="1"/>
          </p:nvPr>
        </p:nvSpPr>
        <p:spPr>
          <a:xfrm>
            <a:off x="899592" y="620688"/>
            <a:ext cx="8136904" cy="6048672"/>
          </a:xfrm>
        </p:spPr>
        <p:txBody>
          <a:bodyPr>
            <a:normAutofit fontScale="70000" lnSpcReduction="20000"/>
          </a:bodyPr>
          <a:lstStyle/>
          <a:p>
            <a:r>
              <a:rPr lang="zh-TW" altLang="en-US" dirty="0"/>
              <a:t>扣繳義務人及納稅義務人如下</a:t>
            </a:r>
            <a:r>
              <a:rPr lang="zh-TW" altLang="en-US" dirty="0" smtClean="0"/>
              <a:t>：</a:t>
            </a:r>
            <a:endParaRPr lang="en-US" altLang="zh-TW" dirty="0" smtClean="0"/>
          </a:p>
          <a:p>
            <a:pPr lvl="1"/>
            <a:r>
              <a:rPr lang="zh-TW" altLang="en-US" dirty="0"/>
              <a:t>公司分配予非中華民國境內居住之個人及總機構在中華民國境外之營利事業之股利；合作社分配予非中華民國境內居住之社員之盈餘；其他法人分配予非中華民國境內居住之出資者之盈餘；獨資、合夥組織之營利事業分配或應分配予非中華民國境內居住之獨資資本主或合夥組織合夥人之盈餘，其扣繳義務人為公司、合作社、其他法人、獨資組織或合夥組織負責人；納稅義務人為非中華民國境內居住之個人股東、總機構在中華民國境外之營利事業股東、非中華民國境內居住之社員、出資者、合夥組織合夥人或獨資資本主</a:t>
            </a:r>
            <a:r>
              <a:rPr lang="zh-TW" altLang="en-US" dirty="0" smtClean="0"/>
              <a:t>。</a:t>
            </a:r>
            <a:endParaRPr lang="en-US" altLang="zh-TW" dirty="0" smtClean="0"/>
          </a:p>
          <a:p>
            <a:pPr lvl="1"/>
            <a:r>
              <a:rPr lang="zh-TW" altLang="en-US" dirty="0"/>
              <a:t>薪資、利息、租金、佣金、權利金、執行業務報酬、競技、競賽或機會中獎獎金或給與、退休金、資遣費、退職金、離職金、終身俸、非屬保險給付之養老金、告發或檢舉獎金、結構型商品交易之所得，及給付在中華民國境內無固定營業場所或營業代理人之國外營利事業之所得，其扣繳義務人為機關、團體、學校之責應扣繳單位主管、事業負責人、破產財團之破產管理人及執行業務者；納稅義務人為取得所得者</a:t>
            </a:r>
            <a:r>
              <a:rPr lang="zh-TW" altLang="en-US" dirty="0" smtClean="0"/>
              <a:t>。</a:t>
            </a:r>
            <a:endParaRPr lang="en-US" altLang="zh-TW" dirty="0" smtClean="0"/>
          </a:p>
          <a:p>
            <a:pPr lvl="1"/>
            <a:r>
              <a:rPr lang="zh-TW" altLang="en-US" dirty="0" smtClean="0"/>
              <a:t>依</a:t>
            </a:r>
            <a:r>
              <a:rPr lang="en-US" altLang="zh-TW" dirty="0" smtClean="0"/>
              <a:t>88</a:t>
            </a:r>
            <a:r>
              <a:rPr lang="zh-TW" altLang="en-US" dirty="0" smtClean="0"/>
              <a:t>條第</a:t>
            </a:r>
            <a:r>
              <a:rPr lang="en-US" altLang="zh-TW" dirty="0" smtClean="0"/>
              <a:t>1</a:t>
            </a:r>
            <a:r>
              <a:rPr lang="zh-TW" altLang="en-US" dirty="0" smtClean="0"/>
              <a:t>項第</a:t>
            </a:r>
            <a:r>
              <a:rPr lang="en-US" altLang="zh-TW" dirty="0" smtClean="0"/>
              <a:t>3</a:t>
            </a:r>
            <a:r>
              <a:rPr lang="zh-TW" altLang="en-US" dirty="0" smtClean="0"/>
              <a:t>款</a:t>
            </a:r>
            <a:r>
              <a:rPr lang="zh-TW" altLang="en-US" dirty="0"/>
              <a:t>規定之營利事業所得稅扣繳義務人，為營業代理人或給付人；納稅義務人為總機構在中華民國境外之營利事業</a:t>
            </a:r>
            <a:r>
              <a:rPr lang="zh-TW" altLang="en-US" dirty="0" smtClean="0"/>
              <a:t>。</a:t>
            </a:r>
            <a:endParaRPr lang="en-US" altLang="zh-TW" dirty="0" smtClean="0"/>
          </a:p>
          <a:p>
            <a:pPr lvl="1"/>
            <a:r>
              <a:rPr lang="zh-TW" altLang="en-US" dirty="0"/>
              <a:t>國外影片事業所得稅款扣繳義務人，為營業代理人或給付人；納稅義務人為國外影片</a:t>
            </a:r>
            <a:r>
              <a:rPr lang="zh-TW" altLang="en-US" dirty="0" smtClean="0"/>
              <a:t>事業。</a:t>
            </a:r>
            <a:endParaRPr lang="en-US" altLang="zh-TW" dirty="0"/>
          </a:p>
        </p:txBody>
      </p:sp>
    </p:spTree>
    <p:extLst>
      <p:ext uri="{BB962C8B-B14F-4D97-AF65-F5344CB8AC3E}">
        <p14:creationId xmlns:p14="http://schemas.microsoft.com/office/powerpoint/2010/main" val="43926646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1475656" y="116632"/>
            <a:ext cx="7498080" cy="504056"/>
          </a:xfrm>
        </p:spPr>
        <p:txBody>
          <a:bodyPr>
            <a:noAutofit/>
          </a:bodyPr>
          <a:lstStyle/>
          <a:p>
            <a:pPr algn="ctr"/>
            <a:r>
              <a:rPr lang="zh-TW" altLang="en-US" sz="3600" dirty="0"/>
              <a:t>扣繳</a:t>
            </a:r>
            <a:r>
              <a:rPr lang="zh-TW" altLang="en-US" sz="3600" dirty="0" smtClean="0"/>
              <a:t>制度</a:t>
            </a:r>
            <a:r>
              <a:rPr lang="en-US" altLang="zh-TW" sz="3600" dirty="0" smtClean="0"/>
              <a:t>Ⅲ</a:t>
            </a:r>
            <a:endParaRPr lang="zh-TW" altLang="en-US" sz="3600" dirty="0"/>
          </a:p>
        </p:txBody>
      </p:sp>
      <p:sp>
        <p:nvSpPr>
          <p:cNvPr id="3" name="內容版面配置區 2"/>
          <p:cNvSpPr>
            <a:spLocks noGrp="1"/>
          </p:cNvSpPr>
          <p:nvPr>
            <p:ph idx="1"/>
          </p:nvPr>
        </p:nvSpPr>
        <p:spPr>
          <a:xfrm>
            <a:off x="1115616" y="692696"/>
            <a:ext cx="7848872" cy="6048672"/>
          </a:xfrm>
        </p:spPr>
        <p:txBody>
          <a:bodyPr>
            <a:normAutofit fontScale="92500" lnSpcReduction="10000"/>
          </a:bodyPr>
          <a:lstStyle/>
          <a:p>
            <a:r>
              <a:rPr lang="zh-TW" altLang="en-US" dirty="0" smtClean="0"/>
              <a:t>獨資、合夥辦理扣繳時須注意</a:t>
            </a:r>
            <a:r>
              <a:rPr lang="zh-TW" altLang="en-US" dirty="0" smtClean="0">
                <a:latin typeface="新細明體"/>
                <a:ea typeface="新細明體"/>
              </a:rPr>
              <a:t>：</a:t>
            </a:r>
            <a:endParaRPr lang="en-US" altLang="zh-TW" dirty="0" smtClean="0">
              <a:latin typeface="新細明體"/>
              <a:ea typeface="新細明體"/>
            </a:endParaRPr>
          </a:p>
          <a:p>
            <a:pPr lvl="1"/>
            <a:r>
              <a:rPr lang="zh-TW" altLang="en-US" dirty="0"/>
              <a:t>有應分配予非中華民國境內居住之獨資資本主或合夥組織合夥人之盈餘者，應於該年度結算申報或決算、清算申報法定截止日前，由扣繳義務人依規定之扣繳率扣取稅款，並依</a:t>
            </a:r>
            <a:r>
              <a:rPr lang="zh-TW" altLang="en-US" dirty="0" smtClean="0"/>
              <a:t>第</a:t>
            </a:r>
            <a:r>
              <a:rPr lang="en-US" altLang="zh-TW" dirty="0" smtClean="0"/>
              <a:t>92</a:t>
            </a:r>
            <a:r>
              <a:rPr lang="zh-TW" altLang="en-US" dirty="0" smtClean="0"/>
              <a:t>條</a:t>
            </a:r>
            <a:r>
              <a:rPr lang="zh-TW" altLang="en-US" dirty="0"/>
              <a:t>規定繳納；其後實際分配時，不適用前項</a:t>
            </a:r>
            <a:r>
              <a:rPr lang="zh-TW" altLang="en-US" dirty="0" smtClean="0"/>
              <a:t>第</a:t>
            </a:r>
            <a:r>
              <a:rPr lang="en-US" altLang="zh-TW" dirty="0" smtClean="0"/>
              <a:t>1</a:t>
            </a:r>
            <a:r>
              <a:rPr lang="zh-TW" altLang="en-US" dirty="0" smtClean="0"/>
              <a:t>款</a:t>
            </a:r>
            <a:r>
              <a:rPr lang="zh-TW" altLang="en-US" dirty="0"/>
              <a:t>之規定</a:t>
            </a:r>
            <a:r>
              <a:rPr lang="zh-TW" altLang="en-US" dirty="0" smtClean="0"/>
              <a:t>。</a:t>
            </a:r>
            <a:r>
              <a:rPr lang="en-US" altLang="zh-TW" dirty="0" smtClean="0"/>
              <a:t>(</a:t>
            </a:r>
            <a:r>
              <a:rPr lang="en-US" altLang="zh-TW" dirty="0"/>
              <a:t>§</a:t>
            </a:r>
            <a:r>
              <a:rPr lang="en-US" altLang="zh-TW" dirty="0" smtClean="0"/>
              <a:t>88</a:t>
            </a:r>
            <a:r>
              <a:rPr lang="zh-TW" altLang="en-US" dirty="0" smtClean="0"/>
              <a:t>第</a:t>
            </a:r>
            <a:r>
              <a:rPr lang="en-US" altLang="zh-TW" dirty="0" smtClean="0"/>
              <a:t>2</a:t>
            </a:r>
            <a:r>
              <a:rPr lang="zh-TW" altLang="en-US" dirty="0" smtClean="0"/>
              <a:t>項</a:t>
            </a:r>
            <a:r>
              <a:rPr lang="en-US" altLang="zh-TW" dirty="0" smtClean="0"/>
              <a:t>)</a:t>
            </a:r>
          </a:p>
          <a:p>
            <a:pPr lvl="1"/>
            <a:r>
              <a:rPr lang="zh-TW" altLang="en-US" dirty="0"/>
              <a:t>前項獨資、合夥組織之營利事業，依法辦理結算、決算或清算申報，或於申報後辦理更正，經稽徵機關核定增加營利事業所得額；或未依法自行辦理申報，經稽徵機關核定營利事業所得額，致增加獨資資本主或合夥組織合夥人之盈餘者，扣繳義務人應於核定通知書送達之次日起算三十日內，就應分配予非中華民國境內居住之獨資資本主或合夥組織合夥人之新增盈餘，依規定之扣繳率扣取稅款，並依</a:t>
            </a:r>
            <a:r>
              <a:rPr lang="zh-TW" altLang="en-US" dirty="0" smtClean="0"/>
              <a:t>第</a:t>
            </a:r>
            <a:r>
              <a:rPr lang="en-US" altLang="zh-TW" dirty="0" smtClean="0"/>
              <a:t>92</a:t>
            </a:r>
            <a:r>
              <a:rPr lang="zh-TW" altLang="en-US" dirty="0" smtClean="0"/>
              <a:t>條</a:t>
            </a:r>
            <a:r>
              <a:rPr lang="zh-TW" altLang="en-US" dirty="0"/>
              <a:t>規定繳納</a:t>
            </a:r>
            <a:r>
              <a:rPr lang="zh-TW" altLang="en-US" dirty="0" smtClean="0"/>
              <a:t>。</a:t>
            </a:r>
            <a:r>
              <a:rPr lang="en-US" altLang="zh-TW" dirty="0"/>
              <a:t>(§88</a:t>
            </a:r>
            <a:r>
              <a:rPr lang="zh-TW" altLang="en-US" dirty="0" smtClean="0"/>
              <a:t>第</a:t>
            </a:r>
            <a:r>
              <a:rPr lang="en-US" altLang="zh-TW" dirty="0" smtClean="0"/>
              <a:t>3</a:t>
            </a:r>
            <a:r>
              <a:rPr lang="zh-TW" altLang="en-US" dirty="0" smtClean="0"/>
              <a:t>項</a:t>
            </a:r>
            <a:r>
              <a:rPr lang="en-US" altLang="zh-TW" dirty="0"/>
              <a:t>)</a:t>
            </a:r>
          </a:p>
          <a:p>
            <a:pPr lvl="1"/>
            <a:endParaRPr lang="zh-TW" altLang="en-US" dirty="0"/>
          </a:p>
        </p:txBody>
      </p:sp>
    </p:spTree>
    <p:extLst>
      <p:ext uri="{BB962C8B-B14F-4D97-AF65-F5344CB8AC3E}">
        <p14:creationId xmlns:p14="http://schemas.microsoft.com/office/powerpoint/2010/main" val="257223152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1403648" y="116632"/>
            <a:ext cx="7498080" cy="504056"/>
          </a:xfrm>
        </p:spPr>
        <p:txBody>
          <a:bodyPr>
            <a:noAutofit/>
          </a:bodyPr>
          <a:lstStyle/>
          <a:p>
            <a:pPr algn="ctr"/>
            <a:r>
              <a:rPr lang="zh-TW" altLang="en-US" sz="3600" dirty="0"/>
              <a:t>扣繳</a:t>
            </a:r>
            <a:r>
              <a:rPr lang="zh-TW" altLang="en-US" sz="3600" dirty="0" smtClean="0"/>
              <a:t>制度</a:t>
            </a:r>
            <a:r>
              <a:rPr lang="en-US" altLang="zh-TW" sz="3600" dirty="0" smtClean="0"/>
              <a:t>Ⅳ</a:t>
            </a:r>
            <a:endParaRPr lang="zh-TW" altLang="en-US" sz="3600" dirty="0"/>
          </a:p>
        </p:txBody>
      </p:sp>
      <p:sp>
        <p:nvSpPr>
          <p:cNvPr id="3" name="內容版面配置區 2"/>
          <p:cNvSpPr>
            <a:spLocks noGrp="1"/>
          </p:cNvSpPr>
          <p:nvPr>
            <p:ph idx="1"/>
          </p:nvPr>
        </p:nvSpPr>
        <p:spPr>
          <a:xfrm>
            <a:off x="1043608" y="908720"/>
            <a:ext cx="7992888" cy="5832648"/>
          </a:xfrm>
        </p:spPr>
        <p:txBody>
          <a:bodyPr>
            <a:normAutofit fontScale="92500" lnSpcReduction="20000"/>
          </a:bodyPr>
          <a:lstStyle/>
          <a:p>
            <a:r>
              <a:rPr lang="zh-TW" altLang="en-US" dirty="0" smtClean="0"/>
              <a:t>扣繳義務之履行</a:t>
            </a:r>
            <a:r>
              <a:rPr lang="zh-TW" altLang="en-US" dirty="0" smtClean="0">
                <a:latin typeface="新細明體"/>
                <a:ea typeface="新細明體"/>
              </a:rPr>
              <a:t>：</a:t>
            </a:r>
            <a:endParaRPr lang="en-US" altLang="zh-TW" dirty="0" smtClean="0">
              <a:latin typeface="新細明體"/>
              <a:ea typeface="新細明體"/>
            </a:endParaRPr>
          </a:p>
          <a:p>
            <a:pPr lvl="1"/>
            <a:r>
              <a:rPr lang="zh-TW" altLang="en-US" dirty="0"/>
              <a:t>扣繳義務人未履行扣繳責任，而有行蹤不明或其他情事，致無從追究者，稽徵機關得逕向納稅義務人徵收之</a:t>
            </a:r>
            <a:r>
              <a:rPr lang="zh-TW" altLang="en-US" dirty="0" smtClean="0"/>
              <a:t>。</a:t>
            </a:r>
            <a:r>
              <a:rPr lang="en-US" altLang="zh-TW" dirty="0"/>
              <a:t>(§</a:t>
            </a:r>
            <a:r>
              <a:rPr lang="en-US" altLang="zh-TW" dirty="0" smtClean="0"/>
              <a:t>89</a:t>
            </a:r>
            <a:r>
              <a:rPr lang="zh-TW" altLang="en-US" dirty="0" smtClean="0"/>
              <a:t>第</a:t>
            </a:r>
            <a:r>
              <a:rPr lang="en-US" altLang="zh-TW" dirty="0" smtClean="0"/>
              <a:t>2</a:t>
            </a:r>
            <a:r>
              <a:rPr lang="zh-TW" altLang="en-US" dirty="0" smtClean="0"/>
              <a:t>項</a:t>
            </a:r>
            <a:r>
              <a:rPr lang="en-US" altLang="zh-TW" dirty="0" smtClean="0"/>
              <a:t>)</a:t>
            </a:r>
          </a:p>
          <a:p>
            <a:pPr lvl="1"/>
            <a:r>
              <a:rPr lang="zh-TW" altLang="en-US" dirty="0"/>
              <a:t>扣繳義務人於扣繳稅款時，應隨時通知納稅義務人，並依</a:t>
            </a:r>
            <a:r>
              <a:rPr lang="zh-TW" altLang="en-US" dirty="0" smtClean="0"/>
              <a:t>第</a:t>
            </a:r>
            <a:r>
              <a:rPr lang="en-US" altLang="zh-TW" dirty="0" smtClean="0"/>
              <a:t>92</a:t>
            </a:r>
            <a:r>
              <a:rPr lang="zh-TW" altLang="en-US" dirty="0" smtClean="0"/>
              <a:t>條</a:t>
            </a:r>
            <a:r>
              <a:rPr lang="zh-TW" altLang="en-US" dirty="0"/>
              <a:t>之規定，填具扣繳憑單，發給納稅義務人。如原扣稅額與稽徵機關核定稅額不符時，扣繳義務人於繳納稅款後，應將溢扣之款，退還納稅義務人。</a:t>
            </a:r>
            <a:r>
              <a:rPr lang="zh-TW" altLang="en-US" b="1" dirty="0"/>
              <a:t>不足之數，由扣繳義務人補繳，但扣繳義務人得向納稅義務人追償之</a:t>
            </a:r>
            <a:r>
              <a:rPr lang="zh-TW" altLang="en-US" b="1" dirty="0" smtClean="0"/>
              <a:t>。</a:t>
            </a:r>
            <a:r>
              <a:rPr lang="en-US" altLang="zh-TW" b="1" dirty="0" smtClean="0"/>
              <a:t>(§94)</a:t>
            </a:r>
          </a:p>
          <a:p>
            <a:pPr lvl="1"/>
            <a:r>
              <a:rPr lang="zh-TW" altLang="en-US" dirty="0"/>
              <a:t>扣繳義務人未依</a:t>
            </a:r>
            <a:r>
              <a:rPr lang="zh-TW" altLang="en-US" dirty="0" smtClean="0"/>
              <a:t>第</a:t>
            </a:r>
            <a:r>
              <a:rPr lang="en-US" altLang="zh-TW" dirty="0" smtClean="0"/>
              <a:t>88</a:t>
            </a:r>
            <a:r>
              <a:rPr lang="zh-TW" altLang="en-US" dirty="0" smtClean="0"/>
              <a:t>條</a:t>
            </a:r>
            <a:r>
              <a:rPr lang="zh-TW" altLang="en-US" dirty="0"/>
              <a:t>規定扣繳稅款者，除限期責令補繳應扣未扣或短扣之稅款及補報扣繳憑單外，並按應扣未扣或短扣之稅額</a:t>
            </a:r>
            <a:r>
              <a:rPr lang="zh-TW" altLang="en-US" dirty="0" smtClean="0"/>
              <a:t>處</a:t>
            </a:r>
            <a:r>
              <a:rPr lang="en-US" altLang="zh-TW" dirty="0" smtClean="0"/>
              <a:t>1</a:t>
            </a:r>
            <a:r>
              <a:rPr lang="zh-TW" altLang="en-US" dirty="0" smtClean="0"/>
              <a:t>倍</a:t>
            </a:r>
            <a:r>
              <a:rPr lang="zh-TW" altLang="en-US" dirty="0"/>
              <a:t>以下之罰鍰；其未於限期內補繳應扣未扣或短扣之稅款，或不按實補報扣繳憑單者，應按應扣未扣或短扣之稅額</a:t>
            </a:r>
            <a:r>
              <a:rPr lang="zh-TW" altLang="en-US" dirty="0" smtClean="0"/>
              <a:t>處</a:t>
            </a:r>
            <a:r>
              <a:rPr lang="en-US" altLang="zh-TW" dirty="0" smtClean="0"/>
              <a:t>3</a:t>
            </a:r>
            <a:r>
              <a:rPr lang="zh-TW" altLang="en-US" dirty="0" smtClean="0"/>
              <a:t>倍</a:t>
            </a:r>
            <a:r>
              <a:rPr lang="zh-TW" altLang="en-US" dirty="0"/>
              <a:t>以下之罰鍰</a:t>
            </a:r>
            <a:r>
              <a:rPr lang="zh-TW" altLang="en-US" dirty="0" smtClean="0"/>
              <a:t>。</a:t>
            </a:r>
            <a:r>
              <a:rPr lang="en-US" altLang="zh-TW" dirty="0" smtClean="0"/>
              <a:t>(§114</a:t>
            </a:r>
            <a:r>
              <a:rPr lang="zh-TW" altLang="en-US" dirty="0" smtClean="0"/>
              <a:t>第</a:t>
            </a:r>
            <a:r>
              <a:rPr lang="en-US" altLang="zh-TW" dirty="0" smtClean="0"/>
              <a:t>1</a:t>
            </a:r>
            <a:r>
              <a:rPr lang="zh-TW" altLang="en-US" dirty="0"/>
              <a:t>款</a:t>
            </a:r>
            <a:r>
              <a:rPr lang="en-US" altLang="zh-TW" dirty="0" smtClean="0"/>
              <a:t>)</a:t>
            </a:r>
            <a:endParaRPr lang="en-US" altLang="zh-TW" dirty="0"/>
          </a:p>
        </p:txBody>
      </p:sp>
    </p:spTree>
    <p:extLst>
      <p:ext uri="{BB962C8B-B14F-4D97-AF65-F5344CB8AC3E}">
        <p14:creationId xmlns:p14="http://schemas.microsoft.com/office/powerpoint/2010/main" val="297743630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夏至">
  <a:themeElements>
    <a:clrScheme name="夏至">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夏至">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夏至">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253</TotalTime>
  <Words>2519</Words>
  <Application>Microsoft Office PowerPoint</Application>
  <PresentationFormat>如螢幕大小 (4:3)</PresentationFormat>
  <Paragraphs>65</Paragraphs>
  <Slides>11</Slides>
  <Notes>0</Notes>
  <HiddenSlides>0</HiddenSlides>
  <MMClips>0</MMClips>
  <ScaleCrop>false</ScaleCrop>
  <HeadingPairs>
    <vt:vector size="4" baseType="variant">
      <vt:variant>
        <vt:lpstr>佈景主題</vt:lpstr>
      </vt:variant>
      <vt:variant>
        <vt:i4>1</vt:i4>
      </vt:variant>
      <vt:variant>
        <vt:lpstr>投影片標題</vt:lpstr>
      </vt:variant>
      <vt:variant>
        <vt:i4>11</vt:i4>
      </vt:variant>
    </vt:vector>
  </HeadingPairs>
  <TitlesOfParts>
    <vt:vector size="12" baseType="lpstr">
      <vt:lpstr>夏至</vt:lpstr>
      <vt:lpstr>稅捐調查Ⅰ</vt:lpstr>
      <vt:lpstr>稅捐調查Ⅱ</vt:lpstr>
      <vt:lpstr>稅捐調查Ⅲ</vt:lpstr>
      <vt:lpstr>稅捐調查Ⅳ</vt:lpstr>
      <vt:lpstr>稅捐調查Ⅴ</vt:lpstr>
      <vt:lpstr>扣繳制度Ⅰ</vt:lpstr>
      <vt:lpstr>扣繳制度Ⅱ</vt:lpstr>
      <vt:lpstr>扣繳制度Ⅲ</vt:lpstr>
      <vt:lpstr>扣繳制度Ⅳ</vt:lpstr>
      <vt:lpstr>扣繳制度Ⅴ</vt:lpstr>
      <vt:lpstr>扣繳制度Ⅵ</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簡報</dc:title>
  <dc:creator>user</dc:creator>
  <cp:lastModifiedBy>user</cp:lastModifiedBy>
  <cp:revision>40</cp:revision>
  <dcterms:created xsi:type="dcterms:W3CDTF">2022-05-31T02:12:27Z</dcterms:created>
  <dcterms:modified xsi:type="dcterms:W3CDTF">2022-05-31T06:33:12Z</dcterms:modified>
</cp:coreProperties>
</file>