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1C7315A5-2C52-4B24-95A6-574C75C51386}" type="datetimeFigureOut">
              <a:rPr lang="zh-TW" altLang="en-US" smtClean="0"/>
              <a:t>24/3/22</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565CEE87-6AD6-4B5D-8B76-29D2799B28BD}"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C7315A5-2C52-4B24-95A6-574C75C51386}" type="datetimeFigureOut">
              <a:rPr lang="zh-TW" altLang="en-US" smtClean="0"/>
              <a:t>24/3/22</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65CEE87-6AD6-4B5D-8B76-29D2799B28BD}" type="slidenum">
              <a:rPr lang="zh-TW" altLang="en-US" smtClean="0"/>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pPr algn="ctr"/>
            <a:r>
              <a:rPr lang="zh-TW" altLang="en-US" sz="6000" dirty="0" smtClean="0"/>
              <a:t>所得稅法課程</a:t>
            </a:r>
            <a:r>
              <a:rPr lang="en-US" altLang="zh-TW" dirty="0" smtClean="0"/>
              <a:t/>
            </a:r>
            <a:br>
              <a:rPr lang="en-US" altLang="zh-TW" dirty="0" smtClean="0"/>
            </a:br>
            <a:r>
              <a:rPr lang="zh-TW" altLang="en-US" dirty="0" smtClean="0"/>
              <a:t>營利事業</a:t>
            </a:r>
            <a:r>
              <a:rPr lang="zh-TW" altLang="en-US" dirty="0" smtClean="0"/>
              <a:t>所得稅</a:t>
            </a:r>
            <a:r>
              <a:rPr lang="en-US" altLang="zh-TW" smtClean="0">
                <a:latin typeface="新細明體"/>
                <a:ea typeface="新細明體"/>
              </a:rPr>
              <a:t>Ⅰ</a:t>
            </a:r>
            <a:endParaRPr lang="zh-TW" altLang="en-US" dirty="0"/>
          </a:p>
        </p:txBody>
      </p:sp>
      <p:sp>
        <p:nvSpPr>
          <p:cNvPr id="3" name="副標題 2"/>
          <p:cNvSpPr>
            <a:spLocks noGrp="1"/>
          </p:cNvSpPr>
          <p:nvPr>
            <p:ph type="subTitle" idx="1"/>
          </p:nvPr>
        </p:nvSpPr>
        <p:spPr>
          <a:xfrm>
            <a:off x="1475656" y="1916832"/>
            <a:ext cx="7406640" cy="4176464"/>
          </a:xfrm>
        </p:spPr>
        <p:txBody>
          <a:bodyPr/>
          <a:lstStyle/>
          <a:p>
            <a:endParaRPr lang="en-US" altLang="zh-TW" dirty="0" smtClean="0"/>
          </a:p>
          <a:p>
            <a:endParaRPr lang="en-US" altLang="zh-TW" dirty="0"/>
          </a:p>
          <a:p>
            <a:endParaRPr lang="en-US" altLang="zh-TW" sz="2800" dirty="0" smtClean="0"/>
          </a:p>
          <a:p>
            <a:pPr algn="ctr"/>
            <a:r>
              <a:rPr lang="zh-TW" altLang="en-US" sz="2800" dirty="0" smtClean="0"/>
              <a:t>授課</a:t>
            </a:r>
            <a:r>
              <a:rPr lang="zh-TW" altLang="en-US" sz="2800" dirty="0"/>
              <a:t>教師：辜仲明</a:t>
            </a:r>
          </a:p>
          <a:p>
            <a:pPr algn="ctr"/>
            <a:r>
              <a:rPr lang="zh-TW" altLang="en-US" sz="2800" dirty="0"/>
              <a:t>國立中正大學財經法律學系兼任助理教授</a:t>
            </a:r>
          </a:p>
          <a:p>
            <a:endParaRPr lang="zh-TW" altLang="en-US" sz="2800" dirty="0"/>
          </a:p>
        </p:txBody>
      </p:sp>
    </p:spTree>
    <p:extLst>
      <p:ext uri="{BB962C8B-B14F-4D97-AF65-F5344CB8AC3E}">
        <p14:creationId xmlns:p14="http://schemas.microsoft.com/office/powerpoint/2010/main" val="4291950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16632"/>
            <a:ext cx="7498080" cy="432048"/>
          </a:xfrm>
        </p:spPr>
        <p:txBody>
          <a:bodyPr>
            <a:noAutofit/>
          </a:bodyPr>
          <a:lstStyle/>
          <a:p>
            <a:pPr algn="ctr"/>
            <a:r>
              <a:rPr lang="zh-TW" altLang="en-US" sz="3600" dirty="0"/>
              <a:t>營利事業所得</a:t>
            </a:r>
            <a:r>
              <a:rPr lang="zh-TW" altLang="en-US" sz="3600" dirty="0" smtClean="0"/>
              <a:t>額</a:t>
            </a:r>
            <a:r>
              <a:rPr lang="en-US" altLang="zh-TW" sz="3600" dirty="0" smtClean="0"/>
              <a:t>Ⅱ</a:t>
            </a:r>
            <a:endParaRPr lang="zh-TW" altLang="en-US" sz="3600" dirty="0"/>
          </a:p>
        </p:txBody>
      </p:sp>
      <p:sp>
        <p:nvSpPr>
          <p:cNvPr id="3" name="內容版面配置區 2"/>
          <p:cNvSpPr>
            <a:spLocks noGrp="1"/>
          </p:cNvSpPr>
          <p:nvPr>
            <p:ph idx="1"/>
          </p:nvPr>
        </p:nvSpPr>
        <p:spPr>
          <a:xfrm>
            <a:off x="899592" y="620688"/>
            <a:ext cx="8136904" cy="6120680"/>
          </a:xfrm>
        </p:spPr>
        <p:txBody>
          <a:bodyPr>
            <a:normAutofit fontScale="85000" lnSpcReduction="20000"/>
          </a:bodyPr>
          <a:lstStyle/>
          <a:p>
            <a:r>
              <a:rPr lang="zh-TW" altLang="en-US" dirty="0" smtClean="0"/>
              <a:t>特殊所得額之計算</a:t>
            </a:r>
            <a:endParaRPr lang="en-US" altLang="zh-TW" dirty="0" smtClean="0"/>
          </a:p>
          <a:p>
            <a:pPr lvl="1"/>
            <a:r>
              <a:rPr lang="zh-TW" altLang="en-US" dirty="0"/>
              <a:t>總機構在中華民國境外之營利</a:t>
            </a:r>
            <a:r>
              <a:rPr lang="zh-TW" altLang="en-US" dirty="0" smtClean="0"/>
              <a:t>事業</a:t>
            </a:r>
            <a:r>
              <a:rPr lang="en-US" altLang="zh-TW" dirty="0" smtClean="0"/>
              <a:t>(</a:t>
            </a:r>
            <a:r>
              <a:rPr lang="zh-TW" altLang="en-US" dirty="0"/>
              <a:t>參</a:t>
            </a:r>
            <a:r>
              <a:rPr lang="en-US" altLang="zh-TW" dirty="0" smtClean="0"/>
              <a:t>§25</a:t>
            </a:r>
            <a:r>
              <a:rPr lang="zh-TW" altLang="en-US" dirty="0" smtClean="0"/>
              <a:t>條</a:t>
            </a:r>
            <a:r>
              <a:rPr lang="en-US" altLang="zh-TW" dirty="0" smtClean="0"/>
              <a:t>)</a:t>
            </a:r>
          </a:p>
          <a:p>
            <a:pPr lvl="2"/>
            <a:r>
              <a:rPr lang="zh-TW" altLang="en-US" dirty="0">
                <a:latin typeface="Dotum" pitchFamily="34" charset="-127"/>
              </a:rPr>
              <a:t>在中華民國</a:t>
            </a:r>
            <a:r>
              <a:rPr lang="zh-TW" altLang="en-US" dirty="0" smtClean="0">
                <a:latin typeface="Dotum" pitchFamily="34" charset="-127"/>
              </a:rPr>
              <a:t>境內經營國際</a:t>
            </a:r>
            <a:r>
              <a:rPr lang="zh-TW" altLang="en-US" dirty="0">
                <a:latin typeface="Dotum" pitchFamily="34" charset="-127"/>
              </a:rPr>
              <a:t>運輸 </a:t>
            </a:r>
            <a:r>
              <a:rPr lang="en-US" altLang="zh-TW" dirty="0">
                <a:latin typeface="Dotum" pitchFamily="34" charset="-127"/>
                <a:ea typeface="Dotum" pitchFamily="34" charset="-127"/>
              </a:rPr>
              <a:t>: </a:t>
            </a:r>
            <a:r>
              <a:rPr lang="zh-TW" altLang="en-US" dirty="0">
                <a:latin typeface="Dotum" pitchFamily="34" charset="-127"/>
              </a:rPr>
              <a:t>營業收入之</a:t>
            </a:r>
            <a:r>
              <a:rPr lang="en-US" altLang="zh-TW" dirty="0">
                <a:latin typeface="Dotum" pitchFamily="34" charset="-127"/>
              </a:rPr>
              <a:t>10%</a:t>
            </a:r>
          </a:p>
          <a:p>
            <a:pPr lvl="2"/>
            <a:r>
              <a:rPr lang="zh-TW" altLang="en-US" dirty="0"/>
              <a:t>在中華民國境內</a:t>
            </a:r>
            <a:r>
              <a:rPr lang="zh-TW" altLang="en-US" dirty="0" smtClean="0"/>
              <a:t>經營</a:t>
            </a:r>
            <a:r>
              <a:rPr lang="zh-TW" altLang="en-US" dirty="0">
                <a:latin typeface="Dotum" pitchFamily="34" charset="-127"/>
              </a:rPr>
              <a:t>營建工程、技術服務、出租機器 </a:t>
            </a:r>
            <a:r>
              <a:rPr lang="en-US" altLang="zh-TW" dirty="0">
                <a:latin typeface="Dotum" pitchFamily="34" charset="-127"/>
              </a:rPr>
              <a:t>: </a:t>
            </a:r>
            <a:r>
              <a:rPr lang="zh-TW" altLang="en-US" dirty="0">
                <a:latin typeface="Dotum" pitchFamily="34" charset="-127"/>
              </a:rPr>
              <a:t>營業收入之</a:t>
            </a:r>
            <a:r>
              <a:rPr lang="en-US" altLang="zh-TW" dirty="0">
                <a:latin typeface="Dotum" pitchFamily="34" charset="-127"/>
              </a:rPr>
              <a:t>15%</a:t>
            </a:r>
          </a:p>
          <a:p>
            <a:pPr lvl="2"/>
            <a:r>
              <a:rPr lang="zh-TW" altLang="en-US" dirty="0" smtClean="0"/>
              <a:t>但均不適用第</a:t>
            </a:r>
            <a:r>
              <a:rPr lang="en-US" altLang="zh-TW" dirty="0" smtClean="0"/>
              <a:t>39</a:t>
            </a:r>
            <a:r>
              <a:rPr lang="zh-TW" altLang="en-US" dirty="0" smtClean="0"/>
              <a:t>條</a:t>
            </a:r>
            <a:r>
              <a:rPr lang="zh-TW" altLang="en-US" dirty="0"/>
              <a:t>關於虧損扣除之規定。</a:t>
            </a:r>
            <a:endParaRPr lang="en-US" altLang="zh-TW" dirty="0" smtClean="0"/>
          </a:p>
          <a:p>
            <a:pPr lvl="1"/>
            <a:r>
              <a:rPr lang="zh-TW" altLang="en-US" dirty="0"/>
              <a:t>經營國際運輸業務</a:t>
            </a:r>
            <a:r>
              <a:rPr lang="zh-TW" altLang="en-US" dirty="0" smtClean="0"/>
              <a:t>者，</a:t>
            </a:r>
            <a:r>
              <a:rPr lang="zh-TW" altLang="en-US" dirty="0"/>
              <a:t>在中華民國境內之營業</a:t>
            </a:r>
            <a:r>
              <a:rPr lang="zh-TW" altLang="en-US" dirty="0" smtClean="0"/>
              <a:t>收入，係指</a:t>
            </a:r>
            <a:r>
              <a:rPr lang="zh-TW" altLang="en-US" dirty="0" smtClean="0">
                <a:latin typeface="新細明體"/>
                <a:ea typeface="新細明體"/>
              </a:rPr>
              <a:t>：</a:t>
            </a:r>
            <a:endParaRPr lang="en-US" altLang="zh-TW" dirty="0" smtClean="0">
              <a:latin typeface="新細明體"/>
              <a:ea typeface="新細明體"/>
            </a:endParaRPr>
          </a:p>
          <a:p>
            <a:pPr lvl="2"/>
            <a:r>
              <a:rPr lang="zh-TW" altLang="en-US" dirty="0"/>
              <a:t>海運事業：指自中華民國境內承運出口客貨所取得之全部票價或運費</a:t>
            </a:r>
            <a:r>
              <a:rPr lang="zh-TW" altLang="en-US" dirty="0" smtClean="0"/>
              <a:t>。</a:t>
            </a:r>
            <a:endParaRPr lang="en-US" altLang="zh-TW" dirty="0" smtClean="0"/>
          </a:p>
          <a:p>
            <a:pPr lvl="2"/>
            <a:r>
              <a:rPr lang="zh-TW" altLang="en-US" dirty="0"/>
              <a:t>空運事業</a:t>
            </a:r>
            <a:r>
              <a:rPr lang="zh-TW" altLang="en-US" dirty="0" smtClean="0"/>
              <a:t>：</a:t>
            </a:r>
            <a:endParaRPr lang="en-US" altLang="zh-TW" dirty="0" smtClean="0"/>
          </a:p>
          <a:p>
            <a:pPr lvl="3"/>
            <a:r>
              <a:rPr lang="zh-TW" altLang="en-US" dirty="0"/>
              <a:t>客運：指自中華民國境內起站至中華民國境外第一站間之票價</a:t>
            </a:r>
            <a:r>
              <a:rPr lang="zh-TW" altLang="en-US" dirty="0" smtClean="0"/>
              <a:t>。</a:t>
            </a:r>
            <a:endParaRPr lang="en-US" altLang="zh-TW" dirty="0" smtClean="0"/>
          </a:p>
          <a:p>
            <a:pPr lvl="3"/>
            <a:r>
              <a:rPr lang="zh-TW" altLang="en-US" dirty="0"/>
              <a:t>貨運：指承運貨物之全程運費。但載貨出口之國際空運事業，如因航線限制等原因，在航程中途將承運之貨物改由其他國際空運事業之航空器轉載者，按該國際空運事業實際載運之航程運費計算。</a:t>
            </a:r>
            <a:endParaRPr lang="en-US" altLang="zh-TW" dirty="0"/>
          </a:p>
          <a:p>
            <a:r>
              <a:rPr lang="zh-TW" altLang="en-US" dirty="0"/>
              <a:t>國外影片</a:t>
            </a:r>
            <a:r>
              <a:rPr lang="zh-TW" altLang="en-US" dirty="0" smtClean="0"/>
              <a:t>事業</a:t>
            </a:r>
            <a:endParaRPr lang="en-US" altLang="zh-TW" dirty="0" smtClean="0"/>
          </a:p>
          <a:p>
            <a:pPr lvl="1"/>
            <a:r>
              <a:rPr lang="zh-TW" altLang="en-US" dirty="0" smtClean="0"/>
              <a:t>在境內</a:t>
            </a:r>
            <a:r>
              <a:rPr lang="zh-TW" altLang="en-US" dirty="0"/>
              <a:t>無分支</a:t>
            </a:r>
            <a:r>
              <a:rPr lang="zh-TW" altLang="en-US" dirty="0" smtClean="0"/>
              <a:t>機構</a:t>
            </a:r>
            <a:r>
              <a:rPr lang="zh-TW" altLang="en-US" dirty="0">
                <a:latin typeface="新細明體" pitchFamily="18" charset="-120"/>
              </a:rPr>
              <a:t>有營業</a:t>
            </a:r>
            <a:r>
              <a:rPr lang="zh-TW" altLang="en-US" dirty="0" smtClean="0">
                <a:latin typeface="新細明體" pitchFamily="18" charset="-120"/>
              </a:rPr>
              <a:t>代理人</a:t>
            </a:r>
            <a:r>
              <a:rPr lang="en-US" altLang="zh-TW" dirty="0" smtClean="0">
                <a:latin typeface="新細明體" pitchFamily="18" charset="-120"/>
              </a:rPr>
              <a:t>:</a:t>
            </a:r>
            <a:r>
              <a:rPr lang="zh-TW" altLang="en-US" dirty="0" smtClean="0">
                <a:latin typeface="新細明體" pitchFamily="18" charset="-120"/>
              </a:rPr>
              <a:t>收入</a:t>
            </a:r>
            <a:r>
              <a:rPr lang="zh-TW" altLang="en-US" dirty="0">
                <a:latin typeface="新細明體" pitchFamily="18" charset="-120"/>
              </a:rPr>
              <a:t>之</a:t>
            </a:r>
            <a:r>
              <a:rPr lang="en-US" altLang="zh-TW" dirty="0">
                <a:latin typeface="新細明體" pitchFamily="18" charset="-120"/>
              </a:rPr>
              <a:t>50%</a:t>
            </a:r>
            <a:r>
              <a:rPr lang="zh-TW" altLang="en-US" dirty="0">
                <a:latin typeface="新細明體" pitchFamily="18" charset="-120"/>
              </a:rPr>
              <a:t>為</a:t>
            </a:r>
            <a:r>
              <a:rPr lang="zh-TW" altLang="en-US" dirty="0" smtClean="0">
                <a:latin typeface="新細明體" pitchFamily="18" charset="-120"/>
              </a:rPr>
              <a:t>所得額。</a:t>
            </a:r>
            <a:endParaRPr lang="en-US" altLang="zh-TW" dirty="0" smtClean="0"/>
          </a:p>
          <a:p>
            <a:pPr lvl="1"/>
            <a:r>
              <a:rPr lang="zh-TW" altLang="en-US" dirty="0"/>
              <a:t>境內設有分支機構</a:t>
            </a:r>
            <a:r>
              <a:rPr lang="zh-TW" altLang="en-US" dirty="0" smtClean="0"/>
              <a:t>者</a:t>
            </a:r>
            <a:r>
              <a:rPr lang="zh-TW" altLang="en-US" dirty="0" smtClean="0">
                <a:latin typeface="新細明體"/>
                <a:ea typeface="新細明體"/>
              </a:rPr>
              <a:t>：允許減除成本</a:t>
            </a:r>
            <a:r>
              <a:rPr lang="en-US" altLang="zh-TW" dirty="0" smtClean="0">
                <a:latin typeface="新細明體"/>
                <a:ea typeface="新細明體"/>
              </a:rPr>
              <a:t>45</a:t>
            </a:r>
            <a:r>
              <a:rPr lang="zh-TW" altLang="en-US" dirty="0" smtClean="0">
                <a:latin typeface="新細明體"/>
                <a:ea typeface="新細明體"/>
              </a:rPr>
              <a:t>％</a:t>
            </a:r>
            <a:r>
              <a:rPr lang="zh-TW" altLang="en-US" dirty="0" smtClean="0"/>
              <a:t>，亦即以片租收入</a:t>
            </a:r>
            <a:r>
              <a:rPr lang="en-US" altLang="zh-TW" dirty="0" smtClean="0"/>
              <a:t>55</a:t>
            </a:r>
            <a:r>
              <a:rPr lang="zh-TW" altLang="en-US" dirty="0" smtClean="0"/>
              <a:t>％為所得額。</a:t>
            </a:r>
            <a:endParaRPr lang="en-US" altLang="zh-TW" dirty="0" smtClean="0">
              <a:latin typeface="新細明體" pitchFamily="18" charset="-120"/>
            </a:endParaRPr>
          </a:p>
        </p:txBody>
      </p:sp>
    </p:spTree>
    <p:extLst>
      <p:ext uri="{BB962C8B-B14F-4D97-AF65-F5344CB8AC3E}">
        <p14:creationId xmlns:p14="http://schemas.microsoft.com/office/powerpoint/2010/main" val="1650171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15616" y="116632"/>
            <a:ext cx="7920880" cy="648072"/>
          </a:xfrm>
        </p:spPr>
        <p:txBody>
          <a:bodyPr>
            <a:noAutofit/>
          </a:bodyPr>
          <a:lstStyle/>
          <a:p>
            <a:pPr algn="ctr"/>
            <a:r>
              <a:rPr lang="zh-TW" altLang="en-US" sz="3600" dirty="0" smtClean="0"/>
              <a:t>收入、成本、費用及損失之核定</a:t>
            </a:r>
            <a:r>
              <a:rPr lang="en-US" altLang="zh-TW" sz="3600" dirty="0" smtClean="0">
                <a:latin typeface="新細明體"/>
                <a:ea typeface="新細明體"/>
              </a:rPr>
              <a:t>Ⅰ</a:t>
            </a:r>
            <a:endParaRPr lang="zh-TW" altLang="en-US" sz="3600" dirty="0"/>
          </a:p>
        </p:txBody>
      </p:sp>
      <p:sp>
        <p:nvSpPr>
          <p:cNvPr id="3" name="內容版面配置區 2"/>
          <p:cNvSpPr>
            <a:spLocks noGrp="1"/>
          </p:cNvSpPr>
          <p:nvPr>
            <p:ph idx="1"/>
          </p:nvPr>
        </p:nvSpPr>
        <p:spPr>
          <a:xfrm>
            <a:off x="1115616" y="764704"/>
            <a:ext cx="7920880" cy="5904656"/>
          </a:xfrm>
        </p:spPr>
        <p:txBody>
          <a:bodyPr>
            <a:normAutofit fontScale="92500" lnSpcReduction="10000"/>
          </a:bodyPr>
          <a:lstStyle/>
          <a:p>
            <a:r>
              <a:rPr lang="zh-TW" altLang="en-US" dirty="0" smtClean="0"/>
              <a:t>進貨銷貨價格之認定</a:t>
            </a:r>
            <a:endParaRPr lang="en-US" altLang="zh-TW" dirty="0" smtClean="0"/>
          </a:p>
          <a:p>
            <a:pPr lvl="1"/>
            <a:r>
              <a:rPr lang="zh-TW" altLang="en-US" dirty="0" smtClean="0"/>
              <a:t>無進貨銷貨憑證</a:t>
            </a:r>
            <a:r>
              <a:rPr lang="zh-TW" altLang="en-US" dirty="0" smtClean="0">
                <a:latin typeface="新細明體"/>
                <a:ea typeface="新細明體"/>
              </a:rPr>
              <a:t>：</a:t>
            </a:r>
            <a:r>
              <a:rPr lang="en-US" altLang="zh-TW" dirty="0">
                <a:latin typeface="新細明體"/>
                <a:ea typeface="新細明體"/>
              </a:rPr>
              <a:t>(</a:t>
            </a:r>
            <a:r>
              <a:rPr lang="zh-TW" altLang="en-US" dirty="0" smtClean="0">
                <a:latin typeface="新細明體"/>
                <a:ea typeface="新細明體"/>
              </a:rPr>
              <a:t>參</a:t>
            </a:r>
            <a:r>
              <a:rPr lang="en-US" altLang="zh-TW" dirty="0" smtClean="0">
                <a:latin typeface="新細明體"/>
                <a:ea typeface="新細明體"/>
              </a:rPr>
              <a:t>§27</a:t>
            </a:r>
            <a:r>
              <a:rPr lang="zh-TW" altLang="en-US" dirty="0" smtClean="0">
                <a:latin typeface="新細明體"/>
                <a:ea typeface="新細明體"/>
              </a:rPr>
              <a:t>條</a:t>
            </a:r>
            <a:r>
              <a:rPr lang="en-US" altLang="zh-TW" dirty="0" smtClean="0">
                <a:latin typeface="新細明體"/>
                <a:ea typeface="新細明體"/>
              </a:rPr>
              <a:t>)</a:t>
            </a:r>
          </a:p>
          <a:p>
            <a:pPr lvl="2"/>
            <a:r>
              <a:rPr lang="zh-TW" altLang="en-US" dirty="0"/>
              <a:t>未取得進貨憑證或未將進貨憑證保存，或按址查對不確者，稽徵機關得按當年度當地該項</a:t>
            </a:r>
            <a:r>
              <a:rPr lang="zh-TW" altLang="en-US" dirty="0" smtClean="0"/>
              <a:t>貨</a:t>
            </a:r>
            <a:r>
              <a:rPr lang="zh-TW" altLang="en-US" dirty="0"/>
              <a:t>品之最低價格，核定其進貨</a:t>
            </a:r>
            <a:r>
              <a:rPr lang="zh-TW" altLang="en-US" dirty="0" smtClean="0"/>
              <a:t>成本。</a:t>
            </a:r>
            <a:endParaRPr lang="en-US" altLang="zh-TW" dirty="0" smtClean="0"/>
          </a:p>
          <a:p>
            <a:pPr lvl="2"/>
            <a:r>
              <a:rPr lang="zh-TW" altLang="en-US" dirty="0"/>
              <a:t>未給與他人銷貨憑證，或未將銷貨憑證存根保存者，稽徵機關得按當年度當地該項貨品之最高價格，核定其銷貨價格。</a:t>
            </a:r>
            <a:endParaRPr lang="en-US" altLang="zh-TW" dirty="0"/>
          </a:p>
          <a:p>
            <a:pPr lvl="1"/>
            <a:r>
              <a:rPr lang="zh-TW" altLang="en-US" dirty="0" smtClean="0"/>
              <a:t>消貨價格顯較時價為低</a:t>
            </a:r>
            <a:r>
              <a:rPr lang="zh-TW" altLang="en-US" dirty="0" smtClean="0">
                <a:latin typeface="新細明體"/>
                <a:ea typeface="新細明體"/>
              </a:rPr>
              <a:t>：</a:t>
            </a:r>
            <a:r>
              <a:rPr lang="en-US" altLang="zh-TW" dirty="0" smtClean="0">
                <a:latin typeface="新細明體"/>
                <a:ea typeface="新細明體"/>
              </a:rPr>
              <a:t>(</a:t>
            </a:r>
            <a:r>
              <a:rPr lang="zh-TW" altLang="en-US" dirty="0" smtClean="0"/>
              <a:t>參查核準則</a:t>
            </a:r>
            <a:r>
              <a:rPr lang="en-US" altLang="zh-TW" dirty="0" smtClean="0"/>
              <a:t>§22</a:t>
            </a:r>
            <a:r>
              <a:rPr lang="zh-TW" altLang="en-US" dirty="0" smtClean="0"/>
              <a:t>條</a:t>
            </a:r>
            <a:r>
              <a:rPr lang="en-US" altLang="zh-TW" dirty="0" smtClean="0"/>
              <a:t>)</a:t>
            </a:r>
            <a:endParaRPr lang="en-US" altLang="zh-TW" dirty="0" smtClean="0">
              <a:latin typeface="新細明體"/>
              <a:ea typeface="新細明體"/>
            </a:endParaRPr>
          </a:p>
          <a:p>
            <a:pPr lvl="2"/>
            <a:r>
              <a:rPr lang="zh-TW" altLang="en-US" dirty="0">
                <a:latin typeface="新細明體"/>
                <a:ea typeface="新細明體"/>
              </a:rPr>
              <a:t>除有查核準則第</a:t>
            </a:r>
            <a:r>
              <a:rPr lang="en-US" altLang="zh-TW" dirty="0">
                <a:latin typeface="新細明體"/>
                <a:ea typeface="新細明體"/>
              </a:rPr>
              <a:t>22</a:t>
            </a:r>
            <a:r>
              <a:rPr lang="zh-TW" altLang="en-US" dirty="0">
                <a:latin typeface="新細明體"/>
                <a:ea typeface="新細明體"/>
              </a:rPr>
              <a:t>條第</a:t>
            </a:r>
            <a:r>
              <a:rPr lang="en-US" altLang="zh-TW" dirty="0">
                <a:latin typeface="新細明體"/>
                <a:ea typeface="新細明體"/>
              </a:rPr>
              <a:t>1</a:t>
            </a:r>
            <a:r>
              <a:rPr lang="zh-TW" altLang="en-US" dirty="0">
                <a:latin typeface="新細明體"/>
                <a:ea typeface="新細明體"/>
              </a:rPr>
              <a:t>項第</a:t>
            </a:r>
            <a:r>
              <a:rPr lang="en-US" altLang="zh-TW" dirty="0">
                <a:latin typeface="新細明體"/>
                <a:ea typeface="新細明體"/>
              </a:rPr>
              <a:t>1</a:t>
            </a:r>
            <a:r>
              <a:rPr lang="zh-TW" altLang="en-US" dirty="0">
                <a:latin typeface="新細明體"/>
                <a:ea typeface="新細明體"/>
              </a:rPr>
              <a:t>、</a:t>
            </a:r>
            <a:r>
              <a:rPr lang="en-US" altLang="zh-TW" dirty="0">
                <a:latin typeface="新細明體"/>
                <a:ea typeface="新細明體"/>
              </a:rPr>
              <a:t>2</a:t>
            </a:r>
            <a:r>
              <a:rPr lang="zh-TW" altLang="en-US" dirty="0">
                <a:latin typeface="新細明體"/>
                <a:ea typeface="新細明體"/>
              </a:rPr>
              <a:t>款之情形外，</a:t>
            </a:r>
            <a:r>
              <a:rPr lang="zh-TW" altLang="en-US" dirty="0" smtClean="0"/>
              <a:t>無</a:t>
            </a:r>
            <a:r>
              <a:rPr lang="zh-TW" altLang="en-US" dirty="0"/>
              <a:t>正當理由或未能提示證明文據或經查對不符者，應按時價核定其銷售價格。</a:t>
            </a:r>
            <a:endParaRPr lang="en-US" altLang="zh-TW" dirty="0" smtClean="0"/>
          </a:p>
          <a:p>
            <a:pPr lvl="1"/>
            <a:r>
              <a:rPr lang="zh-TW" altLang="en-US" dirty="0" smtClean="0"/>
              <a:t>進貨</a:t>
            </a:r>
            <a:r>
              <a:rPr lang="zh-TW" altLang="en-US" dirty="0"/>
              <a:t>價格顯較時價</a:t>
            </a:r>
            <a:r>
              <a:rPr lang="zh-TW" altLang="en-US" dirty="0" smtClean="0"/>
              <a:t>為高</a:t>
            </a:r>
            <a:r>
              <a:rPr lang="zh-TW" altLang="en-US" dirty="0" smtClean="0">
                <a:latin typeface="新細明體"/>
                <a:ea typeface="新細明體"/>
              </a:rPr>
              <a:t>：</a:t>
            </a:r>
            <a:r>
              <a:rPr lang="en-US" altLang="zh-TW" dirty="0">
                <a:latin typeface="新細明體"/>
                <a:ea typeface="新細明體"/>
              </a:rPr>
              <a:t>(</a:t>
            </a:r>
            <a:r>
              <a:rPr lang="zh-TW" altLang="en-US" dirty="0"/>
              <a:t>參查核準則</a:t>
            </a:r>
            <a:r>
              <a:rPr lang="en-US" altLang="zh-TW" dirty="0" smtClean="0"/>
              <a:t>§38-1</a:t>
            </a:r>
            <a:r>
              <a:rPr lang="zh-TW" altLang="en-US" dirty="0" smtClean="0"/>
              <a:t>條</a:t>
            </a:r>
            <a:r>
              <a:rPr lang="en-US" altLang="zh-TW" dirty="0" smtClean="0"/>
              <a:t>)</a:t>
            </a:r>
          </a:p>
          <a:p>
            <a:pPr lvl="2"/>
            <a:r>
              <a:rPr lang="zh-TW" altLang="en-US" dirty="0">
                <a:latin typeface="新細明體"/>
                <a:ea typeface="新細明體"/>
              </a:rPr>
              <a:t>除有查核準則</a:t>
            </a:r>
            <a:r>
              <a:rPr lang="zh-TW" altLang="en-US" dirty="0" smtClean="0">
                <a:latin typeface="新細明體"/>
                <a:ea typeface="新細明體"/>
              </a:rPr>
              <a:t>第</a:t>
            </a:r>
            <a:r>
              <a:rPr lang="en-US" altLang="zh-TW" dirty="0" smtClean="0">
                <a:latin typeface="新細明體"/>
                <a:ea typeface="新細明體"/>
              </a:rPr>
              <a:t>22</a:t>
            </a:r>
            <a:r>
              <a:rPr lang="zh-TW" altLang="en-US" dirty="0" smtClean="0">
                <a:latin typeface="新細明體"/>
                <a:ea typeface="新細明體"/>
              </a:rPr>
              <a:t>條第</a:t>
            </a:r>
            <a:r>
              <a:rPr lang="en-US" altLang="zh-TW" dirty="0" smtClean="0">
                <a:latin typeface="新細明體"/>
                <a:ea typeface="新細明體"/>
              </a:rPr>
              <a:t>1</a:t>
            </a:r>
            <a:r>
              <a:rPr lang="zh-TW" altLang="en-US" dirty="0" smtClean="0">
                <a:latin typeface="新細明體"/>
                <a:ea typeface="新細明體"/>
              </a:rPr>
              <a:t>項第</a:t>
            </a:r>
            <a:r>
              <a:rPr lang="en-US" altLang="zh-TW" dirty="0" smtClean="0">
                <a:latin typeface="新細明體"/>
                <a:ea typeface="新細明體"/>
              </a:rPr>
              <a:t>1</a:t>
            </a:r>
            <a:r>
              <a:rPr lang="zh-TW" altLang="en-US" dirty="0" smtClean="0">
                <a:latin typeface="新細明體"/>
                <a:ea typeface="新細明體"/>
              </a:rPr>
              <a:t>、</a:t>
            </a:r>
            <a:r>
              <a:rPr lang="en-US" altLang="zh-TW" dirty="0" smtClean="0">
                <a:latin typeface="新細明體"/>
                <a:ea typeface="新細明體"/>
              </a:rPr>
              <a:t>2</a:t>
            </a:r>
            <a:r>
              <a:rPr lang="zh-TW" altLang="en-US" dirty="0" smtClean="0">
                <a:latin typeface="新細明體"/>
                <a:ea typeface="新細明體"/>
              </a:rPr>
              <a:t>款之情形外，</a:t>
            </a:r>
            <a:r>
              <a:rPr lang="zh-TW" altLang="en-US" dirty="0"/>
              <a:t>無正當理由或未能提示證明文據或經查對不符者，應按時價核定其銷售價格</a:t>
            </a:r>
            <a:endParaRPr lang="en-US" altLang="zh-TW" dirty="0">
              <a:latin typeface="新細明體"/>
              <a:ea typeface="新細明體"/>
            </a:endParaRPr>
          </a:p>
          <a:p>
            <a:pPr lvl="1"/>
            <a:endParaRPr lang="en-US" altLang="zh-TW" dirty="0" smtClean="0"/>
          </a:p>
        </p:txBody>
      </p:sp>
    </p:spTree>
    <p:extLst>
      <p:ext uri="{BB962C8B-B14F-4D97-AF65-F5344CB8AC3E}">
        <p14:creationId xmlns:p14="http://schemas.microsoft.com/office/powerpoint/2010/main" val="2141038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87624" y="116632"/>
            <a:ext cx="7848872" cy="504056"/>
          </a:xfrm>
        </p:spPr>
        <p:txBody>
          <a:bodyPr>
            <a:normAutofit fontScale="90000"/>
          </a:bodyPr>
          <a:lstStyle/>
          <a:p>
            <a:pPr algn="ctr"/>
            <a:r>
              <a:rPr lang="zh-TW" altLang="en-US" dirty="0"/>
              <a:t>收入、成本、費用及損失之</a:t>
            </a:r>
            <a:r>
              <a:rPr lang="zh-TW" altLang="en-US" dirty="0" smtClean="0"/>
              <a:t>核定</a:t>
            </a:r>
            <a:r>
              <a:rPr lang="en-US" altLang="zh-TW" dirty="0" smtClean="0"/>
              <a:t>Ⅱ</a:t>
            </a:r>
            <a:endParaRPr lang="zh-TW" altLang="en-US" dirty="0"/>
          </a:p>
        </p:txBody>
      </p:sp>
      <p:sp>
        <p:nvSpPr>
          <p:cNvPr id="3" name="內容版面配置區 2"/>
          <p:cNvSpPr>
            <a:spLocks noGrp="1"/>
          </p:cNvSpPr>
          <p:nvPr>
            <p:ph idx="1"/>
          </p:nvPr>
        </p:nvSpPr>
        <p:spPr>
          <a:xfrm>
            <a:off x="1115616" y="764704"/>
            <a:ext cx="7818072" cy="5976664"/>
          </a:xfrm>
        </p:spPr>
        <p:txBody>
          <a:bodyPr>
            <a:normAutofit fontScale="92500" lnSpcReduction="20000"/>
          </a:bodyPr>
          <a:lstStyle/>
          <a:p>
            <a:r>
              <a:rPr lang="zh-TW" altLang="en-US" dirty="0"/>
              <a:t>製造業耗用原料之</a:t>
            </a:r>
            <a:r>
              <a:rPr lang="zh-TW" altLang="en-US" dirty="0" smtClean="0"/>
              <a:t>認定</a:t>
            </a:r>
            <a:endParaRPr lang="en-US" altLang="zh-TW" dirty="0" smtClean="0"/>
          </a:p>
          <a:p>
            <a:pPr lvl="1"/>
            <a:r>
              <a:rPr lang="zh-TW" altLang="en-US" dirty="0"/>
              <a:t>製造業耗用之原料，超過各該業通常水準者，其超過部份非經</a:t>
            </a:r>
            <a:r>
              <a:rPr lang="zh-TW" altLang="en-US" dirty="0" smtClean="0"/>
              <a:t>提出「正當理由」，</a:t>
            </a:r>
            <a:r>
              <a:rPr lang="zh-TW" altLang="en-US" dirty="0"/>
              <a:t>經稽徵機關查明屬實者不予減除</a:t>
            </a:r>
            <a:r>
              <a:rPr lang="zh-TW" altLang="en-US" dirty="0" smtClean="0"/>
              <a:t>。</a:t>
            </a:r>
            <a:r>
              <a:rPr lang="en-US" altLang="zh-TW" dirty="0">
                <a:latin typeface="新細明體"/>
                <a:ea typeface="新細明體"/>
              </a:rPr>
              <a:t>(</a:t>
            </a:r>
            <a:r>
              <a:rPr lang="zh-TW" altLang="en-US" dirty="0">
                <a:latin typeface="新細明體"/>
                <a:ea typeface="新細明體"/>
              </a:rPr>
              <a:t>參</a:t>
            </a:r>
            <a:r>
              <a:rPr lang="en-US" altLang="zh-TW" dirty="0">
                <a:latin typeface="新細明體"/>
                <a:ea typeface="新細明體"/>
              </a:rPr>
              <a:t>§27</a:t>
            </a:r>
            <a:r>
              <a:rPr lang="zh-TW" altLang="en-US" dirty="0">
                <a:latin typeface="新細明體"/>
                <a:ea typeface="新細明體"/>
              </a:rPr>
              <a:t>條</a:t>
            </a:r>
            <a:r>
              <a:rPr lang="en-US" altLang="zh-TW" dirty="0" smtClean="0">
                <a:latin typeface="新細明體"/>
                <a:ea typeface="新細明體"/>
              </a:rPr>
              <a:t>)</a:t>
            </a:r>
          </a:p>
          <a:p>
            <a:pPr lvl="1"/>
            <a:r>
              <a:rPr lang="zh-TW" altLang="en-US" dirty="0"/>
              <a:t>製品原料耗用數量，應根據有關帳證紀錄予以核實認定</a:t>
            </a:r>
            <a:r>
              <a:rPr lang="zh-TW" altLang="en-US" dirty="0" smtClean="0"/>
              <a:t>。故應依法設置帳簿並經相關人員簽章。</a:t>
            </a:r>
            <a:r>
              <a:rPr lang="en-US" altLang="zh-TW" dirty="0"/>
              <a:t>(</a:t>
            </a:r>
            <a:r>
              <a:rPr lang="zh-TW" altLang="en-US" dirty="0" smtClean="0"/>
              <a:t>參查核準則</a:t>
            </a:r>
            <a:r>
              <a:rPr lang="en-US" altLang="zh-TW" dirty="0" smtClean="0"/>
              <a:t>§58</a:t>
            </a:r>
            <a:r>
              <a:rPr lang="zh-TW" altLang="en-US" dirty="0" smtClean="0"/>
              <a:t>條第</a:t>
            </a:r>
            <a:r>
              <a:rPr lang="en-US" altLang="zh-TW" dirty="0" smtClean="0"/>
              <a:t>1</a:t>
            </a:r>
            <a:r>
              <a:rPr lang="zh-TW" altLang="en-US" dirty="0"/>
              <a:t>項</a:t>
            </a:r>
            <a:r>
              <a:rPr lang="en-US" altLang="zh-TW" dirty="0" smtClean="0"/>
              <a:t>)</a:t>
            </a:r>
          </a:p>
          <a:p>
            <a:pPr lvl="1"/>
            <a:r>
              <a:rPr lang="zh-TW" altLang="en-US" dirty="0" smtClean="0"/>
              <a:t>無法</a:t>
            </a:r>
            <a:r>
              <a:rPr lang="zh-TW" altLang="en-US" dirty="0"/>
              <a:t>根據有關帳證紀錄予以核實</a:t>
            </a:r>
            <a:r>
              <a:rPr lang="zh-TW" altLang="en-US" dirty="0" smtClean="0"/>
              <a:t>認定，且超過</a:t>
            </a:r>
            <a:r>
              <a:rPr lang="zh-TW" altLang="en-US" dirty="0"/>
              <a:t>各該業通常水準，經查明屬實</a:t>
            </a:r>
            <a:r>
              <a:rPr lang="zh-TW" altLang="en-US" dirty="0" smtClean="0"/>
              <a:t>者，</a:t>
            </a:r>
            <a:r>
              <a:rPr lang="zh-TW" altLang="en-US" dirty="0"/>
              <a:t>應不予減除</a:t>
            </a:r>
            <a:r>
              <a:rPr lang="zh-TW" altLang="en-US" dirty="0" smtClean="0"/>
              <a:t>。</a:t>
            </a:r>
            <a:r>
              <a:rPr lang="en-US" altLang="zh-TW" dirty="0"/>
              <a:t>(</a:t>
            </a:r>
            <a:r>
              <a:rPr lang="zh-TW" altLang="en-US" dirty="0"/>
              <a:t>參查核準則</a:t>
            </a:r>
            <a:r>
              <a:rPr lang="en-US" altLang="zh-TW" dirty="0"/>
              <a:t>§58</a:t>
            </a:r>
            <a:r>
              <a:rPr lang="zh-TW" altLang="en-US" dirty="0"/>
              <a:t>條</a:t>
            </a:r>
            <a:r>
              <a:rPr lang="zh-TW" altLang="en-US" dirty="0" smtClean="0"/>
              <a:t>第</a:t>
            </a:r>
            <a:r>
              <a:rPr lang="en-US" altLang="zh-TW" dirty="0" smtClean="0"/>
              <a:t>2</a:t>
            </a:r>
            <a:r>
              <a:rPr lang="zh-TW" altLang="en-US" dirty="0" smtClean="0"/>
              <a:t>項</a:t>
            </a:r>
            <a:r>
              <a:rPr lang="en-US" altLang="zh-TW" dirty="0"/>
              <a:t>)</a:t>
            </a:r>
          </a:p>
          <a:p>
            <a:pPr lvl="1"/>
            <a:r>
              <a:rPr lang="zh-TW" altLang="en-US" dirty="0"/>
              <a:t>各</a:t>
            </a:r>
            <a:r>
              <a:rPr lang="zh-TW" altLang="en-US" dirty="0" smtClean="0"/>
              <a:t>該業者耗用</a:t>
            </a:r>
            <a:r>
              <a:rPr lang="zh-TW" altLang="en-US" dirty="0"/>
              <a:t>原料之通常水準</a:t>
            </a:r>
            <a:r>
              <a:rPr lang="zh-TW" altLang="en-US" dirty="0" smtClean="0"/>
              <a:t>，原則由</a:t>
            </a:r>
            <a:r>
              <a:rPr lang="zh-TW" altLang="en-US" dirty="0"/>
              <a:t>主管稽徵</a:t>
            </a:r>
            <a:r>
              <a:rPr lang="zh-TW" altLang="en-US" dirty="0" smtClean="0"/>
              <a:t>機關調查，但應詢</a:t>
            </a:r>
            <a:r>
              <a:rPr lang="zh-TW" altLang="en-US" dirty="0"/>
              <a:t>各該業同業公會及有關機關擬訂</a:t>
            </a:r>
            <a:r>
              <a:rPr lang="zh-TW" altLang="en-US" dirty="0" smtClean="0"/>
              <a:t>，最應報請</a:t>
            </a:r>
            <a:r>
              <a:rPr lang="zh-TW" altLang="en-US" dirty="0"/>
              <a:t>財政部</a:t>
            </a:r>
            <a:r>
              <a:rPr lang="zh-TW" altLang="en-US" dirty="0" smtClean="0"/>
              <a:t>核定。</a:t>
            </a:r>
            <a:r>
              <a:rPr lang="en-US" altLang="zh-TW" dirty="0"/>
              <a:t> (</a:t>
            </a:r>
            <a:r>
              <a:rPr lang="zh-TW" altLang="en-US" dirty="0"/>
              <a:t>參查核準則</a:t>
            </a:r>
            <a:r>
              <a:rPr lang="en-US" altLang="zh-TW" dirty="0"/>
              <a:t>§58</a:t>
            </a:r>
            <a:r>
              <a:rPr lang="zh-TW" altLang="en-US" dirty="0"/>
              <a:t>條</a:t>
            </a:r>
            <a:r>
              <a:rPr lang="zh-TW" altLang="en-US" dirty="0" smtClean="0"/>
              <a:t>第</a:t>
            </a:r>
            <a:r>
              <a:rPr lang="en-US" altLang="zh-TW" dirty="0" smtClean="0"/>
              <a:t>3</a:t>
            </a:r>
            <a:r>
              <a:rPr lang="zh-TW" altLang="en-US" dirty="0" smtClean="0"/>
              <a:t>項</a:t>
            </a:r>
            <a:r>
              <a:rPr lang="en-US" altLang="zh-TW" dirty="0"/>
              <a:t>)</a:t>
            </a:r>
            <a:endParaRPr lang="en-US" altLang="zh-TW" dirty="0">
              <a:latin typeface="新細明體"/>
              <a:ea typeface="新細明體"/>
            </a:endParaRPr>
          </a:p>
          <a:p>
            <a:pPr marL="365760" lvl="1" indent="-283464">
              <a:spcBef>
                <a:spcPts val="600"/>
              </a:spcBef>
              <a:buSzPct val="80000"/>
              <a:buFont typeface="Wingdings 2"/>
              <a:buChar char=""/>
            </a:pPr>
            <a:r>
              <a:rPr lang="zh-TW" altLang="en-US" sz="3200" dirty="0"/>
              <a:t>資本之利息為盈餘之分配，不得列為費用或</a:t>
            </a:r>
            <a:r>
              <a:rPr lang="zh-TW" altLang="en-US" sz="3200" dirty="0" smtClean="0"/>
              <a:t>損失</a:t>
            </a:r>
            <a:r>
              <a:rPr lang="en-US" altLang="zh-TW" sz="3200" dirty="0">
                <a:latin typeface="新細明體"/>
                <a:ea typeface="新細明體"/>
              </a:rPr>
              <a:t>(</a:t>
            </a:r>
            <a:r>
              <a:rPr lang="zh-TW" altLang="en-US" sz="3200" dirty="0">
                <a:latin typeface="新細明體"/>
                <a:ea typeface="新細明體"/>
              </a:rPr>
              <a:t>參</a:t>
            </a:r>
            <a:r>
              <a:rPr lang="en-US" altLang="zh-TW" sz="3200" dirty="0">
                <a:latin typeface="新細明體"/>
                <a:ea typeface="新細明體"/>
              </a:rPr>
              <a:t>§</a:t>
            </a:r>
            <a:r>
              <a:rPr lang="en-US" altLang="zh-TW" sz="3200" dirty="0" smtClean="0">
                <a:latin typeface="新細明體"/>
                <a:ea typeface="新細明體"/>
              </a:rPr>
              <a:t>29</a:t>
            </a:r>
            <a:r>
              <a:rPr lang="zh-TW" altLang="en-US" sz="3200" dirty="0" smtClean="0">
                <a:latin typeface="新細明體"/>
                <a:ea typeface="新細明體"/>
              </a:rPr>
              <a:t>條</a:t>
            </a:r>
            <a:r>
              <a:rPr lang="en-US" altLang="zh-TW" sz="3200" dirty="0" smtClean="0">
                <a:latin typeface="新細明體"/>
                <a:ea typeface="新細明體"/>
              </a:rPr>
              <a:t>)</a:t>
            </a:r>
            <a:endParaRPr lang="en-US" altLang="zh-TW" sz="3200" dirty="0" smtClean="0"/>
          </a:p>
        </p:txBody>
      </p:sp>
    </p:spTree>
    <p:extLst>
      <p:ext uri="{BB962C8B-B14F-4D97-AF65-F5344CB8AC3E}">
        <p14:creationId xmlns:p14="http://schemas.microsoft.com/office/powerpoint/2010/main" val="289578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15616" y="116632"/>
            <a:ext cx="7920880" cy="504056"/>
          </a:xfrm>
        </p:spPr>
        <p:txBody>
          <a:bodyPr>
            <a:noAutofit/>
          </a:bodyPr>
          <a:lstStyle/>
          <a:p>
            <a:pPr algn="ctr"/>
            <a:r>
              <a:rPr lang="zh-TW" altLang="en-US" sz="3600" dirty="0"/>
              <a:t>收入、成本、費用及損失之</a:t>
            </a:r>
            <a:r>
              <a:rPr lang="zh-TW" altLang="en-US" sz="3600" dirty="0" smtClean="0"/>
              <a:t>核定</a:t>
            </a:r>
            <a:r>
              <a:rPr lang="en-US" altLang="zh-TW" sz="3600" dirty="0" smtClean="0"/>
              <a:t>Ⅲ</a:t>
            </a:r>
            <a:endParaRPr lang="zh-TW" altLang="en-US" sz="3600" dirty="0"/>
          </a:p>
        </p:txBody>
      </p:sp>
      <p:sp>
        <p:nvSpPr>
          <p:cNvPr id="3" name="內容版面配置區 2"/>
          <p:cNvSpPr>
            <a:spLocks noGrp="1"/>
          </p:cNvSpPr>
          <p:nvPr>
            <p:ph idx="1"/>
          </p:nvPr>
        </p:nvSpPr>
        <p:spPr>
          <a:xfrm>
            <a:off x="899592" y="692696"/>
            <a:ext cx="8136904" cy="6165304"/>
          </a:xfrm>
        </p:spPr>
        <p:txBody>
          <a:bodyPr>
            <a:normAutofit fontScale="85000" lnSpcReduction="20000"/>
          </a:bodyPr>
          <a:lstStyle/>
          <a:p>
            <a:pPr marL="365760" lvl="1" indent="-283464">
              <a:spcBef>
                <a:spcPts val="600"/>
              </a:spcBef>
              <a:buSzPct val="80000"/>
              <a:buFont typeface="Wingdings 2"/>
              <a:buChar char=""/>
            </a:pPr>
            <a:r>
              <a:rPr lang="zh-TW" altLang="en-US" sz="3200" dirty="0"/>
              <a:t>借貸款項之</a:t>
            </a:r>
            <a:r>
              <a:rPr lang="zh-TW" altLang="en-US" sz="3200" dirty="0" smtClean="0"/>
              <a:t>利息</a:t>
            </a:r>
            <a:r>
              <a:rPr lang="en-US" altLang="zh-TW" sz="3200" dirty="0">
                <a:latin typeface="新細明體"/>
                <a:ea typeface="新細明體"/>
              </a:rPr>
              <a:t>(</a:t>
            </a:r>
            <a:r>
              <a:rPr lang="zh-TW" altLang="en-US" sz="3200" dirty="0">
                <a:latin typeface="新細明體"/>
                <a:ea typeface="新細明體"/>
              </a:rPr>
              <a:t>參</a:t>
            </a:r>
            <a:r>
              <a:rPr lang="en-US" altLang="zh-TW" sz="3200" dirty="0" smtClean="0">
                <a:latin typeface="新細明體"/>
                <a:ea typeface="新細明體"/>
              </a:rPr>
              <a:t>§30</a:t>
            </a:r>
            <a:r>
              <a:rPr lang="zh-TW" altLang="en-US" sz="3200" dirty="0" smtClean="0">
                <a:latin typeface="新細明體"/>
                <a:ea typeface="新細明體"/>
              </a:rPr>
              <a:t>條</a:t>
            </a:r>
            <a:r>
              <a:rPr lang="en-US" altLang="zh-TW" sz="3200" dirty="0">
                <a:latin typeface="新細明體"/>
                <a:ea typeface="新細明體"/>
              </a:rPr>
              <a:t>)</a:t>
            </a:r>
            <a:endParaRPr lang="en-US" altLang="zh-TW" sz="3200" dirty="0"/>
          </a:p>
          <a:p>
            <a:pPr lvl="1"/>
            <a:r>
              <a:rPr lang="zh-TW" altLang="en-US" dirty="0"/>
              <a:t>應在本營業年度內負擔者，准予減除</a:t>
            </a:r>
            <a:r>
              <a:rPr lang="zh-TW" altLang="en-US" dirty="0" smtClean="0"/>
              <a:t>。</a:t>
            </a:r>
            <a:endParaRPr lang="en-US" altLang="zh-TW" dirty="0" smtClean="0"/>
          </a:p>
          <a:p>
            <a:pPr lvl="1"/>
            <a:r>
              <a:rPr lang="zh-TW" altLang="en-US" dirty="0"/>
              <a:t>超過法定利率時，仍按當地商業銀行最高利率</a:t>
            </a:r>
            <a:r>
              <a:rPr lang="zh-TW" altLang="en-US" dirty="0" smtClean="0"/>
              <a:t>核計。</a:t>
            </a:r>
            <a:endParaRPr lang="en-US" altLang="zh-TW" dirty="0"/>
          </a:p>
          <a:p>
            <a:pPr lvl="1"/>
            <a:r>
              <a:rPr lang="zh-TW" altLang="en-US" dirty="0"/>
              <a:t>非銀行貸款</a:t>
            </a:r>
            <a:r>
              <a:rPr lang="zh-TW" altLang="en-US" dirty="0" smtClean="0"/>
              <a:t>，經</a:t>
            </a:r>
            <a:r>
              <a:rPr lang="zh-TW" altLang="en-US" dirty="0"/>
              <a:t>稽徵機關參酌市場利率</a:t>
            </a:r>
            <a:r>
              <a:rPr lang="zh-TW" altLang="en-US" dirty="0" smtClean="0"/>
              <a:t>核定。</a:t>
            </a:r>
            <a:endParaRPr lang="zh-TW" altLang="en-US" dirty="0"/>
          </a:p>
          <a:p>
            <a:r>
              <a:rPr lang="zh-TW" altLang="en-US" dirty="0" smtClean="0"/>
              <a:t>營利</a:t>
            </a:r>
            <a:r>
              <a:rPr lang="zh-TW" altLang="en-US" dirty="0"/>
              <a:t>事業職工之</a:t>
            </a:r>
            <a:r>
              <a:rPr lang="zh-TW" altLang="en-US" dirty="0" smtClean="0"/>
              <a:t>薪資</a:t>
            </a:r>
            <a:endParaRPr lang="en-US" altLang="zh-TW" dirty="0" smtClean="0"/>
          </a:p>
          <a:p>
            <a:pPr lvl="1"/>
            <a:r>
              <a:rPr lang="zh-TW" altLang="en-US" dirty="0"/>
              <a:t>得以費用或損失列</a:t>
            </a:r>
            <a:r>
              <a:rPr lang="zh-TW" altLang="en-US" dirty="0" smtClean="0"/>
              <a:t>支，但</a:t>
            </a:r>
            <a:r>
              <a:rPr lang="zh-TW" altLang="en-US" dirty="0" smtClean="0">
                <a:latin typeface="新細明體"/>
                <a:ea typeface="新細明體"/>
              </a:rPr>
              <a:t>：</a:t>
            </a:r>
            <a:r>
              <a:rPr lang="en-US" altLang="zh-TW" dirty="0">
                <a:latin typeface="新細明體"/>
                <a:ea typeface="新細明體"/>
              </a:rPr>
              <a:t>(</a:t>
            </a:r>
            <a:r>
              <a:rPr lang="zh-TW" altLang="en-US" dirty="0">
                <a:latin typeface="新細明體"/>
                <a:ea typeface="新細明體"/>
              </a:rPr>
              <a:t>參</a:t>
            </a:r>
            <a:r>
              <a:rPr lang="en-US" altLang="zh-TW" dirty="0">
                <a:latin typeface="新細明體"/>
                <a:ea typeface="新細明體"/>
              </a:rPr>
              <a:t>§</a:t>
            </a:r>
            <a:r>
              <a:rPr lang="en-US" altLang="zh-TW" dirty="0" smtClean="0">
                <a:latin typeface="新細明體"/>
                <a:ea typeface="新細明體"/>
              </a:rPr>
              <a:t>32</a:t>
            </a:r>
            <a:r>
              <a:rPr lang="zh-TW" altLang="en-US" dirty="0" smtClean="0">
                <a:latin typeface="新細明體"/>
                <a:ea typeface="新細明體"/>
              </a:rPr>
              <a:t>條</a:t>
            </a:r>
            <a:r>
              <a:rPr lang="en-US" altLang="zh-TW" dirty="0">
                <a:latin typeface="新細明體"/>
                <a:ea typeface="新細明體"/>
              </a:rPr>
              <a:t>)</a:t>
            </a:r>
            <a:endParaRPr lang="en-US" altLang="zh-TW" dirty="0"/>
          </a:p>
          <a:p>
            <a:pPr lvl="2"/>
            <a:r>
              <a:rPr lang="zh-TW" altLang="en-US" dirty="0"/>
              <a:t>公司、合作社</a:t>
            </a:r>
            <a:r>
              <a:rPr lang="zh-TW" altLang="en-US" dirty="0">
                <a:latin typeface="新細明體"/>
                <a:ea typeface="新細明體"/>
              </a:rPr>
              <a:t>：</a:t>
            </a:r>
            <a:r>
              <a:rPr lang="zh-TW" altLang="en-US" dirty="0"/>
              <a:t>經組織章程規定或股東大會或社員大會預先議決，不論營業盈虧必須支付者。</a:t>
            </a:r>
            <a:endParaRPr lang="en-US" altLang="zh-TW" dirty="0"/>
          </a:p>
          <a:p>
            <a:pPr lvl="2"/>
            <a:r>
              <a:rPr lang="zh-TW" altLang="en-US" dirty="0"/>
              <a:t>合夥及獨資組織</a:t>
            </a:r>
            <a:r>
              <a:rPr lang="zh-TW" altLang="en-US" dirty="0">
                <a:latin typeface="新細明體"/>
                <a:ea typeface="新細明體"/>
              </a:rPr>
              <a:t>：</a:t>
            </a:r>
            <a:r>
              <a:rPr lang="zh-TW" altLang="en-US" dirty="0"/>
              <a:t>不論營業盈虧必須支付，且不超過同業通常水準者。</a:t>
            </a:r>
          </a:p>
          <a:p>
            <a:pPr lvl="1"/>
            <a:r>
              <a:rPr lang="zh-TW" altLang="en-US" dirty="0" smtClean="0">
                <a:latin typeface="新細明體"/>
                <a:ea typeface="新細明體"/>
              </a:rPr>
              <a:t>另查核</a:t>
            </a:r>
            <a:r>
              <a:rPr lang="zh-TW" altLang="en-US" dirty="0">
                <a:latin typeface="新細明體"/>
                <a:ea typeface="新細明體"/>
              </a:rPr>
              <a:t>準則</a:t>
            </a:r>
            <a:r>
              <a:rPr lang="en-US" altLang="zh-TW" dirty="0">
                <a:latin typeface="新細明體"/>
                <a:ea typeface="新細明體"/>
              </a:rPr>
              <a:t>§71</a:t>
            </a:r>
            <a:r>
              <a:rPr lang="zh-TW" altLang="en-US" dirty="0" smtClean="0">
                <a:latin typeface="新細明體"/>
                <a:ea typeface="新細明體"/>
              </a:rPr>
              <a:t>條規定：</a:t>
            </a:r>
            <a:endParaRPr lang="en-US" altLang="zh-TW" dirty="0" smtClean="0">
              <a:latin typeface="新細明體"/>
              <a:ea typeface="新細明體"/>
            </a:endParaRPr>
          </a:p>
          <a:p>
            <a:pPr lvl="2"/>
            <a:r>
              <a:rPr lang="zh-TW" altLang="en-US" dirty="0" smtClean="0"/>
              <a:t>薪資</a:t>
            </a:r>
            <a:r>
              <a:rPr lang="zh-TW" altLang="en-US" dirty="0"/>
              <a:t>總額包括：薪金、俸給、工資、津貼、獎金、營業盈餘之分配、按公司權益商品價格基礎之給付、退休金、退職金、養老金、資遣費、按期定額給付之交通費及膳宿費、各種補助費及其他給與</a:t>
            </a:r>
            <a:r>
              <a:rPr lang="zh-TW" altLang="en-US" dirty="0" smtClean="0"/>
              <a:t>。</a:t>
            </a:r>
            <a:endParaRPr lang="en-US" altLang="zh-TW" dirty="0" smtClean="0"/>
          </a:p>
          <a:p>
            <a:pPr lvl="2"/>
            <a:r>
              <a:rPr lang="zh-TW" altLang="en-US" dirty="0" smtClean="0"/>
              <a:t>公司</a:t>
            </a:r>
            <a:r>
              <a:rPr lang="zh-TW" altLang="en-US" dirty="0"/>
              <a:t>為獎勵及酬勞員工，以員工酬勞入股、發行員工認股權憑證、現金增資保留部分股份供員工認購、買回庫藏股轉讓予員工等獎酬公司員工者，自中華民國九十七年一月一日起，可核實認定為薪資費用</a:t>
            </a:r>
            <a:r>
              <a:rPr lang="zh-TW" altLang="en-US" dirty="0" smtClean="0"/>
              <a:t>。</a:t>
            </a:r>
            <a:endParaRPr lang="en-US" altLang="zh-TW" dirty="0" smtClean="0">
              <a:latin typeface="新細明體"/>
              <a:ea typeface="新細明體"/>
            </a:endParaRPr>
          </a:p>
        </p:txBody>
      </p:sp>
    </p:spTree>
    <p:extLst>
      <p:ext uri="{BB962C8B-B14F-4D97-AF65-F5344CB8AC3E}">
        <p14:creationId xmlns:p14="http://schemas.microsoft.com/office/powerpoint/2010/main" val="3559933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87624" y="116632"/>
            <a:ext cx="7746064" cy="504056"/>
          </a:xfrm>
        </p:spPr>
        <p:txBody>
          <a:bodyPr>
            <a:noAutofit/>
          </a:bodyPr>
          <a:lstStyle/>
          <a:p>
            <a:pPr algn="ctr"/>
            <a:r>
              <a:rPr lang="zh-TW" altLang="en-US" sz="3600" dirty="0"/>
              <a:t>收入、成本、費用及損失之</a:t>
            </a:r>
            <a:r>
              <a:rPr lang="zh-TW" altLang="en-US" sz="3600" dirty="0" smtClean="0"/>
              <a:t>核定</a:t>
            </a:r>
            <a:r>
              <a:rPr lang="en-US" altLang="zh-TW" sz="3600" dirty="0" smtClean="0"/>
              <a:t>Ⅳ</a:t>
            </a:r>
            <a:endParaRPr lang="zh-TW" altLang="en-US" sz="3600" dirty="0"/>
          </a:p>
        </p:txBody>
      </p:sp>
      <p:sp>
        <p:nvSpPr>
          <p:cNvPr id="3" name="內容版面配置區 2"/>
          <p:cNvSpPr>
            <a:spLocks noGrp="1"/>
          </p:cNvSpPr>
          <p:nvPr>
            <p:ph idx="1"/>
          </p:nvPr>
        </p:nvSpPr>
        <p:spPr>
          <a:xfrm>
            <a:off x="827584" y="692696"/>
            <a:ext cx="8208912" cy="6048672"/>
          </a:xfrm>
        </p:spPr>
        <p:txBody>
          <a:bodyPr>
            <a:normAutofit fontScale="85000" lnSpcReduction="20000"/>
          </a:bodyPr>
          <a:lstStyle/>
          <a:p>
            <a:r>
              <a:rPr lang="zh-TW" altLang="en-US" dirty="0"/>
              <a:t>職工</a:t>
            </a:r>
            <a:r>
              <a:rPr lang="zh-TW" altLang="en-US" dirty="0" smtClean="0"/>
              <a:t>退休金</a:t>
            </a:r>
            <a:r>
              <a:rPr lang="en-US" altLang="zh-TW" dirty="0"/>
              <a:t>(</a:t>
            </a:r>
            <a:r>
              <a:rPr lang="zh-TW" altLang="en-US" dirty="0"/>
              <a:t>參</a:t>
            </a:r>
            <a:r>
              <a:rPr lang="en-US" altLang="zh-TW" dirty="0"/>
              <a:t>§</a:t>
            </a:r>
            <a:r>
              <a:rPr lang="en-US" altLang="zh-TW" dirty="0" smtClean="0"/>
              <a:t>33</a:t>
            </a:r>
            <a:r>
              <a:rPr lang="zh-TW" altLang="en-US" dirty="0" smtClean="0"/>
              <a:t>條</a:t>
            </a:r>
            <a:r>
              <a:rPr lang="en-US" altLang="zh-TW" dirty="0" smtClean="0"/>
              <a:t>)</a:t>
            </a:r>
          </a:p>
          <a:p>
            <a:pPr lvl="1"/>
            <a:r>
              <a:rPr lang="zh-TW" altLang="en-US" dirty="0" smtClean="0"/>
              <a:t>適用勞基法</a:t>
            </a:r>
            <a:r>
              <a:rPr lang="zh-TW" altLang="en-US" dirty="0" smtClean="0">
                <a:latin typeface="新細明體"/>
                <a:ea typeface="新細明體"/>
              </a:rPr>
              <a:t>：</a:t>
            </a:r>
            <a:r>
              <a:rPr lang="zh-TW" altLang="en-US" dirty="0"/>
              <a:t>依勞動基準法提撥之勞工退休準備金，或依勞工退休金條例提繳之勞工退休金或年金保險費，每年度得在不超過當年度已付薪資</a:t>
            </a:r>
            <a:r>
              <a:rPr lang="zh-TW" altLang="en-US" dirty="0" smtClean="0"/>
              <a:t>總額</a:t>
            </a:r>
            <a:r>
              <a:rPr lang="en-US" altLang="zh-TW" dirty="0" smtClean="0"/>
              <a:t>15</a:t>
            </a:r>
            <a:r>
              <a:rPr lang="zh-TW" altLang="en-US" dirty="0">
                <a:latin typeface="新細明體"/>
                <a:ea typeface="新細明體"/>
              </a:rPr>
              <a:t> ％</a:t>
            </a:r>
            <a:r>
              <a:rPr lang="zh-TW" altLang="en-US" dirty="0" smtClean="0"/>
              <a:t>限度</a:t>
            </a:r>
            <a:r>
              <a:rPr lang="zh-TW" altLang="en-US" dirty="0"/>
              <a:t>內，以費用列</a:t>
            </a:r>
            <a:r>
              <a:rPr lang="zh-TW" altLang="en-US" dirty="0" smtClean="0"/>
              <a:t>支</a:t>
            </a:r>
            <a:r>
              <a:rPr lang="zh-TW" altLang="en-US" dirty="0" smtClean="0">
                <a:latin typeface="新細明體"/>
                <a:ea typeface="新細明體"/>
              </a:rPr>
              <a:t>。</a:t>
            </a:r>
            <a:endParaRPr lang="en-US" altLang="zh-TW" dirty="0" smtClean="0"/>
          </a:p>
          <a:p>
            <a:pPr lvl="1"/>
            <a:r>
              <a:rPr lang="zh-TW" altLang="en-US" dirty="0"/>
              <a:t>非適用</a:t>
            </a:r>
            <a:r>
              <a:rPr lang="zh-TW" altLang="en-US" dirty="0" smtClean="0"/>
              <a:t>勞基法</a:t>
            </a:r>
            <a:r>
              <a:rPr lang="zh-TW" altLang="en-US" dirty="0" smtClean="0">
                <a:latin typeface="新細明體"/>
                <a:ea typeface="新細明體"/>
              </a:rPr>
              <a:t>：</a:t>
            </a:r>
            <a:endParaRPr lang="en-US" altLang="zh-TW" dirty="0" smtClean="0">
              <a:latin typeface="新細明體"/>
              <a:ea typeface="新細明體"/>
            </a:endParaRPr>
          </a:p>
          <a:p>
            <a:pPr lvl="2"/>
            <a:r>
              <a:rPr lang="zh-TW" altLang="en-US" dirty="0" smtClean="0"/>
              <a:t>定</a:t>
            </a:r>
            <a:r>
              <a:rPr lang="zh-TW" altLang="en-US" dirty="0"/>
              <a:t>有職工退休辦法者，每年度得在不超過當年度已付薪資</a:t>
            </a:r>
            <a:r>
              <a:rPr lang="zh-TW" altLang="en-US" dirty="0" smtClean="0"/>
              <a:t>總額</a:t>
            </a:r>
            <a:r>
              <a:rPr lang="en-US" altLang="zh-TW" dirty="0" smtClean="0"/>
              <a:t>4</a:t>
            </a:r>
            <a:r>
              <a:rPr lang="zh-TW" altLang="en-US" dirty="0">
                <a:latin typeface="新細明體"/>
                <a:ea typeface="新細明體"/>
              </a:rPr>
              <a:t>％</a:t>
            </a:r>
            <a:r>
              <a:rPr lang="zh-TW" altLang="en-US" dirty="0" smtClean="0"/>
              <a:t>限度</a:t>
            </a:r>
            <a:r>
              <a:rPr lang="zh-TW" altLang="en-US" dirty="0"/>
              <a:t>內，提列職工退休金準備，並以費用列</a:t>
            </a:r>
            <a:r>
              <a:rPr lang="zh-TW" altLang="en-US" dirty="0" smtClean="0"/>
              <a:t>支。</a:t>
            </a:r>
            <a:endParaRPr lang="en-US" altLang="zh-TW" dirty="0" smtClean="0"/>
          </a:p>
          <a:p>
            <a:pPr lvl="2"/>
            <a:r>
              <a:rPr lang="zh-TW" altLang="en-US" dirty="0"/>
              <a:t>營利事業設置職工退休基金，與該營利事業完全分離，其保管、運用及分配等符合財政部之規定者，每年度得在不超過當年度已付薪資</a:t>
            </a:r>
            <a:r>
              <a:rPr lang="zh-TW" altLang="en-US" dirty="0" smtClean="0"/>
              <a:t>總額</a:t>
            </a:r>
            <a:r>
              <a:rPr lang="en-US" altLang="zh-TW" dirty="0" smtClean="0"/>
              <a:t>8</a:t>
            </a:r>
            <a:r>
              <a:rPr lang="zh-TW" altLang="en-US" dirty="0">
                <a:latin typeface="新細明體"/>
                <a:ea typeface="新細明體"/>
              </a:rPr>
              <a:t> ％</a:t>
            </a:r>
            <a:r>
              <a:rPr lang="zh-TW" altLang="en-US" dirty="0" smtClean="0"/>
              <a:t>限度</a:t>
            </a:r>
            <a:r>
              <a:rPr lang="zh-TW" altLang="en-US" dirty="0"/>
              <a:t>內，提撥職工退休基金，並以費用列支。</a:t>
            </a:r>
          </a:p>
          <a:p>
            <a:r>
              <a:rPr lang="zh-TW" altLang="en-US" dirty="0" smtClean="0"/>
              <a:t>擴充</a:t>
            </a:r>
            <a:r>
              <a:rPr lang="zh-TW" altLang="en-US" dirty="0"/>
              <a:t>改良及修繕費</a:t>
            </a:r>
            <a:r>
              <a:rPr lang="zh-TW" altLang="en-US" dirty="0" smtClean="0"/>
              <a:t>支出</a:t>
            </a:r>
            <a:r>
              <a:rPr lang="en-US" altLang="zh-TW" dirty="0"/>
              <a:t>(</a:t>
            </a:r>
            <a:r>
              <a:rPr lang="zh-TW" altLang="en-US" dirty="0"/>
              <a:t>參</a:t>
            </a:r>
            <a:r>
              <a:rPr lang="en-US" altLang="zh-TW" dirty="0"/>
              <a:t>§34</a:t>
            </a:r>
            <a:r>
              <a:rPr lang="zh-TW" altLang="en-US" dirty="0" smtClean="0"/>
              <a:t>條、查核準則</a:t>
            </a:r>
            <a:r>
              <a:rPr lang="en-US" altLang="zh-TW" dirty="0" smtClean="0"/>
              <a:t>§77</a:t>
            </a:r>
            <a:r>
              <a:rPr lang="zh-TW" altLang="en-US" dirty="0" smtClean="0"/>
              <a:t>及</a:t>
            </a:r>
            <a:r>
              <a:rPr lang="en-US" altLang="zh-TW" dirty="0" smtClean="0"/>
              <a:t>77-1)</a:t>
            </a:r>
          </a:p>
          <a:p>
            <a:pPr lvl="1"/>
            <a:r>
              <a:rPr lang="zh-TW" altLang="en-US" dirty="0" smtClean="0"/>
              <a:t>建築物</a:t>
            </a:r>
            <a:r>
              <a:rPr lang="zh-TW" altLang="en-US" dirty="0"/>
              <a:t>、船舶、機械、工具、器具、及其他營業上之設備，因擴充換置、改良、修理之支出，所增加之價值或效能，</a:t>
            </a:r>
            <a:r>
              <a:rPr lang="zh-TW" altLang="en-US" dirty="0" smtClean="0"/>
              <a:t>非</a:t>
            </a:r>
            <a:r>
              <a:rPr lang="en-US" altLang="zh-TW" dirty="0" smtClean="0"/>
              <a:t>2</a:t>
            </a:r>
            <a:r>
              <a:rPr lang="zh-TW" altLang="en-US" dirty="0" smtClean="0"/>
              <a:t>年內</a:t>
            </a:r>
            <a:r>
              <a:rPr lang="zh-TW" altLang="en-US" dirty="0"/>
              <a:t>所能耗竭者，為資本之增加，不得列為費用或損失</a:t>
            </a:r>
            <a:r>
              <a:rPr lang="zh-TW" altLang="en-US" dirty="0" smtClean="0"/>
              <a:t>。</a:t>
            </a:r>
            <a:endParaRPr lang="en-US" altLang="zh-TW" dirty="0" smtClean="0"/>
          </a:p>
          <a:p>
            <a:pPr lvl="1"/>
            <a:r>
              <a:rPr lang="zh-TW" altLang="en-US" dirty="0" smtClean="0"/>
              <a:t>修繕費支出效能超過</a:t>
            </a:r>
            <a:r>
              <a:rPr lang="en-US" altLang="zh-TW" dirty="0" smtClean="0"/>
              <a:t>2</a:t>
            </a:r>
            <a:r>
              <a:rPr lang="zh-TW" altLang="en-US" dirty="0" smtClean="0"/>
              <a:t>年者，為資本支出。但耐用年限不及</a:t>
            </a:r>
            <a:r>
              <a:rPr lang="en-US" altLang="zh-TW" dirty="0" smtClean="0"/>
              <a:t>2</a:t>
            </a:r>
            <a:r>
              <a:rPr lang="zh-TW" altLang="en-US" dirty="0" smtClean="0"/>
              <a:t>年或超過</a:t>
            </a:r>
            <a:r>
              <a:rPr lang="en-US" altLang="zh-TW" dirty="0" smtClean="0"/>
              <a:t>2</a:t>
            </a:r>
            <a:r>
              <a:rPr lang="zh-TW" altLang="en-US" dirty="0" smtClean="0"/>
              <a:t>年但金額不超過</a:t>
            </a:r>
            <a:r>
              <a:rPr lang="en-US" altLang="zh-TW" dirty="0" smtClean="0"/>
              <a:t>8</a:t>
            </a:r>
            <a:r>
              <a:rPr lang="zh-TW" altLang="en-US" dirty="0" smtClean="0"/>
              <a:t>萬元得列費用。</a:t>
            </a:r>
            <a:endParaRPr lang="zh-TW" altLang="en-US" dirty="0"/>
          </a:p>
        </p:txBody>
      </p:sp>
    </p:spTree>
    <p:extLst>
      <p:ext uri="{BB962C8B-B14F-4D97-AF65-F5344CB8AC3E}">
        <p14:creationId xmlns:p14="http://schemas.microsoft.com/office/powerpoint/2010/main" val="3255083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43608" y="116632"/>
            <a:ext cx="7992888" cy="562074"/>
          </a:xfrm>
        </p:spPr>
        <p:txBody>
          <a:bodyPr>
            <a:noAutofit/>
          </a:bodyPr>
          <a:lstStyle/>
          <a:p>
            <a:pPr algn="ctr"/>
            <a:r>
              <a:rPr lang="zh-TW" altLang="en-US" sz="3600" dirty="0"/>
              <a:t>收入、成本、費用及損失之</a:t>
            </a:r>
            <a:r>
              <a:rPr lang="zh-TW" altLang="en-US" sz="3600" dirty="0" smtClean="0"/>
              <a:t>核定</a:t>
            </a:r>
            <a:r>
              <a:rPr lang="en-US" altLang="zh-TW" sz="3600" dirty="0" smtClean="0">
                <a:latin typeface="新細明體"/>
                <a:ea typeface="新細明體"/>
              </a:rPr>
              <a:t>Ⅴ</a:t>
            </a:r>
            <a:endParaRPr lang="zh-TW" altLang="en-US" sz="3600" dirty="0"/>
          </a:p>
        </p:txBody>
      </p:sp>
      <p:sp>
        <p:nvSpPr>
          <p:cNvPr id="3" name="內容版面配置區 2"/>
          <p:cNvSpPr>
            <a:spLocks noGrp="1"/>
          </p:cNvSpPr>
          <p:nvPr>
            <p:ph idx="1"/>
          </p:nvPr>
        </p:nvSpPr>
        <p:spPr>
          <a:xfrm>
            <a:off x="899592" y="692696"/>
            <a:ext cx="8034096" cy="6048672"/>
          </a:xfrm>
        </p:spPr>
        <p:txBody>
          <a:bodyPr>
            <a:normAutofit fontScale="85000" lnSpcReduction="20000"/>
          </a:bodyPr>
          <a:lstStyle/>
          <a:p>
            <a:r>
              <a:rPr lang="zh-TW" altLang="en-US" dirty="0"/>
              <a:t>遭受不可抗力之災害</a:t>
            </a:r>
            <a:r>
              <a:rPr lang="zh-TW" altLang="en-US" dirty="0" smtClean="0"/>
              <a:t>損失，未受賠償或保險之部分得列為</a:t>
            </a:r>
            <a:r>
              <a:rPr lang="zh-TW" altLang="en-US" dirty="0"/>
              <a:t>費用或</a:t>
            </a:r>
            <a:r>
              <a:rPr lang="zh-TW" altLang="en-US" dirty="0" smtClean="0"/>
              <a:t>損失。</a:t>
            </a:r>
            <a:r>
              <a:rPr lang="en-US" altLang="zh-TW" dirty="0"/>
              <a:t>(</a:t>
            </a:r>
            <a:r>
              <a:rPr lang="zh-TW" altLang="en-US" dirty="0"/>
              <a:t>參</a:t>
            </a:r>
            <a:r>
              <a:rPr lang="en-US" altLang="zh-TW" dirty="0"/>
              <a:t>§</a:t>
            </a:r>
            <a:r>
              <a:rPr lang="en-US" altLang="zh-TW" dirty="0" smtClean="0"/>
              <a:t>35</a:t>
            </a:r>
            <a:r>
              <a:rPr lang="zh-TW" altLang="en-US" dirty="0" smtClean="0"/>
              <a:t>條</a:t>
            </a:r>
            <a:r>
              <a:rPr lang="en-US" altLang="zh-TW" dirty="0" smtClean="0"/>
              <a:t>)</a:t>
            </a:r>
            <a:endParaRPr lang="zh-TW" altLang="en-US" dirty="0"/>
          </a:p>
          <a:p>
            <a:r>
              <a:rPr lang="zh-TW" altLang="en-US" dirty="0"/>
              <a:t>營利事業之</a:t>
            </a:r>
            <a:r>
              <a:rPr lang="zh-TW" altLang="en-US" dirty="0" smtClean="0"/>
              <a:t>捐贈</a:t>
            </a:r>
            <a:r>
              <a:rPr lang="en-US" altLang="zh-TW" dirty="0" smtClean="0"/>
              <a:t>(</a:t>
            </a:r>
            <a:r>
              <a:rPr lang="zh-TW" altLang="en-US" dirty="0"/>
              <a:t>參</a:t>
            </a:r>
            <a:r>
              <a:rPr lang="en-US" altLang="zh-TW" dirty="0"/>
              <a:t>§</a:t>
            </a:r>
            <a:r>
              <a:rPr lang="en-US" altLang="zh-TW" dirty="0" smtClean="0"/>
              <a:t>36</a:t>
            </a:r>
            <a:r>
              <a:rPr lang="zh-TW" altLang="en-US" dirty="0" smtClean="0"/>
              <a:t>條</a:t>
            </a:r>
            <a:r>
              <a:rPr lang="en-US" altLang="zh-TW" dirty="0" smtClean="0"/>
              <a:t>)</a:t>
            </a:r>
          </a:p>
          <a:p>
            <a:pPr lvl="1"/>
            <a:r>
              <a:rPr lang="zh-TW" altLang="en-US" dirty="0">
                <a:latin typeface="新細明體" pitchFamily="18" charset="-120"/>
              </a:rPr>
              <a:t>對政府、勞軍、</a:t>
            </a:r>
            <a:r>
              <a:rPr lang="zh-TW" altLang="en-US" dirty="0" smtClean="0">
                <a:latin typeface="新細明體" pitchFamily="18" charset="-120"/>
              </a:rPr>
              <a:t>國防或經</a:t>
            </a:r>
            <a:r>
              <a:rPr lang="zh-TW" altLang="en-US" dirty="0">
                <a:latin typeface="新細明體" pitchFamily="18" charset="-120"/>
              </a:rPr>
              <a:t>專案</a:t>
            </a:r>
            <a:r>
              <a:rPr lang="zh-TW" altLang="en-US" dirty="0" smtClean="0">
                <a:latin typeface="新細明體" pitchFamily="18" charset="-120"/>
              </a:rPr>
              <a:t>核准不</a:t>
            </a:r>
            <a:r>
              <a:rPr lang="zh-TW" altLang="en-US" dirty="0">
                <a:latin typeface="新細明體" pitchFamily="18" charset="-120"/>
              </a:rPr>
              <a:t>受限</a:t>
            </a:r>
          </a:p>
          <a:p>
            <a:pPr lvl="1"/>
            <a:r>
              <a:rPr lang="zh-TW" altLang="en-US" dirty="0">
                <a:latin typeface="新細明體" pitchFamily="18" charset="-120"/>
              </a:rPr>
              <a:t>對文、教、公益、慈善團體 </a:t>
            </a:r>
            <a:r>
              <a:rPr lang="en-US" altLang="zh-TW" dirty="0">
                <a:latin typeface="新細明體" pitchFamily="18" charset="-120"/>
              </a:rPr>
              <a:t>: </a:t>
            </a:r>
            <a:r>
              <a:rPr lang="zh-TW" altLang="en-US" dirty="0" smtClean="0">
                <a:latin typeface="新細明體" pitchFamily="18" charset="-120"/>
              </a:rPr>
              <a:t>以所得額</a:t>
            </a:r>
            <a:r>
              <a:rPr lang="en-US" altLang="zh-TW" dirty="0" smtClean="0">
                <a:latin typeface="新細明體" pitchFamily="18" charset="-120"/>
              </a:rPr>
              <a:t>10%</a:t>
            </a:r>
            <a:r>
              <a:rPr lang="zh-TW" altLang="en-US" dirty="0" smtClean="0">
                <a:latin typeface="新細明體" pitchFamily="18" charset="-120"/>
              </a:rPr>
              <a:t>為限</a:t>
            </a:r>
            <a:endParaRPr lang="en-US" altLang="zh-TW" dirty="0" smtClean="0">
              <a:latin typeface="新細明體" pitchFamily="18" charset="-120"/>
            </a:endParaRPr>
          </a:p>
          <a:p>
            <a:pPr lvl="1"/>
            <a:r>
              <a:rPr lang="zh-TW" altLang="en-US" dirty="0">
                <a:latin typeface="新細明體" pitchFamily="18" charset="-120"/>
              </a:rPr>
              <a:t>政治獻金 </a:t>
            </a:r>
            <a:r>
              <a:rPr lang="en-US" altLang="zh-TW" dirty="0">
                <a:latin typeface="新細明體" pitchFamily="18" charset="-120"/>
              </a:rPr>
              <a:t>: </a:t>
            </a:r>
            <a:r>
              <a:rPr lang="zh-TW" altLang="en-US" dirty="0">
                <a:latin typeface="新細明體" pitchFamily="18" charset="-120"/>
              </a:rPr>
              <a:t>依政治獻金法第</a:t>
            </a:r>
            <a:r>
              <a:rPr lang="en-US" altLang="zh-TW" dirty="0">
                <a:latin typeface="新細明體" pitchFamily="18" charset="-120"/>
              </a:rPr>
              <a:t>17</a:t>
            </a:r>
            <a:r>
              <a:rPr lang="zh-TW" altLang="en-US" dirty="0">
                <a:latin typeface="新細明體" pitchFamily="18" charset="-120"/>
              </a:rPr>
              <a:t>、</a:t>
            </a:r>
            <a:r>
              <a:rPr lang="en-US" altLang="zh-TW" dirty="0">
                <a:latin typeface="新細明體" pitchFamily="18" charset="-120"/>
              </a:rPr>
              <a:t>18</a:t>
            </a:r>
            <a:r>
              <a:rPr lang="zh-TW" altLang="en-US" dirty="0">
                <a:latin typeface="新細明體" pitchFamily="18" charset="-120"/>
              </a:rPr>
              <a:t>、</a:t>
            </a:r>
            <a:r>
              <a:rPr lang="en-US" altLang="zh-TW" dirty="0">
                <a:latin typeface="新細明體" pitchFamily="18" charset="-120"/>
              </a:rPr>
              <a:t>19</a:t>
            </a:r>
            <a:r>
              <a:rPr lang="zh-TW" altLang="en-US" dirty="0" smtClean="0">
                <a:latin typeface="新細明體" pitchFamily="18" charset="-120"/>
              </a:rPr>
              <a:t>條規定</a:t>
            </a:r>
            <a:endParaRPr lang="zh-TW" altLang="en-US" dirty="0"/>
          </a:p>
          <a:p>
            <a:r>
              <a:rPr lang="zh-TW" altLang="en-US" dirty="0"/>
              <a:t>非公營事業業務上直接支付之交際應酬</a:t>
            </a:r>
            <a:r>
              <a:rPr lang="zh-TW" altLang="en-US" dirty="0" smtClean="0"/>
              <a:t>費用，經取得單據者，依所得稅法第</a:t>
            </a:r>
            <a:r>
              <a:rPr lang="en-US" altLang="zh-TW" dirty="0" smtClean="0"/>
              <a:t>37</a:t>
            </a:r>
            <a:r>
              <a:rPr lang="zh-TW" altLang="en-US" dirty="0" smtClean="0"/>
              <a:t>條規定列費用或損失。</a:t>
            </a:r>
            <a:endParaRPr lang="zh-TW" altLang="en-US" dirty="0"/>
          </a:p>
          <a:p>
            <a:r>
              <a:rPr lang="zh-TW" altLang="en-US" dirty="0"/>
              <a:t>經營本業及附屬業務以外之損失，或家庭之費用，及各種稅法所規定之滯報金、怠報金、滯納金等及各項</a:t>
            </a:r>
            <a:r>
              <a:rPr lang="zh-TW" altLang="en-US" dirty="0" smtClean="0"/>
              <a:t>罰鍰</a:t>
            </a:r>
            <a:r>
              <a:rPr lang="zh-TW" altLang="en-US" dirty="0"/>
              <a:t>，不得列為費用或損失</a:t>
            </a:r>
            <a:r>
              <a:rPr lang="zh-TW" altLang="en-US" dirty="0" smtClean="0"/>
              <a:t>。</a:t>
            </a:r>
            <a:r>
              <a:rPr lang="en-US" altLang="zh-TW" dirty="0" smtClean="0"/>
              <a:t>(</a:t>
            </a:r>
            <a:r>
              <a:rPr lang="zh-TW" altLang="en-US" dirty="0"/>
              <a:t>參</a:t>
            </a:r>
            <a:r>
              <a:rPr lang="en-US" altLang="zh-TW" dirty="0"/>
              <a:t>§</a:t>
            </a:r>
            <a:r>
              <a:rPr lang="en-US" altLang="zh-TW" dirty="0" smtClean="0"/>
              <a:t>38</a:t>
            </a:r>
            <a:r>
              <a:rPr lang="zh-TW" altLang="en-US" dirty="0" smtClean="0"/>
              <a:t>條</a:t>
            </a:r>
            <a:r>
              <a:rPr lang="en-US" altLang="zh-TW" dirty="0" smtClean="0"/>
              <a:t>)</a:t>
            </a:r>
            <a:endParaRPr lang="zh-TW" altLang="en-US" dirty="0"/>
          </a:p>
          <a:p>
            <a:r>
              <a:rPr lang="zh-TW" altLang="en-US" dirty="0" smtClean="0"/>
              <a:t>依所得稅法第</a:t>
            </a:r>
            <a:r>
              <a:rPr lang="en-US" altLang="zh-TW" dirty="0" smtClean="0"/>
              <a:t>80</a:t>
            </a:r>
            <a:r>
              <a:rPr lang="zh-TW" altLang="en-US" dirty="0" smtClean="0"/>
              <a:t>條第</a:t>
            </a:r>
            <a:r>
              <a:rPr lang="en-US" altLang="zh-TW" dirty="0" smtClean="0"/>
              <a:t>5</a:t>
            </a:r>
            <a:r>
              <a:rPr lang="zh-TW" altLang="en-US" dirty="0" smtClean="0"/>
              <a:t>項規定，授權財政部針對影響</a:t>
            </a:r>
            <a:r>
              <a:rPr lang="zh-TW" altLang="en-US" dirty="0"/>
              <a:t>所得額、應納稅額及稅額扣抵計算</a:t>
            </a:r>
            <a:r>
              <a:rPr lang="zh-TW" altLang="en-US" dirty="0" smtClean="0"/>
              <a:t>項目，可訂</a:t>
            </a:r>
            <a:r>
              <a:rPr lang="zh-TW" altLang="en-US" dirty="0"/>
              <a:t>定</a:t>
            </a:r>
            <a:r>
              <a:rPr lang="zh-TW" altLang="en-US" dirty="0" smtClean="0"/>
              <a:t>之查核準則，因此有關收入、成本、費用及損失之查核，另訂有「營利</a:t>
            </a:r>
            <a:r>
              <a:rPr lang="zh-TW" altLang="en-US" dirty="0"/>
              <a:t>事業所得稅查核</a:t>
            </a:r>
            <a:r>
              <a:rPr lang="zh-TW" altLang="en-US" dirty="0" smtClean="0"/>
              <a:t>準則」。</a:t>
            </a:r>
            <a:endParaRPr lang="zh-TW" altLang="en-US" dirty="0"/>
          </a:p>
          <a:p>
            <a:endParaRPr lang="zh-TW" altLang="en-US" dirty="0"/>
          </a:p>
        </p:txBody>
      </p:sp>
    </p:spTree>
    <p:extLst>
      <p:ext uri="{BB962C8B-B14F-4D97-AF65-F5344CB8AC3E}">
        <p14:creationId xmlns:p14="http://schemas.microsoft.com/office/powerpoint/2010/main" val="1888592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638"/>
            <a:ext cx="7498080" cy="490066"/>
          </a:xfrm>
        </p:spPr>
        <p:txBody>
          <a:bodyPr>
            <a:normAutofit fontScale="90000"/>
          </a:bodyPr>
          <a:lstStyle/>
          <a:p>
            <a:pPr algn="ctr"/>
            <a:r>
              <a:rPr lang="zh-TW" altLang="en-US" dirty="0" smtClean="0"/>
              <a:t>盈虧互抵</a:t>
            </a:r>
            <a:endParaRPr lang="zh-TW" altLang="en-US" dirty="0"/>
          </a:p>
        </p:txBody>
      </p:sp>
      <p:sp>
        <p:nvSpPr>
          <p:cNvPr id="3" name="內容版面配置區 2"/>
          <p:cNvSpPr>
            <a:spLocks noGrp="1"/>
          </p:cNvSpPr>
          <p:nvPr>
            <p:ph idx="1"/>
          </p:nvPr>
        </p:nvSpPr>
        <p:spPr>
          <a:xfrm>
            <a:off x="1115616" y="908720"/>
            <a:ext cx="7848872" cy="5760640"/>
          </a:xfrm>
        </p:spPr>
        <p:txBody>
          <a:bodyPr>
            <a:normAutofit fontScale="92500" lnSpcReduction="20000"/>
          </a:bodyPr>
          <a:lstStyle/>
          <a:p>
            <a:r>
              <a:rPr lang="zh-TW" altLang="en-US" dirty="0" smtClean="0"/>
              <a:t>原則</a:t>
            </a:r>
            <a:r>
              <a:rPr lang="zh-TW" altLang="en-US" dirty="0" smtClean="0">
                <a:latin typeface="新細明體"/>
                <a:ea typeface="新細明體"/>
              </a:rPr>
              <a:t>：不允許盈虧互抵</a:t>
            </a:r>
            <a:r>
              <a:rPr lang="en-US" altLang="zh-TW" dirty="0">
                <a:latin typeface="新細明體"/>
                <a:ea typeface="新細明體"/>
              </a:rPr>
              <a:t>(</a:t>
            </a:r>
            <a:r>
              <a:rPr lang="zh-TW" altLang="en-US" dirty="0">
                <a:latin typeface="新細明體"/>
                <a:ea typeface="新細明體"/>
              </a:rPr>
              <a:t>參</a:t>
            </a:r>
            <a:r>
              <a:rPr lang="en-US" altLang="zh-TW" dirty="0">
                <a:latin typeface="新細明體"/>
                <a:ea typeface="新細明體"/>
              </a:rPr>
              <a:t>§</a:t>
            </a:r>
            <a:r>
              <a:rPr lang="en-US" altLang="zh-TW" dirty="0" smtClean="0">
                <a:latin typeface="新細明體"/>
                <a:ea typeface="新細明體"/>
              </a:rPr>
              <a:t>39</a:t>
            </a:r>
            <a:r>
              <a:rPr lang="zh-TW" altLang="en-US" dirty="0" smtClean="0">
                <a:latin typeface="新細明體"/>
                <a:ea typeface="新細明體"/>
              </a:rPr>
              <a:t>條</a:t>
            </a:r>
            <a:r>
              <a:rPr lang="en-US" altLang="zh-TW" dirty="0">
                <a:latin typeface="新細明體"/>
                <a:ea typeface="新細明體"/>
              </a:rPr>
              <a:t>)</a:t>
            </a:r>
          </a:p>
          <a:p>
            <a:r>
              <a:rPr lang="zh-TW" altLang="en-US" dirty="0" smtClean="0">
                <a:latin typeface="新細明體"/>
                <a:ea typeface="新細明體"/>
              </a:rPr>
              <a:t>例外</a:t>
            </a:r>
            <a:r>
              <a:rPr lang="en-US" altLang="zh-TW" dirty="0" smtClean="0">
                <a:latin typeface="新細明體"/>
                <a:ea typeface="新細明體"/>
              </a:rPr>
              <a:t>︰</a:t>
            </a:r>
            <a:r>
              <a:rPr lang="zh-TW" altLang="en-US" dirty="0" smtClean="0"/>
              <a:t>前十</a:t>
            </a:r>
            <a:r>
              <a:rPr lang="zh-TW" altLang="en-US" dirty="0"/>
              <a:t>年內各期虧損，自本年純益額</a:t>
            </a:r>
            <a:r>
              <a:rPr lang="zh-TW" altLang="en-US" dirty="0" smtClean="0"/>
              <a:t>中扣除</a:t>
            </a:r>
            <a:r>
              <a:rPr lang="en-US" altLang="zh-TW" dirty="0" smtClean="0"/>
              <a:t>(</a:t>
            </a:r>
            <a:r>
              <a:rPr lang="zh-TW" altLang="en-US" dirty="0" smtClean="0"/>
              <a:t>扣除基準爭議參憲法法庭</a:t>
            </a:r>
            <a:r>
              <a:rPr lang="en-US" altLang="zh-TW" dirty="0" smtClean="0"/>
              <a:t>111</a:t>
            </a:r>
            <a:r>
              <a:rPr lang="zh-TW" altLang="en-US" dirty="0" smtClean="0"/>
              <a:t>判</a:t>
            </a:r>
            <a:r>
              <a:rPr lang="en-US" altLang="zh-TW" dirty="0" smtClean="0"/>
              <a:t>5)</a:t>
            </a:r>
            <a:endParaRPr lang="en-US" altLang="zh-TW" dirty="0" smtClean="0">
              <a:latin typeface="新細明體"/>
              <a:ea typeface="新細明體"/>
            </a:endParaRPr>
          </a:p>
          <a:p>
            <a:pPr lvl="1"/>
            <a:r>
              <a:rPr lang="zh-TW" altLang="en-US" dirty="0" smtClean="0">
                <a:latin typeface="新細明體"/>
                <a:ea typeface="新細明體"/>
              </a:rPr>
              <a:t>限於公司組織</a:t>
            </a:r>
            <a:endParaRPr lang="en-US" altLang="zh-TW" dirty="0" smtClean="0">
              <a:latin typeface="新細明體"/>
              <a:ea typeface="新細明體"/>
            </a:endParaRPr>
          </a:p>
          <a:p>
            <a:pPr lvl="1"/>
            <a:r>
              <a:rPr lang="zh-TW" altLang="en-US" dirty="0"/>
              <a:t>會計帳冊簿據</a:t>
            </a:r>
            <a:r>
              <a:rPr lang="zh-TW" altLang="en-US" dirty="0" smtClean="0"/>
              <a:t>完備</a:t>
            </a:r>
            <a:endParaRPr lang="en-US" altLang="zh-TW" dirty="0" smtClean="0"/>
          </a:p>
          <a:p>
            <a:pPr lvl="1"/>
            <a:r>
              <a:rPr lang="zh-TW" altLang="en-US" dirty="0"/>
              <a:t>虧損及申報扣除年度均使用</a:t>
            </a:r>
            <a:r>
              <a:rPr lang="zh-TW" altLang="en-US" dirty="0" smtClean="0"/>
              <a:t>第</a:t>
            </a:r>
            <a:r>
              <a:rPr lang="en-US" altLang="zh-TW" dirty="0" smtClean="0"/>
              <a:t>77</a:t>
            </a:r>
            <a:r>
              <a:rPr lang="zh-TW" altLang="en-US" dirty="0" smtClean="0"/>
              <a:t>條</a:t>
            </a:r>
            <a:r>
              <a:rPr lang="zh-TW" altLang="en-US" dirty="0"/>
              <a:t>所稱藍色申報書或經會計師查核</a:t>
            </a:r>
            <a:r>
              <a:rPr lang="zh-TW" altLang="en-US" dirty="0" smtClean="0"/>
              <a:t>簽證</a:t>
            </a:r>
            <a:endParaRPr lang="en-US" altLang="zh-TW" dirty="0" smtClean="0"/>
          </a:p>
          <a:p>
            <a:pPr lvl="1"/>
            <a:r>
              <a:rPr lang="zh-TW" altLang="en-US" dirty="0"/>
              <a:t>如期</a:t>
            </a:r>
            <a:r>
              <a:rPr lang="zh-TW" altLang="en-US" dirty="0" smtClean="0"/>
              <a:t>申報</a:t>
            </a:r>
            <a:endParaRPr lang="en-US" altLang="zh-TW" dirty="0" smtClean="0">
              <a:latin typeface="新細明體"/>
              <a:ea typeface="新細明體"/>
            </a:endParaRPr>
          </a:p>
          <a:p>
            <a:r>
              <a:rPr lang="zh-TW" altLang="en-US" dirty="0"/>
              <a:t>營利事業所得稅結算申報</a:t>
            </a:r>
            <a:r>
              <a:rPr lang="zh-TW" altLang="en-US" dirty="0" smtClean="0"/>
              <a:t>書</a:t>
            </a:r>
            <a:r>
              <a:rPr lang="en-US" altLang="zh-TW" dirty="0" smtClean="0"/>
              <a:t>(</a:t>
            </a:r>
            <a:r>
              <a:rPr lang="zh-TW" altLang="en-US" dirty="0">
                <a:latin typeface="新細明體"/>
                <a:ea typeface="新細明體"/>
              </a:rPr>
              <a:t>參</a:t>
            </a:r>
            <a:r>
              <a:rPr lang="en-US" altLang="zh-TW" dirty="0" smtClean="0">
                <a:latin typeface="新細明體"/>
                <a:ea typeface="新細明體"/>
              </a:rPr>
              <a:t>§77</a:t>
            </a:r>
            <a:r>
              <a:rPr lang="zh-TW" altLang="en-US" dirty="0" smtClean="0">
                <a:latin typeface="新細明體"/>
                <a:ea typeface="新細明體"/>
              </a:rPr>
              <a:t>條</a:t>
            </a:r>
            <a:r>
              <a:rPr lang="en-US" altLang="zh-TW" dirty="0" smtClean="0"/>
              <a:t>)</a:t>
            </a:r>
          </a:p>
          <a:p>
            <a:pPr lvl="1"/>
            <a:r>
              <a:rPr lang="zh-TW" altLang="en-US" dirty="0"/>
              <a:t>普通申報書：一般營利事業，除核定適用藍色申報書者外，適用之</a:t>
            </a:r>
            <a:r>
              <a:rPr lang="zh-TW" altLang="en-US" dirty="0" smtClean="0"/>
              <a:t>。</a:t>
            </a:r>
            <a:endParaRPr lang="en-US" altLang="zh-TW" dirty="0" smtClean="0"/>
          </a:p>
          <a:p>
            <a:pPr lvl="1"/>
            <a:r>
              <a:rPr lang="zh-TW" altLang="en-US" dirty="0"/>
              <a:t>藍色申報書：凡經稽徵機關核准者適用</a:t>
            </a:r>
            <a:r>
              <a:rPr lang="zh-TW" altLang="en-US" dirty="0" smtClean="0"/>
              <a:t>之。</a:t>
            </a:r>
            <a:endParaRPr lang="en-US" altLang="zh-TW" dirty="0" smtClean="0"/>
          </a:p>
          <a:p>
            <a:pPr lvl="1"/>
            <a:r>
              <a:rPr lang="zh-TW" altLang="en-US" dirty="0"/>
              <a:t>藍色申報書指使用藍色紙張，依規定格式印製之結算申報書，專為獎勵誠實申報之營利事業而</a:t>
            </a:r>
            <a:r>
              <a:rPr lang="zh-TW" altLang="en-US" dirty="0" smtClean="0"/>
              <a:t>設置。</a:t>
            </a:r>
            <a:endParaRPr lang="zh-TW" altLang="en-US" dirty="0"/>
          </a:p>
        </p:txBody>
      </p:sp>
    </p:spTree>
    <p:extLst>
      <p:ext uri="{BB962C8B-B14F-4D97-AF65-F5344CB8AC3E}">
        <p14:creationId xmlns:p14="http://schemas.microsoft.com/office/powerpoint/2010/main" val="1577671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576064"/>
          </a:xfrm>
        </p:spPr>
        <p:txBody>
          <a:bodyPr>
            <a:normAutofit fontScale="90000"/>
          </a:bodyPr>
          <a:lstStyle/>
          <a:p>
            <a:pPr algn="ctr"/>
            <a:r>
              <a:rPr lang="zh-TW" altLang="en-US" dirty="0"/>
              <a:t>關係企業</a:t>
            </a:r>
            <a:r>
              <a:rPr lang="zh-TW" altLang="en-US" dirty="0" smtClean="0"/>
              <a:t>課稅規定</a:t>
            </a:r>
            <a:r>
              <a:rPr lang="en-US" altLang="zh-TW" dirty="0" smtClean="0">
                <a:latin typeface="新細明體"/>
                <a:ea typeface="新細明體"/>
              </a:rPr>
              <a:t>Ⅰ</a:t>
            </a:r>
            <a:endParaRPr lang="zh-TW" altLang="en-US" dirty="0"/>
          </a:p>
        </p:txBody>
      </p:sp>
      <p:sp>
        <p:nvSpPr>
          <p:cNvPr id="3" name="內容版面配置區 2"/>
          <p:cNvSpPr>
            <a:spLocks noGrp="1"/>
          </p:cNvSpPr>
          <p:nvPr>
            <p:ph idx="1"/>
          </p:nvPr>
        </p:nvSpPr>
        <p:spPr>
          <a:xfrm>
            <a:off x="1043608" y="908720"/>
            <a:ext cx="7992888" cy="5760640"/>
          </a:xfrm>
        </p:spPr>
        <p:txBody>
          <a:bodyPr>
            <a:normAutofit fontScale="92500" lnSpcReduction="20000"/>
          </a:bodyPr>
          <a:lstStyle/>
          <a:p>
            <a:r>
              <a:rPr lang="zh-TW" altLang="en-US" dirty="0" smtClean="0"/>
              <a:t>目的</a:t>
            </a:r>
            <a:r>
              <a:rPr lang="zh-TW" altLang="en-US" dirty="0" smtClean="0">
                <a:latin typeface="新細明體"/>
                <a:ea typeface="新細明體"/>
              </a:rPr>
              <a:t>：</a:t>
            </a:r>
            <a:r>
              <a:rPr lang="zh-TW" altLang="en-US" dirty="0" smtClean="0">
                <a:latin typeface="+mn-ea"/>
              </a:rPr>
              <a:t>避免企業透過關係企業，為不合</a:t>
            </a:r>
            <a:r>
              <a:rPr lang="zh-TW" altLang="en-US" dirty="0">
                <a:latin typeface="+mn-ea"/>
              </a:rPr>
              <a:t>營業常規之安排，規避或減少納稅</a:t>
            </a:r>
            <a:r>
              <a:rPr lang="zh-TW" altLang="en-US" dirty="0" smtClean="0">
                <a:latin typeface="+mn-ea"/>
              </a:rPr>
              <a:t>義務。</a:t>
            </a:r>
            <a:endParaRPr lang="en-US" altLang="zh-TW" dirty="0" smtClean="0">
              <a:latin typeface="+mn-ea"/>
            </a:endParaRPr>
          </a:p>
          <a:p>
            <a:r>
              <a:rPr lang="zh-TW" altLang="en-US" dirty="0" smtClean="0">
                <a:latin typeface="+mn-ea"/>
              </a:rPr>
              <a:t>關係企業</a:t>
            </a:r>
            <a:r>
              <a:rPr lang="zh-TW" altLang="en-US" dirty="0" smtClean="0">
                <a:latin typeface="新細明體"/>
                <a:ea typeface="新細明體"/>
              </a:rPr>
              <a:t>：</a:t>
            </a:r>
            <a:endParaRPr lang="en-US" altLang="zh-TW" dirty="0" smtClean="0">
              <a:latin typeface="新細明體"/>
              <a:ea typeface="新細明體"/>
            </a:endParaRPr>
          </a:p>
          <a:p>
            <a:pPr lvl="1"/>
            <a:r>
              <a:rPr lang="zh-TW" altLang="en-US" dirty="0" smtClean="0"/>
              <a:t>二營利事業具有</a:t>
            </a:r>
            <a:r>
              <a:rPr lang="zh-TW" altLang="en-US" dirty="0"/>
              <a:t>從屬</a:t>
            </a:r>
            <a:r>
              <a:rPr lang="zh-TW" altLang="en-US" dirty="0" smtClean="0"/>
              <a:t>關係</a:t>
            </a:r>
            <a:endParaRPr lang="en-US" altLang="zh-TW" dirty="0" smtClean="0"/>
          </a:p>
          <a:p>
            <a:pPr lvl="1"/>
            <a:r>
              <a:rPr lang="zh-TW" altLang="en-US" dirty="0" smtClean="0"/>
              <a:t>營利事業直接</a:t>
            </a:r>
            <a:r>
              <a:rPr lang="zh-TW" altLang="en-US" dirty="0"/>
              <a:t>間接為另一事業所有或</a:t>
            </a:r>
            <a:r>
              <a:rPr lang="zh-TW" altLang="en-US" dirty="0" smtClean="0"/>
              <a:t>控制</a:t>
            </a:r>
            <a:endParaRPr lang="en-US" altLang="zh-TW" dirty="0" smtClean="0"/>
          </a:p>
          <a:p>
            <a:pPr lvl="1"/>
            <a:r>
              <a:rPr lang="zh-TW" altLang="en-US" dirty="0">
                <a:latin typeface="+mn-ea"/>
              </a:rPr>
              <a:t>從屬控制關係之</a:t>
            </a:r>
            <a:r>
              <a:rPr lang="zh-TW" altLang="en-US" dirty="0" smtClean="0">
                <a:latin typeface="+mn-ea"/>
              </a:rPr>
              <a:t>認定另參營利事業所得稅不合常關移轉訂價查核準則</a:t>
            </a:r>
            <a:r>
              <a:rPr lang="en-US" altLang="zh-TW" dirty="0" smtClean="0">
                <a:latin typeface="+mn-ea"/>
              </a:rPr>
              <a:t>§3</a:t>
            </a:r>
            <a:endParaRPr lang="en-US" altLang="zh-TW" dirty="0" smtClean="0">
              <a:latin typeface="+mn-ea"/>
            </a:endParaRPr>
          </a:p>
          <a:p>
            <a:r>
              <a:rPr lang="zh-TW" altLang="en-US" dirty="0" smtClean="0">
                <a:latin typeface="+mn-ea"/>
              </a:rPr>
              <a:t>規範效果</a:t>
            </a:r>
            <a:r>
              <a:rPr lang="zh-TW" altLang="en-US" dirty="0" smtClean="0">
                <a:latin typeface="新細明體"/>
                <a:ea typeface="新細明體"/>
              </a:rPr>
              <a:t>：</a:t>
            </a:r>
            <a:r>
              <a:rPr lang="zh-TW" altLang="en-US" dirty="0"/>
              <a:t>按營業</a:t>
            </a:r>
            <a:r>
              <a:rPr lang="zh-TW" altLang="en-US" dirty="0" smtClean="0"/>
              <a:t>常規調整</a:t>
            </a:r>
            <a:r>
              <a:rPr lang="en-US" altLang="zh-TW" dirty="0"/>
              <a:t>(</a:t>
            </a:r>
            <a:r>
              <a:rPr lang="zh-TW" altLang="en-US" dirty="0"/>
              <a:t>參</a:t>
            </a:r>
            <a:r>
              <a:rPr lang="en-US" altLang="zh-TW" dirty="0" smtClean="0"/>
              <a:t>§43-1</a:t>
            </a:r>
            <a:r>
              <a:rPr lang="zh-TW" altLang="en-US" dirty="0" smtClean="0"/>
              <a:t>條</a:t>
            </a:r>
            <a:r>
              <a:rPr lang="en-US" altLang="zh-TW" dirty="0" smtClean="0"/>
              <a:t>)</a:t>
            </a:r>
          </a:p>
          <a:p>
            <a:r>
              <a:rPr lang="zh-TW" altLang="en-US" dirty="0" smtClean="0"/>
              <a:t>反自有資本稀釋課稅制度</a:t>
            </a:r>
            <a:r>
              <a:rPr lang="en-US" altLang="zh-TW" dirty="0"/>
              <a:t>(</a:t>
            </a:r>
            <a:r>
              <a:rPr lang="zh-TW" altLang="en-US" dirty="0"/>
              <a:t>參</a:t>
            </a:r>
            <a:r>
              <a:rPr lang="en-US" altLang="zh-TW" dirty="0"/>
              <a:t>§43-2</a:t>
            </a:r>
            <a:r>
              <a:rPr lang="zh-TW" altLang="en-US" dirty="0"/>
              <a:t>條</a:t>
            </a:r>
            <a:r>
              <a:rPr lang="en-US" altLang="zh-TW" dirty="0"/>
              <a:t>)</a:t>
            </a:r>
          </a:p>
          <a:p>
            <a:pPr lvl="1"/>
            <a:r>
              <a:rPr lang="zh-TW" altLang="en-US" dirty="0" smtClean="0"/>
              <a:t>自</a:t>
            </a:r>
            <a:r>
              <a:rPr lang="en-US" altLang="zh-TW" dirty="0" smtClean="0"/>
              <a:t>100</a:t>
            </a:r>
            <a:r>
              <a:rPr lang="zh-TW" altLang="en-US" dirty="0" smtClean="0"/>
              <a:t>年度</a:t>
            </a:r>
            <a:r>
              <a:rPr lang="zh-TW" altLang="en-US" dirty="0"/>
              <a:t>起，營利事業對關係人之負債占業主權益超過一定比率者，超過部分之利息支出不得列為費用或損失</a:t>
            </a:r>
            <a:r>
              <a:rPr lang="zh-TW" altLang="en-US" dirty="0" smtClean="0"/>
              <a:t>。惟</a:t>
            </a:r>
            <a:r>
              <a:rPr lang="zh-TW" altLang="en-US" dirty="0"/>
              <a:t>銀行、信用合作社、金融控股公司、票券金融公司、保險公司及</a:t>
            </a:r>
            <a:r>
              <a:rPr lang="zh-TW" altLang="en-US" dirty="0" smtClean="0"/>
              <a:t>證券商不包括在內</a:t>
            </a:r>
            <a:r>
              <a:rPr lang="zh-TW" altLang="en-US" dirty="0" smtClean="0"/>
              <a:t>。</a:t>
            </a:r>
            <a:endParaRPr lang="en-US" altLang="zh-TW" dirty="0"/>
          </a:p>
        </p:txBody>
      </p:sp>
    </p:spTree>
    <p:extLst>
      <p:ext uri="{BB962C8B-B14F-4D97-AF65-F5344CB8AC3E}">
        <p14:creationId xmlns:p14="http://schemas.microsoft.com/office/powerpoint/2010/main" val="3457971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16632"/>
            <a:ext cx="7498080" cy="634082"/>
          </a:xfrm>
        </p:spPr>
        <p:txBody>
          <a:bodyPr>
            <a:normAutofit fontScale="90000"/>
          </a:bodyPr>
          <a:lstStyle/>
          <a:p>
            <a:pPr algn="ctr"/>
            <a:r>
              <a:rPr lang="zh-TW" altLang="en-US" dirty="0"/>
              <a:t>關係企業課稅</a:t>
            </a:r>
            <a:r>
              <a:rPr lang="zh-TW" altLang="en-US" dirty="0" smtClean="0"/>
              <a:t>規定</a:t>
            </a:r>
            <a:r>
              <a:rPr lang="en-US" altLang="zh-TW" dirty="0" smtClean="0"/>
              <a:t>Ⅱ</a:t>
            </a:r>
            <a:endParaRPr lang="zh-TW" altLang="en-US" dirty="0"/>
          </a:p>
        </p:txBody>
      </p:sp>
      <p:sp>
        <p:nvSpPr>
          <p:cNvPr id="3" name="內容版面配置區 2"/>
          <p:cNvSpPr>
            <a:spLocks noGrp="1"/>
          </p:cNvSpPr>
          <p:nvPr>
            <p:ph idx="1"/>
          </p:nvPr>
        </p:nvSpPr>
        <p:spPr>
          <a:xfrm>
            <a:off x="971600" y="764704"/>
            <a:ext cx="8064896" cy="5904656"/>
          </a:xfrm>
        </p:spPr>
        <p:txBody>
          <a:bodyPr>
            <a:normAutofit fontScale="92500" lnSpcReduction="20000"/>
          </a:bodyPr>
          <a:lstStyle/>
          <a:p>
            <a:pPr>
              <a:spcAft>
                <a:spcPts val="300"/>
              </a:spcAft>
            </a:pPr>
            <a:r>
              <a:rPr lang="zh-TW" altLang="en-US" dirty="0" smtClean="0"/>
              <a:t>受控外國公司法則</a:t>
            </a:r>
            <a:r>
              <a:rPr lang="en-US" altLang="zh-TW" dirty="0"/>
              <a:t>(</a:t>
            </a:r>
            <a:r>
              <a:rPr lang="zh-TW" altLang="en-US" dirty="0"/>
              <a:t>參</a:t>
            </a:r>
            <a:r>
              <a:rPr lang="en-US" altLang="zh-TW" dirty="0"/>
              <a:t>§</a:t>
            </a:r>
            <a:r>
              <a:rPr lang="en-US" altLang="zh-TW" dirty="0" smtClean="0"/>
              <a:t>43-3</a:t>
            </a:r>
            <a:r>
              <a:rPr lang="zh-TW" altLang="en-US" dirty="0" smtClean="0"/>
              <a:t>條</a:t>
            </a:r>
            <a:r>
              <a:rPr lang="en-US" altLang="zh-TW" dirty="0" smtClean="0"/>
              <a:t>)</a:t>
            </a:r>
            <a:endParaRPr lang="en-US" altLang="zh-TW" dirty="0" smtClean="0"/>
          </a:p>
          <a:p>
            <a:pPr lvl="1">
              <a:spcBef>
                <a:spcPts val="600"/>
              </a:spcBef>
              <a:spcAft>
                <a:spcPts val="300"/>
              </a:spcAft>
            </a:pPr>
            <a:r>
              <a:rPr lang="zh-TW" altLang="en-US" dirty="0" smtClean="0"/>
              <a:t>台灣</a:t>
            </a:r>
            <a:r>
              <a:rPr lang="zh-TW" altLang="en-US" dirty="0" smtClean="0">
                <a:latin typeface="新細明體"/>
                <a:ea typeface="新細明體"/>
              </a:rPr>
              <a:t>→境外免稅天堂</a:t>
            </a:r>
            <a:r>
              <a:rPr lang="en-US" altLang="zh-TW" dirty="0" smtClean="0">
                <a:latin typeface="新細明體"/>
                <a:ea typeface="新細明體"/>
              </a:rPr>
              <a:t>(BVI)→</a:t>
            </a:r>
            <a:r>
              <a:rPr lang="zh-TW" altLang="en-US" dirty="0" smtClean="0">
                <a:latin typeface="新細明體"/>
                <a:ea typeface="新細明體"/>
              </a:rPr>
              <a:t>大陸子公司</a:t>
            </a:r>
            <a:r>
              <a:rPr lang="en-US" altLang="zh-TW" dirty="0" smtClean="0">
                <a:latin typeface="新細明體"/>
                <a:ea typeface="新細明體"/>
              </a:rPr>
              <a:t>A</a:t>
            </a:r>
            <a:r>
              <a:rPr lang="zh-TW" altLang="en-US" dirty="0" smtClean="0">
                <a:latin typeface="新細明體"/>
                <a:ea typeface="新細明體"/>
              </a:rPr>
              <a:t>、</a:t>
            </a:r>
            <a:r>
              <a:rPr lang="en-US" altLang="zh-TW" dirty="0" smtClean="0">
                <a:latin typeface="新細明體"/>
                <a:ea typeface="新細明體"/>
              </a:rPr>
              <a:t>B</a:t>
            </a:r>
            <a:r>
              <a:rPr lang="zh-TW" altLang="en-US" dirty="0" smtClean="0">
                <a:latin typeface="新細明體"/>
                <a:ea typeface="新細明體"/>
              </a:rPr>
              <a:t>、</a:t>
            </a:r>
            <a:r>
              <a:rPr lang="en-US" altLang="zh-TW" dirty="0" smtClean="0">
                <a:latin typeface="新細明體"/>
                <a:ea typeface="新細明體"/>
              </a:rPr>
              <a:t>C</a:t>
            </a:r>
            <a:endParaRPr lang="en-US" altLang="zh-TW" dirty="0" smtClean="0"/>
          </a:p>
          <a:p>
            <a:pPr lvl="1">
              <a:spcBef>
                <a:spcPts val="600"/>
              </a:spcBef>
              <a:spcAft>
                <a:spcPts val="300"/>
              </a:spcAft>
            </a:pPr>
            <a:r>
              <a:rPr lang="zh-TW" altLang="en-US" dirty="0" smtClean="0"/>
              <a:t>營利</a:t>
            </a:r>
            <a:r>
              <a:rPr lang="zh-TW" altLang="en-US" dirty="0"/>
              <a:t>事業及其關係人直接或間接持有在中華民國境外低稅負國家或地區之關係企業股份或資本額合計</a:t>
            </a:r>
            <a:r>
              <a:rPr lang="zh-TW" altLang="en-US" dirty="0" smtClean="0"/>
              <a:t>達</a:t>
            </a:r>
            <a:r>
              <a:rPr lang="en-US" altLang="zh-TW" dirty="0" smtClean="0"/>
              <a:t>50</a:t>
            </a:r>
            <a:r>
              <a:rPr lang="zh-TW" altLang="en-US" dirty="0" smtClean="0"/>
              <a:t>％以上</a:t>
            </a:r>
            <a:r>
              <a:rPr lang="zh-TW" altLang="en-US" dirty="0"/>
              <a:t>或對該關係企業具有重大影響力</a:t>
            </a:r>
            <a:r>
              <a:rPr lang="zh-TW" altLang="en-US" dirty="0" smtClean="0"/>
              <a:t>者，</a:t>
            </a:r>
            <a:r>
              <a:rPr lang="zh-TW" altLang="en-US" dirty="0"/>
              <a:t>應將該關係企業當年度之盈餘，按其持有該關係企業股份或資本額之比率及持有期間計算，認列投資收益，計入當年度所得額</a:t>
            </a:r>
            <a:r>
              <a:rPr lang="zh-TW" altLang="en-US" dirty="0" smtClean="0"/>
              <a:t>課稅</a:t>
            </a:r>
            <a:r>
              <a:rPr lang="zh-TW" altLang="en-US" dirty="0" smtClean="0"/>
              <a:t>。</a:t>
            </a:r>
            <a:endParaRPr lang="en-US" altLang="zh-TW" dirty="0"/>
          </a:p>
          <a:p>
            <a:pPr lvl="1">
              <a:spcBef>
                <a:spcPts val="600"/>
              </a:spcBef>
              <a:spcAft>
                <a:spcPts val="300"/>
              </a:spcAft>
            </a:pPr>
            <a:r>
              <a:rPr lang="zh-TW" altLang="en-US" dirty="0" smtClean="0"/>
              <a:t>除外</a:t>
            </a:r>
            <a:r>
              <a:rPr lang="zh-TW" altLang="en-US" dirty="0" smtClean="0"/>
              <a:t>規定</a:t>
            </a:r>
            <a:r>
              <a:rPr lang="zh-TW" altLang="en-US" dirty="0" smtClean="0">
                <a:latin typeface="新細明體"/>
                <a:ea typeface="新細明體"/>
              </a:rPr>
              <a:t>：</a:t>
            </a:r>
            <a:endParaRPr lang="en-US" altLang="zh-TW" dirty="0" smtClean="0">
              <a:latin typeface="新細明體"/>
              <a:ea typeface="新細明體"/>
            </a:endParaRPr>
          </a:p>
          <a:p>
            <a:pPr lvl="2">
              <a:spcBef>
                <a:spcPts val="600"/>
              </a:spcBef>
              <a:spcAft>
                <a:spcPts val="300"/>
              </a:spcAft>
            </a:pPr>
            <a:r>
              <a:rPr lang="zh-TW" altLang="en-US" dirty="0"/>
              <a:t>關係企業於所在國家或地區有實質營運活動。</a:t>
            </a:r>
            <a:endParaRPr lang="en-US" altLang="zh-TW" dirty="0"/>
          </a:p>
          <a:p>
            <a:pPr lvl="2">
              <a:spcBef>
                <a:spcPts val="600"/>
              </a:spcBef>
              <a:spcAft>
                <a:spcPts val="300"/>
              </a:spcAft>
            </a:pPr>
            <a:r>
              <a:rPr lang="zh-TW" altLang="en-US" dirty="0"/>
              <a:t>關係企業當年度盈餘在一定基準以下</a:t>
            </a:r>
            <a:r>
              <a:rPr lang="zh-TW" altLang="en-US" dirty="0" smtClean="0"/>
              <a:t>。</a:t>
            </a:r>
            <a:r>
              <a:rPr lang="zh-TW" altLang="en-US" dirty="0"/>
              <a:t>但各關係企業當年度盈餘合計數逾一定基準者，仍應計入當年度所得額課稅。</a:t>
            </a:r>
            <a:endParaRPr lang="en-US" altLang="zh-TW" dirty="0" smtClean="0"/>
          </a:p>
          <a:p>
            <a:pPr>
              <a:spcAft>
                <a:spcPts val="300"/>
              </a:spcAft>
            </a:pPr>
            <a:r>
              <a:rPr lang="zh-TW" altLang="en-US" dirty="0" smtClean="0">
                <a:latin typeface="新細明體"/>
                <a:ea typeface="新細明體"/>
              </a:rPr>
              <a:t>仍有盈虧互抵的</a:t>
            </a:r>
            <a:r>
              <a:rPr lang="zh-TW" altLang="en-US" dirty="0" smtClean="0">
                <a:latin typeface="新細明體"/>
                <a:ea typeface="新細明體"/>
              </a:rPr>
              <a:t>適用</a:t>
            </a:r>
            <a:endParaRPr lang="en-US" altLang="zh-TW" dirty="0" smtClean="0">
              <a:latin typeface="新細明體"/>
              <a:ea typeface="新細明體"/>
            </a:endParaRPr>
          </a:p>
          <a:p>
            <a:pPr>
              <a:spcAft>
                <a:spcPts val="300"/>
              </a:spcAft>
            </a:pPr>
            <a:r>
              <a:rPr lang="en-US" altLang="zh-TW" dirty="0"/>
              <a:t>105.07.27  </a:t>
            </a:r>
            <a:r>
              <a:rPr lang="zh-TW" altLang="en-US" dirty="0"/>
              <a:t>修正之第 </a:t>
            </a:r>
            <a:r>
              <a:rPr lang="en-US" altLang="zh-TW" dirty="0"/>
              <a:t>43-3 </a:t>
            </a:r>
            <a:r>
              <a:rPr lang="zh-TW" altLang="en-US" dirty="0"/>
              <a:t>條條文，施行日期，定</a:t>
            </a:r>
            <a:r>
              <a:rPr lang="zh-TW" altLang="en-US" dirty="0" smtClean="0"/>
              <a:t>自</a:t>
            </a:r>
            <a:r>
              <a:rPr lang="en-US" altLang="zh-TW" dirty="0" smtClean="0"/>
              <a:t>112</a:t>
            </a:r>
            <a:r>
              <a:rPr lang="zh-TW" altLang="en-US" dirty="0" smtClean="0"/>
              <a:t>年</a:t>
            </a:r>
            <a:r>
              <a:rPr lang="zh-TW" altLang="en-US" dirty="0"/>
              <a:t>度施行。</a:t>
            </a:r>
            <a:endParaRPr lang="en-US" altLang="zh-TW" dirty="0" smtClean="0">
              <a:latin typeface="新細明體"/>
              <a:ea typeface="新細明體"/>
            </a:endParaRPr>
          </a:p>
          <a:p>
            <a:endParaRPr lang="en-US" altLang="zh-TW" dirty="0" smtClean="0">
              <a:latin typeface="新細明體"/>
              <a:ea typeface="新細明體"/>
            </a:endParaRPr>
          </a:p>
          <a:p>
            <a:endParaRPr lang="en-US" altLang="zh-TW" dirty="0" smtClean="0">
              <a:latin typeface="新細明體"/>
              <a:ea typeface="新細明體"/>
            </a:endParaRPr>
          </a:p>
        </p:txBody>
      </p:sp>
    </p:spTree>
    <p:extLst>
      <p:ext uri="{BB962C8B-B14F-4D97-AF65-F5344CB8AC3E}">
        <p14:creationId xmlns:p14="http://schemas.microsoft.com/office/powerpoint/2010/main" val="1657759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116632"/>
            <a:ext cx="7602048" cy="576064"/>
          </a:xfrm>
        </p:spPr>
        <p:txBody>
          <a:bodyPr>
            <a:normAutofit fontScale="90000"/>
          </a:bodyPr>
          <a:lstStyle/>
          <a:p>
            <a:pPr algn="ctr"/>
            <a:r>
              <a:rPr lang="zh-TW" altLang="en-US" dirty="0"/>
              <a:t>關係企業課稅</a:t>
            </a:r>
            <a:r>
              <a:rPr lang="zh-TW" altLang="en-US" dirty="0" smtClean="0"/>
              <a:t>規定</a:t>
            </a:r>
            <a:r>
              <a:rPr lang="en-US" altLang="zh-TW" dirty="0" smtClean="0"/>
              <a:t>Ⅲ</a:t>
            </a:r>
            <a:endParaRPr lang="zh-TW" altLang="en-US" dirty="0"/>
          </a:p>
        </p:txBody>
      </p:sp>
      <p:sp>
        <p:nvSpPr>
          <p:cNvPr id="3" name="內容版面配置區 2"/>
          <p:cNvSpPr>
            <a:spLocks noGrp="1"/>
          </p:cNvSpPr>
          <p:nvPr>
            <p:ph idx="1"/>
          </p:nvPr>
        </p:nvSpPr>
        <p:spPr>
          <a:xfrm>
            <a:off x="971600" y="764704"/>
            <a:ext cx="8064896" cy="5976664"/>
          </a:xfrm>
        </p:spPr>
        <p:txBody>
          <a:bodyPr>
            <a:normAutofit fontScale="85000" lnSpcReduction="10000"/>
          </a:bodyPr>
          <a:lstStyle/>
          <a:p>
            <a:r>
              <a:rPr lang="zh-TW" altLang="en-US" dirty="0" smtClean="0"/>
              <a:t>實際管理處所原則</a:t>
            </a:r>
            <a:r>
              <a:rPr lang="en-US" altLang="zh-TW" dirty="0"/>
              <a:t>(</a:t>
            </a:r>
            <a:r>
              <a:rPr lang="zh-TW" altLang="en-US" dirty="0"/>
              <a:t>參</a:t>
            </a:r>
            <a:r>
              <a:rPr lang="en-US" altLang="zh-TW" dirty="0"/>
              <a:t>§</a:t>
            </a:r>
            <a:r>
              <a:rPr lang="en-US" altLang="zh-TW" dirty="0" smtClean="0"/>
              <a:t>43-4</a:t>
            </a:r>
            <a:r>
              <a:rPr lang="zh-TW" altLang="en-US" dirty="0" smtClean="0"/>
              <a:t>條；行政院尚未公布施行日期</a:t>
            </a:r>
            <a:r>
              <a:rPr lang="en-US" altLang="zh-TW" dirty="0" smtClean="0"/>
              <a:t>)</a:t>
            </a:r>
          </a:p>
          <a:p>
            <a:pPr lvl="1"/>
            <a:r>
              <a:rPr lang="zh-TW" altLang="en-US" dirty="0"/>
              <a:t>依外國法律設立，實際管理處所在中華民國境內之營利事業，應視為總機構在中華民國境內之營利事業，依本法及其他相關法律規定課徵營利事業所得稅。</a:t>
            </a:r>
            <a:endParaRPr lang="en-US" altLang="zh-TW" dirty="0"/>
          </a:p>
          <a:p>
            <a:pPr lvl="1"/>
            <a:r>
              <a:rPr lang="zh-TW" altLang="en-US" dirty="0"/>
              <a:t>給付之各類所得應比照依中華民國法規成立之營利事業，依</a:t>
            </a:r>
            <a:r>
              <a:rPr lang="zh-TW" altLang="en-US" dirty="0" smtClean="0"/>
              <a:t>第</a:t>
            </a:r>
            <a:r>
              <a:rPr lang="en-US" altLang="zh-TW" dirty="0" smtClean="0"/>
              <a:t>8</a:t>
            </a:r>
            <a:r>
              <a:rPr lang="zh-TW" altLang="en-US" dirty="0" smtClean="0"/>
              <a:t>條</a:t>
            </a:r>
            <a:r>
              <a:rPr lang="zh-TW" altLang="en-US" dirty="0"/>
              <a:t>各款規定認定中華民國來源所得，並依本法及其他相關法律規定辦理扣繳與填具扣（免）繳憑單、股利憑單及相關憑單。</a:t>
            </a:r>
            <a:endParaRPr lang="en-US" altLang="zh-TW" dirty="0"/>
          </a:p>
          <a:p>
            <a:r>
              <a:rPr lang="zh-TW" altLang="en-US" dirty="0"/>
              <a:t>實際管理處所在中華民國境內之營利事業</a:t>
            </a:r>
            <a:r>
              <a:rPr lang="zh-TW" altLang="en-US" dirty="0" smtClean="0"/>
              <a:t>，</a:t>
            </a:r>
            <a:r>
              <a:rPr lang="zh-TW" altLang="en-US" dirty="0"/>
              <a:t>係</a:t>
            </a:r>
            <a:r>
              <a:rPr lang="zh-TW" altLang="en-US" dirty="0" smtClean="0"/>
              <a:t>指</a:t>
            </a:r>
            <a:r>
              <a:rPr lang="zh-TW" altLang="en-US" dirty="0" smtClean="0">
                <a:latin typeface="新細明體"/>
                <a:ea typeface="新細明體"/>
              </a:rPr>
              <a:t>：</a:t>
            </a:r>
            <a:endParaRPr lang="en-US" altLang="zh-TW" dirty="0" smtClean="0">
              <a:latin typeface="新細明體"/>
              <a:ea typeface="新細明體"/>
            </a:endParaRPr>
          </a:p>
          <a:p>
            <a:pPr lvl="1"/>
            <a:r>
              <a:rPr lang="zh-TW" altLang="en-US" dirty="0"/>
              <a:t>作成重大經營管理、財務管理及人事管理決策者為中華民國境內居住之個人或總機構在中華民國境內之營利事業，或作成該等決策之處所在中華民國境內</a:t>
            </a:r>
            <a:r>
              <a:rPr lang="zh-TW" altLang="en-US" dirty="0" smtClean="0"/>
              <a:t>。</a:t>
            </a:r>
            <a:endParaRPr lang="en-US" altLang="zh-TW" dirty="0" smtClean="0"/>
          </a:p>
          <a:p>
            <a:pPr lvl="1"/>
            <a:r>
              <a:rPr lang="zh-TW" altLang="en-US" dirty="0"/>
              <a:t>財務報表、會計帳簿紀錄、董事會議事錄或股東會議事錄之製作或儲存處所在中華民國境內</a:t>
            </a:r>
            <a:r>
              <a:rPr lang="zh-TW" altLang="en-US" dirty="0" smtClean="0"/>
              <a:t>。</a:t>
            </a:r>
            <a:endParaRPr lang="en-US" altLang="zh-TW" dirty="0" smtClean="0"/>
          </a:p>
          <a:p>
            <a:pPr lvl="1"/>
            <a:r>
              <a:rPr lang="zh-TW" altLang="en-US" dirty="0"/>
              <a:t>在中華民國境內有實際執行主要經營活動。</a:t>
            </a:r>
            <a:endParaRPr lang="en-US" altLang="zh-TW" dirty="0" smtClean="0"/>
          </a:p>
        </p:txBody>
      </p:sp>
    </p:spTree>
    <p:extLst>
      <p:ext uri="{BB962C8B-B14F-4D97-AF65-F5344CB8AC3E}">
        <p14:creationId xmlns:p14="http://schemas.microsoft.com/office/powerpoint/2010/main" val="2946388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504056"/>
          </a:xfrm>
        </p:spPr>
        <p:txBody>
          <a:bodyPr>
            <a:normAutofit fontScale="90000"/>
          </a:bodyPr>
          <a:lstStyle/>
          <a:p>
            <a:pPr algn="ctr"/>
            <a:r>
              <a:rPr lang="zh-TW" altLang="en-US" dirty="0"/>
              <a:t>營利事業</a:t>
            </a:r>
            <a:r>
              <a:rPr lang="zh-TW" altLang="en-US" dirty="0" smtClean="0"/>
              <a:t>所得稅緒論</a:t>
            </a:r>
            <a:endParaRPr lang="zh-TW" altLang="en-US" dirty="0"/>
          </a:p>
        </p:txBody>
      </p:sp>
      <p:sp>
        <p:nvSpPr>
          <p:cNvPr id="3" name="內容版面配置區 2"/>
          <p:cNvSpPr>
            <a:spLocks noGrp="1"/>
          </p:cNvSpPr>
          <p:nvPr>
            <p:ph idx="1"/>
          </p:nvPr>
        </p:nvSpPr>
        <p:spPr>
          <a:xfrm>
            <a:off x="1043608" y="764704"/>
            <a:ext cx="7992888" cy="6048672"/>
          </a:xfrm>
        </p:spPr>
        <p:txBody>
          <a:bodyPr>
            <a:normAutofit fontScale="92500" lnSpcReduction="20000"/>
          </a:bodyPr>
          <a:lstStyle/>
          <a:p>
            <a:pPr>
              <a:spcAft>
                <a:spcPts val="300"/>
              </a:spcAft>
            </a:pPr>
            <a:r>
              <a:rPr lang="zh-TW" altLang="en-US" dirty="0" smtClean="0"/>
              <a:t>營所稅</a:t>
            </a:r>
            <a:r>
              <a:rPr lang="zh-TW" altLang="en-US" dirty="0" smtClean="0">
                <a:latin typeface="新細明體"/>
                <a:ea typeface="新細明體"/>
              </a:rPr>
              <a:t>：針對營利事業之所得</a:t>
            </a:r>
            <a:r>
              <a:rPr lang="en-US" altLang="zh-TW" dirty="0" smtClean="0">
                <a:latin typeface="新細明體"/>
                <a:ea typeface="新細明體"/>
              </a:rPr>
              <a:t>(</a:t>
            </a:r>
            <a:r>
              <a:rPr lang="zh-TW" altLang="en-US" dirty="0" smtClean="0">
                <a:latin typeface="新細明體"/>
                <a:ea typeface="新細明體"/>
              </a:rPr>
              <a:t>盈餘</a:t>
            </a:r>
            <a:r>
              <a:rPr lang="en-US" altLang="zh-TW" dirty="0" smtClean="0">
                <a:latin typeface="新細明體"/>
                <a:ea typeface="新細明體"/>
              </a:rPr>
              <a:t>)</a:t>
            </a:r>
            <a:r>
              <a:rPr lang="zh-TW" altLang="en-US" dirty="0" smtClean="0">
                <a:latin typeface="新細明體"/>
                <a:ea typeface="新細明體"/>
              </a:rPr>
              <a:t>課稅，包括公司法人、合夥、獨資及合作社之所得</a:t>
            </a:r>
            <a:r>
              <a:rPr lang="en-US" altLang="zh-TW" dirty="0" smtClean="0">
                <a:latin typeface="新細明體"/>
                <a:ea typeface="新細明體"/>
              </a:rPr>
              <a:t>(</a:t>
            </a:r>
            <a:r>
              <a:rPr lang="zh-TW" altLang="en-US" dirty="0" smtClean="0">
                <a:latin typeface="新細明體"/>
                <a:ea typeface="新細明體"/>
              </a:rPr>
              <a:t>盈餘</a:t>
            </a:r>
            <a:r>
              <a:rPr lang="en-US" altLang="zh-TW" dirty="0" smtClean="0">
                <a:latin typeface="新細明體"/>
                <a:ea typeface="新細明體"/>
              </a:rPr>
              <a:t>)</a:t>
            </a:r>
            <a:r>
              <a:rPr lang="zh-TW" altLang="en-US" dirty="0" smtClean="0">
                <a:latin typeface="新細明體"/>
                <a:ea typeface="新細明體"/>
              </a:rPr>
              <a:t>。</a:t>
            </a:r>
            <a:endParaRPr lang="en-US" altLang="zh-TW" dirty="0" smtClean="0">
              <a:latin typeface="新細明體"/>
              <a:ea typeface="新細明體"/>
            </a:endParaRPr>
          </a:p>
          <a:p>
            <a:pPr>
              <a:spcAft>
                <a:spcPts val="300"/>
              </a:spcAft>
            </a:pPr>
            <a:r>
              <a:rPr lang="zh-TW" altLang="en-US" dirty="0" smtClean="0">
                <a:latin typeface="新細明體"/>
                <a:ea typeface="新細明體"/>
              </a:rPr>
              <a:t>公司法人應否課稅？</a:t>
            </a:r>
            <a:endParaRPr lang="en-US" altLang="zh-TW" dirty="0" smtClean="0">
              <a:latin typeface="新細明體"/>
              <a:ea typeface="新細明體"/>
            </a:endParaRPr>
          </a:p>
          <a:p>
            <a:pPr lvl="1">
              <a:spcBef>
                <a:spcPts val="600"/>
              </a:spcBef>
              <a:spcAft>
                <a:spcPts val="300"/>
              </a:spcAft>
            </a:pPr>
            <a:r>
              <a:rPr lang="zh-TW" altLang="en-US" dirty="0">
                <a:latin typeface="新細明體"/>
                <a:ea typeface="新細明體"/>
              </a:rPr>
              <a:t>採</a:t>
            </a:r>
            <a:r>
              <a:rPr lang="zh-TW" altLang="en-US" dirty="0" smtClean="0">
                <a:latin typeface="新細明體"/>
                <a:ea typeface="新細明體"/>
              </a:rPr>
              <a:t>法人</a:t>
            </a:r>
            <a:r>
              <a:rPr lang="zh-TW" altLang="en-US" dirty="0">
                <a:latin typeface="新細明體"/>
                <a:ea typeface="新細明體"/>
              </a:rPr>
              <a:t>實在說</a:t>
            </a:r>
            <a:r>
              <a:rPr lang="zh-TW" altLang="en-US" dirty="0" smtClean="0">
                <a:latin typeface="新細明體"/>
                <a:ea typeface="新細明體"/>
              </a:rPr>
              <a:t>者，認為應課稅</a:t>
            </a:r>
            <a:r>
              <a:rPr lang="en-US" altLang="zh-TW" dirty="0" smtClean="0">
                <a:latin typeface="新細明體"/>
                <a:ea typeface="新細明體"/>
              </a:rPr>
              <a:t>(</a:t>
            </a:r>
            <a:r>
              <a:rPr lang="zh-TW" altLang="en-US" dirty="0" smtClean="0">
                <a:latin typeface="新細明體"/>
                <a:ea typeface="新細明體"/>
              </a:rPr>
              <a:t>為目前通說</a:t>
            </a:r>
            <a:r>
              <a:rPr lang="en-US" altLang="zh-TW" dirty="0" smtClean="0">
                <a:latin typeface="新細明體"/>
                <a:ea typeface="新細明體"/>
              </a:rPr>
              <a:t>)</a:t>
            </a:r>
          </a:p>
          <a:p>
            <a:pPr lvl="1">
              <a:spcBef>
                <a:spcPts val="600"/>
              </a:spcBef>
              <a:spcAft>
                <a:spcPts val="300"/>
              </a:spcAft>
            </a:pPr>
            <a:r>
              <a:rPr lang="zh-TW" altLang="en-US" dirty="0">
                <a:latin typeface="新細明體"/>
                <a:ea typeface="新細明體"/>
              </a:rPr>
              <a:t>採法人虛擬說</a:t>
            </a:r>
            <a:r>
              <a:rPr lang="zh-TW" altLang="en-US" dirty="0" smtClean="0">
                <a:latin typeface="新細明體"/>
                <a:ea typeface="新細明體"/>
              </a:rPr>
              <a:t>者，認為不應課稅</a:t>
            </a:r>
            <a:endParaRPr lang="en-US" altLang="zh-TW" dirty="0" smtClean="0">
              <a:latin typeface="新細明體"/>
              <a:ea typeface="新細明體"/>
            </a:endParaRPr>
          </a:p>
          <a:p>
            <a:pPr>
              <a:spcAft>
                <a:spcPts val="300"/>
              </a:spcAft>
            </a:pPr>
            <a:r>
              <a:rPr lang="zh-TW" altLang="en-US" dirty="0" smtClean="0">
                <a:latin typeface="新細明體"/>
                <a:ea typeface="新細明體"/>
              </a:rPr>
              <a:t>獨資、合夥應否課稅</a:t>
            </a:r>
            <a:endParaRPr lang="en-US" altLang="zh-TW" dirty="0" smtClean="0">
              <a:latin typeface="新細明體"/>
              <a:ea typeface="新細明體"/>
            </a:endParaRPr>
          </a:p>
          <a:p>
            <a:pPr lvl="1">
              <a:spcBef>
                <a:spcPts val="600"/>
              </a:spcBef>
              <a:spcAft>
                <a:spcPts val="300"/>
              </a:spcAft>
            </a:pPr>
            <a:r>
              <a:rPr lang="zh-TW" altLang="en-US" dirty="0">
                <a:latin typeface="新細明體"/>
                <a:ea typeface="新細明體"/>
              </a:rPr>
              <a:t>贊成 </a:t>
            </a:r>
            <a:r>
              <a:rPr lang="en-US" altLang="zh-TW" dirty="0">
                <a:latin typeface="新細明體"/>
                <a:ea typeface="新細明體"/>
              </a:rPr>
              <a:t>: </a:t>
            </a:r>
            <a:r>
              <a:rPr lang="zh-TW" altLang="en-US" dirty="0">
                <a:latin typeface="新細明體"/>
                <a:ea typeface="新細明體"/>
              </a:rPr>
              <a:t>分擔社會成本、促進企業</a:t>
            </a:r>
            <a:r>
              <a:rPr lang="zh-TW" altLang="en-US" dirty="0" smtClean="0">
                <a:latin typeface="新細明體"/>
                <a:ea typeface="新細明體"/>
              </a:rPr>
              <a:t>進步</a:t>
            </a:r>
            <a:r>
              <a:rPr lang="zh-TW" altLang="en-US" dirty="0">
                <a:latin typeface="新細明體"/>
                <a:ea typeface="新細明體"/>
              </a:rPr>
              <a:t>、稅收考慮</a:t>
            </a:r>
          </a:p>
          <a:p>
            <a:pPr lvl="1">
              <a:spcBef>
                <a:spcPts val="600"/>
              </a:spcBef>
              <a:spcAft>
                <a:spcPts val="300"/>
              </a:spcAft>
            </a:pPr>
            <a:r>
              <a:rPr lang="zh-TW" altLang="en-US" dirty="0">
                <a:latin typeface="新細明體"/>
                <a:ea typeface="新細明體"/>
              </a:rPr>
              <a:t>反對 </a:t>
            </a:r>
            <a:r>
              <a:rPr lang="en-US" altLang="zh-TW" dirty="0">
                <a:latin typeface="新細明體"/>
                <a:ea typeface="新細明體"/>
              </a:rPr>
              <a:t>: </a:t>
            </a:r>
            <a:r>
              <a:rPr lang="zh-TW" altLang="en-US" dirty="0">
                <a:latin typeface="新細明體"/>
                <a:ea typeface="新細明體"/>
              </a:rPr>
              <a:t>易造成重複課稅，阻卻成長</a:t>
            </a:r>
            <a:r>
              <a:rPr lang="zh-TW" altLang="en-US" dirty="0" smtClean="0">
                <a:latin typeface="新細明體"/>
                <a:ea typeface="新細明體"/>
              </a:rPr>
              <a:t>、增加</a:t>
            </a:r>
            <a:r>
              <a:rPr lang="zh-TW" altLang="en-US" dirty="0">
                <a:latin typeface="新細明體"/>
                <a:ea typeface="新細明體"/>
              </a:rPr>
              <a:t>稅務行政 </a:t>
            </a:r>
            <a:endParaRPr lang="en-US" altLang="zh-TW" dirty="0">
              <a:latin typeface="新細明體"/>
              <a:ea typeface="新細明體"/>
            </a:endParaRPr>
          </a:p>
          <a:p>
            <a:pPr lvl="1">
              <a:spcBef>
                <a:spcPts val="600"/>
              </a:spcBef>
              <a:spcAft>
                <a:spcPts val="300"/>
              </a:spcAft>
            </a:pPr>
            <a:r>
              <a:rPr lang="zh-TW" altLang="en-US" sz="2800" dirty="0" smtClean="0">
                <a:latin typeface="新細明體" pitchFamily="18" charset="-120"/>
              </a:rPr>
              <a:t>改進 </a:t>
            </a:r>
            <a:r>
              <a:rPr lang="en-US" altLang="zh-TW" sz="2800" dirty="0">
                <a:latin typeface="新細明體" pitchFamily="18" charset="-120"/>
              </a:rPr>
              <a:t>: </a:t>
            </a:r>
            <a:r>
              <a:rPr lang="zh-TW" altLang="en-US" sz="2800" dirty="0">
                <a:latin typeface="新細明體" pitchFamily="18" charset="-120"/>
              </a:rPr>
              <a:t>可保留盈餘、適用較低稅率</a:t>
            </a:r>
            <a:r>
              <a:rPr lang="zh-TW" altLang="en-US" sz="2800" dirty="0" smtClean="0">
                <a:latin typeface="新細明體" pitchFamily="18" charset="-120"/>
              </a:rPr>
              <a:t>、兩稅合一</a:t>
            </a:r>
            <a:endParaRPr lang="zh-TW" altLang="en-US" sz="2800" dirty="0">
              <a:latin typeface="新細明體" pitchFamily="18" charset="-120"/>
            </a:endParaRPr>
          </a:p>
          <a:p>
            <a:pPr>
              <a:spcAft>
                <a:spcPts val="300"/>
              </a:spcAft>
            </a:pPr>
            <a:r>
              <a:rPr lang="zh-TW" altLang="en-US" dirty="0" smtClean="0">
                <a:latin typeface="新細明體"/>
                <a:ea typeface="新細明體"/>
              </a:rPr>
              <a:t>其他法人：</a:t>
            </a:r>
            <a:r>
              <a:rPr lang="zh-TW" altLang="en-US" dirty="0"/>
              <a:t>指依有限合夥法設立之有限合夥及依醫療法經中央主管機關許可設立之醫療社團</a:t>
            </a:r>
            <a:r>
              <a:rPr lang="zh-TW" altLang="en-US" dirty="0" smtClean="0"/>
              <a:t>法人</a:t>
            </a:r>
            <a:r>
              <a:rPr lang="en-US" altLang="zh-TW" dirty="0" smtClean="0"/>
              <a:t>(</a:t>
            </a:r>
            <a:r>
              <a:rPr lang="zh-TW" altLang="en-US" dirty="0" smtClean="0">
                <a:latin typeface="新細明體"/>
                <a:ea typeface="新細明體"/>
              </a:rPr>
              <a:t>參施行細則</a:t>
            </a:r>
            <a:r>
              <a:rPr lang="en-US" altLang="zh-TW" dirty="0" smtClean="0">
                <a:latin typeface="新細明體"/>
                <a:ea typeface="新細明體"/>
              </a:rPr>
              <a:t>§10-2</a:t>
            </a:r>
            <a:r>
              <a:rPr lang="en-US" altLang="zh-TW" dirty="0" smtClean="0"/>
              <a:t>)</a:t>
            </a:r>
            <a:endParaRPr lang="zh-TW" altLang="en-US" dirty="0"/>
          </a:p>
        </p:txBody>
      </p:sp>
    </p:spTree>
    <p:extLst>
      <p:ext uri="{BB962C8B-B14F-4D97-AF65-F5344CB8AC3E}">
        <p14:creationId xmlns:p14="http://schemas.microsoft.com/office/powerpoint/2010/main" val="4058463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15616" y="116632"/>
            <a:ext cx="7848872" cy="504056"/>
          </a:xfrm>
        </p:spPr>
        <p:txBody>
          <a:bodyPr>
            <a:normAutofit fontScale="90000"/>
          </a:bodyPr>
          <a:lstStyle/>
          <a:p>
            <a:pPr algn="ctr"/>
            <a:r>
              <a:rPr lang="zh-TW" altLang="en-US" dirty="0"/>
              <a:t>營利事業所得稅緒論</a:t>
            </a:r>
          </a:p>
        </p:txBody>
      </p:sp>
      <p:sp>
        <p:nvSpPr>
          <p:cNvPr id="3" name="內容版面配置區 2"/>
          <p:cNvSpPr>
            <a:spLocks noGrp="1"/>
          </p:cNvSpPr>
          <p:nvPr>
            <p:ph idx="1"/>
          </p:nvPr>
        </p:nvSpPr>
        <p:spPr>
          <a:xfrm>
            <a:off x="899592" y="692696"/>
            <a:ext cx="8136904" cy="6048672"/>
          </a:xfrm>
        </p:spPr>
        <p:txBody>
          <a:bodyPr>
            <a:normAutofit fontScale="85000" lnSpcReduction="20000"/>
          </a:bodyPr>
          <a:lstStyle/>
          <a:p>
            <a:r>
              <a:rPr lang="zh-TW" altLang="en-US" dirty="0" smtClean="0"/>
              <a:t>兩稅合一</a:t>
            </a:r>
            <a:endParaRPr lang="en-US" altLang="zh-TW" dirty="0" smtClean="0"/>
          </a:p>
          <a:p>
            <a:r>
              <a:rPr lang="zh-TW" altLang="en-US" dirty="0"/>
              <a:t>意義 </a:t>
            </a:r>
            <a:r>
              <a:rPr lang="en-US" altLang="zh-TW" dirty="0"/>
              <a:t>: </a:t>
            </a:r>
            <a:r>
              <a:rPr lang="zh-TW" altLang="en-US" dirty="0"/>
              <a:t>聯繫綜所稅及</a:t>
            </a:r>
            <a:r>
              <a:rPr lang="zh-TW" altLang="en-US" dirty="0" smtClean="0"/>
              <a:t>營所稅</a:t>
            </a:r>
            <a:endParaRPr lang="en-US" altLang="zh-TW" dirty="0" smtClean="0"/>
          </a:p>
          <a:p>
            <a:pPr lvl="1"/>
            <a:r>
              <a:rPr lang="zh-TW" altLang="en-US" dirty="0"/>
              <a:t>贊成 </a:t>
            </a:r>
            <a:r>
              <a:rPr lang="en-US" altLang="zh-TW" dirty="0"/>
              <a:t>: </a:t>
            </a:r>
            <a:r>
              <a:rPr lang="zh-TW" altLang="en-US" dirty="0"/>
              <a:t>稅制合理化、培養稅源、促進</a:t>
            </a:r>
            <a:r>
              <a:rPr lang="zh-TW" altLang="en-US" dirty="0" smtClean="0"/>
              <a:t>財務</a:t>
            </a:r>
            <a:r>
              <a:rPr lang="zh-TW" altLang="en-US" dirty="0"/>
              <a:t>、投資效率及投資</a:t>
            </a:r>
            <a:r>
              <a:rPr lang="zh-TW" altLang="en-US" dirty="0" smtClean="0"/>
              <a:t>意願</a:t>
            </a:r>
            <a:endParaRPr lang="en-US" altLang="zh-TW" dirty="0" smtClean="0"/>
          </a:p>
          <a:p>
            <a:pPr lvl="1"/>
            <a:r>
              <a:rPr lang="zh-TW" altLang="en-US" dirty="0" smtClean="0"/>
              <a:t>反對</a:t>
            </a:r>
            <a:r>
              <a:rPr lang="zh-TW" altLang="en-US" dirty="0">
                <a:latin typeface="新細明體"/>
                <a:ea typeface="新細明體"/>
              </a:rPr>
              <a:t>：稅收損失、手續繁複、盈餘分配</a:t>
            </a:r>
            <a:r>
              <a:rPr lang="zh-TW" altLang="en-US" dirty="0" smtClean="0">
                <a:latin typeface="新細明體"/>
                <a:ea typeface="新細明體"/>
              </a:rPr>
              <a:t>壓力</a:t>
            </a:r>
            <a:r>
              <a:rPr lang="zh-TW" altLang="en-US" dirty="0">
                <a:latin typeface="新細明體"/>
                <a:ea typeface="新細明體"/>
              </a:rPr>
              <a:t>、違反量能課稅</a:t>
            </a:r>
          </a:p>
          <a:p>
            <a:pPr lvl="1"/>
            <a:r>
              <a:rPr lang="zh-TW" altLang="en-US" dirty="0" smtClean="0">
                <a:latin typeface="新細明體" pitchFamily="18" charset="-120"/>
              </a:rPr>
              <a:t>方式</a:t>
            </a:r>
            <a:r>
              <a:rPr lang="zh-TW" altLang="en-US" dirty="0" smtClean="0">
                <a:latin typeface="新細明體"/>
                <a:ea typeface="新細明體"/>
              </a:rPr>
              <a:t>：</a:t>
            </a:r>
            <a:endParaRPr lang="en-US" altLang="zh-TW" dirty="0">
              <a:latin typeface="新細明體"/>
              <a:ea typeface="新細明體"/>
            </a:endParaRPr>
          </a:p>
          <a:p>
            <a:pPr lvl="2"/>
            <a:r>
              <a:rPr lang="zh-TW" altLang="en-US" dirty="0"/>
              <a:t>廢除</a:t>
            </a:r>
            <a:r>
              <a:rPr lang="zh-TW" altLang="en-US" dirty="0" smtClean="0"/>
              <a:t>營所稅</a:t>
            </a:r>
            <a:endParaRPr lang="en-US" altLang="zh-TW" dirty="0" smtClean="0"/>
          </a:p>
          <a:p>
            <a:pPr lvl="2"/>
            <a:r>
              <a:rPr lang="zh-TW" altLang="en-US" dirty="0">
                <a:latin typeface="新細明體" pitchFamily="18" charset="-120"/>
              </a:rPr>
              <a:t>投資視為費用</a:t>
            </a:r>
            <a:r>
              <a:rPr lang="zh-TW" altLang="en-US" dirty="0" smtClean="0">
                <a:latin typeface="新細明體" pitchFamily="18" charset="-120"/>
              </a:rPr>
              <a:t>扣除</a:t>
            </a:r>
            <a:endParaRPr lang="en-US" altLang="zh-TW" dirty="0" smtClean="0">
              <a:latin typeface="新細明體" pitchFamily="18" charset="-120"/>
            </a:endParaRPr>
          </a:p>
          <a:p>
            <a:pPr lvl="2"/>
            <a:r>
              <a:rPr lang="zh-TW" altLang="en-US" dirty="0"/>
              <a:t>全額扣抵</a:t>
            </a:r>
            <a:r>
              <a:rPr lang="zh-TW" altLang="en-US" dirty="0" smtClean="0"/>
              <a:t>綜所稅</a:t>
            </a:r>
            <a:endParaRPr lang="en-US" altLang="zh-TW" dirty="0" smtClean="0"/>
          </a:p>
          <a:p>
            <a:pPr lvl="2"/>
            <a:r>
              <a:rPr lang="zh-TW" altLang="en-US" dirty="0"/>
              <a:t>降低營所稅率</a:t>
            </a:r>
          </a:p>
          <a:p>
            <a:pPr lvl="2"/>
            <a:r>
              <a:rPr lang="zh-TW" altLang="en-US" dirty="0"/>
              <a:t>分配、盈餘合併</a:t>
            </a:r>
            <a:r>
              <a:rPr lang="zh-TW" altLang="en-US" dirty="0" smtClean="0"/>
              <a:t>制</a:t>
            </a:r>
            <a:endParaRPr lang="en-US" altLang="zh-TW" dirty="0" smtClean="0"/>
          </a:p>
          <a:p>
            <a:r>
              <a:rPr lang="zh-TW" altLang="en-US" dirty="0" smtClean="0"/>
              <a:t>我國為建立符合國際趨勢且具競爭力之公平合理所得稅制，因此參考其他國家之作法於民國</a:t>
            </a:r>
            <a:r>
              <a:rPr lang="en-US" altLang="zh-TW" dirty="0"/>
              <a:t>107</a:t>
            </a:r>
            <a:r>
              <a:rPr lang="zh-TW" altLang="en-US" dirty="0" smtClean="0"/>
              <a:t>年廢除兩稅合一設算扣底制度，改採二擇一制度，即</a:t>
            </a:r>
            <a:r>
              <a:rPr lang="zh-TW" altLang="en-US" dirty="0" smtClean="0">
                <a:latin typeface="新細明體"/>
                <a:ea typeface="新細明體"/>
              </a:rPr>
              <a:t>：</a:t>
            </a:r>
            <a:endParaRPr lang="en-US" altLang="zh-TW" dirty="0" smtClean="0"/>
          </a:p>
          <a:p>
            <a:pPr lvl="1"/>
            <a:r>
              <a:rPr lang="zh-TW" altLang="en-US" dirty="0" smtClean="0"/>
              <a:t>合併計稅減除股利可抵減稅額</a:t>
            </a:r>
            <a:endParaRPr lang="en-US" altLang="zh-TW" dirty="0" smtClean="0"/>
          </a:p>
          <a:p>
            <a:pPr lvl="1"/>
            <a:r>
              <a:rPr lang="zh-TW" altLang="en-US" dirty="0"/>
              <a:t>單一稅率分開計稅</a:t>
            </a:r>
            <a:endParaRPr lang="en-US" altLang="zh-TW" dirty="0"/>
          </a:p>
          <a:p>
            <a:endParaRPr lang="zh-TW" altLang="en-US" dirty="0"/>
          </a:p>
        </p:txBody>
      </p:sp>
    </p:spTree>
    <p:extLst>
      <p:ext uri="{BB962C8B-B14F-4D97-AF65-F5344CB8AC3E}">
        <p14:creationId xmlns:p14="http://schemas.microsoft.com/office/powerpoint/2010/main" val="1557990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75656" y="116632"/>
            <a:ext cx="7498080" cy="576064"/>
          </a:xfrm>
        </p:spPr>
        <p:txBody>
          <a:bodyPr>
            <a:normAutofit fontScale="90000"/>
          </a:bodyPr>
          <a:lstStyle/>
          <a:p>
            <a:pPr algn="ctr"/>
            <a:r>
              <a:rPr lang="zh-TW" altLang="en-US" dirty="0" smtClean="0"/>
              <a:t>課稅對象及範圍</a:t>
            </a:r>
            <a:endParaRPr lang="zh-TW" altLang="en-US" dirty="0"/>
          </a:p>
        </p:txBody>
      </p:sp>
      <p:sp>
        <p:nvSpPr>
          <p:cNvPr id="3" name="內容版面配置區 2"/>
          <p:cNvSpPr>
            <a:spLocks noGrp="1"/>
          </p:cNvSpPr>
          <p:nvPr>
            <p:ph idx="1"/>
          </p:nvPr>
        </p:nvSpPr>
        <p:spPr>
          <a:xfrm>
            <a:off x="827584" y="692696"/>
            <a:ext cx="8208912" cy="6048672"/>
          </a:xfrm>
        </p:spPr>
        <p:txBody>
          <a:bodyPr>
            <a:normAutofit fontScale="92500" lnSpcReduction="10000"/>
          </a:bodyPr>
          <a:lstStyle/>
          <a:p>
            <a:r>
              <a:rPr lang="zh-TW" altLang="en-US" dirty="0" smtClean="0"/>
              <a:t>課稅對象</a:t>
            </a:r>
            <a:r>
              <a:rPr lang="zh-TW" altLang="en-US" dirty="0" smtClean="0">
                <a:latin typeface="新細明體"/>
                <a:ea typeface="新細明體"/>
              </a:rPr>
              <a:t>：</a:t>
            </a:r>
            <a:endParaRPr lang="en-US" altLang="zh-TW" dirty="0" smtClean="0">
              <a:latin typeface="新細明體"/>
              <a:ea typeface="新細明體"/>
            </a:endParaRPr>
          </a:p>
          <a:p>
            <a:pPr lvl="1"/>
            <a:r>
              <a:rPr lang="zh-TW" altLang="en-US" dirty="0">
                <a:latin typeface="新細明體"/>
                <a:ea typeface="新細明體"/>
              </a:rPr>
              <a:t>凡在中華民國境內經營之營利事業，應依本法規定，課徵營利事業所得稅。</a:t>
            </a:r>
            <a:r>
              <a:rPr lang="en-US" altLang="zh-TW" dirty="0">
                <a:latin typeface="新細明體"/>
                <a:ea typeface="新細明體"/>
              </a:rPr>
              <a:t>(</a:t>
            </a:r>
            <a:r>
              <a:rPr lang="zh-TW" altLang="en-US" dirty="0">
                <a:latin typeface="新細明體"/>
                <a:ea typeface="新細明體"/>
              </a:rPr>
              <a:t>參</a:t>
            </a:r>
            <a:r>
              <a:rPr lang="en-US" altLang="zh-TW" dirty="0">
                <a:latin typeface="新細明體"/>
                <a:ea typeface="新細明體"/>
              </a:rPr>
              <a:t>§</a:t>
            </a:r>
            <a:r>
              <a:rPr lang="en-US" altLang="zh-TW" dirty="0" smtClean="0">
                <a:latin typeface="新細明體"/>
                <a:ea typeface="新細明體"/>
              </a:rPr>
              <a:t>3</a:t>
            </a:r>
            <a:r>
              <a:rPr lang="zh-TW" altLang="en-US" dirty="0" smtClean="0">
                <a:latin typeface="新細明體"/>
                <a:ea typeface="新細明體"/>
              </a:rPr>
              <a:t>第</a:t>
            </a:r>
            <a:r>
              <a:rPr lang="en-US" altLang="zh-TW" dirty="0" smtClean="0">
                <a:latin typeface="新細明體"/>
                <a:ea typeface="新細明體"/>
              </a:rPr>
              <a:t>1</a:t>
            </a:r>
            <a:r>
              <a:rPr lang="zh-TW" altLang="en-US" dirty="0" smtClean="0">
                <a:latin typeface="新細明體"/>
                <a:ea typeface="新細明體"/>
              </a:rPr>
              <a:t>項</a:t>
            </a:r>
            <a:r>
              <a:rPr lang="en-US" altLang="zh-TW" dirty="0" smtClean="0">
                <a:latin typeface="新細明體"/>
                <a:ea typeface="新細明體"/>
              </a:rPr>
              <a:t>)</a:t>
            </a:r>
          </a:p>
          <a:p>
            <a:pPr lvl="1"/>
            <a:r>
              <a:rPr lang="zh-TW" altLang="en-US" dirty="0"/>
              <a:t>本法稱營利事業，係指公營、私營或公私合營，以營利為目的，具備營業牌號或場所之獨資、合夥、公司及其他組織方式之工、商、農、林、漁、牧、礦冶等營利事業</a:t>
            </a:r>
            <a:r>
              <a:rPr lang="zh-TW" altLang="en-US" dirty="0" smtClean="0"/>
              <a:t>。</a:t>
            </a:r>
            <a:r>
              <a:rPr lang="en-US" altLang="zh-TW" dirty="0"/>
              <a:t>(</a:t>
            </a:r>
            <a:r>
              <a:rPr lang="zh-TW" altLang="en-US" dirty="0"/>
              <a:t>參</a:t>
            </a:r>
            <a:r>
              <a:rPr lang="en-US" altLang="zh-TW" dirty="0" smtClean="0"/>
              <a:t>§11)</a:t>
            </a:r>
            <a:endParaRPr lang="en-US" altLang="zh-TW" dirty="0">
              <a:latin typeface="新細明體"/>
              <a:ea typeface="新細明體"/>
            </a:endParaRPr>
          </a:p>
          <a:p>
            <a:r>
              <a:rPr lang="zh-TW" altLang="en-US" dirty="0" smtClean="0">
                <a:latin typeface="新細明體"/>
                <a:ea typeface="新細明體"/>
              </a:rPr>
              <a:t>課稅範圍：屬人兼採屬地主義</a:t>
            </a:r>
            <a:endParaRPr lang="en-US" altLang="zh-TW" dirty="0" smtClean="0">
              <a:latin typeface="新細明體"/>
              <a:ea typeface="新細明體"/>
            </a:endParaRPr>
          </a:p>
          <a:p>
            <a:pPr lvl="1"/>
            <a:r>
              <a:rPr lang="zh-TW" altLang="en-US" dirty="0">
                <a:latin typeface="新細明體"/>
                <a:ea typeface="新細明體"/>
              </a:rPr>
              <a:t>屬人主義：營利事業之總機構在中華民國境內者，應就其中華民國境內外全部營利事業所得，合併課徵營利事業所得稅</a:t>
            </a:r>
            <a:r>
              <a:rPr lang="zh-TW" altLang="en-US" dirty="0" smtClean="0">
                <a:latin typeface="新細明體"/>
                <a:ea typeface="新細明體"/>
              </a:rPr>
              <a:t>。為國外已那租稅部分可「扣抵 」</a:t>
            </a:r>
            <a:r>
              <a:rPr lang="en-US" altLang="zh-TW" dirty="0" smtClean="0">
                <a:latin typeface="新細明體"/>
                <a:ea typeface="新細明體"/>
              </a:rPr>
              <a:t>(</a:t>
            </a:r>
            <a:r>
              <a:rPr lang="zh-TW" altLang="en-US" dirty="0">
                <a:latin typeface="新細明體"/>
                <a:ea typeface="新細明體"/>
              </a:rPr>
              <a:t>參</a:t>
            </a:r>
            <a:r>
              <a:rPr lang="en-US" altLang="zh-TW" dirty="0">
                <a:latin typeface="新細明體"/>
                <a:ea typeface="新細明體"/>
              </a:rPr>
              <a:t>§3</a:t>
            </a:r>
            <a:r>
              <a:rPr lang="zh-TW" altLang="en-US" dirty="0" smtClean="0">
                <a:latin typeface="新細明體"/>
                <a:ea typeface="新細明體"/>
              </a:rPr>
              <a:t>第</a:t>
            </a:r>
            <a:r>
              <a:rPr lang="en-US" altLang="zh-TW" dirty="0" smtClean="0">
                <a:latin typeface="新細明體"/>
                <a:ea typeface="新細明體"/>
              </a:rPr>
              <a:t>2</a:t>
            </a:r>
            <a:r>
              <a:rPr lang="zh-TW" altLang="en-US" dirty="0" smtClean="0">
                <a:latin typeface="新細明體"/>
                <a:ea typeface="新細明體"/>
              </a:rPr>
              <a:t>項</a:t>
            </a:r>
            <a:r>
              <a:rPr lang="en-US" altLang="zh-TW" dirty="0" smtClean="0">
                <a:latin typeface="新細明體"/>
                <a:ea typeface="新細明體"/>
              </a:rPr>
              <a:t>)</a:t>
            </a:r>
          </a:p>
          <a:p>
            <a:pPr lvl="1"/>
            <a:r>
              <a:rPr lang="zh-TW" altLang="en-US" dirty="0">
                <a:latin typeface="新細明體"/>
                <a:ea typeface="新細明體"/>
              </a:rPr>
              <a:t>屬地</a:t>
            </a:r>
            <a:r>
              <a:rPr lang="zh-TW" altLang="en-US" dirty="0" smtClean="0">
                <a:latin typeface="新細明體"/>
                <a:ea typeface="新細明體"/>
              </a:rPr>
              <a:t>主義：</a:t>
            </a:r>
            <a:r>
              <a:rPr lang="zh-TW" altLang="en-US" dirty="0"/>
              <a:t>營利事業之總機構在中華民國境外，而有中華民國來源所得者，應就</a:t>
            </a:r>
            <a:r>
              <a:rPr lang="zh-TW" altLang="en-US" dirty="0" smtClean="0"/>
              <a:t>其在境內</a:t>
            </a:r>
            <a:r>
              <a:rPr lang="zh-TW" altLang="en-US" dirty="0"/>
              <a:t>之營利事業所得</a:t>
            </a:r>
            <a:r>
              <a:rPr lang="zh-TW" altLang="en-US" dirty="0" smtClean="0"/>
              <a:t>，課</a:t>
            </a:r>
            <a:r>
              <a:rPr lang="zh-TW" altLang="en-US" dirty="0"/>
              <a:t>徵營利事業所得稅</a:t>
            </a:r>
            <a:r>
              <a:rPr lang="zh-TW" altLang="en-US" dirty="0" smtClean="0"/>
              <a:t>。</a:t>
            </a:r>
            <a:r>
              <a:rPr lang="en-US" altLang="zh-TW" dirty="0"/>
              <a:t>(</a:t>
            </a:r>
            <a:r>
              <a:rPr lang="zh-TW" altLang="en-US" dirty="0"/>
              <a:t>參</a:t>
            </a:r>
            <a:r>
              <a:rPr lang="en-US" altLang="zh-TW" dirty="0"/>
              <a:t>§3</a:t>
            </a:r>
            <a:r>
              <a:rPr lang="zh-TW" altLang="en-US" dirty="0" smtClean="0"/>
              <a:t>第</a:t>
            </a:r>
            <a:r>
              <a:rPr lang="en-US" altLang="zh-TW" dirty="0" smtClean="0"/>
              <a:t>3</a:t>
            </a:r>
            <a:r>
              <a:rPr lang="zh-TW" altLang="en-US" dirty="0" smtClean="0"/>
              <a:t>項</a:t>
            </a:r>
            <a:r>
              <a:rPr lang="en-US" altLang="zh-TW" dirty="0"/>
              <a:t>)</a:t>
            </a:r>
            <a:endParaRPr lang="en-US" altLang="zh-TW" dirty="0">
              <a:latin typeface="新細明體"/>
              <a:ea typeface="新細明體"/>
            </a:endParaRPr>
          </a:p>
          <a:p>
            <a:endParaRPr lang="zh-TW" altLang="en-US" dirty="0"/>
          </a:p>
        </p:txBody>
      </p:sp>
    </p:spTree>
    <p:extLst>
      <p:ext uri="{BB962C8B-B14F-4D97-AF65-F5344CB8AC3E}">
        <p14:creationId xmlns:p14="http://schemas.microsoft.com/office/powerpoint/2010/main" val="1094748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16632"/>
            <a:ext cx="7498080" cy="634082"/>
          </a:xfrm>
        </p:spPr>
        <p:txBody>
          <a:bodyPr>
            <a:normAutofit fontScale="90000"/>
          </a:bodyPr>
          <a:lstStyle/>
          <a:p>
            <a:pPr algn="ctr"/>
            <a:r>
              <a:rPr lang="zh-TW" altLang="en-US" dirty="0"/>
              <a:t>課稅對象及範圍</a:t>
            </a:r>
          </a:p>
        </p:txBody>
      </p:sp>
      <p:sp>
        <p:nvSpPr>
          <p:cNvPr id="3" name="內容版面配置區 2"/>
          <p:cNvSpPr>
            <a:spLocks noGrp="1"/>
          </p:cNvSpPr>
          <p:nvPr>
            <p:ph idx="1"/>
          </p:nvPr>
        </p:nvSpPr>
        <p:spPr>
          <a:xfrm>
            <a:off x="971600" y="764704"/>
            <a:ext cx="8064896" cy="5904656"/>
          </a:xfrm>
        </p:spPr>
        <p:txBody>
          <a:bodyPr>
            <a:normAutofit lnSpcReduction="10000"/>
          </a:bodyPr>
          <a:lstStyle/>
          <a:p>
            <a:r>
              <a:rPr lang="zh-TW" altLang="en-US" dirty="0"/>
              <a:t>減免範圍 </a:t>
            </a:r>
            <a:r>
              <a:rPr lang="en-US" altLang="zh-TW" dirty="0"/>
              <a:t>: </a:t>
            </a:r>
            <a:endParaRPr lang="en-US" altLang="zh-TW" dirty="0" smtClean="0"/>
          </a:p>
          <a:p>
            <a:pPr lvl="1"/>
            <a:r>
              <a:rPr lang="zh-TW" altLang="en-US" dirty="0" smtClean="0"/>
              <a:t>轉投資收益免稅</a:t>
            </a:r>
            <a:r>
              <a:rPr lang="zh-TW" altLang="en-US" dirty="0" smtClean="0">
                <a:latin typeface="新細明體"/>
                <a:ea typeface="新細明體"/>
              </a:rPr>
              <a:t>：</a:t>
            </a:r>
            <a:r>
              <a:rPr lang="zh-TW" altLang="en-US" dirty="0"/>
              <a:t>公司、合作社及其他法人之營利事業，因投資於國內其他營利事業，所獲配之股利或盈餘，不計入所得額課稅</a:t>
            </a:r>
            <a:r>
              <a:rPr lang="zh-TW" altLang="en-US" dirty="0" smtClean="0"/>
              <a:t>。</a:t>
            </a:r>
            <a:r>
              <a:rPr lang="en-US" altLang="zh-TW" dirty="0" smtClean="0"/>
              <a:t>(</a:t>
            </a:r>
            <a:r>
              <a:rPr lang="zh-TW" altLang="en-US" dirty="0"/>
              <a:t>參</a:t>
            </a:r>
            <a:r>
              <a:rPr lang="en-US" altLang="zh-TW" dirty="0" smtClean="0"/>
              <a:t>§42)</a:t>
            </a:r>
          </a:p>
          <a:p>
            <a:pPr lvl="1"/>
            <a:r>
              <a:rPr lang="zh-TW" altLang="en-US" dirty="0">
                <a:latin typeface="新細明體"/>
                <a:ea typeface="新細明體"/>
              </a:rPr>
              <a:t>所得稅法第</a:t>
            </a:r>
            <a:r>
              <a:rPr lang="en-US" altLang="zh-TW" dirty="0">
                <a:latin typeface="新細明體"/>
                <a:ea typeface="新細明體"/>
              </a:rPr>
              <a:t>4</a:t>
            </a:r>
            <a:r>
              <a:rPr lang="zh-TW" altLang="en-US" dirty="0" smtClean="0">
                <a:latin typeface="新細明體"/>
                <a:ea typeface="新細明體"/>
              </a:rPr>
              <a:t>條免稅所得之條文於此亦有適用</a:t>
            </a:r>
            <a:endParaRPr lang="en-US" altLang="zh-TW" dirty="0" smtClean="0">
              <a:latin typeface="新細明體"/>
              <a:ea typeface="新細明體"/>
            </a:endParaRPr>
          </a:p>
          <a:p>
            <a:pPr lvl="2"/>
            <a:r>
              <a:rPr lang="zh-TW" altLang="en-US" sz="2800" dirty="0">
                <a:latin typeface="新細明體" pitchFamily="18" charset="-120"/>
              </a:rPr>
              <a:t>國際互惠 </a:t>
            </a:r>
            <a:r>
              <a:rPr lang="en-US" altLang="zh-TW" sz="2800" dirty="0">
                <a:latin typeface="新細明體" pitchFamily="18" charset="-120"/>
              </a:rPr>
              <a:t>: </a:t>
            </a:r>
            <a:r>
              <a:rPr lang="zh-TW" altLang="en-US" sz="2800" dirty="0">
                <a:latin typeface="新細明體" pitchFamily="18" charset="-120"/>
              </a:rPr>
              <a:t>國際通輸互</a:t>
            </a:r>
            <a:r>
              <a:rPr lang="zh-TW" altLang="en-US" sz="2800" dirty="0" smtClean="0">
                <a:latin typeface="新細明體" pitchFamily="18" charset="-120"/>
              </a:rPr>
              <a:t>免</a:t>
            </a:r>
            <a:endParaRPr lang="en-US" altLang="zh-TW" sz="2800" dirty="0" smtClean="0">
              <a:latin typeface="新細明體" pitchFamily="18" charset="-120"/>
            </a:endParaRPr>
          </a:p>
          <a:p>
            <a:pPr lvl="2"/>
            <a:r>
              <a:rPr lang="zh-TW" altLang="en-US" sz="2800" dirty="0" smtClean="0">
                <a:latin typeface="新細明體" pitchFamily="18" charset="-120"/>
              </a:rPr>
              <a:t>鼓勵</a:t>
            </a:r>
            <a:r>
              <a:rPr lang="zh-TW" altLang="en-US" sz="2800" dirty="0">
                <a:latin typeface="新細明體" pitchFamily="18" charset="-120"/>
              </a:rPr>
              <a:t>社會公益 </a:t>
            </a:r>
            <a:r>
              <a:rPr lang="en-US" altLang="zh-TW" sz="2800" dirty="0">
                <a:latin typeface="新細明體" pitchFamily="18" charset="-120"/>
              </a:rPr>
              <a:t>: </a:t>
            </a:r>
            <a:r>
              <a:rPr lang="zh-TW" altLang="en-US" sz="2800" dirty="0">
                <a:latin typeface="新細明體" pitchFamily="18" charset="-120"/>
              </a:rPr>
              <a:t>教、文、慈善、公益</a:t>
            </a:r>
            <a:r>
              <a:rPr lang="zh-TW" altLang="en-US" sz="2800" dirty="0" smtClean="0">
                <a:latin typeface="新細明體" pitchFamily="18" charset="-120"/>
              </a:rPr>
              <a:t>機關免稅</a:t>
            </a:r>
            <a:endParaRPr lang="en-US" altLang="zh-TW" sz="2800" dirty="0" smtClean="0">
              <a:latin typeface="新細明體" pitchFamily="18" charset="-120"/>
            </a:endParaRPr>
          </a:p>
          <a:p>
            <a:pPr lvl="2"/>
            <a:r>
              <a:rPr lang="zh-TW" altLang="en-US" sz="2800" dirty="0">
                <a:latin typeface="新細明體" pitchFamily="18" charset="-120"/>
              </a:rPr>
              <a:t>避免重複課稅 </a:t>
            </a:r>
            <a:r>
              <a:rPr lang="en-US" altLang="zh-TW" sz="2800" dirty="0">
                <a:latin typeface="新細明體" pitchFamily="18" charset="-120"/>
              </a:rPr>
              <a:t>: </a:t>
            </a:r>
            <a:r>
              <a:rPr lang="zh-TW" altLang="en-US" sz="2800" dirty="0">
                <a:latin typeface="新細明體" pitchFamily="18" charset="-120"/>
              </a:rPr>
              <a:t>出售之土地</a:t>
            </a:r>
            <a:r>
              <a:rPr lang="zh-TW" altLang="en-US" sz="2800" dirty="0" smtClean="0">
                <a:latin typeface="新細明體" pitchFamily="18" charset="-120"/>
              </a:rPr>
              <a:t>免稅</a:t>
            </a:r>
            <a:endParaRPr lang="en-US" altLang="zh-TW" sz="2800" dirty="0" smtClean="0">
              <a:latin typeface="新細明體" pitchFamily="18" charset="-120"/>
            </a:endParaRPr>
          </a:p>
          <a:p>
            <a:pPr lvl="2"/>
            <a:r>
              <a:rPr lang="zh-TW" altLang="en-US" sz="2800" dirty="0" smtClean="0">
                <a:latin typeface="新細明體" pitchFamily="18" charset="-120"/>
              </a:rPr>
              <a:t>獎勵</a:t>
            </a:r>
            <a:r>
              <a:rPr lang="zh-TW" altLang="en-US" sz="2800" dirty="0">
                <a:latin typeface="新細明體" pitchFamily="18" charset="-120"/>
              </a:rPr>
              <a:t>技術或資金輸入 </a:t>
            </a:r>
            <a:r>
              <a:rPr lang="en-US" altLang="zh-TW" sz="2800" dirty="0">
                <a:latin typeface="新細明體" pitchFamily="18" charset="-120"/>
              </a:rPr>
              <a:t>: </a:t>
            </a:r>
            <a:r>
              <a:rPr lang="zh-TW" altLang="en-US" sz="2800" dirty="0">
                <a:latin typeface="新細明體" pitchFamily="18" charset="-120"/>
              </a:rPr>
              <a:t>外國技術</a:t>
            </a:r>
            <a:r>
              <a:rPr lang="zh-TW" altLang="en-US" sz="2800" dirty="0" smtClean="0">
                <a:latin typeface="新細明體" pitchFamily="18" charset="-120"/>
              </a:rPr>
              <a:t>報酬及融資利息免稅</a:t>
            </a:r>
            <a:endParaRPr lang="en-US" altLang="zh-TW" dirty="0" smtClean="0"/>
          </a:p>
          <a:p>
            <a:pPr lvl="2"/>
            <a:r>
              <a:rPr lang="zh-TW" altLang="en-US" sz="2800" dirty="0">
                <a:latin typeface="新細明體" pitchFamily="18" charset="-120"/>
              </a:rPr>
              <a:t>健全企業</a:t>
            </a:r>
            <a:r>
              <a:rPr lang="zh-TW" altLang="en-US" sz="2800" dirty="0" smtClean="0">
                <a:latin typeface="新細明體" pitchFamily="18" charset="-120"/>
              </a:rPr>
              <a:t>資本</a:t>
            </a:r>
            <a:endParaRPr lang="en-US" altLang="zh-TW" sz="2800" dirty="0" smtClean="0">
              <a:latin typeface="新細明體" pitchFamily="18" charset="-120"/>
            </a:endParaRPr>
          </a:p>
          <a:p>
            <a:pPr lvl="2"/>
            <a:r>
              <a:rPr lang="zh-TW" altLang="en-US" sz="2800" dirty="0">
                <a:latin typeface="新細明體" pitchFamily="18" charset="-120"/>
              </a:rPr>
              <a:t>避免自我課徵 </a:t>
            </a:r>
            <a:r>
              <a:rPr lang="en-US" altLang="zh-TW" sz="2800" dirty="0">
                <a:latin typeface="新細明體" pitchFamily="18" charset="-120"/>
              </a:rPr>
              <a:t>: </a:t>
            </a:r>
            <a:r>
              <a:rPr lang="zh-TW" altLang="en-US" sz="2800" dirty="0">
                <a:latin typeface="新細明體" pitchFamily="18" charset="-120"/>
              </a:rPr>
              <a:t>政府機關所得免稅</a:t>
            </a:r>
          </a:p>
        </p:txBody>
      </p:sp>
    </p:spTree>
    <p:extLst>
      <p:ext uri="{BB962C8B-B14F-4D97-AF65-F5344CB8AC3E}">
        <p14:creationId xmlns:p14="http://schemas.microsoft.com/office/powerpoint/2010/main" val="633829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16632"/>
            <a:ext cx="7498080" cy="504056"/>
          </a:xfrm>
        </p:spPr>
        <p:txBody>
          <a:bodyPr>
            <a:normAutofit fontScale="90000"/>
          </a:bodyPr>
          <a:lstStyle/>
          <a:p>
            <a:r>
              <a:rPr lang="zh-TW" altLang="en-US" dirty="0" smtClean="0"/>
              <a:t>營利事業之會計年度及帳簿憑證</a:t>
            </a:r>
            <a:endParaRPr lang="zh-TW" altLang="en-US" dirty="0"/>
          </a:p>
        </p:txBody>
      </p:sp>
      <p:sp>
        <p:nvSpPr>
          <p:cNvPr id="3" name="內容版面配置區 2"/>
          <p:cNvSpPr>
            <a:spLocks noGrp="1"/>
          </p:cNvSpPr>
          <p:nvPr>
            <p:ph idx="1"/>
          </p:nvPr>
        </p:nvSpPr>
        <p:spPr>
          <a:xfrm>
            <a:off x="899592" y="620688"/>
            <a:ext cx="8136904" cy="6192688"/>
          </a:xfrm>
        </p:spPr>
        <p:txBody>
          <a:bodyPr>
            <a:normAutofit fontScale="92500" lnSpcReduction="20000"/>
          </a:bodyPr>
          <a:lstStyle/>
          <a:p>
            <a:r>
              <a:rPr lang="zh-TW" altLang="en-US" dirty="0" smtClean="0"/>
              <a:t>會計基礎</a:t>
            </a:r>
            <a:r>
              <a:rPr lang="zh-TW" altLang="en-US" dirty="0" smtClean="0">
                <a:latin typeface="新細明體"/>
                <a:ea typeface="新細明體"/>
              </a:rPr>
              <a:t>：</a:t>
            </a:r>
            <a:r>
              <a:rPr lang="en-US" altLang="zh-TW" dirty="0" smtClean="0">
                <a:latin typeface="新細明體"/>
                <a:ea typeface="新細明體"/>
              </a:rPr>
              <a:t>(</a:t>
            </a:r>
            <a:r>
              <a:rPr lang="zh-TW" altLang="en-US" dirty="0">
                <a:latin typeface="新細明體"/>
                <a:ea typeface="新細明體"/>
              </a:rPr>
              <a:t>參</a:t>
            </a:r>
            <a:r>
              <a:rPr lang="en-US" altLang="zh-TW" dirty="0">
                <a:latin typeface="新細明體"/>
                <a:ea typeface="新細明體"/>
              </a:rPr>
              <a:t>§</a:t>
            </a:r>
            <a:r>
              <a:rPr lang="en-US" altLang="zh-TW" dirty="0" smtClean="0">
                <a:latin typeface="新細明體"/>
                <a:ea typeface="新細明體"/>
              </a:rPr>
              <a:t>22)</a:t>
            </a:r>
          </a:p>
          <a:p>
            <a:pPr lvl="1"/>
            <a:r>
              <a:rPr lang="zh-TW" altLang="en-US" dirty="0" smtClean="0">
                <a:latin typeface="新細明體"/>
                <a:ea typeface="新細明體"/>
              </a:rPr>
              <a:t>原則</a:t>
            </a:r>
            <a:r>
              <a:rPr lang="en-US" altLang="zh-TW" dirty="0" smtClean="0">
                <a:latin typeface="新細明體"/>
                <a:ea typeface="新細明體"/>
              </a:rPr>
              <a:t>﹕</a:t>
            </a:r>
            <a:r>
              <a:rPr lang="zh-TW" altLang="en-US" dirty="0" smtClean="0">
                <a:latin typeface="新細明體"/>
                <a:ea typeface="新細明體"/>
              </a:rPr>
              <a:t>採權責</a:t>
            </a:r>
            <a:r>
              <a:rPr lang="zh-TW" altLang="en-US" dirty="0">
                <a:latin typeface="新細明體"/>
                <a:ea typeface="新細明體"/>
              </a:rPr>
              <a:t>發生</a:t>
            </a:r>
            <a:r>
              <a:rPr lang="zh-TW" altLang="en-US" dirty="0" smtClean="0">
                <a:latin typeface="新細明體"/>
                <a:ea typeface="新細明體"/>
              </a:rPr>
              <a:t>制</a:t>
            </a:r>
            <a:endParaRPr lang="en-US" altLang="zh-TW" dirty="0" smtClean="0">
              <a:latin typeface="新細明體"/>
              <a:ea typeface="新細明體"/>
            </a:endParaRPr>
          </a:p>
          <a:p>
            <a:pPr lvl="1"/>
            <a:r>
              <a:rPr lang="zh-TW" altLang="en-US" dirty="0" smtClean="0">
                <a:latin typeface="新細明體"/>
                <a:ea typeface="新細明體"/>
              </a:rPr>
              <a:t>例外：非</a:t>
            </a:r>
            <a:r>
              <a:rPr lang="zh-TW" altLang="en-US" dirty="0">
                <a:latin typeface="新細明體"/>
                <a:ea typeface="新細明體"/>
              </a:rPr>
              <a:t>公司組織者，得因原有習慣或因營業範圍狹小，申報該管稽徵機關採用現金收付制。</a:t>
            </a:r>
            <a:endParaRPr lang="en-US" altLang="zh-TW" dirty="0" smtClean="0">
              <a:latin typeface="新細明體"/>
              <a:ea typeface="新細明體"/>
            </a:endParaRPr>
          </a:p>
          <a:p>
            <a:r>
              <a:rPr lang="zh-TW" altLang="en-US" dirty="0" smtClean="0">
                <a:latin typeface="新細明體"/>
                <a:ea typeface="新細明體"/>
              </a:rPr>
              <a:t>會計年度：</a:t>
            </a:r>
            <a:r>
              <a:rPr lang="en-US" altLang="zh-TW" dirty="0" smtClean="0">
                <a:latin typeface="新細明體"/>
                <a:ea typeface="新細明體"/>
              </a:rPr>
              <a:t>(</a:t>
            </a:r>
            <a:r>
              <a:rPr lang="zh-TW" altLang="en-US" dirty="0" smtClean="0">
                <a:latin typeface="新細明體"/>
                <a:ea typeface="新細明體"/>
              </a:rPr>
              <a:t>參</a:t>
            </a:r>
            <a:r>
              <a:rPr lang="en-US" altLang="zh-TW" dirty="0">
                <a:latin typeface="新細明體"/>
                <a:ea typeface="新細明體"/>
              </a:rPr>
              <a:t>§23</a:t>
            </a:r>
            <a:r>
              <a:rPr lang="en-US" altLang="zh-TW" dirty="0" smtClean="0">
                <a:latin typeface="新細明體"/>
                <a:ea typeface="新細明體"/>
              </a:rPr>
              <a:t>)</a:t>
            </a:r>
          </a:p>
          <a:p>
            <a:pPr lvl="1"/>
            <a:r>
              <a:rPr lang="zh-TW" altLang="en-US" dirty="0">
                <a:latin typeface="新細明體"/>
                <a:ea typeface="新細明體"/>
              </a:rPr>
              <a:t>原則採曆年制即</a:t>
            </a:r>
            <a:r>
              <a:rPr lang="zh-TW" altLang="en-US" dirty="0" smtClean="0">
                <a:latin typeface="新細明體"/>
                <a:ea typeface="新細明體"/>
              </a:rPr>
              <a:t>每年</a:t>
            </a:r>
            <a:r>
              <a:rPr lang="en-US" altLang="zh-TW" dirty="0" smtClean="0">
                <a:latin typeface="新細明體"/>
                <a:ea typeface="新細明體"/>
              </a:rPr>
              <a:t>1</a:t>
            </a:r>
            <a:r>
              <a:rPr lang="zh-TW" altLang="en-US" dirty="0" smtClean="0">
                <a:latin typeface="新細明體"/>
                <a:ea typeface="新細明體"/>
              </a:rPr>
              <a:t>月</a:t>
            </a:r>
            <a:r>
              <a:rPr lang="en-US" altLang="zh-TW" dirty="0" smtClean="0">
                <a:latin typeface="新細明體"/>
                <a:ea typeface="新細明體"/>
              </a:rPr>
              <a:t>1</a:t>
            </a:r>
            <a:r>
              <a:rPr lang="zh-TW" altLang="en-US" dirty="0" smtClean="0">
                <a:latin typeface="新細明體"/>
                <a:ea typeface="新細明體"/>
              </a:rPr>
              <a:t>日</a:t>
            </a:r>
            <a:r>
              <a:rPr lang="zh-TW" altLang="en-US" dirty="0">
                <a:latin typeface="新細明體"/>
                <a:ea typeface="新細明體"/>
              </a:rPr>
              <a:t>起</a:t>
            </a:r>
            <a:r>
              <a:rPr lang="zh-TW" altLang="en-US" dirty="0" smtClean="0">
                <a:latin typeface="新細明體"/>
                <a:ea typeface="新細明體"/>
              </a:rPr>
              <a:t>至</a:t>
            </a:r>
            <a:r>
              <a:rPr lang="en-US" altLang="zh-TW" dirty="0" smtClean="0">
                <a:latin typeface="新細明體"/>
                <a:ea typeface="新細明體"/>
              </a:rPr>
              <a:t>12</a:t>
            </a:r>
            <a:r>
              <a:rPr lang="zh-TW" altLang="en-US" dirty="0" smtClean="0">
                <a:latin typeface="新細明體"/>
                <a:ea typeface="新細明體"/>
              </a:rPr>
              <a:t>月</a:t>
            </a:r>
            <a:r>
              <a:rPr lang="en-US" altLang="zh-TW" dirty="0" smtClean="0">
                <a:latin typeface="新細明體"/>
                <a:ea typeface="新細明體"/>
              </a:rPr>
              <a:t>31</a:t>
            </a:r>
            <a:r>
              <a:rPr lang="zh-TW" altLang="en-US" dirty="0" smtClean="0">
                <a:latin typeface="新細明體"/>
                <a:ea typeface="新細明體"/>
              </a:rPr>
              <a:t>日止。</a:t>
            </a:r>
            <a:endParaRPr lang="en-US" altLang="zh-TW" dirty="0" smtClean="0">
              <a:latin typeface="新細明體"/>
              <a:ea typeface="新細明體"/>
            </a:endParaRPr>
          </a:p>
          <a:p>
            <a:pPr lvl="1"/>
            <a:r>
              <a:rPr lang="zh-TW" altLang="en-US" dirty="0" smtClean="0">
                <a:latin typeface="新細明體"/>
                <a:ea typeface="新細明體"/>
              </a:rPr>
              <a:t>例外：經</a:t>
            </a:r>
            <a:r>
              <a:rPr lang="zh-TW" altLang="en-US" dirty="0">
                <a:latin typeface="新細明體"/>
                <a:ea typeface="新細明體"/>
              </a:rPr>
              <a:t>稽徵機管核准採非曆年</a:t>
            </a:r>
            <a:r>
              <a:rPr lang="zh-TW" altLang="en-US" dirty="0" smtClean="0">
                <a:latin typeface="新細明體"/>
                <a:ea typeface="新細明體"/>
              </a:rPr>
              <a:t>制。非</a:t>
            </a:r>
            <a:r>
              <a:rPr lang="zh-TW" altLang="en-US" dirty="0">
                <a:latin typeface="新細明體"/>
                <a:ea typeface="新細明體"/>
              </a:rPr>
              <a:t>曆年制多採四月制或七月制。過去中央政府預算即採七月制。</a:t>
            </a:r>
          </a:p>
          <a:p>
            <a:r>
              <a:rPr lang="zh-TW" altLang="en-US" dirty="0" smtClean="0">
                <a:latin typeface="新細明體"/>
                <a:ea typeface="新細明體"/>
              </a:rPr>
              <a:t>帳簿憑證：</a:t>
            </a:r>
            <a:r>
              <a:rPr lang="en-US" altLang="zh-TW" dirty="0" smtClean="0">
                <a:latin typeface="新細明體"/>
                <a:ea typeface="新細明體"/>
              </a:rPr>
              <a:t>(</a:t>
            </a:r>
            <a:r>
              <a:rPr lang="zh-TW" altLang="en-US" dirty="0">
                <a:latin typeface="新細明體"/>
                <a:ea typeface="新細明體"/>
              </a:rPr>
              <a:t>參</a:t>
            </a:r>
            <a:r>
              <a:rPr lang="en-US" altLang="zh-TW" dirty="0">
                <a:latin typeface="新細明體"/>
                <a:ea typeface="新細明體"/>
              </a:rPr>
              <a:t>§</a:t>
            </a:r>
            <a:r>
              <a:rPr lang="en-US" altLang="zh-TW" dirty="0" smtClean="0">
                <a:latin typeface="新細明體"/>
                <a:ea typeface="新細明體"/>
              </a:rPr>
              <a:t>21)</a:t>
            </a:r>
          </a:p>
          <a:p>
            <a:pPr lvl="1"/>
            <a:r>
              <a:rPr lang="zh-TW" altLang="en-US" dirty="0"/>
              <a:t>營利事業應保持足以正確計算其營利事業所得額之帳簿憑證及會計紀錄</a:t>
            </a:r>
            <a:r>
              <a:rPr lang="zh-TW" altLang="en-US" dirty="0" smtClean="0"/>
              <a:t>。</a:t>
            </a:r>
            <a:endParaRPr lang="en-US" altLang="zh-TW" dirty="0" smtClean="0"/>
          </a:p>
          <a:p>
            <a:pPr lvl="1"/>
            <a:r>
              <a:rPr lang="zh-TW" altLang="en-US" dirty="0"/>
              <a:t>帳簿憑證及會計紀錄之設置、取得、使用、保管、會計處理及其他有關事項之管理</a:t>
            </a:r>
            <a:r>
              <a:rPr lang="zh-TW" altLang="en-US" dirty="0" smtClean="0"/>
              <a:t>辦法，財政部訂有「稅捐稽徵機關管理營利事業會計帳簿憑證辦法」</a:t>
            </a:r>
            <a:endParaRPr lang="en-US" altLang="zh-TW" dirty="0" smtClean="0"/>
          </a:p>
          <a:p>
            <a:pPr lvl="1"/>
            <a:r>
              <a:rPr lang="zh-TW" altLang="en-US" dirty="0">
                <a:latin typeface="新細明體"/>
                <a:ea typeface="新細明體"/>
              </a:rPr>
              <a:t>帳簿保存</a:t>
            </a:r>
            <a:r>
              <a:rPr lang="zh-TW" altLang="en-US" dirty="0" smtClean="0">
                <a:latin typeface="新細明體"/>
                <a:ea typeface="新細明體"/>
              </a:rPr>
              <a:t>期限：於會計年度終了後至少十年。</a:t>
            </a:r>
            <a:endParaRPr lang="en-US" altLang="zh-TW" dirty="0" smtClean="0">
              <a:latin typeface="新細明體"/>
              <a:ea typeface="新細明體"/>
            </a:endParaRPr>
          </a:p>
          <a:p>
            <a:pPr lvl="1"/>
            <a:r>
              <a:rPr lang="zh-TW" altLang="en-US" dirty="0">
                <a:latin typeface="新細明體"/>
                <a:ea typeface="新細明體"/>
              </a:rPr>
              <a:t>會計</a:t>
            </a:r>
            <a:r>
              <a:rPr lang="zh-TW" altLang="en-US" dirty="0" smtClean="0">
                <a:latin typeface="新細明體"/>
                <a:ea typeface="新細明體"/>
              </a:rPr>
              <a:t>憑證保存</a:t>
            </a:r>
            <a:r>
              <a:rPr lang="zh-TW" altLang="en-US" dirty="0">
                <a:latin typeface="新細明體"/>
                <a:ea typeface="新細明體"/>
              </a:rPr>
              <a:t>期限：於會計年度終了後</a:t>
            </a:r>
            <a:r>
              <a:rPr lang="zh-TW" altLang="en-US" dirty="0" smtClean="0">
                <a:latin typeface="新細明體"/>
                <a:ea typeface="新細明體"/>
              </a:rPr>
              <a:t>至少五年</a:t>
            </a:r>
            <a:endParaRPr lang="en-US" altLang="zh-TW" dirty="0">
              <a:latin typeface="新細明體"/>
              <a:ea typeface="新細明體"/>
            </a:endParaRPr>
          </a:p>
          <a:p>
            <a:endParaRPr lang="en-US" altLang="zh-TW" dirty="0" smtClean="0">
              <a:latin typeface="新細明體"/>
              <a:ea typeface="新細明體"/>
            </a:endParaRPr>
          </a:p>
        </p:txBody>
      </p:sp>
    </p:spTree>
    <p:extLst>
      <p:ext uri="{BB962C8B-B14F-4D97-AF65-F5344CB8AC3E}">
        <p14:creationId xmlns:p14="http://schemas.microsoft.com/office/powerpoint/2010/main" val="2275778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75656" y="116632"/>
            <a:ext cx="7498080" cy="576064"/>
          </a:xfrm>
        </p:spPr>
        <p:txBody>
          <a:bodyPr>
            <a:normAutofit fontScale="90000"/>
          </a:bodyPr>
          <a:lstStyle/>
          <a:p>
            <a:pPr algn="ctr"/>
            <a:r>
              <a:rPr lang="zh-TW" altLang="en-US" dirty="0" smtClean="0"/>
              <a:t>營利事業所得稅稅率</a:t>
            </a:r>
            <a:r>
              <a:rPr lang="en-US" altLang="zh-TW" dirty="0" smtClean="0">
                <a:latin typeface="新細明體"/>
                <a:ea typeface="新細明體"/>
              </a:rPr>
              <a:t>Ⅰ</a:t>
            </a:r>
            <a:endParaRPr lang="zh-TW" altLang="en-US" dirty="0"/>
          </a:p>
        </p:txBody>
      </p:sp>
      <p:sp>
        <p:nvSpPr>
          <p:cNvPr id="3" name="內容版面配置區 2"/>
          <p:cNvSpPr>
            <a:spLocks noGrp="1"/>
          </p:cNvSpPr>
          <p:nvPr>
            <p:ph idx="1"/>
          </p:nvPr>
        </p:nvSpPr>
        <p:spPr>
          <a:xfrm>
            <a:off x="1115616" y="692696"/>
            <a:ext cx="7920880" cy="6048672"/>
          </a:xfrm>
        </p:spPr>
        <p:txBody>
          <a:bodyPr>
            <a:normAutofit lnSpcReduction="10000"/>
          </a:bodyPr>
          <a:lstStyle/>
          <a:p>
            <a:r>
              <a:rPr lang="zh-TW" altLang="en-US" dirty="0" smtClean="0"/>
              <a:t>營利事業所得稅起徵額及稅率</a:t>
            </a:r>
            <a:r>
              <a:rPr lang="en-US" altLang="zh-TW" dirty="0" smtClean="0"/>
              <a:t>(</a:t>
            </a:r>
            <a:r>
              <a:rPr lang="zh-TW" altLang="en-US" dirty="0"/>
              <a:t>參</a:t>
            </a:r>
            <a:r>
              <a:rPr lang="en-US" altLang="zh-TW" dirty="0" smtClean="0"/>
              <a:t>§5</a:t>
            </a:r>
            <a:r>
              <a:rPr lang="zh-TW" altLang="en-US" dirty="0" smtClean="0"/>
              <a:t>第</a:t>
            </a:r>
            <a:r>
              <a:rPr lang="en-US" altLang="zh-TW" dirty="0" smtClean="0"/>
              <a:t>5</a:t>
            </a:r>
            <a:r>
              <a:rPr lang="zh-TW" altLang="en-US" dirty="0" smtClean="0"/>
              <a:t>項</a:t>
            </a:r>
            <a:r>
              <a:rPr lang="en-US" altLang="zh-TW" dirty="0" smtClean="0"/>
              <a:t>)</a:t>
            </a:r>
            <a:endParaRPr lang="en-US" altLang="zh-TW" dirty="0"/>
          </a:p>
          <a:p>
            <a:pPr lvl="1"/>
            <a:r>
              <a:rPr lang="zh-TW" altLang="en-US" dirty="0"/>
              <a:t>營利事業全年課稅所得額</a:t>
            </a:r>
            <a:r>
              <a:rPr lang="zh-TW" altLang="en-US" dirty="0" smtClean="0"/>
              <a:t>在</a:t>
            </a:r>
            <a:r>
              <a:rPr lang="en-US" altLang="zh-TW" dirty="0" smtClean="0"/>
              <a:t>12</a:t>
            </a:r>
            <a:r>
              <a:rPr lang="zh-TW" altLang="en-US" dirty="0" smtClean="0"/>
              <a:t>萬</a:t>
            </a:r>
            <a:r>
              <a:rPr lang="zh-TW" altLang="en-US" dirty="0"/>
              <a:t>元以下者，免徵營利事業所得稅</a:t>
            </a:r>
            <a:r>
              <a:rPr lang="zh-TW" altLang="en-US" dirty="0" smtClean="0"/>
              <a:t>。</a:t>
            </a:r>
            <a:endParaRPr lang="en-US" altLang="zh-TW" dirty="0" smtClean="0"/>
          </a:p>
          <a:p>
            <a:pPr lvl="1"/>
            <a:r>
              <a:rPr lang="zh-TW" altLang="en-US" dirty="0"/>
              <a:t>營利事業全年課稅所得額</a:t>
            </a:r>
            <a:r>
              <a:rPr lang="zh-TW" altLang="en-US" dirty="0" smtClean="0"/>
              <a:t>超過</a:t>
            </a:r>
            <a:r>
              <a:rPr lang="en-US" altLang="zh-TW" dirty="0" smtClean="0"/>
              <a:t>12</a:t>
            </a:r>
            <a:r>
              <a:rPr lang="zh-TW" altLang="en-US" dirty="0" smtClean="0"/>
              <a:t>萬</a:t>
            </a:r>
            <a:r>
              <a:rPr lang="zh-TW" altLang="en-US" dirty="0"/>
              <a:t>元者，就其全部課稅所得額課徵</a:t>
            </a:r>
            <a:r>
              <a:rPr lang="zh-TW" altLang="en-US" dirty="0" smtClean="0"/>
              <a:t>百分之</a:t>
            </a:r>
            <a:r>
              <a:rPr lang="en-US" altLang="zh-TW" dirty="0" smtClean="0"/>
              <a:t>20</a:t>
            </a:r>
            <a:r>
              <a:rPr lang="zh-TW" altLang="en-US" dirty="0" smtClean="0"/>
              <a:t>。</a:t>
            </a:r>
            <a:r>
              <a:rPr lang="zh-TW" altLang="en-US" dirty="0"/>
              <a:t>但其應納稅額不得超過營利事業課稅所得額</a:t>
            </a:r>
            <a:r>
              <a:rPr lang="zh-TW" altLang="en-US" dirty="0" smtClean="0"/>
              <a:t>超過</a:t>
            </a:r>
            <a:r>
              <a:rPr lang="en-US" altLang="zh-TW" dirty="0" smtClean="0"/>
              <a:t>12</a:t>
            </a:r>
            <a:r>
              <a:rPr lang="zh-TW" altLang="en-US" dirty="0" smtClean="0"/>
              <a:t>萬</a:t>
            </a:r>
            <a:r>
              <a:rPr lang="zh-TW" altLang="en-US" dirty="0"/>
              <a:t>元部分之半數</a:t>
            </a:r>
            <a:r>
              <a:rPr lang="zh-TW" altLang="en-US" dirty="0" smtClean="0"/>
              <a:t>。</a:t>
            </a:r>
            <a:endParaRPr lang="en-US" altLang="zh-TW" dirty="0" smtClean="0"/>
          </a:p>
          <a:p>
            <a:pPr lvl="1"/>
            <a:r>
              <a:rPr lang="zh-TW" altLang="en-US" dirty="0"/>
              <a:t>營利事業全年課稅所得額</a:t>
            </a:r>
            <a:r>
              <a:rPr lang="zh-TW" altLang="en-US" dirty="0" smtClean="0"/>
              <a:t>超過</a:t>
            </a:r>
            <a:r>
              <a:rPr lang="en-US" altLang="zh-TW" dirty="0" smtClean="0"/>
              <a:t>12</a:t>
            </a:r>
            <a:r>
              <a:rPr lang="zh-TW" altLang="en-US" dirty="0" smtClean="0"/>
              <a:t>萬</a:t>
            </a:r>
            <a:r>
              <a:rPr lang="zh-TW" altLang="en-US" dirty="0"/>
              <a:t>元未</a:t>
            </a:r>
            <a:r>
              <a:rPr lang="zh-TW" altLang="en-US" dirty="0" smtClean="0"/>
              <a:t>逾</a:t>
            </a:r>
            <a:r>
              <a:rPr lang="en-US" altLang="zh-TW" dirty="0" smtClean="0"/>
              <a:t>50</a:t>
            </a:r>
            <a:r>
              <a:rPr lang="zh-TW" altLang="en-US" dirty="0" smtClean="0"/>
              <a:t>萬</a:t>
            </a:r>
            <a:r>
              <a:rPr lang="zh-TW" altLang="en-US" dirty="0"/>
              <a:t>元者，就其全部課稅所得額按下列規定稅率課徵，不適用前款規定。但其應納稅額不得超過營利事業課稅所得額</a:t>
            </a:r>
            <a:r>
              <a:rPr lang="zh-TW" altLang="en-US" dirty="0" smtClean="0"/>
              <a:t>超過</a:t>
            </a:r>
            <a:r>
              <a:rPr lang="en-US" altLang="zh-TW" dirty="0" smtClean="0"/>
              <a:t>12</a:t>
            </a:r>
            <a:r>
              <a:rPr lang="zh-TW" altLang="en-US" dirty="0" smtClean="0"/>
              <a:t>萬</a:t>
            </a:r>
            <a:r>
              <a:rPr lang="zh-TW" altLang="en-US" dirty="0"/>
              <a:t>元部分之半數</a:t>
            </a:r>
            <a:r>
              <a:rPr lang="zh-TW" altLang="en-US" dirty="0" smtClean="0"/>
              <a:t>：</a:t>
            </a:r>
            <a:endParaRPr lang="en-US" altLang="zh-TW" dirty="0" smtClean="0"/>
          </a:p>
          <a:p>
            <a:pPr lvl="2"/>
            <a:r>
              <a:rPr lang="en-US" altLang="zh-TW" dirty="0" smtClean="0"/>
              <a:t>107</a:t>
            </a:r>
            <a:r>
              <a:rPr lang="zh-TW" altLang="en-US" dirty="0" smtClean="0"/>
              <a:t>年</a:t>
            </a:r>
            <a:r>
              <a:rPr lang="zh-TW" altLang="en-US" dirty="0"/>
              <a:t>度稅率</a:t>
            </a:r>
            <a:r>
              <a:rPr lang="zh-TW" altLang="en-US" dirty="0" smtClean="0"/>
              <a:t>為</a:t>
            </a:r>
            <a:r>
              <a:rPr lang="en-US" altLang="zh-TW" dirty="0" smtClean="0"/>
              <a:t>18</a:t>
            </a:r>
            <a:r>
              <a:rPr lang="zh-TW" altLang="en-US" dirty="0" smtClean="0"/>
              <a:t>％。</a:t>
            </a:r>
            <a:endParaRPr lang="en-US" altLang="zh-TW" dirty="0" smtClean="0"/>
          </a:p>
          <a:p>
            <a:pPr lvl="2"/>
            <a:r>
              <a:rPr lang="en-US" altLang="zh-TW" dirty="0" smtClean="0"/>
              <a:t>108</a:t>
            </a:r>
            <a:r>
              <a:rPr lang="zh-TW" altLang="en-US" dirty="0" smtClean="0"/>
              <a:t>年度</a:t>
            </a:r>
            <a:r>
              <a:rPr lang="zh-TW" altLang="en-US" dirty="0"/>
              <a:t>稅率</a:t>
            </a:r>
            <a:r>
              <a:rPr lang="zh-TW" altLang="en-US" dirty="0" smtClean="0"/>
              <a:t>為</a:t>
            </a:r>
            <a:r>
              <a:rPr lang="en-US" altLang="zh-TW" dirty="0" smtClean="0"/>
              <a:t>19</a:t>
            </a:r>
            <a:r>
              <a:rPr lang="zh-TW" altLang="en-US" dirty="0" smtClean="0"/>
              <a:t>％。</a:t>
            </a:r>
            <a:endParaRPr lang="en-US" altLang="zh-TW" dirty="0" smtClean="0"/>
          </a:p>
        </p:txBody>
      </p:sp>
    </p:spTree>
    <p:extLst>
      <p:ext uri="{BB962C8B-B14F-4D97-AF65-F5344CB8AC3E}">
        <p14:creationId xmlns:p14="http://schemas.microsoft.com/office/powerpoint/2010/main" val="322985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47664" y="116632"/>
            <a:ext cx="7498080" cy="504056"/>
          </a:xfrm>
        </p:spPr>
        <p:txBody>
          <a:bodyPr>
            <a:normAutofit fontScale="90000"/>
          </a:bodyPr>
          <a:lstStyle/>
          <a:p>
            <a:pPr algn="ctr"/>
            <a:r>
              <a:rPr lang="zh-TW" altLang="en-US" dirty="0"/>
              <a:t>營利事業所得稅</a:t>
            </a:r>
            <a:r>
              <a:rPr lang="zh-TW" altLang="en-US" dirty="0" smtClean="0"/>
              <a:t>稅率</a:t>
            </a:r>
            <a:r>
              <a:rPr lang="en-US" altLang="zh-TW" dirty="0" smtClean="0"/>
              <a:t>Ⅱ</a:t>
            </a:r>
            <a:endParaRPr lang="zh-TW" altLang="en-US" dirty="0"/>
          </a:p>
        </p:txBody>
      </p:sp>
      <p:sp>
        <p:nvSpPr>
          <p:cNvPr id="3" name="內容版面配置區 2"/>
          <p:cNvSpPr>
            <a:spLocks noGrp="1"/>
          </p:cNvSpPr>
          <p:nvPr>
            <p:ph idx="1"/>
          </p:nvPr>
        </p:nvSpPr>
        <p:spPr>
          <a:xfrm>
            <a:off x="1043608" y="764704"/>
            <a:ext cx="7920880" cy="5976664"/>
          </a:xfrm>
        </p:spPr>
        <p:txBody>
          <a:bodyPr>
            <a:normAutofit fontScale="85000" lnSpcReduction="20000"/>
          </a:bodyPr>
          <a:lstStyle/>
          <a:p>
            <a:r>
              <a:rPr lang="en-US" altLang="zh-TW" dirty="0"/>
              <a:t>109</a:t>
            </a:r>
            <a:r>
              <a:rPr lang="zh-TW" altLang="en-US" dirty="0"/>
              <a:t>年起，度營利事業課稅所得額超過</a:t>
            </a:r>
            <a:r>
              <a:rPr lang="en-US" altLang="zh-TW" dirty="0"/>
              <a:t>12</a:t>
            </a:r>
            <a:r>
              <a:rPr lang="zh-TW" altLang="en-US" dirty="0"/>
              <a:t>萬元者，就其全部課稅所得額課徵</a:t>
            </a:r>
            <a:r>
              <a:rPr lang="en-US" altLang="zh-TW" dirty="0"/>
              <a:t>20%</a:t>
            </a:r>
            <a:r>
              <a:rPr lang="zh-TW" altLang="en-US" dirty="0"/>
              <a:t>，但其應納稅額不得超過課稅所得額超過</a:t>
            </a:r>
            <a:r>
              <a:rPr lang="en-US" altLang="zh-TW" dirty="0"/>
              <a:t>12</a:t>
            </a:r>
            <a:r>
              <a:rPr lang="zh-TW" altLang="en-US" dirty="0"/>
              <a:t>萬元部分之半數</a:t>
            </a:r>
            <a:r>
              <a:rPr lang="zh-TW" altLang="en-US" dirty="0" smtClean="0"/>
              <a:t>。則</a:t>
            </a:r>
            <a:r>
              <a:rPr lang="en-US" altLang="zh-TW" dirty="0" smtClean="0"/>
              <a:t>110</a:t>
            </a:r>
            <a:r>
              <a:rPr lang="zh-TW" altLang="en-US" dirty="0" smtClean="0"/>
              <a:t>年度之起</a:t>
            </a:r>
            <a:r>
              <a:rPr lang="zh-TW" altLang="en-US" dirty="0"/>
              <a:t>徵額、稅率及應納稅額計算公式說明</a:t>
            </a:r>
            <a:r>
              <a:rPr lang="zh-TW" altLang="en-US" dirty="0" smtClean="0"/>
              <a:t>如下：</a:t>
            </a:r>
            <a:endParaRPr lang="zh-TW" altLang="en-US" dirty="0"/>
          </a:p>
          <a:p>
            <a:pPr lvl="1"/>
            <a:r>
              <a:rPr lang="en-US" altLang="zh-TW" dirty="0" smtClean="0"/>
              <a:t>P</a:t>
            </a:r>
            <a:r>
              <a:rPr lang="zh-TW" altLang="en-US" dirty="0"/>
              <a:t>在</a:t>
            </a:r>
            <a:r>
              <a:rPr lang="en-US" altLang="zh-TW" dirty="0"/>
              <a:t>120,000</a:t>
            </a:r>
            <a:r>
              <a:rPr lang="zh-TW" altLang="en-US" dirty="0"/>
              <a:t>元以下者，免徵</a:t>
            </a:r>
          </a:p>
          <a:p>
            <a:pPr lvl="1"/>
            <a:r>
              <a:rPr lang="en-US" altLang="zh-TW" dirty="0" smtClean="0"/>
              <a:t>P</a:t>
            </a:r>
            <a:r>
              <a:rPr lang="zh-TW" altLang="en-US" dirty="0"/>
              <a:t>超過</a:t>
            </a:r>
            <a:r>
              <a:rPr lang="en-US" altLang="zh-TW" dirty="0"/>
              <a:t>120,000</a:t>
            </a:r>
            <a:r>
              <a:rPr lang="zh-TW" altLang="en-US" dirty="0"/>
              <a:t>元且在</a:t>
            </a:r>
            <a:r>
              <a:rPr lang="en-US" altLang="zh-TW" dirty="0"/>
              <a:t>200,000</a:t>
            </a:r>
            <a:r>
              <a:rPr lang="zh-TW" altLang="en-US" dirty="0"/>
              <a:t>元以下者，</a:t>
            </a:r>
            <a:r>
              <a:rPr lang="en-US" altLang="zh-TW" dirty="0"/>
              <a:t>T=(P-120,000</a:t>
            </a:r>
            <a:r>
              <a:rPr lang="zh-TW" altLang="en-US" dirty="0"/>
              <a:t>元</a:t>
            </a:r>
            <a:r>
              <a:rPr lang="en-US" altLang="zh-TW" dirty="0"/>
              <a:t>)×1/2</a:t>
            </a:r>
          </a:p>
          <a:p>
            <a:pPr lvl="1"/>
            <a:r>
              <a:rPr lang="en-US" altLang="zh-TW" dirty="0" smtClean="0"/>
              <a:t>P</a:t>
            </a:r>
            <a:r>
              <a:rPr lang="zh-TW" altLang="en-US" dirty="0"/>
              <a:t>超過</a:t>
            </a:r>
            <a:r>
              <a:rPr lang="en-US" altLang="zh-TW" dirty="0"/>
              <a:t>200,000</a:t>
            </a:r>
            <a:r>
              <a:rPr lang="zh-TW" altLang="en-US" dirty="0"/>
              <a:t>元者，</a:t>
            </a:r>
            <a:r>
              <a:rPr lang="en-US" altLang="zh-TW" dirty="0"/>
              <a:t>T=P×20</a:t>
            </a:r>
            <a:r>
              <a:rPr lang="en-US" altLang="zh-TW" dirty="0" smtClean="0"/>
              <a:t>﹪</a:t>
            </a:r>
          </a:p>
          <a:p>
            <a:pPr lvl="1"/>
            <a:r>
              <a:rPr lang="zh-TW" altLang="en-US" dirty="0" smtClean="0"/>
              <a:t>例如</a:t>
            </a:r>
            <a:r>
              <a:rPr lang="zh-TW" altLang="en-US" dirty="0" smtClean="0">
                <a:latin typeface="新細明體"/>
                <a:ea typeface="新細明體"/>
              </a:rPr>
              <a:t>：某營利事業</a:t>
            </a:r>
            <a:r>
              <a:rPr lang="en-US" altLang="zh-TW" dirty="0" smtClean="0">
                <a:latin typeface="新細明體"/>
                <a:ea typeface="新細明體"/>
              </a:rPr>
              <a:t>110</a:t>
            </a:r>
            <a:r>
              <a:rPr lang="zh-TW" altLang="en-US" dirty="0" smtClean="0">
                <a:latin typeface="新細明體"/>
                <a:ea typeface="新細明體"/>
              </a:rPr>
              <a:t>年所得額為</a:t>
            </a:r>
            <a:r>
              <a:rPr lang="en-US" altLang="zh-TW" dirty="0" smtClean="0">
                <a:latin typeface="新細明體"/>
                <a:ea typeface="新細明體"/>
              </a:rPr>
              <a:t>15</a:t>
            </a:r>
            <a:r>
              <a:rPr lang="zh-TW" altLang="en-US" dirty="0" smtClean="0">
                <a:latin typeface="新細明體"/>
                <a:ea typeface="新細明體"/>
              </a:rPr>
              <a:t>萬元，則應繳稅額</a:t>
            </a:r>
            <a:r>
              <a:rPr lang="en-US" altLang="zh-TW" dirty="0" smtClean="0">
                <a:latin typeface="新細明體"/>
                <a:ea typeface="新細明體"/>
              </a:rPr>
              <a:t>(T)</a:t>
            </a:r>
            <a:r>
              <a:rPr lang="zh-TW" altLang="en-US" dirty="0" smtClean="0">
                <a:latin typeface="新細明體"/>
                <a:ea typeface="新細明體"/>
              </a:rPr>
              <a:t>為</a:t>
            </a:r>
            <a:r>
              <a:rPr lang="en-US" altLang="zh-TW" dirty="0" smtClean="0">
                <a:latin typeface="新細明體"/>
                <a:ea typeface="新細明體"/>
              </a:rPr>
              <a:t>(150,000(P)-</a:t>
            </a:r>
            <a:r>
              <a:rPr lang="en-US" altLang="zh-TW" dirty="0">
                <a:latin typeface="新細明體"/>
                <a:ea typeface="新細明體"/>
              </a:rPr>
              <a:t>120,000) </a:t>
            </a:r>
            <a:r>
              <a:rPr lang="en-US" altLang="zh-TW" dirty="0" smtClean="0">
                <a:latin typeface="新細明體"/>
                <a:ea typeface="新細明體"/>
              </a:rPr>
              <a:t>×1/2=15,000</a:t>
            </a:r>
            <a:r>
              <a:rPr lang="zh-TW" altLang="en-US" dirty="0" smtClean="0">
                <a:latin typeface="新細明體"/>
                <a:ea typeface="新細明體"/>
              </a:rPr>
              <a:t>元。</a:t>
            </a:r>
            <a:endParaRPr lang="en-US" altLang="zh-TW" dirty="0" smtClean="0">
              <a:latin typeface="新細明體"/>
              <a:ea typeface="新細明體"/>
            </a:endParaRPr>
          </a:p>
          <a:p>
            <a:pPr lvl="1"/>
            <a:r>
              <a:rPr lang="zh-TW" altLang="en-US" dirty="0">
                <a:latin typeface="新細明體"/>
                <a:ea typeface="新細明體"/>
              </a:rPr>
              <a:t>例如：某營利事業</a:t>
            </a:r>
            <a:r>
              <a:rPr lang="en-US" altLang="zh-TW" dirty="0">
                <a:latin typeface="新細明體"/>
                <a:ea typeface="新細明體"/>
              </a:rPr>
              <a:t>110</a:t>
            </a:r>
            <a:r>
              <a:rPr lang="zh-TW" altLang="en-US" dirty="0">
                <a:latin typeface="新細明體"/>
                <a:ea typeface="新細明體"/>
              </a:rPr>
              <a:t>年所得額</a:t>
            </a:r>
            <a:r>
              <a:rPr lang="zh-TW" altLang="en-US" dirty="0" smtClean="0">
                <a:latin typeface="新細明體"/>
                <a:ea typeface="新細明體"/>
              </a:rPr>
              <a:t>為</a:t>
            </a:r>
            <a:r>
              <a:rPr lang="en-US" altLang="zh-TW" dirty="0" smtClean="0">
                <a:latin typeface="新細明體"/>
                <a:ea typeface="新細明體"/>
              </a:rPr>
              <a:t>90</a:t>
            </a:r>
            <a:r>
              <a:rPr lang="zh-TW" altLang="en-US" dirty="0" smtClean="0">
                <a:latin typeface="新細明體"/>
                <a:ea typeface="新細明體"/>
              </a:rPr>
              <a:t>萬</a:t>
            </a:r>
            <a:r>
              <a:rPr lang="zh-TW" altLang="en-US" dirty="0">
                <a:latin typeface="新細明體"/>
                <a:ea typeface="新細明體"/>
              </a:rPr>
              <a:t>元，則應繳稅</a:t>
            </a:r>
            <a:r>
              <a:rPr lang="zh-TW" altLang="en-US" dirty="0" smtClean="0">
                <a:latin typeface="新細明體"/>
                <a:ea typeface="新細明體"/>
              </a:rPr>
              <a:t>額？</a:t>
            </a:r>
            <a:endParaRPr lang="en-US" altLang="zh-TW" dirty="0"/>
          </a:p>
          <a:p>
            <a:r>
              <a:rPr lang="zh-TW" altLang="en-US" dirty="0" smtClean="0"/>
              <a:t>營業期間不滿</a:t>
            </a:r>
            <a:r>
              <a:rPr lang="en-US" altLang="zh-TW" dirty="0" smtClean="0"/>
              <a:t>1</a:t>
            </a:r>
            <a:r>
              <a:rPr lang="zh-TW" altLang="en-US" dirty="0" smtClean="0"/>
              <a:t>年者</a:t>
            </a:r>
            <a:r>
              <a:rPr lang="zh-TW" altLang="en-US" dirty="0"/>
              <a:t>，換算全年所得核課。</a:t>
            </a:r>
          </a:p>
          <a:p>
            <a:r>
              <a:rPr lang="en-US" altLang="zh-TW" dirty="0"/>
              <a:t>3.</a:t>
            </a:r>
            <a:r>
              <a:rPr lang="zh-TW" altLang="en-US" dirty="0"/>
              <a:t>獨資、合夥組織之營利事業，無須計算及繳納其應納稅額</a:t>
            </a:r>
            <a:r>
              <a:rPr lang="zh-TW" altLang="en-US" dirty="0" smtClean="0"/>
              <a:t>。</a:t>
            </a:r>
            <a:r>
              <a:rPr lang="en-US" altLang="zh-TW" dirty="0" smtClean="0"/>
              <a:t>(</a:t>
            </a:r>
            <a:r>
              <a:rPr lang="zh-TW" altLang="en-US" dirty="0"/>
              <a:t>參</a:t>
            </a:r>
            <a:r>
              <a:rPr lang="en-US" altLang="zh-TW" dirty="0"/>
              <a:t>§71</a:t>
            </a:r>
            <a:r>
              <a:rPr lang="zh-TW" altLang="en-US" dirty="0"/>
              <a:t>條第</a:t>
            </a:r>
            <a:r>
              <a:rPr lang="en-US" altLang="zh-TW" dirty="0"/>
              <a:t>2</a:t>
            </a:r>
            <a:r>
              <a:rPr lang="zh-TW" altLang="en-US" dirty="0"/>
              <a:t>項）</a:t>
            </a:r>
          </a:p>
        </p:txBody>
      </p:sp>
    </p:spTree>
    <p:extLst>
      <p:ext uri="{BB962C8B-B14F-4D97-AF65-F5344CB8AC3E}">
        <p14:creationId xmlns:p14="http://schemas.microsoft.com/office/powerpoint/2010/main" val="328889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116632"/>
            <a:ext cx="7674056" cy="576064"/>
          </a:xfrm>
        </p:spPr>
        <p:txBody>
          <a:bodyPr>
            <a:normAutofit fontScale="90000"/>
          </a:bodyPr>
          <a:lstStyle/>
          <a:p>
            <a:pPr algn="ctr"/>
            <a:r>
              <a:rPr lang="zh-TW" altLang="en-US" dirty="0" smtClean="0"/>
              <a:t>營利事業所得額</a:t>
            </a:r>
            <a:r>
              <a:rPr lang="en-US" altLang="zh-TW" dirty="0" smtClean="0">
                <a:latin typeface="新細明體"/>
                <a:ea typeface="新細明體"/>
              </a:rPr>
              <a:t>Ⅰ</a:t>
            </a:r>
            <a:endParaRPr lang="zh-TW" altLang="en-US" dirty="0"/>
          </a:p>
        </p:txBody>
      </p:sp>
      <p:sp>
        <p:nvSpPr>
          <p:cNvPr id="3" name="內容版面配置區 2"/>
          <p:cNvSpPr>
            <a:spLocks noGrp="1"/>
          </p:cNvSpPr>
          <p:nvPr>
            <p:ph idx="1"/>
          </p:nvPr>
        </p:nvSpPr>
        <p:spPr>
          <a:xfrm>
            <a:off x="899592" y="908720"/>
            <a:ext cx="8136904" cy="5832648"/>
          </a:xfrm>
        </p:spPr>
        <p:txBody>
          <a:bodyPr>
            <a:normAutofit fontScale="77500" lnSpcReduction="20000"/>
          </a:bodyPr>
          <a:lstStyle/>
          <a:p>
            <a:pPr>
              <a:spcAft>
                <a:spcPts val="600"/>
              </a:spcAft>
            </a:pPr>
            <a:r>
              <a:rPr lang="zh-TW" altLang="en-US" dirty="0" smtClean="0"/>
              <a:t>一般所得額之計算</a:t>
            </a:r>
            <a:endParaRPr lang="en-US" altLang="zh-TW" dirty="0"/>
          </a:p>
          <a:p>
            <a:pPr lvl="1">
              <a:spcBef>
                <a:spcPts val="600"/>
              </a:spcBef>
              <a:spcAft>
                <a:spcPts val="600"/>
              </a:spcAft>
            </a:pPr>
            <a:r>
              <a:rPr lang="zh-TW" altLang="en-US" dirty="0"/>
              <a:t>營利事業所得之計算，以其本年度收入總額減除各項成本費用、損失及稅捐後之純益額為所得額。</a:t>
            </a:r>
            <a:r>
              <a:rPr lang="en-US" altLang="zh-TW" dirty="0"/>
              <a:t>(</a:t>
            </a:r>
            <a:r>
              <a:rPr lang="zh-TW" altLang="en-US" dirty="0"/>
              <a:t>參</a:t>
            </a:r>
            <a:r>
              <a:rPr lang="en-US" altLang="zh-TW" dirty="0"/>
              <a:t>§24</a:t>
            </a:r>
            <a:r>
              <a:rPr lang="zh-TW" altLang="en-US" dirty="0"/>
              <a:t>條第</a:t>
            </a:r>
            <a:r>
              <a:rPr lang="en-US" altLang="zh-TW" dirty="0"/>
              <a:t>1</a:t>
            </a:r>
            <a:r>
              <a:rPr lang="zh-TW" altLang="en-US" dirty="0"/>
              <a:t>項）</a:t>
            </a:r>
            <a:endParaRPr lang="en-US" altLang="zh-TW" dirty="0"/>
          </a:p>
          <a:p>
            <a:pPr lvl="1">
              <a:spcBef>
                <a:spcPts val="600"/>
              </a:spcBef>
              <a:spcAft>
                <a:spcPts val="600"/>
              </a:spcAft>
            </a:pPr>
            <a:r>
              <a:rPr lang="zh-TW" altLang="en-US" dirty="0"/>
              <a:t>營利事業帳載應付未付之帳款、費用、損失及其他各項債務，逾請求權時效尚未給付者，應於時效消滅年度轉列其他收入，俟實際給付時，再以營業外支出列帳。</a:t>
            </a:r>
            <a:r>
              <a:rPr lang="en-US" altLang="zh-TW" dirty="0"/>
              <a:t>(</a:t>
            </a:r>
            <a:r>
              <a:rPr lang="zh-TW" altLang="en-US" dirty="0"/>
              <a:t>參</a:t>
            </a:r>
            <a:r>
              <a:rPr lang="en-US" altLang="zh-TW" dirty="0"/>
              <a:t>§24</a:t>
            </a:r>
            <a:r>
              <a:rPr lang="zh-TW" altLang="en-US" dirty="0"/>
              <a:t>條第</a:t>
            </a:r>
            <a:r>
              <a:rPr lang="en-US" altLang="zh-TW" dirty="0"/>
              <a:t>2</a:t>
            </a:r>
            <a:r>
              <a:rPr lang="zh-TW" altLang="en-US" dirty="0"/>
              <a:t>項；因應釋字</a:t>
            </a:r>
            <a:r>
              <a:rPr lang="en-US" altLang="zh-TW" dirty="0"/>
              <a:t>657)</a:t>
            </a:r>
          </a:p>
          <a:p>
            <a:pPr lvl="1">
              <a:spcBef>
                <a:spcPts val="600"/>
              </a:spcBef>
              <a:spcAft>
                <a:spcPts val="600"/>
              </a:spcAft>
            </a:pPr>
            <a:r>
              <a:rPr lang="zh-TW" altLang="en-US" dirty="0"/>
              <a:t>營利事業持有之短期票券發票日在中華民國</a:t>
            </a:r>
            <a:r>
              <a:rPr lang="en-US" altLang="zh-TW" dirty="0"/>
              <a:t>99</a:t>
            </a:r>
            <a:r>
              <a:rPr lang="zh-TW" altLang="en-US" dirty="0"/>
              <a:t>年</a:t>
            </a:r>
            <a:r>
              <a:rPr lang="en-US" altLang="zh-TW" dirty="0"/>
              <a:t>1</a:t>
            </a:r>
            <a:r>
              <a:rPr lang="zh-TW" altLang="en-US" dirty="0"/>
              <a:t>月</a:t>
            </a:r>
            <a:r>
              <a:rPr lang="en-US" altLang="zh-TW" dirty="0"/>
              <a:t>1</a:t>
            </a:r>
            <a:r>
              <a:rPr lang="zh-TW" altLang="en-US" dirty="0"/>
              <a:t>日以後者，其利息所得應計入營利事業所得額課稅。</a:t>
            </a:r>
            <a:r>
              <a:rPr lang="en-US" altLang="zh-TW" dirty="0"/>
              <a:t>(</a:t>
            </a:r>
            <a:r>
              <a:rPr lang="zh-TW" altLang="en-US" dirty="0"/>
              <a:t>參</a:t>
            </a:r>
            <a:r>
              <a:rPr lang="en-US" altLang="zh-TW" dirty="0"/>
              <a:t>§24</a:t>
            </a:r>
            <a:r>
              <a:rPr lang="zh-TW" altLang="en-US" dirty="0"/>
              <a:t>條第</a:t>
            </a:r>
            <a:r>
              <a:rPr lang="en-US" altLang="zh-TW" dirty="0"/>
              <a:t>3</a:t>
            </a:r>
            <a:r>
              <a:rPr lang="zh-TW" altLang="en-US" dirty="0"/>
              <a:t>項但書）</a:t>
            </a:r>
            <a:endParaRPr lang="en-US" altLang="zh-TW" dirty="0"/>
          </a:p>
          <a:p>
            <a:pPr lvl="1">
              <a:spcBef>
                <a:spcPts val="600"/>
              </a:spcBef>
              <a:spcAft>
                <a:spcPts val="600"/>
              </a:spcAft>
            </a:pPr>
            <a:r>
              <a:rPr lang="zh-TW" altLang="en-US" dirty="0"/>
              <a:t>自中華民國</a:t>
            </a:r>
            <a:r>
              <a:rPr lang="en-US" altLang="zh-TW" dirty="0"/>
              <a:t>99</a:t>
            </a:r>
            <a:r>
              <a:rPr lang="zh-TW" altLang="en-US" dirty="0"/>
              <a:t>年</a:t>
            </a:r>
            <a:r>
              <a:rPr lang="en-US" altLang="zh-TW" dirty="0"/>
              <a:t>1</a:t>
            </a:r>
            <a:r>
              <a:rPr lang="zh-TW" altLang="en-US" dirty="0"/>
              <a:t>月</a:t>
            </a:r>
            <a:r>
              <a:rPr lang="en-US" altLang="zh-TW" dirty="0"/>
              <a:t>1</a:t>
            </a:r>
            <a:r>
              <a:rPr lang="zh-TW" altLang="en-US" dirty="0"/>
              <a:t>日起，營利事業持有依金融資產證券化條例或不動產證券化條例規定發行之受益證券或資產基礎證券，所獲配之利息所得應計入營利事業所得額課稅。</a:t>
            </a:r>
            <a:endParaRPr lang="en-US" altLang="zh-TW" dirty="0"/>
          </a:p>
          <a:p>
            <a:pPr lvl="1">
              <a:spcBef>
                <a:spcPts val="600"/>
              </a:spcBef>
              <a:spcAft>
                <a:spcPts val="600"/>
              </a:spcAft>
            </a:pPr>
            <a:r>
              <a:rPr lang="zh-TW" altLang="en-US" dirty="0" smtClean="0"/>
              <a:t>其餘所得</a:t>
            </a:r>
            <a:r>
              <a:rPr lang="zh-TW" altLang="en-US" dirty="0"/>
              <a:t>額之歸屬與否參見所得稅法第</a:t>
            </a:r>
            <a:r>
              <a:rPr lang="en-US" altLang="zh-TW" dirty="0"/>
              <a:t>24</a:t>
            </a:r>
            <a:r>
              <a:rPr lang="zh-TW" altLang="en-US" dirty="0"/>
              <a:t>條之</a:t>
            </a:r>
            <a:r>
              <a:rPr lang="en-US" altLang="zh-TW" dirty="0"/>
              <a:t>1</a:t>
            </a:r>
            <a:r>
              <a:rPr lang="zh-TW" altLang="en-US" dirty="0"/>
              <a:t>至第</a:t>
            </a:r>
            <a:r>
              <a:rPr lang="en-US" altLang="zh-TW" dirty="0"/>
              <a:t>24</a:t>
            </a:r>
            <a:r>
              <a:rPr lang="zh-TW" altLang="en-US" dirty="0"/>
              <a:t>條之</a:t>
            </a:r>
            <a:r>
              <a:rPr lang="en-US" altLang="zh-TW" dirty="0"/>
              <a:t>5</a:t>
            </a:r>
            <a:r>
              <a:rPr lang="zh-TW" altLang="en-US" dirty="0"/>
              <a:t>。</a:t>
            </a:r>
            <a:endParaRPr lang="en-US" altLang="zh-TW" dirty="0"/>
          </a:p>
          <a:p>
            <a:pPr>
              <a:spcAft>
                <a:spcPts val="600"/>
              </a:spcAft>
            </a:pPr>
            <a:r>
              <a:rPr lang="zh-TW" altLang="en-US" dirty="0"/>
              <a:t>一般所得額之</a:t>
            </a:r>
            <a:r>
              <a:rPr lang="zh-TW" altLang="en-US" dirty="0" smtClean="0"/>
              <a:t>計算公式</a:t>
            </a:r>
            <a:r>
              <a:rPr lang="zh-TW" altLang="en-US" dirty="0" smtClean="0">
                <a:latin typeface="新細明體"/>
                <a:ea typeface="新細明體"/>
              </a:rPr>
              <a:t>：區分為買賣業、製造業及其他供給勞務或信用各業</a:t>
            </a:r>
            <a:r>
              <a:rPr lang="en-US" altLang="zh-TW" dirty="0"/>
              <a:t>(</a:t>
            </a:r>
            <a:r>
              <a:rPr lang="zh-TW" altLang="en-US" dirty="0" smtClean="0"/>
              <a:t>參施行細則</a:t>
            </a:r>
            <a:r>
              <a:rPr lang="en-US" altLang="zh-TW" dirty="0"/>
              <a:t>§31</a:t>
            </a:r>
            <a:r>
              <a:rPr lang="zh-TW" altLang="en-US" dirty="0" smtClean="0"/>
              <a:t>條）</a:t>
            </a:r>
            <a:endParaRPr lang="en-US" altLang="zh-TW" dirty="0" smtClean="0"/>
          </a:p>
          <a:p>
            <a:endParaRPr lang="zh-TW" altLang="en-US" dirty="0"/>
          </a:p>
          <a:p>
            <a:pPr lvl="1"/>
            <a:endParaRPr lang="en-US" altLang="zh-TW" dirty="0" smtClean="0"/>
          </a:p>
          <a:p>
            <a:pPr lvl="1"/>
            <a:endParaRPr lang="zh-TW" altLang="en-US" dirty="0"/>
          </a:p>
        </p:txBody>
      </p:sp>
    </p:spTree>
    <p:extLst>
      <p:ext uri="{BB962C8B-B14F-4D97-AF65-F5344CB8AC3E}">
        <p14:creationId xmlns:p14="http://schemas.microsoft.com/office/powerpoint/2010/main" val="7170083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578</TotalTime>
  <Words>3365</Words>
  <Application>Microsoft Office PowerPoint</Application>
  <PresentationFormat>如螢幕大小 (4:3)</PresentationFormat>
  <Paragraphs>181</Paragraphs>
  <Slides>19</Slides>
  <Notes>0</Notes>
  <HiddenSlides>0</HiddenSlides>
  <MMClips>0</MMClips>
  <ScaleCrop>false</ScaleCrop>
  <HeadingPairs>
    <vt:vector size="4" baseType="variant">
      <vt:variant>
        <vt:lpstr>佈景主題</vt:lpstr>
      </vt:variant>
      <vt:variant>
        <vt:i4>1</vt:i4>
      </vt:variant>
      <vt:variant>
        <vt:lpstr>投影片標題</vt:lpstr>
      </vt:variant>
      <vt:variant>
        <vt:i4>19</vt:i4>
      </vt:variant>
    </vt:vector>
  </HeadingPairs>
  <TitlesOfParts>
    <vt:vector size="20" baseType="lpstr">
      <vt:lpstr>夏至</vt:lpstr>
      <vt:lpstr>所得稅法課程 營利事業所得稅Ⅰ</vt:lpstr>
      <vt:lpstr>營利事業所得稅緒論</vt:lpstr>
      <vt:lpstr>營利事業所得稅緒論</vt:lpstr>
      <vt:lpstr>課稅對象及範圍</vt:lpstr>
      <vt:lpstr>課稅對象及範圍</vt:lpstr>
      <vt:lpstr>營利事業之會計年度及帳簿憑證</vt:lpstr>
      <vt:lpstr>營利事業所得稅稅率Ⅰ</vt:lpstr>
      <vt:lpstr>營利事業所得稅稅率Ⅱ</vt:lpstr>
      <vt:lpstr>營利事業所得額Ⅰ</vt:lpstr>
      <vt:lpstr>營利事業所得額Ⅱ</vt:lpstr>
      <vt:lpstr>收入、成本、費用及損失之核定Ⅰ</vt:lpstr>
      <vt:lpstr>收入、成本、費用及損失之核定Ⅱ</vt:lpstr>
      <vt:lpstr>收入、成本、費用及損失之核定Ⅲ</vt:lpstr>
      <vt:lpstr>收入、成本、費用及損失之核定Ⅳ</vt:lpstr>
      <vt:lpstr>收入、成本、費用及損失之核定Ⅴ</vt:lpstr>
      <vt:lpstr>盈虧互抵</vt:lpstr>
      <vt:lpstr>關係企業課稅規定Ⅰ</vt:lpstr>
      <vt:lpstr>關係企業課稅規定Ⅱ</vt:lpstr>
      <vt:lpstr>關係企業課稅規定Ⅲ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所得稅法課程 營利事業所得稅</dc:title>
  <dc:creator>user</dc:creator>
  <cp:lastModifiedBy>user</cp:lastModifiedBy>
  <cp:revision>56</cp:revision>
  <dcterms:created xsi:type="dcterms:W3CDTF">2022-05-01T10:09:13Z</dcterms:created>
  <dcterms:modified xsi:type="dcterms:W3CDTF">2022-05-03T02:59:06Z</dcterms:modified>
</cp:coreProperties>
</file>