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DE3DFB-EA5F-4100-82BE-BD95C44327BD}" type="datetimeFigureOut">
              <a:rPr lang="zh-TW" altLang="en-US" smtClean="0"/>
              <a:t>13/9/21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6B34E-8D4F-446A-B40A-2EF351C42E22}" type="slidenum">
              <a:rPr lang="zh-TW" altLang="en-US" smtClean="0"/>
              <a:t>‹#›</a:t>
            </a:fld>
            <a:endParaRPr lang="zh-TW" altLang="en-US"/>
          </a:p>
        </p:txBody>
      </p:sp>
    </p:spTree>
    <p:extLst>
      <p:ext uri="{BB962C8B-B14F-4D97-AF65-F5344CB8AC3E}">
        <p14:creationId xmlns:p14="http://schemas.microsoft.com/office/powerpoint/2010/main" val="2475306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FA1DEFA5-4633-4EA0-8BE0-0AA0AB2EF488}" type="datetime1">
              <a:rPr lang="zh-TW" altLang="en-US" smtClean="0"/>
              <a:t>13/9/21</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B7B8D3BC-5669-4D8E-96A5-96873BB48A7F}" type="datetime1">
              <a:rPr lang="zh-TW" altLang="en-US" smtClean="0"/>
              <a:t>13/9/21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C7414596-7CD1-43AC-9BC5-E72162F41D22}" type="datetime1">
              <a:rPr lang="zh-TW" altLang="en-US" smtClean="0"/>
              <a:t>13/9/21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54527B0-F54E-4B48-B8E5-93443652311E}" type="datetime1">
              <a:rPr lang="zh-TW" altLang="en-US" smtClean="0"/>
              <a:t>13/9/21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30941C9F-D5A7-49CF-B31F-B7A3C5F07088}" type="datetime1">
              <a:rPr lang="zh-TW" altLang="en-US" smtClean="0"/>
              <a:t>13/9/21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2163F216-9407-4F0E-9408-512F3E6364F1}" type="datetime1">
              <a:rPr lang="zh-TW" altLang="en-US" smtClean="0"/>
              <a:t>13/9/21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9236CE92-BD78-4A55-B4FE-1E41908EC7B5}" type="datetime1">
              <a:rPr lang="zh-TW" altLang="en-US" smtClean="0"/>
              <a:t>13/9/21</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84C3C05A-8179-48E6-A4AE-5BEF7068E682}" type="datetime1">
              <a:rPr lang="zh-TW" altLang="en-US" smtClean="0"/>
              <a:t>13/9/21</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F8859A3A-F5A2-4AD0-955F-BFC80B21C4AD}" type="datetime1">
              <a:rPr lang="zh-TW" altLang="en-US" smtClean="0"/>
              <a:t>13/9/21</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8E7F591D-A4C6-4D37-B758-8DCB9A1EEA9F}" type="datetime1">
              <a:rPr lang="zh-TW" altLang="en-US" smtClean="0"/>
              <a:t>13/9/21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8CAEADCA-134D-4896-8FA8-5BF942CC3409}" type="datetime1">
              <a:rPr lang="zh-TW" altLang="en-US" smtClean="0"/>
              <a:t>13/9/21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C3131F67-340C-4AD0-B318-5E7DB6741610}"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7B9B87E-19E1-46E1-9790-0FBFFC1A4037}" type="datetime1">
              <a:rPr lang="zh-TW" altLang="en-US" smtClean="0"/>
              <a:t>13/9/21</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3131F67-340C-4AD0-B318-5E7DB6741610}"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71600" y="2420888"/>
            <a:ext cx="8064896" cy="1008112"/>
          </a:xfrm>
        </p:spPr>
        <p:txBody>
          <a:bodyPr>
            <a:noAutofit/>
          </a:bodyPr>
          <a:lstStyle/>
          <a:p>
            <a:r>
              <a:rPr lang="zh-TW" altLang="en-US" sz="3600" dirty="0" smtClean="0"/>
              <a:t>台中高等行政法院</a:t>
            </a:r>
            <a:r>
              <a:rPr lang="en-US" altLang="zh-TW" sz="3600" dirty="0" smtClean="0"/>
              <a:t>102</a:t>
            </a:r>
            <a:r>
              <a:rPr lang="zh-TW" altLang="en-US" sz="3600" dirty="0" smtClean="0"/>
              <a:t>年度</a:t>
            </a:r>
            <a:r>
              <a:rPr lang="zh-TW" altLang="en-US" sz="3600" dirty="0"/>
              <a:t>判字</a:t>
            </a:r>
            <a:r>
              <a:rPr lang="zh-TW" altLang="en-US" sz="3600" dirty="0" smtClean="0"/>
              <a:t>第</a:t>
            </a:r>
            <a:r>
              <a:rPr lang="en-US" altLang="zh-TW" sz="3600" dirty="0" smtClean="0"/>
              <a:t>410</a:t>
            </a:r>
            <a:r>
              <a:rPr lang="zh-TW" altLang="en-US" sz="3600" dirty="0" smtClean="0"/>
              <a:t>號</a:t>
            </a:r>
            <a:endParaRPr lang="zh-TW" altLang="en-US" sz="3600" dirty="0"/>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3131F67-340C-4AD0-B318-5E7DB6741610}" type="slidenum">
              <a:rPr lang="zh-TW" altLang="en-US" smtClean="0"/>
              <a:t>1</a:t>
            </a:fld>
            <a:endParaRPr lang="zh-TW" altLang="en-US"/>
          </a:p>
        </p:txBody>
      </p:sp>
    </p:spTree>
    <p:extLst>
      <p:ext uri="{BB962C8B-B14F-4D97-AF65-F5344CB8AC3E}">
        <p14:creationId xmlns:p14="http://schemas.microsoft.com/office/powerpoint/2010/main" val="4158659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634082"/>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187624" y="836712"/>
            <a:ext cx="7776864" cy="5760640"/>
          </a:xfrm>
        </p:spPr>
        <p:txBody>
          <a:bodyPr>
            <a:normAutofit fontScale="85000" lnSpcReduction="10000"/>
          </a:bodyPr>
          <a:lstStyle/>
          <a:p>
            <a:pPr lvl="1">
              <a:lnSpc>
                <a:spcPct val="120000"/>
              </a:lnSpc>
              <a:spcBef>
                <a:spcPts val="600"/>
              </a:spcBef>
            </a:pPr>
            <a:r>
              <a:rPr lang="zh-TW" altLang="en-US" dirty="0" smtClean="0"/>
              <a:t>原告有提出安</a:t>
            </a:r>
            <a:r>
              <a:rPr lang="zh-TW" altLang="en-US" dirty="0"/>
              <a:t>普新公司與香港益卓</a:t>
            </a:r>
            <a:r>
              <a:rPr lang="zh-TW" altLang="en-US" dirty="0" smtClean="0"/>
              <a:t>公司之股東對照表，被告</a:t>
            </a:r>
            <a:r>
              <a:rPr lang="zh-TW" altLang="en-US" dirty="0"/>
              <a:t>所稱「股東相同</a:t>
            </a:r>
            <a:r>
              <a:rPr lang="zh-TW" altLang="en-US" dirty="0" smtClean="0"/>
              <a:t>」係發生</a:t>
            </a:r>
            <a:r>
              <a:rPr lang="zh-TW" altLang="en-US" dirty="0"/>
              <a:t>於</a:t>
            </a:r>
            <a:r>
              <a:rPr lang="en-US" altLang="zh-TW" dirty="0"/>
              <a:t>93</a:t>
            </a:r>
            <a:r>
              <a:rPr lang="zh-TW" altLang="en-US" dirty="0"/>
              <a:t>年</a:t>
            </a:r>
            <a:r>
              <a:rPr lang="en-US" altLang="zh-TW" dirty="0"/>
              <a:t>7</a:t>
            </a:r>
            <a:r>
              <a:rPr lang="zh-TW" altLang="en-US" dirty="0"/>
              <a:t>月以後</a:t>
            </a:r>
            <a:r>
              <a:rPr lang="zh-TW" altLang="en-US" dirty="0" smtClean="0"/>
              <a:t>，因</a:t>
            </a:r>
            <a:r>
              <a:rPr lang="zh-TW" altLang="en-US" dirty="0"/>
              <a:t>香港益卓公司為回台上市，故必須將安普新公司</a:t>
            </a:r>
            <a:r>
              <a:rPr lang="zh-TW" altLang="en-US" dirty="0" smtClean="0"/>
              <a:t>股東結構</a:t>
            </a:r>
            <a:r>
              <a:rPr lang="zh-TW" altLang="en-US" dirty="0"/>
              <a:t>調整與香港益卓公司相同</a:t>
            </a:r>
            <a:r>
              <a:rPr lang="zh-TW" altLang="en-US" dirty="0" smtClean="0"/>
              <a:t>，並有蔡松棋會計師案</a:t>
            </a:r>
            <a:r>
              <a:rPr lang="zh-TW" altLang="en-US" dirty="0"/>
              <a:t>證述在案</a:t>
            </a:r>
            <a:r>
              <a:rPr lang="zh-TW" altLang="en-US" dirty="0" smtClean="0"/>
              <a:t>，與</a:t>
            </a:r>
            <a:r>
              <a:rPr lang="zh-TW" altLang="en-US" dirty="0"/>
              <a:t>虛設香港益卓公司無涉</a:t>
            </a:r>
            <a:r>
              <a:rPr lang="zh-TW" altLang="en-US" dirty="0" smtClean="0"/>
              <a:t>。</a:t>
            </a:r>
            <a:endParaRPr lang="en-US" altLang="zh-TW" dirty="0" smtClean="0"/>
          </a:p>
          <a:p>
            <a:pPr lvl="1">
              <a:lnSpc>
                <a:spcPct val="120000"/>
              </a:lnSpc>
              <a:spcBef>
                <a:spcPts val="600"/>
              </a:spcBef>
            </a:pPr>
            <a:r>
              <a:rPr lang="zh-TW" altLang="en-US" dirty="0"/>
              <a:t>被告猜測安普新公司設立前，先去大陸設立承租</a:t>
            </a:r>
            <a:r>
              <a:rPr lang="zh-TW" altLang="en-US" dirty="0" smtClean="0"/>
              <a:t>大朗</a:t>
            </a:r>
            <a:r>
              <a:rPr lang="zh-TW" altLang="en-US" dirty="0"/>
              <a:t>益卓廠房</a:t>
            </a:r>
            <a:r>
              <a:rPr lang="zh-TW" altLang="en-US" dirty="0" smtClean="0"/>
              <a:t>，惟被告僅提出原告</a:t>
            </a:r>
            <a:r>
              <a:rPr lang="zh-TW" altLang="en-US" dirty="0"/>
              <a:t>所簽訂之大朗益卓廠房</a:t>
            </a:r>
            <a:r>
              <a:rPr lang="zh-TW" altLang="en-US" dirty="0" smtClean="0"/>
              <a:t>租賃合同，然此係原告</a:t>
            </a:r>
            <a:r>
              <a:rPr lang="zh-TW" altLang="en-US" dirty="0"/>
              <a:t>為香港益卓公司之實質</a:t>
            </a:r>
            <a:r>
              <a:rPr lang="zh-TW" altLang="en-US" dirty="0" smtClean="0"/>
              <a:t>股東。</a:t>
            </a:r>
            <a:endParaRPr lang="en-US" altLang="zh-TW" dirty="0" smtClean="0"/>
          </a:p>
          <a:p>
            <a:pPr lvl="1">
              <a:lnSpc>
                <a:spcPct val="120000"/>
              </a:lnSpc>
              <a:spcBef>
                <a:spcPts val="600"/>
              </a:spcBef>
            </a:pPr>
            <a:r>
              <a:rPr lang="zh-TW" altLang="en-US" dirty="0" smtClean="0"/>
              <a:t>被告</a:t>
            </a:r>
            <a:r>
              <a:rPr lang="zh-TW" altLang="en-US" dirty="0"/>
              <a:t>所為猜測不但與其所稱「待證事實」無涉</a:t>
            </a:r>
            <a:r>
              <a:rPr lang="zh-TW" altLang="en-US" dirty="0" smtClean="0"/>
              <a:t>，更</a:t>
            </a:r>
            <a:r>
              <a:rPr lang="zh-TW" altLang="en-US" dirty="0"/>
              <a:t>從未提出任何證據資料以達到「合理懷疑」</a:t>
            </a:r>
            <a:r>
              <a:rPr lang="zh-TW" altLang="en-US" dirty="0" smtClean="0"/>
              <a:t>程度，故被告</a:t>
            </a:r>
            <a:r>
              <a:rPr lang="zh-TW" altLang="en-US" dirty="0" smtClean="0"/>
              <a:t>無協力義務提出</a:t>
            </a:r>
            <a:r>
              <a:rPr lang="zh-TW" altLang="en-US" dirty="0" smtClean="0"/>
              <a:t>相關資料，亦不因此發生不履行協力義務之責任。</a:t>
            </a:r>
            <a:endParaRPr lang="en-US" altLang="zh-TW" dirty="0" smtClean="0"/>
          </a:p>
          <a:p>
            <a:pPr lvl="1"/>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10</a:t>
            </a:fld>
            <a:endParaRPr lang="zh-TW" altLang="en-US"/>
          </a:p>
        </p:txBody>
      </p:sp>
    </p:spTree>
    <p:extLst>
      <p:ext uri="{BB962C8B-B14F-4D97-AF65-F5344CB8AC3E}">
        <p14:creationId xmlns:p14="http://schemas.microsoft.com/office/powerpoint/2010/main" val="2134488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648072"/>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115616" y="836712"/>
            <a:ext cx="7920880" cy="5760640"/>
          </a:xfrm>
        </p:spPr>
        <p:txBody>
          <a:bodyPr>
            <a:normAutofit fontScale="92500" lnSpcReduction="10000"/>
          </a:bodyPr>
          <a:lstStyle/>
          <a:p>
            <a:r>
              <a:rPr lang="zh-TW" altLang="en-US" dirty="0" smtClean="0"/>
              <a:t>基於</a:t>
            </a:r>
            <a:r>
              <a:rPr lang="zh-TW" altLang="en-US" dirty="0"/>
              <a:t>所得稅法</a:t>
            </a:r>
            <a:r>
              <a:rPr lang="zh-TW" altLang="en-US" dirty="0" smtClean="0"/>
              <a:t>兩稅合一之</a:t>
            </a:r>
            <a:r>
              <a:rPr lang="zh-TW" altLang="en-US" dirty="0"/>
              <a:t>規定，營利事業繳納之所得稅，於股東實現股利應</a:t>
            </a:r>
            <a:r>
              <a:rPr lang="zh-TW" altLang="en-US" dirty="0" smtClean="0"/>
              <a:t>繳納所得稅</a:t>
            </a:r>
            <a:r>
              <a:rPr lang="zh-TW" altLang="en-US" dirty="0"/>
              <a:t>時，得由股東可扣抵帳戶中予以扣抵，故本件</a:t>
            </a:r>
            <a:r>
              <a:rPr lang="en-US" altLang="zh-TW" dirty="0"/>
              <a:t>95</a:t>
            </a:r>
            <a:r>
              <a:rPr lang="zh-TW" altLang="en-US" dirty="0" smtClean="0"/>
              <a:t>年度</a:t>
            </a:r>
            <a:r>
              <a:rPr lang="zh-TW" altLang="en-US" dirty="0"/>
              <a:t>營利事業所得稅既已核</a:t>
            </a:r>
            <a:r>
              <a:rPr lang="zh-TW" altLang="en-US" dirty="0" smtClean="0"/>
              <a:t>課，</a:t>
            </a:r>
            <a:r>
              <a:rPr lang="zh-TW" altLang="en-US" dirty="0"/>
              <a:t>被告縱使擬制原告係自安普新公司取得股利</a:t>
            </a:r>
            <a:r>
              <a:rPr lang="zh-TW" altLang="en-US" dirty="0" smtClean="0"/>
              <a:t>所得，</a:t>
            </a:r>
            <a:r>
              <a:rPr lang="zh-TW" altLang="en-US" dirty="0"/>
              <a:t>卻仍就原告取得之股利所得「全額」作為補稅之金額</a:t>
            </a:r>
            <a:r>
              <a:rPr lang="zh-TW" altLang="en-US" dirty="0" smtClean="0"/>
              <a:t>，未考量兩稅合一，核</a:t>
            </a:r>
            <a:r>
              <a:rPr lang="zh-TW" altLang="en-US" dirty="0"/>
              <a:t>課綜合所得稅</a:t>
            </a:r>
            <a:r>
              <a:rPr lang="zh-TW" altLang="en-US" dirty="0" smtClean="0"/>
              <a:t>亦顯</a:t>
            </a:r>
            <a:r>
              <a:rPr lang="zh-TW" altLang="en-US" dirty="0"/>
              <a:t>有違誤</a:t>
            </a:r>
            <a:r>
              <a:rPr lang="zh-TW" altLang="en-US" dirty="0" smtClean="0"/>
              <a:t>。</a:t>
            </a:r>
            <a:endParaRPr lang="en-US" altLang="zh-TW" dirty="0" smtClean="0"/>
          </a:p>
          <a:p>
            <a:r>
              <a:rPr lang="zh-TW" altLang="en-US" dirty="0"/>
              <a:t>罰鍰</a:t>
            </a:r>
            <a:r>
              <a:rPr lang="zh-TW" altLang="en-US" dirty="0" smtClean="0"/>
              <a:t>部分</a:t>
            </a:r>
            <a:endParaRPr lang="en-US" altLang="zh-TW" dirty="0" smtClean="0"/>
          </a:p>
          <a:p>
            <a:pPr lvl="1"/>
            <a:r>
              <a:rPr lang="zh-TW" altLang="en-US" dirty="0"/>
              <a:t>本件租稅規避行為安排之行為</a:t>
            </a:r>
            <a:r>
              <a:rPr lang="zh-TW" altLang="en-US" dirty="0" smtClean="0"/>
              <a:t>人應係安普新公司並非</a:t>
            </a:r>
            <a:r>
              <a:rPr lang="zh-TW" altLang="en-US" dirty="0"/>
              <a:t>原告，自不得以</a:t>
            </a:r>
            <a:r>
              <a:rPr lang="zh-TW" altLang="en-US" dirty="0" smtClean="0"/>
              <a:t>原告為</a:t>
            </a:r>
            <a:r>
              <a:rPr lang="zh-TW" altLang="en-US" dirty="0"/>
              <a:t>處罰之</a:t>
            </a:r>
            <a:r>
              <a:rPr lang="zh-TW" altLang="en-US" dirty="0" smtClean="0"/>
              <a:t>對象。</a:t>
            </a:r>
            <a:endParaRPr lang="en-US" altLang="zh-TW" dirty="0" smtClean="0"/>
          </a:p>
          <a:p>
            <a:pPr lvl="1"/>
            <a:r>
              <a:rPr lang="zh-TW" altLang="en-US" dirty="0"/>
              <a:t>本件如同時處罰安普新公司與原告，違反一行為不二罰</a:t>
            </a:r>
            <a:r>
              <a:rPr lang="zh-TW" altLang="en-US" dirty="0" smtClean="0"/>
              <a:t>之法治</a:t>
            </a:r>
            <a:r>
              <a:rPr lang="zh-TW" altLang="en-US" dirty="0"/>
              <a:t>國</a:t>
            </a:r>
            <a:r>
              <a:rPr lang="zh-TW" altLang="en-US" dirty="0" smtClean="0"/>
              <a:t>原則。</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11</a:t>
            </a:fld>
            <a:endParaRPr lang="zh-TW" altLang="en-US"/>
          </a:p>
        </p:txBody>
      </p:sp>
    </p:spTree>
    <p:extLst>
      <p:ext uri="{BB962C8B-B14F-4D97-AF65-F5344CB8AC3E}">
        <p14:creationId xmlns:p14="http://schemas.microsoft.com/office/powerpoint/2010/main" val="26650955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1640" y="116632"/>
            <a:ext cx="7498080" cy="634082"/>
          </a:xfrm>
        </p:spPr>
        <p:txBody>
          <a:bodyPr>
            <a:normAutofit fontScale="90000"/>
          </a:bodyPr>
          <a:lstStyle/>
          <a:p>
            <a:pPr algn="ctr"/>
            <a:r>
              <a:rPr lang="zh-TW" altLang="en-US" dirty="0" smtClean="0"/>
              <a:t>被告</a:t>
            </a:r>
            <a:r>
              <a:rPr lang="zh-TW" altLang="en-US" dirty="0"/>
              <a:t>爭點整理</a:t>
            </a:r>
          </a:p>
        </p:txBody>
      </p:sp>
      <p:sp>
        <p:nvSpPr>
          <p:cNvPr id="3" name="內容版面配置區 2"/>
          <p:cNvSpPr>
            <a:spLocks noGrp="1"/>
          </p:cNvSpPr>
          <p:nvPr>
            <p:ph idx="1"/>
          </p:nvPr>
        </p:nvSpPr>
        <p:spPr>
          <a:xfrm>
            <a:off x="1115616" y="908720"/>
            <a:ext cx="7818072" cy="5760640"/>
          </a:xfrm>
        </p:spPr>
        <p:txBody>
          <a:bodyPr>
            <a:normAutofit fontScale="92500" lnSpcReduction="20000"/>
          </a:bodyPr>
          <a:lstStyle/>
          <a:p>
            <a:r>
              <a:rPr lang="zh-TW" altLang="en-US" dirty="0"/>
              <a:t>按稅捐稽徵法第</a:t>
            </a:r>
            <a:r>
              <a:rPr lang="en-US" altLang="zh-TW" dirty="0"/>
              <a:t>12</a:t>
            </a:r>
            <a:r>
              <a:rPr lang="zh-TW" altLang="en-US" dirty="0"/>
              <a:t>條之</a:t>
            </a:r>
            <a:r>
              <a:rPr lang="en-US" altLang="zh-TW" dirty="0"/>
              <a:t>1</a:t>
            </a:r>
            <a:r>
              <a:rPr lang="zh-TW" altLang="en-US" dirty="0"/>
              <a:t>第</a:t>
            </a:r>
            <a:r>
              <a:rPr lang="en-US" altLang="zh-TW" dirty="0"/>
              <a:t>1</a:t>
            </a:r>
            <a:r>
              <a:rPr lang="zh-TW" altLang="en-US" dirty="0"/>
              <a:t>項規定之立法意旨，可知</a:t>
            </a:r>
            <a:r>
              <a:rPr lang="zh-TW" altLang="en-US" dirty="0" smtClean="0"/>
              <a:t>有關課</a:t>
            </a:r>
            <a:r>
              <a:rPr lang="zh-TW" altLang="en-US" dirty="0"/>
              <a:t>徵租稅構成要件事實之判斷及認定，應以其實質上</a:t>
            </a:r>
            <a:r>
              <a:rPr lang="zh-TW" altLang="en-US" dirty="0" smtClean="0"/>
              <a:t>經濟事實</a:t>
            </a:r>
            <a:r>
              <a:rPr lang="zh-TW" altLang="en-US" dirty="0"/>
              <a:t>關係及所產生實質經濟利益為準，而非以形式外觀</a:t>
            </a:r>
            <a:r>
              <a:rPr lang="zh-TW" altLang="en-US" dirty="0" smtClean="0"/>
              <a:t>為準</a:t>
            </a:r>
            <a:r>
              <a:rPr lang="zh-TW" altLang="en-US" dirty="0"/>
              <a:t>，否則勢將造成鼓勵投機或規避稅法之適用，無以</a:t>
            </a:r>
            <a:r>
              <a:rPr lang="zh-TW" altLang="en-US" dirty="0" smtClean="0"/>
              <a:t>實現租稅</a:t>
            </a:r>
            <a:r>
              <a:rPr lang="zh-TW" altLang="en-US" dirty="0"/>
              <a:t>公平之基本理念及</a:t>
            </a:r>
            <a:r>
              <a:rPr lang="zh-TW" altLang="en-US" dirty="0" smtClean="0"/>
              <a:t>要求。</a:t>
            </a:r>
            <a:endParaRPr lang="en-US" altLang="zh-TW" dirty="0" smtClean="0"/>
          </a:p>
          <a:p>
            <a:r>
              <a:rPr lang="zh-TW" altLang="en-US" dirty="0"/>
              <a:t>本件香港益卓公司</a:t>
            </a:r>
            <a:r>
              <a:rPr lang="en-US" altLang="zh-TW" dirty="0"/>
              <a:t>95</a:t>
            </a:r>
            <a:r>
              <a:rPr lang="zh-TW" altLang="en-US" dirty="0"/>
              <a:t>年度盈餘分配時，未以該公司之</a:t>
            </a:r>
            <a:r>
              <a:rPr lang="zh-TW" altLang="en-US" dirty="0" smtClean="0"/>
              <a:t>全部股權</a:t>
            </a:r>
            <a:r>
              <a:rPr lang="zh-TW" altLang="en-US" dirty="0"/>
              <a:t>為基準按比例發放給其股東成員，卻按安普新公司當時之股東成員及持股比例</a:t>
            </a:r>
            <a:r>
              <a:rPr lang="zh-TW" altLang="en-US" dirty="0" smtClean="0"/>
              <a:t>作為發放</a:t>
            </a:r>
            <a:r>
              <a:rPr lang="zh-TW" altLang="en-US" dirty="0"/>
              <a:t>對象及計算基礎；有股利分配明細總表、</a:t>
            </a:r>
            <a:r>
              <a:rPr lang="zh-TW" altLang="en-US" dirty="0" smtClean="0"/>
              <a:t>盈餘第 </a:t>
            </a:r>
            <a:r>
              <a:rPr lang="en-US" altLang="zh-TW" dirty="0" smtClean="0"/>
              <a:t>6</a:t>
            </a:r>
            <a:r>
              <a:rPr lang="zh-TW" altLang="en-US" dirty="0" smtClean="0"/>
              <a:t>頁分配</a:t>
            </a:r>
            <a:r>
              <a:rPr lang="zh-TW" altLang="en-US" dirty="0"/>
              <a:t>明細及股東常會議事錄等影本資料可</a:t>
            </a:r>
            <a:r>
              <a:rPr lang="zh-TW" altLang="en-US" dirty="0" smtClean="0"/>
              <a:t>稽。</a:t>
            </a:r>
            <a:endParaRPr lang="en-US" altLang="zh-TW" dirty="0" smtClean="0"/>
          </a:p>
          <a:p>
            <a:r>
              <a:rPr lang="zh-TW" altLang="en-US" dirty="0"/>
              <a:t>又香港益卓公司設立登記營業</a:t>
            </a:r>
            <a:r>
              <a:rPr lang="zh-TW" altLang="en-US" dirty="0" smtClean="0"/>
              <a:t>地址雖為香港，</a:t>
            </a:r>
            <a:r>
              <a:rPr lang="zh-TW" altLang="en-US" dirty="0"/>
              <a:t>惟該公司之實際聯絡</a:t>
            </a:r>
            <a:r>
              <a:rPr lang="zh-TW" altLang="en-US" dirty="0" smtClean="0"/>
              <a:t>地址卻為臺中市與</a:t>
            </a:r>
            <a:r>
              <a:rPr lang="zh-TW" altLang="en-US" dirty="0"/>
              <a:t>安普新公司營業地址</a:t>
            </a:r>
            <a:r>
              <a:rPr lang="zh-TW" altLang="en-US" dirty="0" smtClean="0"/>
              <a:t>相同。</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12</a:t>
            </a:fld>
            <a:endParaRPr lang="zh-TW" altLang="en-US"/>
          </a:p>
        </p:txBody>
      </p:sp>
    </p:spTree>
    <p:extLst>
      <p:ext uri="{BB962C8B-B14F-4D97-AF65-F5344CB8AC3E}">
        <p14:creationId xmlns:p14="http://schemas.microsoft.com/office/powerpoint/2010/main" val="1508891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634082"/>
          </a:xfrm>
        </p:spPr>
        <p:txBody>
          <a:bodyPr>
            <a:normAutofit fontScale="90000"/>
          </a:bodyPr>
          <a:lstStyle/>
          <a:p>
            <a:pPr algn="ctr"/>
            <a:r>
              <a:rPr lang="zh-TW" altLang="en-US" dirty="0"/>
              <a:t>被告</a:t>
            </a:r>
            <a:r>
              <a:rPr lang="zh-TW" altLang="en-US" dirty="0"/>
              <a:t>爭點整理</a:t>
            </a:r>
          </a:p>
        </p:txBody>
      </p:sp>
      <p:sp>
        <p:nvSpPr>
          <p:cNvPr id="3" name="內容版面配置區 2"/>
          <p:cNvSpPr>
            <a:spLocks noGrp="1"/>
          </p:cNvSpPr>
          <p:nvPr>
            <p:ph idx="1"/>
          </p:nvPr>
        </p:nvSpPr>
        <p:spPr>
          <a:xfrm>
            <a:off x="1115616" y="836712"/>
            <a:ext cx="7920880" cy="5760640"/>
          </a:xfrm>
        </p:spPr>
        <p:txBody>
          <a:bodyPr>
            <a:normAutofit fontScale="85000" lnSpcReduction="20000"/>
          </a:bodyPr>
          <a:lstStyle/>
          <a:p>
            <a:r>
              <a:rPr lang="zh-TW" altLang="en-US" dirty="0"/>
              <a:t>香港地址之面積約</a:t>
            </a:r>
            <a:r>
              <a:rPr lang="en-US" altLang="zh-TW" dirty="0"/>
              <a:t>25</a:t>
            </a:r>
            <a:r>
              <a:rPr lang="zh-TW" altLang="en-US" dirty="0"/>
              <a:t>坪，卻約有</a:t>
            </a:r>
            <a:r>
              <a:rPr lang="en-US" altLang="zh-TW" dirty="0"/>
              <a:t>200</a:t>
            </a:r>
            <a:r>
              <a:rPr lang="zh-TW" altLang="en-US" dirty="0"/>
              <a:t>家外商公司設</a:t>
            </a:r>
            <a:r>
              <a:rPr lang="zh-TW" altLang="en-US" dirty="0" smtClean="0"/>
              <a:t>址登記</a:t>
            </a:r>
            <a:r>
              <a:rPr lang="zh-TW" altLang="en-US" dirty="0"/>
              <a:t>，復有談話筆錄、不營運私人公司撤銷註冊申請書</a:t>
            </a:r>
            <a:r>
              <a:rPr lang="zh-TW" altLang="en-US" dirty="0" smtClean="0"/>
              <a:t>、香港</a:t>
            </a:r>
            <a:r>
              <a:rPr lang="zh-TW" altLang="en-US" dirty="0"/>
              <a:t>益卓公司周年申報表及銀行對帳單等資料可稽</a:t>
            </a:r>
            <a:r>
              <a:rPr lang="zh-TW" altLang="en-US" dirty="0" smtClean="0"/>
              <a:t>。</a:t>
            </a:r>
            <a:endParaRPr lang="en-US" altLang="zh-TW" dirty="0" smtClean="0"/>
          </a:p>
          <a:p>
            <a:r>
              <a:rPr lang="zh-TW" altLang="en-US" dirty="0"/>
              <a:t>香港益</a:t>
            </a:r>
            <a:r>
              <a:rPr lang="zh-TW" altLang="en-US" dirty="0" smtClean="0"/>
              <a:t>卓公司</a:t>
            </a:r>
            <a:r>
              <a:rPr lang="en-US" altLang="zh-TW" dirty="0"/>
              <a:t>94</a:t>
            </a:r>
            <a:r>
              <a:rPr lang="zh-TW" altLang="en-US" dirty="0"/>
              <a:t>年度財務報表及股權淨值委由簽證會計師查核之</a:t>
            </a:r>
            <a:r>
              <a:rPr lang="zh-TW" altLang="en-US" dirty="0" smtClean="0"/>
              <a:t>公費</a:t>
            </a:r>
            <a:r>
              <a:rPr lang="zh-TW" altLang="en-US" dirty="0"/>
              <a:t>均由安普新公司列帳</a:t>
            </a:r>
            <a:r>
              <a:rPr lang="zh-TW" altLang="en-US" dirty="0" smtClean="0"/>
              <a:t>。</a:t>
            </a:r>
            <a:endParaRPr lang="en-US" altLang="zh-TW" dirty="0" smtClean="0"/>
          </a:p>
          <a:p>
            <a:r>
              <a:rPr lang="zh-TW" altLang="en-US" dirty="0" smtClean="0"/>
              <a:t>經函</a:t>
            </a:r>
            <a:r>
              <a:rPr lang="zh-TW" altLang="en-US" dirty="0"/>
              <a:t>查香港益卓公司主要</a:t>
            </a:r>
            <a:r>
              <a:rPr lang="zh-TW" altLang="en-US" dirty="0" smtClean="0"/>
              <a:t>銷售</a:t>
            </a:r>
            <a:r>
              <a:rPr lang="zh-TW" altLang="en-US" dirty="0"/>
              <a:t>對象之臺灣關係企業表示，該公司及所屬關係企業與</a:t>
            </a:r>
            <a:r>
              <a:rPr lang="zh-TW" altLang="en-US" dirty="0" smtClean="0"/>
              <a:t>安普</a:t>
            </a:r>
            <a:r>
              <a:rPr lang="zh-TW" altLang="en-US" dirty="0"/>
              <a:t>新公司及香港益卓公司之交易往來聯繫係透過安普新</a:t>
            </a:r>
            <a:r>
              <a:rPr lang="zh-TW" altLang="en-US" dirty="0" smtClean="0"/>
              <a:t>公司</a:t>
            </a:r>
            <a:r>
              <a:rPr lang="zh-TW" altLang="en-US" dirty="0"/>
              <a:t>進行，其填載交易對象之選擇依安普新公司之要求，</a:t>
            </a:r>
            <a:r>
              <a:rPr lang="zh-TW" altLang="en-US" dirty="0" smtClean="0"/>
              <a:t>以香港</a:t>
            </a:r>
            <a:r>
              <a:rPr lang="zh-TW" altLang="en-US" dirty="0"/>
              <a:t>益卓公司或安普新公司為交易對象等</a:t>
            </a:r>
            <a:r>
              <a:rPr lang="zh-TW" altLang="en-US" dirty="0" smtClean="0"/>
              <a:t>語。</a:t>
            </a:r>
            <a:endParaRPr lang="en-US" altLang="zh-TW" dirty="0" smtClean="0"/>
          </a:p>
          <a:p>
            <a:r>
              <a:rPr lang="zh-TW" altLang="en-US" dirty="0" smtClean="0"/>
              <a:t>香港益卓</a:t>
            </a:r>
            <a:r>
              <a:rPr lang="zh-TW" altLang="en-US" dirty="0"/>
              <a:t>公司與安普新公司</a:t>
            </a:r>
            <a:r>
              <a:rPr lang="zh-TW" altLang="en-US" dirty="0" smtClean="0"/>
              <a:t>之相關營運包括聯絡人、確認人、負責訂購材料、加工裝配</a:t>
            </a:r>
            <a:r>
              <a:rPr lang="zh-TW" altLang="en-US" dirty="0"/>
              <a:t>等相關</a:t>
            </a:r>
            <a:r>
              <a:rPr lang="zh-TW" altLang="en-US" dirty="0" smtClean="0"/>
              <a:t>事宜之人員、簽訂契約及管理營運大陸工廠之人員均為安</a:t>
            </a:r>
            <a:r>
              <a:rPr lang="zh-TW" altLang="en-US" dirty="0"/>
              <a:t>普新公司</a:t>
            </a:r>
            <a:r>
              <a:rPr lang="zh-TW" altLang="en-US" dirty="0" smtClean="0"/>
              <a:t>之員工或</a:t>
            </a:r>
            <a:r>
              <a:rPr lang="zh-TW" altLang="en-US" dirty="0"/>
              <a:t>股東</a:t>
            </a:r>
            <a:r>
              <a:rPr lang="zh-TW" altLang="en-US" dirty="0" smtClean="0"/>
              <a:t>。</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13</a:t>
            </a:fld>
            <a:endParaRPr lang="zh-TW" altLang="en-US"/>
          </a:p>
        </p:txBody>
      </p:sp>
    </p:spTree>
    <p:extLst>
      <p:ext uri="{BB962C8B-B14F-4D97-AF65-F5344CB8AC3E}">
        <p14:creationId xmlns:p14="http://schemas.microsoft.com/office/powerpoint/2010/main" val="1858837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16632"/>
            <a:ext cx="7498080" cy="576064"/>
          </a:xfrm>
        </p:spPr>
        <p:txBody>
          <a:bodyPr>
            <a:normAutofit fontScale="90000"/>
          </a:bodyPr>
          <a:lstStyle/>
          <a:p>
            <a:pPr algn="ctr"/>
            <a:r>
              <a:rPr lang="zh-TW" altLang="en-US" dirty="0"/>
              <a:t>被告</a:t>
            </a:r>
            <a:r>
              <a:rPr lang="zh-TW" altLang="en-US" dirty="0"/>
              <a:t>爭點整理</a:t>
            </a:r>
          </a:p>
        </p:txBody>
      </p:sp>
      <p:sp>
        <p:nvSpPr>
          <p:cNvPr id="3" name="內容版面配置區 2"/>
          <p:cNvSpPr>
            <a:spLocks noGrp="1"/>
          </p:cNvSpPr>
          <p:nvPr>
            <p:ph idx="1"/>
          </p:nvPr>
        </p:nvSpPr>
        <p:spPr>
          <a:xfrm>
            <a:off x="1187624" y="764704"/>
            <a:ext cx="7848872" cy="5904656"/>
          </a:xfrm>
        </p:spPr>
        <p:txBody>
          <a:bodyPr>
            <a:normAutofit fontScale="85000" lnSpcReduction="10000"/>
          </a:bodyPr>
          <a:lstStyle/>
          <a:p>
            <a:r>
              <a:rPr lang="zh-TW" altLang="en-US" dirty="0" smtClean="0"/>
              <a:t>香港</a:t>
            </a:r>
            <a:r>
              <a:rPr lang="zh-TW" altLang="en-US" dirty="0"/>
              <a:t>益卓公司及</a:t>
            </a:r>
            <a:r>
              <a:rPr lang="en-US" altLang="zh-TW" dirty="0"/>
              <a:t>BVI</a:t>
            </a:r>
            <a:r>
              <a:rPr lang="zh-TW" altLang="en-US" dirty="0"/>
              <a:t>公司均為紙上</a:t>
            </a:r>
            <a:r>
              <a:rPr lang="zh-TW" altLang="en-US" dirty="0" smtClean="0"/>
              <a:t>公司，安</a:t>
            </a:r>
            <a:r>
              <a:rPr lang="zh-TW" altLang="en-US" dirty="0"/>
              <a:t>普新公司 藉由上開公司名義接單，</a:t>
            </a:r>
            <a:r>
              <a:rPr lang="zh-TW" altLang="en-US" dirty="0" smtClean="0"/>
              <a:t>將盈餘</a:t>
            </a:r>
            <a:r>
              <a:rPr lang="zh-TW" altLang="en-US" dirty="0"/>
              <a:t>保留於境外紙上公司，用 以分散減少安普新公司實際營業收入，依實質課稅原則</a:t>
            </a:r>
            <a:r>
              <a:rPr lang="zh-TW" altLang="en-US" dirty="0" smtClean="0"/>
              <a:t>，實際</a:t>
            </a:r>
            <a:r>
              <a:rPr lang="zh-TW" altLang="en-US" dirty="0"/>
              <a:t>盈餘為安普新公司</a:t>
            </a:r>
            <a:r>
              <a:rPr lang="zh-TW" altLang="en-US" dirty="0" smtClean="0"/>
              <a:t>所有。</a:t>
            </a:r>
            <a:endParaRPr lang="en-US" altLang="zh-TW" dirty="0" smtClean="0"/>
          </a:p>
          <a:p>
            <a:r>
              <a:rPr lang="zh-TW" altLang="en-US" dirty="0" smtClean="0"/>
              <a:t>原告</a:t>
            </a:r>
            <a:r>
              <a:rPr lang="zh-TW" altLang="en-US" dirty="0"/>
              <a:t>並自承香港益卓公司在香港之營運活動僅帳戶活動，</a:t>
            </a:r>
            <a:r>
              <a:rPr lang="zh-TW" altLang="en-US" dirty="0" smtClean="0"/>
              <a:t>足證</a:t>
            </a:r>
            <a:r>
              <a:rPr lang="zh-TW" altLang="en-US" dirty="0"/>
              <a:t>香港益卓公司為一紙上</a:t>
            </a:r>
            <a:r>
              <a:rPr lang="zh-TW" altLang="en-US" dirty="0" smtClean="0"/>
              <a:t>公司。</a:t>
            </a:r>
            <a:endParaRPr lang="en-US" altLang="zh-TW" dirty="0" smtClean="0"/>
          </a:p>
          <a:p>
            <a:r>
              <a:rPr lang="zh-TW" altLang="en-US" dirty="0" smtClean="0"/>
              <a:t>公司</a:t>
            </a:r>
            <a:r>
              <a:rPr lang="zh-TW" altLang="en-US" dirty="0"/>
              <a:t>設立登記前有</a:t>
            </a:r>
            <a:r>
              <a:rPr lang="zh-TW" altLang="en-US" dirty="0" smtClean="0"/>
              <a:t>籌備期間</a:t>
            </a:r>
            <a:r>
              <a:rPr lang="zh-TW" altLang="en-US" dirty="0"/>
              <a:t>，乃屬常情，本件安普新公司雖較香港益卓公司設立時間遲延</a:t>
            </a:r>
            <a:r>
              <a:rPr lang="en-US" altLang="zh-TW" dirty="0"/>
              <a:t>9</a:t>
            </a:r>
            <a:r>
              <a:rPr lang="zh-TW" altLang="en-US" dirty="0"/>
              <a:t>個月，惟依原告檢附香港益卓公司前往大陸設廠 投資之廠房租賃合同書記載，係安普新公司之負責人即</a:t>
            </a:r>
            <a:r>
              <a:rPr lang="zh-TW" altLang="en-US" dirty="0" smtClean="0"/>
              <a:t>原告</a:t>
            </a:r>
            <a:r>
              <a:rPr lang="zh-TW" altLang="en-US" dirty="0"/>
              <a:t>於</a:t>
            </a:r>
            <a:r>
              <a:rPr lang="en-US" altLang="zh-TW" dirty="0"/>
              <a:t>87</a:t>
            </a:r>
            <a:r>
              <a:rPr lang="zh-TW" altLang="en-US" dirty="0"/>
              <a:t>年</a:t>
            </a:r>
            <a:r>
              <a:rPr lang="en-US" altLang="zh-TW" dirty="0"/>
              <a:t>1</a:t>
            </a:r>
            <a:r>
              <a:rPr lang="zh-TW" altLang="en-US" dirty="0"/>
              <a:t>月</a:t>
            </a:r>
            <a:r>
              <a:rPr lang="en-US" altLang="zh-TW" dirty="0"/>
              <a:t>11</a:t>
            </a:r>
            <a:r>
              <a:rPr lang="zh-TW" altLang="en-US" dirty="0"/>
              <a:t>日簽訂，當時原告並非香港益卓公司之</a:t>
            </a:r>
            <a:r>
              <a:rPr lang="zh-TW" altLang="en-US" dirty="0" smtClean="0"/>
              <a:t>股東成員</a:t>
            </a:r>
            <a:r>
              <a:rPr lang="zh-TW" altLang="en-US" dirty="0"/>
              <a:t>卻由其代表承租，難謂該廠房非安普新公司於設立</a:t>
            </a:r>
            <a:r>
              <a:rPr lang="zh-TW" altLang="en-US" dirty="0" smtClean="0"/>
              <a:t>登記</a:t>
            </a:r>
            <a:r>
              <a:rPr lang="zh-TW" altLang="en-US" dirty="0"/>
              <a:t>前之籌備期間所</a:t>
            </a:r>
            <a:r>
              <a:rPr lang="zh-TW" altLang="en-US" dirty="0" smtClean="0"/>
              <a:t>承租。</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14</a:t>
            </a:fld>
            <a:endParaRPr lang="zh-TW" altLang="en-US"/>
          </a:p>
        </p:txBody>
      </p:sp>
    </p:spTree>
    <p:extLst>
      <p:ext uri="{BB962C8B-B14F-4D97-AF65-F5344CB8AC3E}">
        <p14:creationId xmlns:p14="http://schemas.microsoft.com/office/powerpoint/2010/main" val="3648570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88640"/>
            <a:ext cx="7498080" cy="504056"/>
          </a:xfrm>
        </p:spPr>
        <p:txBody>
          <a:bodyPr>
            <a:normAutofit fontScale="90000"/>
          </a:bodyPr>
          <a:lstStyle/>
          <a:p>
            <a:pPr algn="ctr"/>
            <a:r>
              <a:rPr lang="zh-TW" altLang="en-US" dirty="0"/>
              <a:t>被告</a:t>
            </a:r>
            <a:r>
              <a:rPr lang="zh-TW" altLang="en-US" dirty="0"/>
              <a:t>爭點整理</a:t>
            </a:r>
          </a:p>
        </p:txBody>
      </p:sp>
      <p:sp>
        <p:nvSpPr>
          <p:cNvPr id="3" name="內容版面配置區 2"/>
          <p:cNvSpPr>
            <a:spLocks noGrp="1"/>
          </p:cNvSpPr>
          <p:nvPr>
            <p:ph idx="1"/>
          </p:nvPr>
        </p:nvSpPr>
        <p:spPr>
          <a:xfrm>
            <a:off x="1043608" y="836712"/>
            <a:ext cx="7992888" cy="5699720"/>
          </a:xfrm>
        </p:spPr>
        <p:txBody>
          <a:bodyPr>
            <a:normAutofit lnSpcReduction="10000"/>
          </a:bodyPr>
          <a:lstStyle/>
          <a:p>
            <a:r>
              <a:rPr lang="zh-TW" altLang="en-US" dirty="0"/>
              <a:t>罰鍰部分</a:t>
            </a:r>
            <a:r>
              <a:rPr lang="zh-TW" altLang="en-US" dirty="0" smtClean="0"/>
              <a:t>：</a:t>
            </a:r>
            <a:endParaRPr lang="en-US" altLang="zh-TW" dirty="0" smtClean="0"/>
          </a:p>
          <a:p>
            <a:pPr lvl="1"/>
            <a:r>
              <a:rPr lang="zh-TW" altLang="en-US" dirty="0" smtClean="0"/>
              <a:t>原告</a:t>
            </a:r>
            <a:r>
              <a:rPr lang="zh-TW" altLang="en-US" dirty="0"/>
              <a:t>係安普新公司之股東及負責人，該公司</a:t>
            </a:r>
            <a:r>
              <a:rPr lang="zh-TW" altLang="en-US" dirty="0" smtClean="0"/>
              <a:t>藉由海外紙上公司，</a:t>
            </a:r>
            <a:r>
              <a:rPr lang="zh-TW" altLang="en-US" dirty="0"/>
              <a:t>分散減少安普新公司</a:t>
            </a:r>
            <a:r>
              <a:rPr lang="zh-TW" altLang="en-US" dirty="0" smtClean="0"/>
              <a:t>實際營業</a:t>
            </a:r>
            <a:r>
              <a:rPr lang="zh-TW" altLang="en-US" dirty="0"/>
              <a:t>收入，依實質課稅原則</a:t>
            </a:r>
            <a:r>
              <a:rPr lang="zh-TW" altLang="en-US" dirty="0" smtClean="0"/>
              <a:t>，該</a:t>
            </a:r>
            <a:r>
              <a:rPr lang="zh-TW" altLang="en-US" dirty="0"/>
              <a:t>公司將分散收入後之盈餘，按各股東持股比例</a:t>
            </a:r>
            <a:r>
              <a:rPr lang="zh-TW" altLang="en-US" dirty="0" smtClean="0"/>
              <a:t>分配</a:t>
            </a:r>
            <a:r>
              <a:rPr lang="zh-TW" altLang="en-US" dirty="0"/>
              <a:t>予原告，致原告逃漏營利所得，違章事證</a:t>
            </a:r>
            <a:r>
              <a:rPr lang="zh-TW" altLang="en-US" dirty="0" smtClean="0"/>
              <a:t>明確。</a:t>
            </a:r>
            <a:endParaRPr lang="en-US" altLang="zh-TW" dirty="0" smtClean="0"/>
          </a:p>
          <a:p>
            <a:pPr lvl="1"/>
            <a:r>
              <a:rPr lang="zh-TW" altLang="en-US" dirty="0" smtClean="0"/>
              <a:t>綜合所得稅</a:t>
            </a:r>
            <a:r>
              <a:rPr lang="zh-TW" altLang="en-US" dirty="0"/>
              <a:t>結算</a:t>
            </a:r>
            <a:r>
              <a:rPr lang="zh-TW" altLang="en-US" dirty="0" smtClean="0"/>
              <a:t>申報</a:t>
            </a:r>
            <a:r>
              <a:rPr lang="zh-TW" altLang="en-US" dirty="0"/>
              <a:t>採家戶申報、自動報繳制，重在誠實報繳，納稅</a:t>
            </a:r>
            <a:r>
              <a:rPr lang="zh-TW" altLang="en-US" dirty="0" smtClean="0"/>
              <a:t>義務取有</a:t>
            </a:r>
            <a:r>
              <a:rPr lang="zh-TW" altLang="en-US" dirty="0"/>
              <a:t>所得即應自行申報，並盡查對之責</a:t>
            </a:r>
            <a:r>
              <a:rPr lang="zh-TW" altLang="en-US" dirty="0" smtClean="0"/>
              <a:t>，故納稅</a:t>
            </a:r>
            <a:r>
              <a:rPr lang="zh-TW" altLang="en-US" dirty="0"/>
              <a:t>義務</a:t>
            </a:r>
            <a:r>
              <a:rPr lang="zh-TW" altLang="en-US" dirty="0" smtClean="0"/>
              <a:t>人有據實</a:t>
            </a:r>
            <a:r>
              <a:rPr lang="zh-TW" altLang="en-US" dirty="0"/>
              <a:t>申報之公法義務</a:t>
            </a:r>
            <a:r>
              <a:rPr lang="zh-TW" altLang="en-US" dirty="0" smtClean="0"/>
              <a:t>，原告</a:t>
            </a:r>
            <a:r>
              <a:rPr lang="zh-TW" altLang="en-US" dirty="0"/>
              <a:t>有取自安普新公司之營利</a:t>
            </a:r>
            <a:r>
              <a:rPr lang="zh-TW" altLang="en-US" dirty="0" smtClean="0"/>
              <a:t>所得，</a:t>
            </a:r>
            <a:r>
              <a:rPr lang="zh-TW" altLang="en-US" dirty="0"/>
              <a:t>依法本應主動誠實申報並繳納稅負，惟</a:t>
            </a:r>
            <a:r>
              <a:rPr lang="zh-TW" altLang="en-US" dirty="0" smtClean="0"/>
              <a:t>原告漏</a:t>
            </a:r>
            <a:r>
              <a:rPr lang="zh-TW" altLang="en-US" dirty="0"/>
              <a:t>未申報</a:t>
            </a:r>
            <a:r>
              <a:rPr lang="zh-TW" altLang="en-US" dirty="0" smtClean="0"/>
              <a:t>，縱</a:t>
            </a:r>
            <a:r>
              <a:rPr lang="zh-TW" altLang="en-US" dirty="0"/>
              <a:t>非故意，仍難</a:t>
            </a:r>
            <a:r>
              <a:rPr lang="zh-TW" altLang="en-US" dirty="0" smtClean="0"/>
              <a:t>卸免</a:t>
            </a:r>
            <a:r>
              <a:rPr lang="zh-TW" altLang="en-US" dirty="0"/>
              <a:t>其過失之責，依行政罰法第</a:t>
            </a:r>
            <a:r>
              <a:rPr lang="en-US" altLang="zh-TW" dirty="0"/>
              <a:t>7</a:t>
            </a:r>
            <a:r>
              <a:rPr lang="zh-TW" altLang="en-US" dirty="0"/>
              <a:t>條第</a:t>
            </a:r>
            <a:r>
              <a:rPr lang="en-US" altLang="zh-TW" dirty="0"/>
              <a:t>1</a:t>
            </a:r>
            <a:r>
              <a:rPr lang="zh-TW" altLang="en-US" dirty="0"/>
              <a:t>項之規定，自應論罰</a:t>
            </a:r>
            <a:r>
              <a:rPr lang="zh-TW" altLang="en-US" dirty="0" smtClean="0"/>
              <a:t>。 </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15</a:t>
            </a:fld>
            <a:endParaRPr lang="zh-TW" altLang="en-US"/>
          </a:p>
        </p:txBody>
      </p:sp>
    </p:spTree>
    <p:extLst>
      <p:ext uri="{BB962C8B-B14F-4D97-AF65-F5344CB8AC3E}">
        <p14:creationId xmlns:p14="http://schemas.microsoft.com/office/powerpoint/2010/main" val="3269470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116632"/>
            <a:ext cx="7848872" cy="720080"/>
          </a:xfrm>
        </p:spPr>
        <p:txBody>
          <a:bodyPr>
            <a:normAutofit fontScale="90000"/>
          </a:bodyPr>
          <a:lstStyle/>
          <a:p>
            <a:r>
              <a:rPr lang="zh-TW" altLang="en-US" sz="3100" dirty="0"/>
              <a:t>台中高等行政法院</a:t>
            </a:r>
            <a:r>
              <a:rPr lang="en-US" altLang="zh-TW" sz="3100" dirty="0"/>
              <a:t>102</a:t>
            </a:r>
            <a:r>
              <a:rPr lang="zh-TW" altLang="en-US" sz="3100" dirty="0"/>
              <a:t>年度訴</a:t>
            </a:r>
            <a:r>
              <a:rPr lang="zh-TW" altLang="en-US" sz="3100" dirty="0" smtClean="0"/>
              <a:t>字</a:t>
            </a:r>
            <a:r>
              <a:rPr lang="en-US" altLang="zh-TW" sz="3100" dirty="0" smtClean="0"/>
              <a:t>410</a:t>
            </a:r>
            <a:r>
              <a:rPr lang="zh-TW" altLang="en-US" sz="3100" dirty="0"/>
              <a:t>號之判決</a:t>
            </a:r>
            <a:r>
              <a:rPr lang="zh-TW" altLang="en-US" sz="3100" dirty="0" smtClean="0"/>
              <a:t>重點</a:t>
            </a:r>
            <a:endParaRPr lang="zh-TW" altLang="en-US" dirty="0"/>
          </a:p>
        </p:txBody>
      </p:sp>
      <p:sp>
        <p:nvSpPr>
          <p:cNvPr id="3" name="內容版面配置區 2"/>
          <p:cNvSpPr>
            <a:spLocks noGrp="1"/>
          </p:cNvSpPr>
          <p:nvPr>
            <p:ph idx="1"/>
          </p:nvPr>
        </p:nvSpPr>
        <p:spPr>
          <a:xfrm>
            <a:off x="1115616" y="908720"/>
            <a:ext cx="7818072" cy="5760640"/>
          </a:xfrm>
        </p:spPr>
        <p:txBody>
          <a:bodyPr>
            <a:noAutofit/>
          </a:bodyPr>
          <a:lstStyle/>
          <a:p>
            <a:pPr>
              <a:spcBef>
                <a:spcPts val="300"/>
              </a:spcBef>
            </a:pPr>
            <a:r>
              <a:rPr lang="zh-TW" altLang="en-US" sz="2200" dirty="0" smtClean="0"/>
              <a:t>宣示稅捐稽徵法第</a:t>
            </a:r>
            <a:r>
              <a:rPr lang="en-US" altLang="zh-TW" sz="2200" dirty="0" smtClean="0"/>
              <a:t>12</a:t>
            </a:r>
            <a:r>
              <a:rPr lang="zh-TW" altLang="en-US" sz="2200" dirty="0" smtClean="0"/>
              <a:t>條之</a:t>
            </a:r>
            <a:r>
              <a:rPr lang="en-US" altLang="zh-TW" sz="2200" dirty="0" smtClean="0"/>
              <a:t>1</a:t>
            </a:r>
            <a:r>
              <a:rPr lang="zh-TW" altLang="en-US" sz="2200" dirty="0"/>
              <a:t>關於實質課稅</a:t>
            </a:r>
            <a:r>
              <a:rPr lang="zh-TW" altLang="en-US" sz="2200" dirty="0" smtClean="0"/>
              <a:t>之規定。</a:t>
            </a:r>
            <a:endParaRPr lang="en-US" altLang="zh-TW" sz="2200" dirty="0" smtClean="0"/>
          </a:p>
          <a:p>
            <a:pPr>
              <a:spcBef>
                <a:spcPts val="300"/>
              </a:spcBef>
            </a:pPr>
            <a:r>
              <a:rPr lang="zh-TW" altLang="en-US" sz="2200" dirty="0" smtClean="0"/>
              <a:t>說明所得稅法第</a:t>
            </a:r>
            <a:r>
              <a:rPr lang="en-US" altLang="zh-TW" sz="2200" dirty="0" smtClean="0"/>
              <a:t>14</a:t>
            </a:r>
            <a:r>
              <a:rPr lang="zh-TW" altLang="en-US" sz="2200" dirty="0" smtClean="0"/>
              <a:t>條第第</a:t>
            </a:r>
            <a:r>
              <a:rPr lang="en-US" altLang="zh-TW" sz="2200" dirty="0" smtClean="0"/>
              <a:t>1</a:t>
            </a:r>
            <a:r>
              <a:rPr lang="zh-TW" altLang="en-US" sz="2200" dirty="0" smtClean="0"/>
              <a:t>項第</a:t>
            </a:r>
            <a:r>
              <a:rPr lang="en-US" altLang="zh-TW" sz="2200" dirty="0" smtClean="0"/>
              <a:t>1</a:t>
            </a:r>
            <a:r>
              <a:rPr lang="zh-TW" altLang="en-US" sz="2200" dirty="0"/>
              <a:t>類規定之</a:t>
            </a:r>
            <a:r>
              <a:rPr lang="zh-TW" altLang="en-US" sz="2200" dirty="0" smtClean="0"/>
              <a:t>公司</a:t>
            </a:r>
            <a:r>
              <a:rPr lang="zh-TW" altLang="en-US" sz="2200" dirty="0"/>
              <a:t>股東所獲分配之股利</a:t>
            </a:r>
            <a:r>
              <a:rPr lang="zh-TW" altLang="en-US" sz="2200" dirty="0" smtClean="0"/>
              <a:t>總額為營利所得，應歸入綜合所得總額。</a:t>
            </a:r>
            <a:endParaRPr lang="en-US" altLang="zh-TW" sz="2200" dirty="0" smtClean="0"/>
          </a:p>
          <a:p>
            <a:pPr>
              <a:spcBef>
                <a:spcPts val="300"/>
              </a:spcBef>
            </a:pPr>
            <a:r>
              <a:rPr lang="zh-TW" altLang="en-US" sz="2200" dirty="0"/>
              <a:t>認為行為時依兩岸人民關係條例等</a:t>
            </a:r>
            <a:r>
              <a:rPr lang="zh-TW" altLang="en-US" sz="2200" dirty="0" smtClean="0"/>
              <a:t>相關法規，經由</a:t>
            </a:r>
            <a:r>
              <a:rPr lang="zh-TW" altLang="en-US" sz="2200" dirty="0"/>
              <a:t>在第</a:t>
            </a:r>
            <a:r>
              <a:rPr lang="en-US" altLang="zh-TW" sz="2200" dirty="0"/>
              <a:t>3</a:t>
            </a:r>
            <a:r>
              <a:rPr lang="zh-TW" altLang="en-US" sz="2200" dirty="0"/>
              <a:t>地投資設立之公司</a:t>
            </a:r>
            <a:r>
              <a:rPr lang="zh-TW" altLang="en-US" sz="2200" dirty="0" smtClean="0"/>
              <a:t>及事業，採</a:t>
            </a:r>
            <a:r>
              <a:rPr lang="zh-TW" altLang="en-US" sz="2200" dirty="0"/>
              <a:t>間接及委託投資等方式，雖屬適法。但就企業內部組織</a:t>
            </a:r>
            <a:r>
              <a:rPr lang="zh-TW" altLang="en-US" sz="2200" dirty="0" smtClean="0"/>
              <a:t>而言，</a:t>
            </a:r>
            <a:r>
              <a:rPr lang="zh-TW" altLang="en-US" sz="2200" dirty="0"/>
              <a:t>台商到大陸</a:t>
            </a:r>
            <a:r>
              <a:rPr lang="zh-TW" altLang="en-US" sz="2200" dirty="0" smtClean="0"/>
              <a:t>地區投資</a:t>
            </a:r>
            <a:r>
              <a:rPr lang="zh-TW" altLang="en-US" sz="2200" dirty="0"/>
              <a:t>，大多數仍維持在台企業之組織，而採取「台灣接單、 大陸生產」</a:t>
            </a:r>
            <a:r>
              <a:rPr lang="zh-TW" altLang="en-US" sz="2200" dirty="0" smtClean="0"/>
              <a:t>之營運</a:t>
            </a:r>
            <a:r>
              <a:rPr lang="zh-TW" altLang="en-US" sz="2200" dirty="0"/>
              <a:t>方式，此為當時眾所周知之事實，</a:t>
            </a:r>
            <a:r>
              <a:rPr lang="zh-TW" altLang="en-US" sz="2200" dirty="0" smtClean="0"/>
              <a:t>並行</a:t>
            </a:r>
            <a:r>
              <a:rPr lang="zh-TW" altLang="en-US" sz="2200" dirty="0"/>
              <a:t>之多年</a:t>
            </a:r>
            <a:r>
              <a:rPr lang="zh-TW" altLang="en-US" sz="2200" dirty="0" smtClean="0"/>
              <a:t>。</a:t>
            </a:r>
            <a:endParaRPr lang="en-US" altLang="zh-TW" sz="2200" dirty="0" smtClean="0"/>
          </a:p>
          <a:p>
            <a:pPr>
              <a:spcBef>
                <a:spcPts val="300"/>
              </a:spcBef>
            </a:pPr>
            <a:r>
              <a:rPr lang="zh-TW" altLang="en-US" sz="2200" dirty="0" smtClean="0"/>
              <a:t>雖本</a:t>
            </a:r>
            <a:r>
              <a:rPr lang="zh-TW" altLang="en-US" sz="2200" dirty="0"/>
              <a:t>件香港益卓公司係依香港商業登記法規設立之</a:t>
            </a:r>
            <a:r>
              <a:rPr lang="zh-TW" altLang="en-US" sz="2200" dirty="0" smtClean="0"/>
              <a:t>法人，但依據廠房租賃合同、購買機器設備、來料加工協議書之簽訂人及公司設立與持股關係，認定</a:t>
            </a:r>
            <a:r>
              <a:rPr lang="en-US" altLang="zh-TW" sz="2200" dirty="0" smtClean="0">
                <a:latin typeface="新細明體"/>
                <a:ea typeface="新細明體"/>
              </a:rPr>
              <a:t>︰</a:t>
            </a:r>
            <a:r>
              <a:rPr lang="zh-TW" altLang="en-US" sz="2200" dirty="0"/>
              <a:t>香港益卓公司成立在先，安普新公司設立在後，</a:t>
            </a:r>
            <a:r>
              <a:rPr lang="zh-TW" altLang="en-US" sz="2200" dirty="0" smtClean="0"/>
              <a:t>然就</a:t>
            </a:r>
            <a:r>
              <a:rPr lang="zh-TW" altLang="en-US" sz="2200" dirty="0"/>
              <a:t>設立時間，已有安普新公司乃以「台灣接單、大陸生產</a:t>
            </a:r>
            <a:r>
              <a:rPr lang="zh-TW" altLang="en-US" sz="2200" dirty="0" smtClean="0"/>
              <a:t>」之</a:t>
            </a:r>
            <a:r>
              <a:rPr lang="zh-TW" altLang="en-US" sz="2200" dirty="0"/>
              <a:t>形式，而實質上係在台實際營運公司之可能。 </a:t>
            </a:r>
            <a:endParaRPr lang="en-US" altLang="zh-TW" sz="2200" dirty="0" smtClean="0"/>
          </a:p>
          <a:p>
            <a:pPr>
              <a:spcBef>
                <a:spcPts val="300"/>
              </a:spcBef>
            </a:pPr>
            <a:r>
              <a:rPr lang="zh-TW" altLang="en-US" sz="2200" dirty="0" smtClean="0"/>
              <a:t>由</a:t>
            </a:r>
            <a:r>
              <a:rPr lang="zh-TW" altLang="en-US" sz="2200" dirty="0"/>
              <a:t>香港益卓</a:t>
            </a:r>
            <a:r>
              <a:rPr lang="zh-TW" altLang="en-US" sz="2200" dirty="0" smtClean="0"/>
              <a:t>公司之地址及安</a:t>
            </a:r>
            <a:r>
              <a:rPr lang="zh-TW" altLang="en-US" sz="2200" dirty="0"/>
              <a:t>普新</a:t>
            </a:r>
            <a:r>
              <a:rPr lang="zh-TW" altLang="en-US" sz="2200" dirty="0" smtClean="0"/>
              <a:t>公司、大</a:t>
            </a:r>
            <a:r>
              <a:rPr lang="zh-TW" altLang="en-US" sz="2200" dirty="0"/>
              <a:t>朗益卓廠之公司</a:t>
            </a:r>
            <a:r>
              <a:rPr lang="zh-TW" altLang="en-US" sz="2200" dirty="0" smtClean="0"/>
              <a:t>管理方式</a:t>
            </a:r>
            <a:r>
              <a:rPr lang="zh-TW" altLang="en-US" sz="2200" dirty="0"/>
              <a:t>與相關證人之</a:t>
            </a:r>
            <a:r>
              <a:rPr lang="zh-TW" altLang="en-US" sz="2200" dirty="0" smtClean="0"/>
              <a:t>證詞可知益卓公司與</a:t>
            </a:r>
            <a:r>
              <a:rPr lang="en-US" altLang="zh-TW" sz="2200" dirty="0" smtClean="0"/>
              <a:t>BVI</a:t>
            </a:r>
            <a:r>
              <a:rPr lang="zh-TW" altLang="en-US" sz="2200" dirty="0" smtClean="0"/>
              <a:t>公司係紙上公司。</a:t>
            </a:r>
            <a:endParaRPr lang="zh-TW" altLang="en-US" sz="2200"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16</a:t>
            </a:fld>
            <a:endParaRPr lang="zh-TW" altLang="en-US"/>
          </a:p>
        </p:txBody>
      </p:sp>
    </p:spTree>
    <p:extLst>
      <p:ext uri="{BB962C8B-B14F-4D97-AF65-F5344CB8AC3E}">
        <p14:creationId xmlns:p14="http://schemas.microsoft.com/office/powerpoint/2010/main" val="2948349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43608" y="116632"/>
            <a:ext cx="7962088" cy="576064"/>
          </a:xfrm>
        </p:spPr>
        <p:txBody>
          <a:bodyPr>
            <a:normAutofit/>
          </a:bodyPr>
          <a:lstStyle/>
          <a:p>
            <a:pPr algn="ctr"/>
            <a:r>
              <a:rPr lang="zh-TW" altLang="en-US" sz="2800" dirty="0"/>
              <a:t>台中高等行政法院</a:t>
            </a:r>
            <a:r>
              <a:rPr lang="en-US" altLang="zh-TW" sz="2800" dirty="0"/>
              <a:t>102</a:t>
            </a:r>
            <a:r>
              <a:rPr lang="zh-TW" altLang="en-US" sz="2800" dirty="0"/>
              <a:t>年度訴字</a:t>
            </a:r>
            <a:r>
              <a:rPr lang="en-US" altLang="zh-TW" sz="2800" dirty="0"/>
              <a:t>410</a:t>
            </a:r>
            <a:r>
              <a:rPr lang="zh-TW" altLang="en-US" sz="2800" dirty="0"/>
              <a:t>號之判決重點</a:t>
            </a:r>
          </a:p>
        </p:txBody>
      </p:sp>
      <p:sp>
        <p:nvSpPr>
          <p:cNvPr id="3" name="內容版面配置區 2"/>
          <p:cNvSpPr>
            <a:spLocks noGrp="1"/>
          </p:cNvSpPr>
          <p:nvPr>
            <p:ph idx="1"/>
          </p:nvPr>
        </p:nvSpPr>
        <p:spPr>
          <a:xfrm>
            <a:off x="1115616" y="692696"/>
            <a:ext cx="7920880" cy="6048672"/>
          </a:xfrm>
        </p:spPr>
        <p:txBody>
          <a:bodyPr>
            <a:noAutofit/>
          </a:bodyPr>
          <a:lstStyle/>
          <a:p>
            <a:pPr>
              <a:lnSpc>
                <a:spcPts val="2200"/>
              </a:lnSpc>
              <a:spcBef>
                <a:spcPts val="300"/>
              </a:spcBef>
            </a:pPr>
            <a:r>
              <a:rPr lang="zh-TW" altLang="en-US" sz="2100" dirty="0"/>
              <a:t>就香港益卓公司、安普新公司及</a:t>
            </a:r>
            <a:r>
              <a:rPr lang="en-US" altLang="zh-TW" sz="2100" dirty="0"/>
              <a:t>BVI</a:t>
            </a:r>
            <a:r>
              <a:rPr lang="zh-TW" altLang="en-US" sz="2100" dirty="0"/>
              <a:t>公司等</a:t>
            </a:r>
            <a:r>
              <a:rPr lang="en-US" altLang="zh-TW" sz="2100" dirty="0"/>
              <a:t>3</a:t>
            </a:r>
            <a:r>
              <a:rPr lang="zh-TW" altLang="en-US" sz="2100" dirty="0"/>
              <a:t>家公司之</a:t>
            </a:r>
            <a:r>
              <a:rPr lang="zh-TW" altLang="en-US" sz="2100" dirty="0" smtClean="0"/>
              <a:t>股東結構</a:t>
            </a:r>
            <a:r>
              <a:rPr lang="zh-TW" altLang="en-US" sz="2100" dirty="0"/>
              <a:t>觀之，</a:t>
            </a:r>
            <a:r>
              <a:rPr lang="en-US" altLang="zh-TW" sz="2100" dirty="0"/>
              <a:t>BVI</a:t>
            </a:r>
            <a:r>
              <a:rPr lang="zh-TW" altLang="en-US" sz="2100" dirty="0"/>
              <a:t>公司於</a:t>
            </a:r>
            <a:r>
              <a:rPr lang="en-US" altLang="zh-TW" sz="2100" dirty="0"/>
              <a:t>92</a:t>
            </a:r>
            <a:r>
              <a:rPr lang="zh-TW" altLang="en-US" sz="2100" dirty="0"/>
              <a:t>年</a:t>
            </a:r>
            <a:r>
              <a:rPr lang="en-US" altLang="zh-TW" sz="2100" dirty="0"/>
              <a:t>2</a:t>
            </a:r>
            <a:r>
              <a:rPr lang="zh-TW" altLang="en-US" sz="2100" dirty="0"/>
              <a:t>月</a:t>
            </a:r>
            <a:r>
              <a:rPr lang="en-US" altLang="zh-TW" sz="2100" dirty="0"/>
              <a:t>26</a:t>
            </a:r>
            <a:r>
              <a:rPr lang="zh-TW" altLang="en-US" sz="2100" dirty="0"/>
              <a:t>日設立時股東成員、持股比 例，與當時（</a:t>
            </a:r>
            <a:r>
              <a:rPr lang="en-US" altLang="zh-TW" sz="2100" dirty="0"/>
              <a:t>92</a:t>
            </a:r>
            <a:r>
              <a:rPr lang="zh-TW" altLang="en-US" sz="2100" dirty="0"/>
              <a:t>年</a:t>
            </a:r>
            <a:r>
              <a:rPr lang="en-US" altLang="zh-TW" sz="2100" dirty="0"/>
              <a:t>3</a:t>
            </a:r>
            <a:r>
              <a:rPr lang="zh-TW" altLang="en-US" sz="2100" dirty="0"/>
              <a:t>月</a:t>
            </a:r>
            <a:r>
              <a:rPr lang="en-US" altLang="zh-TW" sz="2100" dirty="0"/>
              <a:t>28</a:t>
            </a:r>
            <a:r>
              <a:rPr lang="zh-TW" altLang="en-US" sz="2100" dirty="0"/>
              <a:t>日）安普新公司股東成員、持股</a:t>
            </a:r>
            <a:r>
              <a:rPr lang="zh-TW" altLang="en-US" sz="2100" dirty="0" smtClean="0"/>
              <a:t>比例</a:t>
            </a:r>
            <a:r>
              <a:rPr lang="zh-TW" altLang="en-US" sz="2100" dirty="0"/>
              <a:t>大致相同</a:t>
            </a:r>
            <a:r>
              <a:rPr lang="zh-TW" altLang="en-US" sz="2100" dirty="0" smtClean="0"/>
              <a:t>，且於</a:t>
            </a:r>
            <a:r>
              <a:rPr lang="en-US" altLang="zh-TW" sz="2100" dirty="0"/>
              <a:t>93</a:t>
            </a:r>
            <a:r>
              <a:rPr lang="zh-TW" altLang="en-US" sz="2100" dirty="0"/>
              <a:t>年</a:t>
            </a:r>
            <a:r>
              <a:rPr lang="en-US" altLang="zh-TW" sz="2100" dirty="0"/>
              <a:t>12</a:t>
            </a:r>
            <a:r>
              <a:rPr lang="zh-TW" altLang="en-US" sz="2100" dirty="0"/>
              <a:t>月</a:t>
            </a:r>
            <a:r>
              <a:rPr lang="en-US" altLang="zh-TW" sz="2100" dirty="0"/>
              <a:t>23 </a:t>
            </a:r>
            <a:r>
              <a:rPr lang="zh-TW" altLang="en-US" sz="2100" dirty="0"/>
              <a:t>日、</a:t>
            </a:r>
            <a:r>
              <a:rPr lang="en-US" altLang="zh-TW" sz="2100" dirty="0"/>
              <a:t>94</a:t>
            </a:r>
            <a:r>
              <a:rPr lang="zh-TW" altLang="en-US" sz="2100" dirty="0"/>
              <a:t>年</a:t>
            </a:r>
            <a:r>
              <a:rPr lang="en-US" altLang="zh-TW" sz="2100" dirty="0"/>
              <a:t>7</a:t>
            </a:r>
            <a:r>
              <a:rPr lang="zh-TW" altLang="en-US" sz="2100" dirty="0"/>
              <a:t>月</a:t>
            </a:r>
            <a:r>
              <a:rPr lang="en-US" altLang="zh-TW" sz="2100" dirty="0"/>
              <a:t>8</a:t>
            </a:r>
            <a:r>
              <a:rPr lang="zh-TW" altLang="en-US" sz="2100" dirty="0"/>
              <a:t>日及</a:t>
            </a:r>
            <a:r>
              <a:rPr lang="en-US" altLang="zh-TW" sz="2100" dirty="0"/>
              <a:t>95</a:t>
            </a:r>
            <a:r>
              <a:rPr lang="zh-TW" altLang="en-US" sz="2100" dirty="0"/>
              <a:t>年</a:t>
            </a:r>
            <a:r>
              <a:rPr lang="en-US" altLang="zh-TW" sz="2100" dirty="0"/>
              <a:t>3</a:t>
            </a:r>
            <a:r>
              <a:rPr lang="zh-TW" altLang="en-US" sz="2100" dirty="0"/>
              <a:t>月</a:t>
            </a:r>
            <a:r>
              <a:rPr lang="en-US" altLang="zh-TW" sz="2100" dirty="0"/>
              <a:t>9</a:t>
            </a:r>
            <a:r>
              <a:rPr lang="zh-TW" altLang="en-US" sz="2100" dirty="0"/>
              <a:t>日，安普新公司及</a:t>
            </a:r>
            <a:r>
              <a:rPr lang="en-US" altLang="zh-TW" sz="2100" dirty="0"/>
              <a:t>BVI</a:t>
            </a:r>
            <a:r>
              <a:rPr lang="zh-TW" altLang="en-US" sz="2100" dirty="0"/>
              <a:t>公司於</a:t>
            </a:r>
            <a:r>
              <a:rPr lang="zh-TW" altLang="en-US" sz="2100" dirty="0" smtClean="0"/>
              <a:t>同時間</a:t>
            </a:r>
            <a:r>
              <a:rPr lang="zh-TW" altLang="en-US" sz="2100" dirty="0"/>
              <a:t>，同步調整股東成員及持股比例，均完全相同</a:t>
            </a:r>
            <a:r>
              <a:rPr lang="zh-TW" altLang="en-US" sz="2100" dirty="0" smtClean="0"/>
              <a:t>一致。</a:t>
            </a:r>
            <a:endParaRPr lang="en-US" altLang="zh-TW" sz="2100" dirty="0" smtClean="0"/>
          </a:p>
          <a:p>
            <a:pPr>
              <a:lnSpc>
                <a:spcPts val="2200"/>
              </a:lnSpc>
              <a:spcBef>
                <a:spcPts val="300"/>
              </a:spcBef>
            </a:pPr>
            <a:r>
              <a:rPr lang="zh-TW" altLang="en-US" sz="2100" dirty="0" smtClean="0"/>
              <a:t>香港</a:t>
            </a:r>
            <a:r>
              <a:rPr lang="zh-TW" altLang="en-US" sz="2100" dirty="0"/>
              <a:t>益卓公司之</a:t>
            </a:r>
            <a:r>
              <a:rPr lang="en-US" altLang="zh-TW" sz="2100" dirty="0"/>
              <a:t>95</a:t>
            </a:r>
            <a:r>
              <a:rPr lang="zh-TW" altLang="en-US" sz="2100" dirty="0"/>
              <a:t>年度盈餘分配，並未以該公司全部</a:t>
            </a:r>
            <a:r>
              <a:rPr lang="zh-TW" altLang="en-US" sz="2100" dirty="0" smtClean="0"/>
              <a:t>股權</a:t>
            </a:r>
            <a:r>
              <a:rPr lang="zh-TW" altLang="en-US" sz="2100" dirty="0"/>
              <a:t>為基準（</a:t>
            </a:r>
            <a:r>
              <a:rPr lang="en-US" altLang="zh-TW" sz="2100" dirty="0"/>
              <a:t>BVI</a:t>
            </a:r>
            <a:r>
              <a:rPr lang="zh-TW" altLang="en-US" sz="2100" dirty="0"/>
              <a:t>公司</a:t>
            </a:r>
            <a:r>
              <a:rPr lang="en-US" altLang="zh-TW" sz="2100" dirty="0"/>
              <a:t>99%</a:t>
            </a:r>
            <a:r>
              <a:rPr lang="zh-TW" altLang="en-US" sz="2100" dirty="0"/>
              <a:t>、原告</a:t>
            </a:r>
            <a:r>
              <a:rPr lang="en-US" altLang="zh-TW" sz="2100" dirty="0"/>
              <a:t>1%</a:t>
            </a:r>
            <a:r>
              <a:rPr lang="zh-TW" altLang="en-US" sz="2100" dirty="0"/>
              <a:t>），按比例發放給股東</a:t>
            </a:r>
            <a:r>
              <a:rPr lang="zh-TW" altLang="en-US" sz="2100" dirty="0" smtClean="0"/>
              <a:t>成員，</a:t>
            </a:r>
            <a:r>
              <a:rPr lang="zh-TW" altLang="en-US" sz="2100" dirty="0"/>
              <a:t>而是直接依安普新公司及</a:t>
            </a:r>
            <a:r>
              <a:rPr lang="en-US" altLang="zh-TW" sz="2100" dirty="0"/>
              <a:t>BVI</a:t>
            </a:r>
            <a:r>
              <a:rPr lang="zh-TW" altLang="en-US" sz="2100" dirty="0"/>
              <a:t>公司當時股東成員、持股</a:t>
            </a:r>
            <a:r>
              <a:rPr lang="zh-TW" altLang="en-US" sz="2100" dirty="0" smtClean="0"/>
              <a:t>比例</a:t>
            </a:r>
            <a:r>
              <a:rPr lang="zh-TW" altLang="en-US" sz="2100" dirty="0"/>
              <a:t>為計算基礎發放</a:t>
            </a:r>
            <a:r>
              <a:rPr lang="zh-TW" altLang="en-US" sz="2100" dirty="0" smtClean="0"/>
              <a:t>股利。</a:t>
            </a:r>
            <a:endParaRPr lang="en-US" altLang="zh-TW" sz="2100" dirty="0" smtClean="0"/>
          </a:p>
          <a:p>
            <a:pPr>
              <a:lnSpc>
                <a:spcPts val="2200"/>
              </a:lnSpc>
              <a:spcBef>
                <a:spcPts val="300"/>
              </a:spcBef>
            </a:pPr>
            <a:r>
              <a:rPr lang="zh-TW" altLang="en-US" sz="2100" dirty="0"/>
              <a:t>再由業務往來廠商</a:t>
            </a:r>
            <a:r>
              <a:rPr lang="zh-TW" altLang="en-US" sz="2100" dirty="0" smtClean="0"/>
              <a:t>分析，交易對象均係與安普新公司安排之人員為之，並未與香港益卓公司進行交易。</a:t>
            </a:r>
            <a:endParaRPr lang="en-US" altLang="zh-TW" sz="2100" dirty="0" smtClean="0"/>
          </a:p>
          <a:p>
            <a:pPr>
              <a:lnSpc>
                <a:spcPts val="2200"/>
              </a:lnSpc>
              <a:spcBef>
                <a:spcPts val="300"/>
              </a:spcBef>
            </a:pPr>
            <a:r>
              <a:rPr lang="zh-TW" altLang="en-US" sz="2100" dirty="0" smtClean="0"/>
              <a:t>因此依</a:t>
            </a:r>
            <a:r>
              <a:rPr lang="zh-TW" altLang="en-US" sz="2100" dirty="0"/>
              <a:t>實質課稅原則，</a:t>
            </a:r>
            <a:r>
              <a:rPr lang="zh-TW" altLang="en-US" sz="2100" dirty="0" smtClean="0"/>
              <a:t>實際盈餘</a:t>
            </a:r>
            <a:r>
              <a:rPr lang="zh-TW" altLang="en-US" sz="2100" dirty="0"/>
              <a:t>應為安普新公司所有，安普新公司於</a:t>
            </a:r>
            <a:r>
              <a:rPr lang="en-US" altLang="zh-TW" sz="2100" dirty="0"/>
              <a:t>95</a:t>
            </a:r>
            <a:r>
              <a:rPr lang="zh-TW" altLang="en-US" sz="2100" dirty="0"/>
              <a:t>年間將分散</a:t>
            </a:r>
            <a:r>
              <a:rPr lang="zh-TW" altLang="en-US" sz="2100" dirty="0" smtClean="0"/>
              <a:t>收入後</a:t>
            </a:r>
            <a:r>
              <a:rPr lang="zh-TW" altLang="en-US" sz="2100" dirty="0"/>
              <a:t>之盈餘，按持股比例分配予</a:t>
            </a:r>
            <a:r>
              <a:rPr lang="zh-TW" altLang="en-US" sz="2100" dirty="0" smtClean="0"/>
              <a:t>原告，故其交易事項</a:t>
            </a:r>
            <a:r>
              <a:rPr lang="zh-TW" altLang="en-US" sz="2100" dirty="0"/>
              <a:t>之經濟實質與其法律形式不一致時</a:t>
            </a:r>
            <a:r>
              <a:rPr lang="zh-TW" altLang="en-US" sz="2100" dirty="0" smtClean="0"/>
              <a:t>，應</a:t>
            </a:r>
            <a:r>
              <a:rPr lang="zh-TW" altLang="en-US" sz="2100" dirty="0"/>
              <a:t>依其</a:t>
            </a:r>
            <a:r>
              <a:rPr lang="zh-TW" altLang="en-US" sz="2100" dirty="0" smtClean="0"/>
              <a:t>經濟實質</a:t>
            </a:r>
            <a:r>
              <a:rPr lang="zh-TW" altLang="en-US" sz="2100" dirty="0"/>
              <a:t>處理</a:t>
            </a:r>
            <a:r>
              <a:rPr lang="zh-TW" altLang="en-US" sz="2100" dirty="0" smtClean="0"/>
              <a:t>之。</a:t>
            </a:r>
            <a:endParaRPr lang="en-US" altLang="zh-TW" sz="2100" dirty="0" smtClean="0"/>
          </a:p>
          <a:p>
            <a:pPr>
              <a:lnSpc>
                <a:spcPts val="2200"/>
              </a:lnSpc>
              <a:spcBef>
                <a:spcPts val="300"/>
              </a:spcBef>
            </a:pPr>
            <a:r>
              <a:rPr lang="zh-TW" altLang="en-US" sz="2100" dirty="0"/>
              <a:t>是本件被告依稅捐稽徵法第</a:t>
            </a:r>
            <a:r>
              <a:rPr lang="en-US" altLang="zh-TW" sz="2100" dirty="0"/>
              <a:t>12</a:t>
            </a:r>
            <a:r>
              <a:rPr lang="zh-TW" altLang="en-US" sz="2100" dirty="0"/>
              <a:t>之</a:t>
            </a:r>
            <a:r>
              <a:rPr lang="en-US" altLang="zh-TW" sz="2100" dirty="0"/>
              <a:t>1</a:t>
            </a:r>
            <a:r>
              <a:rPr lang="zh-TW" altLang="en-US" sz="2100" dirty="0"/>
              <a:t>條第</a:t>
            </a:r>
            <a:r>
              <a:rPr lang="en-US" altLang="zh-TW" sz="2100" dirty="0"/>
              <a:t>1</a:t>
            </a:r>
            <a:r>
              <a:rPr lang="zh-TW" altLang="en-US" sz="2100" dirty="0"/>
              <a:t>項及第</a:t>
            </a:r>
            <a:r>
              <a:rPr lang="en-US" altLang="zh-TW" sz="2100" dirty="0"/>
              <a:t>2</a:t>
            </a:r>
            <a:r>
              <a:rPr lang="zh-TW" altLang="en-US" sz="2100" dirty="0"/>
              <a:t>項之規定</a:t>
            </a:r>
            <a:r>
              <a:rPr lang="zh-TW" altLang="en-US" sz="2100" dirty="0" smtClean="0"/>
              <a:t>，其</a:t>
            </a:r>
            <a:r>
              <a:rPr lang="zh-TW" altLang="en-US" sz="2100" dirty="0"/>
              <a:t>認定課徵租稅之構成要件事實時，以實質經濟事實關係</a:t>
            </a:r>
            <a:r>
              <a:rPr lang="zh-TW" altLang="en-US" sz="2100" dirty="0" smtClean="0"/>
              <a:t>及其</a:t>
            </a:r>
            <a:r>
              <a:rPr lang="zh-TW" altLang="en-US" sz="2100" dirty="0"/>
              <a:t>所生實質經濟利益之歸屬與享有為依據，依實質課稅</a:t>
            </a:r>
            <a:r>
              <a:rPr lang="zh-TW" altLang="en-US" sz="2100" dirty="0" smtClean="0"/>
              <a:t>原則，核定</a:t>
            </a:r>
            <a:r>
              <a:rPr lang="zh-TW" altLang="en-US" sz="2100" dirty="0"/>
              <a:t>原告漏報取自安普新公司之營利</a:t>
            </a:r>
            <a:r>
              <a:rPr lang="zh-TW" altLang="en-US" sz="2100" dirty="0" smtClean="0"/>
              <a:t>所得，</a:t>
            </a:r>
            <a:r>
              <a:rPr lang="zh-TW" altLang="en-US" sz="2100" dirty="0"/>
              <a:t>歸課核定其當年度綜合所得</a:t>
            </a:r>
            <a:r>
              <a:rPr lang="zh-TW" altLang="en-US" sz="2100" dirty="0" smtClean="0"/>
              <a:t>總額，並補</a:t>
            </a:r>
            <a:r>
              <a:rPr lang="zh-TW" altLang="en-US" sz="2100" dirty="0"/>
              <a:t>徵 應納稅</a:t>
            </a:r>
            <a:r>
              <a:rPr lang="zh-TW" altLang="en-US" sz="2100" dirty="0" smtClean="0"/>
              <a:t>額，</a:t>
            </a:r>
            <a:r>
              <a:rPr lang="zh-TW" altLang="en-US" sz="2100" dirty="0"/>
              <a:t>自屬有據。</a:t>
            </a:r>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17</a:t>
            </a:fld>
            <a:endParaRPr lang="zh-TW" altLang="en-US"/>
          </a:p>
        </p:txBody>
      </p:sp>
    </p:spTree>
    <p:extLst>
      <p:ext uri="{BB962C8B-B14F-4D97-AF65-F5344CB8AC3E}">
        <p14:creationId xmlns:p14="http://schemas.microsoft.com/office/powerpoint/2010/main" val="36436804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274638"/>
            <a:ext cx="7920880" cy="778098"/>
          </a:xfrm>
        </p:spPr>
        <p:txBody>
          <a:bodyPr>
            <a:normAutofit/>
          </a:bodyPr>
          <a:lstStyle/>
          <a:p>
            <a:pPr algn="ctr"/>
            <a:r>
              <a:rPr lang="zh-TW" altLang="en-US" sz="2800" dirty="0"/>
              <a:t>台中高等行政法院</a:t>
            </a:r>
            <a:r>
              <a:rPr lang="en-US" altLang="zh-TW" sz="2800" dirty="0"/>
              <a:t>102</a:t>
            </a:r>
            <a:r>
              <a:rPr lang="zh-TW" altLang="en-US" sz="2800" dirty="0"/>
              <a:t>年度訴字</a:t>
            </a:r>
            <a:r>
              <a:rPr lang="en-US" altLang="zh-TW" sz="2800" dirty="0"/>
              <a:t>410</a:t>
            </a:r>
            <a:r>
              <a:rPr lang="zh-TW" altLang="en-US" sz="2800" dirty="0"/>
              <a:t>號之判決重點</a:t>
            </a:r>
          </a:p>
        </p:txBody>
      </p:sp>
      <p:sp>
        <p:nvSpPr>
          <p:cNvPr id="3" name="內容版面配置區 2"/>
          <p:cNvSpPr>
            <a:spLocks noGrp="1"/>
          </p:cNvSpPr>
          <p:nvPr>
            <p:ph idx="1"/>
          </p:nvPr>
        </p:nvSpPr>
        <p:spPr>
          <a:xfrm>
            <a:off x="1115616" y="908720"/>
            <a:ext cx="7920880" cy="5832648"/>
          </a:xfrm>
        </p:spPr>
        <p:txBody>
          <a:bodyPr>
            <a:normAutofit fontScale="92500" lnSpcReduction="10000"/>
          </a:bodyPr>
          <a:lstStyle/>
          <a:p>
            <a:r>
              <a:rPr lang="zh-TW" altLang="en-US" dirty="0" smtClean="0"/>
              <a:t>原告</a:t>
            </a:r>
            <a:r>
              <a:rPr lang="zh-TW" altLang="en-US" dirty="0"/>
              <a:t>並未提出香港益卓公司在香港</a:t>
            </a:r>
            <a:r>
              <a:rPr lang="zh-TW" altLang="en-US" dirty="0" smtClean="0"/>
              <a:t>有實質</a:t>
            </a:r>
            <a:r>
              <a:rPr lang="zh-TW" altLang="en-US" dirty="0"/>
              <a:t>營運的資料，諸如投資大陸地區營運之金流、進銷存</a:t>
            </a:r>
            <a:r>
              <a:rPr lang="zh-TW" altLang="en-US" dirty="0" smtClean="0"/>
              <a:t>之管理</a:t>
            </a:r>
            <a:r>
              <a:rPr lang="zh-TW" altLang="en-US" dirty="0"/>
              <a:t>、人事會計之管理等資料，更無香港益卓公司向香港</a:t>
            </a:r>
            <a:r>
              <a:rPr lang="zh-TW" altLang="en-US" dirty="0" smtClean="0"/>
              <a:t>稅務局</a:t>
            </a:r>
            <a:r>
              <a:rPr lang="zh-TW" altLang="en-US" dirty="0"/>
              <a:t>申報繳稅資料，合理推論，系爭營業收入均無在香港申 第 </a:t>
            </a:r>
            <a:r>
              <a:rPr lang="en-US" altLang="zh-TW" dirty="0"/>
              <a:t>12 </a:t>
            </a:r>
            <a:r>
              <a:rPr lang="zh-TW" altLang="en-US" dirty="0"/>
              <a:t>報為香港益卓公司之營業收入繳納</a:t>
            </a:r>
            <a:r>
              <a:rPr lang="zh-TW" altLang="en-US" dirty="0" smtClean="0"/>
              <a:t>所得稅。</a:t>
            </a:r>
            <a:endParaRPr lang="en-US" altLang="zh-TW" dirty="0" smtClean="0"/>
          </a:p>
          <a:p>
            <a:r>
              <a:rPr lang="zh-TW" altLang="en-US" dirty="0" smtClean="0"/>
              <a:t>有原告主張關兩稅合一部分，因</a:t>
            </a:r>
            <a:r>
              <a:rPr lang="zh-TW" altLang="en-US" dirty="0"/>
              <a:t>安普新公司尚未實際補繳其</a:t>
            </a:r>
            <a:r>
              <a:rPr lang="en-US" altLang="zh-TW" dirty="0"/>
              <a:t>95</a:t>
            </a:r>
            <a:r>
              <a:rPr lang="zh-TW" altLang="en-US" dirty="0"/>
              <a:t>年度營利事業所得稅，該 部分營利事業所得稅應納稅額，尚無可計入</a:t>
            </a:r>
            <a:r>
              <a:rPr lang="en-US" altLang="zh-TW" dirty="0"/>
              <a:t>95</a:t>
            </a:r>
            <a:r>
              <a:rPr lang="zh-TW" altLang="en-US" dirty="0"/>
              <a:t>年度該公司</a:t>
            </a:r>
            <a:r>
              <a:rPr lang="zh-TW" altLang="en-US" dirty="0" smtClean="0"/>
              <a:t>股東</a:t>
            </a:r>
            <a:r>
              <a:rPr lang="zh-TW" altLang="en-US" dirty="0"/>
              <a:t>可扣抵稅額帳戶餘額，原告自安普新公司取得系爭股利</a:t>
            </a:r>
            <a:r>
              <a:rPr lang="zh-TW" altLang="en-US" dirty="0" smtClean="0"/>
              <a:t>所得</a:t>
            </a:r>
            <a:r>
              <a:rPr lang="zh-TW" altLang="en-US" dirty="0"/>
              <a:t>，實質上並未含有營利事業所得稅，被告自得先就原告</a:t>
            </a:r>
            <a:r>
              <a:rPr lang="zh-TW" altLang="en-US" dirty="0" smtClean="0"/>
              <a:t>取得</a:t>
            </a:r>
            <a:r>
              <a:rPr lang="zh-TW" altLang="en-US" dirty="0"/>
              <a:t>之股利所得「淨額」作為補稅之</a:t>
            </a:r>
            <a:r>
              <a:rPr lang="zh-TW" altLang="en-US" dirty="0" smtClean="0"/>
              <a:t>金額。</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18</a:t>
            </a:fld>
            <a:endParaRPr lang="zh-TW" altLang="en-US"/>
          </a:p>
        </p:txBody>
      </p:sp>
    </p:spTree>
    <p:extLst>
      <p:ext uri="{BB962C8B-B14F-4D97-AF65-F5344CB8AC3E}">
        <p14:creationId xmlns:p14="http://schemas.microsoft.com/office/powerpoint/2010/main" val="5233896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15616" y="116632"/>
            <a:ext cx="7920880" cy="648072"/>
          </a:xfrm>
        </p:spPr>
        <p:txBody>
          <a:bodyPr>
            <a:normAutofit/>
          </a:bodyPr>
          <a:lstStyle/>
          <a:p>
            <a:pPr algn="ctr"/>
            <a:r>
              <a:rPr lang="zh-TW" altLang="en-US" sz="2800" dirty="0"/>
              <a:t>台中高等行政法院</a:t>
            </a:r>
            <a:r>
              <a:rPr lang="en-US" altLang="zh-TW" sz="2800" dirty="0"/>
              <a:t>102</a:t>
            </a:r>
            <a:r>
              <a:rPr lang="zh-TW" altLang="en-US" sz="2800" dirty="0"/>
              <a:t>年度訴字</a:t>
            </a:r>
            <a:r>
              <a:rPr lang="en-US" altLang="zh-TW" sz="2800" dirty="0"/>
              <a:t>410</a:t>
            </a:r>
            <a:r>
              <a:rPr lang="zh-TW" altLang="en-US" sz="2800" dirty="0"/>
              <a:t>號之判決重點</a:t>
            </a:r>
          </a:p>
        </p:txBody>
      </p:sp>
      <p:sp>
        <p:nvSpPr>
          <p:cNvPr id="3" name="內容版面配置區 2"/>
          <p:cNvSpPr>
            <a:spLocks noGrp="1"/>
          </p:cNvSpPr>
          <p:nvPr>
            <p:ph idx="1"/>
          </p:nvPr>
        </p:nvSpPr>
        <p:spPr>
          <a:xfrm>
            <a:off x="1115616" y="692696"/>
            <a:ext cx="7920880" cy="5976664"/>
          </a:xfrm>
        </p:spPr>
        <p:txBody>
          <a:bodyPr>
            <a:normAutofit fontScale="85000" lnSpcReduction="10000"/>
          </a:bodyPr>
          <a:lstStyle/>
          <a:p>
            <a:r>
              <a:rPr lang="zh-TW" altLang="en-US" dirty="0"/>
              <a:t>按綜合所得稅結算申報採家戶申報及自動報繳制，納稅</a:t>
            </a:r>
            <a:r>
              <a:rPr lang="zh-TW" altLang="en-US" dirty="0" smtClean="0"/>
              <a:t>義務人</a:t>
            </a:r>
            <a:r>
              <a:rPr lang="zh-TW" altLang="en-US" dirty="0"/>
              <a:t>有誠實及正確報繳之義務，而原告</a:t>
            </a:r>
            <a:r>
              <a:rPr lang="en-US" altLang="zh-TW" dirty="0"/>
              <a:t>95</a:t>
            </a:r>
            <a:r>
              <a:rPr lang="zh-TW" altLang="en-US" dirty="0"/>
              <a:t>年度綜合所得稅</a:t>
            </a:r>
            <a:r>
              <a:rPr lang="zh-TW" altLang="en-US" dirty="0" smtClean="0"/>
              <a:t>結算申報</a:t>
            </a:r>
            <a:r>
              <a:rPr lang="zh-TW" altLang="en-US" dirty="0"/>
              <a:t>時，漏報取自安普新公司之營利</a:t>
            </a:r>
            <a:r>
              <a:rPr lang="zh-TW" altLang="en-US" dirty="0" smtClean="0"/>
              <a:t>所得，而</a:t>
            </a:r>
            <a:r>
              <a:rPr lang="zh-TW" altLang="en-US" dirty="0"/>
              <a:t>有逃漏稅捐之違章事實，原告係安普新公司之負責人及</a:t>
            </a:r>
            <a:r>
              <a:rPr lang="zh-TW" altLang="en-US" dirty="0" smtClean="0"/>
              <a:t>占股份</a:t>
            </a:r>
            <a:r>
              <a:rPr lang="en-US" altLang="zh-TW" dirty="0"/>
              <a:t>61%</a:t>
            </a:r>
            <a:r>
              <a:rPr lang="zh-TW" altLang="en-US" dirty="0"/>
              <a:t>之大股東，自難諉為不知其過程及負誠實申報之</a:t>
            </a:r>
            <a:r>
              <a:rPr lang="zh-TW" altLang="en-US" dirty="0" smtClean="0"/>
              <a:t>義務</a:t>
            </a:r>
            <a:r>
              <a:rPr lang="zh-TW" altLang="en-US" dirty="0"/>
              <a:t>，依行政罰法第</a:t>
            </a:r>
            <a:r>
              <a:rPr lang="en-US" altLang="zh-TW" dirty="0"/>
              <a:t>7</a:t>
            </a:r>
            <a:r>
              <a:rPr lang="zh-TW" altLang="en-US" dirty="0"/>
              <a:t>條第</a:t>
            </a:r>
            <a:r>
              <a:rPr lang="en-US" altLang="zh-TW" dirty="0"/>
              <a:t>1</a:t>
            </a:r>
            <a:r>
              <a:rPr lang="zh-TW" altLang="en-US" dirty="0" smtClean="0"/>
              <a:t>項之</a:t>
            </a:r>
            <a:r>
              <a:rPr lang="zh-TW" altLang="en-US" dirty="0"/>
              <a:t>規定，自應論罰</a:t>
            </a:r>
            <a:r>
              <a:rPr lang="zh-TW" altLang="en-US" dirty="0" smtClean="0"/>
              <a:t>。</a:t>
            </a:r>
            <a:endParaRPr lang="en-US" altLang="zh-TW" dirty="0" smtClean="0"/>
          </a:p>
          <a:p>
            <a:r>
              <a:rPr lang="zh-TW" altLang="en-US" dirty="0" smtClean="0"/>
              <a:t>又安</a:t>
            </a:r>
            <a:r>
              <a:rPr lang="zh-TW" altLang="en-US" dirty="0"/>
              <a:t>普新</a:t>
            </a:r>
            <a:r>
              <a:rPr lang="zh-TW" altLang="en-US" dirty="0" smtClean="0"/>
              <a:t>公司</a:t>
            </a:r>
            <a:r>
              <a:rPr lang="zh-TW" altLang="en-US" dirty="0"/>
              <a:t>有關租稅規避逃漏營利事業所得稅部分，其行為人為該</a:t>
            </a:r>
            <a:r>
              <a:rPr lang="zh-TW" altLang="en-US" dirty="0" smtClean="0"/>
              <a:t>公司</a:t>
            </a:r>
            <a:r>
              <a:rPr lang="zh-TW" altLang="en-US" dirty="0"/>
              <a:t>，而原告明知此事，本年度既有系爭取自該公司之營利</a:t>
            </a:r>
            <a:r>
              <a:rPr lang="zh-TW" altLang="en-US" dirty="0" smtClean="0"/>
              <a:t>所得</a:t>
            </a:r>
            <a:r>
              <a:rPr lang="zh-TW" altLang="en-US" dirty="0"/>
              <a:t>，其即負有主動誠實申報並繳納稅捐之義務，原告與該</a:t>
            </a:r>
            <a:r>
              <a:rPr lang="zh-TW" altLang="en-US" dirty="0" smtClean="0"/>
              <a:t>公司</a:t>
            </a:r>
            <a:r>
              <a:rPr lang="en-US" altLang="zh-TW" dirty="0"/>
              <a:t>2</a:t>
            </a:r>
            <a:r>
              <a:rPr lang="zh-TW" altLang="en-US" dirty="0"/>
              <a:t>者主體、行為人、納稅義務及違章行為各不相同，顯</a:t>
            </a:r>
            <a:r>
              <a:rPr lang="zh-TW" altLang="en-US" dirty="0" smtClean="0"/>
              <a:t>非同一</a:t>
            </a:r>
            <a:r>
              <a:rPr lang="zh-TW" altLang="en-US" dirty="0"/>
              <a:t>違反行政法義務之行為，被告對原告為本件之裁罰，</a:t>
            </a:r>
            <a:r>
              <a:rPr lang="zh-TW" altLang="en-US" dirty="0" smtClean="0"/>
              <a:t>自無</a:t>
            </a:r>
            <a:r>
              <a:rPr lang="zh-TW" altLang="en-US" dirty="0"/>
              <a:t>違反一行為不二罰</a:t>
            </a:r>
            <a:r>
              <a:rPr lang="zh-TW" altLang="en-US" dirty="0" smtClean="0"/>
              <a:t>原則。</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19</a:t>
            </a:fld>
            <a:endParaRPr lang="zh-TW" altLang="en-US"/>
          </a:p>
        </p:txBody>
      </p:sp>
    </p:spTree>
    <p:extLst>
      <p:ext uri="{BB962C8B-B14F-4D97-AF65-F5344CB8AC3E}">
        <p14:creationId xmlns:p14="http://schemas.microsoft.com/office/powerpoint/2010/main" val="3237381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274638"/>
            <a:ext cx="7530040" cy="1143000"/>
          </a:xfrm>
        </p:spPr>
        <p:txBody>
          <a:bodyPr/>
          <a:lstStyle/>
          <a:p>
            <a:pPr algn="ctr"/>
            <a:r>
              <a:rPr lang="zh-TW" altLang="en-US" dirty="0" smtClean="0"/>
              <a:t>簡報要項</a:t>
            </a:r>
            <a:endParaRPr lang="zh-TW" altLang="en-US" dirty="0"/>
          </a:p>
        </p:txBody>
      </p:sp>
      <p:sp>
        <p:nvSpPr>
          <p:cNvPr id="3" name="內容版面配置區 2"/>
          <p:cNvSpPr>
            <a:spLocks noGrp="1"/>
          </p:cNvSpPr>
          <p:nvPr>
            <p:ph idx="1"/>
          </p:nvPr>
        </p:nvSpPr>
        <p:spPr>
          <a:xfrm>
            <a:off x="1435608" y="1628800"/>
            <a:ext cx="7498080" cy="4619600"/>
          </a:xfrm>
        </p:spPr>
        <p:txBody>
          <a:bodyPr>
            <a:normAutofit/>
          </a:bodyPr>
          <a:lstStyle/>
          <a:p>
            <a:r>
              <a:rPr lang="zh-TW" altLang="en-US" sz="4000" dirty="0" smtClean="0"/>
              <a:t>系爭案例事實</a:t>
            </a:r>
            <a:endParaRPr lang="en-US" altLang="zh-TW" sz="4000" dirty="0" smtClean="0"/>
          </a:p>
          <a:p>
            <a:r>
              <a:rPr lang="zh-TW" altLang="en-US" sz="4000" dirty="0" smtClean="0"/>
              <a:t>本案</a:t>
            </a:r>
            <a:r>
              <a:rPr lang="zh-TW" altLang="en-US" sz="4000" dirty="0"/>
              <a:t>涉及之租稅原理</a:t>
            </a:r>
            <a:r>
              <a:rPr lang="zh-TW" altLang="en-US" sz="4000" dirty="0" smtClean="0"/>
              <a:t>原則</a:t>
            </a:r>
            <a:endParaRPr lang="en-US" altLang="zh-TW" sz="4000" dirty="0" smtClean="0"/>
          </a:p>
          <a:p>
            <a:r>
              <a:rPr lang="zh-TW" altLang="en-US" sz="4000" dirty="0"/>
              <a:t>爭點</a:t>
            </a:r>
            <a:r>
              <a:rPr lang="zh-TW" altLang="en-US" sz="4000" dirty="0" smtClean="0"/>
              <a:t>整理</a:t>
            </a:r>
            <a:endParaRPr lang="en-US" altLang="zh-TW" sz="4000" dirty="0"/>
          </a:p>
          <a:p>
            <a:r>
              <a:rPr lang="zh-TW" altLang="en-US" sz="4000" dirty="0" smtClean="0"/>
              <a:t>台中高等行政法院之判決重點</a:t>
            </a:r>
            <a:endParaRPr lang="en-US" altLang="zh-TW" sz="4000" dirty="0" smtClean="0"/>
          </a:p>
          <a:p>
            <a:r>
              <a:rPr lang="zh-TW" altLang="en-US" sz="4000" dirty="0" smtClean="0"/>
              <a:t>判決未解決之問題</a:t>
            </a:r>
            <a:endParaRPr lang="zh-TW" altLang="en-US" sz="4000"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2</a:t>
            </a:fld>
            <a:endParaRPr lang="zh-TW" altLang="en-US"/>
          </a:p>
        </p:txBody>
      </p:sp>
    </p:spTree>
    <p:extLst>
      <p:ext uri="{BB962C8B-B14F-4D97-AF65-F5344CB8AC3E}">
        <p14:creationId xmlns:p14="http://schemas.microsoft.com/office/powerpoint/2010/main" val="3463438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706090"/>
          </a:xfrm>
        </p:spPr>
        <p:txBody>
          <a:bodyPr>
            <a:normAutofit fontScale="90000"/>
          </a:bodyPr>
          <a:lstStyle/>
          <a:p>
            <a:pPr algn="ctr"/>
            <a:r>
              <a:rPr lang="zh-TW" altLang="en-US" dirty="0" smtClean="0"/>
              <a:t>判決未解決之問題</a:t>
            </a:r>
            <a:endParaRPr lang="zh-TW" altLang="en-US" dirty="0"/>
          </a:p>
        </p:txBody>
      </p:sp>
      <p:sp>
        <p:nvSpPr>
          <p:cNvPr id="3" name="內容版面配置區 2"/>
          <p:cNvSpPr>
            <a:spLocks noGrp="1"/>
          </p:cNvSpPr>
          <p:nvPr>
            <p:ph idx="1"/>
          </p:nvPr>
        </p:nvSpPr>
        <p:spPr>
          <a:xfrm>
            <a:off x="1115616" y="1484784"/>
            <a:ext cx="7920880" cy="4464496"/>
          </a:xfrm>
        </p:spPr>
        <p:txBody>
          <a:bodyPr/>
          <a:lstStyle/>
          <a:p>
            <a:r>
              <a:rPr lang="zh-TW" altLang="en-US" dirty="0" smtClean="0"/>
              <a:t>本判決認為紙上公司非屬關係企業</a:t>
            </a:r>
            <a:r>
              <a:rPr lang="zh-TW" altLang="en-US" dirty="0" smtClean="0">
                <a:latin typeface="新細明體"/>
                <a:ea typeface="新細明體"/>
              </a:rPr>
              <a:t>？</a:t>
            </a:r>
            <a:endParaRPr lang="en-US" altLang="zh-TW" dirty="0" smtClean="0">
              <a:latin typeface="新細明體"/>
              <a:ea typeface="新細明體"/>
            </a:endParaRPr>
          </a:p>
          <a:p>
            <a:r>
              <a:rPr lang="zh-TW" altLang="en-US" dirty="0">
                <a:latin typeface="新細明體"/>
                <a:ea typeface="新細明體"/>
              </a:rPr>
              <a:t>本判決未</a:t>
            </a:r>
            <a:r>
              <a:rPr lang="zh-TW" altLang="en-US" dirty="0" smtClean="0">
                <a:latin typeface="新細明體"/>
                <a:ea typeface="新細明體"/>
              </a:rPr>
              <a:t>說明稅捐稽徵法與所得稅法之適用關係？</a:t>
            </a:r>
            <a:endParaRPr lang="en-US" altLang="zh-TW" dirty="0" smtClean="0">
              <a:latin typeface="新細明體"/>
              <a:ea typeface="新細明體"/>
            </a:endParaRPr>
          </a:p>
          <a:p>
            <a:r>
              <a:rPr lang="zh-TW" altLang="en-US" dirty="0">
                <a:latin typeface="新細明體"/>
                <a:ea typeface="新細明體"/>
              </a:rPr>
              <a:t>本</a:t>
            </a:r>
            <a:r>
              <a:rPr lang="zh-TW" altLang="en-US" dirty="0" smtClean="0">
                <a:latin typeface="新細明體"/>
                <a:ea typeface="新細明體"/>
              </a:rPr>
              <a:t>判決未顧及當時台商在兩岸間之困境？</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20</a:t>
            </a:fld>
            <a:endParaRPr lang="zh-TW" altLang="en-US"/>
          </a:p>
        </p:txBody>
      </p:sp>
    </p:spTree>
    <p:extLst>
      <p:ext uri="{BB962C8B-B14F-4D97-AF65-F5344CB8AC3E}">
        <p14:creationId xmlns:p14="http://schemas.microsoft.com/office/powerpoint/2010/main" val="2705870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404664"/>
            <a:ext cx="7498080" cy="720080"/>
          </a:xfrm>
        </p:spPr>
        <p:txBody>
          <a:bodyPr>
            <a:normAutofit fontScale="90000"/>
          </a:bodyPr>
          <a:lstStyle/>
          <a:p>
            <a:pPr algn="ctr"/>
            <a:r>
              <a:rPr lang="zh-TW" altLang="en-US" dirty="0"/>
              <a:t>系爭案例</a:t>
            </a:r>
            <a:r>
              <a:rPr lang="zh-TW" altLang="en-US" dirty="0" smtClean="0"/>
              <a:t>事實</a:t>
            </a:r>
            <a:endParaRPr lang="zh-TW" altLang="en-US" dirty="0"/>
          </a:p>
        </p:txBody>
      </p:sp>
      <p:sp>
        <p:nvSpPr>
          <p:cNvPr id="3" name="內容版面配置區 2"/>
          <p:cNvSpPr>
            <a:spLocks noGrp="1"/>
          </p:cNvSpPr>
          <p:nvPr>
            <p:ph idx="1"/>
          </p:nvPr>
        </p:nvSpPr>
        <p:spPr>
          <a:xfrm>
            <a:off x="1115616" y="1268760"/>
            <a:ext cx="7848872" cy="5400600"/>
          </a:xfrm>
        </p:spPr>
        <p:txBody>
          <a:bodyPr>
            <a:normAutofit/>
          </a:bodyPr>
          <a:lstStyle/>
          <a:p>
            <a:r>
              <a:rPr lang="zh-TW" altLang="en-US" dirty="0"/>
              <a:t>原告係安普新股份有限公司（下稱安普新公司</a:t>
            </a:r>
            <a:r>
              <a:rPr lang="zh-TW" altLang="en-US" dirty="0" smtClean="0"/>
              <a:t>）之</a:t>
            </a:r>
            <a:r>
              <a:rPr lang="zh-TW" altLang="en-US" dirty="0"/>
              <a:t>股東及負責人，經被告查獲該公司於香港及英屬維京</a:t>
            </a:r>
            <a:r>
              <a:rPr lang="zh-TW" altLang="en-US" dirty="0" smtClean="0"/>
              <a:t>群島分別設立</a:t>
            </a:r>
            <a:r>
              <a:rPr lang="zh-TW" altLang="en-US" dirty="0"/>
              <a:t>益卓</a:t>
            </a:r>
            <a:r>
              <a:rPr lang="zh-TW" altLang="en-US" dirty="0" smtClean="0"/>
              <a:t>有限公司及</a:t>
            </a:r>
            <a:r>
              <a:rPr lang="en-US" altLang="zh-TW" dirty="0" smtClean="0"/>
              <a:t>BVI</a:t>
            </a:r>
            <a:r>
              <a:rPr lang="zh-TW" altLang="en-US" dirty="0" smtClean="0"/>
              <a:t>公司二家紙</a:t>
            </a:r>
            <a:r>
              <a:rPr lang="zh-TW" altLang="en-US" dirty="0"/>
              <a:t>上</a:t>
            </a:r>
            <a:r>
              <a:rPr lang="zh-TW" altLang="en-US" dirty="0" smtClean="0"/>
              <a:t>公司。</a:t>
            </a:r>
            <a:endParaRPr lang="en-US" altLang="zh-TW" dirty="0" smtClean="0"/>
          </a:p>
          <a:p>
            <a:r>
              <a:rPr lang="zh-TW" altLang="en-US" dirty="0"/>
              <a:t>被告</a:t>
            </a:r>
            <a:r>
              <a:rPr lang="zh-TW" altLang="en-US" dirty="0" smtClean="0"/>
              <a:t>認為原告係</a:t>
            </a:r>
            <a:r>
              <a:rPr lang="zh-TW" altLang="en-US" dirty="0" smtClean="0">
                <a:latin typeface="新細明體"/>
                <a:ea typeface="新細明體"/>
              </a:rPr>
              <a:t>：</a:t>
            </a:r>
            <a:endParaRPr lang="en-US" altLang="zh-TW" dirty="0" smtClean="0">
              <a:latin typeface="新細明體"/>
              <a:ea typeface="新細明體"/>
            </a:endParaRPr>
          </a:p>
          <a:p>
            <a:pPr lvl="1"/>
            <a:r>
              <a:rPr lang="zh-TW" altLang="en-US" dirty="0" smtClean="0"/>
              <a:t>藉上開行為分散</a:t>
            </a:r>
            <a:r>
              <a:rPr lang="zh-TW" altLang="en-US" dirty="0"/>
              <a:t>減少安普新公司營業收入，逃漏公司營利</a:t>
            </a:r>
            <a:r>
              <a:rPr lang="zh-TW" altLang="en-US" dirty="0" smtClean="0"/>
              <a:t>事業所得稅。</a:t>
            </a:r>
            <a:endParaRPr lang="en-US" altLang="zh-TW" dirty="0"/>
          </a:p>
          <a:p>
            <a:pPr lvl="1"/>
            <a:r>
              <a:rPr lang="zh-TW" altLang="en-US" dirty="0" smtClean="0"/>
              <a:t>並</a:t>
            </a:r>
            <a:r>
              <a:rPr lang="zh-TW" altLang="en-US" dirty="0"/>
              <a:t>將該公司分散收入產生之實際盈餘於民國</a:t>
            </a:r>
            <a:r>
              <a:rPr lang="en-US" altLang="zh-TW" dirty="0"/>
              <a:t>95</a:t>
            </a:r>
            <a:r>
              <a:rPr lang="zh-TW" altLang="en-US" dirty="0"/>
              <a:t>年</a:t>
            </a:r>
            <a:r>
              <a:rPr lang="en-US" altLang="zh-TW" dirty="0" smtClean="0"/>
              <a:t>11</a:t>
            </a:r>
            <a:r>
              <a:rPr lang="zh-TW" altLang="en-US" dirty="0" smtClean="0"/>
              <a:t>月</a:t>
            </a:r>
            <a:r>
              <a:rPr lang="en-US" altLang="zh-TW" dirty="0"/>
              <a:t>29</a:t>
            </a:r>
            <a:r>
              <a:rPr lang="zh-TW" altLang="en-US" dirty="0"/>
              <a:t>日按持股比例分配予股東等</a:t>
            </a:r>
            <a:r>
              <a:rPr lang="zh-TW" altLang="en-US" dirty="0" smtClean="0"/>
              <a:t>情事。</a:t>
            </a:r>
            <a:endParaRPr lang="en-US" altLang="zh-TW" dirty="0" smtClean="0"/>
          </a:p>
          <a:p>
            <a:r>
              <a:rPr lang="zh-TW" altLang="en-US" dirty="0"/>
              <a:t>被</a:t>
            </a:r>
            <a:r>
              <a:rPr lang="zh-TW" altLang="en-US" dirty="0" smtClean="0"/>
              <a:t>告乃對原告補徵應納稅額並裁處罰緩。</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3</a:t>
            </a:fld>
            <a:endParaRPr lang="zh-TW" altLang="en-US"/>
          </a:p>
        </p:txBody>
      </p:sp>
    </p:spTree>
    <p:extLst>
      <p:ext uri="{BB962C8B-B14F-4D97-AF65-F5344CB8AC3E}">
        <p14:creationId xmlns:p14="http://schemas.microsoft.com/office/powerpoint/2010/main" val="3885294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332656"/>
            <a:ext cx="7498080" cy="648072"/>
          </a:xfrm>
        </p:spPr>
        <p:txBody>
          <a:bodyPr>
            <a:normAutofit fontScale="90000"/>
          </a:bodyPr>
          <a:lstStyle/>
          <a:p>
            <a:pPr algn="ctr"/>
            <a:r>
              <a:rPr lang="zh-TW" altLang="en-US" dirty="0"/>
              <a:t>本案涉及之租稅原理原則</a:t>
            </a:r>
            <a:endParaRPr lang="en-US" altLang="zh-TW" dirty="0"/>
          </a:p>
        </p:txBody>
      </p:sp>
      <p:sp>
        <p:nvSpPr>
          <p:cNvPr id="3" name="內容版面配置區 2"/>
          <p:cNvSpPr>
            <a:spLocks noGrp="1"/>
          </p:cNvSpPr>
          <p:nvPr>
            <p:ph idx="1"/>
          </p:nvPr>
        </p:nvSpPr>
        <p:spPr>
          <a:xfrm>
            <a:off x="1115616" y="1052736"/>
            <a:ext cx="7920880" cy="5544616"/>
          </a:xfrm>
        </p:spPr>
        <p:txBody>
          <a:bodyPr>
            <a:normAutofit fontScale="92500" lnSpcReduction="20000"/>
          </a:bodyPr>
          <a:lstStyle/>
          <a:p>
            <a:pPr>
              <a:spcBef>
                <a:spcPts val="1200"/>
              </a:spcBef>
            </a:pPr>
            <a:r>
              <a:rPr lang="zh-TW" altLang="zh-TW" dirty="0"/>
              <a:t>實質課稅原則，在德國稱為經濟觀察法，乃是稅法上特殊的原則或觀察方法，係指在稅法的解釋適用上，應對稅法規定所欲把握的經濟上給付能力進行實質的觀察，亦即應取向於其規範目的及其規定所產生之經濟上意義，</a:t>
            </a:r>
            <a:r>
              <a:rPr lang="zh-TW" altLang="zh-TW" dirty="0" smtClean="0"/>
              <a:t>即使</a:t>
            </a:r>
            <a:r>
              <a:rPr lang="zh-TW" altLang="zh-TW" dirty="0"/>
              <a:t>稅法上的用語，是借用自民法的概念，也非當然與民法規定採用相同的解釋，而應斟酌稅法規定的特殊目的</a:t>
            </a:r>
            <a:r>
              <a:rPr lang="zh-TW" altLang="zh-TW" dirty="0" smtClean="0"/>
              <a:t>。</a:t>
            </a:r>
            <a:endParaRPr lang="en-US" altLang="zh-TW" dirty="0"/>
          </a:p>
          <a:p>
            <a:pPr>
              <a:spcBef>
                <a:spcPts val="1200"/>
              </a:spcBef>
            </a:pPr>
            <a:r>
              <a:rPr lang="zh-TW" altLang="zh-TW" dirty="0" smtClean="0"/>
              <a:t>在</a:t>
            </a:r>
            <a:r>
              <a:rPr lang="zh-TW" altLang="zh-TW" dirty="0"/>
              <a:t>課稅要件事實的認定方面，也應把握其表彰經濟上給付能力的實際上的經濟上事實關係而非以其單純外觀的法律形式（交易</a:t>
            </a:r>
            <a:r>
              <a:rPr lang="zh-TW" altLang="zh-TW" dirty="0" smtClean="0"/>
              <a:t>形式）為</a:t>
            </a:r>
            <a:r>
              <a:rPr lang="zh-TW" altLang="zh-TW" dirty="0"/>
              <a:t>準</a:t>
            </a:r>
            <a:r>
              <a:rPr lang="zh-TW" altLang="zh-TW" dirty="0" smtClean="0"/>
              <a:t>。</a:t>
            </a:r>
            <a:endParaRPr lang="en-US" altLang="zh-TW" dirty="0"/>
          </a:p>
          <a:p>
            <a:pPr>
              <a:spcBef>
                <a:spcPts val="1200"/>
              </a:spcBef>
            </a:pPr>
            <a:r>
              <a:rPr lang="zh-TW" altLang="en-US" dirty="0" smtClean="0"/>
              <a:t>例如</a:t>
            </a:r>
            <a:r>
              <a:rPr lang="zh-TW" altLang="en-US" dirty="0" smtClean="0">
                <a:latin typeface="新細明體"/>
                <a:ea typeface="新細明體"/>
              </a:rPr>
              <a:t>：司法院釋字</a:t>
            </a:r>
            <a:r>
              <a:rPr lang="en-US" altLang="zh-TW" dirty="0" smtClean="0">
                <a:latin typeface="新細明體"/>
                <a:ea typeface="新細明體"/>
              </a:rPr>
              <a:t>420</a:t>
            </a:r>
            <a:r>
              <a:rPr lang="zh-TW" altLang="en-US" dirty="0" smtClean="0">
                <a:latin typeface="新細明體"/>
                <a:ea typeface="新細明體"/>
              </a:rPr>
              <a:t>號</a:t>
            </a:r>
            <a:r>
              <a:rPr lang="zh-TW" altLang="en-US" dirty="0" smtClean="0">
                <a:latin typeface="新細明體"/>
                <a:ea typeface="新細明體"/>
              </a:rPr>
              <a:t>針對何謂「以有價證券買賣為專業之公司</a:t>
            </a:r>
            <a:r>
              <a:rPr lang="zh-TW" altLang="en-US" dirty="0" smtClean="0">
                <a:latin typeface="標楷體"/>
                <a:ea typeface="標楷體"/>
              </a:rPr>
              <a:t>」</a:t>
            </a:r>
            <a:r>
              <a:rPr lang="zh-TW" altLang="en-US" dirty="0" smtClean="0">
                <a:latin typeface="新細明體" pitchFamily="18" charset="-120"/>
                <a:ea typeface="新細明體" pitchFamily="18" charset="-120"/>
              </a:rPr>
              <a:t>之解釋。</a:t>
            </a:r>
            <a:endParaRPr lang="en-US" altLang="zh-TW" dirty="0" smtClean="0">
              <a:latin typeface="新細明體" pitchFamily="18" charset="-120"/>
              <a:ea typeface="新細明體" pitchFamily="18" charset="-120"/>
            </a:endParaRPr>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4</a:t>
            </a:fld>
            <a:endParaRPr lang="zh-TW" altLang="en-US"/>
          </a:p>
        </p:txBody>
      </p:sp>
    </p:spTree>
    <p:extLst>
      <p:ext uri="{BB962C8B-B14F-4D97-AF65-F5344CB8AC3E}">
        <p14:creationId xmlns:p14="http://schemas.microsoft.com/office/powerpoint/2010/main" val="94707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720080"/>
          </a:xfrm>
        </p:spPr>
        <p:txBody>
          <a:bodyPr>
            <a:normAutofit fontScale="90000"/>
          </a:bodyPr>
          <a:lstStyle/>
          <a:p>
            <a:pPr algn="ctr"/>
            <a:r>
              <a:rPr lang="zh-TW" altLang="en-US" dirty="0" smtClean="0"/>
              <a:t>原告爭</a:t>
            </a:r>
            <a:r>
              <a:rPr lang="zh-TW" altLang="en-US" dirty="0" smtClean="0"/>
              <a:t>點整理</a:t>
            </a:r>
            <a:endParaRPr lang="zh-TW" altLang="en-US" dirty="0"/>
          </a:p>
        </p:txBody>
      </p:sp>
      <p:sp>
        <p:nvSpPr>
          <p:cNvPr id="3" name="內容版面配置區 2"/>
          <p:cNvSpPr>
            <a:spLocks noGrp="1"/>
          </p:cNvSpPr>
          <p:nvPr>
            <p:ph idx="1"/>
          </p:nvPr>
        </p:nvSpPr>
        <p:spPr>
          <a:xfrm>
            <a:off x="1187624" y="908720"/>
            <a:ext cx="7776864" cy="5616624"/>
          </a:xfrm>
        </p:spPr>
        <p:txBody>
          <a:bodyPr>
            <a:normAutofit fontScale="92500" lnSpcReduction="10000"/>
          </a:bodyPr>
          <a:lstStyle/>
          <a:p>
            <a:r>
              <a:rPr lang="zh-TW" altLang="en-US" dirty="0"/>
              <a:t>安普新公司與香港益卓</a:t>
            </a:r>
            <a:r>
              <a:rPr lang="zh-TW" altLang="en-US" dirty="0" smtClean="0"/>
              <a:t>公司為「關係企業</a:t>
            </a:r>
            <a:r>
              <a:rPr lang="zh-TW" altLang="en-US" dirty="0"/>
              <a:t>」，</a:t>
            </a:r>
            <a:r>
              <a:rPr lang="zh-TW" altLang="en-US" dirty="0" smtClean="0"/>
              <a:t>如有涉及</a:t>
            </a:r>
            <a:r>
              <a:rPr lang="zh-TW" altLang="en-US" dirty="0"/>
              <a:t>不合常規安排</a:t>
            </a:r>
            <a:r>
              <a:rPr lang="zh-TW" altLang="en-US" dirty="0" smtClean="0"/>
              <a:t>，應適用所得稅法</a:t>
            </a:r>
            <a:r>
              <a:rPr lang="zh-TW" altLang="en-US" dirty="0"/>
              <a:t>第</a:t>
            </a:r>
            <a:r>
              <a:rPr lang="en-US" altLang="zh-TW" dirty="0"/>
              <a:t>43</a:t>
            </a:r>
            <a:r>
              <a:rPr lang="zh-TW" altLang="en-US" dirty="0"/>
              <a:t>條之</a:t>
            </a:r>
            <a:r>
              <a:rPr lang="en-US" altLang="zh-TW" dirty="0"/>
              <a:t>1</a:t>
            </a:r>
            <a:r>
              <a:rPr lang="zh-TW" altLang="en-US" dirty="0" smtClean="0"/>
              <a:t>規定，於報請</a:t>
            </a:r>
            <a:r>
              <a:rPr lang="zh-TW" altLang="en-US" dirty="0"/>
              <a:t>財政部核准後，始能予以</a:t>
            </a:r>
            <a:r>
              <a:rPr lang="zh-TW" altLang="en-US" dirty="0" smtClean="0"/>
              <a:t>調整。</a:t>
            </a:r>
            <a:endParaRPr lang="en-US" altLang="zh-TW" dirty="0" smtClean="0"/>
          </a:p>
          <a:p>
            <a:pPr lvl="1"/>
            <a:r>
              <a:rPr lang="zh-TW" altLang="en-US" dirty="0"/>
              <a:t>香港益卓公司</a:t>
            </a:r>
            <a:r>
              <a:rPr lang="zh-TW" altLang="en-US" dirty="0" smtClean="0"/>
              <a:t>設立在先，</a:t>
            </a:r>
            <a:r>
              <a:rPr lang="zh-TW" altLang="en-US" dirty="0"/>
              <a:t>而安普新公司</a:t>
            </a:r>
            <a:r>
              <a:rPr lang="zh-TW" altLang="en-US" dirty="0" smtClean="0"/>
              <a:t>設立在後，</a:t>
            </a:r>
            <a:r>
              <a:rPr lang="en-US" altLang="zh-TW" dirty="0"/>
              <a:t>2</a:t>
            </a:r>
            <a:r>
              <a:rPr lang="zh-TW" altLang="en-US" dirty="0"/>
              <a:t>間公司股東</a:t>
            </a:r>
            <a:r>
              <a:rPr lang="zh-TW" altLang="en-US" dirty="0" smtClean="0"/>
              <a:t>組成不同。</a:t>
            </a:r>
            <a:endParaRPr lang="en-US" altLang="zh-TW" dirty="0" smtClean="0"/>
          </a:p>
          <a:p>
            <a:pPr lvl="1"/>
            <a:r>
              <a:rPr lang="zh-TW" altLang="en-US" dirty="0" smtClean="0"/>
              <a:t>安</a:t>
            </a:r>
            <a:r>
              <a:rPr lang="zh-TW" altLang="en-US" dirty="0"/>
              <a:t>普新公司</a:t>
            </a:r>
            <a:r>
              <a:rPr lang="zh-TW" altLang="en-US" dirty="0" smtClean="0"/>
              <a:t>股東組成</a:t>
            </a:r>
            <a:r>
              <a:rPr lang="zh-TW" altLang="en-US" dirty="0"/>
              <a:t>自</a:t>
            </a:r>
            <a:r>
              <a:rPr lang="en-US" altLang="zh-TW" dirty="0"/>
              <a:t>93</a:t>
            </a:r>
            <a:r>
              <a:rPr lang="zh-TW" altLang="en-US" dirty="0"/>
              <a:t>年</a:t>
            </a:r>
            <a:r>
              <a:rPr lang="en-US" altLang="zh-TW" dirty="0"/>
              <a:t>7</a:t>
            </a:r>
            <a:r>
              <a:rPr lang="zh-TW" altLang="en-US" dirty="0"/>
              <a:t>月起，始與持有香港益卓公司</a:t>
            </a:r>
            <a:r>
              <a:rPr lang="en-US" altLang="zh-TW" dirty="0"/>
              <a:t>99</a:t>
            </a:r>
            <a:r>
              <a:rPr lang="zh-TW" altLang="en-US" dirty="0"/>
              <a:t>％股份之</a:t>
            </a:r>
            <a:r>
              <a:rPr lang="en-US" altLang="zh-TW" dirty="0" smtClean="0"/>
              <a:t>BVI</a:t>
            </a:r>
            <a:r>
              <a:rPr lang="zh-TW" altLang="en-US" dirty="0"/>
              <a:t>公司</a:t>
            </a:r>
            <a:r>
              <a:rPr lang="zh-TW" altLang="en-US" dirty="0" smtClean="0"/>
              <a:t>相同。</a:t>
            </a:r>
            <a:endParaRPr lang="en-US" altLang="zh-TW" dirty="0" smtClean="0"/>
          </a:p>
          <a:p>
            <a:pPr lvl="1"/>
            <a:r>
              <a:rPr lang="zh-TW" altLang="en-US" dirty="0" smtClean="0"/>
              <a:t>香港</a:t>
            </a:r>
            <a:r>
              <a:rPr lang="zh-TW" altLang="en-US" dirty="0"/>
              <a:t>益卓公司，以來料加工方式營運</a:t>
            </a:r>
            <a:r>
              <a:rPr lang="zh-TW" altLang="en-US" dirty="0" smtClean="0"/>
              <a:t>中國大陸</a:t>
            </a:r>
            <a:r>
              <a:rPr lang="zh-TW" altLang="en-US" dirty="0"/>
              <a:t>廣東省東莞市大朗鎮經濟開發區設立東莞大朗益</a:t>
            </a:r>
            <a:r>
              <a:rPr lang="zh-TW" altLang="en-US" dirty="0" smtClean="0"/>
              <a:t>卓塑膠</a:t>
            </a:r>
            <a:r>
              <a:rPr lang="zh-TW" altLang="en-US" dirty="0"/>
              <a:t>製品廠（下稱大朗益卓廠</a:t>
            </a:r>
            <a:r>
              <a:rPr lang="zh-TW" altLang="en-US" dirty="0" smtClean="0"/>
              <a:t>）。</a:t>
            </a:r>
            <a:endParaRPr lang="en-US" altLang="zh-TW" dirty="0" smtClean="0"/>
          </a:p>
          <a:p>
            <a:pPr lvl="1"/>
            <a:r>
              <a:rPr lang="zh-TW" altLang="en-US" dirty="0" smtClean="0"/>
              <a:t>客戶</a:t>
            </a:r>
            <a:r>
              <a:rPr lang="zh-TW" altLang="en-US" dirty="0"/>
              <a:t>向大朗益卓廠</a:t>
            </a:r>
            <a:r>
              <a:rPr lang="zh-TW" altLang="en-US" dirty="0" smtClean="0"/>
              <a:t>訂購</a:t>
            </a:r>
            <a:r>
              <a:rPr lang="zh-TW" altLang="en-US" dirty="0"/>
              <a:t>貨物，費用付至香港益卓公司</a:t>
            </a:r>
            <a:r>
              <a:rPr lang="zh-TW" altLang="en-US" dirty="0" smtClean="0"/>
              <a:t>設於香港之帳戶，</a:t>
            </a:r>
            <a:r>
              <a:rPr lang="zh-TW" altLang="en-US" dirty="0"/>
              <a:t>香港益卓公司訂購原料，亦</a:t>
            </a:r>
            <a:r>
              <a:rPr lang="zh-TW" altLang="en-US" dirty="0" smtClean="0"/>
              <a:t>由該帳戶支付。</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5</a:t>
            </a:fld>
            <a:endParaRPr lang="zh-TW" altLang="en-US"/>
          </a:p>
        </p:txBody>
      </p:sp>
    </p:spTree>
    <p:extLst>
      <p:ext uri="{BB962C8B-B14F-4D97-AF65-F5344CB8AC3E}">
        <p14:creationId xmlns:p14="http://schemas.microsoft.com/office/powerpoint/2010/main" val="3307241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504056"/>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043608" y="836712"/>
            <a:ext cx="7992888" cy="5760640"/>
          </a:xfrm>
        </p:spPr>
        <p:txBody>
          <a:bodyPr>
            <a:normAutofit fontScale="92500" lnSpcReduction="20000"/>
          </a:bodyPr>
          <a:lstStyle/>
          <a:p>
            <a:pPr lvl="1"/>
            <a:r>
              <a:rPr lang="zh-TW" altLang="en-US" dirty="0"/>
              <a:t>香港益卓公司於</a:t>
            </a:r>
            <a:r>
              <a:rPr lang="zh-TW" altLang="en-US" dirty="0" smtClean="0"/>
              <a:t>香港相關銀行均有結貨款之情形</a:t>
            </a:r>
            <a:r>
              <a:rPr lang="en-US" altLang="zh-TW" dirty="0" smtClean="0"/>
              <a:t>(</a:t>
            </a:r>
            <a:r>
              <a:rPr lang="zh-TW" altLang="en-US" dirty="0" smtClean="0"/>
              <a:t>亦即營業事實</a:t>
            </a:r>
            <a:r>
              <a:rPr lang="en-US" altLang="zh-TW" dirty="0" smtClean="0"/>
              <a:t>)</a:t>
            </a:r>
            <a:r>
              <a:rPr lang="zh-TW" altLang="en-US" dirty="0" smtClean="0"/>
              <a:t>。</a:t>
            </a:r>
            <a:endParaRPr lang="en-US" altLang="zh-TW" dirty="0" smtClean="0"/>
          </a:p>
          <a:p>
            <a:pPr lvl="1"/>
            <a:r>
              <a:rPr lang="zh-TW" altLang="en-US" dirty="0"/>
              <a:t>香港益卓</a:t>
            </a:r>
            <a:r>
              <a:rPr lang="zh-TW" altLang="en-US" dirty="0" smtClean="0"/>
              <a:t>公司係由會計師受</a:t>
            </a:r>
            <a:r>
              <a:rPr lang="zh-TW" altLang="en-US" dirty="0"/>
              <a:t>安普新</a:t>
            </a:r>
            <a:r>
              <a:rPr lang="zh-TW" altLang="en-US" dirty="0" smtClean="0"/>
              <a:t>公司於民國</a:t>
            </a:r>
            <a:r>
              <a:rPr lang="en-US" altLang="zh-TW" dirty="0" smtClean="0"/>
              <a:t>93</a:t>
            </a:r>
            <a:r>
              <a:rPr lang="zh-TW" altLang="en-US" dirty="0" smtClean="0"/>
              <a:t>年委任輔導</a:t>
            </a:r>
            <a:r>
              <a:rPr lang="zh-TW" altLang="en-US" dirty="0"/>
              <a:t>回台上</a:t>
            </a:r>
            <a:r>
              <a:rPr lang="zh-TW" altLang="en-US" dirty="0" smtClean="0"/>
              <a:t>市，</a:t>
            </a:r>
            <a:r>
              <a:rPr lang="zh-TW" altLang="en-US" dirty="0"/>
              <a:t>其後香港</a:t>
            </a:r>
            <a:r>
              <a:rPr lang="zh-TW" altLang="en-US" dirty="0" smtClean="0"/>
              <a:t>益卓</a:t>
            </a:r>
            <a:r>
              <a:rPr lang="zh-TW" altLang="en-US" dirty="0"/>
              <a:t>公司業務陸續移至安普新公司，致使安普新公司營</a:t>
            </a:r>
            <a:r>
              <a:rPr lang="zh-TW" altLang="en-US" dirty="0" smtClean="0"/>
              <a:t>收有</a:t>
            </a:r>
            <a:r>
              <a:rPr lang="zh-TW" altLang="en-US" dirty="0"/>
              <a:t>飛躍性成長，香港益卓公司並於</a:t>
            </a:r>
            <a:r>
              <a:rPr lang="en-US" altLang="zh-TW" dirty="0"/>
              <a:t>97</a:t>
            </a:r>
            <a:r>
              <a:rPr lang="zh-TW" altLang="en-US" dirty="0"/>
              <a:t>年</a:t>
            </a:r>
            <a:r>
              <a:rPr lang="en-US" altLang="zh-TW" dirty="0"/>
              <a:t>3</a:t>
            </a:r>
            <a:r>
              <a:rPr lang="zh-TW" altLang="en-US" dirty="0"/>
              <a:t>月</a:t>
            </a:r>
            <a:r>
              <a:rPr lang="en-US" altLang="zh-TW" dirty="0" smtClean="0"/>
              <a:t>20</a:t>
            </a:r>
            <a:r>
              <a:rPr lang="zh-TW" altLang="en-US" dirty="0" smtClean="0"/>
              <a:t>日</a:t>
            </a:r>
            <a:r>
              <a:rPr lang="zh-TW" altLang="en-US" dirty="0"/>
              <a:t>正式撤銷登記</a:t>
            </a:r>
            <a:r>
              <a:rPr lang="zh-TW" altLang="en-US" dirty="0" smtClean="0"/>
              <a:t>。</a:t>
            </a:r>
            <a:endParaRPr lang="en-US" altLang="zh-TW" dirty="0" smtClean="0"/>
          </a:p>
          <a:p>
            <a:pPr lvl="1"/>
            <a:r>
              <a:rPr lang="zh-TW" altLang="en-US" dirty="0" smtClean="0"/>
              <a:t>被告之原處</a:t>
            </a:r>
            <a:r>
              <a:rPr lang="zh-TW" altLang="en-US" dirty="0"/>
              <a:t>分欲將香港益卓公司分配之</a:t>
            </a:r>
            <a:r>
              <a:rPr lang="zh-TW" altLang="en-US" dirty="0" smtClean="0"/>
              <a:t>股利，直接</a:t>
            </a:r>
            <a:r>
              <a:rPr lang="zh-TW" altLang="en-US" dirty="0"/>
              <a:t>調整</a:t>
            </a:r>
            <a:r>
              <a:rPr lang="zh-TW" altLang="en-US" dirty="0" smtClean="0"/>
              <a:t>成安</a:t>
            </a:r>
            <a:r>
              <a:rPr lang="zh-TW" altLang="en-US" dirty="0"/>
              <a:t>普新公司分配予原告之</a:t>
            </a:r>
            <a:r>
              <a:rPr lang="zh-TW" altLang="en-US" dirty="0" smtClean="0"/>
              <a:t>股利，涉及租稅主體之變更。</a:t>
            </a:r>
            <a:endParaRPr lang="en-US" altLang="zh-TW" dirty="0" smtClean="0"/>
          </a:p>
          <a:p>
            <a:pPr lvl="1"/>
            <a:r>
              <a:rPr lang="zh-TW" altLang="en-US" dirty="0" smtClean="0"/>
              <a:t>被告</a:t>
            </a:r>
            <a:r>
              <a:rPr lang="zh-TW" altLang="en-US" dirty="0"/>
              <a:t>主張香港益卓公司</a:t>
            </a:r>
            <a:r>
              <a:rPr lang="zh-TW" altLang="en-US" dirty="0" smtClean="0"/>
              <a:t>係「虛設</a:t>
            </a:r>
            <a:r>
              <a:rPr lang="zh-TW" altLang="en-US" dirty="0"/>
              <a:t>」之根據，無非係以安普新公司與香港益卓公司有</a:t>
            </a:r>
            <a:r>
              <a:rPr lang="zh-TW" altLang="en-US" dirty="0" smtClean="0"/>
              <a:t>股東</a:t>
            </a:r>
            <a:r>
              <a:rPr lang="zh-TW" altLang="en-US" dirty="0"/>
              <a:t>共通、高層管理人員共通，或稱安普新公司得</a:t>
            </a:r>
            <a:r>
              <a:rPr lang="zh-TW" altLang="en-US" dirty="0" smtClean="0"/>
              <a:t>控制香港</a:t>
            </a:r>
            <a:r>
              <a:rPr lang="zh-TW" altLang="en-US" dirty="0"/>
              <a:t>益卓公司之人事、業務等，均</a:t>
            </a:r>
            <a:r>
              <a:rPr lang="zh-TW" altLang="en-US" dirty="0" smtClean="0"/>
              <a:t>與所得稅法第</a:t>
            </a:r>
            <a:r>
              <a:rPr lang="en-US" altLang="zh-TW" dirty="0" smtClean="0"/>
              <a:t>43</a:t>
            </a:r>
            <a:r>
              <a:rPr lang="zh-TW" altLang="en-US" dirty="0" smtClean="0"/>
              <a:t>條之</a:t>
            </a:r>
            <a:r>
              <a:rPr lang="en-US" altLang="zh-TW" dirty="0" smtClean="0"/>
              <a:t>1</a:t>
            </a:r>
            <a:r>
              <a:rPr lang="zh-TW" altLang="en-US" dirty="0" smtClean="0"/>
              <a:t>及營利</a:t>
            </a:r>
            <a:r>
              <a:rPr lang="zh-TW" altLang="en-US" dirty="0"/>
              <a:t>事業所得稅</a:t>
            </a:r>
            <a:r>
              <a:rPr lang="zh-TW" altLang="en-US" dirty="0" smtClean="0"/>
              <a:t>不合常規</a:t>
            </a:r>
            <a:r>
              <a:rPr lang="zh-TW" altLang="en-US" dirty="0"/>
              <a:t>移轉訂價查核準則第</a:t>
            </a:r>
            <a:r>
              <a:rPr lang="en-US" altLang="zh-TW" dirty="0"/>
              <a:t>3</a:t>
            </a:r>
            <a:r>
              <a:rPr lang="zh-TW" altLang="en-US" dirty="0"/>
              <a:t>條所稱情形相符</a:t>
            </a:r>
            <a:r>
              <a:rPr lang="zh-TW" altLang="en-US" dirty="0" smtClean="0"/>
              <a:t>。故屬關係企業，應依上開法條</a:t>
            </a:r>
            <a:r>
              <a:rPr lang="zh-TW" altLang="en-US" dirty="0"/>
              <a:t>報請財政部核准後，始能予以</a:t>
            </a:r>
            <a:r>
              <a:rPr lang="zh-TW" altLang="en-US" dirty="0" smtClean="0"/>
              <a:t>調整。</a:t>
            </a:r>
            <a:endParaRPr lang="en-US" altLang="zh-TW" dirty="0" smtClean="0"/>
          </a:p>
          <a:p>
            <a:pPr lvl="1"/>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6</a:t>
            </a:fld>
            <a:endParaRPr lang="zh-TW" altLang="en-US"/>
          </a:p>
        </p:txBody>
      </p:sp>
    </p:spTree>
    <p:extLst>
      <p:ext uri="{BB962C8B-B14F-4D97-AF65-F5344CB8AC3E}">
        <p14:creationId xmlns:p14="http://schemas.microsoft.com/office/powerpoint/2010/main" val="2319070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638"/>
            <a:ext cx="7498080" cy="665888"/>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115616" y="940526"/>
            <a:ext cx="7920880" cy="5656826"/>
          </a:xfrm>
        </p:spPr>
        <p:txBody>
          <a:bodyPr>
            <a:normAutofit fontScale="77500" lnSpcReduction="20000"/>
          </a:bodyPr>
          <a:lstStyle/>
          <a:p>
            <a:pPr lvl="1">
              <a:spcBef>
                <a:spcPts val="1200"/>
              </a:spcBef>
            </a:pPr>
            <a:r>
              <a:rPr lang="zh-TW" altLang="en-US" dirty="0" smtClean="0"/>
              <a:t>被告未</a:t>
            </a:r>
            <a:r>
              <a:rPr lang="zh-TW" altLang="en-US" dirty="0"/>
              <a:t>援引</a:t>
            </a:r>
            <a:r>
              <a:rPr lang="zh-TW" altLang="en-US" dirty="0" smtClean="0"/>
              <a:t>所得稅法</a:t>
            </a:r>
            <a:r>
              <a:rPr lang="zh-TW" altLang="en-US" dirty="0"/>
              <a:t>上個別租稅防杜條款，而錯誤引用稅捐稽徵法</a:t>
            </a:r>
            <a:r>
              <a:rPr lang="zh-TW" altLang="en-US" dirty="0" smtClean="0"/>
              <a:t>第</a:t>
            </a:r>
            <a:r>
              <a:rPr lang="en-US" altLang="zh-TW" dirty="0" smtClean="0"/>
              <a:t>12</a:t>
            </a:r>
            <a:r>
              <a:rPr lang="zh-TW" altLang="en-US" dirty="0"/>
              <a:t>條之</a:t>
            </a:r>
            <a:r>
              <a:rPr lang="en-US" altLang="zh-TW" dirty="0"/>
              <a:t>1</a:t>
            </a:r>
            <a:r>
              <a:rPr lang="zh-TW" altLang="en-US" dirty="0"/>
              <a:t>為據，且架空「應報請財政部核准」之規定</a:t>
            </a:r>
            <a:r>
              <a:rPr lang="zh-TW" altLang="en-US" dirty="0" smtClean="0"/>
              <a:t>，自</a:t>
            </a:r>
            <a:r>
              <a:rPr lang="zh-TW" altLang="en-US" dirty="0"/>
              <a:t>非適法，應予撤銷</a:t>
            </a:r>
            <a:r>
              <a:rPr lang="zh-TW" altLang="en-US" dirty="0" smtClean="0"/>
              <a:t>。</a:t>
            </a:r>
            <a:endParaRPr lang="en-US" altLang="zh-TW" dirty="0" smtClean="0"/>
          </a:p>
          <a:p>
            <a:pPr>
              <a:spcBef>
                <a:spcPts val="1200"/>
              </a:spcBef>
            </a:pPr>
            <a:r>
              <a:rPr lang="zh-TW" altLang="en-US" dirty="0" smtClean="0"/>
              <a:t>原告</a:t>
            </a:r>
            <a:r>
              <a:rPr lang="zh-TW" altLang="en-US" dirty="0"/>
              <a:t>並未</a:t>
            </a:r>
            <a:r>
              <a:rPr lang="zh-TW" altLang="en-US" dirty="0" smtClean="0"/>
              <a:t>為「</a:t>
            </a:r>
            <a:r>
              <a:rPr lang="zh-TW" altLang="en-US" dirty="0"/>
              <a:t>租稅規避</a:t>
            </a:r>
            <a:r>
              <a:rPr lang="zh-TW" altLang="en-US" dirty="0" smtClean="0"/>
              <a:t>」之</a:t>
            </a:r>
            <a:r>
              <a:rPr lang="zh-TW" altLang="en-US" dirty="0"/>
              <a:t>行為，</a:t>
            </a:r>
            <a:r>
              <a:rPr lang="zh-TW" altLang="en-US" dirty="0" smtClean="0"/>
              <a:t>被告</a:t>
            </a:r>
            <a:r>
              <a:rPr lang="zh-TW" altLang="en-US" dirty="0"/>
              <a:t>就原告是否該當稅捐稽徵法第</a:t>
            </a:r>
            <a:r>
              <a:rPr lang="en-US" altLang="zh-TW" dirty="0"/>
              <a:t>12</a:t>
            </a:r>
            <a:r>
              <a:rPr lang="zh-TW" altLang="en-US" dirty="0"/>
              <a:t>條之</a:t>
            </a:r>
            <a:r>
              <a:rPr lang="en-US" altLang="zh-TW" dirty="0"/>
              <a:t>1</a:t>
            </a:r>
            <a:r>
              <a:rPr lang="zh-TW" altLang="en-US" dirty="0"/>
              <a:t>第</a:t>
            </a:r>
            <a:r>
              <a:rPr lang="en-US" altLang="zh-TW" dirty="0"/>
              <a:t>3</a:t>
            </a:r>
            <a:r>
              <a:rPr lang="zh-TW" altLang="en-US" dirty="0"/>
              <a:t>項租稅規避</a:t>
            </a:r>
            <a:r>
              <a:rPr lang="zh-TW" altLang="en-US" dirty="0" smtClean="0"/>
              <a:t>事實</a:t>
            </a:r>
            <a:r>
              <a:rPr lang="zh-TW" altLang="en-US" dirty="0"/>
              <a:t>，未盡舉證</a:t>
            </a:r>
            <a:r>
              <a:rPr lang="zh-TW" altLang="en-US" dirty="0" smtClean="0"/>
              <a:t>責任。</a:t>
            </a:r>
            <a:endParaRPr lang="en-US" altLang="zh-TW" dirty="0" smtClean="0"/>
          </a:p>
          <a:p>
            <a:pPr lvl="1">
              <a:spcBef>
                <a:spcPts val="1200"/>
              </a:spcBef>
            </a:pPr>
            <a:r>
              <a:rPr lang="zh-TW" altLang="en-US" dirty="0"/>
              <a:t>安普新公司</a:t>
            </a:r>
            <a:r>
              <a:rPr lang="zh-TW" altLang="en-US" dirty="0" smtClean="0"/>
              <a:t>設立時間</a:t>
            </a:r>
            <a:r>
              <a:rPr lang="zh-TW" altLang="en-US" dirty="0"/>
              <a:t>晚於香港益卓公司</a:t>
            </a:r>
            <a:r>
              <a:rPr lang="zh-TW" altLang="en-US" dirty="0" smtClean="0"/>
              <a:t>，且為被告</a:t>
            </a:r>
            <a:r>
              <a:rPr lang="zh-TW" altLang="en-US" dirty="0"/>
              <a:t>所不</a:t>
            </a:r>
            <a:r>
              <a:rPr lang="zh-TW" altLang="en-US" dirty="0" smtClean="0"/>
              <a:t>爭執，</a:t>
            </a:r>
            <a:r>
              <a:rPr lang="zh-TW" altLang="en-US" dirty="0"/>
              <a:t>故香港益卓</a:t>
            </a:r>
            <a:r>
              <a:rPr lang="zh-TW" altLang="en-US" dirty="0" smtClean="0"/>
              <a:t>公司之設立於法律</a:t>
            </a:r>
            <a:r>
              <a:rPr lang="zh-TW" altLang="en-US" dirty="0"/>
              <a:t>上與安普新</a:t>
            </a:r>
            <a:r>
              <a:rPr lang="zh-TW" altLang="en-US" dirty="0" smtClean="0"/>
              <a:t>公司無涉。</a:t>
            </a:r>
            <a:endParaRPr lang="en-US" altLang="zh-TW" dirty="0"/>
          </a:p>
          <a:p>
            <a:pPr lvl="1">
              <a:spcBef>
                <a:spcPts val="1200"/>
              </a:spcBef>
            </a:pPr>
            <a:r>
              <a:rPr lang="zh-TW" altLang="en-US" dirty="0" smtClean="0"/>
              <a:t>原告如</a:t>
            </a:r>
            <a:r>
              <a:rPr lang="zh-TW" altLang="en-US" dirty="0"/>
              <a:t>有</a:t>
            </a:r>
            <a:r>
              <a:rPr lang="zh-TW" altLang="en-US" dirty="0" smtClean="0"/>
              <a:t>租稅規避</a:t>
            </a:r>
            <a:r>
              <a:rPr lang="zh-TW" altLang="en-US" dirty="0"/>
              <a:t>意圖，何以香港益卓公司要自行在業務均轉移回</a:t>
            </a:r>
            <a:r>
              <a:rPr lang="zh-TW" altLang="en-US" dirty="0" smtClean="0"/>
              <a:t>台灣後</a:t>
            </a:r>
            <a:r>
              <a:rPr lang="zh-TW" altLang="en-US" dirty="0"/>
              <a:t>，結束營業並撤銷</a:t>
            </a:r>
            <a:r>
              <a:rPr lang="zh-TW" altLang="en-US" dirty="0" smtClean="0"/>
              <a:t>登記</a:t>
            </a:r>
            <a:r>
              <a:rPr lang="zh-TW" altLang="en-US" dirty="0" smtClean="0">
                <a:latin typeface="新細明體"/>
                <a:ea typeface="新細明體"/>
              </a:rPr>
              <a:t>？</a:t>
            </a:r>
            <a:endParaRPr lang="en-US" altLang="zh-TW" dirty="0" smtClean="0">
              <a:latin typeface="新細明體"/>
              <a:ea typeface="新細明體"/>
            </a:endParaRPr>
          </a:p>
          <a:p>
            <a:pPr lvl="1">
              <a:spcBef>
                <a:spcPts val="1200"/>
              </a:spcBef>
            </a:pPr>
            <a:r>
              <a:rPr lang="zh-TW" altLang="en-US" dirty="0" smtClean="0"/>
              <a:t>按</a:t>
            </a:r>
            <a:r>
              <a:rPr lang="zh-TW" altLang="en-US" dirty="0"/>
              <a:t>行為時即</a:t>
            </a:r>
            <a:r>
              <a:rPr lang="en-US" altLang="zh-TW" dirty="0"/>
              <a:t>86</a:t>
            </a:r>
            <a:r>
              <a:rPr lang="zh-TW" altLang="en-US" dirty="0"/>
              <a:t>年</a:t>
            </a:r>
            <a:r>
              <a:rPr lang="en-US" altLang="zh-TW" dirty="0"/>
              <a:t>4</a:t>
            </a:r>
            <a:r>
              <a:rPr lang="zh-TW" altLang="en-US" dirty="0"/>
              <a:t>月</a:t>
            </a:r>
            <a:r>
              <a:rPr lang="en-US" altLang="zh-TW" dirty="0"/>
              <a:t>18</a:t>
            </a:r>
            <a:r>
              <a:rPr lang="zh-TW" altLang="en-US" dirty="0"/>
              <a:t>日修正公布之臺灣地區與大陸</a:t>
            </a:r>
            <a:r>
              <a:rPr lang="zh-TW" altLang="en-US" dirty="0" smtClean="0"/>
              <a:t>地區</a:t>
            </a:r>
            <a:r>
              <a:rPr lang="zh-TW" altLang="en-US" dirty="0"/>
              <a:t>人民關係條例（下稱兩岸人民關係條例）第</a:t>
            </a:r>
            <a:r>
              <a:rPr lang="en-US" altLang="zh-TW" dirty="0"/>
              <a:t>35</a:t>
            </a:r>
            <a:r>
              <a:rPr lang="zh-TW" altLang="en-US" dirty="0"/>
              <a:t>條第</a:t>
            </a:r>
            <a:r>
              <a:rPr lang="en-US" altLang="zh-TW" dirty="0"/>
              <a:t>1</a:t>
            </a:r>
            <a:r>
              <a:rPr lang="zh-TW" altLang="en-US" dirty="0" smtClean="0"/>
              <a:t>項、</a:t>
            </a:r>
            <a:r>
              <a:rPr lang="zh-TW" altLang="en-US" dirty="0"/>
              <a:t>第</a:t>
            </a:r>
            <a:r>
              <a:rPr lang="en-US" altLang="zh-TW" dirty="0"/>
              <a:t>3</a:t>
            </a:r>
            <a:r>
              <a:rPr lang="zh-TW" altLang="en-US" dirty="0"/>
              <a:t>項及同法第</a:t>
            </a:r>
            <a:r>
              <a:rPr lang="en-US" altLang="zh-TW" dirty="0"/>
              <a:t>86</a:t>
            </a:r>
            <a:r>
              <a:rPr lang="zh-TW" altLang="en-US" dirty="0"/>
              <a:t>條第</a:t>
            </a:r>
            <a:r>
              <a:rPr lang="en-US" altLang="zh-TW" dirty="0"/>
              <a:t>1</a:t>
            </a:r>
            <a:r>
              <a:rPr lang="zh-TW" altLang="en-US" dirty="0"/>
              <a:t>項等規定，赴大陸投資應</a:t>
            </a:r>
            <a:r>
              <a:rPr lang="zh-TW" altLang="en-US" dirty="0" smtClean="0"/>
              <a:t>經過許可。</a:t>
            </a:r>
            <a:endParaRPr lang="en-US" altLang="zh-TW" dirty="0" smtClean="0"/>
          </a:p>
          <a:p>
            <a:pPr lvl="1">
              <a:spcBef>
                <a:spcPts val="1200"/>
              </a:spcBef>
            </a:pPr>
            <a:r>
              <a:rPr lang="zh-TW" altLang="en-US" dirty="0" smtClean="0"/>
              <a:t>另依</a:t>
            </a:r>
            <a:r>
              <a:rPr lang="zh-TW" altLang="en-US" dirty="0"/>
              <a:t>上</a:t>
            </a:r>
            <a:r>
              <a:rPr lang="zh-TW" altLang="en-US" dirty="0" smtClean="0"/>
              <a:t>開條例</a:t>
            </a:r>
            <a:r>
              <a:rPr lang="zh-TW" altLang="en-US" dirty="0"/>
              <a:t>第</a:t>
            </a:r>
            <a:r>
              <a:rPr lang="en-US" altLang="zh-TW" dirty="0"/>
              <a:t>35</a:t>
            </a:r>
            <a:r>
              <a:rPr lang="zh-TW" altLang="en-US" dirty="0"/>
              <a:t>條第</a:t>
            </a:r>
            <a:r>
              <a:rPr lang="en-US" altLang="zh-TW" dirty="0"/>
              <a:t>3</a:t>
            </a:r>
            <a:r>
              <a:rPr lang="zh-TW" altLang="en-US" dirty="0"/>
              <a:t>項授權，主管機關經濟部訂定</a:t>
            </a:r>
            <a:r>
              <a:rPr lang="zh-TW" altLang="en-US" dirty="0" smtClean="0"/>
              <a:t>在大陸</a:t>
            </a:r>
            <a:r>
              <a:rPr lang="zh-TW" altLang="en-US" dirty="0"/>
              <a:t>地區從事投資或技術合作許可</a:t>
            </a:r>
            <a:r>
              <a:rPr lang="zh-TW" altLang="en-US" dirty="0" smtClean="0"/>
              <a:t>辦法第</a:t>
            </a:r>
            <a:r>
              <a:rPr lang="en-US" altLang="zh-TW" dirty="0"/>
              <a:t>4</a:t>
            </a:r>
            <a:r>
              <a:rPr lang="zh-TW" altLang="en-US" dirty="0"/>
              <a:t>條第</a:t>
            </a:r>
            <a:r>
              <a:rPr lang="en-US" altLang="zh-TW" dirty="0"/>
              <a:t>1</a:t>
            </a:r>
            <a:r>
              <a:rPr lang="zh-TW" altLang="en-US" dirty="0"/>
              <a:t>項、第</a:t>
            </a:r>
            <a:r>
              <a:rPr lang="en-US" altLang="zh-TW" dirty="0"/>
              <a:t>2</a:t>
            </a:r>
            <a:r>
              <a:rPr lang="zh-TW" altLang="en-US" dirty="0"/>
              <a:t>項之規定，如欲取得</a:t>
            </a:r>
            <a:r>
              <a:rPr lang="zh-TW" altLang="en-US" dirty="0" smtClean="0"/>
              <a:t>赴大陸</a:t>
            </a:r>
            <a:r>
              <a:rPr lang="zh-TW" altLang="en-US" dirty="0"/>
              <a:t>投資之許可，應經由在第</a:t>
            </a:r>
            <a:r>
              <a:rPr lang="en-US" altLang="zh-TW" dirty="0"/>
              <a:t>3</a:t>
            </a:r>
            <a:r>
              <a:rPr lang="zh-TW" altLang="en-US" dirty="0"/>
              <a:t>地投資設立之公司、</a:t>
            </a:r>
            <a:r>
              <a:rPr lang="zh-TW" altLang="en-US" dirty="0" smtClean="0"/>
              <a:t>事業為</a:t>
            </a:r>
            <a:r>
              <a:rPr lang="zh-TW" altLang="en-US" dirty="0"/>
              <a:t>之，方屬適</a:t>
            </a:r>
            <a:r>
              <a:rPr lang="zh-TW" altLang="en-US" dirty="0" smtClean="0"/>
              <a:t>法。</a:t>
            </a:r>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7</a:t>
            </a:fld>
            <a:endParaRPr lang="zh-TW" altLang="en-US"/>
          </a:p>
        </p:txBody>
      </p:sp>
    </p:spTree>
    <p:extLst>
      <p:ext uri="{BB962C8B-B14F-4D97-AF65-F5344CB8AC3E}">
        <p14:creationId xmlns:p14="http://schemas.microsoft.com/office/powerpoint/2010/main" val="2300572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5608" y="188640"/>
            <a:ext cx="7498080" cy="504056"/>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043608" y="908720"/>
            <a:ext cx="7992888" cy="5832648"/>
          </a:xfrm>
        </p:spPr>
        <p:txBody>
          <a:bodyPr>
            <a:noAutofit/>
          </a:bodyPr>
          <a:lstStyle/>
          <a:p>
            <a:pPr lvl="1">
              <a:lnSpc>
                <a:spcPts val="2400"/>
              </a:lnSpc>
              <a:spcBef>
                <a:spcPts val="300"/>
              </a:spcBef>
            </a:pPr>
            <a:r>
              <a:rPr lang="zh-TW" altLang="en-US" sz="2400" dirty="0" smtClean="0"/>
              <a:t>本</a:t>
            </a:r>
            <a:r>
              <a:rPr lang="zh-TW" altLang="en-US" sz="2400" dirty="0"/>
              <a:t>件香港益卓公司既</a:t>
            </a:r>
            <a:r>
              <a:rPr lang="zh-TW" altLang="en-US" sz="2400" dirty="0" smtClean="0"/>
              <a:t>係由</a:t>
            </a:r>
            <a:r>
              <a:rPr lang="zh-TW" altLang="en-US" sz="2400" dirty="0"/>
              <a:t>原告與數位股東一同創立，目的係為遵循當時法令</a:t>
            </a:r>
            <a:r>
              <a:rPr lang="zh-TW" altLang="en-US" sz="2400" dirty="0" smtClean="0"/>
              <a:t>規範</a:t>
            </a:r>
            <a:r>
              <a:rPr lang="zh-TW" altLang="en-US" sz="2400" dirty="0"/>
              <a:t>，赴大陸進行來料加工之投資行為，則不但其設立</a:t>
            </a:r>
            <a:r>
              <a:rPr lang="zh-TW" altLang="en-US" sz="2400" dirty="0" smtClean="0"/>
              <a:t>與安</a:t>
            </a:r>
            <a:r>
              <a:rPr lang="zh-TW" altLang="en-US" sz="2400" dirty="0"/>
              <a:t>普新公司無涉，更顯非「濫用法律形式之非常規</a:t>
            </a:r>
            <a:r>
              <a:rPr lang="zh-TW" altLang="en-US" sz="2400" dirty="0" smtClean="0"/>
              <a:t>交易行為</a:t>
            </a:r>
            <a:r>
              <a:rPr lang="zh-TW" altLang="en-US" sz="2400" dirty="0"/>
              <a:t>」，亦與租稅規避之要件不符</a:t>
            </a:r>
            <a:r>
              <a:rPr lang="zh-TW" altLang="en-US" sz="2400" dirty="0" smtClean="0"/>
              <a:t>。</a:t>
            </a:r>
            <a:endParaRPr lang="en-US" altLang="zh-TW" sz="2400" dirty="0" smtClean="0"/>
          </a:p>
          <a:p>
            <a:pPr lvl="1">
              <a:lnSpc>
                <a:spcPts val="2400"/>
              </a:lnSpc>
              <a:spcBef>
                <a:spcPts val="300"/>
              </a:spcBef>
            </a:pPr>
            <a:r>
              <a:rPr lang="zh-TW" altLang="en-US" sz="2400" dirty="0" smtClean="0"/>
              <a:t>被告除未就租稅</a:t>
            </a:r>
            <a:r>
              <a:rPr lang="zh-TW" altLang="en-US" sz="2400" dirty="0"/>
              <a:t>規避要件提出證據以實其說，更未說明原告究竟</a:t>
            </a:r>
            <a:r>
              <a:rPr lang="zh-TW" altLang="en-US" sz="2400" dirty="0" smtClean="0"/>
              <a:t>違反何</a:t>
            </a:r>
            <a:r>
              <a:rPr lang="zh-TW" altLang="en-US" sz="2400" dirty="0"/>
              <a:t>項稅法目的</a:t>
            </a:r>
            <a:r>
              <a:rPr lang="zh-TW" altLang="en-US" sz="2400" dirty="0" smtClean="0"/>
              <a:t>？所</a:t>
            </a:r>
            <a:r>
              <a:rPr lang="zh-TW" altLang="en-US" sz="2400" dirty="0"/>
              <a:t>獲得之租稅利益何在</a:t>
            </a:r>
            <a:r>
              <a:rPr lang="zh-TW" altLang="en-US" sz="2400" dirty="0" smtClean="0"/>
              <a:t>？</a:t>
            </a:r>
            <a:endParaRPr lang="en-US" altLang="zh-TW" sz="2400" dirty="0"/>
          </a:p>
          <a:p>
            <a:pPr lvl="1">
              <a:lnSpc>
                <a:spcPts val="2400"/>
              </a:lnSpc>
              <a:spcBef>
                <a:spcPts val="300"/>
              </a:spcBef>
            </a:pPr>
            <a:r>
              <a:rPr lang="zh-TW" altLang="en-US" sz="2400" dirty="0" smtClean="0"/>
              <a:t>另，蔡松棋</a:t>
            </a:r>
            <a:r>
              <a:rPr lang="zh-TW" altLang="en-US" sz="2400" dirty="0"/>
              <a:t>會計師已證實其</a:t>
            </a:r>
            <a:r>
              <a:rPr lang="zh-TW" altLang="en-US" sz="2400" dirty="0" smtClean="0"/>
              <a:t>確實輔導香港益卓公司回台上市，</a:t>
            </a:r>
            <a:r>
              <a:rPr lang="zh-TW" altLang="en-US" sz="2400" dirty="0"/>
              <a:t>並就香港益卓公司</a:t>
            </a:r>
            <a:r>
              <a:rPr lang="zh-TW" altLang="en-US" sz="2400" dirty="0" smtClean="0"/>
              <a:t>前、</a:t>
            </a:r>
            <a:r>
              <a:rPr lang="zh-TW" altLang="en-US" sz="2400" dirty="0"/>
              <a:t>後之經營狀況均已了解，更由其依照一般公認審計</a:t>
            </a:r>
            <a:r>
              <a:rPr lang="zh-TW" altLang="en-US" sz="2400" dirty="0" smtClean="0"/>
              <a:t>準則</a:t>
            </a:r>
            <a:r>
              <a:rPr lang="zh-TW" altLang="en-US" sz="2400" dirty="0"/>
              <a:t>進行查核後出具</a:t>
            </a:r>
            <a:r>
              <a:rPr lang="en-US" altLang="zh-TW" sz="2400" dirty="0"/>
              <a:t>94</a:t>
            </a:r>
            <a:r>
              <a:rPr lang="zh-TW" altLang="en-US" sz="2400" dirty="0"/>
              <a:t>、</a:t>
            </a:r>
            <a:r>
              <a:rPr lang="en-US" altLang="zh-TW" sz="2400" dirty="0"/>
              <a:t>95</a:t>
            </a:r>
            <a:r>
              <a:rPr lang="zh-TW" altLang="en-US" sz="2400" dirty="0"/>
              <a:t>年財務簽證報告</a:t>
            </a:r>
            <a:r>
              <a:rPr lang="zh-TW" altLang="en-US" sz="2400" dirty="0" smtClean="0"/>
              <a:t>；足以證實安普</a:t>
            </a:r>
            <a:r>
              <a:rPr lang="zh-TW" altLang="en-US" sz="2400" dirty="0"/>
              <a:t>新公司與香港益卓公司之組織上法律地位、經營</a:t>
            </a:r>
            <a:r>
              <a:rPr lang="zh-TW" altLang="en-US" sz="2400" dirty="0" smtClean="0"/>
              <a:t>方式均</a:t>
            </a:r>
            <a:r>
              <a:rPr lang="zh-TW" altLang="en-US" sz="2400" dirty="0"/>
              <a:t>係獨立為之，其股東組成亦均不同，係為依當時</a:t>
            </a:r>
            <a:r>
              <a:rPr lang="zh-TW" altLang="en-US" sz="2400" dirty="0" smtClean="0"/>
              <a:t>法令規定</a:t>
            </a:r>
            <a:r>
              <a:rPr lang="zh-TW" altLang="en-US" sz="2400" dirty="0"/>
              <a:t>回臺上市，方進行業務移轉等安排</a:t>
            </a:r>
            <a:r>
              <a:rPr lang="zh-TW" altLang="en-US" sz="2400" dirty="0" smtClean="0"/>
              <a:t>。</a:t>
            </a:r>
            <a:endParaRPr lang="en-US" altLang="zh-TW" sz="2400" dirty="0" smtClean="0"/>
          </a:p>
          <a:p>
            <a:pPr lvl="1">
              <a:lnSpc>
                <a:spcPts val="2400"/>
              </a:lnSpc>
              <a:spcBef>
                <a:spcPts val="300"/>
              </a:spcBef>
            </a:pPr>
            <a:r>
              <a:rPr lang="zh-TW" altLang="en-US" sz="2400" dirty="0" smtClean="0"/>
              <a:t>至</a:t>
            </a:r>
            <a:r>
              <a:rPr lang="zh-TW" altLang="en-US" sz="2400" dirty="0"/>
              <a:t>安普新</a:t>
            </a:r>
            <a:r>
              <a:rPr lang="zh-TW" altLang="en-US" sz="2400" dirty="0" smtClean="0"/>
              <a:t>公司與</a:t>
            </a:r>
            <a:r>
              <a:rPr lang="zh-TW" altLang="en-US" sz="2400" dirty="0"/>
              <a:t>香港益卓公司</a:t>
            </a:r>
            <a:r>
              <a:rPr lang="zh-TW" altLang="en-US" sz="2400" dirty="0" smtClean="0"/>
              <a:t>因係「</a:t>
            </a:r>
            <a:r>
              <a:rPr lang="zh-TW" altLang="en-US" sz="2400" dirty="0"/>
              <a:t>關係企業」之關係，故安普</a:t>
            </a:r>
            <a:r>
              <a:rPr lang="zh-TW" altLang="en-US" sz="2400" dirty="0" smtClean="0"/>
              <a:t>新公司</a:t>
            </a:r>
            <a:r>
              <a:rPr lang="zh-TW" altLang="en-US" sz="2400" dirty="0"/>
              <a:t>及安永聯合會計師事務所，亦分別出具</a:t>
            </a:r>
            <a:r>
              <a:rPr lang="en-US" altLang="zh-TW" sz="2400" dirty="0"/>
              <a:t>94</a:t>
            </a:r>
            <a:r>
              <a:rPr lang="zh-TW" altLang="en-US" sz="2400" dirty="0"/>
              <a:t>及</a:t>
            </a:r>
            <a:r>
              <a:rPr lang="en-US" altLang="zh-TW" sz="2400" dirty="0"/>
              <a:t>95</a:t>
            </a:r>
            <a:r>
              <a:rPr lang="zh-TW" altLang="en-US" sz="2400" dirty="0" smtClean="0"/>
              <a:t>年度之</a:t>
            </a:r>
            <a:r>
              <a:rPr lang="zh-TW" altLang="en-US" sz="2400" dirty="0"/>
              <a:t>移轉定價報告，</a:t>
            </a:r>
            <a:r>
              <a:rPr lang="zh-TW" altLang="en-US" sz="2400" dirty="0" smtClean="0"/>
              <a:t>依法申報</a:t>
            </a:r>
            <a:r>
              <a:rPr lang="zh-TW" altLang="en-US" sz="2400" dirty="0"/>
              <a:t>在案。</a:t>
            </a:r>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8</a:t>
            </a:fld>
            <a:endParaRPr lang="zh-TW" altLang="en-US"/>
          </a:p>
        </p:txBody>
      </p:sp>
    </p:spTree>
    <p:extLst>
      <p:ext uri="{BB962C8B-B14F-4D97-AF65-F5344CB8AC3E}">
        <p14:creationId xmlns:p14="http://schemas.microsoft.com/office/powerpoint/2010/main" val="3828181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03648" y="188640"/>
            <a:ext cx="7498080" cy="634082"/>
          </a:xfrm>
        </p:spPr>
        <p:txBody>
          <a:bodyPr>
            <a:normAutofit fontScale="90000"/>
          </a:bodyPr>
          <a:lstStyle/>
          <a:p>
            <a:pPr algn="ctr"/>
            <a:r>
              <a:rPr lang="zh-TW" altLang="en-US" dirty="0"/>
              <a:t>原告</a:t>
            </a:r>
            <a:r>
              <a:rPr lang="zh-TW" altLang="en-US" dirty="0"/>
              <a:t>爭點整理</a:t>
            </a:r>
          </a:p>
        </p:txBody>
      </p:sp>
      <p:sp>
        <p:nvSpPr>
          <p:cNvPr id="3" name="內容版面配置區 2"/>
          <p:cNvSpPr>
            <a:spLocks noGrp="1"/>
          </p:cNvSpPr>
          <p:nvPr>
            <p:ph idx="1"/>
          </p:nvPr>
        </p:nvSpPr>
        <p:spPr>
          <a:xfrm>
            <a:off x="1115616" y="856468"/>
            <a:ext cx="7848872" cy="5812891"/>
          </a:xfrm>
        </p:spPr>
        <p:txBody>
          <a:bodyPr>
            <a:normAutofit fontScale="92500" lnSpcReduction="10000"/>
          </a:bodyPr>
          <a:lstStyle/>
          <a:p>
            <a:r>
              <a:rPr lang="zh-TW" altLang="en-US" dirty="0"/>
              <a:t>被告提呈之證據資料均與待證事實「為分散所得而虛設</a:t>
            </a:r>
            <a:r>
              <a:rPr lang="zh-TW" altLang="en-US" dirty="0" smtClean="0"/>
              <a:t>香港</a:t>
            </a:r>
            <a:r>
              <a:rPr lang="zh-TW" altLang="en-US" dirty="0"/>
              <a:t>益卓公司」無涉</a:t>
            </a:r>
            <a:r>
              <a:rPr lang="zh-TW" altLang="en-US" dirty="0" smtClean="0"/>
              <a:t>，故應</a:t>
            </a:r>
            <a:r>
              <a:rPr lang="zh-TW" altLang="en-US" dirty="0"/>
              <a:t>先由被告負舉證責任後，安普新</a:t>
            </a:r>
            <a:r>
              <a:rPr lang="zh-TW" altLang="en-US" dirty="0" smtClean="0"/>
              <a:t>公司</a:t>
            </a:r>
            <a:r>
              <a:rPr lang="zh-TW" altLang="en-US" dirty="0"/>
              <a:t>始有協力義務</a:t>
            </a:r>
            <a:r>
              <a:rPr lang="zh-TW" altLang="en-US" dirty="0" smtClean="0"/>
              <a:t>：</a:t>
            </a:r>
            <a:endParaRPr lang="en-US" altLang="zh-TW" dirty="0" smtClean="0"/>
          </a:p>
          <a:p>
            <a:pPr lvl="1"/>
            <a:r>
              <a:rPr lang="zh-TW" altLang="en-US" dirty="0"/>
              <a:t>舉</a:t>
            </a:r>
            <a:r>
              <a:rPr lang="zh-TW" altLang="en-US" dirty="0" smtClean="0"/>
              <a:t>最高</a:t>
            </a:r>
            <a:r>
              <a:rPr lang="zh-TW" altLang="en-US" dirty="0"/>
              <a:t>行政法院</a:t>
            </a:r>
            <a:r>
              <a:rPr lang="en-US" altLang="zh-TW" dirty="0"/>
              <a:t>101</a:t>
            </a:r>
            <a:r>
              <a:rPr lang="zh-TW" altLang="en-US" dirty="0"/>
              <a:t>年度判字第</a:t>
            </a:r>
            <a:r>
              <a:rPr lang="en-US" altLang="zh-TW" dirty="0"/>
              <a:t>895</a:t>
            </a:r>
            <a:r>
              <a:rPr lang="zh-TW" altLang="en-US" dirty="0"/>
              <a:t>號判決</a:t>
            </a:r>
            <a:r>
              <a:rPr lang="zh-TW" altLang="en-US" dirty="0" smtClean="0"/>
              <a:t>意旨認為</a:t>
            </a:r>
            <a:r>
              <a:rPr lang="zh-TW" altLang="en-US" dirty="0"/>
              <a:t>被告所提證據資料，均</a:t>
            </a:r>
            <a:r>
              <a:rPr lang="zh-TW" altLang="en-US" dirty="0" smtClean="0"/>
              <a:t>無法證明</a:t>
            </a:r>
            <a:r>
              <a:rPr lang="zh-TW" altLang="en-US" dirty="0"/>
              <a:t>香港益卓公司係「自始虛設」，充其量僅得證明</a:t>
            </a:r>
            <a:r>
              <a:rPr lang="zh-TW" altLang="en-US" dirty="0" smtClean="0"/>
              <a:t>「安</a:t>
            </a:r>
            <a:r>
              <a:rPr lang="zh-TW" altLang="en-US" dirty="0"/>
              <a:t>普新公司與香港公司自</a:t>
            </a:r>
            <a:r>
              <a:rPr lang="en-US" altLang="zh-TW" dirty="0"/>
              <a:t>92</a:t>
            </a:r>
            <a:r>
              <a:rPr lang="zh-TW" altLang="en-US" dirty="0"/>
              <a:t>年起具有關係企業」之</a:t>
            </a:r>
            <a:r>
              <a:rPr lang="zh-TW" altLang="en-US" dirty="0" smtClean="0"/>
              <a:t>法律關係，被告既無法舉證益卓公司係</a:t>
            </a:r>
            <a:r>
              <a:rPr lang="zh-TW" altLang="en-US" dirty="0" smtClean="0">
                <a:latin typeface="新細明體"/>
                <a:ea typeface="新細明體"/>
              </a:rPr>
              <a:t>「</a:t>
            </a:r>
            <a:r>
              <a:rPr lang="zh-TW" altLang="en-US" dirty="0" smtClean="0"/>
              <a:t>虛設</a:t>
            </a:r>
            <a:r>
              <a:rPr lang="zh-TW" altLang="en-US" dirty="0"/>
              <a:t>」之待證事實</a:t>
            </a:r>
            <a:r>
              <a:rPr lang="zh-TW" altLang="en-US" dirty="0" smtClean="0"/>
              <a:t>，原告自</a:t>
            </a:r>
            <a:r>
              <a:rPr lang="zh-TW" altLang="en-US" dirty="0"/>
              <a:t>無協力提出香港益卓公司非虛設</a:t>
            </a:r>
            <a:r>
              <a:rPr lang="zh-TW" altLang="en-US" dirty="0" smtClean="0"/>
              <a:t>之證據之義務。</a:t>
            </a:r>
            <a:endParaRPr lang="en-US" altLang="zh-TW" dirty="0" smtClean="0"/>
          </a:p>
          <a:p>
            <a:pPr lvl="1"/>
            <a:r>
              <a:rPr lang="zh-TW" altLang="en-US" smtClean="0"/>
              <a:t>原告</a:t>
            </a:r>
            <a:r>
              <a:rPr lang="zh-TW" altLang="en-US" dirty="0"/>
              <a:t>業已多次提出香港益卓公司係以「來料加工」</a:t>
            </a:r>
            <a:r>
              <a:rPr lang="zh-TW" altLang="en-US" dirty="0" smtClean="0"/>
              <a:t>之法律</a:t>
            </a:r>
            <a:r>
              <a:rPr lang="zh-TW" altLang="en-US" dirty="0"/>
              <a:t>關係對大陸工廠進行</a:t>
            </a:r>
            <a:r>
              <a:rPr lang="zh-TW" altLang="en-US" smtClean="0"/>
              <a:t>投資。並證明香港</a:t>
            </a:r>
            <a:r>
              <a:rPr lang="zh-TW" altLang="en-US" dirty="0"/>
              <a:t>益卓公司於香港確實有大筆營運</a:t>
            </a:r>
            <a:r>
              <a:rPr lang="zh-TW" altLang="en-US"/>
              <a:t>資金</a:t>
            </a:r>
            <a:r>
              <a:rPr lang="zh-TW" altLang="en-US" smtClean="0"/>
              <a:t>流動，故有實際營業。</a:t>
            </a:r>
            <a:endParaRPr lang="en-US" altLang="zh-TW" dirty="0" smtClean="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131F67-340C-4AD0-B318-5E7DB6741610}" type="slidenum">
              <a:rPr lang="zh-TW" altLang="en-US" smtClean="0"/>
              <a:t>9</a:t>
            </a:fld>
            <a:endParaRPr lang="zh-TW" altLang="en-US"/>
          </a:p>
        </p:txBody>
      </p:sp>
    </p:spTree>
    <p:extLst>
      <p:ext uri="{BB962C8B-B14F-4D97-AF65-F5344CB8AC3E}">
        <p14:creationId xmlns:p14="http://schemas.microsoft.com/office/powerpoint/2010/main" val="349679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342</TotalTime>
  <Words>3597</Words>
  <Application>Microsoft Office PowerPoint</Application>
  <PresentationFormat>如螢幕大小 (4:3)</PresentationFormat>
  <Paragraphs>112</Paragraphs>
  <Slides>20</Slides>
  <Notes>0</Notes>
  <HiddenSlides>0</HiddenSlides>
  <MMClips>0</MMClips>
  <ScaleCrop>false</ScaleCrop>
  <HeadingPairs>
    <vt:vector size="4" baseType="variant">
      <vt:variant>
        <vt:lpstr>佈景主題</vt:lpstr>
      </vt:variant>
      <vt:variant>
        <vt:i4>1</vt:i4>
      </vt:variant>
      <vt:variant>
        <vt:lpstr>投影片標題</vt:lpstr>
      </vt:variant>
      <vt:variant>
        <vt:i4>20</vt:i4>
      </vt:variant>
    </vt:vector>
  </HeadingPairs>
  <TitlesOfParts>
    <vt:vector size="21" baseType="lpstr">
      <vt:lpstr>夏至</vt:lpstr>
      <vt:lpstr>台中高等行政法院102年度判字第410號</vt:lpstr>
      <vt:lpstr>簡報要項</vt:lpstr>
      <vt:lpstr>系爭案例事實</vt:lpstr>
      <vt:lpstr>本案涉及之租稅原理原則</vt:lpstr>
      <vt:lpstr>原告爭點整理</vt:lpstr>
      <vt:lpstr>原告爭點整理</vt:lpstr>
      <vt:lpstr>原告爭點整理</vt:lpstr>
      <vt:lpstr>原告爭點整理</vt:lpstr>
      <vt:lpstr>原告爭點整理</vt:lpstr>
      <vt:lpstr>原告爭點整理</vt:lpstr>
      <vt:lpstr>原告爭點整理</vt:lpstr>
      <vt:lpstr>被告爭點整理</vt:lpstr>
      <vt:lpstr>被告爭點整理</vt:lpstr>
      <vt:lpstr>被告爭點整理</vt:lpstr>
      <vt:lpstr>被告爭點整理</vt:lpstr>
      <vt:lpstr>台中高等行政法院102年度訴字410號之判決重點</vt:lpstr>
      <vt:lpstr>台中高等行政法院102年度訴字410號之判決重點</vt:lpstr>
      <vt:lpstr>台中高等行政法院102年度訴字410號之判決重點</vt:lpstr>
      <vt:lpstr>台中高等行政法院102年度訴字410號之判決重點</vt:lpstr>
      <vt:lpstr>判決未解決之問題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最高行政法院104年度判字第322號</dc:title>
  <dc:creator>TSU</dc:creator>
  <cp:lastModifiedBy>user</cp:lastModifiedBy>
  <cp:revision>39</cp:revision>
  <dcterms:created xsi:type="dcterms:W3CDTF">2021-06-08T06:21:09Z</dcterms:created>
  <dcterms:modified xsi:type="dcterms:W3CDTF">2021-06-09T12:16:32Z</dcterms:modified>
</cp:coreProperties>
</file>