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36" r:id="rId3"/>
    <p:sldId id="353" r:id="rId4"/>
    <p:sldId id="335" r:id="rId5"/>
    <p:sldId id="259" r:id="rId6"/>
    <p:sldId id="379" r:id="rId7"/>
    <p:sldId id="367" r:id="rId8"/>
    <p:sldId id="266" r:id="rId9"/>
    <p:sldId id="399" r:id="rId10"/>
    <p:sldId id="407" r:id="rId11"/>
    <p:sldId id="400" r:id="rId12"/>
    <p:sldId id="408" r:id="rId13"/>
    <p:sldId id="402" r:id="rId14"/>
    <p:sldId id="397" r:id="rId15"/>
    <p:sldId id="398" r:id="rId16"/>
    <p:sldId id="342" r:id="rId17"/>
    <p:sldId id="341" r:id="rId18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50AE8C-5F3C-4F98-9019-58A83669F367}">
          <p14:sldIdLst>
            <p14:sldId id="257"/>
            <p14:sldId id="336"/>
            <p14:sldId id="353"/>
            <p14:sldId id="335"/>
            <p14:sldId id="259"/>
            <p14:sldId id="379"/>
            <p14:sldId id="367"/>
            <p14:sldId id="266"/>
            <p14:sldId id="399"/>
            <p14:sldId id="407"/>
            <p14:sldId id="400"/>
            <p14:sldId id="408"/>
            <p14:sldId id="402"/>
            <p14:sldId id="397"/>
            <p14:sldId id="398"/>
            <p14:sldId id="342"/>
            <p14:sldId id="341"/>
          </p14:sldIdLst>
        </p14:section>
        <p14:section name="AI Prompt" id="{9875B979-8D8F-4115-8C5C-ED44FB0DE04A}">
          <p14:sldIdLst/>
        </p14:section>
        <p14:section name="AI-Driven Branding" id="{B0D57566-814B-4BD1-93A8-977A65DB7514}">
          <p14:sldIdLst/>
        </p14:section>
        <p14:section name="Spotify example" id="{E4583A83-1FEA-4FAF-AF18-412C060AFF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5" d="100"/>
          <a:sy n="75" d="100"/>
        </p:scale>
        <p:origin x="9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DD8E6-2930-4671-836C-AF1FB94C8541}" type="datetimeFigureOut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25E99-C02D-4C9C-A353-291C2207FD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41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A23E-98D2-4591-9F9C-D85FF11EF1E2}" type="datetimeFigureOut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EA327-A346-4A2D-8AC3-49AFE0F973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2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177A2-EA59-47C5-938A-2E31700D3FDD}" type="slidenum">
              <a:rPr lang="en-US" altLang="zh-TW"/>
              <a:pPr/>
              <a:t>16</a:t>
            </a:fld>
            <a:endParaRPr lang="en-US" altLang="zh-TW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28893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177A2-EA59-47C5-938A-2E31700D3FDD}" type="slidenum">
              <a:rPr lang="en-US" altLang="zh-TW"/>
              <a:pPr/>
              <a:t>17</a:t>
            </a:fld>
            <a:endParaRPr lang="en-US" altLang="zh-TW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28569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3EFC-0E97-4E36-A8B4-4F949BF8E98C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98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08C-2102-4D5A-8E1E-8B0F514E1258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99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453C-5475-48B8-9004-09D8FE70AE92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32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0400" y="529828"/>
            <a:ext cx="7772400" cy="2702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085850"/>
            <a:ext cx="3784600" cy="5372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3600" y="1085850"/>
            <a:ext cx="3784600" cy="5372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BBD842-2E26-45E7-9E7F-67E4E5F7C792}" type="datetime1">
              <a:rPr lang="zh-TW" altLang="en-US" smtClean="0"/>
              <a:t>2025/12/27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823200" y="6572250"/>
            <a:ext cx="635000" cy="209550"/>
          </a:xfrm>
        </p:spPr>
        <p:txBody>
          <a:bodyPr/>
          <a:lstStyle>
            <a:lvl1pPr>
              <a:defRPr/>
            </a:lvl1pPr>
          </a:lstStyle>
          <a:p>
            <a:fld id="{0B7452F7-B817-40A3-8B58-867B36524A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92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D574-4AEB-4398-8EAD-71E4205DB560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18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E569-FE8E-4C71-B748-3D0096C84BC5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61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0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18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222C-F4BB-42B9-8125-DCCD8D1F4A0F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29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E816-C4C5-4CC6-B0D4-B8B85B7124A5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9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198A-820C-423C-95B8-673DBB048537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19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D7AF-3E11-4838-9606-A006BB3813D0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91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8B1F-ADB0-4CD4-A21F-C2550FD74C9C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5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1C9-8D61-4D50-8AB7-C937DE04847E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31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7046-9578-4803-A634-DC54455FB3F0}" type="datetime1">
              <a:rPr lang="zh-TW" altLang="en-US" smtClean="0"/>
              <a:t>2025/12/27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EF46-ABF9-4B40-9169-8F4EE7F720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/>
            </a:br>
            <a:r>
              <a:rPr lang="zh-TW" altLang="en-US" b="1" dirty="0"/>
              <a:t>品牌管理</a:t>
            </a:r>
            <a:br>
              <a:rPr lang="en-US" altLang="zh-TW" b="1" dirty="0"/>
            </a:br>
            <a:r>
              <a:rPr lang="en-US" altLang="zh-TW" b="1" dirty="0"/>
              <a:t>Fall  2025 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872" y="160020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b="1" dirty="0"/>
              <a:t>PROFESSOR</a:t>
            </a:r>
            <a:r>
              <a:rPr lang="en-US" altLang="zh-TW" dirty="0"/>
              <a:t>: Hung-Jen Su</a:t>
            </a:r>
          </a:p>
          <a:p>
            <a:r>
              <a:rPr lang="zh-TW" altLang="en-US" b="1" dirty="0"/>
              <a:t>辦公室</a:t>
            </a:r>
            <a:r>
              <a:rPr lang="en-US" altLang="zh-TW" dirty="0"/>
              <a:t>: </a:t>
            </a:r>
            <a:r>
              <a:rPr lang="zh-TW" altLang="en-US" dirty="0"/>
              <a:t>管院 </a:t>
            </a:r>
            <a:r>
              <a:rPr lang="en-US" altLang="zh-TW" dirty="0"/>
              <a:t>4313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b="1" dirty="0"/>
              <a:t>Email</a:t>
            </a:r>
            <a:r>
              <a:rPr lang="en-US" altLang="zh-TW" dirty="0"/>
              <a:t>: bmaesu@gmail.com </a:t>
            </a:r>
          </a:p>
          <a:p>
            <a:r>
              <a:rPr lang="en-US" altLang="zh-TW" b="1" dirty="0"/>
              <a:t>CLASS SCHEDULE:</a:t>
            </a:r>
            <a:r>
              <a:rPr lang="zh-TW" altLang="en-US" b="1" dirty="0"/>
              <a:t> </a:t>
            </a:r>
            <a:r>
              <a:rPr lang="en-US" altLang="zh-TW" b="1" dirty="0"/>
              <a:t>Saturday</a:t>
            </a:r>
            <a:endParaRPr lang="en-US" altLang="zh-TW" dirty="0"/>
          </a:p>
          <a:p>
            <a:r>
              <a:rPr lang="en-US" altLang="zh-TW" b="1" dirty="0"/>
              <a:t>OFFICE HOURS: </a:t>
            </a:r>
            <a:r>
              <a:rPr lang="en-US" altLang="zh-TW" dirty="0"/>
              <a:t> by appointment.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20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49B94-F52F-706D-8643-D32EAA18E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B5CB66-36D9-8FF5-1887-A8B04518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課堂參與</a:t>
            </a:r>
            <a:r>
              <a:rPr lang="en-US" altLang="zh-TW" dirty="0"/>
              <a:t>(25%)</a:t>
            </a:r>
            <a:endParaRPr lang="zh-TW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73CF9-0445-737B-B854-B99FBB0A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5" y="1340768"/>
            <a:ext cx="8229600" cy="51845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在教師提問時主動回答問題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對於不清楚或感興趣的內容主動提問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在課堂討論中分享自己的想法或觀點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提供與課程主題相關的實例或新聞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若於課堂中參與上述任一活動，即可獲得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分課堂參與分數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學期結束時，課堂參與成績將依學生整體課堂表現進行評定。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C0BD2-36B7-CCCE-AD11-A0F3718C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5FFD-799F-2955-E336-34A670F8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課堂參與</a:t>
            </a:r>
            <a:r>
              <a:rPr lang="en-US" altLang="zh-TW" dirty="0"/>
              <a:t>(10%)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5103-E1BC-67E0-570A-1595DAA5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15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在課堂討論中分享自己的想法或觀點。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在小組作業或個案討論中，能夠積極與組員合作並參與討論。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課前已完成指定閱讀或作業，使自己能夠有效參與課堂討論。</a:t>
            </a:r>
          </a:p>
          <a:p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996D-75A2-F2B3-C89D-DD3B491C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77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0000A-FCA1-263C-C2ED-873AAC4AA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1C08-A436-6DF9-5261-4E60BA47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Case Participation (10%)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4A8E-391A-12CC-B44D-6DC6DC56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1569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學期結束時，每位學生皆須完成對其小組成員的同儕評量。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同儕評量將包含五項指標，用以評估每位組員的貢獻程度，並以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進行評分</a:t>
            </a:r>
            <a:r>
              <a:rPr lang="zh-TW" altLang="en-US" dirty="0"/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C9111-D6FC-E4BE-0345-C252CB4F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52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ABE2-5D7C-C02E-99A9-F55A2872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Case performance evaluation (30%)</a:t>
            </a:r>
            <a:endParaRPr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43E27-85C2-7FC0-5258-FD0D1D9C8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是否能有意義地將自己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蒐集或產出的資訊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整合進個案分析中？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是否提出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合理且可行的解決方案或策略建議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論點是否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清楚、有組織，且具說服力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是否能將網路上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所找到的證據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明確連結回個案的核心問題？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5F235-1F36-D16A-8EAB-27D98E0E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7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B0587-7C7E-B952-5414-4991FCE93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D0E9E-A8EC-492C-FB30-BA01C11C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3" y="91681"/>
            <a:ext cx="8229600" cy="1143000"/>
          </a:xfrm>
        </p:spPr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Discussion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F728B9-13C6-04AC-2C45-D72575707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63" y="1324093"/>
            <a:ext cx="8229600" cy="521017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每堂課將組成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人一組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的小組。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Group member will be assigned randomly for each class.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課堂開始時，各組將收到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頁的個案教材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個案教材亦會於課前上傳至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教學平台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，同學可事先閱讀與準備。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AC8BD8-237B-BFE9-294C-B0B0E2E0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B62D723-8905-9CBC-CF28-2722B280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64" y="212352"/>
            <a:ext cx="2133600" cy="9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23D7828-7E04-4757-B5E9-D17AC12E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0134"/>
            <a:ext cx="49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4202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2778E-94A4-85F5-CB6C-B8C81FAD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510401-A812-C843-7964-0C67497A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63" y="131322"/>
            <a:ext cx="8229600" cy="1143000"/>
          </a:xfrm>
        </p:spPr>
        <p:txBody>
          <a:bodyPr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Discussion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F2AA6E-CC81-0B83-D1D5-842BC791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63" y="1324093"/>
            <a:ext cx="8229600" cy="521017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你與小組成員將有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的時間閱讀、分析並討論個案中所提出的問題。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請注意，個案並未提供所有答案；鼓勵各組運用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AI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搜集相關事實或證據，以支持你們的論點。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小組討論結束後，將進行全班共同討論這些議題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5FF003-7DBB-3EFF-609E-6CADE01B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6806D4A-004B-225A-ECFD-2FA21FBF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64" y="212352"/>
            <a:ext cx="2133600" cy="9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0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0" name="Group 57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9576249"/>
              </p:ext>
            </p:extLst>
          </p:nvPr>
        </p:nvGraphicFramePr>
        <p:xfrm>
          <a:off x="827584" y="803546"/>
          <a:ext cx="7992888" cy="5145734"/>
        </p:xfrm>
        <a:graphic>
          <a:graphicData uri="http://schemas.openxmlformats.org/drawingml/2006/table">
            <a:tbl>
              <a:tblPr/>
              <a:tblGrid>
                <a:gridCol w="128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週</a:t>
                      </a:r>
                    </a:p>
                  </a:txBody>
                  <a:tcPr marL="121920" marR="12192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Topic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教學大綱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品牌權益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(ALAQO)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endParaRPr kumimoji="1" lang="en-US" altLang="zh-TW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品牌元素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200" b="0" i="0" u="sng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品牌定位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品牌個性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106881"/>
                  </a:ext>
                </a:extLst>
              </a:tr>
              <a:tr h="519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品牌的品質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151200"/>
                  </a:ext>
                </a:extLst>
              </a:tr>
              <a:tr h="54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7P and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品牌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326789"/>
                  </a:ext>
                </a:extLst>
              </a:tr>
              <a:tr h="362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品牌的延伸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818878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52F7-B817-40A3-8B58-867B36524A12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2AA3D-469D-3DE7-1295-25B146B3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57" y="44605"/>
            <a:ext cx="8229600" cy="54928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Schedule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02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0" name="Group 57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3542436"/>
              </p:ext>
            </p:extLst>
          </p:nvPr>
        </p:nvGraphicFramePr>
        <p:xfrm>
          <a:off x="457200" y="835083"/>
          <a:ext cx="8001000" cy="5599889"/>
        </p:xfrm>
        <a:graphic>
          <a:graphicData uri="http://schemas.openxmlformats.org/drawingml/2006/table">
            <a:tbl>
              <a:tblPr/>
              <a:tblGrid>
                <a:gridCol w="179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週</a:t>
                      </a:r>
                    </a:p>
                  </a:txBody>
                  <a:tcPr marL="121920" marR="12192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Topic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多品牌架構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品牌故事與神話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公益連結與 </a:t>
                      </a:r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ESG </a:t>
                      </a: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品牌策略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品牌共創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個人化與 </a:t>
                      </a:r>
                      <a:r>
                        <a:rPr lang="en-US" altLang="zh-TW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AI </a:t>
                      </a: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驅動的品牌策略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657290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聯合品牌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032234"/>
                  </a:ext>
                </a:extLst>
              </a:tr>
              <a:tr h="504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元素品牌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639546"/>
                  </a:ext>
                </a:extLst>
              </a:tr>
              <a:tr h="55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體驗式品牌經營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612588"/>
                  </a:ext>
                </a:extLst>
              </a:tr>
              <a:tr h="504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子品牌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835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52F7-B817-40A3-8B58-867B36524A12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C5062-611F-4FC4-BF2A-5225FF7E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4928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Schedule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64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8229600" cy="1143000"/>
          </a:xfrm>
        </p:spPr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1026" name="Picture 2" descr="Citizen Coke: The Making of Coca-Cola Capitalism by [Elmore, Bartow J.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84" y="476672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 descr="「coke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0" y="2892309"/>
            <a:ext cx="527382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37797" y="1556792"/>
            <a:ext cx="2386608" cy="4525963"/>
          </a:xfrm>
        </p:spPr>
        <p:txBody>
          <a:bodyPr/>
          <a:lstStyle/>
          <a:p>
            <a:r>
              <a:rPr lang="en-US" altLang="zh-TW" dirty="0"/>
              <a:t>Find this book online.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87" r="660"/>
          <a:stretch/>
        </p:blipFill>
        <p:spPr bwMode="auto">
          <a:xfrm rot="5400000">
            <a:off x="1887177" y="-751214"/>
            <a:ext cx="5832647" cy="843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5508104" y="980728"/>
            <a:ext cx="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5220072" y="908720"/>
            <a:ext cx="0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986516" y="764704"/>
            <a:ext cx="0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644008" y="620688"/>
            <a:ext cx="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7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4211960" y="908720"/>
            <a:ext cx="0" cy="16561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9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課程大綱</a:t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955" y="1124744"/>
            <a:ext cx="8229600" cy="5348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課程將建立一個有系統的分析架構，說明什麼是品牌權益、品牌權益如何被建立、如何衡量，以及如何在競爭環境中有效運用並長期管理品牌權益。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品牌如何影響消費者的知覺、態度與決策行為？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什麼是品牌權益？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企業應如何有系統地建立品牌權益？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品牌權益應如何衡量與評估？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企業如何運用品牌權益創造競爭優勢？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在動態市場環境中，品牌權益應如何長期管理？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05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上課方式 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zh-TW" altLang="en-US" sz="40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11560" y="1700808"/>
            <a:ext cx="8136904" cy="396044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課堂將結合講授、作業簡報與個案分析進行。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每堂課一開始，將討論與品牌相關的最新時事與新聞。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452F7-B817-40A3-8B58-867B36524A1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64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上課方式  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endParaRPr lang="zh-TW" altLang="en-US" sz="40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11560" y="1458292"/>
            <a:ext cx="8229600" cy="4857406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You are encouraged to upload interesting and major business news to the Line class group.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鼓勵同學將有趣且具重要性的商業新聞上傳至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班級群組。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The student who provides the most interesting and impacting business news will be rewarded with “one” participation point.</a:t>
            </a:r>
            <a:b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提供最具啟發性與影響力商業新聞的同學，將獲得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分課堂參與分數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52F7-B817-40A3-8B58-867B36524A12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61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93562"/>
            <a:ext cx="8229600" cy="478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課程總成績分配如下：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課堂參與（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出席（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課堂參與表現（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作業簡報（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個案表現（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個案參與（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78254"/>
            <a:ext cx="2155999" cy="20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7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04B9C8-474A-CF36-BB2F-74FEE2C8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課堂參與</a:t>
            </a:r>
            <a:r>
              <a:rPr lang="en-US" altLang="zh-TW" dirty="0"/>
              <a:t>(25%)</a:t>
            </a:r>
            <a:endParaRPr lang="zh-TW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BF418-38C7-4254-C66E-394EA043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5" y="1340768"/>
            <a:ext cx="8229600" cy="518457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積極參與課堂活動，而非僅僅被動地聆聽。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學生需要表現對課程內容投入、具備學習興趣，並能實際參與與貢獻於課堂學習過程。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F0379-35CA-D1F9-F59E-5610B39A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EF46-ABF9-4B40-9169-8F4EE7F7206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106056</TotalTime>
  <Words>808</Words>
  <Application>Microsoft Office PowerPoint</Application>
  <PresentationFormat>On-screen Show (4:3)</PresentationFormat>
  <Paragraphs>126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標楷體</vt:lpstr>
      <vt:lpstr>Arial</vt:lpstr>
      <vt:lpstr>Calibri</vt:lpstr>
      <vt:lpstr>Times New Roman</vt:lpstr>
      <vt:lpstr>Office 佈景主題</vt:lpstr>
      <vt:lpstr> 品牌管理 Fall  2025  </vt:lpstr>
      <vt:lpstr>Example</vt:lpstr>
      <vt:lpstr>Example</vt:lpstr>
      <vt:lpstr>Example</vt:lpstr>
      <vt:lpstr>課程大綱 </vt:lpstr>
      <vt:lpstr>上課方式 1/2</vt:lpstr>
      <vt:lpstr>上課方式  2/2</vt:lpstr>
      <vt:lpstr>成績</vt:lpstr>
      <vt:lpstr>課堂參與(25%)</vt:lpstr>
      <vt:lpstr>課堂參與(25%)</vt:lpstr>
      <vt:lpstr>課堂參與(10%)</vt:lpstr>
      <vt:lpstr>Case Participation (10%)</vt:lpstr>
      <vt:lpstr>Case performance evaluation (30%)</vt:lpstr>
      <vt:lpstr>Case Discussion</vt:lpstr>
      <vt:lpstr>Case Discussion</vt:lpstr>
      <vt:lpstr>Schedule</vt:lpstr>
      <vt:lpstr>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eric su</cp:lastModifiedBy>
  <cp:revision>424</cp:revision>
  <cp:lastPrinted>2025-09-10T09:32:54Z</cp:lastPrinted>
  <dcterms:created xsi:type="dcterms:W3CDTF">2015-06-06T07:35:11Z</dcterms:created>
  <dcterms:modified xsi:type="dcterms:W3CDTF">2025-12-27T10:47:32Z</dcterms:modified>
</cp:coreProperties>
</file>