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79" r:id="rId3"/>
    <p:sldId id="293" r:id="rId4"/>
    <p:sldId id="289" r:id="rId5"/>
    <p:sldId id="286" r:id="rId6"/>
    <p:sldId id="258" r:id="rId7"/>
    <p:sldId id="269" r:id="rId8"/>
    <p:sldId id="259" r:id="rId9"/>
    <p:sldId id="282" r:id="rId10"/>
    <p:sldId id="272" r:id="rId11"/>
    <p:sldId id="292" r:id="rId12"/>
    <p:sldId id="273" r:id="rId13"/>
    <p:sldId id="274" r:id="rId14"/>
    <p:sldId id="267" r:id="rId15"/>
    <p:sldId id="278" r:id="rId16"/>
    <p:sldId id="268" r:id="rId17"/>
    <p:sldId id="287" r:id="rId18"/>
    <p:sldId id="276" r:id="rId19"/>
    <p:sldId id="290" r:id="rId20"/>
  </p:sldIdLst>
  <p:sldSz cx="9753600" cy="73152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E3E7"/>
    <a:srgbClr val="DEAF5F"/>
    <a:srgbClr val="7EAF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7" d="100"/>
          <a:sy n="47" d="100"/>
        </p:scale>
        <p:origin x="44" y="3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A87E25-3D14-4F4C-B4A1-CE88833C6A5C}" type="datetimeFigureOut">
              <a:rPr lang="zh-TW" altLang="en-US" smtClean="0"/>
              <a:t>2026/4/30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E4E14F-60B0-4C41-8638-9D6B3B4E008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291760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4A2AA-BF13-4E28-96BF-E3944CA0E0A6}" type="datetime1">
              <a:rPr lang="en-US" altLang="zh-TW" smtClean="0"/>
              <a:t>4/30/2026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DE70D-63F5-49ED-A693-CDCB68F6F070}" type="datetime1">
              <a:rPr lang="en-US" altLang="zh-TW" smtClean="0"/>
              <a:t>4/30/2026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E3385-E7A1-47F5-9D9B-3878628C0CA3}" type="datetime1">
              <a:rPr lang="en-US" altLang="zh-TW" smtClean="0"/>
              <a:t>4/30/2026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F7A8F-E7F0-48FC-80F4-8BEBAA22B68C}" type="datetime1">
              <a:rPr lang="en-US" altLang="zh-TW" smtClean="0"/>
              <a:t>4/30/2026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AF75E-BED3-452C-BF91-57090DEC626E}" type="datetime1">
              <a:rPr lang="en-US" altLang="zh-TW" smtClean="0"/>
              <a:t>4/30/2026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0B801-394B-4847-BE7A-5925F5561B63}" type="datetime1">
              <a:rPr lang="en-US" altLang="zh-TW" smtClean="0"/>
              <a:t>4/30/2026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FF4A7-126E-478A-BE8B-925E12F04D21}" type="datetime1">
              <a:rPr lang="en-US" altLang="zh-TW" smtClean="0"/>
              <a:t>4/30/2026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7347B-0344-42AF-BFA7-02401D0DDD23}" type="datetime1">
              <a:rPr lang="en-US" altLang="zh-TW" smtClean="0"/>
              <a:t>4/30/2026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B65F9-65B1-40B3-89CB-2099187207EB}" type="datetime1">
              <a:rPr lang="en-US" altLang="zh-TW" smtClean="0"/>
              <a:t>4/30/2026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6012F-9D74-46A2-8941-48B060E9AEC4}" type="datetime1">
              <a:rPr lang="en-US" altLang="zh-TW" smtClean="0"/>
              <a:t>4/30/2026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4DF04-C43A-4228-A20B-ABC66610231C}" type="datetime1">
              <a:rPr lang="en-US" altLang="zh-TW" smtClean="0"/>
              <a:t>4/30/2026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A38A81-6DF3-4397-B5B4-8D1F8197642D}" type="datetime1">
              <a:rPr lang="en-US" altLang="zh-TW" smtClean="0"/>
              <a:t>4/30/2026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1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19" Type="http://schemas.openxmlformats.org/officeDocument/2006/relationships/image" Target="../media/image18.sv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6.png"/><Relationship Id="rId7" Type="http://schemas.openxmlformats.org/officeDocument/2006/relationships/image" Target="../media/image29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28.png"/><Relationship Id="rId4" Type="http://schemas.openxmlformats.org/officeDocument/2006/relationships/image" Target="../media/image27.svg"/><Relationship Id="rId9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svg"/><Relationship Id="rId7" Type="http://schemas.openxmlformats.org/officeDocument/2006/relationships/image" Target="../media/image20.sv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37.svg"/><Relationship Id="rId4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sv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48C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48640" y="731520"/>
            <a:ext cx="8656320" cy="5852160"/>
            <a:chOff x="0" y="0"/>
            <a:chExt cx="5490351" cy="371178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3711787"/>
            </a:xfrm>
            <a:custGeom>
              <a:avLst/>
              <a:gdLst/>
              <a:ahLst/>
              <a:cxnLst/>
              <a:rect l="l" t="t" r="r" b="b"/>
              <a:pathLst>
                <a:path w="5490351" h="3711787">
                  <a:moveTo>
                    <a:pt x="5365891" y="3711787"/>
                  </a:moveTo>
                  <a:lnTo>
                    <a:pt x="124460" y="3711787"/>
                  </a:lnTo>
                  <a:cubicBezTo>
                    <a:pt x="55880" y="3711787"/>
                    <a:pt x="0" y="3655907"/>
                    <a:pt x="0" y="358732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3587327"/>
                  </a:lnTo>
                  <a:cubicBezTo>
                    <a:pt x="5490351" y="3655907"/>
                    <a:pt x="5434471" y="3711787"/>
                    <a:pt x="5365891" y="3711787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zh-TW" altLang="en-US"/>
            </a:p>
          </p:txBody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4883255" y="5802892"/>
            <a:ext cx="10245390" cy="525309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936578" y="2255073"/>
            <a:ext cx="1617386" cy="219645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27031" y="3171985"/>
            <a:ext cx="3730649" cy="324905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-645209" y="4451524"/>
            <a:ext cx="1544479" cy="218371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3259947" y="5099004"/>
            <a:ext cx="1195466" cy="153623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239440" y="5941799"/>
            <a:ext cx="3505831" cy="550916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170105" y="1103996"/>
            <a:ext cx="1644500" cy="1659587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-1431393" y="1848268"/>
            <a:ext cx="2330663" cy="1830630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4877022" y="2554734"/>
            <a:ext cx="4749547" cy="21326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591"/>
              </a:lnSpc>
            </a:pPr>
            <a:r>
              <a:rPr lang="zh-TW" altLang="en-US" sz="6608" dirty="0">
                <a:solidFill>
                  <a:srgbClr val="866255"/>
                </a:solidFill>
                <a:latin typeface="漢儀新蒂牌樓體" panose="02000500000000000000" pitchFamily="2" charset="-120"/>
                <a:ea typeface="漢儀新蒂牌樓體" panose="02000500000000000000" pitchFamily="2" charset="-120"/>
              </a:rPr>
              <a:t>反霸凌</a:t>
            </a:r>
            <a:endParaRPr lang="en-US" altLang="zh-TW" sz="6608" dirty="0">
              <a:solidFill>
                <a:srgbClr val="866255"/>
              </a:solidFill>
              <a:latin typeface="漢儀新蒂牌樓體" panose="02000500000000000000" pitchFamily="2" charset="-120"/>
              <a:ea typeface="漢儀新蒂牌樓體" panose="02000500000000000000" pitchFamily="2" charset="-120"/>
            </a:endParaRPr>
          </a:p>
          <a:p>
            <a:pPr>
              <a:lnSpc>
                <a:spcPts val="8591"/>
              </a:lnSpc>
            </a:pPr>
            <a:r>
              <a:rPr lang="zh-TW" altLang="en-US" sz="6608" dirty="0">
                <a:solidFill>
                  <a:srgbClr val="866255"/>
                </a:solidFill>
                <a:latin typeface="漢儀新蒂牌樓體" panose="02000500000000000000" pitchFamily="2" charset="-120"/>
                <a:ea typeface="漢儀新蒂牌樓體" panose="02000500000000000000" pitchFamily="2" charset="-120"/>
              </a:rPr>
              <a:t>  宣導</a:t>
            </a:r>
            <a:endParaRPr lang="en-US" sz="6608" dirty="0">
              <a:solidFill>
                <a:srgbClr val="866255"/>
              </a:solidFill>
              <a:latin typeface="漢儀新蒂牌樓體" panose="02000500000000000000" pitchFamily="2" charset="-120"/>
              <a:ea typeface="漢儀新蒂牌樓體" panose="02000500000000000000" pitchFamily="2" charset="-120"/>
            </a:endParaRPr>
          </a:p>
        </p:txBody>
      </p:sp>
      <p:sp>
        <p:nvSpPr>
          <p:cNvPr id="15" name="Freeform 2">
            <a:extLst>
              <a:ext uri="{FF2B5EF4-FFF2-40B4-BE49-F238E27FC236}">
                <a16:creationId xmlns:a16="http://schemas.microsoft.com/office/drawing/2014/main" id="{6D40D0CB-978A-C9E5-E4FF-11045D2D67F3}"/>
              </a:ext>
            </a:extLst>
          </p:cNvPr>
          <p:cNvSpPr/>
          <p:nvPr/>
        </p:nvSpPr>
        <p:spPr>
          <a:xfrm>
            <a:off x="799073" y="3124200"/>
            <a:ext cx="2533810" cy="2101896"/>
          </a:xfrm>
          <a:custGeom>
            <a:avLst/>
            <a:gdLst/>
            <a:ahLst/>
            <a:cxnLst/>
            <a:rect l="l" t="t" r="r" b="b"/>
            <a:pathLst>
              <a:path w="4610420" h="4114800">
                <a:moveTo>
                  <a:pt x="0" y="0"/>
                </a:moveTo>
                <a:lnTo>
                  <a:pt x="4610420" y="0"/>
                </a:lnTo>
                <a:lnTo>
                  <a:pt x="461042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TW" altLang="en-US"/>
          </a:p>
        </p:txBody>
      </p:sp>
      <p:sp>
        <p:nvSpPr>
          <p:cNvPr id="13" name="投影片編號版面配置區 12">
            <a:extLst>
              <a:ext uri="{FF2B5EF4-FFF2-40B4-BE49-F238E27FC236}">
                <a16:creationId xmlns:a16="http://schemas.microsoft.com/office/drawing/2014/main" id="{B78D8DE2-34B7-829F-24C5-6F0F7CFF6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80560" y="6879709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z="1800" smtClean="0">
                <a:solidFill>
                  <a:schemeClr val="tx1"/>
                </a:solidFill>
              </a:rPr>
              <a:pPr/>
              <a:t>1</a:t>
            </a:fld>
            <a:endParaRPr lang="en-US" sz="1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CB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48640" y="731520"/>
            <a:ext cx="8656320" cy="5852160"/>
            <a:chOff x="0" y="0"/>
            <a:chExt cx="5490351" cy="371178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3711787"/>
            </a:xfrm>
            <a:custGeom>
              <a:avLst/>
              <a:gdLst/>
              <a:ahLst/>
              <a:cxnLst/>
              <a:rect l="l" t="t" r="r" b="b"/>
              <a:pathLst>
                <a:path w="5490351" h="3711787">
                  <a:moveTo>
                    <a:pt x="5365891" y="3711787"/>
                  </a:moveTo>
                  <a:lnTo>
                    <a:pt x="124460" y="3711787"/>
                  </a:lnTo>
                  <a:cubicBezTo>
                    <a:pt x="55880" y="3711787"/>
                    <a:pt x="0" y="3655907"/>
                    <a:pt x="0" y="358732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3587327"/>
                  </a:lnTo>
                  <a:cubicBezTo>
                    <a:pt x="5490351" y="3655907"/>
                    <a:pt x="5434471" y="3711787"/>
                    <a:pt x="5365891" y="3711787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zh-TW" altLang="en-US"/>
            </a:p>
          </p:txBody>
        </p:sp>
      </p:grpSp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994316" y="1490548"/>
            <a:ext cx="2098397" cy="2052085"/>
            <a:chOff x="0" y="-7620"/>
            <a:chExt cx="4833619" cy="4726941"/>
          </a:xfrm>
          <a:solidFill>
            <a:schemeClr val="bg1"/>
          </a:solidFill>
        </p:grpSpPr>
        <p:sp>
          <p:nvSpPr>
            <p:cNvPr id="5" name="Freeform 5"/>
            <p:cNvSpPr/>
            <p:nvPr/>
          </p:nvSpPr>
          <p:spPr>
            <a:xfrm>
              <a:off x="0" y="-7620"/>
              <a:ext cx="4833619" cy="4726941"/>
            </a:xfrm>
            <a:custGeom>
              <a:avLst/>
              <a:gdLst/>
              <a:ahLst/>
              <a:cxnLst/>
              <a:rect l="l" t="t" r="r" b="b"/>
              <a:pathLst>
                <a:path w="4833620" h="4726940">
                  <a:moveTo>
                    <a:pt x="3416300" y="4662170"/>
                  </a:moveTo>
                  <a:cubicBezTo>
                    <a:pt x="3388360" y="4669790"/>
                    <a:pt x="3366770" y="4679950"/>
                    <a:pt x="3345180" y="4682490"/>
                  </a:cubicBezTo>
                  <a:cubicBezTo>
                    <a:pt x="3223260" y="4692650"/>
                    <a:pt x="3102610" y="4702810"/>
                    <a:pt x="2980690" y="4711700"/>
                  </a:cubicBezTo>
                  <a:cubicBezTo>
                    <a:pt x="2918460" y="4715510"/>
                    <a:pt x="2856230" y="4719320"/>
                    <a:pt x="2794000" y="4720590"/>
                  </a:cubicBezTo>
                  <a:cubicBezTo>
                    <a:pt x="2726690" y="4723130"/>
                    <a:pt x="2659380" y="4726940"/>
                    <a:pt x="2593340" y="4724400"/>
                  </a:cubicBezTo>
                  <a:cubicBezTo>
                    <a:pt x="2529840" y="4723130"/>
                    <a:pt x="2466340" y="4719320"/>
                    <a:pt x="2405380" y="4707890"/>
                  </a:cubicBezTo>
                  <a:cubicBezTo>
                    <a:pt x="2326640" y="4693920"/>
                    <a:pt x="2246630" y="4693920"/>
                    <a:pt x="2169160" y="4681220"/>
                  </a:cubicBezTo>
                  <a:cubicBezTo>
                    <a:pt x="1967230" y="4648200"/>
                    <a:pt x="1761490" y="4657090"/>
                    <a:pt x="1558290" y="4643120"/>
                  </a:cubicBezTo>
                  <a:cubicBezTo>
                    <a:pt x="1443990" y="4635500"/>
                    <a:pt x="1329690" y="4617720"/>
                    <a:pt x="1215390" y="4602480"/>
                  </a:cubicBezTo>
                  <a:cubicBezTo>
                    <a:pt x="1085850" y="4585970"/>
                    <a:pt x="956310" y="4566920"/>
                    <a:pt x="825500" y="4549140"/>
                  </a:cubicBezTo>
                  <a:cubicBezTo>
                    <a:pt x="730250" y="4536440"/>
                    <a:pt x="633730" y="4523740"/>
                    <a:pt x="538480" y="4511040"/>
                  </a:cubicBezTo>
                  <a:cubicBezTo>
                    <a:pt x="535940" y="4511040"/>
                    <a:pt x="533400" y="4509770"/>
                    <a:pt x="530860" y="4509770"/>
                  </a:cubicBezTo>
                  <a:cubicBezTo>
                    <a:pt x="450850" y="4475479"/>
                    <a:pt x="365760" y="4448810"/>
                    <a:pt x="292100" y="4404360"/>
                  </a:cubicBezTo>
                  <a:cubicBezTo>
                    <a:pt x="167640" y="4328160"/>
                    <a:pt x="114300" y="4206240"/>
                    <a:pt x="109220" y="4062730"/>
                  </a:cubicBezTo>
                  <a:cubicBezTo>
                    <a:pt x="107950" y="4013200"/>
                    <a:pt x="101600" y="3964940"/>
                    <a:pt x="101600" y="3915410"/>
                  </a:cubicBezTo>
                  <a:cubicBezTo>
                    <a:pt x="102870" y="3846830"/>
                    <a:pt x="107950" y="3779520"/>
                    <a:pt x="111760" y="3712210"/>
                  </a:cubicBezTo>
                  <a:cubicBezTo>
                    <a:pt x="121920" y="3511550"/>
                    <a:pt x="127000" y="3310890"/>
                    <a:pt x="111760" y="3110230"/>
                  </a:cubicBezTo>
                  <a:cubicBezTo>
                    <a:pt x="97790" y="2929890"/>
                    <a:pt x="85090" y="2750820"/>
                    <a:pt x="71120" y="2570480"/>
                  </a:cubicBezTo>
                  <a:cubicBezTo>
                    <a:pt x="62230" y="2454910"/>
                    <a:pt x="50800" y="2340610"/>
                    <a:pt x="43180" y="2225040"/>
                  </a:cubicBezTo>
                  <a:cubicBezTo>
                    <a:pt x="38100" y="2148840"/>
                    <a:pt x="39370" y="2071370"/>
                    <a:pt x="34290" y="1995170"/>
                  </a:cubicBezTo>
                  <a:cubicBezTo>
                    <a:pt x="31750" y="1951990"/>
                    <a:pt x="17780" y="1910080"/>
                    <a:pt x="16510" y="1866900"/>
                  </a:cubicBezTo>
                  <a:cubicBezTo>
                    <a:pt x="11430" y="1762760"/>
                    <a:pt x="10160" y="1657350"/>
                    <a:pt x="7620" y="1551940"/>
                  </a:cubicBezTo>
                  <a:cubicBezTo>
                    <a:pt x="6350" y="1511300"/>
                    <a:pt x="0" y="1470660"/>
                    <a:pt x="1270" y="1430020"/>
                  </a:cubicBezTo>
                  <a:cubicBezTo>
                    <a:pt x="2540" y="1366520"/>
                    <a:pt x="10160" y="1303020"/>
                    <a:pt x="11430" y="1239520"/>
                  </a:cubicBezTo>
                  <a:cubicBezTo>
                    <a:pt x="12700" y="1165860"/>
                    <a:pt x="5080" y="1092200"/>
                    <a:pt x="7620" y="1019810"/>
                  </a:cubicBezTo>
                  <a:cubicBezTo>
                    <a:pt x="7620" y="949960"/>
                    <a:pt x="16510" y="881380"/>
                    <a:pt x="25400" y="811530"/>
                  </a:cubicBezTo>
                  <a:cubicBezTo>
                    <a:pt x="27940" y="787400"/>
                    <a:pt x="45720" y="765810"/>
                    <a:pt x="50800" y="741680"/>
                  </a:cubicBezTo>
                  <a:cubicBezTo>
                    <a:pt x="72390" y="622300"/>
                    <a:pt x="95250" y="502920"/>
                    <a:pt x="151130" y="392430"/>
                  </a:cubicBezTo>
                  <a:cubicBezTo>
                    <a:pt x="163830" y="368300"/>
                    <a:pt x="184150" y="346710"/>
                    <a:pt x="203200" y="327660"/>
                  </a:cubicBezTo>
                  <a:cubicBezTo>
                    <a:pt x="209550" y="321310"/>
                    <a:pt x="224790" y="325120"/>
                    <a:pt x="228600" y="325120"/>
                  </a:cubicBezTo>
                  <a:cubicBezTo>
                    <a:pt x="237490" y="308610"/>
                    <a:pt x="242570" y="292100"/>
                    <a:pt x="252730" y="284480"/>
                  </a:cubicBezTo>
                  <a:cubicBezTo>
                    <a:pt x="307340" y="242570"/>
                    <a:pt x="364490" y="212090"/>
                    <a:pt x="435610" y="204470"/>
                  </a:cubicBezTo>
                  <a:cubicBezTo>
                    <a:pt x="488950" y="198120"/>
                    <a:pt x="541020" y="175260"/>
                    <a:pt x="594360" y="162560"/>
                  </a:cubicBezTo>
                  <a:cubicBezTo>
                    <a:pt x="659130" y="147320"/>
                    <a:pt x="723900" y="129540"/>
                    <a:pt x="791210" y="120650"/>
                  </a:cubicBezTo>
                  <a:cubicBezTo>
                    <a:pt x="852170" y="113030"/>
                    <a:pt x="910590" y="96520"/>
                    <a:pt x="972820" y="91440"/>
                  </a:cubicBezTo>
                  <a:cubicBezTo>
                    <a:pt x="1036320" y="86360"/>
                    <a:pt x="1099820" y="71120"/>
                    <a:pt x="1164590" y="66040"/>
                  </a:cubicBezTo>
                  <a:cubicBezTo>
                    <a:pt x="1339850" y="53340"/>
                    <a:pt x="1516380" y="44450"/>
                    <a:pt x="1691640" y="34290"/>
                  </a:cubicBezTo>
                  <a:cubicBezTo>
                    <a:pt x="1734820" y="31750"/>
                    <a:pt x="1778000" y="34290"/>
                    <a:pt x="1821180" y="35560"/>
                  </a:cubicBezTo>
                  <a:cubicBezTo>
                    <a:pt x="1842770" y="36830"/>
                    <a:pt x="1864360" y="41910"/>
                    <a:pt x="1887220" y="44450"/>
                  </a:cubicBezTo>
                  <a:cubicBezTo>
                    <a:pt x="1897380" y="45720"/>
                    <a:pt x="1907540" y="41910"/>
                    <a:pt x="1917700" y="41910"/>
                  </a:cubicBezTo>
                  <a:cubicBezTo>
                    <a:pt x="1948180" y="41910"/>
                    <a:pt x="1979930" y="41910"/>
                    <a:pt x="2010410" y="40640"/>
                  </a:cubicBezTo>
                  <a:cubicBezTo>
                    <a:pt x="2068830" y="38100"/>
                    <a:pt x="2128520" y="31750"/>
                    <a:pt x="2186940" y="31750"/>
                  </a:cubicBezTo>
                  <a:cubicBezTo>
                    <a:pt x="2244090" y="31750"/>
                    <a:pt x="2301240" y="35560"/>
                    <a:pt x="2358390" y="38100"/>
                  </a:cubicBezTo>
                  <a:lnTo>
                    <a:pt x="2404110" y="38100"/>
                  </a:lnTo>
                  <a:cubicBezTo>
                    <a:pt x="2473960" y="35560"/>
                    <a:pt x="2542540" y="35560"/>
                    <a:pt x="2612390" y="31750"/>
                  </a:cubicBezTo>
                  <a:cubicBezTo>
                    <a:pt x="2679700" y="27940"/>
                    <a:pt x="2745740" y="19050"/>
                    <a:pt x="2813050" y="15240"/>
                  </a:cubicBezTo>
                  <a:cubicBezTo>
                    <a:pt x="2844800" y="12700"/>
                    <a:pt x="2877820" y="12700"/>
                    <a:pt x="2909570" y="19050"/>
                  </a:cubicBezTo>
                  <a:cubicBezTo>
                    <a:pt x="2957830" y="27940"/>
                    <a:pt x="3003550" y="33020"/>
                    <a:pt x="3051810" y="19050"/>
                  </a:cubicBezTo>
                  <a:cubicBezTo>
                    <a:pt x="3069590" y="13970"/>
                    <a:pt x="3092450" y="22860"/>
                    <a:pt x="3112770" y="25400"/>
                  </a:cubicBezTo>
                  <a:cubicBezTo>
                    <a:pt x="3121660" y="26670"/>
                    <a:pt x="3131820" y="29210"/>
                    <a:pt x="3136900" y="25400"/>
                  </a:cubicBezTo>
                  <a:cubicBezTo>
                    <a:pt x="3171190" y="0"/>
                    <a:pt x="3202940" y="6350"/>
                    <a:pt x="3235960" y="27940"/>
                  </a:cubicBezTo>
                  <a:cubicBezTo>
                    <a:pt x="3239770" y="30480"/>
                    <a:pt x="3249930" y="24130"/>
                    <a:pt x="3257550" y="24130"/>
                  </a:cubicBezTo>
                  <a:cubicBezTo>
                    <a:pt x="3288030" y="24130"/>
                    <a:pt x="3318510" y="24130"/>
                    <a:pt x="3350260" y="25400"/>
                  </a:cubicBezTo>
                  <a:cubicBezTo>
                    <a:pt x="3373120" y="26670"/>
                    <a:pt x="3394710" y="34290"/>
                    <a:pt x="3417570" y="36830"/>
                  </a:cubicBezTo>
                  <a:cubicBezTo>
                    <a:pt x="3467100" y="43180"/>
                    <a:pt x="3517900" y="53340"/>
                    <a:pt x="3568700" y="53340"/>
                  </a:cubicBezTo>
                  <a:cubicBezTo>
                    <a:pt x="3663950" y="54610"/>
                    <a:pt x="3759200" y="58420"/>
                    <a:pt x="3853180" y="78740"/>
                  </a:cubicBezTo>
                  <a:cubicBezTo>
                    <a:pt x="3940809" y="97790"/>
                    <a:pt x="4030980" y="97790"/>
                    <a:pt x="4119880" y="113030"/>
                  </a:cubicBezTo>
                  <a:cubicBezTo>
                    <a:pt x="4173220" y="121920"/>
                    <a:pt x="4227830" y="138430"/>
                    <a:pt x="4273550" y="165100"/>
                  </a:cubicBezTo>
                  <a:cubicBezTo>
                    <a:pt x="4323080" y="193040"/>
                    <a:pt x="4361180" y="238760"/>
                    <a:pt x="4405630" y="276860"/>
                  </a:cubicBezTo>
                  <a:cubicBezTo>
                    <a:pt x="4422139" y="290830"/>
                    <a:pt x="4446270" y="300990"/>
                    <a:pt x="4457700" y="318770"/>
                  </a:cubicBezTo>
                  <a:cubicBezTo>
                    <a:pt x="4490720" y="367030"/>
                    <a:pt x="4519930" y="417830"/>
                    <a:pt x="4549140" y="468630"/>
                  </a:cubicBezTo>
                  <a:cubicBezTo>
                    <a:pt x="4570730" y="505460"/>
                    <a:pt x="4592320" y="543560"/>
                    <a:pt x="4608830" y="581660"/>
                  </a:cubicBezTo>
                  <a:cubicBezTo>
                    <a:pt x="4626610" y="626110"/>
                    <a:pt x="4640580" y="671830"/>
                    <a:pt x="4654550" y="718820"/>
                  </a:cubicBezTo>
                  <a:cubicBezTo>
                    <a:pt x="4676140" y="792480"/>
                    <a:pt x="4701540" y="866140"/>
                    <a:pt x="4715510" y="942340"/>
                  </a:cubicBezTo>
                  <a:cubicBezTo>
                    <a:pt x="4735830" y="1049020"/>
                    <a:pt x="4745990" y="1158240"/>
                    <a:pt x="4761230" y="1266190"/>
                  </a:cubicBezTo>
                  <a:cubicBezTo>
                    <a:pt x="4766310" y="1301750"/>
                    <a:pt x="4772660" y="1337310"/>
                    <a:pt x="4775200" y="1372870"/>
                  </a:cubicBezTo>
                  <a:cubicBezTo>
                    <a:pt x="4782820" y="1474470"/>
                    <a:pt x="4787900" y="1574800"/>
                    <a:pt x="4794250" y="1676400"/>
                  </a:cubicBezTo>
                  <a:cubicBezTo>
                    <a:pt x="4803140" y="1802130"/>
                    <a:pt x="4815840" y="1926590"/>
                    <a:pt x="4822190" y="2052320"/>
                  </a:cubicBezTo>
                  <a:cubicBezTo>
                    <a:pt x="4828540" y="2172970"/>
                    <a:pt x="4833620" y="2294890"/>
                    <a:pt x="4831080" y="2416810"/>
                  </a:cubicBezTo>
                  <a:cubicBezTo>
                    <a:pt x="4827270" y="2620010"/>
                    <a:pt x="4817110" y="2821940"/>
                    <a:pt x="4806950" y="3025140"/>
                  </a:cubicBezTo>
                  <a:cubicBezTo>
                    <a:pt x="4800600" y="3150870"/>
                    <a:pt x="4791710" y="3275330"/>
                    <a:pt x="4779010" y="3399790"/>
                  </a:cubicBezTo>
                  <a:cubicBezTo>
                    <a:pt x="4766310" y="3524250"/>
                    <a:pt x="4747260" y="3647440"/>
                    <a:pt x="4733290" y="3771900"/>
                  </a:cubicBezTo>
                  <a:cubicBezTo>
                    <a:pt x="4723130" y="3858260"/>
                    <a:pt x="4720590" y="3944620"/>
                    <a:pt x="4709160" y="4029710"/>
                  </a:cubicBezTo>
                  <a:cubicBezTo>
                    <a:pt x="4699000" y="4107180"/>
                    <a:pt x="4660900" y="4175760"/>
                    <a:pt x="4610100" y="4232910"/>
                  </a:cubicBezTo>
                  <a:cubicBezTo>
                    <a:pt x="4568191" y="4281170"/>
                    <a:pt x="4535170" y="4335780"/>
                    <a:pt x="4491991" y="4382770"/>
                  </a:cubicBezTo>
                  <a:cubicBezTo>
                    <a:pt x="4453891" y="4424679"/>
                    <a:pt x="4411981" y="4466590"/>
                    <a:pt x="4345941" y="4467860"/>
                  </a:cubicBezTo>
                  <a:cubicBezTo>
                    <a:pt x="4330700" y="4467860"/>
                    <a:pt x="4316731" y="4483100"/>
                    <a:pt x="4301491" y="4490720"/>
                  </a:cubicBezTo>
                  <a:cubicBezTo>
                    <a:pt x="4236720" y="4518660"/>
                    <a:pt x="4169411" y="4542790"/>
                    <a:pt x="4105911" y="4573270"/>
                  </a:cubicBezTo>
                  <a:cubicBezTo>
                    <a:pt x="3989070" y="4629150"/>
                    <a:pt x="3863341" y="4638040"/>
                    <a:pt x="3737611" y="4643120"/>
                  </a:cubicBezTo>
                  <a:cubicBezTo>
                    <a:pt x="3689351" y="4645660"/>
                    <a:pt x="3639820" y="4641850"/>
                    <a:pt x="3591561" y="4645660"/>
                  </a:cubicBezTo>
                  <a:cubicBezTo>
                    <a:pt x="3567431" y="4646930"/>
                    <a:pt x="3544570" y="4658360"/>
                    <a:pt x="3521711" y="4663440"/>
                  </a:cubicBezTo>
                  <a:cubicBezTo>
                    <a:pt x="3511551" y="4665980"/>
                    <a:pt x="3501391" y="4664710"/>
                    <a:pt x="3489961" y="4665980"/>
                  </a:cubicBezTo>
                  <a:cubicBezTo>
                    <a:pt x="3474720" y="4667250"/>
                    <a:pt x="3459481" y="4671060"/>
                    <a:pt x="3444241" y="4669790"/>
                  </a:cubicBezTo>
                  <a:cubicBezTo>
                    <a:pt x="3429000" y="4667250"/>
                    <a:pt x="3418841" y="4662170"/>
                    <a:pt x="3416300" y="4662170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/>
            <a:lstStyle/>
            <a:p>
              <a:endParaRPr lang="zh-TW" altLang="en-US"/>
            </a:p>
          </p:txBody>
        </p:sp>
      </p:grpSp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3271910" y="1493856"/>
            <a:ext cx="2096192" cy="2047674"/>
            <a:chOff x="0" y="0"/>
            <a:chExt cx="4828540" cy="4716780"/>
          </a:xfrm>
          <a:solidFill>
            <a:schemeClr val="bg1"/>
          </a:solidFill>
        </p:grpSpPr>
        <p:sp>
          <p:nvSpPr>
            <p:cNvPr id="7" name="Freeform 7"/>
            <p:cNvSpPr/>
            <p:nvPr/>
          </p:nvSpPr>
          <p:spPr>
            <a:xfrm>
              <a:off x="0" y="-7620"/>
              <a:ext cx="4833620" cy="4726940"/>
            </a:xfrm>
            <a:custGeom>
              <a:avLst/>
              <a:gdLst/>
              <a:ahLst/>
              <a:cxnLst/>
              <a:rect l="l" t="t" r="r" b="b"/>
              <a:pathLst>
                <a:path w="4833620" h="4726940">
                  <a:moveTo>
                    <a:pt x="3416300" y="4662170"/>
                  </a:moveTo>
                  <a:cubicBezTo>
                    <a:pt x="3388360" y="4669790"/>
                    <a:pt x="3366770" y="4679950"/>
                    <a:pt x="3345180" y="4682490"/>
                  </a:cubicBezTo>
                  <a:cubicBezTo>
                    <a:pt x="3223260" y="4692650"/>
                    <a:pt x="3102610" y="4702810"/>
                    <a:pt x="2980690" y="4711700"/>
                  </a:cubicBezTo>
                  <a:cubicBezTo>
                    <a:pt x="2918460" y="4715510"/>
                    <a:pt x="2856230" y="4719320"/>
                    <a:pt x="2794000" y="4720590"/>
                  </a:cubicBezTo>
                  <a:cubicBezTo>
                    <a:pt x="2726690" y="4723130"/>
                    <a:pt x="2659380" y="4726940"/>
                    <a:pt x="2593340" y="4724400"/>
                  </a:cubicBezTo>
                  <a:cubicBezTo>
                    <a:pt x="2529840" y="4723130"/>
                    <a:pt x="2466340" y="4719320"/>
                    <a:pt x="2405380" y="4707890"/>
                  </a:cubicBezTo>
                  <a:cubicBezTo>
                    <a:pt x="2326640" y="4693920"/>
                    <a:pt x="2246630" y="4693920"/>
                    <a:pt x="2169160" y="4681220"/>
                  </a:cubicBezTo>
                  <a:cubicBezTo>
                    <a:pt x="1967230" y="4648200"/>
                    <a:pt x="1761490" y="4657090"/>
                    <a:pt x="1558290" y="4643120"/>
                  </a:cubicBezTo>
                  <a:cubicBezTo>
                    <a:pt x="1443990" y="4635500"/>
                    <a:pt x="1329690" y="4617720"/>
                    <a:pt x="1215390" y="4602480"/>
                  </a:cubicBezTo>
                  <a:cubicBezTo>
                    <a:pt x="1085850" y="4585970"/>
                    <a:pt x="956310" y="4566920"/>
                    <a:pt x="825500" y="4549140"/>
                  </a:cubicBezTo>
                  <a:cubicBezTo>
                    <a:pt x="730250" y="4536440"/>
                    <a:pt x="633730" y="4523740"/>
                    <a:pt x="538480" y="4511040"/>
                  </a:cubicBezTo>
                  <a:cubicBezTo>
                    <a:pt x="535940" y="4511040"/>
                    <a:pt x="533400" y="4509770"/>
                    <a:pt x="530860" y="4509770"/>
                  </a:cubicBezTo>
                  <a:cubicBezTo>
                    <a:pt x="450850" y="4475479"/>
                    <a:pt x="365760" y="4448810"/>
                    <a:pt x="292100" y="4404360"/>
                  </a:cubicBezTo>
                  <a:cubicBezTo>
                    <a:pt x="167640" y="4328160"/>
                    <a:pt x="114300" y="4206240"/>
                    <a:pt x="109220" y="4062730"/>
                  </a:cubicBezTo>
                  <a:cubicBezTo>
                    <a:pt x="107950" y="4013200"/>
                    <a:pt x="101600" y="3964940"/>
                    <a:pt x="101600" y="3915410"/>
                  </a:cubicBezTo>
                  <a:cubicBezTo>
                    <a:pt x="102870" y="3846830"/>
                    <a:pt x="107950" y="3779520"/>
                    <a:pt x="111760" y="3712210"/>
                  </a:cubicBezTo>
                  <a:cubicBezTo>
                    <a:pt x="121920" y="3511550"/>
                    <a:pt x="127000" y="3310890"/>
                    <a:pt x="111760" y="3110230"/>
                  </a:cubicBezTo>
                  <a:cubicBezTo>
                    <a:pt x="97790" y="2929890"/>
                    <a:pt x="85090" y="2750820"/>
                    <a:pt x="71120" y="2570480"/>
                  </a:cubicBezTo>
                  <a:cubicBezTo>
                    <a:pt x="62230" y="2454910"/>
                    <a:pt x="50800" y="2340610"/>
                    <a:pt x="43180" y="2225040"/>
                  </a:cubicBezTo>
                  <a:cubicBezTo>
                    <a:pt x="38100" y="2148840"/>
                    <a:pt x="39370" y="2071370"/>
                    <a:pt x="34290" y="1995170"/>
                  </a:cubicBezTo>
                  <a:cubicBezTo>
                    <a:pt x="31750" y="1951990"/>
                    <a:pt x="17780" y="1910080"/>
                    <a:pt x="16510" y="1866900"/>
                  </a:cubicBezTo>
                  <a:cubicBezTo>
                    <a:pt x="11430" y="1762760"/>
                    <a:pt x="10160" y="1657350"/>
                    <a:pt x="7620" y="1551940"/>
                  </a:cubicBezTo>
                  <a:cubicBezTo>
                    <a:pt x="6350" y="1511300"/>
                    <a:pt x="0" y="1470660"/>
                    <a:pt x="1270" y="1430020"/>
                  </a:cubicBezTo>
                  <a:cubicBezTo>
                    <a:pt x="2540" y="1366520"/>
                    <a:pt x="10160" y="1303020"/>
                    <a:pt x="11430" y="1239520"/>
                  </a:cubicBezTo>
                  <a:cubicBezTo>
                    <a:pt x="12700" y="1165860"/>
                    <a:pt x="5080" y="1092200"/>
                    <a:pt x="7620" y="1019810"/>
                  </a:cubicBezTo>
                  <a:cubicBezTo>
                    <a:pt x="7620" y="949960"/>
                    <a:pt x="16510" y="881380"/>
                    <a:pt x="25400" y="811530"/>
                  </a:cubicBezTo>
                  <a:cubicBezTo>
                    <a:pt x="27940" y="787400"/>
                    <a:pt x="45720" y="765810"/>
                    <a:pt x="50800" y="741680"/>
                  </a:cubicBezTo>
                  <a:cubicBezTo>
                    <a:pt x="72390" y="622300"/>
                    <a:pt x="95250" y="502920"/>
                    <a:pt x="151130" y="392430"/>
                  </a:cubicBezTo>
                  <a:cubicBezTo>
                    <a:pt x="163830" y="368300"/>
                    <a:pt x="184150" y="346710"/>
                    <a:pt x="203200" y="327660"/>
                  </a:cubicBezTo>
                  <a:cubicBezTo>
                    <a:pt x="209550" y="321310"/>
                    <a:pt x="224790" y="325120"/>
                    <a:pt x="228600" y="325120"/>
                  </a:cubicBezTo>
                  <a:cubicBezTo>
                    <a:pt x="237490" y="308610"/>
                    <a:pt x="242570" y="292100"/>
                    <a:pt x="252730" y="284480"/>
                  </a:cubicBezTo>
                  <a:cubicBezTo>
                    <a:pt x="307340" y="242570"/>
                    <a:pt x="364490" y="212090"/>
                    <a:pt x="435610" y="204470"/>
                  </a:cubicBezTo>
                  <a:cubicBezTo>
                    <a:pt x="488950" y="198120"/>
                    <a:pt x="541020" y="175260"/>
                    <a:pt x="594360" y="162560"/>
                  </a:cubicBezTo>
                  <a:cubicBezTo>
                    <a:pt x="659130" y="147320"/>
                    <a:pt x="723900" y="129540"/>
                    <a:pt x="791210" y="120650"/>
                  </a:cubicBezTo>
                  <a:cubicBezTo>
                    <a:pt x="852170" y="113030"/>
                    <a:pt x="910590" y="96520"/>
                    <a:pt x="972820" y="91440"/>
                  </a:cubicBezTo>
                  <a:cubicBezTo>
                    <a:pt x="1036320" y="86360"/>
                    <a:pt x="1099820" y="71120"/>
                    <a:pt x="1164590" y="66040"/>
                  </a:cubicBezTo>
                  <a:cubicBezTo>
                    <a:pt x="1339850" y="53340"/>
                    <a:pt x="1516380" y="44450"/>
                    <a:pt x="1691640" y="34290"/>
                  </a:cubicBezTo>
                  <a:cubicBezTo>
                    <a:pt x="1734820" y="31750"/>
                    <a:pt x="1778000" y="34290"/>
                    <a:pt x="1821180" y="35560"/>
                  </a:cubicBezTo>
                  <a:cubicBezTo>
                    <a:pt x="1842770" y="36830"/>
                    <a:pt x="1864360" y="41910"/>
                    <a:pt x="1887220" y="44450"/>
                  </a:cubicBezTo>
                  <a:cubicBezTo>
                    <a:pt x="1897380" y="45720"/>
                    <a:pt x="1907540" y="41910"/>
                    <a:pt x="1917700" y="41910"/>
                  </a:cubicBezTo>
                  <a:cubicBezTo>
                    <a:pt x="1948180" y="41910"/>
                    <a:pt x="1979930" y="41910"/>
                    <a:pt x="2010410" y="40640"/>
                  </a:cubicBezTo>
                  <a:cubicBezTo>
                    <a:pt x="2068830" y="38100"/>
                    <a:pt x="2128520" y="31750"/>
                    <a:pt x="2186940" y="31750"/>
                  </a:cubicBezTo>
                  <a:cubicBezTo>
                    <a:pt x="2244090" y="31750"/>
                    <a:pt x="2301240" y="35560"/>
                    <a:pt x="2358390" y="38100"/>
                  </a:cubicBezTo>
                  <a:lnTo>
                    <a:pt x="2404110" y="38100"/>
                  </a:lnTo>
                  <a:cubicBezTo>
                    <a:pt x="2473960" y="35560"/>
                    <a:pt x="2542540" y="35560"/>
                    <a:pt x="2612390" y="31750"/>
                  </a:cubicBezTo>
                  <a:cubicBezTo>
                    <a:pt x="2679700" y="27940"/>
                    <a:pt x="2745740" y="19050"/>
                    <a:pt x="2813050" y="15240"/>
                  </a:cubicBezTo>
                  <a:cubicBezTo>
                    <a:pt x="2844800" y="12700"/>
                    <a:pt x="2877820" y="12700"/>
                    <a:pt x="2909570" y="19050"/>
                  </a:cubicBezTo>
                  <a:cubicBezTo>
                    <a:pt x="2957830" y="27940"/>
                    <a:pt x="3003550" y="33020"/>
                    <a:pt x="3051810" y="19050"/>
                  </a:cubicBezTo>
                  <a:cubicBezTo>
                    <a:pt x="3069590" y="13970"/>
                    <a:pt x="3092450" y="22860"/>
                    <a:pt x="3112770" y="25400"/>
                  </a:cubicBezTo>
                  <a:cubicBezTo>
                    <a:pt x="3121660" y="26670"/>
                    <a:pt x="3131820" y="29210"/>
                    <a:pt x="3136900" y="25400"/>
                  </a:cubicBezTo>
                  <a:cubicBezTo>
                    <a:pt x="3171190" y="0"/>
                    <a:pt x="3202940" y="6350"/>
                    <a:pt x="3235960" y="27940"/>
                  </a:cubicBezTo>
                  <a:cubicBezTo>
                    <a:pt x="3239770" y="30480"/>
                    <a:pt x="3249930" y="24130"/>
                    <a:pt x="3257550" y="24130"/>
                  </a:cubicBezTo>
                  <a:cubicBezTo>
                    <a:pt x="3288030" y="24130"/>
                    <a:pt x="3318510" y="24130"/>
                    <a:pt x="3350260" y="25400"/>
                  </a:cubicBezTo>
                  <a:cubicBezTo>
                    <a:pt x="3373120" y="26670"/>
                    <a:pt x="3394710" y="34290"/>
                    <a:pt x="3417570" y="36830"/>
                  </a:cubicBezTo>
                  <a:cubicBezTo>
                    <a:pt x="3467100" y="43180"/>
                    <a:pt x="3517900" y="53340"/>
                    <a:pt x="3568700" y="53340"/>
                  </a:cubicBezTo>
                  <a:cubicBezTo>
                    <a:pt x="3663950" y="54610"/>
                    <a:pt x="3759200" y="58420"/>
                    <a:pt x="3853180" y="78740"/>
                  </a:cubicBezTo>
                  <a:cubicBezTo>
                    <a:pt x="3940809" y="97790"/>
                    <a:pt x="4030980" y="97790"/>
                    <a:pt x="4119880" y="113030"/>
                  </a:cubicBezTo>
                  <a:cubicBezTo>
                    <a:pt x="4173220" y="121920"/>
                    <a:pt x="4227830" y="138430"/>
                    <a:pt x="4273550" y="165100"/>
                  </a:cubicBezTo>
                  <a:cubicBezTo>
                    <a:pt x="4323080" y="193040"/>
                    <a:pt x="4361180" y="238760"/>
                    <a:pt x="4405630" y="276860"/>
                  </a:cubicBezTo>
                  <a:cubicBezTo>
                    <a:pt x="4422139" y="290830"/>
                    <a:pt x="4446270" y="300990"/>
                    <a:pt x="4457700" y="318770"/>
                  </a:cubicBezTo>
                  <a:cubicBezTo>
                    <a:pt x="4490720" y="367030"/>
                    <a:pt x="4519930" y="417830"/>
                    <a:pt x="4549140" y="468630"/>
                  </a:cubicBezTo>
                  <a:cubicBezTo>
                    <a:pt x="4570730" y="505460"/>
                    <a:pt x="4592320" y="543560"/>
                    <a:pt x="4608830" y="581660"/>
                  </a:cubicBezTo>
                  <a:cubicBezTo>
                    <a:pt x="4626610" y="626110"/>
                    <a:pt x="4640580" y="671830"/>
                    <a:pt x="4654550" y="718820"/>
                  </a:cubicBezTo>
                  <a:cubicBezTo>
                    <a:pt x="4676140" y="792480"/>
                    <a:pt x="4701540" y="866140"/>
                    <a:pt x="4715510" y="942340"/>
                  </a:cubicBezTo>
                  <a:cubicBezTo>
                    <a:pt x="4735830" y="1049020"/>
                    <a:pt x="4745990" y="1158240"/>
                    <a:pt x="4761230" y="1266190"/>
                  </a:cubicBezTo>
                  <a:cubicBezTo>
                    <a:pt x="4766310" y="1301750"/>
                    <a:pt x="4772660" y="1337310"/>
                    <a:pt x="4775200" y="1372870"/>
                  </a:cubicBezTo>
                  <a:cubicBezTo>
                    <a:pt x="4782820" y="1474470"/>
                    <a:pt x="4787900" y="1574800"/>
                    <a:pt x="4794250" y="1676400"/>
                  </a:cubicBezTo>
                  <a:cubicBezTo>
                    <a:pt x="4803140" y="1802130"/>
                    <a:pt x="4815840" y="1926590"/>
                    <a:pt x="4822190" y="2052320"/>
                  </a:cubicBezTo>
                  <a:cubicBezTo>
                    <a:pt x="4828540" y="2172970"/>
                    <a:pt x="4833620" y="2294890"/>
                    <a:pt x="4831080" y="2416810"/>
                  </a:cubicBezTo>
                  <a:cubicBezTo>
                    <a:pt x="4827270" y="2620010"/>
                    <a:pt x="4817110" y="2821940"/>
                    <a:pt x="4806950" y="3025140"/>
                  </a:cubicBezTo>
                  <a:cubicBezTo>
                    <a:pt x="4800600" y="3150870"/>
                    <a:pt x="4791710" y="3275330"/>
                    <a:pt x="4779010" y="3399790"/>
                  </a:cubicBezTo>
                  <a:cubicBezTo>
                    <a:pt x="4766310" y="3524250"/>
                    <a:pt x="4747260" y="3647440"/>
                    <a:pt x="4733290" y="3771900"/>
                  </a:cubicBezTo>
                  <a:cubicBezTo>
                    <a:pt x="4723130" y="3858260"/>
                    <a:pt x="4720590" y="3944620"/>
                    <a:pt x="4709160" y="4029710"/>
                  </a:cubicBezTo>
                  <a:cubicBezTo>
                    <a:pt x="4699000" y="4107180"/>
                    <a:pt x="4660900" y="4175760"/>
                    <a:pt x="4610100" y="4232910"/>
                  </a:cubicBezTo>
                  <a:cubicBezTo>
                    <a:pt x="4568191" y="4281170"/>
                    <a:pt x="4535170" y="4335780"/>
                    <a:pt x="4491991" y="4382770"/>
                  </a:cubicBezTo>
                  <a:cubicBezTo>
                    <a:pt x="4453891" y="4424679"/>
                    <a:pt x="4411981" y="4466590"/>
                    <a:pt x="4345941" y="4467860"/>
                  </a:cubicBezTo>
                  <a:cubicBezTo>
                    <a:pt x="4330700" y="4467860"/>
                    <a:pt x="4316731" y="4483100"/>
                    <a:pt x="4301491" y="4490720"/>
                  </a:cubicBezTo>
                  <a:cubicBezTo>
                    <a:pt x="4236720" y="4518660"/>
                    <a:pt x="4169411" y="4542790"/>
                    <a:pt x="4105911" y="4573270"/>
                  </a:cubicBezTo>
                  <a:cubicBezTo>
                    <a:pt x="3989070" y="4629150"/>
                    <a:pt x="3863341" y="4638040"/>
                    <a:pt x="3737611" y="4643120"/>
                  </a:cubicBezTo>
                  <a:cubicBezTo>
                    <a:pt x="3689351" y="4645660"/>
                    <a:pt x="3639820" y="4641850"/>
                    <a:pt x="3591561" y="4645660"/>
                  </a:cubicBezTo>
                  <a:cubicBezTo>
                    <a:pt x="3567431" y="4646930"/>
                    <a:pt x="3544570" y="4658360"/>
                    <a:pt x="3521711" y="4663440"/>
                  </a:cubicBezTo>
                  <a:cubicBezTo>
                    <a:pt x="3511551" y="4665980"/>
                    <a:pt x="3501391" y="4664710"/>
                    <a:pt x="3489961" y="4665980"/>
                  </a:cubicBezTo>
                  <a:cubicBezTo>
                    <a:pt x="3474720" y="4667250"/>
                    <a:pt x="3459481" y="4671060"/>
                    <a:pt x="3444241" y="4669790"/>
                  </a:cubicBezTo>
                  <a:cubicBezTo>
                    <a:pt x="3429000" y="4667250"/>
                    <a:pt x="3418841" y="4662170"/>
                    <a:pt x="3416300" y="4662170"/>
                  </a:cubicBezTo>
                  <a:close/>
                </a:path>
              </a:pathLst>
            </a:custGeom>
            <a:grpFill/>
            <a:ln>
              <a:solidFill>
                <a:srgbClr val="7EAF94"/>
              </a:solidFill>
            </a:ln>
          </p:spPr>
          <p:txBody>
            <a:bodyPr/>
            <a:lstStyle/>
            <a:p>
              <a:endParaRPr lang="zh-TW" altLang="en-US"/>
            </a:p>
          </p:txBody>
        </p:sp>
      </p:grpSp>
      <p:grpSp>
        <p:nvGrpSpPr>
          <p:cNvPr id="8" name="Group 8"/>
          <p:cNvGrpSpPr>
            <a:grpSpLocks noChangeAspect="1"/>
          </p:cNvGrpSpPr>
          <p:nvPr/>
        </p:nvGrpSpPr>
        <p:grpSpPr>
          <a:xfrm>
            <a:off x="994316" y="3773669"/>
            <a:ext cx="2096192" cy="2047674"/>
            <a:chOff x="0" y="0"/>
            <a:chExt cx="4828540" cy="4716780"/>
          </a:xfrm>
          <a:solidFill>
            <a:schemeClr val="bg1"/>
          </a:solidFill>
        </p:grpSpPr>
        <p:sp>
          <p:nvSpPr>
            <p:cNvPr id="9" name="Freeform 9"/>
            <p:cNvSpPr/>
            <p:nvPr/>
          </p:nvSpPr>
          <p:spPr>
            <a:xfrm>
              <a:off x="0" y="-7620"/>
              <a:ext cx="4833620" cy="4726940"/>
            </a:xfrm>
            <a:custGeom>
              <a:avLst/>
              <a:gdLst/>
              <a:ahLst/>
              <a:cxnLst/>
              <a:rect l="l" t="t" r="r" b="b"/>
              <a:pathLst>
                <a:path w="4833620" h="4726940">
                  <a:moveTo>
                    <a:pt x="3416300" y="4662170"/>
                  </a:moveTo>
                  <a:cubicBezTo>
                    <a:pt x="3388360" y="4669790"/>
                    <a:pt x="3366770" y="4679950"/>
                    <a:pt x="3345180" y="4682490"/>
                  </a:cubicBezTo>
                  <a:cubicBezTo>
                    <a:pt x="3223260" y="4692650"/>
                    <a:pt x="3102610" y="4702810"/>
                    <a:pt x="2980690" y="4711700"/>
                  </a:cubicBezTo>
                  <a:cubicBezTo>
                    <a:pt x="2918460" y="4715510"/>
                    <a:pt x="2856230" y="4719320"/>
                    <a:pt x="2794000" y="4720590"/>
                  </a:cubicBezTo>
                  <a:cubicBezTo>
                    <a:pt x="2726690" y="4723130"/>
                    <a:pt x="2659380" y="4726940"/>
                    <a:pt x="2593340" y="4724400"/>
                  </a:cubicBezTo>
                  <a:cubicBezTo>
                    <a:pt x="2529840" y="4723130"/>
                    <a:pt x="2466340" y="4719320"/>
                    <a:pt x="2405380" y="4707890"/>
                  </a:cubicBezTo>
                  <a:cubicBezTo>
                    <a:pt x="2326640" y="4693920"/>
                    <a:pt x="2246630" y="4693920"/>
                    <a:pt x="2169160" y="4681220"/>
                  </a:cubicBezTo>
                  <a:cubicBezTo>
                    <a:pt x="1967230" y="4648200"/>
                    <a:pt x="1761490" y="4657090"/>
                    <a:pt x="1558290" y="4643120"/>
                  </a:cubicBezTo>
                  <a:cubicBezTo>
                    <a:pt x="1443990" y="4635500"/>
                    <a:pt x="1329690" y="4617720"/>
                    <a:pt x="1215390" y="4602480"/>
                  </a:cubicBezTo>
                  <a:cubicBezTo>
                    <a:pt x="1085850" y="4585970"/>
                    <a:pt x="956310" y="4566920"/>
                    <a:pt x="825500" y="4549140"/>
                  </a:cubicBezTo>
                  <a:cubicBezTo>
                    <a:pt x="730250" y="4536440"/>
                    <a:pt x="633730" y="4523740"/>
                    <a:pt x="538480" y="4511040"/>
                  </a:cubicBezTo>
                  <a:cubicBezTo>
                    <a:pt x="535940" y="4511040"/>
                    <a:pt x="533400" y="4509770"/>
                    <a:pt x="530860" y="4509770"/>
                  </a:cubicBezTo>
                  <a:cubicBezTo>
                    <a:pt x="450850" y="4475479"/>
                    <a:pt x="365760" y="4448810"/>
                    <a:pt x="292100" y="4404360"/>
                  </a:cubicBezTo>
                  <a:cubicBezTo>
                    <a:pt x="167640" y="4328160"/>
                    <a:pt x="114300" y="4206240"/>
                    <a:pt x="109220" y="4062730"/>
                  </a:cubicBezTo>
                  <a:cubicBezTo>
                    <a:pt x="107950" y="4013200"/>
                    <a:pt x="101600" y="3964940"/>
                    <a:pt x="101600" y="3915410"/>
                  </a:cubicBezTo>
                  <a:cubicBezTo>
                    <a:pt x="102870" y="3846830"/>
                    <a:pt x="107950" y="3779520"/>
                    <a:pt x="111760" y="3712210"/>
                  </a:cubicBezTo>
                  <a:cubicBezTo>
                    <a:pt x="121920" y="3511550"/>
                    <a:pt x="127000" y="3310890"/>
                    <a:pt x="111760" y="3110230"/>
                  </a:cubicBezTo>
                  <a:cubicBezTo>
                    <a:pt x="97790" y="2929890"/>
                    <a:pt x="85090" y="2750820"/>
                    <a:pt x="71120" y="2570480"/>
                  </a:cubicBezTo>
                  <a:cubicBezTo>
                    <a:pt x="62230" y="2454910"/>
                    <a:pt x="50800" y="2340610"/>
                    <a:pt x="43180" y="2225040"/>
                  </a:cubicBezTo>
                  <a:cubicBezTo>
                    <a:pt x="38100" y="2148840"/>
                    <a:pt x="39370" y="2071370"/>
                    <a:pt x="34290" y="1995170"/>
                  </a:cubicBezTo>
                  <a:cubicBezTo>
                    <a:pt x="31750" y="1951990"/>
                    <a:pt x="17780" y="1910080"/>
                    <a:pt x="16510" y="1866900"/>
                  </a:cubicBezTo>
                  <a:cubicBezTo>
                    <a:pt x="11430" y="1762760"/>
                    <a:pt x="10160" y="1657350"/>
                    <a:pt x="7620" y="1551940"/>
                  </a:cubicBezTo>
                  <a:cubicBezTo>
                    <a:pt x="6350" y="1511300"/>
                    <a:pt x="0" y="1470660"/>
                    <a:pt x="1270" y="1430020"/>
                  </a:cubicBezTo>
                  <a:cubicBezTo>
                    <a:pt x="2540" y="1366520"/>
                    <a:pt x="10160" y="1303020"/>
                    <a:pt x="11430" y="1239520"/>
                  </a:cubicBezTo>
                  <a:cubicBezTo>
                    <a:pt x="12700" y="1165860"/>
                    <a:pt x="5080" y="1092200"/>
                    <a:pt x="7620" y="1019810"/>
                  </a:cubicBezTo>
                  <a:cubicBezTo>
                    <a:pt x="7620" y="949960"/>
                    <a:pt x="16510" y="881380"/>
                    <a:pt x="25400" y="811530"/>
                  </a:cubicBezTo>
                  <a:cubicBezTo>
                    <a:pt x="27940" y="787400"/>
                    <a:pt x="45720" y="765810"/>
                    <a:pt x="50800" y="741680"/>
                  </a:cubicBezTo>
                  <a:cubicBezTo>
                    <a:pt x="72390" y="622300"/>
                    <a:pt x="95250" y="502920"/>
                    <a:pt x="151130" y="392430"/>
                  </a:cubicBezTo>
                  <a:cubicBezTo>
                    <a:pt x="163830" y="368300"/>
                    <a:pt x="184150" y="346710"/>
                    <a:pt x="203200" y="327660"/>
                  </a:cubicBezTo>
                  <a:cubicBezTo>
                    <a:pt x="209550" y="321310"/>
                    <a:pt x="224790" y="325120"/>
                    <a:pt x="228600" y="325120"/>
                  </a:cubicBezTo>
                  <a:cubicBezTo>
                    <a:pt x="237490" y="308610"/>
                    <a:pt x="242570" y="292100"/>
                    <a:pt x="252730" y="284480"/>
                  </a:cubicBezTo>
                  <a:cubicBezTo>
                    <a:pt x="307340" y="242570"/>
                    <a:pt x="364490" y="212090"/>
                    <a:pt x="435610" y="204470"/>
                  </a:cubicBezTo>
                  <a:cubicBezTo>
                    <a:pt x="488950" y="198120"/>
                    <a:pt x="541020" y="175260"/>
                    <a:pt x="594360" y="162560"/>
                  </a:cubicBezTo>
                  <a:cubicBezTo>
                    <a:pt x="659130" y="147320"/>
                    <a:pt x="723900" y="129540"/>
                    <a:pt x="791210" y="120650"/>
                  </a:cubicBezTo>
                  <a:cubicBezTo>
                    <a:pt x="852170" y="113030"/>
                    <a:pt x="910590" y="96520"/>
                    <a:pt x="972820" y="91440"/>
                  </a:cubicBezTo>
                  <a:cubicBezTo>
                    <a:pt x="1036320" y="86360"/>
                    <a:pt x="1099820" y="71120"/>
                    <a:pt x="1164590" y="66040"/>
                  </a:cubicBezTo>
                  <a:cubicBezTo>
                    <a:pt x="1339850" y="53340"/>
                    <a:pt x="1516380" y="44450"/>
                    <a:pt x="1691640" y="34290"/>
                  </a:cubicBezTo>
                  <a:cubicBezTo>
                    <a:pt x="1734820" y="31750"/>
                    <a:pt x="1778000" y="34290"/>
                    <a:pt x="1821180" y="35560"/>
                  </a:cubicBezTo>
                  <a:cubicBezTo>
                    <a:pt x="1842770" y="36830"/>
                    <a:pt x="1864360" y="41910"/>
                    <a:pt x="1887220" y="44450"/>
                  </a:cubicBezTo>
                  <a:cubicBezTo>
                    <a:pt x="1897380" y="45720"/>
                    <a:pt x="1907540" y="41910"/>
                    <a:pt x="1917700" y="41910"/>
                  </a:cubicBezTo>
                  <a:cubicBezTo>
                    <a:pt x="1948180" y="41910"/>
                    <a:pt x="1979930" y="41910"/>
                    <a:pt x="2010410" y="40640"/>
                  </a:cubicBezTo>
                  <a:cubicBezTo>
                    <a:pt x="2068830" y="38100"/>
                    <a:pt x="2128520" y="31750"/>
                    <a:pt x="2186940" y="31750"/>
                  </a:cubicBezTo>
                  <a:cubicBezTo>
                    <a:pt x="2244090" y="31750"/>
                    <a:pt x="2301240" y="35560"/>
                    <a:pt x="2358390" y="38100"/>
                  </a:cubicBezTo>
                  <a:lnTo>
                    <a:pt x="2404110" y="38100"/>
                  </a:lnTo>
                  <a:cubicBezTo>
                    <a:pt x="2473960" y="35560"/>
                    <a:pt x="2542540" y="35560"/>
                    <a:pt x="2612390" y="31750"/>
                  </a:cubicBezTo>
                  <a:cubicBezTo>
                    <a:pt x="2679700" y="27940"/>
                    <a:pt x="2745740" y="19050"/>
                    <a:pt x="2813050" y="15240"/>
                  </a:cubicBezTo>
                  <a:cubicBezTo>
                    <a:pt x="2844800" y="12700"/>
                    <a:pt x="2877820" y="12700"/>
                    <a:pt x="2909570" y="19050"/>
                  </a:cubicBezTo>
                  <a:cubicBezTo>
                    <a:pt x="2957830" y="27940"/>
                    <a:pt x="3003550" y="33020"/>
                    <a:pt x="3051810" y="19050"/>
                  </a:cubicBezTo>
                  <a:cubicBezTo>
                    <a:pt x="3069590" y="13970"/>
                    <a:pt x="3092450" y="22860"/>
                    <a:pt x="3112770" y="25400"/>
                  </a:cubicBezTo>
                  <a:cubicBezTo>
                    <a:pt x="3121660" y="26670"/>
                    <a:pt x="3131820" y="29210"/>
                    <a:pt x="3136900" y="25400"/>
                  </a:cubicBezTo>
                  <a:cubicBezTo>
                    <a:pt x="3171190" y="0"/>
                    <a:pt x="3202940" y="6350"/>
                    <a:pt x="3235960" y="27940"/>
                  </a:cubicBezTo>
                  <a:cubicBezTo>
                    <a:pt x="3239770" y="30480"/>
                    <a:pt x="3249930" y="24130"/>
                    <a:pt x="3257550" y="24130"/>
                  </a:cubicBezTo>
                  <a:cubicBezTo>
                    <a:pt x="3288030" y="24130"/>
                    <a:pt x="3318510" y="24130"/>
                    <a:pt x="3350260" y="25400"/>
                  </a:cubicBezTo>
                  <a:cubicBezTo>
                    <a:pt x="3373120" y="26670"/>
                    <a:pt x="3394710" y="34290"/>
                    <a:pt x="3417570" y="36830"/>
                  </a:cubicBezTo>
                  <a:cubicBezTo>
                    <a:pt x="3467100" y="43180"/>
                    <a:pt x="3517900" y="53340"/>
                    <a:pt x="3568700" y="53340"/>
                  </a:cubicBezTo>
                  <a:cubicBezTo>
                    <a:pt x="3663950" y="54610"/>
                    <a:pt x="3759200" y="58420"/>
                    <a:pt x="3853180" y="78740"/>
                  </a:cubicBezTo>
                  <a:cubicBezTo>
                    <a:pt x="3940809" y="97790"/>
                    <a:pt x="4030980" y="97790"/>
                    <a:pt x="4119880" y="113030"/>
                  </a:cubicBezTo>
                  <a:cubicBezTo>
                    <a:pt x="4173220" y="121920"/>
                    <a:pt x="4227830" y="138430"/>
                    <a:pt x="4273550" y="165100"/>
                  </a:cubicBezTo>
                  <a:cubicBezTo>
                    <a:pt x="4323080" y="193040"/>
                    <a:pt x="4361180" y="238760"/>
                    <a:pt x="4405630" y="276860"/>
                  </a:cubicBezTo>
                  <a:cubicBezTo>
                    <a:pt x="4422139" y="290830"/>
                    <a:pt x="4446270" y="300990"/>
                    <a:pt x="4457700" y="318770"/>
                  </a:cubicBezTo>
                  <a:cubicBezTo>
                    <a:pt x="4490720" y="367030"/>
                    <a:pt x="4519930" y="417830"/>
                    <a:pt x="4549140" y="468630"/>
                  </a:cubicBezTo>
                  <a:cubicBezTo>
                    <a:pt x="4570730" y="505460"/>
                    <a:pt x="4592320" y="543560"/>
                    <a:pt x="4608830" y="581660"/>
                  </a:cubicBezTo>
                  <a:cubicBezTo>
                    <a:pt x="4626610" y="626110"/>
                    <a:pt x="4640580" y="671830"/>
                    <a:pt x="4654550" y="718820"/>
                  </a:cubicBezTo>
                  <a:cubicBezTo>
                    <a:pt x="4676140" y="792480"/>
                    <a:pt x="4701540" y="866140"/>
                    <a:pt x="4715510" y="942340"/>
                  </a:cubicBezTo>
                  <a:cubicBezTo>
                    <a:pt x="4735830" y="1049020"/>
                    <a:pt x="4745990" y="1158240"/>
                    <a:pt x="4761230" y="1266190"/>
                  </a:cubicBezTo>
                  <a:cubicBezTo>
                    <a:pt x="4766310" y="1301750"/>
                    <a:pt x="4772660" y="1337310"/>
                    <a:pt x="4775200" y="1372870"/>
                  </a:cubicBezTo>
                  <a:cubicBezTo>
                    <a:pt x="4782820" y="1474470"/>
                    <a:pt x="4787900" y="1574800"/>
                    <a:pt x="4794250" y="1676400"/>
                  </a:cubicBezTo>
                  <a:cubicBezTo>
                    <a:pt x="4803140" y="1802130"/>
                    <a:pt x="4815840" y="1926590"/>
                    <a:pt x="4822190" y="2052320"/>
                  </a:cubicBezTo>
                  <a:cubicBezTo>
                    <a:pt x="4828540" y="2172970"/>
                    <a:pt x="4833620" y="2294890"/>
                    <a:pt x="4831080" y="2416810"/>
                  </a:cubicBezTo>
                  <a:cubicBezTo>
                    <a:pt x="4827270" y="2620010"/>
                    <a:pt x="4817110" y="2821940"/>
                    <a:pt x="4806950" y="3025140"/>
                  </a:cubicBezTo>
                  <a:cubicBezTo>
                    <a:pt x="4800600" y="3150870"/>
                    <a:pt x="4791710" y="3275330"/>
                    <a:pt x="4779010" y="3399790"/>
                  </a:cubicBezTo>
                  <a:cubicBezTo>
                    <a:pt x="4766310" y="3524250"/>
                    <a:pt x="4747260" y="3647440"/>
                    <a:pt x="4733290" y="3771900"/>
                  </a:cubicBezTo>
                  <a:cubicBezTo>
                    <a:pt x="4723130" y="3858260"/>
                    <a:pt x="4720590" y="3944620"/>
                    <a:pt x="4709160" y="4029710"/>
                  </a:cubicBezTo>
                  <a:cubicBezTo>
                    <a:pt x="4699000" y="4107180"/>
                    <a:pt x="4660900" y="4175760"/>
                    <a:pt x="4610100" y="4232910"/>
                  </a:cubicBezTo>
                  <a:cubicBezTo>
                    <a:pt x="4568191" y="4281170"/>
                    <a:pt x="4535170" y="4335780"/>
                    <a:pt x="4491991" y="4382770"/>
                  </a:cubicBezTo>
                  <a:cubicBezTo>
                    <a:pt x="4453891" y="4424679"/>
                    <a:pt x="4411981" y="4466590"/>
                    <a:pt x="4345941" y="4467860"/>
                  </a:cubicBezTo>
                  <a:cubicBezTo>
                    <a:pt x="4330700" y="4467860"/>
                    <a:pt x="4316731" y="4483100"/>
                    <a:pt x="4301491" y="4490720"/>
                  </a:cubicBezTo>
                  <a:cubicBezTo>
                    <a:pt x="4236720" y="4518660"/>
                    <a:pt x="4169411" y="4542790"/>
                    <a:pt x="4105911" y="4573270"/>
                  </a:cubicBezTo>
                  <a:cubicBezTo>
                    <a:pt x="3989070" y="4629150"/>
                    <a:pt x="3863341" y="4638040"/>
                    <a:pt x="3737611" y="4643120"/>
                  </a:cubicBezTo>
                  <a:cubicBezTo>
                    <a:pt x="3689351" y="4645660"/>
                    <a:pt x="3639820" y="4641850"/>
                    <a:pt x="3591561" y="4645660"/>
                  </a:cubicBezTo>
                  <a:cubicBezTo>
                    <a:pt x="3567431" y="4646930"/>
                    <a:pt x="3544570" y="4658360"/>
                    <a:pt x="3521711" y="4663440"/>
                  </a:cubicBezTo>
                  <a:cubicBezTo>
                    <a:pt x="3511551" y="4665980"/>
                    <a:pt x="3501391" y="4664710"/>
                    <a:pt x="3489961" y="4665980"/>
                  </a:cubicBezTo>
                  <a:cubicBezTo>
                    <a:pt x="3474720" y="4667250"/>
                    <a:pt x="3459481" y="4671060"/>
                    <a:pt x="3444241" y="4669790"/>
                  </a:cubicBezTo>
                  <a:cubicBezTo>
                    <a:pt x="3429000" y="4667250"/>
                    <a:pt x="3418841" y="4662170"/>
                    <a:pt x="3416300" y="4662170"/>
                  </a:cubicBezTo>
                  <a:close/>
                </a:path>
              </a:pathLst>
            </a:custGeom>
            <a:grpFill/>
            <a:ln>
              <a:solidFill>
                <a:srgbClr val="DEAF5F"/>
              </a:solidFill>
            </a:ln>
          </p:spPr>
          <p:txBody>
            <a:bodyPr/>
            <a:lstStyle/>
            <a:p>
              <a:endParaRPr lang="zh-TW" altLang="en-US"/>
            </a:p>
          </p:txBody>
        </p:sp>
      </p:grpSp>
      <p:pic>
        <p:nvPicPr>
          <p:cNvPr id="34" name="圖片 33">
            <a:extLst>
              <a:ext uri="{FF2B5EF4-FFF2-40B4-BE49-F238E27FC236}">
                <a16:creationId xmlns:a16="http://schemas.microsoft.com/office/drawing/2014/main" id="{B5084279-9970-037E-FA68-23253EC1B1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0676" y="3972672"/>
            <a:ext cx="1766542" cy="1705975"/>
          </a:xfrm>
          <a:prstGeom prst="rect">
            <a:avLst/>
          </a:prstGeom>
        </p:spPr>
      </p:pic>
      <p:grpSp>
        <p:nvGrpSpPr>
          <p:cNvPr id="10" name="Group 10"/>
          <p:cNvGrpSpPr>
            <a:grpSpLocks noChangeAspect="1"/>
          </p:cNvGrpSpPr>
          <p:nvPr/>
        </p:nvGrpSpPr>
        <p:grpSpPr>
          <a:xfrm>
            <a:off x="3271910" y="3773669"/>
            <a:ext cx="2096192" cy="2047674"/>
            <a:chOff x="0" y="0"/>
            <a:chExt cx="4828540" cy="4716780"/>
          </a:xfrm>
          <a:solidFill>
            <a:schemeClr val="bg1"/>
          </a:solidFill>
        </p:grpSpPr>
        <p:sp>
          <p:nvSpPr>
            <p:cNvPr id="11" name="Freeform 11"/>
            <p:cNvSpPr/>
            <p:nvPr/>
          </p:nvSpPr>
          <p:spPr>
            <a:xfrm>
              <a:off x="0" y="-7620"/>
              <a:ext cx="4833620" cy="4726940"/>
            </a:xfrm>
            <a:custGeom>
              <a:avLst/>
              <a:gdLst/>
              <a:ahLst/>
              <a:cxnLst/>
              <a:rect l="l" t="t" r="r" b="b"/>
              <a:pathLst>
                <a:path w="4833620" h="4726940">
                  <a:moveTo>
                    <a:pt x="3416300" y="4662170"/>
                  </a:moveTo>
                  <a:cubicBezTo>
                    <a:pt x="3388360" y="4669790"/>
                    <a:pt x="3366770" y="4679950"/>
                    <a:pt x="3345180" y="4682490"/>
                  </a:cubicBezTo>
                  <a:cubicBezTo>
                    <a:pt x="3223260" y="4692650"/>
                    <a:pt x="3102610" y="4702810"/>
                    <a:pt x="2980690" y="4711700"/>
                  </a:cubicBezTo>
                  <a:cubicBezTo>
                    <a:pt x="2918460" y="4715510"/>
                    <a:pt x="2856230" y="4719320"/>
                    <a:pt x="2794000" y="4720590"/>
                  </a:cubicBezTo>
                  <a:cubicBezTo>
                    <a:pt x="2726690" y="4723130"/>
                    <a:pt x="2659380" y="4726940"/>
                    <a:pt x="2593340" y="4724400"/>
                  </a:cubicBezTo>
                  <a:cubicBezTo>
                    <a:pt x="2529840" y="4723130"/>
                    <a:pt x="2466340" y="4719320"/>
                    <a:pt x="2405380" y="4707890"/>
                  </a:cubicBezTo>
                  <a:cubicBezTo>
                    <a:pt x="2326640" y="4693920"/>
                    <a:pt x="2246630" y="4693920"/>
                    <a:pt x="2169160" y="4681220"/>
                  </a:cubicBezTo>
                  <a:cubicBezTo>
                    <a:pt x="1967230" y="4648200"/>
                    <a:pt x="1761490" y="4657090"/>
                    <a:pt x="1558290" y="4643120"/>
                  </a:cubicBezTo>
                  <a:cubicBezTo>
                    <a:pt x="1443990" y="4635500"/>
                    <a:pt x="1329690" y="4617720"/>
                    <a:pt x="1215390" y="4602480"/>
                  </a:cubicBezTo>
                  <a:cubicBezTo>
                    <a:pt x="1085850" y="4585970"/>
                    <a:pt x="956310" y="4566920"/>
                    <a:pt x="825500" y="4549140"/>
                  </a:cubicBezTo>
                  <a:cubicBezTo>
                    <a:pt x="730250" y="4536440"/>
                    <a:pt x="633730" y="4523740"/>
                    <a:pt x="538480" y="4511040"/>
                  </a:cubicBezTo>
                  <a:cubicBezTo>
                    <a:pt x="535940" y="4511040"/>
                    <a:pt x="533400" y="4509770"/>
                    <a:pt x="530860" y="4509770"/>
                  </a:cubicBezTo>
                  <a:cubicBezTo>
                    <a:pt x="450850" y="4475479"/>
                    <a:pt x="365760" y="4448810"/>
                    <a:pt x="292100" y="4404360"/>
                  </a:cubicBezTo>
                  <a:cubicBezTo>
                    <a:pt x="167640" y="4328160"/>
                    <a:pt x="114300" y="4206240"/>
                    <a:pt x="109220" y="4062730"/>
                  </a:cubicBezTo>
                  <a:cubicBezTo>
                    <a:pt x="107950" y="4013200"/>
                    <a:pt x="101600" y="3964940"/>
                    <a:pt x="101600" y="3915410"/>
                  </a:cubicBezTo>
                  <a:cubicBezTo>
                    <a:pt x="102870" y="3846830"/>
                    <a:pt x="107950" y="3779520"/>
                    <a:pt x="111760" y="3712210"/>
                  </a:cubicBezTo>
                  <a:cubicBezTo>
                    <a:pt x="121920" y="3511550"/>
                    <a:pt x="127000" y="3310890"/>
                    <a:pt x="111760" y="3110230"/>
                  </a:cubicBezTo>
                  <a:cubicBezTo>
                    <a:pt x="97790" y="2929890"/>
                    <a:pt x="85090" y="2750820"/>
                    <a:pt x="71120" y="2570480"/>
                  </a:cubicBezTo>
                  <a:cubicBezTo>
                    <a:pt x="62230" y="2454910"/>
                    <a:pt x="50800" y="2340610"/>
                    <a:pt x="43180" y="2225040"/>
                  </a:cubicBezTo>
                  <a:cubicBezTo>
                    <a:pt x="38100" y="2148840"/>
                    <a:pt x="39370" y="2071370"/>
                    <a:pt x="34290" y="1995170"/>
                  </a:cubicBezTo>
                  <a:cubicBezTo>
                    <a:pt x="31750" y="1951990"/>
                    <a:pt x="17780" y="1910080"/>
                    <a:pt x="16510" y="1866900"/>
                  </a:cubicBezTo>
                  <a:cubicBezTo>
                    <a:pt x="11430" y="1762760"/>
                    <a:pt x="10160" y="1657350"/>
                    <a:pt x="7620" y="1551940"/>
                  </a:cubicBezTo>
                  <a:cubicBezTo>
                    <a:pt x="6350" y="1511300"/>
                    <a:pt x="0" y="1470660"/>
                    <a:pt x="1270" y="1430020"/>
                  </a:cubicBezTo>
                  <a:cubicBezTo>
                    <a:pt x="2540" y="1366520"/>
                    <a:pt x="10160" y="1303020"/>
                    <a:pt x="11430" y="1239520"/>
                  </a:cubicBezTo>
                  <a:cubicBezTo>
                    <a:pt x="12700" y="1165860"/>
                    <a:pt x="5080" y="1092200"/>
                    <a:pt x="7620" y="1019810"/>
                  </a:cubicBezTo>
                  <a:cubicBezTo>
                    <a:pt x="7620" y="949960"/>
                    <a:pt x="16510" y="881380"/>
                    <a:pt x="25400" y="811530"/>
                  </a:cubicBezTo>
                  <a:cubicBezTo>
                    <a:pt x="27940" y="787400"/>
                    <a:pt x="45720" y="765810"/>
                    <a:pt x="50800" y="741680"/>
                  </a:cubicBezTo>
                  <a:cubicBezTo>
                    <a:pt x="72390" y="622300"/>
                    <a:pt x="95250" y="502920"/>
                    <a:pt x="151130" y="392430"/>
                  </a:cubicBezTo>
                  <a:cubicBezTo>
                    <a:pt x="163830" y="368300"/>
                    <a:pt x="184150" y="346710"/>
                    <a:pt x="203200" y="327660"/>
                  </a:cubicBezTo>
                  <a:cubicBezTo>
                    <a:pt x="209550" y="321310"/>
                    <a:pt x="224790" y="325120"/>
                    <a:pt x="228600" y="325120"/>
                  </a:cubicBezTo>
                  <a:cubicBezTo>
                    <a:pt x="237490" y="308610"/>
                    <a:pt x="242570" y="292100"/>
                    <a:pt x="252730" y="284480"/>
                  </a:cubicBezTo>
                  <a:cubicBezTo>
                    <a:pt x="307340" y="242570"/>
                    <a:pt x="364490" y="212090"/>
                    <a:pt x="435610" y="204470"/>
                  </a:cubicBezTo>
                  <a:cubicBezTo>
                    <a:pt x="488950" y="198120"/>
                    <a:pt x="541020" y="175260"/>
                    <a:pt x="594360" y="162560"/>
                  </a:cubicBezTo>
                  <a:cubicBezTo>
                    <a:pt x="659130" y="147320"/>
                    <a:pt x="723900" y="129540"/>
                    <a:pt x="791210" y="120650"/>
                  </a:cubicBezTo>
                  <a:cubicBezTo>
                    <a:pt x="852170" y="113030"/>
                    <a:pt x="910590" y="96520"/>
                    <a:pt x="972820" y="91440"/>
                  </a:cubicBezTo>
                  <a:cubicBezTo>
                    <a:pt x="1036320" y="86360"/>
                    <a:pt x="1099820" y="71120"/>
                    <a:pt x="1164590" y="66040"/>
                  </a:cubicBezTo>
                  <a:cubicBezTo>
                    <a:pt x="1339850" y="53340"/>
                    <a:pt x="1516380" y="44450"/>
                    <a:pt x="1691640" y="34290"/>
                  </a:cubicBezTo>
                  <a:cubicBezTo>
                    <a:pt x="1734820" y="31750"/>
                    <a:pt x="1778000" y="34290"/>
                    <a:pt x="1821180" y="35560"/>
                  </a:cubicBezTo>
                  <a:cubicBezTo>
                    <a:pt x="1842770" y="36830"/>
                    <a:pt x="1864360" y="41910"/>
                    <a:pt x="1887220" y="44450"/>
                  </a:cubicBezTo>
                  <a:cubicBezTo>
                    <a:pt x="1897380" y="45720"/>
                    <a:pt x="1907540" y="41910"/>
                    <a:pt x="1917700" y="41910"/>
                  </a:cubicBezTo>
                  <a:cubicBezTo>
                    <a:pt x="1948180" y="41910"/>
                    <a:pt x="1979930" y="41910"/>
                    <a:pt x="2010410" y="40640"/>
                  </a:cubicBezTo>
                  <a:cubicBezTo>
                    <a:pt x="2068830" y="38100"/>
                    <a:pt x="2128520" y="31750"/>
                    <a:pt x="2186940" y="31750"/>
                  </a:cubicBezTo>
                  <a:cubicBezTo>
                    <a:pt x="2244090" y="31750"/>
                    <a:pt x="2301240" y="35560"/>
                    <a:pt x="2358390" y="38100"/>
                  </a:cubicBezTo>
                  <a:lnTo>
                    <a:pt x="2404110" y="38100"/>
                  </a:lnTo>
                  <a:cubicBezTo>
                    <a:pt x="2473960" y="35560"/>
                    <a:pt x="2542540" y="35560"/>
                    <a:pt x="2612390" y="31750"/>
                  </a:cubicBezTo>
                  <a:cubicBezTo>
                    <a:pt x="2679700" y="27940"/>
                    <a:pt x="2745740" y="19050"/>
                    <a:pt x="2813050" y="15240"/>
                  </a:cubicBezTo>
                  <a:cubicBezTo>
                    <a:pt x="2844800" y="12700"/>
                    <a:pt x="2877820" y="12700"/>
                    <a:pt x="2909570" y="19050"/>
                  </a:cubicBezTo>
                  <a:cubicBezTo>
                    <a:pt x="2957830" y="27940"/>
                    <a:pt x="3003550" y="33020"/>
                    <a:pt x="3051810" y="19050"/>
                  </a:cubicBezTo>
                  <a:cubicBezTo>
                    <a:pt x="3069590" y="13970"/>
                    <a:pt x="3092450" y="22860"/>
                    <a:pt x="3112770" y="25400"/>
                  </a:cubicBezTo>
                  <a:cubicBezTo>
                    <a:pt x="3121660" y="26670"/>
                    <a:pt x="3131820" y="29210"/>
                    <a:pt x="3136900" y="25400"/>
                  </a:cubicBezTo>
                  <a:cubicBezTo>
                    <a:pt x="3171190" y="0"/>
                    <a:pt x="3202940" y="6350"/>
                    <a:pt x="3235960" y="27940"/>
                  </a:cubicBezTo>
                  <a:cubicBezTo>
                    <a:pt x="3239770" y="30480"/>
                    <a:pt x="3249930" y="24130"/>
                    <a:pt x="3257550" y="24130"/>
                  </a:cubicBezTo>
                  <a:cubicBezTo>
                    <a:pt x="3288030" y="24130"/>
                    <a:pt x="3318510" y="24130"/>
                    <a:pt x="3350260" y="25400"/>
                  </a:cubicBezTo>
                  <a:cubicBezTo>
                    <a:pt x="3373120" y="26670"/>
                    <a:pt x="3394710" y="34290"/>
                    <a:pt x="3417570" y="36830"/>
                  </a:cubicBezTo>
                  <a:cubicBezTo>
                    <a:pt x="3467100" y="43180"/>
                    <a:pt x="3517900" y="53340"/>
                    <a:pt x="3568700" y="53340"/>
                  </a:cubicBezTo>
                  <a:cubicBezTo>
                    <a:pt x="3663950" y="54610"/>
                    <a:pt x="3759200" y="58420"/>
                    <a:pt x="3853180" y="78740"/>
                  </a:cubicBezTo>
                  <a:cubicBezTo>
                    <a:pt x="3940809" y="97790"/>
                    <a:pt x="4030980" y="97790"/>
                    <a:pt x="4119880" y="113030"/>
                  </a:cubicBezTo>
                  <a:cubicBezTo>
                    <a:pt x="4173220" y="121920"/>
                    <a:pt x="4227830" y="138430"/>
                    <a:pt x="4273550" y="165100"/>
                  </a:cubicBezTo>
                  <a:cubicBezTo>
                    <a:pt x="4323080" y="193040"/>
                    <a:pt x="4361180" y="238760"/>
                    <a:pt x="4405630" y="276860"/>
                  </a:cubicBezTo>
                  <a:cubicBezTo>
                    <a:pt x="4422139" y="290830"/>
                    <a:pt x="4446270" y="300990"/>
                    <a:pt x="4457700" y="318770"/>
                  </a:cubicBezTo>
                  <a:cubicBezTo>
                    <a:pt x="4490720" y="367030"/>
                    <a:pt x="4519930" y="417830"/>
                    <a:pt x="4549140" y="468630"/>
                  </a:cubicBezTo>
                  <a:cubicBezTo>
                    <a:pt x="4570730" y="505460"/>
                    <a:pt x="4592320" y="543560"/>
                    <a:pt x="4608830" y="581660"/>
                  </a:cubicBezTo>
                  <a:cubicBezTo>
                    <a:pt x="4626610" y="626110"/>
                    <a:pt x="4640580" y="671830"/>
                    <a:pt x="4654550" y="718820"/>
                  </a:cubicBezTo>
                  <a:cubicBezTo>
                    <a:pt x="4676140" y="792480"/>
                    <a:pt x="4701540" y="866140"/>
                    <a:pt x="4715510" y="942340"/>
                  </a:cubicBezTo>
                  <a:cubicBezTo>
                    <a:pt x="4735830" y="1049020"/>
                    <a:pt x="4745990" y="1158240"/>
                    <a:pt x="4761230" y="1266190"/>
                  </a:cubicBezTo>
                  <a:cubicBezTo>
                    <a:pt x="4766310" y="1301750"/>
                    <a:pt x="4772660" y="1337310"/>
                    <a:pt x="4775200" y="1372870"/>
                  </a:cubicBezTo>
                  <a:cubicBezTo>
                    <a:pt x="4782820" y="1474470"/>
                    <a:pt x="4787900" y="1574800"/>
                    <a:pt x="4794250" y="1676400"/>
                  </a:cubicBezTo>
                  <a:cubicBezTo>
                    <a:pt x="4803140" y="1802130"/>
                    <a:pt x="4815840" y="1926590"/>
                    <a:pt x="4822190" y="2052320"/>
                  </a:cubicBezTo>
                  <a:cubicBezTo>
                    <a:pt x="4828540" y="2172970"/>
                    <a:pt x="4833620" y="2294890"/>
                    <a:pt x="4831080" y="2416810"/>
                  </a:cubicBezTo>
                  <a:cubicBezTo>
                    <a:pt x="4827270" y="2620010"/>
                    <a:pt x="4817110" y="2821940"/>
                    <a:pt x="4806950" y="3025140"/>
                  </a:cubicBezTo>
                  <a:cubicBezTo>
                    <a:pt x="4800600" y="3150870"/>
                    <a:pt x="4791710" y="3275330"/>
                    <a:pt x="4779010" y="3399790"/>
                  </a:cubicBezTo>
                  <a:cubicBezTo>
                    <a:pt x="4766310" y="3524250"/>
                    <a:pt x="4747260" y="3647440"/>
                    <a:pt x="4733290" y="3771900"/>
                  </a:cubicBezTo>
                  <a:cubicBezTo>
                    <a:pt x="4723130" y="3858260"/>
                    <a:pt x="4720590" y="3944620"/>
                    <a:pt x="4709160" y="4029710"/>
                  </a:cubicBezTo>
                  <a:cubicBezTo>
                    <a:pt x="4699000" y="4107180"/>
                    <a:pt x="4660900" y="4175760"/>
                    <a:pt x="4610100" y="4232910"/>
                  </a:cubicBezTo>
                  <a:cubicBezTo>
                    <a:pt x="4568191" y="4281170"/>
                    <a:pt x="4535170" y="4335780"/>
                    <a:pt x="4491991" y="4382770"/>
                  </a:cubicBezTo>
                  <a:cubicBezTo>
                    <a:pt x="4453891" y="4424679"/>
                    <a:pt x="4411981" y="4466590"/>
                    <a:pt x="4345941" y="4467860"/>
                  </a:cubicBezTo>
                  <a:cubicBezTo>
                    <a:pt x="4330700" y="4467860"/>
                    <a:pt x="4316731" y="4483100"/>
                    <a:pt x="4301491" y="4490720"/>
                  </a:cubicBezTo>
                  <a:cubicBezTo>
                    <a:pt x="4236720" y="4518660"/>
                    <a:pt x="4169411" y="4542790"/>
                    <a:pt x="4105911" y="4573270"/>
                  </a:cubicBezTo>
                  <a:cubicBezTo>
                    <a:pt x="3989070" y="4629150"/>
                    <a:pt x="3863341" y="4638040"/>
                    <a:pt x="3737611" y="4643120"/>
                  </a:cubicBezTo>
                  <a:cubicBezTo>
                    <a:pt x="3689351" y="4645660"/>
                    <a:pt x="3639820" y="4641850"/>
                    <a:pt x="3591561" y="4645660"/>
                  </a:cubicBezTo>
                  <a:cubicBezTo>
                    <a:pt x="3567431" y="4646930"/>
                    <a:pt x="3544570" y="4658360"/>
                    <a:pt x="3521711" y="4663440"/>
                  </a:cubicBezTo>
                  <a:cubicBezTo>
                    <a:pt x="3511551" y="4665980"/>
                    <a:pt x="3501391" y="4664710"/>
                    <a:pt x="3489961" y="4665980"/>
                  </a:cubicBezTo>
                  <a:cubicBezTo>
                    <a:pt x="3474720" y="4667250"/>
                    <a:pt x="3459481" y="4671060"/>
                    <a:pt x="3444241" y="4669790"/>
                  </a:cubicBezTo>
                  <a:cubicBezTo>
                    <a:pt x="3429000" y="4667250"/>
                    <a:pt x="3418841" y="4662170"/>
                    <a:pt x="3416300" y="4662170"/>
                  </a:cubicBezTo>
                  <a:close/>
                </a:path>
              </a:pathLst>
            </a:custGeom>
            <a:grpFill/>
            <a:ln>
              <a:solidFill>
                <a:srgbClr val="E7E3E7"/>
              </a:solidFill>
            </a:ln>
          </p:spPr>
          <p:txBody>
            <a:bodyPr/>
            <a:lstStyle/>
            <a:p>
              <a:endParaRPr lang="zh-TW" altLang="en-US"/>
            </a:p>
          </p:txBody>
        </p: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38811" y="4348545"/>
            <a:ext cx="1473901" cy="2947802"/>
          </a:xfrm>
          <a:prstGeom prst="rect">
            <a:avLst/>
          </a:prstGeom>
        </p:spPr>
      </p:pic>
      <p:sp>
        <p:nvSpPr>
          <p:cNvPr id="22" name="TextBox 8">
            <a:extLst>
              <a:ext uri="{FF2B5EF4-FFF2-40B4-BE49-F238E27FC236}">
                <a16:creationId xmlns:a16="http://schemas.microsoft.com/office/drawing/2014/main" id="{AA815A6B-1C66-7F96-4EFE-31D0C0BDA241}"/>
              </a:ext>
            </a:extLst>
          </p:cNvPr>
          <p:cNvSpPr txBox="1"/>
          <p:nvPr/>
        </p:nvSpPr>
        <p:spPr>
          <a:xfrm>
            <a:off x="4121717" y="953682"/>
            <a:ext cx="4874959" cy="6020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506"/>
              </a:lnSpc>
            </a:pPr>
            <a:r>
              <a:rPr lang="zh-TW" altLang="en-US" sz="4400" dirty="0">
                <a:solidFill>
                  <a:srgbClr val="866255"/>
                </a:solidFill>
                <a:latin typeface="漢儀新蒂牌樓體" panose="02000500000000000000" pitchFamily="2" charset="-120"/>
                <a:ea typeface="漢儀新蒂牌樓體" panose="02000500000000000000" pitchFamily="2" charset="-120"/>
              </a:rPr>
              <a:t>家暴或霸凌怎麼來的？</a:t>
            </a:r>
            <a:endParaRPr lang="en-US" sz="4400" dirty="0">
              <a:solidFill>
                <a:srgbClr val="866255"/>
              </a:solidFill>
              <a:latin typeface="漢儀新蒂牌樓體" panose="02000500000000000000" pitchFamily="2" charset="-120"/>
              <a:ea typeface="漢儀新蒂牌樓體" panose="02000500000000000000" pitchFamily="2" charset="-120"/>
            </a:endParaRPr>
          </a:p>
        </p:txBody>
      </p:sp>
      <p:sp>
        <p:nvSpPr>
          <p:cNvPr id="23" name="文字方塊 22">
            <a:extLst>
              <a:ext uri="{FF2B5EF4-FFF2-40B4-BE49-F238E27FC236}">
                <a16:creationId xmlns:a16="http://schemas.microsoft.com/office/drawing/2014/main" id="{E729AA8E-C184-858C-98CC-B4172920CC20}"/>
              </a:ext>
            </a:extLst>
          </p:cNvPr>
          <p:cNvSpPr txBox="1"/>
          <p:nvPr/>
        </p:nvSpPr>
        <p:spPr>
          <a:xfrm>
            <a:off x="5370307" y="1905000"/>
            <a:ext cx="383465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3200" kern="100" dirty="0">
                <a:solidFill>
                  <a:srgbClr val="000000"/>
                </a:solidFill>
                <a:effectLst/>
                <a:latin typeface="華康竹風體W4" panose="03000409000000000000" pitchFamily="65" charset="-120"/>
                <a:ea typeface="華康竹風體W4" panose="03000409000000000000" pitchFamily="65" charset="-120"/>
              </a:rPr>
              <a:t>1.</a:t>
            </a:r>
            <a:r>
              <a:rPr lang="zh-TW" altLang="en-US" sz="3200" kern="100" dirty="0">
                <a:solidFill>
                  <a:srgbClr val="000000"/>
                </a:solidFill>
                <a:effectLst/>
                <a:latin typeface="華康竹風體W4" panose="03000409000000000000" pitchFamily="65" charset="-120"/>
                <a:ea typeface="華康竹風體W4" panose="03000409000000000000" pitchFamily="65" charset="-120"/>
              </a:rPr>
              <a:t>悶來的</a:t>
            </a:r>
            <a:r>
              <a:rPr lang="en-US" altLang="zh-TW" sz="3200" kern="100" dirty="0">
                <a:solidFill>
                  <a:srgbClr val="000000"/>
                </a:solidFill>
                <a:effectLst/>
                <a:latin typeface="華康竹風體W4" panose="03000409000000000000" pitchFamily="65" charset="-120"/>
                <a:ea typeface="華康竹風體W4" panose="03000409000000000000" pitchFamily="65" charset="-120"/>
              </a:rPr>
              <a:t>[</a:t>
            </a:r>
            <a:r>
              <a:rPr lang="zh-TW" altLang="en-US" sz="3200" kern="100" dirty="0">
                <a:solidFill>
                  <a:srgbClr val="000000"/>
                </a:solidFill>
                <a:effectLst/>
                <a:latin typeface="華康竹風體W4" panose="03000409000000000000" pitchFamily="65" charset="-120"/>
                <a:ea typeface="華康竹風體W4" panose="03000409000000000000" pitchFamily="65" charset="-120"/>
              </a:rPr>
              <a:t>曾被打罵</a:t>
            </a:r>
            <a:r>
              <a:rPr lang="en-US" altLang="zh-TW" sz="3200" kern="100" dirty="0">
                <a:solidFill>
                  <a:srgbClr val="000000"/>
                </a:solidFill>
                <a:effectLst/>
                <a:latin typeface="華康竹風體W4" panose="03000409000000000000" pitchFamily="65" charset="-120"/>
                <a:ea typeface="華康竹風體W4" panose="03000409000000000000" pitchFamily="65" charset="-120"/>
              </a:rPr>
              <a:t>]</a:t>
            </a:r>
          </a:p>
          <a:p>
            <a:r>
              <a:rPr lang="zh-TW" altLang="en-US" sz="3200" kern="100" dirty="0">
                <a:solidFill>
                  <a:srgbClr val="000000"/>
                </a:solidFill>
                <a:latin typeface="華康竹風體W4" panose="03000409000000000000" pitchFamily="65" charset="-120"/>
                <a:ea typeface="華康竹風體W4" panose="03000409000000000000" pitchFamily="65" charset="-120"/>
              </a:rPr>
              <a:t>   </a:t>
            </a:r>
            <a:r>
              <a:rPr lang="en-US" altLang="zh-TW" sz="2400" kern="100" dirty="0">
                <a:solidFill>
                  <a:srgbClr val="000000"/>
                </a:solidFill>
                <a:latin typeface="華康竹風體W4" panose="03000409000000000000" pitchFamily="65" charset="-120"/>
                <a:ea typeface="華康竹風體W4" panose="03000409000000000000" pitchFamily="65" charset="-120"/>
              </a:rPr>
              <a:t>(</a:t>
            </a:r>
            <a:r>
              <a:rPr lang="zh-TW" altLang="en-US" sz="2400" kern="100" dirty="0">
                <a:solidFill>
                  <a:srgbClr val="000000"/>
                </a:solidFill>
                <a:latin typeface="華康竹風體W4" panose="03000409000000000000" pitchFamily="65" charset="-120"/>
                <a:ea typeface="華康竹風體W4" panose="03000409000000000000" pitchFamily="65" charset="-120"/>
              </a:rPr>
              <a:t>要能鼓勵自己、愛自己</a:t>
            </a:r>
            <a:r>
              <a:rPr lang="en-US" altLang="zh-TW" sz="2400" kern="100" dirty="0">
                <a:solidFill>
                  <a:srgbClr val="000000"/>
                </a:solidFill>
                <a:latin typeface="華康竹風體W4" panose="03000409000000000000" pitchFamily="65" charset="-120"/>
                <a:ea typeface="華康竹風體W4" panose="03000409000000000000" pitchFamily="65" charset="-120"/>
              </a:rPr>
              <a:t>)</a:t>
            </a:r>
            <a:endParaRPr lang="zh-TW" altLang="en-US" sz="3200" dirty="0">
              <a:latin typeface="華康竹風體W4" panose="03000409000000000000" pitchFamily="65" charset="-120"/>
              <a:ea typeface="華康竹風體W4" panose="03000409000000000000" pitchFamily="65" charset="-120"/>
            </a:endParaRPr>
          </a:p>
        </p:txBody>
      </p:sp>
      <p:sp>
        <p:nvSpPr>
          <p:cNvPr id="24" name="文字方塊 23">
            <a:extLst>
              <a:ext uri="{FF2B5EF4-FFF2-40B4-BE49-F238E27FC236}">
                <a16:creationId xmlns:a16="http://schemas.microsoft.com/office/drawing/2014/main" id="{1D2F843E-06D5-E6DE-C514-DB529EEF2DD7}"/>
              </a:ext>
            </a:extLst>
          </p:cNvPr>
          <p:cNvSpPr txBox="1"/>
          <p:nvPr/>
        </p:nvSpPr>
        <p:spPr>
          <a:xfrm>
            <a:off x="5411263" y="2795441"/>
            <a:ext cx="407566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3200" kern="100" dirty="0">
                <a:solidFill>
                  <a:srgbClr val="000000"/>
                </a:solidFill>
                <a:latin typeface="華康竹風體W4" panose="03000409000000000000" pitchFamily="65" charset="-120"/>
                <a:ea typeface="華康竹風體W4" panose="03000409000000000000" pitchFamily="65" charset="-120"/>
              </a:rPr>
              <a:t>2.</a:t>
            </a:r>
            <a:r>
              <a:rPr lang="zh-TW" altLang="en-US" sz="3200" kern="100" dirty="0">
                <a:solidFill>
                  <a:srgbClr val="000000"/>
                </a:solidFill>
                <a:latin typeface="華康竹風體W4" panose="03000409000000000000" pitchFamily="65" charset="-120"/>
                <a:ea typeface="華康竹風體W4" panose="03000409000000000000" pitchFamily="65" charset="-120"/>
              </a:rPr>
              <a:t>學</a:t>
            </a:r>
            <a:r>
              <a:rPr lang="zh-TW" altLang="en-US" sz="3200" kern="100" dirty="0">
                <a:solidFill>
                  <a:srgbClr val="000000"/>
                </a:solidFill>
                <a:effectLst/>
                <a:latin typeface="華康竹風體W4" panose="03000409000000000000" pitchFamily="65" charset="-120"/>
                <a:ea typeface="華康竹風體W4" panose="03000409000000000000" pitchFamily="65" charset="-120"/>
              </a:rPr>
              <a:t>來的</a:t>
            </a:r>
            <a:r>
              <a:rPr lang="en-US" altLang="zh-TW" sz="3200" kern="100" dirty="0">
                <a:solidFill>
                  <a:srgbClr val="000000"/>
                </a:solidFill>
                <a:effectLst/>
                <a:latin typeface="華康竹風體W4" panose="03000409000000000000" pitchFamily="65" charset="-120"/>
                <a:ea typeface="華康竹風體W4" panose="03000409000000000000" pitchFamily="65" charset="-120"/>
              </a:rPr>
              <a:t>[</a:t>
            </a:r>
            <a:r>
              <a:rPr lang="zh-TW" altLang="en-US" sz="3200" kern="100" dirty="0">
                <a:solidFill>
                  <a:srgbClr val="000000"/>
                </a:solidFill>
                <a:effectLst/>
                <a:latin typeface="華康竹風體W4" panose="03000409000000000000" pitchFamily="65" charset="-120"/>
                <a:ea typeface="華康竹風體W4" panose="03000409000000000000" pitchFamily="65" charset="-120"/>
              </a:rPr>
              <a:t>學到可做</a:t>
            </a:r>
            <a:r>
              <a:rPr lang="en-US" altLang="zh-TW" sz="3200" kern="100" dirty="0">
                <a:solidFill>
                  <a:srgbClr val="000000"/>
                </a:solidFill>
                <a:effectLst/>
                <a:latin typeface="華康竹風體W4" panose="03000409000000000000" pitchFamily="65" charset="-120"/>
                <a:ea typeface="華康竹風體W4" panose="03000409000000000000" pitchFamily="65" charset="-120"/>
              </a:rPr>
              <a:t>]</a:t>
            </a:r>
          </a:p>
          <a:p>
            <a:r>
              <a:rPr lang="zh-TW" altLang="en-US" sz="2000" kern="100" dirty="0">
                <a:solidFill>
                  <a:srgbClr val="000000"/>
                </a:solidFill>
                <a:latin typeface="華康竹風體W4" panose="03000409000000000000" pitchFamily="65" charset="-120"/>
                <a:ea typeface="華康竹風體W4" panose="03000409000000000000" pitchFamily="65" charset="-120"/>
              </a:rPr>
              <a:t>  </a:t>
            </a:r>
            <a:r>
              <a:rPr lang="zh-TW" altLang="en-US" sz="2800" kern="100" dirty="0">
                <a:solidFill>
                  <a:srgbClr val="000000"/>
                </a:solidFill>
                <a:latin typeface="華康竹風體W4" panose="03000409000000000000" pitchFamily="65" charset="-120"/>
                <a:ea typeface="華康竹風體W4" panose="03000409000000000000" pitchFamily="65" charset="-120"/>
              </a:rPr>
              <a:t> </a:t>
            </a:r>
            <a:r>
              <a:rPr lang="en-US" altLang="zh-TW" sz="2400" kern="100" dirty="0">
                <a:solidFill>
                  <a:srgbClr val="000000"/>
                </a:solidFill>
                <a:latin typeface="華康竹風體W4" panose="03000409000000000000" pitchFamily="65" charset="-120"/>
                <a:ea typeface="華康竹風體W4" panose="03000409000000000000" pitchFamily="65" charset="-120"/>
              </a:rPr>
              <a:t>(</a:t>
            </a:r>
            <a:r>
              <a:rPr lang="zh-TW" altLang="en-US" sz="2400" kern="100" dirty="0">
                <a:solidFill>
                  <a:srgbClr val="000000"/>
                </a:solidFill>
                <a:latin typeface="華康竹風體W4" panose="03000409000000000000" pitchFamily="65" charset="-120"/>
                <a:ea typeface="華康竹風體W4" panose="03000409000000000000" pitchFamily="65" charset="-120"/>
              </a:rPr>
              <a:t>要能改學到人該互愛互利</a:t>
            </a:r>
            <a:r>
              <a:rPr lang="en-US" altLang="zh-TW" sz="2400" kern="100" dirty="0">
                <a:solidFill>
                  <a:srgbClr val="000000"/>
                </a:solidFill>
                <a:latin typeface="華康竹風體W4" panose="03000409000000000000" pitchFamily="65" charset="-120"/>
                <a:ea typeface="華康竹風體W4" panose="03000409000000000000" pitchFamily="65" charset="-120"/>
              </a:rPr>
              <a:t>)</a:t>
            </a:r>
            <a:endParaRPr lang="zh-TW" altLang="en-US" sz="2000" dirty="0">
              <a:latin typeface="華康竹風體W4" panose="03000409000000000000" pitchFamily="65" charset="-120"/>
              <a:ea typeface="華康竹風體W4" panose="03000409000000000000" pitchFamily="65" charset="-120"/>
            </a:endParaRPr>
          </a:p>
        </p:txBody>
      </p:sp>
      <p:sp>
        <p:nvSpPr>
          <p:cNvPr id="25" name="文字方塊 24">
            <a:extLst>
              <a:ext uri="{FF2B5EF4-FFF2-40B4-BE49-F238E27FC236}">
                <a16:creationId xmlns:a16="http://schemas.microsoft.com/office/drawing/2014/main" id="{DD284980-CD4E-CB0C-1D2A-F9720D1A490B}"/>
              </a:ext>
            </a:extLst>
          </p:cNvPr>
          <p:cNvSpPr txBox="1"/>
          <p:nvPr/>
        </p:nvSpPr>
        <p:spPr>
          <a:xfrm>
            <a:off x="5337119" y="3768341"/>
            <a:ext cx="379369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3200" kern="100" dirty="0">
                <a:solidFill>
                  <a:srgbClr val="000000"/>
                </a:solidFill>
                <a:latin typeface="華康竹風體W4" panose="03000409000000000000" pitchFamily="65" charset="-120"/>
                <a:ea typeface="華康竹風體W4" panose="03000409000000000000" pitchFamily="65" charset="-120"/>
              </a:rPr>
              <a:t>3.</a:t>
            </a:r>
            <a:r>
              <a:rPr lang="zh-TW" altLang="en-US" sz="3200" kern="100" dirty="0">
                <a:solidFill>
                  <a:srgbClr val="000000"/>
                </a:solidFill>
                <a:latin typeface="華康竹風體W4" panose="03000409000000000000" pitchFamily="65" charset="-120"/>
                <a:ea typeface="華康竹風體W4" panose="03000409000000000000" pitchFamily="65" charset="-120"/>
              </a:rPr>
              <a:t>想</a:t>
            </a:r>
            <a:r>
              <a:rPr lang="zh-TW" altLang="en-US" sz="3200" kern="100" dirty="0">
                <a:solidFill>
                  <a:srgbClr val="000000"/>
                </a:solidFill>
                <a:effectLst/>
                <a:latin typeface="華康竹風體W4" panose="03000409000000000000" pitchFamily="65" charset="-120"/>
                <a:ea typeface="華康竹風體W4" panose="03000409000000000000" pitchFamily="65" charset="-120"/>
              </a:rPr>
              <a:t>來的</a:t>
            </a:r>
            <a:r>
              <a:rPr lang="en-US" altLang="zh-TW" sz="3200" kern="100" dirty="0">
                <a:solidFill>
                  <a:srgbClr val="000000"/>
                </a:solidFill>
                <a:effectLst/>
                <a:latin typeface="華康竹風體W4" panose="03000409000000000000" pitchFamily="65" charset="-120"/>
                <a:ea typeface="華康竹風體W4" panose="03000409000000000000" pitchFamily="65" charset="-120"/>
              </a:rPr>
              <a:t>[</a:t>
            </a:r>
            <a:r>
              <a:rPr lang="zh-TW" altLang="en-US" sz="3200" kern="100" dirty="0">
                <a:solidFill>
                  <a:srgbClr val="000000"/>
                </a:solidFill>
                <a:effectLst/>
                <a:latin typeface="華康竹風體W4" panose="03000409000000000000" pitchFamily="65" charset="-120"/>
                <a:ea typeface="華康竹風體W4" panose="03000409000000000000" pitchFamily="65" charset="-120"/>
              </a:rPr>
              <a:t>想到可做</a:t>
            </a:r>
            <a:r>
              <a:rPr lang="en-US" altLang="zh-TW" sz="3200" kern="100" dirty="0">
                <a:solidFill>
                  <a:srgbClr val="000000"/>
                </a:solidFill>
                <a:effectLst/>
                <a:latin typeface="華康竹風體W4" panose="03000409000000000000" pitchFamily="65" charset="-120"/>
                <a:ea typeface="華康竹風體W4" panose="03000409000000000000" pitchFamily="65" charset="-120"/>
              </a:rPr>
              <a:t>]</a:t>
            </a:r>
          </a:p>
          <a:p>
            <a:r>
              <a:rPr lang="zh-TW" altLang="en-US" sz="3200" kern="100" dirty="0">
                <a:solidFill>
                  <a:srgbClr val="000000"/>
                </a:solidFill>
                <a:latin typeface="華康竹風體W4" panose="03000409000000000000" pitchFamily="65" charset="-120"/>
                <a:ea typeface="華康竹風體W4" panose="03000409000000000000" pitchFamily="65" charset="-120"/>
              </a:rPr>
              <a:t>  </a:t>
            </a:r>
            <a:r>
              <a:rPr lang="zh-TW" altLang="en-US" sz="4000" kern="100" dirty="0">
                <a:solidFill>
                  <a:srgbClr val="000000"/>
                </a:solidFill>
                <a:latin typeface="華康竹風體W4" panose="03000409000000000000" pitchFamily="65" charset="-120"/>
                <a:ea typeface="華康竹風體W4" panose="03000409000000000000" pitchFamily="65" charset="-120"/>
              </a:rPr>
              <a:t> </a:t>
            </a:r>
            <a:endParaRPr lang="zh-TW" altLang="en-US" sz="2400" dirty="0">
              <a:latin typeface="華康竹風體W4" panose="03000409000000000000" pitchFamily="65" charset="-120"/>
              <a:ea typeface="華康竹風體W4" panose="03000409000000000000" pitchFamily="65" charset="-120"/>
            </a:endParaRPr>
          </a:p>
        </p:txBody>
      </p:sp>
      <p:sp>
        <p:nvSpPr>
          <p:cNvPr id="26" name="文字方塊 25">
            <a:extLst>
              <a:ext uri="{FF2B5EF4-FFF2-40B4-BE49-F238E27FC236}">
                <a16:creationId xmlns:a16="http://schemas.microsoft.com/office/drawing/2014/main" id="{28EB8E41-827A-712B-9FB2-3E5D3954BF8D}"/>
              </a:ext>
            </a:extLst>
          </p:cNvPr>
          <p:cNvSpPr txBox="1"/>
          <p:nvPr/>
        </p:nvSpPr>
        <p:spPr>
          <a:xfrm>
            <a:off x="5406009" y="4814159"/>
            <a:ext cx="3630081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3200" kern="100" dirty="0">
                <a:solidFill>
                  <a:srgbClr val="000000"/>
                </a:solidFill>
                <a:latin typeface="華康竹風體W4" panose="03000409000000000000" pitchFamily="65" charset="-120"/>
                <a:ea typeface="華康竹風體W4" panose="03000409000000000000" pitchFamily="65" charset="-120"/>
              </a:rPr>
              <a:t>4.</a:t>
            </a:r>
            <a:r>
              <a:rPr lang="zh-TW" altLang="en-US" sz="3200" kern="100" dirty="0">
                <a:solidFill>
                  <a:srgbClr val="000000"/>
                </a:solidFill>
                <a:latin typeface="華康竹風體W4" panose="03000409000000000000" pitchFamily="65" charset="-120"/>
                <a:ea typeface="華康竹風體W4" panose="03000409000000000000" pitchFamily="65" charset="-120"/>
              </a:rPr>
              <a:t>神經營養不足或生理異常</a:t>
            </a:r>
            <a:r>
              <a:rPr lang="zh-TW" altLang="en-US" sz="3200" kern="100" dirty="0">
                <a:solidFill>
                  <a:srgbClr val="000000"/>
                </a:solidFill>
                <a:effectLst/>
                <a:latin typeface="華康竹風體W4" panose="03000409000000000000" pitchFamily="65" charset="-120"/>
                <a:ea typeface="華康竹風體W4" panose="03000409000000000000" pitchFamily="65" charset="-120"/>
              </a:rPr>
              <a:t>來的</a:t>
            </a:r>
            <a:r>
              <a:rPr lang="en-US" altLang="zh-TW" sz="2800" kern="100" dirty="0">
                <a:solidFill>
                  <a:srgbClr val="000000"/>
                </a:solidFill>
                <a:effectLst/>
                <a:latin typeface="華康竹風體W4" panose="03000409000000000000" pitchFamily="65" charset="-120"/>
                <a:ea typeface="華康竹風體W4" panose="03000409000000000000" pitchFamily="65" charset="-120"/>
              </a:rPr>
              <a:t>[</a:t>
            </a:r>
            <a:r>
              <a:rPr lang="zh-TW" altLang="en-US" sz="2800" kern="100" dirty="0">
                <a:solidFill>
                  <a:srgbClr val="000000"/>
                </a:solidFill>
                <a:effectLst/>
                <a:latin typeface="華康竹風體W4" panose="03000409000000000000" pitchFamily="65" charset="-120"/>
                <a:ea typeface="華康竹風體W4" panose="03000409000000000000" pitchFamily="65" charset="-120"/>
              </a:rPr>
              <a:t>補充</a:t>
            </a:r>
            <a:r>
              <a:rPr lang="en-US" altLang="zh-TW" sz="2800" b="1" u="sng" kern="100" dirty="0">
                <a:solidFill>
                  <a:srgbClr val="000000"/>
                </a:solidFill>
                <a:effectLst/>
                <a:latin typeface="華康竹風體W4" panose="03000409000000000000" pitchFamily="65" charset="-120"/>
                <a:ea typeface="華康竹風體W4" panose="03000409000000000000" pitchFamily="65" charset="-120"/>
              </a:rPr>
              <a:t>B</a:t>
            </a:r>
            <a:r>
              <a:rPr lang="zh-TW" altLang="en-US" sz="2800" b="1" u="sng" kern="100" dirty="0">
                <a:solidFill>
                  <a:srgbClr val="000000"/>
                </a:solidFill>
                <a:effectLst/>
                <a:latin typeface="華康竹風體W4" panose="03000409000000000000" pitchFamily="65" charset="-120"/>
                <a:ea typeface="華康竹風體W4" panose="03000409000000000000" pitchFamily="65" charset="-120"/>
              </a:rPr>
              <a:t>群</a:t>
            </a:r>
            <a:r>
              <a:rPr lang="en-US" altLang="zh-TW" sz="2800" b="1" u="sng" kern="100" dirty="0">
                <a:solidFill>
                  <a:srgbClr val="000000"/>
                </a:solidFill>
                <a:effectLst/>
                <a:latin typeface="華康竹風體W4" panose="03000409000000000000" pitchFamily="65" charset="-120"/>
                <a:ea typeface="華康竹風體W4" panose="03000409000000000000" pitchFamily="65" charset="-120"/>
              </a:rPr>
              <a:t>/</a:t>
            </a:r>
            <a:r>
              <a:rPr lang="zh-TW" altLang="en-US" sz="2800" b="1" u="sng" kern="100" dirty="0">
                <a:solidFill>
                  <a:srgbClr val="000000"/>
                </a:solidFill>
                <a:effectLst/>
                <a:latin typeface="華康竹風體W4" panose="03000409000000000000" pitchFamily="65" charset="-120"/>
                <a:ea typeface="華康竹風體W4" panose="03000409000000000000" pitchFamily="65" charset="-120"/>
              </a:rPr>
              <a:t>鈣鎂鋅</a:t>
            </a:r>
            <a:r>
              <a:rPr lang="en-US" altLang="zh-TW" sz="2800" kern="100" dirty="0">
                <a:solidFill>
                  <a:srgbClr val="000000"/>
                </a:solidFill>
                <a:effectLst/>
                <a:latin typeface="華康竹風體W4" panose="03000409000000000000" pitchFamily="65" charset="-120"/>
                <a:ea typeface="華康竹風體W4" panose="03000409000000000000" pitchFamily="65" charset="-120"/>
              </a:rPr>
              <a:t>]</a:t>
            </a:r>
            <a:endParaRPr lang="zh-TW" altLang="en-US" sz="3200" dirty="0">
              <a:latin typeface="華康竹風體W4" panose="03000409000000000000" pitchFamily="65" charset="-120"/>
              <a:ea typeface="華康竹風體W4" panose="03000409000000000000" pitchFamily="65" charset="-120"/>
            </a:endParaRPr>
          </a:p>
        </p:txBody>
      </p:sp>
      <p:pic>
        <p:nvPicPr>
          <p:cNvPr id="1026" name="Picture 2" descr="一個模仿視頻的孩子-插圖素材[65690742] - PIXTA圖庫">
            <a:extLst>
              <a:ext uri="{FF2B5EF4-FFF2-40B4-BE49-F238E27FC236}">
                <a16:creationId xmlns:a16="http://schemas.microsoft.com/office/drawing/2014/main" id="{8B2285F2-F105-C8AC-5D8B-5A9515CAFC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402" b="89744" l="6889" r="90889">
                        <a14:foregroundMark x1="19333" y1="18590" x2="32222" y2="24359"/>
                        <a14:foregroundMark x1="32222" y1="24359" x2="6889" y2="21154"/>
                        <a14:foregroundMark x1="6889" y1="21154" x2="10222" y2="33333"/>
                        <a14:foregroundMark x1="10222" y1="33333" x2="10667" y2="33974"/>
                        <a14:foregroundMark x1="26889" y1="17308" x2="33556" y2="30769"/>
                        <a14:foregroundMark x1="33556" y1="30769" x2="28444" y2="17094"/>
                        <a14:foregroundMark x1="28444" y1="17094" x2="15778" y2="34402"/>
                        <a14:foregroundMark x1="64444" y1="83761" x2="64444" y2="83761"/>
                        <a14:foregroundMark x1="64889" y1="82479" x2="58000" y2="82265"/>
                        <a14:foregroundMark x1="86444" y1="81838" x2="85111" y2="87393"/>
                        <a14:foregroundMark x1="89333" y1="45299" x2="90444" y2="46795"/>
                        <a14:foregroundMark x1="90889" y1="63034" x2="90889" y2="63034"/>
                        <a14:backgroundMark x1="55778" y1="43590" x2="51333" y2="598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4682" y="1568103"/>
            <a:ext cx="1933809" cy="2011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圖片 31">
            <a:extLst>
              <a:ext uri="{FF2B5EF4-FFF2-40B4-BE49-F238E27FC236}">
                <a16:creationId xmlns:a16="http://schemas.microsoft.com/office/drawing/2014/main" id="{018AF1DE-5C65-E1A1-BD6D-99A3CFEB2EC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62438" y="1593499"/>
            <a:ext cx="1562152" cy="1846181"/>
          </a:xfrm>
          <a:prstGeom prst="rect">
            <a:avLst/>
          </a:prstGeom>
        </p:spPr>
      </p:pic>
      <p:pic>
        <p:nvPicPr>
          <p:cNvPr id="36" name="圖片 35">
            <a:extLst>
              <a:ext uri="{FF2B5EF4-FFF2-40B4-BE49-F238E27FC236}">
                <a16:creationId xmlns:a16="http://schemas.microsoft.com/office/drawing/2014/main" id="{3A01C07D-5F3E-EED6-653B-2E22FF5B5A2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5684" b="96803" l="9709" r="89968">
                        <a14:foregroundMark x1="60518" y1="8526" x2="60518" y2="8526"/>
                        <a14:foregroundMark x1="53074" y1="5684" x2="53074" y2="5684"/>
                        <a14:foregroundMark x1="49515" y1="89343" x2="49515" y2="89343"/>
                        <a14:foregroundMark x1="58900" y1="94494" x2="58900" y2="94494"/>
                        <a14:foregroundMark x1="46926" y1="96803" x2="46926" y2="9680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02298" y="3891888"/>
            <a:ext cx="1024992" cy="1867542"/>
          </a:xfrm>
          <a:prstGeom prst="rect">
            <a:avLst/>
          </a:prstGeom>
        </p:spPr>
      </p:pic>
      <p:sp>
        <p:nvSpPr>
          <p:cNvPr id="13" name="投影片編號版面配置區 12">
            <a:extLst>
              <a:ext uri="{FF2B5EF4-FFF2-40B4-BE49-F238E27FC236}">
                <a16:creationId xmlns:a16="http://schemas.microsoft.com/office/drawing/2014/main" id="{DC542B61-C919-F0D8-B832-752A4AE16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1BFDBB10-E07C-CD0C-CD55-857E9DE2B263}"/>
              </a:ext>
            </a:extLst>
          </p:cNvPr>
          <p:cNvSpPr txBox="1"/>
          <p:nvPr/>
        </p:nvSpPr>
        <p:spPr>
          <a:xfrm>
            <a:off x="5638800" y="4348545"/>
            <a:ext cx="34920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kern="100" dirty="0">
                <a:solidFill>
                  <a:srgbClr val="000000"/>
                </a:solidFill>
                <a:latin typeface="華康竹風體W4" panose="03000409000000000000" pitchFamily="65" charset="-120"/>
                <a:ea typeface="華康竹風體W4" panose="03000409000000000000" pitchFamily="65" charset="-120"/>
              </a:rPr>
              <a:t>(</a:t>
            </a:r>
            <a:r>
              <a:rPr lang="zh-TW" altLang="en-US" sz="2000" kern="100" dirty="0">
                <a:solidFill>
                  <a:srgbClr val="000000"/>
                </a:solidFill>
                <a:latin typeface="華康竹風體W4" panose="03000409000000000000" pitchFamily="65" charset="-120"/>
                <a:ea typeface="華康竹風體W4" panose="03000409000000000000" pitchFamily="65" charset="-120"/>
              </a:rPr>
              <a:t>要想出不可傷人的言行</a:t>
            </a:r>
            <a:r>
              <a:rPr lang="en-US" altLang="zh-TW" sz="2000" kern="100" dirty="0">
                <a:solidFill>
                  <a:srgbClr val="000000"/>
                </a:solidFill>
                <a:latin typeface="華康竹風體W4" panose="03000409000000000000" pitchFamily="65" charset="-120"/>
                <a:ea typeface="華康竹風體W4" panose="03000409000000000000" pitchFamily="65" charset="-120"/>
              </a:rPr>
              <a:t>)</a:t>
            </a:r>
            <a:endParaRPr lang="zh-TW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1061270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CB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8811" y="4348545"/>
            <a:ext cx="1473901" cy="2947802"/>
          </a:xfrm>
          <a:prstGeom prst="rect">
            <a:avLst/>
          </a:prstGeom>
        </p:spPr>
      </p:pic>
      <p:sp>
        <p:nvSpPr>
          <p:cNvPr id="22" name="TextBox 8">
            <a:extLst>
              <a:ext uri="{FF2B5EF4-FFF2-40B4-BE49-F238E27FC236}">
                <a16:creationId xmlns:a16="http://schemas.microsoft.com/office/drawing/2014/main" id="{AA815A6B-1C66-7F96-4EFE-31D0C0BDA241}"/>
              </a:ext>
            </a:extLst>
          </p:cNvPr>
          <p:cNvSpPr txBox="1"/>
          <p:nvPr/>
        </p:nvSpPr>
        <p:spPr>
          <a:xfrm>
            <a:off x="3124201" y="953682"/>
            <a:ext cx="5872476" cy="46166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450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4400" dirty="0">
                <a:solidFill>
                  <a:srgbClr val="866255"/>
                </a:solidFill>
                <a:latin typeface="漢儀新蒂蠟筆體" panose="02000500000000000000" pitchFamily="2" charset="-120"/>
                <a:ea typeface="漢儀新蒂蠟筆體" panose="02000500000000000000" pitchFamily="2" charset="-120"/>
              </a:rPr>
              <a:t>尊重自己、尊重別人哪個重要</a:t>
            </a:r>
            <a:r>
              <a:rPr lang="en-US" altLang="zh-TW" sz="4400" dirty="0">
                <a:solidFill>
                  <a:srgbClr val="866255"/>
                </a:solidFill>
                <a:latin typeface="漢儀新蒂蠟筆體" panose="02000500000000000000" pitchFamily="2" charset="-120"/>
                <a:ea typeface="漢儀新蒂蠟筆體" panose="02000500000000000000" pitchFamily="2" charset="-120"/>
              </a:rPr>
              <a:t>?</a:t>
            </a:r>
            <a:r>
              <a:rPr lang="zh-TW" altLang="en-US" sz="4400" dirty="0">
                <a:solidFill>
                  <a:srgbClr val="866255"/>
                </a:solidFill>
                <a:latin typeface="漢儀新蒂蠟筆體" panose="02000500000000000000" pitchFamily="2" charset="-120"/>
                <a:ea typeface="漢儀新蒂蠟筆體" panose="02000500000000000000" pitchFamily="2" charset="-120"/>
              </a:rPr>
              <a:t>還是一樣重要</a:t>
            </a:r>
            <a:endParaRPr lang="en-US" altLang="zh-TW" sz="4400" dirty="0">
              <a:solidFill>
                <a:srgbClr val="866255"/>
              </a:solidFill>
              <a:latin typeface="漢儀新蒂蠟筆體" panose="02000500000000000000" pitchFamily="2" charset="-120"/>
              <a:ea typeface="漢儀新蒂蠟筆體" panose="02000500000000000000" pitchFamily="2" charset="-120"/>
            </a:endParaRPr>
          </a:p>
          <a:p>
            <a:pPr marL="0" marR="0" lvl="0" indent="0" algn="ctr" defTabSz="914400" rtl="0" eaLnBrk="1" fontAlgn="auto" latinLnBrk="0" hangingPunct="1">
              <a:lnSpc>
                <a:spcPts val="450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4400" b="0" i="0" u="none" strike="noStrike" kern="1200" cap="none" spc="0" normalizeH="0" baseline="0" noProof="0" dirty="0">
              <a:ln>
                <a:noFill/>
              </a:ln>
              <a:solidFill>
                <a:srgbClr val="866255"/>
              </a:solidFill>
              <a:effectLst/>
              <a:uLnTx/>
              <a:uFillTx/>
              <a:latin typeface="漢儀新蒂牌樓體" panose="02000500000000000000" pitchFamily="2" charset="-120"/>
              <a:ea typeface="漢儀新蒂蠟筆體" panose="02000500000000000000" pitchFamily="2" charset="-12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ts val="450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866255"/>
                </a:solidFill>
                <a:effectLst/>
                <a:uLnTx/>
                <a:uFillTx/>
                <a:latin typeface="漢儀新蒂牌樓體" panose="02000500000000000000" pitchFamily="2" charset="-120"/>
                <a:ea typeface="漢儀新蒂牌樓體" panose="02000500000000000000" pitchFamily="2" charset="-120"/>
                <a:cs typeface="+mn-cs"/>
              </a:rPr>
              <a:t>為什麼</a:t>
            </a:r>
            <a:r>
              <a:rPr kumimoji="0" lang="zh-TW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866255"/>
                </a:solidFill>
                <a:effectLst/>
                <a:highlight>
                  <a:srgbClr val="FFFF00"/>
                </a:highlight>
                <a:uLnTx/>
                <a:uFillTx/>
                <a:latin typeface="漢儀新蒂牌樓體" panose="02000500000000000000" pitchFamily="2" charset="-120"/>
                <a:ea typeface="漢儀新蒂牌樓體" panose="02000500000000000000" pitchFamily="2" charset="-120"/>
                <a:cs typeface="+mn-cs"/>
              </a:rPr>
              <a:t>一樣重要</a:t>
            </a:r>
            <a:r>
              <a:rPr kumimoji="0" lang="zh-TW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866255"/>
                </a:solidFill>
                <a:effectLst/>
                <a:uLnTx/>
                <a:uFillTx/>
                <a:latin typeface="漢儀新蒂牌樓體" panose="02000500000000000000" pitchFamily="2" charset="-120"/>
                <a:ea typeface="漢儀新蒂牌樓體" panose="02000500000000000000" pitchFamily="2" charset="-120"/>
                <a:cs typeface="+mn-cs"/>
              </a:rPr>
              <a:t>比較好？</a:t>
            </a:r>
            <a:endParaRPr kumimoji="0" lang="en-US" altLang="zh-TW" sz="4400" b="0" i="0" u="none" strike="noStrike" kern="1200" cap="none" spc="0" normalizeH="0" baseline="0" noProof="0" dirty="0">
              <a:ln>
                <a:noFill/>
              </a:ln>
              <a:solidFill>
                <a:srgbClr val="866255"/>
              </a:solidFill>
              <a:effectLst/>
              <a:uLnTx/>
              <a:uFillTx/>
              <a:latin typeface="漢儀新蒂牌樓體" panose="02000500000000000000" pitchFamily="2" charset="-120"/>
              <a:ea typeface="漢儀新蒂牌樓體" panose="02000500000000000000" pitchFamily="2" charset="-12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ts val="450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sz="4400" dirty="0">
              <a:solidFill>
                <a:srgbClr val="866255"/>
              </a:solidFill>
              <a:latin typeface="漢儀新蒂牌樓體" panose="02000500000000000000" pitchFamily="2" charset="-120"/>
              <a:ea typeface="漢儀新蒂牌樓體" panose="02000500000000000000" pitchFamily="2" charset="-120"/>
            </a:endParaRPr>
          </a:p>
          <a:p>
            <a:pPr marL="0" marR="0" lvl="0" indent="0" algn="ctr" defTabSz="914400" rtl="0" eaLnBrk="1" fontAlgn="auto" latinLnBrk="0" hangingPunct="1">
              <a:lnSpc>
                <a:spcPts val="450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4400" b="0" i="0" u="none" strike="noStrike" kern="1200" cap="none" spc="0" normalizeH="0" baseline="0" noProof="0" dirty="0">
              <a:ln>
                <a:noFill/>
              </a:ln>
              <a:solidFill>
                <a:srgbClr val="866255"/>
              </a:solidFill>
              <a:effectLst/>
              <a:uLnTx/>
              <a:uFillTx/>
              <a:latin typeface="漢儀新蒂牌樓體" panose="02000500000000000000" pitchFamily="2" charset="-120"/>
              <a:ea typeface="漢儀新蒂牌樓體" panose="02000500000000000000" pitchFamily="2" charset="-120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ts val="450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4400" dirty="0">
                <a:solidFill>
                  <a:srgbClr val="866255"/>
                </a:solidFill>
                <a:latin typeface="漢儀新蒂牌樓體" panose="02000500000000000000" pitchFamily="2" charset="-120"/>
                <a:ea typeface="漢儀新蒂牌樓體" panose="02000500000000000000" pitchFamily="2" charset="-120"/>
              </a:rPr>
              <a:t>三位同學回答 都有餅乾</a:t>
            </a:r>
            <a:endParaRPr lang="en-US" altLang="zh-TW" sz="4400" dirty="0">
              <a:solidFill>
                <a:srgbClr val="866255"/>
              </a:solidFill>
              <a:latin typeface="漢儀新蒂牌樓體" panose="02000500000000000000" pitchFamily="2" charset="-120"/>
              <a:ea typeface="漢儀新蒂牌樓體" panose="02000500000000000000" pitchFamily="2" charset="-120"/>
            </a:endParaRPr>
          </a:p>
          <a:p>
            <a:pPr marL="0" marR="0" lvl="0" indent="0" defTabSz="914400" rtl="0" eaLnBrk="1" fontAlgn="auto" latinLnBrk="0" hangingPunct="1">
              <a:lnSpc>
                <a:spcPts val="450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4400" b="0" i="0" u="none" strike="noStrike" kern="1200" cap="none" spc="0" normalizeH="0" baseline="0" noProof="0" dirty="0">
              <a:ln>
                <a:noFill/>
              </a:ln>
              <a:solidFill>
                <a:srgbClr val="866255"/>
              </a:solidFill>
              <a:effectLst/>
              <a:uLnTx/>
              <a:uFillTx/>
              <a:latin typeface="漢儀新蒂牌樓體" panose="02000500000000000000" pitchFamily="2" charset="-120"/>
              <a:ea typeface="漢儀新蒂牌樓體" panose="02000500000000000000" pitchFamily="2" charset="-120"/>
              <a:cs typeface="+mn-cs"/>
            </a:endParaRPr>
          </a:p>
        </p:txBody>
      </p:sp>
      <p:pic>
        <p:nvPicPr>
          <p:cNvPr id="36" name="圖片 35">
            <a:extLst>
              <a:ext uri="{FF2B5EF4-FFF2-40B4-BE49-F238E27FC236}">
                <a16:creationId xmlns:a16="http://schemas.microsoft.com/office/drawing/2014/main" id="{3A01C07D-5F3E-EED6-653B-2E22FF5B5A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684" b="96803" l="9709" r="89968">
                        <a14:foregroundMark x1="60518" y1="8526" x2="60518" y2="8526"/>
                        <a14:foregroundMark x1="53074" y1="5684" x2="53074" y2="5684"/>
                        <a14:foregroundMark x1="49515" y1="89343" x2="49515" y2="89343"/>
                        <a14:foregroundMark x1="58900" y1="94494" x2="58900" y2="94494"/>
                        <a14:foregroundMark x1="46926" y1="96803" x2="46926" y2="9680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748962" y="799630"/>
            <a:ext cx="1947806" cy="3548915"/>
          </a:xfrm>
          <a:prstGeom prst="rect">
            <a:avLst/>
          </a:prstGeom>
        </p:spPr>
      </p:pic>
      <p:sp>
        <p:nvSpPr>
          <p:cNvPr id="13" name="投影片編號版面配置區 12">
            <a:extLst>
              <a:ext uri="{FF2B5EF4-FFF2-40B4-BE49-F238E27FC236}">
                <a16:creationId xmlns:a16="http://schemas.microsoft.com/office/drawing/2014/main" id="{DC542B61-C919-F0D8-B832-752A4AE16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08807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AF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48640" y="731520"/>
            <a:ext cx="8656320" cy="5852160"/>
            <a:chOff x="0" y="0"/>
            <a:chExt cx="5490351" cy="371178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3711787"/>
            </a:xfrm>
            <a:custGeom>
              <a:avLst/>
              <a:gdLst/>
              <a:ahLst/>
              <a:cxnLst/>
              <a:rect l="l" t="t" r="r" b="b"/>
              <a:pathLst>
                <a:path w="5490351" h="3711787">
                  <a:moveTo>
                    <a:pt x="5365891" y="3711787"/>
                  </a:moveTo>
                  <a:lnTo>
                    <a:pt x="124460" y="3711787"/>
                  </a:lnTo>
                  <a:cubicBezTo>
                    <a:pt x="55880" y="3711787"/>
                    <a:pt x="0" y="3655907"/>
                    <a:pt x="0" y="358732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3587327"/>
                  </a:lnTo>
                  <a:cubicBezTo>
                    <a:pt x="5490351" y="3655907"/>
                    <a:pt x="5434471" y="3711787"/>
                    <a:pt x="5365891" y="3711787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10" name="AutoShape 4">
            <a:extLst>
              <a:ext uri="{FF2B5EF4-FFF2-40B4-BE49-F238E27FC236}">
                <a16:creationId xmlns:a16="http://schemas.microsoft.com/office/drawing/2014/main" id="{14657283-FAF8-9DE8-6EFE-D5ACA4376264}"/>
              </a:ext>
            </a:extLst>
          </p:cNvPr>
          <p:cNvSpPr/>
          <p:nvPr/>
        </p:nvSpPr>
        <p:spPr>
          <a:xfrm rot="5400000">
            <a:off x="1906670" y="4494130"/>
            <a:ext cx="3197060" cy="0"/>
          </a:xfrm>
          <a:prstGeom prst="line">
            <a:avLst/>
          </a:prstGeom>
          <a:ln w="28575" cap="rnd">
            <a:solidFill>
              <a:srgbClr val="866255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1" name="AutoShape 5">
            <a:extLst>
              <a:ext uri="{FF2B5EF4-FFF2-40B4-BE49-F238E27FC236}">
                <a16:creationId xmlns:a16="http://schemas.microsoft.com/office/drawing/2014/main" id="{9C80E24F-EDAF-5CA8-19BC-850EC2DB29A8}"/>
              </a:ext>
            </a:extLst>
          </p:cNvPr>
          <p:cNvSpPr/>
          <p:nvPr/>
        </p:nvSpPr>
        <p:spPr>
          <a:xfrm rot="5400000">
            <a:off x="4681666" y="4471772"/>
            <a:ext cx="3304744" cy="0"/>
          </a:xfrm>
          <a:prstGeom prst="line">
            <a:avLst/>
          </a:prstGeom>
          <a:ln w="28575" cap="rnd">
            <a:solidFill>
              <a:srgbClr val="866255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2" name="TextBox 9">
            <a:extLst>
              <a:ext uri="{FF2B5EF4-FFF2-40B4-BE49-F238E27FC236}">
                <a16:creationId xmlns:a16="http://schemas.microsoft.com/office/drawing/2014/main" id="{43478632-A8B1-90AC-8AFF-868A1D4AAAB9}"/>
              </a:ext>
            </a:extLst>
          </p:cNvPr>
          <p:cNvSpPr txBox="1"/>
          <p:nvPr/>
        </p:nvSpPr>
        <p:spPr>
          <a:xfrm>
            <a:off x="887975" y="2391206"/>
            <a:ext cx="2507260" cy="2686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872"/>
              </a:lnSpc>
            </a:pPr>
            <a:r>
              <a:rPr lang="zh-TW" altLang="zh-TW" sz="2800" b="1" kern="100" dirty="0">
                <a:effectLst/>
                <a:latin typeface="華康竹風體W4" panose="03000409000000000000" pitchFamily="65" charset="-120"/>
                <a:ea typeface="華康竹風體W4" panose="03000409000000000000" pitchFamily="65" charset="-120"/>
                <a:cs typeface="Times New Roman" panose="02020603050405020304" pitchFamily="18" charset="0"/>
              </a:rPr>
              <a:t>幼兒</a:t>
            </a:r>
            <a:r>
              <a:rPr lang="zh-TW" altLang="zh-TW" sz="2800" b="1" u="sng" kern="100" dirty="0">
                <a:effectLst/>
                <a:latin typeface="華康竹風體W4" panose="03000409000000000000" pitchFamily="65" charset="-120"/>
                <a:ea typeface="華康竹風體W4" panose="03000409000000000000" pitchFamily="65" charset="-120"/>
                <a:cs typeface="Times New Roman" panose="02020603050405020304" pitchFamily="18" charset="0"/>
              </a:rPr>
              <a:t>自保小愛期</a:t>
            </a:r>
            <a:endParaRPr lang="en-US" sz="2000" b="1" u="sng" dirty="0">
              <a:solidFill>
                <a:srgbClr val="866255"/>
              </a:solidFill>
              <a:latin typeface="華康竹風體W4" panose="03000409000000000000" pitchFamily="65" charset="-120"/>
              <a:ea typeface="華康竹風體W4" panose="03000409000000000000" pitchFamily="65" charset="-120"/>
            </a:endParaRPr>
          </a:p>
        </p:txBody>
      </p:sp>
      <p:sp>
        <p:nvSpPr>
          <p:cNvPr id="13" name="TextBox 10">
            <a:extLst>
              <a:ext uri="{FF2B5EF4-FFF2-40B4-BE49-F238E27FC236}">
                <a16:creationId xmlns:a16="http://schemas.microsoft.com/office/drawing/2014/main" id="{493218B8-35E1-D012-5E49-D04649CBCA8E}"/>
              </a:ext>
            </a:extLst>
          </p:cNvPr>
          <p:cNvSpPr txBox="1"/>
          <p:nvPr/>
        </p:nvSpPr>
        <p:spPr>
          <a:xfrm>
            <a:off x="838200" y="3072928"/>
            <a:ext cx="2362747" cy="25101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4000"/>
              </a:lnSpc>
            </a:pPr>
            <a:r>
              <a:rPr lang="zh-TW" altLang="zh-TW" sz="2400" kern="100" dirty="0">
                <a:effectLst/>
                <a:latin typeface="華康竹風體W4" panose="03000409000000000000" pitchFamily="65" charset="-120"/>
                <a:ea typeface="華康竹風體W4" panose="03000409000000000000" pitchFamily="65" charset="-120"/>
                <a:cs typeface="Times New Roman" panose="02020603050405020304" pitchFamily="18" charset="0"/>
              </a:rPr>
              <a:t>七歲前幼兒應學到要愛護自己，以</a:t>
            </a:r>
            <a:r>
              <a:rPr lang="zh-TW" altLang="zh-TW" sz="2400" u="sng" kern="100" dirty="0">
                <a:effectLst/>
                <a:latin typeface="華康竹風體W4" panose="03000409000000000000" pitchFamily="65" charset="-120"/>
                <a:ea typeface="華康竹風體W4" panose="03000409000000000000" pitchFamily="65" charset="-120"/>
                <a:cs typeface="Times New Roman" panose="02020603050405020304" pitchFamily="18" charset="0"/>
              </a:rPr>
              <a:t>能否自我照顧來檢視，且能開始協助親友</a:t>
            </a:r>
            <a:endParaRPr lang="en-US" u="sng" dirty="0">
              <a:solidFill>
                <a:srgbClr val="866255"/>
              </a:solidFill>
              <a:latin typeface="華康竹風體W4" panose="03000409000000000000" pitchFamily="65" charset="-120"/>
              <a:ea typeface="華康竹風體W4" panose="03000409000000000000" pitchFamily="65" charset="-120"/>
            </a:endParaRPr>
          </a:p>
        </p:txBody>
      </p:sp>
      <p:sp>
        <p:nvSpPr>
          <p:cNvPr id="16" name="TextBox 13">
            <a:extLst>
              <a:ext uri="{FF2B5EF4-FFF2-40B4-BE49-F238E27FC236}">
                <a16:creationId xmlns:a16="http://schemas.microsoft.com/office/drawing/2014/main" id="{A9844CFE-C4F5-145B-4305-CB18622A2723}"/>
              </a:ext>
            </a:extLst>
          </p:cNvPr>
          <p:cNvSpPr txBox="1"/>
          <p:nvPr/>
        </p:nvSpPr>
        <p:spPr>
          <a:xfrm>
            <a:off x="3719583" y="3072928"/>
            <a:ext cx="2362747" cy="30230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4000"/>
              </a:lnSpc>
            </a:pPr>
            <a:r>
              <a:rPr lang="zh-TW" altLang="en-US" sz="2400" kern="100" dirty="0">
                <a:latin typeface="華康竹風體W4" panose="03000409000000000000" pitchFamily="65" charset="-120"/>
                <a:ea typeface="華康竹風體W4" panose="03000409000000000000" pitchFamily="65" charset="-120"/>
                <a:cs typeface="Times New Roman" panose="02020603050405020304" pitchFamily="18" charset="0"/>
              </a:rPr>
              <a:t>小學階段</a:t>
            </a:r>
            <a:r>
              <a:rPr lang="zh-TW" altLang="en-US" sz="2400" u="sng" kern="100" dirty="0">
                <a:latin typeface="華康竹風體W4" panose="03000409000000000000" pitchFamily="65" charset="-120"/>
                <a:ea typeface="華康竹風體W4" panose="03000409000000000000" pitchFamily="65" charset="-120"/>
                <a:cs typeface="Times New Roman" panose="02020603050405020304" pitchFamily="18" charset="0"/>
              </a:rPr>
              <a:t>應學到平等尊重任何人</a:t>
            </a:r>
            <a:r>
              <a:rPr lang="zh-TW" altLang="en-US" sz="2400" kern="100" dirty="0">
                <a:latin typeface="華康竹風體W4" panose="03000409000000000000" pitchFamily="65" charset="-120"/>
                <a:ea typeface="華康竹風體W4" panose="03000409000000000000" pitchFamily="65" charset="-120"/>
                <a:cs typeface="Times New Roman" panose="02020603050405020304" pitchFamily="18" charset="0"/>
              </a:rPr>
              <a:t>。師長能鼓勵思辨。若人人只顧親友會衝突而害人害己</a:t>
            </a:r>
            <a:endParaRPr lang="en-US" dirty="0">
              <a:solidFill>
                <a:srgbClr val="866255"/>
              </a:solidFill>
              <a:latin typeface="華康竹風體W4" panose="03000409000000000000" pitchFamily="65" charset="-120"/>
              <a:ea typeface="華康竹風體W4" panose="03000409000000000000" pitchFamily="65" charset="-120"/>
            </a:endParaRPr>
          </a:p>
        </p:txBody>
      </p:sp>
      <p:sp>
        <p:nvSpPr>
          <p:cNvPr id="17" name="TextBox 14">
            <a:extLst>
              <a:ext uri="{FF2B5EF4-FFF2-40B4-BE49-F238E27FC236}">
                <a16:creationId xmlns:a16="http://schemas.microsoft.com/office/drawing/2014/main" id="{701BFF03-F127-CF0F-EB1F-3ACCCD9902C1}"/>
              </a:ext>
            </a:extLst>
          </p:cNvPr>
          <p:cNvSpPr txBox="1"/>
          <p:nvPr/>
        </p:nvSpPr>
        <p:spPr>
          <a:xfrm>
            <a:off x="6480592" y="3072928"/>
            <a:ext cx="2362747" cy="25101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4000"/>
              </a:lnSpc>
            </a:pPr>
            <a:r>
              <a:rPr lang="zh-TW" altLang="zh-TW" sz="2400" kern="100" dirty="0">
                <a:effectLst/>
                <a:latin typeface="華康竹風體W4" panose="03000409000000000000" pitchFamily="65" charset="-120"/>
                <a:ea typeface="華康竹風體W4" panose="03000409000000000000" pitchFamily="65" charset="-120"/>
                <a:cs typeface="Times New Roman" panose="02020603050405020304" pitchFamily="18" charset="0"/>
              </a:rPr>
              <a:t>十三歲起中大學階段應學到</a:t>
            </a:r>
            <a:r>
              <a:rPr lang="zh-TW" altLang="zh-TW" sz="2400" u="sng" kern="100" dirty="0">
                <a:effectLst/>
                <a:latin typeface="華康竹風體W4" panose="03000409000000000000" pitchFamily="65" charset="-120"/>
                <a:ea typeface="華康竹風體W4" panose="03000409000000000000" pitchFamily="65" charset="-120"/>
                <a:cs typeface="Times New Roman" panose="02020603050405020304" pitchFamily="18" charset="0"/>
              </a:rPr>
              <a:t>體認愛人不可分親疏</a:t>
            </a:r>
            <a:r>
              <a:rPr lang="zh-TW" altLang="zh-TW" sz="2400" kern="100" dirty="0">
                <a:effectLst/>
                <a:latin typeface="華康竹風體W4" panose="03000409000000000000" pitchFamily="65" charset="-120"/>
                <a:ea typeface="華康竹風體W4" panose="03000409000000000000" pitchFamily="65" charset="-120"/>
                <a:cs typeface="Times New Roman" panose="02020603050405020304" pitchFamily="18" charset="0"/>
              </a:rPr>
              <a:t>，以能否言行顧及所有人來檢視</a:t>
            </a:r>
            <a:endParaRPr lang="en-US" dirty="0">
              <a:solidFill>
                <a:srgbClr val="866255"/>
              </a:solidFill>
              <a:latin typeface="華康竹風體W4" panose="03000409000000000000" pitchFamily="65" charset="-120"/>
              <a:ea typeface="華康竹風體W4" panose="03000409000000000000" pitchFamily="65" charset="-120"/>
            </a:endParaRPr>
          </a:p>
        </p:txBody>
      </p:sp>
      <p:sp>
        <p:nvSpPr>
          <p:cNvPr id="18" name="TextBox 8">
            <a:extLst>
              <a:ext uri="{FF2B5EF4-FFF2-40B4-BE49-F238E27FC236}">
                <a16:creationId xmlns:a16="http://schemas.microsoft.com/office/drawing/2014/main" id="{E3439992-B034-5563-5B7F-0603AE4C5244}"/>
              </a:ext>
            </a:extLst>
          </p:cNvPr>
          <p:cNvSpPr txBox="1"/>
          <p:nvPr/>
        </p:nvSpPr>
        <p:spPr>
          <a:xfrm>
            <a:off x="76200" y="1033793"/>
            <a:ext cx="5105396" cy="6020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506"/>
              </a:lnSpc>
            </a:pPr>
            <a:r>
              <a:rPr lang="zh-TW" altLang="en-US" sz="4400" dirty="0">
                <a:solidFill>
                  <a:srgbClr val="866255"/>
                </a:solidFill>
                <a:latin typeface="漢儀新蒂牌樓體" panose="02000500000000000000" pitchFamily="2" charset="-120"/>
                <a:ea typeface="漢儀新蒂牌樓體" panose="02000500000000000000" pitchFamily="2" charset="-120"/>
              </a:rPr>
              <a:t>怎樣停止霸凌？</a:t>
            </a:r>
            <a:endParaRPr lang="en-US" sz="4400" dirty="0">
              <a:solidFill>
                <a:srgbClr val="866255"/>
              </a:solidFill>
              <a:latin typeface="漢儀新蒂牌樓體" panose="02000500000000000000" pitchFamily="2" charset="-120"/>
              <a:ea typeface="漢儀新蒂牌樓體" panose="02000500000000000000" pitchFamily="2" charset="-120"/>
            </a:endParaRPr>
          </a:p>
        </p:txBody>
      </p:sp>
      <p:sp>
        <p:nvSpPr>
          <p:cNvPr id="19" name="TextBox 8">
            <a:extLst>
              <a:ext uri="{FF2B5EF4-FFF2-40B4-BE49-F238E27FC236}">
                <a16:creationId xmlns:a16="http://schemas.microsoft.com/office/drawing/2014/main" id="{231B8D45-9782-49F8-CBC9-2F389076D1FE}"/>
              </a:ext>
            </a:extLst>
          </p:cNvPr>
          <p:cNvSpPr txBox="1"/>
          <p:nvPr/>
        </p:nvSpPr>
        <p:spPr>
          <a:xfrm>
            <a:off x="4495800" y="1379112"/>
            <a:ext cx="5105396" cy="6020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506"/>
              </a:lnSpc>
            </a:pPr>
            <a:r>
              <a:rPr lang="zh-TW" altLang="en-US" sz="4400" dirty="0">
                <a:solidFill>
                  <a:srgbClr val="866255"/>
                </a:solidFill>
                <a:latin typeface="漢儀新蒂牌樓體" panose="02000500000000000000" pitchFamily="2" charset="-120"/>
                <a:ea typeface="漢儀新蒂牌樓體" panose="02000500000000000000" pitchFamily="2" charset="-120"/>
              </a:rPr>
              <a:t>學習互愛三階段</a:t>
            </a:r>
            <a:endParaRPr lang="en-US" sz="4400" dirty="0">
              <a:solidFill>
                <a:srgbClr val="866255"/>
              </a:solidFill>
              <a:latin typeface="漢儀新蒂牌樓體" panose="02000500000000000000" pitchFamily="2" charset="-120"/>
              <a:ea typeface="漢儀新蒂牌樓體" panose="02000500000000000000" pitchFamily="2" charset="-120"/>
            </a:endParaRPr>
          </a:p>
        </p:txBody>
      </p:sp>
      <p:sp>
        <p:nvSpPr>
          <p:cNvPr id="20" name="TextBox 9">
            <a:extLst>
              <a:ext uri="{FF2B5EF4-FFF2-40B4-BE49-F238E27FC236}">
                <a16:creationId xmlns:a16="http://schemas.microsoft.com/office/drawing/2014/main" id="{25C59ABA-9685-1AE8-3B08-09AC061CBD9A}"/>
              </a:ext>
            </a:extLst>
          </p:cNvPr>
          <p:cNvSpPr txBox="1"/>
          <p:nvPr/>
        </p:nvSpPr>
        <p:spPr>
          <a:xfrm>
            <a:off x="3686157" y="2391206"/>
            <a:ext cx="2507260" cy="2686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872"/>
              </a:lnSpc>
            </a:pPr>
            <a:r>
              <a:rPr lang="zh-TW" altLang="en-US" sz="2800" b="1" kern="100" dirty="0">
                <a:effectLst/>
                <a:latin typeface="華康竹風體W4" panose="03000409000000000000" pitchFamily="65" charset="-120"/>
                <a:ea typeface="華康竹風體W4" panose="03000409000000000000" pitchFamily="65" charset="-120"/>
                <a:cs typeface="Times New Roman" panose="02020603050405020304" pitchFamily="18" charset="0"/>
              </a:rPr>
              <a:t>小學</a:t>
            </a:r>
            <a:r>
              <a:rPr lang="zh-TW" altLang="en-US" sz="2800" b="1" u="sng" kern="100" dirty="0">
                <a:effectLst/>
                <a:latin typeface="華康竹風體W4" panose="03000409000000000000" pitchFamily="65" charset="-120"/>
                <a:ea typeface="華康竹風體W4" panose="03000409000000000000" pitchFamily="65" charset="-120"/>
                <a:cs typeface="Times New Roman" panose="02020603050405020304" pitchFamily="18" charset="0"/>
              </a:rPr>
              <a:t>學習大愛期</a:t>
            </a:r>
            <a:endParaRPr lang="en-US" sz="2000" b="1" u="sng" dirty="0">
              <a:solidFill>
                <a:srgbClr val="866255"/>
              </a:solidFill>
              <a:latin typeface="華康竹風體W4" panose="03000409000000000000" pitchFamily="65" charset="-120"/>
              <a:ea typeface="華康竹風體W4" panose="03000409000000000000" pitchFamily="65" charset="-120"/>
            </a:endParaRPr>
          </a:p>
        </p:txBody>
      </p:sp>
      <p:sp>
        <p:nvSpPr>
          <p:cNvPr id="21" name="TextBox 9">
            <a:extLst>
              <a:ext uri="{FF2B5EF4-FFF2-40B4-BE49-F238E27FC236}">
                <a16:creationId xmlns:a16="http://schemas.microsoft.com/office/drawing/2014/main" id="{165BF7FD-04AA-7EB1-707F-2E91EEAA610B}"/>
              </a:ext>
            </a:extLst>
          </p:cNvPr>
          <p:cNvSpPr txBox="1"/>
          <p:nvPr/>
        </p:nvSpPr>
        <p:spPr>
          <a:xfrm>
            <a:off x="6484340" y="2391206"/>
            <a:ext cx="2507260" cy="2686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872"/>
              </a:lnSpc>
            </a:pPr>
            <a:r>
              <a:rPr lang="zh-TW" altLang="en-US" sz="2800" b="1" kern="100" dirty="0">
                <a:effectLst/>
                <a:latin typeface="華康竹風體W4" panose="03000409000000000000" pitchFamily="65" charset="-120"/>
                <a:ea typeface="華康竹風體W4" panose="03000409000000000000" pitchFamily="65" charset="-120"/>
                <a:cs typeface="Times New Roman" panose="02020603050405020304" pitchFamily="18" charset="0"/>
              </a:rPr>
              <a:t>中大學</a:t>
            </a:r>
            <a:r>
              <a:rPr lang="zh-TW" altLang="en-US" sz="2800" b="1" u="sng" kern="100" dirty="0">
                <a:effectLst/>
                <a:latin typeface="華康竹風體W4" panose="03000409000000000000" pitchFamily="65" charset="-120"/>
                <a:ea typeface="華康竹風體W4" panose="03000409000000000000" pitchFamily="65" charset="-120"/>
                <a:cs typeface="Times New Roman" panose="02020603050405020304" pitchFamily="18" charset="0"/>
              </a:rPr>
              <a:t>大愛期</a:t>
            </a:r>
            <a:endParaRPr lang="en-US" sz="2000" b="1" u="sng" dirty="0">
              <a:solidFill>
                <a:srgbClr val="866255"/>
              </a:solidFill>
              <a:latin typeface="華康竹風體W4" panose="03000409000000000000" pitchFamily="65" charset="-120"/>
              <a:ea typeface="華康竹風體W4" panose="03000409000000000000" pitchFamily="65" charset="-120"/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A39B43C6-CF31-6D58-9BEF-533422080A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554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6" grpId="0"/>
      <p:bldP spid="17" grpId="0"/>
      <p:bldP spid="19" grpId="0"/>
      <p:bldP spid="20" grpId="0"/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A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>
            <a:extLst>
              <a:ext uri="{FF2B5EF4-FFF2-40B4-BE49-F238E27FC236}">
                <a16:creationId xmlns:a16="http://schemas.microsoft.com/office/drawing/2014/main" id="{8851308F-7963-4C29-44C3-7ECE5349EEF4}"/>
              </a:ext>
            </a:extLst>
          </p:cNvPr>
          <p:cNvSpPr/>
          <p:nvPr/>
        </p:nvSpPr>
        <p:spPr>
          <a:xfrm>
            <a:off x="548640" y="769905"/>
            <a:ext cx="8656320" cy="57753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2052" name="Picture 4" descr="和孩子談烏俄戰爭：從心理、立場到資訊傳遞，德國社會這樣做｜ 吳品瑜／ 陪伴，日不落｜ 獨立評論">
            <a:extLst>
              <a:ext uri="{FF2B5EF4-FFF2-40B4-BE49-F238E27FC236}">
                <a16:creationId xmlns:a16="http://schemas.microsoft.com/office/drawing/2014/main" id="{87EE8808-70A3-7D41-FE9D-23A1199E54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" y="783553"/>
            <a:ext cx="8656320" cy="5775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8"/>
          <p:cNvSpPr txBox="1"/>
          <p:nvPr/>
        </p:nvSpPr>
        <p:spPr>
          <a:xfrm>
            <a:off x="548640" y="1545325"/>
            <a:ext cx="8976360" cy="50517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lvl="0" indent="-457200">
              <a:lnSpc>
                <a:spcPts val="5000"/>
              </a:lnSpc>
              <a:buFont typeface="Arial" panose="020B0604020202020204" pitchFamily="34" charset="0"/>
              <a:buChar char="•"/>
            </a:pPr>
            <a:r>
              <a:rPr lang="zh-TW" altLang="en-US" sz="2800" b="1" kern="100" dirty="0">
                <a:solidFill>
                  <a:srgbClr val="000000"/>
                </a:solidFill>
                <a:effectLst/>
                <a:latin typeface="華康竹風體W4" panose="03000409000000000000" pitchFamily="65" charset="-120"/>
                <a:ea typeface="華康竹風體W4" panose="03000409000000000000" pitchFamily="65" charset="-120"/>
                <a:cs typeface="Times New Roman" panose="02020603050405020304" pitchFamily="18" charset="0"/>
              </a:rPr>
              <a:t>人不可只愛自己或</a:t>
            </a:r>
            <a:r>
              <a:rPr lang="zh-TW" altLang="en-US" sz="2800" b="1" kern="100" dirty="0">
                <a:solidFill>
                  <a:srgbClr val="000000"/>
                </a:solidFill>
                <a:latin typeface="華康竹風體W4" panose="03000409000000000000" pitchFamily="65" charset="-120"/>
                <a:ea typeface="華康竹風體W4" panose="03000409000000000000" pitchFamily="65" charset="-120"/>
                <a:cs typeface="Times New Roman" panose="02020603050405020304" pitchFamily="18" charset="0"/>
              </a:rPr>
              <a:t>只</a:t>
            </a:r>
            <a:r>
              <a:rPr lang="zh-TW" altLang="en-US" sz="2800" b="1" kern="100" dirty="0">
                <a:solidFill>
                  <a:srgbClr val="000000"/>
                </a:solidFill>
                <a:effectLst/>
                <a:latin typeface="華康竹風體W4" panose="03000409000000000000" pitchFamily="65" charset="-120"/>
                <a:ea typeface="華康竹風體W4" panose="03000409000000000000" pitchFamily="65" charset="-120"/>
                <a:cs typeface="Times New Roman" panose="02020603050405020304" pitchFamily="18" charset="0"/>
              </a:rPr>
              <a:t>偏愛親友。</a:t>
            </a:r>
            <a:endParaRPr lang="en-US" altLang="zh-TW" sz="2800" b="1" kern="100" dirty="0">
              <a:solidFill>
                <a:srgbClr val="000000"/>
              </a:solidFill>
              <a:effectLst/>
              <a:latin typeface="華康竹風體W4" panose="03000409000000000000" pitchFamily="65" charset="-120"/>
              <a:ea typeface="華康竹風體W4" panose="03000409000000000000" pitchFamily="65" charset="-120"/>
              <a:cs typeface="Times New Roman" panose="02020603050405020304" pitchFamily="18" charset="0"/>
            </a:endParaRPr>
          </a:p>
          <a:p>
            <a:pPr marL="457200" indent="-457200">
              <a:lnSpc>
                <a:spcPts val="5000"/>
              </a:lnSpc>
              <a:buFont typeface="Arial" panose="020B0604020202020204" pitchFamily="34" charset="0"/>
              <a:buChar char="•"/>
            </a:pPr>
            <a:r>
              <a:rPr lang="zh-TW" altLang="en-US" sz="2800" b="1" kern="100" dirty="0">
                <a:solidFill>
                  <a:srgbClr val="000000"/>
                </a:solidFill>
                <a:effectLst/>
                <a:latin typeface="華康竹風體W4" panose="03000409000000000000" pitchFamily="65" charset="-120"/>
                <a:ea typeface="華康竹風體W4" panose="03000409000000000000" pitchFamily="65" charset="-120"/>
                <a:cs typeface="Times New Roman" panose="02020603050405020304" pitchFamily="18" charset="0"/>
              </a:rPr>
              <a:t>因為如果只尊重家人，沒同等尊重外人，</a:t>
            </a:r>
            <a:r>
              <a:rPr lang="zh-TW" altLang="en-US" sz="2800" b="1" u="sng" kern="100" dirty="0">
                <a:solidFill>
                  <a:srgbClr val="000000"/>
                </a:solidFill>
                <a:effectLst/>
                <a:latin typeface="華康竹風體W4" panose="03000409000000000000" pitchFamily="65" charset="-120"/>
                <a:ea typeface="華康竹風體W4" panose="03000409000000000000" pitchFamily="65" charset="-120"/>
                <a:cs typeface="Times New Roman" panose="02020603050405020304" pitchFamily="18" charset="0"/>
              </a:rPr>
              <a:t>外人也不會尊重你與家人。</a:t>
            </a:r>
            <a:endParaRPr lang="en-US" altLang="zh-TW" sz="2800" b="1" u="sng" kern="100" dirty="0">
              <a:solidFill>
                <a:srgbClr val="000000"/>
              </a:solidFill>
              <a:effectLst/>
              <a:latin typeface="華康竹風體W4" panose="03000409000000000000" pitchFamily="65" charset="-120"/>
              <a:ea typeface="華康竹風體W4" panose="03000409000000000000" pitchFamily="65" charset="-120"/>
              <a:cs typeface="Times New Roman" panose="02020603050405020304" pitchFamily="18" charset="0"/>
            </a:endParaRPr>
          </a:p>
          <a:p>
            <a:pPr marL="457200" lvl="0" indent="-457200">
              <a:lnSpc>
                <a:spcPts val="5000"/>
              </a:lnSpc>
              <a:buFont typeface="Arial" panose="020B0604020202020204" pitchFamily="34" charset="0"/>
              <a:buChar char="•"/>
            </a:pPr>
            <a:r>
              <a:rPr lang="zh-TW" altLang="en-US" sz="2800" b="1" kern="100" dirty="0">
                <a:solidFill>
                  <a:srgbClr val="000000"/>
                </a:solidFill>
                <a:effectLst/>
                <a:latin typeface="華康竹風體W4" panose="03000409000000000000" pitchFamily="65" charset="-120"/>
                <a:ea typeface="華康竹風體W4" panose="03000409000000000000" pitchFamily="65" charset="-120"/>
                <a:cs typeface="Times New Roman" panose="02020603050405020304" pitchFamily="18" charset="0"/>
              </a:rPr>
              <a:t>因為若人人如此而缺資源或食物必霸凌、爭奪與戰亂！</a:t>
            </a:r>
            <a:endParaRPr lang="en-US" altLang="zh-TW" sz="2800" b="1" kern="100" dirty="0">
              <a:solidFill>
                <a:srgbClr val="000000"/>
              </a:solidFill>
              <a:effectLst/>
              <a:latin typeface="華康竹風體W4" panose="03000409000000000000" pitchFamily="65" charset="-120"/>
              <a:ea typeface="華康竹風體W4" panose="03000409000000000000" pitchFamily="65" charset="-120"/>
              <a:cs typeface="Times New Roman" panose="02020603050405020304" pitchFamily="18" charset="0"/>
            </a:endParaRPr>
          </a:p>
          <a:p>
            <a:pPr lvl="0">
              <a:lnSpc>
                <a:spcPts val="5000"/>
              </a:lnSpc>
            </a:pPr>
            <a:endParaRPr lang="en-US" altLang="zh-TW" sz="2800" b="1" kern="100" dirty="0">
              <a:solidFill>
                <a:srgbClr val="000000"/>
              </a:solidFill>
              <a:effectLst/>
              <a:latin typeface="華康竹風體W4" panose="03000409000000000000" pitchFamily="65" charset="-120"/>
              <a:ea typeface="華康竹風體W4" panose="03000409000000000000" pitchFamily="65" charset="-120"/>
              <a:cs typeface="Times New Roman" panose="02020603050405020304" pitchFamily="18" charset="0"/>
            </a:endParaRPr>
          </a:p>
          <a:p>
            <a:pPr marL="457200" lvl="0" indent="-457200">
              <a:lnSpc>
                <a:spcPts val="5000"/>
              </a:lnSpc>
              <a:buFont typeface="Arial" panose="020B0604020202020204" pitchFamily="34" charset="0"/>
              <a:buChar char="•"/>
            </a:pPr>
            <a:r>
              <a:rPr lang="zh-TW" altLang="en-US" sz="2800" b="1" kern="100" dirty="0">
                <a:solidFill>
                  <a:srgbClr val="000000"/>
                </a:solidFill>
                <a:effectLst/>
                <a:latin typeface="華康竹風體W4" panose="03000409000000000000" pitchFamily="65" charset="-120"/>
                <a:ea typeface="華康竹風體W4" panose="03000409000000000000" pitchFamily="65" charset="-120"/>
                <a:cs typeface="Times New Roman" panose="02020603050405020304" pitchFamily="18" charset="0"/>
              </a:rPr>
              <a:t>所以</a:t>
            </a:r>
            <a:r>
              <a:rPr lang="zh-TW" altLang="en-US" sz="2800" b="1" u="sng" kern="100" dirty="0">
                <a:solidFill>
                  <a:srgbClr val="000000"/>
                </a:solidFill>
                <a:effectLst/>
                <a:latin typeface="華康竹風體W4" panose="03000409000000000000" pitchFamily="65" charset="-120"/>
                <a:ea typeface="華康竹風體W4" panose="03000409000000000000" pitchFamily="65" charset="-120"/>
                <a:cs typeface="Times New Roman" panose="02020603050405020304" pitchFamily="18" charset="0"/>
              </a:rPr>
              <a:t>尊重自己、家人、外人要同等重要</a:t>
            </a:r>
            <a:r>
              <a:rPr lang="zh-TW" altLang="en-US" sz="2800" b="1" kern="100" dirty="0">
                <a:solidFill>
                  <a:srgbClr val="000000"/>
                </a:solidFill>
                <a:effectLst/>
                <a:latin typeface="華康竹風體W4" panose="03000409000000000000" pitchFamily="65" charset="-120"/>
                <a:ea typeface="華康竹風體W4" panose="03000409000000000000" pitchFamily="65" charset="-120"/>
                <a:cs typeface="Times New Roman" panose="02020603050405020304" pitchFamily="18" charset="0"/>
              </a:rPr>
              <a:t>。這是大愛</a:t>
            </a:r>
            <a:r>
              <a:rPr lang="en-US" altLang="zh-TW" sz="2800" b="1" kern="100" dirty="0">
                <a:solidFill>
                  <a:srgbClr val="000000"/>
                </a:solidFill>
                <a:effectLst/>
                <a:latin typeface="華康竹風體W4" panose="03000409000000000000" pitchFamily="65" charset="-120"/>
                <a:ea typeface="華康竹風體W4" panose="03000409000000000000" pitchFamily="65" charset="-120"/>
                <a:cs typeface="Times New Roman" panose="02020603050405020304" pitchFamily="18" charset="0"/>
              </a:rPr>
              <a:t>!</a:t>
            </a:r>
          </a:p>
          <a:p>
            <a:pPr marL="457200" lvl="0" indent="-457200">
              <a:lnSpc>
                <a:spcPts val="5000"/>
              </a:lnSpc>
              <a:buFont typeface="Arial" panose="020B0604020202020204" pitchFamily="34" charset="0"/>
              <a:buChar char="•"/>
            </a:pPr>
            <a:r>
              <a:rPr lang="zh-TW" altLang="en-US" sz="2800" b="1" kern="100" dirty="0">
                <a:solidFill>
                  <a:srgbClr val="000000"/>
                </a:solidFill>
                <a:effectLst/>
                <a:latin typeface="華康竹風體W4" panose="03000409000000000000" pitchFamily="65" charset="-120"/>
                <a:ea typeface="華康竹風體W4" panose="03000409000000000000" pitchFamily="65" charset="-120"/>
                <a:cs typeface="Times New Roman" panose="02020603050405020304" pitchFamily="18" charset="0"/>
              </a:rPr>
              <a:t>故</a:t>
            </a:r>
            <a:r>
              <a:rPr lang="zh-TW" altLang="en-US" sz="2800" b="1" kern="1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華康竹風體W4" panose="03000409000000000000" pitchFamily="65" charset="-120"/>
                <a:ea typeface="華康竹風體W4" panose="03000409000000000000" pitchFamily="65" charset="-120"/>
                <a:cs typeface="Times New Roman" panose="02020603050405020304" pitchFamily="18" charset="0"/>
              </a:rPr>
              <a:t>大愛是第一重要道德。 也是遠離暴力戰爭的唯一方法</a:t>
            </a:r>
            <a:endParaRPr lang="en-US" sz="2000" u="none" dirty="0">
              <a:solidFill>
                <a:srgbClr val="866255"/>
              </a:solidFill>
              <a:highlight>
                <a:srgbClr val="FFFF00"/>
              </a:highlight>
              <a:latin typeface="華康竹風體W4" panose="03000409000000000000" pitchFamily="65" charset="-120"/>
              <a:ea typeface="華康竹風體W4" panose="03000409000000000000" pitchFamily="65" charset="-12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FB61F14-63EF-70BA-3FAE-C02EEDE60608}"/>
              </a:ext>
            </a:extLst>
          </p:cNvPr>
          <p:cNvSpPr txBox="1"/>
          <p:nvPr/>
        </p:nvSpPr>
        <p:spPr>
          <a:xfrm>
            <a:off x="304800" y="960283"/>
            <a:ext cx="5105396" cy="5770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506"/>
              </a:lnSpc>
            </a:pPr>
            <a:r>
              <a:rPr lang="zh-TW" altLang="en-US" sz="4400" dirty="0">
                <a:solidFill>
                  <a:srgbClr val="866255"/>
                </a:solidFill>
                <a:latin typeface="漢儀新蒂牌樓體" panose="02000500000000000000" pitchFamily="2" charset="-120"/>
                <a:ea typeface="漢儀新蒂牌樓體" panose="02000500000000000000" pitchFamily="2" charset="-120"/>
              </a:rPr>
              <a:t>二、改變心態到</a:t>
            </a:r>
            <a:r>
              <a:rPr lang="zh-TW" altLang="en-US" sz="4400" dirty="0">
                <a:solidFill>
                  <a:srgbClr val="866255"/>
                </a:solidFill>
                <a:highlight>
                  <a:srgbClr val="FFFF00"/>
                </a:highlight>
                <a:latin typeface="漢儀新蒂牌樓體" panose="02000500000000000000" pitchFamily="2" charset="-120"/>
                <a:ea typeface="漢儀新蒂牌樓體" panose="02000500000000000000" pitchFamily="2" charset="-120"/>
              </a:rPr>
              <a:t>大愛</a:t>
            </a:r>
            <a:endParaRPr lang="en-US" sz="4400" dirty="0">
              <a:solidFill>
                <a:srgbClr val="866255"/>
              </a:solidFill>
              <a:highlight>
                <a:srgbClr val="FFFF00"/>
              </a:highlight>
              <a:latin typeface="漢儀新蒂牌樓體" panose="02000500000000000000" pitchFamily="2" charset="-120"/>
              <a:ea typeface="漢儀新蒂牌樓體" panose="02000500000000000000" pitchFamily="2" charset="-120"/>
            </a:endParaRP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029A018B-888B-E607-8D9F-0076BB202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4804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AF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48640" y="767066"/>
            <a:ext cx="8656320" cy="5852160"/>
            <a:chOff x="0" y="0"/>
            <a:chExt cx="5490351" cy="371178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3711787"/>
            </a:xfrm>
            <a:custGeom>
              <a:avLst/>
              <a:gdLst/>
              <a:ahLst/>
              <a:cxnLst/>
              <a:rect l="l" t="t" r="r" b="b"/>
              <a:pathLst>
                <a:path w="5490351" h="3711787">
                  <a:moveTo>
                    <a:pt x="5365891" y="3711787"/>
                  </a:moveTo>
                  <a:lnTo>
                    <a:pt x="124460" y="3711787"/>
                  </a:lnTo>
                  <a:cubicBezTo>
                    <a:pt x="55880" y="3711787"/>
                    <a:pt x="0" y="3655907"/>
                    <a:pt x="0" y="358732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3587327"/>
                  </a:lnTo>
                  <a:cubicBezTo>
                    <a:pt x="5490351" y="3655907"/>
                    <a:pt x="5434471" y="3711787"/>
                    <a:pt x="5365891" y="3711787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zh-TW" altLang="en-US"/>
            </a:p>
          </p:txBody>
        </p:sp>
      </p:grpSp>
      <p:pic>
        <p:nvPicPr>
          <p:cNvPr id="10" name="Picture 12">
            <a:extLst>
              <a:ext uri="{FF2B5EF4-FFF2-40B4-BE49-F238E27FC236}">
                <a16:creationId xmlns:a16="http://schemas.microsoft.com/office/drawing/2014/main" id="{C29F7BD0-3285-2ADD-B26F-4154F35885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548179" y="3568596"/>
            <a:ext cx="1473901" cy="2947802"/>
          </a:xfrm>
          <a:prstGeom prst="rect">
            <a:avLst/>
          </a:prstGeom>
        </p:spPr>
      </p:pic>
      <p:sp>
        <p:nvSpPr>
          <p:cNvPr id="11" name="TextBox 8">
            <a:extLst>
              <a:ext uri="{FF2B5EF4-FFF2-40B4-BE49-F238E27FC236}">
                <a16:creationId xmlns:a16="http://schemas.microsoft.com/office/drawing/2014/main" id="{AD0A82CF-CF0F-B8B8-265E-6C72905C080A}"/>
              </a:ext>
            </a:extLst>
          </p:cNvPr>
          <p:cNvSpPr txBox="1"/>
          <p:nvPr/>
        </p:nvSpPr>
        <p:spPr>
          <a:xfrm>
            <a:off x="838199" y="1292607"/>
            <a:ext cx="6133745" cy="5770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506"/>
              </a:lnSpc>
            </a:pPr>
            <a:r>
              <a:rPr lang="zh-TW" altLang="en-US" sz="4400" dirty="0">
                <a:solidFill>
                  <a:srgbClr val="866255"/>
                </a:solidFill>
                <a:latin typeface="漢儀新蒂牌樓體" panose="02000500000000000000" pitchFamily="2" charset="-120"/>
                <a:ea typeface="漢儀新蒂牌樓體" panose="02000500000000000000" pitchFamily="2" charset="-120"/>
              </a:rPr>
              <a:t>三、學會 </a:t>
            </a:r>
            <a:r>
              <a:rPr lang="zh-TW" altLang="en-US" sz="4400" dirty="0">
                <a:solidFill>
                  <a:srgbClr val="866255"/>
                </a:solidFill>
                <a:highlight>
                  <a:srgbClr val="FFFF00"/>
                </a:highlight>
                <a:latin typeface="漢儀新蒂牌樓體" panose="02000500000000000000" pitchFamily="2" charset="-120"/>
                <a:ea typeface="漢儀新蒂牌樓體" panose="02000500000000000000" pitchFamily="2" charset="-120"/>
              </a:rPr>
              <a:t>互顧需要溝通</a:t>
            </a:r>
            <a:endParaRPr lang="en-US" sz="4400" dirty="0">
              <a:solidFill>
                <a:srgbClr val="866255"/>
              </a:solidFill>
              <a:highlight>
                <a:srgbClr val="FFFF00"/>
              </a:highlight>
              <a:latin typeface="漢儀新蒂牌樓體" panose="02000500000000000000" pitchFamily="2" charset="-120"/>
              <a:ea typeface="漢儀新蒂牌樓體" panose="02000500000000000000" pitchFamily="2" charset="-120"/>
            </a:endParaRPr>
          </a:p>
        </p:txBody>
      </p:sp>
      <p:sp>
        <p:nvSpPr>
          <p:cNvPr id="4" name="內容版面配置區 2">
            <a:extLst>
              <a:ext uri="{FF2B5EF4-FFF2-40B4-BE49-F238E27FC236}">
                <a16:creationId xmlns:a16="http://schemas.microsoft.com/office/drawing/2014/main" id="{4DD9C895-1174-ECCD-ECF8-713F43FAF434}"/>
              </a:ext>
            </a:extLst>
          </p:cNvPr>
          <p:cNvSpPr txBox="1">
            <a:spLocks/>
          </p:cNvSpPr>
          <p:nvPr/>
        </p:nvSpPr>
        <p:spPr>
          <a:xfrm>
            <a:off x="845289" y="1923598"/>
            <a:ext cx="6060790" cy="4624536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2296" indent="0">
              <a:buFont typeface="Arial" pitchFamily="34" charset="0"/>
              <a:buNone/>
            </a:pPr>
            <a:endParaRPr lang="en-US" altLang="zh-TW" sz="2400" dirty="0"/>
          </a:p>
          <a:p>
            <a:pPr marL="596646" indent="-514350">
              <a:buFont typeface="+mj-lt"/>
              <a:buAutoNum type="arabicPeriod"/>
            </a:pPr>
            <a:r>
              <a:rPr lang="en-US" altLang="zh-TW" dirty="0">
                <a:latin typeface="華康竹風體W4" panose="03000409000000000000" pitchFamily="65" charset="-120"/>
                <a:ea typeface="華康竹風體W4" panose="03000409000000000000" pitchFamily="65" charset="-120"/>
              </a:rPr>
              <a:t>1960</a:t>
            </a:r>
            <a:r>
              <a:rPr lang="zh-TW" altLang="en-US" dirty="0">
                <a:latin typeface="華康竹風體W4" panose="03000409000000000000" pitchFamily="65" charset="-120"/>
                <a:ea typeface="華康竹風體W4" panose="03000409000000000000" pitchFamily="65" charset="-120"/>
              </a:rPr>
              <a:t>年美國心理博士盧森堡</a:t>
            </a:r>
            <a:r>
              <a:rPr lang="en-US" altLang="zh-TW" dirty="0">
                <a:latin typeface="華康竹風體W4" panose="03000409000000000000" pitchFamily="65" charset="-120"/>
                <a:ea typeface="華康竹風體W4" panose="03000409000000000000" pitchFamily="65" charset="-120"/>
              </a:rPr>
              <a:t>(Rosenberg)</a:t>
            </a:r>
            <a:r>
              <a:rPr lang="zh-TW" altLang="en-US" dirty="0">
                <a:latin typeface="華康竹風體W4" panose="03000409000000000000" pitchFamily="65" charset="-120"/>
                <a:ea typeface="華康竹風體W4" panose="03000409000000000000" pitchFamily="65" charset="-120"/>
              </a:rPr>
              <a:t>自幼被霸凌，發明</a:t>
            </a:r>
            <a:r>
              <a:rPr lang="zh-TW" altLang="en-US" sz="3200" dirty="0">
                <a:solidFill>
                  <a:srgbClr val="866255"/>
                </a:solidFill>
                <a:highlight>
                  <a:srgbClr val="FFFF00"/>
                </a:highlight>
                <a:latin typeface="漢儀新蒂牌樓體" panose="02000500000000000000" pitchFamily="2" charset="-120"/>
                <a:ea typeface="漢儀新蒂牌樓體" panose="02000500000000000000" pitchFamily="2" charset="-120"/>
              </a:rPr>
              <a:t>互顧需要溝通</a:t>
            </a:r>
            <a:r>
              <a:rPr lang="en-US" altLang="zh-TW" dirty="0">
                <a:latin typeface="華康竹風體W4" panose="03000409000000000000" pitchFamily="65" charset="-120"/>
                <a:ea typeface="華康竹風體W4" panose="03000409000000000000" pitchFamily="65" charset="-120"/>
              </a:rPr>
              <a:t>(</a:t>
            </a:r>
            <a:r>
              <a:rPr lang="zh-TW" altLang="en-US" dirty="0">
                <a:latin typeface="華康竹風體W4" panose="03000409000000000000" pitchFamily="65" charset="-120"/>
                <a:ea typeface="華康竹風體W4" panose="03000409000000000000" pitchFamily="65" charset="-120"/>
              </a:rPr>
              <a:t>稱非暴力溝通</a:t>
            </a:r>
            <a:r>
              <a:rPr lang="en-US" altLang="zh-TW" dirty="0">
                <a:latin typeface="華康竹風體W4" panose="03000409000000000000" pitchFamily="65" charset="-120"/>
                <a:ea typeface="華康竹風體W4" panose="03000409000000000000" pitchFamily="65" charset="-120"/>
              </a:rPr>
              <a:t>)</a:t>
            </a:r>
          </a:p>
          <a:p>
            <a:pPr marL="596646" indent="-514350">
              <a:buFont typeface="+mj-lt"/>
              <a:buAutoNum type="arabicPeriod"/>
            </a:pPr>
            <a:r>
              <a:rPr lang="zh-TW" altLang="en-US" dirty="0">
                <a:latin typeface="華康竹風體W4" panose="03000409000000000000" pitchFamily="65" charset="-120"/>
                <a:ea typeface="華康竹風體W4" panose="03000409000000000000" pitchFamily="65" charset="-120"/>
              </a:rPr>
              <a:t>被聯合國找去中東非洲調停戰爭。都被說若早來就不會死幾十萬人。主張以下。</a:t>
            </a:r>
            <a:r>
              <a:rPr lang="en-US" altLang="zh-TW" sz="2600" dirty="0">
                <a:latin typeface="華康竹風體W4" panose="03000409000000000000" pitchFamily="65" charset="-120"/>
                <a:ea typeface="華康竹風體W4" panose="03000409000000000000" pitchFamily="65" charset="-120"/>
              </a:rPr>
              <a:t>[</a:t>
            </a:r>
            <a:r>
              <a:rPr lang="zh-TW" altLang="en-US" sz="2600" dirty="0">
                <a:latin typeface="華康竹風體W4" panose="03000409000000000000" pitchFamily="65" charset="-120"/>
                <a:ea typeface="華康竹風體W4" panose="03000409000000000000" pitchFamily="65" charset="-120"/>
              </a:rPr>
              <a:t>一起唸以下</a:t>
            </a:r>
            <a:r>
              <a:rPr lang="en-US" altLang="zh-TW" sz="2600" dirty="0">
                <a:latin typeface="華康竹風體W4" panose="03000409000000000000" pitchFamily="65" charset="-120"/>
                <a:ea typeface="華康竹風體W4" panose="03000409000000000000" pitchFamily="65" charset="-120"/>
              </a:rPr>
              <a:t>]</a:t>
            </a:r>
            <a:endParaRPr lang="en-US" altLang="zh-TW" sz="2600" dirty="0">
              <a:solidFill>
                <a:srgbClr val="FF0000"/>
              </a:solidFill>
              <a:latin typeface="華康竹風體W4" panose="03000409000000000000" pitchFamily="65" charset="-120"/>
              <a:ea typeface="華康竹風體W4" panose="03000409000000000000" pitchFamily="65" charset="-120"/>
            </a:endParaRPr>
          </a:p>
          <a:p>
            <a:pPr marL="539496" indent="-457200"/>
            <a:r>
              <a:rPr lang="zh-TW" altLang="en-US" dirty="0">
                <a:solidFill>
                  <a:srgbClr val="FF0000"/>
                </a:solidFill>
                <a:latin typeface="華康竹風體W4" panose="03000409000000000000" pitchFamily="65" charset="-120"/>
                <a:ea typeface="華康竹風體W4" panose="03000409000000000000" pitchFamily="65" charset="-120"/>
              </a:rPr>
              <a:t>衝突都因「沒互顧需要」</a:t>
            </a:r>
            <a:endParaRPr lang="en-US" altLang="zh-TW" dirty="0">
              <a:solidFill>
                <a:srgbClr val="FF0000"/>
              </a:solidFill>
              <a:latin typeface="華康竹風體W4" panose="03000409000000000000" pitchFamily="65" charset="-120"/>
              <a:ea typeface="華康竹風體W4" panose="03000409000000000000" pitchFamily="65" charset="-120"/>
            </a:endParaRPr>
          </a:p>
          <a:p>
            <a:pPr marL="539496" indent="-457200"/>
            <a:r>
              <a:rPr lang="zh-TW" altLang="en-US" dirty="0">
                <a:solidFill>
                  <a:srgbClr val="FF0000"/>
                </a:solidFill>
                <a:latin typeface="華康竹風體W4" panose="03000409000000000000" pitchFamily="65" charset="-120"/>
                <a:ea typeface="華康竹風體W4" panose="03000409000000000000" pitchFamily="65" charset="-120"/>
              </a:rPr>
              <a:t>「互顧需要」就沒衝突</a:t>
            </a:r>
            <a:endParaRPr lang="en-US" altLang="zh-TW" dirty="0">
              <a:solidFill>
                <a:srgbClr val="FF0000"/>
              </a:solidFill>
              <a:latin typeface="華康竹風體W4" panose="03000409000000000000" pitchFamily="65" charset="-120"/>
              <a:ea typeface="華康竹風體W4" panose="03000409000000000000" pitchFamily="65" charset="-120"/>
            </a:endParaRPr>
          </a:p>
          <a:p>
            <a:pPr marL="539496" indent="-457200"/>
            <a:endParaRPr lang="en-US" altLang="zh-TW" dirty="0">
              <a:solidFill>
                <a:srgbClr val="FF0000"/>
              </a:solidFill>
              <a:latin typeface="華康竹風體W4" panose="03000409000000000000" pitchFamily="65" charset="-120"/>
              <a:ea typeface="華康竹風體W4" panose="03000409000000000000" pitchFamily="65" charset="-120"/>
            </a:endParaRPr>
          </a:p>
          <a:p>
            <a:pPr marL="82296" indent="0">
              <a:buFont typeface="Arial" pitchFamily="34" charset="0"/>
              <a:buNone/>
            </a:pPr>
            <a:endParaRPr lang="en-US" altLang="zh-TW" dirty="0">
              <a:latin typeface="華康竹風體W4" panose="03000409000000000000" pitchFamily="65" charset="-120"/>
              <a:ea typeface="華康竹風體W4" panose="03000409000000000000" pitchFamily="65" charset="-120"/>
            </a:endParaRPr>
          </a:p>
          <a:p>
            <a:pPr marL="82296" indent="0">
              <a:buFont typeface="Arial" pitchFamily="34" charset="0"/>
              <a:buNone/>
            </a:pPr>
            <a:endParaRPr lang="en-US" altLang="zh-TW" sz="2400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9AC30798-4129-8725-4DB1-E38404EB40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2727" y="1052078"/>
            <a:ext cx="1771451" cy="2342062"/>
          </a:xfrm>
          <a:prstGeom prst="rect">
            <a:avLst/>
          </a:prstGeom>
        </p:spPr>
      </p:pic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877EBEE5-B274-9519-DF5A-32BB88E3EC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9891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AF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20040" y="931958"/>
            <a:ext cx="8656320" cy="5852160"/>
            <a:chOff x="0" y="0"/>
            <a:chExt cx="5490351" cy="371178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3711787"/>
            </a:xfrm>
            <a:custGeom>
              <a:avLst/>
              <a:gdLst/>
              <a:ahLst/>
              <a:cxnLst/>
              <a:rect l="l" t="t" r="r" b="b"/>
              <a:pathLst>
                <a:path w="5490351" h="3711787">
                  <a:moveTo>
                    <a:pt x="5365891" y="3711787"/>
                  </a:moveTo>
                  <a:lnTo>
                    <a:pt x="124460" y="3711787"/>
                  </a:lnTo>
                  <a:cubicBezTo>
                    <a:pt x="55880" y="3711787"/>
                    <a:pt x="0" y="3655907"/>
                    <a:pt x="0" y="358732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3587327"/>
                  </a:lnTo>
                  <a:cubicBezTo>
                    <a:pt x="5490351" y="3655907"/>
                    <a:pt x="5434471" y="3711787"/>
                    <a:pt x="5365891" y="3711787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zh-TW" altLang="en-US"/>
            </a:p>
          </p:txBody>
        </p:sp>
      </p:grpSp>
      <p:pic>
        <p:nvPicPr>
          <p:cNvPr id="10" name="Picture 12">
            <a:extLst>
              <a:ext uri="{FF2B5EF4-FFF2-40B4-BE49-F238E27FC236}">
                <a16:creationId xmlns:a16="http://schemas.microsoft.com/office/drawing/2014/main" id="{C29F7BD0-3285-2ADD-B26F-4154F35885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8051099" y="176398"/>
            <a:ext cx="1473901" cy="2947802"/>
          </a:xfrm>
          <a:prstGeom prst="rect">
            <a:avLst/>
          </a:prstGeom>
        </p:spPr>
      </p:pic>
      <p:sp>
        <p:nvSpPr>
          <p:cNvPr id="11" name="TextBox 8">
            <a:extLst>
              <a:ext uri="{FF2B5EF4-FFF2-40B4-BE49-F238E27FC236}">
                <a16:creationId xmlns:a16="http://schemas.microsoft.com/office/drawing/2014/main" id="{AD0A82CF-CF0F-B8B8-265E-6C72905C080A}"/>
              </a:ext>
            </a:extLst>
          </p:cNvPr>
          <p:cNvSpPr txBox="1"/>
          <p:nvPr/>
        </p:nvSpPr>
        <p:spPr>
          <a:xfrm>
            <a:off x="4648200" y="1295400"/>
            <a:ext cx="3810000" cy="6020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506"/>
              </a:lnSpc>
            </a:pPr>
            <a:r>
              <a:rPr lang="zh-TW" altLang="en-US" sz="4400" dirty="0">
                <a:solidFill>
                  <a:srgbClr val="866255"/>
                </a:solidFill>
                <a:latin typeface="漢儀新蒂牌樓體" panose="02000500000000000000" pitchFamily="2" charset="-120"/>
                <a:ea typeface="漢儀新蒂牌樓體" panose="02000500000000000000" pitchFamily="2" charset="-120"/>
              </a:rPr>
              <a:t>善意溝通六問句</a:t>
            </a:r>
            <a:endParaRPr lang="en-US" sz="4400" dirty="0">
              <a:solidFill>
                <a:srgbClr val="866255"/>
              </a:solidFill>
              <a:latin typeface="漢儀新蒂牌樓體" panose="02000500000000000000" pitchFamily="2" charset="-120"/>
              <a:ea typeface="漢儀新蒂牌樓體" panose="02000500000000000000" pitchFamily="2" charset="-120"/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C4AC244A-E703-20B8-1177-D5196BAF17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2AEA0DB4-B413-2F87-4E77-CC14808075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1107600"/>
            <a:ext cx="8135485" cy="3886199"/>
          </a:xfrm>
          <a:prstGeom prst="rect">
            <a:avLst/>
          </a:prstGeom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889D22AD-4C51-A547-D05F-58B3F3AC15EB}"/>
              </a:ext>
            </a:extLst>
          </p:cNvPr>
          <p:cNvSpPr txBox="1"/>
          <p:nvPr/>
        </p:nvSpPr>
        <p:spPr>
          <a:xfrm>
            <a:off x="865496" y="5708028"/>
            <a:ext cx="72879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>
                <a:solidFill>
                  <a:srgbClr val="866255"/>
                </a:solidFill>
                <a:highlight>
                  <a:srgbClr val="FFFF00"/>
                </a:highlight>
                <a:latin typeface="漢儀新蒂牌樓體" panose="02000500000000000000" pitchFamily="2" charset="-120"/>
                <a:ea typeface="漢儀新蒂牌樓體" panose="02000500000000000000" pitchFamily="2" charset="-120"/>
              </a:rPr>
              <a:t>互顧需要溝通  第三句是甚麼</a:t>
            </a:r>
            <a:r>
              <a:rPr lang="en-US" altLang="zh-TW" sz="3200" dirty="0">
                <a:solidFill>
                  <a:srgbClr val="866255"/>
                </a:solidFill>
                <a:highlight>
                  <a:srgbClr val="FFFF00"/>
                </a:highlight>
                <a:latin typeface="漢儀新蒂牌樓體" panose="02000500000000000000" pitchFamily="2" charset="-120"/>
                <a:ea typeface="漢儀新蒂牌樓體" panose="02000500000000000000" pitchFamily="2" charset="-120"/>
              </a:rPr>
              <a:t>?</a:t>
            </a:r>
            <a:r>
              <a:rPr lang="zh-TW" altLang="en-US" sz="3200" dirty="0">
                <a:solidFill>
                  <a:srgbClr val="866255"/>
                </a:solidFill>
                <a:highlight>
                  <a:srgbClr val="FFFF00"/>
                </a:highlight>
                <a:latin typeface="漢儀新蒂牌樓體" panose="02000500000000000000" pitchFamily="2" charset="-120"/>
                <a:ea typeface="漢儀新蒂牌樓體" panose="02000500000000000000" pitchFamily="2" charset="-120"/>
              </a:rPr>
              <a:t> </a:t>
            </a:r>
            <a:r>
              <a:rPr lang="en-US" altLang="zh-TW" sz="3200" dirty="0">
                <a:solidFill>
                  <a:srgbClr val="866255"/>
                </a:solidFill>
                <a:highlight>
                  <a:srgbClr val="FFFF00"/>
                </a:highlight>
                <a:latin typeface="漢儀新蒂牌樓體" panose="02000500000000000000" pitchFamily="2" charset="-120"/>
                <a:ea typeface="漢儀新蒂牌樓體" panose="02000500000000000000" pitchFamily="2" charset="-120"/>
              </a:rPr>
              <a:t>[</a:t>
            </a:r>
            <a:r>
              <a:rPr lang="zh-TW" altLang="en-US" sz="3200" dirty="0">
                <a:solidFill>
                  <a:srgbClr val="866255"/>
                </a:solidFill>
                <a:highlight>
                  <a:srgbClr val="FFFF00"/>
                </a:highlight>
                <a:latin typeface="漢儀新蒂牌樓體" panose="02000500000000000000" pitchFamily="2" charset="-120"/>
                <a:ea typeface="漢儀新蒂牌樓體" panose="02000500000000000000" pitchFamily="2" charset="-120"/>
              </a:rPr>
              <a:t>一起念</a:t>
            </a:r>
            <a:r>
              <a:rPr lang="en-US" altLang="zh-TW" sz="3200" dirty="0">
                <a:solidFill>
                  <a:srgbClr val="866255"/>
                </a:solidFill>
                <a:highlight>
                  <a:srgbClr val="FFFF00"/>
                </a:highlight>
                <a:latin typeface="漢儀新蒂牌樓體" panose="02000500000000000000" pitchFamily="2" charset="-120"/>
                <a:ea typeface="漢儀新蒂牌樓體" panose="02000500000000000000" pitchFamily="2" charset="-120"/>
              </a:rPr>
              <a:t>!]</a:t>
            </a:r>
          </a:p>
          <a:p>
            <a:r>
              <a:rPr lang="zh-TW" altLang="en-US" sz="3200" dirty="0">
                <a:solidFill>
                  <a:srgbClr val="866255"/>
                </a:solidFill>
                <a:highlight>
                  <a:srgbClr val="FFFF00"/>
                </a:highlight>
                <a:latin typeface="漢儀新蒂牌樓體" panose="02000500000000000000" pitchFamily="2" charset="-120"/>
                <a:ea typeface="漢儀新蒂牌樓體" panose="02000500000000000000" pitchFamily="2" charset="-120"/>
              </a:rPr>
              <a:t> </a:t>
            </a:r>
            <a:r>
              <a:rPr lang="en-US" altLang="zh-TW" sz="3200" dirty="0">
                <a:solidFill>
                  <a:srgbClr val="866255"/>
                </a:solidFill>
                <a:highlight>
                  <a:srgbClr val="FFFF00"/>
                </a:highlight>
                <a:latin typeface="漢儀新蒂牌樓體" panose="02000500000000000000" pitchFamily="2" charset="-120"/>
                <a:ea typeface="漢儀新蒂牌樓體" panose="02000500000000000000" pitchFamily="2" charset="-120"/>
              </a:rPr>
              <a:t>[</a:t>
            </a:r>
            <a:r>
              <a:rPr lang="zh-TW" altLang="en-US" sz="3200" dirty="0">
                <a:solidFill>
                  <a:srgbClr val="866255"/>
                </a:solidFill>
                <a:highlight>
                  <a:srgbClr val="FFFF00"/>
                </a:highlight>
                <a:latin typeface="漢儀新蒂牌樓體" panose="02000500000000000000" pitchFamily="2" charset="-120"/>
                <a:ea typeface="漢儀新蒂牌樓體" panose="02000500000000000000" pitchFamily="2" charset="-120"/>
              </a:rPr>
              <a:t>可不可只顧自己的需要</a:t>
            </a:r>
            <a:r>
              <a:rPr lang="en-US" altLang="zh-TW" sz="3200" dirty="0">
                <a:solidFill>
                  <a:srgbClr val="866255"/>
                </a:solidFill>
                <a:highlight>
                  <a:srgbClr val="FFFF00"/>
                </a:highlight>
                <a:latin typeface="漢儀新蒂牌樓體" panose="02000500000000000000" pitchFamily="2" charset="-120"/>
                <a:ea typeface="漢儀新蒂牌樓體" panose="02000500000000000000" pitchFamily="2" charset="-120"/>
              </a:rPr>
              <a:t>?]</a:t>
            </a:r>
            <a:r>
              <a:rPr lang="zh-TW" altLang="en-US" sz="3200" dirty="0">
                <a:solidFill>
                  <a:srgbClr val="866255"/>
                </a:solidFill>
                <a:highlight>
                  <a:srgbClr val="FFFF00"/>
                </a:highlight>
                <a:latin typeface="漢儀新蒂牌樓體" panose="02000500000000000000" pitchFamily="2" charset="-120"/>
                <a:ea typeface="漢儀新蒂牌樓體" panose="02000500000000000000" pitchFamily="2" charset="-120"/>
              </a:rPr>
              <a:t> </a:t>
            </a:r>
            <a:endParaRPr lang="zh-TW" altLang="en-US" sz="3200" dirty="0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87102800-4A26-240B-E2C7-98FFD6142EB9}"/>
              </a:ext>
            </a:extLst>
          </p:cNvPr>
          <p:cNvSpPr txBox="1"/>
          <p:nvPr/>
        </p:nvSpPr>
        <p:spPr>
          <a:xfrm>
            <a:off x="2667000" y="176398"/>
            <a:ext cx="495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>
                <a:solidFill>
                  <a:srgbClr val="866255"/>
                </a:solidFill>
                <a:highlight>
                  <a:srgbClr val="FFFF00"/>
                </a:highlight>
                <a:latin typeface="漢儀新蒂牌樓體" panose="02000500000000000000" pitchFamily="2" charset="-120"/>
                <a:ea typeface="漢儀新蒂牌樓體" panose="02000500000000000000" pitchFamily="2" charset="-120"/>
              </a:rPr>
              <a:t>互顧需要溝通 四問句</a:t>
            </a:r>
            <a:endParaRPr lang="zh-TW" altLang="en-US" sz="3600" dirty="0"/>
          </a:p>
        </p:txBody>
      </p:sp>
    </p:spTree>
    <p:extLst>
      <p:ext uri="{BB962C8B-B14F-4D97-AF65-F5344CB8AC3E}">
        <p14:creationId xmlns:p14="http://schemas.microsoft.com/office/powerpoint/2010/main" val="2836316608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662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48640" y="731520"/>
            <a:ext cx="8656320" cy="5852160"/>
            <a:chOff x="0" y="0"/>
            <a:chExt cx="5490351" cy="371178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3711787"/>
            </a:xfrm>
            <a:custGeom>
              <a:avLst/>
              <a:gdLst/>
              <a:ahLst/>
              <a:cxnLst/>
              <a:rect l="l" t="t" r="r" b="b"/>
              <a:pathLst>
                <a:path w="5490351" h="3711787">
                  <a:moveTo>
                    <a:pt x="5365891" y="3711787"/>
                  </a:moveTo>
                  <a:lnTo>
                    <a:pt x="124460" y="3711787"/>
                  </a:lnTo>
                  <a:cubicBezTo>
                    <a:pt x="55880" y="3711787"/>
                    <a:pt x="0" y="3655907"/>
                    <a:pt x="0" y="358732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3587327"/>
                  </a:lnTo>
                  <a:cubicBezTo>
                    <a:pt x="5490351" y="3655907"/>
                    <a:pt x="5434471" y="3711787"/>
                    <a:pt x="5365891" y="3711787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zh-TW" altLang="en-US"/>
            </a:p>
          </p:txBody>
        </p:sp>
      </p:grpSp>
      <p:pic>
        <p:nvPicPr>
          <p:cNvPr id="7" name="Picture 4">
            <a:extLst>
              <a:ext uri="{FF2B5EF4-FFF2-40B4-BE49-F238E27FC236}">
                <a16:creationId xmlns:a16="http://schemas.microsoft.com/office/drawing/2014/main" id="{ED194720-DB1E-654D-D0BF-0F1F61DA22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44116">
            <a:off x="-100368" y="25635"/>
            <a:ext cx="2403235" cy="1817719"/>
          </a:xfrm>
          <a:prstGeom prst="rect">
            <a:avLst/>
          </a:prstGeom>
        </p:spPr>
      </p:pic>
      <p:pic>
        <p:nvPicPr>
          <p:cNvPr id="8" name="Picture 5">
            <a:extLst>
              <a:ext uri="{FF2B5EF4-FFF2-40B4-BE49-F238E27FC236}">
                <a16:creationId xmlns:a16="http://schemas.microsoft.com/office/drawing/2014/main" id="{896EAC08-4F1C-E6EF-D1C1-17558CC2B9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51578">
            <a:off x="7879580" y="115465"/>
            <a:ext cx="1828253" cy="211692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6599C06-2EA6-E8E1-9B63-07C3A6805FEF}"/>
              </a:ext>
            </a:extLst>
          </p:cNvPr>
          <p:cNvSpPr txBox="1"/>
          <p:nvPr/>
        </p:nvSpPr>
        <p:spPr>
          <a:xfrm>
            <a:off x="1676400" y="1183031"/>
            <a:ext cx="6400800" cy="11158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506"/>
              </a:lnSpc>
            </a:pPr>
            <a:r>
              <a:rPr lang="zh-TW" altLang="en-US" sz="3600" dirty="0">
                <a:solidFill>
                  <a:srgbClr val="866255"/>
                </a:solidFill>
                <a:latin typeface="漢儀新蒂牌樓體" panose="02000500000000000000" pitchFamily="2" charset="-120"/>
                <a:ea typeface="漢儀新蒂牌樓體" panose="02000500000000000000" pitchFamily="2" charset="-120"/>
              </a:rPr>
              <a:t>四、怎樣預防未來霸凌的發生</a:t>
            </a:r>
            <a:endParaRPr lang="en-US" altLang="zh-TW" sz="3600" dirty="0">
              <a:solidFill>
                <a:srgbClr val="866255"/>
              </a:solidFill>
              <a:latin typeface="漢儀新蒂牌樓體" panose="02000500000000000000" pitchFamily="2" charset="-120"/>
              <a:ea typeface="漢儀新蒂牌樓體" panose="02000500000000000000" pitchFamily="2" charset="-120"/>
            </a:endParaRPr>
          </a:p>
          <a:p>
            <a:pPr algn="ctr">
              <a:lnSpc>
                <a:spcPts val="4506"/>
              </a:lnSpc>
            </a:pPr>
            <a:r>
              <a:rPr lang="en-US" altLang="zh-TW" sz="3600" dirty="0">
                <a:solidFill>
                  <a:srgbClr val="866255"/>
                </a:solidFill>
                <a:latin typeface="漢儀新蒂牌樓體" panose="02000500000000000000" pitchFamily="2" charset="-120"/>
                <a:ea typeface="漢儀新蒂牌樓體" panose="02000500000000000000" pitchFamily="2" charset="-120"/>
              </a:rPr>
              <a:t>[</a:t>
            </a:r>
            <a:r>
              <a:rPr lang="zh-TW" altLang="en-US" sz="3600" dirty="0">
                <a:solidFill>
                  <a:srgbClr val="866255"/>
                </a:solidFill>
                <a:latin typeface="漢儀新蒂牌樓體" panose="02000500000000000000" pitchFamily="2" charset="-120"/>
                <a:ea typeface="漢儀新蒂牌樓體" panose="02000500000000000000" pitchFamily="2" charset="-120"/>
              </a:rPr>
              <a:t>大家 一起念</a:t>
            </a:r>
            <a:r>
              <a:rPr lang="en-US" altLang="zh-TW" sz="3600" dirty="0">
                <a:solidFill>
                  <a:srgbClr val="866255"/>
                </a:solidFill>
                <a:latin typeface="漢儀新蒂牌樓體" panose="02000500000000000000" pitchFamily="2" charset="-120"/>
                <a:ea typeface="漢儀新蒂牌樓體" panose="02000500000000000000" pitchFamily="2" charset="-120"/>
              </a:rPr>
              <a:t>!!]</a:t>
            </a:r>
            <a:endParaRPr lang="en-US" sz="3600" dirty="0">
              <a:solidFill>
                <a:srgbClr val="866255"/>
              </a:solidFill>
              <a:latin typeface="漢儀新蒂牌樓體" panose="02000500000000000000" pitchFamily="2" charset="-120"/>
              <a:ea typeface="漢儀新蒂牌樓體" panose="02000500000000000000" pitchFamily="2" charset="-120"/>
            </a:endParaRPr>
          </a:p>
        </p:txBody>
      </p:sp>
      <p:pic>
        <p:nvPicPr>
          <p:cNvPr id="10" name="Picture 5">
            <a:extLst>
              <a:ext uri="{FF2B5EF4-FFF2-40B4-BE49-F238E27FC236}">
                <a16:creationId xmlns:a16="http://schemas.microsoft.com/office/drawing/2014/main" id="{25142099-DF0B-823B-05D3-19E56958485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425169" y="2438400"/>
            <a:ext cx="995029" cy="953419"/>
          </a:xfrm>
          <a:prstGeom prst="rect">
            <a:avLst/>
          </a:prstGeom>
        </p:spPr>
      </p:pic>
      <p:pic>
        <p:nvPicPr>
          <p:cNvPr id="11" name="Picture 7">
            <a:extLst>
              <a:ext uri="{FF2B5EF4-FFF2-40B4-BE49-F238E27FC236}">
                <a16:creationId xmlns:a16="http://schemas.microsoft.com/office/drawing/2014/main" id="{3ACBB5AF-1048-2BC0-10E3-96900730714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436070" y="5159658"/>
            <a:ext cx="995029" cy="953419"/>
          </a:xfrm>
          <a:prstGeom prst="rect">
            <a:avLst/>
          </a:prstGeom>
        </p:spPr>
      </p:pic>
      <p:pic>
        <p:nvPicPr>
          <p:cNvPr id="12" name="Picture 5">
            <a:extLst>
              <a:ext uri="{FF2B5EF4-FFF2-40B4-BE49-F238E27FC236}">
                <a16:creationId xmlns:a16="http://schemas.microsoft.com/office/drawing/2014/main" id="{F7E82D37-54FF-2A85-C07E-899B2E416F6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456390" y="3799029"/>
            <a:ext cx="995029" cy="953419"/>
          </a:xfrm>
          <a:prstGeom prst="rect">
            <a:avLst/>
          </a:prstGeom>
        </p:spPr>
      </p:pic>
      <p:sp>
        <p:nvSpPr>
          <p:cNvPr id="14" name="文字方塊 13">
            <a:extLst>
              <a:ext uri="{FF2B5EF4-FFF2-40B4-BE49-F238E27FC236}">
                <a16:creationId xmlns:a16="http://schemas.microsoft.com/office/drawing/2014/main" id="{F7BD826B-966C-6D12-1ED3-3A8973DC5912}"/>
              </a:ext>
            </a:extLst>
          </p:cNvPr>
          <p:cNvSpPr txBox="1"/>
          <p:nvPr/>
        </p:nvSpPr>
        <p:spPr>
          <a:xfrm>
            <a:off x="2420198" y="2622721"/>
            <a:ext cx="678476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zh-TW" sz="3200" kern="1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華康竹風體W4" panose="03000409000000000000" pitchFamily="65" charset="-120"/>
                <a:ea typeface="華康竹風體W4" panose="03000409000000000000" pitchFamily="65" charset="-120"/>
                <a:cs typeface="Times New Roman" panose="02020603050405020304" pitchFamily="18" charset="0"/>
              </a:rPr>
              <a:t>不當冷漠旁觀者</a:t>
            </a:r>
            <a:r>
              <a:rPr lang="en-US" altLang="zh-TW" sz="3200" kern="100" dirty="0">
                <a:solidFill>
                  <a:srgbClr val="000000"/>
                </a:solidFill>
                <a:highlight>
                  <a:srgbClr val="FFFF00"/>
                </a:highlight>
                <a:latin typeface="華康竹風體W4" panose="03000409000000000000" pitchFamily="65" charset="-120"/>
                <a:ea typeface="華康竹風體W4" panose="03000409000000000000" pitchFamily="65" charset="-120"/>
                <a:cs typeface="Times New Roman" panose="02020603050405020304" pitchFamily="18" charset="0"/>
              </a:rPr>
              <a:t>:</a:t>
            </a:r>
            <a:r>
              <a:rPr lang="zh-TW" altLang="en-US" sz="3200" kern="100" dirty="0">
                <a:solidFill>
                  <a:srgbClr val="000000"/>
                </a:solidFill>
                <a:highlight>
                  <a:srgbClr val="FFFF00"/>
                </a:highlight>
                <a:latin typeface="華康竹風體W4" panose="03000409000000000000" pitchFamily="65" charset="-120"/>
                <a:ea typeface="華康竹風體W4" panose="03000409000000000000" pitchFamily="65" charset="-120"/>
                <a:cs typeface="Times New Roman" panose="02020603050405020304" pitchFamily="18" charset="0"/>
              </a:rPr>
              <a:t>  </a:t>
            </a:r>
            <a:r>
              <a:rPr lang="en-US" altLang="zh-TW" sz="3200" kern="100" dirty="0">
                <a:solidFill>
                  <a:srgbClr val="000000"/>
                </a:solidFill>
                <a:highlight>
                  <a:srgbClr val="FFFF00"/>
                </a:highlight>
                <a:latin typeface="華康竹風體W4" panose="03000409000000000000" pitchFamily="65" charset="-120"/>
                <a:ea typeface="華康竹風體W4" panose="03000409000000000000" pitchFamily="65" charset="-120"/>
                <a:cs typeface="Times New Roman" panose="02020603050405020304" pitchFamily="18" charset="0"/>
              </a:rPr>
              <a:t>[</a:t>
            </a:r>
            <a:r>
              <a:rPr lang="zh-TW" altLang="en-US" sz="3200" kern="100" dirty="0">
                <a:solidFill>
                  <a:srgbClr val="000000"/>
                </a:solidFill>
                <a:highlight>
                  <a:srgbClr val="FFFF00"/>
                </a:highlight>
                <a:latin typeface="華康竹風體W4" panose="03000409000000000000" pitchFamily="65" charset="-120"/>
                <a:ea typeface="華康竹風體W4" panose="03000409000000000000" pitchFamily="65" charset="-120"/>
                <a:cs typeface="Times New Roman" panose="02020603050405020304" pitchFamily="18" charset="0"/>
              </a:rPr>
              <a:t>要怎樣</a:t>
            </a:r>
            <a:r>
              <a:rPr lang="en-US" altLang="zh-TW" sz="3200" kern="100" dirty="0">
                <a:solidFill>
                  <a:srgbClr val="000000"/>
                </a:solidFill>
                <a:highlight>
                  <a:srgbClr val="FFFF00"/>
                </a:highlight>
                <a:latin typeface="華康竹風體W4" panose="03000409000000000000" pitchFamily="65" charset="-120"/>
                <a:ea typeface="華康竹風體W4" panose="03000409000000000000" pitchFamily="65" charset="-120"/>
                <a:cs typeface="Times New Roman" panose="02020603050405020304" pitchFamily="18" charset="0"/>
              </a:rPr>
              <a:t>?]</a:t>
            </a:r>
            <a:r>
              <a:rPr lang="zh-TW" altLang="zh-TW" sz="3200" kern="100" dirty="0">
                <a:solidFill>
                  <a:srgbClr val="000000"/>
                </a:solidFill>
                <a:effectLst/>
                <a:latin typeface="華康竹風體W4" panose="03000409000000000000" pitchFamily="65" charset="-120"/>
                <a:ea typeface="華康竹風體W4" panose="03000409000000000000" pitchFamily="65" charset="-120"/>
                <a:cs typeface="Times New Roman" panose="02020603050405020304" pitchFamily="18" charset="0"/>
              </a:rPr>
              <a:t>應速通報</a:t>
            </a:r>
            <a:endParaRPr lang="zh-TW" altLang="en-US" sz="3200" dirty="0">
              <a:latin typeface="華康竹風體W4" panose="03000409000000000000" pitchFamily="65" charset="-120"/>
              <a:ea typeface="華康竹風體W4" panose="03000409000000000000" pitchFamily="65" charset="-120"/>
            </a:endParaRPr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B0B17101-76D0-9865-53C1-F3672B7204B2}"/>
              </a:ext>
            </a:extLst>
          </p:cNvPr>
          <p:cNvSpPr txBox="1"/>
          <p:nvPr/>
        </p:nvSpPr>
        <p:spPr>
          <a:xfrm>
            <a:off x="1676400" y="2552875"/>
            <a:ext cx="39116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3600" kern="100" dirty="0">
                <a:solidFill>
                  <a:srgbClr val="000000"/>
                </a:solidFill>
                <a:effectLst/>
                <a:latin typeface="Cooper Black" panose="0208090404030B020404" pitchFamily="18" charset="0"/>
                <a:ea typeface="華康竹風體W4" panose="03000409000000000000" pitchFamily="65" charset="-120"/>
                <a:cs typeface="Times New Roman" panose="02020603050405020304" pitchFamily="18" charset="0"/>
              </a:rPr>
              <a:t>1</a:t>
            </a:r>
            <a:endParaRPr lang="zh-TW" altLang="en-US" sz="3600" dirty="0">
              <a:latin typeface="Cooper Black" panose="0208090404030B020404" pitchFamily="18" charset="0"/>
              <a:ea typeface="華康竹風體W4" panose="03000409000000000000" pitchFamily="65" charset="-120"/>
            </a:endParaRPr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68BBC8AE-3A7B-57F5-83FE-D574696A68A9}"/>
              </a:ext>
            </a:extLst>
          </p:cNvPr>
          <p:cNvSpPr txBox="1"/>
          <p:nvPr/>
        </p:nvSpPr>
        <p:spPr>
          <a:xfrm>
            <a:off x="1710485" y="3918074"/>
            <a:ext cx="39116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3600" kern="100" dirty="0">
                <a:solidFill>
                  <a:srgbClr val="000000"/>
                </a:solidFill>
                <a:effectLst/>
                <a:latin typeface="Cooper Black" panose="0208090404030B020404" pitchFamily="18" charset="0"/>
                <a:ea typeface="華康竹風體W4" panose="03000409000000000000" pitchFamily="65" charset="-120"/>
                <a:cs typeface="Times New Roman" panose="02020603050405020304" pitchFamily="18" charset="0"/>
              </a:rPr>
              <a:t>2</a:t>
            </a:r>
            <a:endParaRPr lang="zh-TW" altLang="en-US" sz="3600" dirty="0">
              <a:latin typeface="Cooper Black" panose="0208090404030B020404" pitchFamily="18" charset="0"/>
              <a:ea typeface="華康竹風體W4" panose="03000409000000000000" pitchFamily="65" charset="-120"/>
            </a:endParaRPr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624F3883-2F5A-023F-E412-74D4D243A920}"/>
              </a:ext>
            </a:extLst>
          </p:cNvPr>
          <p:cNvSpPr txBox="1"/>
          <p:nvPr/>
        </p:nvSpPr>
        <p:spPr>
          <a:xfrm>
            <a:off x="1690165" y="5274133"/>
            <a:ext cx="39116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3600" dirty="0">
                <a:latin typeface="Cooper Black" panose="0208090404030B020404" pitchFamily="18" charset="0"/>
                <a:ea typeface="華康竹風體W4" panose="03000409000000000000" pitchFamily="65" charset="-120"/>
              </a:rPr>
              <a:t>3</a:t>
            </a:r>
            <a:endParaRPr lang="zh-TW" altLang="en-US" sz="3600" dirty="0">
              <a:latin typeface="Cooper Black" panose="0208090404030B020404" pitchFamily="18" charset="0"/>
              <a:ea typeface="華康竹風體W4" panose="03000409000000000000" pitchFamily="65" charset="-120"/>
            </a:endParaRPr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9298F95C-1939-CABA-5786-8050EDAAA7F3}"/>
              </a:ext>
            </a:extLst>
          </p:cNvPr>
          <p:cNvSpPr txBox="1"/>
          <p:nvPr/>
        </p:nvSpPr>
        <p:spPr>
          <a:xfrm>
            <a:off x="2420198" y="3946933"/>
            <a:ext cx="678476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3200" kern="1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華康竹風體W4" panose="03000409000000000000" pitchFamily="65" charset="-120"/>
                <a:ea typeface="華康竹風體W4" panose="03000409000000000000" pitchFamily="65" charset="-120"/>
                <a:cs typeface="Times New Roman" panose="02020603050405020304" pitchFamily="18" charset="0"/>
              </a:rPr>
              <a:t>不當加害人</a:t>
            </a:r>
            <a:r>
              <a:rPr lang="zh-TW" altLang="en-US" sz="3200" kern="100" dirty="0">
                <a:solidFill>
                  <a:srgbClr val="000000"/>
                </a:solidFill>
                <a:effectLst/>
                <a:latin typeface="華康竹風體W4" panose="03000409000000000000" pitchFamily="65" charset="-120"/>
                <a:ea typeface="華康竹風體W4" panose="03000409000000000000" pitchFamily="65" charset="-120"/>
                <a:cs typeface="Times New Roman" panose="02020603050405020304" pitchFamily="18" charset="0"/>
              </a:rPr>
              <a:t>：</a:t>
            </a:r>
            <a:r>
              <a:rPr lang="en-US" altLang="zh-TW" sz="3200" kern="100" dirty="0">
                <a:solidFill>
                  <a:srgbClr val="000000"/>
                </a:solidFill>
                <a:highlight>
                  <a:srgbClr val="FFFF00"/>
                </a:highlight>
                <a:latin typeface="華康竹風體W4" panose="03000409000000000000" pitchFamily="65" charset="-120"/>
                <a:ea typeface="華康竹風體W4" panose="03000409000000000000" pitchFamily="65" charset="-120"/>
                <a:cs typeface="Times New Roman" panose="02020603050405020304" pitchFamily="18" charset="0"/>
              </a:rPr>
              <a:t> [</a:t>
            </a:r>
            <a:r>
              <a:rPr lang="zh-TW" altLang="en-US" sz="3200" kern="100" dirty="0">
                <a:solidFill>
                  <a:srgbClr val="000000"/>
                </a:solidFill>
                <a:highlight>
                  <a:srgbClr val="FFFF00"/>
                </a:highlight>
                <a:latin typeface="華康竹風體W4" panose="03000409000000000000" pitchFamily="65" charset="-120"/>
                <a:ea typeface="華康竹風體W4" panose="03000409000000000000" pitchFamily="65" charset="-120"/>
                <a:cs typeface="Times New Roman" panose="02020603050405020304" pitchFamily="18" charset="0"/>
              </a:rPr>
              <a:t>要怎樣</a:t>
            </a:r>
            <a:r>
              <a:rPr lang="en-US" altLang="zh-TW" sz="3200" kern="100" dirty="0">
                <a:solidFill>
                  <a:srgbClr val="000000"/>
                </a:solidFill>
                <a:highlight>
                  <a:srgbClr val="FFFF00"/>
                </a:highlight>
                <a:latin typeface="華康竹風體W4" panose="03000409000000000000" pitchFamily="65" charset="-120"/>
                <a:ea typeface="華康竹風體W4" panose="03000409000000000000" pitchFamily="65" charset="-120"/>
                <a:cs typeface="Times New Roman" panose="02020603050405020304" pitchFamily="18" charset="0"/>
              </a:rPr>
              <a:t>?]</a:t>
            </a:r>
            <a:r>
              <a:rPr lang="zh-TW" altLang="en-US" sz="3200" kern="100" dirty="0">
                <a:solidFill>
                  <a:srgbClr val="000000"/>
                </a:solidFill>
                <a:effectLst/>
                <a:latin typeface="華康竹風體W4" panose="03000409000000000000" pitchFamily="65" charset="-120"/>
                <a:ea typeface="華康竹風體W4" panose="03000409000000000000" pitchFamily="65" charset="-120"/>
                <a:cs typeface="Times New Roman" panose="02020603050405020304" pitchFamily="18" charset="0"/>
              </a:rPr>
              <a:t>學到平等尊重任何人</a:t>
            </a:r>
            <a:endParaRPr lang="zh-TW" altLang="en-US" sz="3200" dirty="0">
              <a:latin typeface="華康竹風體W4" panose="03000409000000000000" pitchFamily="65" charset="-120"/>
              <a:ea typeface="華康竹風體W4" panose="03000409000000000000" pitchFamily="65" charset="-120"/>
            </a:endParaRPr>
          </a:p>
        </p:txBody>
      </p:sp>
      <p:sp>
        <p:nvSpPr>
          <p:cNvPr id="19" name="文字方塊 18">
            <a:extLst>
              <a:ext uri="{FF2B5EF4-FFF2-40B4-BE49-F238E27FC236}">
                <a16:creationId xmlns:a16="http://schemas.microsoft.com/office/drawing/2014/main" id="{C3BE837E-910C-49FD-4D3A-61B5FCB476F9}"/>
              </a:ext>
            </a:extLst>
          </p:cNvPr>
          <p:cNvSpPr txBox="1"/>
          <p:nvPr/>
        </p:nvSpPr>
        <p:spPr>
          <a:xfrm>
            <a:off x="2451419" y="5274133"/>
            <a:ext cx="666122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3200" kern="1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華康竹風體W4" panose="03000409000000000000" pitchFamily="65" charset="-120"/>
                <a:ea typeface="華康竹風體W4" panose="03000409000000000000" pitchFamily="65" charset="-120"/>
                <a:cs typeface="Times New Roman" panose="02020603050405020304" pitchFamily="18" charset="0"/>
              </a:rPr>
              <a:t>不當沉默的被害人</a:t>
            </a:r>
            <a:r>
              <a:rPr lang="zh-TW" altLang="en-US" sz="3200" kern="100" dirty="0">
                <a:solidFill>
                  <a:srgbClr val="000000"/>
                </a:solidFill>
                <a:effectLst/>
                <a:latin typeface="華康竹風體W4" panose="03000409000000000000" pitchFamily="65" charset="-120"/>
                <a:ea typeface="華康竹風體W4" panose="03000409000000000000" pitchFamily="65" charset="-120"/>
                <a:cs typeface="Times New Roman" panose="02020603050405020304" pitchFamily="18" charset="0"/>
              </a:rPr>
              <a:t>：</a:t>
            </a:r>
            <a:r>
              <a:rPr lang="en-US" altLang="zh-TW" sz="3200" kern="100" dirty="0">
                <a:solidFill>
                  <a:srgbClr val="000000"/>
                </a:solidFill>
                <a:highlight>
                  <a:srgbClr val="FFFF00"/>
                </a:highlight>
                <a:latin typeface="華康竹風體W4" panose="03000409000000000000" pitchFamily="65" charset="-120"/>
                <a:ea typeface="華康竹風體W4" panose="03000409000000000000" pitchFamily="65" charset="-120"/>
                <a:cs typeface="Times New Roman" panose="02020603050405020304" pitchFamily="18" charset="0"/>
              </a:rPr>
              <a:t> [</a:t>
            </a:r>
            <a:r>
              <a:rPr lang="zh-TW" altLang="en-US" sz="3200" kern="100" dirty="0">
                <a:solidFill>
                  <a:srgbClr val="000000"/>
                </a:solidFill>
                <a:highlight>
                  <a:srgbClr val="FFFF00"/>
                </a:highlight>
                <a:latin typeface="華康竹風體W4" panose="03000409000000000000" pitchFamily="65" charset="-120"/>
                <a:ea typeface="華康竹風體W4" panose="03000409000000000000" pitchFamily="65" charset="-120"/>
                <a:cs typeface="Times New Roman" panose="02020603050405020304" pitchFamily="18" charset="0"/>
              </a:rPr>
              <a:t>要怎樣</a:t>
            </a:r>
            <a:r>
              <a:rPr lang="en-US" altLang="zh-TW" sz="3200" kern="100" dirty="0">
                <a:solidFill>
                  <a:srgbClr val="000000"/>
                </a:solidFill>
                <a:highlight>
                  <a:srgbClr val="FFFF00"/>
                </a:highlight>
                <a:latin typeface="華康竹風體W4" panose="03000409000000000000" pitchFamily="65" charset="-120"/>
                <a:ea typeface="華康竹風體W4" panose="03000409000000000000" pitchFamily="65" charset="-120"/>
                <a:cs typeface="Times New Roman" panose="02020603050405020304" pitchFamily="18" charset="0"/>
              </a:rPr>
              <a:t>?]</a:t>
            </a:r>
            <a:r>
              <a:rPr lang="zh-TW" altLang="en-US" sz="3200" kern="100" dirty="0">
                <a:solidFill>
                  <a:srgbClr val="000000"/>
                </a:solidFill>
                <a:effectLst/>
                <a:latin typeface="華康竹風體W4" panose="03000409000000000000" pitchFamily="65" charset="-120"/>
                <a:ea typeface="華康竹風體W4" panose="03000409000000000000" pitchFamily="65" charset="-120"/>
                <a:cs typeface="Times New Roman" panose="02020603050405020304" pitchFamily="18" charset="0"/>
              </a:rPr>
              <a:t>讓大家都改善</a:t>
            </a:r>
            <a:endParaRPr lang="zh-TW" altLang="en-US" sz="3200" dirty="0">
              <a:latin typeface="華康竹風體W4" panose="03000409000000000000" pitchFamily="65" charset="-120"/>
              <a:ea typeface="華康竹風體W4" panose="03000409000000000000" pitchFamily="65" charset="-120"/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1D5A3EEB-D9CB-3412-00C9-65200BDE86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2705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87948" y="718449"/>
            <a:ext cx="8656320" cy="5852160"/>
            <a:chOff x="0" y="0"/>
            <a:chExt cx="5490351" cy="371178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3711787"/>
            </a:xfrm>
            <a:custGeom>
              <a:avLst/>
              <a:gdLst/>
              <a:ahLst/>
              <a:cxnLst/>
              <a:rect l="l" t="t" r="r" b="b"/>
              <a:pathLst>
                <a:path w="5490351" h="3711787">
                  <a:moveTo>
                    <a:pt x="5365891" y="3711787"/>
                  </a:moveTo>
                  <a:lnTo>
                    <a:pt x="124460" y="3711787"/>
                  </a:lnTo>
                  <a:cubicBezTo>
                    <a:pt x="55880" y="3711787"/>
                    <a:pt x="0" y="3655907"/>
                    <a:pt x="0" y="358732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3587327"/>
                  </a:lnTo>
                  <a:cubicBezTo>
                    <a:pt x="5490351" y="3655907"/>
                    <a:pt x="5434471" y="3711787"/>
                    <a:pt x="5365891" y="3711787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zh-TW" altLang="en-US"/>
            </a:p>
          </p:txBody>
        </p: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31520" y="65874"/>
            <a:ext cx="1389395" cy="1331293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7928699" y="6178651"/>
            <a:ext cx="907173" cy="1136549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8670228" y="5366649"/>
            <a:ext cx="907173" cy="1136549"/>
          </a:xfrm>
          <a:prstGeom prst="rect">
            <a:avLst/>
          </a:prstGeom>
        </p:spPr>
      </p:pic>
      <p:sp>
        <p:nvSpPr>
          <p:cNvPr id="4" name="TextBox 14">
            <a:extLst>
              <a:ext uri="{FF2B5EF4-FFF2-40B4-BE49-F238E27FC236}">
                <a16:creationId xmlns:a16="http://schemas.microsoft.com/office/drawing/2014/main" id="{E2F13FCB-1F9E-F772-F92E-96432EF2F257}"/>
              </a:ext>
            </a:extLst>
          </p:cNvPr>
          <p:cNvSpPr txBox="1"/>
          <p:nvPr/>
        </p:nvSpPr>
        <p:spPr>
          <a:xfrm>
            <a:off x="548640" y="1392087"/>
            <a:ext cx="8740125" cy="58769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55600" indent="-355600">
              <a:lnSpc>
                <a:spcPts val="5684"/>
              </a:lnSpc>
            </a:pPr>
            <a:r>
              <a:rPr lang="en-US" altLang="zh-TW" sz="4000" dirty="0">
                <a:solidFill>
                  <a:srgbClr val="866255"/>
                </a:solidFill>
                <a:latin typeface="漢儀新蒂蠟筆體" panose="02000500000000000000" pitchFamily="2" charset="-120"/>
                <a:ea typeface="漢儀新蒂蠟筆體" panose="02000500000000000000" pitchFamily="2" charset="-120"/>
              </a:rPr>
              <a:t>1.</a:t>
            </a:r>
            <a:r>
              <a:rPr lang="zh-TW" altLang="en-US" sz="4000" dirty="0">
                <a:solidFill>
                  <a:srgbClr val="866255"/>
                </a:solidFill>
                <a:latin typeface="漢儀新蒂蠟筆體" panose="02000500000000000000" pitchFamily="2" charset="-120"/>
                <a:ea typeface="漢儀新蒂蠟筆體" panose="02000500000000000000" pitchFamily="2" charset="-120"/>
              </a:rPr>
              <a:t>尊重自己、尊重別人哪個重要</a:t>
            </a:r>
            <a:r>
              <a:rPr lang="en-US" altLang="zh-TW" sz="4000" dirty="0">
                <a:solidFill>
                  <a:srgbClr val="866255"/>
                </a:solidFill>
                <a:latin typeface="漢儀新蒂蠟筆體" panose="02000500000000000000" pitchFamily="2" charset="-120"/>
                <a:ea typeface="漢儀新蒂蠟筆體" panose="02000500000000000000" pitchFamily="2" charset="-120"/>
              </a:rPr>
              <a:t>?</a:t>
            </a:r>
            <a:r>
              <a:rPr lang="zh-TW" altLang="en-US" sz="4000" dirty="0">
                <a:solidFill>
                  <a:srgbClr val="866255"/>
                </a:solidFill>
                <a:latin typeface="漢儀新蒂蠟筆體" panose="02000500000000000000" pitchFamily="2" charset="-120"/>
                <a:ea typeface="漢儀新蒂蠟筆體" panose="02000500000000000000" pitchFamily="2" charset="-120"/>
              </a:rPr>
              <a:t>還是一樣重要</a:t>
            </a:r>
            <a:r>
              <a:rPr lang="en-US" altLang="zh-TW" sz="4000" dirty="0">
                <a:solidFill>
                  <a:srgbClr val="866255"/>
                </a:solidFill>
                <a:latin typeface="漢儀新蒂蠟筆體" panose="02000500000000000000" pitchFamily="2" charset="-120"/>
                <a:ea typeface="漢儀新蒂蠟筆體" panose="02000500000000000000" pitchFamily="2" charset="-120"/>
              </a:rPr>
              <a:t>?</a:t>
            </a:r>
            <a:r>
              <a:rPr lang="zh-TW" altLang="en-US" sz="4000" u="sng" dirty="0">
                <a:solidFill>
                  <a:srgbClr val="866255"/>
                </a:solidFill>
                <a:latin typeface="漢儀新蒂蠟筆體" panose="02000500000000000000" pitchFamily="2" charset="-120"/>
                <a:ea typeface="漢儀新蒂蠟筆體" panose="02000500000000000000" pitchFamily="2" charset="-120"/>
              </a:rPr>
              <a:t>支持一樣重要的請舉手</a:t>
            </a:r>
            <a:r>
              <a:rPr lang="zh-TW" altLang="en-US" sz="4000" dirty="0">
                <a:solidFill>
                  <a:srgbClr val="866255"/>
                </a:solidFill>
                <a:latin typeface="漢儀新蒂蠟筆體" panose="02000500000000000000" pitchFamily="2" charset="-120"/>
                <a:ea typeface="漢儀新蒂蠟筆體" panose="02000500000000000000" pitchFamily="2" charset="-120"/>
              </a:rPr>
              <a:t>。</a:t>
            </a:r>
            <a:endParaRPr lang="en-US" altLang="zh-TW" sz="4000" dirty="0">
              <a:solidFill>
                <a:srgbClr val="866255"/>
              </a:solidFill>
              <a:latin typeface="漢儀新蒂蠟筆體" panose="02000500000000000000" pitchFamily="2" charset="-120"/>
              <a:ea typeface="漢儀新蒂蠟筆體" panose="02000500000000000000" pitchFamily="2" charset="-120"/>
            </a:endParaRPr>
          </a:p>
          <a:p>
            <a:pPr marL="355600" indent="-355600">
              <a:lnSpc>
                <a:spcPts val="5684"/>
              </a:lnSpc>
            </a:pPr>
            <a:r>
              <a:rPr lang="en-US" altLang="zh-TW" sz="4000" dirty="0">
                <a:solidFill>
                  <a:srgbClr val="866255"/>
                </a:solidFill>
                <a:latin typeface="漢儀新蒂蠟筆體" panose="02000500000000000000" pitchFamily="2" charset="-120"/>
                <a:ea typeface="漢儀新蒂蠟筆體" panose="02000500000000000000" pitchFamily="2" charset="-120"/>
              </a:rPr>
              <a:t>2.</a:t>
            </a:r>
            <a:r>
              <a:rPr lang="zh-TW" altLang="en-US" sz="4000" dirty="0">
                <a:solidFill>
                  <a:srgbClr val="866255"/>
                </a:solidFill>
                <a:latin typeface="漢儀新蒂蠟筆體" panose="02000500000000000000" pitchFamily="2" charset="-120"/>
                <a:ea typeface="漢儀新蒂蠟筆體" panose="02000500000000000000" pitchFamily="2" charset="-120"/>
              </a:rPr>
              <a:t>尊重自己、家人、外人哪個重要</a:t>
            </a:r>
            <a:r>
              <a:rPr lang="en-US" altLang="zh-TW" sz="4000" dirty="0">
                <a:solidFill>
                  <a:srgbClr val="866255"/>
                </a:solidFill>
                <a:latin typeface="漢儀新蒂蠟筆體" panose="02000500000000000000" pitchFamily="2" charset="-120"/>
                <a:ea typeface="漢儀新蒂蠟筆體" panose="02000500000000000000" pitchFamily="2" charset="-120"/>
              </a:rPr>
              <a:t>?</a:t>
            </a:r>
            <a:r>
              <a:rPr lang="zh-TW" altLang="en-US" sz="4000" dirty="0">
                <a:solidFill>
                  <a:srgbClr val="866255"/>
                </a:solidFill>
                <a:latin typeface="漢儀新蒂蠟筆體" panose="02000500000000000000" pitchFamily="2" charset="-120"/>
                <a:ea typeface="漢儀新蒂蠟筆體" panose="02000500000000000000" pitchFamily="2" charset="-120"/>
              </a:rPr>
              <a:t>還是一樣重要</a:t>
            </a:r>
            <a:r>
              <a:rPr lang="en-US" altLang="zh-TW" sz="4000" dirty="0">
                <a:solidFill>
                  <a:srgbClr val="866255"/>
                </a:solidFill>
                <a:latin typeface="漢儀新蒂蠟筆體" panose="02000500000000000000" pitchFamily="2" charset="-120"/>
                <a:ea typeface="漢儀新蒂蠟筆體" panose="02000500000000000000" pitchFamily="2" charset="-120"/>
              </a:rPr>
              <a:t>?</a:t>
            </a:r>
            <a:r>
              <a:rPr lang="zh-TW" altLang="en-US" sz="4000" dirty="0">
                <a:solidFill>
                  <a:srgbClr val="866255"/>
                </a:solidFill>
                <a:latin typeface="漢儀新蒂蠟筆體" panose="02000500000000000000" pitchFamily="2" charset="-120"/>
                <a:ea typeface="漢儀新蒂蠟筆體" panose="02000500000000000000" pitchFamily="2" charset="-120"/>
              </a:rPr>
              <a:t>支持一樣重要的請舉手</a:t>
            </a:r>
            <a:endParaRPr lang="en-US" altLang="zh-TW" sz="4000" dirty="0">
              <a:solidFill>
                <a:srgbClr val="866255"/>
              </a:solidFill>
              <a:latin typeface="漢儀新蒂蠟筆體" panose="02000500000000000000" pitchFamily="2" charset="-120"/>
              <a:ea typeface="漢儀新蒂蠟筆體" panose="02000500000000000000" pitchFamily="2" charset="-120"/>
            </a:endParaRPr>
          </a:p>
          <a:p>
            <a:pPr marL="355600" indent="-355600">
              <a:lnSpc>
                <a:spcPts val="5684"/>
              </a:lnSpc>
            </a:pPr>
            <a:r>
              <a:rPr lang="en-US" altLang="zh-TW" sz="4000" dirty="0">
                <a:solidFill>
                  <a:srgbClr val="866255"/>
                </a:solidFill>
                <a:latin typeface="漢儀新蒂蠟筆體" panose="02000500000000000000" pitchFamily="2" charset="-120"/>
                <a:ea typeface="漢儀新蒂蠟筆體" panose="02000500000000000000" pitchFamily="2" charset="-120"/>
              </a:rPr>
              <a:t>3.</a:t>
            </a:r>
            <a:r>
              <a:rPr lang="zh-TW" altLang="en-US" sz="4000" dirty="0">
                <a:solidFill>
                  <a:srgbClr val="866255"/>
                </a:solidFill>
                <a:latin typeface="漢儀新蒂蠟筆體" panose="02000500000000000000" pitchFamily="2" charset="-120"/>
                <a:ea typeface="漢儀新蒂蠟筆體" panose="02000500000000000000" pitchFamily="2" charset="-120"/>
              </a:rPr>
              <a:t>溝通要做到「互顧需要」，讓大家都被顧到就沒衝突。贊成的人請舉手</a:t>
            </a:r>
            <a:endParaRPr lang="en-US" altLang="zh-TW" sz="4000" dirty="0">
              <a:solidFill>
                <a:srgbClr val="866255"/>
              </a:solidFill>
              <a:latin typeface="漢儀新蒂蠟筆體" panose="02000500000000000000" pitchFamily="2" charset="-120"/>
              <a:ea typeface="漢儀新蒂蠟筆體" panose="02000500000000000000" pitchFamily="2" charset="-120"/>
            </a:endParaRPr>
          </a:p>
          <a:p>
            <a:pPr marL="355600" indent="-355600">
              <a:lnSpc>
                <a:spcPts val="5684"/>
              </a:lnSpc>
            </a:pPr>
            <a:r>
              <a:rPr lang="en-US" altLang="zh-TW" sz="4000" dirty="0">
                <a:solidFill>
                  <a:srgbClr val="866255"/>
                </a:solidFill>
                <a:latin typeface="漢儀新蒂蠟筆體" panose="02000500000000000000" pitchFamily="2" charset="-120"/>
                <a:ea typeface="漢儀新蒂蠟筆體" panose="02000500000000000000" pitchFamily="2" charset="-120"/>
              </a:rPr>
              <a:t>4.</a:t>
            </a:r>
            <a:r>
              <a:rPr lang="zh-TW" altLang="en-US" sz="4000" dirty="0">
                <a:solidFill>
                  <a:srgbClr val="866255"/>
                </a:solidFill>
                <a:latin typeface="漢儀新蒂蠟筆體" panose="02000500000000000000" pitchFamily="2" charset="-120"/>
                <a:ea typeface="漢儀新蒂蠟筆體" panose="02000500000000000000" pitchFamily="2" charset="-120"/>
              </a:rPr>
              <a:t>贊成一起做到的人請舉手</a:t>
            </a:r>
            <a:endParaRPr lang="en-US" altLang="zh-TW" sz="4000" dirty="0">
              <a:solidFill>
                <a:srgbClr val="866255"/>
              </a:solidFill>
              <a:latin typeface="漢儀新蒂蠟筆體" panose="02000500000000000000" pitchFamily="2" charset="-120"/>
              <a:ea typeface="漢儀新蒂蠟筆體" panose="02000500000000000000" pitchFamily="2" charset="-120"/>
            </a:endParaRPr>
          </a:p>
          <a:p>
            <a:pPr algn="ctr">
              <a:lnSpc>
                <a:spcPts val="5684"/>
              </a:lnSpc>
            </a:pPr>
            <a:endParaRPr lang="en-US" sz="7200" dirty="0">
              <a:solidFill>
                <a:srgbClr val="866255"/>
              </a:solidFill>
              <a:latin typeface="漢儀新蒂蠟筆體" panose="02000500000000000000" pitchFamily="2" charset="-120"/>
              <a:ea typeface="漢儀新蒂蠟筆體" panose="02000500000000000000" pitchFamily="2" charset="-120"/>
            </a:endParaRPr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C9F53896-CF02-B5F9-F5C3-781626AB0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67CD5310-B039-9CFE-F4A6-C2E00932247C}"/>
              </a:ext>
            </a:extLst>
          </p:cNvPr>
          <p:cNvSpPr txBox="1"/>
          <p:nvPr/>
        </p:nvSpPr>
        <p:spPr>
          <a:xfrm>
            <a:off x="2590800" y="381000"/>
            <a:ext cx="381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/>
              <a:t>後測</a:t>
            </a:r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id="{E24640D2-00A9-6BE9-84FF-49254067587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67400" y="6538340"/>
            <a:ext cx="1194016" cy="589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27775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48C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48640" y="731520"/>
            <a:ext cx="8656320" cy="5852160"/>
            <a:chOff x="0" y="0"/>
            <a:chExt cx="5490351" cy="371178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3711787"/>
            </a:xfrm>
            <a:custGeom>
              <a:avLst/>
              <a:gdLst/>
              <a:ahLst/>
              <a:cxnLst/>
              <a:rect l="l" t="t" r="r" b="b"/>
              <a:pathLst>
                <a:path w="5490351" h="3711787">
                  <a:moveTo>
                    <a:pt x="5365891" y="3711787"/>
                  </a:moveTo>
                  <a:lnTo>
                    <a:pt x="124460" y="3711787"/>
                  </a:lnTo>
                  <a:cubicBezTo>
                    <a:pt x="55880" y="3711787"/>
                    <a:pt x="0" y="3655907"/>
                    <a:pt x="0" y="358732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3587327"/>
                  </a:lnTo>
                  <a:cubicBezTo>
                    <a:pt x="5490351" y="3655907"/>
                    <a:pt x="5434471" y="3711787"/>
                    <a:pt x="5365891" y="3711787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1323340" y="2224028"/>
            <a:ext cx="7106920" cy="54330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591"/>
              </a:lnSpc>
            </a:pPr>
            <a:r>
              <a:rPr lang="en-US" altLang="zh-TW" sz="6608" dirty="0">
                <a:solidFill>
                  <a:srgbClr val="866255"/>
                </a:solidFill>
                <a:latin typeface="漢儀新蒂牌樓體" panose="02000500000000000000" pitchFamily="2" charset="-120"/>
                <a:ea typeface="漢儀新蒂牌樓體" panose="02000500000000000000" pitchFamily="2" charset="-120"/>
              </a:rPr>
              <a:t>[</a:t>
            </a:r>
            <a:r>
              <a:rPr lang="zh-TW" altLang="en-US" sz="6608" dirty="0">
                <a:solidFill>
                  <a:srgbClr val="866255"/>
                </a:solidFill>
                <a:latin typeface="漢儀新蒂牌樓體" panose="02000500000000000000" pitchFamily="2" charset="-120"/>
                <a:ea typeface="漢儀新蒂牌樓體" panose="02000500000000000000" pitchFamily="2" charset="-120"/>
              </a:rPr>
              <a:t>大家一起念</a:t>
            </a:r>
            <a:r>
              <a:rPr lang="en-US" altLang="zh-TW" sz="6608" dirty="0">
                <a:solidFill>
                  <a:srgbClr val="866255"/>
                </a:solidFill>
                <a:latin typeface="漢儀新蒂牌樓體" panose="02000500000000000000" pitchFamily="2" charset="-120"/>
                <a:ea typeface="漢儀新蒂牌樓體" panose="02000500000000000000" pitchFamily="2" charset="-120"/>
              </a:rPr>
              <a:t>]</a:t>
            </a:r>
          </a:p>
          <a:p>
            <a:pPr algn="ctr">
              <a:lnSpc>
                <a:spcPts val="8591"/>
              </a:lnSpc>
            </a:pPr>
            <a:r>
              <a:rPr lang="zh-TW" altLang="en-US" sz="6608" dirty="0">
                <a:solidFill>
                  <a:srgbClr val="866255"/>
                </a:solidFill>
                <a:latin typeface="漢儀新蒂牌樓體" panose="02000500000000000000" pitchFamily="2" charset="-120"/>
                <a:ea typeface="漢儀新蒂牌樓體" panose="02000500000000000000" pitchFamily="2" charset="-120"/>
              </a:rPr>
              <a:t>反霸凌大家一起來</a:t>
            </a:r>
            <a:endParaRPr lang="en-US" altLang="zh-TW" sz="6608" dirty="0">
              <a:solidFill>
                <a:srgbClr val="866255"/>
              </a:solidFill>
              <a:latin typeface="漢儀新蒂牌樓體" panose="02000500000000000000" pitchFamily="2" charset="-120"/>
              <a:ea typeface="漢儀新蒂牌樓體" panose="02000500000000000000" pitchFamily="2" charset="-120"/>
            </a:endParaRPr>
          </a:p>
          <a:p>
            <a:pPr algn="ctr">
              <a:lnSpc>
                <a:spcPts val="8591"/>
              </a:lnSpc>
            </a:pPr>
            <a:r>
              <a:rPr lang="en-US" altLang="zh-TW" sz="6608" dirty="0">
                <a:solidFill>
                  <a:srgbClr val="866255"/>
                </a:solidFill>
                <a:latin typeface="漢儀新蒂牌樓體" panose="02000500000000000000" pitchFamily="2" charset="-120"/>
                <a:ea typeface="漢儀新蒂牌樓體" panose="02000500000000000000" pitchFamily="2" charset="-120"/>
              </a:rPr>
              <a:t>[</a:t>
            </a:r>
            <a:r>
              <a:rPr lang="zh-TW" altLang="en-US" sz="6608" dirty="0">
                <a:solidFill>
                  <a:srgbClr val="866255"/>
                </a:solidFill>
                <a:latin typeface="漢儀新蒂牌樓體" panose="02000500000000000000" pitchFamily="2" charset="-120"/>
                <a:ea typeface="漢儀新蒂牌樓體" panose="02000500000000000000" pitchFamily="2" charset="-120"/>
              </a:rPr>
              <a:t>大家一起念</a:t>
            </a:r>
            <a:r>
              <a:rPr lang="en-US" altLang="zh-TW" sz="6608" dirty="0">
                <a:solidFill>
                  <a:srgbClr val="866255"/>
                </a:solidFill>
                <a:latin typeface="漢儀新蒂牌樓體" panose="02000500000000000000" pitchFamily="2" charset="-120"/>
                <a:ea typeface="漢儀新蒂牌樓體" panose="02000500000000000000" pitchFamily="2" charset="-120"/>
              </a:rPr>
              <a:t>]</a:t>
            </a:r>
          </a:p>
          <a:p>
            <a:pPr algn="ctr">
              <a:lnSpc>
                <a:spcPts val="8591"/>
              </a:lnSpc>
            </a:pPr>
            <a:r>
              <a:rPr lang="zh-TW" altLang="en-US" sz="6608" dirty="0">
                <a:solidFill>
                  <a:srgbClr val="866255"/>
                </a:solidFill>
                <a:latin typeface="漢儀新蒂牌樓體" panose="02000500000000000000" pitchFamily="2" charset="-120"/>
                <a:ea typeface="漢儀新蒂牌樓體" panose="02000500000000000000" pitchFamily="2" charset="-120"/>
              </a:rPr>
              <a:t>反霸凌大家一起來</a:t>
            </a:r>
            <a:endParaRPr lang="en-US" altLang="zh-TW" sz="6608" dirty="0">
              <a:solidFill>
                <a:srgbClr val="866255"/>
              </a:solidFill>
              <a:latin typeface="漢儀新蒂牌樓體" panose="02000500000000000000" pitchFamily="2" charset="-120"/>
              <a:ea typeface="漢儀新蒂牌樓體" panose="02000500000000000000" pitchFamily="2" charset="-120"/>
            </a:endParaRPr>
          </a:p>
          <a:p>
            <a:pPr algn="ctr">
              <a:lnSpc>
                <a:spcPts val="8591"/>
              </a:lnSpc>
            </a:pPr>
            <a:endParaRPr lang="en-US" sz="6608" dirty="0">
              <a:solidFill>
                <a:srgbClr val="866255"/>
              </a:solidFill>
              <a:latin typeface="漢儀新蒂牌樓體" panose="02000500000000000000" pitchFamily="2" charset="-120"/>
              <a:ea typeface="漢儀新蒂牌樓體" panose="02000500000000000000" pitchFamily="2" charset="-120"/>
            </a:endParaRPr>
          </a:p>
        </p:txBody>
      </p:sp>
      <p:sp>
        <p:nvSpPr>
          <p:cNvPr id="15" name="Freeform 2">
            <a:extLst>
              <a:ext uri="{FF2B5EF4-FFF2-40B4-BE49-F238E27FC236}">
                <a16:creationId xmlns:a16="http://schemas.microsoft.com/office/drawing/2014/main" id="{6D40D0CB-978A-C9E5-E4FF-11045D2D67F3}"/>
              </a:ext>
            </a:extLst>
          </p:cNvPr>
          <p:cNvSpPr/>
          <p:nvPr/>
        </p:nvSpPr>
        <p:spPr>
          <a:xfrm>
            <a:off x="3609895" y="681732"/>
            <a:ext cx="2486105" cy="1528068"/>
          </a:xfrm>
          <a:custGeom>
            <a:avLst/>
            <a:gdLst/>
            <a:ahLst/>
            <a:cxnLst/>
            <a:rect l="l" t="t" r="r" b="b"/>
            <a:pathLst>
              <a:path w="4610420" h="4114800">
                <a:moveTo>
                  <a:pt x="0" y="0"/>
                </a:moveTo>
                <a:lnTo>
                  <a:pt x="4610420" y="0"/>
                </a:lnTo>
                <a:lnTo>
                  <a:pt x="461042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50A5ADBB-5FFA-2165-1AAA-8A3D172F91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4872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ndAc>
          <p:stSnd>
            <p:snd r:embed="rId2" name="applause.wav"/>
          </p:stSnd>
        </p:sndAc>
      </p:transition>
    </mc:Choice>
    <mc:Fallback>
      <p:transition spd="slow">
        <p:sndAc>
          <p:stSnd>
            <p:snd r:embed="rId2" name="applause.wav"/>
          </p:stSnd>
        </p:sndAc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3BBF715F-AC96-9E30-32B8-35C34C134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C9B5FB86-4A00-7652-0D0F-AF80C09A1E0D}"/>
              </a:ext>
            </a:extLst>
          </p:cNvPr>
          <p:cNvSpPr txBox="1"/>
          <p:nvPr/>
        </p:nvSpPr>
        <p:spPr>
          <a:xfrm>
            <a:off x="1371600" y="762000"/>
            <a:ext cx="7010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/>
              <a:t>每組之前後測都 填入 </a:t>
            </a:r>
            <a:endParaRPr lang="en-US" altLang="zh-TW" sz="3200" dirty="0"/>
          </a:p>
          <a:p>
            <a:r>
              <a:rPr lang="en-US" altLang="zh-TW" sz="3200" dirty="0"/>
              <a:t>Google form</a:t>
            </a:r>
            <a:endParaRPr lang="zh-TW" altLang="en-US" sz="3200" dirty="0"/>
          </a:p>
        </p:txBody>
      </p:sp>
    </p:spTree>
    <p:extLst>
      <p:ext uri="{BB962C8B-B14F-4D97-AF65-F5344CB8AC3E}">
        <p14:creationId xmlns:p14="http://schemas.microsoft.com/office/powerpoint/2010/main" val="31195334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CB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48640" y="731520"/>
            <a:ext cx="8656320" cy="5852160"/>
            <a:chOff x="0" y="0"/>
            <a:chExt cx="5490351" cy="371178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3711787"/>
            </a:xfrm>
            <a:custGeom>
              <a:avLst/>
              <a:gdLst/>
              <a:ahLst/>
              <a:cxnLst/>
              <a:rect l="l" t="t" r="r" b="b"/>
              <a:pathLst>
                <a:path w="5490351" h="3711787">
                  <a:moveTo>
                    <a:pt x="5365891" y="3711787"/>
                  </a:moveTo>
                  <a:lnTo>
                    <a:pt x="124460" y="3711787"/>
                  </a:lnTo>
                  <a:cubicBezTo>
                    <a:pt x="55880" y="3711787"/>
                    <a:pt x="0" y="3655907"/>
                    <a:pt x="0" y="358732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3587327"/>
                  </a:lnTo>
                  <a:cubicBezTo>
                    <a:pt x="5490351" y="3655907"/>
                    <a:pt x="5434471" y="3711787"/>
                    <a:pt x="5365891" y="3711787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zh-TW" altLang="en-US"/>
            </a:p>
          </p:txBody>
        </p: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31520" y="65874"/>
            <a:ext cx="1389395" cy="1331293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7928699" y="6178651"/>
            <a:ext cx="907173" cy="1136549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8670228" y="5366649"/>
            <a:ext cx="907173" cy="1136549"/>
          </a:xfrm>
          <a:prstGeom prst="rect">
            <a:avLst/>
          </a:prstGeom>
        </p:spPr>
      </p:pic>
      <p:sp>
        <p:nvSpPr>
          <p:cNvPr id="4" name="TextBox 14">
            <a:extLst>
              <a:ext uri="{FF2B5EF4-FFF2-40B4-BE49-F238E27FC236}">
                <a16:creationId xmlns:a16="http://schemas.microsoft.com/office/drawing/2014/main" id="{E2F13FCB-1F9E-F772-F92E-96432EF2F257}"/>
              </a:ext>
            </a:extLst>
          </p:cNvPr>
          <p:cNvSpPr txBox="1"/>
          <p:nvPr/>
        </p:nvSpPr>
        <p:spPr>
          <a:xfrm>
            <a:off x="548640" y="1392087"/>
            <a:ext cx="8740125" cy="58769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55600" indent="-355600">
              <a:lnSpc>
                <a:spcPts val="5684"/>
              </a:lnSpc>
            </a:pPr>
            <a:r>
              <a:rPr lang="en-US" altLang="zh-TW" sz="2400" b="1" dirty="0">
                <a:solidFill>
                  <a:srgbClr val="866255"/>
                </a:solidFill>
                <a:latin typeface="漢儀新蒂蠟筆體" panose="02000500000000000000" pitchFamily="2" charset="-120"/>
                <a:ea typeface="漢儀新蒂蠟筆體" panose="02000500000000000000" pitchFamily="2" charset="-120"/>
              </a:rPr>
              <a:t>1.</a:t>
            </a:r>
            <a:r>
              <a:rPr lang="zh-TW" altLang="en-US" sz="2400" b="1" dirty="0">
                <a:solidFill>
                  <a:srgbClr val="866255"/>
                </a:solidFill>
                <a:latin typeface="漢儀新蒂蠟筆體" panose="02000500000000000000" pitchFamily="2" charset="-120"/>
                <a:ea typeface="漢儀新蒂蠟筆體" panose="02000500000000000000" pitchFamily="2" charset="-120"/>
              </a:rPr>
              <a:t>尊重自己、尊重別人哪個重要</a:t>
            </a:r>
            <a:r>
              <a:rPr lang="en-US" altLang="zh-TW" sz="2400" b="1" dirty="0">
                <a:solidFill>
                  <a:srgbClr val="866255"/>
                </a:solidFill>
                <a:latin typeface="漢儀新蒂蠟筆體" panose="02000500000000000000" pitchFamily="2" charset="-120"/>
                <a:ea typeface="漢儀新蒂蠟筆體" panose="02000500000000000000" pitchFamily="2" charset="-120"/>
              </a:rPr>
              <a:t>?</a:t>
            </a:r>
            <a:r>
              <a:rPr lang="zh-TW" altLang="en-US" sz="2400" b="1" dirty="0">
                <a:solidFill>
                  <a:srgbClr val="866255"/>
                </a:solidFill>
                <a:latin typeface="漢儀新蒂蠟筆體" panose="02000500000000000000" pitchFamily="2" charset="-120"/>
                <a:ea typeface="漢儀新蒂蠟筆體" panose="02000500000000000000" pitchFamily="2" charset="-120"/>
              </a:rPr>
              <a:t>還是一樣重要</a:t>
            </a:r>
            <a:r>
              <a:rPr lang="en-US" altLang="zh-TW" sz="2400" b="1" dirty="0">
                <a:solidFill>
                  <a:srgbClr val="866255"/>
                </a:solidFill>
                <a:latin typeface="漢儀新蒂蠟筆體" panose="02000500000000000000" pitchFamily="2" charset="-120"/>
                <a:ea typeface="漢儀新蒂蠟筆體" panose="02000500000000000000" pitchFamily="2" charset="-120"/>
              </a:rPr>
              <a:t>?</a:t>
            </a:r>
            <a:r>
              <a:rPr lang="zh-TW" altLang="en-US" sz="2400" b="1" dirty="0">
                <a:solidFill>
                  <a:srgbClr val="866255"/>
                </a:solidFill>
                <a:latin typeface="漢儀新蒂蠟筆體" panose="02000500000000000000" pitchFamily="2" charset="-120"/>
                <a:ea typeface="漢儀新蒂蠟筆體" panose="02000500000000000000" pitchFamily="2" charset="-120"/>
              </a:rPr>
              <a:t>自己重要</a:t>
            </a:r>
            <a:r>
              <a:rPr lang="en-US" altLang="zh-TW" sz="2400" b="1" dirty="0">
                <a:solidFill>
                  <a:srgbClr val="866255"/>
                </a:solidFill>
                <a:latin typeface="漢儀新蒂蠟筆體" panose="02000500000000000000" pitchFamily="2" charset="-120"/>
                <a:ea typeface="漢儀新蒂蠟筆體" panose="02000500000000000000" pitchFamily="2" charset="-120"/>
              </a:rPr>
              <a:t>/</a:t>
            </a:r>
            <a:r>
              <a:rPr lang="zh-TW" altLang="en-US" sz="2400" b="1" dirty="0">
                <a:solidFill>
                  <a:srgbClr val="866255"/>
                </a:solidFill>
                <a:latin typeface="漢儀新蒂蠟筆體" panose="02000500000000000000" pitchFamily="2" charset="-120"/>
                <a:ea typeface="漢儀新蒂蠟筆體" panose="02000500000000000000" pitchFamily="2" charset="-120"/>
              </a:rPr>
              <a:t>別人重要</a:t>
            </a:r>
            <a:r>
              <a:rPr lang="en-US" altLang="zh-TW" sz="2400" b="1" dirty="0">
                <a:solidFill>
                  <a:srgbClr val="866255"/>
                </a:solidFill>
                <a:latin typeface="漢儀新蒂蠟筆體" panose="02000500000000000000" pitchFamily="2" charset="-120"/>
                <a:ea typeface="漢儀新蒂蠟筆體" panose="02000500000000000000" pitchFamily="2" charset="-120"/>
              </a:rPr>
              <a:t>/</a:t>
            </a:r>
            <a:r>
              <a:rPr lang="zh-TW" altLang="en-US" sz="2400" b="1" dirty="0">
                <a:solidFill>
                  <a:srgbClr val="866255"/>
                </a:solidFill>
                <a:latin typeface="漢儀新蒂蠟筆體" panose="02000500000000000000" pitchFamily="2" charset="-120"/>
                <a:ea typeface="漢儀新蒂蠟筆體" panose="02000500000000000000" pitchFamily="2" charset="-120"/>
              </a:rPr>
              <a:t>一樣重要，請舉手</a:t>
            </a:r>
            <a:endParaRPr lang="en-US" altLang="zh-TW" sz="2400" b="1" dirty="0">
              <a:solidFill>
                <a:srgbClr val="866255"/>
              </a:solidFill>
              <a:latin typeface="漢儀新蒂蠟筆體" panose="02000500000000000000" pitchFamily="2" charset="-120"/>
              <a:ea typeface="漢儀新蒂蠟筆體" panose="02000500000000000000" pitchFamily="2" charset="-120"/>
            </a:endParaRPr>
          </a:p>
          <a:p>
            <a:pPr marL="355600" indent="-355600">
              <a:lnSpc>
                <a:spcPts val="5684"/>
              </a:lnSpc>
            </a:pPr>
            <a:r>
              <a:rPr lang="en-US" altLang="zh-TW" sz="2400" b="1" dirty="0">
                <a:solidFill>
                  <a:srgbClr val="866255"/>
                </a:solidFill>
                <a:latin typeface="漢儀新蒂蠟筆體" panose="02000500000000000000" pitchFamily="2" charset="-120"/>
                <a:ea typeface="漢儀新蒂蠟筆體" panose="02000500000000000000" pitchFamily="2" charset="-120"/>
              </a:rPr>
              <a:t>2.</a:t>
            </a:r>
            <a:r>
              <a:rPr lang="zh-TW" altLang="en-US" sz="2400" b="1" dirty="0">
                <a:solidFill>
                  <a:srgbClr val="866255"/>
                </a:solidFill>
                <a:latin typeface="漢儀新蒂蠟筆體" panose="02000500000000000000" pitchFamily="2" charset="-120"/>
                <a:ea typeface="漢儀新蒂蠟筆體" panose="02000500000000000000" pitchFamily="2" charset="-120"/>
              </a:rPr>
              <a:t>尊重自己、家人、外人哪個重要</a:t>
            </a:r>
            <a:r>
              <a:rPr lang="en-US" altLang="zh-TW" sz="2400" b="1" dirty="0">
                <a:solidFill>
                  <a:srgbClr val="866255"/>
                </a:solidFill>
                <a:latin typeface="漢儀新蒂蠟筆體" panose="02000500000000000000" pitchFamily="2" charset="-120"/>
                <a:ea typeface="漢儀新蒂蠟筆體" panose="02000500000000000000" pitchFamily="2" charset="-120"/>
              </a:rPr>
              <a:t>?</a:t>
            </a:r>
            <a:r>
              <a:rPr lang="zh-TW" altLang="en-US" sz="2400" b="1" dirty="0">
                <a:solidFill>
                  <a:srgbClr val="866255"/>
                </a:solidFill>
                <a:latin typeface="漢儀新蒂蠟筆體" panose="02000500000000000000" pitchFamily="2" charset="-120"/>
                <a:ea typeface="漢儀新蒂蠟筆體" panose="02000500000000000000" pitchFamily="2" charset="-120"/>
              </a:rPr>
              <a:t>還是一樣重要</a:t>
            </a:r>
            <a:r>
              <a:rPr lang="en-US" altLang="zh-TW" sz="2400" b="1" dirty="0">
                <a:solidFill>
                  <a:srgbClr val="866255"/>
                </a:solidFill>
                <a:latin typeface="漢儀新蒂蠟筆體" panose="02000500000000000000" pitchFamily="2" charset="-120"/>
                <a:ea typeface="漢儀新蒂蠟筆體" panose="02000500000000000000" pitchFamily="2" charset="-120"/>
              </a:rPr>
              <a:t>?</a:t>
            </a:r>
            <a:r>
              <a:rPr lang="zh-TW" altLang="en-US" sz="2400" b="1" dirty="0">
                <a:solidFill>
                  <a:srgbClr val="866255"/>
                </a:solidFill>
                <a:latin typeface="漢儀新蒂蠟筆體" panose="02000500000000000000" pitchFamily="2" charset="-120"/>
                <a:ea typeface="漢儀新蒂蠟筆體" panose="02000500000000000000" pitchFamily="2" charset="-120"/>
              </a:rPr>
              <a:t>自己重要</a:t>
            </a:r>
            <a:r>
              <a:rPr lang="en-US" altLang="zh-TW" sz="2400" b="1" dirty="0">
                <a:solidFill>
                  <a:srgbClr val="866255"/>
                </a:solidFill>
                <a:latin typeface="漢儀新蒂蠟筆體" panose="02000500000000000000" pitchFamily="2" charset="-120"/>
                <a:ea typeface="漢儀新蒂蠟筆體" panose="02000500000000000000" pitchFamily="2" charset="-120"/>
              </a:rPr>
              <a:t>/</a:t>
            </a:r>
            <a:r>
              <a:rPr lang="zh-TW" altLang="en-US" sz="2400" b="1" dirty="0">
                <a:solidFill>
                  <a:srgbClr val="866255"/>
                </a:solidFill>
                <a:latin typeface="漢儀新蒂蠟筆體" panose="02000500000000000000" pitchFamily="2" charset="-120"/>
                <a:ea typeface="漢儀新蒂蠟筆體" panose="02000500000000000000" pitchFamily="2" charset="-120"/>
              </a:rPr>
              <a:t>家人重要</a:t>
            </a:r>
            <a:r>
              <a:rPr lang="en-US" altLang="zh-TW" sz="2400" b="1" dirty="0">
                <a:solidFill>
                  <a:srgbClr val="866255"/>
                </a:solidFill>
                <a:latin typeface="漢儀新蒂蠟筆體" panose="02000500000000000000" pitchFamily="2" charset="-120"/>
                <a:ea typeface="漢儀新蒂蠟筆體" panose="02000500000000000000" pitchFamily="2" charset="-120"/>
              </a:rPr>
              <a:t>/</a:t>
            </a:r>
            <a:r>
              <a:rPr lang="zh-TW" altLang="en-US" sz="2400" b="1" dirty="0">
                <a:solidFill>
                  <a:srgbClr val="866255"/>
                </a:solidFill>
                <a:latin typeface="漢儀新蒂蠟筆體" panose="02000500000000000000" pitchFamily="2" charset="-120"/>
                <a:ea typeface="漢儀新蒂蠟筆體" panose="02000500000000000000" pitchFamily="2" charset="-120"/>
              </a:rPr>
              <a:t>外人重要</a:t>
            </a:r>
            <a:r>
              <a:rPr lang="en-US" altLang="zh-TW" sz="2400" b="1" dirty="0">
                <a:solidFill>
                  <a:srgbClr val="866255"/>
                </a:solidFill>
                <a:latin typeface="漢儀新蒂蠟筆體" panose="02000500000000000000" pitchFamily="2" charset="-120"/>
                <a:ea typeface="漢儀新蒂蠟筆體" panose="02000500000000000000" pitchFamily="2" charset="-120"/>
              </a:rPr>
              <a:t>/</a:t>
            </a:r>
            <a:r>
              <a:rPr lang="zh-TW" altLang="en-US" sz="2400" b="1" dirty="0">
                <a:solidFill>
                  <a:srgbClr val="866255"/>
                </a:solidFill>
                <a:latin typeface="漢儀新蒂蠟筆體" panose="02000500000000000000" pitchFamily="2" charset="-120"/>
                <a:ea typeface="漢儀新蒂蠟筆體" panose="02000500000000000000" pitchFamily="2" charset="-120"/>
              </a:rPr>
              <a:t>一樣重要，請舉手</a:t>
            </a:r>
            <a:endParaRPr lang="en-US" altLang="zh-TW" sz="2400" b="1" dirty="0">
              <a:solidFill>
                <a:srgbClr val="866255"/>
              </a:solidFill>
              <a:latin typeface="漢儀新蒂蠟筆體" panose="02000500000000000000" pitchFamily="2" charset="-120"/>
              <a:ea typeface="漢儀新蒂蠟筆體" panose="02000500000000000000" pitchFamily="2" charset="-120"/>
            </a:endParaRPr>
          </a:p>
          <a:p>
            <a:pPr marL="355600" indent="-355600">
              <a:lnSpc>
                <a:spcPts val="5684"/>
              </a:lnSpc>
            </a:pPr>
            <a:r>
              <a:rPr lang="en-US" altLang="zh-TW" sz="2400" b="1" dirty="0">
                <a:solidFill>
                  <a:srgbClr val="866255"/>
                </a:solidFill>
                <a:latin typeface="漢儀新蒂蠟筆體" panose="02000500000000000000" pitchFamily="2" charset="-120"/>
                <a:ea typeface="漢儀新蒂蠟筆體" panose="02000500000000000000" pitchFamily="2" charset="-120"/>
              </a:rPr>
              <a:t>3.</a:t>
            </a:r>
            <a:r>
              <a:rPr lang="zh-TW" altLang="en-US" sz="2400" b="1" dirty="0">
                <a:solidFill>
                  <a:srgbClr val="866255"/>
                </a:solidFill>
                <a:latin typeface="漢儀新蒂蠟筆體" panose="02000500000000000000" pitchFamily="2" charset="-120"/>
                <a:ea typeface="漢儀新蒂蠟筆體" panose="02000500000000000000" pitchFamily="2" charset="-120"/>
              </a:rPr>
              <a:t>溝通要做到「互顧需要」，讓大家都被顧到就沒衝突。贊成的人請舉手</a:t>
            </a:r>
            <a:endParaRPr lang="en-US" altLang="zh-TW" sz="2400" b="1" dirty="0">
              <a:solidFill>
                <a:srgbClr val="866255"/>
              </a:solidFill>
              <a:latin typeface="漢儀新蒂蠟筆體" panose="02000500000000000000" pitchFamily="2" charset="-120"/>
              <a:ea typeface="漢儀新蒂蠟筆體" panose="02000500000000000000" pitchFamily="2" charset="-120"/>
            </a:endParaRPr>
          </a:p>
          <a:p>
            <a:pPr marL="355600" indent="-355600">
              <a:lnSpc>
                <a:spcPts val="5684"/>
              </a:lnSpc>
            </a:pPr>
            <a:r>
              <a:rPr lang="en-US" altLang="zh-TW" sz="2400" b="1" dirty="0">
                <a:solidFill>
                  <a:srgbClr val="866255"/>
                </a:solidFill>
                <a:latin typeface="漢儀新蒂蠟筆體" panose="02000500000000000000" pitchFamily="2" charset="-120"/>
                <a:ea typeface="漢儀新蒂蠟筆體" panose="02000500000000000000" pitchFamily="2" charset="-120"/>
              </a:rPr>
              <a:t>4.</a:t>
            </a:r>
            <a:r>
              <a:rPr lang="zh-TW" altLang="en-US" sz="2400" b="1" dirty="0">
                <a:solidFill>
                  <a:srgbClr val="866255"/>
                </a:solidFill>
                <a:latin typeface="漢儀新蒂蠟筆體" panose="02000500000000000000" pitchFamily="2" charset="-120"/>
                <a:ea typeface="漢儀新蒂蠟筆體" panose="02000500000000000000" pitchFamily="2" charset="-120"/>
              </a:rPr>
              <a:t>贊成一起做到的人請舉手</a:t>
            </a:r>
            <a:endParaRPr lang="en-US" altLang="zh-TW" sz="2400" b="1" dirty="0">
              <a:solidFill>
                <a:srgbClr val="866255"/>
              </a:solidFill>
              <a:latin typeface="漢儀新蒂蠟筆體" panose="02000500000000000000" pitchFamily="2" charset="-120"/>
              <a:ea typeface="漢儀新蒂蠟筆體" panose="02000500000000000000" pitchFamily="2" charset="-120"/>
            </a:endParaRPr>
          </a:p>
          <a:p>
            <a:pPr algn="ctr">
              <a:lnSpc>
                <a:spcPts val="5684"/>
              </a:lnSpc>
            </a:pPr>
            <a:endParaRPr lang="en-US" sz="7200" dirty="0">
              <a:solidFill>
                <a:srgbClr val="866255"/>
              </a:solidFill>
              <a:latin typeface="漢儀新蒂蠟筆體" panose="02000500000000000000" pitchFamily="2" charset="-120"/>
              <a:ea typeface="漢儀新蒂蠟筆體" panose="02000500000000000000" pitchFamily="2" charset="-120"/>
            </a:endParaRPr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C9F53896-CF02-B5F9-F5C3-781626AB0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7B6C8553-0D44-44A8-5E25-58032922BC23}"/>
              </a:ext>
            </a:extLst>
          </p:cNvPr>
          <p:cNvSpPr txBox="1"/>
          <p:nvPr/>
        </p:nvSpPr>
        <p:spPr>
          <a:xfrm>
            <a:off x="2514600" y="228600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/>
              <a:t>前測</a:t>
            </a:r>
          </a:p>
        </p:txBody>
      </p:sp>
    </p:spTree>
    <p:extLst>
      <p:ext uri="{BB962C8B-B14F-4D97-AF65-F5344CB8AC3E}">
        <p14:creationId xmlns:p14="http://schemas.microsoft.com/office/powerpoint/2010/main" val="40961816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48640" y="731520"/>
            <a:ext cx="8656320" cy="5852160"/>
            <a:chOff x="0" y="0"/>
            <a:chExt cx="5490351" cy="371178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3711787"/>
            </a:xfrm>
            <a:custGeom>
              <a:avLst/>
              <a:gdLst/>
              <a:ahLst/>
              <a:cxnLst/>
              <a:rect l="l" t="t" r="r" b="b"/>
              <a:pathLst>
                <a:path w="5490351" h="3711787">
                  <a:moveTo>
                    <a:pt x="5365891" y="3711787"/>
                  </a:moveTo>
                  <a:lnTo>
                    <a:pt x="124460" y="3711787"/>
                  </a:lnTo>
                  <a:cubicBezTo>
                    <a:pt x="55880" y="3711787"/>
                    <a:pt x="0" y="3655907"/>
                    <a:pt x="0" y="358732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3587327"/>
                  </a:lnTo>
                  <a:cubicBezTo>
                    <a:pt x="5490351" y="3655907"/>
                    <a:pt x="5434471" y="3711787"/>
                    <a:pt x="5365891" y="3711787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zh-TW" altLang="en-US"/>
            </a:p>
          </p:txBody>
        </p: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31520" y="65874"/>
            <a:ext cx="1389395" cy="1331293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7928699" y="6178651"/>
            <a:ext cx="907173" cy="1136549"/>
          </a:xfrm>
          <a:prstGeom prst="rect">
            <a:avLst/>
          </a:prstGeom>
        </p:spPr>
      </p:pic>
      <p:sp>
        <p:nvSpPr>
          <p:cNvPr id="14" name="TextBox 14"/>
          <p:cNvSpPr txBox="1"/>
          <p:nvPr/>
        </p:nvSpPr>
        <p:spPr>
          <a:xfrm>
            <a:off x="1066800" y="1701813"/>
            <a:ext cx="5108892" cy="7601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84"/>
              </a:lnSpc>
            </a:pPr>
            <a:r>
              <a:rPr lang="zh-TW" altLang="en-US" sz="7200" dirty="0">
                <a:solidFill>
                  <a:srgbClr val="866255"/>
                </a:solidFill>
                <a:latin typeface="HanyiSentyMarshmallow" pitchFamily="2" charset="-120"/>
                <a:ea typeface="HanyiSentyMarshmallow" pitchFamily="2" charset="-120"/>
              </a:rPr>
              <a:t>開始 宣導</a:t>
            </a:r>
            <a:r>
              <a:rPr lang="en-US" altLang="zh-TW" sz="7200" dirty="0">
                <a:solidFill>
                  <a:srgbClr val="866255"/>
                </a:solidFill>
                <a:latin typeface="HanyiSentyMarshmallow" pitchFamily="2" charset="-120"/>
                <a:ea typeface="HanyiSentyMarshmallow" pitchFamily="2" charset="-120"/>
              </a:rPr>
              <a:t>!!</a:t>
            </a:r>
            <a:endParaRPr lang="en-US" sz="7200" dirty="0">
              <a:solidFill>
                <a:srgbClr val="866255"/>
              </a:solidFill>
              <a:latin typeface="HanyiSentyMarshmallow" pitchFamily="2" charset="-120"/>
              <a:ea typeface="HanyiSentyMarshmallow" pitchFamily="2" charset="-120"/>
            </a:endParaRPr>
          </a:p>
        </p:txBody>
      </p:sp>
      <p:pic>
        <p:nvPicPr>
          <p:cNvPr id="23" name="Picture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8670228" y="5366649"/>
            <a:ext cx="907173" cy="1136549"/>
          </a:xfrm>
          <a:prstGeom prst="rect">
            <a:avLst/>
          </a:prstGeom>
        </p:spPr>
      </p:pic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C9F53896-CF02-B5F9-F5C3-781626AB0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71869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CB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48640" y="731520"/>
            <a:ext cx="8656320" cy="5852159"/>
            <a:chOff x="0" y="0"/>
            <a:chExt cx="5490351" cy="371178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3711787"/>
            </a:xfrm>
            <a:custGeom>
              <a:avLst/>
              <a:gdLst/>
              <a:ahLst/>
              <a:cxnLst/>
              <a:rect l="l" t="t" r="r" b="b"/>
              <a:pathLst>
                <a:path w="5490351" h="3711787">
                  <a:moveTo>
                    <a:pt x="5365891" y="3711787"/>
                  </a:moveTo>
                  <a:lnTo>
                    <a:pt x="124460" y="3711787"/>
                  </a:lnTo>
                  <a:cubicBezTo>
                    <a:pt x="55880" y="3711787"/>
                    <a:pt x="0" y="3655907"/>
                    <a:pt x="0" y="358732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3587327"/>
                  </a:lnTo>
                  <a:cubicBezTo>
                    <a:pt x="5490351" y="3655907"/>
                    <a:pt x="5434471" y="3711787"/>
                    <a:pt x="5365891" y="3711787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endParaRPr>
            </a:p>
          </p:txBody>
        </p: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76199" y="-71923"/>
            <a:ext cx="1389395" cy="1331293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7928699" y="6178651"/>
            <a:ext cx="907173" cy="1136549"/>
          </a:xfrm>
          <a:prstGeom prst="rect">
            <a:avLst/>
          </a:prstGeom>
        </p:spPr>
      </p:pic>
      <p:sp>
        <p:nvSpPr>
          <p:cNvPr id="14" name="TextBox 14"/>
          <p:cNvSpPr txBox="1"/>
          <p:nvPr/>
        </p:nvSpPr>
        <p:spPr>
          <a:xfrm>
            <a:off x="1170978" y="812002"/>
            <a:ext cx="8001000" cy="1023357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685800" marR="0" lvl="0" indent="-685800" defTabSz="914400" rtl="0" eaLnBrk="1" fontAlgn="auto" latinLnBrk="0" hangingPunct="1">
              <a:lnSpc>
                <a:spcPts val="568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zh-TW" altLang="en-US" sz="5400" dirty="0">
                <a:solidFill>
                  <a:srgbClr val="866255"/>
                </a:solidFill>
                <a:latin typeface="HanyiSentyMarshmallow" pitchFamily="2" charset="-120"/>
                <a:ea typeface="HanyiSentyMarshmallow" pitchFamily="2" charset="-120"/>
              </a:rPr>
              <a:t>喜歡被尊重的人請舉手</a:t>
            </a:r>
            <a:r>
              <a:rPr lang="en-US" altLang="zh-TW" sz="5400" dirty="0">
                <a:solidFill>
                  <a:srgbClr val="866255"/>
                </a:solidFill>
                <a:latin typeface="HanyiSentyMarshmallow" pitchFamily="2" charset="-120"/>
                <a:ea typeface="HanyiSentyMarshmallow" pitchFamily="2" charset="-120"/>
              </a:rPr>
              <a:t>?</a:t>
            </a:r>
          </a:p>
          <a:p>
            <a:pPr marL="685800" marR="0" lvl="0" indent="-685800" defTabSz="914400" rtl="0" eaLnBrk="1" fontAlgn="auto" latinLnBrk="0" hangingPunct="1">
              <a:lnSpc>
                <a:spcPts val="568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zh-TW" altLang="en-US" sz="4400" dirty="0">
                <a:solidFill>
                  <a:srgbClr val="866255"/>
                </a:solidFill>
                <a:latin typeface="HanyiSentyMarshmallow" pitchFamily="2" charset="-120"/>
                <a:ea typeface="HanyiSentyMarshmallow" pitchFamily="2" charset="-120"/>
              </a:rPr>
              <a:t>請看看其他同學</a:t>
            </a:r>
            <a:r>
              <a:rPr lang="en-US" altLang="zh-TW" sz="4400" dirty="0">
                <a:solidFill>
                  <a:srgbClr val="866255"/>
                </a:solidFill>
                <a:latin typeface="HanyiSentyMarshmallow" pitchFamily="2" charset="-120"/>
                <a:ea typeface="HanyiSentyMarshmallow" pitchFamily="2" charset="-120"/>
              </a:rPr>
              <a:t>!</a:t>
            </a:r>
            <a:r>
              <a:rPr lang="zh-TW" altLang="en-US" sz="4400" dirty="0">
                <a:solidFill>
                  <a:srgbClr val="866255"/>
                </a:solidFill>
                <a:latin typeface="HanyiSentyMarshmallow" pitchFamily="2" charset="-120"/>
                <a:ea typeface="HanyiSentyMarshmallow" pitchFamily="2" charset="-120"/>
              </a:rPr>
              <a:t>「全部還是大多數喜歡被尊重</a:t>
            </a:r>
            <a:r>
              <a:rPr lang="en-US" altLang="zh-TW" sz="4400" dirty="0">
                <a:solidFill>
                  <a:srgbClr val="866255"/>
                </a:solidFill>
                <a:latin typeface="HanyiSentyMarshmallow" pitchFamily="2" charset="-120"/>
                <a:ea typeface="HanyiSentyMarshmallow" pitchFamily="2" charset="-120"/>
              </a:rPr>
              <a:t>?</a:t>
            </a:r>
            <a:r>
              <a:rPr lang="zh-TW" altLang="en-US" sz="4400" dirty="0">
                <a:solidFill>
                  <a:srgbClr val="866255"/>
                </a:solidFill>
                <a:latin typeface="HanyiSentyMarshmallow" pitchFamily="2" charset="-120"/>
                <a:ea typeface="HanyiSentyMarshmallow" pitchFamily="2" charset="-120"/>
              </a:rPr>
              <a:t>」</a:t>
            </a:r>
            <a:endParaRPr lang="en-US" altLang="zh-TW" sz="4400" dirty="0">
              <a:solidFill>
                <a:srgbClr val="866255"/>
              </a:solidFill>
              <a:latin typeface="HanyiSentyMarshmallow" pitchFamily="2" charset="-120"/>
              <a:ea typeface="HanyiSentyMarshmallow" pitchFamily="2" charset="-120"/>
            </a:endParaRPr>
          </a:p>
          <a:p>
            <a:pPr marL="685800" marR="0" lvl="0" indent="-685800" defTabSz="914400" rtl="0" eaLnBrk="1" fontAlgn="auto" latinLnBrk="0" hangingPunct="1">
              <a:lnSpc>
                <a:spcPts val="568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altLang="zh-TW" sz="5400" dirty="0">
              <a:solidFill>
                <a:srgbClr val="866255"/>
              </a:solidFill>
              <a:latin typeface="HanyiSentyMarshmallow" pitchFamily="2" charset="-120"/>
              <a:ea typeface="HanyiSentyMarshmallow" pitchFamily="2" charset="-120"/>
            </a:endParaRPr>
          </a:p>
          <a:p>
            <a:pPr marL="685800" marR="0" lvl="0" indent="-685800" defTabSz="914400" rtl="0" eaLnBrk="1" fontAlgn="auto" latinLnBrk="0" hangingPunct="1">
              <a:lnSpc>
                <a:spcPts val="568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zh-TW" altLang="en-US" sz="5400" dirty="0">
                <a:solidFill>
                  <a:srgbClr val="866255"/>
                </a:solidFill>
                <a:latin typeface="HanyiSentyMarshmallow" pitchFamily="2" charset="-120"/>
                <a:ea typeface="HanyiSentyMarshmallow" pitchFamily="2" charset="-120"/>
              </a:rPr>
              <a:t>喜歡被霸凌的人請舉手</a:t>
            </a:r>
            <a:r>
              <a:rPr lang="en-US" altLang="zh-TW" sz="5400" dirty="0">
                <a:solidFill>
                  <a:srgbClr val="866255"/>
                </a:solidFill>
                <a:latin typeface="HanyiSentyMarshmallow" pitchFamily="2" charset="-120"/>
                <a:ea typeface="HanyiSentyMarshmallow" pitchFamily="2" charset="-120"/>
              </a:rPr>
              <a:t>?</a:t>
            </a:r>
          </a:p>
          <a:p>
            <a:pPr marL="685800" indent="-685800">
              <a:lnSpc>
                <a:spcPts val="5684"/>
              </a:lnSpc>
              <a:buFont typeface="Arial" panose="020B0604020202020204" pitchFamily="34" charset="0"/>
              <a:buChar char="•"/>
            </a:pPr>
            <a:r>
              <a:rPr lang="zh-TW" altLang="en-US" sz="4400" dirty="0">
                <a:solidFill>
                  <a:srgbClr val="866255"/>
                </a:solidFill>
                <a:latin typeface="HanyiSentyMarshmallow" pitchFamily="2" charset="-120"/>
                <a:ea typeface="HanyiSentyMarshmallow" pitchFamily="2" charset="-120"/>
              </a:rPr>
              <a:t>請看看其他同學</a:t>
            </a:r>
            <a:r>
              <a:rPr lang="en-US" altLang="zh-TW" sz="4400" dirty="0">
                <a:solidFill>
                  <a:srgbClr val="866255"/>
                </a:solidFill>
                <a:latin typeface="HanyiSentyMarshmallow" pitchFamily="2" charset="-120"/>
                <a:ea typeface="HanyiSentyMarshmallow" pitchFamily="2" charset="-120"/>
              </a:rPr>
              <a:t>!</a:t>
            </a:r>
            <a:r>
              <a:rPr lang="zh-TW" altLang="en-US" sz="4400" dirty="0">
                <a:solidFill>
                  <a:srgbClr val="866255"/>
                </a:solidFill>
                <a:latin typeface="HanyiSentyMarshmallow" pitchFamily="2" charset="-120"/>
                <a:ea typeface="HanyiSentyMarshmallow" pitchFamily="2" charset="-120"/>
              </a:rPr>
              <a:t> 「全部還是大多數不喜歡</a:t>
            </a:r>
            <a:r>
              <a:rPr lang="en-US" altLang="zh-TW" sz="4400" dirty="0">
                <a:solidFill>
                  <a:srgbClr val="866255"/>
                </a:solidFill>
                <a:latin typeface="HanyiSentyMarshmallow" pitchFamily="2" charset="-120"/>
                <a:ea typeface="HanyiSentyMarshmallow" pitchFamily="2" charset="-120"/>
              </a:rPr>
              <a:t>?</a:t>
            </a:r>
            <a:r>
              <a:rPr lang="zh-TW" altLang="en-US" sz="4400" dirty="0">
                <a:solidFill>
                  <a:srgbClr val="866255"/>
                </a:solidFill>
                <a:latin typeface="HanyiSentyMarshmallow" pitchFamily="2" charset="-120"/>
                <a:ea typeface="HanyiSentyMarshmallow" pitchFamily="2" charset="-120"/>
              </a:rPr>
              <a:t> 」</a:t>
            </a:r>
            <a:endParaRPr lang="en-US" altLang="zh-TW" sz="4400" dirty="0">
              <a:solidFill>
                <a:srgbClr val="866255"/>
              </a:solidFill>
              <a:latin typeface="HanyiSentyMarshmallow" pitchFamily="2" charset="-120"/>
              <a:ea typeface="HanyiSentyMarshmallow" pitchFamily="2" charset="-120"/>
            </a:endParaRPr>
          </a:p>
          <a:p>
            <a:pPr marL="685800" indent="-685800">
              <a:lnSpc>
                <a:spcPts val="5684"/>
              </a:lnSpc>
              <a:buFont typeface="Arial" panose="020B0604020202020204" pitchFamily="34" charset="0"/>
              <a:buChar char="•"/>
            </a:pPr>
            <a:endParaRPr lang="en-US" altLang="zh-TW" sz="4400" dirty="0">
              <a:solidFill>
                <a:srgbClr val="866255"/>
              </a:solidFill>
              <a:latin typeface="HanyiSentyMarshmallow" pitchFamily="2" charset="-120"/>
              <a:ea typeface="HanyiSentyMarshmallow" pitchFamily="2" charset="-120"/>
            </a:endParaRPr>
          </a:p>
          <a:p>
            <a:pPr marL="685800" indent="-685800">
              <a:lnSpc>
                <a:spcPts val="5684"/>
              </a:lnSpc>
              <a:buFont typeface="Arial" panose="020B0604020202020204" pitchFamily="34" charset="0"/>
              <a:buChar char="•"/>
            </a:pPr>
            <a:endParaRPr lang="en-US" altLang="zh-TW" sz="5400" dirty="0">
              <a:solidFill>
                <a:srgbClr val="866255"/>
              </a:solidFill>
              <a:latin typeface="HanyiSentyMarshmallow" pitchFamily="2" charset="-120"/>
              <a:ea typeface="HanyiSentyMarshmallow" pitchFamily="2" charset="-120"/>
            </a:endParaRPr>
          </a:p>
          <a:p>
            <a:pPr marR="0" lvl="0" defTabSz="914400" rtl="0" eaLnBrk="1" fontAlgn="auto" latinLnBrk="0" hangingPunct="1">
              <a:lnSpc>
                <a:spcPts val="5684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altLang="zh-TW" sz="5400" dirty="0">
              <a:solidFill>
                <a:srgbClr val="866255"/>
              </a:solidFill>
              <a:latin typeface="HanyiSentyMarshmallow" pitchFamily="2" charset="-120"/>
              <a:ea typeface="HanyiSentyMarshmallow" pitchFamily="2" charset="-120"/>
            </a:endParaRPr>
          </a:p>
          <a:p>
            <a:pPr marL="685800" marR="0" lvl="0" indent="-685800" defTabSz="914400" rtl="0" eaLnBrk="1" fontAlgn="auto" latinLnBrk="0" hangingPunct="1">
              <a:lnSpc>
                <a:spcPts val="568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altLang="zh-TW" sz="5400" dirty="0">
              <a:solidFill>
                <a:srgbClr val="866255"/>
              </a:solidFill>
              <a:latin typeface="HanyiSentyMarshmallow" pitchFamily="2" charset="-120"/>
              <a:ea typeface="HanyiSentyMarshmallow" pitchFamily="2" charset="-120"/>
            </a:endParaRPr>
          </a:p>
          <a:p>
            <a:pPr marL="685800" marR="0" lvl="0" indent="-685800" defTabSz="914400" rtl="0" eaLnBrk="1" fontAlgn="auto" latinLnBrk="0" hangingPunct="1">
              <a:lnSpc>
                <a:spcPts val="568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altLang="zh-TW" sz="5400" dirty="0">
              <a:solidFill>
                <a:srgbClr val="866255"/>
              </a:solidFill>
              <a:latin typeface="HanyiSentyMarshmallow" pitchFamily="2" charset="-120"/>
              <a:ea typeface="HanyiSentyMarshmallow" pitchFamily="2" charset="-120"/>
            </a:endParaRPr>
          </a:p>
          <a:p>
            <a:pPr marL="0" marR="0" lvl="0" indent="0" defTabSz="914400" rtl="0" eaLnBrk="1" fontAlgn="auto" latinLnBrk="0" hangingPunct="1">
              <a:lnSpc>
                <a:spcPts val="568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sz="5400" dirty="0">
              <a:solidFill>
                <a:srgbClr val="866255"/>
              </a:solidFill>
              <a:latin typeface="HanyiSentyMarshmallow" pitchFamily="2" charset="-120"/>
              <a:ea typeface="HanyiSentyMarshmallow" pitchFamily="2" charset="-120"/>
            </a:endParaRPr>
          </a:p>
          <a:p>
            <a:pPr marL="0" marR="0" lvl="0" indent="0" algn="ctr" defTabSz="914400" rtl="0" eaLnBrk="1" fontAlgn="auto" latinLnBrk="0" hangingPunct="1">
              <a:lnSpc>
                <a:spcPts val="568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866255"/>
              </a:solidFill>
              <a:effectLst/>
              <a:uLnTx/>
              <a:uFillTx/>
              <a:latin typeface="HanyiSentyMarshmallow" pitchFamily="2" charset="-120"/>
              <a:ea typeface="HanyiSentyMarshmallow" pitchFamily="2" charset="-120"/>
              <a:cs typeface="+mn-cs"/>
            </a:endParaRPr>
          </a:p>
        </p:txBody>
      </p:sp>
      <p:pic>
        <p:nvPicPr>
          <p:cNvPr id="23" name="Picture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8670228" y="5366649"/>
            <a:ext cx="907173" cy="1136549"/>
          </a:xfrm>
          <a:prstGeom prst="rect">
            <a:avLst/>
          </a:prstGeom>
        </p:spPr>
      </p:pic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C9F53896-CF02-B5F9-F5C3-781626AB0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792F5B55-0E33-2F81-1A3A-05B0C7CCE7CD}"/>
              </a:ext>
            </a:extLst>
          </p:cNvPr>
          <p:cNvSpPr txBox="1"/>
          <p:nvPr/>
        </p:nvSpPr>
        <p:spPr>
          <a:xfrm>
            <a:off x="1066800" y="5943600"/>
            <a:ext cx="6172200" cy="7205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48128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CB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48640" y="731520"/>
            <a:ext cx="8656320" cy="5852160"/>
            <a:chOff x="0" y="0"/>
            <a:chExt cx="5490351" cy="371178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3711787"/>
            </a:xfrm>
            <a:custGeom>
              <a:avLst/>
              <a:gdLst/>
              <a:ahLst/>
              <a:cxnLst/>
              <a:rect l="l" t="t" r="r" b="b"/>
              <a:pathLst>
                <a:path w="5490351" h="3711787">
                  <a:moveTo>
                    <a:pt x="5365891" y="3711787"/>
                  </a:moveTo>
                  <a:lnTo>
                    <a:pt x="124460" y="3711787"/>
                  </a:lnTo>
                  <a:cubicBezTo>
                    <a:pt x="55880" y="3711787"/>
                    <a:pt x="0" y="3655907"/>
                    <a:pt x="0" y="358732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3587327"/>
                  </a:lnTo>
                  <a:cubicBezTo>
                    <a:pt x="5490351" y="3655907"/>
                    <a:pt x="5434471" y="3711787"/>
                    <a:pt x="5365891" y="3711787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zh-TW" altLang="en-US"/>
            </a:p>
          </p:txBody>
        </p: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31520" y="65874"/>
            <a:ext cx="1389395" cy="1331293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7928699" y="6178651"/>
            <a:ext cx="907173" cy="1136549"/>
          </a:xfrm>
          <a:prstGeom prst="rect">
            <a:avLst/>
          </a:prstGeom>
        </p:spPr>
      </p:pic>
      <p:sp>
        <p:nvSpPr>
          <p:cNvPr id="14" name="TextBox 14"/>
          <p:cNvSpPr txBox="1"/>
          <p:nvPr/>
        </p:nvSpPr>
        <p:spPr>
          <a:xfrm>
            <a:off x="1066800" y="1701813"/>
            <a:ext cx="5108892" cy="7601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84"/>
              </a:lnSpc>
            </a:pPr>
            <a:r>
              <a:rPr lang="zh-TW" altLang="en-US" sz="7200" dirty="0">
                <a:solidFill>
                  <a:srgbClr val="866255"/>
                </a:solidFill>
                <a:latin typeface="HanyiSentyMarshmallow" pitchFamily="2" charset="-120"/>
                <a:ea typeface="HanyiSentyMarshmallow" pitchFamily="2" charset="-120"/>
              </a:rPr>
              <a:t>影片欣賞</a:t>
            </a:r>
            <a:r>
              <a:rPr lang="en-US" altLang="zh-TW" sz="7200" dirty="0">
                <a:solidFill>
                  <a:srgbClr val="866255"/>
                </a:solidFill>
                <a:latin typeface="HanyiSentyMarshmallow" pitchFamily="2" charset="-120"/>
                <a:ea typeface="HanyiSentyMarshmallow" pitchFamily="2" charset="-120"/>
              </a:rPr>
              <a:t>!!</a:t>
            </a:r>
            <a:endParaRPr lang="en-US" sz="7200" dirty="0">
              <a:solidFill>
                <a:srgbClr val="866255"/>
              </a:solidFill>
              <a:latin typeface="HanyiSentyMarshmallow" pitchFamily="2" charset="-120"/>
              <a:ea typeface="HanyiSentyMarshmallow" pitchFamily="2" charset="-120"/>
            </a:endParaRPr>
          </a:p>
        </p:txBody>
      </p:sp>
      <p:pic>
        <p:nvPicPr>
          <p:cNvPr id="23" name="Picture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8670228" y="5366649"/>
            <a:ext cx="907173" cy="1136549"/>
          </a:xfrm>
          <a:prstGeom prst="rect">
            <a:avLst/>
          </a:prstGeom>
        </p:spPr>
      </p:pic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C9F53896-CF02-B5F9-F5C3-781626AB0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98981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662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48640" y="731520"/>
            <a:ext cx="8656320" cy="5852160"/>
            <a:chOff x="0" y="0"/>
            <a:chExt cx="5490351" cy="371178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3711787"/>
            </a:xfrm>
            <a:custGeom>
              <a:avLst/>
              <a:gdLst/>
              <a:ahLst/>
              <a:cxnLst/>
              <a:rect l="l" t="t" r="r" b="b"/>
              <a:pathLst>
                <a:path w="5490351" h="3711787">
                  <a:moveTo>
                    <a:pt x="5365891" y="3711787"/>
                  </a:moveTo>
                  <a:lnTo>
                    <a:pt x="124460" y="3711787"/>
                  </a:lnTo>
                  <a:cubicBezTo>
                    <a:pt x="55880" y="3711787"/>
                    <a:pt x="0" y="3655907"/>
                    <a:pt x="0" y="358732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3587327"/>
                  </a:lnTo>
                  <a:cubicBezTo>
                    <a:pt x="5490351" y="3655907"/>
                    <a:pt x="5434471" y="3711787"/>
                    <a:pt x="5365891" y="3711787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zh-TW" altLang="en-US"/>
            </a:p>
          </p:txBody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>
            <a:off x="1024865" y="4191000"/>
            <a:ext cx="2904325" cy="1404637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797695" y="2452061"/>
            <a:ext cx="3384354" cy="6542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684"/>
              </a:lnSpc>
            </a:pPr>
            <a:r>
              <a:rPr lang="zh-TW" altLang="en-US" sz="3600" dirty="0">
                <a:solidFill>
                  <a:srgbClr val="866255"/>
                </a:solidFill>
                <a:latin typeface="漢儀新蒂牌樓體" panose="02000500000000000000" pitchFamily="2" charset="-120"/>
                <a:ea typeface="漢儀新蒂牌樓體" panose="02000500000000000000" pitchFamily="2" charset="-120"/>
              </a:rPr>
              <a:t>一、霸凌是什麼？</a:t>
            </a:r>
            <a:endParaRPr lang="en-US" sz="3600" dirty="0">
              <a:solidFill>
                <a:srgbClr val="866255"/>
              </a:solidFill>
              <a:latin typeface="漢儀新蒂牌樓體" panose="02000500000000000000" pitchFamily="2" charset="-120"/>
              <a:ea typeface="漢儀新蒂牌樓體" panose="02000500000000000000" pitchFamily="2" charset="-120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4182049" y="1219200"/>
            <a:ext cx="4770052" cy="50197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lvl="0" indent="-457200">
              <a:lnSpc>
                <a:spcPts val="4400"/>
              </a:lnSpc>
              <a:buFont typeface="Arial" panose="020B0604020202020204" pitchFamily="34" charset="0"/>
              <a:buChar char="•"/>
            </a:pPr>
            <a:r>
              <a:rPr lang="zh-TW" altLang="zh-TW" sz="2800" kern="100" dirty="0">
                <a:solidFill>
                  <a:srgbClr val="000000"/>
                </a:solidFill>
                <a:effectLst/>
                <a:latin typeface="華康竹風體W4" panose="03000409000000000000" pitchFamily="65" charset="-120"/>
                <a:ea typeface="華康竹風體W4" panose="03000409000000000000" pitchFamily="65" charset="-120"/>
                <a:cs typeface="Times New Roman" panose="02020603050405020304" pitchFamily="18" charset="0"/>
              </a:rPr>
              <a:t>「</a:t>
            </a:r>
            <a:r>
              <a:rPr lang="zh-TW" altLang="zh-TW" sz="2800" u="sng" kern="100" dirty="0">
                <a:solidFill>
                  <a:srgbClr val="000000"/>
                </a:solidFill>
                <a:effectLst/>
                <a:latin typeface="華康竹風體W4" panose="03000409000000000000" pitchFamily="65" charset="-120"/>
                <a:ea typeface="華康竹風體W4" panose="03000409000000000000" pitchFamily="65" charset="-120"/>
                <a:cs typeface="Times New Roman" panose="02020603050405020304" pitchFamily="18" charset="0"/>
              </a:rPr>
              <a:t>個人或集體</a:t>
            </a:r>
            <a:r>
              <a:rPr lang="zh-TW" altLang="zh-TW" sz="2800" b="1" u="sng" kern="100" dirty="0">
                <a:solidFill>
                  <a:srgbClr val="000000"/>
                </a:solidFill>
                <a:effectLst/>
                <a:latin typeface="華康竹風體W4" panose="03000409000000000000" pitchFamily="65" charset="-120"/>
                <a:ea typeface="華康竹風體W4" panose="03000409000000000000" pitchFamily="65" charset="-120"/>
                <a:cs typeface="Times New Roman" panose="02020603050405020304" pitchFamily="18" charset="0"/>
              </a:rPr>
              <a:t>持續</a:t>
            </a:r>
            <a:r>
              <a:rPr lang="zh-TW" altLang="zh-TW" sz="2800" u="sng" kern="100" dirty="0">
                <a:solidFill>
                  <a:srgbClr val="000000"/>
                </a:solidFill>
                <a:effectLst/>
                <a:latin typeface="華康竹風體W4" panose="03000409000000000000" pitchFamily="65" charset="-120"/>
                <a:ea typeface="華康竹風體W4" panose="03000409000000000000" pitchFamily="65" charset="-120"/>
                <a:cs typeface="Times New Roman" panose="02020603050405020304" pitchFamily="18" charset="0"/>
              </a:rPr>
              <a:t>以直接或間接對他人故意</a:t>
            </a:r>
            <a:r>
              <a:rPr lang="zh-TW" altLang="en-US" sz="2800" u="sng" kern="100" dirty="0">
                <a:solidFill>
                  <a:srgbClr val="000000"/>
                </a:solidFill>
                <a:latin typeface="華康竹風體W4" panose="03000409000000000000" pitchFamily="65" charset="-120"/>
                <a:ea typeface="華康竹風體W4" panose="03000409000000000000" pitchFamily="65" charset="-120"/>
                <a:cs typeface="Times New Roman" panose="02020603050405020304" pitchFamily="18" charset="0"/>
              </a:rPr>
              <a:t>做讓人不舒服的事</a:t>
            </a:r>
            <a:r>
              <a:rPr lang="zh-TW" altLang="en-US" sz="2800" kern="100" dirty="0">
                <a:solidFill>
                  <a:srgbClr val="000000"/>
                </a:solidFill>
                <a:latin typeface="華康竹風體W4" panose="03000409000000000000" pitchFamily="65" charset="-120"/>
                <a:ea typeface="華康竹風體W4" panose="03000409000000000000" pitchFamily="65" charset="-120"/>
                <a:cs typeface="Times New Roman" panose="02020603050405020304" pitchFamily="18" charset="0"/>
              </a:rPr>
              <a:t>，如</a:t>
            </a:r>
            <a:r>
              <a:rPr lang="zh-TW" altLang="en-US" sz="2800" u="sng" kern="100" dirty="0">
                <a:solidFill>
                  <a:srgbClr val="000000"/>
                </a:solidFill>
                <a:highlight>
                  <a:srgbClr val="FFFF00"/>
                </a:highlight>
                <a:latin typeface="華康竹風體W4" panose="03000409000000000000" pitchFamily="65" charset="-120"/>
                <a:ea typeface="華康竹風體W4" panose="03000409000000000000" pitchFamily="65" charset="-120"/>
                <a:cs typeface="Times New Roman" panose="02020603050405020304" pitchFamily="18" charset="0"/>
              </a:rPr>
              <a:t>看不起</a:t>
            </a:r>
            <a:r>
              <a:rPr lang="zh-TW" altLang="zh-TW" sz="2800" u="sng" kern="1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華康竹風體W4" panose="03000409000000000000" pitchFamily="65" charset="-120"/>
                <a:ea typeface="華康竹風體W4" panose="03000409000000000000" pitchFamily="65" charset="-120"/>
                <a:cs typeface="Times New Roman" panose="02020603050405020304" pitchFamily="18" charset="0"/>
              </a:rPr>
              <a:t>、排擠、欺負、騷擾或戲弄</a:t>
            </a:r>
            <a:r>
              <a:rPr lang="zh-TW" altLang="zh-TW" sz="2800" kern="100" dirty="0">
                <a:solidFill>
                  <a:srgbClr val="000000"/>
                </a:solidFill>
                <a:effectLst/>
                <a:latin typeface="華康竹風體W4" panose="03000409000000000000" pitchFamily="65" charset="-120"/>
                <a:ea typeface="華康竹風體W4" panose="03000409000000000000" pitchFamily="65" charset="-120"/>
                <a:cs typeface="Times New Roman" panose="02020603050405020304" pitchFamily="18" charset="0"/>
              </a:rPr>
              <a:t>等行為</a:t>
            </a:r>
            <a:r>
              <a:rPr lang="zh-TW" altLang="en-US" sz="2800" kern="100" dirty="0">
                <a:solidFill>
                  <a:srgbClr val="000000"/>
                </a:solidFill>
                <a:latin typeface="華康竹風體W4" panose="03000409000000000000" pitchFamily="65" charset="-120"/>
                <a:ea typeface="華康竹風體W4" panose="03000409000000000000" pitchFamily="65" charset="-120"/>
                <a:cs typeface="Times New Roman" panose="02020603050405020304" pitchFamily="18" charset="0"/>
              </a:rPr>
              <a:t>而</a:t>
            </a:r>
            <a:r>
              <a:rPr lang="zh-TW" altLang="zh-TW" sz="2800" kern="100" dirty="0">
                <a:solidFill>
                  <a:srgbClr val="000000"/>
                </a:solidFill>
                <a:effectLst/>
                <a:latin typeface="華康竹風體W4" panose="03000409000000000000" pitchFamily="65" charset="-120"/>
                <a:ea typeface="華康竹風體W4" panose="03000409000000000000" pitchFamily="65" charset="-120"/>
                <a:cs typeface="Times New Roman" panose="02020603050405020304" pitchFamily="18" charset="0"/>
              </a:rPr>
              <a:t>，產生</a:t>
            </a:r>
            <a:r>
              <a:rPr lang="zh-TW" altLang="en-US" sz="2800" kern="100" dirty="0">
                <a:solidFill>
                  <a:srgbClr val="000000"/>
                </a:solidFill>
                <a:effectLst/>
                <a:latin typeface="華康竹風體W4" panose="03000409000000000000" pitchFamily="65" charset="-120"/>
                <a:ea typeface="華康竹風體W4" panose="03000409000000000000" pitchFamily="65" charset="-120"/>
                <a:cs typeface="Times New Roman" panose="02020603050405020304" pitchFamily="18" charset="0"/>
              </a:rPr>
              <a:t>不舒服</a:t>
            </a:r>
            <a:r>
              <a:rPr lang="zh-TW" altLang="zh-TW" sz="2800" kern="100" dirty="0">
                <a:solidFill>
                  <a:srgbClr val="000000"/>
                </a:solidFill>
                <a:effectLst/>
                <a:latin typeface="華康竹風體W4" panose="03000409000000000000" pitchFamily="65" charset="-120"/>
                <a:ea typeface="華康竹風體W4" panose="03000409000000000000" pitchFamily="65" charset="-120"/>
                <a:cs typeface="Times New Roman" panose="02020603050405020304" pitchFamily="18" charset="0"/>
              </a:rPr>
              <a:t>。」</a:t>
            </a:r>
            <a:endParaRPr lang="en-US" altLang="zh-TW" sz="2800" kern="100" dirty="0">
              <a:solidFill>
                <a:srgbClr val="000000"/>
              </a:solidFill>
              <a:effectLst/>
              <a:latin typeface="華康竹風體W4" panose="03000409000000000000" pitchFamily="65" charset="-120"/>
              <a:ea typeface="華康竹風體W4" panose="03000409000000000000" pitchFamily="65" charset="-120"/>
              <a:cs typeface="Times New Roman" panose="02020603050405020304" pitchFamily="18" charset="0"/>
            </a:endParaRPr>
          </a:p>
          <a:p>
            <a:pPr marL="457200" lvl="0" indent="-457200">
              <a:lnSpc>
                <a:spcPts val="4400"/>
              </a:lnSpc>
              <a:buFont typeface="Arial" panose="020B0604020202020204" pitchFamily="34" charset="0"/>
              <a:buChar char="•"/>
            </a:pPr>
            <a:r>
              <a:rPr lang="zh-TW" altLang="en-US" sz="2800" kern="100" dirty="0">
                <a:solidFill>
                  <a:srgbClr val="000000"/>
                </a:solidFill>
                <a:latin typeface="華康竹風體W4" panose="03000409000000000000" pitchFamily="65" charset="-120"/>
                <a:ea typeface="華康竹風體W4" panose="03000409000000000000" pitchFamily="65" charset="-120"/>
                <a:cs typeface="Times New Roman" panose="02020603050405020304" pitchFamily="18" charset="0"/>
              </a:rPr>
              <a:t>也就是「</a:t>
            </a:r>
            <a:r>
              <a:rPr lang="zh-TW" altLang="en-US" sz="2800" kern="100" dirty="0">
                <a:solidFill>
                  <a:srgbClr val="000000"/>
                </a:solidFill>
                <a:highlight>
                  <a:srgbClr val="FFFF00"/>
                </a:highlight>
                <a:latin typeface="華康竹風體W4" panose="03000409000000000000" pitchFamily="65" charset="-120"/>
                <a:ea typeface="華康竹風體W4" panose="03000409000000000000" pitchFamily="65" charset="-120"/>
                <a:cs typeface="Times New Roman" panose="02020603050405020304" pitchFamily="18" charset="0"/>
              </a:rPr>
              <a:t>持續對人做令人不舒服的事</a:t>
            </a:r>
            <a:r>
              <a:rPr lang="zh-TW" altLang="en-US" sz="2800" kern="100" dirty="0">
                <a:solidFill>
                  <a:srgbClr val="000000"/>
                </a:solidFill>
                <a:latin typeface="華康竹風體W4" panose="03000409000000000000" pitchFamily="65" charset="-120"/>
                <a:ea typeface="華康竹風體W4" panose="03000409000000000000" pitchFamily="65" charset="-120"/>
                <a:cs typeface="Times New Roman" panose="02020603050405020304" pitchFamily="18" charset="0"/>
              </a:rPr>
              <a:t>」</a:t>
            </a:r>
            <a:endParaRPr lang="en-US" altLang="zh-TW" sz="2800" kern="100" dirty="0">
              <a:solidFill>
                <a:srgbClr val="000000"/>
              </a:solidFill>
              <a:effectLst/>
              <a:latin typeface="華康竹風體W4" panose="03000409000000000000" pitchFamily="65" charset="-120"/>
              <a:ea typeface="華康竹風體W4" panose="03000409000000000000" pitchFamily="65" charset="-120"/>
              <a:cs typeface="Times New Roman" panose="02020603050405020304" pitchFamily="18" charset="0"/>
            </a:endParaRPr>
          </a:p>
          <a:p>
            <a:pPr marL="457200" lvl="0" indent="-457200">
              <a:lnSpc>
                <a:spcPts val="4400"/>
              </a:lnSpc>
              <a:buFont typeface="Arial" panose="020B0604020202020204" pitchFamily="34" charset="0"/>
              <a:buChar char="•"/>
            </a:pPr>
            <a:endParaRPr lang="en-US" altLang="zh-TW" sz="2800" kern="100" dirty="0">
              <a:solidFill>
                <a:srgbClr val="000000"/>
              </a:solidFill>
              <a:effectLst/>
              <a:latin typeface="華康竹風體W4" panose="03000409000000000000" pitchFamily="65" charset="-120"/>
              <a:ea typeface="華康竹風體W4" panose="03000409000000000000" pitchFamily="65" charset="-120"/>
              <a:cs typeface="Times New Roman" panose="02020603050405020304" pitchFamily="18" charset="0"/>
            </a:endParaRPr>
          </a:p>
          <a:p>
            <a:pPr marL="0" lvl="0" indent="0">
              <a:lnSpc>
                <a:spcPts val="4400"/>
              </a:lnSpc>
            </a:pPr>
            <a:endParaRPr lang="en-US" sz="2800" u="none" dirty="0">
              <a:solidFill>
                <a:srgbClr val="866255"/>
              </a:solidFill>
              <a:latin typeface="華康竹風體W4" panose="03000409000000000000" pitchFamily="65" charset="-120"/>
              <a:ea typeface="華康竹風體W4" panose="03000409000000000000" pitchFamily="65" charset="-120"/>
            </a:endParaRPr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5F844F7B-1720-394C-C5F4-2278949E01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7 -2.63889E-6 L -0.24381 -0.2912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191" y="-1456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662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48640" y="731520"/>
            <a:ext cx="8656320" cy="5852160"/>
            <a:chOff x="0" y="0"/>
            <a:chExt cx="5490351" cy="371178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3711787"/>
            </a:xfrm>
            <a:custGeom>
              <a:avLst/>
              <a:gdLst/>
              <a:ahLst/>
              <a:cxnLst/>
              <a:rect l="l" t="t" r="r" b="b"/>
              <a:pathLst>
                <a:path w="5490351" h="3711787">
                  <a:moveTo>
                    <a:pt x="5365891" y="3711787"/>
                  </a:moveTo>
                  <a:lnTo>
                    <a:pt x="124460" y="3711787"/>
                  </a:lnTo>
                  <a:cubicBezTo>
                    <a:pt x="55880" y="3711787"/>
                    <a:pt x="0" y="3655907"/>
                    <a:pt x="0" y="358732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3587327"/>
                  </a:lnTo>
                  <a:cubicBezTo>
                    <a:pt x="5490351" y="3655907"/>
                    <a:pt x="5434471" y="3711787"/>
                    <a:pt x="5365891" y="3711787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5" name="AutoShape 5"/>
          <p:cNvSpPr/>
          <p:nvPr/>
        </p:nvSpPr>
        <p:spPr>
          <a:xfrm rot="10800000">
            <a:off x="1524000" y="1981201"/>
            <a:ext cx="7543800" cy="0"/>
          </a:xfrm>
          <a:prstGeom prst="line">
            <a:avLst/>
          </a:prstGeom>
          <a:ln w="28575" cap="rnd">
            <a:solidFill>
              <a:srgbClr val="866255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8" name="TextBox 8"/>
          <p:cNvSpPr txBox="1"/>
          <p:nvPr/>
        </p:nvSpPr>
        <p:spPr>
          <a:xfrm>
            <a:off x="789108" y="927718"/>
            <a:ext cx="502244" cy="57708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506"/>
              </a:lnSpc>
            </a:pPr>
            <a:r>
              <a:rPr lang="zh-TW" altLang="en-US" sz="2400" dirty="0">
                <a:solidFill>
                  <a:srgbClr val="866255"/>
                </a:solidFill>
                <a:latin typeface="漢儀新蒂牌樓體" panose="02000500000000000000" pitchFamily="2" charset="-120"/>
                <a:ea typeface="漢儀新蒂牌樓體" panose="02000500000000000000" pitchFamily="2" charset="-120"/>
              </a:rPr>
              <a:t>哪些是霸凌？</a:t>
            </a:r>
            <a:endParaRPr lang="en-US" altLang="zh-TW" sz="2400" dirty="0">
              <a:solidFill>
                <a:srgbClr val="866255"/>
              </a:solidFill>
              <a:latin typeface="漢儀新蒂牌樓體" panose="02000500000000000000" pitchFamily="2" charset="-120"/>
              <a:ea typeface="漢儀新蒂牌樓體" panose="02000500000000000000" pitchFamily="2" charset="-120"/>
            </a:endParaRPr>
          </a:p>
          <a:p>
            <a:pPr algn="ctr">
              <a:lnSpc>
                <a:spcPts val="4506"/>
              </a:lnSpc>
            </a:pPr>
            <a:r>
              <a:rPr lang="zh-TW" altLang="en-US" sz="2400" dirty="0">
                <a:solidFill>
                  <a:srgbClr val="866255"/>
                </a:solidFill>
                <a:latin typeface="漢儀新蒂牌樓體" panose="02000500000000000000" pitchFamily="2" charset="-120"/>
                <a:ea typeface="漢儀新蒂牌樓體" panose="02000500000000000000" pitchFamily="2" charset="-120"/>
              </a:rPr>
              <a:t>喜歡的舉手</a:t>
            </a:r>
            <a:endParaRPr lang="en-US" sz="2400" dirty="0">
              <a:solidFill>
                <a:srgbClr val="866255"/>
              </a:solidFill>
              <a:latin typeface="漢儀新蒂牌樓體" panose="02000500000000000000" pitchFamily="2" charset="-120"/>
              <a:ea typeface="漢儀新蒂牌樓體" panose="02000500000000000000" pitchFamily="2" charset="-120"/>
            </a:endParaRPr>
          </a:p>
        </p:txBody>
      </p:sp>
      <p:sp>
        <p:nvSpPr>
          <p:cNvPr id="15" name="AutoShape 5">
            <a:extLst>
              <a:ext uri="{FF2B5EF4-FFF2-40B4-BE49-F238E27FC236}">
                <a16:creationId xmlns:a16="http://schemas.microsoft.com/office/drawing/2014/main" id="{80C94F4A-5266-8D2E-C028-2F69E489C1A3}"/>
              </a:ext>
            </a:extLst>
          </p:cNvPr>
          <p:cNvSpPr/>
          <p:nvPr/>
        </p:nvSpPr>
        <p:spPr>
          <a:xfrm rot="10800000">
            <a:off x="1524000" y="2895600"/>
            <a:ext cx="7543800" cy="0"/>
          </a:xfrm>
          <a:prstGeom prst="line">
            <a:avLst/>
          </a:prstGeom>
          <a:ln w="28575" cap="rnd">
            <a:solidFill>
              <a:srgbClr val="866255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7" name="AutoShape 5">
            <a:extLst>
              <a:ext uri="{FF2B5EF4-FFF2-40B4-BE49-F238E27FC236}">
                <a16:creationId xmlns:a16="http://schemas.microsoft.com/office/drawing/2014/main" id="{4C1B9938-259F-D978-916E-39867C675935}"/>
              </a:ext>
            </a:extLst>
          </p:cNvPr>
          <p:cNvSpPr/>
          <p:nvPr/>
        </p:nvSpPr>
        <p:spPr>
          <a:xfrm rot="10800000">
            <a:off x="1524000" y="5333999"/>
            <a:ext cx="7543800" cy="0"/>
          </a:xfrm>
          <a:prstGeom prst="line">
            <a:avLst/>
          </a:prstGeom>
          <a:ln w="28575" cap="rnd">
            <a:solidFill>
              <a:srgbClr val="866255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9" name="文字方塊 18">
            <a:extLst>
              <a:ext uri="{FF2B5EF4-FFF2-40B4-BE49-F238E27FC236}">
                <a16:creationId xmlns:a16="http://schemas.microsoft.com/office/drawing/2014/main" id="{1675AF9C-90C9-2D8D-9CE6-283B05899CDC}"/>
              </a:ext>
            </a:extLst>
          </p:cNvPr>
          <p:cNvSpPr txBox="1"/>
          <p:nvPr/>
        </p:nvSpPr>
        <p:spPr>
          <a:xfrm>
            <a:off x="1447800" y="1290935"/>
            <a:ext cx="75438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zh-TW" altLang="en-US" sz="2400" kern="100" dirty="0">
                <a:solidFill>
                  <a:srgbClr val="000000"/>
                </a:solidFill>
                <a:effectLst/>
                <a:latin typeface="華康竹風體W4" panose="03000409000000000000" pitchFamily="65" charset="-120"/>
                <a:ea typeface="華康竹風體W4" panose="03000409000000000000" pitchFamily="65" charset="-120"/>
              </a:rPr>
              <a:t> </a:t>
            </a:r>
            <a:r>
              <a:rPr lang="zh-TW" altLang="zh-TW" sz="2400" kern="100" dirty="0">
                <a:solidFill>
                  <a:srgbClr val="000000"/>
                </a:solidFill>
                <a:effectLst/>
                <a:latin typeface="華康竹風體W4" panose="03000409000000000000" pitchFamily="65" charset="-120"/>
                <a:ea typeface="華康竹風體W4" panose="03000409000000000000" pitchFamily="65" charset="-120"/>
              </a:rPr>
              <a:t>肢體霸凌：如對人推擠、丟物、打踢、毀棄他物等</a:t>
            </a:r>
            <a:endParaRPr lang="zh-TW" altLang="zh-TW" sz="3600" kern="100" dirty="0">
              <a:effectLst/>
              <a:latin typeface="華康竹風體W4" panose="03000409000000000000" pitchFamily="65" charset="-120"/>
              <a:ea typeface="華康竹風體W4" panose="03000409000000000000" pitchFamily="65" charset="-120"/>
            </a:endParaRPr>
          </a:p>
        </p:txBody>
      </p:sp>
      <p:sp>
        <p:nvSpPr>
          <p:cNvPr id="21" name="文字方塊 20">
            <a:extLst>
              <a:ext uri="{FF2B5EF4-FFF2-40B4-BE49-F238E27FC236}">
                <a16:creationId xmlns:a16="http://schemas.microsoft.com/office/drawing/2014/main" id="{CF420256-0FE1-43F3-B4A5-3D8D7654F692}"/>
              </a:ext>
            </a:extLst>
          </p:cNvPr>
          <p:cNvSpPr txBox="1"/>
          <p:nvPr/>
        </p:nvSpPr>
        <p:spPr>
          <a:xfrm>
            <a:off x="1447800" y="2209800"/>
            <a:ext cx="815847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buFont typeface="+mj-lt"/>
              <a:buAutoNum type="arabicPeriod" startAt="2"/>
            </a:pPr>
            <a:r>
              <a:rPr lang="zh-TW" altLang="en-US" sz="2400" kern="100" dirty="0">
                <a:solidFill>
                  <a:srgbClr val="000000"/>
                </a:solidFill>
                <a:effectLst/>
                <a:latin typeface="華康竹風體W4" panose="03000409000000000000" pitchFamily="65" charset="-120"/>
                <a:ea typeface="華康竹風體W4" panose="03000409000000000000" pitchFamily="65" charset="-120"/>
              </a:rPr>
              <a:t> </a:t>
            </a:r>
            <a:r>
              <a:rPr lang="zh-TW" altLang="zh-TW" sz="2400" kern="100" dirty="0">
                <a:solidFill>
                  <a:srgbClr val="000000"/>
                </a:solidFill>
                <a:effectLst/>
                <a:latin typeface="華康竹風體W4" panose="03000409000000000000" pitchFamily="65" charset="-120"/>
                <a:ea typeface="華康竹風體W4" panose="03000409000000000000" pitchFamily="65" charset="-120"/>
              </a:rPr>
              <a:t>語言霸凌：如威脅要打、抹黑、貶損、嘲笑等</a:t>
            </a:r>
            <a:endParaRPr lang="zh-TW" altLang="zh-TW" sz="3600" kern="100" dirty="0">
              <a:effectLst/>
              <a:latin typeface="華康竹風體W4" panose="03000409000000000000" pitchFamily="65" charset="-120"/>
              <a:ea typeface="華康竹風體W4" panose="03000409000000000000" pitchFamily="65" charset="-120"/>
            </a:endParaRPr>
          </a:p>
        </p:txBody>
      </p:sp>
      <p:sp>
        <p:nvSpPr>
          <p:cNvPr id="23" name="文字方塊 22">
            <a:extLst>
              <a:ext uri="{FF2B5EF4-FFF2-40B4-BE49-F238E27FC236}">
                <a16:creationId xmlns:a16="http://schemas.microsoft.com/office/drawing/2014/main" id="{A3A5FF17-C6D6-5185-60FE-D2115767958F}"/>
              </a:ext>
            </a:extLst>
          </p:cNvPr>
          <p:cNvSpPr txBox="1"/>
          <p:nvPr/>
        </p:nvSpPr>
        <p:spPr>
          <a:xfrm>
            <a:off x="1454058" y="3066871"/>
            <a:ext cx="815847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lvl="0" indent="-514350">
              <a:buFont typeface="+mj-lt"/>
              <a:buAutoNum type="arabicPeriod" startAt="3"/>
            </a:pPr>
            <a:r>
              <a:rPr lang="zh-TW" altLang="zh-TW" sz="2400" kern="100" dirty="0">
                <a:solidFill>
                  <a:srgbClr val="000000"/>
                </a:solidFill>
                <a:effectLst/>
                <a:latin typeface="華康竹風體W4" panose="03000409000000000000" pitchFamily="65" charset="-120"/>
                <a:ea typeface="華康竹風體W4" panose="03000409000000000000" pitchFamily="65" charset="-120"/>
              </a:rPr>
              <a:t>關係霸凌：如團體中排擠、散布謠言私事等</a:t>
            </a:r>
            <a:r>
              <a:rPr lang="zh-TW" altLang="en-US" sz="2400" kern="100" dirty="0">
                <a:solidFill>
                  <a:srgbClr val="000000"/>
                </a:solidFill>
                <a:effectLst/>
                <a:latin typeface="華康竹風體W4" panose="03000409000000000000" pitchFamily="65" charset="-120"/>
                <a:ea typeface="華康竹風體W4" panose="03000409000000000000" pitchFamily="65" charset="-120"/>
              </a:rPr>
              <a:t> </a:t>
            </a:r>
            <a:r>
              <a:rPr lang="en-US" altLang="zh-TW" sz="2400" kern="1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華康竹風體W4" panose="03000409000000000000" pitchFamily="65" charset="-120"/>
                <a:ea typeface="華康竹風體W4" panose="03000409000000000000" pitchFamily="65" charset="-120"/>
              </a:rPr>
              <a:t>(</a:t>
            </a:r>
            <a:r>
              <a:rPr lang="zh-TW" altLang="en-US" sz="2400" kern="1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華康竹風體W4" panose="03000409000000000000" pitchFamily="65" charset="-120"/>
                <a:ea typeface="華康竹風體W4" panose="03000409000000000000" pitchFamily="65" charset="-120"/>
              </a:rPr>
              <a:t>最多</a:t>
            </a:r>
            <a:r>
              <a:rPr lang="en-US" altLang="zh-TW" sz="2400" kern="1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華康竹風體W4" panose="03000409000000000000" pitchFamily="65" charset="-120"/>
                <a:ea typeface="華康竹風體W4" panose="03000409000000000000" pitchFamily="65" charset="-120"/>
              </a:rPr>
              <a:t>)</a:t>
            </a:r>
            <a:endParaRPr lang="zh-TW" altLang="zh-TW" sz="3600" kern="100" dirty="0">
              <a:effectLst/>
              <a:highlight>
                <a:srgbClr val="FFFF00"/>
              </a:highlight>
              <a:latin typeface="華康竹風體W4" panose="03000409000000000000" pitchFamily="65" charset="-120"/>
              <a:ea typeface="華康竹風體W4" panose="03000409000000000000" pitchFamily="65" charset="-120"/>
            </a:endParaRPr>
          </a:p>
        </p:txBody>
      </p:sp>
      <p:sp>
        <p:nvSpPr>
          <p:cNvPr id="25" name="文字方塊 24">
            <a:extLst>
              <a:ext uri="{FF2B5EF4-FFF2-40B4-BE49-F238E27FC236}">
                <a16:creationId xmlns:a16="http://schemas.microsoft.com/office/drawing/2014/main" id="{B09D4E79-D0D0-F20D-4F5A-F27BB3465712}"/>
              </a:ext>
            </a:extLst>
          </p:cNvPr>
          <p:cNvSpPr txBox="1"/>
          <p:nvPr/>
        </p:nvSpPr>
        <p:spPr>
          <a:xfrm>
            <a:off x="1447800" y="3905071"/>
            <a:ext cx="798332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lvl="0" indent="-514350">
              <a:buFont typeface="+mj-lt"/>
              <a:buAutoNum type="arabicPeriod" startAt="4"/>
            </a:pPr>
            <a:r>
              <a:rPr lang="zh-TW" altLang="zh-TW" sz="2400" kern="100" dirty="0">
                <a:solidFill>
                  <a:srgbClr val="000000"/>
                </a:solidFill>
                <a:effectLst/>
                <a:latin typeface="華康竹風體W4" panose="03000409000000000000" pitchFamily="65" charset="-120"/>
                <a:ea typeface="華康竹風體W4" panose="03000409000000000000" pitchFamily="65" charset="-120"/>
              </a:rPr>
              <a:t>性霸凌：性騷擾行為外以性或性別之不尊重行為，如稱男人婆</a:t>
            </a:r>
            <a:r>
              <a:rPr lang="zh-TW" altLang="en-US" sz="2400" kern="100" dirty="0">
                <a:solidFill>
                  <a:srgbClr val="000000"/>
                </a:solidFill>
                <a:effectLst/>
                <a:latin typeface="華康竹風體W4" panose="03000409000000000000" pitchFamily="65" charset="-120"/>
                <a:ea typeface="華康竹風體W4" panose="03000409000000000000" pitchFamily="65" charset="-120"/>
              </a:rPr>
              <a:t>、娘娘腔</a:t>
            </a:r>
            <a:r>
              <a:rPr lang="zh-TW" altLang="zh-TW" sz="2400" kern="100" dirty="0">
                <a:solidFill>
                  <a:srgbClr val="000000"/>
                </a:solidFill>
                <a:effectLst/>
                <a:latin typeface="華康竹風體W4" panose="03000409000000000000" pitchFamily="65" charset="-120"/>
                <a:ea typeface="華康竹風體W4" panose="03000409000000000000" pitchFamily="65" charset="-120"/>
              </a:rPr>
              <a:t>、同性戀、對人做草上飛、阿魯巴等。</a:t>
            </a:r>
            <a:r>
              <a:rPr lang="zh-TW" altLang="zh-TW" sz="2400" u="sng" kern="1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華康竹風體W4" panose="03000409000000000000" pitchFamily="65" charset="-120"/>
                <a:ea typeface="華康竹風體W4" panose="03000409000000000000" pitchFamily="65" charset="-120"/>
              </a:rPr>
              <a:t>只需要做一次</a:t>
            </a:r>
            <a:r>
              <a:rPr lang="zh-TW" altLang="zh-TW" sz="2400" u="sng" kern="100" dirty="0">
                <a:solidFill>
                  <a:srgbClr val="000000"/>
                </a:solidFill>
                <a:effectLst/>
                <a:latin typeface="華康竹風體W4" panose="03000409000000000000" pitchFamily="65" charset="-120"/>
                <a:ea typeface="華康竹風體W4" panose="03000409000000000000" pitchFamily="65" charset="-120"/>
              </a:rPr>
              <a:t>就算性霸凌行為</a:t>
            </a:r>
            <a:r>
              <a:rPr lang="zh-TW" altLang="en-US" sz="2400" u="sng" kern="100" dirty="0">
                <a:solidFill>
                  <a:srgbClr val="000000"/>
                </a:solidFill>
                <a:effectLst/>
                <a:latin typeface="華康竹風體W4" panose="03000409000000000000" pitchFamily="65" charset="-120"/>
                <a:ea typeface="華康竹風體W4" panose="03000409000000000000" pitchFamily="65" charset="-120"/>
              </a:rPr>
              <a:t>，</a:t>
            </a:r>
            <a:r>
              <a:rPr lang="zh-TW" altLang="zh-TW" sz="2400" u="sng" kern="100" dirty="0">
                <a:solidFill>
                  <a:srgbClr val="000000"/>
                </a:solidFill>
                <a:effectLst/>
                <a:latin typeface="華康竹風體W4" panose="03000409000000000000" pitchFamily="65" charset="-120"/>
                <a:ea typeface="華康竹風體W4" panose="03000409000000000000" pitchFamily="65" charset="-120"/>
              </a:rPr>
              <a:t>必須被通報。</a:t>
            </a:r>
            <a:endParaRPr lang="zh-TW" altLang="zh-TW" sz="3600" u="sng" kern="100" dirty="0">
              <a:effectLst/>
              <a:latin typeface="華康竹風體W4" panose="03000409000000000000" pitchFamily="65" charset="-120"/>
              <a:ea typeface="華康竹風體W4" panose="03000409000000000000" pitchFamily="65" charset="-120"/>
            </a:endParaRPr>
          </a:p>
        </p:txBody>
      </p:sp>
      <p:sp>
        <p:nvSpPr>
          <p:cNvPr id="27" name="文字方塊 26">
            <a:extLst>
              <a:ext uri="{FF2B5EF4-FFF2-40B4-BE49-F238E27FC236}">
                <a16:creationId xmlns:a16="http://schemas.microsoft.com/office/drawing/2014/main" id="{922890BB-2322-E3C7-D647-69051422779A}"/>
              </a:ext>
            </a:extLst>
          </p:cNvPr>
          <p:cNvSpPr txBox="1"/>
          <p:nvPr/>
        </p:nvSpPr>
        <p:spPr>
          <a:xfrm>
            <a:off x="1488216" y="5493603"/>
            <a:ext cx="774093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0" indent="-457200">
              <a:buFont typeface="+mj-lt"/>
              <a:buAutoNum type="arabicPeriod" startAt="5"/>
            </a:pPr>
            <a:r>
              <a:rPr lang="zh-TW" altLang="zh-TW" sz="2400" kern="100" dirty="0">
                <a:solidFill>
                  <a:srgbClr val="000000"/>
                </a:solidFill>
                <a:effectLst/>
                <a:latin typeface="華康竹風體W4" panose="03000409000000000000" pitchFamily="65" charset="-120"/>
                <a:ea typeface="華康竹風體W4" panose="03000409000000000000" pitchFamily="65" charset="-120"/>
              </a:rPr>
              <a:t>網路霸凌：在網路或社交平台有對人批評或排擠言語</a:t>
            </a:r>
            <a:endParaRPr lang="zh-TW" altLang="zh-TW" sz="3600" kern="100" dirty="0">
              <a:effectLst/>
              <a:latin typeface="華康竹風體W4" panose="03000409000000000000" pitchFamily="65" charset="-120"/>
              <a:ea typeface="華康竹風體W4" panose="03000409000000000000" pitchFamily="65" charset="-120"/>
            </a:endParaRPr>
          </a:p>
        </p:txBody>
      </p:sp>
      <p:sp>
        <p:nvSpPr>
          <p:cNvPr id="28" name="AutoShape 5">
            <a:extLst>
              <a:ext uri="{FF2B5EF4-FFF2-40B4-BE49-F238E27FC236}">
                <a16:creationId xmlns:a16="http://schemas.microsoft.com/office/drawing/2014/main" id="{F7C31858-2E31-E0A0-F4D4-1F47698BB0EE}"/>
              </a:ext>
            </a:extLst>
          </p:cNvPr>
          <p:cNvSpPr/>
          <p:nvPr/>
        </p:nvSpPr>
        <p:spPr>
          <a:xfrm rot="10800000">
            <a:off x="1524000" y="3749069"/>
            <a:ext cx="7543800" cy="0"/>
          </a:xfrm>
          <a:prstGeom prst="line">
            <a:avLst/>
          </a:prstGeom>
          <a:ln w="28575" cap="rnd">
            <a:solidFill>
              <a:srgbClr val="866255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31E1B6D9-3E67-2086-384A-A7F87D64E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6573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A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48640" y="731520"/>
            <a:ext cx="8656320" cy="5852160"/>
            <a:chOff x="0" y="0"/>
            <a:chExt cx="5490351" cy="371178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3711787"/>
            </a:xfrm>
            <a:custGeom>
              <a:avLst/>
              <a:gdLst/>
              <a:ahLst/>
              <a:cxnLst/>
              <a:rect l="l" t="t" r="r" b="b"/>
              <a:pathLst>
                <a:path w="5490351" h="3711787">
                  <a:moveTo>
                    <a:pt x="5365891" y="3711787"/>
                  </a:moveTo>
                  <a:lnTo>
                    <a:pt x="124460" y="3711787"/>
                  </a:lnTo>
                  <a:cubicBezTo>
                    <a:pt x="55880" y="3711787"/>
                    <a:pt x="0" y="3655907"/>
                    <a:pt x="0" y="358732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3587327"/>
                  </a:lnTo>
                  <a:cubicBezTo>
                    <a:pt x="5490351" y="3655907"/>
                    <a:pt x="5434471" y="3711787"/>
                    <a:pt x="5365891" y="3711787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zh-TW" altLang="en-US"/>
            </a:p>
          </p:txBody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381265" y="2887254"/>
            <a:ext cx="799219" cy="76579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590731" y="2897681"/>
            <a:ext cx="799219" cy="765797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1632939" y="3925390"/>
            <a:ext cx="2295869" cy="10699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00"/>
              </a:lnSpc>
            </a:pPr>
            <a:r>
              <a:rPr lang="en-US" altLang="zh-TW" sz="2800" kern="100" dirty="0">
                <a:solidFill>
                  <a:srgbClr val="000000"/>
                </a:solidFill>
                <a:latin typeface="華康竹風體W4" panose="03000409000000000000" pitchFamily="65" charset="-120"/>
                <a:ea typeface="華康竹風體W4" panose="03000409000000000000" pitchFamily="65" charset="-120"/>
                <a:cs typeface="Times New Roman" panose="02020603050405020304" pitchFamily="18" charset="0"/>
              </a:rPr>
              <a:t>2019</a:t>
            </a:r>
          </a:p>
          <a:p>
            <a:pPr algn="ctr">
              <a:lnSpc>
                <a:spcPts val="4400"/>
              </a:lnSpc>
            </a:pPr>
            <a:r>
              <a:rPr lang="zh-TW" altLang="en-US" sz="2800" kern="100" dirty="0">
                <a:solidFill>
                  <a:srgbClr val="000000"/>
                </a:solidFill>
                <a:effectLst/>
                <a:latin typeface="華康竹風體W4" panose="03000409000000000000" pitchFamily="65" charset="-120"/>
                <a:ea typeface="華康竹風體W4" panose="03000409000000000000" pitchFamily="65" charset="-120"/>
                <a:cs typeface="Times New Roman" panose="02020603050405020304" pitchFamily="18" charset="0"/>
              </a:rPr>
              <a:t>約</a:t>
            </a:r>
            <a:r>
              <a:rPr lang="en-US" altLang="zh-TW" sz="2800" kern="100" dirty="0">
                <a:solidFill>
                  <a:srgbClr val="000000"/>
                </a:solidFill>
                <a:effectLst/>
                <a:latin typeface="華康竹風體W4" panose="03000409000000000000" pitchFamily="65" charset="-120"/>
                <a:ea typeface="華康竹風體W4" panose="03000409000000000000" pitchFamily="65" charset="-120"/>
                <a:cs typeface="Times New Roman" panose="02020603050405020304" pitchFamily="18" charset="0"/>
              </a:rPr>
              <a:t>40%</a:t>
            </a:r>
            <a:r>
              <a:rPr lang="zh-TW" altLang="en-US" sz="2800" kern="100" dirty="0">
                <a:solidFill>
                  <a:srgbClr val="000000"/>
                </a:solidFill>
                <a:effectLst/>
                <a:latin typeface="華康竹風體W4" panose="03000409000000000000" pitchFamily="65" charset="-120"/>
                <a:ea typeface="華康竹風體W4" panose="03000409000000000000" pitchFamily="65" charset="-120"/>
                <a:cs typeface="Times New Roman" panose="02020603050405020304" pitchFamily="18" charset="0"/>
              </a:rPr>
              <a:t>遭</a:t>
            </a:r>
            <a:r>
              <a:rPr lang="zh-TW" altLang="zh-TW" sz="2800" kern="100" dirty="0">
                <a:solidFill>
                  <a:srgbClr val="000000"/>
                </a:solidFill>
                <a:effectLst/>
                <a:latin typeface="華康竹風體W4" panose="03000409000000000000" pitchFamily="65" charset="-120"/>
                <a:ea typeface="華康竹風體W4" panose="03000409000000000000" pitchFamily="65" charset="-120"/>
                <a:cs typeface="Times New Roman" panose="02020603050405020304" pitchFamily="18" charset="0"/>
              </a:rPr>
              <a:t>霸凌</a:t>
            </a:r>
            <a:endParaRPr lang="en-US" sz="2800" dirty="0">
              <a:solidFill>
                <a:srgbClr val="866255"/>
              </a:solidFill>
              <a:latin typeface="華康竹風體W4" panose="03000409000000000000" pitchFamily="65" charset="-120"/>
              <a:ea typeface="華康竹風體W4" panose="03000409000000000000" pitchFamily="65" charset="-120"/>
            </a:endParaRPr>
          </a:p>
        </p:txBody>
      </p:sp>
      <p:sp>
        <p:nvSpPr>
          <p:cNvPr id="16" name="TextBox 8">
            <a:extLst>
              <a:ext uri="{FF2B5EF4-FFF2-40B4-BE49-F238E27FC236}">
                <a16:creationId xmlns:a16="http://schemas.microsoft.com/office/drawing/2014/main" id="{77F0F295-8C3E-5F75-D4F4-54E15230A882}"/>
              </a:ext>
            </a:extLst>
          </p:cNvPr>
          <p:cNvSpPr txBox="1"/>
          <p:nvPr/>
        </p:nvSpPr>
        <p:spPr>
          <a:xfrm>
            <a:off x="762000" y="958493"/>
            <a:ext cx="8229600" cy="11791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506"/>
              </a:lnSpc>
            </a:pPr>
            <a:r>
              <a:rPr lang="zh-TW" altLang="en-US" sz="4400" dirty="0">
                <a:solidFill>
                  <a:srgbClr val="866255"/>
                </a:solidFill>
                <a:latin typeface="漢儀新蒂牌樓體" panose="02000500000000000000" pitchFamily="2" charset="-120"/>
                <a:ea typeface="漢儀新蒂牌樓體" panose="02000500000000000000" pitchFamily="2" charset="-120"/>
              </a:rPr>
              <a:t>為什麼要反霸凌？</a:t>
            </a:r>
            <a:endParaRPr lang="en-US" altLang="zh-TW" sz="4400" dirty="0">
              <a:solidFill>
                <a:srgbClr val="866255"/>
              </a:solidFill>
              <a:latin typeface="漢儀新蒂牌樓體" panose="02000500000000000000" pitchFamily="2" charset="-120"/>
              <a:ea typeface="漢儀新蒂牌樓體" panose="02000500000000000000" pitchFamily="2" charset="-120"/>
            </a:endParaRPr>
          </a:p>
          <a:p>
            <a:pPr algn="ctr">
              <a:lnSpc>
                <a:spcPts val="4506"/>
              </a:lnSpc>
            </a:pPr>
            <a:r>
              <a:rPr lang="zh-TW" altLang="en-US" sz="4400" dirty="0">
                <a:solidFill>
                  <a:srgbClr val="866255"/>
                </a:solidFill>
                <a:latin typeface="漢儀新蒂牌樓體" panose="02000500000000000000" pitchFamily="2" charset="-120"/>
                <a:ea typeface="漢儀新蒂牌樓體" panose="02000500000000000000" pitchFamily="2" charset="-120"/>
              </a:rPr>
              <a:t>因為要保護兒童</a:t>
            </a:r>
            <a:endParaRPr lang="en-US" sz="4400" dirty="0">
              <a:solidFill>
                <a:srgbClr val="866255"/>
              </a:solidFill>
              <a:latin typeface="漢儀新蒂牌樓體" panose="02000500000000000000" pitchFamily="2" charset="-120"/>
              <a:ea typeface="漢儀新蒂牌樓體" panose="02000500000000000000" pitchFamily="2" charset="-120"/>
            </a:endParaRPr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D61E4B26-5503-3855-EF88-BE378C9793A5}"/>
              </a:ext>
            </a:extLst>
          </p:cNvPr>
          <p:cNvSpPr txBox="1"/>
          <p:nvPr/>
        </p:nvSpPr>
        <p:spPr>
          <a:xfrm>
            <a:off x="2514600" y="2110071"/>
            <a:ext cx="529343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2800" kern="100" dirty="0">
                <a:solidFill>
                  <a:srgbClr val="000000"/>
                </a:solidFill>
                <a:latin typeface="華康竹風體W4" panose="03000409000000000000" pitchFamily="65" charset="-120"/>
                <a:ea typeface="華康竹風體W4" panose="03000409000000000000" pitchFamily="65" charset="-120"/>
                <a:cs typeface="Times New Roman" panose="02020603050405020304" pitchFamily="18" charset="0"/>
              </a:rPr>
              <a:t>      </a:t>
            </a:r>
            <a:r>
              <a:rPr lang="zh-TW" altLang="zh-TW" sz="2800" kern="1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華康竹風體W4" panose="03000409000000000000" pitchFamily="65" charset="-120"/>
                <a:ea typeface="華康竹風體W4" panose="03000409000000000000" pitchFamily="65" charset="-120"/>
                <a:cs typeface="Times New Roman" panose="02020603050405020304" pitchFamily="18" charset="0"/>
              </a:rPr>
              <a:t>兒福聯盟</a:t>
            </a:r>
            <a:r>
              <a:rPr lang="zh-TW" altLang="zh-TW" sz="2800" kern="100" dirty="0">
                <a:solidFill>
                  <a:srgbClr val="000000"/>
                </a:solidFill>
                <a:effectLst/>
                <a:latin typeface="華康竹風體W4" panose="03000409000000000000" pitchFamily="65" charset="-120"/>
                <a:ea typeface="華康竹風體W4" panose="03000409000000000000" pitchFamily="65" charset="-120"/>
                <a:cs typeface="Times New Roman" panose="02020603050405020304" pitchFamily="18" charset="0"/>
              </a:rPr>
              <a:t>調查</a:t>
            </a:r>
            <a:r>
              <a:rPr lang="zh-TW" altLang="en-US" sz="2800" kern="100" dirty="0">
                <a:solidFill>
                  <a:srgbClr val="000000"/>
                </a:solidFill>
                <a:effectLst/>
                <a:latin typeface="華康竹風體W4" panose="03000409000000000000" pitchFamily="65" charset="-120"/>
                <a:ea typeface="華康竹風體W4" panose="03000409000000000000" pitchFamily="65" charset="-120"/>
                <a:cs typeface="Times New Roman" panose="02020603050405020304" pitchFamily="18" charset="0"/>
              </a:rPr>
              <a:t>學校兒童少年</a:t>
            </a:r>
            <a:endParaRPr lang="zh-TW" altLang="en-US" sz="2800" dirty="0">
              <a:latin typeface="華康竹風體W4" panose="03000409000000000000" pitchFamily="65" charset="-120"/>
              <a:ea typeface="華康竹風體W4" panose="03000409000000000000" pitchFamily="65" charset="-120"/>
            </a:endParaRPr>
          </a:p>
        </p:txBody>
      </p:sp>
      <p:sp>
        <p:nvSpPr>
          <p:cNvPr id="21" name="TextBox 9">
            <a:extLst>
              <a:ext uri="{FF2B5EF4-FFF2-40B4-BE49-F238E27FC236}">
                <a16:creationId xmlns:a16="http://schemas.microsoft.com/office/drawing/2014/main" id="{9D0A3084-6D8D-8C4F-1758-BD59718CC93F}"/>
              </a:ext>
            </a:extLst>
          </p:cNvPr>
          <p:cNvSpPr txBox="1"/>
          <p:nvPr/>
        </p:nvSpPr>
        <p:spPr>
          <a:xfrm>
            <a:off x="5858601" y="4071771"/>
            <a:ext cx="2295869" cy="10733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00"/>
              </a:lnSpc>
            </a:pPr>
            <a:r>
              <a:rPr lang="en-US" altLang="zh-TW" sz="2800" kern="100" dirty="0">
                <a:solidFill>
                  <a:srgbClr val="000000"/>
                </a:solidFill>
                <a:effectLst/>
                <a:latin typeface="華康竹風體W4" panose="03000409000000000000" pitchFamily="65" charset="-120"/>
                <a:ea typeface="華康竹風體W4" panose="03000409000000000000" pitchFamily="65" charset="-120"/>
              </a:rPr>
              <a:t>2024</a:t>
            </a:r>
          </a:p>
          <a:p>
            <a:pPr algn="ctr">
              <a:lnSpc>
                <a:spcPts val="4400"/>
              </a:lnSpc>
            </a:pPr>
            <a:r>
              <a:rPr lang="zh-TW" altLang="en-US" sz="2800" kern="100" dirty="0">
                <a:solidFill>
                  <a:srgbClr val="000000"/>
                </a:solidFill>
                <a:effectLst/>
                <a:latin typeface="華康竹風體W4" panose="03000409000000000000" pitchFamily="65" charset="-120"/>
                <a:ea typeface="華康竹風體W4" panose="03000409000000000000" pitchFamily="65" charset="-120"/>
              </a:rPr>
              <a:t>約</a:t>
            </a:r>
            <a:r>
              <a:rPr lang="en-US" altLang="zh-TW" sz="2800" kern="100" dirty="0">
                <a:solidFill>
                  <a:srgbClr val="000000"/>
                </a:solidFill>
                <a:effectLst/>
                <a:latin typeface="華康竹風體W4" panose="03000409000000000000" pitchFamily="65" charset="-120"/>
                <a:ea typeface="華康竹風體W4" panose="03000409000000000000" pitchFamily="65" charset="-120"/>
              </a:rPr>
              <a:t>10%</a:t>
            </a:r>
            <a:r>
              <a:rPr lang="zh-TW" altLang="en-US" sz="2800" kern="100" dirty="0">
                <a:solidFill>
                  <a:srgbClr val="000000"/>
                </a:solidFill>
                <a:effectLst/>
                <a:latin typeface="華康竹風體W4" panose="03000409000000000000" pitchFamily="65" charset="-120"/>
                <a:ea typeface="華康竹風體W4" panose="03000409000000000000" pitchFamily="65" charset="-120"/>
              </a:rPr>
              <a:t>被霸凌</a:t>
            </a:r>
            <a:endParaRPr lang="en-US" sz="2800" dirty="0">
              <a:solidFill>
                <a:srgbClr val="866255"/>
              </a:solidFill>
              <a:latin typeface="華康竹風體W4" panose="03000409000000000000" pitchFamily="65" charset="-120"/>
              <a:ea typeface="華康竹風體W4" panose="03000409000000000000" pitchFamily="65" charset="-120"/>
            </a:endParaRPr>
          </a:p>
        </p:txBody>
      </p:sp>
      <p:sp>
        <p:nvSpPr>
          <p:cNvPr id="23" name="文字方塊 22">
            <a:extLst>
              <a:ext uri="{FF2B5EF4-FFF2-40B4-BE49-F238E27FC236}">
                <a16:creationId xmlns:a16="http://schemas.microsoft.com/office/drawing/2014/main" id="{C60E1316-0680-12CB-B6DD-8010C5B3AC95}"/>
              </a:ext>
            </a:extLst>
          </p:cNvPr>
          <p:cNvSpPr txBox="1"/>
          <p:nvPr/>
        </p:nvSpPr>
        <p:spPr>
          <a:xfrm>
            <a:off x="1945566" y="5799567"/>
            <a:ext cx="586246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zh-TW" sz="3200" kern="100" dirty="0">
                <a:solidFill>
                  <a:srgbClr val="000000"/>
                </a:solidFill>
                <a:effectLst/>
                <a:latin typeface="漢儀新蒂佛塔書" panose="02000600000000000000" pitchFamily="2" charset="-120"/>
                <a:ea typeface="漢儀新蒂佛塔書" panose="02000600000000000000" pitchFamily="2" charset="-120"/>
                <a:cs typeface="Times New Roman" panose="02020603050405020304" pitchFamily="18" charset="0"/>
              </a:rPr>
              <a:t>霸凌類型以「</a:t>
            </a:r>
            <a:r>
              <a:rPr lang="zh-TW" altLang="zh-TW" sz="3200" kern="100" dirty="0">
                <a:solidFill>
                  <a:srgbClr val="FF0000"/>
                </a:solidFill>
                <a:effectLst/>
                <a:latin typeface="漢儀新蒂佛塔書" panose="02000600000000000000" pitchFamily="2" charset="-120"/>
                <a:ea typeface="漢儀新蒂佛塔書" panose="02000600000000000000" pitchFamily="2" charset="-120"/>
                <a:cs typeface="Times New Roman" panose="02020603050405020304" pitchFamily="18" charset="0"/>
              </a:rPr>
              <a:t>關係霸凌</a:t>
            </a:r>
            <a:r>
              <a:rPr lang="zh-TW" altLang="zh-TW" sz="3200" kern="100" dirty="0">
                <a:solidFill>
                  <a:srgbClr val="000000"/>
                </a:solidFill>
                <a:effectLst/>
                <a:latin typeface="漢儀新蒂佛塔書" panose="02000600000000000000" pitchFamily="2" charset="-120"/>
                <a:ea typeface="漢儀新蒂佛塔書" panose="02000600000000000000" pitchFamily="2" charset="-120"/>
                <a:cs typeface="Times New Roman" panose="02020603050405020304" pitchFamily="18" charset="0"/>
              </a:rPr>
              <a:t>」居首</a:t>
            </a:r>
            <a:endParaRPr lang="zh-TW" altLang="en-US" sz="3200" dirty="0">
              <a:latin typeface="漢儀新蒂佛塔書" panose="02000600000000000000" pitchFamily="2" charset="-120"/>
              <a:ea typeface="漢儀新蒂佛塔書" panose="02000600000000000000" pitchFamily="2" charset="-120"/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B02769B9-1D44-7254-630E-8B68050BB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A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09253" y="824388"/>
            <a:ext cx="8656320" cy="5852160"/>
            <a:chOff x="0" y="0"/>
            <a:chExt cx="5490351" cy="371178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3711787"/>
            </a:xfrm>
            <a:custGeom>
              <a:avLst/>
              <a:gdLst/>
              <a:ahLst/>
              <a:cxnLst/>
              <a:rect l="l" t="t" r="r" b="b"/>
              <a:pathLst>
                <a:path w="5490351" h="3711787">
                  <a:moveTo>
                    <a:pt x="5365891" y="3711787"/>
                  </a:moveTo>
                  <a:lnTo>
                    <a:pt x="124460" y="3711787"/>
                  </a:lnTo>
                  <a:cubicBezTo>
                    <a:pt x="55880" y="3711787"/>
                    <a:pt x="0" y="3655907"/>
                    <a:pt x="0" y="358732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3587327"/>
                  </a:lnTo>
                  <a:cubicBezTo>
                    <a:pt x="5490351" y="3655907"/>
                    <a:pt x="5434471" y="3711787"/>
                    <a:pt x="5365891" y="3711787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zh-TW" altLang="en-US"/>
            </a:p>
          </p:txBody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4343400" y="2816586"/>
            <a:ext cx="799219" cy="765797"/>
          </a:xfrm>
          <a:prstGeom prst="rect">
            <a:avLst/>
          </a:prstGeom>
        </p:spPr>
      </p:pic>
      <p:sp>
        <p:nvSpPr>
          <p:cNvPr id="16" name="TextBox 8">
            <a:extLst>
              <a:ext uri="{FF2B5EF4-FFF2-40B4-BE49-F238E27FC236}">
                <a16:creationId xmlns:a16="http://schemas.microsoft.com/office/drawing/2014/main" id="{77F0F295-8C3E-5F75-D4F4-54E15230A882}"/>
              </a:ext>
            </a:extLst>
          </p:cNvPr>
          <p:cNvSpPr txBox="1"/>
          <p:nvPr/>
        </p:nvSpPr>
        <p:spPr>
          <a:xfrm>
            <a:off x="762000" y="958493"/>
            <a:ext cx="8229600" cy="11791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506"/>
              </a:lnSpc>
            </a:pPr>
            <a:r>
              <a:rPr lang="zh-TW" altLang="en-US" sz="4400" dirty="0">
                <a:solidFill>
                  <a:srgbClr val="866255"/>
                </a:solidFill>
                <a:latin typeface="漢儀新蒂牌樓體" panose="02000500000000000000" pitchFamily="2" charset="-120"/>
                <a:ea typeface="漢儀新蒂牌樓體" panose="02000500000000000000" pitchFamily="2" charset="-120"/>
              </a:rPr>
              <a:t>為什麼要反霸凌？</a:t>
            </a:r>
            <a:endParaRPr lang="en-US" altLang="zh-TW" sz="4400" dirty="0">
              <a:solidFill>
                <a:srgbClr val="866255"/>
              </a:solidFill>
              <a:latin typeface="漢儀新蒂牌樓體" panose="02000500000000000000" pitchFamily="2" charset="-120"/>
              <a:ea typeface="漢儀新蒂牌樓體" panose="02000500000000000000" pitchFamily="2" charset="-120"/>
            </a:endParaRPr>
          </a:p>
          <a:p>
            <a:pPr algn="ctr">
              <a:lnSpc>
                <a:spcPts val="4506"/>
              </a:lnSpc>
            </a:pPr>
            <a:r>
              <a:rPr lang="zh-TW" altLang="en-US" sz="4400" dirty="0">
                <a:solidFill>
                  <a:srgbClr val="866255"/>
                </a:solidFill>
                <a:latin typeface="漢儀新蒂牌樓體" panose="02000500000000000000" pitchFamily="2" charset="-120"/>
                <a:ea typeface="漢儀新蒂牌樓體" panose="02000500000000000000" pitchFamily="2" charset="-120"/>
              </a:rPr>
              <a:t>因為要保護兒童</a:t>
            </a:r>
            <a:endParaRPr lang="en-US" sz="4400" dirty="0">
              <a:solidFill>
                <a:srgbClr val="866255"/>
              </a:solidFill>
              <a:latin typeface="漢儀新蒂牌樓體" panose="02000500000000000000" pitchFamily="2" charset="-120"/>
              <a:ea typeface="漢儀新蒂牌樓體" panose="02000500000000000000" pitchFamily="2" charset="-120"/>
            </a:endParaRPr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D61E4B26-5503-3855-EF88-BE378C9793A5}"/>
              </a:ext>
            </a:extLst>
          </p:cNvPr>
          <p:cNvSpPr txBox="1"/>
          <p:nvPr/>
        </p:nvSpPr>
        <p:spPr>
          <a:xfrm>
            <a:off x="2590800" y="2186686"/>
            <a:ext cx="54864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2800" kern="100" dirty="0">
                <a:solidFill>
                  <a:srgbClr val="000000"/>
                </a:solidFill>
                <a:effectLst/>
                <a:latin typeface="華康竹風體W4" panose="03000409000000000000" pitchFamily="65" charset="-120"/>
                <a:ea typeface="華康竹風體W4" panose="03000409000000000000" pitchFamily="65" charset="-120"/>
              </a:rPr>
              <a:t>2017</a:t>
            </a:r>
            <a:r>
              <a:rPr lang="zh-TW" altLang="zh-TW" sz="2800" kern="100" dirty="0">
                <a:solidFill>
                  <a:srgbClr val="000000"/>
                </a:solidFill>
                <a:effectLst/>
                <a:latin typeface="華康竹風體W4" panose="03000409000000000000" pitchFamily="65" charset="-120"/>
                <a:ea typeface="華康竹風體W4" panose="03000409000000000000" pitchFamily="65" charset="-120"/>
                <a:cs typeface="Times New Roman" panose="02020603050405020304" pitchFamily="18" charset="0"/>
              </a:rPr>
              <a:t>年兒福聯盟</a:t>
            </a:r>
            <a:r>
              <a:rPr lang="zh-TW" altLang="en-US" sz="2800" kern="100" dirty="0">
                <a:solidFill>
                  <a:srgbClr val="000000"/>
                </a:solidFill>
                <a:effectLst/>
                <a:latin typeface="華康竹風體W4" panose="03000409000000000000" pitchFamily="65" charset="-120"/>
                <a:ea typeface="華康竹風體W4" panose="03000409000000000000" pitchFamily="65" charset="-120"/>
                <a:cs typeface="Times New Roman" panose="02020603050405020304" pitchFamily="18" charset="0"/>
              </a:rPr>
              <a:t>針對成人</a:t>
            </a:r>
            <a:r>
              <a:rPr lang="zh-TW" altLang="zh-TW" sz="2800" kern="100" dirty="0">
                <a:solidFill>
                  <a:srgbClr val="000000"/>
                </a:solidFill>
                <a:effectLst/>
                <a:latin typeface="華康竹風體W4" panose="03000409000000000000" pitchFamily="65" charset="-120"/>
                <a:ea typeface="華康竹風體W4" panose="03000409000000000000" pitchFamily="65" charset="-120"/>
                <a:cs typeface="Times New Roman" panose="02020603050405020304" pitchFamily="18" charset="0"/>
              </a:rPr>
              <a:t>調查</a:t>
            </a:r>
            <a:endParaRPr lang="zh-TW" altLang="en-US" sz="2800" dirty="0">
              <a:latin typeface="華康竹風體W4" panose="03000409000000000000" pitchFamily="65" charset="-120"/>
              <a:ea typeface="華康竹風體W4" panose="03000409000000000000" pitchFamily="65" charset="-120"/>
            </a:endParaRPr>
          </a:p>
        </p:txBody>
      </p:sp>
      <p:sp>
        <p:nvSpPr>
          <p:cNvPr id="8" name="TextBox 9">
            <a:extLst>
              <a:ext uri="{FF2B5EF4-FFF2-40B4-BE49-F238E27FC236}">
                <a16:creationId xmlns:a16="http://schemas.microsoft.com/office/drawing/2014/main" id="{ABB73197-7BD6-2C11-3B35-6967D6BA0957}"/>
              </a:ext>
            </a:extLst>
          </p:cNvPr>
          <p:cNvSpPr txBox="1"/>
          <p:nvPr/>
        </p:nvSpPr>
        <p:spPr>
          <a:xfrm>
            <a:off x="2286000" y="3750468"/>
            <a:ext cx="5715000" cy="10699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400"/>
              </a:lnSpc>
            </a:pPr>
            <a:r>
              <a:rPr lang="en-US" altLang="zh-TW" sz="2800" kern="100" dirty="0">
                <a:solidFill>
                  <a:srgbClr val="FF0000"/>
                </a:solidFill>
                <a:latin typeface="華康竹風體W4" panose="03000409000000000000" pitchFamily="65" charset="-120"/>
                <a:ea typeface="華康竹風體W4" panose="03000409000000000000" pitchFamily="65" charset="-120"/>
              </a:rPr>
              <a:t>92%</a:t>
            </a:r>
            <a:r>
              <a:rPr lang="zh-TW" altLang="en-US" sz="2800" kern="100" dirty="0">
                <a:solidFill>
                  <a:srgbClr val="000000"/>
                </a:solidFill>
                <a:latin typeface="華康竹風體W4" panose="03000409000000000000" pitchFamily="65" charset="-120"/>
                <a:ea typeface="華康竹風體W4" panose="03000409000000000000" pitchFamily="65" charset="-120"/>
              </a:rPr>
              <a:t>被霸凌者</a:t>
            </a:r>
            <a:endParaRPr lang="en-US" altLang="zh-TW" sz="2800" kern="100" dirty="0">
              <a:solidFill>
                <a:srgbClr val="000000"/>
              </a:solidFill>
              <a:latin typeface="華康竹風體W4" panose="03000409000000000000" pitchFamily="65" charset="-120"/>
              <a:ea typeface="華康竹風體W4" panose="03000409000000000000" pitchFamily="65" charset="-120"/>
            </a:endParaRPr>
          </a:p>
          <a:p>
            <a:pPr algn="ctr">
              <a:lnSpc>
                <a:spcPts val="4400"/>
              </a:lnSpc>
            </a:pPr>
            <a:r>
              <a:rPr lang="zh-TW" altLang="en-US" sz="2800" kern="100" dirty="0">
                <a:solidFill>
                  <a:srgbClr val="000000"/>
                </a:solidFill>
                <a:latin typeface="華康竹風體W4" panose="03000409000000000000" pitchFamily="65" charset="-120"/>
                <a:ea typeface="華康竹風體W4" panose="03000409000000000000" pitchFamily="65" charset="-120"/>
              </a:rPr>
              <a:t>認為「</a:t>
            </a:r>
            <a:r>
              <a:rPr lang="zh-TW" altLang="en-US" sz="2800" b="1" u="sng" kern="100" dirty="0">
                <a:solidFill>
                  <a:srgbClr val="000000"/>
                </a:solidFill>
                <a:latin typeface="華康竹風體W4" panose="03000409000000000000" pitchFamily="65" charset="-120"/>
                <a:ea typeface="華康竹風體W4" panose="03000409000000000000" pitchFamily="65" charset="-120"/>
              </a:rPr>
              <a:t>霸凌會造成</a:t>
            </a:r>
            <a:r>
              <a:rPr lang="zh-TW" altLang="en-US" sz="2800" b="1" u="sng" kern="100" dirty="0">
                <a:solidFill>
                  <a:srgbClr val="000000"/>
                </a:solidFill>
                <a:highlight>
                  <a:srgbClr val="FFFF00"/>
                </a:highlight>
                <a:latin typeface="華康竹風體W4" panose="03000409000000000000" pitchFamily="65" charset="-120"/>
                <a:ea typeface="華康竹風體W4" panose="03000409000000000000" pitchFamily="65" charset="-120"/>
              </a:rPr>
              <a:t>一輩子的傷害</a:t>
            </a:r>
            <a:r>
              <a:rPr lang="zh-TW" altLang="en-US" sz="2800" kern="100" dirty="0">
                <a:solidFill>
                  <a:srgbClr val="000000"/>
                </a:solidFill>
                <a:latin typeface="華康竹風體W4" panose="03000409000000000000" pitchFamily="65" charset="-120"/>
                <a:ea typeface="華康竹風體W4" panose="03000409000000000000" pitchFamily="65" charset="-120"/>
              </a:rPr>
              <a:t>」</a:t>
            </a:r>
            <a:endParaRPr lang="en-US" sz="2800" dirty="0">
              <a:solidFill>
                <a:srgbClr val="866255"/>
              </a:solidFill>
              <a:latin typeface="華康竹風體W4" panose="03000409000000000000" pitchFamily="65" charset="-120"/>
              <a:ea typeface="華康竹風體W4" panose="03000409000000000000" pitchFamily="65" charset="-120"/>
            </a:endParaRP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3635BB8D-C78C-5259-04C8-5290103DA6F9}"/>
              </a:ext>
            </a:extLst>
          </p:cNvPr>
          <p:cNvSpPr txBox="1"/>
          <p:nvPr/>
        </p:nvSpPr>
        <p:spPr>
          <a:xfrm>
            <a:off x="1768522" y="5726648"/>
            <a:ext cx="63246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3200" kern="100" dirty="0">
                <a:solidFill>
                  <a:srgbClr val="000000"/>
                </a:solidFill>
                <a:latin typeface="漢儀新蒂佛塔書" panose="02000600000000000000" pitchFamily="2" charset="-120"/>
                <a:ea typeface="漢儀新蒂佛塔書" panose="02000600000000000000" pitchFamily="2" charset="-120"/>
                <a:cs typeface="Times New Roman" panose="02020603050405020304" pitchFamily="18" charset="0"/>
              </a:rPr>
              <a:t>霸凌會造成</a:t>
            </a:r>
            <a:r>
              <a:rPr lang="zh-TW" altLang="en-US" sz="3200" kern="100" dirty="0">
                <a:solidFill>
                  <a:srgbClr val="FF0000"/>
                </a:solidFill>
                <a:latin typeface="漢儀新蒂佛塔書" panose="02000600000000000000" pitchFamily="2" charset="-120"/>
                <a:ea typeface="漢儀新蒂佛塔書" panose="02000600000000000000" pitchFamily="2" charset="-120"/>
                <a:cs typeface="Times New Roman" panose="02020603050405020304" pitchFamily="18" charset="0"/>
              </a:rPr>
              <a:t>終身心理嚴重</a:t>
            </a:r>
            <a:r>
              <a:rPr lang="zh-TW" altLang="en-US" sz="3200" kern="100" dirty="0">
                <a:solidFill>
                  <a:srgbClr val="000000"/>
                </a:solidFill>
                <a:latin typeface="漢儀新蒂佛塔書" panose="02000600000000000000" pitchFamily="2" charset="-120"/>
                <a:ea typeface="漢儀新蒂佛塔書" panose="02000600000000000000" pitchFamily="2" charset="-120"/>
                <a:cs typeface="Times New Roman" panose="02020603050405020304" pitchFamily="18" charset="0"/>
              </a:rPr>
              <a:t>的影響</a:t>
            </a:r>
            <a:endParaRPr lang="zh-TW" altLang="en-US" sz="3200" dirty="0">
              <a:latin typeface="漢儀新蒂佛塔書" panose="02000600000000000000" pitchFamily="2" charset="-120"/>
              <a:ea typeface="漢儀新蒂佛塔書" panose="02000600000000000000" pitchFamily="2" charset="-120"/>
            </a:endParaRPr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72FB9157-CE9C-30E9-B151-2271D7B4F0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023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6100</TotalTime>
  <Words>1010</Words>
  <Application>Microsoft Office PowerPoint</Application>
  <PresentationFormat>自訂</PresentationFormat>
  <Paragraphs>122</Paragraphs>
  <Slides>19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19</vt:i4>
      </vt:variant>
    </vt:vector>
  </HeadingPairs>
  <TitlesOfParts>
    <vt:vector size="28" baseType="lpstr">
      <vt:lpstr>HanyiSentyMarshmallow</vt:lpstr>
      <vt:lpstr>華康竹風體W4</vt:lpstr>
      <vt:lpstr>漢儀新蒂佛塔書</vt:lpstr>
      <vt:lpstr>漢儀新蒂牌樓體</vt:lpstr>
      <vt:lpstr>漢儀新蒂蠟筆體</vt:lpstr>
      <vt:lpstr>Arial</vt:lpstr>
      <vt:lpstr>Calibri</vt:lpstr>
      <vt:lpstr>Cooper Black</vt:lpstr>
      <vt:lpstr>Office Theme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Brown Illustrated Group Project Education Presentation</dc:title>
  <dc:creator>林明傑</dc:creator>
  <cp:lastModifiedBy>明傑 林</cp:lastModifiedBy>
  <cp:revision>52</cp:revision>
  <dcterms:created xsi:type="dcterms:W3CDTF">2006-08-16T00:00:00Z</dcterms:created>
  <dcterms:modified xsi:type="dcterms:W3CDTF">2026-05-01T02:28:14Z</dcterms:modified>
  <dc:identifier>DAFWqU0ANuQ</dc:identifier>
</cp:coreProperties>
</file>