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13.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6" r:id="rId4"/>
    <p:sldId id="265" r:id="rId5"/>
    <p:sldId id="258" r:id="rId6"/>
    <p:sldId id="259" r:id="rId7"/>
    <p:sldId id="260" r:id="rId8"/>
    <p:sldId id="262" r:id="rId9"/>
    <p:sldId id="264" r:id="rId10"/>
    <p:sldId id="263" r:id="rId11"/>
  </p:sldIdLst>
  <p:sldSz cx="12192000" cy="6858000"/>
  <p:notesSz cx="12192000" cy="6858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678"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FBFBFB"/>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1281683" y="3660660"/>
            <a:ext cx="2281428" cy="749922"/>
          </a:xfrm>
          <a:prstGeom prst="rect">
            <a:avLst/>
          </a:prstGeom>
        </p:spPr>
      </p:pic>
      <p:sp>
        <p:nvSpPr>
          <p:cNvPr id="18" name="bg object 18"/>
          <p:cNvSpPr/>
          <p:nvPr/>
        </p:nvSpPr>
        <p:spPr>
          <a:xfrm>
            <a:off x="1421129" y="3800093"/>
            <a:ext cx="2011680" cy="480059"/>
          </a:xfrm>
          <a:custGeom>
            <a:avLst/>
            <a:gdLst/>
            <a:ahLst/>
            <a:cxnLst/>
            <a:rect l="l" t="t" r="r" b="b"/>
            <a:pathLst>
              <a:path w="2011679" h="480060">
                <a:moveTo>
                  <a:pt x="1771650" y="0"/>
                </a:moveTo>
                <a:lnTo>
                  <a:pt x="240030" y="0"/>
                </a:lnTo>
                <a:lnTo>
                  <a:pt x="191648" y="4875"/>
                </a:lnTo>
                <a:lnTo>
                  <a:pt x="146589" y="18859"/>
                </a:lnTo>
                <a:lnTo>
                  <a:pt x="105816" y="40987"/>
                </a:lnTo>
                <a:lnTo>
                  <a:pt x="70294" y="70294"/>
                </a:lnTo>
                <a:lnTo>
                  <a:pt x="40987" y="105816"/>
                </a:lnTo>
                <a:lnTo>
                  <a:pt x="18859" y="146589"/>
                </a:lnTo>
                <a:lnTo>
                  <a:pt x="4875" y="191648"/>
                </a:lnTo>
                <a:lnTo>
                  <a:pt x="0" y="240029"/>
                </a:lnTo>
                <a:lnTo>
                  <a:pt x="4875" y="288411"/>
                </a:lnTo>
                <a:lnTo>
                  <a:pt x="18859" y="333470"/>
                </a:lnTo>
                <a:lnTo>
                  <a:pt x="40987" y="374243"/>
                </a:lnTo>
                <a:lnTo>
                  <a:pt x="70294" y="409765"/>
                </a:lnTo>
                <a:lnTo>
                  <a:pt x="105816" y="439072"/>
                </a:lnTo>
                <a:lnTo>
                  <a:pt x="146589" y="461200"/>
                </a:lnTo>
                <a:lnTo>
                  <a:pt x="191648" y="475184"/>
                </a:lnTo>
                <a:lnTo>
                  <a:pt x="240030" y="480059"/>
                </a:lnTo>
                <a:lnTo>
                  <a:pt x="1771650" y="480059"/>
                </a:lnTo>
                <a:lnTo>
                  <a:pt x="1820031" y="475184"/>
                </a:lnTo>
                <a:lnTo>
                  <a:pt x="1865090" y="461200"/>
                </a:lnTo>
                <a:lnTo>
                  <a:pt x="1905863" y="439072"/>
                </a:lnTo>
                <a:lnTo>
                  <a:pt x="1941385" y="409765"/>
                </a:lnTo>
                <a:lnTo>
                  <a:pt x="1970692" y="374243"/>
                </a:lnTo>
                <a:lnTo>
                  <a:pt x="1992820" y="333470"/>
                </a:lnTo>
                <a:lnTo>
                  <a:pt x="2006804" y="288411"/>
                </a:lnTo>
                <a:lnTo>
                  <a:pt x="2011680" y="240029"/>
                </a:lnTo>
                <a:lnTo>
                  <a:pt x="2006804" y="191648"/>
                </a:lnTo>
                <a:lnTo>
                  <a:pt x="1992820" y="146589"/>
                </a:lnTo>
                <a:lnTo>
                  <a:pt x="1970692" y="105816"/>
                </a:lnTo>
                <a:lnTo>
                  <a:pt x="1941385" y="70294"/>
                </a:lnTo>
                <a:lnTo>
                  <a:pt x="1905863" y="40987"/>
                </a:lnTo>
                <a:lnTo>
                  <a:pt x="1865090" y="18859"/>
                </a:lnTo>
                <a:lnTo>
                  <a:pt x="1820031" y="4875"/>
                </a:lnTo>
                <a:lnTo>
                  <a:pt x="1771650" y="0"/>
                </a:lnTo>
                <a:close/>
              </a:path>
            </a:pathLst>
          </a:custGeom>
          <a:solidFill>
            <a:srgbClr val="3B5CE8"/>
          </a:solidFill>
        </p:spPr>
        <p:txBody>
          <a:bodyPr wrap="square" lIns="0" tIns="0" rIns="0" bIns="0" rtlCol="0"/>
          <a:lstStyle/>
          <a:p>
            <a:endParaRPr/>
          </a:p>
        </p:txBody>
      </p:sp>
      <p:sp>
        <p:nvSpPr>
          <p:cNvPr id="19" name="bg object 19"/>
          <p:cNvSpPr/>
          <p:nvPr/>
        </p:nvSpPr>
        <p:spPr>
          <a:xfrm>
            <a:off x="1421129" y="3800093"/>
            <a:ext cx="2011680" cy="480059"/>
          </a:xfrm>
          <a:custGeom>
            <a:avLst/>
            <a:gdLst/>
            <a:ahLst/>
            <a:cxnLst/>
            <a:rect l="l" t="t" r="r" b="b"/>
            <a:pathLst>
              <a:path w="2011679" h="480060">
                <a:moveTo>
                  <a:pt x="240030" y="0"/>
                </a:moveTo>
                <a:lnTo>
                  <a:pt x="191648" y="4875"/>
                </a:lnTo>
                <a:lnTo>
                  <a:pt x="146589" y="18859"/>
                </a:lnTo>
                <a:lnTo>
                  <a:pt x="105816" y="40987"/>
                </a:lnTo>
                <a:lnTo>
                  <a:pt x="70294" y="70294"/>
                </a:lnTo>
                <a:lnTo>
                  <a:pt x="40987" y="105816"/>
                </a:lnTo>
                <a:lnTo>
                  <a:pt x="18859" y="146589"/>
                </a:lnTo>
                <a:lnTo>
                  <a:pt x="4875" y="191648"/>
                </a:lnTo>
                <a:lnTo>
                  <a:pt x="0" y="240029"/>
                </a:lnTo>
                <a:lnTo>
                  <a:pt x="4875" y="288411"/>
                </a:lnTo>
                <a:lnTo>
                  <a:pt x="18859" y="333470"/>
                </a:lnTo>
                <a:lnTo>
                  <a:pt x="40987" y="374243"/>
                </a:lnTo>
                <a:lnTo>
                  <a:pt x="70294" y="409765"/>
                </a:lnTo>
                <a:lnTo>
                  <a:pt x="105816" y="439072"/>
                </a:lnTo>
                <a:lnTo>
                  <a:pt x="146589" y="461200"/>
                </a:lnTo>
                <a:lnTo>
                  <a:pt x="191648" y="475184"/>
                </a:lnTo>
                <a:lnTo>
                  <a:pt x="240030" y="480059"/>
                </a:lnTo>
                <a:lnTo>
                  <a:pt x="1771650" y="480059"/>
                </a:lnTo>
                <a:lnTo>
                  <a:pt x="1820031" y="475184"/>
                </a:lnTo>
                <a:lnTo>
                  <a:pt x="1865090" y="461200"/>
                </a:lnTo>
                <a:lnTo>
                  <a:pt x="1905863" y="439072"/>
                </a:lnTo>
                <a:lnTo>
                  <a:pt x="1941385" y="409765"/>
                </a:lnTo>
                <a:lnTo>
                  <a:pt x="1970692" y="374243"/>
                </a:lnTo>
                <a:lnTo>
                  <a:pt x="1992820" y="333470"/>
                </a:lnTo>
                <a:lnTo>
                  <a:pt x="2006804" y="288411"/>
                </a:lnTo>
                <a:lnTo>
                  <a:pt x="2011680" y="240029"/>
                </a:lnTo>
                <a:lnTo>
                  <a:pt x="2006804" y="191648"/>
                </a:lnTo>
                <a:lnTo>
                  <a:pt x="1992820" y="146589"/>
                </a:lnTo>
                <a:lnTo>
                  <a:pt x="1970692" y="105816"/>
                </a:lnTo>
                <a:lnTo>
                  <a:pt x="1941385" y="70294"/>
                </a:lnTo>
                <a:lnTo>
                  <a:pt x="1905863" y="40987"/>
                </a:lnTo>
                <a:lnTo>
                  <a:pt x="1865090" y="18859"/>
                </a:lnTo>
                <a:lnTo>
                  <a:pt x="1820031" y="4875"/>
                </a:lnTo>
                <a:lnTo>
                  <a:pt x="1771650" y="0"/>
                </a:lnTo>
                <a:lnTo>
                  <a:pt x="240030" y="0"/>
                </a:lnTo>
                <a:close/>
              </a:path>
            </a:pathLst>
          </a:custGeom>
          <a:ln w="19050">
            <a:solidFill>
              <a:srgbClr val="3B5CE8"/>
            </a:solidFill>
          </a:ln>
        </p:spPr>
        <p:txBody>
          <a:bodyPr wrap="square" lIns="0" tIns="0" rIns="0" bIns="0" rtlCol="0"/>
          <a:lstStyle/>
          <a:p>
            <a:endParaRPr/>
          </a:p>
        </p:txBody>
      </p:sp>
      <p:sp>
        <p:nvSpPr>
          <p:cNvPr id="2" name="Holder 2"/>
          <p:cNvSpPr>
            <a:spLocks noGrp="1"/>
          </p:cNvSpPr>
          <p:nvPr>
            <p:ph type="ctrTitle"/>
          </p:nvPr>
        </p:nvSpPr>
        <p:spPr>
          <a:xfrm>
            <a:off x="1236370" y="2561971"/>
            <a:ext cx="9719259" cy="75692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3B5CE8"/>
                </a:solidFill>
                <a:latin typeface="Microsoft YaHei"/>
                <a:cs typeface="Microsoft YaHe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3B5CE8"/>
                </a:solidFill>
                <a:latin typeface="Microsoft YaHei"/>
                <a:cs typeface="Microsoft YaHe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3B5CE8"/>
                </a:solidFill>
                <a:latin typeface="Microsoft YaHei"/>
                <a:cs typeface="Microsoft YaHe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3/10/2026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F1F1F1">
              <a:alpha val="19999"/>
            </a:srgbClr>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0" y="0"/>
            <a:ext cx="874725" cy="993648"/>
          </a:xfrm>
          <a:prstGeom prst="rect">
            <a:avLst/>
          </a:prstGeom>
        </p:spPr>
      </p:pic>
      <p:sp>
        <p:nvSpPr>
          <p:cNvPr id="18" name="bg object 18"/>
          <p:cNvSpPr/>
          <p:nvPr/>
        </p:nvSpPr>
        <p:spPr>
          <a:xfrm>
            <a:off x="0" y="0"/>
            <a:ext cx="754380" cy="873125"/>
          </a:xfrm>
          <a:custGeom>
            <a:avLst/>
            <a:gdLst/>
            <a:ahLst/>
            <a:cxnLst/>
            <a:rect l="l" t="t" r="r" b="b"/>
            <a:pathLst>
              <a:path w="754380" h="873125">
                <a:moveTo>
                  <a:pt x="746879" y="0"/>
                </a:moveTo>
                <a:lnTo>
                  <a:pt x="464857" y="0"/>
                </a:lnTo>
                <a:lnTo>
                  <a:pt x="467951" y="12798"/>
                </a:lnTo>
                <a:lnTo>
                  <a:pt x="474550" y="58724"/>
                </a:lnTo>
                <a:lnTo>
                  <a:pt x="476796" y="105918"/>
                </a:lnTo>
                <a:lnTo>
                  <a:pt x="474550" y="153111"/>
                </a:lnTo>
                <a:lnTo>
                  <a:pt x="467951" y="199037"/>
                </a:lnTo>
                <a:lnTo>
                  <a:pt x="457204" y="243490"/>
                </a:lnTo>
                <a:lnTo>
                  <a:pt x="442513" y="286263"/>
                </a:lnTo>
                <a:lnTo>
                  <a:pt x="424086" y="327151"/>
                </a:lnTo>
                <a:lnTo>
                  <a:pt x="402127" y="365950"/>
                </a:lnTo>
                <a:lnTo>
                  <a:pt x="376842" y="402452"/>
                </a:lnTo>
                <a:lnTo>
                  <a:pt x="348437" y="436454"/>
                </a:lnTo>
                <a:lnTo>
                  <a:pt x="317117" y="467749"/>
                </a:lnTo>
                <a:lnTo>
                  <a:pt x="283087" y="496132"/>
                </a:lnTo>
                <a:lnTo>
                  <a:pt x="246554" y="521397"/>
                </a:lnTo>
                <a:lnTo>
                  <a:pt x="207722" y="543340"/>
                </a:lnTo>
                <a:lnTo>
                  <a:pt x="166797" y="561753"/>
                </a:lnTo>
                <a:lnTo>
                  <a:pt x="123986" y="576432"/>
                </a:lnTo>
                <a:lnTo>
                  <a:pt x="79493" y="587172"/>
                </a:lnTo>
                <a:lnTo>
                  <a:pt x="33523" y="593767"/>
                </a:lnTo>
                <a:lnTo>
                  <a:pt x="0" y="595359"/>
                </a:lnTo>
                <a:lnTo>
                  <a:pt x="0" y="872825"/>
                </a:lnTo>
                <a:lnTo>
                  <a:pt x="82631" y="867273"/>
                </a:lnTo>
                <a:lnTo>
                  <a:pt x="129511" y="859935"/>
                </a:lnTo>
                <a:lnTo>
                  <a:pt x="175408" y="849817"/>
                </a:lnTo>
                <a:lnTo>
                  <a:pt x="220232" y="837010"/>
                </a:lnTo>
                <a:lnTo>
                  <a:pt x="263894" y="821603"/>
                </a:lnTo>
                <a:lnTo>
                  <a:pt x="306302" y="803686"/>
                </a:lnTo>
                <a:lnTo>
                  <a:pt x="347368" y="783349"/>
                </a:lnTo>
                <a:lnTo>
                  <a:pt x="387002" y="760682"/>
                </a:lnTo>
                <a:lnTo>
                  <a:pt x="425112" y="735774"/>
                </a:lnTo>
                <a:lnTo>
                  <a:pt x="461610" y="708716"/>
                </a:lnTo>
                <a:lnTo>
                  <a:pt x="496406" y="679598"/>
                </a:lnTo>
                <a:lnTo>
                  <a:pt x="529409" y="648509"/>
                </a:lnTo>
                <a:lnTo>
                  <a:pt x="560529" y="615539"/>
                </a:lnTo>
                <a:lnTo>
                  <a:pt x="589676" y="580779"/>
                </a:lnTo>
                <a:lnTo>
                  <a:pt x="616762" y="544317"/>
                </a:lnTo>
                <a:lnTo>
                  <a:pt x="641694" y="506244"/>
                </a:lnTo>
                <a:lnTo>
                  <a:pt x="664385" y="466650"/>
                </a:lnTo>
                <a:lnTo>
                  <a:pt x="684742" y="425625"/>
                </a:lnTo>
                <a:lnTo>
                  <a:pt x="702678" y="383258"/>
                </a:lnTo>
                <a:lnTo>
                  <a:pt x="718101" y="339640"/>
                </a:lnTo>
                <a:lnTo>
                  <a:pt x="730921" y="294859"/>
                </a:lnTo>
                <a:lnTo>
                  <a:pt x="741049" y="249007"/>
                </a:lnTo>
                <a:lnTo>
                  <a:pt x="748395" y="202173"/>
                </a:lnTo>
                <a:lnTo>
                  <a:pt x="752868" y="154446"/>
                </a:lnTo>
                <a:lnTo>
                  <a:pt x="754380" y="105918"/>
                </a:lnTo>
                <a:lnTo>
                  <a:pt x="752868" y="57389"/>
                </a:lnTo>
                <a:lnTo>
                  <a:pt x="748395" y="9662"/>
                </a:lnTo>
                <a:lnTo>
                  <a:pt x="746879" y="0"/>
                </a:lnTo>
                <a:close/>
              </a:path>
            </a:pathLst>
          </a:custGeom>
          <a:solidFill>
            <a:srgbClr val="3B5CE8"/>
          </a:solidFill>
        </p:spPr>
        <p:txBody>
          <a:bodyPr wrap="square" lIns="0" tIns="0" rIns="0" bIns="0" rtlCol="0"/>
          <a:lstStyle/>
          <a:p>
            <a:endParaRPr/>
          </a:p>
        </p:txBody>
      </p:sp>
      <p:sp>
        <p:nvSpPr>
          <p:cNvPr id="2" name="Holder 2"/>
          <p:cNvSpPr>
            <a:spLocks noGrp="1"/>
          </p:cNvSpPr>
          <p:nvPr>
            <p:ph type="title"/>
          </p:nvPr>
        </p:nvSpPr>
        <p:spPr>
          <a:xfrm>
            <a:off x="882192" y="382600"/>
            <a:ext cx="10427614" cy="514350"/>
          </a:xfrm>
          <a:prstGeom prst="rect">
            <a:avLst/>
          </a:prstGeom>
        </p:spPr>
        <p:txBody>
          <a:bodyPr wrap="square" lIns="0" tIns="0" rIns="0" bIns="0">
            <a:spAutoFit/>
          </a:bodyPr>
          <a:lstStyle>
            <a:lvl1pPr>
              <a:defRPr sz="3200" b="0" i="0">
                <a:solidFill>
                  <a:srgbClr val="3B5CE8"/>
                </a:solidFill>
                <a:latin typeface="Microsoft YaHei"/>
                <a:cs typeface="Microsoft YaHei"/>
              </a:defRPr>
            </a:lvl1pPr>
          </a:lstStyle>
          <a:p>
            <a:endParaRPr/>
          </a:p>
        </p:txBody>
      </p:sp>
      <p:sp>
        <p:nvSpPr>
          <p:cNvPr id="3" name="Holder 3"/>
          <p:cNvSpPr>
            <a:spLocks noGrp="1"/>
          </p:cNvSpPr>
          <p:nvPr>
            <p:ph type="body" idx="1"/>
          </p:nvPr>
        </p:nvSpPr>
        <p:spPr>
          <a:xfrm>
            <a:off x="1491233" y="1172844"/>
            <a:ext cx="9518650" cy="460819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3/10/2026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 Id="rId5" Type="http://schemas.openxmlformats.org/officeDocument/2006/relationships/hyperlink" Target="https://line.me/ti/g/nfzmhM7Dxd" TargetMode="Externa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hyperlink" Target="mailto:xianlu728@gmail.com" TargetMode="External"/><Relationship Id="rId2" Type="http://schemas.openxmlformats.org/officeDocument/2006/relationships/hyperlink" Target="mailto:smhuang@mis.ccu.edu.tw" TargetMode="External"/><Relationship Id="rId1" Type="http://schemas.openxmlformats.org/officeDocument/2006/relationships/slideLayout" Target="../slideLayouts/slideLayout2.xml"/><Relationship Id="rId4" Type="http://schemas.openxmlformats.org/officeDocument/2006/relationships/hyperlink" Target="mailto:chuhsi100@gmail.co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91861" y="3810000"/>
            <a:ext cx="1903908" cy="397545"/>
          </a:xfrm>
          <a:prstGeom prst="rect">
            <a:avLst/>
          </a:prstGeom>
        </p:spPr>
        <p:txBody>
          <a:bodyPr vert="horz" wrap="square" lIns="0" tIns="12700" rIns="0" bIns="0" rtlCol="0">
            <a:spAutoFit/>
          </a:bodyPr>
          <a:lstStyle/>
          <a:p>
            <a:pPr marL="12700">
              <a:lnSpc>
                <a:spcPct val="100000"/>
              </a:lnSpc>
              <a:spcBef>
                <a:spcPts val="100"/>
              </a:spcBef>
            </a:pPr>
            <a:r>
              <a:rPr sz="2500" dirty="0">
                <a:solidFill>
                  <a:srgbClr val="FFFFFF"/>
                </a:solidFill>
                <a:latin typeface="標楷體" panose="03000509000000000000" pitchFamily="65" charset="-120"/>
                <a:ea typeface="標楷體" panose="03000509000000000000" pitchFamily="65" charset="-120"/>
                <a:cs typeface="Microsoft YaHei"/>
              </a:rPr>
              <a:t>黃士銘</a:t>
            </a:r>
            <a:r>
              <a:rPr sz="2500" spc="-100" dirty="0">
                <a:solidFill>
                  <a:srgbClr val="FFFFFF"/>
                </a:solidFill>
                <a:latin typeface="標楷體" panose="03000509000000000000" pitchFamily="65" charset="-120"/>
                <a:ea typeface="標楷體" panose="03000509000000000000" pitchFamily="65" charset="-120"/>
                <a:cs typeface="Microsoft YaHei"/>
              </a:rPr>
              <a:t> </a:t>
            </a:r>
            <a:r>
              <a:rPr sz="2500" dirty="0">
                <a:solidFill>
                  <a:srgbClr val="FFFFFF"/>
                </a:solidFill>
                <a:latin typeface="標楷體" panose="03000509000000000000" pitchFamily="65" charset="-120"/>
                <a:ea typeface="標楷體" panose="03000509000000000000" pitchFamily="65" charset="-120"/>
                <a:cs typeface="Microsoft YaHei"/>
              </a:rPr>
              <a:t>教授</a:t>
            </a:r>
            <a:endParaRPr sz="2500" dirty="0">
              <a:latin typeface="標楷體" panose="03000509000000000000" pitchFamily="65" charset="-120"/>
              <a:ea typeface="標楷體" panose="03000509000000000000" pitchFamily="65" charset="-120"/>
              <a:cs typeface="Microsoft YaHei"/>
            </a:endParaRPr>
          </a:p>
        </p:txBody>
      </p:sp>
      <p:sp>
        <p:nvSpPr>
          <p:cNvPr id="3" name="object 3"/>
          <p:cNvSpPr txBox="1"/>
          <p:nvPr/>
        </p:nvSpPr>
        <p:spPr>
          <a:xfrm>
            <a:off x="1236370" y="2561971"/>
            <a:ext cx="5512435" cy="756920"/>
          </a:xfrm>
          <a:prstGeom prst="rect">
            <a:avLst/>
          </a:prstGeom>
        </p:spPr>
        <p:txBody>
          <a:bodyPr vert="horz" wrap="square" lIns="0" tIns="12700" rIns="0" bIns="0" rtlCol="0">
            <a:spAutoFit/>
          </a:bodyPr>
          <a:lstStyle/>
          <a:p>
            <a:pPr marL="12700">
              <a:lnSpc>
                <a:spcPct val="100000"/>
              </a:lnSpc>
              <a:spcBef>
                <a:spcPts val="100"/>
              </a:spcBef>
            </a:pPr>
            <a:r>
              <a:rPr sz="4800" dirty="0">
                <a:solidFill>
                  <a:srgbClr val="3B5CE8"/>
                </a:solidFill>
                <a:latin typeface="標楷體" panose="03000509000000000000" pitchFamily="65" charset="-120"/>
                <a:ea typeface="標楷體" panose="03000509000000000000" pitchFamily="65" charset="-120"/>
                <a:cs typeface="Microsoft YaHei"/>
              </a:rPr>
              <a:t>風險管理</a:t>
            </a:r>
            <a:r>
              <a:rPr sz="4800" spc="-5" dirty="0">
                <a:solidFill>
                  <a:srgbClr val="3B5CE8"/>
                </a:solidFill>
                <a:latin typeface="標楷體" panose="03000509000000000000" pitchFamily="65" charset="-120"/>
                <a:ea typeface="標楷體" panose="03000509000000000000" pitchFamily="65" charset="-120"/>
                <a:cs typeface="Microsoft YaHei"/>
              </a:rPr>
              <a:t>與</a:t>
            </a:r>
            <a:r>
              <a:rPr sz="4800" dirty="0">
                <a:latin typeface="標楷體" panose="03000509000000000000" pitchFamily="65" charset="-120"/>
                <a:ea typeface="標楷體" panose="03000509000000000000" pitchFamily="65" charset="-120"/>
                <a:cs typeface="Microsoft YaHei"/>
              </a:rPr>
              <a:t>電腦稽核</a:t>
            </a:r>
          </a:p>
        </p:txBody>
      </p:sp>
      <p:sp>
        <p:nvSpPr>
          <p:cNvPr id="4" name="object 4"/>
          <p:cNvSpPr/>
          <p:nvPr/>
        </p:nvSpPr>
        <p:spPr>
          <a:xfrm>
            <a:off x="0" y="4977650"/>
            <a:ext cx="1174750" cy="1880870"/>
          </a:xfrm>
          <a:custGeom>
            <a:avLst/>
            <a:gdLst/>
            <a:ahLst/>
            <a:cxnLst/>
            <a:rect l="l" t="t" r="r" b="b"/>
            <a:pathLst>
              <a:path w="1174750" h="1880870">
                <a:moveTo>
                  <a:pt x="0" y="0"/>
                </a:moveTo>
                <a:lnTo>
                  <a:pt x="79829" y="24162"/>
                </a:lnTo>
                <a:lnTo>
                  <a:pt x="122907" y="39193"/>
                </a:lnTo>
                <a:lnTo>
                  <a:pt x="165416" y="55408"/>
                </a:lnTo>
                <a:lnTo>
                  <a:pt x="207336" y="72787"/>
                </a:lnTo>
                <a:lnTo>
                  <a:pt x="248646" y="91309"/>
                </a:lnTo>
                <a:lnTo>
                  <a:pt x="289328" y="110955"/>
                </a:lnTo>
                <a:lnTo>
                  <a:pt x="329360" y="131706"/>
                </a:lnTo>
                <a:lnTo>
                  <a:pt x="368724" y="153541"/>
                </a:lnTo>
                <a:lnTo>
                  <a:pt x="407400" y="176440"/>
                </a:lnTo>
                <a:lnTo>
                  <a:pt x="445368" y="200384"/>
                </a:lnTo>
                <a:lnTo>
                  <a:pt x="482608" y="225354"/>
                </a:lnTo>
                <a:lnTo>
                  <a:pt x="519100" y="251328"/>
                </a:lnTo>
                <a:lnTo>
                  <a:pt x="554824" y="278288"/>
                </a:lnTo>
                <a:lnTo>
                  <a:pt x="589761" y="306213"/>
                </a:lnTo>
                <a:lnTo>
                  <a:pt x="623891" y="335084"/>
                </a:lnTo>
                <a:lnTo>
                  <a:pt x="657194" y="364881"/>
                </a:lnTo>
                <a:lnTo>
                  <a:pt x="689650" y="395585"/>
                </a:lnTo>
                <a:lnTo>
                  <a:pt x="721240" y="427174"/>
                </a:lnTo>
                <a:lnTo>
                  <a:pt x="751943" y="459630"/>
                </a:lnTo>
                <a:lnTo>
                  <a:pt x="781740" y="492933"/>
                </a:lnTo>
                <a:lnTo>
                  <a:pt x="810611" y="527063"/>
                </a:lnTo>
                <a:lnTo>
                  <a:pt x="838536" y="562000"/>
                </a:lnTo>
                <a:lnTo>
                  <a:pt x="865496" y="597725"/>
                </a:lnTo>
                <a:lnTo>
                  <a:pt x="891471" y="634217"/>
                </a:lnTo>
                <a:lnTo>
                  <a:pt x="916440" y="671456"/>
                </a:lnTo>
                <a:lnTo>
                  <a:pt x="940384" y="709424"/>
                </a:lnTo>
                <a:lnTo>
                  <a:pt x="963283" y="748100"/>
                </a:lnTo>
                <a:lnTo>
                  <a:pt x="985118" y="787464"/>
                </a:lnTo>
                <a:lnTo>
                  <a:pt x="1005869" y="827497"/>
                </a:lnTo>
                <a:lnTo>
                  <a:pt x="1025515" y="868178"/>
                </a:lnTo>
                <a:lnTo>
                  <a:pt x="1044037" y="909489"/>
                </a:lnTo>
                <a:lnTo>
                  <a:pt x="1061416" y="951408"/>
                </a:lnTo>
                <a:lnTo>
                  <a:pt x="1077631" y="993917"/>
                </a:lnTo>
                <a:lnTo>
                  <a:pt x="1092662" y="1036995"/>
                </a:lnTo>
                <a:lnTo>
                  <a:pt x="1106491" y="1080623"/>
                </a:lnTo>
                <a:lnTo>
                  <a:pt x="1119096" y="1124781"/>
                </a:lnTo>
                <a:lnTo>
                  <a:pt x="1130459" y="1169449"/>
                </a:lnTo>
                <a:lnTo>
                  <a:pt x="1140558" y="1214608"/>
                </a:lnTo>
                <a:lnTo>
                  <a:pt x="1149376" y="1260237"/>
                </a:lnTo>
                <a:lnTo>
                  <a:pt x="1156891" y="1306317"/>
                </a:lnTo>
                <a:lnTo>
                  <a:pt x="1163085" y="1352827"/>
                </a:lnTo>
                <a:lnTo>
                  <a:pt x="1167936" y="1399749"/>
                </a:lnTo>
                <a:lnTo>
                  <a:pt x="1171426" y="1447062"/>
                </a:lnTo>
                <a:lnTo>
                  <a:pt x="1173534" y="1494747"/>
                </a:lnTo>
                <a:lnTo>
                  <a:pt x="1174242" y="1542783"/>
                </a:lnTo>
                <a:lnTo>
                  <a:pt x="1173534" y="1590819"/>
                </a:lnTo>
                <a:lnTo>
                  <a:pt x="1171426" y="1638504"/>
                </a:lnTo>
                <a:lnTo>
                  <a:pt x="1167936" y="1685817"/>
                </a:lnTo>
                <a:lnTo>
                  <a:pt x="1163085" y="1732738"/>
                </a:lnTo>
                <a:lnTo>
                  <a:pt x="1156891" y="1779249"/>
                </a:lnTo>
                <a:lnTo>
                  <a:pt x="1149376" y="1825329"/>
                </a:lnTo>
                <a:lnTo>
                  <a:pt x="1140558" y="1870958"/>
                </a:lnTo>
                <a:lnTo>
                  <a:pt x="1138458" y="1880347"/>
                </a:lnTo>
              </a:path>
            </a:pathLst>
          </a:custGeom>
          <a:ln w="889000">
            <a:solidFill>
              <a:srgbClr val="405FE8"/>
            </a:solidFill>
          </a:ln>
        </p:spPr>
        <p:txBody>
          <a:bodyPr wrap="square" lIns="0" tIns="0" rIns="0" bIns="0" rtlCol="0"/>
          <a:lstStyle/>
          <a:p>
            <a:endParaRPr/>
          </a:p>
        </p:txBody>
      </p:sp>
      <p:grpSp>
        <p:nvGrpSpPr>
          <p:cNvPr id="5" name="object 5"/>
          <p:cNvGrpSpPr/>
          <p:nvPr/>
        </p:nvGrpSpPr>
        <p:grpSpPr>
          <a:xfrm>
            <a:off x="5343144" y="0"/>
            <a:ext cx="6849109" cy="6858000"/>
            <a:chOff x="5343144" y="0"/>
            <a:chExt cx="6849109" cy="6858000"/>
          </a:xfrm>
        </p:grpSpPr>
        <p:sp>
          <p:nvSpPr>
            <p:cNvPr id="6" name="object 6"/>
            <p:cNvSpPr/>
            <p:nvPr/>
          </p:nvSpPr>
          <p:spPr>
            <a:xfrm>
              <a:off x="8235696" y="0"/>
              <a:ext cx="3956685" cy="6858000"/>
            </a:xfrm>
            <a:custGeom>
              <a:avLst/>
              <a:gdLst/>
              <a:ahLst/>
              <a:cxnLst/>
              <a:rect l="l" t="t" r="r" b="b"/>
              <a:pathLst>
                <a:path w="3956684" h="6858000">
                  <a:moveTo>
                    <a:pt x="3956304" y="0"/>
                  </a:moveTo>
                  <a:lnTo>
                    <a:pt x="2196211" y="0"/>
                  </a:lnTo>
                  <a:lnTo>
                    <a:pt x="1221257" y="0"/>
                  </a:lnTo>
                  <a:lnTo>
                    <a:pt x="1199591" y="26644"/>
                  </a:lnTo>
                  <a:lnTo>
                    <a:pt x="1171600" y="61658"/>
                  </a:lnTo>
                  <a:lnTo>
                    <a:pt x="1143889" y="96901"/>
                  </a:lnTo>
                  <a:lnTo>
                    <a:pt x="1116457" y="132384"/>
                  </a:lnTo>
                  <a:lnTo>
                    <a:pt x="1089317" y="168097"/>
                  </a:lnTo>
                  <a:lnTo>
                    <a:pt x="1062469" y="204038"/>
                  </a:lnTo>
                  <a:lnTo>
                    <a:pt x="1035900" y="240207"/>
                  </a:lnTo>
                  <a:lnTo>
                    <a:pt x="1009637" y="276606"/>
                  </a:lnTo>
                  <a:lnTo>
                    <a:pt x="983665" y="313232"/>
                  </a:lnTo>
                  <a:lnTo>
                    <a:pt x="957986" y="350075"/>
                  </a:lnTo>
                  <a:lnTo>
                    <a:pt x="932611" y="387146"/>
                  </a:lnTo>
                  <a:lnTo>
                    <a:pt x="907529" y="424434"/>
                  </a:lnTo>
                  <a:lnTo>
                    <a:pt x="882751" y="461937"/>
                  </a:lnTo>
                  <a:lnTo>
                    <a:pt x="858278" y="499656"/>
                  </a:lnTo>
                  <a:lnTo>
                    <a:pt x="834110" y="537591"/>
                  </a:lnTo>
                  <a:lnTo>
                    <a:pt x="810247" y="575741"/>
                  </a:lnTo>
                  <a:lnTo>
                    <a:pt x="786688" y="614108"/>
                  </a:lnTo>
                  <a:lnTo>
                    <a:pt x="763447" y="652678"/>
                  </a:lnTo>
                  <a:lnTo>
                    <a:pt x="740511" y="691451"/>
                  </a:lnTo>
                  <a:lnTo>
                    <a:pt x="717892" y="730440"/>
                  </a:lnTo>
                  <a:lnTo>
                    <a:pt x="695591" y="769620"/>
                  </a:lnTo>
                  <a:lnTo>
                    <a:pt x="673608" y="809015"/>
                  </a:lnTo>
                  <a:lnTo>
                    <a:pt x="651941" y="848601"/>
                  </a:lnTo>
                  <a:lnTo>
                    <a:pt x="630593" y="888390"/>
                  </a:lnTo>
                  <a:lnTo>
                    <a:pt x="609561" y="928382"/>
                  </a:lnTo>
                  <a:lnTo>
                    <a:pt x="588860" y="968565"/>
                  </a:lnTo>
                  <a:lnTo>
                    <a:pt x="568490" y="1008938"/>
                  </a:lnTo>
                  <a:lnTo>
                    <a:pt x="548436" y="1049515"/>
                  </a:lnTo>
                  <a:lnTo>
                    <a:pt x="528726" y="1090269"/>
                  </a:lnTo>
                  <a:lnTo>
                    <a:pt x="509333" y="1131214"/>
                  </a:lnTo>
                  <a:lnTo>
                    <a:pt x="490283" y="1172349"/>
                  </a:lnTo>
                  <a:lnTo>
                    <a:pt x="471563" y="1213675"/>
                  </a:lnTo>
                  <a:lnTo>
                    <a:pt x="453174" y="1255179"/>
                  </a:lnTo>
                  <a:lnTo>
                    <a:pt x="435127" y="1296860"/>
                  </a:lnTo>
                  <a:lnTo>
                    <a:pt x="417423" y="1338732"/>
                  </a:lnTo>
                  <a:lnTo>
                    <a:pt x="400050" y="1380769"/>
                  </a:lnTo>
                  <a:lnTo>
                    <a:pt x="383032" y="1422984"/>
                  </a:lnTo>
                  <a:lnTo>
                    <a:pt x="366356" y="1465389"/>
                  </a:lnTo>
                  <a:lnTo>
                    <a:pt x="350024" y="1507947"/>
                  </a:lnTo>
                  <a:lnTo>
                    <a:pt x="334035" y="1550695"/>
                  </a:lnTo>
                  <a:lnTo>
                    <a:pt x="318401" y="1593596"/>
                  </a:lnTo>
                  <a:lnTo>
                    <a:pt x="303123" y="1636674"/>
                  </a:lnTo>
                  <a:lnTo>
                    <a:pt x="288201" y="1679917"/>
                  </a:lnTo>
                  <a:lnTo>
                    <a:pt x="273621" y="1723326"/>
                  </a:lnTo>
                  <a:lnTo>
                    <a:pt x="259410" y="1766887"/>
                  </a:lnTo>
                  <a:lnTo>
                    <a:pt x="245554" y="1810626"/>
                  </a:lnTo>
                  <a:lnTo>
                    <a:pt x="232054" y="1854504"/>
                  </a:lnTo>
                  <a:lnTo>
                    <a:pt x="218922" y="1898561"/>
                  </a:lnTo>
                  <a:lnTo>
                    <a:pt x="206146" y="1942757"/>
                  </a:lnTo>
                  <a:lnTo>
                    <a:pt x="193738" y="1987118"/>
                  </a:lnTo>
                  <a:lnTo>
                    <a:pt x="181698" y="2031619"/>
                  </a:lnTo>
                  <a:lnTo>
                    <a:pt x="170040" y="2076284"/>
                  </a:lnTo>
                  <a:lnTo>
                    <a:pt x="158737" y="2121090"/>
                  </a:lnTo>
                  <a:lnTo>
                    <a:pt x="147815" y="2166035"/>
                  </a:lnTo>
                  <a:lnTo>
                    <a:pt x="137261" y="2211146"/>
                  </a:lnTo>
                  <a:lnTo>
                    <a:pt x="127088" y="2256383"/>
                  </a:lnTo>
                  <a:lnTo>
                    <a:pt x="117284" y="2301760"/>
                  </a:lnTo>
                  <a:lnTo>
                    <a:pt x="107873" y="2347290"/>
                  </a:lnTo>
                  <a:lnTo>
                    <a:pt x="98831" y="2392959"/>
                  </a:lnTo>
                  <a:lnTo>
                    <a:pt x="90182" y="2438755"/>
                  </a:lnTo>
                  <a:lnTo>
                    <a:pt x="81915" y="2484691"/>
                  </a:lnTo>
                  <a:lnTo>
                    <a:pt x="74028" y="2530754"/>
                  </a:lnTo>
                  <a:lnTo>
                    <a:pt x="66535" y="2576957"/>
                  </a:lnTo>
                  <a:lnTo>
                    <a:pt x="59423" y="2623286"/>
                  </a:lnTo>
                  <a:lnTo>
                    <a:pt x="52717" y="2669743"/>
                  </a:lnTo>
                  <a:lnTo>
                    <a:pt x="46393" y="2716314"/>
                  </a:lnTo>
                  <a:lnTo>
                    <a:pt x="40474" y="2763024"/>
                  </a:lnTo>
                  <a:lnTo>
                    <a:pt x="34950" y="2809849"/>
                  </a:lnTo>
                  <a:lnTo>
                    <a:pt x="29819" y="2856801"/>
                  </a:lnTo>
                  <a:lnTo>
                    <a:pt x="25082" y="2903880"/>
                  </a:lnTo>
                  <a:lnTo>
                    <a:pt x="20764" y="2951061"/>
                  </a:lnTo>
                  <a:lnTo>
                    <a:pt x="16840" y="2998368"/>
                  </a:lnTo>
                  <a:lnTo>
                    <a:pt x="13322" y="3045777"/>
                  </a:lnTo>
                  <a:lnTo>
                    <a:pt x="10210" y="3093313"/>
                  </a:lnTo>
                  <a:lnTo>
                    <a:pt x="7505" y="3140951"/>
                  </a:lnTo>
                  <a:lnTo>
                    <a:pt x="5219" y="3188690"/>
                  </a:lnTo>
                  <a:lnTo>
                    <a:pt x="3340" y="3236557"/>
                  </a:lnTo>
                  <a:lnTo>
                    <a:pt x="1879" y="3284512"/>
                  </a:lnTo>
                  <a:lnTo>
                    <a:pt x="838" y="3332569"/>
                  </a:lnTo>
                  <a:lnTo>
                    <a:pt x="203" y="3380740"/>
                  </a:lnTo>
                  <a:lnTo>
                    <a:pt x="0" y="3429000"/>
                  </a:lnTo>
                  <a:lnTo>
                    <a:pt x="203" y="3477272"/>
                  </a:lnTo>
                  <a:lnTo>
                    <a:pt x="838" y="3525443"/>
                  </a:lnTo>
                  <a:lnTo>
                    <a:pt x="1879" y="3573500"/>
                  </a:lnTo>
                  <a:lnTo>
                    <a:pt x="3340" y="3621455"/>
                  </a:lnTo>
                  <a:lnTo>
                    <a:pt x="5219" y="3669322"/>
                  </a:lnTo>
                  <a:lnTo>
                    <a:pt x="7505" y="3717061"/>
                  </a:lnTo>
                  <a:lnTo>
                    <a:pt x="10210" y="3764699"/>
                  </a:lnTo>
                  <a:lnTo>
                    <a:pt x="13322" y="3812235"/>
                  </a:lnTo>
                  <a:lnTo>
                    <a:pt x="16840" y="3859644"/>
                  </a:lnTo>
                  <a:lnTo>
                    <a:pt x="20764" y="3906951"/>
                  </a:lnTo>
                  <a:lnTo>
                    <a:pt x="25082" y="3954132"/>
                  </a:lnTo>
                  <a:lnTo>
                    <a:pt x="29819" y="4001211"/>
                  </a:lnTo>
                  <a:lnTo>
                    <a:pt x="34950" y="4048163"/>
                  </a:lnTo>
                  <a:lnTo>
                    <a:pt x="40474" y="4094988"/>
                  </a:lnTo>
                  <a:lnTo>
                    <a:pt x="46393" y="4141698"/>
                  </a:lnTo>
                  <a:lnTo>
                    <a:pt x="52717" y="4188269"/>
                  </a:lnTo>
                  <a:lnTo>
                    <a:pt x="59423" y="4234726"/>
                  </a:lnTo>
                  <a:lnTo>
                    <a:pt x="66535" y="4281055"/>
                  </a:lnTo>
                  <a:lnTo>
                    <a:pt x="74028" y="4327258"/>
                  </a:lnTo>
                  <a:lnTo>
                    <a:pt x="81915" y="4373321"/>
                  </a:lnTo>
                  <a:lnTo>
                    <a:pt x="90182" y="4419257"/>
                  </a:lnTo>
                  <a:lnTo>
                    <a:pt x="98831" y="4465053"/>
                  </a:lnTo>
                  <a:lnTo>
                    <a:pt x="107873" y="4510722"/>
                  </a:lnTo>
                  <a:lnTo>
                    <a:pt x="117284" y="4556252"/>
                  </a:lnTo>
                  <a:lnTo>
                    <a:pt x="127088" y="4601629"/>
                  </a:lnTo>
                  <a:lnTo>
                    <a:pt x="137261" y="4646866"/>
                  </a:lnTo>
                  <a:lnTo>
                    <a:pt x="147815" y="4691977"/>
                  </a:lnTo>
                  <a:lnTo>
                    <a:pt x="158737" y="4736922"/>
                  </a:lnTo>
                  <a:lnTo>
                    <a:pt x="170040" y="4781728"/>
                  </a:lnTo>
                  <a:lnTo>
                    <a:pt x="181698" y="4826393"/>
                  </a:lnTo>
                  <a:lnTo>
                    <a:pt x="193738" y="4870894"/>
                  </a:lnTo>
                  <a:lnTo>
                    <a:pt x="206146" y="4915255"/>
                  </a:lnTo>
                  <a:lnTo>
                    <a:pt x="218922" y="4959451"/>
                  </a:lnTo>
                  <a:lnTo>
                    <a:pt x="232054" y="5003508"/>
                  </a:lnTo>
                  <a:lnTo>
                    <a:pt x="245554" y="5047386"/>
                  </a:lnTo>
                  <a:lnTo>
                    <a:pt x="259410" y="5091125"/>
                  </a:lnTo>
                  <a:lnTo>
                    <a:pt x="273621" y="5134686"/>
                  </a:lnTo>
                  <a:lnTo>
                    <a:pt x="288201" y="5178095"/>
                  </a:lnTo>
                  <a:lnTo>
                    <a:pt x="303123" y="5221338"/>
                  </a:lnTo>
                  <a:lnTo>
                    <a:pt x="318401" y="5264416"/>
                  </a:lnTo>
                  <a:lnTo>
                    <a:pt x="334035" y="5307317"/>
                  </a:lnTo>
                  <a:lnTo>
                    <a:pt x="350024" y="5350065"/>
                  </a:lnTo>
                  <a:lnTo>
                    <a:pt x="366356" y="5392623"/>
                  </a:lnTo>
                  <a:lnTo>
                    <a:pt x="383032" y="5435028"/>
                  </a:lnTo>
                  <a:lnTo>
                    <a:pt x="400050" y="5477243"/>
                  </a:lnTo>
                  <a:lnTo>
                    <a:pt x="417423" y="5519280"/>
                  </a:lnTo>
                  <a:lnTo>
                    <a:pt x="435127" y="5561152"/>
                  </a:lnTo>
                  <a:lnTo>
                    <a:pt x="453174" y="5602833"/>
                  </a:lnTo>
                  <a:lnTo>
                    <a:pt x="471563" y="5644337"/>
                  </a:lnTo>
                  <a:lnTo>
                    <a:pt x="490283" y="5685663"/>
                  </a:lnTo>
                  <a:lnTo>
                    <a:pt x="509333" y="5726798"/>
                  </a:lnTo>
                  <a:lnTo>
                    <a:pt x="528726" y="5767743"/>
                  </a:lnTo>
                  <a:lnTo>
                    <a:pt x="548436" y="5808497"/>
                  </a:lnTo>
                  <a:lnTo>
                    <a:pt x="568490" y="5849074"/>
                  </a:lnTo>
                  <a:lnTo>
                    <a:pt x="588860" y="5889447"/>
                  </a:lnTo>
                  <a:lnTo>
                    <a:pt x="609561" y="5929630"/>
                  </a:lnTo>
                  <a:lnTo>
                    <a:pt x="630593" y="5969622"/>
                  </a:lnTo>
                  <a:lnTo>
                    <a:pt x="651941" y="6009411"/>
                  </a:lnTo>
                  <a:lnTo>
                    <a:pt x="673608" y="6048997"/>
                  </a:lnTo>
                  <a:lnTo>
                    <a:pt x="695591" y="6088392"/>
                  </a:lnTo>
                  <a:lnTo>
                    <a:pt x="717892" y="6127572"/>
                  </a:lnTo>
                  <a:lnTo>
                    <a:pt x="740511" y="6166561"/>
                  </a:lnTo>
                  <a:lnTo>
                    <a:pt x="763447" y="6205334"/>
                  </a:lnTo>
                  <a:lnTo>
                    <a:pt x="786688" y="6243904"/>
                  </a:lnTo>
                  <a:lnTo>
                    <a:pt x="810247" y="6282271"/>
                  </a:lnTo>
                  <a:lnTo>
                    <a:pt x="834110" y="6320422"/>
                  </a:lnTo>
                  <a:lnTo>
                    <a:pt x="858278" y="6358356"/>
                  </a:lnTo>
                  <a:lnTo>
                    <a:pt x="882751" y="6396075"/>
                  </a:lnTo>
                  <a:lnTo>
                    <a:pt x="907529" y="6433579"/>
                  </a:lnTo>
                  <a:lnTo>
                    <a:pt x="932611" y="6470866"/>
                  </a:lnTo>
                  <a:lnTo>
                    <a:pt x="957986" y="6507937"/>
                  </a:lnTo>
                  <a:lnTo>
                    <a:pt x="983665" y="6544780"/>
                  </a:lnTo>
                  <a:lnTo>
                    <a:pt x="1009637" y="6581407"/>
                  </a:lnTo>
                  <a:lnTo>
                    <a:pt x="1035900" y="6617805"/>
                  </a:lnTo>
                  <a:lnTo>
                    <a:pt x="1062469" y="6653974"/>
                  </a:lnTo>
                  <a:lnTo>
                    <a:pt x="1089317" y="6689915"/>
                  </a:lnTo>
                  <a:lnTo>
                    <a:pt x="1116457" y="6725628"/>
                  </a:lnTo>
                  <a:lnTo>
                    <a:pt x="1143889" y="6761112"/>
                  </a:lnTo>
                  <a:lnTo>
                    <a:pt x="1171600" y="6796354"/>
                  </a:lnTo>
                  <a:lnTo>
                    <a:pt x="1199591" y="6831368"/>
                  </a:lnTo>
                  <a:lnTo>
                    <a:pt x="1221257" y="6858000"/>
                  </a:lnTo>
                  <a:lnTo>
                    <a:pt x="2196223" y="6858000"/>
                  </a:lnTo>
                  <a:lnTo>
                    <a:pt x="3956304" y="6858000"/>
                  </a:lnTo>
                  <a:lnTo>
                    <a:pt x="3956304" y="0"/>
                  </a:lnTo>
                  <a:close/>
                </a:path>
              </a:pathLst>
            </a:custGeom>
            <a:solidFill>
              <a:srgbClr val="405FE8">
                <a:alpha val="14901"/>
              </a:srgbClr>
            </a:solidFill>
          </p:spPr>
          <p:txBody>
            <a:bodyPr wrap="square" lIns="0" tIns="0" rIns="0" bIns="0" rtlCol="0"/>
            <a:lstStyle/>
            <a:p>
              <a:endParaRPr/>
            </a:p>
          </p:txBody>
        </p:sp>
        <p:pic>
          <p:nvPicPr>
            <p:cNvPr id="7" name="object 7"/>
            <p:cNvPicPr/>
            <p:nvPr/>
          </p:nvPicPr>
          <p:blipFill>
            <a:blip r:embed="rId2" cstate="print"/>
            <a:stretch>
              <a:fillRect/>
            </a:stretch>
          </p:blipFill>
          <p:spPr>
            <a:xfrm>
              <a:off x="9410700" y="0"/>
              <a:ext cx="2781299" cy="6857996"/>
            </a:xfrm>
            <a:prstGeom prst="rect">
              <a:avLst/>
            </a:prstGeom>
          </p:spPr>
        </p:pic>
        <p:pic>
          <p:nvPicPr>
            <p:cNvPr id="8" name="object 8"/>
            <p:cNvPicPr/>
            <p:nvPr/>
          </p:nvPicPr>
          <p:blipFill>
            <a:blip r:embed="rId3" cstate="print"/>
            <a:stretch>
              <a:fillRect/>
            </a:stretch>
          </p:blipFill>
          <p:spPr>
            <a:xfrm>
              <a:off x="11553444" y="731519"/>
              <a:ext cx="78485" cy="78486"/>
            </a:xfrm>
            <a:prstGeom prst="rect">
              <a:avLst/>
            </a:prstGeom>
          </p:spPr>
        </p:pic>
        <p:pic>
          <p:nvPicPr>
            <p:cNvPr id="9" name="object 9"/>
            <p:cNvPicPr/>
            <p:nvPr/>
          </p:nvPicPr>
          <p:blipFill>
            <a:blip r:embed="rId3" cstate="print"/>
            <a:stretch>
              <a:fillRect/>
            </a:stretch>
          </p:blipFill>
          <p:spPr>
            <a:xfrm>
              <a:off x="11401044" y="731519"/>
              <a:ext cx="78485" cy="78486"/>
            </a:xfrm>
            <a:prstGeom prst="rect">
              <a:avLst/>
            </a:prstGeom>
          </p:spPr>
        </p:pic>
        <p:pic>
          <p:nvPicPr>
            <p:cNvPr id="10" name="object 10"/>
            <p:cNvPicPr/>
            <p:nvPr/>
          </p:nvPicPr>
          <p:blipFill>
            <a:blip r:embed="rId3" cstate="print"/>
            <a:stretch>
              <a:fillRect/>
            </a:stretch>
          </p:blipFill>
          <p:spPr>
            <a:xfrm>
              <a:off x="11248644" y="731519"/>
              <a:ext cx="78485" cy="78486"/>
            </a:xfrm>
            <a:prstGeom prst="rect">
              <a:avLst/>
            </a:prstGeom>
          </p:spPr>
        </p:pic>
        <p:pic>
          <p:nvPicPr>
            <p:cNvPr id="11" name="object 11"/>
            <p:cNvPicPr/>
            <p:nvPr/>
          </p:nvPicPr>
          <p:blipFill>
            <a:blip r:embed="rId3" cstate="print"/>
            <a:stretch>
              <a:fillRect/>
            </a:stretch>
          </p:blipFill>
          <p:spPr>
            <a:xfrm>
              <a:off x="11096244" y="731519"/>
              <a:ext cx="78485" cy="78486"/>
            </a:xfrm>
            <a:prstGeom prst="rect">
              <a:avLst/>
            </a:prstGeom>
          </p:spPr>
        </p:pic>
        <p:pic>
          <p:nvPicPr>
            <p:cNvPr id="12" name="object 12"/>
            <p:cNvPicPr/>
            <p:nvPr/>
          </p:nvPicPr>
          <p:blipFill>
            <a:blip r:embed="rId3" cstate="print"/>
            <a:stretch>
              <a:fillRect/>
            </a:stretch>
          </p:blipFill>
          <p:spPr>
            <a:xfrm>
              <a:off x="10943844" y="731519"/>
              <a:ext cx="78485" cy="78486"/>
            </a:xfrm>
            <a:prstGeom prst="rect">
              <a:avLst/>
            </a:prstGeom>
          </p:spPr>
        </p:pic>
        <p:pic>
          <p:nvPicPr>
            <p:cNvPr id="13" name="object 13"/>
            <p:cNvPicPr/>
            <p:nvPr/>
          </p:nvPicPr>
          <p:blipFill>
            <a:blip r:embed="rId3" cstate="print"/>
            <a:stretch>
              <a:fillRect/>
            </a:stretch>
          </p:blipFill>
          <p:spPr>
            <a:xfrm>
              <a:off x="10791444" y="731519"/>
              <a:ext cx="78485" cy="78486"/>
            </a:xfrm>
            <a:prstGeom prst="rect">
              <a:avLst/>
            </a:prstGeom>
          </p:spPr>
        </p:pic>
        <p:pic>
          <p:nvPicPr>
            <p:cNvPr id="14" name="object 14"/>
            <p:cNvPicPr/>
            <p:nvPr/>
          </p:nvPicPr>
          <p:blipFill>
            <a:blip r:embed="rId3" cstate="print"/>
            <a:stretch>
              <a:fillRect/>
            </a:stretch>
          </p:blipFill>
          <p:spPr>
            <a:xfrm>
              <a:off x="11553444" y="906780"/>
              <a:ext cx="78485" cy="78486"/>
            </a:xfrm>
            <a:prstGeom prst="rect">
              <a:avLst/>
            </a:prstGeom>
          </p:spPr>
        </p:pic>
        <p:pic>
          <p:nvPicPr>
            <p:cNvPr id="15" name="object 15"/>
            <p:cNvPicPr/>
            <p:nvPr/>
          </p:nvPicPr>
          <p:blipFill>
            <a:blip r:embed="rId3" cstate="print"/>
            <a:stretch>
              <a:fillRect/>
            </a:stretch>
          </p:blipFill>
          <p:spPr>
            <a:xfrm>
              <a:off x="11401044" y="906780"/>
              <a:ext cx="78485" cy="78486"/>
            </a:xfrm>
            <a:prstGeom prst="rect">
              <a:avLst/>
            </a:prstGeom>
          </p:spPr>
        </p:pic>
        <p:pic>
          <p:nvPicPr>
            <p:cNvPr id="16" name="object 16"/>
            <p:cNvPicPr/>
            <p:nvPr/>
          </p:nvPicPr>
          <p:blipFill>
            <a:blip r:embed="rId3" cstate="print"/>
            <a:stretch>
              <a:fillRect/>
            </a:stretch>
          </p:blipFill>
          <p:spPr>
            <a:xfrm>
              <a:off x="11248644" y="906780"/>
              <a:ext cx="78485" cy="78486"/>
            </a:xfrm>
            <a:prstGeom prst="rect">
              <a:avLst/>
            </a:prstGeom>
          </p:spPr>
        </p:pic>
        <p:pic>
          <p:nvPicPr>
            <p:cNvPr id="17" name="object 17"/>
            <p:cNvPicPr/>
            <p:nvPr/>
          </p:nvPicPr>
          <p:blipFill>
            <a:blip r:embed="rId3" cstate="print"/>
            <a:stretch>
              <a:fillRect/>
            </a:stretch>
          </p:blipFill>
          <p:spPr>
            <a:xfrm>
              <a:off x="11096244" y="906780"/>
              <a:ext cx="78485" cy="78486"/>
            </a:xfrm>
            <a:prstGeom prst="rect">
              <a:avLst/>
            </a:prstGeom>
          </p:spPr>
        </p:pic>
        <p:pic>
          <p:nvPicPr>
            <p:cNvPr id="18" name="object 18"/>
            <p:cNvPicPr/>
            <p:nvPr/>
          </p:nvPicPr>
          <p:blipFill>
            <a:blip r:embed="rId3" cstate="print"/>
            <a:stretch>
              <a:fillRect/>
            </a:stretch>
          </p:blipFill>
          <p:spPr>
            <a:xfrm>
              <a:off x="10943844" y="906780"/>
              <a:ext cx="78485" cy="78486"/>
            </a:xfrm>
            <a:prstGeom prst="rect">
              <a:avLst/>
            </a:prstGeom>
          </p:spPr>
        </p:pic>
        <p:pic>
          <p:nvPicPr>
            <p:cNvPr id="19" name="object 19"/>
            <p:cNvPicPr/>
            <p:nvPr/>
          </p:nvPicPr>
          <p:blipFill>
            <a:blip r:embed="rId3" cstate="print"/>
            <a:stretch>
              <a:fillRect/>
            </a:stretch>
          </p:blipFill>
          <p:spPr>
            <a:xfrm>
              <a:off x="10791444" y="906780"/>
              <a:ext cx="78485" cy="78486"/>
            </a:xfrm>
            <a:prstGeom prst="rect">
              <a:avLst/>
            </a:prstGeom>
          </p:spPr>
        </p:pic>
        <p:pic>
          <p:nvPicPr>
            <p:cNvPr id="20" name="object 20"/>
            <p:cNvPicPr/>
            <p:nvPr/>
          </p:nvPicPr>
          <p:blipFill>
            <a:blip r:embed="rId3" cstate="print"/>
            <a:stretch>
              <a:fillRect/>
            </a:stretch>
          </p:blipFill>
          <p:spPr>
            <a:xfrm>
              <a:off x="11553444" y="1082039"/>
              <a:ext cx="78485" cy="78486"/>
            </a:xfrm>
            <a:prstGeom prst="rect">
              <a:avLst/>
            </a:prstGeom>
          </p:spPr>
        </p:pic>
        <p:pic>
          <p:nvPicPr>
            <p:cNvPr id="21" name="object 21"/>
            <p:cNvPicPr/>
            <p:nvPr/>
          </p:nvPicPr>
          <p:blipFill>
            <a:blip r:embed="rId3" cstate="print"/>
            <a:stretch>
              <a:fillRect/>
            </a:stretch>
          </p:blipFill>
          <p:spPr>
            <a:xfrm>
              <a:off x="11401044" y="1082039"/>
              <a:ext cx="78485" cy="78486"/>
            </a:xfrm>
            <a:prstGeom prst="rect">
              <a:avLst/>
            </a:prstGeom>
          </p:spPr>
        </p:pic>
        <p:pic>
          <p:nvPicPr>
            <p:cNvPr id="22" name="object 22"/>
            <p:cNvPicPr/>
            <p:nvPr/>
          </p:nvPicPr>
          <p:blipFill>
            <a:blip r:embed="rId3" cstate="print"/>
            <a:stretch>
              <a:fillRect/>
            </a:stretch>
          </p:blipFill>
          <p:spPr>
            <a:xfrm>
              <a:off x="11248644" y="1082039"/>
              <a:ext cx="78485" cy="78486"/>
            </a:xfrm>
            <a:prstGeom prst="rect">
              <a:avLst/>
            </a:prstGeom>
          </p:spPr>
        </p:pic>
        <p:pic>
          <p:nvPicPr>
            <p:cNvPr id="23" name="object 23"/>
            <p:cNvPicPr/>
            <p:nvPr/>
          </p:nvPicPr>
          <p:blipFill>
            <a:blip r:embed="rId3" cstate="print"/>
            <a:stretch>
              <a:fillRect/>
            </a:stretch>
          </p:blipFill>
          <p:spPr>
            <a:xfrm>
              <a:off x="11096244" y="1082039"/>
              <a:ext cx="78485" cy="78486"/>
            </a:xfrm>
            <a:prstGeom prst="rect">
              <a:avLst/>
            </a:prstGeom>
          </p:spPr>
        </p:pic>
        <p:pic>
          <p:nvPicPr>
            <p:cNvPr id="24" name="object 24"/>
            <p:cNvPicPr/>
            <p:nvPr/>
          </p:nvPicPr>
          <p:blipFill>
            <a:blip r:embed="rId3" cstate="print"/>
            <a:stretch>
              <a:fillRect/>
            </a:stretch>
          </p:blipFill>
          <p:spPr>
            <a:xfrm>
              <a:off x="10943844" y="1082039"/>
              <a:ext cx="78485" cy="78486"/>
            </a:xfrm>
            <a:prstGeom prst="rect">
              <a:avLst/>
            </a:prstGeom>
          </p:spPr>
        </p:pic>
        <p:pic>
          <p:nvPicPr>
            <p:cNvPr id="25" name="object 25"/>
            <p:cNvPicPr/>
            <p:nvPr/>
          </p:nvPicPr>
          <p:blipFill>
            <a:blip r:embed="rId3" cstate="print"/>
            <a:stretch>
              <a:fillRect/>
            </a:stretch>
          </p:blipFill>
          <p:spPr>
            <a:xfrm>
              <a:off x="10791444" y="1082039"/>
              <a:ext cx="78485" cy="78486"/>
            </a:xfrm>
            <a:prstGeom prst="rect">
              <a:avLst/>
            </a:prstGeom>
          </p:spPr>
        </p:pic>
        <p:pic>
          <p:nvPicPr>
            <p:cNvPr id="26" name="object 26"/>
            <p:cNvPicPr/>
            <p:nvPr/>
          </p:nvPicPr>
          <p:blipFill>
            <a:blip r:embed="rId4" cstate="print"/>
            <a:stretch>
              <a:fillRect/>
            </a:stretch>
          </p:blipFill>
          <p:spPr>
            <a:xfrm>
              <a:off x="11553444" y="1255775"/>
              <a:ext cx="78485" cy="80010"/>
            </a:xfrm>
            <a:prstGeom prst="rect">
              <a:avLst/>
            </a:prstGeom>
          </p:spPr>
        </p:pic>
        <p:pic>
          <p:nvPicPr>
            <p:cNvPr id="27" name="object 27"/>
            <p:cNvPicPr/>
            <p:nvPr/>
          </p:nvPicPr>
          <p:blipFill>
            <a:blip r:embed="rId4" cstate="print"/>
            <a:stretch>
              <a:fillRect/>
            </a:stretch>
          </p:blipFill>
          <p:spPr>
            <a:xfrm>
              <a:off x="11401044" y="1255775"/>
              <a:ext cx="78485" cy="80010"/>
            </a:xfrm>
            <a:prstGeom prst="rect">
              <a:avLst/>
            </a:prstGeom>
          </p:spPr>
        </p:pic>
        <p:pic>
          <p:nvPicPr>
            <p:cNvPr id="28" name="object 28"/>
            <p:cNvPicPr/>
            <p:nvPr/>
          </p:nvPicPr>
          <p:blipFill>
            <a:blip r:embed="rId4" cstate="print"/>
            <a:stretch>
              <a:fillRect/>
            </a:stretch>
          </p:blipFill>
          <p:spPr>
            <a:xfrm>
              <a:off x="11248644" y="1255775"/>
              <a:ext cx="78485" cy="80010"/>
            </a:xfrm>
            <a:prstGeom prst="rect">
              <a:avLst/>
            </a:prstGeom>
          </p:spPr>
        </p:pic>
        <p:pic>
          <p:nvPicPr>
            <p:cNvPr id="29" name="object 29"/>
            <p:cNvPicPr/>
            <p:nvPr/>
          </p:nvPicPr>
          <p:blipFill>
            <a:blip r:embed="rId4" cstate="print"/>
            <a:stretch>
              <a:fillRect/>
            </a:stretch>
          </p:blipFill>
          <p:spPr>
            <a:xfrm>
              <a:off x="11096244" y="1255775"/>
              <a:ext cx="78485" cy="80010"/>
            </a:xfrm>
            <a:prstGeom prst="rect">
              <a:avLst/>
            </a:prstGeom>
          </p:spPr>
        </p:pic>
        <p:pic>
          <p:nvPicPr>
            <p:cNvPr id="30" name="object 30"/>
            <p:cNvPicPr/>
            <p:nvPr/>
          </p:nvPicPr>
          <p:blipFill>
            <a:blip r:embed="rId4" cstate="print"/>
            <a:stretch>
              <a:fillRect/>
            </a:stretch>
          </p:blipFill>
          <p:spPr>
            <a:xfrm>
              <a:off x="10943844" y="1255775"/>
              <a:ext cx="78485" cy="80010"/>
            </a:xfrm>
            <a:prstGeom prst="rect">
              <a:avLst/>
            </a:prstGeom>
          </p:spPr>
        </p:pic>
        <p:pic>
          <p:nvPicPr>
            <p:cNvPr id="31" name="object 31"/>
            <p:cNvPicPr/>
            <p:nvPr/>
          </p:nvPicPr>
          <p:blipFill>
            <a:blip r:embed="rId4" cstate="print"/>
            <a:stretch>
              <a:fillRect/>
            </a:stretch>
          </p:blipFill>
          <p:spPr>
            <a:xfrm>
              <a:off x="10791444" y="1255775"/>
              <a:ext cx="78485" cy="80010"/>
            </a:xfrm>
            <a:prstGeom prst="rect">
              <a:avLst/>
            </a:prstGeom>
          </p:spPr>
        </p:pic>
        <p:pic>
          <p:nvPicPr>
            <p:cNvPr id="32" name="object 32"/>
            <p:cNvPicPr/>
            <p:nvPr/>
          </p:nvPicPr>
          <p:blipFill>
            <a:blip r:embed="rId5" cstate="print"/>
            <a:stretch>
              <a:fillRect/>
            </a:stretch>
          </p:blipFill>
          <p:spPr>
            <a:xfrm>
              <a:off x="5343144" y="70103"/>
              <a:ext cx="6611111" cy="6787892"/>
            </a:xfrm>
            <a:prstGeom prst="rect">
              <a:avLst/>
            </a:prstGeom>
          </p:spPr>
        </p:pic>
      </p:grpSp>
      <p:sp>
        <p:nvSpPr>
          <p:cNvPr id="33" name="文字方塊 32">
            <a:extLst>
              <a:ext uri="{FF2B5EF4-FFF2-40B4-BE49-F238E27FC236}">
                <a16:creationId xmlns:a16="http://schemas.microsoft.com/office/drawing/2014/main" id="{FC7C3D6B-1251-4724-90FF-FEF6AA6D0174}"/>
              </a:ext>
            </a:extLst>
          </p:cNvPr>
          <p:cNvSpPr txBox="1"/>
          <p:nvPr/>
        </p:nvSpPr>
        <p:spPr>
          <a:xfrm>
            <a:off x="1447800" y="4727229"/>
            <a:ext cx="2286000" cy="381000"/>
          </a:xfrm>
          <a:prstGeom prst="rect">
            <a:avLst/>
          </a:prstGeom>
          <a:noFill/>
        </p:spPr>
        <p:txBody>
          <a:bodyPr wrap="square" rtlCol="0">
            <a:spAutoFit/>
          </a:bodyPr>
          <a:lstStyle/>
          <a:p>
            <a:r>
              <a:rPr lang="en-US" altLang="zh-TW" dirty="0">
                <a:latin typeface="Times New Roman" panose="02020603050405020304" pitchFamily="18" charset="0"/>
                <a:ea typeface="標楷體" panose="03000509000000000000" pitchFamily="65" charset="-120"/>
                <a:cs typeface="Times New Roman" panose="02020603050405020304" pitchFamily="18" charset="0"/>
              </a:rPr>
              <a:t>2026/02/25</a:t>
            </a:r>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2580346"/>
            <a:ext cx="3886200" cy="782907"/>
          </a:xfrm>
          <a:prstGeom prst="rect">
            <a:avLst/>
          </a:prstGeom>
        </p:spPr>
        <p:txBody>
          <a:bodyPr vert="horz" wrap="square" lIns="0" tIns="13335" rIns="0" bIns="0" rtlCol="0">
            <a:spAutoFit/>
          </a:bodyPr>
          <a:lstStyle/>
          <a:p>
            <a:pPr marL="12700">
              <a:lnSpc>
                <a:spcPct val="100000"/>
              </a:lnSpc>
              <a:spcBef>
                <a:spcPts val="105"/>
              </a:spcBef>
            </a:pPr>
            <a:r>
              <a:rPr sz="5000" spc="-5" dirty="0">
                <a:latin typeface="標楷體" panose="03000509000000000000" pitchFamily="65" charset="-120"/>
                <a:ea typeface="標楷體" panose="03000509000000000000" pitchFamily="65" charset="-120"/>
              </a:rPr>
              <a:t>課堂line</a:t>
            </a:r>
            <a:r>
              <a:rPr sz="5000" spc="5" dirty="0">
                <a:latin typeface="標楷體" panose="03000509000000000000" pitchFamily="65" charset="-120"/>
                <a:ea typeface="標楷體" panose="03000509000000000000" pitchFamily="65" charset="-120"/>
              </a:rPr>
              <a:t>群組</a:t>
            </a:r>
          </a:p>
        </p:txBody>
      </p:sp>
      <p:grpSp>
        <p:nvGrpSpPr>
          <p:cNvPr id="5" name="群組 4">
            <a:extLst>
              <a:ext uri="{FF2B5EF4-FFF2-40B4-BE49-F238E27FC236}">
                <a16:creationId xmlns:a16="http://schemas.microsoft.com/office/drawing/2014/main" id="{D8CC437B-B284-4B0A-825C-C71732F8C647}"/>
              </a:ext>
            </a:extLst>
          </p:cNvPr>
          <p:cNvGrpSpPr/>
          <p:nvPr/>
        </p:nvGrpSpPr>
        <p:grpSpPr>
          <a:xfrm>
            <a:off x="5791200" y="123827"/>
            <a:ext cx="5791200" cy="6610345"/>
            <a:chOff x="5791200" y="28580"/>
            <a:chExt cx="6135624" cy="6857995"/>
          </a:xfrm>
        </p:grpSpPr>
        <p:grpSp>
          <p:nvGrpSpPr>
            <p:cNvPr id="7" name="群組 6">
              <a:extLst>
                <a:ext uri="{FF2B5EF4-FFF2-40B4-BE49-F238E27FC236}">
                  <a16:creationId xmlns:a16="http://schemas.microsoft.com/office/drawing/2014/main" id="{BA91D174-FD54-4164-9658-F9FFAD1D262C}"/>
                </a:ext>
              </a:extLst>
            </p:cNvPr>
            <p:cNvGrpSpPr/>
            <p:nvPr/>
          </p:nvGrpSpPr>
          <p:grpSpPr>
            <a:xfrm>
              <a:off x="5791200" y="28580"/>
              <a:ext cx="6135624" cy="6857995"/>
              <a:chOff x="6056376" y="0"/>
              <a:chExt cx="6135624" cy="6857995"/>
            </a:xfrm>
          </p:grpSpPr>
          <p:pic>
            <p:nvPicPr>
              <p:cNvPr id="6" name="object 6"/>
              <p:cNvPicPr/>
              <p:nvPr/>
            </p:nvPicPr>
            <p:blipFill>
              <a:blip r:embed="rId2" cstate="print"/>
              <a:stretch>
                <a:fillRect/>
              </a:stretch>
            </p:blipFill>
            <p:spPr>
              <a:xfrm>
                <a:off x="6056376" y="0"/>
                <a:ext cx="6135624" cy="6857995"/>
              </a:xfrm>
              <a:prstGeom prst="rect">
                <a:avLst/>
              </a:prstGeom>
            </p:spPr>
          </p:pic>
          <p:pic>
            <p:nvPicPr>
              <p:cNvPr id="4" name="圖片 3">
                <a:extLst>
                  <a:ext uri="{FF2B5EF4-FFF2-40B4-BE49-F238E27FC236}">
                    <a16:creationId xmlns:a16="http://schemas.microsoft.com/office/drawing/2014/main" id="{94BF5A9E-9B8A-4005-BAC0-2B0A8A4745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6600" y="2286000"/>
                <a:ext cx="4114800" cy="4114800"/>
              </a:xfrm>
              <a:prstGeom prst="rect">
                <a:avLst/>
              </a:prstGeom>
            </p:spPr>
          </p:pic>
        </p:grpSp>
        <p:pic>
          <p:nvPicPr>
            <p:cNvPr id="3" name="圖片 2">
              <a:extLst>
                <a:ext uri="{FF2B5EF4-FFF2-40B4-BE49-F238E27FC236}">
                  <a16:creationId xmlns:a16="http://schemas.microsoft.com/office/drawing/2014/main" id="{40C4BDE0-0DA2-4007-B1F9-8FF92ADBEB54}"/>
                </a:ext>
              </a:extLst>
            </p:cNvPr>
            <p:cNvPicPr>
              <a:picLocks noChangeAspect="1"/>
            </p:cNvPicPr>
            <p:nvPr/>
          </p:nvPicPr>
          <p:blipFill>
            <a:blip r:embed="rId4"/>
            <a:stretch>
              <a:fillRect/>
            </a:stretch>
          </p:blipFill>
          <p:spPr>
            <a:xfrm>
              <a:off x="6539792" y="2026217"/>
              <a:ext cx="4678064" cy="4691526"/>
            </a:xfrm>
            <a:prstGeom prst="rect">
              <a:avLst/>
            </a:prstGeom>
          </p:spPr>
        </p:pic>
      </p:grpSp>
      <p:sp>
        <p:nvSpPr>
          <p:cNvPr id="8" name="矩形 7">
            <a:extLst>
              <a:ext uri="{FF2B5EF4-FFF2-40B4-BE49-F238E27FC236}">
                <a16:creationId xmlns:a16="http://schemas.microsoft.com/office/drawing/2014/main" id="{20295B33-46A5-4067-B3B5-B013515C5C68}"/>
              </a:ext>
            </a:extLst>
          </p:cNvPr>
          <p:cNvSpPr/>
          <p:nvPr/>
        </p:nvSpPr>
        <p:spPr>
          <a:xfrm>
            <a:off x="912126" y="3494748"/>
            <a:ext cx="4613251" cy="861774"/>
          </a:xfrm>
          <a:prstGeom prst="rect">
            <a:avLst/>
          </a:prstGeom>
        </p:spPr>
        <p:txBody>
          <a:bodyPr wrap="none">
            <a:spAutoFit/>
          </a:bodyPr>
          <a:lstStyle/>
          <a:p>
            <a:r>
              <a:rPr lang="zh-TW" altLang="en-US" sz="2500" dirty="0">
                <a:hlinkClick r:id="rId5"/>
              </a:rPr>
              <a:t>https://line.me/ti/g/nfzmhM7Dxd</a:t>
            </a:r>
            <a:endParaRPr lang="en-US" altLang="zh-TW" sz="2500" dirty="0"/>
          </a:p>
          <a:p>
            <a:endParaRPr lang="zh-TW" altLang="en-US" sz="2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2192" y="382600"/>
            <a:ext cx="3842208" cy="505908"/>
          </a:xfrm>
          <a:prstGeom prst="rect">
            <a:avLst/>
          </a:prstGeom>
        </p:spPr>
        <p:txBody>
          <a:bodyPr vert="horz" wrap="square" lIns="0" tIns="13335" rIns="0" bIns="0" rtlCol="0">
            <a:spAutoFit/>
          </a:bodyPr>
          <a:lstStyle/>
          <a:p>
            <a:pPr marL="12700">
              <a:lnSpc>
                <a:spcPct val="100000"/>
              </a:lnSpc>
              <a:spcBef>
                <a:spcPts val="105"/>
              </a:spcBef>
            </a:pPr>
            <a:r>
              <a:rPr lang="zh-TW" altLang="en-US" b="1" dirty="0">
                <a:latin typeface="標楷體" panose="03000509000000000000" pitchFamily="65" charset="-120"/>
                <a:ea typeface="標楷體" panose="03000509000000000000" pitchFamily="65" charset="-120"/>
              </a:rPr>
              <a:t>老師及助教聯絡方式</a:t>
            </a:r>
            <a:endParaRPr b="1" dirty="0">
              <a:latin typeface="標楷體" panose="03000509000000000000" pitchFamily="65" charset="-120"/>
              <a:ea typeface="標楷體" panose="03000509000000000000" pitchFamily="65" charset="-120"/>
            </a:endParaRPr>
          </a:p>
        </p:txBody>
      </p:sp>
      <p:sp>
        <p:nvSpPr>
          <p:cNvPr id="7" name="object 2">
            <a:extLst>
              <a:ext uri="{FF2B5EF4-FFF2-40B4-BE49-F238E27FC236}">
                <a16:creationId xmlns:a16="http://schemas.microsoft.com/office/drawing/2014/main" id="{8F2966EB-B105-43E2-83E9-7E9166BC7742}"/>
              </a:ext>
            </a:extLst>
          </p:cNvPr>
          <p:cNvSpPr txBox="1">
            <a:spLocks/>
          </p:cNvSpPr>
          <p:nvPr/>
        </p:nvSpPr>
        <p:spPr>
          <a:xfrm>
            <a:off x="990600" y="1752600"/>
            <a:ext cx="8229600" cy="3032240"/>
          </a:xfrm>
          <a:prstGeom prst="rect">
            <a:avLst/>
          </a:prstGeom>
        </p:spPr>
        <p:txBody>
          <a:bodyPr vert="horz" wrap="square" lIns="0" tIns="13335" rIns="0" bIns="0" rtlCol="0">
            <a:spAutoFit/>
          </a:bodyPr>
          <a:lstStyle>
            <a:lvl1pPr>
              <a:defRPr sz="3200" b="0" i="0">
                <a:solidFill>
                  <a:srgbClr val="3B5CE8"/>
                </a:solidFill>
                <a:latin typeface="Microsoft YaHei"/>
                <a:ea typeface="+mj-ea"/>
                <a:cs typeface="Microsoft YaHei"/>
              </a:defRPr>
            </a:lvl1pPr>
          </a:lstStyle>
          <a:p>
            <a:pPr marL="12700">
              <a:spcBef>
                <a:spcPts val="105"/>
              </a:spcBef>
            </a:pPr>
            <a:r>
              <a:rPr lang="zh-TW" altLang="en-US" kern="0" dirty="0">
                <a:solidFill>
                  <a:schemeClr val="tx1"/>
                </a:solidFill>
                <a:latin typeface="標楷體" panose="03000509000000000000" pitchFamily="65" charset="-120"/>
                <a:ea typeface="標楷體" panose="03000509000000000000" pitchFamily="65" charset="-120"/>
              </a:rPr>
              <a:t>黃士銘 教授：</a:t>
            </a:r>
            <a:r>
              <a:rPr lang="en-US" altLang="zh-TW" dirty="0">
                <a:solidFill>
                  <a:schemeClr val="tx1"/>
                </a:solidFill>
                <a:latin typeface="標楷體" panose="03000509000000000000" pitchFamily="65" charset="-120"/>
                <a:ea typeface="標楷體" panose="03000509000000000000" pitchFamily="65" charset="-120"/>
                <a:hlinkClick r:id="rId2">
                  <a:extLst>
                    <a:ext uri="{A12FA001-AC4F-418D-AE19-62706E023703}">
                      <ahyp:hlinkClr xmlns:ahyp="http://schemas.microsoft.com/office/drawing/2018/hyperlinkcolor" val="tx"/>
                    </a:ext>
                  </a:extLst>
                </a:hlinkClick>
              </a:rPr>
              <a:t>smhuang@mis.ccu.edu.tw</a:t>
            </a:r>
            <a:endParaRPr lang="en-US" altLang="zh-TW" dirty="0">
              <a:solidFill>
                <a:schemeClr val="tx1"/>
              </a:solidFill>
              <a:latin typeface="標楷體" panose="03000509000000000000" pitchFamily="65" charset="-120"/>
              <a:ea typeface="標楷體" panose="03000509000000000000" pitchFamily="65" charset="-120"/>
            </a:endParaRPr>
          </a:p>
          <a:p>
            <a:pPr marL="12700">
              <a:spcBef>
                <a:spcPts val="105"/>
              </a:spcBef>
            </a:pPr>
            <a:endParaRPr lang="en-US" altLang="zh-TW" dirty="0">
              <a:solidFill>
                <a:schemeClr val="tx1"/>
              </a:solidFill>
              <a:latin typeface="標楷體" panose="03000509000000000000" pitchFamily="65" charset="-120"/>
              <a:ea typeface="標楷體" panose="03000509000000000000" pitchFamily="65" charset="-120"/>
            </a:endParaRPr>
          </a:p>
          <a:p>
            <a:pPr marL="12700">
              <a:spcBef>
                <a:spcPts val="105"/>
              </a:spcBef>
            </a:pPr>
            <a:r>
              <a:rPr lang="zh-TW" altLang="en-US" kern="0" dirty="0">
                <a:solidFill>
                  <a:schemeClr val="tx1"/>
                </a:solidFill>
                <a:latin typeface="標楷體" panose="03000509000000000000" pitchFamily="65" charset="-120"/>
                <a:ea typeface="標楷體" panose="03000509000000000000" pitchFamily="65" charset="-120"/>
              </a:rPr>
              <a:t>呂家瑄 助教：</a:t>
            </a:r>
            <a:r>
              <a:rPr lang="en-US" altLang="zh-TW" kern="0" dirty="0">
                <a:solidFill>
                  <a:schemeClr val="tx1"/>
                </a:solidFill>
                <a:latin typeface="標楷體" panose="03000509000000000000" pitchFamily="65" charset="-120"/>
                <a:ea typeface="標楷體" panose="03000509000000000000" pitchFamily="65" charset="-120"/>
                <a:hlinkClick r:id="rId3">
                  <a:extLst>
                    <a:ext uri="{A12FA001-AC4F-418D-AE19-62706E023703}">
                      <ahyp:hlinkClr xmlns:ahyp="http://schemas.microsoft.com/office/drawing/2018/hyperlinkcolor" val="tx"/>
                    </a:ext>
                  </a:extLst>
                </a:hlinkClick>
              </a:rPr>
              <a:t>xianlu728@gmail.com</a:t>
            </a:r>
            <a:endParaRPr lang="en-US" altLang="zh-TW" kern="0" dirty="0">
              <a:solidFill>
                <a:schemeClr val="tx1"/>
              </a:solidFill>
              <a:latin typeface="標楷體" panose="03000509000000000000" pitchFamily="65" charset="-120"/>
              <a:ea typeface="標楷體" panose="03000509000000000000" pitchFamily="65" charset="-120"/>
            </a:endParaRPr>
          </a:p>
          <a:p>
            <a:pPr marL="12700">
              <a:spcBef>
                <a:spcPts val="105"/>
              </a:spcBef>
            </a:pPr>
            <a:endParaRPr lang="en-US" altLang="zh-TW" kern="0" dirty="0">
              <a:solidFill>
                <a:schemeClr val="tx1"/>
              </a:solidFill>
              <a:latin typeface="標楷體" panose="03000509000000000000" pitchFamily="65" charset="-120"/>
              <a:ea typeface="標楷體" panose="03000509000000000000" pitchFamily="65" charset="-120"/>
            </a:endParaRPr>
          </a:p>
          <a:p>
            <a:pPr marL="12700">
              <a:spcBef>
                <a:spcPts val="105"/>
              </a:spcBef>
            </a:pPr>
            <a:r>
              <a:rPr lang="zh-TW" altLang="en-US" kern="0" dirty="0">
                <a:solidFill>
                  <a:schemeClr val="tx1"/>
                </a:solidFill>
                <a:latin typeface="標楷體" panose="03000509000000000000" pitchFamily="65" charset="-120"/>
                <a:ea typeface="標楷體" panose="03000509000000000000" pitchFamily="65" charset="-120"/>
              </a:rPr>
              <a:t>朱曦   助教：</a:t>
            </a:r>
            <a:r>
              <a:rPr lang="en-US" altLang="zh-TW" kern="0" dirty="0">
                <a:solidFill>
                  <a:schemeClr val="tx1"/>
                </a:solidFill>
                <a:latin typeface="標楷體" panose="03000509000000000000" pitchFamily="65" charset="-120"/>
                <a:ea typeface="標楷體" panose="03000509000000000000" pitchFamily="65" charset="-120"/>
                <a:hlinkClick r:id="rId4">
                  <a:extLst>
                    <a:ext uri="{A12FA001-AC4F-418D-AE19-62706E023703}">
                      <ahyp:hlinkClr xmlns:ahyp="http://schemas.microsoft.com/office/drawing/2018/hyperlinkcolor" val="tx"/>
                    </a:ext>
                  </a:extLst>
                </a:hlinkClick>
              </a:rPr>
              <a:t>chuhsi100@gmail.com</a:t>
            </a:r>
            <a:endParaRPr lang="en-US" altLang="zh-TW" kern="0" dirty="0">
              <a:solidFill>
                <a:schemeClr val="tx1"/>
              </a:solidFill>
              <a:latin typeface="標楷體" panose="03000509000000000000" pitchFamily="65" charset="-120"/>
              <a:ea typeface="標楷體" panose="03000509000000000000" pitchFamily="65" charset="-120"/>
            </a:endParaRPr>
          </a:p>
          <a:p>
            <a:pPr marL="12700">
              <a:spcBef>
                <a:spcPts val="105"/>
              </a:spcBef>
            </a:pPr>
            <a:endParaRPr lang="en-US" altLang="zh-TW" kern="0" dirty="0">
              <a:solidFill>
                <a:schemeClr val="tx1"/>
              </a:solidFill>
              <a:latin typeface="標楷體" panose="03000509000000000000" pitchFamily="65" charset="-120"/>
              <a:ea typeface="標楷體" panose="03000509000000000000" pitchFamily="65"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839469" cy="975994"/>
            <a:chOff x="0" y="0"/>
            <a:chExt cx="839469" cy="975994"/>
          </a:xfrm>
        </p:grpSpPr>
        <p:pic>
          <p:nvPicPr>
            <p:cNvPr id="3" name="object 3"/>
            <p:cNvPicPr/>
            <p:nvPr/>
          </p:nvPicPr>
          <p:blipFill>
            <a:blip r:embed="rId2" cstate="print"/>
            <a:stretch>
              <a:fillRect/>
            </a:stretch>
          </p:blipFill>
          <p:spPr>
            <a:xfrm>
              <a:off x="0" y="0"/>
              <a:ext cx="839022" cy="975904"/>
            </a:xfrm>
            <a:prstGeom prst="rect">
              <a:avLst/>
            </a:prstGeom>
          </p:spPr>
        </p:pic>
        <p:sp>
          <p:nvSpPr>
            <p:cNvPr id="4" name="object 4"/>
            <p:cNvSpPr/>
            <p:nvPr/>
          </p:nvSpPr>
          <p:spPr>
            <a:xfrm>
              <a:off x="0" y="0"/>
              <a:ext cx="754380" cy="873125"/>
            </a:xfrm>
            <a:custGeom>
              <a:avLst/>
              <a:gdLst/>
              <a:ahLst/>
              <a:cxnLst/>
              <a:rect l="l" t="t" r="r" b="b"/>
              <a:pathLst>
                <a:path w="754380" h="873125">
                  <a:moveTo>
                    <a:pt x="746879" y="0"/>
                  </a:moveTo>
                  <a:lnTo>
                    <a:pt x="464857" y="0"/>
                  </a:lnTo>
                  <a:lnTo>
                    <a:pt x="467951" y="12798"/>
                  </a:lnTo>
                  <a:lnTo>
                    <a:pt x="474550" y="58724"/>
                  </a:lnTo>
                  <a:lnTo>
                    <a:pt x="476796" y="105918"/>
                  </a:lnTo>
                  <a:lnTo>
                    <a:pt x="474550" y="153111"/>
                  </a:lnTo>
                  <a:lnTo>
                    <a:pt x="467951" y="199037"/>
                  </a:lnTo>
                  <a:lnTo>
                    <a:pt x="457204" y="243490"/>
                  </a:lnTo>
                  <a:lnTo>
                    <a:pt x="442513" y="286263"/>
                  </a:lnTo>
                  <a:lnTo>
                    <a:pt x="424086" y="327151"/>
                  </a:lnTo>
                  <a:lnTo>
                    <a:pt x="402127" y="365950"/>
                  </a:lnTo>
                  <a:lnTo>
                    <a:pt x="376842" y="402452"/>
                  </a:lnTo>
                  <a:lnTo>
                    <a:pt x="348437" y="436454"/>
                  </a:lnTo>
                  <a:lnTo>
                    <a:pt x="317117" y="467749"/>
                  </a:lnTo>
                  <a:lnTo>
                    <a:pt x="283087" y="496132"/>
                  </a:lnTo>
                  <a:lnTo>
                    <a:pt x="246554" y="521397"/>
                  </a:lnTo>
                  <a:lnTo>
                    <a:pt x="207722" y="543340"/>
                  </a:lnTo>
                  <a:lnTo>
                    <a:pt x="166797" y="561753"/>
                  </a:lnTo>
                  <a:lnTo>
                    <a:pt x="123986" y="576432"/>
                  </a:lnTo>
                  <a:lnTo>
                    <a:pt x="79493" y="587172"/>
                  </a:lnTo>
                  <a:lnTo>
                    <a:pt x="33523" y="593767"/>
                  </a:lnTo>
                  <a:lnTo>
                    <a:pt x="0" y="595359"/>
                  </a:lnTo>
                  <a:lnTo>
                    <a:pt x="0" y="872825"/>
                  </a:lnTo>
                  <a:lnTo>
                    <a:pt x="82631" y="867273"/>
                  </a:lnTo>
                  <a:lnTo>
                    <a:pt x="129511" y="859935"/>
                  </a:lnTo>
                  <a:lnTo>
                    <a:pt x="175408" y="849817"/>
                  </a:lnTo>
                  <a:lnTo>
                    <a:pt x="220232" y="837010"/>
                  </a:lnTo>
                  <a:lnTo>
                    <a:pt x="263894" y="821603"/>
                  </a:lnTo>
                  <a:lnTo>
                    <a:pt x="306302" y="803686"/>
                  </a:lnTo>
                  <a:lnTo>
                    <a:pt x="347368" y="783349"/>
                  </a:lnTo>
                  <a:lnTo>
                    <a:pt x="387002" y="760682"/>
                  </a:lnTo>
                  <a:lnTo>
                    <a:pt x="425112" y="735774"/>
                  </a:lnTo>
                  <a:lnTo>
                    <a:pt x="461610" y="708716"/>
                  </a:lnTo>
                  <a:lnTo>
                    <a:pt x="496406" y="679598"/>
                  </a:lnTo>
                  <a:lnTo>
                    <a:pt x="529409" y="648509"/>
                  </a:lnTo>
                  <a:lnTo>
                    <a:pt x="560529" y="615539"/>
                  </a:lnTo>
                  <a:lnTo>
                    <a:pt x="589676" y="580779"/>
                  </a:lnTo>
                  <a:lnTo>
                    <a:pt x="616762" y="544317"/>
                  </a:lnTo>
                  <a:lnTo>
                    <a:pt x="641694" y="506244"/>
                  </a:lnTo>
                  <a:lnTo>
                    <a:pt x="664385" y="466650"/>
                  </a:lnTo>
                  <a:lnTo>
                    <a:pt x="684742" y="425625"/>
                  </a:lnTo>
                  <a:lnTo>
                    <a:pt x="702678" y="383258"/>
                  </a:lnTo>
                  <a:lnTo>
                    <a:pt x="718101" y="339640"/>
                  </a:lnTo>
                  <a:lnTo>
                    <a:pt x="730921" y="294859"/>
                  </a:lnTo>
                  <a:lnTo>
                    <a:pt x="741049" y="249007"/>
                  </a:lnTo>
                  <a:lnTo>
                    <a:pt x="748395" y="202173"/>
                  </a:lnTo>
                  <a:lnTo>
                    <a:pt x="752868" y="154446"/>
                  </a:lnTo>
                  <a:lnTo>
                    <a:pt x="754380" y="105918"/>
                  </a:lnTo>
                  <a:lnTo>
                    <a:pt x="752868" y="57389"/>
                  </a:lnTo>
                  <a:lnTo>
                    <a:pt x="748395" y="9662"/>
                  </a:lnTo>
                  <a:lnTo>
                    <a:pt x="746879" y="0"/>
                  </a:lnTo>
                  <a:close/>
                </a:path>
              </a:pathLst>
            </a:custGeom>
            <a:solidFill>
              <a:srgbClr val="3B5CE8"/>
            </a:solidFill>
          </p:spPr>
          <p:txBody>
            <a:bodyPr wrap="square" lIns="0" tIns="0" rIns="0" bIns="0" rtlCol="0"/>
            <a:lstStyle/>
            <a:p>
              <a:endParaRPr>
                <a:latin typeface="標楷體" panose="03000509000000000000" pitchFamily="65" charset="-120"/>
                <a:ea typeface="標楷體" panose="03000509000000000000" pitchFamily="65" charset="-120"/>
              </a:endParaRPr>
            </a:p>
          </p:txBody>
        </p:sp>
      </p:grpSp>
      <p:sp>
        <p:nvSpPr>
          <p:cNvPr id="5" name="object 5"/>
          <p:cNvSpPr txBox="1">
            <a:spLocks noGrp="1"/>
          </p:cNvSpPr>
          <p:nvPr>
            <p:ph type="title"/>
          </p:nvPr>
        </p:nvSpPr>
        <p:spPr>
          <a:xfrm>
            <a:off x="990600" y="615950"/>
            <a:ext cx="1981200" cy="567463"/>
          </a:xfrm>
          <a:prstGeom prst="rect">
            <a:avLst/>
          </a:prstGeom>
        </p:spPr>
        <p:txBody>
          <a:bodyPr vert="horz" wrap="square" lIns="0" tIns="13335" rIns="0" bIns="0" rtlCol="0">
            <a:spAutoFit/>
          </a:bodyPr>
          <a:lstStyle/>
          <a:p>
            <a:pPr marL="12700">
              <a:lnSpc>
                <a:spcPct val="100000"/>
              </a:lnSpc>
              <a:spcBef>
                <a:spcPts val="105"/>
              </a:spcBef>
            </a:pPr>
            <a:r>
              <a:rPr sz="3600" b="1" dirty="0">
                <a:latin typeface="標楷體" panose="03000509000000000000" pitchFamily="65" charset="-120"/>
                <a:ea typeface="標楷體" panose="03000509000000000000" pitchFamily="65" charset="-120"/>
              </a:rPr>
              <a:t>評量方式</a:t>
            </a:r>
          </a:p>
        </p:txBody>
      </p:sp>
      <p:graphicFrame>
        <p:nvGraphicFramePr>
          <p:cNvPr id="9" name="表格 8">
            <a:extLst>
              <a:ext uri="{FF2B5EF4-FFF2-40B4-BE49-F238E27FC236}">
                <a16:creationId xmlns:a16="http://schemas.microsoft.com/office/drawing/2014/main" id="{574F02B7-D0B8-4ED9-BAC3-9F0C92DE5EE0}"/>
              </a:ext>
            </a:extLst>
          </p:cNvPr>
          <p:cNvGraphicFramePr>
            <a:graphicFrameLocks noGrp="1"/>
          </p:cNvGraphicFramePr>
          <p:nvPr>
            <p:extLst>
              <p:ext uri="{D42A27DB-BD31-4B8C-83A1-F6EECF244321}">
                <p14:modId xmlns:p14="http://schemas.microsoft.com/office/powerpoint/2010/main" val="3324190838"/>
              </p:ext>
            </p:extLst>
          </p:nvPr>
        </p:nvGraphicFramePr>
        <p:xfrm>
          <a:off x="853617" y="1905000"/>
          <a:ext cx="10245726" cy="3568700"/>
        </p:xfrm>
        <a:graphic>
          <a:graphicData uri="http://schemas.openxmlformats.org/drawingml/2006/table">
            <a:tbl>
              <a:tblPr firstRow="1" bandRow="1">
                <a:tableStyleId>{5C22544A-7EE6-4342-B048-85BDC9FD1C3A}</a:tableStyleId>
              </a:tblPr>
              <a:tblGrid>
                <a:gridCol w="5122863">
                  <a:extLst>
                    <a:ext uri="{9D8B030D-6E8A-4147-A177-3AD203B41FA5}">
                      <a16:colId xmlns:a16="http://schemas.microsoft.com/office/drawing/2014/main" val="1350947596"/>
                    </a:ext>
                  </a:extLst>
                </a:gridCol>
                <a:gridCol w="5122863">
                  <a:extLst>
                    <a:ext uri="{9D8B030D-6E8A-4147-A177-3AD203B41FA5}">
                      <a16:colId xmlns:a16="http://schemas.microsoft.com/office/drawing/2014/main" val="1811567974"/>
                    </a:ext>
                  </a:extLst>
                </a:gridCol>
              </a:tblGrid>
              <a:tr h="713740">
                <a:tc>
                  <a:txBody>
                    <a:bodyPr/>
                    <a:lstStyle/>
                    <a:p>
                      <a:r>
                        <a:rPr lang="zh-TW" altLang="en-US" sz="3600" dirty="0">
                          <a:latin typeface="標楷體" panose="03000509000000000000" pitchFamily="65" charset="-120"/>
                          <a:ea typeface="標楷體" panose="03000509000000000000" pitchFamily="65" charset="-120"/>
                        </a:rPr>
                        <a:t>內容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sz="3600" dirty="0">
                          <a:latin typeface="標楷體" panose="03000509000000000000" pitchFamily="65" charset="-120"/>
                          <a:ea typeface="標楷體" panose="03000509000000000000" pitchFamily="65" charset="-120"/>
                        </a:rPr>
                        <a:t>佔比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0477476"/>
                  </a:ext>
                </a:extLst>
              </a:tr>
              <a:tr h="713740">
                <a:tc>
                  <a:txBody>
                    <a:bodyPr/>
                    <a:lstStyle/>
                    <a:p>
                      <a:r>
                        <a:rPr lang="zh-TW" altLang="en-US" sz="3600" dirty="0">
                          <a:latin typeface="標楷體" panose="03000509000000000000" pitchFamily="65" charset="-120"/>
                          <a:ea typeface="標楷體" panose="03000509000000000000" pitchFamily="65" charset="-120"/>
                        </a:rPr>
                        <a:t>課堂參與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TW" sz="3600" dirty="0">
                          <a:latin typeface="標楷體" panose="03000509000000000000" pitchFamily="65" charset="-120"/>
                          <a:ea typeface="標楷體" panose="03000509000000000000" pitchFamily="65" charset="-120"/>
                        </a:rPr>
                        <a:t>15%</a:t>
                      </a:r>
                      <a:endParaRPr lang="zh-TW" altLang="en-US" sz="36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8452464"/>
                  </a:ext>
                </a:extLst>
              </a:tr>
              <a:tr h="713740">
                <a:tc>
                  <a:txBody>
                    <a:bodyPr/>
                    <a:lstStyle/>
                    <a:p>
                      <a:r>
                        <a:rPr lang="zh-TW" altLang="en-US" sz="3600" dirty="0">
                          <a:latin typeface="標楷體" panose="03000509000000000000" pitchFamily="65" charset="-120"/>
                          <a:ea typeface="標楷體" panose="03000509000000000000" pitchFamily="65" charset="-120"/>
                        </a:rPr>
                        <a:t>個案討論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TW" sz="3600" dirty="0">
                          <a:latin typeface="標楷體" panose="03000509000000000000" pitchFamily="65" charset="-120"/>
                          <a:ea typeface="標楷體" panose="03000509000000000000" pitchFamily="65" charset="-120"/>
                        </a:rPr>
                        <a:t>15%</a:t>
                      </a:r>
                      <a:endParaRPr lang="zh-TW" altLang="en-US" sz="36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2031930"/>
                  </a:ext>
                </a:extLst>
              </a:tr>
              <a:tr h="713740">
                <a:tc>
                  <a:txBody>
                    <a:bodyPr/>
                    <a:lstStyle/>
                    <a:p>
                      <a:r>
                        <a:rPr lang="zh-TW" altLang="zh-TW" sz="3600" dirty="0">
                          <a:latin typeface="標楷體" panose="03000509000000000000" pitchFamily="65" charset="-120"/>
                          <a:ea typeface="標楷體" panose="03000509000000000000" pitchFamily="65" charset="-120"/>
                        </a:rPr>
                        <a:t>期中考試</a:t>
                      </a:r>
                      <a:endParaRPr lang="zh-TW" altLang="en-US" sz="36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TW" sz="3600" dirty="0">
                          <a:latin typeface="標楷體" panose="03000509000000000000" pitchFamily="65" charset="-120"/>
                          <a:ea typeface="標楷體" panose="03000509000000000000" pitchFamily="65" charset="-120"/>
                        </a:rPr>
                        <a:t>30%</a:t>
                      </a:r>
                      <a:endParaRPr lang="zh-TW" altLang="en-US" sz="36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0315674"/>
                  </a:ext>
                </a:extLst>
              </a:tr>
              <a:tr h="713740">
                <a:tc>
                  <a:txBody>
                    <a:bodyPr/>
                    <a:lstStyle/>
                    <a:p>
                      <a:r>
                        <a:rPr lang="zh-TW" altLang="zh-TW" sz="3600" dirty="0">
                          <a:latin typeface="標楷體" panose="03000509000000000000" pitchFamily="65" charset="-120"/>
                          <a:ea typeface="標楷體" panose="03000509000000000000" pitchFamily="65" charset="-120"/>
                        </a:rPr>
                        <a:t>期末專題</a:t>
                      </a:r>
                      <a:r>
                        <a:rPr lang="zh-TW" altLang="en-US" sz="3600" dirty="0">
                          <a:latin typeface="標楷體" panose="03000509000000000000" pitchFamily="65" charset="-120"/>
                          <a:ea typeface="標楷體" panose="03000509000000000000" pitchFamily="65" charset="-120"/>
                        </a:rPr>
                        <a:t>報告</a:t>
                      </a:r>
                      <a:r>
                        <a:rPr lang="en-US" altLang="zh-TW" sz="3600" dirty="0">
                          <a:latin typeface="標楷體" panose="03000509000000000000" pitchFamily="65" charset="-120"/>
                          <a:ea typeface="標楷體" panose="03000509000000000000" pitchFamily="65" charset="-120"/>
                        </a:rPr>
                        <a:t> </a:t>
                      </a:r>
                      <a:endParaRPr lang="zh-TW" altLang="en-US" sz="36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TW" sz="3600" dirty="0">
                          <a:latin typeface="標楷體" panose="03000509000000000000" pitchFamily="65" charset="-120"/>
                          <a:ea typeface="標楷體" panose="03000509000000000000" pitchFamily="65" charset="-120"/>
                        </a:rPr>
                        <a:t>40%</a:t>
                      </a:r>
                      <a:endParaRPr lang="zh-TW" altLang="en-US" sz="36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8753607"/>
                  </a:ext>
                </a:extLst>
              </a:tr>
            </a:tbl>
          </a:graphicData>
        </a:graphic>
      </p:graphicFrame>
    </p:spTree>
    <p:extLst>
      <p:ext uri="{BB962C8B-B14F-4D97-AF65-F5344CB8AC3E}">
        <p14:creationId xmlns:p14="http://schemas.microsoft.com/office/powerpoint/2010/main" val="2750779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2192" y="382600"/>
            <a:ext cx="2874010" cy="514350"/>
          </a:xfrm>
          <a:prstGeom prst="rect">
            <a:avLst/>
          </a:prstGeom>
        </p:spPr>
        <p:txBody>
          <a:bodyPr vert="horz" wrap="square" lIns="0" tIns="13335" rIns="0" bIns="0" rtlCol="0">
            <a:spAutoFit/>
          </a:bodyPr>
          <a:lstStyle/>
          <a:p>
            <a:pPr marL="12700">
              <a:lnSpc>
                <a:spcPct val="100000"/>
              </a:lnSpc>
              <a:spcBef>
                <a:spcPts val="105"/>
              </a:spcBef>
            </a:pPr>
            <a:r>
              <a:rPr dirty="0">
                <a:latin typeface="標楷體" panose="03000509000000000000" pitchFamily="65" charset="-120"/>
                <a:ea typeface="標楷體" panose="03000509000000000000" pitchFamily="65" charset="-120"/>
              </a:rPr>
              <a:t>課程目標及特色</a:t>
            </a:r>
          </a:p>
        </p:txBody>
      </p:sp>
      <p:sp>
        <p:nvSpPr>
          <p:cNvPr id="3" name="object 3"/>
          <p:cNvSpPr/>
          <p:nvPr/>
        </p:nvSpPr>
        <p:spPr>
          <a:xfrm>
            <a:off x="1633997" y="2438400"/>
            <a:ext cx="434340" cy="410209"/>
          </a:xfrm>
          <a:custGeom>
            <a:avLst/>
            <a:gdLst/>
            <a:ahLst/>
            <a:cxnLst/>
            <a:rect l="l" t="t" r="r" b="b"/>
            <a:pathLst>
              <a:path w="434339" h="410210">
                <a:moveTo>
                  <a:pt x="228637" y="406146"/>
                </a:moveTo>
                <a:lnTo>
                  <a:pt x="203819" y="406146"/>
                </a:lnTo>
                <a:lnTo>
                  <a:pt x="207629" y="408432"/>
                </a:lnTo>
                <a:lnTo>
                  <a:pt x="211820" y="409956"/>
                </a:lnTo>
                <a:lnTo>
                  <a:pt x="220837" y="409956"/>
                </a:lnTo>
                <a:lnTo>
                  <a:pt x="225028" y="408432"/>
                </a:lnTo>
                <a:lnTo>
                  <a:pt x="228637" y="406146"/>
                </a:lnTo>
                <a:close/>
              </a:path>
              <a:path w="434339" h="410210">
                <a:moveTo>
                  <a:pt x="337804" y="0"/>
                </a:moveTo>
                <a:lnTo>
                  <a:pt x="96123" y="0"/>
                </a:lnTo>
                <a:lnTo>
                  <a:pt x="86232" y="1468"/>
                </a:lnTo>
                <a:lnTo>
                  <a:pt x="4302" y="120776"/>
                </a:lnTo>
                <a:lnTo>
                  <a:pt x="0" y="140985"/>
                </a:lnTo>
                <a:lnTo>
                  <a:pt x="2212" y="151370"/>
                </a:lnTo>
                <a:lnTo>
                  <a:pt x="7223" y="160527"/>
                </a:lnTo>
                <a:lnTo>
                  <a:pt x="196199" y="400050"/>
                </a:lnTo>
                <a:lnTo>
                  <a:pt x="197850" y="401955"/>
                </a:lnTo>
                <a:lnTo>
                  <a:pt x="200009" y="403225"/>
                </a:lnTo>
                <a:lnTo>
                  <a:pt x="202041" y="404749"/>
                </a:lnTo>
                <a:lnTo>
                  <a:pt x="202676" y="406526"/>
                </a:lnTo>
                <a:lnTo>
                  <a:pt x="203819" y="406146"/>
                </a:lnTo>
                <a:lnTo>
                  <a:pt x="228637" y="406146"/>
                </a:lnTo>
                <a:lnTo>
                  <a:pt x="228838" y="406019"/>
                </a:lnTo>
                <a:lnTo>
                  <a:pt x="229981" y="406019"/>
                </a:lnTo>
                <a:lnTo>
                  <a:pt x="230362" y="404875"/>
                </a:lnTo>
                <a:lnTo>
                  <a:pt x="232394" y="403351"/>
                </a:lnTo>
                <a:lnTo>
                  <a:pt x="234680" y="402082"/>
                </a:lnTo>
                <a:lnTo>
                  <a:pt x="236331" y="400050"/>
                </a:lnTo>
                <a:lnTo>
                  <a:pt x="273154" y="354075"/>
                </a:lnTo>
                <a:lnTo>
                  <a:pt x="215884" y="354075"/>
                </a:lnTo>
                <a:lnTo>
                  <a:pt x="208716" y="331597"/>
                </a:lnTo>
                <a:lnTo>
                  <a:pt x="178800" y="331597"/>
                </a:lnTo>
                <a:lnTo>
                  <a:pt x="30083" y="143383"/>
                </a:lnTo>
                <a:lnTo>
                  <a:pt x="434075" y="143383"/>
                </a:lnTo>
                <a:lnTo>
                  <a:pt x="434149" y="140985"/>
                </a:lnTo>
                <a:lnTo>
                  <a:pt x="433619" y="132030"/>
                </a:lnTo>
                <a:lnTo>
                  <a:pt x="430006" y="122300"/>
                </a:lnTo>
                <a:lnTo>
                  <a:pt x="425668" y="114681"/>
                </a:lnTo>
                <a:lnTo>
                  <a:pt x="40751" y="114681"/>
                </a:lnTo>
                <a:lnTo>
                  <a:pt x="80248" y="45847"/>
                </a:lnTo>
                <a:lnTo>
                  <a:pt x="111657" y="45847"/>
                </a:lnTo>
                <a:lnTo>
                  <a:pt x="103997" y="28701"/>
                </a:lnTo>
                <a:lnTo>
                  <a:pt x="376719" y="28701"/>
                </a:lnTo>
                <a:lnTo>
                  <a:pt x="371586" y="19685"/>
                </a:lnTo>
                <a:lnTo>
                  <a:pt x="365361" y="11787"/>
                </a:lnTo>
                <a:lnTo>
                  <a:pt x="357087" y="5540"/>
                </a:lnTo>
                <a:lnTo>
                  <a:pt x="347659" y="1466"/>
                </a:lnTo>
                <a:lnTo>
                  <a:pt x="337804" y="0"/>
                </a:lnTo>
                <a:close/>
              </a:path>
              <a:path w="434339" h="410210">
                <a:moveTo>
                  <a:pt x="229981" y="406019"/>
                </a:moveTo>
                <a:lnTo>
                  <a:pt x="228838" y="406019"/>
                </a:lnTo>
                <a:lnTo>
                  <a:pt x="229854" y="406400"/>
                </a:lnTo>
                <a:lnTo>
                  <a:pt x="229981" y="406019"/>
                </a:lnTo>
                <a:close/>
              </a:path>
              <a:path w="434339" h="410210">
                <a:moveTo>
                  <a:pt x="309356" y="143383"/>
                </a:moveTo>
                <a:lnTo>
                  <a:pt x="279511" y="143383"/>
                </a:lnTo>
                <a:lnTo>
                  <a:pt x="215884" y="354075"/>
                </a:lnTo>
                <a:lnTo>
                  <a:pt x="273154" y="354075"/>
                </a:lnTo>
                <a:lnTo>
                  <a:pt x="288005" y="335534"/>
                </a:lnTo>
                <a:lnTo>
                  <a:pt x="251317" y="335534"/>
                </a:lnTo>
                <a:lnTo>
                  <a:pt x="309356" y="143383"/>
                </a:lnTo>
                <a:close/>
              </a:path>
              <a:path w="434339" h="410210">
                <a:moveTo>
                  <a:pt x="434075" y="143383"/>
                </a:moveTo>
                <a:lnTo>
                  <a:pt x="404860" y="143383"/>
                </a:lnTo>
                <a:lnTo>
                  <a:pt x="404606" y="144018"/>
                </a:lnTo>
                <a:lnTo>
                  <a:pt x="251317" y="335534"/>
                </a:lnTo>
                <a:lnTo>
                  <a:pt x="288005" y="335534"/>
                </a:lnTo>
                <a:lnTo>
                  <a:pt x="426958" y="162051"/>
                </a:lnTo>
                <a:lnTo>
                  <a:pt x="431988" y="152965"/>
                </a:lnTo>
                <a:lnTo>
                  <a:pt x="434075" y="143383"/>
                </a:lnTo>
                <a:close/>
              </a:path>
              <a:path w="434339" h="410210">
                <a:moveTo>
                  <a:pt x="148701" y="143383"/>
                </a:moveTo>
                <a:lnTo>
                  <a:pt x="118729" y="143383"/>
                </a:lnTo>
                <a:lnTo>
                  <a:pt x="178800" y="331597"/>
                </a:lnTo>
                <a:lnTo>
                  <a:pt x="208716" y="331597"/>
                </a:lnTo>
                <a:lnTo>
                  <a:pt x="148701" y="143383"/>
                </a:lnTo>
                <a:close/>
              </a:path>
              <a:path w="434339" h="410210">
                <a:moveTo>
                  <a:pt x="111657" y="45847"/>
                </a:moveTo>
                <a:lnTo>
                  <a:pt x="80248" y="45847"/>
                </a:lnTo>
                <a:lnTo>
                  <a:pt x="111109" y="114681"/>
                </a:lnTo>
                <a:lnTo>
                  <a:pt x="153908" y="114681"/>
                </a:lnTo>
                <a:lnTo>
                  <a:pt x="168555" y="94361"/>
                </a:lnTo>
                <a:lnTo>
                  <a:pt x="133334" y="94361"/>
                </a:lnTo>
                <a:lnTo>
                  <a:pt x="111657" y="45847"/>
                </a:lnTo>
                <a:close/>
              </a:path>
              <a:path w="434339" h="410210">
                <a:moveTo>
                  <a:pt x="252714" y="28701"/>
                </a:moveTo>
                <a:lnTo>
                  <a:pt x="217408" y="28701"/>
                </a:lnTo>
                <a:lnTo>
                  <a:pt x="279384" y="114681"/>
                </a:lnTo>
                <a:lnTo>
                  <a:pt x="322183" y="114681"/>
                </a:lnTo>
                <a:lnTo>
                  <a:pt x="331247" y="94361"/>
                </a:lnTo>
                <a:lnTo>
                  <a:pt x="299958" y="94361"/>
                </a:lnTo>
                <a:lnTo>
                  <a:pt x="252714" y="28701"/>
                </a:lnTo>
                <a:close/>
              </a:path>
              <a:path w="434339" h="410210">
                <a:moveTo>
                  <a:pt x="386118" y="45212"/>
                </a:moveTo>
                <a:lnTo>
                  <a:pt x="353171" y="45212"/>
                </a:lnTo>
                <a:lnTo>
                  <a:pt x="392795" y="114681"/>
                </a:lnTo>
                <a:lnTo>
                  <a:pt x="425668" y="114681"/>
                </a:lnTo>
                <a:lnTo>
                  <a:pt x="386118" y="45212"/>
                </a:lnTo>
                <a:close/>
              </a:path>
              <a:path w="434339" h="410210">
                <a:moveTo>
                  <a:pt x="215884" y="28701"/>
                </a:moveTo>
                <a:lnTo>
                  <a:pt x="180578" y="28701"/>
                </a:lnTo>
                <a:lnTo>
                  <a:pt x="133334" y="94361"/>
                </a:lnTo>
                <a:lnTo>
                  <a:pt x="168555" y="94361"/>
                </a:lnTo>
                <a:lnTo>
                  <a:pt x="215884" y="28701"/>
                </a:lnTo>
                <a:close/>
              </a:path>
              <a:path w="434339" h="410210">
                <a:moveTo>
                  <a:pt x="376719" y="28701"/>
                </a:moveTo>
                <a:lnTo>
                  <a:pt x="329295" y="28701"/>
                </a:lnTo>
                <a:lnTo>
                  <a:pt x="299958" y="94361"/>
                </a:lnTo>
                <a:lnTo>
                  <a:pt x="331247" y="94361"/>
                </a:lnTo>
                <a:lnTo>
                  <a:pt x="353171" y="45212"/>
                </a:lnTo>
                <a:lnTo>
                  <a:pt x="386118" y="45212"/>
                </a:lnTo>
                <a:lnTo>
                  <a:pt x="376719" y="28701"/>
                </a:lnTo>
                <a:close/>
              </a:path>
            </a:pathLst>
          </a:custGeom>
          <a:solidFill>
            <a:srgbClr val="3B5CE8"/>
          </a:solidFill>
        </p:spPr>
        <p:txBody>
          <a:bodyPr wrap="square" lIns="0" tIns="0" rIns="0" bIns="0" rtlCol="0"/>
          <a:lstStyle/>
          <a:p>
            <a:endParaRPr/>
          </a:p>
        </p:txBody>
      </p:sp>
      <p:sp>
        <p:nvSpPr>
          <p:cNvPr id="4" name="object 4"/>
          <p:cNvSpPr/>
          <p:nvPr/>
        </p:nvSpPr>
        <p:spPr>
          <a:xfrm>
            <a:off x="762000" y="3733800"/>
            <a:ext cx="10922000" cy="0"/>
          </a:xfrm>
          <a:custGeom>
            <a:avLst/>
            <a:gdLst/>
            <a:ahLst/>
            <a:cxnLst/>
            <a:rect l="l" t="t" r="r" b="b"/>
            <a:pathLst>
              <a:path w="10922000">
                <a:moveTo>
                  <a:pt x="0" y="0"/>
                </a:moveTo>
                <a:lnTo>
                  <a:pt x="10922000" y="0"/>
                </a:lnTo>
              </a:path>
            </a:pathLst>
          </a:custGeom>
          <a:ln w="6350">
            <a:solidFill>
              <a:srgbClr val="4471C4"/>
            </a:solidFill>
          </a:ln>
        </p:spPr>
        <p:txBody>
          <a:bodyPr wrap="square" lIns="0" tIns="0" rIns="0" bIns="0" rtlCol="0"/>
          <a:lstStyle/>
          <a:p>
            <a:endParaRPr/>
          </a:p>
        </p:txBody>
      </p:sp>
      <p:sp>
        <p:nvSpPr>
          <p:cNvPr id="5" name="object 5"/>
          <p:cNvSpPr txBox="1"/>
          <p:nvPr/>
        </p:nvSpPr>
        <p:spPr>
          <a:xfrm>
            <a:off x="2514600" y="1441342"/>
            <a:ext cx="7751318" cy="4882747"/>
          </a:xfrm>
          <a:prstGeom prst="rect">
            <a:avLst/>
          </a:prstGeom>
        </p:spPr>
        <p:txBody>
          <a:bodyPr vert="horz" wrap="square" lIns="0" tIns="238125" rIns="0" bIns="0" rtlCol="0">
            <a:spAutoFit/>
          </a:bodyPr>
          <a:lstStyle/>
          <a:p>
            <a:pPr marL="110489">
              <a:lnSpc>
                <a:spcPct val="100000"/>
              </a:lnSpc>
              <a:spcBef>
                <a:spcPts val="1875"/>
              </a:spcBef>
            </a:pPr>
            <a:r>
              <a:rPr sz="2800" b="1" spc="-5" dirty="0" err="1">
                <a:solidFill>
                  <a:srgbClr val="3B5CE8"/>
                </a:solidFill>
                <a:latin typeface="Times New Roman" panose="02020603050405020304" pitchFamily="18" charset="0"/>
                <a:ea typeface="標楷體" panose="03000509000000000000" pitchFamily="65" charset="-120"/>
                <a:cs typeface="Times New Roman" panose="02020603050405020304" pitchFamily="18" charset="0"/>
              </a:rPr>
              <a:t>透過大數據分析</a:t>
            </a:r>
            <a:r>
              <a:rPr lang="zh-TW" altLang="en-US" sz="2800" b="1" spc="-5" dirty="0">
                <a:solidFill>
                  <a:srgbClr val="3B5CE8"/>
                </a:solidFill>
                <a:latin typeface="Times New Roman" panose="02020603050405020304" pitchFamily="18" charset="0"/>
                <a:ea typeface="標楷體" panose="03000509000000000000" pitchFamily="65" charset="-120"/>
                <a:cs typeface="Times New Roman" panose="02020603050405020304" pitchFamily="18" charset="0"/>
              </a:rPr>
              <a:t>與人工智慧</a:t>
            </a:r>
            <a:r>
              <a:rPr sz="2800" b="1" spc="-5" dirty="0" err="1">
                <a:solidFill>
                  <a:srgbClr val="3B5CE8"/>
                </a:solidFill>
                <a:latin typeface="Times New Roman" panose="02020603050405020304" pitchFamily="18" charset="0"/>
                <a:ea typeface="標楷體" panose="03000509000000000000" pitchFamily="65" charset="-120"/>
                <a:cs typeface="Times New Roman" panose="02020603050405020304" pitchFamily="18" charset="0"/>
              </a:rPr>
              <a:t>進行稽核</a:t>
            </a:r>
            <a:r>
              <a:rPr lang="zh-TW" altLang="en-US" sz="2800" b="1" spc="-5" dirty="0">
                <a:solidFill>
                  <a:srgbClr val="3B5CE8"/>
                </a:solidFill>
                <a:latin typeface="Times New Roman" panose="02020603050405020304" pitchFamily="18" charset="0"/>
                <a:ea typeface="標楷體" panose="03000509000000000000" pitchFamily="65" charset="-120"/>
                <a:cs typeface="Times New Roman" panose="02020603050405020304" pitchFamily="18" charset="0"/>
              </a:rPr>
              <a:t>工作</a:t>
            </a:r>
            <a:endParaRPr sz="2800" dirty="0">
              <a:latin typeface="Times New Roman" panose="02020603050405020304" pitchFamily="18" charset="0"/>
              <a:ea typeface="標楷體" panose="03000509000000000000" pitchFamily="65" charset="-120"/>
              <a:cs typeface="Times New Roman" panose="02020603050405020304" pitchFamily="18" charset="0"/>
            </a:endParaRPr>
          </a:p>
          <a:p>
            <a:pPr marL="87630" marR="5080" algn="just">
              <a:lnSpc>
                <a:spcPct val="100000"/>
              </a:lnSpc>
              <a:spcBef>
                <a:spcPts val="1275"/>
              </a:spcBef>
            </a:pPr>
            <a:r>
              <a:rPr sz="2800"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提供學生了解如</a:t>
            </a:r>
            <a:r>
              <a:rPr sz="2800" spc="-15"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何</a:t>
            </a:r>
            <a:r>
              <a:rPr sz="2800"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透過</a:t>
            </a:r>
            <a:r>
              <a:rPr sz="2800" spc="-15"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大</a:t>
            </a:r>
            <a:r>
              <a:rPr sz="2800"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數據</a:t>
            </a:r>
            <a:r>
              <a:rPr sz="2800" spc="-15"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分</a:t>
            </a:r>
            <a:r>
              <a:rPr sz="2800"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析</a:t>
            </a:r>
            <a:r>
              <a:rPr lang="zh-TW" altLang="en-US"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及人工智慧等智能稽核技術</a:t>
            </a:r>
            <a:r>
              <a:rPr sz="2800"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來</a:t>
            </a:r>
            <a:r>
              <a:rPr sz="2800" spc="-15"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進</a:t>
            </a:r>
            <a:r>
              <a:rPr sz="2800"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行稽核</a:t>
            </a:r>
            <a:r>
              <a:rPr sz="2800" spc="-15"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工</a:t>
            </a:r>
            <a:r>
              <a:rPr sz="2800"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作</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spc="-1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使</a:t>
            </a:r>
            <a:r>
              <a:rPr sz="2800"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其可</a:t>
            </a:r>
            <a:r>
              <a:rPr sz="2800" spc="-15" dirty="0" err="1">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以</a:t>
            </a:r>
            <a:r>
              <a:rPr lang="zh-TW" altLang="en-US"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有效了解相關技術於實務上的應用與發展。</a:t>
            </a:r>
            <a:endParaRPr sz="2800" dirty="0">
              <a:latin typeface="Times New Roman" panose="02020603050405020304" pitchFamily="18" charset="0"/>
              <a:ea typeface="標楷體" panose="03000509000000000000" pitchFamily="65" charset="-120"/>
              <a:cs typeface="Times New Roman" panose="02020603050405020304" pitchFamily="18" charset="0"/>
            </a:endParaRPr>
          </a:p>
          <a:p>
            <a:pPr>
              <a:lnSpc>
                <a:spcPct val="100000"/>
              </a:lnSpc>
              <a:spcBef>
                <a:spcPts val="30"/>
              </a:spcBef>
            </a:pPr>
            <a:endParaRPr sz="2800" dirty="0">
              <a:latin typeface="Times New Roman" panose="02020603050405020304" pitchFamily="18" charset="0"/>
              <a:ea typeface="標楷體" panose="03000509000000000000" pitchFamily="65" charset="-120"/>
              <a:cs typeface="Times New Roman" panose="02020603050405020304" pitchFamily="18" charset="0"/>
            </a:endParaRPr>
          </a:p>
          <a:p>
            <a:pPr marL="12700">
              <a:lnSpc>
                <a:spcPct val="100000"/>
              </a:lnSpc>
            </a:pPr>
            <a:r>
              <a:rPr sz="2800" b="1" spc="-10" dirty="0">
                <a:solidFill>
                  <a:srgbClr val="3B5CE8"/>
                </a:solidFill>
                <a:latin typeface="Times New Roman" panose="02020603050405020304" pitchFamily="18" charset="0"/>
                <a:ea typeface="標楷體" panose="03000509000000000000" pitchFamily="65" charset="-120"/>
                <a:cs typeface="Times New Roman" panose="02020603050405020304" pitchFamily="18" charset="0"/>
              </a:rPr>
              <a:t>Project</a:t>
            </a:r>
            <a:r>
              <a:rPr sz="2800" b="1" spc="-15" dirty="0">
                <a:solidFill>
                  <a:srgbClr val="3B5CE8"/>
                </a:solidFill>
                <a:latin typeface="Times New Roman" panose="02020603050405020304" pitchFamily="18" charset="0"/>
                <a:ea typeface="標楷體" panose="03000509000000000000" pitchFamily="65" charset="-120"/>
                <a:cs typeface="Times New Roman" panose="02020603050405020304" pitchFamily="18" charset="0"/>
              </a:rPr>
              <a:t> </a:t>
            </a:r>
            <a:r>
              <a:rPr sz="2800" b="1" spc="-5" dirty="0">
                <a:solidFill>
                  <a:srgbClr val="3B5CE8"/>
                </a:solidFill>
                <a:latin typeface="Times New Roman" panose="02020603050405020304" pitchFamily="18" charset="0"/>
                <a:ea typeface="標楷體" panose="03000509000000000000" pitchFamily="65" charset="-120"/>
                <a:cs typeface="Times New Roman" panose="02020603050405020304" pitchFamily="18" charset="0"/>
              </a:rPr>
              <a:t>Based Learning</a:t>
            </a:r>
            <a:endParaRPr sz="2800" dirty="0">
              <a:latin typeface="Times New Roman" panose="02020603050405020304" pitchFamily="18" charset="0"/>
              <a:ea typeface="標楷體" panose="03000509000000000000" pitchFamily="65" charset="-120"/>
              <a:cs typeface="Times New Roman" panose="02020603050405020304" pitchFamily="18" charset="0"/>
            </a:endParaRPr>
          </a:p>
          <a:p>
            <a:pPr marL="87630" marR="5080" algn="just">
              <a:lnSpc>
                <a:spcPct val="100000"/>
              </a:lnSpc>
              <a:spcBef>
                <a:spcPts val="1275"/>
              </a:spcBef>
            </a:pP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透過案例的導引與專題</a:t>
            </a:r>
            <a:r>
              <a:rPr sz="2800" spc="-1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的</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實作</a:t>
            </a:r>
            <a:r>
              <a:rPr sz="2800" spc="-1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讓學</a:t>
            </a:r>
            <a:r>
              <a:rPr sz="2800" spc="-1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生</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可以</a:t>
            </a:r>
            <a:r>
              <a:rPr sz="2800" spc="-1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充</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分了</a:t>
            </a:r>
            <a:r>
              <a:rPr sz="2800" spc="-1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解</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如何透過電腦系統得輔助進</a:t>
            </a:r>
            <a:r>
              <a:rPr sz="2800" spc="-1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行</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資料</a:t>
            </a:r>
            <a:r>
              <a:rPr sz="2800" spc="-1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分</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析工</a:t>
            </a:r>
            <a:r>
              <a:rPr sz="2800" spc="-1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作</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，並</a:t>
            </a:r>
            <a:r>
              <a:rPr sz="2800" spc="-1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進</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而刺</a:t>
            </a:r>
            <a:r>
              <a:rPr sz="2800" spc="-1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激</a:t>
            </a:r>
            <a:r>
              <a:rPr sz="2800" spc="-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學生</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批判式思考的能力與撰</a:t>
            </a:r>
            <a:r>
              <a:rPr sz="2800" spc="-1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寫</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資料</a:t>
            </a:r>
            <a:r>
              <a:rPr sz="2800" spc="-1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分</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析稽</a:t>
            </a:r>
            <a:r>
              <a:rPr sz="2800" spc="-15"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核</a:t>
            </a:r>
            <a:r>
              <a:rPr sz="2800" dirty="0">
                <a:solidFill>
                  <a:srgbClr val="404040"/>
                </a:solidFill>
                <a:latin typeface="Times New Roman" panose="02020603050405020304" pitchFamily="18" charset="0"/>
                <a:ea typeface="標楷體" panose="03000509000000000000" pitchFamily="65" charset="-120"/>
                <a:cs typeface="Times New Roman" panose="02020603050405020304" pitchFamily="18" charset="0"/>
              </a:rPr>
              <a:t>程式。</a:t>
            </a:r>
            <a:endParaRPr sz="28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6" name="object 6"/>
          <p:cNvSpPr/>
          <p:nvPr/>
        </p:nvSpPr>
        <p:spPr>
          <a:xfrm>
            <a:off x="1630822" y="3882716"/>
            <a:ext cx="437515" cy="437515"/>
          </a:xfrm>
          <a:custGeom>
            <a:avLst/>
            <a:gdLst/>
            <a:ahLst/>
            <a:cxnLst/>
            <a:rect l="l" t="t" r="r" b="b"/>
            <a:pathLst>
              <a:path w="437514" h="437514">
                <a:moveTo>
                  <a:pt x="403479" y="0"/>
                </a:moveTo>
                <a:lnTo>
                  <a:pt x="34162" y="0"/>
                </a:lnTo>
                <a:lnTo>
                  <a:pt x="20895" y="2694"/>
                </a:lnTo>
                <a:lnTo>
                  <a:pt x="10032" y="10032"/>
                </a:lnTo>
                <a:lnTo>
                  <a:pt x="2694" y="20895"/>
                </a:lnTo>
                <a:lnTo>
                  <a:pt x="0" y="34162"/>
                </a:lnTo>
                <a:lnTo>
                  <a:pt x="0" y="403479"/>
                </a:lnTo>
                <a:lnTo>
                  <a:pt x="2694" y="416726"/>
                </a:lnTo>
                <a:lnTo>
                  <a:pt x="10032" y="427545"/>
                </a:lnTo>
                <a:lnTo>
                  <a:pt x="20895" y="434840"/>
                </a:lnTo>
                <a:lnTo>
                  <a:pt x="34162" y="437515"/>
                </a:lnTo>
                <a:lnTo>
                  <a:pt x="403479" y="437515"/>
                </a:lnTo>
                <a:lnTo>
                  <a:pt x="416726" y="434840"/>
                </a:lnTo>
                <a:lnTo>
                  <a:pt x="427545" y="427545"/>
                </a:lnTo>
                <a:lnTo>
                  <a:pt x="434840" y="416726"/>
                </a:lnTo>
                <a:lnTo>
                  <a:pt x="435258" y="414655"/>
                </a:lnTo>
                <a:lnTo>
                  <a:pt x="32131" y="414655"/>
                </a:lnTo>
                <a:lnTo>
                  <a:pt x="24384" y="406908"/>
                </a:lnTo>
                <a:lnTo>
                  <a:pt x="24384" y="294640"/>
                </a:lnTo>
                <a:lnTo>
                  <a:pt x="437515" y="294640"/>
                </a:lnTo>
                <a:lnTo>
                  <a:pt x="437515" y="268986"/>
                </a:lnTo>
                <a:lnTo>
                  <a:pt x="24384" y="268986"/>
                </a:lnTo>
                <a:lnTo>
                  <a:pt x="24384" y="160274"/>
                </a:lnTo>
                <a:lnTo>
                  <a:pt x="437515" y="160274"/>
                </a:lnTo>
                <a:lnTo>
                  <a:pt x="437515" y="134493"/>
                </a:lnTo>
                <a:lnTo>
                  <a:pt x="24384" y="134493"/>
                </a:lnTo>
                <a:lnTo>
                  <a:pt x="24384" y="29972"/>
                </a:lnTo>
                <a:lnTo>
                  <a:pt x="31368" y="22987"/>
                </a:lnTo>
                <a:lnTo>
                  <a:pt x="435261" y="22987"/>
                </a:lnTo>
                <a:lnTo>
                  <a:pt x="434840" y="20895"/>
                </a:lnTo>
                <a:lnTo>
                  <a:pt x="427545" y="10032"/>
                </a:lnTo>
                <a:lnTo>
                  <a:pt x="416726" y="2694"/>
                </a:lnTo>
                <a:lnTo>
                  <a:pt x="403479" y="0"/>
                </a:lnTo>
                <a:close/>
              </a:path>
              <a:path w="437514" h="437514">
                <a:moveTo>
                  <a:pt x="437515" y="294640"/>
                </a:moveTo>
                <a:lnTo>
                  <a:pt x="413257" y="294640"/>
                </a:lnTo>
                <a:lnTo>
                  <a:pt x="413257" y="406908"/>
                </a:lnTo>
                <a:lnTo>
                  <a:pt x="405511" y="414655"/>
                </a:lnTo>
                <a:lnTo>
                  <a:pt x="435258" y="414655"/>
                </a:lnTo>
                <a:lnTo>
                  <a:pt x="437515" y="403479"/>
                </a:lnTo>
                <a:lnTo>
                  <a:pt x="437515" y="294640"/>
                </a:lnTo>
                <a:close/>
              </a:path>
              <a:path w="437514" h="437514">
                <a:moveTo>
                  <a:pt x="437515" y="160274"/>
                </a:moveTo>
                <a:lnTo>
                  <a:pt x="413257" y="160274"/>
                </a:lnTo>
                <a:lnTo>
                  <a:pt x="413257" y="268986"/>
                </a:lnTo>
                <a:lnTo>
                  <a:pt x="437515" y="268986"/>
                </a:lnTo>
                <a:lnTo>
                  <a:pt x="437515" y="160274"/>
                </a:lnTo>
                <a:close/>
              </a:path>
              <a:path w="437514" h="437514">
                <a:moveTo>
                  <a:pt x="435261" y="22987"/>
                </a:moveTo>
                <a:lnTo>
                  <a:pt x="405511" y="22987"/>
                </a:lnTo>
                <a:lnTo>
                  <a:pt x="413257" y="30734"/>
                </a:lnTo>
                <a:lnTo>
                  <a:pt x="413257" y="134493"/>
                </a:lnTo>
                <a:lnTo>
                  <a:pt x="437515" y="134493"/>
                </a:lnTo>
                <a:lnTo>
                  <a:pt x="437515" y="34162"/>
                </a:lnTo>
                <a:lnTo>
                  <a:pt x="435261" y="22987"/>
                </a:lnTo>
                <a:close/>
              </a:path>
            </a:pathLst>
          </a:custGeom>
          <a:solidFill>
            <a:srgbClr val="3B5CE8"/>
          </a:solidFill>
        </p:spPr>
        <p:txBody>
          <a:bodyPr wrap="square" lIns="0" tIns="0" rIns="0" bIns="0" rtlCol="0"/>
          <a:lstStyle/>
          <a:p>
            <a:endParaRPr/>
          </a:p>
        </p:txBody>
      </p:sp>
    </p:spTree>
    <p:extLst>
      <p:ext uri="{BB962C8B-B14F-4D97-AF65-F5344CB8AC3E}">
        <p14:creationId xmlns:p14="http://schemas.microsoft.com/office/powerpoint/2010/main" val="671953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2192" y="382600"/>
            <a:ext cx="1653539" cy="514350"/>
          </a:xfrm>
          <a:prstGeom prst="rect">
            <a:avLst/>
          </a:prstGeom>
        </p:spPr>
        <p:txBody>
          <a:bodyPr vert="horz" wrap="square" lIns="0" tIns="13335" rIns="0" bIns="0" rtlCol="0">
            <a:spAutoFit/>
          </a:bodyPr>
          <a:lstStyle/>
          <a:p>
            <a:pPr marL="12700">
              <a:lnSpc>
                <a:spcPct val="100000"/>
              </a:lnSpc>
              <a:spcBef>
                <a:spcPts val="105"/>
              </a:spcBef>
            </a:pPr>
            <a:r>
              <a:rPr dirty="0">
                <a:latin typeface="標楷體" panose="03000509000000000000" pitchFamily="65" charset="-120"/>
                <a:ea typeface="標楷體" panose="03000509000000000000" pitchFamily="65" charset="-120"/>
              </a:rPr>
              <a:t>課程教材</a:t>
            </a:r>
          </a:p>
        </p:txBody>
      </p:sp>
      <p:sp>
        <p:nvSpPr>
          <p:cNvPr id="3" name="object 3"/>
          <p:cNvSpPr txBox="1"/>
          <p:nvPr/>
        </p:nvSpPr>
        <p:spPr>
          <a:xfrm>
            <a:off x="389656" y="5769750"/>
            <a:ext cx="3922488" cy="579005"/>
          </a:xfrm>
          <a:prstGeom prst="rect">
            <a:avLst/>
          </a:prstGeom>
        </p:spPr>
        <p:txBody>
          <a:bodyPr vert="horz" wrap="square" lIns="0" tIns="12065" rIns="0" bIns="0" rtlCol="0">
            <a:spAutoFit/>
          </a:bodyPr>
          <a:lstStyle/>
          <a:p>
            <a:pPr marL="12700" algn="ctr">
              <a:lnSpc>
                <a:spcPct val="100000"/>
              </a:lnSpc>
              <a:spcBef>
                <a:spcPts val="95"/>
              </a:spcBef>
            </a:pPr>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JCAATs</a:t>
            </a:r>
            <a:r>
              <a:rPr lang="zh-TW" altLang="en-US" b="1" dirty="0">
                <a:latin typeface="Times New Roman" panose="02020603050405020304" pitchFamily="18" charset="0"/>
                <a:ea typeface="標楷體" panose="03000509000000000000" pitchFamily="65" charset="-120"/>
                <a:cs typeface="Times New Roman" panose="02020603050405020304" pitchFamily="18" charset="0"/>
              </a:rPr>
              <a:t>資料分析與智能稽核</a:t>
            </a:r>
            <a:endParaRPr lang="en-US" altLang="zh-TW" b="1" dirty="0">
              <a:latin typeface="Times New Roman" panose="02020603050405020304" pitchFamily="18" charset="0"/>
              <a:ea typeface="標楷體" panose="03000509000000000000" pitchFamily="65" charset="-120"/>
              <a:cs typeface="Times New Roman" panose="02020603050405020304" pitchFamily="18" charset="0"/>
            </a:endParaRPr>
          </a:p>
          <a:p>
            <a:pPr marL="12700" algn="ctr">
              <a:lnSpc>
                <a:spcPct val="100000"/>
              </a:lnSpc>
              <a:spcBef>
                <a:spcPts val="95"/>
              </a:spcBef>
            </a:pPr>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(Data Analysis and Smart Audit)</a:t>
            </a:r>
            <a:endParaRPr lang="zh-TW" altLang="en-US" b="1" dirty="0">
              <a:latin typeface="Times New Roman" panose="02020603050405020304" pitchFamily="18" charset="0"/>
              <a:ea typeface="標楷體" panose="03000509000000000000" pitchFamily="65" charset="-120"/>
              <a:cs typeface="Times New Roman" panose="02020603050405020304" pitchFamily="18" charset="0"/>
            </a:endParaRPr>
          </a:p>
        </p:txBody>
      </p:sp>
      <p:pic>
        <p:nvPicPr>
          <p:cNvPr id="5" name="object 5"/>
          <p:cNvPicPr/>
          <p:nvPr/>
        </p:nvPicPr>
        <p:blipFill>
          <a:blip r:embed="rId2" cstate="print"/>
          <a:stretch>
            <a:fillRect/>
          </a:stretch>
        </p:blipFill>
        <p:spPr>
          <a:xfrm>
            <a:off x="4459224" y="1210056"/>
            <a:ext cx="3273552" cy="4437888"/>
          </a:xfrm>
          <a:prstGeom prst="rect">
            <a:avLst/>
          </a:prstGeom>
        </p:spPr>
      </p:pic>
      <p:sp>
        <p:nvSpPr>
          <p:cNvPr id="6" name="object 6"/>
          <p:cNvSpPr txBox="1"/>
          <p:nvPr/>
        </p:nvSpPr>
        <p:spPr>
          <a:xfrm>
            <a:off x="4709540" y="5770070"/>
            <a:ext cx="2772919" cy="289182"/>
          </a:xfrm>
          <a:prstGeom prst="rect">
            <a:avLst/>
          </a:prstGeom>
        </p:spPr>
        <p:txBody>
          <a:bodyPr vert="horz" wrap="square" lIns="0" tIns="12065" rIns="0" bIns="0" rtlCol="0">
            <a:spAutoFit/>
          </a:bodyPr>
          <a:lstStyle/>
          <a:p>
            <a:pPr algn="ctr">
              <a:lnSpc>
                <a:spcPct val="100000"/>
              </a:lnSpc>
              <a:spcBef>
                <a:spcPts val="95"/>
              </a:spcBef>
            </a:pPr>
            <a:r>
              <a:rPr b="1" spc="-5" dirty="0" err="1">
                <a:solidFill>
                  <a:srgbClr val="404040"/>
                </a:solidFill>
                <a:latin typeface="標楷體" panose="03000509000000000000" pitchFamily="65" charset="-120"/>
                <a:ea typeface="標楷體" panose="03000509000000000000" pitchFamily="65" charset="-120"/>
                <a:cs typeface="Microsoft YaHei"/>
              </a:rPr>
              <a:t>電腦稽核</a:t>
            </a:r>
            <a:r>
              <a:rPr lang="en-US" altLang="zh-TW" b="1" spc="-5" dirty="0" err="1">
                <a:solidFill>
                  <a:srgbClr val="404040"/>
                </a:solidFill>
                <a:latin typeface="標楷體" panose="03000509000000000000" pitchFamily="65" charset="-120"/>
                <a:ea typeface="標楷體" panose="03000509000000000000" pitchFamily="65" charset="-120"/>
                <a:cs typeface="Microsoft YaHei"/>
              </a:rPr>
              <a:t>:</a:t>
            </a:r>
            <a:r>
              <a:rPr b="1" spc="-5" dirty="0" err="1">
                <a:solidFill>
                  <a:srgbClr val="404040"/>
                </a:solidFill>
                <a:latin typeface="標楷體" panose="03000509000000000000" pitchFamily="65" charset="-120"/>
                <a:ea typeface="標楷體" panose="03000509000000000000" pitchFamily="65" charset="-120"/>
                <a:cs typeface="Microsoft YaHei"/>
              </a:rPr>
              <a:t>理論與實務應用</a:t>
            </a:r>
            <a:endParaRPr b="1" dirty="0">
              <a:latin typeface="標楷體" panose="03000509000000000000" pitchFamily="65" charset="-120"/>
              <a:ea typeface="標楷體" panose="03000509000000000000" pitchFamily="65" charset="-120"/>
              <a:cs typeface="Microsoft YaHei"/>
            </a:endParaRPr>
          </a:p>
        </p:txBody>
      </p:sp>
      <p:pic>
        <p:nvPicPr>
          <p:cNvPr id="7" name="圖片 6">
            <a:extLst>
              <a:ext uri="{FF2B5EF4-FFF2-40B4-BE49-F238E27FC236}">
                <a16:creationId xmlns:a16="http://schemas.microsoft.com/office/drawing/2014/main" id="{F3F3D128-6BB6-4B4A-89B9-54622BAB01C8}"/>
              </a:ext>
            </a:extLst>
          </p:cNvPr>
          <p:cNvPicPr>
            <a:picLocks noChangeAspect="1"/>
          </p:cNvPicPr>
          <p:nvPr/>
        </p:nvPicPr>
        <p:blipFill>
          <a:blip r:embed="rId3"/>
          <a:stretch>
            <a:fillRect/>
          </a:stretch>
        </p:blipFill>
        <p:spPr>
          <a:xfrm>
            <a:off x="709093" y="1135979"/>
            <a:ext cx="3283615" cy="4437888"/>
          </a:xfrm>
          <a:prstGeom prst="rect">
            <a:avLst/>
          </a:prstGeom>
        </p:spPr>
      </p:pic>
      <p:pic>
        <p:nvPicPr>
          <p:cNvPr id="1026" name="Picture 2" descr="博客來-ACL資料分析與電腦稽核(第八版)(附範例光碟)">
            <a:extLst>
              <a:ext uri="{FF2B5EF4-FFF2-40B4-BE49-F238E27FC236}">
                <a16:creationId xmlns:a16="http://schemas.microsoft.com/office/drawing/2014/main" id="{78A498D9-C9B0-4E28-BD8D-6415ACEFF9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46246" y="1271120"/>
            <a:ext cx="4437888" cy="4437888"/>
          </a:xfrm>
          <a:prstGeom prst="rect">
            <a:avLst/>
          </a:prstGeom>
          <a:noFill/>
          <a:extLst>
            <a:ext uri="{909E8E84-426E-40DD-AFC4-6F175D3DCCD1}">
              <a14:hiddenFill xmlns:a14="http://schemas.microsoft.com/office/drawing/2010/main">
                <a:solidFill>
                  <a:srgbClr val="FFFFFF"/>
                </a:solidFill>
              </a14:hiddenFill>
            </a:ext>
          </a:extLst>
        </p:spPr>
      </p:pic>
      <p:sp>
        <p:nvSpPr>
          <p:cNvPr id="8" name="文字方塊 7">
            <a:extLst>
              <a:ext uri="{FF2B5EF4-FFF2-40B4-BE49-F238E27FC236}">
                <a16:creationId xmlns:a16="http://schemas.microsoft.com/office/drawing/2014/main" id="{A91B21F6-E738-4FEE-99BB-258AA1EB25C2}"/>
              </a:ext>
            </a:extLst>
          </p:cNvPr>
          <p:cNvSpPr txBox="1"/>
          <p:nvPr/>
        </p:nvSpPr>
        <p:spPr>
          <a:xfrm>
            <a:off x="8548835" y="5769750"/>
            <a:ext cx="3276600" cy="369332"/>
          </a:xfrm>
          <a:prstGeom prst="rect">
            <a:avLst/>
          </a:prstGeom>
          <a:noFill/>
        </p:spPr>
        <p:txBody>
          <a:bodyPr wrap="square" rtlCol="0">
            <a:spAutoFit/>
          </a:bodyPr>
          <a:lstStyle/>
          <a:p>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ACL</a:t>
            </a:r>
            <a:r>
              <a:rPr lang="zh-TW" altLang="en-US" b="1" dirty="0">
                <a:latin typeface="Times New Roman" panose="02020603050405020304" pitchFamily="18" charset="0"/>
                <a:ea typeface="標楷體" panose="03000509000000000000" pitchFamily="65" charset="-120"/>
                <a:cs typeface="Times New Roman" panose="02020603050405020304" pitchFamily="18" charset="0"/>
              </a:rPr>
              <a:t>資料分析與電腦稽核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2192" y="382600"/>
            <a:ext cx="6128208" cy="505908"/>
          </a:xfrm>
          <a:prstGeom prst="rect">
            <a:avLst/>
          </a:prstGeom>
        </p:spPr>
        <p:txBody>
          <a:bodyPr vert="horz" wrap="square" lIns="0" tIns="13335" rIns="0" bIns="0" rtlCol="0">
            <a:spAutoFit/>
          </a:bodyPr>
          <a:lstStyle/>
          <a:p>
            <a:pPr marL="12700">
              <a:lnSpc>
                <a:spcPct val="100000"/>
              </a:lnSpc>
              <a:spcBef>
                <a:spcPts val="105"/>
              </a:spcBef>
            </a:pPr>
            <a:r>
              <a:rPr dirty="0" err="1">
                <a:latin typeface="標楷體" panose="03000509000000000000" pitchFamily="65" charset="-120"/>
                <a:ea typeface="標楷體" panose="03000509000000000000" pitchFamily="65" charset="-120"/>
              </a:rPr>
              <a:t>課程大綱</a:t>
            </a:r>
            <a:r>
              <a:rPr lang="en-US" altLang="zh-TW" dirty="0">
                <a:latin typeface="標楷體" panose="03000509000000000000" pitchFamily="65" charset="-120"/>
                <a:ea typeface="標楷體" panose="03000509000000000000" pitchFamily="65" charset="-120"/>
              </a:rPr>
              <a:t> (</a:t>
            </a:r>
            <a:r>
              <a:rPr lang="en-US" altLang="zh-TW" dirty="0">
                <a:latin typeface="Times New Roman" panose="02020603050405020304" pitchFamily="18" charset="0"/>
                <a:ea typeface="標楷體" panose="03000509000000000000" pitchFamily="65" charset="-120"/>
                <a:cs typeface="Times New Roman" panose="02020603050405020304" pitchFamily="18" charset="0"/>
              </a:rPr>
              <a:t>Course Schedule</a:t>
            </a:r>
            <a:r>
              <a:rPr lang="en-US" altLang="zh-TW" dirty="0">
                <a:latin typeface="標楷體" panose="03000509000000000000" pitchFamily="65" charset="-120"/>
                <a:ea typeface="標楷體" panose="03000509000000000000" pitchFamily="65" charset="-120"/>
              </a:rPr>
              <a:t>)</a:t>
            </a:r>
            <a:endParaRPr dirty="0">
              <a:latin typeface="標楷體" panose="03000509000000000000" pitchFamily="65" charset="-120"/>
              <a:ea typeface="標楷體" panose="03000509000000000000" pitchFamily="65" charset="-120"/>
            </a:endParaRPr>
          </a:p>
        </p:txBody>
      </p:sp>
      <p:graphicFrame>
        <p:nvGraphicFramePr>
          <p:cNvPr id="3" name="object 3"/>
          <p:cNvGraphicFramePr>
            <a:graphicFrameLocks noGrp="1"/>
          </p:cNvGraphicFramePr>
          <p:nvPr>
            <p:extLst>
              <p:ext uri="{D42A27DB-BD31-4B8C-83A1-F6EECF244321}">
                <p14:modId xmlns:p14="http://schemas.microsoft.com/office/powerpoint/2010/main" val="3537285403"/>
              </p:ext>
            </p:extLst>
          </p:nvPr>
        </p:nvGraphicFramePr>
        <p:xfrm>
          <a:off x="762000" y="1066800"/>
          <a:ext cx="10515599" cy="5805644"/>
        </p:xfrm>
        <a:graphic>
          <a:graphicData uri="http://schemas.openxmlformats.org/drawingml/2006/table">
            <a:tbl>
              <a:tblPr firstRow="1" bandRow="1">
                <a:tableStyleId>{2D5ABB26-0587-4C30-8999-92F81FD0307C}</a:tableStyleId>
              </a:tblPr>
              <a:tblGrid>
                <a:gridCol w="609600">
                  <a:extLst>
                    <a:ext uri="{9D8B030D-6E8A-4147-A177-3AD203B41FA5}">
                      <a16:colId xmlns:a16="http://schemas.microsoft.com/office/drawing/2014/main" val="20000"/>
                    </a:ext>
                  </a:extLst>
                </a:gridCol>
                <a:gridCol w="712914">
                  <a:extLst>
                    <a:ext uri="{9D8B030D-6E8A-4147-A177-3AD203B41FA5}">
                      <a16:colId xmlns:a16="http://schemas.microsoft.com/office/drawing/2014/main" val="3845258377"/>
                    </a:ext>
                  </a:extLst>
                </a:gridCol>
                <a:gridCol w="4780715">
                  <a:extLst>
                    <a:ext uri="{9D8B030D-6E8A-4147-A177-3AD203B41FA5}">
                      <a16:colId xmlns:a16="http://schemas.microsoft.com/office/drawing/2014/main" val="20001"/>
                    </a:ext>
                  </a:extLst>
                </a:gridCol>
                <a:gridCol w="3221814">
                  <a:extLst>
                    <a:ext uri="{9D8B030D-6E8A-4147-A177-3AD203B41FA5}">
                      <a16:colId xmlns:a16="http://schemas.microsoft.com/office/drawing/2014/main" val="20002"/>
                    </a:ext>
                  </a:extLst>
                </a:gridCol>
                <a:gridCol w="1190556">
                  <a:extLst>
                    <a:ext uri="{9D8B030D-6E8A-4147-A177-3AD203B41FA5}">
                      <a16:colId xmlns:a16="http://schemas.microsoft.com/office/drawing/2014/main" val="2587731636"/>
                    </a:ext>
                  </a:extLst>
                </a:gridCol>
              </a:tblGrid>
              <a:tr h="381000">
                <a:tc>
                  <a:txBody>
                    <a:bodyPr/>
                    <a:lstStyle/>
                    <a:p>
                      <a:pPr algn="ctr">
                        <a:lnSpc>
                          <a:spcPct val="100000"/>
                        </a:lnSpc>
                        <a:spcBef>
                          <a:spcPts val="290"/>
                        </a:spcBef>
                      </a:pPr>
                      <a:r>
                        <a:rPr lang="zh-TW" altLang="en-US"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rPr>
                        <a:t>週次</a:t>
                      </a:r>
                      <a:endParaRPr sz="1800"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gn="ctr">
                        <a:lnSpc>
                          <a:spcPct val="100000"/>
                        </a:lnSpc>
                        <a:spcBef>
                          <a:spcPts val="290"/>
                        </a:spcBef>
                      </a:pPr>
                      <a:r>
                        <a:rPr lang="zh-TW" altLang="en-US"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rPr>
                        <a:t>日期</a:t>
                      </a:r>
                      <a:endParaRPr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4471C4"/>
                    </a:solidFill>
                  </a:tcPr>
                </a:tc>
                <a:tc>
                  <a:txBody>
                    <a:bodyPr/>
                    <a:lstStyle/>
                    <a:p>
                      <a:pPr marL="1270" algn="ctr">
                        <a:lnSpc>
                          <a:spcPct val="100000"/>
                        </a:lnSpc>
                        <a:spcBef>
                          <a:spcPts val="290"/>
                        </a:spcBef>
                      </a:pPr>
                      <a:r>
                        <a:rPr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rPr>
                        <a:t>內容</a:t>
                      </a:r>
                      <a:endParaRPr sz="1800"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4471C4"/>
                    </a:solidFill>
                  </a:tcPr>
                </a:tc>
                <a:tc>
                  <a:txBody>
                    <a:bodyPr/>
                    <a:lstStyle/>
                    <a:p>
                      <a:pPr marL="635" algn="ctr">
                        <a:lnSpc>
                          <a:spcPct val="100000"/>
                        </a:lnSpc>
                        <a:spcBef>
                          <a:spcPts val="290"/>
                        </a:spcBef>
                      </a:pPr>
                      <a:r>
                        <a:rPr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rPr>
                        <a:t>對應教材章節</a:t>
                      </a:r>
                      <a:endParaRPr sz="1800"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4471C4"/>
                    </a:solidFill>
                  </a:tcPr>
                </a:tc>
                <a:tc>
                  <a:txBody>
                    <a:bodyPr/>
                    <a:lstStyle/>
                    <a:p>
                      <a:pPr marL="635" algn="ctr">
                        <a:lnSpc>
                          <a:spcPct val="100000"/>
                        </a:lnSpc>
                        <a:spcBef>
                          <a:spcPts val="290"/>
                        </a:spcBef>
                      </a:pPr>
                      <a:r>
                        <a:rPr lang="zh-TW" altLang="en-US"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rPr>
                        <a:t>備註</a:t>
                      </a:r>
                      <a:endParaRPr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4471C4"/>
                    </a:solidFill>
                  </a:tcPr>
                </a:tc>
                <a:extLst>
                  <a:ext uri="{0D108BD9-81ED-4DB2-BD59-A6C34878D82A}">
                    <a16:rowId xmlns:a16="http://schemas.microsoft.com/office/drawing/2014/main" val="10000"/>
                  </a:ext>
                </a:extLst>
              </a:tr>
              <a:tr h="660517">
                <a:tc>
                  <a:txBody>
                    <a:bodyPr/>
                    <a:lstStyle/>
                    <a:p>
                      <a:pPr algn="ctr">
                        <a:lnSpc>
                          <a:spcPct val="100000"/>
                        </a:lnSpc>
                        <a:spcBef>
                          <a:spcPts val="290"/>
                        </a:spcBef>
                      </a:pPr>
                      <a:r>
                        <a:rPr sz="1400" dirty="0">
                          <a:latin typeface="Times New Roman" panose="02020603050405020304" pitchFamily="18" charset="0"/>
                          <a:ea typeface="標楷體" panose="03000509000000000000" pitchFamily="65" charset="-120"/>
                          <a:cs typeface="Times New Roman" panose="02020603050405020304" pitchFamily="18" charset="0"/>
                        </a:rPr>
                        <a:t>1</a:t>
                      </a:r>
                    </a:p>
                  </a:txBody>
                  <a:tcPr marL="0" marR="0" marT="36830"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FD4EA"/>
                    </a:solidFill>
                  </a:tcPr>
                </a:tc>
                <a:tc>
                  <a:txBody>
                    <a:bodyPr/>
                    <a:lstStyle/>
                    <a:p>
                      <a:pPr algn="ctr">
                        <a:spcAft>
                          <a:spcPts val="0"/>
                        </a:spcAft>
                      </a:pP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2/25</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algn="just">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課程介紹</a:t>
                      </a:r>
                    </a:p>
                    <a:p>
                      <a:pPr algn="just">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資料分析與智能稽核概論</a:t>
                      </a:r>
                    </a:p>
                    <a:p>
                      <a:pPr marL="76200" indent="-76200" algn="just">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AI </a:t>
                      </a: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稽核軟體簡介</a:t>
                      </a:r>
                    </a:p>
                  </a:txBody>
                  <a:tcPr marL="68580" marR="68580" marT="0"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FD4EA"/>
                    </a:solidFill>
                  </a:tcPr>
                </a:tc>
                <a:tc>
                  <a:txBody>
                    <a:bodyPr/>
                    <a:lstStyle/>
                    <a:p>
                      <a:pPr algn="just">
                        <a:spcAft>
                          <a:spcPts val="0"/>
                        </a:spcAft>
                      </a:pPr>
                      <a:r>
                        <a:rPr lang="en-US" sz="1400" kern="100">
                          <a:effectLst/>
                          <a:latin typeface="Times New Roman" panose="02020603050405020304" pitchFamily="18" charset="0"/>
                          <a:ea typeface="標楷體" panose="03000509000000000000" pitchFamily="65" charset="-120"/>
                          <a:cs typeface="Times New Roman" panose="02020603050405020304" pitchFamily="18" charset="0"/>
                        </a:rPr>
                        <a:t>Chapter 1</a:t>
                      </a:r>
                      <a:endParaRPr lang="zh-TW" sz="1400" kern="100">
                        <a:effectLst/>
                        <a:latin typeface="Times New Roman" panose="02020603050405020304" pitchFamily="18" charset="0"/>
                        <a:ea typeface="標楷體" panose="03000509000000000000" pitchFamily="65" charset="-120"/>
                        <a:cs typeface="Times New Roman" panose="02020603050405020304" pitchFamily="18" charset="0"/>
                      </a:endParaRPr>
                    </a:p>
                    <a:p>
                      <a:pPr algn="just">
                        <a:spcAft>
                          <a:spcPts val="0"/>
                        </a:spcAft>
                      </a:pPr>
                      <a:r>
                        <a:rPr lang="en-US" sz="1400" kern="100">
                          <a:effectLst/>
                          <a:latin typeface="Times New Roman" panose="02020603050405020304" pitchFamily="18" charset="0"/>
                          <a:ea typeface="標楷體" panose="03000509000000000000" pitchFamily="65" charset="-120"/>
                          <a:cs typeface="Times New Roman" panose="02020603050405020304" pitchFamily="18" charset="0"/>
                        </a:rPr>
                        <a:t>Chapter 2</a:t>
                      </a:r>
                      <a:endParaRPr lang="zh-TW" sz="140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FD4EA"/>
                    </a:solidFill>
                  </a:tcPr>
                </a:tc>
                <a:tc>
                  <a:txBody>
                    <a:bodyPr/>
                    <a:lstStyle/>
                    <a:p>
                      <a:pPr marL="92075" marR="217804">
                        <a:lnSpc>
                          <a:spcPct val="100000"/>
                        </a:lnSpc>
                        <a:spcBef>
                          <a:spcPts val="290"/>
                        </a:spcBef>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cap="flat" cmpd="sng" algn="ctr">
                      <a:solidFill>
                        <a:srgbClr val="FFFFFF"/>
                      </a:solidFill>
                      <a:prstDash val="solid"/>
                      <a:round/>
                      <a:headEnd type="none" w="med" len="med"/>
                      <a:tailEnd type="none" w="med" len="med"/>
                    </a:lnL>
                    <a:lnR w="12700">
                      <a:solidFill>
                        <a:srgbClr val="FFFFFF"/>
                      </a:solidFill>
                      <a:prstDash val="soli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1"/>
                  </a:ext>
                </a:extLst>
              </a:tr>
              <a:tr h="558683">
                <a:tc>
                  <a:txBody>
                    <a:bodyPr/>
                    <a:lstStyle/>
                    <a:p>
                      <a:pPr algn="ctr">
                        <a:lnSpc>
                          <a:spcPct val="100000"/>
                        </a:lnSpc>
                        <a:spcBef>
                          <a:spcPts val="290"/>
                        </a:spcBef>
                      </a:pPr>
                      <a:r>
                        <a:rPr sz="1400" dirty="0">
                          <a:latin typeface="Times New Roman" panose="02020603050405020304" pitchFamily="18" charset="0"/>
                          <a:ea typeface="標楷體" panose="03000509000000000000" pitchFamily="65" charset="-120"/>
                          <a:cs typeface="Times New Roman" panose="02020603050405020304" pitchFamily="18" charset="0"/>
                        </a:rPr>
                        <a:t>2</a:t>
                      </a:r>
                    </a:p>
                  </a:txBody>
                  <a:tcPr marL="0" marR="0" marT="3683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ctr">
                        <a:spcAft>
                          <a:spcPts val="0"/>
                        </a:spcAft>
                      </a:pPr>
                      <a:r>
                        <a:rPr lang="en-US" altLang="zh-TW"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3/4</a:t>
                      </a:r>
                      <a:endParaRPr lang="zh-TW"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just">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智能稽核專案</a:t>
                      </a:r>
                    </a:p>
                    <a:p>
                      <a:pPr marL="0" marR="0" lvl="0" indent="0" algn="just" defTabSz="914400" eaLnBrk="1" fontAlgn="auto" latinLnBrk="0" hangingPunct="1">
                        <a:lnSpc>
                          <a:spcPct val="100000"/>
                        </a:lnSpc>
                        <a:spcBef>
                          <a:spcPts val="0"/>
                        </a:spcBef>
                        <a:spcAft>
                          <a:spcPts val="0"/>
                        </a:spcAft>
                        <a:buClrTx/>
                        <a:buSzTx/>
                        <a:buFontTx/>
                        <a:buNone/>
                        <a:tabLst/>
                        <a:defRPr/>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資料匯入與</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Open Data </a:t>
                      </a: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應用</a:t>
                      </a:r>
                      <a:endPar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第一組智能稽核技術報告</a:t>
                      </a:r>
                    </a:p>
                  </a:txBody>
                  <a:tcPr marL="68580" marR="68580" marT="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BF5"/>
                    </a:solidFill>
                  </a:tcPr>
                </a:tc>
                <a:tc>
                  <a:txBody>
                    <a:bodyPr/>
                    <a:lstStyle/>
                    <a:p>
                      <a:pPr algn="just">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 </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Chapter 3</a:t>
                      </a:r>
                      <a:endPar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spcAft>
                          <a:spcPts val="0"/>
                        </a:spcAft>
                      </a:pP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Chapter 4</a:t>
                      </a:r>
                      <a:endPar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spcAft>
                          <a:spcPts val="0"/>
                        </a:spcAft>
                      </a:pP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marL="92075" marR="217804">
                        <a:lnSpc>
                          <a:spcPct val="100000"/>
                        </a:lnSpc>
                        <a:spcBef>
                          <a:spcPts val="290"/>
                        </a:spcBef>
                      </a:pPr>
                      <a:endParaRPr sz="140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0002"/>
                  </a:ext>
                </a:extLst>
              </a:tr>
              <a:tr h="726323">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3</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3/11</a:t>
                      </a:r>
                      <a:endPar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ctr">
                        <a:spcAft>
                          <a:spcPts val="0"/>
                        </a:spcAft>
                      </a:pP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algn="just">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資料匯入與</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Open Data </a:t>
                      </a: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應用</a:t>
                      </a:r>
                    </a:p>
                    <a:p>
                      <a:pPr marL="0" marR="0" lvl="0" indent="0" algn="just" defTabSz="914400" eaLnBrk="1" fontAlgn="auto" latinLnBrk="0" hangingPunct="1">
                        <a:lnSpc>
                          <a:spcPct val="100000"/>
                        </a:lnSpc>
                        <a:spcBef>
                          <a:spcPts val="0"/>
                        </a:spcBef>
                        <a:spcAft>
                          <a:spcPts val="0"/>
                        </a:spcAft>
                        <a:buClrTx/>
                        <a:buSzTx/>
                        <a:buFontTx/>
                        <a:buNone/>
                        <a:tabLst/>
                        <a:defRPr/>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運算式</a:t>
                      </a:r>
                      <a:endPar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第二組智能稽核技術報告</a:t>
                      </a:r>
                    </a:p>
                  </a:txBody>
                  <a:tcPr marL="68580" marR="68580" marT="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just">
                        <a:spcAft>
                          <a:spcPts val="0"/>
                        </a:spcAft>
                      </a:pP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Chapter 5</a:t>
                      </a:r>
                      <a:endPar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spcAft>
                          <a:spcPts val="0"/>
                        </a:spcAft>
                      </a:pP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Chapter 6</a:t>
                      </a:r>
                      <a:endPar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spcAft>
                          <a:spcPts val="0"/>
                        </a:spcAft>
                      </a:pP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CFD4EA"/>
                    </a:solidFill>
                  </a:tcPr>
                </a:tc>
                <a:tc>
                  <a:txBody>
                    <a:bodyPr/>
                    <a:lstStyle/>
                    <a:p>
                      <a:pPr>
                        <a:lnSpc>
                          <a:spcPct val="100000"/>
                        </a:lnSpc>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3"/>
                  </a:ext>
                </a:extLst>
              </a:tr>
              <a:tr h="716280">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4</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ctr">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3/</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18</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just">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資料驗證</a:t>
                      </a:r>
                    </a:p>
                    <a:p>
                      <a:pPr marL="0" marR="0" lvl="0" indent="0" algn="just" defTabSz="914400" eaLnBrk="1" fontAlgn="auto" latinLnBrk="0" hangingPunct="1">
                        <a:lnSpc>
                          <a:spcPct val="100000"/>
                        </a:lnSpc>
                        <a:spcBef>
                          <a:spcPts val="0"/>
                        </a:spcBef>
                        <a:spcAft>
                          <a:spcPts val="0"/>
                        </a:spcAft>
                        <a:buClrTx/>
                        <a:buSzTx/>
                        <a:buFontTx/>
                        <a:buNone/>
                        <a:tabLst/>
                        <a:defRPr/>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大數據分析技術 </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a:t>
                      </a: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一</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a:t>
                      </a: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第三組智能稽核技術報告</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just">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Chapter 7</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marL="92075" marR="153670">
                        <a:lnSpc>
                          <a:spcPct val="100000"/>
                        </a:lnSpc>
                        <a:spcBef>
                          <a:spcPts val="295"/>
                        </a:spcBef>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746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0004"/>
                  </a:ext>
                </a:extLst>
              </a:tr>
              <a:tr h="762000">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5</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ctr">
                        <a:spcAft>
                          <a:spcPts val="0"/>
                        </a:spcAft>
                      </a:pPr>
                      <a:r>
                        <a:rPr lang="en-US"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3/</a:t>
                      </a:r>
                      <a:r>
                        <a:rPr lang="en-US" altLang="zh-TW"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25</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algn="just">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大數據分析技術 </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a:t>
                      </a: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二</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zh-TW"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專題規劃報告</a:t>
                      </a:r>
                      <a:r>
                        <a:rPr lang="en-US"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a:t>
                      </a:r>
                      <a:r>
                        <a:rPr lang="zh-TW"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第一梯次</a:t>
                      </a:r>
                      <a:r>
                        <a:rPr lang="en-US"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a:t>
                      </a: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第四組智能稽核技術報告</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just">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Chapter 7</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40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5"/>
                  </a:ext>
                </a:extLst>
              </a:tr>
              <a:tr h="483984">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6</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ctr">
                        <a:spcAft>
                          <a:spcPts val="0"/>
                        </a:spcAft>
                      </a:pPr>
                      <a:r>
                        <a:rPr lang="en-US"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4/</a:t>
                      </a:r>
                      <a:r>
                        <a:rPr lang="en-US" altLang="zh-TW"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1</a:t>
                      </a:r>
                      <a:endParaRPr lang="zh-TW"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just">
                        <a:spcAft>
                          <a:spcPts val="0"/>
                        </a:spcAft>
                      </a:pPr>
                      <a:r>
                        <a:rPr lang="zh-TW" altLang="zh-TW"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專題規劃報告</a:t>
                      </a:r>
                      <a:r>
                        <a:rPr lang="en-US" altLang="zh-TW"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zh-TW"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第二梯次</a:t>
                      </a:r>
                      <a:r>
                        <a:rPr lang="en-US" altLang="zh-TW" sz="14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a:t>
                      </a:r>
                      <a:endPar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spcAft>
                          <a:spcPts val="0"/>
                        </a:spcAft>
                      </a:pP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DEPAUL UNIVERSITY</a:t>
                      </a: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相見歡</a:t>
                      </a: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第五組智能稽核技術報告</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BF5"/>
                    </a:solidFill>
                  </a:tcPr>
                </a:tc>
                <a:tc>
                  <a:txBody>
                    <a:bodyPr/>
                    <a:lstStyle/>
                    <a:p>
                      <a:endParaRPr lang="zh-TW" altLang="en-US" dirty="0"/>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9EBF5"/>
                    </a:solidFill>
                  </a:tcPr>
                </a:tc>
                <a:tc>
                  <a:txBody>
                    <a:bodyPr/>
                    <a:lstStyle/>
                    <a:p>
                      <a:pPr marL="92075">
                        <a:lnSpc>
                          <a:spcPct val="100000"/>
                        </a:lnSpc>
                        <a:spcBef>
                          <a:spcPts val="295"/>
                        </a:spcBef>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746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0006"/>
                  </a:ext>
                </a:extLst>
              </a:tr>
              <a:tr h="502920">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7</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ctr">
                        <a:spcAft>
                          <a:spcPts val="0"/>
                        </a:spcAft>
                      </a:pPr>
                      <a:r>
                        <a:rPr lang="en-US" sz="14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4/</a:t>
                      </a:r>
                      <a:r>
                        <a:rPr lang="en-US" altLang="zh-TW" sz="14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8</a:t>
                      </a:r>
                      <a:endParaRPr lang="zh-TW" sz="14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zh-TW" altLang="en-US" sz="14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校慶補假</a:t>
                      </a:r>
                      <a:endParaRPr lang="en-US" altLang="zh-TW" sz="14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just">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40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7"/>
                  </a:ext>
                </a:extLst>
              </a:tr>
              <a:tr h="422461">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8</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ctr">
                        <a:spcAft>
                          <a:spcPts val="0"/>
                        </a:spcAft>
                      </a:pPr>
                      <a:r>
                        <a:rPr lang="en-US"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4/1</a:t>
                      </a:r>
                      <a:r>
                        <a:rPr lang="en-US" altLang="zh-TW"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5</a:t>
                      </a:r>
                      <a:endParaRPr lang="zh-TW"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稽核程式撰寫</a:t>
                      </a:r>
                      <a:endPar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第六組智能稽核技術報告</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9EBF5"/>
                    </a:solidFill>
                  </a:tcPr>
                </a:tc>
                <a:tc>
                  <a:txBody>
                    <a:bodyPr/>
                    <a:lstStyle/>
                    <a:p>
                      <a:pPr algn="just">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marL="92075" marR="217804">
                        <a:lnSpc>
                          <a:spcPct val="100000"/>
                        </a:lnSpc>
                        <a:spcBef>
                          <a:spcPts val="295"/>
                        </a:spcBef>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746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0008"/>
                  </a:ext>
                </a:extLst>
              </a:tr>
              <a:tr h="349724">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9</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zh-TW" sz="14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4/22</a:t>
                      </a:r>
                      <a:endParaRPr lang="zh-TW" altLang="zh-TW" sz="14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algn="just">
                        <a:spcAft>
                          <a:spcPts val="0"/>
                        </a:spcAft>
                      </a:pPr>
                      <a:r>
                        <a:rPr lang="zh-TW" sz="14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期中考週</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algn="just">
                        <a:lnSpc>
                          <a:spcPts val="2000"/>
                        </a:lnSpc>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839469" cy="975994"/>
            <a:chOff x="0" y="0"/>
            <a:chExt cx="839469" cy="975994"/>
          </a:xfrm>
        </p:grpSpPr>
        <p:pic>
          <p:nvPicPr>
            <p:cNvPr id="3" name="object 3"/>
            <p:cNvPicPr/>
            <p:nvPr/>
          </p:nvPicPr>
          <p:blipFill>
            <a:blip r:embed="rId2" cstate="print"/>
            <a:stretch>
              <a:fillRect/>
            </a:stretch>
          </p:blipFill>
          <p:spPr>
            <a:xfrm>
              <a:off x="0" y="0"/>
              <a:ext cx="839022" cy="975904"/>
            </a:xfrm>
            <a:prstGeom prst="rect">
              <a:avLst/>
            </a:prstGeom>
          </p:spPr>
        </p:pic>
        <p:sp>
          <p:nvSpPr>
            <p:cNvPr id="4" name="object 4"/>
            <p:cNvSpPr/>
            <p:nvPr/>
          </p:nvSpPr>
          <p:spPr>
            <a:xfrm>
              <a:off x="0" y="0"/>
              <a:ext cx="754380" cy="873125"/>
            </a:xfrm>
            <a:custGeom>
              <a:avLst/>
              <a:gdLst/>
              <a:ahLst/>
              <a:cxnLst/>
              <a:rect l="l" t="t" r="r" b="b"/>
              <a:pathLst>
                <a:path w="754380" h="873125">
                  <a:moveTo>
                    <a:pt x="746879" y="0"/>
                  </a:moveTo>
                  <a:lnTo>
                    <a:pt x="464857" y="0"/>
                  </a:lnTo>
                  <a:lnTo>
                    <a:pt x="467951" y="12798"/>
                  </a:lnTo>
                  <a:lnTo>
                    <a:pt x="474550" y="58724"/>
                  </a:lnTo>
                  <a:lnTo>
                    <a:pt x="476796" y="105918"/>
                  </a:lnTo>
                  <a:lnTo>
                    <a:pt x="474550" y="153111"/>
                  </a:lnTo>
                  <a:lnTo>
                    <a:pt x="467951" y="199037"/>
                  </a:lnTo>
                  <a:lnTo>
                    <a:pt x="457204" y="243490"/>
                  </a:lnTo>
                  <a:lnTo>
                    <a:pt x="442513" y="286263"/>
                  </a:lnTo>
                  <a:lnTo>
                    <a:pt x="424086" y="327151"/>
                  </a:lnTo>
                  <a:lnTo>
                    <a:pt x="402127" y="365950"/>
                  </a:lnTo>
                  <a:lnTo>
                    <a:pt x="376842" y="402452"/>
                  </a:lnTo>
                  <a:lnTo>
                    <a:pt x="348437" y="436454"/>
                  </a:lnTo>
                  <a:lnTo>
                    <a:pt x="317117" y="467749"/>
                  </a:lnTo>
                  <a:lnTo>
                    <a:pt x="283087" y="496132"/>
                  </a:lnTo>
                  <a:lnTo>
                    <a:pt x="246554" y="521397"/>
                  </a:lnTo>
                  <a:lnTo>
                    <a:pt x="207722" y="543340"/>
                  </a:lnTo>
                  <a:lnTo>
                    <a:pt x="166797" y="561753"/>
                  </a:lnTo>
                  <a:lnTo>
                    <a:pt x="123986" y="576432"/>
                  </a:lnTo>
                  <a:lnTo>
                    <a:pt x="79493" y="587172"/>
                  </a:lnTo>
                  <a:lnTo>
                    <a:pt x="33523" y="593767"/>
                  </a:lnTo>
                  <a:lnTo>
                    <a:pt x="0" y="595359"/>
                  </a:lnTo>
                  <a:lnTo>
                    <a:pt x="0" y="872825"/>
                  </a:lnTo>
                  <a:lnTo>
                    <a:pt x="82631" y="867273"/>
                  </a:lnTo>
                  <a:lnTo>
                    <a:pt x="129511" y="859935"/>
                  </a:lnTo>
                  <a:lnTo>
                    <a:pt x="175408" y="849817"/>
                  </a:lnTo>
                  <a:lnTo>
                    <a:pt x="220232" y="837010"/>
                  </a:lnTo>
                  <a:lnTo>
                    <a:pt x="263894" y="821603"/>
                  </a:lnTo>
                  <a:lnTo>
                    <a:pt x="306302" y="803686"/>
                  </a:lnTo>
                  <a:lnTo>
                    <a:pt x="347368" y="783349"/>
                  </a:lnTo>
                  <a:lnTo>
                    <a:pt x="387002" y="760682"/>
                  </a:lnTo>
                  <a:lnTo>
                    <a:pt x="425112" y="735774"/>
                  </a:lnTo>
                  <a:lnTo>
                    <a:pt x="461610" y="708716"/>
                  </a:lnTo>
                  <a:lnTo>
                    <a:pt x="496406" y="679598"/>
                  </a:lnTo>
                  <a:lnTo>
                    <a:pt x="529409" y="648509"/>
                  </a:lnTo>
                  <a:lnTo>
                    <a:pt x="560529" y="615539"/>
                  </a:lnTo>
                  <a:lnTo>
                    <a:pt x="589676" y="580779"/>
                  </a:lnTo>
                  <a:lnTo>
                    <a:pt x="616762" y="544317"/>
                  </a:lnTo>
                  <a:lnTo>
                    <a:pt x="641694" y="506244"/>
                  </a:lnTo>
                  <a:lnTo>
                    <a:pt x="664385" y="466650"/>
                  </a:lnTo>
                  <a:lnTo>
                    <a:pt x="684742" y="425625"/>
                  </a:lnTo>
                  <a:lnTo>
                    <a:pt x="702678" y="383258"/>
                  </a:lnTo>
                  <a:lnTo>
                    <a:pt x="718101" y="339640"/>
                  </a:lnTo>
                  <a:lnTo>
                    <a:pt x="730921" y="294859"/>
                  </a:lnTo>
                  <a:lnTo>
                    <a:pt x="741049" y="249007"/>
                  </a:lnTo>
                  <a:lnTo>
                    <a:pt x="748395" y="202173"/>
                  </a:lnTo>
                  <a:lnTo>
                    <a:pt x="752868" y="154446"/>
                  </a:lnTo>
                  <a:lnTo>
                    <a:pt x="754380" y="105918"/>
                  </a:lnTo>
                  <a:lnTo>
                    <a:pt x="752868" y="57389"/>
                  </a:lnTo>
                  <a:lnTo>
                    <a:pt x="748395" y="9662"/>
                  </a:lnTo>
                  <a:lnTo>
                    <a:pt x="746879" y="0"/>
                  </a:lnTo>
                  <a:close/>
                </a:path>
              </a:pathLst>
            </a:custGeom>
            <a:solidFill>
              <a:srgbClr val="3B5CE8"/>
            </a:solidFill>
          </p:spPr>
          <p:txBody>
            <a:bodyPr wrap="square" lIns="0" tIns="0" rIns="0" bIns="0" rtlCol="0"/>
            <a:lstStyle/>
            <a:p>
              <a:endParaRPr/>
            </a:p>
          </p:txBody>
        </p:sp>
      </p:grpSp>
      <p:sp>
        <p:nvSpPr>
          <p:cNvPr id="5" name="object 5"/>
          <p:cNvSpPr txBox="1">
            <a:spLocks noGrp="1"/>
          </p:cNvSpPr>
          <p:nvPr>
            <p:ph type="title"/>
          </p:nvPr>
        </p:nvSpPr>
        <p:spPr>
          <a:xfrm>
            <a:off x="882192" y="382600"/>
            <a:ext cx="1653539" cy="514350"/>
          </a:xfrm>
          <a:prstGeom prst="rect">
            <a:avLst/>
          </a:prstGeom>
        </p:spPr>
        <p:txBody>
          <a:bodyPr vert="horz" wrap="square" lIns="0" tIns="13335" rIns="0" bIns="0" rtlCol="0">
            <a:spAutoFit/>
          </a:bodyPr>
          <a:lstStyle/>
          <a:p>
            <a:pPr marL="12700">
              <a:lnSpc>
                <a:spcPct val="100000"/>
              </a:lnSpc>
              <a:spcBef>
                <a:spcPts val="105"/>
              </a:spcBef>
            </a:pPr>
            <a:r>
              <a:rPr dirty="0">
                <a:latin typeface="標楷體" panose="03000509000000000000" pitchFamily="65" charset="-120"/>
                <a:ea typeface="標楷體" panose="03000509000000000000" pitchFamily="65" charset="-120"/>
              </a:rPr>
              <a:t>課程大綱</a:t>
            </a:r>
          </a:p>
        </p:txBody>
      </p:sp>
      <p:graphicFrame>
        <p:nvGraphicFramePr>
          <p:cNvPr id="6" name="object 6"/>
          <p:cNvGraphicFramePr>
            <a:graphicFrameLocks noGrp="1"/>
          </p:cNvGraphicFramePr>
          <p:nvPr>
            <p:extLst>
              <p:ext uri="{D42A27DB-BD31-4B8C-83A1-F6EECF244321}">
                <p14:modId xmlns:p14="http://schemas.microsoft.com/office/powerpoint/2010/main" val="1175849972"/>
              </p:ext>
            </p:extLst>
          </p:nvPr>
        </p:nvGraphicFramePr>
        <p:xfrm>
          <a:off x="911302" y="1143000"/>
          <a:ext cx="10442497" cy="5257801"/>
        </p:xfrm>
        <a:graphic>
          <a:graphicData uri="http://schemas.openxmlformats.org/drawingml/2006/table">
            <a:tbl>
              <a:tblPr firstRow="1" bandRow="1">
                <a:tableStyleId>{2D5ABB26-0587-4C30-8999-92F81FD0307C}</a:tableStyleId>
              </a:tblPr>
              <a:tblGrid>
                <a:gridCol w="651218">
                  <a:extLst>
                    <a:ext uri="{9D8B030D-6E8A-4147-A177-3AD203B41FA5}">
                      <a16:colId xmlns:a16="http://schemas.microsoft.com/office/drawing/2014/main" val="20000"/>
                    </a:ext>
                  </a:extLst>
                </a:gridCol>
                <a:gridCol w="651218">
                  <a:extLst>
                    <a:ext uri="{9D8B030D-6E8A-4147-A177-3AD203B41FA5}">
                      <a16:colId xmlns:a16="http://schemas.microsoft.com/office/drawing/2014/main" val="1700278865"/>
                    </a:ext>
                  </a:extLst>
                </a:gridCol>
                <a:gridCol w="4638838">
                  <a:extLst>
                    <a:ext uri="{9D8B030D-6E8A-4147-A177-3AD203B41FA5}">
                      <a16:colId xmlns:a16="http://schemas.microsoft.com/office/drawing/2014/main" val="20001"/>
                    </a:ext>
                  </a:extLst>
                </a:gridCol>
                <a:gridCol w="2848752">
                  <a:extLst>
                    <a:ext uri="{9D8B030D-6E8A-4147-A177-3AD203B41FA5}">
                      <a16:colId xmlns:a16="http://schemas.microsoft.com/office/drawing/2014/main" val="20002"/>
                    </a:ext>
                  </a:extLst>
                </a:gridCol>
                <a:gridCol w="1652471">
                  <a:extLst>
                    <a:ext uri="{9D8B030D-6E8A-4147-A177-3AD203B41FA5}">
                      <a16:colId xmlns:a16="http://schemas.microsoft.com/office/drawing/2014/main" val="1114953768"/>
                    </a:ext>
                  </a:extLst>
                </a:gridCol>
              </a:tblGrid>
              <a:tr h="400599">
                <a:tc>
                  <a:txBody>
                    <a:bodyPr/>
                    <a:lstStyle/>
                    <a:p>
                      <a:pPr algn="ctr">
                        <a:lnSpc>
                          <a:spcPct val="100000"/>
                        </a:lnSpc>
                        <a:spcBef>
                          <a:spcPts val="290"/>
                        </a:spcBef>
                      </a:pPr>
                      <a:r>
                        <a:rPr sz="1800" b="1" dirty="0">
                          <a:solidFill>
                            <a:srgbClr val="FFFFFF"/>
                          </a:solidFill>
                          <a:latin typeface="Times New Roman" panose="02020603050405020304" pitchFamily="18" charset="0"/>
                          <a:ea typeface="標楷體" panose="03000509000000000000" pitchFamily="65" charset="-120"/>
                          <a:cs typeface="Times New Roman" panose="02020603050405020304" pitchFamily="18" charset="0"/>
                        </a:rPr>
                        <a:t>週次</a:t>
                      </a:r>
                      <a:endParaRPr sz="18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0" marR="0" lvl="0" indent="0" algn="ctr" defTabSz="914400" eaLnBrk="1" fontAlgn="auto" latinLnBrk="0" hangingPunct="1">
                        <a:lnSpc>
                          <a:spcPct val="100000"/>
                        </a:lnSpc>
                        <a:spcBef>
                          <a:spcPts val="290"/>
                        </a:spcBef>
                        <a:spcAft>
                          <a:spcPts val="0"/>
                        </a:spcAft>
                        <a:buClrTx/>
                        <a:buSzTx/>
                        <a:buFontTx/>
                        <a:buNone/>
                        <a:tabLst/>
                        <a:defRPr/>
                      </a:pPr>
                      <a:r>
                        <a:rPr lang="zh-TW" altLang="en-US"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rPr>
                        <a:t>日期</a:t>
                      </a:r>
                    </a:p>
                  </a:txBody>
                  <a:tcPr marL="0" marR="0" marT="3683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4471C4"/>
                    </a:solidFill>
                  </a:tcPr>
                </a:tc>
                <a:tc>
                  <a:txBody>
                    <a:bodyPr/>
                    <a:lstStyle/>
                    <a:p>
                      <a:pPr marL="1270" algn="ctr">
                        <a:lnSpc>
                          <a:spcPct val="100000"/>
                        </a:lnSpc>
                        <a:spcBef>
                          <a:spcPts val="290"/>
                        </a:spcBef>
                      </a:pPr>
                      <a:r>
                        <a:rPr sz="1800" b="1" dirty="0">
                          <a:solidFill>
                            <a:srgbClr val="FFFFFF"/>
                          </a:solidFill>
                          <a:latin typeface="Times New Roman" panose="02020603050405020304" pitchFamily="18" charset="0"/>
                          <a:ea typeface="標楷體" panose="03000509000000000000" pitchFamily="65" charset="-120"/>
                          <a:cs typeface="Times New Roman" panose="02020603050405020304" pitchFamily="18" charset="0"/>
                        </a:rPr>
                        <a:t>內容</a:t>
                      </a:r>
                      <a:endParaRPr sz="18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4471C4"/>
                    </a:solidFill>
                  </a:tcPr>
                </a:tc>
                <a:tc>
                  <a:txBody>
                    <a:bodyPr/>
                    <a:lstStyle/>
                    <a:p>
                      <a:pPr marL="635" algn="ctr">
                        <a:lnSpc>
                          <a:spcPct val="100000"/>
                        </a:lnSpc>
                        <a:spcBef>
                          <a:spcPts val="290"/>
                        </a:spcBef>
                      </a:pPr>
                      <a:r>
                        <a:rPr sz="1800" b="1" dirty="0">
                          <a:solidFill>
                            <a:srgbClr val="FFFFFF"/>
                          </a:solidFill>
                          <a:latin typeface="Times New Roman" panose="02020603050405020304" pitchFamily="18" charset="0"/>
                          <a:ea typeface="標楷體" panose="03000509000000000000" pitchFamily="65" charset="-120"/>
                          <a:cs typeface="Times New Roman" panose="02020603050405020304" pitchFamily="18" charset="0"/>
                        </a:rPr>
                        <a:t>對應教材章節</a:t>
                      </a:r>
                      <a:endParaRPr sz="18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38100" cap="flat" cmpd="sng" algn="ctr">
                      <a:solidFill>
                        <a:srgbClr val="FFFFFF"/>
                      </a:solidFill>
                      <a:prstDash val="solid"/>
                      <a:round/>
                      <a:headEnd type="none" w="med" len="med"/>
                      <a:tailEnd type="none" w="med" len="med"/>
                    </a:lnB>
                    <a:solidFill>
                      <a:srgbClr val="4471C4"/>
                    </a:solidFill>
                  </a:tcPr>
                </a:tc>
                <a:tc>
                  <a:txBody>
                    <a:bodyPr/>
                    <a:lstStyle/>
                    <a:p>
                      <a:pPr marL="635" algn="ctr">
                        <a:lnSpc>
                          <a:spcPct val="100000"/>
                        </a:lnSpc>
                        <a:spcBef>
                          <a:spcPts val="290"/>
                        </a:spcBef>
                      </a:pPr>
                      <a:r>
                        <a:rPr lang="zh-TW" altLang="en-US"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rPr>
                        <a:t>備註</a:t>
                      </a:r>
                      <a:endParaRPr sz="1800" b="1"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4471C4"/>
                    </a:solidFill>
                  </a:tcPr>
                </a:tc>
                <a:extLst>
                  <a:ext uri="{0D108BD9-81ED-4DB2-BD59-A6C34878D82A}">
                    <a16:rowId xmlns:a16="http://schemas.microsoft.com/office/drawing/2014/main" val="10000"/>
                  </a:ext>
                </a:extLst>
              </a:tr>
              <a:tr h="592463">
                <a:tc>
                  <a:txBody>
                    <a:bodyPr/>
                    <a:lstStyle/>
                    <a:p>
                      <a:pPr algn="ctr">
                        <a:lnSpc>
                          <a:spcPct val="100000"/>
                        </a:lnSpc>
                        <a:spcBef>
                          <a:spcPts val="290"/>
                        </a:spcBef>
                      </a:pPr>
                      <a:r>
                        <a:rPr sz="1400" dirty="0">
                          <a:latin typeface="Times New Roman" panose="02020603050405020304" pitchFamily="18" charset="0"/>
                          <a:ea typeface="標楷體" panose="03000509000000000000" pitchFamily="65" charset="-120"/>
                          <a:cs typeface="Times New Roman" panose="02020603050405020304" pitchFamily="18" charset="0"/>
                        </a:rPr>
                        <a:t>10</a:t>
                      </a:r>
                    </a:p>
                  </a:txBody>
                  <a:tcPr marL="0" marR="0" marT="36830" marB="0"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FD4EA"/>
                    </a:solidFill>
                  </a:tcPr>
                </a:tc>
                <a:tc>
                  <a:txBody>
                    <a:bodyPr/>
                    <a:lstStyle/>
                    <a:p>
                      <a:pPr algn="ctr">
                        <a:spcAft>
                          <a:spcPts val="0"/>
                        </a:spcAft>
                      </a:pP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4</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29</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文字探勘在稽核的應用</a:t>
                      </a:r>
                      <a:endPar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第七組智能稽核技術報告</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FD4EA"/>
                    </a:solidFill>
                  </a:tcPr>
                </a:tc>
                <a:tc>
                  <a:txBody>
                    <a:bodyPr/>
                    <a:lstStyle/>
                    <a:p>
                      <a:pPr algn="just">
                        <a:lnSpc>
                          <a:spcPts val="2000"/>
                        </a:lnSpc>
                        <a:spcAft>
                          <a:spcPts val="0"/>
                        </a:spcAft>
                      </a:pPr>
                      <a:r>
                        <a:rPr lang="en-US" sz="1400" kern="100">
                          <a:effectLst/>
                          <a:latin typeface="Times New Roman" panose="02020603050405020304" pitchFamily="18" charset="0"/>
                          <a:ea typeface="標楷體" panose="03000509000000000000" pitchFamily="65" charset="-120"/>
                          <a:cs typeface="Times New Roman" panose="02020603050405020304" pitchFamily="18" charset="0"/>
                        </a:rPr>
                        <a:t>Chapter 8</a:t>
                      </a:r>
                      <a:endParaRPr lang="zh-TW" sz="140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40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1"/>
                  </a:ext>
                </a:extLst>
              </a:tr>
              <a:tr h="575431">
                <a:tc>
                  <a:txBody>
                    <a:bodyPr/>
                    <a:lstStyle/>
                    <a:p>
                      <a:pPr algn="ctr">
                        <a:lnSpc>
                          <a:spcPct val="100000"/>
                        </a:lnSpc>
                        <a:spcBef>
                          <a:spcPts val="290"/>
                        </a:spcBef>
                      </a:pPr>
                      <a:r>
                        <a:rPr sz="1400" dirty="0">
                          <a:latin typeface="Times New Roman" panose="02020603050405020304" pitchFamily="18" charset="0"/>
                          <a:ea typeface="標楷體" panose="03000509000000000000" pitchFamily="65" charset="-120"/>
                          <a:cs typeface="Times New Roman" panose="02020603050405020304" pitchFamily="18" charset="0"/>
                        </a:rPr>
                        <a:t>11</a:t>
                      </a:r>
                    </a:p>
                  </a:txBody>
                  <a:tcPr marL="0" marR="0" marT="3683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ctr">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5/</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6</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文字探勘在稽核的應用</a:t>
                      </a:r>
                      <a:endPar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第八組智能稽核技術報告</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just">
                        <a:lnSpc>
                          <a:spcPts val="2000"/>
                        </a:lnSpc>
                        <a:spcAft>
                          <a:spcPts val="0"/>
                        </a:spcAft>
                      </a:pPr>
                      <a:r>
                        <a:rPr lang="en-US" sz="1400" kern="100">
                          <a:effectLst/>
                          <a:latin typeface="Times New Roman" panose="02020603050405020304" pitchFamily="18" charset="0"/>
                          <a:ea typeface="標楷體" panose="03000509000000000000" pitchFamily="65" charset="-120"/>
                          <a:cs typeface="Times New Roman" panose="02020603050405020304" pitchFamily="18" charset="0"/>
                        </a:rPr>
                        <a:t>Chapter 9</a:t>
                      </a:r>
                      <a:endParaRPr lang="zh-TW" sz="140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marL="92075" marR="153670">
                        <a:lnSpc>
                          <a:spcPct val="100000"/>
                        </a:lnSpc>
                        <a:spcBef>
                          <a:spcPts val="290"/>
                        </a:spcBef>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0002"/>
                  </a:ext>
                </a:extLst>
              </a:tr>
              <a:tr h="622494">
                <a:tc>
                  <a:txBody>
                    <a:bodyPr/>
                    <a:lstStyle/>
                    <a:p>
                      <a:pPr algn="ctr">
                        <a:lnSpc>
                          <a:spcPct val="100000"/>
                        </a:lnSpc>
                        <a:spcBef>
                          <a:spcPts val="290"/>
                        </a:spcBef>
                      </a:pPr>
                      <a:r>
                        <a:rPr sz="1400" dirty="0">
                          <a:latin typeface="Times New Roman" panose="02020603050405020304" pitchFamily="18" charset="0"/>
                          <a:ea typeface="標楷體" panose="03000509000000000000" pitchFamily="65" charset="-120"/>
                          <a:cs typeface="Times New Roman" panose="02020603050405020304" pitchFamily="18" charset="0"/>
                        </a:rPr>
                        <a:t>12</a:t>
                      </a:r>
                    </a:p>
                  </a:txBody>
                  <a:tcPr marL="0" marR="0" marT="3683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ctr">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5/</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13</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機器學習在稽核的應用</a:t>
                      </a:r>
                      <a:endPar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a:t>
                      </a:r>
                      <a:r>
                        <a:rPr lang="zh-TW" alt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九</a:t>
                      </a: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組智能稽核技術報告</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 </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Chapter 10</a:t>
                      </a:r>
                      <a:endPar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spcAft>
                          <a:spcPts val="0"/>
                        </a:spcAft>
                      </a:pP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40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3"/>
                  </a:ext>
                </a:extLst>
              </a:tr>
              <a:tr h="579120">
                <a:tc>
                  <a:txBody>
                    <a:bodyPr/>
                    <a:lstStyle/>
                    <a:p>
                      <a:pPr algn="ctr">
                        <a:lnSpc>
                          <a:spcPct val="100000"/>
                        </a:lnSpc>
                        <a:spcBef>
                          <a:spcPts val="290"/>
                        </a:spcBef>
                      </a:pPr>
                      <a:r>
                        <a:rPr sz="1400" dirty="0">
                          <a:latin typeface="Times New Roman" panose="02020603050405020304" pitchFamily="18" charset="0"/>
                          <a:ea typeface="標楷體" panose="03000509000000000000" pitchFamily="65" charset="-120"/>
                          <a:cs typeface="Times New Roman" panose="02020603050405020304" pitchFamily="18" charset="0"/>
                        </a:rPr>
                        <a:t>13</a:t>
                      </a:r>
                    </a:p>
                  </a:txBody>
                  <a:tcPr marL="0" marR="0" marT="3683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ctr">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5/2</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0</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機器學習在稽核的應用</a:t>
                      </a:r>
                      <a:endPar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a:t>
                      </a:r>
                      <a:r>
                        <a:rPr lang="zh-TW" alt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十</a:t>
                      </a: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組智能稽核技術報告</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just">
                        <a:spcAft>
                          <a:spcPts val="0"/>
                        </a:spcAft>
                      </a:pP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marL="92075">
                        <a:lnSpc>
                          <a:spcPct val="100000"/>
                        </a:lnSpc>
                        <a:spcBef>
                          <a:spcPts val="290"/>
                        </a:spcBef>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3683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0004"/>
                  </a:ext>
                </a:extLst>
              </a:tr>
              <a:tr h="534056">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14</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ctr">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5/2</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7</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第</a:t>
                      </a:r>
                      <a:r>
                        <a:rPr lang="zh-TW" alt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十一</a:t>
                      </a: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組智能稽核技術報告</a:t>
                      </a:r>
                    </a:p>
                    <a:p>
                      <a:pPr algn="just">
                        <a:spcAft>
                          <a:spcPts val="0"/>
                        </a:spcAft>
                      </a:pP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just">
                        <a:spcAft>
                          <a:spcPts val="0"/>
                        </a:spcAft>
                      </a:pPr>
                      <a:r>
                        <a:rPr lang="en-US" sz="1400" kern="10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140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40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5"/>
                  </a:ext>
                </a:extLst>
              </a:tr>
              <a:tr h="488422">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15</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ctr">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6/</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3</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期末專題報告</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zh-TW" sz="18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第一</a:t>
                      </a:r>
                      <a:r>
                        <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梯次</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a:t>
                      </a:r>
                      <a:endParaRPr lang="zh-TW"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just">
                        <a:lnSpc>
                          <a:spcPts val="2000"/>
                        </a:lnSpc>
                        <a:spcAft>
                          <a:spcPts val="0"/>
                        </a:spcAft>
                      </a:pPr>
                      <a:r>
                        <a:rPr lang="en-US" sz="1400" kern="10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140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40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0006"/>
                  </a:ext>
                </a:extLst>
              </a:tr>
              <a:tr h="488423">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16</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ctr">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6/</a:t>
                      </a:r>
                      <a:r>
                        <a:rPr lang="en-US" alt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10</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zh-TW" altLang="zh-TW" sz="1800" kern="100" dirty="0">
                          <a:effectLst/>
                          <a:latin typeface="Times New Roman" panose="02020603050405020304" pitchFamily="18" charset="0"/>
                          <a:ea typeface="標楷體" panose="03000509000000000000" pitchFamily="65" charset="-120"/>
                          <a:cs typeface="Times New Roman" panose="02020603050405020304" pitchFamily="18" charset="0"/>
                        </a:rPr>
                        <a:t>期末專題報告</a:t>
                      </a:r>
                      <a:r>
                        <a:rPr lang="en-US" altLang="zh-TW" sz="1800" kern="100" dirty="0">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zh-TW" sz="1800" kern="100" dirty="0">
                          <a:effectLst/>
                          <a:latin typeface="Times New Roman" panose="02020603050405020304" pitchFamily="18" charset="0"/>
                          <a:ea typeface="標楷體" panose="03000509000000000000" pitchFamily="65" charset="-120"/>
                          <a:cs typeface="Times New Roman" panose="02020603050405020304" pitchFamily="18" charset="0"/>
                        </a:rPr>
                        <a:t>第二梯次</a:t>
                      </a:r>
                      <a:r>
                        <a:rPr lang="en-US" altLang="zh-TW" sz="1800" kern="100" dirty="0">
                          <a:effectLst/>
                          <a:latin typeface="Times New Roman" panose="02020603050405020304" pitchFamily="18" charset="0"/>
                          <a:ea typeface="標楷體" panose="03000509000000000000" pitchFamily="65" charset="-120"/>
                          <a:cs typeface="Times New Roman" panose="02020603050405020304" pitchFamily="18" charset="0"/>
                        </a:rPr>
                        <a:t>)</a:t>
                      </a:r>
                      <a:endParaRPr lang="zh-TW" altLang="zh-TW" sz="18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algn="just">
                        <a:lnSpc>
                          <a:spcPts val="2000"/>
                        </a:lnSpc>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4EA"/>
                    </a:solidFill>
                  </a:tcPr>
                </a:tc>
                <a:extLst>
                  <a:ext uri="{0D108BD9-81ED-4DB2-BD59-A6C34878D82A}">
                    <a16:rowId xmlns:a16="http://schemas.microsoft.com/office/drawing/2014/main" val="10007"/>
                  </a:ext>
                </a:extLst>
              </a:tr>
              <a:tr h="488422">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17</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ctr">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6/19</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just">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自主學習</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a:t>
                      </a: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準備專題競賽或參與美國</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DEPAUL UNIVERSITY GLOBAL LEARNING</a:t>
                      </a: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課程</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gn="just">
                        <a:spcAft>
                          <a:spcPts val="0"/>
                        </a:spcAft>
                      </a:pPr>
                      <a:r>
                        <a:rPr lang="en-US" sz="1400" kern="10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140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10008"/>
                  </a:ext>
                </a:extLst>
              </a:tr>
              <a:tr h="488371">
                <a:tc>
                  <a:txBody>
                    <a:bodyPr/>
                    <a:lstStyle/>
                    <a:p>
                      <a:pPr algn="ctr">
                        <a:lnSpc>
                          <a:spcPct val="100000"/>
                        </a:lnSpc>
                        <a:spcBef>
                          <a:spcPts val="295"/>
                        </a:spcBef>
                      </a:pPr>
                      <a:r>
                        <a:rPr sz="1400" dirty="0">
                          <a:latin typeface="Times New Roman" panose="02020603050405020304" pitchFamily="18" charset="0"/>
                          <a:ea typeface="標楷體" panose="03000509000000000000" pitchFamily="65" charset="-120"/>
                          <a:cs typeface="Times New Roman" panose="02020603050405020304" pitchFamily="18" charset="0"/>
                        </a:rPr>
                        <a:t>18</a:t>
                      </a:r>
                    </a:p>
                  </a:txBody>
                  <a:tcPr marL="0" marR="0" marT="37465"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marL="0" algn="ctr">
                        <a:spcAft>
                          <a:spcPts val="0"/>
                        </a:spcAft>
                      </a:pPr>
                      <a:r>
                        <a:rPr lang="en-US" altLang="zh-TW"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6/26</a:t>
                      </a:r>
                      <a:endParaRPr lang="zh-TW" altLang="en-US" sz="1400" kern="100" dirty="0">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algn="just">
                        <a:spcAft>
                          <a:spcPts val="0"/>
                        </a:spcAft>
                      </a:pP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自主學習</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a:t>
                      </a: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參加專題競賽或參與美國</a:t>
                      </a: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DEPAUL UNIVERSITY GLOBAL LEARNING</a:t>
                      </a:r>
                      <a:r>
                        <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rPr>
                        <a:t>課程</a:t>
                      </a:r>
                    </a:p>
                  </a:txBody>
                  <a:tcPr marL="68580" marR="68580" marT="0" marB="0" anchor="ctr">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gn="just">
                        <a:spcAft>
                          <a:spcPts val="0"/>
                        </a:spcAft>
                      </a:pPr>
                      <a:r>
                        <a:rPr lang="en-US" sz="1400" kern="100" dirty="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14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400" dirty="0">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839469" cy="975994"/>
            <a:chOff x="0" y="0"/>
            <a:chExt cx="839469" cy="975994"/>
          </a:xfrm>
        </p:grpSpPr>
        <p:pic>
          <p:nvPicPr>
            <p:cNvPr id="3" name="object 3"/>
            <p:cNvPicPr/>
            <p:nvPr/>
          </p:nvPicPr>
          <p:blipFill>
            <a:blip r:embed="rId2" cstate="print"/>
            <a:stretch>
              <a:fillRect/>
            </a:stretch>
          </p:blipFill>
          <p:spPr>
            <a:xfrm>
              <a:off x="0" y="0"/>
              <a:ext cx="839022" cy="975904"/>
            </a:xfrm>
            <a:prstGeom prst="rect">
              <a:avLst/>
            </a:prstGeom>
          </p:spPr>
        </p:pic>
        <p:sp>
          <p:nvSpPr>
            <p:cNvPr id="4" name="object 4"/>
            <p:cNvSpPr/>
            <p:nvPr/>
          </p:nvSpPr>
          <p:spPr>
            <a:xfrm>
              <a:off x="0" y="0"/>
              <a:ext cx="754380" cy="873125"/>
            </a:xfrm>
            <a:custGeom>
              <a:avLst/>
              <a:gdLst/>
              <a:ahLst/>
              <a:cxnLst/>
              <a:rect l="l" t="t" r="r" b="b"/>
              <a:pathLst>
                <a:path w="754380" h="873125">
                  <a:moveTo>
                    <a:pt x="746879" y="0"/>
                  </a:moveTo>
                  <a:lnTo>
                    <a:pt x="464857" y="0"/>
                  </a:lnTo>
                  <a:lnTo>
                    <a:pt x="467951" y="12798"/>
                  </a:lnTo>
                  <a:lnTo>
                    <a:pt x="474550" y="58724"/>
                  </a:lnTo>
                  <a:lnTo>
                    <a:pt x="476796" y="105918"/>
                  </a:lnTo>
                  <a:lnTo>
                    <a:pt x="474550" y="153111"/>
                  </a:lnTo>
                  <a:lnTo>
                    <a:pt x="467951" y="199037"/>
                  </a:lnTo>
                  <a:lnTo>
                    <a:pt x="457204" y="243490"/>
                  </a:lnTo>
                  <a:lnTo>
                    <a:pt x="442513" y="286263"/>
                  </a:lnTo>
                  <a:lnTo>
                    <a:pt x="424086" y="327151"/>
                  </a:lnTo>
                  <a:lnTo>
                    <a:pt x="402127" y="365950"/>
                  </a:lnTo>
                  <a:lnTo>
                    <a:pt x="376842" y="402452"/>
                  </a:lnTo>
                  <a:lnTo>
                    <a:pt x="348437" y="436454"/>
                  </a:lnTo>
                  <a:lnTo>
                    <a:pt x="317117" y="467749"/>
                  </a:lnTo>
                  <a:lnTo>
                    <a:pt x="283087" y="496132"/>
                  </a:lnTo>
                  <a:lnTo>
                    <a:pt x="246554" y="521397"/>
                  </a:lnTo>
                  <a:lnTo>
                    <a:pt x="207722" y="543340"/>
                  </a:lnTo>
                  <a:lnTo>
                    <a:pt x="166797" y="561753"/>
                  </a:lnTo>
                  <a:lnTo>
                    <a:pt x="123986" y="576432"/>
                  </a:lnTo>
                  <a:lnTo>
                    <a:pt x="79493" y="587172"/>
                  </a:lnTo>
                  <a:lnTo>
                    <a:pt x="33523" y="593767"/>
                  </a:lnTo>
                  <a:lnTo>
                    <a:pt x="0" y="595359"/>
                  </a:lnTo>
                  <a:lnTo>
                    <a:pt x="0" y="872825"/>
                  </a:lnTo>
                  <a:lnTo>
                    <a:pt x="82631" y="867273"/>
                  </a:lnTo>
                  <a:lnTo>
                    <a:pt x="129511" y="859935"/>
                  </a:lnTo>
                  <a:lnTo>
                    <a:pt x="175408" y="849817"/>
                  </a:lnTo>
                  <a:lnTo>
                    <a:pt x="220232" y="837010"/>
                  </a:lnTo>
                  <a:lnTo>
                    <a:pt x="263894" y="821603"/>
                  </a:lnTo>
                  <a:lnTo>
                    <a:pt x="306302" y="803686"/>
                  </a:lnTo>
                  <a:lnTo>
                    <a:pt x="347368" y="783349"/>
                  </a:lnTo>
                  <a:lnTo>
                    <a:pt x="387002" y="760682"/>
                  </a:lnTo>
                  <a:lnTo>
                    <a:pt x="425112" y="735774"/>
                  </a:lnTo>
                  <a:lnTo>
                    <a:pt x="461610" y="708716"/>
                  </a:lnTo>
                  <a:lnTo>
                    <a:pt x="496406" y="679598"/>
                  </a:lnTo>
                  <a:lnTo>
                    <a:pt x="529409" y="648509"/>
                  </a:lnTo>
                  <a:lnTo>
                    <a:pt x="560529" y="615539"/>
                  </a:lnTo>
                  <a:lnTo>
                    <a:pt x="589676" y="580779"/>
                  </a:lnTo>
                  <a:lnTo>
                    <a:pt x="616762" y="544317"/>
                  </a:lnTo>
                  <a:lnTo>
                    <a:pt x="641694" y="506244"/>
                  </a:lnTo>
                  <a:lnTo>
                    <a:pt x="664385" y="466650"/>
                  </a:lnTo>
                  <a:lnTo>
                    <a:pt x="684742" y="425625"/>
                  </a:lnTo>
                  <a:lnTo>
                    <a:pt x="702678" y="383258"/>
                  </a:lnTo>
                  <a:lnTo>
                    <a:pt x="718101" y="339640"/>
                  </a:lnTo>
                  <a:lnTo>
                    <a:pt x="730921" y="294859"/>
                  </a:lnTo>
                  <a:lnTo>
                    <a:pt x="741049" y="249007"/>
                  </a:lnTo>
                  <a:lnTo>
                    <a:pt x="748395" y="202173"/>
                  </a:lnTo>
                  <a:lnTo>
                    <a:pt x="752868" y="154446"/>
                  </a:lnTo>
                  <a:lnTo>
                    <a:pt x="754380" y="105918"/>
                  </a:lnTo>
                  <a:lnTo>
                    <a:pt x="752868" y="57389"/>
                  </a:lnTo>
                  <a:lnTo>
                    <a:pt x="748395" y="9662"/>
                  </a:lnTo>
                  <a:lnTo>
                    <a:pt x="746879" y="0"/>
                  </a:lnTo>
                  <a:close/>
                </a:path>
              </a:pathLst>
            </a:custGeom>
            <a:solidFill>
              <a:srgbClr val="3B5CE8"/>
            </a:solidFill>
          </p:spPr>
          <p:txBody>
            <a:bodyPr wrap="square" lIns="0" tIns="0" rIns="0" bIns="0" rtlCol="0"/>
            <a:lstStyle/>
            <a:p>
              <a:endParaRPr>
                <a:latin typeface="標楷體" panose="03000509000000000000" pitchFamily="65" charset="-120"/>
                <a:ea typeface="標楷體" panose="03000509000000000000" pitchFamily="65" charset="-120"/>
              </a:endParaRPr>
            </a:p>
          </p:txBody>
        </p:sp>
      </p:grpSp>
      <p:sp>
        <p:nvSpPr>
          <p:cNvPr id="5" name="object 5"/>
          <p:cNvSpPr txBox="1">
            <a:spLocks noGrp="1"/>
          </p:cNvSpPr>
          <p:nvPr>
            <p:ph type="title"/>
          </p:nvPr>
        </p:nvSpPr>
        <p:spPr>
          <a:xfrm>
            <a:off x="882192" y="382600"/>
            <a:ext cx="2466975" cy="514350"/>
          </a:xfrm>
          <a:prstGeom prst="rect">
            <a:avLst/>
          </a:prstGeom>
        </p:spPr>
        <p:txBody>
          <a:bodyPr vert="horz" wrap="square" lIns="0" tIns="13335" rIns="0" bIns="0" rtlCol="0">
            <a:spAutoFit/>
          </a:bodyPr>
          <a:lstStyle/>
          <a:p>
            <a:pPr marL="12700">
              <a:lnSpc>
                <a:spcPct val="100000"/>
              </a:lnSpc>
              <a:spcBef>
                <a:spcPts val="105"/>
              </a:spcBef>
            </a:pPr>
            <a:r>
              <a:rPr lang="zh-TW" altLang="en-US" dirty="0">
                <a:latin typeface="標楷體" panose="03000509000000000000" pitchFamily="65" charset="-120"/>
                <a:ea typeface="標楷體" panose="03000509000000000000" pitchFamily="65" charset="-120"/>
              </a:rPr>
              <a:t>專題組別說明</a:t>
            </a:r>
            <a:endParaRPr dirty="0">
              <a:latin typeface="標楷體" panose="03000509000000000000" pitchFamily="65" charset="-120"/>
              <a:ea typeface="標楷體" panose="03000509000000000000" pitchFamily="65" charset="-120"/>
            </a:endParaRPr>
          </a:p>
        </p:txBody>
      </p:sp>
      <p:pic>
        <p:nvPicPr>
          <p:cNvPr id="7" name="object 7"/>
          <p:cNvPicPr/>
          <p:nvPr/>
        </p:nvPicPr>
        <p:blipFill>
          <a:blip r:embed="rId3" cstate="print"/>
          <a:stretch>
            <a:fillRect/>
          </a:stretch>
        </p:blipFill>
        <p:spPr>
          <a:xfrm>
            <a:off x="521388" y="2187845"/>
            <a:ext cx="3295972" cy="2941516"/>
          </a:xfrm>
          <a:prstGeom prst="rect">
            <a:avLst/>
          </a:prstGeom>
        </p:spPr>
      </p:pic>
      <p:sp>
        <p:nvSpPr>
          <p:cNvPr id="8" name="文字方塊 7">
            <a:extLst>
              <a:ext uri="{FF2B5EF4-FFF2-40B4-BE49-F238E27FC236}">
                <a16:creationId xmlns:a16="http://schemas.microsoft.com/office/drawing/2014/main" id="{7F0EA0DA-6766-4CBD-9F25-24A07D3A19A5}"/>
              </a:ext>
            </a:extLst>
          </p:cNvPr>
          <p:cNvSpPr txBox="1"/>
          <p:nvPr/>
        </p:nvSpPr>
        <p:spPr>
          <a:xfrm>
            <a:off x="3817360" y="810922"/>
            <a:ext cx="8222240" cy="5742278"/>
          </a:xfrm>
          <a:prstGeom prst="rect">
            <a:avLst/>
          </a:prstGeom>
          <a:noFill/>
        </p:spPr>
        <p:txBody>
          <a:bodyPr wrap="square" rtlCol="0">
            <a:spAutoFit/>
          </a:bodyPr>
          <a:lstStyle/>
          <a:p>
            <a:pPr marL="540000" indent="-457200">
              <a:lnSpc>
                <a:spcPct val="150000"/>
              </a:lnSpc>
            </a:pPr>
            <a:r>
              <a:rPr lang="zh-TW" altLang="en-US" sz="1900" dirty="0">
                <a:latin typeface="Times New Roman" panose="02020603050405020304" pitchFamily="18" charset="0"/>
                <a:ea typeface="標楷體" panose="03000509000000000000" pitchFamily="65" charset="-120"/>
              </a:rPr>
              <a:t>一、台灣同學</a:t>
            </a:r>
            <a:r>
              <a:rPr lang="en-US" altLang="zh-TW" sz="1900" dirty="0">
                <a:latin typeface="Times New Roman" panose="02020603050405020304" pitchFamily="18" charset="0"/>
                <a:ea typeface="標楷體" panose="03000509000000000000" pitchFamily="65" charset="-120"/>
              </a:rPr>
              <a:t>3</a:t>
            </a:r>
            <a:r>
              <a:rPr lang="zh-TW" altLang="en-US" sz="1900" dirty="0">
                <a:latin typeface="Times New Roman" panose="02020603050405020304" pitchFamily="18" charset="0"/>
                <a:ea typeface="標楷體" panose="03000509000000000000" pitchFamily="65" charset="-120"/>
              </a:rPr>
              <a:t>人一組，本課程將有部分時間與專題和位於美國芝加哥的</a:t>
            </a:r>
            <a:r>
              <a:rPr lang="en-US" altLang="zh-TW" sz="1900" dirty="0" err="1">
                <a:latin typeface="Times New Roman" panose="02020603050405020304" pitchFamily="18" charset="0"/>
                <a:ea typeface="標楷體" panose="03000509000000000000" pitchFamily="65" charset="-120"/>
              </a:rPr>
              <a:t>Depaul</a:t>
            </a:r>
            <a:r>
              <a:rPr lang="en-US" altLang="zh-TW" sz="1900" dirty="0">
                <a:latin typeface="Times New Roman" panose="02020603050405020304" pitchFamily="18" charset="0"/>
                <a:ea typeface="標楷體" panose="03000509000000000000" pitchFamily="65" charset="-120"/>
              </a:rPr>
              <a:t> University</a:t>
            </a:r>
            <a:r>
              <a:rPr lang="zh-TW" altLang="en-US" sz="1900" dirty="0">
                <a:latin typeface="Times New Roman" panose="02020603050405020304" pitchFamily="18" charset="0"/>
                <a:ea typeface="標楷體" panose="03000509000000000000" pitchFamily="65" charset="-120"/>
              </a:rPr>
              <a:t>合上，參與該校的</a:t>
            </a:r>
            <a:r>
              <a:rPr lang="en-US" altLang="zh-TW" sz="1900" dirty="0">
                <a:latin typeface="Times New Roman" panose="02020603050405020304" pitchFamily="18" charset="0"/>
                <a:ea typeface="標楷體" panose="03000509000000000000" pitchFamily="65" charset="-120"/>
              </a:rPr>
              <a:t>Global Learning</a:t>
            </a:r>
            <a:r>
              <a:rPr lang="zh-TW" altLang="en-US" sz="1900" dirty="0">
                <a:latin typeface="Times New Roman" panose="02020603050405020304" pitchFamily="18" charset="0"/>
                <a:ea typeface="標楷體" panose="03000509000000000000" pitchFamily="65" charset="-120"/>
              </a:rPr>
              <a:t>活動，同學需要和該課程的其他國家的學生混合編組完成專題與上課。</a:t>
            </a:r>
          </a:p>
          <a:p>
            <a:pPr marL="540000" indent="-457200">
              <a:lnSpc>
                <a:spcPct val="150000"/>
              </a:lnSpc>
            </a:pPr>
            <a:r>
              <a:rPr lang="zh-TW" altLang="en-US" sz="1900" dirty="0">
                <a:latin typeface="Times New Roman" panose="02020603050405020304" pitchFamily="18" charset="0"/>
                <a:ea typeface="標楷體" panose="03000509000000000000" pitchFamily="65" charset="-120"/>
              </a:rPr>
              <a:t>二、每組須至少推派一位英文能力較強的同學當作與國際學生溝通的窗口</a:t>
            </a:r>
          </a:p>
          <a:p>
            <a:pPr marL="540000" indent="-457200">
              <a:lnSpc>
                <a:spcPct val="150000"/>
              </a:lnSpc>
            </a:pPr>
            <a:r>
              <a:rPr lang="zh-TW" altLang="en-US" sz="1900" dirty="0">
                <a:latin typeface="Times New Roman" panose="02020603050405020304" pitchFamily="18" charset="0"/>
                <a:ea typeface="標楷體" panose="03000509000000000000" pitchFamily="65" charset="-120"/>
              </a:rPr>
              <a:t>三、每組自行選出一位組長</a:t>
            </a:r>
          </a:p>
          <a:p>
            <a:pPr marL="540000" indent="-457200">
              <a:lnSpc>
                <a:spcPct val="150000"/>
              </a:lnSpc>
            </a:pPr>
            <a:r>
              <a:rPr lang="zh-TW" altLang="en-US" sz="1900" dirty="0">
                <a:latin typeface="Times New Roman" panose="02020603050405020304" pitchFamily="18" charset="0"/>
                <a:ea typeface="標楷體" panose="03000509000000000000" pitchFamily="65" charset="-120"/>
              </a:rPr>
              <a:t>四、每組自行選擇題目，每位成員需撰寫至少三支稽核程式，一個專題至少會有十二支程式，至少有一支程式為文字探勘，一支為機器學習</a:t>
            </a:r>
          </a:p>
          <a:p>
            <a:pPr marL="540000" indent="-457200">
              <a:lnSpc>
                <a:spcPct val="150000"/>
              </a:lnSpc>
            </a:pPr>
            <a:r>
              <a:rPr lang="zh-TW" altLang="en-US" sz="1900" dirty="0">
                <a:latin typeface="Times New Roman" panose="02020603050405020304" pitchFamily="18" charset="0"/>
                <a:ea typeface="標楷體" panose="03000509000000000000" pitchFamily="65" charset="-120"/>
              </a:rPr>
              <a:t>五、專題須包含用到</a:t>
            </a:r>
            <a:r>
              <a:rPr lang="en-US" altLang="zh-TW" sz="1900" dirty="0">
                <a:latin typeface="Times New Roman" panose="02020603050405020304" pitchFamily="18" charset="0"/>
                <a:ea typeface="標楷體" panose="03000509000000000000" pitchFamily="65" charset="-120"/>
              </a:rPr>
              <a:t>OPEN DATA</a:t>
            </a:r>
            <a:r>
              <a:rPr lang="zh-TW" altLang="en-US" sz="1900" dirty="0">
                <a:latin typeface="Times New Roman" panose="02020603050405020304" pitchFamily="18" charset="0"/>
                <a:ea typeface="標楷體" panose="03000509000000000000" pitchFamily="65" charset="-120"/>
              </a:rPr>
              <a:t>，專題稽核資料各組可使用模擬軟體進行產出</a:t>
            </a:r>
          </a:p>
          <a:p>
            <a:pPr marL="540000" indent="-457200">
              <a:lnSpc>
                <a:spcPct val="150000"/>
              </a:lnSpc>
            </a:pPr>
            <a:r>
              <a:rPr lang="zh-TW" altLang="en-US" sz="1900" dirty="0">
                <a:latin typeface="Times New Roman" panose="02020603050405020304" pitchFamily="18" charset="0"/>
                <a:ea typeface="標楷體" panose="03000509000000000000" pitchFamily="65" charset="-120"/>
              </a:rPr>
              <a:t>六、專題規劃報告</a:t>
            </a:r>
            <a:r>
              <a:rPr lang="en-US" altLang="zh-TW" sz="1900" dirty="0">
                <a:latin typeface="Times New Roman" panose="02020603050405020304" pitchFamily="18" charset="0"/>
                <a:ea typeface="標楷體" panose="03000509000000000000" pitchFamily="65" charset="-120"/>
              </a:rPr>
              <a:t>(15-20</a:t>
            </a:r>
            <a:r>
              <a:rPr lang="zh-TW" altLang="en-US" sz="1900" dirty="0">
                <a:latin typeface="Times New Roman" panose="02020603050405020304" pitchFamily="18" charset="0"/>
                <a:ea typeface="標楷體" panose="03000509000000000000" pitchFamily="65" charset="-120"/>
              </a:rPr>
              <a:t>分鐘</a:t>
            </a:r>
            <a:r>
              <a:rPr lang="en-US" altLang="zh-TW" sz="1900" dirty="0">
                <a:latin typeface="Times New Roman" panose="02020603050405020304" pitchFamily="18" charset="0"/>
                <a:ea typeface="標楷體" panose="03000509000000000000" pitchFamily="65" charset="-120"/>
              </a:rPr>
              <a:t>)</a:t>
            </a:r>
            <a:r>
              <a:rPr lang="zh-TW" altLang="en-US" sz="1900" dirty="0">
                <a:latin typeface="Times New Roman" panose="02020603050405020304" pitchFamily="18" charset="0"/>
                <a:ea typeface="標楷體" panose="03000509000000000000" pitchFamily="65" charset="-120"/>
              </a:rPr>
              <a:t>，主要需包含：</a:t>
            </a:r>
            <a:r>
              <a:rPr lang="en-US" altLang="zh-TW" sz="1900" dirty="0">
                <a:latin typeface="Times New Roman" panose="02020603050405020304" pitchFamily="18" charset="0"/>
                <a:ea typeface="標楷體" panose="03000509000000000000" pitchFamily="65" charset="-120"/>
              </a:rPr>
              <a:t>1.</a:t>
            </a:r>
            <a:r>
              <a:rPr lang="zh-TW" altLang="en-US" sz="1900" dirty="0">
                <a:latin typeface="Times New Roman" panose="02020603050405020304" pitchFamily="18" charset="0"/>
                <a:ea typeface="標楷體" panose="03000509000000000000" pitchFamily="65" charset="-120"/>
              </a:rPr>
              <a:t>產業別 </a:t>
            </a:r>
            <a:r>
              <a:rPr lang="en-US" altLang="zh-TW" sz="1900" dirty="0">
                <a:latin typeface="Times New Roman" panose="02020603050405020304" pitchFamily="18" charset="0"/>
                <a:ea typeface="標楷體" panose="03000509000000000000" pitchFamily="65" charset="-120"/>
              </a:rPr>
              <a:t>2.</a:t>
            </a:r>
            <a:r>
              <a:rPr lang="zh-TW" altLang="en-US" sz="1900" dirty="0">
                <a:latin typeface="Times New Roman" panose="02020603050405020304" pitchFamily="18" charset="0"/>
                <a:ea typeface="標楷體" panose="03000509000000000000" pitchFamily="65" charset="-120"/>
              </a:rPr>
              <a:t>範例公司 </a:t>
            </a:r>
            <a:r>
              <a:rPr lang="en-US" altLang="zh-TW" sz="1900" dirty="0">
                <a:latin typeface="Times New Roman" panose="02020603050405020304" pitchFamily="18" charset="0"/>
                <a:ea typeface="標楷體" panose="03000509000000000000" pitchFamily="65" charset="-120"/>
              </a:rPr>
              <a:t>3.</a:t>
            </a:r>
            <a:r>
              <a:rPr lang="zh-TW" altLang="en-US" sz="1900" dirty="0">
                <a:latin typeface="Times New Roman" panose="02020603050405020304" pitchFamily="18" charset="0"/>
                <a:ea typeface="標楷體" panose="03000509000000000000" pitchFamily="65" charset="-120"/>
              </a:rPr>
              <a:t>舞弊或內控缺失新聞</a:t>
            </a:r>
            <a:r>
              <a:rPr lang="en-US" altLang="zh-TW" sz="1900" dirty="0">
                <a:latin typeface="Times New Roman" panose="02020603050405020304" pitchFamily="18" charset="0"/>
                <a:ea typeface="標楷體" panose="03000509000000000000" pitchFamily="65" charset="-120"/>
              </a:rPr>
              <a:t>(</a:t>
            </a:r>
            <a:r>
              <a:rPr lang="zh-TW" altLang="en-US" sz="1900" dirty="0">
                <a:latin typeface="Times New Roman" panose="02020603050405020304" pitchFamily="18" charset="0"/>
                <a:ea typeface="標楷體" panose="03000509000000000000" pitchFamily="65" charset="-120"/>
              </a:rPr>
              <a:t>國際化</a:t>
            </a:r>
            <a:r>
              <a:rPr lang="en-US" altLang="zh-TW" sz="1900" dirty="0">
                <a:latin typeface="Times New Roman" panose="02020603050405020304" pitchFamily="18" charset="0"/>
                <a:ea typeface="標楷體" panose="03000509000000000000" pitchFamily="65" charset="-120"/>
              </a:rPr>
              <a:t>) 4.</a:t>
            </a:r>
            <a:r>
              <a:rPr lang="zh-TW" altLang="en-US" sz="1900" dirty="0">
                <a:latin typeface="Times New Roman" panose="02020603050405020304" pitchFamily="18" charset="0"/>
                <a:ea typeface="標楷體" panose="03000509000000000000" pitchFamily="65" charset="-120"/>
              </a:rPr>
              <a:t>風險評估 </a:t>
            </a:r>
            <a:r>
              <a:rPr lang="en-US" altLang="zh-TW" sz="1900" dirty="0">
                <a:latin typeface="Times New Roman" panose="02020603050405020304" pitchFamily="18" charset="0"/>
                <a:ea typeface="標楷體" panose="03000509000000000000" pitchFamily="65" charset="-120"/>
              </a:rPr>
              <a:t>5.</a:t>
            </a:r>
            <a:r>
              <a:rPr lang="zh-TW" altLang="en-US" sz="1900" dirty="0">
                <a:latin typeface="Times New Roman" panose="02020603050405020304" pitchFamily="18" charset="0"/>
                <a:ea typeface="標楷體" panose="03000509000000000000" pitchFamily="65" charset="-120"/>
              </a:rPr>
              <a:t>預期查核項目 </a:t>
            </a:r>
            <a:r>
              <a:rPr lang="en-US" altLang="zh-TW" sz="1900" dirty="0">
                <a:latin typeface="Times New Roman" panose="02020603050405020304" pitchFamily="18" charset="0"/>
                <a:ea typeface="標楷體" panose="03000509000000000000" pitchFamily="65" charset="-120"/>
              </a:rPr>
              <a:t>6.</a:t>
            </a:r>
            <a:r>
              <a:rPr lang="zh-TW" altLang="en-US" sz="1900" dirty="0">
                <a:latin typeface="Times New Roman" panose="02020603050405020304" pitchFamily="18" charset="0"/>
                <a:ea typeface="標楷體" panose="03000509000000000000" pitchFamily="65" charset="-120"/>
              </a:rPr>
              <a:t>預期資料來源</a:t>
            </a:r>
          </a:p>
          <a:p>
            <a:pPr marL="540000" indent="-457200">
              <a:lnSpc>
                <a:spcPct val="150000"/>
              </a:lnSpc>
            </a:pPr>
            <a:r>
              <a:rPr lang="zh-TW" altLang="en-US" sz="1900" dirty="0">
                <a:latin typeface="Times New Roman" panose="02020603050405020304" pitchFamily="18" charset="0"/>
                <a:ea typeface="標楷體" panose="03000509000000000000" pitchFamily="65" charset="-120"/>
              </a:rPr>
              <a:t>七、期末專題報告</a:t>
            </a:r>
            <a:r>
              <a:rPr lang="en-US" altLang="zh-TW" sz="1900" dirty="0">
                <a:latin typeface="Times New Roman" panose="02020603050405020304" pitchFamily="18" charset="0"/>
                <a:ea typeface="標楷體" panose="03000509000000000000" pitchFamily="65" charset="-120"/>
              </a:rPr>
              <a:t>(30-40</a:t>
            </a:r>
            <a:r>
              <a:rPr lang="zh-TW" altLang="en-US" sz="1900" dirty="0">
                <a:latin typeface="Times New Roman" panose="02020603050405020304" pitchFamily="18" charset="0"/>
                <a:ea typeface="標楷體" panose="03000509000000000000" pitchFamily="65" charset="-120"/>
              </a:rPr>
              <a:t>分鐘</a:t>
            </a:r>
            <a:r>
              <a:rPr lang="en-US" altLang="zh-TW" sz="1900" dirty="0">
                <a:latin typeface="Times New Roman" panose="02020603050405020304" pitchFamily="18" charset="0"/>
                <a:ea typeface="標楷體" panose="03000509000000000000" pitchFamily="65" charset="-120"/>
              </a:rPr>
              <a:t>)</a:t>
            </a:r>
            <a:r>
              <a:rPr lang="zh-TW" altLang="en-US" sz="1900" dirty="0">
                <a:latin typeface="Times New Roman" panose="02020603050405020304" pitchFamily="18" charset="0"/>
                <a:ea typeface="標楷體" panose="03000509000000000000" pitchFamily="65" charset="-120"/>
              </a:rPr>
              <a:t>，主要需包含：</a:t>
            </a:r>
            <a:r>
              <a:rPr lang="en-US" altLang="zh-TW" sz="1900" dirty="0">
                <a:latin typeface="Times New Roman" panose="02020603050405020304" pitchFamily="18" charset="0"/>
                <a:ea typeface="標楷體" panose="03000509000000000000" pitchFamily="65" charset="-120"/>
              </a:rPr>
              <a:t>1.</a:t>
            </a:r>
            <a:r>
              <a:rPr lang="zh-TW" altLang="en-US" sz="1900" dirty="0">
                <a:latin typeface="Times New Roman" panose="02020603050405020304" pitchFamily="18" charset="0"/>
                <a:ea typeface="標楷體" panose="03000509000000000000" pitchFamily="65" charset="-120"/>
              </a:rPr>
              <a:t>計畫內容 </a:t>
            </a:r>
            <a:r>
              <a:rPr lang="en-US" altLang="zh-TW" sz="1900" dirty="0">
                <a:latin typeface="Times New Roman" panose="02020603050405020304" pitchFamily="18" charset="0"/>
                <a:ea typeface="標楷體" panose="03000509000000000000" pitchFamily="65" charset="-120"/>
              </a:rPr>
              <a:t>2.</a:t>
            </a:r>
            <a:r>
              <a:rPr lang="zh-TW" altLang="en-US" sz="1900" dirty="0">
                <a:latin typeface="Times New Roman" panose="02020603050405020304" pitchFamily="18" charset="0"/>
                <a:ea typeface="標楷體" panose="03000509000000000000" pitchFamily="65" charset="-120"/>
              </a:rPr>
              <a:t>系統架構說明 </a:t>
            </a:r>
            <a:r>
              <a:rPr lang="en-US" altLang="zh-TW" sz="1900" dirty="0">
                <a:latin typeface="Times New Roman" panose="02020603050405020304" pitchFamily="18" charset="0"/>
                <a:ea typeface="標楷體" panose="03000509000000000000" pitchFamily="65" charset="-120"/>
              </a:rPr>
              <a:t>3.</a:t>
            </a:r>
            <a:r>
              <a:rPr lang="zh-TW" altLang="en-US" sz="1900" dirty="0">
                <a:latin typeface="Times New Roman" panose="02020603050405020304" pitchFamily="18" charset="0"/>
                <a:ea typeface="標楷體" panose="03000509000000000000" pitchFamily="65" charset="-120"/>
              </a:rPr>
              <a:t>程式展示 </a:t>
            </a:r>
            <a:r>
              <a:rPr lang="en-US" altLang="zh-TW" sz="1900" dirty="0">
                <a:latin typeface="Times New Roman" panose="02020603050405020304" pitchFamily="18" charset="0"/>
                <a:ea typeface="標楷體" panose="03000509000000000000" pitchFamily="65" charset="-120"/>
              </a:rPr>
              <a:t>4.</a:t>
            </a:r>
            <a:r>
              <a:rPr lang="zh-TW" altLang="en-US" sz="1900" dirty="0">
                <a:latin typeface="Times New Roman" panose="02020603050405020304" pitchFamily="18" charset="0"/>
                <a:ea typeface="標楷體" panose="03000509000000000000" pitchFamily="65" charset="-120"/>
              </a:rPr>
              <a:t>稽核報告 </a:t>
            </a:r>
            <a:r>
              <a:rPr lang="en-US" altLang="zh-TW" sz="1900" dirty="0">
                <a:latin typeface="Times New Roman" panose="02020603050405020304" pitchFamily="18" charset="0"/>
                <a:ea typeface="標楷體" panose="03000509000000000000" pitchFamily="65" charset="-120"/>
              </a:rPr>
              <a:t>5.</a:t>
            </a:r>
            <a:r>
              <a:rPr lang="zh-TW" altLang="en-US" sz="1900" dirty="0">
                <a:latin typeface="Times New Roman" panose="02020603050405020304" pitchFamily="18" charset="0"/>
                <a:ea typeface="標楷體" panose="03000509000000000000" pitchFamily="65" charset="-120"/>
              </a:rPr>
              <a:t>成效評估與建議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839469" cy="975994"/>
            <a:chOff x="0" y="0"/>
            <a:chExt cx="839469" cy="975994"/>
          </a:xfrm>
        </p:grpSpPr>
        <p:pic>
          <p:nvPicPr>
            <p:cNvPr id="3" name="object 3"/>
            <p:cNvPicPr/>
            <p:nvPr/>
          </p:nvPicPr>
          <p:blipFill>
            <a:blip r:embed="rId2" cstate="print"/>
            <a:stretch>
              <a:fillRect/>
            </a:stretch>
          </p:blipFill>
          <p:spPr>
            <a:xfrm>
              <a:off x="0" y="0"/>
              <a:ext cx="839022" cy="975904"/>
            </a:xfrm>
            <a:prstGeom prst="rect">
              <a:avLst/>
            </a:prstGeom>
          </p:spPr>
        </p:pic>
        <p:sp>
          <p:nvSpPr>
            <p:cNvPr id="4" name="object 4"/>
            <p:cNvSpPr/>
            <p:nvPr/>
          </p:nvSpPr>
          <p:spPr>
            <a:xfrm>
              <a:off x="0" y="0"/>
              <a:ext cx="754380" cy="873125"/>
            </a:xfrm>
            <a:custGeom>
              <a:avLst/>
              <a:gdLst/>
              <a:ahLst/>
              <a:cxnLst/>
              <a:rect l="l" t="t" r="r" b="b"/>
              <a:pathLst>
                <a:path w="754380" h="873125">
                  <a:moveTo>
                    <a:pt x="746879" y="0"/>
                  </a:moveTo>
                  <a:lnTo>
                    <a:pt x="464857" y="0"/>
                  </a:lnTo>
                  <a:lnTo>
                    <a:pt x="467951" y="12798"/>
                  </a:lnTo>
                  <a:lnTo>
                    <a:pt x="474550" y="58724"/>
                  </a:lnTo>
                  <a:lnTo>
                    <a:pt x="476796" y="105918"/>
                  </a:lnTo>
                  <a:lnTo>
                    <a:pt x="474550" y="153111"/>
                  </a:lnTo>
                  <a:lnTo>
                    <a:pt x="467951" y="199037"/>
                  </a:lnTo>
                  <a:lnTo>
                    <a:pt x="457204" y="243490"/>
                  </a:lnTo>
                  <a:lnTo>
                    <a:pt x="442513" y="286263"/>
                  </a:lnTo>
                  <a:lnTo>
                    <a:pt x="424086" y="327151"/>
                  </a:lnTo>
                  <a:lnTo>
                    <a:pt x="402127" y="365950"/>
                  </a:lnTo>
                  <a:lnTo>
                    <a:pt x="376842" y="402452"/>
                  </a:lnTo>
                  <a:lnTo>
                    <a:pt x="348437" y="436454"/>
                  </a:lnTo>
                  <a:lnTo>
                    <a:pt x="317117" y="467749"/>
                  </a:lnTo>
                  <a:lnTo>
                    <a:pt x="283087" y="496132"/>
                  </a:lnTo>
                  <a:lnTo>
                    <a:pt x="246554" y="521397"/>
                  </a:lnTo>
                  <a:lnTo>
                    <a:pt x="207722" y="543340"/>
                  </a:lnTo>
                  <a:lnTo>
                    <a:pt x="166797" y="561753"/>
                  </a:lnTo>
                  <a:lnTo>
                    <a:pt x="123986" y="576432"/>
                  </a:lnTo>
                  <a:lnTo>
                    <a:pt x="79493" y="587172"/>
                  </a:lnTo>
                  <a:lnTo>
                    <a:pt x="33523" y="593767"/>
                  </a:lnTo>
                  <a:lnTo>
                    <a:pt x="0" y="595359"/>
                  </a:lnTo>
                  <a:lnTo>
                    <a:pt x="0" y="872825"/>
                  </a:lnTo>
                  <a:lnTo>
                    <a:pt x="82631" y="867273"/>
                  </a:lnTo>
                  <a:lnTo>
                    <a:pt x="129511" y="859935"/>
                  </a:lnTo>
                  <a:lnTo>
                    <a:pt x="175408" y="849817"/>
                  </a:lnTo>
                  <a:lnTo>
                    <a:pt x="220232" y="837010"/>
                  </a:lnTo>
                  <a:lnTo>
                    <a:pt x="263894" y="821603"/>
                  </a:lnTo>
                  <a:lnTo>
                    <a:pt x="306302" y="803686"/>
                  </a:lnTo>
                  <a:lnTo>
                    <a:pt x="347368" y="783349"/>
                  </a:lnTo>
                  <a:lnTo>
                    <a:pt x="387002" y="760682"/>
                  </a:lnTo>
                  <a:lnTo>
                    <a:pt x="425112" y="735774"/>
                  </a:lnTo>
                  <a:lnTo>
                    <a:pt x="461610" y="708716"/>
                  </a:lnTo>
                  <a:lnTo>
                    <a:pt x="496406" y="679598"/>
                  </a:lnTo>
                  <a:lnTo>
                    <a:pt x="529409" y="648509"/>
                  </a:lnTo>
                  <a:lnTo>
                    <a:pt x="560529" y="615539"/>
                  </a:lnTo>
                  <a:lnTo>
                    <a:pt x="589676" y="580779"/>
                  </a:lnTo>
                  <a:lnTo>
                    <a:pt x="616762" y="544317"/>
                  </a:lnTo>
                  <a:lnTo>
                    <a:pt x="641694" y="506244"/>
                  </a:lnTo>
                  <a:lnTo>
                    <a:pt x="664385" y="466650"/>
                  </a:lnTo>
                  <a:lnTo>
                    <a:pt x="684742" y="425625"/>
                  </a:lnTo>
                  <a:lnTo>
                    <a:pt x="702678" y="383258"/>
                  </a:lnTo>
                  <a:lnTo>
                    <a:pt x="718101" y="339640"/>
                  </a:lnTo>
                  <a:lnTo>
                    <a:pt x="730921" y="294859"/>
                  </a:lnTo>
                  <a:lnTo>
                    <a:pt x="741049" y="249007"/>
                  </a:lnTo>
                  <a:lnTo>
                    <a:pt x="748395" y="202173"/>
                  </a:lnTo>
                  <a:lnTo>
                    <a:pt x="752868" y="154446"/>
                  </a:lnTo>
                  <a:lnTo>
                    <a:pt x="754380" y="105918"/>
                  </a:lnTo>
                  <a:lnTo>
                    <a:pt x="752868" y="57389"/>
                  </a:lnTo>
                  <a:lnTo>
                    <a:pt x="748395" y="9662"/>
                  </a:lnTo>
                  <a:lnTo>
                    <a:pt x="746879" y="0"/>
                  </a:lnTo>
                  <a:close/>
                </a:path>
              </a:pathLst>
            </a:custGeom>
            <a:solidFill>
              <a:srgbClr val="3B5CE8"/>
            </a:solidFill>
          </p:spPr>
          <p:txBody>
            <a:bodyPr wrap="square" lIns="0" tIns="0" rIns="0" bIns="0" rtlCol="0"/>
            <a:lstStyle/>
            <a:p>
              <a:endParaRPr>
                <a:latin typeface="標楷體" panose="03000509000000000000" pitchFamily="65" charset="-120"/>
                <a:ea typeface="標楷體" panose="03000509000000000000" pitchFamily="65" charset="-120"/>
              </a:endParaRPr>
            </a:p>
          </p:txBody>
        </p:sp>
      </p:grpSp>
      <p:sp>
        <p:nvSpPr>
          <p:cNvPr id="5" name="object 5"/>
          <p:cNvSpPr txBox="1">
            <a:spLocks noGrp="1"/>
          </p:cNvSpPr>
          <p:nvPr>
            <p:ph type="title"/>
          </p:nvPr>
        </p:nvSpPr>
        <p:spPr>
          <a:xfrm>
            <a:off x="882192" y="382600"/>
            <a:ext cx="3295972" cy="505908"/>
          </a:xfrm>
          <a:prstGeom prst="rect">
            <a:avLst/>
          </a:prstGeom>
        </p:spPr>
        <p:txBody>
          <a:bodyPr vert="horz" wrap="square" lIns="0" tIns="13335" rIns="0" bIns="0" rtlCol="0">
            <a:spAutoFit/>
          </a:bodyPr>
          <a:lstStyle/>
          <a:p>
            <a:pPr marL="12700">
              <a:lnSpc>
                <a:spcPct val="100000"/>
              </a:lnSpc>
              <a:spcBef>
                <a:spcPts val="105"/>
              </a:spcBef>
            </a:pPr>
            <a:r>
              <a:rPr lang="zh-TW" altLang="en-US" dirty="0">
                <a:latin typeface="標楷體" panose="03000509000000000000" pitchFamily="65" charset="-120"/>
                <a:ea typeface="標楷體" panose="03000509000000000000" pitchFamily="65" charset="-120"/>
              </a:rPr>
              <a:t>智能稽核報告說明</a:t>
            </a:r>
            <a:endParaRPr dirty="0">
              <a:latin typeface="標楷體" panose="03000509000000000000" pitchFamily="65" charset="-120"/>
              <a:ea typeface="標楷體" panose="03000509000000000000" pitchFamily="65" charset="-120"/>
            </a:endParaRPr>
          </a:p>
        </p:txBody>
      </p:sp>
      <p:pic>
        <p:nvPicPr>
          <p:cNvPr id="7" name="object 7"/>
          <p:cNvPicPr/>
          <p:nvPr/>
        </p:nvPicPr>
        <p:blipFill>
          <a:blip r:embed="rId3" cstate="print"/>
          <a:stretch>
            <a:fillRect/>
          </a:stretch>
        </p:blipFill>
        <p:spPr>
          <a:xfrm>
            <a:off x="521388" y="2187845"/>
            <a:ext cx="3295972" cy="2941516"/>
          </a:xfrm>
          <a:prstGeom prst="rect">
            <a:avLst/>
          </a:prstGeom>
        </p:spPr>
      </p:pic>
      <p:sp>
        <p:nvSpPr>
          <p:cNvPr id="8" name="文字方塊 7">
            <a:extLst>
              <a:ext uri="{FF2B5EF4-FFF2-40B4-BE49-F238E27FC236}">
                <a16:creationId xmlns:a16="http://schemas.microsoft.com/office/drawing/2014/main" id="{7F0EA0DA-6766-4CBD-9F25-24A07D3A19A5}"/>
              </a:ext>
            </a:extLst>
          </p:cNvPr>
          <p:cNvSpPr txBox="1"/>
          <p:nvPr/>
        </p:nvSpPr>
        <p:spPr>
          <a:xfrm>
            <a:off x="3741160" y="887122"/>
            <a:ext cx="8146040" cy="5742278"/>
          </a:xfrm>
          <a:prstGeom prst="rect">
            <a:avLst/>
          </a:prstGeom>
          <a:noFill/>
        </p:spPr>
        <p:txBody>
          <a:bodyPr wrap="square" rtlCol="0">
            <a:spAutoFit/>
          </a:bodyPr>
          <a:lstStyle/>
          <a:p>
            <a:pPr marL="540000" indent="-457200">
              <a:lnSpc>
                <a:spcPct val="150000"/>
              </a:lnSpc>
            </a:pPr>
            <a:r>
              <a:rPr lang="zh-TW" altLang="en-US" sz="1900" dirty="0">
                <a:latin typeface="Times New Roman" panose="02020603050405020304" pitchFamily="18" charset="0"/>
                <a:ea typeface="標楷體" panose="03000509000000000000" pitchFamily="65" charset="-120"/>
              </a:rPr>
              <a:t>一、包含最新國際稽核趨勢</a:t>
            </a:r>
          </a:p>
          <a:p>
            <a:pPr marL="895350" lvl="1" indent="-360363">
              <a:lnSpc>
                <a:spcPct val="150000"/>
              </a:lnSpc>
            </a:pPr>
            <a:r>
              <a:rPr lang="en-US" altLang="zh-TW" sz="1900" dirty="0">
                <a:latin typeface="Times New Roman" panose="02020603050405020304" pitchFamily="18" charset="0"/>
                <a:ea typeface="標楷體" panose="03000509000000000000" pitchFamily="65" charset="-120"/>
              </a:rPr>
              <a:t>1. </a:t>
            </a:r>
            <a:r>
              <a:rPr lang="zh-TW" altLang="en-US" sz="1900" dirty="0">
                <a:latin typeface="Times New Roman" panose="02020603050405020304" pitchFamily="18" charset="0"/>
                <a:ea typeface="標楷體" panose="03000509000000000000" pitchFamily="65" charset="-120"/>
              </a:rPr>
              <a:t>綠色經濟與永續發展，如：</a:t>
            </a:r>
            <a:r>
              <a:rPr lang="en-US" altLang="zh-TW" sz="1900" dirty="0">
                <a:latin typeface="Times New Roman" panose="02020603050405020304" pitchFamily="18" charset="0"/>
                <a:ea typeface="標楷體" panose="03000509000000000000" pitchFamily="65" charset="-120"/>
              </a:rPr>
              <a:t>ESG</a:t>
            </a:r>
            <a:r>
              <a:rPr lang="zh-TW" altLang="en-US" sz="1900" dirty="0">
                <a:latin typeface="Times New Roman" panose="02020603050405020304" pitchFamily="18" charset="0"/>
                <a:ea typeface="標楷體" panose="03000509000000000000" pitchFamily="65" charset="-120"/>
              </a:rPr>
              <a:t>、碳權、淨零排碳、漂綠</a:t>
            </a:r>
          </a:p>
          <a:p>
            <a:pPr marL="803275" lvl="1" indent="-268288">
              <a:lnSpc>
                <a:spcPct val="150000"/>
              </a:lnSpc>
            </a:pPr>
            <a:r>
              <a:rPr lang="en-US" altLang="zh-TW" sz="1900" dirty="0">
                <a:latin typeface="Times New Roman" panose="02020603050405020304" pitchFamily="18" charset="0"/>
                <a:ea typeface="標楷體" panose="03000509000000000000" pitchFamily="65" charset="-120"/>
              </a:rPr>
              <a:t>2. </a:t>
            </a:r>
            <a:r>
              <a:rPr lang="zh-TW" altLang="en-US" sz="1900" dirty="0">
                <a:latin typeface="Times New Roman" panose="02020603050405020304" pitchFamily="18" charset="0"/>
                <a:ea typeface="標楷體" panose="03000509000000000000" pitchFamily="65" charset="-120"/>
              </a:rPr>
              <a:t>人工智慧：生成式人工智慧對稽核的影響、可信賴的</a:t>
            </a:r>
            <a:r>
              <a:rPr lang="en-US" altLang="zh-TW" sz="1900" dirty="0">
                <a:latin typeface="Times New Roman" panose="02020603050405020304" pitchFamily="18" charset="0"/>
                <a:ea typeface="標楷體" panose="03000509000000000000" pitchFamily="65" charset="-120"/>
              </a:rPr>
              <a:t>AI</a:t>
            </a:r>
            <a:r>
              <a:rPr lang="zh-TW" altLang="en-US" sz="1900" dirty="0">
                <a:latin typeface="Times New Roman" panose="02020603050405020304" pitchFamily="18" charset="0"/>
                <a:ea typeface="標楷體" panose="03000509000000000000" pitchFamily="65" charset="-120"/>
              </a:rPr>
              <a:t>服務、</a:t>
            </a:r>
            <a:r>
              <a:rPr lang="en-US" altLang="zh-TW" sz="1900" dirty="0">
                <a:latin typeface="Times New Roman" panose="02020603050405020304" pitchFamily="18" charset="0"/>
                <a:ea typeface="標楷體" panose="03000509000000000000" pitchFamily="65" charset="-120"/>
              </a:rPr>
              <a:t>AI</a:t>
            </a:r>
            <a:r>
              <a:rPr lang="zh-TW" altLang="en-US" sz="1900" dirty="0">
                <a:latin typeface="Times New Roman" panose="02020603050405020304" pitchFamily="18" charset="0"/>
                <a:ea typeface="標楷體" panose="03000509000000000000" pitchFamily="65" charset="-120"/>
              </a:rPr>
              <a:t>在稽核應用的規範等</a:t>
            </a:r>
          </a:p>
          <a:p>
            <a:pPr marL="895350" lvl="1" indent="-360363">
              <a:lnSpc>
                <a:spcPct val="150000"/>
              </a:lnSpc>
            </a:pPr>
            <a:r>
              <a:rPr lang="en-US" altLang="zh-TW" sz="1900" dirty="0">
                <a:latin typeface="Times New Roman" panose="02020603050405020304" pitchFamily="18" charset="0"/>
                <a:ea typeface="標楷體" panose="03000509000000000000" pitchFamily="65" charset="-120"/>
              </a:rPr>
              <a:t>3. </a:t>
            </a:r>
            <a:r>
              <a:rPr lang="zh-TW" altLang="en-US" sz="1900" dirty="0">
                <a:latin typeface="Times New Roman" panose="02020603050405020304" pitchFamily="18" charset="0"/>
                <a:ea typeface="標楷體" panose="03000509000000000000" pitchFamily="65" charset="-120"/>
              </a:rPr>
              <a:t>文字探勘：文字探勘在稽核或會計的應用與案例 </a:t>
            </a:r>
          </a:p>
          <a:p>
            <a:pPr marL="895350" lvl="1" indent="-360363">
              <a:lnSpc>
                <a:spcPct val="150000"/>
              </a:lnSpc>
            </a:pPr>
            <a:r>
              <a:rPr lang="en-US" altLang="zh-TW" sz="1900" dirty="0">
                <a:latin typeface="Times New Roman" panose="02020603050405020304" pitchFamily="18" charset="0"/>
                <a:ea typeface="標楷體" panose="03000509000000000000" pitchFamily="65" charset="-120"/>
              </a:rPr>
              <a:t>4. </a:t>
            </a:r>
            <a:r>
              <a:rPr lang="zh-TW" altLang="en-US" sz="1900" dirty="0">
                <a:latin typeface="Times New Roman" panose="02020603050405020304" pitchFamily="18" charset="0"/>
                <a:ea typeface="標楷體" panose="03000509000000000000" pitchFamily="65" charset="-120"/>
              </a:rPr>
              <a:t>風險管理：第三方確信的風險、供應商風險 </a:t>
            </a:r>
          </a:p>
          <a:p>
            <a:pPr marL="895350" lvl="1" indent="-360363">
              <a:lnSpc>
                <a:spcPct val="150000"/>
              </a:lnSpc>
            </a:pPr>
            <a:r>
              <a:rPr lang="en-US" altLang="zh-TW" sz="1900" dirty="0">
                <a:latin typeface="Times New Roman" panose="02020603050405020304" pitchFamily="18" charset="0"/>
                <a:ea typeface="標楷體" panose="03000509000000000000" pitchFamily="65" charset="-120"/>
              </a:rPr>
              <a:t>5. </a:t>
            </a:r>
            <a:r>
              <a:rPr lang="zh-TW" altLang="en-US" sz="1900" dirty="0">
                <a:latin typeface="Times New Roman" panose="02020603050405020304" pitchFamily="18" charset="0"/>
                <a:ea typeface="標楷體" panose="03000509000000000000" pitchFamily="65" charset="-120"/>
              </a:rPr>
              <a:t>金融科技與法遵科技 </a:t>
            </a:r>
          </a:p>
          <a:p>
            <a:pPr marL="895350" lvl="1" indent="-360363">
              <a:lnSpc>
                <a:spcPct val="150000"/>
              </a:lnSpc>
            </a:pPr>
            <a:r>
              <a:rPr lang="en-US" altLang="zh-TW" sz="1900" dirty="0">
                <a:latin typeface="Times New Roman" panose="02020603050405020304" pitchFamily="18" charset="0"/>
                <a:ea typeface="標楷體" panose="03000509000000000000" pitchFamily="65" charset="-120"/>
              </a:rPr>
              <a:t>6. </a:t>
            </a:r>
            <a:r>
              <a:rPr lang="zh-TW" altLang="en-US" sz="1900" dirty="0">
                <a:latin typeface="Times New Roman" panose="02020603050405020304" pitchFamily="18" charset="0"/>
                <a:ea typeface="標楷體" panose="03000509000000000000" pitchFamily="65" charset="-120"/>
              </a:rPr>
              <a:t>資訊安全與個人資料保護</a:t>
            </a:r>
            <a:endParaRPr lang="en-US" altLang="zh-TW" sz="1900" dirty="0">
              <a:latin typeface="Times New Roman" panose="02020603050405020304" pitchFamily="18" charset="0"/>
              <a:ea typeface="標楷體" panose="03000509000000000000" pitchFamily="65" charset="-120"/>
            </a:endParaRPr>
          </a:p>
          <a:p>
            <a:pPr marL="540000" indent="-457200">
              <a:lnSpc>
                <a:spcPct val="150000"/>
              </a:lnSpc>
            </a:pPr>
            <a:r>
              <a:rPr lang="zh-TW" altLang="en-US" sz="1900" dirty="0">
                <a:latin typeface="Times New Roman" panose="02020603050405020304" pitchFamily="18" charset="0"/>
                <a:ea typeface="標楷體" panose="03000509000000000000" pitchFamily="65" charset="-120"/>
              </a:rPr>
              <a:t>二、各組報告時間為</a:t>
            </a:r>
            <a:r>
              <a:rPr lang="en-US" altLang="zh-TW" sz="1900" dirty="0">
                <a:latin typeface="Times New Roman" panose="02020603050405020304" pitchFamily="18" charset="0"/>
                <a:ea typeface="標楷體" panose="03000509000000000000" pitchFamily="65" charset="-120"/>
              </a:rPr>
              <a:t>50</a:t>
            </a:r>
            <a:r>
              <a:rPr lang="zh-TW" altLang="en-US" sz="1900" dirty="0">
                <a:latin typeface="Times New Roman" panose="02020603050405020304" pitchFamily="18" charset="0"/>
                <a:ea typeface="標楷體" panose="03000509000000000000" pitchFamily="65" charset="-120"/>
              </a:rPr>
              <a:t>分鐘，每人皆須報告</a:t>
            </a:r>
          </a:p>
          <a:p>
            <a:pPr marL="540000" indent="-457200">
              <a:lnSpc>
                <a:spcPct val="150000"/>
              </a:lnSpc>
            </a:pPr>
            <a:r>
              <a:rPr lang="zh-TW" altLang="en-US" sz="1900" dirty="0">
                <a:latin typeface="Times New Roman" panose="02020603050405020304" pitchFamily="18" charset="0"/>
                <a:ea typeface="標楷體" panose="03000509000000000000" pitchFamily="65" charset="-120"/>
              </a:rPr>
              <a:t>三、報告期間須包含有三個互動問題</a:t>
            </a:r>
          </a:p>
          <a:p>
            <a:pPr marL="540000" indent="-457200">
              <a:lnSpc>
                <a:spcPct val="150000"/>
              </a:lnSpc>
            </a:pPr>
            <a:r>
              <a:rPr lang="zh-TW" altLang="en-US" sz="1900" dirty="0">
                <a:latin typeface="Times New Roman" panose="02020603050405020304" pitchFamily="18" charset="0"/>
                <a:ea typeface="標楷體" panose="03000509000000000000" pitchFamily="65" charset="-120"/>
              </a:rPr>
              <a:t>四、</a:t>
            </a:r>
            <a:r>
              <a:rPr lang="en-US" altLang="zh-TW" sz="1900" dirty="0">
                <a:latin typeface="Times New Roman" panose="02020603050405020304" pitchFamily="18" charset="0"/>
                <a:ea typeface="標楷體" panose="03000509000000000000" pitchFamily="65" charset="-120"/>
              </a:rPr>
              <a:t>PPT</a:t>
            </a:r>
            <a:r>
              <a:rPr lang="zh-TW" altLang="en-US" sz="1900" dirty="0">
                <a:latin typeface="Times New Roman" panose="02020603050405020304" pitchFamily="18" charset="0"/>
                <a:ea typeface="標楷體" panose="03000509000000000000" pitchFamily="65" charset="-120"/>
              </a:rPr>
              <a:t>內容至少需要</a:t>
            </a:r>
            <a:r>
              <a:rPr lang="en-US" altLang="zh-TW" sz="1900" dirty="0">
                <a:latin typeface="Times New Roman" panose="02020603050405020304" pitchFamily="18" charset="0"/>
                <a:ea typeface="標楷體" panose="03000509000000000000" pitchFamily="65" charset="-120"/>
              </a:rPr>
              <a:t>50</a:t>
            </a:r>
            <a:r>
              <a:rPr lang="zh-TW" altLang="en-US" sz="1900" dirty="0">
                <a:latin typeface="Times New Roman" panose="02020603050405020304" pitchFamily="18" charset="0"/>
                <a:ea typeface="標楷體" panose="03000509000000000000" pitchFamily="65" charset="-120"/>
              </a:rPr>
              <a:t>頁</a:t>
            </a:r>
          </a:p>
          <a:p>
            <a:pPr marL="540000" indent="-457200">
              <a:lnSpc>
                <a:spcPct val="150000"/>
              </a:lnSpc>
            </a:pPr>
            <a:r>
              <a:rPr lang="zh-TW" altLang="en-US" sz="1900" dirty="0">
                <a:latin typeface="Times New Roman" panose="02020603050405020304" pitchFamily="18" charset="0"/>
                <a:ea typeface="標楷體" panose="03000509000000000000" pitchFamily="65" charset="-120"/>
              </a:rPr>
              <a:t>五、報告須準備五題</a:t>
            </a:r>
            <a:r>
              <a:rPr lang="en-US" altLang="zh-TW" sz="1900" dirty="0">
                <a:latin typeface="Times New Roman" panose="02020603050405020304" pitchFamily="18" charset="0"/>
                <a:ea typeface="標楷體" panose="03000509000000000000" pitchFamily="65" charset="-120"/>
              </a:rPr>
              <a:t>QA</a:t>
            </a:r>
            <a:r>
              <a:rPr lang="zh-TW" altLang="en-US" sz="1900" dirty="0">
                <a:latin typeface="Times New Roman" panose="02020603050405020304" pitchFamily="18" charset="0"/>
                <a:ea typeface="標楷體" panose="03000509000000000000" pitchFamily="65" charset="-120"/>
              </a:rPr>
              <a:t>，成為期中考的候選題，選擇題須包含五個選項，最好有一題為稽核的案例情境題</a:t>
            </a:r>
          </a:p>
        </p:txBody>
      </p:sp>
    </p:spTree>
    <p:extLst>
      <p:ext uri="{BB962C8B-B14F-4D97-AF65-F5344CB8AC3E}">
        <p14:creationId xmlns:p14="http://schemas.microsoft.com/office/powerpoint/2010/main" val="1382510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294</TotalTime>
  <Words>839</Words>
  <Application>Microsoft Office PowerPoint</Application>
  <PresentationFormat>寬螢幕</PresentationFormat>
  <Paragraphs>155</Paragraphs>
  <Slides>10</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10</vt:i4>
      </vt:variant>
    </vt:vector>
  </HeadingPairs>
  <TitlesOfParts>
    <vt:vector size="16" baseType="lpstr">
      <vt:lpstr>Microsoft YaHei</vt:lpstr>
      <vt:lpstr>新細明體</vt:lpstr>
      <vt:lpstr>標楷體</vt:lpstr>
      <vt:lpstr>Calibri</vt:lpstr>
      <vt:lpstr>Times New Roman</vt:lpstr>
      <vt:lpstr>Office Theme</vt:lpstr>
      <vt:lpstr>PowerPoint 簡報</vt:lpstr>
      <vt:lpstr>老師及助教聯絡方式</vt:lpstr>
      <vt:lpstr>評量方式</vt:lpstr>
      <vt:lpstr>課程目標及特色</vt:lpstr>
      <vt:lpstr>課程教材</vt:lpstr>
      <vt:lpstr>課程大綱 (Course Schedule)</vt:lpstr>
      <vt:lpstr>課程大綱</vt:lpstr>
      <vt:lpstr>專題組別說明</vt:lpstr>
      <vt:lpstr>智能稽核報告說明</vt:lpstr>
      <vt:lpstr>課堂line群組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cp:keywords>https:/www.ypppt.com</cp:keywords>
  <cp:lastModifiedBy>ASUS</cp:lastModifiedBy>
  <cp:revision>44</cp:revision>
  <dcterms:created xsi:type="dcterms:W3CDTF">2023-09-15T01:48:20Z</dcterms:created>
  <dcterms:modified xsi:type="dcterms:W3CDTF">2026-03-10T06:09:27Z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2021-03-06T00:00:00Z</vt:filetime>
  </property>
  <property fmtid="{D5CDD505-2E9C-101B-9397-08002B2CF9AE}" pid="3" name="Creator">
    <vt:lpwstr>Microsoft® PowerPoint® 2019</vt:lpwstr>
  </property>
  <property fmtid="{D5CDD505-2E9C-101B-9397-08002B2CF9AE}" pid="4" name="LastSaved">
    <vt:filetime>2023-09-15T00:00:00Z</vt:filetime>
  </property>
</Properties>
</file>