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sldIdLst>
    <p:sldId id="267" r:id="rId2"/>
    <p:sldId id="534" r:id="rId3"/>
    <p:sldId id="264" r:id="rId4"/>
    <p:sldId id="532" r:id="rId5"/>
    <p:sldId id="537" r:id="rId6"/>
    <p:sldId id="531" r:id="rId7"/>
    <p:sldId id="538" r:id="rId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320" userDrawn="1">
          <p15:clr>
            <a:srgbClr val="A4A3A4"/>
          </p15:clr>
        </p15:guide>
        <p15:guide id="3" orient="horz" pos="1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8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8"/>
    <p:restoredTop sz="94606"/>
  </p:normalViewPr>
  <p:slideViewPr>
    <p:cSldViewPr snapToGrid="0" snapToObjects="1" showGuides="1">
      <p:cViewPr varScale="1">
        <p:scale>
          <a:sx n="97" d="100"/>
          <a:sy n="97" d="100"/>
        </p:scale>
        <p:origin x="224" y="408"/>
      </p:cViewPr>
      <p:guideLst>
        <p:guide orient="horz" pos="2160"/>
        <p:guide pos="2320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76057-0D9F-F04B-AF1B-549E3E841BCE}" type="datetimeFigureOut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EE054-B3A1-4247-9970-64F5CFF4A14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7372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11B4-4BC4-3749-B2A0-2259E64448B7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3787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icrosoft JhengHei" charset="-120"/>
                <a:ea typeface="Microsoft JhengHei" charset="-120"/>
                <a:cs typeface="Microsoft JhengHei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icrosoft JhengHei" charset="-120"/>
                <a:ea typeface="Microsoft JhengHei" charset="-120"/>
                <a:cs typeface="Microsoft JhengHei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304A-4026-CB41-B8C8-46A3EA908829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73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A4EE-E672-3344-97DA-1146D2343B7A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610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FACA-A2F4-2F45-BDFA-3F4FF7E27FED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9180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700" y="365125"/>
            <a:ext cx="103251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B9510-22B0-F54F-BA25-478F6EABE1D6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271000" y="6356350"/>
            <a:ext cx="2743200" cy="365125"/>
          </a:xfrm>
        </p:spPr>
        <p:txBody>
          <a:bodyPr/>
          <a:lstStyle>
            <a:lvl1pPr>
              <a:defRPr sz="1400" b="1"/>
            </a:lvl1pPr>
          </a:lstStyle>
          <a:p>
            <a:fld id="{10414A28-26F6-6F44-A9D7-02AFE6A1948F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281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5D5C-6FB4-F045-9F71-E71340F865B0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759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51AB-8CFB-3C42-959D-98F56E37FA4E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4968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BCD2-48D1-E842-8AFA-4F38195DDA4D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4986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3027-50C6-914A-9BF9-41D4F969F3BC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9708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7369-F864-2249-A39C-A77B56455206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7574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F1D-337A-B54E-81B6-86FE448EA528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213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0C42-CF09-D347-B0D1-EB41B0970DF6}" type="datetime1">
              <a:rPr kumimoji="1" lang="zh-TW" altLang="en-US" smtClean="0"/>
              <a:t>2026/2/23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72425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defRPr>
            </a:lvl1pPr>
          </a:lstStyle>
          <a:p>
            <a:fld id="{A2776CB8-7088-C948-AA30-A3A5117CE22B}" type="datetime1">
              <a:rPr kumimoji="1" lang="zh-TW" altLang="en-US" smtClean="0"/>
              <a:pPr/>
              <a:t>2026/2/23</a:t>
            </a:fld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2155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defRPr>
            </a:lvl1pPr>
          </a:lstStyle>
          <a:p>
            <a:fld id="{10414A28-26F6-6F44-A9D7-02AFE6A1948F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sp>
        <p:nvSpPr>
          <p:cNvPr id="8" name="波浪 7">
            <a:extLst>
              <a:ext uri="{FF2B5EF4-FFF2-40B4-BE49-F238E27FC236}">
                <a16:creationId xmlns:a16="http://schemas.microsoft.com/office/drawing/2014/main" id="{613B9BEC-1440-7040-84A9-2688C4036970}"/>
              </a:ext>
            </a:extLst>
          </p:cNvPr>
          <p:cNvSpPr/>
          <p:nvPr userDrawn="1"/>
        </p:nvSpPr>
        <p:spPr>
          <a:xfrm>
            <a:off x="10692765" y="6200221"/>
            <a:ext cx="1499235" cy="666643"/>
          </a:xfrm>
          <a:prstGeom prst="wave">
            <a:avLst/>
          </a:prstGeom>
          <a:solidFill>
            <a:srgbClr val="DD8208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190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JhengHei" charset="-120"/>
          <a:ea typeface="Microsoft JhengHei" charset="-120"/>
          <a:cs typeface="Microsoft JhengHei" charset="-12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Microsoft JhengHei" charset="-120"/>
          <a:ea typeface="Microsoft JhengHei" charset="-120"/>
          <a:cs typeface="Microsoft JhengHei" charset="-12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Microsoft JhengHei" charset="-120"/>
          <a:ea typeface="Microsoft JhengHei" charset="-120"/>
          <a:cs typeface="Microsoft JhengHei" charset="-12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Microsoft JhengHei" charset="-120"/>
          <a:ea typeface="Microsoft JhengHei" charset="-120"/>
          <a:cs typeface="Microsoft JhengHei" charset="-12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icrosoft JhengHei" charset="-120"/>
          <a:ea typeface="Microsoft JhengHei" charset="-120"/>
          <a:cs typeface="Microsoft JhengHei" charset="-12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icrosoft JhengHei" charset="-120"/>
          <a:ea typeface="Microsoft JhengHei" charset="-120"/>
          <a:cs typeface="Microsoft JhengHei" charset="-12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47040" y="2921912"/>
            <a:ext cx="5648960" cy="27539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>
              <a:lnSpc>
                <a:spcPct val="110000"/>
              </a:lnSpc>
              <a:spcBef>
                <a:spcPts val="300"/>
              </a:spcBef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曾光華教授</a:t>
            </a:r>
            <a:endParaRPr kumimoji="1" lang="en-US" altLang="zh-TW" sz="3600" b="1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>
              <a:lnSpc>
                <a:spcPct val="110000"/>
              </a:lnSpc>
              <a:spcBef>
                <a:spcPts val="300"/>
              </a:spcBef>
            </a:pPr>
            <a:r>
              <a:rPr kumimoji="1" lang="en-US" altLang="zh-TW" sz="2400" dirty="0">
                <a:latin typeface="Microsoft JhengHei" charset="-120"/>
                <a:ea typeface="Microsoft JhengHei" charset="-120"/>
                <a:cs typeface="Microsoft JhengHei" charset="-120"/>
              </a:rPr>
              <a:t>Phone: 0939773224</a:t>
            </a:r>
          </a:p>
          <a:p>
            <a:pPr lvl="0">
              <a:lnSpc>
                <a:spcPct val="110000"/>
              </a:lnSpc>
              <a:spcBef>
                <a:spcPts val="300"/>
              </a:spcBef>
            </a:pPr>
            <a:r>
              <a:rPr kumimoji="1" lang="en-US" altLang="zh-TW" sz="2400" dirty="0">
                <a:latin typeface="Microsoft JhengHei" charset="-120"/>
                <a:ea typeface="Microsoft JhengHei" charset="-120"/>
                <a:cs typeface="Microsoft JhengHei" charset="-120"/>
              </a:rPr>
              <a:t>Line: </a:t>
            </a:r>
            <a:r>
              <a:rPr kumimoji="1" lang="en-US" altLang="zh-TW" sz="2400" dirty="0" err="1">
                <a:latin typeface="Microsoft JhengHei" charset="-120"/>
                <a:ea typeface="Microsoft JhengHei" charset="-120"/>
                <a:cs typeface="Microsoft JhengHei" charset="-120"/>
              </a:rPr>
              <a:t>marketingkfc</a:t>
            </a:r>
            <a:endParaRPr kumimoji="1" lang="en-US" altLang="zh-TW" sz="24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>
              <a:lnSpc>
                <a:spcPct val="110000"/>
              </a:lnSpc>
              <a:spcBef>
                <a:spcPts val="300"/>
              </a:spcBef>
            </a:pPr>
            <a:r>
              <a:rPr kumimoji="1" lang="en-US" altLang="zh-TW" sz="2400" dirty="0">
                <a:latin typeface="Microsoft JhengHei" charset="-120"/>
                <a:ea typeface="Microsoft JhengHei" charset="-120"/>
                <a:cs typeface="Microsoft JhengHei" charset="-120"/>
              </a:rPr>
              <a:t>FB </a:t>
            </a:r>
            <a:r>
              <a:rPr kumimoji="1"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粉專</a:t>
            </a:r>
            <a:r>
              <a:rPr kumimoji="1" lang="en-US" altLang="zh-TW" sz="2400" dirty="0"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kumimoji="1"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曾光華 </a:t>
            </a:r>
            <a:r>
              <a:rPr kumimoji="1" lang="en-US" altLang="zh-TW" sz="2400" dirty="0">
                <a:latin typeface="Microsoft JhengHei" charset="-120"/>
                <a:ea typeface="Microsoft JhengHei" charset="-120"/>
                <a:cs typeface="Microsoft JhengHei" charset="-120"/>
              </a:rPr>
              <a:t>marketing</a:t>
            </a:r>
            <a:endParaRPr lang="zh-CN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63575" y="924250"/>
            <a:ext cx="1517650" cy="264160"/>
            <a:chOff x="573" y="505"/>
            <a:chExt cx="2390" cy="416"/>
          </a:xfrm>
        </p:grpSpPr>
        <p:sp>
          <p:nvSpPr>
            <p:cNvPr id="11" name="椭圆 10"/>
            <p:cNvSpPr/>
            <p:nvPr/>
          </p:nvSpPr>
          <p:spPr>
            <a:xfrm>
              <a:off x="573" y="505"/>
              <a:ext cx="417" cy="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231" y="505"/>
              <a:ext cx="417" cy="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889" y="505"/>
              <a:ext cx="417" cy="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547" y="505"/>
              <a:ext cx="417" cy="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4F634EA-6920-874A-B2D4-4708AF7F1783}"/>
              </a:ext>
            </a:extLst>
          </p:cNvPr>
          <p:cNvSpPr txBox="1"/>
          <p:nvPr/>
        </p:nvSpPr>
        <p:spPr>
          <a:xfrm>
            <a:off x="50177" y="72941"/>
            <a:ext cx="326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中正大學企管系碩士班</a:t>
            </a:r>
            <a:r>
              <a:rPr kumimoji="1" lang="en-US" altLang="zh-TW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2025.9</a:t>
            </a:r>
            <a:endParaRPr kumimoji="1" lang="zh-TW" altLang="en-US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1262" y="1753558"/>
            <a:ext cx="6817429" cy="1106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影像</a:t>
            </a:r>
            <a:r>
              <a:rPr lang="en-US" altLang="zh-TW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 </a:t>
            </a: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故事</a:t>
            </a:r>
            <a:r>
              <a:rPr lang="en-US" altLang="zh-TW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 </a:t>
            </a: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行銷創意</a:t>
            </a:r>
            <a:endParaRPr lang="en-US" altLang="zh-CN" sz="5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波浪 5">
            <a:extLst>
              <a:ext uri="{FF2B5EF4-FFF2-40B4-BE49-F238E27FC236}">
                <a16:creationId xmlns:a16="http://schemas.microsoft.com/office/drawing/2014/main" id="{3CD0B962-8EF4-9C42-BCE8-8AD3E1BB11A8}"/>
              </a:ext>
            </a:extLst>
          </p:cNvPr>
          <p:cNvSpPr/>
          <p:nvPr/>
        </p:nvSpPr>
        <p:spPr>
          <a:xfrm>
            <a:off x="0" y="0"/>
            <a:ext cx="1499235" cy="666643"/>
          </a:xfrm>
          <a:prstGeom prst="wave">
            <a:avLst/>
          </a:prstGeom>
          <a:solidFill>
            <a:srgbClr val="DD8208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22D990-C625-3645-AF47-875D4AA73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7" b="5281"/>
          <a:stretch/>
        </p:blipFill>
        <p:spPr>
          <a:xfrm>
            <a:off x="7255823" y="20691"/>
            <a:ext cx="4948052" cy="683730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DE0A69D-9886-3646-A77F-31E5274482FD}"/>
              </a:ext>
            </a:extLst>
          </p:cNvPr>
          <p:cNvSpPr txBox="1"/>
          <p:nvPr/>
        </p:nvSpPr>
        <p:spPr>
          <a:xfrm>
            <a:off x="392570" y="6374296"/>
            <a:ext cx="434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Songti TC" charset="-120"/>
              </a:rPr>
              <a:t>（本簡報圖檔與</a:t>
            </a:r>
            <a:r>
              <a:rPr kumimoji="1"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Songti TC" charset="-120"/>
              </a:rPr>
              <a:t>30%</a:t>
            </a:r>
            <a:r>
              <a:rPr kumimoji="1"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Songti TC" charset="-120"/>
              </a:rPr>
              <a:t>文字由</a:t>
            </a:r>
            <a:r>
              <a:rPr kumimoji="1" lang="en-US" altLang="zh-TW" sz="1400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Songti TC" charset="-120"/>
              </a:rPr>
              <a:t>Gimini</a:t>
            </a:r>
            <a:r>
              <a:rPr kumimoji="1"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Songti TC" charset="-120"/>
              </a:rPr>
              <a:t>與</a:t>
            </a:r>
            <a:r>
              <a:rPr kumimoji="1" lang="en-US" altLang="zh-TW" sz="1400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Songti TC" charset="-120"/>
              </a:rPr>
              <a:t>ChatGPT</a:t>
            </a:r>
            <a:r>
              <a:rPr kumimoji="1"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Songti TC" charset="-120"/>
              </a:rPr>
              <a:t>產生）</a:t>
            </a:r>
          </a:p>
        </p:txBody>
      </p:sp>
    </p:spTree>
    <p:extLst>
      <p:ext uri="{BB962C8B-B14F-4D97-AF65-F5344CB8AC3E}">
        <p14:creationId xmlns:p14="http://schemas.microsoft.com/office/powerpoint/2010/main" val="33554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/>
              <a:t>關於在下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657600" y="2131737"/>
            <a:ext cx="7961752" cy="333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3200" b="1" dirty="0">
                <a:latin typeface="Microsoft JhengHei" charset="-120"/>
                <a:ea typeface="Microsoft JhengHei" charset="-120"/>
                <a:cs typeface="Microsoft JhengHei" charset="-120"/>
              </a:rPr>
              <a:t>曾光華</a:t>
            </a:r>
            <a:endParaRPr kumimoji="1" lang="en-US" altLang="zh-TW" sz="3200" b="1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312738" indent="-312738">
              <a:lnSpc>
                <a:spcPct val="150000"/>
              </a:lnSpc>
              <a:buFont typeface="Arial" charset="0"/>
              <a:buChar char="•"/>
            </a:pPr>
            <a:r>
              <a:rPr kumimoji="1" lang="zh-TW" altLang="en-US" sz="2800" dirty="0">
                <a:latin typeface="Microsoft JhengHei" charset="-120"/>
                <a:ea typeface="Microsoft JhengHei" charset="-120"/>
                <a:cs typeface="Microsoft JhengHei" charset="-120"/>
              </a:rPr>
              <a:t>政大企管學士；密蘇里大學行銷碩、博士</a:t>
            </a:r>
            <a:endParaRPr kumimoji="1" lang="en-US" altLang="zh-TW" sz="28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312738" indent="-312738">
              <a:lnSpc>
                <a:spcPct val="150000"/>
              </a:lnSpc>
              <a:buFont typeface="Arial" charset="0"/>
              <a:buChar char="•"/>
            </a:pPr>
            <a:r>
              <a:rPr kumimoji="1" lang="zh-TW" altLang="en-US" sz="2800" dirty="0">
                <a:latin typeface="Microsoft JhengHei" charset="-120"/>
                <a:ea typeface="Microsoft JhengHei" charset="-120"/>
                <a:cs typeface="Microsoft JhengHei" charset="-120"/>
              </a:rPr>
              <a:t>中正企管教授（明年退休）</a:t>
            </a:r>
            <a:endParaRPr kumimoji="1" lang="en-US" altLang="zh-TW" sz="28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312738" indent="-312738">
              <a:lnSpc>
                <a:spcPct val="150000"/>
              </a:lnSpc>
              <a:buFont typeface="Arial" charset="0"/>
              <a:buChar char="•"/>
            </a:pPr>
            <a:r>
              <a:rPr kumimoji="1" lang="zh-TW" altLang="en-US" sz="2800" dirty="0">
                <a:latin typeface="Microsoft JhengHei" charset="-120"/>
                <a:ea typeface="Microsoft JhengHei" charset="-120"/>
                <a:cs typeface="Microsoft JhengHei" charset="-120"/>
              </a:rPr>
              <a:t>以傳播行銷觀念為志業</a:t>
            </a:r>
            <a:endParaRPr kumimoji="1" lang="en-US" altLang="zh-TW" sz="28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312738" indent="-312738">
              <a:lnSpc>
                <a:spcPct val="150000"/>
              </a:lnSpc>
              <a:buFont typeface="Arial" charset="0"/>
              <a:buChar char="•"/>
            </a:pPr>
            <a:r>
              <a:rPr kumimoji="1" lang="zh-TW" altLang="en-US" sz="2800" dirty="0">
                <a:latin typeface="Microsoft JhengHei" charset="-120"/>
                <a:ea typeface="Microsoft JhengHei" charset="-120"/>
                <a:cs typeface="Microsoft JhengHei" charset="-120"/>
              </a:rPr>
              <a:t>很難想像沒有創意的人生</a:t>
            </a:r>
            <a:endParaRPr kumimoji="1" lang="en-US" altLang="zh-TW" sz="28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0E5949E-FB71-9440-AA4A-23C3224C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04" y="1637834"/>
            <a:ext cx="3290372" cy="49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/>
              <a:t>課程宗旨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3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B02DECE-8424-8947-A204-5A22EE45F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78" y="1640031"/>
            <a:ext cx="3329049" cy="4993574"/>
          </a:xfrm>
          <a:prstGeom prst="rect">
            <a:avLst/>
          </a:prstGeom>
        </p:spPr>
      </p:pic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CCEA6BFF-6B2B-8849-AD88-78BE36284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26" y="1653349"/>
            <a:ext cx="7613073" cy="48079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培養學生將「影像」與「故事」轉化為具備商業價值的「行銷創意」</a:t>
            </a:r>
          </a:p>
          <a:p>
            <a:pPr>
              <a:lnSpc>
                <a:spcPct val="150000"/>
              </a:lnSpc>
            </a:pPr>
            <a:r>
              <a:rPr lang="zh-TW" altLang="en-US" dirty="0"/>
              <a:t>學習運用</a:t>
            </a:r>
            <a:r>
              <a:rPr lang="en" altLang="zh-TW" dirty="0"/>
              <a:t>AI</a:t>
            </a:r>
            <a:r>
              <a:rPr lang="zh-TW" altLang="en-US" dirty="0"/>
              <a:t>作為輔助工具，以提升企劃效率，及檢視自身的思考盲點，進而促進創意與邏輯</a:t>
            </a:r>
          </a:p>
          <a:p>
            <a:pPr>
              <a:lnSpc>
                <a:spcPct val="150000"/>
              </a:lnSpc>
            </a:pPr>
            <a:r>
              <a:rPr lang="zh-TW" altLang="en-US" dirty="0"/>
              <a:t>培養學生的觀察力、深度訪談能力、構思影像與與故事的能力，進而提升產出完整行銷企劃與團隊提案的能力</a:t>
            </a:r>
          </a:p>
          <a:p>
            <a:pPr>
              <a:lnSpc>
                <a:spcPct val="150000"/>
              </a:lnSpc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23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/>
              <a:t>學習準則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4</a:t>
            </a:fld>
            <a:endParaRPr kumimoji="1" lang="zh-TW" altLang="en-US"/>
          </a:p>
        </p:txBody>
      </p:sp>
      <p:sp>
        <p:nvSpPr>
          <p:cNvPr id="12" name="內容版面配置區 9">
            <a:extLst>
              <a:ext uri="{FF2B5EF4-FFF2-40B4-BE49-F238E27FC236}">
                <a16:creationId xmlns:a16="http://schemas.microsoft.com/office/drawing/2014/main" id="{87772E6B-72C7-AD4C-B0D6-3A83E6DEA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26" y="1825625"/>
            <a:ext cx="761307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準時到教室及繳交作業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缺席須請假；無故缺席</a:t>
            </a:r>
            <a:r>
              <a:rPr lang="en-US" altLang="zh-TW" dirty="0"/>
              <a:t>2</a:t>
            </a:r>
            <a:r>
              <a:rPr lang="zh-TW" altLang="en-US" dirty="0"/>
              <a:t>次死當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禁止用餐及「我不知道」、抓頭等消極回應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嚴守</a:t>
            </a:r>
            <a:r>
              <a:rPr lang="en" altLang="zh-TW" u="sng" dirty="0"/>
              <a:t>AI</a:t>
            </a:r>
            <a:r>
              <a:rPr lang="zh-TW" altLang="en-US" u="sng" dirty="0"/>
              <a:t>工具使用規範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F7799D7-62BB-3341-9028-8FB8D7770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4" y="1642027"/>
            <a:ext cx="3322707" cy="498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/>
              <a:t>學習準則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5</a:t>
            </a:fld>
            <a:endParaRPr kumimoji="1"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C5FD439-A744-8742-84BF-B9F0C2C4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18" y="1641303"/>
            <a:ext cx="5734878" cy="479925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" altLang="zh-TW" sz="7200" b="1" dirty="0">
                <a:solidFill>
                  <a:srgbClr val="C00000"/>
                </a:solidFill>
              </a:rPr>
              <a:t>AI</a:t>
            </a:r>
            <a:r>
              <a:rPr lang="zh-TW" altLang="en-US" sz="7200" b="1" dirty="0">
                <a:solidFill>
                  <a:srgbClr val="C00000"/>
                </a:solidFill>
              </a:rPr>
              <a:t>工具使用規範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zh-TW" altLang="en-US" sz="6400" dirty="0"/>
              <a:t>本課程鼓勵學生積極且負責任地使用</a:t>
            </a:r>
            <a:r>
              <a:rPr lang="en" altLang="zh-TW" sz="6400" dirty="0"/>
              <a:t>AI</a:t>
            </a:r>
            <a:r>
              <a:rPr lang="zh-TW" altLang="en-US" sz="6400" dirty="0"/>
              <a:t>工具，所有修課學生均須遵守以下規範：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zh-TW" altLang="en-US" sz="6400" b="1" dirty="0">
                <a:solidFill>
                  <a:srgbClr val="C00000"/>
                </a:solidFill>
              </a:rPr>
              <a:t>一、 基本原則：</a:t>
            </a:r>
            <a:r>
              <a:rPr lang="en" altLang="zh-TW" sz="6400" b="1" dirty="0">
                <a:solidFill>
                  <a:srgbClr val="C00000"/>
                </a:solidFill>
              </a:rPr>
              <a:t>AI</a:t>
            </a:r>
            <a:r>
              <a:rPr lang="zh-TW" altLang="en-US" sz="6400" b="1" dirty="0">
                <a:solidFill>
                  <a:srgbClr val="C00000"/>
                </a:solidFill>
              </a:rPr>
              <a:t>為輔，人腦為主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" altLang="zh-TW" sz="6400" dirty="0"/>
              <a:t>AI</a:t>
            </a:r>
            <a:r>
              <a:rPr lang="zh-TW" altLang="en-US" sz="6400" dirty="0"/>
              <a:t>是協助突破思考盲點、檢驗邏輯漏洞的「對話夥伴」，而非獨立思考的「代勞者」。行銷企劃中最核心的價值在於人類對真實情感的共鳴與商業洞察。所有經由</a:t>
            </a:r>
            <a:r>
              <a:rPr lang="en" altLang="zh-TW" sz="6400" dirty="0"/>
              <a:t>AI</a:t>
            </a:r>
            <a:r>
              <a:rPr lang="zh-TW" altLang="en-US" sz="6400" dirty="0"/>
              <a:t>生成的內容，學生都必須負起最終的審核、事實查核與邏輯檢視的責任。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zh-TW" altLang="en-US" sz="6400" b="1" dirty="0">
                <a:solidFill>
                  <a:srgbClr val="C00000"/>
                </a:solidFill>
              </a:rPr>
              <a:t>二、 建議的</a:t>
            </a:r>
            <a:r>
              <a:rPr lang="en" altLang="zh-TW" sz="6400" b="1" dirty="0">
                <a:solidFill>
                  <a:srgbClr val="C00000"/>
                </a:solidFill>
              </a:rPr>
              <a:t>AI</a:t>
            </a:r>
            <a:r>
              <a:rPr lang="zh-TW" altLang="en-US" sz="6400" b="1" dirty="0">
                <a:solidFill>
                  <a:srgbClr val="C00000"/>
                </a:solidFill>
              </a:rPr>
              <a:t>使用情境（鼓勵使用）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zh-TW" altLang="en-US" sz="6400" b="1" dirty="0"/>
              <a:t>腦力激盪與架構發想</a:t>
            </a:r>
            <a:r>
              <a:rPr lang="zh-TW" altLang="en-US" sz="6400" dirty="0"/>
              <a:t>：在沒有靈感時，使用</a:t>
            </a:r>
            <a:r>
              <a:rPr lang="en" altLang="zh-TW" sz="6400" dirty="0"/>
              <a:t>AI</a:t>
            </a:r>
            <a:r>
              <a:rPr lang="zh-TW" altLang="en-US" sz="6400" dirty="0"/>
              <a:t>提供初步的構想切入點或故事框架。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zh-TW" altLang="en-US" sz="6400" b="1" dirty="0"/>
              <a:t>邏輯檢視與反面辯證</a:t>
            </a:r>
            <a:r>
              <a:rPr lang="zh-TW" altLang="en-US" sz="6400" dirty="0"/>
              <a:t>：將自己的構想輸入給</a:t>
            </a:r>
            <a:r>
              <a:rPr lang="en" altLang="zh-TW" sz="6400" dirty="0"/>
              <a:t>AI</a:t>
            </a:r>
            <a:r>
              <a:rPr lang="zh-TW" altLang="en" sz="6400" dirty="0"/>
              <a:t>，</a:t>
            </a:r>
            <a:r>
              <a:rPr lang="zh-TW" altLang="en-US" sz="6400" dirty="0"/>
              <a:t>請</a:t>
            </a:r>
            <a:r>
              <a:rPr lang="en" altLang="zh-TW" sz="6400" dirty="0"/>
              <a:t>AI</a:t>
            </a:r>
            <a:r>
              <a:rPr lang="zh-TW" altLang="en-US" sz="6400" dirty="0"/>
              <a:t>扮演「挑剔的消費者」或「競爭對手」，以找出邏輯破綻。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zh-TW" altLang="en-US" sz="6400" b="1" dirty="0"/>
              <a:t>素材處理與視覺輔助</a:t>
            </a:r>
            <a:r>
              <a:rPr lang="zh-TW" altLang="en-US" sz="6400" dirty="0"/>
              <a:t>：利用</a:t>
            </a:r>
            <a:r>
              <a:rPr lang="en" altLang="zh-TW" sz="6400" dirty="0"/>
              <a:t>AI</a:t>
            </a:r>
            <a:r>
              <a:rPr lang="zh-TW" altLang="en-US" sz="6400" dirty="0"/>
              <a:t>協助生成文字草稿的潤飾、將文字腳本轉化為初步的視覺分鏡圖</a:t>
            </a:r>
            <a:r>
              <a:rPr lang="zh-TW" altLang="en" sz="6400" dirty="0"/>
              <a:t>，</a:t>
            </a:r>
            <a:r>
              <a:rPr lang="zh-TW" altLang="en-US" sz="6400" dirty="0"/>
              <a:t>或進行簡報排版的優化。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zh-TW" altLang="en-US" sz="6400" b="1" dirty="0"/>
              <a:t>訪談資料的初步收斂</a:t>
            </a:r>
            <a:r>
              <a:rPr lang="zh-TW" altLang="en-US" sz="6400" dirty="0"/>
              <a:t>：在確保去識別化的前提下，利用</a:t>
            </a:r>
            <a:r>
              <a:rPr lang="en" altLang="zh-TW" sz="6400" dirty="0"/>
              <a:t>AI</a:t>
            </a:r>
            <a:r>
              <a:rPr lang="zh-TW" altLang="en-US" sz="6400" dirty="0"/>
              <a:t>協助對長篇的文字資料進行重點摘要。</a:t>
            </a:r>
            <a:endParaRPr lang="en-US" altLang="zh-TW" sz="6400" dirty="0"/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lang="zh-TW" altLang="en-US" sz="6400" dirty="0"/>
          </a:p>
          <a:p>
            <a:pPr marL="0" indent="0">
              <a:lnSpc>
                <a:spcPct val="120000"/>
              </a:lnSpc>
              <a:buNone/>
            </a:pPr>
            <a:endParaRPr lang="zh-TW" altLang="en-US" dirty="0"/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A4A4AA24-24DD-9146-B9BF-80AB14B6F7AF}"/>
              </a:ext>
            </a:extLst>
          </p:cNvPr>
          <p:cNvSpPr txBox="1">
            <a:spLocks/>
          </p:cNvSpPr>
          <p:nvPr/>
        </p:nvSpPr>
        <p:spPr>
          <a:xfrm>
            <a:off x="6191250" y="1753223"/>
            <a:ext cx="5734878" cy="4968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b="1" dirty="0">
                <a:solidFill>
                  <a:srgbClr val="C00000"/>
                </a:solidFill>
              </a:rPr>
              <a:t>三、 嚴格禁止的行為（違反將影響成績）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b="1" dirty="0"/>
              <a:t>直接複製貼上</a:t>
            </a:r>
            <a:r>
              <a:rPr lang="zh-TW" altLang="en" sz="1600" dirty="0"/>
              <a:t>：</a:t>
            </a:r>
            <a:r>
              <a:rPr lang="zh-TW" altLang="en-US" sz="1600" dirty="0"/>
              <a:t>嚴禁將</a:t>
            </a:r>
            <a:r>
              <a:rPr lang="en" altLang="zh-TW" sz="1600" dirty="0"/>
              <a:t>AI</a:t>
            </a:r>
            <a:r>
              <a:rPr lang="zh-TW" altLang="en-US" sz="1600" dirty="0"/>
              <a:t>生成的文字或影像，未經消化與大幅度修改便直接作為自己的作業繳交。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b="1" dirty="0"/>
              <a:t>捏造訪談與數據</a:t>
            </a:r>
            <a:r>
              <a:rPr lang="zh-TW" altLang="en-US" sz="1600" dirty="0"/>
              <a:t>：嚴禁使用</a:t>
            </a:r>
            <a:r>
              <a:rPr lang="en" altLang="zh-TW" sz="1600" dirty="0"/>
              <a:t>AI</a:t>
            </a:r>
            <a:r>
              <a:rPr lang="zh-TW" altLang="en" sz="1600" dirty="0"/>
              <a:t>「</a:t>
            </a:r>
            <a:r>
              <a:rPr lang="zh-TW" altLang="en-US" sz="1600" dirty="0"/>
              <a:t>憑空捏造」深度訪談的逐字稿、消費者問卷回覆或任何不存在的市調數據。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b="1" dirty="0"/>
              <a:t>放棄邏輯主導權</a:t>
            </a:r>
            <a:r>
              <a:rPr lang="zh-TW" altLang="en-US" sz="1600" dirty="0"/>
              <a:t>：在簡報或作業中，若無法清楚解釋</a:t>
            </a:r>
            <a:r>
              <a:rPr lang="en" altLang="zh-TW" sz="1600" dirty="0"/>
              <a:t>AI</a:t>
            </a:r>
            <a:r>
              <a:rPr lang="zh-TW" altLang="en-US" sz="1600" dirty="0"/>
              <a:t>產出內容背後的邏輯與推演過程，將視同未達到學習目標。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b="1" dirty="0">
                <a:solidFill>
                  <a:srgbClr val="C00000"/>
                </a:solidFill>
              </a:rPr>
              <a:t>四、 作業繳交與引用聲明規範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dirty="0"/>
              <a:t>為維持學術與商業誠信，凡是在作業或期末提案中使用</a:t>
            </a:r>
            <a:r>
              <a:rPr lang="en" altLang="zh-TW" sz="1600" dirty="0"/>
              <a:t>AI</a:t>
            </a:r>
            <a:r>
              <a:rPr lang="zh-TW" altLang="en-US" sz="1600" dirty="0"/>
              <a:t>工具，必須在報告最後附上「</a:t>
            </a:r>
            <a:r>
              <a:rPr lang="en" altLang="zh-TW" sz="1600" dirty="0"/>
              <a:t>AI</a:t>
            </a:r>
            <a:r>
              <a:rPr lang="zh-TW" altLang="en-US" sz="1600" dirty="0"/>
              <a:t>使用聲明」，包含：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b="1" dirty="0"/>
              <a:t>使用的工具名稱</a:t>
            </a:r>
            <a:r>
              <a:rPr lang="zh-TW" altLang="en-US" sz="1600" dirty="0"/>
              <a:t>（如：</a:t>
            </a:r>
            <a:r>
              <a:rPr lang="en" altLang="zh-TW" sz="1600" dirty="0"/>
              <a:t>Gemini</a:t>
            </a:r>
            <a:r>
              <a:rPr lang="zh-TW" altLang="en-US" sz="1600" dirty="0"/>
              <a:t>文字發想）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b="1" dirty="0"/>
              <a:t>指令（</a:t>
            </a:r>
            <a:r>
              <a:rPr lang="en" altLang="zh-TW" sz="1600" b="1" dirty="0"/>
              <a:t>Prompt</a:t>
            </a:r>
            <a:r>
              <a:rPr lang="zh-TW" altLang="en" sz="1600" b="1" dirty="0"/>
              <a:t>）</a:t>
            </a:r>
            <a:r>
              <a:rPr lang="zh-TW" altLang="en-US" sz="1600" b="1" dirty="0"/>
              <a:t>與編修說明：</a:t>
            </a:r>
            <a:r>
              <a:rPr lang="zh-TW" altLang="en-US" sz="1600" dirty="0"/>
              <a:t>簡述輸入了什麼關鍵指令，及後續經過了哪些人工邏輯的修改與判斷。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b="1" dirty="0">
                <a:solidFill>
                  <a:srgbClr val="C00000"/>
                </a:solidFill>
              </a:rPr>
              <a:t>五、 資料安全與隱私保密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altLang="en-US" sz="1600" dirty="0"/>
              <a:t>作業或專案若涉及真實企業的運作與消費者的個人隱私，將任何資料輸入至公開的</a:t>
            </a:r>
            <a:r>
              <a:rPr lang="en" altLang="zh-TW" sz="1600" dirty="0"/>
              <a:t>AI</a:t>
            </a:r>
            <a:r>
              <a:rPr lang="zh-TW" altLang="en-US" sz="1600" dirty="0"/>
              <a:t>模型前，</a:t>
            </a:r>
            <a:r>
              <a:rPr lang="zh-TW" altLang="en-US" sz="1600" b="1" dirty="0"/>
              <a:t>務必進行嚴格的「去識別化」</a:t>
            </a:r>
            <a:r>
              <a:rPr lang="zh-TW" altLang="en-US" sz="1600" dirty="0"/>
              <a:t>。嚴禁將受訪者的姓名、聯絡方式、企業未公開之資料餵給</a:t>
            </a:r>
            <a:r>
              <a:rPr lang="en" altLang="zh-TW" sz="1600" dirty="0"/>
              <a:t>AI</a:t>
            </a:r>
            <a:r>
              <a:rPr lang="zh-TW" altLang="en-US" sz="1600" dirty="0"/>
              <a:t>，以防資料外洩風險。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Font typeface="Arial"/>
              <a:buNone/>
            </a:pP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514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/>
              <a:t>課業與成績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6</a:t>
            </a:fld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A4B19D0-B78E-8B43-9414-E74C70C48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47" y="1643272"/>
            <a:ext cx="3321877" cy="49828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3240049-DD5B-0746-B842-DF2B0962371C}"/>
              </a:ext>
            </a:extLst>
          </p:cNvPr>
          <p:cNvSpPr/>
          <p:nvPr/>
        </p:nvSpPr>
        <p:spPr>
          <a:xfrm>
            <a:off x="3750364" y="1564685"/>
            <a:ext cx="7603436" cy="3106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每週作業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1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從第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堂課開始，在上課前三天的</a:t>
            </a:r>
            <a:r>
              <a:rPr lang="zh-TW" altLang="en-US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週日午夜前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，於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FB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社團繳交每週作業。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1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各組召集人為每一次作業建立「相簿區」，作業發表於區內；相簿區名稱為「繳交截止日：組名」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1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每位組員須閱讀同組組員的作品，並給予簡評</a:t>
            </a:r>
            <a:endParaRPr lang="en-US" altLang="zh-TW" sz="2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1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缺繳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次，死當</a:t>
            </a:r>
            <a:endParaRPr lang="en-US" altLang="zh-TW" sz="2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1336791-12AF-C94F-A304-8044586B8BFB}"/>
              </a:ext>
            </a:extLst>
          </p:cNvPr>
          <p:cNvSpPr/>
          <p:nvPr/>
        </p:nvSpPr>
        <p:spPr>
          <a:xfrm>
            <a:off x="3750364" y="4738585"/>
            <a:ext cx="7603436" cy="926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團隊專案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1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詳情於課堂中宣布</a:t>
            </a:r>
            <a:endParaRPr lang="en-US" altLang="zh-TW" sz="2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E5E4DF-FADC-6640-AB11-BBCC4E880D5F}"/>
              </a:ext>
            </a:extLst>
          </p:cNvPr>
          <p:cNvSpPr/>
          <p:nvPr/>
        </p:nvSpPr>
        <p:spPr>
          <a:xfrm>
            <a:off x="3750363" y="5732401"/>
            <a:ext cx="7818785" cy="926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學期成績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1" indent="-28575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課堂參與、每週作業、團隊專案的品質與貢獻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482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/>
              <a:t>進度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A28-26F6-6F44-A9D7-02AFE6A1948F}" type="slidenum">
              <a:rPr kumimoji="1" lang="zh-TW" altLang="en-US" smtClean="0"/>
              <a:t>7</a:t>
            </a:fld>
            <a:endParaRPr kumimoji="1" lang="zh-TW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A1DAA42-E2AC-484E-A446-3047E8374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564003"/>
              </p:ext>
            </p:extLst>
          </p:nvPr>
        </p:nvGraphicFramePr>
        <p:xfrm>
          <a:off x="2656301" y="722934"/>
          <a:ext cx="7841840" cy="57643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1786">
                  <a:extLst>
                    <a:ext uri="{9D8B030D-6E8A-4147-A177-3AD203B41FA5}">
                      <a16:colId xmlns:a16="http://schemas.microsoft.com/office/drawing/2014/main" val="4154587692"/>
                    </a:ext>
                  </a:extLst>
                </a:gridCol>
                <a:gridCol w="807309">
                  <a:extLst>
                    <a:ext uri="{9D8B030D-6E8A-4147-A177-3AD203B41FA5}">
                      <a16:colId xmlns:a16="http://schemas.microsoft.com/office/drawing/2014/main" val="1098471181"/>
                    </a:ext>
                  </a:extLst>
                </a:gridCol>
                <a:gridCol w="3739502">
                  <a:extLst>
                    <a:ext uri="{9D8B030D-6E8A-4147-A177-3AD203B41FA5}">
                      <a16:colId xmlns:a16="http://schemas.microsoft.com/office/drawing/2014/main" val="709335292"/>
                    </a:ext>
                  </a:extLst>
                </a:gridCol>
                <a:gridCol w="2373243">
                  <a:extLst>
                    <a:ext uri="{9D8B030D-6E8A-4147-A177-3AD203B41FA5}">
                      <a16:colId xmlns:a16="http://schemas.microsoft.com/office/drawing/2014/main" val="3805046817"/>
                    </a:ext>
                  </a:extLst>
                </a:gridCol>
              </a:tblGrid>
              <a:tr h="483014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週次</a:t>
                      </a:r>
                      <a:endParaRPr lang="zh-TW" altLang="en-US" sz="2000" b="1" dirty="0">
                        <a:solidFill>
                          <a:srgbClr val="C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日期</a:t>
                      </a:r>
                      <a:endParaRPr lang="zh-TW" altLang="en-US" sz="2000" b="1" dirty="0">
                        <a:solidFill>
                          <a:srgbClr val="C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課程主題與進度</a:t>
                      </a:r>
                      <a:endParaRPr lang="zh-TW" altLang="en-US" sz="2000" b="1" dirty="0">
                        <a:solidFill>
                          <a:srgbClr val="C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2000" b="1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課前作業與備註</a:t>
                      </a:r>
                      <a:endParaRPr lang="zh-TW" altLang="en-US" sz="2000" b="1" dirty="0">
                        <a:solidFill>
                          <a:srgbClr val="C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398817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2/25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課程導論與基本講解</a:t>
                      </a:r>
                      <a:endParaRPr lang="en-US" altLang="zh-TW" sz="1600" b="1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2945576572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3/4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影像。故事。行銷創意：概論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3001648110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3/11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洞察與發想（一）：觀察的力量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1835515638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3/18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洞察與發想（二）：觀察實務與探討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作業一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】3/15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698704056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3/25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洞察與發想（三）：觀察實務與探討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作業二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】3/22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525905471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6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4/1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深度訪談（一）：技巧與心法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作業三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】3/29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3538247469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7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4/8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深度訪談（二）：實務與分析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作業四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】4/5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1739694257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8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4/15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影像與故事（一）：核心概念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作業五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】4/12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1467365569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9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4/22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影像與故事（二）：案例分析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作業六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】4/19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187005376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4/29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影像與故事（三）：故事腳本企劃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作業七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】4/26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2287510789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11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5/6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影像與故事（四）：視覺風格設定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作業八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】5/3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2707664562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12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5/13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影像與故事（五）：實作與分鏡（上）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作業九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】5/10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2409319718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13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5/20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影像與故事（六）：實作與分鏡（下）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作業十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】5/17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前繳交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4149555000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14 </a:t>
                      </a:r>
                      <a:r>
                        <a:rPr lang="zh-TW" altLang="en-US" sz="160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5/27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影像與故事（七）：整合與期末指導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1479769444"/>
                  </a:ext>
                </a:extLst>
              </a:tr>
              <a:tr h="352088"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 </a:t>
                      </a:r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 </a:t>
                      </a:r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堂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6/3</a:t>
                      </a:r>
                      <a:endParaRPr lang="en-US" altLang="zh-TW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zh-TW" altLang="en-US" sz="160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團隊報告（期末提案）</a:t>
                      </a:r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tc>
                  <a:txBody>
                    <a:bodyPr/>
                    <a:lstStyle/>
                    <a:p>
                      <a:pPr algn="l" rtl="0"/>
                      <a:endParaRPr lang="zh-TW" altLang="en-US" sz="1600" dirty="0">
                        <a:solidFill>
                          <a:srgbClr val="1F1F1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18334" marR="18334" marT="12223" marB="12223" anchor="ctr"/>
                </a:tc>
                <a:extLst>
                  <a:ext uri="{0D108BD9-81ED-4DB2-BD59-A6C34878D82A}">
                    <a16:rowId xmlns:a16="http://schemas.microsoft.com/office/drawing/2014/main" val="3272513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224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800" smtClean="0">
            <a:latin typeface="Songti TC" charset="-120"/>
            <a:ea typeface="Songti TC" charset="-120"/>
            <a:cs typeface="Songti TC" charset="-12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16231</TotalTime>
  <Words>1056</Words>
  <Application>Microsoft Macintosh PowerPoint</Application>
  <PresentationFormat>寬螢幕</PresentationFormat>
  <Paragraphs>119</Paragraphs>
  <Slides>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4" baseType="lpstr">
      <vt:lpstr>Microsoft JhengHei</vt:lpstr>
      <vt:lpstr>新細明體</vt:lpstr>
      <vt:lpstr>DengXian</vt:lpstr>
      <vt:lpstr>Songti TC</vt:lpstr>
      <vt:lpstr>Arial</vt:lpstr>
      <vt:lpstr>Calibri</vt:lpstr>
      <vt:lpstr>Office 佈景主題</vt:lpstr>
      <vt:lpstr>PowerPoint 簡報</vt:lpstr>
      <vt:lpstr>關於在下</vt:lpstr>
      <vt:lpstr>課程宗旨</vt:lpstr>
      <vt:lpstr>學習準則</vt:lpstr>
      <vt:lpstr>學習準則</vt:lpstr>
      <vt:lpstr>課業與成績</vt:lpstr>
      <vt:lpstr>進度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Microsoft Office User</cp:lastModifiedBy>
  <cp:revision>112</cp:revision>
  <dcterms:created xsi:type="dcterms:W3CDTF">2021-09-17T10:37:26Z</dcterms:created>
  <dcterms:modified xsi:type="dcterms:W3CDTF">2026-02-25T01:36:53Z</dcterms:modified>
</cp:coreProperties>
</file>