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6" r:id="rId3"/>
    <p:sldId id="292" r:id="rId4"/>
    <p:sldId id="281" r:id="rId5"/>
    <p:sldId id="274" r:id="rId6"/>
    <p:sldId id="257" r:id="rId7"/>
    <p:sldId id="291" r:id="rId8"/>
    <p:sldId id="290" r:id="rId9"/>
  </p:sldIdLst>
  <p:sldSz cx="6858000" cy="9144000" type="screen4x3"/>
  <p:notesSz cx="6797675" cy="99298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8" autoAdjust="0"/>
  </p:normalViewPr>
  <p:slideViewPr>
    <p:cSldViewPr>
      <p:cViewPr>
        <p:scale>
          <a:sx n="100" d="100"/>
          <a:sy n="100" d="100"/>
        </p:scale>
        <p:origin x="2502" y="-3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6400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3323"/>
            <a:ext cx="2946400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527473-8987-4AF3-B38D-AD9146B0C4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2073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744538"/>
            <a:ext cx="2790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460"/>
            <a:ext cx="498475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6400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3323"/>
            <a:ext cx="2946400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FA96D-99C8-4A5F-A062-7670FC44594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26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EC780-2F2E-4582-8467-923F577D172E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162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EC780-2F2E-4582-8467-923F577D172E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2944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EC780-2F2E-4582-8467-923F577D172E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3354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177A2-EA59-47C5-938A-2E31700D3FDD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25400"/>
            <a:ext cx="6858000" cy="9169400"/>
            <a:chOff x="0" y="-12"/>
            <a:chExt cx="5760" cy="433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102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103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6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7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8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5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6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7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1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2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3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4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5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6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7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58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59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160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1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2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3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4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5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6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7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8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69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0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7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17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7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8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pic>
          <p:nvPicPr>
            <p:cNvPr id="418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</p:spPr>
        </p:pic>
      </p:grpSp>
      <p:sp>
        <p:nvSpPr>
          <p:cNvPr id="4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371600" y="2438400"/>
            <a:ext cx="5200650" cy="31496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96000"/>
            <a:ext cx="5200650" cy="172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190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400050" y="84328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191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2400300" y="84328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192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43500" y="84328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fld id="{C3A6E363-312C-438A-A863-00A215C1E88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C714-E550-4955-9B0A-A83514D9CB4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881563" y="706438"/>
            <a:ext cx="1462087" cy="79041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706438"/>
            <a:ext cx="4233863" cy="79041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6DA4F-E5CC-4340-993F-5D5D45D474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706438"/>
            <a:ext cx="5829300" cy="36036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14350" y="1447800"/>
            <a:ext cx="2838450" cy="7162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2838450" cy="7162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14350" y="84328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84328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5867400" y="8763000"/>
            <a:ext cx="476250" cy="279400"/>
          </a:xfrm>
        </p:spPr>
        <p:txBody>
          <a:bodyPr/>
          <a:lstStyle>
            <a:lvl1pPr>
              <a:defRPr/>
            </a:lvl1pPr>
          </a:lstStyle>
          <a:p>
            <a:fld id="{0B7452F7-B817-40A3-8B58-867B36524A1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3A98A-1C0D-4210-9CE0-BB5AED39AC3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E7DE0-7201-4574-9C3A-4C66F76D811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1447800"/>
            <a:ext cx="2838450" cy="716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2838450" cy="716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9E46-65E0-4299-A235-2A1E0AFD34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A9C49-9D13-4C00-A326-34AD10A39F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6D79-19DE-45BA-98CF-E23F9FAC7F3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92FB-A8CE-4C36-8B64-FD74E066CEC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AAD5-F7CC-4478-912A-12CA6B6C79E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08C4B-DCCA-4547-AD03-6A895F00623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06438"/>
            <a:ext cx="5829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447800"/>
            <a:ext cx="58293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4328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4328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8763000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90A4BB4-EC4D-40B5-9FC7-27EBD7BFD2A1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838200" y="8534400"/>
            <a:ext cx="5181600" cy="457200"/>
            <a:chOff x="165" y="55"/>
            <a:chExt cx="5347" cy="52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3082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083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3084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5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6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7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8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89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0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1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2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3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4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5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6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7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8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99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0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1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2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3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4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5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6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7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8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09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0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1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2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3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4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5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6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7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8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19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0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1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2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3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4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5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6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7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8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29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0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1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2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3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4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5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6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7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8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39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140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3141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2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3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4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5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6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7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8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49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0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1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2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3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4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5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6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7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8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59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0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1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2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3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4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5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6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7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8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69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0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1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2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3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4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5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6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7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8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79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0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1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82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83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3184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5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6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7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8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9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0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1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2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3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4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5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6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7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8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99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0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1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2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3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4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205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3206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0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1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2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3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5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6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7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8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9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0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1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2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3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4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5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6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7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8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29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30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pic>
          <p:nvPicPr>
            <p:cNvPr id="3231" name="Picture 159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190500" indent="-190500" algn="l" rtl="0" fontAlgn="base">
        <a:spcBef>
          <a:spcPct val="20000"/>
        </a:spcBef>
        <a:spcAft>
          <a:spcPct val="0"/>
        </a:spcAft>
        <a:buSzPct val="120000"/>
        <a:buBlip>
          <a:blip r:embed="rId15"/>
        </a:buBlip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952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kumimoji="1" sz="1200">
          <a:solidFill>
            <a:schemeClr val="tx1"/>
          </a:solidFill>
          <a:latin typeface="+mn-lt"/>
          <a:ea typeface="+mn-ea"/>
        </a:defRPr>
      </a:lvl2pPr>
      <a:lvl3pPr marL="952500" indent="-95250" algn="l" rtl="0" fontAlgn="base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maesu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www.facebook.com/groups/CCUConsumerBehavi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4A75B2-10FA-4C93-91CA-F1B00294D4A4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700028"/>
            <a:ext cx="5829300" cy="360362"/>
          </a:xfrm>
        </p:spPr>
        <p:txBody>
          <a:bodyPr/>
          <a:lstStyle/>
          <a:p>
            <a:r>
              <a:rPr lang="en-US" altLang="zh-TW" sz="1200" u="sng" dirty="0"/>
              <a:t>Department of Business Administration  </a:t>
            </a:r>
            <a:br>
              <a:rPr lang="en-US" altLang="zh-TW" sz="1200" u="sng" dirty="0"/>
            </a:br>
            <a:r>
              <a:rPr lang="en-US" altLang="zh-TW" sz="1200" u="sng" dirty="0"/>
              <a:t>National Chung Cheng University</a:t>
            </a:r>
            <a:br>
              <a:rPr lang="en-US" altLang="zh-TW" sz="1200" u="sng" dirty="0"/>
            </a:br>
            <a:r>
              <a:rPr lang="en-US" altLang="zh-TW" i="1" dirty="0"/>
              <a:t>Consumer Behavior </a:t>
            </a:r>
            <a:r>
              <a:rPr lang="en-US" altLang="zh-TW" b="0" i="1" dirty="0"/>
              <a:t>2025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6172200" cy="7162800"/>
          </a:xfrm>
        </p:spPr>
        <p:txBody>
          <a:bodyPr/>
          <a:lstStyle/>
          <a:p>
            <a:pPr>
              <a:spcBef>
                <a:spcPct val="15000"/>
              </a:spcBef>
              <a:buFontTx/>
              <a:buNone/>
            </a:pPr>
            <a:r>
              <a:rPr lang="en-US" altLang="zh-TW" sz="2000" dirty="0"/>
              <a:t>Eric Su 			Office: 4313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altLang="zh-TW" sz="2000" dirty="0"/>
              <a:t>Extension</a:t>
            </a:r>
            <a:r>
              <a:rPr lang="zh-TW" altLang="en-US" sz="2000" dirty="0"/>
              <a:t>：</a:t>
            </a:r>
            <a:r>
              <a:rPr lang="en-US" altLang="zh-TW" sz="2000" dirty="0"/>
              <a:t>34317	E-mail: </a:t>
            </a:r>
            <a:r>
              <a:rPr lang="en-US" altLang="zh-TW" sz="2000" dirty="0">
                <a:hlinkClick r:id="rId3"/>
              </a:rPr>
              <a:t>bmaesu@gmail.com</a:t>
            </a:r>
            <a:endParaRPr lang="en-US" altLang="zh-TW" sz="2000" dirty="0"/>
          </a:p>
          <a:p>
            <a:pPr>
              <a:spcBef>
                <a:spcPct val="15000"/>
              </a:spcBef>
              <a:buFontTx/>
              <a:buNone/>
            </a:pPr>
            <a:r>
              <a:rPr lang="en-US" altLang="zh-TW" sz="1400" dirty="0">
                <a:hlinkClick r:id="rId4"/>
              </a:rPr>
              <a:t>/</a:t>
            </a: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  <a:p>
            <a:pPr>
              <a:spcBef>
                <a:spcPct val="15000"/>
              </a:spcBef>
              <a:buFontTx/>
              <a:buNone/>
            </a:pPr>
            <a:endParaRPr lang="en-US" altLang="zh-TW" sz="1400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724400" y="19812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pic>
        <p:nvPicPr>
          <p:cNvPr id="2090" name="Picture 42" descr="mi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57200"/>
            <a:ext cx="1143000" cy="966788"/>
          </a:xfrm>
          <a:prstGeom prst="rect">
            <a:avLst/>
          </a:prstGeom>
          <a:noFill/>
        </p:spPr>
      </p:pic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1219200"/>
            <a:ext cx="4876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285750" y="4914899"/>
            <a:ext cx="6057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1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2895600" y="381000"/>
            <a:ext cx="17954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t>SYLLABUS</a:t>
            </a:r>
            <a:b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</a:b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628650" y="5867399"/>
            <a:ext cx="5829300" cy="222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20000"/>
              <a:buFontTx/>
              <a:buBlip>
                <a:blip r:embed="rId6"/>
              </a:buBlip>
              <a:tabLst/>
              <a:defRPr/>
            </a:pP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20000"/>
              <a:buFontTx/>
              <a:buBlip>
                <a:blip r:embed="rId6"/>
              </a:buBlip>
              <a:tabLst/>
              <a:defRPr/>
            </a:pP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20000"/>
              <a:buFontTx/>
              <a:buBlip>
                <a:blip r:embed="rId6"/>
              </a:buBlip>
              <a:tabLst/>
              <a:defRPr/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Text Book</a:t>
            </a:r>
          </a:p>
          <a:p>
            <a:pPr marL="381000" marR="0" lvl="1" indent="-19050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39227"/>
              </p:ext>
            </p:extLst>
          </p:nvPr>
        </p:nvGraphicFramePr>
        <p:xfrm>
          <a:off x="342900" y="2768601"/>
          <a:ext cx="6172200" cy="487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725210610"/>
                    </a:ext>
                  </a:extLst>
                </a:gridCol>
              </a:tblGrid>
              <a:tr h="4870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Course Objectives: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4163" indent="-284163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 is consumer behavior?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What factors affect consumer behavior?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 What are the stages of the decision-making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process?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 What are the implications of consumer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behavior for marketers?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498" marR="68498" marT="0" marB="0"/>
                </a:tc>
                <a:extLst>
                  <a:ext uri="{0D108BD9-81ED-4DB2-BD59-A6C34878D82A}">
                    <a16:rowId xmlns:a16="http://schemas.microsoft.com/office/drawing/2014/main" val="81871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7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4A75B2-10FA-4C93-91CA-F1B00294D4A4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5829300" cy="360362"/>
          </a:xfrm>
        </p:spPr>
        <p:txBody>
          <a:bodyPr/>
          <a:lstStyle/>
          <a:p>
            <a:r>
              <a:rPr lang="en-US" altLang="zh-TW" sz="1200" u="sng" dirty="0"/>
              <a:t>Department of Business Administration  </a:t>
            </a:r>
            <a:br>
              <a:rPr lang="en-US" altLang="zh-TW" sz="1200" u="sng" dirty="0"/>
            </a:br>
            <a:r>
              <a:rPr lang="en-US" altLang="zh-TW" sz="1200" u="sng" dirty="0"/>
              <a:t>National Chung Cheng University</a:t>
            </a:r>
            <a:br>
              <a:rPr lang="en-US" altLang="zh-TW" sz="1200" u="sng" dirty="0"/>
            </a:br>
            <a:r>
              <a:rPr lang="en-US" altLang="zh-TW" i="1" dirty="0"/>
              <a:t>Consumer Behavior </a:t>
            </a:r>
            <a:r>
              <a:rPr lang="en-US" altLang="zh-TW" b="0" i="1" dirty="0"/>
              <a:t>2025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724400" y="19812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pic>
        <p:nvPicPr>
          <p:cNvPr id="2090" name="Picture 42" descr="mi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1143000" cy="966788"/>
          </a:xfrm>
          <a:prstGeom prst="rect">
            <a:avLst/>
          </a:prstGeom>
          <a:noFill/>
        </p:spPr>
      </p:pic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1219200"/>
            <a:ext cx="4876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291737" y="1329958"/>
            <a:ext cx="6228898" cy="40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 </a:t>
            </a:r>
            <a:endParaRPr lang="en-US" altLang="zh-TW" b="1" u="sng" dirty="0">
              <a:solidFill>
                <a:srgbClr val="000000"/>
              </a:solidFill>
              <a:ea typeface="標楷體" pitchFamily="65" charset="-120"/>
            </a:endParaRPr>
          </a:p>
          <a:p>
            <a:pPr marL="190500" lvl="0" indent="-190500">
              <a:spcBef>
                <a:spcPct val="20000"/>
              </a:spcBef>
              <a:buSzPct val="120000"/>
              <a:defRPr/>
            </a:pPr>
            <a:r>
              <a:rPr lang="en-US" altLang="zh-TW" b="1" u="sng" dirty="0">
                <a:solidFill>
                  <a:srgbClr val="000000"/>
                </a:solidFill>
                <a:ea typeface="標楷體" pitchFamily="65" charset="-120"/>
              </a:rPr>
              <a:t>Grade Breakdown</a:t>
            </a: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476250" lvl="1" indent="-9525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en-US" altLang="zh-TW" sz="2800" dirty="0">
                <a:solidFill>
                  <a:srgbClr val="000000"/>
                </a:solidFill>
                <a:ea typeface="標楷體" pitchFamily="65" charset="-120"/>
              </a:rPr>
              <a:t>Examination	         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70%</a:t>
            </a:r>
          </a:p>
          <a:p>
            <a:pPr marL="933450" lvl="2" indent="-9525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en-US" altLang="zh-TW" sz="28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Midterm   (35%) </a:t>
            </a:r>
          </a:p>
          <a:p>
            <a:pPr marL="933450" lvl="2" indent="-9525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en-US" altLang="zh-TW" sz="28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Final         (35%)</a:t>
            </a:r>
          </a:p>
          <a:p>
            <a:pPr marL="933450" lvl="2" indent="-9525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endParaRPr lang="en-US" altLang="zh-TW" sz="2800" dirty="0">
              <a:solidFill>
                <a:srgbClr val="000000"/>
              </a:solidFill>
              <a:latin typeface="Times New Roman"/>
              <a:ea typeface="標楷體"/>
              <a:cs typeface="Times New Roman"/>
            </a:endParaRPr>
          </a:p>
          <a:p>
            <a:pPr marL="476250" lvl="1" indent="-9525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en-US" altLang="zh-TW" sz="28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Class Participation  </a:t>
            </a:r>
            <a:r>
              <a:rPr lang="en-US" altLang="zh-TW" sz="2800" b="1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30%</a:t>
            </a:r>
          </a:p>
          <a:p>
            <a:pPr marL="190500" indent="-190500">
              <a:spcBef>
                <a:spcPct val="20000"/>
              </a:spcBef>
              <a:buSzPct val="120000"/>
            </a:pPr>
            <a:endParaRPr lang="en-US" altLang="zh-TW" b="1" u="sng" dirty="0">
              <a:ea typeface="標楷體" pitchFamily="65" charset="-120"/>
            </a:endParaRPr>
          </a:p>
          <a:p>
            <a:pPr lvl="1"/>
            <a:r>
              <a:rPr lang="en-US" altLang="zh-TW" dirty="0"/>
              <a:t>Class participation is based on three components: </a:t>
            </a:r>
          </a:p>
          <a:p>
            <a:pPr marL="914400" lvl="1" indent="-457200">
              <a:buAutoNum type="arabicParenBoth"/>
            </a:pPr>
            <a:r>
              <a:rPr lang="en-US" altLang="zh-TW" dirty="0"/>
              <a:t>Attendance (5%)</a:t>
            </a:r>
          </a:p>
          <a:p>
            <a:pPr lvl="1"/>
            <a:r>
              <a:rPr lang="en-US" altLang="zh-TW" dirty="0"/>
              <a:t>(2) Contributions to discussions (10%) </a:t>
            </a:r>
          </a:p>
          <a:p>
            <a:pPr lvl="1"/>
            <a:r>
              <a:rPr lang="en-US" altLang="zh-TW" dirty="0"/>
              <a:t>(3) Quizzes</a:t>
            </a:r>
            <a:r>
              <a:rPr lang="zh-TW" altLang="en-US" dirty="0"/>
              <a:t> </a:t>
            </a:r>
            <a:r>
              <a:rPr lang="en-US" altLang="zh-TW" dirty="0"/>
              <a:t>(Kahoot) (15%)</a:t>
            </a:r>
          </a:p>
          <a:p>
            <a:pPr marL="476250" lvl="1" indent="-9525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endParaRPr lang="en-US" altLang="zh-TW" sz="2800" dirty="0">
              <a:solidFill>
                <a:srgbClr val="000000"/>
              </a:solidFill>
              <a:latin typeface="Times New Roman"/>
              <a:ea typeface="標楷體"/>
              <a:cs typeface="Times New Roman"/>
            </a:endParaRPr>
          </a:p>
          <a:p>
            <a:pPr marL="381000" lvl="1">
              <a:spcBef>
                <a:spcPct val="20000"/>
              </a:spcBef>
              <a:buSzPct val="80000"/>
              <a:defRPr/>
            </a:pPr>
            <a:endParaRPr lang="en-US" altLang="zh-TW" sz="2800" dirty="0">
              <a:solidFill>
                <a:srgbClr val="000000"/>
              </a:solidFill>
              <a:latin typeface="Times New Roman"/>
              <a:ea typeface="標楷體"/>
              <a:cs typeface="Times New Roman"/>
            </a:endParaRPr>
          </a:p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1" lang="en-US" altLang="zh-TW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1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	</a:t>
            </a: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2895600" y="381000"/>
            <a:ext cx="17954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t>SYLLABUS</a:t>
            </a:r>
            <a:b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</a:b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D2A824-D609-4ED7-9172-D3B65DCF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786732"/>
            <a:ext cx="5829300" cy="360362"/>
          </a:xfrm>
        </p:spPr>
        <p:txBody>
          <a:bodyPr/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Class Participation  25</a:t>
            </a:r>
            <a:r>
              <a:rPr lang="en-US" altLang="zh-TW" sz="2400" b="1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%</a:t>
            </a:r>
            <a:br>
              <a:rPr lang="en-US" altLang="zh-TW" sz="2400" b="1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</a:br>
            <a:r>
              <a:rPr lang="en-US" altLang="zh-TW" sz="2400" b="1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Kahoot and Class participation</a:t>
            </a:r>
            <a:br>
              <a:rPr lang="en-US" altLang="zh-TW" sz="1400" b="1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</a:br>
            <a:endParaRPr lang="zh-TW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917741-2F13-4FAC-87BA-D6AC18E67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2652712"/>
            <a:ext cx="5429250" cy="45243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84E79-194D-4585-8C8E-FD62FD28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52F7-B817-40A3-8B58-867B36524A12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746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4A75B2-10FA-4C93-91CA-F1B00294D4A4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5829300" cy="360362"/>
          </a:xfrm>
        </p:spPr>
        <p:txBody>
          <a:bodyPr/>
          <a:lstStyle/>
          <a:p>
            <a:r>
              <a:rPr lang="en-US" altLang="zh-TW" sz="1200" u="sng" dirty="0"/>
              <a:t>Department of Business Administration  </a:t>
            </a:r>
            <a:br>
              <a:rPr lang="en-US" altLang="zh-TW" sz="1200" u="sng" dirty="0"/>
            </a:br>
            <a:r>
              <a:rPr lang="en-US" altLang="zh-TW" sz="1200" u="sng" dirty="0"/>
              <a:t>National Chung Cheng University</a:t>
            </a:r>
            <a:br>
              <a:rPr lang="en-US" altLang="zh-TW" sz="1200" u="sng" dirty="0"/>
            </a:br>
            <a:r>
              <a:rPr lang="en-US" altLang="zh-TW" i="1" dirty="0"/>
              <a:t>Consumer Behavior </a:t>
            </a:r>
            <a:r>
              <a:rPr lang="en-US" altLang="zh-TW" b="0" i="1" dirty="0"/>
              <a:t>2025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724400" y="19812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pic>
        <p:nvPicPr>
          <p:cNvPr id="2090" name="Picture 42" descr="mi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1143000" cy="966788"/>
          </a:xfrm>
          <a:prstGeom prst="rect">
            <a:avLst/>
          </a:prstGeom>
          <a:noFill/>
        </p:spPr>
      </p:pic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1219200"/>
            <a:ext cx="4876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57200" y="1093333"/>
            <a:ext cx="5905500" cy="69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 </a:t>
            </a: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marL="190500" indent="-190500">
              <a:spcBef>
                <a:spcPct val="20000"/>
              </a:spcBef>
              <a:buSzPct val="120000"/>
            </a:pPr>
            <a:r>
              <a:rPr lang="en-US" altLang="zh-TW" b="1" u="sng" dirty="0">
                <a:ea typeface="標楷體" pitchFamily="65" charset="-120"/>
              </a:rPr>
              <a:t>Contribution to class discussion 15%</a:t>
            </a:r>
          </a:p>
          <a:p>
            <a:pPr marL="457200" indent="-457200">
              <a:buAutoNum type="arabicParenBoth"/>
            </a:pPr>
            <a:endParaRPr lang="en-US" altLang="zh-TW" dirty="0"/>
          </a:p>
          <a:p>
            <a:r>
              <a:rPr lang="en-US" altLang="zh-TW" dirty="0"/>
              <a:t>Your class participation points come from two sources: </a:t>
            </a:r>
          </a:p>
          <a:p>
            <a:endParaRPr lang="en-US" altLang="zh-TW" dirty="0"/>
          </a:p>
          <a:p>
            <a:pPr marL="457200" indent="-457200">
              <a:buAutoNum type="arabicPeriod"/>
            </a:pPr>
            <a:r>
              <a:rPr lang="en-US" altLang="zh-TW" dirty="0"/>
              <a:t>Responses in class -  You will receive 1 point for every time  for you reply to my questions.  </a:t>
            </a:r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r>
              <a:rPr lang="en-US" altLang="zh-TW" b="1" dirty="0"/>
              <a:t>1 point for sharing news in the class Line group</a:t>
            </a:r>
            <a:r>
              <a:rPr lang="en-US" altLang="zh-TW" dirty="0"/>
              <a:t> before each class – The news can cover broad topics such as market trends or more specific areas such as consumer behavior. </a:t>
            </a:r>
            <a:r>
              <a:rPr kumimoji="1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	</a:t>
            </a: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2895600" y="381000"/>
            <a:ext cx="17954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t>SYLLABUS</a:t>
            </a:r>
            <a:b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</a:b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94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88066" y="571979"/>
            <a:ext cx="5829300" cy="360362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Kahoot Quiz</a:t>
            </a:r>
            <a:endParaRPr lang="zh-TW" altLang="en-US" sz="40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1219200"/>
            <a:ext cx="6195832" cy="66097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altLang="zh-TW" sz="2800" dirty="0"/>
          </a:p>
          <a:p>
            <a:pPr marL="381000" lvl="1">
              <a:spcBef>
                <a:spcPct val="20000"/>
              </a:spcBef>
              <a:buSzPct val="80000"/>
              <a:defRPr/>
            </a:pPr>
            <a:endParaRPr lang="en-US" altLang="zh-TW" sz="4800" dirty="0">
              <a:solidFill>
                <a:srgbClr val="000000"/>
              </a:solidFill>
              <a:ea typeface="標楷體" pitchFamily="65" charset="-120"/>
            </a:endParaRPr>
          </a:p>
          <a:p>
            <a:pPr marL="381000" lvl="1">
              <a:spcBef>
                <a:spcPct val="20000"/>
              </a:spcBef>
              <a:buSzPct val="80000"/>
              <a:defRPr/>
            </a:pPr>
            <a:r>
              <a:rPr lang="en-US" altLang="zh-TW" sz="4800" dirty="0">
                <a:solidFill>
                  <a:srgbClr val="000000"/>
                </a:solidFill>
                <a:ea typeface="標楷體" pitchFamily="65" charset="-120"/>
              </a:rPr>
              <a:t> Quiz (15%)	</a:t>
            </a:r>
          </a:p>
          <a:p>
            <a:pPr marL="381000" lvl="1">
              <a:spcBef>
                <a:spcPct val="20000"/>
              </a:spcBef>
              <a:buSzPct val="80000"/>
              <a:defRPr/>
            </a:pPr>
            <a:endParaRPr lang="en-US" altLang="zh-TW" sz="4400" dirty="0"/>
          </a:p>
          <a:p>
            <a:pPr marL="688975" lvl="1" indent="-403225">
              <a:spcBef>
                <a:spcPct val="20000"/>
              </a:spcBef>
              <a:buSzPct val="80000"/>
              <a:defRPr/>
            </a:pPr>
            <a:r>
              <a:rPr lang="en-US" altLang="zh-TW" sz="6000" dirty="0"/>
              <a:t>At the end of each class, there will be a quiz o Kahoot! </a:t>
            </a:r>
          </a:p>
          <a:p>
            <a:pPr marL="688975" lvl="1" indent="-403225">
              <a:spcBef>
                <a:spcPct val="20000"/>
              </a:spcBef>
              <a:buSzPct val="80000"/>
              <a:defRPr/>
            </a:pPr>
            <a:r>
              <a:rPr lang="en-US" altLang="zh-TW" sz="6000" dirty="0"/>
              <a:t>The top scorer will earn 5 points, </a:t>
            </a:r>
          </a:p>
          <a:p>
            <a:pPr marL="747713" lvl="1" indent="-461963">
              <a:spcBef>
                <a:spcPct val="20000"/>
              </a:spcBef>
              <a:buSzPct val="80000"/>
              <a:defRPr/>
            </a:pPr>
            <a:r>
              <a:rPr lang="en-US" altLang="zh-TW" sz="6000" dirty="0"/>
              <a:t>The second-place student will receive 3 points, and </a:t>
            </a:r>
          </a:p>
          <a:p>
            <a:pPr marL="747713" lvl="1" indent="-461963">
              <a:spcBef>
                <a:spcPct val="20000"/>
              </a:spcBef>
              <a:buSzPct val="80000"/>
              <a:defRPr/>
            </a:pPr>
            <a:r>
              <a:rPr lang="en-US" altLang="zh-TW" sz="6000" dirty="0"/>
              <a:t>The third-place student will get 2 points. </a:t>
            </a:r>
          </a:p>
          <a:p>
            <a:pPr marL="747713" lvl="1" indent="-461963">
              <a:spcBef>
                <a:spcPct val="20000"/>
              </a:spcBef>
              <a:buSzPct val="80000"/>
              <a:defRPr/>
            </a:pPr>
            <a:r>
              <a:rPr lang="en-US" altLang="zh-TW" sz="6000" dirty="0"/>
              <a:t>Students in fourth and fifth place will each earn 1 point.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52F7-B817-40A3-8B58-867B36524A12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5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70-42AC-42B4-8CA8-F091F74F8403}" type="slidenum">
              <a:rPr lang="en-US" altLang="zh-TW"/>
              <a:pPr/>
              <a:t>6</a:t>
            </a:fld>
            <a:endParaRPr lang="en-US" altLang="zh-TW"/>
          </a:p>
        </p:txBody>
      </p:sp>
      <p:graphicFrame>
        <p:nvGraphicFramePr>
          <p:cNvPr id="5690" name="Group 5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8657123"/>
              </p:ext>
            </p:extLst>
          </p:nvPr>
        </p:nvGraphicFramePr>
        <p:xfrm>
          <a:off x="495300" y="84015"/>
          <a:ext cx="5867399" cy="8299974"/>
        </p:xfrm>
        <a:graphic>
          <a:graphicData uri="http://schemas.openxmlformats.org/drawingml/2006/table">
            <a:tbl>
              <a:tblPr/>
              <a:tblGrid>
                <a:gridCol w="40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Chapter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Introduction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Motivation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Perception (First HW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due)</a:t>
                      </a:r>
                      <a:endParaRPr lang="zh-TW" alt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7</a:t>
                      </a:r>
                      <a:endParaRPr lang="zh-TW" alt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Attitude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Attitude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Midterm Exam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The process of making decision 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Problem recognition and information search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5837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Judgment and Decision Making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 &amp;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Judgment and Decision Making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 &amp;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Post-Decision Making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62255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Psychographics, values, personality, and lifestyles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Social Influence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1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Adoption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Symbol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Final Exam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452" name="Text Box 332"/>
          <p:cNvSpPr txBox="1">
            <a:spLocks noChangeArrowheads="1"/>
          </p:cNvSpPr>
          <p:nvPr/>
        </p:nvSpPr>
        <p:spPr bwMode="auto">
          <a:xfrm>
            <a:off x="304800" y="8373992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295400" y="8690334"/>
            <a:ext cx="6172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1" indent="-190500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zh-TW" sz="1200" b="1" i="1" dirty="0"/>
              <a:t>Important Note:</a:t>
            </a:r>
            <a:r>
              <a:rPr lang="en-US" altLang="zh-TW" sz="1200" i="1" dirty="0"/>
              <a:t>  The information on this syllabus is subject to change. Students are responsible for all changes announced in class</a:t>
            </a:r>
            <a:endParaRPr lang="zh-TW" altLang="zh-TW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31E9-944F-9DF5-EDE7-2102C7372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8E97F-1DDC-C528-FC1A-B5DD03AF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479"/>
            <a:ext cx="5829300" cy="360362"/>
          </a:xfrm>
        </p:spPr>
        <p:txBody>
          <a:bodyPr/>
          <a:lstStyle/>
          <a:p>
            <a:r>
              <a:rPr lang="en-US" altLang="zh-TW" sz="2400" dirty="0"/>
              <a:t>Exam Format : 25 Multiple Choices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27C498-39CF-EA65-9B05-92C2EDD7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43294"/>
            <a:ext cx="6324600" cy="7162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TW" sz="2800" dirty="0"/>
              <a:t>The multiple choices questions will be more difficult than those in Kahoot. 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2800" dirty="0"/>
              <a:t>To answer each question correctly, you must have a crystally clear understanding of each term, which may require staying focused and paying close attention during the lecture. 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2800" dirty="0">
                <a:solidFill>
                  <a:srgbClr val="FF0000"/>
                </a:solidFill>
              </a:rPr>
              <a:t>You are allowed to bring an A4 cheat sheet. However, you must handwrite the cheat sheet and cannot simply copy and paste printed materials. 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2800" dirty="0">
                <a:solidFill>
                  <a:srgbClr val="FF0000"/>
                </a:solidFill>
              </a:rPr>
              <a:t>A dictionary will be available in case you want to look up some vocabulary.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29A21F-002F-B4A6-18EA-DD9F58D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A98A-1C0D-4210-9CE0-BB5AED39AC3C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14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6CA327-C84F-4959-894E-F6E05671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39078"/>
            <a:ext cx="5829300" cy="360362"/>
          </a:xfrm>
        </p:spPr>
        <p:txBody>
          <a:bodyPr/>
          <a:lstStyle/>
          <a:p>
            <a:r>
              <a:rPr lang="en-US" altLang="zh-TW" sz="2400" dirty="0"/>
              <a:t>Exam Format : 25 Multiple Choices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03DE27-01EA-4B9C-89D3-0B22A6A0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47800"/>
            <a:ext cx="5886450" cy="7162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/>
              <a:t>Example Question: </a:t>
            </a:r>
          </a:p>
          <a:p>
            <a:pPr marL="0" indent="0">
              <a:buNone/>
            </a:pPr>
            <a:r>
              <a:rPr lang="en-US" altLang="zh-TW" sz="2800" dirty="0"/>
              <a:t>A retail store arranges its window display in a way that makes all the items look more stylish and desirable when viewed together rather than individually. What principle does this illustrate?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457200" indent="-457200">
              <a:buAutoNum type="alphaUcParenR"/>
            </a:pPr>
            <a:r>
              <a:rPr lang="en-US" altLang="zh-TW" sz="2400" dirty="0"/>
              <a:t>Perceptual Vigilance </a:t>
            </a:r>
          </a:p>
          <a:p>
            <a:pPr marL="0" indent="0">
              <a:buNone/>
            </a:pPr>
            <a:r>
              <a:rPr lang="en-US" altLang="zh-TW" sz="2400" dirty="0"/>
              <a:t>B) Gestalt</a:t>
            </a:r>
          </a:p>
          <a:p>
            <a:pPr marL="0" indent="0">
              <a:buNone/>
            </a:pPr>
            <a:r>
              <a:rPr lang="en-US" altLang="zh-TW" sz="2400" dirty="0"/>
              <a:t>C) Expectancy Theory </a:t>
            </a:r>
          </a:p>
          <a:p>
            <a:pPr marL="0" indent="0">
              <a:buNone/>
            </a:pPr>
            <a:r>
              <a:rPr lang="en-US" altLang="zh-TW" sz="2400" dirty="0"/>
              <a:t>D) Sensory Adaptation</a:t>
            </a:r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9000AC-E821-4ECD-B569-F5B40D4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A98A-1C0D-4210-9CE0-BB5AED39AC3C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625240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新細明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43010</TotalTime>
  <Words>576</Words>
  <Application>Microsoft Office PowerPoint</Application>
  <PresentationFormat>On-screen Show (4:3)</PresentationFormat>
  <Paragraphs>149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Times New Roman</vt:lpstr>
      <vt:lpstr>Wingdings</vt:lpstr>
      <vt:lpstr>Global</vt:lpstr>
      <vt:lpstr>Department of Business Administration   National Chung Cheng University Consumer Behavior 2025</vt:lpstr>
      <vt:lpstr>Department of Business Administration   National Chung Cheng University Consumer Behavior 2025</vt:lpstr>
      <vt:lpstr>Class Participation  25% Kahoot and Class participation </vt:lpstr>
      <vt:lpstr>Department of Business Administration   National Chung Cheng University Consumer Behavior 2025</vt:lpstr>
      <vt:lpstr>Kahoot Quiz</vt:lpstr>
      <vt:lpstr>PowerPoint Presentation</vt:lpstr>
      <vt:lpstr>Exam Format : 25 Multiple Choices</vt:lpstr>
      <vt:lpstr>Exam Format : 25 Multiple Choices</vt:lpstr>
    </vt:vector>
  </TitlesOfParts>
  <Company>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服務業行銷管理 2002</dc:title>
  <dc:creator>USER</dc:creator>
  <cp:lastModifiedBy>eric su</cp:lastModifiedBy>
  <cp:revision>1481</cp:revision>
  <cp:lastPrinted>2021-09-15T16:41:20Z</cp:lastPrinted>
  <dcterms:created xsi:type="dcterms:W3CDTF">2002-02-14T13:59:59Z</dcterms:created>
  <dcterms:modified xsi:type="dcterms:W3CDTF">2026-02-24T10:01:54Z</dcterms:modified>
</cp:coreProperties>
</file>