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9" r:id="rId4"/>
    <p:sldId id="261" r:id="rId5"/>
    <p:sldId id="273" r:id="rId6"/>
    <p:sldId id="258" r:id="rId7"/>
    <p:sldId id="260" r:id="rId8"/>
    <p:sldId id="274" r:id="rId9"/>
    <p:sldId id="262" r:id="rId10"/>
    <p:sldId id="266" r:id="rId11"/>
    <p:sldId id="267" r:id="rId12"/>
    <p:sldId id="265" r:id="rId13"/>
    <p:sldId id="270" r:id="rId14"/>
    <p:sldId id="277" r:id="rId15"/>
    <p:sldId id="278" r:id="rId16"/>
    <p:sldId id="263" r:id="rId1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307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D0E493-BDA2-414C-80D5-F5E7A6B08E25}" type="datetimeFigureOut">
              <a:rPr lang="zh-TW" altLang="en-US" smtClean="0"/>
              <a:t>2026/2/24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E3F0B5-91EA-4247-B54C-8FF94A51B3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27386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AAEAE8C-A25C-4EAC-A378-59DB96A72E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E0DD7D86-26B7-4683-B649-BEAC5907DF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59DECA4-42DA-400B-BEB0-9D9397A06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2C802-7C95-4540-85FC-B8637CAE7F8D}" type="datetime1">
              <a:rPr lang="zh-TW" altLang="en-US" smtClean="0"/>
              <a:t>2026/2/24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536D106-027D-4FE3-88E5-25CA0CFCE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B919EFC-3D51-4871-AE3B-551E0206B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401FD-ED9C-4D71-BF2D-30AB0D319F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9938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C3C796D-D71C-4049-B938-6EDD1896CF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6B3E804-E6D0-4544-88A5-5F7884CB31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ED9DC4C-CEBB-4676-B44F-AB1693697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42876-C31E-490B-867D-650557B8033E}" type="datetime1">
              <a:rPr lang="zh-TW" altLang="en-US" smtClean="0"/>
              <a:t>2026/2/24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25A8D29-5203-44B6-B315-867BFEB4C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18F75FD-3D6A-4293-B2A5-40A0EA0E8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401FD-ED9C-4D71-BF2D-30AB0D319F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7397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972FF34-E11E-404F-8B7C-8EF28204F6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208AA0A8-220B-4CD2-9181-7AD608CB48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2B09A0-07A8-48DC-9450-45BEB79A9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7F49-018E-40CA-8528-D6339372B2B8}" type="datetime1">
              <a:rPr lang="zh-TW" altLang="en-US" smtClean="0"/>
              <a:t>2026/2/24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1DE65D4-56EB-4D81-8A7C-0CAE811E4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BD6902E-2332-4359-B06D-C5486691A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401FD-ED9C-4D71-BF2D-30AB0D319F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0958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3FB79C0-0408-4F8C-A291-2F649BFEA4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B944D36-CBBA-4A12-85E7-D1CF8092C3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DED2AFF-6CF7-4729-96D2-C806B2881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EE4BD-8FA5-4D2E-B49B-1B8A8D6C4114}" type="datetime1">
              <a:rPr lang="zh-TW" altLang="en-US" smtClean="0"/>
              <a:t>2026/2/24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26E9B85-9CE8-42A6-ADAA-9462BE8CD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57E3729-B0C5-45A6-9508-43C15609D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401FD-ED9C-4D71-BF2D-30AB0D319F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5871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AE8EBD7-7E33-4976-B7C5-DF41162B2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9A7651F5-A442-481B-91E6-BC56D1725D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8525EFA-57ED-4985-AD9C-8EBADD471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EDCB8-45DB-4867-BA64-5E339554658A}" type="datetime1">
              <a:rPr lang="zh-TW" altLang="en-US" smtClean="0"/>
              <a:t>2026/2/24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B490044-29DD-4E46-A40A-4FA93581C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3775195-1C8D-4A25-B22D-8D29AEB5E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401FD-ED9C-4D71-BF2D-30AB0D319F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0658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B3A7566-EBC1-4CC8-B624-5594C120F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DC04F27-0503-4225-9ABA-CFF5DF3677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F7DDE509-F425-49E6-B072-9EACF200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B9F8730-FA7B-4310-8BC6-0E62164BE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4825-6D00-4D56-9376-394D5FB5CE9C}" type="datetime1">
              <a:rPr lang="zh-TW" altLang="en-US" smtClean="0"/>
              <a:t>2026/2/24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332AEB71-F19E-4BFA-9E1F-C8DC73034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23F5A73-5B24-42EC-B854-6D1B54CE0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401FD-ED9C-4D71-BF2D-30AB0D319F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5756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5C0FBBE-383E-494B-B178-1EBED7785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7841BC0-0C86-4020-A3F0-4E9FB58087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D837D544-AAD2-46C8-87E0-3C643FB77B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DED0A8EF-ADD1-4A5D-9599-2DAEA72EF5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16EDA1AF-4A1E-4FA6-B05B-758A1EA2D4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0B640E3-9A7B-47A6-8413-E10B7AC42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0E20C-CB0A-4A00-A22C-4CE4D3253AD2}" type="datetime1">
              <a:rPr lang="zh-TW" altLang="en-US" smtClean="0"/>
              <a:t>2026/2/24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880E4D1A-D23B-4A4B-B8B3-9E245BF2C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3A722A68-2536-4386-A684-CBBEACC2F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401FD-ED9C-4D71-BF2D-30AB0D319F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9195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9C8B4D9-3E81-4242-9186-B9FAA48F9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5BC7D83A-FABA-4406-8D5F-A633D4F96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7957B-2EA1-4C90-95AD-19F856797B02}" type="datetime1">
              <a:rPr lang="zh-TW" altLang="en-US" smtClean="0"/>
              <a:t>2026/2/24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6F2C7008-48EE-48A5-A244-D0895F39C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1094BD89-DA75-4DEE-98A2-D0FAF2224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401FD-ED9C-4D71-BF2D-30AB0D319F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198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30533555-20A5-4B18-ABFF-AD3875E6B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84779-6250-417A-A37D-3047D50DEE0A}" type="datetime1">
              <a:rPr lang="zh-TW" altLang="en-US" smtClean="0"/>
              <a:t>2026/2/24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94419134-5EB5-4B5D-B21F-5324CCA87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D4E929B0-0139-4366-916B-EFFD3C825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401FD-ED9C-4D71-BF2D-30AB0D319F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5605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B18010E-25FC-4C45-91A6-49FB5E2AE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A93A796-1438-48B6-BA7C-39C8022D76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9153C69-7FF1-493E-9A7D-2BBF4CEFB9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2453CF78-1C35-47B5-AEAA-3CC453C88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326B-402B-44EB-982B-DE8343D21803}" type="datetime1">
              <a:rPr lang="zh-TW" altLang="en-US" smtClean="0"/>
              <a:t>2026/2/24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7B68A60-E155-45F3-A327-21A1B2C04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C94921C-7BC4-49D9-A0A7-3339747D8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401FD-ED9C-4D71-BF2D-30AB0D319F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365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A6F3909-EA9A-4DB9-BF25-D2B04C16B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9325A4A6-BDC5-4ED5-8610-33DBD199E6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1CEFA79-138C-4D0F-AA33-82B3A245C7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F7463AE-FB1F-443A-B8E0-D1A8C7A56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37FBD-0C00-45C8-A390-A21151CE3868}" type="datetime1">
              <a:rPr lang="zh-TW" altLang="en-US" smtClean="0"/>
              <a:t>2026/2/24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6B13D19-695F-4104-8257-738A7335B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2311AFD-2C62-43C6-B733-21036F62B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401FD-ED9C-4D71-BF2D-30AB0D319F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6961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7E2F234-D79A-4330-9032-8D183F802B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909E81E7-C1DA-4904-8D50-39FA492DD5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3C767C5-3E41-43C5-9F72-22F4A0064A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314CBB-B913-4D30-AD26-B0E9625D8053}" type="datetime1">
              <a:rPr lang="zh-TW" altLang="en-US" smtClean="0"/>
              <a:t>2026/2/24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7FFBFE7-F6D9-45AE-9DFE-821A928B64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44E318B-EA2F-4B42-9617-87E2A20271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E401FD-ED9C-4D71-BF2D-30AB0D319F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4923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mikehsu781122@gmail.com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mikehsu781122@gmail.com" TargetMode="External"/><Relationship Id="rId2" Type="http://schemas.openxmlformats.org/officeDocument/2006/relationships/hyperlink" Target="mailto:chingkuo@ccu.edu.tw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6F96847-7DE9-4FB5-8878-37CD482A7BB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/>
              <a:t>Python Programming</a:t>
            </a:r>
            <a:endParaRPr lang="zh-TW" altLang="en-US" dirty="0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7CE96D20-F16C-417F-8406-9BEFFFED976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/>
              <a:t>Ching-</a:t>
            </a:r>
            <a:r>
              <a:rPr lang="en-US" altLang="zh-TW" dirty="0" err="1"/>
              <a:t>Kuo</a:t>
            </a:r>
            <a:r>
              <a:rPr lang="en-US" altLang="zh-TW" dirty="0"/>
              <a:t> Hsu</a:t>
            </a:r>
          </a:p>
          <a:p>
            <a:r>
              <a:rPr lang="en-US" altLang="zh-TW" dirty="0"/>
              <a:t>Department of Information Management, National Chung Cheng University</a:t>
            </a:r>
            <a:endParaRPr lang="zh-TW" altLang="en-US" dirty="0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2BF83CF-4E49-48A5-801D-C06224D28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875F4-5800-44D0-A717-551484F460AC}" type="datetime1">
              <a:rPr lang="zh-TW" altLang="en-US" smtClean="0"/>
              <a:t>2026/2/24</a:t>
            </a:fld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8ED7D236-038A-47AF-9737-B7D6E3D05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90BDC-F8CB-4B8D-A0DA-6E99AEA719AC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90981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EC2E3D4-2D9A-4BB6-983F-36D08BEF3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Homework set before the exam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37A5E73-CD29-49AD-B0A0-6EF984157D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There will have a homework set for each exam</a:t>
            </a:r>
          </a:p>
          <a:p>
            <a:pPr lvl="1"/>
            <a:r>
              <a:rPr lang="en-US" altLang="zh-TW" dirty="0"/>
              <a:t>Most of them can be found in the textbooks, slides and sample codes</a:t>
            </a:r>
          </a:p>
          <a:p>
            <a:r>
              <a:rPr lang="en-US" altLang="zh-TW" dirty="0"/>
              <a:t>Will be </a:t>
            </a:r>
            <a:r>
              <a:rPr lang="en-US" altLang="zh-TW"/>
              <a:t>announced </a:t>
            </a:r>
            <a:r>
              <a:rPr lang="en-US" altLang="zh-TW">
                <a:solidFill>
                  <a:srgbClr val="FF0000"/>
                </a:solidFill>
              </a:rPr>
              <a:t>one week </a:t>
            </a:r>
            <a:r>
              <a:rPr lang="en-US" altLang="zh-TW"/>
              <a:t>before </a:t>
            </a:r>
            <a:r>
              <a:rPr lang="en-US" altLang="zh-TW" dirty="0"/>
              <a:t>the exam time</a:t>
            </a:r>
          </a:p>
          <a:p>
            <a:r>
              <a:rPr lang="en-US" altLang="zh-TW" dirty="0"/>
              <a:t>The questions will account for </a:t>
            </a:r>
            <a:r>
              <a:rPr lang="en-US" altLang="zh-TW" dirty="0">
                <a:solidFill>
                  <a:srgbClr val="FF0000"/>
                </a:solidFill>
              </a:rPr>
              <a:t>20~33% </a:t>
            </a:r>
            <a:r>
              <a:rPr lang="en-US" altLang="zh-TW" dirty="0"/>
              <a:t>of the score in the exam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889001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1E71496-F133-4A8A-825E-7D4BF022B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Reason for Open Book Exams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96FEE32-C616-4519-970B-B711C557F2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Contents of this course is very detailed</a:t>
            </a:r>
          </a:p>
          <a:p>
            <a:pPr lvl="1"/>
            <a:r>
              <a:rPr lang="en-US" altLang="zh-TW" dirty="0"/>
              <a:t>Even though you can bring a sheet of A4 size double-sided hand-written notes, it is still difficult to take exams very well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648D9D0-2556-4DC4-99C7-3E5638D6B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CA5CE-4257-4062-A80E-BD54DF5C63AE}" type="datetime1">
              <a:rPr lang="zh-TW" altLang="en-US" smtClean="0"/>
              <a:t>2026/2/24</a:t>
            </a:fld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3AB76B3-C954-4831-8958-7BDF8F6B7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90BDC-F8CB-4B8D-A0DA-6E99AEA719AC}" type="slidenum">
              <a:rPr lang="zh-TW" altLang="en-US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55618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53E4F6B-E69E-4599-9A71-1083B769B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Assessment (2/2)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4C3A0F8-CF71-46EE-BBAB-636AFCFF92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Homework 50%</a:t>
            </a:r>
          </a:p>
          <a:p>
            <a:pPr lvl="1"/>
            <a:r>
              <a:rPr lang="en-US" altLang="zh-TW" dirty="0"/>
              <a:t>We will have </a:t>
            </a:r>
            <a:r>
              <a:rPr lang="en-US" altLang="zh-TW" dirty="0">
                <a:solidFill>
                  <a:srgbClr val="FF0000"/>
                </a:solidFill>
              </a:rPr>
              <a:t>10</a:t>
            </a:r>
            <a:r>
              <a:rPr lang="en-US" altLang="zh-TW" dirty="0"/>
              <a:t> homework sets</a:t>
            </a:r>
          </a:p>
          <a:p>
            <a:pPr lvl="1"/>
            <a:r>
              <a:rPr lang="en-US" altLang="zh-TW" dirty="0"/>
              <a:t>The score of this part is the average score of </a:t>
            </a:r>
            <a:r>
              <a:rPr lang="en-US" altLang="zh-TW" dirty="0">
                <a:solidFill>
                  <a:srgbClr val="FF0000"/>
                </a:solidFill>
              </a:rPr>
              <a:t>all</a:t>
            </a:r>
            <a:r>
              <a:rPr lang="en-US" altLang="zh-TW" dirty="0"/>
              <a:t> homework sets</a:t>
            </a:r>
          </a:p>
          <a:p>
            <a:r>
              <a:rPr lang="en-US" altLang="zh-TW" dirty="0"/>
              <a:t>Attendance 20%</a:t>
            </a:r>
          </a:p>
          <a:p>
            <a:pPr lvl="1"/>
            <a:r>
              <a:rPr lang="en-US" altLang="zh-TW" dirty="0"/>
              <a:t>Students must respond to roll call </a:t>
            </a:r>
            <a:r>
              <a:rPr lang="en-US" altLang="zh-TW" dirty="0">
                <a:solidFill>
                  <a:srgbClr val="FF0000"/>
                </a:solidFill>
              </a:rPr>
              <a:t>for each class</a:t>
            </a:r>
          </a:p>
          <a:p>
            <a:pPr lvl="1"/>
            <a:r>
              <a:rPr lang="en-US" altLang="zh-TW" dirty="0"/>
              <a:t>If you are absent </a:t>
            </a:r>
            <a:r>
              <a:rPr lang="en-US" altLang="zh-TW" dirty="0">
                <a:solidFill>
                  <a:srgbClr val="FF0000"/>
                </a:solidFill>
              </a:rPr>
              <a:t>for a class</a:t>
            </a:r>
            <a:r>
              <a:rPr lang="en-US" altLang="zh-TW" dirty="0"/>
              <a:t>, your </a:t>
            </a:r>
            <a:r>
              <a:rPr lang="en-US" altLang="zh-TW" dirty="0">
                <a:solidFill>
                  <a:srgbClr val="FF0000"/>
                </a:solidFill>
              </a:rPr>
              <a:t>semester score </a:t>
            </a:r>
            <a:r>
              <a:rPr lang="en-US" altLang="zh-TW" dirty="0"/>
              <a:t>will be deducted for </a:t>
            </a:r>
            <a:r>
              <a:rPr lang="en-US" altLang="zh-TW" dirty="0">
                <a:solidFill>
                  <a:srgbClr val="FF0000"/>
                </a:solidFill>
              </a:rPr>
              <a:t>1 point </a:t>
            </a:r>
            <a:r>
              <a:rPr lang="en-US" altLang="zh-TW" dirty="0"/>
              <a:t>(At most </a:t>
            </a:r>
            <a:r>
              <a:rPr lang="en-US" altLang="zh-TW" dirty="0">
                <a:solidFill>
                  <a:srgbClr val="FF0000"/>
                </a:solidFill>
              </a:rPr>
              <a:t>20 points</a:t>
            </a:r>
            <a:r>
              <a:rPr lang="en-US" altLang="zh-TW" dirty="0"/>
              <a:t>)</a:t>
            </a:r>
          </a:p>
          <a:p>
            <a:pPr lvl="1"/>
            <a:r>
              <a:rPr lang="en-US" altLang="zh-TW" dirty="0"/>
              <a:t>For </a:t>
            </a:r>
            <a:r>
              <a:rPr lang="en-US" altLang="zh-TW" dirty="0">
                <a:solidFill>
                  <a:srgbClr val="FF0000"/>
                </a:solidFill>
              </a:rPr>
              <a:t>homework day</a:t>
            </a:r>
            <a:r>
              <a:rPr lang="en-US" altLang="zh-TW" dirty="0"/>
              <a:t>,</a:t>
            </a:r>
            <a:r>
              <a:rPr lang="en-US" altLang="zh-TW" dirty="0">
                <a:solidFill>
                  <a:srgbClr val="FF0000"/>
                </a:solidFill>
              </a:rPr>
              <a:t> </a:t>
            </a:r>
            <a:r>
              <a:rPr lang="en-US" altLang="zh-TW" dirty="0"/>
              <a:t>I will perform the roll call at the </a:t>
            </a:r>
            <a:r>
              <a:rPr lang="en-US" altLang="zh-TW" dirty="0">
                <a:solidFill>
                  <a:srgbClr val="FF0000"/>
                </a:solidFill>
              </a:rPr>
              <a:t>start</a:t>
            </a:r>
            <a:r>
              <a:rPr lang="en-US" altLang="zh-TW" dirty="0"/>
              <a:t> of the class and if you are </a:t>
            </a:r>
            <a:r>
              <a:rPr lang="en-US" altLang="zh-TW" dirty="0">
                <a:solidFill>
                  <a:srgbClr val="FF0000"/>
                </a:solidFill>
              </a:rPr>
              <a:t>absent</a:t>
            </a:r>
            <a:r>
              <a:rPr lang="en-US" altLang="zh-TW" dirty="0"/>
              <a:t>, your </a:t>
            </a:r>
            <a:r>
              <a:rPr lang="en-US" altLang="zh-TW" dirty="0">
                <a:solidFill>
                  <a:srgbClr val="FF0000"/>
                </a:solidFill>
              </a:rPr>
              <a:t>semester score </a:t>
            </a:r>
            <a:r>
              <a:rPr lang="en-US" altLang="zh-TW" dirty="0"/>
              <a:t>will be deducted for </a:t>
            </a:r>
            <a:r>
              <a:rPr lang="en-US" altLang="zh-TW" dirty="0">
                <a:solidFill>
                  <a:srgbClr val="FF0000"/>
                </a:solidFill>
              </a:rPr>
              <a:t>1 point</a:t>
            </a:r>
            <a:endParaRPr lang="en-US" altLang="zh-TW" dirty="0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4D73E92-D7B8-484E-B814-FB3E3B63E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425E7-C5DE-4E6F-84BC-4268C7EC20E8}" type="datetime1">
              <a:rPr lang="zh-TW" altLang="en-US" smtClean="0"/>
              <a:t>2026/2/24</a:t>
            </a:fld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1869A584-7EAE-423C-90A1-43B33343D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90BDC-F8CB-4B8D-A0DA-6E99AEA719AC}" type="slidenum">
              <a:rPr lang="zh-TW" altLang="en-US" smtClean="0"/>
              <a:t>12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20112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B6287F7-D0F8-484A-8AC0-7D53E7E462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For students want to add to this course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FC7FC59-1967-4C69-9646-46D8392D53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You must mail to me before 3/2 (Mon.) 12:00</a:t>
            </a:r>
          </a:p>
          <a:p>
            <a:pPr lvl="1"/>
            <a:r>
              <a:rPr lang="en-US" altLang="zh-TW" dirty="0"/>
              <a:t>If you are </a:t>
            </a:r>
            <a:r>
              <a:rPr lang="en-US" altLang="zh-TW" dirty="0">
                <a:solidFill>
                  <a:srgbClr val="FF0000"/>
                </a:solidFill>
              </a:rPr>
              <a:t>not MIS </a:t>
            </a:r>
            <a:r>
              <a:rPr lang="en-US" altLang="zh-TW" dirty="0"/>
              <a:t>student, you must illustrate whether you are </a:t>
            </a:r>
            <a:r>
              <a:rPr lang="en-US" altLang="zh-TW" dirty="0">
                <a:solidFill>
                  <a:srgbClr val="FF0000"/>
                </a:solidFill>
              </a:rPr>
              <a:t>Bachelor Program in Interdisciplinary Studies</a:t>
            </a:r>
            <a:r>
              <a:rPr lang="en-US" altLang="zh-TW" dirty="0"/>
              <a:t>,</a:t>
            </a:r>
            <a:r>
              <a:rPr lang="en-US" altLang="zh-TW" dirty="0">
                <a:solidFill>
                  <a:srgbClr val="FF0000"/>
                </a:solidFill>
              </a:rPr>
              <a:t> double-major</a:t>
            </a:r>
            <a:r>
              <a:rPr lang="en-US" altLang="zh-TW" dirty="0"/>
              <a:t> or </a:t>
            </a:r>
            <a:r>
              <a:rPr lang="en-US" altLang="zh-TW" dirty="0">
                <a:solidFill>
                  <a:srgbClr val="FF0000"/>
                </a:solidFill>
              </a:rPr>
              <a:t>minor</a:t>
            </a:r>
            <a:r>
              <a:rPr lang="en-US" altLang="zh-TW" dirty="0"/>
              <a:t> student or not </a:t>
            </a:r>
          </a:p>
          <a:p>
            <a:pPr lvl="1"/>
            <a:r>
              <a:rPr lang="en-US" altLang="zh-TW" dirty="0"/>
              <a:t>Mail to </a:t>
            </a:r>
            <a:r>
              <a:rPr lang="en-US" altLang="zh-TW" dirty="0">
                <a:hlinkClick r:id="rId2"/>
              </a:rPr>
              <a:t>mikehsu781122@gmail.com</a:t>
            </a:r>
            <a:r>
              <a:rPr lang="en-US" altLang="zh-TW" dirty="0"/>
              <a:t> is suggested</a:t>
            </a:r>
          </a:p>
          <a:p>
            <a:pPr lvl="1"/>
            <a:r>
              <a:rPr lang="en-US" altLang="zh-TW"/>
              <a:t>If you have sent mail to me, you need to send another mail before 3/2 (Mon.) 12:00 (I only consider applications in this stage)</a:t>
            </a:r>
            <a:endParaRPr lang="en-US" altLang="zh-TW" dirty="0"/>
          </a:p>
          <a:p>
            <a:r>
              <a:rPr lang="en-US" altLang="zh-TW" dirty="0"/>
              <a:t>Because the classroom capacity is 79, I can only add </a:t>
            </a:r>
            <a:r>
              <a:rPr lang="en-US" altLang="zh-TW" dirty="0">
                <a:solidFill>
                  <a:srgbClr val="FF0000"/>
                </a:solidFill>
              </a:rPr>
              <a:t>4 </a:t>
            </a:r>
            <a:r>
              <a:rPr lang="en-US" altLang="zh-TW" dirty="0"/>
              <a:t>students</a:t>
            </a:r>
          </a:p>
          <a:p>
            <a:pPr lvl="1"/>
            <a:r>
              <a:rPr lang="en-US" altLang="zh-TW" dirty="0"/>
              <a:t>You can also try to add to this course by</a:t>
            </a:r>
            <a:r>
              <a:rPr lang="zh-TW" altLang="en-US" dirty="0"/>
              <a:t> </a:t>
            </a:r>
            <a:r>
              <a:rPr lang="en-US" altLang="zh-TW" dirty="0"/>
              <a:t>course-selection system, and I will skip you if you are successfully added </a:t>
            </a:r>
            <a:endParaRPr lang="zh-TW" altLang="en-US" dirty="0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7C7CFE3-0E39-4BEE-88D4-A85E2613A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19FE1-4E27-4996-92F1-8F6042F957E8}" type="datetime1">
              <a:rPr lang="zh-TW" altLang="en-US" smtClean="0"/>
              <a:t>2026/2/24</a:t>
            </a:fld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4D81615A-86BD-4EFB-98DD-3538B72C87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90BDC-F8CB-4B8D-A0DA-6E99AEA719AC}" type="slidenum">
              <a:rPr lang="zh-TW" altLang="en-US" smtClean="0"/>
              <a:t>13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20587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EAC1A27-000E-4E68-921E-83BDDE8E97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加簽優先順序</a:t>
            </a:r>
            <a:r>
              <a:rPr lang="en-US" altLang="zh-TW" dirty="0"/>
              <a:t>(Order List)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4688B79-2F9A-45AD-AA50-35594DFD70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1.</a:t>
            </a:r>
            <a:r>
              <a:rPr lang="zh-TW" altLang="en-US" dirty="0"/>
              <a:t> 大四 </a:t>
            </a:r>
            <a:r>
              <a:rPr lang="en-US" altLang="zh-TW" dirty="0"/>
              <a:t>(fourth-year student)</a:t>
            </a:r>
          </a:p>
          <a:p>
            <a:pPr lvl="1"/>
            <a:r>
              <a:rPr lang="en-US" altLang="zh-TW" dirty="0"/>
              <a:t>1.</a:t>
            </a:r>
            <a:r>
              <a:rPr lang="zh-TW" altLang="en-US" dirty="0"/>
              <a:t> 本系生 </a:t>
            </a:r>
            <a:r>
              <a:rPr lang="en-US" altLang="zh-TW" dirty="0"/>
              <a:t>(major in MIS)</a:t>
            </a:r>
          </a:p>
          <a:p>
            <a:pPr lvl="1"/>
            <a:r>
              <a:rPr lang="en-US" altLang="zh-TW" dirty="0"/>
              <a:t>2.</a:t>
            </a:r>
            <a:r>
              <a:rPr lang="zh-TW" altLang="en-US" dirty="0"/>
              <a:t> 紫荊 </a:t>
            </a:r>
            <a:r>
              <a:rPr lang="en-US" altLang="zh-TW" dirty="0"/>
              <a:t>(Bachelor Program in Interdisciplinary Studies)</a:t>
            </a:r>
          </a:p>
          <a:p>
            <a:pPr lvl="1"/>
            <a:r>
              <a:rPr lang="en-US" altLang="zh-TW" dirty="0"/>
              <a:t>3.</a:t>
            </a:r>
            <a:r>
              <a:rPr lang="zh-TW" altLang="en-US" dirty="0"/>
              <a:t> 雙修生 </a:t>
            </a:r>
            <a:r>
              <a:rPr lang="en-US" altLang="zh-TW" dirty="0"/>
              <a:t>(double-major in MIS)</a:t>
            </a:r>
          </a:p>
          <a:p>
            <a:pPr lvl="1"/>
            <a:r>
              <a:rPr lang="en-US" altLang="zh-TW" dirty="0"/>
              <a:t>4.</a:t>
            </a:r>
            <a:r>
              <a:rPr lang="zh-TW" altLang="en-US" dirty="0"/>
              <a:t> 輔系生 </a:t>
            </a:r>
            <a:r>
              <a:rPr lang="en-US" altLang="zh-TW" dirty="0"/>
              <a:t>(minor in MIS)</a:t>
            </a:r>
          </a:p>
          <a:p>
            <a:r>
              <a:rPr lang="en-US" altLang="zh-TW" dirty="0"/>
              <a:t>2.</a:t>
            </a:r>
            <a:r>
              <a:rPr lang="zh-TW" altLang="en-US" dirty="0"/>
              <a:t> 大三 </a:t>
            </a:r>
            <a:r>
              <a:rPr lang="en-US" altLang="zh-TW" dirty="0"/>
              <a:t>(third-year student)</a:t>
            </a:r>
          </a:p>
          <a:p>
            <a:pPr lvl="1"/>
            <a:r>
              <a:rPr lang="en-US" altLang="zh-TW" dirty="0"/>
              <a:t>1.</a:t>
            </a:r>
            <a:r>
              <a:rPr lang="zh-TW" altLang="en-US" dirty="0"/>
              <a:t> 本系生 </a:t>
            </a:r>
            <a:r>
              <a:rPr lang="en-US" altLang="zh-TW" dirty="0"/>
              <a:t>(major in MIS)</a:t>
            </a:r>
          </a:p>
          <a:p>
            <a:pPr lvl="1"/>
            <a:r>
              <a:rPr lang="en-US" altLang="zh-TW" dirty="0"/>
              <a:t>2.</a:t>
            </a:r>
            <a:r>
              <a:rPr lang="zh-TW" altLang="en-US" dirty="0"/>
              <a:t> 紫荊 </a:t>
            </a:r>
            <a:r>
              <a:rPr lang="en-US" altLang="zh-TW" dirty="0"/>
              <a:t>(Bachelor Program in Interdisciplinary Studies)</a:t>
            </a:r>
          </a:p>
          <a:p>
            <a:pPr lvl="1"/>
            <a:r>
              <a:rPr lang="en-US" altLang="zh-TW" dirty="0"/>
              <a:t>3.</a:t>
            </a:r>
            <a:r>
              <a:rPr lang="zh-TW" altLang="en-US" dirty="0"/>
              <a:t> 雙修生 </a:t>
            </a:r>
            <a:r>
              <a:rPr lang="en-US" altLang="zh-TW" dirty="0"/>
              <a:t>(double-major in MIS)</a:t>
            </a:r>
          </a:p>
          <a:p>
            <a:pPr lvl="1"/>
            <a:r>
              <a:rPr lang="en-US" altLang="zh-TW" dirty="0"/>
              <a:t>4.</a:t>
            </a:r>
            <a:r>
              <a:rPr lang="zh-TW" altLang="en-US" dirty="0"/>
              <a:t> 輔系生 </a:t>
            </a:r>
            <a:r>
              <a:rPr lang="en-US" altLang="zh-TW" dirty="0"/>
              <a:t>(minor in MIS)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2875B1F-E8F5-4A48-8D6D-6E8E65C65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EE4BD-8FA5-4D2E-B49B-1B8A8D6C4114}" type="datetime1">
              <a:rPr lang="zh-TW" altLang="en-US" smtClean="0"/>
              <a:t>2026/2/24</a:t>
            </a:fld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6BA42A83-0D8F-472C-8C33-DB568FCD8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401FD-ED9C-4D71-BF2D-30AB0D319F2F}" type="slidenum">
              <a:rPr lang="zh-TW" altLang="en-US" smtClean="0"/>
              <a:t>14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24798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EAC1A27-000E-4E68-921E-83BDDE8E97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加簽優先順序</a:t>
            </a:r>
            <a:r>
              <a:rPr lang="en-US" altLang="zh-TW"/>
              <a:t>(Order List)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4688B79-2F9A-45AD-AA50-35594DFD70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TW" dirty="0"/>
              <a:t>3.</a:t>
            </a:r>
            <a:r>
              <a:rPr lang="zh-TW" altLang="en-US" dirty="0"/>
              <a:t> 大二 </a:t>
            </a:r>
            <a:r>
              <a:rPr lang="en-US" altLang="zh-TW" dirty="0"/>
              <a:t>(second-year student)</a:t>
            </a:r>
          </a:p>
          <a:p>
            <a:pPr lvl="1"/>
            <a:r>
              <a:rPr lang="en-US" altLang="zh-TW" dirty="0"/>
              <a:t>1.</a:t>
            </a:r>
            <a:r>
              <a:rPr lang="zh-TW" altLang="en-US" dirty="0"/>
              <a:t> 本系生 </a:t>
            </a:r>
            <a:r>
              <a:rPr lang="en-US" altLang="zh-TW"/>
              <a:t>(major in MIS)</a:t>
            </a:r>
          </a:p>
          <a:p>
            <a:pPr lvl="1"/>
            <a:r>
              <a:rPr lang="en-US" altLang="zh-TW"/>
              <a:t>2</a:t>
            </a:r>
            <a:r>
              <a:rPr lang="en-US" altLang="zh-TW" dirty="0"/>
              <a:t>.</a:t>
            </a:r>
            <a:r>
              <a:rPr lang="zh-TW" altLang="en-US" dirty="0"/>
              <a:t> 紫荊 </a:t>
            </a:r>
            <a:r>
              <a:rPr lang="en-US" altLang="zh-TW" dirty="0"/>
              <a:t>(Bachelor Program in Interdisciplinary Studies)</a:t>
            </a:r>
          </a:p>
          <a:p>
            <a:pPr lvl="1"/>
            <a:r>
              <a:rPr lang="en-US" altLang="zh-TW" dirty="0"/>
              <a:t>3.</a:t>
            </a:r>
            <a:r>
              <a:rPr lang="zh-TW" altLang="en-US" dirty="0"/>
              <a:t> 雙修生 </a:t>
            </a:r>
            <a:r>
              <a:rPr lang="en-US" altLang="zh-TW" dirty="0"/>
              <a:t>(double-major in MIS)</a:t>
            </a:r>
          </a:p>
          <a:p>
            <a:pPr lvl="1"/>
            <a:r>
              <a:rPr lang="en-US" altLang="zh-TW" dirty="0"/>
              <a:t>4.</a:t>
            </a:r>
            <a:r>
              <a:rPr lang="zh-TW" altLang="en-US" dirty="0"/>
              <a:t> 輔系生 </a:t>
            </a:r>
            <a:r>
              <a:rPr lang="en-US" altLang="zh-TW" dirty="0"/>
              <a:t>(minor in MIS)</a:t>
            </a:r>
          </a:p>
          <a:p>
            <a:r>
              <a:rPr lang="en-US" altLang="zh-TW" dirty="0"/>
              <a:t>4.</a:t>
            </a:r>
            <a:r>
              <a:rPr lang="zh-TW" altLang="en-US" dirty="0"/>
              <a:t> 大一本系生 </a:t>
            </a:r>
            <a:r>
              <a:rPr lang="en-US" altLang="zh-TW" dirty="0"/>
              <a:t>(first-year MIS students)</a:t>
            </a:r>
          </a:p>
          <a:p>
            <a:r>
              <a:rPr lang="en-US" altLang="zh-TW" dirty="0"/>
              <a:t>5. </a:t>
            </a:r>
            <a:r>
              <a:rPr lang="zh-TW" altLang="en-US" dirty="0"/>
              <a:t>大一紫荊 </a:t>
            </a:r>
            <a:r>
              <a:rPr lang="en-US" altLang="zh-TW" dirty="0"/>
              <a:t>(first-year, Bachelor Program in Interdisciplinary Studies)</a:t>
            </a:r>
          </a:p>
          <a:p>
            <a:r>
              <a:rPr lang="en-US" altLang="zh-TW" dirty="0"/>
              <a:t>6.</a:t>
            </a:r>
            <a:r>
              <a:rPr lang="zh-TW" altLang="en-US" dirty="0"/>
              <a:t> 外系生 </a:t>
            </a:r>
            <a:r>
              <a:rPr lang="en-US" altLang="zh-TW" dirty="0"/>
              <a:t>(student from other departments, not including Bachelor Program in Interdisciplinary Studies,</a:t>
            </a:r>
            <a:r>
              <a:rPr lang="zh-TW" altLang="en-US" dirty="0"/>
              <a:t> </a:t>
            </a:r>
            <a:r>
              <a:rPr lang="en-US" altLang="zh-TW" dirty="0"/>
              <a:t>double-major and minor students)</a:t>
            </a:r>
          </a:p>
          <a:p>
            <a:pPr lvl="1"/>
            <a:r>
              <a:rPr lang="en-US" altLang="zh-TW" dirty="0"/>
              <a:t>1.</a:t>
            </a:r>
            <a:r>
              <a:rPr lang="zh-TW" altLang="en-US" dirty="0"/>
              <a:t> 大四 </a:t>
            </a:r>
            <a:r>
              <a:rPr lang="en-US" altLang="zh-TW" dirty="0"/>
              <a:t>(fourth-year student)</a:t>
            </a:r>
          </a:p>
          <a:p>
            <a:pPr lvl="1"/>
            <a:r>
              <a:rPr lang="en-US" altLang="zh-TW" dirty="0"/>
              <a:t>2.</a:t>
            </a:r>
            <a:r>
              <a:rPr lang="zh-TW" altLang="en-US" dirty="0"/>
              <a:t> 大三 </a:t>
            </a:r>
            <a:r>
              <a:rPr lang="en-US" altLang="zh-TW" dirty="0"/>
              <a:t>(third-year student)</a:t>
            </a:r>
          </a:p>
          <a:p>
            <a:pPr lvl="1"/>
            <a:r>
              <a:rPr lang="en-US" altLang="zh-TW" dirty="0"/>
              <a:t>3.</a:t>
            </a:r>
            <a:r>
              <a:rPr lang="zh-TW" altLang="en-US" dirty="0"/>
              <a:t> 大二 </a:t>
            </a:r>
            <a:r>
              <a:rPr lang="en-US" altLang="zh-TW" dirty="0"/>
              <a:t>(second-year student)</a:t>
            </a:r>
          </a:p>
          <a:p>
            <a:pPr lvl="1"/>
            <a:r>
              <a:rPr lang="en-US" altLang="zh-TW" dirty="0"/>
              <a:t>4. </a:t>
            </a:r>
            <a:r>
              <a:rPr lang="zh-TW" altLang="en-US" dirty="0"/>
              <a:t>大一 </a:t>
            </a:r>
            <a:r>
              <a:rPr lang="en-US" altLang="zh-TW" dirty="0"/>
              <a:t>(first-year student)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2875B1F-E8F5-4A48-8D6D-6E8E65C65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EE4BD-8FA5-4D2E-B49B-1B8A8D6C4114}" type="datetime1">
              <a:rPr lang="zh-TW" altLang="en-US" smtClean="0"/>
              <a:t>2026/2/24</a:t>
            </a:fld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6BA42A83-0D8F-472C-8C33-DB568FCD8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401FD-ED9C-4D71-BF2D-30AB0D319F2F}" type="slidenum">
              <a:rPr lang="zh-TW" altLang="en-US" smtClean="0"/>
              <a:t>15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1286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38F80B6-7D28-4415-ACAB-A0A393394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Any </a:t>
            </a:r>
            <a:r>
              <a:rPr lang="en-US" altLang="zh-TW"/>
              <a:t>Other Question?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A7A2954-FDBA-4DB9-B029-FA25F60221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Can ask in Chinese</a:t>
            </a:r>
            <a:endParaRPr lang="zh-TW" altLang="en-US" dirty="0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BD150DF-5AE9-4303-847B-EDF092DE6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1DD98-1562-457A-818F-20F2C9CAAFD5}" type="datetime1">
              <a:rPr lang="zh-TW" altLang="en-US" smtClean="0"/>
              <a:t>2026/2/24</a:t>
            </a:fld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17BBCE29-F0F0-44BC-83A2-70242B248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90BDC-F8CB-4B8D-A0DA-6E99AEA719AC}" type="slidenum">
              <a:rPr lang="zh-TW" altLang="en-US" smtClean="0"/>
              <a:t>16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7680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D73D577-CFD7-4B0E-B341-A07C3E0895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Course Objective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87252F-8C18-44DC-B788-23810EA2B1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solidFill>
                  <a:srgbClr val="FF0000"/>
                </a:solidFill>
              </a:rPr>
              <a:t>Elective Course </a:t>
            </a:r>
            <a:r>
              <a:rPr lang="en-US" altLang="zh-TW" dirty="0"/>
              <a:t>for Department of Information Management</a:t>
            </a:r>
          </a:p>
          <a:p>
            <a:r>
              <a:rPr lang="en-US" altLang="zh-TW" dirty="0"/>
              <a:t>To learn the fundamental of programming using Python language</a:t>
            </a:r>
          </a:p>
          <a:p>
            <a:r>
              <a:rPr lang="en-US" altLang="zh-TW" dirty="0"/>
              <a:t>To learn the applications of Python language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3DC967D-AB6C-4526-8259-CBA94B38D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334D5-3820-4343-AFB0-4424DD4482AF}" type="datetime1">
              <a:rPr lang="zh-TW" altLang="en-US" smtClean="0"/>
              <a:t>2026/2/24</a:t>
            </a:fld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090EC1D2-F6AC-4415-B5AD-881E5E0E4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90BDC-F8CB-4B8D-A0DA-6E99AEA719AC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5271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87B51F8-0FB2-4B71-A9D2-A6868A14C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Textbooks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4EAA3A8-CF0F-4AB9-8D1B-98E76C5981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515599" cy="4351338"/>
          </a:xfrm>
        </p:spPr>
        <p:txBody>
          <a:bodyPr/>
          <a:lstStyle/>
          <a:p>
            <a:r>
              <a:rPr lang="en-US" altLang="zh-TW" dirty="0"/>
              <a:t>[Required 1]</a:t>
            </a:r>
            <a:r>
              <a:rPr lang="zh-TW" altLang="en-US"/>
              <a:t> 史</a:t>
            </a:r>
            <a:r>
              <a:rPr lang="zh-TW" altLang="en-US" dirty="0"/>
              <a:t>上最強 </a:t>
            </a:r>
            <a:r>
              <a:rPr lang="en-US" altLang="zh-TW" dirty="0"/>
              <a:t>Python </a:t>
            </a:r>
            <a:r>
              <a:rPr lang="zh-TW" altLang="en-US" dirty="0"/>
              <a:t>入門邁向頂尖高手之路王者歸來第四版，洪錦魁著，深智數位</a:t>
            </a:r>
            <a:endParaRPr lang="en-US" altLang="zh-TW" dirty="0"/>
          </a:p>
          <a:p>
            <a:r>
              <a:rPr lang="en-US" altLang="zh-TW" dirty="0"/>
              <a:t>[Required 2] </a:t>
            </a:r>
            <a:r>
              <a:rPr lang="zh-TW" altLang="en-US" dirty="0"/>
              <a:t>必學！</a:t>
            </a:r>
            <a:r>
              <a:rPr lang="en-US" altLang="zh-TW" dirty="0"/>
              <a:t>Python </a:t>
            </a:r>
            <a:r>
              <a:rPr lang="zh-TW" altLang="en-US" dirty="0"/>
              <a:t>資料科學</a:t>
            </a:r>
            <a:r>
              <a:rPr lang="en-US" altLang="zh-TW" dirty="0"/>
              <a:t>‧</a:t>
            </a:r>
            <a:r>
              <a:rPr lang="zh-TW" altLang="en-US" dirty="0"/>
              <a:t>機器學習最強套件 － </a:t>
            </a:r>
            <a:r>
              <a:rPr lang="en-US" altLang="zh-TW" dirty="0"/>
              <a:t>NumPy</a:t>
            </a:r>
            <a:r>
              <a:rPr lang="zh-TW" altLang="en-US" dirty="0"/>
              <a:t>、</a:t>
            </a:r>
            <a:r>
              <a:rPr lang="en-US" altLang="zh-TW" dirty="0"/>
              <a:t>Pandas</a:t>
            </a:r>
            <a:r>
              <a:rPr lang="zh-TW" altLang="en-US" dirty="0"/>
              <a:t>、</a:t>
            </a:r>
            <a:r>
              <a:rPr lang="en-US" altLang="zh-TW" dirty="0"/>
              <a:t>Matplotlib</a:t>
            </a:r>
            <a:r>
              <a:rPr lang="zh-TW" altLang="en-US" dirty="0"/>
              <a:t>、</a:t>
            </a:r>
            <a:r>
              <a:rPr lang="en-US" altLang="zh-TW" dirty="0"/>
              <a:t>OpenCV</a:t>
            </a:r>
            <a:r>
              <a:rPr lang="zh-TW" altLang="en-US" dirty="0"/>
              <a:t>、</a:t>
            </a:r>
            <a:r>
              <a:rPr lang="en-US" altLang="zh-TW" dirty="0"/>
              <a:t>scikit-learn</a:t>
            </a:r>
            <a:r>
              <a:rPr lang="zh-TW" altLang="en-US" dirty="0"/>
              <a:t>、</a:t>
            </a:r>
            <a:r>
              <a:rPr lang="en-US" altLang="zh-TW" dirty="0" err="1"/>
              <a:t>tf.Keras</a:t>
            </a:r>
            <a:r>
              <a:rPr lang="zh-TW" altLang="en-US" dirty="0"/>
              <a:t>，株式会社</a:t>
            </a:r>
            <a:r>
              <a:rPr lang="ja-JP" altLang="en-US" dirty="0"/>
              <a:t>アイデミー </a:t>
            </a:r>
            <a:r>
              <a:rPr lang="zh-TW" altLang="en-US" dirty="0"/>
              <a:t>石川聡彦著，劉金讓譯，旗標科技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01D4671-7FEA-4F49-9EF7-A1AE8A417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DBC9F-C526-41C0-94D0-9421E9B46FDE}" type="datetime1">
              <a:rPr lang="zh-TW" altLang="en-US" smtClean="0"/>
              <a:t>2026/2/24</a:t>
            </a:fld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C8E897C-0B80-4362-947B-C1D4EE18D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90BDC-F8CB-4B8D-A0DA-6E99AEA719AC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6517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4C1613-2D43-4725-B213-125D223B2E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Topics Will Be Covered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B3C5EC6-3AAE-40FD-BBDE-21F9904ABD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Introduction to Python</a:t>
            </a:r>
          </a:p>
          <a:p>
            <a:r>
              <a:rPr lang="en-US" altLang="zh-TW" dirty="0"/>
              <a:t>Basic Syntax</a:t>
            </a:r>
          </a:p>
          <a:p>
            <a:pPr lvl="1"/>
            <a:r>
              <a:rPr lang="en-US" altLang="zh-TW" dirty="0"/>
              <a:t>Variables and Numeric Data Types</a:t>
            </a:r>
          </a:p>
          <a:p>
            <a:pPr lvl="1"/>
            <a:r>
              <a:rPr lang="en-US" altLang="zh-TW" dirty="0"/>
              <a:t>Operators and I/O</a:t>
            </a:r>
          </a:p>
          <a:p>
            <a:pPr lvl="1"/>
            <a:r>
              <a:rPr lang="en-US" altLang="zh-TW" dirty="0"/>
              <a:t>Flow Control</a:t>
            </a:r>
          </a:p>
          <a:p>
            <a:pPr lvl="1"/>
            <a:r>
              <a:rPr lang="en-US" altLang="zh-TW" dirty="0"/>
              <a:t>List and Tuple</a:t>
            </a:r>
          </a:p>
          <a:p>
            <a:pPr lvl="1"/>
            <a:r>
              <a:rPr lang="en-US" altLang="zh-TW" dirty="0" err="1"/>
              <a:t>Dict</a:t>
            </a:r>
            <a:r>
              <a:rPr lang="en-US" altLang="zh-TW" dirty="0"/>
              <a:t> and Set</a:t>
            </a:r>
          </a:p>
          <a:p>
            <a:pPr lvl="1"/>
            <a:r>
              <a:rPr lang="en-US" altLang="zh-TW" dirty="0"/>
              <a:t>Function</a:t>
            </a:r>
            <a:endParaRPr lang="zh-TW" altLang="en-US" dirty="0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23E6AF9-7BDF-486A-A0D5-F0990228B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E10C4-32AC-4ED8-B5F9-4452390E8BEA}" type="datetime1">
              <a:rPr lang="zh-TW" altLang="en-US" smtClean="0"/>
              <a:t>2026/2/24</a:t>
            </a:fld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DB4D6BD3-80E8-43F1-B123-05FCFA27A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90BDC-F8CB-4B8D-A0DA-6E99AEA719AC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3344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01922DC-5440-4C6F-8A04-6B635E2E7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Topics Will Be Covered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6547D61-31AC-4C1A-80B6-1FBEFF08B9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Data Science Packages</a:t>
            </a:r>
          </a:p>
          <a:p>
            <a:pPr lvl="1"/>
            <a:r>
              <a:rPr lang="en-US" altLang="zh-TW" dirty="0"/>
              <a:t>NumPy</a:t>
            </a:r>
          </a:p>
          <a:p>
            <a:pPr lvl="1"/>
            <a:r>
              <a:rPr lang="en-US" altLang="zh-TW" dirty="0"/>
              <a:t>pandas</a:t>
            </a:r>
          </a:p>
          <a:p>
            <a:pPr lvl="1"/>
            <a:r>
              <a:rPr lang="en-US" altLang="zh-TW" dirty="0"/>
              <a:t>Matplotlib</a:t>
            </a:r>
          </a:p>
          <a:p>
            <a:pPr lvl="1"/>
            <a:r>
              <a:rPr lang="en-US" altLang="zh-TW" dirty="0"/>
              <a:t>OpenCV</a:t>
            </a:r>
          </a:p>
          <a:p>
            <a:r>
              <a:rPr lang="en-US" altLang="zh-TW" dirty="0"/>
              <a:t>Artificial Intelligence Packages</a:t>
            </a:r>
          </a:p>
          <a:p>
            <a:pPr lvl="1"/>
            <a:r>
              <a:rPr lang="en-US" altLang="zh-TW" dirty="0"/>
              <a:t>scikit-learn</a:t>
            </a:r>
          </a:p>
          <a:p>
            <a:pPr lvl="1"/>
            <a:r>
              <a:rPr lang="en-US" altLang="zh-TW" dirty="0" err="1"/>
              <a:t>tf.Keras</a:t>
            </a:r>
            <a:endParaRPr lang="zh-TW" altLang="en-US" dirty="0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64DC4B2-0274-49AE-866D-947C480A4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EE4BD-8FA5-4D2E-B49B-1B8A8D6C4114}" type="datetime1">
              <a:rPr lang="zh-TW" altLang="en-US" smtClean="0"/>
              <a:t>2026/2/24</a:t>
            </a:fld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214BA017-D4E9-4488-BC95-C018BEFCC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401FD-ED9C-4D71-BF2D-30AB0D319F2F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90375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2CEE2B8-61FF-4064-87F7-0E0015242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Class Information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7843F35-0585-4468-96B2-CD2013787A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Time</a:t>
            </a:r>
          </a:p>
          <a:p>
            <a:pPr lvl="1"/>
            <a:r>
              <a:rPr lang="en-US" altLang="zh-TW" dirty="0"/>
              <a:t>Wednesday 14:45~16:00</a:t>
            </a:r>
          </a:p>
          <a:p>
            <a:pPr lvl="1"/>
            <a:r>
              <a:rPr lang="en-US" altLang="zh-TW" dirty="0"/>
              <a:t>Friday 14:45~16:00</a:t>
            </a:r>
          </a:p>
          <a:p>
            <a:r>
              <a:rPr lang="en-US" altLang="zh-TW" dirty="0"/>
              <a:t>Classroom</a:t>
            </a:r>
          </a:p>
          <a:p>
            <a:pPr lvl="1"/>
            <a:r>
              <a:rPr lang="en-US" altLang="zh-TW" dirty="0"/>
              <a:t>College of Management 221</a:t>
            </a:r>
          </a:p>
          <a:p>
            <a:r>
              <a:rPr lang="en-US" altLang="zh-TW" dirty="0"/>
              <a:t>Teacher’s Office Hour</a:t>
            </a:r>
          </a:p>
          <a:p>
            <a:pPr lvl="1"/>
            <a:r>
              <a:rPr lang="en-US" altLang="zh-TW" dirty="0"/>
              <a:t>Thursday 13:10~15:00 or by e-mail</a:t>
            </a:r>
          </a:p>
          <a:p>
            <a:pPr lvl="1"/>
            <a:r>
              <a:rPr lang="en-US" altLang="zh-TW" dirty="0"/>
              <a:t>Mailbox: </a:t>
            </a:r>
            <a:r>
              <a:rPr lang="en-US" altLang="zh-TW" dirty="0">
                <a:hlinkClick r:id="rId2"/>
              </a:rPr>
              <a:t>chingkuo@ccu.edu.tw</a:t>
            </a:r>
            <a:r>
              <a:rPr lang="en-US" altLang="zh-TW" dirty="0"/>
              <a:t>, </a:t>
            </a:r>
            <a:r>
              <a:rPr lang="en-US" altLang="zh-TW" dirty="0">
                <a:hlinkClick r:id="rId3"/>
              </a:rPr>
              <a:t>mikehsu781122@gmail.com</a:t>
            </a:r>
            <a:endParaRPr lang="en-US" altLang="zh-TW" dirty="0"/>
          </a:p>
          <a:p>
            <a:pPr lvl="1"/>
            <a:r>
              <a:rPr lang="en-US" altLang="zh-TW" dirty="0"/>
              <a:t>Location: College of Management 617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A535D9B-7B4D-4E60-9CA9-7BD6E083E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8AD20-2D57-4D0F-AB7F-881E75AAC640}" type="datetime1">
              <a:rPr lang="zh-TW" altLang="en-US" smtClean="0"/>
              <a:t>2026/2/24</a:t>
            </a:fld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EE93F96-49CC-4865-A3E6-071F5B91D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90BDC-F8CB-4B8D-A0DA-6E99AEA719AC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1144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8EB9147-0F25-4F06-B234-47747FA84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Class Format (1/2)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BE76F89-B759-4969-AC2F-EA84265307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Class materials will be uploaded to eCourse2</a:t>
            </a:r>
          </a:p>
          <a:p>
            <a:r>
              <a:rPr lang="en-US" altLang="zh-TW" dirty="0"/>
              <a:t>Lectures are in English, but the important concepts and terms will be repeated in Chinese</a:t>
            </a:r>
          </a:p>
          <a:p>
            <a:r>
              <a:rPr lang="en-US" altLang="zh-TW" dirty="0"/>
              <a:t>We will run sample codes and slightly modify them under teacher’s instructions during the class</a:t>
            </a:r>
          </a:p>
          <a:p>
            <a:pPr lvl="1"/>
            <a:r>
              <a:rPr lang="en-US" altLang="zh-TW" dirty="0"/>
              <a:t>Bring your </a:t>
            </a:r>
            <a:r>
              <a:rPr lang="en-US" altLang="zh-TW" dirty="0">
                <a:solidFill>
                  <a:srgbClr val="FF0000"/>
                </a:solidFill>
              </a:rPr>
              <a:t>notebook computer</a:t>
            </a:r>
            <a:r>
              <a:rPr lang="en-US" altLang="zh-TW" dirty="0"/>
              <a:t> to the classroom is required</a:t>
            </a:r>
          </a:p>
          <a:p>
            <a:pPr lvl="1"/>
            <a:r>
              <a:rPr lang="en-US" altLang="zh-TW" dirty="0"/>
              <a:t>Because we will use</a:t>
            </a:r>
            <a:r>
              <a:rPr lang="en-US" altLang="zh-TW" dirty="0">
                <a:solidFill>
                  <a:srgbClr val="FF0000"/>
                </a:solidFill>
              </a:rPr>
              <a:t> </a:t>
            </a:r>
            <a:r>
              <a:rPr lang="en-US" altLang="zh-TW" dirty="0" err="1">
                <a:solidFill>
                  <a:srgbClr val="FF0000"/>
                </a:solidFill>
              </a:rPr>
              <a:t>Colab</a:t>
            </a:r>
            <a:r>
              <a:rPr lang="en-US" altLang="zh-TW" dirty="0">
                <a:solidFill>
                  <a:srgbClr val="FF0000"/>
                </a:solidFill>
              </a:rPr>
              <a:t> </a:t>
            </a:r>
            <a:r>
              <a:rPr lang="en-US" altLang="zh-TW" dirty="0"/>
              <a:t>for this course, you must have a </a:t>
            </a:r>
            <a:r>
              <a:rPr lang="en-US" altLang="zh-TW" dirty="0">
                <a:solidFill>
                  <a:srgbClr val="FF0000"/>
                </a:solidFill>
              </a:rPr>
              <a:t>Google Account</a:t>
            </a:r>
          </a:p>
          <a:p>
            <a:r>
              <a:rPr lang="en-US" altLang="zh-TW" dirty="0"/>
              <a:t>Asking questions in Chinese is allowed</a:t>
            </a:r>
          </a:p>
          <a:p>
            <a:endParaRPr lang="en-US" altLang="zh-TW" dirty="0"/>
          </a:p>
          <a:p>
            <a:pPr lvl="1"/>
            <a:endParaRPr lang="zh-TW" altLang="en-US" dirty="0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6FC820D-F620-4C34-9370-5FE97F7AE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978FB-C839-406B-9BC0-52BA45FAD4AD}" type="datetime1">
              <a:rPr lang="zh-TW" altLang="en-US" smtClean="0"/>
              <a:t>2026/2/24</a:t>
            </a:fld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085EE03D-3393-48A2-9A30-3C890F2DE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90BDC-F8CB-4B8D-A0DA-6E99AEA719AC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75511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C7A0E5B-3B1A-48F3-B039-059F5995F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Class Format (2/2)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CCE9D51-269D-48E9-98E8-3B1D88B8C5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altLang="zh-TW" dirty="0"/>
              <a:t>We will have </a:t>
            </a:r>
            <a:r>
              <a:rPr lang="en-US" altLang="zh-TW" dirty="0">
                <a:solidFill>
                  <a:srgbClr val="FF0000"/>
                </a:solidFill>
              </a:rPr>
              <a:t>10</a:t>
            </a:r>
            <a:r>
              <a:rPr lang="en-US" altLang="zh-TW" dirty="0"/>
              <a:t> programming homework sets for this course</a:t>
            </a:r>
          </a:p>
          <a:p>
            <a:r>
              <a:rPr lang="en-US" altLang="zh-TW" dirty="0"/>
              <a:t>For AI-related homework sets [scikit-learn and </a:t>
            </a:r>
            <a:r>
              <a:rPr lang="en-US" altLang="zh-TW" dirty="0" err="1"/>
              <a:t>tf.Keras</a:t>
            </a:r>
            <a:r>
              <a:rPr lang="en-US" altLang="zh-TW" dirty="0"/>
              <a:t>]</a:t>
            </a:r>
          </a:p>
          <a:p>
            <a:pPr lvl="1"/>
            <a:r>
              <a:rPr lang="en-US" altLang="zh-TW" dirty="0"/>
              <a:t>If you submit the homework set </a:t>
            </a:r>
            <a:r>
              <a:rPr lang="en-US" altLang="zh-TW" dirty="0">
                <a:solidFill>
                  <a:srgbClr val="FF0000"/>
                </a:solidFill>
              </a:rPr>
              <a:t>within one week</a:t>
            </a:r>
            <a:r>
              <a:rPr lang="en-US" altLang="zh-TW" dirty="0"/>
              <a:t>, you will</a:t>
            </a:r>
            <a:r>
              <a:rPr lang="en-US" altLang="zh-TW" dirty="0">
                <a:solidFill>
                  <a:srgbClr val="FF0000"/>
                </a:solidFill>
              </a:rPr>
              <a:t> not </a:t>
            </a:r>
            <a:r>
              <a:rPr lang="en-US" altLang="zh-TW" dirty="0"/>
              <a:t>get the </a:t>
            </a:r>
            <a:r>
              <a:rPr lang="en-US" altLang="zh-TW" dirty="0">
                <a:solidFill>
                  <a:srgbClr val="FF0000"/>
                </a:solidFill>
              </a:rPr>
              <a:t>discount penalty</a:t>
            </a:r>
          </a:p>
          <a:p>
            <a:pPr lvl="2"/>
            <a:r>
              <a:rPr lang="en-US" altLang="zh-TW" dirty="0"/>
              <a:t>The criteria of the </a:t>
            </a:r>
            <a:r>
              <a:rPr lang="en-US" altLang="zh-TW" dirty="0">
                <a:solidFill>
                  <a:srgbClr val="FF0000"/>
                </a:solidFill>
              </a:rPr>
              <a:t>full score </a:t>
            </a:r>
            <a:r>
              <a:rPr lang="en-US" altLang="zh-TW" dirty="0"/>
              <a:t>will be announced later</a:t>
            </a:r>
          </a:p>
          <a:p>
            <a:pPr lvl="2"/>
            <a:r>
              <a:rPr lang="en-US" altLang="zh-TW" dirty="0"/>
              <a:t>Submit </a:t>
            </a:r>
            <a:r>
              <a:rPr lang="en-US" altLang="zh-TW" dirty="0">
                <a:solidFill>
                  <a:srgbClr val="FF0000"/>
                </a:solidFill>
              </a:rPr>
              <a:t>later than one week </a:t>
            </a:r>
            <a:r>
              <a:rPr lang="en-US" altLang="zh-TW" dirty="0"/>
              <a:t>will get </a:t>
            </a:r>
            <a:r>
              <a:rPr lang="en-US" altLang="zh-TW" dirty="0">
                <a:solidFill>
                  <a:srgbClr val="FF0000"/>
                </a:solidFill>
              </a:rPr>
              <a:t>0 point </a:t>
            </a:r>
            <a:r>
              <a:rPr lang="en-US" altLang="zh-TW" dirty="0"/>
              <a:t>for the homework set</a:t>
            </a:r>
          </a:p>
          <a:p>
            <a:r>
              <a:rPr lang="en-US" altLang="zh-TW" dirty="0"/>
              <a:t>For other homework sets</a:t>
            </a:r>
          </a:p>
          <a:p>
            <a:pPr lvl="1"/>
            <a:r>
              <a:rPr lang="en-US" altLang="zh-TW" dirty="0"/>
              <a:t>If you finish and submit the homework set </a:t>
            </a:r>
            <a:r>
              <a:rPr lang="en-US" altLang="zh-TW" dirty="0">
                <a:solidFill>
                  <a:srgbClr val="FF0000"/>
                </a:solidFill>
              </a:rPr>
              <a:t>during class</a:t>
            </a:r>
            <a:r>
              <a:rPr lang="en-US" altLang="zh-TW" dirty="0"/>
              <a:t>, you will not get the </a:t>
            </a:r>
            <a:r>
              <a:rPr lang="en-US" altLang="zh-TW" dirty="0">
                <a:solidFill>
                  <a:srgbClr val="FF0000"/>
                </a:solidFill>
              </a:rPr>
              <a:t>discount penalty</a:t>
            </a:r>
          </a:p>
          <a:p>
            <a:pPr lvl="2"/>
            <a:r>
              <a:rPr lang="en-US" altLang="zh-TW" dirty="0"/>
              <a:t>Most of you are considered able to finish a homework set within 75</a:t>
            </a:r>
            <a:r>
              <a:rPr lang="zh-TW" altLang="en-US" dirty="0"/>
              <a:t> </a:t>
            </a:r>
            <a:r>
              <a:rPr lang="en-US" altLang="zh-TW" dirty="0"/>
              <a:t>minutes</a:t>
            </a:r>
          </a:p>
          <a:p>
            <a:pPr lvl="2"/>
            <a:r>
              <a:rPr lang="en-US" altLang="zh-TW" dirty="0"/>
              <a:t>However, if you are caught using </a:t>
            </a:r>
            <a:r>
              <a:rPr lang="en-US" altLang="zh-TW" dirty="0" err="1"/>
              <a:t>ChatGPT</a:t>
            </a:r>
            <a:r>
              <a:rPr lang="zh-TW" altLang="en-US" dirty="0"/>
              <a:t> </a:t>
            </a:r>
            <a:r>
              <a:rPr lang="en-US" altLang="zh-TW" dirty="0"/>
              <a:t>or other </a:t>
            </a:r>
            <a:r>
              <a:rPr lang="en-US" altLang="zh-TW" dirty="0" err="1"/>
              <a:t>GenAI</a:t>
            </a:r>
            <a:r>
              <a:rPr lang="en-US" altLang="zh-TW" dirty="0"/>
              <a:t> tools to finish the homework set, you must </a:t>
            </a:r>
            <a:r>
              <a:rPr lang="en-US" altLang="zh-TW" dirty="0">
                <a:solidFill>
                  <a:srgbClr val="FF0000"/>
                </a:solidFill>
              </a:rPr>
              <a:t>rewrite the code</a:t>
            </a:r>
          </a:p>
          <a:p>
            <a:pPr lvl="1"/>
            <a:r>
              <a:rPr lang="en-US" altLang="zh-TW" dirty="0"/>
              <a:t>The score is based on </a:t>
            </a:r>
            <a:r>
              <a:rPr lang="en-US" altLang="zh-TW"/>
              <a:t>the </a:t>
            </a:r>
            <a:r>
              <a:rPr lang="en-US" altLang="zh-TW">
                <a:solidFill>
                  <a:srgbClr val="FF0000"/>
                </a:solidFill>
              </a:rPr>
              <a:t>TA’s </a:t>
            </a:r>
            <a:r>
              <a:rPr lang="en-US" altLang="zh-TW" dirty="0">
                <a:solidFill>
                  <a:srgbClr val="FF0000"/>
                </a:solidFill>
              </a:rPr>
              <a:t>grading </a:t>
            </a:r>
            <a:r>
              <a:rPr lang="en-US" altLang="zh-TW" dirty="0"/>
              <a:t>after class</a:t>
            </a:r>
          </a:p>
          <a:p>
            <a:pPr lvl="1"/>
            <a:r>
              <a:rPr lang="en-US" altLang="zh-TW" dirty="0"/>
              <a:t>Submit </a:t>
            </a:r>
            <a:r>
              <a:rPr lang="en-US" altLang="zh-TW" dirty="0">
                <a:solidFill>
                  <a:srgbClr val="FF0000"/>
                </a:solidFill>
              </a:rPr>
              <a:t>within 3 days [14:00</a:t>
            </a:r>
            <a:r>
              <a:rPr lang="zh-TW" altLang="en-US" dirty="0">
                <a:solidFill>
                  <a:srgbClr val="FF0000"/>
                </a:solidFill>
              </a:rPr>
              <a:t> </a:t>
            </a:r>
            <a:r>
              <a:rPr lang="en-US" altLang="zh-TW" dirty="0">
                <a:solidFill>
                  <a:srgbClr val="FF0000"/>
                </a:solidFill>
              </a:rPr>
              <a:t>on that day] </a:t>
            </a:r>
            <a:r>
              <a:rPr lang="en-US" altLang="zh-TW" dirty="0"/>
              <a:t>will get a </a:t>
            </a:r>
            <a:r>
              <a:rPr lang="en-US" altLang="zh-TW" dirty="0">
                <a:solidFill>
                  <a:srgbClr val="FF0000"/>
                </a:solidFill>
              </a:rPr>
              <a:t>30% discount penalty</a:t>
            </a:r>
          </a:p>
          <a:p>
            <a:pPr lvl="1"/>
            <a:r>
              <a:rPr lang="en-US" altLang="zh-TW" dirty="0"/>
              <a:t>Submit </a:t>
            </a:r>
            <a:r>
              <a:rPr lang="en-US" altLang="zh-TW" dirty="0">
                <a:solidFill>
                  <a:srgbClr val="FF0000"/>
                </a:solidFill>
              </a:rPr>
              <a:t>later than 3 days </a:t>
            </a:r>
            <a:r>
              <a:rPr lang="en-US" altLang="zh-TW" dirty="0"/>
              <a:t>will get </a:t>
            </a:r>
            <a:r>
              <a:rPr lang="en-US" altLang="zh-TW" dirty="0">
                <a:solidFill>
                  <a:srgbClr val="FF0000"/>
                </a:solidFill>
              </a:rPr>
              <a:t>0 point </a:t>
            </a:r>
            <a:r>
              <a:rPr lang="en-US" altLang="zh-TW" dirty="0"/>
              <a:t>for the homework set</a:t>
            </a:r>
          </a:p>
          <a:p>
            <a:pPr lvl="2"/>
            <a:endParaRPr lang="en-US" altLang="zh-TW" dirty="0">
              <a:solidFill>
                <a:srgbClr val="FF0000"/>
              </a:solidFill>
            </a:endParaRPr>
          </a:p>
          <a:p>
            <a:endParaRPr lang="zh-TW" altLang="en-US" dirty="0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E3D6A1C-C420-4F20-984B-268CAB326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EE4BD-8FA5-4D2E-B49B-1B8A8D6C4114}" type="datetime1">
              <a:rPr lang="zh-TW" altLang="en-US" smtClean="0"/>
              <a:t>2026/2/24</a:t>
            </a:fld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8C978C1B-1799-4BD1-B46B-72C1FA9F5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401FD-ED9C-4D71-BF2D-30AB0D319F2F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15749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71E4495-DFA9-474D-9186-D3B8FA591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Assessment (1/2)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73E13E3-8F9F-4D4D-AEF1-BF07E82E74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zh-TW" dirty="0"/>
              <a:t>Midterm 15%</a:t>
            </a:r>
          </a:p>
          <a:p>
            <a:pPr lvl="1"/>
            <a:r>
              <a:rPr lang="en-US" altLang="zh-TW" dirty="0"/>
              <a:t>Basic Syntax (Lectures 1~6)</a:t>
            </a:r>
          </a:p>
          <a:p>
            <a:pPr lvl="1"/>
            <a:r>
              <a:rPr lang="en-US" altLang="zh-TW" dirty="0"/>
              <a:t>When we finish Homework 5, the exam will be taken on the next class (</a:t>
            </a:r>
            <a:r>
              <a:rPr lang="zh-TW" altLang="en-US" dirty="0">
                <a:solidFill>
                  <a:srgbClr val="FF0000"/>
                </a:solidFill>
              </a:rPr>
              <a:t>下一次上課</a:t>
            </a:r>
            <a:r>
              <a:rPr lang="en-US" altLang="zh-TW" dirty="0"/>
              <a:t>)</a:t>
            </a:r>
          </a:p>
          <a:p>
            <a:pPr lvl="1"/>
            <a:r>
              <a:rPr lang="en-US" altLang="zh-TW" dirty="0"/>
              <a:t>Written Exam</a:t>
            </a:r>
          </a:p>
          <a:p>
            <a:pPr lvl="1"/>
            <a:r>
              <a:rPr lang="en-US" altLang="zh-TW" dirty="0"/>
              <a:t>Open book and close computer exam</a:t>
            </a:r>
          </a:p>
          <a:p>
            <a:pPr lvl="1"/>
            <a:r>
              <a:rPr lang="en-US" altLang="zh-TW" dirty="0"/>
              <a:t>You </a:t>
            </a:r>
            <a:r>
              <a:rPr lang="en-US" altLang="zh-TW" dirty="0">
                <a:solidFill>
                  <a:srgbClr val="FF0000"/>
                </a:solidFill>
              </a:rPr>
              <a:t>can</a:t>
            </a:r>
            <a:r>
              <a:rPr lang="en-US" altLang="zh-TW" dirty="0"/>
              <a:t> print my slides and sample codes, but </a:t>
            </a:r>
            <a:r>
              <a:rPr lang="en-US" altLang="zh-TW" dirty="0">
                <a:solidFill>
                  <a:srgbClr val="FF0000"/>
                </a:solidFill>
              </a:rPr>
              <a:t>cannot</a:t>
            </a:r>
            <a:r>
              <a:rPr lang="en-US" altLang="zh-TW" dirty="0"/>
              <a:t> exchange anything with others during the exam</a:t>
            </a:r>
          </a:p>
          <a:p>
            <a:r>
              <a:rPr lang="en-US" altLang="zh-TW" dirty="0"/>
              <a:t>Final 15%</a:t>
            </a:r>
          </a:p>
          <a:p>
            <a:pPr lvl="1"/>
            <a:r>
              <a:rPr lang="en-US" altLang="zh-TW" dirty="0"/>
              <a:t>Data Science Packages and Artificial Intelligence Packages (Lectures 7~13)</a:t>
            </a:r>
          </a:p>
          <a:p>
            <a:pPr lvl="1"/>
            <a:r>
              <a:rPr lang="en-US" altLang="zh-TW" dirty="0"/>
              <a:t>Date:</a:t>
            </a:r>
            <a:r>
              <a:rPr lang="zh-TW" altLang="en-US" dirty="0"/>
              <a:t> </a:t>
            </a:r>
            <a:r>
              <a:rPr lang="en-US" altLang="zh-TW" dirty="0"/>
              <a:t>To be determined</a:t>
            </a:r>
          </a:p>
          <a:p>
            <a:pPr lvl="1"/>
            <a:r>
              <a:rPr lang="en-US" altLang="zh-TW" dirty="0"/>
              <a:t>Written Exam</a:t>
            </a:r>
          </a:p>
          <a:p>
            <a:pPr lvl="1"/>
            <a:r>
              <a:rPr lang="en-US" altLang="zh-TW" dirty="0"/>
              <a:t>Open book and close computer exam</a:t>
            </a:r>
          </a:p>
          <a:p>
            <a:pPr lvl="1"/>
            <a:r>
              <a:rPr lang="en-US" altLang="zh-TW" dirty="0"/>
              <a:t>You </a:t>
            </a:r>
            <a:r>
              <a:rPr lang="en-US" altLang="zh-TW" dirty="0">
                <a:solidFill>
                  <a:srgbClr val="FF0000"/>
                </a:solidFill>
              </a:rPr>
              <a:t>can</a:t>
            </a:r>
            <a:r>
              <a:rPr lang="en-US" altLang="zh-TW" dirty="0"/>
              <a:t> print my slides and sample codes, but </a:t>
            </a:r>
            <a:r>
              <a:rPr lang="en-US" altLang="zh-TW" dirty="0">
                <a:solidFill>
                  <a:srgbClr val="FF0000"/>
                </a:solidFill>
              </a:rPr>
              <a:t>cannot</a:t>
            </a:r>
            <a:r>
              <a:rPr lang="en-US" altLang="zh-TW" dirty="0"/>
              <a:t> exchange anything with others during the exam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ABC9360-3678-4DC5-85BA-B3191F946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0876C-F898-4DAC-823C-8057370ADE0D}" type="datetime1">
              <a:rPr lang="zh-TW" altLang="en-US" smtClean="0"/>
              <a:t>2026/2/24</a:t>
            </a:fld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05BB836C-51FB-4844-B893-C2D660CA9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90BDC-F8CB-4B8D-A0DA-6E99AEA719AC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90566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1119</Words>
  <Application>Microsoft Office PowerPoint</Application>
  <PresentationFormat>寬螢幕</PresentationFormat>
  <Paragraphs>150</Paragraphs>
  <Slides>16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佈景主題</vt:lpstr>
      <vt:lpstr>Python Programming</vt:lpstr>
      <vt:lpstr>Course Objective</vt:lpstr>
      <vt:lpstr>Textbooks</vt:lpstr>
      <vt:lpstr>Topics Will Be Covered</vt:lpstr>
      <vt:lpstr>Topics Will Be Covered</vt:lpstr>
      <vt:lpstr>Class Information</vt:lpstr>
      <vt:lpstr>Class Format (1/2)</vt:lpstr>
      <vt:lpstr>Class Format (2/2)</vt:lpstr>
      <vt:lpstr>Assessment (1/2)</vt:lpstr>
      <vt:lpstr>Homework set before the exam</vt:lpstr>
      <vt:lpstr>Reason for Open Book Exams</vt:lpstr>
      <vt:lpstr>Assessment (2/2)</vt:lpstr>
      <vt:lpstr>For students want to add to this course</vt:lpstr>
      <vt:lpstr>加簽優先順序(Order List)</vt:lpstr>
      <vt:lpstr>加簽優先順序(Order List)</vt:lpstr>
      <vt:lpstr>Any Other Question?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</dc:title>
  <dc:creator>經國 許</dc:creator>
  <cp:lastModifiedBy>經國 許</cp:lastModifiedBy>
  <cp:revision>224</cp:revision>
  <dcterms:created xsi:type="dcterms:W3CDTF">2021-07-31T04:07:33Z</dcterms:created>
  <dcterms:modified xsi:type="dcterms:W3CDTF">2026-02-24T09:10:25Z</dcterms:modified>
</cp:coreProperties>
</file>