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76" r:id="rId15"/>
    <p:sldId id="268" r:id="rId16"/>
    <p:sldId id="275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Arial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Arial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Arial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Arial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00"/>
        </a:solidFill>
        <a:latin typeface="Arial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00"/>
        </a:solidFill>
        <a:latin typeface="Arial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00"/>
        </a:solidFill>
        <a:latin typeface="Arial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00"/>
        </a:solidFill>
        <a:latin typeface="Arial" charset="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9999FF"/>
    <a:srgbClr val="CC99FF"/>
    <a:srgbClr val="FFFF00"/>
    <a:srgbClr val="6699FF"/>
    <a:srgbClr val="993300"/>
    <a:srgbClr val="FFCC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15" autoAdjust="0"/>
  </p:normalViewPr>
  <p:slideViewPr>
    <p:cSldViewPr>
      <p:cViewPr varScale="1">
        <p:scale>
          <a:sx n="79" d="100"/>
          <a:sy n="79" d="100"/>
        </p:scale>
        <p:origin x="-150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72ABDA3C-84BE-4A3A-BBF2-3843C9EA7D2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73989-2BB2-4F93-BB91-0600023500D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C7F7A-D472-4236-8383-F4DFB901A56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1D6CE-686B-477E-8173-28DB7506EF3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B9BBE-CE9F-414A-A23E-DE0C8AF71C2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ED1F9-2C65-4537-86AB-8A19C58147C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9AC79-687D-4BCD-BB30-49585364538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28ACF-F857-4862-A89A-F26C3B481F3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28247-6912-435D-80E4-8942AB6D580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CEE5C-3E49-4B2B-B9ED-F4C0B55D6BE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327CA-B567-4A94-BCCE-5F06D1C7EAF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/>
            </a:gs>
            <a:gs pos="100000">
              <a:srgbClr val="99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1"/>
                </a:solidFill>
                <a:ea typeface="+mn-ea"/>
              </a:defRPr>
            </a:lvl1pPr>
          </a:lstStyle>
          <a:p>
            <a:fld id="{A3443DB1-1504-48AB-9F8F-9FF794D1818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107112"/>
          </a:xfrm>
        </p:spPr>
        <p:txBody>
          <a:bodyPr/>
          <a:lstStyle/>
          <a:p>
            <a:r>
              <a:rPr lang="zh-TW" altLang="en-US" sz="5400" dirty="0">
                <a:ea typeface="華康隸書體W5" pitchFamily="65" charset="-120"/>
              </a:rPr>
              <a:t>強制處分</a:t>
            </a:r>
            <a:r>
              <a:rPr lang="zh-TW" altLang="en-US" sz="4800" dirty="0">
                <a:ea typeface="華康隸書體W5" pitchFamily="65" charset="-120"/>
              </a:rPr>
              <a:t/>
            </a:r>
            <a:br>
              <a:rPr lang="zh-TW" altLang="en-US" sz="4800" dirty="0">
                <a:ea typeface="華康隸書體W5" pitchFamily="65" charset="-120"/>
              </a:rPr>
            </a:br>
            <a:r>
              <a:rPr lang="zh-TW" altLang="en-US" sz="4800" dirty="0">
                <a:ea typeface="華康隸書體W5" pitchFamily="65" charset="-120"/>
              </a:rPr>
              <a:t/>
            </a:r>
            <a:br>
              <a:rPr lang="zh-TW" altLang="en-US" sz="4800" dirty="0">
                <a:ea typeface="華康隸書體W5" pitchFamily="65" charset="-120"/>
              </a:rPr>
            </a:br>
            <a:r>
              <a:rPr lang="zh-TW" altLang="en-US" sz="4800" dirty="0">
                <a:ea typeface="華康隸書體W5" pitchFamily="65" charset="-120"/>
              </a:rPr>
              <a:t/>
            </a:r>
            <a:br>
              <a:rPr lang="zh-TW" altLang="en-US" sz="4800" dirty="0">
                <a:ea typeface="華康隸書體W5" pitchFamily="65" charset="-120"/>
              </a:rPr>
            </a:br>
            <a:r>
              <a:rPr lang="zh-TW" altLang="en-US" sz="4800" dirty="0">
                <a:ea typeface="華康隸書體W5" pitchFamily="65" charset="-120"/>
              </a:rPr>
              <a:t>柯耀程</a:t>
            </a:r>
            <a:br>
              <a:rPr lang="zh-TW" altLang="en-US" sz="4800" dirty="0">
                <a:ea typeface="華康隸書體W5" pitchFamily="65" charset="-120"/>
              </a:rPr>
            </a:br>
            <a:r>
              <a:rPr lang="zh-TW" altLang="en-US" sz="4800" dirty="0">
                <a:ea typeface="華康隸書體W5" pitchFamily="65" charset="-120"/>
              </a:rPr>
              <a:t/>
            </a:r>
            <a:br>
              <a:rPr lang="zh-TW" altLang="en-US" sz="4800" dirty="0">
                <a:ea typeface="華康隸書體W5" pitchFamily="65" charset="-120"/>
              </a:rPr>
            </a:br>
            <a:r>
              <a:rPr lang="zh-TW" altLang="en-US" sz="4800" dirty="0">
                <a:ea typeface="華康隸書體W5" pitchFamily="65" charset="-120"/>
              </a:rPr>
              <a:t/>
            </a:r>
            <a:br>
              <a:rPr lang="zh-TW" altLang="en-US" sz="4800" dirty="0">
                <a:ea typeface="華康隸書體W5" pitchFamily="65" charset="-120"/>
              </a:rPr>
            </a:br>
            <a:r>
              <a:rPr lang="zh-TW" altLang="en-US" sz="4800" dirty="0">
                <a:ea typeface="華康隸書體W5" pitchFamily="65" charset="-120"/>
              </a:rPr>
              <a:t/>
            </a:r>
            <a:br>
              <a:rPr lang="zh-TW" altLang="en-US" sz="4800" dirty="0">
                <a:ea typeface="華康隸書體W5" pitchFamily="65" charset="-120"/>
              </a:rPr>
            </a:br>
            <a:r>
              <a:rPr lang="zh-TW" altLang="en-US" sz="3600">
                <a:ea typeface="華康隸書體W5" pitchFamily="65" charset="-120"/>
              </a:rPr>
              <a:t>中正</a:t>
            </a:r>
            <a:r>
              <a:rPr lang="zh-TW" altLang="en-US" sz="3600" smtClean="0">
                <a:ea typeface="華康隸書體W5" pitchFamily="65" charset="-120"/>
              </a:rPr>
              <a:t>大學</a:t>
            </a:r>
            <a:r>
              <a:rPr lang="zh-TW" altLang="en-US" sz="3600" smtClean="0">
                <a:ea typeface="華康隸書體W5" pitchFamily="65" charset="-120"/>
              </a:rPr>
              <a:t>財經</a:t>
            </a:r>
            <a:r>
              <a:rPr lang="zh-TW" altLang="en-US" sz="3600" smtClean="0">
                <a:ea typeface="華康隸書體W5" pitchFamily="65" charset="-120"/>
              </a:rPr>
              <a:t>法律系</a:t>
            </a:r>
            <a:r>
              <a:rPr lang="zh-TW" altLang="en-US" sz="3600">
                <a:ea typeface="華康隸書體W5" pitchFamily="65" charset="-120"/>
              </a:rPr>
              <a:t>教授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47725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強制處分權具體分配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>
              <a:buClr>
                <a:srgbClr val="00CCFF"/>
              </a:buClr>
              <a:buFont typeface="Wingdings" pitchFamily="2" charset="2"/>
              <a:buChar char="¯"/>
            </a:pPr>
            <a:r>
              <a:rPr lang="zh-TW" altLang="en-US"/>
              <a:t>存在階段：程序導向</a:t>
            </a:r>
          </a:p>
          <a:p>
            <a:pPr>
              <a:buClr>
                <a:srgbClr val="00CCFF"/>
              </a:buClr>
              <a:buFont typeface="Wingdings" pitchFamily="2" charset="2"/>
              <a:buChar char="¯"/>
            </a:pPr>
            <a:r>
              <a:rPr lang="zh-TW" altLang="en-US"/>
              <a:t>原則：無程序無強制處分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755650" y="3068638"/>
            <a:ext cx="431800" cy="21590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強制處分存在可能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1835150" y="2708275"/>
            <a:ext cx="1728788" cy="4318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偵查階段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1835150" y="3933825"/>
            <a:ext cx="1728788" cy="433388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審判階段</a:t>
            </a: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1835150" y="5157788"/>
            <a:ext cx="1800225" cy="4318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執行階段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4211638" y="2420938"/>
            <a:ext cx="2232025" cy="360362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對人之強制處分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4211638" y="3068638"/>
            <a:ext cx="2232025" cy="35877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對事之強制處分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4211638" y="3644900"/>
            <a:ext cx="2232025" cy="36036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對人之強制處分</a:t>
            </a:r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4211638" y="4292600"/>
            <a:ext cx="2232025" cy="35877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對事之強制處分</a:t>
            </a:r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4140200" y="5157788"/>
            <a:ext cx="2303463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對人之強制處分</a:t>
            </a:r>
          </a:p>
        </p:txBody>
      </p:sp>
      <p:cxnSp>
        <p:nvCxnSpPr>
          <p:cNvPr id="19469" name="AutoShape 13"/>
          <p:cNvCxnSpPr>
            <a:cxnSpLocks noChangeShapeType="1"/>
            <a:stCxn id="19460" idx="3"/>
            <a:endCxn id="19461" idx="1"/>
          </p:cNvCxnSpPr>
          <p:nvPr/>
        </p:nvCxnSpPr>
        <p:spPr bwMode="auto">
          <a:xfrm flipV="1">
            <a:off x="1187450" y="2924175"/>
            <a:ext cx="647700" cy="12239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70" name="AutoShape 14"/>
          <p:cNvCxnSpPr>
            <a:cxnSpLocks noChangeShapeType="1"/>
            <a:stCxn id="19460" idx="3"/>
            <a:endCxn id="19462" idx="1"/>
          </p:cNvCxnSpPr>
          <p:nvPr/>
        </p:nvCxnSpPr>
        <p:spPr bwMode="auto">
          <a:xfrm>
            <a:off x="1187450" y="4148138"/>
            <a:ext cx="647700" cy="3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71" name="AutoShape 15"/>
          <p:cNvCxnSpPr>
            <a:cxnSpLocks noChangeShapeType="1"/>
            <a:stCxn id="19460" idx="3"/>
            <a:endCxn id="19463" idx="1"/>
          </p:cNvCxnSpPr>
          <p:nvPr/>
        </p:nvCxnSpPr>
        <p:spPr bwMode="auto">
          <a:xfrm>
            <a:off x="1187450" y="4148138"/>
            <a:ext cx="647700" cy="12255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72" name="AutoShape 16"/>
          <p:cNvCxnSpPr>
            <a:cxnSpLocks noChangeShapeType="1"/>
            <a:stCxn id="19461" idx="3"/>
            <a:endCxn id="19464" idx="1"/>
          </p:cNvCxnSpPr>
          <p:nvPr/>
        </p:nvCxnSpPr>
        <p:spPr bwMode="auto">
          <a:xfrm flipV="1">
            <a:off x="3563938" y="2601913"/>
            <a:ext cx="647700" cy="3222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73" name="AutoShape 17"/>
          <p:cNvCxnSpPr>
            <a:cxnSpLocks noChangeShapeType="1"/>
            <a:stCxn id="19461" idx="3"/>
            <a:endCxn id="19465" idx="1"/>
          </p:cNvCxnSpPr>
          <p:nvPr/>
        </p:nvCxnSpPr>
        <p:spPr bwMode="auto">
          <a:xfrm>
            <a:off x="3563938" y="2924175"/>
            <a:ext cx="647700" cy="323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74" name="AutoShape 18"/>
          <p:cNvCxnSpPr>
            <a:cxnSpLocks noChangeShapeType="1"/>
            <a:stCxn id="19462" idx="3"/>
            <a:endCxn id="19466" idx="1"/>
          </p:cNvCxnSpPr>
          <p:nvPr/>
        </p:nvCxnSpPr>
        <p:spPr bwMode="auto">
          <a:xfrm flipV="1">
            <a:off x="3563938" y="3825875"/>
            <a:ext cx="647700" cy="3254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75" name="AutoShape 19"/>
          <p:cNvCxnSpPr>
            <a:cxnSpLocks noChangeShapeType="1"/>
            <a:stCxn id="19462" idx="3"/>
            <a:endCxn id="19467" idx="1"/>
          </p:cNvCxnSpPr>
          <p:nvPr/>
        </p:nvCxnSpPr>
        <p:spPr bwMode="auto">
          <a:xfrm>
            <a:off x="3563938" y="4151313"/>
            <a:ext cx="647700" cy="3206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76" name="AutoShape 20"/>
          <p:cNvCxnSpPr>
            <a:cxnSpLocks noChangeShapeType="1"/>
            <a:stCxn id="19463" idx="3"/>
            <a:endCxn id="19468" idx="1"/>
          </p:cNvCxnSpPr>
          <p:nvPr/>
        </p:nvCxnSpPr>
        <p:spPr bwMode="auto">
          <a:xfrm>
            <a:off x="3635375" y="5373688"/>
            <a:ext cx="504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477" name="AutoShape 21"/>
          <p:cNvSpPr>
            <a:spLocks/>
          </p:cNvSpPr>
          <p:nvPr/>
        </p:nvSpPr>
        <p:spPr bwMode="auto">
          <a:xfrm>
            <a:off x="6443663" y="2565400"/>
            <a:ext cx="144462" cy="719138"/>
          </a:xfrm>
          <a:prstGeom prst="rightBracket">
            <a:avLst>
              <a:gd name="adj" fmla="val 4148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8" name="AutoShape 22"/>
          <p:cNvSpPr>
            <a:spLocks/>
          </p:cNvSpPr>
          <p:nvPr/>
        </p:nvSpPr>
        <p:spPr bwMode="auto">
          <a:xfrm>
            <a:off x="6443663" y="3789363"/>
            <a:ext cx="144462" cy="719137"/>
          </a:xfrm>
          <a:prstGeom prst="rightBracket">
            <a:avLst>
              <a:gd name="adj" fmla="val 4148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479" name="AutoShape 23"/>
          <p:cNvSpPr>
            <a:spLocks noChangeArrowheads="1"/>
          </p:cNvSpPr>
          <p:nvPr/>
        </p:nvSpPr>
        <p:spPr bwMode="auto">
          <a:xfrm>
            <a:off x="7019925" y="2420938"/>
            <a:ext cx="1439863" cy="792162"/>
          </a:xfrm>
          <a:prstGeom prst="wedgeRoundRectCallout">
            <a:avLst>
              <a:gd name="adj1" fmla="val -75468"/>
              <a:gd name="adj2" fmla="val -912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>
                <a:latin typeface="Tahoma" pitchFamily="34" charset="0"/>
              </a:rPr>
              <a:t>屬檢察官或法官</a:t>
            </a:r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>
            <a:off x="7019925" y="3644900"/>
            <a:ext cx="1368425" cy="792163"/>
          </a:xfrm>
          <a:prstGeom prst="wedgeRoundRectCallout">
            <a:avLst>
              <a:gd name="adj1" fmla="val -80278"/>
              <a:gd name="adj2" fmla="val -751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>
                <a:latin typeface="Tahoma" pitchFamily="34" charset="0"/>
              </a:rPr>
              <a:t>專屬於法官</a:t>
            </a:r>
          </a:p>
        </p:txBody>
      </p:sp>
      <p:sp>
        <p:nvSpPr>
          <p:cNvPr id="19481" name="AutoShape 25"/>
          <p:cNvSpPr>
            <a:spLocks noChangeArrowheads="1"/>
          </p:cNvSpPr>
          <p:nvPr/>
        </p:nvSpPr>
        <p:spPr bwMode="auto">
          <a:xfrm>
            <a:off x="6948488" y="4941888"/>
            <a:ext cx="1295400" cy="792162"/>
          </a:xfrm>
          <a:prstGeom prst="wedgeRoundRectCallout">
            <a:avLst>
              <a:gd name="adj1" fmla="val -85662"/>
              <a:gd name="adj2" fmla="val 130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>
                <a:latin typeface="Tahoma" pitchFamily="34" charset="0"/>
              </a:rPr>
              <a:t>屬指揮執行機關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774700"/>
          </a:xfrm>
        </p:spPr>
        <p:txBody>
          <a:bodyPr/>
          <a:lstStyle/>
          <a:p>
            <a:r>
              <a:rPr lang="zh-TW" altLang="en-US">
                <a:solidFill>
                  <a:srgbClr val="00FF00"/>
                </a:solidFill>
                <a:ea typeface="華康隸書體W5" pitchFamily="65" charset="-120"/>
              </a:rPr>
              <a:t>程序階段強制處分權授權關係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buClr>
                <a:srgbClr val="00CCFF"/>
              </a:buClr>
              <a:buFont typeface="Wingdings" pitchFamily="2" charset="2"/>
              <a:buChar char="¯"/>
            </a:pPr>
            <a:r>
              <a:rPr lang="zh-TW" altLang="en-US"/>
              <a:t>種類與程序授權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684213" y="2420938"/>
            <a:ext cx="358775" cy="273685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Tahoma" pitchFamily="34" charset="0"/>
              </a:rPr>
              <a:t>對人強制處分種類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3059113" y="1844675"/>
            <a:ext cx="865187" cy="287338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</a:t>
            </a: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1619250" y="3644900"/>
            <a:ext cx="1008063" cy="2873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</a:t>
            </a: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1619250" y="2349500"/>
            <a:ext cx="1008063" cy="2873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拘捕</a:t>
            </a: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1619250" y="4437063"/>
            <a:ext cx="1008063" cy="935037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具保</a:t>
            </a:r>
          </a:p>
          <a:p>
            <a:pPr algn="ctr"/>
            <a:r>
              <a:rPr lang="zh-TW" altLang="en-US">
                <a:latin typeface="Tahoma" pitchFamily="34" charset="0"/>
              </a:rPr>
              <a:t>責付</a:t>
            </a:r>
          </a:p>
          <a:p>
            <a:pPr algn="ctr"/>
            <a:r>
              <a:rPr lang="zh-TW" altLang="en-US">
                <a:latin typeface="Tahoma" pitchFamily="34" charset="0"/>
              </a:rPr>
              <a:t>限制住居</a:t>
            </a: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3059113" y="2349500"/>
            <a:ext cx="865187" cy="288925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59113" y="2852738"/>
            <a:ext cx="865187" cy="288925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執行</a:t>
            </a: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4572000" y="1773238"/>
            <a:ext cx="3600450" cy="3603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發動：檢察官；決定：檢察官</a:t>
            </a:r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4572000" y="2276475"/>
            <a:ext cx="3600450" cy="3603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發動：法官；決定：法官</a:t>
            </a:r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4572000" y="2781300"/>
            <a:ext cx="3600450" cy="3603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發動、決定：指揮執行者</a:t>
            </a:r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3059113" y="3429000"/>
            <a:ext cx="865187" cy="288925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</a:t>
            </a: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3059113" y="3933825"/>
            <a:ext cx="865187" cy="287338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</a:t>
            </a:r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3059113" y="4437063"/>
            <a:ext cx="865187" cy="288925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</a:t>
            </a:r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3059113" y="5013325"/>
            <a:ext cx="865187" cy="288925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</a:t>
            </a:r>
          </a:p>
        </p:txBody>
      </p:sp>
      <p:sp>
        <p:nvSpPr>
          <p:cNvPr id="20498" name="AutoShape 18"/>
          <p:cNvSpPr>
            <a:spLocks noChangeArrowheads="1"/>
          </p:cNvSpPr>
          <p:nvPr/>
        </p:nvSpPr>
        <p:spPr bwMode="auto">
          <a:xfrm>
            <a:off x="4572000" y="3357563"/>
            <a:ext cx="1584325" cy="35877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檢察官發動</a:t>
            </a:r>
          </a:p>
        </p:txBody>
      </p:sp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6732588" y="3357563"/>
            <a:ext cx="1439862" cy="35877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法官決定</a:t>
            </a:r>
          </a:p>
        </p:txBody>
      </p:sp>
      <p:sp>
        <p:nvSpPr>
          <p:cNvPr id="20500" name="AutoShape 20"/>
          <p:cNvSpPr>
            <a:spLocks noChangeArrowheads="1"/>
          </p:cNvSpPr>
          <p:nvPr/>
        </p:nvSpPr>
        <p:spPr bwMode="auto">
          <a:xfrm>
            <a:off x="4572000" y="3860800"/>
            <a:ext cx="3600450" cy="3603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法官自為發動與決定</a:t>
            </a:r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4572000" y="4437063"/>
            <a:ext cx="3600450" cy="288925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檢察官檢察官發動並自為決定？</a:t>
            </a:r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4572000" y="5013325"/>
            <a:ext cx="3600450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法官發動並自為決定</a:t>
            </a:r>
          </a:p>
        </p:txBody>
      </p:sp>
      <p:cxnSp>
        <p:nvCxnSpPr>
          <p:cNvPr id="20503" name="AutoShape 23"/>
          <p:cNvCxnSpPr>
            <a:cxnSpLocks noChangeShapeType="1"/>
            <a:stCxn id="20484" idx="3"/>
            <a:endCxn id="20487" idx="1"/>
          </p:cNvCxnSpPr>
          <p:nvPr/>
        </p:nvCxnSpPr>
        <p:spPr bwMode="auto">
          <a:xfrm flipV="1">
            <a:off x="1042988" y="2493963"/>
            <a:ext cx="576262" cy="129540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0504" name="AutoShape 24"/>
          <p:cNvCxnSpPr>
            <a:cxnSpLocks noChangeShapeType="1"/>
            <a:stCxn id="20484" idx="3"/>
            <a:endCxn id="20486" idx="1"/>
          </p:cNvCxnSpPr>
          <p:nvPr/>
        </p:nvCxnSpPr>
        <p:spPr bwMode="auto">
          <a:xfrm>
            <a:off x="1042988" y="3789363"/>
            <a:ext cx="5762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05" name="AutoShape 25"/>
          <p:cNvCxnSpPr>
            <a:cxnSpLocks noChangeShapeType="1"/>
            <a:stCxn id="20484" idx="3"/>
            <a:endCxn id="20488" idx="1"/>
          </p:cNvCxnSpPr>
          <p:nvPr/>
        </p:nvCxnSpPr>
        <p:spPr bwMode="auto">
          <a:xfrm>
            <a:off x="1042988" y="3789363"/>
            <a:ext cx="576262" cy="1116012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0506" name="AutoShape 26"/>
          <p:cNvCxnSpPr>
            <a:cxnSpLocks noChangeShapeType="1"/>
            <a:stCxn id="20487" idx="3"/>
            <a:endCxn id="20485" idx="1"/>
          </p:cNvCxnSpPr>
          <p:nvPr/>
        </p:nvCxnSpPr>
        <p:spPr bwMode="auto">
          <a:xfrm flipV="1">
            <a:off x="2627313" y="1989138"/>
            <a:ext cx="431800" cy="504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0507" name="AutoShape 27"/>
          <p:cNvCxnSpPr>
            <a:cxnSpLocks noChangeShapeType="1"/>
            <a:stCxn id="20487" idx="3"/>
            <a:endCxn id="20489" idx="1"/>
          </p:cNvCxnSpPr>
          <p:nvPr/>
        </p:nvCxnSpPr>
        <p:spPr bwMode="auto">
          <a:xfrm>
            <a:off x="2627313" y="2493963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508" name="AutoShape 28"/>
          <p:cNvCxnSpPr>
            <a:cxnSpLocks noChangeShapeType="1"/>
            <a:stCxn id="20487" idx="3"/>
            <a:endCxn id="20490" idx="1"/>
          </p:cNvCxnSpPr>
          <p:nvPr/>
        </p:nvCxnSpPr>
        <p:spPr bwMode="auto">
          <a:xfrm>
            <a:off x="2627313" y="2493963"/>
            <a:ext cx="431800" cy="5032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0509" name="AutoShape 29"/>
          <p:cNvSpPr>
            <a:spLocks noChangeArrowheads="1"/>
          </p:cNvSpPr>
          <p:nvPr/>
        </p:nvSpPr>
        <p:spPr bwMode="auto">
          <a:xfrm>
            <a:off x="3995738" y="1916113"/>
            <a:ext cx="431800" cy="1444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10" name="AutoShape 30"/>
          <p:cNvSpPr>
            <a:spLocks noChangeArrowheads="1"/>
          </p:cNvSpPr>
          <p:nvPr/>
        </p:nvSpPr>
        <p:spPr bwMode="auto">
          <a:xfrm>
            <a:off x="3995738" y="2420938"/>
            <a:ext cx="431800" cy="1444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11" name="AutoShape 31"/>
          <p:cNvSpPr>
            <a:spLocks noChangeArrowheads="1"/>
          </p:cNvSpPr>
          <p:nvPr/>
        </p:nvSpPr>
        <p:spPr bwMode="auto">
          <a:xfrm>
            <a:off x="3995738" y="2924175"/>
            <a:ext cx="431800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12" name="AutoShape 32"/>
          <p:cNvSpPr>
            <a:spLocks noChangeArrowheads="1"/>
          </p:cNvSpPr>
          <p:nvPr/>
        </p:nvSpPr>
        <p:spPr bwMode="auto">
          <a:xfrm>
            <a:off x="3995738" y="3500438"/>
            <a:ext cx="431800" cy="1444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13" name="AutoShape 33"/>
          <p:cNvSpPr>
            <a:spLocks noChangeArrowheads="1"/>
          </p:cNvSpPr>
          <p:nvPr/>
        </p:nvSpPr>
        <p:spPr bwMode="auto">
          <a:xfrm>
            <a:off x="6227763" y="3500438"/>
            <a:ext cx="431800" cy="1444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14" name="AutoShape 34"/>
          <p:cNvSpPr>
            <a:spLocks noChangeArrowheads="1"/>
          </p:cNvSpPr>
          <p:nvPr/>
        </p:nvSpPr>
        <p:spPr bwMode="auto">
          <a:xfrm>
            <a:off x="3995738" y="4005263"/>
            <a:ext cx="431800" cy="1444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15" name="AutoShape 35"/>
          <p:cNvSpPr>
            <a:spLocks noChangeArrowheads="1"/>
          </p:cNvSpPr>
          <p:nvPr/>
        </p:nvSpPr>
        <p:spPr bwMode="auto">
          <a:xfrm>
            <a:off x="3995738" y="4508500"/>
            <a:ext cx="431800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16" name="AutoShape 36"/>
          <p:cNvSpPr>
            <a:spLocks noChangeArrowheads="1"/>
          </p:cNvSpPr>
          <p:nvPr/>
        </p:nvSpPr>
        <p:spPr bwMode="auto">
          <a:xfrm>
            <a:off x="3995738" y="5084763"/>
            <a:ext cx="431800" cy="1444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20517" name="AutoShape 37"/>
          <p:cNvCxnSpPr>
            <a:cxnSpLocks noChangeShapeType="1"/>
            <a:stCxn id="20486" idx="3"/>
            <a:endCxn id="20494" idx="1"/>
          </p:cNvCxnSpPr>
          <p:nvPr/>
        </p:nvCxnSpPr>
        <p:spPr bwMode="auto">
          <a:xfrm flipV="1">
            <a:off x="2627313" y="3573463"/>
            <a:ext cx="431800" cy="215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0518" name="AutoShape 38"/>
          <p:cNvCxnSpPr>
            <a:cxnSpLocks noChangeShapeType="1"/>
            <a:stCxn id="20486" idx="3"/>
            <a:endCxn id="20495" idx="1"/>
          </p:cNvCxnSpPr>
          <p:nvPr/>
        </p:nvCxnSpPr>
        <p:spPr bwMode="auto">
          <a:xfrm>
            <a:off x="2627313" y="3789363"/>
            <a:ext cx="431800" cy="288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0519" name="AutoShape 39"/>
          <p:cNvCxnSpPr>
            <a:cxnSpLocks noChangeShapeType="1"/>
            <a:stCxn id="20488" idx="3"/>
            <a:endCxn id="20496" idx="1"/>
          </p:cNvCxnSpPr>
          <p:nvPr/>
        </p:nvCxnSpPr>
        <p:spPr bwMode="auto">
          <a:xfrm flipV="1">
            <a:off x="2627313" y="4581525"/>
            <a:ext cx="431800" cy="323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0520" name="AutoShape 40"/>
          <p:cNvCxnSpPr>
            <a:cxnSpLocks noChangeShapeType="1"/>
            <a:stCxn id="20488" idx="3"/>
            <a:endCxn id="20497" idx="1"/>
          </p:cNvCxnSpPr>
          <p:nvPr/>
        </p:nvCxnSpPr>
        <p:spPr bwMode="auto">
          <a:xfrm>
            <a:off x="2627313" y="4905375"/>
            <a:ext cx="431800" cy="2524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0521" name="AutoShape 41"/>
          <p:cNvSpPr>
            <a:spLocks noChangeArrowheads="1"/>
          </p:cNvSpPr>
          <p:nvPr/>
        </p:nvSpPr>
        <p:spPr bwMode="auto">
          <a:xfrm>
            <a:off x="1619250" y="5805488"/>
            <a:ext cx="935038" cy="287337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留置</a:t>
            </a:r>
          </a:p>
        </p:txBody>
      </p:sp>
      <p:cxnSp>
        <p:nvCxnSpPr>
          <p:cNvPr id="20522" name="AutoShape 42"/>
          <p:cNvCxnSpPr>
            <a:cxnSpLocks noChangeShapeType="1"/>
            <a:stCxn id="20484" idx="3"/>
            <a:endCxn id="20521" idx="1"/>
          </p:cNvCxnSpPr>
          <p:nvPr/>
        </p:nvCxnSpPr>
        <p:spPr bwMode="auto">
          <a:xfrm>
            <a:off x="1042988" y="3789363"/>
            <a:ext cx="576262" cy="2160587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0523" name="AutoShape 43"/>
          <p:cNvSpPr>
            <a:spLocks noChangeArrowheads="1"/>
          </p:cNvSpPr>
          <p:nvPr/>
        </p:nvSpPr>
        <p:spPr bwMode="auto">
          <a:xfrm>
            <a:off x="3995738" y="5661025"/>
            <a:ext cx="431800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24" name="AutoShape 44"/>
          <p:cNvSpPr>
            <a:spLocks noChangeArrowheads="1"/>
          </p:cNvSpPr>
          <p:nvPr/>
        </p:nvSpPr>
        <p:spPr bwMode="auto">
          <a:xfrm>
            <a:off x="3059113" y="5589588"/>
            <a:ext cx="865187" cy="28733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</a:t>
            </a:r>
          </a:p>
        </p:txBody>
      </p:sp>
      <p:sp>
        <p:nvSpPr>
          <p:cNvPr id="20525" name="AutoShape 45"/>
          <p:cNvSpPr>
            <a:spLocks noChangeArrowheads="1"/>
          </p:cNvSpPr>
          <p:nvPr/>
        </p:nvSpPr>
        <p:spPr bwMode="auto">
          <a:xfrm>
            <a:off x="3059113" y="6021388"/>
            <a:ext cx="865187" cy="287337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</a:t>
            </a:r>
          </a:p>
        </p:txBody>
      </p:sp>
      <p:sp>
        <p:nvSpPr>
          <p:cNvPr id="20526" name="AutoShape 46"/>
          <p:cNvSpPr>
            <a:spLocks noChangeArrowheads="1"/>
          </p:cNvSpPr>
          <p:nvPr/>
        </p:nvSpPr>
        <p:spPr bwMode="auto">
          <a:xfrm>
            <a:off x="3995738" y="6092825"/>
            <a:ext cx="431800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27" name="AutoShape 47"/>
          <p:cNvSpPr>
            <a:spLocks noChangeArrowheads="1"/>
          </p:cNvSpPr>
          <p:nvPr/>
        </p:nvSpPr>
        <p:spPr bwMode="auto">
          <a:xfrm>
            <a:off x="4572000" y="5589588"/>
            <a:ext cx="3600450" cy="287337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檢察官發動；法官決定</a:t>
            </a:r>
          </a:p>
        </p:txBody>
      </p:sp>
      <p:sp>
        <p:nvSpPr>
          <p:cNvPr id="20528" name="AutoShape 48"/>
          <p:cNvSpPr>
            <a:spLocks noChangeArrowheads="1"/>
          </p:cNvSpPr>
          <p:nvPr/>
        </p:nvSpPr>
        <p:spPr bwMode="auto">
          <a:xfrm>
            <a:off x="4572000" y="6021388"/>
            <a:ext cx="3600450" cy="288925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法官自為發動與決定</a:t>
            </a:r>
          </a:p>
        </p:txBody>
      </p:sp>
      <p:cxnSp>
        <p:nvCxnSpPr>
          <p:cNvPr id="20529" name="AutoShape 49"/>
          <p:cNvCxnSpPr>
            <a:cxnSpLocks noChangeShapeType="1"/>
            <a:stCxn id="20521" idx="3"/>
            <a:endCxn id="20524" idx="1"/>
          </p:cNvCxnSpPr>
          <p:nvPr/>
        </p:nvCxnSpPr>
        <p:spPr bwMode="auto">
          <a:xfrm flipV="1">
            <a:off x="2554288" y="5734050"/>
            <a:ext cx="504825" cy="215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0530" name="AutoShape 50"/>
          <p:cNvCxnSpPr>
            <a:cxnSpLocks noChangeShapeType="1"/>
            <a:stCxn id="20521" idx="3"/>
            <a:endCxn id="20525" idx="1"/>
          </p:cNvCxnSpPr>
          <p:nvPr/>
        </p:nvCxnSpPr>
        <p:spPr bwMode="auto">
          <a:xfrm>
            <a:off x="2554288" y="5949950"/>
            <a:ext cx="504825" cy="215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47725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程序階段強制處分權授權關係</a:t>
            </a: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684213" y="2133600"/>
            <a:ext cx="358775" cy="2735263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Tahoma" pitchFamily="34" charset="0"/>
              </a:rPr>
              <a:t>對事強制處分種類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1547813" y="2060575"/>
            <a:ext cx="1008062" cy="28892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搜索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1547813" y="3357563"/>
            <a:ext cx="1008062" cy="287337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扣押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1547813" y="4724400"/>
            <a:ext cx="1008062" cy="2873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準搜索</a:t>
            </a:r>
          </a:p>
        </p:txBody>
      </p:sp>
      <p:cxnSp>
        <p:nvCxnSpPr>
          <p:cNvPr id="21511" name="AutoShape 7"/>
          <p:cNvCxnSpPr>
            <a:cxnSpLocks noChangeShapeType="1"/>
            <a:stCxn id="21508" idx="3"/>
            <a:endCxn id="21509" idx="3"/>
          </p:cNvCxnSpPr>
          <p:nvPr/>
        </p:nvCxnSpPr>
        <p:spPr bwMode="auto">
          <a:xfrm>
            <a:off x="2555875" y="2205038"/>
            <a:ext cx="1588" cy="1296987"/>
          </a:xfrm>
          <a:prstGeom prst="bent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1512" name="AutoShape 8"/>
          <p:cNvCxnSpPr>
            <a:cxnSpLocks noChangeShapeType="1"/>
            <a:stCxn id="21507" idx="3"/>
            <a:endCxn id="21508" idx="1"/>
          </p:cNvCxnSpPr>
          <p:nvPr/>
        </p:nvCxnSpPr>
        <p:spPr bwMode="auto">
          <a:xfrm flipV="1">
            <a:off x="1042988" y="2205038"/>
            <a:ext cx="504825" cy="12969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1513" name="AutoShape 9"/>
          <p:cNvCxnSpPr>
            <a:cxnSpLocks noChangeShapeType="1"/>
            <a:stCxn id="21507" idx="3"/>
            <a:endCxn id="21509" idx="1"/>
          </p:cNvCxnSpPr>
          <p:nvPr/>
        </p:nvCxnSpPr>
        <p:spPr bwMode="auto">
          <a:xfrm>
            <a:off x="1042988" y="3502025"/>
            <a:ext cx="504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1514" name="AutoShape 10"/>
          <p:cNvCxnSpPr>
            <a:cxnSpLocks noChangeShapeType="1"/>
            <a:stCxn id="21507" idx="3"/>
            <a:endCxn id="21510" idx="1"/>
          </p:cNvCxnSpPr>
          <p:nvPr/>
        </p:nvCxnSpPr>
        <p:spPr bwMode="auto">
          <a:xfrm>
            <a:off x="1042988" y="3502025"/>
            <a:ext cx="504825" cy="13668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2843213" y="2708275"/>
            <a:ext cx="431800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3635375" y="1989138"/>
            <a:ext cx="1081088" cy="360362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</a:t>
            </a: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3635375" y="3284538"/>
            <a:ext cx="1152525" cy="35877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</a:t>
            </a:r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4859338" y="2133600"/>
            <a:ext cx="431800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5508625" y="1844675"/>
            <a:ext cx="2735263" cy="720725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檢察官發動：聲請</a:t>
            </a:r>
          </a:p>
          <a:p>
            <a:pPr algn="ctr"/>
            <a:r>
              <a:rPr lang="zh-TW" altLang="en-US">
                <a:latin typeface="Tahoma" pitchFamily="34" charset="0"/>
              </a:rPr>
              <a:t>法院決定：核發</a:t>
            </a: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4932363" y="3429000"/>
            <a:ext cx="431800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5508625" y="3141663"/>
            <a:ext cx="2735263" cy="719137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當事人發動：聲請</a:t>
            </a:r>
          </a:p>
          <a:p>
            <a:pPr algn="ctr"/>
            <a:r>
              <a:rPr lang="zh-TW" altLang="en-US">
                <a:latin typeface="Tahoma" pitchFamily="34" charset="0"/>
              </a:rPr>
              <a:t>法院決定：核發</a:t>
            </a:r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2700338" y="4797425"/>
            <a:ext cx="431800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3563938" y="4292600"/>
            <a:ext cx="1152525" cy="36036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</a:t>
            </a:r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3563938" y="5084763"/>
            <a:ext cx="1152525" cy="360362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</a:t>
            </a:r>
          </a:p>
        </p:txBody>
      </p:sp>
      <p:cxnSp>
        <p:nvCxnSpPr>
          <p:cNvPr id="21525" name="AutoShape 21"/>
          <p:cNvCxnSpPr>
            <a:cxnSpLocks noChangeShapeType="1"/>
            <a:stCxn id="21523" idx="1"/>
            <a:endCxn id="21524" idx="1"/>
          </p:cNvCxnSpPr>
          <p:nvPr/>
        </p:nvCxnSpPr>
        <p:spPr bwMode="auto">
          <a:xfrm rot="10800000" flipH="1" flipV="1">
            <a:off x="3563938" y="4473575"/>
            <a:ext cx="1587" cy="792163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</p:cxnSp>
      <p:cxnSp>
        <p:nvCxnSpPr>
          <p:cNvPr id="21526" name="AutoShape 22"/>
          <p:cNvCxnSpPr>
            <a:cxnSpLocks noChangeShapeType="1"/>
            <a:stCxn id="21516" idx="1"/>
            <a:endCxn id="21517" idx="1"/>
          </p:cNvCxnSpPr>
          <p:nvPr/>
        </p:nvCxnSpPr>
        <p:spPr bwMode="auto">
          <a:xfrm rot="10800000" flipH="1" flipV="1">
            <a:off x="3635375" y="2170113"/>
            <a:ext cx="1588" cy="1293812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21527" name="AutoShape 23"/>
          <p:cNvSpPr>
            <a:spLocks noChangeArrowheads="1"/>
          </p:cNvSpPr>
          <p:nvPr/>
        </p:nvSpPr>
        <p:spPr bwMode="auto">
          <a:xfrm>
            <a:off x="4859338" y="4437063"/>
            <a:ext cx="431800" cy="1444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28" name="AutoShape 24"/>
          <p:cNvSpPr>
            <a:spLocks noChangeArrowheads="1"/>
          </p:cNvSpPr>
          <p:nvPr/>
        </p:nvSpPr>
        <p:spPr bwMode="auto">
          <a:xfrm>
            <a:off x="5508625" y="4149725"/>
            <a:ext cx="2735263" cy="6477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經檢察官許可或</a:t>
            </a:r>
            <a:r>
              <a:rPr lang="en-US" altLang="zh-TW">
                <a:latin typeface="Tahoma" pitchFamily="34" charset="0"/>
              </a:rPr>
              <a:t>§205-2</a:t>
            </a:r>
          </a:p>
        </p:txBody>
      </p:sp>
      <p:sp>
        <p:nvSpPr>
          <p:cNvPr id="21529" name="AutoShape 25"/>
          <p:cNvSpPr>
            <a:spLocks noChangeArrowheads="1"/>
          </p:cNvSpPr>
          <p:nvPr/>
        </p:nvSpPr>
        <p:spPr bwMode="auto">
          <a:xfrm>
            <a:off x="4859338" y="5229225"/>
            <a:ext cx="431800" cy="1444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>
            <a:off x="5508625" y="5013325"/>
            <a:ext cx="2735263" cy="6477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經法官（審判長或</a:t>
            </a:r>
          </a:p>
          <a:p>
            <a:pPr algn="ctr"/>
            <a:r>
              <a:rPr lang="zh-TW" altLang="en-US">
                <a:latin typeface="Tahoma" pitchFamily="34" charset="0"/>
              </a:rPr>
              <a:t>受命法官）許可</a:t>
            </a:r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>
            <a:off x="971550" y="5373688"/>
            <a:ext cx="2232025" cy="1079500"/>
          </a:xfrm>
          <a:prstGeom prst="wedgeRoundRectCallout">
            <a:avLst>
              <a:gd name="adj1" fmla="val -11310"/>
              <a:gd name="adj2" fmla="val -75000"/>
              <a:gd name="adj3" fmla="val 16667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 sz="2400">
                <a:latin typeface="Tahoma" pitchFamily="34" charset="0"/>
              </a:rPr>
              <a:t>係指</a:t>
            </a:r>
            <a:r>
              <a:rPr lang="en-US" altLang="zh-TW" sz="2400">
                <a:latin typeface="Tahoma" pitchFamily="34" charset="0"/>
              </a:rPr>
              <a:t>§ § 205-1</a:t>
            </a:r>
            <a:r>
              <a:rPr lang="zh-TW" altLang="en-US" sz="2400">
                <a:latin typeface="Tahoma" pitchFamily="34" charset="0"/>
              </a:rPr>
              <a:t>、</a:t>
            </a:r>
            <a:r>
              <a:rPr lang="en-US" altLang="zh-TW" sz="2400">
                <a:latin typeface="Tahoma" pitchFamily="34" charset="0"/>
              </a:rPr>
              <a:t>205-2</a:t>
            </a:r>
            <a:r>
              <a:rPr lang="zh-TW" altLang="en-US" sz="2400">
                <a:latin typeface="Tahoma" pitchFamily="34" charset="0"/>
              </a:rPr>
              <a:t>之作為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強制處分權正當性基礎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>
                <a:ea typeface="標楷體" pitchFamily="65" charset="-120"/>
              </a:rPr>
              <a:t>正當性基準：令狀原則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827088" y="3213100"/>
            <a:ext cx="360362" cy="1439863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令狀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1692275" y="1989138"/>
            <a:ext cx="1079500" cy="358775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拘提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1692275" y="2565400"/>
            <a:ext cx="1079500" cy="360363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1692275" y="3141663"/>
            <a:ext cx="1079500" cy="1006475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具保</a:t>
            </a:r>
          </a:p>
          <a:p>
            <a:pPr algn="ctr"/>
            <a:r>
              <a:rPr lang="zh-TW" altLang="en-US">
                <a:latin typeface="Tahoma" pitchFamily="34" charset="0"/>
              </a:rPr>
              <a:t>責付</a:t>
            </a:r>
          </a:p>
          <a:p>
            <a:pPr algn="ctr"/>
            <a:r>
              <a:rPr lang="zh-TW" altLang="en-US">
                <a:latin typeface="Tahoma" pitchFamily="34" charset="0"/>
              </a:rPr>
              <a:t>限制住居</a:t>
            </a: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1692275" y="4365625"/>
            <a:ext cx="1079500" cy="647700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搜索</a:t>
            </a:r>
          </a:p>
          <a:p>
            <a:pPr algn="ctr"/>
            <a:r>
              <a:rPr lang="zh-TW" altLang="en-US">
                <a:latin typeface="Tahoma" pitchFamily="34" charset="0"/>
              </a:rPr>
              <a:t>扣押</a:t>
            </a: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1692275" y="5229225"/>
            <a:ext cx="1079500" cy="360363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留置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3203575" y="1989138"/>
            <a:ext cx="1081088" cy="360362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solidFill>
                  <a:srgbClr val="FFFF99"/>
                </a:solidFill>
                <a:latin typeface="Tahoma" pitchFamily="34" charset="0"/>
              </a:rPr>
              <a:t>拘票</a:t>
            </a:r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3203575" y="2565400"/>
            <a:ext cx="1081088" cy="358775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solidFill>
                  <a:srgbClr val="FFFF99"/>
                </a:solidFill>
                <a:latin typeface="Tahoma" pitchFamily="34" charset="0"/>
              </a:rPr>
              <a:t>押票</a:t>
            </a:r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3203575" y="3284538"/>
            <a:ext cx="1081088" cy="720725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solidFill>
                  <a:srgbClr val="FFFF99"/>
                </a:solidFill>
                <a:latin typeface="Tahoma" pitchFamily="34" charset="0"/>
              </a:rPr>
              <a:t>處分或</a:t>
            </a:r>
          </a:p>
          <a:p>
            <a:pPr algn="ctr"/>
            <a:r>
              <a:rPr lang="zh-TW" altLang="en-US">
                <a:solidFill>
                  <a:srgbClr val="FFFF99"/>
                </a:solidFill>
                <a:latin typeface="Tahoma" pitchFamily="34" charset="0"/>
              </a:rPr>
              <a:t>裁定</a:t>
            </a:r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>
            <a:off x="3276600" y="4508500"/>
            <a:ext cx="1008063" cy="360363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solidFill>
                  <a:srgbClr val="FFFF99"/>
                </a:solidFill>
                <a:latin typeface="Tahoma" pitchFamily="34" charset="0"/>
              </a:rPr>
              <a:t>搜索票</a:t>
            </a:r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auto">
          <a:xfrm>
            <a:off x="3276600" y="5229225"/>
            <a:ext cx="1079500" cy="360363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solidFill>
                  <a:srgbClr val="FFFF99"/>
                </a:solidFill>
                <a:latin typeface="Tahoma" pitchFamily="34" charset="0"/>
              </a:rPr>
              <a:t>留置票</a:t>
            </a:r>
          </a:p>
        </p:txBody>
      </p:sp>
      <p:cxnSp>
        <p:nvCxnSpPr>
          <p:cNvPr id="22543" name="AutoShape 15"/>
          <p:cNvCxnSpPr>
            <a:cxnSpLocks noChangeShapeType="1"/>
            <a:stCxn id="22532" idx="3"/>
            <a:endCxn id="22533" idx="1"/>
          </p:cNvCxnSpPr>
          <p:nvPr/>
        </p:nvCxnSpPr>
        <p:spPr bwMode="auto">
          <a:xfrm flipV="1">
            <a:off x="1187450" y="2168525"/>
            <a:ext cx="504825" cy="1765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2544" name="AutoShape 16"/>
          <p:cNvCxnSpPr>
            <a:cxnSpLocks noChangeShapeType="1"/>
            <a:stCxn id="22532" idx="3"/>
            <a:endCxn id="22534" idx="1"/>
          </p:cNvCxnSpPr>
          <p:nvPr/>
        </p:nvCxnSpPr>
        <p:spPr bwMode="auto">
          <a:xfrm flipV="1">
            <a:off x="1187450" y="2746375"/>
            <a:ext cx="504825" cy="1187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2545" name="AutoShape 17"/>
          <p:cNvCxnSpPr>
            <a:cxnSpLocks noChangeShapeType="1"/>
            <a:stCxn id="22532" idx="3"/>
            <a:endCxn id="22535" idx="1"/>
          </p:cNvCxnSpPr>
          <p:nvPr/>
        </p:nvCxnSpPr>
        <p:spPr bwMode="auto">
          <a:xfrm flipV="1">
            <a:off x="1187450" y="3644900"/>
            <a:ext cx="504825" cy="288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2546" name="AutoShape 18"/>
          <p:cNvCxnSpPr>
            <a:cxnSpLocks noChangeShapeType="1"/>
            <a:stCxn id="22532" idx="3"/>
            <a:endCxn id="22536" idx="1"/>
          </p:cNvCxnSpPr>
          <p:nvPr/>
        </p:nvCxnSpPr>
        <p:spPr bwMode="auto">
          <a:xfrm>
            <a:off x="1187450" y="3933825"/>
            <a:ext cx="504825" cy="755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2547" name="AutoShape 19"/>
          <p:cNvCxnSpPr>
            <a:cxnSpLocks noChangeShapeType="1"/>
            <a:stCxn id="22532" idx="3"/>
            <a:endCxn id="22537" idx="1"/>
          </p:cNvCxnSpPr>
          <p:nvPr/>
        </p:nvCxnSpPr>
        <p:spPr bwMode="auto">
          <a:xfrm>
            <a:off x="1187450" y="3933825"/>
            <a:ext cx="504825" cy="14763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2843213" y="2060575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49" name="AutoShape 21"/>
          <p:cNvSpPr>
            <a:spLocks noChangeArrowheads="1"/>
          </p:cNvSpPr>
          <p:nvPr/>
        </p:nvSpPr>
        <p:spPr bwMode="auto">
          <a:xfrm>
            <a:off x="2843213" y="2636838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50" name="AutoShape 22"/>
          <p:cNvSpPr>
            <a:spLocks noChangeArrowheads="1"/>
          </p:cNvSpPr>
          <p:nvPr/>
        </p:nvSpPr>
        <p:spPr bwMode="auto">
          <a:xfrm>
            <a:off x="2843213" y="3573463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51" name="AutoShape 23"/>
          <p:cNvSpPr>
            <a:spLocks noChangeArrowheads="1"/>
          </p:cNvSpPr>
          <p:nvPr/>
        </p:nvSpPr>
        <p:spPr bwMode="auto">
          <a:xfrm>
            <a:off x="2843213" y="4581525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52" name="AutoShape 24"/>
          <p:cNvSpPr>
            <a:spLocks noChangeArrowheads="1"/>
          </p:cNvSpPr>
          <p:nvPr/>
        </p:nvSpPr>
        <p:spPr bwMode="auto">
          <a:xfrm>
            <a:off x="2843213" y="5300663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53" name="AutoShape 25"/>
          <p:cNvSpPr>
            <a:spLocks noChangeArrowheads="1"/>
          </p:cNvSpPr>
          <p:nvPr/>
        </p:nvSpPr>
        <p:spPr bwMode="auto">
          <a:xfrm>
            <a:off x="4716463" y="1844675"/>
            <a:ext cx="4032250" cy="431800"/>
          </a:xfrm>
          <a:prstGeom prst="wedgeRoundRectCallout">
            <a:avLst>
              <a:gd name="adj1" fmla="val -59644"/>
              <a:gd name="adj2" fmla="val 4007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>
                <a:latin typeface="Tahoma" pitchFamily="34" charset="0"/>
              </a:rPr>
              <a:t>偵查中檢察官、審判中法官簽發</a:t>
            </a:r>
          </a:p>
        </p:txBody>
      </p:sp>
      <p:sp>
        <p:nvSpPr>
          <p:cNvPr id="22554" name="AutoShape 26"/>
          <p:cNvSpPr>
            <a:spLocks noChangeArrowheads="1"/>
          </p:cNvSpPr>
          <p:nvPr/>
        </p:nvSpPr>
        <p:spPr bwMode="auto">
          <a:xfrm>
            <a:off x="4643438" y="2492375"/>
            <a:ext cx="4105275" cy="649288"/>
          </a:xfrm>
          <a:prstGeom prst="wedgeRoundRectCallout">
            <a:avLst>
              <a:gd name="adj1" fmla="val -57657"/>
              <a:gd name="adj2" fmla="val -2457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Tahoma" pitchFamily="34" charset="0"/>
              </a:rPr>
              <a:t>偵查：檢察官聲請、法官裁定</a:t>
            </a:r>
          </a:p>
          <a:p>
            <a:pPr>
              <a:lnSpc>
                <a:spcPct val="85000"/>
              </a:lnSpc>
            </a:pPr>
            <a:r>
              <a:rPr lang="zh-TW" altLang="en-US">
                <a:latin typeface="Tahoma" pitchFamily="34" charset="0"/>
              </a:rPr>
              <a:t>審判：法官職權決定</a:t>
            </a:r>
          </a:p>
        </p:txBody>
      </p:sp>
      <p:sp>
        <p:nvSpPr>
          <p:cNvPr id="22555" name="AutoShape 27"/>
          <p:cNvSpPr>
            <a:spLocks noChangeArrowheads="1"/>
          </p:cNvSpPr>
          <p:nvPr/>
        </p:nvSpPr>
        <p:spPr bwMode="auto">
          <a:xfrm>
            <a:off x="4716463" y="3284538"/>
            <a:ext cx="4032250" cy="936625"/>
          </a:xfrm>
          <a:prstGeom prst="wedgeRoundRectCallout">
            <a:avLst>
              <a:gd name="adj1" fmla="val -59685"/>
              <a:gd name="adj2" fmla="val -2000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Tahoma" pitchFamily="34" charset="0"/>
              </a:rPr>
              <a:t>現行法偵查中檢察官、審判鍾法官決定</a:t>
            </a:r>
            <a:r>
              <a:rPr lang="en-US" altLang="zh-TW">
                <a:latin typeface="Tahoma" pitchFamily="34" charset="0"/>
              </a:rPr>
              <a:t>※</a:t>
            </a:r>
            <a:r>
              <a:rPr lang="zh-TW" altLang="en-US">
                <a:latin typeface="Tahoma" pitchFamily="34" charset="0"/>
              </a:rPr>
              <a:t>注意</a:t>
            </a:r>
            <a:r>
              <a:rPr lang="en-US" altLang="zh-TW">
                <a:latin typeface="Tahoma" pitchFamily="34" charset="0"/>
              </a:rPr>
              <a:t>§93III</a:t>
            </a:r>
            <a:r>
              <a:rPr lang="zh-TW" altLang="en-US">
                <a:latin typeface="Tahoma" pitchFamily="34" charset="0"/>
              </a:rPr>
              <a:t>與</a:t>
            </a:r>
            <a:r>
              <a:rPr lang="en-US" altLang="zh-TW">
                <a:latin typeface="Tahoma" pitchFamily="34" charset="0"/>
              </a:rPr>
              <a:t>§101-2</a:t>
            </a:r>
            <a:r>
              <a:rPr lang="zh-TW" altLang="en-US">
                <a:latin typeface="Tahoma" pitchFamily="34" charset="0"/>
              </a:rPr>
              <a:t>之關係</a:t>
            </a:r>
          </a:p>
        </p:txBody>
      </p:sp>
      <p:sp>
        <p:nvSpPr>
          <p:cNvPr id="22556" name="AutoShape 28"/>
          <p:cNvSpPr>
            <a:spLocks noChangeArrowheads="1"/>
          </p:cNvSpPr>
          <p:nvPr/>
        </p:nvSpPr>
        <p:spPr bwMode="auto">
          <a:xfrm>
            <a:off x="4716463" y="4437063"/>
            <a:ext cx="3959225" cy="504825"/>
          </a:xfrm>
          <a:prstGeom prst="wedgeRoundRectCallout">
            <a:avLst>
              <a:gd name="adj1" fmla="val -58181"/>
              <a:gd name="adj2" fmla="val -88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>
                <a:latin typeface="Tahoma" pitchFamily="34" charset="0"/>
              </a:rPr>
              <a:t>偵查機關聲請、法官核發</a:t>
            </a:r>
          </a:p>
        </p:txBody>
      </p:sp>
      <p:sp>
        <p:nvSpPr>
          <p:cNvPr id="22557" name="AutoShape 29"/>
          <p:cNvSpPr>
            <a:spLocks noChangeArrowheads="1"/>
          </p:cNvSpPr>
          <p:nvPr/>
        </p:nvSpPr>
        <p:spPr bwMode="auto">
          <a:xfrm>
            <a:off x="4716463" y="5300663"/>
            <a:ext cx="3959225" cy="649287"/>
          </a:xfrm>
          <a:prstGeom prst="wedgeRoundRectCallout">
            <a:avLst>
              <a:gd name="adj1" fmla="val -56375"/>
              <a:gd name="adj2" fmla="val -3777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Tahoma" pitchFamily="34" charset="0"/>
              </a:rPr>
              <a:t>法官核發，檢察官如有需要應向法院聲請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96938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羈押之程序條件</a:t>
            </a:r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395288" y="2420938"/>
            <a:ext cx="576262" cy="2376487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 sz="2400"/>
              <a:t>羈押條件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1835150" y="1916113"/>
            <a:ext cx="2160588" cy="504825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/>
              <a:t>程序踐行條件</a:t>
            </a: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1835150" y="2852738"/>
            <a:ext cx="2160588" cy="504825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/>
              <a:t>足認犯罪嫌疑</a:t>
            </a: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1835150" y="3789363"/>
            <a:ext cx="2160588" cy="504825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/>
              <a:t>具羈押原因</a:t>
            </a: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1835150" y="4724400"/>
            <a:ext cx="2160588" cy="504825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/>
              <a:t>有羈押必要</a:t>
            </a:r>
          </a:p>
        </p:txBody>
      </p:sp>
      <p:cxnSp>
        <p:nvCxnSpPr>
          <p:cNvPr id="37898" name="AutoShape 10"/>
          <p:cNvCxnSpPr>
            <a:cxnSpLocks noChangeShapeType="1"/>
            <a:stCxn id="37893" idx="3"/>
            <a:endCxn id="37895" idx="1"/>
          </p:cNvCxnSpPr>
          <p:nvPr/>
        </p:nvCxnSpPr>
        <p:spPr bwMode="auto">
          <a:xfrm flipV="1">
            <a:off x="971550" y="3105150"/>
            <a:ext cx="863600" cy="504825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7899" name="AutoShape 11"/>
          <p:cNvCxnSpPr>
            <a:cxnSpLocks noChangeShapeType="1"/>
            <a:stCxn id="37893" idx="3"/>
            <a:endCxn id="37896" idx="1"/>
          </p:cNvCxnSpPr>
          <p:nvPr/>
        </p:nvCxnSpPr>
        <p:spPr bwMode="auto">
          <a:xfrm>
            <a:off x="971550" y="3609975"/>
            <a:ext cx="863600" cy="431800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7900" name="AutoShape 12"/>
          <p:cNvCxnSpPr>
            <a:cxnSpLocks noChangeShapeType="1"/>
            <a:stCxn id="37893" idx="3"/>
            <a:endCxn id="37894" idx="1"/>
          </p:cNvCxnSpPr>
          <p:nvPr/>
        </p:nvCxnSpPr>
        <p:spPr bwMode="auto">
          <a:xfrm flipV="1">
            <a:off x="971550" y="2168525"/>
            <a:ext cx="863600" cy="1441450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7901" name="AutoShape 13"/>
          <p:cNvCxnSpPr>
            <a:cxnSpLocks noChangeShapeType="1"/>
            <a:stCxn id="37893" idx="3"/>
            <a:endCxn id="37897" idx="1"/>
          </p:cNvCxnSpPr>
          <p:nvPr/>
        </p:nvCxnSpPr>
        <p:spPr bwMode="auto">
          <a:xfrm>
            <a:off x="971550" y="3609975"/>
            <a:ext cx="863600" cy="1366838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7902" name="AutoShape 14"/>
          <p:cNvSpPr>
            <a:spLocks noChangeArrowheads="1"/>
          </p:cNvSpPr>
          <p:nvPr/>
        </p:nvSpPr>
        <p:spPr bwMode="auto">
          <a:xfrm>
            <a:off x="5076825" y="1916113"/>
            <a:ext cx="3240088" cy="5048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/>
              <a:t>經法官訊問</a:t>
            </a:r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5076825" y="2852738"/>
            <a:ext cx="3240088" cy="5048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/>
              <a:t>具為行為人之充分條件</a:t>
            </a:r>
          </a:p>
        </p:txBody>
      </p:sp>
      <p:sp>
        <p:nvSpPr>
          <p:cNvPr id="37904" name="AutoShape 16"/>
          <p:cNvSpPr>
            <a:spLocks noChangeArrowheads="1"/>
          </p:cNvSpPr>
          <p:nvPr/>
        </p:nvSpPr>
        <p:spPr bwMode="auto">
          <a:xfrm>
            <a:off x="5148263" y="3789363"/>
            <a:ext cx="3240087" cy="5048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2400"/>
              <a:t>§101</a:t>
            </a:r>
            <a:r>
              <a:rPr lang="zh-TW" altLang="en-US" sz="2400"/>
              <a:t>之法定原因</a:t>
            </a:r>
          </a:p>
        </p:txBody>
      </p:sp>
      <p:sp>
        <p:nvSpPr>
          <p:cNvPr id="37905" name="AutoShape 17"/>
          <p:cNvSpPr>
            <a:spLocks noChangeArrowheads="1"/>
          </p:cNvSpPr>
          <p:nvPr/>
        </p:nvSpPr>
        <p:spPr bwMode="auto">
          <a:xfrm>
            <a:off x="5148263" y="4724400"/>
            <a:ext cx="3240087" cy="5048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400"/>
              <a:t>具程序保全的必要性</a:t>
            </a:r>
          </a:p>
        </p:txBody>
      </p:sp>
      <p:sp>
        <p:nvSpPr>
          <p:cNvPr id="37906" name="AutoShape 18"/>
          <p:cNvSpPr>
            <a:spLocks noChangeArrowheads="1"/>
          </p:cNvSpPr>
          <p:nvPr/>
        </p:nvSpPr>
        <p:spPr bwMode="auto">
          <a:xfrm>
            <a:off x="4140200" y="2060575"/>
            <a:ext cx="792163" cy="2159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auto">
          <a:xfrm>
            <a:off x="4140200" y="2997200"/>
            <a:ext cx="792163" cy="2159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908" name="AutoShape 20"/>
          <p:cNvSpPr>
            <a:spLocks noChangeArrowheads="1"/>
          </p:cNvSpPr>
          <p:nvPr/>
        </p:nvSpPr>
        <p:spPr bwMode="auto">
          <a:xfrm>
            <a:off x="4140200" y="3933825"/>
            <a:ext cx="792163" cy="2159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909" name="AutoShape 21"/>
          <p:cNvSpPr>
            <a:spLocks noChangeArrowheads="1"/>
          </p:cNvSpPr>
          <p:nvPr/>
        </p:nvSpPr>
        <p:spPr bwMode="auto">
          <a:xfrm>
            <a:off x="4140200" y="4868863"/>
            <a:ext cx="792163" cy="2159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774700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(P)" pitchFamily="66" charset="-120"/>
              </a:rPr>
              <a:t>不同程序階段之羈押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/>
              <a:t>偵查中羈押：</a:t>
            </a:r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/>
              <a:t>審判中羈押：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755650" y="1989138"/>
            <a:ext cx="431800" cy="15113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被告經拘捕</a:t>
            </a: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1763713" y="1989138"/>
            <a:ext cx="433387" cy="15113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檢察官訊問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2627313" y="1989138"/>
            <a:ext cx="1223962" cy="360362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羈押原因</a:t>
            </a:r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2627313" y="3141663"/>
            <a:ext cx="1223962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羈押必要</a:t>
            </a:r>
          </a:p>
        </p:txBody>
      </p:sp>
      <p:cxnSp>
        <p:nvCxnSpPr>
          <p:cNvPr id="23560" name="AutoShape 8"/>
          <p:cNvCxnSpPr>
            <a:cxnSpLocks noChangeShapeType="1"/>
            <a:stCxn id="23557" idx="3"/>
            <a:endCxn id="23558" idx="1"/>
          </p:cNvCxnSpPr>
          <p:nvPr/>
        </p:nvCxnSpPr>
        <p:spPr bwMode="auto">
          <a:xfrm flipV="1">
            <a:off x="2197100" y="2170113"/>
            <a:ext cx="430213" cy="574675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3561" name="AutoShape 9"/>
          <p:cNvCxnSpPr>
            <a:cxnSpLocks noChangeShapeType="1"/>
            <a:stCxn id="23557" idx="3"/>
            <a:endCxn id="23559" idx="1"/>
          </p:cNvCxnSpPr>
          <p:nvPr/>
        </p:nvCxnSpPr>
        <p:spPr bwMode="auto">
          <a:xfrm>
            <a:off x="2197100" y="2744788"/>
            <a:ext cx="430213" cy="576262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3562" name="AutoShape 10"/>
          <p:cNvCxnSpPr>
            <a:cxnSpLocks noChangeShapeType="1"/>
            <a:stCxn id="23558" idx="3"/>
            <a:endCxn id="23559" idx="3"/>
          </p:cNvCxnSpPr>
          <p:nvPr/>
        </p:nvCxnSpPr>
        <p:spPr bwMode="auto">
          <a:xfrm>
            <a:off x="3851275" y="2170113"/>
            <a:ext cx="1588" cy="1150937"/>
          </a:xfrm>
          <a:prstGeom prst="bentConnector3">
            <a:avLst>
              <a:gd name="adj1" fmla="val 71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1258888" y="2636838"/>
            <a:ext cx="433387" cy="144462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4067175" y="2636838"/>
            <a:ext cx="433388" cy="144462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4572000" y="1916113"/>
            <a:ext cx="360363" cy="1585912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向法院聲押</a:t>
            </a:r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>
            <a:off x="5580063" y="1916113"/>
            <a:ext cx="360362" cy="15843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法官訊問被告</a:t>
            </a: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5003800" y="2636838"/>
            <a:ext cx="433388" cy="144462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>
            <a:off x="6516688" y="1916113"/>
            <a:ext cx="1368425" cy="360362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裁定羈押</a:t>
            </a:r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>
            <a:off x="6516688" y="3068638"/>
            <a:ext cx="1368425" cy="360362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駁回聲請</a:t>
            </a:r>
          </a:p>
        </p:txBody>
      </p:sp>
      <p:cxnSp>
        <p:nvCxnSpPr>
          <p:cNvPr id="23570" name="AutoShape 18"/>
          <p:cNvCxnSpPr>
            <a:cxnSpLocks noChangeShapeType="1"/>
            <a:stCxn id="23566" idx="3"/>
            <a:endCxn id="23568" idx="1"/>
          </p:cNvCxnSpPr>
          <p:nvPr/>
        </p:nvCxnSpPr>
        <p:spPr bwMode="auto">
          <a:xfrm flipV="1">
            <a:off x="5940425" y="2097088"/>
            <a:ext cx="576263" cy="611187"/>
          </a:xfrm>
          <a:prstGeom prst="bentConnector3">
            <a:avLst>
              <a:gd name="adj1" fmla="val 49861"/>
            </a:avLst>
          </a:prstGeom>
          <a:noFill/>
          <a:ln w="38100">
            <a:solidFill>
              <a:srgbClr val="66CCFF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3571" name="AutoShape 19"/>
          <p:cNvCxnSpPr>
            <a:cxnSpLocks noChangeShapeType="1"/>
            <a:stCxn id="23566" idx="3"/>
            <a:endCxn id="23569" idx="1"/>
          </p:cNvCxnSpPr>
          <p:nvPr/>
        </p:nvCxnSpPr>
        <p:spPr bwMode="auto">
          <a:xfrm>
            <a:off x="5940425" y="2708275"/>
            <a:ext cx="576263" cy="541338"/>
          </a:xfrm>
          <a:prstGeom prst="bentConnector3">
            <a:avLst>
              <a:gd name="adj1" fmla="val 49861"/>
            </a:avLst>
          </a:prstGeom>
          <a:noFill/>
          <a:ln w="38100">
            <a:solidFill>
              <a:srgbClr val="66CCFF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3572" name="AutoShape 20"/>
          <p:cNvSpPr>
            <a:spLocks noChangeArrowheads="1"/>
          </p:cNvSpPr>
          <p:nvPr/>
        </p:nvSpPr>
        <p:spPr bwMode="auto">
          <a:xfrm>
            <a:off x="755650" y="4365625"/>
            <a:ext cx="360363" cy="165576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法官訊問被告</a:t>
            </a:r>
          </a:p>
        </p:txBody>
      </p:sp>
      <p:sp>
        <p:nvSpPr>
          <p:cNvPr id="23573" name="AutoShape 21"/>
          <p:cNvSpPr>
            <a:spLocks noChangeArrowheads="1"/>
          </p:cNvSpPr>
          <p:nvPr/>
        </p:nvSpPr>
        <p:spPr bwMode="auto">
          <a:xfrm>
            <a:off x="2484438" y="4365625"/>
            <a:ext cx="1223962" cy="35877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羈押原因</a:t>
            </a:r>
          </a:p>
        </p:txBody>
      </p:sp>
      <p:sp>
        <p:nvSpPr>
          <p:cNvPr id="23574" name="AutoShape 22"/>
          <p:cNvSpPr>
            <a:spLocks noChangeArrowheads="1"/>
          </p:cNvSpPr>
          <p:nvPr/>
        </p:nvSpPr>
        <p:spPr bwMode="auto">
          <a:xfrm>
            <a:off x="2484438" y="5589588"/>
            <a:ext cx="1223962" cy="360362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羈押必要</a:t>
            </a:r>
          </a:p>
        </p:txBody>
      </p:sp>
      <p:sp>
        <p:nvSpPr>
          <p:cNvPr id="23575" name="AutoShape 23"/>
          <p:cNvSpPr>
            <a:spLocks noChangeArrowheads="1"/>
          </p:cNvSpPr>
          <p:nvPr/>
        </p:nvSpPr>
        <p:spPr bwMode="auto">
          <a:xfrm>
            <a:off x="1619250" y="4365625"/>
            <a:ext cx="360363" cy="165576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羈押審酌</a:t>
            </a:r>
          </a:p>
        </p:txBody>
      </p:sp>
      <p:cxnSp>
        <p:nvCxnSpPr>
          <p:cNvPr id="23576" name="AutoShape 24"/>
          <p:cNvCxnSpPr>
            <a:cxnSpLocks noChangeShapeType="1"/>
            <a:stCxn id="23575" idx="3"/>
            <a:endCxn id="23573" idx="1"/>
          </p:cNvCxnSpPr>
          <p:nvPr/>
        </p:nvCxnSpPr>
        <p:spPr bwMode="auto">
          <a:xfrm flipV="1">
            <a:off x="1979613" y="4545013"/>
            <a:ext cx="504825" cy="6492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3577" name="AutoShape 25"/>
          <p:cNvCxnSpPr>
            <a:cxnSpLocks noChangeShapeType="1"/>
            <a:stCxn id="23575" idx="3"/>
            <a:endCxn id="23574" idx="1"/>
          </p:cNvCxnSpPr>
          <p:nvPr/>
        </p:nvCxnSpPr>
        <p:spPr bwMode="auto">
          <a:xfrm>
            <a:off x="1979613" y="5194300"/>
            <a:ext cx="504825" cy="5762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3578" name="AutoShape 26"/>
          <p:cNvSpPr>
            <a:spLocks noChangeArrowheads="1"/>
          </p:cNvSpPr>
          <p:nvPr/>
        </p:nvSpPr>
        <p:spPr bwMode="auto">
          <a:xfrm>
            <a:off x="1187450" y="508476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23579" name="AutoShape 27"/>
          <p:cNvCxnSpPr>
            <a:cxnSpLocks noChangeShapeType="1"/>
            <a:stCxn id="23573" idx="3"/>
            <a:endCxn id="23574" idx="3"/>
          </p:cNvCxnSpPr>
          <p:nvPr/>
        </p:nvCxnSpPr>
        <p:spPr bwMode="auto">
          <a:xfrm>
            <a:off x="3708400" y="4545013"/>
            <a:ext cx="1588" cy="1225550"/>
          </a:xfrm>
          <a:prstGeom prst="bentConnector3">
            <a:avLst>
              <a:gd name="adj1" fmla="val 8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3580" name="AutoShape 28"/>
          <p:cNvSpPr>
            <a:spLocks noChangeArrowheads="1"/>
          </p:cNvSpPr>
          <p:nvPr/>
        </p:nvSpPr>
        <p:spPr bwMode="auto">
          <a:xfrm>
            <a:off x="3924300" y="508476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81" name="AutoShape 29"/>
          <p:cNvSpPr>
            <a:spLocks noChangeArrowheads="1"/>
          </p:cNvSpPr>
          <p:nvPr/>
        </p:nvSpPr>
        <p:spPr bwMode="auto">
          <a:xfrm>
            <a:off x="4500563" y="4365625"/>
            <a:ext cx="1655762" cy="35877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有原因且必要</a:t>
            </a:r>
          </a:p>
        </p:txBody>
      </p:sp>
      <p:sp>
        <p:nvSpPr>
          <p:cNvPr id="23582" name="AutoShape 30"/>
          <p:cNvSpPr>
            <a:spLocks noChangeArrowheads="1"/>
          </p:cNvSpPr>
          <p:nvPr/>
        </p:nvSpPr>
        <p:spPr bwMode="auto">
          <a:xfrm>
            <a:off x="4500563" y="5013325"/>
            <a:ext cx="1655762" cy="36036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有原因無必要</a:t>
            </a:r>
          </a:p>
        </p:txBody>
      </p:sp>
      <p:sp>
        <p:nvSpPr>
          <p:cNvPr id="23583" name="AutoShape 31"/>
          <p:cNvSpPr>
            <a:spLocks noChangeArrowheads="1"/>
          </p:cNvSpPr>
          <p:nvPr/>
        </p:nvSpPr>
        <p:spPr bwMode="auto">
          <a:xfrm>
            <a:off x="4500563" y="5661025"/>
            <a:ext cx="1655762" cy="36036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無原因有必要</a:t>
            </a:r>
          </a:p>
        </p:txBody>
      </p:sp>
      <p:sp>
        <p:nvSpPr>
          <p:cNvPr id="23584" name="AutoShape 32"/>
          <p:cNvSpPr>
            <a:spLocks/>
          </p:cNvSpPr>
          <p:nvPr/>
        </p:nvSpPr>
        <p:spPr bwMode="auto">
          <a:xfrm>
            <a:off x="4356100" y="4508500"/>
            <a:ext cx="71438" cy="1368425"/>
          </a:xfrm>
          <a:prstGeom prst="leftBracket">
            <a:avLst>
              <a:gd name="adj" fmla="val 19997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85" name="AutoShape 33"/>
          <p:cNvSpPr>
            <a:spLocks noChangeArrowheads="1"/>
          </p:cNvSpPr>
          <p:nvPr/>
        </p:nvSpPr>
        <p:spPr bwMode="auto">
          <a:xfrm>
            <a:off x="6227763" y="4508500"/>
            <a:ext cx="431800" cy="73025"/>
          </a:xfrm>
          <a:prstGeom prst="rightArrow">
            <a:avLst>
              <a:gd name="adj1" fmla="val 50000"/>
              <a:gd name="adj2" fmla="val 14782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86" name="AutoShape 34"/>
          <p:cNvSpPr>
            <a:spLocks noChangeArrowheads="1"/>
          </p:cNvSpPr>
          <p:nvPr/>
        </p:nvSpPr>
        <p:spPr bwMode="auto">
          <a:xfrm>
            <a:off x="6227763" y="5157788"/>
            <a:ext cx="431800" cy="73025"/>
          </a:xfrm>
          <a:prstGeom prst="rightArrow">
            <a:avLst>
              <a:gd name="adj1" fmla="val 50000"/>
              <a:gd name="adj2" fmla="val 14782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87" name="AutoShape 35"/>
          <p:cNvSpPr>
            <a:spLocks noChangeArrowheads="1"/>
          </p:cNvSpPr>
          <p:nvPr/>
        </p:nvSpPr>
        <p:spPr bwMode="auto">
          <a:xfrm>
            <a:off x="6227763" y="5805488"/>
            <a:ext cx="431800" cy="73025"/>
          </a:xfrm>
          <a:prstGeom prst="rightArrow">
            <a:avLst>
              <a:gd name="adj1" fmla="val 50000"/>
              <a:gd name="adj2" fmla="val 14782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88" name="AutoShape 36"/>
          <p:cNvSpPr>
            <a:spLocks noChangeArrowheads="1"/>
          </p:cNvSpPr>
          <p:nvPr/>
        </p:nvSpPr>
        <p:spPr bwMode="auto">
          <a:xfrm>
            <a:off x="6732588" y="4365625"/>
            <a:ext cx="1295400" cy="35877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裁定羈押</a:t>
            </a:r>
          </a:p>
        </p:txBody>
      </p:sp>
      <p:sp>
        <p:nvSpPr>
          <p:cNvPr id="23589" name="AutoShape 37"/>
          <p:cNvSpPr>
            <a:spLocks noChangeArrowheads="1"/>
          </p:cNvSpPr>
          <p:nvPr/>
        </p:nvSpPr>
        <p:spPr bwMode="auto">
          <a:xfrm>
            <a:off x="6732588" y="5013325"/>
            <a:ext cx="1296987" cy="36036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替代手段</a:t>
            </a:r>
          </a:p>
        </p:txBody>
      </p:sp>
      <p:sp>
        <p:nvSpPr>
          <p:cNvPr id="23590" name="AutoShape 38"/>
          <p:cNvSpPr>
            <a:spLocks noChangeArrowheads="1"/>
          </p:cNvSpPr>
          <p:nvPr/>
        </p:nvSpPr>
        <p:spPr bwMode="auto">
          <a:xfrm>
            <a:off x="6732588" y="5661025"/>
            <a:ext cx="1295400" cy="35877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23913"/>
          </a:xfrm>
        </p:spPr>
        <p:txBody>
          <a:bodyPr/>
          <a:lstStyle/>
          <a:p>
            <a:r>
              <a:rPr lang="zh-TW" altLang="en-US" sz="4000">
                <a:solidFill>
                  <a:srgbClr val="FFFF00"/>
                </a:solidFill>
                <a:ea typeface="華康隸書體W5" pitchFamily="65" charset="-120"/>
              </a:rPr>
              <a:t>羈押之延長問題</a:t>
            </a: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539750" y="1557338"/>
            <a:ext cx="503238" cy="1512887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 sz="2400"/>
              <a:t>羈押延長</a:t>
            </a: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1763713" y="1484313"/>
            <a:ext cx="1008062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偵查中</a:t>
            </a: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1763713" y="2708275"/>
            <a:ext cx="1008062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審判中</a:t>
            </a: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3419475" y="1484313"/>
            <a:ext cx="1871663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僅能延長一次</a:t>
            </a:r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5940425" y="1484313"/>
            <a:ext cx="2519363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至遲期滿五日前聲請</a:t>
            </a:r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3419475" y="2349500"/>
            <a:ext cx="1152525" cy="35877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不限制</a:t>
            </a:r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3419475" y="3068638"/>
            <a:ext cx="1152525" cy="3603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有限制</a:t>
            </a:r>
          </a:p>
        </p:txBody>
      </p:sp>
      <p:sp>
        <p:nvSpPr>
          <p:cNvPr id="35852" name="AutoShape 12"/>
          <p:cNvSpPr>
            <a:spLocks noChangeArrowheads="1"/>
          </p:cNvSpPr>
          <p:nvPr/>
        </p:nvSpPr>
        <p:spPr bwMode="auto">
          <a:xfrm>
            <a:off x="5219700" y="2349500"/>
            <a:ext cx="3240088" cy="35877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最重本刑十年以上有期徒刑</a:t>
            </a:r>
          </a:p>
        </p:txBody>
      </p:sp>
      <p:sp>
        <p:nvSpPr>
          <p:cNvPr id="35853" name="AutoShape 13"/>
          <p:cNvSpPr>
            <a:spLocks noChangeArrowheads="1"/>
          </p:cNvSpPr>
          <p:nvPr/>
        </p:nvSpPr>
        <p:spPr bwMode="auto">
          <a:xfrm>
            <a:off x="5219700" y="3068638"/>
            <a:ext cx="3240088" cy="3603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最重本刑十年以下有期徒刑</a:t>
            </a:r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>
            <a:off x="1763713" y="4149725"/>
            <a:ext cx="936625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一審</a:t>
            </a:r>
          </a:p>
        </p:txBody>
      </p:sp>
      <p:sp>
        <p:nvSpPr>
          <p:cNvPr id="35855" name="AutoShape 15"/>
          <p:cNvSpPr>
            <a:spLocks noChangeArrowheads="1"/>
          </p:cNvSpPr>
          <p:nvPr/>
        </p:nvSpPr>
        <p:spPr bwMode="auto">
          <a:xfrm>
            <a:off x="3492500" y="4149725"/>
            <a:ext cx="10080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二審</a:t>
            </a:r>
          </a:p>
        </p:txBody>
      </p:sp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5435600" y="4149725"/>
            <a:ext cx="936625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三審</a:t>
            </a:r>
          </a:p>
        </p:txBody>
      </p:sp>
      <p:sp>
        <p:nvSpPr>
          <p:cNvPr id="35857" name="AutoShape 17"/>
          <p:cNvSpPr>
            <a:spLocks noChangeArrowheads="1"/>
          </p:cNvSpPr>
          <p:nvPr/>
        </p:nvSpPr>
        <p:spPr bwMode="auto">
          <a:xfrm>
            <a:off x="1763713" y="5157788"/>
            <a:ext cx="863600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三次</a:t>
            </a:r>
          </a:p>
        </p:txBody>
      </p:sp>
      <p:sp>
        <p:nvSpPr>
          <p:cNvPr id="35858" name="AutoShape 18"/>
          <p:cNvSpPr>
            <a:spLocks noChangeArrowheads="1"/>
          </p:cNvSpPr>
          <p:nvPr/>
        </p:nvSpPr>
        <p:spPr bwMode="auto">
          <a:xfrm>
            <a:off x="5435600" y="5157788"/>
            <a:ext cx="936625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一次</a:t>
            </a:r>
          </a:p>
        </p:txBody>
      </p:sp>
      <p:sp>
        <p:nvSpPr>
          <p:cNvPr id="35859" name="AutoShape 19"/>
          <p:cNvSpPr>
            <a:spLocks noChangeArrowheads="1"/>
          </p:cNvSpPr>
          <p:nvPr/>
        </p:nvSpPr>
        <p:spPr bwMode="auto">
          <a:xfrm>
            <a:off x="3563938" y="5157788"/>
            <a:ext cx="936625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三次</a:t>
            </a:r>
          </a:p>
        </p:txBody>
      </p:sp>
      <p:cxnSp>
        <p:nvCxnSpPr>
          <p:cNvPr id="35860" name="AutoShape 20"/>
          <p:cNvCxnSpPr>
            <a:cxnSpLocks noChangeShapeType="1"/>
            <a:stCxn id="35845" idx="3"/>
            <a:endCxn id="35846" idx="1"/>
          </p:cNvCxnSpPr>
          <p:nvPr/>
        </p:nvCxnSpPr>
        <p:spPr bwMode="auto">
          <a:xfrm flipV="1">
            <a:off x="1042988" y="1700213"/>
            <a:ext cx="720725" cy="6143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1" name="AutoShape 21"/>
          <p:cNvCxnSpPr>
            <a:cxnSpLocks noChangeShapeType="1"/>
            <a:stCxn id="35845" idx="3"/>
            <a:endCxn id="35847" idx="1"/>
          </p:cNvCxnSpPr>
          <p:nvPr/>
        </p:nvCxnSpPr>
        <p:spPr bwMode="auto">
          <a:xfrm>
            <a:off x="1042988" y="2314575"/>
            <a:ext cx="720725" cy="609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2" name="AutoShape 22"/>
          <p:cNvCxnSpPr>
            <a:cxnSpLocks noChangeShapeType="1"/>
            <a:stCxn id="35847" idx="3"/>
            <a:endCxn id="35850" idx="1"/>
          </p:cNvCxnSpPr>
          <p:nvPr/>
        </p:nvCxnSpPr>
        <p:spPr bwMode="auto">
          <a:xfrm flipV="1">
            <a:off x="2771775" y="2528888"/>
            <a:ext cx="647700" cy="3952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3" name="AutoShape 23"/>
          <p:cNvCxnSpPr>
            <a:cxnSpLocks noChangeShapeType="1"/>
            <a:stCxn id="35847" idx="3"/>
            <a:endCxn id="35851" idx="1"/>
          </p:cNvCxnSpPr>
          <p:nvPr/>
        </p:nvCxnSpPr>
        <p:spPr bwMode="auto">
          <a:xfrm>
            <a:off x="2771775" y="2924175"/>
            <a:ext cx="647700" cy="3254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4" name="AutoShape 24"/>
          <p:cNvCxnSpPr>
            <a:cxnSpLocks noChangeShapeType="1"/>
            <a:stCxn id="35846" idx="3"/>
            <a:endCxn id="35848" idx="1"/>
          </p:cNvCxnSpPr>
          <p:nvPr/>
        </p:nvCxnSpPr>
        <p:spPr bwMode="auto">
          <a:xfrm>
            <a:off x="2771775" y="1700213"/>
            <a:ext cx="647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5" name="AutoShape 25"/>
          <p:cNvCxnSpPr>
            <a:cxnSpLocks noChangeShapeType="1"/>
            <a:stCxn id="35848" idx="3"/>
            <a:endCxn id="35849" idx="1"/>
          </p:cNvCxnSpPr>
          <p:nvPr/>
        </p:nvCxnSpPr>
        <p:spPr bwMode="auto">
          <a:xfrm>
            <a:off x="5291138" y="1700213"/>
            <a:ext cx="649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6" name="AutoShape 26"/>
          <p:cNvCxnSpPr>
            <a:cxnSpLocks noChangeShapeType="1"/>
            <a:stCxn id="35850" idx="3"/>
            <a:endCxn id="35852" idx="1"/>
          </p:cNvCxnSpPr>
          <p:nvPr/>
        </p:nvCxnSpPr>
        <p:spPr bwMode="auto">
          <a:xfrm>
            <a:off x="4572000" y="2528888"/>
            <a:ext cx="647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7" name="AutoShape 27"/>
          <p:cNvCxnSpPr>
            <a:cxnSpLocks noChangeShapeType="1"/>
            <a:stCxn id="35851" idx="3"/>
            <a:endCxn id="35853" idx="1"/>
          </p:cNvCxnSpPr>
          <p:nvPr/>
        </p:nvCxnSpPr>
        <p:spPr bwMode="auto">
          <a:xfrm>
            <a:off x="4572000" y="3249613"/>
            <a:ext cx="647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8" name="AutoShape 28"/>
          <p:cNvCxnSpPr>
            <a:cxnSpLocks noChangeShapeType="1"/>
            <a:stCxn id="35851" idx="2"/>
            <a:endCxn id="35854" idx="0"/>
          </p:cNvCxnSpPr>
          <p:nvPr/>
        </p:nvCxnSpPr>
        <p:spPr bwMode="auto">
          <a:xfrm rot="5400000">
            <a:off x="2753519" y="2907506"/>
            <a:ext cx="720725" cy="17637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9" name="AutoShape 29"/>
          <p:cNvCxnSpPr>
            <a:cxnSpLocks noChangeShapeType="1"/>
            <a:stCxn id="35851" idx="2"/>
            <a:endCxn id="35855" idx="0"/>
          </p:cNvCxnSpPr>
          <p:nvPr/>
        </p:nvCxnSpPr>
        <p:spPr bwMode="auto">
          <a:xfrm>
            <a:off x="3995738" y="3429000"/>
            <a:ext cx="1587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70" name="AutoShape 30"/>
          <p:cNvCxnSpPr>
            <a:cxnSpLocks noChangeShapeType="1"/>
            <a:stCxn id="35851" idx="2"/>
            <a:endCxn id="35856" idx="0"/>
          </p:cNvCxnSpPr>
          <p:nvPr/>
        </p:nvCxnSpPr>
        <p:spPr bwMode="auto">
          <a:xfrm rot="16200000" flipH="1">
            <a:off x="4589463" y="2835275"/>
            <a:ext cx="720725" cy="1908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5871" name="AutoShape 31"/>
          <p:cNvSpPr>
            <a:spLocks noChangeArrowheads="1"/>
          </p:cNvSpPr>
          <p:nvPr/>
        </p:nvSpPr>
        <p:spPr bwMode="auto">
          <a:xfrm>
            <a:off x="2124075" y="4652963"/>
            <a:ext cx="144463" cy="431800"/>
          </a:xfrm>
          <a:prstGeom prst="downArrow">
            <a:avLst>
              <a:gd name="adj1" fmla="val 50000"/>
              <a:gd name="adj2" fmla="val 74725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5872" name="AutoShape 32"/>
          <p:cNvSpPr>
            <a:spLocks noChangeArrowheads="1"/>
          </p:cNvSpPr>
          <p:nvPr/>
        </p:nvSpPr>
        <p:spPr bwMode="auto">
          <a:xfrm>
            <a:off x="3924300" y="4581525"/>
            <a:ext cx="144463" cy="431800"/>
          </a:xfrm>
          <a:prstGeom prst="downArrow">
            <a:avLst>
              <a:gd name="adj1" fmla="val 50000"/>
              <a:gd name="adj2" fmla="val 74725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5873" name="AutoShape 33"/>
          <p:cNvSpPr>
            <a:spLocks noChangeArrowheads="1"/>
          </p:cNvSpPr>
          <p:nvPr/>
        </p:nvSpPr>
        <p:spPr bwMode="auto">
          <a:xfrm>
            <a:off x="5795963" y="4581525"/>
            <a:ext cx="144462" cy="431800"/>
          </a:xfrm>
          <a:prstGeom prst="downArrow">
            <a:avLst>
              <a:gd name="adj1" fmla="val 50000"/>
              <a:gd name="adj2" fmla="val 74726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5874" name="AutoShape 34"/>
          <p:cNvSpPr>
            <a:spLocks noChangeArrowheads="1"/>
          </p:cNvSpPr>
          <p:nvPr/>
        </p:nvSpPr>
        <p:spPr bwMode="auto">
          <a:xfrm>
            <a:off x="6804025" y="4221163"/>
            <a:ext cx="1871663" cy="1800225"/>
          </a:xfrm>
          <a:prstGeom prst="wedgeRoundRectCallout">
            <a:avLst>
              <a:gd name="adj1" fmla="val -70356"/>
              <a:gd name="adj2" fmla="val -45060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/>
              <a:t>三審羈押與延長羈押等羈押與撤押停押事項，皆由二審法院裁定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47725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(P)" pitchFamily="66" charset="-120"/>
              </a:rPr>
              <a:t>羈押撤銷與停止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>
                <a:ea typeface="標楷體" pitchFamily="65" charset="-120"/>
              </a:rPr>
              <a:t>撤銷羈押</a:t>
            </a:r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>
                <a:ea typeface="標楷體" pitchFamily="65" charset="-120"/>
              </a:rPr>
              <a:t>撤銷程序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827088" y="1989138"/>
            <a:ext cx="431800" cy="1439862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 sz="2400">
                <a:solidFill>
                  <a:srgbClr val="FF0000"/>
                </a:solidFill>
                <a:latin typeface="Tahoma" pitchFamily="34" charset="0"/>
              </a:rPr>
              <a:t>撤銷事由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835150" y="1700213"/>
            <a:ext cx="1800225" cy="288925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羈押原因消滅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1835150" y="2205038"/>
            <a:ext cx="1800225" cy="287337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程序終結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1835150" y="2708275"/>
            <a:ext cx="1800225" cy="288925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羈押期滿無作為</a:t>
            </a: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1835150" y="3213100"/>
            <a:ext cx="1800225" cy="287338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逾刑期</a:t>
            </a:r>
          </a:p>
        </p:txBody>
      </p:sp>
      <p:sp>
        <p:nvSpPr>
          <p:cNvPr id="24585" name="AutoShape 9"/>
          <p:cNvSpPr>
            <a:spLocks/>
          </p:cNvSpPr>
          <p:nvPr/>
        </p:nvSpPr>
        <p:spPr bwMode="auto">
          <a:xfrm>
            <a:off x="1403350" y="1844675"/>
            <a:ext cx="360363" cy="1511300"/>
          </a:xfrm>
          <a:prstGeom prst="leftBrace">
            <a:avLst>
              <a:gd name="adj1" fmla="val 3494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6" name="AutoShape 10"/>
          <p:cNvSpPr>
            <a:spLocks/>
          </p:cNvSpPr>
          <p:nvPr/>
        </p:nvSpPr>
        <p:spPr bwMode="auto">
          <a:xfrm>
            <a:off x="3708400" y="1916113"/>
            <a:ext cx="71438" cy="1511300"/>
          </a:xfrm>
          <a:prstGeom prst="rightBracket">
            <a:avLst>
              <a:gd name="adj" fmla="val 1762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4356100" y="1916113"/>
            <a:ext cx="3887788" cy="1655762"/>
          </a:xfrm>
          <a:prstGeom prst="wedgeRoundRectCallout">
            <a:avLst>
              <a:gd name="adj1" fmla="val -63269"/>
              <a:gd name="adj2" fmla="val -455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Tahoma" pitchFamily="34" charset="0"/>
              </a:rPr>
              <a:t>應無條件釋放被告，唯一例外者，當羈押逾刑期，而是為被告不利益上訴時，得以附具保、責付及限制住居之條件（</a:t>
            </a:r>
            <a:r>
              <a:rPr lang="en-US" altLang="zh-TW">
                <a:latin typeface="Tahoma" pitchFamily="34" charset="0"/>
              </a:rPr>
              <a:t>§109</a:t>
            </a:r>
            <a:r>
              <a:rPr lang="zh-TW" altLang="en-US">
                <a:latin typeface="Tahoma" pitchFamily="34" charset="0"/>
              </a:rPr>
              <a:t>）</a:t>
            </a: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971550" y="4365625"/>
            <a:ext cx="1079500" cy="360363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偵查中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971550" y="5516563"/>
            <a:ext cx="1079500" cy="360362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審判中</a:t>
            </a:r>
          </a:p>
        </p:txBody>
      </p:sp>
      <p:sp>
        <p:nvSpPr>
          <p:cNvPr id="24590" name="AutoShape 14"/>
          <p:cNvSpPr>
            <a:spLocks noChangeArrowheads="1"/>
          </p:cNvSpPr>
          <p:nvPr/>
        </p:nvSpPr>
        <p:spPr bwMode="auto">
          <a:xfrm>
            <a:off x="2484438" y="4005263"/>
            <a:ext cx="1439862" cy="360362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檢察官聲請</a:t>
            </a:r>
          </a:p>
        </p:txBody>
      </p:sp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2484438" y="4652963"/>
            <a:ext cx="1439862" cy="360362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被告方聲請</a:t>
            </a:r>
          </a:p>
        </p:txBody>
      </p:sp>
      <p:sp>
        <p:nvSpPr>
          <p:cNvPr id="24592" name="AutoShape 16"/>
          <p:cNvSpPr>
            <a:spLocks noChangeArrowheads="1"/>
          </p:cNvSpPr>
          <p:nvPr/>
        </p:nvSpPr>
        <p:spPr bwMode="auto">
          <a:xfrm>
            <a:off x="4500563" y="4005263"/>
            <a:ext cx="3600450" cy="360362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提出聲請，得提前釋放被告</a:t>
            </a:r>
          </a:p>
        </p:txBody>
      </p:sp>
      <p:sp>
        <p:nvSpPr>
          <p:cNvPr id="24593" name="AutoShape 17"/>
          <p:cNvSpPr>
            <a:spLocks noChangeArrowheads="1"/>
          </p:cNvSpPr>
          <p:nvPr/>
        </p:nvSpPr>
        <p:spPr bwMode="auto">
          <a:xfrm>
            <a:off x="4500563" y="4652963"/>
            <a:ext cx="1800225" cy="360362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徵詢檢察官意見</a:t>
            </a:r>
          </a:p>
        </p:txBody>
      </p:sp>
      <p:sp>
        <p:nvSpPr>
          <p:cNvPr id="24594" name="AutoShape 18"/>
          <p:cNvSpPr>
            <a:spLocks noChangeArrowheads="1"/>
          </p:cNvSpPr>
          <p:nvPr/>
        </p:nvSpPr>
        <p:spPr bwMode="auto">
          <a:xfrm>
            <a:off x="6877050" y="4652963"/>
            <a:ext cx="1223963" cy="360362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法院裁定</a:t>
            </a:r>
          </a:p>
        </p:txBody>
      </p:sp>
      <p:cxnSp>
        <p:nvCxnSpPr>
          <p:cNvPr id="24595" name="AutoShape 19"/>
          <p:cNvCxnSpPr>
            <a:cxnSpLocks noChangeShapeType="1"/>
            <a:stCxn id="24588" idx="3"/>
            <a:endCxn id="24590" idx="1"/>
          </p:cNvCxnSpPr>
          <p:nvPr/>
        </p:nvCxnSpPr>
        <p:spPr bwMode="auto">
          <a:xfrm flipV="1">
            <a:off x="2051050" y="4186238"/>
            <a:ext cx="433388" cy="360362"/>
          </a:xfrm>
          <a:prstGeom prst="bentConnector3">
            <a:avLst>
              <a:gd name="adj1" fmla="val 49815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4596" name="AutoShape 20"/>
          <p:cNvCxnSpPr>
            <a:cxnSpLocks noChangeShapeType="1"/>
            <a:stCxn id="24588" idx="3"/>
            <a:endCxn id="24591" idx="1"/>
          </p:cNvCxnSpPr>
          <p:nvPr/>
        </p:nvCxnSpPr>
        <p:spPr bwMode="auto">
          <a:xfrm>
            <a:off x="2051050" y="4546600"/>
            <a:ext cx="433388" cy="287338"/>
          </a:xfrm>
          <a:prstGeom prst="bentConnector3">
            <a:avLst>
              <a:gd name="adj1" fmla="val 49815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4597" name="AutoShape 21"/>
          <p:cNvSpPr>
            <a:spLocks noChangeArrowheads="1"/>
          </p:cNvSpPr>
          <p:nvPr/>
        </p:nvSpPr>
        <p:spPr bwMode="auto">
          <a:xfrm>
            <a:off x="3995738" y="407670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8" name="AutoShape 22"/>
          <p:cNvSpPr>
            <a:spLocks noChangeArrowheads="1"/>
          </p:cNvSpPr>
          <p:nvPr/>
        </p:nvSpPr>
        <p:spPr bwMode="auto">
          <a:xfrm>
            <a:off x="3995738" y="4724400"/>
            <a:ext cx="431800" cy="217488"/>
          </a:xfrm>
          <a:prstGeom prst="rightArrow">
            <a:avLst>
              <a:gd name="adj1" fmla="val 50000"/>
              <a:gd name="adj2" fmla="val 49635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9" name="AutoShape 23"/>
          <p:cNvSpPr>
            <a:spLocks noChangeArrowheads="1"/>
          </p:cNvSpPr>
          <p:nvPr/>
        </p:nvSpPr>
        <p:spPr bwMode="auto">
          <a:xfrm>
            <a:off x="6372225" y="4724400"/>
            <a:ext cx="431800" cy="217488"/>
          </a:xfrm>
          <a:prstGeom prst="rightArrow">
            <a:avLst>
              <a:gd name="adj1" fmla="val 50000"/>
              <a:gd name="adj2" fmla="val 49635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600" name="AutoShape 24"/>
          <p:cNvSpPr>
            <a:spLocks noChangeArrowheads="1"/>
          </p:cNvSpPr>
          <p:nvPr/>
        </p:nvSpPr>
        <p:spPr bwMode="auto">
          <a:xfrm>
            <a:off x="3995738" y="5300663"/>
            <a:ext cx="431800" cy="217487"/>
          </a:xfrm>
          <a:prstGeom prst="rightArrow">
            <a:avLst>
              <a:gd name="adj1" fmla="val 50000"/>
              <a:gd name="adj2" fmla="val 49635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601" name="AutoShape 25"/>
          <p:cNvSpPr>
            <a:spLocks noChangeArrowheads="1"/>
          </p:cNvSpPr>
          <p:nvPr/>
        </p:nvSpPr>
        <p:spPr bwMode="auto">
          <a:xfrm>
            <a:off x="2484438" y="5229225"/>
            <a:ext cx="1366837" cy="360363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法院決定</a:t>
            </a:r>
          </a:p>
        </p:txBody>
      </p:sp>
      <p:sp>
        <p:nvSpPr>
          <p:cNvPr id="24602" name="AutoShape 26"/>
          <p:cNvSpPr>
            <a:spLocks noChangeArrowheads="1"/>
          </p:cNvSpPr>
          <p:nvPr/>
        </p:nvSpPr>
        <p:spPr bwMode="auto">
          <a:xfrm>
            <a:off x="2484438" y="5805488"/>
            <a:ext cx="1366837" cy="360362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被告方聲請</a:t>
            </a:r>
          </a:p>
        </p:txBody>
      </p:sp>
      <p:sp>
        <p:nvSpPr>
          <p:cNvPr id="24603" name="AutoShape 27"/>
          <p:cNvSpPr>
            <a:spLocks noChangeArrowheads="1"/>
          </p:cNvSpPr>
          <p:nvPr/>
        </p:nvSpPr>
        <p:spPr bwMode="auto">
          <a:xfrm>
            <a:off x="4643438" y="5229225"/>
            <a:ext cx="1657350" cy="360363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solidFill>
                  <a:srgbClr val="FFFF99"/>
                </a:solidFill>
                <a:latin typeface="Tahoma" pitchFamily="34" charset="0"/>
              </a:rPr>
              <a:t>釋放被告</a:t>
            </a:r>
          </a:p>
        </p:txBody>
      </p:sp>
      <p:sp>
        <p:nvSpPr>
          <p:cNvPr id="24604" name="AutoShape 28"/>
          <p:cNvSpPr>
            <a:spLocks noChangeArrowheads="1"/>
          </p:cNvSpPr>
          <p:nvPr/>
        </p:nvSpPr>
        <p:spPr bwMode="auto">
          <a:xfrm>
            <a:off x="4643438" y="5805488"/>
            <a:ext cx="1657350" cy="360362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solidFill>
                  <a:srgbClr val="FFFF99"/>
                </a:solidFill>
                <a:latin typeface="Tahoma" pitchFamily="34" charset="0"/>
              </a:rPr>
              <a:t>法院審核</a:t>
            </a:r>
          </a:p>
        </p:txBody>
      </p:sp>
      <p:sp>
        <p:nvSpPr>
          <p:cNvPr id="24605" name="AutoShape 29"/>
          <p:cNvSpPr>
            <a:spLocks noChangeArrowheads="1"/>
          </p:cNvSpPr>
          <p:nvPr/>
        </p:nvSpPr>
        <p:spPr bwMode="auto">
          <a:xfrm>
            <a:off x="3995738" y="5876925"/>
            <a:ext cx="431800" cy="217488"/>
          </a:xfrm>
          <a:prstGeom prst="rightArrow">
            <a:avLst>
              <a:gd name="adj1" fmla="val 50000"/>
              <a:gd name="adj2" fmla="val 49635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606" name="AutoShape 30"/>
          <p:cNvSpPr>
            <a:spLocks noChangeArrowheads="1"/>
          </p:cNvSpPr>
          <p:nvPr/>
        </p:nvSpPr>
        <p:spPr bwMode="auto">
          <a:xfrm>
            <a:off x="6443663" y="5876925"/>
            <a:ext cx="431800" cy="217488"/>
          </a:xfrm>
          <a:prstGeom prst="rightArrow">
            <a:avLst>
              <a:gd name="adj1" fmla="val 50000"/>
              <a:gd name="adj2" fmla="val 49635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607" name="AutoShape 31"/>
          <p:cNvSpPr>
            <a:spLocks noChangeArrowheads="1"/>
          </p:cNvSpPr>
          <p:nvPr/>
        </p:nvSpPr>
        <p:spPr bwMode="auto">
          <a:xfrm>
            <a:off x="6948488" y="5734050"/>
            <a:ext cx="1079500" cy="360363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裁定</a:t>
            </a:r>
          </a:p>
        </p:txBody>
      </p:sp>
      <p:cxnSp>
        <p:nvCxnSpPr>
          <p:cNvPr id="24608" name="AutoShape 32"/>
          <p:cNvCxnSpPr>
            <a:cxnSpLocks noChangeShapeType="1"/>
            <a:stCxn id="24589" idx="3"/>
            <a:endCxn id="24601" idx="1"/>
          </p:cNvCxnSpPr>
          <p:nvPr/>
        </p:nvCxnSpPr>
        <p:spPr bwMode="auto">
          <a:xfrm flipV="1">
            <a:off x="2051050" y="5410200"/>
            <a:ext cx="433388" cy="287338"/>
          </a:xfrm>
          <a:prstGeom prst="bentConnector3">
            <a:avLst>
              <a:gd name="adj1" fmla="val 49815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4609" name="AutoShape 33"/>
          <p:cNvCxnSpPr>
            <a:cxnSpLocks noChangeShapeType="1"/>
            <a:stCxn id="24589" idx="3"/>
            <a:endCxn id="24602" idx="1"/>
          </p:cNvCxnSpPr>
          <p:nvPr/>
        </p:nvCxnSpPr>
        <p:spPr bwMode="auto">
          <a:xfrm>
            <a:off x="2051050" y="5697538"/>
            <a:ext cx="433388" cy="288925"/>
          </a:xfrm>
          <a:prstGeom prst="bentConnector3">
            <a:avLst>
              <a:gd name="adj1" fmla="val 49815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>
                <a:solidFill>
                  <a:srgbClr val="FFFF00"/>
                </a:solidFill>
                <a:ea typeface="標楷體" pitchFamily="65" charset="-120"/>
              </a:rPr>
              <a:t>停止羈押</a:t>
            </a:r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>
                <a:solidFill>
                  <a:srgbClr val="FFFF00"/>
                </a:solidFill>
                <a:ea typeface="標楷體" pitchFamily="65" charset="-120"/>
              </a:rPr>
              <a:t>停止羈押程序：法官保留事項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900113" y="1268413"/>
            <a:ext cx="358775" cy="1512887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停止原因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1908175" y="1268413"/>
            <a:ext cx="720725" cy="1512887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有羈押原因</a:t>
            </a:r>
          </a:p>
          <a:p>
            <a:pPr algn="ctr"/>
            <a:r>
              <a:rPr lang="zh-TW" altLang="en-US">
                <a:latin typeface="Tahoma" pitchFamily="34" charset="0"/>
              </a:rPr>
              <a:t>無羈押必要</a:t>
            </a:r>
          </a:p>
        </p:txBody>
      </p:sp>
      <p:cxnSp>
        <p:nvCxnSpPr>
          <p:cNvPr id="25606" name="AutoShape 6"/>
          <p:cNvCxnSpPr>
            <a:cxnSpLocks noChangeShapeType="1"/>
            <a:stCxn id="25604" idx="3"/>
            <a:endCxn id="25605" idx="1"/>
          </p:cNvCxnSpPr>
          <p:nvPr/>
        </p:nvCxnSpPr>
        <p:spPr bwMode="auto">
          <a:xfrm>
            <a:off x="1258888" y="2025650"/>
            <a:ext cx="649287" cy="0"/>
          </a:xfrm>
          <a:prstGeom prst="straightConnector1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</p:spPr>
      </p:cxn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348038" y="1268413"/>
            <a:ext cx="792162" cy="1512887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r>
              <a:rPr lang="zh-TW" altLang="en-US">
                <a:latin typeface="Tahoma" pitchFamily="34" charset="0"/>
              </a:rPr>
              <a:t>附條件釋放</a:t>
            </a:r>
          </a:p>
          <a:p>
            <a:r>
              <a:rPr lang="zh-TW" altLang="en-US">
                <a:latin typeface="Tahoma" pitchFamily="34" charset="0"/>
              </a:rPr>
              <a:t>被告</a:t>
            </a:r>
          </a:p>
        </p:txBody>
      </p:sp>
      <p:cxnSp>
        <p:nvCxnSpPr>
          <p:cNvPr id="25608" name="AutoShape 8"/>
          <p:cNvCxnSpPr>
            <a:cxnSpLocks noChangeShapeType="1"/>
            <a:stCxn id="25605" idx="3"/>
            <a:endCxn id="25607" idx="1"/>
          </p:cNvCxnSpPr>
          <p:nvPr/>
        </p:nvCxnSpPr>
        <p:spPr bwMode="auto">
          <a:xfrm>
            <a:off x="2628900" y="2025650"/>
            <a:ext cx="719138" cy="0"/>
          </a:xfrm>
          <a:prstGeom prst="straightConnector1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</p:spPr>
      </p:cxn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4716463" y="1196975"/>
            <a:ext cx="1800225" cy="360363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具保</a:t>
            </a: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4716463" y="1844675"/>
            <a:ext cx="1800225" cy="360363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責付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4716463" y="2492375"/>
            <a:ext cx="1800225" cy="360363"/>
          </a:xfrm>
          <a:prstGeom prst="flowChartAlternate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限制住居</a:t>
            </a:r>
          </a:p>
        </p:txBody>
      </p:sp>
      <p:sp>
        <p:nvSpPr>
          <p:cNvPr id="25612" name="AutoShape 12"/>
          <p:cNvSpPr>
            <a:spLocks/>
          </p:cNvSpPr>
          <p:nvPr/>
        </p:nvSpPr>
        <p:spPr bwMode="auto">
          <a:xfrm>
            <a:off x="4211638" y="1341438"/>
            <a:ext cx="504825" cy="1366837"/>
          </a:xfrm>
          <a:prstGeom prst="leftBrace">
            <a:avLst>
              <a:gd name="adj1" fmla="val 225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13" name="AutoShape 13"/>
          <p:cNvSpPr>
            <a:spLocks/>
          </p:cNvSpPr>
          <p:nvPr/>
        </p:nvSpPr>
        <p:spPr bwMode="auto">
          <a:xfrm>
            <a:off x="6588125" y="1341438"/>
            <a:ext cx="144463" cy="1366837"/>
          </a:xfrm>
          <a:prstGeom prst="rightBracket">
            <a:avLst>
              <a:gd name="adj" fmla="val 7884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7019925" y="1052513"/>
            <a:ext cx="1655763" cy="1655762"/>
          </a:xfrm>
          <a:prstGeom prst="wedgeRoundRectCallout">
            <a:avLst>
              <a:gd name="adj1" fmla="val -66394"/>
              <a:gd name="adj2" fmla="val -771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altLang="zh-TW">
                <a:latin typeface="Tahoma" pitchFamily="34" charset="0"/>
              </a:rPr>
              <a:t>§111</a:t>
            </a:r>
            <a:r>
              <a:rPr lang="zh-TW" altLang="en-US">
                <a:latin typeface="Tahoma" pitchFamily="34" charset="0"/>
              </a:rPr>
              <a:t>（具保）、</a:t>
            </a:r>
            <a:r>
              <a:rPr lang="en-US" altLang="zh-TW">
                <a:latin typeface="Tahoma" pitchFamily="34" charset="0"/>
              </a:rPr>
              <a:t>§115</a:t>
            </a:r>
            <a:r>
              <a:rPr lang="zh-TW" altLang="en-US">
                <a:latin typeface="Tahoma" pitchFamily="34" charset="0"/>
              </a:rPr>
              <a:t>（責付）、</a:t>
            </a:r>
            <a:r>
              <a:rPr lang="en-US" altLang="zh-TW">
                <a:latin typeface="Tahoma" pitchFamily="34" charset="0"/>
              </a:rPr>
              <a:t>§116</a:t>
            </a:r>
            <a:r>
              <a:rPr lang="zh-TW" altLang="en-US">
                <a:latin typeface="Tahoma" pitchFamily="34" charset="0"/>
              </a:rPr>
              <a:t>（限制住居）</a:t>
            </a:r>
          </a:p>
        </p:txBody>
      </p:sp>
      <p:sp>
        <p:nvSpPr>
          <p:cNvPr id="25615" name="AutoShape 15"/>
          <p:cNvSpPr>
            <a:spLocks noChangeArrowheads="1"/>
          </p:cNvSpPr>
          <p:nvPr/>
        </p:nvSpPr>
        <p:spPr bwMode="auto">
          <a:xfrm>
            <a:off x="971550" y="4221163"/>
            <a:ext cx="1223963" cy="431800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偵查中</a:t>
            </a:r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971550" y="5300663"/>
            <a:ext cx="1223963" cy="431800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審判中</a:t>
            </a:r>
          </a:p>
        </p:txBody>
      </p:sp>
      <p:sp>
        <p:nvSpPr>
          <p:cNvPr id="25617" name="AutoShape 17"/>
          <p:cNvSpPr>
            <a:spLocks noChangeArrowheads="1"/>
          </p:cNvSpPr>
          <p:nvPr/>
        </p:nvSpPr>
        <p:spPr bwMode="auto">
          <a:xfrm>
            <a:off x="2627313" y="4005263"/>
            <a:ext cx="1439862" cy="360362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檢察官聲請</a:t>
            </a:r>
          </a:p>
        </p:txBody>
      </p:sp>
      <p:sp>
        <p:nvSpPr>
          <p:cNvPr id="25618" name="AutoShape 18"/>
          <p:cNvSpPr>
            <a:spLocks noChangeArrowheads="1"/>
          </p:cNvSpPr>
          <p:nvPr/>
        </p:nvSpPr>
        <p:spPr bwMode="auto">
          <a:xfrm>
            <a:off x="2627313" y="4508500"/>
            <a:ext cx="1439862" cy="360363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被告方聲請</a:t>
            </a:r>
          </a:p>
        </p:txBody>
      </p:sp>
      <p:cxnSp>
        <p:nvCxnSpPr>
          <p:cNvPr id="25619" name="AutoShape 19"/>
          <p:cNvCxnSpPr>
            <a:cxnSpLocks noChangeShapeType="1"/>
            <a:stCxn id="25615" idx="3"/>
            <a:endCxn id="25617" idx="1"/>
          </p:cNvCxnSpPr>
          <p:nvPr/>
        </p:nvCxnSpPr>
        <p:spPr bwMode="auto">
          <a:xfrm flipV="1">
            <a:off x="2195513" y="4186238"/>
            <a:ext cx="431800" cy="250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5620" name="AutoShape 20"/>
          <p:cNvCxnSpPr>
            <a:cxnSpLocks noChangeShapeType="1"/>
            <a:stCxn id="25615" idx="3"/>
            <a:endCxn id="25618" idx="1"/>
          </p:cNvCxnSpPr>
          <p:nvPr/>
        </p:nvCxnSpPr>
        <p:spPr bwMode="auto">
          <a:xfrm>
            <a:off x="2195513" y="4437063"/>
            <a:ext cx="431800" cy="2524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5621" name="AutoShape 21"/>
          <p:cNvSpPr>
            <a:spLocks noChangeArrowheads="1"/>
          </p:cNvSpPr>
          <p:nvPr/>
        </p:nvSpPr>
        <p:spPr bwMode="auto">
          <a:xfrm>
            <a:off x="4643438" y="4508500"/>
            <a:ext cx="1800225" cy="360363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徵詢檢察官意見</a:t>
            </a:r>
          </a:p>
        </p:txBody>
      </p:sp>
      <p:sp>
        <p:nvSpPr>
          <p:cNvPr id="25622" name="AutoShape 22"/>
          <p:cNvSpPr>
            <a:spLocks noChangeArrowheads="1"/>
          </p:cNvSpPr>
          <p:nvPr/>
        </p:nvSpPr>
        <p:spPr bwMode="auto">
          <a:xfrm>
            <a:off x="4643438" y="4005263"/>
            <a:ext cx="3744912" cy="360362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>
                <a:latin typeface="Tahoma" pitchFamily="34" charset="0"/>
              </a:rPr>
              <a:t>法院裁定前不能先行釋放被告</a:t>
            </a:r>
          </a:p>
        </p:txBody>
      </p:sp>
      <p:sp>
        <p:nvSpPr>
          <p:cNvPr id="25623" name="AutoShape 23"/>
          <p:cNvSpPr>
            <a:spLocks noChangeArrowheads="1"/>
          </p:cNvSpPr>
          <p:nvPr/>
        </p:nvSpPr>
        <p:spPr bwMode="auto">
          <a:xfrm>
            <a:off x="4140200" y="4149725"/>
            <a:ext cx="431800" cy="71438"/>
          </a:xfrm>
          <a:prstGeom prst="rightArrow">
            <a:avLst>
              <a:gd name="adj1" fmla="val 50000"/>
              <a:gd name="adj2" fmla="val 15111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24" name="AutoShape 24"/>
          <p:cNvSpPr>
            <a:spLocks noChangeArrowheads="1"/>
          </p:cNvSpPr>
          <p:nvPr/>
        </p:nvSpPr>
        <p:spPr bwMode="auto">
          <a:xfrm>
            <a:off x="4140200" y="4652963"/>
            <a:ext cx="431800" cy="71437"/>
          </a:xfrm>
          <a:prstGeom prst="rightArrow">
            <a:avLst>
              <a:gd name="adj1" fmla="val 50000"/>
              <a:gd name="adj2" fmla="val 15111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25" name="AutoShape 25"/>
          <p:cNvSpPr>
            <a:spLocks noChangeArrowheads="1"/>
          </p:cNvSpPr>
          <p:nvPr/>
        </p:nvSpPr>
        <p:spPr bwMode="auto">
          <a:xfrm>
            <a:off x="6516688" y="4652963"/>
            <a:ext cx="431800" cy="71437"/>
          </a:xfrm>
          <a:prstGeom prst="rightArrow">
            <a:avLst>
              <a:gd name="adj1" fmla="val 50000"/>
              <a:gd name="adj2" fmla="val 15111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26" name="AutoShape 26"/>
          <p:cNvSpPr>
            <a:spLocks noChangeArrowheads="1"/>
          </p:cNvSpPr>
          <p:nvPr/>
        </p:nvSpPr>
        <p:spPr bwMode="auto">
          <a:xfrm>
            <a:off x="7164388" y="4508500"/>
            <a:ext cx="1223962" cy="360363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法院裁定</a:t>
            </a:r>
          </a:p>
        </p:txBody>
      </p:sp>
      <p:sp>
        <p:nvSpPr>
          <p:cNvPr id="25627" name="AutoShape 27"/>
          <p:cNvSpPr>
            <a:spLocks noChangeArrowheads="1"/>
          </p:cNvSpPr>
          <p:nvPr/>
        </p:nvSpPr>
        <p:spPr bwMode="auto">
          <a:xfrm>
            <a:off x="2627313" y="5084763"/>
            <a:ext cx="1584325" cy="360362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法院職權審核</a:t>
            </a:r>
          </a:p>
        </p:txBody>
      </p:sp>
      <p:sp>
        <p:nvSpPr>
          <p:cNvPr id="25628" name="AutoShape 28"/>
          <p:cNvSpPr>
            <a:spLocks noChangeArrowheads="1"/>
          </p:cNvSpPr>
          <p:nvPr/>
        </p:nvSpPr>
        <p:spPr bwMode="auto">
          <a:xfrm>
            <a:off x="2627313" y="5589588"/>
            <a:ext cx="1584325" cy="360362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被告方聲請</a:t>
            </a:r>
          </a:p>
        </p:txBody>
      </p:sp>
      <p:sp>
        <p:nvSpPr>
          <p:cNvPr id="25629" name="AutoShape 29"/>
          <p:cNvSpPr>
            <a:spLocks noChangeArrowheads="1"/>
          </p:cNvSpPr>
          <p:nvPr/>
        </p:nvSpPr>
        <p:spPr bwMode="auto">
          <a:xfrm>
            <a:off x="6948488" y="5300663"/>
            <a:ext cx="1511300" cy="433387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附條件停押</a:t>
            </a:r>
          </a:p>
        </p:txBody>
      </p:sp>
      <p:sp>
        <p:nvSpPr>
          <p:cNvPr id="25630" name="AutoShape 30"/>
          <p:cNvSpPr>
            <a:spLocks noChangeArrowheads="1"/>
          </p:cNvSpPr>
          <p:nvPr/>
        </p:nvSpPr>
        <p:spPr bwMode="auto">
          <a:xfrm>
            <a:off x="4859338" y="5300663"/>
            <a:ext cx="1657350" cy="360362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法院審酌</a:t>
            </a:r>
          </a:p>
        </p:txBody>
      </p:sp>
      <p:cxnSp>
        <p:nvCxnSpPr>
          <p:cNvPr id="25631" name="AutoShape 31"/>
          <p:cNvCxnSpPr>
            <a:cxnSpLocks noChangeShapeType="1"/>
            <a:stCxn id="25616" idx="3"/>
            <a:endCxn id="25627" idx="1"/>
          </p:cNvCxnSpPr>
          <p:nvPr/>
        </p:nvCxnSpPr>
        <p:spPr bwMode="auto">
          <a:xfrm flipV="1">
            <a:off x="2195513" y="5265738"/>
            <a:ext cx="431800" cy="250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5632" name="AutoShape 32"/>
          <p:cNvCxnSpPr>
            <a:cxnSpLocks noChangeShapeType="1"/>
            <a:stCxn id="25616" idx="3"/>
            <a:endCxn id="25628" idx="1"/>
          </p:cNvCxnSpPr>
          <p:nvPr/>
        </p:nvCxnSpPr>
        <p:spPr bwMode="auto">
          <a:xfrm>
            <a:off x="2195513" y="5516563"/>
            <a:ext cx="431800" cy="254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5633" name="AutoShape 33"/>
          <p:cNvCxnSpPr>
            <a:cxnSpLocks noChangeShapeType="1"/>
            <a:stCxn id="25627" idx="3"/>
            <a:endCxn id="25628" idx="3"/>
          </p:cNvCxnSpPr>
          <p:nvPr/>
        </p:nvCxnSpPr>
        <p:spPr bwMode="auto">
          <a:xfrm>
            <a:off x="4211638" y="5265738"/>
            <a:ext cx="1587" cy="504825"/>
          </a:xfrm>
          <a:prstGeom prst="bentConnector3">
            <a:avLst>
              <a:gd name="adj1" fmla="val 81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5634" name="AutoShape 34"/>
          <p:cNvSpPr>
            <a:spLocks noChangeArrowheads="1"/>
          </p:cNvSpPr>
          <p:nvPr/>
        </p:nvSpPr>
        <p:spPr bwMode="auto">
          <a:xfrm>
            <a:off x="4427538" y="5445125"/>
            <a:ext cx="360362" cy="144463"/>
          </a:xfrm>
          <a:prstGeom prst="rightArrow">
            <a:avLst>
              <a:gd name="adj1" fmla="val 50000"/>
              <a:gd name="adj2" fmla="val 62362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35" name="AutoShape 35"/>
          <p:cNvSpPr>
            <a:spLocks noChangeArrowheads="1"/>
          </p:cNvSpPr>
          <p:nvPr/>
        </p:nvSpPr>
        <p:spPr bwMode="auto">
          <a:xfrm>
            <a:off x="6588125" y="5445125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47725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搜索扣押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 sz="2800">
                <a:ea typeface="標楷體" pitchFamily="65" charset="-120"/>
              </a:rPr>
              <a:t>發動基礎：</a:t>
            </a:r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 sz="2800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 sz="2800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 sz="2800"/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endParaRPr lang="zh-TW" altLang="en-US" sz="2800"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對象：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§122</a:t>
            </a:r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    1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、被告或犯罪嫌疑人：必要時得搜索。</a:t>
            </a:r>
          </a:p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、第三人：非有相當理由可信為犯罪嫌 疑人或被告、或應扣押之物存在，不得為之。</a:t>
            </a:r>
          </a:p>
        </p:txBody>
      </p:sp>
      <p:sp>
        <p:nvSpPr>
          <p:cNvPr id="26628" name="AutoShape 4"/>
          <p:cNvSpPr>
            <a:spLocks/>
          </p:cNvSpPr>
          <p:nvPr/>
        </p:nvSpPr>
        <p:spPr bwMode="auto">
          <a:xfrm>
            <a:off x="1187450" y="4508500"/>
            <a:ext cx="71438" cy="722313"/>
          </a:xfrm>
          <a:prstGeom prst="leftBracket">
            <a:avLst>
              <a:gd name="adj" fmla="val 84259"/>
            </a:avLst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827088" y="1989138"/>
            <a:ext cx="431800" cy="1079500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發動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1403350" y="2420938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2124075" y="1989138"/>
            <a:ext cx="1584325" cy="287337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犯罪嫌疑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2124075" y="2781300"/>
            <a:ext cx="1584325" cy="287338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蒐證必要性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4500563" y="1989138"/>
            <a:ext cx="360362" cy="1008062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搜索</a:t>
            </a: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5724525" y="1916113"/>
            <a:ext cx="1511300" cy="288925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得為證據之物</a:t>
            </a: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5724525" y="2708275"/>
            <a:ext cx="1511300" cy="288925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應沒收之物</a:t>
            </a:r>
          </a:p>
        </p:txBody>
      </p:sp>
      <p:sp>
        <p:nvSpPr>
          <p:cNvPr id="26636" name="AutoShape 12"/>
          <p:cNvSpPr>
            <a:spLocks noChangeArrowheads="1"/>
          </p:cNvSpPr>
          <p:nvPr/>
        </p:nvSpPr>
        <p:spPr bwMode="auto">
          <a:xfrm>
            <a:off x="8027988" y="1989138"/>
            <a:ext cx="360362" cy="1008062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扣押</a:t>
            </a:r>
          </a:p>
        </p:txBody>
      </p:sp>
      <p:cxnSp>
        <p:nvCxnSpPr>
          <p:cNvPr id="26637" name="AutoShape 13"/>
          <p:cNvCxnSpPr>
            <a:cxnSpLocks noChangeShapeType="1"/>
            <a:stCxn id="26631" idx="1"/>
            <a:endCxn id="26632" idx="1"/>
          </p:cNvCxnSpPr>
          <p:nvPr/>
        </p:nvCxnSpPr>
        <p:spPr bwMode="auto">
          <a:xfrm rot="10800000" flipH="1" flipV="1">
            <a:off x="2124075" y="2133600"/>
            <a:ext cx="1588" cy="792163"/>
          </a:xfrm>
          <a:prstGeom prst="bentConnector3">
            <a:avLst>
              <a:gd name="adj1" fmla="val -108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6638" name="AutoShape 14"/>
          <p:cNvCxnSpPr>
            <a:cxnSpLocks noChangeShapeType="1"/>
            <a:stCxn id="26631" idx="3"/>
            <a:endCxn id="26632" idx="3"/>
          </p:cNvCxnSpPr>
          <p:nvPr/>
        </p:nvCxnSpPr>
        <p:spPr bwMode="auto">
          <a:xfrm>
            <a:off x="3708400" y="2133600"/>
            <a:ext cx="1588" cy="792163"/>
          </a:xfrm>
          <a:prstGeom prst="bentConnector3">
            <a:avLst>
              <a:gd name="adj1" fmla="val 9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3924300" y="2420938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5003800" y="2420938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26641" name="AutoShape 17"/>
          <p:cNvCxnSpPr>
            <a:cxnSpLocks noChangeShapeType="1"/>
            <a:stCxn id="26634" idx="1"/>
            <a:endCxn id="26635" idx="1"/>
          </p:cNvCxnSpPr>
          <p:nvPr/>
        </p:nvCxnSpPr>
        <p:spPr bwMode="auto">
          <a:xfrm rot="10800000" flipH="1" flipV="1">
            <a:off x="5724525" y="2060575"/>
            <a:ext cx="1588" cy="792163"/>
          </a:xfrm>
          <a:prstGeom prst="bentConnector3">
            <a:avLst>
              <a:gd name="adj1" fmla="val -99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6642" name="AutoShape 18"/>
          <p:cNvCxnSpPr>
            <a:cxnSpLocks noChangeShapeType="1"/>
            <a:stCxn id="26634" idx="3"/>
            <a:endCxn id="26635" idx="3"/>
          </p:cNvCxnSpPr>
          <p:nvPr/>
        </p:nvCxnSpPr>
        <p:spPr bwMode="auto">
          <a:xfrm>
            <a:off x="7235825" y="2060575"/>
            <a:ext cx="1588" cy="792163"/>
          </a:xfrm>
          <a:prstGeom prst="bentConnector3">
            <a:avLst>
              <a:gd name="adj1" fmla="val 81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7451725" y="2420938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1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7" grpId="1" build="p"/>
      <p:bldP spid="26628" grpId="0" animBg="1"/>
      <p:bldP spid="26630" grpId="0" animBg="1"/>
      <p:bldP spid="26631" grpId="0" animBg="1"/>
      <p:bldP spid="26632" grpId="0" animBg="1"/>
      <p:bldP spid="26633" grpId="0" animBg="1"/>
      <p:bldP spid="26634" grpId="0" animBg="1"/>
      <p:bldP spid="26635" grpId="0" animBg="1"/>
      <p:bldP spid="26636" grpId="0" animBg="1"/>
      <p:bldP spid="26639" grpId="0" animBg="1"/>
      <p:bldP spid="26640" grpId="0" animBg="1"/>
      <p:bldP spid="266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47725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強制處分基礎認知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>
              <a:buClr>
                <a:srgbClr val="00CCFF"/>
              </a:buClr>
              <a:buFont typeface="Wingdings" pitchFamily="2" charset="2"/>
              <a:buChar char="¯"/>
            </a:pPr>
            <a:r>
              <a:rPr lang="zh-TW" altLang="en-US"/>
              <a:t>存在正當性：</a:t>
            </a:r>
            <a:r>
              <a:rPr lang="zh-TW" altLang="en-US">
                <a:solidFill>
                  <a:srgbClr val="FFFF00"/>
                </a:solidFill>
              </a:rPr>
              <a:t>排除程序進行之阻礙</a:t>
            </a:r>
          </a:p>
          <a:p>
            <a:pPr>
              <a:buClr>
                <a:srgbClr val="00CCFF"/>
              </a:buClr>
              <a:buFont typeface="Wingdings" pitchFamily="2" charset="2"/>
              <a:buChar char="¯"/>
            </a:pPr>
            <a:r>
              <a:rPr lang="zh-TW" altLang="en-US">
                <a:solidFill>
                  <a:srgbClr val="FFFFFF"/>
                </a:solidFill>
              </a:rPr>
              <a:t>形式：以程序阻礙發生原因為定。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27088" y="3357563"/>
            <a:ext cx="431800" cy="208915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Tahoma" pitchFamily="34" charset="0"/>
              </a:rPr>
              <a:t>強制處分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1619250" y="3213100"/>
            <a:ext cx="1655763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人所生之阻礙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1619250" y="5157788"/>
            <a:ext cx="1728788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事所生之阻礙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3851275" y="3284538"/>
            <a:ext cx="1008063" cy="287337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具保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3851275" y="2420938"/>
            <a:ext cx="1008063" cy="287337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拘捕</a:t>
            </a: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3851275" y="2852738"/>
            <a:ext cx="1008063" cy="28892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羈押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3851275" y="3716338"/>
            <a:ext cx="1008063" cy="287337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責付</a:t>
            </a:r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3851275" y="4149725"/>
            <a:ext cx="1008063" cy="2873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限制住居</a:t>
            </a: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3851275" y="4797425"/>
            <a:ext cx="1008063" cy="28892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搜索</a:t>
            </a: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3851275" y="5229225"/>
            <a:ext cx="1008063" cy="2873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扣押</a:t>
            </a: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3851275" y="5661025"/>
            <a:ext cx="1008063" cy="2873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準搜索</a:t>
            </a:r>
          </a:p>
        </p:txBody>
      </p:sp>
      <p:cxnSp>
        <p:nvCxnSpPr>
          <p:cNvPr id="12303" name="AutoShape 15"/>
          <p:cNvCxnSpPr>
            <a:cxnSpLocks noChangeShapeType="1"/>
            <a:stCxn id="12292" idx="3"/>
            <a:endCxn id="12293" idx="1"/>
          </p:cNvCxnSpPr>
          <p:nvPr/>
        </p:nvCxnSpPr>
        <p:spPr bwMode="auto">
          <a:xfrm flipV="1">
            <a:off x="1258888" y="3429000"/>
            <a:ext cx="360362" cy="973138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304" name="AutoShape 16"/>
          <p:cNvCxnSpPr>
            <a:cxnSpLocks noChangeShapeType="1"/>
            <a:stCxn id="12292" idx="3"/>
            <a:endCxn id="12294" idx="1"/>
          </p:cNvCxnSpPr>
          <p:nvPr/>
        </p:nvCxnSpPr>
        <p:spPr bwMode="auto">
          <a:xfrm>
            <a:off x="1258888" y="4402138"/>
            <a:ext cx="360362" cy="971550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305" name="AutoShape 17"/>
          <p:cNvCxnSpPr>
            <a:cxnSpLocks noChangeShapeType="1"/>
            <a:stCxn id="12293" idx="3"/>
            <a:endCxn id="12296" idx="1"/>
          </p:cNvCxnSpPr>
          <p:nvPr/>
        </p:nvCxnSpPr>
        <p:spPr bwMode="auto">
          <a:xfrm flipV="1">
            <a:off x="3275013" y="2565400"/>
            <a:ext cx="576262" cy="86360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306" name="AutoShape 18"/>
          <p:cNvCxnSpPr>
            <a:cxnSpLocks noChangeShapeType="1"/>
            <a:stCxn id="12293" idx="3"/>
            <a:endCxn id="12297" idx="1"/>
          </p:cNvCxnSpPr>
          <p:nvPr/>
        </p:nvCxnSpPr>
        <p:spPr bwMode="auto">
          <a:xfrm flipV="1">
            <a:off x="3275013" y="2997200"/>
            <a:ext cx="576262" cy="43180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307" name="AutoShape 19"/>
          <p:cNvCxnSpPr>
            <a:cxnSpLocks noChangeShapeType="1"/>
            <a:stCxn id="12293" idx="3"/>
            <a:endCxn id="12295" idx="1"/>
          </p:cNvCxnSpPr>
          <p:nvPr/>
        </p:nvCxnSpPr>
        <p:spPr bwMode="auto">
          <a:xfrm>
            <a:off x="3275013" y="3429000"/>
            <a:ext cx="5762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08" name="AutoShape 20"/>
          <p:cNvCxnSpPr>
            <a:cxnSpLocks noChangeShapeType="1"/>
            <a:stCxn id="12293" idx="3"/>
            <a:endCxn id="12298" idx="1"/>
          </p:cNvCxnSpPr>
          <p:nvPr/>
        </p:nvCxnSpPr>
        <p:spPr bwMode="auto">
          <a:xfrm>
            <a:off x="3275013" y="3429000"/>
            <a:ext cx="576262" cy="43180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309" name="AutoShape 21"/>
          <p:cNvCxnSpPr>
            <a:cxnSpLocks noChangeShapeType="1"/>
            <a:stCxn id="12293" idx="3"/>
            <a:endCxn id="12299" idx="1"/>
          </p:cNvCxnSpPr>
          <p:nvPr/>
        </p:nvCxnSpPr>
        <p:spPr bwMode="auto">
          <a:xfrm>
            <a:off x="3275013" y="3429000"/>
            <a:ext cx="576262" cy="8651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310" name="AutoShape 22"/>
          <p:cNvCxnSpPr>
            <a:cxnSpLocks noChangeShapeType="1"/>
            <a:stCxn id="12294" idx="3"/>
            <a:endCxn id="12300" idx="1"/>
          </p:cNvCxnSpPr>
          <p:nvPr/>
        </p:nvCxnSpPr>
        <p:spPr bwMode="auto">
          <a:xfrm flipV="1">
            <a:off x="3348038" y="4941888"/>
            <a:ext cx="503237" cy="431800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311" name="AutoShape 23"/>
          <p:cNvCxnSpPr>
            <a:cxnSpLocks noChangeShapeType="1"/>
            <a:stCxn id="12294" idx="3"/>
            <a:endCxn id="12301" idx="1"/>
          </p:cNvCxnSpPr>
          <p:nvPr/>
        </p:nvCxnSpPr>
        <p:spPr bwMode="auto">
          <a:xfrm>
            <a:off x="3348038" y="5373688"/>
            <a:ext cx="503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12" name="AutoShape 24"/>
          <p:cNvCxnSpPr>
            <a:cxnSpLocks noChangeShapeType="1"/>
            <a:stCxn id="12294" idx="3"/>
            <a:endCxn id="12302" idx="1"/>
          </p:cNvCxnSpPr>
          <p:nvPr/>
        </p:nvCxnSpPr>
        <p:spPr bwMode="auto">
          <a:xfrm>
            <a:off x="3348038" y="5373688"/>
            <a:ext cx="503237" cy="431800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2313" name="AutoShape 25"/>
          <p:cNvSpPr>
            <a:spLocks/>
          </p:cNvSpPr>
          <p:nvPr/>
        </p:nvSpPr>
        <p:spPr bwMode="auto">
          <a:xfrm>
            <a:off x="4932363" y="2565400"/>
            <a:ext cx="287337" cy="1727200"/>
          </a:xfrm>
          <a:prstGeom prst="rightBrace">
            <a:avLst>
              <a:gd name="adj1" fmla="val 50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314" name="AutoShape 26"/>
          <p:cNvSpPr>
            <a:spLocks noChangeArrowheads="1"/>
          </p:cNvSpPr>
          <p:nvPr/>
        </p:nvSpPr>
        <p:spPr bwMode="auto">
          <a:xfrm>
            <a:off x="5364163" y="3357563"/>
            <a:ext cx="647700" cy="142875"/>
          </a:xfrm>
          <a:prstGeom prst="rightArrow">
            <a:avLst>
              <a:gd name="adj1" fmla="val 50000"/>
              <a:gd name="adj2" fmla="val 113333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315" name="AutoShape 27"/>
          <p:cNvSpPr>
            <a:spLocks noChangeArrowheads="1"/>
          </p:cNvSpPr>
          <p:nvPr/>
        </p:nvSpPr>
        <p:spPr bwMode="auto">
          <a:xfrm>
            <a:off x="6227763" y="2924175"/>
            <a:ext cx="1439862" cy="1009650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對象：被告</a:t>
            </a:r>
          </a:p>
        </p:txBody>
      </p:sp>
      <p:sp>
        <p:nvSpPr>
          <p:cNvPr id="12316" name="AutoShape 28"/>
          <p:cNvSpPr>
            <a:spLocks/>
          </p:cNvSpPr>
          <p:nvPr/>
        </p:nvSpPr>
        <p:spPr bwMode="auto">
          <a:xfrm>
            <a:off x="4932363" y="4941888"/>
            <a:ext cx="144462" cy="431800"/>
          </a:xfrm>
          <a:prstGeom prst="rightBrace">
            <a:avLst>
              <a:gd name="adj1" fmla="val 2490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317" name="AutoShape 29"/>
          <p:cNvSpPr>
            <a:spLocks noChangeArrowheads="1"/>
          </p:cNvSpPr>
          <p:nvPr/>
        </p:nvSpPr>
        <p:spPr bwMode="auto">
          <a:xfrm>
            <a:off x="5292725" y="5084763"/>
            <a:ext cx="647700" cy="144462"/>
          </a:xfrm>
          <a:prstGeom prst="rightArrow">
            <a:avLst>
              <a:gd name="adj1" fmla="val 50000"/>
              <a:gd name="adj2" fmla="val 112088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318" name="AutoShape 30"/>
          <p:cNvSpPr>
            <a:spLocks noChangeArrowheads="1"/>
          </p:cNvSpPr>
          <p:nvPr/>
        </p:nvSpPr>
        <p:spPr bwMode="auto">
          <a:xfrm>
            <a:off x="6227763" y="4941888"/>
            <a:ext cx="1439862" cy="503237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取證考量</a:t>
            </a:r>
          </a:p>
        </p:txBody>
      </p:sp>
      <p:sp>
        <p:nvSpPr>
          <p:cNvPr id="12319" name="AutoShape 31"/>
          <p:cNvSpPr>
            <a:spLocks noChangeArrowheads="1"/>
          </p:cNvSpPr>
          <p:nvPr/>
        </p:nvSpPr>
        <p:spPr bwMode="auto">
          <a:xfrm>
            <a:off x="5076825" y="5734050"/>
            <a:ext cx="790575" cy="142875"/>
          </a:xfrm>
          <a:prstGeom prst="rightArrow">
            <a:avLst>
              <a:gd name="adj1" fmla="val 50000"/>
              <a:gd name="adj2" fmla="val 138333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320" name="AutoShape 32"/>
          <p:cNvSpPr>
            <a:spLocks noChangeArrowheads="1"/>
          </p:cNvSpPr>
          <p:nvPr/>
        </p:nvSpPr>
        <p:spPr bwMode="auto">
          <a:xfrm>
            <a:off x="6227763" y="5661025"/>
            <a:ext cx="1439862" cy="360363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限定對被告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47725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搜索類型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>
              <a:buClr>
                <a:srgbClr val="99CCFF"/>
              </a:buClr>
              <a:buFont typeface="Wingdings" pitchFamily="2" charset="2"/>
              <a:buChar char="¯"/>
            </a:pPr>
            <a:r>
              <a:rPr lang="zh-TW" altLang="en-US">
                <a:ea typeface="標楷體" pitchFamily="65" charset="-120"/>
              </a:rPr>
              <a:t>基本條件：令狀原則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684213" y="2997200"/>
            <a:ext cx="360362" cy="1655763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Tahoma" pitchFamily="34" charset="0"/>
              </a:rPr>
              <a:t>搜索必要性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1619250" y="1989138"/>
            <a:ext cx="1368425" cy="360362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令狀搜索</a:t>
            </a: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1619250" y="3141663"/>
            <a:ext cx="1368425" cy="360362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逕行搜索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1619250" y="4365625"/>
            <a:ext cx="1368425" cy="361950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附帶搜索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1619250" y="5445125"/>
            <a:ext cx="1368425" cy="360363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同意搜索</a:t>
            </a:r>
          </a:p>
        </p:txBody>
      </p:sp>
      <p:cxnSp>
        <p:nvCxnSpPr>
          <p:cNvPr id="27657" name="AutoShape 9"/>
          <p:cNvCxnSpPr>
            <a:cxnSpLocks noChangeShapeType="1"/>
            <a:stCxn id="27652" idx="3"/>
            <a:endCxn id="27653" idx="1"/>
          </p:cNvCxnSpPr>
          <p:nvPr/>
        </p:nvCxnSpPr>
        <p:spPr bwMode="auto">
          <a:xfrm flipV="1">
            <a:off x="1044575" y="2170113"/>
            <a:ext cx="574675" cy="16557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8" name="AutoShape 10"/>
          <p:cNvCxnSpPr>
            <a:cxnSpLocks noChangeShapeType="1"/>
            <a:stCxn id="27652" idx="3"/>
            <a:endCxn id="27654" idx="1"/>
          </p:cNvCxnSpPr>
          <p:nvPr/>
        </p:nvCxnSpPr>
        <p:spPr bwMode="auto">
          <a:xfrm flipV="1">
            <a:off x="1044575" y="3322638"/>
            <a:ext cx="574675" cy="5032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9" name="AutoShape 11"/>
          <p:cNvCxnSpPr>
            <a:cxnSpLocks noChangeShapeType="1"/>
            <a:stCxn id="27652" idx="3"/>
            <a:endCxn id="27655" idx="1"/>
          </p:cNvCxnSpPr>
          <p:nvPr/>
        </p:nvCxnSpPr>
        <p:spPr bwMode="auto">
          <a:xfrm>
            <a:off x="1044575" y="3825875"/>
            <a:ext cx="574675" cy="720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60" name="AutoShape 12"/>
          <p:cNvCxnSpPr>
            <a:cxnSpLocks noChangeShapeType="1"/>
            <a:stCxn id="27652" idx="3"/>
            <a:endCxn id="27656" idx="1"/>
          </p:cNvCxnSpPr>
          <p:nvPr/>
        </p:nvCxnSpPr>
        <p:spPr bwMode="auto">
          <a:xfrm>
            <a:off x="1044575" y="3825875"/>
            <a:ext cx="574675" cy="18002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3563938" y="1989138"/>
            <a:ext cx="1152525" cy="358775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持搜索票</a:t>
            </a:r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3563938" y="2781300"/>
            <a:ext cx="1152525" cy="288925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檢察官</a:t>
            </a:r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6011863" y="2781300"/>
            <a:ext cx="1439862" cy="287338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陳報法院</a:t>
            </a:r>
          </a:p>
        </p:txBody>
      </p: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6011863" y="3284538"/>
            <a:ext cx="1439862" cy="288925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報告檢察官</a:t>
            </a:r>
          </a:p>
        </p:txBody>
      </p:sp>
      <p:sp>
        <p:nvSpPr>
          <p:cNvPr id="27665" name="AutoShape 17"/>
          <p:cNvSpPr>
            <a:spLocks noChangeArrowheads="1"/>
          </p:cNvSpPr>
          <p:nvPr/>
        </p:nvSpPr>
        <p:spPr bwMode="auto">
          <a:xfrm>
            <a:off x="3563938" y="3500438"/>
            <a:ext cx="1152525" cy="287337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司法警察</a:t>
            </a:r>
          </a:p>
        </p:txBody>
      </p:sp>
      <p:cxnSp>
        <p:nvCxnSpPr>
          <p:cNvPr id="27666" name="AutoShape 18"/>
          <p:cNvCxnSpPr>
            <a:cxnSpLocks noChangeShapeType="1"/>
            <a:stCxn id="27662" idx="1"/>
            <a:endCxn id="27654" idx="3"/>
          </p:cNvCxnSpPr>
          <p:nvPr/>
        </p:nvCxnSpPr>
        <p:spPr bwMode="auto">
          <a:xfrm rot="10800000" flipV="1">
            <a:off x="2987675" y="2925763"/>
            <a:ext cx="576263" cy="39687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</p:cxnSp>
      <p:cxnSp>
        <p:nvCxnSpPr>
          <p:cNvPr id="27667" name="AutoShape 19"/>
          <p:cNvCxnSpPr>
            <a:cxnSpLocks noChangeShapeType="1"/>
            <a:stCxn id="27654" idx="3"/>
            <a:endCxn id="27665" idx="1"/>
          </p:cNvCxnSpPr>
          <p:nvPr/>
        </p:nvCxnSpPr>
        <p:spPr bwMode="auto">
          <a:xfrm>
            <a:off x="2987675" y="3322638"/>
            <a:ext cx="576263" cy="322262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668" name="AutoShape 20"/>
          <p:cNvSpPr>
            <a:spLocks noChangeArrowheads="1"/>
          </p:cNvSpPr>
          <p:nvPr/>
        </p:nvSpPr>
        <p:spPr bwMode="auto">
          <a:xfrm>
            <a:off x="6011863" y="3716338"/>
            <a:ext cx="1439862" cy="288925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陳報法院</a:t>
            </a:r>
          </a:p>
        </p:txBody>
      </p:sp>
      <p:sp>
        <p:nvSpPr>
          <p:cNvPr id="27669" name="AutoShape 21"/>
          <p:cNvSpPr>
            <a:spLocks noChangeArrowheads="1"/>
          </p:cNvSpPr>
          <p:nvPr/>
        </p:nvSpPr>
        <p:spPr bwMode="auto">
          <a:xfrm>
            <a:off x="4787900" y="3141663"/>
            <a:ext cx="935038" cy="287337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三日內</a:t>
            </a:r>
          </a:p>
        </p:txBody>
      </p:sp>
      <p:sp>
        <p:nvSpPr>
          <p:cNvPr id="27670" name="AutoShape 22"/>
          <p:cNvSpPr>
            <a:spLocks noChangeArrowheads="1"/>
          </p:cNvSpPr>
          <p:nvPr/>
        </p:nvSpPr>
        <p:spPr bwMode="auto">
          <a:xfrm>
            <a:off x="4859338" y="2852738"/>
            <a:ext cx="792162" cy="144462"/>
          </a:xfrm>
          <a:prstGeom prst="rightArrow">
            <a:avLst>
              <a:gd name="adj1" fmla="val 50000"/>
              <a:gd name="adj2" fmla="val 137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71" name="AutoShape 23"/>
          <p:cNvSpPr>
            <a:spLocks noChangeArrowheads="1"/>
          </p:cNvSpPr>
          <p:nvPr/>
        </p:nvSpPr>
        <p:spPr bwMode="auto">
          <a:xfrm>
            <a:off x="4859338" y="3573463"/>
            <a:ext cx="792162" cy="144462"/>
          </a:xfrm>
          <a:prstGeom prst="rightArrow">
            <a:avLst>
              <a:gd name="adj1" fmla="val 50000"/>
              <a:gd name="adj2" fmla="val 137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27672" name="AutoShape 24"/>
          <p:cNvCxnSpPr>
            <a:cxnSpLocks noChangeShapeType="1"/>
            <a:stCxn id="27664" idx="1"/>
            <a:endCxn id="27668" idx="1"/>
          </p:cNvCxnSpPr>
          <p:nvPr/>
        </p:nvCxnSpPr>
        <p:spPr bwMode="auto">
          <a:xfrm rot="10800000" flipH="1" flipV="1">
            <a:off x="6011863" y="3429000"/>
            <a:ext cx="1587" cy="431800"/>
          </a:xfrm>
          <a:prstGeom prst="bentConnector3">
            <a:avLst>
              <a:gd name="adj1" fmla="val -99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7673" name="AutoShape 25"/>
          <p:cNvCxnSpPr>
            <a:cxnSpLocks noChangeShapeType="1"/>
            <a:stCxn id="27663" idx="3"/>
            <a:endCxn id="27668" idx="3"/>
          </p:cNvCxnSpPr>
          <p:nvPr/>
        </p:nvCxnSpPr>
        <p:spPr bwMode="auto">
          <a:xfrm>
            <a:off x="7451725" y="2925763"/>
            <a:ext cx="1588" cy="935037"/>
          </a:xfrm>
          <a:prstGeom prst="bentConnector3">
            <a:avLst>
              <a:gd name="adj1" fmla="val 89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7674" name="AutoShape 26"/>
          <p:cNvSpPr>
            <a:spLocks noChangeArrowheads="1"/>
          </p:cNvSpPr>
          <p:nvPr/>
        </p:nvSpPr>
        <p:spPr bwMode="auto">
          <a:xfrm>
            <a:off x="8243888" y="2708275"/>
            <a:ext cx="287337" cy="1368425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法院審核</a:t>
            </a:r>
          </a:p>
        </p:txBody>
      </p:sp>
      <p:sp>
        <p:nvSpPr>
          <p:cNvPr id="27675" name="AutoShape 27"/>
          <p:cNvSpPr>
            <a:spLocks noChangeArrowheads="1"/>
          </p:cNvSpPr>
          <p:nvPr/>
        </p:nvSpPr>
        <p:spPr bwMode="auto">
          <a:xfrm>
            <a:off x="7740650" y="3284538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27676" name="AutoShape 28"/>
          <p:cNvCxnSpPr>
            <a:cxnSpLocks noChangeShapeType="1"/>
            <a:stCxn id="27653" idx="3"/>
            <a:endCxn id="27661" idx="1"/>
          </p:cNvCxnSpPr>
          <p:nvPr/>
        </p:nvCxnSpPr>
        <p:spPr bwMode="auto">
          <a:xfrm flipV="1">
            <a:off x="2987675" y="2168525"/>
            <a:ext cx="576263" cy="1588"/>
          </a:xfrm>
          <a:prstGeom prst="bentConnector3">
            <a:avLst>
              <a:gd name="adj1" fmla="val 49861"/>
            </a:avLst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677" name="AutoShape 29"/>
          <p:cNvSpPr>
            <a:spLocks noChangeArrowheads="1"/>
          </p:cNvSpPr>
          <p:nvPr/>
        </p:nvSpPr>
        <p:spPr bwMode="auto">
          <a:xfrm>
            <a:off x="5292725" y="1844675"/>
            <a:ext cx="2159000" cy="431800"/>
          </a:xfrm>
          <a:prstGeom prst="wedgeRoundRectCallout">
            <a:avLst>
              <a:gd name="adj1" fmla="val -72352"/>
              <a:gd name="adj2" fmla="val -441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Tahoma" pitchFamily="34" charset="0"/>
              </a:rPr>
              <a:t>向法官聲請核發</a:t>
            </a:r>
          </a:p>
        </p:txBody>
      </p:sp>
      <p:sp>
        <p:nvSpPr>
          <p:cNvPr id="27678" name="AutoShape 30"/>
          <p:cNvSpPr>
            <a:spLocks noChangeArrowheads="1"/>
          </p:cNvSpPr>
          <p:nvPr/>
        </p:nvSpPr>
        <p:spPr bwMode="auto">
          <a:xfrm>
            <a:off x="3563938" y="4149725"/>
            <a:ext cx="2159000" cy="287338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限對被告或犯嫌</a:t>
            </a:r>
          </a:p>
        </p:txBody>
      </p:sp>
      <p:sp>
        <p:nvSpPr>
          <p:cNvPr id="27679" name="AutoShape 31"/>
          <p:cNvSpPr>
            <a:spLocks noChangeArrowheads="1"/>
          </p:cNvSpPr>
          <p:nvPr/>
        </p:nvSpPr>
        <p:spPr bwMode="auto">
          <a:xfrm>
            <a:off x="3563938" y="4652963"/>
            <a:ext cx="2160587" cy="288925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因執行拘捕或羈押</a:t>
            </a:r>
          </a:p>
        </p:txBody>
      </p:sp>
      <p:sp>
        <p:nvSpPr>
          <p:cNvPr id="27680" name="AutoShape 32"/>
          <p:cNvSpPr>
            <a:spLocks noChangeArrowheads="1"/>
          </p:cNvSpPr>
          <p:nvPr/>
        </p:nvSpPr>
        <p:spPr bwMode="auto">
          <a:xfrm>
            <a:off x="3492500" y="5445125"/>
            <a:ext cx="2447925" cy="360363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須被搜索人有權同意</a:t>
            </a:r>
          </a:p>
        </p:txBody>
      </p:sp>
      <p:cxnSp>
        <p:nvCxnSpPr>
          <p:cNvPr id="27681" name="AutoShape 33"/>
          <p:cNvCxnSpPr>
            <a:cxnSpLocks noChangeShapeType="1"/>
            <a:stCxn id="27655" idx="3"/>
            <a:endCxn id="27678" idx="1"/>
          </p:cNvCxnSpPr>
          <p:nvPr/>
        </p:nvCxnSpPr>
        <p:spPr bwMode="auto">
          <a:xfrm flipV="1">
            <a:off x="2987675" y="4294188"/>
            <a:ext cx="576263" cy="252412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7682" name="AutoShape 34"/>
          <p:cNvCxnSpPr>
            <a:cxnSpLocks noChangeShapeType="1"/>
            <a:stCxn id="27655" idx="3"/>
            <a:endCxn id="27679" idx="1"/>
          </p:cNvCxnSpPr>
          <p:nvPr/>
        </p:nvCxnSpPr>
        <p:spPr bwMode="auto">
          <a:xfrm>
            <a:off x="2987675" y="4546600"/>
            <a:ext cx="576263" cy="25082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7683" name="AutoShape 35"/>
          <p:cNvCxnSpPr>
            <a:cxnSpLocks noChangeShapeType="1"/>
            <a:stCxn id="27684" idx="2"/>
            <a:endCxn id="27680" idx="3"/>
          </p:cNvCxnSpPr>
          <p:nvPr/>
        </p:nvCxnSpPr>
        <p:spPr bwMode="auto">
          <a:xfrm>
            <a:off x="5867400" y="4581525"/>
            <a:ext cx="73025" cy="1044575"/>
          </a:xfrm>
          <a:prstGeom prst="bentConnector3">
            <a:avLst>
              <a:gd name="adj1" fmla="val 41304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7684" name="AutoShape 36"/>
          <p:cNvSpPr>
            <a:spLocks/>
          </p:cNvSpPr>
          <p:nvPr/>
        </p:nvSpPr>
        <p:spPr bwMode="auto">
          <a:xfrm>
            <a:off x="5795963" y="4292600"/>
            <a:ext cx="71437" cy="576263"/>
          </a:xfrm>
          <a:prstGeom prst="rightBracket">
            <a:avLst>
              <a:gd name="adj" fmla="val 6722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85" name="AutoShape 37"/>
          <p:cNvSpPr>
            <a:spLocks noChangeArrowheads="1"/>
          </p:cNvSpPr>
          <p:nvPr/>
        </p:nvSpPr>
        <p:spPr bwMode="auto">
          <a:xfrm>
            <a:off x="6372225" y="5013325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86" name="AutoShape 38"/>
          <p:cNvSpPr>
            <a:spLocks noChangeArrowheads="1"/>
          </p:cNvSpPr>
          <p:nvPr/>
        </p:nvSpPr>
        <p:spPr bwMode="auto">
          <a:xfrm>
            <a:off x="7092950" y="4292600"/>
            <a:ext cx="574675" cy="1584325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無令狀之要求</a:t>
            </a:r>
          </a:p>
        </p:txBody>
      </p:sp>
      <p:cxnSp>
        <p:nvCxnSpPr>
          <p:cNvPr id="27687" name="AutoShape 39"/>
          <p:cNvCxnSpPr>
            <a:cxnSpLocks noChangeShapeType="1"/>
            <a:stCxn id="27656" idx="3"/>
            <a:endCxn id="27680" idx="1"/>
          </p:cNvCxnSpPr>
          <p:nvPr/>
        </p:nvCxnSpPr>
        <p:spPr bwMode="auto">
          <a:xfrm>
            <a:off x="2987675" y="5626100"/>
            <a:ext cx="5048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7688" name="AutoShape 40"/>
          <p:cNvSpPr>
            <a:spLocks noChangeArrowheads="1"/>
          </p:cNvSpPr>
          <p:nvPr/>
        </p:nvSpPr>
        <p:spPr bwMode="auto">
          <a:xfrm>
            <a:off x="8172450" y="4365625"/>
            <a:ext cx="431800" cy="935038"/>
          </a:xfrm>
          <a:prstGeom prst="wedgeRoundRectCallout">
            <a:avLst>
              <a:gd name="adj1" fmla="val -20222"/>
              <a:gd name="adj2" fmla="val -77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/>
          <a:lstStyle/>
          <a:p>
            <a:pPr algn="ctr">
              <a:lnSpc>
                <a:spcPct val="75000"/>
              </a:lnSpc>
            </a:pPr>
            <a:r>
              <a:rPr lang="zh-TW" altLang="en-US">
                <a:latin typeface="Tahoma" pitchFamily="34" charset="0"/>
              </a:rPr>
              <a:t>五日內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5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9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  <p:bldP spid="27653" grpId="0" animBg="1"/>
      <p:bldP spid="27654" grpId="0" animBg="1"/>
      <p:bldP spid="27655" grpId="0" animBg="1"/>
      <p:bldP spid="27656" grpId="0" animBg="1"/>
      <p:bldP spid="27661" grpId="0" animBg="1"/>
      <p:bldP spid="27662" grpId="0" animBg="1"/>
      <p:bldP spid="27663" grpId="0" animBg="1"/>
      <p:bldP spid="27664" grpId="0" animBg="1"/>
      <p:bldP spid="27665" grpId="0" animBg="1"/>
      <p:bldP spid="27668" grpId="0" animBg="1"/>
      <p:bldP spid="27669" grpId="0" animBg="1"/>
      <p:bldP spid="27670" grpId="0" animBg="1"/>
      <p:bldP spid="27671" grpId="0" animBg="1"/>
      <p:bldP spid="27674" grpId="0" animBg="1"/>
      <p:bldP spid="27675" grpId="0" animBg="1"/>
      <p:bldP spid="27677" grpId="0" animBg="1"/>
      <p:bldP spid="27678" grpId="0" animBg="1"/>
      <p:bldP spid="27679" grpId="0" animBg="1"/>
      <p:bldP spid="27680" grpId="0" animBg="1"/>
      <p:bldP spid="27684" grpId="0" animBg="1"/>
      <p:bldP spid="27685" grpId="0" animBg="1"/>
      <p:bldP spid="2768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扣押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>
              <a:buClr>
                <a:srgbClr val="99CCFF"/>
              </a:buClr>
              <a:buFont typeface="Wingdings" pitchFamily="2" charset="2"/>
              <a:buChar char="¯"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扣押對象：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、得為證據之物；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、應沒收之物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11188" y="2708275"/>
            <a:ext cx="431800" cy="1728788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取得之物</a:t>
            </a: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1476375" y="4149725"/>
            <a:ext cx="1439863" cy="360363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搜索所得</a:t>
            </a: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1476375" y="2636838"/>
            <a:ext cx="1439863" cy="358775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自然取得</a:t>
            </a:r>
          </a:p>
        </p:txBody>
      </p:sp>
      <p:cxnSp>
        <p:nvCxnSpPr>
          <p:cNvPr id="28679" name="AutoShape 7"/>
          <p:cNvCxnSpPr>
            <a:cxnSpLocks noChangeShapeType="1"/>
            <a:stCxn id="28676" idx="3"/>
            <a:endCxn id="28677" idx="1"/>
          </p:cNvCxnSpPr>
          <p:nvPr/>
        </p:nvCxnSpPr>
        <p:spPr bwMode="auto">
          <a:xfrm>
            <a:off x="1042988" y="3573463"/>
            <a:ext cx="433387" cy="757237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80" name="AutoShape 8"/>
          <p:cNvCxnSpPr>
            <a:cxnSpLocks noChangeShapeType="1"/>
            <a:stCxn id="28676" idx="3"/>
            <a:endCxn id="28678" idx="1"/>
          </p:cNvCxnSpPr>
          <p:nvPr/>
        </p:nvCxnSpPr>
        <p:spPr bwMode="auto">
          <a:xfrm flipV="1">
            <a:off x="1042988" y="2816225"/>
            <a:ext cx="433387" cy="757238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3563938" y="4149725"/>
            <a:ext cx="863600" cy="358775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扣押</a:t>
            </a: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059113" y="4221163"/>
            <a:ext cx="360362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4787900" y="3644900"/>
            <a:ext cx="1152525" cy="360363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通常扣押</a:t>
            </a:r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4787900" y="4652963"/>
            <a:ext cx="1152525" cy="360362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附隨扣押</a:t>
            </a:r>
          </a:p>
        </p:txBody>
      </p:sp>
      <p:sp>
        <p:nvSpPr>
          <p:cNvPr id="28685" name="AutoShape 13"/>
          <p:cNvSpPr>
            <a:spLocks noChangeArrowheads="1"/>
          </p:cNvSpPr>
          <p:nvPr/>
        </p:nvSpPr>
        <p:spPr bwMode="auto">
          <a:xfrm>
            <a:off x="6372225" y="4292600"/>
            <a:ext cx="1152525" cy="288925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附帶扣押</a:t>
            </a:r>
          </a:p>
        </p:txBody>
      </p:sp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6372225" y="5084763"/>
            <a:ext cx="1152525" cy="288925"/>
          </a:xfrm>
          <a:prstGeom prst="flowChartAlternateProcess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另案扣押</a:t>
            </a:r>
          </a:p>
        </p:txBody>
      </p:sp>
      <p:cxnSp>
        <p:nvCxnSpPr>
          <p:cNvPr id="28687" name="AutoShape 15"/>
          <p:cNvCxnSpPr>
            <a:cxnSpLocks noChangeShapeType="1"/>
            <a:stCxn id="28681" idx="3"/>
            <a:endCxn id="28683" idx="1"/>
          </p:cNvCxnSpPr>
          <p:nvPr/>
        </p:nvCxnSpPr>
        <p:spPr bwMode="auto">
          <a:xfrm flipV="1">
            <a:off x="4427538" y="3825875"/>
            <a:ext cx="360362" cy="503238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88" name="AutoShape 16"/>
          <p:cNvCxnSpPr>
            <a:cxnSpLocks noChangeShapeType="1"/>
            <a:stCxn id="28681" idx="3"/>
            <a:endCxn id="28684" idx="1"/>
          </p:cNvCxnSpPr>
          <p:nvPr/>
        </p:nvCxnSpPr>
        <p:spPr bwMode="auto">
          <a:xfrm>
            <a:off x="4427538" y="4329113"/>
            <a:ext cx="360362" cy="504825"/>
          </a:xfrm>
          <a:prstGeom prst="bentConnector3">
            <a:avLst>
              <a:gd name="adj1" fmla="val 4977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89" name="AutoShape 17"/>
          <p:cNvCxnSpPr>
            <a:cxnSpLocks noChangeShapeType="1"/>
            <a:stCxn id="28684" idx="3"/>
            <a:endCxn id="28685" idx="1"/>
          </p:cNvCxnSpPr>
          <p:nvPr/>
        </p:nvCxnSpPr>
        <p:spPr bwMode="auto">
          <a:xfrm flipV="1">
            <a:off x="5940425" y="4437063"/>
            <a:ext cx="431800" cy="3968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90" name="AutoShape 18"/>
          <p:cNvCxnSpPr>
            <a:cxnSpLocks noChangeShapeType="1"/>
            <a:stCxn id="28684" idx="3"/>
            <a:endCxn id="28686" idx="1"/>
          </p:cNvCxnSpPr>
          <p:nvPr/>
        </p:nvCxnSpPr>
        <p:spPr bwMode="auto">
          <a:xfrm>
            <a:off x="5940425" y="4833938"/>
            <a:ext cx="431800" cy="3952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691" name="AutoShape 19"/>
          <p:cNvSpPr>
            <a:spLocks/>
          </p:cNvSpPr>
          <p:nvPr/>
        </p:nvSpPr>
        <p:spPr bwMode="auto">
          <a:xfrm>
            <a:off x="7596188" y="4437063"/>
            <a:ext cx="71437" cy="792162"/>
          </a:xfrm>
          <a:prstGeom prst="rightBracket">
            <a:avLst>
              <a:gd name="adj" fmla="val 9240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>
            <a:off x="8027988" y="4221163"/>
            <a:ext cx="503237" cy="1223962"/>
          </a:xfrm>
          <a:prstGeom prst="wedgeRoundRectCallout">
            <a:avLst>
              <a:gd name="adj1" fmla="val -112778"/>
              <a:gd name="adj2" fmla="val 6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/>
          <a:lstStyle/>
          <a:p>
            <a:pPr algn="ctr"/>
            <a:r>
              <a:rPr lang="zh-TW" altLang="en-US">
                <a:latin typeface="Tahoma" pitchFamily="34" charset="0"/>
              </a:rPr>
              <a:t>應補正</a:t>
            </a:r>
          </a:p>
        </p:txBody>
      </p:sp>
      <p:sp>
        <p:nvSpPr>
          <p:cNvPr id="28693" name="AutoShape 21"/>
          <p:cNvSpPr>
            <a:spLocks noChangeArrowheads="1"/>
          </p:cNvSpPr>
          <p:nvPr/>
        </p:nvSpPr>
        <p:spPr bwMode="auto">
          <a:xfrm>
            <a:off x="3995738" y="2060575"/>
            <a:ext cx="3600450" cy="1223963"/>
          </a:xfrm>
          <a:prstGeom prst="wedgeRoundRectCallout">
            <a:avLst>
              <a:gd name="adj1" fmla="val -79102"/>
              <a:gd name="adj2" fmla="val -4218"/>
              <a:gd name="adj3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solidFill>
                  <a:srgbClr val="FFFF99"/>
                </a:solidFill>
                <a:latin typeface="Tahoma" pitchFamily="34" charset="0"/>
              </a:rPr>
              <a:t>即未使用干預性手段之取得，如勘驗、交付或自行發現是否包含同意搜索，則應加檢討。</a:t>
            </a:r>
          </a:p>
        </p:txBody>
      </p:sp>
      <p:sp>
        <p:nvSpPr>
          <p:cNvPr id="28694" name="AutoShape 22"/>
          <p:cNvSpPr>
            <a:spLocks noChangeArrowheads="1"/>
          </p:cNvSpPr>
          <p:nvPr/>
        </p:nvSpPr>
        <p:spPr bwMode="auto">
          <a:xfrm>
            <a:off x="1835150" y="5084763"/>
            <a:ext cx="2089150" cy="1150937"/>
          </a:xfrm>
          <a:prstGeom prst="wedgeRoundRectCallout">
            <a:avLst>
              <a:gd name="adj1" fmla="val -37537"/>
              <a:gd name="adj2" fmla="val -9013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Tahoma" pitchFamily="34" charset="0"/>
              </a:rPr>
              <a:t>此係屬於強制取得之型態，重其取得之正當性。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 animBg="1"/>
      <p:bldP spid="28678" grpId="0" animBg="1"/>
      <p:bldP spid="28681" grpId="0" animBg="1"/>
      <p:bldP spid="28682" grpId="0" animBg="1"/>
      <p:bldP spid="28683" grpId="0" animBg="1"/>
      <p:bldP spid="28684" grpId="0" animBg="1"/>
      <p:bldP spid="28685" grpId="0" animBg="1"/>
      <p:bldP spid="28686" grpId="0" animBg="1"/>
      <p:bldP spid="28691" grpId="0" animBg="1"/>
      <p:bldP spid="28692" grpId="0" animBg="1"/>
      <p:bldP spid="28693" grpId="0" animBg="1"/>
      <p:bldP spid="286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774700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程序進行阻礙之觀察</a:t>
            </a: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9750" y="1700213"/>
            <a:ext cx="503238" cy="1441450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案件發生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051050" y="1628775"/>
            <a:ext cx="504825" cy="15128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3492500" y="1628775"/>
            <a:ext cx="504825" cy="1512888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起訴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4932363" y="1628775"/>
            <a:ext cx="504825" cy="15128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6516688" y="1628775"/>
            <a:ext cx="504825" cy="1512888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確定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8172450" y="1628775"/>
            <a:ext cx="504825" cy="15128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執行</a:t>
            </a: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1187450" y="2276475"/>
            <a:ext cx="720725" cy="288925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2700338" y="2276475"/>
            <a:ext cx="720725" cy="288925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4140200" y="2276475"/>
            <a:ext cx="720725" cy="288925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5580063" y="2276475"/>
            <a:ext cx="720725" cy="288925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5" name="AutoShape 13"/>
          <p:cNvSpPr>
            <a:spLocks noChangeArrowheads="1"/>
          </p:cNvSpPr>
          <p:nvPr/>
        </p:nvSpPr>
        <p:spPr bwMode="auto">
          <a:xfrm>
            <a:off x="7235825" y="2276475"/>
            <a:ext cx="720725" cy="288925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26" name="AutoShape 14"/>
          <p:cNvSpPr>
            <a:spLocks noChangeArrowheads="1"/>
          </p:cNvSpPr>
          <p:nvPr/>
        </p:nvSpPr>
        <p:spPr bwMode="auto">
          <a:xfrm>
            <a:off x="1476375" y="3860800"/>
            <a:ext cx="1152525" cy="2520950"/>
          </a:xfrm>
          <a:prstGeom prst="wedgeRoundRectCallout">
            <a:avLst>
              <a:gd name="adj1" fmla="val 18731"/>
              <a:gd name="adj2" fmla="val -76324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/>
          <a:lstStyle/>
          <a:p>
            <a:r>
              <a:rPr lang="zh-TW" altLang="en-US">
                <a:latin typeface="Tahoma" pitchFamily="34" charset="0"/>
              </a:rPr>
              <a:t>會發生偵查阻礙情形，主要是因事實的問題所生。</a:t>
            </a:r>
          </a:p>
        </p:txBody>
      </p:sp>
      <p:sp>
        <p:nvSpPr>
          <p:cNvPr id="13327" name="AutoShape 15"/>
          <p:cNvSpPr>
            <a:spLocks noChangeArrowheads="1"/>
          </p:cNvSpPr>
          <p:nvPr/>
        </p:nvSpPr>
        <p:spPr bwMode="auto">
          <a:xfrm>
            <a:off x="3059113" y="3789363"/>
            <a:ext cx="1081087" cy="2592387"/>
          </a:xfrm>
          <a:prstGeom prst="wedgeRoundRectCallout">
            <a:avLst>
              <a:gd name="adj1" fmla="val 16079"/>
              <a:gd name="adj2" fmla="val -7278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/>
          <a:lstStyle/>
          <a:p>
            <a:r>
              <a:rPr lang="zh-TW" altLang="en-US">
                <a:latin typeface="Tahoma" pitchFamily="34" charset="0"/>
              </a:rPr>
              <a:t>起訴原則並無障礙問題，只有法定條件滿足與否的問題。</a:t>
            </a:r>
          </a:p>
        </p:txBody>
      </p:sp>
      <p:sp>
        <p:nvSpPr>
          <p:cNvPr id="13328" name="AutoShape 16"/>
          <p:cNvSpPr>
            <a:spLocks noChangeArrowheads="1"/>
          </p:cNvSpPr>
          <p:nvPr/>
        </p:nvSpPr>
        <p:spPr bwMode="auto">
          <a:xfrm>
            <a:off x="4572000" y="3789363"/>
            <a:ext cx="1800225" cy="2592387"/>
          </a:xfrm>
          <a:prstGeom prst="wedgeRoundRectCallout">
            <a:avLst>
              <a:gd name="adj1" fmla="val -14903"/>
              <a:gd name="adj2" fmla="val -71676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/>
          <a:lstStyle/>
          <a:p>
            <a:r>
              <a:rPr lang="zh-TW" altLang="en-US">
                <a:latin typeface="Tahoma" pitchFamily="34" charset="0"/>
              </a:rPr>
              <a:t>訴訟障礙主要的考慮，乃在審判程序，障礙之發生有因人的因素、也有因犯罪事實的因素。</a:t>
            </a:r>
          </a:p>
        </p:txBody>
      </p:sp>
      <p:sp>
        <p:nvSpPr>
          <p:cNvPr id="13329" name="AutoShape 17"/>
          <p:cNvSpPr>
            <a:spLocks noChangeArrowheads="1"/>
          </p:cNvSpPr>
          <p:nvPr/>
        </p:nvSpPr>
        <p:spPr bwMode="auto">
          <a:xfrm>
            <a:off x="7596188" y="3716338"/>
            <a:ext cx="1223962" cy="2665412"/>
          </a:xfrm>
          <a:prstGeom prst="wedgeRoundRectCallout">
            <a:avLst>
              <a:gd name="adj1" fmla="val 21079"/>
              <a:gd name="adj2" fmla="val -67213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/>
          <a:lstStyle/>
          <a:p>
            <a:r>
              <a:rPr lang="zh-TW" altLang="en-US">
                <a:latin typeface="Tahoma" pitchFamily="34" charset="0"/>
              </a:rPr>
              <a:t>會發生有障礙情形，但主要是以受判決人的因素而成。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6" grpId="0" animBg="1"/>
      <p:bldP spid="13317" grpId="0" animBg="1"/>
      <p:bldP spid="13318" grpId="0" animBg="1"/>
      <p:bldP spid="13319" grpId="0" animBg="1"/>
      <p:bldP spid="13320" grpId="0" animBg="1"/>
      <p:bldP spid="13321" grpId="0" animBg="1"/>
      <p:bldP spid="13322" grpId="0" animBg="1"/>
      <p:bldP spid="13323" grpId="0" animBg="1"/>
      <p:bldP spid="13324" grpId="0" animBg="1"/>
      <p:bldP spid="13325" grpId="0" animBg="1"/>
      <p:bldP spid="13326" grpId="0" animBg="1"/>
      <p:bldP spid="13327" grpId="0" animBg="1"/>
      <p:bldP spid="13328" grpId="0" animBg="1"/>
      <p:bldP spid="133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774700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程序障礙事由之屬性與處理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11188" y="2060575"/>
            <a:ext cx="576262" cy="252095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Tahoma" pitchFamily="34" charset="0"/>
              </a:rPr>
              <a:t>程序障礙事由屬性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979613" y="1844675"/>
            <a:ext cx="1368425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可排除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1979613" y="4221163"/>
            <a:ext cx="1368425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不可排除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427538" y="1844675"/>
            <a:ext cx="2449512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強制處分手段</a:t>
            </a: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4427538" y="3573463"/>
            <a:ext cx="2449512" cy="50323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停止程序之進行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4427538" y="4797425"/>
            <a:ext cx="2449512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程序不得終結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3492500" y="1916113"/>
            <a:ext cx="792163" cy="360362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4346" name="AutoShape 10"/>
          <p:cNvCxnSpPr>
            <a:cxnSpLocks noChangeShapeType="1"/>
            <a:stCxn id="14339" idx="3"/>
            <a:endCxn id="14340" idx="1"/>
          </p:cNvCxnSpPr>
          <p:nvPr/>
        </p:nvCxnSpPr>
        <p:spPr bwMode="auto">
          <a:xfrm flipV="1">
            <a:off x="1187450" y="2097088"/>
            <a:ext cx="792163" cy="1223962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347" name="AutoShape 11"/>
          <p:cNvCxnSpPr>
            <a:cxnSpLocks noChangeShapeType="1"/>
            <a:stCxn id="14339" idx="3"/>
            <a:endCxn id="14341" idx="1"/>
          </p:cNvCxnSpPr>
          <p:nvPr/>
        </p:nvCxnSpPr>
        <p:spPr bwMode="auto">
          <a:xfrm>
            <a:off x="1187450" y="3321050"/>
            <a:ext cx="792163" cy="115252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348" name="AutoShape 12"/>
          <p:cNvCxnSpPr>
            <a:cxnSpLocks noChangeShapeType="1"/>
            <a:stCxn id="14341" idx="3"/>
            <a:endCxn id="14343" idx="1"/>
          </p:cNvCxnSpPr>
          <p:nvPr/>
        </p:nvCxnSpPr>
        <p:spPr bwMode="auto">
          <a:xfrm flipV="1">
            <a:off x="3348038" y="3825875"/>
            <a:ext cx="1079500" cy="647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349" name="AutoShape 13"/>
          <p:cNvCxnSpPr>
            <a:cxnSpLocks noChangeShapeType="1"/>
            <a:stCxn id="14341" idx="3"/>
            <a:endCxn id="14344" idx="1"/>
          </p:cNvCxnSpPr>
          <p:nvPr/>
        </p:nvCxnSpPr>
        <p:spPr bwMode="auto">
          <a:xfrm>
            <a:off x="3348038" y="4473575"/>
            <a:ext cx="1079500" cy="5762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7308850" y="3284538"/>
            <a:ext cx="1655763" cy="865187"/>
          </a:xfrm>
          <a:prstGeom prst="wedgeRoundRectCallout">
            <a:avLst>
              <a:gd name="adj1" fmla="val -72722"/>
              <a:gd name="adj2" fmla="val -64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>
                <a:latin typeface="Tahoma" pitchFamily="34" charset="0"/>
              </a:rPr>
              <a:t>如</a:t>
            </a:r>
            <a:r>
              <a:rPr lang="en-US" altLang="zh-TW">
                <a:latin typeface="Tahoma" pitchFamily="34" charset="0"/>
              </a:rPr>
              <a:t>§261</a:t>
            </a:r>
            <a:r>
              <a:rPr lang="zh-TW" altLang="en-US">
                <a:latin typeface="Tahoma" pitchFamily="34" charset="0"/>
              </a:rPr>
              <a:t>、</a:t>
            </a:r>
            <a:r>
              <a:rPr lang="en-US" altLang="zh-TW">
                <a:latin typeface="Tahoma" pitchFamily="34" charset="0"/>
              </a:rPr>
              <a:t>§§294</a:t>
            </a:r>
            <a:r>
              <a:rPr lang="zh-TW" altLang="en-US">
                <a:latin typeface="Tahoma" pitchFamily="34" charset="0"/>
              </a:rPr>
              <a:t>～</a:t>
            </a:r>
            <a:r>
              <a:rPr lang="en-US" altLang="zh-TW">
                <a:latin typeface="Tahoma" pitchFamily="34" charset="0"/>
              </a:rPr>
              <a:t>297</a:t>
            </a:r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7308850" y="4724400"/>
            <a:ext cx="1655763" cy="576263"/>
          </a:xfrm>
          <a:prstGeom prst="wedgeRoundRectCallout">
            <a:avLst>
              <a:gd name="adj1" fmla="val -71093"/>
              <a:gd name="adj2" fmla="val -5921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>
                <a:latin typeface="Tahoma" pitchFamily="34" charset="0"/>
              </a:rPr>
              <a:t>如</a:t>
            </a:r>
            <a:r>
              <a:rPr lang="en-US" altLang="zh-TW">
                <a:latin typeface="Tahoma" pitchFamily="34" charset="0"/>
              </a:rPr>
              <a:t>§262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774700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不同程序階段之障礙事由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755650" y="1628775"/>
            <a:ext cx="503238" cy="15128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偵查程序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051050" y="1484313"/>
            <a:ext cx="144145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人之事由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2051050" y="2781300"/>
            <a:ext cx="1441450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事之事由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4284663" y="1484313"/>
            <a:ext cx="1439862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不到場</a:t>
            </a: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6516688" y="1412875"/>
            <a:ext cx="1079500" cy="50323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拘提</a:t>
            </a: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4284663" y="2781300"/>
            <a:ext cx="1439862" cy="4333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釐清必要</a:t>
            </a: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6516688" y="2708275"/>
            <a:ext cx="1655762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搜索扣押</a:t>
            </a:r>
          </a:p>
        </p:txBody>
      </p:sp>
      <p:cxnSp>
        <p:nvCxnSpPr>
          <p:cNvPr id="15370" name="AutoShape 10"/>
          <p:cNvCxnSpPr>
            <a:cxnSpLocks noChangeShapeType="1"/>
            <a:stCxn id="15363" idx="3"/>
            <a:endCxn id="15364" idx="1"/>
          </p:cNvCxnSpPr>
          <p:nvPr/>
        </p:nvCxnSpPr>
        <p:spPr bwMode="auto">
          <a:xfrm flipV="1">
            <a:off x="1258888" y="1700213"/>
            <a:ext cx="792162" cy="6858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5371" name="AutoShape 11"/>
          <p:cNvCxnSpPr>
            <a:cxnSpLocks noChangeShapeType="1"/>
            <a:stCxn id="15363" idx="3"/>
            <a:endCxn id="15365" idx="1"/>
          </p:cNvCxnSpPr>
          <p:nvPr/>
        </p:nvCxnSpPr>
        <p:spPr bwMode="auto">
          <a:xfrm>
            <a:off x="1258888" y="2386013"/>
            <a:ext cx="792162" cy="611187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3635375" y="1628775"/>
            <a:ext cx="504825" cy="144463"/>
          </a:xfrm>
          <a:prstGeom prst="rightArrow">
            <a:avLst>
              <a:gd name="adj1" fmla="val 50000"/>
              <a:gd name="adj2" fmla="val 87362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5867400" y="1628775"/>
            <a:ext cx="504825" cy="144463"/>
          </a:xfrm>
          <a:prstGeom prst="rightArrow">
            <a:avLst>
              <a:gd name="adj1" fmla="val 50000"/>
              <a:gd name="adj2" fmla="val 87362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3635375" y="2924175"/>
            <a:ext cx="504825" cy="144463"/>
          </a:xfrm>
          <a:prstGeom prst="rightArrow">
            <a:avLst>
              <a:gd name="adj1" fmla="val 50000"/>
              <a:gd name="adj2" fmla="val 87362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5867400" y="2924175"/>
            <a:ext cx="504825" cy="144463"/>
          </a:xfrm>
          <a:prstGeom prst="rightArrow">
            <a:avLst>
              <a:gd name="adj1" fmla="val 50000"/>
              <a:gd name="adj2" fmla="val 87362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755650" y="4365625"/>
            <a:ext cx="503238" cy="151288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審判程序</a:t>
            </a:r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4140200" y="2133600"/>
            <a:ext cx="1727200" cy="431800"/>
          </a:xfrm>
          <a:prstGeom prst="wedgeRoundRectCallout">
            <a:avLst>
              <a:gd name="adj1" fmla="val -27023"/>
              <a:gd name="adj2" fmla="val -94852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zh-TW" altLang="en-US">
                <a:latin typeface="Tahoma" pitchFamily="34" charset="0"/>
              </a:rPr>
              <a:t>程序可進行</a:t>
            </a:r>
          </a:p>
        </p:txBody>
      </p:sp>
      <p:sp>
        <p:nvSpPr>
          <p:cNvPr id="15378" name="AutoShape 18"/>
          <p:cNvSpPr>
            <a:spLocks noChangeArrowheads="1"/>
          </p:cNvSpPr>
          <p:nvPr/>
        </p:nvSpPr>
        <p:spPr bwMode="auto">
          <a:xfrm>
            <a:off x="2051050" y="4221163"/>
            <a:ext cx="1441450" cy="431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人之事由</a:t>
            </a:r>
          </a:p>
        </p:txBody>
      </p:sp>
      <p:sp>
        <p:nvSpPr>
          <p:cNvPr id="15379" name="AutoShape 19"/>
          <p:cNvSpPr>
            <a:spLocks noChangeArrowheads="1"/>
          </p:cNvSpPr>
          <p:nvPr/>
        </p:nvSpPr>
        <p:spPr bwMode="auto">
          <a:xfrm>
            <a:off x="2051050" y="5589588"/>
            <a:ext cx="1441450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事之事由</a:t>
            </a:r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4356100" y="4221163"/>
            <a:ext cx="1439863" cy="431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不到場</a:t>
            </a:r>
          </a:p>
        </p:txBody>
      </p:sp>
      <p:sp>
        <p:nvSpPr>
          <p:cNvPr id="15381" name="AutoShape 21"/>
          <p:cNvSpPr>
            <a:spLocks noChangeArrowheads="1"/>
          </p:cNvSpPr>
          <p:nvPr/>
        </p:nvSpPr>
        <p:spPr bwMode="auto">
          <a:xfrm>
            <a:off x="4211638" y="5013325"/>
            <a:ext cx="2447925" cy="431800"/>
          </a:xfrm>
          <a:prstGeom prst="wedgeRoundRectCallout">
            <a:avLst>
              <a:gd name="adj1" fmla="val -33787"/>
              <a:gd name="adj2" fmla="val -94852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zh-TW" altLang="en-US">
                <a:latin typeface="Tahoma" pitchFamily="34" charset="0"/>
              </a:rPr>
              <a:t>程序可能法無進行</a:t>
            </a:r>
          </a:p>
        </p:txBody>
      </p:sp>
      <p:sp>
        <p:nvSpPr>
          <p:cNvPr id="15382" name="AutoShape 22"/>
          <p:cNvSpPr>
            <a:spLocks noChangeArrowheads="1"/>
          </p:cNvSpPr>
          <p:nvPr/>
        </p:nvSpPr>
        <p:spPr bwMode="auto">
          <a:xfrm>
            <a:off x="6804025" y="4149725"/>
            <a:ext cx="1079500" cy="503238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拘提</a:t>
            </a:r>
          </a:p>
        </p:txBody>
      </p:sp>
      <p:sp>
        <p:nvSpPr>
          <p:cNvPr id="15383" name="AutoShape 23"/>
          <p:cNvSpPr>
            <a:spLocks noChangeArrowheads="1"/>
          </p:cNvSpPr>
          <p:nvPr/>
        </p:nvSpPr>
        <p:spPr bwMode="auto">
          <a:xfrm>
            <a:off x="3708400" y="4365625"/>
            <a:ext cx="504825" cy="144463"/>
          </a:xfrm>
          <a:prstGeom prst="rightArrow">
            <a:avLst>
              <a:gd name="adj1" fmla="val 50000"/>
              <a:gd name="adj2" fmla="val 87362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84" name="AutoShape 24"/>
          <p:cNvSpPr>
            <a:spLocks noChangeArrowheads="1"/>
          </p:cNvSpPr>
          <p:nvPr/>
        </p:nvSpPr>
        <p:spPr bwMode="auto">
          <a:xfrm>
            <a:off x="6011863" y="4365625"/>
            <a:ext cx="504825" cy="144463"/>
          </a:xfrm>
          <a:prstGeom prst="rightArrow">
            <a:avLst>
              <a:gd name="adj1" fmla="val 50000"/>
              <a:gd name="adj2" fmla="val 87362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85" name="AutoShape 25"/>
          <p:cNvSpPr>
            <a:spLocks noChangeArrowheads="1"/>
          </p:cNvSpPr>
          <p:nvPr/>
        </p:nvSpPr>
        <p:spPr bwMode="auto">
          <a:xfrm>
            <a:off x="4427538" y="5589588"/>
            <a:ext cx="1439862" cy="4333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確認必要</a:t>
            </a:r>
          </a:p>
        </p:txBody>
      </p:sp>
      <p:sp>
        <p:nvSpPr>
          <p:cNvPr id="15386" name="AutoShape 26"/>
          <p:cNvSpPr>
            <a:spLocks noChangeArrowheads="1"/>
          </p:cNvSpPr>
          <p:nvPr/>
        </p:nvSpPr>
        <p:spPr bwMode="auto">
          <a:xfrm>
            <a:off x="6804025" y="5516563"/>
            <a:ext cx="1655763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舉證事宜</a:t>
            </a:r>
          </a:p>
        </p:txBody>
      </p:sp>
      <p:sp>
        <p:nvSpPr>
          <p:cNvPr id="15387" name="AutoShape 27"/>
          <p:cNvSpPr>
            <a:spLocks noChangeArrowheads="1"/>
          </p:cNvSpPr>
          <p:nvPr/>
        </p:nvSpPr>
        <p:spPr bwMode="auto">
          <a:xfrm>
            <a:off x="6084888" y="5734050"/>
            <a:ext cx="504825" cy="144463"/>
          </a:xfrm>
          <a:prstGeom prst="rightArrow">
            <a:avLst>
              <a:gd name="adj1" fmla="val 50000"/>
              <a:gd name="adj2" fmla="val 87362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88" name="AutoShape 28"/>
          <p:cNvSpPr>
            <a:spLocks noChangeArrowheads="1"/>
          </p:cNvSpPr>
          <p:nvPr/>
        </p:nvSpPr>
        <p:spPr bwMode="auto">
          <a:xfrm>
            <a:off x="3708400" y="5734050"/>
            <a:ext cx="504825" cy="144463"/>
          </a:xfrm>
          <a:prstGeom prst="rightArrow">
            <a:avLst>
              <a:gd name="adj1" fmla="val 50000"/>
              <a:gd name="adj2" fmla="val 87362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5389" name="AutoShape 29"/>
          <p:cNvCxnSpPr>
            <a:cxnSpLocks noChangeShapeType="1"/>
            <a:stCxn id="15376" idx="3"/>
            <a:endCxn id="15378" idx="1"/>
          </p:cNvCxnSpPr>
          <p:nvPr/>
        </p:nvCxnSpPr>
        <p:spPr bwMode="auto">
          <a:xfrm flipV="1">
            <a:off x="1258888" y="4437063"/>
            <a:ext cx="792162" cy="6858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5390" name="AutoShape 30"/>
          <p:cNvCxnSpPr>
            <a:cxnSpLocks noChangeShapeType="1"/>
            <a:stCxn id="15376" idx="3"/>
            <a:endCxn id="15379" idx="1"/>
          </p:cNvCxnSpPr>
          <p:nvPr/>
        </p:nvCxnSpPr>
        <p:spPr bwMode="auto">
          <a:xfrm>
            <a:off x="1258888" y="5122863"/>
            <a:ext cx="792162" cy="68262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774700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強制處分權分權關係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/>
              <a:t>權限分配關係與屬性：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3851275" y="2060575"/>
            <a:ext cx="1871663" cy="3603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分權關係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1908175" y="2997200"/>
            <a:ext cx="1727200" cy="3603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授權關係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795963" y="2997200"/>
            <a:ext cx="1727200" cy="3603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分配屬性</a:t>
            </a: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2916238" y="3789363"/>
            <a:ext cx="1512887" cy="3603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消極權限</a:t>
            </a: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971550" y="3789363"/>
            <a:ext cx="1438275" cy="3603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積極權限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6948488" y="3789363"/>
            <a:ext cx="1439862" cy="3603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被動權限</a:t>
            </a: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4932363" y="3789363"/>
            <a:ext cx="1439862" cy="3603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主動權限</a:t>
            </a: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6948488" y="4797425"/>
            <a:ext cx="1439862" cy="719138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發動與決定</a:t>
            </a:r>
          </a:p>
          <a:p>
            <a:pPr algn="ctr"/>
            <a:r>
              <a:rPr lang="zh-TW" altLang="en-US">
                <a:latin typeface="Tahoma" pitchFamily="34" charset="0"/>
              </a:rPr>
              <a:t>分別授權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4932363" y="4797425"/>
            <a:ext cx="1439862" cy="7921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發動與決定</a:t>
            </a:r>
          </a:p>
          <a:p>
            <a:pPr algn="ctr"/>
            <a:r>
              <a:rPr lang="zh-TW" altLang="en-US">
                <a:latin typeface="Tahoma" pitchFamily="34" charset="0"/>
              </a:rPr>
              <a:t>合併授權</a:t>
            </a: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2916238" y="4797425"/>
            <a:ext cx="1511300" cy="7921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需有發動</a:t>
            </a:r>
          </a:p>
          <a:p>
            <a:pPr algn="ctr"/>
            <a:r>
              <a:rPr lang="zh-TW" altLang="en-US">
                <a:latin typeface="Tahoma" pitchFamily="34" charset="0"/>
              </a:rPr>
              <a:t>方得決定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971550" y="4797425"/>
            <a:ext cx="1512888" cy="7921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自為發動</a:t>
            </a:r>
          </a:p>
          <a:p>
            <a:pPr algn="ctr"/>
            <a:r>
              <a:rPr lang="zh-TW" altLang="en-US">
                <a:latin typeface="Tahoma" pitchFamily="34" charset="0"/>
              </a:rPr>
              <a:t>與決定</a:t>
            </a:r>
          </a:p>
        </p:txBody>
      </p:sp>
      <p:cxnSp>
        <p:nvCxnSpPr>
          <p:cNvPr id="16399" name="AutoShape 15"/>
          <p:cNvCxnSpPr>
            <a:cxnSpLocks noChangeShapeType="1"/>
            <a:stCxn id="16388" idx="2"/>
            <a:endCxn id="16389" idx="0"/>
          </p:cNvCxnSpPr>
          <p:nvPr/>
        </p:nvCxnSpPr>
        <p:spPr bwMode="auto">
          <a:xfrm rot="5400000">
            <a:off x="3491707" y="1701006"/>
            <a:ext cx="576262" cy="201612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400" name="AutoShape 16"/>
          <p:cNvCxnSpPr>
            <a:cxnSpLocks noChangeShapeType="1"/>
            <a:stCxn id="16388" idx="2"/>
            <a:endCxn id="16390" idx="0"/>
          </p:cNvCxnSpPr>
          <p:nvPr/>
        </p:nvCxnSpPr>
        <p:spPr bwMode="auto">
          <a:xfrm rot="16200000" flipH="1">
            <a:off x="5435601" y="1773237"/>
            <a:ext cx="576262" cy="1871663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401" name="AutoShape 17"/>
          <p:cNvCxnSpPr>
            <a:cxnSpLocks noChangeShapeType="1"/>
            <a:stCxn id="16389" idx="2"/>
            <a:endCxn id="16392" idx="0"/>
          </p:cNvCxnSpPr>
          <p:nvPr/>
        </p:nvCxnSpPr>
        <p:spPr bwMode="auto">
          <a:xfrm rot="5400000">
            <a:off x="2015332" y="3032919"/>
            <a:ext cx="431800" cy="10810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402" name="AutoShape 18"/>
          <p:cNvCxnSpPr>
            <a:cxnSpLocks noChangeShapeType="1"/>
            <a:stCxn id="16389" idx="2"/>
            <a:endCxn id="16391" idx="0"/>
          </p:cNvCxnSpPr>
          <p:nvPr/>
        </p:nvCxnSpPr>
        <p:spPr bwMode="auto">
          <a:xfrm rot="16200000" flipH="1">
            <a:off x="3006725" y="3122613"/>
            <a:ext cx="431800" cy="901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403" name="AutoShape 19"/>
          <p:cNvCxnSpPr>
            <a:cxnSpLocks noChangeShapeType="1"/>
            <a:stCxn id="16390" idx="2"/>
            <a:endCxn id="16394" idx="0"/>
          </p:cNvCxnSpPr>
          <p:nvPr/>
        </p:nvCxnSpPr>
        <p:spPr bwMode="auto">
          <a:xfrm rot="5400000">
            <a:off x="5940426" y="3070225"/>
            <a:ext cx="431800" cy="10064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404" name="AutoShape 20"/>
          <p:cNvCxnSpPr>
            <a:cxnSpLocks noChangeShapeType="1"/>
            <a:stCxn id="16390" idx="2"/>
            <a:endCxn id="16393" idx="0"/>
          </p:cNvCxnSpPr>
          <p:nvPr/>
        </p:nvCxnSpPr>
        <p:spPr bwMode="auto">
          <a:xfrm rot="16200000" flipH="1">
            <a:off x="6948488" y="3068638"/>
            <a:ext cx="431800" cy="1009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6405" name="AutoShape 21"/>
          <p:cNvSpPr>
            <a:spLocks noChangeArrowheads="1"/>
          </p:cNvSpPr>
          <p:nvPr/>
        </p:nvSpPr>
        <p:spPr bwMode="auto">
          <a:xfrm>
            <a:off x="1547813" y="4221163"/>
            <a:ext cx="215900" cy="431800"/>
          </a:xfrm>
          <a:prstGeom prst="upDownArrow">
            <a:avLst>
              <a:gd name="adj1" fmla="val 50000"/>
              <a:gd name="adj2" fmla="val 40000"/>
            </a:avLst>
          </a:prstGeom>
          <a:solidFill>
            <a:srgbClr val="FF33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6406" name="AutoShape 22"/>
          <p:cNvSpPr>
            <a:spLocks noChangeArrowheads="1"/>
          </p:cNvSpPr>
          <p:nvPr/>
        </p:nvSpPr>
        <p:spPr bwMode="auto">
          <a:xfrm>
            <a:off x="3563938" y="4221163"/>
            <a:ext cx="215900" cy="431800"/>
          </a:xfrm>
          <a:prstGeom prst="upDownArrow">
            <a:avLst>
              <a:gd name="adj1" fmla="val 50000"/>
              <a:gd name="adj2" fmla="val 40000"/>
            </a:avLst>
          </a:prstGeom>
          <a:solidFill>
            <a:srgbClr val="FF33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6407" name="AutoShape 23"/>
          <p:cNvSpPr>
            <a:spLocks noChangeArrowheads="1"/>
          </p:cNvSpPr>
          <p:nvPr/>
        </p:nvSpPr>
        <p:spPr bwMode="auto">
          <a:xfrm>
            <a:off x="5508625" y="4221163"/>
            <a:ext cx="215900" cy="431800"/>
          </a:xfrm>
          <a:prstGeom prst="upDownArrow">
            <a:avLst>
              <a:gd name="adj1" fmla="val 50000"/>
              <a:gd name="adj2" fmla="val 40000"/>
            </a:avLst>
          </a:prstGeom>
          <a:solidFill>
            <a:srgbClr val="FF33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6408" name="AutoShape 24"/>
          <p:cNvSpPr>
            <a:spLocks noChangeArrowheads="1"/>
          </p:cNvSpPr>
          <p:nvPr/>
        </p:nvSpPr>
        <p:spPr bwMode="auto">
          <a:xfrm>
            <a:off x="7524750" y="4221163"/>
            <a:ext cx="215900" cy="431800"/>
          </a:xfrm>
          <a:prstGeom prst="upDownArrow">
            <a:avLst>
              <a:gd name="adj1" fmla="val 50000"/>
              <a:gd name="adj2" fmla="val 40000"/>
            </a:avLst>
          </a:prstGeom>
          <a:solidFill>
            <a:srgbClr val="FF33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96938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強制處分之屬性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9750" y="1773238"/>
            <a:ext cx="503238" cy="1943100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/>
              <a:t>強制處分</a:t>
            </a: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1908175" y="1773238"/>
            <a:ext cx="503238" cy="2016125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/>
              <a:t>阻礙之排除</a:t>
            </a:r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3203575" y="1557338"/>
            <a:ext cx="2232025" cy="433387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程序進行之阻礙</a:t>
            </a: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3203575" y="2565400"/>
            <a:ext cx="2305050" cy="431800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犯罪事實認定</a:t>
            </a:r>
          </a:p>
        </p:txBody>
      </p:sp>
      <p:sp>
        <p:nvSpPr>
          <p:cNvPr id="32776" name="AutoShape 8"/>
          <p:cNvSpPr>
            <a:spLocks noChangeArrowheads="1"/>
          </p:cNvSpPr>
          <p:nvPr/>
        </p:nvSpPr>
        <p:spPr bwMode="auto">
          <a:xfrm>
            <a:off x="3203575" y="3500438"/>
            <a:ext cx="2305050" cy="431800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刑罰權實現確保</a:t>
            </a:r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7380288" y="1773238"/>
            <a:ext cx="433387" cy="2016125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/>
              <a:t>手段性格</a:t>
            </a:r>
          </a:p>
        </p:txBody>
      </p:sp>
      <p:cxnSp>
        <p:nvCxnSpPr>
          <p:cNvPr id="32778" name="AutoShape 10"/>
          <p:cNvCxnSpPr>
            <a:cxnSpLocks noChangeShapeType="1"/>
            <a:stCxn id="32773" idx="3"/>
            <a:endCxn id="32774" idx="1"/>
          </p:cNvCxnSpPr>
          <p:nvPr/>
        </p:nvCxnSpPr>
        <p:spPr bwMode="auto">
          <a:xfrm flipV="1">
            <a:off x="2411413" y="1774825"/>
            <a:ext cx="792162" cy="100647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779" name="AutoShape 11"/>
          <p:cNvCxnSpPr>
            <a:cxnSpLocks noChangeShapeType="1"/>
            <a:stCxn id="32773" idx="3"/>
            <a:endCxn id="32776" idx="1"/>
          </p:cNvCxnSpPr>
          <p:nvPr/>
        </p:nvCxnSpPr>
        <p:spPr bwMode="auto">
          <a:xfrm>
            <a:off x="2411413" y="2781300"/>
            <a:ext cx="792162" cy="935038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780" name="AutoShape 12"/>
          <p:cNvCxnSpPr>
            <a:cxnSpLocks noChangeShapeType="1"/>
            <a:stCxn id="32773" idx="3"/>
            <a:endCxn id="32775" idx="1"/>
          </p:cNvCxnSpPr>
          <p:nvPr/>
        </p:nvCxnSpPr>
        <p:spPr bwMode="auto">
          <a:xfrm>
            <a:off x="2411413" y="2781300"/>
            <a:ext cx="792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2782" name="AutoShape 14"/>
          <p:cNvSpPr>
            <a:spLocks/>
          </p:cNvSpPr>
          <p:nvPr/>
        </p:nvSpPr>
        <p:spPr bwMode="auto">
          <a:xfrm>
            <a:off x="5508625" y="1700213"/>
            <a:ext cx="647700" cy="2089150"/>
          </a:xfrm>
          <a:prstGeom prst="rightBrace">
            <a:avLst>
              <a:gd name="adj1" fmla="val 2687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3" name="AutoShape 15"/>
          <p:cNvSpPr>
            <a:spLocks noChangeArrowheads="1"/>
          </p:cNvSpPr>
          <p:nvPr/>
        </p:nvSpPr>
        <p:spPr bwMode="auto">
          <a:xfrm>
            <a:off x="6300788" y="2565400"/>
            <a:ext cx="792162" cy="358775"/>
          </a:xfrm>
          <a:prstGeom prst="rightArrow">
            <a:avLst>
              <a:gd name="adj1" fmla="val 50000"/>
              <a:gd name="adj2" fmla="val 55199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1116013" y="2636838"/>
            <a:ext cx="719137" cy="288925"/>
          </a:xfrm>
          <a:prstGeom prst="rightArrow">
            <a:avLst>
              <a:gd name="adj1" fmla="val 50000"/>
              <a:gd name="adj2" fmla="val 62225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6" name="AutoShape 18"/>
          <p:cNvSpPr>
            <a:spLocks noChangeArrowheads="1"/>
          </p:cNvSpPr>
          <p:nvPr/>
        </p:nvSpPr>
        <p:spPr bwMode="auto">
          <a:xfrm>
            <a:off x="539750" y="4581525"/>
            <a:ext cx="503238" cy="17272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/>
              <a:t>強制處分手段</a:t>
            </a:r>
          </a:p>
        </p:txBody>
      </p:sp>
      <p:sp>
        <p:nvSpPr>
          <p:cNvPr id="32787" name="AutoShape 19"/>
          <p:cNvSpPr>
            <a:spLocks noChangeArrowheads="1"/>
          </p:cNvSpPr>
          <p:nvPr/>
        </p:nvSpPr>
        <p:spPr bwMode="auto">
          <a:xfrm>
            <a:off x="2124075" y="4437063"/>
            <a:ext cx="2087563" cy="433387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程序進行之阻礙</a:t>
            </a:r>
          </a:p>
        </p:txBody>
      </p:sp>
      <p:sp>
        <p:nvSpPr>
          <p:cNvPr id="32788" name="AutoShape 20"/>
          <p:cNvSpPr>
            <a:spLocks noChangeArrowheads="1"/>
          </p:cNvSpPr>
          <p:nvPr/>
        </p:nvSpPr>
        <p:spPr bwMode="auto">
          <a:xfrm>
            <a:off x="2124075" y="5229225"/>
            <a:ext cx="2087563" cy="433388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犯罪事實認定</a:t>
            </a:r>
          </a:p>
        </p:txBody>
      </p:sp>
      <p:sp>
        <p:nvSpPr>
          <p:cNvPr id="32789" name="AutoShape 21"/>
          <p:cNvSpPr>
            <a:spLocks noChangeArrowheads="1"/>
          </p:cNvSpPr>
          <p:nvPr/>
        </p:nvSpPr>
        <p:spPr bwMode="auto">
          <a:xfrm>
            <a:off x="2124075" y="6021388"/>
            <a:ext cx="2087563" cy="433387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刑罰權實現確保</a:t>
            </a:r>
          </a:p>
        </p:txBody>
      </p:sp>
      <p:sp>
        <p:nvSpPr>
          <p:cNvPr id="32790" name="AutoShape 22"/>
          <p:cNvSpPr>
            <a:spLocks noChangeArrowheads="1"/>
          </p:cNvSpPr>
          <p:nvPr/>
        </p:nvSpPr>
        <p:spPr bwMode="auto">
          <a:xfrm>
            <a:off x="5651500" y="4437063"/>
            <a:ext cx="1943100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主要為被告</a:t>
            </a:r>
          </a:p>
        </p:txBody>
      </p:sp>
      <p:sp>
        <p:nvSpPr>
          <p:cNvPr id="32791" name="AutoShape 23"/>
          <p:cNvSpPr>
            <a:spLocks noChangeArrowheads="1"/>
          </p:cNvSpPr>
          <p:nvPr/>
        </p:nvSpPr>
        <p:spPr bwMode="auto">
          <a:xfrm>
            <a:off x="5651500" y="5229225"/>
            <a:ext cx="1944688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被告或以外之人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5651500" y="6021388"/>
            <a:ext cx="1944688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被告</a:t>
            </a:r>
          </a:p>
        </p:txBody>
      </p:sp>
      <p:cxnSp>
        <p:nvCxnSpPr>
          <p:cNvPr id="32793" name="AutoShape 25"/>
          <p:cNvCxnSpPr>
            <a:cxnSpLocks noChangeShapeType="1"/>
            <a:stCxn id="32786" idx="3"/>
            <a:endCxn id="32788" idx="1"/>
          </p:cNvCxnSpPr>
          <p:nvPr/>
        </p:nvCxnSpPr>
        <p:spPr bwMode="auto">
          <a:xfrm>
            <a:off x="1042988" y="5445125"/>
            <a:ext cx="108108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2794" name="AutoShape 26"/>
          <p:cNvCxnSpPr>
            <a:cxnSpLocks noChangeShapeType="1"/>
            <a:stCxn id="32786" idx="3"/>
            <a:endCxn id="32787" idx="1"/>
          </p:cNvCxnSpPr>
          <p:nvPr/>
        </p:nvCxnSpPr>
        <p:spPr bwMode="auto">
          <a:xfrm flipV="1">
            <a:off x="1042988" y="4654550"/>
            <a:ext cx="1081087" cy="790575"/>
          </a:xfrm>
          <a:prstGeom prst="bent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795" name="AutoShape 27"/>
          <p:cNvCxnSpPr>
            <a:cxnSpLocks noChangeShapeType="1"/>
            <a:stCxn id="32786" idx="3"/>
            <a:endCxn id="32789" idx="1"/>
          </p:cNvCxnSpPr>
          <p:nvPr/>
        </p:nvCxnSpPr>
        <p:spPr bwMode="auto">
          <a:xfrm>
            <a:off x="1042988" y="5445125"/>
            <a:ext cx="1081087" cy="793750"/>
          </a:xfrm>
          <a:prstGeom prst="bent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96" name="AutoShape 28"/>
          <p:cNvSpPr>
            <a:spLocks noChangeArrowheads="1"/>
          </p:cNvSpPr>
          <p:nvPr/>
        </p:nvSpPr>
        <p:spPr bwMode="auto">
          <a:xfrm>
            <a:off x="4427538" y="4581525"/>
            <a:ext cx="1008062" cy="142875"/>
          </a:xfrm>
          <a:prstGeom prst="rightArrow">
            <a:avLst>
              <a:gd name="adj1" fmla="val 50000"/>
              <a:gd name="adj2" fmla="val 176389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97" name="AutoShape 29"/>
          <p:cNvSpPr>
            <a:spLocks noChangeArrowheads="1"/>
          </p:cNvSpPr>
          <p:nvPr/>
        </p:nvSpPr>
        <p:spPr bwMode="auto">
          <a:xfrm>
            <a:off x="4427538" y="5373688"/>
            <a:ext cx="1008062" cy="142875"/>
          </a:xfrm>
          <a:prstGeom prst="rightArrow">
            <a:avLst>
              <a:gd name="adj1" fmla="val 50000"/>
              <a:gd name="adj2" fmla="val 176389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98" name="AutoShape 30"/>
          <p:cNvSpPr>
            <a:spLocks noChangeArrowheads="1"/>
          </p:cNvSpPr>
          <p:nvPr/>
        </p:nvSpPr>
        <p:spPr bwMode="auto">
          <a:xfrm>
            <a:off x="4427538" y="6165850"/>
            <a:ext cx="1008062" cy="142875"/>
          </a:xfrm>
          <a:prstGeom prst="rightArrow">
            <a:avLst>
              <a:gd name="adj1" fmla="val 50000"/>
              <a:gd name="adj2" fmla="val 176389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847725"/>
          </a:xfrm>
        </p:spPr>
        <p:txBody>
          <a:bodyPr/>
          <a:lstStyle/>
          <a:p>
            <a:r>
              <a:rPr lang="zh-TW" altLang="en-US">
                <a:solidFill>
                  <a:srgbClr val="00FF00"/>
                </a:solidFill>
                <a:ea typeface="華康隸書體W5" pitchFamily="65" charset="-120"/>
              </a:rPr>
              <a:t>強制處分權分權關係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/>
              <a:t>權限結構：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827088" y="2492375"/>
            <a:ext cx="504825" cy="2232025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強制處分分權結構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2124075" y="2420938"/>
            <a:ext cx="1368425" cy="360362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發動權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2124075" y="3429000"/>
            <a:ext cx="1368425" cy="360363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決定權</a:t>
            </a: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2124075" y="4437063"/>
            <a:ext cx="1368425" cy="360362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執行權</a:t>
            </a:r>
          </a:p>
        </p:txBody>
      </p:sp>
      <p:cxnSp>
        <p:nvCxnSpPr>
          <p:cNvPr id="17416" name="AutoShape 8"/>
          <p:cNvCxnSpPr>
            <a:cxnSpLocks noChangeShapeType="1"/>
            <a:stCxn id="17412" idx="3"/>
            <a:endCxn id="17414" idx="1"/>
          </p:cNvCxnSpPr>
          <p:nvPr/>
        </p:nvCxnSpPr>
        <p:spPr bwMode="auto">
          <a:xfrm>
            <a:off x="1331913" y="3608388"/>
            <a:ext cx="79216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17" name="AutoShape 9"/>
          <p:cNvCxnSpPr>
            <a:cxnSpLocks noChangeShapeType="1"/>
            <a:stCxn id="17412" idx="3"/>
            <a:endCxn id="17413" idx="1"/>
          </p:cNvCxnSpPr>
          <p:nvPr/>
        </p:nvCxnSpPr>
        <p:spPr bwMode="auto">
          <a:xfrm flipV="1">
            <a:off x="1331913" y="2601913"/>
            <a:ext cx="792162" cy="100647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7418" name="AutoShape 10"/>
          <p:cNvCxnSpPr>
            <a:cxnSpLocks noChangeShapeType="1"/>
            <a:stCxn id="17412" idx="3"/>
            <a:endCxn id="17415" idx="1"/>
          </p:cNvCxnSpPr>
          <p:nvPr/>
        </p:nvCxnSpPr>
        <p:spPr bwMode="auto">
          <a:xfrm>
            <a:off x="1331913" y="3608388"/>
            <a:ext cx="792162" cy="100965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7419" name="AutoShape 11"/>
          <p:cNvCxnSpPr>
            <a:cxnSpLocks noChangeShapeType="1"/>
            <a:stCxn id="17413" idx="3"/>
            <a:endCxn id="17414" idx="3"/>
          </p:cNvCxnSpPr>
          <p:nvPr/>
        </p:nvCxnSpPr>
        <p:spPr bwMode="auto">
          <a:xfrm>
            <a:off x="3492500" y="2601913"/>
            <a:ext cx="1588" cy="1008062"/>
          </a:xfrm>
          <a:prstGeom prst="bentConnector3">
            <a:avLst>
              <a:gd name="adj1" fmla="val 116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3851275" y="2997200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3300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4716463" y="2420938"/>
            <a:ext cx="1008062" cy="358775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分屬</a:t>
            </a:r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4716463" y="3429000"/>
            <a:ext cx="1008062" cy="358775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合一</a:t>
            </a:r>
          </a:p>
        </p:txBody>
      </p:sp>
      <p:cxnSp>
        <p:nvCxnSpPr>
          <p:cNvPr id="17423" name="AutoShape 15"/>
          <p:cNvCxnSpPr>
            <a:cxnSpLocks noChangeShapeType="1"/>
            <a:stCxn id="17421" idx="1"/>
            <a:endCxn id="17422" idx="1"/>
          </p:cNvCxnSpPr>
          <p:nvPr/>
        </p:nvCxnSpPr>
        <p:spPr bwMode="auto">
          <a:xfrm rot="10800000" flipH="1" flipV="1">
            <a:off x="4716463" y="2600325"/>
            <a:ext cx="1587" cy="1008063"/>
          </a:xfrm>
          <a:prstGeom prst="bentConnector3">
            <a:avLst>
              <a:gd name="adj1" fmla="val -8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6372225" y="2852738"/>
            <a:ext cx="1008063" cy="358775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核定</a:t>
            </a:r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>
            <a:off x="6372225" y="1989138"/>
            <a:ext cx="1008063" cy="358775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聲請</a:t>
            </a:r>
          </a:p>
        </p:txBody>
      </p:sp>
      <p:sp>
        <p:nvSpPr>
          <p:cNvPr id="17426" name="AutoShape 18"/>
          <p:cNvSpPr>
            <a:spLocks noChangeArrowheads="1"/>
          </p:cNvSpPr>
          <p:nvPr/>
        </p:nvSpPr>
        <p:spPr bwMode="auto">
          <a:xfrm>
            <a:off x="6372225" y="3429000"/>
            <a:ext cx="1800225" cy="360363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職權發動與決定</a:t>
            </a:r>
          </a:p>
        </p:txBody>
      </p:sp>
      <p:cxnSp>
        <p:nvCxnSpPr>
          <p:cNvPr id="17427" name="AutoShape 19"/>
          <p:cNvCxnSpPr>
            <a:cxnSpLocks noChangeShapeType="1"/>
            <a:stCxn id="17421" idx="3"/>
            <a:endCxn id="17425" idx="1"/>
          </p:cNvCxnSpPr>
          <p:nvPr/>
        </p:nvCxnSpPr>
        <p:spPr bwMode="auto">
          <a:xfrm flipV="1">
            <a:off x="5724525" y="2168525"/>
            <a:ext cx="647700" cy="431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7428" name="AutoShape 20"/>
          <p:cNvCxnSpPr>
            <a:cxnSpLocks noChangeShapeType="1"/>
            <a:stCxn id="17421" idx="3"/>
            <a:endCxn id="17424" idx="1"/>
          </p:cNvCxnSpPr>
          <p:nvPr/>
        </p:nvCxnSpPr>
        <p:spPr bwMode="auto">
          <a:xfrm>
            <a:off x="5724525" y="2600325"/>
            <a:ext cx="647700" cy="431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7429" name="AutoShape 21"/>
          <p:cNvSpPr>
            <a:spLocks noChangeArrowheads="1"/>
          </p:cNvSpPr>
          <p:nvPr/>
        </p:nvSpPr>
        <p:spPr bwMode="auto">
          <a:xfrm>
            <a:off x="6732588" y="2420938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6600FF"/>
          </a:solidFill>
          <a:ln w="57150">
            <a:solidFill>
              <a:srgbClr val="00CC99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7430" name="AutoShape 22"/>
          <p:cNvSpPr>
            <a:spLocks noChangeArrowheads="1"/>
          </p:cNvSpPr>
          <p:nvPr/>
        </p:nvSpPr>
        <p:spPr bwMode="auto">
          <a:xfrm>
            <a:off x="5867400" y="3500438"/>
            <a:ext cx="433388" cy="215900"/>
          </a:xfrm>
          <a:prstGeom prst="rightArrow">
            <a:avLst>
              <a:gd name="adj1" fmla="val 50000"/>
              <a:gd name="adj2" fmla="val 50184"/>
            </a:avLst>
          </a:prstGeom>
          <a:solidFill>
            <a:srgbClr val="6600FF"/>
          </a:solidFill>
          <a:ln w="57150">
            <a:solidFill>
              <a:srgbClr val="00CC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>
            <a:off x="4284663" y="4437063"/>
            <a:ext cx="4032250" cy="1728787"/>
          </a:xfrm>
          <a:prstGeom prst="wedgeRoundRectCallout">
            <a:avLst>
              <a:gd name="adj1" fmla="val -52046"/>
              <a:gd name="adj2" fmla="val -68551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>
                <a:latin typeface="Tahoma" pitchFamily="34" charset="0"/>
              </a:rPr>
              <a:t>強制處分權屬於分屬關係者，通常是由偵查機關聲請，法院核定。如羈押、搜索等是。如屬合一者，則得由被授權者自為之。如拘捕。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774700"/>
          </a:xfrm>
        </p:spPr>
        <p:txBody>
          <a:bodyPr/>
          <a:lstStyle/>
          <a:p>
            <a:r>
              <a:rPr lang="zh-TW" altLang="en-US">
                <a:solidFill>
                  <a:srgbClr val="FFFF00"/>
                </a:solidFill>
                <a:ea typeface="華康隸書體W5" pitchFamily="65" charset="-120"/>
              </a:rPr>
              <a:t>強制處分權區分關係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042988" y="1916113"/>
            <a:ext cx="503237" cy="187325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Tahoma" pitchFamily="34" charset="0"/>
              </a:rPr>
              <a:t>強制處分權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555875" y="1773238"/>
            <a:ext cx="1295400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發動權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2555875" y="2636838"/>
            <a:ext cx="1295400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決定權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2555875" y="3500438"/>
            <a:ext cx="1295400" cy="433387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執行權</a:t>
            </a:r>
          </a:p>
        </p:txBody>
      </p:sp>
      <p:cxnSp>
        <p:nvCxnSpPr>
          <p:cNvPr id="18439" name="AutoShape 7"/>
          <p:cNvCxnSpPr>
            <a:cxnSpLocks noChangeShapeType="1"/>
            <a:stCxn id="18435" idx="3"/>
            <a:endCxn id="18436" idx="1"/>
          </p:cNvCxnSpPr>
          <p:nvPr/>
        </p:nvCxnSpPr>
        <p:spPr bwMode="auto">
          <a:xfrm flipV="1">
            <a:off x="1546225" y="1989138"/>
            <a:ext cx="1009650" cy="863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18440" name="AutoShape 8"/>
          <p:cNvCxnSpPr>
            <a:cxnSpLocks noChangeShapeType="1"/>
            <a:stCxn id="18435" idx="3"/>
            <a:endCxn id="18437" idx="1"/>
          </p:cNvCxnSpPr>
          <p:nvPr/>
        </p:nvCxnSpPr>
        <p:spPr bwMode="auto">
          <a:xfrm>
            <a:off x="1546225" y="2852738"/>
            <a:ext cx="10096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441" name="AutoShape 9"/>
          <p:cNvCxnSpPr>
            <a:cxnSpLocks noChangeShapeType="1"/>
            <a:stCxn id="18435" idx="3"/>
            <a:endCxn id="18438" idx="1"/>
          </p:cNvCxnSpPr>
          <p:nvPr/>
        </p:nvCxnSpPr>
        <p:spPr bwMode="auto">
          <a:xfrm>
            <a:off x="1546225" y="2852738"/>
            <a:ext cx="1009650" cy="8651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4140200" y="191611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4787900" y="1773238"/>
            <a:ext cx="338455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強制處分發起的權限</a:t>
            </a: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4787900" y="2636838"/>
            <a:ext cx="338455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強制處分施行決定之權限</a:t>
            </a:r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4140200" y="2781300"/>
            <a:ext cx="360363" cy="142875"/>
          </a:xfrm>
          <a:prstGeom prst="rightArrow">
            <a:avLst>
              <a:gd name="adj1" fmla="val 50000"/>
              <a:gd name="adj2" fmla="val 63056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4140200" y="3644900"/>
            <a:ext cx="360363" cy="144463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7" name="AutoShape 15"/>
          <p:cNvSpPr>
            <a:spLocks noChangeArrowheads="1"/>
          </p:cNvSpPr>
          <p:nvPr/>
        </p:nvSpPr>
        <p:spPr bwMode="auto">
          <a:xfrm>
            <a:off x="4787900" y="3500438"/>
            <a:ext cx="338455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latin typeface="Tahoma" pitchFamily="34" charset="0"/>
              </a:rPr>
              <a:t>強制處分執行的對象</a:t>
            </a:r>
          </a:p>
        </p:txBody>
      </p:sp>
      <p:sp>
        <p:nvSpPr>
          <p:cNvPr id="18448" name="AutoShape 16"/>
          <p:cNvSpPr>
            <a:spLocks noChangeArrowheads="1"/>
          </p:cNvSpPr>
          <p:nvPr/>
        </p:nvSpPr>
        <p:spPr bwMode="auto">
          <a:xfrm>
            <a:off x="971550" y="4292600"/>
            <a:ext cx="7272338" cy="2089150"/>
          </a:xfrm>
          <a:prstGeom prst="wedgeRoundRectCallout">
            <a:avLst>
              <a:gd name="adj1" fmla="val -41815"/>
              <a:gd name="adj2" fmla="val -68162"/>
              <a:gd name="adj3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zh-TW" altLang="en-US" sz="2400">
                <a:latin typeface="Tahoma" pitchFamily="34" charset="0"/>
              </a:rPr>
              <a:t>強制處分的發起階段，可能在偵查、審判或是執行階段，基於權利干預正當性之考量，得以決定強制處分的授權關係有所不同，通常得以為強制處分者，係以程序階段為思考，但因干預方式及程度不同，故應區分發動與決定之授權關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標楷體" pitchFamily="65" charset="-12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TDESIGNB</Template>
  <TotalTime>136</TotalTime>
  <Words>1327</Words>
  <Application>Microsoft Office PowerPoint</Application>
  <PresentationFormat>如螢幕大小 (4:3)</PresentationFormat>
  <Paragraphs>341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tdesignb</vt:lpstr>
      <vt:lpstr>強制處分   柯耀程    中正大學財經法律系教授</vt:lpstr>
      <vt:lpstr>強制處分基礎認知</vt:lpstr>
      <vt:lpstr>程序進行阻礙之觀察</vt:lpstr>
      <vt:lpstr>程序障礙事由之屬性與處理</vt:lpstr>
      <vt:lpstr>不同程序階段之障礙事由</vt:lpstr>
      <vt:lpstr>強制處分權分權關係</vt:lpstr>
      <vt:lpstr>強制處分之屬性</vt:lpstr>
      <vt:lpstr>強制處分權分權關係</vt:lpstr>
      <vt:lpstr>強制處分權區分關係</vt:lpstr>
      <vt:lpstr>強制處分權具體分配</vt:lpstr>
      <vt:lpstr>程序階段強制處分權授權關係</vt:lpstr>
      <vt:lpstr>程序階段強制處分權授權關係</vt:lpstr>
      <vt:lpstr>強制處分權正當性基礎</vt:lpstr>
      <vt:lpstr>羈押之程序條件</vt:lpstr>
      <vt:lpstr>不同程序階段之羈押</vt:lpstr>
      <vt:lpstr>羈押之延長問題</vt:lpstr>
      <vt:lpstr>羈押撤銷與停止</vt:lpstr>
      <vt:lpstr>投影片 18</vt:lpstr>
      <vt:lpstr>搜索扣押</vt:lpstr>
      <vt:lpstr>搜索類型</vt:lpstr>
      <vt:lpstr>扣押</vt:lpstr>
    </vt:vector>
  </TitlesOfParts>
  <Company>CCU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強制處分   柯耀程    中正大學法律系教授</dc:title>
  <dc:creator>柯耀程</dc:creator>
  <cp:lastModifiedBy>Admin</cp:lastModifiedBy>
  <cp:revision>11</cp:revision>
  <dcterms:created xsi:type="dcterms:W3CDTF">2007-03-24T01:10:54Z</dcterms:created>
  <dcterms:modified xsi:type="dcterms:W3CDTF">2015-03-05T02:54:16Z</dcterms:modified>
</cp:coreProperties>
</file>