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05.xml" ContentType="application/vnd.openxmlformats-officedocument.presentationml.slide+xml"/>
  <Override PartName="/ppt/slides/slide114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Layouts/slideLayout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16"/>
  </p:notesMasterIdLst>
  <p:sldIdLst>
    <p:sldId id="257" r:id="rId2"/>
    <p:sldId id="339" r:id="rId3"/>
    <p:sldId id="373" r:id="rId4"/>
    <p:sldId id="347" r:id="rId5"/>
    <p:sldId id="355" r:id="rId6"/>
    <p:sldId id="258" r:id="rId7"/>
    <p:sldId id="295" r:id="rId8"/>
    <p:sldId id="352" r:id="rId9"/>
    <p:sldId id="259" r:id="rId10"/>
    <p:sldId id="374" r:id="rId11"/>
    <p:sldId id="375" r:id="rId12"/>
    <p:sldId id="340" r:id="rId13"/>
    <p:sldId id="341" r:id="rId14"/>
    <p:sldId id="353" r:id="rId15"/>
    <p:sldId id="342" r:id="rId16"/>
    <p:sldId id="343" r:id="rId17"/>
    <p:sldId id="344" r:id="rId18"/>
    <p:sldId id="345" r:id="rId19"/>
    <p:sldId id="346" r:id="rId20"/>
    <p:sldId id="356" r:id="rId21"/>
    <p:sldId id="348" r:id="rId22"/>
    <p:sldId id="354" r:id="rId23"/>
    <p:sldId id="260" r:id="rId24"/>
    <p:sldId id="312" r:id="rId25"/>
    <p:sldId id="357" r:id="rId26"/>
    <p:sldId id="261" r:id="rId27"/>
    <p:sldId id="313" r:id="rId28"/>
    <p:sldId id="314" r:id="rId29"/>
    <p:sldId id="315" r:id="rId30"/>
    <p:sldId id="316" r:id="rId31"/>
    <p:sldId id="317" r:id="rId32"/>
    <p:sldId id="358" r:id="rId33"/>
    <p:sldId id="262" r:id="rId34"/>
    <p:sldId id="318" r:id="rId35"/>
    <p:sldId id="327" r:id="rId36"/>
    <p:sldId id="319" r:id="rId37"/>
    <p:sldId id="320" r:id="rId38"/>
    <p:sldId id="332" r:id="rId39"/>
    <p:sldId id="333" r:id="rId40"/>
    <p:sldId id="334" r:id="rId41"/>
    <p:sldId id="335" r:id="rId42"/>
    <p:sldId id="336" r:id="rId43"/>
    <p:sldId id="321" r:id="rId44"/>
    <p:sldId id="322" r:id="rId45"/>
    <p:sldId id="323" r:id="rId46"/>
    <p:sldId id="324" r:id="rId47"/>
    <p:sldId id="325" r:id="rId48"/>
    <p:sldId id="328" r:id="rId49"/>
    <p:sldId id="329" r:id="rId50"/>
    <p:sldId id="376" r:id="rId51"/>
    <p:sldId id="359" r:id="rId52"/>
    <p:sldId id="330" r:id="rId53"/>
    <p:sldId id="331" r:id="rId54"/>
    <p:sldId id="338" r:id="rId55"/>
    <p:sldId id="265" r:id="rId56"/>
    <p:sldId id="337" r:id="rId57"/>
    <p:sldId id="361" r:id="rId58"/>
    <p:sldId id="263" r:id="rId59"/>
    <p:sldId id="264" r:id="rId60"/>
    <p:sldId id="266" r:id="rId61"/>
    <p:sldId id="362" r:id="rId62"/>
    <p:sldId id="363" r:id="rId63"/>
    <p:sldId id="360" r:id="rId64"/>
    <p:sldId id="291" r:id="rId65"/>
    <p:sldId id="292" r:id="rId66"/>
    <p:sldId id="301" r:id="rId67"/>
    <p:sldId id="293" r:id="rId68"/>
    <p:sldId id="294" r:id="rId69"/>
    <p:sldId id="364" r:id="rId70"/>
    <p:sldId id="267" r:id="rId71"/>
    <p:sldId id="302" r:id="rId72"/>
    <p:sldId id="303" r:id="rId73"/>
    <p:sldId id="304" r:id="rId74"/>
    <p:sldId id="305" r:id="rId75"/>
    <p:sldId id="306" r:id="rId76"/>
    <p:sldId id="307" r:id="rId77"/>
    <p:sldId id="365" r:id="rId78"/>
    <p:sldId id="283" r:id="rId79"/>
    <p:sldId id="290" r:id="rId80"/>
    <p:sldId id="310" r:id="rId81"/>
    <p:sldId id="308" r:id="rId82"/>
    <p:sldId id="309" r:id="rId83"/>
    <p:sldId id="284" r:id="rId84"/>
    <p:sldId id="285" r:id="rId85"/>
    <p:sldId id="268" r:id="rId86"/>
    <p:sldId id="269" r:id="rId87"/>
    <p:sldId id="270" r:id="rId88"/>
    <p:sldId id="286" r:id="rId89"/>
    <p:sldId id="311" r:id="rId90"/>
    <p:sldId id="287" r:id="rId91"/>
    <p:sldId id="366" r:id="rId92"/>
    <p:sldId id="288" r:id="rId93"/>
    <p:sldId id="289" r:id="rId94"/>
    <p:sldId id="271" r:id="rId95"/>
    <p:sldId id="272" r:id="rId96"/>
    <p:sldId id="273" r:id="rId97"/>
    <p:sldId id="274" r:id="rId98"/>
    <p:sldId id="275" r:id="rId99"/>
    <p:sldId id="276" r:id="rId100"/>
    <p:sldId id="277" r:id="rId101"/>
    <p:sldId id="278" r:id="rId102"/>
    <p:sldId id="279" r:id="rId103"/>
    <p:sldId id="280" r:id="rId104"/>
    <p:sldId id="281" r:id="rId105"/>
    <p:sldId id="282" r:id="rId106"/>
    <p:sldId id="367" r:id="rId107"/>
    <p:sldId id="368" r:id="rId108"/>
    <p:sldId id="369" r:id="rId109"/>
    <p:sldId id="370" r:id="rId110"/>
    <p:sldId id="371" r:id="rId111"/>
    <p:sldId id="372" r:id="rId112"/>
    <p:sldId id="349" r:id="rId113"/>
    <p:sldId id="350" r:id="rId114"/>
    <p:sldId id="351" r:id="rId115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rgbClr val="000000"/>
        </a:solidFill>
        <a:latin typeface="Tahoma" pitchFamily="34" charset="0"/>
        <a:ea typeface="標楷體" pitchFamily="65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rgbClr val="000000"/>
        </a:solidFill>
        <a:latin typeface="Tahoma" pitchFamily="34" charset="0"/>
        <a:ea typeface="標楷體" pitchFamily="65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rgbClr val="000000"/>
        </a:solidFill>
        <a:latin typeface="Tahoma" pitchFamily="34" charset="0"/>
        <a:ea typeface="標楷體" pitchFamily="65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rgbClr val="000000"/>
        </a:solidFill>
        <a:latin typeface="Tahoma" pitchFamily="34" charset="0"/>
        <a:ea typeface="標楷體" pitchFamily="65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rgbClr val="000000"/>
        </a:solidFill>
        <a:latin typeface="Tahoma" pitchFamily="34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rgbClr val="000000"/>
        </a:solidFill>
        <a:latin typeface="Tahoma" pitchFamily="34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rgbClr val="000000"/>
        </a:solidFill>
        <a:latin typeface="Tahoma" pitchFamily="34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rgbClr val="000000"/>
        </a:solidFill>
        <a:latin typeface="Tahoma" pitchFamily="34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rgbClr val="000000"/>
        </a:solidFill>
        <a:latin typeface="Tahoma" pitchFamily="34" charset="0"/>
        <a:ea typeface="標楷體" pitchFamily="65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FF99"/>
    <a:srgbClr val="FFFF00"/>
    <a:srgbClr val="66FF33"/>
    <a:srgbClr val="FFCC99"/>
    <a:srgbClr val="66FFFF"/>
    <a:srgbClr val="FFFF99"/>
    <a:srgbClr val="FFCCFF"/>
    <a:srgbClr val="00FFFF"/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 varScale="1">
        <p:scale>
          <a:sx n="77" d="100"/>
          <a:sy n="77" d="100"/>
        </p:scale>
        <p:origin x="-151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presProps" Target="pres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80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C3D198C-6BFB-443D-8454-66645705801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標楷體" pitchFamily="65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標楷體" pitchFamily="65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標楷體" pitchFamily="65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標楷體" pitchFamily="65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757BDE-C3FE-4D91-934A-813221966498}" type="slidenum">
              <a:rPr lang="en-US" altLang="zh-TW" smtClean="0"/>
              <a:pPr/>
              <a:t>1</a:t>
            </a:fld>
            <a:endParaRPr lang="en-US" altLang="zh-TW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181FC2-FBE2-45AF-895F-28614B90991B}" type="slidenum">
              <a:rPr lang="en-US" altLang="zh-TW" smtClean="0"/>
              <a:pPr/>
              <a:t>33</a:t>
            </a:fld>
            <a:endParaRPr lang="en-US" altLang="zh-TW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12327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2328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11A44-C320-47EB-BE8F-63A8FF57267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B0ADC-09AB-4240-978A-6D4009C853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DF1E-931C-4A4E-9828-978ACE06EFB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23DE1-0987-45AD-95DD-2ECEF7413ED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83805-2041-40D2-BA0E-CCCD528535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B1430-AE23-435E-A1A0-7278FCBCAC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A8ABF-37B8-4FC4-B6B7-E3E921FAA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4D8F0-AE5D-4201-A7B1-6D54D50220F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D6F6A-F401-4D87-A7EC-E11B7A59B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D0E95-AFA9-4BF5-955C-D1B3DCF6F9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CE917-AAF9-4DE9-A164-482DA17DB38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D8486-51E2-4029-A926-1B6E01E055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5EE8"/>
            </a:gs>
            <a:gs pos="100000">
              <a:srgbClr val="15A9B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1267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68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69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70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71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72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73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74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75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76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77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78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79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80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81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82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83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84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85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86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87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88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89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90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91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92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93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94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95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97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98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299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11300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11301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1302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1303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304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305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9CE9A32-D918-4EF2-BC6F-BFDE2760C5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6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1582738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FFFFCC"/>
                </a:solidFill>
                <a:effectLst/>
                <a:ea typeface="華康隸書體W5(P)" pitchFamily="66" charset="-120"/>
              </a:rPr>
              <a:t>刑法總則與刑法論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2997200"/>
            <a:ext cx="7848600" cy="3384550"/>
          </a:xfrm>
        </p:spPr>
        <p:txBody>
          <a:bodyPr/>
          <a:lstStyle/>
          <a:p>
            <a:pPr eaLnBrk="1" hangingPunct="1">
              <a:defRPr/>
            </a:pPr>
            <a:endParaRPr lang="en-US" altLang="zh-TW" sz="4000" smtClean="0"/>
          </a:p>
          <a:p>
            <a:pPr eaLnBrk="1" hangingPunct="1">
              <a:defRPr/>
            </a:pPr>
            <a:r>
              <a:rPr lang="zh-TW" altLang="en-US" sz="4000" smtClean="0"/>
              <a:t>教師：柯耀程 </a:t>
            </a:r>
            <a:r>
              <a:rPr lang="zh-TW" altLang="en-US" smtClean="0"/>
              <a:t>教授</a:t>
            </a:r>
            <a:endParaRPr lang="zh-TW" altLang="en-US" sz="4000" smtClean="0"/>
          </a:p>
          <a:p>
            <a:pPr eaLnBrk="1" hangingPunct="1">
              <a:defRPr/>
            </a:pPr>
            <a:endParaRPr lang="zh-TW" altLang="en-US" sz="4000" smtClean="0"/>
          </a:p>
          <a:p>
            <a:pPr eaLnBrk="1" hangingPunct="1">
              <a:defRPr/>
            </a:pPr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FF00"/>
                </a:solidFill>
                <a:effectLst/>
              </a:rPr>
              <a:t>溯及既往禁止</a:t>
            </a:r>
            <a:endParaRPr lang="zh-TW" altLang="en-US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流程圖: 替代處理程序 2"/>
          <p:cNvSpPr/>
          <p:nvPr/>
        </p:nvSpPr>
        <p:spPr bwMode="auto">
          <a:xfrm>
            <a:off x="539552" y="1412776"/>
            <a:ext cx="8280920" cy="576064"/>
          </a:xfrm>
          <a:prstGeom prst="flowChartAlternateProcess">
            <a:avLst/>
          </a:prstGeom>
          <a:solidFill>
            <a:srgbClr val="CC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理解原則：後法原則上不得適用前行為（例外：後法為輕時）</a:t>
            </a:r>
          </a:p>
        </p:txBody>
      </p:sp>
      <p:sp>
        <p:nvSpPr>
          <p:cNvPr id="4" name="流程圖: 替代處理程序 3"/>
          <p:cNvSpPr/>
          <p:nvPr/>
        </p:nvSpPr>
        <p:spPr bwMode="auto">
          <a:xfrm>
            <a:off x="467544" y="3212976"/>
            <a:ext cx="648072" cy="1872208"/>
          </a:xfrm>
          <a:prstGeom prst="flowChartAlternateProcess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基本概念</a:t>
            </a:r>
          </a:p>
        </p:txBody>
      </p:sp>
      <p:sp>
        <p:nvSpPr>
          <p:cNvPr id="5" name="流程圖: 替代處理程序 4"/>
          <p:cNvSpPr/>
          <p:nvPr/>
        </p:nvSpPr>
        <p:spPr bwMode="auto">
          <a:xfrm>
            <a:off x="1691680" y="2564904"/>
            <a:ext cx="1584176" cy="576064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後法</a:t>
            </a:r>
          </a:p>
        </p:txBody>
      </p:sp>
      <p:sp>
        <p:nvSpPr>
          <p:cNvPr id="6" name="流程圖: 替代處理程序 5"/>
          <p:cNvSpPr/>
          <p:nvPr/>
        </p:nvSpPr>
        <p:spPr bwMode="auto">
          <a:xfrm>
            <a:off x="1691680" y="3861048"/>
            <a:ext cx="1584176" cy="576064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前行為</a:t>
            </a:r>
          </a:p>
        </p:txBody>
      </p:sp>
      <p:sp>
        <p:nvSpPr>
          <p:cNvPr id="7" name="流程圖: 替代處理程序 6"/>
          <p:cNvSpPr/>
          <p:nvPr/>
        </p:nvSpPr>
        <p:spPr bwMode="auto">
          <a:xfrm>
            <a:off x="1691680" y="5229200"/>
            <a:ext cx="1584176" cy="576064"/>
          </a:xfrm>
          <a:prstGeom prst="flowChartAlternateProcess">
            <a:avLst/>
          </a:prstGeom>
          <a:solidFill>
            <a:srgbClr val="66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適用關係</a:t>
            </a:r>
          </a:p>
        </p:txBody>
      </p:sp>
      <p:cxnSp>
        <p:nvCxnSpPr>
          <p:cNvPr id="9" name="直線單箭頭接點 8"/>
          <p:cNvCxnSpPr>
            <a:stCxn id="4" idx="3"/>
            <a:endCxn id="6" idx="1"/>
          </p:cNvCxnSpPr>
          <p:nvPr/>
        </p:nvCxnSpPr>
        <p:spPr bwMode="auto">
          <a:xfrm>
            <a:off x="1115616" y="4149080"/>
            <a:ext cx="57606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流程圖: 替代處理程序 10"/>
          <p:cNvSpPr/>
          <p:nvPr/>
        </p:nvSpPr>
        <p:spPr bwMode="auto">
          <a:xfrm>
            <a:off x="3779912" y="2564904"/>
            <a:ext cx="5040560" cy="576064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2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具體事實發生後所定的法律規範</a:t>
            </a:r>
          </a:p>
        </p:txBody>
      </p:sp>
      <p:sp>
        <p:nvSpPr>
          <p:cNvPr id="12" name="流程圖: 替代處理程序 11"/>
          <p:cNvSpPr/>
          <p:nvPr/>
        </p:nvSpPr>
        <p:spPr bwMode="auto">
          <a:xfrm>
            <a:off x="3779912" y="3861048"/>
            <a:ext cx="5040560" cy="576064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zh-TW" altLang="en-US" sz="22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發生於</a:t>
            </a:r>
            <a:r>
              <a:rPr lang="zh-TW" altLang="en-US" sz="2200" dirty="0" smtClean="0"/>
              <a:t>法律規範之後的具體事實</a:t>
            </a:r>
            <a:endParaRPr kumimoji="1" lang="zh-TW" altLang="en-US" sz="2200" b="0" i="0" u="none" strike="noStrike" cap="none" normalizeH="0" baseline="0" dirty="0" smtClean="0">
              <a:ln>
                <a:noFill/>
              </a:ln>
              <a:effectLst/>
              <a:latin typeface="Tahoma" pitchFamily="34" charset="0"/>
              <a:ea typeface="標楷體" pitchFamily="65" charset="-120"/>
            </a:endParaRPr>
          </a:p>
        </p:txBody>
      </p:sp>
      <p:sp>
        <p:nvSpPr>
          <p:cNvPr id="13" name="流程圖: 替代處理程序 12"/>
          <p:cNvSpPr/>
          <p:nvPr/>
        </p:nvSpPr>
        <p:spPr bwMode="auto">
          <a:xfrm>
            <a:off x="3779912" y="4869160"/>
            <a:ext cx="1296144" cy="504056"/>
          </a:xfrm>
          <a:prstGeom prst="flowChartAlternateProcess">
            <a:avLst/>
          </a:prstGeom>
          <a:solidFill>
            <a:srgbClr val="66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原則</a:t>
            </a:r>
          </a:p>
        </p:txBody>
      </p:sp>
      <p:sp>
        <p:nvSpPr>
          <p:cNvPr id="14" name="流程圖: 替代處理程序 13"/>
          <p:cNvSpPr/>
          <p:nvPr/>
        </p:nvSpPr>
        <p:spPr bwMode="auto">
          <a:xfrm>
            <a:off x="3779912" y="5733256"/>
            <a:ext cx="1296144" cy="504056"/>
          </a:xfrm>
          <a:prstGeom prst="flowChartAlternateProcess">
            <a:avLst/>
          </a:prstGeom>
          <a:solidFill>
            <a:srgbClr val="66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例外</a:t>
            </a:r>
          </a:p>
        </p:txBody>
      </p:sp>
      <p:sp>
        <p:nvSpPr>
          <p:cNvPr id="15" name="流程圖: 替代處理程序 14"/>
          <p:cNvSpPr/>
          <p:nvPr/>
        </p:nvSpPr>
        <p:spPr bwMode="auto">
          <a:xfrm>
            <a:off x="5724128" y="4869160"/>
            <a:ext cx="3024336" cy="504056"/>
          </a:xfrm>
          <a:prstGeom prst="flowChartAlternateProcess">
            <a:avLst/>
          </a:prstGeom>
          <a:solidFill>
            <a:srgbClr val="66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禁止回溯適用</a:t>
            </a:r>
          </a:p>
        </p:txBody>
      </p:sp>
      <p:sp>
        <p:nvSpPr>
          <p:cNvPr id="16" name="流程圖: 替代處理程序 15"/>
          <p:cNvSpPr/>
          <p:nvPr/>
        </p:nvSpPr>
        <p:spPr bwMode="auto">
          <a:xfrm>
            <a:off x="5724128" y="5733256"/>
            <a:ext cx="3024336" cy="504056"/>
          </a:xfrm>
          <a:prstGeom prst="flowChartAlternateProcess">
            <a:avLst/>
          </a:prstGeom>
          <a:solidFill>
            <a:srgbClr val="66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後法較前法有利</a:t>
            </a:r>
          </a:p>
        </p:txBody>
      </p:sp>
      <p:cxnSp>
        <p:nvCxnSpPr>
          <p:cNvPr id="18" name="直線單箭頭接點 17"/>
          <p:cNvCxnSpPr>
            <a:stCxn id="6" idx="3"/>
            <a:endCxn id="12" idx="1"/>
          </p:cNvCxnSpPr>
          <p:nvPr/>
        </p:nvCxnSpPr>
        <p:spPr bwMode="auto">
          <a:xfrm>
            <a:off x="3275856" y="4149080"/>
            <a:ext cx="5040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直線單箭頭接點 20"/>
          <p:cNvCxnSpPr>
            <a:stCxn id="5" idx="3"/>
            <a:endCxn id="11" idx="1"/>
          </p:cNvCxnSpPr>
          <p:nvPr/>
        </p:nvCxnSpPr>
        <p:spPr bwMode="auto">
          <a:xfrm>
            <a:off x="3275856" y="2852936"/>
            <a:ext cx="5040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肘形接點 22"/>
          <p:cNvCxnSpPr>
            <a:stCxn id="4" idx="3"/>
            <a:endCxn id="5" idx="1"/>
          </p:cNvCxnSpPr>
          <p:nvPr/>
        </p:nvCxnSpPr>
        <p:spPr bwMode="auto">
          <a:xfrm flipV="1">
            <a:off x="1115616" y="2852936"/>
            <a:ext cx="576064" cy="129614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肘形接點 24"/>
          <p:cNvCxnSpPr>
            <a:stCxn id="4" idx="3"/>
            <a:endCxn id="7" idx="1"/>
          </p:cNvCxnSpPr>
          <p:nvPr/>
        </p:nvCxnSpPr>
        <p:spPr bwMode="auto">
          <a:xfrm>
            <a:off x="1115616" y="4149080"/>
            <a:ext cx="576064" cy="136815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肘形接點 34"/>
          <p:cNvCxnSpPr>
            <a:stCxn id="7" idx="3"/>
            <a:endCxn id="13" idx="1"/>
          </p:cNvCxnSpPr>
          <p:nvPr/>
        </p:nvCxnSpPr>
        <p:spPr bwMode="auto">
          <a:xfrm flipV="1">
            <a:off x="3275856" y="5121188"/>
            <a:ext cx="504056" cy="39604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肘形接點 36"/>
          <p:cNvCxnSpPr>
            <a:stCxn id="7" idx="3"/>
            <a:endCxn id="14" idx="1"/>
          </p:cNvCxnSpPr>
          <p:nvPr/>
        </p:nvCxnSpPr>
        <p:spPr bwMode="auto">
          <a:xfrm>
            <a:off x="3275856" y="5517232"/>
            <a:ext cx="504056" cy="46805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直線單箭頭接點 38"/>
          <p:cNvCxnSpPr>
            <a:stCxn id="13" idx="3"/>
            <a:endCxn id="15" idx="1"/>
          </p:cNvCxnSpPr>
          <p:nvPr/>
        </p:nvCxnSpPr>
        <p:spPr bwMode="auto">
          <a:xfrm>
            <a:off x="5076056" y="5121188"/>
            <a:ext cx="64807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直線單箭頭接點 40"/>
          <p:cNvCxnSpPr>
            <a:stCxn id="14" idx="3"/>
            <a:endCxn id="16" idx="1"/>
          </p:cNvCxnSpPr>
          <p:nvPr/>
        </p:nvCxnSpPr>
        <p:spPr bwMode="auto">
          <a:xfrm>
            <a:off x="5076056" y="5985284"/>
            <a:ext cx="64807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</a:rPr>
              <a:t>連續關係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25621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行為形成結構分析：</a:t>
            </a:r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827088" y="2636838"/>
            <a:ext cx="504825" cy="1368425"/>
          </a:xfrm>
          <a:prstGeom prst="flowChartAlternateProcess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複數行為</a:t>
            </a:r>
          </a:p>
        </p:txBody>
      </p:sp>
      <p:sp>
        <p:nvSpPr>
          <p:cNvPr id="37893" name="AutoShape 5"/>
          <p:cNvSpPr>
            <a:spLocks noChangeArrowheads="1"/>
          </p:cNvSpPr>
          <p:nvPr/>
        </p:nvSpPr>
        <p:spPr bwMode="auto">
          <a:xfrm>
            <a:off x="1908175" y="2492375"/>
            <a:ext cx="1079500" cy="360363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zh-TW" altLang="en-US"/>
              <a:t>不同類</a:t>
            </a:r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1908175" y="3789363"/>
            <a:ext cx="1150938" cy="360362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zh-TW" altLang="en-US"/>
              <a:t>同類</a:t>
            </a:r>
          </a:p>
        </p:txBody>
      </p:sp>
      <p:sp>
        <p:nvSpPr>
          <p:cNvPr id="37895" name="AutoShape 7"/>
          <p:cNvSpPr>
            <a:spLocks noChangeArrowheads="1"/>
          </p:cNvSpPr>
          <p:nvPr/>
        </p:nvSpPr>
        <p:spPr bwMode="auto">
          <a:xfrm>
            <a:off x="3132138" y="2636838"/>
            <a:ext cx="503237" cy="71437"/>
          </a:xfrm>
          <a:prstGeom prst="rightArrow">
            <a:avLst>
              <a:gd name="adj1" fmla="val 50000"/>
              <a:gd name="adj2" fmla="val 176112"/>
            </a:avLst>
          </a:prstGeom>
          <a:solidFill>
            <a:schemeClr val="accent2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7896" name="AutoShape 8"/>
          <p:cNvSpPr>
            <a:spLocks noChangeArrowheads="1"/>
          </p:cNvSpPr>
          <p:nvPr/>
        </p:nvSpPr>
        <p:spPr bwMode="auto">
          <a:xfrm>
            <a:off x="3779838" y="2492375"/>
            <a:ext cx="1584325" cy="360363"/>
          </a:xfrm>
          <a:prstGeom prst="flowChartAlternateProcess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zh-TW" altLang="en-US"/>
              <a:t>異質侵害關係</a:t>
            </a:r>
          </a:p>
        </p:txBody>
      </p:sp>
      <p:sp>
        <p:nvSpPr>
          <p:cNvPr id="37897" name="AutoShape 9"/>
          <p:cNvSpPr>
            <a:spLocks noChangeArrowheads="1"/>
          </p:cNvSpPr>
          <p:nvPr/>
        </p:nvSpPr>
        <p:spPr bwMode="auto">
          <a:xfrm>
            <a:off x="5508625" y="2636838"/>
            <a:ext cx="358775" cy="71437"/>
          </a:xfrm>
          <a:prstGeom prst="rightArrow">
            <a:avLst>
              <a:gd name="adj1" fmla="val 50000"/>
              <a:gd name="adj2" fmla="val 125556"/>
            </a:avLst>
          </a:prstGeom>
          <a:solidFill>
            <a:schemeClr val="accent2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7898" name="AutoShape 10"/>
          <p:cNvSpPr>
            <a:spLocks noChangeArrowheads="1"/>
          </p:cNvSpPr>
          <p:nvPr/>
        </p:nvSpPr>
        <p:spPr bwMode="auto">
          <a:xfrm>
            <a:off x="6011863" y="2492375"/>
            <a:ext cx="1296987" cy="360363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數罪關係</a:t>
            </a:r>
          </a:p>
        </p:txBody>
      </p:sp>
      <p:sp>
        <p:nvSpPr>
          <p:cNvPr id="37899" name="AutoShape 11"/>
          <p:cNvSpPr>
            <a:spLocks noChangeArrowheads="1"/>
          </p:cNvSpPr>
          <p:nvPr/>
        </p:nvSpPr>
        <p:spPr bwMode="auto">
          <a:xfrm>
            <a:off x="3779838" y="3789363"/>
            <a:ext cx="1584325" cy="360362"/>
          </a:xfrm>
          <a:prstGeom prst="flowChartAlternateProcess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800"/>
              <a:t>同質侵害關係</a:t>
            </a:r>
          </a:p>
        </p:txBody>
      </p:sp>
      <p:sp>
        <p:nvSpPr>
          <p:cNvPr id="37900" name="AutoShape 12"/>
          <p:cNvSpPr>
            <a:spLocks noChangeArrowheads="1"/>
          </p:cNvSpPr>
          <p:nvPr/>
        </p:nvSpPr>
        <p:spPr bwMode="auto">
          <a:xfrm>
            <a:off x="3203575" y="3933825"/>
            <a:ext cx="431800" cy="71438"/>
          </a:xfrm>
          <a:prstGeom prst="rightArrow">
            <a:avLst>
              <a:gd name="adj1" fmla="val 50000"/>
              <a:gd name="adj2" fmla="val 151110"/>
            </a:avLst>
          </a:prstGeom>
          <a:solidFill>
            <a:schemeClr val="accent2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7901" name="AutoShape 13"/>
          <p:cNvSpPr>
            <a:spLocks noChangeArrowheads="1"/>
          </p:cNvSpPr>
          <p:nvPr/>
        </p:nvSpPr>
        <p:spPr bwMode="auto">
          <a:xfrm rot="-2238961">
            <a:off x="5435600" y="3357563"/>
            <a:ext cx="576263" cy="73025"/>
          </a:xfrm>
          <a:prstGeom prst="rightArrow">
            <a:avLst>
              <a:gd name="adj1" fmla="val 50000"/>
              <a:gd name="adj2" fmla="val 197283"/>
            </a:avLst>
          </a:prstGeom>
          <a:solidFill>
            <a:srgbClr val="CC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7902" name="AutoShape 14"/>
          <p:cNvSpPr>
            <a:spLocks noChangeArrowheads="1"/>
          </p:cNvSpPr>
          <p:nvPr/>
        </p:nvSpPr>
        <p:spPr bwMode="auto">
          <a:xfrm>
            <a:off x="5508625" y="3933825"/>
            <a:ext cx="431800" cy="71438"/>
          </a:xfrm>
          <a:prstGeom prst="rightArrow">
            <a:avLst>
              <a:gd name="adj1" fmla="val 50000"/>
              <a:gd name="adj2" fmla="val 151110"/>
            </a:avLst>
          </a:prstGeom>
          <a:solidFill>
            <a:srgbClr val="CC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7903" name="AutoShape 15"/>
          <p:cNvSpPr>
            <a:spLocks noChangeArrowheads="1"/>
          </p:cNvSpPr>
          <p:nvPr/>
        </p:nvSpPr>
        <p:spPr bwMode="auto">
          <a:xfrm>
            <a:off x="6084888" y="3789363"/>
            <a:ext cx="1295400" cy="360362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連續關係</a:t>
            </a:r>
          </a:p>
        </p:txBody>
      </p:sp>
      <p:sp>
        <p:nvSpPr>
          <p:cNvPr id="37904" name="AutoShape 16"/>
          <p:cNvSpPr>
            <a:spLocks noChangeArrowheads="1"/>
          </p:cNvSpPr>
          <p:nvPr/>
        </p:nvSpPr>
        <p:spPr bwMode="auto">
          <a:xfrm>
            <a:off x="4500563" y="4581525"/>
            <a:ext cx="1655762" cy="647700"/>
          </a:xfrm>
          <a:prstGeom prst="wedgeRoundRectCallout">
            <a:avLst>
              <a:gd name="adj1" fmla="val 19417"/>
              <a:gd name="adj2" fmla="val -12206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/>
              <a:t>合於連續關係條件</a:t>
            </a:r>
          </a:p>
        </p:txBody>
      </p:sp>
      <p:sp>
        <p:nvSpPr>
          <p:cNvPr id="37905" name="AutoShape 17"/>
          <p:cNvSpPr>
            <a:spLocks noChangeArrowheads="1"/>
          </p:cNvSpPr>
          <p:nvPr/>
        </p:nvSpPr>
        <p:spPr bwMode="auto">
          <a:xfrm>
            <a:off x="6227763" y="2997200"/>
            <a:ext cx="1944687" cy="647700"/>
          </a:xfrm>
          <a:prstGeom prst="wedgeRoundRectCallout">
            <a:avLst>
              <a:gd name="adj1" fmla="val -66491"/>
              <a:gd name="adj2" fmla="val 5639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/>
              <a:t>不合於連續關係條件</a:t>
            </a:r>
          </a:p>
        </p:txBody>
      </p:sp>
      <p:sp>
        <p:nvSpPr>
          <p:cNvPr id="37906" name="AutoShape 18"/>
          <p:cNvSpPr>
            <a:spLocks noChangeArrowheads="1"/>
          </p:cNvSpPr>
          <p:nvPr/>
        </p:nvSpPr>
        <p:spPr bwMode="auto">
          <a:xfrm>
            <a:off x="7235825" y="1773238"/>
            <a:ext cx="1081088" cy="360362"/>
          </a:xfrm>
          <a:prstGeom prst="wedgeRoundRectCallout">
            <a:avLst>
              <a:gd name="adj1" fmla="val -54699"/>
              <a:gd name="adj2" fmla="val 129296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/>
              <a:t>數案件</a:t>
            </a:r>
          </a:p>
        </p:txBody>
      </p:sp>
      <p:sp>
        <p:nvSpPr>
          <p:cNvPr id="37907" name="AutoShape 19"/>
          <p:cNvSpPr>
            <a:spLocks noChangeArrowheads="1"/>
          </p:cNvSpPr>
          <p:nvPr/>
        </p:nvSpPr>
        <p:spPr bwMode="auto">
          <a:xfrm>
            <a:off x="6877050" y="4581525"/>
            <a:ext cx="1150938" cy="360363"/>
          </a:xfrm>
          <a:prstGeom prst="wedgeRoundRectCallout">
            <a:avLst>
              <a:gd name="adj1" fmla="val -47792"/>
              <a:gd name="adj2" fmla="val -168060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zh-TW" altLang="en-US"/>
              <a:t>一案件</a:t>
            </a:r>
          </a:p>
        </p:txBody>
      </p:sp>
      <p:cxnSp>
        <p:nvCxnSpPr>
          <p:cNvPr id="37908" name="AutoShape 20"/>
          <p:cNvCxnSpPr>
            <a:cxnSpLocks noChangeShapeType="1"/>
            <a:stCxn id="37892" idx="3"/>
            <a:endCxn id="37893" idx="1"/>
          </p:cNvCxnSpPr>
          <p:nvPr/>
        </p:nvCxnSpPr>
        <p:spPr bwMode="auto">
          <a:xfrm flipV="1">
            <a:off x="1331913" y="2673350"/>
            <a:ext cx="576262" cy="647700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7909" name="AutoShape 21"/>
          <p:cNvCxnSpPr>
            <a:cxnSpLocks noChangeShapeType="1"/>
            <a:stCxn id="37892" idx="3"/>
            <a:endCxn id="37894" idx="1"/>
          </p:cNvCxnSpPr>
          <p:nvPr/>
        </p:nvCxnSpPr>
        <p:spPr bwMode="auto">
          <a:xfrm>
            <a:off x="1331913" y="3321050"/>
            <a:ext cx="576262" cy="649288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7910" name="AutoShape 22"/>
          <p:cNvSpPr>
            <a:spLocks noChangeArrowheads="1"/>
          </p:cNvSpPr>
          <p:nvPr/>
        </p:nvSpPr>
        <p:spPr bwMode="auto">
          <a:xfrm>
            <a:off x="755650" y="4581525"/>
            <a:ext cx="3241675" cy="1800225"/>
          </a:xfrm>
          <a:prstGeom prst="flowChart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5000"/>
              </a:lnSpc>
            </a:pPr>
            <a:r>
              <a:rPr lang="zh-TW" altLang="en-US" sz="2400"/>
              <a:t>連續關係形成條件：</a:t>
            </a:r>
          </a:p>
          <a:p>
            <a:pPr>
              <a:lnSpc>
                <a:spcPct val="85000"/>
              </a:lnSpc>
            </a:pPr>
            <a:r>
              <a:rPr lang="zh-TW" altLang="en-US" sz="2400"/>
              <a:t>一、同質之複數行為</a:t>
            </a:r>
          </a:p>
          <a:p>
            <a:pPr>
              <a:lnSpc>
                <a:spcPct val="85000"/>
              </a:lnSpc>
            </a:pPr>
            <a:r>
              <a:rPr lang="zh-TW" altLang="en-US" sz="2400"/>
              <a:t>二、侵害同類性法益</a:t>
            </a:r>
          </a:p>
          <a:p>
            <a:pPr>
              <a:lnSpc>
                <a:spcPct val="85000"/>
              </a:lnSpc>
            </a:pPr>
            <a:r>
              <a:rPr lang="zh-TW" altLang="en-US" sz="2400"/>
              <a:t>三、行為連續性</a:t>
            </a:r>
          </a:p>
          <a:p>
            <a:pPr>
              <a:lnSpc>
                <a:spcPct val="85000"/>
              </a:lnSpc>
            </a:pPr>
            <a:r>
              <a:rPr lang="zh-TW" altLang="en-US" sz="2400"/>
              <a:t>四、主觀一致性意思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8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66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2" dur="1000"/>
                                        <p:tgtEl>
                                          <p:spTgt spid="3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nimBg="1"/>
      <p:bldP spid="37893" grpId="0" animBg="1"/>
      <p:bldP spid="37894" grpId="0" animBg="1"/>
      <p:bldP spid="37895" grpId="0" animBg="1"/>
      <p:bldP spid="37896" grpId="0" animBg="1"/>
      <p:bldP spid="37897" grpId="0" animBg="1"/>
      <p:bldP spid="37898" grpId="0" animBg="1"/>
      <p:bldP spid="37899" grpId="0" animBg="1"/>
      <p:bldP spid="37900" grpId="0" animBg="1"/>
      <p:bldP spid="37901" grpId="0" animBg="1"/>
      <p:bldP spid="37902" grpId="0" animBg="1"/>
      <p:bldP spid="37903" grpId="0" animBg="1"/>
      <p:bldP spid="37904" grpId="0" animBg="1"/>
      <p:bldP spid="37905" grpId="0" animBg="1"/>
      <p:bldP spid="37906" grpId="0" animBg="1"/>
      <p:bldP spid="37907" grpId="0" animBg="1"/>
      <p:bldP spid="37910" grpId="0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</a:rPr>
              <a:t>連續關係廢除之結構關係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結構應然：</a:t>
            </a:r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755650" y="2781300"/>
            <a:ext cx="576263" cy="1439863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連續關係</a:t>
            </a:r>
          </a:p>
        </p:txBody>
      </p:sp>
      <p:sp>
        <p:nvSpPr>
          <p:cNvPr id="38917" name="AutoShape 5"/>
          <p:cNvSpPr>
            <a:spLocks noChangeArrowheads="1"/>
          </p:cNvSpPr>
          <p:nvPr/>
        </p:nvSpPr>
        <p:spPr bwMode="auto">
          <a:xfrm>
            <a:off x="2339975" y="2708275"/>
            <a:ext cx="576263" cy="1584325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複數行為</a:t>
            </a:r>
          </a:p>
        </p:txBody>
      </p:sp>
      <p:cxnSp>
        <p:nvCxnSpPr>
          <p:cNvPr id="38918" name="AutoShape 6"/>
          <p:cNvCxnSpPr>
            <a:cxnSpLocks noChangeShapeType="1"/>
            <a:stCxn id="38916" idx="3"/>
            <a:endCxn id="38917" idx="1"/>
          </p:cNvCxnSpPr>
          <p:nvPr/>
        </p:nvCxnSpPr>
        <p:spPr bwMode="auto">
          <a:xfrm flipV="1">
            <a:off x="1331913" y="3500438"/>
            <a:ext cx="1008062" cy="1587"/>
          </a:xfrm>
          <a:prstGeom prst="bentConnector3">
            <a:avLst>
              <a:gd name="adj1" fmla="val 4992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38919" name="AutoShape 7"/>
          <p:cNvSpPr>
            <a:spLocks noChangeArrowheads="1"/>
          </p:cNvSpPr>
          <p:nvPr/>
        </p:nvSpPr>
        <p:spPr bwMode="auto">
          <a:xfrm>
            <a:off x="755650" y="4292600"/>
            <a:ext cx="1728788" cy="1223963"/>
          </a:xfrm>
          <a:prstGeom prst="wedgeEllipseCallout">
            <a:avLst>
              <a:gd name="adj1" fmla="val 10241"/>
              <a:gd name="adj2" fmla="val -105514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zh-TW" altLang="en-US"/>
              <a:t>形成結構為複數獨立之行為</a:t>
            </a:r>
          </a:p>
        </p:txBody>
      </p: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3059113" y="3429000"/>
            <a:ext cx="865187" cy="144463"/>
          </a:xfrm>
          <a:prstGeom prst="rightArrow">
            <a:avLst>
              <a:gd name="adj1" fmla="val 50000"/>
              <a:gd name="adj2" fmla="val 149725"/>
            </a:avLst>
          </a:prstGeom>
          <a:solidFill>
            <a:srgbClr val="CC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21" name="AutoShape 9"/>
          <p:cNvSpPr>
            <a:spLocks noChangeArrowheads="1"/>
          </p:cNvSpPr>
          <p:nvPr/>
        </p:nvSpPr>
        <p:spPr bwMode="auto">
          <a:xfrm>
            <a:off x="3276600" y="3933825"/>
            <a:ext cx="503238" cy="1008063"/>
          </a:xfrm>
          <a:prstGeom prst="wedgeRoundRectCallout">
            <a:avLst>
              <a:gd name="adj1" fmla="val -19718"/>
              <a:gd name="adj2" fmla="val -88426"/>
              <a:gd name="adj3" fmla="val 1666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/>
          <a:p>
            <a:pPr algn="ctr">
              <a:lnSpc>
                <a:spcPct val="85000"/>
              </a:lnSpc>
            </a:pPr>
            <a:r>
              <a:rPr lang="zh-TW" altLang="en-US"/>
              <a:t>刪除</a:t>
            </a:r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4284663" y="2708275"/>
            <a:ext cx="2303462" cy="360363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zh-TW" altLang="en-US"/>
              <a:t>接續犯或包括一罪</a:t>
            </a:r>
            <a:endParaRPr lang="zh-TW" altLang="en-US" sz="1800">
              <a:solidFill>
                <a:schemeClr val="tx1"/>
              </a:solidFill>
            </a:endParaRPr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5219700" y="220503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400">
                <a:solidFill>
                  <a:schemeClr val="tx1"/>
                </a:solidFill>
              </a:rPr>
              <a:t>？</a:t>
            </a:r>
          </a:p>
        </p:txBody>
      </p:sp>
      <p:sp>
        <p:nvSpPr>
          <p:cNvPr id="38924" name="AutoShape 12"/>
          <p:cNvSpPr>
            <a:spLocks noChangeArrowheads="1"/>
          </p:cNvSpPr>
          <p:nvPr/>
        </p:nvSpPr>
        <p:spPr bwMode="auto">
          <a:xfrm>
            <a:off x="4284663" y="3933825"/>
            <a:ext cx="1150937" cy="360363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數罪</a:t>
            </a:r>
          </a:p>
        </p:txBody>
      </p:sp>
      <p:sp>
        <p:nvSpPr>
          <p:cNvPr id="38925" name="AutoShape 13"/>
          <p:cNvSpPr>
            <a:spLocks noChangeArrowheads="1"/>
          </p:cNvSpPr>
          <p:nvPr/>
        </p:nvSpPr>
        <p:spPr bwMode="auto">
          <a:xfrm>
            <a:off x="5508625" y="4076700"/>
            <a:ext cx="576263" cy="73025"/>
          </a:xfrm>
          <a:prstGeom prst="rightArrow">
            <a:avLst>
              <a:gd name="adj1" fmla="val 50000"/>
              <a:gd name="adj2" fmla="val 19728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26" name="AutoShape 14"/>
          <p:cNvSpPr>
            <a:spLocks noChangeArrowheads="1"/>
          </p:cNvSpPr>
          <p:nvPr/>
        </p:nvSpPr>
        <p:spPr bwMode="auto">
          <a:xfrm>
            <a:off x="6227763" y="3933825"/>
            <a:ext cx="2016125" cy="358775"/>
          </a:xfrm>
          <a:prstGeom prst="flowChartAlternateProcess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數罪併罰處理</a:t>
            </a:r>
          </a:p>
        </p:txBody>
      </p:sp>
      <p:sp>
        <p:nvSpPr>
          <p:cNvPr id="38927" name="AutoShape 15"/>
          <p:cNvSpPr>
            <a:spLocks noChangeArrowheads="1"/>
          </p:cNvSpPr>
          <p:nvPr/>
        </p:nvSpPr>
        <p:spPr bwMode="auto">
          <a:xfrm>
            <a:off x="6948488" y="2708275"/>
            <a:ext cx="1439862" cy="720725"/>
          </a:xfrm>
          <a:prstGeom prst="wedgeRoundRectCallout">
            <a:avLst>
              <a:gd name="adj1" fmla="val -75907"/>
              <a:gd name="adj2" fmla="val -32819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zh-TW" altLang="en-US"/>
              <a:t>此為一行為之本質</a:t>
            </a:r>
          </a:p>
        </p:txBody>
      </p:sp>
      <p:cxnSp>
        <p:nvCxnSpPr>
          <p:cNvPr id="38928" name="AutoShape 16"/>
          <p:cNvCxnSpPr>
            <a:cxnSpLocks noChangeShapeType="1"/>
            <a:stCxn id="38920" idx="3"/>
            <a:endCxn id="38922" idx="1"/>
          </p:cNvCxnSpPr>
          <p:nvPr/>
        </p:nvCxnSpPr>
        <p:spPr bwMode="auto">
          <a:xfrm flipV="1">
            <a:off x="3924300" y="2889250"/>
            <a:ext cx="360363" cy="612775"/>
          </a:xfrm>
          <a:prstGeom prst="bentConnector3">
            <a:avLst>
              <a:gd name="adj1" fmla="val 4977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8929" name="AutoShape 17"/>
          <p:cNvCxnSpPr>
            <a:cxnSpLocks noChangeShapeType="1"/>
            <a:stCxn id="38920" idx="3"/>
            <a:endCxn id="38924" idx="1"/>
          </p:cNvCxnSpPr>
          <p:nvPr/>
        </p:nvCxnSpPr>
        <p:spPr bwMode="auto">
          <a:xfrm>
            <a:off x="3924300" y="3502025"/>
            <a:ext cx="360363" cy="612775"/>
          </a:xfrm>
          <a:prstGeom prst="bentConnector3">
            <a:avLst>
              <a:gd name="adj1" fmla="val 4977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8930" name="AutoShape 18"/>
          <p:cNvSpPr>
            <a:spLocks noChangeArrowheads="1"/>
          </p:cNvSpPr>
          <p:nvPr/>
        </p:nvSpPr>
        <p:spPr bwMode="auto">
          <a:xfrm>
            <a:off x="4932363" y="4797425"/>
            <a:ext cx="2808287" cy="1295400"/>
          </a:xfrm>
          <a:prstGeom prst="wedgeRoundRectCallout">
            <a:avLst>
              <a:gd name="adj1" fmla="val -2347"/>
              <a:gd name="adj2" fmla="val -84681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85000"/>
              </a:lnSpc>
            </a:pPr>
            <a:r>
              <a:rPr lang="zh-TW" altLang="en-US"/>
              <a:t>連續關係規定刪除後，其結構之走向，應是以數罪關係認定及處理，方為正確。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1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7" dur="10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nimBg="1"/>
      <p:bldP spid="38917" grpId="0" animBg="1"/>
      <p:bldP spid="38919" grpId="0" animBg="1"/>
      <p:bldP spid="38920" grpId="0" animBg="1"/>
      <p:bldP spid="38921" grpId="0" animBg="1"/>
      <p:bldP spid="38922" grpId="0" animBg="1"/>
      <p:bldP spid="38923" grpId="0"/>
      <p:bldP spid="38924" grpId="0" animBg="1"/>
      <p:bldP spid="38925" grpId="0" animBg="1"/>
      <p:bldP spid="38926" grpId="0" animBg="1"/>
      <p:bldP spid="38927" grpId="0" animBg="1"/>
      <p:bldP spid="38930" grpId="0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</a:rPr>
              <a:t>台德連續關係捨棄之比較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256212"/>
          </a:xfrm>
        </p:spPr>
        <p:txBody>
          <a:bodyPr/>
          <a:lstStyle/>
          <a:p>
            <a:pPr eaLnBrk="1" hangingPunct="1">
              <a:buClr>
                <a:srgbClr val="66CCFF"/>
              </a:buClr>
              <a:buFont typeface="Wingdings" pitchFamily="2" charset="2"/>
              <a:buChar char="¯"/>
              <a:defRPr/>
            </a:pPr>
            <a:r>
              <a:rPr lang="zh-TW" altLang="en-US" smtClean="0"/>
              <a:t>成因：</a:t>
            </a:r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611188" y="2708275"/>
            <a:ext cx="431800" cy="165735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ea typeface="華康隸書體W5" pitchFamily="65" charset="-120"/>
              </a:rPr>
              <a:t>廢棄檢討</a:t>
            </a:r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1476375" y="2205038"/>
            <a:ext cx="1223963" cy="4318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德國實務</a:t>
            </a:r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1476375" y="4365625"/>
            <a:ext cx="1223963" cy="4318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ea typeface="華康中楷體" pitchFamily="49" charset="-120"/>
              </a:rPr>
              <a:t>我國規定</a:t>
            </a:r>
          </a:p>
        </p:txBody>
      </p:sp>
      <p:sp>
        <p:nvSpPr>
          <p:cNvPr id="39943" name="AutoShape 7"/>
          <p:cNvSpPr>
            <a:spLocks noChangeArrowheads="1"/>
          </p:cNvSpPr>
          <p:nvPr/>
        </p:nvSpPr>
        <p:spPr bwMode="auto">
          <a:xfrm>
            <a:off x="3132138" y="2205038"/>
            <a:ext cx="1511300" cy="4318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一行為處斷</a:t>
            </a:r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3132138" y="4365625"/>
            <a:ext cx="1439862" cy="4318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ea typeface="華康中楷體" pitchFamily="49" charset="-120"/>
              </a:rPr>
              <a:t>以一罪論</a:t>
            </a:r>
          </a:p>
        </p:txBody>
      </p:sp>
      <p:sp>
        <p:nvSpPr>
          <p:cNvPr id="39945" name="AutoShape 9"/>
          <p:cNvSpPr>
            <a:spLocks noChangeArrowheads="1"/>
          </p:cNvSpPr>
          <p:nvPr/>
        </p:nvSpPr>
        <p:spPr bwMode="auto">
          <a:xfrm>
            <a:off x="5076825" y="2205038"/>
            <a:ext cx="1295400" cy="4318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適用結合刑</a:t>
            </a:r>
          </a:p>
        </p:txBody>
      </p:sp>
      <p:sp>
        <p:nvSpPr>
          <p:cNvPr id="39946" name="AutoShape 10"/>
          <p:cNvSpPr>
            <a:spLocks noChangeArrowheads="1"/>
          </p:cNvSpPr>
          <p:nvPr/>
        </p:nvSpPr>
        <p:spPr bwMode="auto">
          <a:xfrm>
            <a:off x="4932363" y="4365625"/>
            <a:ext cx="1368425" cy="4318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ea typeface="華康中楷體" pitchFamily="49" charset="-120"/>
              </a:rPr>
              <a:t>獨立處刑</a:t>
            </a:r>
          </a:p>
        </p:txBody>
      </p:sp>
      <p:sp>
        <p:nvSpPr>
          <p:cNvPr id="39947" name="AutoShape 11"/>
          <p:cNvSpPr>
            <a:spLocks noChangeArrowheads="1"/>
          </p:cNvSpPr>
          <p:nvPr/>
        </p:nvSpPr>
        <p:spPr bwMode="auto">
          <a:xfrm>
            <a:off x="6804025" y="2205038"/>
            <a:ext cx="1512888" cy="4318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無加重規定</a:t>
            </a:r>
          </a:p>
        </p:txBody>
      </p:sp>
      <p:sp>
        <p:nvSpPr>
          <p:cNvPr id="39948" name="AutoShape 12"/>
          <p:cNvSpPr>
            <a:spLocks noChangeArrowheads="1"/>
          </p:cNvSpPr>
          <p:nvPr/>
        </p:nvSpPr>
        <p:spPr bwMode="auto">
          <a:xfrm>
            <a:off x="6804025" y="4365625"/>
            <a:ext cx="1514475" cy="4318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ea typeface="華康中楷體" pitchFamily="49" charset="-120"/>
              </a:rPr>
              <a:t>得加重至</a:t>
            </a:r>
            <a:r>
              <a:rPr lang="en-US" altLang="zh-TW">
                <a:ea typeface="華康中楷體" pitchFamily="49" charset="-120"/>
              </a:rPr>
              <a:t>1/2</a:t>
            </a:r>
          </a:p>
        </p:txBody>
      </p:sp>
      <p:cxnSp>
        <p:nvCxnSpPr>
          <p:cNvPr id="39949" name="AutoShape 13"/>
          <p:cNvCxnSpPr>
            <a:cxnSpLocks noChangeShapeType="1"/>
            <a:stCxn id="39940" idx="3"/>
            <a:endCxn id="39941" idx="1"/>
          </p:cNvCxnSpPr>
          <p:nvPr/>
        </p:nvCxnSpPr>
        <p:spPr bwMode="auto">
          <a:xfrm flipV="1">
            <a:off x="1042988" y="2420938"/>
            <a:ext cx="433387" cy="1116012"/>
          </a:xfrm>
          <a:prstGeom prst="bent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39950" name="AutoShape 14"/>
          <p:cNvCxnSpPr>
            <a:cxnSpLocks noChangeShapeType="1"/>
            <a:stCxn id="39940" idx="3"/>
            <a:endCxn id="39942" idx="1"/>
          </p:cNvCxnSpPr>
          <p:nvPr/>
        </p:nvCxnSpPr>
        <p:spPr bwMode="auto">
          <a:xfrm>
            <a:off x="1042988" y="3536950"/>
            <a:ext cx="433387" cy="1044575"/>
          </a:xfrm>
          <a:prstGeom prst="bent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39951" name="AutoShape 15"/>
          <p:cNvCxnSpPr>
            <a:cxnSpLocks noChangeShapeType="1"/>
            <a:stCxn id="39941" idx="3"/>
            <a:endCxn id="39943" idx="1"/>
          </p:cNvCxnSpPr>
          <p:nvPr/>
        </p:nvCxnSpPr>
        <p:spPr bwMode="auto">
          <a:xfrm>
            <a:off x="2700338" y="2420938"/>
            <a:ext cx="431800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39952" name="AutoShape 16"/>
          <p:cNvCxnSpPr>
            <a:cxnSpLocks noChangeShapeType="1"/>
            <a:stCxn id="39943" idx="3"/>
            <a:endCxn id="39945" idx="1"/>
          </p:cNvCxnSpPr>
          <p:nvPr/>
        </p:nvCxnSpPr>
        <p:spPr bwMode="auto">
          <a:xfrm>
            <a:off x="4643438" y="2420938"/>
            <a:ext cx="433387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39953" name="AutoShape 17"/>
          <p:cNvCxnSpPr>
            <a:cxnSpLocks noChangeShapeType="1"/>
            <a:stCxn id="39945" idx="3"/>
            <a:endCxn id="39947" idx="1"/>
          </p:cNvCxnSpPr>
          <p:nvPr/>
        </p:nvCxnSpPr>
        <p:spPr bwMode="auto">
          <a:xfrm>
            <a:off x="6372225" y="2420938"/>
            <a:ext cx="431800" cy="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39954" name="AutoShape 18"/>
          <p:cNvCxnSpPr>
            <a:cxnSpLocks noChangeShapeType="1"/>
            <a:stCxn id="39942" idx="3"/>
            <a:endCxn id="39944" idx="1"/>
          </p:cNvCxnSpPr>
          <p:nvPr/>
        </p:nvCxnSpPr>
        <p:spPr bwMode="auto">
          <a:xfrm>
            <a:off x="2700338" y="4581525"/>
            <a:ext cx="431800" cy="0"/>
          </a:xfrm>
          <a:prstGeom prst="straightConnector1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</p:spPr>
      </p:cxnSp>
      <p:cxnSp>
        <p:nvCxnSpPr>
          <p:cNvPr id="39955" name="AutoShape 19"/>
          <p:cNvCxnSpPr>
            <a:cxnSpLocks noChangeShapeType="1"/>
            <a:stCxn id="39944" idx="3"/>
            <a:endCxn id="39946" idx="1"/>
          </p:cNvCxnSpPr>
          <p:nvPr/>
        </p:nvCxnSpPr>
        <p:spPr bwMode="auto">
          <a:xfrm>
            <a:off x="4572000" y="4581525"/>
            <a:ext cx="360363" cy="0"/>
          </a:xfrm>
          <a:prstGeom prst="straightConnector1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</p:spPr>
      </p:cxnSp>
      <p:cxnSp>
        <p:nvCxnSpPr>
          <p:cNvPr id="39956" name="AutoShape 20"/>
          <p:cNvCxnSpPr>
            <a:cxnSpLocks noChangeShapeType="1"/>
            <a:stCxn id="39946" idx="3"/>
            <a:endCxn id="39948" idx="1"/>
          </p:cNvCxnSpPr>
          <p:nvPr/>
        </p:nvCxnSpPr>
        <p:spPr bwMode="auto">
          <a:xfrm>
            <a:off x="6300788" y="4581525"/>
            <a:ext cx="503237" cy="0"/>
          </a:xfrm>
          <a:prstGeom prst="straightConnector1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</p:spPr>
      </p:cxnSp>
      <p:sp>
        <p:nvSpPr>
          <p:cNvPr id="39957" name="AutoShape 21"/>
          <p:cNvSpPr>
            <a:spLocks noChangeArrowheads="1"/>
          </p:cNvSpPr>
          <p:nvPr/>
        </p:nvSpPr>
        <p:spPr bwMode="auto">
          <a:xfrm>
            <a:off x="1692275" y="2997200"/>
            <a:ext cx="6480175" cy="1152525"/>
          </a:xfrm>
          <a:prstGeom prst="wedgeRoundRectCallout">
            <a:avLst>
              <a:gd name="adj1" fmla="val -44046"/>
              <a:gd name="adj2" fmla="val -7272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just">
              <a:lnSpc>
                <a:spcPct val="85000"/>
              </a:lnSpc>
            </a:pPr>
            <a:r>
              <a:rPr lang="zh-TW" altLang="en-US"/>
              <a:t>德國實務採連續關係，係適用其想像競合規定處斷，既無刑之加重可能，亦無真正結合刑之效應，最終亦僅能以單一構成要件之法律效果論斷，故不甚合理。其實務所以廢棄，可以理解。</a:t>
            </a:r>
          </a:p>
        </p:txBody>
      </p:sp>
      <p:sp>
        <p:nvSpPr>
          <p:cNvPr id="39958" name="AutoShape 22"/>
          <p:cNvSpPr>
            <a:spLocks noChangeArrowheads="1"/>
          </p:cNvSpPr>
          <p:nvPr/>
        </p:nvSpPr>
        <p:spPr bwMode="auto">
          <a:xfrm>
            <a:off x="1403350" y="5229225"/>
            <a:ext cx="7129463" cy="1295400"/>
          </a:xfrm>
          <a:prstGeom prst="wedgeRectCallout">
            <a:avLst>
              <a:gd name="adj1" fmla="val -41093"/>
              <a:gd name="adj2" fmla="val -75856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just">
              <a:lnSpc>
                <a:spcPct val="85000"/>
              </a:lnSpc>
            </a:pPr>
            <a:r>
              <a:rPr lang="zh-TW" altLang="en-US"/>
              <a:t>我國連續關係以一罪論，固不合理，但在法律效果的處理上，並無如德國處理之不合理現象，蓋規定有得加重其刑至二分之一之處刑調整，故與德國有差異存在，若以德國實務廢棄之見，來解讀我國連續關係規定必須刪除，並不合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9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99" dur="5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4" dur="500"/>
                                        <p:tgtEl>
                                          <p:spTgt spid="39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nimBg="1"/>
      <p:bldP spid="39941" grpId="0" animBg="1"/>
      <p:bldP spid="39942" grpId="0" animBg="1"/>
      <p:bldP spid="39943" grpId="0" animBg="1"/>
      <p:bldP spid="39944" grpId="0" animBg="1"/>
      <p:bldP spid="39945" grpId="0" animBg="1"/>
      <p:bldP spid="39946" grpId="0" animBg="1"/>
      <p:bldP spid="39947" grpId="0" animBg="1"/>
      <p:bldP spid="39948" grpId="0" animBg="1"/>
      <p:bldP spid="39957" grpId="0" animBg="1"/>
      <p:bldP spid="39958" grpId="0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</a:rPr>
              <a:t>廢除後之適用比較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pPr eaLnBrk="1" hangingPunct="1">
              <a:buClr>
                <a:srgbClr val="00FFFF"/>
              </a:buClr>
              <a:buFont typeface="Wingdings" pitchFamily="2" charset="2"/>
              <a:buChar char="¯"/>
              <a:defRPr/>
            </a:pPr>
            <a:r>
              <a:rPr lang="zh-TW" altLang="en-US" smtClean="0">
                <a:latin typeface="標楷體" pitchFamily="65" charset="-120"/>
              </a:rPr>
              <a:t>德國實務於</a:t>
            </a:r>
            <a:r>
              <a:rPr lang="en-US" altLang="zh-TW" smtClean="0">
                <a:latin typeface="標楷體" pitchFamily="65" charset="-120"/>
              </a:rPr>
              <a:t>1994</a:t>
            </a:r>
            <a:r>
              <a:rPr lang="zh-TW" altLang="en-US" smtClean="0">
                <a:latin typeface="標楷體" pitchFamily="65" charset="-120"/>
              </a:rPr>
              <a:t>年</a:t>
            </a:r>
            <a:r>
              <a:rPr lang="en-US" altLang="zh-TW" smtClean="0">
                <a:latin typeface="標楷體" pitchFamily="65" charset="-120"/>
              </a:rPr>
              <a:t>BGHSt 40, 138</a:t>
            </a:r>
            <a:r>
              <a:rPr lang="zh-TW" altLang="en-US" smtClean="0">
                <a:latin typeface="標楷體" pitchFamily="65" charset="-120"/>
              </a:rPr>
              <a:t>宣示不再適用連續關係。</a:t>
            </a:r>
          </a:p>
          <a:p>
            <a:pPr eaLnBrk="1" hangingPunct="1">
              <a:buClr>
                <a:srgbClr val="00FFFF"/>
              </a:buClr>
              <a:buFont typeface="Wingdings" pitchFamily="2" charset="2"/>
              <a:buChar char="¯"/>
              <a:defRPr/>
            </a:pPr>
            <a:r>
              <a:rPr lang="zh-TW" altLang="en-US" smtClean="0">
                <a:latin typeface="標楷體" pitchFamily="65" charset="-120"/>
              </a:rPr>
              <a:t>廢除背景比較：</a:t>
            </a:r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755650" y="3500438"/>
            <a:ext cx="431800" cy="2089150"/>
          </a:xfrm>
          <a:prstGeom prst="flowChartAlternateProcess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廢除連續關係</a:t>
            </a:r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1619250" y="3500438"/>
            <a:ext cx="792163" cy="360362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zh-TW" altLang="en-US" sz="2400">
                <a:ea typeface="華康中楷體" pitchFamily="49" charset="-120"/>
              </a:rPr>
              <a:t>德國</a:t>
            </a:r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1619250" y="5157788"/>
            <a:ext cx="792163" cy="360362"/>
          </a:xfrm>
          <a:prstGeom prst="flowChartAlternateProcess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zh-TW" altLang="en-US" sz="2400">
                <a:ea typeface="華康中楷體" pitchFamily="49" charset="-120"/>
              </a:rPr>
              <a:t>我國</a:t>
            </a:r>
          </a:p>
        </p:txBody>
      </p:sp>
      <p:sp>
        <p:nvSpPr>
          <p:cNvPr id="40967" name="AutoShape 7"/>
          <p:cNvSpPr>
            <a:spLocks noChangeArrowheads="1"/>
          </p:cNvSpPr>
          <p:nvPr/>
        </p:nvSpPr>
        <p:spPr bwMode="auto">
          <a:xfrm>
            <a:off x="2916238" y="3500438"/>
            <a:ext cx="1368425" cy="360362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zh-TW" altLang="en-US" sz="2400">
                <a:ea typeface="華康中楷體" pitchFamily="49" charset="-120"/>
              </a:rPr>
              <a:t>適用</a:t>
            </a:r>
            <a:r>
              <a:rPr lang="en-US" altLang="zh-TW" sz="2400">
                <a:ea typeface="華康中楷體" pitchFamily="49" charset="-120"/>
              </a:rPr>
              <a:t>§52</a:t>
            </a:r>
          </a:p>
        </p:txBody>
      </p:sp>
      <p:sp>
        <p:nvSpPr>
          <p:cNvPr id="40968" name="AutoShape 8"/>
          <p:cNvSpPr>
            <a:spLocks noChangeArrowheads="1"/>
          </p:cNvSpPr>
          <p:nvPr/>
        </p:nvSpPr>
        <p:spPr bwMode="auto">
          <a:xfrm>
            <a:off x="2916238" y="5157788"/>
            <a:ext cx="1368425" cy="358775"/>
          </a:xfrm>
          <a:prstGeom prst="flowChartAlternateProcess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zh-TW" altLang="en-US" sz="2400">
                <a:ea typeface="華康中楷體" pitchFamily="49" charset="-120"/>
              </a:rPr>
              <a:t>適用</a:t>
            </a:r>
            <a:r>
              <a:rPr lang="en-US" altLang="zh-TW" sz="2400">
                <a:ea typeface="華康中楷體" pitchFamily="49" charset="-120"/>
              </a:rPr>
              <a:t>§56</a:t>
            </a:r>
          </a:p>
        </p:txBody>
      </p:sp>
      <p:sp>
        <p:nvSpPr>
          <p:cNvPr id="40969" name="AutoShape 9"/>
          <p:cNvSpPr>
            <a:spLocks noChangeArrowheads="1"/>
          </p:cNvSpPr>
          <p:nvPr/>
        </p:nvSpPr>
        <p:spPr bwMode="auto">
          <a:xfrm>
            <a:off x="1979613" y="4149725"/>
            <a:ext cx="2160587" cy="647700"/>
          </a:xfrm>
          <a:prstGeom prst="wedgeRoundRectCallout">
            <a:avLst>
              <a:gd name="adj1" fmla="val 13116"/>
              <a:gd name="adj2" fmla="val -8259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>
                <a:solidFill>
                  <a:schemeClr val="bg2"/>
                </a:solidFill>
                <a:ea typeface="華康中楷體" pitchFamily="49" charset="-120"/>
              </a:rPr>
              <a:t>此係想像競合法律效果之規定</a:t>
            </a:r>
          </a:p>
        </p:txBody>
      </p:sp>
      <p:sp>
        <p:nvSpPr>
          <p:cNvPr id="40970" name="AutoShape 10"/>
          <p:cNvSpPr>
            <a:spLocks noChangeArrowheads="1"/>
          </p:cNvSpPr>
          <p:nvPr/>
        </p:nvSpPr>
        <p:spPr bwMode="auto">
          <a:xfrm>
            <a:off x="2843213" y="5734050"/>
            <a:ext cx="1368425" cy="647700"/>
          </a:xfrm>
          <a:prstGeom prst="wedgeRoundRectCallout">
            <a:avLst>
              <a:gd name="adj1" fmla="val -21116"/>
              <a:gd name="adj2" fmla="val -71079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>
                <a:ea typeface="華康中楷體" pitchFamily="49" charset="-120"/>
              </a:rPr>
              <a:t>獨立處斷規定</a:t>
            </a:r>
          </a:p>
        </p:txBody>
      </p:sp>
      <p:sp>
        <p:nvSpPr>
          <p:cNvPr id="40971" name="AutoShape 11"/>
          <p:cNvSpPr>
            <a:spLocks noChangeArrowheads="1"/>
          </p:cNvSpPr>
          <p:nvPr/>
        </p:nvSpPr>
        <p:spPr bwMode="auto">
          <a:xfrm>
            <a:off x="4787900" y="3429000"/>
            <a:ext cx="792163" cy="431800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zh-TW" altLang="en-US" sz="2400">
                <a:ea typeface="華康中楷體" pitchFamily="49" charset="-120"/>
              </a:rPr>
              <a:t>廢棄</a:t>
            </a:r>
          </a:p>
        </p:txBody>
      </p:sp>
      <p:sp>
        <p:nvSpPr>
          <p:cNvPr id="40972" name="AutoShape 12"/>
          <p:cNvSpPr>
            <a:spLocks noChangeArrowheads="1"/>
          </p:cNvSpPr>
          <p:nvPr/>
        </p:nvSpPr>
        <p:spPr bwMode="auto">
          <a:xfrm>
            <a:off x="4787900" y="5157788"/>
            <a:ext cx="792163" cy="360362"/>
          </a:xfrm>
          <a:prstGeom prst="flowChartAlternateProcess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ea typeface="華康中楷體" pitchFamily="49" charset="-120"/>
              </a:rPr>
              <a:t>刪除</a:t>
            </a:r>
          </a:p>
        </p:txBody>
      </p:sp>
      <p:sp>
        <p:nvSpPr>
          <p:cNvPr id="40973" name="AutoShape 13"/>
          <p:cNvSpPr>
            <a:spLocks noChangeArrowheads="1"/>
          </p:cNvSpPr>
          <p:nvPr/>
        </p:nvSpPr>
        <p:spPr bwMode="auto">
          <a:xfrm>
            <a:off x="6227763" y="2997200"/>
            <a:ext cx="2089150" cy="287338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ea typeface="華康中楷體" pitchFamily="49" charset="-120"/>
              </a:rPr>
              <a:t>視為一行為？</a:t>
            </a:r>
          </a:p>
        </p:txBody>
      </p:sp>
      <p:sp>
        <p:nvSpPr>
          <p:cNvPr id="40974" name="AutoShape 14"/>
          <p:cNvSpPr>
            <a:spLocks noChangeArrowheads="1"/>
          </p:cNvSpPr>
          <p:nvPr/>
        </p:nvSpPr>
        <p:spPr bwMode="auto">
          <a:xfrm>
            <a:off x="6227763" y="3500438"/>
            <a:ext cx="2089150" cy="2889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ea typeface="華康中楷體" pitchFamily="49" charset="-120"/>
              </a:rPr>
              <a:t>視為一構成要件？</a:t>
            </a:r>
          </a:p>
        </p:txBody>
      </p:sp>
      <p:sp>
        <p:nvSpPr>
          <p:cNvPr id="40975" name="AutoShape 15"/>
          <p:cNvSpPr>
            <a:spLocks noChangeArrowheads="1"/>
          </p:cNvSpPr>
          <p:nvPr/>
        </p:nvSpPr>
        <p:spPr bwMode="auto">
          <a:xfrm>
            <a:off x="6227763" y="4005263"/>
            <a:ext cx="2089150" cy="287337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ea typeface="華康中楷體" pitchFamily="49" charset="-120"/>
              </a:rPr>
              <a:t>複數評價對象</a:t>
            </a:r>
          </a:p>
        </p:txBody>
      </p:sp>
      <p:sp>
        <p:nvSpPr>
          <p:cNvPr id="40976" name="AutoShape 16"/>
          <p:cNvSpPr>
            <a:spLocks noChangeArrowheads="1"/>
          </p:cNvSpPr>
          <p:nvPr/>
        </p:nvSpPr>
        <p:spPr bwMode="auto">
          <a:xfrm>
            <a:off x="6156325" y="4868863"/>
            <a:ext cx="2303463" cy="360362"/>
          </a:xfrm>
          <a:prstGeom prst="flowChartAlternateProcess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rgbClr val="FFFF00"/>
                </a:solidFill>
                <a:ea typeface="華康中楷體" pitchFamily="49" charset="-120"/>
              </a:rPr>
              <a:t>接續犯、包括一罪？</a:t>
            </a:r>
          </a:p>
        </p:txBody>
      </p:sp>
      <p:sp>
        <p:nvSpPr>
          <p:cNvPr id="40977" name="AutoShape 17"/>
          <p:cNvSpPr>
            <a:spLocks noChangeArrowheads="1"/>
          </p:cNvSpPr>
          <p:nvPr/>
        </p:nvSpPr>
        <p:spPr bwMode="auto">
          <a:xfrm>
            <a:off x="6156325" y="5445125"/>
            <a:ext cx="2303463" cy="360363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ea typeface="華康中楷體" pitchFamily="49" charset="-120"/>
              </a:rPr>
              <a:t>複數犯罪行為</a:t>
            </a:r>
          </a:p>
        </p:txBody>
      </p:sp>
      <p:cxnSp>
        <p:nvCxnSpPr>
          <p:cNvPr id="40978" name="AutoShape 18"/>
          <p:cNvCxnSpPr>
            <a:cxnSpLocks noChangeShapeType="1"/>
            <a:stCxn id="40964" idx="3"/>
            <a:endCxn id="40965" idx="1"/>
          </p:cNvCxnSpPr>
          <p:nvPr/>
        </p:nvCxnSpPr>
        <p:spPr bwMode="auto">
          <a:xfrm flipV="1">
            <a:off x="1187450" y="3681413"/>
            <a:ext cx="431800" cy="863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0979" name="AutoShape 19"/>
          <p:cNvCxnSpPr>
            <a:cxnSpLocks noChangeShapeType="1"/>
            <a:stCxn id="40964" idx="3"/>
            <a:endCxn id="40966" idx="1"/>
          </p:cNvCxnSpPr>
          <p:nvPr/>
        </p:nvCxnSpPr>
        <p:spPr bwMode="auto">
          <a:xfrm>
            <a:off x="1187450" y="4545013"/>
            <a:ext cx="431800" cy="7937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40980" name="AutoShape 20"/>
          <p:cNvSpPr>
            <a:spLocks noChangeArrowheads="1"/>
          </p:cNvSpPr>
          <p:nvPr/>
        </p:nvSpPr>
        <p:spPr bwMode="auto">
          <a:xfrm>
            <a:off x="2484438" y="3573463"/>
            <a:ext cx="358775" cy="215900"/>
          </a:xfrm>
          <a:prstGeom prst="rightArrow">
            <a:avLst>
              <a:gd name="adj1" fmla="val 50000"/>
              <a:gd name="adj2" fmla="val 41544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0981" name="AutoShape 21"/>
          <p:cNvSpPr>
            <a:spLocks noChangeArrowheads="1"/>
          </p:cNvSpPr>
          <p:nvPr/>
        </p:nvSpPr>
        <p:spPr bwMode="auto">
          <a:xfrm>
            <a:off x="4356100" y="3573463"/>
            <a:ext cx="358775" cy="215900"/>
          </a:xfrm>
          <a:prstGeom prst="rightArrow">
            <a:avLst>
              <a:gd name="adj1" fmla="val 50000"/>
              <a:gd name="adj2" fmla="val 41544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0982" name="AutoShape 22"/>
          <p:cNvSpPr>
            <a:spLocks noChangeArrowheads="1"/>
          </p:cNvSpPr>
          <p:nvPr/>
        </p:nvSpPr>
        <p:spPr bwMode="auto">
          <a:xfrm>
            <a:off x="2484438" y="5229225"/>
            <a:ext cx="358775" cy="215900"/>
          </a:xfrm>
          <a:prstGeom prst="rightArrow">
            <a:avLst>
              <a:gd name="adj1" fmla="val 50000"/>
              <a:gd name="adj2" fmla="val 41544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0983" name="AutoShape 23"/>
          <p:cNvSpPr>
            <a:spLocks noChangeArrowheads="1"/>
          </p:cNvSpPr>
          <p:nvPr/>
        </p:nvSpPr>
        <p:spPr bwMode="auto">
          <a:xfrm>
            <a:off x="4356100" y="5229225"/>
            <a:ext cx="358775" cy="215900"/>
          </a:xfrm>
          <a:prstGeom prst="rightArrow">
            <a:avLst>
              <a:gd name="adj1" fmla="val 50000"/>
              <a:gd name="adj2" fmla="val 41544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40984" name="AutoShape 24"/>
          <p:cNvCxnSpPr>
            <a:cxnSpLocks noChangeShapeType="1"/>
            <a:stCxn id="40971" idx="3"/>
            <a:endCxn id="40973" idx="1"/>
          </p:cNvCxnSpPr>
          <p:nvPr/>
        </p:nvCxnSpPr>
        <p:spPr bwMode="auto">
          <a:xfrm flipV="1">
            <a:off x="5580063" y="3141663"/>
            <a:ext cx="647700" cy="50323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0985" name="AutoShape 25"/>
          <p:cNvCxnSpPr>
            <a:cxnSpLocks noChangeShapeType="1"/>
            <a:stCxn id="40971" idx="3"/>
            <a:endCxn id="40974" idx="1"/>
          </p:cNvCxnSpPr>
          <p:nvPr/>
        </p:nvCxnSpPr>
        <p:spPr bwMode="auto">
          <a:xfrm>
            <a:off x="5580063" y="3644900"/>
            <a:ext cx="6477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0986" name="AutoShape 26"/>
          <p:cNvCxnSpPr>
            <a:cxnSpLocks noChangeShapeType="1"/>
            <a:stCxn id="40971" idx="3"/>
            <a:endCxn id="40975" idx="1"/>
          </p:cNvCxnSpPr>
          <p:nvPr/>
        </p:nvCxnSpPr>
        <p:spPr bwMode="auto">
          <a:xfrm>
            <a:off x="5580063" y="3644900"/>
            <a:ext cx="647700" cy="5048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0987" name="AutoShape 27"/>
          <p:cNvSpPr>
            <a:spLocks noChangeArrowheads="1"/>
          </p:cNvSpPr>
          <p:nvPr/>
        </p:nvSpPr>
        <p:spPr bwMode="auto">
          <a:xfrm>
            <a:off x="4787900" y="4149725"/>
            <a:ext cx="1079500" cy="647700"/>
          </a:xfrm>
          <a:prstGeom prst="wedgeRoundRectCallout">
            <a:avLst>
              <a:gd name="adj1" fmla="val 36176"/>
              <a:gd name="adj2" fmla="val -105394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zh-TW" altLang="en-US">
                <a:ea typeface="華康中楷體" pitchFamily="49" charset="-120"/>
              </a:rPr>
              <a:t>適用可能性</a:t>
            </a:r>
          </a:p>
        </p:txBody>
      </p:sp>
      <p:sp>
        <p:nvSpPr>
          <p:cNvPr id="40988" name="Rectangle 28"/>
          <p:cNvSpPr>
            <a:spLocks noChangeArrowheads="1"/>
          </p:cNvSpPr>
          <p:nvPr/>
        </p:nvSpPr>
        <p:spPr bwMode="auto">
          <a:xfrm>
            <a:off x="8243888" y="29241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>
                <a:solidFill>
                  <a:srgbClr val="FFFF00"/>
                </a:solidFill>
                <a:ea typeface="華康中楷體" pitchFamily="49" charset="-120"/>
              </a:rPr>
              <a:t>×</a:t>
            </a:r>
          </a:p>
        </p:txBody>
      </p:sp>
      <p:sp>
        <p:nvSpPr>
          <p:cNvPr id="40989" name="Rectangle 29"/>
          <p:cNvSpPr>
            <a:spLocks noChangeArrowheads="1"/>
          </p:cNvSpPr>
          <p:nvPr/>
        </p:nvSpPr>
        <p:spPr bwMode="auto">
          <a:xfrm>
            <a:off x="8243888" y="3429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400">
                <a:solidFill>
                  <a:srgbClr val="FFFF00"/>
                </a:solidFill>
                <a:ea typeface="華康中楷體" pitchFamily="49" charset="-120"/>
              </a:rPr>
              <a:t>×</a:t>
            </a:r>
          </a:p>
        </p:txBody>
      </p:sp>
      <p:sp>
        <p:nvSpPr>
          <p:cNvPr id="40990" name="Rectangle 30"/>
          <p:cNvSpPr>
            <a:spLocks noChangeArrowheads="1"/>
          </p:cNvSpPr>
          <p:nvPr/>
        </p:nvSpPr>
        <p:spPr bwMode="auto">
          <a:xfrm>
            <a:off x="8243888" y="39338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>
                <a:solidFill>
                  <a:schemeClr val="tx1"/>
                </a:solidFill>
                <a:ea typeface="華康中楷體" pitchFamily="49" charset="-120"/>
              </a:rPr>
              <a:t>㊣</a:t>
            </a:r>
          </a:p>
        </p:txBody>
      </p:sp>
      <p:sp>
        <p:nvSpPr>
          <p:cNvPr id="40991" name="Rectangle 31"/>
          <p:cNvSpPr>
            <a:spLocks noChangeArrowheads="1"/>
          </p:cNvSpPr>
          <p:nvPr/>
        </p:nvSpPr>
        <p:spPr bwMode="auto">
          <a:xfrm>
            <a:off x="8388350" y="47974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>
                <a:solidFill>
                  <a:srgbClr val="FFFF00"/>
                </a:solidFill>
                <a:ea typeface="華康中楷體" pitchFamily="49" charset="-120"/>
              </a:rPr>
              <a:t>×</a:t>
            </a:r>
          </a:p>
        </p:txBody>
      </p:sp>
      <p:sp>
        <p:nvSpPr>
          <p:cNvPr id="40992" name="Rectangle 32"/>
          <p:cNvSpPr>
            <a:spLocks noChangeArrowheads="1"/>
          </p:cNvSpPr>
          <p:nvPr/>
        </p:nvSpPr>
        <p:spPr bwMode="auto">
          <a:xfrm>
            <a:off x="8421688" y="538321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>
                <a:solidFill>
                  <a:schemeClr val="tx1"/>
                </a:solidFill>
                <a:ea typeface="華康中楷體" pitchFamily="49" charset="-120"/>
              </a:rPr>
              <a:t>㊣</a:t>
            </a:r>
          </a:p>
        </p:txBody>
      </p:sp>
      <p:cxnSp>
        <p:nvCxnSpPr>
          <p:cNvPr id="40993" name="AutoShape 33"/>
          <p:cNvCxnSpPr>
            <a:cxnSpLocks noChangeShapeType="1"/>
            <a:stCxn id="40972" idx="3"/>
            <a:endCxn id="40976" idx="1"/>
          </p:cNvCxnSpPr>
          <p:nvPr/>
        </p:nvCxnSpPr>
        <p:spPr bwMode="auto">
          <a:xfrm flipV="1">
            <a:off x="5580063" y="5049838"/>
            <a:ext cx="576262" cy="288925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0994" name="AutoShape 34"/>
          <p:cNvCxnSpPr>
            <a:cxnSpLocks noChangeShapeType="1"/>
            <a:stCxn id="40972" idx="3"/>
            <a:endCxn id="40977" idx="1"/>
          </p:cNvCxnSpPr>
          <p:nvPr/>
        </p:nvCxnSpPr>
        <p:spPr bwMode="auto">
          <a:xfrm>
            <a:off x="5580063" y="5338763"/>
            <a:ext cx="576262" cy="287337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0995" name="AutoShape 35"/>
          <p:cNvSpPr>
            <a:spLocks noChangeArrowheads="1"/>
          </p:cNvSpPr>
          <p:nvPr/>
        </p:nvSpPr>
        <p:spPr bwMode="auto">
          <a:xfrm>
            <a:off x="4787900" y="5805488"/>
            <a:ext cx="1079500" cy="647700"/>
          </a:xfrm>
          <a:prstGeom prst="wedgeRoundRectCallout">
            <a:avLst>
              <a:gd name="adj1" fmla="val 36176"/>
              <a:gd name="adj2" fmla="val -105394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zh-TW" altLang="en-US">
                <a:ea typeface="華康中楷體" pitchFamily="49" charset="-120"/>
              </a:rPr>
              <a:t>適用可能性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0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40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40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0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40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40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0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40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40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0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0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0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0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40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40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40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000" fill="hold"/>
                                        <p:tgtEl>
                                          <p:spTgt spid="40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40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1000" fill="hold"/>
                                        <p:tgtEl>
                                          <p:spTgt spid="40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1000" fill="hold"/>
                                        <p:tgtEl>
                                          <p:spTgt spid="40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nimBg="1"/>
      <p:bldP spid="40965" grpId="0" animBg="1"/>
      <p:bldP spid="40966" grpId="0" animBg="1"/>
      <p:bldP spid="40967" grpId="0" animBg="1"/>
      <p:bldP spid="40968" grpId="0" animBg="1"/>
      <p:bldP spid="40969" grpId="0" animBg="1"/>
      <p:bldP spid="40970" grpId="0" animBg="1"/>
      <p:bldP spid="40971" grpId="0" animBg="1"/>
      <p:bldP spid="40972" grpId="0" animBg="1"/>
      <p:bldP spid="40973" grpId="0" animBg="1"/>
      <p:bldP spid="40974" grpId="0" animBg="1"/>
      <p:bldP spid="40975" grpId="0" animBg="1"/>
      <p:bldP spid="40976" grpId="0" animBg="1"/>
      <p:bldP spid="40977" grpId="0" animBg="1"/>
      <p:bldP spid="40980" grpId="0" animBg="1"/>
      <p:bldP spid="40981" grpId="0" animBg="1"/>
      <p:bldP spid="40982" grpId="0" animBg="1"/>
      <p:bldP spid="40983" grpId="0" animBg="1"/>
      <p:bldP spid="40987" grpId="0" animBg="1"/>
      <p:bldP spid="40988" grpId="0"/>
      <p:bldP spid="40989" grpId="0"/>
      <p:bldP spid="40990" grpId="0"/>
      <p:bldP spid="40991" grpId="0"/>
      <p:bldP spid="40992" grpId="0"/>
      <p:bldP spid="40995" grpId="0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</a:rPr>
              <a:t>適用問題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184775"/>
          </a:xfrm>
        </p:spPr>
        <p:txBody>
          <a:bodyPr/>
          <a:lstStyle/>
          <a:p>
            <a:pPr eaLnBrk="1" hangingPunct="1">
              <a:buClr>
                <a:srgbClr val="66CCFF"/>
              </a:buClr>
              <a:buFont typeface="Wingdings" pitchFamily="2" charset="2"/>
              <a:buChar char="¯"/>
              <a:defRPr/>
            </a:pPr>
            <a:r>
              <a:rPr lang="zh-TW" altLang="en-US" smtClean="0"/>
              <a:t>牽連關係：刪除後之適用</a:t>
            </a:r>
          </a:p>
          <a:p>
            <a:pPr eaLnBrk="1" hangingPunct="1">
              <a:buClr>
                <a:srgbClr val="66CCFF"/>
              </a:buClr>
              <a:buFont typeface="Wingdings" pitchFamily="2" charset="2"/>
              <a:buChar char="¯"/>
              <a:defRPr/>
            </a:pPr>
            <a:endParaRPr lang="zh-TW" altLang="en-US" smtClean="0"/>
          </a:p>
          <a:p>
            <a:pPr eaLnBrk="1" hangingPunct="1">
              <a:buClr>
                <a:srgbClr val="66CCFF"/>
              </a:buClr>
              <a:buFont typeface="Wingdings" pitchFamily="2" charset="2"/>
              <a:buChar char="¯"/>
              <a:defRPr/>
            </a:pPr>
            <a:endParaRPr lang="zh-TW" altLang="en-US" smtClean="0"/>
          </a:p>
          <a:p>
            <a:pPr eaLnBrk="1" hangingPunct="1">
              <a:buClr>
                <a:srgbClr val="66CCFF"/>
              </a:buClr>
              <a:buFont typeface="Wingdings" pitchFamily="2" charset="2"/>
              <a:buChar char="¯"/>
              <a:defRPr/>
            </a:pPr>
            <a:endParaRPr lang="zh-TW" altLang="en-US" smtClean="0"/>
          </a:p>
          <a:p>
            <a:pPr eaLnBrk="1" hangingPunct="1">
              <a:buClr>
                <a:srgbClr val="66CCFF"/>
              </a:buClr>
              <a:buFont typeface="Wingdings" pitchFamily="2" charset="2"/>
              <a:buChar char="¯"/>
              <a:defRPr/>
            </a:pPr>
            <a:endParaRPr lang="zh-TW" altLang="en-US" smtClean="0"/>
          </a:p>
          <a:p>
            <a:pPr eaLnBrk="1" hangingPunct="1">
              <a:buClr>
                <a:srgbClr val="66CCFF"/>
              </a:buClr>
              <a:buFont typeface="Wingdings" pitchFamily="2" charset="2"/>
              <a:buChar char="¯"/>
              <a:defRPr/>
            </a:pPr>
            <a:r>
              <a:rPr lang="zh-TW" altLang="en-US" smtClean="0"/>
              <a:t>連續關係：刪除後之適用</a:t>
            </a:r>
          </a:p>
        </p:txBody>
      </p:sp>
      <p:sp>
        <p:nvSpPr>
          <p:cNvPr id="116740" name="AutoShape 4"/>
          <p:cNvSpPr>
            <a:spLocks noChangeArrowheads="1"/>
          </p:cNvSpPr>
          <p:nvPr/>
        </p:nvSpPr>
        <p:spPr bwMode="auto">
          <a:xfrm>
            <a:off x="827088" y="2133600"/>
            <a:ext cx="431800" cy="15113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適用問題</a:t>
            </a:r>
          </a:p>
        </p:txBody>
      </p:sp>
      <p:sp>
        <p:nvSpPr>
          <p:cNvPr id="116741" name="AutoShape 5"/>
          <p:cNvSpPr>
            <a:spLocks noChangeArrowheads="1"/>
          </p:cNvSpPr>
          <p:nvPr/>
        </p:nvSpPr>
        <p:spPr bwMode="auto">
          <a:xfrm>
            <a:off x="1763713" y="2060575"/>
            <a:ext cx="1584325" cy="360363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舊法時事實</a:t>
            </a:r>
          </a:p>
        </p:txBody>
      </p:sp>
      <p:sp>
        <p:nvSpPr>
          <p:cNvPr id="116742" name="AutoShape 6"/>
          <p:cNvSpPr>
            <a:spLocks noChangeArrowheads="1"/>
          </p:cNvSpPr>
          <p:nvPr/>
        </p:nvSpPr>
        <p:spPr bwMode="auto">
          <a:xfrm>
            <a:off x="1763713" y="2708275"/>
            <a:ext cx="1584325" cy="360363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800"/>
              <a:t>新法時事實</a:t>
            </a:r>
          </a:p>
        </p:txBody>
      </p:sp>
      <p:sp>
        <p:nvSpPr>
          <p:cNvPr id="116743" name="AutoShape 7"/>
          <p:cNvSpPr>
            <a:spLocks noChangeArrowheads="1"/>
          </p:cNvSpPr>
          <p:nvPr/>
        </p:nvSpPr>
        <p:spPr bwMode="auto">
          <a:xfrm>
            <a:off x="1763713" y="3357563"/>
            <a:ext cx="1584325" cy="360362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跨越新舊法</a:t>
            </a:r>
          </a:p>
        </p:txBody>
      </p:sp>
      <p:sp>
        <p:nvSpPr>
          <p:cNvPr id="116744" name="AutoShape 8"/>
          <p:cNvSpPr>
            <a:spLocks noChangeArrowheads="1"/>
          </p:cNvSpPr>
          <p:nvPr/>
        </p:nvSpPr>
        <p:spPr bwMode="auto">
          <a:xfrm>
            <a:off x="3995738" y="2060575"/>
            <a:ext cx="1728787" cy="360363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適用舊法</a:t>
            </a:r>
          </a:p>
        </p:txBody>
      </p:sp>
      <p:sp>
        <p:nvSpPr>
          <p:cNvPr id="116745" name="AutoShape 9"/>
          <p:cNvSpPr>
            <a:spLocks noChangeArrowheads="1"/>
          </p:cNvSpPr>
          <p:nvPr/>
        </p:nvSpPr>
        <p:spPr bwMode="auto">
          <a:xfrm>
            <a:off x="3995738" y="2708275"/>
            <a:ext cx="1728787" cy="360363"/>
          </a:xfrm>
          <a:prstGeom prst="flowChartAlternateProcess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適用新法</a:t>
            </a:r>
          </a:p>
        </p:txBody>
      </p:sp>
      <p:sp>
        <p:nvSpPr>
          <p:cNvPr id="116746" name="AutoShape 10"/>
          <p:cNvSpPr>
            <a:spLocks noChangeArrowheads="1"/>
          </p:cNvSpPr>
          <p:nvPr/>
        </p:nvSpPr>
        <p:spPr bwMode="auto">
          <a:xfrm>
            <a:off x="3995738" y="3357563"/>
            <a:ext cx="1728787" cy="358775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適用舊法</a:t>
            </a:r>
          </a:p>
        </p:txBody>
      </p:sp>
      <p:cxnSp>
        <p:nvCxnSpPr>
          <p:cNvPr id="116747" name="AutoShape 11"/>
          <p:cNvCxnSpPr>
            <a:cxnSpLocks noChangeShapeType="1"/>
            <a:stCxn id="116740" idx="3"/>
            <a:endCxn id="116741" idx="1"/>
          </p:cNvCxnSpPr>
          <p:nvPr/>
        </p:nvCxnSpPr>
        <p:spPr bwMode="auto">
          <a:xfrm flipV="1">
            <a:off x="1258888" y="2241550"/>
            <a:ext cx="504825" cy="6477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16748" name="AutoShape 12"/>
          <p:cNvCxnSpPr>
            <a:cxnSpLocks noChangeShapeType="1"/>
            <a:stCxn id="116740" idx="3"/>
            <a:endCxn id="116742" idx="1"/>
          </p:cNvCxnSpPr>
          <p:nvPr/>
        </p:nvCxnSpPr>
        <p:spPr bwMode="auto">
          <a:xfrm>
            <a:off x="1258888" y="2889250"/>
            <a:ext cx="5048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6749" name="AutoShape 13"/>
          <p:cNvCxnSpPr>
            <a:cxnSpLocks noChangeShapeType="1"/>
            <a:stCxn id="116740" idx="3"/>
            <a:endCxn id="116743" idx="1"/>
          </p:cNvCxnSpPr>
          <p:nvPr/>
        </p:nvCxnSpPr>
        <p:spPr bwMode="auto">
          <a:xfrm>
            <a:off x="1258888" y="2889250"/>
            <a:ext cx="504825" cy="6492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16750" name="AutoShape 14"/>
          <p:cNvSpPr>
            <a:spLocks noChangeArrowheads="1"/>
          </p:cNvSpPr>
          <p:nvPr/>
        </p:nvSpPr>
        <p:spPr bwMode="auto">
          <a:xfrm>
            <a:off x="3492500" y="2133600"/>
            <a:ext cx="358775" cy="215900"/>
          </a:xfrm>
          <a:prstGeom prst="rightArrow">
            <a:avLst>
              <a:gd name="adj1" fmla="val 50000"/>
              <a:gd name="adj2" fmla="val 41544"/>
            </a:avLst>
          </a:prstGeom>
          <a:solidFill>
            <a:srgbClr val="66FF33"/>
          </a:solidFill>
          <a:ln w="9525">
            <a:solidFill>
              <a:srgbClr val="CCFF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51" name="AutoShape 15"/>
          <p:cNvSpPr>
            <a:spLocks noChangeArrowheads="1"/>
          </p:cNvSpPr>
          <p:nvPr/>
        </p:nvSpPr>
        <p:spPr bwMode="auto">
          <a:xfrm>
            <a:off x="3492500" y="2781300"/>
            <a:ext cx="358775" cy="215900"/>
          </a:xfrm>
          <a:prstGeom prst="rightArrow">
            <a:avLst>
              <a:gd name="adj1" fmla="val 50000"/>
              <a:gd name="adj2" fmla="val 41544"/>
            </a:avLst>
          </a:prstGeom>
          <a:solidFill>
            <a:srgbClr val="66FF33"/>
          </a:solidFill>
          <a:ln w="9525">
            <a:solidFill>
              <a:srgbClr val="CCFF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52" name="AutoShape 16"/>
          <p:cNvSpPr>
            <a:spLocks noChangeArrowheads="1"/>
          </p:cNvSpPr>
          <p:nvPr/>
        </p:nvSpPr>
        <p:spPr bwMode="auto">
          <a:xfrm>
            <a:off x="3492500" y="3429000"/>
            <a:ext cx="358775" cy="215900"/>
          </a:xfrm>
          <a:prstGeom prst="rightArrow">
            <a:avLst>
              <a:gd name="adj1" fmla="val 50000"/>
              <a:gd name="adj2" fmla="val 41544"/>
            </a:avLst>
          </a:prstGeom>
          <a:solidFill>
            <a:srgbClr val="66FF33"/>
          </a:solidFill>
          <a:ln w="9525">
            <a:solidFill>
              <a:srgbClr val="CCFF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53" name="AutoShape 17"/>
          <p:cNvSpPr>
            <a:spLocks noChangeArrowheads="1"/>
          </p:cNvSpPr>
          <p:nvPr/>
        </p:nvSpPr>
        <p:spPr bwMode="auto">
          <a:xfrm>
            <a:off x="6300788" y="2205038"/>
            <a:ext cx="1800225" cy="358775"/>
          </a:xfrm>
          <a:prstGeom prst="flowChartAlternateProcess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法律競合處理</a:t>
            </a:r>
          </a:p>
        </p:txBody>
      </p:sp>
      <p:sp>
        <p:nvSpPr>
          <p:cNvPr id="116754" name="AutoShape 18"/>
          <p:cNvSpPr>
            <a:spLocks noChangeArrowheads="1"/>
          </p:cNvSpPr>
          <p:nvPr/>
        </p:nvSpPr>
        <p:spPr bwMode="auto">
          <a:xfrm>
            <a:off x="6300788" y="3213100"/>
            <a:ext cx="1800225" cy="360363"/>
          </a:xfrm>
          <a:prstGeom prst="flowChartAlternateProcess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800"/>
              <a:t>數罪併罰處斷</a:t>
            </a:r>
          </a:p>
        </p:txBody>
      </p:sp>
      <p:cxnSp>
        <p:nvCxnSpPr>
          <p:cNvPr id="116755" name="AutoShape 19"/>
          <p:cNvCxnSpPr>
            <a:cxnSpLocks noChangeShapeType="1"/>
            <a:stCxn id="116745" idx="3"/>
            <a:endCxn id="116753" idx="1"/>
          </p:cNvCxnSpPr>
          <p:nvPr/>
        </p:nvCxnSpPr>
        <p:spPr bwMode="auto">
          <a:xfrm flipV="1">
            <a:off x="5724525" y="2384425"/>
            <a:ext cx="576263" cy="504825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16756" name="AutoShape 20"/>
          <p:cNvCxnSpPr>
            <a:cxnSpLocks noChangeShapeType="1"/>
            <a:stCxn id="116745" idx="3"/>
            <a:endCxn id="116754" idx="1"/>
          </p:cNvCxnSpPr>
          <p:nvPr/>
        </p:nvCxnSpPr>
        <p:spPr bwMode="auto">
          <a:xfrm>
            <a:off x="5724525" y="2889250"/>
            <a:ext cx="576263" cy="504825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16757" name="AutoShape 21"/>
          <p:cNvSpPr>
            <a:spLocks noChangeArrowheads="1"/>
          </p:cNvSpPr>
          <p:nvPr/>
        </p:nvSpPr>
        <p:spPr bwMode="auto">
          <a:xfrm>
            <a:off x="6300788" y="2708275"/>
            <a:ext cx="1800225" cy="360363"/>
          </a:xfrm>
          <a:prstGeom prst="flowChartAlternateProcess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800"/>
              <a:t>想像競合處理</a:t>
            </a:r>
          </a:p>
        </p:txBody>
      </p:sp>
      <p:cxnSp>
        <p:nvCxnSpPr>
          <p:cNvPr id="116758" name="AutoShape 22"/>
          <p:cNvCxnSpPr>
            <a:cxnSpLocks noChangeShapeType="1"/>
            <a:stCxn id="116745" idx="3"/>
            <a:endCxn id="116757" idx="1"/>
          </p:cNvCxnSpPr>
          <p:nvPr/>
        </p:nvCxnSpPr>
        <p:spPr bwMode="auto">
          <a:xfrm>
            <a:off x="5724525" y="2889250"/>
            <a:ext cx="5762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6759" name="Rectangle 23"/>
          <p:cNvSpPr>
            <a:spLocks noChangeArrowheads="1"/>
          </p:cNvSpPr>
          <p:nvPr/>
        </p:nvSpPr>
        <p:spPr bwMode="auto">
          <a:xfrm>
            <a:off x="8243888" y="213201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66FF33"/>
                </a:solidFill>
              </a:rPr>
              <a:t>？</a:t>
            </a:r>
          </a:p>
        </p:txBody>
      </p:sp>
      <p:sp>
        <p:nvSpPr>
          <p:cNvPr id="116760" name="Rectangle 24"/>
          <p:cNvSpPr>
            <a:spLocks noChangeArrowheads="1"/>
          </p:cNvSpPr>
          <p:nvPr/>
        </p:nvSpPr>
        <p:spPr bwMode="auto">
          <a:xfrm>
            <a:off x="8243888" y="263525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rgbClr val="66FF33"/>
                </a:solidFill>
              </a:rPr>
              <a:t>？</a:t>
            </a:r>
          </a:p>
        </p:txBody>
      </p:sp>
      <p:sp>
        <p:nvSpPr>
          <p:cNvPr id="116761" name="Rectangle 25"/>
          <p:cNvSpPr>
            <a:spLocks noChangeArrowheads="1"/>
          </p:cNvSpPr>
          <p:nvPr/>
        </p:nvSpPr>
        <p:spPr bwMode="auto">
          <a:xfrm>
            <a:off x="8243888" y="31416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400">
                <a:solidFill>
                  <a:srgbClr val="66FF33"/>
                </a:solidFill>
              </a:rPr>
              <a:t>？</a:t>
            </a:r>
          </a:p>
        </p:txBody>
      </p:sp>
      <p:sp>
        <p:nvSpPr>
          <p:cNvPr id="116762" name="AutoShape 26"/>
          <p:cNvSpPr>
            <a:spLocks noChangeArrowheads="1"/>
          </p:cNvSpPr>
          <p:nvPr/>
        </p:nvSpPr>
        <p:spPr bwMode="auto">
          <a:xfrm>
            <a:off x="827088" y="4941888"/>
            <a:ext cx="431800" cy="15113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適用問題</a:t>
            </a:r>
          </a:p>
        </p:txBody>
      </p:sp>
      <p:sp>
        <p:nvSpPr>
          <p:cNvPr id="116763" name="AutoShape 27"/>
          <p:cNvSpPr>
            <a:spLocks noChangeArrowheads="1"/>
          </p:cNvSpPr>
          <p:nvPr/>
        </p:nvSpPr>
        <p:spPr bwMode="auto">
          <a:xfrm>
            <a:off x="1763713" y="4941888"/>
            <a:ext cx="1512887" cy="35877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施行前事實</a:t>
            </a:r>
          </a:p>
        </p:txBody>
      </p:sp>
      <p:sp>
        <p:nvSpPr>
          <p:cNvPr id="116764" name="AutoShape 28"/>
          <p:cNvSpPr>
            <a:spLocks noChangeArrowheads="1"/>
          </p:cNvSpPr>
          <p:nvPr/>
        </p:nvSpPr>
        <p:spPr bwMode="auto">
          <a:xfrm>
            <a:off x="1763713" y="5516563"/>
            <a:ext cx="1512887" cy="360362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施行後事實</a:t>
            </a:r>
          </a:p>
        </p:txBody>
      </p:sp>
      <p:sp>
        <p:nvSpPr>
          <p:cNvPr id="116765" name="AutoShape 29"/>
          <p:cNvSpPr>
            <a:spLocks noChangeArrowheads="1"/>
          </p:cNvSpPr>
          <p:nvPr/>
        </p:nvSpPr>
        <p:spPr bwMode="auto">
          <a:xfrm>
            <a:off x="1763713" y="6092825"/>
            <a:ext cx="1512887" cy="360363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跨越之事實</a:t>
            </a:r>
          </a:p>
        </p:txBody>
      </p:sp>
      <p:sp>
        <p:nvSpPr>
          <p:cNvPr id="116766" name="AutoShape 30"/>
          <p:cNvSpPr>
            <a:spLocks noChangeArrowheads="1"/>
          </p:cNvSpPr>
          <p:nvPr/>
        </p:nvSpPr>
        <p:spPr bwMode="auto">
          <a:xfrm>
            <a:off x="3492500" y="4941888"/>
            <a:ext cx="503238" cy="287337"/>
          </a:xfrm>
          <a:prstGeom prst="rightArrow">
            <a:avLst>
              <a:gd name="adj1" fmla="val 50000"/>
              <a:gd name="adj2" fmla="val 43785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67" name="AutoShape 31"/>
          <p:cNvSpPr>
            <a:spLocks noChangeArrowheads="1"/>
          </p:cNvSpPr>
          <p:nvPr/>
        </p:nvSpPr>
        <p:spPr bwMode="auto">
          <a:xfrm>
            <a:off x="4211638" y="4868863"/>
            <a:ext cx="1655762" cy="360362"/>
          </a:xfrm>
          <a:prstGeom prst="flowChartAlternateProcess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適用舊法</a:t>
            </a:r>
          </a:p>
        </p:txBody>
      </p:sp>
      <p:sp>
        <p:nvSpPr>
          <p:cNvPr id="116768" name="AutoShape 32"/>
          <p:cNvSpPr>
            <a:spLocks noChangeArrowheads="1"/>
          </p:cNvSpPr>
          <p:nvPr/>
        </p:nvSpPr>
        <p:spPr bwMode="auto">
          <a:xfrm>
            <a:off x="3492500" y="5516563"/>
            <a:ext cx="503238" cy="287337"/>
          </a:xfrm>
          <a:prstGeom prst="rightArrow">
            <a:avLst>
              <a:gd name="adj1" fmla="val 50000"/>
              <a:gd name="adj2" fmla="val 43785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69" name="AutoShape 33"/>
          <p:cNvSpPr>
            <a:spLocks noChangeArrowheads="1"/>
          </p:cNvSpPr>
          <p:nvPr/>
        </p:nvSpPr>
        <p:spPr bwMode="auto">
          <a:xfrm>
            <a:off x="3492500" y="6092825"/>
            <a:ext cx="503238" cy="287338"/>
          </a:xfrm>
          <a:prstGeom prst="rightArrow">
            <a:avLst>
              <a:gd name="adj1" fmla="val 50000"/>
              <a:gd name="adj2" fmla="val 43784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6770" name="AutoShape 34"/>
          <p:cNvSpPr>
            <a:spLocks noChangeArrowheads="1"/>
          </p:cNvSpPr>
          <p:nvPr/>
        </p:nvSpPr>
        <p:spPr bwMode="auto">
          <a:xfrm>
            <a:off x="4211638" y="5445125"/>
            <a:ext cx="1655762" cy="360363"/>
          </a:xfrm>
          <a:prstGeom prst="flowChartAlternateProcess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適用新制</a:t>
            </a:r>
          </a:p>
        </p:txBody>
      </p:sp>
      <p:sp>
        <p:nvSpPr>
          <p:cNvPr id="116771" name="AutoShape 35"/>
          <p:cNvSpPr>
            <a:spLocks noChangeArrowheads="1"/>
          </p:cNvSpPr>
          <p:nvPr/>
        </p:nvSpPr>
        <p:spPr bwMode="auto">
          <a:xfrm>
            <a:off x="4211638" y="6021388"/>
            <a:ext cx="3744912" cy="360362"/>
          </a:xfrm>
          <a:prstGeom prst="flowChartAlternateProcess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舊事實用舊法、新事實用新制</a:t>
            </a:r>
          </a:p>
        </p:txBody>
      </p:sp>
      <p:cxnSp>
        <p:nvCxnSpPr>
          <p:cNvPr id="116772" name="AutoShape 36"/>
          <p:cNvCxnSpPr>
            <a:cxnSpLocks noChangeShapeType="1"/>
            <a:stCxn id="116762" idx="3"/>
            <a:endCxn id="116763" idx="1"/>
          </p:cNvCxnSpPr>
          <p:nvPr/>
        </p:nvCxnSpPr>
        <p:spPr bwMode="auto">
          <a:xfrm flipV="1">
            <a:off x="1258888" y="5121275"/>
            <a:ext cx="504825" cy="5762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16773" name="AutoShape 37"/>
          <p:cNvCxnSpPr>
            <a:cxnSpLocks noChangeShapeType="1"/>
            <a:stCxn id="116762" idx="3"/>
            <a:endCxn id="116764" idx="1"/>
          </p:cNvCxnSpPr>
          <p:nvPr/>
        </p:nvCxnSpPr>
        <p:spPr bwMode="auto">
          <a:xfrm>
            <a:off x="1258888" y="5697538"/>
            <a:ext cx="5048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6774" name="AutoShape 38"/>
          <p:cNvCxnSpPr>
            <a:cxnSpLocks noChangeShapeType="1"/>
            <a:stCxn id="116762" idx="3"/>
            <a:endCxn id="116765" idx="1"/>
          </p:cNvCxnSpPr>
          <p:nvPr/>
        </p:nvCxnSpPr>
        <p:spPr bwMode="auto">
          <a:xfrm>
            <a:off x="1258888" y="5697538"/>
            <a:ext cx="504825" cy="5762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</a:rPr>
              <a:t>數罪處理方式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46612"/>
          </a:xfrm>
        </p:spPr>
        <p:txBody>
          <a:bodyPr/>
          <a:lstStyle/>
          <a:p>
            <a:pPr eaLnBrk="1" hangingPunct="1">
              <a:buClr>
                <a:srgbClr val="FF00FF"/>
              </a:buClr>
              <a:buFont typeface="Wingdings" pitchFamily="2" charset="2"/>
              <a:buChar char="¯"/>
              <a:defRPr/>
            </a:pPr>
            <a:r>
              <a:rPr lang="zh-TW" altLang="en-US" smtClean="0"/>
              <a:t>裁判確定前：併合處刑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¯"/>
              <a:defRPr/>
            </a:pPr>
            <a:endParaRPr lang="zh-TW" altLang="en-US" smtClean="0"/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¯"/>
              <a:defRPr/>
            </a:pPr>
            <a:endParaRPr lang="zh-TW" altLang="en-US" smtClean="0"/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¯"/>
              <a:defRPr/>
            </a:pPr>
            <a:endParaRPr lang="zh-TW" altLang="en-US" smtClean="0"/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¯"/>
              <a:defRPr/>
            </a:pPr>
            <a:r>
              <a:rPr lang="zh-TW" altLang="en-US" smtClean="0"/>
              <a:t>裁判確定後：個別處刑</a:t>
            </a:r>
          </a:p>
        </p:txBody>
      </p:sp>
      <p:sp>
        <p:nvSpPr>
          <p:cNvPr id="117764" name="AutoShape 4"/>
          <p:cNvSpPr>
            <a:spLocks noChangeArrowheads="1"/>
          </p:cNvSpPr>
          <p:nvPr/>
        </p:nvSpPr>
        <p:spPr bwMode="auto">
          <a:xfrm>
            <a:off x="684213" y="2349500"/>
            <a:ext cx="358775" cy="10795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數罪</a:t>
            </a:r>
          </a:p>
        </p:txBody>
      </p:sp>
      <p:sp>
        <p:nvSpPr>
          <p:cNvPr id="117765" name="AutoShape 5"/>
          <p:cNvSpPr>
            <a:spLocks noChangeArrowheads="1"/>
          </p:cNvSpPr>
          <p:nvPr/>
        </p:nvSpPr>
        <p:spPr bwMode="auto">
          <a:xfrm>
            <a:off x="1692275" y="2276475"/>
            <a:ext cx="1223963" cy="358775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獨立行為</a:t>
            </a:r>
          </a:p>
        </p:txBody>
      </p:sp>
      <p:sp>
        <p:nvSpPr>
          <p:cNvPr id="117766" name="AutoShape 6"/>
          <p:cNvSpPr>
            <a:spLocks noChangeArrowheads="1"/>
          </p:cNvSpPr>
          <p:nvPr/>
        </p:nvSpPr>
        <p:spPr bwMode="auto">
          <a:xfrm>
            <a:off x="1692275" y="3141663"/>
            <a:ext cx="1223963" cy="358775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獨立評價</a:t>
            </a:r>
          </a:p>
        </p:txBody>
      </p:sp>
      <p:sp>
        <p:nvSpPr>
          <p:cNvPr id="117767" name="AutoShape 7"/>
          <p:cNvSpPr>
            <a:spLocks noChangeArrowheads="1"/>
          </p:cNvSpPr>
          <p:nvPr/>
        </p:nvSpPr>
        <p:spPr bwMode="auto">
          <a:xfrm>
            <a:off x="3635375" y="2276475"/>
            <a:ext cx="1368425" cy="360363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合併處理</a:t>
            </a:r>
          </a:p>
        </p:txBody>
      </p:sp>
      <p:sp>
        <p:nvSpPr>
          <p:cNvPr id="117768" name="AutoShape 8"/>
          <p:cNvSpPr>
            <a:spLocks noChangeArrowheads="1"/>
          </p:cNvSpPr>
          <p:nvPr/>
        </p:nvSpPr>
        <p:spPr bwMode="auto">
          <a:xfrm>
            <a:off x="3635375" y="3141663"/>
            <a:ext cx="1368425" cy="358775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分別處理</a:t>
            </a:r>
          </a:p>
        </p:txBody>
      </p:sp>
      <p:sp>
        <p:nvSpPr>
          <p:cNvPr id="117769" name="AutoShape 9"/>
          <p:cNvSpPr>
            <a:spLocks noChangeArrowheads="1"/>
          </p:cNvSpPr>
          <p:nvPr/>
        </p:nvSpPr>
        <p:spPr bwMode="auto">
          <a:xfrm>
            <a:off x="5580063" y="2276475"/>
            <a:ext cx="1223962" cy="360363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合併處刑</a:t>
            </a:r>
          </a:p>
        </p:txBody>
      </p:sp>
      <p:sp>
        <p:nvSpPr>
          <p:cNvPr id="117770" name="AutoShape 10"/>
          <p:cNvSpPr>
            <a:spLocks noChangeArrowheads="1"/>
          </p:cNvSpPr>
          <p:nvPr/>
        </p:nvSpPr>
        <p:spPr bwMode="auto">
          <a:xfrm>
            <a:off x="5580063" y="3141663"/>
            <a:ext cx="1223962" cy="358775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分別處刑</a:t>
            </a:r>
          </a:p>
        </p:txBody>
      </p:sp>
      <p:sp>
        <p:nvSpPr>
          <p:cNvPr id="117771" name="AutoShape 11"/>
          <p:cNvSpPr>
            <a:spLocks noChangeArrowheads="1"/>
          </p:cNvSpPr>
          <p:nvPr/>
        </p:nvSpPr>
        <p:spPr bwMode="auto">
          <a:xfrm>
            <a:off x="7380288" y="3141663"/>
            <a:ext cx="1152525" cy="360362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合併科刑</a:t>
            </a:r>
          </a:p>
        </p:txBody>
      </p:sp>
      <p:cxnSp>
        <p:nvCxnSpPr>
          <p:cNvPr id="117772" name="AutoShape 12"/>
          <p:cNvCxnSpPr>
            <a:cxnSpLocks noChangeShapeType="1"/>
            <a:stCxn id="117765" idx="1"/>
            <a:endCxn id="117766" idx="1"/>
          </p:cNvCxnSpPr>
          <p:nvPr/>
        </p:nvCxnSpPr>
        <p:spPr bwMode="auto">
          <a:xfrm rot="10800000" flipH="1" flipV="1">
            <a:off x="1692275" y="2455863"/>
            <a:ext cx="1588" cy="865187"/>
          </a:xfrm>
          <a:prstGeom prst="bentConnector3">
            <a:avLst>
              <a:gd name="adj1" fmla="val -890000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17773" name="AutoShape 13"/>
          <p:cNvCxnSpPr>
            <a:cxnSpLocks noChangeShapeType="1"/>
            <a:stCxn id="117765" idx="3"/>
            <a:endCxn id="117766" idx="3"/>
          </p:cNvCxnSpPr>
          <p:nvPr/>
        </p:nvCxnSpPr>
        <p:spPr bwMode="auto">
          <a:xfrm>
            <a:off x="2916238" y="2455863"/>
            <a:ext cx="1587" cy="865187"/>
          </a:xfrm>
          <a:prstGeom prst="bentConnector3">
            <a:avLst>
              <a:gd name="adj1" fmla="val 980000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117774" name="AutoShape 14"/>
          <p:cNvSpPr>
            <a:spLocks noChangeArrowheads="1"/>
          </p:cNvSpPr>
          <p:nvPr/>
        </p:nvSpPr>
        <p:spPr bwMode="auto">
          <a:xfrm>
            <a:off x="1116013" y="2781300"/>
            <a:ext cx="360362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rgbClr val="FFFF00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75" name="AutoShape 15"/>
          <p:cNvSpPr>
            <a:spLocks noChangeArrowheads="1"/>
          </p:cNvSpPr>
          <p:nvPr/>
        </p:nvSpPr>
        <p:spPr bwMode="auto">
          <a:xfrm>
            <a:off x="3132138" y="2781300"/>
            <a:ext cx="288925" cy="215900"/>
          </a:xfrm>
          <a:prstGeom prst="rightArrow">
            <a:avLst>
              <a:gd name="adj1" fmla="val 50000"/>
              <a:gd name="adj2" fmla="val 33456"/>
            </a:avLst>
          </a:prstGeom>
          <a:solidFill>
            <a:srgbClr val="FFFF00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117776" name="AutoShape 16"/>
          <p:cNvCxnSpPr>
            <a:cxnSpLocks noChangeShapeType="1"/>
            <a:stCxn id="117775" idx="3"/>
            <a:endCxn id="117767" idx="1"/>
          </p:cNvCxnSpPr>
          <p:nvPr/>
        </p:nvCxnSpPr>
        <p:spPr bwMode="auto">
          <a:xfrm flipV="1">
            <a:off x="3421063" y="2457450"/>
            <a:ext cx="214312" cy="431800"/>
          </a:xfrm>
          <a:prstGeom prst="bentConnector3">
            <a:avLst>
              <a:gd name="adj1" fmla="val 49630"/>
            </a:avLst>
          </a:prstGeom>
          <a:noFill/>
          <a:ln w="28575">
            <a:solidFill>
              <a:srgbClr val="00FF00"/>
            </a:solidFill>
            <a:miter lim="800000"/>
            <a:headEnd/>
            <a:tailEnd type="triangle" w="med" len="med"/>
          </a:ln>
        </p:spPr>
      </p:cxnSp>
      <p:cxnSp>
        <p:nvCxnSpPr>
          <p:cNvPr id="117777" name="AutoShape 17"/>
          <p:cNvCxnSpPr>
            <a:cxnSpLocks noChangeShapeType="1"/>
            <a:stCxn id="117775" idx="3"/>
            <a:endCxn id="117768" idx="1"/>
          </p:cNvCxnSpPr>
          <p:nvPr/>
        </p:nvCxnSpPr>
        <p:spPr bwMode="auto">
          <a:xfrm>
            <a:off x="3421063" y="2889250"/>
            <a:ext cx="214312" cy="431800"/>
          </a:xfrm>
          <a:prstGeom prst="bentConnector3">
            <a:avLst>
              <a:gd name="adj1" fmla="val 49630"/>
            </a:avLst>
          </a:prstGeom>
          <a:noFill/>
          <a:ln w="28575">
            <a:solidFill>
              <a:srgbClr val="00FF00"/>
            </a:solidFill>
            <a:miter lim="800000"/>
            <a:headEnd/>
            <a:tailEnd type="triangle" w="med" len="med"/>
          </a:ln>
        </p:spPr>
      </p:cxnSp>
      <p:sp>
        <p:nvSpPr>
          <p:cNvPr id="117778" name="AutoShape 18"/>
          <p:cNvSpPr>
            <a:spLocks noChangeArrowheads="1"/>
          </p:cNvSpPr>
          <p:nvPr/>
        </p:nvSpPr>
        <p:spPr bwMode="auto">
          <a:xfrm>
            <a:off x="5076825" y="2349500"/>
            <a:ext cx="431800" cy="2159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79" name="AutoShape 19"/>
          <p:cNvSpPr>
            <a:spLocks noChangeArrowheads="1"/>
          </p:cNvSpPr>
          <p:nvPr/>
        </p:nvSpPr>
        <p:spPr bwMode="auto">
          <a:xfrm>
            <a:off x="5076825" y="3213100"/>
            <a:ext cx="431800" cy="2159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80" name="AutoShape 20"/>
          <p:cNvSpPr>
            <a:spLocks noChangeArrowheads="1"/>
          </p:cNvSpPr>
          <p:nvPr/>
        </p:nvSpPr>
        <p:spPr bwMode="auto">
          <a:xfrm>
            <a:off x="6877050" y="3213100"/>
            <a:ext cx="431800" cy="2159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81" name="AutoShape 21"/>
          <p:cNvSpPr>
            <a:spLocks noChangeArrowheads="1"/>
          </p:cNvSpPr>
          <p:nvPr/>
        </p:nvSpPr>
        <p:spPr bwMode="auto">
          <a:xfrm>
            <a:off x="684213" y="4652963"/>
            <a:ext cx="360362" cy="1081087"/>
          </a:xfrm>
          <a:prstGeom prst="flowChartAlternateProcess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數罪</a:t>
            </a:r>
          </a:p>
        </p:txBody>
      </p:sp>
      <p:sp>
        <p:nvSpPr>
          <p:cNvPr id="117782" name="AutoShape 22"/>
          <p:cNvSpPr>
            <a:spLocks noChangeArrowheads="1"/>
          </p:cNvSpPr>
          <p:nvPr/>
        </p:nvSpPr>
        <p:spPr bwMode="auto">
          <a:xfrm>
            <a:off x="3203575" y="4652963"/>
            <a:ext cx="360363" cy="1081087"/>
          </a:xfrm>
          <a:prstGeom prst="flowChartAlternateProcess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個別處斷</a:t>
            </a:r>
          </a:p>
        </p:txBody>
      </p:sp>
      <p:sp>
        <p:nvSpPr>
          <p:cNvPr id="117783" name="AutoShape 23"/>
          <p:cNvSpPr>
            <a:spLocks noChangeArrowheads="1"/>
          </p:cNvSpPr>
          <p:nvPr/>
        </p:nvSpPr>
        <p:spPr bwMode="auto">
          <a:xfrm>
            <a:off x="4716463" y="4652963"/>
            <a:ext cx="360362" cy="1081087"/>
          </a:xfrm>
          <a:prstGeom prst="flowChartAlternateProcess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分別科刑</a:t>
            </a:r>
          </a:p>
        </p:txBody>
      </p:sp>
      <p:sp>
        <p:nvSpPr>
          <p:cNvPr id="117784" name="AutoShape 24"/>
          <p:cNvSpPr>
            <a:spLocks noChangeArrowheads="1"/>
          </p:cNvSpPr>
          <p:nvPr/>
        </p:nvSpPr>
        <p:spPr bwMode="auto">
          <a:xfrm>
            <a:off x="6227763" y="4652963"/>
            <a:ext cx="360362" cy="1081087"/>
          </a:xfrm>
          <a:prstGeom prst="flowChartAlternateProcess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合併執行</a:t>
            </a:r>
          </a:p>
        </p:txBody>
      </p:sp>
      <p:sp>
        <p:nvSpPr>
          <p:cNvPr id="117785" name="AutoShape 25"/>
          <p:cNvSpPr>
            <a:spLocks noChangeArrowheads="1"/>
          </p:cNvSpPr>
          <p:nvPr/>
        </p:nvSpPr>
        <p:spPr bwMode="auto">
          <a:xfrm>
            <a:off x="2339975" y="5013325"/>
            <a:ext cx="719138" cy="360363"/>
          </a:xfrm>
          <a:prstGeom prst="rightArrow">
            <a:avLst>
              <a:gd name="adj1" fmla="val 50000"/>
              <a:gd name="adj2" fmla="val 49890"/>
            </a:avLst>
          </a:prstGeom>
          <a:solidFill>
            <a:srgbClr val="FFFF99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86" name="AutoShape 26"/>
          <p:cNvSpPr>
            <a:spLocks noChangeArrowheads="1"/>
          </p:cNvSpPr>
          <p:nvPr/>
        </p:nvSpPr>
        <p:spPr bwMode="auto">
          <a:xfrm>
            <a:off x="3779838" y="5013325"/>
            <a:ext cx="719137" cy="360363"/>
          </a:xfrm>
          <a:prstGeom prst="rightArrow">
            <a:avLst>
              <a:gd name="adj1" fmla="val 50000"/>
              <a:gd name="adj2" fmla="val 49890"/>
            </a:avLst>
          </a:prstGeom>
          <a:solidFill>
            <a:srgbClr val="FFFF99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87" name="AutoShape 27"/>
          <p:cNvSpPr>
            <a:spLocks noChangeArrowheads="1"/>
          </p:cNvSpPr>
          <p:nvPr/>
        </p:nvSpPr>
        <p:spPr bwMode="auto">
          <a:xfrm>
            <a:off x="5292725" y="5013325"/>
            <a:ext cx="719138" cy="360363"/>
          </a:xfrm>
          <a:prstGeom prst="rightArrow">
            <a:avLst>
              <a:gd name="adj1" fmla="val 50000"/>
              <a:gd name="adj2" fmla="val 49890"/>
            </a:avLst>
          </a:prstGeom>
          <a:solidFill>
            <a:srgbClr val="FFFF99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88" name="AutoShape 29"/>
          <p:cNvSpPr>
            <a:spLocks noChangeArrowheads="1"/>
          </p:cNvSpPr>
          <p:nvPr/>
        </p:nvSpPr>
        <p:spPr bwMode="auto">
          <a:xfrm>
            <a:off x="6732588" y="5013325"/>
            <a:ext cx="719137" cy="360363"/>
          </a:xfrm>
          <a:prstGeom prst="rightArrow">
            <a:avLst>
              <a:gd name="adj1" fmla="val 50000"/>
              <a:gd name="adj2" fmla="val 49890"/>
            </a:avLst>
          </a:prstGeom>
          <a:solidFill>
            <a:srgbClr val="FFFF99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89" name="AutoShape 30"/>
          <p:cNvSpPr>
            <a:spLocks noChangeArrowheads="1"/>
          </p:cNvSpPr>
          <p:nvPr/>
        </p:nvSpPr>
        <p:spPr bwMode="auto">
          <a:xfrm>
            <a:off x="7667625" y="4652963"/>
            <a:ext cx="360363" cy="1081087"/>
          </a:xfrm>
          <a:prstGeom prst="flowChartAlternateProcess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累罰</a:t>
            </a:r>
          </a:p>
        </p:txBody>
      </p:sp>
      <p:sp>
        <p:nvSpPr>
          <p:cNvPr id="117790" name="AutoShape 32"/>
          <p:cNvSpPr>
            <a:spLocks noChangeArrowheads="1"/>
          </p:cNvSpPr>
          <p:nvPr/>
        </p:nvSpPr>
        <p:spPr bwMode="auto">
          <a:xfrm>
            <a:off x="1835150" y="4652963"/>
            <a:ext cx="360363" cy="1081087"/>
          </a:xfrm>
          <a:prstGeom prst="flowChartAlternateProcess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不同程序</a:t>
            </a:r>
          </a:p>
        </p:txBody>
      </p:sp>
      <p:sp>
        <p:nvSpPr>
          <p:cNvPr id="117791" name="AutoShape 33"/>
          <p:cNvSpPr>
            <a:spLocks noChangeArrowheads="1"/>
          </p:cNvSpPr>
          <p:nvPr/>
        </p:nvSpPr>
        <p:spPr bwMode="auto">
          <a:xfrm>
            <a:off x="1187450" y="5013325"/>
            <a:ext cx="574675" cy="360363"/>
          </a:xfrm>
          <a:prstGeom prst="rightArrow">
            <a:avLst>
              <a:gd name="adj1" fmla="val 50000"/>
              <a:gd name="adj2" fmla="val 39868"/>
            </a:avLst>
          </a:prstGeom>
          <a:solidFill>
            <a:srgbClr val="FFFF99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數罪處理方式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46612"/>
          </a:xfrm>
        </p:spPr>
        <p:txBody>
          <a:bodyPr/>
          <a:lstStyle/>
          <a:p>
            <a:pPr eaLnBrk="1" hangingPunct="1">
              <a:buClr>
                <a:srgbClr val="FF00FF"/>
              </a:buClr>
              <a:buFont typeface="Wingdings" pitchFamily="2" charset="2"/>
              <a:buChar char="¯"/>
              <a:defRPr/>
            </a:pPr>
            <a:r>
              <a:rPr lang="zh-TW" altLang="en-US" smtClean="0"/>
              <a:t>裁判確定前：併合處刑</a:t>
            </a:r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¯"/>
              <a:defRPr/>
            </a:pPr>
            <a:endParaRPr lang="zh-TW" altLang="en-US" smtClean="0"/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¯"/>
              <a:defRPr/>
            </a:pPr>
            <a:endParaRPr lang="zh-TW" altLang="en-US" smtClean="0"/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¯"/>
              <a:defRPr/>
            </a:pPr>
            <a:endParaRPr lang="zh-TW" altLang="en-US" smtClean="0"/>
          </a:p>
          <a:p>
            <a:pPr eaLnBrk="1" hangingPunct="1">
              <a:buClr>
                <a:srgbClr val="FF00FF"/>
              </a:buClr>
              <a:buFont typeface="Wingdings" pitchFamily="2" charset="2"/>
              <a:buChar char="¯"/>
              <a:defRPr/>
            </a:pPr>
            <a:r>
              <a:rPr lang="zh-TW" altLang="en-US" smtClean="0"/>
              <a:t>裁判確定後：個別處刑</a:t>
            </a:r>
          </a:p>
        </p:txBody>
      </p:sp>
      <p:sp>
        <p:nvSpPr>
          <p:cNvPr id="118788" name="AutoShape 4"/>
          <p:cNvSpPr>
            <a:spLocks noChangeArrowheads="1"/>
          </p:cNvSpPr>
          <p:nvPr/>
        </p:nvSpPr>
        <p:spPr bwMode="auto">
          <a:xfrm>
            <a:off x="684213" y="2349500"/>
            <a:ext cx="358775" cy="10795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數罪</a:t>
            </a:r>
          </a:p>
        </p:txBody>
      </p:sp>
      <p:sp>
        <p:nvSpPr>
          <p:cNvPr id="118789" name="AutoShape 5"/>
          <p:cNvSpPr>
            <a:spLocks noChangeArrowheads="1"/>
          </p:cNvSpPr>
          <p:nvPr/>
        </p:nvSpPr>
        <p:spPr bwMode="auto">
          <a:xfrm>
            <a:off x="1692275" y="2276475"/>
            <a:ext cx="1223963" cy="358775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獨立行為</a:t>
            </a:r>
          </a:p>
        </p:txBody>
      </p:sp>
      <p:sp>
        <p:nvSpPr>
          <p:cNvPr id="118790" name="AutoShape 6"/>
          <p:cNvSpPr>
            <a:spLocks noChangeArrowheads="1"/>
          </p:cNvSpPr>
          <p:nvPr/>
        </p:nvSpPr>
        <p:spPr bwMode="auto">
          <a:xfrm>
            <a:off x="1692275" y="3141663"/>
            <a:ext cx="1223963" cy="358775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獨立評價</a:t>
            </a:r>
          </a:p>
        </p:txBody>
      </p:sp>
      <p:sp>
        <p:nvSpPr>
          <p:cNvPr id="118791" name="AutoShape 7"/>
          <p:cNvSpPr>
            <a:spLocks noChangeArrowheads="1"/>
          </p:cNvSpPr>
          <p:nvPr/>
        </p:nvSpPr>
        <p:spPr bwMode="auto">
          <a:xfrm>
            <a:off x="3635375" y="2276475"/>
            <a:ext cx="1368425" cy="360363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合併處理</a:t>
            </a:r>
          </a:p>
        </p:txBody>
      </p:sp>
      <p:sp>
        <p:nvSpPr>
          <p:cNvPr id="118792" name="AutoShape 8"/>
          <p:cNvSpPr>
            <a:spLocks noChangeArrowheads="1"/>
          </p:cNvSpPr>
          <p:nvPr/>
        </p:nvSpPr>
        <p:spPr bwMode="auto">
          <a:xfrm>
            <a:off x="3635375" y="3141663"/>
            <a:ext cx="1368425" cy="358775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分別處理</a:t>
            </a:r>
          </a:p>
        </p:txBody>
      </p:sp>
      <p:sp>
        <p:nvSpPr>
          <p:cNvPr id="118793" name="AutoShape 9"/>
          <p:cNvSpPr>
            <a:spLocks noChangeArrowheads="1"/>
          </p:cNvSpPr>
          <p:nvPr/>
        </p:nvSpPr>
        <p:spPr bwMode="auto">
          <a:xfrm>
            <a:off x="5580063" y="2276475"/>
            <a:ext cx="1223962" cy="360363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合併處刑</a:t>
            </a:r>
          </a:p>
        </p:txBody>
      </p:sp>
      <p:sp>
        <p:nvSpPr>
          <p:cNvPr id="118794" name="AutoShape 10"/>
          <p:cNvSpPr>
            <a:spLocks noChangeArrowheads="1"/>
          </p:cNvSpPr>
          <p:nvPr/>
        </p:nvSpPr>
        <p:spPr bwMode="auto">
          <a:xfrm>
            <a:off x="5580063" y="3141663"/>
            <a:ext cx="1223962" cy="358775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分別處刑</a:t>
            </a:r>
          </a:p>
        </p:txBody>
      </p:sp>
      <p:sp>
        <p:nvSpPr>
          <p:cNvPr id="118795" name="AutoShape 11"/>
          <p:cNvSpPr>
            <a:spLocks noChangeArrowheads="1"/>
          </p:cNvSpPr>
          <p:nvPr/>
        </p:nvSpPr>
        <p:spPr bwMode="auto">
          <a:xfrm>
            <a:off x="7380288" y="3141663"/>
            <a:ext cx="1152525" cy="360362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合併科刑</a:t>
            </a:r>
          </a:p>
        </p:txBody>
      </p:sp>
      <p:cxnSp>
        <p:nvCxnSpPr>
          <p:cNvPr id="118796" name="AutoShape 12"/>
          <p:cNvCxnSpPr>
            <a:cxnSpLocks noChangeShapeType="1"/>
            <a:stCxn id="118789" idx="1"/>
            <a:endCxn id="118790" idx="1"/>
          </p:cNvCxnSpPr>
          <p:nvPr/>
        </p:nvCxnSpPr>
        <p:spPr bwMode="auto">
          <a:xfrm rot="10800000" flipH="1" flipV="1">
            <a:off x="1692275" y="2455863"/>
            <a:ext cx="1588" cy="865187"/>
          </a:xfrm>
          <a:prstGeom prst="bentConnector3">
            <a:avLst>
              <a:gd name="adj1" fmla="val -890000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18797" name="AutoShape 13"/>
          <p:cNvCxnSpPr>
            <a:cxnSpLocks noChangeShapeType="1"/>
            <a:stCxn id="118789" idx="3"/>
            <a:endCxn id="118790" idx="3"/>
          </p:cNvCxnSpPr>
          <p:nvPr/>
        </p:nvCxnSpPr>
        <p:spPr bwMode="auto">
          <a:xfrm>
            <a:off x="2916238" y="2455863"/>
            <a:ext cx="1587" cy="865187"/>
          </a:xfrm>
          <a:prstGeom prst="bentConnector3">
            <a:avLst>
              <a:gd name="adj1" fmla="val 980000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118798" name="AutoShape 14"/>
          <p:cNvSpPr>
            <a:spLocks noChangeArrowheads="1"/>
          </p:cNvSpPr>
          <p:nvPr/>
        </p:nvSpPr>
        <p:spPr bwMode="auto">
          <a:xfrm>
            <a:off x="1116013" y="2781300"/>
            <a:ext cx="360362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rgbClr val="FFFF00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8799" name="AutoShape 15"/>
          <p:cNvSpPr>
            <a:spLocks noChangeArrowheads="1"/>
          </p:cNvSpPr>
          <p:nvPr/>
        </p:nvSpPr>
        <p:spPr bwMode="auto">
          <a:xfrm>
            <a:off x="3132138" y="2781300"/>
            <a:ext cx="288925" cy="215900"/>
          </a:xfrm>
          <a:prstGeom prst="rightArrow">
            <a:avLst>
              <a:gd name="adj1" fmla="val 50000"/>
              <a:gd name="adj2" fmla="val 33456"/>
            </a:avLst>
          </a:prstGeom>
          <a:solidFill>
            <a:srgbClr val="FFFF00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118800" name="AutoShape 16"/>
          <p:cNvCxnSpPr>
            <a:cxnSpLocks noChangeShapeType="1"/>
            <a:stCxn id="118799" idx="3"/>
            <a:endCxn id="118791" idx="1"/>
          </p:cNvCxnSpPr>
          <p:nvPr/>
        </p:nvCxnSpPr>
        <p:spPr bwMode="auto">
          <a:xfrm flipV="1">
            <a:off x="3421063" y="2457450"/>
            <a:ext cx="214312" cy="431800"/>
          </a:xfrm>
          <a:prstGeom prst="bentConnector3">
            <a:avLst>
              <a:gd name="adj1" fmla="val 49630"/>
            </a:avLst>
          </a:prstGeom>
          <a:noFill/>
          <a:ln w="28575">
            <a:solidFill>
              <a:srgbClr val="00FF00"/>
            </a:solidFill>
            <a:miter lim="800000"/>
            <a:headEnd/>
            <a:tailEnd type="triangle" w="med" len="med"/>
          </a:ln>
        </p:spPr>
      </p:cxnSp>
      <p:cxnSp>
        <p:nvCxnSpPr>
          <p:cNvPr id="118801" name="AutoShape 17"/>
          <p:cNvCxnSpPr>
            <a:cxnSpLocks noChangeShapeType="1"/>
            <a:stCxn id="118799" idx="3"/>
            <a:endCxn id="118792" idx="1"/>
          </p:cNvCxnSpPr>
          <p:nvPr/>
        </p:nvCxnSpPr>
        <p:spPr bwMode="auto">
          <a:xfrm>
            <a:off x="3421063" y="2889250"/>
            <a:ext cx="214312" cy="431800"/>
          </a:xfrm>
          <a:prstGeom prst="bentConnector3">
            <a:avLst>
              <a:gd name="adj1" fmla="val 49630"/>
            </a:avLst>
          </a:prstGeom>
          <a:noFill/>
          <a:ln w="28575">
            <a:solidFill>
              <a:srgbClr val="00FF00"/>
            </a:solidFill>
            <a:miter lim="800000"/>
            <a:headEnd/>
            <a:tailEnd type="triangle" w="med" len="med"/>
          </a:ln>
        </p:spPr>
      </p:cxnSp>
      <p:sp>
        <p:nvSpPr>
          <p:cNvPr id="118802" name="AutoShape 18"/>
          <p:cNvSpPr>
            <a:spLocks noChangeArrowheads="1"/>
          </p:cNvSpPr>
          <p:nvPr/>
        </p:nvSpPr>
        <p:spPr bwMode="auto">
          <a:xfrm>
            <a:off x="5076825" y="2349500"/>
            <a:ext cx="431800" cy="2159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8803" name="AutoShape 19"/>
          <p:cNvSpPr>
            <a:spLocks noChangeArrowheads="1"/>
          </p:cNvSpPr>
          <p:nvPr/>
        </p:nvSpPr>
        <p:spPr bwMode="auto">
          <a:xfrm>
            <a:off x="5076825" y="3213100"/>
            <a:ext cx="431800" cy="2159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8804" name="AutoShape 20"/>
          <p:cNvSpPr>
            <a:spLocks noChangeArrowheads="1"/>
          </p:cNvSpPr>
          <p:nvPr/>
        </p:nvSpPr>
        <p:spPr bwMode="auto">
          <a:xfrm>
            <a:off x="6877050" y="3213100"/>
            <a:ext cx="431800" cy="2159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8805" name="AutoShape 21"/>
          <p:cNvSpPr>
            <a:spLocks noChangeArrowheads="1"/>
          </p:cNvSpPr>
          <p:nvPr/>
        </p:nvSpPr>
        <p:spPr bwMode="auto">
          <a:xfrm>
            <a:off x="1692275" y="4652963"/>
            <a:ext cx="360363" cy="1081087"/>
          </a:xfrm>
          <a:prstGeom prst="flowChartAlternate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數罪</a:t>
            </a:r>
          </a:p>
        </p:txBody>
      </p:sp>
      <p:sp>
        <p:nvSpPr>
          <p:cNvPr id="118806" name="AutoShape 22"/>
          <p:cNvSpPr>
            <a:spLocks noChangeArrowheads="1"/>
          </p:cNvSpPr>
          <p:nvPr/>
        </p:nvSpPr>
        <p:spPr bwMode="auto">
          <a:xfrm>
            <a:off x="3203575" y="4652963"/>
            <a:ext cx="360363" cy="1081087"/>
          </a:xfrm>
          <a:prstGeom prst="flowChartAlternate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個別處斷</a:t>
            </a:r>
          </a:p>
        </p:txBody>
      </p:sp>
      <p:sp>
        <p:nvSpPr>
          <p:cNvPr id="118807" name="AutoShape 23"/>
          <p:cNvSpPr>
            <a:spLocks noChangeArrowheads="1"/>
          </p:cNvSpPr>
          <p:nvPr/>
        </p:nvSpPr>
        <p:spPr bwMode="auto">
          <a:xfrm>
            <a:off x="4716463" y="4652963"/>
            <a:ext cx="360362" cy="1081087"/>
          </a:xfrm>
          <a:prstGeom prst="flowChartAlternate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分別科刑</a:t>
            </a:r>
          </a:p>
        </p:txBody>
      </p:sp>
      <p:sp>
        <p:nvSpPr>
          <p:cNvPr id="118808" name="AutoShape 24"/>
          <p:cNvSpPr>
            <a:spLocks noChangeArrowheads="1"/>
          </p:cNvSpPr>
          <p:nvPr/>
        </p:nvSpPr>
        <p:spPr bwMode="auto">
          <a:xfrm>
            <a:off x="6227763" y="4652963"/>
            <a:ext cx="360362" cy="1081087"/>
          </a:xfrm>
          <a:prstGeom prst="flowChartAlternate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合併執行</a:t>
            </a:r>
          </a:p>
        </p:txBody>
      </p:sp>
      <p:sp>
        <p:nvSpPr>
          <p:cNvPr id="118809" name="AutoShape 25"/>
          <p:cNvSpPr>
            <a:spLocks noChangeArrowheads="1"/>
          </p:cNvSpPr>
          <p:nvPr/>
        </p:nvSpPr>
        <p:spPr bwMode="auto">
          <a:xfrm>
            <a:off x="2268538" y="5013325"/>
            <a:ext cx="719137" cy="360363"/>
          </a:xfrm>
          <a:prstGeom prst="rightArrow">
            <a:avLst>
              <a:gd name="adj1" fmla="val 50000"/>
              <a:gd name="adj2" fmla="val 49890"/>
            </a:avLst>
          </a:prstGeom>
          <a:solidFill>
            <a:srgbClr val="FFFF99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8810" name="AutoShape 26"/>
          <p:cNvSpPr>
            <a:spLocks noChangeArrowheads="1"/>
          </p:cNvSpPr>
          <p:nvPr/>
        </p:nvSpPr>
        <p:spPr bwMode="auto">
          <a:xfrm>
            <a:off x="3779838" y="5013325"/>
            <a:ext cx="719137" cy="360363"/>
          </a:xfrm>
          <a:prstGeom prst="rightArrow">
            <a:avLst>
              <a:gd name="adj1" fmla="val 50000"/>
              <a:gd name="adj2" fmla="val 49890"/>
            </a:avLst>
          </a:prstGeom>
          <a:solidFill>
            <a:srgbClr val="FFFF99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8811" name="AutoShape 27"/>
          <p:cNvSpPr>
            <a:spLocks noChangeArrowheads="1"/>
          </p:cNvSpPr>
          <p:nvPr/>
        </p:nvSpPr>
        <p:spPr bwMode="auto">
          <a:xfrm>
            <a:off x="5292725" y="5013325"/>
            <a:ext cx="719138" cy="360363"/>
          </a:xfrm>
          <a:prstGeom prst="rightArrow">
            <a:avLst>
              <a:gd name="adj1" fmla="val 50000"/>
              <a:gd name="adj2" fmla="val 49890"/>
            </a:avLst>
          </a:prstGeom>
          <a:solidFill>
            <a:srgbClr val="FFFF99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數罪併罰機制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 eaLnBrk="1" hangingPunct="1">
              <a:buClr>
                <a:srgbClr val="FF00FF"/>
              </a:buClr>
              <a:buFont typeface="Wingdings" pitchFamily="2" charset="2"/>
              <a:buChar char="¯"/>
              <a:defRPr/>
            </a:pPr>
            <a:r>
              <a:rPr lang="zh-TW" altLang="en-US" smtClean="0"/>
              <a:t>處理方式：</a:t>
            </a:r>
          </a:p>
        </p:txBody>
      </p:sp>
      <p:sp>
        <p:nvSpPr>
          <p:cNvPr id="119812" name="AutoShape 4"/>
          <p:cNvSpPr>
            <a:spLocks noChangeArrowheads="1"/>
          </p:cNvSpPr>
          <p:nvPr/>
        </p:nvSpPr>
        <p:spPr bwMode="auto">
          <a:xfrm>
            <a:off x="827088" y="2492375"/>
            <a:ext cx="360362" cy="22320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裁判確定前犯數罪</a:t>
            </a:r>
          </a:p>
        </p:txBody>
      </p:sp>
      <p:sp>
        <p:nvSpPr>
          <p:cNvPr id="119813" name="AutoShape 5"/>
          <p:cNvSpPr>
            <a:spLocks noChangeArrowheads="1"/>
          </p:cNvSpPr>
          <p:nvPr/>
        </p:nvSpPr>
        <p:spPr bwMode="auto">
          <a:xfrm>
            <a:off x="1763713" y="2205038"/>
            <a:ext cx="1655762" cy="360362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同一程序處理</a:t>
            </a:r>
          </a:p>
        </p:txBody>
      </p:sp>
      <p:sp>
        <p:nvSpPr>
          <p:cNvPr id="119814" name="AutoShape 6"/>
          <p:cNvSpPr>
            <a:spLocks noChangeArrowheads="1"/>
          </p:cNvSpPr>
          <p:nvPr/>
        </p:nvSpPr>
        <p:spPr bwMode="auto">
          <a:xfrm>
            <a:off x="1763713" y="4724400"/>
            <a:ext cx="1728787" cy="360363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800"/>
              <a:t>分別程序處理</a:t>
            </a:r>
          </a:p>
        </p:txBody>
      </p:sp>
      <p:sp>
        <p:nvSpPr>
          <p:cNvPr id="119815" name="AutoShape 7"/>
          <p:cNvSpPr>
            <a:spLocks noChangeArrowheads="1"/>
          </p:cNvSpPr>
          <p:nvPr/>
        </p:nvSpPr>
        <p:spPr bwMode="auto">
          <a:xfrm>
            <a:off x="4140200" y="2205038"/>
            <a:ext cx="1584325" cy="360362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/>
              <a:t>實質競合</a:t>
            </a:r>
          </a:p>
        </p:txBody>
      </p:sp>
      <p:sp>
        <p:nvSpPr>
          <p:cNvPr id="119816" name="AutoShape 8"/>
          <p:cNvSpPr>
            <a:spLocks noChangeArrowheads="1"/>
          </p:cNvSpPr>
          <p:nvPr/>
        </p:nvSpPr>
        <p:spPr bwMode="auto">
          <a:xfrm>
            <a:off x="4211638" y="4724400"/>
            <a:ext cx="1584325" cy="360363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/>
              <a:t>事後競合</a:t>
            </a:r>
          </a:p>
        </p:txBody>
      </p:sp>
      <p:sp>
        <p:nvSpPr>
          <p:cNvPr id="119817" name="AutoShape 9"/>
          <p:cNvSpPr>
            <a:spLocks noChangeArrowheads="1"/>
          </p:cNvSpPr>
          <p:nvPr/>
        </p:nvSpPr>
        <p:spPr bwMode="auto">
          <a:xfrm>
            <a:off x="6443663" y="2205038"/>
            <a:ext cx="1512887" cy="360362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單一執行刑</a:t>
            </a:r>
          </a:p>
        </p:txBody>
      </p:sp>
      <p:sp>
        <p:nvSpPr>
          <p:cNvPr id="119818" name="AutoShape 10"/>
          <p:cNvSpPr>
            <a:spLocks noChangeArrowheads="1"/>
          </p:cNvSpPr>
          <p:nvPr/>
        </p:nvSpPr>
        <p:spPr bwMode="auto">
          <a:xfrm>
            <a:off x="6516688" y="4724400"/>
            <a:ext cx="1512887" cy="35877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個別執行刑</a:t>
            </a:r>
          </a:p>
        </p:txBody>
      </p:sp>
      <p:sp>
        <p:nvSpPr>
          <p:cNvPr id="119819" name="AutoShape 11"/>
          <p:cNvSpPr>
            <a:spLocks noChangeArrowheads="1"/>
          </p:cNvSpPr>
          <p:nvPr/>
        </p:nvSpPr>
        <p:spPr bwMode="auto">
          <a:xfrm>
            <a:off x="6588125" y="5734050"/>
            <a:ext cx="1439863" cy="360363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次位併罰</a:t>
            </a:r>
          </a:p>
        </p:txBody>
      </p:sp>
      <p:cxnSp>
        <p:nvCxnSpPr>
          <p:cNvPr id="119820" name="AutoShape 12"/>
          <p:cNvCxnSpPr>
            <a:cxnSpLocks noChangeShapeType="1"/>
            <a:stCxn id="119812" idx="3"/>
            <a:endCxn id="119813" idx="1"/>
          </p:cNvCxnSpPr>
          <p:nvPr/>
        </p:nvCxnSpPr>
        <p:spPr bwMode="auto">
          <a:xfrm flipV="1">
            <a:off x="1187450" y="2386013"/>
            <a:ext cx="576263" cy="1222375"/>
          </a:xfrm>
          <a:prstGeom prst="bentConnector3">
            <a:avLst>
              <a:gd name="adj1" fmla="val 49861"/>
            </a:avLst>
          </a:prstGeom>
          <a:noFill/>
          <a:ln w="38100">
            <a:solidFill>
              <a:srgbClr val="FF00FF"/>
            </a:solidFill>
            <a:miter lim="800000"/>
            <a:headEnd/>
            <a:tailEnd type="triangle" w="med" len="med"/>
          </a:ln>
        </p:spPr>
      </p:cxnSp>
      <p:cxnSp>
        <p:nvCxnSpPr>
          <p:cNvPr id="119821" name="AutoShape 13"/>
          <p:cNvCxnSpPr>
            <a:cxnSpLocks noChangeShapeType="1"/>
            <a:stCxn id="119812" idx="3"/>
            <a:endCxn id="119814" idx="1"/>
          </p:cNvCxnSpPr>
          <p:nvPr/>
        </p:nvCxnSpPr>
        <p:spPr bwMode="auto">
          <a:xfrm>
            <a:off x="1187450" y="3608388"/>
            <a:ext cx="576263" cy="1296987"/>
          </a:xfrm>
          <a:prstGeom prst="bentConnector3">
            <a:avLst>
              <a:gd name="adj1" fmla="val 49861"/>
            </a:avLst>
          </a:prstGeom>
          <a:noFill/>
          <a:ln w="38100">
            <a:solidFill>
              <a:srgbClr val="FF00FF"/>
            </a:solidFill>
            <a:miter lim="800000"/>
            <a:headEnd/>
            <a:tailEnd type="triangle" w="med" len="med"/>
          </a:ln>
        </p:spPr>
      </p:cxnSp>
      <p:sp>
        <p:nvSpPr>
          <p:cNvPr id="119822" name="AutoShape 14"/>
          <p:cNvSpPr>
            <a:spLocks noChangeArrowheads="1"/>
          </p:cNvSpPr>
          <p:nvPr/>
        </p:nvSpPr>
        <p:spPr bwMode="auto">
          <a:xfrm>
            <a:off x="3492500" y="2276475"/>
            <a:ext cx="574675" cy="215900"/>
          </a:xfrm>
          <a:prstGeom prst="rightArrow">
            <a:avLst>
              <a:gd name="adj1" fmla="val 50000"/>
              <a:gd name="adj2" fmla="val 66544"/>
            </a:avLst>
          </a:prstGeom>
          <a:solidFill>
            <a:srgbClr val="00FF00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9823" name="AutoShape 15"/>
          <p:cNvSpPr>
            <a:spLocks noChangeArrowheads="1"/>
          </p:cNvSpPr>
          <p:nvPr/>
        </p:nvSpPr>
        <p:spPr bwMode="auto">
          <a:xfrm>
            <a:off x="3563938" y="4797425"/>
            <a:ext cx="574675" cy="215900"/>
          </a:xfrm>
          <a:prstGeom prst="rightArrow">
            <a:avLst>
              <a:gd name="adj1" fmla="val 50000"/>
              <a:gd name="adj2" fmla="val 66544"/>
            </a:avLst>
          </a:prstGeom>
          <a:solidFill>
            <a:srgbClr val="00FF00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9824" name="AutoShape 16"/>
          <p:cNvSpPr>
            <a:spLocks noChangeArrowheads="1"/>
          </p:cNvSpPr>
          <p:nvPr/>
        </p:nvSpPr>
        <p:spPr bwMode="auto">
          <a:xfrm>
            <a:off x="5795963" y="2276475"/>
            <a:ext cx="574675" cy="215900"/>
          </a:xfrm>
          <a:prstGeom prst="rightArrow">
            <a:avLst>
              <a:gd name="adj1" fmla="val 50000"/>
              <a:gd name="adj2" fmla="val 66544"/>
            </a:avLst>
          </a:prstGeom>
          <a:solidFill>
            <a:srgbClr val="00FF00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9825" name="AutoShape 17"/>
          <p:cNvSpPr>
            <a:spLocks noChangeArrowheads="1"/>
          </p:cNvSpPr>
          <p:nvPr/>
        </p:nvSpPr>
        <p:spPr bwMode="auto">
          <a:xfrm>
            <a:off x="5867400" y="4797425"/>
            <a:ext cx="574675" cy="215900"/>
          </a:xfrm>
          <a:prstGeom prst="rightArrow">
            <a:avLst>
              <a:gd name="adj1" fmla="val 50000"/>
              <a:gd name="adj2" fmla="val 66544"/>
            </a:avLst>
          </a:prstGeom>
          <a:solidFill>
            <a:srgbClr val="00FF00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9826" name="AutoShape 18"/>
          <p:cNvSpPr>
            <a:spLocks noChangeArrowheads="1"/>
          </p:cNvSpPr>
          <p:nvPr/>
        </p:nvSpPr>
        <p:spPr bwMode="auto">
          <a:xfrm>
            <a:off x="7235825" y="5157788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rgbClr val="00FF00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119827" name="AutoShape 19"/>
          <p:cNvSpPr>
            <a:spLocks noChangeArrowheads="1"/>
          </p:cNvSpPr>
          <p:nvPr/>
        </p:nvSpPr>
        <p:spPr bwMode="auto">
          <a:xfrm>
            <a:off x="2987675" y="3141663"/>
            <a:ext cx="360363" cy="1008062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可能性</a:t>
            </a:r>
          </a:p>
        </p:txBody>
      </p:sp>
      <p:cxnSp>
        <p:nvCxnSpPr>
          <p:cNvPr id="119828" name="AutoShape 20"/>
          <p:cNvCxnSpPr>
            <a:cxnSpLocks noChangeShapeType="1"/>
            <a:stCxn id="119813" idx="2"/>
            <a:endCxn id="119827" idx="1"/>
          </p:cNvCxnSpPr>
          <p:nvPr/>
        </p:nvCxnSpPr>
        <p:spPr bwMode="auto">
          <a:xfrm rot="16200000" flipH="1">
            <a:off x="2249488" y="2908300"/>
            <a:ext cx="1081088" cy="39528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19829" name="AutoShape 21"/>
          <p:cNvSpPr>
            <a:spLocks noChangeArrowheads="1"/>
          </p:cNvSpPr>
          <p:nvPr/>
        </p:nvSpPr>
        <p:spPr bwMode="auto">
          <a:xfrm>
            <a:off x="3851275" y="3141663"/>
            <a:ext cx="1225550" cy="35877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合併起訴</a:t>
            </a:r>
          </a:p>
        </p:txBody>
      </p:sp>
      <p:sp>
        <p:nvSpPr>
          <p:cNvPr id="119830" name="AutoShape 22"/>
          <p:cNvSpPr>
            <a:spLocks noChangeArrowheads="1"/>
          </p:cNvSpPr>
          <p:nvPr/>
        </p:nvSpPr>
        <p:spPr bwMode="auto">
          <a:xfrm>
            <a:off x="3851275" y="3789363"/>
            <a:ext cx="1225550" cy="360362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分別起訴</a:t>
            </a:r>
          </a:p>
        </p:txBody>
      </p:sp>
      <p:cxnSp>
        <p:nvCxnSpPr>
          <p:cNvPr id="119831" name="AutoShape 23"/>
          <p:cNvCxnSpPr>
            <a:cxnSpLocks noChangeShapeType="1"/>
            <a:stCxn id="119827" idx="3"/>
            <a:endCxn id="119829" idx="1"/>
          </p:cNvCxnSpPr>
          <p:nvPr/>
        </p:nvCxnSpPr>
        <p:spPr bwMode="auto">
          <a:xfrm flipV="1">
            <a:off x="3348038" y="3321050"/>
            <a:ext cx="503237" cy="325438"/>
          </a:xfrm>
          <a:prstGeom prst="bentConnector3">
            <a:avLst>
              <a:gd name="adj1" fmla="val 498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19832" name="AutoShape 24"/>
          <p:cNvCxnSpPr>
            <a:cxnSpLocks noChangeShapeType="1"/>
            <a:stCxn id="119827" idx="3"/>
            <a:endCxn id="119830" idx="1"/>
          </p:cNvCxnSpPr>
          <p:nvPr/>
        </p:nvCxnSpPr>
        <p:spPr bwMode="auto">
          <a:xfrm>
            <a:off x="3348038" y="3646488"/>
            <a:ext cx="503237" cy="323850"/>
          </a:xfrm>
          <a:prstGeom prst="bentConnector3">
            <a:avLst>
              <a:gd name="adj1" fmla="val 498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19833" name="AutoShape 25"/>
          <p:cNvCxnSpPr>
            <a:cxnSpLocks noChangeShapeType="1"/>
            <a:stCxn id="119829" idx="3"/>
            <a:endCxn id="119830" idx="3"/>
          </p:cNvCxnSpPr>
          <p:nvPr/>
        </p:nvCxnSpPr>
        <p:spPr bwMode="auto">
          <a:xfrm>
            <a:off x="5076825" y="3321050"/>
            <a:ext cx="1588" cy="649288"/>
          </a:xfrm>
          <a:prstGeom prst="bentConnector3">
            <a:avLst>
              <a:gd name="adj1" fmla="val 1440000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119834" name="AutoShape 26"/>
          <p:cNvSpPr>
            <a:spLocks noChangeArrowheads="1"/>
          </p:cNvSpPr>
          <p:nvPr/>
        </p:nvSpPr>
        <p:spPr bwMode="auto">
          <a:xfrm>
            <a:off x="6156325" y="3429000"/>
            <a:ext cx="1439863" cy="4318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合併審判</a:t>
            </a:r>
          </a:p>
        </p:txBody>
      </p:sp>
      <p:sp>
        <p:nvSpPr>
          <p:cNvPr id="119835" name="AutoShape 27"/>
          <p:cNvSpPr>
            <a:spLocks noChangeArrowheads="1"/>
          </p:cNvSpPr>
          <p:nvPr/>
        </p:nvSpPr>
        <p:spPr bwMode="auto">
          <a:xfrm>
            <a:off x="5435600" y="3573463"/>
            <a:ext cx="576263" cy="215900"/>
          </a:xfrm>
          <a:prstGeom prst="rightArrow">
            <a:avLst>
              <a:gd name="adj1" fmla="val 50000"/>
              <a:gd name="adj2" fmla="val 66728"/>
            </a:avLst>
          </a:prstGeom>
          <a:solidFill>
            <a:srgbClr val="FFFF00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AutoShape 2"/>
          <p:cNvSpPr>
            <a:spLocks noChangeArrowheads="1"/>
          </p:cNvSpPr>
          <p:nvPr/>
        </p:nvSpPr>
        <p:spPr bwMode="auto">
          <a:xfrm>
            <a:off x="1835150" y="260350"/>
            <a:ext cx="5400675" cy="649288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200"/>
              <a:t>實例說明</a:t>
            </a:r>
          </a:p>
        </p:txBody>
      </p:sp>
      <p:sp>
        <p:nvSpPr>
          <p:cNvPr id="120835" name="AutoShape 3"/>
          <p:cNvSpPr>
            <a:spLocks noChangeArrowheads="1"/>
          </p:cNvSpPr>
          <p:nvPr/>
        </p:nvSpPr>
        <p:spPr bwMode="auto">
          <a:xfrm>
            <a:off x="323850" y="2636838"/>
            <a:ext cx="574675" cy="2376487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行為人</a:t>
            </a:r>
          </a:p>
        </p:txBody>
      </p:sp>
      <p:sp>
        <p:nvSpPr>
          <p:cNvPr id="120836" name="AutoShape 4"/>
          <p:cNvSpPr>
            <a:spLocks noChangeArrowheads="1"/>
          </p:cNvSpPr>
          <p:nvPr/>
        </p:nvSpPr>
        <p:spPr bwMode="auto">
          <a:xfrm>
            <a:off x="1476375" y="1844675"/>
            <a:ext cx="1368425" cy="433388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偷</a:t>
            </a:r>
            <a:r>
              <a:rPr lang="en-US" altLang="zh-TW" sz="2400"/>
              <a:t>§320</a:t>
            </a:r>
          </a:p>
        </p:txBody>
      </p:sp>
      <p:sp>
        <p:nvSpPr>
          <p:cNvPr id="120837" name="AutoShape 5"/>
          <p:cNvSpPr>
            <a:spLocks noChangeArrowheads="1"/>
          </p:cNvSpPr>
          <p:nvPr/>
        </p:nvSpPr>
        <p:spPr bwMode="auto">
          <a:xfrm>
            <a:off x="1476375" y="3068638"/>
            <a:ext cx="1368425" cy="433387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搶</a:t>
            </a:r>
            <a:r>
              <a:rPr lang="en-US" altLang="zh-TW" sz="2400"/>
              <a:t>§325</a:t>
            </a:r>
          </a:p>
        </p:txBody>
      </p:sp>
      <p:sp>
        <p:nvSpPr>
          <p:cNvPr id="120838" name="AutoShape 6"/>
          <p:cNvSpPr>
            <a:spLocks noChangeArrowheads="1"/>
          </p:cNvSpPr>
          <p:nvPr/>
        </p:nvSpPr>
        <p:spPr bwMode="auto">
          <a:xfrm>
            <a:off x="1476375" y="4149725"/>
            <a:ext cx="1368425" cy="433388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拐</a:t>
            </a:r>
            <a:r>
              <a:rPr lang="en-US" altLang="zh-TW" sz="2400"/>
              <a:t>§302</a:t>
            </a:r>
          </a:p>
        </p:txBody>
      </p:sp>
      <p:sp>
        <p:nvSpPr>
          <p:cNvPr id="120839" name="AutoShape 7"/>
          <p:cNvSpPr>
            <a:spLocks noChangeArrowheads="1"/>
          </p:cNvSpPr>
          <p:nvPr/>
        </p:nvSpPr>
        <p:spPr bwMode="auto">
          <a:xfrm>
            <a:off x="1476375" y="5300663"/>
            <a:ext cx="1368425" cy="433387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騙</a:t>
            </a:r>
            <a:r>
              <a:rPr lang="en-US" altLang="zh-TW" sz="2400"/>
              <a:t>§339</a:t>
            </a:r>
          </a:p>
        </p:txBody>
      </p:sp>
      <p:cxnSp>
        <p:nvCxnSpPr>
          <p:cNvPr id="120840" name="AutoShape 8"/>
          <p:cNvCxnSpPr>
            <a:cxnSpLocks noChangeShapeType="1"/>
            <a:stCxn id="120835" idx="3"/>
            <a:endCxn id="120837" idx="1"/>
          </p:cNvCxnSpPr>
          <p:nvPr/>
        </p:nvCxnSpPr>
        <p:spPr bwMode="auto">
          <a:xfrm flipV="1">
            <a:off x="898525" y="3286125"/>
            <a:ext cx="577850" cy="5397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20841" name="AutoShape 9"/>
          <p:cNvCxnSpPr>
            <a:cxnSpLocks noChangeShapeType="1"/>
            <a:stCxn id="120835" idx="3"/>
            <a:endCxn id="120838" idx="1"/>
          </p:cNvCxnSpPr>
          <p:nvPr/>
        </p:nvCxnSpPr>
        <p:spPr bwMode="auto">
          <a:xfrm>
            <a:off x="898525" y="3825875"/>
            <a:ext cx="577850" cy="5413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20842" name="AutoShape 10"/>
          <p:cNvCxnSpPr>
            <a:cxnSpLocks noChangeShapeType="1"/>
            <a:stCxn id="120835" idx="3"/>
            <a:endCxn id="120836" idx="1"/>
          </p:cNvCxnSpPr>
          <p:nvPr/>
        </p:nvCxnSpPr>
        <p:spPr bwMode="auto">
          <a:xfrm flipV="1">
            <a:off x="898525" y="2062163"/>
            <a:ext cx="577850" cy="17637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20843" name="AutoShape 11"/>
          <p:cNvCxnSpPr>
            <a:cxnSpLocks noChangeShapeType="1"/>
            <a:stCxn id="120835" idx="3"/>
            <a:endCxn id="120839" idx="1"/>
          </p:cNvCxnSpPr>
          <p:nvPr/>
        </p:nvCxnSpPr>
        <p:spPr bwMode="auto">
          <a:xfrm>
            <a:off x="898525" y="3825875"/>
            <a:ext cx="577850" cy="16922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20844" name="AutoShape 12"/>
          <p:cNvSpPr>
            <a:spLocks/>
          </p:cNvSpPr>
          <p:nvPr/>
        </p:nvSpPr>
        <p:spPr bwMode="auto">
          <a:xfrm>
            <a:off x="2916238" y="1989138"/>
            <a:ext cx="431800" cy="3600450"/>
          </a:xfrm>
          <a:prstGeom prst="rightBrace">
            <a:avLst>
              <a:gd name="adj1" fmla="val 6948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0845" name="AutoShape 13"/>
          <p:cNvSpPr>
            <a:spLocks noChangeArrowheads="1"/>
          </p:cNvSpPr>
          <p:nvPr/>
        </p:nvSpPr>
        <p:spPr bwMode="auto">
          <a:xfrm>
            <a:off x="3419475" y="2565400"/>
            <a:ext cx="720725" cy="358775"/>
          </a:xfrm>
          <a:prstGeom prst="rightArrow">
            <a:avLst>
              <a:gd name="adj1" fmla="val 50000"/>
              <a:gd name="adj2" fmla="val 50221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0846" name="AutoShape 14"/>
          <p:cNvSpPr>
            <a:spLocks noChangeArrowheads="1"/>
          </p:cNvSpPr>
          <p:nvPr/>
        </p:nvSpPr>
        <p:spPr bwMode="auto">
          <a:xfrm>
            <a:off x="3419475" y="4652963"/>
            <a:ext cx="720725" cy="358775"/>
          </a:xfrm>
          <a:prstGeom prst="rightArrow">
            <a:avLst>
              <a:gd name="adj1" fmla="val 50000"/>
              <a:gd name="adj2" fmla="val 50221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0847" name="AutoShape 15"/>
          <p:cNvSpPr>
            <a:spLocks noChangeArrowheads="1"/>
          </p:cNvSpPr>
          <p:nvPr/>
        </p:nvSpPr>
        <p:spPr bwMode="auto">
          <a:xfrm>
            <a:off x="4284663" y="2420938"/>
            <a:ext cx="1584325" cy="647700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同一程序</a:t>
            </a:r>
          </a:p>
        </p:txBody>
      </p:sp>
      <p:sp>
        <p:nvSpPr>
          <p:cNvPr id="120848" name="AutoShape 16"/>
          <p:cNvSpPr>
            <a:spLocks noChangeArrowheads="1"/>
          </p:cNvSpPr>
          <p:nvPr/>
        </p:nvSpPr>
        <p:spPr bwMode="auto">
          <a:xfrm>
            <a:off x="4284663" y="4508500"/>
            <a:ext cx="1584325" cy="647700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不同程序</a:t>
            </a:r>
          </a:p>
        </p:txBody>
      </p:sp>
      <p:sp>
        <p:nvSpPr>
          <p:cNvPr id="120849" name="AutoShape 17"/>
          <p:cNvSpPr>
            <a:spLocks noChangeArrowheads="1"/>
          </p:cNvSpPr>
          <p:nvPr/>
        </p:nvSpPr>
        <p:spPr bwMode="auto">
          <a:xfrm>
            <a:off x="6877050" y="2420938"/>
            <a:ext cx="1873250" cy="647700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單一執行刑</a:t>
            </a:r>
          </a:p>
        </p:txBody>
      </p:sp>
      <p:sp>
        <p:nvSpPr>
          <p:cNvPr id="120850" name="AutoShape 18"/>
          <p:cNvSpPr>
            <a:spLocks noChangeArrowheads="1"/>
          </p:cNvSpPr>
          <p:nvPr/>
        </p:nvSpPr>
        <p:spPr bwMode="auto">
          <a:xfrm>
            <a:off x="6877050" y="4508500"/>
            <a:ext cx="1873250" cy="647700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個別執行刑</a:t>
            </a:r>
          </a:p>
        </p:txBody>
      </p:sp>
      <p:sp>
        <p:nvSpPr>
          <p:cNvPr id="120851" name="AutoShape 19"/>
          <p:cNvSpPr>
            <a:spLocks noChangeArrowheads="1"/>
          </p:cNvSpPr>
          <p:nvPr/>
        </p:nvSpPr>
        <p:spPr bwMode="auto">
          <a:xfrm>
            <a:off x="3635375" y="5876925"/>
            <a:ext cx="2447925" cy="576263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聲請改定其刑</a:t>
            </a:r>
          </a:p>
        </p:txBody>
      </p:sp>
      <p:sp>
        <p:nvSpPr>
          <p:cNvPr id="120852" name="AutoShape 20"/>
          <p:cNvSpPr>
            <a:spLocks noChangeArrowheads="1"/>
          </p:cNvSpPr>
          <p:nvPr/>
        </p:nvSpPr>
        <p:spPr bwMode="auto">
          <a:xfrm>
            <a:off x="6948488" y="5876925"/>
            <a:ext cx="1979612" cy="576263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應執行之刑</a:t>
            </a:r>
          </a:p>
        </p:txBody>
      </p:sp>
      <p:sp>
        <p:nvSpPr>
          <p:cNvPr id="120853" name="AutoShape 21"/>
          <p:cNvSpPr>
            <a:spLocks noChangeArrowheads="1"/>
          </p:cNvSpPr>
          <p:nvPr/>
        </p:nvSpPr>
        <p:spPr bwMode="auto">
          <a:xfrm>
            <a:off x="6011863" y="2565400"/>
            <a:ext cx="720725" cy="358775"/>
          </a:xfrm>
          <a:prstGeom prst="rightArrow">
            <a:avLst>
              <a:gd name="adj1" fmla="val 50000"/>
              <a:gd name="adj2" fmla="val 50221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0854" name="AutoShape 22"/>
          <p:cNvSpPr>
            <a:spLocks noChangeArrowheads="1"/>
          </p:cNvSpPr>
          <p:nvPr/>
        </p:nvSpPr>
        <p:spPr bwMode="auto">
          <a:xfrm>
            <a:off x="6011863" y="4652963"/>
            <a:ext cx="720725" cy="358775"/>
          </a:xfrm>
          <a:prstGeom prst="rightArrow">
            <a:avLst>
              <a:gd name="adj1" fmla="val 50000"/>
              <a:gd name="adj2" fmla="val 50221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120855" name="AutoShape 23"/>
          <p:cNvCxnSpPr>
            <a:cxnSpLocks noChangeShapeType="1"/>
            <a:stCxn id="120850" idx="3"/>
            <a:endCxn id="120851" idx="1"/>
          </p:cNvCxnSpPr>
          <p:nvPr/>
        </p:nvCxnSpPr>
        <p:spPr bwMode="auto">
          <a:xfrm flipH="1">
            <a:off x="3635375" y="4832350"/>
            <a:ext cx="5114925" cy="1333500"/>
          </a:xfrm>
          <a:prstGeom prst="bentConnector5">
            <a:avLst>
              <a:gd name="adj1" fmla="val -4468"/>
              <a:gd name="adj2" fmla="val 51310"/>
              <a:gd name="adj3" fmla="val 104468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20856" name="AutoShape 24"/>
          <p:cNvSpPr>
            <a:spLocks noChangeArrowheads="1"/>
          </p:cNvSpPr>
          <p:nvPr/>
        </p:nvSpPr>
        <p:spPr bwMode="auto">
          <a:xfrm>
            <a:off x="6156325" y="6021388"/>
            <a:ext cx="720725" cy="358775"/>
          </a:xfrm>
          <a:prstGeom prst="rightArrow">
            <a:avLst>
              <a:gd name="adj1" fmla="val 50000"/>
              <a:gd name="adj2" fmla="val 50221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0857" name="AutoShape 25"/>
          <p:cNvSpPr>
            <a:spLocks noChangeArrowheads="1"/>
          </p:cNvSpPr>
          <p:nvPr/>
        </p:nvSpPr>
        <p:spPr bwMode="auto">
          <a:xfrm>
            <a:off x="1763713" y="2420938"/>
            <a:ext cx="936625" cy="360362"/>
          </a:xfrm>
          <a:prstGeom prst="wedgeRoundRectCallout">
            <a:avLst>
              <a:gd name="adj1" fmla="val -1866"/>
              <a:gd name="adj2" fmla="val -91407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1800"/>
              <a:t>六個月</a:t>
            </a:r>
          </a:p>
        </p:txBody>
      </p:sp>
      <p:sp>
        <p:nvSpPr>
          <p:cNvPr id="120858" name="AutoShape 26"/>
          <p:cNvSpPr>
            <a:spLocks noChangeArrowheads="1"/>
          </p:cNvSpPr>
          <p:nvPr/>
        </p:nvSpPr>
        <p:spPr bwMode="auto">
          <a:xfrm>
            <a:off x="1763713" y="3644900"/>
            <a:ext cx="936625" cy="360363"/>
          </a:xfrm>
          <a:prstGeom prst="wedgeRoundRectCallout">
            <a:avLst>
              <a:gd name="adj1" fmla="val -3727"/>
              <a:gd name="adj2" fmla="val -89208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1800"/>
              <a:t>一年</a:t>
            </a:r>
          </a:p>
        </p:txBody>
      </p:sp>
      <p:sp>
        <p:nvSpPr>
          <p:cNvPr id="120859" name="AutoShape 27"/>
          <p:cNvSpPr>
            <a:spLocks noChangeArrowheads="1"/>
          </p:cNvSpPr>
          <p:nvPr/>
        </p:nvSpPr>
        <p:spPr bwMode="auto">
          <a:xfrm>
            <a:off x="1692275" y="4797425"/>
            <a:ext cx="936625" cy="360363"/>
          </a:xfrm>
          <a:prstGeom prst="wedgeRoundRectCallout">
            <a:avLst>
              <a:gd name="adj1" fmla="val -2204"/>
              <a:gd name="adj2" fmla="val -123130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1800"/>
              <a:t>一年</a:t>
            </a:r>
          </a:p>
        </p:txBody>
      </p:sp>
      <p:sp>
        <p:nvSpPr>
          <p:cNvPr id="120860" name="AutoShape 28"/>
          <p:cNvSpPr>
            <a:spLocks noChangeArrowheads="1"/>
          </p:cNvSpPr>
          <p:nvPr/>
        </p:nvSpPr>
        <p:spPr bwMode="auto">
          <a:xfrm>
            <a:off x="1692275" y="5949950"/>
            <a:ext cx="936625" cy="360363"/>
          </a:xfrm>
          <a:prstGeom prst="wedgeRoundRectCallout">
            <a:avLst>
              <a:gd name="adj1" fmla="val -2204"/>
              <a:gd name="adj2" fmla="val -112995"/>
              <a:gd name="adj3" fmla="val 166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1800"/>
              <a:t>一年</a:t>
            </a:r>
          </a:p>
        </p:txBody>
      </p:sp>
      <p:sp>
        <p:nvSpPr>
          <p:cNvPr id="120861" name="Line 29"/>
          <p:cNvSpPr>
            <a:spLocks noChangeShapeType="1"/>
          </p:cNvSpPr>
          <p:nvPr/>
        </p:nvSpPr>
        <p:spPr bwMode="auto">
          <a:xfrm>
            <a:off x="1331913" y="3789363"/>
            <a:ext cx="38877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AutoShape 2"/>
          <p:cNvSpPr>
            <a:spLocks noChangeArrowheads="1"/>
          </p:cNvSpPr>
          <p:nvPr/>
        </p:nvSpPr>
        <p:spPr bwMode="auto">
          <a:xfrm>
            <a:off x="2555875" y="188913"/>
            <a:ext cx="3887788" cy="647700"/>
          </a:xfrm>
          <a:prstGeom prst="flowChartAlternate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200"/>
              <a:t>具體操作</a:t>
            </a:r>
          </a:p>
        </p:txBody>
      </p:sp>
      <p:sp>
        <p:nvSpPr>
          <p:cNvPr id="121859" name="AutoShape 3"/>
          <p:cNvSpPr>
            <a:spLocks noChangeArrowheads="1"/>
          </p:cNvSpPr>
          <p:nvPr/>
        </p:nvSpPr>
        <p:spPr bwMode="auto">
          <a:xfrm>
            <a:off x="1331913" y="1196975"/>
            <a:ext cx="1727200" cy="4318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偷     六個月</a:t>
            </a:r>
          </a:p>
        </p:txBody>
      </p:sp>
      <p:sp>
        <p:nvSpPr>
          <p:cNvPr id="121860" name="AutoShape 4"/>
          <p:cNvSpPr>
            <a:spLocks noChangeArrowheads="1"/>
          </p:cNvSpPr>
          <p:nvPr/>
        </p:nvSpPr>
        <p:spPr bwMode="auto">
          <a:xfrm>
            <a:off x="1331913" y="1844675"/>
            <a:ext cx="1727200" cy="4318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搶        一年</a:t>
            </a:r>
          </a:p>
        </p:txBody>
      </p:sp>
      <p:sp>
        <p:nvSpPr>
          <p:cNvPr id="121861" name="AutoShape 5"/>
          <p:cNvSpPr>
            <a:spLocks noChangeArrowheads="1"/>
          </p:cNvSpPr>
          <p:nvPr/>
        </p:nvSpPr>
        <p:spPr bwMode="auto">
          <a:xfrm>
            <a:off x="1331913" y="2492375"/>
            <a:ext cx="1727200" cy="433388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拐       一年</a:t>
            </a:r>
          </a:p>
        </p:txBody>
      </p:sp>
      <p:sp>
        <p:nvSpPr>
          <p:cNvPr id="121862" name="AutoShape 6"/>
          <p:cNvSpPr>
            <a:spLocks noChangeArrowheads="1"/>
          </p:cNvSpPr>
          <p:nvPr/>
        </p:nvSpPr>
        <p:spPr bwMode="auto">
          <a:xfrm>
            <a:off x="1331913" y="3141663"/>
            <a:ext cx="1727200" cy="4318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騙       一年</a:t>
            </a:r>
          </a:p>
        </p:txBody>
      </p:sp>
      <p:sp>
        <p:nvSpPr>
          <p:cNvPr id="121863" name="AutoShape 7"/>
          <p:cNvSpPr>
            <a:spLocks noChangeArrowheads="1"/>
          </p:cNvSpPr>
          <p:nvPr/>
        </p:nvSpPr>
        <p:spPr bwMode="auto">
          <a:xfrm>
            <a:off x="2268538" y="6165850"/>
            <a:ext cx="1727200" cy="431800"/>
          </a:xfrm>
          <a:prstGeom prst="flowChartAlternateProcess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騙       一年</a:t>
            </a:r>
          </a:p>
        </p:txBody>
      </p:sp>
      <p:sp>
        <p:nvSpPr>
          <p:cNvPr id="121864" name="AutoShape 8"/>
          <p:cNvSpPr>
            <a:spLocks noChangeArrowheads="1"/>
          </p:cNvSpPr>
          <p:nvPr/>
        </p:nvSpPr>
        <p:spPr bwMode="auto">
          <a:xfrm>
            <a:off x="2268538" y="5516563"/>
            <a:ext cx="1727200" cy="431800"/>
          </a:xfrm>
          <a:prstGeom prst="flowChartAlternateProcess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拐       一年</a:t>
            </a:r>
          </a:p>
        </p:txBody>
      </p:sp>
      <p:sp>
        <p:nvSpPr>
          <p:cNvPr id="121865" name="AutoShape 9"/>
          <p:cNvSpPr>
            <a:spLocks noChangeArrowheads="1"/>
          </p:cNvSpPr>
          <p:nvPr/>
        </p:nvSpPr>
        <p:spPr bwMode="auto">
          <a:xfrm>
            <a:off x="2268538" y="4797425"/>
            <a:ext cx="1727200" cy="4318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搶        一年</a:t>
            </a:r>
          </a:p>
        </p:txBody>
      </p:sp>
      <p:sp>
        <p:nvSpPr>
          <p:cNvPr id="121866" name="AutoShape 10"/>
          <p:cNvSpPr>
            <a:spLocks noChangeArrowheads="1"/>
          </p:cNvSpPr>
          <p:nvPr/>
        </p:nvSpPr>
        <p:spPr bwMode="auto">
          <a:xfrm>
            <a:off x="2268538" y="4076700"/>
            <a:ext cx="1727200" cy="4318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偷     六個月</a:t>
            </a:r>
          </a:p>
        </p:txBody>
      </p:sp>
      <p:sp>
        <p:nvSpPr>
          <p:cNvPr id="121867" name="Oval 11"/>
          <p:cNvSpPr>
            <a:spLocks noChangeArrowheads="1"/>
          </p:cNvSpPr>
          <p:nvPr/>
        </p:nvSpPr>
        <p:spPr bwMode="auto">
          <a:xfrm>
            <a:off x="1187450" y="4221163"/>
            <a:ext cx="792163" cy="865187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A</a:t>
            </a:r>
          </a:p>
        </p:txBody>
      </p:sp>
      <p:sp>
        <p:nvSpPr>
          <p:cNvPr id="121868" name="Oval 12"/>
          <p:cNvSpPr>
            <a:spLocks noChangeArrowheads="1"/>
          </p:cNvSpPr>
          <p:nvPr/>
        </p:nvSpPr>
        <p:spPr bwMode="auto">
          <a:xfrm>
            <a:off x="1187450" y="5589588"/>
            <a:ext cx="792163" cy="865187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B</a:t>
            </a:r>
          </a:p>
        </p:txBody>
      </p:sp>
      <p:sp>
        <p:nvSpPr>
          <p:cNvPr id="121869" name="Line 13"/>
          <p:cNvSpPr>
            <a:spLocks noChangeShapeType="1"/>
          </p:cNvSpPr>
          <p:nvPr/>
        </p:nvSpPr>
        <p:spPr bwMode="auto">
          <a:xfrm>
            <a:off x="1763713" y="1412875"/>
            <a:ext cx="360362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21870" name="Line 14"/>
          <p:cNvSpPr>
            <a:spLocks noChangeShapeType="1"/>
          </p:cNvSpPr>
          <p:nvPr/>
        </p:nvSpPr>
        <p:spPr bwMode="auto">
          <a:xfrm>
            <a:off x="1835150" y="2060575"/>
            <a:ext cx="360363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21871" name="Line 15"/>
          <p:cNvSpPr>
            <a:spLocks noChangeShapeType="1"/>
          </p:cNvSpPr>
          <p:nvPr/>
        </p:nvSpPr>
        <p:spPr bwMode="auto">
          <a:xfrm>
            <a:off x="1908175" y="2708275"/>
            <a:ext cx="360363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21872" name="Line 16"/>
          <p:cNvSpPr>
            <a:spLocks noChangeShapeType="1"/>
          </p:cNvSpPr>
          <p:nvPr/>
        </p:nvSpPr>
        <p:spPr bwMode="auto">
          <a:xfrm>
            <a:off x="1908175" y="3357563"/>
            <a:ext cx="360363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21873" name="Line 17"/>
          <p:cNvSpPr>
            <a:spLocks noChangeShapeType="1"/>
          </p:cNvSpPr>
          <p:nvPr/>
        </p:nvSpPr>
        <p:spPr bwMode="auto">
          <a:xfrm>
            <a:off x="2843213" y="5013325"/>
            <a:ext cx="360362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21874" name="Line 18"/>
          <p:cNvSpPr>
            <a:spLocks noChangeShapeType="1"/>
          </p:cNvSpPr>
          <p:nvPr/>
        </p:nvSpPr>
        <p:spPr bwMode="auto">
          <a:xfrm>
            <a:off x="2843213" y="5734050"/>
            <a:ext cx="360362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21875" name="Line 19"/>
          <p:cNvSpPr>
            <a:spLocks noChangeShapeType="1"/>
          </p:cNvSpPr>
          <p:nvPr/>
        </p:nvSpPr>
        <p:spPr bwMode="auto">
          <a:xfrm>
            <a:off x="2771775" y="4292600"/>
            <a:ext cx="360363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21876" name="Line 20"/>
          <p:cNvSpPr>
            <a:spLocks noChangeShapeType="1"/>
          </p:cNvSpPr>
          <p:nvPr/>
        </p:nvSpPr>
        <p:spPr bwMode="auto">
          <a:xfrm>
            <a:off x="2843213" y="6381750"/>
            <a:ext cx="360362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21877" name="Line 21"/>
          <p:cNvSpPr>
            <a:spLocks noChangeShapeType="1"/>
          </p:cNvSpPr>
          <p:nvPr/>
        </p:nvSpPr>
        <p:spPr bwMode="auto">
          <a:xfrm>
            <a:off x="1258888" y="5373688"/>
            <a:ext cx="48974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21878" name="AutoShape 22"/>
          <p:cNvSpPr>
            <a:spLocks/>
          </p:cNvSpPr>
          <p:nvPr/>
        </p:nvSpPr>
        <p:spPr bwMode="auto">
          <a:xfrm>
            <a:off x="3059113" y="1412875"/>
            <a:ext cx="144462" cy="1944688"/>
          </a:xfrm>
          <a:prstGeom prst="rightBracket">
            <a:avLst>
              <a:gd name="adj" fmla="val 11218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1879" name="AutoShape 23"/>
          <p:cNvSpPr>
            <a:spLocks noChangeArrowheads="1"/>
          </p:cNvSpPr>
          <p:nvPr/>
        </p:nvSpPr>
        <p:spPr bwMode="auto">
          <a:xfrm>
            <a:off x="3851275" y="1700213"/>
            <a:ext cx="2665413" cy="1368425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依</a:t>
            </a:r>
            <a:r>
              <a:rPr lang="en-US" altLang="zh-TW"/>
              <a:t>§51</a:t>
            </a:r>
            <a:r>
              <a:rPr lang="zh-TW" altLang="en-US"/>
              <a:t>形成整體刑：</a:t>
            </a:r>
          </a:p>
          <a:p>
            <a:pPr algn="ctr"/>
            <a:r>
              <a:rPr lang="zh-TW" altLang="en-US"/>
              <a:t>一年以上，三年六個月</a:t>
            </a:r>
          </a:p>
          <a:p>
            <a:pPr algn="ctr"/>
            <a:r>
              <a:rPr lang="zh-TW" altLang="en-US"/>
              <a:t>以下有期徒刑</a:t>
            </a:r>
          </a:p>
        </p:txBody>
      </p:sp>
      <p:sp>
        <p:nvSpPr>
          <p:cNvPr id="121880" name="AutoShape 24"/>
          <p:cNvSpPr>
            <a:spLocks noChangeArrowheads="1"/>
          </p:cNvSpPr>
          <p:nvPr/>
        </p:nvSpPr>
        <p:spPr bwMode="auto">
          <a:xfrm>
            <a:off x="7092950" y="1773238"/>
            <a:ext cx="1800225" cy="1223962"/>
          </a:xfrm>
          <a:prstGeom prst="wedgeRoundRectCallout">
            <a:avLst>
              <a:gd name="adj1" fmla="val -80866"/>
              <a:gd name="adj2" fmla="val -3565"/>
              <a:gd name="adj3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/>
              <a:t>應執行三年二個月有期徒刑</a:t>
            </a:r>
          </a:p>
        </p:txBody>
      </p:sp>
      <p:sp>
        <p:nvSpPr>
          <p:cNvPr id="121881" name="AutoShape 25"/>
          <p:cNvSpPr>
            <a:spLocks noChangeArrowheads="1"/>
          </p:cNvSpPr>
          <p:nvPr/>
        </p:nvSpPr>
        <p:spPr bwMode="auto">
          <a:xfrm>
            <a:off x="3276600" y="2276475"/>
            <a:ext cx="503238" cy="360363"/>
          </a:xfrm>
          <a:prstGeom prst="rightArrow">
            <a:avLst>
              <a:gd name="adj1" fmla="val 50000"/>
              <a:gd name="adj2" fmla="val 34912"/>
            </a:avLst>
          </a:prstGeom>
          <a:solidFill>
            <a:srgbClr val="CC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1882" name="AutoShape 26"/>
          <p:cNvSpPr>
            <a:spLocks/>
          </p:cNvSpPr>
          <p:nvPr/>
        </p:nvSpPr>
        <p:spPr bwMode="auto">
          <a:xfrm>
            <a:off x="4067175" y="4292600"/>
            <a:ext cx="73025" cy="792163"/>
          </a:xfrm>
          <a:prstGeom prst="rightBracket">
            <a:avLst>
              <a:gd name="adj" fmla="val 9039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1883" name="AutoShape 27"/>
          <p:cNvSpPr>
            <a:spLocks/>
          </p:cNvSpPr>
          <p:nvPr/>
        </p:nvSpPr>
        <p:spPr bwMode="auto">
          <a:xfrm>
            <a:off x="4067175" y="5661025"/>
            <a:ext cx="73025" cy="792163"/>
          </a:xfrm>
          <a:prstGeom prst="rightBracket">
            <a:avLst>
              <a:gd name="adj" fmla="val 9039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1884" name="AutoShape 28"/>
          <p:cNvSpPr>
            <a:spLocks noChangeArrowheads="1"/>
          </p:cNvSpPr>
          <p:nvPr/>
        </p:nvSpPr>
        <p:spPr bwMode="auto">
          <a:xfrm>
            <a:off x="4716463" y="4149725"/>
            <a:ext cx="1441450" cy="935038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應執行</a:t>
            </a:r>
          </a:p>
          <a:p>
            <a:pPr algn="ctr"/>
            <a:r>
              <a:rPr lang="zh-TW" altLang="en-US"/>
              <a:t>一年四個月</a:t>
            </a:r>
          </a:p>
          <a:p>
            <a:pPr algn="ctr"/>
            <a:r>
              <a:rPr lang="zh-TW" altLang="en-US"/>
              <a:t>有期徒刑</a:t>
            </a:r>
          </a:p>
        </p:txBody>
      </p:sp>
      <p:sp>
        <p:nvSpPr>
          <p:cNvPr id="121885" name="AutoShape 29"/>
          <p:cNvSpPr>
            <a:spLocks noChangeArrowheads="1"/>
          </p:cNvSpPr>
          <p:nvPr/>
        </p:nvSpPr>
        <p:spPr bwMode="auto">
          <a:xfrm>
            <a:off x="4716463" y="5516563"/>
            <a:ext cx="1441450" cy="935037"/>
          </a:xfrm>
          <a:prstGeom prst="flowChartAlternateProcess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應執行</a:t>
            </a:r>
          </a:p>
          <a:p>
            <a:pPr algn="ctr"/>
            <a:r>
              <a:rPr lang="zh-TW" altLang="en-US"/>
              <a:t>一年十個月</a:t>
            </a:r>
          </a:p>
          <a:p>
            <a:pPr algn="ctr"/>
            <a:r>
              <a:rPr lang="zh-TW" altLang="en-US"/>
              <a:t>有期徒刑</a:t>
            </a:r>
          </a:p>
        </p:txBody>
      </p:sp>
      <p:sp>
        <p:nvSpPr>
          <p:cNvPr id="121886" name="AutoShape 30"/>
          <p:cNvSpPr>
            <a:spLocks/>
          </p:cNvSpPr>
          <p:nvPr/>
        </p:nvSpPr>
        <p:spPr bwMode="auto">
          <a:xfrm>
            <a:off x="6156325" y="4508500"/>
            <a:ext cx="144463" cy="1657350"/>
          </a:xfrm>
          <a:prstGeom prst="rightBracket">
            <a:avLst>
              <a:gd name="adj" fmla="val 9560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1887" name="AutoShape 31"/>
          <p:cNvSpPr>
            <a:spLocks noChangeArrowheads="1"/>
          </p:cNvSpPr>
          <p:nvPr/>
        </p:nvSpPr>
        <p:spPr bwMode="auto">
          <a:xfrm>
            <a:off x="6877050" y="4724400"/>
            <a:ext cx="2016125" cy="1441450"/>
          </a:xfrm>
          <a:prstGeom prst="wedgeRoundRectCallout">
            <a:avLst>
              <a:gd name="adj1" fmla="val -79056"/>
              <a:gd name="adj2" fmla="val -6389"/>
              <a:gd name="adj3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/>
              <a:t>依</a:t>
            </a:r>
            <a:r>
              <a:rPr lang="en-US" altLang="zh-TW"/>
              <a:t>§53</a:t>
            </a:r>
            <a:r>
              <a:rPr lang="zh-TW" altLang="en-US"/>
              <a:t>及刑訴</a:t>
            </a:r>
            <a:r>
              <a:rPr lang="en-US" altLang="zh-TW"/>
              <a:t>§477</a:t>
            </a:r>
            <a:r>
              <a:rPr lang="zh-TW" altLang="en-US"/>
              <a:t>聲請改定其刑：二年十個月有期徒刑</a:t>
            </a:r>
          </a:p>
        </p:txBody>
      </p:sp>
      <p:sp>
        <p:nvSpPr>
          <p:cNvPr id="121888" name="AutoShape 32"/>
          <p:cNvSpPr>
            <a:spLocks noChangeArrowheads="1"/>
          </p:cNvSpPr>
          <p:nvPr/>
        </p:nvSpPr>
        <p:spPr bwMode="auto">
          <a:xfrm>
            <a:off x="4211638" y="4581525"/>
            <a:ext cx="431800" cy="2159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1889" name="AutoShape 33"/>
          <p:cNvSpPr>
            <a:spLocks noChangeArrowheads="1"/>
          </p:cNvSpPr>
          <p:nvPr/>
        </p:nvSpPr>
        <p:spPr bwMode="auto">
          <a:xfrm>
            <a:off x="4211638" y="5949950"/>
            <a:ext cx="431800" cy="2159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1890" name="AutoShape 34"/>
          <p:cNvSpPr>
            <a:spLocks noChangeArrowheads="1"/>
          </p:cNvSpPr>
          <p:nvPr/>
        </p:nvSpPr>
        <p:spPr bwMode="auto">
          <a:xfrm>
            <a:off x="250825" y="1196975"/>
            <a:ext cx="863600" cy="2376488"/>
          </a:xfrm>
          <a:prstGeom prst="rightArrowCallout">
            <a:avLst>
              <a:gd name="adj1" fmla="val 68796"/>
              <a:gd name="adj2" fmla="val 68796"/>
              <a:gd name="adj3" fmla="val 16667"/>
              <a:gd name="adj4" fmla="val 6666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同一程序處理</a:t>
            </a:r>
          </a:p>
        </p:txBody>
      </p:sp>
      <p:sp>
        <p:nvSpPr>
          <p:cNvPr id="121891" name="AutoShape 35"/>
          <p:cNvSpPr>
            <a:spLocks noChangeArrowheads="1"/>
          </p:cNvSpPr>
          <p:nvPr/>
        </p:nvSpPr>
        <p:spPr bwMode="auto">
          <a:xfrm>
            <a:off x="250825" y="4149725"/>
            <a:ext cx="863600" cy="2376488"/>
          </a:xfrm>
          <a:prstGeom prst="rightArrowCallout">
            <a:avLst>
              <a:gd name="adj1" fmla="val 68796"/>
              <a:gd name="adj2" fmla="val 68796"/>
              <a:gd name="adj3" fmla="val 16667"/>
              <a:gd name="adj4" fmla="val 6666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不同審判處理</a:t>
            </a:r>
          </a:p>
        </p:txBody>
      </p:sp>
      <p:cxnSp>
        <p:nvCxnSpPr>
          <p:cNvPr id="121892" name="AutoShape 36"/>
          <p:cNvCxnSpPr>
            <a:cxnSpLocks noChangeShapeType="1"/>
            <a:stCxn id="121867" idx="6"/>
            <a:endCxn id="121866" idx="1"/>
          </p:cNvCxnSpPr>
          <p:nvPr/>
        </p:nvCxnSpPr>
        <p:spPr bwMode="auto">
          <a:xfrm flipV="1">
            <a:off x="1979613" y="4292600"/>
            <a:ext cx="288925" cy="361950"/>
          </a:xfrm>
          <a:prstGeom prst="bentConnector3">
            <a:avLst>
              <a:gd name="adj1" fmla="val 4944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21893" name="AutoShape 37"/>
          <p:cNvCxnSpPr>
            <a:cxnSpLocks noChangeShapeType="1"/>
            <a:stCxn id="121867" idx="6"/>
            <a:endCxn id="121865" idx="1"/>
          </p:cNvCxnSpPr>
          <p:nvPr/>
        </p:nvCxnSpPr>
        <p:spPr bwMode="auto">
          <a:xfrm>
            <a:off x="1979613" y="4654550"/>
            <a:ext cx="288925" cy="358775"/>
          </a:xfrm>
          <a:prstGeom prst="bentConnector3">
            <a:avLst>
              <a:gd name="adj1" fmla="val 4944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21894" name="AutoShape 38"/>
          <p:cNvCxnSpPr>
            <a:cxnSpLocks noChangeShapeType="1"/>
            <a:stCxn id="121868" idx="6"/>
            <a:endCxn id="121864" idx="1"/>
          </p:cNvCxnSpPr>
          <p:nvPr/>
        </p:nvCxnSpPr>
        <p:spPr bwMode="auto">
          <a:xfrm flipV="1">
            <a:off x="1979613" y="5732463"/>
            <a:ext cx="288925" cy="290512"/>
          </a:xfrm>
          <a:prstGeom prst="bentConnector3">
            <a:avLst>
              <a:gd name="adj1" fmla="val 4944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21895" name="AutoShape 39"/>
          <p:cNvCxnSpPr>
            <a:cxnSpLocks noChangeShapeType="1"/>
            <a:stCxn id="121868" idx="6"/>
            <a:endCxn id="121863" idx="1"/>
          </p:cNvCxnSpPr>
          <p:nvPr/>
        </p:nvCxnSpPr>
        <p:spPr bwMode="auto">
          <a:xfrm>
            <a:off x="1979613" y="6022975"/>
            <a:ext cx="288925" cy="358775"/>
          </a:xfrm>
          <a:prstGeom prst="bentConnector3">
            <a:avLst>
              <a:gd name="adj1" fmla="val 4944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18939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華康隸書體W5" pitchFamily="65" charset="-120"/>
                <a:ea typeface="華康隸書體W5" pitchFamily="65" charset="-120"/>
              </a:rPr>
              <a:t>原則與例外</a:t>
            </a:r>
            <a:endParaRPr lang="zh-TW" altLang="en-US" dirty="0">
              <a:solidFill>
                <a:schemeClr val="accent6">
                  <a:lumMod val="60000"/>
                  <a:lumOff val="40000"/>
                </a:schemeClr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" name="流程圖: 替代處理程序 2"/>
          <p:cNvSpPr/>
          <p:nvPr/>
        </p:nvSpPr>
        <p:spPr bwMode="auto">
          <a:xfrm>
            <a:off x="395536" y="2924944"/>
            <a:ext cx="720080" cy="2448272"/>
          </a:xfrm>
          <a:prstGeom prst="flowChartAlternateProcess">
            <a:avLst/>
          </a:prstGeom>
          <a:solidFill>
            <a:srgbClr val="66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事實與法的關係</a:t>
            </a:r>
          </a:p>
        </p:txBody>
      </p:sp>
      <p:sp>
        <p:nvSpPr>
          <p:cNvPr id="4" name="向下箭號圖說文字 3"/>
          <p:cNvSpPr/>
          <p:nvPr/>
        </p:nvSpPr>
        <p:spPr bwMode="auto">
          <a:xfrm>
            <a:off x="1907704" y="1412776"/>
            <a:ext cx="936104" cy="864096"/>
          </a:xfrm>
          <a:prstGeom prst="downArrowCallou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前</a:t>
            </a:r>
          </a:p>
        </p:txBody>
      </p:sp>
      <p:sp>
        <p:nvSpPr>
          <p:cNvPr id="5" name="向下箭號圖說文字 4"/>
          <p:cNvSpPr/>
          <p:nvPr/>
        </p:nvSpPr>
        <p:spPr bwMode="auto">
          <a:xfrm>
            <a:off x="3707904" y="1412776"/>
            <a:ext cx="936104" cy="864096"/>
          </a:xfrm>
          <a:prstGeom prst="downArrowCallou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後</a:t>
            </a:r>
          </a:p>
        </p:txBody>
      </p:sp>
      <p:sp>
        <p:nvSpPr>
          <p:cNvPr id="6" name="流程圖: 替代處理程序 5"/>
          <p:cNvSpPr/>
          <p:nvPr/>
        </p:nvSpPr>
        <p:spPr bwMode="auto">
          <a:xfrm>
            <a:off x="1835696" y="2564904"/>
            <a:ext cx="1080120" cy="576064"/>
          </a:xfrm>
          <a:prstGeom prst="flowChartAlternateProcess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無</a:t>
            </a:r>
          </a:p>
        </p:txBody>
      </p:sp>
      <p:sp>
        <p:nvSpPr>
          <p:cNvPr id="7" name="流程圖: 替代處理程序 6"/>
          <p:cNvSpPr/>
          <p:nvPr/>
        </p:nvSpPr>
        <p:spPr bwMode="auto">
          <a:xfrm>
            <a:off x="1835696" y="5229200"/>
            <a:ext cx="1080120" cy="576064"/>
          </a:xfrm>
          <a:prstGeom prst="flowChartAlternateProcess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有</a:t>
            </a:r>
          </a:p>
        </p:txBody>
      </p:sp>
      <p:sp>
        <p:nvSpPr>
          <p:cNvPr id="8" name="流程圖: 替代處理程序 7"/>
          <p:cNvSpPr/>
          <p:nvPr/>
        </p:nvSpPr>
        <p:spPr bwMode="auto">
          <a:xfrm>
            <a:off x="1835696" y="3861048"/>
            <a:ext cx="1080120" cy="576064"/>
          </a:xfrm>
          <a:prstGeom prst="flowChartAlternateProcess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有</a:t>
            </a:r>
          </a:p>
        </p:txBody>
      </p:sp>
      <p:sp>
        <p:nvSpPr>
          <p:cNvPr id="9" name="流程圖: 替代處理程序 8"/>
          <p:cNvSpPr/>
          <p:nvPr/>
        </p:nvSpPr>
        <p:spPr bwMode="auto">
          <a:xfrm>
            <a:off x="3635896" y="3861048"/>
            <a:ext cx="1080120" cy="576064"/>
          </a:xfrm>
          <a:prstGeom prst="flowChartAlternateProcess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2400" dirty="0" smtClean="0"/>
              <a:t>無</a:t>
            </a:r>
          </a:p>
        </p:txBody>
      </p:sp>
      <p:sp>
        <p:nvSpPr>
          <p:cNvPr id="10" name="流程圖: 替代處理程序 9"/>
          <p:cNvSpPr/>
          <p:nvPr/>
        </p:nvSpPr>
        <p:spPr bwMode="auto">
          <a:xfrm>
            <a:off x="3635896" y="2564904"/>
            <a:ext cx="1080120" cy="576064"/>
          </a:xfrm>
          <a:prstGeom prst="flowChartAlternateProcess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有</a:t>
            </a:r>
          </a:p>
        </p:txBody>
      </p:sp>
      <p:sp>
        <p:nvSpPr>
          <p:cNvPr id="11" name="流程圖: 替代處理程序 10"/>
          <p:cNvSpPr/>
          <p:nvPr/>
        </p:nvSpPr>
        <p:spPr bwMode="auto">
          <a:xfrm>
            <a:off x="3635896" y="5229200"/>
            <a:ext cx="1080120" cy="576064"/>
          </a:xfrm>
          <a:prstGeom prst="flowChartAlternateProcess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有</a:t>
            </a:r>
          </a:p>
        </p:txBody>
      </p:sp>
      <p:sp>
        <p:nvSpPr>
          <p:cNvPr id="12" name="流程圖: 替代處理程序 11"/>
          <p:cNvSpPr/>
          <p:nvPr/>
        </p:nvSpPr>
        <p:spPr bwMode="auto">
          <a:xfrm>
            <a:off x="6876256" y="5661248"/>
            <a:ext cx="1080120" cy="576064"/>
          </a:xfrm>
          <a:prstGeom prst="flowChartAlternateProcess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輕</a:t>
            </a:r>
          </a:p>
        </p:txBody>
      </p:sp>
      <p:sp>
        <p:nvSpPr>
          <p:cNvPr id="13" name="流程圖: 替代處理程序 12"/>
          <p:cNvSpPr/>
          <p:nvPr/>
        </p:nvSpPr>
        <p:spPr bwMode="auto">
          <a:xfrm>
            <a:off x="6876256" y="4797152"/>
            <a:ext cx="1080120" cy="576064"/>
          </a:xfrm>
          <a:prstGeom prst="flowChartAlternateProcess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重</a:t>
            </a:r>
          </a:p>
        </p:txBody>
      </p:sp>
      <p:sp>
        <p:nvSpPr>
          <p:cNvPr id="14" name="流程圖: 替代處理程序 13"/>
          <p:cNvSpPr/>
          <p:nvPr/>
        </p:nvSpPr>
        <p:spPr bwMode="auto">
          <a:xfrm>
            <a:off x="5292080" y="5661248"/>
            <a:ext cx="1080120" cy="576064"/>
          </a:xfrm>
          <a:prstGeom prst="flowChartAlternateProcess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重</a:t>
            </a:r>
          </a:p>
        </p:txBody>
      </p:sp>
      <p:sp>
        <p:nvSpPr>
          <p:cNvPr id="15" name="流程圖: 替代處理程序 14"/>
          <p:cNvSpPr/>
          <p:nvPr/>
        </p:nvSpPr>
        <p:spPr bwMode="auto">
          <a:xfrm>
            <a:off x="5292080" y="4797152"/>
            <a:ext cx="1080120" cy="576064"/>
          </a:xfrm>
          <a:prstGeom prst="flowChartAlternateProcess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輕</a:t>
            </a:r>
          </a:p>
        </p:txBody>
      </p:sp>
      <p:sp>
        <p:nvSpPr>
          <p:cNvPr id="17" name="向下箭號圖說文字 16"/>
          <p:cNvSpPr/>
          <p:nvPr/>
        </p:nvSpPr>
        <p:spPr bwMode="auto">
          <a:xfrm>
            <a:off x="5652120" y="1412776"/>
            <a:ext cx="1656184" cy="864096"/>
          </a:xfrm>
          <a:prstGeom prst="downArrowCallout">
            <a:avLst/>
          </a:prstGeom>
          <a:solidFill>
            <a:srgbClr val="66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0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概念關係</a:t>
            </a:r>
          </a:p>
        </p:txBody>
      </p:sp>
      <p:sp>
        <p:nvSpPr>
          <p:cNvPr id="18" name="流程圖: 替代處理程序 17"/>
          <p:cNvSpPr/>
          <p:nvPr/>
        </p:nvSpPr>
        <p:spPr bwMode="auto">
          <a:xfrm>
            <a:off x="5652120" y="2564904"/>
            <a:ext cx="1872208" cy="576064"/>
          </a:xfrm>
          <a:prstGeom prst="flowChartAlternateProcess">
            <a:avLst/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入罪</a:t>
            </a:r>
          </a:p>
        </p:txBody>
      </p:sp>
      <p:sp>
        <p:nvSpPr>
          <p:cNvPr id="19" name="向下箭號圖說文字 18"/>
          <p:cNvSpPr/>
          <p:nvPr/>
        </p:nvSpPr>
        <p:spPr bwMode="auto">
          <a:xfrm>
            <a:off x="8028384" y="1412776"/>
            <a:ext cx="936104" cy="864096"/>
          </a:xfrm>
          <a:prstGeom prst="downArrowCallou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適用</a:t>
            </a:r>
          </a:p>
        </p:txBody>
      </p:sp>
      <p:sp>
        <p:nvSpPr>
          <p:cNvPr id="20" name="流程圖: 替代處理程序 19"/>
          <p:cNvSpPr/>
          <p:nvPr/>
        </p:nvSpPr>
        <p:spPr bwMode="auto">
          <a:xfrm>
            <a:off x="5652120" y="3861048"/>
            <a:ext cx="1872208" cy="576064"/>
          </a:xfrm>
          <a:prstGeom prst="flowChartAlternateProcess">
            <a:avLst/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除罪</a:t>
            </a:r>
          </a:p>
        </p:txBody>
      </p:sp>
      <p:sp>
        <p:nvSpPr>
          <p:cNvPr id="21" name="流程圖: 接點 20"/>
          <p:cNvSpPr/>
          <p:nvPr/>
        </p:nvSpPr>
        <p:spPr bwMode="auto">
          <a:xfrm>
            <a:off x="8316416" y="2564904"/>
            <a:ext cx="576064" cy="576064"/>
          </a:xfrm>
          <a:prstGeom prst="flowChartConnector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X</a:t>
            </a:r>
            <a:endParaRPr kumimoji="1" lang="zh-TW" altLang="en-US" sz="2400" b="0" i="0" u="none" strike="noStrike" cap="none" normalizeH="0" baseline="0" dirty="0" smtClean="0">
              <a:ln>
                <a:noFill/>
              </a:ln>
              <a:effectLst/>
              <a:latin typeface="Tahoma" pitchFamily="34" charset="0"/>
              <a:ea typeface="標楷體" pitchFamily="65" charset="-120"/>
            </a:endParaRPr>
          </a:p>
        </p:txBody>
      </p:sp>
      <p:sp>
        <p:nvSpPr>
          <p:cNvPr id="23" name="流程圖: 接點 22"/>
          <p:cNvSpPr/>
          <p:nvPr/>
        </p:nvSpPr>
        <p:spPr bwMode="auto">
          <a:xfrm>
            <a:off x="8316416" y="3861048"/>
            <a:ext cx="576064" cy="576064"/>
          </a:xfrm>
          <a:prstGeom prst="flowChartConnector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V</a:t>
            </a:r>
            <a:endParaRPr kumimoji="1" lang="zh-TW" altLang="en-US" sz="2400" b="0" i="0" u="none" strike="noStrike" cap="none" normalizeH="0" baseline="0" dirty="0" smtClean="0">
              <a:ln>
                <a:noFill/>
              </a:ln>
              <a:effectLst/>
              <a:latin typeface="Tahoma" pitchFamily="34" charset="0"/>
              <a:ea typeface="標楷體" pitchFamily="65" charset="-120"/>
            </a:endParaRPr>
          </a:p>
        </p:txBody>
      </p:sp>
      <p:sp>
        <p:nvSpPr>
          <p:cNvPr id="24" name="流程圖: 接點 23"/>
          <p:cNvSpPr/>
          <p:nvPr/>
        </p:nvSpPr>
        <p:spPr bwMode="auto">
          <a:xfrm>
            <a:off x="8316416" y="5661248"/>
            <a:ext cx="576064" cy="576064"/>
          </a:xfrm>
          <a:prstGeom prst="flowChartConnector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後</a:t>
            </a:r>
          </a:p>
        </p:txBody>
      </p:sp>
      <p:sp>
        <p:nvSpPr>
          <p:cNvPr id="25" name="流程圖: 接點 24"/>
          <p:cNvSpPr/>
          <p:nvPr/>
        </p:nvSpPr>
        <p:spPr bwMode="auto">
          <a:xfrm>
            <a:off x="8316416" y="4797152"/>
            <a:ext cx="576064" cy="576064"/>
          </a:xfrm>
          <a:prstGeom prst="flowChartConnector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前</a:t>
            </a:r>
          </a:p>
        </p:txBody>
      </p:sp>
      <p:cxnSp>
        <p:nvCxnSpPr>
          <p:cNvPr id="27" name="直線單箭頭接點 26"/>
          <p:cNvCxnSpPr>
            <a:stCxn id="3" idx="3"/>
            <a:endCxn id="8" idx="1"/>
          </p:cNvCxnSpPr>
          <p:nvPr/>
        </p:nvCxnSpPr>
        <p:spPr bwMode="auto">
          <a:xfrm>
            <a:off x="1115616" y="4149080"/>
            <a:ext cx="720080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直線單箭頭接點 29"/>
          <p:cNvCxnSpPr>
            <a:stCxn id="6" idx="3"/>
            <a:endCxn id="10" idx="1"/>
          </p:cNvCxnSpPr>
          <p:nvPr/>
        </p:nvCxnSpPr>
        <p:spPr bwMode="auto">
          <a:xfrm>
            <a:off x="2915816" y="2852936"/>
            <a:ext cx="72008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直線單箭頭接點 31"/>
          <p:cNvCxnSpPr>
            <a:stCxn id="8" idx="3"/>
            <a:endCxn id="9" idx="1"/>
          </p:cNvCxnSpPr>
          <p:nvPr/>
        </p:nvCxnSpPr>
        <p:spPr bwMode="auto">
          <a:xfrm>
            <a:off x="2915816" y="4149080"/>
            <a:ext cx="72008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直線單箭頭接點 33"/>
          <p:cNvCxnSpPr>
            <a:stCxn id="7" idx="3"/>
            <a:endCxn id="11" idx="1"/>
          </p:cNvCxnSpPr>
          <p:nvPr/>
        </p:nvCxnSpPr>
        <p:spPr bwMode="auto">
          <a:xfrm>
            <a:off x="2915816" y="5517232"/>
            <a:ext cx="72008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直線單箭頭接點 36"/>
          <p:cNvCxnSpPr>
            <a:stCxn id="10" idx="3"/>
            <a:endCxn id="18" idx="1"/>
          </p:cNvCxnSpPr>
          <p:nvPr/>
        </p:nvCxnSpPr>
        <p:spPr bwMode="auto">
          <a:xfrm>
            <a:off x="4716016" y="2852936"/>
            <a:ext cx="93610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直線單箭頭接點 38"/>
          <p:cNvCxnSpPr>
            <a:stCxn id="9" idx="3"/>
            <a:endCxn id="20" idx="1"/>
          </p:cNvCxnSpPr>
          <p:nvPr/>
        </p:nvCxnSpPr>
        <p:spPr bwMode="auto">
          <a:xfrm>
            <a:off x="4716016" y="4149080"/>
            <a:ext cx="93610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直線單箭頭接點 45"/>
          <p:cNvCxnSpPr>
            <a:stCxn id="15" idx="3"/>
            <a:endCxn id="13" idx="1"/>
          </p:cNvCxnSpPr>
          <p:nvPr/>
        </p:nvCxnSpPr>
        <p:spPr bwMode="auto">
          <a:xfrm>
            <a:off x="6372200" y="5085184"/>
            <a:ext cx="5040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直線單箭頭接點 47"/>
          <p:cNvCxnSpPr>
            <a:stCxn id="14" idx="3"/>
            <a:endCxn id="12" idx="1"/>
          </p:cNvCxnSpPr>
          <p:nvPr/>
        </p:nvCxnSpPr>
        <p:spPr bwMode="auto">
          <a:xfrm>
            <a:off x="6372200" y="5949280"/>
            <a:ext cx="5040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肘形接點 49"/>
          <p:cNvCxnSpPr>
            <a:stCxn id="3" idx="3"/>
            <a:endCxn id="6" idx="1"/>
          </p:cNvCxnSpPr>
          <p:nvPr/>
        </p:nvCxnSpPr>
        <p:spPr bwMode="auto">
          <a:xfrm flipV="1">
            <a:off x="1115616" y="2852936"/>
            <a:ext cx="720080" cy="129614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肘形接點 51"/>
          <p:cNvCxnSpPr>
            <a:stCxn id="3" idx="3"/>
            <a:endCxn id="7" idx="1"/>
          </p:cNvCxnSpPr>
          <p:nvPr/>
        </p:nvCxnSpPr>
        <p:spPr bwMode="auto">
          <a:xfrm>
            <a:off x="1115616" y="4149080"/>
            <a:ext cx="720080" cy="136815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肘形接點 53"/>
          <p:cNvCxnSpPr>
            <a:stCxn id="11" idx="3"/>
            <a:endCxn id="15" idx="1"/>
          </p:cNvCxnSpPr>
          <p:nvPr/>
        </p:nvCxnSpPr>
        <p:spPr bwMode="auto">
          <a:xfrm flipV="1">
            <a:off x="4716016" y="5085184"/>
            <a:ext cx="576064" cy="43204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肘形接點 55"/>
          <p:cNvCxnSpPr>
            <a:stCxn id="11" idx="3"/>
            <a:endCxn id="14" idx="1"/>
          </p:cNvCxnSpPr>
          <p:nvPr/>
        </p:nvCxnSpPr>
        <p:spPr bwMode="auto">
          <a:xfrm>
            <a:off x="4716016" y="5517232"/>
            <a:ext cx="576064" cy="43204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  <a:effectLst/>
              </a:rPr>
              <a:t>不同審判處理</a:t>
            </a:r>
            <a:r>
              <a:rPr lang="zh-TW" altLang="en-US" smtClean="0">
                <a:solidFill>
                  <a:srgbClr val="FFFF00"/>
                </a:solidFill>
              </a:rPr>
              <a:t>改定其刑之問題</a:t>
            </a:r>
          </a:p>
        </p:txBody>
      </p:sp>
      <p:sp>
        <p:nvSpPr>
          <p:cNvPr id="122883" name="Oval 3"/>
          <p:cNvSpPr>
            <a:spLocks noChangeArrowheads="1"/>
          </p:cNvSpPr>
          <p:nvPr/>
        </p:nvSpPr>
        <p:spPr bwMode="auto">
          <a:xfrm>
            <a:off x="468313" y="1773238"/>
            <a:ext cx="792162" cy="865187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A</a:t>
            </a:r>
          </a:p>
        </p:txBody>
      </p:sp>
      <p:sp>
        <p:nvSpPr>
          <p:cNvPr id="122884" name="Oval 4"/>
          <p:cNvSpPr>
            <a:spLocks noChangeArrowheads="1"/>
          </p:cNvSpPr>
          <p:nvPr/>
        </p:nvSpPr>
        <p:spPr bwMode="auto">
          <a:xfrm>
            <a:off x="468313" y="3500438"/>
            <a:ext cx="792162" cy="865187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B</a:t>
            </a:r>
          </a:p>
        </p:txBody>
      </p:sp>
      <p:sp>
        <p:nvSpPr>
          <p:cNvPr id="122885" name="AutoShape 5"/>
          <p:cNvSpPr>
            <a:spLocks noChangeArrowheads="1"/>
          </p:cNvSpPr>
          <p:nvPr/>
        </p:nvSpPr>
        <p:spPr bwMode="auto">
          <a:xfrm>
            <a:off x="1619250" y="1557338"/>
            <a:ext cx="1727200" cy="4318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偷      六個月</a:t>
            </a:r>
          </a:p>
        </p:txBody>
      </p:sp>
      <p:sp>
        <p:nvSpPr>
          <p:cNvPr id="122886" name="AutoShape 6"/>
          <p:cNvSpPr>
            <a:spLocks noChangeArrowheads="1"/>
          </p:cNvSpPr>
          <p:nvPr/>
        </p:nvSpPr>
        <p:spPr bwMode="auto">
          <a:xfrm>
            <a:off x="1619250" y="2420938"/>
            <a:ext cx="1727200" cy="4318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搶        一年</a:t>
            </a:r>
          </a:p>
        </p:txBody>
      </p:sp>
      <p:sp>
        <p:nvSpPr>
          <p:cNvPr id="122887" name="AutoShape 7"/>
          <p:cNvSpPr>
            <a:spLocks noChangeArrowheads="1"/>
          </p:cNvSpPr>
          <p:nvPr/>
        </p:nvSpPr>
        <p:spPr bwMode="auto">
          <a:xfrm>
            <a:off x="1619250" y="3284538"/>
            <a:ext cx="1727200" cy="431800"/>
          </a:xfrm>
          <a:prstGeom prst="flowChartAlternateProcess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拐       一年</a:t>
            </a:r>
          </a:p>
        </p:txBody>
      </p:sp>
      <p:sp>
        <p:nvSpPr>
          <p:cNvPr id="122888" name="AutoShape 8"/>
          <p:cNvSpPr>
            <a:spLocks noChangeArrowheads="1"/>
          </p:cNvSpPr>
          <p:nvPr/>
        </p:nvSpPr>
        <p:spPr bwMode="auto">
          <a:xfrm>
            <a:off x="1619250" y="4149725"/>
            <a:ext cx="1727200" cy="431800"/>
          </a:xfrm>
          <a:prstGeom prst="flowChartAlternateProcess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騙       一年</a:t>
            </a:r>
          </a:p>
        </p:txBody>
      </p:sp>
      <p:sp>
        <p:nvSpPr>
          <p:cNvPr id="122889" name="Line 9"/>
          <p:cNvSpPr>
            <a:spLocks noChangeShapeType="1"/>
          </p:cNvSpPr>
          <p:nvPr/>
        </p:nvSpPr>
        <p:spPr bwMode="auto">
          <a:xfrm>
            <a:off x="2124075" y="1773238"/>
            <a:ext cx="360363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22890" name="Line 10"/>
          <p:cNvSpPr>
            <a:spLocks noChangeShapeType="1"/>
          </p:cNvSpPr>
          <p:nvPr/>
        </p:nvSpPr>
        <p:spPr bwMode="auto">
          <a:xfrm>
            <a:off x="2195513" y="2636838"/>
            <a:ext cx="360362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22891" name="Line 11"/>
          <p:cNvSpPr>
            <a:spLocks noChangeShapeType="1"/>
          </p:cNvSpPr>
          <p:nvPr/>
        </p:nvSpPr>
        <p:spPr bwMode="auto">
          <a:xfrm>
            <a:off x="2195513" y="3500438"/>
            <a:ext cx="360362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22892" name="Line 12"/>
          <p:cNvSpPr>
            <a:spLocks noChangeShapeType="1"/>
          </p:cNvSpPr>
          <p:nvPr/>
        </p:nvSpPr>
        <p:spPr bwMode="auto">
          <a:xfrm>
            <a:off x="2195513" y="4365625"/>
            <a:ext cx="360362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22893" name="AutoShape 13"/>
          <p:cNvSpPr>
            <a:spLocks noChangeArrowheads="1"/>
          </p:cNvSpPr>
          <p:nvPr/>
        </p:nvSpPr>
        <p:spPr bwMode="auto">
          <a:xfrm>
            <a:off x="4067175" y="1773238"/>
            <a:ext cx="1441450" cy="935037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應執行</a:t>
            </a:r>
          </a:p>
          <a:p>
            <a:pPr algn="ctr"/>
            <a:r>
              <a:rPr lang="zh-TW" altLang="en-US"/>
              <a:t>一年四個月</a:t>
            </a:r>
          </a:p>
          <a:p>
            <a:pPr algn="ctr"/>
            <a:r>
              <a:rPr lang="zh-TW" altLang="en-US"/>
              <a:t>有期徒刑</a:t>
            </a:r>
          </a:p>
        </p:txBody>
      </p:sp>
      <p:sp>
        <p:nvSpPr>
          <p:cNvPr id="122894" name="AutoShape 14"/>
          <p:cNvSpPr>
            <a:spLocks noChangeArrowheads="1"/>
          </p:cNvSpPr>
          <p:nvPr/>
        </p:nvSpPr>
        <p:spPr bwMode="auto">
          <a:xfrm>
            <a:off x="4140200" y="3429000"/>
            <a:ext cx="1441450" cy="935038"/>
          </a:xfrm>
          <a:prstGeom prst="flowChartAlternateProcess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應執行</a:t>
            </a:r>
          </a:p>
          <a:p>
            <a:pPr algn="ctr"/>
            <a:r>
              <a:rPr lang="zh-TW" altLang="en-US"/>
              <a:t>一年十個月</a:t>
            </a:r>
          </a:p>
          <a:p>
            <a:pPr algn="ctr"/>
            <a:r>
              <a:rPr lang="zh-TW" altLang="en-US"/>
              <a:t>有期徒刑</a:t>
            </a:r>
          </a:p>
        </p:txBody>
      </p:sp>
      <p:cxnSp>
        <p:nvCxnSpPr>
          <p:cNvPr id="122895" name="AutoShape 15"/>
          <p:cNvCxnSpPr>
            <a:cxnSpLocks noChangeShapeType="1"/>
            <a:stCxn id="122883" idx="6"/>
            <a:endCxn id="122885" idx="1"/>
          </p:cNvCxnSpPr>
          <p:nvPr/>
        </p:nvCxnSpPr>
        <p:spPr bwMode="auto">
          <a:xfrm flipV="1">
            <a:off x="1260475" y="1773238"/>
            <a:ext cx="358775" cy="433387"/>
          </a:xfrm>
          <a:prstGeom prst="bentConnector3">
            <a:avLst>
              <a:gd name="adj1" fmla="val 4955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22896" name="AutoShape 16"/>
          <p:cNvCxnSpPr>
            <a:cxnSpLocks noChangeShapeType="1"/>
            <a:stCxn id="122883" idx="6"/>
            <a:endCxn id="122886" idx="1"/>
          </p:cNvCxnSpPr>
          <p:nvPr/>
        </p:nvCxnSpPr>
        <p:spPr bwMode="auto">
          <a:xfrm>
            <a:off x="1260475" y="2206625"/>
            <a:ext cx="358775" cy="430213"/>
          </a:xfrm>
          <a:prstGeom prst="bentConnector3">
            <a:avLst>
              <a:gd name="adj1" fmla="val 4955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22897" name="AutoShape 17"/>
          <p:cNvCxnSpPr>
            <a:cxnSpLocks noChangeShapeType="1"/>
            <a:stCxn id="122884" idx="6"/>
            <a:endCxn id="122887" idx="1"/>
          </p:cNvCxnSpPr>
          <p:nvPr/>
        </p:nvCxnSpPr>
        <p:spPr bwMode="auto">
          <a:xfrm flipV="1">
            <a:off x="1260475" y="3500438"/>
            <a:ext cx="358775" cy="433387"/>
          </a:xfrm>
          <a:prstGeom prst="bentConnector3">
            <a:avLst>
              <a:gd name="adj1" fmla="val 4955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22898" name="AutoShape 18"/>
          <p:cNvCxnSpPr>
            <a:cxnSpLocks noChangeShapeType="1"/>
            <a:stCxn id="122884" idx="6"/>
            <a:endCxn id="122888" idx="1"/>
          </p:cNvCxnSpPr>
          <p:nvPr/>
        </p:nvCxnSpPr>
        <p:spPr bwMode="auto">
          <a:xfrm>
            <a:off x="1260475" y="3933825"/>
            <a:ext cx="358775" cy="431800"/>
          </a:xfrm>
          <a:prstGeom prst="bentConnector3">
            <a:avLst>
              <a:gd name="adj1" fmla="val 4955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22899" name="AutoShape 19"/>
          <p:cNvSpPr>
            <a:spLocks/>
          </p:cNvSpPr>
          <p:nvPr/>
        </p:nvSpPr>
        <p:spPr bwMode="auto">
          <a:xfrm>
            <a:off x="3348038" y="1773238"/>
            <a:ext cx="71437" cy="935037"/>
          </a:xfrm>
          <a:prstGeom prst="rightBracket">
            <a:avLst>
              <a:gd name="adj" fmla="val 10907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2900" name="AutoShape 20"/>
          <p:cNvSpPr>
            <a:spLocks noChangeArrowheads="1"/>
          </p:cNvSpPr>
          <p:nvPr/>
        </p:nvSpPr>
        <p:spPr bwMode="auto">
          <a:xfrm>
            <a:off x="3492500" y="2060575"/>
            <a:ext cx="503238" cy="288925"/>
          </a:xfrm>
          <a:prstGeom prst="rightArrow">
            <a:avLst>
              <a:gd name="adj1" fmla="val 50000"/>
              <a:gd name="adj2" fmla="val 43544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2901" name="AutoShape 21"/>
          <p:cNvSpPr>
            <a:spLocks/>
          </p:cNvSpPr>
          <p:nvPr/>
        </p:nvSpPr>
        <p:spPr bwMode="auto">
          <a:xfrm>
            <a:off x="3348038" y="3500438"/>
            <a:ext cx="144462" cy="936625"/>
          </a:xfrm>
          <a:prstGeom prst="rightBracket">
            <a:avLst>
              <a:gd name="adj" fmla="val 5402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2902" name="AutoShape 22"/>
          <p:cNvSpPr>
            <a:spLocks noChangeArrowheads="1"/>
          </p:cNvSpPr>
          <p:nvPr/>
        </p:nvSpPr>
        <p:spPr bwMode="auto">
          <a:xfrm>
            <a:off x="3563938" y="3789363"/>
            <a:ext cx="503237" cy="288925"/>
          </a:xfrm>
          <a:prstGeom prst="rightArrow">
            <a:avLst>
              <a:gd name="adj1" fmla="val 50000"/>
              <a:gd name="adj2" fmla="val 43544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2903" name="AutoShape 23"/>
          <p:cNvSpPr>
            <a:spLocks noChangeArrowheads="1"/>
          </p:cNvSpPr>
          <p:nvPr/>
        </p:nvSpPr>
        <p:spPr bwMode="auto">
          <a:xfrm>
            <a:off x="6588125" y="1557338"/>
            <a:ext cx="2303463" cy="2736850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改定其刑</a:t>
            </a:r>
          </a:p>
          <a:p>
            <a:pPr algn="ctr"/>
            <a:endParaRPr lang="zh-TW" altLang="en-US"/>
          </a:p>
          <a:p>
            <a:pPr algn="ctr"/>
            <a:r>
              <a:rPr lang="en-US" altLang="zh-TW"/>
              <a:t>1</a:t>
            </a:r>
            <a:r>
              <a:rPr lang="zh-TW" altLang="en-US"/>
              <a:t>、定應執行刑：</a:t>
            </a:r>
          </a:p>
          <a:p>
            <a:pPr algn="ctr"/>
            <a:r>
              <a:rPr lang="zh-TW" altLang="en-US"/>
              <a:t>三年二個月？</a:t>
            </a:r>
          </a:p>
          <a:p>
            <a:pPr algn="ctr"/>
            <a:endParaRPr lang="zh-TW" altLang="en-US"/>
          </a:p>
          <a:p>
            <a:pPr algn="ctr"/>
            <a:r>
              <a:rPr lang="en-US" altLang="zh-TW"/>
              <a:t>2</a:t>
            </a:r>
            <a:r>
              <a:rPr lang="zh-TW" altLang="en-US"/>
              <a:t>、定應執行刑：</a:t>
            </a:r>
          </a:p>
          <a:p>
            <a:pPr algn="ctr"/>
            <a:r>
              <a:rPr lang="zh-TW" altLang="en-US"/>
              <a:t>二年十個月</a:t>
            </a:r>
          </a:p>
        </p:txBody>
      </p:sp>
      <p:sp>
        <p:nvSpPr>
          <p:cNvPr id="122904" name="AutoShape 24"/>
          <p:cNvSpPr>
            <a:spLocks noChangeArrowheads="1"/>
          </p:cNvSpPr>
          <p:nvPr/>
        </p:nvSpPr>
        <p:spPr bwMode="auto">
          <a:xfrm>
            <a:off x="6011863" y="2924175"/>
            <a:ext cx="503237" cy="288925"/>
          </a:xfrm>
          <a:prstGeom prst="rightArrow">
            <a:avLst>
              <a:gd name="adj1" fmla="val 50000"/>
              <a:gd name="adj2" fmla="val 43544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2905" name="AutoShape 25"/>
          <p:cNvSpPr>
            <a:spLocks/>
          </p:cNvSpPr>
          <p:nvPr/>
        </p:nvSpPr>
        <p:spPr bwMode="auto">
          <a:xfrm>
            <a:off x="5651500" y="2205038"/>
            <a:ext cx="288925" cy="1728787"/>
          </a:xfrm>
          <a:prstGeom prst="rightBrace">
            <a:avLst>
              <a:gd name="adj1" fmla="val 4986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2906" name="AutoShape 26"/>
          <p:cNvSpPr>
            <a:spLocks noChangeArrowheads="1"/>
          </p:cNvSpPr>
          <p:nvPr/>
        </p:nvSpPr>
        <p:spPr bwMode="auto">
          <a:xfrm>
            <a:off x="1116013" y="5373688"/>
            <a:ext cx="576262" cy="935037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見解</a:t>
            </a:r>
          </a:p>
        </p:txBody>
      </p:sp>
      <p:sp>
        <p:nvSpPr>
          <p:cNvPr id="122907" name="AutoShape 27"/>
          <p:cNvSpPr>
            <a:spLocks noChangeArrowheads="1"/>
          </p:cNvSpPr>
          <p:nvPr/>
        </p:nvSpPr>
        <p:spPr bwMode="auto">
          <a:xfrm>
            <a:off x="2411413" y="5157788"/>
            <a:ext cx="1152525" cy="431800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實務</a:t>
            </a:r>
          </a:p>
        </p:txBody>
      </p:sp>
      <p:sp>
        <p:nvSpPr>
          <p:cNvPr id="122908" name="AutoShape 28"/>
          <p:cNvSpPr>
            <a:spLocks noChangeArrowheads="1"/>
          </p:cNvSpPr>
          <p:nvPr/>
        </p:nvSpPr>
        <p:spPr bwMode="auto">
          <a:xfrm>
            <a:off x="2411413" y="6021388"/>
            <a:ext cx="1152525" cy="4318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柯說</a:t>
            </a:r>
          </a:p>
        </p:txBody>
      </p:sp>
      <p:sp>
        <p:nvSpPr>
          <p:cNvPr id="122909" name="AutoShape 29"/>
          <p:cNvSpPr>
            <a:spLocks noChangeArrowheads="1"/>
          </p:cNvSpPr>
          <p:nvPr/>
        </p:nvSpPr>
        <p:spPr bwMode="auto">
          <a:xfrm>
            <a:off x="4284663" y="5157788"/>
            <a:ext cx="4535487" cy="4318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須檢視 外部界限、內部界限：</a:t>
            </a:r>
            <a:r>
              <a:rPr lang="en-US" altLang="zh-TW"/>
              <a:t>1</a:t>
            </a:r>
            <a:r>
              <a:rPr lang="zh-TW" altLang="en-US"/>
              <a:t>有誤</a:t>
            </a:r>
          </a:p>
        </p:txBody>
      </p:sp>
      <p:sp>
        <p:nvSpPr>
          <p:cNvPr id="122910" name="AutoShape 30"/>
          <p:cNvSpPr>
            <a:spLocks noChangeArrowheads="1"/>
          </p:cNvSpPr>
          <p:nvPr/>
        </p:nvSpPr>
        <p:spPr bwMode="auto">
          <a:xfrm>
            <a:off x="4284663" y="6021388"/>
            <a:ext cx="4535487" cy="4318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併罰≦累罰：</a:t>
            </a:r>
            <a:r>
              <a:rPr lang="en-US" altLang="zh-TW"/>
              <a:t>1</a:t>
            </a:r>
            <a:r>
              <a:rPr lang="zh-TW" altLang="en-US"/>
              <a:t>有誤</a:t>
            </a:r>
          </a:p>
        </p:txBody>
      </p:sp>
      <p:cxnSp>
        <p:nvCxnSpPr>
          <p:cNvPr id="122911" name="AutoShape 31"/>
          <p:cNvCxnSpPr>
            <a:cxnSpLocks noChangeShapeType="1"/>
            <a:stCxn id="122903" idx="2"/>
            <a:endCxn id="122906" idx="1"/>
          </p:cNvCxnSpPr>
          <p:nvPr/>
        </p:nvCxnSpPr>
        <p:spPr bwMode="auto">
          <a:xfrm rot="5400000">
            <a:off x="3654426" y="1755775"/>
            <a:ext cx="1547812" cy="6624637"/>
          </a:xfrm>
          <a:prstGeom prst="bentConnector4">
            <a:avLst>
              <a:gd name="adj1" fmla="val 34870"/>
              <a:gd name="adj2" fmla="val 103449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22912" name="AutoShape 32"/>
          <p:cNvCxnSpPr>
            <a:cxnSpLocks noChangeShapeType="1"/>
            <a:stCxn id="122906" idx="3"/>
            <a:endCxn id="122907" idx="1"/>
          </p:cNvCxnSpPr>
          <p:nvPr/>
        </p:nvCxnSpPr>
        <p:spPr bwMode="auto">
          <a:xfrm flipV="1">
            <a:off x="1692275" y="5373688"/>
            <a:ext cx="719138" cy="468312"/>
          </a:xfrm>
          <a:prstGeom prst="bentConnector3">
            <a:avLst>
              <a:gd name="adj1" fmla="val 49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22913" name="AutoShape 33"/>
          <p:cNvCxnSpPr>
            <a:cxnSpLocks noChangeShapeType="1"/>
            <a:stCxn id="122906" idx="3"/>
            <a:endCxn id="122908" idx="1"/>
          </p:cNvCxnSpPr>
          <p:nvPr/>
        </p:nvCxnSpPr>
        <p:spPr bwMode="auto">
          <a:xfrm>
            <a:off x="1692275" y="5842000"/>
            <a:ext cx="719138" cy="395288"/>
          </a:xfrm>
          <a:prstGeom prst="bentConnector3">
            <a:avLst>
              <a:gd name="adj1" fmla="val 49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22914" name="AutoShape 34"/>
          <p:cNvSpPr>
            <a:spLocks noChangeArrowheads="1"/>
          </p:cNvSpPr>
          <p:nvPr/>
        </p:nvSpPr>
        <p:spPr bwMode="auto">
          <a:xfrm>
            <a:off x="3635375" y="5300663"/>
            <a:ext cx="576263" cy="144462"/>
          </a:xfrm>
          <a:prstGeom prst="rightArrow">
            <a:avLst>
              <a:gd name="adj1" fmla="val 50000"/>
              <a:gd name="adj2" fmla="val 99726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2915" name="AutoShape 35"/>
          <p:cNvSpPr>
            <a:spLocks noChangeArrowheads="1"/>
          </p:cNvSpPr>
          <p:nvPr/>
        </p:nvSpPr>
        <p:spPr bwMode="auto">
          <a:xfrm>
            <a:off x="3635375" y="6165850"/>
            <a:ext cx="576263" cy="144463"/>
          </a:xfrm>
          <a:prstGeom prst="rightArrow">
            <a:avLst>
              <a:gd name="adj1" fmla="val 50000"/>
              <a:gd name="adj2" fmla="val 99725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</a:rPr>
              <a:t>低定執行刑的問題</a:t>
            </a:r>
          </a:p>
        </p:txBody>
      </p:sp>
      <p:sp>
        <p:nvSpPr>
          <p:cNvPr id="123907" name="Oval 3"/>
          <p:cNvSpPr>
            <a:spLocks noChangeArrowheads="1"/>
          </p:cNvSpPr>
          <p:nvPr/>
        </p:nvSpPr>
        <p:spPr bwMode="auto">
          <a:xfrm>
            <a:off x="468313" y="1773238"/>
            <a:ext cx="792162" cy="865187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A</a:t>
            </a:r>
          </a:p>
        </p:txBody>
      </p:sp>
      <p:sp>
        <p:nvSpPr>
          <p:cNvPr id="123908" name="Oval 4"/>
          <p:cNvSpPr>
            <a:spLocks noChangeArrowheads="1"/>
          </p:cNvSpPr>
          <p:nvPr/>
        </p:nvSpPr>
        <p:spPr bwMode="auto">
          <a:xfrm>
            <a:off x="468313" y="3500438"/>
            <a:ext cx="792162" cy="865187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/>
              <a:t>B</a:t>
            </a:r>
          </a:p>
        </p:txBody>
      </p:sp>
      <p:sp>
        <p:nvSpPr>
          <p:cNvPr id="123909" name="AutoShape 5"/>
          <p:cNvSpPr>
            <a:spLocks noChangeArrowheads="1"/>
          </p:cNvSpPr>
          <p:nvPr/>
        </p:nvSpPr>
        <p:spPr bwMode="auto">
          <a:xfrm>
            <a:off x="1979613" y="1916113"/>
            <a:ext cx="1584325" cy="576262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強盜罪：</a:t>
            </a:r>
            <a:r>
              <a:rPr lang="en-US" altLang="zh-TW"/>
              <a:t>8</a:t>
            </a:r>
            <a:r>
              <a:rPr lang="zh-TW" altLang="en-US"/>
              <a:t>年</a:t>
            </a:r>
          </a:p>
        </p:txBody>
      </p:sp>
      <p:sp>
        <p:nvSpPr>
          <p:cNvPr id="123910" name="AutoShape 6"/>
          <p:cNvSpPr>
            <a:spLocks noChangeArrowheads="1"/>
          </p:cNvSpPr>
          <p:nvPr/>
        </p:nvSpPr>
        <p:spPr bwMode="auto">
          <a:xfrm>
            <a:off x="1979613" y="3644900"/>
            <a:ext cx="1655762" cy="504825"/>
          </a:xfrm>
          <a:prstGeom prst="flowChartAlternateProcess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毀損罪：</a:t>
            </a:r>
            <a:r>
              <a:rPr lang="en-US" altLang="zh-TW"/>
              <a:t>4</a:t>
            </a:r>
            <a:r>
              <a:rPr lang="zh-TW" altLang="en-US"/>
              <a:t>月</a:t>
            </a:r>
          </a:p>
        </p:txBody>
      </p:sp>
      <p:sp>
        <p:nvSpPr>
          <p:cNvPr id="123911" name="AutoShape 7"/>
          <p:cNvSpPr>
            <a:spLocks/>
          </p:cNvSpPr>
          <p:nvPr/>
        </p:nvSpPr>
        <p:spPr bwMode="auto">
          <a:xfrm>
            <a:off x="3635375" y="2205038"/>
            <a:ext cx="431800" cy="1728787"/>
          </a:xfrm>
          <a:prstGeom prst="rightBrace">
            <a:avLst>
              <a:gd name="adj1" fmla="val 3336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3912" name="AutoShape 8"/>
          <p:cNvSpPr>
            <a:spLocks noChangeArrowheads="1"/>
          </p:cNvSpPr>
          <p:nvPr/>
        </p:nvSpPr>
        <p:spPr bwMode="auto">
          <a:xfrm>
            <a:off x="4356100" y="2781300"/>
            <a:ext cx="1728788" cy="504825"/>
          </a:xfrm>
          <a:prstGeom prst="flowChartAlternate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聲請改定</a:t>
            </a:r>
          </a:p>
        </p:txBody>
      </p:sp>
      <p:sp>
        <p:nvSpPr>
          <p:cNvPr id="123913" name="AutoShape 9"/>
          <p:cNvSpPr>
            <a:spLocks noChangeArrowheads="1"/>
          </p:cNvSpPr>
          <p:nvPr/>
        </p:nvSpPr>
        <p:spPr bwMode="auto">
          <a:xfrm>
            <a:off x="6948488" y="2781300"/>
            <a:ext cx="1871662" cy="503238"/>
          </a:xfrm>
          <a:prstGeom prst="flowChartAlternate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七年十個月</a:t>
            </a:r>
          </a:p>
        </p:txBody>
      </p:sp>
      <p:sp>
        <p:nvSpPr>
          <p:cNvPr id="123914" name="AutoShape 10"/>
          <p:cNvSpPr>
            <a:spLocks noChangeArrowheads="1"/>
          </p:cNvSpPr>
          <p:nvPr/>
        </p:nvSpPr>
        <p:spPr bwMode="auto">
          <a:xfrm>
            <a:off x="1331913" y="2133600"/>
            <a:ext cx="576262" cy="142875"/>
          </a:xfrm>
          <a:prstGeom prst="rightArrow">
            <a:avLst>
              <a:gd name="adj1" fmla="val 50000"/>
              <a:gd name="adj2" fmla="val 10083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3915" name="AutoShape 11"/>
          <p:cNvSpPr>
            <a:spLocks noChangeArrowheads="1"/>
          </p:cNvSpPr>
          <p:nvPr/>
        </p:nvSpPr>
        <p:spPr bwMode="auto">
          <a:xfrm>
            <a:off x="1331913" y="3860800"/>
            <a:ext cx="576262" cy="142875"/>
          </a:xfrm>
          <a:prstGeom prst="rightArrow">
            <a:avLst>
              <a:gd name="adj1" fmla="val 50000"/>
              <a:gd name="adj2" fmla="val 10083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3916" name="AutoShape 12"/>
          <p:cNvSpPr>
            <a:spLocks noChangeArrowheads="1"/>
          </p:cNvSpPr>
          <p:nvPr/>
        </p:nvSpPr>
        <p:spPr bwMode="auto">
          <a:xfrm>
            <a:off x="6227763" y="2997200"/>
            <a:ext cx="576262" cy="142875"/>
          </a:xfrm>
          <a:prstGeom prst="rightArrow">
            <a:avLst>
              <a:gd name="adj1" fmla="val 50000"/>
              <a:gd name="adj2" fmla="val 10083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3917" name="AutoShape 13"/>
          <p:cNvSpPr>
            <a:spLocks noChangeArrowheads="1"/>
          </p:cNvSpPr>
          <p:nvPr/>
        </p:nvSpPr>
        <p:spPr bwMode="auto">
          <a:xfrm>
            <a:off x="4859338" y="4149725"/>
            <a:ext cx="3816350" cy="2232025"/>
          </a:xfrm>
          <a:prstGeom prst="wedgeRoundRectCallout">
            <a:avLst>
              <a:gd name="adj1" fmla="val 38060"/>
              <a:gd name="adj2" fmla="val -87694"/>
              <a:gd name="adj3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2400"/>
              <a:t>超量禁止，但若定執行刑低於最高宣告刑時，是否得被允許？</a:t>
            </a:r>
          </a:p>
          <a:p>
            <a:r>
              <a:rPr lang="zh-TW" altLang="en-US" sz="2400"/>
              <a:t>參照最高法院</a:t>
            </a:r>
            <a:r>
              <a:rPr lang="en-US" altLang="zh-TW" sz="2400"/>
              <a:t>98</a:t>
            </a:r>
            <a:r>
              <a:rPr lang="zh-TW" altLang="en-US" sz="2400"/>
              <a:t>年台非字第</a:t>
            </a:r>
            <a:r>
              <a:rPr lang="en-US" altLang="zh-TW" sz="2400"/>
              <a:t>338</a:t>
            </a:r>
            <a:r>
              <a:rPr lang="zh-TW" altLang="en-US" sz="2400"/>
              <a:t>號判決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684213" y="1989138"/>
            <a:ext cx="7559675" cy="2592387"/>
          </a:xfrm>
          <a:prstGeom prst="horizontalScroll">
            <a:avLst>
              <a:gd name="adj" fmla="val 12500"/>
            </a:avLst>
          </a:prstGeom>
          <a:solidFill>
            <a:srgbClr val="CCFF99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800" dirty="0" smtClean="0"/>
              <a:t>刑罰裁量論</a:t>
            </a:r>
            <a:endParaRPr lang="zh-TW" altLang="en-US" sz="4800" dirty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endParaRPr lang="zh-TW" altLang="zh-TW" smtClean="0">
              <a:solidFill>
                <a:srgbClr val="66FF66"/>
              </a:solidFill>
            </a:endParaRP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endParaRPr lang="zh-TW" altLang="zh-TW" smtClean="0">
              <a:solidFill>
                <a:srgbClr val="66FF66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刑法法律變更之適用問題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147050" cy="5256213"/>
          </a:xfrm>
        </p:spPr>
        <p:txBody>
          <a:bodyPr/>
          <a:lstStyle/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zh-TW" altLang="en-US" smtClean="0"/>
              <a:t>基礎規範：第二條第一項</a:t>
            </a: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zh-TW" altLang="en-US" smtClean="0"/>
              <a:t>涵蓋範圍：關於行為可罰性之規範變更適用。</a:t>
            </a: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zh-TW" altLang="en-US" smtClean="0"/>
              <a:t>問題發生：</a:t>
            </a:r>
            <a:r>
              <a:rPr lang="zh-TW" altLang="en-US" smtClean="0">
                <a:solidFill>
                  <a:srgbClr val="FFFF00"/>
                </a:solidFill>
              </a:rPr>
              <a:t>法律規範發生變更之適用問題</a:t>
            </a: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zh-TW" altLang="en-US" smtClean="0"/>
              <a:t>不足情形：</a:t>
            </a: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zh-TW" altLang="en-US" smtClean="0"/>
              <a:t>一、非關於可罰性形成的判斷者。</a:t>
            </a: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zh-TW" altLang="en-US" smtClean="0"/>
              <a:t>二、裁判性規範。</a:t>
            </a: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zh-TW" altLang="en-US" smtClean="0"/>
              <a:t>三、執行性規範</a:t>
            </a: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zh-TW" altLang="en-US" smtClean="0"/>
              <a:t>四、執行撤銷之規範。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刑法適用問題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zh-TW" altLang="en-US" smtClean="0"/>
              <a:t>補救詮釋：以第二條規範之內在精神為詮釋，作為適用之準據。</a:t>
            </a:r>
          </a:p>
        </p:txBody>
      </p:sp>
      <p:sp>
        <p:nvSpPr>
          <p:cNvPr id="122884" name="AutoShape 4"/>
          <p:cNvSpPr>
            <a:spLocks noChangeArrowheads="1"/>
          </p:cNvSpPr>
          <p:nvPr/>
        </p:nvSpPr>
        <p:spPr bwMode="auto">
          <a:xfrm>
            <a:off x="611188" y="2492375"/>
            <a:ext cx="431800" cy="2449513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規範變更之適用關係</a:t>
            </a:r>
          </a:p>
        </p:txBody>
      </p:sp>
      <p:sp>
        <p:nvSpPr>
          <p:cNvPr id="122885" name="AutoShape 5"/>
          <p:cNvSpPr>
            <a:spLocks noChangeArrowheads="1"/>
          </p:cNvSpPr>
          <p:nvPr/>
        </p:nvSpPr>
        <p:spPr bwMode="auto">
          <a:xfrm>
            <a:off x="1835150" y="2492375"/>
            <a:ext cx="2233613" cy="360363"/>
          </a:xfrm>
          <a:prstGeom prst="flowChartAlternateProcess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具適用比較關係者</a:t>
            </a:r>
          </a:p>
        </p:txBody>
      </p:sp>
      <p:sp>
        <p:nvSpPr>
          <p:cNvPr id="122886" name="AutoShape 6"/>
          <p:cNvSpPr>
            <a:spLocks noChangeArrowheads="1"/>
          </p:cNvSpPr>
          <p:nvPr/>
        </p:nvSpPr>
        <p:spPr bwMode="auto">
          <a:xfrm>
            <a:off x="1835150" y="4508500"/>
            <a:ext cx="2232025" cy="358775"/>
          </a:xfrm>
          <a:prstGeom prst="flowChartAlternateProcess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不具比較適用者</a:t>
            </a:r>
          </a:p>
        </p:txBody>
      </p:sp>
      <p:cxnSp>
        <p:nvCxnSpPr>
          <p:cNvPr id="122887" name="AutoShape 7"/>
          <p:cNvCxnSpPr>
            <a:cxnSpLocks noChangeShapeType="1"/>
            <a:stCxn id="122884" idx="3"/>
            <a:endCxn id="122885" idx="1"/>
          </p:cNvCxnSpPr>
          <p:nvPr/>
        </p:nvCxnSpPr>
        <p:spPr bwMode="auto">
          <a:xfrm flipV="1">
            <a:off x="1042988" y="2673350"/>
            <a:ext cx="792162" cy="1044575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22888" name="AutoShape 8"/>
          <p:cNvCxnSpPr>
            <a:cxnSpLocks noChangeShapeType="1"/>
            <a:stCxn id="122884" idx="3"/>
            <a:endCxn id="122886" idx="1"/>
          </p:cNvCxnSpPr>
          <p:nvPr/>
        </p:nvCxnSpPr>
        <p:spPr bwMode="auto">
          <a:xfrm>
            <a:off x="1042988" y="3717925"/>
            <a:ext cx="792162" cy="969963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22889" name="AutoShape 9"/>
          <p:cNvSpPr>
            <a:spLocks noChangeArrowheads="1"/>
          </p:cNvSpPr>
          <p:nvPr/>
        </p:nvSpPr>
        <p:spPr bwMode="auto">
          <a:xfrm>
            <a:off x="4140200" y="2636838"/>
            <a:ext cx="647700" cy="71437"/>
          </a:xfrm>
          <a:prstGeom prst="rightArrow">
            <a:avLst>
              <a:gd name="adj1" fmla="val 50000"/>
              <a:gd name="adj2" fmla="val 226668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2890" name="AutoShape 10"/>
          <p:cNvSpPr>
            <a:spLocks noChangeArrowheads="1"/>
          </p:cNvSpPr>
          <p:nvPr/>
        </p:nvSpPr>
        <p:spPr bwMode="auto">
          <a:xfrm>
            <a:off x="4932363" y="2492375"/>
            <a:ext cx="2232025" cy="360363"/>
          </a:xfrm>
          <a:prstGeom prst="flowChartAlternateProcess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依適用原則定之</a:t>
            </a:r>
          </a:p>
        </p:txBody>
      </p:sp>
      <p:sp>
        <p:nvSpPr>
          <p:cNvPr id="122891" name="AutoShape 11"/>
          <p:cNvSpPr>
            <a:spLocks noChangeArrowheads="1"/>
          </p:cNvSpPr>
          <p:nvPr/>
        </p:nvSpPr>
        <p:spPr bwMode="auto">
          <a:xfrm>
            <a:off x="4859338" y="4508500"/>
            <a:ext cx="3600450" cy="358775"/>
          </a:xfrm>
          <a:prstGeom prst="flowChartAlternateProcess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依規範對象存在時之法律適用之</a:t>
            </a:r>
          </a:p>
        </p:txBody>
      </p:sp>
      <p:sp>
        <p:nvSpPr>
          <p:cNvPr id="122892" name="AutoShape 12"/>
          <p:cNvSpPr>
            <a:spLocks noChangeArrowheads="1"/>
          </p:cNvSpPr>
          <p:nvPr/>
        </p:nvSpPr>
        <p:spPr bwMode="auto">
          <a:xfrm>
            <a:off x="4140200" y="4652963"/>
            <a:ext cx="647700" cy="73025"/>
          </a:xfrm>
          <a:prstGeom prst="rightArrow">
            <a:avLst>
              <a:gd name="adj1" fmla="val 50000"/>
              <a:gd name="adj2" fmla="val 221739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2893" name="AutoShape 13"/>
          <p:cNvSpPr>
            <a:spLocks noChangeArrowheads="1"/>
          </p:cNvSpPr>
          <p:nvPr/>
        </p:nvSpPr>
        <p:spPr bwMode="auto">
          <a:xfrm>
            <a:off x="5508625" y="3357563"/>
            <a:ext cx="2519363" cy="792162"/>
          </a:xfrm>
          <a:prstGeom prst="wedgeRoundRectCallout">
            <a:avLst>
              <a:gd name="adj1" fmla="val -37903"/>
              <a:gd name="adj2" fmla="val -112125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zh-TW" altLang="en-US">
                <a:ea typeface="華康中楷體" pitchFamily="49" charset="-120"/>
              </a:rPr>
              <a:t>從舊從輕原則為適用之檢視</a:t>
            </a:r>
          </a:p>
        </p:txBody>
      </p:sp>
      <p:sp>
        <p:nvSpPr>
          <p:cNvPr id="122894" name="AutoShape 14"/>
          <p:cNvSpPr>
            <a:spLocks noChangeArrowheads="1"/>
          </p:cNvSpPr>
          <p:nvPr/>
        </p:nvSpPr>
        <p:spPr bwMode="auto">
          <a:xfrm>
            <a:off x="1835150" y="3284538"/>
            <a:ext cx="2520950" cy="865187"/>
          </a:xfrm>
          <a:prstGeom prst="wedgeRoundRectCallout">
            <a:avLst>
              <a:gd name="adj1" fmla="val -26764"/>
              <a:gd name="adj2" fmla="val -10045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zh-TW" altLang="en-US">
                <a:ea typeface="華康中楷體" pitchFamily="49" charset="-120"/>
              </a:rPr>
              <a:t>僅限於規範對象跨越新舊法之情形</a:t>
            </a:r>
          </a:p>
        </p:txBody>
      </p:sp>
      <p:sp>
        <p:nvSpPr>
          <p:cNvPr id="122895" name="AutoShape 15"/>
          <p:cNvSpPr>
            <a:spLocks noChangeArrowheads="1"/>
          </p:cNvSpPr>
          <p:nvPr/>
        </p:nvSpPr>
        <p:spPr bwMode="auto">
          <a:xfrm>
            <a:off x="2051050" y="5300663"/>
            <a:ext cx="1800225" cy="865187"/>
          </a:xfrm>
          <a:prstGeom prst="wedgeRoundRectCallout">
            <a:avLst>
              <a:gd name="adj1" fmla="val -5116"/>
              <a:gd name="adj2" fmla="val -9715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ea typeface="華康中楷體" pitchFamily="49" charset="-120"/>
              </a:rPr>
              <a:t>規範對象無跨越新舊法</a:t>
            </a:r>
          </a:p>
        </p:txBody>
      </p:sp>
      <p:sp>
        <p:nvSpPr>
          <p:cNvPr id="122896" name="AutoShape 16"/>
          <p:cNvSpPr>
            <a:spLocks noChangeArrowheads="1"/>
          </p:cNvSpPr>
          <p:nvPr/>
        </p:nvSpPr>
        <p:spPr bwMode="auto">
          <a:xfrm>
            <a:off x="4932363" y="5229225"/>
            <a:ext cx="3455987" cy="1081088"/>
          </a:xfrm>
          <a:prstGeom prst="wedgeRoundRectCallout">
            <a:avLst>
              <a:gd name="adj1" fmla="val 5903"/>
              <a:gd name="adj2" fmla="val -8509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zh-TW" altLang="en-US">
                <a:ea typeface="華康中楷體" pitchFamily="49" charset="-120"/>
              </a:rPr>
              <a:t>規範對象完全於舊法時：適用舊法；完全在新法時：適用新法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2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2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2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2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2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2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2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2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2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22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22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 animBg="1"/>
      <p:bldP spid="122885" grpId="0" animBg="1"/>
      <p:bldP spid="122886" grpId="0" animBg="1"/>
      <p:bldP spid="122889" grpId="0" animBg="1"/>
      <p:bldP spid="122890" grpId="0" animBg="1"/>
      <p:bldP spid="122891" grpId="0" animBg="1"/>
      <p:bldP spid="122892" grpId="0" animBg="1"/>
      <p:bldP spid="122893" grpId="0" animBg="1"/>
      <p:bldP spid="122894" grpId="0" animBg="1"/>
      <p:bldP spid="122895" grpId="0" animBg="1"/>
      <p:bldP spid="12289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  <a:ea typeface="華康隸書體W5" pitchFamily="65" charset="-120"/>
              </a:rPr>
              <a:t>刑法變更適用原則</a:t>
            </a:r>
          </a:p>
        </p:txBody>
      </p:sp>
      <p:sp>
        <p:nvSpPr>
          <p:cNvPr id="25603" name="AutoShape 5"/>
          <p:cNvSpPr>
            <a:spLocks noChangeArrowheads="1"/>
          </p:cNvSpPr>
          <p:nvPr/>
        </p:nvSpPr>
        <p:spPr bwMode="auto">
          <a:xfrm>
            <a:off x="395288" y="2781300"/>
            <a:ext cx="647700" cy="1800225"/>
          </a:xfrm>
          <a:prstGeom prst="flowChartAlternateProcess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基礎思維</a:t>
            </a:r>
          </a:p>
        </p:txBody>
      </p:sp>
      <p:sp>
        <p:nvSpPr>
          <p:cNvPr id="25604" name="AutoShape 6"/>
          <p:cNvSpPr>
            <a:spLocks noChangeArrowheads="1"/>
          </p:cNvSpPr>
          <p:nvPr/>
        </p:nvSpPr>
        <p:spPr bwMode="auto">
          <a:xfrm>
            <a:off x="1763713" y="1628775"/>
            <a:ext cx="1873250" cy="576263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從舊原則</a:t>
            </a:r>
          </a:p>
        </p:txBody>
      </p:sp>
      <p:sp>
        <p:nvSpPr>
          <p:cNvPr id="25605" name="AutoShape 7"/>
          <p:cNvSpPr>
            <a:spLocks noChangeArrowheads="1"/>
          </p:cNvSpPr>
          <p:nvPr/>
        </p:nvSpPr>
        <p:spPr bwMode="auto">
          <a:xfrm>
            <a:off x="1763713" y="2781300"/>
            <a:ext cx="1873250" cy="576263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從新原則</a:t>
            </a:r>
          </a:p>
        </p:txBody>
      </p:sp>
      <p:sp>
        <p:nvSpPr>
          <p:cNvPr id="25606" name="AutoShape 8"/>
          <p:cNvSpPr>
            <a:spLocks noChangeArrowheads="1"/>
          </p:cNvSpPr>
          <p:nvPr/>
        </p:nvSpPr>
        <p:spPr bwMode="auto">
          <a:xfrm>
            <a:off x="1763713" y="4005263"/>
            <a:ext cx="1873250" cy="576262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從新從優原則</a:t>
            </a:r>
          </a:p>
        </p:txBody>
      </p:sp>
      <p:sp>
        <p:nvSpPr>
          <p:cNvPr id="25607" name="AutoShape 9"/>
          <p:cNvSpPr>
            <a:spLocks noChangeArrowheads="1"/>
          </p:cNvSpPr>
          <p:nvPr/>
        </p:nvSpPr>
        <p:spPr bwMode="auto">
          <a:xfrm>
            <a:off x="1763713" y="5084763"/>
            <a:ext cx="1873250" cy="576262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從舊從優原則</a:t>
            </a:r>
          </a:p>
        </p:txBody>
      </p:sp>
      <p:sp>
        <p:nvSpPr>
          <p:cNvPr id="25608" name="AutoShape 10"/>
          <p:cNvSpPr>
            <a:spLocks noChangeArrowheads="1"/>
          </p:cNvSpPr>
          <p:nvPr/>
        </p:nvSpPr>
        <p:spPr bwMode="auto">
          <a:xfrm>
            <a:off x="4500563" y="1412875"/>
            <a:ext cx="4392612" cy="863600"/>
          </a:xfrm>
          <a:prstGeom prst="wedgeRoundRectCallout">
            <a:avLst>
              <a:gd name="adj1" fmla="val -68866"/>
              <a:gd name="adj2" fmla="val -3676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/>
              <a:t>以行為時法作為適用的絕對基礎。缺點太過僵化。</a:t>
            </a:r>
          </a:p>
        </p:txBody>
      </p:sp>
      <p:sp>
        <p:nvSpPr>
          <p:cNvPr id="25609" name="AutoShape 11"/>
          <p:cNvSpPr>
            <a:spLocks noChangeArrowheads="1"/>
          </p:cNvSpPr>
          <p:nvPr/>
        </p:nvSpPr>
        <p:spPr bwMode="auto">
          <a:xfrm>
            <a:off x="4500563" y="2636838"/>
            <a:ext cx="4392612" cy="863600"/>
          </a:xfrm>
          <a:prstGeom prst="wedgeRoundRectCallout">
            <a:avLst>
              <a:gd name="adj1" fmla="val -68866"/>
              <a:gd name="adj2" fmla="val -3676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/>
              <a:t>完全適用評價時（裁判時）法。缺陷：違反溯及既往禁止原則。</a:t>
            </a:r>
          </a:p>
        </p:txBody>
      </p:sp>
      <p:sp>
        <p:nvSpPr>
          <p:cNvPr id="25610" name="AutoShape 12"/>
          <p:cNvSpPr>
            <a:spLocks noChangeArrowheads="1"/>
          </p:cNvSpPr>
          <p:nvPr/>
        </p:nvSpPr>
        <p:spPr bwMode="auto">
          <a:xfrm>
            <a:off x="4500563" y="3716338"/>
            <a:ext cx="4392612" cy="1152525"/>
          </a:xfrm>
          <a:prstGeom prst="wedgeRoundRectCallout">
            <a:avLst>
              <a:gd name="adj1" fmla="val -68866"/>
              <a:gd name="adj2" fmla="val -2755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2005</a:t>
            </a:r>
            <a:r>
              <a:rPr lang="zh-TW" altLang="en-US"/>
              <a:t>年以前刑法變更適用的原則。疑慮：溯及既往禁止原則的相容疑慮。</a:t>
            </a:r>
          </a:p>
        </p:txBody>
      </p:sp>
      <p:sp>
        <p:nvSpPr>
          <p:cNvPr id="25611" name="AutoShape 13"/>
          <p:cNvSpPr>
            <a:spLocks noChangeArrowheads="1"/>
          </p:cNvSpPr>
          <p:nvPr/>
        </p:nvSpPr>
        <p:spPr bwMode="auto">
          <a:xfrm>
            <a:off x="4500563" y="5157788"/>
            <a:ext cx="4392612" cy="1295400"/>
          </a:xfrm>
          <a:prstGeom prst="wedgeRoundRectCallout">
            <a:avLst>
              <a:gd name="adj1" fmla="val -69227"/>
              <a:gd name="adj2" fmla="val -33699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/>
              <a:t>符合行為時法的法定原則，且合乎刑法謙抑之思想。以行為時法為原則，新法從優為例外。</a:t>
            </a:r>
          </a:p>
        </p:txBody>
      </p:sp>
      <p:cxnSp>
        <p:nvCxnSpPr>
          <p:cNvPr id="25612" name="AutoShape 14"/>
          <p:cNvCxnSpPr>
            <a:cxnSpLocks noChangeShapeType="1"/>
            <a:stCxn id="25603" idx="3"/>
            <a:endCxn id="25605" idx="1"/>
          </p:cNvCxnSpPr>
          <p:nvPr/>
        </p:nvCxnSpPr>
        <p:spPr bwMode="auto">
          <a:xfrm flipV="1">
            <a:off x="1042988" y="3070225"/>
            <a:ext cx="720725" cy="6111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5613" name="AutoShape 15"/>
          <p:cNvCxnSpPr>
            <a:cxnSpLocks noChangeShapeType="1"/>
            <a:stCxn id="25603" idx="3"/>
            <a:endCxn id="25606" idx="1"/>
          </p:cNvCxnSpPr>
          <p:nvPr/>
        </p:nvCxnSpPr>
        <p:spPr bwMode="auto">
          <a:xfrm>
            <a:off x="1042988" y="3681413"/>
            <a:ext cx="720725" cy="6127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5614" name="AutoShape 16"/>
          <p:cNvCxnSpPr>
            <a:cxnSpLocks noChangeShapeType="1"/>
            <a:stCxn id="25603" idx="3"/>
            <a:endCxn id="25604" idx="1"/>
          </p:cNvCxnSpPr>
          <p:nvPr/>
        </p:nvCxnSpPr>
        <p:spPr bwMode="auto">
          <a:xfrm flipV="1">
            <a:off x="1042988" y="1917700"/>
            <a:ext cx="720725" cy="17637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5615" name="AutoShape 17"/>
          <p:cNvCxnSpPr>
            <a:cxnSpLocks noChangeShapeType="1"/>
            <a:stCxn id="25603" idx="3"/>
            <a:endCxn id="25607" idx="1"/>
          </p:cNvCxnSpPr>
          <p:nvPr/>
        </p:nvCxnSpPr>
        <p:spPr bwMode="auto">
          <a:xfrm>
            <a:off x="1042988" y="3681413"/>
            <a:ext cx="720725" cy="16922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38" y="382588"/>
            <a:ext cx="7929562" cy="792162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66FFFF"/>
                </a:solidFill>
                <a:effectLst/>
                <a:ea typeface="華康隸書體W5" pitchFamily="65" charset="-120"/>
              </a:rPr>
              <a:t>法律適用的前提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9487"/>
          </a:xfrm>
        </p:spPr>
        <p:txBody>
          <a:bodyPr/>
          <a:lstStyle/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zh-TW" altLang="en-US" sz="3600" smtClean="0">
                <a:effectLst/>
              </a:rPr>
              <a:t>壹、適用基準之判斷</a:t>
            </a: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zh-TW" altLang="en-US" smtClean="0">
                <a:effectLst/>
              </a:rPr>
              <a:t>   原則：以規範對象為基準</a:t>
            </a: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zh-TW" altLang="en-US" sz="3600" smtClean="0">
                <a:effectLst/>
              </a:rPr>
              <a:t>貳、比較適用關係</a:t>
            </a: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zh-TW" altLang="en-US" smtClean="0">
                <a:effectLst/>
              </a:rPr>
              <a:t>  </a:t>
            </a:r>
            <a:r>
              <a:rPr lang="zh-TW" altLang="en-US" smtClean="0">
                <a:effectLst/>
                <a:hlinkClick r:id="rId2" action="ppaction://hlinksldjump"/>
              </a:rPr>
              <a:t>一、生比較適用</a:t>
            </a:r>
            <a:r>
              <a:rPr lang="zh-TW" altLang="en-US" smtClean="0">
                <a:effectLst/>
              </a:rPr>
              <a:t>：規範對象跨越新舊規範</a:t>
            </a: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zh-TW" altLang="en-US" smtClean="0">
                <a:effectLst/>
              </a:rPr>
              <a:t>  二、不生比較適用：</a:t>
            </a: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zh-TW" altLang="en-US" smtClean="0">
                <a:effectLst/>
              </a:rPr>
              <a:t>  </a:t>
            </a:r>
            <a:r>
              <a:rPr lang="zh-TW" altLang="en-US" smtClean="0">
                <a:effectLst/>
                <a:hlinkClick r:id="rId3" action="ppaction://hlinksldjump"/>
              </a:rPr>
              <a:t>（一）規範對象完全於舊法適用效力中</a:t>
            </a:r>
            <a:endParaRPr lang="zh-TW" altLang="en-US" smtClean="0">
              <a:effectLst/>
            </a:endParaRP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zh-TW" altLang="en-US" smtClean="0">
                <a:effectLst/>
              </a:rPr>
              <a:t>  </a:t>
            </a:r>
            <a:r>
              <a:rPr lang="zh-TW" altLang="en-US" smtClean="0">
                <a:effectLst/>
                <a:hlinkClick r:id="rId4" action="ppaction://hlinksldjump"/>
              </a:rPr>
              <a:t>（二）規範對象完全於新法適用效力中</a:t>
            </a:r>
            <a:endParaRPr lang="zh-TW" altLang="en-US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60350"/>
            <a:ext cx="7772400" cy="865188"/>
          </a:xfrm>
          <a:noFill/>
          <a:ln w="12700">
            <a:solidFill>
              <a:schemeClr val="tx1"/>
            </a:solidFill>
          </a:ln>
        </p:spPr>
        <p:txBody>
          <a:bodyPr anchor="t" anchorCtr="0"/>
          <a:lstStyle/>
          <a:p>
            <a:pPr eaLnBrk="1" hangingPunct="1"/>
            <a:r>
              <a:rPr lang="zh-TW" altLang="en-US" smtClean="0">
                <a:solidFill>
                  <a:srgbClr val="66FFFF"/>
                </a:solidFill>
                <a:effectLst/>
                <a:ea typeface="華康隸書體W5" pitchFamily="65" charset="-120"/>
              </a:rPr>
              <a:t>適用問題關係圖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412875"/>
            <a:ext cx="8353425" cy="4895850"/>
          </a:xfrm>
        </p:spPr>
        <p:txBody>
          <a:bodyPr/>
          <a:lstStyle/>
          <a:p>
            <a:pPr algn="l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zh-TW" altLang="en-US" smtClean="0">
                <a:effectLst/>
                <a:hlinkClick r:id="rId2" action="ppaction://hlinksldjump"/>
              </a:rPr>
              <a:t>一、具有比較適用問題者：</a:t>
            </a:r>
            <a:endParaRPr lang="zh-TW" altLang="en-US" smtClean="0">
              <a:effectLst/>
            </a:endParaRPr>
          </a:p>
          <a:p>
            <a:pPr algn="l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zh-TW" altLang="en-US" smtClean="0">
                <a:effectLst/>
              </a:rPr>
              <a:t>      僅生於規範對象跨越新舊規定之情況。</a:t>
            </a: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827088" y="3860800"/>
            <a:ext cx="3097212" cy="144463"/>
          </a:xfrm>
          <a:prstGeom prst="flowChartTerminator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4933" name="AutoShape 5"/>
          <p:cNvSpPr>
            <a:spLocks noChangeArrowheads="1"/>
          </p:cNvSpPr>
          <p:nvPr/>
        </p:nvSpPr>
        <p:spPr bwMode="auto">
          <a:xfrm>
            <a:off x="5364163" y="2708275"/>
            <a:ext cx="2520950" cy="576263"/>
          </a:xfrm>
          <a:prstGeom prst="wedgeRoundRectCallout">
            <a:avLst>
              <a:gd name="adj1" fmla="val -89861"/>
              <a:gd name="adj2" fmla="val 11804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75000"/>
              </a:lnSpc>
            </a:pPr>
            <a:r>
              <a:rPr lang="zh-TW" altLang="en-US">
                <a:latin typeface="Arial" charset="0"/>
                <a:ea typeface="華康隸書體W5" pitchFamily="65" charset="-120"/>
              </a:rPr>
              <a:t>同一規範發生變更</a:t>
            </a:r>
          </a:p>
        </p:txBody>
      </p:sp>
      <p:sp>
        <p:nvSpPr>
          <p:cNvPr id="124934" name="AutoShape 6"/>
          <p:cNvSpPr>
            <a:spLocks noChangeArrowheads="1"/>
          </p:cNvSpPr>
          <p:nvPr/>
        </p:nvSpPr>
        <p:spPr bwMode="auto">
          <a:xfrm>
            <a:off x="1835150" y="4652963"/>
            <a:ext cx="1441450" cy="431800"/>
          </a:xfrm>
          <a:prstGeom prst="wedgeEllipseCallout">
            <a:avLst>
              <a:gd name="adj1" fmla="val -1542"/>
              <a:gd name="adj2" fmla="val -163972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75000"/>
              </a:lnSpc>
            </a:pPr>
            <a:r>
              <a:rPr lang="zh-TW" altLang="en-US">
                <a:latin typeface="Arial" charset="0"/>
                <a:ea typeface="華康隸書體W5" pitchFamily="65" charset="-120"/>
              </a:rPr>
              <a:t>原規定</a:t>
            </a:r>
          </a:p>
        </p:txBody>
      </p:sp>
      <p:sp>
        <p:nvSpPr>
          <p:cNvPr id="124935" name="AutoShape 7"/>
          <p:cNvSpPr>
            <a:spLocks noChangeArrowheads="1"/>
          </p:cNvSpPr>
          <p:nvPr/>
        </p:nvSpPr>
        <p:spPr bwMode="auto">
          <a:xfrm>
            <a:off x="6300788" y="4508500"/>
            <a:ext cx="1655762" cy="431800"/>
          </a:xfrm>
          <a:prstGeom prst="wedgeEllipseCallout">
            <a:avLst>
              <a:gd name="adj1" fmla="val -36384"/>
              <a:gd name="adj2" fmla="val -118384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75000"/>
              </a:lnSpc>
            </a:pPr>
            <a:r>
              <a:rPr lang="zh-TW" altLang="en-US">
                <a:latin typeface="Arial" charset="0"/>
                <a:ea typeface="華康隸書體W5" pitchFamily="65" charset="-120"/>
              </a:rPr>
              <a:t>修正規定</a:t>
            </a:r>
          </a:p>
        </p:txBody>
      </p:sp>
      <p:sp>
        <p:nvSpPr>
          <p:cNvPr id="124936" name="AutoShape 8"/>
          <p:cNvSpPr>
            <a:spLocks noChangeArrowheads="1"/>
          </p:cNvSpPr>
          <p:nvPr/>
        </p:nvSpPr>
        <p:spPr bwMode="auto">
          <a:xfrm>
            <a:off x="3635375" y="5013325"/>
            <a:ext cx="2087563" cy="1368425"/>
          </a:xfrm>
          <a:prstGeom prst="wedgeRectCallout">
            <a:avLst>
              <a:gd name="adj1" fmla="val -23079"/>
              <a:gd name="adj2" fmla="val -91880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  <a:ea typeface="華康隸書體W5" pitchFamily="65" charset="-120"/>
              </a:rPr>
              <a:t>規範對象發生於原規定之時，卻於評價完成前法律發生變更</a:t>
            </a:r>
          </a:p>
        </p:txBody>
      </p:sp>
      <p:sp>
        <p:nvSpPr>
          <p:cNvPr id="124937" name="AutoShape 9"/>
          <p:cNvSpPr>
            <a:spLocks noChangeArrowheads="1"/>
          </p:cNvSpPr>
          <p:nvPr/>
        </p:nvSpPr>
        <p:spPr bwMode="auto">
          <a:xfrm>
            <a:off x="3635375" y="2781300"/>
            <a:ext cx="1223963" cy="431800"/>
          </a:xfrm>
          <a:prstGeom prst="wedgeRoundRectCallout">
            <a:avLst>
              <a:gd name="adj1" fmla="val -27560"/>
              <a:gd name="adj2" fmla="val 120588"/>
              <a:gd name="adj3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75000"/>
              </a:lnSpc>
            </a:pPr>
            <a:r>
              <a:rPr lang="zh-TW" altLang="en-US">
                <a:latin typeface="Arial" charset="0"/>
                <a:ea typeface="華康隸書體W5" pitchFamily="65" charset="-120"/>
              </a:rPr>
              <a:t>變更點</a:t>
            </a:r>
          </a:p>
        </p:txBody>
      </p:sp>
      <p:sp>
        <p:nvSpPr>
          <p:cNvPr id="124938" name="AutoShape 10"/>
          <p:cNvSpPr>
            <a:spLocks noChangeArrowheads="1"/>
          </p:cNvSpPr>
          <p:nvPr/>
        </p:nvSpPr>
        <p:spPr bwMode="auto">
          <a:xfrm>
            <a:off x="3851275" y="3644900"/>
            <a:ext cx="215900" cy="647700"/>
          </a:xfrm>
          <a:prstGeom prst="flowChartCollate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4939" name="AutoShape 11"/>
          <p:cNvSpPr>
            <a:spLocks noChangeArrowheads="1"/>
          </p:cNvSpPr>
          <p:nvPr/>
        </p:nvSpPr>
        <p:spPr bwMode="auto">
          <a:xfrm>
            <a:off x="3995738" y="3860800"/>
            <a:ext cx="3816350" cy="144463"/>
          </a:xfrm>
          <a:prstGeom prst="flowChartTerminator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4940" name="AutoShape 12"/>
          <p:cNvSpPr>
            <a:spLocks noChangeArrowheads="1"/>
          </p:cNvSpPr>
          <p:nvPr/>
        </p:nvSpPr>
        <p:spPr bwMode="auto">
          <a:xfrm>
            <a:off x="2771775" y="3716338"/>
            <a:ext cx="3095625" cy="433387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solidFill>
                  <a:schemeClr val="tx1"/>
                </a:solidFill>
                <a:ea typeface="華康中楷體" pitchFamily="49" charset="-120"/>
              </a:rPr>
              <a:t>規範對象發生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10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4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4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4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 animBg="1"/>
      <p:bldP spid="124933" grpId="0" animBg="1"/>
      <p:bldP spid="124934" grpId="0" animBg="1"/>
      <p:bldP spid="124935" grpId="0" animBg="1"/>
      <p:bldP spid="124936" grpId="0" animBg="1"/>
      <p:bldP spid="124937" grpId="0" animBg="1"/>
      <p:bldP spid="124938" grpId="0" animBg="1"/>
      <p:bldP spid="124939" grpId="0" animBg="1"/>
      <p:bldP spid="12494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260350"/>
            <a:ext cx="8229600" cy="6119813"/>
          </a:xfrm>
        </p:spPr>
        <p:txBody>
          <a:bodyPr/>
          <a:lstStyle/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zh-TW" altLang="en-US" smtClean="0"/>
              <a:t>二、不生比較適用情形：適用該有規範。</a:t>
            </a: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zh-TW" altLang="en-US" smtClean="0"/>
              <a:t>     即規範對象並無跨越新舊規定之情形。</a:t>
            </a: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zh-TW" altLang="en-US" smtClean="0">
                <a:hlinkClick r:id="rId2" action="ppaction://hlinksldjump"/>
              </a:rPr>
              <a:t>（一）規範對象之發生與評價完成均在舊法者：即都在變更之前。</a:t>
            </a:r>
            <a:endParaRPr lang="zh-TW" altLang="en-US" smtClean="0"/>
          </a:p>
        </p:txBody>
      </p:sp>
      <p:sp>
        <p:nvSpPr>
          <p:cNvPr id="125956" name="AutoShape 4"/>
          <p:cNvSpPr>
            <a:spLocks noChangeArrowheads="1"/>
          </p:cNvSpPr>
          <p:nvPr/>
        </p:nvSpPr>
        <p:spPr bwMode="auto">
          <a:xfrm>
            <a:off x="1116013" y="3860800"/>
            <a:ext cx="4176712" cy="71438"/>
          </a:xfrm>
          <a:prstGeom prst="flowChartTerminator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2843213" y="3716338"/>
            <a:ext cx="2016125" cy="2889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zh-TW" altLang="en-US">
                <a:latin typeface="Arial" charset="0"/>
                <a:ea typeface="華康隸書體W5" pitchFamily="65" charset="-120"/>
              </a:rPr>
              <a:t>規範對象</a:t>
            </a:r>
          </a:p>
        </p:txBody>
      </p:sp>
      <p:sp>
        <p:nvSpPr>
          <p:cNvPr id="125958" name="AutoShape 6"/>
          <p:cNvSpPr>
            <a:spLocks noChangeArrowheads="1"/>
          </p:cNvSpPr>
          <p:nvPr/>
        </p:nvSpPr>
        <p:spPr bwMode="auto">
          <a:xfrm>
            <a:off x="5364163" y="3860800"/>
            <a:ext cx="3168650" cy="71438"/>
          </a:xfrm>
          <a:prstGeom prst="flowChartTerminator">
            <a:avLst/>
          </a:prstGeom>
          <a:solidFill>
            <a:srgbClr val="3333FF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5959" name="AutoShape 7"/>
          <p:cNvSpPr>
            <a:spLocks noChangeArrowheads="1"/>
          </p:cNvSpPr>
          <p:nvPr/>
        </p:nvSpPr>
        <p:spPr bwMode="auto">
          <a:xfrm>
            <a:off x="5724525" y="2420938"/>
            <a:ext cx="2663825" cy="719137"/>
          </a:xfrm>
          <a:prstGeom prst="wedgeRoundRectCallout">
            <a:avLst>
              <a:gd name="adj1" fmla="val -61144"/>
              <a:gd name="adj2" fmla="val 10629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>
                <a:latin typeface="Arial" charset="0"/>
                <a:ea typeface="華康隸書體W5" pitchFamily="65" charset="-120"/>
              </a:rPr>
              <a:t>同一規範變更</a:t>
            </a:r>
          </a:p>
        </p:txBody>
      </p:sp>
      <p:sp>
        <p:nvSpPr>
          <p:cNvPr id="125960" name="AutoShape 8"/>
          <p:cNvSpPr>
            <a:spLocks noChangeArrowheads="1"/>
          </p:cNvSpPr>
          <p:nvPr/>
        </p:nvSpPr>
        <p:spPr bwMode="auto">
          <a:xfrm>
            <a:off x="5219700" y="4437063"/>
            <a:ext cx="649288" cy="1152525"/>
          </a:xfrm>
          <a:prstGeom prst="wedgeEllipseCallout">
            <a:avLst>
              <a:gd name="adj1" fmla="val -32639"/>
              <a:gd name="adj2" fmla="val -83472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zh-TW" altLang="en-US">
                <a:latin typeface="Arial" charset="0"/>
                <a:ea typeface="華康隸書體W5" pitchFamily="65" charset="-120"/>
              </a:rPr>
              <a:t>變更點</a:t>
            </a:r>
          </a:p>
        </p:txBody>
      </p:sp>
      <p:sp>
        <p:nvSpPr>
          <p:cNvPr id="125961" name="AutoShape 9"/>
          <p:cNvSpPr>
            <a:spLocks noChangeArrowheads="1"/>
          </p:cNvSpPr>
          <p:nvPr/>
        </p:nvSpPr>
        <p:spPr bwMode="auto">
          <a:xfrm>
            <a:off x="611188" y="4508500"/>
            <a:ext cx="1944687" cy="720725"/>
          </a:xfrm>
          <a:prstGeom prst="wedgeEllipseCallout">
            <a:avLst>
              <a:gd name="adj1" fmla="val 20120"/>
              <a:gd name="adj2" fmla="val -109912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>
                <a:latin typeface="Arial" charset="0"/>
                <a:ea typeface="華康隸書體W5" pitchFamily="65" charset="-120"/>
              </a:rPr>
              <a:t>原規定</a:t>
            </a:r>
          </a:p>
        </p:txBody>
      </p:sp>
      <p:sp>
        <p:nvSpPr>
          <p:cNvPr id="125962" name="AutoShape 10"/>
          <p:cNvSpPr>
            <a:spLocks noChangeArrowheads="1"/>
          </p:cNvSpPr>
          <p:nvPr/>
        </p:nvSpPr>
        <p:spPr bwMode="auto">
          <a:xfrm>
            <a:off x="6804025" y="4652963"/>
            <a:ext cx="1800225" cy="719137"/>
          </a:xfrm>
          <a:prstGeom prst="wedgeEllipseCallout">
            <a:avLst>
              <a:gd name="adj1" fmla="val -17991"/>
              <a:gd name="adj2" fmla="val -12969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>
                <a:latin typeface="Arial" charset="0"/>
                <a:ea typeface="華康隸書體W5" pitchFamily="65" charset="-120"/>
              </a:rPr>
              <a:t>修正規定</a:t>
            </a:r>
          </a:p>
        </p:txBody>
      </p:sp>
      <p:sp>
        <p:nvSpPr>
          <p:cNvPr id="125963" name="AutoShape 11"/>
          <p:cNvSpPr>
            <a:spLocks noChangeArrowheads="1"/>
          </p:cNvSpPr>
          <p:nvPr/>
        </p:nvSpPr>
        <p:spPr bwMode="auto">
          <a:xfrm>
            <a:off x="3348038" y="4652963"/>
            <a:ext cx="1512887" cy="1728787"/>
          </a:xfrm>
          <a:prstGeom prst="wedgeRectCallout">
            <a:avLst>
              <a:gd name="adj1" fmla="val -25866"/>
              <a:gd name="adj2" fmla="val -83519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  <a:ea typeface="華康隸書體W5" pitchFamily="65" charset="-120"/>
              </a:rPr>
              <a:t>規範對象發生及評價完成，均生於原規定效力範圍之中</a:t>
            </a:r>
          </a:p>
        </p:txBody>
      </p:sp>
      <p:sp>
        <p:nvSpPr>
          <p:cNvPr id="125964" name="AutoShape 12"/>
          <p:cNvSpPr>
            <a:spLocks noChangeArrowheads="1"/>
          </p:cNvSpPr>
          <p:nvPr/>
        </p:nvSpPr>
        <p:spPr bwMode="auto">
          <a:xfrm>
            <a:off x="5219700" y="3716338"/>
            <a:ext cx="144463" cy="217487"/>
          </a:xfrm>
          <a:prstGeom prst="triangle">
            <a:avLst>
              <a:gd name="adj" fmla="val 50000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2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6" dur="1000"/>
                                        <p:tgtEl>
                                          <p:spTgt spid="125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5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5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6" grpId="0" animBg="1"/>
      <p:bldP spid="125957" grpId="0" animBg="1"/>
      <p:bldP spid="125958" grpId="0" animBg="1"/>
      <p:bldP spid="125959" grpId="0" animBg="1"/>
      <p:bldP spid="125960" grpId="0" animBg="1"/>
      <p:bldP spid="125961" grpId="0" animBg="1"/>
      <p:bldP spid="125962" grpId="0" animBg="1"/>
      <p:bldP spid="125963" grpId="0" animBg="1"/>
      <p:bldP spid="12596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60350"/>
            <a:ext cx="8229600" cy="5797550"/>
          </a:xfrm>
        </p:spPr>
        <p:txBody>
          <a:bodyPr/>
          <a:lstStyle/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zh-TW" altLang="en-US" smtClean="0">
                <a:hlinkClick r:id="rId2" action="ppaction://hlinksldjump"/>
              </a:rPr>
              <a:t>（二）規範對象之發生與評價均在修正法者：即都在變更之後。</a:t>
            </a:r>
            <a:endParaRPr lang="zh-TW" altLang="en-US" smtClean="0"/>
          </a:p>
        </p:txBody>
      </p:sp>
      <p:sp>
        <p:nvSpPr>
          <p:cNvPr id="126980" name="AutoShape 4"/>
          <p:cNvSpPr>
            <a:spLocks noChangeArrowheads="1"/>
          </p:cNvSpPr>
          <p:nvPr/>
        </p:nvSpPr>
        <p:spPr bwMode="auto">
          <a:xfrm>
            <a:off x="827088" y="3141663"/>
            <a:ext cx="3168650" cy="71437"/>
          </a:xfrm>
          <a:prstGeom prst="flowChartTerminator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6981" name="AutoShape 5"/>
          <p:cNvSpPr>
            <a:spLocks noChangeArrowheads="1"/>
          </p:cNvSpPr>
          <p:nvPr/>
        </p:nvSpPr>
        <p:spPr bwMode="auto">
          <a:xfrm>
            <a:off x="3924300" y="2924175"/>
            <a:ext cx="214313" cy="288925"/>
          </a:xfrm>
          <a:prstGeom prst="triangle">
            <a:avLst>
              <a:gd name="adj" fmla="val 50000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6982" name="AutoShape 6"/>
          <p:cNvSpPr>
            <a:spLocks noChangeArrowheads="1"/>
          </p:cNvSpPr>
          <p:nvPr/>
        </p:nvSpPr>
        <p:spPr bwMode="auto">
          <a:xfrm>
            <a:off x="4067175" y="3141663"/>
            <a:ext cx="4033838" cy="71437"/>
          </a:xfrm>
          <a:prstGeom prst="flowChartTerminator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6983" name="Rectangle 7"/>
          <p:cNvSpPr>
            <a:spLocks noChangeArrowheads="1"/>
          </p:cNvSpPr>
          <p:nvPr/>
        </p:nvSpPr>
        <p:spPr bwMode="auto">
          <a:xfrm>
            <a:off x="4427538" y="3068638"/>
            <a:ext cx="2016125" cy="2889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  <a:ea typeface="華康隸書體W5" pitchFamily="65" charset="-120"/>
              </a:rPr>
              <a:t>規範對象</a:t>
            </a:r>
          </a:p>
        </p:txBody>
      </p:sp>
      <p:sp>
        <p:nvSpPr>
          <p:cNvPr id="126984" name="AutoShape 8"/>
          <p:cNvSpPr>
            <a:spLocks noChangeArrowheads="1"/>
          </p:cNvSpPr>
          <p:nvPr/>
        </p:nvSpPr>
        <p:spPr bwMode="auto">
          <a:xfrm>
            <a:off x="3563938" y="1844675"/>
            <a:ext cx="2879725" cy="647700"/>
          </a:xfrm>
          <a:prstGeom prst="wedgeRoundRectCallout">
            <a:avLst>
              <a:gd name="adj1" fmla="val -27176"/>
              <a:gd name="adj2" fmla="val 11053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>
                <a:latin typeface="Arial" charset="0"/>
                <a:ea typeface="華康隸書體W5" pitchFamily="65" charset="-120"/>
              </a:rPr>
              <a:t>同一規範變更</a:t>
            </a:r>
          </a:p>
        </p:txBody>
      </p:sp>
      <p:sp>
        <p:nvSpPr>
          <p:cNvPr id="126985" name="AutoShape 9"/>
          <p:cNvSpPr>
            <a:spLocks noChangeArrowheads="1"/>
          </p:cNvSpPr>
          <p:nvPr/>
        </p:nvSpPr>
        <p:spPr bwMode="auto">
          <a:xfrm>
            <a:off x="1619250" y="3644900"/>
            <a:ext cx="1439863" cy="504825"/>
          </a:xfrm>
          <a:prstGeom prst="wedgeEllipseCallout">
            <a:avLst>
              <a:gd name="adj1" fmla="val -13505"/>
              <a:gd name="adj2" fmla="val -12830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>
                <a:latin typeface="Arial" charset="0"/>
                <a:ea typeface="華康隸書體W5" pitchFamily="65" charset="-120"/>
              </a:rPr>
              <a:t>原規定</a:t>
            </a:r>
          </a:p>
        </p:txBody>
      </p:sp>
      <p:sp>
        <p:nvSpPr>
          <p:cNvPr id="126986" name="AutoShape 10"/>
          <p:cNvSpPr>
            <a:spLocks noChangeArrowheads="1"/>
          </p:cNvSpPr>
          <p:nvPr/>
        </p:nvSpPr>
        <p:spPr bwMode="auto">
          <a:xfrm>
            <a:off x="3851275" y="3644900"/>
            <a:ext cx="504825" cy="1223963"/>
          </a:xfrm>
          <a:prstGeom prst="wedgeEllipseCallout">
            <a:avLst>
              <a:gd name="adj1" fmla="val -12894"/>
              <a:gd name="adj2" fmla="val -7334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  <a:ea typeface="華康隸書體W5" pitchFamily="65" charset="-120"/>
              </a:rPr>
              <a:t>變更點</a:t>
            </a:r>
          </a:p>
        </p:txBody>
      </p:sp>
      <p:sp>
        <p:nvSpPr>
          <p:cNvPr id="126987" name="AutoShape 11"/>
          <p:cNvSpPr>
            <a:spLocks noChangeArrowheads="1"/>
          </p:cNvSpPr>
          <p:nvPr/>
        </p:nvSpPr>
        <p:spPr bwMode="auto">
          <a:xfrm>
            <a:off x="6804025" y="3860800"/>
            <a:ext cx="1655763" cy="576263"/>
          </a:xfrm>
          <a:prstGeom prst="wedgeEllipseCallout">
            <a:avLst>
              <a:gd name="adj1" fmla="val -19509"/>
              <a:gd name="adj2" fmla="val -14394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>
                <a:latin typeface="Arial" charset="0"/>
                <a:ea typeface="華康隸書體W5" pitchFamily="65" charset="-120"/>
              </a:rPr>
              <a:t>修正規定</a:t>
            </a:r>
          </a:p>
        </p:txBody>
      </p:sp>
      <p:sp>
        <p:nvSpPr>
          <p:cNvPr id="126988" name="AutoShape 12"/>
          <p:cNvSpPr>
            <a:spLocks noChangeArrowheads="1"/>
          </p:cNvSpPr>
          <p:nvPr/>
        </p:nvSpPr>
        <p:spPr bwMode="auto">
          <a:xfrm>
            <a:off x="4859338" y="4005263"/>
            <a:ext cx="1223962" cy="1368425"/>
          </a:xfrm>
          <a:prstGeom prst="wedgeRectCallout">
            <a:avLst>
              <a:gd name="adj1" fmla="val -22375"/>
              <a:gd name="adj2" fmla="val -85037"/>
            </a:avLst>
          </a:prstGeom>
          <a:solidFill>
            <a:srgbClr val="66FFFF"/>
          </a:solidFill>
          <a:ln w="9525">
            <a:solidFill>
              <a:srgbClr val="66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  <a:ea typeface="華康隸書體W5" pitchFamily="65" charset="-120"/>
              </a:rPr>
              <a:t>規範對象發生於規範變更之後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5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6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6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0" dur="500"/>
                                        <p:tgtEl>
                                          <p:spTgt spid="126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6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6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0" grpId="0" animBg="1"/>
      <p:bldP spid="126981" grpId="0" animBg="1"/>
      <p:bldP spid="126982" grpId="0" animBg="1"/>
      <p:bldP spid="126983" grpId="0" animBg="1"/>
      <p:bldP spid="126984" grpId="0" animBg="1"/>
      <p:bldP spid="126985" grpId="0" animBg="1"/>
      <p:bldP spid="126986" grpId="0" animBg="1"/>
      <p:bldP spid="126987" grpId="0" animBg="1"/>
      <p:bldP spid="12698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46125"/>
          </a:xfrm>
          <a:ln>
            <a:solidFill>
              <a:srgbClr val="66FF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66FFFF"/>
                </a:solidFill>
                <a:ea typeface="華康隸書體W5" pitchFamily="65" charset="-120"/>
              </a:rPr>
              <a:t>適用基準之判斷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5387"/>
          </a:xfrm>
        </p:spPr>
        <p:txBody>
          <a:bodyPr/>
          <a:lstStyle/>
          <a:p>
            <a:pPr algn="just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zh-TW" altLang="en-US" smtClean="0">
                <a:solidFill>
                  <a:srgbClr val="66FF33"/>
                </a:solidFill>
                <a:effectLst/>
              </a:rPr>
              <a:t>原則</a:t>
            </a:r>
            <a:r>
              <a:rPr lang="zh-TW" altLang="en-US" smtClean="0">
                <a:effectLst/>
              </a:rPr>
              <a:t>：以規範對象之發生與評價完成，作   為適用判斷之基準。</a:t>
            </a:r>
          </a:p>
          <a:p>
            <a:pPr algn="just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zh-TW" altLang="en-US" smtClean="0">
                <a:solidFill>
                  <a:srgbClr val="66FF33"/>
                </a:solidFill>
                <a:effectLst/>
              </a:rPr>
              <a:t>基準</a:t>
            </a:r>
            <a:r>
              <a:rPr lang="zh-TW" altLang="en-US" smtClean="0">
                <a:effectLst/>
              </a:rPr>
              <a:t>：規範事項發生。</a:t>
            </a:r>
          </a:p>
          <a:p>
            <a:pPr algn="just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zh-TW" altLang="en-US" smtClean="0">
                <a:solidFill>
                  <a:srgbClr val="66FF33"/>
                </a:solidFill>
                <a:effectLst/>
              </a:rPr>
              <a:t>範圍</a:t>
            </a:r>
            <a:r>
              <a:rPr lang="zh-TW" altLang="en-US" smtClean="0">
                <a:effectLst/>
              </a:rPr>
              <a:t>：</a:t>
            </a:r>
            <a:r>
              <a:rPr lang="zh-TW" altLang="en-US" smtClean="0">
                <a:solidFill>
                  <a:srgbClr val="66FF33"/>
                </a:solidFill>
                <a:effectLst/>
              </a:rPr>
              <a:t>自規範對象發生至其評價完成前</a:t>
            </a:r>
            <a:r>
              <a:rPr lang="zh-TW" altLang="en-US" smtClean="0">
                <a:effectLst/>
              </a:rPr>
              <a:t>。</a:t>
            </a:r>
          </a:p>
        </p:txBody>
      </p:sp>
      <p:sp>
        <p:nvSpPr>
          <p:cNvPr id="128004" name="AutoShape 4"/>
          <p:cNvSpPr>
            <a:spLocks noChangeArrowheads="1"/>
          </p:cNvSpPr>
          <p:nvPr/>
        </p:nvSpPr>
        <p:spPr bwMode="auto">
          <a:xfrm>
            <a:off x="1116013" y="4652963"/>
            <a:ext cx="7127875" cy="71437"/>
          </a:xfrm>
          <a:prstGeom prst="flowChartTerminator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8005" name="AutoShape 5"/>
          <p:cNvSpPr>
            <a:spLocks noChangeArrowheads="1"/>
          </p:cNvSpPr>
          <p:nvPr/>
        </p:nvSpPr>
        <p:spPr bwMode="auto">
          <a:xfrm>
            <a:off x="2771775" y="4508500"/>
            <a:ext cx="144463" cy="360363"/>
          </a:xfrm>
          <a:prstGeom prst="flowChartSor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8006" name="AutoShape 6"/>
          <p:cNvSpPr>
            <a:spLocks noChangeArrowheads="1"/>
          </p:cNvSpPr>
          <p:nvPr/>
        </p:nvSpPr>
        <p:spPr bwMode="auto">
          <a:xfrm>
            <a:off x="6084888" y="4508500"/>
            <a:ext cx="142875" cy="360363"/>
          </a:xfrm>
          <a:prstGeom prst="flowChartCollate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8007" name="AutoShape 7"/>
          <p:cNvSpPr>
            <a:spLocks noChangeArrowheads="1"/>
          </p:cNvSpPr>
          <p:nvPr/>
        </p:nvSpPr>
        <p:spPr bwMode="auto">
          <a:xfrm>
            <a:off x="2987675" y="3500438"/>
            <a:ext cx="1584325" cy="504825"/>
          </a:xfrm>
          <a:prstGeom prst="wedgeRoundRectCallout">
            <a:avLst>
              <a:gd name="adj1" fmla="val -8718"/>
              <a:gd name="adj2" fmla="val 141509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>
                <a:latin typeface="Arial" charset="0"/>
                <a:ea typeface="華康隸書體W5" pitchFamily="65" charset="-120"/>
              </a:rPr>
              <a:t>法律規範</a:t>
            </a:r>
          </a:p>
        </p:txBody>
      </p:sp>
      <p:sp>
        <p:nvSpPr>
          <p:cNvPr id="128008" name="AutoShape 8"/>
          <p:cNvSpPr>
            <a:spLocks noChangeArrowheads="1"/>
          </p:cNvSpPr>
          <p:nvPr/>
        </p:nvSpPr>
        <p:spPr bwMode="auto">
          <a:xfrm>
            <a:off x="1692275" y="5300663"/>
            <a:ext cx="1439863" cy="720725"/>
          </a:xfrm>
          <a:prstGeom prst="wedgeEllipseCallout">
            <a:avLst>
              <a:gd name="adj1" fmla="val 26185"/>
              <a:gd name="adj2" fmla="val -102421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>
                <a:latin typeface="Arial" charset="0"/>
                <a:ea typeface="華康隸書體W5" pitchFamily="65" charset="-120"/>
              </a:rPr>
              <a:t>規範對象發生</a:t>
            </a:r>
          </a:p>
        </p:txBody>
      </p:sp>
      <p:sp>
        <p:nvSpPr>
          <p:cNvPr id="128009" name="AutoShape 9"/>
          <p:cNvSpPr>
            <a:spLocks noChangeArrowheads="1"/>
          </p:cNvSpPr>
          <p:nvPr/>
        </p:nvSpPr>
        <p:spPr bwMode="auto">
          <a:xfrm>
            <a:off x="5940425" y="5373688"/>
            <a:ext cx="1655763" cy="576262"/>
          </a:xfrm>
          <a:prstGeom prst="wedgeEllipseCallout">
            <a:avLst>
              <a:gd name="adj1" fmla="val -27278"/>
              <a:gd name="adj2" fmla="val -12520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zh-TW" altLang="en-US">
                <a:latin typeface="Arial" charset="0"/>
                <a:ea typeface="華康隸書體W5" pitchFamily="65" charset="-120"/>
              </a:rPr>
              <a:t>評價完成</a:t>
            </a:r>
          </a:p>
        </p:txBody>
      </p:sp>
      <p:sp>
        <p:nvSpPr>
          <p:cNvPr id="128010" name="AutoShape 10"/>
          <p:cNvSpPr>
            <a:spLocks noChangeArrowheads="1"/>
          </p:cNvSpPr>
          <p:nvPr/>
        </p:nvSpPr>
        <p:spPr bwMode="auto">
          <a:xfrm>
            <a:off x="1476375" y="4076700"/>
            <a:ext cx="576263" cy="360363"/>
          </a:xfrm>
          <a:prstGeom prst="wedgeEllipseCallout">
            <a:avLst>
              <a:gd name="adj1" fmla="val 13361"/>
              <a:gd name="adj2" fmla="val 7775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60000"/>
              </a:lnSpc>
            </a:pPr>
            <a:r>
              <a:rPr lang="zh-TW" altLang="en-US">
                <a:latin typeface="Arial" charset="0"/>
                <a:ea typeface="華康隸書體W5" pitchFamily="65" charset="-120"/>
              </a:rPr>
              <a:t>前</a:t>
            </a:r>
          </a:p>
        </p:txBody>
      </p:sp>
      <p:sp>
        <p:nvSpPr>
          <p:cNvPr id="128011" name="AutoShape 11"/>
          <p:cNvSpPr>
            <a:spLocks noChangeArrowheads="1"/>
          </p:cNvSpPr>
          <p:nvPr/>
        </p:nvSpPr>
        <p:spPr bwMode="auto">
          <a:xfrm>
            <a:off x="6732588" y="4076700"/>
            <a:ext cx="647700" cy="360363"/>
          </a:xfrm>
          <a:prstGeom prst="wedgeEllipseCallout">
            <a:avLst>
              <a:gd name="adj1" fmla="val -41421"/>
              <a:gd name="adj2" fmla="val 81718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60000"/>
              </a:lnSpc>
            </a:pPr>
            <a:r>
              <a:rPr lang="zh-TW" altLang="en-US">
                <a:latin typeface="Arial" charset="0"/>
                <a:ea typeface="華康隸書體W5" pitchFamily="65" charset="-120"/>
              </a:rPr>
              <a:t>後</a:t>
            </a:r>
          </a:p>
        </p:txBody>
      </p:sp>
      <p:sp>
        <p:nvSpPr>
          <p:cNvPr id="128012" name="AutoShape 12"/>
          <p:cNvSpPr>
            <a:spLocks noChangeArrowheads="1"/>
          </p:cNvSpPr>
          <p:nvPr/>
        </p:nvSpPr>
        <p:spPr bwMode="auto">
          <a:xfrm>
            <a:off x="3779838" y="5300663"/>
            <a:ext cx="1871662" cy="936625"/>
          </a:xfrm>
          <a:prstGeom prst="wedgeRectCallout">
            <a:avLst>
              <a:gd name="adj1" fmla="val -29218"/>
              <a:gd name="adj2" fmla="val -88644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  <a:ea typeface="華康隸書體W5" pitchFamily="65" charset="-120"/>
              </a:rPr>
              <a:t>法律變更適用檢討之範圍</a:t>
            </a:r>
          </a:p>
        </p:txBody>
      </p:sp>
      <p:sp>
        <p:nvSpPr>
          <p:cNvPr id="128013" name="AutoShape 13"/>
          <p:cNvSpPr>
            <a:spLocks noChangeArrowheads="1"/>
          </p:cNvSpPr>
          <p:nvPr/>
        </p:nvSpPr>
        <p:spPr bwMode="auto">
          <a:xfrm>
            <a:off x="4356100" y="4508500"/>
            <a:ext cx="215900" cy="360363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28014" name="AutoShape 14"/>
          <p:cNvSpPr>
            <a:spLocks noChangeArrowheads="1"/>
          </p:cNvSpPr>
          <p:nvPr/>
        </p:nvSpPr>
        <p:spPr bwMode="auto">
          <a:xfrm>
            <a:off x="4932363" y="3500438"/>
            <a:ext cx="1439862" cy="504825"/>
          </a:xfrm>
          <a:prstGeom prst="wedgeRoundRectCallout">
            <a:avLst>
              <a:gd name="adj1" fmla="val -68634"/>
              <a:gd name="adj2" fmla="val 12169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/>
              <a:t>法律變更</a:t>
            </a:r>
          </a:p>
        </p:txBody>
      </p:sp>
      <p:sp>
        <p:nvSpPr>
          <p:cNvPr id="128015" name="AutoShape 15"/>
          <p:cNvSpPr>
            <a:spLocks noChangeArrowheads="1"/>
          </p:cNvSpPr>
          <p:nvPr/>
        </p:nvSpPr>
        <p:spPr bwMode="auto">
          <a:xfrm>
            <a:off x="2916238" y="4508500"/>
            <a:ext cx="3240087" cy="360363"/>
          </a:xfrm>
          <a:prstGeom prst="flowChartTerminator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評價階段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2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8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8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8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8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8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8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8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8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8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8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4" grpId="0" animBg="1"/>
      <p:bldP spid="128005" grpId="0" animBg="1"/>
      <p:bldP spid="128006" grpId="0" animBg="1"/>
      <p:bldP spid="128007" grpId="0" animBg="1"/>
      <p:bldP spid="128008" grpId="0" animBg="1"/>
      <p:bldP spid="128009" grpId="0" animBg="1"/>
      <p:bldP spid="128010" grpId="0" animBg="1"/>
      <p:bldP spid="128011" grpId="0" animBg="1"/>
      <p:bldP spid="128012" grpId="0" animBg="1"/>
      <p:bldP spid="128013" grpId="0" animBg="1"/>
      <p:bldP spid="128014" grpId="0" animBg="1"/>
      <p:bldP spid="1280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  <a:ea typeface="華康隸書體W5" pitchFamily="65" charset="-120"/>
              </a:rPr>
              <a:t>刑法的理解</a:t>
            </a:r>
          </a:p>
        </p:txBody>
      </p:sp>
      <p:sp>
        <p:nvSpPr>
          <p:cNvPr id="15363" name="AutoShape 6"/>
          <p:cNvSpPr>
            <a:spLocks noChangeArrowheads="1"/>
          </p:cNvSpPr>
          <p:nvPr/>
        </p:nvSpPr>
        <p:spPr bwMode="auto">
          <a:xfrm>
            <a:off x="3851275" y="1628775"/>
            <a:ext cx="1368425" cy="1079500"/>
          </a:xfrm>
          <a:prstGeom prst="flowChartConnector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刑法</a:t>
            </a:r>
          </a:p>
        </p:txBody>
      </p:sp>
      <p:sp>
        <p:nvSpPr>
          <p:cNvPr id="15364" name="AutoShape 7"/>
          <p:cNvSpPr>
            <a:spLocks noChangeArrowheads="1"/>
          </p:cNvSpPr>
          <p:nvPr/>
        </p:nvSpPr>
        <p:spPr bwMode="auto">
          <a:xfrm>
            <a:off x="1908175" y="4581525"/>
            <a:ext cx="1368425" cy="1079500"/>
          </a:xfrm>
          <a:prstGeom prst="flowChartConnector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犯罪</a:t>
            </a:r>
          </a:p>
        </p:txBody>
      </p:sp>
      <p:sp>
        <p:nvSpPr>
          <p:cNvPr id="15365" name="AutoShape 8"/>
          <p:cNvSpPr>
            <a:spLocks noChangeArrowheads="1"/>
          </p:cNvSpPr>
          <p:nvPr/>
        </p:nvSpPr>
        <p:spPr bwMode="auto">
          <a:xfrm>
            <a:off x="5795963" y="4581525"/>
            <a:ext cx="1368425" cy="1079500"/>
          </a:xfrm>
          <a:prstGeom prst="flowChartConnector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刑罰制裁</a:t>
            </a:r>
          </a:p>
        </p:txBody>
      </p:sp>
      <p:cxnSp>
        <p:nvCxnSpPr>
          <p:cNvPr id="15366" name="AutoShape 9"/>
          <p:cNvCxnSpPr>
            <a:cxnSpLocks noChangeShapeType="1"/>
            <a:stCxn id="15363" idx="2"/>
            <a:endCxn id="15364" idx="1"/>
          </p:cNvCxnSpPr>
          <p:nvPr/>
        </p:nvCxnSpPr>
        <p:spPr bwMode="auto">
          <a:xfrm rot="10800000" flipV="1">
            <a:off x="2108200" y="2168525"/>
            <a:ext cx="1743075" cy="2571750"/>
          </a:xfrm>
          <a:prstGeom prst="curvedConnector2">
            <a:avLst/>
          </a:prstGeom>
          <a:noFill/>
          <a:ln w="9525">
            <a:solidFill>
              <a:srgbClr val="CC33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5367" name="AutoShape 10"/>
          <p:cNvCxnSpPr>
            <a:cxnSpLocks noChangeShapeType="1"/>
            <a:stCxn id="15364" idx="4"/>
            <a:endCxn id="15365" idx="4"/>
          </p:cNvCxnSpPr>
          <p:nvPr/>
        </p:nvCxnSpPr>
        <p:spPr bwMode="auto">
          <a:xfrm rot="16200000" flipH="1">
            <a:off x="4535488" y="3717925"/>
            <a:ext cx="1588" cy="3887787"/>
          </a:xfrm>
          <a:prstGeom prst="curvedConnector3">
            <a:avLst>
              <a:gd name="adj1" fmla="val 45700014"/>
            </a:avLst>
          </a:prstGeom>
          <a:noFill/>
          <a:ln w="9525">
            <a:solidFill>
              <a:srgbClr val="CC33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5368" name="AutoShape 12"/>
          <p:cNvCxnSpPr>
            <a:cxnSpLocks noChangeShapeType="1"/>
            <a:stCxn id="15363" idx="6"/>
            <a:endCxn id="15365" idx="7"/>
          </p:cNvCxnSpPr>
          <p:nvPr/>
        </p:nvCxnSpPr>
        <p:spPr bwMode="auto">
          <a:xfrm>
            <a:off x="5219700" y="2168525"/>
            <a:ext cx="1744663" cy="2571750"/>
          </a:xfrm>
          <a:prstGeom prst="curvedConnector2">
            <a:avLst/>
          </a:prstGeom>
          <a:noFill/>
          <a:ln w="9525">
            <a:solidFill>
              <a:srgbClr val="CC3300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99FF66"/>
                </a:solidFill>
                <a:ea typeface="華康隸書體W5" pitchFamily="65" charset="-120"/>
              </a:rPr>
              <a:t>法律變更與事實變更</a:t>
            </a: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611188" y="2997200"/>
            <a:ext cx="576262" cy="1944688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刑法的變更</a:t>
            </a: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1979613" y="2708275"/>
            <a:ext cx="1800225" cy="503238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法律變更</a:t>
            </a:r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1979613" y="4652963"/>
            <a:ext cx="1800225" cy="503237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事實變更</a:t>
            </a:r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1692275" y="1341438"/>
            <a:ext cx="2305050" cy="1079500"/>
          </a:xfrm>
          <a:prstGeom prst="wedgeRoundRectCallout">
            <a:avLst>
              <a:gd name="adj1" fmla="val -12949"/>
              <a:gd name="adj2" fmla="val 74116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/>
              <a:t>規範的改變均稱為法律變更，此為規範適用問題</a:t>
            </a:r>
          </a:p>
        </p:txBody>
      </p:sp>
      <p:sp>
        <p:nvSpPr>
          <p:cNvPr id="31751" name="AutoShape 7"/>
          <p:cNvSpPr>
            <a:spLocks noChangeArrowheads="1"/>
          </p:cNvSpPr>
          <p:nvPr/>
        </p:nvSpPr>
        <p:spPr bwMode="auto">
          <a:xfrm>
            <a:off x="4572000" y="2205038"/>
            <a:ext cx="4032250" cy="504825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刑法規範內容的變更</a:t>
            </a:r>
          </a:p>
        </p:txBody>
      </p:sp>
      <p:sp>
        <p:nvSpPr>
          <p:cNvPr id="31752" name="AutoShape 8"/>
          <p:cNvSpPr>
            <a:spLocks noChangeArrowheads="1"/>
          </p:cNvSpPr>
          <p:nvPr/>
        </p:nvSpPr>
        <p:spPr bwMode="auto">
          <a:xfrm>
            <a:off x="4572000" y="3213100"/>
            <a:ext cx="4032250" cy="503238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空白規定的實質要件變更</a:t>
            </a:r>
          </a:p>
        </p:txBody>
      </p:sp>
      <p:sp>
        <p:nvSpPr>
          <p:cNvPr id="31753" name="AutoShape 9"/>
          <p:cNvSpPr>
            <a:spLocks noChangeArrowheads="1"/>
          </p:cNvSpPr>
          <p:nvPr/>
        </p:nvSpPr>
        <p:spPr bwMode="auto">
          <a:xfrm>
            <a:off x="4500563" y="4652963"/>
            <a:ext cx="4032250" cy="504825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單純的事實改變</a:t>
            </a:r>
          </a:p>
        </p:txBody>
      </p:sp>
      <p:sp>
        <p:nvSpPr>
          <p:cNvPr id="31754" name="AutoShape 10"/>
          <p:cNvSpPr>
            <a:spLocks noChangeArrowheads="1"/>
          </p:cNvSpPr>
          <p:nvPr/>
        </p:nvSpPr>
        <p:spPr bwMode="auto">
          <a:xfrm>
            <a:off x="1763713" y="5589588"/>
            <a:ext cx="1871662" cy="863600"/>
          </a:xfrm>
          <a:prstGeom prst="wedgeRoundRectCallout">
            <a:avLst>
              <a:gd name="adj1" fmla="val -296"/>
              <a:gd name="adj2" fmla="val -99634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/>
              <a:t>單純事實認定問題</a:t>
            </a:r>
          </a:p>
        </p:txBody>
      </p:sp>
      <p:cxnSp>
        <p:nvCxnSpPr>
          <p:cNvPr id="31755" name="AutoShape 11"/>
          <p:cNvCxnSpPr>
            <a:cxnSpLocks noChangeShapeType="1"/>
            <a:stCxn id="31749" idx="3"/>
            <a:endCxn id="31753" idx="1"/>
          </p:cNvCxnSpPr>
          <p:nvPr/>
        </p:nvCxnSpPr>
        <p:spPr bwMode="auto">
          <a:xfrm>
            <a:off x="3779838" y="4905375"/>
            <a:ext cx="7207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756" name="AutoShape 12"/>
          <p:cNvCxnSpPr>
            <a:cxnSpLocks noChangeShapeType="1"/>
            <a:stCxn id="31747" idx="3"/>
            <a:endCxn id="31748" idx="1"/>
          </p:cNvCxnSpPr>
          <p:nvPr/>
        </p:nvCxnSpPr>
        <p:spPr bwMode="auto">
          <a:xfrm flipV="1">
            <a:off x="1187450" y="2960688"/>
            <a:ext cx="792163" cy="1009650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1757" name="AutoShape 13"/>
          <p:cNvCxnSpPr>
            <a:cxnSpLocks noChangeShapeType="1"/>
            <a:stCxn id="31747" idx="3"/>
            <a:endCxn id="31749" idx="1"/>
          </p:cNvCxnSpPr>
          <p:nvPr/>
        </p:nvCxnSpPr>
        <p:spPr bwMode="auto">
          <a:xfrm>
            <a:off x="1187450" y="3970338"/>
            <a:ext cx="792163" cy="935037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1758" name="AutoShape 14"/>
          <p:cNvCxnSpPr>
            <a:cxnSpLocks noChangeShapeType="1"/>
            <a:stCxn id="31748" idx="3"/>
            <a:endCxn id="31751" idx="1"/>
          </p:cNvCxnSpPr>
          <p:nvPr/>
        </p:nvCxnSpPr>
        <p:spPr bwMode="auto">
          <a:xfrm flipV="1">
            <a:off x="3779838" y="2457450"/>
            <a:ext cx="792162" cy="503238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1759" name="AutoShape 15"/>
          <p:cNvCxnSpPr>
            <a:cxnSpLocks noChangeShapeType="1"/>
            <a:stCxn id="31748" idx="3"/>
            <a:endCxn id="31752" idx="1"/>
          </p:cNvCxnSpPr>
          <p:nvPr/>
        </p:nvCxnSpPr>
        <p:spPr bwMode="auto">
          <a:xfrm>
            <a:off x="3779838" y="2960688"/>
            <a:ext cx="792162" cy="504825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66FF66"/>
                </a:solidFill>
              </a:rPr>
              <a:t>刑法適用範圍</a:t>
            </a:r>
          </a:p>
        </p:txBody>
      </p:sp>
      <p:sp>
        <p:nvSpPr>
          <p:cNvPr id="32771" name="AutoShape 5"/>
          <p:cNvSpPr>
            <a:spLocks noChangeArrowheads="1"/>
          </p:cNvSpPr>
          <p:nvPr/>
        </p:nvSpPr>
        <p:spPr bwMode="auto">
          <a:xfrm>
            <a:off x="539750" y="2781300"/>
            <a:ext cx="647700" cy="2447925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適用效力基準</a:t>
            </a:r>
          </a:p>
        </p:txBody>
      </p:sp>
      <p:sp>
        <p:nvSpPr>
          <p:cNvPr id="32772" name="AutoShape 6"/>
          <p:cNvSpPr>
            <a:spLocks noChangeArrowheads="1"/>
          </p:cNvSpPr>
          <p:nvPr/>
        </p:nvSpPr>
        <p:spPr bwMode="auto">
          <a:xfrm>
            <a:off x="1979613" y="1700213"/>
            <a:ext cx="2305050" cy="576262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屬人原則</a:t>
            </a:r>
          </a:p>
        </p:txBody>
      </p:sp>
      <p:sp>
        <p:nvSpPr>
          <p:cNvPr id="32773" name="AutoShape 7"/>
          <p:cNvSpPr>
            <a:spLocks noChangeArrowheads="1"/>
          </p:cNvSpPr>
          <p:nvPr/>
        </p:nvSpPr>
        <p:spPr bwMode="auto">
          <a:xfrm>
            <a:off x="1979613" y="3068638"/>
            <a:ext cx="2305050" cy="576262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屬地原則</a:t>
            </a:r>
          </a:p>
        </p:txBody>
      </p:sp>
      <p:sp>
        <p:nvSpPr>
          <p:cNvPr id="32774" name="AutoShape 8"/>
          <p:cNvSpPr>
            <a:spLocks noChangeArrowheads="1"/>
          </p:cNvSpPr>
          <p:nvPr/>
        </p:nvSpPr>
        <p:spPr bwMode="auto">
          <a:xfrm>
            <a:off x="1979613" y="4292600"/>
            <a:ext cx="2305050" cy="576263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保護原則</a:t>
            </a:r>
          </a:p>
        </p:txBody>
      </p:sp>
      <p:sp>
        <p:nvSpPr>
          <p:cNvPr id="32775" name="AutoShape 9"/>
          <p:cNvSpPr>
            <a:spLocks noChangeArrowheads="1"/>
          </p:cNvSpPr>
          <p:nvPr/>
        </p:nvSpPr>
        <p:spPr bwMode="auto">
          <a:xfrm>
            <a:off x="1979613" y="5589588"/>
            <a:ext cx="2305050" cy="576262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世界法原則</a:t>
            </a:r>
          </a:p>
        </p:txBody>
      </p:sp>
      <p:sp>
        <p:nvSpPr>
          <p:cNvPr id="32776" name="AutoShape 10"/>
          <p:cNvSpPr>
            <a:spLocks noChangeArrowheads="1"/>
          </p:cNvSpPr>
          <p:nvPr/>
        </p:nvSpPr>
        <p:spPr bwMode="auto">
          <a:xfrm>
            <a:off x="5003800" y="1700213"/>
            <a:ext cx="3816350" cy="576262"/>
          </a:xfrm>
          <a:prstGeom prst="flowChartAlternateProcess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具中華民國國籍者</a:t>
            </a:r>
          </a:p>
        </p:txBody>
      </p:sp>
      <p:sp>
        <p:nvSpPr>
          <p:cNvPr id="32777" name="AutoShape 11"/>
          <p:cNvSpPr>
            <a:spLocks noChangeArrowheads="1"/>
          </p:cNvSpPr>
          <p:nvPr/>
        </p:nvSpPr>
        <p:spPr bwMode="auto">
          <a:xfrm>
            <a:off x="5003800" y="3068638"/>
            <a:ext cx="3816350" cy="576262"/>
          </a:xfrm>
          <a:prstGeom prst="flowChartAlternateProcess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中華民國領域內</a:t>
            </a:r>
          </a:p>
        </p:txBody>
      </p:sp>
      <p:sp>
        <p:nvSpPr>
          <p:cNvPr id="32778" name="AutoShape 12"/>
          <p:cNvSpPr>
            <a:spLocks noChangeArrowheads="1"/>
          </p:cNvSpPr>
          <p:nvPr/>
        </p:nvSpPr>
        <p:spPr bwMode="auto">
          <a:xfrm>
            <a:off x="5003800" y="4292600"/>
            <a:ext cx="3816350" cy="576263"/>
          </a:xfrm>
          <a:prstGeom prst="flowChartAlternateProcess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基於本國權利保護者</a:t>
            </a:r>
          </a:p>
        </p:txBody>
      </p:sp>
      <p:sp>
        <p:nvSpPr>
          <p:cNvPr id="32779" name="AutoShape 13"/>
          <p:cNvSpPr>
            <a:spLocks noChangeArrowheads="1"/>
          </p:cNvSpPr>
          <p:nvPr/>
        </p:nvSpPr>
        <p:spPr bwMode="auto">
          <a:xfrm>
            <a:off x="5003800" y="5589588"/>
            <a:ext cx="3816350" cy="576262"/>
          </a:xfrm>
          <a:prstGeom prst="flowChartAlternateProcess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世界公罪適用</a:t>
            </a:r>
          </a:p>
        </p:txBody>
      </p:sp>
      <p:cxnSp>
        <p:nvCxnSpPr>
          <p:cNvPr id="32780" name="AutoShape 14"/>
          <p:cNvCxnSpPr>
            <a:cxnSpLocks noChangeShapeType="1"/>
            <a:stCxn id="32771" idx="3"/>
            <a:endCxn id="32773" idx="1"/>
          </p:cNvCxnSpPr>
          <p:nvPr/>
        </p:nvCxnSpPr>
        <p:spPr bwMode="auto">
          <a:xfrm flipV="1">
            <a:off x="1187450" y="3357563"/>
            <a:ext cx="792163" cy="647700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81" name="AutoShape 15"/>
          <p:cNvCxnSpPr>
            <a:cxnSpLocks noChangeShapeType="1"/>
            <a:stCxn id="32771" idx="3"/>
            <a:endCxn id="32774" idx="1"/>
          </p:cNvCxnSpPr>
          <p:nvPr/>
        </p:nvCxnSpPr>
        <p:spPr bwMode="auto">
          <a:xfrm>
            <a:off x="1187450" y="4005263"/>
            <a:ext cx="792163" cy="576262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82" name="AutoShape 16"/>
          <p:cNvCxnSpPr>
            <a:cxnSpLocks noChangeShapeType="1"/>
            <a:stCxn id="32771" idx="3"/>
            <a:endCxn id="32772" idx="1"/>
          </p:cNvCxnSpPr>
          <p:nvPr/>
        </p:nvCxnSpPr>
        <p:spPr bwMode="auto">
          <a:xfrm flipV="1">
            <a:off x="1187450" y="1989138"/>
            <a:ext cx="792163" cy="2016125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83" name="AutoShape 17"/>
          <p:cNvCxnSpPr>
            <a:cxnSpLocks noChangeShapeType="1"/>
            <a:stCxn id="32771" idx="3"/>
            <a:endCxn id="32775" idx="1"/>
          </p:cNvCxnSpPr>
          <p:nvPr/>
        </p:nvCxnSpPr>
        <p:spPr bwMode="auto">
          <a:xfrm>
            <a:off x="1187450" y="4005263"/>
            <a:ext cx="792163" cy="1873250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2784" name="AutoShape 18"/>
          <p:cNvSpPr>
            <a:spLocks noChangeArrowheads="1"/>
          </p:cNvSpPr>
          <p:nvPr/>
        </p:nvSpPr>
        <p:spPr bwMode="auto">
          <a:xfrm>
            <a:off x="4356100" y="1844675"/>
            <a:ext cx="576263" cy="288925"/>
          </a:xfrm>
          <a:prstGeom prst="rightArrow">
            <a:avLst>
              <a:gd name="adj1" fmla="val 50000"/>
              <a:gd name="adj2" fmla="val 49863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85" name="AutoShape 19"/>
          <p:cNvSpPr>
            <a:spLocks noChangeArrowheads="1"/>
          </p:cNvSpPr>
          <p:nvPr/>
        </p:nvSpPr>
        <p:spPr bwMode="auto">
          <a:xfrm>
            <a:off x="4356100" y="3213100"/>
            <a:ext cx="576263" cy="288925"/>
          </a:xfrm>
          <a:prstGeom prst="rightArrow">
            <a:avLst>
              <a:gd name="adj1" fmla="val 50000"/>
              <a:gd name="adj2" fmla="val 49863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86" name="AutoShape 20"/>
          <p:cNvSpPr>
            <a:spLocks noChangeArrowheads="1"/>
          </p:cNvSpPr>
          <p:nvPr/>
        </p:nvSpPr>
        <p:spPr bwMode="auto">
          <a:xfrm>
            <a:off x="4356100" y="4437063"/>
            <a:ext cx="576263" cy="288925"/>
          </a:xfrm>
          <a:prstGeom prst="rightArrow">
            <a:avLst>
              <a:gd name="adj1" fmla="val 50000"/>
              <a:gd name="adj2" fmla="val 49863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87" name="AutoShape 21"/>
          <p:cNvSpPr>
            <a:spLocks noChangeArrowheads="1"/>
          </p:cNvSpPr>
          <p:nvPr/>
        </p:nvSpPr>
        <p:spPr bwMode="auto">
          <a:xfrm>
            <a:off x="4356100" y="5734050"/>
            <a:ext cx="576263" cy="288925"/>
          </a:xfrm>
          <a:prstGeom prst="rightArrow">
            <a:avLst>
              <a:gd name="adj1" fmla="val 50000"/>
              <a:gd name="adj2" fmla="val 49863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4"/>
          <p:cNvSpPr>
            <a:spLocks noChangeArrowheads="1"/>
          </p:cNvSpPr>
          <p:nvPr/>
        </p:nvSpPr>
        <p:spPr bwMode="auto">
          <a:xfrm>
            <a:off x="684213" y="1989138"/>
            <a:ext cx="7559675" cy="2592387"/>
          </a:xfrm>
          <a:prstGeom prst="horizontalScroll">
            <a:avLst>
              <a:gd name="adj" fmla="val 12500"/>
            </a:avLst>
          </a:prstGeom>
          <a:solidFill>
            <a:srgbClr val="CCFF99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800"/>
              <a:t>犯罪行為論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2411413" y="188913"/>
            <a:ext cx="4465637" cy="576262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200">
                <a:latin typeface="Arial" charset="0"/>
              </a:rPr>
              <a:t>刑法行為概念</a:t>
            </a:r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323850" y="1125538"/>
            <a:ext cx="4967288" cy="4895850"/>
          </a:xfrm>
          <a:prstGeom prst="flowChartConnector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sz="2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1547813" y="1628775"/>
            <a:ext cx="2449512" cy="504825"/>
          </a:xfrm>
          <a:prstGeom prst="flowChartAlternateProcess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人類行止</a:t>
            </a: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1116013" y="2349500"/>
            <a:ext cx="3382962" cy="3240088"/>
          </a:xfrm>
          <a:prstGeom prst="flowChartConnector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1835150" y="2781300"/>
            <a:ext cx="1871663" cy="360363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行為適格</a:t>
            </a:r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1619250" y="3284538"/>
            <a:ext cx="2447925" cy="2089150"/>
          </a:xfrm>
          <a:prstGeom prst="flowChartConnector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刑法評價之行為</a:t>
            </a:r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5940425" y="1125538"/>
            <a:ext cx="2736850" cy="1008062"/>
          </a:xfrm>
          <a:prstGeom prst="wedgeRoundRectCallout">
            <a:avLst>
              <a:gd name="adj1" fmla="val -114153"/>
              <a:gd name="adj2" fmla="val 32046"/>
              <a:gd name="adj3" fmla="val 16667"/>
            </a:avLst>
          </a:prstGeom>
          <a:solidFill>
            <a:srgbClr val="FFCCFF"/>
          </a:solidFill>
          <a:ln w="9525">
            <a:solidFill>
              <a:srgbClr val="6600CC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人的行止可分為有意識與無意識的活動。</a:t>
            </a:r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5940425" y="2924175"/>
            <a:ext cx="2808288" cy="1152525"/>
          </a:xfrm>
          <a:prstGeom prst="wedgeRoundRectCallout">
            <a:avLst>
              <a:gd name="adj1" fmla="val -127333"/>
              <a:gd name="adj2" fmla="val -33194"/>
              <a:gd name="adj3" fmla="val 16667"/>
            </a:avLst>
          </a:prstGeom>
          <a:solidFill>
            <a:srgbClr val="CCFF99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行為理論是要篩選出可以作為評價的行為適格者。</a:t>
            </a:r>
          </a:p>
        </p:txBody>
      </p:sp>
      <p:sp>
        <p:nvSpPr>
          <p:cNvPr id="17418" name="AutoShape 10"/>
          <p:cNvSpPr>
            <a:spLocks noChangeArrowheads="1"/>
          </p:cNvSpPr>
          <p:nvPr/>
        </p:nvSpPr>
        <p:spPr bwMode="auto">
          <a:xfrm>
            <a:off x="5867400" y="4724400"/>
            <a:ext cx="2952750" cy="1368425"/>
          </a:xfrm>
          <a:prstGeom prst="wedgeRoundRectCallout">
            <a:avLst>
              <a:gd name="adj1" fmla="val -125912"/>
              <a:gd name="adj2" fmla="val -56148"/>
              <a:gd name="adj3" fmla="val 16667"/>
            </a:avLst>
          </a:prstGeom>
          <a:solidFill>
            <a:srgbClr val="99CC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具有行為適格之行為必須進而造成一定的侵害關係，方可能成為刑法評價對象。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9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/>
      <p:bldP spid="17412" grpId="0" animBg="1"/>
      <p:bldP spid="17413" grpId="0" animBg="1"/>
      <p:bldP spid="17414" grpId="0" animBg="1"/>
      <p:bldP spid="17415" grpId="0" animBg="1"/>
      <p:bldP spid="17416" grpId="0" animBg="1"/>
      <p:bldP spid="17417" grpId="0" animBg="1"/>
      <p:bldP spid="1741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179388" y="2060575"/>
            <a:ext cx="576262" cy="26638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  <a:ea typeface="華康隸書體W5" pitchFamily="65" charset="-120"/>
              </a:rPr>
              <a:t>主要行為理論</a:t>
            </a:r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1835150" y="1052513"/>
            <a:ext cx="2160588" cy="5048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  <a:ea typeface="華康隸書體W5" pitchFamily="65" charset="-120"/>
              </a:rPr>
              <a:t>因果行為論</a:t>
            </a:r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1835150" y="2349500"/>
            <a:ext cx="2160588" cy="5048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  <a:ea typeface="華康隸書體W5" pitchFamily="65" charset="-120"/>
              </a:rPr>
              <a:t>目的行為論</a:t>
            </a:r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1835150" y="3860800"/>
            <a:ext cx="2160588" cy="5048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  <a:ea typeface="華康隸書體W5" pitchFamily="65" charset="-120"/>
              </a:rPr>
              <a:t>社會行為論</a:t>
            </a:r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1835150" y="4941888"/>
            <a:ext cx="2160588" cy="5048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  <a:ea typeface="華康隸書體W5" pitchFamily="65" charset="-120"/>
              </a:rPr>
              <a:t>個人行為論</a:t>
            </a:r>
          </a:p>
        </p:txBody>
      </p:sp>
      <p:sp>
        <p:nvSpPr>
          <p:cNvPr id="35847" name="AutoShape 7"/>
          <p:cNvSpPr>
            <a:spLocks noChangeArrowheads="1"/>
          </p:cNvSpPr>
          <p:nvPr/>
        </p:nvSpPr>
        <p:spPr bwMode="auto">
          <a:xfrm>
            <a:off x="4643438" y="836613"/>
            <a:ext cx="3889375" cy="863600"/>
          </a:xfrm>
          <a:prstGeom prst="wedgeRoundRectCallout">
            <a:avLst>
              <a:gd name="adj1" fmla="val -63838"/>
              <a:gd name="adj2" fmla="val -3491"/>
              <a:gd name="adj3" fmla="val 16667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  <a:ea typeface="華康中明體" pitchFamily="49" charset="-120"/>
              </a:rPr>
              <a:t>行為是人類有意識的舉止，並引起外界變動之因果歷程。</a:t>
            </a:r>
          </a:p>
        </p:txBody>
      </p:sp>
      <p:sp>
        <p:nvSpPr>
          <p:cNvPr id="35848" name="AutoShape 8"/>
          <p:cNvSpPr>
            <a:spLocks noChangeArrowheads="1"/>
          </p:cNvSpPr>
          <p:nvPr/>
        </p:nvSpPr>
        <p:spPr bwMode="auto">
          <a:xfrm>
            <a:off x="4716463" y="2205038"/>
            <a:ext cx="3889375" cy="863600"/>
          </a:xfrm>
          <a:prstGeom prst="wedgeRoundRectCallout">
            <a:avLst>
              <a:gd name="adj1" fmla="val -65347"/>
              <a:gd name="adj2" fmla="val -10111"/>
              <a:gd name="adj3" fmla="val 16667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  <a:ea typeface="華康中明體" pitchFamily="49" charset="-120"/>
              </a:rPr>
              <a:t>行為是行為人有意識之目的性活動。</a:t>
            </a:r>
          </a:p>
        </p:txBody>
      </p:sp>
      <p:sp>
        <p:nvSpPr>
          <p:cNvPr id="35849" name="AutoShape 9"/>
          <p:cNvSpPr>
            <a:spLocks noChangeArrowheads="1"/>
          </p:cNvSpPr>
          <p:nvPr/>
        </p:nvSpPr>
        <p:spPr bwMode="auto">
          <a:xfrm>
            <a:off x="4716463" y="3573463"/>
            <a:ext cx="3889375" cy="863600"/>
          </a:xfrm>
          <a:prstGeom prst="wedgeRoundRectCallout">
            <a:avLst>
              <a:gd name="adj1" fmla="val -66898"/>
              <a:gd name="adj2" fmla="val -4963"/>
              <a:gd name="adj3" fmla="val 16667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  <a:ea typeface="華康中明體" pitchFamily="49" charset="-120"/>
              </a:rPr>
              <a:t>行為是一種行為人目的性活動，且具有社會重要性者。</a:t>
            </a:r>
          </a:p>
        </p:txBody>
      </p:sp>
      <p:sp>
        <p:nvSpPr>
          <p:cNvPr id="35850" name="AutoShape 10"/>
          <p:cNvSpPr>
            <a:spLocks noChangeArrowheads="1"/>
          </p:cNvSpPr>
          <p:nvPr/>
        </p:nvSpPr>
        <p:spPr bwMode="auto">
          <a:xfrm>
            <a:off x="4716463" y="4868863"/>
            <a:ext cx="3889375" cy="863600"/>
          </a:xfrm>
          <a:prstGeom prst="wedgeRoundRectCallout">
            <a:avLst>
              <a:gd name="adj1" fmla="val -65431"/>
              <a:gd name="adj2" fmla="val -15440"/>
              <a:gd name="adj3" fmla="val 16667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  <a:ea typeface="華康中明體" pitchFamily="49" charset="-120"/>
              </a:rPr>
              <a:t>行為是一種人的意識活動，且具有「人格化之展現」。</a:t>
            </a:r>
          </a:p>
        </p:txBody>
      </p:sp>
      <p:cxnSp>
        <p:nvCxnSpPr>
          <p:cNvPr id="35851" name="AutoShape 11"/>
          <p:cNvCxnSpPr>
            <a:cxnSpLocks noChangeShapeType="1"/>
            <a:stCxn id="35842" idx="3"/>
            <a:endCxn id="35843" idx="1"/>
          </p:cNvCxnSpPr>
          <p:nvPr/>
        </p:nvCxnSpPr>
        <p:spPr bwMode="auto">
          <a:xfrm flipV="1">
            <a:off x="755650" y="1304925"/>
            <a:ext cx="1079500" cy="20875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2" name="AutoShape 12"/>
          <p:cNvCxnSpPr>
            <a:cxnSpLocks noChangeShapeType="1"/>
            <a:stCxn id="35842" idx="3"/>
            <a:endCxn id="35844" idx="1"/>
          </p:cNvCxnSpPr>
          <p:nvPr/>
        </p:nvCxnSpPr>
        <p:spPr bwMode="auto">
          <a:xfrm flipV="1">
            <a:off x="755650" y="2601913"/>
            <a:ext cx="1079500" cy="7905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3" name="AutoShape 13"/>
          <p:cNvCxnSpPr>
            <a:cxnSpLocks noChangeShapeType="1"/>
            <a:stCxn id="35842" idx="3"/>
            <a:endCxn id="35845" idx="1"/>
          </p:cNvCxnSpPr>
          <p:nvPr/>
        </p:nvCxnSpPr>
        <p:spPr bwMode="auto">
          <a:xfrm>
            <a:off x="755650" y="3392488"/>
            <a:ext cx="1079500" cy="7207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4" name="AutoShape 14"/>
          <p:cNvCxnSpPr>
            <a:cxnSpLocks noChangeShapeType="1"/>
            <a:stCxn id="35842" idx="3"/>
            <a:endCxn id="35846" idx="1"/>
          </p:cNvCxnSpPr>
          <p:nvPr/>
        </p:nvCxnSpPr>
        <p:spPr bwMode="auto">
          <a:xfrm>
            <a:off x="755650" y="3392488"/>
            <a:ext cx="1079500" cy="18018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  <a:ea typeface="華康隸書體W5" pitchFamily="65" charset="-120"/>
              </a:rPr>
              <a:t>行為事實與規範評價</a:t>
            </a:r>
          </a:p>
        </p:txBody>
      </p:sp>
      <p:sp>
        <p:nvSpPr>
          <p:cNvPr id="36867" name="AutoShape 5"/>
          <p:cNvSpPr>
            <a:spLocks noChangeArrowheads="1"/>
          </p:cNvSpPr>
          <p:nvPr/>
        </p:nvSpPr>
        <p:spPr bwMode="auto">
          <a:xfrm>
            <a:off x="323850" y="2420938"/>
            <a:ext cx="4319588" cy="3529012"/>
          </a:xfrm>
          <a:prstGeom prst="rightArrowCallout">
            <a:avLst>
              <a:gd name="adj1" fmla="val 25000"/>
              <a:gd name="adj2" fmla="val 25000"/>
              <a:gd name="adj3" fmla="val 20400"/>
              <a:gd name="adj4" fmla="val 6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TW" altLang="en-US" sz="2400"/>
              <a:t>行為人→形成意思</a:t>
            </a:r>
          </a:p>
          <a:p>
            <a:endParaRPr lang="zh-TW" altLang="en-US" sz="2400"/>
          </a:p>
          <a:p>
            <a:r>
              <a:rPr lang="zh-TW" altLang="en-US"/>
              <a:t>→</a:t>
            </a:r>
            <a:r>
              <a:rPr lang="zh-TW" altLang="en-US" sz="2400"/>
              <a:t>化作具體行為</a:t>
            </a:r>
          </a:p>
          <a:p>
            <a:endParaRPr lang="zh-TW" altLang="en-US" sz="2400"/>
          </a:p>
          <a:p>
            <a:r>
              <a:rPr lang="zh-TW" altLang="en-US" sz="2400"/>
              <a:t>→作用於行為客體</a:t>
            </a:r>
          </a:p>
          <a:p>
            <a:endParaRPr lang="zh-TW" altLang="en-US" sz="2400"/>
          </a:p>
          <a:p>
            <a:r>
              <a:rPr lang="zh-TW" altLang="en-US" sz="2400"/>
              <a:t>→造成權利侵害</a:t>
            </a:r>
          </a:p>
        </p:txBody>
      </p:sp>
      <p:sp>
        <p:nvSpPr>
          <p:cNvPr id="36868" name="AutoShape 6"/>
          <p:cNvSpPr>
            <a:spLocks noChangeArrowheads="1"/>
          </p:cNvSpPr>
          <p:nvPr/>
        </p:nvSpPr>
        <p:spPr bwMode="auto">
          <a:xfrm>
            <a:off x="468313" y="1268413"/>
            <a:ext cx="2735262" cy="1081087"/>
          </a:xfrm>
          <a:prstGeom prst="downArrowCallout">
            <a:avLst>
              <a:gd name="adj1" fmla="val 63253"/>
              <a:gd name="adj2" fmla="val 63253"/>
              <a:gd name="adj3" fmla="val 16667"/>
              <a:gd name="adj4" fmla="val 66667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行為事實</a:t>
            </a:r>
          </a:p>
        </p:txBody>
      </p:sp>
      <p:sp>
        <p:nvSpPr>
          <p:cNvPr id="36869" name="AutoShape 7"/>
          <p:cNvSpPr>
            <a:spLocks noChangeArrowheads="1"/>
          </p:cNvSpPr>
          <p:nvPr/>
        </p:nvSpPr>
        <p:spPr bwMode="auto">
          <a:xfrm>
            <a:off x="5508625" y="1268413"/>
            <a:ext cx="2735263" cy="1081087"/>
          </a:xfrm>
          <a:prstGeom prst="downArrowCallout">
            <a:avLst>
              <a:gd name="adj1" fmla="val 63253"/>
              <a:gd name="adj2" fmla="val 63253"/>
              <a:gd name="adj3" fmla="val 16667"/>
              <a:gd name="adj4" fmla="val 66667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規範評價</a:t>
            </a:r>
          </a:p>
        </p:txBody>
      </p:sp>
      <p:sp>
        <p:nvSpPr>
          <p:cNvPr id="36870" name="AutoShape 8"/>
          <p:cNvSpPr>
            <a:spLocks noChangeArrowheads="1"/>
          </p:cNvSpPr>
          <p:nvPr/>
        </p:nvSpPr>
        <p:spPr bwMode="auto">
          <a:xfrm>
            <a:off x="5219700" y="2420938"/>
            <a:ext cx="3384550" cy="2879725"/>
          </a:xfrm>
          <a:prstGeom prst="downArrowCallout">
            <a:avLst>
              <a:gd name="adj1" fmla="val 29383"/>
              <a:gd name="adj2" fmla="val 29383"/>
              <a:gd name="adj3" fmla="val 16667"/>
              <a:gd name="adj4" fmla="val 66667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刑法評價層次</a:t>
            </a:r>
          </a:p>
          <a:p>
            <a:pPr algn="ctr"/>
            <a:endParaRPr lang="zh-TW" altLang="en-US" sz="2400"/>
          </a:p>
          <a:p>
            <a:pPr algn="ctr"/>
            <a:r>
              <a:rPr lang="en-US" altLang="zh-TW" sz="2400"/>
              <a:t>【</a:t>
            </a:r>
            <a:r>
              <a:rPr lang="zh-TW" altLang="en-US" sz="2400"/>
              <a:t>評價理論之爭辯</a:t>
            </a:r>
            <a:r>
              <a:rPr lang="en-US" altLang="zh-TW" sz="2400"/>
              <a:t>】</a:t>
            </a:r>
          </a:p>
        </p:txBody>
      </p:sp>
      <p:sp>
        <p:nvSpPr>
          <p:cNvPr id="36871" name="AutoShape 9"/>
          <p:cNvSpPr>
            <a:spLocks noChangeArrowheads="1"/>
          </p:cNvSpPr>
          <p:nvPr/>
        </p:nvSpPr>
        <p:spPr bwMode="auto">
          <a:xfrm>
            <a:off x="5219700" y="5373688"/>
            <a:ext cx="3384550" cy="719137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行為事實是否具可罰性</a:t>
            </a:r>
          </a:p>
        </p:txBody>
      </p:sp>
      <p:sp>
        <p:nvSpPr>
          <p:cNvPr id="36872" name="AutoShape 10"/>
          <p:cNvSpPr>
            <a:spLocks noChangeArrowheads="1"/>
          </p:cNvSpPr>
          <p:nvPr/>
        </p:nvSpPr>
        <p:spPr bwMode="auto">
          <a:xfrm>
            <a:off x="3348038" y="1484313"/>
            <a:ext cx="2087562" cy="288925"/>
          </a:xfrm>
          <a:prstGeom prst="rightArrow">
            <a:avLst>
              <a:gd name="adj1" fmla="val 50000"/>
              <a:gd name="adj2" fmla="val 180632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539750" y="1052513"/>
            <a:ext cx="647700" cy="3240087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客觀存在的行為事實</a:t>
            </a:r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2484438" y="1052513"/>
            <a:ext cx="647700" cy="3240087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構成要件該當性檢視</a:t>
            </a: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4284663" y="1052513"/>
            <a:ext cx="647700" cy="3240087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違法性檢視</a:t>
            </a: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6011863" y="1052513"/>
            <a:ext cx="647700" cy="3240087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罪責審查</a:t>
            </a:r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7740650" y="1052513"/>
            <a:ext cx="576263" cy="3240087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具有刑事責任的犯罪</a:t>
            </a: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1403350" y="2349500"/>
            <a:ext cx="936625" cy="576263"/>
          </a:xfrm>
          <a:prstGeom prst="rightArrow">
            <a:avLst>
              <a:gd name="adj1" fmla="val 50000"/>
              <a:gd name="adj2" fmla="val 40634"/>
            </a:avLst>
          </a:prstGeom>
          <a:solidFill>
            <a:srgbClr val="0099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>
            <a:off x="6804025" y="2349500"/>
            <a:ext cx="792163" cy="576263"/>
          </a:xfrm>
          <a:prstGeom prst="rightArrow">
            <a:avLst>
              <a:gd name="adj1" fmla="val 50000"/>
              <a:gd name="adj2" fmla="val 34366"/>
            </a:avLst>
          </a:prstGeom>
          <a:solidFill>
            <a:srgbClr val="0099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441" name="AutoShape 9"/>
          <p:cNvSpPr>
            <a:spLocks noChangeArrowheads="1"/>
          </p:cNvSpPr>
          <p:nvPr/>
        </p:nvSpPr>
        <p:spPr bwMode="auto">
          <a:xfrm>
            <a:off x="5076825" y="2349500"/>
            <a:ext cx="790575" cy="576263"/>
          </a:xfrm>
          <a:prstGeom prst="rightArrow">
            <a:avLst>
              <a:gd name="adj1" fmla="val 50000"/>
              <a:gd name="adj2" fmla="val 34297"/>
            </a:avLst>
          </a:prstGeom>
          <a:solidFill>
            <a:srgbClr val="0099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442" name="AutoShape 10"/>
          <p:cNvSpPr>
            <a:spLocks noChangeArrowheads="1"/>
          </p:cNvSpPr>
          <p:nvPr/>
        </p:nvSpPr>
        <p:spPr bwMode="auto">
          <a:xfrm>
            <a:off x="3276600" y="2349500"/>
            <a:ext cx="863600" cy="576263"/>
          </a:xfrm>
          <a:prstGeom prst="rightArrow">
            <a:avLst>
              <a:gd name="adj1" fmla="val 50000"/>
              <a:gd name="adj2" fmla="val 37466"/>
            </a:avLst>
          </a:prstGeom>
          <a:solidFill>
            <a:srgbClr val="0099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443" name="AutoShape 11"/>
          <p:cNvSpPr>
            <a:spLocks noChangeArrowheads="1"/>
          </p:cNvSpPr>
          <p:nvPr/>
        </p:nvSpPr>
        <p:spPr bwMode="auto">
          <a:xfrm>
            <a:off x="3276600" y="3933825"/>
            <a:ext cx="935038" cy="2447925"/>
          </a:xfrm>
          <a:prstGeom prst="wedgeRoundRectCallout">
            <a:avLst>
              <a:gd name="adj1" fmla="val -13157"/>
              <a:gd name="adj2" fmla="val -94810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/>
          <a:p>
            <a:r>
              <a:rPr lang="zh-TW" altLang="en-US">
                <a:latin typeface="Arial" charset="0"/>
              </a:rPr>
              <a:t>通過構成要件檢驗的客體</a:t>
            </a:r>
          </a:p>
        </p:txBody>
      </p:sp>
      <p:sp>
        <p:nvSpPr>
          <p:cNvPr id="18444" name="AutoShape 12"/>
          <p:cNvSpPr>
            <a:spLocks noChangeArrowheads="1"/>
          </p:cNvSpPr>
          <p:nvPr/>
        </p:nvSpPr>
        <p:spPr bwMode="auto">
          <a:xfrm>
            <a:off x="1403350" y="3933825"/>
            <a:ext cx="936625" cy="2447925"/>
          </a:xfrm>
          <a:prstGeom prst="wedgeRoundRectCallout">
            <a:avLst>
              <a:gd name="adj1" fmla="val -11694"/>
              <a:gd name="adj2" fmla="val -90662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/>
          <a:p>
            <a:r>
              <a:rPr lang="zh-TW" altLang="en-US">
                <a:latin typeface="Arial" charset="0"/>
              </a:rPr>
              <a:t>符合評價條件的行為事實</a:t>
            </a:r>
          </a:p>
        </p:txBody>
      </p:sp>
      <p:sp>
        <p:nvSpPr>
          <p:cNvPr id="18445" name="AutoShape 13"/>
          <p:cNvSpPr>
            <a:spLocks noChangeArrowheads="1"/>
          </p:cNvSpPr>
          <p:nvPr/>
        </p:nvSpPr>
        <p:spPr bwMode="auto">
          <a:xfrm>
            <a:off x="5076825" y="3933825"/>
            <a:ext cx="863600" cy="2447925"/>
          </a:xfrm>
          <a:prstGeom prst="wedgeRoundRectCallout">
            <a:avLst>
              <a:gd name="adj1" fmla="val -12866"/>
              <a:gd name="adj2" fmla="val -95917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/>
          <a:p>
            <a:r>
              <a:rPr lang="zh-TW" altLang="en-US">
                <a:latin typeface="Arial" charset="0"/>
              </a:rPr>
              <a:t>具有違法性關係的評價</a:t>
            </a:r>
          </a:p>
        </p:txBody>
      </p:sp>
      <p:sp>
        <p:nvSpPr>
          <p:cNvPr id="18446" name="AutoShape 14"/>
          <p:cNvSpPr>
            <a:spLocks noChangeArrowheads="1"/>
          </p:cNvSpPr>
          <p:nvPr/>
        </p:nvSpPr>
        <p:spPr bwMode="auto">
          <a:xfrm>
            <a:off x="6804025" y="3933825"/>
            <a:ext cx="792163" cy="2447925"/>
          </a:xfrm>
          <a:prstGeom prst="wedgeRoundRectCallout">
            <a:avLst>
              <a:gd name="adj1" fmla="val -12125"/>
              <a:gd name="adj2" fmla="val -95917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/>
          <a:p>
            <a:r>
              <a:rPr lang="zh-TW" altLang="en-US">
                <a:latin typeface="Arial" charset="0"/>
              </a:rPr>
              <a:t>滿足三個評價條件的行為事實</a:t>
            </a:r>
          </a:p>
        </p:txBody>
      </p:sp>
      <p:sp>
        <p:nvSpPr>
          <p:cNvPr id="37903" name="AutoShape 15"/>
          <p:cNvSpPr>
            <a:spLocks noChangeArrowheads="1"/>
          </p:cNvSpPr>
          <p:nvPr/>
        </p:nvSpPr>
        <p:spPr bwMode="auto">
          <a:xfrm>
            <a:off x="900113" y="188913"/>
            <a:ext cx="7343775" cy="647700"/>
          </a:xfrm>
          <a:prstGeom prst="flowChartAlternateProcess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600">
                <a:ea typeface="華康隸書體W5" pitchFamily="65" charset="-120"/>
              </a:rPr>
              <a:t>傳統刑法評價行為審查流程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animBg="1"/>
      <p:bldP spid="18436" grpId="0" animBg="1"/>
      <p:bldP spid="18437" grpId="0" animBg="1"/>
      <p:bldP spid="18438" grpId="0" animBg="1"/>
      <p:bldP spid="18439" grpId="0" animBg="1"/>
      <p:bldP spid="18440" grpId="0" animBg="1"/>
      <p:bldP spid="18441" grpId="0" animBg="1"/>
      <p:bldP spid="18442" grpId="0" animBg="1"/>
      <p:bldP spid="18443" grpId="0" animBg="1"/>
      <p:bldP spid="18444" grpId="0" animBg="1"/>
      <p:bldP spid="18445" grpId="0" animBg="1"/>
      <p:bldP spid="1844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509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smtClean="0">
                <a:solidFill>
                  <a:srgbClr val="FFFF00"/>
                </a:solidFill>
                <a:ea typeface="華康隸書體W5" pitchFamily="65" charset="-120"/>
              </a:rPr>
              <a:t>古典犯罪理論的評價內涵</a:t>
            </a:r>
          </a:p>
        </p:txBody>
      </p:sp>
      <p:sp>
        <p:nvSpPr>
          <p:cNvPr id="38915" name="AutoShape 3"/>
          <p:cNvSpPr>
            <a:spLocks noChangeArrowheads="1"/>
          </p:cNvSpPr>
          <p:nvPr/>
        </p:nvSpPr>
        <p:spPr bwMode="auto">
          <a:xfrm>
            <a:off x="684213" y="1484313"/>
            <a:ext cx="3095625" cy="504825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行為事實</a:t>
            </a:r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684213" y="2924175"/>
            <a:ext cx="3168650" cy="503238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構成要件該當性</a:t>
            </a:r>
          </a:p>
        </p:txBody>
      </p:sp>
      <p:sp>
        <p:nvSpPr>
          <p:cNvPr id="38917" name="AutoShape 5"/>
          <p:cNvSpPr>
            <a:spLocks noChangeArrowheads="1"/>
          </p:cNvSpPr>
          <p:nvPr/>
        </p:nvSpPr>
        <p:spPr bwMode="auto">
          <a:xfrm>
            <a:off x="755650" y="4292600"/>
            <a:ext cx="3168650" cy="503238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違法性</a:t>
            </a:r>
          </a:p>
        </p:txBody>
      </p:sp>
      <p:sp>
        <p:nvSpPr>
          <p:cNvPr id="38918" name="AutoShape 6"/>
          <p:cNvSpPr>
            <a:spLocks noChangeArrowheads="1"/>
          </p:cNvSpPr>
          <p:nvPr/>
        </p:nvSpPr>
        <p:spPr bwMode="auto">
          <a:xfrm>
            <a:off x="755650" y="5734050"/>
            <a:ext cx="3168650" cy="503238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責任</a:t>
            </a:r>
          </a:p>
        </p:txBody>
      </p:sp>
      <p:sp>
        <p:nvSpPr>
          <p:cNvPr id="38919" name="AutoShape 7"/>
          <p:cNvSpPr>
            <a:spLocks noChangeArrowheads="1"/>
          </p:cNvSpPr>
          <p:nvPr/>
        </p:nvSpPr>
        <p:spPr bwMode="auto">
          <a:xfrm>
            <a:off x="2051050" y="2133600"/>
            <a:ext cx="360363" cy="647700"/>
          </a:xfrm>
          <a:prstGeom prst="downArrow">
            <a:avLst>
              <a:gd name="adj1" fmla="val 50000"/>
              <a:gd name="adj2" fmla="val 44934"/>
            </a:avLst>
          </a:prstGeom>
          <a:solidFill>
            <a:srgbClr val="6600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2051050" y="3500438"/>
            <a:ext cx="360363" cy="647700"/>
          </a:xfrm>
          <a:prstGeom prst="downArrow">
            <a:avLst>
              <a:gd name="adj1" fmla="val 50000"/>
              <a:gd name="adj2" fmla="val 44934"/>
            </a:avLst>
          </a:prstGeom>
          <a:solidFill>
            <a:srgbClr val="6600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38921" name="AutoShape 9"/>
          <p:cNvSpPr>
            <a:spLocks noChangeArrowheads="1"/>
          </p:cNvSpPr>
          <p:nvPr/>
        </p:nvSpPr>
        <p:spPr bwMode="auto">
          <a:xfrm>
            <a:off x="2051050" y="4941888"/>
            <a:ext cx="360363" cy="647700"/>
          </a:xfrm>
          <a:prstGeom prst="downArrow">
            <a:avLst>
              <a:gd name="adj1" fmla="val 50000"/>
              <a:gd name="adj2" fmla="val 44934"/>
            </a:avLst>
          </a:prstGeom>
          <a:solidFill>
            <a:srgbClr val="6600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4787900" y="2565400"/>
            <a:ext cx="3744913" cy="1152525"/>
          </a:xfrm>
          <a:prstGeom prst="wedgeRoundRectCallout">
            <a:avLst>
              <a:gd name="adj1" fmla="val -74162"/>
              <a:gd name="adj2" fmla="val -3444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構成要件為客觀、描述、無價值判斷評價色彩之法律類型化規定。</a:t>
            </a:r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>
            <a:off x="4500563" y="1557338"/>
            <a:ext cx="4032250" cy="503237"/>
          </a:xfrm>
          <a:prstGeom prst="wedgeRoundRectCallout">
            <a:avLst>
              <a:gd name="adj1" fmla="val -67519"/>
              <a:gd name="adj2" fmla="val -3310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行為事實是客觀存在的因果現象</a:t>
            </a:r>
          </a:p>
        </p:txBody>
      </p:sp>
      <p:sp>
        <p:nvSpPr>
          <p:cNvPr id="38924" name="AutoShape 12"/>
          <p:cNvSpPr>
            <a:spLocks noChangeArrowheads="1"/>
          </p:cNvSpPr>
          <p:nvPr/>
        </p:nvSpPr>
        <p:spPr bwMode="auto">
          <a:xfrm>
            <a:off x="4787900" y="4005263"/>
            <a:ext cx="3744913" cy="1008062"/>
          </a:xfrm>
          <a:prstGeom prst="wedgeRoundRectCallout">
            <a:avLst>
              <a:gd name="adj1" fmla="val -69755"/>
              <a:gd name="adj2" fmla="val -11102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違法性是行為事實的客觀評價，是法律客觀容許性的檢視關係。</a:t>
            </a:r>
          </a:p>
        </p:txBody>
      </p:sp>
      <p:sp>
        <p:nvSpPr>
          <p:cNvPr id="38925" name="AutoShape 13"/>
          <p:cNvSpPr>
            <a:spLocks noChangeArrowheads="1"/>
          </p:cNvSpPr>
          <p:nvPr/>
        </p:nvSpPr>
        <p:spPr bwMode="auto">
          <a:xfrm>
            <a:off x="4787900" y="5300663"/>
            <a:ext cx="3816350" cy="1081087"/>
          </a:xfrm>
          <a:prstGeom prst="wedgeRoundRectCallout">
            <a:avLst>
              <a:gd name="adj1" fmla="val -71588"/>
              <a:gd name="adj2" fmla="val 14171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責任是行為人行為事實主觀的價值判斷，故意與過失屬於責任之形式。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509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smtClean="0">
                <a:solidFill>
                  <a:srgbClr val="FFFF00"/>
                </a:solidFill>
                <a:ea typeface="華康隸書體W5" pitchFamily="65" charset="-120"/>
              </a:rPr>
              <a:t>新古典犯罪理論的評價內涵</a:t>
            </a:r>
          </a:p>
        </p:txBody>
      </p:sp>
      <p:sp>
        <p:nvSpPr>
          <p:cNvPr id="39939" name="AutoShape 3"/>
          <p:cNvSpPr>
            <a:spLocks noChangeArrowheads="1"/>
          </p:cNvSpPr>
          <p:nvPr/>
        </p:nvSpPr>
        <p:spPr bwMode="auto">
          <a:xfrm>
            <a:off x="684213" y="1484313"/>
            <a:ext cx="3095625" cy="504825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行為事實</a:t>
            </a:r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684213" y="2924175"/>
            <a:ext cx="3168650" cy="503238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構成要件該當性</a:t>
            </a:r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755650" y="4292600"/>
            <a:ext cx="3168650" cy="503238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違法性</a:t>
            </a:r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755650" y="5734050"/>
            <a:ext cx="3168650" cy="503238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責任</a:t>
            </a:r>
          </a:p>
        </p:txBody>
      </p:sp>
      <p:sp>
        <p:nvSpPr>
          <p:cNvPr id="39943" name="AutoShape 7"/>
          <p:cNvSpPr>
            <a:spLocks noChangeArrowheads="1"/>
          </p:cNvSpPr>
          <p:nvPr/>
        </p:nvSpPr>
        <p:spPr bwMode="auto">
          <a:xfrm>
            <a:off x="2051050" y="2133600"/>
            <a:ext cx="360363" cy="647700"/>
          </a:xfrm>
          <a:prstGeom prst="downArrow">
            <a:avLst>
              <a:gd name="adj1" fmla="val 50000"/>
              <a:gd name="adj2" fmla="val 44934"/>
            </a:avLst>
          </a:prstGeom>
          <a:solidFill>
            <a:srgbClr val="6600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2051050" y="3500438"/>
            <a:ext cx="360363" cy="647700"/>
          </a:xfrm>
          <a:prstGeom prst="downArrow">
            <a:avLst>
              <a:gd name="adj1" fmla="val 50000"/>
              <a:gd name="adj2" fmla="val 44934"/>
            </a:avLst>
          </a:prstGeom>
          <a:solidFill>
            <a:srgbClr val="6600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39945" name="AutoShape 9"/>
          <p:cNvSpPr>
            <a:spLocks noChangeArrowheads="1"/>
          </p:cNvSpPr>
          <p:nvPr/>
        </p:nvSpPr>
        <p:spPr bwMode="auto">
          <a:xfrm>
            <a:off x="2051050" y="4941888"/>
            <a:ext cx="360363" cy="647700"/>
          </a:xfrm>
          <a:prstGeom prst="downArrow">
            <a:avLst>
              <a:gd name="adj1" fmla="val 50000"/>
              <a:gd name="adj2" fmla="val 44934"/>
            </a:avLst>
          </a:prstGeom>
          <a:solidFill>
            <a:srgbClr val="6600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39946" name="AutoShape 10"/>
          <p:cNvSpPr>
            <a:spLocks noChangeArrowheads="1"/>
          </p:cNvSpPr>
          <p:nvPr/>
        </p:nvSpPr>
        <p:spPr bwMode="auto">
          <a:xfrm>
            <a:off x="4500563" y="2276475"/>
            <a:ext cx="4248150" cy="1152525"/>
          </a:xfrm>
          <a:prstGeom prst="wedgeRoundRectCallout">
            <a:avLst>
              <a:gd name="adj1" fmla="val -63491"/>
              <a:gd name="adj2" fmla="val 28514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構成要件既有客觀、描述之成分，亦具有主觀要件，且具有評價之性質存在。</a:t>
            </a:r>
          </a:p>
        </p:txBody>
      </p:sp>
      <p:sp>
        <p:nvSpPr>
          <p:cNvPr id="39947" name="AutoShape 11"/>
          <p:cNvSpPr>
            <a:spLocks noChangeArrowheads="1"/>
          </p:cNvSpPr>
          <p:nvPr/>
        </p:nvSpPr>
        <p:spPr bwMode="auto">
          <a:xfrm>
            <a:off x="4500563" y="1341438"/>
            <a:ext cx="4032250" cy="503237"/>
          </a:xfrm>
          <a:prstGeom prst="wedgeRoundRectCallout">
            <a:avLst>
              <a:gd name="adj1" fmla="val -67519"/>
              <a:gd name="adj2" fmla="val -3310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行為事實是客觀存在的因果現象</a:t>
            </a:r>
          </a:p>
        </p:txBody>
      </p:sp>
      <p:sp>
        <p:nvSpPr>
          <p:cNvPr id="39948" name="AutoShape 12"/>
          <p:cNvSpPr>
            <a:spLocks noChangeArrowheads="1"/>
          </p:cNvSpPr>
          <p:nvPr/>
        </p:nvSpPr>
        <p:spPr bwMode="auto">
          <a:xfrm>
            <a:off x="4572000" y="3573463"/>
            <a:ext cx="4176713" cy="1512887"/>
          </a:xfrm>
          <a:prstGeom prst="wedgeRoundRectCallout">
            <a:avLst>
              <a:gd name="adj1" fmla="val -64597"/>
              <a:gd name="adj2" fmla="val 18417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違法性區分為形式違法性與實質違法性。構成要件該當者即有形式違法性；如為法秩序所不許者，即有實質違法性。</a:t>
            </a:r>
          </a:p>
        </p:txBody>
      </p:sp>
      <p:sp>
        <p:nvSpPr>
          <p:cNvPr id="39949" name="AutoShape 13"/>
          <p:cNvSpPr>
            <a:spLocks noChangeArrowheads="1"/>
          </p:cNvSpPr>
          <p:nvPr/>
        </p:nvSpPr>
        <p:spPr bwMode="auto">
          <a:xfrm>
            <a:off x="4643438" y="5300663"/>
            <a:ext cx="4176712" cy="1368425"/>
          </a:xfrm>
          <a:prstGeom prst="wedgeRoundRectCallout">
            <a:avLst>
              <a:gd name="adj1" fmla="val -66611"/>
              <a:gd name="adj2" fmla="val -6843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責任是行為人主觀內在惡性的價值判斷，故意與過失既屬於責任之形式，也是構成要件之主觀要件。同時加入可責性概念。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509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smtClean="0">
                <a:solidFill>
                  <a:srgbClr val="FFFF00"/>
                </a:solidFill>
                <a:ea typeface="華康隸書體W5" pitchFamily="65" charset="-120"/>
              </a:rPr>
              <a:t>目的犯罪理論的評價內涵</a:t>
            </a:r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684213" y="1484313"/>
            <a:ext cx="3095625" cy="504825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行為事實</a:t>
            </a:r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684213" y="2924175"/>
            <a:ext cx="3168650" cy="503238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構成要件該當性</a:t>
            </a:r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755650" y="4292600"/>
            <a:ext cx="3168650" cy="503238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違法性</a:t>
            </a:r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755650" y="5734050"/>
            <a:ext cx="3168650" cy="503238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責任</a:t>
            </a:r>
          </a:p>
        </p:txBody>
      </p:sp>
      <p:sp>
        <p:nvSpPr>
          <p:cNvPr id="40967" name="AutoShape 7"/>
          <p:cNvSpPr>
            <a:spLocks noChangeArrowheads="1"/>
          </p:cNvSpPr>
          <p:nvPr/>
        </p:nvSpPr>
        <p:spPr bwMode="auto">
          <a:xfrm>
            <a:off x="2051050" y="2133600"/>
            <a:ext cx="360363" cy="647700"/>
          </a:xfrm>
          <a:prstGeom prst="downArrow">
            <a:avLst>
              <a:gd name="adj1" fmla="val 50000"/>
              <a:gd name="adj2" fmla="val 44934"/>
            </a:avLst>
          </a:prstGeom>
          <a:solidFill>
            <a:srgbClr val="00CC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40968" name="AutoShape 8"/>
          <p:cNvSpPr>
            <a:spLocks noChangeArrowheads="1"/>
          </p:cNvSpPr>
          <p:nvPr/>
        </p:nvSpPr>
        <p:spPr bwMode="auto">
          <a:xfrm>
            <a:off x="2051050" y="3500438"/>
            <a:ext cx="360363" cy="647700"/>
          </a:xfrm>
          <a:prstGeom prst="downArrow">
            <a:avLst>
              <a:gd name="adj1" fmla="val 50000"/>
              <a:gd name="adj2" fmla="val 44934"/>
            </a:avLst>
          </a:prstGeom>
          <a:solidFill>
            <a:srgbClr val="00CC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40969" name="AutoShape 9"/>
          <p:cNvSpPr>
            <a:spLocks noChangeArrowheads="1"/>
          </p:cNvSpPr>
          <p:nvPr/>
        </p:nvSpPr>
        <p:spPr bwMode="auto">
          <a:xfrm>
            <a:off x="2051050" y="4941888"/>
            <a:ext cx="360363" cy="647700"/>
          </a:xfrm>
          <a:prstGeom prst="downArrow">
            <a:avLst>
              <a:gd name="adj1" fmla="val 50000"/>
              <a:gd name="adj2" fmla="val 44934"/>
            </a:avLst>
          </a:prstGeom>
          <a:solidFill>
            <a:srgbClr val="00CC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40970" name="AutoShape 10"/>
          <p:cNvSpPr>
            <a:spLocks noChangeArrowheads="1"/>
          </p:cNvSpPr>
          <p:nvPr/>
        </p:nvSpPr>
        <p:spPr bwMode="auto">
          <a:xfrm>
            <a:off x="4787900" y="2060575"/>
            <a:ext cx="3816350" cy="1079500"/>
          </a:xfrm>
          <a:prstGeom prst="wedgeRoundRectCallout">
            <a:avLst>
              <a:gd name="adj1" fmla="val -73708"/>
              <a:gd name="adj2" fmla="val 53236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構成要件為行為事實主、客觀法律類型化規定，主觀意思完全屬於構成要件的範圍。</a:t>
            </a:r>
          </a:p>
        </p:txBody>
      </p:sp>
      <p:sp>
        <p:nvSpPr>
          <p:cNvPr id="40971" name="AutoShape 11"/>
          <p:cNvSpPr>
            <a:spLocks noChangeArrowheads="1"/>
          </p:cNvSpPr>
          <p:nvPr/>
        </p:nvSpPr>
        <p:spPr bwMode="auto">
          <a:xfrm>
            <a:off x="4500563" y="1341438"/>
            <a:ext cx="4032250" cy="503237"/>
          </a:xfrm>
          <a:prstGeom prst="wedgeRoundRectCallout">
            <a:avLst>
              <a:gd name="adj1" fmla="val -67875"/>
              <a:gd name="adj2" fmla="val -3310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行為事實是客觀存在的目的作為</a:t>
            </a:r>
          </a:p>
        </p:txBody>
      </p:sp>
      <p:sp>
        <p:nvSpPr>
          <p:cNvPr id="40972" name="AutoShape 12"/>
          <p:cNvSpPr>
            <a:spLocks noChangeArrowheads="1"/>
          </p:cNvSpPr>
          <p:nvPr/>
        </p:nvSpPr>
        <p:spPr bwMode="auto">
          <a:xfrm>
            <a:off x="4787900" y="3357563"/>
            <a:ext cx="3816350" cy="1368425"/>
          </a:xfrm>
          <a:prstGeom prst="wedgeRoundRectCallout">
            <a:avLst>
              <a:gd name="adj1" fmla="val -71255"/>
              <a:gd name="adj2" fmla="val 37819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違法性是行為事實的法評價關係，構成要件該當乃具違法之形式，如為法秩序所不許則違法性成立。</a:t>
            </a:r>
          </a:p>
        </p:txBody>
      </p:sp>
      <p:sp>
        <p:nvSpPr>
          <p:cNvPr id="40973" name="AutoShape 13"/>
          <p:cNvSpPr>
            <a:spLocks noChangeArrowheads="1"/>
          </p:cNvSpPr>
          <p:nvPr/>
        </p:nvSpPr>
        <p:spPr bwMode="auto">
          <a:xfrm>
            <a:off x="4787900" y="5013325"/>
            <a:ext cx="3816350" cy="1368425"/>
          </a:xfrm>
          <a:prstGeom prst="wedgeRoundRectCallout">
            <a:avLst>
              <a:gd name="adj1" fmla="val -71588"/>
              <a:gd name="adj2" fmla="val 21694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責任是行為人之行為可非難性，以及主觀內在惡性的價值判斷，是一種法的敵對意識（不法意識）。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rgbClr val="FFFF00"/>
                </a:solidFill>
              </a:rPr>
              <a:t>概念結構</a:t>
            </a:r>
          </a:p>
        </p:txBody>
      </p:sp>
      <p:sp>
        <p:nvSpPr>
          <p:cNvPr id="16387" name="流程圖: 替代處理程序 2"/>
          <p:cNvSpPr>
            <a:spLocks noChangeArrowheads="1"/>
          </p:cNvSpPr>
          <p:nvPr/>
        </p:nvSpPr>
        <p:spPr bwMode="auto">
          <a:xfrm>
            <a:off x="468313" y="2636838"/>
            <a:ext cx="647700" cy="1728787"/>
          </a:xfrm>
          <a:prstGeom prst="flowChartAlternateProcess">
            <a:avLst/>
          </a:prstGeom>
          <a:solidFill>
            <a:srgbClr val="CC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eaVert" anchor="ctr"/>
          <a:lstStyle/>
          <a:p>
            <a:pPr algn="ctr"/>
            <a:r>
              <a:rPr lang="zh-TW" altLang="en-US" sz="2400">
                <a:solidFill>
                  <a:srgbClr val="002060"/>
                </a:solidFill>
              </a:rPr>
              <a:t>概念</a:t>
            </a:r>
          </a:p>
        </p:txBody>
      </p:sp>
      <p:sp>
        <p:nvSpPr>
          <p:cNvPr id="16388" name="流程圖: 替代處理程序 3"/>
          <p:cNvSpPr>
            <a:spLocks noChangeArrowheads="1"/>
          </p:cNvSpPr>
          <p:nvPr/>
        </p:nvSpPr>
        <p:spPr bwMode="auto">
          <a:xfrm>
            <a:off x="1763713" y="1700213"/>
            <a:ext cx="1512887" cy="576262"/>
          </a:xfrm>
          <a:prstGeom prst="flowChartAlternateProcess">
            <a:avLst/>
          </a:prstGeom>
          <a:solidFill>
            <a:srgbClr val="CC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2400">
                <a:solidFill>
                  <a:srgbClr val="002060"/>
                </a:solidFill>
              </a:rPr>
              <a:t>刑法</a:t>
            </a:r>
          </a:p>
        </p:txBody>
      </p:sp>
      <p:sp>
        <p:nvSpPr>
          <p:cNvPr id="16389" name="流程圖: 替代處理程序 4"/>
          <p:cNvSpPr>
            <a:spLocks noChangeArrowheads="1"/>
          </p:cNvSpPr>
          <p:nvPr/>
        </p:nvSpPr>
        <p:spPr bwMode="auto">
          <a:xfrm>
            <a:off x="1763713" y="3213100"/>
            <a:ext cx="1512887" cy="576263"/>
          </a:xfrm>
          <a:prstGeom prst="flowChartAlternateProcess">
            <a:avLst/>
          </a:prstGeom>
          <a:solidFill>
            <a:srgbClr val="CC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2400">
                <a:solidFill>
                  <a:srgbClr val="002060"/>
                </a:solidFill>
              </a:rPr>
              <a:t>犯罪</a:t>
            </a:r>
          </a:p>
        </p:txBody>
      </p:sp>
      <p:sp>
        <p:nvSpPr>
          <p:cNvPr id="16390" name="流程圖: 替代處理程序 5"/>
          <p:cNvSpPr>
            <a:spLocks noChangeArrowheads="1"/>
          </p:cNvSpPr>
          <p:nvPr/>
        </p:nvSpPr>
        <p:spPr bwMode="auto">
          <a:xfrm>
            <a:off x="1763713" y="4797425"/>
            <a:ext cx="1512887" cy="576263"/>
          </a:xfrm>
          <a:prstGeom prst="flowChartAlternateProcess">
            <a:avLst/>
          </a:prstGeom>
          <a:solidFill>
            <a:srgbClr val="CC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>
                <a:solidFill>
                  <a:srgbClr val="002060"/>
                </a:solidFill>
              </a:rPr>
              <a:t>刑罰</a:t>
            </a:r>
          </a:p>
        </p:txBody>
      </p:sp>
      <p:sp>
        <p:nvSpPr>
          <p:cNvPr id="16391" name="流程圖: 替代處理程序 6"/>
          <p:cNvSpPr>
            <a:spLocks noChangeArrowheads="1"/>
          </p:cNvSpPr>
          <p:nvPr/>
        </p:nvSpPr>
        <p:spPr bwMode="auto">
          <a:xfrm>
            <a:off x="3851275" y="1700213"/>
            <a:ext cx="4897438" cy="576262"/>
          </a:xfrm>
          <a:prstGeom prst="flowChartAlternateProcess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2400">
                <a:solidFill>
                  <a:srgbClr val="002060"/>
                </a:solidFill>
              </a:rPr>
              <a:t>規定犯罪及刑罰的法律規範</a:t>
            </a:r>
          </a:p>
        </p:txBody>
      </p:sp>
      <p:sp>
        <p:nvSpPr>
          <p:cNvPr id="16392" name="流程圖: 替代處理程序 7"/>
          <p:cNvSpPr>
            <a:spLocks noChangeArrowheads="1"/>
          </p:cNvSpPr>
          <p:nvPr/>
        </p:nvSpPr>
        <p:spPr bwMode="auto">
          <a:xfrm>
            <a:off x="3851275" y="3213100"/>
            <a:ext cx="4897438" cy="576263"/>
          </a:xfrm>
          <a:prstGeom prst="flowChartAlternateProcess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2400">
                <a:solidFill>
                  <a:srgbClr val="002060"/>
                </a:solidFill>
              </a:rPr>
              <a:t>行為造成法益侵害的具體事實</a:t>
            </a:r>
          </a:p>
        </p:txBody>
      </p:sp>
      <p:sp>
        <p:nvSpPr>
          <p:cNvPr id="16393" name="流程圖: 替代處理程序 8"/>
          <p:cNvSpPr>
            <a:spLocks noChangeArrowheads="1"/>
          </p:cNvSpPr>
          <p:nvPr/>
        </p:nvSpPr>
        <p:spPr bwMode="auto">
          <a:xfrm>
            <a:off x="3924300" y="4797425"/>
            <a:ext cx="4895850" cy="576263"/>
          </a:xfrm>
          <a:prstGeom prst="flowChartAlternateProcess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2400">
                <a:solidFill>
                  <a:srgbClr val="002060"/>
                </a:solidFill>
              </a:rPr>
              <a:t>反應犯罪處罰的形式制裁手段</a:t>
            </a:r>
          </a:p>
        </p:txBody>
      </p:sp>
      <p:cxnSp>
        <p:nvCxnSpPr>
          <p:cNvPr id="16394" name="直線單箭頭接點 10"/>
          <p:cNvCxnSpPr>
            <a:cxnSpLocks noChangeShapeType="1"/>
            <a:stCxn id="16387" idx="3"/>
            <a:endCxn id="16389" idx="1"/>
          </p:cNvCxnSpPr>
          <p:nvPr/>
        </p:nvCxnSpPr>
        <p:spPr bwMode="auto">
          <a:xfrm>
            <a:off x="1116013" y="3500438"/>
            <a:ext cx="6477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6395" name="直線單箭頭接點 12"/>
          <p:cNvCxnSpPr>
            <a:cxnSpLocks noChangeShapeType="1"/>
            <a:stCxn id="16388" idx="3"/>
            <a:endCxn id="16391" idx="1"/>
          </p:cNvCxnSpPr>
          <p:nvPr/>
        </p:nvCxnSpPr>
        <p:spPr bwMode="auto">
          <a:xfrm>
            <a:off x="3276600" y="1989138"/>
            <a:ext cx="57467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6396" name="直線單箭頭接點 15"/>
          <p:cNvCxnSpPr>
            <a:cxnSpLocks noChangeShapeType="1"/>
            <a:stCxn id="16389" idx="3"/>
            <a:endCxn id="16392" idx="1"/>
          </p:cNvCxnSpPr>
          <p:nvPr/>
        </p:nvCxnSpPr>
        <p:spPr bwMode="auto">
          <a:xfrm>
            <a:off x="3276600" y="3500438"/>
            <a:ext cx="57467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6397" name="直線單箭頭接點 17"/>
          <p:cNvCxnSpPr>
            <a:cxnSpLocks noChangeShapeType="1"/>
            <a:stCxn id="16390" idx="3"/>
            <a:endCxn id="16393" idx="1"/>
          </p:cNvCxnSpPr>
          <p:nvPr/>
        </p:nvCxnSpPr>
        <p:spPr bwMode="auto">
          <a:xfrm>
            <a:off x="3276600" y="5084763"/>
            <a:ext cx="6477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6398" name="肘形接點 20"/>
          <p:cNvCxnSpPr>
            <a:cxnSpLocks noChangeShapeType="1"/>
            <a:stCxn id="16387" idx="3"/>
            <a:endCxn id="16388" idx="1"/>
          </p:cNvCxnSpPr>
          <p:nvPr/>
        </p:nvCxnSpPr>
        <p:spPr bwMode="auto">
          <a:xfrm flipV="1">
            <a:off x="1116013" y="1989138"/>
            <a:ext cx="647700" cy="151130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6399" name="肘形接點 22"/>
          <p:cNvCxnSpPr>
            <a:cxnSpLocks noChangeShapeType="1"/>
            <a:stCxn id="16387" idx="3"/>
            <a:endCxn id="16390" idx="1"/>
          </p:cNvCxnSpPr>
          <p:nvPr/>
        </p:nvCxnSpPr>
        <p:spPr bwMode="auto">
          <a:xfrm>
            <a:off x="1116013" y="3500438"/>
            <a:ext cx="647700" cy="1584325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539750" y="1268413"/>
            <a:ext cx="647700" cy="266382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犯罪三階理論</a:t>
            </a:r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1908175" y="620713"/>
            <a:ext cx="2160588" cy="503237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古典犯罪理論</a:t>
            </a:r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1908175" y="2349500"/>
            <a:ext cx="2160588" cy="503238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新古典犯罪理論</a:t>
            </a:r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1908175" y="4005263"/>
            <a:ext cx="2160588" cy="503237"/>
          </a:xfrm>
          <a:prstGeom prst="flowChartAlternateProcess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目的犯罪理論</a:t>
            </a:r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4787900" y="188913"/>
            <a:ext cx="3671888" cy="360362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構成要件：客觀、中性、無評價</a:t>
            </a:r>
          </a:p>
        </p:txBody>
      </p:sp>
      <p:sp>
        <p:nvSpPr>
          <p:cNvPr id="41991" name="AutoShape 7"/>
          <p:cNvSpPr>
            <a:spLocks noChangeArrowheads="1"/>
          </p:cNvSpPr>
          <p:nvPr/>
        </p:nvSpPr>
        <p:spPr bwMode="auto">
          <a:xfrm>
            <a:off x="4787900" y="692150"/>
            <a:ext cx="3671888" cy="360363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違法性：客觀評價</a:t>
            </a:r>
          </a:p>
        </p:txBody>
      </p:sp>
      <p:sp>
        <p:nvSpPr>
          <p:cNvPr id="41992" name="AutoShape 8"/>
          <p:cNvSpPr>
            <a:spLocks noChangeArrowheads="1"/>
          </p:cNvSpPr>
          <p:nvPr/>
        </p:nvSpPr>
        <p:spPr bwMode="auto">
          <a:xfrm>
            <a:off x="4787900" y="1196975"/>
            <a:ext cx="3671888" cy="360363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責任：主觀評價</a:t>
            </a:r>
          </a:p>
        </p:txBody>
      </p:sp>
      <p:sp>
        <p:nvSpPr>
          <p:cNvPr id="41993" name="AutoShape 9"/>
          <p:cNvSpPr>
            <a:spLocks noChangeArrowheads="1"/>
          </p:cNvSpPr>
          <p:nvPr/>
        </p:nvSpPr>
        <p:spPr bwMode="auto">
          <a:xfrm>
            <a:off x="4787900" y="4581525"/>
            <a:ext cx="3671888" cy="360363"/>
          </a:xfrm>
          <a:prstGeom prst="flowChartAlternateProcess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責任：不法意識評價</a:t>
            </a:r>
          </a:p>
        </p:txBody>
      </p:sp>
      <p:sp>
        <p:nvSpPr>
          <p:cNvPr id="41994" name="AutoShape 10"/>
          <p:cNvSpPr>
            <a:spLocks noChangeArrowheads="1"/>
          </p:cNvSpPr>
          <p:nvPr/>
        </p:nvSpPr>
        <p:spPr bwMode="auto">
          <a:xfrm>
            <a:off x="4787900" y="4076700"/>
            <a:ext cx="3671888" cy="360363"/>
          </a:xfrm>
          <a:prstGeom prst="flowChartAlternateProcess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違法性：客觀法評價</a:t>
            </a:r>
          </a:p>
        </p:txBody>
      </p:sp>
      <p:sp>
        <p:nvSpPr>
          <p:cNvPr id="41995" name="AutoShape 11"/>
          <p:cNvSpPr>
            <a:spLocks noChangeArrowheads="1"/>
          </p:cNvSpPr>
          <p:nvPr/>
        </p:nvSpPr>
        <p:spPr bwMode="auto">
          <a:xfrm>
            <a:off x="4787900" y="3573463"/>
            <a:ext cx="3671888" cy="360362"/>
          </a:xfrm>
          <a:prstGeom prst="flowChartAlternateProcess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構成要件：主、客觀、評價</a:t>
            </a:r>
          </a:p>
        </p:txBody>
      </p:sp>
      <p:sp>
        <p:nvSpPr>
          <p:cNvPr id="41996" name="AutoShape 12"/>
          <p:cNvSpPr>
            <a:spLocks noChangeArrowheads="1"/>
          </p:cNvSpPr>
          <p:nvPr/>
        </p:nvSpPr>
        <p:spPr bwMode="auto">
          <a:xfrm>
            <a:off x="4787900" y="1916113"/>
            <a:ext cx="3671888" cy="360362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構成要件：主、客觀、評價</a:t>
            </a:r>
          </a:p>
        </p:txBody>
      </p:sp>
      <p:sp>
        <p:nvSpPr>
          <p:cNvPr id="41997" name="AutoShape 13"/>
          <p:cNvSpPr>
            <a:spLocks noChangeArrowheads="1"/>
          </p:cNvSpPr>
          <p:nvPr/>
        </p:nvSpPr>
        <p:spPr bwMode="auto">
          <a:xfrm>
            <a:off x="4787900" y="2420938"/>
            <a:ext cx="3671888" cy="360362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違法性：客觀評價</a:t>
            </a:r>
          </a:p>
        </p:txBody>
      </p:sp>
      <p:sp>
        <p:nvSpPr>
          <p:cNvPr id="41998" name="AutoShape 14"/>
          <p:cNvSpPr>
            <a:spLocks noChangeArrowheads="1"/>
          </p:cNvSpPr>
          <p:nvPr/>
        </p:nvSpPr>
        <p:spPr bwMode="auto">
          <a:xfrm>
            <a:off x="4787900" y="2924175"/>
            <a:ext cx="3671888" cy="360363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責任：主觀評價</a:t>
            </a:r>
          </a:p>
        </p:txBody>
      </p:sp>
      <p:cxnSp>
        <p:nvCxnSpPr>
          <p:cNvPr id="41999" name="AutoShape 15"/>
          <p:cNvCxnSpPr>
            <a:cxnSpLocks noChangeShapeType="1"/>
            <a:stCxn id="41986" idx="3"/>
            <a:endCxn id="41987" idx="1"/>
          </p:cNvCxnSpPr>
          <p:nvPr/>
        </p:nvCxnSpPr>
        <p:spPr bwMode="auto">
          <a:xfrm flipV="1">
            <a:off x="1187450" y="873125"/>
            <a:ext cx="720725" cy="1727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2000" name="AutoShape 16"/>
          <p:cNvCxnSpPr>
            <a:cxnSpLocks noChangeShapeType="1"/>
            <a:stCxn id="41986" idx="3"/>
            <a:endCxn id="41988" idx="1"/>
          </p:cNvCxnSpPr>
          <p:nvPr/>
        </p:nvCxnSpPr>
        <p:spPr bwMode="auto">
          <a:xfrm>
            <a:off x="1187450" y="2600325"/>
            <a:ext cx="720725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2001" name="AutoShape 17"/>
          <p:cNvCxnSpPr>
            <a:cxnSpLocks noChangeShapeType="1"/>
            <a:stCxn id="41986" idx="3"/>
            <a:endCxn id="41989" idx="1"/>
          </p:cNvCxnSpPr>
          <p:nvPr/>
        </p:nvCxnSpPr>
        <p:spPr bwMode="auto">
          <a:xfrm>
            <a:off x="1187450" y="2600325"/>
            <a:ext cx="720725" cy="16573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2002" name="AutoShape 18"/>
          <p:cNvCxnSpPr>
            <a:cxnSpLocks noChangeShapeType="1"/>
            <a:stCxn id="41988" idx="3"/>
            <a:endCxn id="41997" idx="1"/>
          </p:cNvCxnSpPr>
          <p:nvPr/>
        </p:nvCxnSpPr>
        <p:spPr bwMode="auto">
          <a:xfrm>
            <a:off x="4068763" y="2601913"/>
            <a:ext cx="7191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2003" name="AutoShape 19"/>
          <p:cNvCxnSpPr>
            <a:cxnSpLocks noChangeShapeType="1"/>
            <a:stCxn id="41987" idx="3"/>
            <a:endCxn id="41991" idx="1"/>
          </p:cNvCxnSpPr>
          <p:nvPr/>
        </p:nvCxnSpPr>
        <p:spPr bwMode="auto">
          <a:xfrm>
            <a:off x="4068763" y="873125"/>
            <a:ext cx="7191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2004" name="AutoShape 20"/>
          <p:cNvCxnSpPr>
            <a:cxnSpLocks noChangeShapeType="1"/>
            <a:stCxn id="41989" idx="3"/>
            <a:endCxn id="41994" idx="1"/>
          </p:cNvCxnSpPr>
          <p:nvPr/>
        </p:nvCxnSpPr>
        <p:spPr bwMode="auto">
          <a:xfrm>
            <a:off x="4068763" y="4257675"/>
            <a:ext cx="7191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2005" name="AutoShape 21"/>
          <p:cNvCxnSpPr>
            <a:cxnSpLocks noChangeShapeType="1"/>
            <a:stCxn id="41987" idx="3"/>
            <a:endCxn id="41990" idx="1"/>
          </p:cNvCxnSpPr>
          <p:nvPr/>
        </p:nvCxnSpPr>
        <p:spPr bwMode="auto">
          <a:xfrm flipV="1">
            <a:off x="4068763" y="369888"/>
            <a:ext cx="719137" cy="503237"/>
          </a:xfrm>
          <a:prstGeom prst="bentConnector3">
            <a:avLst>
              <a:gd name="adj1" fmla="val 49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2006" name="AutoShape 22"/>
          <p:cNvCxnSpPr>
            <a:cxnSpLocks noChangeShapeType="1"/>
            <a:stCxn id="41987" idx="3"/>
            <a:endCxn id="41992" idx="1"/>
          </p:cNvCxnSpPr>
          <p:nvPr/>
        </p:nvCxnSpPr>
        <p:spPr bwMode="auto">
          <a:xfrm>
            <a:off x="4068763" y="873125"/>
            <a:ext cx="719137" cy="504825"/>
          </a:xfrm>
          <a:prstGeom prst="bentConnector3">
            <a:avLst>
              <a:gd name="adj1" fmla="val 49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2007" name="AutoShape 23"/>
          <p:cNvCxnSpPr>
            <a:cxnSpLocks noChangeShapeType="1"/>
            <a:stCxn id="41988" idx="3"/>
            <a:endCxn id="41996" idx="1"/>
          </p:cNvCxnSpPr>
          <p:nvPr/>
        </p:nvCxnSpPr>
        <p:spPr bwMode="auto">
          <a:xfrm flipV="1">
            <a:off x="4068763" y="2097088"/>
            <a:ext cx="719137" cy="504825"/>
          </a:xfrm>
          <a:prstGeom prst="bentConnector3">
            <a:avLst>
              <a:gd name="adj1" fmla="val 49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2008" name="AutoShape 24"/>
          <p:cNvCxnSpPr>
            <a:cxnSpLocks noChangeShapeType="1"/>
            <a:stCxn id="41988" idx="3"/>
            <a:endCxn id="41998" idx="1"/>
          </p:cNvCxnSpPr>
          <p:nvPr/>
        </p:nvCxnSpPr>
        <p:spPr bwMode="auto">
          <a:xfrm>
            <a:off x="4068763" y="2601913"/>
            <a:ext cx="719137" cy="503237"/>
          </a:xfrm>
          <a:prstGeom prst="bentConnector3">
            <a:avLst>
              <a:gd name="adj1" fmla="val 49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2009" name="AutoShape 25"/>
          <p:cNvCxnSpPr>
            <a:cxnSpLocks noChangeShapeType="1"/>
            <a:stCxn id="41989" idx="3"/>
            <a:endCxn id="41995" idx="1"/>
          </p:cNvCxnSpPr>
          <p:nvPr/>
        </p:nvCxnSpPr>
        <p:spPr bwMode="auto">
          <a:xfrm flipV="1">
            <a:off x="4068763" y="3754438"/>
            <a:ext cx="719137" cy="503237"/>
          </a:xfrm>
          <a:prstGeom prst="bentConnector3">
            <a:avLst>
              <a:gd name="adj1" fmla="val 49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2010" name="AutoShape 26"/>
          <p:cNvCxnSpPr>
            <a:cxnSpLocks noChangeShapeType="1"/>
            <a:stCxn id="41989" idx="3"/>
            <a:endCxn id="41993" idx="1"/>
          </p:cNvCxnSpPr>
          <p:nvPr/>
        </p:nvCxnSpPr>
        <p:spPr bwMode="auto">
          <a:xfrm>
            <a:off x="4068763" y="4257675"/>
            <a:ext cx="719137" cy="504825"/>
          </a:xfrm>
          <a:prstGeom prst="bentConnector3">
            <a:avLst>
              <a:gd name="adj1" fmla="val 49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2011" name="AutoShape 27"/>
          <p:cNvSpPr>
            <a:spLocks noChangeArrowheads="1"/>
          </p:cNvSpPr>
          <p:nvPr/>
        </p:nvSpPr>
        <p:spPr bwMode="auto">
          <a:xfrm>
            <a:off x="539750" y="5013325"/>
            <a:ext cx="647700" cy="158432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二階模式</a:t>
            </a:r>
          </a:p>
        </p:txBody>
      </p:sp>
      <p:sp>
        <p:nvSpPr>
          <p:cNvPr id="42012" name="AutoShape 28"/>
          <p:cNvSpPr>
            <a:spLocks noChangeArrowheads="1"/>
          </p:cNvSpPr>
          <p:nvPr/>
        </p:nvSpPr>
        <p:spPr bwMode="auto">
          <a:xfrm>
            <a:off x="1908175" y="5013325"/>
            <a:ext cx="1584325" cy="503238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不法</a:t>
            </a:r>
          </a:p>
        </p:txBody>
      </p:sp>
      <p:sp>
        <p:nvSpPr>
          <p:cNvPr id="42013" name="AutoShape 29"/>
          <p:cNvSpPr>
            <a:spLocks noChangeArrowheads="1"/>
          </p:cNvSpPr>
          <p:nvPr/>
        </p:nvSpPr>
        <p:spPr bwMode="auto">
          <a:xfrm>
            <a:off x="1908175" y="6165850"/>
            <a:ext cx="1584325" cy="503238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罪責</a:t>
            </a:r>
          </a:p>
        </p:txBody>
      </p:sp>
      <p:cxnSp>
        <p:nvCxnSpPr>
          <p:cNvPr id="42014" name="AutoShape 30"/>
          <p:cNvCxnSpPr>
            <a:cxnSpLocks noChangeShapeType="1"/>
            <a:stCxn id="42011" idx="3"/>
            <a:endCxn id="42012" idx="1"/>
          </p:cNvCxnSpPr>
          <p:nvPr/>
        </p:nvCxnSpPr>
        <p:spPr bwMode="auto">
          <a:xfrm flipV="1">
            <a:off x="1187450" y="5265738"/>
            <a:ext cx="720725" cy="5397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2015" name="AutoShape 31"/>
          <p:cNvCxnSpPr>
            <a:cxnSpLocks noChangeShapeType="1"/>
            <a:stCxn id="42011" idx="3"/>
            <a:endCxn id="42013" idx="1"/>
          </p:cNvCxnSpPr>
          <p:nvPr/>
        </p:nvCxnSpPr>
        <p:spPr bwMode="auto">
          <a:xfrm>
            <a:off x="1187450" y="5805488"/>
            <a:ext cx="720725" cy="6127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2016" name="AutoShape 32"/>
          <p:cNvSpPr>
            <a:spLocks noChangeArrowheads="1"/>
          </p:cNvSpPr>
          <p:nvPr/>
        </p:nvSpPr>
        <p:spPr bwMode="auto">
          <a:xfrm>
            <a:off x="4500563" y="5157788"/>
            <a:ext cx="4103687" cy="1439862"/>
          </a:xfrm>
          <a:prstGeom prst="wedgeRoundRectCallout">
            <a:avLst>
              <a:gd name="adj1" fmla="val -72745"/>
              <a:gd name="adj2" fmla="val -29824"/>
              <a:gd name="adj3" fmla="val 16667"/>
            </a:avLst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以構成要件為整體不法構成要件，採用歸責理論作不法成立的檢視方法，構成要件是行為不法的整體判斷。</a:t>
            </a:r>
          </a:p>
        </p:txBody>
      </p:sp>
      <p:sp>
        <p:nvSpPr>
          <p:cNvPr id="42017" name="AutoShape 33"/>
          <p:cNvSpPr>
            <a:spLocks noChangeArrowheads="1"/>
          </p:cNvSpPr>
          <p:nvPr/>
        </p:nvSpPr>
        <p:spPr bwMode="auto">
          <a:xfrm>
            <a:off x="684213" y="4076700"/>
            <a:ext cx="287337" cy="865188"/>
          </a:xfrm>
          <a:prstGeom prst="downArrow">
            <a:avLst>
              <a:gd name="adj1" fmla="val 50000"/>
              <a:gd name="adj2" fmla="val 75276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smtClean="0">
                <a:solidFill>
                  <a:srgbClr val="FFFF00"/>
                </a:solidFill>
                <a:ea typeface="華康隸書體W5" pitchFamily="65" charset="-120"/>
              </a:rPr>
              <a:t>三階與二階的評價模式</a:t>
            </a:r>
          </a:p>
        </p:txBody>
      </p:sp>
      <p:sp>
        <p:nvSpPr>
          <p:cNvPr id="43011" name="AutoShape 3"/>
          <p:cNvSpPr>
            <a:spLocks noChangeArrowheads="1"/>
          </p:cNvSpPr>
          <p:nvPr/>
        </p:nvSpPr>
        <p:spPr bwMode="auto">
          <a:xfrm>
            <a:off x="323850" y="2636838"/>
            <a:ext cx="576263" cy="2447925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評價階層關係</a:t>
            </a: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1908175" y="2276475"/>
            <a:ext cx="1944688" cy="504825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三階評價模式</a:t>
            </a:r>
          </a:p>
        </p:txBody>
      </p:sp>
      <p:sp>
        <p:nvSpPr>
          <p:cNvPr id="43013" name="AutoShape 5"/>
          <p:cNvSpPr>
            <a:spLocks noChangeArrowheads="1"/>
          </p:cNvSpPr>
          <p:nvPr/>
        </p:nvSpPr>
        <p:spPr bwMode="auto">
          <a:xfrm>
            <a:off x="1908175" y="4941888"/>
            <a:ext cx="1944688" cy="504825"/>
          </a:xfrm>
          <a:prstGeom prst="flowChartAlternateProcess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二階評價模式</a:t>
            </a:r>
          </a:p>
        </p:txBody>
      </p:sp>
      <p:sp>
        <p:nvSpPr>
          <p:cNvPr id="43014" name="AutoShape 6"/>
          <p:cNvSpPr>
            <a:spLocks noChangeArrowheads="1"/>
          </p:cNvSpPr>
          <p:nvPr/>
        </p:nvSpPr>
        <p:spPr bwMode="auto">
          <a:xfrm>
            <a:off x="4859338" y="1412875"/>
            <a:ext cx="3455987" cy="5048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構成要件該當性</a:t>
            </a:r>
          </a:p>
        </p:txBody>
      </p:sp>
      <p:sp>
        <p:nvSpPr>
          <p:cNvPr id="43015" name="AutoShape 7"/>
          <p:cNvSpPr>
            <a:spLocks noChangeArrowheads="1"/>
          </p:cNvSpPr>
          <p:nvPr/>
        </p:nvSpPr>
        <p:spPr bwMode="auto">
          <a:xfrm>
            <a:off x="4859338" y="2276475"/>
            <a:ext cx="3455987" cy="5048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違法性</a:t>
            </a:r>
          </a:p>
        </p:txBody>
      </p:sp>
      <p:sp>
        <p:nvSpPr>
          <p:cNvPr id="43016" name="AutoShape 8"/>
          <p:cNvSpPr>
            <a:spLocks noChangeArrowheads="1"/>
          </p:cNvSpPr>
          <p:nvPr/>
        </p:nvSpPr>
        <p:spPr bwMode="auto">
          <a:xfrm>
            <a:off x="4859338" y="3141663"/>
            <a:ext cx="3457575" cy="5048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罪責</a:t>
            </a:r>
          </a:p>
        </p:txBody>
      </p:sp>
      <p:sp>
        <p:nvSpPr>
          <p:cNvPr id="43017" name="AutoShape 9"/>
          <p:cNvSpPr>
            <a:spLocks noChangeArrowheads="1"/>
          </p:cNvSpPr>
          <p:nvPr/>
        </p:nvSpPr>
        <p:spPr bwMode="auto">
          <a:xfrm>
            <a:off x="4932363" y="6021388"/>
            <a:ext cx="3455987" cy="50482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罪責</a:t>
            </a:r>
          </a:p>
        </p:txBody>
      </p:sp>
      <p:sp>
        <p:nvSpPr>
          <p:cNvPr id="43018" name="AutoShape 10"/>
          <p:cNvSpPr>
            <a:spLocks noChangeArrowheads="1"/>
          </p:cNvSpPr>
          <p:nvPr/>
        </p:nvSpPr>
        <p:spPr bwMode="auto">
          <a:xfrm>
            <a:off x="4932363" y="3933825"/>
            <a:ext cx="3455987" cy="50482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構成要件不法</a:t>
            </a:r>
          </a:p>
        </p:txBody>
      </p:sp>
      <p:cxnSp>
        <p:nvCxnSpPr>
          <p:cNvPr id="43019" name="AutoShape 11"/>
          <p:cNvCxnSpPr>
            <a:cxnSpLocks noChangeShapeType="1"/>
            <a:stCxn id="43011" idx="3"/>
            <a:endCxn id="43012" idx="1"/>
          </p:cNvCxnSpPr>
          <p:nvPr/>
        </p:nvCxnSpPr>
        <p:spPr bwMode="auto">
          <a:xfrm flipV="1">
            <a:off x="900113" y="2528888"/>
            <a:ext cx="1008062" cy="1331912"/>
          </a:xfrm>
          <a:prstGeom prst="bentConnector3">
            <a:avLst>
              <a:gd name="adj1" fmla="val 4992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20" name="AutoShape 12"/>
          <p:cNvCxnSpPr>
            <a:cxnSpLocks noChangeShapeType="1"/>
            <a:stCxn id="43011" idx="3"/>
            <a:endCxn id="43013" idx="1"/>
          </p:cNvCxnSpPr>
          <p:nvPr/>
        </p:nvCxnSpPr>
        <p:spPr bwMode="auto">
          <a:xfrm>
            <a:off x="900113" y="3860800"/>
            <a:ext cx="1008062" cy="1333500"/>
          </a:xfrm>
          <a:prstGeom prst="bentConnector3">
            <a:avLst>
              <a:gd name="adj1" fmla="val 4992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21" name="AutoShape 13"/>
          <p:cNvCxnSpPr>
            <a:cxnSpLocks noChangeShapeType="1"/>
            <a:stCxn id="43012" idx="3"/>
            <a:endCxn id="43015" idx="1"/>
          </p:cNvCxnSpPr>
          <p:nvPr/>
        </p:nvCxnSpPr>
        <p:spPr bwMode="auto">
          <a:xfrm>
            <a:off x="3852863" y="2528888"/>
            <a:ext cx="10064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3022" name="AutoShape 14"/>
          <p:cNvCxnSpPr>
            <a:cxnSpLocks noChangeShapeType="1"/>
            <a:stCxn id="43012" idx="3"/>
            <a:endCxn id="43014" idx="1"/>
          </p:cNvCxnSpPr>
          <p:nvPr/>
        </p:nvCxnSpPr>
        <p:spPr bwMode="auto">
          <a:xfrm flipV="1">
            <a:off x="3852863" y="1665288"/>
            <a:ext cx="1006475" cy="863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23" name="AutoShape 15"/>
          <p:cNvCxnSpPr>
            <a:cxnSpLocks noChangeShapeType="1"/>
            <a:stCxn id="43012" idx="3"/>
            <a:endCxn id="43016" idx="1"/>
          </p:cNvCxnSpPr>
          <p:nvPr/>
        </p:nvCxnSpPr>
        <p:spPr bwMode="auto">
          <a:xfrm>
            <a:off x="3852863" y="2528888"/>
            <a:ext cx="1006475" cy="8651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24" name="AutoShape 16"/>
          <p:cNvCxnSpPr>
            <a:cxnSpLocks noChangeShapeType="1"/>
            <a:stCxn id="43014" idx="2"/>
            <a:endCxn id="43015" idx="0"/>
          </p:cNvCxnSpPr>
          <p:nvPr/>
        </p:nvCxnSpPr>
        <p:spPr bwMode="auto">
          <a:xfrm>
            <a:off x="6588125" y="1917700"/>
            <a:ext cx="0" cy="358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3025" name="AutoShape 17"/>
          <p:cNvCxnSpPr>
            <a:cxnSpLocks noChangeShapeType="1"/>
            <a:stCxn id="43015" idx="2"/>
            <a:endCxn id="43016" idx="0"/>
          </p:cNvCxnSpPr>
          <p:nvPr/>
        </p:nvCxnSpPr>
        <p:spPr bwMode="auto">
          <a:xfrm>
            <a:off x="6588125" y="2781300"/>
            <a:ext cx="0" cy="3603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3026" name="AutoShape 18"/>
          <p:cNvCxnSpPr>
            <a:cxnSpLocks noChangeShapeType="1"/>
            <a:stCxn id="43013" idx="3"/>
            <a:endCxn id="43018" idx="1"/>
          </p:cNvCxnSpPr>
          <p:nvPr/>
        </p:nvCxnSpPr>
        <p:spPr bwMode="auto">
          <a:xfrm flipV="1">
            <a:off x="3852863" y="4186238"/>
            <a:ext cx="1079500" cy="10080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27" name="AutoShape 19"/>
          <p:cNvCxnSpPr>
            <a:cxnSpLocks noChangeShapeType="1"/>
            <a:stCxn id="43013" idx="3"/>
            <a:endCxn id="43017" idx="1"/>
          </p:cNvCxnSpPr>
          <p:nvPr/>
        </p:nvCxnSpPr>
        <p:spPr bwMode="auto">
          <a:xfrm>
            <a:off x="3852863" y="5194300"/>
            <a:ext cx="1079500" cy="10795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28" name="AutoShape 20"/>
          <p:cNvCxnSpPr>
            <a:cxnSpLocks noChangeShapeType="1"/>
          </p:cNvCxnSpPr>
          <p:nvPr/>
        </p:nvCxnSpPr>
        <p:spPr bwMode="auto">
          <a:xfrm>
            <a:off x="5435600" y="4437063"/>
            <a:ext cx="0" cy="1582737"/>
          </a:xfrm>
          <a:prstGeom prst="straightConnector1">
            <a:avLst/>
          </a:prstGeom>
          <a:noFill/>
          <a:ln w="38100">
            <a:solidFill>
              <a:srgbClr val="660033"/>
            </a:solidFill>
            <a:round/>
            <a:headEnd/>
            <a:tailEnd type="arrow" w="med" len="med"/>
          </a:ln>
        </p:spPr>
      </p:cxnSp>
      <p:sp>
        <p:nvSpPr>
          <p:cNvPr id="43029" name="AutoShape 21"/>
          <p:cNvSpPr>
            <a:spLocks noChangeArrowheads="1"/>
          </p:cNvSpPr>
          <p:nvPr/>
        </p:nvSpPr>
        <p:spPr bwMode="auto">
          <a:xfrm>
            <a:off x="2555875" y="3068638"/>
            <a:ext cx="503238" cy="1728787"/>
          </a:xfrm>
          <a:prstGeom prst="downArrow">
            <a:avLst>
              <a:gd name="adj1" fmla="val 50000"/>
              <a:gd name="adj2" fmla="val 85883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43030" name="AutoShape 22"/>
          <p:cNvSpPr>
            <a:spLocks noChangeArrowheads="1"/>
          </p:cNvSpPr>
          <p:nvPr/>
        </p:nvSpPr>
        <p:spPr bwMode="auto">
          <a:xfrm>
            <a:off x="5940425" y="4652963"/>
            <a:ext cx="2519363" cy="1152525"/>
          </a:xfrm>
          <a:prstGeom prst="wedgeRoundRectCallout">
            <a:avLst>
              <a:gd name="adj1" fmla="val -63356"/>
              <a:gd name="adj2" fmla="val -62398"/>
              <a:gd name="adj3" fmla="val 16667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藉助歸責理論來詮釋不法構成要件是否成立。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4"/>
          <p:cNvSpPr>
            <a:spLocks noChangeArrowheads="1"/>
          </p:cNvSpPr>
          <p:nvPr/>
        </p:nvSpPr>
        <p:spPr bwMode="auto">
          <a:xfrm>
            <a:off x="539750" y="1773238"/>
            <a:ext cx="8064500" cy="3168650"/>
          </a:xfrm>
          <a:prstGeom prst="horizontalScroll">
            <a:avLst>
              <a:gd name="adj" fmla="val 12500"/>
            </a:avLst>
          </a:prstGeom>
          <a:solidFill>
            <a:srgbClr val="CCFF99"/>
          </a:solidFill>
          <a:ln w="9525">
            <a:solidFill>
              <a:srgbClr val="66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800"/>
              <a:t>構成要件論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509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smtClean="0">
                <a:solidFill>
                  <a:srgbClr val="FFFF99"/>
                </a:solidFill>
                <a:ea typeface="華康隸書體W5" pitchFamily="65" charset="-120"/>
              </a:rPr>
              <a:t>構成要件的形成</a:t>
            </a:r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250825" y="1557338"/>
            <a:ext cx="1582738" cy="503237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行為事實</a:t>
            </a: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2555875" y="1557338"/>
            <a:ext cx="1008063" cy="503237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行為</a:t>
            </a:r>
            <a:endParaRPr lang="zh-TW" altLang="en-US" sz="2400" baseline="-25000">
              <a:latin typeface="Arial" charset="0"/>
            </a:endParaRPr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5580063" y="1557338"/>
            <a:ext cx="1008062" cy="503237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法益</a:t>
            </a:r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4067175" y="1557338"/>
            <a:ext cx="1008063" cy="503237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客體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3563938" y="15573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400">
                <a:solidFill>
                  <a:schemeClr val="tx1"/>
                </a:solidFill>
                <a:latin typeface="Arial" charset="0"/>
              </a:rPr>
              <a:t>＋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5076825" y="15573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tx1"/>
                </a:solidFill>
                <a:latin typeface="Arial" charset="0"/>
              </a:rPr>
              <a:t>＋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6588125" y="15573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tx1"/>
                </a:solidFill>
                <a:latin typeface="Arial" charset="0"/>
              </a:rPr>
              <a:t>＋</a:t>
            </a:r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7092950" y="1557338"/>
            <a:ext cx="1727200" cy="503237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其他情狀</a:t>
            </a:r>
          </a:p>
        </p:txBody>
      </p:sp>
      <p:sp>
        <p:nvSpPr>
          <p:cNvPr id="20491" name="AutoShape 11"/>
          <p:cNvSpPr>
            <a:spLocks noChangeArrowheads="1"/>
          </p:cNvSpPr>
          <p:nvPr/>
        </p:nvSpPr>
        <p:spPr bwMode="auto">
          <a:xfrm>
            <a:off x="1979613" y="1628775"/>
            <a:ext cx="504825" cy="360363"/>
          </a:xfrm>
          <a:prstGeom prst="rightArrow">
            <a:avLst>
              <a:gd name="adj1" fmla="val 50000"/>
              <a:gd name="adj2" fmla="val 35022"/>
            </a:avLst>
          </a:prstGeom>
          <a:solidFill>
            <a:srgbClr val="99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492" name="AutoShape 12"/>
          <p:cNvSpPr>
            <a:spLocks noChangeArrowheads="1"/>
          </p:cNvSpPr>
          <p:nvPr/>
        </p:nvSpPr>
        <p:spPr bwMode="auto">
          <a:xfrm>
            <a:off x="827088" y="2205038"/>
            <a:ext cx="288925" cy="1368425"/>
          </a:xfrm>
          <a:prstGeom prst="downArrow">
            <a:avLst>
              <a:gd name="adj1" fmla="val 50000"/>
              <a:gd name="adj2" fmla="val 118407"/>
            </a:avLst>
          </a:prstGeom>
          <a:solidFill>
            <a:srgbClr val="99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20493" name="AutoShape 13"/>
          <p:cNvSpPr>
            <a:spLocks noChangeArrowheads="1"/>
          </p:cNvSpPr>
          <p:nvPr/>
        </p:nvSpPr>
        <p:spPr bwMode="auto">
          <a:xfrm>
            <a:off x="1331913" y="2565400"/>
            <a:ext cx="1295400" cy="576263"/>
          </a:xfrm>
          <a:prstGeom prst="wedgeRoundRectCallout">
            <a:avLst>
              <a:gd name="adj1" fmla="val -67648"/>
              <a:gd name="adj2" fmla="val -22176"/>
              <a:gd name="adj3" fmla="val 16667"/>
            </a:avLst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2400">
                <a:latin typeface="Arial" charset="0"/>
              </a:rPr>
              <a:t>規範化</a:t>
            </a:r>
          </a:p>
        </p:txBody>
      </p:sp>
      <p:sp>
        <p:nvSpPr>
          <p:cNvPr id="20494" name="AutoShape 14"/>
          <p:cNvSpPr>
            <a:spLocks noChangeArrowheads="1"/>
          </p:cNvSpPr>
          <p:nvPr/>
        </p:nvSpPr>
        <p:spPr bwMode="auto">
          <a:xfrm>
            <a:off x="250825" y="3789363"/>
            <a:ext cx="1657350" cy="503237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構成要件</a:t>
            </a:r>
          </a:p>
        </p:txBody>
      </p:sp>
      <p:sp>
        <p:nvSpPr>
          <p:cNvPr id="20495" name="AutoShape 15"/>
          <p:cNvSpPr>
            <a:spLocks noChangeArrowheads="1"/>
          </p:cNvSpPr>
          <p:nvPr/>
        </p:nvSpPr>
        <p:spPr bwMode="auto">
          <a:xfrm>
            <a:off x="2051050" y="3860800"/>
            <a:ext cx="936625" cy="360363"/>
          </a:xfrm>
          <a:prstGeom prst="rightArrow">
            <a:avLst>
              <a:gd name="adj1" fmla="val 50000"/>
              <a:gd name="adj2" fmla="val 64978"/>
            </a:avLst>
          </a:prstGeom>
          <a:solidFill>
            <a:srgbClr val="99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496" name="AutoShape 16"/>
          <p:cNvSpPr>
            <a:spLocks/>
          </p:cNvSpPr>
          <p:nvPr/>
        </p:nvSpPr>
        <p:spPr bwMode="auto">
          <a:xfrm rot="-5400000">
            <a:off x="4427538" y="836613"/>
            <a:ext cx="360362" cy="3097212"/>
          </a:xfrm>
          <a:prstGeom prst="leftBrace">
            <a:avLst>
              <a:gd name="adj1" fmla="val 7162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497" name="AutoShape 17"/>
          <p:cNvSpPr>
            <a:spLocks noChangeArrowheads="1"/>
          </p:cNvSpPr>
          <p:nvPr/>
        </p:nvSpPr>
        <p:spPr bwMode="auto">
          <a:xfrm>
            <a:off x="4427538" y="2708275"/>
            <a:ext cx="288925" cy="936625"/>
          </a:xfrm>
          <a:prstGeom prst="downArrow">
            <a:avLst>
              <a:gd name="adj1" fmla="val 50000"/>
              <a:gd name="adj2" fmla="val 81044"/>
            </a:avLst>
          </a:prstGeom>
          <a:solidFill>
            <a:srgbClr val="99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20498" name="AutoShape 18"/>
          <p:cNvSpPr>
            <a:spLocks noChangeArrowheads="1"/>
          </p:cNvSpPr>
          <p:nvPr/>
        </p:nvSpPr>
        <p:spPr bwMode="auto">
          <a:xfrm>
            <a:off x="3132138" y="3789363"/>
            <a:ext cx="2879725" cy="503237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基本構成要件</a:t>
            </a:r>
          </a:p>
        </p:txBody>
      </p:sp>
      <p:sp>
        <p:nvSpPr>
          <p:cNvPr id="20499" name="AutoShape 19"/>
          <p:cNvSpPr>
            <a:spLocks noChangeArrowheads="1"/>
          </p:cNvSpPr>
          <p:nvPr/>
        </p:nvSpPr>
        <p:spPr bwMode="auto">
          <a:xfrm>
            <a:off x="3132138" y="5084763"/>
            <a:ext cx="2879725" cy="576262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變體構成要件</a:t>
            </a: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4932363" y="4437063"/>
            <a:ext cx="560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400">
                <a:solidFill>
                  <a:schemeClr val="tx1"/>
                </a:solidFill>
                <a:latin typeface="Arial" charset="0"/>
              </a:rPr>
              <a:t>＋</a:t>
            </a:r>
          </a:p>
        </p:txBody>
      </p:sp>
      <p:sp>
        <p:nvSpPr>
          <p:cNvPr id="20501" name="AutoShape 21"/>
          <p:cNvSpPr>
            <a:spLocks noChangeArrowheads="1"/>
          </p:cNvSpPr>
          <p:nvPr/>
        </p:nvSpPr>
        <p:spPr bwMode="auto">
          <a:xfrm>
            <a:off x="4356100" y="4365625"/>
            <a:ext cx="433388" cy="647700"/>
          </a:xfrm>
          <a:prstGeom prst="downArrow">
            <a:avLst>
              <a:gd name="adj1" fmla="val 50000"/>
              <a:gd name="adj2" fmla="val 37363"/>
            </a:avLst>
          </a:prstGeom>
          <a:solidFill>
            <a:srgbClr val="99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20502" name="AutoShape 22"/>
          <p:cNvSpPr>
            <a:spLocks noChangeArrowheads="1"/>
          </p:cNvSpPr>
          <p:nvPr/>
        </p:nvSpPr>
        <p:spPr bwMode="auto">
          <a:xfrm>
            <a:off x="323850" y="6092825"/>
            <a:ext cx="1655763" cy="43180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基本公式</a:t>
            </a:r>
          </a:p>
        </p:txBody>
      </p:sp>
      <p:sp>
        <p:nvSpPr>
          <p:cNvPr id="20503" name="AutoShape 23"/>
          <p:cNvSpPr>
            <a:spLocks noChangeArrowheads="1"/>
          </p:cNvSpPr>
          <p:nvPr/>
        </p:nvSpPr>
        <p:spPr bwMode="auto">
          <a:xfrm>
            <a:off x="2124075" y="6165850"/>
            <a:ext cx="576263" cy="287338"/>
          </a:xfrm>
          <a:prstGeom prst="rightArrow">
            <a:avLst>
              <a:gd name="adj1" fmla="val 50000"/>
              <a:gd name="adj2" fmla="val 50138"/>
            </a:avLst>
          </a:prstGeom>
          <a:solidFill>
            <a:srgbClr val="99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04" name="AutoShape 24"/>
          <p:cNvSpPr>
            <a:spLocks noChangeArrowheads="1"/>
          </p:cNvSpPr>
          <p:nvPr/>
        </p:nvSpPr>
        <p:spPr bwMode="auto">
          <a:xfrm>
            <a:off x="2843213" y="6092825"/>
            <a:ext cx="2305050" cy="43180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TW" sz="2400">
                <a:latin typeface="Arial" charset="0"/>
              </a:rPr>
              <a:t>T</a:t>
            </a:r>
            <a:r>
              <a:rPr lang="zh-TW" altLang="en-US" sz="2400">
                <a:latin typeface="Arial" charset="0"/>
              </a:rPr>
              <a:t>＝</a:t>
            </a:r>
            <a:r>
              <a:rPr lang="en-US" altLang="zh-TW" sz="2400">
                <a:latin typeface="Arial" charset="0"/>
              </a:rPr>
              <a:t>t</a:t>
            </a:r>
            <a:r>
              <a:rPr lang="en-US" altLang="zh-TW" sz="2400" baseline="-25000">
                <a:latin typeface="Arial" charset="0"/>
              </a:rPr>
              <a:t>1</a:t>
            </a:r>
            <a:r>
              <a:rPr lang="en-US" altLang="zh-TW" sz="2400">
                <a:latin typeface="Arial" charset="0"/>
              </a:rPr>
              <a:t>+t</a:t>
            </a:r>
            <a:r>
              <a:rPr lang="en-US" altLang="zh-TW" sz="2400" baseline="-25000">
                <a:latin typeface="Arial" charset="0"/>
              </a:rPr>
              <a:t>2</a:t>
            </a:r>
            <a:r>
              <a:rPr lang="en-US" altLang="zh-TW" sz="2400">
                <a:latin typeface="Arial" charset="0"/>
              </a:rPr>
              <a:t>+t</a:t>
            </a:r>
            <a:r>
              <a:rPr lang="en-US" altLang="zh-TW" sz="2400" baseline="-25000">
                <a:latin typeface="Arial" charset="0"/>
              </a:rPr>
              <a:t>3</a:t>
            </a:r>
            <a:r>
              <a:rPr lang="en-US" altLang="zh-TW" sz="2400">
                <a:latin typeface="Arial" charset="0"/>
              </a:rPr>
              <a:t>+t</a:t>
            </a:r>
            <a:r>
              <a:rPr lang="en-US" altLang="zh-TW" sz="2400" baseline="-25000">
                <a:latin typeface="Arial" charset="0"/>
              </a:rPr>
              <a:t>4</a:t>
            </a:r>
            <a:r>
              <a:rPr lang="en-US" altLang="zh-TW" sz="2400">
                <a:latin typeface="標楷體" pitchFamily="65" charset="-120"/>
              </a:rPr>
              <a:t>…</a:t>
            </a:r>
            <a:endParaRPr lang="en-US" altLang="zh-TW" sz="2400">
              <a:latin typeface="Arial" charset="0"/>
            </a:endParaRPr>
          </a:p>
        </p:txBody>
      </p:sp>
      <p:sp>
        <p:nvSpPr>
          <p:cNvPr id="20505" name="AutoShape 25"/>
          <p:cNvSpPr>
            <a:spLocks noChangeArrowheads="1"/>
          </p:cNvSpPr>
          <p:nvPr/>
        </p:nvSpPr>
        <p:spPr bwMode="auto">
          <a:xfrm>
            <a:off x="5724525" y="5805488"/>
            <a:ext cx="3240088" cy="792162"/>
          </a:xfrm>
          <a:prstGeom prst="wedgeRoundRectCallout">
            <a:avLst>
              <a:gd name="adj1" fmla="val -63472"/>
              <a:gd name="adj2" fmla="val -3106"/>
              <a:gd name="adj3" fmla="val 16667"/>
            </a:avLst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zh-TW">
                <a:latin typeface="Arial" charset="0"/>
              </a:rPr>
              <a:t>T</a:t>
            </a:r>
            <a:r>
              <a:rPr lang="zh-TW" altLang="en-US">
                <a:latin typeface="Arial" charset="0"/>
              </a:rPr>
              <a:t>：構成要件</a:t>
            </a:r>
          </a:p>
          <a:p>
            <a:r>
              <a:rPr lang="en-US" altLang="zh-TW">
                <a:latin typeface="Arial" charset="0"/>
              </a:rPr>
              <a:t>t</a:t>
            </a:r>
            <a:r>
              <a:rPr lang="en-US" altLang="zh-TW" baseline="-25000">
                <a:latin typeface="Arial" charset="0"/>
              </a:rPr>
              <a:t>1</a:t>
            </a:r>
            <a:r>
              <a:rPr lang="en-US" altLang="zh-TW">
                <a:latin typeface="Arial" charset="0"/>
              </a:rPr>
              <a:t>+t</a:t>
            </a:r>
            <a:r>
              <a:rPr lang="en-US" altLang="zh-TW" baseline="-25000">
                <a:latin typeface="Arial" charset="0"/>
              </a:rPr>
              <a:t>2</a:t>
            </a:r>
            <a:r>
              <a:rPr lang="en-US" altLang="zh-TW">
                <a:latin typeface="Arial" charset="0"/>
              </a:rPr>
              <a:t>+t</a:t>
            </a:r>
            <a:r>
              <a:rPr lang="en-US" altLang="zh-TW" baseline="-25000">
                <a:latin typeface="Arial" charset="0"/>
              </a:rPr>
              <a:t>3</a:t>
            </a:r>
            <a:r>
              <a:rPr lang="en-US" altLang="zh-TW">
                <a:latin typeface="Arial" charset="0"/>
              </a:rPr>
              <a:t>+t</a:t>
            </a:r>
            <a:r>
              <a:rPr lang="en-US" altLang="zh-TW" baseline="-25000">
                <a:latin typeface="Arial" charset="0"/>
              </a:rPr>
              <a:t>4</a:t>
            </a:r>
            <a:r>
              <a:rPr lang="en-US" altLang="zh-TW">
                <a:latin typeface="標楷體" pitchFamily="65" charset="-120"/>
              </a:rPr>
              <a:t>…</a:t>
            </a:r>
            <a:r>
              <a:rPr lang="zh-TW" altLang="en-US">
                <a:latin typeface="Arial" charset="0"/>
              </a:rPr>
              <a:t>：個別要素</a:t>
            </a:r>
          </a:p>
        </p:txBody>
      </p:sp>
      <p:sp>
        <p:nvSpPr>
          <p:cNvPr id="20506" name="AutoShape 26"/>
          <p:cNvSpPr>
            <a:spLocks noChangeArrowheads="1"/>
          </p:cNvSpPr>
          <p:nvPr/>
        </p:nvSpPr>
        <p:spPr bwMode="auto">
          <a:xfrm>
            <a:off x="5292725" y="2565400"/>
            <a:ext cx="2160588" cy="935038"/>
          </a:xfrm>
          <a:prstGeom prst="wedgeRoundRectCallout">
            <a:avLst>
              <a:gd name="adj1" fmla="val -77333"/>
              <a:gd name="adj2" fmla="val -3991"/>
              <a:gd name="adj3" fmla="val 16667"/>
            </a:avLst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個別要素概念化與類型化</a:t>
            </a:r>
          </a:p>
        </p:txBody>
      </p:sp>
      <p:cxnSp>
        <p:nvCxnSpPr>
          <p:cNvPr id="20507" name="AutoShape 27"/>
          <p:cNvCxnSpPr>
            <a:cxnSpLocks noChangeShapeType="1"/>
            <a:stCxn id="20490" idx="2"/>
            <a:endCxn id="20500" idx="3"/>
          </p:cNvCxnSpPr>
          <p:nvPr/>
        </p:nvCxnSpPr>
        <p:spPr bwMode="auto">
          <a:xfrm rot="5400000">
            <a:off x="5422106" y="2131219"/>
            <a:ext cx="2605088" cy="2463800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 type="oval" w="med" len="med"/>
            <a:tailEnd type="triangle" w="med" len="med"/>
          </a:ln>
        </p:spPr>
      </p:cxnSp>
      <p:sp>
        <p:nvSpPr>
          <p:cNvPr id="20509" name="AutoShape 29"/>
          <p:cNvSpPr>
            <a:spLocks noChangeArrowheads="1"/>
          </p:cNvSpPr>
          <p:nvPr/>
        </p:nvSpPr>
        <p:spPr bwMode="auto">
          <a:xfrm rot="1982198">
            <a:off x="1979613" y="4724400"/>
            <a:ext cx="936625" cy="360363"/>
          </a:xfrm>
          <a:prstGeom prst="rightArrow">
            <a:avLst>
              <a:gd name="adj1" fmla="val 50000"/>
              <a:gd name="adj2" fmla="val 64978"/>
            </a:avLst>
          </a:prstGeom>
          <a:solidFill>
            <a:srgbClr val="99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46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0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0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0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27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0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/>
      <p:bldP spid="20484" grpId="0" animBg="1"/>
      <p:bldP spid="20485" grpId="0" animBg="1"/>
      <p:bldP spid="20486" grpId="0" animBg="1"/>
      <p:bldP spid="20487" grpId="0"/>
      <p:bldP spid="20488" grpId="0"/>
      <p:bldP spid="20489" grpId="0"/>
      <p:bldP spid="20490" grpId="0" animBg="1"/>
      <p:bldP spid="20491" grpId="0" animBg="1"/>
      <p:bldP spid="20492" grpId="0" animBg="1"/>
      <p:bldP spid="20493" grpId="0" animBg="1"/>
      <p:bldP spid="20494" grpId="0" animBg="1"/>
      <p:bldP spid="20495" grpId="0" animBg="1"/>
      <p:bldP spid="20496" grpId="0" animBg="1"/>
      <p:bldP spid="20497" grpId="0" animBg="1"/>
      <p:bldP spid="20498" grpId="0" animBg="1"/>
      <p:bldP spid="20499" grpId="0" animBg="1"/>
      <p:bldP spid="20500" grpId="0"/>
      <p:bldP spid="20501" grpId="0" animBg="1"/>
      <p:bldP spid="20502" grpId="0" animBg="1"/>
      <p:bldP spid="20503" grpId="0" animBg="1"/>
      <p:bldP spid="20504" grpId="0" animBg="1"/>
      <p:bldP spid="20505" grpId="0" animBg="1"/>
      <p:bldP spid="20506" grpId="0" animBg="1"/>
      <p:bldP spid="2050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250825" y="2565400"/>
            <a:ext cx="503238" cy="2519363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概念類型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787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  <a:ea typeface="華康隸書體W5" pitchFamily="65" charset="-120"/>
              </a:rPr>
              <a:t>構成要件概念型態認識</a:t>
            </a:r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1547813" y="1700213"/>
            <a:ext cx="2447925" cy="503237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從形成關係認知</a:t>
            </a:r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4787900" y="1196975"/>
            <a:ext cx="3313113" cy="5048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基本構成要件</a:t>
            </a:r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4787900" y="2133600"/>
            <a:ext cx="3313113" cy="5048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變體構成要件</a:t>
            </a:r>
          </a:p>
        </p:txBody>
      </p:sp>
      <p:sp>
        <p:nvSpPr>
          <p:cNvPr id="46087" name="AutoShape 7"/>
          <p:cNvSpPr>
            <a:spLocks noChangeArrowheads="1"/>
          </p:cNvSpPr>
          <p:nvPr/>
        </p:nvSpPr>
        <p:spPr bwMode="auto">
          <a:xfrm>
            <a:off x="4787900" y="3068638"/>
            <a:ext cx="3313113" cy="5048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單一構成要件</a:t>
            </a:r>
          </a:p>
        </p:txBody>
      </p:sp>
      <p:sp>
        <p:nvSpPr>
          <p:cNvPr id="46088" name="AutoShape 8"/>
          <p:cNvSpPr>
            <a:spLocks noChangeArrowheads="1"/>
          </p:cNvSpPr>
          <p:nvPr/>
        </p:nvSpPr>
        <p:spPr bwMode="auto">
          <a:xfrm>
            <a:off x="4787900" y="4005263"/>
            <a:ext cx="3313113" cy="5048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結合構成要件</a:t>
            </a:r>
          </a:p>
        </p:txBody>
      </p:sp>
      <p:sp>
        <p:nvSpPr>
          <p:cNvPr id="46089" name="AutoShape 9"/>
          <p:cNvSpPr>
            <a:spLocks noChangeArrowheads="1"/>
          </p:cNvSpPr>
          <p:nvPr/>
        </p:nvSpPr>
        <p:spPr bwMode="auto">
          <a:xfrm>
            <a:off x="4787900" y="4941888"/>
            <a:ext cx="3313113" cy="5048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完整構成要件</a:t>
            </a:r>
          </a:p>
        </p:txBody>
      </p:sp>
      <p:sp>
        <p:nvSpPr>
          <p:cNvPr id="46090" name="AutoShape 10"/>
          <p:cNvSpPr>
            <a:spLocks noChangeArrowheads="1"/>
          </p:cNvSpPr>
          <p:nvPr/>
        </p:nvSpPr>
        <p:spPr bwMode="auto">
          <a:xfrm>
            <a:off x="4787900" y="5805488"/>
            <a:ext cx="3313113" cy="5048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空白構成要件</a:t>
            </a:r>
          </a:p>
        </p:txBody>
      </p:sp>
      <p:sp>
        <p:nvSpPr>
          <p:cNvPr id="46091" name="AutoShape 11"/>
          <p:cNvSpPr>
            <a:spLocks noChangeArrowheads="1"/>
          </p:cNvSpPr>
          <p:nvPr/>
        </p:nvSpPr>
        <p:spPr bwMode="auto">
          <a:xfrm>
            <a:off x="1619250" y="3573463"/>
            <a:ext cx="2447925" cy="503237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從形成內容認知</a:t>
            </a:r>
          </a:p>
        </p:txBody>
      </p:sp>
      <p:sp>
        <p:nvSpPr>
          <p:cNvPr id="46092" name="AutoShape 12"/>
          <p:cNvSpPr>
            <a:spLocks noChangeArrowheads="1"/>
          </p:cNvSpPr>
          <p:nvPr/>
        </p:nvSpPr>
        <p:spPr bwMode="auto">
          <a:xfrm>
            <a:off x="1547813" y="5373688"/>
            <a:ext cx="2447925" cy="503237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從規範內容認知</a:t>
            </a:r>
          </a:p>
        </p:txBody>
      </p:sp>
      <p:cxnSp>
        <p:nvCxnSpPr>
          <p:cNvPr id="46093" name="AutoShape 13"/>
          <p:cNvCxnSpPr>
            <a:cxnSpLocks noChangeShapeType="1"/>
            <a:stCxn id="46082" idx="3"/>
            <a:endCxn id="46091" idx="1"/>
          </p:cNvCxnSpPr>
          <p:nvPr/>
        </p:nvCxnSpPr>
        <p:spPr bwMode="auto">
          <a:xfrm>
            <a:off x="754063" y="3825875"/>
            <a:ext cx="8651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6094" name="AutoShape 14"/>
          <p:cNvCxnSpPr>
            <a:cxnSpLocks noChangeShapeType="1"/>
            <a:stCxn id="46082" idx="3"/>
            <a:endCxn id="46084" idx="1"/>
          </p:cNvCxnSpPr>
          <p:nvPr/>
        </p:nvCxnSpPr>
        <p:spPr bwMode="auto">
          <a:xfrm flipV="1">
            <a:off x="754063" y="1952625"/>
            <a:ext cx="793750" cy="18732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095" name="AutoShape 15"/>
          <p:cNvCxnSpPr>
            <a:cxnSpLocks noChangeShapeType="1"/>
            <a:stCxn id="46082" idx="3"/>
            <a:endCxn id="46092" idx="1"/>
          </p:cNvCxnSpPr>
          <p:nvPr/>
        </p:nvCxnSpPr>
        <p:spPr bwMode="auto">
          <a:xfrm>
            <a:off x="754063" y="3825875"/>
            <a:ext cx="793750" cy="18002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096" name="AutoShape 16"/>
          <p:cNvCxnSpPr>
            <a:cxnSpLocks noChangeShapeType="1"/>
            <a:stCxn id="46084" idx="3"/>
            <a:endCxn id="46085" idx="1"/>
          </p:cNvCxnSpPr>
          <p:nvPr/>
        </p:nvCxnSpPr>
        <p:spPr bwMode="auto">
          <a:xfrm flipV="1">
            <a:off x="3995738" y="1449388"/>
            <a:ext cx="792162" cy="503237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097" name="AutoShape 17"/>
          <p:cNvCxnSpPr>
            <a:cxnSpLocks noChangeShapeType="1"/>
            <a:stCxn id="46084" idx="3"/>
            <a:endCxn id="46086" idx="1"/>
          </p:cNvCxnSpPr>
          <p:nvPr/>
        </p:nvCxnSpPr>
        <p:spPr bwMode="auto">
          <a:xfrm>
            <a:off x="3995738" y="1952625"/>
            <a:ext cx="792162" cy="433388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098" name="AutoShape 18"/>
          <p:cNvCxnSpPr>
            <a:cxnSpLocks noChangeShapeType="1"/>
            <a:stCxn id="46091" idx="3"/>
            <a:endCxn id="46087" idx="1"/>
          </p:cNvCxnSpPr>
          <p:nvPr/>
        </p:nvCxnSpPr>
        <p:spPr bwMode="auto">
          <a:xfrm flipV="1">
            <a:off x="4067175" y="3321050"/>
            <a:ext cx="720725" cy="5048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099" name="AutoShape 19"/>
          <p:cNvCxnSpPr>
            <a:cxnSpLocks noChangeShapeType="1"/>
            <a:stCxn id="46091" idx="3"/>
            <a:endCxn id="46088" idx="1"/>
          </p:cNvCxnSpPr>
          <p:nvPr/>
        </p:nvCxnSpPr>
        <p:spPr bwMode="auto">
          <a:xfrm>
            <a:off x="4067175" y="3825875"/>
            <a:ext cx="720725" cy="4318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100" name="AutoShape 20"/>
          <p:cNvCxnSpPr>
            <a:cxnSpLocks noChangeShapeType="1"/>
            <a:stCxn id="46092" idx="3"/>
            <a:endCxn id="46089" idx="1"/>
          </p:cNvCxnSpPr>
          <p:nvPr/>
        </p:nvCxnSpPr>
        <p:spPr bwMode="auto">
          <a:xfrm flipV="1">
            <a:off x="3995738" y="5194300"/>
            <a:ext cx="792162" cy="431800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101" name="AutoShape 21"/>
          <p:cNvCxnSpPr>
            <a:cxnSpLocks noChangeShapeType="1"/>
            <a:stCxn id="46092" idx="3"/>
            <a:endCxn id="46090" idx="1"/>
          </p:cNvCxnSpPr>
          <p:nvPr/>
        </p:nvCxnSpPr>
        <p:spPr bwMode="auto">
          <a:xfrm>
            <a:off x="3995738" y="5626100"/>
            <a:ext cx="792162" cy="431800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  <a:ea typeface="華康隸書體W5" pitchFamily="65" charset="-120"/>
              </a:rPr>
              <a:t>構成要件類型形象的多面性</a:t>
            </a:r>
          </a:p>
        </p:txBody>
      </p:sp>
      <p:sp>
        <p:nvSpPr>
          <p:cNvPr id="47107" name="AutoShape 3"/>
          <p:cNvSpPr>
            <a:spLocks noChangeArrowheads="1"/>
          </p:cNvSpPr>
          <p:nvPr/>
        </p:nvSpPr>
        <p:spPr bwMode="auto">
          <a:xfrm>
            <a:off x="3635375" y="3068638"/>
            <a:ext cx="2159000" cy="1800225"/>
          </a:xfrm>
          <a:prstGeom prst="flowChartConnector">
            <a:avLst/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一個</a:t>
            </a:r>
          </a:p>
          <a:p>
            <a:pPr algn="ctr"/>
            <a:r>
              <a:rPr lang="zh-TW" altLang="en-US" sz="2400"/>
              <a:t>構成要件的</a:t>
            </a:r>
          </a:p>
          <a:p>
            <a:pPr algn="ctr"/>
            <a:r>
              <a:rPr lang="zh-TW" altLang="en-US" sz="2400"/>
              <a:t>類型形象</a:t>
            </a:r>
          </a:p>
        </p:txBody>
      </p:sp>
      <p:sp>
        <p:nvSpPr>
          <p:cNvPr id="47108" name="AutoShape 4"/>
          <p:cNvSpPr>
            <a:spLocks noChangeArrowheads="1"/>
          </p:cNvSpPr>
          <p:nvPr/>
        </p:nvSpPr>
        <p:spPr bwMode="auto">
          <a:xfrm>
            <a:off x="3563938" y="1484313"/>
            <a:ext cx="2303462" cy="504825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一般犯、特別犯</a:t>
            </a:r>
          </a:p>
        </p:txBody>
      </p:sp>
      <p:sp>
        <p:nvSpPr>
          <p:cNvPr id="47109" name="AutoShape 5"/>
          <p:cNvSpPr>
            <a:spLocks noChangeArrowheads="1"/>
          </p:cNvSpPr>
          <p:nvPr/>
        </p:nvSpPr>
        <p:spPr bwMode="auto">
          <a:xfrm>
            <a:off x="3563938" y="5876925"/>
            <a:ext cx="2303462" cy="504825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實害犯、危險犯</a:t>
            </a:r>
          </a:p>
        </p:txBody>
      </p:sp>
      <p:sp>
        <p:nvSpPr>
          <p:cNvPr id="47110" name="AutoShape 6"/>
          <p:cNvSpPr>
            <a:spLocks noChangeArrowheads="1"/>
          </p:cNvSpPr>
          <p:nvPr/>
        </p:nvSpPr>
        <p:spPr bwMode="auto">
          <a:xfrm rot="1713203">
            <a:off x="1979613" y="1844675"/>
            <a:ext cx="576262" cy="2160588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作為犯、不作為犯</a:t>
            </a:r>
          </a:p>
        </p:txBody>
      </p:sp>
      <p:sp>
        <p:nvSpPr>
          <p:cNvPr id="47111" name="AutoShape 7"/>
          <p:cNvSpPr>
            <a:spLocks noChangeArrowheads="1"/>
          </p:cNvSpPr>
          <p:nvPr/>
        </p:nvSpPr>
        <p:spPr bwMode="auto">
          <a:xfrm rot="-1804574">
            <a:off x="6804025" y="1773238"/>
            <a:ext cx="576263" cy="2160587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故意犯、過失犯</a:t>
            </a:r>
          </a:p>
        </p:txBody>
      </p:sp>
      <p:sp>
        <p:nvSpPr>
          <p:cNvPr id="47112" name="AutoShape 8"/>
          <p:cNvSpPr>
            <a:spLocks noChangeArrowheads="1"/>
          </p:cNvSpPr>
          <p:nvPr/>
        </p:nvSpPr>
        <p:spPr bwMode="auto">
          <a:xfrm rot="1975678">
            <a:off x="6877050" y="4149725"/>
            <a:ext cx="576263" cy="2160588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狀態犯、繼續犯</a:t>
            </a:r>
          </a:p>
        </p:txBody>
      </p:sp>
      <p:sp>
        <p:nvSpPr>
          <p:cNvPr id="47113" name="AutoShape 9"/>
          <p:cNvSpPr>
            <a:spLocks noChangeArrowheads="1"/>
          </p:cNvSpPr>
          <p:nvPr/>
        </p:nvSpPr>
        <p:spPr bwMode="auto">
          <a:xfrm rot="-2459516">
            <a:off x="2051050" y="4149725"/>
            <a:ext cx="576263" cy="2160588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舉動犯、結果犯</a:t>
            </a:r>
          </a:p>
        </p:txBody>
      </p:sp>
      <p:cxnSp>
        <p:nvCxnSpPr>
          <p:cNvPr id="47114" name="AutoShape 10"/>
          <p:cNvCxnSpPr>
            <a:cxnSpLocks noChangeShapeType="1"/>
            <a:stCxn id="47107" idx="0"/>
            <a:endCxn id="47108" idx="2"/>
          </p:cNvCxnSpPr>
          <p:nvPr/>
        </p:nvCxnSpPr>
        <p:spPr bwMode="auto">
          <a:xfrm flipV="1">
            <a:off x="4714875" y="1989138"/>
            <a:ext cx="1588" cy="1079500"/>
          </a:xfrm>
          <a:prstGeom prst="straightConnector1">
            <a:avLst/>
          </a:prstGeom>
          <a:noFill/>
          <a:ln w="9525">
            <a:solidFill>
              <a:srgbClr val="660033"/>
            </a:solidFill>
            <a:round/>
            <a:headEnd/>
            <a:tailEnd type="triangle" w="med" len="med"/>
          </a:ln>
        </p:spPr>
      </p:cxnSp>
      <p:cxnSp>
        <p:nvCxnSpPr>
          <p:cNvPr id="47115" name="AutoShape 11"/>
          <p:cNvCxnSpPr>
            <a:cxnSpLocks noChangeShapeType="1"/>
            <a:stCxn id="47107" idx="4"/>
            <a:endCxn id="47109" idx="0"/>
          </p:cNvCxnSpPr>
          <p:nvPr/>
        </p:nvCxnSpPr>
        <p:spPr bwMode="auto">
          <a:xfrm>
            <a:off x="4714875" y="4868863"/>
            <a:ext cx="1588" cy="1008062"/>
          </a:xfrm>
          <a:prstGeom prst="straightConnector1">
            <a:avLst/>
          </a:prstGeom>
          <a:noFill/>
          <a:ln w="9525">
            <a:solidFill>
              <a:srgbClr val="660033"/>
            </a:solidFill>
            <a:round/>
            <a:headEnd/>
            <a:tailEnd type="triangle" w="med" len="med"/>
          </a:ln>
        </p:spPr>
      </p:cxnSp>
      <p:cxnSp>
        <p:nvCxnSpPr>
          <p:cNvPr id="47116" name="AutoShape 12"/>
          <p:cNvCxnSpPr>
            <a:cxnSpLocks noChangeShapeType="1"/>
            <a:stCxn id="47107" idx="1"/>
            <a:endCxn id="47110" idx="3"/>
          </p:cNvCxnSpPr>
          <p:nvPr/>
        </p:nvCxnSpPr>
        <p:spPr bwMode="auto">
          <a:xfrm flipH="1" flipV="1">
            <a:off x="2520950" y="3062288"/>
            <a:ext cx="1430338" cy="269875"/>
          </a:xfrm>
          <a:prstGeom prst="straightConnector1">
            <a:avLst/>
          </a:prstGeom>
          <a:noFill/>
          <a:ln w="9525">
            <a:solidFill>
              <a:srgbClr val="660033"/>
            </a:solidFill>
            <a:round/>
            <a:headEnd/>
            <a:tailEnd type="triangle" w="med" len="med"/>
          </a:ln>
        </p:spPr>
      </p:cxnSp>
      <p:cxnSp>
        <p:nvCxnSpPr>
          <p:cNvPr id="47117" name="AutoShape 13"/>
          <p:cNvCxnSpPr>
            <a:cxnSpLocks noChangeShapeType="1"/>
            <a:stCxn id="47107" idx="3"/>
            <a:endCxn id="47113" idx="3"/>
          </p:cNvCxnSpPr>
          <p:nvPr/>
        </p:nvCxnSpPr>
        <p:spPr bwMode="auto">
          <a:xfrm flipH="1">
            <a:off x="2555875" y="4605338"/>
            <a:ext cx="1395413" cy="434975"/>
          </a:xfrm>
          <a:prstGeom prst="straightConnector1">
            <a:avLst/>
          </a:prstGeom>
          <a:noFill/>
          <a:ln w="9525">
            <a:solidFill>
              <a:srgbClr val="660033"/>
            </a:solidFill>
            <a:round/>
            <a:headEnd/>
            <a:tailEnd type="triangle" w="med" len="med"/>
          </a:ln>
        </p:spPr>
      </p:cxnSp>
      <p:cxnSp>
        <p:nvCxnSpPr>
          <p:cNvPr id="47118" name="AutoShape 14"/>
          <p:cNvCxnSpPr>
            <a:cxnSpLocks noChangeShapeType="1"/>
            <a:stCxn id="47107" idx="5"/>
            <a:endCxn id="47112" idx="1"/>
          </p:cNvCxnSpPr>
          <p:nvPr/>
        </p:nvCxnSpPr>
        <p:spPr bwMode="auto">
          <a:xfrm>
            <a:off x="5478463" y="4605338"/>
            <a:ext cx="1444625" cy="466725"/>
          </a:xfrm>
          <a:prstGeom prst="straightConnector1">
            <a:avLst/>
          </a:prstGeom>
          <a:noFill/>
          <a:ln w="9525">
            <a:solidFill>
              <a:srgbClr val="660033"/>
            </a:solidFill>
            <a:round/>
            <a:headEnd/>
            <a:tailEnd type="triangle" w="med" len="med"/>
          </a:ln>
        </p:spPr>
      </p:cxnSp>
      <p:cxnSp>
        <p:nvCxnSpPr>
          <p:cNvPr id="47119" name="AutoShape 15"/>
          <p:cNvCxnSpPr>
            <a:cxnSpLocks noChangeShapeType="1"/>
            <a:stCxn id="47107" idx="7"/>
            <a:endCxn id="47111" idx="1"/>
          </p:cNvCxnSpPr>
          <p:nvPr/>
        </p:nvCxnSpPr>
        <p:spPr bwMode="auto">
          <a:xfrm flipV="1">
            <a:off x="5478463" y="2997200"/>
            <a:ext cx="1363662" cy="334963"/>
          </a:xfrm>
          <a:prstGeom prst="straightConnector1">
            <a:avLst/>
          </a:prstGeom>
          <a:noFill/>
          <a:ln w="9525">
            <a:solidFill>
              <a:srgbClr val="660033"/>
            </a:solidFill>
            <a:round/>
            <a:headEnd/>
            <a:tailEnd type="triangle" w="med" len="med"/>
          </a:ln>
        </p:spPr>
      </p:cxnSp>
      <p:sp>
        <p:nvSpPr>
          <p:cNvPr id="47120" name="AutoShape 16"/>
          <p:cNvSpPr>
            <a:spLocks noChangeArrowheads="1"/>
          </p:cNvSpPr>
          <p:nvPr/>
        </p:nvSpPr>
        <p:spPr bwMode="auto">
          <a:xfrm>
            <a:off x="4932363" y="2349500"/>
            <a:ext cx="1008062" cy="503238"/>
          </a:xfrm>
          <a:prstGeom prst="wedgeEllipseCallout">
            <a:avLst>
              <a:gd name="adj1" fmla="val -72519"/>
              <a:gd name="adj2" fmla="val -3643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/>
              <a:t>主體</a:t>
            </a:r>
          </a:p>
        </p:txBody>
      </p:sp>
      <p:sp>
        <p:nvSpPr>
          <p:cNvPr id="47121" name="AutoShape 17"/>
          <p:cNvSpPr>
            <a:spLocks noChangeArrowheads="1"/>
          </p:cNvSpPr>
          <p:nvPr/>
        </p:nvSpPr>
        <p:spPr bwMode="auto">
          <a:xfrm>
            <a:off x="6084888" y="3357563"/>
            <a:ext cx="1008062" cy="576262"/>
          </a:xfrm>
          <a:prstGeom prst="wedgeEllipseCallout">
            <a:avLst>
              <a:gd name="adj1" fmla="val -16301"/>
              <a:gd name="adj2" fmla="val -8856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/>
              <a:t>主觀</a:t>
            </a:r>
          </a:p>
        </p:txBody>
      </p:sp>
      <p:sp>
        <p:nvSpPr>
          <p:cNvPr id="47122" name="AutoShape 18"/>
          <p:cNvSpPr>
            <a:spLocks noChangeArrowheads="1"/>
          </p:cNvSpPr>
          <p:nvPr/>
        </p:nvSpPr>
        <p:spPr bwMode="auto">
          <a:xfrm>
            <a:off x="5435600" y="5013325"/>
            <a:ext cx="1008063" cy="792163"/>
          </a:xfrm>
          <a:prstGeom prst="wedgeEllipseCallout">
            <a:avLst>
              <a:gd name="adj1" fmla="val 13935"/>
              <a:gd name="adj2" fmla="val -76454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1800"/>
              <a:t>行為狀態</a:t>
            </a:r>
          </a:p>
        </p:txBody>
      </p:sp>
      <p:sp>
        <p:nvSpPr>
          <p:cNvPr id="47123" name="AutoShape 19"/>
          <p:cNvSpPr>
            <a:spLocks noChangeArrowheads="1"/>
          </p:cNvSpPr>
          <p:nvPr/>
        </p:nvSpPr>
        <p:spPr bwMode="auto">
          <a:xfrm>
            <a:off x="3492500" y="5157788"/>
            <a:ext cx="1008063" cy="503237"/>
          </a:xfrm>
          <a:prstGeom prst="wedgeEllipseCallout">
            <a:avLst>
              <a:gd name="adj1" fmla="val 70000"/>
              <a:gd name="adj2" fmla="val 1530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/>
              <a:t>侵害</a:t>
            </a:r>
          </a:p>
        </p:txBody>
      </p:sp>
      <p:sp>
        <p:nvSpPr>
          <p:cNvPr id="47124" name="AutoShape 20"/>
          <p:cNvSpPr>
            <a:spLocks noChangeArrowheads="1"/>
          </p:cNvSpPr>
          <p:nvPr/>
        </p:nvSpPr>
        <p:spPr bwMode="auto">
          <a:xfrm>
            <a:off x="2268538" y="3789363"/>
            <a:ext cx="1152525" cy="792162"/>
          </a:xfrm>
          <a:prstGeom prst="wedgeEllipseCallout">
            <a:avLst>
              <a:gd name="adj1" fmla="val -4134"/>
              <a:gd name="adj2" fmla="val 91884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1800"/>
              <a:t>結果要求</a:t>
            </a:r>
          </a:p>
        </p:txBody>
      </p:sp>
      <p:sp>
        <p:nvSpPr>
          <p:cNvPr id="47125" name="AutoShape 21"/>
          <p:cNvSpPr>
            <a:spLocks noChangeArrowheads="1"/>
          </p:cNvSpPr>
          <p:nvPr/>
        </p:nvSpPr>
        <p:spPr bwMode="auto">
          <a:xfrm>
            <a:off x="3203575" y="2565400"/>
            <a:ext cx="1008063" cy="503238"/>
          </a:xfrm>
          <a:prstGeom prst="wedgeEllipseCallout">
            <a:avLst>
              <a:gd name="adj1" fmla="val -52361"/>
              <a:gd name="adj2" fmla="val 67032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/>
              <a:t>行止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395288" y="1989138"/>
            <a:ext cx="576262" cy="2808287"/>
          </a:xfrm>
          <a:prstGeom prst="flowChartAlternateProcess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構成要件規範類型</a:t>
            </a:r>
          </a:p>
        </p:txBody>
      </p:sp>
      <p:sp>
        <p:nvSpPr>
          <p:cNvPr id="48131" name="AutoShape 3"/>
          <p:cNvSpPr>
            <a:spLocks noChangeArrowheads="1"/>
          </p:cNvSpPr>
          <p:nvPr/>
        </p:nvSpPr>
        <p:spPr bwMode="auto">
          <a:xfrm>
            <a:off x="1763713" y="476250"/>
            <a:ext cx="3744912" cy="431800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依行為主體資格要求分</a:t>
            </a:r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1763713" y="1557338"/>
            <a:ext cx="3744912" cy="431800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依行為存在之形式分</a:t>
            </a:r>
          </a:p>
        </p:txBody>
      </p:sp>
      <p:sp>
        <p:nvSpPr>
          <p:cNvPr id="48133" name="AutoShape 5"/>
          <p:cNvSpPr>
            <a:spLocks noChangeArrowheads="1"/>
          </p:cNvSpPr>
          <p:nvPr/>
        </p:nvSpPr>
        <p:spPr bwMode="auto">
          <a:xfrm>
            <a:off x="1763713" y="2636838"/>
            <a:ext cx="3744912" cy="431800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依行為結果之要求分</a:t>
            </a:r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auto">
          <a:xfrm>
            <a:off x="1763713" y="3716338"/>
            <a:ext cx="3744912" cy="431800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依行為對法益侵害程度分</a:t>
            </a:r>
          </a:p>
        </p:txBody>
      </p:sp>
      <p:sp>
        <p:nvSpPr>
          <p:cNvPr id="48135" name="AutoShape 7"/>
          <p:cNvSpPr>
            <a:spLocks noChangeArrowheads="1"/>
          </p:cNvSpPr>
          <p:nvPr/>
        </p:nvSpPr>
        <p:spPr bwMode="auto">
          <a:xfrm>
            <a:off x="1763713" y="4797425"/>
            <a:ext cx="3744912" cy="431800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依行為侵害之狀態分</a:t>
            </a:r>
          </a:p>
        </p:txBody>
      </p:sp>
      <p:sp>
        <p:nvSpPr>
          <p:cNvPr id="48136" name="AutoShape 8"/>
          <p:cNvSpPr>
            <a:spLocks noChangeArrowheads="1"/>
          </p:cNvSpPr>
          <p:nvPr/>
        </p:nvSpPr>
        <p:spPr bwMode="auto">
          <a:xfrm>
            <a:off x="1763713" y="5876925"/>
            <a:ext cx="3744912" cy="431800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依行為主觀要件分</a:t>
            </a:r>
          </a:p>
        </p:txBody>
      </p:sp>
      <p:sp>
        <p:nvSpPr>
          <p:cNvPr id="48137" name="AutoShape 9"/>
          <p:cNvSpPr>
            <a:spLocks noChangeArrowheads="1"/>
          </p:cNvSpPr>
          <p:nvPr/>
        </p:nvSpPr>
        <p:spPr bwMode="auto">
          <a:xfrm>
            <a:off x="6804025" y="2420938"/>
            <a:ext cx="1871663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舉動犯</a:t>
            </a:r>
          </a:p>
        </p:txBody>
      </p:sp>
      <p:sp>
        <p:nvSpPr>
          <p:cNvPr id="48138" name="AutoShape 10"/>
          <p:cNvSpPr>
            <a:spLocks noChangeArrowheads="1"/>
          </p:cNvSpPr>
          <p:nvPr/>
        </p:nvSpPr>
        <p:spPr bwMode="auto">
          <a:xfrm>
            <a:off x="6804025" y="260350"/>
            <a:ext cx="1871663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一般犯</a:t>
            </a:r>
          </a:p>
        </p:txBody>
      </p:sp>
      <p:sp>
        <p:nvSpPr>
          <p:cNvPr id="48139" name="AutoShape 11"/>
          <p:cNvSpPr>
            <a:spLocks noChangeArrowheads="1"/>
          </p:cNvSpPr>
          <p:nvPr/>
        </p:nvSpPr>
        <p:spPr bwMode="auto">
          <a:xfrm>
            <a:off x="6804025" y="765175"/>
            <a:ext cx="1871663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特別犯</a:t>
            </a:r>
          </a:p>
        </p:txBody>
      </p:sp>
      <p:sp>
        <p:nvSpPr>
          <p:cNvPr id="48140" name="AutoShape 12"/>
          <p:cNvSpPr>
            <a:spLocks noChangeArrowheads="1"/>
          </p:cNvSpPr>
          <p:nvPr/>
        </p:nvSpPr>
        <p:spPr bwMode="auto">
          <a:xfrm>
            <a:off x="6804025" y="1341438"/>
            <a:ext cx="1871663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作為犯</a:t>
            </a:r>
          </a:p>
        </p:txBody>
      </p:sp>
      <p:sp>
        <p:nvSpPr>
          <p:cNvPr id="48141" name="AutoShape 13"/>
          <p:cNvSpPr>
            <a:spLocks noChangeArrowheads="1"/>
          </p:cNvSpPr>
          <p:nvPr/>
        </p:nvSpPr>
        <p:spPr bwMode="auto">
          <a:xfrm>
            <a:off x="6804025" y="1844675"/>
            <a:ext cx="1871663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不作為犯</a:t>
            </a:r>
          </a:p>
        </p:txBody>
      </p:sp>
      <p:sp>
        <p:nvSpPr>
          <p:cNvPr id="48142" name="AutoShape 14"/>
          <p:cNvSpPr>
            <a:spLocks noChangeArrowheads="1"/>
          </p:cNvSpPr>
          <p:nvPr/>
        </p:nvSpPr>
        <p:spPr bwMode="auto">
          <a:xfrm>
            <a:off x="6804025" y="2924175"/>
            <a:ext cx="1871663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結果犯</a:t>
            </a:r>
          </a:p>
        </p:txBody>
      </p:sp>
      <p:sp>
        <p:nvSpPr>
          <p:cNvPr id="48143" name="AutoShape 15"/>
          <p:cNvSpPr>
            <a:spLocks noChangeArrowheads="1"/>
          </p:cNvSpPr>
          <p:nvPr/>
        </p:nvSpPr>
        <p:spPr bwMode="auto">
          <a:xfrm>
            <a:off x="6804025" y="3500438"/>
            <a:ext cx="1871663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實害犯</a:t>
            </a:r>
          </a:p>
        </p:txBody>
      </p:sp>
      <p:sp>
        <p:nvSpPr>
          <p:cNvPr id="48144" name="AutoShape 16"/>
          <p:cNvSpPr>
            <a:spLocks noChangeArrowheads="1"/>
          </p:cNvSpPr>
          <p:nvPr/>
        </p:nvSpPr>
        <p:spPr bwMode="auto">
          <a:xfrm>
            <a:off x="6804025" y="4005263"/>
            <a:ext cx="1871663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危險犯</a:t>
            </a:r>
          </a:p>
        </p:txBody>
      </p:sp>
      <p:sp>
        <p:nvSpPr>
          <p:cNvPr id="48145" name="AutoShape 17"/>
          <p:cNvSpPr>
            <a:spLocks noChangeArrowheads="1"/>
          </p:cNvSpPr>
          <p:nvPr/>
        </p:nvSpPr>
        <p:spPr bwMode="auto">
          <a:xfrm>
            <a:off x="6804025" y="4581525"/>
            <a:ext cx="1871663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狀態犯</a:t>
            </a:r>
          </a:p>
        </p:txBody>
      </p:sp>
      <p:sp>
        <p:nvSpPr>
          <p:cNvPr id="48146" name="AutoShape 18"/>
          <p:cNvSpPr>
            <a:spLocks noChangeArrowheads="1"/>
          </p:cNvSpPr>
          <p:nvPr/>
        </p:nvSpPr>
        <p:spPr bwMode="auto">
          <a:xfrm>
            <a:off x="6804025" y="5084763"/>
            <a:ext cx="1871663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繼續犯</a:t>
            </a:r>
          </a:p>
        </p:txBody>
      </p:sp>
      <p:sp>
        <p:nvSpPr>
          <p:cNvPr id="48147" name="AutoShape 19"/>
          <p:cNvSpPr>
            <a:spLocks noChangeArrowheads="1"/>
          </p:cNvSpPr>
          <p:nvPr/>
        </p:nvSpPr>
        <p:spPr bwMode="auto">
          <a:xfrm>
            <a:off x="6804025" y="5661025"/>
            <a:ext cx="1871663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故意犯</a:t>
            </a:r>
          </a:p>
        </p:txBody>
      </p:sp>
      <p:sp>
        <p:nvSpPr>
          <p:cNvPr id="48148" name="AutoShape 20"/>
          <p:cNvSpPr>
            <a:spLocks noChangeArrowheads="1"/>
          </p:cNvSpPr>
          <p:nvPr/>
        </p:nvSpPr>
        <p:spPr bwMode="auto">
          <a:xfrm>
            <a:off x="6804025" y="6165850"/>
            <a:ext cx="1871663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過失犯</a:t>
            </a:r>
          </a:p>
        </p:txBody>
      </p:sp>
      <p:cxnSp>
        <p:nvCxnSpPr>
          <p:cNvPr id="48149" name="AutoShape 21"/>
          <p:cNvCxnSpPr>
            <a:cxnSpLocks noChangeShapeType="1"/>
            <a:stCxn id="48130" idx="3"/>
            <a:endCxn id="48131" idx="1"/>
          </p:cNvCxnSpPr>
          <p:nvPr/>
        </p:nvCxnSpPr>
        <p:spPr bwMode="auto">
          <a:xfrm flipV="1">
            <a:off x="971550" y="692150"/>
            <a:ext cx="792163" cy="2701925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50" name="AutoShape 22"/>
          <p:cNvCxnSpPr>
            <a:cxnSpLocks noChangeShapeType="1"/>
            <a:stCxn id="48130" idx="3"/>
            <a:endCxn id="48132" idx="1"/>
          </p:cNvCxnSpPr>
          <p:nvPr/>
        </p:nvCxnSpPr>
        <p:spPr bwMode="auto">
          <a:xfrm flipV="1">
            <a:off x="971550" y="1773238"/>
            <a:ext cx="792163" cy="1620837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51" name="AutoShape 23"/>
          <p:cNvCxnSpPr>
            <a:cxnSpLocks noChangeShapeType="1"/>
            <a:stCxn id="48130" idx="3"/>
            <a:endCxn id="48133" idx="1"/>
          </p:cNvCxnSpPr>
          <p:nvPr/>
        </p:nvCxnSpPr>
        <p:spPr bwMode="auto">
          <a:xfrm flipV="1">
            <a:off x="971550" y="2852738"/>
            <a:ext cx="792163" cy="541337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52" name="AutoShape 24"/>
          <p:cNvCxnSpPr>
            <a:cxnSpLocks noChangeShapeType="1"/>
            <a:stCxn id="48130" idx="3"/>
            <a:endCxn id="48134" idx="1"/>
          </p:cNvCxnSpPr>
          <p:nvPr/>
        </p:nvCxnSpPr>
        <p:spPr bwMode="auto">
          <a:xfrm>
            <a:off x="971550" y="3394075"/>
            <a:ext cx="792163" cy="538163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53" name="AutoShape 25"/>
          <p:cNvCxnSpPr>
            <a:cxnSpLocks noChangeShapeType="1"/>
            <a:stCxn id="48130" idx="3"/>
            <a:endCxn id="48135" idx="1"/>
          </p:cNvCxnSpPr>
          <p:nvPr/>
        </p:nvCxnSpPr>
        <p:spPr bwMode="auto">
          <a:xfrm>
            <a:off x="971550" y="3394075"/>
            <a:ext cx="792163" cy="1619250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54" name="AutoShape 26"/>
          <p:cNvCxnSpPr>
            <a:cxnSpLocks noChangeShapeType="1"/>
            <a:stCxn id="48130" idx="3"/>
            <a:endCxn id="48136" idx="1"/>
          </p:cNvCxnSpPr>
          <p:nvPr/>
        </p:nvCxnSpPr>
        <p:spPr bwMode="auto">
          <a:xfrm>
            <a:off x="971550" y="3394075"/>
            <a:ext cx="792163" cy="2698750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55" name="AutoShape 27"/>
          <p:cNvCxnSpPr>
            <a:cxnSpLocks noChangeShapeType="1"/>
            <a:stCxn id="48131" idx="3"/>
            <a:endCxn id="48138" idx="1"/>
          </p:cNvCxnSpPr>
          <p:nvPr/>
        </p:nvCxnSpPr>
        <p:spPr bwMode="auto">
          <a:xfrm flipV="1">
            <a:off x="5508625" y="439738"/>
            <a:ext cx="1295400" cy="2524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56" name="AutoShape 28"/>
          <p:cNvCxnSpPr>
            <a:cxnSpLocks noChangeShapeType="1"/>
            <a:stCxn id="48131" idx="3"/>
            <a:endCxn id="48139" idx="1"/>
          </p:cNvCxnSpPr>
          <p:nvPr/>
        </p:nvCxnSpPr>
        <p:spPr bwMode="auto">
          <a:xfrm>
            <a:off x="5508625" y="692150"/>
            <a:ext cx="1295400" cy="2524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57" name="AutoShape 29"/>
          <p:cNvCxnSpPr>
            <a:cxnSpLocks noChangeShapeType="1"/>
            <a:stCxn id="48132" idx="3"/>
            <a:endCxn id="48140" idx="1"/>
          </p:cNvCxnSpPr>
          <p:nvPr/>
        </p:nvCxnSpPr>
        <p:spPr bwMode="auto">
          <a:xfrm flipV="1">
            <a:off x="5508625" y="1520825"/>
            <a:ext cx="1295400" cy="2524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58" name="AutoShape 30"/>
          <p:cNvCxnSpPr>
            <a:cxnSpLocks noChangeShapeType="1"/>
            <a:stCxn id="48132" idx="3"/>
            <a:endCxn id="48141" idx="1"/>
          </p:cNvCxnSpPr>
          <p:nvPr/>
        </p:nvCxnSpPr>
        <p:spPr bwMode="auto">
          <a:xfrm>
            <a:off x="5508625" y="1773238"/>
            <a:ext cx="1295400" cy="2508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59" name="AutoShape 31"/>
          <p:cNvCxnSpPr>
            <a:cxnSpLocks noChangeShapeType="1"/>
            <a:stCxn id="48133" idx="3"/>
            <a:endCxn id="48137" idx="1"/>
          </p:cNvCxnSpPr>
          <p:nvPr/>
        </p:nvCxnSpPr>
        <p:spPr bwMode="auto">
          <a:xfrm flipV="1">
            <a:off x="5508625" y="2600325"/>
            <a:ext cx="1295400" cy="2524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60" name="AutoShape 32"/>
          <p:cNvCxnSpPr>
            <a:cxnSpLocks noChangeShapeType="1"/>
            <a:stCxn id="48133" idx="3"/>
            <a:endCxn id="48142" idx="1"/>
          </p:cNvCxnSpPr>
          <p:nvPr/>
        </p:nvCxnSpPr>
        <p:spPr bwMode="auto">
          <a:xfrm>
            <a:off x="5508625" y="2852738"/>
            <a:ext cx="1295400" cy="2508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61" name="AutoShape 33"/>
          <p:cNvCxnSpPr>
            <a:cxnSpLocks noChangeShapeType="1"/>
            <a:stCxn id="48134" idx="3"/>
            <a:endCxn id="48143" idx="1"/>
          </p:cNvCxnSpPr>
          <p:nvPr/>
        </p:nvCxnSpPr>
        <p:spPr bwMode="auto">
          <a:xfrm flipV="1">
            <a:off x="5508625" y="3679825"/>
            <a:ext cx="1295400" cy="2524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62" name="AutoShape 34"/>
          <p:cNvCxnSpPr>
            <a:cxnSpLocks noChangeShapeType="1"/>
            <a:stCxn id="48134" idx="3"/>
            <a:endCxn id="48144" idx="1"/>
          </p:cNvCxnSpPr>
          <p:nvPr/>
        </p:nvCxnSpPr>
        <p:spPr bwMode="auto">
          <a:xfrm>
            <a:off x="5508625" y="3932238"/>
            <a:ext cx="1295400" cy="2524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63" name="AutoShape 35"/>
          <p:cNvCxnSpPr>
            <a:cxnSpLocks noChangeShapeType="1"/>
            <a:stCxn id="48135" idx="3"/>
            <a:endCxn id="48145" idx="1"/>
          </p:cNvCxnSpPr>
          <p:nvPr/>
        </p:nvCxnSpPr>
        <p:spPr bwMode="auto">
          <a:xfrm flipV="1">
            <a:off x="5508625" y="4760913"/>
            <a:ext cx="1295400" cy="2524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64" name="AutoShape 36"/>
          <p:cNvCxnSpPr>
            <a:cxnSpLocks noChangeShapeType="1"/>
            <a:stCxn id="48135" idx="3"/>
            <a:endCxn id="48146" idx="1"/>
          </p:cNvCxnSpPr>
          <p:nvPr/>
        </p:nvCxnSpPr>
        <p:spPr bwMode="auto">
          <a:xfrm>
            <a:off x="5508625" y="5013325"/>
            <a:ext cx="1295400" cy="2508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65" name="AutoShape 37"/>
          <p:cNvCxnSpPr>
            <a:cxnSpLocks noChangeShapeType="1"/>
            <a:stCxn id="48136" idx="3"/>
            <a:endCxn id="48147" idx="1"/>
          </p:cNvCxnSpPr>
          <p:nvPr/>
        </p:nvCxnSpPr>
        <p:spPr bwMode="auto">
          <a:xfrm flipV="1">
            <a:off x="5508625" y="5840413"/>
            <a:ext cx="1295400" cy="2524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66" name="AutoShape 38"/>
          <p:cNvCxnSpPr>
            <a:cxnSpLocks noChangeShapeType="1"/>
            <a:stCxn id="48136" idx="3"/>
            <a:endCxn id="48148" idx="1"/>
          </p:cNvCxnSpPr>
          <p:nvPr/>
        </p:nvCxnSpPr>
        <p:spPr bwMode="auto">
          <a:xfrm>
            <a:off x="5508625" y="6092825"/>
            <a:ext cx="1295400" cy="2524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6437"/>
          </a:xfrm>
        </p:spPr>
        <p:txBody>
          <a:bodyPr/>
          <a:lstStyle/>
          <a:p>
            <a:pPr eaLnBrk="1" hangingPunct="1">
              <a:lnSpc>
                <a:spcPct val="75000"/>
              </a:lnSpc>
              <a:defRPr/>
            </a:pPr>
            <a:r>
              <a:rPr lang="zh-TW" altLang="en-US" smtClean="0">
                <a:solidFill>
                  <a:srgbClr val="FFFF00"/>
                </a:solidFill>
                <a:ea typeface="華康隸書體W5" pitchFamily="65" charset="-120"/>
              </a:rPr>
              <a:t>行為主體資格區分的類型</a:t>
            </a:r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323850" y="1628775"/>
            <a:ext cx="504825" cy="23749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行為主體資格</a:t>
            </a: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1547813" y="1557338"/>
            <a:ext cx="1223962" cy="4318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不限定</a:t>
            </a:r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1547813" y="3716338"/>
            <a:ext cx="1223962" cy="4318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限定</a:t>
            </a:r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3779838" y="1557338"/>
            <a:ext cx="1584325" cy="4318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一般犯</a:t>
            </a:r>
          </a:p>
        </p:txBody>
      </p:sp>
      <p:sp>
        <p:nvSpPr>
          <p:cNvPr id="49159" name="AutoShape 7"/>
          <p:cNvSpPr>
            <a:spLocks noChangeArrowheads="1"/>
          </p:cNvSpPr>
          <p:nvPr/>
        </p:nvSpPr>
        <p:spPr bwMode="auto">
          <a:xfrm>
            <a:off x="3924300" y="3716338"/>
            <a:ext cx="1584325" cy="4318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特別犯</a:t>
            </a:r>
          </a:p>
        </p:txBody>
      </p:sp>
      <p:sp>
        <p:nvSpPr>
          <p:cNvPr id="49160" name="AutoShape 8"/>
          <p:cNvSpPr>
            <a:spLocks noChangeArrowheads="1"/>
          </p:cNvSpPr>
          <p:nvPr/>
        </p:nvSpPr>
        <p:spPr bwMode="auto">
          <a:xfrm>
            <a:off x="6659563" y="2781300"/>
            <a:ext cx="2087562" cy="433388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身分犯</a:t>
            </a:r>
          </a:p>
        </p:txBody>
      </p:sp>
      <p:sp>
        <p:nvSpPr>
          <p:cNvPr id="49161" name="AutoShape 9"/>
          <p:cNvSpPr>
            <a:spLocks noChangeArrowheads="1"/>
          </p:cNvSpPr>
          <p:nvPr/>
        </p:nvSpPr>
        <p:spPr bwMode="auto">
          <a:xfrm>
            <a:off x="6659563" y="3716338"/>
            <a:ext cx="2087562" cy="433387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己手犯</a:t>
            </a:r>
          </a:p>
        </p:txBody>
      </p:sp>
      <p:sp>
        <p:nvSpPr>
          <p:cNvPr id="49162" name="AutoShape 10"/>
          <p:cNvSpPr>
            <a:spLocks noChangeArrowheads="1"/>
          </p:cNvSpPr>
          <p:nvPr/>
        </p:nvSpPr>
        <p:spPr bwMode="auto">
          <a:xfrm>
            <a:off x="6659563" y="4652963"/>
            <a:ext cx="2159000" cy="433387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特定結構</a:t>
            </a:r>
          </a:p>
        </p:txBody>
      </p:sp>
      <p:sp>
        <p:nvSpPr>
          <p:cNvPr id="49163" name="AutoShape 11"/>
          <p:cNvSpPr>
            <a:spLocks noChangeArrowheads="1"/>
          </p:cNvSpPr>
          <p:nvPr/>
        </p:nvSpPr>
        <p:spPr bwMode="auto">
          <a:xfrm>
            <a:off x="3924300" y="4868863"/>
            <a:ext cx="503238" cy="1728787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>
                <a:latin typeface="Arial" charset="0"/>
              </a:rPr>
              <a:t>不純正特別犯</a:t>
            </a:r>
          </a:p>
        </p:txBody>
      </p:sp>
      <p:sp>
        <p:nvSpPr>
          <p:cNvPr id="49164" name="AutoShape 12"/>
          <p:cNvSpPr>
            <a:spLocks noChangeArrowheads="1"/>
          </p:cNvSpPr>
          <p:nvPr/>
        </p:nvSpPr>
        <p:spPr bwMode="auto">
          <a:xfrm>
            <a:off x="5003800" y="4868863"/>
            <a:ext cx="503238" cy="1728787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>
                <a:latin typeface="Arial" charset="0"/>
              </a:rPr>
              <a:t>純正特別犯</a:t>
            </a:r>
          </a:p>
        </p:txBody>
      </p:sp>
      <p:cxnSp>
        <p:nvCxnSpPr>
          <p:cNvPr id="49165" name="AutoShape 13"/>
          <p:cNvCxnSpPr>
            <a:cxnSpLocks noChangeShapeType="1"/>
            <a:stCxn id="49155" idx="3"/>
            <a:endCxn id="49156" idx="1"/>
          </p:cNvCxnSpPr>
          <p:nvPr/>
        </p:nvCxnSpPr>
        <p:spPr bwMode="auto">
          <a:xfrm flipV="1">
            <a:off x="828675" y="1773238"/>
            <a:ext cx="719138" cy="1042987"/>
          </a:xfrm>
          <a:prstGeom prst="bentConnector3">
            <a:avLst>
              <a:gd name="adj1" fmla="val 49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9166" name="AutoShape 14"/>
          <p:cNvCxnSpPr>
            <a:cxnSpLocks noChangeShapeType="1"/>
            <a:stCxn id="49155" idx="3"/>
            <a:endCxn id="49157" idx="1"/>
          </p:cNvCxnSpPr>
          <p:nvPr/>
        </p:nvCxnSpPr>
        <p:spPr bwMode="auto">
          <a:xfrm>
            <a:off x="828675" y="2816225"/>
            <a:ext cx="719138" cy="1116013"/>
          </a:xfrm>
          <a:prstGeom prst="bentConnector3">
            <a:avLst>
              <a:gd name="adj1" fmla="val 49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9167" name="AutoShape 15"/>
          <p:cNvSpPr>
            <a:spLocks noChangeArrowheads="1"/>
          </p:cNvSpPr>
          <p:nvPr/>
        </p:nvSpPr>
        <p:spPr bwMode="auto">
          <a:xfrm>
            <a:off x="2987675" y="1628775"/>
            <a:ext cx="647700" cy="287338"/>
          </a:xfrm>
          <a:prstGeom prst="rightArrow">
            <a:avLst>
              <a:gd name="adj1" fmla="val 50000"/>
              <a:gd name="adj2" fmla="val 56353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9168" name="AutoShape 16"/>
          <p:cNvSpPr>
            <a:spLocks noChangeArrowheads="1"/>
          </p:cNvSpPr>
          <p:nvPr/>
        </p:nvSpPr>
        <p:spPr bwMode="auto">
          <a:xfrm>
            <a:off x="2987675" y="3789363"/>
            <a:ext cx="647700" cy="287337"/>
          </a:xfrm>
          <a:prstGeom prst="rightArrow">
            <a:avLst>
              <a:gd name="adj1" fmla="val 50000"/>
              <a:gd name="adj2" fmla="val 56354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49169" name="AutoShape 17"/>
          <p:cNvCxnSpPr>
            <a:cxnSpLocks noChangeShapeType="1"/>
            <a:stCxn id="49159" idx="3"/>
            <a:endCxn id="49160" idx="1"/>
          </p:cNvCxnSpPr>
          <p:nvPr/>
        </p:nvCxnSpPr>
        <p:spPr bwMode="auto">
          <a:xfrm flipV="1">
            <a:off x="5508625" y="2998788"/>
            <a:ext cx="1150938" cy="933450"/>
          </a:xfrm>
          <a:prstGeom prst="bentConnector3">
            <a:avLst>
              <a:gd name="adj1" fmla="val 4993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9170" name="AutoShape 18"/>
          <p:cNvCxnSpPr>
            <a:cxnSpLocks noChangeShapeType="1"/>
            <a:stCxn id="49159" idx="3"/>
            <a:endCxn id="49161" idx="1"/>
          </p:cNvCxnSpPr>
          <p:nvPr/>
        </p:nvCxnSpPr>
        <p:spPr bwMode="auto">
          <a:xfrm>
            <a:off x="5508625" y="3932238"/>
            <a:ext cx="1150938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171" name="AutoShape 19"/>
          <p:cNvCxnSpPr>
            <a:cxnSpLocks noChangeShapeType="1"/>
            <a:stCxn id="49159" idx="3"/>
            <a:endCxn id="49162" idx="1"/>
          </p:cNvCxnSpPr>
          <p:nvPr/>
        </p:nvCxnSpPr>
        <p:spPr bwMode="auto">
          <a:xfrm>
            <a:off x="5508625" y="3932238"/>
            <a:ext cx="1150938" cy="938212"/>
          </a:xfrm>
          <a:prstGeom prst="bentConnector3">
            <a:avLst>
              <a:gd name="adj1" fmla="val 4993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9172" name="AutoShape 20"/>
          <p:cNvSpPr>
            <a:spLocks noChangeArrowheads="1"/>
          </p:cNvSpPr>
          <p:nvPr/>
        </p:nvSpPr>
        <p:spPr bwMode="auto">
          <a:xfrm>
            <a:off x="6011863" y="5589588"/>
            <a:ext cx="2663825" cy="792162"/>
          </a:xfrm>
          <a:prstGeom prst="wedgeRoundRectCallout">
            <a:avLst>
              <a:gd name="adj1" fmla="val -68713"/>
              <a:gd name="adj2" fmla="val -34167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主體資格作為犯罪成立條件的類型。</a:t>
            </a:r>
          </a:p>
        </p:txBody>
      </p:sp>
      <p:sp>
        <p:nvSpPr>
          <p:cNvPr id="49173" name="AutoShape 21"/>
          <p:cNvSpPr>
            <a:spLocks noChangeArrowheads="1"/>
          </p:cNvSpPr>
          <p:nvPr/>
        </p:nvSpPr>
        <p:spPr bwMode="auto">
          <a:xfrm>
            <a:off x="395288" y="4941888"/>
            <a:ext cx="3024187" cy="1439862"/>
          </a:xfrm>
          <a:prstGeom prst="wedgeRoundRectCallout">
            <a:avLst>
              <a:gd name="adj1" fmla="val 64435"/>
              <a:gd name="adj2" fmla="val -6671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本質為一般犯，因特定資格之行為人所為，而將主體資格作為刑罰加重或減輕條件之類型。</a:t>
            </a:r>
          </a:p>
        </p:txBody>
      </p:sp>
      <p:cxnSp>
        <p:nvCxnSpPr>
          <p:cNvPr id="49174" name="AutoShape 22"/>
          <p:cNvCxnSpPr>
            <a:cxnSpLocks noChangeShapeType="1"/>
            <a:stCxn id="49159" idx="2"/>
            <a:endCxn id="49163" idx="0"/>
          </p:cNvCxnSpPr>
          <p:nvPr/>
        </p:nvCxnSpPr>
        <p:spPr bwMode="auto">
          <a:xfrm rot="5400000">
            <a:off x="4086225" y="4238626"/>
            <a:ext cx="720725" cy="5397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9175" name="AutoShape 23"/>
          <p:cNvCxnSpPr>
            <a:cxnSpLocks noChangeShapeType="1"/>
            <a:stCxn id="49159" idx="2"/>
            <a:endCxn id="49164" idx="0"/>
          </p:cNvCxnSpPr>
          <p:nvPr/>
        </p:nvCxnSpPr>
        <p:spPr bwMode="auto">
          <a:xfrm rot="16200000" flipH="1">
            <a:off x="4625975" y="4238626"/>
            <a:ext cx="720725" cy="5397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FFFF00"/>
                </a:solidFill>
                <a:effectLst/>
              </a:rPr>
              <a:t>公務員概念修正</a:t>
            </a:r>
            <a:r>
              <a:rPr lang="en-US" altLang="zh-TW" sz="2400" smtClean="0">
                <a:solidFill>
                  <a:srgbClr val="FFFF00"/>
                </a:solidFill>
                <a:effectLst/>
              </a:rPr>
              <a:t>1-1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968875"/>
          </a:xfrm>
        </p:spPr>
        <p:txBody>
          <a:bodyPr/>
          <a:lstStyle/>
          <a:p>
            <a:pPr eaLnBrk="1" hangingPunct="1">
              <a:buClr>
                <a:srgbClr val="66FFCC"/>
              </a:buClr>
              <a:buFont typeface="Wingdings" pitchFamily="2" charset="2"/>
              <a:buChar char="Ø"/>
              <a:defRPr/>
            </a:pPr>
            <a:r>
              <a:rPr lang="zh-TW" altLang="en-US" smtClean="0"/>
              <a:t>一、變更情況：概念界限不明！</a:t>
            </a:r>
          </a:p>
          <a:p>
            <a:pPr eaLnBrk="1" hangingPunct="1">
              <a:buClr>
                <a:srgbClr val="66FFCC"/>
              </a:buClr>
              <a:buFont typeface="Wingdings" pitchFamily="2" charset="2"/>
              <a:buChar char="Ø"/>
              <a:defRPr/>
            </a:pPr>
            <a:r>
              <a:rPr lang="zh-TW" altLang="en-US" smtClean="0"/>
              <a:t>假設：</a:t>
            </a:r>
          </a:p>
        </p:txBody>
      </p:sp>
      <p:sp>
        <p:nvSpPr>
          <p:cNvPr id="110596" name="AutoShape 4"/>
          <p:cNvSpPr>
            <a:spLocks noChangeArrowheads="1"/>
          </p:cNvSpPr>
          <p:nvPr/>
        </p:nvSpPr>
        <p:spPr bwMode="auto">
          <a:xfrm>
            <a:off x="1835150" y="2852738"/>
            <a:ext cx="4321175" cy="2808287"/>
          </a:xfrm>
          <a:prstGeom prst="flowChartConnector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0597" name="AutoShape 5"/>
          <p:cNvSpPr>
            <a:spLocks noChangeArrowheads="1"/>
          </p:cNvSpPr>
          <p:nvPr/>
        </p:nvSpPr>
        <p:spPr bwMode="auto">
          <a:xfrm>
            <a:off x="2916238" y="3141663"/>
            <a:ext cx="2160587" cy="358775"/>
          </a:xfrm>
          <a:prstGeom prst="flowChartAlternateProcess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tx1"/>
                </a:solidFill>
              </a:rPr>
              <a:t>原公務員概念範圍</a:t>
            </a:r>
          </a:p>
        </p:txBody>
      </p:sp>
      <p:sp>
        <p:nvSpPr>
          <p:cNvPr id="110598" name="AutoShape 6"/>
          <p:cNvSpPr>
            <a:spLocks noChangeArrowheads="1"/>
          </p:cNvSpPr>
          <p:nvPr/>
        </p:nvSpPr>
        <p:spPr bwMode="auto">
          <a:xfrm>
            <a:off x="3059113" y="3860800"/>
            <a:ext cx="2376487" cy="1439863"/>
          </a:xfrm>
          <a:prstGeom prst="flowChartConnector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0599" name="AutoShape 7"/>
          <p:cNvSpPr>
            <a:spLocks noChangeArrowheads="1"/>
          </p:cNvSpPr>
          <p:nvPr/>
        </p:nvSpPr>
        <p:spPr bwMode="auto">
          <a:xfrm>
            <a:off x="3348038" y="4437063"/>
            <a:ext cx="1871662" cy="360362"/>
          </a:xfrm>
          <a:prstGeom prst="flowChartAlternateProcess">
            <a:avLst/>
          </a:prstGeom>
          <a:solidFill>
            <a:srgbClr val="CCECFF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修正後範圍</a:t>
            </a:r>
          </a:p>
        </p:txBody>
      </p:sp>
      <p:sp>
        <p:nvSpPr>
          <p:cNvPr id="110600" name="AutoShape 8"/>
          <p:cNvSpPr>
            <a:spLocks noChangeArrowheads="1"/>
          </p:cNvSpPr>
          <p:nvPr/>
        </p:nvSpPr>
        <p:spPr bwMode="auto">
          <a:xfrm>
            <a:off x="2124075" y="4005263"/>
            <a:ext cx="792163" cy="1079500"/>
          </a:xfrm>
          <a:prstGeom prst="flowChartConnector">
            <a:avLst/>
          </a:prstGeom>
          <a:solidFill>
            <a:srgbClr val="3333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800">
                <a:solidFill>
                  <a:schemeClr val="tx1"/>
                </a:solidFill>
              </a:rPr>
              <a:t>他罪</a:t>
            </a:r>
          </a:p>
        </p:txBody>
      </p:sp>
      <p:sp>
        <p:nvSpPr>
          <p:cNvPr id="110601" name="AutoShape 9"/>
          <p:cNvSpPr>
            <a:spLocks noChangeArrowheads="1"/>
          </p:cNvSpPr>
          <p:nvPr/>
        </p:nvSpPr>
        <p:spPr bwMode="auto">
          <a:xfrm>
            <a:off x="755650" y="5734050"/>
            <a:ext cx="2447925" cy="503238"/>
          </a:xfrm>
          <a:prstGeom prst="wedgeRoundRectCallout">
            <a:avLst>
              <a:gd name="adj1" fmla="val 24255"/>
              <a:gd name="adj2" fmla="val -189745"/>
              <a:gd name="adj3" fmla="val 16667"/>
            </a:avLst>
          </a:prstGeom>
          <a:solidFill>
            <a:srgbClr val="FFFFCC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/>
              <a:t>得成立其他罪部分</a:t>
            </a:r>
          </a:p>
        </p:txBody>
      </p:sp>
      <p:sp>
        <p:nvSpPr>
          <p:cNvPr id="110602" name="AutoShape 10"/>
          <p:cNvSpPr>
            <a:spLocks noChangeArrowheads="1"/>
          </p:cNvSpPr>
          <p:nvPr/>
        </p:nvSpPr>
        <p:spPr bwMode="auto">
          <a:xfrm>
            <a:off x="6156325" y="2708275"/>
            <a:ext cx="2447925" cy="936625"/>
          </a:xfrm>
          <a:prstGeom prst="wedgeRoundRectCallout">
            <a:avLst>
              <a:gd name="adj1" fmla="val -59079"/>
              <a:gd name="adj2" fmla="val 71523"/>
              <a:gd name="adj3" fmla="val 16667"/>
            </a:avLst>
          </a:prstGeom>
          <a:solidFill>
            <a:srgbClr val="66FF33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2400"/>
              <a:t>除罪部分（綠色部分）</a:t>
            </a:r>
          </a:p>
        </p:txBody>
      </p:sp>
      <p:sp>
        <p:nvSpPr>
          <p:cNvPr id="110603" name="AutoShape 11"/>
          <p:cNvSpPr>
            <a:spLocks noChangeArrowheads="1"/>
          </p:cNvSpPr>
          <p:nvPr/>
        </p:nvSpPr>
        <p:spPr bwMode="auto">
          <a:xfrm>
            <a:off x="5724525" y="5589588"/>
            <a:ext cx="2447925" cy="503237"/>
          </a:xfrm>
          <a:prstGeom prst="wedgeRoundRectCallout">
            <a:avLst>
              <a:gd name="adj1" fmla="val -77690"/>
              <a:gd name="adj2" fmla="val -183755"/>
              <a:gd name="adj3" fmla="val 16667"/>
            </a:avLst>
          </a:prstGeom>
          <a:solidFill>
            <a:srgbClr val="FFFF99"/>
          </a:solidFill>
          <a:ln w="9525">
            <a:solidFill>
              <a:srgbClr val="3333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2400"/>
              <a:t>成罪不變部分</a:t>
            </a:r>
          </a:p>
        </p:txBody>
      </p:sp>
      <p:sp>
        <p:nvSpPr>
          <p:cNvPr id="110604" name="AutoShape 12"/>
          <p:cNvSpPr>
            <a:spLocks noChangeArrowheads="1"/>
          </p:cNvSpPr>
          <p:nvPr/>
        </p:nvSpPr>
        <p:spPr bwMode="auto">
          <a:xfrm rot="-5400000">
            <a:off x="6660357" y="4075906"/>
            <a:ext cx="1081088" cy="720725"/>
          </a:xfrm>
          <a:prstGeom prst="flowChartMagneticTape">
            <a:avLst/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zh-TW" altLang="en-US" sz="1800">
                <a:solidFill>
                  <a:srgbClr val="66FFCC"/>
                </a:solidFill>
                <a:hlinkClick r:id="rId2" action="ppaction://hlinksldjump"/>
              </a:rPr>
              <a:t>除罪？</a:t>
            </a:r>
            <a:endParaRPr lang="zh-TW" altLang="en-US" sz="1800">
              <a:solidFill>
                <a:srgbClr val="66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0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0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nimBg="1"/>
      <p:bldP spid="110597" grpId="0" animBg="1"/>
      <p:bldP spid="110598" grpId="0" animBg="1"/>
      <p:bldP spid="110599" grpId="0" animBg="1"/>
      <p:bldP spid="110600" grpId="0" animBg="1"/>
      <p:bldP spid="110601" grpId="0" animBg="1"/>
      <p:bldP spid="110602" grpId="0" animBg="1"/>
      <p:bldP spid="110603" grpId="0" animBg="1"/>
      <p:bldP spid="11060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FFFF00"/>
                </a:solidFill>
                <a:effectLst/>
              </a:rPr>
              <a:t>公務員概念修正</a:t>
            </a:r>
            <a:r>
              <a:rPr lang="en-US" altLang="zh-TW" sz="2400" smtClean="0">
                <a:solidFill>
                  <a:srgbClr val="FFFF00"/>
                </a:solidFill>
                <a:effectLst/>
              </a:rPr>
              <a:t>1-2</a:t>
            </a:r>
          </a:p>
        </p:txBody>
      </p:sp>
      <p:sp>
        <p:nvSpPr>
          <p:cNvPr id="51203" name="AutoShape 3"/>
          <p:cNvSpPr>
            <a:spLocks noChangeArrowheads="1"/>
          </p:cNvSpPr>
          <p:nvPr/>
        </p:nvSpPr>
        <p:spPr bwMode="auto">
          <a:xfrm>
            <a:off x="2916238" y="1628775"/>
            <a:ext cx="3455987" cy="4318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修正後範圍之變動</a:t>
            </a:r>
          </a:p>
        </p:txBody>
      </p:sp>
      <p:sp>
        <p:nvSpPr>
          <p:cNvPr id="111620" name="AutoShape 4"/>
          <p:cNvSpPr>
            <a:spLocks noChangeArrowheads="1"/>
          </p:cNvSpPr>
          <p:nvPr/>
        </p:nvSpPr>
        <p:spPr bwMode="auto">
          <a:xfrm>
            <a:off x="3708400" y="2636838"/>
            <a:ext cx="4321175" cy="3024187"/>
          </a:xfrm>
          <a:prstGeom prst="flowChartConnector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1621" name="AutoShape 5"/>
          <p:cNvSpPr>
            <a:spLocks noChangeArrowheads="1"/>
          </p:cNvSpPr>
          <p:nvPr/>
        </p:nvSpPr>
        <p:spPr bwMode="auto">
          <a:xfrm>
            <a:off x="6516688" y="3789363"/>
            <a:ext cx="1368425" cy="719137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原公務員</a:t>
            </a:r>
          </a:p>
          <a:p>
            <a:pPr algn="ctr"/>
            <a:r>
              <a:rPr lang="zh-TW" altLang="en-US"/>
              <a:t>概念範圍</a:t>
            </a:r>
          </a:p>
        </p:txBody>
      </p:sp>
      <p:sp>
        <p:nvSpPr>
          <p:cNvPr id="51206" name="AutoShape 6"/>
          <p:cNvSpPr>
            <a:spLocks noChangeArrowheads="1"/>
          </p:cNvSpPr>
          <p:nvPr/>
        </p:nvSpPr>
        <p:spPr bwMode="auto">
          <a:xfrm>
            <a:off x="1908175" y="2636838"/>
            <a:ext cx="4248150" cy="3097212"/>
          </a:xfrm>
          <a:prstGeom prst="flowChartConnector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207" name="AutoShape 7"/>
          <p:cNvSpPr>
            <a:spLocks noChangeArrowheads="1"/>
          </p:cNvSpPr>
          <p:nvPr/>
        </p:nvSpPr>
        <p:spPr bwMode="auto">
          <a:xfrm>
            <a:off x="3492500" y="3500438"/>
            <a:ext cx="2808288" cy="1296987"/>
          </a:xfrm>
          <a:prstGeom prst="flowChartAlternateProcess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修正後公務原適用範圍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0" grpId="0" animBg="1"/>
      <p:bldP spid="1116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  <a:ea typeface="華康隸書體W5" pitchFamily="65" charset="-120"/>
              </a:rPr>
              <a:t>犯罪判斷的前提結構</a:t>
            </a:r>
          </a:p>
        </p:txBody>
      </p:sp>
      <p:sp>
        <p:nvSpPr>
          <p:cNvPr id="17411" name="AutoShape 5"/>
          <p:cNvSpPr>
            <a:spLocks noChangeArrowheads="1"/>
          </p:cNvSpPr>
          <p:nvPr/>
        </p:nvSpPr>
        <p:spPr bwMode="auto">
          <a:xfrm>
            <a:off x="1619250" y="1700213"/>
            <a:ext cx="1657350" cy="576262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行為人</a:t>
            </a:r>
          </a:p>
        </p:txBody>
      </p:sp>
      <p:sp>
        <p:nvSpPr>
          <p:cNvPr id="17412" name="AutoShape 6"/>
          <p:cNvSpPr>
            <a:spLocks noChangeArrowheads="1"/>
          </p:cNvSpPr>
          <p:nvPr/>
        </p:nvSpPr>
        <p:spPr bwMode="auto">
          <a:xfrm>
            <a:off x="1619250" y="3213100"/>
            <a:ext cx="1657350" cy="576263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特定客體</a:t>
            </a:r>
          </a:p>
        </p:txBody>
      </p:sp>
      <p:sp>
        <p:nvSpPr>
          <p:cNvPr id="17413" name="AutoShape 7"/>
          <p:cNvSpPr>
            <a:spLocks noChangeArrowheads="1"/>
          </p:cNvSpPr>
          <p:nvPr/>
        </p:nvSpPr>
        <p:spPr bwMode="auto">
          <a:xfrm>
            <a:off x="7019925" y="1700213"/>
            <a:ext cx="1657350" cy="576262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行為</a:t>
            </a:r>
          </a:p>
        </p:txBody>
      </p:sp>
      <p:sp>
        <p:nvSpPr>
          <p:cNvPr id="17414" name="AutoShape 8"/>
          <p:cNvSpPr>
            <a:spLocks noChangeArrowheads="1"/>
          </p:cNvSpPr>
          <p:nvPr/>
        </p:nvSpPr>
        <p:spPr bwMode="auto">
          <a:xfrm>
            <a:off x="4284663" y="1700213"/>
            <a:ext cx="1657350" cy="576262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意思決定</a:t>
            </a:r>
          </a:p>
        </p:txBody>
      </p:sp>
      <p:sp>
        <p:nvSpPr>
          <p:cNvPr id="17415" name="AutoShape 9"/>
          <p:cNvSpPr>
            <a:spLocks noChangeArrowheads="1"/>
          </p:cNvSpPr>
          <p:nvPr/>
        </p:nvSpPr>
        <p:spPr bwMode="auto">
          <a:xfrm>
            <a:off x="6804025" y="3213100"/>
            <a:ext cx="1657350" cy="576263"/>
          </a:xfrm>
          <a:prstGeom prst="flowChartAlternateProcess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形成行為事實</a:t>
            </a:r>
          </a:p>
        </p:txBody>
      </p:sp>
      <p:sp>
        <p:nvSpPr>
          <p:cNvPr id="17416" name="AutoShape 10"/>
          <p:cNvSpPr>
            <a:spLocks noChangeArrowheads="1"/>
          </p:cNvSpPr>
          <p:nvPr/>
        </p:nvSpPr>
        <p:spPr bwMode="auto">
          <a:xfrm>
            <a:off x="4284663" y="3213100"/>
            <a:ext cx="1657350" cy="576263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對客體之侵害</a:t>
            </a:r>
          </a:p>
        </p:txBody>
      </p:sp>
      <p:sp>
        <p:nvSpPr>
          <p:cNvPr id="17417" name="AutoShape 11"/>
          <p:cNvSpPr>
            <a:spLocks noChangeArrowheads="1"/>
          </p:cNvSpPr>
          <p:nvPr/>
        </p:nvSpPr>
        <p:spPr bwMode="auto">
          <a:xfrm>
            <a:off x="4284663" y="4724400"/>
            <a:ext cx="1657350" cy="576263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法律效果</a:t>
            </a:r>
          </a:p>
        </p:txBody>
      </p:sp>
      <p:sp>
        <p:nvSpPr>
          <p:cNvPr id="17418" name="AutoShape 12"/>
          <p:cNvSpPr>
            <a:spLocks noChangeArrowheads="1"/>
          </p:cNvSpPr>
          <p:nvPr/>
        </p:nvSpPr>
        <p:spPr bwMode="auto">
          <a:xfrm>
            <a:off x="1619250" y="4724400"/>
            <a:ext cx="1657350" cy="576263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刑法評價</a:t>
            </a:r>
          </a:p>
        </p:txBody>
      </p:sp>
      <p:cxnSp>
        <p:nvCxnSpPr>
          <p:cNvPr id="17419" name="AutoShape 13"/>
          <p:cNvCxnSpPr>
            <a:cxnSpLocks noChangeShapeType="1"/>
            <a:stCxn id="17411" idx="3"/>
            <a:endCxn id="17414" idx="1"/>
          </p:cNvCxnSpPr>
          <p:nvPr/>
        </p:nvCxnSpPr>
        <p:spPr bwMode="auto">
          <a:xfrm>
            <a:off x="3276600" y="1989138"/>
            <a:ext cx="1008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420" name="AutoShape 14"/>
          <p:cNvCxnSpPr>
            <a:cxnSpLocks noChangeShapeType="1"/>
            <a:stCxn id="17414" idx="3"/>
            <a:endCxn id="17413" idx="1"/>
          </p:cNvCxnSpPr>
          <p:nvPr/>
        </p:nvCxnSpPr>
        <p:spPr bwMode="auto">
          <a:xfrm>
            <a:off x="5942013" y="1989138"/>
            <a:ext cx="10779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421" name="AutoShape 15"/>
          <p:cNvCxnSpPr>
            <a:cxnSpLocks noChangeShapeType="1"/>
            <a:stCxn id="17412" idx="3"/>
            <a:endCxn id="17416" idx="1"/>
          </p:cNvCxnSpPr>
          <p:nvPr/>
        </p:nvCxnSpPr>
        <p:spPr bwMode="auto">
          <a:xfrm>
            <a:off x="3276600" y="3502025"/>
            <a:ext cx="1008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422" name="AutoShape 16"/>
          <p:cNvCxnSpPr>
            <a:cxnSpLocks noChangeShapeType="1"/>
            <a:stCxn id="17416" idx="3"/>
            <a:endCxn id="17415" idx="1"/>
          </p:cNvCxnSpPr>
          <p:nvPr/>
        </p:nvCxnSpPr>
        <p:spPr bwMode="auto">
          <a:xfrm>
            <a:off x="5942013" y="3502025"/>
            <a:ext cx="8620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7423" name="Line 17"/>
          <p:cNvSpPr>
            <a:spLocks noChangeShapeType="1"/>
          </p:cNvSpPr>
          <p:nvPr/>
        </p:nvSpPr>
        <p:spPr bwMode="auto">
          <a:xfrm>
            <a:off x="8675688" y="2636838"/>
            <a:ext cx="0" cy="16557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cxnSp>
        <p:nvCxnSpPr>
          <p:cNvPr id="17424" name="AutoShape 18"/>
          <p:cNvCxnSpPr>
            <a:cxnSpLocks noChangeShapeType="1"/>
            <a:stCxn id="17415" idx="3"/>
            <a:endCxn id="17418" idx="1"/>
          </p:cNvCxnSpPr>
          <p:nvPr/>
        </p:nvCxnSpPr>
        <p:spPr bwMode="auto">
          <a:xfrm flipH="1">
            <a:off x="1619250" y="3502025"/>
            <a:ext cx="6842125" cy="1511300"/>
          </a:xfrm>
          <a:prstGeom prst="bentConnector5">
            <a:avLst>
              <a:gd name="adj1" fmla="val -8009"/>
              <a:gd name="adj2" fmla="val 49894"/>
              <a:gd name="adj3" fmla="val 11143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7425" name="AutoShape 19"/>
          <p:cNvCxnSpPr>
            <a:cxnSpLocks noChangeShapeType="1"/>
            <a:stCxn id="17418" idx="3"/>
            <a:endCxn id="17417" idx="1"/>
          </p:cNvCxnSpPr>
          <p:nvPr/>
        </p:nvCxnSpPr>
        <p:spPr bwMode="auto">
          <a:xfrm>
            <a:off x="3276600" y="5013325"/>
            <a:ext cx="1008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792162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FFFF00"/>
                </a:solidFill>
                <a:effectLst/>
              </a:rPr>
              <a:t>公務員概念修正</a:t>
            </a:r>
            <a:r>
              <a:rPr lang="en-US" altLang="zh-TW" sz="2400" smtClean="0">
                <a:solidFill>
                  <a:srgbClr val="FFFF00"/>
                </a:solidFill>
                <a:effectLst/>
              </a:rPr>
              <a:t>1-3</a:t>
            </a:r>
            <a:endParaRPr lang="en-US" altLang="zh-TW" smtClean="0">
              <a:solidFill>
                <a:srgbClr val="FFFF00"/>
              </a:solidFill>
              <a:effectLst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111750"/>
          </a:xfrm>
        </p:spPr>
        <p:txBody>
          <a:bodyPr/>
          <a:lstStyle/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zh-TW" altLang="en-US" smtClean="0">
                <a:effectLst/>
              </a:rPr>
              <a:t>二、一般通念及實務既有之見解：通常是以公務員身份為認定基準，故其型態及分成三種：</a:t>
            </a:r>
          </a:p>
        </p:txBody>
      </p:sp>
      <p:sp>
        <p:nvSpPr>
          <p:cNvPr id="112644" name="AutoShape 4"/>
          <p:cNvSpPr>
            <a:spLocks noChangeArrowheads="1"/>
          </p:cNvSpPr>
          <p:nvPr/>
        </p:nvSpPr>
        <p:spPr bwMode="auto">
          <a:xfrm>
            <a:off x="1187450" y="3573463"/>
            <a:ext cx="647700" cy="1368425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3200"/>
              <a:t>公務員</a:t>
            </a:r>
          </a:p>
        </p:txBody>
      </p:sp>
      <p:sp>
        <p:nvSpPr>
          <p:cNvPr id="112645" name="AutoShape 5"/>
          <p:cNvSpPr>
            <a:spLocks noChangeArrowheads="1"/>
          </p:cNvSpPr>
          <p:nvPr/>
        </p:nvSpPr>
        <p:spPr bwMode="auto">
          <a:xfrm>
            <a:off x="3132138" y="3141663"/>
            <a:ext cx="1655762" cy="358775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身分公務員</a:t>
            </a:r>
          </a:p>
        </p:txBody>
      </p:sp>
      <p:sp>
        <p:nvSpPr>
          <p:cNvPr id="112646" name="AutoShape 6"/>
          <p:cNvSpPr>
            <a:spLocks noChangeArrowheads="1"/>
          </p:cNvSpPr>
          <p:nvPr/>
        </p:nvSpPr>
        <p:spPr bwMode="auto">
          <a:xfrm>
            <a:off x="3132138" y="4076700"/>
            <a:ext cx="1655762" cy="360363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授權公務員</a:t>
            </a:r>
          </a:p>
        </p:txBody>
      </p:sp>
      <p:sp>
        <p:nvSpPr>
          <p:cNvPr id="112647" name="AutoShape 7"/>
          <p:cNvSpPr>
            <a:spLocks noChangeArrowheads="1"/>
          </p:cNvSpPr>
          <p:nvPr/>
        </p:nvSpPr>
        <p:spPr bwMode="auto">
          <a:xfrm>
            <a:off x="3132138" y="4941888"/>
            <a:ext cx="1655762" cy="360362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委託公務員</a:t>
            </a:r>
          </a:p>
        </p:txBody>
      </p:sp>
      <p:cxnSp>
        <p:nvCxnSpPr>
          <p:cNvPr id="112648" name="AutoShape 8"/>
          <p:cNvCxnSpPr>
            <a:cxnSpLocks noChangeShapeType="1"/>
            <a:stCxn id="112644" idx="3"/>
            <a:endCxn id="112645" idx="1"/>
          </p:cNvCxnSpPr>
          <p:nvPr/>
        </p:nvCxnSpPr>
        <p:spPr bwMode="auto">
          <a:xfrm flipV="1">
            <a:off x="1835150" y="3321050"/>
            <a:ext cx="1296988" cy="936625"/>
          </a:xfrm>
          <a:prstGeom prst="bentConnector3">
            <a:avLst>
              <a:gd name="adj1" fmla="val 4994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12649" name="AutoShape 9"/>
          <p:cNvCxnSpPr>
            <a:cxnSpLocks noChangeShapeType="1"/>
            <a:stCxn id="112644" idx="3"/>
            <a:endCxn id="112646" idx="1"/>
          </p:cNvCxnSpPr>
          <p:nvPr/>
        </p:nvCxnSpPr>
        <p:spPr bwMode="auto">
          <a:xfrm>
            <a:off x="1835150" y="4257675"/>
            <a:ext cx="12969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0" name="AutoShape 10"/>
          <p:cNvCxnSpPr>
            <a:cxnSpLocks noChangeShapeType="1"/>
            <a:stCxn id="112644" idx="3"/>
            <a:endCxn id="112647" idx="1"/>
          </p:cNvCxnSpPr>
          <p:nvPr/>
        </p:nvCxnSpPr>
        <p:spPr bwMode="auto">
          <a:xfrm>
            <a:off x="1835150" y="4257675"/>
            <a:ext cx="1296988" cy="865188"/>
          </a:xfrm>
          <a:prstGeom prst="bentConnector3">
            <a:avLst>
              <a:gd name="adj1" fmla="val 4994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12651" name="AutoShape 11"/>
          <p:cNvSpPr>
            <a:spLocks noChangeArrowheads="1"/>
          </p:cNvSpPr>
          <p:nvPr/>
        </p:nvSpPr>
        <p:spPr bwMode="auto">
          <a:xfrm>
            <a:off x="5580063" y="2708275"/>
            <a:ext cx="2232025" cy="792163"/>
          </a:xfrm>
          <a:prstGeom prst="wedgeRoundRectCallout">
            <a:avLst>
              <a:gd name="adj1" fmla="val -80653"/>
              <a:gd name="adj2" fmla="val -491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 sz="2400"/>
              <a:t>以公務員主體之身分為認定</a:t>
            </a:r>
          </a:p>
        </p:txBody>
      </p:sp>
      <p:sp>
        <p:nvSpPr>
          <p:cNvPr id="112652" name="AutoShape 12"/>
          <p:cNvSpPr>
            <a:spLocks noChangeArrowheads="1"/>
          </p:cNvSpPr>
          <p:nvPr/>
        </p:nvSpPr>
        <p:spPr bwMode="auto">
          <a:xfrm>
            <a:off x="5508625" y="3933825"/>
            <a:ext cx="2303463" cy="790575"/>
          </a:xfrm>
          <a:prstGeom prst="wedgeRoundRectCallout">
            <a:avLst>
              <a:gd name="adj1" fmla="val -75912"/>
              <a:gd name="adj2" fmla="val -1586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 sz="2400"/>
              <a:t>以法律授權為認定</a:t>
            </a:r>
          </a:p>
        </p:txBody>
      </p:sp>
      <p:sp>
        <p:nvSpPr>
          <p:cNvPr id="112653" name="AutoShape 13"/>
          <p:cNvSpPr>
            <a:spLocks noChangeArrowheads="1"/>
          </p:cNvSpPr>
          <p:nvPr/>
        </p:nvSpPr>
        <p:spPr bwMode="auto">
          <a:xfrm>
            <a:off x="5364163" y="5229225"/>
            <a:ext cx="2520950" cy="792163"/>
          </a:xfrm>
          <a:prstGeom prst="wedgeRoundRectCallout">
            <a:avLst>
              <a:gd name="adj1" fmla="val -69648"/>
              <a:gd name="adj2" fmla="val -5440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 sz="2400"/>
              <a:t>以公務員所委託事項為認定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2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2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2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2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4" grpId="0" animBg="1"/>
      <p:bldP spid="112645" grpId="0" animBg="1"/>
      <p:bldP spid="112646" grpId="0" animBg="1"/>
      <p:bldP spid="112647" grpId="0" animBg="1"/>
      <p:bldP spid="112651" grpId="0" animBg="1"/>
      <p:bldP spid="112652" grpId="0" animBg="1"/>
      <p:bldP spid="11265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FFFF00"/>
                </a:solidFill>
                <a:effectLst/>
              </a:rPr>
              <a:t>公務員概念修正</a:t>
            </a:r>
            <a:r>
              <a:rPr lang="en-US" altLang="zh-TW" sz="2400" smtClean="0">
                <a:solidFill>
                  <a:srgbClr val="FFFF00"/>
                </a:solidFill>
                <a:effectLst/>
              </a:rPr>
              <a:t>1-4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72113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三、概念理解方式的矛盾</a:t>
            </a:r>
          </a:p>
        </p:txBody>
      </p:sp>
      <p:sp>
        <p:nvSpPr>
          <p:cNvPr id="113668" name="AutoShape 4"/>
          <p:cNvSpPr>
            <a:spLocks noChangeArrowheads="1"/>
          </p:cNvSpPr>
          <p:nvPr/>
        </p:nvSpPr>
        <p:spPr bwMode="auto">
          <a:xfrm>
            <a:off x="971550" y="2349500"/>
            <a:ext cx="504825" cy="237490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ea typeface="華康中楷體" pitchFamily="49" charset="-120"/>
              </a:rPr>
              <a:t>公務員身分概念</a:t>
            </a:r>
          </a:p>
        </p:txBody>
      </p:sp>
      <p:sp>
        <p:nvSpPr>
          <p:cNvPr id="113669" name="AutoShape 5"/>
          <p:cNvSpPr>
            <a:spLocks noChangeArrowheads="1"/>
          </p:cNvSpPr>
          <p:nvPr/>
        </p:nvSpPr>
        <p:spPr bwMode="auto">
          <a:xfrm>
            <a:off x="2124075" y="2276475"/>
            <a:ext cx="1943100" cy="431800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ea typeface="華康中楷體" pitchFamily="49" charset="-120"/>
              </a:rPr>
              <a:t>為主體關係</a:t>
            </a:r>
          </a:p>
        </p:txBody>
      </p:sp>
      <p:sp>
        <p:nvSpPr>
          <p:cNvPr id="113670" name="AutoShape 6"/>
          <p:cNvSpPr>
            <a:spLocks noChangeArrowheads="1"/>
          </p:cNvSpPr>
          <p:nvPr/>
        </p:nvSpPr>
        <p:spPr bwMode="auto">
          <a:xfrm>
            <a:off x="2124075" y="4292600"/>
            <a:ext cx="2016125" cy="431800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ea typeface="華康中楷體" pitchFamily="49" charset="-120"/>
              </a:rPr>
              <a:t>為客體關係</a:t>
            </a:r>
          </a:p>
        </p:txBody>
      </p:sp>
      <p:sp>
        <p:nvSpPr>
          <p:cNvPr id="113671" name="AutoShape 7"/>
          <p:cNvSpPr>
            <a:spLocks noChangeArrowheads="1"/>
          </p:cNvSpPr>
          <p:nvPr/>
        </p:nvSpPr>
        <p:spPr bwMode="auto">
          <a:xfrm>
            <a:off x="2484438" y="3068638"/>
            <a:ext cx="1295400" cy="720725"/>
          </a:xfrm>
          <a:prstGeom prst="wedgeRoundRectCallout">
            <a:avLst>
              <a:gd name="adj1" fmla="val -20343"/>
              <a:gd name="adj2" fmla="val -9163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ea typeface="華康中楷體" pitchFamily="49" charset="-120"/>
              </a:rPr>
              <a:t>職務犯罪類型</a:t>
            </a:r>
          </a:p>
        </p:txBody>
      </p:sp>
      <p:sp>
        <p:nvSpPr>
          <p:cNvPr id="113672" name="AutoShape 8"/>
          <p:cNvSpPr>
            <a:spLocks noChangeArrowheads="1"/>
          </p:cNvSpPr>
          <p:nvPr/>
        </p:nvSpPr>
        <p:spPr bwMode="auto">
          <a:xfrm>
            <a:off x="4572000" y="2276475"/>
            <a:ext cx="1584325" cy="431800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ea typeface="華康中楷體" pitchFamily="49" charset="-120"/>
              </a:rPr>
              <a:t>主體適格</a:t>
            </a:r>
          </a:p>
        </p:txBody>
      </p:sp>
      <p:sp>
        <p:nvSpPr>
          <p:cNvPr id="113673" name="AutoShape 9"/>
          <p:cNvSpPr>
            <a:spLocks noChangeArrowheads="1"/>
          </p:cNvSpPr>
          <p:nvPr/>
        </p:nvSpPr>
        <p:spPr bwMode="auto">
          <a:xfrm>
            <a:off x="6659563" y="2276475"/>
            <a:ext cx="1441450" cy="431800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ea typeface="華康中楷體" pitchFamily="49" charset="-120"/>
              </a:rPr>
              <a:t>犯罪成立</a:t>
            </a:r>
          </a:p>
        </p:txBody>
      </p:sp>
      <p:sp>
        <p:nvSpPr>
          <p:cNvPr id="113674" name="AutoShape 10"/>
          <p:cNvSpPr>
            <a:spLocks noChangeArrowheads="1"/>
          </p:cNvSpPr>
          <p:nvPr/>
        </p:nvSpPr>
        <p:spPr bwMode="auto">
          <a:xfrm>
            <a:off x="4716463" y="4292600"/>
            <a:ext cx="1655762" cy="431800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ea typeface="華康中楷體" pitchFamily="49" charset="-120"/>
              </a:rPr>
              <a:t>客體之限制</a:t>
            </a:r>
          </a:p>
        </p:txBody>
      </p:sp>
      <p:sp>
        <p:nvSpPr>
          <p:cNvPr id="113675" name="AutoShape 11"/>
          <p:cNvSpPr>
            <a:spLocks noChangeArrowheads="1"/>
          </p:cNvSpPr>
          <p:nvPr/>
        </p:nvSpPr>
        <p:spPr bwMode="auto">
          <a:xfrm>
            <a:off x="6516688" y="4797425"/>
            <a:ext cx="1728787" cy="1366838"/>
          </a:xfrm>
          <a:prstGeom prst="wedgeRoundRectCallout">
            <a:avLst>
              <a:gd name="adj1" fmla="val -77917"/>
              <a:gd name="adj2" fmla="val -51509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ea typeface="華康中楷體" pitchFamily="49" charset="-120"/>
              </a:rPr>
              <a:t>此時公務員概念屬於嚴格限縮的概念</a:t>
            </a:r>
          </a:p>
        </p:txBody>
      </p:sp>
      <p:cxnSp>
        <p:nvCxnSpPr>
          <p:cNvPr id="113676" name="AutoShape 12"/>
          <p:cNvCxnSpPr>
            <a:cxnSpLocks noChangeShapeType="1"/>
            <a:stCxn id="113668" idx="3"/>
            <a:endCxn id="113669" idx="1"/>
          </p:cNvCxnSpPr>
          <p:nvPr/>
        </p:nvCxnSpPr>
        <p:spPr bwMode="auto">
          <a:xfrm flipV="1">
            <a:off x="1476375" y="2492375"/>
            <a:ext cx="647700" cy="1044575"/>
          </a:xfrm>
          <a:prstGeom prst="bentConnector3">
            <a:avLst>
              <a:gd name="adj1" fmla="val 50000"/>
            </a:avLst>
          </a:prstGeom>
          <a:noFill/>
          <a:ln w="57150">
            <a:solidFill>
              <a:srgbClr val="FF3300"/>
            </a:solidFill>
            <a:miter lim="800000"/>
            <a:headEnd/>
            <a:tailEnd type="triangle" w="med" len="med"/>
          </a:ln>
        </p:spPr>
      </p:cxnSp>
      <p:cxnSp>
        <p:nvCxnSpPr>
          <p:cNvPr id="113677" name="AutoShape 13"/>
          <p:cNvCxnSpPr>
            <a:cxnSpLocks noChangeShapeType="1"/>
            <a:stCxn id="113668" idx="3"/>
            <a:endCxn id="113670" idx="1"/>
          </p:cNvCxnSpPr>
          <p:nvPr/>
        </p:nvCxnSpPr>
        <p:spPr bwMode="auto">
          <a:xfrm>
            <a:off x="1476375" y="3536950"/>
            <a:ext cx="647700" cy="971550"/>
          </a:xfrm>
          <a:prstGeom prst="bentConnector3">
            <a:avLst>
              <a:gd name="adj1" fmla="val 50000"/>
            </a:avLst>
          </a:prstGeom>
          <a:noFill/>
          <a:ln w="57150">
            <a:solidFill>
              <a:srgbClr val="99FF66"/>
            </a:solidFill>
            <a:miter lim="800000"/>
            <a:headEnd/>
            <a:tailEnd type="triangle" w="med" len="med"/>
          </a:ln>
        </p:spPr>
      </p:cxnSp>
      <p:sp>
        <p:nvSpPr>
          <p:cNvPr id="113678" name="AutoShape 14"/>
          <p:cNvSpPr>
            <a:spLocks noChangeArrowheads="1"/>
          </p:cNvSpPr>
          <p:nvPr/>
        </p:nvSpPr>
        <p:spPr bwMode="auto">
          <a:xfrm>
            <a:off x="4140200" y="2420938"/>
            <a:ext cx="360363" cy="144462"/>
          </a:xfrm>
          <a:prstGeom prst="rightArrow">
            <a:avLst>
              <a:gd name="adj1" fmla="val 50000"/>
              <a:gd name="adj2" fmla="val 62363"/>
            </a:avLst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3679" name="AutoShape 15"/>
          <p:cNvSpPr>
            <a:spLocks noChangeArrowheads="1"/>
          </p:cNvSpPr>
          <p:nvPr/>
        </p:nvSpPr>
        <p:spPr bwMode="auto">
          <a:xfrm>
            <a:off x="6227763" y="2420938"/>
            <a:ext cx="360362" cy="144462"/>
          </a:xfrm>
          <a:prstGeom prst="rightArrow">
            <a:avLst>
              <a:gd name="adj1" fmla="val 50000"/>
              <a:gd name="adj2" fmla="val 62363"/>
            </a:avLst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3680" name="AutoShape 16"/>
          <p:cNvSpPr>
            <a:spLocks noChangeArrowheads="1"/>
          </p:cNvSpPr>
          <p:nvPr/>
        </p:nvSpPr>
        <p:spPr bwMode="auto">
          <a:xfrm>
            <a:off x="4643438" y="2997200"/>
            <a:ext cx="3097212" cy="936625"/>
          </a:xfrm>
          <a:prstGeom prst="wedgeRoundRectCallout">
            <a:avLst>
              <a:gd name="adj1" fmla="val -19454"/>
              <a:gd name="adj2" fmla="val -7644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ea typeface="華康中楷體" pitchFamily="49" charset="-120"/>
              </a:rPr>
              <a:t>屬公文書類型者，亦是以此廣義概念為判斷</a:t>
            </a:r>
          </a:p>
        </p:txBody>
      </p:sp>
      <p:sp>
        <p:nvSpPr>
          <p:cNvPr id="113681" name="AutoShape 17"/>
          <p:cNvSpPr>
            <a:spLocks noChangeArrowheads="1"/>
          </p:cNvSpPr>
          <p:nvPr/>
        </p:nvSpPr>
        <p:spPr bwMode="auto">
          <a:xfrm>
            <a:off x="1116013" y="5084763"/>
            <a:ext cx="3887787" cy="1368425"/>
          </a:xfrm>
          <a:prstGeom prst="wedgeRoundRectCallout">
            <a:avLst>
              <a:gd name="adj1" fmla="val -39792"/>
              <a:gd name="adj2" fmla="val -73319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ea typeface="華康中楷體" pitchFamily="49" charset="-120"/>
              </a:rPr>
              <a:t>為主體之公務員概念與為客體之公務員概念，顯然不一致，這是對於公務員概念解讀的矛盾。</a:t>
            </a:r>
          </a:p>
        </p:txBody>
      </p:sp>
      <p:sp>
        <p:nvSpPr>
          <p:cNvPr id="113682" name="AutoShape 18"/>
          <p:cNvSpPr>
            <a:spLocks noChangeArrowheads="1"/>
          </p:cNvSpPr>
          <p:nvPr/>
        </p:nvSpPr>
        <p:spPr bwMode="auto">
          <a:xfrm>
            <a:off x="4211638" y="4437063"/>
            <a:ext cx="360362" cy="144462"/>
          </a:xfrm>
          <a:prstGeom prst="rightArrow">
            <a:avLst>
              <a:gd name="adj1" fmla="val 50000"/>
              <a:gd name="adj2" fmla="val 62363"/>
            </a:avLst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1000"/>
                                        <p:tgtEl>
                                          <p:spTgt spid="11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3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3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3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3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3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3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3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3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3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3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3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3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13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13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88" dur="1000"/>
                                        <p:tgtEl>
                                          <p:spTgt spid="113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8" grpId="0" animBg="1"/>
      <p:bldP spid="113669" grpId="0" animBg="1"/>
      <p:bldP spid="113670" grpId="0" animBg="1"/>
      <p:bldP spid="113671" grpId="0" animBg="1"/>
      <p:bldP spid="113672" grpId="0" animBg="1"/>
      <p:bldP spid="113673" grpId="0" animBg="1"/>
      <p:bldP spid="113674" grpId="0" animBg="1"/>
      <p:bldP spid="113675" grpId="0" animBg="1"/>
      <p:bldP spid="113678" grpId="0" animBg="1"/>
      <p:bldP spid="113679" grpId="0" animBg="1"/>
      <p:bldP spid="113680" grpId="0" animBg="1"/>
      <p:bldP spid="113681" grpId="0" animBg="1"/>
      <p:bldP spid="11368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975350"/>
          </a:xfrm>
        </p:spPr>
        <p:txBody>
          <a:bodyPr/>
          <a:lstStyle/>
          <a:p>
            <a:pPr algn="just"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zh-TW" altLang="en-US" smtClean="0">
                <a:effectLst/>
              </a:rPr>
              <a:t>四、應然判斷：應以成罪關係的結構為斷，亦即應以公務員職務之作用為判斷。</a:t>
            </a:r>
          </a:p>
        </p:txBody>
      </p:sp>
      <p:sp>
        <p:nvSpPr>
          <p:cNvPr id="114691" name="AutoShape 3"/>
          <p:cNvSpPr>
            <a:spLocks noChangeArrowheads="1"/>
          </p:cNvSpPr>
          <p:nvPr/>
        </p:nvSpPr>
        <p:spPr bwMode="auto">
          <a:xfrm>
            <a:off x="900113" y="2060575"/>
            <a:ext cx="576262" cy="1655763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r>
              <a:rPr lang="zh-TW" altLang="en-US" sz="2800"/>
              <a:t>成罪類型</a:t>
            </a:r>
          </a:p>
        </p:txBody>
      </p:sp>
      <p:sp>
        <p:nvSpPr>
          <p:cNvPr id="114692" name="AutoShape 4"/>
          <p:cNvSpPr>
            <a:spLocks noChangeArrowheads="1"/>
          </p:cNvSpPr>
          <p:nvPr/>
        </p:nvSpPr>
        <p:spPr bwMode="auto">
          <a:xfrm>
            <a:off x="2771775" y="1989138"/>
            <a:ext cx="1008063" cy="1727200"/>
          </a:xfrm>
          <a:prstGeom prst="flowChartAlternateProcess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公務員</a:t>
            </a:r>
          </a:p>
          <a:p>
            <a:pPr algn="ctr"/>
            <a:r>
              <a:rPr lang="zh-TW" altLang="en-US" sz="2400"/>
              <a:t>職務功能</a:t>
            </a:r>
          </a:p>
        </p:txBody>
      </p:sp>
      <p:sp>
        <p:nvSpPr>
          <p:cNvPr id="114693" name="AutoShape 5"/>
          <p:cNvSpPr>
            <a:spLocks noChangeArrowheads="1"/>
          </p:cNvSpPr>
          <p:nvPr/>
        </p:nvSpPr>
        <p:spPr bwMode="auto">
          <a:xfrm>
            <a:off x="1692275" y="2852738"/>
            <a:ext cx="1008063" cy="71437"/>
          </a:xfrm>
          <a:prstGeom prst="rightArrow">
            <a:avLst>
              <a:gd name="adj1" fmla="val 50000"/>
              <a:gd name="adj2" fmla="val 35278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4694" name="AutoShape 6"/>
          <p:cNvSpPr>
            <a:spLocks noChangeArrowheads="1"/>
          </p:cNvSpPr>
          <p:nvPr/>
        </p:nvSpPr>
        <p:spPr bwMode="auto">
          <a:xfrm>
            <a:off x="5003800" y="1700213"/>
            <a:ext cx="2016125" cy="431800"/>
          </a:xfrm>
          <a:prstGeom prst="flowChartAlternateProcess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職務犯罪</a:t>
            </a:r>
          </a:p>
        </p:txBody>
      </p:sp>
      <p:sp>
        <p:nvSpPr>
          <p:cNvPr id="114695" name="AutoShape 7"/>
          <p:cNvSpPr>
            <a:spLocks noChangeArrowheads="1"/>
          </p:cNvSpPr>
          <p:nvPr/>
        </p:nvSpPr>
        <p:spPr bwMode="auto">
          <a:xfrm>
            <a:off x="5003800" y="2636838"/>
            <a:ext cx="2016125" cy="433387"/>
          </a:xfrm>
          <a:prstGeom prst="flowChartAlternateProcess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客體類型</a:t>
            </a:r>
          </a:p>
        </p:txBody>
      </p:sp>
      <p:sp>
        <p:nvSpPr>
          <p:cNvPr id="114696" name="AutoShape 8"/>
          <p:cNvSpPr>
            <a:spLocks noChangeArrowheads="1"/>
          </p:cNvSpPr>
          <p:nvPr/>
        </p:nvSpPr>
        <p:spPr bwMode="auto">
          <a:xfrm>
            <a:off x="5003800" y="3573463"/>
            <a:ext cx="2016125" cy="431800"/>
          </a:xfrm>
          <a:prstGeom prst="flowChartAlternateProcess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公文書類型</a:t>
            </a:r>
          </a:p>
        </p:txBody>
      </p:sp>
      <p:cxnSp>
        <p:nvCxnSpPr>
          <p:cNvPr id="114697" name="AutoShape 9"/>
          <p:cNvCxnSpPr>
            <a:cxnSpLocks noChangeShapeType="1"/>
            <a:stCxn id="114692" idx="3"/>
            <a:endCxn id="114694" idx="1"/>
          </p:cNvCxnSpPr>
          <p:nvPr/>
        </p:nvCxnSpPr>
        <p:spPr bwMode="auto">
          <a:xfrm flipV="1">
            <a:off x="3779838" y="1916113"/>
            <a:ext cx="1223962" cy="936625"/>
          </a:xfrm>
          <a:prstGeom prst="bentConnector3">
            <a:avLst>
              <a:gd name="adj1" fmla="val 4993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14698" name="AutoShape 10"/>
          <p:cNvCxnSpPr>
            <a:cxnSpLocks noChangeShapeType="1"/>
            <a:stCxn id="114692" idx="3"/>
            <a:endCxn id="114695" idx="1"/>
          </p:cNvCxnSpPr>
          <p:nvPr/>
        </p:nvCxnSpPr>
        <p:spPr bwMode="auto">
          <a:xfrm>
            <a:off x="3779838" y="2852738"/>
            <a:ext cx="1223962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4699" name="AutoShape 11"/>
          <p:cNvCxnSpPr>
            <a:cxnSpLocks noChangeShapeType="1"/>
            <a:stCxn id="114692" idx="3"/>
            <a:endCxn id="114696" idx="1"/>
          </p:cNvCxnSpPr>
          <p:nvPr/>
        </p:nvCxnSpPr>
        <p:spPr bwMode="auto">
          <a:xfrm>
            <a:off x="3779838" y="2852738"/>
            <a:ext cx="1223962" cy="936625"/>
          </a:xfrm>
          <a:prstGeom prst="bentConnector3">
            <a:avLst>
              <a:gd name="adj1" fmla="val 4993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14700" name="AutoShape 12"/>
          <p:cNvSpPr>
            <a:spLocks noChangeArrowheads="1"/>
          </p:cNvSpPr>
          <p:nvPr/>
        </p:nvSpPr>
        <p:spPr bwMode="auto">
          <a:xfrm>
            <a:off x="1258888" y="4292600"/>
            <a:ext cx="2951162" cy="1800225"/>
          </a:xfrm>
          <a:prstGeom prst="wedgeEllipseCallout">
            <a:avLst>
              <a:gd name="adj1" fmla="val 21060"/>
              <a:gd name="adj2" fmla="val -7892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 sz="2400"/>
              <a:t>公務員概念應是中性，成罪關係應以職務為判斷</a:t>
            </a:r>
          </a:p>
        </p:txBody>
      </p:sp>
      <p:sp>
        <p:nvSpPr>
          <p:cNvPr id="114701" name="AutoShape 13"/>
          <p:cNvSpPr>
            <a:spLocks noChangeArrowheads="1"/>
          </p:cNvSpPr>
          <p:nvPr/>
        </p:nvSpPr>
        <p:spPr bwMode="auto">
          <a:xfrm>
            <a:off x="5003800" y="4724400"/>
            <a:ext cx="3240088" cy="1368425"/>
          </a:xfrm>
          <a:prstGeom prst="flowChartDisplay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zh-TW" altLang="en-US" sz="2400"/>
              <a:t>公務員犯罪類型，</a:t>
            </a:r>
          </a:p>
          <a:p>
            <a:r>
              <a:rPr lang="zh-TW" altLang="en-US" sz="2400"/>
              <a:t>在解讀上，應重新</a:t>
            </a:r>
          </a:p>
          <a:p>
            <a:r>
              <a:rPr lang="zh-TW" altLang="en-US" sz="2400"/>
              <a:t>加以修正。</a:t>
            </a:r>
          </a:p>
        </p:txBody>
      </p:sp>
      <p:sp>
        <p:nvSpPr>
          <p:cNvPr id="114702" name="Rectangle 14"/>
          <p:cNvSpPr>
            <a:spLocks noChangeArrowheads="1"/>
          </p:cNvSpPr>
          <p:nvPr/>
        </p:nvSpPr>
        <p:spPr bwMode="auto">
          <a:xfrm>
            <a:off x="5724525" y="2133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>
                <a:solidFill>
                  <a:schemeClr val="tx1"/>
                </a:solidFill>
                <a:ea typeface="華康中楷體" pitchFamily="49" charset="-120"/>
              </a:rPr>
              <a:t>∥</a:t>
            </a:r>
          </a:p>
        </p:txBody>
      </p:sp>
      <p:sp>
        <p:nvSpPr>
          <p:cNvPr id="114703" name="Rectangle 15"/>
          <p:cNvSpPr>
            <a:spLocks noChangeArrowheads="1"/>
          </p:cNvSpPr>
          <p:nvPr/>
        </p:nvSpPr>
        <p:spPr bwMode="auto">
          <a:xfrm>
            <a:off x="5724525" y="30686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>
                <a:solidFill>
                  <a:schemeClr val="tx1"/>
                </a:solidFill>
                <a:ea typeface="華康中楷體" pitchFamily="49" charset="-120"/>
              </a:rPr>
              <a:t>∥</a:t>
            </a:r>
          </a:p>
        </p:txBody>
      </p:sp>
      <p:sp>
        <p:nvSpPr>
          <p:cNvPr id="114704" name="AutoShape 16"/>
          <p:cNvSpPr>
            <a:spLocks noChangeArrowheads="1"/>
          </p:cNvSpPr>
          <p:nvPr/>
        </p:nvSpPr>
        <p:spPr bwMode="auto">
          <a:xfrm>
            <a:off x="7380288" y="1989138"/>
            <a:ext cx="1295400" cy="2303462"/>
          </a:xfrm>
          <a:prstGeom prst="wedgeRoundRectCallout">
            <a:avLst>
              <a:gd name="adj1" fmla="val -62866"/>
              <a:gd name="adj2" fmla="val -12648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/>
              <a:t>對於以公務員概念作為犯罪類型形成基礎者，概念適用應該是一致的。</a:t>
            </a:r>
          </a:p>
        </p:txBody>
      </p:sp>
      <p:cxnSp>
        <p:nvCxnSpPr>
          <p:cNvPr id="114705" name="AutoShape 17"/>
          <p:cNvCxnSpPr>
            <a:cxnSpLocks noChangeShapeType="1"/>
            <a:stCxn id="114694" idx="3"/>
            <a:endCxn id="114695" idx="3"/>
          </p:cNvCxnSpPr>
          <p:nvPr/>
        </p:nvCxnSpPr>
        <p:spPr bwMode="auto">
          <a:xfrm>
            <a:off x="7019925" y="1916113"/>
            <a:ext cx="1588" cy="938212"/>
          </a:xfrm>
          <a:prstGeom prst="bentConnector3">
            <a:avLst>
              <a:gd name="adj1" fmla="val 80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14706" name="AutoShape 18"/>
          <p:cNvCxnSpPr>
            <a:cxnSpLocks noChangeShapeType="1"/>
            <a:stCxn id="114695" idx="3"/>
            <a:endCxn id="114696" idx="3"/>
          </p:cNvCxnSpPr>
          <p:nvPr/>
        </p:nvCxnSpPr>
        <p:spPr bwMode="auto">
          <a:xfrm>
            <a:off x="7019925" y="2854325"/>
            <a:ext cx="1588" cy="935038"/>
          </a:xfrm>
          <a:prstGeom prst="bentConnector3">
            <a:avLst>
              <a:gd name="adj1" fmla="val 80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4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4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10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4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14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1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82" dur="500"/>
                                        <p:tgtEl>
                                          <p:spTgt spid="114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animBg="1"/>
      <p:bldP spid="114692" grpId="0" animBg="1"/>
      <p:bldP spid="114693" grpId="0" animBg="1"/>
      <p:bldP spid="114694" grpId="0" animBg="1"/>
      <p:bldP spid="114695" grpId="0" animBg="1"/>
      <p:bldP spid="114696" grpId="0" animBg="1"/>
      <p:bldP spid="114700" grpId="0" animBg="1"/>
      <p:bldP spid="114701" grpId="0" animBg="1"/>
      <p:bldP spid="114702" grpId="0"/>
      <p:bldP spid="114703" grpId="0"/>
      <p:bldP spid="11470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  <a:ea typeface="華康隸書體W5" pitchFamily="65" charset="-120"/>
              </a:rPr>
              <a:t>行為形式要求的類型</a:t>
            </a:r>
          </a:p>
        </p:txBody>
      </p:sp>
      <p:sp>
        <p:nvSpPr>
          <p:cNvPr id="55299" name="AutoShape 3"/>
          <p:cNvSpPr>
            <a:spLocks noChangeArrowheads="1"/>
          </p:cNvSpPr>
          <p:nvPr/>
        </p:nvSpPr>
        <p:spPr bwMode="auto">
          <a:xfrm>
            <a:off x="539750" y="2492375"/>
            <a:ext cx="576263" cy="2232025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行為要求形式</a:t>
            </a:r>
          </a:p>
        </p:txBody>
      </p:sp>
      <p:sp>
        <p:nvSpPr>
          <p:cNvPr id="55300" name="AutoShape 4"/>
          <p:cNvSpPr>
            <a:spLocks noChangeArrowheads="1"/>
          </p:cNvSpPr>
          <p:nvPr/>
        </p:nvSpPr>
        <p:spPr bwMode="auto">
          <a:xfrm>
            <a:off x="1619250" y="2133600"/>
            <a:ext cx="1296988" cy="504825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作為犯</a:t>
            </a:r>
          </a:p>
        </p:txBody>
      </p:sp>
      <p:sp>
        <p:nvSpPr>
          <p:cNvPr id="55301" name="AutoShape 5"/>
          <p:cNvSpPr>
            <a:spLocks noChangeArrowheads="1"/>
          </p:cNvSpPr>
          <p:nvPr/>
        </p:nvSpPr>
        <p:spPr bwMode="auto">
          <a:xfrm>
            <a:off x="1619250" y="4581525"/>
            <a:ext cx="1368425" cy="504825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不作為犯</a:t>
            </a:r>
          </a:p>
        </p:txBody>
      </p:sp>
      <p:sp>
        <p:nvSpPr>
          <p:cNvPr id="55302" name="AutoShape 6"/>
          <p:cNvSpPr>
            <a:spLocks noChangeArrowheads="1"/>
          </p:cNvSpPr>
          <p:nvPr/>
        </p:nvSpPr>
        <p:spPr bwMode="auto">
          <a:xfrm>
            <a:off x="3492500" y="1484313"/>
            <a:ext cx="2447925" cy="504825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純正作為犯</a:t>
            </a:r>
          </a:p>
        </p:txBody>
      </p:sp>
      <p:sp>
        <p:nvSpPr>
          <p:cNvPr id="55303" name="AutoShape 7"/>
          <p:cNvSpPr>
            <a:spLocks noChangeArrowheads="1"/>
          </p:cNvSpPr>
          <p:nvPr/>
        </p:nvSpPr>
        <p:spPr bwMode="auto">
          <a:xfrm>
            <a:off x="3492500" y="2708275"/>
            <a:ext cx="2447925" cy="504825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不純正作為犯</a:t>
            </a:r>
          </a:p>
        </p:txBody>
      </p:sp>
      <p:sp>
        <p:nvSpPr>
          <p:cNvPr id="55304" name="AutoShape 8"/>
          <p:cNvSpPr>
            <a:spLocks noChangeArrowheads="1"/>
          </p:cNvSpPr>
          <p:nvPr/>
        </p:nvSpPr>
        <p:spPr bwMode="auto">
          <a:xfrm>
            <a:off x="3492500" y="3933825"/>
            <a:ext cx="2447925" cy="504825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不純正不作為犯</a:t>
            </a:r>
          </a:p>
        </p:txBody>
      </p:sp>
      <p:sp>
        <p:nvSpPr>
          <p:cNvPr id="55305" name="AutoShape 9"/>
          <p:cNvSpPr>
            <a:spLocks noChangeArrowheads="1"/>
          </p:cNvSpPr>
          <p:nvPr/>
        </p:nvSpPr>
        <p:spPr bwMode="auto">
          <a:xfrm>
            <a:off x="3492500" y="5229225"/>
            <a:ext cx="2447925" cy="504825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純正不作為犯</a:t>
            </a:r>
          </a:p>
        </p:txBody>
      </p:sp>
      <p:sp>
        <p:nvSpPr>
          <p:cNvPr id="55306" name="AutoShape 10"/>
          <p:cNvSpPr>
            <a:spLocks noChangeArrowheads="1"/>
          </p:cNvSpPr>
          <p:nvPr/>
        </p:nvSpPr>
        <p:spPr bwMode="auto">
          <a:xfrm>
            <a:off x="6588125" y="1341438"/>
            <a:ext cx="2305050" cy="792162"/>
          </a:xfrm>
          <a:prstGeom prst="wedgeRoundRectCallout">
            <a:avLst>
              <a:gd name="adj1" fmla="val -74310"/>
              <a:gd name="adj2" fmla="val -13926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只能以作為才能成立犯罪。</a:t>
            </a:r>
          </a:p>
        </p:txBody>
      </p:sp>
      <p:sp>
        <p:nvSpPr>
          <p:cNvPr id="55307" name="AutoShape 11"/>
          <p:cNvSpPr>
            <a:spLocks noChangeArrowheads="1"/>
          </p:cNvSpPr>
          <p:nvPr/>
        </p:nvSpPr>
        <p:spPr bwMode="auto">
          <a:xfrm>
            <a:off x="6659563" y="5229225"/>
            <a:ext cx="2233612" cy="863600"/>
          </a:xfrm>
          <a:prstGeom prst="wedgeRoundRectCallout">
            <a:avLst>
              <a:gd name="adj1" fmla="val -82194"/>
              <a:gd name="adj2" fmla="val -8273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>
                <a:latin typeface="Arial" charset="0"/>
              </a:rPr>
              <a:t>只能以不作為才能成立犯罪。</a:t>
            </a:r>
          </a:p>
        </p:txBody>
      </p:sp>
      <p:sp>
        <p:nvSpPr>
          <p:cNvPr id="55308" name="AutoShape 12"/>
          <p:cNvSpPr>
            <a:spLocks noChangeArrowheads="1"/>
          </p:cNvSpPr>
          <p:nvPr/>
        </p:nvSpPr>
        <p:spPr bwMode="auto">
          <a:xfrm>
            <a:off x="6804025" y="3068638"/>
            <a:ext cx="2160588" cy="1008062"/>
          </a:xfrm>
          <a:prstGeom prst="wedgeRoundRectCallout">
            <a:avLst>
              <a:gd name="adj1" fmla="val -74542"/>
              <a:gd name="adj2" fmla="val -7796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>
                <a:latin typeface="Arial" charset="0"/>
              </a:rPr>
              <a:t>犯罪之成立，既得以作為，也得以不作為實現。</a:t>
            </a:r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4337050" y="3375025"/>
            <a:ext cx="6111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altLang="zh-TW" sz="2800">
                <a:solidFill>
                  <a:schemeClr val="tx1"/>
                </a:solidFill>
                <a:latin typeface="Arial" charset="0"/>
              </a:rPr>
              <a:t>∥</a:t>
            </a:r>
          </a:p>
        </p:txBody>
      </p:sp>
      <p:cxnSp>
        <p:nvCxnSpPr>
          <p:cNvPr id="55310" name="AutoShape 14"/>
          <p:cNvCxnSpPr>
            <a:cxnSpLocks noChangeShapeType="1"/>
            <a:stCxn id="55303" idx="3"/>
            <a:endCxn id="55304" idx="3"/>
          </p:cNvCxnSpPr>
          <p:nvPr/>
        </p:nvCxnSpPr>
        <p:spPr bwMode="auto">
          <a:xfrm>
            <a:off x="5940425" y="2960688"/>
            <a:ext cx="1588" cy="1225550"/>
          </a:xfrm>
          <a:prstGeom prst="bentConnector3">
            <a:avLst>
              <a:gd name="adj1" fmla="val 1440000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55311" name="AutoShape 15"/>
          <p:cNvCxnSpPr>
            <a:cxnSpLocks noChangeShapeType="1"/>
            <a:stCxn id="55299" idx="3"/>
            <a:endCxn id="55300" idx="1"/>
          </p:cNvCxnSpPr>
          <p:nvPr/>
        </p:nvCxnSpPr>
        <p:spPr bwMode="auto">
          <a:xfrm flipV="1">
            <a:off x="1116013" y="2386013"/>
            <a:ext cx="503237" cy="1222375"/>
          </a:xfrm>
          <a:prstGeom prst="bentConnector3">
            <a:avLst>
              <a:gd name="adj1" fmla="val 498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5312" name="AutoShape 16"/>
          <p:cNvCxnSpPr>
            <a:cxnSpLocks noChangeShapeType="1"/>
            <a:stCxn id="55299" idx="3"/>
            <a:endCxn id="55301" idx="1"/>
          </p:cNvCxnSpPr>
          <p:nvPr/>
        </p:nvCxnSpPr>
        <p:spPr bwMode="auto">
          <a:xfrm>
            <a:off x="1116013" y="3608388"/>
            <a:ext cx="503237" cy="1225550"/>
          </a:xfrm>
          <a:prstGeom prst="bentConnector3">
            <a:avLst>
              <a:gd name="adj1" fmla="val 4984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5313" name="AutoShape 17"/>
          <p:cNvCxnSpPr>
            <a:cxnSpLocks noChangeShapeType="1"/>
            <a:stCxn id="55300" idx="3"/>
            <a:endCxn id="55302" idx="1"/>
          </p:cNvCxnSpPr>
          <p:nvPr/>
        </p:nvCxnSpPr>
        <p:spPr bwMode="auto">
          <a:xfrm flipV="1">
            <a:off x="2916238" y="1736725"/>
            <a:ext cx="576262" cy="649288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5314" name="AutoShape 18"/>
          <p:cNvCxnSpPr>
            <a:cxnSpLocks noChangeShapeType="1"/>
            <a:stCxn id="55300" idx="3"/>
            <a:endCxn id="55303" idx="1"/>
          </p:cNvCxnSpPr>
          <p:nvPr/>
        </p:nvCxnSpPr>
        <p:spPr bwMode="auto">
          <a:xfrm>
            <a:off x="2916238" y="2386013"/>
            <a:ext cx="576262" cy="574675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5315" name="AutoShape 19"/>
          <p:cNvCxnSpPr>
            <a:cxnSpLocks noChangeShapeType="1"/>
            <a:stCxn id="55301" idx="3"/>
            <a:endCxn id="55304" idx="1"/>
          </p:cNvCxnSpPr>
          <p:nvPr/>
        </p:nvCxnSpPr>
        <p:spPr bwMode="auto">
          <a:xfrm flipV="1">
            <a:off x="2987675" y="4186238"/>
            <a:ext cx="504825" cy="6477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5316" name="AutoShape 20"/>
          <p:cNvCxnSpPr>
            <a:cxnSpLocks noChangeShapeType="1"/>
            <a:stCxn id="55301" idx="3"/>
            <a:endCxn id="55305" idx="1"/>
          </p:cNvCxnSpPr>
          <p:nvPr/>
        </p:nvCxnSpPr>
        <p:spPr bwMode="auto">
          <a:xfrm>
            <a:off x="2987675" y="4833938"/>
            <a:ext cx="504825" cy="6477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  <a:ea typeface="華康隸書體W5" pitchFamily="65" charset="-120"/>
              </a:rPr>
              <a:t>行為結果要求與否之類型</a:t>
            </a:r>
          </a:p>
        </p:txBody>
      </p:sp>
      <p:sp>
        <p:nvSpPr>
          <p:cNvPr id="56323" name="AutoShape 3"/>
          <p:cNvSpPr>
            <a:spLocks noChangeArrowheads="1"/>
          </p:cNvSpPr>
          <p:nvPr/>
        </p:nvSpPr>
        <p:spPr bwMode="auto">
          <a:xfrm>
            <a:off x="539750" y="1844675"/>
            <a:ext cx="503238" cy="273685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依行為結果之要求</a:t>
            </a:r>
          </a:p>
        </p:txBody>
      </p:sp>
      <p:sp>
        <p:nvSpPr>
          <p:cNvPr id="56324" name="AutoShape 4"/>
          <p:cNvSpPr>
            <a:spLocks noChangeArrowheads="1"/>
          </p:cNvSpPr>
          <p:nvPr/>
        </p:nvSpPr>
        <p:spPr bwMode="auto">
          <a:xfrm>
            <a:off x="1835150" y="1700213"/>
            <a:ext cx="1512888" cy="433387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不要求</a:t>
            </a:r>
          </a:p>
        </p:txBody>
      </p:sp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1835150" y="4221163"/>
            <a:ext cx="1512888" cy="433387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要求</a:t>
            </a:r>
          </a:p>
        </p:txBody>
      </p:sp>
      <p:sp>
        <p:nvSpPr>
          <p:cNvPr id="56326" name="AutoShape 6"/>
          <p:cNvSpPr>
            <a:spLocks noChangeArrowheads="1"/>
          </p:cNvSpPr>
          <p:nvPr/>
        </p:nvSpPr>
        <p:spPr bwMode="auto">
          <a:xfrm>
            <a:off x="4140200" y="1700213"/>
            <a:ext cx="1295400" cy="433387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舉動犯</a:t>
            </a:r>
          </a:p>
        </p:txBody>
      </p:sp>
      <p:sp>
        <p:nvSpPr>
          <p:cNvPr id="56327" name="AutoShape 7"/>
          <p:cNvSpPr>
            <a:spLocks noChangeArrowheads="1"/>
          </p:cNvSpPr>
          <p:nvPr/>
        </p:nvSpPr>
        <p:spPr bwMode="auto">
          <a:xfrm>
            <a:off x="4140200" y="4221163"/>
            <a:ext cx="1295400" cy="433387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結果犯</a:t>
            </a:r>
          </a:p>
        </p:txBody>
      </p:sp>
      <p:sp>
        <p:nvSpPr>
          <p:cNvPr id="56328" name="AutoShape 8"/>
          <p:cNvSpPr>
            <a:spLocks noChangeArrowheads="1"/>
          </p:cNvSpPr>
          <p:nvPr/>
        </p:nvSpPr>
        <p:spPr bwMode="auto">
          <a:xfrm>
            <a:off x="2627313" y="2852738"/>
            <a:ext cx="2016125" cy="4318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純正舉動犯</a:t>
            </a:r>
          </a:p>
        </p:txBody>
      </p:sp>
      <p:sp>
        <p:nvSpPr>
          <p:cNvPr id="56329" name="AutoShape 9"/>
          <p:cNvSpPr>
            <a:spLocks noChangeArrowheads="1"/>
          </p:cNvSpPr>
          <p:nvPr/>
        </p:nvSpPr>
        <p:spPr bwMode="auto">
          <a:xfrm>
            <a:off x="5076825" y="2852738"/>
            <a:ext cx="2016125" cy="4318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不純正舉動犯</a:t>
            </a:r>
          </a:p>
        </p:txBody>
      </p:sp>
      <p:sp>
        <p:nvSpPr>
          <p:cNvPr id="56330" name="AutoShape 10"/>
          <p:cNvSpPr>
            <a:spLocks noChangeArrowheads="1"/>
          </p:cNvSpPr>
          <p:nvPr/>
        </p:nvSpPr>
        <p:spPr bwMode="auto">
          <a:xfrm>
            <a:off x="6084888" y="1268413"/>
            <a:ext cx="2735262" cy="1152525"/>
          </a:xfrm>
          <a:prstGeom prst="wedgeRoundRectCallout">
            <a:avLst>
              <a:gd name="adj1" fmla="val -71764"/>
              <a:gd name="adj2" fmla="val -537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>
                <a:latin typeface="Arial" charset="0"/>
              </a:rPr>
              <a:t>構成要件的成罪條件，單以行為作為成罪之規定。並無未遂規定可能。</a:t>
            </a:r>
          </a:p>
        </p:txBody>
      </p:sp>
      <p:sp>
        <p:nvSpPr>
          <p:cNvPr id="56331" name="AutoShape 11"/>
          <p:cNvSpPr>
            <a:spLocks noChangeArrowheads="1"/>
          </p:cNvSpPr>
          <p:nvPr/>
        </p:nvSpPr>
        <p:spPr bwMode="auto">
          <a:xfrm>
            <a:off x="2771775" y="5949950"/>
            <a:ext cx="1727200" cy="433388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實害</a:t>
            </a:r>
          </a:p>
        </p:txBody>
      </p:sp>
      <p:sp>
        <p:nvSpPr>
          <p:cNvPr id="56332" name="AutoShape 12"/>
          <p:cNvSpPr>
            <a:spLocks noChangeArrowheads="1"/>
          </p:cNvSpPr>
          <p:nvPr/>
        </p:nvSpPr>
        <p:spPr bwMode="auto">
          <a:xfrm>
            <a:off x="5148263" y="5949950"/>
            <a:ext cx="1727200" cy="433388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危險</a:t>
            </a:r>
          </a:p>
        </p:txBody>
      </p:sp>
      <p:sp>
        <p:nvSpPr>
          <p:cNvPr id="56333" name="AutoShape 13"/>
          <p:cNvSpPr>
            <a:spLocks noChangeArrowheads="1"/>
          </p:cNvSpPr>
          <p:nvPr/>
        </p:nvSpPr>
        <p:spPr bwMode="auto">
          <a:xfrm>
            <a:off x="6156325" y="3789363"/>
            <a:ext cx="2736850" cy="1655762"/>
          </a:xfrm>
          <a:prstGeom prst="wedgeRoundRectCallout">
            <a:avLst>
              <a:gd name="adj1" fmla="val -73375"/>
              <a:gd name="adj2" fmla="val -1347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>
                <a:latin typeface="Arial" charset="0"/>
              </a:rPr>
              <a:t>構成要件除行為之外，尚須要求一定之侵害結果發生，方能完全成罪。未發生結果者，乃屬未遂狀態。</a:t>
            </a:r>
          </a:p>
        </p:txBody>
      </p:sp>
      <p:cxnSp>
        <p:nvCxnSpPr>
          <p:cNvPr id="56334" name="AutoShape 14"/>
          <p:cNvCxnSpPr>
            <a:cxnSpLocks noChangeShapeType="1"/>
            <a:stCxn id="56331" idx="0"/>
            <a:endCxn id="56332" idx="0"/>
          </p:cNvCxnSpPr>
          <p:nvPr/>
        </p:nvCxnSpPr>
        <p:spPr bwMode="auto">
          <a:xfrm rot="5400000" flipV="1">
            <a:off x="4822825" y="4762500"/>
            <a:ext cx="1588" cy="2376488"/>
          </a:xfrm>
          <a:prstGeom prst="bentConnector3">
            <a:avLst>
              <a:gd name="adj1" fmla="val -1440000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56335" name="AutoShape 15"/>
          <p:cNvSpPr>
            <a:spLocks noChangeArrowheads="1"/>
          </p:cNvSpPr>
          <p:nvPr/>
        </p:nvSpPr>
        <p:spPr bwMode="auto">
          <a:xfrm>
            <a:off x="4643438" y="4797425"/>
            <a:ext cx="287337" cy="719138"/>
          </a:xfrm>
          <a:prstGeom prst="downArrow">
            <a:avLst>
              <a:gd name="adj1" fmla="val 50000"/>
              <a:gd name="adj2" fmla="val 62569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56336" name="AutoShape 16"/>
          <p:cNvSpPr>
            <a:spLocks noChangeArrowheads="1"/>
          </p:cNvSpPr>
          <p:nvPr/>
        </p:nvSpPr>
        <p:spPr bwMode="auto">
          <a:xfrm>
            <a:off x="3492500" y="4868863"/>
            <a:ext cx="792163" cy="433387"/>
          </a:xfrm>
          <a:prstGeom prst="wedgeRoundRectCallout">
            <a:avLst>
              <a:gd name="adj1" fmla="val 88477"/>
              <a:gd name="adj2" fmla="val -1648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>
                <a:latin typeface="Arial" charset="0"/>
              </a:rPr>
              <a:t>結果</a:t>
            </a:r>
          </a:p>
        </p:txBody>
      </p:sp>
      <p:cxnSp>
        <p:nvCxnSpPr>
          <p:cNvPr id="56337" name="AutoShape 17"/>
          <p:cNvCxnSpPr>
            <a:cxnSpLocks noChangeShapeType="1"/>
            <a:stCxn id="56326" idx="2"/>
            <a:endCxn id="56328" idx="0"/>
          </p:cNvCxnSpPr>
          <p:nvPr/>
        </p:nvCxnSpPr>
        <p:spPr bwMode="auto">
          <a:xfrm rot="5400000">
            <a:off x="3852069" y="1916906"/>
            <a:ext cx="719138" cy="1152525"/>
          </a:xfrm>
          <a:prstGeom prst="bentConnector3">
            <a:avLst>
              <a:gd name="adj1" fmla="val 49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6338" name="AutoShape 18"/>
          <p:cNvCxnSpPr>
            <a:cxnSpLocks noChangeShapeType="1"/>
            <a:stCxn id="56326" idx="2"/>
            <a:endCxn id="56329" idx="0"/>
          </p:cNvCxnSpPr>
          <p:nvPr/>
        </p:nvCxnSpPr>
        <p:spPr bwMode="auto">
          <a:xfrm rot="16200000" flipH="1">
            <a:off x="5076825" y="1844675"/>
            <a:ext cx="719138" cy="1296988"/>
          </a:xfrm>
          <a:prstGeom prst="bentConnector3">
            <a:avLst>
              <a:gd name="adj1" fmla="val 49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6339" name="AutoShape 19"/>
          <p:cNvSpPr>
            <a:spLocks noChangeArrowheads="1"/>
          </p:cNvSpPr>
          <p:nvPr/>
        </p:nvSpPr>
        <p:spPr bwMode="auto">
          <a:xfrm>
            <a:off x="3492500" y="1773238"/>
            <a:ext cx="503238" cy="287337"/>
          </a:xfrm>
          <a:prstGeom prst="rightArrow">
            <a:avLst>
              <a:gd name="adj1" fmla="val 50000"/>
              <a:gd name="adj2" fmla="val 43785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6340" name="AutoShape 20"/>
          <p:cNvSpPr>
            <a:spLocks noChangeArrowheads="1"/>
          </p:cNvSpPr>
          <p:nvPr/>
        </p:nvSpPr>
        <p:spPr bwMode="auto">
          <a:xfrm>
            <a:off x="3492500" y="4292600"/>
            <a:ext cx="503238" cy="287338"/>
          </a:xfrm>
          <a:prstGeom prst="rightArrow">
            <a:avLst>
              <a:gd name="adj1" fmla="val 50000"/>
              <a:gd name="adj2" fmla="val 43784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56341" name="AutoShape 21"/>
          <p:cNvCxnSpPr>
            <a:cxnSpLocks noChangeShapeType="1"/>
            <a:stCxn id="56323" idx="3"/>
            <a:endCxn id="56324" idx="1"/>
          </p:cNvCxnSpPr>
          <p:nvPr/>
        </p:nvCxnSpPr>
        <p:spPr bwMode="auto">
          <a:xfrm flipV="1">
            <a:off x="1042988" y="1917700"/>
            <a:ext cx="792162" cy="1295400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6342" name="AutoShape 22"/>
          <p:cNvCxnSpPr>
            <a:cxnSpLocks noChangeShapeType="1"/>
            <a:stCxn id="56323" idx="3"/>
            <a:endCxn id="56325" idx="1"/>
          </p:cNvCxnSpPr>
          <p:nvPr/>
        </p:nvCxnSpPr>
        <p:spPr bwMode="auto">
          <a:xfrm>
            <a:off x="1042988" y="3213100"/>
            <a:ext cx="792162" cy="1225550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  <a:ea typeface="華康隸書體W5" pitchFamily="65" charset="-120"/>
              </a:rPr>
              <a:t>行為對法益侵害程度區分之類型</a:t>
            </a:r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468313" y="1916113"/>
            <a:ext cx="647700" cy="2808287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行為對法益侵害程度</a:t>
            </a:r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1692275" y="1628775"/>
            <a:ext cx="1296988" cy="433388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實害犯</a:t>
            </a:r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1692275" y="4508500"/>
            <a:ext cx="1296988" cy="433388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危險犯</a:t>
            </a:r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3635375" y="3644900"/>
            <a:ext cx="2016125" cy="4318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抽象危險犯</a:t>
            </a:r>
          </a:p>
        </p:txBody>
      </p:sp>
      <p:sp>
        <p:nvSpPr>
          <p:cNvPr id="57351" name="AutoShape 7"/>
          <p:cNvSpPr>
            <a:spLocks noChangeArrowheads="1"/>
          </p:cNvSpPr>
          <p:nvPr/>
        </p:nvSpPr>
        <p:spPr bwMode="auto">
          <a:xfrm>
            <a:off x="3635375" y="5300663"/>
            <a:ext cx="2016125" cy="4318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具體危險犯</a:t>
            </a:r>
          </a:p>
        </p:txBody>
      </p:sp>
      <p:sp>
        <p:nvSpPr>
          <p:cNvPr id="57352" name="AutoShape 8"/>
          <p:cNvSpPr>
            <a:spLocks noChangeArrowheads="1"/>
          </p:cNvSpPr>
          <p:nvPr/>
        </p:nvSpPr>
        <p:spPr bwMode="auto">
          <a:xfrm>
            <a:off x="4140200" y="1484313"/>
            <a:ext cx="4103688" cy="865187"/>
          </a:xfrm>
          <a:prstGeom prst="wedgeRoundRectCallout">
            <a:avLst>
              <a:gd name="adj1" fmla="val -73792"/>
              <a:gd name="adj2" fmla="val -18991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以法益的侵害發生實際損害為成立要件之犯罪類型。</a:t>
            </a:r>
          </a:p>
        </p:txBody>
      </p:sp>
      <p:sp>
        <p:nvSpPr>
          <p:cNvPr id="57353" name="AutoShape 9"/>
          <p:cNvSpPr>
            <a:spLocks noChangeArrowheads="1"/>
          </p:cNvSpPr>
          <p:nvPr/>
        </p:nvSpPr>
        <p:spPr bwMode="auto">
          <a:xfrm>
            <a:off x="6372225" y="3357563"/>
            <a:ext cx="2447925" cy="1079500"/>
          </a:xfrm>
          <a:prstGeom prst="wedgeRoundRectCallout">
            <a:avLst>
              <a:gd name="adj1" fmla="val -74579"/>
              <a:gd name="adj2" fmla="val -10296"/>
              <a:gd name="adj3" fmla="val 16667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以行為對法益具有普遍性危險為要件之類型</a:t>
            </a:r>
          </a:p>
        </p:txBody>
      </p:sp>
      <p:sp>
        <p:nvSpPr>
          <p:cNvPr id="57354" name="AutoShape 10"/>
          <p:cNvSpPr>
            <a:spLocks noChangeArrowheads="1"/>
          </p:cNvSpPr>
          <p:nvPr/>
        </p:nvSpPr>
        <p:spPr bwMode="auto">
          <a:xfrm>
            <a:off x="6372225" y="5084763"/>
            <a:ext cx="2447925" cy="1079500"/>
          </a:xfrm>
          <a:prstGeom prst="wedgeRoundRectCallout">
            <a:avLst>
              <a:gd name="adj1" fmla="val -74579"/>
              <a:gd name="adj2" fmla="val -10296"/>
              <a:gd name="adj3" fmla="val 16667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以行為對法益具有具體危險為要件之類型。</a:t>
            </a:r>
          </a:p>
        </p:txBody>
      </p:sp>
      <p:cxnSp>
        <p:nvCxnSpPr>
          <p:cNvPr id="57355" name="AutoShape 11"/>
          <p:cNvCxnSpPr>
            <a:cxnSpLocks noChangeShapeType="1"/>
            <a:stCxn id="57347" idx="3"/>
            <a:endCxn id="57348" idx="1"/>
          </p:cNvCxnSpPr>
          <p:nvPr/>
        </p:nvCxnSpPr>
        <p:spPr bwMode="auto">
          <a:xfrm flipV="1">
            <a:off x="1116013" y="1846263"/>
            <a:ext cx="576262" cy="1474787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7356" name="AutoShape 12"/>
          <p:cNvCxnSpPr>
            <a:cxnSpLocks noChangeShapeType="1"/>
            <a:stCxn id="57347" idx="3"/>
            <a:endCxn id="57349" idx="1"/>
          </p:cNvCxnSpPr>
          <p:nvPr/>
        </p:nvCxnSpPr>
        <p:spPr bwMode="auto">
          <a:xfrm>
            <a:off x="1116013" y="3321050"/>
            <a:ext cx="576262" cy="1404938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7357" name="AutoShape 13"/>
          <p:cNvCxnSpPr>
            <a:cxnSpLocks noChangeShapeType="1"/>
            <a:stCxn id="57349" idx="3"/>
            <a:endCxn id="57350" idx="1"/>
          </p:cNvCxnSpPr>
          <p:nvPr/>
        </p:nvCxnSpPr>
        <p:spPr bwMode="auto">
          <a:xfrm flipV="1">
            <a:off x="2989263" y="3860800"/>
            <a:ext cx="646112" cy="865188"/>
          </a:xfrm>
          <a:prstGeom prst="bentConnector3">
            <a:avLst>
              <a:gd name="adj1" fmla="val 4987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7358" name="AutoShape 14"/>
          <p:cNvCxnSpPr>
            <a:cxnSpLocks noChangeShapeType="1"/>
            <a:stCxn id="57349" idx="3"/>
            <a:endCxn id="57351" idx="1"/>
          </p:cNvCxnSpPr>
          <p:nvPr/>
        </p:nvCxnSpPr>
        <p:spPr bwMode="auto">
          <a:xfrm>
            <a:off x="2989263" y="4725988"/>
            <a:ext cx="646112" cy="790575"/>
          </a:xfrm>
          <a:prstGeom prst="bentConnector3">
            <a:avLst>
              <a:gd name="adj1" fmla="val 4987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38" y="309563"/>
            <a:ext cx="7929562" cy="79216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  <a:ea typeface="華康隸書體W5" pitchFamily="65" charset="-120"/>
              </a:rPr>
              <a:t>行為操控侵害狀態的分類</a:t>
            </a:r>
          </a:p>
        </p:txBody>
      </p:sp>
      <p:sp>
        <p:nvSpPr>
          <p:cNvPr id="58371" name="AutoShape 3"/>
          <p:cNvSpPr>
            <a:spLocks noChangeArrowheads="1"/>
          </p:cNvSpPr>
          <p:nvPr/>
        </p:nvSpPr>
        <p:spPr bwMode="auto">
          <a:xfrm>
            <a:off x="611188" y="2205038"/>
            <a:ext cx="504825" cy="230505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侵害狀態的關係</a:t>
            </a:r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>
            <a:off x="1908175" y="2060575"/>
            <a:ext cx="1368425" cy="4318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狀態犯</a:t>
            </a:r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>
            <a:off x="1908175" y="4292600"/>
            <a:ext cx="1368425" cy="4318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繼續犯</a:t>
            </a:r>
          </a:p>
        </p:txBody>
      </p:sp>
      <p:sp>
        <p:nvSpPr>
          <p:cNvPr id="58374" name="AutoShape 6"/>
          <p:cNvSpPr>
            <a:spLocks noChangeArrowheads="1"/>
          </p:cNvSpPr>
          <p:nvPr/>
        </p:nvSpPr>
        <p:spPr bwMode="auto">
          <a:xfrm>
            <a:off x="4500563" y="1557338"/>
            <a:ext cx="2879725" cy="144462"/>
          </a:xfrm>
          <a:prstGeom prst="flowChartTerminator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8375" name="AutoShape 7"/>
          <p:cNvSpPr>
            <a:spLocks noChangeArrowheads="1"/>
          </p:cNvSpPr>
          <p:nvPr/>
        </p:nvSpPr>
        <p:spPr bwMode="auto">
          <a:xfrm>
            <a:off x="4356100" y="1484313"/>
            <a:ext cx="215900" cy="288925"/>
          </a:xfrm>
          <a:prstGeom prst="flowChartSor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8376" name="AutoShape 8"/>
          <p:cNvSpPr>
            <a:spLocks noChangeArrowheads="1"/>
          </p:cNvSpPr>
          <p:nvPr/>
        </p:nvSpPr>
        <p:spPr bwMode="auto">
          <a:xfrm>
            <a:off x="7308850" y="1484313"/>
            <a:ext cx="215900" cy="287337"/>
          </a:xfrm>
          <a:prstGeom prst="flowChartCollate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sz="2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8377" name="AutoShape 9"/>
          <p:cNvSpPr>
            <a:spLocks noChangeArrowheads="1"/>
          </p:cNvSpPr>
          <p:nvPr/>
        </p:nvSpPr>
        <p:spPr bwMode="auto">
          <a:xfrm>
            <a:off x="4211638" y="2276475"/>
            <a:ext cx="936625" cy="431800"/>
          </a:xfrm>
          <a:prstGeom prst="wedgeRoundRectCallout">
            <a:avLst>
              <a:gd name="adj1" fmla="val -24236"/>
              <a:gd name="adj2" fmla="val -152574"/>
              <a:gd name="adj3" fmla="val 16667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>
                <a:latin typeface="Arial" charset="0"/>
              </a:rPr>
              <a:t>著手</a:t>
            </a:r>
          </a:p>
        </p:txBody>
      </p:sp>
      <p:sp>
        <p:nvSpPr>
          <p:cNvPr id="58378" name="AutoShape 10"/>
          <p:cNvSpPr>
            <a:spLocks noChangeArrowheads="1"/>
          </p:cNvSpPr>
          <p:nvPr/>
        </p:nvSpPr>
        <p:spPr bwMode="auto">
          <a:xfrm>
            <a:off x="6156325" y="1989138"/>
            <a:ext cx="2808288" cy="1152525"/>
          </a:xfrm>
          <a:prstGeom prst="wedgeRoundRectCallout">
            <a:avLst>
              <a:gd name="adj1" fmla="val -7208"/>
              <a:gd name="adj2" fmla="val -66944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侵害狀態發生，並被確認（既遂），行為完成而終了。</a:t>
            </a:r>
          </a:p>
        </p:txBody>
      </p:sp>
      <p:sp>
        <p:nvSpPr>
          <p:cNvPr id="58379" name="AutoShape 11"/>
          <p:cNvSpPr>
            <a:spLocks noChangeArrowheads="1"/>
          </p:cNvSpPr>
          <p:nvPr/>
        </p:nvSpPr>
        <p:spPr bwMode="auto">
          <a:xfrm>
            <a:off x="4427538" y="4581525"/>
            <a:ext cx="3529012" cy="144463"/>
          </a:xfrm>
          <a:prstGeom prst="flowChartTerminator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8380" name="AutoShape 12"/>
          <p:cNvSpPr>
            <a:spLocks noChangeArrowheads="1"/>
          </p:cNvSpPr>
          <p:nvPr/>
        </p:nvSpPr>
        <p:spPr bwMode="auto">
          <a:xfrm>
            <a:off x="3995738" y="4508500"/>
            <a:ext cx="431800" cy="287338"/>
          </a:xfrm>
          <a:prstGeom prst="chevron">
            <a:avLst>
              <a:gd name="adj" fmla="val 37569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8381" name="AutoShape 13"/>
          <p:cNvSpPr>
            <a:spLocks noChangeArrowheads="1"/>
          </p:cNvSpPr>
          <p:nvPr/>
        </p:nvSpPr>
        <p:spPr bwMode="auto">
          <a:xfrm>
            <a:off x="6084888" y="4437063"/>
            <a:ext cx="287337" cy="28733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8382" name="AutoShape 14"/>
          <p:cNvSpPr>
            <a:spLocks noChangeArrowheads="1"/>
          </p:cNvSpPr>
          <p:nvPr/>
        </p:nvSpPr>
        <p:spPr bwMode="auto">
          <a:xfrm>
            <a:off x="7885113" y="4437063"/>
            <a:ext cx="360362" cy="360362"/>
          </a:xfrm>
          <a:prstGeom prst="sun">
            <a:avLst>
              <a:gd name="adj" fmla="val 25000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8383" name="AutoShape 15"/>
          <p:cNvSpPr>
            <a:spLocks noChangeArrowheads="1"/>
          </p:cNvSpPr>
          <p:nvPr/>
        </p:nvSpPr>
        <p:spPr bwMode="auto">
          <a:xfrm>
            <a:off x="3563938" y="5516563"/>
            <a:ext cx="1008062" cy="503237"/>
          </a:xfrm>
          <a:prstGeom prst="wedgeRoundRectCallout">
            <a:avLst>
              <a:gd name="adj1" fmla="val 26537"/>
              <a:gd name="adj2" fmla="val -162620"/>
              <a:gd name="adj3" fmla="val 16667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>
                <a:latin typeface="Arial" charset="0"/>
              </a:rPr>
              <a:t>著手</a:t>
            </a:r>
          </a:p>
        </p:txBody>
      </p:sp>
      <p:sp>
        <p:nvSpPr>
          <p:cNvPr id="58384" name="AutoShape 16"/>
          <p:cNvSpPr>
            <a:spLocks noChangeArrowheads="1"/>
          </p:cNvSpPr>
          <p:nvPr/>
        </p:nvSpPr>
        <p:spPr bwMode="auto">
          <a:xfrm>
            <a:off x="4859338" y="5300663"/>
            <a:ext cx="1584325" cy="1152525"/>
          </a:xfrm>
          <a:prstGeom prst="wedgeRoundRectCallout">
            <a:avLst>
              <a:gd name="adj1" fmla="val 33667"/>
              <a:gd name="adj2" fmla="val -92838"/>
              <a:gd name="adj3" fmla="val 16667"/>
            </a:avLst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>
                <a:latin typeface="Arial" charset="0"/>
              </a:rPr>
              <a:t>侵害狀態發生，並被確認，行為既遂。</a:t>
            </a:r>
          </a:p>
        </p:txBody>
      </p:sp>
      <p:sp>
        <p:nvSpPr>
          <p:cNvPr id="58385" name="AutoShape 17"/>
          <p:cNvSpPr>
            <a:spLocks noChangeArrowheads="1"/>
          </p:cNvSpPr>
          <p:nvPr/>
        </p:nvSpPr>
        <p:spPr bwMode="auto">
          <a:xfrm>
            <a:off x="6732588" y="5300663"/>
            <a:ext cx="2160587" cy="1223962"/>
          </a:xfrm>
          <a:prstGeom prst="wedgeRoundRectCallout">
            <a:avLst>
              <a:gd name="adj1" fmla="val 11866"/>
              <a:gd name="adj2" fmla="val -91634"/>
              <a:gd name="adj3" fmla="val 16667"/>
            </a:avLst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>
                <a:latin typeface="Arial" charset="0"/>
              </a:rPr>
              <a:t>行為放棄控制侵害狀態而完成，侵害狀態回復，行為終了。</a:t>
            </a:r>
          </a:p>
        </p:txBody>
      </p:sp>
      <p:sp>
        <p:nvSpPr>
          <p:cNvPr id="58386" name="AutoShape 18"/>
          <p:cNvSpPr>
            <a:spLocks/>
          </p:cNvSpPr>
          <p:nvPr/>
        </p:nvSpPr>
        <p:spPr bwMode="auto">
          <a:xfrm rot="5400000">
            <a:off x="5112544" y="3393282"/>
            <a:ext cx="215900" cy="1871662"/>
          </a:xfrm>
          <a:prstGeom prst="leftBrace">
            <a:avLst>
              <a:gd name="adj1" fmla="val 7224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8387" name="AutoShape 19"/>
          <p:cNvSpPr>
            <a:spLocks/>
          </p:cNvSpPr>
          <p:nvPr/>
        </p:nvSpPr>
        <p:spPr bwMode="auto">
          <a:xfrm rot="5400000">
            <a:off x="7056438" y="3465513"/>
            <a:ext cx="215900" cy="1727200"/>
          </a:xfrm>
          <a:prstGeom prst="leftBrace">
            <a:avLst>
              <a:gd name="adj1" fmla="val 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8388" name="AutoShape 20"/>
          <p:cNvSpPr>
            <a:spLocks noChangeArrowheads="1"/>
          </p:cNvSpPr>
          <p:nvPr/>
        </p:nvSpPr>
        <p:spPr bwMode="auto">
          <a:xfrm>
            <a:off x="3995738" y="3357563"/>
            <a:ext cx="1871662" cy="504825"/>
          </a:xfrm>
          <a:prstGeom prst="wedgeRoundRectCallout">
            <a:avLst>
              <a:gd name="adj1" fmla="val 17769"/>
              <a:gd name="adj2" fmla="val 116667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>
                <a:latin typeface="Arial" charset="0"/>
              </a:rPr>
              <a:t>侵害創設行為</a:t>
            </a:r>
          </a:p>
        </p:txBody>
      </p:sp>
      <p:sp>
        <p:nvSpPr>
          <p:cNvPr id="58389" name="AutoShape 21"/>
          <p:cNvSpPr>
            <a:spLocks noChangeArrowheads="1"/>
          </p:cNvSpPr>
          <p:nvPr/>
        </p:nvSpPr>
        <p:spPr bwMode="auto">
          <a:xfrm>
            <a:off x="6443663" y="3357563"/>
            <a:ext cx="2016125" cy="503237"/>
          </a:xfrm>
          <a:prstGeom prst="wedgeRoundRectCallout">
            <a:avLst>
              <a:gd name="adj1" fmla="val -15120"/>
              <a:gd name="adj2" fmla="val 108046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維持侵害行為</a:t>
            </a:r>
          </a:p>
        </p:txBody>
      </p:sp>
      <p:cxnSp>
        <p:nvCxnSpPr>
          <p:cNvPr id="58390" name="AutoShape 22"/>
          <p:cNvCxnSpPr>
            <a:cxnSpLocks noChangeShapeType="1"/>
            <a:stCxn id="58371" idx="3"/>
            <a:endCxn id="58372" idx="1"/>
          </p:cNvCxnSpPr>
          <p:nvPr/>
        </p:nvCxnSpPr>
        <p:spPr bwMode="auto">
          <a:xfrm flipV="1">
            <a:off x="1116013" y="2276475"/>
            <a:ext cx="792162" cy="1081088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8391" name="AutoShape 23"/>
          <p:cNvCxnSpPr>
            <a:cxnSpLocks noChangeShapeType="1"/>
            <a:stCxn id="58371" idx="3"/>
            <a:endCxn id="58373" idx="1"/>
          </p:cNvCxnSpPr>
          <p:nvPr/>
        </p:nvCxnSpPr>
        <p:spPr bwMode="auto">
          <a:xfrm>
            <a:off x="1116013" y="3357563"/>
            <a:ext cx="792162" cy="1150937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8392" name="AutoShape 24"/>
          <p:cNvSpPr>
            <a:spLocks noChangeArrowheads="1"/>
          </p:cNvSpPr>
          <p:nvPr/>
        </p:nvSpPr>
        <p:spPr bwMode="auto">
          <a:xfrm>
            <a:off x="3419475" y="2133600"/>
            <a:ext cx="431800" cy="287338"/>
          </a:xfrm>
          <a:prstGeom prst="rightArrow">
            <a:avLst>
              <a:gd name="adj1" fmla="val 50000"/>
              <a:gd name="adj2" fmla="val 37569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8393" name="AutoShape 25"/>
          <p:cNvSpPr>
            <a:spLocks noChangeArrowheads="1"/>
          </p:cNvSpPr>
          <p:nvPr/>
        </p:nvSpPr>
        <p:spPr bwMode="auto">
          <a:xfrm>
            <a:off x="3348038" y="4365625"/>
            <a:ext cx="431800" cy="287338"/>
          </a:xfrm>
          <a:prstGeom prst="rightArrow">
            <a:avLst>
              <a:gd name="adj1" fmla="val 50000"/>
              <a:gd name="adj2" fmla="val 37569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  <a:ea typeface="華康隸書體W5" pitchFamily="65" charset="-120"/>
              </a:rPr>
              <a:t>故意與過失的形成結構</a:t>
            </a:r>
          </a:p>
        </p:txBody>
      </p:sp>
      <p:sp>
        <p:nvSpPr>
          <p:cNvPr id="59395" name="AutoShape 3"/>
          <p:cNvSpPr>
            <a:spLocks noChangeArrowheads="1"/>
          </p:cNvSpPr>
          <p:nvPr/>
        </p:nvSpPr>
        <p:spPr bwMode="auto">
          <a:xfrm>
            <a:off x="323850" y="2133600"/>
            <a:ext cx="503238" cy="21590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行為主觀要件</a:t>
            </a:r>
          </a:p>
        </p:txBody>
      </p:sp>
      <p:sp>
        <p:nvSpPr>
          <p:cNvPr id="59396" name="AutoShape 4"/>
          <p:cNvSpPr>
            <a:spLocks noChangeArrowheads="1"/>
          </p:cNvSpPr>
          <p:nvPr/>
        </p:nvSpPr>
        <p:spPr bwMode="auto">
          <a:xfrm>
            <a:off x="1403350" y="1773238"/>
            <a:ext cx="1008063" cy="4318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故意</a:t>
            </a:r>
          </a:p>
        </p:txBody>
      </p:sp>
      <p:sp>
        <p:nvSpPr>
          <p:cNvPr id="59397" name="AutoShape 5"/>
          <p:cNvSpPr>
            <a:spLocks noChangeArrowheads="1"/>
          </p:cNvSpPr>
          <p:nvPr/>
        </p:nvSpPr>
        <p:spPr bwMode="auto">
          <a:xfrm>
            <a:off x="1403350" y="4149725"/>
            <a:ext cx="1008063" cy="4318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過失</a:t>
            </a:r>
          </a:p>
        </p:txBody>
      </p:sp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3132138" y="1773238"/>
            <a:ext cx="1081087" cy="4318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行為</a:t>
            </a:r>
          </a:p>
        </p:txBody>
      </p:sp>
      <p:sp>
        <p:nvSpPr>
          <p:cNvPr id="59399" name="AutoShape 7"/>
          <p:cNvSpPr>
            <a:spLocks noChangeArrowheads="1"/>
          </p:cNvSpPr>
          <p:nvPr/>
        </p:nvSpPr>
        <p:spPr bwMode="auto">
          <a:xfrm>
            <a:off x="3203575" y="4149725"/>
            <a:ext cx="1081088" cy="4318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行為</a:t>
            </a:r>
          </a:p>
        </p:txBody>
      </p:sp>
      <p:sp>
        <p:nvSpPr>
          <p:cNvPr id="59400" name="AutoShape 8"/>
          <p:cNvSpPr>
            <a:spLocks noChangeArrowheads="1"/>
          </p:cNvSpPr>
          <p:nvPr/>
        </p:nvSpPr>
        <p:spPr bwMode="auto">
          <a:xfrm>
            <a:off x="4716463" y="1773238"/>
            <a:ext cx="1655762" cy="4318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行為侵害動向</a:t>
            </a:r>
          </a:p>
        </p:txBody>
      </p:sp>
      <p:sp>
        <p:nvSpPr>
          <p:cNvPr id="59401" name="AutoShape 9"/>
          <p:cNvSpPr>
            <a:spLocks noChangeArrowheads="1"/>
          </p:cNvSpPr>
          <p:nvPr/>
        </p:nvSpPr>
        <p:spPr bwMode="auto">
          <a:xfrm>
            <a:off x="4859338" y="4149725"/>
            <a:ext cx="1655762" cy="4318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行為侵害動向</a:t>
            </a:r>
          </a:p>
        </p:txBody>
      </p:sp>
      <p:sp>
        <p:nvSpPr>
          <p:cNvPr id="59402" name="AutoShape 10"/>
          <p:cNvSpPr>
            <a:spLocks noChangeArrowheads="1"/>
          </p:cNvSpPr>
          <p:nvPr/>
        </p:nvSpPr>
        <p:spPr bwMode="auto">
          <a:xfrm>
            <a:off x="6948488" y="1773238"/>
            <a:ext cx="1655762" cy="4318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侵害發生</a:t>
            </a:r>
          </a:p>
        </p:txBody>
      </p:sp>
      <p:sp>
        <p:nvSpPr>
          <p:cNvPr id="59403" name="AutoShape 11"/>
          <p:cNvSpPr>
            <a:spLocks noChangeArrowheads="1"/>
          </p:cNvSpPr>
          <p:nvPr/>
        </p:nvSpPr>
        <p:spPr bwMode="auto">
          <a:xfrm>
            <a:off x="7092950" y="4149725"/>
            <a:ext cx="1655763" cy="4318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侵害發生</a:t>
            </a:r>
          </a:p>
        </p:txBody>
      </p:sp>
      <p:sp>
        <p:nvSpPr>
          <p:cNvPr id="59404" name="AutoShape 12"/>
          <p:cNvSpPr>
            <a:spLocks noChangeArrowheads="1"/>
          </p:cNvSpPr>
          <p:nvPr/>
        </p:nvSpPr>
        <p:spPr bwMode="auto">
          <a:xfrm>
            <a:off x="2555875" y="1844675"/>
            <a:ext cx="431800" cy="287338"/>
          </a:xfrm>
          <a:prstGeom prst="rightArrow">
            <a:avLst>
              <a:gd name="adj1" fmla="val 50000"/>
              <a:gd name="adj2" fmla="val 37569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9405" name="AutoShape 13"/>
          <p:cNvSpPr>
            <a:spLocks noChangeArrowheads="1"/>
          </p:cNvSpPr>
          <p:nvPr/>
        </p:nvSpPr>
        <p:spPr bwMode="auto">
          <a:xfrm>
            <a:off x="2555875" y="4221163"/>
            <a:ext cx="431800" cy="287337"/>
          </a:xfrm>
          <a:prstGeom prst="rightArrow">
            <a:avLst>
              <a:gd name="adj1" fmla="val 50000"/>
              <a:gd name="adj2" fmla="val 37569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9406" name="AutoShape 14"/>
          <p:cNvSpPr>
            <a:spLocks noChangeArrowheads="1"/>
          </p:cNvSpPr>
          <p:nvPr/>
        </p:nvSpPr>
        <p:spPr bwMode="auto">
          <a:xfrm>
            <a:off x="1331913" y="2636838"/>
            <a:ext cx="1295400" cy="863600"/>
          </a:xfrm>
          <a:prstGeom prst="wedgeRoundRectCallout">
            <a:avLst>
              <a:gd name="adj1" fmla="val -14218"/>
              <a:gd name="adj2" fmla="val -96324"/>
              <a:gd name="adj3" fmla="val 16667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>
                <a:latin typeface="Arial" charset="0"/>
              </a:rPr>
              <a:t>行為與侵害的認識與希望</a:t>
            </a:r>
          </a:p>
        </p:txBody>
      </p:sp>
      <p:sp>
        <p:nvSpPr>
          <p:cNvPr id="59407" name="AutoShape 15"/>
          <p:cNvSpPr>
            <a:spLocks noChangeArrowheads="1"/>
          </p:cNvSpPr>
          <p:nvPr/>
        </p:nvSpPr>
        <p:spPr bwMode="auto">
          <a:xfrm>
            <a:off x="1116013" y="5013325"/>
            <a:ext cx="1655762" cy="1223963"/>
          </a:xfrm>
          <a:prstGeom prst="wedgeRoundRectCallout">
            <a:avLst>
              <a:gd name="adj1" fmla="val -8579"/>
              <a:gd name="adj2" fmla="val -85537"/>
              <a:gd name="adj3" fmla="val 16667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>
                <a:latin typeface="Arial" charset="0"/>
              </a:rPr>
              <a:t>行為之認知而為之，但對侵害發生並非所望</a:t>
            </a:r>
          </a:p>
        </p:txBody>
      </p:sp>
      <p:sp>
        <p:nvSpPr>
          <p:cNvPr id="59408" name="AutoShape 16"/>
          <p:cNvSpPr>
            <a:spLocks noChangeArrowheads="1"/>
          </p:cNvSpPr>
          <p:nvPr/>
        </p:nvSpPr>
        <p:spPr bwMode="auto">
          <a:xfrm>
            <a:off x="2987675" y="2708275"/>
            <a:ext cx="1223963" cy="649288"/>
          </a:xfrm>
          <a:prstGeom prst="wedgeRoundRectCallout">
            <a:avLst>
              <a:gd name="adj1" fmla="val 17963"/>
              <a:gd name="adj2" fmla="val -124815"/>
              <a:gd name="adj3" fmla="val 16667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>
                <a:latin typeface="Arial" charset="0"/>
              </a:rPr>
              <a:t>知且欲</a:t>
            </a:r>
          </a:p>
        </p:txBody>
      </p:sp>
      <p:sp>
        <p:nvSpPr>
          <p:cNvPr id="59409" name="AutoShape 17"/>
          <p:cNvSpPr>
            <a:spLocks noChangeArrowheads="1"/>
          </p:cNvSpPr>
          <p:nvPr/>
        </p:nvSpPr>
        <p:spPr bwMode="auto">
          <a:xfrm>
            <a:off x="4859338" y="2781300"/>
            <a:ext cx="1223962" cy="576263"/>
          </a:xfrm>
          <a:prstGeom prst="wedgeRoundRectCallout">
            <a:avLst>
              <a:gd name="adj1" fmla="val -18870"/>
              <a:gd name="adj2" fmla="val -142009"/>
              <a:gd name="adj3" fmla="val 16667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>
                <a:latin typeface="Arial" charset="0"/>
              </a:rPr>
              <a:t>知且欲</a:t>
            </a:r>
          </a:p>
        </p:txBody>
      </p:sp>
      <p:sp>
        <p:nvSpPr>
          <p:cNvPr id="59410" name="AutoShape 18"/>
          <p:cNvSpPr>
            <a:spLocks noChangeArrowheads="1"/>
          </p:cNvSpPr>
          <p:nvPr/>
        </p:nvSpPr>
        <p:spPr bwMode="auto">
          <a:xfrm>
            <a:off x="7092950" y="2708275"/>
            <a:ext cx="1223963" cy="649288"/>
          </a:xfrm>
          <a:prstGeom prst="wedgeRoundRectCallout">
            <a:avLst>
              <a:gd name="adj1" fmla="val 14463"/>
              <a:gd name="adj2" fmla="val -120417"/>
              <a:gd name="adj3" fmla="val 16667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>
                <a:latin typeface="Arial" charset="0"/>
              </a:rPr>
              <a:t>知且欲</a:t>
            </a:r>
          </a:p>
        </p:txBody>
      </p:sp>
      <p:cxnSp>
        <p:nvCxnSpPr>
          <p:cNvPr id="59411" name="AutoShape 19"/>
          <p:cNvCxnSpPr>
            <a:cxnSpLocks noChangeShapeType="1"/>
            <a:stCxn id="59398" idx="3"/>
            <a:endCxn id="59400" idx="1"/>
          </p:cNvCxnSpPr>
          <p:nvPr/>
        </p:nvCxnSpPr>
        <p:spPr bwMode="auto">
          <a:xfrm>
            <a:off x="4213225" y="1989138"/>
            <a:ext cx="503238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9412" name="AutoShape 20"/>
          <p:cNvCxnSpPr>
            <a:cxnSpLocks noChangeShapeType="1"/>
            <a:stCxn id="59400" idx="3"/>
            <a:endCxn id="59402" idx="1"/>
          </p:cNvCxnSpPr>
          <p:nvPr/>
        </p:nvCxnSpPr>
        <p:spPr bwMode="auto">
          <a:xfrm>
            <a:off x="6372225" y="1989138"/>
            <a:ext cx="5762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9413" name="AutoShape 21"/>
          <p:cNvSpPr>
            <a:spLocks noChangeArrowheads="1"/>
          </p:cNvSpPr>
          <p:nvPr/>
        </p:nvSpPr>
        <p:spPr bwMode="auto">
          <a:xfrm>
            <a:off x="3203575" y="5157788"/>
            <a:ext cx="1223963" cy="935037"/>
          </a:xfrm>
          <a:prstGeom prst="wedgeRoundRectCallout">
            <a:avLst>
              <a:gd name="adj1" fmla="val -15241"/>
              <a:gd name="adj2" fmla="val -109764"/>
              <a:gd name="adj3" fmla="val 16667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有認知且欲為</a:t>
            </a:r>
          </a:p>
        </p:txBody>
      </p:sp>
      <p:cxnSp>
        <p:nvCxnSpPr>
          <p:cNvPr id="59414" name="AutoShape 22"/>
          <p:cNvCxnSpPr>
            <a:cxnSpLocks noChangeShapeType="1"/>
            <a:stCxn id="59399" idx="3"/>
            <a:endCxn id="59401" idx="1"/>
          </p:cNvCxnSpPr>
          <p:nvPr/>
        </p:nvCxnSpPr>
        <p:spPr bwMode="auto">
          <a:xfrm>
            <a:off x="4284663" y="4365625"/>
            <a:ext cx="57467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9415" name="AutoShape 23"/>
          <p:cNvCxnSpPr>
            <a:cxnSpLocks noChangeShapeType="1"/>
            <a:stCxn id="59401" idx="3"/>
            <a:endCxn id="59403" idx="1"/>
          </p:cNvCxnSpPr>
          <p:nvPr/>
        </p:nvCxnSpPr>
        <p:spPr bwMode="auto">
          <a:xfrm>
            <a:off x="6515100" y="4365625"/>
            <a:ext cx="57785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9416" name="AutoShape 24"/>
          <p:cNvSpPr>
            <a:spLocks noChangeArrowheads="1"/>
          </p:cNvSpPr>
          <p:nvPr/>
        </p:nvSpPr>
        <p:spPr bwMode="auto">
          <a:xfrm>
            <a:off x="5076825" y="5157788"/>
            <a:ext cx="1223963" cy="935037"/>
          </a:xfrm>
          <a:prstGeom prst="wedgeRoundRectCallout">
            <a:avLst>
              <a:gd name="adj1" fmla="val 17963"/>
              <a:gd name="adj2" fmla="val -101954"/>
              <a:gd name="adj3" fmla="val 16667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>
                <a:latin typeface="Arial" charset="0"/>
              </a:rPr>
              <a:t>有認知但非所欲</a:t>
            </a:r>
          </a:p>
        </p:txBody>
      </p:sp>
      <p:sp>
        <p:nvSpPr>
          <p:cNvPr id="59417" name="AutoShape 25"/>
          <p:cNvSpPr>
            <a:spLocks noChangeArrowheads="1"/>
          </p:cNvSpPr>
          <p:nvPr/>
        </p:nvSpPr>
        <p:spPr bwMode="auto">
          <a:xfrm>
            <a:off x="7308850" y="5157788"/>
            <a:ext cx="1223963" cy="1008062"/>
          </a:xfrm>
          <a:prstGeom prst="wedgeRoundRectCallout">
            <a:avLst>
              <a:gd name="adj1" fmla="val 17963"/>
              <a:gd name="adj2" fmla="val -98190"/>
              <a:gd name="adj3" fmla="val 16667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>
                <a:latin typeface="Arial" charset="0"/>
              </a:rPr>
              <a:t>可能認知，但非所欲</a:t>
            </a:r>
          </a:p>
        </p:txBody>
      </p:sp>
      <p:cxnSp>
        <p:nvCxnSpPr>
          <p:cNvPr id="59418" name="AutoShape 26"/>
          <p:cNvCxnSpPr>
            <a:cxnSpLocks noChangeShapeType="1"/>
            <a:stCxn id="59395" idx="3"/>
            <a:endCxn id="59396" idx="1"/>
          </p:cNvCxnSpPr>
          <p:nvPr/>
        </p:nvCxnSpPr>
        <p:spPr bwMode="auto">
          <a:xfrm flipV="1">
            <a:off x="827088" y="1989138"/>
            <a:ext cx="576262" cy="1223962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9419" name="AutoShape 27"/>
          <p:cNvCxnSpPr>
            <a:cxnSpLocks noChangeShapeType="1"/>
            <a:stCxn id="59395" idx="3"/>
            <a:endCxn id="59397" idx="1"/>
          </p:cNvCxnSpPr>
          <p:nvPr/>
        </p:nvCxnSpPr>
        <p:spPr bwMode="auto">
          <a:xfrm>
            <a:off x="827088" y="3213100"/>
            <a:ext cx="576262" cy="1152525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76517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  <a:ea typeface="華康隸書體W5" pitchFamily="65" charset="-120"/>
              </a:rPr>
              <a:t>主觀要件內涵</a:t>
            </a:r>
          </a:p>
        </p:txBody>
      </p:sp>
      <p:graphicFrame>
        <p:nvGraphicFramePr>
          <p:cNvPr id="106499" name="Group 3"/>
          <p:cNvGraphicFramePr>
            <a:graphicFrameLocks noGrp="1"/>
          </p:cNvGraphicFramePr>
          <p:nvPr>
            <p:ph type="tbl" idx="1"/>
          </p:nvPr>
        </p:nvGraphicFramePr>
        <p:xfrm>
          <a:off x="457200" y="1052513"/>
          <a:ext cx="8229600" cy="5316539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9588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ea typeface="標楷體" pitchFamily="65" charset="-120"/>
                        </a:rPr>
                        <a:t>內涵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ea typeface="標楷體" pitchFamily="65" charset="-120"/>
                        </a:rPr>
                        <a:t>主觀要件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ea typeface="標楷體" pitchFamily="65" charset="-120"/>
                        </a:rPr>
                        <a:t>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ea typeface="標楷體" pitchFamily="65" charset="-120"/>
                        </a:rPr>
                        <a:t>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ea typeface="標楷體" pitchFamily="65" charset="-120"/>
                        </a:rPr>
                        <a:t>直接故意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ea typeface="標楷體" pitchFamily="65" charset="-120"/>
                        </a:rPr>
                        <a:t>相當清楚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ea typeface="標楷體" pitchFamily="65" charset="-120"/>
                        </a:rPr>
                        <a:t>很希望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4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ea typeface="標楷體" pitchFamily="65" charset="-120"/>
                        </a:rPr>
                        <a:t>未必故意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ea typeface="標楷體" pitchFamily="65" charset="-120"/>
                        </a:rPr>
                        <a:t>認識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ea typeface="標楷體" pitchFamily="65" charset="-120"/>
                        </a:rPr>
                        <a:t>也希望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1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ea typeface="標楷體" pitchFamily="65" charset="-120"/>
                        </a:rPr>
                        <a:t>意圖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ea typeface="標楷體" pitchFamily="65" charset="-120"/>
                        </a:rPr>
                        <a:t>認識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ea typeface="標楷體" pitchFamily="65" charset="-120"/>
                        </a:rPr>
                        <a:t>非常希望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1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ea typeface="標楷體" pitchFamily="65" charset="-120"/>
                        </a:rPr>
                        <a:t>懈怠過失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ea typeface="標楷體" pitchFamily="65" charset="-120"/>
                        </a:rPr>
                        <a:t>有認識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ea typeface="標楷體" pitchFamily="65" charset="-120"/>
                        </a:rPr>
                        <a:t>不希望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ea typeface="標楷體" pitchFamily="65" charset="-120"/>
                        </a:rPr>
                        <a:t>疏慮過失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ea typeface="標楷體" pitchFamily="65" charset="-120"/>
                        </a:rPr>
                        <a:t>認識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  <a:ea typeface="標楷體" pitchFamily="65" charset="-120"/>
                        </a:rPr>
                        <a:t>不希望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449" name="Line 33"/>
          <p:cNvSpPr>
            <a:spLocks noChangeShapeType="1"/>
          </p:cNvSpPr>
          <p:nvPr/>
        </p:nvSpPr>
        <p:spPr bwMode="auto">
          <a:xfrm>
            <a:off x="468313" y="1052513"/>
            <a:ext cx="2735262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787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  <a:ea typeface="華康隸書體W5" pitchFamily="65" charset="-120"/>
              </a:rPr>
              <a:t>因果關係</a:t>
            </a:r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323850" y="2420938"/>
            <a:ext cx="576263" cy="2160587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因果判斷</a:t>
            </a:r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1547813" y="1412875"/>
            <a:ext cx="1582737" cy="4318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基本模式</a:t>
            </a:r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1476375" y="3284538"/>
            <a:ext cx="1582738" cy="4318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修正見解</a:t>
            </a:r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1547813" y="5157788"/>
            <a:ext cx="1582737" cy="4318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客觀歸責</a:t>
            </a:r>
          </a:p>
        </p:txBody>
      </p:sp>
      <p:sp>
        <p:nvSpPr>
          <p:cNvPr id="61447" name="AutoShape 7"/>
          <p:cNvSpPr>
            <a:spLocks noChangeArrowheads="1"/>
          </p:cNvSpPr>
          <p:nvPr/>
        </p:nvSpPr>
        <p:spPr bwMode="auto">
          <a:xfrm>
            <a:off x="3779838" y="1412875"/>
            <a:ext cx="1584325" cy="4318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條件理論</a:t>
            </a:r>
          </a:p>
        </p:txBody>
      </p:sp>
      <p:sp>
        <p:nvSpPr>
          <p:cNvPr id="61448" name="AutoShape 8"/>
          <p:cNvSpPr>
            <a:spLocks noChangeArrowheads="1"/>
          </p:cNvSpPr>
          <p:nvPr/>
        </p:nvSpPr>
        <p:spPr bwMode="auto">
          <a:xfrm>
            <a:off x="3708400" y="2636838"/>
            <a:ext cx="1871663" cy="4318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相當因果理論</a:t>
            </a:r>
          </a:p>
        </p:txBody>
      </p:sp>
      <p:sp>
        <p:nvSpPr>
          <p:cNvPr id="61449" name="AutoShape 9"/>
          <p:cNvSpPr>
            <a:spLocks noChangeArrowheads="1"/>
          </p:cNvSpPr>
          <p:nvPr/>
        </p:nvSpPr>
        <p:spPr bwMode="auto">
          <a:xfrm>
            <a:off x="3708400" y="3284538"/>
            <a:ext cx="1871663" cy="4318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重要性理論</a:t>
            </a:r>
          </a:p>
        </p:txBody>
      </p:sp>
      <p:sp>
        <p:nvSpPr>
          <p:cNvPr id="61450" name="AutoShape 10"/>
          <p:cNvSpPr>
            <a:spLocks noChangeArrowheads="1"/>
          </p:cNvSpPr>
          <p:nvPr/>
        </p:nvSpPr>
        <p:spPr bwMode="auto">
          <a:xfrm>
            <a:off x="3708400" y="3933825"/>
            <a:ext cx="1871663" cy="4318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個別化見解</a:t>
            </a:r>
          </a:p>
        </p:txBody>
      </p:sp>
      <p:sp>
        <p:nvSpPr>
          <p:cNvPr id="61451" name="AutoShape 11"/>
          <p:cNvSpPr>
            <a:spLocks noChangeArrowheads="1"/>
          </p:cNvSpPr>
          <p:nvPr/>
        </p:nvSpPr>
        <p:spPr bwMode="auto">
          <a:xfrm>
            <a:off x="3708400" y="5589588"/>
            <a:ext cx="1871663" cy="358775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實現風險</a:t>
            </a:r>
          </a:p>
        </p:txBody>
      </p:sp>
      <p:sp>
        <p:nvSpPr>
          <p:cNvPr id="61452" name="AutoShape 12"/>
          <p:cNvSpPr>
            <a:spLocks noChangeArrowheads="1"/>
          </p:cNvSpPr>
          <p:nvPr/>
        </p:nvSpPr>
        <p:spPr bwMode="auto">
          <a:xfrm>
            <a:off x="3708400" y="4797425"/>
            <a:ext cx="1871663" cy="358775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創設風險</a:t>
            </a:r>
          </a:p>
        </p:txBody>
      </p:sp>
      <p:cxnSp>
        <p:nvCxnSpPr>
          <p:cNvPr id="61453" name="AutoShape 13"/>
          <p:cNvCxnSpPr>
            <a:cxnSpLocks noChangeShapeType="1"/>
            <a:stCxn id="61445" idx="3"/>
            <a:endCxn id="61449" idx="1"/>
          </p:cNvCxnSpPr>
          <p:nvPr/>
        </p:nvCxnSpPr>
        <p:spPr bwMode="auto">
          <a:xfrm>
            <a:off x="3059113" y="3500438"/>
            <a:ext cx="6492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454" name="AutoShape 14"/>
          <p:cNvCxnSpPr>
            <a:cxnSpLocks noChangeShapeType="1"/>
            <a:stCxn id="61445" idx="3"/>
            <a:endCxn id="61448" idx="1"/>
          </p:cNvCxnSpPr>
          <p:nvPr/>
        </p:nvCxnSpPr>
        <p:spPr bwMode="auto">
          <a:xfrm flipV="1">
            <a:off x="3059113" y="2852738"/>
            <a:ext cx="649287" cy="647700"/>
          </a:xfrm>
          <a:prstGeom prst="bentConnector3">
            <a:avLst>
              <a:gd name="adj1" fmla="val 4988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455" name="AutoShape 15"/>
          <p:cNvCxnSpPr>
            <a:cxnSpLocks noChangeShapeType="1"/>
            <a:stCxn id="61445" idx="3"/>
            <a:endCxn id="61450" idx="1"/>
          </p:cNvCxnSpPr>
          <p:nvPr/>
        </p:nvCxnSpPr>
        <p:spPr bwMode="auto">
          <a:xfrm>
            <a:off x="3059113" y="3500438"/>
            <a:ext cx="649287" cy="649287"/>
          </a:xfrm>
          <a:prstGeom prst="bentConnector3">
            <a:avLst>
              <a:gd name="adj1" fmla="val 4988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1456" name="AutoShape 16"/>
          <p:cNvSpPr>
            <a:spLocks noChangeArrowheads="1"/>
          </p:cNvSpPr>
          <p:nvPr/>
        </p:nvSpPr>
        <p:spPr bwMode="auto">
          <a:xfrm>
            <a:off x="6011863" y="1196975"/>
            <a:ext cx="2808287" cy="936625"/>
          </a:xfrm>
          <a:prstGeom prst="wedgeRoundRectCallout">
            <a:avLst>
              <a:gd name="adj1" fmla="val -72384"/>
              <a:gd name="adj2" fmla="val -1067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>
                <a:latin typeface="Arial" charset="0"/>
              </a:rPr>
              <a:t>結果發生不能想像不存在之條件，為結果發生原因。</a:t>
            </a:r>
          </a:p>
        </p:txBody>
      </p:sp>
      <p:sp>
        <p:nvSpPr>
          <p:cNvPr id="61457" name="AutoShape 17"/>
          <p:cNvSpPr>
            <a:spLocks noChangeArrowheads="1"/>
          </p:cNvSpPr>
          <p:nvPr/>
        </p:nvSpPr>
        <p:spPr bwMode="auto">
          <a:xfrm>
            <a:off x="6084888" y="2492375"/>
            <a:ext cx="2735262" cy="576263"/>
          </a:xfrm>
          <a:prstGeom prst="wedgeRoundRectCallout">
            <a:avLst>
              <a:gd name="adj1" fmla="val -67583"/>
              <a:gd name="adj2" fmla="val -289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>
                <a:latin typeface="Arial" charset="0"/>
              </a:rPr>
              <a:t>具構成要件或結果相當性者，方為原因。</a:t>
            </a:r>
          </a:p>
        </p:txBody>
      </p:sp>
      <p:sp>
        <p:nvSpPr>
          <p:cNvPr id="61458" name="AutoShape 18"/>
          <p:cNvSpPr>
            <a:spLocks noChangeArrowheads="1"/>
          </p:cNvSpPr>
          <p:nvPr/>
        </p:nvSpPr>
        <p:spPr bwMode="auto">
          <a:xfrm>
            <a:off x="6084888" y="3213100"/>
            <a:ext cx="2735262" cy="576263"/>
          </a:xfrm>
          <a:prstGeom prst="wedgeRoundRectCallout">
            <a:avLst>
              <a:gd name="adj1" fmla="val -67583"/>
              <a:gd name="adj2" fmla="val -2894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>
                <a:latin typeface="Arial" charset="0"/>
              </a:rPr>
              <a:t>行為結果具刑法重要性者，方為原因。</a:t>
            </a:r>
          </a:p>
        </p:txBody>
      </p:sp>
      <p:sp>
        <p:nvSpPr>
          <p:cNvPr id="61459" name="AutoShape 19"/>
          <p:cNvSpPr>
            <a:spLocks noChangeArrowheads="1"/>
          </p:cNvSpPr>
          <p:nvPr/>
        </p:nvSpPr>
        <p:spPr bwMode="auto">
          <a:xfrm>
            <a:off x="6084888" y="3933825"/>
            <a:ext cx="2735262" cy="647700"/>
          </a:xfrm>
          <a:prstGeom prst="wedgeRoundRectCallout">
            <a:avLst>
              <a:gd name="adj1" fmla="val -66597"/>
              <a:gd name="adj2" fmla="val -833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>
                <a:latin typeface="Arial" charset="0"/>
              </a:rPr>
              <a:t>以具有合法則條件之見解為思考。</a:t>
            </a:r>
          </a:p>
        </p:txBody>
      </p:sp>
      <p:cxnSp>
        <p:nvCxnSpPr>
          <p:cNvPr id="61460" name="AutoShape 20"/>
          <p:cNvCxnSpPr>
            <a:cxnSpLocks noChangeShapeType="1"/>
            <a:stCxn id="61443" idx="3"/>
            <a:endCxn id="61445" idx="1"/>
          </p:cNvCxnSpPr>
          <p:nvPr/>
        </p:nvCxnSpPr>
        <p:spPr bwMode="auto">
          <a:xfrm flipV="1">
            <a:off x="900113" y="3500438"/>
            <a:ext cx="576262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461" name="AutoShape 21"/>
          <p:cNvCxnSpPr>
            <a:cxnSpLocks noChangeShapeType="1"/>
            <a:stCxn id="61443" idx="3"/>
            <a:endCxn id="61444" idx="1"/>
          </p:cNvCxnSpPr>
          <p:nvPr/>
        </p:nvCxnSpPr>
        <p:spPr bwMode="auto">
          <a:xfrm flipV="1">
            <a:off x="900113" y="1628775"/>
            <a:ext cx="647700" cy="18732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462" name="AutoShape 22"/>
          <p:cNvCxnSpPr>
            <a:cxnSpLocks noChangeShapeType="1"/>
            <a:stCxn id="61443" idx="3"/>
            <a:endCxn id="61446" idx="1"/>
          </p:cNvCxnSpPr>
          <p:nvPr/>
        </p:nvCxnSpPr>
        <p:spPr bwMode="auto">
          <a:xfrm>
            <a:off x="900113" y="3502025"/>
            <a:ext cx="647700" cy="18716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1463" name="AutoShape 23"/>
          <p:cNvSpPr>
            <a:spLocks noChangeArrowheads="1"/>
          </p:cNvSpPr>
          <p:nvPr/>
        </p:nvSpPr>
        <p:spPr bwMode="auto">
          <a:xfrm>
            <a:off x="3203575" y="1557338"/>
            <a:ext cx="504825" cy="142875"/>
          </a:xfrm>
          <a:prstGeom prst="rightArrow">
            <a:avLst>
              <a:gd name="adj1" fmla="val 50000"/>
              <a:gd name="adj2" fmla="val 88333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61464" name="AutoShape 24"/>
          <p:cNvCxnSpPr>
            <a:cxnSpLocks noChangeShapeType="1"/>
            <a:stCxn id="61446" idx="3"/>
            <a:endCxn id="61452" idx="1"/>
          </p:cNvCxnSpPr>
          <p:nvPr/>
        </p:nvCxnSpPr>
        <p:spPr bwMode="auto">
          <a:xfrm flipV="1">
            <a:off x="3130550" y="4976813"/>
            <a:ext cx="577850" cy="3968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465" name="AutoShape 25"/>
          <p:cNvCxnSpPr>
            <a:cxnSpLocks noChangeShapeType="1"/>
            <a:stCxn id="61446" idx="3"/>
            <a:endCxn id="61451" idx="1"/>
          </p:cNvCxnSpPr>
          <p:nvPr/>
        </p:nvCxnSpPr>
        <p:spPr bwMode="auto">
          <a:xfrm>
            <a:off x="3130550" y="5373688"/>
            <a:ext cx="577850" cy="3952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1466" name="AutoShape 26"/>
          <p:cNvSpPr>
            <a:spLocks noChangeArrowheads="1"/>
          </p:cNvSpPr>
          <p:nvPr/>
        </p:nvSpPr>
        <p:spPr bwMode="auto">
          <a:xfrm>
            <a:off x="6084888" y="4724400"/>
            <a:ext cx="2736850" cy="576263"/>
          </a:xfrm>
          <a:prstGeom prst="wedgeRoundRectCallout">
            <a:avLst>
              <a:gd name="adj1" fmla="val -66532"/>
              <a:gd name="adj2" fmla="val -41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>
                <a:latin typeface="Arial" charset="0"/>
              </a:rPr>
              <a:t>行為具有結果發生的風險創設關係。</a:t>
            </a:r>
          </a:p>
        </p:txBody>
      </p:sp>
      <p:sp>
        <p:nvSpPr>
          <p:cNvPr id="61467" name="AutoShape 27"/>
          <p:cNvSpPr>
            <a:spLocks noChangeArrowheads="1"/>
          </p:cNvSpPr>
          <p:nvPr/>
        </p:nvSpPr>
        <p:spPr bwMode="auto">
          <a:xfrm>
            <a:off x="6084888" y="5516563"/>
            <a:ext cx="2735262" cy="865187"/>
          </a:xfrm>
          <a:prstGeom prst="wedgeRoundRectCallout">
            <a:avLst>
              <a:gd name="adj1" fmla="val -66542"/>
              <a:gd name="adj2" fmla="val -1899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>
                <a:latin typeface="Arial" charset="0"/>
              </a:rPr>
              <a:t>結果的發生，為行為所創設風險的實現所致。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4"/>
          <p:cNvSpPr>
            <a:spLocks noChangeArrowheads="1"/>
          </p:cNvSpPr>
          <p:nvPr/>
        </p:nvSpPr>
        <p:spPr bwMode="auto">
          <a:xfrm>
            <a:off x="684213" y="2133600"/>
            <a:ext cx="7632700" cy="2447925"/>
          </a:xfrm>
          <a:prstGeom prst="horizontalScroll">
            <a:avLst>
              <a:gd name="adj" fmla="val 12500"/>
            </a:avLst>
          </a:prstGeom>
          <a:solidFill>
            <a:srgbClr val="CCFF99"/>
          </a:solidFill>
          <a:ln w="9525">
            <a:solidFill>
              <a:srgbClr val="66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400"/>
              <a:t>基本理念與指導原則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90947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FF00"/>
                </a:solidFill>
                <a:latin typeface="華康隸書體W5" pitchFamily="65" charset="-120"/>
                <a:ea typeface="華康隸書體W5" pitchFamily="65" charset="-120"/>
              </a:rPr>
              <a:t>複數因果關係問題</a:t>
            </a:r>
            <a:endParaRPr lang="zh-TW" altLang="en-US" dirty="0">
              <a:solidFill>
                <a:srgbClr val="FFFF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" name="流程圖: 替代處理程序 2"/>
          <p:cNvSpPr/>
          <p:nvPr/>
        </p:nvSpPr>
        <p:spPr bwMode="auto">
          <a:xfrm>
            <a:off x="611560" y="2492896"/>
            <a:ext cx="720080" cy="1872208"/>
          </a:xfrm>
          <a:prstGeom prst="flowChartAlternateProcess">
            <a:avLst/>
          </a:prstGeom>
          <a:solidFill>
            <a:srgbClr val="CC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ea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4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多數條件</a:t>
            </a:r>
            <a:endParaRPr kumimoji="1" lang="zh-TW" altLang="en-US" sz="2400" b="0" i="0" u="none" strike="noStrike" cap="none" normalizeH="0" baseline="0" dirty="0" smtClean="0">
              <a:ln>
                <a:noFill/>
              </a:ln>
              <a:effectLst/>
              <a:latin typeface="Tahoma" pitchFamily="34" charset="0"/>
              <a:ea typeface="標楷體" pitchFamily="65" charset="-120"/>
            </a:endParaRPr>
          </a:p>
        </p:txBody>
      </p:sp>
      <p:sp>
        <p:nvSpPr>
          <p:cNvPr id="4" name="流程圖: 替代處理程序 3"/>
          <p:cNvSpPr/>
          <p:nvPr/>
        </p:nvSpPr>
        <p:spPr bwMode="auto">
          <a:xfrm>
            <a:off x="1979712" y="1700808"/>
            <a:ext cx="1872208" cy="648072"/>
          </a:xfrm>
          <a:prstGeom prst="flowChartAlternateProcess">
            <a:avLst/>
          </a:prstGeom>
          <a:solidFill>
            <a:srgbClr val="CC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2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擇一因果</a:t>
            </a:r>
            <a:endParaRPr kumimoji="1" lang="zh-TW" altLang="en-US" sz="2200" b="0" i="0" u="none" strike="noStrike" cap="none" normalizeH="0" baseline="0" dirty="0" smtClean="0">
              <a:ln>
                <a:noFill/>
              </a:ln>
              <a:effectLst/>
              <a:latin typeface="Tahoma" pitchFamily="34" charset="0"/>
              <a:ea typeface="標楷體" pitchFamily="65" charset="-120"/>
            </a:endParaRPr>
          </a:p>
        </p:txBody>
      </p:sp>
      <p:sp>
        <p:nvSpPr>
          <p:cNvPr id="5" name="流程圖: 替代處理程序 4"/>
          <p:cNvSpPr/>
          <p:nvPr/>
        </p:nvSpPr>
        <p:spPr bwMode="auto">
          <a:xfrm>
            <a:off x="1979712" y="3284984"/>
            <a:ext cx="1872208" cy="648072"/>
          </a:xfrm>
          <a:prstGeom prst="flowChartAlternateProcess">
            <a:avLst/>
          </a:prstGeom>
          <a:solidFill>
            <a:srgbClr val="CC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200" b="0" i="0" u="none" strike="noStrike" cap="none" normalizeH="0" baseline="0" dirty="0" smtClean="0">
                <a:ln>
                  <a:noFill/>
                </a:ln>
                <a:effectLst/>
                <a:latin typeface="Tahoma" pitchFamily="34" charset="0"/>
                <a:ea typeface="標楷體" pitchFamily="65" charset="-120"/>
              </a:rPr>
              <a:t>累積因果</a:t>
            </a:r>
            <a:endParaRPr kumimoji="1" lang="zh-TW" altLang="en-US" sz="2200" b="0" i="0" u="none" strike="noStrike" cap="none" normalizeH="0" baseline="0" dirty="0" smtClean="0">
              <a:ln>
                <a:noFill/>
              </a:ln>
              <a:effectLst/>
              <a:latin typeface="Tahoma" pitchFamily="34" charset="0"/>
              <a:ea typeface="標楷體" pitchFamily="65" charset="-120"/>
            </a:endParaRPr>
          </a:p>
        </p:txBody>
      </p:sp>
      <p:sp>
        <p:nvSpPr>
          <p:cNvPr id="6" name="流程圖: 替代處理程序 5"/>
          <p:cNvSpPr/>
          <p:nvPr/>
        </p:nvSpPr>
        <p:spPr bwMode="auto">
          <a:xfrm>
            <a:off x="1979712" y="4797152"/>
            <a:ext cx="1872208" cy="648072"/>
          </a:xfrm>
          <a:prstGeom prst="flowChartAlternateProcess">
            <a:avLst/>
          </a:prstGeom>
          <a:solidFill>
            <a:srgbClr val="CC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2200" dirty="0" smtClean="0"/>
              <a:t>超越因果</a:t>
            </a:r>
            <a:endParaRPr kumimoji="1" lang="zh-TW" altLang="en-US" sz="2200" b="0" i="0" u="none" strike="noStrike" cap="none" normalizeH="0" baseline="0" dirty="0" smtClean="0">
              <a:ln>
                <a:noFill/>
              </a:ln>
              <a:effectLst/>
              <a:latin typeface="Tahoma" pitchFamily="34" charset="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4"/>
          <p:cNvSpPr>
            <a:spLocks noChangeArrowheads="1"/>
          </p:cNvSpPr>
          <p:nvPr/>
        </p:nvSpPr>
        <p:spPr bwMode="auto">
          <a:xfrm>
            <a:off x="684213" y="1989138"/>
            <a:ext cx="7559675" cy="2592387"/>
          </a:xfrm>
          <a:prstGeom prst="horizontalScroll">
            <a:avLst>
              <a:gd name="adj" fmla="val 12500"/>
            </a:avLst>
          </a:prstGeom>
          <a:solidFill>
            <a:srgbClr val="CCFF99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800"/>
              <a:t>客觀歸責與正當事由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250825" y="1700213"/>
            <a:ext cx="647700" cy="2376487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客觀歸責結構</a:t>
            </a:r>
          </a:p>
        </p:txBody>
      </p:sp>
      <p:sp>
        <p:nvSpPr>
          <p:cNvPr id="63491" name="AutoShape 3"/>
          <p:cNvSpPr>
            <a:spLocks noChangeArrowheads="1"/>
          </p:cNvSpPr>
          <p:nvPr/>
        </p:nvSpPr>
        <p:spPr bwMode="auto">
          <a:xfrm>
            <a:off x="1331913" y="1628775"/>
            <a:ext cx="1800225" cy="503238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創設風險</a:t>
            </a:r>
          </a:p>
        </p:txBody>
      </p:sp>
      <p:sp>
        <p:nvSpPr>
          <p:cNvPr id="63492" name="AutoShape 4"/>
          <p:cNvSpPr>
            <a:spLocks noChangeArrowheads="1"/>
          </p:cNvSpPr>
          <p:nvPr/>
        </p:nvSpPr>
        <p:spPr bwMode="auto">
          <a:xfrm>
            <a:off x="1331913" y="4149725"/>
            <a:ext cx="1800225" cy="503238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實現風險</a:t>
            </a:r>
          </a:p>
        </p:txBody>
      </p:sp>
      <p:sp>
        <p:nvSpPr>
          <p:cNvPr id="63493" name="AutoShape 5"/>
          <p:cNvSpPr>
            <a:spLocks noChangeArrowheads="1"/>
          </p:cNvSpPr>
          <p:nvPr/>
        </p:nvSpPr>
        <p:spPr bwMode="auto">
          <a:xfrm>
            <a:off x="971550" y="5805488"/>
            <a:ext cx="3168650" cy="503237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構成要件該當</a:t>
            </a:r>
          </a:p>
        </p:txBody>
      </p:sp>
      <p:sp>
        <p:nvSpPr>
          <p:cNvPr id="63494" name="AutoShape 6"/>
          <p:cNvSpPr>
            <a:spLocks noChangeArrowheads="1"/>
          </p:cNvSpPr>
          <p:nvPr/>
        </p:nvSpPr>
        <p:spPr bwMode="auto">
          <a:xfrm>
            <a:off x="3924300" y="1628775"/>
            <a:ext cx="2017713" cy="503238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排除非風險創設</a:t>
            </a:r>
          </a:p>
        </p:txBody>
      </p:sp>
      <p:sp>
        <p:nvSpPr>
          <p:cNvPr id="63495" name="AutoShape 7"/>
          <p:cNvSpPr>
            <a:spLocks noChangeArrowheads="1"/>
          </p:cNvSpPr>
          <p:nvPr/>
        </p:nvSpPr>
        <p:spPr bwMode="auto">
          <a:xfrm>
            <a:off x="3851275" y="4149725"/>
            <a:ext cx="2017713" cy="503238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排除非風險實現</a:t>
            </a:r>
          </a:p>
        </p:txBody>
      </p:sp>
      <p:sp>
        <p:nvSpPr>
          <p:cNvPr id="63496" name="AutoShape 8"/>
          <p:cNvSpPr>
            <a:spLocks noChangeArrowheads="1"/>
          </p:cNvSpPr>
          <p:nvPr/>
        </p:nvSpPr>
        <p:spPr bwMode="auto">
          <a:xfrm>
            <a:off x="6372225" y="1125538"/>
            <a:ext cx="2303463" cy="360362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降低風險</a:t>
            </a:r>
          </a:p>
        </p:txBody>
      </p:sp>
      <p:sp>
        <p:nvSpPr>
          <p:cNvPr id="63497" name="AutoShape 9"/>
          <p:cNvSpPr>
            <a:spLocks noChangeArrowheads="1"/>
          </p:cNvSpPr>
          <p:nvPr/>
        </p:nvSpPr>
        <p:spPr bwMode="auto">
          <a:xfrm>
            <a:off x="6372225" y="1700213"/>
            <a:ext cx="2303463" cy="360362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非屬法重要性</a:t>
            </a:r>
          </a:p>
        </p:txBody>
      </p:sp>
      <p:sp>
        <p:nvSpPr>
          <p:cNvPr id="63498" name="AutoShape 10"/>
          <p:cNvSpPr>
            <a:spLocks noChangeArrowheads="1"/>
          </p:cNvSpPr>
          <p:nvPr/>
        </p:nvSpPr>
        <p:spPr bwMode="auto">
          <a:xfrm>
            <a:off x="6372225" y="2276475"/>
            <a:ext cx="2303463" cy="360363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法所允許</a:t>
            </a:r>
          </a:p>
        </p:txBody>
      </p:sp>
      <p:sp>
        <p:nvSpPr>
          <p:cNvPr id="63499" name="AutoShape 11"/>
          <p:cNvSpPr>
            <a:spLocks noChangeArrowheads="1"/>
          </p:cNvSpPr>
          <p:nvPr/>
        </p:nvSpPr>
        <p:spPr bwMode="auto">
          <a:xfrm>
            <a:off x="6443663" y="3357563"/>
            <a:ext cx="2303462" cy="360362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風險實現偏離常軌</a:t>
            </a:r>
          </a:p>
        </p:txBody>
      </p:sp>
      <p:sp>
        <p:nvSpPr>
          <p:cNvPr id="63500" name="AutoShape 12"/>
          <p:cNvSpPr>
            <a:spLocks noChangeArrowheads="1"/>
          </p:cNvSpPr>
          <p:nvPr/>
        </p:nvSpPr>
        <p:spPr bwMode="auto">
          <a:xfrm>
            <a:off x="6443663" y="4221163"/>
            <a:ext cx="2303462" cy="360362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風險非尋常實現</a:t>
            </a:r>
          </a:p>
        </p:txBody>
      </p:sp>
      <p:sp>
        <p:nvSpPr>
          <p:cNvPr id="63501" name="AutoShape 13"/>
          <p:cNvSpPr>
            <a:spLocks noChangeArrowheads="1"/>
          </p:cNvSpPr>
          <p:nvPr/>
        </p:nvSpPr>
        <p:spPr bwMode="auto">
          <a:xfrm>
            <a:off x="6443663" y="5157788"/>
            <a:ext cx="2303462" cy="360362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非規範保護範圍</a:t>
            </a:r>
          </a:p>
        </p:txBody>
      </p:sp>
      <p:cxnSp>
        <p:nvCxnSpPr>
          <p:cNvPr id="63502" name="AutoShape 14"/>
          <p:cNvCxnSpPr>
            <a:cxnSpLocks noChangeShapeType="1"/>
            <a:stCxn id="63494" idx="3"/>
            <a:endCxn id="63497" idx="1"/>
          </p:cNvCxnSpPr>
          <p:nvPr/>
        </p:nvCxnSpPr>
        <p:spPr bwMode="auto">
          <a:xfrm>
            <a:off x="5942013" y="1881188"/>
            <a:ext cx="4302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3503" name="AutoShape 15"/>
          <p:cNvCxnSpPr>
            <a:cxnSpLocks noChangeShapeType="1"/>
            <a:stCxn id="63495" idx="3"/>
            <a:endCxn id="63500" idx="1"/>
          </p:cNvCxnSpPr>
          <p:nvPr/>
        </p:nvCxnSpPr>
        <p:spPr bwMode="auto">
          <a:xfrm>
            <a:off x="5868988" y="4402138"/>
            <a:ext cx="5746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3504" name="AutoShape 16"/>
          <p:cNvCxnSpPr>
            <a:cxnSpLocks noChangeShapeType="1"/>
            <a:stCxn id="63490" idx="3"/>
            <a:endCxn id="63491" idx="1"/>
          </p:cNvCxnSpPr>
          <p:nvPr/>
        </p:nvCxnSpPr>
        <p:spPr bwMode="auto">
          <a:xfrm flipV="1">
            <a:off x="898525" y="1881188"/>
            <a:ext cx="433388" cy="1008062"/>
          </a:xfrm>
          <a:prstGeom prst="bent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3505" name="AutoShape 17"/>
          <p:cNvCxnSpPr>
            <a:cxnSpLocks noChangeShapeType="1"/>
            <a:stCxn id="63490" idx="3"/>
            <a:endCxn id="63492" idx="1"/>
          </p:cNvCxnSpPr>
          <p:nvPr/>
        </p:nvCxnSpPr>
        <p:spPr bwMode="auto">
          <a:xfrm>
            <a:off x="898525" y="2889250"/>
            <a:ext cx="433388" cy="1512888"/>
          </a:xfrm>
          <a:prstGeom prst="bent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3506" name="AutoShape 18"/>
          <p:cNvSpPr>
            <a:spLocks noChangeArrowheads="1"/>
          </p:cNvSpPr>
          <p:nvPr/>
        </p:nvSpPr>
        <p:spPr bwMode="auto">
          <a:xfrm>
            <a:off x="3276600" y="1700213"/>
            <a:ext cx="576263" cy="360362"/>
          </a:xfrm>
          <a:prstGeom prst="rightArrow">
            <a:avLst>
              <a:gd name="adj1" fmla="val 50000"/>
              <a:gd name="adj2" fmla="val 39978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3507" name="AutoShape 19"/>
          <p:cNvSpPr>
            <a:spLocks noChangeArrowheads="1"/>
          </p:cNvSpPr>
          <p:nvPr/>
        </p:nvSpPr>
        <p:spPr bwMode="auto">
          <a:xfrm>
            <a:off x="3203575" y="4221163"/>
            <a:ext cx="576263" cy="360362"/>
          </a:xfrm>
          <a:prstGeom prst="rightArrow">
            <a:avLst>
              <a:gd name="adj1" fmla="val 50000"/>
              <a:gd name="adj2" fmla="val 39978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63508" name="AutoShape 20"/>
          <p:cNvCxnSpPr>
            <a:cxnSpLocks noChangeShapeType="1"/>
            <a:stCxn id="63494" idx="3"/>
            <a:endCxn id="63496" idx="1"/>
          </p:cNvCxnSpPr>
          <p:nvPr/>
        </p:nvCxnSpPr>
        <p:spPr bwMode="auto">
          <a:xfrm flipV="1">
            <a:off x="5942013" y="1306513"/>
            <a:ext cx="430212" cy="574675"/>
          </a:xfrm>
          <a:prstGeom prst="bent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3509" name="AutoShape 21"/>
          <p:cNvCxnSpPr>
            <a:cxnSpLocks noChangeShapeType="1"/>
            <a:stCxn id="63494" idx="3"/>
            <a:endCxn id="63498" idx="1"/>
          </p:cNvCxnSpPr>
          <p:nvPr/>
        </p:nvCxnSpPr>
        <p:spPr bwMode="auto">
          <a:xfrm>
            <a:off x="5942013" y="1881188"/>
            <a:ext cx="430212" cy="576262"/>
          </a:xfrm>
          <a:prstGeom prst="bent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3510" name="AutoShape 22"/>
          <p:cNvCxnSpPr>
            <a:cxnSpLocks noChangeShapeType="1"/>
            <a:stCxn id="63495" idx="3"/>
            <a:endCxn id="63499" idx="1"/>
          </p:cNvCxnSpPr>
          <p:nvPr/>
        </p:nvCxnSpPr>
        <p:spPr bwMode="auto">
          <a:xfrm flipV="1">
            <a:off x="5868988" y="3538538"/>
            <a:ext cx="574675" cy="863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3511" name="AutoShape 23"/>
          <p:cNvCxnSpPr>
            <a:cxnSpLocks noChangeShapeType="1"/>
            <a:stCxn id="63495" idx="3"/>
            <a:endCxn id="63501" idx="1"/>
          </p:cNvCxnSpPr>
          <p:nvPr/>
        </p:nvCxnSpPr>
        <p:spPr bwMode="auto">
          <a:xfrm>
            <a:off x="5868988" y="4402138"/>
            <a:ext cx="574675" cy="9366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3512" name="AutoShape 24"/>
          <p:cNvSpPr>
            <a:spLocks noChangeArrowheads="1"/>
          </p:cNvSpPr>
          <p:nvPr/>
        </p:nvSpPr>
        <p:spPr bwMode="auto">
          <a:xfrm>
            <a:off x="2051050" y="2276475"/>
            <a:ext cx="288925" cy="1511300"/>
          </a:xfrm>
          <a:prstGeom prst="downArrow">
            <a:avLst>
              <a:gd name="adj1" fmla="val 50000"/>
              <a:gd name="adj2" fmla="val 130769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63513" name="AutoShape 25"/>
          <p:cNvSpPr>
            <a:spLocks noChangeArrowheads="1"/>
          </p:cNvSpPr>
          <p:nvPr/>
        </p:nvSpPr>
        <p:spPr bwMode="auto">
          <a:xfrm>
            <a:off x="2051050" y="4797425"/>
            <a:ext cx="288925" cy="862013"/>
          </a:xfrm>
          <a:prstGeom prst="downArrow">
            <a:avLst>
              <a:gd name="adj1" fmla="val 50000"/>
              <a:gd name="adj2" fmla="val 74588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63514" name="AutoShape 26"/>
          <p:cNvSpPr>
            <a:spLocks noChangeArrowheads="1"/>
          </p:cNvSpPr>
          <p:nvPr/>
        </p:nvSpPr>
        <p:spPr bwMode="auto">
          <a:xfrm>
            <a:off x="5364163" y="5734050"/>
            <a:ext cx="3097212" cy="57467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不法</a:t>
            </a:r>
          </a:p>
        </p:txBody>
      </p:sp>
      <p:sp>
        <p:nvSpPr>
          <p:cNvPr id="63515" name="AutoShape 27"/>
          <p:cNvSpPr>
            <a:spLocks noChangeArrowheads="1"/>
          </p:cNvSpPr>
          <p:nvPr/>
        </p:nvSpPr>
        <p:spPr bwMode="auto">
          <a:xfrm>
            <a:off x="4284663" y="5949950"/>
            <a:ext cx="935037" cy="215900"/>
          </a:xfrm>
          <a:prstGeom prst="rightArrow">
            <a:avLst>
              <a:gd name="adj1" fmla="val 50000"/>
              <a:gd name="adj2" fmla="val 108272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3516" name="AutoShape 28"/>
          <p:cNvSpPr>
            <a:spLocks noChangeArrowheads="1"/>
          </p:cNvSpPr>
          <p:nvPr/>
        </p:nvSpPr>
        <p:spPr bwMode="auto">
          <a:xfrm>
            <a:off x="1763713" y="260350"/>
            <a:ext cx="5616575" cy="69215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ea typeface="華康隸書體W5" pitchFamily="65" charset="-120"/>
              </a:rPr>
              <a:t>客觀歸責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ChangeArrowheads="1"/>
          </p:cNvSpPr>
          <p:nvPr/>
        </p:nvSpPr>
        <p:spPr bwMode="auto">
          <a:xfrm>
            <a:off x="250825" y="2133600"/>
            <a:ext cx="649288" cy="2951163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阻卻構成要件該當</a:t>
            </a:r>
          </a:p>
        </p:txBody>
      </p:sp>
      <p:sp>
        <p:nvSpPr>
          <p:cNvPr id="64515" name="AutoShape 3"/>
          <p:cNvSpPr>
            <a:spLocks noChangeArrowheads="1"/>
          </p:cNvSpPr>
          <p:nvPr/>
        </p:nvSpPr>
        <p:spPr bwMode="auto">
          <a:xfrm>
            <a:off x="1835150" y="1557338"/>
            <a:ext cx="2305050" cy="504825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正當事由</a:t>
            </a:r>
          </a:p>
        </p:txBody>
      </p:sp>
      <p:sp>
        <p:nvSpPr>
          <p:cNvPr id="64516" name="AutoShape 4"/>
          <p:cNvSpPr>
            <a:spLocks noChangeArrowheads="1"/>
          </p:cNvSpPr>
          <p:nvPr/>
        </p:nvSpPr>
        <p:spPr bwMode="auto">
          <a:xfrm>
            <a:off x="1835150" y="5229225"/>
            <a:ext cx="2303463" cy="504825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超法規阻卻事由</a:t>
            </a:r>
          </a:p>
        </p:txBody>
      </p:sp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5219700" y="260350"/>
            <a:ext cx="3240088" cy="503238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依法令之行為</a:t>
            </a:r>
          </a:p>
        </p:txBody>
      </p:sp>
      <p:sp>
        <p:nvSpPr>
          <p:cNvPr id="64518" name="AutoShape 6"/>
          <p:cNvSpPr>
            <a:spLocks noChangeArrowheads="1"/>
          </p:cNvSpPr>
          <p:nvPr/>
        </p:nvSpPr>
        <p:spPr bwMode="auto">
          <a:xfrm>
            <a:off x="5219700" y="1052513"/>
            <a:ext cx="3240088" cy="503237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上級公務員命令之行為</a:t>
            </a:r>
          </a:p>
        </p:txBody>
      </p:sp>
      <p:sp>
        <p:nvSpPr>
          <p:cNvPr id="64519" name="AutoShape 7"/>
          <p:cNvSpPr>
            <a:spLocks noChangeArrowheads="1"/>
          </p:cNvSpPr>
          <p:nvPr/>
        </p:nvSpPr>
        <p:spPr bwMode="auto">
          <a:xfrm>
            <a:off x="5219700" y="2060575"/>
            <a:ext cx="3240088" cy="503238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業務正當之行為</a:t>
            </a:r>
          </a:p>
        </p:txBody>
      </p:sp>
      <p:sp>
        <p:nvSpPr>
          <p:cNvPr id="64520" name="AutoShape 8"/>
          <p:cNvSpPr>
            <a:spLocks noChangeArrowheads="1"/>
          </p:cNvSpPr>
          <p:nvPr/>
        </p:nvSpPr>
        <p:spPr bwMode="auto">
          <a:xfrm>
            <a:off x="5219700" y="2924175"/>
            <a:ext cx="3240088" cy="503238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正當防衛之行為</a:t>
            </a:r>
          </a:p>
        </p:txBody>
      </p:sp>
      <p:sp>
        <p:nvSpPr>
          <p:cNvPr id="64521" name="AutoShape 9"/>
          <p:cNvSpPr>
            <a:spLocks noChangeArrowheads="1"/>
          </p:cNvSpPr>
          <p:nvPr/>
        </p:nvSpPr>
        <p:spPr bwMode="auto">
          <a:xfrm>
            <a:off x="5148263" y="6021388"/>
            <a:ext cx="3240087" cy="503237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義務衝突之行為</a:t>
            </a:r>
          </a:p>
        </p:txBody>
      </p:sp>
      <p:sp>
        <p:nvSpPr>
          <p:cNvPr id="64522" name="AutoShape 10"/>
          <p:cNvSpPr>
            <a:spLocks noChangeArrowheads="1"/>
          </p:cNvSpPr>
          <p:nvPr/>
        </p:nvSpPr>
        <p:spPr bwMode="auto">
          <a:xfrm>
            <a:off x="5148263" y="4508500"/>
            <a:ext cx="3240087" cy="503238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被害人同意或承諾之行為</a:t>
            </a:r>
          </a:p>
        </p:txBody>
      </p:sp>
      <p:cxnSp>
        <p:nvCxnSpPr>
          <p:cNvPr id="64523" name="AutoShape 11"/>
          <p:cNvCxnSpPr>
            <a:cxnSpLocks noChangeShapeType="1"/>
            <a:stCxn id="64514" idx="3"/>
            <a:endCxn id="64515" idx="1"/>
          </p:cNvCxnSpPr>
          <p:nvPr/>
        </p:nvCxnSpPr>
        <p:spPr bwMode="auto">
          <a:xfrm flipV="1">
            <a:off x="900113" y="1809750"/>
            <a:ext cx="935037" cy="1800225"/>
          </a:xfrm>
          <a:prstGeom prst="bentConnector3">
            <a:avLst>
              <a:gd name="adj1" fmla="val 4991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4524" name="AutoShape 12"/>
          <p:cNvCxnSpPr>
            <a:cxnSpLocks noChangeShapeType="1"/>
            <a:stCxn id="64514" idx="3"/>
            <a:endCxn id="64516" idx="1"/>
          </p:cNvCxnSpPr>
          <p:nvPr/>
        </p:nvCxnSpPr>
        <p:spPr bwMode="auto">
          <a:xfrm>
            <a:off x="900113" y="3609975"/>
            <a:ext cx="935037" cy="1871663"/>
          </a:xfrm>
          <a:prstGeom prst="bentConnector3">
            <a:avLst>
              <a:gd name="adj1" fmla="val 4991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4525" name="AutoShape 13"/>
          <p:cNvCxnSpPr>
            <a:cxnSpLocks noChangeShapeType="1"/>
            <a:stCxn id="64515" idx="3"/>
            <a:endCxn id="64517" idx="1"/>
          </p:cNvCxnSpPr>
          <p:nvPr/>
        </p:nvCxnSpPr>
        <p:spPr bwMode="auto">
          <a:xfrm flipV="1">
            <a:off x="4140200" y="512763"/>
            <a:ext cx="1079500" cy="12969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4526" name="AutoShape 14"/>
          <p:cNvCxnSpPr>
            <a:cxnSpLocks noChangeShapeType="1"/>
            <a:stCxn id="64515" idx="3"/>
            <a:endCxn id="64518" idx="1"/>
          </p:cNvCxnSpPr>
          <p:nvPr/>
        </p:nvCxnSpPr>
        <p:spPr bwMode="auto">
          <a:xfrm flipV="1">
            <a:off x="4140200" y="1304925"/>
            <a:ext cx="1079500" cy="5048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4527" name="AutoShape 15"/>
          <p:cNvCxnSpPr>
            <a:cxnSpLocks noChangeShapeType="1"/>
            <a:stCxn id="64515" idx="3"/>
            <a:endCxn id="64519" idx="1"/>
          </p:cNvCxnSpPr>
          <p:nvPr/>
        </p:nvCxnSpPr>
        <p:spPr bwMode="auto">
          <a:xfrm>
            <a:off x="4140200" y="1809750"/>
            <a:ext cx="1079500" cy="5032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4528" name="AutoShape 16"/>
          <p:cNvCxnSpPr>
            <a:cxnSpLocks noChangeShapeType="1"/>
            <a:stCxn id="64515" idx="3"/>
            <a:endCxn id="64520" idx="1"/>
          </p:cNvCxnSpPr>
          <p:nvPr/>
        </p:nvCxnSpPr>
        <p:spPr bwMode="auto">
          <a:xfrm>
            <a:off x="4140200" y="1809750"/>
            <a:ext cx="1079500" cy="13668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4529" name="AutoShape 17"/>
          <p:cNvCxnSpPr>
            <a:cxnSpLocks noChangeShapeType="1"/>
            <a:stCxn id="64516" idx="3"/>
            <a:endCxn id="64522" idx="1"/>
          </p:cNvCxnSpPr>
          <p:nvPr/>
        </p:nvCxnSpPr>
        <p:spPr bwMode="auto">
          <a:xfrm flipV="1">
            <a:off x="4138613" y="4760913"/>
            <a:ext cx="1009650" cy="7207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4530" name="AutoShape 18"/>
          <p:cNvCxnSpPr>
            <a:cxnSpLocks noChangeShapeType="1"/>
            <a:stCxn id="64516" idx="3"/>
            <a:endCxn id="64521" idx="1"/>
          </p:cNvCxnSpPr>
          <p:nvPr/>
        </p:nvCxnSpPr>
        <p:spPr bwMode="auto">
          <a:xfrm>
            <a:off x="4138613" y="5481638"/>
            <a:ext cx="1009650" cy="7921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  <a:ea typeface="華康隸書體W5" pitchFamily="65" charset="-120"/>
              </a:rPr>
              <a:t>正當事由的定位</a:t>
            </a:r>
          </a:p>
        </p:txBody>
      </p:sp>
      <p:sp>
        <p:nvSpPr>
          <p:cNvPr id="65539" name="AutoShape 5"/>
          <p:cNvSpPr>
            <a:spLocks noChangeArrowheads="1"/>
          </p:cNvSpPr>
          <p:nvPr/>
        </p:nvSpPr>
        <p:spPr bwMode="auto">
          <a:xfrm>
            <a:off x="3348038" y="1412875"/>
            <a:ext cx="2519362" cy="4318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評價關係</a:t>
            </a:r>
          </a:p>
        </p:txBody>
      </p:sp>
      <p:sp>
        <p:nvSpPr>
          <p:cNvPr id="65540" name="AutoShape 6"/>
          <p:cNvSpPr>
            <a:spLocks noChangeArrowheads="1"/>
          </p:cNvSpPr>
          <p:nvPr/>
        </p:nvSpPr>
        <p:spPr bwMode="auto">
          <a:xfrm>
            <a:off x="1042988" y="2349500"/>
            <a:ext cx="1657350" cy="4318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三階模式</a:t>
            </a:r>
          </a:p>
        </p:txBody>
      </p:sp>
      <p:sp>
        <p:nvSpPr>
          <p:cNvPr id="65541" name="AutoShape 7"/>
          <p:cNvSpPr>
            <a:spLocks noChangeArrowheads="1"/>
          </p:cNvSpPr>
          <p:nvPr/>
        </p:nvSpPr>
        <p:spPr bwMode="auto">
          <a:xfrm>
            <a:off x="3779838" y="2349500"/>
            <a:ext cx="1655762" cy="4318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二階模式</a:t>
            </a:r>
          </a:p>
        </p:txBody>
      </p:sp>
      <p:sp>
        <p:nvSpPr>
          <p:cNvPr id="65542" name="AutoShape 8"/>
          <p:cNvSpPr>
            <a:spLocks noChangeArrowheads="1"/>
          </p:cNvSpPr>
          <p:nvPr/>
        </p:nvSpPr>
        <p:spPr bwMode="auto">
          <a:xfrm>
            <a:off x="6443663" y="2349500"/>
            <a:ext cx="1657350" cy="4318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重新思考</a:t>
            </a:r>
          </a:p>
        </p:txBody>
      </p:sp>
      <p:sp>
        <p:nvSpPr>
          <p:cNvPr id="65543" name="AutoShape 9"/>
          <p:cNvSpPr>
            <a:spLocks noChangeArrowheads="1"/>
          </p:cNvSpPr>
          <p:nvPr/>
        </p:nvSpPr>
        <p:spPr bwMode="auto">
          <a:xfrm>
            <a:off x="1042988" y="3284538"/>
            <a:ext cx="1657350" cy="4318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構成要件</a:t>
            </a:r>
          </a:p>
        </p:txBody>
      </p:sp>
      <p:sp>
        <p:nvSpPr>
          <p:cNvPr id="65544" name="AutoShape 10"/>
          <p:cNvSpPr>
            <a:spLocks noChangeArrowheads="1"/>
          </p:cNvSpPr>
          <p:nvPr/>
        </p:nvSpPr>
        <p:spPr bwMode="auto">
          <a:xfrm>
            <a:off x="1042988" y="4221163"/>
            <a:ext cx="1657350" cy="4318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違法性</a:t>
            </a:r>
          </a:p>
        </p:txBody>
      </p:sp>
      <p:sp>
        <p:nvSpPr>
          <p:cNvPr id="65545" name="AutoShape 11"/>
          <p:cNvSpPr>
            <a:spLocks noChangeArrowheads="1"/>
          </p:cNvSpPr>
          <p:nvPr/>
        </p:nvSpPr>
        <p:spPr bwMode="auto">
          <a:xfrm>
            <a:off x="1042988" y="5949950"/>
            <a:ext cx="1657350" cy="4318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罪責</a:t>
            </a:r>
          </a:p>
        </p:txBody>
      </p:sp>
      <p:sp>
        <p:nvSpPr>
          <p:cNvPr id="65546" name="AutoShape 12"/>
          <p:cNvSpPr>
            <a:spLocks noChangeArrowheads="1"/>
          </p:cNvSpPr>
          <p:nvPr/>
        </p:nvSpPr>
        <p:spPr bwMode="auto">
          <a:xfrm>
            <a:off x="1042988" y="5084763"/>
            <a:ext cx="1657350" cy="4318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阻卻事由</a:t>
            </a:r>
          </a:p>
        </p:txBody>
      </p:sp>
      <p:sp>
        <p:nvSpPr>
          <p:cNvPr id="65547" name="AutoShape 14"/>
          <p:cNvSpPr>
            <a:spLocks noChangeArrowheads="1"/>
          </p:cNvSpPr>
          <p:nvPr/>
        </p:nvSpPr>
        <p:spPr bwMode="auto">
          <a:xfrm>
            <a:off x="3779838" y="5805488"/>
            <a:ext cx="1657350" cy="4318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罪責</a:t>
            </a:r>
          </a:p>
        </p:txBody>
      </p:sp>
      <p:sp>
        <p:nvSpPr>
          <p:cNvPr id="65548" name="AutoShape 15"/>
          <p:cNvSpPr>
            <a:spLocks noChangeArrowheads="1"/>
          </p:cNvSpPr>
          <p:nvPr/>
        </p:nvSpPr>
        <p:spPr bwMode="auto">
          <a:xfrm>
            <a:off x="3779838" y="4652963"/>
            <a:ext cx="1657350" cy="4318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不法</a:t>
            </a:r>
          </a:p>
        </p:txBody>
      </p:sp>
      <p:sp>
        <p:nvSpPr>
          <p:cNvPr id="65549" name="AutoShape 17"/>
          <p:cNvSpPr>
            <a:spLocks noChangeArrowheads="1"/>
          </p:cNvSpPr>
          <p:nvPr/>
        </p:nvSpPr>
        <p:spPr bwMode="auto">
          <a:xfrm>
            <a:off x="6443663" y="5805488"/>
            <a:ext cx="1657350" cy="4318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罪責</a:t>
            </a:r>
          </a:p>
        </p:txBody>
      </p:sp>
      <p:sp>
        <p:nvSpPr>
          <p:cNvPr id="65550" name="AutoShape 18"/>
          <p:cNvSpPr>
            <a:spLocks noChangeArrowheads="1"/>
          </p:cNvSpPr>
          <p:nvPr/>
        </p:nvSpPr>
        <p:spPr bwMode="auto">
          <a:xfrm>
            <a:off x="6443663" y="4652963"/>
            <a:ext cx="1657350" cy="4318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不法構成要件</a:t>
            </a:r>
          </a:p>
        </p:txBody>
      </p:sp>
      <p:sp>
        <p:nvSpPr>
          <p:cNvPr id="65551" name="AutoShape 21"/>
          <p:cNvSpPr>
            <a:spLocks noChangeArrowheads="1"/>
          </p:cNvSpPr>
          <p:nvPr/>
        </p:nvSpPr>
        <p:spPr bwMode="auto">
          <a:xfrm>
            <a:off x="3779838" y="3357563"/>
            <a:ext cx="1655762" cy="1150937"/>
          </a:xfrm>
          <a:prstGeom prst="downArrowCallout">
            <a:avLst>
              <a:gd name="adj1" fmla="val 35966"/>
              <a:gd name="adj2" fmla="val 35966"/>
              <a:gd name="adj3" fmla="val 16667"/>
              <a:gd name="adj4" fmla="val 6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正面構成要件</a:t>
            </a:r>
          </a:p>
          <a:p>
            <a:pPr algn="ctr"/>
            <a:r>
              <a:rPr lang="zh-TW" altLang="en-US"/>
              <a:t>反面構成要件</a:t>
            </a:r>
          </a:p>
        </p:txBody>
      </p:sp>
      <p:sp>
        <p:nvSpPr>
          <p:cNvPr id="65552" name="AutoShape 23"/>
          <p:cNvSpPr>
            <a:spLocks noChangeArrowheads="1"/>
          </p:cNvSpPr>
          <p:nvPr/>
        </p:nvSpPr>
        <p:spPr bwMode="auto">
          <a:xfrm>
            <a:off x="6443663" y="3357563"/>
            <a:ext cx="1657350" cy="1079500"/>
          </a:xfrm>
          <a:prstGeom prst="downArrowCallout">
            <a:avLst>
              <a:gd name="adj1" fmla="val 38382"/>
              <a:gd name="adj2" fmla="val 38382"/>
              <a:gd name="adj3" fmla="val 16667"/>
              <a:gd name="adj4" fmla="val 66667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正當事由</a:t>
            </a:r>
          </a:p>
        </p:txBody>
      </p:sp>
      <p:cxnSp>
        <p:nvCxnSpPr>
          <p:cNvPr id="65553" name="AutoShape 24"/>
          <p:cNvCxnSpPr>
            <a:cxnSpLocks noChangeShapeType="1"/>
            <a:stCxn id="65539" idx="2"/>
            <a:endCxn id="65541" idx="0"/>
          </p:cNvCxnSpPr>
          <p:nvPr/>
        </p:nvCxnSpPr>
        <p:spPr bwMode="auto">
          <a:xfrm>
            <a:off x="4608513" y="1844675"/>
            <a:ext cx="0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5554" name="AutoShape 25"/>
          <p:cNvCxnSpPr>
            <a:cxnSpLocks noChangeShapeType="1"/>
            <a:stCxn id="65539" idx="2"/>
            <a:endCxn id="65540" idx="0"/>
          </p:cNvCxnSpPr>
          <p:nvPr/>
        </p:nvCxnSpPr>
        <p:spPr bwMode="auto">
          <a:xfrm rot="5400000">
            <a:off x="2987675" y="728663"/>
            <a:ext cx="504825" cy="27368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5555" name="AutoShape 26"/>
          <p:cNvCxnSpPr>
            <a:cxnSpLocks noChangeShapeType="1"/>
            <a:stCxn id="65539" idx="2"/>
            <a:endCxn id="65542" idx="0"/>
          </p:cNvCxnSpPr>
          <p:nvPr/>
        </p:nvCxnSpPr>
        <p:spPr bwMode="auto">
          <a:xfrm rot="16200000" flipH="1">
            <a:off x="5688013" y="765175"/>
            <a:ext cx="504825" cy="26638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5556" name="AutoShape 27"/>
          <p:cNvSpPr>
            <a:spLocks noChangeArrowheads="1"/>
          </p:cNvSpPr>
          <p:nvPr/>
        </p:nvSpPr>
        <p:spPr bwMode="auto">
          <a:xfrm>
            <a:off x="1692275" y="2852738"/>
            <a:ext cx="287338" cy="431800"/>
          </a:xfrm>
          <a:prstGeom prst="downArrow">
            <a:avLst>
              <a:gd name="adj1" fmla="val 50000"/>
              <a:gd name="adj2" fmla="val 37569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65557" name="AutoShape 28"/>
          <p:cNvSpPr>
            <a:spLocks noChangeArrowheads="1"/>
          </p:cNvSpPr>
          <p:nvPr/>
        </p:nvSpPr>
        <p:spPr bwMode="auto">
          <a:xfrm>
            <a:off x="1692275" y="3789363"/>
            <a:ext cx="287338" cy="358775"/>
          </a:xfrm>
          <a:prstGeom prst="downArrow">
            <a:avLst>
              <a:gd name="adj1" fmla="val 50000"/>
              <a:gd name="adj2" fmla="val 31215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65558" name="AutoShape 29"/>
          <p:cNvSpPr>
            <a:spLocks noChangeArrowheads="1"/>
          </p:cNvSpPr>
          <p:nvPr/>
        </p:nvSpPr>
        <p:spPr bwMode="auto">
          <a:xfrm>
            <a:off x="1692275" y="4724400"/>
            <a:ext cx="287338" cy="288925"/>
          </a:xfrm>
          <a:prstGeom prst="downArrow">
            <a:avLst>
              <a:gd name="adj1" fmla="val 50000"/>
              <a:gd name="adj2" fmla="val 25138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65559" name="AutoShape 31"/>
          <p:cNvSpPr>
            <a:spLocks noChangeArrowheads="1"/>
          </p:cNvSpPr>
          <p:nvPr/>
        </p:nvSpPr>
        <p:spPr bwMode="auto">
          <a:xfrm>
            <a:off x="1692275" y="5589588"/>
            <a:ext cx="287338" cy="288925"/>
          </a:xfrm>
          <a:prstGeom prst="downArrow">
            <a:avLst>
              <a:gd name="adj1" fmla="val 50000"/>
              <a:gd name="adj2" fmla="val 25138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65560" name="AutoShape 32"/>
          <p:cNvSpPr>
            <a:spLocks noChangeArrowheads="1"/>
          </p:cNvSpPr>
          <p:nvPr/>
        </p:nvSpPr>
        <p:spPr bwMode="auto">
          <a:xfrm>
            <a:off x="4427538" y="5229225"/>
            <a:ext cx="287337" cy="431800"/>
          </a:xfrm>
          <a:prstGeom prst="downArrow">
            <a:avLst>
              <a:gd name="adj1" fmla="val 50000"/>
              <a:gd name="adj2" fmla="val 37569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65561" name="AutoShape 33"/>
          <p:cNvSpPr>
            <a:spLocks noChangeArrowheads="1"/>
          </p:cNvSpPr>
          <p:nvPr/>
        </p:nvSpPr>
        <p:spPr bwMode="auto">
          <a:xfrm>
            <a:off x="7092950" y="5229225"/>
            <a:ext cx="287338" cy="431800"/>
          </a:xfrm>
          <a:prstGeom prst="downArrow">
            <a:avLst>
              <a:gd name="adj1" fmla="val 50000"/>
              <a:gd name="adj2" fmla="val 37569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65562" name="AutoShape 34"/>
          <p:cNvSpPr>
            <a:spLocks noChangeArrowheads="1"/>
          </p:cNvSpPr>
          <p:nvPr/>
        </p:nvSpPr>
        <p:spPr bwMode="auto">
          <a:xfrm>
            <a:off x="4427538" y="2852738"/>
            <a:ext cx="287337" cy="431800"/>
          </a:xfrm>
          <a:prstGeom prst="downArrow">
            <a:avLst>
              <a:gd name="adj1" fmla="val 50000"/>
              <a:gd name="adj2" fmla="val 37569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65563" name="AutoShape 36"/>
          <p:cNvSpPr>
            <a:spLocks noChangeArrowheads="1"/>
          </p:cNvSpPr>
          <p:nvPr/>
        </p:nvSpPr>
        <p:spPr bwMode="auto">
          <a:xfrm>
            <a:off x="7092950" y="2852738"/>
            <a:ext cx="287338" cy="431800"/>
          </a:xfrm>
          <a:prstGeom prst="downArrow">
            <a:avLst>
              <a:gd name="adj1" fmla="val 50000"/>
              <a:gd name="adj2" fmla="val 37569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ChangeArrowheads="1"/>
          </p:cNvSpPr>
          <p:nvPr/>
        </p:nvSpPr>
        <p:spPr bwMode="auto">
          <a:xfrm>
            <a:off x="2484438" y="188913"/>
            <a:ext cx="4248150" cy="863600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zh-TW" altLang="en-US" sz="3200">
                <a:latin typeface="Arial" charset="0"/>
              </a:rPr>
              <a:t>正當防衛形成關係</a:t>
            </a:r>
          </a:p>
        </p:txBody>
      </p:sp>
      <p:sp>
        <p:nvSpPr>
          <p:cNvPr id="25603" name="Line 3"/>
          <p:cNvSpPr>
            <a:spLocks noChangeShapeType="1"/>
          </p:cNvSpPr>
          <p:nvPr/>
        </p:nvSpPr>
        <p:spPr bwMode="auto">
          <a:xfrm>
            <a:off x="2484438" y="2997200"/>
            <a:ext cx="5832475" cy="0"/>
          </a:xfrm>
          <a:prstGeom prst="line">
            <a:avLst/>
          </a:prstGeom>
          <a:noFill/>
          <a:ln w="38100">
            <a:solidFill>
              <a:srgbClr val="99CC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3563938" y="1341438"/>
            <a:ext cx="431800" cy="1006475"/>
          </a:xfrm>
          <a:prstGeom prst="wedgeRoundRectCallout">
            <a:avLst>
              <a:gd name="adj1" fmla="val -1472"/>
              <a:gd name="adj2" fmla="val 88801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/>
          <a:p>
            <a:pPr algn="ctr">
              <a:lnSpc>
                <a:spcPct val="80000"/>
              </a:lnSpc>
            </a:pPr>
            <a:r>
              <a:rPr lang="zh-TW" altLang="en-US">
                <a:latin typeface="Arial" charset="0"/>
              </a:rPr>
              <a:t>著手</a:t>
            </a: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2627313" y="1341438"/>
            <a:ext cx="503237" cy="1008062"/>
          </a:xfrm>
          <a:prstGeom prst="wedgeRoundRectCallout">
            <a:avLst>
              <a:gd name="adj1" fmla="val 51894"/>
              <a:gd name="adj2" fmla="val 8432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/>
          <a:p>
            <a:pPr algn="ctr">
              <a:lnSpc>
                <a:spcPct val="80000"/>
              </a:lnSpc>
            </a:pPr>
            <a:r>
              <a:rPr lang="zh-TW" altLang="en-US" sz="2400">
                <a:latin typeface="Arial" charset="0"/>
              </a:rPr>
              <a:t>事前</a:t>
            </a:r>
          </a:p>
        </p:txBody>
      </p:sp>
      <p:sp>
        <p:nvSpPr>
          <p:cNvPr id="25606" name="AutoShape 6"/>
          <p:cNvSpPr>
            <a:spLocks/>
          </p:cNvSpPr>
          <p:nvPr/>
        </p:nvSpPr>
        <p:spPr bwMode="auto">
          <a:xfrm rot="5400000">
            <a:off x="3050381" y="2286794"/>
            <a:ext cx="150813" cy="1139825"/>
          </a:xfrm>
          <a:prstGeom prst="leftBrace">
            <a:avLst>
              <a:gd name="adj1" fmla="val 62982"/>
              <a:gd name="adj2" fmla="val 4888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3708400" y="2781300"/>
            <a:ext cx="144463" cy="360363"/>
          </a:xfrm>
          <a:prstGeom prst="triangle">
            <a:avLst>
              <a:gd name="adj" fmla="val 50000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6659563" y="2781300"/>
            <a:ext cx="142875" cy="360363"/>
          </a:xfrm>
          <a:prstGeom prst="flowChartMerge">
            <a:avLst/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179388" y="2781300"/>
            <a:ext cx="1800225" cy="433388"/>
          </a:xfrm>
          <a:prstGeom prst="wedgeRectCallout">
            <a:avLst>
              <a:gd name="adj1" fmla="val 72134"/>
              <a:gd name="adj2" fmla="val -3481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>
                <a:latin typeface="Arial" charset="0"/>
              </a:rPr>
              <a:t>不法侵害行為</a:t>
            </a:r>
          </a:p>
        </p:txBody>
      </p:sp>
      <p:sp>
        <p:nvSpPr>
          <p:cNvPr id="25610" name="AutoShape 10"/>
          <p:cNvSpPr>
            <a:spLocks noChangeArrowheads="1"/>
          </p:cNvSpPr>
          <p:nvPr/>
        </p:nvSpPr>
        <p:spPr bwMode="auto">
          <a:xfrm>
            <a:off x="7308850" y="1341438"/>
            <a:ext cx="503238" cy="865187"/>
          </a:xfrm>
          <a:prstGeom prst="wedgeRoundRectCallout">
            <a:avLst>
              <a:gd name="adj1" fmla="val 4259"/>
              <a:gd name="adj2" fmla="val 9770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/>
          <a:p>
            <a:pPr algn="ctr">
              <a:lnSpc>
                <a:spcPct val="80000"/>
              </a:lnSpc>
            </a:pPr>
            <a:r>
              <a:rPr lang="zh-TW" altLang="en-US" sz="2400">
                <a:latin typeface="Arial" charset="0"/>
              </a:rPr>
              <a:t>事後</a:t>
            </a:r>
          </a:p>
        </p:txBody>
      </p:sp>
      <p:sp>
        <p:nvSpPr>
          <p:cNvPr id="25611" name="AutoShape 11"/>
          <p:cNvSpPr>
            <a:spLocks/>
          </p:cNvSpPr>
          <p:nvPr/>
        </p:nvSpPr>
        <p:spPr bwMode="auto">
          <a:xfrm rot="5400000">
            <a:off x="7344569" y="2096294"/>
            <a:ext cx="358775" cy="1439863"/>
          </a:xfrm>
          <a:prstGeom prst="leftBrace">
            <a:avLst>
              <a:gd name="adj1" fmla="val 334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5612" name="AutoShape 12"/>
          <p:cNvSpPr>
            <a:spLocks/>
          </p:cNvSpPr>
          <p:nvPr/>
        </p:nvSpPr>
        <p:spPr bwMode="auto">
          <a:xfrm rot="5400000">
            <a:off x="5076031" y="1412082"/>
            <a:ext cx="358775" cy="2808288"/>
          </a:xfrm>
          <a:prstGeom prst="leftBrace">
            <a:avLst>
              <a:gd name="adj1" fmla="val 6522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5613" name="AutoShape 13"/>
          <p:cNvSpPr>
            <a:spLocks noChangeArrowheads="1"/>
          </p:cNvSpPr>
          <p:nvPr/>
        </p:nvSpPr>
        <p:spPr bwMode="auto">
          <a:xfrm>
            <a:off x="4932363" y="1341438"/>
            <a:ext cx="504825" cy="1079500"/>
          </a:xfrm>
          <a:prstGeom prst="wedgeRoundRectCallout">
            <a:avLst>
              <a:gd name="adj1" fmla="val 11005"/>
              <a:gd name="adj2" fmla="val 6897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/>
          <a:p>
            <a:pPr algn="ctr">
              <a:lnSpc>
                <a:spcPct val="80000"/>
              </a:lnSpc>
            </a:pPr>
            <a:r>
              <a:rPr lang="zh-TW" altLang="en-US" sz="2400">
                <a:latin typeface="Arial" charset="0"/>
              </a:rPr>
              <a:t>事中</a:t>
            </a:r>
          </a:p>
        </p:txBody>
      </p:sp>
      <p:sp>
        <p:nvSpPr>
          <p:cNvPr id="25614" name="AutoShape 14"/>
          <p:cNvSpPr>
            <a:spLocks noChangeArrowheads="1"/>
          </p:cNvSpPr>
          <p:nvPr/>
        </p:nvSpPr>
        <p:spPr bwMode="auto">
          <a:xfrm>
            <a:off x="1476375" y="5300663"/>
            <a:ext cx="2087563" cy="1223962"/>
          </a:xfrm>
          <a:prstGeom prst="wedgeRoundRectCallout">
            <a:avLst>
              <a:gd name="adj1" fmla="val 40722"/>
              <a:gd name="adj2" fmla="val -9111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防衛屬於事前防衛，並非正當防衛。</a:t>
            </a:r>
          </a:p>
        </p:txBody>
      </p:sp>
      <p:sp>
        <p:nvSpPr>
          <p:cNvPr id="25615" name="AutoShape 15"/>
          <p:cNvSpPr>
            <a:spLocks noChangeArrowheads="1"/>
          </p:cNvSpPr>
          <p:nvPr/>
        </p:nvSpPr>
        <p:spPr bwMode="auto">
          <a:xfrm>
            <a:off x="6877050" y="5300663"/>
            <a:ext cx="1943100" cy="1223962"/>
          </a:xfrm>
          <a:prstGeom prst="wedgeRoundRectCallout">
            <a:avLst>
              <a:gd name="adj1" fmla="val -27204"/>
              <a:gd name="adj2" fmla="val -8981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此時防衛屬於事後防衛，也非正當防衛。</a:t>
            </a:r>
          </a:p>
        </p:txBody>
      </p:sp>
      <p:sp>
        <p:nvSpPr>
          <p:cNvPr id="25616" name="AutoShape 16"/>
          <p:cNvSpPr>
            <a:spLocks noChangeArrowheads="1"/>
          </p:cNvSpPr>
          <p:nvPr/>
        </p:nvSpPr>
        <p:spPr bwMode="auto">
          <a:xfrm>
            <a:off x="3779838" y="5300663"/>
            <a:ext cx="2736850" cy="1223962"/>
          </a:xfrm>
          <a:prstGeom prst="wedgeRoundRectCallout">
            <a:avLst>
              <a:gd name="adj1" fmla="val 15199"/>
              <a:gd name="adj2" fmla="val -9474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唯有在不法侵害存續中，所為的防衛行為，方為正當防衛。</a:t>
            </a:r>
          </a:p>
        </p:txBody>
      </p:sp>
      <p:sp>
        <p:nvSpPr>
          <p:cNvPr id="25617" name="AutoShape 17"/>
          <p:cNvSpPr>
            <a:spLocks noChangeArrowheads="1"/>
          </p:cNvSpPr>
          <p:nvPr/>
        </p:nvSpPr>
        <p:spPr bwMode="auto">
          <a:xfrm>
            <a:off x="6372225" y="1341438"/>
            <a:ext cx="504825" cy="1079500"/>
          </a:xfrm>
          <a:prstGeom prst="wedgeRoundRectCallout">
            <a:avLst>
              <a:gd name="adj1" fmla="val 14778"/>
              <a:gd name="adj2" fmla="val 7691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/>
          <a:p>
            <a:pPr algn="ctr">
              <a:lnSpc>
                <a:spcPct val="80000"/>
              </a:lnSpc>
            </a:pPr>
            <a:r>
              <a:rPr lang="zh-TW" altLang="en-US">
                <a:latin typeface="Arial" charset="0"/>
              </a:rPr>
              <a:t>終了</a:t>
            </a:r>
          </a:p>
        </p:txBody>
      </p:sp>
      <p:sp>
        <p:nvSpPr>
          <p:cNvPr id="25618" name="AutoShape 18"/>
          <p:cNvSpPr>
            <a:spLocks noChangeArrowheads="1"/>
          </p:cNvSpPr>
          <p:nvPr/>
        </p:nvSpPr>
        <p:spPr bwMode="auto">
          <a:xfrm>
            <a:off x="179388" y="4221163"/>
            <a:ext cx="1871662" cy="503237"/>
          </a:xfrm>
          <a:prstGeom prst="wedgeRoundRectCallout">
            <a:avLst>
              <a:gd name="adj1" fmla="val 69509"/>
              <a:gd name="adj2" fmla="val -804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2400">
                <a:latin typeface="Arial" charset="0"/>
              </a:rPr>
              <a:t>防衛行為</a:t>
            </a:r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2484438" y="4437063"/>
            <a:ext cx="5759450" cy="0"/>
          </a:xfrm>
          <a:prstGeom prst="line">
            <a:avLst/>
          </a:prstGeom>
          <a:noFill/>
          <a:ln w="57150">
            <a:solidFill>
              <a:srgbClr val="99CC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5620" name="AutoShape 20"/>
          <p:cNvSpPr>
            <a:spLocks noChangeArrowheads="1"/>
          </p:cNvSpPr>
          <p:nvPr/>
        </p:nvSpPr>
        <p:spPr bwMode="auto">
          <a:xfrm>
            <a:off x="971550" y="3429000"/>
            <a:ext cx="360363" cy="576263"/>
          </a:xfrm>
          <a:prstGeom prst="upArrow">
            <a:avLst>
              <a:gd name="adj1" fmla="val 50000"/>
              <a:gd name="adj2" fmla="val 39978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25621" name="AutoShape 21"/>
          <p:cNvSpPr>
            <a:spLocks noChangeArrowheads="1"/>
          </p:cNvSpPr>
          <p:nvPr/>
        </p:nvSpPr>
        <p:spPr bwMode="auto">
          <a:xfrm>
            <a:off x="4356100" y="3213100"/>
            <a:ext cx="1871663" cy="935038"/>
          </a:xfrm>
          <a:prstGeom prst="upArrowCallout">
            <a:avLst>
              <a:gd name="adj1" fmla="val 47021"/>
              <a:gd name="adj2" fmla="val 45418"/>
              <a:gd name="adj3" fmla="val 19866"/>
              <a:gd name="adj4" fmla="val 6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zh-TW" altLang="en-US">
                <a:latin typeface="Arial" charset="0"/>
              </a:rPr>
              <a:t>對侵害之防衛</a:t>
            </a:r>
          </a:p>
        </p:txBody>
      </p:sp>
      <p:cxnSp>
        <p:nvCxnSpPr>
          <p:cNvPr id="25622" name="AutoShape 22"/>
          <p:cNvCxnSpPr>
            <a:cxnSpLocks noChangeShapeType="1"/>
            <a:stCxn id="25607" idx="3"/>
          </p:cNvCxnSpPr>
          <p:nvPr/>
        </p:nvCxnSpPr>
        <p:spPr bwMode="auto">
          <a:xfrm flipH="1">
            <a:off x="3779838" y="3141663"/>
            <a:ext cx="1587" cy="194310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</p:cxnSp>
      <p:cxnSp>
        <p:nvCxnSpPr>
          <p:cNvPr id="25623" name="AutoShape 23"/>
          <p:cNvCxnSpPr>
            <a:cxnSpLocks noChangeShapeType="1"/>
            <a:stCxn id="25608" idx="2"/>
          </p:cNvCxnSpPr>
          <p:nvPr/>
        </p:nvCxnSpPr>
        <p:spPr bwMode="auto">
          <a:xfrm>
            <a:off x="6731000" y="3141663"/>
            <a:ext cx="1588" cy="194310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</p:cxnSp>
      <p:cxnSp>
        <p:nvCxnSpPr>
          <p:cNvPr id="25624" name="AutoShape 24"/>
          <p:cNvCxnSpPr>
            <a:cxnSpLocks noChangeShapeType="1"/>
          </p:cNvCxnSpPr>
          <p:nvPr/>
        </p:nvCxnSpPr>
        <p:spPr bwMode="auto">
          <a:xfrm flipH="1">
            <a:off x="2843213" y="4724400"/>
            <a:ext cx="936625" cy="0"/>
          </a:xfrm>
          <a:prstGeom prst="straightConnector1">
            <a:avLst/>
          </a:prstGeom>
          <a:noFill/>
          <a:ln w="38100">
            <a:solidFill>
              <a:srgbClr val="FFFF99"/>
            </a:solidFill>
            <a:round/>
            <a:headEnd/>
            <a:tailEnd type="triangle" w="med" len="med"/>
          </a:ln>
        </p:spPr>
      </p:cxnSp>
      <p:cxnSp>
        <p:nvCxnSpPr>
          <p:cNvPr id="25625" name="AutoShape 25"/>
          <p:cNvCxnSpPr>
            <a:cxnSpLocks noChangeShapeType="1"/>
          </p:cNvCxnSpPr>
          <p:nvPr/>
        </p:nvCxnSpPr>
        <p:spPr bwMode="auto">
          <a:xfrm>
            <a:off x="6732588" y="4724400"/>
            <a:ext cx="1368425" cy="0"/>
          </a:xfrm>
          <a:prstGeom prst="straightConnector1">
            <a:avLst/>
          </a:prstGeom>
          <a:noFill/>
          <a:ln w="38100">
            <a:solidFill>
              <a:srgbClr val="FFFF99"/>
            </a:solidFill>
            <a:round/>
            <a:headEnd/>
            <a:tailEnd type="triangle" w="med" len="med"/>
          </a:ln>
        </p:spPr>
      </p:cxnSp>
      <p:cxnSp>
        <p:nvCxnSpPr>
          <p:cNvPr id="25626" name="AutoShape 26"/>
          <p:cNvCxnSpPr>
            <a:cxnSpLocks noChangeShapeType="1"/>
          </p:cNvCxnSpPr>
          <p:nvPr/>
        </p:nvCxnSpPr>
        <p:spPr bwMode="auto">
          <a:xfrm>
            <a:off x="3779838" y="4581525"/>
            <a:ext cx="2952750" cy="0"/>
          </a:xfrm>
          <a:prstGeom prst="straightConnector1">
            <a:avLst/>
          </a:prstGeom>
          <a:noFill/>
          <a:ln w="38100">
            <a:solidFill>
              <a:srgbClr val="9900FF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1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3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3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25604" grpId="0" animBg="1"/>
      <p:bldP spid="25605" grpId="0" animBg="1"/>
      <p:bldP spid="25606" grpId="0" animBg="1"/>
      <p:bldP spid="25607" grpId="0" animBg="1"/>
      <p:bldP spid="25608" grpId="0" animBg="1"/>
      <p:bldP spid="25609" grpId="0" animBg="1"/>
      <p:bldP spid="25610" grpId="0" animBg="1"/>
      <p:bldP spid="25611" grpId="0" animBg="1"/>
      <p:bldP spid="25612" grpId="0" animBg="1"/>
      <p:bldP spid="25613" grpId="0" animBg="1"/>
      <p:bldP spid="25614" grpId="0" animBg="1"/>
      <p:bldP spid="25615" grpId="0" animBg="1"/>
      <p:bldP spid="25616" grpId="0" animBg="1"/>
      <p:bldP spid="25617" grpId="0" animBg="1"/>
      <p:bldP spid="25618" grpId="0" animBg="1"/>
      <p:bldP spid="25619" grpId="0" animBg="1"/>
      <p:bldP spid="25620" grpId="0" animBg="1"/>
      <p:bldP spid="25621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</a:rPr>
              <a:t>緊急避難</a:t>
            </a:r>
          </a:p>
        </p:txBody>
      </p:sp>
      <p:sp>
        <p:nvSpPr>
          <p:cNvPr id="67587" name="AutoShape 5"/>
          <p:cNvSpPr>
            <a:spLocks noChangeArrowheads="1"/>
          </p:cNvSpPr>
          <p:nvPr/>
        </p:nvSpPr>
        <p:spPr bwMode="auto">
          <a:xfrm>
            <a:off x="468313" y="2708275"/>
            <a:ext cx="647700" cy="2160588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基本條件</a:t>
            </a:r>
          </a:p>
        </p:txBody>
      </p:sp>
      <p:sp>
        <p:nvSpPr>
          <p:cNvPr id="67588" name="AutoShape 6"/>
          <p:cNvSpPr>
            <a:spLocks noChangeArrowheads="1"/>
          </p:cNvSpPr>
          <p:nvPr/>
        </p:nvSpPr>
        <p:spPr bwMode="auto">
          <a:xfrm>
            <a:off x="1908175" y="1628775"/>
            <a:ext cx="2160588" cy="576263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緊急危難</a:t>
            </a:r>
          </a:p>
        </p:txBody>
      </p:sp>
      <p:sp>
        <p:nvSpPr>
          <p:cNvPr id="67589" name="AutoShape 7"/>
          <p:cNvSpPr>
            <a:spLocks noChangeArrowheads="1"/>
          </p:cNvSpPr>
          <p:nvPr/>
        </p:nvSpPr>
        <p:spPr bwMode="auto">
          <a:xfrm>
            <a:off x="1908175" y="2565400"/>
            <a:ext cx="2160588" cy="576263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避難行為</a:t>
            </a:r>
          </a:p>
        </p:txBody>
      </p:sp>
      <p:sp>
        <p:nvSpPr>
          <p:cNvPr id="67590" name="AutoShape 8"/>
          <p:cNvSpPr>
            <a:spLocks noChangeArrowheads="1"/>
          </p:cNvSpPr>
          <p:nvPr/>
        </p:nvSpPr>
        <p:spPr bwMode="auto">
          <a:xfrm>
            <a:off x="1908175" y="3500438"/>
            <a:ext cx="2160588" cy="576262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特定權利</a:t>
            </a:r>
          </a:p>
        </p:txBody>
      </p:sp>
      <p:sp>
        <p:nvSpPr>
          <p:cNvPr id="67591" name="AutoShape 9"/>
          <p:cNvSpPr>
            <a:spLocks noChangeArrowheads="1"/>
          </p:cNvSpPr>
          <p:nvPr/>
        </p:nvSpPr>
        <p:spPr bwMode="auto">
          <a:xfrm>
            <a:off x="1908175" y="4437063"/>
            <a:ext cx="2160588" cy="576262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不得已行為</a:t>
            </a:r>
          </a:p>
        </p:txBody>
      </p:sp>
      <p:sp>
        <p:nvSpPr>
          <p:cNvPr id="67592" name="AutoShape 10"/>
          <p:cNvSpPr>
            <a:spLocks noChangeArrowheads="1"/>
          </p:cNvSpPr>
          <p:nvPr/>
        </p:nvSpPr>
        <p:spPr bwMode="auto">
          <a:xfrm>
            <a:off x="1908175" y="5300663"/>
            <a:ext cx="2160588" cy="576262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無過當</a:t>
            </a:r>
          </a:p>
        </p:txBody>
      </p:sp>
      <p:sp>
        <p:nvSpPr>
          <p:cNvPr id="67593" name="AutoShape 11"/>
          <p:cNvSpPr>
            <a:spLocks noChangeArrowheads="1"/>
          </p:cNvSpPr>
          <p:nvPr/>
        </p:nvSpPr>
        <p:spPr bwMode="auto">
          <a:xfrm>
            <a:off x="4859338" y="1484313"/>
            <a:ext cx="3816350" cy="720725"/>
          </a:xfrm>
          <a:prstGeom prst="wedgeRoundRectCallout">
            <a:avLst>
              <a:gd name="adj1" fmla="val -70009"/>
              <a:gd name="adj2" fmla="val -4185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/>
              <a:t>現在存在且不及受救護排除之危難</a:t>
            </a:r>
          </a:p>
        </p:txBody>
      </p:sp>
      <p:sp>
        <p:nvSpPr>
          <p:cNvPr id="67594" name="AutoShape 12"/>
          <p:cNvSpPr>
            <a:spLocks noChangeArrowheads="1"/>
          </p:cNvSpPr>
          <p:nvPr/>
        </p:nvSpPr>
        <p:spPr bwMode="auto">
          <a:xfrm>
            <a:off x="4932363" y="2420938"/>
            <a:ext cx="3816350" cy="792162"/>
          </a:xfrm>
          <a:prstGeom prst="wedgeRoundRectCallout">
            <a:avLst>
              <a:gd name="adj1" fmla="val -72671"/>
              <a:gd name="adj2" fmla="val -6912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/>
              <a:t>避免自己或他人之危難，所為避難或救護之行為</a:t>
            </a:r>
          </a:p>
        </p:txBody>
      </p:sp>
      <p:sp>
        <p:nvSpPr>
          <p:cNvPr id="67595" name="AutoShape 13"/>
          <p:cNvSpPr>
            <a:spLocks noChangeArrowheads="1"/>
          </p:cNvSpPr>
          <p:nvPr/>
        </p:nvSpPr>
        <p:spPr bwMode="auto">
          <a:xfrm>
            <a:off x="5003800" y="3357563"/>
            <a:ext cx="3744913" cy="720725"/>
          </a:xfrm>
          <a:prstGeom prst="wedgeRoundRectCallout">
            <a:avLst>
              <a:gd name="adj1" fmla="val -74375"/>
              <a:gd name="adj2" fmla="val -6167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/>
              <a:t>限定生命、身體、自由及財產權 之危難，方得為之</a:t>
            </a:r>
          </a:p>
        </p:txBody>
      </p:sp>
      <p:sp>
        <p:nvSpPr>
          <p:cNvPr id="67596" name="AutoShape 14"/>
          <p:cNvSpPr>
            <a:spLocks noChangeArrowheads="1"/>
          </p:cNvSpPr>
          <p:nvPr/>
        </p:nvSpPr>
        <p:spPr bwMode="auto">
          <a:xfrm>
            <a:off x="5003800" y="4292600"/>
            <a:ext cx="3671888" cy="792163"/>
          </a:xfrm>
          <a:prstGeom prst="wedgeRoundRectCallout">
            <a:avLst>
              <a:gd name="adj1" fmla="val -75380"/>
              <a:gd name="adj2" fmla="val -8718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/>
              <a:t>避難行為必須為唯一且不得已的手段</a:t>
            </a:r>
          </a:p>
        </p:txBody>
      </p:sp>
      <p:cxnSp>
        <p:nvCxnSpPr>
          <p:cNvPr id="67597" name="AutoShape 15"/>
          <p:cNvCxnSpPr>
            <a:cxnSpLocks noChangeShapeType="1"/>
            <a:stCxn id="67587" idx="3"/>
            <a:endCxn id="67590" idx="1"/>
          </p:cNvCxnSpPr>
          <p:nvPr/>
        </p:nvCxnSpPr>
        <p:spPr bwMode="auto">
          <a:xfrm>
            <a:off x="1116013" y="3789363"/>
            <a:ext cx="7921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7598" name="AutoShape 16"/>
          <p:cNvCxnSpPr>
            <a:cxnSpLocks noChangeShapeType="1"/>
            <a:stCxn id="67587" idx="3"/>
            <a:endCxn id="67588" idx="1"/>
          </p:cNvCxnSpPr>
          <p:nvPr/>
        </p:nvCxnSpPr>
        <p:spPr bwMode="auto">
          <a:xfrm flipV="1">
            <a:off x="1116013" y="1917700"/>
            <a:ext cx="792162" cy="1871663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7599" name="AutoShape 17"/>
          <p:cNvCxnSpPr>
            <a:cxnSpLocks noChangeShapeType="1"/>
            <a:stCxn id="67587" idx="3"/>
            <a:endCxn id="67589" idx="1"/>
          </p:cNvCxnSpPr>
          <p:nvPr/>
        </p:nvCxnSpPr>
        <p:spPr bwMode="auto">
          <a:xfrm flipV="1">
            <a:off x="1116013" y="2854325"/>
            <a:ext cx="792162" cy="935038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7600" name="AutoShape 18"/>
          <p:cNvCxnSpPr>
            <a:cxnSpLocks noChangeShapeType="1"/>
            <a:stCxn id="67587" idx="3"/>
            <a:endCxn id="67592" idx="1"/>
          </p:cNvCxnSpPr>
          <p:nvPr/>
        </p:nvCxnSpPr>
        <p:spPr bwMode="auto">
          <a:xfrm>
            <a:off x="1116013" y="3789363"/>
            <a:ext cx="792162" cy="1800225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7601" name="AutoShape 19"/>
          <p:cNvCxnSpPr>
            <a:cxnSpLocks noChangeShapeType="1"/>
            <a:stCxn id="67587" idx="3"/>
            <a:endCxn id="67591" idx="1"/>
          </p:cNvCxnSpPr>
          <p:nvPr/>
        </p:nvCxnSpPr>
        <p:spPr bwMode="auto">
          <a:xfrm>
            <a:off x="1116013" y="3789363"/>
            <a:ext cx="792162" cy="936625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7602" name="AutoShape 20"/>
          <p:cNvSpPr>
            <a:spLocks noChangeArrowheads="1"/>
          </p:cNvSpPr>
          <p:nvPr/>
        </p:nvSpPr>
        <p:spPr bwMode="auto">
          <a:xfrm>
            <a:off x="5076825" y="5300663"/>
            <a:ext cx="3671888" cy="720725"/>
          </a:xfrm>
          <a:prstGeom prst="wedgeRoundRectCallout">
            <a:avLst>
              <a:gd name="adj1" fmla="val -77366"/>
              <a:gd name="adj2" fmla="val -14537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/>
              <a:t>避難行為所生之危害，不可大於危難所生之危害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4"/>
          <p:cNvSpPr>
            <a:spLocks noChangeArrowheads="1"/>
          </p:cNvSpPr>
          <p:nvPr/>
        </p:nvSpPr>
        <p:spPr bwMode="auto">
          <a:xfrm>
            <a:off x="684213" y="1989138"/>
            <a:ext cx="7559675" cy="2592387"/>
          </a:xfrm>
          <a:prstGeom prst="horizontalScroll">
            <a:avLst>
              <a:gd name="adj" fmla="val 12500"/>
            </a:avLst>
          </a:prstGeom>
          <a:solidFill>
            <a:srgbClr val="CCFF99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800"/>
              <a:t>責任與原因自行為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AutoShape 2"/>
          <p:cNvSpPr>
            <a:spLocks noChangeArrowheads="1"/>
          </p:cNvSpPr>
          <p:nvPr/>
        </p:nvSpPr>
        <p:spPr bwMode="auto">
          <a:xfrm>
            <a:off x="2484438" y="188913"/>
            <a:ext cx="3887787" cy="620712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600">
                <a:latin typeface="Arial" charset="0"/>
              </a:rPr>
              <a:t>責任的具體內涵</a:t>
            </a:r>
          </a:p>
        </p:txBody>
      </p:sp>
      <p:sp>
        <p:nvSpPr>
          <p:cNvPr id="69635" name="AutoShape 3"/>
          <p:cNvSpPr>
            <a:spLocks noChangeArrowheads="1"/>
          </p:cNvSpPr>
          <p:nvPr/>
        </p:nvSpPr>
        <p:spPr bwMode="auto">
          <a:xfrm>
            <a:off x="3276600" y="1052513"/>
            <a:ext cx="2303463" cy="5048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罪責</a:t>
            </a:r>
          </a:p>
        </p:txBody>
      </p:sp>
      <p:sp>
        <p:nvSpPr>
          <p:cNvPr id="69636" name="AutoShape 4"/>
          <p:cNvSpPr>
            <a:spLocks noChangeArrowheads="1"/>
          </p:cNvSpPr>
          <p:nvPr/>
        </p:nvSpPr>
        <p:spPr bwMode="auto">
          <a:xfrm>
            <a:off x="3779838" y="1916113"/>
            <a:ext cx="1296987" cy="433387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責任能力</a:t>
            </a:r>
          </a:p>
        </p:txBody>
      </p:sp>
      <p:sp>
        <p:nvSpPr>
          <p:cNvPr id="69637" name="AutoShape 5"/>
          <p:cNvSpPr>
            <a:spLocks noChangeArrowheads="1"/>
          </p:cNvSpPr>
          <p:nvPr/>
        </p:nvSpPr>
        <p:spPr bwMode="auto">
          <a:xfrm>
            <a:off x="7451725" y="1916113"/>
            <a:ext cx="1296988" cy="433387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規範期待</a:t>
            </a:r>
          </a:p>
        </p:txBody>
      </p:sp>
      <p:sp>
        <p:nvSpPr>
          <p:cNvPr id="69638" name="AutoShape 6"/>
          <p:cNvSpPr>
            <a:spLocks noChangeArrowheads="1"/>
          </p:cNvSpPr>
          <p:nvPr/>
        </p:nvSpPr>
        <p:spPr bwMode="auto">
          <a:xfrm>
            <a:off x="250825" y="1916113"/>
            <a:ext cx="1296988" cy="433387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心理可責</a:t>
            </a:r>
          </a:p>
        </p:txBody>
      </p:sp>
      <p:cxnSp>
        <p:nvCxnSpPr>
          <p:cNvPr id="69639" name="AutoShape 7"/>
          <p:cNvCxnSpPr>
            <a:cxnSpLocks noChangeShapeType="1"/>
            <a:stCxn id="69635" idx="2"/>
            <a:endCxn id="69638" idx="0"/>
          </p:cNvCxnSpPr>
          <p:nvPr/>
        </p:nvCxnSpPr>
        <p:spPr bwMode="auto">
          <a:xfrm rot="5400000">
            <a:off x="2485231" y="-27780"/>
            <a:ext cx="358775" cy="35290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9640" name="AutoShape 8"/>
          <p:cNvCxnSpPr>
            <a:cxnSpLocks noChangeShapeType="1"/>
            <a:stCxn id="69635" idx="2"/>
            <a:endCxn id="69637" idx="0"/>
          </p:cNvCxnSpPr>
          <p:nvPr/>
        </p:nvCxnSpPr>
        <p:spPr bwMode="auto">
          <a:xfrm rot="16200000" flipH="1">
            <a:off x="6085681" y="-99218"/>
            <a:ext cx="358775" cy="36718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9641" name="AutoShape 9"/>
          <p:cNvCxnSpPr>
            <a:cxnSpLocks noChangeShapeType="1"/>
            <a:stCxn id="69635" idx="2"/>
            <a:endCxn id="69636" idx="0"/>
          </p:cNvCxnSpPr>
          <p:nvPr/>
        </p:nvCxnSpPr>
        <p:spPr bwMode="auto">
          <a:xfrm>
            <a:off x="4429125" y="1557338"/>
            <a:ext cx="0" cy="358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9642" name="AutoShape 10"/>
          <p:cNvSpPr>
            <a:spLocks noChangeArrowheads="1"/>
          </p:cNvSpPr>
          <p:nvPr/>
        </p:nvSpPr>
        <p:spPr bwMode="auto">
          <a:xfrm>
            <a:off x="2484438" y="2636838"/>
            <a:ext cx="1657350" cy="4318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年齡</a:t>
            </a:r>
          </a:p>
        </p:txBody>
      </p:sp>
      <p:sp>
        <p:nvSpPr>
          <p:cNvPr id="69643" name="AutoShape 11"/>
          <p:cNvSpPr>
            <a:spLocks noChangeArrowheads="1"/>
          </p:cNvSpPr>
          <p:nvPr/>
        </p:nvSpPr>
        <p:spPr bwMode="auto">
          <a:xfrm>
            <a:off x="4932363" y="2636838"/>
            <a:ext cx="1657350" cy="4318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身心狀態</a:t>
            </a:r>
          </a:p>
        </p:txBody>
      </p:sp>
      <p:sp>
        <p:nvSpPr>
          <p:cNvPr id="69644" name="AutoShape 12"/>
          <p:cNvSpPr>
            <a:spLocks noChangeArrowheads="1"/>
          </p:cNvSpPr>
          <p:nvPr/>
        </p:nvSpPr>
        <p:spPr bwMode="auto">
          <a:xfrm>
            <a:off x="2195513" y="3357563"/>
            <a:ext cx="360362" cy="1439862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1800">
                <a:latin typeface="Arial" charset="0"/>
              </a:rPr>
              <a:t>未滿十四歲</a:t>
            </a:r>
          </a:p>
        </p:txBody>
      </p:sp>
      <p:sp>
        <p:nvSpPr>
          <p:cNvPr id="69645" name="AutoShape 13"/>
          <p:cNvSpPr>
            <a:spLocks noChangeArrowheads="1"/>
          </p:cNvSpPr>
          <p:nvPr/>
        </p:nvSpPr>
        <p:spPr bwMode="auto">
          <a:xfrm>
            <a:off x="2843213" y="3357563"/>
            <a:ext cx="360362" cy="1439862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1800">
                <a:latin typeface="Arial" charset="0"/>
              </a:rPr>
              <a:t>十四至十八歲</a:t>
            </a:r>
          </a:p>
        </p:txBody>
      </p:sp>
      <p:sp>
        <p:nvSpPr>
          <p:cNvPr id="69646" name="AutoShape 14"/>
          <p:cNvSpPr>
            <a:spLocks noChangeArrowheads="1"/>
          </p:cNvSpPr>
          <p:nvPr/>
        </p:nvSpPr>
        <p:spPr bwMode="auto">
          <a:xfrm>
            <a:off x="3492500" y="3357563"/>
            <a:ext cx="360363" cy="1439862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1800">
                <a:latin typeface="Arial" charset="0"/>
              </a:rPr>
              <a:t>滿八十歲</a:t>
            </a:r>
          </a:p>
        </p:txBody>
      </p:sp>
      <p:sp>
        <p:nvSpPr>
          <p:cNvPr id="69647" name="AutoShape 15"/>
          <p:cNvSpPr>
            <a:spLocks noChangeArrowheads="1"/>
          </p:cNvSpPr>
          <p:nvPr/>
        </p:nvSpPr>
        <p:spPr bwMode="auto">
          <a:xfrm>
            <a:off x="4140200" y="3357563"/>
            <a:ext cx="360363" cy="1439862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1800">
                <a:latin typeface="Arial" charset="0"/>
              </a:rPr>
              <a:t>十八歲以上</a:t>
            </a:r>
          </a:p>
        </p:txBody>
      </p:sp>
      <p:sp>
        <p:nvSpPr>
          <p:cNvPr id="69648" name="AutoShape 16"/>
          <p:cNvSpPr>
            <a:spLocks noChangeArrowheads="1"/>
          </p:cNvSpPr>
          <p:nvPr/>
        </p:nvSpPr>
        <p:spPr bwMode="auto">
          <a:xfrm>
            <a:off x="1187450" y="2997200"/>
            <a:ext cx="433388" cy="12954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>
                <a:latin typeface="Arial" charset="0"/>
              </a:rPr>
              <a:t>不法意識</a:t>
            </a:r>
          </a:p>
        </p:txBody>
      </p:sp>
      <p:sp>
        <p:nvSpPr>
          <p:cNvPr id="69649" name="AutoShape 17"/>
          <p:cNvSpPr>
            <a:spLocks noChangeArrowheads="1"/>
          </p:cNvSpPr>
          <p:nvPr/>
        </p:nvSpPr>
        <p:spPr bwMode="auto">
          <a:xfrm>
            <a:off x="179388" y="2997200"/>
            <a:ext cx="431800" cy="12954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>
                <a:latin typeface="Arial" charset="0"/>
              </a:rPr>
              <a:t>主觀意思</a:t>
            </a:r>
          </a:p>
        </p:txBody>
      </p:sp>
      <p:cxnSp>
        <p:nvCxnSpPr>
          <p:cNvPr id="69650" name="AutoShape 18"/>
          <p:cNvCxnSpPr>
            <a:cxnSpLocks noChangeShapeType="1"/>
            <a:stCxn id="69636" idx="2"/>
            <a:endCxn id="69642" idx="0"/>
          </p:cNvCxnSpPr>
          <p:nvPr/>
        </p:nvCxnSpPr>
        <p:spPr bwMode="auto">
          <a:xfrm rot="5400000">
            <a:off x="3727450" y="1935163"/>
            <a:ext cx="287338" cy="1116012"/>
          </a:xfrm>
          <a:prstGeom prst="bentConnector3">
            <a:avLst>
              <a:gd name="adj1" fmla="val 4972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9651" name="AutoShape 19"/>
          <p:cNvCxnSpPr>
            <a:cxnSpLocks noChangeShapeType="1"/>
            <a:stCxn id="69636" idx="2"/>
            <a:endCxn id="69643" idx="0"/>
          </p:cNvCxnSpPr>
          <p:nvPr/>
        </p:nvCxnSpPr>
        <p:spPr bwMode="auto">
          <a:xfrm rot="16200000" flipH="1">
            <a:off x="4951413" y="1827212"/>
            <a:ext cx="287338" cy="1331913"/>
          </a:xfrm>
          <a:prstGeom prst="bentConnector3">
            <a:avLst>
              <a:gd name="adj1" fmla="val 4972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9652" name="AutoShape 20"/>
          <p:cNvSpPr>
            <a:spLocks noChangeArrowheads="1"/>
          </p:cNvSpPr>
          <p:nvPr/>
        </p:nvSpPr>
        <p:spPr bwMode="auto">
          <a:xfrm>
            <a:off x="2195513" y="5229225"/>
            <a:ext cx="360362" cy="1439863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1800">
                <a:latin typeface="Arial" charset="0"/>
              </a:rPr>
              <a:t>無責任</a:t>
            </a:r>
          </a:p>
        </p:txBody>
      </p:sp>
      <p:sp>
        <p:nvSpPr>
          <p:cNvPr id="69653" name="AutoShape 21"/>
          <p:cNvSpPr>
            <a:spLocks noChangeArrowheads="1"/>
          </p:cNvSpPr>
          <p:nvPr/>
        </p:nvSpPr>
        <p:spPr bwMode="auto">
          <a:xfrm>
            <a:off x="3132138" y="5229225"/>
            <a:ext cx="431800" cy="1439863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1800">
                <a:latin typeface="Arial" charset="0"/>
              </a:rPr>
              <a:t>限制責任</a:t>
            </a:r>
          </a:p>
        </p:txBody>
      </p:sp>
      <p:sp>
        <p:nvSpPr>
          <p:cNvPr id="69654" name="AutoShape 22"/>
          <p:cNvSpPr>
            <a:spLocks noChangeArrowheads="1"/>
          </p:cNvSpPr>
          <p:nvPr/>
        </p:nvSpPr>
        <p:spPr bwMode="auto">
          <a:xfrm>
            <a:off x="4140200" y="5229225"/>
            <a:ext cx="360363" cy="1439863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1800">
                <a:latin typeface="Arial" charset="0"/>
              </a:rPr>
              <a:t>完全責任</a:t>
            </a:r>
          </a:p>
        </p:txBody>
      </p:sp>
      <p:cxnSp>
        <p:nvCxnSpPr>
          <p:cNvPr id="69655" name="AutoShape 23"/>
          <p:cNvCxnSpPr>
            <a:cxnSpLocks noChangeShapeType="1"/>
            <a:stCxn id="69646" idx="2"/>
            <a:endCxn id="69653" idx="0"/>
          </p:cNvCxnSpPr>
          <p:nvPr/>
        </p:nvCxnSpPr>
        <p:spPr bwMode="auto">
          <a:xfrm rot="5400000">
            <a:off x="3294857" y="4850606"/>
            <a:ext cx="431800" cy="32543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9656" name="AutoShape 24"/>
          <p:cNvCxnSpPr>
            <a:cxnSpLocks noChangeShapeType="1"/>
            <a:stCxn id="69645" idx="2"/>
            <a:endCxn id="69653" idx="0"/>
          </p:cNvCxnSpPr>
          <p:nvPr/>
        </p:nvCxnSpPr>
        <p:spPr bwMode="auto">
          <a:xfrm rot="16200000" flipH="1">
            <a:off x="2970213" y="4851400"/>
            <a:ext cx="431800" cy="3238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9657" name="AutoShape 25"/>
          <p:cNvCxnSpPr>
            <a:cxnSpLocks noChangeShapeType="1"/>
            <a:stCxn id="69644" idx="2"/>
            <a:endCxn id="69652" idx="0"/>
          </p:cNvCxnSpPr>
          <p:nvPr/>
        </p:nvCxnSpPr>
        <p:spPr bwMode="auto">
          <a:xfrm>
            <a:off x="2376488" y="4797425"/>
            <a:ext cx="0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9658" name="AutoShape 26"/>
          <p:cNvCxnSpPr>
            <a:cxnSpLocks noChangeShapeType="1"/>
            <a:stCxn id="69647" idx="2"/>
            <a:endCxn id="69654" idx="0"/>
          </p:cNvCxnSpPr>
          <p:nvPr/>
        </p:nvCxnSpPr>
        <p:spPr bwMode="auto">
          <a:xfrm>
            <a:off x="4321175" y="4797425"/>
            <a:ext cx="0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9659" name="AutoShape 27"/>
          <p:cNvSpPr>
            <a:spLocks noChangeArrowheads="1"/>
          </p:cNvSpPr>
          <p:nvPr/>
        </p:nvSpPr>
        <p:spPr bwMode="auto">
          <a:xfrm>
            <a:off x="4859338" y="3357563"/>
            <a:ext cx="360362" cy="1439862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1800">
                <a:latin typeface="Arial" charset="0"/>
              </a:rPr>
              <a:t>完全障礙</a:t>
            </a:r>
          </a:p>
        </p:txBody>
      </p:sp>
      <p:sp>
        <p:nvSpPr>
          <p:cNvPr id="69660" name="AutoShape 28"/>
          <p:cNvSpPr>
            <a:spLocks noChangeArrowheads="1"/>
          </p:cNvSpPr>
          <p:nvPr/>
        </p:nvSpPr>
        <p:spPr bwMode="auto">
          <a:xfrm>
            <a:off x="5580063" y="3357563"/>
            <a:ext cx="360362" cy="1439862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1800">
                <a:latin typeface="Arial" charset="0"/>
              </a:rPr>
              <a:t>部分障礙</a:t>
            </a:r>
          </a:p>
        </p:txBody>
      </p:sp>
      <p:sp>
        <p:nvSpPr>
          <p:cNvPr id="69661" name="AutoShape 29"/>
          <p:cNvSpPr>
            <a:spLocks noChangeArrowheads="1"/>
          </p:cNvSpPr>
          <p:nvPr/>
        </p:nvSpPr>
        <p:spPr bwMode="auto">
          <a:xfrm>
            <a:off x="6372225" y="3357563"/>
            <a:ext cx="360363" cy="1439862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1800">
                <a:latin typeface="Arial" charset="0"/>
              </a:rPr>
              <a:t>瘖啞</a:t>
            </a:r>
          </a:p>
        </p:txBody>
      </p:sp>
      <p:cxnSp>
        <p:nvCxnSpPr>
          <p:cNvPr id="69662" name="AutoShape 30"/>
          <p:cNvCxnSpPr>
            <a:cxnSpLocks noChangeShapeType="1"/>
            <a:stCxn id="69642" idx="2"/>
            <a:endCxn id="69644" idx="0"/>
          </p:cNvCxnSpPr>
          <p:nvPr/>
        </p:nvCxnSpPr>
        <p:spPr bwMode="auto">
          <a:xfrm rot="5400000">
            <a:off x="2700338" y="2744788"/>
            <a:ext cx="288925" cy="9366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9663" name="AutoShape 31"/>
          <p:cNvCxnSpPr>
            <a:cxnSpLocks noChangeShapeType="1"/>
            <a:stCxn id="69642" idx="2"/>
            <a:endCxn id="69645" idx="0"/>
          </p:cNvCxnSpPr>
          <p:nvPr/>
        </p:nvCxnSpPr>
        <p:spPr bwMode="auto">
          <a:xfrm rot="5400000">
            <a:off x="3024188" y="3068638"/>
            <a:ext cx="288925" cy="2889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9664" name="AutoShape 32"/>
          <p:cNvCxnSpPr>
            <a:cxnSpLocks noChangeShapeType="1"/>
            <a:stCxn id="69642" idx="2"/>
            <a:endCxn id="69646" idx="0"/>
          </p:cNvCxnSpPr>
          <p:nvPr/>
        </p:nvCxnSpPr>
        <p:spPr bwMode="auto">
          <a:xfrm rot="16200000" flipH="1">
            <a:off x="3348831" y="3032920"/>
            <a:ext cx="288925" cy="3603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9665" name="AutoShape 33"/>
          <p:cNvCxnSpPr>
            <a:cxnSpLocks noChangeShapeType="1"/>
            <a:stCxn id="69642" idx="2"/>
            <a:endCxn id="69647" idx="0"/>
          </p:cNvCxnSpPr>
          <p:nvPr/>
        </p:nvCxnSpPr>
        <p:spPr bwMode="auto">
          <a:xfrm rot="16200000" flipH="1">
            <a:off x="3672681" y="2709070"/>
            <a:ext cx="288925" cy="10080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9666" name="AutoShape 34"/>
          <p:cNvCxnSpPr>
            <a:cxnSpLocks noChangeShapeType="1"/>
            <a:stCxn id="69643" idx="2"/>
            <a:endCxn id="69659" idx="0"/>
          </p:cNvCxnSpPr>
          <p:nvPr/>
        </p:nvCxnSpPr>
        <p:spPr bwMode="auto">
          <a:xfrm rot="5400000">
            <a:off x="5256213" y="2852738"/>
            <a:ext cx="288925" cy="7207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9667" name="AutoShape 35"/>
          <p:cNvCxnSpPr>
            <a:cxnSpLocks noChangeShapeType="1"/>
            <a:stCxn id="69643" idx="2"/>
            <a:endCxn id="69660" idx="0"/>
          </p:cNvCxnSpPr>
          <p:nvPr/>
        </p:nvCxnSpPr>
        <p:spPr bwMode="auto">
          <a:xfrm>
            <a:off x="5761038" y="3068638"/>
            <a:ext cx="0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9668" name="AutoShape 36"/>
          <p:cNvCxnSpPr>
            <a:cxnSpLocks noChangeShapeType="1"/>
            <a:stCxn id="69643" idx="2"/>
            <a:endCxn id="69661" idx="0"/>
          </p:cNvCxnSpPr>
          <p:nvPr/>
        </p:nvCxnSpPr>
        <p:spPr bwMode="auto">
          <a:xfrm rot="16200000" flipH="1">
            <a:off x="6012656" y="2817020"/>
            <a:ext cx="288925" cy="7921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9669" name="AutoShape 37"/>
          <p:cNvSpPr>
            <a:spLocks noChangeArrowheads="1"/>
          </p:cNvSpPr>
          <p:nvPr/>
        </p:nvSpPr>
        <p:spPr bwMode="auto">
          <a:xfrm>
            <a:off x="5580063" y="5229225"/>
            <a:ext cx="358775" cy="1439863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1800">
                <a:latin typeface="Arial" charset="0"/>
              </a:rPr>
              <a:t>限制責任</a:t>
            </a:r>
          </a:p>
        </p:txBody>
      </p:sp>
      <p:sp>
        <p:nvSpPr>
          <p:cNvPr id="69670" name="AutoShape 38"/>
          <p:cNvSpPr>
            <a:spLocks noChangeArrowheads="1"/>
          </p:cNvSpPr>
          <p:nvPr/>
        </p:nvSpPr>
        <p:spPr bwMode="auto">
          <a:xfrm>
            <a:off x="4859338" y="5229225"/>
            <a:ext cx="360362" cy="1439863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1800">
                <a:latin typeface="Arial" charset="0"/>
              </a:rPr>
              <a:t>無責任</a:t>
            </a:r>
          </a:p>
        </p:txBody>
      </p:sp>
      <p:sp>
        <p:nvSpPr>
          <p:cNvPr id="69671" name="AutoShape 39"/>
          <p:cNvSpPr>
            <a:spLocks noChangeArrowheads="1"/>
          </p:cNvSpPr>
          <p:nvPr/>
        </p:nvSpPr>
        <p:spPr bwMode="auto">
          <a:xfrm>
            <a:off x="6372225" y="5229225"/>
            <a:ext cx="360363" cy="1439863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1800">
                <a:latin typeface="Arial" charset="0"/>
              </a:rPr>
              <a:t>限制責任</a:t>
            </a:r>
          </a:p>
        </p:txBody>
      </p:sp>
      <p:cxnSp>
        <p:nvCxnSpPr>
          <p:cNvPr id="69672" name="AutoShape 40"/>
          <p:cNvCxnSpPr>
            <a:cxnSpLocks noChangeShapeType="1"/>
            <a:stCxn id="69659" idx="2"/>
            <a:endCxn id="69670" idx="0"/>
          </p:cNvCxnSpPr>
          <p:nvPr/>
        </p:nvCxnSpPr>
        <p:spPr bwMode="auto">
          <a:xfrm>
            <a:off x="5040313" y="4797425"/>
            <a:ext cx="0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9673" name="AutoShape 41"/>
          <p:cNvCxnSpPr>
            <a:cxnSpLocks noChangeShapeType="1"/>
            <a:stCxn id="69660" idx="2"/>
            <a:endCxn id="69669" idx="0"/>
          </p:cNvCxnSpPr>
          <p:nvPr/>
        </p:nvCxnSpPr>
        <p:spPr bwMode="auto">
          <a:xfrm flipH="1">
            <a:off x="5759450" y="4797425"/>
            <a:ext cx="1588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9674" name="AutoShape 42"/>
          <p:cNvCxnSpPr>
            <a:cxnSpLocks noChangeShapeType="1"/>
            <a:stCxn id="69661" idx="2"/>
            <a:endCxn id="69671" idx="0"/>
          </p:cNvCxnSpPr>
          <p:nvPr/>
        </p:nvCxnSpPr>
        <p:spPr bwMode="auto">
          <a:xfrm>
            <a:off x="6553200" y="4797425"/>
            <a:ext cx="0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9675" name="AutoShape 43"/>
          <p:cNvCxnSpPr>
            <a:cxnSpLocks noChangeShapeType="1"/>
            <a:stCxn id="69638" idx="2"/>
            <a:endCxn id="69649" idx="0"/>
          </p:cNvCxnSpPr>
          <p:nvPr/>
        </p:nvCxnSpPr>
        <p:spPr bwMode="auto">
          <a:xfrm rot="5400000">
            <a:off x="323851" y="2420937"/>
            <a:ext cx="647700" cy="5048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9676" name="AutoShape 44"/>
          <p:cNvCxnSpPr>
            <a:cxnSpLocks noChangeShapeType="1"/>
            <a:stCxn id="69638" idx="2"/>
            <a:endCxn id="69648" idx="0"/>
          </p:cNvCxnSpPr>
          <p:nvPr/>
        </p:nvCxnSpPr>
        <p:spPr bwMode="auto">
          <a:xfrm rot="16200000" flipH="1">
            <a:off x="828676" y="2420937"/>
            <a:ext cx="647700" cy="5048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9677" name="AutoShape 45"/>
          <p:cNvSpPr>
            <a:spLocks noChangeArrowheads="1"/>
          </p:cNvSpPr>
          <p:nvPr/>
        </p:nvSpPr>
        <p:spPr bwMode="auto">
          <a:xfrm>
            <a:off x="179388" y="4868863"/>
            <a:ext cx="431800" cy="1512887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>
                <a:latin typeface="Arial" charset="0"/>
              </a:rPr>
              <a:t>罪責形式</a:t>
            </a:r>
          </a:p>
        </p:txBody>
      </p:sp>
      <p:sp>
        <p:nvSpPr>
          <p:cNvPr id="69678" name="AutoShape 46"/>
          <p:cNvSpPr>
            <a:spLocks noChangeArrowheads="1"/>
          </p:cNvSpPr>
          <p:nvPr/>
        </p:nvSpPr>
        <p:spPr bwMode="auto">
          <a:xfrm>
            <a:off x="1187450" y="4868863"/>
            <a:ext cx="431800" cy="1512887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>
                <a:latin typeface="Arial" charset="0"/>
              </a:rPr>
              <a:t>法敵對意思</a:t>
            </a:r>
          </a:p>
        </p:txBody>
      </p:sp>
      <p:cxnSp>
        <p:nvCxnSpPr>
          <p:cNvPr id="69679" name="AutoShape 47"/>
          <p:cNvCxnSpPr>
            <a:cxnSpLocks noChangeShapeType="1"/>
            <a:stCxn id="69649" idx="2"/>
            <a:endCxn id="69677" idx="0"/>
          </p:cNvCxnSpPr>
          <p:nvPr/>
        </p:nvCxnSpPr>
        <p:spPr bwMode="auto">
          <a:xfrm>
            <a:off x="395288" y="4292600"/>
            <a:ext cx="0" cy="576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9680" name="AutoShape 48"/>
          <p:cNvCxnSpPr>
            <a:cxnSpLocks noChangeShapeType="1"/>
            <a:stCxn id="69648" idx="2"/>
            <a:endCxn id="69678" idx="0"/>
          </p:cNvCxnSpPr>
          <p:nvPr/>
        </p:nvCxnSpPr>
        <p:spPr bwMode="auto">
          <a:xfrm flipH="1">
            <a:off x="1403350" y="4292600"/>
            <a:ext cx="1588" cy="576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9681" name="AutoShape 49"/>
          <p:cNvSpPr>
            <a:spLocks noChangeArrowheads="1"/>
          </p:cNvSpPr>
          <p:nvPr/>
        </p:nvSpPr>
        <p:spPr bwMode="auto">
          <a:xfrm>
            <a:off x="7308850" y="2997200"/>
            <a:ext cx="431800" cy="15843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>
                <a:latin typeface="Arial" charset="0"/>
              </a:rPr>
              <a:t>可避免性</a:t>
            </a:r>
          </a:p>
        </p:txBody>
      </p:sp>
      <p:sp>
        <p:nvSpPr>
          <p:cNvPr id="69682" name="AutoShape 50"/>
          <p:cNvSpPr>
            <a:spLocks noChangeArrowheads="1"/>
          </p:cNvSpPr>
          <p:nvPr/>
        </p:nvSpPr>
        <p:spPr bwMode="auto">
          <a:xfrm>
            <a:off x="8388350" y="2997200"/>
            <a:ext cx="431800" cy="15843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>
                <a:latin typeface="Arial" charset="0"/>
              </a:rPr>
              <a:t>不可避免性</a:t>
            </a:r>
          </a:p>
        </p:txBody>
      </p:sp>
      <p:sp>
        <p:nvSpPr>
          <p:cNvPr id="69683" name="AutoShape 51"/>
          <p:cNvSpPr>
            <a:spLocks noChangeArrowheads="1"/>
          </p:cNvSpPr>
          <p:nvPr/>
        </p:nvSpPr>
        <p:spPr bwMode="auto">
          <a:xfrm>
            <a:off x="7308850" y="5157788"/>
            <a:ext cx="431800" cy="13684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>
                <a:latin typeface="Arial" charset="0"/>
              </a:rPr>
              <a:t>減輕責任</a:t>
            </a:r>
          </a:p>
        </p:txBody>
      </p:sp>
      <p:sp>
        <p:nvSpPr>
          <p:cNvPr id="69684" name="AutoShape 52"/>
          <p:cNvSpPr>
            <a:spLocks noChangeArrowheads="1"/>
          </p:cNvSpPr>
          <p:nvPr/>
        </p:nvSpPr>
        <p:spPr bwMode="auto">
          <a:xfrm>
            <a:off x="8388350" y="5157788"/>
            <a:ext cx="431800" cy="13684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>
                <a:latin typeface="Arial" charset="0"/>
              </a:rPr>
              <a:t>無罪責</a:t>
            </a:r>
          </a:p>
        </p:txBody>
      </p:sp>
      <p:cxnSp>
        <p:nvCxnSpPr>
          <p:cNvPr id="69685" name="AutoShape 53"/>
          <p:cNvCxnSpPr>
            <a:cxnSpLocks noChangeShapeType="1"/>
            <a:stCxn id="69681" idx="2"/>
            <a:endCxn id="69683" idx="0"/>
          </p:cNvCxnSpPr>
          <p:nvPr/>
        </p:nvCxnSpPr>
        <p:spPr bwMode="auto">
          <a:xfrm>
            <a:off x="7524750" y="4581525"/>
            <a:ext cx="0" cy="576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9686" name="AutoShape 54"/>
          <p:cNvCxnSpPr>
            <a:cxnSpLocks noChangeShapeType="1"/>
            <a:stCxn id="69682" idx="2"/>
            <a:endCxn id="69684" idx="0"/>
          </p:cNvCxnSpPr>
          <p:nvPr/>
        </p:nvCxnSpPr>
        <p:spPr bwMode="auto">
          <a:xfrm>
            <a:off x="8604250" y="4581525"/>
            <a:ext cx="0" cy="576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9687" name="AutoShape 55"/>
          <p:cNvCxnSpPr>
            <a:cxnSpLocks noChangeShapeType="1"/>
            <a:stCxn id="69637" idx="2"/>
            <a:endCxn id="69681" idx="0"/>
          </p:cNvCxnSpPr>
          <p:nvPr/>
        </p:nvCxnSpPr>
        <p:spPr bwMode="auto">
          <a:xfrm rot="5400000">
            <a:off x="7489032" y="2385218"/>
            <a:ext cx="647700" cy="5762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9688" name="AutoShape 56"/>
          <p:cNvCxnSpPr>
            <a:cxnSpLocks noChangeShapeType="1"/>
            <a:stCxn id="69637" idx="2"/>
            <a:endCxn id="69682" idx="0"/>
          </p:cNvCxnSpPr>
          <p:nvPr/>
        </p:nvCxnSpPr>
        <p:spPr bwMode="auto">
          <a:xfrm rot="16200000" flipH="1">
            <a:off x="8028782" y="2421731"/>
            <a:ext cx="647700" cy="50323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AutoShape 2"/>
          <p:cNvSpPr>
            <a:spLocks noChangeArrowheads="1"/>
          </p:cNvSpPr>
          <p:nvPr/>
        </p:nvSpPr>
        <p:spPr bwMode="auto">
          <a:xfrm>
            <a:off x="2124075" y="188913"/>
            <a:ext cx="5111750" cy="647700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800">
                <a:latin typeface="Arial" charset="0"/>
                <a:ea typeface="華康隸書體W5" pitchFamily="65" charset="-120"/>
              </a:rPr>
              <a:t>原因自由行為結構</a:t>
            </a:r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323850" y="1628775"/>
            <a:ext cx="719138" cy="295275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意識正常之人</a:t>
            </a:r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2843213" y="1557338"/>
            <a:ext cx="649287" cy="3024187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自陷於類似無責狀態</a:t>
            </a:r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5508625" y="1557338"/>
            <a:ext cx="649288" cy="3024187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法益侵害事實</a:t>
            </a:r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1187450" y="2852738"/>
            <a:ext cx="1296988" cy="504825"/>
          </a:xfrm>
          <a:prstGeom prst="rightArrow">
            <a:avLst>
              <a:gd name="adj1" fmla="val 50000"/>
              <a:gd name="adj2" fmla="val 64230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59" name="AutoShape 7"/>
          <p:cNvSpPr>
            <a:spLocks noChangeArrowheads="1"/>
          </p:cNvSpPr>
          <p:nvPr/>
        </p:nvSpPr>
        <p:spPr bwMode="auto">
          <a:xfrm>
            <a:off x="3779838" y="2852738"/>
            <a:ext cx="1368425" cy="504825"/>
          </a:xfrm>
          <a:prstGeom prst="rightArrow">
            <a:avLst>
              <a:gd name="adj1" fmla="val 50000"/>
              <a:gd name="adj2" fmla="val 67767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60" name="AutoShape 8"/>
          <p:cNvSpPr>
            <a:spLocks noChangeArrowheads="1"/>
          </p:cNvSpPr>
          <p:nvPr/>
        </p:nvSpPr>
        <p:spPr bwMode="auto">
          <a:xfrm>
            <a:off x="6516688" y="2852738"/>
            <a:ext cx="1366837" cy="503237"/>
          </a:xfrm>
          <a:prstGeom prst="rightArrow">
            <a:avLst>
              <a:gd name="adj1" fmla="val 50000"/>
              <a:gd name="adj2" fmla="val 67902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561" name="AutoShape 9"/>
          <p:cNvSpPr>
            <a:spLocks noChangeArrowheads="1"/>
          </p:cNvSpPr>
          <p:nvPr/>
        </p:nvSpPr>
        <p:spPr bwMode="auto">
          <a:xfrm>
            <a:off x="8172450" y="1484313"/>
            <a:ext cx="576263" cy="3024187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是否予以處罰</a:t>
            </a:r>
          </a:p>
        </p:txBody>
      </p:sp>
      <p:sp>
        <p:nvSpPr>
          <p:cNvPr id="23562" name="AutoShape 10"/>
          <p:cNvSpPr>
            <a:spLocks noChangeArrowheads="1"/>
          </p:cNvSpPr>
          <p:nvPr/>
        </p:nvSpPr>
        <p:spPr bwMode="auto">
          <a:xfrm>
            <a:off x="684213" y="5373688"/>
            <a:ext cx="2087562" cy="720725"/>
          </a:xfrm>
          <a:prstGeom prst="wedgeRoundRectCallout">
            <a:avLst>
              <a:gd name="adj1" fmla="val -3384"/>
              <a:gd name="adj2" fmla="val -252644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2400">
                <a:latin typeface="Arial" charset="0"/>
              </a:rPr>
              <a:t>自陷行為</a:t>
            </a:r>
          </a:p>
        </p:txBody>
      </p:sp>
      <p:sp>
        <p:nvSpPr>
          <p:cNvPr id="23563" name="AutoShape 11"/>
          <p:cNvSpPr>
            <a:spLocks noChangeArrowheads="1"/>
          </p:cNvSpPr>
          <p:nvPr/>
        </p:nvSpPr>
        <p:spPr bwMode="auto">
          <a:xfrm>
            <a:off x="3563938" y="5373688"/>
            <a:ext cx="1871662" cy="719137"/>
          </a:xfrm>
          <a:prstGeom prst="wedgeRoundRectCallout">
            <a:avLst>
              <a:gd name="adj1" fmla="val -6491"/>
              <a:gd name="adj2" fmla="val -252870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2400">
                <a:latin typeface="Arial" charset="0"/>
              </a:rPr>
              <a:t>侵害行為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2916238" y="5445125"/>
            <a:ext cx="509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 b="1">
                <a:solidFill>
                  <a:srgbClr val="6600FF"/>
                </a:solidFill>
                <a:latin typeface="Arial" charset="0"/>
              </a:rPr>
              <a:t>＋</a:t>
            </a: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580063" y="5445125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200" b="1">
                <a:solidFill>
                  <a:srgbClr val="6600FF"/>
                </a:solidFill>
                <a:latin typeface="Arial" charset="0"/>
              </a:rPr>
              <a:t>＝</a:t>
            </a:r>
          </a:p>
        </p:txBody>
      </p:sp>
      <p:sp>
        <p:nvSpPr>
          <p:cNvPr id="23566" name="AutoShape 14"/>
          <p:cNvSpPr>
            <a:spLocks noChangeArrowheads="1"/>
          </p:cNvSpPr>
          <p:nvPr/>
        </p:nvSpPr>
        <p:spPr bwMode="auto">
          <a:xfrm>
            <a:off x="6300788" y="5373688"/>
            <a:ext cx="2519362" cy="719137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原因自由行為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  <p:bldP spid="23556" grpId="0" animBg="1"/>
      <p:bldP spid="23557" grpId="0" animBg="1"/>
      <p:bldP spid="23558" grpId="0" animBg="1"/>
      <p:bldP spid="23559" grpId="0" animBg="1"/>
      <p:bldP spid="23560" grpId="0" animBg="1"/>
      <p:bldP spid="23561" grpId="0" animBg="1"/>
      <p:bldP spid="23562" grpId="0" animBg="1"/>
      <p:bldP spid="23563" grpId="0" animBg="1"/>
      <p:bldP spid="23565" grpId="0"/>
      <p:bldP spid="2356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CC"/>
                </a:solidFill>
                <a:ea typeface="華康隸書體W5" pitchFamily="65" charset="-120"/>
              </a:rPr>
              <a:t>刑法罪刑實現結構流程</a:t>
            </a:r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900113" y="1125538"/>
            <a:ext cx="2879725" cy="4318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行為事實發生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827088" y="2205038"/>
            <a:ext cx="3024187" cy="503237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犯罪行為論評價</a:t>
            </a: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827088" y="3357563"/>
            <a:ext cx="3024187" cy="503237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法律效果論判斷</a:t>
            </a:r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900113" y="4508500"/>
            <a:ext cx="3024187" cy="503238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刑罰裁量審酌</a:t>
            </a:r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900113" y="5805488"/>
            <a:ext cx="3024187" cy="503237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執行關係審查</a:t>
            </a:r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2124075" y="1628775"/>
            <a:ext cx="287338" cy="504825"/>
          </a:xfrm>
          <a:prstGeom prst="downArrow">
            <a:avLst>
              <a:gd name="adj1" fmla="val 50000"/>
              <a:gd name="adj2" fmla="val 43923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2124075" y="2781300"/>
            <a:ext cx="287338" cy="504825"/>
          </a:xfrm>
          <a:prstGeom prst="downArrow">
            <a:avLst>
              <a:gd name="adj1" fmla="val 50000"/>
              <a:gd name="adj2" fmla="val 43923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2124075" y="3933825"/>
            <a:ext cx="287338" cy="504825"/>
          </a:xfrm>
          <a:prstGeom prst="downArrow">
            <a:avLst>
              <a:gd name="adj1" fmla="val 50000"/>
              <a:gd name="adj2" fmla="val 43923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14347" name="AutoShape 11"/>
          <p:cNvSpPr>
            <a:spLocks noChangeArrowheads="1"/>
          </p:cNvSpPr>
          <p:nvPr/>
        </p:nvSpPr>
        <p:spPr bwMode="auto">
          <a:xfrm>
            <a:off x="2124075" y="5157788"/>
            <a:ext cx="287338" cy="504825"/>
          </a:xfrm>
          <a:prstGeom prst="downArrow">
            <a:avLst>
              <a:gd name="adj1" fmla="val 50000"/>
              <a:gd name="adj2" fmla="val 43923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14348" name="AutoShape 12"/>
          <p:cNvSpPr>
            <a:spLocks noChangeArrowheads="1"/>
          </p:cNvSpPr>
          <p:nvPr/>
        </p:nvSpPr>
        <p:spPr bwMode="auto">
          <a:xfrm>
            <a:off x="4500563" y="1125538"/>
            <a:ext cx="4392612" cy="1366837"/>
          </a:xfrm>
          <a:prstGeom prst="wedgeRoundRectCallout">
            <a:avLst>
              <a:gd name="adj1" fmla="val -63769"/>
              <a:gd name="adj2" fmla="val 33273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犯罪行為論是判斷犯罪形成的機制，從構成要件判斷到行為階段乃至參與關係決定，皆屬犯罪行為論之範圍。</a:t>
            </a:r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>
            <a:off x="4500563" y="2636838"/>
            <a:ext cx="4319587" cy="1439862"/>
          </a:xfrm>
          <a:prstGeom prst="wedgeRoundRectCallout">
            <a:avLst>
              <a:gd name="adj1" fmla="val -63449"/>
              <a:gd name="adj2" fmla="val 20454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以犯罪成立為前提，是決定刑罰評價階段，包括刑罰種類與範圍、易刑處分、競合論的刑罰決定，皆屬法律效果論範圍。</a:t>
            </a:r>
          </a:p>
        </p:txBody>
      </p:sp>
      <p:sp>
        <p:nvSpPr>
          <p:cNvPr id="14350" name="AutoShape 14"/>
          <p:cNvSpPr>
            <a:spLocks noChangeArrowheads="1"/>
          </p:cNvSpPr>
          <p:nvPr/>
        </p:nvSpPr>
        <p:spPr bwMode="auto">
          <a:xfrm>
            <a:off x="4572000" y="4292600"/>
            <a:ext cx="4321175" cy="1079500"/>
          </a:xfrm>
          <a:prstGeom prst="wedgeRoundRectCallout">
            <a:avLst>
              <a:gd name="adj1" fmla="val -63921"/>
              <a:gd name="adj2" fmla="val -8384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具體為刑罰科處的階段，從刑罰種類與範圍中，確認出所應科之具體法律效果。</a:t>
            </a:r>
          </a:p>
        </p:txBody>
      </p:sp>
      <p:sp>
        <p:nvSpPr>
          <p:cNvPr id="14351" name="AutoShape 15"/>
          <p:cNvSpPr>
            <a:spLocks noChangeArrowheads="1"/>
          </p:cNvSpPr>
          <p:nvPr/>
        </p:nvSpPr>
        <p:spPr bwMode="auto">
          <a:xfrm>
            <a:off x="4500563" y="5589588"/>
            <a:ext cx="4464050" cy="1079500"/>
          </a:xfrm>
          <a:prstGeom prst="wedgeRoundRectCallout">
            <a:avLst>
              <a:gd name="adj1" fmla="val -62375"/>
              <a:gd name="adj2" fmla="val -14264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>
                <a:latin typeface="Arial" charset="0"/>
              </a:rPr>
              <a:t>此一階段是屬於刑罰具體實現的階段，包括緩刑與假釋之審酌與處理。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  <p:bldP spid="14340" grpId="0" animBg="1"/>
      <p:bldP spid="14341" grpId="0" animBg="1"/>
      <p:bldP spid="14342" grpId="0" animBg="1"/>
      <p:bldP spid="14343" grpId="0" animBg="1"/>
      <p:bldP spid="14344" grpId="0" animBg="1"/>
      <p:bldP spid="14345" grpId="0" animBg="1"/>
      <p:bldP spid="14346" grpId="0" animBg="1"/>
      <p:bldP spid="14347" grpId="0" animBg="1"/>
      <p:bldP spid="14348" grpId="0" animBg="1"/>
      <p:bldP spid="14349" grpId="0" animBg="1"/>
      <p:bldP spid="14350" grpId="0" animBg="1"/>
      <p:bldP spid="14351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250825" y="1700213"/>
            <a:ext cx="576263" cy="1944687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類型形成結構</a:t>
            </a:r>
          </a:p>
        </p:txBody>
      </p:sp>
      <p:sp>
        <p:nvSpPr>
          <p:cNvPr id="26627" name="AutoShape 3"/>
          <p:cNvSpPr>
            <a:spLocks noChangeArrowheads="1"/>
          </p:cNvSpPr>
          <p:nvPr/>
        </p:nvSpPr>
        <p:spPr bwMode="auto">
          <a:xfrm>
            <a:off x="1403350" y="620713"/>
            <a:ext cx="2520950" cy="503237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zh-TW" altLang="en-US" sz="2400"/>
              <a:t>故意原因自由行為</a:t>
            </a:r>
          </a:p>
        </p:txBody>
      </p:sp>
      <p:sp>
        <p:nvSpPr>
          <p:cNvPr id="26628" name="AutoShape 4"/>
          <p:cNvSpPr>
            <a:spLocks noChangeArrowheads="1"/>
          </p:cNvSpPr>
          <p:nvPr/>
        </p:nvSpPr>
        <p:spPr bwMode="auto">
          <a:xfrm>
            <a:off x="1403350" y="4076700"/>
            <a:ext cx="2592388" cy="4318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過失原因自由行為</a:t>
            </a: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3995738" y="765175"/>
            <a:ext cx="792162" cy="144463"/>
          </a:xfrm>
          <a:prstGeom prst="rightArrow">
            <a:avLst>
              <a:gd name="adj1" fmla="val 50000"/>
              <a:gd name="adj2" fmla="val 137087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4932363" y="620713"/>
            <a:ext cx="3887787" cy="503237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200">
                <a:latin typeface="標楷體" pitchFamily="65" charset="-120"/>
              </a:rPr>
              <a:t>故意自陷行為 </a:t>
            </a:r>
            <a:r>
              <a:rPr lang="en-US" altLang="zh-TW" sz="2200">
                <a:latin typeface="標楷體" pitchFamily="65" charset="-120"/>
              </a:rPr>
              <a:t>+ </a:t>
            </a:r>
            <a:r>
              <a:rPr lang="zh-TW" altLang="en-US" sz="2200">
                <a:latin typeface="標楷體" pitchFamily="65" charset="-120"/>
              </a:rPr>
              <a:t>故意侵害行為</a:t>
            </a:r>
          </a:p>
        </p:txBody>
      </p:sp>
      <p:cxnSp>
        <p:nvCxnSpPr>
          <p:cNvPr id="26631" name="AutoShape 7"/>
          <p:cNvCxnSpPr>
            <a:cxnSpLocks noChangeShapeType="1"/>
            <a:stCxn id="26626" idx="3"/>
            <a:endCxn id="26627" idx="1"/>
          </p:cNvCxnSpPr>
          <p:nvPr/>
        </p:nvCxnSpPr>
        <p:spPr bwMode="auto">
          <a:xfrm flipV="1">
            <a:off x="827088" y="873125"/>
            <a:ext cx="576262" cy="1800225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6632" name="AutoShape 8"/>
          <p:cNvCxnSpPr>
            <a:cxnSpLocks noChangeShapeType="1"/>
            <a:stCxn id="26626" idx="3"/>
            <a:endCxn id="26628" idx="1"/>
          </p:cNvCxnSpPr>
          <p:nvPr/>
        </p:nvCxnSpPr>
        <p:spPr bwMode="auto">
          <a:xfrm>
            <a:off x="827088" y="2673350"/>
            <a:ext cx="576262" cy="1619250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6633" name="AutoShape 9"/>
          <p:cNvSpPr>
            <a:spLocks noChangeArrowheads="1"/>
          </p:cNvSpPr>
          <p:nvPr/>
        </p:nvSpPr>
        <p:spPr bwMode="auto">
          <a:xfrm>
            <a:off x="5148263" y="2349500"/>
            <a:ext cx="3600450" cy="4318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200">
                <a:latin typeface="標楷體" pitchFamily="65" charset="-120"/>
              </a:rPr>
              <a:t>故意</a:t>
            </a:r>
            <a:r>
              <a:rPr lang="zh-TW" altLang="en-US">
                <a:latin typeface="Arial" charset="0"/>
              </a:rPr>
              <a:t>自陷行為 </a:t>
            </a:r>
            <a:r>
              <a:rPr lang="en-US" altLang="zh-TW" sz="2200">
                <a:latin typeface="標楷體" pitchFamily="65" charset="-120"/>
              </a:rPr>
              <a:t>+ </a:t>
            </a:r>
            <a:r>
              <a:rPr lang="zh-TW" altLang="en-US" sz="2200">
                <a:latin typeface="標楷體" pitchFamily="65" charset="-120"/>
              </a:rPr>
              <a:t>過失</a:t>
            </a:r>
            <a:r>
              <a:rPr lang="zh-TW" altLang="en-US">
                <a:latin typeface="Arial" charset="0"/>
              </a:rPr>
              <a:t>侵害</a:t>
            </a:r>
          </a:p>
        </p:txBody>
      </p:sp>
      <p:sp>
        <p:nvSpPr>
          <p:cNvPr id="26634" name="AutoShape 10"/>
          <p:cNvSpPr>
            <a:spLocks noChangeArrowheads="1"/>
          </p:cNvSpPr>
          <p:nvPr/>
        </p:nvSpPr>
        <p:spPr bwMode="auto">
          <a:xfrm>
            <a:off x="5148263" y="4076700"/>
            <a:ext cx="3600450" cy="4318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200">
                <a:latin typeface="標楷體" pitchFamily="65" charset="-120"/>
              </a:rPr>
              <a:t>過失</a:t>
            </a:r>
            <a:r>
              <a:rPr lang="zh-TW" altLang="en-US">
                <a:latin typeface="Arial" charset="0"/>
              </a:rPr>
              <a:t>自陷行為</a:t>
            </a:r>
            <a:r>
              <a:rPr lang="en-US" altLang="zh-TW" sz="2200">
                <a:latin typeface="標楷體" pitchFamily="65" charset="-120"/>
              </a:rPr>
              <a:t>+</a:t>
            </a:r>
            <a:r>
              <a:rPr lang="zh-TW" altLang="en-US">
                <a:latin typeface="Arial" charset="0"/>
              </a:rPr>
              <a:t>過失侵害</a:t>
            </a:r>
          </a:p>
        </p:txBody>
      </p:sp>
      <p:sp>
        <p:nvSpPr>
          <p:cNvPr id="26635" name="AutoShape 11"/>
          <p:cNvSpPr>
            <a:spLocks noChangeArrowheads="1"/>
          </p:cNvSpPr>
          <p:nvPr/>
        </p:nvSpPr>
        <p:spPr bwMode="auto">
          <a:xfrm>
            <a:off x="5148263" y="5805488"/>
            <a:ext cx="3600450" cy="4318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過失自陷行為</a:t>
            </a:r>
            <a:r>
              <a:rPr lang="en-US" altLang="zh-TW" sz="2200">
                <a:latin typeface="標楷體" pitchFamily="65" charset="-120"/>
              </a:rPr>
              <a:t>+</a:t>
            </a:r>
            <a:r>
              <a:rPr lang="zh-TW" altLang="en-US">
                <a:latin typeface="Arial" charset="0"/>
              </a:rPr>
              <a:t>故意侵害</a:t>
            </a:r>
            <a:endParaRPr lang="zh-TW" altLang="en-US" sz="2200">
              <a:latin typeface="標楷體" pitchFamily="65" charset="-120"/>
            </a:endParaRPr>
          </a:p>
        </p:txBody>
      </p:sp>
      <p:cxnSp>
        <p:nvCxnSpPr>
          <p:cNvPr id="26636" name="AutoShape 12"/>
          <p:cNvCxnSpPr>
            <a:cxnSpLocks noChangeShapeType="1"/>
            <a:stCxn id="26628" idx="3"/>
            <a:endCxn id="26633" idx="1"/>
          </p:cNvCxnSpPr>
          <p:nvPr/>
        </p:nvCxnSpPr>
        <p:spPr bwMode="auto">
          <a:xfrm flipV="1">
            <a:off x="3995738" y="2565400"/>
            <a:ext cx="1152525" cy="1727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6637" name="AutoShape 13"/>
          <p:cNvCxnSpPr>
            <a:cxnSpLocks noChangeShapeType="1"/>
            <a:stCxn id="26628" idx="3"/>
            <a:endCxn id="26634" idx="1"/>
          </p:cNvCxnSpPr>
          <p:nvPr/>
        </p:nvCxnSpPr>
        <p:spPr bwMode="auto">
          <a:xfrm>
            <a:off x="3995738" y="4292600"/>
            <a:ext cx="11525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8" name="AutoShape 14"/>
          <p:cNvCxnSpPr>
            <a:cxnSpLocks noChangeShapeType="1"/>
            <a:stCxn id="26628" idx="3"/>
            <a:endCxn id="26635" idx="1"/>
          </p:cNvCxnSpPr>
          <p:nvPr/>
        </p:nvCxnSpPr>
        <p:spPr bwMode="auto">
          <a:xfrm>
            <a:off x="3995738" y="4292600"/>
            <a:ext cx="1152525" cy="17287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nimBg="1"/>
      <p:bldP spid="26627" grpId="0" animBg="1"/>
      <p:bldP spid="26628" grpId="0" animBg="1"/>
      <p:bldP spid="26629" grpId="0" animBg="1"/>
      <p:bldP spid="26630" grpId="0" animBg="1"/>
      <p:bldP spid="26633" grpId="0" animBg="1"/>
      <p:bldP spid="26634" grpId="0" animBg="1"/>
      <p:bldP spid="26635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66FF33"/>
                </a:solidFill>
              </a:rPr>
              <a:t>我國原因自由刑為之評價關係</a:t>
            </a:r>
          </a:p>
        </p:txBody>
      </p:sp>
      <p:graphicFrame>
        <p:nvGraphicFramePr>
          <p:cNvPr id="150531" name="Group 3"/>
          <p:cNvGraphicFramePr>
            <a:graphicFrameLocks noGrp="1"/>
          </p:cNvGraphicFramePr>
          <p:nvPr>
            <p:ph idx="1"/>
          </p:nvPr>
        </p:nvGraphicFramePr>
        <p:xfrm>
          <a:off x="539750" y="1484313"/>
          <a:ext cx="8229600" cy="4752978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自陷行為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違法行為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責任認定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故意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故意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故意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故意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過失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過失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過失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故意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故意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過失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過失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過失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非故意過失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66FF33"/>
                </a:solidFill>
              </a:rPr>
              <a:t>德奧瑞原因自由刑為之評價關係</a:t>
            </a:r>
          </a:p>
        </p:txBody>
      </p:sp>
      <p:graphicFrame>
        <p:nvGraphicFramePr>
          <p:cNvPr id="151555" name="Group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32314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150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自陷行為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違法行為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責任認定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1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故意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客觀可罰條件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獨立處罰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過失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客觀可罰條件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標楷體" pitchFamily="65" charset="-120"/>
                        </a:rPr>
                        <a:t>獨立處罰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AutoShape 4"/>
          <p:cNvSpPr>
            <a:spLocks noChangeArrowheads="1"/>
          </p:cNvSpPr>
          <p:nvPr/>
        </p:nvSpPr>
        <p:spPr bwMode="auto">
          <a:xfrm>
            <a:off x="684213" y="1989138"/>
            <a:ext cx="7559675" cy="2592387"/>
          </a:xfrm>
          <a:prstGeom prst="horizontalScroll">
            <a:avLst>
              <a:gd name="adj" fmla="val 12500"/>
            </a:avLst>
          </a:prstGeom>
          <a:solidFill>
            <a:srgbClr val="CCFF99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800"/>
              <a:t>錯誤論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AutoShape 2"/>
          <p:cNvSpPr>
            <a:spLocks noChangeArrowheads="1"/>
          </p:cNvSpPr>
          <p:nvPr/>
        </p:nvSpPr>
        <p:spPr bwMode="auto">
          <a:xfrm>
            <a:off x="2411413" y="188913"/>
            <a:ext cx="4032250" cy="792162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800">
                <a:latin typeface="Arial" charset="0"/>
              </a:rPr>
              <a:t>錯誤論的定位</a:t>
            </a:r>
          </a:p>
        </p:txBody>
      </p:sp>
      <p:sp>
        <p:nvSpPr>
          <p:cNvPr id="75779" name="AutoShape 3"/>
          <p:cNvSpPr>
            <a:spLocks noChangeArrowheads="1"/>
          </p:cNvSpPr>
          <p:nvPr/>
        </p:nvSpPr>
        <p:spPr bwMode="auto">
          <a:xfrm>
            <a:off x="323850" y="2420938"/>
            <a:ext cx="720725" cy="2232025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行為人認知</a:t>
            </a:r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auto">
          <a:xfrm>
            <a:off x="1763713" y="1916113"/>
            <a:ext cx="2808287" cy="576262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對行為事實的誤認</a:t>
            </a:r>
          </a:p>
        </p:txBody>
      </p:sp>
      <p:sp>
        <p:nvSpPr>
          <p:cNvPr id="75781" name="AutoShape 5"/>
          <p:cNvSpPr>
            <a:spLocks noChangeArrowheads="1"/>
          </p:cNvSpPr>
          <p:nvPr/>
        </p:nvSpPr>
        <p:spPr bwMode="auto">
          <a:xfrm>
            <a:off x="1763713" y="4437063"/>
            <a:ext cx="2808287" cy="576262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對法律規範的誤認</a:t>
            </a:r>
          </a:p>
        </p:txBody>
      </p:sp>
      <p:sp>
        <p:nvSpPr>
          <p:cNvPr id="75782" name="AutoShape 6"/>
          <p:cNvSpPr>
            <a:spLocks noChangeArrowheads="1"/>
          </p:cNvSpPr>
          <p:nvPr/>
        </p:nvSpPr>
        <p:spPr bwMode="auto">
          <a:xfrm>
            <a:off x="5795963" y="1916113"/>
            <a:ext cx="2808287" cy="576262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構成要件錯誤</a:t>
            </a:r>
          </a:p>
        </p:txBody>
      </p:sp>
      <p:sp>
        <p:nvSpPr>
          <p:cNvPr id="75783" name="AutoShape 7"/>
          <p:cNvSpPr>
            <a:spLocks noChangeArrowheads="1"/>
          </p:cNvSpPr>
          <p:nvPr/>
        </p:nvSpPr>
        <p:spPr bwMode="auto">
          <a:xfrm>
            <a:off x="5867400" y="4437063"/>
            <a:ext cx="2808288" cy="576262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禁止錯誤</a:t>
            </a:r>
          </a:p>
        </p:txBody>
      </p:sp>
      <p:sp>
        <p:nvSpPr>
          <p:cNvPr id="75784" name="AutoShape 8"/>
          <p:cNvSpPr>
            <a:spLocks noChangeArrowheads="1"/>
          </p:cNvSpPr>
          <p:nvPr/>
        </p:nvSpPr>
        <p:spPr bwMode="auto">
          <a:xfrm>
            <a:off x="5867400" y="5805488"/>
            <a:ext cx="2808288" cy="576262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罪責層面判斷問題</a:t>
            </a:r>
          </a:p>
        </p:txBody>
      </p:sp>
      <p:sp>
        <p:nvSpPr>
          <p:cNvPr id="75785" name="AutoShape 9"/>
          <p:cNvSpPr>
            <a:spLocks noChangeArrowheads="1"/>
          </p:cNvSpPr>
          <p:nvPr/>
        </p:nvSpPr>
        <p:spPr bwMode="auto">
          <a:xfrm>
            <a:off x="5795963" y="3141663"/>
            <a:ext cx="2808287" cy="576262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構成要件層面問題</a:t>
            </a:r>
          </a:p>
        </p:txBody>
      </p:sp>
      <p:cxnSp>
        <p:nvCxnSpPr>
          <p:cNvPr id="75786" name="AutoShape 10"/>
          <p:cNvCxnSpPr>
            <a:cxnSpLocks noChangeShapeType="1"/>
            <a:stCxn id="75779" idx="3"/>
            <a:endCxn id="75780" idx="1"/>
          </p:cNvCxnSpPr>
          <p:nvPr/>
        </p:nvCxnSpPr>
        <p:spPr bwMode="auto">
          <a:xfrm flipV="1">
            <a:off x="1044575" y="2205038"/>
            <a:ext cx="719138" cy="1331912"/>
          </a:xfrm>
          <a:prstGeom prst="bentConnector3">
            <a:avLst>
              <a:gd name="adj1" fmla="val 49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75787" name="AutoShape 11"/>
          <p:cNvCxnSpPr>
            <a:cxnSpLocks noChangeShapeType="1"/>
            <a:stCxn id="75779" idx="3"/>
            <a:endCxn id="75781" idx="1"/>
          </p:cNvCxnSpPr>
          <p:nvPr/>
        </p:nvCxnSpPr>
        <p:spPr bwMode="auto">
          <a:xfrm>
            <a:off x="1044575" y="3536950"/>
            <a:ext cx="719138" cy="1189038"/>
          </a:xfrm>
          <a:prstGeom prst="bentConnector3">
            <a:avLst>
              <a:gd name="adj1" fmla="val 49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75788" name="AutoShape 12"/>
          <p:cNvSpPr>
            <a:spLocks noChangeArrowheads="1"/>
          </p:cNvSpPr>
          <p:nvPr/>
        </p:nvSpPr>
        <p:spPr bwMode="auto">
          <a:xfrm>
            <a:off x="4716463" y="2060575"/>
            <a:ext cx="935037" cy="288925"/>
          </a:xfrm>
          <a:prstGeom prst="rightArrow">
            <a:avLst>
              <a:gd name="adj1" fmla="val 50000"/>
              <a:gd name="adj2" fmla="val 80907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5789" name="AutoShape 13"/>
          <p:cNvSpPr>
            <a:spLocks noChangeArrowheads="1"/>
          </p:cNvSpPr>
          <p:nvPr/>
        </p:nvSpPr>
        <p:spPr bwMode="auto">
          <a:xfrm>
            <a:off x="4716463" y="4581525"/>
            <a:ext cx="1008062" cy="287338"/>
          </a:xfrm>
          <a:prstGeom prst="rightArrow">
            <a:avLst>
              <a:gd name="adj1" fmla="val 50000"/>
              <a:gd name="adj2" fmla="val 87707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5790" name="AutoShape 14"/>
          <p:cNvSpPr>
            <a:spLocks noChangeArrowheads="1"/>
          </p:cNvSpPr>
          <p:nvPr/>
        </p:nvSpPr>
        <p:spPr bwMode="auto">
          <a:xfrm>
            <a:off x="7019925" y="2565400"/>
            <a:ext cx="431800" cy="503238"/>
          </a:xfrm>
          <a:prstGeom prst="downArrow">
            <a:avLst>
              <a:gd name="adj1" fmla="val 50000"/>
              <a:gd name="adj2" fmla="val 29136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75791" name="AutoShape 15"/>
          <p:cNvSpPr>
            <a:spLocks noChangeArrowheads="1"/>
          </p:cNvSpPr>
          <p:nvPr/>
        </p:nvSpPr>
        <p:spPr bwMode="auto">
          <a:xfrm>
            <a:off x="7019925" y="5157788"/>
            <a:ext cx="503238" cy="576262"/>
          </a:xfrm>
          <a:prstGeom prst="downArrow">
            <a:avLst>
              <a:gd name="adj1" fmla="val 50000"/>
              <a:gd name="adj2" fmla="val 28628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75792" name="AutoShape 16"/>
          <p:cNvSpPr>
            <a:spLocks noChangeArrowheads="1"/>
          </p:cNvSpPr>
          <p:nvPr/>
        </p:nvSpPr>
        <p:spPr bwMode="auto">
          <a:xfrm>
            <a:off x="3348038" y="2997200"/>
            <a:ext cx="2160587" cy="936625"/>
          </a:xfrm>
          <a:prstGeom prst="wedgeRoundRectCallout">
            <a:avLst>
              <a:gd name="adj1" fmla="val 38171"/>
              <a:gd name="adj2" fmla="val -111185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>
                <a:latin typeface="Arial" charset="0"/>
              </a:rPr>
              <a:t>刑法評價定位是屬於事實層次的問題。</a:t>
            </a:r>
          </a:p>
        </p:txBody>
      </p:sp>
      <p:sp>
        <p:nvSpPr>
          <p:cNvPr id="75793" name="AutoShape 17"/>
          <p:cNvSpPr>
            <a:spLocks noChangeArrowheads="1"/>
          </p:cNvSpPr>
          <p:nvPr/>
        </p:nvSpPr>
        <p:spPr bwMode="auto">
          <a:xfrm>
            <a:off x="2555875" y="5300663"/>
            <a:ext cx="2879725" cy="1008062"/>
          </a:xfrm>
          <a:prstGeom prst="wedgeRoundRectCallout">
            <a:avLst>
              <a:gd name="adj1" fmla="val 43329"/>
              <a:gd name="adj2" fmla="val -92676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>
                <a:latin typeface="Arial" charset="0"/>
              </a:rPr>
              <a:t>無關行為事實的法律適用關係，而是涉及罪責判斷問題。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99FF33"/>
                </a:solidFill>
                <a:ea typeface="華康隸書體W5" pitchFamily="65" charset="-120"/>
              </a:rPr>
              <a:t>構成要件錯誤的類型</a:t>
            </a:r>
          </a:p>
        </p:txBody>
      </p:sp>
      <p:sp>
        <p:nvSpPr>
          <p:cNvPr id="76803" name="AutoShape 3"/>
          <p:cNvSpPr>
            <a:spLocks noChangeArrowheads="1"/>
          </p:cNvSpPr>
          <p:nvPr/>
        </p:nvSpPr>
        <p:spPr bwMode="auto">
          <a:xfrm>
            <a:off x="323850" y="2492375"/>
            <a:ext cx="576263" cy="273685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行為人誤認的對象</a:t>
            </a:r>
          </a:p>
        </p:txBody>
      </p:sp>
      <p:sp>
        <p:nvSpPr>
          <p:cNvPr id="76804" name="AutoShape 4"/>
          <p:cNvSpPr>
            <a:spLocks noChangeArrowheads="1"/>
          </p:cNvSpPr>
          <p:nvPr/>
        </p:nvSpPr>
        <p:spPr bwMode="auto">
          <a:xfrm>
            <a:off x="1547813" y="1484313"/>
            <a:ext cx="1871662" cy="504825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行為主體</a:t>
            </a:r>
          </a:p>
        </p:txBody>
      </p:sp>
      <p:sp>
        <p:nvSpPr>
          <p:cNvPr id="76805" name="AutoShape 5"/>
          <p:cNvSpPr>
            <a:spLocks noChangeArrowheads="1"/>
          </p:cNvSpPr>
          <p:nvPr/>
        </p:nvSpPr>
        <p:spPr bwMode="auto">
          <a:xfrm>
            <a:off x="1547813" y="2924175"/>
            <a:ext cx="1871662" cy="504825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行為手段與方式</a:t>
            </a:r>
          </a:p>
        </p:txBody>
      </p:sp>
      <p:sp>
        <p:nvSpPr>
          <p:cNvPr id="76806" name="AutoShape 6"/>
          <p:cNvSpPr>
            <a:spLocks noChangeArrowheads="1"/>
          </p:cNvSpPr>
          <p:nvPr/>
        </p:nvSpPr>
        <p:spPr bwMode="auto">
          <a:xfrm>
            <a:off x="1547813" y="4292600"/>
            <a:ext cx="1871662" cy="504825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行為客體</a:t>
            </a:r>
          </a:p>
        </p:txBody>
      </p:sp>
      <p:sp>
        <p:nvSpPr>
          <p:cNvPr id="76807" name="AutoShape 7"/>
          <p:cNvSpPr>
            <a:spLocks noChangeArrowheads="1"/>
          </p:cNvSpPr>
          <p:nvPr/>
        </p:nvSpPr>
        <p:spPr bwMode="auto">
          <a:xfrm>
            <a:off x="1547813" y="5734050"/>
            <a:ext cx="1871662" cy="504825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因果歷程</a:t>
            </a:r>
          </a:p>
        </p:txBody>
      </p:sp>
      <p:sp>
        <p:nvSpPr>
          <p:cNvPr id="76808" name="AutoShape 8"/>
          <p:cNvSpPr>
            <a:spLocks noChangeArrowheads="1"/>
          </p:cNvSpPr>
          <p:nvPr/>
        </p:nvSpPr>
        <p:spPr bwMode="auto">
          <a:xfrm>
            <a:off x="4427538" y="1196975"/>
            <a:ext cx="4248150" cy="936625"/>
          </a:xfrm>
          <a:prstGeom prst="wedgeRoundRectCallout">
            <a:avLst>
              <a:gd name="adj1" fmla="val -72458"/>
              <a:gd name="adj2" fmla="val -4407"/>
              <a:gd name="adj3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>
                <a:latin typeface="Arial" charset="0"/>
              </a:rPr>
              <a:t>行為主體是意思發動的本體，應非意思誤認的對象，故應無錯誤問題。</a:t>
            </a:r>
          </a:p>
        </p:txBody>
      </p:sp>
      <p:sp>
        <p:nvSpPr>
          <p:cNvPr id="76809" name="AutoShape 9"/>
          <p:cNvSpPr>
            <a:spLocks noChangeArrowheads="1"/>
          </p:cNvSpPr>
          <p:nvPr/>
        </p:nvSpPr>
        <p:spPr bwMode="auto">
          <a:xfrm>
            <a:off x="4140200" y="4292600"/>
            <a:ext cx="1943100" cy="504825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客體錯誤</a:t>
            </a:r>
          </a:p>
        </p:txBody>
      </p:sp>
      <p:sp>
        <p:nvSpPr>
          <p:cNvPr id="76810" name="AutoShape 10"/>
          <p:cNvSpPr>
            <a:spLocks noChangeArrowheads="1"/>
          </p:cNvSpPr>
          <p:nvPr/>
        </p:nvSpPr>
        <p:spPr bwMode="auto">
          <a:xfrm>
            <a:off x="4140200" y="5734050"/>
            <a:ext cx="2016125" cy="504825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因果歷程錯誤</a:t>
            </a:r>
          </a:p>
        </p:txBody>
      </p:sp>
      <p:cxnSp>
        <p:nvCxnSpPr>
          <p:cNvPr id="76811" name="AutoShape 11"/>
          <p:cNvCxnSpPr>
            <a:cxnSpLocks noChangeShapeType="1"/>
            <a:stCxn id="76803" idx="3"/>
            <a:endCxn id="76804" idx="1"/>
          </p:cNvCxnSpPr>
          <p:nvPr/>
        </p:nvCxnSpPr>
        <p:spPr bwMode="auto">
          <a:xfrm flipV="1">
            <a:off x="900113" y="1736725"/>
            <a:ext cx="647700" cy="21240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76812" name="AutoShape 12"/>
          <p:cNvCxnSpPr>
            <a:cxnSpLocks noChangeShapeType="1"/>
            <a:stCxn id="76803" idx="3"/>
            <a:endCxn id="76805" idx="1"/>
          </p:cNvCxnSpPr>
          <p:nvPr/>
        </p:nvCxnSpPr>
        <p:spPr bwMode="auto">
          <a:xfrm flipV="1">
            <a:off x="900113" y="3176588"/>
            <a:ext cx="647700" cy="6842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76813" name="AutoShape 13"/>
          <p:cNvCxnSpPr>
            <a:cxnSpLocks noChangeShapeType="1"/>
            <a:stCxn id="76803" idx="3"/>
            <a:endCxn id="76806" idx="1"/>
          </p:cNvCxnSpPr>
          <p:nvPr/>
        </p:nvCxnSpPr>
        <p:spPr bwMode="auto">
          <a:xfrm>
            <a:off x="900113" y="3860800"/>
            <a:ext cx="647700" cy="6842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76814" name="AutoShape 14"/>
          <p:cNvCxnSpPr>
            <a:cxnSpLocks noChangeShapeType="1"/>
            <a:stCxn id="76803" idx="3"/>
            <a:endCxn id="76807" idx="1"/>
          </p:cNvCxnSpPr>
          <p:nvPr/>
        </p:nvCxnSpPr>
        <p:spPr bwMode="auto">
          <a:xfrm>
            <a:off x="900113" y="3860800"/>
            <a:ext cx="647700" cy="21256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76815" name="AutoShape 15"/>
          <p:cNvSpPr>
            <a:spLocks noChangeArrowheads="1"/>
          </p:cNvSpPr>
          <p:nvPr/>
        </p:nvSpPr>
        <p:spPr bwMode="auto">
          <a:xfrm>
            <a:off x="4140200" y="2924175"/>
            <a:ext cx="1943100" cy="504825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行為失誤</a:t>
            </a:r>
          </a:p>
        </p:txBody>
      </p:sp>
      <p:sp>
        <p:nvSpPr>
          <p:cNvPr id="76816" name="AutoShape 16"/>
          <p:cNvSpPr>
            <a:spLocks noChangeArrowheads="1"/>
          </p:cNvSpPr>
          <p:nvPr/>
        </p:nvSpPr>
        <p:spPr bwMode="auto">
          <a:xfrm>
            <a:off x="3492500" y="3068638"/>
            <a:ext cx="574675" cy="217487"/>
          </a:xfrm>
          <a:prstGeom prst="rightArrow">
            <a:avLst>
              <a:gd name="adj1" fmla="val 50000"/>
              <a:gd name="adj2" fmla="val 66059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6817" name="AutoShape 17"/>
          <p:cNvSpPr>
            <a:spLocks noChangeArrowheads="1"/>
          </p:cNvSpPr>
          <p:nvPr/>
        </p:nvSpPr>
        <p:spPr bwMode="auto">
          <a:xfrm>
            <a:off x="3492500" y="4437063"/>
            <a:ext cx="574675" cy="215900"/>
          </a:xfrm>
          <a:prstGeom prst="rightArrow">
            <a:avLst>
              <a:gd name="adj1" fmla="val 50000"/>
              <a:gd name="adj2" fmla="val 66544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6818" name="AutoShape 18"/>
          <p:cNvSpPr>
            <a:spLocks noChangeArrowheads="1"/>
          </p:cNvSpPr>
          <p:nvPr/>
        </p:nvSpPr>
        <p:spPr bwMode="auto">
          <a:xfrm>
            <a:off x="3492500" y="5876925"/>
            <a:ext cx="574675" cy="215900"/>
          </a:xfrm>
          <a:prstGeom prst="rightArrow">
            <a:avLst>
              <a:gd name="adj1" fmla="val 50000"/>
              <a:gd name="adj2" fmla="val 66544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6819" name="AutoShape 19"/>
          <p:cNvSpPr>
            <a:spLocks noChangeArrowheads="1"/>
          </p:cNvSpPr>
          <p:nvPr/>
        </p:nvSpPr>
        <p:spPr bwMode="auto">
          <a:xfrm>
            <a:off x="6659563" y="2636838"/>
            <a:ext cx="2089150" cy="863600"/>
          </a:xfrm>
          <a:prstGeom prst="wedgeRoundRectCallout">
            <a:avLst>
              <a:gd name="adj1" fmla="val -74315"/>
              <a:gd name="adj2" fmla="val -7171"/>
              <a:gd name="adj3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>
                <a:latin typeface="Arial" charset="0"/>
              </a:rPr>
              <a:t>因行為手段的瑕疵，而發生其他結果。</a:t>
            </a:r>
          </a:p>
        </p:txBody>
      </p:sp>
      <p:sp>
        <p:nvSpPr>
          <p:cNvPr id="76820" name="AutoShape 20"/>
          <p:cNvSpPr>
            <a:spLocks noChangeArrowheads="1"/>
          </p:cNvSpPr>
          <p:nvPr/>
        </p:nvSpPr>
        <p:spPr bwMode="auto">
          <a:xfrm>
            <a:off x="6588125" y="4076700"/>
            <a:ext cx="2160588" cy="936625"/>
          </a:xfrm>
          <a:prstGeom prst="wedgeRoundRectCallout">
            <a:avLst>
              <a:gd name="adj1" fmla="val -71968"/>
              <a:gd name="adj2" fmla="val -5764"/>
              <a:gd name="adj3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>
                <a:latin typeface="Arial" charset="0"/>
              </a:rPr>
              <a:t>因客體的誤認，而使侵害對象發生錯誤。</a:t>
            </a:r>
          </a:p>
        </p:txBody>
      </p:sp>
      <p:sp>
        <p:nvSpPr>
          <p:cNvPr id="76821" name="AutoShape 21"/>
          <p:cNvSpPr>
            <a:spLocks noChangeArrowheads="1"/>
          </p:cNvSpPr>
          <p:nvPr/>
        </p:nvSpPr>
        <p:spPr bwMode="auto">
          <a:xfrm>
            <a:off x="6516688" y="5373688"/>
            <a:ext cx="2303462" cy="1150937"/>
          </a:xfrm>
          <a:prstGeom prst="wedgeRoundRectCallout">
            <a:avLst>
              <a:gd name="adj1" fmla="val -64954"/>
              <a:gd name="adj2" fmla="val -4208"/>
              <a:gd name="adj3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>
                <a:latin typeface="Arial" charset="0"/>
              </a:rPr>
              <a:t>行為與侵害結果並無錯誤，只是過程有迂迴的錯誤。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66FF33"/>
                </a:solidFill>
              </a:rPr>
              <a:t>構成要件錯誤例子</a:t>
            </a:r>
          </a:p>
        </p:txBody>
      </p:sp>
      <p:sp>
        <p:nvSpPr>
          <p:cNvPr id="77827" name="AutoShape 5"/>
          <p:cNvSpPr>
            <a:spLocks noChangeArrowheads="1"/>
          </p:cNvSpPr>
          <p:nvPr/>
        </p:nvSpPr>
        <p:spPr bwMode="auto">
          <a:xfrm>
            <a:off x="323850" y="2708275"/>
            <a:ext cx="503238" cy="2303463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類型</a:t>
            </a:r>
          </a:p>
        </p:txBody>
      </p:sp>
      <p:sp>
        <p:nvSpPr>
          <p:cNvPr id="77828" name="AutoShape 6"/>
          <p:cNvSpPr>
            <a:spLocks noChangeArrowheads="1"/>
          </p:cNvSpPr>
          <p:nvPr/>
        </p:nvSpPr>
        <p:spPr bwMode="auto">
          <a:xfrm>
            <a:off x="1547813" y="1700213"/>
            <a:ext cx="1439862" cy="433387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行為失誤</a:t>
            </a:r>
          </a:p>
        </p:txBody>
      </p:sp>
      <p:sp>
        <p:nvSpPr>
          <p:cNvPr id="77829" name="AutoShape 8"/>
          <p:cNvSpPr>
            <a:spLocks noChangeArrowheads="1"/>
          </p:cNvSpPr>
          <p:nvPr/>
        </p:nvSpPr>
        <p:spPr bwMode="auto">
          <a:xfrm>
            <a:off x="1476375" y="3644900"/>
            <a:ext cx="1655763" cy="433388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客體錯誤</a:t>
            </a:r>
          </a:p>
        </p:txBody>
      </p:sp>
      <p:sp>
        <p:nvSpPr>
          <p:cNvPr id="77830" name="AutoShape 9"/>
          <p:cNvSpPr>
            <a:spLocks noChangeArrowheads="1"/>
          </p:cNvSpPr>
          <p:nvPr/>
        </p:nvSpPr>
        <p:spPr bwMode="auto">
          <a:xfrm>
            <a:off x="1547813" y="5661025"/>
            <a:ext cx="1871662" cy="431800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因果歷程錯誤</a:t>
            </a:r>
          </a:p>
        </p:txBody>
      </p:sp>
      <p:sp>
        <p:nvSpPr>
          <p:cNvPr id="77831" name="AutoShape 10"/>
          <p:cNvSpPr>
            <a:spLocks noChangeArrowheads="1"/>
          </p:cNvSpPr>
          <p:nvPr/>
        </p:nvSpPr>
        <p:spPr bwMode="auto">
          <a:xfrm>
            <a:off x="3708400" y="1412875"/>
            <a:ext cx="4824413" cy="576263"/>
          </a:xfrm>
          <a:prstGeom prst="wedgeRoundRectCallout">
            <a:avLst>
              <a:gd name="adj1" fmla="val -63491"/>
              <a:gd name="adj2" fmla="val 4145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TW"/>
              <a:t>A</a:t>
            </a:r>
            <a:r>
              <a:rPr lang="zh-TW" altLang="en-US"/>
              <a:t>槍法欠准，想要射殺甲，卻打到乙</a:t>
            </a:r>
          </a:p>
        </p:txBody>
      </p:sp>
      <p:sp>
        <p:nvSpPr>
          <p:cNvPr id="77832" name="AutoShape 11"/>
          <p:cNvSpPr>
            <a:spLocks noChangeArrowheads="1"/>
          </p:cNvSpPr>
          <p:nvPr/>
        </p:nvSpPr>
        <p:spPr bwMode="auto">
          <a:xfrm>
            <a:off x="3779838" y="2924175"/>
            <a:ext cx="1512887" cy="4318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客體等價</a:t>
            </a:r>
          </a:p>
        </p:txBody>
      </p:sp>
      <p:sp>
        <p:nvSpPr>
          <p:cNvPr id="77833" name="AutoShape 12"/>
          <p:cNvSpPr>
            <a:spLocks noChangeArrowheads="1"/>
          </p:cNvSpPr>
          <p:nvPr/>
        </p:nvSpPr>
        <p:spPr bwMode="auto">
          <a:xfrm>
            <a:off x="3779838" y="4292600"/>
            <a:ext cx="1512887" cy="4318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客體不等價</a:t>
            </a:r>
          </a:p>
        </p:txBody>
      </p:sp>
      <p:sp>
        <p:nvSpPr>
          <p:cNvPr id="77834" name="AutoShape 13"/>
          <p:cNvSpPr>
            <a:spLocks noChangeArrowheads="1"/>
          </p:cNvSpPr>
          <p:nvPr/>
        </p:nvSpPr>
        <p:spPr bwMode="auto">
          <a:xfrm>
            <a:off x="5867400" y="2565400"/>
            <a:ext cx="2881313" cy="431800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誤甲為乙而殺之</a:t>
            </a:r>
          </a:p>
        </p:txBody>
      </p:sp>
      <p:sp>
        <p:nvSpPr>
          <p:cNvPr id="77835" name="AutoShape 14"/>
          <p:cNvSpPr>
            <a:spLocks noChangeArrowheads="1"/>
          </p:cNvSpPr>
          <p:nvPr/>
        </p:nvSpPr>
        <p:spPr bwMode="auto">
          <a:xfrm>
            <a:off x="5867400" y="3213100"/>
            <a:ext cx="2881313" cy="431800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誤甲物為乙物而偷之</a:t>
            </a:r>
          </a:p>
        </p:txBody>
      </p:sp>
      <p:sp>
        <p:nvSpPr>
          <p:cNvPr id="77836" name="AutoShape 15"/>
          <p:cNvSpPr>
            <a:spLocks noChangeArrowheads="1"/>
          </p:cNvSpPr>
          <p:nvPr/>
        </p:nvSpPr>
        <p:spPr bwMode="auto">
          <a:xfrm>
            <a:off x="5867400" y="3933825"/>
            <a:ext cx="2881313" cy="431800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誤武松為老虎而殺之</a:t>
            </a:r>
          </a:p>
        </p:txBody>
      </p:sp>
      <p:sp>
        <p:nvSpPr>
          <p:cNvPr id="77837" name="AutoShape 16"/>
          <p:cNvSpPr>
            <a:spLocks noChangeArrowheads="1"/>
          </p:cNvSpPr>
          <p:nvPr/>
        </p:nvSpPr>
        <p:spPr bwMode="auto">
          <a:xfrm>
            <a:off x="5867400" y="4652963"/>
            <a:ext cx="2881313" cy="431800"/>
          </a:xfrm>
          <a:prstGeom prst="flowChartAlternateProcess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誤老虎為武松而殺之</a:t>
            </a:r>
          </a:p>
        </p:txBody>
      </p:sp>
      <p:sp>
        <p:nvSpPr>
          <p:cNvPr id="77838" name="AutoShape 17"/>
          <p:cNvSpPr>
            <a:spLocks noChangeArrowheads="1"/>
          </p:cNvSpPr>
          <p:nvPr/>
        </p:nvSpPr>
        <p:spPr bwMode="auto">
          <a:xfrm>
            <a:off x="3995738" y="5445125"/>
            <a:ext cx="4897437" cy="863600"/>
          </a:xfrm>
          <a:prstGeom prst="wedgeRoundRectCallout">
            <a:avLst>
              <a:gd name="adj1" fmla="val -60472"/>
              <a:gd name="adj2" fmla="val -808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/>
              <a:t>甲欲殺乙而擊之，乙昏迷，甲誤其已死，而將其棄於水中，致使乙因此溺斃</a:t>
            </a:r>
          </a:p>
        </p:txBody>
      </p:sp>
      <p:cxnSp>
        <p:nvCxnSpPr>
          <p:cNvPr id="77839" name="AutoShape 18"/>
          <p:cNvCxnSpPr>
            <a:cxnSpLocks noChangeShapeType="1"/>
            <a:stCxn id="77827" idx="3"/>
            <a:endCxn id="77829" idx="1"/>
          </p:cNvCxnSpPr>
          <p:nvPr/>
        </p:nvCxnSpPr>
        <p:spPr bwMode="auto">
          <a:xfrm>
            <a:off x="827088" y="3860800"/>
            <a:ext cx="649287" cy="1588"/>
          </a:xfrm>
          <a:prstGeom prst="straightConnector1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</p:spPr>
      </p:cxnSp>
      <p:cxnSp>
        <p:nvCxnSpPr>
          <p:cNvPr id="77840" name="AutoShape 19"/>
          <p:cNvCxnSpPr>
            <a:cxnSpLocks noChangeShapeType="1"/>
            <a:stCxn id="77827" idx="3"/>
            <a:endCxn id="77828" idx="1"/>
          </p:cNvCxnSpPr>
          <p:nvPr/>
        </p:nvCxnSpPr>
        <p:spPr bwMode="auto">
          <a:xfrm flipV="1">
            <a:off x="827088" y="1917700"/>
            <a:ext cx="720725" cy="1943100"/>
          </a:xfrm>
          <a:prstGeom prst="bentConnector3">
            <a:avLst>
              <a:gd name="adj1" fmla="val 49778"/>
            </a:avLst>
          </a:prstGeom>
          <a:noFill/>
          <a:ln w="9525">
            <a:solidFill>
              <a:srgbClr val="000099"/>
            </a:solidFill>
            <a:miter lim="800000"/>
            <a:headEnd/>
            <a:tailEnd type="triangle" w="med" len="med"/>
          </a:ln>
        </p:spPr>
      </p:cxnSp>
      <p:cxnSp>
        <p:nvCxnSpPr>
          <p:cNvPr id="77841" name="AutoShape 20"/>
          <p:cNvCxnSpPr>
            <a:cxnSpLocks noChangeShapeType="1"/>
            <a:stCxn id="77827" idx="3"/>
            <a:endCxn id="77830" idx="1"/>
          </p:cNvCxnSpPr>
          <p:nvPr/>
        </p:nvCxnSpPr>
        <p:spPr bwMode="auto">
          <a:xfrm>
            <a:off x="827088" y="3860800"/>
            <a:ext cx="720725" cy="2016125"/>
          </a:xfrm>
          <a:prstGeom prst="bentConnector3">
            <a:avLst>
              <a:gd name="adj1" fmla="val 49778"/>
            </a:avLst>
          </a:prstGeom>
          <a:noFill/>
          <a:ln w="9525">
            <a:solidFill>
              <a:srgbClr val="000099"/>
            </a:solidFill>
            <a:miter lim="800000"/>
            <a:headEnd/>
            <a:tailEnd type="triangle" w="med" len="med"/>
          </a:ln>
        </p:spPr>
      </p:cxnSp>
      <p:cxnSp>
        <p:nvCxnSpPr>
          <p:cNvPr id="77842" name="AutoShape 21"/>
          <p:cNvCxnSpPr>
            <a:cxnSpLocks noChangeShapeType="1"/>
            <a:stCxn id="77829" idx="3"/>
            <a:endCxn id="77832" idx="1"/>
          </p:cNvCxnSpPr>
          <p:nvPr/>
        </p:nvCxnSpPr>
        <p:spPr bwMode="auto">
          <a:xfrm flipV="1">
            <a:off x="3132138" y="3140075"/>
            <a:ext cx="647700" cy="722313"/>
          </a:xfrm>
          <a:prstGeom prst="bentConnector3">
            <a:avLst>
              <a:gd name="adj1" fmla="val 49755"/>
            </a:avLst>
          </a:prstGeom>
          <a:noFill/>
          <a:ln w="9525">
            <a:solidFill>
              <a:srgbClr val="800000"/>
            </a:solidFill>
            <a:miter lim="800000"/>
            <a:headEnd/>
            <a:tailEnd type="triangle" w="med" len="med"/>
          </a:ln>
        </p:spPr>
      </p:cxnSp>
      <p:cxnSp>
        <p:nvCxnSpPr>
          <p:cNvPr id="77843" name="AutoShape 22"/>
          <p:cNvCxnSpPr>
            <a:cxnSpLocks noChangeShapeType="1"/>
            <a:stCxn id="77829" idx="3"/>
            <a:endCxn id="77833" idx="1"/>
          </p:cNvCxnSpPr>
          <p:nvPr/>
        </p:nvCxnSpPr>
        <p:spPr bwMode="auto">
          <a:xfrm>
            <a:off x="3132138" y="3862388"/>
            <a:ext cx="647700" cy="646112"/>
          </a:xfrm>
          <a:prstGeom prst="bentConnector3">
            <a:avLst>
              <a:gd name="adj1" fmla="val 49755"/>
            </a:avLst>
          </a:prstGeom>
          <a:noFill/>
          <a:ln w="9525">
            <a:solidFill>
              <a:srgbClr val="800000"/>
            </a:solidFill>
            <a:miter lim="800000"/>
            <a:headEnd/>
            <a:tailEnd type="triangle" w="med" len="med"/>
          </a:ln>
        </p:spPr>
      </p:cxnSp>
      <p:cxnSp>
        <p:nvCxnSpPr>
          <p:cNvPr id="77844" name="AutoShape 23"/>
          <p:cNvCxnSpPr>
            <a:cxnSpLocks noChangeShapeType="1"/>
            <a:stCxn id="77832" idx="3"/>
            <a:endCxn id="77834" idx="1"/>
          </p:cNvCxnSpPr>
          <p:nvPr/>
        </p:nvCxnSpPr>
        <p:spPr bwMode="auto">
          <a:xfrm flipV="1">
            <a:off x="5292725" y="2781300"/>
            <a:ext cx="574675" cy="358775"/>
          </a:xfrm>
          <a:prstGeom prst="bentConnector3">
            <a:avLst>
              <a:gd name="adj1" fmla="val 49722"/>
            </a:avLst>
          </a:prstGeom>
          <a:noFill/>
          <a:ln w="9525">
            <a:solidFill>
              <a:srgbClr val="800000"/>
            </a:solidFill>
            <a:miter lim="800000"/>
            <a:headEnd/>
            <a:tailEnd type="triangle" w="med" len="med"/>
          </a:ln>
        </p:spPr>
      </p:cxnSp>
      <p:cxnSp>
        <p:nvCxnSpPr>
          <p:cNvPr id="77845" name="AutoShape 24"/>
          <p:cNvCxnSpPr>
            <a:cxnSpLocks noChangeShapeType="1"/>
            <a:stCxn id="77832" idx="3"/>
            <a:endCxn id="77835" idx="1"/>
          </p:cNvCxnSpPr>
          <p:nvPr/>
        </p:nvCxnSpPr>
        <p:spPr bwMode="auto">
          <a:xfrm>
            <a:off x="5292725" y="3140075"/>
            <a:ext cx="574675" cy="288925"/>
          </a:xfrm>
          <a:prstGeom prst="bentConnector3">
            <a:avLst>
              <a:gd name="adj1" fmla="val 49722"/>
            </a:avLst>
          </a:prstGeom>
          <a:noFill/>
          <a:ln w="9525">
            <a:solidFill>
              <a:srgbClr val="800000"/>
            </a:solidFill>
            <a:miter lim="800000"/>
            <a:headEnd/>
            <a:tailEnd type="triangle" w="med" len="med"/>
          </a:ln>
        </p:spPr>
      </p:cxnSp>
      <p:cxnSp>
        <p:nvCxnSpPr>
          <p:cNvPr id="77846" name="AutoShape 25"/>
          <p:cNvCxnSpPr>
            <a:cxnSpLocks noChangeShapeType="1"/>
            <a:stCxn id="77833" idx="3"/>
            <a:endCxn id="77836" idx="1"/>
          </p:cNvCxnSpPr>
          <p:nvPr/>
        </p:nvCxnSpPr>
        <p:spPr bwMode="auto">
          <a:xfrm flipV="1">
            <a:off x="5292725" y="4149725"/>
            <a:ext cx="574675" cy="358775"/>
          </a:xfrm>
          <a:prstGeom prst="bentConnector3">
            <a:avLst>
              <a:gd name="adj1" fmla="val 49722"/>
            </a:avLst>
          </a:prstGeom>
          <a:noFill/>
          <a:ln w="9525">
            <a:solidFill>
              <a:srgbClr val="800000"/>
            </a:solidFill>
            <a:miter lim="800000"/>
            <a:headEnd/>
            <a:tailEnd type="triangle" w="med" len="med"/>
          </a:ln>
        </p:spPr>
      </p:cxnSp>
      <p:cxnSp>
        <p:nvCxnSpPr>
          <p:cNvPr id="77847" name="AutoShape 26"/>
          <p:cNvCxnSpPr>
            <a:cxnSpLocks noChangeShapeType="1"/>
            <a:stCxn id="77833" idx="3"/>
            <a:endCxn id="77837" idx="1"/>
          </p:cNvCxnSpPr>
          <p:nvPr/>
        </p:nvCxnSpPr>
        <p:spPr bwMode="auto">
          <a:xfrm>
            <a:off x="5292725" y="4508500"/>
            <a:ext cx="574675" cy="360363"/>
          </a:xfrm>
          <a:prstGeom prst="bentConnector3">
            <a:avLst>
              <a:gd name="adj1" fmla="val 49722"/>
            </a:avLst>
          </a:prstGeom>
          <a:noFill/>
          <a:ln w="9525">
            <a:solidFill>
              <a:srgbClr val="800000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ChangeArrowheads="1"/>
          </p:cNvSpPr>
          <p:nvPr/>
        </p:nvSpPr>
        <p:spPr bwMode="auto">
          <a:xfrm>
            <a:off x="2195513" y="260350"/>
            <a:ext cx="4681537" cy="720725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latin typeface="Arial" charset="0"/>
                <a:ea typeface="華康隸書體W5" pitchFamily="65" charset="-120"/>
              </a:rPr>
              <a:t>構成要件錯誤的評價</a:t>
            </a:r>
          </a:p>
        </p:txBody>
      </p:sp>
      <p:sp>
        <p:nvSpPr>
          <p:cNvPr id="78851" name="AutoShape 3"/>
          <p:cNvSpPr>
            <a:spLocks noChangeArrowheads="1"/>
          </p:cNvSpPr>
          <p:nvPr/>
        </p:nvSpPr>
        <p:spPr bwMode="auto">
          <a:xfrm>
            <a:off x="179388" y="2636838"/>
            <a:ext cx="611187" cy="2447925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錯誤類型</a:t>
            </a:r>
          </a:p>
        </p:txBody>
      </p:sp>
      <p:sp>
        <p:nvSpPr>
          <p:cNvPr id="78852" name="AutoShape 4"/>
          <p:cNvSpPr>
            <a:spLocks noChangeArrowheads="1"/>
          </p:cNvSpPr>
          <p:nvPr/>
        </p:nvSpPr>
        <p:spPr bwMode="auto">
          <a:xfrm>
            <a:off x="1476375" y="1484313"/>
            <a:ext cx="2016125" cy="504825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行為失誤</a:t>
            </a:r>
          </a:p>
        </p:txBody>
      </p:sp>
      <p:sp>
        <p:nvSpPr>
          <p:cNvPr id="78853" name="AutoShape 5"/>
          <p:cNvSpPr>
            <a:spLocks noChangeArrowheads="1"/>
          </p:cNvSpPr>
          <p:nvPr/>
        </p:nvSpPr>
        <p:spPr bwMode="auto">
          <a:xfrm>
            <a:off x="1476375" y="2997200"/>
            <a:ext cx="2016125" cy="503238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客體錯誤</a:t>
            </a:r>
          </a:p>
        </p:txBody>
      </p:sp>
      <p:sp>
        <p:nvSpPr>
          <p:cNvPr id="78854" name="AutoShape 6"/>
          <p:cNvSpPr>
            <a:spLocks noChangeArrowheads="1"/>
          </p:cNvSpPr>
          <p:nvPr/>
        </p:nvSpPr>
        <p:spPr bwMode="auto">
          <a:xfrm>
            <a:off x="1476375" y="4365625"/>
            <a:ext cx="2016125" cy="503238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因果歷程錯誤</a:t>
            </a:r>
          </a:p>
        </p:txBody>
      </p:sp>
      <p:sp>
        <p:nvSpPr>
          <p:cNvPr id="78855" name="AutoShape 7"/>
          <p:cNvSpPr>
            <a:spLocks noChangeArrowheads="1"/>
          </p:cNvSpPr>
          <p:nvPr/>
        </p:nvSpPr>
        <p:spPr bwMode="auto">
          <a:xfrm>
            <a:off x="1476375" y="5661025"/>
            <a:ext cx="2087563" cy="503238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反面構成要件錯誤</a:t>
            </a:r>
          </a:p>
        </p:txBody>
      </p:sp>
      <p:sp>
        <p:nvSpPr>
          <p:cNvPr id="78856" name="AutoShape 8"/>
          <p:cNvSpPr>
            <a:spLocks noChangeArrowheads="1"/>
          </p:cNvSpPr>
          <p:nvPr/>
        </p:nvSpPr>
        <p:spPr bwMode="auto">
          <a:xfrm>
            <a:off x="4067175" y="1196975"/>
            <a:ext cx="1584325" cy="4318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原行為</a:t>
            </a:r>
          </a:p>
        </p:txBody>
      </p:sp>
      <p:sp>
        <p:nvSpPr>
          <p:cNvPr id="78857" name="AutoShape 9"/>
          <p:cNvSpPr>
            <a:spLocks noChangeArrowheads="1"/>
          </p:cNvSpPr>
          <p:nvPr/>
        </p:nvSpPr>
        <p:spPr bwMode="auto">
          <a:xfrm>
            <a:off x="4067175" y="1844675"/>
            <a:ext cx="1584325" cy="4318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所生結果</a:t>
            </a:r>
          </a:p>
        </p:txBody>
      </p:sp>
      <p:sp>
        <p:nvSpPr>
          <p:cNvPr id="78858" name="AutoShape 10"/>
          <p:cNvSpPr>
            <a:spLocks noChangeArrowheads="1"/>
          </p:cNvSpPr>
          <p:nvPr/>
        </p:nvSpPr>
        <p:spPr bwMode="auto">
          <a:xfrm>
            <a:off x="6156325" y="1844675"/>
            <a:ext cx="1079500" cy="4318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過失</a:t>
            </a:r>
          </a:p>
        </p:txBody>
      </p:sp>
      <p:sp>
        <p:nvSpPr>
          <p:cNvPr id="78859" name="AutoShape 11"/>
          <p:cNvSpPr>
            <a:spLocks noChangeArrowheads="1"/>
          </p:cNvSpPr>
          <p:nvPr/>
        </p:nvSpPr>
        <p:spPr bwMode="auto">
          <a:xfrm>
            <a:off x="4067175" y="2565400"/>
            <a:ext cx="1657350" cy="433388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同類侵害</a:t>
            </a:r>
          </a:p>
        </p:txBody>
      </p:sp>
      <p:sp>
        <p:nvSpPr>
          <p:cNvPr id="78860" name="AutoShape 12"/>
          <p:cNvSpPr>
            <a:spLocks noChangeArrowheads="1"/>
          </p:cNvSpPr>
          <p:nvPr/>
        </p:nvSpPr>
        <p:spPr bwMode="auto">
          <a:xfrm>
            <a:off x="6156325" y="1196975"/>
            <a:ext cx="1079500" cy="4318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故意未遂</a:t>
            </a:r>
          </a:p>
        </p:txBody>
      </p:sp>
      <p:sp>
        <p:nvSpPr>
          <p:cNvPr id="78861" name="AutoShape 13"/>
          <p:cNvSpPr>
            <a:spLocks noChangeArrowheads="1"/>
          </p:cNvSpPr>
          <p:nvPr/>
        </p:nvSpPr>
        <p:spPr bwMode="auto">
          <a:xfrm>
            <a:off x="4067175" y="3500438"/>
            <a:ext cx="1657350" cy="433387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不同類侵害</a:t>
            </a:r>
          </a:p>
        </p:txBody>
      </p:sp>
      <p:sp>
        <p:nvSpPr>
          <p:cNvPr id="78862" name="AutoShape 14"/>
          <p:cNvSpPr>
            <a:spLocks noChangeArrowheads="1"/>
          </p:cNvSpPr>
          <p:nvPr/>
        </p:nvSpPr>
        <p:spPr bwMode="auto">
          <a:xfrm>
            <a:off x="6227763" y="2565400"/>
            <a:ext cx="1079500" cy="4318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無錯誤</a:t>
            </a:r>
          </a:p>
        </p:txBody>
      </p:sp>
      <p:sp>
        <p:nvSpPr>
          <p:cNvPr id="78863" name="AutoShape 15"/>
          <p:cNvSpPr>
            <a:spLocks noChangeArrowheads="1"/>
          </p:cNvSpPr>
          <p:nvPr/>
        </p:nvSpPr>
        <p:spPr bwMode="auto">
          <a:xfrm>
            <a:off x="6156325" y="3284538"/>
            <a:ext cx="1079500" cy="287337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800">
                <a:latin typeface="Arial" charset="0"/>
              </a:rPr>
              <a:t>故意未遂</a:t>
            </a:r>
          </a:p>
        </p:txBody>
      </p:sp>
      <p:sp>
        <p:nvSpPr>
          <p:cNvPr id="78864" name="AutoShape 16"/>
          <p:cNvSpPr>
            <a:spLocks noChangeArrowheads="1"/>
          </p:cNvSpPr>
          <p:nvPr/>
        </p:nvSpPr>
        <p:spPr bwMode="auto">
          <a:xfrm>
            <a:off x="6156325" y="3860800"/>
            <a:ext cx="1079500" cy="287338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800">
                <a:latin typeface="Arial" charset="0"/>
              </a:rPr>
              <a:t>過失</a:t>
            </a:r>
          </a:p>
        </p:txBody>
      </p:sp>
      <p:sp>
        <p:nvSpPr>
          <p:cNvPr id="78865" name="AutoShape 17"/>
          <p:cNvSpPr>
            <a:spLocks noChangeArrowheads="1"/>
          </p:cNvSpPr>
          <p:nvPr/>
        </p:nvSpPr>
        <p:spPr bwMode="auto">
          <a:xfrm>
            <a:off x="4067175" y="4365625"/>
            <a:ext cx="2665413" cy="503238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行為與結果發生無錯誤</a:t>
            </a:r>
          </a:p>
        </p:txBody>
      </p:sp>
      <p:sp>
        <p:nvSpPr>
          <p:cNvPr id="78866" name="AutoShape 18"/>
          <p:cNvSpPr>
            <a:spLocks noChangeArrowheads="1"/>
          </p:cNvSpPr>
          <p:nvPr/>
        </p:nvSpPr>
        <p:spPr bwMode="auto">
          <a:xfrm>
            <a:off x="7308850" y="4365625"/>
            <a:ext cx="1511300" cy="431800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依故意處罰</a:t>
            </a:r>
          </a:p>
        </p:txBody>
      </p:sp>
      <p:sp>
        <p:nvSpPr>
          <p:cNvPr id="78867" name="AutoShape 19"/>
          <p:cNvSpPr>
            <a:spLocks noChangeArrowheads="1"/>
          </p:cNvSpPr>
          <p:nvPr/>
        </p:nvSpPr>
        <p:spPr bwMode="auto">
          <a:xfrm>
            <a:off x="4211638" y="5661025"/>
            <a:ext cx="2016125" cy="503238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行為無故意</a:t>
            </a:r>
          </a:p>
        </p:txBody>
      </p:sp>
      <p:sp>
        <p:nvSpPr>
          <p:cNvPr id="78868" name="AutoShape 20"/>
          <p:cNvSpPr>
            <a:spLocks noChangeArrowheads="1"/>
          </p:cNvSpPr>
          <p:nvPr/>
        </p:nvSpPr>
        <p:spPr bwMode="auto">
          <a:xfrm>
            <a:off x="6877050" y="5661025"/>
            <a:ext cx="1798638" cy="503238"/>
          </a:xfrm>
          <a:prstGeom prst="flowChartAlternateProcess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依過失認定</a:t>
            </a:r>
          </a:p>
        </p:txBody>
      </p:sp>
      <p:sp>
        <p:nvSpPr>
          <p:cNvPr id="78869" name="AutoShape 21"/>
          <p:cNvSpPr>
            <a:spLocks noChangeArrowheads="1"/>
          </p:cNvSpPr>
          <p:nvPr/>
        </p:nvSpPr>
        <p:spPr bwMode="auto">
          <a:xfrm>
            <a:off x="7740650" y="1125538"/>
            <a:ext cx="1152525" cy="1439862"/>
          </a:xfrm>
          <a:prstGeom prst="wedgeRoundRectCallout">
            <a:avLst>
              <a:gd name="adj1" fmla="val -79338"/>
              <a:gd name="adj2" fmla="val -13616"/>
              <a:gd name="adj3" fmla="val 16667"/>
            </a:avLst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>
                <a:latin typeface="Arial" charset="0"/>
              </a:rPr>
              <a:t>一行為觸犯數罪名之想像競合。</a:t>
            </a:r>
          </a:p>
        </p:txBody>
      </p:sp>
      <p:cxnSp>
        <p:nvCxnSpPr>
          <p:cNvPr id="78870" name="AutoShape 22"/>
          <p:cNvCxnSpPr>
            <a:cxnSpLocks noChangeShapeType="1"/>
            <a:stCxn id="78860" idx="3"/>
            <a:endCxn id="78858" idx="3"/>
          </p:cNvCxnSpPr>
          <p:nvPr/>
        </p:nvCxnSpPr>
        <p:spPr bwMode="auto">
          <a:xfrm>
            <a:off x="7235825" y="1412875"/>
            <a:ext cx="1588" cy="647700"/>
          </a:xfrm>
          <a:prstGeom prst="bentConnector3">
            <a:avLst>
              <a:gd name="adj1" fmla="val 71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78871" name="AutoShape 23"/>
          <p:cNvCxnSpPr>
            <a:cxnSpLocks noChangeShapeType="1"/>
            <a:stCxn id="78863" idx="3"/>
            <a:endCxn id="78864" idx="3"/>
          </p:cNvCxnSpPr>
          <p:nvPr/>
        </p:nvCxnSpPr>
        <p:spPr bwMode="auto">
          <a:xfrm>
            <a:off x="7235825" y="3429000"/>
            <a:ext cx="1588" cy="576263"/>
          </a:xfrm>
          <a:prstGeom prst="bentConnector3">
            <a:avLst>
              <a:gd name="adj1" fmla="val 70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78872" name="AutoShape 24"/>
          <p:cNvSpPr>
            <a:spLocks noChangeArrowheads="1"/>
          </p:cNvSpPr>
          <p:nvPr/>
        </p:nvSpPr>
        <p:spPr bwMode="auto">
          <a:xfrm>
            <a:off x="7812088" y="2781300"/>
            <a:ext cx="1152525" cy="1439863"/>
          </a:xfrm>
          <a:prstGeom prst="wedgeRoundRectCallout">
            <a:avLst>
              <a:gd name="adj1" fmla="val -88153"/>
              <a:gd name="adj2" fmla="val 16704"/>
              <a:gd name="adj3" fmla="val 16667"/>
            </a:avLst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>
                <a:latin typeface="Arial" charset="0"/>
              </a:rPr>
              <a:t>一行為觸犯數罪名之想像競合。</a:t>
            </a:r>
          </a:p>
        </p:txBody>
      </p:sp>
      <p:cxnSp>
        <p:nvCxnSpPr>
          <p:cNvPr id="78873" name="AutoShape 25"/>
          <p:cNvCxnSpPr>
            <a:cxnSpLocks noChangeShapeType="1"/>
            <a:stCxn id="78851" idx="3"/>
            <a:endCxn id="78852" idx="1"/>
          </p:cNvCxnSpPr>
          <p:nvPr/>
        </p:nvCxnSpPr>
        <p:spPr bwMode="auto">
          <a:xfrm flipV="1">
            <a:off x="790575" y="1736725"/>
            <a:ext cx="685800" cy="21240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78874" name="AutoShape 26"/>
          <p:cNvCxnSpPr>
            <a:cxnSpLocks noChangeShapeType="1"/>
            <a:stCxn id="78851" idx="3"/>
            <a:endCxn id="78853" idx="1"/>
          </p:cNvCxnSpPr>
          <p:nvPr/>
        </p:nvCxnSpPr>
        <p:spPr bwMode="auto">
          <a:xfrm flipV="1">
            <a:off x="790575" y="3249613"/>
            <a:ext cx="685800" cy="6111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78875" name="AutoShape 27"/>
          <p:cNvCxnSpPr>
            <a:cxnSpLocks noChangeShapeType="1"/>
            <a:stCxn id="78851" idx="3"/>
            <a:endCxn id="78854" idx="1"/>
          </p:cNvCxnSpPr>
          <p:nvPr/>
        </p:nvCxnSpPr>
        <p:spPr bwMode="auto">
          <a:xfrm>
            <a:off x="790575" y="3860800"/>
            <a:ext cx="685800" cy="7572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78876" name="AutoShape 28"/>
          <p:cNvCxnSpPr>
            <a:cxnSpLocks noChangeShapeType="1"/>
            <a:stCxn id="78851" idx="3"/>
            <a:endCxn id="78855" idx="1"/>
          </p:cNvCxnSpPr>
          <p:nvPr/>
        </p:nvCxnSpPr>
        <p:spPr bwMode="auto">
          <a:xfrm>
            <a:off x="790575" y="3860800"/>
            <a:ext cx="685800" cy="20526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78877" name="AutoShape 29"/>
          <p:cNvCxnSpPr>
            <a:cxnSpLocks noChangeShapeType="1"/>
            <a:stCxn id="78852" idx="3"/>
            <a:endCxn id="78856" idx="1"/>
          </p:cNvCxnSpPr>
          <p:nvPr/>
        </p:nvCxnSpPr>
        <p:spPr bwMode="auto">
          <a:xfrm flipV="1">
            <a:off x="3492500" y="1412875"/>
            <a:ext cx="574675" cy="3238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78878" name="AutoShape 30"/>
          <p:cNvCxnSpPr>
            <a:cxnSpLocks noChangeShapeType="1"/>
            <a:stCxn id="78852" idx="3"/>
            <a:endCxn id="78857" idx="1"/>
          </p:cNvCxnSpPr>
          <p:nvPr/>
        </p:nvCxnSpPr>
        <p:spPr bwMode="auto">
          <a:xfrm>
            <a:off x="3492500" y="1736725"/>
            <a:ext cx="574675" cy="3238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78879" name="AutoShape 31"/>
          <p:cNvSpPr>
            <a:spLocks noChangeArrowheads="1"/>
          </p:cNvSpPr>
          <p:nvPr/>
        </p:nvSpPr>
        <p:spPr bwMode="auto">
          <a:xfrm>
            <a:off x="5724525" y="1268413"/>
            <a:ext cx="360363" cy="287337"/>
          </a:xfrm>
          <a:prstGeom prst="rightArrow">
            <a:avLst>
              <a:gd name="adj1" fmla="val 50000"/>
              <a:gd name="adj2" fmla="val 31354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8880" name="AutoShape 32"/>
          <p:cNvSpPr>
            <a:spLocks noChangeArrowheads="1"/>
          </p:cNvSpPr>
          <p:nvPr/>
        </p:nvSpPr>
        <p:spPr bwMode="auto">
          <a:xfrm>
            <a:off x="5724525" y="1916113"/>
            <a:ext cx="360363" cy="287337"/>
          </a:xfrm>
          <a:prstGeom prst="rightArrow">
            <a:avLst>
              <a:gd name="adj1" fmla="val 50000"/>
              <a:gd name="adj2" fmla="val 31354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8881" name="AutoShape 33"/>
          <p:cNvSpPr>
            <a:spLocks noChangeArrowheads="1"/>
          </p:cNvSpPr>
          <p:nvPr/>
        </p:nvSpPr>
        <p:spPr bwMode="auto">
          <a:xfrm>
            <a:off x="6877050" y="4437063"/>
            <a:ext cx="360363" cy="287337"/>
          </a:xfrm>
          <a:prstGeom prst="rightArrow">
            <a:avLst>
              <a:gd name="adj1" fmla="val 50000"/>
              <a:gd name="adj2" fmla="val 31354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8882" name="AutoShape 34"/>
          <p:cNvSpPr>
            <a:spLocks noChangeArrowheads="1"/>
          </p:cNvSpPr>
          <p:nvPr/>
        </p:nvSpPr>
        <p:spPr bwMode="auto">
          <a:xfrm>
            <a:off x="5795963" y="2636838"/>
            <a:ext cx="360362" cy="287337"/>
          </a:xfrm>
          <a:prstGeom prst="rightArrow">
            <a:avLst>
              <a:gd name="adj1" fmla="val 50000"/>
              <a:gd name="adj2" fmla="val 31354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8883" name="AutoShape 35"/>
          <p:cNvSpPr>
            <a:spLocks noChangeArrowheads="1"/>
          </p:cNvSpPr>
          <p:nvPr/>
        </p:nvSpPr>
        <p:spPr bwMode="auto">
          <a:xfrm>
            <a:off x="6372225" y="5734050"/>
            <a:ext cx="360363" cy="287338"/>
          </a:xfrm>
          <a:prstGeom prst="rightArrow">
            <a:avLst>
              <a:gd name="adj1" fmla="val 40333"/>
              <a:gd name="adj2" fmla="val 46961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8884" name="AutoShape 36"/>
          <p:cNvSpPr>
            <a:spLocks noChangeArrowheads="1"/>
          </p:cNvSpPr>
          <p:nvPr/>
        </p:nvSpPr>
        <p:spPr bwMode="auto">
          <a:xfrm>
            <a:off x="3635375" y="4508500"/>
            <a:ext cx="360363" cy="287338"/>
          </a:xfrm>
          <a:prstGeom prst="rightArrow">
            <a:avLst>
              <a:gd name="adj1" fmla="val 50000"/>
              <a:gd name="adj2" fmla="val 31354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8885" name="AutoShape 37"/>
          <p:cNvSpPr>
            <a:spLocks noChangeArrowheads="1"/>
          </p:cNvSpPr>
          <p:nvPr/>
        </p:nvSpPr>
        <p:spPr bwMode="auto">
          <a:xfrm>
            <a:off x="3708400" y="5734050"/>
            <a:ext cx="360363" cy="287338"/>
          </a:xfrm>
          <a:prstGeom prst="rightArrow">
            <a:avLst>
              <a:gd name="adj1" fmla="val 50000"/>
              <a:gd name="adj2" fmla="val 31354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78886" name="AutoShape 38"/>
          <p:cNvCxnSpPr>
            <a:cxnSpLocks noChangeShapeType="1"/>
            <a:stCxn id="78853" idx="3"/>
            <a:endCxn id="78859" idx="1"/>
          </p:cNvCxnSpPr>
          <p:nvPr/>
        </p:nvCxnSpPr>
        <p:spPr bwMode="auto">
          <a:xfrm flipV="1">
            <a:off x="3492500" y="2782888"/>
            <a:ext cx="574675" cy="4667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78887" name="AutoShape 39"/>
          <p:cNvCxnSpPr>
            <a:cxnSpLocks noChangeShapeType="1"/>
            <a:stCxn id="78853" idx="3"/>
            <a:endCxn id="78861" idx="1"/>
          </p:cNvCxnSpPr>
          <p:nvPr/>
        </p:nvCxnSpPr>
        <p:spPr bwMode="auto">
          <a:xfrm>
            <a:off x="3492500" y="3249613"/>
            <a:ext cx="574675" cy="4683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78888" name="AutoShape 40"/>
          <p:cNvCxnSpPr>
            <a:cxnSpLocks noChangeShapeType="1"/>
            <a:stCxn id="78861" idx="3"/>
            <a:endCxn id="78863" idx="1"/>
          </p:cNvCxnSpPr>
          <p:nvPr/>
        </p:nvCxnSpPr>
        <p:spPr bwMode="auto">
          <a:xfrm flipV="1">
            <a:off x="5724525" y="3429000"/>
            <a:ext cx="431800" cy="2889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78889" name="AutoShape 41"/>
          <p:cNvCxnSpPr>
            <a:cxnSpLocks noChangeShapeType="1"/>
            <a:stCxn id="78861" idx="3"/>
            <a:endCxn id="78864" idx="1"/>
          </p:cNvCxnSpPr>
          <p:nvPr/>
        </p:nvCxnSpPr>
        <p:spPr bwMode="auto">
          <a:xfrm>
            <a:off x="5724525" y="3717925"/>
            <a:ext cx="431800" cy="2873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AutoShape 2"/>
          <p:cNvSpPr>
            <a:spLocks noChangeArrowheads="1"/>
          </p:cNvSpPr>
          <p:nvPr/>
        </p:nvSpPr>
        <p:spPr bwMode="auto">
          <a:xfrm>
            <a:off x="2268538" y="188913"/>
            <a:ext cx="4103687" cy="719137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400">
                <a:latin typeface="Arial" charset="0"/>
                <a:ea typeface="華康隸書體W5" pitchFamily="65" charset="-120"/>
              </a:rPr>
              <a:t>禁止錯誤之評價</a:t>
            </a:r>
          </a:p>
        </p:txBody>
      </p:sp>
      <p:sp>
        <p:nvSpPr>
          <p:cNvPr id="79875" name="AutoShape 3"/>
          <p:cNvSpPr>
            <a:spLocks noChangeArrowheads="1"/>
          </p:cNvSpPr>
          <p:nvPr/>
        </p:nvSpPr>
        <p:spPr bwMode="auto">
          <a:xfrm>
            <a:off x="900113" y="2636838"/>
            <a:ext cx="2951162" cy="576262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不可避免之禁止錯誤</a:t>
            </a:r>
          </a:p>
        </p:txBody>
      </p:sp>
      <p:sp>
        <p:nvSpPr>
          <p:cNvPr id="79876" name="AutoShape 4"/>
          <p:cNvSpPr>
            <a:spLocks noChangeArrowheads="1"/>
          </p:cNvSpPr>
          <p:nvPr/>
        </p:nvSpPr>
        <p:spPr bwMode="auto">
          <a:xfrm>
            <a:off x="4932363" y="2636838"/>
            <a:ext cx="2881312" cy="576262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可避免之禁止錯誤</a:t>
            </a:r>
          </a:p>
        </p:txBody>
      </p:sp>
      <p:sp>
        <p:nvSpPr>
          <p:cNvPr id="79877" name="AutoShape 5"/>
          <p:cNvSpPr>
            <a:spLocks noChangeArrowheads="1"/>
          </p:cNvSpPr>
          <p:nvPr/>
        </p:nvSpPr>
        <p:spPr bwMode="auto">
          <a:xfrm>
            <a:off x="2700338" y="1412875"/>
            <a:ext cx="3240087" cy="576263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禁止錯誤的類型</a:t>
            </a:r>
          </a:p>
        </p:txBody>
      </p:sp>
      <p:sp>
        <p:nvSpPr>
          <p:cNvPr id="79878" name="AutoShape 6"/>
          <p:cNvSpPr>
            <a:spLocks noChangeArrowheads="1"/>
          </p:cNvSpPr>
          <p:nvPr/>
        </p:nvSpPr>
        <p:spPr bwMode="auto">
          <a:xfrm>
            <a:off x="900113" y="3644900"/>
            <a:ext cx="647700" cy="194310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具有正當理由</a:t>
            </a:r>
          </a:p>
        </p:txBody>
      </p:sp>
      <p:sp>
        <p:nvSpPr>
          <p:cNvPr id="79879" name="AutoShape 7"/>
          <p:cNvSpPr>
            <a:spLocks noChangeArrowheads="1"/>
          </p:cNvSpPr>
          <p:nvPr/>
        </p:nvSpPr>
        <p:spPr bwMode="auto">
          <a:xfrm>
            <a:off x="3348038" y="3644900"/>
            <a:ext cx="647700" cy="1944688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不可避免誤認</a:t>
            </a:r>
          </a:p>
        </p:txBody>
      </p:sp>
      <p:cxnSp>
        <p:nvCxnSpPr>
          <p:cNvPr id="79880" name="AutoShape 8"/>
          <p:cNvCxnSpPr>
            <a:cxnSpLocks noChangeShapeType="1"/>
            <a:stCxn id="79875" idx="2"/>
            <a:endCxn id="79878" idx="0"/>
          </p:cNvCxnSpPr>
          <p:nvPr/>
        </p:nvCxnSpPr>
        <p:spPr bwMode="auto">
          <a:xfrm rot="5400000">
            <a:off x="1584326" y="2852737"/>
            <a:ext cx="431800" cy="11525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79881" name="AutoShape 9"/>
          <p:cNvCxnSpPr>
            <a:cxnSpLocks noChangeShapeType="1"/>
            <a:stCxn id="79875" idx="2"/>
            <a:endCxn id="79879" idx="0"/>
          </p:cNvCxnSpPr>
          <p:nvPr/>
        </p:nvCxnSpPr>
        <p:spPr bwMode="auto">
          <a:xfrm rot="16200000" flipH="1">
            <a:off x="2808288" y="2781300"/>
            <a:ext cx="431800" cy="12954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79882" name="AutoShape 10"/>
          <p:cNvCxnSpPr>
            <a:cxnSpLocks noChangeShapeType="1"/>
            <a:stCxn id="79878" idx="2"/>
            <a:endCxn id="79879" idx="2"/>
          </p:cNvCxnSpPr>
          <p:nvPr/>
        </p:nvCxnSpPr>
        <p:spPr bwMode="auto">
          <a:xfrm rot="16200000" flipH="1">
            <a:off x="2447132" y="4364831"/>
            <a:ext cx="1588" cy="2447925"/>
          </a:xfrm>
          <a:prstGeom prst="bentConnector3">
            <a:avLst>
              <a:gd name="adj1" fmla="val 900000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79883" name="AutoShape 11"/>
          <p:cNvSpPr>
            <a:spLocks noChangeArrowheads="1"/>
          </p:cNvSpPr>
          <p:nvPr/>
        </p:nvSpPr>
        <p:spPr bwMode="auto">
          <a:xfrm>
            <a:off x="4932363" y="3573463"/>
            <a:ext cx="647700" cy="194310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誤解法律</a:t>
            </a:r>
          </a:p>
        </p:txBody>
      </p:sp>
      <p:sp>
        <p:nvSpPr>
          <p:cNvPr id="79884" name="AutoShape 12"/>
          <p:cNvSpPr>
            <a:spLocks noChangeArrowheads="1"/>
          </p:cNvSpPr>
          <p:nvPr/>
        </p:nvSpPr>
        <p:spPr bwMode="auto">
          <a:xfrm>
            <a:off x="7164388" y="3573463"/>
            <a:ext cx="576262" cy="194310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錯誤可以避免</a:t>
            </a:r>
          </a:p>
        </p:txBody>
      </p:sp>
      <p:cxnSp>
        <p:nvCxnSpPr>
          <p:cNvPr id="79885" name="AutoShape 13"/>
          <p:cNvCxnSpPr>
            <a:cxnSpLocks noChangeShapeType="1"/>
            <a:stCxn id="79876" idx="2"/>
            <a:endCxn id="79883" idx="0"/>
          </p:cNvCxnSpPr>
          <p:nvPr/>
        </p:nvCxnSpPr>
        <p:spPr bwMode="auto">
          <a:xfrm rot="5400000">
            <a:off x="5634831" y="2834482"/>
            <a:ext cx="360363" cy="1117600"/>
          </a:xfrm>
          <a:prstGeom prst="bentConnector3">
            <a:avLst>
              <a:gd name="adj1" fmla="val 4977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79886" name="AutoShape 14"/>
          <p:cNvCxnSpPr>
            <a:cxnSpLocks noChangeShapeType="1"/>
            <a:stCxn id="79876" idx="2"/>
            <a:endCxn id="79884" idx="0"/>
          </p:cNvCxnSpPr>
          <p:nvPr/>
        </p:nvCxnSpPr>
        <p:spPr bwMode="auto">
          <a:xfrm rot="16200000" flipH="1">
            <a:off x="6733381" y="2853532"/>
            <a:ext cx="360363" cy="1079500"/>
          </a:xfrm>
          <a:prstGeom prst="bentConnector3">
            <a:avLst>
              <a:gd name="adj1" fmla="val 4977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79887" name="AutoShape 15"/>
          <p:cNvCxnSpPr>
            <a:cxnSpLocks noChangeShapeType="1"/>
            <a:stCxn id="79877" idx="2"/>
            <a:endCxn id="79875" idx="0"/>
          </p:cNvCxnSpPr>
          <p:nvPr/>
        </p:nvCxnSpPr>
        <p:spPr bwMode="auto">
          <a:xfrm rot="5400000">
            <a:off x="3024982" y="1340644"/>
            <a:ext cx="647700" cy="19446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79888" name="AutoShape 16"/>
          <p:cNvCxnSpPr>
            <a:cxnSpLocks noChangeShapeType="1"/>
            <a:stCxn id="79877" idx="2"/>
            <a:endCxn id="79876" idx="0"/>
          </p:cNvCxnSpPr>
          <p:nvPr/>
        </p:nvCxnSpPr>
        <p:spPr bwMode="auto">
          <a:xfrm rot="16200000" flipH="1">
            <a:off x="5023644" y="1286669"/>
            <a:ext cx="647700" cy="20526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79889" name="AutoShape 17"/>
          <p:cNvCxnSpPr>
            <a:cxnSpLocks noChangeShapeType="1"/>
            <a:stCxn id="79883" idx="2"/>
            <a:endCxn id="79884" idx="2"/>
          </p:cNvCxnSpPr>
          <p:nvPr/>
        </p:nvCxnSpPr>
        <p:spPr bwMode="auto">
          <a:xfrm rot="16200000" flipH="1">
            <a:off x="6353969" y="4418807"/>
            <a:ext cx="1587" cy="2197100"/>
          </a:xfrm>
          <a:prstGeom prst="bentConnector3">
            <a:avLst>
              <a:gd name="adj1" fmla="val 990000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79890" name="AutoShape 18"/>
          <p:cNvSpPr>
            <a:spLocks noChangeArrowheads="1"/>
          </p:cNvSpPr>
          <p:nvPr/>
        </p:nvSpPr>
        <p:spPr bwMode="auto">
          <a:xfrm>
            <a:off x="1116013" y="6237288"/>
            <a:ext cx="2663825" cy="43180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免除責任</a:t>
            </a:r>
          </a:p>
        </p:txBody>
      </p:sp>
      <p:sp>
        <p:nvSpPr>
          <p:cNvPr id="79891" name="AutoShape 19"/>
          <p:cNvSpPr>
            <a:spLocks noChangeArrowheads="1"/>
          </p:cNvSpPr>
          <p:nvPr/>
        </p:nvSpPr>
        <p:spPr bwMode="auto">
          <a:xfrm>
            <a:off x="5076825" y="6237288"/>
            <a:ext cx="2663825" cy="43180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減輕責任</a:t>
            </a:r>
          </a:p>
        </p:txBody>
      </p:sp>
      <p:sp>
        <p:nvSpPr>
          <p:cNvPr id="79892" name="AutoShape 20"/>
          <p:cNvSpPr>
            <a:spLocks noChangeArrowheads="1"/>
          </p:cNvSpPr>
          <p:nvPr/>
        </p:nvSpPr>
        <p:spPr bwMode="auto">
          <a:xfrm>
            <a:off x="2339975" y="5805488"/>
            <a:ext cx="287338" cy="360362"/>
          </a:xfrm>
          <a:prstGeom prst="downArrow">
            <a:avLst>
              <a:gd name="adj1" fmla="val 50000"/>
              <a:gd name="adj2" fmla="val 31353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79893" name="AutoShape 21"/>
          <p:cNvSpPr>
            <a:spLocks noChangeArrowheads="1"/>
          </p:cNvSpPr>
          <p:nvPr/>
        </p:nvSpPr>
        <p:spPr bwMode="auto">
          <a:xfrm>
            <a:off x="6227763" y="5805488"/>
            <a:ext cx="287337" cy="360362"/>
          </a:xfrm>
          <a:prstGeom prst="downArrow">
            <a:avLst>
              <a:gd name="adj1" fmla="val 50000"/>
              <a:gd name="adj2" fmla="val 31354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AutoShape 4"/>
          <p:cNvSpPr>
            <a:spLocks noChangeArrowheads="1"/>
          </p:cNvSpPr>
          <p:nvPr/>
        </p:nvSpPr>
        <p:spPr bwMode="auto">
          <a:xfrm>
            <a:off x="684213" y="1989138"/>
            <a:ext cx="7559675" cy="2592387"/>
          </a:xfrm>
          <a:prstGeom prst="horizontalScroll">
            <a:avLst>
              <a:gd name="adj" fmla="val 12500"/>
            </a:avLst>
          </a:prstGeom>
          <a:solidFill>
            <a:srgbClr val="CCFF99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800"/>
              <a:t>行為階段與既未遂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38" y="309563"/>
            <a:ext cx="7929562" cy="796925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FFFF66"/>
                </a:solidFill>
                <a:effectLst/>
                <a:ea typeface="華康隸書體W5" pitchFamily="65" charset="-120"/>
              </a:rPr>
              <a:t>刑法總則規範對象類型</a:t>
            </a:r>
          </a:p>
        </p:txBody>
      </p:sp>
      <p:sp>
        <p:nvSpPr>
          <p:cNvPr id="20483" name="AutoShape 4"/>
          <p:cNvSpPr>
            <a:spLocks noChangeArrowheads="1"/>
          </p:cNvSpPr>
          <p:nvPr/>
        </p:nvSpPr>
        <p:spPr bwMode="auto">
          <a:xfrm>
            <a:off x="1619250" y="2205038"/>
            <a:ext cx="503238" cy="3600450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ea typeface="華康中楷體" pitchFamily="49" charset="-120"/>
              </a:rPr>
              <a:t>總則規定之規範對象性質</a:t>
            </a:r>
          </a:p>
        </p:txBody>
      </p:sp>
      <p:sp>
        <p:nvSpPr>
          <p:cNvPr id="20484" name="AutoShape 5"/>
          <p:cNvSpPr>
            <a:spLocks noChangeArrowheads="1"/>
          </p:cNvSpPr>
          <p:nvPr/>
        </p:nvSpPr>
        <p:spPr bwMode="auto">
          <a:xfrm>
            <a:off x="4572000" y="1844675"/>
            <a:ext cx="2519363" cy="431800"/>
          </a:xfrm>
          <a:prstGeom prst="flowChartAlternateProcess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ea typeface="華康中楷體" pitchFamily="49" charset="-120"/>
              </a:rPr>
              <a:t>刑罰權形成之規範</a:t>
            </a:r>
          </a:p>
        </p:txBody>
      </p:sp>
      <p:sp>
        <p:nvSpPr>
          <p:cNvPr id="20485" name="AutoShape 6"/>
          <p:cNvSpPr>
            <a:spLocks noChangeArrowheads="1"/>
          </p:cNvSpPr>
          <p:nvPr/>
        </p:nvSpPr>
        <p:spPr bwMode="auto">
          <a:xfrm>
            <a:off x="4572000" y="2636838"/>
            <a:ext cx="2519363" cy="431800"/>
          </a:xfrm>
          <a:prstGeom prst="flowChartAlternateProcess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ea typeface="華康中楷體" pitchFamily="49" charset="-120"/>
              </a:rPr>
              <a:t>可罰性判斷之規範</a:t>
            </a:r>
          </a:p>
        </p:txBody>
      </p:sp>
      <p:sp>
        <p:nvSpPr>
          <p:cNvPr id="20486" name="AutoShape 7"/>
          <p:cNvSpPr>
            <a:spLocks noChangeArrowheads="1"/>
          </p:cNvSpPr>
          <p:nvPr/>
        </p:nvSpPr>
        <p:spPr bwMode="auto">
          <a:xfrm>
            <a:off x="4572000" y="3357563"/>
            <a:ext cx="2592388" cy="431800"/>
          </a:xfrm>
          <a:prstGeom prst="flowChartAlternateProcess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ea typeface="華康中楷體" pitchFamily="49" charset="-120"/>
              </a:rPr>
              <a:t>裁判性之規範</a:t>
            </a:r>
          </a:p>
        </p:txBody>
      </p:sp>
      <p:sp>
        <p:nvSpPr>
          <p:cNvPr id="20487" name="AutoShape 8"/>
          <p:cNvSpPr>
            <a:spLocks noChangeArrowheads="1"/>
          </p:cNvSpPr>
          <p:nvPr/>
        </p:nvSpPr>
        <p:spPr bwMode="auto">
          <a:xfrm>
            <a:off x="4572000" y="4149725"/>
            <a:ext cx="2592388" cy="433388"/>
          </a:xfrm>
          <a:prstGeom prst="flowChartAlternateProcess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ea typeface="華康中楷體" pitchFamily="49" charset="-120"/>
              </a:rPr>
              <a:t>執行性規範</a:t>
            </a:r>
          </a:p>
        </p:txBody>
      </p:sp>
      <p:sp>
        <p:nvSpPr>
          <p:cNvPr id="20488" name="AutoShape 9"/>
          <p:cNvSpPr>
            <a:spLocks noChangeArrowheads="1"/>
          </p:cNvSpPr>
          <p:nvPr/>
        </p:nvSpPr>
        <p:spPr bwMode="auto">
          <a:xfrm>
            <a:off x="4572000" y="4941888"/>
            <a:ext cx="2592388" cy="431800"/>
          </a:xfrm>
          <a:prstGeom prst="flowChartAlternateProcess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ea typeface="華康中楷體" pitchFamily="49" charset="-120"/>
              </a:rPr>
              <a:t>執行作為撤銷規範</a:t>
            </a:r>
          </a:p>
        </p:txBody>
      </p:sp>
      <p:sp>
        <p:nvSpPr>
          <p:cNvPr id="20489" name="AutoShape 10"/>
          <p:cNvSpPr>
            <a:spLocks noChangeArrowheads="1"/>
          </p:cNvSpPr>
          <p:nvPr/>
        </p:nvSpPr>
        <p:spPr bwMode="auto">
          <a:xfrm>
            <a:off x="4572000" y="5734050"/>
            <a:ext cx="2592388" cy="431800"/>
          </a:xfrm>
          <a:prstGeom prst="flowChartAlternateProcess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ea typeface="華康中楷體" pitchFamily="49" charset="-120"/>
              </a:rPr>
              <a:t>時效規範</a:t>
            </a:r>
          </a:p>
        </p:txBody>
      </p:sp>
      <p:cxnSp>
        <p:nvCxnSpPr>
          <p:cNvPr id="20490" name="AutoShape 11"/>
          <p:cNvCxnSpPr>
            <a:cxnSpLocks noChangeShapeType="1"/>
            <a:stCxn id="20483" idx="3"/>
            <a:endCxn id="20484" idx="1"/>
          </p:cNvCxnSpPr>
          <p:nvPr/>
        </p:nvCxnSpPr>
        <p:spPr bwMode="auto">
          <a:xfrm flipV="1">
            <a:off x="2122488" y="2060575"/>
            <a:ext cx="2449512" cy="1944688"/>
          </a:xfrm>
          <a:prstGeom prst="bentConnector3">
            <a:avLst>
              <a:gd name="adj1" fmla="val 4996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0491" name="AutoShape 12"/>
          <p:cNvCxnSpPr>
            <a:cxnSpLocks noChangeShapeType="1"/>
            <a:stCxn id="20483" idx="3"/>
            <a:endCxn id="20485" idx="1"/>
          </p:cNvCxnSpPr>
          <p:nvPr/>
        </p:nvCxnSpPr>
        <p:spPr bwMode="auto">
          <a:xfrm flipV="1">
            <a:off x="2122488" y="2852738"/>
            <a:ext cx="2449512" cy="1152525"/>
          </a:xfrm>
          <a:prstGeom prst="bentConnector3">
            <a:avLst>
              <a:gd name="adj1" fmla="val 4996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0492" name="AutoShape 13"/>
          <p:cNvCxnSpPr>
            <a:cxnSpLocks noChangeShapeType="1"/>
            <a:stCxn id="20483" idx="3"/>
            <a:endCxn id="20486" idx="1"/>
          </p:cNvCxnSpPr>
          <p:nvPr/>
        </p:nvCxnSpPr>
        <p:spPr bwMode="auto">
          <a:xfrm flipV="1">
            <a:off x="2122488" y="3573463"/>
            <a:ext cx="2449512" cy="431800"/>
          </a:xfrm>
          <a:prstGeom prst="bentConnector3">
            <a:avLst>
              <a:gd name="adj1" fmla="val 4996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0493" name="AutoShape 14"/>
          <p:cNvCxnSpPr>
            <a:cxnSpLocks noChangeShapeType="1"/>
            <a:stCxn id="20483" idx="3"/>
            <a:endCxn id="20487" idx="1"/>
          </p:cNvCxnSpPr>
          <p:nvPr/>
        </p:nvCxnSpPr>
        <p:spPr bwMode="auto">
          <a:xfrm>
            <a:off x="2122488" y="4005263"/>
            <a:ext cx="2449512" cy="361950"/>
          </a:xfrm>
          <a:prstGeom prst="bentConnector3">
            <a:avLst>
              <a:gd name="adj1" fmla="val 4996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0494" name="AutoShape 15"/>
          <p:cNvCxnSpPr>
            <a:cxnSpLocks noChangeShapeType="1"/>
            <a:stCxn id="20483" idx="3"/>
            <a:endCxn id="20488" idx="1"/>
          </p:cNvCxnSpPr>
          <p:nvPr/>
        </p:nvCxnSpPr>
        <p:spPr bwMode="auto">
          <a:xfrm>
            <a:off x="2122488" y="4005263"/>
            <a:ext cx="2449512" cy="1152525"/>
          </a:xfrm>
          <a:prstGeom prst="bentConnector3">
            <a:avLst>
              <a:gd name="adj1" fmla="val 4996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0495" name="AutoShape 16"/>
          <p:cNvCxnSpPr>
            <a:cxnSpLocks noChangeShapeType="1"/>
            <a:stCxn id="20483" idx="3"/>
            <a:endCxn id="20489" idx="1"/>
          </p:cNvCxnSpPr>
          <p:nvPr/>
        </p:nvCxnSpPr>
        <p:spPr bwMode="auto">
          <a:xfrm>
            <a:off x="2122488" y="4005263"/>
            <a:ext cx="2449512" cy="1944687"/>
          </a:xfrm>
          <a:prstGeom prst="bentConnector3">
            <a:avLst>
              <a:gd name="adj1" fmla="val 4996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AutoShape 2"/>
          <p:cNvSpPr>
            <a:spLocks noChangeArrowheads="1"/>
          </p:cNvSpPr>
          <p:nvPr/>
        </p:nvSpPr>
        <p:spPr bwMode="auto">
          <a:xfrm>
            <a:off x="2339975" y="260350"/>
            <a:ext cx="4537075" cy="72072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latin typeface="Arial" charset="0"/>
                <a:ea typeface="華康隸書體W5" pitchFamily="65" charset="-120"/>
              </a:rPr>
              <a:t>行為階段的形成</a:t>
            </a:r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179388" y="3068638"/>
            <a:ext cx="1511300" cy="576262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意思形成</a:t>
            </a:r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2484438" y="2997200"/>
            <a:ext cx="936625" cy="576263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著手</a:t>
            </a: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7596188" y="2997200"/>
            <a:ext cx="936625" cy="576263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終了</a:t>
            </a:r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5867400" y="2997200"/>
            <a:ext cx="865188" cy="576263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既遂</a:t>
            </a:r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>
            <a:off x="4211638" y="2997200"/>
            <a:ext cx="863600" cy="576263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</a:rPr>
              <a:t>未遂</a:t>
            </a:r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>
            <a:off x="1763713" y="3141663"/>
            <a:ext cx="576262" cy="358775"/>
          </a:xfrm>
          <a:prstGeom prst="rightArrow">
            <a:avLst>
              <a:gd name="adj1" fmla="val 50000"/>
              <a:gd name="adj2" fmla="val 40155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657" name="AutoShape 9"/>
          <p:cNvSpPr>
            <a:spLocks noChangeArrowheads="1"/>
          </p:cNvSpPr>
          <p:nvPr/>
        </p:nvSpPr>
        <p:spPr bwMode="auto">
          <a:xfrm>
            <a:off x="3563938" y="3141663"/>
            <a:ext cx="576262" cy="358775"/>
          </a:xfrm>
          <a:prstGeom prst="rightArrow">
            <a:avLst>
              <a:gd name="adj1" fmla="val 50000"/>
              <a:gd name="adj2" fmla="val 40155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>
            <a:off x="5219700" y="3141663"/>
            <a:ext cx="576263" cy="358775"/>
          </a:xfrm>
          <a:prstGeom prst="rightArrow">
            <a:avLst>
              <a:gd name="adj1" fmla="val 50000"/>
              <a:gd name="adj2" fmla="val 40155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659" name="AutoShape 11"/>
          <p:cNvSpPr>
            <a:spLocks noChangeArrowheads="1"/>
          </p:cNvSpPr>
          <p:nvPr/>
        </p:nvSpPr>
        <p:spPr bwMode="auto">
          <a:xfrm>
            <a:off x="6877050" y="3141663"/>
            <a:ext cx="576263" cy="358775"/>
          </a:xfrm>
          <a:prstGeom prst="rightArrow">
            <a:avLst>
              <a:gd name="adj1" fmla="val 50000"/>
              <a:gd name="adj2" fmla="val 40155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660" name="AutoShape 12"/>
          <p:cNvSpPr>
            <a:spLocks noChangeArrowheads="1"/>
          </p:cNvSpPr>
          <p:nvPr/>
        </p:nvSpPr>
        <p:spPr bwMode="auto">
          <a:xfrm>
            <a:off x="611188" y="4365625"/>
            <a:ext cx="1081087" cy="1800225"/>
          </a:xfrm>
          <a:prstGeom prst="wedgeRoundRectCallout">
            <a:avLst>
              <a:gd name="adj1" fmla="val -17843"/>
              <a:gd name="adj2" fmla="val -8015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/>
          <a:p>
            <a:pPr>
              <a:lnSpc>
                <a:spcPct val="85000"/>
              </a:lnSpc>
            </a:pPr>
            <a:r>
              <a:rPr lang="zh-TW" altLang="en-US" sz="2400">
                <a:latin typeface="Arial" charset="0"/>
              </a:rPr>
              <a:t>行為形成的主觀意思基礎。</a:t>
            </a:r>
          </a:p>
        </p:txBody>
      </p:sp>
      <p:sp>
        <p:nvSpPr>
          <p:cNvPr id="27661" name="AutoShape 13"/>
          <p:cNvSpPr>
            <a:spLocks/>
          </p:cNvSpPr>
          <p:nvPr/>
        </p:nvSpPr>
        <p:spPr bwMode="auto">
          <a:xfrm rot="-5400000">
            <a:off x="5399882" y="1377156"/>
            <a:ext cx="431800" cy="5256213"/>
          </a:xfrm>
          <a:prstGeom prst="leftBrace">
            <a:avLst>
              <a:gd name="adj1" fmla="val 10144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662" name="AutoShape 14"/>
          <p:cNvSpPr>
            <a:spLocks noChangeArrowheads="1"/>
          </p:cNvSpPr>
          <p:nvPr/>
        </p:nvSpPr>
        <p:spPr bwMode="auto">
          <a:xfrm>
            <a:off x="3779838" y="4797425"/>
            <a:ext cx="2376487" cy="576263"/>
          </a:xfrm>
          <a:prstGeom prst="wedgeRoundRectCallout">
            <a:avLst>
              <a:gd name="adj1" fmla="val -11991"/>
              <a:gd name="adj2" fmla="val -17203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2400">
                <a:latin typeface="Arial" charset="0"/>
              </a:rPr>
              <a:t>行為實現階段</a:t>
            </a:r>
          </a:p>
        </p:txBody>
      </p:sp>
      <p:sp>
        <p:nvSpPr>
          <p:cNvPr id="27663" name="AutoShape 15"/>
          <p:cNvSpPr>
            <a:spLocks noChangeArrowheads="1"/>
          </p:cNvSpPr>
          <p:nvPr/>
        </p:nvSpPr>
        <p:spPr bwMode="auto">
          <a:xfrm>
            <a:off x="2268538" y="2060575"/>
            <a:ext cx="1366837" cy="431800"/>
          </a:xfrm>
          <a:prstGeom prst="wedgeRoundRectCallout">
            <a:avLst>
              <a:gd name="adj1" fmla="val -14458"/>
              <a:gd name="adj2" fmla="val 144116"/>
              <a:gd name="adj3" fmla="val 16667"/>
            </a:avLst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/>
              <a:t>行為開始</a:t>
            </a:r>
          </a:p>
        </p:txBody>
      </p:sp>
      <p:sp>
        <p:nvSpPr>
          <p:cNvPr id="27664" name="AutoShape 16"/>
          <p:cNvSpPr>
            <a:spLocks noChangeArrowheads="1"/>
          </p:cNvSpPr>
          <p:nvPr/>
        </p:nvSpPr>
        <p:spPr bwMode="auto">
          <a:xfrm>
            <a:off x="3995738" y="1557338"/>
            <a:ext cx="1296987" cy="935037"/>
          </a:xfrm>
          <a:prstGeom prst="wedgeRoundRectCallout">
            <a:avLst>
              <a:gd name="adj1" fmla="val -12421"/>
              <a:gd name="adj2" fmla="val 96519"/>
              <a:gd name="adj3" fmla="val 16667"/>
            </a:avLst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/>
              <a:t>未生結果之不法階段</a:t>
            </a:r>
          </a:p>
        </p:txBody>
      </p:sp>
      <p:sp>
        <p:nvSpPr>
          <p:cNvPr id="27665" name="AutoShape 17"/>
          <p:cNvSpPr>
            <a:spLocks noChangeArrowheads="1"/>
          </p:cNvSpPr>
          <p:nvPr/>
        </p:nvSpPr>
        <p:spPr bwMode="auto">
          <a:xfrm>
            <a:off x="5724525" y="1557338"/>
            <a:ext cx="1079500" cy="935037"/>
          </a:xfrm>
          <a:prstGeom prst="wedgeRoundRectCallout">
            <a:avLst>
              <a:gd name="adj1" fmla="val -16764"/>
              <a:gd name="adj2" fmla="val 91764"/>
              <a:gd name="adj3" fmla="val 16667"/>
            </a:avLst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/>
              <a:t>結果發生且確認</a:t>
            </a:r>
          </a:p>
        </p:txBody>
      </p:sp>
      <p:sp>
        <p:nvSpPr>
          <p:cNvPr id="27666" name="AutoShape 18"/>
          <p:cNvSpPr>
            <a:spLocks noChangeArrowheads="1"/>
          </p:cNvSpPr>
          <p:nvPr/>
        </p:nvSpPr>
        <p:spPr bwMode="auto">
          <a:xfrm>
            <a:off x="7164388" y="1557338"/>
            <a:ext cx="1439862" cy="935037"/>
          </a:xfrm>
          <a:prstGeom prst="wedgeRoundRectCallout">
            <a:avLst>
              <a:gd name="adj1" fmla="val 10528"/>
              <a:gd name="adj2" fmla="val 102630"/>
              <a:gd name="adj3" fmla="val 16667"/>
            </a:avLst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/>
              <a:t>行為放棄侵害狀態而完成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1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10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2" dur="10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8" dur="1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nimBg="1"/>
      <p:bldP spid="27652" grpId="0" animBg="1"/>
      <p:bldP spid="27653" grpId="0" animBg="1"/>
      <p:bldP spid="27654" grpId="0" animBg="1"/>
      <p:bldP spid="27655" grpId="0" animBg="1"/>
      <p:bldP spid="27656" grpId="0" animBg="1"/>
      <p:bldP spid="27657" grpId="0" animBg="1"/>
      <p:bldP spid="27658" grpId="0" animBg="1"/>
      <p:bldP spid="27659" grpId="0" animBg="1"/>
      <p:bldP spid="27660" grpId="0" animBg="1"/>
      <p:bldP spid="27661" grpId="0" animBg="1"/>
      <p:bldP spid="27662" grpId="0" animBg="1"/>
      <p:bldP spid="27663" grpId="0" animBg="1"/>
      <p:bldP spid="27664" grpId="0" animBg="1"/>
      <p:bldP spid="27665" grpId="0" animBg="1"/>
      <p:bldP spid="27666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00FF00"/>
                </a:solidFill>
              </a:rPr>
              <a:t>未遂概念爭議</a:t>
            </a:r>
          </a:p>
        </p:txBody>
      </p:sp>
      <p:sp>
        <p:nvSpPr>
          <p:cNvPr id="82947" name="AutoShape 5"/>
          <p:cNvSpPr>
            <a:spLocks noChangeArrowheads="1"/>
          </p:cNvSpPr>
          <p:nvPr/>
        </p:nvSpPr>
        <p:spPr bwMode="auto">
          <a:xfrm>
            <a:off x="611188" y="2636838"/>
            <a:ext cx="647700" cy="2016125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未遂</a:t>
            </a:r>
          </a:p>
        </p:txBody>
      </p:sp>
      <p:sp>
        <p:nvSpPr>
          <p:cNvPr id="82948" name="AutoShape 6"/>
          <p:cNvSpPr>
            <a:spLocks noChangeArrowheads="1"/>
          </p:cNvSpPr>
          <p:nvPr/>
        </p:nvSpPr>
        <p:spPr bwMode="auto">
          <a:xfrm>
            <a:off x="1908175" y="2205038"/>
            <a:ext cx="2159000" cy="503237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行為結果導向</a:t>
            </a:r>
          </a:p>
        </p:txBody>
      </p:sp>
      <p:sp>
        <p:nvSpPr>
          <p:cNvPr id="82949" name="AutoShape 7"/>
          <p:cNvSpPr>
            <a:spLocks noChangeArrowheads="1"/>
          </p:cNvSpPr>
          <p:nvPr/>
        </p:nvSpPr>
        <p:spPr bwMode="auto">
          <a:xfrm>
            <a:off x="1908175" y="4508500"/>
            <a:ext cx="2159000" cy="503238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構成要件導向</a:t>
            </a:r>
          </a:p>
        </p:txBody>
      </p:sp>
      <p:sp>
        <p:nvSpPr>
          <p:cNvPr id="82950" name="AutoShape 8"/>
          <p:cNvSpPr>
            <a:spLocks noChangeArrowheads="1"/>
          </p:cNvSpPr>
          <p:nvPr/>
        </p:nvSpPr>
        <p:spPr bwMode="auto">
          <a:xfrm>
            <a:off x="4859338" y="2205038"/>
            <a:ext cx="3744912" cy="503237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行為未生預期結果者</a:t>
            </a:r>
          </a:p>
        </p:txBody>
      </p:sp>
      <p:sp>
        <p:nvSpPr>
          <p:cNvPr id="82951" name="AutoShape 9"/>
          <p:cNvSpPr>
            <a:spLocks noChangeArrowheads="1"/>
          </p:cNvSpPr>
          <p:nvPr/>
        </p:nvSpPr>
        <p:spPr bwMode="auto">
          <a:xfrm>
            <a:off x="4859338" y="4508500"/>
            <a:ext cx="3673475" cy="504825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構成要件未完全實現</a:t>
            </a:r>
          </a:p>
        </p:txBody>
      </p:sp>
      <p:cxnSp>
        <p:nvCxnSpPr>
          <p:cNvPr id="82952" name="AutoShape 10"/>
          <p:cNvCxnSpPr>
            <a:cxnSpLocks noChangeShapeType="1"/>
            <a:stCxn id="82947" idx="3"/>
            <a:endCxn id="82948" idx="1"/>
          </p:cNvCxnSpPr>
          <p:nvPr/>
        </p:nvCxnSpPr>
        <p:spPr bwMode="auto">
          <a:xfrm flipV="1">
            <a:off x="1258888" y="2457450"/>
            <a:ext cx="649287" cy="1187450"/>
          </a:xfrm>
          <a:prstGeom prst="bentConnector3">
            <a:avLst>
              <a:gd name="adj1" fmla="val 49880"/>
            </a:avLst>
          </a:prstGeom>
          <a:noFill/>
          <a:ln w="9525">
            <a:solidFill>
              <a:srgbClr val="800000"/>
            </a:solidFill>
            <a:miter lim="800000"/>
            <a:headEnd/>
            <a:tailEnd type="triangle" w="med" len="med"/>
          </a:ln>
        </p:spPr>
      </p:cxnSp>
      <p:cxnSp>
        <p:nvCxnSpPr>
          <p:cNvPr id="82953" name="AutoShape 11"/>
          <p:cNvCxnSpPr>
            <a:cxnSpLocks noChangeShapeType="1"/>
            <a:stCxn id="82947" idx="3"/>
            <a:endCxn id="82949" idx="1"/>
          </p:cNvCxnSpPr>
          <p:nvPr/>
        </p:nvCxnSpPr>
        <p:spPr bwMode="auto">
          <a:xfrm>
            <a:off x="1258888" y="3644900"/>
            <a:ext cx="649287" cy="1116013"/>
          </a:xfrm>
          <a:prstGeom prst="bentConnector3">
            <a:avLst>
              <a:gd name="adj1" fmla="val 49880"/>
            </a:avLst>
          </a:prstGeom>
          <a:noFill/>
          <a:ln w="9525">
            <a:solidFill>
              <a:srgbClr val="800000"/>
            </a:solidFill>
            <a:miter lim="800000"/>
            <a:headEnd/>
            <a:tailEnd type="triangle" w="med" len="med"/>
          </a:ln>
        </p:spPr>
      </p:cxnSp>
      <p:sp>
        <p:nvSpPr>
          <p:cNvPr id="82954" name="AutoShape 12"/>
          <p:cNvSpPr>
            <a:spLocks noChangeArrowheads="1"/>
          </p:cNvSpPr>
          <p:nvPr/>
        </p:nvSpPr>
        <p:spPr bwMode="auto">
          <a:xfrm>
            <a:off x="4211638" y="2349500"/>
            <a:ext cx="504825" cy="215900"/>
          </a:xfrm>
          <a:prstGeom prst="rightArrow">
            <a:avLst>
              <a:gd name="adj1" fmla="val 50000"/>
              <a:gd name="adj2" fmla="val 58456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955" name="AutoShape 13"/>
          <p:cNvSpPr>
            <a:spLocks noChangeArrowheads="1"/>
          </p:cNvSpPr>
          <p:nvPr/>
        </p:nvSpPr>
        <p:spPr bwMode="auto">
          <a:xfrm>
            <a:off x="4211638" y="4652963"/>
            <a:ext cx="504825" cy="215900"/>
          </a:xfrm>
          <a:prstGeom prst="rightArrow">
            <a:avLst>
              <a:gd name="adj1" fmla="val 50000"/>
              <a:gd name="adj2" fmla="val 58456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956" name="AutoShape 14"/>
          <p:cNvSpPr>
            <a:spLocks noChangeArrowheads="1"/>
          </p:cNvSpPr>
          <p:nvPr/>
        </p:nvSpPr>
        <p:spPr bwMode="auto">
          <a:xfrm>
            <a:off x="4859338" y="3141663"/>
            <a:ext cx="3673475" cy="863600"/>
          </a:xfrm>
          <a:prstGeom prst="wedgeRoundRectCallout">
            <a:avLst>
              <a:gd name="adj1" fmla="val -2074"/>
              <a:gd name="adj2" fmla="val -98347"/>
              <a:gd name="adj3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/>
              <a:t>可以想像無未遂之行為類型，如舉動犯、抽象危險犯</a:t>
            </a:r>
          </a:p>
        </p:txBody>
      </p:sp>
      <p:sp>
        <p:nvSpPr>
          <p:cNvPr id="82957" name="AutoShape 15"/>
          <p:cNvSpPr>
            <a:spLocks noChangeArrowheads="1"/>
          </p:cNvSpPr>
          <p:nvPr/>
        </p:nvSpPr>
        <p:spPr bwMode="auto">
          <a:xfrm>
            <a:off x="4500563" y="5300663"/>
            <a:ext cx="4175125" cy="1368425"/>
          </a:xfrm>
          <a:prstGeom prst="wedgeRoundRectCallout">
            <a:avLst>
              <a:gd name="adj1" fmla="val -2472"/>
              <a:gd name="adj2" fmla="val -65778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/>
              <a:t>所有犯罪類型均有未遂型態，蓋只要構成要件未完全實現，則所有犯罪類型均需有構成要件規定。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00FF00"/>
                </a:solidFill>
              </a:rPr>
              <a:t>未遂概念上之分類</a:t>
            </a:r>
          </a:p>
        </p:txBody>
      </p:sp>
      <p:sp>
        <p:nvSpPr>
          <p:cNvPr id="83971" name="AutoShape 18"/>
          <p:cNvSpPr>
            <a:spLocks noChangeArrowheads="1"/>
          </p:cNvSpPr>
          <p:nvPr/>
        </p:nvSpPr>
        <p:spPr bwMode="auto">
          <a:xfrm>
            <a:off x="3276600" y="1412875"/>
            <a:ext cx="2447925" cy="503238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未遂形成原因</a:t>
            </a:r>
          </a:p>
        </p:txBody>
      </p:sp>
      <p:sp>
        <p:nvSpPr>
          <p:cNvPr id="83972" name="AutoShape 19"/>
          <p:cNvSpPr>
            <a:spLocks noChangeArrowheads="1"/>
          </p:cNvSpPr>
          <p:nvPr/>
        </p:nvSpPr>
        <p:spPr bwMode="auto">
          <a:xfrm>
            <a:off x="1042988" y="2420938"/>
            <a:ext cx="576262" cy="1584325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行為實行階段</a:t>
            </a:r>
          </a:p>
        </p:txBody>
      </p:sp>
      <p:sp>
        <p:nvSpPr>
          <p:cNvPr id="83973" name="AutoShape 20"/>
          <p:cNvSpPr>
            <a:spLocks noChangeArrowheads="1"/>
          </p:cNvSpPr>
          <p:nvPr/>
        </p:nvSpPr>
        <p:spPr bwMode="auto">
          <a:xfrm>
            <a:off x="7524750" y="2420938"/>
            <a:ext cx="576263" cy="15843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行為人意思</a:t>
            </a:r>
          </a:p>
        </p:txBody>
      </p:sp>
      <p:sp>
        <p:nvSpPr>
          <p:cNvPr id="83974" name="AutoShape 21"/>
          <p:cNvSpPr>
            <a:spLocks noChangeArrowheads="1"/>
          </p:cNvSpPr>
          <p:nvPr/>
        </p:nvSpPr>
        <p:spPr bwMode="auto">
          <a:xfrm>
            <a:off x="5940425" y="2420938"/>
            <a:ext cx="576263" cy="15843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結果發生可能</a:t>
            </a:r>
          </a:p>
        </p:txBody>
      </p:sp>
      <p:sp>
        <p:nvSpPr>
          <p:cNvPr id="83975" name="AutoShape 22"/>
          <p:cNvSpPr>
            <a:spLocks noChangeArrowheads="1"/>
          </p:cNvSpPr>
          <p:nvPr/>
        </p:nvSpPr>
        <p:spPr bwMode="auto">
          <a:xfrm>
            <a:off x="2555875" y="2420938"/>
            <a:ext cx="576263" cy="1584325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阻力存在與否</a:t>
            </a:r>
          </a:p>
        </p:txBody>
      </p:sp>
      <p:sp>
        <p:nvSpPr>
          <p:cNvPr id="83976" name="AutoShape 23"/>
          <p:cNvSpPr>
            <a:spLocks noChangeArrowheads="1"/>
          </p:cNvSpPr>
          <p:nvPr/>
        </p:nvSpPr>
        <p:spPr bwMode="auto">
          <a:xfrm>
            <a:off x="684213" y="4581525"/>
            <a:ext cx="503237" cy="1584325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未了未遂</a:t>
            </a:r>
          </a:p>
        </p:txBody>
      </p:sp>
      <p:sp>
        <p:nvSpPr>
          <p:cNvPr id="83977" name="AutoShape 24"/>
          <p:cNvSpPr>
            <a:spLocks noChangeArrowheads="1"/>
          </p:cNvSpPr>
          <p:nvPr/>
        </p:nvSpPr>
        <p:spPr bwMode="auto">
          <a:xfrm>
            <a:off x="1403350" y="4581525"/>
            <a:ext cx="503238" cy="1584325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既了未遂</a:t>
            </a:r>
          </a:p>
        </p:txBody>
      </p:sp>
      <p:sp>
        <p:nvSpPr>
          <p:cNvPr id="83978" name="AutoShape 25"/>
          <p:cNvSpPr>
            <a:spLocks noChangeArrowheads="1"/>
          </p:cNvSpPr>
          <p:nvPr/>
        </p:nvSpPr>
        <p:spPr bwMode="auto">
          <a:xfrm>
            <a:off x="2987675" y="4581525"/>
            <a:ext cx="503238" cy="1584325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障礙未遂</a:t>
            </a:r>
          </a:p>
        </p:txBody>
      </p:sp>
      <p:sp>
        <p:nvSpPr>
          <p:cNvPr id="83979" name="AutoShape 26"/>
          <p:cNvSpPr>
            <a:spLocks noChangeArrowheads="1"/>
          </p:cNvSpPr>
          <p:nvPr/>
        </p:nvSpPr>
        <p:spPr bwMode="auto">
          <a:xfrm>
            <a:off x="2195513" y="4581525"/>
            <a:ext cx="503237" cy="1584325"/>
          </a:xfrm>
          <a:prstGeom prst="flowChartAlternateProcess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一般未遂</a:t>
            </a:r>
          </a:p>
        </p:txBody>
      </p:sp>
      <p:sp>
        <p:nvSpPr>
          <p:cNvPr id="83980" name="AutoShape 27"/>
          <p:cNvSpPr>
            <a:spLocks noChangeArrowheads="1"/>
          </p:cNvSpPr>
          <p:nvPr/>
        </p:nvSpPr>
        <p:spPr bwMode="auto">
          <a:xfrm>
            <a:off x="5580063" y="4581525"/>
            <a:ext cx="503237" cy="15843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普通未遂</a:t>
            </a:r>
          </a:p>
        </p:txBody>
      </p:sp>
      <p:sp>
        <p:nvSpPr>
          <p:cNvPr id="83981" name="AutoShape 28"/>
          <p:cNvSpPr>
            <a:spLocks noChangeArrowheads="1"/>
          </p:cNvSpPr>
          <p:nvPr/>
        </p:nvSpPr>
        <p:spPr bwMode="auto">
          <a:xfrm>
            <a:off x="6372225" y="4581525"/>
            <a:ext cx="503238" cy="15843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不能未遂</a:t>
            </a:r>
          </a:p>
        </p:txBody>
      </p:sp>
      <p:sp>
        <p:nvSpPr>
          <p:cNvPr id="83982" name="AutoShape 29"/>
          <p:cNvSpPr>
            <a:spLocks noChangeArrowheads="1"/>
          </p:cNvSpPr>
          <p:nvPr/>
        </p:nvSpPr>
        <p:spPr bwMode="auto">
          <a:xfrm>
            <a:off x="7956550" y="4581525"/>
            <a:ext cx="503238" cy="15843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中止未遂</a:t>
            </a:r>
          </a:p>
        </p:txBody>
      </p:sp>
      <p:sp>
        <p:nvSpPr>
          <p:cNvPr id="83983" name="AutoShape 30"/>
          <p:cNvSpPr>
            <a:spLocks noChangeArrowheads="1"/>
          </p:cNvSpPr>
          <p:nvPr/>
        </p:nvSpPr>
        <p:spPr bwMode="auto">
          <a:xfrm>
            <a:off x="7235825" y="4581525"/>
            <a:ext cx="503238" cy="15843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一般未遂</a:t>
            </a:r>
          </a:p>
        </p:txBody>
      </p:sp>
      <p:sp>
        <p:nvSpPr>
          <p:cNvPr id="83984" name="AutoShape 31"/>
          <p:cNvSpPr>
            <a:spLocks noChangeArrowheads="1"/>
          </p:cNvSpPr>
          <p:nvPr/>
        </p:nvSpPr>
        <p:spPr bwMode="auto">
          <a:xfrm>
            <a:off x="4211638" y="2420938"/>
            <a:ext cx="576262" cy="1584325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障礙因素</a:t>
            </a:r>
          </a:p>
        </p:txBody>
      </p:sp>
      <p:sp>
        <p:nvSpPr>
          <p:cNvPr id="83985" name="AutoShape 32"/>
          <p:cNvSpPr>
            <a:spLocks noChangeArrowheads="1"/>
          </p:cNvSpPr>
          <p:nvPr/>
        </p:nvSpPr>
        <p:spPr bwMode="auto">
          <a:xfrm>
            <a:off x="4643438" y="4581525"/>
            <a:ext cx="503237" cy="1584325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心界障礙未遂</a:t>
            </a:r>
          </a:p>
        </p:txBody>
      </p:sp>
      <p:sp>
        <p:nvSpPr>
          <p:cNvPr id="83986" name="AutoShape 33"/>
          <p:cNvSpPr>
            <a:spLocks noChangeArrowheads="1"/>
          </p:cNvSpPr>
          <p:nvPr/>
        </p:nvSpPr>
        <p:spPr bwMode="auto">
          <a:xfrm>
            <a:off x="3851275" y="4581525"/>
            <a:ext cx="503238" cy="1584325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外界障礙未遂</a:t>
            </a:r>
          </a:p>
        </p:txBody>
      </p:sp>
      <p:cxnSp>
        <p:nvCxnSpPr>
          <p:cNvPr id="83987" name="AutoShape 34"/>
          <p:cNvCxnSpPr>
            <a:cxnSpLocks noChangeShapeType="1"/>
            <a:stCxn id="83971" idx="2"/>
            <a:endCxn id="83972" idx="0"/>
          </p:cNvCxnSpPr>
          <p:nvPr/>
        </p:nvCxnSpPr>
        <p:spPr bwMode="auto">
          <a:xfrm rot="5400000">
            <a:off x="2663825" y="584201"/>
            <a:ext cx="504825" cy="3168650"/>
          </a:xfrm>
          <a:prstGeom prst="bentConnector3">
            <a:avLst>
              <a:gd name="adj1" fmla="val 49685"/>
            </a:avLst>
          </a:prstGeom>
          <a:noFill/>
          <a:ln w="9525">
            <a:solidFill>
              <a:srgbClr val="800000"/>
            </a:solidFill>
            <a:miter lim="800000"/>
            <a:headEnd/>
            <a:tailEnd type="triangle" w="med" len="med"/>
          </a:ln>
        </p:spPr>
      </p:cxnSp>
      <p:cxnSp>
        <p:nvCxnSpPr>
          <p:cNvPr id="83988" name="AutoShape 35"/>
          <p:cNvCxnSpPr>
            <a:cxnSpLocks noChangeShapeType="1"/>
            <a:stCxn id="83971" idx="2"/>
            <a:endCxn id="83984" idx="0"/>
          </p:cNvCxnSpPr>
          <p:nvPr/>
        </p:nvCxnSpPr>
        <p:spPr bwMode="auto">
          <a:xfrm>
            <a:off x="4500563" y="1916113"/>
            <a:ext cx="0" cy="504825"/>
          </a:xfrm>
          <a:prstGeom prst="straightConnector1">
            <a:avLst/>
          </a:prstGeom>
          <a:noFill/>
          <a:ln w="9525">
            <a:solidFill>
              <a:srgbClr val="800000"/>
            </a:solidFill>
            <a:round/>
            <a:headEnd/>
            <a:tailEnd type="triangle" w="med" len="med"/>
          </a:ln>
        </p:spPr>
      </p:cxnSp>
      <p:cxnSp>
        <p:nvCxnSpPr>
          <p:cNvPr id="83989" name="AutoShape 36"/>
          <p:cNvCxnSpPr>
            <a:cxnSpLocks noChangeShapeType="1"/>
            <a:stCxn id="83971" idx="2"/>
            <a:endCxn id="83975" idx="0"/>
          </p:cNvCxnSpPr>
          <p:nvPr/>
        </p:nvCxnSpPr>
        <p:spPr bwMode="auto">
          <a:xfrm rot="5400000">
            <a:off x="3420269" y="1340644"/>
            <a:ext cx="504825" cy="1655763"/>
          </a:xfrm>
          <a:prstGeom prst="bentConnector3">
            <a:avLst>
              <a:gd name="adj1" fmla="val 49685"/>
            </a:avLst>
          </a:prstGeom>
          <a:noFill/>
          <a:ln w="9525">
            <a:solidFill>
              <a:srgbClr val="800000"/>
            </a:solidFill>
            <a:miter lim="800000"/>
            <a:headEnd/>
            <a:tailEnd type="triangle" w="med" len="med"/>
          </a:ln>
        </p:spPr>
      </p:cxnSp>
      <p:cxnSp>
        <p:nvCxnSpPr>
          <p:cNvPr id="83990" name="AutoShape 37"/>
          <p:cNvCxnSpPr>
            <a:cxnSpLocks noChangeShapeType="1"/>
            <a:stCxn id="83971" idx="2"/>
            <a:endCxn id="83974" idx="0"/>
          </p:cNvCxnSpPr>
          <p:nvPr/>
        </p:nvCxnSpPr>
        <p:spPr bwMode="auto">
          <a:xfrm rot="16200000" flipH="1">
            <a:off x="5112544" y="1304132"/>
            <a:ext cx="504825" cy="1728787"/>
          </a:xfrm>
          <a:prstGeom prst="bentConnector3">
            <a:avLst>
              <a:gd name="adj1" fmla="val 49685"/>
            </a:avLst>
          </a:prstGeom>
          <a:noFill/>
          <a:ln w="9525">
            <a:solidFill>
              <a:srgbClr val="800000"/>
            </a:solidFill>
            <a:miter lim="800000"/>
            <a:headEnd/>
            <a:tailEnd type="triangle" w="med" len="med"/>
          </a:ln>
        </p:spPr>
      </p:cxnSp>
      <p:cxnSp>
        <p:nvCxnSpPr>
          <p:cNvPr id="83991" name="AutoShape 38"/>
          <p:cNvCxnSpPr>
            <a:cxnSpLocks noChangeShapeType="1"/>
            <a:stCxn id="83971" idx="2"/>
            <a:endCxn id="83973" idx="0"/>
          </p:cNvCxnSpPr>
          <p:nvPr/>
        </p:nvCxnSpPr>
        <p:spPr bwMode="auto">
          <a:xfrm rot="16200000" flipH="1">
            <a:off x="5904706" y="511970"/>
            <a:ext cx="504825" cy="3313112"/>
          </a:xfrm>
          <a:prstGeom prst="bentConnector3">
            <a:avLst>
              <a:gd name="adj1" fmla="val 49685"/>
            </a:avLst>
          </a:prstGeom>
          <a:noFill/>
          <a:ln w="9525">
            <a:solidFill>
              <a:srgbClr val="800000"/>
            </a:solidFill>
            <a:miter lim="800000"/>
            <a:headEnd/>
            <a:tailEnd type="triangle" w="med" len="med"/>
          </a:ln>
        </p:spPr>
      </p:cxnSp>
      <p:cxnSp>
        <p:nvCxnSpPr>
          <p:cNvPr id="83992" name="AutoShape 39"/>
          <p:cNvCxnSpPr>
            <a:cxnSpLocks noChangeShapeType="1"/>
            <a:stCxn id="83972" idx="2"/>
            <a:endCxn id="83976" idx="0"/>
          </p:cNvCxnSpPr>
          <p:nvPr/>
        </p:nvCxnSpPr>
        <p:spPr bwMode="auto">
          <a:xfrm rot="5400000">
            <a:off x="846138" y="4095750"/>
            <a:ext cx="576262" cy="395288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rgbClr val="660033"/>
            </a:solidFill>
            <a:miter lim="800000"/>
            <a:headEnd/>
            <a:tailEnd type="triangle" w="med" len="med"/>
          </a:ln>
        </p:spPr>
      </p:cxnSp>
      <p:cxnSp>
        <p:nvCxnSpPr>
          <p:cNvPr id="83993" name="AutoShape 40"/>
          <p:cNvCxnSpPr>
            <a:cxnSpLocks noChangeShapeType="1"/>
            <a:stCxn id="83972" idx="2"/>
            <a:endCxn id="83977" idx="0"/>
          </p:cNvCxnSpPr>
          <p:nvPr/>
        </p:nvCxnSpPr>
        <p:spPr bwMode="auto">
          <a:xfrm rot="16200000" flipH="1">
            <a:off x="1205707" y="4131469"/>
            <a:ext cx="576262" cy="323850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rgbClr val="660033"/>
            </a:solidFill>
            <a:miter lim="800000"/>
            <a:headEnd/>
            <a:tailEnd type="triangle" w="med" len="med"/>
          </a:ln>
        </p:spPr>
      </p:cxnSp>
      <p:cxnSp>
        <p:nvCxnSpPr>
          <p:cNvPr id="83994" name="AutoShape 41"/>
          <p:cNvCxnSpPr>
            <a:cxnSpLocks noChangeShapeType="1"/>
            <a:stCxn id="83975" idx="2"/>
            <a:endCxn id="83979" idx="0"/>
          </p:cNvCxnSpPr>
          <p:nvPr/>
        </p:nvCxnSpPr>
        <p:spPr bwMode="auto">
          <a:xfrm rot="5400000">
            <a:off x="2358232" y="4094956"/>
            <a:ext cx="576262" cy="396875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rgbClr val="660033"/>
            </a:solidFill>
            <a:miter lim="800000"/>
            <a:headEnd/>
            <a:tailEnd type="triangle" w="med" len="med"/>
          </a:ln>
        </p:spPr>
      </p:cxnSp>
      <p:cxnSp>
        <p:nvCxnSpPr>
          <p:cNvPr id="83995" name="AutoShape 42"/>
          <p:cNvCxnSpPr>
            <a:cxnSpLocks noChangeShapeType="1"/>
            <a:stCxn id="83975" idx="2"/>
            <a:endCxn id="83978" idx="0"/>
          </p:cNvCxnSpPr>
          <p:nvPr/>
        </p:nvCxnSpPr>
        <p:spPr bwMode="auto">
          <a:xfrm rot="16200000" flipH="1">
            <a:off x="2754313" y="4095750"/>
            <a:ext cx="576262" cy="395288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rgbClr val="660033"/>
            </a:solidFill>
            <a:miter lim="800000"/>
            <a:headEnd/>
            <a:tailEnd type="triangle" w="med" len="med"/>
          </a:ln>
        </p:spPr>
      </p:cxnSp>
      <p:cxnSp>
        <p:nvCxnSpPr>
          <p:cNvPr id="83996" name="AutoShape 43"/>
          <p:cNvCxnSpPr>
            <a:cxnSpLocks noChangeShapeType="1"/>
            <a:stCxn id="83984" idx="2"/>
            <a:endCxn id="83986" idx="0"/>
          </p:cNvCxnSpPr>
          <p:nvPr/>
        </p:nvCxnSpPr>
        <p:spPr bwMode="auto">
          <a:xfrm rot="5400000">
            <a:off x="4013995" y="4094956"/>
            <a:ext cx="576262" cy="396875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rgbClr val="660033"/>
            </a:solidFill>
            <a:miter lim="800000"/>
            <a:headEnd/>
            <a:tailEnd type="triangle" w="med" len="med"/>
          </a:ln>
        </p:spPr>
      </p:cxnSp>
      <p:cxnSp>
        <p:nvCxnSpPr>
          <p:cNvPr id="83997" name="AutoShape 44"/>
          <p:cNvCxnSpPr>
            <a:cxnSpLocks noChangeShapeType="1"/>
            <a:stCxn id="83984" idx="2"/>
            <a:endCxn id="83985" idx="0"/>
          </p:cNvCxnSpPr>
          <p:nvPr/>
        </p:nvCxnSpPr>
        <p:spPr bwMode="auto">
          <a:xfrm rot="16200000" flipH="1">
            <a:off x="4410076" y="4095750"/>
            <a:ext cx="576262" cy="395287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rgbClr val="660033"/>
            </a:solidFill>
            <a:miter lim="800000"/>
            <a:headEnd/>
            <a:tailEnd type="triangle" w="med" len="med"/>
          </a:ln>
        </p:spPr>
      </p:cxnSp>
      <p:cxnSp>
        <p:nvCxnSpPr>
          <p:cNvPr id="83998" name="AutoShape 45"/>
          <p:cNvCxnSpPr>
            <a:cxnSpLocks noChangeShapeType="1"/>
            <a:stCxn id="83974" idx="2"/>
            <a:endCxn id="83980" idx="0"/>
          </p:cNvCxnSpPr>
          <p:nvPr/>
        </p:nvCxnSpPr>
        <p:spPr bwMode="auto">
          <a:xfrm rot="5400000">
            <a:off x="5742782" y="4094956"/>
            <a:ext cx="576262" cy="396875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rgbClr val="660033"/>
            </a:solidFill>
            <a:miter lim="800000"/>
            <a:headEnd/>
            <a:tailEnd type="triangle" w="med" len="med"/>
          </a:ln>
        </p:spPr>
      </p:cxnSp>
      <p:cxnSp>
        <p:nvCxnSpPr>
          <p:cNvPr id="83999" name="AutoShape 46"/>
          <p:cNvCxnSpPr>
            <a:cxnSpLocks noChangeShapeType="1"/>
            <a:stCxn id="83974" idx="2"/>
            <a:endCxn id="83981" idx="0"/>
          </p:cNvCxnSpPr>
          <p:nvPr/>
        </p:nvCxnSpPr>
        <p:spPr bwMode="auto">
          <a:xfrm rot="16200000" flipH="1">
            <a:off x="6138863" y="4095750"/>
            <a:ext cx="576262" cy="395288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rgbClr val="660033"/>
            </a:solidFill>
            <a:miter lim="800000"/>
            <a:headEnd/>
            <a:tailEnd type="triangle" w="med" len="med"/>
          </a:ln>
        </p:spPr>
      </p:cxnSp>
      <p:cxnSp>
        <p:nvCxnSpPr>
          <p:cNvPr id="84000" name="AutoShape 47"/>
          <p:cNvCxnSpPr>
            <a:cxnSpLocks noChangeShapeType="1"/>
            <a:stCxn id="83973" idx="2"/>
            <a:endCxn id="83983" idx="0"/>
          </p:cNvCxnSpPr>
          <p:nvPr/>
        </p:nvCxnSpPr>
        <p:spPr bwMode="auto">
          <a:xfrm rot="5400000">
            <a:off x="7362826" y="4130675"/>
            <a:ext cx="576262" cy="325437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rgbClr val="660033"/>
            </a:solidFill>
            <a:miter lim="800000"/>
            <a:headEnd/>
            <a:tailEnd type="triangle" w="med" len="med"/>
          </a:ln>
        </p:spPr>
      </p:cxnSp>
      <p:cxnSp>
        <p:nvCxnSpPr>
          <p:cNvPr id="84001" name="AutoShape 48"/>
          <p:cNvCxnSpPr>
            <a:cxnSpLocks noChangeShapeType="1"/>
            <a:stCxn id="83973" idx="2"/>
            <a:endCxn id="83982" idx="0"/>
          </p:cNvCxnSpPr>
          <p:nvPr/>
        </p:nvCxnSpPr>
        <p:spPr bwMode="auto">
          <a:xfrm rot="16200000" flipH="1">
            <a:off x="7723188" y="4095750"/>
            <a:ext cx="576262" cy="395288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rgbClr val="660033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00FF00"/>
                </a:solidFill>
              </a:rPr>
              <a:t>未遂處罰理論</a:t>
            </a:r>
          </a:p>
        </p:txBody>
      </p:sp>
      <p:sp>
        <p:nvSpPr>
          <p:cNvPr id="84995" name="AutoShape 5"/>
          <p:cNvSpPr>
            <a:spLocks noChangeArrowheads="1"/>
          </p:cNvSpPr>
          <p:nvPr/>
        </p:nvSpPr>
        <p:spPr bwMode="auto">
          <a:xfrm>
            <a:off x="468313" y="2852738"/>
            <a:ext cx="503237" cy="2016125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未遂處罰</a:t>
            </a:r>
          </a:p>
        </p:txBody>
      </p:sp>
      <p:sp>
        <p:nvSpPr>
          <p:cNvPr id="84996" name="AutoShape 6"/>
          <p:cNvSpPr>
            <a:spLocks noChangeArrowheads="1"/>
          </p:cNvSpPr>
          <p:nvPr/>
        </p:nvSpPr>
        <p:spPr bwMode="auto">
          <a:xfrm>
            <a:off x="1619250" y="1844675"/>
            <a:ext cx="1944688" cy="431800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客觀未遂理論</a:t>
            </a:r>
          </a:p>
        </p:txBody>
      </p:sp>
      <p:sp>
        <p:nvSpPr>
          <p:cNvPr id="84997" name="AutoShape 7"/>
          <p:cNvSpPr>
            <a:spLocks noChangeArrowheads="1"/>
          </p:cNvSpPr>
          <p:nvPr/>
        </p:nvSpPr>
        <p:spPr bwMode="auto">
          <a:xfrm>
            <a:off x="1619250" y="2781300"/>
            <a:ext cx="1944688" cy="431800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主觀未遂理論</a:t>
            </a:r>
          </a:p>
        </p:txBody>
      </p:sp>
      <p:sp>
        <p:nvSpPr>
          <p:cNvPr id="84998" name="AutoShape 8"/>
          <p:cNvSpPr>
            <a:spLocks noChangeArrowheads="1"/>
          </p:cNvSpPr>
          <p:nvPr/>
        </p:nvSpPr>
        <p:spPr bwMode="auto">
          <a:xfrm>
            <a:off x="1692275" y="3644900"/>
            <a:ext cx="1944688" cy="431800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混合理論</a:t>
            </a:r>
          </a:p>
        </p:txBody>
      </p:sp>
      <p:sp>
        <p:nvSpPr>
          <p:cNvPr id="84999" name="AutoShape 9"/>
          <p:cNvSpPr>
            <a:spLocks noChangeArrowheads="1"/>
          </p:cNvSpPr>
          <p:nvPr/>
        </p:nvSpPr>
        <p:spPr bwMode="auto">
          <a:xfrm>
            <a:off x="1619250" y="4508500"/>
            <a:ext cx="1944688" cy="431800"/>
          </a:xfrm>
          <a:prstGeom prst="flowChartAlternate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印象理論</a:t>
            </a:r>
          </a:p>
        </p:txBody>
      </p:sp>
      <p:sp>
        <p:nvSpPr>
          <p:cNvPr id="85000" name="AutoShape 10"/>
          <p:cNvSpPr>
            <a:spLocks noChangeArrowheads="1"/>
          </p:cNvSpPr>
          <p:nvPr/>
        </p:nvSpPr>
        <p:spPr bwMode="auto">
          <a:xfrm>
            <a:off x="1619250" y="5516563"/>
            <a:ext cx="1944688" cy="433387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不法評價見解</a:t>
            </a:r>
          </a:p>
        </p:txBody>
      </p:sp>
      <p:cxnSp>
        <p:nvCxnSpPr>
          <p:cNvPr id="85001" name="AutoShape 11"/>
          <p:cNvCxnSpPr>
            <a:cxnSpLocks noChangeShapeType="1"/>
            <a:stCxn id="84995" idx="3"/>
            <a:endCxn id="84998" idx="1"/>
          </p:cNvCxnSpPr>
          <p:nvPr/>
        </p:nvCxnSpPr>
        <p:spPr bwMode="auto">
          <a:xfrm>
            <a:off x="971550" y="3860800"/>
            <a:ext cx="720725" cy="0"/>
          </a:xfrm>
          <a:prstGeom prst="straightConnector1">
            <a:avLst/>
          </a:prstGeom>
          <a:noFill/>
          <a:ln w="9525">
            <a:solidFill>
              <a:srgbClr val="6600CC"/>
            </a:solidFill>
            <a:round/>
            <a:headEnd/>
            <a:tailEnd type="triangle" w="med" len="med"/>
          </a:ln>
        </p:spPr>
      </p:cxnSp>
      <p:cxnSp>
        <p:nvCxnSpPr>
          <p:cNvPr id="85002" name="AutoShape 12"/>
          <p:cNvCxnSpPr>
            <a:cxnSpLocks noChangeShapeType="1"/>
            <a:stCxn id="84995" idx="3"/>
            <a:endCxn id="84997" idx="1"/>
          </p:cNvCxnSpPr>
          <p:nvPr/>
        </p:nvCxnSpPr>
        <p:spPr bwMode="auto">
          <a:xfrm flipV="1">
            <a:off x="971550" y="2997200"/>
            <a:ext cx="647700" cy="863600"/>
          </a:xfrm>
          <a:prstGeom prst="bentConnector3">
            <a:avLst>
              <a:gd name="adj1" fmla="val 49755"/>
            </a:avLst>
          </a:prstGeom>
          <a:noFill/>
          <a:ln w="9525">
            <a:solidFill>
              <a:srgbClr val="6600CC"/>
            </a:solidFill>
            <a:miter lim="800000"/>
            <a:headEnd/>
            <a:tailEnd type="triangle" w="med" len="med"/>
          </a:ln>
        </p:spPr>
      </p:cxnSp>
      <p:cxnSp>
        <p:nvCxnSpPr>
          <p:cNvPr id="85003" name="AutoShape 13"/>
          <p:cNvCxnSpPr>
            <a:cxnSpLocks noChangeShapeType="1"/>
            <a:stCxn id="84995" idx="3"/>
            <a:endCxn id="84999" idx="1"/>
          </p:cNvCxnSpPr>
          <p:nvPr/>
        </p:nvCxnSpPr>
        <p:spPr bwMode="auto">
          <a:xfrm>
            <a:off x="971550" y="3860800"/>
            <a:ext cx="647700" cy="863600"/>
          </a:xfrm>
          <a:prstGeom prst="bentConnector3">
            <a:avLst>
              <a:gd name="adj1" fmla="val 49755"/>
            </a:avLst>
          </a:prstGeom>
          <a:noFill/>
          <a:ln w="9525">
            <a:solidFill>
              <a:srgbClr val="6600CC"/>
            </a:solidFill>
            <a:miter lim="800000"/>
            <a:headEnd/>
            <a:tailEnd type="triangle" w="med" len="med"/>
          </a:ln>
        </p:spPr>
      </p:cxnSp>
      <p:cxnSp>
        <p:nvCxnSpPr>
          <p:cNvPr id="85004" name="AutoShape 14"/>
          <p:cNvCxnSpPr>
            <a:cxnSpLocks noChangeShapeType="1"/>
            <a:stCxn id="84995" idx="3"/>
            <a:endCxn id="84996" idx="1"/>
          </p:cNvCxnSpPr>
          <p:nvPr/>
        </p:nvCxnSpPr>
        <p:spPr bwMode="auto">
          <a:xfrm flipV="1">
            <a:off x="971550" y="2060575"/>
            <a:ext cx="647700" cy="1800225"/>
          </a:xfrm>
          <a:prstGeom prst="bentConnector3">
            <a:avLst>
              <a:gd name="adj1" fmla="val 49755"/>
            </a:avLst>
          </a:prstGeom>
          <a:noFill/>
          <a:ln w="9525">
            <a:solidFill>
              <a:srgbClr val="6600CC"/>
            </a:solidFill>
            <a:miter lim="800000"/>
            <a:headEnd/>
            <a:tailEnd type="triangle" w="med" len="med"/>
          </a:ln>
        </p:spPr>
      </p:cxnSp>
      <p:cxnSp>
        <p:nvCxnSpPr>
          <p:cNvPr id="85005" name="AutoShape 15"/>
          <p:cNvCxnSpPr>
            <a:cxnSpLocks noChangeShapeType="1"/>
            <a:stCxn id="84995" idx="3"/>
            <a:endCxn id="85000" idx="1"/>
          </p:cNvCxnSpPr>
          <p:nvPr/>
        </p:nvCxnSpPr>
        <p:spPr bwMode="auto">
          <a:xfrm>
            <a:off x="971550" y="3860800"/>
            <a:ext cx="647700" cy="1873250"/>
          </a:xfrm>
          <a:prstGeom prst="bentConnector3">
            <a:avLst>
              <a:gd name="adj1" fmla="val 49755"/>
            </a:avLst>
          </a:prstGeom>
          <a:noFill/>
          <a:ln w="9525">
            <a:solidFill>
              <a:srgbClr val="6600CC"/>
            </a:solidFill>
            <a:miter lim="800000"/>
            <a:headEnd/>
            <a:tailEnd type="triangle" w="med" len="med"/>
          </a:ln>
        </p:spPr>
      </p:cxnSp>
      <p:sp>
        <p:nvSpPr>
          <p:cNvPr id="85006" name="AutoShape 16"/>
          <p:cNvSpPr>
            <a:spLocks/>
          </p:cNvSpPr>
          <p:nvPr/>
        </p:nvSpPr>
        <p:spPr bwMode="auto">
          <a:xfrm>
            <a:off x="3779838" y="2060575"/>
            <a:ext cx="144462" cy="3744913"/>
          </a:xfrm>
          <a:prstGeom prst="rightBracket">
            <a:avLst>
              <a:gd name="adj" fmla="val 216026"/>
            </a:avLst>
          </a:prstGeom>
          <a:noFill/>
          <a:ln w="952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5007" name="AutoShape 17"/>
          <p:cNvSpPr>
            <a:spLocks noChangeArrowheads="1"/>
          </p:cNvSpPr>
          <p:nvPr/>
        </p:nvSpPr>
        <p:spPr bwMode="auto">
          <a:xfrm>
            <a:off x="5148263" y="1989138"/>
            <a:ext cx="3168650" cy="3960812"/>
          </a:xfrm>
          <a:prstGeom prst="wedgeRoundRectCallout">
            <a:avLst>
              <a:gd name="adj1" fmla="val -89181"/>
              <a:gd name="adj2" fmla="val -1463"/>
              <a:gd name="adj3" fmla="val 16667"/>
            </a:avLst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/>
              <a:t>未遂處罰的理念，必須從邏輯上作階段性之思考：</a:t>
            </a:r>
          </a:p>
          <a:p>
            <a:r>
              <a:rPr lang="en-US" altLang="zh-TW"/>
              <a:t>1</a:t>
            </a:r>
            <a:r>
              <a:rPr lang="zh-TW" altLang="en-US"/>
              <a:t>、</a:t>
            </a:r>
            <a:r>
              <a:rPr lang="zh-TW" altLang="en-US" b="1"/>
              <a:t>是否要處罰</a:t>
            </a:r>
            <a:r>
              <a:rPr lang="zh-TW" altLang="en-US"/>
              <a:t>：究竟係從行為危險性或是主觀惡性思考？此係未遂處罰理論所在。</a:t>
            </a:r>
          </a:p>
          <a:p>
            <a:endParaRPr lang="zh-TW" altLang="en-US"/>
          </a:p>
          <a:p>
            <a:r>
              <a:rPr lang="en-US" altLang="zh-TW"/>
              <a:t>2</a:t>
            </a:r>
            <a:r>
              <a:rPr lang="zh-TW" altLang="en-US"/>
              <a:t>、</a:t>
            </a:r>
            <a:r>
              <a:rPr lang="zh-TW" altLang="en-US" b="1"/>
              <a:t>應如何處罰</a:t>
            </a:r>
            <a:r>
              <a:rPr lang="zh-TW" altLang="en-US"/>
              <a:t>：不同原因所形成的未遂，是否需作不同程度處罰之思考？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00FF00"/>
                </a:solidFill>
              </a:rPr>
              <a:t>不能未遂</a:t>
            </a:r>
          </a:p>
        </p:txBody>
      </p:sp>
      <p:sp>
        <p:nvSpPr>
          <p:cNvPr id="86019" name="AutoShape 5"/>
          <p:cNvSpPr>
            <a:spLocks noChangeArrowheads="1"/>
          </p:cNvSpPr>
          <p:nvPr/>
        </p:nvSpPr>
        <p:spPr bwMode="auto">
          <a:xfrm>
            <a:off x="539750" y="2060575"/>
            <a:ext cx="576263" cy="338455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形成不能的原因分析</a:t>
            </a:r>
          </a:p>
        </p:txBody>
      </p:sp>
      <p:sp>
        <p:nvSpPr>
          <p:cNvPr id="86020" name="AutoShape 6"/>
          <p:cNvSpPr>
            <a:spLocks noChangeArrowheads="1"/>
          </p:cNvSpPr>
          <p:nvPr/>
        </p:nvSpPr>
        <p:spPr bwMode="auto">
          <a:xfrm>
            <a:off x="1979613" y="1844675"/>
            <a:ext cx="1871662" cy="504825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主體不能</a:t>
            </a:r>
          </a:p>
        </p:txBody>
      </p:sp>
      <p:sp>
        <p:nvSpPr>
          <p:cNvPr id="86021" name="AutoShape 7"/>
          <p:cNvSpPr>
            <a:spLocks noChangeArrowheads="1"/>
          </p:cNvSpPr>
          <p:nvPr/>
        </p:nvSpPr>
        <p:spPr bwMode="auto">
          <a:xfrm>
            <a:off x="1979613" y="3500438"/>
            <a:ext cx="1871662" cy="504825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客體不能</a:t>
            </a:r>
          </a:p>
        </p:txBody>
      </p:sp>
      <p:sp>
        <p:nvSpPr>
          <p:cNvPr id="86022" name="AutoShape 8"/>
          <p:cNvSpPr>
            <a:spLocks noChangeArrowheads="1"/>
          </p:cNvSpPr>
          <p:nvPr/>
        </p:nvSpPr>
        <p:spPr bwMode="auto">
          <a:xfrm>
            <a:off x="1979613" y="5157788"/>
            <a:ext cx="1871662" cy="504825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行為不能</a:t>
            </a:r>
          </a:p>
        </p:txBody>
      </p:sp>
      <p:cxnSp>
        <p:nvCxnSpPr>
          <p:cNvPr id="86023" name="AutoShape 9"/>
          <p:cNvCxnSpPr>
            <a:cxnSpLocks noChangeShapeType="1"/>
            <a:stCxn id="86019" idx="3"/>
            <a:endCxn id="86021" idx="1"/>
          </p:cNvCxnSpPr>
          <p:nvPr/>
        </p:nvCxnSpPr>
        <p:spPr bwMode="auto">
          <a:xfrm>
            <a:off x="1116013" y="3752850"/>
            <a:ext cx="863600" cy="0"/>
          </a:xfrm>
          <a:prstGeom prst="straightConnector1">
            <a:avLst/>
          </a:prstGeom>
          <a:noFill/>
          <a:ln w="9525">
            <a:solidFill>
              <a:srgbClr val="660066"/>
            </a:solidFill>
            <a:round/>
            <a:headEnd/>
            <a:tailEnd type="triangle" w="med" len="med"/>
          </a:ln>
        </p:spPr>
      </p:cxnSp>
      <p:cxnSp>
        <p:nvCxnSpPr>
          <p:cNvPr id="86024" name="AutoShape 10"/>
          <p:cNvCxnSpPr>
            <a:cxnSpLocks noChangeShapeType="1"/>
            <a:stCxn id="86019" idx="3"/>
            <a:endCxn id="86020" idx="1"/>
          </p:cNvCxnSpPr>
          <p:nvPr/>
        </p:nvCxnSpPr>
        <p:spPr bwMode="auto">
          <a:xfrm flipV="1">
            <a:off x="1116013" y="2097088"/>
            <a:ext cx="863600" cy="1655762"/>
          </a:xfrm>
          <a:prstGeom prst="bentConnector3">
            <a:avLst>
              <a:gd name="adj1" fmla="val 49815"/>
            </a:avLst>
          </a:prstGeom>
          <a:noFill/>
          <a:ln w="9525">
            <a:solidFill>
              <a:srgbClr val="660066"/>
            </a:solidFill>
            <a:miter lim="800000"/>
            <a:headEnd/>
            <a:tailEnd type="triangle" w="med" len="med"/>
          </a:ln>
        </p:spPr>
      </p:cxnSp>
      <p:cxnSp>
        <p:nvCxnSpPr>
          <p:cNvPr id="86025" name="AutoShape 11"/>
          <p:cNvCxnSpPr>
            <a:cxnSpLocks noChangeShapeType="1"/>
            <a:stCxn id="86019" idx="3"/>
            <a:endCxn id="86022" idx="1"/>
          </p:cNvCxnSpPr>
          <p:nvPr/>
        </p:nvCxnSpPr>
        <p:spPr bwMode="auto">
          <a:xfrm>
            <a:off x="1116013" y="3752850"/>
            <a:ext cx="863600" cy="1657350"/>
          </a:xfrm>
          <a:prstGeom prst="bentConnector3">
            <a:avLst>
              <a:gd name="adj1" fmla="val 49815"/>
            </a:avLst>
          </a:prstGeom>
          <a:noFill/>
          <a:ln w="9525">
            <a:solidFill>
              <a:srgbClr val="660066"/>
            </a:solidFill>
            <a:miter lim="800000"/>
            <a:headEnd/>
            <a:tailEnd type="triangle" w="med" len="med"/>
          </a:ln>
        </p:spPr>
      </p:cxnSp>
      <p:sp>
        <p:nvSpPr>
          <p:cNvPr id="86026" name="AutoShape 12"/>
          <p:cNvSpPr>
            <a:spLocks noChangeArrowheads="1"/>
          </p:cNvSpPr>
          <p:nvPr/>
        </p:nvSpPr>
        <p:spPr bwMode="auto">
          <a:xfrm>
            <a:off x="4427538" y="1773238"/>
            <a:ext cx="4248150" cy="792162"/>
          </a:xfrm>
          <a:prstGeom prst="wedgeRoundRectCallout">
            <a:avLst>
              <a:gd name="adj1" fmla="val -62782"/>
              <a:gd name="adj2" fmla="val -12125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/>
              <a:t>主體適格問題，係犯罪可否實現的問題，非未遂問題。</a:t>
            </a:r>
          </a:p>
        </p:txBody>
      </p:sp>
      <p:sp>
        <p:nvSpPr>
          <p:cNvPr id="86027" name="AutoShape 13"/>
          <p:cNvSpPr>
            <a:spLocks noChangeArrowheads="1"/>
          </p:cNvSpPr>
          <p:nvPr/>
        </p:nvSpPr>
        <p:spPr bwMode="auto">
          <a:xfrm>
            <a:off x="4500563" y="3429000"/>
            <a:ext cx="4248150" cy="1079500"/>
          </a:xfrm>
          <a:prstGeom prst="wedgeRoundRectCallout">
            <a:avLst>
              <a:gd name="adj1" fmla="val -64912"/>
              <a:gd name="adj2" fmla="val -20736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/>
              <a:t>客體存在與否，僅是客觀偶然的情狀，屬於一般未遂，非不能未遂範圍。</a:t>
            </a:r>
          </a:p>
        </p:txBody>
      </p:sp>
      <p:sp>
        <p:nvSpPr>
          <p:cNvPr id="86028" name="AutoShape 14"/>
          <p:cNvSpPr>
            <a:spLocks noChangeArrowheads="1"/>
          </p:cNvSpPr>
          <p:nvPr/>
        </p:nvSpPr>
        <p:spPr bwMode="auto">
          <a:xfrm>
            <a:off x="4500563" y="5013325"/>
            <a:ext cx="4248150" cy="1008063"/>
          </a:xfrm>
          <a:prstGeom prst="wedgeRoundRectCallout">
            <a:avLst>
              <a:gd name="adj1" fmla="val -64236"/>
              <a:gd name="adj2" fmla="val -5435"/>
              <a:gd name="adj3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/>
              <a:t>未遂既是行為階段問題，僅行為不能實現結果的情況，方屬不能未遂類型。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00FF00"/>
                </a:solidFill>
              </a:rPr>
              <a:t>中止未遂</a:t>
            </a:r>
          </a:p>
        </p:txBody>
      </p:sp>
      <p:sp>
        <p:nvSpPr>
          <p:cNvPr id="87043" name="AutoShape 5"/>
          <p:cNvSpPr>
            <a:spLocks noChangeArrowheads="1"/>
          </p:cNvSpPr>
          <p:nvPr/>
        </p:nvSpPr>
        <p:spPr bwMode="auto">
          <a:xfrm>
            <a:off x="3492500" y="1484313"/>
            <a:ext cx="2230438" cy="504825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基本條件</a:t>
            </a:r>
          </a:p>
        </p:txBody>
      </p:sp>
      <p:sp>
        <p:nvSpPr>
          <p:cNvPr id="87044" name="AutoShape 6"/>
          <p:cNvSpPr>
            <a:spLocks noChangeArrowheads="1"/>
          </p:cNvSpPr>
          <p:nvPr/>
        </p:nvSpPr>
        <p:spPr bwMode="auto">
          <a:xfrm>
            <a:off x="2124075" y="2492375"/>
            <a:ext cx="504825" cy="1800225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己意中止</a:t>
            </a:r>
          </a:p>
        </p:txBody>
      </p:sp>
      <p:sp>
        <p:nvSpPr>
          <p:cNvPr id="87045" name="AutoShape 7"/>
          <p:cNvSpPr>
            <a:spLocks noChangeArrowheads="1"/>
          </p:cNvSpPr>
          <p:nvPr/>
        </p:nvSpPr>
        <p:spPr bwMode="auto">
          <a:xfrm>
            <a:off x="6516688" y="2492375"/>
            <a:ext cx="504825" cy="1800225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結果不發生</a:t>
            </a:r>
          </a:p>
        </p:txBody>
      </p:sp>
      <p:sp>
        <p:nvSpPr>
          <p:cNvPr id="87046" name="AutoShape 8"/>
          <p:cNvSpPr>
            <a:spLocks noChangeArrowheads="1"/>
          </p:cNvSpPr>
          <p:nvPr/>
        </p:nvSpPr>
        <p:spPr bwMode="auto">
          <a:xfrm>
            <a:off x="4356100" y="2492375"/>
            <a:ext cx="503238" cy="1800225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放棄行為及防果</a:t>
            </a:r>
          </a:p>
        </p:txBody>
      </p:sp>
      <p:sp>
        <p:nvSpPr>
          <p:cNvPr id="87047" name="AutoShape 9"/>
          <p:cNvSpPr>
            <a:spLocks noChangeArrowheads="1"/>
          </p:cNvSpPr>
          <p:nvPr/>
        </p:nvSpPr>
        <p:spPr bwMode="auto">
          <a:xfrm>
            <a:off x="2700338" y="4652963"/>
            <a:ext cx="504825" cy="165735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既了中止</a:t>
            </a:r>
          </a:p>
        </p:txBody>
      </p:sp>
      <p:sp>
        <p:nvSpPr>
          <p:cNvPr id="87048" name="AutoShape 10"/>
          <p:cNvSpPr>
            <a:spLocks noChangeArrowheads="1"/>
          </p:cNvSpPr>
          <p:nvPr/>
        </p:nvSpPr>
        <p:spPr bwMode="auto">
          <a:xfrm>
            <a:off x="1547813" y="4652963"/>
            <a:ext cx="504825" cy="165735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未了中止</a:t>
            </a:r>
          </a:p>
        </p:txBody>
      </p:sp>
      <p:sp>
        <p:nvSpPr>
          <p:cNvPr id="87049" name="AutoShape 11"/>
          <p:cNvSpPr>
            <a:spLocks noChangeArrowheads="1"/>
          </p:cNvSpPr>
          <p:nvPr/>
        </p:nvSpPr>
        <p:spPr bwMode="auto">
          <a:xfrm>
            <a:off x="4859338" y="4652963"/>
            <a:ext cx="504825" cy="165735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有實現危險</a:t>
            </a:r>
          </a:p>
        </p:txBody>
      </p:sp>
      <p:sp>
        <p:nvSpPr>
          <p:cNvPr id="87050" name="AutoShape 12"/>
          <p:cNvSpPr>
            <a:spLocks noChangeArrowheads="1"/>
          </p:cNvSpPr>
          <p:nvPr/>
        </p:nvSpPr>
        <p:spPr bwMode="auto">
          <a:xfrm>
            <a:off x="3779838" y="4652963"/>
            <a:ext cx="504825" cy="165735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無發生危險</a:t>
            </a:r>
          </a:p>
        </p:txBody>
      </p:sp>
      <p:sp>
        <p:nvSpPr>
          <p:cNvPr id="87051" name="AutoShape 13"/>
          <p:cNvSpPr>
            <a:spLocks noChangeArrowheads="1"/>
          </p:cNvSpPr>
          <p:nvPr/>
        </p:nvSpPr>
        <p:spPr bwMode="auto">
          <a:xfrm>
            <a:off x="7019925" y="4652963"/>
            <a:ext cx="504825" cy="165735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非因己力所致</a:t>
            </a:r>
          </a:p>
        </p:txBody>
      </p:sp>
      <p:sp>
        <p:nvSpPr>
          <p:cNvPr id="87052" name="AutoShape 14"/>
          <p:cNvSpPr>
            <a:spLocks noChangeArrowheads="1"/>
          </p:cNvSpPr>
          <p:nvPr/>
        </p:nvSpPr>
        <p:spPr bwMode="auto">
          <a:xfrm>
            <a:off x="6011863" y="4652963"/>
            <a:ext cx="504825" cy="1657350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因己力所致</a:t>
            </a:r>
          </a:p>
        </p:txBody>
      </p:sp>
      <p:cxnSp>
        <p:nvCxnSpPr>
          <p:cNvPr id="87053" name="AutoShape 15"/>
          <p:cNvCxnSpPr>
            <a:cxnSpLocks noChangeShapeType="1"/>
            <a:stCxn id="87043" idx="2"/>
            <a:endCxn id="87046" idx="0"/>
          </p:cNvCxnSpPr>
          <p:nvPr/>
        </p:nvCxnSpPr>
        <p:spPr bwMode="auto">
          <a:xfrm>
            <a:off x="4608513" y="1989138"/>
            <a:ext cx="0" cy="503237"/>
          </a:xfrm>
          <a:prstGeom prst="straightConnector1">
            <a:avLst/>
          </a:prstGeom>
          <a:noFill/>
          <a:ln w="9525">
            <a:solidFill>
              <a:srgbClr val="660066"/>
            </a:solidFill>
            <a:round/>
            <a:headEnd/>
            <a:tailEnd type="triangle" w="med" len="med"/>
          </a:ln>
        </p:spPr>
      </p:cxnSp>
      <p:cxnSp>
        <p:nvCxnSpPr>
          <p:cNvPr id="87054" name="AutoShape 16"/>
          <p:cNvCxnSpPr>
            <a:cxnSpLocks noChangeShapeType="1"/>
            <a:stCxn id="87043" idx="2"/>
            <a:endCxn id="87044" idx="0"/>
          </p:cNvCxnSpPr>
          <p:nvPr/>
        </p:nvCxnSpPr>
        <p:spPr bwMode="auto">
          <a:xfrm rot="5400000">
            <a:off x="3240882" y="1124744"/>
            <a:ext cx="503237" cy="2232025"/>
          </a:xfrm>
          <a:prstGeom prst="bentConnector3">
            <a:avLst>
              <a:gd name="adj1" fmla="val 49843"/>
            </a:avLst>
          </a:prstGeom>
          <a:noFill/>
          <a:ln w="9525">
            <a:solidFill>
              <a:srgbClr val="660066"/>
            </a:solidFill>
            <a:miter lim="800000"/>
            <a:headEnd/>
            <a:tailEnd type="triangle" w="med" len="med"/>
          </a:ln>
        </p:spPr>
      </p:cxnSp>
      <p:cxnSp>
        <p:nvCxnSpPr>
          <p:cNvPr id="87055" name="AutoShape 17"/>
          <p:cNvCxnSpPr>
            <a:cxnSpLocks noChangeShapeType="1"/>
            <a:stCxn id="87043" idx="2"/>
            <a:endCxn id="87045" idx="0"/>
          </p:cNvCxnSpPr>
          <p:nvPr/>
        </p:nvCxnSpPr>
        <p:spPr bwMode="auto">
          <a:xfrm rot="16200000" flipH="1">
            <a:off x="5437188" y="1160463"/>
            <a:ext cx="503237" cy="2160587"/>
          </a:xfrm>
          <a:prstGeom prst="bentConnector3">
            <a:avLst>
              <a:gd name="adj1" fmla="val 49843"/>
            </a:avLst>
          </a:prstGeom>
          <a:noFill/>
          <a:ln w="9525">
            <a:solidFill>
              <a:srgbClr val="660066"/>
            </a:solidFill>
            <a:miter lim="800000"/>
            <a:headEnd/>
            <a:tailEnd type="triangle" w="med" len="med"/>
          </a:ln>
        </p:spPr>
      </p:cxnSp>
      <p:cxnSp>
        <p:nvCxnSpPr>
          <p:cNvPr id="87056" name="AutoShape 18"/>
          <p:cNvCxnSpPr>
            <a:cxnSpLocks noChangeShapeType="1"/>
            <a:stCxn id="87044" idx="2"/>
            <a:endCxn id="87048" idx="0"/>
          </p:cNvCxnSpPr>
          <p:nvPr/>
        </p:nvCxnSpPr>
        <p:spPr bwMode="auto">
          <a:xfrm rot="5400000">
            <a:off x="1908175" y="4184650"/>
            <a:ext cx="360363" cy="576263"/>
          </a:xfrm>
          <a:prstGeom prst="bentConnector3">
            <a:avLst>
              <a:gd name="adj1" fmla="val 49778"/>
            </a:avLst>
          </a:prstGeom>
          <a:noFill/>
          <a:ln w="9525">
            <a:solidFill>
              <a:srgbClr val="660066"/>
            </a:solidFill>
            <a:miter lim="800000"/>
            <a:headEnd/>
            <a:tailEnd type="triangle" w="med" len="med"/>
          </a:ln>
        </p:spPr>
      </p:cxnSp>
      <p:cxnSp>
        <p:nvCxnSpPr>
          <p:cNvPr id="87057" name="AutoShape 19"/>
          <p:cNvCxnSpPr>
            <a:cxnSpLocks noChangeShapeType="1"/>
            <a:stCxn id="87044" idx="2"/>
            <a:endCxn id="87047" idx="0"/>
          </p:cNvCxnSpPr>
          <p:nvPr/>
        </p:nvCxnSpPr>
        <p:spPr bwMode="auto">
          <a:xfrm rot="16200000" flipH="1">
            <a:off x="2484437" y="4184651"/>
            <a:ext cx="360363" cy="576262"/>
          </a:xfrm>
          <a:prstGeom prst="bentConnector3">
            <a:avLst>
              <a:gd name="adj1" fmla="val 49778"/>
            </a:avLst>
          </a:prstGeom>
          <a:noFill/>
          <a:ln w="9525">
            <a:solidFill>
              <a:srgbClr val="660066"/>
            </a:solidFill>
            <a:miter lim="800000"/>
            <a:headEnd/>
            <a:tailEnd type="triangle" w="med" len="med"/>
          </a:ln>
        </p:spPr>
      </p:cxnSp>
      <p:cxnSp>
        <p:nvCxnSpPr>
          <p:cNvPr id="87058" name="AutoShape 20"/>
          <p:cNvCxnSpPr>
            <a:cxnSpLocks noChangeShapeType="1"/>
            <a:stCxn id="87046" idx="2"/>
            <a:endCxn id="87050" idx="0"/>
          </p:cNvCxnSpPr>
          <p:nvPr/>
        </p:nvCxnSpPr>
        <p:spPr bwMode="auto">
          <a:xfrm rot="5400000">
            <a:off x="4140200" y="4184650"/>
            <a:ext cx="360363" cy="576263"/>
          </a:xfrm>
          <a:prstGeom prst="bentConnector3">
            <a:avLst>
              <a:gd name="adj1" fmla="val 49778"/>
            </a:avLst>
          </a:prstGeom>
          <a:noFill/>
          <a:ln w="9525">
            <a:solidFill>
              <a:srgbClr val="660066"/>
            </a:solidFill>
            <a:miter lim="800000"/>
            <a:headEnd/>
            <a:tailEnd type="triangle" w="med" len="med"/>
          </a:ln>
        </p:spPr>
      </p:cxnSp>
      <p:cxnSp>
        <p:nvCxnSpPr>
          <p:cNvPr id="87059" name="AutoShape 21"/>
          <p:cNvCxnSpPr>
            <a:cxnSpLocks noChangeShapeType="1"/>
            <a:stCxn id="87046" idx="2"/>
            <a:endCxn id="87049" idx="0"/>
          </p:cNvCxnSpPr>
          <p:nvPr/>
        </p:nvCxnSpPr>
        <p:spPr bwMode="auto">
          <a:xfrm rot="16200000" flipH="1">
            <a:off x="4679950" y="4221163"/>
            <a:ext cx="360363" cy="503237"/>
          </a:xfrm>
          <a:prstGeom prst="bentConnector3">
            <a:avLst>
              <a:gd name="adj1" fmla="val 49778"/>
            </a:avLst>
          </a:prstGeom>
          <a:noFill/>
          <a:ln w="9525">
            <a:solidFill>
              <a:srgbClr val="660066"/>
            </a:solidFill>
            <a:miter lim="800000"/>
            <a:headEnd/>
            <a:tailEnd type="triangle" w="med" len="med"/>
          </a:ln>
        </p:spPr>
      </p:cxnSp>
      <p:cxnSp>
        <p:nvCxnSpPr>
          <p:cNvPr id="87060" name="AutoShape 22"/>
          <p:cNvCxnSpPr>
            <a:cxnSpLocks noChangeShapeType="1"/>
            <a:stCxn id="87045" idx="2"/>
            <a:endCxn id="87052" idx="0"/>
          </p:cNvCxnSpPr>
          <p:nvPr/>
        </p:nvCxnSpPr>
        <p:spPr bwMode="auto">
          <a:xfrm rot="5400000">
            <a:off x="6336506" y="4220369"/>
            <a:ext cx="360363" cy="504825"/>
          </a:xfrm>
          <a:prstGeom prst="bentConnector3">
            <a:avLst>
              <a:gd name="adj1" fmla="val 49778"/>
            </a:avLst>
          </a:prstGeom>
          <a:noFill/>
          <a:ln w="9525">
            <a:solidFill>
              <a:srgbClr val="660066"/>
            </a:solidFill>
            <a:miter lim="800000"/>
            <a:headEnd/>
            <a:tailEnd type="triangle" w="med" len="med"/>
          </a:ln>
        </p:spPr>
      </p:cxnSp>
      <p:cxnSp>
        <p:nvCxnSpPr>
          <p:cNvPr id="87061" name="AutoShape 23"/>
          <p:cNvCxnSpPr>
            <a:cxnSpLocks noChangeShapeType="1"/>
            <a:stCxn id="87045" idx="2"/>
            <a:endCxn id="87051" idx="0"/>
          </p:cNvCxnSpPr>
          <p:nvPr/>
        </p:nvCxnSpPr>
        <p:spPr bwMode="auto">
          <a:xfrm rot="16200000" flipH="1">
            <a:off x="6840537" y="4221163"/>
            <a:ext cx="360363" cy="503238"/>
          </a:xfrm>
          <a:prstGeom prst="bentConnector3">
            <a:avLst>
              <a:gd name="adj1" fmla="val 49778"/>
            </a:avLst>
          </a:prstGeom>
          <a:noFill/>
          <a:ln w="9525">
            <a:solidFill>
              <a:srgbClr val="660066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00FF00"/>
                </a:solidFill>
              </a:rPr>
              <a:t>參與中止問題</a:t>
            </a:r>
          </a:p>
        </p:txBody>
      </p:sp>
      <p:sp>
        <p:nvSpPr>
          <p:cNvPr id="88067" name="AutoShape 5"/>
          <p:cNvSpPr>
            <a:spLocks noChangeArrowheads="1"/>
          </p:cNvSpPr>
          <p:nvPr/>
        </p:nvSpPr>
        <p:spPr bwMode="auto">
          <a:xfrm>
            <a:off x="755650" y="2781300"/>
            <a:ext cx="503238" cy="2016125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參與中止認定</a:t>
            </a:r>
          </a:p>
        </p:txBody>
      </p:sp>
      <p:sp>
        <p:nvSpPr>
          <p:cNvPr id="88068" name="AutoShape 6"/>
          <p:cNvSpPr>
            <a:spLocks noChangeArrowheads="1"/>
          </p:cNvSpPr>
          <p:nvPr/>
        </p:nvSpPr>
        <p:spPr bwMode="auto">
          <a:xfrm>
            <a:off x="1835150" y="2205038"/>
            <a:ext cx="1512888" cy="503237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現行規定</a:t>
            </a:r>
          </a:p>
        </p:txBody>
      </p:sp>
      <p:sp>
        <p:nvSpPr>
          <p:cNvPr id="88069" name="AutoShape 7"/>
          <p:cNvSpPr>
            <a:spLocks noChangeArrowheads="1"/>
          </p:cNvSpPr>
          <p:nvPr/>
        </p:nvSpPr>
        <p:spPr bwMode="auto">
          <a:xfrm>
            <a:off x="1835150" y="4724400"/>
            <a:ext cx="1512888" cy="503238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可能性思維</a:t>
            </a:r>
          </a:p>
        </p:txBody>
      </p:sp>
      <p:sp>
        <p:nvSpPr>
          <p:cNvPr id="88070" name="AutoShape 8"/>
          <p:cNvSpPr>
            <a:spLocks noChangeArrowheads="1"/>
          </p:cNvSpPr>
          <p:nvPr/>
        </p:nvSpPr>
        <p:spPr bwMode="auto">
          <a:xfrm>
            <a:off x="4067175" y="1484313"/>
            <a:ext cx="1655763" cy="504825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己意中止</a:t>
            </a:r>
          </a:p>
        </p:txBody>
      </p:sp>
      <p:sp>
        <p:nvSpPr>
          <p:cNvPr id="88071" name="AutoShape 9"/>
          <p:cNvSpPr>
            <a:spLocks noChangeArrowheads="1"/>
          </p:cNvSpPr>
          <p:nvPr/>
        </p:nvSpPr>
        <p:spPr bwMode="auto">
          <a:xfrm>
            <a:off x="4067175" y="2924175"/>
            <a:ext cx="1655763" cy="504825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防果努力</a:t>
            </a:r>
          </a:p>
        </p:txBody>
      </p:sp>
      <p:sp>
        <p:nvSpPr>
          <p:cNvPr id="88072" name="AutoShape 10"/>
          <p:cNvSpPr>
            <a:spLocks noChangeArrowheads="1"/>
          </p:cNvSpPr>
          <p:nvPr/>
        </p:nvSpPr>
        <p:spPr bwMode="auto">
          <a:xfrm>
            <a:off x="3995738" y="5516563"/>
            <a:ext cx="1655762" cy="5048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非己而生結果</a:t>
            </a:r>
          </a:p>
        </p:txBody>
      </p:sp>
      <p:sp>
        <p:nvSpPr>
          <p:cNvPr id="88073" name="AutoShape 11"/>
          <p:cNvSpPr>
            <a:spLocks noChangeArrowheads="1"/>
          </p:cNvSpPr>
          <p:nvPr/>
        </p:nvSpPr>
        <p:spPr bwMode="auto">
          <a:xfrm>
            <a:off x="3995738" y="4724400"/>
            <a:ext cx="1655762" cy="5048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防果努力</a:t>
            </a:r>
          </a:p>
        </p:txBody>
      </p:sp>
      <p:sp>
        <p:nvSpPr>
          <p:cNvPr id="88074" name="AutoShape 12"/>
          <p:cNvSpPr>
            <a:spLocks noChangeArrowheads="1"/>
          </p:cNvSpPr>
          <p:nvPr/>
        </p:nvSpPr>
        <p:spPr bwMode="auto">
          <a:xfrm>
            <a:off x="4067175" y="2205038"/>
            <a:ext cx="1655763" cy="503237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未生結果</a:t>
            </a:r>
          </a:p>
        </p:txBody>
      </p:sp>
      <p:sp>
        <p:nvSpPr>
          <p:cNvPr id="88075" name="AutoShape 13"/>
          <p:cNvSpPr>
            <a:spLocks noChangeArrowheads="1"/>
          </p:cNvSpPr>
          <p:nvPr/>
        </p:nvSpPr>
        <p:spPr bwMode="auto">
          <a:xfrm>
            <a:off x="3995738" y="3933825"/>
            <a:ext cx="1655762" cy="503238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己意中止</a:t>
            </a:r>
          </a:p>
        </p:txBody>
      </p:sp>
      <p:sp>
        <p:nvSpPr>
          <p:cNvPr id="88076" name="AutoShape 14"/>
          <p:cNvSpPr>
            <a:spLocks noChangeArrowheads="1"/>
          </p:cNvSpPr>
          <p:nvPr/>
        </p:nvSpPr>
        <p:spPr bwMode="auto">
          <a:xfrm>
            <a:off x="1908175" y="3213100"/>
            <a:ext cx="1079500" cy="647700"/>
          </a:xfrm>
          <a:prstGeom prst="wedgeEllipseCallout">
            <a:avLst>
              <a:gd name="adj1" fmla="val 18236"/>
              <a:gd name="adj2" fmla="val -109069"/>
            </a:avLst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TW"/>
              <a:t>§27II</a:t>
            </a:r>
          </a:p>
        </p:txBody>
      </p:sp>
      <p:cxnSp>
        <p:nvCxnSpPr>
          <p:cNvPr id="88077" name="AutoShape 15"/>
          <p:cNvCxnSpPr>
            <a:cxnSpLocks noChangeShapeType="1"/>
            <a:stCxn id="88067" idx="3"/>
            <a:endCxn id="88068" idx="1"/>
          </p:cNvCxnSpPr>
          <p:nvPr/>
        </p:nvCxnSpPr>
        <p:spPr bwMode="auto">
          <a:xfrm flipV="1">
            <a:off x="1258888" y="2457450"/>
            <a:ext cx="576262" cy="1331913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rgbClr val="660066"/>
            </a:solidFill>
            <a:miter lim="800000"/>
            <a:headEnd/>
            <a:tailEnd type="triangle" w="med" len="med"/>
          </a:ln>
        </p:spPr>
      </p:cxnSp>
      <p:cxnSp>
        <p:nvCxnSpPr>
          <p:cNvPr id="88078" name="AutoShape 16"/>
          <p:cNvCxnSpPr>
            <a:cxnSpLocks noChangeShapeType="1"/>
            <a:stCxn id="88067" idx="3"/>
            <a:endCxn id="88069" idx="1"/>
          </p:cNvCxnSpPr>
          <p:nvPr/>
        </p:nvCxnSpPr>
        <p:spPr bwMode="auto">
          <a:xfrm>
            <a:off x="1258888" y="3789363"/>
            <a:ext cx="576262" cy="1187450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rgbClr val="660066"/>
            </a:solidFill>
            <a:miter lim="800000"/>
            <a:headEnd/>
            <a:tailEnd type="triangle" w="med" len="med"/>
          </a:ln>
        </p:spPr>
      </p:cxnSp>
      <p:cxnSp>
        <p:nvCxnSpPr>
          <p:cNvPr id="88079" name="AutoShape 17"/>
          <p:cNvCxnSpPr>
            <a:cxnSpLocks noChangeShapeType="1"/>
            <a:stCxn id="88068" idx="3"/>
            <a:endCxn id="88074" idx="1"/>
          </p:cNvCxnSpPr>
          <p:nvPr/>
        </p:nvCxnSpPr>
        <p:spPr bwMode="auto">
          <a:xfrm>
            <a:off x="3348038" y="2457450"/>
            <a:ext cx="7191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8080" name="AutoShape 18"/>
          <p:cNvCxnSpPr>
            <a:cxnSpLocks noChangeShapeType="1"/>
            <a:stCxn id="88068" idx="3"/>
            <a:endCxn id="88070" idx="1"/>
          </p:cNvCxnSpPr>
          <p:nvPr/>
        </p:nvCxnSpPr>
        <p:spPr bwMode="auto">
          <a:xfrm flipV="1">
            <a:off x="3348038" y="1736725"/>
            <a:ext cx="719137" cy="720725"/>
          </a:xfrm>
          <a:prstGeom prst="bentConnector3">
            <a:avLst>
              <a:gd name="adj1" fmla="val 49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88081" name="AutoShape 19"/>
          <p:cNvCxnSpPr>
            <a:cxnSpLocks noChangeShapeType="1"/>
            <a:stCxn id="88068" idx="3"/>
            <a:endCxn id="88071" idx="1"/>
          </p:cNvCxnSpPr>
          <p:nvPr/>
        </p:nvCxnSpPr>
        <p:spPr bwMode="auto">
          <a:xfrm>
            <a:off x="3348038" y="2457450"/>
            <a:ext cx="719137" cy="719138"/>
          </a:xfrm>
          <a:prstGeom prst="bentConnector3">
            <a:avLst>
              <a:gd name="adj1" fmla="val 49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88082" name="AutoShape 20"/>
          <p:cNvCxnSpPr>
            <a:cxnSpLocks noChangeShapeType="1"/>
            <a:stCxn id="88069" idx="3"/>
            <a:endCxn id="88073" idx="1"/>
          </p:cNvCxnSpPr>
          <p:nvPr/>
        </p:nvCxnSpPr>
        <p:spPr bwMode="auto">
          <a:xfrm>
            <a:off x="3348038" y="4976813"/>
            <a:ext cx="6477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8083" name="AutoShape 21"/>
          <p:cNvCxnSpPr>
            <a:cxnSpLocks noChangeShapeType="1"/>
            <a:stCxn id="88069" idx="3"/>
            <a:endCxn id="88075" idx="1"/>
          </p:cNvCxnSpPr>
          <p:nvPr/>
        </p:nvCxnSpPr>
        <p:spPr bwMode="auto">
          <a:xfrm flipV="1">
            <a:off x="3348038" y="4186238"/>
            <a:ext cx="647700" cy="790575"/>
          </a:xfrm>
          <a:prstGeom prst="bentConnector3">
            <a:avLst>
              <a:gd name="adj1" fmla="val 4975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88084" name="AutoShape 22"/>
          <p:cNvCxnSpPr>
            <a:cxnSpLocks noChangeShapeType="1"/>
            <a:stCxn id="88069" idx="3"/>
            <a:endCxn id="88072" idx="1"/>
          </p:cNvCxnSpPr>
          <p:nvPr/>
        </p:nvCxnSpPr>
        <p:spPr bwMode="auto">
          <a:xfrm>
            <a:off x="3348038" y="4976813"/>
            <a:ext cx="647700" cy="792162"/>
          </a:xfrm>
          <a:prstGeom prst="bentConnector3">
            <a:avLst>
              <a:gd name="adj1" fmla="val 4975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88085" name="AutoShape 23"/>
          <p:cNvSpPr>
            <a:spLocks noChangeArrowheads="1"/>
          </p:cNvSpPr>
          <p:nvPr/>
        </p:nvSpPr>
        <p:spPr bwMode="auto">
          <a:xfrm>
            <a:off x="6084888" y="1341438"/>
            <a:ext cx="2735262" cy="5111750"/>
          </a:xfrm>
          <a:prstGeom prst="verticalScroll">
            <a:avLst>
              <a:gd name="adj" fmla="val 12500"/>
            </a:avLst>
          </a:prstGeom>
          <a:solidFill>
            <a:srgbClr val="CC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r>
              <a:rPr lang="zh-TW" altLang="en-US"/>
              <a:t>中止未遂涉及參與問題時，當參與者中</a:t>
            </a:r>
          </a:p>
          <a:p>
            <a:r>
              <a:rPr lang="zh-TW" altLang="en-US"/>
              <a:t>一人因己意中止，且盡力防止結果發生，</a:t>
            </a:r>
          </a:p>
          <a:p>
            <a:r>
              <a:rPr lang="zh-TW" altLang="en-US"/>
              <a:t>但因他人行為強度較高，致使結果仍舊</a:t>
            </a:r>
          </a:p>
          <a:p>
            <a:r>
              <a:rPr lang="zh-TW" altLang="en-US"/>
              <a:t>發生，亦應作中止之認定。蓋此有涉及</a:t>
            </a:r>
          </a:p>
          <a:p>
            <a:r>
              <a:rPr lang="zh-TW" altLang="en-US"/>
              <a:t>相繼參與與參與解除之問題。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AutoShape 4"/>
          <p:cNvSpPr>
            <a:spLocks noChangeArrowheads="1"/>
          </p:cNvSpPr>
          <p:nvPr/>
        </p:nvSpPr>
        <p:spPr bwMode="auto">
          <a:xfrm>
            <a:off x="684213" y="1989138"/>
            <a:ext cx="7559675" cy="2592387"/>
          </a:xfrm>
          <a:prstGeom prst="horizontalScroll">
            <a:avLst>
              <a:gd name="adj" fmla="val 12500"/>
            </a:avLst>
          </a:prstGeom>
          <a:solidFill>
            <a:srgbClr val="CCFF99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800"/>
              <a:t>參與論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66FFFF"/>
                </a:solidFill>
              </a:rPr>
              <a:t>參與問題之基礎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967287"/>
          </a:xfrm>
        </p:spPr>
        <p:txBody>
          <a:bodyPr/>
          <a:lstStyle/>
          <a:p>
            <a:pPr eaLnBrk="1" hangingPunct="1">
              <a:buClr>
                <a:srgbClr val="66CCFF"/>
              </a:buClr>
              <a:buFont typeface="Wingdings" pitchFamily="2" charset="2"/>
              <a:buChar char="¯"/>
            </a:pPr>
            <a:r>
              <a:rPr lang="zh-TW" altLang="en-US" smtClean="0">
                <a:solidFill>
                  <a:srgbClr val="FF00FF"/>
                </a:solidFill>
                <a:effectLst/>
              </a:rPr>
              <a:t>前提基礎</a:t>
            </a:r>
            <a:r>
              <a:rPr lang="zh-TW" altLang="en-US" smtClean="0">
                <a:solidFill>
                  <a:srgbClr val="FFFF00"/>
                </a:solidFill>
                <a:effectLst/>
              </a:rPr>
              <a:t>：參與必須是建立在不法的基礎上，亦即必須有構成要件之存在，方有參與的問題。</a:t>
            </a:r>
          </a:p>
        </p:txBody>
      </p:sp>
      <p:sp>
        <p:nvSpPr>
          <p:cNvPr id="90116" name="AutoShape 4"/>
          <p:cNvSpPr>
            <a:spLocks noChangeArrowheads="1"/>
          </p:cNvSpPr>
          <p:nvPr/>
        </p:nvSpPr>
        <p:spPr bwMode="auto">
          <a:xfrm>
            <a:off x="684213" y="3357563"/>
            <a:ext cx="863600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solidFill>
                  <a:schemeClr val="bg2"/>
                </a:solidFill>
                <a:ea typeface="華康中楷體" pitchFamily="49" charset="-120"/>
              </a:rPr>
              <a:t>一人</a:t>
            </a:r>
          </a:p>
        </p:txBody>
      </p:sp>
      <p:sp>
        <p:nvSpPr>
          <p:cNvPr id="90117" name="AutoShape 5"/>
          <p:cNvSpPr>
            <a:spLocks noChangeArrowheads="1"/>
          </p:cNvSpPr>
          <p:nvPr/>
        </p:nvSpPr>
        <p:spPr bwMode="auto">
          <a:xfrm>
            <a:off x="684213" y="4508500"/>
            <a:ext cx="863600" cy="360363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solidFill>
                  <a:schemeClr val="bg2"/>
                </a:solidFill>
                <a:ea typeface="華康中楷體" pitchFamily="49" charset="-120"/>
              </a:rPr>
              <a:t>數人</a:t>
            </a:r>
          </a:p>
        </p:txBody>
      </p:sp>
      <p:sp>
        <p:nvSpPr>
          <p:cNvPr id="90118" name="AutoShape 6"/>
          <p:cNvSpPr>
            <a:spLocks noChangeArrowheads="1"/>
          </p:cNvSpPr>
          <p:nvPr/>
        </p:nvSpPr>
        <p:spPr bwMode="auto">
          <a:xfrm>
            <a:off x="2124075" y="3860800"/>
            <a:ext cx="1008063" cy="4318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solidFill>
                  <a:schemeClr val="bg2"/>
                </a:solidFill>
                <a:ea typeface="華康中楷體" pitchFamily="49" charset="-120"/>
              </a:rPr>
              <a:t>行為</a:t>
            </a:r>
          </a:p>
        </p:txBody>
      </p:sp>
      <p:sp>
        <p:nvSpPr>
          <p:cNvPr id="90119" name="AutoShape 7"/>
          <p:cNvSpPr>
            <a:spLocks noChangeArrowheads="1"/>
          </p:cNvSpPr>
          <p:nvPr/>
        </p:nvSpPr>
        <p:spPr bwMode="auto">
          <a:xfrm>
            <a:off x="3635375" y="3860800"/>
            <a:ext cx="1008063" cy="4318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solidFill>
                  <a:schemeClr val="bg2"/>
                </a:solidFill>
                <a:ea typeface="華康中楷體" pitchFamily="49" charset="-120"/>
              </a:rPr>
              <a:t>侵害性</a:t>
            </a:r>
          </a:p>
        </p:txBody>
      </p:sp>
      <p:sp>
        <p:nvSpPr>
          <p:cNvPr id="90120" name="AutoShape 8"/>
          <p:cNvSpPr>
            <a:spLocks noChangeArrowheads="1"/>
          </p:cNvSpPr>
          <p:nvPr/>
        </p:nvSpPr>
        <p:spPr bwMode="auto">
          <a:xfrm>
            <a:off x="5148263" y="3860800"/>
            <a:ext cx="1728787" cy="4318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bg2"/>
                </a:solidFill>
                <a:ea typeface="華康中楷體" pitchFamily="49" charset="-120"/>
              </a:rPr>
              <a:t>構成要件判斷</a:t>
            </a:r>
          </a:p>
        </p:txBody>
      </p:sp>
      <p:sp>
        <p:nvSpPr>
          <p:cNvPr id="90121" name="AutoShape 9"/>
          <p:cNvSpPr>
            <a:spLocks noChangeArrowheads="1"/>
          </p:cNvSpPr>
          <p:nvPr/>
        </p:nvSpPr>
        <p:spPr bwMode="auto">
          <a:xfrm>
            <a:off x="7380288" y="3860800"/>
            <a:ext cx="1366837" cy="4318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solidFill>
                  <a:schemeClr val="bg2"/>
                </a:solidFill>
                <a:ea typeface="華康中楷體" pitchFamily="49" charset="-120"/>
              </a:rPr>
              <a:t>參與問題</a:t>
            </a:r>
          </a:p>
        </p:txBody>
      </p:sp>
      <p:cxnSp>
        <p:nvCxnSpPr>
          <p:cNvPr id="90122" name="AutoShape 10"/>
          <p:cNvCxnSpPr>
            <a:cxnSpLocks noChangeShapeType="1"/>
            <a:stCxn id="90116" idx="3"/>
            <a:endCxn id="90118" idx="1"/>
          </p:cNvCxnSpPr>
          <p:nvPr/>
        </p:nvCxnSpPr>
        <p:spPr bwMode="auto">
          <a:xfrm>
            <a:off x="1547813" y="3536950"/>
            <a:ext cx="576262" cy="539750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0123" name="AutoShape 11"/>
          <p:cNvCxnSpPr>
            <a:cxnSpLocks noChangeShapeType="1"/>
            <a:stCxn id="90117" idx="3"/>
            <a:endCxn id="90118" idx="1"/>
          </p:cNvCxnSpPr>
          <p:nvPr/>
        </p:nvCxnSpPr>
        <p:spPr bwMode="auto">
          <a:xfrm flipV="1">
            <a:off x="1547813" y="4076700"/>
            <a:ext cx="576262" cy="612775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90124" name="AutoShape 12"/>
          <p:cNvSpPr>
            <a:spLocks noChangeArrowheads="1"/>
          </p:cNvSpPr>
          <p:nvPr/>
        </p:nvSpPr>
        <p:spPr bwMode="auto">
          <a:xfrm>
            <a:off x="3203575" y="4005263"/>
            <a:ext cx="360363" cy="144462"/>
          </a:xfrm>
          <a:prstGeom prst="rightArrow">
            <a:avLst>
              <a:gd name="adj1" fmla="val 50000"/>
              <a:gd name="adj2" fmla="val 6236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0125" name="AutoShape 13"/>
          <p:cNvSpPr>
            <a:spLocks noChangeArrowheads="1"/>
          </p:cNvSpPr>
          <p:nvPr/>
        </p:nvSpPr>
        <p:spPr bwMode="auto">
          <a:xfrm>
            <a:off x="4716463" y="4005263"/>
            <a:ext cx="360362" cy="144462"/>
          </a:xfrm>
          <a:prstGeom prst="rightArrow">
            <a:avLst>
              <a:gd name="adj1" fmla="val 50000"/>
              <a:gd name="adj2" fmla="val 6236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0126" name="AutoShape 14"/>
          <p:cNvSpPr>
            <a:spLocks noChangeArrowheads="1"/>
          </p:cNvSpPr>
          <p:nvPr/>
        </p:nvSpPr>
        <p:spPr bwMode="auto">
          <a:xfrm>
            <a:off x="6948488" y="4005263"/>
            <a:ext cx="360362" cy="144462"/>
          </a:xfrm>
          <a:prstGeom prst="rightArrow">
            <a:avLst>
              <a:gd name="adj1" fmla="val 50000"/>
              <a:gd name="adj2" fmla="val 62363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0127" name="AutoShape 15"/>
          <p:cNvSpPr>
            <a:spLocks noChangeArrowheads="1"/>
          </p:cNvSpPr>
          <p:nvPr/>
        </p:nvSpPr>
        <p:spPr bwMode="auto">
          <a:xfrm>
            <a:off x="3779838" y="4797425"/>
            <a:ext cx="4824412" cy="1295400"/>
          </a:xfrm>
          <a:prstGeom prst="wedgeRoundRectCallout">
            <a:avLst>
              <a:gd name="adj1" fmla="val -14199"/>
              <a:gd name="adj2" fmla="val -82843"/>
              <a:gd name="adj3" fmla="val 16667"/>
            </a:avLst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2400">
                <a:ea typeface="華康中楷體" pitchFamily="49" charset="-120"/>
              </a:rPr>
              <a:t>欠缺構成要件之不法判斷時，即無由發生任何參與型態的問題。故參與係以不法之形成為基礎。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66FFFF"/>
                </a:solidFill>
                <a:effectLst/>
              </a:rPr>
              <a:t>參與問題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113337"/>
          </a:xfrm>
        </p:spPr>
        <p:txBody>
          <a:bodyPr/>
          <a:lstStyle/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zh-TW" altLang="en-US" smtClean="0">
                <a:effectLst/>
              </a:rPr>
              <a:t>一、問題：將共同正犯規定「實施」修正為「實行」。</a:t>
            </a: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endParaRPr lang="zh-TW" altLang="en-US" smtClean="0">
              <a:effectLst/>
            </a:endParaRP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endParaRPr lang="zh-TW" altLang="en-US" smtClean="0">
              <a:effectLst/>
            </a:endParaRP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endParaRPr lang="zh-TW" altLang="en-US" smtClean="0">
              <a:effectLst/>
            </a:endParaRP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endParaRPr lang="zh-TW" altLang="en-US" smtClean="0">
              <a:effectLst/>
            </a:endParaRP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zh-TW" altLang="en-US" smtClean="0">
                <a:effectLst/>
              </a:rPr>
              <a:t>二、變動關係：影響到共同正犯之判斷。</a:t>
            </a: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</a:pPr>
            <a:r>
              <a:rPr lang="zh-TW" altLang="en-US" smtClean="0">
                <a:effectLst/>
              </a:rPr>
              <a:t>三、主要問題所在：「共謀」與「實行」共同正犯判斷之落差。</a:t>
            </a:r>
          </a:p>
        </p:txBody>
      </p:sp>
      <p:sp>
        <p:nvSpPr>
          <p:cNvPr id="91140" name="AutoShape 4"/>
          <p:cNvSpPr>
            <a:spLocks noChangeArrowheads="1"/>
          </p:cNvSpPr>
          <p:nvPr/>
        </p:nvSpPr>
        <p:spPr bwMode="auto">
          <a:xfrm>
            <a:off x="827088" y="2924175"/>
            <a:ext cx="1008062" cy="4318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800">
                <a:solidFill>
                  <a:srgbClr val="0000FF"/>
                </a:solidFill>
              </a:rPr>
              <a:t>實施</a:t>
            </a:r>
          </a:p>
        </p:txBody>
      </p:sp>
      <p:sp>
        <p:nvSpPr>
          <p:cNvPr id="91141" name="AutoShape 5"/>
          <p:cNvSpPr>
            <a:spLocks noChangeArrowheads="1"/>
          </p:cNvSpPr>
          <p:nvPr/>
        </p:nvSpPr>
        <p:spPr bwMode="auto">
          <a:xfrm>
            <a:off x="2411413" y="2565400"/>
            <a:ext cx="865187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solidFill>
                  <a:srgbClr val="0000FF"/>
                </a:solidFill>
              </a:rPr>
              <a:t>陰謀</a:t>
            </a:r>
          </a:p>
        </p:txBody>
      </p:sp>
      <p:sp>
        <p:nvSpPr>
          <p:cNvPr id="91142" name="AutoShape 6"/>
          <p:cNvSpPr>
            <a:spLocks noChangeArrowheads="1"/>
          </p:cNvSpPr>
          <p:nvPr/>
        </p:nvSpPr>
        <p:spPr bwMode="auto">
          <a:xfrm>
            <a:off x="3779838" y="2924175"/>
            <a:ext cx="792162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solidFill>
                  <a:srgbClr val="0000FF"/>
                </a:solidFill>
              </a:rPr>
              <a:t>著手</a:t>
            </a:r>
          </a:p>
        </p:txBody>
      </p:sp>
      <p:sp>
        <p:nvSpPr>
          <p:cNvPr id="91143" name="AutoShape 7"/>
          <p:cNvSpPr>
            <a:spLocks noChangeArrowheads="1"/>
          </p:cNvSpPr>
          <p:nvPr/>
        </p:nvSpPr>
        <p:spPr bwMode="auto">
          <a:xfrm>
            <a:off x="4932363" y="2924175"/>
            <a:ext cx="792162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solidFill>
                  <a:srgbClr val="0000FF"/>
                </a:solidFill>
              </a:rPr>
              <a:t>未遂</a:t>
            </a:r>
          </a:p>
        </p:txBody>
      </p:sp>
      <p:sp>
        <p:nvSpPr>
          <p:cNvPr id="91144" name="AutoShape 8"/>
          <p:cNvSpPr>
            <a:spLocks noChangeArrowheads="1"/>
          </p:cNvSpPr>
          <p:nvPr/>
        </p:nvSpPr>
        <p:spPr bwMode="auto">
          <a:xfrm>
            <a:off x="6156325" y="2924175"/>
            <a:ext cx="936625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solidFill>
                  <a:srgbClr val="3333FF"/>
                </a:solidFill>
              </a:rPr>
              <a:t>既遂</a:t>
            </a:r>
          </a:p>
        </p:txBody>
      </p:sp>
      <p:sp>
        <p:nvSpPr>
          <p:cNvPr id="91145" name="AutoShape 9"/>
          <p:cNvSpPr>
            <a:spLocks noChangeArrowheads="1"/>
          </p:cNvSpPr>
          <p:nvPr/>
        </p:nvSpPr>
        <p:spPr bwMode="auto">
          <a:xfrm>
            <a:off x="755650" y="3933825"/>
            <a:ext cx="1008063" cy="431800"/>
          </a:xfrm>
          <a:prstGeom prst="flowChartAlternateProcess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800"/>
              <a:t>實行</a:t>
            </a:r>
          </a:p>
        </p:txBody>
      </p:sp>
      <p:sp>
        <p:nvSpPr>
          <p:cNvPr id="91146" name="AutoShape 10"/>
          <p:cNvSpPr>
            <a:spLocks noChangeArrowheads="1"/>
          </p:cNvSpPr>
          <p:nvPr/>
        </p:nvSpPr>
        <p:spPr bwMode="auto">
          <a:xfrm>
            <a:off x="2411413" y="3357563"/>
            <a:ext cx="865187" cy="35877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solidFill>
                  <a:srgbClr val="0000FF"/>
                </a:solidFill>
              </a:rPr>
              <a:t>預備</a:t>
            </a:r>
          </a:p>
        </p:txBody>
      </p:sp>
      <p:sp>
        <p:nvSpPr>
          <p:cNvPr id="91147" name="AutoShape 11"/>
          <p:cNvSpPr>
            <a:spLocks noChangeArrowheads="1"/>
          </p:cNvSpPr>
          <p:nvPr/>
        </p:nvSpPr>
        <p:spPr bwMode="auto">
          <a:xfrm>
            <a:off x="7524750" y="2924175"/>
            <a:ext cx="863600" cy="360363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solidFill>
                  <a:srgbClr val="0000FF"/>
                </a:solidFill>
              </a:rPr>
              <a:t>終了</a:t>
            </a:r>
          </a:p>
        </p:txBody>
      </p:sp>
      <p:sp>
        <p:nvSpPr>
          <p:cNvPr id="91148" name="AutoShape 12"/>
          <p:cNvSpPr>
            <a:spLocks noChangeArrowheads="1"/>
          </p:cNvSpPr>
          <p:nvPr/>
        </p:nvSpPr>
        <p:spPr bwMode="auto">
          <a:xfrm>
            <a:off x="2411413" y="4005263"/>
            <a:ext cx="936625" cy="360362"/>
          </a:xfrm>
          <a:prstGeom prst="flowChartAlternateProcess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著手</a:t>
            </a:r>
          </a:p>
        </p:txBody>
      </p:sp>
      <p:sp>
        <p:nvSpPr>
          <p:cNvPr id="91149" name="AutoShape 13"/>
          <p:cNvSpPr>
            <a:spLocks noChangeArrowheads="1"/>
          </p:cNvSpPr>
          <p:nvPr/>
        </p:nvSpPr>
        <p:spPr bwMode="auto">
          <a:xfrm>
            <a:off x="3995738" y="4005263"/>
            <a:ext cx="935037" cy="360362"/>
          </a:xfrm>
          <a:prstGeom prst="flowChartAlternateProcess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未遂</a:t>
            </a:r>
          </a:p>
        </p:txBody>
      </p:sp>
      <p:sp>
        <p:nvSpPr>
          <p:cNvPr id="91150" name="AutoShape 14"/>
          <p:cNvSpPr>
            <a:spLocks noChangeArrowheads="1"/>
          </p:cNvSpPr>
          <p:nvPr/>
        </p:nvSpPr>
        <p:spPr bwMode="auto">
          <a:xfrm>
            <a:off x="5508625" y="4005263"/>
            <a:ext cx="935038" cy="360362"/>
          </a:xfrm>
          <a:prstGeom prst="flowChartAlternateProcess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既遂</a:t>
            </a:r>
          </a:p>
        </p:txBody>
      </p:sp>
      <p:sp>
        <p:nvSpPr>
          <p:cNvPr id="91151" name="AutoShape 15"/>
          <p:cNvSpPr>
            <a:spLocks noChangeArrowheads="1"/>
          </p:cNvSpPr>
          <p:nvPr/>
        </p:nvSpPr>
        <p:spPr bwMode="auto">
          <a:xfrm>
            <a:off x="7019925" y="4005263"/>
            <a:ext cx="1008063" cy="360362"/>
          </a:xfrm>
          <a:prstGeom prst="flowChartAlternateProcess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終了</a:t>
            </a:r>
          </a:p>
        </p:txBody>
      </p:sp>
      <p:cxnSp>
        <p:nvCxnSpPr>
          <p:cNvPr id="91152" name="AutoShape 16"/>
          <p:cNvCxnSpPr>
            <a:cxnSpLocks noChangeShapeType="1"/>
            <a:stCxn id="91141" idx="1"/>
            <a:endCxn id="91146" idx="1"/>
          </p:cNvCxnSpPr>
          <p:nvPr/>
        </p:nvCxnSpPr>
        <p:spPr bwMode="auto">
          <a:xfrm rot="10800000" flipH="1" flipV="1">
            <a:off x="2411413" y="2744788"/>
            <a:ext cx="1587" cy="792162"/>
          </a:xfrm>
          <a:prstGeom prst="bentConnector3">
            <a:avLst>
              <a:gd name="adj1" fmla="val -1440000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91153" name="AutoShape 17"/>
          <p:cNvCxnSpPr>
            <a:cxnSpLocks noChangeShapeType="1"/>
            <a:stCxn id="91141" idx="3"/>
            <a:endCxn id="91146" idx="3"/>
          </p:cNvCxnSpPr>
          <p:nvPr/>
        </p:nvCxnSpPr>
        <p:spPr bwMode="auto">
          <a:xfrm>
            <a:off x="3276600" y="2744788"/>
            <a:ext cx="1588" cy="792162"/>
          </a:xfrm>
          <a:prstGeom prst="bentConnector3">
            <a:avLst>
              <a:gd name="adj1" fmla="val 1440000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91154" name="AutoShape 18"/>
          <p:cNvSpPr>
            <a:spLocks noChangeArrowheads="1"/>
          </p:cNvSpPr>
          <p:nvPr/>
        </p:nvSpPr>
        <p:spPr bwMode="auto">
          <a:xfrm>
            <a:off x="1908175" y="3068638"/>
            <a:ext cx="215900" cy="73025"/>
          </a:xfrm>
          <a:prstGeom prst="rightArrow">
            <a:avLst>
              <a:gd name="adj1" fmla="val 50000"/>
              <a:gd name="adj2" fmla="val 73913"/>
            </a:avLst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1155" name="AutoShape 19"/>
          <p:cNvSpPr>
            <a:spLocks noChangeArrowheads="1"/>
          </p:cNvSpPr>
          <p:nvPr/>
        </p:nvSpPr>
        <p:spPr bwMode="auto">
          <a:xfrm>
            <a:off x="3492500" y="3068638"/>
            <a:ext cx="215900" cy="73025"/>
          </a:xfrm>
          <a:prstGeom prst="rightArrow">
            <a:avLst>
              <a:gd name="adj1" fmla="val 50000"/>
              <a:gd name="adj2" fmla="val 73913"/>
            </a:avLst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1156" name="AutoShape 20"/>
          <p:cNvSpPr>
            <a:spLocks noChangeArrowheads="1"/>
          </p:cNvSpPr>
          <p:nvPr/>
        </p:nvSpPr>
        <p:spPr bwMode="auto">
          <a:xfrm>
            <a:off x="4643438" y="3068638"/>
            <a:ext cx="215900" cy="73025"/>
          </a:xfrm>
          <a:prstGeom prst="rightArrow">
            <a:avLst>
              <a:gd name="adj1" fmla="val 50000"/>
              <a:gd name="adj2" fmla="val 73913"/>
            </a:avLst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1157" name="AutoShape 21"/>
          <p:cNvSpPr>
            <a:spLocks noChangeArrowheads="1"/>
          </p:cNvSpPr>
          <p:nvPr/>
        </p:nvSpPr>
        <p:spPr bwMode="auto">
          <a:xfrm>
            <a:off x="5795963" y="3068638"/>
            <a:ext cx="215900" cy="73025"/>
          </a:xfrm>
          <a:prstGeom prst="rightArrow">
            <a:avLst>
              <a:gd name="adj1" fmla="val 50000"/>
              <a:gd name="adj2" fmla="val 73913"/>
            </a:avLst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1158" name="AutoShape 22"/>
          <p:cNvSpPr>
            <a:spLocks noChangeArrowheads="1"/>
          </p:cNvSpPr>
          <p:nvPr/>
        </p:nvSpPr>
        <p:spPr bwMode="auto">
          <a:xfrm>
            <a:off x="7164388" y="3068638"/>
            <a:ext cx="287337" cy="73025"/>
          </a:xfrm>
          <a:prstGeom prst="rightArrow">
            <a:avLst>
              <a:gd name="adj1" fmla="val 50000"/>
              <a:gd name="adj2" fmla="val 98369"/>
            </a:avLst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1159" name="AutoShape 23"/>
          <p:cNvSpPr>
            <a:spLocks noChangeArrowheads="1"/>
          </p:cNvSpPr>
          <p:nvPr/>
        </p:nvSpPr>
        <p:spPr bwMode="auto">
          <a:xfrm>
            <a:off x="1835150" y="4149725"/>
            <a:ext cx="433388" cy="71438"/>
          </a:xfrm>
          <a:prstGeom prst="rightArrow">
            <a:avLst>
              <a:gd name="adj1" fmla="val 50000"/>
              <a:gd name="adj2" fmla="val 15166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1160" name="AutoShape 24"/>
          <p:cNvSpPr>
            <a:spLocks noChangeArrowheads="1"/>
          </p:cNvSpPr>
          <p:nvPr/>
        </p:nvSpPr>
        <p:spPr bwMode="auto">
          <a:xfrm>
            <a:off x="3419475" y="4149725"/>
            <a:ext cx="431800" cy="71438"/>
          </a:xfrm>
          <a:prstGeom prst="rightArrow">
            <a:avLst>
              <a:gd name="adj1" fmla="val 50000"/>
              <a:gd name="adj2" fmla="val 15111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1161" name="AutoShape 25"/>
          <p:cNvSpPr>
            <a:spLocks noChangeArrowheads="1"/>
          </p:cNvSpPr>
          <p:nvPr/>
        </p:nvSpPr>
        <p:spPr bwMode="auto">
          <a:xfrm>
            <a:off x="5003800" y="4149725"/>
            <a:ext cx="431800" cy="71438"/>
          </a:xfrm>
          <a:prstGeom prst="rightArrow">
            <a:avLst>
              <a:gd name="adj1" fmla="val 50000"/>
              <a:gd name="adj2" fmla="val 15111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1162" name="AutoShape 26"/>
          <p:cNvSpPr>
            <a:spLocks noChangeArrowheads="1"/>
          </p:cNvSpPr>
          <p:nvPr/>
        </p:nvSpPr>
        <p:spPr bwMode="auto">
          <a:xfrm>
            <a:off x="6516688" y="4149725"/>
            <a:ext cx="431800" cy="71438"/>
          </a:xfrm>
          <a:prstGeom prst="rightArrow">
            <a:avLst>
              <a:gd name="adj1" fmla="val 50000"/>
              <a:gd name="adj2" fmla="val 15111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  <a:ea typeface="華康隸書體W5" pitchFamily="65" charset="-120"/>
              </a:rPr>
              <a:t>刑法指導原則</a:t>
            </a:r>
          </a:p>
        </p:txBody>
      </p:sp>
      <p:sp>
        <p:nvSpPr>
          <p:cNvPr id="21507" name="AutoShape 5"/>
          <p:cNvSpPr>
            <a:spLocks noChangeArrowheads="1"/>
          </p:cNvSpPr>
          <p:nvPr/>
        </p:nvSpPr>
        <p:spPr bwMode="auto">
          <a:xfrm>
            <a:off x="684213" y="2565400"/>
            <a:ext cx="647700" cy="2085975"/>
          </a:xfrm>
          <a:prstGeom prst="flowChartAlternateProcess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指導原則</a:t>
            </a:r>
          </a:p>
        </p:txBody>
      </p:sp>
      <p:sp>
        <p:nvSpPr>
          <p:cNvPr id="21508" name="AutoShape 6"/>
          <p:cNvSpPr>
            <a:spLocks noChangeArrowheads="1"/>
          </p:cNvSpPr>
          <p:nvPr/>
        </p:nvSpPr>
        <p:spPr bwMode="auto">
          <a:xfrm>
            <a:off x="2339975" y="1557338"/>
            <a:ext cx="2376488" cy="576262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法定原則</a:t>
            </a:r>
          </a:p>
        </p:txBody>
      </p:sp>
      <p:sp>
        <p:nvSpPr>
          <p:cNvPr id="21509" name="AutoShape 7"/>
          <p:cNvSpPr>
            <a:spLocks noChangeArrowheads="1"/>
          </p:cNvSpPr>
          <p:nvPr/>
        </p:nvSpPr>
        <p:spPr bwMode="auto">
          <a:xfrm>
            <a:off x="2339975" y="2708275"/>
            <a:ext cx="2376488" cy="576263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無罪推定原則</a:t>
            </a:r>
          </a:p>
        </p:txBody>
      </p:sp>
      <p:sp>
        <p:nvSpPr>
          <p:cNvPr id="21510" name="AutoShape 8"/>
          <p:cNvSpPr>
            <a:spLocks noChangeArrowheads="1"/>
          </p:cNvSpPr>
          <p:nvPr/>
        </p:nvSpPr>
        <p:spPr bwMode="auto">
          <a:xfrm>
            <a:off x="2339975" y="3933825"/>
            <a:ext cx="2376488" cy="576263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謙抑原則</a:t>
            </a:r>
          </a:p>
        </p:txBody>
      </p:sp>
      <p:sp>
        <p:nvSpPr>
          <p:cNvPr id="21511" name="AutoShape 9"/>
          <p:cNvSpPr>
            <a:spLocks noChangeArrowheads="1"/>
          </p:cNvSpPr>
          <p:nvPr/>
        </p:nvSpPr>
        <p:spPr bwMode="auto">
          <a:xfrm>
            <a:off x="2339975" y="5157788"/>
            <a:ext cx="2376488" cy="576262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罪責原則</a:t>
            </a:r>
          </a:p>
        </p:txBody>
      </p:sp>
      <p:sp>
        <p:nvSpPr>
          <p:cNvPr id="21512" name="AutoShape 10"/>
          <p:cNvSpPr>
            <a:spLocks noChangeArrowheads="1"/>
          </p:cNvSpPr>
          <p:nvPr/>
        </p:nvSpPr>
        <p:spPr bwMode="auto">
          <a:xfrm>
            <a:off x="5219700" y="1341438"/>
            <a:ext cx="3600450" cy="863600"/>
          </a:xfrm>
          <a:prstGeom prst="wedgeRoundRectCallout">
            <a:avLst>
              <a:gd name="adj1" fmla="val -63889"/>
              <a:gd name="adj2" fmla="val -7171"/>
              <a:gd name="adj3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Nullum crimen, nulla poena sine lege</a:t>
            </a:r>
          </a:p>
        </p:txBody>
      </p:sp>
      <p:sp>
        <p:nvSpPr>
          <p:cNvPr id="21513" name="AutoShape 11"/>
          <p:cNvSpPr>
            <a:spLocks noChangeArrowheads="1"/>
          </p:cNvSpPr>
          <p:nvPr/>
        </p:nvSpPr>
        <p:spPr bwMode="auto">
          <a:xfrm>
            <a:off x="5219700" y="2565400"/>
            <a:ext cx="3600450" cy="863600"/>
          </a:xfrm>
          <a:prstGeom prst="wedgeRoundRectCallout">
            <a:avLst>
              <a:gd name="adj1" fmla="val -63889"/>
              <a:gd name="adj2" fmla="val -7171"/>
              <a:gd name="adj3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In dubio pro reo</a:t>
            </a:r>
            <a:r>
              <a:rPr lang="zh-TW" altLang="en-US"/>
              <a:t>； </a:t>
            </a:r>
            <a:r>
              <a:rPr lang="en-US" altLang="zh-TW"/>
              <a:t>in dubio pro non</a:t>
            </a:r>
            <a:r>
              <a:rPr lang="zh-TW" altLang="en-US"/>
              <a:t>；罪疑原則</a:t>
            </a:r>
          </a:p>
        </p:txBody>
      </p:sp>
      <p:sp>
        <p:nvSpPr>
          <p:cNvPr id="21514" name="AutoShape 12"/>
          <p:cNvSpPr>
            <a:spLocks noChangeArrowheads="1"/>
          </p:cNvSpPr>
          <p:nvPr/>
        </p:nvSpPr>
        <p:spPr bwMode="auto">
          <a:xfrm>
            <a:off x="5219700" y="3789363"/>
            <a:ext cx="3600450" cy="863600"/>
          </a:xfrm>
          <a:prstGeom prst="wedgeRoundRectCallout">
            <a:avLst>
              <a:gd name="adj1" fmla="val -63889"/>
              <a:gd name="adj2" fmla="val -7171"/>
              <a:gd name="adj3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/>
              <a:t>最後手段原則；</a:t>
            </a:r>
            <a:r>
              <a:rPr lang="en-US" altLang="zh-TW"/>
              <a:t>ultima ratio</a:t>
            </a:r>
          </a:p>
        </p:txBody>
      </p:sp>
      <p:sp>
        <p:nvSpPr>
          <p:cNvPr id="21515" name="AutoShape 13"/>
          <p:cNvSpPr>
            <a:spLocks noChangeArrowheads="1"/>
          </p:cNvSpPr>
          <p:nvPr/>
        </p:nvSpPr>
        <p:spPr bwMode="auto">
          <a:xfrm>
            <a:off x="5219700" y="5300663"/>
            <a:ext cx="3673475" cy="792162"/>
          </a:xfrm>
          <a:prstGeom prst="wedgeRoundRectCallout">
            <a:avLst>
              <a:gd name="adj1" fmla="val -64046"/>
              <a:gd name="adj2" fmla="val -20139"/>
              <a:gd name="adj3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Schuldprinzip</a:t>
            </a:r>
            <a:r>
              <a:rPr lang="zh-TW" altLang="en-US"/>
              <a:t>；罪刑相稱原則</a:t>
            </a:r>
          </a:p>
        </p:txBody>
      </p:sp>
      <p:cxnSp>
        <p:nvCxnSpPr>
          <p:cNvPr id="21516" name="AutoShape 14"/>
          <p:cNvCxnSpPr>
            <a:cxnSpLocks noChangeShapeType="1"/>
            <a:stCxn id="21507" idx="3"/>
            <a:endCxn id="21509" idx="1"/>
          </p:cNvCxnSpPr>
          <p:nvPr/>
        </p:nvCxnSpPr>
        <p:spPr bwMode="auto">
          <a:xfrm flipV="1">
            <a:off x="1331913" y="2997200"/>
            <a:ext cx="1008062" cy="611188"/>
          </a:xfrm>
          <a:prstGeom prst="bentConnector3">
            <a:avLst>
              <a:gd name="adj1" fmla="val 4992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1517" name="AutoShape 15"/>
          <p:cNvCxnSpPr>
            <a:cxnSpLocks noChangeShapeType="1"/>
            <a:stCxn id="21507" idx="3"/>
            <a:endCxn id="21510" idx="1"/>
          </p:cNvCxnSpPr>
          <p:nvPr/>
        </p:nvCxnSpPr>
        <p:spPr bwMode="auto">
          <a:xfrm>
            <a:off x="1331913" y="3608388"/>
            <a:ext cx="1008062" cy="614362"/>
          </a:xfrm>
          <a:prstGeom prst="bentConnector3">
            <a:avLst>
              <a:gd name="adj1" fmla="val 4992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1518" name="AutoShape 16"/>
          <p:cNvCxnSpPr>
            <a:cxnSpLocks noChangeShapeType="1"/>
            <a:stCxn id="21507" idx="3"/>
            <a:endCxn id="21508" idx="1"/>
          </p:cNvCxnSpPr>
          <p:nvPr/>
        </p:nvCxnSpPr>
        <p:spPr bwMode="auto">
          <a:xfrm flipV="1">
            <a:off x="1331913" y="1846263"/>
            <a:ext cx="1008062" cy="1762125"/>
          </a:xfrm>
          <a:prstGeom prst="bentConnector3">
            <a:avLst>
              <a:gd name="adj1" fmla="val 4992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1519" name="AutoShape 17"/>
          <p:cNvCxnSpPr>
            <a:cxnSpLocks noChangeShapeType="1"/>
            <a:stCxn id="21507" idx="3"/>
            <a:endCxn id="21511" idx="1"/>
          </p:cNvCxnSpPr>
          <p:nvPr/>
        </p:nvCxnSpPr>
        <p:spPr bwMode="auto">
          <a:xfrm>
            <a:off x="1331913" y="3608388"/>
            <a:ext cx="1008062" cy="1838325"/>
          </a:xfrm>
          <a:prstGeom prst="bentConnector3">
            <a:avLst>
              <a:gd name="adj1" fmla="val 4992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00FF00"/>
                </a:solidFill>
              </a:rPr>
              <a:t>參與論的前提思維</a:t>
            </a:r>
          </a:p>
        </p:txBody>
      </p:sp>
      <p:sp>
        <p:nvSpPr>
          <p:cNvPr id="92163" name="AutoShape 5"/>
          <p:cNvSpPr>
            <a:spLocks noChangeArrowheads="1"/>
          </p:cNvSpPr>
          <p:nvPr/>
        </p:nvSpPr>
        <p:spPr bwMode="auto">
          <a:xfrm>
            <a:off x="468313" y="1628775"/>
            <a:ext cx="574675" cy="1944688"/>
          </a:xfrm>
          <a:prstGeom prst="flowChartAlternateProcess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行為事實存在</a:t>
            </a:r>
          </a:p>
        </p:txBody>
      </p:sp>
      <p:sp>
        <p:nvSpPr>
          <p:cNvPr id="92164" name="AutoShape 6"/>
          <p:cNvSpPr>
            <a:spLocks noChangeArrowheads="1"/>
          </p:cNvSpPr>
          <p:nvPr/>
        </p:nvSpPr>
        <p:spPr bwMode="auto">
          <a:xfrm>
            <a:off x="1835150" y="1628775"/>
            <a:ext cx="576263" cy="1944688"/>
          </a:xfrm>
          <a:prstGeom prst="flowChartAlternateProcess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誰是行為人</a:t>
            </a:r>
          </a:p>
        </p:txBody>
      </p:sp>
      <p:sp>
        <p:nvSpPr>
          <p:cNvPr id="85000" name="AutoShape 8"/>
          <p:cNvSpPr>
            <a:spLocks noChangeArrowheads="1"/>
          </p:cNvSpPr>
          <p:nvPr/>
        </p:nvSpPr>
        <p:spPr bwMode="auto">
          <a:xfrm>
            <a:off x="3276600" y="1557338"/>
            <a:ext cx="2232025" cy="503237"/>
          </a:xfrm>
          <a:prstGeom prst="flowChartAlternateProcess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Verdana" pitchFamily="34" charset="0"/>
              </a:rPr>
              <a:t>限制行為人概念</a:t>
            </a:r>
          </a:p>
        </p:txBody>
      </p:sp>
      <p:sp>
        <p:nvSpPr>
          <p:cNvPr id="85001" name="AutoShape 9"/>
          <p:cNvSpPr>
            <a:spLocks noChangeArrowheads="1"/>
          </p:cNvSpPr>
          <p:nvPr/>
        </p:nvSpPr>
        <p:spPr bwMode="auto">
          <a:xfrm>
            <a:off x="3276600" y="3068638"/>
            <a:ext cx="2303463" cy="504825"/>
          </a:xfrm>
          <a:prstGeom prst="flowChartAlternateProcess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Verdana" pitchFamily="34" charset="0"/>
              </a:rPr>
              <a:t>擴張行為人概念</a:t>
            </a:r>
          </a:p>
        </p:txBody>
      </p:sp>
      <p:sp>
        <p:nvSpPr>
          <p:cNvPr id="92167" name="AutoShape 10"/>
          <p:cNvSpPr>
            <a:spLocks noChangeArrowheads="1"/>
          </p:cNvSpPr>
          <p:nvPr/>
        </p:nvSpPr>
        <p:spPr bwMode="auto">
          <a:xfrm>
            <a:off x="6877050" y="1484313"/>
            <a:ext cx="576263" cy="2160587"/>
          </a:xfrm>
          <a:prstGeom prst="flowChartAlternateProcess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確認行為人</a:t>
            </a:r>
          </a:p>
        </p:txBody>
      </p:sp>
      <p:sp>
        <p:nvSpPr>
          <p:cNvPr id="92168" name="AutoShape 11"/>
          <p:cNvSpPr>
            <a:spLocks noChangeArrowheads="1"/>
          </p:cNvSpPr>
          <p:nvPr/>
        </p:nvSpPr>
        <p:spPr bwMode="auto">
          <a:xfrm>
            <a:off x="1835150" y="4581525"/>
            <a:ext cx="576263" cy="1943100"/>
          </a:xfrm>
          <a:prstGeom prst="flowChartAlternateProcess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決定參與角色</a:t>
            </a:r>
          </a:p>
        </p:txBody>
      </p:sp>
      <p:sp>
        <p:nvSpPr>
          <p:cNvPr id="92169" name="AutoShape 12"/>
          <p:cNvSpPr>
            <a:spLocks noChangeArrowheads="1"/>
          </p:cNvSpPr>
          <p:nvPr/>
        </p:nvSpPr>
        <p:spPr bwMode="auto">
          <a:xfrm>
            <a:off x="3419475" y="4652963"/>
            <a:ext cx="2089150" cy="504825"/>
          </a:xfrm>
          <a:prstGeom prst="flowChartAlternateProcess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區分制</a:t>
            </a:r>
          </a:p>
        </p:txBody>
      </p:sp>
      <p:sp>
        <p:nvSpPr>
          <p:cNvPr id="92170" name="AutoShape 13"/>
          <p:cNvSpPr>
            <a:spLocks noChangeArrowheads="1"/>
          </p:cNvSpPr>
          <p:nvPr/>
        </p:nvSpPr>
        <p:spPr bwMode="auto">
          <a:xfrm>
            <a:off x="3419475" y="5949950"/>
            <a:ext cx="2089150" cy="504825"/>
          </a:xfrm>
          <a:prstGeom prst="flowChartAlternateProcess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單一制</a:t>
            </a:r>
          </a:p>
        </p:txBody>
      </p:sp>
      <p:sp>
        <p:nvSpPr>
          <p:cNvPr id="92171" name="AutoShape 14"/>
          <p:cNvSpPr>
            <a:spLocks noChangeArrowheads="1"/>
          </p:cNvSpPr>
          <p:nvPr/>
        </p:nvSpPr>
        <p:spPr bwMode="auto">
          <a:xfrm>
            <a:off x="6516688" y="4652963"/>
            <a:ext cx="2159000" cy="504825"/>
          </a:xfrm>
          <a:prstGeom prst="flowChartAlternateProcess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參與理論</a:t>
            </a:r>
          </a:p>
        </p:txBody>
      </p:sp>
      <p:sp>
        <p:nvSpPr>
          <p:cNvPr id="92172" name="AutoShape 15"/>
          <p:cNvSpPr>
            <a:spLocks noChangeArrowheads="1"/>
          </p:cNvSpPr>
          <p:nvPr/>
        </p:nvSpPr>
        <p:spPr bwMode="auto">
          <a:xfrm>
            <a:off x="1187450" y="2565400"/>
            <a:ext cx="576263" cy="287338"/>
          </a:xfrm>
          <a:prstGeom prst="rightArrow">
            <a:avLst>
              <a:gd name="adj1" fmla="val 50000"/>
              <a:gd name="adj2" fmla="val 50138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92173" name="AutoShape 16"/>
          <p:cNvCxnSpPr>
            <a:cxnSpLocks noChangeShapeType="1"/>
            <a:stCxn id="92164" idx="3"/>
            <a:endCxn id="85000" idx="1"/>
          </p:cNvCxnSpPr>
          <p:nvPr/>
        </p:nvCxnSpPr>
        <p:spPr bwMode="auto">
          <a:xfrm flipV="1">
            <a:off x="2411413" y="1809750"/>
            <a:ext cx="865187" cy="792163"/>
          </a:xfrm>
          <a:prstGeom prst="bentConnector3">
            <a:avLst>
              <a:gd name="adj1" fmla="val 49907"/>
            </a:avLst>
          </a:prstGeom>
          <a:noFill/>
          <a:ln w="9525">
            <a:solidFill>
              <a:srgbClr val="660066"/>
            </a:solidFill>
            <a:miter lim="800000"/>
            <a:headEnd/>
            <a:tailEnd type="triangle" w="med" len="med"/>
          </a:ln>
        </p:spPr>
      </p:cxnSp>
      <p:cxnSp>
        <p:nvCxnSpPr>
          <p:cNvPr id="92174" name="AutoShape 17"/>
          <p:cNvCxnSpPr>
            <a:cxnSpLocks noChangeShapeType="1"/>
            <a:stCxn id="92164" idx="3"/>
            <a:endCxn id="85001" idx="1"/>
          </p:cNvCxnSpPr>
          <p:nvPr/>
        </p:nvCxnSpPr>
        <p:spPr bwMode="auto">
          <a:xfrm>
            <a:off x="2411413" y="2601913"/>
            <a:ext cx="865187" cy="719137"/>
          </a:xfrm>
          <a:prstGeom prst="bentConnector3">
            <a:avLst>
              <a:gd name="adj1" fmla="val 49907"/>
            </a:avLst>
          </a:prstGeom>
          <a:noFill/>
          <a:ln w="9525">
            <a:solidFill>
              <a:srgbClr val="660066"/>
            </a:solidFill>
            <a:miter lim="800000"/>
            <a:headEnd/>
            <a:tailEnd type="triangle" w="med" len="med"/>
          </a:ln>
        </p:spPr>
      </p:cxnSp>
      <p:sp>
        <p:nvSpPr>
          <p:cNvPr id="92175" name="AutoShape 18"/>
          <p:cNvSpPr>
            <a:spLocks/>
          </p:cNvSpPr>
          <p:nvPr/>
        </p:nvSpPr>
        <p:spPr bwMode="auto">
          <a:xfrm>
            <a:off x="5580063" y="1773238"/>
            <a:ext cx="144462" cy="1584325"/>
          </a:xfrm>
          <a:prstGeom prst="rightBracket">
            <a:avLst>
              <a:gd name="adj" fmla="val 91392"/>
            </a:avLst>
          </a:prstGeom>
          <a:noFill/>
          <a:ln w="952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2176" name="AutoShape 19"/>
          <p:cNvSpPr>
            <a:spLocks noChangeArrowheads="1"/>
          </p:cNvSpPr>
          <p:nvPr/>
        </p:nvSpPr>
        <p:spPr bwMode="auto">
          <a:xfrm>
            <a:off x="5940425" y="2420938"/>
            <a:ext cx="792163" cy="287337"/>
          </a:xfrm>
          <a:prstGeom prst="rightArrow">
            <a:avLst>
              <a:gd name="adj1" fmla="val 50000"/>
              <a:gd name="adj2" fmla="val 68923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92177" name="AutoShape 20"/>
          <p:cNvCxnSpPr>
            <a:cxnSpLocks noChangeShapeType="1"/>
            <a:stCxn id="92167" idx="3"/>
            <a:endCxn id="92168" idx="1"/>
          </p:cNvCxnSpPr>
          <p:nvPr/>
        </p:nvCxnSpPr>
        <p:spPr bwMode="auto">
          <a:xfrm flipH="1">
            <a:off x="1835150" y="2565400"/>
            <a:ext cx="5618163" cy="2987675"/>
          </a:xfrm>
          <a:prstGeom prst="bentConnector5">
            <a:avLst>
              <a:gd name="adj1" fmla="val -4042"/>
              <a:gd name="adj2" fmla="val 51755"/>
              <a:gd name="adj3" fmla="val 115000"/>
            </a:avLst>
          </a:prstGeom>
          <a:noFill/>
          <a:ln w="28575">
            <a:solidFill>
              <a:srgbClr val="660033"/>
            </a:solidFill>
            <a:miter lim="800000"/>
            <a:headEnd/>
            <a:tailEnd type="arrow" w="med" len="med"/>
          </a:ln>
        </p:spPr>
      </p:cxnSp>
      <p:cxnSp>
        <p:nvCxnSpPr>
          <p:cNvPr id="92178" name="AutoShape 21"/>
          <p:cNvCxnSpPr>
            <a:cxnSpLocks noChangeShapeType="1"/>
            <a:stCxn id="92168" idx="3"/>
            <a:endCxn id="92169" idx="1"/>
          </p:cNvCxnSpPr>
          <p:nvPr/>
        </p:nvCxnSpPr>
        <p:spPr bwMode="auto">
          <a:xfrm flipV="1">
            <a:off x="2411413" y="4905375"/>
            <a:ext cx="1008062" cy="647700"/>
          </a:xfrm>
          <a:prstGeom prst="bentConnector3">
            <a:avLst>
              <a:gd name="adj1" fmla="val 49921"/>
            </a:avLst>
          </a:prstGeom>
          <a:noFill/>
          <a:ln w="9525">
            <a:solidFill>
              <a:srgbClr val="660033"/>
            </a:solidFill>
            <a:miter lim="800000"/>
            <a:headEnd/>
            <a:tailEnd type="triangle" w="med" len="med"/>
          </a:ln>
        </p:spPr>
      </p:cxnSp>
      <p:cxnSp>
        <p:nvCxnSpPr>
          <p:cNvPr id="92179" name="AutoShape 22"/>
          <p:cNvCxnSpPr>
            <a:cxnSpLocks noChangeShapeType="1"/>
            <a:stCxn id="92168" idx="3"/>
            <a:endCxn id="92170" idx="1"/>
          </p:cNvCxnSpPr>
          <p:nvPr/>
        </p:nvCxnSpPr>
        <p:spPr bwMode="auto">
          <a:xfrm>
            <a:off x="2411413" y="5553075"/>
            <a:ext cx="1008062" cy="649288"/>
          </a:xfrm>
          <a:prstGeom prst="bentConnector3">
            <a:avLst>
              <a:gd name="adj1" fmla="val 49921"/>
            </a:avLst>
          </a:prstGeom>
          <a:noFill/>
          <a:ln w="9525">
            <a:solidFill>
              <a:srgbClr val="660033"/>
            </a:solidFill>
            <a:miter lim="800000"/>
            <a:headEnd/>
            <a:tailEnd type="triangle" w="med" len="med"/>
          </a:ln>
        </p:spPr>
      </p:cxnSp>
      <p:sp>
        <p:nvSpPr>
          <p:cNvPr id="92180" name="AutoShape 23"/>
          <p:cNvSpPr>
            <a:spLocks noChangeArrowheads="1"/>
          </p:cNvSpPr>
          <p:nvPr/>
        </p:nvSpPr>
        <p:spPr bwMode="auto">
          <a:xfrm>
            <a:off x="5580063" y="4797425"/>
            <a:ext cx="863600" cy="2159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00" grpId="0" animBg="1"/>
      <p:bldP spid="85001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11212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66FFFF"/>
                </a:solidFill>
                <a:effectLst/>
              </a:rPr>
              <a:t>行為人概念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基礎：界定刑法評價之主要核心對象</a:t>
            </a:r>
          </a:p>
        </p:txBody>
      </p:sp>
      <p:sp>
        <p:nvSpPr>
          <p:cNvPr id="82948" name="AutoShape 4"/>
          <p:cNvSpPr>
            <a:spLocks noChangeArrowheads="1"/>
          </p:cNvSpPr>
          <p:nvPr/>
        </p:nvSpPr>
        <p:spPr bwMode="auto">
          <a:xfrm>
            <a:off x="684213" y="2924175"/>
            <a:ext cx="431800" cy="2016125"/>
          </a:xfrm>
          <a:prstGeom prst="flowChartAlternateProcess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Verdana" pitchFamily="34" charset="0"/>
              </a:rPr>
              <a:t>行為人概念</a:t>
            </a:r>
          </a:p>
        </p:txBody>
      </p:sp>
      <p:sp>
        <p:nvSpPr>
          <p:cNvPr id="82949" name="AutoShape 5"/>
          <p:cNvSpPr>
            <a:spLocks noChangeArrowheads="1"/>
          </p:cNvSpPr>
          <p:nvPr/>
        </p:nvSpPr>
        <p:spPr bwMode="auto">
          <a:xfrm>
            <a:off x="1763713" y="2565400"/>
            <a:ext cx="1944687" cy="360363"/>
          </a:xfrm>
          <a:prstGeom prst="flowChartAlternateProcess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限制行為人概念</a:t>
            </a:r>
          </a:p>
        </p:txBody>
      </p:sp>
      <p:sp>
        <p:nvSpPr>
          <p:cNvPr id="82950" name="AutoShape 6"/>
          <p:cNvSpPr>
            <a:spLocks noChangeArrowheads="1"/>
          </p:cNvSpPr>
          <p:nvPr/>
        </p:nvSpPr>
        <p:spPr bwMode="auto">
          <a:xfrm>
            <a:off x="1763713" y="4868863"/>
            <a:ext cx="1944687" cy="360362"/>
          </a:xfrm>
          <a:prstGeom prst="flowChartAlternateProcess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擴張行為人概念</a:t>
            </a:r>
          </a:p>
        </p:txBody>
      </p:sp>
      <p:sp>
        <p:nvSpPr>
          <p:cNvPr id="82951" name="AutoShape 7"/>
          <p:cNvSpPr>
            <a:spLocks noChangeArrowheads="1"/>
          </p:cNvSpPr>
          <p:nvPr/>
        </p:nvSpPr>
        <p:spPr bwMode="auto">
          <a:xfrm>
            <a:off x="4356100" y="2565400"/>
            <a:ext cx="1368425" cy="360363"/>
          </a:xfrm>
          <a:prstGeom prst="flowChartAlternateProcess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規範限制</a:t>
            </a:r>
          </a:p>
        </p:txBody>
      </p:sp>
      <p:sp>
        <p:nvSpPr>
          <p:cNvPr id="82952" name="AutoShape 8"/>
          <p:cNvSpPr>
            <a:spLocks noChangeArrowheads="1"/>
          </p:cNvSpPr>
          <p:nvPr/>
        </p:nvSpPr>
        <p:spPr bwMode="auto">
          <a:xfrm>
            <a:off x="6372225" y="2205038"/>
            <a:ext cx="2160588" cy="360362"/>
          </a:xfrm>
          <a:prstGeom prst="flowChartAlternateProcess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規範內：正犯</a:t>
            </a:r>
          </a:p>
        </p:txBody>
      </p:sp>
      <p:sp>
        <p:nvSpPr>
          <p:cNvPr id="82953" name="AutoShape 9"/>
          <p:cNvSpPr>
            <a:spLocks noChangeArrowheads="1"/>
          </p:cNvSpPr>
          <p:nvPr/>
        </p:nvSpPr>
        <p:spPr bwMode="auto">
          <a:xfrm>
            <a:off x="6372225" y="2924175"/>
            <a:ext cx="2160588" cy="35877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規範外：非正犯</a:t>
            </a:r>
          </a:p>
        </p:txBody>
      </p:sp>
      <p:sp>
        <p:nvSpPr>
          <p:cNvPr id="82954" name="AutoShape 10"/>
          <p:cNvSpPr>
            <a:spLocks noChangeArrowheads="1"/>
          </p:cNvSpPr>
          <p:nvPr/>
        </p:nvSpPr>
        <p:spPr bwMode="auto">
          <a:xfrm>
            <a:off x="2124075" y="3644900"/>
            <a:ext cx="1295400" cy="360363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處罰</a:t>
            </a:r>
          </a:p>
        </p:txBody>
      </p:sp>
      <p:sp>
        <p:nvSpPr>
          <p:cNvPr id="82955" name="AutoShape 11"/>
          <p:cNvSpPr>
            <a:spLocks noChangeArrowheads="1"/>
          </p:cNvSpPr>
          <p:nvPr/>
        </p:nvSpPr>
        <p:spPr bwMode="auto">
          <a:xfrm>
            <a:off x="3995738" y="3284538"/>
            <a:ext cx="1657350" cy="360362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原則：正犯</a:t>
            </a:r>
          </a:p>
        </p:txBody>
      </p:sp>
      <p:sp>
        <p:nvSpPr>
          <p:cNvPr id="82956" name="AutoShape 12"/>
          <p:cNvSpPr>
            <a:spLocks noChangeArrowheads="1"/>
          </p:cNvSpPr>
          <p:nvPr/>
        </p:nvSpPr>
        <p:spPr bwMode="auto">
          <a:xfrm>
            <a:off x="3995738" y="4005263"/>
            <a:ext cx="1655762" cy="35877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例外：共犯</a:t>
            </a:r>
          </a:p>
        </p:txBody>
      </p:sp>
      <p:sp>
        <p:nvSpPr>
          <p:cNvPr id="82957" name="AutoShape 13"/>
          <p:cNvSpPr>
            <a:spLocks noChangeArrowheads="1"/>
          </p:cNvSpPr>
          <p:nvPr/>
        </p:nvSpPr>
        <p:spPr bwMode="auto">
          <a:xfrm>
            <a:off x="6372225" y="4005263"/>
            <a:ext cx="2089150" cy="358775"/>
          </a:xfrm>
          <a:prstGeom prst="flowChartAlternateProcess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刑罰擴張事由</a:t>
            </a:r>
          </a:p>
        </p:txBody>
      </p:sp>
      <p:cxnSp>
        <p:nvCxnSpPr>
          <p:cNvPr id="82958" name="AutoShape 14"/>
          <p:cNvCxnSpPr>
            <a:cxnSpLocks noChangeShapeType="1"/>
            <a:stCxn id="82948" idx="3"/>
            <a:endCxn id="82949" idx="1"/>
          </p:cNvCxnSpPr>
          <p:nvPr/>
        </p:nvCxnSpPr>
        <p:spPr bwMode="auto">
          <a:xfrm flipV="1">
            <a:off x="1116013" y="2746375"/>
            <a:ext cx="647700" cy="11858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82959" name="AutoShape 15"/>
          <p:cNvCxnSpPr>
            <a:cxnSpLocks noChangeShapeType="1"/>
            <a:stCxn id="82948" idx="3"/>
            <a:endCxn id="82950" idx="1"/>
          </p:cNvCxnSpPr>
          <p:nvPr/>
        </p:nvCxnSpPr>
        <p:spPr bwMode="auto">
          <a:xfrm>
            <a:off x="1116013" y="3932238"/>
            <a:ext cx="647700" cy="1117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82960" name="AutoShape 16"/>
          <p:cNvSpPr>
            <a:spLocks noChangeArrowheads="1"/>
          </p:cNvSpPr>
          <p:nvPr/>
        </p:nvSpPr>
        <p:spPr bwMode="auto">
          <a:xfrm>
            <a:off x="3779838" y="2636838"/>
            <a:ext cx="504825" cy="215900"/>
          </a:xfrm>
          <a:prstGeom prst="rightArrow">
            <a:avLst>
              <a:gd name="adj1" fmla="val 50000"/>
              <a:gd name="adj2" fmla="val 58456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82961" name="AutoShape 17"/>
          <p:cNvCxnSpPr>
            <a:cxnSpLocks noChangeShapeType="1"/>
            <a:stCxn id="82951" idx="3"/>
            <a:endCxn id="82952" idx="1"/>
          </p:cNvCxnSpPr>
          <p:nvPr/>
        </p:nvCxnSpPr>
        <p:spPr bwMode="auto">
          <a:xfrm flipV="1">
            <a:off x="5724525" y="2386013"/>
            <a:ext cx="647700" cy="3603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82962" name="AutoShape 18"/>
          <p:cNvCxnSpPr>
            <a:cxnSpLocks noChangeShapeType="1"/>
            <a:stCxn id="82951" idx="3"/>
            <a:endCxn id="82953" idx="1"/>
          </p:cNvCxnSpPr>
          <p:nvPr/>
        </p:nvCxnSpPr>
        <p:spPr bwMode="auto">
          <a:xfrm>
            <a:off x="5724525" y="2746375"/>
            <a:ext cx="647700" cy="3571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82963" name="AutoShape 19"/>
          <p:cNvSpPr>
            <a:spLocks noChangeArrowheads="1"/>
          </p:cNvSpPr>
          <p:nvPr/>
        </p:nvSpPr>
        <p:spPr bwMode="auto">
          <a:xfrm>
            <a:off x="2555875" y="3068638"/>
            <a:ext cx="215900" cy="4318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cxnSp>
        <p:nvCxnSpPr>
          <p:cNvPr id="82964" name="AutoShape 20"/>
          <p:cNvCxnSpPr>
            <a:cxnSpLocks noChangeShapeType="1"/>
            <a:stCxn id="82954" idx="3"/>
            <a:endCxn id="82955" idx="1"/>
          </p:cNvCxnSpPr>
          <p:nvPr/>
        </p:nvCxnSpPr>
        <p:spPr bwMode="auto">
          <a:xfrm flipV="1">
            <a:off x="3419475" y="3465513"/>
            <a:ext cx="576263" cy="360362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82965" name="AutoShape 21"/>
          <p:cNvCxnSpPr>
            <a:cxnSpLocks noChangeShapeType="1"/>
            <a:stCxn id="82954" idx="3"/>
            <a:endCxn id="82956" idx="1"/>
          </p:cNvCxnSpPr>
          <p:nvPr/>
        </p:nvCxnSpPr>
        <p:spPr bwMode="auto">
          <a:xfrm>
            <a:off x="3419475" y="3825875"/>
            <a:ext cx="576263" cy="358775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82966" name="AutoShape 22"/>
          <p:cNvSpPr>
            <a:spLocks noChangeArrowheads="1"/>
          </p:cNvSpPr>
          <p:nvPr/>
        </p:nvSpPr>
        <p:spPr bwMode="auto">
          <a:xfrm>
            <a:off x="5724525" y="4076700"/>
            <a:ext cx="576263" cy="215900"/>
          </a:xfrm>
          <a:prstGeom prst="rightArrow">
            <a:avLst>
              <a:gd name="adj1" fmla="val 50000"/>
              <a:gd name="adj2" fmla="val 66728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967" name="AutoShape 23"/>
          <p:cNvSpPr>
            <a:spLocks noChangeArrowheads="1"/>
          </p:cNvSpPr>
          <p:nvPr/>
        </p:nvSpPr>
        <p:spPr bwMode="auto">
          <a:xfrm>
            <a:off x="4211638" y="4868863"/>
            <a:ext cx="1584325" cy="360362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因果關係判斷</a:t>
            </a:r>
          </a:p>
        </p:txBody>
      </p:sp>
      <p:sp>
        <p:nvSpPr>
          <p:cNvPr id="82968" name="AutoShape 24"/>
          <p:cNvSpPr>
            <a:spLocks noChangeArrowheads="1"/>
          </p:cNvSpPr>
          <p:nvPr/>
        </p:nvSpPr>
        <p:spPr bwMode="auto">
          <a:xfrm>
            <a:off x="6372225" y="4868863"/>
            <a:ext cx="2303463" cy="360362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加功者：均為行為人</a:t>
            </a:r>
          </a:p>
        </p:txBody>
      </p:sp>
      <p:sp>
        <p:nvSpPr>
          <p:cNvPr id="82969" name="AutoShape 25"/>
          <p:cNvSpPr>
            <a:spLocks noChangeArrowheads="1"/>
          </p:cNvSpPr>
          <p:nvPr/>
        </p:nvSpPr>
        <p:spPr bwMode="auto">
          <a:xfrm>
            <a:off x="2268538" y="5805488"/>
            <a:ext cx="1081087" cy="360362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處罰</a:t>
            </a:r>
          </a:p>
        </p:txBody>
      </p:sp>
      <p:sp>
        <p:nvSpPr>
          <p:cNvPr id="82970" name="AutoShape 26"/>
          <p:cNvSpPr>
            <a:spLocks noChangeArrowheads="1"/>
          </p:cNvSpPr>
          <p:nvPr/>
        </p:nvSpPr>
        <p:spPr bwMode="auto">
          <a:xfrm>
            <a:off x="3995738" y="5516563"/>
            <a:ext cx="1584325" cy="360362"/>
          </a:xfrm>
          <a:prstGeom prst="flowChartAlternateProcess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原則：均等</a:t>
            </a:r>
          </a:p>
        </p:txBody>
      </p:sp>
      <p:sp>
        <p:nvSpPr>
          <p:cNvPr id="82971" name="AutoShape 27"/>
          <p:cNvSpPr>
            <a:spLocks noChangeArrowheads="1"/>
          </p:cNvSpPr>
          <p:nvPr/>
        </p:nvSpPr>
        <p:spPr bwMode="auto">
          <a:xfrm>
            <a:off x="3995738" y="6021388"/>
            <a:ext cx="1584325" cy="360362"/>
          </a:xfrm>
          <a:prstGeom prst="flowChartAlternateProcess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例外：減輕</a:t>
            </a:r>
          </a:p>
        </p:txBody>
      </p:sp>
      <p:sp>
        <p:nvSpPr>
          <p:cNvPr id="82972" name="AutoShape 28"/>
          <p:cNvSpPr>
            <a:spLocks noChangeArrowheads="1"/>
          </p:cNvSpPr>
          <p:nvPr/>
        </p:nvSpPr>
        <p:spPr bwMode="auto">
          <a:xfrm>
            <a:off x="6084888" y="6021388"/>
            <a:ext cx="2592387" cy="360362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共犯：刑罰減輕事由</a:t>
            </a:r>
          </a:p>
        </p:txBody>
      </p:sp>
      <p:cxnSp>
        <p:nvCxnSpPr>
          <p:cNvPr id="82973" name="AutoShape 29"/>
          <p:cNvCxnSpPr>
            <a:cxnSpLocks noChangeShapeType="1"/>
            <a:stCxn id="82969" idx="3"/>
            <a:endCxn id="82970" idx="1"/>
          </p:cNvCxnSpPr>
          <p:nvPr/>
        </p:nvCxnSpPr>
        <p:spPr bwMode="auto">
          <a:xfrm flipV="1">
            <a:off x="3349625" y="5697538"/>
            <a:ext cx="646113" cy="288925"/>
          </a:xfrm>
          <a:prstGeom prst="bentConnector3">
            <a:avLst>
              <a:gd name="adj1" fmla="val 4987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82974" name="AutoShape 30"/>
          <p:cNvCxnSpPr>
            <a:cxnSpLocks noChangeShapeType="1"/>
            <a:stCxn id="82969" idx="3"/>
            <a:endCxn id="82971" idx="1"/>
          </p:cNvCxnSpPr>
          <p:nvPr/>
        </p:nvCxnSpPr>
        <p:spPr bwMode="auto">
          <a:xfrm>
            <a:off x="3349625" y="5986463"/>
            <a:ext cx="646113" cy="215900"/>
          </a:xfrm>
          <a:prstGeom prst="bentConnector3">
            <a:avLst>
              <a:gd name="adj1" fmla="val 4987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82975" name="AutoShape 31"/>
          <p:cNvSpPr>
            <a:spLocks noChangeArrowheads="1"/>
          </p:cNvSpPr>
          <p:nvPr/>
        </p:nvSpPr>
        <p:spPr bwMode="auto">
          <a:xfrm>
            <a:off x="5651500" y="6092825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976" name="AutoShape 32"/>
          <p:cNvSpPr>
            <a:spLocks noChangeArrowheads="1"/>
          </p:cNvSpPr>
          <p:nvPr/>
        </p:nvSpPr>
        <p:spPr bwMode="auto">
          <a:xfrm>
            <a:off x="2627313" y="5300663"/>
            <a:ext cx="215900" cy="433387"/>
          </a:xfrm>
          <a:prstGeom prst="downArrow">
            <a:avLst>
              <a:gd name="adj1" fmla="val 50000"/>
              <a:gd name="adj2" fmla="val 50184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82977" name="AutoShape 33"/>
          <p:cNvSpPr>
            <a:spLocks noChangeArrowheads="1"/>
          </p:cNvSpPr>
          <p:nvPr/>
        </p:nvSpPr>
        <p:spPr bwMode="auto">
          <a:xfrm>
            <a:off x="3779838" y="4941888"/>
            <a:ext cx="360362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2978" name="AutoShape 34"/>
          <p:cNvSpPr>
            <a:spLocks noChangeArrowheads="1"/>
          </p:cNvSpPr>
          <p:nvPr/>
        </p:nvSpPr>
        <p:spPr bwMode="auto">
          <a:xfrm>
            <a:off x="5867400" y="4941888"/>
            <a:ext cx="433388" cy="215900"/>
          </a:xfrm>
          <a:prstGeom prst="rightArrow">
            <a:avLst>
              <a:gd name="adj1" fmla="val 50000"/>
              <a:gd name="adj2" fmla="val 50184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2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29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2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2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2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2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2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2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2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2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2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82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2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2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82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82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29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82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2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82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82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82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2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2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2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2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82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82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82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82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82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82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82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82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82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82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82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000"/>
                            </p:stCondLst>
                            <p:childTnLst>
                              <p:par>
                                <p:cTn id="15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82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82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82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82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82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82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9" grpId="0" animBg="1"/>
      <p:bldP spid="82950" grpId="0" animBg="1"/>
      <p:bldP spid="82951" grpId="0" animBg="1"/>
      <p:bldP spid="82952" grpId="0" animBg="1"/>
      <p:bldP spid="82953" grpId="0" animBg="1"/>
      <p:bldP spid="82954" grpId="0" animBg="1"/>
      <p:bldP spid="82955" grpId="0" animBg="1"/>
      <p:bldP spid="82956" grpId="0" animBg="1"/>
      <p:bldP spid="82957" grpId="0" animBg="1"/>
      <p:bldP spid="82960" grpId="0" animBg="1"/>
      <p:bldP spid="82963" grpId="0" animBg="1"/>
      <p:bldP spid="82966" grpId="0" animBg="1"/>
      <p:bldP spid="82967" grpId="0" animBg="1"/>
      <p:bldP spid="82968" grpId="0" animBg="1"/>
      <p:bldP spid="82969" grpId="0" animBg="1"/>
      <p:bldP spid="82970" grpId="0" animBg="1"/>
      <p:bldP spid="82971" grpId="0" animBg="1"/>
      <p:bldP spid="82972" grpId="0" animBg="1"/>
      <p:bldP spid="82975" grpId="0" animBg="1"/>
      <p:bldP spid="82976" grpId="0" animBg="1"/>
      <p:bldP spid="82977" grpId="0" animBg="1"/>
      <p:bldP spid="82978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1121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00FFFF"/>
                </a:solidFill>
              </a:rPr>
              <a:t>參與制度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基礎：不論採何種行為人概念，均可能有不同之參與制度。</a:t>
            </a:r>
          </a:p>
        </p:txBody>
      </p:sp>
      <p:sp>
        <p:nvSpPr>
          <p:cNvPr id="83972" name="AutoShape 4"/>
          <p:cNvSpPr>
            <a:spLocks noChangeArrowheads="1"/>
          </p:cNvSpPr>
          <p:nvPr/>
        </p:nvSpPr>
        <p:spPr bwMode="auto">
          <a:xfrm>
            <a:off x="827088" y="3500438"/>
            <a:ext cx="431800" cy="1511300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Verdana" pitchFamily="34" charset="0"/>
              </a:rPr>
              <a:t>參與制度</a:t>
            </a:r>
          </a:p>
        </p:txBody>
      </p:sp>
      <p:sp>
        <p:nvSpPr>
          <p:cNvPr id="83973" name="AutoShape 5"/>
          <p:cNvSpPr>
            <a:spLocks noChangeArrowheads="1"/>
          </p:cNvSpPr>
          <p:nvPr/>
        </p:nvSpPr>
        <p:spPr bwMode="auto">
          <a:xfrm>
            <a:off x="2339975" y="3068638"/>
            <a:ext cx="1223963" cy="431800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Verdana" pitchFamily="34" charset="0"/>
              </a:rPr>
              <a:t>區分制</a:t>
            </a:r>
          </a:p>
        </p:txBody>
      </p:sp>
      <p:sp>
        <p:nvSpPr>
          <p:cNvPr id="83974" name="AutoShape 6"/>
          <p:cNvSpPr>
            <a:spLocks noChangeArrowheads="1"/>
          </p:cNvSpPr>
          <p:nvPr/>
        </p:nvSpPr>
        <p:spPr bwMode="auto">
          <a:xfrm>
            <a:off x="2339975" y="4941888"/>
            <a:ext cx="1223963" cy="431800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Verdana" pitchFamily="34" charset="0"/>
              </a:rPr>
              <a:t>單一制</a:t>
            </a:r>
          </a:p>
        </p:txBody>
      </p:sp>
      <p:sp>
        <p:nvSpPr>
          <p:cNvPr id="83975" name="AutoShape 7"/>
          <p:cNvSpPr>
            <a:spLocks noChangeArrowheads="1"/>
          </p:cNvSpPr>
          <p:nvPr/>
        </p:nvSpPr>
        <p:spPr bwMode="auto">
          <a:xfrm>
            <a:off x="4356100" y="2636838"/>
            <a:ext cx="1152525" cy="360362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正犯</a:t>
            </a:r>
          </a:p>
        </p:txBody>
      </p:sp>
      <p:sp>
        <p:nvSpPr>
          <p:cNvPr id="83976" name="AutoShape 8"/>
          <p:cNvSpPr>
            <a:spLocks noChangeArrowheads="1"/>
          </p:cNvSpPr>
          <p:nvPr/>
        </p:nvSpPr>
        <p:spPr bwMode="auto">
          <a:xfrm>
            <a:off x="4356100" y="3573463"/>
            <a:ext cx="1152525" cy="360362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共犯</a:t>
            </a:r>
          </a:p>
        </p:txBody>
      </p:sp>
      <p:sp>
        <p:nvSpPr>
          <p:cNvPr id="83977" name="AutoShape 9"/>
          <p:cNvSpPr>
            <a:spLocks noChangeArrowheads="1"/>
          </p:cNvSpPr>
          <p:nvPr/>
        </p:nvSpPr>
        <p:spPr bwMode="auto">
          <a:xfrm>
            <a:off x="5003800" y="4941888"/>
            <a:ext cx="1511300" cy="4318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單一行為人</a:t>
            </a:r>
          </a:p>
        </p:txBody>
      </p:sp>
      <p:cxnSp>
        <p:nvCxnSpPr>
          <p:cNvPr id="83978" name="AutoShape 10"/>
          <p:cNvCxnSpPr>
            <a:cxnSpLocks noChangeShapeType="1"/>
            <a:stCxn id="83972" idx="3"/>
            <a:endCxn id="83973" idx="1"/>
          </p:cNvCxnSpPr>
          <p:nvPr/>
        </p:nvCxnSpPr>
        <p:spPr bwMode="auto">
          <a:xfrm flipV="1">
            <a:off x="1258888" y="3284538"/>
            <a:ext cx="1081087" cy="971550"/>
          </a:xfrm>
          <a:prstGeom prst="bentConnector3">
            <a:avLst>
              <a:gd name="adj1" fmla="val 4992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83979" name="AutoShape 11"/>
          <p:cNvCxnSpPr>
            <a:cxnSpLocks noChangeShapeType="1"/>
            <a:stCxn id="83972" idx="3"/>
            <a:endCxn id="83974" idx="1"/>
          </p:cNvCxnSpPr>
          <p:nvPr/>
        </p:nvCxnSpPr>
        <p:spPr bwMode="auto">
          <a:xfrm>
            <a:off x="1258888" y="4256088"/>
            <a:ext cx="1081087" cy="901700"/>
          </a:xfrm>
          <a:prstGeom prst="bentConnector3">
            <a:avLst>
              <a:gd name="adj1" fmla="val 4992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83980" name="AutoShape 12"/>
          <p:cNvCxnSpPr>
            <a:cxnSpLocks noChangeShapeType="1"/>
            <a:stCxn id="83973" idx="3"/>
            <a:endCxn id="83975" idx="1"/>
          </p:cNvCxnSpPr>
          <p:nvPr/>
        </p:nvCxnSpPr>
        <p:spPr bwMode="auto">
          <a:xfrm flipV="1">
            <a:off x="3563938" y="2817813"/>
            <a:ext cx="792162" cy="466725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83981" name="AutoShape 13"/>
          <p:cNvCxnSpPr>
            <a:cxnSpLocks noChangeShapeType="1"/>
            <a:stCxn id="83973" idx="3"/>
            <a:endCxn id="83976" idx="1"/>
          </p:cNvCxnSpPr>
          <p:nvPr/>
        </p:nvCxnSpPr>
        <p:spPr bwMode="auto">
          <a:xfrm>
            <a:off x="3563938" y="3284538"/>
            <a:ext cx="792162" cy="469900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83982" name="AutoShape 14"/>
          <p:cNvSpPr>
            <a:spLocks noChangeArrowheads="1"/>
          </p:cNvSpPr>
          <p:nvPr/>
        </p:nvSpPr>
        <p:spPr bwMode="auto">
          <a:xfrm>
            <a:off x="5651500" y="2708275"/>
            <a:ext cx="720725" cy="215900"/>
          </a:xfrm>
          <a:prstGeom prst="rightArrow">
            <a:avLst>
              <a:gd name="adj1" fmla="val 50000"/>
              <a:gd name="adj2" fmla="val 83456"/>
            </a:avLst>
          </a:prstGeom>
          <a:solidFill>
            <a:srgbClr val="00FF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3983" name="AutoShape 15"/>
          <p:cNvSpPr>
            <a:spLocks noChangeArrowheads="1"/>
          </p:cNvSpPr>
          <p:nvPr/>
        </p:nvSpPr>
        <p:spPr bwMode="auto">
          <a:xfrm>
            <a:off x="5651500" y="3644900"/>
            <a:ext cx="720725" cy="215900"/>
          </a:xfrm>
          <a:prstGeom prst="rightArrow">
            <a:avLst>
              <a:gd name="adj1" fmla="val 50000"/>
              <a:gd name="adj2" fmla="val 83456"/>
            </a:avLst>
          </a:prstGeom>
          <a:solidFill>
            <a:srgbClr val="00FF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83984" name="AutoShape 16"/>
          <p:cNvSpPr>
            <a:spLocks noChangeArrowheads="1"/>
          </p:cNvSpPr>
          <p:nvPr/>
        </p:nvSpPr>
        <p:spPr bwMode="auto">
          <a:xfrm>
            <a:off x="6443663" y="2565400"/>
            <a:ext cx="1728787" cy="4318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核心角色</a:t>
            </a:r>
          </a:p>
        </p:txBody>
      </p:sp>
      <p:sp>
        <p:nvSpPr>
          <p:cNvPr id="83985" name="AutoShape 17"/>
          <p:cNvSpPr>
            <a:spLocks noChangeArrowheads="1"/>
          </p:cNvSpPr>
          <p:nvPr/>
        </p:nvSpPr>
        <p:spPr bwMode="auto">
          <a:xfrm>
            <a:off x="6443663" y="3500438"/>
            <a:ext cx="1728787" cy="4318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次要角色</a:t>
            </a:r>
          </a:p>
        </p:txBody>
      </p:sp>
      <p:sp>
        <p:nvSpPr>
          <p:cNvPr id="83986" name="AutoShape 18"/>
          <p:cNvSpPr>
            <a:spLocks noChangeArrowheads="1"/>
          </p:cNvSpPr>
          <p:nvPr/>
        </p:nvSpPr>
        <p:spPr bwMode="auto">
          <a:xfrm>
            <a:off x="3851275" y="5084763"/>
            <a:ext cx="936625" cy="215900"/>
          </a:xfrm>
          <a:prstGeom prst="rightArrow">
            <a:avLst>
              <a:gd name="adj1" fmla="val 50000"/>
              <a:gd name="adj2" fmla="val 108456"/>
            </a:avLst>
          </a:prstGeom>
          <a:solidFill>
            <a:srgbClr val="00FF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10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3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3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3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3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3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3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3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83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3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3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83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3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3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83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 animBg="1"/>
      <p:bldP spid="83973" grpId="0" animBg="1"/>
      <p:bldP spid="83974" grpId="0" animBg="1"/>
      <p:bldP spid="83975" grpId="0" animBg="1"/>
      <p:bldP spid="83976" grpId="0" animBg="1"/>
      <p:bldP spid="83977" grpId="0" animBg="1"/>
      <p:bldP spid="83982" grpId="0" animBg="1"/>
      <p:bldP spid="83983" grpId="0" animBg="1"/>
      <p:bldP spid="83984" grpId="0" animBg="1"/>
      <p:bldP spid="83985" grpId="0" animBg="1"/>
      <p:bldP spid="83986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461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00FF00"/>
                </a:solidFill>
              </a:rPr>
              <a:t>參與理論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5387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主要理論</a:t>
            </a:r>
          </a:p>
        </p:txBody>
      </p:sp>
      <p:sp>
        <p:nvSpPr>
          <p:cNvPr id="95236" name="AutoShape 4"/>
          <p:cNvSpPr>
            <a:spLocks noChangeArrowheads="1"/>
          </p:cNvSpPr>
          <p:nvPr/>
        </p:nvSpPr>
        <p:spPr bwMode="auto">
          <a:xfrm>
            <a:off x="611188" y="2924175"/>
            <a:ext cx="431800" cy="2016125"/>
          </a:xfrm>
          <a:prstGeom prst="flowChartAlternateProcess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Verdana" pitchFamily="34" charset="0"/>
              </a:rPr>
              <a:t>參與理論</a:t>
            </a:r>
          </a:p>
        </p:txBody>
      </p:sp>
      <p:sp>
        <p:nvSpPr>
          <p:cNvPr id="95237" name="AutoShape 5"/>
          <p:cNvSpPr>
            <a:spLocks noChangeArrowheads="1"/>
          </p:cNvSpPr>
          <p:nvPr/>
        </p:nvSpPr>
        <p:spPr bwMode="auto">
          <a:xfrm>
            <a:off x="1835150" y="2205038"/>
            <a:ext cx="1368425" cy="360362"/>
          </a:xfrm>
          <a:prstGeom prst="flowChartAlternateProcess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客觀理論</a:t>
            </a:r>
          </a:p>
        </p:txBody>
      </p:sp>
      <p:sp>
        <p:nvSpPr>
          <p:cNvPr id="95238" name="AutoShape 6"/>
          <p:cNvSpPr>
            <a:spLocks noChangeArrowheads="1"/>
          </p:cNvSpPr>
          <p:nvPr/>
        </p:nvSpPr>
        <p:spPr bwMode="auto">
          <a:xfrm>
            <a:off x="1835150" y="3357563"/>
            <a:ext cx="1368425" cy="360362"/>
          </a:xfrm>
          <a:prstGeom prst="flowChartAlternateProcess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主觀理論</a:t>
            </a:r>
          </a:p>
        </p:txBody>
      </p:sp>
      <p:sp>
        <p:nvSpPr>
          <p:cNvPr id="95239" name="AutoShape 7"/>
          <p:cNvSpPr>
            <a:spLocks noChangeArrowheads="1"/>
          </p:cNvSpPr>
          <p:nvPr/>
        </p:nvSpPr>
        <p:spPr bwMode="auto">
          <a:xfrm>
            <a:off x="1835150" y="4292600"/>
            <a:ext cx="1368425" cy="360363"/>
          </a:xfrm>
          <a:prstGeom prst="flowChartAlternateProcess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綜合理論</a:t>
            </a:r>
          </a:p>
        </p:txBody>
      </p:sp>
      <p:sp>
        <p:nvSpPr>
          <p:cNvPr id="95240" name="AutoShape 8"/>
          <p:cNvSpPr>
            <a:spLocks noChangeArrowheads="1"/>
          </p:cNvSpPr>
          <p:nvPr/>
        </p:nvSpPr>
        <p:spPr bwMode="auto">
          <a:xfrm>
            <a:off x="1835150" y="5516563"/>
            <a:ext cx="1368425" cy="433387"/>
          </a:xfrm>
          <a:prstGeom prst="flowChartAlternateProcess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支配理論</a:t>
            </a:r>
          </a:p>
        </p:txBody>
      </p:sp>
      <p:sp>
        <p:nvSpPr>
          <p:cNvPr id="95241" name="AutoShape 9"/>
          <p:cNvSpPr>
            <a:spLocks noChangeArrowheads="1"/>
          </p:cNvSpPr>
          <p:nvPr/>
        </p:nvSpPr>
        <p:spPr bwMode="auto">
          <a:xfrm>
            <a:off x="3851275" y="1916113"/>
            <a:ext cx="1800225" cy="2889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形式客觀理論</a:t>
            </a:r>
          </a:p>
        </p:txBody>
      </p:sp>
      <p:sp>
        <p:nvSpPr>
          <p:cNvPr id="95242" name="AutoShape 10"/>
          <p:cNvSpPr>
            <a:spLocks noChangeArrowheads="1"/>
          </p:cNvSpPr>
          <p:nvPr/>
        </p:nvSpPr>
        <p:spPr bwMode="auto">
          <a:xfrm>
            <a:off x="3851275" y="2492375"/>
            <a:ext cx="1800225" cy="2889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實質客觀見解</a:t>
            </a:r>
          </a:p>
        </p:txBody>
      </p:sp>
      <p:sp>
        <p:nvSpPr>
          <p:cNvPr id="95243" name="AutoShape 11"/>
          <p:cNvSpPr>
            <a:spLocks noChangeArrowheads="1"/>
          </p:cNvSpPr>
          <p:nvPr/>
        </p:nvSpPr>
        <p:spPr bwMode="auto">
          <a:xfrm>
            <a:off x="3851275" y="3141663"/>
            <a:ext cx="1800225" cy="2889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故意論</a:t>
            </a:r>
          </a:p>
        </p:txBody>
      </p:sp>
      <p:sp>
        <p:nvSpPr>
          <p:cNvPr id="95244" name="AutoShape 12"/>
          <p:cNvSpPr>
            <a:spLocks noChangeArrowheads="1"/>
          </p:cNvSpPr>
          <p:nvPr/>
        </p:nvSpPr>
        <p:spPr bwMode="auto">
          <a:xfrm>
            <a:off x="3851275" y="3644900"/>
            <a:ext cx="1800225" cy="2889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利益論</a:t>
            </a:r>
          </a:p>
        </p:txBody>
      </p:sp>
      <p:sp>
        <p:nvSpPr>
          <p:cNvPr id="95245" name="AutoShape 13"/>
          <p:cNvSpPr>
            <a:spLocks noChangeArrowheads="1"/>
          </p:cNvSpPr>
          <p:nvPr/>
        </p:nvSpPr>
        <p:spPr bwMode="auto">
          <a:xfrm>
            <a:off x="3851275" y="4292600"/>
            <a:ext cx="1800225" cy="360363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主、客觀整合</a:t>
            </a:r>
          </a:p>
        </p:txBody>
      </p:sp>
      <p:sp>
        <p:nvSpPr>
          <p:cNvPr id="95246" name="AutoShape 14"/>
          <p:cNvSpPr>
            <a:spLocks noChangeArrowheads="1"/>
          </p:cNvSpPr>
          <p:nvPr/>
        </p:nvSpPr>
        <p:spPr bwMode="auto">
          <a:xfrm>
            <a:off x="3851275" y="5084763"/>
            <a:ext cx="1800225" cy="2889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行為支配</a:t>
            </a:r>
          </a:p>
        </p:txBody>
      </p:sp>
      <p:sp>
        <p:nvSpPr>
          <p:cNvPr id="95247" name="AutoShape 15"/>
          <p:cNvSpPr>
            <a:spLocks noChangeArrowheads="1"/>
          </p:cNvSpPr>
          <p:nvPr/>
        </p:nvSpPr>
        <p:spPr bwMode="auto">
          <a:xfrm>
            <a:off x="3851275" y="6092825"/>
            <a:ext cx="1800225" cy="2889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功能性支配</a:t>
            </a:r>
          </a:p>
        </p:txBody>
      </p:sp>
      <p:cxnSp>
        <p:nvCxnSpPr>
          <p:cNvPr id="95248" name="AutoShape 16"/>
          <p:cNvCxnSpPr>
            <a:cxnSpLocks noChangeShapeType="1"/>
            <a:stCxn id="95236" idx="3"/>
            <a:endCxn id="95237" idx="1"/>
          </p:cNvCxnSpPr>
          <p:nvPr/>
        </p:nvCxnSpPr>
        <p:spPr bwMode="auto">
          <a:xfrm flipV="1">
            <a:off x="1042988" y="2386013"/>
            <a:ext cx="792162" cy="1546225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5249" name="AutoShape 17"/>
          <p:cNvCxnSpPr>
            <a:cxnSpLocks noChangeShapeType="1"/>
            <a:stCxn id="95236" idx="3"/>
            <a:endCxn id="95238" idx="1"/>
          </p:cNvCxnSpPr>
          <p:nvPr/>
        </p:nvCxnSpPr>
        <p:spPr bwMode="auto">
          <a:xfrm flipV="1">
            <a:off x="1042988" y="3538538"/>
            <a:ext cx="792162" cy="393700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5250" name="AutoShape 18"/>
          <p:cNvCxnSpPr>
            <a:cxnSpLocks noChangeShapeType="1"/>
            <a:stCxn id="95236" idx="3"/>
            <a:endCxn id="95239" idx="1"/>
          </p:cNvCxnSpPr>
          <p:nvPr/>
        </p:nvCxnSpPr>
        <p:spPr bwMode="auto">
          <a:xfrm>
            <a:off x="1042988" y="3932238"/>
            <a:ext cx="792162" cy="541337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5251" name="AutoShape 19"/>
          <p:cNvCxnSpPr>
            <a:cxnSpLocks noChangeShapeType="1"/>
            <a:stCxn id="95236" idx="3"/>
            <a:endCxn id="95240" idx="1"/>
          </p:cNvCxnSpPr>
          <p:nvPr/>
        </p:nvCxnSpPr>
        <p:spPr bwMode="auto">
          <a:xfrm>
            <a:off x="1042988" y="3932238"/>
            <a:ext cx="792162" cy="1801812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5252" name="AutoShape 20"/>
          <p:cNvCxnSpPr>
            <a:cxnSpLocks noChangeShapeType="1"/>
            <a:stCxn id="95237" idx="3"/>
            <a:endCxn id="95241" idx="1"/>
          </p:cNvCxnSpPr>
          <p:nvPr/>
        </p:nvCxnSpPr>
        <p:spPr bwMode="auto">
          <a:xfrm flipV="1">
            <a:off x="3203575" y="2060575"/>
            <a:ext cx="647700" cy="3254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5253" name="AutoShape 21"/>
          <p:cNvCxnSpPr>
            <a:cxnSpLocks noChangeShapeType="1"/>
            <a:stCxn id="95237" idx="3"/>
            <a:endCxn id="95242" idx="1"/>
          </p:cNvCxnSpPr>
          <p:nvPr/>
        </p:nvCxnSpPr>
        <p:spPr bwMode="auto">
          <a:xfrm>
            <a:off x="3203575" y="2386013"/>
            <a:ext cx="647700" cy="2508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5254" name="AutoShape 22"/>
          <p:cNvCxnSpPr>
            <a:cxnSpLocks noChangeShapeType="1"/>
            <a:stCxn id="95238" idx="3"/>
            <a:endCxn id="95243" idx="1"/>
          </p:cNvCxnSpPr>
          <p:nvPr/>
        </p:nvCxnSpPr>
        <p:spPr bwMode="auto">
          <a:xfrm flipV="1">
            <a:off x="3203575" y="3286125"/>
            <a:ext cx="647700" cy="2524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5255" name="AutoShape 23"/>
          <p:cNvCxnSpPr>
            <a:cxnSpLocks noChangeShapeType="1"/>
            <a:stCxn id="95238" idx="3"/>
            <a:endCxn id="95244" idx="1"/>
          </p:cNvCxnSpPr>
          <p:nvPr/>
        </p:nvCxnSpPr>
        <p:spPr bwMode="auto">
          <a:xfrm>
            <a:off x="3203575" y="3538538"/>
            <a:ext cx="647700" cy="2508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5256" name="AutoShape 24"/>
          <p:cNvCxnSpPr>
            <a:cxnSpLocks noChangeShapeType="1"/>
            <a:stCxn id="95240" idx="3"/>
            <a:endCxn id="95246" idx="1"/>
          </p:cNvCxnSpPr>
          <p:nvPr/>
        </p:nvCxnSpPr>
        <p:spPr bwMode="auto">
          <a:xfrm flipV="1">
            <a:off x="3203575" y="5229225"/>
            <a:ext cx="647700" cy="5048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5257" name="AutoShape 25"/>
          <p:cNvCxnSpPr>
            <a:cxnSpLocks noChangeShapeType="1"/>
            <a:stCxn id="95240" idx="3"/>
            <a:endCxn id="95247" idx="1"/>
          </p:cNvCxnSpPr>
          <p:nvPr/>
        </p:nvCxnSpPr>
        <p:spPr bwMode="auto">
          <a:xfrm>
            <a:off x="3203575" y="5734050"/>
            <a:ext cx="647700" cy="5032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95258" name="AutoShape 26"/>
          <p:cNvSpPr>
            <a:spLocks noChangeArrowheads="1"/>
          </p:cNvSpPr>
          <p:nvPr/>
        </p:nvSpPr>
        <p:spPr bwMode="auto">
          <a:xfrm>
            <a:off x="3851275" y="5589588"/>
            <a:ext cx="1800225" cy="2889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意思支配</a:t>
            </a:r>
          </a:p>
        </p:txBody>
      </p:sp>
      <p:cxnSp>
        <p:nvCxnSpPr>
          <p:cNvPr id="95259" name="AutoShape 27"/>
          <p:cNvCxnSpPr>
            <a:cxnSpLocks noChangeShapeType="1"/>
            <a:stCxn id="95240" idx="3"/>
            <a:endCxn id="95258" idx="1"/>
          </p:cNvCxnSpPr>
          <p:nvPr/>
        </p:nvCxnSpPr>
        <p:spPr bwMode="auto">
          <a:xfrm>
            <a:off x="3203575" y="5734050"/>
            <a:ext cx="6477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5260" name="AutoShape 28"/>
          <p:cNvSpPr>
            <a:spLocks noChangeArrowheads="1"/>
          </p:cNvSpPr>
          <p:nvPr/>
        </p:nvSpPr>
        <p:spPr bwMode="auto">
          <a:xfrm>
            <a:off x="6300788" y="5084763"/>
            <a:ext cx="1511300" cy="2889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單獨正犯</a:t>
            </a:r>
          </a:p>
        </p:txBody>
      </p:sp>
      <p:sp>
        <p:nvSpPr>
          <p:cNvPr id="95261" name="AutoShape 29"/>
          <p:cNvSpPr>
            <a:spLocks noChangeArrowheads="1"/>
          </p:cNvSpPr>
          <p:nvPr/>
        </p:nvSpPr>
        <p:spPr bwMode="auto">
          <a:xfrm>
            <a:off x="6300788" y="5589588"/>
            <a:ext cx="1511300" cy="2889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間接正犯</a:t>
            </a:r>
          </a:p>
        </p:txBody>
      </p:sp>
      <p:sp>
        <p:nvSpPr>
          <p:cNvPr id="95262" name="AutoShape 30"/>
          <p:cNvSpPr>
            <a:spLocks noChangeArrowheads="1"/>
          </p:cNvSpPr>
          <p:nvPr/>
        </p:nvSpPr>
        <p:spPr bwMode="auto">
          <a:xfrm>
            <a:off x="6300788" y="6092825"/>
            <a:ext cx="1511300" cy="2889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共同正犯</a:t>
            </a:r>
          </a:p>
        </p:txBody>
      </p:sp>
      <p:sp>
        <p:nvSpPr>
          <p:cNvPr id="95263" name="AutoShape 31"/>
          <p:cNvSpPr>
            <a:spLocks noChangeArrowheads="1"/>
          </p:cNvSpPr>
          <p:nvPr/>
        </p:nvSpPr>
        <p:spPr bwMode="auto">
          <a:xfrm>
            <a:off x="5795963" y="5084763"/>
            <a:ext cx="360362" cy="288925"/>
          </a:xfrm>
          <a:prstGeom prst="rightArrow">
            <a:avLst>
              <a:gd name="adj1" fmla="val 50000"/>
              <a:gd name="adj2" fmla="val 31181"/>
            </a:avLst>
          </a:prstGeom>
          <a:solidFill>
            <a:srgbClr val="00FF00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264" name="AutoShape 32"/>
          <p:cNvSpPr>
            <a:spLocks noChangeArrowheads="1"/>
          </p:cNvSpPr>
          <p:nvPr/>
        </p:nvSpPr>
        <p:spPr bwMode="auto">
          <a:xfrm>
            <a:off x="5795963" y="5589588"/>
            <a:ext cx="360362" cy="288925"/>
          </a:xfrm>
          <a:prstGeom prst="rightArrow">
            <a:avLst>
              <a:gd name="adj1" fmla="val 50000"/>
              <a:gd name="adj2" fmla="val 31181"/>
            </a:avLst>
          </a:prstGeom>
          <a:solidFill>
            <a:srgbClr val="00FF00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265" name="AutoShape 33"/>
          <p:cNvSpPr>
            <a:spLocks noChangeArrowheads="1"/>
          </p:cNvSpPr>
          <p:nvPr/>
        </p:nvSpPr>
        <p:spPr bwMode="auto">
          <a:xfrm>
            <a:off x="5795963" y="6092825"/>
            <a:ext cx="360362" cy="288925"/>
          </a:xfrm>
          <a:prstGeom prst="rightArrow">
            <a:avLst>
              <a:gd name="adj1" fmla="val 50000"/>
              <a:gd name="adj2" fmla="val 31181"/>
            </a:avLst>
          </a:prstGeom>
          <a:solidFill>
            <a:srgbClr val="00FF00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95266" name="AutoShape 34"/>
          <p:cNvCxnSpPr>
            <a:cxnSpLocks noChangeShapeType="1"/>
            <a:stCxn id="95243" idx="3"/>
            <a:endCxn id="95244" idx="3"/>
          </p:cNvCxnSpPr>
          <p:nvPr/>
        </p:nvCxnSpPr>
        <p:spPr bwMode="auto">
          <a:xfrm>
            <a:off x="5651500" y="3286125"/>
            <a:ext cx="1588" cy="503238"/>
          </a:xfrm>
          <a:prstGeom prst="bentConnector3">
            <a:avLst>
              <a:gd name="adj1" fmla="val 970000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95267" name="AutoShape 35"/>
          <p:cNvSpPr>
            <a:spLocks noChangeArrowheads="1"/>
          </p:cNvSpPr>
          <p:nvPr/>
        </p:nvSpPr>
        <p:spPr bwMode="auto">
          <a:xfrm>
            <a:off x="5867400" y="3429000"/>
            <a:ext cx="504825" cy="287338"/>
          </a:xfrm>
          <a:prstGeom prst="rightArrow">
            <a:avLst>
              <a:gd name="adj1" fmla="val 50000"/>
              <a:gd name="adj2" fmla="val 43923"/>
            </a:avLst>
          </a:prstGeom>
          <a:solidFill>
            <a:srgbClr val="00FF00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268" name="AutoShape 36"/>
          <p:cNvSpPr>
            <a:spLocks noChangeArrowheads="1"/>
          </p:cNvSpPr>
          <p:nvPr/>
        </p:nvSpPr>
        <p:spPr bwMode="auto">
          <a:xfrm>
            <a:off x="6516688" y="3429000"/>
            <a:ext cx="1152525" cy="2889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故意論</a:t>
            </a:r>
          </a:p>
        </p:txBody>
      </p:sp>
      <p:sp>
        <p:nvSpPr>
          <p:cNvPr id="95269" name="AutoShape 37"/>
          <p:cNvSpPr>
            <a:spLocks noChangeArrowheads="1"/>
          </p:cNvSpPr>
          <p:nvPr/>
        </p:nvSpPr>
        <p:spPr bwMode="auto">
          <a:xfrm>
            <a:off x="5724525" y="1916113"/>
            <a:ext cx="504825" cy="287337"/>
          </a:xfrm>
          <a:prstGeom prst="rightArrow">
            <a:avLst>
              <a:gd name="adj1" fmla="val 50000"/>
              <a:gd name="adj2" fmla="val 43923"/>
            </a:avLst>
          </a:prstGeom>
          <a:solidFill>
            <a:srgbClr val="00FF00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270" name="AutoShape 38"/>
          <p:cNvSpPr>
            <a:spLocks noChangeArrowheads="1"/>
          </p:cNvSpPr>
          <p:nvPr/>
        </p:nvSpPr>
        <p:spPr bwMode="auto">
          <a:xfrm>
            <a:off x="6443663" y="1916113"/>
            <a:ext cx="1728787" cy="288925"/>
          </a:xfrm>
          <a:prstGeom prst="flowChartAlternateProcess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區分正犯共犯</a:t>
            </a:r>
          </a:p>
        </p:txBody>
      </p:sp>
      <p:sp>
        <p:nvSpPr>
          <p:cNvPr id="95271" name="AutoShape 39"/>
          <p:cNvSpPr>
            <a:spLocks noChangeArrowheads="1"/>
          </p:cNvSpPr>
          <p:nvPr/>
        </p:nvSpPr>
        <p:spPr bwMode="auto">
          <a:xfrm>
            <a:off x="5724525" y="2492375"/>
            <a:ext cx="504825" cy="287338"/>
          </a:xfrm>
          <a:prstGeom prst="rightArrow">
            <a:avLst>
              <a:gd name="adj1" fmla="val 50000"/>
              <a:gd name="adj2" fmla="val 43923"/>
            </a:avLst>
          </a:prstGeom>
          <a:solidFill>
            <a:srgbClr val="00FF00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272" name="AutoShape 40"/>
          <p:cNvSpPr>
            <a:spLocks noChangeArrowheads="1"/>
          </p:cNvSpPr>
          <p:nvPr/>
        </p:nvSpPr>
        <p:spPr bwMode="auto">
          <a:xfrm>
            <a:off x="6443663" y="2492375"/>
            <a:ext cx="1728787" cy="288925"/>
          </a:xfrm>
          <a:prstGeom prst="flowChartAlternateProcess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修正見解</a:t>
            </a:r>
          </a:p>
        </p:txBody>
      </p:sp>
      <p:sp>
        <p:nvSpPr>
          <p:cNvPr id="95273" name="AutoShape 41"/>
          <p:cNvSpPr>
            <a:spLocks noChangeArrowheads="1"/>
          </p:cNvSpPr>
          <p:nvPr/>
        </p:nvSpPr>
        <p:spPr bwMode="auto">
          <a:xfrm>
            <a:off x="3276600" y="4365625"/>
            <a:ext cx="503238" cy="215900"/>
          </a:xfrm>
          <a:prstGeom prst="rightArrow">
            <a:avLst>
              <a:gd name="adj1" fmla="val 50000"/>
              <a:gd name="adj2" fmla="val 58272"/>
            </a:avLst>
          </a:prstGeom>
          <a:solidFill>
            <a:srgbClr val="00FF00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274" name="AutoShape 42"/>
          <p:cNvSpPr>
            <a:spLocks noChangeArrowheads="1"/>
          </p:cNvSpPr>
          <p:nvPr/>
        </p:nvSpPr>
        <p:spPr bwMode="auto">
          <a:xfrm>
            <a:off x="5795963" y="4365625"/>
            <a:ext cx="576262" cy="215900"/>
          </a:xfrm>
          <a:prstGeom prst="rightArrow">
            <a:avLst>
              <a:gd name="adj1" fmla="val 50000"/>
              <a:gd name="adj2" fmla="val 66728"/>
            </a:avLst>
          </a:prstGeom>
          <a:solidFill>
            <a:srgbClr val="00FF00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5275" name="AutoShape 43"/>
          <p:cNvSpPr>
            <a:spLocks noChangeArrowheads="1"/>
          </p:cNvSpPr>
          <p:nvPr/>
        </p:nvSpPr>
        <p:spPr bwMode="auto">
          <a:xfrm>
            <a:off x="6516688" y="4292600"/>
            <a:ext cx="1727200" cy="360363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我國實務見解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1121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00FFFF"/>
                </a:solidFill>
              </a:rPr>
              <a:t>參與類型</a:t>
            </a:r>
            <a:r>
              <a:rPr lang="zh-TW" altLang="en-US" smtClean="0"/>
              <a:t>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區分制之類型：</a:t>
            </a:r>
          </a:p>
        </p:txBody>
      </p:sp>
      <p:sp>
        <p:nvSpPr>
          <p:cNvPr id="96260" name="AutoShape 4"/>
          <p:cNvSpPr>
            <a:spLocks noChangeArrowheads="1"/>
          </p:cNvSpPr>
          <p:nvPr/>
        </p:nvSpPr>
        <p:spPr bwMode="auto">
          <a:xfrm>
            <a:off x="1547813" y="3500438"/>
            <a:ext cx="431800" cy="1655762"/>
          </a:xfrm>
          <a:prstGeom prst="flowChartAlternateProcess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Verdana" pitchFamily="34" charset="0"/>
              </a:rPr>
              <a:t>參與類型</a:t>
            </a:r>
          </a:p>
        </p:txBody>
      </p:sp>
      <p:sp>
        <p:nvSpPr>
          <p:cNvPr id="96261" name="AutoShape 5"/>
          <p:cNvSpPr>
            <a:spLocks noChangeArrowheads="1"/>
          </p:cNvSpPr>
          <p:nvPr/>
        </p:nvSpPr>
        <p:spPr bwMode="auto">
          <a:xfrm>
            <a:off x="3276600" y="3068638"/>
            <a:ext cx="936625" cy="360362"/>
          </a:xfrm>
          <a:prstGeom prst="flowChartAlternateProcess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Verdana" pitchFamily="34" charset="0"/>
              </a:rPr>
              <a:t>正犯</a:t>
            </a:r>
          </a:p>
        </p:txBody>
      </p:sp>
      <p:sp>
        <p:nvSpPr>
          <p:cNvPr id="96262" name="AutoShape 6"/>
          <p:cNvSpPr>
            <a:spLocks noChangeArrowheads="1"/>
          </p:cNvSpPr>
          <p:nvPr/>
        </p:nvSpPr>
        <p:spPr bwMode="auto">
          <a:xfrm>
            <a:off x="3276600" y="5229225"/>
            <a:ext cx="936625" cy="360363"/>
          </a:xfrm>
          <a:prstGeom prst="flowChartAlternateProcess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Verdana" pitchFamily="34" charset="0"/>
              </a:rPr>
              <a:t>共犯</a:t>
            </a:r>
          </a:p>
        </p:txBody>
      </p:sp>
      <p:sp>
        <p:nvSpPr>
          <p:cNvPr id="96263" name="AutoShape 7"/>
          <p:cNvSpPr>
            <a:spLocks noChangeArrowheads="1"/>
          </p:cNvSpPr>
          <p:nvPr/>
        </p:nvSpPr>
        <p:spPr bwMode="auto">
          <a:xfrm>
            <a:off x="5580063" y="1916113"/>
            <a:ext cx="1295400" cy="358775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單獨正犯</a:t>
            </a:r>
          </a:p>
        </p:txBody>
      </p:sp>
      <p:sp>
        <p:nvSpPr>
          <p:cNvPr id="96264" name="AutoShape 8"/>
          <p:cNvSpPr>
            <a:spLocks noChangeArrowheads="1"/>
          </p:cNvSpPr>
          <p:nvPr/>
        </p:nvSpPr>
        <p:spPr bwMode="auto">
          <a:xfrm>
            <a:off x="5580063" y="2492375"/>
            <a:ext cx="1295400" cy="358775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共同正犯</a:t>
            </a:r>
          </a:p>
        </p:txBody>
      </p:sp>
      <p:sp>
        <p:nvSpPr>
          <p:cNvPr id="96265" name="AutoShape 9"/>
          <p:cNvSpPr>
            <a:spLocks noChangeArrowheads="1"/>
          </p:cNvSpPr>
          <p:nvPr/>
        </p:nvSpPr>
        <p:spPr bwMode="auto">
          <a:xfrm>
            <a:off x="5580063" y="3068638"/>
            <a:ext cx="1295400" cy="358775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間接正犯</a:t>
            </a:r>
          </a:p>
        </p:txBody>
      </p:sp>
      <p:sp>
        <p:nvSpPr>
          <p:cNvPr id="96266" name="AutoShape 10"/>
          <p:cNvSpPr>
            <a:spLocks noChangeArrowheads="1"/>
          </p:cNvSpPr>
          <p:nvPr/>
        </p:nvSpPr>
        <p:spPr bwMode="auto">
          <a:xfrm>
            <a:off x="5580063" y="3644900"/>
            <a:ext cx="1295400" cy="358775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同時犯</a:t>
            </a:r>
          </a:p>
        </p:txBody>
      </p:sp>
      <p:sp>
        <p:nvSpPr>
          <p:cNvPr id="96267" name="AutoShape 11"/>
          <p:cNvSpPr>
            <a:spLocks noChangeArrowheads="1"/>
          </p:cNvSpPr>
          <p:nvPr/>
        </p:nvSpPr>
        <p:spPr bwMode="auto">
          <a:xfrm>
            <a:off x="5580063" y="4221163"/>
            <a:ext cx="1295400" cy="358775"/>
          </a:xfrm>
          <a:prstGeom prst="flowChartAlternateProcess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對向犯</a:t>
            </a:r>
          </a:p>
        </p:txBody>
      </p:sp>
      <p:sp>
        <p:nvSpPr>
          <p:cNvPr id="96268" name="AutoShape 12"/>
          <p:cNvSpPr>
            <a:spLocks noChangeArrowheads="1"/>
          </p:cNvSpPr>
          <p:nvPr/>
        </p:nvSpPr>
        <p:spPr bwMode="auto">
          <a:xfrm>
            <a:off x="5580063" y="4868863"/>
            <a:ext cx="1295400" cy="358775"/>
          </a:xfrm>
          <a:prstGeom prst="flowChartAlternateProcess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教唆犯</a:t>
            </a:r>
          </a:p>
        </p:txBody>
      </p:sp>
      <p:sp>
        <p:nvSpPr>
          <p:cNvPr id="96269" name="AutoShape 13"/>
          <p:cNvSpPr>
            <a:spLocks noChangeArrowheads="1"/>
          </p:cNvSpPr>
          <p:nvPr/>
        </p:nvSpPr>
        <p:spPr bwMode="auto">
          <a:xfrm>
            <a:off x="5580063" y="5516563"/>
            <a:ext cx="1295400" cy="358775"/>
          </a:xfrm>
          <a:prstGeom prst="flowChartAlternateProcess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Verdana" pitchFamily="34" charset="0"/>
              </a:rPr>
              <a:t>幫助犯</a:t>
            </a:r>
          </a:p>
        </p:txBody>
      </p:sp>
      <p:cxnSp>
        <p:nvCxnSpPr>
          <p:cNvPr id="96270" name="AutoShape 14"/>
          <p:cNvCxnSpPr>
            <a:cxnSpLocks noChangeShapeType="1"/>
            <a:stCxn id="96260" idx="3"/>
            <a:endCxn id="96261" idx="1"/>
          </p:cNvCxnSpPr>
          <p:nvPr/>
        </p:nvCxnSpPr>
        <p:spPr bwMode="auto">
          <a:xfrm flipV="1">
            <a:off x="1979613" y="3249613"/>
            <a:ext cx="1296987" cy="1079500"/>
          </a:xfrm>
          <a:prstGeom prst="bentConnector3">
            <a:avLst>
              <a:gd name="adj1" fmla="val 4994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6271" name="AutoShape 15"/>
          <p:cNvCxnSpPr>
            <a:cxnSpLocks noChangeShapeType="1"/>
            <a:stCxn id="96260" idx="3"/>
            <a:endCxn id="96262" idx="1"/>
          </p:cNvCxnSpPr>
          <p:nvPr/>
        </p:nvCxnSpPr>
        <p:spPr bwMode="auto">
          <a:xfrm>
            <a:off x="1979613" y="4329113"/>
            <a:ext cx="1296987" cy="1081087"/>
          </a:xfrm>
          <a:prstGeom prst="bentConnector3">
            <a:avLst>
              <a:gd name="adj1" fmla="val 4994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6272" name="AutoShape 16"/>
          <p:cNvCxnSpPr>
            <a:cxnSpLocks noChangeShapeType="1"/>
            <a:stCxn id="96262" idx="3"/>
            <a:endCxn id="96268" idx="1"/>
          </p:cNvCxnSpPr>
          <p:nvPr/>
        </p:nvCxnSpPr>
        <p:spPr bwMode="auto">
          <a:xfrm flipV="1">
            <a:off x="4213225" y="5048250"/>
            <a:ext cx="1366838" cy="361950"/>
          </a:xfrm>
          <a:prstGeom prst="bentConnector3">
            <a:avLst>
              <a:gd name="adj1" fmla="val 4994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6273" name="AutoShape 17"/>
          <p:cNvCxnSpPr>
            <a:cxnSpLocks noChangeShapeType="1"/>
            <a:stCxn id="96262" idx="3"/>
            <a:endCxn id="96269" idx="1"/>
          </p:cNvCxnSpPr>
          <p:nvPr/>
        </p:nvCxnSpPr>
        <p:spPr bwMode="auto">
          <a:xfrm>
            <a:off x="4213225" y="5410200"/>
            <a:ext cx="1366838" cy="285750"/>
          </a:xfrm>
          <a:prstGeom prst="bentConnector3">
            <a:avLst>
              <a:gd name="adj1" fmla="val 4994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6274" name="AutoShape 18"/>
          <p:cNvCxnSpPr>
            <a:cxnSpLocks noChangeShapeType="1"/>
            <a:stCxn id="96261" idx="3"/>
            <a:endCxn id="96263" idx="1"/>
          </p:cNvCxnSpPr>
          <p:nvPr/>
        </p:nvCxnSpPr>
        <p:spPr bwMode="auto">
          <a:xfrm flipV="1">
            <a:off x="4213225" y="2095500"/>
            <a:ext cx="1366838" cy="1154113"/>
          </a:xfrm>
          <a:prstGeom prst="bentConnector3">
            <a:avLst>
              <a:gd name="adj1" fmla="val 4994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6275" name="AutoShape 19"/>
          <p:cNvCxnSpPr>
            <a:cxnSpLocks noChangeShapeType="1"/>
            <a:stCxn id="96261" idx="3"/>
            <a:endCxn id="96264" idx="1"/>
          </p:cNvCxnSpPr>
          <p:nvPr/>
        </p:nvCxnSpPr>
        <p:spPr bwMode="auto">
          <a:xfrm flipV="1">
            <a:off x="4213225" y="2671763"/>
            <a:ext cx="1366838" cy="577850"/>
          </a:xfrm>
          <a:prstGeom prst="bentConnector3">
            <a:avLst>
              <a:gd name="adj1" fmla="val 4994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6276" name="AutoShape 20"/>
          <p:cNvCxnSpPr>
            <a:cxnSpLocks noChangeShapeType="1"/>
            <a:stCxn id="96261" idx="3"/>
            <a:endCxn id="96266" idx="1"/>
          </p:cNvCxnSpPr>
          <p:nvPr/>
        </p:nvCxnSpPr>
        <p:spPr bwMode="auto">
          <a:xfrm>
            <a:off x="4213225" y="3249613"/>
            <a:ext cx="1366838" cy="574675"/>
          </a:xfrm>
          <a:prstGeom prst="bentConnector3">
            <a:avLst>
              <a:gd name="adj1" fmla="val 4994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6277" name="AutoShape 21"/>
          <p:cNvCxnSpPr>
            <a:cxnSpLocks noChangeShapeType="1"/>
            <a:stCxn id="96261" idx="3"/>
            <a:endCxn id="96267" idx="1"/>
          </p:cNvCxnSpPr>
          <p:nvPr/>
        </p:nvCxnSpPr>
        <p:spPr bwMode="auto">
          <a:xfrm>
            <a:off x="4213225" y="3249613"/>
            <a:ext cx="1366838" cy="1150937"/>
          </a:xfrm>
          <a:prstGeom prst="bentConnector3">
            <a:avLst>
              <a:gd name="adj1" fmla="val 4994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6278" name="AutoShape 22"/>
          <p:cNvCxnSpPr>
            <a:cxnSpLocks noChangeShapeType="1"/>
            <a:stCxn id="96261" idx="3"/>
            <a:endCxn id="96265" idx="1"/>
          </p:cNvCxnSpPr>
          <p:nvPr/>
        </p:nvCxnSpPr>
        <p:spPr bwMode="auto">
          <a:xfrm flipV="1">
            <a:off x="4213225" y="3248025"/>
            <a:ext cx="1366838" cy="1588"/>
          </a:xfrm>
          <a:prstGeom prst="bentConnector3">
            <a:avLst>
              <a:gd name="adj1" fmla="val 4994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395288" y="1700213"/>
            <a:ext cx="360362" cy="360362"/>
          </a:xfrm>
          <a:prstGeom prst="octagon">
            <a:avLst>
              <a:gd name="adj" fmla="val 2928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2400">
                <a:latin typeface="Arial" charset="0"/>
                <a:ea typeface="華康中楷體" pitchFamily="49" charset="-120"/>
              </a:rPr>
              <a:t>A</a:t>
            </a:r>
          </a:p>
        </p:txBody>
      </p:sp>
      <p:sp>
        <p:nvSpPr>
          <p:cNvPr id="28675" name="Oval 3"/>
          <p:cNvSpPr>
            <a:spLocks noChangeArrowheads="1"/>
          </p:cNvSpPr>
          <p:nvPr/>
        </p:nvSpPr>
        <p:spPr bwMode="auto">
          <a:xfrm>
            <a:off x="395288" y="2205038"/>
            <a:ext cx="360362" cy="35877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2400">
                <a:latin typeface="Arial" charset="0"/>
                <a:ea typeface="華康中楷體" pitchFamily="49" charset="-120"/>
              </a:rPr>
              <a:t>B</a:t>
            </a:r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395288" y="2708275"/>
            <a:ext cx="360362" cy="431800"/>
          </a:xfrm>
          <a:prstGeom prst="diamond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2400">
                <a:latin typeface="Arial" charset="0"/>
                <a:ea typeface="華康中楷體" pitchFamily="49" charset="-120"/>
              </a:rPr>
              <a:t>C</a:t>
            </a:r>
          </a:p>
        </p:txBody>
      </p:sp>
      <p:sp>
        <p:nvSpPr>
          <p:cNvPr id="28677" name="AutoShape 5"/>
          <p:cNvSpPr>
            <a:spLocks/>
          </p:cNvSpPr>
          <p:nvPr/>
        </p:nvSpPr>
        <p:spPr bwMode="auto">
          <a:xfrm>
            <a:off x="827088" y="1916113"/>
            <a:ext cx="360362" cy="1079500"/>
          </a:xfrm>
          <a:prstGeom prst="rightBrace">
            <a:avLst>
              <a:gd name="adj1" fmla="val 2496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1908175" y="2205038"/>
            <a:ext cx="1511300" cy="5048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zh-TW" altLang="en-US" sz="2400"/>
              <a:t>共同性形成</a:t>
            </a:r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1331913" y="2420938"/>
            <a:ext cx="431800" cy="73025"/>
          </a:xfrm>
          <a:prstGeom prst="rightArrow">
            <a:avLst>
              <a:gd name="adj1" fmla="val 50000"/>
              <a:gd name="adj2" fmla="val 147826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8680" name="AutoShape 8"/>
          <p:cNvSpPr>
            <a:spLocks noChangeArrowheads="1"/>
          </p:cNvSpPr>
          <p:nvPr/>
        </p:nvSpPr>
        <p:spPr bwMode="auto">
          <a:xfrm>
            <a:off x="4140200" y="2205038"/>
            <a:ext cx="1439863" cy="5048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著手實行</a:t>
            </a:r>
          </a:p>
        </p:txBody>
      </p:sp>
      <p:sp>
        <p:nvSpPr>
          <p:cNvPr id="28681" name="AutoShape 9"/>
          <p:cNvSpPr>
            <a:spLocks noChangeArrowheads="1"/>
          </p:cNvSpPr>
          <p:nvPr/>
        </p:nvSpPr>
        <p:spPr bwMode="auto">
          <a:xfrm>
            <a:off x="6300788" y="2205038"/>
            <a:ext cx="1727200" cy="5048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實現犯罪</a:t>
            </a:r>
          </a:p>
        </p:txBody>
      </p:sp>
      <p:sp>
        <p:nvSpPr>
          <p:cNvPr id="28682" name="AutoShape 10"/>
          <p:cNvSpPr>
            <a:spLocks noChangeArrowheads="1"/>
          </p:cNvSpPr>
          <p:nvPr/>
        </p:nvSpPr>
        <p:spPr bwMode="auto">
          <a:xfrm>
            <a:off x="3492500" y="2420938"/>
            <a:ext cx="503238" cy="73025"/>
          </a:xfrm>
          <a:prstGeom prst="rightArrow">
            <a:avLst>
              <a:gd name="adj1" fmla="val 50000"/>
              <a:gd name="adj2" fmla="val 172283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8683" name="AutoShape 11"/>
          <p:cNvSpPr>
            <a:spLocks noChangeArrowheads="1"/>
          </p:cNvSpPr>
          <p:nvPr/>
        </p:nvSpPr>
        <p:spPr bwMode="auto">
          <a:xfrm>
            <a:off x="5651500" y="2420938"/>
            <a:ext cx="503238" cy="73025"/>
          </a:xfrm>
          <a:prstGeom prst="rightArrow">
            <a:avLst>
              <a:gd name="adj1" fmla="val 50000"/>
              <a:gd name="adj2" fmla="val 172283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8684" name="AutoShape 12"/>
          <p:cNvSpPr>
            <a:spLocks noChangeArrowheads="1"/>
          </p:cNvSpPr>
          <p:nvPr/>
        </p:nvSpPr>
        <p:spPr bwMode="auto">
          <a:xfrm>
            <a:off x="2051050" y="3357563"/>
            <a:ext cx="1584325" cy="3168650"/>
          </a:xfrm>
          <a:prstGeom prst="wedgeRectCallout">
            <a:avLst>
              <a:gd name="adj1" fmla="val -27454"/>
              <a:gd name="adj2" fmla="val -65833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2400"/>
              <a:t>基於角色對等地位之共同意思形成，並決定共同行為之實現方式與程度。</a:t>
            </a:r>
          </a:p>
        </p:txBody>
      </p:sp>
      <p:sp>
        <p:nvSpPr>
          <p:cNvPr id="28685" name="AutoShape 13"/>
          <p:cNvSpPr>
            <a:spLocks noChangeArrowheads="1"/>
          </p:cNvSpPr>
          <p:nvPr/>
        </p:nvSpPr>
        <p:spPr bwMode="auto">
          <a:xfrm>
            <a:off x="4427538" y="3284538"/>
            <a:ext cx="1439862" cy="3240087"/>
          </a:xfrm>
          <a:prstGeom prst="wedgeRectCallout">
            <a:avLst>
              <a:gd name="adj1" fmla="val -18468"/>
              <a:gd name="adj2" fmla="val -64306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2400"/>
              <a:t>基於共同性而為行為實現，並以角色分工關係開始為行為之實現。</a:t>
            </a:r>
          </a:p>
        </p:txBody>
      </p:sp>
      <p:sp>
        <p:nvSpPr>
          <p:cNvPr id="28686" name="AutoShape 14"/>
          <p:cNvSpPr>
            <a:spLocks noChangeArrowheads="1"/>
          </p:cNvSpPr>
          <p:nvPr/>
        </p:nvSpPr>
        <p:spPr bwMode="auto">
          <a:xfrm>
            <a:off x="6588125" y="3284538"/>
            <a:ext cx="1584325" cy="3240087"/>
          </a:xfrm>
          <a:prstGeom prst="wedgeRectCallout">
            <a:avLst>
              <a:gd name="adj1" fmla="val 14829"/>
              <a:gd name="adj2" fmla="val -66903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2400"/>
              <a:t>在共同性的範圍內，以是否實現侵害關係，作為歸責正犯之基礎。</a:t>
            </a:r>
          </a:p>
        </p:txBody>
      </p:sp>
      <p:sp>
        <p:nvSpPr>
          <p:cNvPr id="28687" name="AutoShape 15"/>
          <p:cNvSpPr>
            <a:spLocks noChangeArrowheads="1"/>
          </p:cNvSpPr>
          <p:nvPr/>
        </p:nvSpPr>
        <p:spPr bwMode="auto">
          <a:xfrm>
            <a:off x="827088" y="4005263"/>
            <a:ext cx="792162" cy="1728787"/>
          </a:xfrm>
          <a:prstGeom prst="wedgeEllipseCallout">
            <a:avLst>
              <a:gd name="adj1" fmla="val -38778"/>
              <a:gd name="adj2" fmla="val -71856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/>
          <a:p>
            <a:pPr algn="ctr"/>
            <a:r>
              <a:rPr lang="zh-TW" altLang="en-US" sz="2400"/>
              <a:t>行為人</a:t>
            </a:r>
          </a:p>
        </p:txBody>
      </p:sp>
      <p:sp>
        <p:nvSpPr>
          <p:cNvPr id="28688" name="AutoShape 16"/>
          <p:cNvSpPr>
            <a:spLocks noChangeArrowheads="1"/>
          </p:cNvSpPr>
          <p:nvPr/>
        </p:nvSpPr>
        <p:spPr bwMode="auto">
          <a:xfrm>
            <a:off x="3851275" y="1268413"/>
            <a:ext cx="1944688" cy="647700"/>
          </a:xfrm>
          <a:prstGeom prst="wedgeRoundRectCallout">
            <a:avLst>
              <a:gd name="adj1" fmla="val -1838"/>
              <a:gd name="adj2" fmla="val 85537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75000"/>
              </a:lnSpc>
            </a:pPr>
            <a:r>
              <a:rPr lang="zh-TW" altLang="en-US" sz="2400"/>
              <a:t>共同正犯之基礎</a:t>
            </a:r>
          </a:p>
        </p:txBody>
      </p:sp>
      <p:sp>
        <p:nvSpPr>
          <p:cNvPr id="97297" name="AutoShape 17"/>
          <p:cNvSpPr>
            <a:spLocks noChangeArrowheads="1"/>
          </p:cNvSpPr>
          <p:nvPr/>
        </p:nvSpPr>
        <p:spPr bwMode="auto">
          <a:xfrm>
            <a:off x="2051050" y="188913"/>
            <a:ext cx="5184775" cy="792162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400">
                <a:latin typeface="Arial" charset="0"/>
              </a:rPr>
              <a:t>共同正犯的形成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  <p:bldP spid="28675" grpId="0" animBg="1"/>
      <p:bldP spid="28676" grpId="0" animBg="1"/>
      <p:bldP spid="28677" grpId="0" animBg="1"/>
      <p:bldP spid="28678" grpId="0" animBg="1"/>
      <p:bldP spid="28679" grpId="0" animBg="1"/>
      <p:bldP spid="28680" grpId="0" animBg="1"/>
      <p:bldP spid="28681" grpId="0" animBg="1"/>
      <p:bldP spid="28682" grpId="0" animBg="1"/>
      <p:bldP spid="28683" grpId="0" animBg="1"/>
      <p:bldP spid="28684" grpId="0" animBg="1"/>
      <p:bldP spid="28685" grpId="0" animBg="1"/>
      <p:bldP spid="28686" grpId="0" animBg="1"/>
      <p:bldP spid="28687" grpId="0" animBg="1"/>
      <p:bldP spid="28688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AutoShape 2"/>
          <p:cNvSpPr>
            <a:spLocks noChangeArrowheads="1"/>
          </p:cNvSpPr>
          <p:nvPr/>
        </p:nvSpPr>
        <p:spPr bwMode="auto">
          <a:xfrm>
            <a:off x="2916238" y="260350"/>
            <a:ext cx="3024187" cy="72072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latin typeface="Arial" charset="0"/>
              </a:rPr>
              <a:t>間接正犯</a:t>
            </a:r>
          </a:p>
        </p:txBody>
      </p:sp>
      <p:sp>
        <p:nvSpPr>
          <p:cNvPr id="98307" name="AutoShape 3"/>
          <p:cNvSpPr>
            <a:spLocks noChangeArrowheads="1"/>
          </p:cNvSpPr>
          <p:nvPr/>
        </p:nvSpPr>
        <p:spPr bwMode="auto">
          <a:xfrm>
            <a:off x="468313" y="1557338"/>
            <a:ext cx="1439862" cy="431800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後行為人</a:t>
            </a:r>
          </a:p>
        </p:txBody>
      </p:sp>
      <p:sp>
        <p:nvSpPr>
          <p:cNvPr id="98308" name="AutoShape 4"/>
          <p:cNvSpPr>
            <a:spLocks noChangeArrowheads="1"/>
          </p:cNvSpPr>
          <p:nvPr/>
        </p:nvSpPr>
        <p:spPr bwMode="auto">
          <a:xfrm>
            <a:off x="3059113" y="1557338"/>
            <a:ext cx="1439862" cy="431800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前行為人</a:t>
            </a:r>
          </a:p>
        </p:txBody>
      </p:sp>
      <p:sp>
        <p:nvSpPr>
          <p:cNvPr id="98309" name="AutoShape 5"/>
          <p:cNvSpPr>
            <a:spLocks noChangeArrowheads="1"/>
          </p:cNvSpPr>
          <p:nvPr/>
        </p:nvSpPr>
        <p:spPr bwMode="auto">
          <a:xfrm>
            <a:off x="5580063" y="1557338"/>
            <a:ext cx="2592387" cy="431800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latin typeface="Arial" charset="0"/>
              </a:rPr>
              <a:t>實現構成要件行為</a:t>
            </a:r>
          </a:p>
        </p:txBody>
      </p:sp>
      <p:sp>
        <p:nvSpPr>
          <p:cNvPr id="98310" name="AutoShape 6"/>
          <p:cNvSpPr>
            <a:spLocks noChangeArrowheads="1"/>
          </p:cNvSpPr>
          <p:nvPr/>
        </p:nvSpPr>
        <p:spPr bwMode="auto">
          <a:xfrm>
            <a:off x="2124075" y="1628775"/>
            <a:ext cx="719138" cy="287338"/>
          </a:xfrm>
          <a:prstGeom prst="rightArrow">
            <a:avLst>
              <a:gd name="adj1" fmla="val 50000"/>
              <a:gd name="adj2" fmla="val 62569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8311" name="AutoShape 7"/>
          <p:cNvSpPr>
            <a:spLocks noChangeArrowheads="1"/>
          </p:cNvSpPr>
          <p:nvPr/>
        </p:nvSpPr>
        <p:spPr bwMode="auto">
          <a:xfrm>
            <a:off x="4716463" y="1628775"/>
            <a:ext cx="719137" cy="287338"/>
          </a:xfrm>
          <a:prstGeom prst="rightArrow">
            <a:avLst>
              <a:gd name="adj1" fmla="val 50000"/>
              <a:gd name="adj2" fmla="val 62569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8312" name="AutoShape 8"/>
          <p:cNvSpPr>
            <a:spLocks noChangeArrowheads="1"/>
          </p:cNvSpPr>
          <p:nvPr/>
        </p:nvSpPr>
        <p:spPr bwMode="auto">
          <a:xfrm>
            <a:off x="1908175" y="2349500"/>
            <a:ext cx="1295400" cy="431800"/>
          </a:xfrm>
          <a:prstGeom prst="wedgeRoundRectCallout">
            <a:avLst>
              <a:gd name="adj1" fmla="val -14583"/>
              <a:gd name="adj2" fmla="val -148898"/>
              <a:gd name="adj3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>
                <a:latin typeface="Arial" charset="0"/>
              </a:rPr>
              <a:t>支配關係</a:t>
            </a:r>
          </a:p>
        </p:txBody>
      </p:sp>
      <p:sp>
        <p:nvSpPr>
          <p:cNvPr id="98313" name="AutoShape 9"/>
          <p:cNvSpPr>
            <a:spLocks noChangeArrowheads="1"/>
          </p:cNvSpPr>
          <p:nvPr/>
        </p:nvSpPr>
        <p:spPr bwMode="auto">
          <a:xfrm>
            <a:off x="323850" y="2349500"/>
            <a:ext cx="1368425" cy="431800"/>
          </a:xfrm>
          <a:prstGeom prst="wedgeRoundRectCallout">
            <a:avLst>
              <a:gd name="adj1" fmla="val -1278"/>
              <a:gd name="adj2" fmla="val -128310"/>
              <a:gd name="adj3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>
                <a:latin typeface="Arial" charset="0"/>
              </a:rPr>
              <a:t>間接正犯</a:t>
            </a:r>
          </a:p>
        </p:txBody>
      </p:sp>
      <p:sp>
        <p:nvSpPr>
          <p:cNvPr id="98314" name="AutoShape 10"/>
          <p:cNvSpPr>
            <a:spLocks noChangeArrowheads="1"/>
          </p:cNvSpPr>
          <p:nvPr/>
        </p:nvSpPr>
        <p:spPr bwMode="auto">
          <a:xfrm>
            <a:off x="3492500" y="2349500"/>
            <a:ext cx="1366838" cy="431800"/>
          </a:xfrm>
          <a:prstGeom prst="wedgeRoundRectCallout">
            <a:avLst>
              <a:gd name="adj1" fmla="val -35250"/>
              <a:gd name="adj2" fmla="val -125000"/>
              <a:gd name="adj3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>
                <a:latin typeface="Arial" charset="0"/>
              </a:rPr>
              <a:t>直接正犯</a:t>
            </a:r>
          </a:p>
        </p:txBody>
      </p:sp>
      <p:sp>
        <p:nvSpPr>
          <p:cNvPr id="98315" name="AutoShape 11"/>
          <p:cNvSpPr>
            <a:spLocks noChangeArrowheads="1"/>
          </p:cNvSpPr>
          <p:nvPr/>
        </p:nvSpPr>
        <p:spPr bwMode="auto">
          <a:xfrm>
            <a:off x="3059113" y="3284538"/>
            <a:ext cx="3241675" cy="576262"/>
          </a:xfrm>
          <a:prstGeom prst="flowChartAlternateProcess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solidFill>
                  <a:srgbClr val="3333CC"/>
                </a:solidFill>
                <a:latin typeface="Arial" charset="0"/>
              </a:rPr>
              <a:t>間接正犯可能形成類型</a:t>
            </a:r>
          </a:p>
        </p:txBody>
      </p:sp>
      <p:sp>
        <p:nvSpPr>
          <p:cNvPr id="98316" name="AutoShape 12"/>
          <p:cNvSpPr>
            <a:spLocks noChangeArrowheads="1"/>
          </p:cNvSpPr>
          <p:nvPr/>
        </p:nvSpPr>
        <p:spPr bwMode="auto">
          <a:xfrm>
            <a:off x="1403350" y="4437063"/>
            <a:ext cx="576263" cy="2160587"/>
          </a:xfrm>
          <a:prstGeom prst="flowChartAlternateProcess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>
                <a:latin typeface="Arial" charset="0"/>
              </a:rPr>
              <a:t>基於強制關係</a:t>
            </a:r>
          </a:p>
        </p:txBody>
      </p:sp>
      <p:sp>
        <p:nvSpPr>
          <p:cNvPr id="98317" name="AutoShape 13"/>
          <p:cNvSpPr>
            <a:spLocks noChangeArrowheads="1"/>
          </p:cNvSpPr>
          <p:nvPr/>
        </p:nvSpPr>
        <p:spPr bwMode="auto">
          <a:xfrm>
            <a:off x="7380288" y="4437063"/>
            <a:ext cx="576262" cy="2160587"/>
          </a:xfrm>
          <a:prstGeom prst="flowChartAlternateProcess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>
                <a:latin typeface="Arial" charset="0"/>
              </a:rPr>
              <a:t>上命下從之支配</a:t>
            </a:r>
          </a:p>
        </p:txBody>
      </p:sp>
      <p:sp>
        <p:nvSpPr>
          <p:cNvPr id="98318" name="AutoShape 14"/>
          <p:cNvSpPr>
            <a:spLocks noChangeArrowheads="1"/>
          </p:cNvSpPr>
          <p:nvPr/>
        </p:nvSpPr>
        <p:spPr bwMode="auto">
          <a:xfrm>
            <a:off x="5508625" y="4437063"/>
            <a:ext cx="576263" cy="2160587"/>
          </a:xfrm>
          <a:prstGeom prst="flowChartAlternateProcess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>
                <a:latin typeface="Arial" charset="0"/>
              </a:rPr>
              <a:t>利用無責之人</a:t>
            </a:r>
          </a:p>
        </p:txBody>
      </p:sp>
      <p:sp>
        <p:nvSpPr>
          <p:cNvPr id="98319" name="AutoShape 15"/>
          <p:cNvSpPr>
            <a:spLocks noChangeArrowheads="1"/>
          </p:cNvSpPr>
          <p:nvPr/>
        </p:nvSpPr>
        <p:spPr bwMode="auto">
          <a:xfrm>
            <a:off x="3348038" y="4437063"/>
            <a:ext cx="576262" cy="2160587"/>
          </a:xfrm>
          <a:prstGeom prst="flowChartAlternateProcess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>
                <a:latin typeface="Arial" charset="0"/>
              </a:rPr>
              <a:t>利用他人錯誤</a:t>
            </a:r>
          </a:p>
        </p:txBody>
      </p:sp>
      <p:cxnSp>
        <p:nvCxnSpPr>
          <p:cNvPr id="98320" name="AutoShape 16"/>
          <p:cNvCxnSpPr>
            <a:cxnSpLocks noChangeShapeType="1"/>
            <a:stCxn id="98315" idx="2"/>
            <a:endCxn id="98316" idx="0"/>
          </p:cNvCxnSpPr>
          <p:nvPr/>
        </p:nvCxnSpPr>
        <p:spPr bwMode="auto">
          <a:xfrm rot="5400000">
            <a:off x="2897981" y="2655094"/>
            <a:ext cx="576263" cy="2987675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8321" name="AutoShape 17"/>
          <p:cNvCxnSpPr>
            <a:cxnSpLocks noChangeShapeType="1"/>
            <a:stCxn id="98315" idx="2"/>
            <a:endCxn id="98319" idx="0"/>
          </p:cNvCxnSpPr>
          <p:nvPr/>
        </p:nvCxnSpPr>
        <p:spPr bwMode="auto">
          <a:xfrm rot="5400000">
            <a:off x="3870325" y="3627438"/>
            <a:ext cx="576263" cy="1042987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8322" name="AutoShape 18"/>
          <p:cNvCxnSpPr>
            <a:cxnSpLocks noChangeShapeType="1"/>
            <a:stCxn id="98315" idx="2"/>
            <a:endCxn id="98318" idx="0"/>
          </p:cNvCxnSpPr>
          <p:nvPr/>
        </p:nvCxnSpPr>
        <p:spPr bwMode="auto">
          <a:xfrm rot="16200000" flipH="1">
            <a:off x="4950618" y="3590132"/>
            <a:ext cx="576263" cy="1117600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98323" name="AutoShape 19"/>
          <p:cNvCxnSpPr>
            <a:cxnSpLocks noChangeShapeType="1"/>
            <a:stCxn id="98315" idx="2"/>
            <a:endCxn id="98317" idx="0"/>
          </p:cNvCxnSpPr>
          <p:nvPr/>
        </p:nvCxnSpPr>
        <p:spPr bwMode="auto">
          <a:xfrm rot="16200000" flipH="1">
            <a:off x="5886450" y="2654300"/>
            <a:ext cx="576263" cy="2989263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  <a:ea typeface="華康隸書體W7" pitchFamily="49" charset="-120"/>
              </a:rPr>
              <a:t>共犯之形成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zh-TW" altLang="en-US" smtClean="0"/>
              <a:t>一、傳統見解：</a:t>
            </a:r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endParaRPr lang="zh-TW" altLang="en-US" smtClean="0"/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endParaRPr lang="zh-TW" altLang="en-US" smtClean="0"/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endParaRPr lang="zh-TW" altLang="en-US" smtClean="0"/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endParaRPr lang="zh-TW" altLang="en-US" smtClean="0"/>
          </a:p>
          <a:p>
            <a:pPr eaLnBrk="1" hangingPunct="1"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zh-TW" altLang="en-US" smtClean="0"/>
              <a:t>二、應然結構</a:t>
            </a: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827088" y="1989138"/>
            <a:ext cx="1368425" cy="503237"/>
          </a:xfrm>
          <a:prstGeom prst="flowChartAlternateProcess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zh-TW" altLang="en-US" sz="2400">
                <a:solidFill>
                  <a:srgbClr val="0033CC"/>
                </a:solidFill>
              </a:rPr>
              <a:t>加工行為</a:t>
            </a:r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3203575" y="1916113"/>
            <a:ext cx="1584325" cy="574675"/>
          </a:xfrm>
          <a:prstGeom prst="flowChartAlternateProcess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solidFill>
                  <a:srgbClr val="0033CC"/>
                </a:solidFill>
              </a:rPr>
              <a:t>正犯行為</a:t>
            </a: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5940425" y="1916113"/>
            <a:ext cx="1584325" cy="574675"/>
          </a:xfrm>
          <a:prstGeom prst="flowChartAlternateProcess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solidFill>
                  <a:srgbClr val="0033CC"/>
                </a:solidFill>
              </a:rPr>
              <a:t>共犯成立</a:t>
            </a:r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2339975" y="2205038"/>
            <a:ext cx="719138" cy="71437"/>
          </a:xfrm>
          <a:prstGeom prst="rightArrow">
            <a:avLst>
              <a:gd name="adj1" fmla="val 50000"/>
              <a:gd name="adj2" fmla="val 251669"/>
            </a:avLst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4932363" y="2205038"/>
            <a:ext cx="792162" cy="71437"/>
          </a:xfrm>
          <a:prstGeom prst="rightArrow">
            <a:avLst>
              <a:gd name="adj1" fmla="val 50000"/>
              <a:gd name="adj2" fmla="val 277224"/>
            </a:avLst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4500563" y="2852738"/>
            <a:ext cx="3671887" cy="1368425"/>
          </a:xfrm>
          <a:prstGeom prst="wedgeRoundRectCallout">
            <a:avLst>
              <a:gd name="adj1" fmla="val -32880"/>
              <a:gd name="adj2" fmla="val -8747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2400"/>
              <a:t>基於限制從屬，加工行為於正犯故意之主行為成立時，即行成立。</a:t>
            </a:r>
          </a:p>
        </p:txBody>
      </p:sp>
      <p:sp>
        <p:nvSpPr>
          <p:cNvPr id="30730" name="AutoShape 10"/>
          <p:cNvSpPr>
            <a:spLocks noChangeArrowheads="1"/>
          </p:cNvSpPr>
          <p:nvPr/>
        </p:nvSpPr>
        <p:spPr bwMode="auto">
          <a:xfrm>
            <a:off x="1979613" y="2781300"/>
            <a:ext cx="1439862" cy="1008063"/>
          </a:xfrm>
          <a:prstGeom prst="wedgeRoundRectCallout">
            <a:avLst>
              <a:gd name="adj1" fmla="val -10528"/>
              <a:gd name="adj2" fmla="val -92676"/>
              <a:gd name="adj3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2400">
                <a:solidFill>
                  <a:srgbClr val="990033"/>
                </a:solidFill>
              </a:rPr>
              <a:t>從屬性判斷</a:t>
            </a:r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900113" y="4868863"/>
            <a:ext cx="1295400" cy="4318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zh-TW" altLang="en-US" sz="2400">
                <a:solidFill>
                  <a:srgbClr val="990033"/>
                </a:solidFill>
              </a:rPr>
              <a:t>加工行為</a:t>
            </a:r>
          </a:p>
        </p:txBody>
      </p:sp>
      <p:sp>
        <p:nvSpPr>
          <p:cNvPr id="30732" name="AutoShape 12"/>
          <p:cNvSpPr>
            <a:spLocks noChangeArrowheads="1"/>
          </p:cNvSpPr>
          <p:nvPr/>
        </p:nvSpPr>
        <p:spPr bwMode="auto">
          <a:xfrm>
            <a:off x="2843213" y="4868863"/>
            <a:ext cx="1441450" cy="4318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zh-TW" altLang="en-US" sz="2400">
                <a:solidFill>
                  <a:srgbClr val="990033"/>
                </a:solidFill>
              </a:rPr>
              <a:t>依附關係</a:t>
            </a:r>
          </a:p>
        </p:txBody>
      </p:sp>
      <p:sp>
        <p:nvSpPr>
          <p:cNvPr id="30733" name="AutoShape 13"/>
          <p:cNvSpPr>
            <a:spLocks noChangeArrowheads="1"/>
          </p:cNvSpPr>
          <p:nvPr/>
        </p:nvSpPr>
        <p:spPr bwMode="auto">
          <a:xfrm>
            <a:off x="4859338" y="4868863"/>
            <a:ext cx="1295400" cy="431800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solidFill>
                  <a:srgbClr val="990033"/>
                </a:solidFill>
              </a:rPr>
              <a:t>正犯行為</a:t>
            </a:r>
          </a:p>
        </p:txBody>
      </p:sp>
      <p:sp>
        <p:nvSpPr>
          <p:cNvPr id="30734" name="AutoShape 14"/>
          <p:cNvSpPr>
            <a:spLocks noChangeArrowheads="1"/>
          </p:cNvSpPr>
          <p:nvPr/>
        </p:nvSpPr>
        <p:spPr bwMode="auto">
          <a:xfrm>
            <a:off x="6732588" y="4868863"/>
            <a:ext cx="1366837" cy="433387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solidFill>
                  <a:srgbClr val="990033"/>
                </a:solidFill>
              </a:rPr>
              <a:t>共犯成立</a:t>
            </a:r>
          </a:p>
        </p:txBody>
      </p:sp>
      <p:sp>
        <p:nvSpPr>
          <p:cNvPr id="30735" name="AutoShape 15"/>
          <p:cNvSpPr>
            <a:spLocks noChangeArrowheads="1"/>
          </p:cNvSpPr>
          <p:nvPr/>
        </p:nvSpPr>
        <p:spPr bwMode="auto">
          <a:xfrm>
            <a:off x="2268538" y="5013325"/>
            <a:ext cx="431800" cy="71438"/>
          </a:xfrm>
          <a:prstGeom prst="rightArrow">
            <a:avLst>
              <a:gd name="adj1" fmla="val 50000"/>
              <a:gd name="adj2" fmla="val 151110"/>
            </a:avLst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36" name="AutoShape 16"/>
          <p:cNvSpPr>
            <a:spLocks noChangeArrowheads="1"/>
          </p:cNvSpPr>
          <p:nvPr/>
        </p:nvSpPr>
        <p:spPr bwMode="auto">
          <a:xfrm>
            <a:off x="4356100" y="5013325"/>
            <a:ext cx="360363" cy="73025"/>
          </a:xfrm>
          <a:prstGeom prst="rightArrow">
            <a:avLst>
              <a:gd name="adj1" fmla="val 50000"/>
              <a:gd name="adj2" fmla="val 123370"/>
            </a:avLst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37" name="AutoShape 17"/>
          <p:cNvSpPr>
            <a:spLocks noChangeArrowheads="1"/>
          </p:cNvSpPr>
          <p:nvPr/>
        </p:nvSpPr>
        <p:spPr bwMode="auto">
          <a:xfrm>
            <a:off x="6227763" y="5013325"/>
            <a:ext cx="431800" cy="71438"/>
          </a:xfrm>
          <a:prstGeom prst="rightArrow">
            <a:avLst>
              <a:gd name="adj1" fmla="val 50000"/>
              <a:gd name="adj2" fmla="val 151110"/>
            </a:avLst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38" name="AutoShape 18"/>
          <p:cNvSpPr>
            <a:spLocks noChangeArrowheads="1"/>
          </p:cNvSpPr>
          <p:nvPr/>
        </p:nvSpPr>
        <p:spPr bwMode="auto">
          <a:xfrm>
            <a:off x="1403350" y="5661025"/>
            <a:ext cx="2376488" cy="792163"/>
          </a:xfrm>
          <a:prstGeom prst="flowChartTerminator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zh-TW" altLang="en-US" sz="2400">
                <a:solidFill>
                  <a:srgbClr val="990033"/>
                </a:solidFill>
              </a:rPr>
              <a:t>共犯故意之</a:t>
            </a:r>
          </a:p>
          <a:p>
            <a:pPr>
              <a:lnSpc>
                <a:spcPct val="80000"/>
              </a:lnSpc>
            </a:pPr>
            <a:r>
              <a:rPr lang="zh-TW" altLang="en-US" sz="2400">
                <a:solidFill>
                  <a:srgbClr val="990033"/>
                </a:solidFill>
              </a:rPr>
              <a:t>依附正犯行為</a:t>
            </a:r>
          </a:p>
        </p:txBody>
      </p:sp>
      <p:cxnSp>
        <p:nvCxnSpPr>
          <p:cNvPr id="30739" name="AutoShape 19"/>
          <p:cNvCxnSpPr>
            <a:cxnSpLocks noChangeShapeType="1"/>
            <a:stCxn id="30731" idx="2"/>
            <a:endCxn id="30738" idx="0"/>
          </p:cNvCxnSpPr>
          <p:nvPr/>
        </p:nvCxnSpPr>
        <p:spPr bwMode="auto">
          <a:xfrm rot="16200000" flipH="1">
            <a:off x="1889920" y="4958556"/>
            <a:ext cx="360362" cy="1044575"/>
          </a:xfrm>
          <a:prstGeom prst="bentConnector3">
            <a:avLst>
              <a:gd name="adj1" fmla="val 4977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30740" name="AutoShape 20"/>
          <p:cNvCxnSpPr>
            <a:cxnSpLocks noChangeShapeType="1"/>
            <a:stCxn id="30738" idx="0"/>
            <a:endCxn id="30732" idx="2"/>
          </p:cNvCxnSpPr>
          <p:nvPr/>
        </p:nvCxnSpPr>
        <p:spPr bwMode="auto">
          <a:xfrm rot="-5400000">
            <a:off x="2897982" y="4995069"/>
            <a:ext cx="360362" cy="971550"/>
          </a:xfrm>
          <a:prstGeom prst="bentConnector3">
            <a:avLst>
              <a:gd name="adj1" fmla="val 4977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30741" name="AutoShape 21"/>
          <p:cNvSpPr>
            <a:spLocks noChangeArrowheads="1"/>
          </p:cNvSpPr>
          <p:nvPr/>
        </p:nvSpPr>
        <p:spPr bwMode="auto">
          <a:xfrm>
            <a:off x="4643438" y="5589588"/>
            <a:ext cx="1296987" cy="503237"/>
          </a:xfrm>
          <a:prstGeom prst="wedgeRoundRectCallout">
            <a:avLst>
              <a:gd name="adj1" fmla="val -55995"/>
              <a:gd name="adj2" fmla="val -140852"/>
              <a:gd name="adj3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 sz="2400">
                <a:solidFill>
                  <a:srgbClr val="990033"/>
                </a:solidFill>
              </a:rPr>
              <a:t>從屬性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1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1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10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500"/>
                            </p:stCondLst>
                            <p:childTnLst>
                              <p:par>
                                <p:cTn id="8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5" dur="10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10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  <p:bldP spid="30724" grpId="0" animBg="1"/>
      <p:bldP spid="30725" grpId="0" animBg="1"/>
      <p:bldP spid="30726" grpId="0" animBg="1"/>
      <p:bldP spid="30727" grpId="0" animBg="1"/>
      <p:bldP spid="30728" grpId="0" animBg="1"/>
      <p:bldP spid="30729" grpId="0" animBg="1"/>
      <p:bldP spid="30730" grpId="0" animBg="1"/>
      <p:bldP spid="30731" grpId="0" animBg="1"/>
      <p:bldP spid="30732" grpId="0" animBg="1"/>
      <p:bldP spid="30733" grpId="0" animBg="1"/>
      <p:bldP spid="30734" grpId="0" animBg="1"/>
      <p:bldP spid="30735" grpId="0" animBg="1"/>
      <p:bldP spid="30736" grpId="0" animBg="1"/>
      <p:bldP spid="30737" grpId="0" animBg="1"/>
      <p:bldP spid="30738" grpId="0" animBg="1"/>
      <p:bldP spid="30741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</a:rPr>
              <a:t>共犯的結構關係</a:t>
            </a:r>
          </a:p>
        </p:txBody>
      </p:sp>
      <p:sp>
        <p:nvSpPr>
          <p:cNvPr id="48133" name="AutoShape 5"/>
          <p:cNvSpPr>
            <a:spLocks noChangeArrowheads="1"/>
          </p:cNvSpPr>
          <p:nvPr/>
        </p:nvSpPr>
        <p:spPr bwMode="auto">
          <a:xfrm>
            <a:off x="468313" y="1989138"/>
            <a:ext cx="431800" cy="2087562"/>
          </a:xfrm>
          <a:prstGeom prst="flowChartAlternateProcess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行為人</a:t>
            </a:r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auto">
          <a:xfrm>
            <a:off x="1835150" y="1989138"/>
            <a:ext cx="431800" cy="2087562"/>
          </a:xfrm>
          <a:prstGeom prst="flowChartAlternateProcess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1800"/>
              <a:t>基於他人犯罪意思</a:t>
            </a:r>
          </a:p>
        </p:txBody>
      </p:sp>
      <p:sp>
        <p:nvSpPr>
          <p:cNvPr id="48135" name="AutoShape 7"/>
          <p:cNvSpPr>
            <a:spLocks noChangeArrowheads="1"/>
          </p:cNvSpPr>
          <p:nvPr/>
        </p:nvSpPr>
        <p:spPr bwMode="auto">
          <a:xfrm>
            <a:off x="3132138" y="1989138"/>
            <a:ext cx="431800" cy="2087562"/>
          </a:xfrm>
          <a:prstGeom prst="flowChartAlternateProcess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加功他人行為意思</a:t>
            </a:r>
          </a:p>
        </p:txBody>
      </p:sp>
      <p:sp>
        <p:nvSpPr>
          <p:cNvPr id="48136" name="AutoShape 8"/>
          <p:cNvSpPr>
            <a:spLocks noChangeArrowheads="1"/>
          </p:cNvSpPr>
          <p:nvPr/>
        </p:nvSpPr>
        <p:spPr bwMode="auto">
          <a:xfrm>
            <a:off x="4572000" y="1989138"/>
            <a:ext cx="1944688" cy="647700"/>
          </a:xfrm>
          <a:prstGeom prst="flowChartAlternateProcess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加功他人意思</a:t>
            </a:r>
          </a:p>
          <a:p>
            <a:pPr algn="ctr"/>
            <a:r>
              <a:rPr lang="zh-TW" altLang="en-US"/>
              <a:t>或行為之行為</a:t>
            </a:r>
          </a:p>
        </p:txBody>
      </p:sp>
      <p:sp>
        <p:nvSpPr>
          <p:cNvPr id="48137" name="AutoShape 9"/>
          <p:cNvSpPr>
            <a:spLocks noChangeArrowheads="1"/>
          </p:cNvSpPr>
          <p:nvPr/>
        </p:nvSpPr>
        <p:spPr bwMode="auto">
          <a:xfrm>
            <a:off x="4643438" y="3573463"/>
            <a:ext cx="1944687" cy="431800"/>
          </a:xfrm>
          <a:prstGeom prst="flowChartAlternateProcess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正犯之行為</a:t>
            </a:r>
          </a:p>
        </p:txBody>
      </p:sp>
      <p:sp>
        <p:nvSpPr>
          <p:cNvPr id="48138" name="AutoShape 10"/>
          <p:cNvSpPr>
            <a:spLocks noChangeArrowheads="1"/>
          </p:cNvSpPr>
          <p:nvPr/>
        </p:nvSpPr>
        <p:spPr bwMode="auto">
          <a:xfrm>
            <a:off x="7667625" y="1916113"/>
            <a:ext cx="503238" cy="2160587"/>
          </a:xfrm>
          <a:prstGeom prst="flowChartAlternateProcess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共犯成立</a:t>
            </a:r>
          </a:p>
        </p:txBody>
      </p:sp>
      <p:sp>
        <p:nvSpPr>
          <p:cNvPr id="48139" name="AutoShape 11"/>
          <p:cNvSpPr>
            <a:spLocks noChangeArrowheads="1"/>
          </p:cNvSpPr>
          <p:nvPr/>
        </p:nvSpPr>
        <p:spPr bwMode="auto">
          <a:xfrm>
            <a:off x="1042988" y="2852738"/>
            <a:ext cx="649287" cy="288925"/>
          </a:xfrm>
          <a:prstGeom prst="rightArrow">
            <a:avLst>
              <a:gd name="adj1" fmla="val 50000"/>
              <a:gd name="adj2" fmla="val 56181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40" name="AutoShape 12"/>
          <p:cNvSpPr>
            <a:spLocks noChangeArrowheads="1"/>
          </p:cNvSpPr>
          <p:nvPr/>
        </p:nvSpPr>
        <p:spPr bwMode="auto">
          <a:xfrm>
            <a:off x="2411413" y="2852738"/>
            <a:ext cx="649287" cy="288925"/>
          </a:xfrm>
          <a:prstGeom prst="rightArrow">
            <a:avLst>
              <a:gd name="adj1" fmla="val 50000"/>
              <a:gd name="adj2" fmla="val 56181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48141" name="AutoShape 13"/>
          <p:cNvCxnSpPr>
            <a:cxnSpLocks noChangeShapeType="1"/>
            <a:stCxn id="48136" idx="1"/>
            <a:endCxn id="48137" idx="1"/>
          </p:cNvCxnSpPr>
          <p:nvPr/>
        </p:nvCxnSpPr>
        <p:spPr bwMode="auto">
          <a:xfrm rot="10800000" flipH="1" flipV="1">
            <a:off x="4572000" y="2312988"/>
            <a:ext cx="71438" cy="1476375"/>
          </a:xfrm>
          <a:prstGeom prst="bentConnector3">
            <a:avLst>
              <a:gd name="adj1" fmla="val -32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8143" name="AutoShape 15"/>
          <p:cNvCxnSpPr>
            <a:cxnSpLocks noChangeShapeType="1"/>
            <a:stCxn id="48136" idx="3"/>
            <a:endCxn id="48137" idx="3"/>
          </p:cNvCxnSpPr>
          <p:nvPr/>
        </p:nvCxnSpPr>
        <p:spPr bwMode="auto">
          <a:xfrm>
            <a:off x="6516688" y="2312988"/>
            <a:ext cx="71437" cy="1476375"/>
          </a:xfrm>
          <a:prstGeom prst="bentConnector3">
            <a:avLst>
              <a:gd name="adj1" fmla="val 42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48145" name="AutoShape 17"/>
          <p:cNvSpPr>
            <a:spLocks noChangeArrowheads="1"/>
          </p:cNvSpPr>
          <p:nvPr/>
        </p:nvSpPr>
        <p:spPr bwMode="auto">
          <a:xfrm>
            <a:off x="3635375" y="2852738"/>
            <a:ext cx="649288" cy="288925"/>
          </a:xfrm>
          <a:prstGeom prst="rightArrow">
            <a:avLst>
              <a:gd name="adj1" fmla="val 50000"/>
              <a:gd name="adj2" fmla="val 56181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46" name="AutoShape 18"/>
          <p:cNvSpPr>
            <a:spLocks noChangeArrowheads="1"/>
          </p:cNvSpPr>
          <p:nvPr/>
        </p:nvSpPr>
        <p:spPr bwMode="auto">
          <a:xfrm>
            <a:off x="6948488" y="2852738"/>
            <a:ext cx="649287" cy="288925"/>
          </a:xfrm>
          <a:prstGeom prst="rightArrow">
            <a:avLst>
              <a:gd name="adj1" fmla="val 50000"/>
              <a:gd name="adj2" fmla="val 56181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47" name="Rectangle 19"/>
          <p:cNvSpPr>
            <a:spLocks noChangeArrowheads="1"/>
          </p:cNvSpPr>
          <p:nvPr/>
        </p:nvSpPr>
        <p:spPr bwMode="auto">
          <a:xfrm>
            <a:off x="250825" y="5203825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>
                <a:solidFill>
                  <a:srgbClr val="FFFF00"/>
                </a:solidFill>
              </a:rPr>
              <a:t>※</a:t>
            </a:r>
          </a:p>
        </p:txBody>
      </p:sp>
      <p:sp>
        <p:nvSpPr>
          <p:cNvPr id="48148" name="AutoShape 20"/>
          <p:cNvSpPr>
            <a:spLocks noChangeArrowheads="1"/>
          </p:cNvSpPr>
          <p:nvPr/>
        </p:nvSpPr>
        <p:spPr bwMode="auto">
          <a:xfrm>
            <a:off x="900113" y="4724400"/>
            <a:ext cx="504825" cy="1511300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行為人</a:t>
            </a:r>
          </a:p>
        </p:txBody>
      </p:sp>
      <p:sp>
        <p:nvSpPr>
          <p:cNvPr id="48149" name="AutoShape 21"/>
          <p:cNvSpPr>
            <a:spLocks noChangeArrowheads="1"/>
          </p:cNvSpPr>
          <p:nvPr/>
        </p:nvSpPr>
        <p:spPr bwMode="auto">
          <a:xfrm>
            <a:off x="2124075" y="4724400"/>
            <a:ext cx="503238" cy="1512888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加功意思</a:t>
            </a:r>
          </a:p>
        </p:txBody>
      </p:sp>
      <p:sp>
        <p:nvSpPr>
          <p:cNvPr id="48150" name="AutoShape 22"/>
          <p:cNvSpPr>
            <a:spLocks noChangeArrowheads="1"/>
          </p:cNvSpPr>
          <p:nvPr/>
        </p:nvSpPr>
        <p:spPr bwMode="auto">
          <a:xfrm>
            <a:off x="3276600" y="4724400"/>
            <a:ext cx="503238" cy="1512888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加功行為</a:t>
            </a:r>
          </a:p>
        </p:txBody>
      </p:sp>
      <p:sp>
        <p:nvSpPr>
          <p:cNvPr id="48151" name="AutoShape 23"/>
          <p:cNvSpPr>
            <a:spLocks noChangeArrowheads="1"/>
          </p:cNvSpPr>
          <p:nvPr/>
        </p:nvSpPr>
        <p:spPr bwMode="auto">
          <a:xfrm>
            <a:off x="4356100" y="4724400"/>
            <a:ext cx="433388" cy="1512888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作用於正犯</a:t>
            </a:r>
          </a:p>
        </p:txBody>
      </p:sp>
      <p:sp>
        <p:nvSpPr>
          <p:cNvPr id="48152" name="AutoShape 24"/>
          <p:cNvSpPr>
            <a:spLocks noChangeArrowheads="1"/>
          </p:cNvSpPr>
          <p:nvPr/>
        </p:nvSpPr>
        <p:spPr bwMode="auto">
          <a:xfrm>
            <a:off x="5435600" y="4724400"/>
            <a:ext cx="431800" cy="1512888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正犯行為</a:t>
            </a:r>
          </a:p>
        </p:txBody>
      </p:sp>
      <p:sp>
        <p:nvSpPr>
          <p:cNvPr id="48153" name="AutoShape 25"/>
          <p:cNvSpPr>
            <a:spLocks noChangeArrowheads="1"/>
          </p:cNvSpPr>
          <p:nvPr/>
        </p:nvSpPr>
        <p:spPr bwMode="auto">
          <a:xfrm>
            <a:off x="6443663" y="4724400"/>
            <a:ext cx="431800" cy="1512888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不法</a:t>
            </a:r>
          </a:p>
        </p:txBody>
      </p:sp>
      <p:sp>
        <p:nvSpPr>
          <p:cNvPr id="48154" name="AutoShape 26"/>
          <p:cNvSpPr>
            <a:spLocks noChangeArrowheads="1"/>
          </p:cNvSpPr>
          <p:nvPr/>
        </p:nvSpPr>
        <p:spPr bwMode="auto">
          <a:xfrm>
            <a:off x="7740650" y="4724400"/>
            <a:ext cx="431800" cy="15843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共犯</a:t>
            </a:r>
          </a:p>
        </p:txBody>
      </p:sp>
      <p:sp>
        <p:nvSpPr>
          <p:cNvPr id="48155" name="AutoShape 27"/>
          <p:cNvSpPr>
            <a:spLocks noChangeArrowheads="1"/>
          </p:cNvSpPr>
          <p:nvPr/>
        </p:nvSpPr>
        <p:spPr bwMode="auto">
          <a:xfrm>
            <a:off x="7019925" y="5373688"/>
            <a:ext cx="576263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48156" name="AutoShape 28"/>
          <p:cNvCxnSpPr>
            <a:cxnSpLocks noChangeShapeType="1"/>
            <a:stCxn id="48148" idx="3"/>
            <a:endCxn id="48149" idx="1"/>
          </p:cNvCxnSpPr>
          <p:nvPr/>
        </p:nvCxnSpPr>
        <p:spPr bwMode="auto">
          <a:xfrm>
            <a:off x="1404938" y="5480050"/>
            <a:ext cx="719137" cy="1588"/>
          </a:xfrm>
          <a:prstGeom prst="straightConnector1">
            <a:avLst/>
          </a:prstGeom>
          <a:noFill/>
          <a:ln w="38100">
            <a:solidFill>
              <a:srgbClr val="660033"/>
            </a:solidFill>
            <a:round/>
            <a:headEnd/>
            <a:tailEnd type="triangle" w="med" len="med"/>
          </a:ln>
        </p:spPr>
      </p:cxnSp>
      <p:cxnSp>
        <p:nvCxnSpPr>
          <p:cNvPr id="48160" name="AutoShape 32"/>
          <p:cNvCxnSpPr>
            <a:cxnSpLocks noChangeShapeType="1"/>
            <a:stCxn id="48149" idx="3"/>
            <a:endCxn id="48150" idx="1"/>
          </p:cNvCxnSpPr>
          <p:nvPr/>
        </p:nvCxnSpPr>
        <p:spPr bwMode="auto">
          <a:xfrm>
            <a:off x="2627313" y="5481638"/>
            <a:ext cx="649287" cy="0"/>
          </a:xfrm>
          <a:prstGeom prst="straightConnector1">
            <a:avLst/>
          </a:prstGeom>
          <a:noFill/>
          <a:ln w="38100">
            <a:solidFill>
              <a:srgbClr val="660033"/>
            </a:solidFill>
            <a:round/>
            <a:headEnd/>
            <a:tailEnd type="triangle" w="med" len="med"/>
          </a:ln>
        </p:spPr>
      </p:cxnSp>
      <p:cxnSp>
        <p:nvCxnSpPr>
          <p:cNvPr id="48161" name="AutoShape 33"/>
          <p:cNvCxnSpPr>
            <a:cxnSpLocks noChangeShapeType="1"/>
            <a:stCxn id="48150" idx="3"/>
            <a:endCxn id="48151" idx="1"/>
          </p:cNvCxnSpPr>
          <p:nvPr/>
        </p:nvCxnSpPr>
        <p:spPr bwMode="auto">
          <a:xfrm>
            <a:off x="3779838" y="5481638"/>
            <a:ext cx="576262" cy="0"/>
          </a:xfrm>
          <a:prstGeom prst="straightConnector1">
            <a:avLst/>
          </a:prstGeom>
          <a:noFill/>
          <a:ln w="28575">
            <a:solidFill>
              <a:srgbClr val="660033"/>
            </a:solidFill>
            <a:round/>
            <a:headEnd/>
            <a:tailEnd type="triangle" w="med" len="med"/>
          </a:ln>
        </p:spPr>
      </p:cxnSp>
      <p:cxnSp>
        <p:nvCxnSpPr>
          <p:cNvPr id="48162" name="AutoShape 34"/>
          <p:cNvCxnSpPr>
            <a:cxnSpLocks noChangeShapeType="1"/>
            <a:stCxn id="48151" idx="3"/>
            <a:endCxn id="48152" idx="1"/>
          </p:cNvCxnSpPr>
          <p:nvPr/>
        </p:nvCxnSpPr>
        <p:spPr bwMode="auto">
          <a:xfrm>
            <a:off x="4789488" y="5481638"/>
            <a:ext cx="646112" cy="0"/>
          </a:xfrm>
          <a:prstGeom prst="straightConnector1">
            <a:avLst/>
          </a:prstGeom>
          <a:noFill/>
          <a:ln w="28575">
            <a:solidFill>
              <a:srgbClr val="660033"/>
            </a:solidFill>
            <a:round/>
            <a:headEnd/>
            <a:tailEnd type="triangle" w="med" len="med"/>
          </a:ln>
        </p:spPr>
      </p:cxnSp>
      <p:cxnSp>
        <p:nvCxnSpPr>
          <p:cNvPr id="48163" name="AutoShape 35"/>
          <p:cNvCxnSpPr>
            <a:cxnSpLocks noChangeShapeType="1"/>
            <a:stCxn id="48152" idx="3"/>
            <a:endCxn id="48153" idx="1"/>
          </p:cNvCxnSpPr>
          <p:nvPr/>
        </p:nvCxnSpPr>
        <p:spPr bwMode="auto">
          <a:xfrm>
            <a:off x="5867400" y="5481638"/>
            <a:ext cx="576263" cy="0"/>
          </a:xfrm>
          <a:prstGeom prst="straightConnector1">
            <a:avLst/>
          </a:prstGeom>
          <a:noFill/>
          <a:ln w="28575">
            <a:solidFill>
              <a:srgbClr val="660033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500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500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500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500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500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500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500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500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500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8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4" dur="80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5" dur="80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80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8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6" dur="80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7" dur="80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80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7" dur="80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8" dur="80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80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8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8" dur="80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9" dur="80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80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0" dur="80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1" dur="80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80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animBg="1"/>
      <p:bldP spid="48134" grpId="0" animBg="1"/>
      <p:bldP spid="48135" grpId="0" animBg="1"/>
      <p:bldP spid="48136" grpId="0" animBg="1"/>
      <p:bldP spid="48137" grpId="0" animBg="1"/>
      <p:bldP spid="48138" grpId="0" animBg="1"/>
      <p:bldP spid="48139" grpId="0" animBg="1"/>
      <p:bldP spid="48140" grpId="0" animBg="1"/>
      <p:bldP spid="48145" grpId="0" animBg="1"/>
      <p:bldP spid="48146" grpId="0" animBg="1"/>
      <p:bldP spid="48147" grpId="0"/>
      <p:bldP spid="48148" grpId="0" animBg="1"/>
      <p:bldP spid="48149" grpId="0" animBg="1"/>
      <p:bldP spid="48150" grpId="0" animBg="1"/>
      <p:bldP spid="48151" grpId="0" animBg="1"/>
      <p:bldP spid="48152" grpId="0" animBg="1"/>
      <p:bldP spid="48153" grpId="0" animBg="1"/>
      <p:bldP spid="48154" grpId="0" animBg="1"/>
      <p:bldP spid="48155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</a:rPr>
              <a:t>從屬性概念</a:t>
            </a:r>
          </a:p>
        </p:txBody>
      </p:sp>
      <p:sp>
        <p:nvSpPr>
          <p:cNvPr id="101379" name="AutoShape 5"/>
          <p:cNvSpPr>
            <a:spLocks noChangeArrowheads="1"/>
          </p:cNvSpPr>
          <p:nvPr/>
        </p:nvSpPr>
        <p:spPr bwMode="auto">
          <a:xfrm>
            <a:off x="539750" y="1557338"/>
            <a:ext cx="1368425" cy="503237"/>
          </a:xfrm>
          <a:prstGeom prst="flowChartAlternateProcess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原則</a:t>
            </a:r>
          </a:p>
        </p:txBody>
      </p:sp>
      <p:sp>
        <p:nvSpPr>
          <p:cNvPr id="101380" name="AutoShape 6"/>
          <p:cNvSpPr>
            <a:spLocks noChangeArrowheads="1"/>
          </p:cNvSpPr>
          <p:nvPr/>
        </p:nvSpPr>
        <p:spPr bwMode="auto">
          <a:xfrm>
            <a:off x="2484438" y="1557338"/>
            <a:ext cx="6264275" cy="504825"/>
          </a:xfrm>
          <a:prstGeom prst="flowChartAlternateProcess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共犯的成立從屬於正犯故意之主行為</a:t>
            </a:r>
          </a:p>
        </p:txBody>
      </p:sp>
      <p:sp>
        <p:nvSpPr>
          <p:cNvPr id="101381" name="AutoShape 7"/>
          <p:cNvSpPr>
            <a:spLocks noChangeArrowheads="1"/>
          </p:cNvSpPr>
          <p:nvPr/>
        </p:nvSpPr>
        <p:spPr bwMode="auto">
          <a:xfrm>
            <a:off x="1979613" y="1700213"/>
            <a:ext cx="433387" cy="215900"/>
          </a:xfrm>
          <a:prstGeom prst="rightArrow">
            <a:avLst>
              <a:gd name="adj1" fmla="val 50000"/>
              <a:gd name="adj2" fmla="val 50184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1382" name="AutoShape 8"/>
          <p:cNvSpPr>
            <a:spLocks noChangeArrowheads="1"/>
          </p:cNvSpPr>
          <p:nvPr/>
        </p:nvSpPr>
        <p:spPr bwMode="auto">
          <a:xfrm>
            <a:off x="468313" y="3573463"/>
            <a:ext cx="574675" cy="1800225"/>
          </a:xfrm>
          <a:prstGeom prst="flowChartAlternateProcess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從屬性概念</a:t>
            </a:r>
          </a:p>
        </p:txBody>
      </p:sp>
      <p:sp>
        <p:nvSpPr>
          <p:cNvPr id="101383" name="AutoShape 9"/>
          <p:cNvSpPr>
            <a:spLocks noChangeArrowheads="1"/>
          </p:cNvSpPr>
          <p:nvPr/>
        </p:nvSpPr>
        <p:spPr bwMode="auto">
          <a:xfrm>
            <a:off x="1619250" y="3141663"/>
            <a:ext cx="1584325" cy="503237"/>
          </a:xfrm>
          <a:prstGeom prst="flowChartAlternateProcess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低度從屬</a:t>
            </a:r>
          </a:p>
        </p:txBody>
      </p:sp>
      <p:sp>
        <p:nvSpPr>
          <p:cNvPr id="101384" name="AutoShape 10"/>
          <p:cNvSpPr>
            <a:spLocks noChangeArrowheads="1"/>
          </p:cNvSpPr>
          <p:nvPr/>
        </p:nvSpPr>
        <p:spPr bwMode="auto">
          <a:xfrm>
            <a:off x="1619250" y="3860800"/>
            <a:ext cx="1584325" cy="503238"/>
          </a:xfrm>
          <a:prstGeom prst="flowChartAlternateProcess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限制從屬</a:t>
            </a:r>
          </a:p>
        </p:txBody>
      </p:sp>
      <p:sp>
        <p:nvSpPr>
          <p:cNvPr id="101385" name="AutoShape 11"/>
          <p:cNvSpPr>
            <a:spLocks noChangeArrowheads="1"/>
          </p:cNvSpPr>
          <p:nvPr/>
        </p:nvSpPr>
        <p:spPr bwMode="auto">
          <a:xfrm>
            <a:off x="1619250" y="4581525"/>
            <a:ext cx="1584325" cy="503238"/>
          </a:xfrm>
          <a:prstGeom prst="flowChartAlternateProcess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嚴格從屬</a:t>
            </a:r>
          </a:p>
        </p:txBody>
      </p:sp>
      <p:sp>
        <p:nvSpPr>
          <p:cNvPr id="101386" name="AutoShape 12"/>
          <p:cNvSpPr>
            <a:spLocks noChangeArrowheads="1"/>
          </p:cNvSpPr>
          <p:nvPr/>
        </p:nvSpPr>
        <p:spPr bwMode="auto">
          <a:xfrm>
            <a:off x="1619250" y="5300663"/>
            <a:ext cx="1584325" cy="503237"/>
          </a:xfrm>
          <a:prstGeom prst="flowChartAlternateProcess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極端從屬</a:t>
            </a:r>
          </a:p>
        </p:txBody>
      </p:sp>
      <p:sp>
        <p:nvSpPr>
          <p:cNvPr id="101387" name="AutoShape 13"/>
          <p:cNvSpPr>
            <a:spLocks noChangeArrowheads="1"/>
          </p:cNvSpPr>
          <p:nvPr/>
        </p:nvSpPr>
        <p:spPr bwMode="auto">
          <a:xfrm>
            <a:off x="3779838" y="3141663"/>
            <a:ext cx="4895850" cy="503237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從屬於正犯構成要件該當之行為</a:t>
            </a:r>
          </a:p>
        </p:txBody>
      </p:sp>
      <p:sp>
        <p:nvSpPr>
          <p:cNvPr id="101388" name="AutoShape 14"/>
          <p:cNvSpPr>
            <a:spLocks noChangeArrowheads="1"/>
          </p:cNvSpPr>
          <p:nvPr/>
        </p:nvSpPr>
        <p:spPr bwMode="auto">
          <a:xfrm>
            <a:off x="3779838" y="3860800"/>
            <a:ext cx="4895850" cy="503238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從屬於正犯具不法判斷之行為</a:t>
            </a:r>
          </a:p>
        </p:txBody>
      </p:sp>
      <p:sp>
        <p:nvSpPr>
          <p:cNvPr id="101389" name="AutoShape 15"/>
          <p:cNvSpPr>
            <a:spLocks noChangeArrowheads="1"/>
          </p:cNvSpPr>
          <p:nvPr/>
        </p:nvSpPr>
        <p:spPr bwMode="auto">
          <a:xfrm>
            <a:off x="3779838" y="4581525"/>
            <a:ext cx="4895850" cy="503238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從屬於正犯具可罰性之行為</a:t>
            </a:r>
          </a:p>
        </p:txBody>
      </p:sp>
      <p:sp>
        <p:nvSpPr>
          <p:cNvPr id="101390" name="AutoShape 16"/>
          <p:cNvSpPr>
            <a:spLocks noChangeArrowheads="1"/>
          </p:cNvSpPr>
          <p:nvPr/>
        </p:nvSpPr>
        <p:spPr bwMode="auto">
          <a:xfrm>
            <a:off x="3779838" y="5300663"/>
            <a:ext cx="4895850" cy="503237"/>
          </a:xfrm>
          <a:prstGeom prst="flowChartAlternateProcess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從屬於正犯具可罰及身分要求之行為</a:t>
            </a:r>
          </a:p>
        </p:txBody>
      </p:sp>
      <p:cxnSp>
        <p:nvCxnSpPr>
          <p:cNvPr id="101391" name="AutoShape 17"/>
          <p:cNvCxnSpPr>
            <a:cxnSpLocks noChangeShapeType="1"/>
            <a:stCxn id="101382" idx="3"/>
            <a:endCxn id="101384" idx="1"/>
          </p:cNvCxnSpPr>
          <p:nvPr/>
        </p:nvCxnSpPr>
        <p:spPr bwMode="auto">
          <a:xfrm flipV="1">
            <a:off x="1042988" y="4113213"/>
            <a:ext cx="576262" cy="360362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01392" name="AutoShape 18"/>
          <p:cNvCxnSpPr>
            <a:cxnSpLocks noChangeShapeType="1"/>
            <a:stCxn id="101382" idx="3"/>
            <a:endCxn id="101385" idx="1"/>
          </p:cNvCxnSpPr>
          <p:nvPr/>
        </p:nvCxnSpPr>
        <p:spPr bwMode="auto">
          <a:xfrm>
            <a:off x="1042988" y="4473575"/>
            <a:ext cx="576262" cy="360363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01393" name="AutoShape 19"/>
          <p:cNvCxnSpPr>
            <a:cxnSpLocks noChangeShapeType="1"/>
            <a:stCxn id="101382" idx="3"/>
            <a:endCxn id="101383" idx="1"/>
          </p:cNvCxnSpPr>
          <p:nvPr/>
        </p:nvCxnSpPr>
        <p:spPr bwMode="auto">
          <a:xfrm flipV="1">
            <a:off x="1042988" y="3394075"/>
            <a:ext cx="576262" cy="1079500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01394" name="AutoShape 20"/>
          <p:cNvCxnSpPr>
            <a:cxnSpLocks noChangeShapeType="1"/>
            <a:stCxn id="101382" idx="3"/>
            <a:endCxn id="101386" idx="1"/>
          </p:cNvCxnSpPr>
          <p:nvPr/>
        </p:nvCxnSpPr>
        <p:spPr bwMode="auto">
          <a:xfrm>
            <a:off x="1042988" y="4473575"/>
            <a:ext cx="576262" cy="1079500"/>
          </a:xfrm>
          <a:prstGeom prst="bentConnector3">
            <a:avLst>
              <a:gd name="adj1" fmla="val 4986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01395" name="AutoShape 21"/>
          <p:cNvCxnSpPr>
            <a:cxnSpLocks noChangeShapeType="1"/>
            <a:stCxn id="101383" idx="3"/>
            <a:endCxn id="101387" idx="1"/>
          </p:cNvCxnSpPr>
          <p:nvPr/>
        </p:nvCxnSpPr>
        <p:spPr bwMode="auto">
          <a:xfrm>
            <a:off x="3203575" y="3394075"/>
            <a:ext cx="576263" cy="0"/>
          </a:xfrm>
          <a:prstGeom prst="straightConnector1">
            <a:avLst/>
          </a:prstGeom>
          <a:noFill/>
          <a:ln w="28575">
            <a:solidFill>
              <a:srgbClr val="660033"/>
            </a:solidFill>
            <a:round/>
            <a:headEnd/>
            <a:tailEnd type="triangle" w="med" len="med"/>
          </a:ln>
        </p:spPr>
      </p:cxnSp>
      <p:cxnSp>
        <p:nvCxnSpPr>
          <p:cNvPr id="101396" name="AutoShape 22"/>
          <p:cNvCxnSpPr>
            <a:cxnSpLocks noChangeShapeType="1"/>
          </p:cNvCxnSpPr>
          <p:nvPr/>
        </p:nvCxnSpPr>
        <p:spPr bwMode="auto">
          <a:xfrm>
            <a:off x="3203575" y="4149725"/>
            <a:ext cx="576263" cy="0"/>
          </a:xfrm>
          <a:prstGeom prst="straightConnector1">
            <a:avLst/>
          </a:prstGeom>
          <a:noFill/>
          <a:ln w="28575">
            <a:solidFill>
              <a:srgbClr val="660033"/>
            </a:solidFill>
            <a:round/>
            <a:headEnd/>
            <a:tailEnd type="triangle" w="med" len="med"/>
          </a:ln>
        </p:spPr>
      </p:cxnSp>
      <p:cxnSp>
        <p:nvCxnSpPr>
          <p:cNvPr id="101397" name="AutoShape 23"/>
          <p:cNvCxnSpPr>
            <a:cxnSpLocks noChangeShapeType="1"/>
          </p:cNvCxnSpPr>
          <p:nvPr/>
        </p:nvCxnSpPr>
        <p:spPr bwMode="auto">
          <a:xfrm>
            <a:off x="3203575" y="4868863"/>
            <a:ext cx="576263" cy="0"/>
          </a:xfrm>
          <a:prstGeom prst="straightConnector1">
            <a:avLst/>
          </a:prstGeom>
          <a:noFill/>
          <a:ln w="28575">
            <a:solidFill>
              <a:srgbClr val="660033"/>
            </a:solidFill>
            <a:round/>
            <a:headEnd/>
            <a:tailEnd type="triangle" w="med" len="med"/>
          </a:ln>
        </p:spPr>
      </p:cxnSp>
      <p:cxnSp>
        <p:nvCxnSpPr>
          <p:cNvPr id="101398" name="AutoShape 24"/>
          <p:cNvCxnSpPr>
            <a:cxnSpLocks noChangeShapeType="1"/>
          </p:cNvCxnSpPr>
          <p:nvPr/>
        </p:nvCxnSpPr>
        <p:spPr bwMode="auto">
          <a:xfrm>
            <a:off x="3203575" y="5589588"/>
            <a:ext cx="576263" cy="0"/>
          </a:xfrm>
          <a:prstGeom prst="straightConnector1">
            <a:avLst/>
          </a:prstGeom>
          <a:noFill/>
          <a:ln w="28575">
            <a:solidFill>
              <a:srgbClr val="660033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66"/>
                </a:solidFill>
                <a:ea typeface="華康隸書體W5" pitchFamily="65" charset="-120"/>
              </a:rPr>
              <a:t>罪刑法定原則</a:t>
            </a:r>
          </a:p>
        </p:txBody>
      </p:sp>
      <p:sp>
        <p:nvSpPr>
          <p:cNvPr id="22531" name="AutoShape 3"/>
          <p:cNvSpPr>
            <a:spLocks noChangeArrowheads="1"/>
          </p:cNvSpPr>
          <p:nvPr/>
        </p:nvSpPr>
        <p:spPr bwMode="auto">
          <a:xfrm>
            <a:off x="3203575" y="1773238"/>
            <a:ext cx="2808288" cy="576262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Arial" charset="0"/>
                <a:ea typeface="華康中明體" pitchFamily="49" charset="-120"/>
              </a:rPr>
              <a:t>法定原則四大護法</a:t>
            </a: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1187450" y="3141663"/>
            <a:ext cx="720725" cy="3024187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Courier New" pitchFamily="49" charset="0"/>
                <a:ea typeface="華康中明體" pitchFamily="49" charset="-120"/>
              </a:rPr>
              <a:t>習慣法直接適用禁止</a:t>
            </a: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3203575" y="3141663"/>
            <a:ext cx="720725" cy="3024187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  <a:ea typeface="華康中明體" pitchFamily="49" charset="-120"/>
              </a:rPr>
              <a:t>類推適用禁止</a:t>
            </a: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5292725" y="3141663"/>
            <a:ext cx="720725" cy="3024187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  <a:ea typeface="華康中明體" pitchFamily="49" charset="-120"/>
              </a:rPr>
              <a:t>溯及既往禁止</a:t>
            </a:r>
          </a:p>
        </p:txBody>
      </p:sp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7308850" y="3141663"/>
            <a:ext cx="720725" cy="3024187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  <a:ea typeface="華康中明體" pitchFamily="49" charset="-120"/>
              </a:rPr>
              <a:t>明確性原則</a:t>
            </a:r>
          </a:p>
        </p:txBody>
      </p:sp>
      <p:cxnSp>
        <p:nvCxnSpPr>
          <p:cNvPr id="22536" name="AutoShape 8"/>
          <p:cNvCxnSpPr>
            <a:cxnSpLocks noChangeShapeType="1"/>
            <a:stCxn id="22531" idx="2"/>
            <a:endCxn id="22532" idx="0"/>
          </p:cNvCxnSpPr>
          <p:nvPr/>
        </p:nvCxnSpPr>
        <p:spPr bwMode="auto">
          <a:xfrm rot="5400000">
            <a:off x="2682081" y="1215232"/>
            <a:ext cx="792163" cy="3060700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2537" name="AutoShape 9"/>
          <p:cNvCxnSpPr>
            <a:cxnSpLocks noChangeShapeType="1"/>
            <a:stCxn id="22531" idx="2"/>
            <a:endCxn id="22533" idx="0"/>
          </p:cNvCxnSpPr>
          <p:nvPr/>
        </p:nvCxnSpPr>
        <p:spPr bwMode="auto">
          <a:xfrm rot="5400000">
            <a:off x="3690144" y="2223294"/>
            <a:ext cx="792163" cy="1044575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2538" name="AutoShape 10"/>
          <p:cNvCxnSpPr>
            <a:cxnSpLocks noChangeShapeType="1"/>
            <a:stCxn id="22531" idx="2"/>
            <a:endCxn id="22534" idx="0"/>
          </p:cNvCxnSpPr>
          <p:nvPr/>
        </p:nvCxnSpPr>
        <p:spPr bwMode="auto">
          <a:xfrm rot="16200000" flipH="1">
            <a:off x="4734719" y="2223294"/>
            <a:ext cx="792163" cy="1044575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2539" name="AutoShape 11"/>
          <p:cNvCxnSpPr>
            <a:cxnSpLocks noChangeShapeType="1"/>
            <a:stCxn id="22531" idx="2"/>
            <a:endCxn id="22535" idx="0"/>
          </p:cNvCxnSpPr>
          <p:nvPr/>
        </p:nvCxnSpPr>
        <p:spPr bwMode="auto">
          <a:xfrm rot="16200000" flipH="1">
            <a:off x="5742781" y="1215232"/>
            <a:ext cx="792163" cy="3060700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2FC34"/>
                </a:solidFill>
              </a:rPr>
              <a:t>共犯類型</a:t>
            </a:r>
          </a:p>
        </p:txBody>
      </p:sp>
      <p:sp>
        <p:nvSpPr>
          <p:cNvPr id="102403" name="AutoShape 5"/>
          <p:cNvSpPr>
            <a:spLocks noChangeArrowheads="1"/>
          </p:cNvSpPr>
          <p:nvPr/>
        </p:nvSpPr>
        <p:spPr bwMode="auto">
          <a:xfrm>
            <a:off x="684213" y="1557338"/>
            <a:ext cx="503237" cy="15113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教唆犯</a:t>
            </a:r>
          </a:p>
        </p:txBody>
      </p:sp>
      <p:sp>
        <p:nvSpPr>
          <p:cNvPr id="102404" name="AutoShape 6"/>
          <p:cNvSpPr>
            <a:spLocks noChangeArrowheads="1"/>
          </p:cNvSpPr>
          <p:nvPr/>
        </p:nvSpPr>
        <p:spPr bwMode="auto">
          <a:xfrm>
            <a:off x="684213" y="4508500"/>
            <a:ext cx="503237" cy="1368425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幫助犯</a:t>
            </a:r>
          </a:p>
        </p:txBody>
      </p:sp>
      <p:sp>
        <p:nvSpPr>
          <p:cNvPr id="102405" name="AutoShape 7"/>
          <p:cNvSpPr>
            <a:spLocks noChangeArrowheads="1"/>
          </p:cNvSpPr>
          <p:nvPr/>
        </p:nvSpPr>
        <p:spPr bwMode="auto">
          <a:xfrm>
            <a:off x="1908175" y="1557338"/>
            <a:ext cx="431800" cy="15113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教唆意思</a:t>
            </a:r>
          </a:p>
        </p:txBody>
      </p:sp>
      <p:sp>
        <p:nvSpPr>
          <p:cNvPr id="102406" name="AutoShape 8"/>
          <p:cNvSpPr>
            <a:spLocks noChangeArrowheads="1"/>
          </p:cNvSpPr>
          <p:nvPr/>
        </p:nvSpPr>
        <p:spPr bwMode="auto">
          <a:xfrm>
            <a:off x="1908175" y="4508500"/>
            <a:ext cx="430213" cy="1368425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幫助意思</a:t>
            </a:r>
          </a:p>
        </p:txBody>
      </p:sp>
      <p:sp>
        <p:nvSpPr>
          <p:cNvPr id="102407" name="AutoShape 9"/>
          <p:cNvSpPr>
            <a:spLocks noChangeArrowheads="1"/>
          </p:cNvSpPr>
          <p:nvPr/>
        </p:nvSpPr>
        <p:spPr bwMode="auto">
          <a:xfrm>
            <a:off x="4211638" y="1484313"/>
            <a:ext cx="1800225" cy="4318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挑起他人犯意</a:t>
            </a:r>
          </a:p>
        </p:txBody>
      </p:sp>
      <p:sp>
        <p:nvSpPr>
          <p:cNvPr id="102408" name="AutoShape 10"/>
          <p:cNvSpPr>
            <a:spLocks noChangeArrowheads="1"/>
          </p:cNvSpPr>
          <p:nvPr/>
        </p:nvSpPr>
        <p:spPr bwMode="auto">
          <a:xfrm>
            <a:off x="3132138" y="1557338"/>
            <a:ext cx="431800" cy="15113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教唆行為</a:t>
            </a:r>
          </a:p>
        </p:txBody>
      </p:sp>
      <p:sp>
        <p:nvSpPr>
          <p:cNvPr id="102409" name="AutoShape 11"/>
          <p:cNvSpPr>
            <a:spLocks noChangeArrowheads="1"/>
          </p:cNvSpPr>
          <p:nvPr/>
        </p:nvSpPr>
        <p:spPr bwMode="auto">
          <a:xfrm>
            <a:off x="3059113" y="4508500"/>
            <a:ext cx="431800" cy="1368425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幫助行為</a:t>
            </a:r>
          </a:p>
        </p:txBody>
      </p:sp>
      <p:sp>
        <p:nvSpPr>
          <p:cNvPr id="102410" name="AutoShape 12"/>
          <p:cNvSpPr>
            <a:spLocks noChangeArrowheads="1"/>
          </p:cNvSpPr>
          <p:nvPr/>
        </p:nvSpPr>
        <p:spPr bwMode="auto">
          <a:xfrm>
            <a:off x="4211638" y="2636838"/>
            <a:ext cx="1800225" cy="4318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確定他人犯意</a:t>
            </a:r>
          </a:p>
        </p:txBody>
      </p:sp>
      <p:sp>
        <p:nvSpPr>
          <p:cNvPr id="102411" name="AutoShape 13"/>
          <p:cNvSpPr>
            <a:spLocks noChangeArrowheads="1"/>
          </p:cNvSpPr>
          <p:nvPr/>
        </p:nvSpPr>
        <p:spPr bwMode="auto">
          <a:xfrm>
            <a:off x="4787900" y="2060575"/>
            <a:ext cx="288925" cy="504825"/>
          </a:xfrm>
          <a:prstGeom prst="upDownArrow">
            <a:avLst>
              <a:gd name="adj1" fmla="val 50000"/>
              <a:gd name="adj2" fmla="val 34945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102412" name="AutoShape 14"/>
          <p:cNvSpPr>
            <a:spLocks noChangeArrowheads="1"/>
          </p:cNvSpPr>
          <p:nvPr/>
        </p:nvSpPr>
        <p:spPr bwMode="auto">
          <a:xfrm>
            <a:off x="5219700" y="2133600"/>
            <a:ext cx="360363" cy="358775"/>
          </a:xfrm>
          <a:prstGeom prst="flowChartConnector">
            <a:avLst/>
          </a:prstGeom>
          <a:solidFill>
            <a:srgbClr val="F2FC34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或</a:t>
            </a:r>
          </a:p>
        </p:txBody>
      </p:sp>
      <p:sp>
        <p:nvSpPr>
          <p:cNvPr id="102413" name="AutoShape 15"/>
          <p:cNvSpPr>
            <a:spLocks noChangeArrowheads="1"/>
          </p:cNvSpPr>
          <p:nvPr/>
        </p:nvSpPr>
        <p:spPr bwMode="auto">
          <a:xfrm>
            <a:off x="7019925" y="1484313"/>
            <a:ext cx="431800" cy="1655762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正犯不法行為</a:t>
            </a:r>
          </a:p>
        </p:txBody>
      </p:sp>
      <p:sp>
        <p:nvSpPr>
          <p:cNvPr id="102414" name="AutoShape 16"/>
          <p:cNvSpPr>
            <a:spLocks noChangeArrowheads="1"/>
          </p:cNvSpPr>
          <p:nvPr/>
        </p:nvSpPr>
        <p:spPr bwMode="auto">
          <a:xfrm>
            <a:off x="8172450" y="1484313"/>
            <a:ext cx="431800" cy="1655762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教唆犯成立</a:t>
            </a:r>
          </a:p>
        </p:txBody>
      </p:sp>
      <p:sp>
        <p:nvSpPr>
          <p:cNvPr id="102415" name="AutoShape 17"/>
          <p:cNvSpPr>
            <a:spLocks noChangeArrowheads="1"/>
          </p:cNvSpPr>
          <p:nvPr/>
        </p:nvSpPr>
        <p:spPr bwMode="auto">
          <a:xfrm>
            <a:off x="1331913" y="2133600"/>
            <a:ext cx="431800" cy="358775"/>
          </a:xfrm>
          <a:prstGeom prst="rightArrow">
            <a:avLst>
              <a:gd name="adj1" fmla="val 50000"/>
              <a:gd name="adj2" fmla="val 30088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416" name="AutoShape 18"/>
          <p:cNvSpPr>
            <a:spLocks noChangeArrowheads="1"/>
          </p:cNvSpPr>
          <p:nvPr/>
        </p:nvSpPr>
        <p:spPr bwMode="auto">
          <a:xfrm>
            <a:off x="2484438" y="2133600"/>
            <a:ext cx="503237" cy="360363"/>
          </a:xfrm>
          <a:prstGeom prst="rightArrow">
            <a:avLst>
              <a:gd name="adj1" fmla="val 50000"/>
              <a:gd name="adj2" fmla="val 34912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102417" name="AutoShape 19"/>
          <p:cNvCxnSpPr>
            <a:cxnSpLocks noChangeShapeType="1"/>
            <a:stCxn id="102408" idx="3"/>
            <a:endCxn id="102407" idx="1"/>
          </p:cNvCxnSpPr>
          <p:nvPr/>
        </p:nvCxnSpPr>
        <p:spPr bwMode="auto">
          <a:xfrm flipV="1">
            <a:off x="3563938" y="1700213"/>
            <a:ext cx="647700" cy="6127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02418" name="AutoShape 20"/>
          <p:cNvCxnSpPr>
            <a:cxnSpLocks noChangeShapeType="1"/>
            <a:stCxn id="102408" idx="3"/>
            <a:endCxn id="102410" idx="1"/>
          </p:cNvCxnSpPr>
          <p:nvPr/>
        </p:nvCxnSpPr>
        <p:spPr bwMode="auto">
          <a:xfrm>
            <a:off x="3563938" y="2312988"/>
            <a:ext cx="647700" cy="5397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02419" name="AutoShape 21"/>
          <p:cNvCxnSpPr>
            <a:cxnSpLocks noChangeShapeType="1"/>
            <a:stCxn id="102407" idx="3"/>
            <a:endCxn id="102410" idx="3"/>
          </p:cNvCxnSpPr>
          <p:nvPr/>
        </p:nvCxnSpPr>
        <p:spPr bwMode="auto">
          <a:xfrm>
            <a:off x="6011863" y="1700213"/>
            <a:ext cx="1587" cy="1152525"/>
          </a:xfrm>
          <a:prstGeom prst="bentConnector3">
            <a:avLst>
              <a:gd name="adj1" fmla="val 1440000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102420" name="AutoShape 22"/>
          <p:cNvSpPr>
            <a:spLocks noChangeArrowheads="1"/>
          </p:cNvSpPr>
          <p:nvPr/>
        </p:nvSpPr>
        <p:spPr bwMode="auto">
          <a:xfrm>
            <a:off x="6372225" y="2133600"/>
            <a:ext cx="504825" cy="358775"/>
          </a:xfrm>
          <a:prstGeom prst="rightArrow">
            <a:avLst>
              <a:gd name="adj1" fmla="val 50000"/>
              <a:gd name="adj2" fmla="val 35177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421" name="AutoShape 23"/>
          <p:cNvSpPr>
            <a:spLocks noChangeArrowheads="1"/>
          </p:cNvSpPr>
          <p:nvPr/>
        </p:nvSpPr>
        <p:spPr bwMode="auto">
          <a:xfrm>
            <a:off x="7596188" y="2133600"/>
            <a:ext cx="504825" cy="358775"/>
          </a:xfrm>
          <a:prstGeom prst="rightArrow">
            <a:avLst>
              <a:gd name="adj1" fmla="val 50000"/>
              <a:gd name="adj2" fmla="val 35177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422" name="AutoShape 24"/>
          <p:cNvSpPr>
            <a:spLocks noChangeArrowheads="1"/>
          </p:cNvSpPr>
          <p:nvPr/>
        </p:nvSpPr>
        <p:spPr bwMode="auto">
          <a:xfrm>
            <a:off x="4211638" y="4508500"/>
            <a:ext cx="1800225" cy="360363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他人行為前</a:t>
            </a:r>
          </a:p>
        </p:txBody>
      </p:sp>
      <p:sp>
        <p:nvSpPr>
          <p:cNvPr id="102423" name="AutoShape 25"/>
          <p:cNvSpPr>
            <a:spLocks noChangeArrowheads="1"/>
          </p:cNvSpPr>
          <p:nvPr/>
        </p:nvSpPr>
        <p:spPr bwMode="auto">
          <a:xfrm>
            <a:off x="4211638" y="5516563"/>
            <a:ext cx="1800225" cy="360362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他人行為中</a:t>
            </a:r>
          </a:p>
        </p:txBody>
      </p:sp>
      <p:sp>
        <p:nvSpPr>
          <p:cNvPr id="102424" name="AutoShape 26"/>
          <p:cNvSpPr>
            <a:spLocks noChangeArrowheads="1"/>
          </p:cNvSpPr>
          <p:nvPr/>
        </p:nvSpPr>
        <p:spPr bwMode="auto">
          <a:xfrm>
            <a:off x="7019925" y="4365625"/>
            <a:ext cx="431800" cy="1655763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正犯不法行為</a:t>
            </a:r>
          </a:p>
        </p:txBody>
      </p:sp>
      <p:sp>
        <p:nvSpPr>
          <p:cNvPr id="102425" name="AutoShape 27"/>
          <p:cNvSpPr>
            <a:spLocks noChangeArrowheads="1"/>
          </p:cNvSpPr>
          <p:nvPr/>
        </p:nvSpPr>
        <p:spPr bwMode="auto">
          <a:xfrm>
            <a:off x="1331913" y="5013325"/>
            <a:ext cx="431800" cy="358775"/>
          </a:xfrm>
          <a:prstGeom prst="rightArrow">
            <a:avLst>
              <a:gd name="adj1" fmla="val 50000"/>
              <a:gd name="adj2" fmla="val 30088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426" name="AutoShape 28"/>
          <p:cNvSpPr>
            <a:spLocks noChangeArrowheads="1"/>
          </p:cNvSpPr>
          <p:nvPr/>
        </p:nvSpPr>
        <p:spPr bwMode="auto">
          <a:xfrm>
            <a:off x="2484438" y="5013325"/>
            <a:ext cx="431800" cy="358775"/>
          </a:xfrm>
          <a:prstGeom prst="rightArrow">
            <a:avLst>
              <a:gd name="adj1" fmla="val 50000"/>
              <a:gd name="adj2" fmla="val 30088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102427" name="AutoShape 29"/>
          <p:cNvCxnSpPr>
            <a:cxnSpLocks noChangeShapeType="1"/>
            <a:stCxn id="102409" idx="3"/>
            <a:endCxn id="102422" idx="1"/>
          </p:cNvCxnSpPr>
          <p:nvPr/>
        </p:nvCxnSpPr>
        <p:spPr bwMode="auto">
          <a:xfrm flipV="1">
            <a:off x="3490913" y="4689475"/>
            <a:ext cx="720725" cy="5032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02428" name="AutoShape 30"/>
          <p:cNvCxnSpPr>
            <a:cxnSpLocks noChangeShapeType="1"/>
            <a:stCxn id="102409" idx="3"/>
            <a:endCxn id="102423" idx="1"/>
          </p:cNvCxnSpPr>
          <p:nvPr/>
        </p:nvCxnSpPr>
        <p:spPr bwMode="auto">
          <a:xfrm>
            <a:off x="3490913" y="5192713"/>
            <a:ext cx="720725" cy="5048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02429" name="AutoShape 31"/>
          <p:cNvCxnSpPr>
            <a:cxnSpLocks noChangeShapeType="1"/>
            <a:stCxn id="102422" idx="3"/>
            <a:endCxn id="102423" idx="3"/>
          </p:cNvCxnSpPr>
          <p:nvPr/>
        </p:nvCxnSpPr>
        <p:spPr bwMode="auto">
          <a:xfrm>
            <a:off x="6011863" y="4689475"/>
            <a:ext cx="1587" cy="1008063"/>
          </a:xfrm>
          <a:prstGeom prst="bentConnector3">
            <a:avLst>
              <a:gd name="adj1" fmla="val 1440000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102430" name="AutoShape 32"/>
          <p:cNvSpPr>
            <a:spLocks noChangeArrowheads="1"/>
          </p:cNvSpPr>
          <p:nvPr/>
        </p:nvSpPr>
        <p:spPr bwMode="auto">
          <a:xfrm>
            <a:off x="6372225" y="5013325"/>
            <a:ext cx="504825" cy="360363"/>
          </a:xfrm>
          <a:prstGeom prst="rightArrow">
            <a:avLst>
              <a:gd name="adj1" fmla="val 50000"/>
              <a:gd name="adj2" fmla="val 35022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431" name="AutoShape 33"/>
          <p:cNvSpPr>
            <a:spLocks noChangeArrowheads="1"/>
          </p:cNvSpPr>
          <p:nvPr/>
        </p:nvSpPr>
        <p:spPr bwMode="auto">
          <a:xfrm>
            <a:off x="7596188" y="5013325"/>
            <a:ext cx="431800" cy="358775"/>
          </a:xfrm>
          <a:prstGeom prst="rightArrow">
            <a:avLst>
              <a:gd name="adj1" fmla="val 50000"/>
              <a:gd name="adj2" fmla="val 30088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432" name="AutoShape 34"/>
          <p:cNvSpPr>
            <a:spLocks noChangeArrowheads="1"/>
          </p:cNvSpPr>
          <p:nvPr/>
        </p:nvSpPr>
        <p:spPr bwMode="auto">
          <a:xfrm>
            <a:off x="8172450" y="4365625"/>
            <a:ext cx="431800" cy="1727200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幫助犯成立</a:t>
            </a:r>
          </a:p>
        </p:txBody>
      </p:sp>
      <p:sp>
        <p:nvSpPr>
          <p:cNvPr id="102433" name="AutoShape 35"/>
          <p:cNvSpPr>
            <a:spLocks noChangeArrowheads="1"/>
          </p:cNvSpPr>
          <p:nvPr/>
        </p:nvSpPr>
        <p:spPr bwMode="auto">
          <a:xfrm>
            <a:off x="4716463" y="4941888"/>
            <a:ext cx="288925" cy="504825"/>
          </a:xfrm>
          <a:prstGeom prst="upDownArrow">
            <a:avLst>
              <a:gd name="adj1" fmla="val 50000"/>
              <a:gd name="adj2" fmla="val 34945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102434" name="AutoShape 36"/>
          <p:cNvSpPr>
            <a:spLocks noChangeArrowheads="1"/>
          </p:cNvSpPr>
          <p:nvPr/>
        </p:nvSpPr>
        <p:spPr bwMode="auto">
          <a:xfrm>
            <a:off x="5148263" y="5013325"/>
            <a:ext cx="360362" cy="358775"/>
          </a:xfrm>
          <a:prstGeom prst="flowChartConnector">
            <a:avLst/>
          </a:prstGeom>
          <a:solidFill>
            <a:srgbClr val="F2FC34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AutoShape 4"/>
          <p:cNvSpPr>
            <a:spLocks noChangeArrowheads="1"/>
          </p:cNvSpPr>
          <p:nvPr/>
        </p:nvSpPr>
        <p:spPr bwMode="auto">
          <a:xfrm>
            <a:off x="684213" y="1989138"/>
            <a:ext cx="7559675" cy="2592387"/>
          </a:xfrm>
          <a:prstGeom prst="horizontalScroll">
            <a:avLst>
              <a:gd name="adj" fmla="val 12500"/>
            </a:avLst>
          </a:prstGeom>
          <a:solidFill>
            <a:srgbClr val="CCFF99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800"/>
              <a:t>競合論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FFFF00"/>
                </a:solidFill>
                <a:effectLst/>
              </a:rPr>
              <a:t>競合結構</a:t>
            </a:r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4140200" y="1412875"/>
            <a:ext cx="1728788" cy="433388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zh-TW" altLang="en-US" sz="2400">
                <a:ea typeface="華康中楷體" pitchFamily="49" charset="-120"/>
              </a:rPr>
              <a:t>競合類型</a:t>
            </a:r>
          </a:p>
        </p:txBody>
      </p:sp>
      <p:sp>
        <p:nvSpPr>
          <p:cNvPr id="52229" name="AutoShape 5"/>
          <p:cNvSpPr>
            <a:spLocks noChangeArrowheads="1"/>
          </p:cNvSpPr>
          <p:nvPr/>
        </p:nvSpPr>
        <p:spPr bwMode="auto">
          <a:xfrm>
            <a:off x="2051050" y="2852738"/>
            <a:ext cx="1655763" cy="431800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ea typeface="華康中楷體" pitchFamily="49" charset="-120"/>
              </a:rPr>
              <a:t>真實競合</a:t>
            </a:r>
          </a:p>
        </p:txBody>
      </p:sp>
      <p:sp>
        <p:nvSpPr>
          <p:cNvPr id="52230" name="AutoShape 6"/>
          <p:cNvSpPr>
            <a:spLocks noChangeArrowheads="1"/>
          </p:cNvSpPr>
          <p:nvPr/>
        </p:nvSpPr>
        <p:spPr bwMode="auto">
          <a:xfrm>
            <a:off x="6156325" y="2852738"/>
            <a:ext cx="1727200" cy="431800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ea typeface="華康中楷體" pitchFamily="49" charset="-120"/>
              </a:rPr>
              <a:t>假性競合</a:t>
            </a:r>
          </a:p>
        </p:txBody>
      </p:sp>
      <p:sp>
        <p:nvSpPr>
          <p:cNvPr id="52231" name="AutoShape 7"/>
          <p:cNvSpPr>
            <a:spLocks noChangeArrowheads="1"/>
          </p:cNvSpPr>
          <p:nvPr/>
        </p:nvSpPr>
        <p:spPr bwMode="auto">
          <a:xfrm>
            <a:off x="611188" y="4076700"/>
            <a:ext cx="1223962" cy="360363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ea typeface="華康中楷體" pitchFamily="49" charset="-120"/>
              </a:rPr>
              <a:t>想像競合</a:t>
            </a:r>
          </a:p>
        </p:txBody>
      </p:sp>
      <p:sp>
        <p:nvSpPr>
          <p:cNvPr id="52232" name="AutoShape 8"/>
          <p:cNvSpPr>
            <a:spLocks noChangeArrowheads="1"/>
          </p:cNvSpPr>
          <p:nvPr/>
        </p:nvSpPr>
        <p:spPr bwMode="auto">
          <a:xfrm>
            <a:off x="2195513" y="4076700"/>
            <a:ext cx="1368425" cy="360363"/>
          </a:xfrm>
          <a:prstGeom prst="flowChartAlternateProcess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ea typeface="華康中楷體" pitchFamily="49" charset="-120"/>
              </a:rPr>
              <a:t>牽連關係</a:t>
            </a:r>
          </a:p>
        </p:txBody>
      </p:sp>
      <p:sp>
        <p:nvSpPr>
          <p:cNvPr id="52233" name="AutoShape 9"/>
          <p:cNvSpPr>
            <a:spLocks noChangeArrowheads="1"/>
          </p:cNvSpPr>
          <p:nvPr/>
        </p:nvSpPr>
        <p:spPr bwMode="auto">
          <a:xfrm>
            <a:off x="3924300" y="4076700"/>
            <a:ext cx="1368425" cy="360363"/>
          </a:xfrm>
          <a:prstGeom prst="flowChartAlternateProcess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ea typeface="華康中楷體" pitchFamily="49" charset="-120"/>
              </a:rPr>
              <a:t>數罪競合</a:t>
            </a:r>
          </a:p>
        </p:txBody>
      </p:sp>
      <p:sp>
        <p:nvSpPr>
          <p:cNvPr id="52234" name="AutoShape 10"/>
          <p:cNvSpPr>
            <a:spLocks noChangeArrowheads="1"/>
          </p:cNvSpPr>
          <p:nvPr/>
        </p:nvSpPr>
        <p:spPr bwMode="auto">
          <a:xfrm>
            <a:off x="2987675" y="5229225"/>
            <a:ext cx="1295400" cy="360363"/>
          </a:xfrm>
          <a:prstGeom prst="flowChartAlternateProcess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ea typeface="華康中楷體" pitchFamily="49" charset="-120"/>
              </a:rPr>
              <a:t>實質競合</a:t>
            </a:r>
          </a:p>
        </p:txBody>
      </p:sp>
      <p:sp>
        <p:nvSpPr>
          <p:cNvPr id="52235" name="AutoShape 11"/>
          <p:cNvSpPr>
            <a:spLocks noChangeArrowheads="1"/>
          </p:cNvSpPr>
          <p:nvPr/>
        </p:nvSpPr>
        <p:spPr bwMode="auto">
          <a:xfrm>
            <a:off x="4932363" y="5229225"/>
            <a:ext cx="1295400" cy="360363"/>
          </a:xfrm>
          <a:prstGeom prst="flowChartAlternateProcess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ea typeface="華康中楷體" pitchFamily="49" charset="-120"/>
              </a:rPr>
              <a:t>事後競合</a:t>
            </a:r>
          </a:p>
        </p:txBody>
      </p:sp>
      <p:cxnSp>
        <p:nvCxnSpPr>
          <p:cNvPr id="52236" name="AutoShape 12"/>
          <p:cNvCxnSpPr>
            <a:cxnSpLocks noChangeShapeType="1"/>
            <a:stCxn id="52228" idx="2"/>
            <a:endCxn id="52229" idx="0"/>
          </p:cNvCxnSpPr>
          <p:nvPr/>
        </p:nvCxnSpPr>
        <p:spPr bwMode="auto">
          <a:xfrm rot="5400000">
            <a:off x="3439319" y="1286669"/>
            <a:ext cx="1006475" cy="21256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2237" name="AutoShape 13"/>
          <p:cNvCxnSpPr>
            <a:cxnSpLocks noChangeShapeType="1"/>
            <a:stCxn id="52228" idx="2"/>
            <a:endCxn id="52230" idx="0"/>
          </p:cNvCxnSpPr>
          <p:nvPr/>
        </p:nvCxnSpPr>
        <p:spPr bwMode="auto">
          <a:xfrm rot="16200000" flipH="1">
            <a:off x="5509419" y="1342232"/>
            <a:ext cx="1006475" cy="201453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2238" name="AutoShape 14"/>
          <p:cNvCxnSpPr>
            <a:cxnSpLocks noChangeShapeType="1"/>
            <a:stCxn id="52229" idx="2"/>
            <a:endCxn id="52231" idx="0"/>
          </p:cNvCxnSpPr>
          <p:nvPr/>
        </p:nvCxnSpPr>
        <p:spPr bwMode="auto">
          <a:xfrm rot="5400000">
            <a:off x="1655763" y="2852738"/>
            <a:ext cx="792162" cy="1655762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2239" name="AutoShape 15"/>
          <p:cNvCxnSpPr>
            <a:cxnSpLocks noChangeShapeType="1"/>
            <a:stCxn id="52229" idx="2"/>
            <a:endCxn id="52233" idx="0"/>
          </p:cNvCxnSpPr>
          <p:nvPr/>
        </p:nvCxnSpPr>
        <p:spPr bwMode="auto">
          <a:xfrm rot="16200000" flipH="1">
            <a:off x="3348038" y="2816225"/>
            <a:ext cx="792162" cy="1728788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2240" name="AutoShape 16"/>
          <p:cNvCxnSpPr>
            <a:cxnSpLocks noChangeShapeType="1"/>
            <a:stCxn id="52229" idx="2"/>
            <a:endCxn id="52232" idx="0"/>
          </p:cNvCxnSpPr>
          <p:nvPr/>
        </p:nvCxnSpPr>
        <p:spPr bwMode="auto">
          <a:xfrm>
            <a:off x="2879725" y="3284538"/>
            <a:ext cx="0" cy="792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2241" name="AutoShape 17"/>
          <p:cNvCxnSpPr>
            <a:cxnSpLocks noChangeShapeType="1"/>
            <a:stCxn id="52233" idx="2"/>
            <a:endCxn id="52234" idx="0"/>
          </p:cNvCxnSpPr>
          <p:nvPr/>
        </p:nvCxnSpPr>
        <p:spPr bwMode="auto">
          <a:xfrm rot="5400000">
            <a:off x="3725863" y="4346575"/>
            <a:ext cx="792162" cy="973138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2242" name="AutoShape 18"/>
          <p:cNvCxnSpPr>
            <a:cxnSpLocks noChangeShapeType="1"/>
            <a:stCxn id="52233" idx="2"/>
            <a:endCxn id="52235" idx="0"/>
          </p:cNvCxnSpPr>
          <p:nvPr/>
        </p:nvCxnSpPr>
        <p:spPr bwMode="auto">
          <a:xfrm rot="16200000" flipH="1">
            <a:off x="4698207" y="4347369"/>
            <a:ext cx="792162" cy="971550"/>
          </a:xfrm>
          <a:prstGeom prst="bentConnector3">
            <a:avLst>
              <a:gd name="adj1" fmla="val 49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2243" name="AutoShape 19"/>
          <p:cNvCxnSpPr>
            <a:cxnSpLocks noChangeShapeType="1"/>
            <a:stCxn id="52234" idx="2"/>
            <a:endCxn id="52235" idx="2"/>
          </p:cNvCxnSpPr>
          <p:nvPr/>
        </p:nvCxnSpPr>
        <p:spPr bwMode="auto">
          <a:xfrm rot="16200000" flipH="1">
            <a:off x="4606925" y="4618038"/>
            <a:ext cx="1587" cy="1944688"/>
          </a:xfrm>
          <a:prstGeom prst="bentConnector3">
            <a:avLst>
              <a:gd name="adj1" fmla="val 1440000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52244" name="AutoShape 20"/>
          <p:cNvSpPr>
            <a:spLocks noChangeArrowheads="1"/>
          </p:cNvSpPr>
          <p:nvPr/>
        </p:nvSpPr>
        <p:spPr bwMode="auto">
          <a:xfrm>
            <a:off x="3635375" y="6237288"/>
            <a:ext cx="1944688" cy="360362"/>
          </a:xfrm>
          <a:prstGeom prst="flowChartAlternate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整體刑形成</a:t>
            </a:r>
          </a:p>
        </p:txBody>
      </p:sp>
      <p:sp>
        <p:nvSpPr>
          <p:cNvPr id="52246" name="AutoShape 22"/>
          <p:cNvSpPr>
            <a:spLocks noChangeArrowheads="1"/>
          </p:cNvSpPr>
          <p:nvPr/>
        </p:nvSpPr>
        <p:spPr bwMode="auto">
          <a:xfrm>
            <a:off x="4500563" y="5876925"/>
            <a:ext cx="287337" cy="288925"/>
          </a:xfrm>
          <a:prstGeom prst="downArrow">
            <a:avLst>
              <a:gd name="adj1" fmla="val 50000"/>
              <a:gd name="adj2" fmla="val 25138"/>
            </a:avLst>
          </a:prstGeom>
          <a:solidFill>
            <a:srgbClr val="66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5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2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2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5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 animBg="1"/>
      <p:bldP spid="52229" grpId="0" animBg="1"/>
      <p:bldP spid="52230" grpId="0" animBg="1"/>
      <p:bldP spid="52231" grpId="0" animBg="1"/>
      <p:bldP spid="52232" grpId="0" animBg="1"/>
      <p:bldP spid="52233" grpId="0" animBg="1"/>
      <p:bldP spid="52234" grpId="0" animBg="1"/>
      <p:bldP spid="52235" grpId="0" animBg="1"/>
      <p:bldP spid="52244" grpId="0" animBg="1"/>
      <p:bldP spid="52246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863600"/>
          </a:xfrm>
        </p:spPr>
        <p:txBody>
          <a:bodyPr/>
          <a:lstStyle/>
          <a:p>
            <a:pPr eaLnBrk="1" hangingPunct="1"/>
            <a:r>
              <a:rPr lang="zh-TW" altLang="en-US" sz="4800" smtClean="0">
                <a:solidFill>
                  <a:srgbClr val="FFFF00"/>
                </a:solidFill>
                <a:effectLst/>
                <a:ea typeface="華康隸書體W5" pitchFamily="65" charset="-120"/>
              </a:rPr>
              <a:t>刑法判斷的先決問題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256212"/>
          </a:xfrm>
        </p:spPr>
        <p:txBody>
          <a:bodyPr/>
          <a:lstStyle/>
          <a:p>
            <a:pPr eaLnBrk="1" hangingPunct="1">
              <a:buClr>
                <a:srgbClr val="66CCFF"/>
              </a:buClr>
              <a:buFont typeface="Wingdings" pitchFamily="2" charset="2"/>
              <a:buChar char="¯"/>
              <a:defRPr/>
            </a:pPr>
            <a:r>
              <a:rPr lang="zh-TW" altLang="en-US" smtClean="0">
                <a:solidFill>
                  <a:srgbClr val="FFFF00"/>
                </a:solidFill>
              </a:rPr>
              <a:t>刑法評價對象判斷前提</a:t>
            </a:r>
            <a:r>
              <a:rPr lang="zh-TW" altLang="en-US" smtClean="0"/>
              <a:t>：</a:t>
            </a:r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468313" y="2420938"/>
            <a:ext cx="360362" cy="2087562"/>
          </a:xfrm>
          <a:prstGeom prst="flowChartAlternate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>
              <a:lnSpc>
                <a:spcPct val="85000"/>
              </a:lnSpc>
            </a:pPr>
            <a:r>
              <a:rPr lang="zh-TW" altLang="en-US" sz="2400"/>
              <a:t>行為事實發生</a:t>
            </a:r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1258888" y="2205038"/>
            <a:ext cx="1152525" cy="431800"/>
          </a:xfrm>
          <a:prstGeom prst="flowChartAlternateProcess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一行為</a:t>
            </a:r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1258888" y="4292600"/>
            <a:ext cx="1152525" cy="431800"/>
          </a:xfrm>
          <a:prstGeom prst="flowChartAlternateProcess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數行為</a:t>
            </a:r>
          </a:p>
        </p:txBody>
      </p:sp>
      <p:sp>
        <p:nvSpPr>
          <p:cNvPr id="54279" name="AutoShape 7"/>
          <p:cNvSpPr>
            <a:spLocks noChangeArrowheads="1"/>
          </p:cNvSpPr>
          <p:nvPr/>
        </p:nvSpPr>
        <p:spPr bwMode="auto">
          <a:xfrm>
            <a:off x="7019925" y="2133600"/>
            <a:ext cx="1081088" cy="431800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一案件</a:t>
            </a:r>
          </a:p>
        </p:txBody>
      </p:sp>
      <p:sp>
        <p:nvSpPr>
          <p:cNvPr id="54280" name="AutoShape 8"/>
          <p:cNvSpPr>
            <a:spLocks noChangeArrowheads="1"/>
          </p:cNvSpPr>
          <p:nvPr/>
        </p:nvSpPr>
        <p:spPr bwMode="auto">
          <a:xfrm>
            <a:off x="2771775" y="1844675"/>
            <a:ext cx="2014538" cy="360363"/>
          </a:xfrm>
          <a:prstGeom prst="flowChartAlternateProcess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zh-TW" altLang="en-US">
                <a:solidFill>
                  <a:schemeClr val="tx1"/>
                </a:solidFill>
              </a:rPr>
              <a:t>實現一構成要件</a:t>
            </a:r>
          </a:p>
        </p:txBody>
      </p:sp>
      <p:sp>
        <p:nvSpPr>
          <p:cNvPr id="54281" name="AutoShape 9"/>
          <p:cNvSpPr>
            <a:spLocks noChangeArrowheads="1"/>
          </p:cNvSpPr>
          <p:nvPr/>
        </p:nvSpPr>
        <p:spPr bwMode="auto">
          <a:xfrm>
            <a:off x="2771775" y="2565400"/>
            <a:ext cx="2016125" cy="358775"/>
          </a:xfrm>
          <a:prstGeom prst="flowChartAlternateProcess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zh-TW" altLang="en-US">
                <a:solidFill>
                  <a:schemeClr val="tx1"/>
                </a:solidFill>
              </a:rPr>
              <a:t>實現數構成要件</a:t>
            </a:r>
          </a:p>
        </p:txBody>
      </p:sp>
      <p:sp>
        <p:nvSpPr>
          <p:cNvPr id="54282" name="AutoShape 10"/>
          <p:cNvSpPr>
            <a:spLocks noChangeArrowheads="1"/>
          </p:cNvSpPr>
          <p:nvPr/>
        </p:nvSpPr>
        <p:spPr bwMode="auto">
          <a:xfrm>
            <a:off x="4859338" y="1989138"/>
            <a:ext cx="217487" cy="71437"/>
          </a:xfrm>
          <a:prstGeom prst="rightArrow">
            <a:avLst>
              <a:gd name="adj1" fmla="val 50000"/>
              <a:gd name="adj2" fmla="val 76111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283" name="AutoShape 11"/>
          <p:cNvSpPr>
            <a:spLocks noChangeArrowheads="1"/>
          </p:cNvSpPr>
          <p:nvPr/>
        </p:nvSpPr>
        <p:spPr bwMode="auto">
          <a:xfrm>
            <a:off x="5148263" y="1844675"/>
            <a:ext cx="1439862" cy="360363"/>
          </a:xfrm>
          <a:prstGeom prst="flowChartAlternateProcess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一罪</a:t>
            </a:r>
          </a:p>
        </p:txBody>
      </p:sp>
      <p:sp>
        <p:nvSpPr>
          <p:cNvPr id="54284" name="AutoShape 12"/>
          <p:cNvSpPr>
            <a:spLocks noChangeArrowheads="1"/>
          </p:cNvSpPr>
          <p:nvPr/>
        </p:nvSpPr>
        <p:spPr bwMode="auto">
          <a:xfrm>
            <a:off x="4859338" y="2708275"/>
            <a:ext cx="217487" cy="73025"/>
          </a:xfrm>
          <a:prstGeom prst="rightArrow">
            <a:avLst>
              <a:gd name="adj1" fmla="val 50000"/>
              <a:gd name="adj2" fmla="val 74456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285" name="AutoShape 13"/>
          <p:cNvSpPr>
            <a:spLocks noChangeArrowheads="1"/>
          </p:cNvSpPr>
          <p:nvPr/>
        </p:nvSpPr>
        <p:spPr bwMode="auto">
          <a:xfrm>
            <a:off x="5148263" y="2565400"/>
            <a:ext cx="1439862" cy="358775"/>
          </a:xfrm>
          <a:prstGeom prst="flowChartAlternateProcess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想像競合</a:t>
            </a:r>
          </a:p>
        </p:txBody>
      </p:sp>
      <p:sp>
        <p:nvSpPr>
          <p:cNvPr id="54286" name="AutoShape 14"/>
          <p:cNvSpPr>
            <a:spLocks/>
          </p:cNvSpPr>
          <p:nvPr/>
        </p:nvSpPr>
        <p:spPr bwMode="auto">
          <a:xfrm>
            <a:off x="6659563" y="1989138"/>
            <a:ext cx="360362" cy="719137"/>
          </a:xfrm>
          <a:prstGeom prst="rightBrace">
            <a:avLst>
              <a:gd name="adj1" fmla="val 1663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54287" name="AutoShape 15"/>
          <p:cNvCxnSpPr>
            <a:cxnSpLocks noChangeShapeType="1"/>
            <a:stCxn id="54276" idx="3"/>
            <a:endCxn id="54277" idx="1"/>
          </p:cNvCxnSpPr>
          <p:nvPr/>
        </p:nvCxnSpPr>
        <p:spPr bwMode="auto">
          <a:xfrm flipV="1">
            <a:off x="828675" y="2420938"/>
            <a:ext cx="430213" cy="1044575"/>
          </a:xfrm>
          <a:prstGeom prst="bent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54288" name="AutoShape 16"/>
          <p:cNvCxnSpPr>
            <a:cxnSpLocks noChangeShapeType="1"/>
            <a:stCxn id="54276" idx="3"/>
            <a:endCxn id="54278" idx="1"/>
          </p:cNvCxnSpPr>
          <p:nvPr/>
        </p:nvCxnSpPr>
        <p:spPr bwMode="auto">
          <a:xfrm>
            <a:off x="828675" y="3465513"/>
            <a:ext cx="430213" cy="1042987"/>
          </a:xfrm>
          <a:prstGeom prst="bent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54289" name="AutoShape 17"/>
          <p:cNvCxnSpPr>
            <a:cxnSpLocks noChangeShapeType="1"/>
            <a:stCxn id="54277" idx="3"/>
            <a:endCxn id="54280" idx="1"/>
          </p:cNvCxnSpPr>
          <p:nvPr/>
        </p:nvCxnSpPr>
        <p:spPr bwMode="auto">
          <a:xfrm flipV="1">
            <a:off x="2411413" y="2025650"/>
            <a:ext cx="360362" cy="395288"/>
          </a:xfrm>
          <a:prstGeom prst="bentConnector3">
            <a:avLst>
              <a:gd name="adj1" fmla="val 4977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4290" name="AutoShape 18"/>
          <p:cNvCxnSpPr>
            <a:cxnSpLocks noChangeShapeType="1"/>
            <a:stCxn id="54277" idx="3"/>
            <a:endCxn id="54281" idx="1"/>
          </p:cNvCxnSpPr>
          <p:nvPr/>
        </p:nvCxnSpPr>
        <p:spPr bwMode="auto">
          <a:xfrm>
            <a:off x="2411413" y="2420938"/>
            <a:ext cx="360362" cy="323850"/>
          </a:xfrm>
          <a:prstGeom prst="bentConnector3">
            <a:avLst>
              <a:gd name="adj1" fmla="val 4977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4291" name="AutoShape 19"/>
          <p:cNvSpPr>
            <a:spLocks noChangeArrowheads="1"/>
          </p:cNvSpPr>
          <p:nvPr/>
        </p:nvSpPr>
        <p:spPr bwMode="auto">
          <a:xfrm>
            <a:off x="2771775" y="3789363"/>
            <a:ext cx="1728788" cy="360362"/>
          </a:xfrm>
          <a:prstGeom prst="flowChartAlternateProcess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tx1"/>
                </a:solidFill>
              </a:rPr>
              <a:t>非同類行為</a:t>
            </a:r>
          </a:p>
        </p:txBody>
      </p:sp>
      <p:sp>
        <p:nvSpPr>
          <p:cNvPr id="54292" name="AutoShape 20"/>
          <p:cNvSpPr>
            <a:spLocks noChangeArrowheads="1"/>
          </p:cNvSpPr>
          <p:nvPr/>
        </p:nvSpPr>
        <p:spPr bwMode="auto">
          <a:xfrm>
            <a:off x="2771775" y="4797425"/>
            <a:ext cx="1728788" cy="360363"/>
          </a:xfrm>
          <a:prstGeom prst="flowChartAlternateProcess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>
                <a:solidFill>
                  <a:schemeClr val="tx1"/>
                </a:solidFill>
              </a:rPr>
              <a:t>同類行為</a:t>
            </a:r>
          </a:p>
        </p:txBody>
      </p:sp>
      <p:sp>
        <p:nvSpPr>
          <p:cNvPr id="54293" name="AutoShape 21"/>
          <p:cNvSpPr>
            <a:spLocks noChangeArrowheads="1"/>
          </p:cNvSpPr>
          <p:nvPr/>
        </p:nvSpPr>
        <p:spPr bwMode="auto">
          <a:xfrm>
            <a:off x="4572000" y="3933825"/>
            <a:ext cx="647700" cy="73025"/>
          </a:xfrm>
          <a:prstGeom prst="rightArrow">
            <a:avLst>
              <a:gd name="adj1" fmla="val 50000"/>
              <a:gd name="adj2" fmla="val 221739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294" name="AutoShape 22"/>
          <p:cNvSpPr>
            <a:spLocks noChangeArrowheads="1"/>
          </p:cNvSpPr>
          <p:nvPr/>
        </p:nvSpPr>
        <p:spPr bwMode="auto">
          <a:xfrm>
            <a:off x="5364163" y="3789363"/>
            <a:ext cx="1152525" cy="360362"/>
          </a:xfrm>
          <a:prstGeom prst="flowChartAlternate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數罪</a:t>
            </a:r>
          </a:p>
        </p:txBody>
      </p:sp>
      <p:sp>
        <p:nvSpPr>
          <p:cNvPr id="54295" name="AutoShape 23"/>
          <p:cNvSpPr>
            <a:spLocks noChangeArrowheads="1"/>
          </p:cNvSpPr>
          <p:nvPr/>
        </p:nvSpPr>
        <p:spPr bwMode="auto">
          <a:xfrm>
            <a:off x="4572000" y="4941888"/>
            <a:ext cx="576263" cy="71437"/>
          </a:xfrm>
          <a:prstGeom prst="rightArrow">
            <a:avLst>
              <a:gd name="adj1" fmla="val 50000"/>
              <a:gd name="adj2" fmla="val 201668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296" name="AutoShape 24"/>
          <p:cNvSpPr>
            <a:spLocks noChangeArrowheads="1"/>
          </p:cNvSpPr>
          <p:nvPr/>
        </p:nvSpPr>
        <p:spPr bwMode="auto">
          <a:xfrm>
            <a:off x="5292725" y="4797425"/>
            <a:ext cx="1511300" cy="360363"/>
          </a:xfrm>
          <a:prstGeom prst="flowChartAlternateProcess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連續關係</a:t>
            </a:r>
          </a:p>
        </p:txBody>
      </p:sp>
      <p:sp>
        <p:nvSpPr>
          <p:cNvPr id="54297" name="AutoShape 25"/>
          <p:cNvSpPr>
            <a:spLocks noChangeArrowheads="1"/>
          </p:cNvSpPr>
          <p:nvPr/>
        </p:nvSpPr>
        <p:spPr bwMode="auto">
          <a:xfrm>
            <a:off x="3419475" y="5589588"/>
            <a:ext cx="1655763" cy="719137"/>
          </a:xfrm>
          <a:prstGeom prst="wedgeRoundRectCallout">
            <a:avLst>
              <a:gd name="adj1" fmla="val 29579"/>
              <a:gd name="adj2" fmla="val -11997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zh-TW" altLang="en-US"/>
              <a:t>符合連續關係條件時</a:t>
            </a:r>
          </a:p>
        </p:txBody>
      </p:sp>
      <p:sp>
        <p:nvSpPr>
          <p:cNvPr id="54298" name="AutoShape 26"/>
          <p:cNvSpPr>
            <a:spLocks noChangeArrowheads="1"/>
          </p:cNvSpPr>
          <p:nvPr/>
        </p:nvSpPr>
        <p:spPr bwMode="auto">
          <a:xfrm rot="-2238961">
            <a:off x="4572000" y="4437063"/>
            <a:ext cx="576263" cy="71437"/>
          </a:xfrm>
          <a:prstGeom prst="rightArrow">
            <a:avLst>
              <a:gd name="adj1" fmla="val 50000"/>
              <a:gd name="adj2" fmla="val 201668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4299" name="AutoShape 27"/>
          <p:cNvSpPr>
            <a:spLocks noChangeArrowheads="1"/>
          </p:cNvSpPr>
          <p:nvPr/>
        </p:nvSpPr>
        <p:spPr bwMode="auto">
          <a:xfrm>
            <a:off x="6877050" y="3933825"/>
            <a:ext cx="1584325" cy="647700"/>
          </a:xfrm>
          <a:prstGeom prst="wedgeRoundRectCallout">
            <a:avLst>
              <a:gd name="adj1" fmla="val -164731"/>
              <a:gd name="adj2" fmla="val 3235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/>
              <a:t>不符合連續關係條件時</a:t>
            </a:r>
          </a:p>
        </p:txBody>
      </p:sp>
      <p:cxnSp>
        <p:nvCxnSpPr>
          <p:cNvPr id="54300" name="AutoShape 28"/>
          <p:cNvCxnSpPr>
            <a:cxnSpLocks noChangeShapeType="1"/>
            <a:stCxn id="54278" idx="3"/>
            <a:endCxn id="54291" idx="1"/>
          </p:cNvCxnSpPr>
          <p:nvPr/>
        </p:nvCxnSpPr>
        <p:spPr bwMode="auto">
          <a:xfrm flipV="1">
            <a:off x="2411413" y="3970338"/>
            <a:ext cx="360362" cy="538162"/>
          </a:xfrm>
          <a:prstGeom prst="bentConnector3">
            <a:avLst>
              <a:gd name="adj1" fmla="val 4977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4301" name="AutoShape 29"/>
          <p:cNvCxnSpPr>
            <a:cxnSpLocks noChangeShapeType="1"/>
            <a:stCxn id="54278" idx="3"/>
            <a:endCxn id="54292" idx="1"/>
          </p:cNvCxnSpPr>
          <p:nvPr/>
        </p:nvCxnSpPr>
        <p:spPr bwMode="auto">
          <a:xfrm>
            <a:off x="2411413" y="4508500"/>
            <a:ext cx="360362" cy="469900"/>
          </a:xfrm>
          <a:prstGeom prst="bentConnector3">
            <a:avLst>
              <a:gd name="adj1" fmla="val 4977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5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86" dur="10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4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4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4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4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4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4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4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54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4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4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54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4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4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54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animBg="1"/>
      <p:bldP spid="54277" grpId="0" animBg="1"/>
      <p:bldP spid="54278" grpId="0" animBg="1"/>
      <p:bldP spid="54279" grpId="0" animBg="1"/>
      <p:bldP spid="54280" grpId="0" animBg="1"/>
      <p:bldP spid="54281" grpId="0" animBg="1"/>
      <p:bldP spid="54282" grpId="0" animBg="1"/>
      <p:bldP spid="54283" grpId="0" animBg="1"/>
      <p:bldP spid="54284" grpId="0" animBg="1"/>
      <p:bldP spid="54285" grpId="0" animBg="1"/>
      <p:bldP spid="54286" grpId="0" animBg="1"/>
      <p:bldP spid="54291" grpId="0" animBg="1"/>
      <p:bldP spid="54292" grpId="0" animBg="1"/>
      <p:bldP spid="54293" grpId="0" animBg="1"/>
      <p:bldP spid="54294" grpId="0" animBg="1"/>
      <p:bldP spid="54295" grpId="0" animBg="1"/>
      <p:bldP spid="54296" grpId="0" animBg="1"/>
      <p:bldP spid="54297" grpId="0" animBg="1"/>
      <p:bldP spid="54298" grpId="0" animBg="1"/>
      <p:bldP spid="54299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323850" y="2565400"/>
            <a:ext cx="647700" cy="1655763"/>
          </a:xfrm>
          <a:prstGeom prst="flowChart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ea typeface="華康中楷體" pitchFamily="49" charset="-120"/>
              </a:rPr>
              <a:t>一行為</a:t>
            </a: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1979613" y="1628775"/>
            <a:ext cx="2160587" cy="576263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ea typeface="華康中楷體" pitchFamily="49" charset="-120"/>
              </a:rPr>
              <a:t>主觀一致性</a:t>
            </a: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1979613" y="4652963"/>
            <a:ext cx="1943100" cy="719137"/>
          </a:xfrm>
          <a:prstGeom prst="flowChartAlternateProcess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ea typeface="華康中楷體" pitchFamily="49" charset="-120"/>
              </a:rPr>
              <a:t>客觀一致性</a:t>
            </a:r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5724525" y="3500438"/>
            <a:ext cx="2663825" cy="431800"/>
          </a:xfrm>
          <a:prstGeom prst="flowChartAlternateProcess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ea typeface="華康中楷體" pitchFamily="49" charset="-120"/>
              </a:rPr>
              <a:t>手段一致性</a:t>
            </a:r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5724525" y="4365625"/>
            <a:ext cx="2663825" cy="431800"/>
          </a:xfrm>
          <a:prstGeom prst="flowChartAlternateProcess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ea typeface="華康中楷體" pitchFamily="49" charset="-120"/>
              </a:rPr>
              <a:t>客體侵害一致性</a:t>
            </a:r>
          </a:p>
        </p:txBody>
      </p:sp>
      <p:sp>
        <p:nvSpPr>
          <p:cNvPr id="31751" name="AutoShape 7"/>
          <p:cNvSpPr>
            <a:spLocks noChangeArrowheads="1"/>
          </p:cNvSpPr>
          <p:nvPr/>
        </p:nvSpPr>
        <p:spPr bwMode="auto">
          <a:xfrm>
            <a:off x="5724525" y="5229225"/>
            <a:ext cx="2663825" cy="431800"/>
          </a:xfrm>
          <a:prstGeom prst="flowChartAlternateProcess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ea typeface="華康中楷體" pitchFamily="49" charset="-120"/>
              </a:rPr>
              <a:t>客觀情狀一致性</a:t>
            </a:r>
          </a:p>
        </p:txBody>
      </p:sp>
      <p:cxnSp>
        <p:nvCxnSpPr>
          <p:cNvPr id="31752" name="AutoShape 8"/>
          <p:cNvCxnSpPr>
            <a:cxnSpLocks noChangeShapeType="1"/>
            <a:stCxn id="31746" idx="3"/>
            <a:endCxn id="31747" idx="1"/>
          </p:cNvCxnSpPr>
          <p:nvPr/>
        </p:nvCxnSpPr>
        <p:spPr bwMode="auto">
          <a:xfrm flipV="1">
            <a:off x="971550" y="1917700"/>
            <a:ext cx="1008063" cy="1476375"/>
          </a:xfrm>
          <a:prstGeom prst="bentConnector3">
            <a:avLst>
              <a:gd name="adj1" fmla="val 4992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31753" name="AutoShape 9"/>
          <p:cNvCxnSpPr>
            <a:cxnSpLocks noChangeShapeType="1"/>
            <a:stCxn id="31746" idx="3"/>
            <a:endCxn id="31748" idx="1"/>
          </p:cNvCxnSpPr>
          <p:nvPr/>
        </p:nvCxnSpPr>
        <p:spPr bwMode="auto">
          <a:xfrm>
            <a:off x="971550" y="3394075"/>
            <a:ext cx="1008063" cy="1619250"/>
          </a:xfrm>
          <a:prstGeom prst="bentConnector3">
            <a:avLst>
              <a:gd name="adj1" fmla="val 4992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31754" name="AutoShape 10"/>
          <p:cNvCxnSpPr>
            <a:cxnSpLocks noChangeShapeType="1"/>
            <a:stCxn id="31748" idx="3"/>
            <a:endCxn id="31749" idx="1"/>
          </p:cNvCxnSpPr>
          <p:nvPr/>
        </p:nvCxnSpPr>
        <p:spPr bwMode="auto">
          <a:xfrm flipV="1">
            <a:off x="3922713" y="3716338"/>
            <a:ext cx="1801812" cy="1296987"/>
          </a:xfrm>
          <a:prstGeom prst="bentConnector3">
            <a:avLst>
              <a:gd name="adj1" fmla="val 4995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1755" name="AutoShape 11"/>
          <p:cNvCxnSpPr>
            <a:cxnSpLocks noChangeShapeType="1"/>
            <a:stCxn id="31748" idx="3"/>
            <a:endCxn id="31756" idx="1"/>
          </p:cNvCxnSpPr>
          <p:nvPr/>
        </p:nvCxnSpPr>
        <p:spPr bwMode="auto">
          <a:xfrm>
            <a:off x="3922713" y="5013325"/>
            <a:ext cx="1801812" cy="1223963"/>
          </a:xfrm>
          <a:prstGeom prst="bentConnector3">
            <a:avLst>
              <a:gd name="adj1" fmla="val 4995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1756" name="AutoShape 12"/>
          <p:cNvSpPr>
            <a:spLocks noChangeArrowheads="1"/>
          </p:cNvSpPr>
          <p:nvPr/>
        </p:nvSpPr>
        <p:spPr bwMode="auto">
          <a:xfrm>
            <a:off x="5724525" y="6021388"/>
            <a:ext cx="2663825" cy="431800"/>
          </a:xfrm>
          <a:prstGeom prst="flowChartAlternateProcess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>
                <a:latin typeface="Garamond" pitchFamily="18" charset="0"/>
              </a:rPr>
              <a:t>因果關係之持續性</a:t>
            </a:r>
          </a:p>
        </p:txBody>
      </p:sp>
      <p:cxnSp>
        <p:nvCxnSpPr>
          <p:cNvPr id="31757" name="AutoShape 13"/>
          <p:cNvCxnSpPr>
            <a:cxnSpLocks noChangeShapeType="1"/>
            <a:stCxn id="31748" idx="3"/>
            <a:endCxn id="31750" idx="1"/>
          </p:cNvCxnSpPr>
          <p:nvPr/>
        </p:nvCxnSpPr>
        <p:spPr bwMode="auto">
          <a:xfrm flipV="1">
            <a:off x="3922713" y="4581525"/>
            <a:ext cx="1801812" cy="431800"/>
          </a:xfrm>
          <a:prstGeom prst="bentConnector3">
            <a:avLst>
              <a:gd name="adj1" fmla="val 4995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1758" name="AutoShape 14"/>
          <p:cNvCxnSpPr>
            <a:cxnSpLocks noChangeShapeType="1"/>
          </p:cNvCxnSpPr>
          <p:nvPr/>
        </p:nvCxnSpPr>
        <p:spPr bwMode="auto">
          <a:xfrm>
            <a:off x="3924300" y="5013325"/>
            <a:ext cx="1801813" cy="431800"/>
          </a:xfrm>
          <a:prstGeom prst="bentConnector3">
            <a:avLst>
              <a:gd name="adj1" fmla="val 4995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06511" name="AutoShape 15"/>
          <p:cNvSpPr>
            <a:spLocks noChangeArrowheads="1"/>
          </p:cNvSpPr>
          <p:nvPr/>
        </p:nvSpPr>
        <p:spPr bwMode="auto">
          <a:xfrm>
            <a:off x="2268538" y="333375"/>
            <a:ext cx="4535487" cy="792163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400">
                <a:latin typeface="Arial" charset="0"/>
                <a:ea typeface="華康隸書體W5" pitchFamily="65" charset="-120"/>
              </a:rPr>
              <a:t>一行為的判斷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/>
      <p:bldP spid="31747" grpId="0" animBg="1"/>
      <p:bldP spid="31748" grpId="0" animBg="1"/>
      <p:bldP spid="31749" grpId="0" animBg="1"/>
      <p:bldP spid="31750" grpId="0" animBg="1"/>
      <p:bldP spid="31751" grpId="0" animBg="1"/>
      <p:bldP spid="31756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AutoShape 2"/>
          <p:cNvSpPr>
            <a:spLocks noChangeArrowheads="1"/>
          </p:cNvSpPr>
          <p:nvPr/>
        </p:nvSpPr>
        <p:spPr bwMode="auto">
          <a:xfrm>
            <a:off x="2339975" y="260350"/>
            <a:ext cx="4464050" cy="72072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latin typeface="Arial" charset="0"/>
                <a:ea typeface="華康隸書體W5" pitchFamily="65" charset="-120"/>
              </a:rPr>
              <a:t>法律效果處理方式</a:t>
            </a:r>
          </a:p>
        </p:txBody>
      </p:sp>
      <p:sp>
        <p:nvSpPr>
          <p:cNvPr id="107523" name="AutoShape 3"/>
          <p:cNvSpPr>
            <a:spLocks noChangeArrowheads="1"/>
          </p:cNvSpPr>
          <p:nvPr/>
        </p:nvSpPr>
        <p:spPr bwMode="auto">
          <a:xfrm>
            <a:off x="468313" y="1916113"/>
            <a:ext cx="574675" cy="2017712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>
              <a:lnSpc>
                <a:spcPct val="85000"/>
              </a:lnSpc>
            </a:pPr>
            <a:r>
              <a:rPr lang="zh-TW" altLang="en-US" sz="2400">
                <a:latin typeface="Arial" charset="0"/>
              </a:rPr>
              <a:t>累罰原則</a:t>
            </a:r>
          </a:p>
        </p:txBody>
      </p:sp>
      <p:sp>
        <p:nvSpPr>
          <p:cNvPr id="107524" name="AutoShape 4"/>
          <p:cNvSpPr>
            <a:spLocks noChangeArrowheads="1"/>
          </p:cNvSpPr>
          <p:nvPr/>
        </p:nvSpPr>
        <p:spPr bwMode="auto">
          <a:xfrm>
            <a:off x="1908175" y="1916113"/>
            <a:ext cx="574675" cy="2017712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>
              <a:lnSpc>
                <a:spcPct val="85000"/>
              </a:lnSpc>
            </a:pPr>
            <a:r>
              <a:rPr lang="zh-TW" altLang="en-US" sz="2400">
                <a:latin typeface="Arial" charset="0"/>
              </a:rPr>
              <a:t>併罰原則</a:t>
            </a:r>
          </a:p>
        </p:txBody>
      </p:sp>
      <p:sp>
        <p:nvSpPr>
          <p:cNvPr id="107525" name="AutoShape 5"/>
          <p:cNvSpPr>
            <a:spLocks noChangeArrowheads="1"/>
          </p:cNvSpPr>
          <p:nvPr/>
        </p:nvSpPr>
        <p:spPr bwMode="auto">
          <a:xfrm>
            <a:off x="3492500" y="1916113"/>
            <a:ext cx="574675" cy="2017712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>
              <a:lnSpc>
                <a:spcPct val="85000"/>
              </a:lnSpc>
            </a:pPr>
            <a:r>
              <a:rPr lang="zh-TW" altLang="en-US" sz="2400">
                <a:latin typeface="Arial" charset="0"/>
              </a:rPr>
              <a:t>吸收原則</a:t>
            </a:r>
          </a:p>
        </p:txBody>
      </p:sp>
      <p:sp>
        <p:nvSpPr>
          <p:cNvPr id="107526" name="AutoShape 6"/>
          <p:cNvSpPr>
            <a:spLocks noChangeArrowheads="1"/>
          </p:cNvSpPr>
          <p:nvPr/>
        </p:nvSpPr>
        <p:spPr bwMode="auto">
          <a:xfrm>
            <a:off x="5076825" y="1916113"/>
            <a:ext cx="576263" cy="2017712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>
              <a:lnSpc>
                <a:spcPct val="85000"/>
              </a:lnSpc>
            </a:pPr>
            <a:r>
              <a:rPr lang="zh-TW" altLang="en-US" sz="2400">
                <a:latin typeface="Arial" charset="0"/>
              </a:rPr>
              <a:t>限制加重原則</a:t>
            </a:r>
          </a:p>
        </p:txBody>
      </p:sp>
      <p:sp>
        <p:nvSpPr>
          <p:cNvPr id="107527" name="AutoShape 7"/>
          <p:cNvSpPr>
            <a:spLocks noChangeArrowheads="1"/>
          </p:cNvSpPr>
          <p:nvPr/>
        </p:nvSpPr>
        <p:spPr bwMode="auto">
          <a:xfrm>
            <a:off x="6516688" y="1916113"/>
            <a:ext cx="574675" cy="2017712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結合刑原則</a:t>
            </a:r>
          </a:p>
        </p:txBody>
      </p:sp>
      <p:sp>
        <p:nvSpPr>
          <p:cNvPr id="107528" name="AutoShape 8"/>
          <p:cNvSpPr>
            <a:spLocks noChangeArrowheads="1"/>
          </p:cNvSpPr>
          <p:nvPr/>
        </p:nvSpPr>
        <p:spPr bwMode="auto">
          <a:xfrm>
            <a:off x="7956550" y="1916113"/>
            <a:ext cx="574675" cy="2017712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latin typeface="Arial" charset="0"/>
              </a:rPr>
              <a:t>單一刑原則</a:t>
            </a:r>
          </a:p>
        </p:txBody>
      </p:sp>
      <p:cxnSp>
        <p:nvCxnSpPr>
          <p:cNvPr id="107529" name="AutoShape 9"/>
          <p:cNvCxnSpPr>
            <a:cxnSpLocks noChangeShapeType="1"/>
            <a:stCxn id="107522" idx="2"/>
            <a:endCxn id="107523" idx="0"/>
          </p:cNvCxnSpPr>
          <p:nvPr/>
        </p:nvCxnSpPr>
        <p:spPr bwMode="auto">
          <a:xfrm rot="5400000">
            <a:off x="2196306" y="-459581"/>
            <a:ext cx="935038" cy="3816350"/>
          </a:xfrm>
          <a:prstGeom prst="bentConnector3">
            <a:avLst>
              <a:gd name="adj1" fmla="val 4991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07530" name="AutoShape 10"/>
          <p:cNvCxnSpPr>
            <a:cxnSpLocks noChangeShapeType="1"/>
            <a:stCxn id="107522" idx="2"/>
            <a:endCxn id="107524" idx="0"/>
          </p:cNvCxnSpPr>
          <p:nvPr/>
        </p:nvCxnSpPr>
        <p:spPr bwMode="auto">
          <a:xfrm rot="5400000">
            <a:off x="2916238" y="260350"/>
            <a:ext cx="935038" cy="2376487"/>
          </a:xfrm>
          <a:prstGeom prst="bentConnector3">
            <a:avLst>
              <a:gd name="adj1" fmla="val 4991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07531" name="AutoShape 11"/>
          <p:cNvCxnSpPr>
            <a:cxnSpLocks noChangeShapeType="1"/>
            <a:stCxn id="107522" idx="2"/>
            <a:endCxn id="107525" idx="0"/>
          </p:cNvCxnSpPr>
          <p:nvPr/>
        </p:nvCxnSpPr>
        <p:spPr bwMode="auto">
          <a:xfrm rot="5400000">
            <a:off x="3708400" y="1052513"/>
            <a:ext cx="935038" cy="792162"/>
          </a:xfrm>
          <a:prstGeom prst="bentConnector3">
            <a:avLst>
              <a:gd name="adj1" fmla="val 4991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07532" name="AutoShape 12"/>
          <p:cNvCxnSpPr>
            <a:cxnSpLocks noChangeShapeType="1"/>
            <a:stCxn id="107522" idx="2"/>
            <a:endCxn id="107526" idx="0"/>
          </p:cNvCxnSpPr>
          <p:nvPr/>
        </p:nvCxnSpPr>
        <p:spPr bwMode="auto">
          <a:xfrm rot="16200000" flipH="1">
            <a:off x="4501356" y="1051719"/>
            <a:ext cx="935038" cy="793750"/>
          </a:xfrm>
          <a:prstGeom prst="bentConnector3">
            <a:avLst>
              <a:gd name="adj1" fmla="val 4991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07533" name="AutoShape 13"/>
          <p:cNvCxnSpPr>
            <a:cxnSpLocks noChangeShapeType="1"/>
            <a:stCxn id="107522" idx="2"/>
            <a:endCxn id="107527" idx="0"/>
          </p:cNvCxnSpPr>
          <p:nvPr/>
        </p:nvCxnSpPr>
        <p:spPr bwMode="auto">
          <a:xfrm rot="16200000" flipH="1">
            <a:off x="5220494" y="332581"/>
            <a:ext cx="935038" cy="2232025"/>
          </a:xfrm>
          <a:prstGeom prst="bentConnector3">
            <a:avLst>
              <a:gd name="adj1" fmla="val 4991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07534" name="AutoShape 14"/>
          <p:cNvCxnSpPr>
            <a:cxnSpLocks noChangeShapeType="1"/>
            <a:stCxn id="107522" idx="2"/>
            <a:endCxn id="107528" idx="0"/>
          </p:cNvCxnSpPr>
          <p:nvPr/>
        </p:nvCxnSpPr>
        <p:spPr bwMode="auto">
          <a:xfrm rot="16200000" flipH="1">
            <a:off x="5940425" y="-387350"/>
            <a:ext cx="935038" cy="3671888"/>
          </a:xfrm>
          <a:prstGeom prst="bentConnector3">
            <a:avLst>
              <a:gd name="adj1" fmla="val 4991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07535" name="AutoShape 15"/>
          <p:cNvSpPr>
            <a:spLocks noChangeArrowheads="1"/>
          </p:cNvSpPr>
          <p:nvPr/>
        </p:nvSpPr>
        <p:spPr bwMode="auto">
          <a:xfrm>
            <a:off x="323850" y="4437063"/>
            <a:ext cx="863600" cy="2160587"/>
          </a:xfrm>
          <a:prstGeom prst="wedgeRoundRectCallout">
            <a:avLst>
              <a:gd name="adj1" fmla="val -18565"/>
              <a:gd name="adj2" fmla="val -71088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/>
          <a:p>
            <a:pPr>
              <a:lnSpc>
                <a:spcPct val="85000"/>
              </a:lnSpc>
            </a:pPr>
            <a:r>
              <a:rPr lang="zh-TW" altLang="en-US" sz="2400">
                <a:latin typeface="Arial" charset="0"/>
              </a:rPr>
              <a:t>適用於無數罪併罰之情形。</a:t>
            </a:r>
          </a:p>
        </p:txBody>
      </p:sp>
      <p:sp>
        <p:nvSpPr>
          <p:cNvPr id="107536" name="AutoShape 16"/>
          <p:cNvSpPr>
            <a:spLocks/>
          </p:cNvSpPr>
          <p:nvPr/>
        </p:nvSpPr>
        <p:spPr bwMode="auto">
          <a:xfrm rot="5400000" flipH="1" flipV="1">
            <a:off x="2844007" y="1916906"/>
            <a:ext cx="431800" cy="4608513"/>
          </a:xfrm>
          <a:prstGeom prst="leftBrace">
            <a:avLst>
              <a:gd name="adj1" fmla="val 88940"/>
              <a:gd name="adj2" fmla="val 4832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7537" name="AutoShape 17"/>
          <p:cNvSpPr>
            <a:spLocks noChangeArrowheads="1"/>
          </p:cNvSpPr>
          <p:nvPr/>
        </p:nvSpPr>
        <p:spPr bwMode="auto">
          <a:xfrm>
            <a:off x="2484438" y="5157788"/>
            <a:ext cx="2736850" cy="1366837"/>
          </a:xfrm>
          <a:prstGeom prst="wedgeRoundRectCallout">
            <a:avLst>
              <a:gd name="adj1" fmla="val -32773"/>
              <a:gd name="adj2" fmla="val -99014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5000"/>
              </a:lnSpc>
            </a:pPr>
            <a:r>
              <a:rPr lang="zh-TW" altLang="en-US" sz="2400">
                <a:latin typeface="Arial" charset="0"/>
              </a:rPr>
              <a:t>適用於數罪併罰的法律效果決定關係。</a:t>
            </a:r>
          </a:p>
        </p:txBody>
      </p:sp>
      <p:sp>
        <p:nvSpPr>
          <p:cNvPr id="107538" name="AutoShape 18"/>
          <p:cNvSpPr>
            <a:spLocks noChangeArrowheads="1"/>
          </p:cNvSpPr>
          <p:nvPr/>
        </p:nvSpPr>
        <p:spPr bwMode="auto">
          <a:xfrm>
            <a:off x="6443663" y="4437063"/>
            <a:ext cx="865187" cy="2159000"/>
          </a:xfrm>
          <a:prstGeom prst="wedgeRoundRectCallout">
            <a:avLst>
              <a:gd name="adj1" fmla="val -16972"/>
              <a:gd name="adj2" fmla="val -71250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/>
          <a:p>
            <a:pPr>
              <a:lnSpc>
                <a:spcPct val="85000"/>
              </a:lnSpc>
            </a:pPr>
            <a:r>
              <a:rPr lang="zh-TW" altLang="en-US" sz="2400">
                <a:latin typeface="Arial" charset="0"/>
              </a:rPr>
              <a:t>適用想像競合的法律效果。</a:t>
            </a:r>
          </a:p>
        </p:txBody>
      </p:sp>
      <p:sp>
        <p:nvSpPr>
          <p:cNvPr id="107539" name="AutoShape 19"/>
          <p:cNvSpPr>
            <a:spLocks noChangeArrowheads="1"/>
          </p:cNvSpPr>
          <p:nvPr/>
        </p:nvSpPr>
        <p:spPr bwMode="auto">
          <a:xfrm>
            <a:off x="7885113" y="4365625"/>
            <a:ext cx="790575" cy="2232025"/>
          </a:xfrm>
          <a:prstGeom prst="wedgeRoundRectCallout">
            <a:avLst>
              <a:gd name="adj1" fmla="val 7630"/>
              <a:gd name="adj2" fmla="val -66574"/>
              <a:gd name="adj3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/>
          <a:p>
            <a:pPr>
              <a:lnSpc>
                <a:spcPct val="85000"/>
              </a:lnSpc>
            </a:pPr>
            <a:r>
              <a:rPr lang="zh-TW" altLang="en-US" sz="2400">
                <a:latin typeface="Arial" charset="0"/>
              </a:rPr>
              <a:t>我國不採單一刑制度。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787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  <a:ea typeface="華康隸書體W5" pitchFamily="65" charset="-120"/>
              </a:rPr>
              <a:t>數罪併罰</a:t>
            </a:r>
          </a:p>
        </p:txBody>
      </p:sp>
      <p:sp>
        <p:nvSpPr>
          <p:cNvPr id="108547" name="AutoShape 3"/>
          <p:cNvSpPr>
            <a:spLocks noChangeArrowheads="1"/>
          </p:cNvSpPr>
          <p:nvPr/>
        </p:nvSpPr>
        <p:spPr bwMode="auto">
          <a:xfrm>
            <a:off x="468313" y="2349500"/>
            <a:ext cx="574675" cy="2232025"/>
          </a:xfrm>
          <a:prstGeom prst="flowChartAlternateProcess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裁判確定前犯數罪</a:t>
            </a:r>
          </a:p>
        </p:txBody>
      </p:sp>
      <p:sp>
        <p:nvSpPr>
          <p:cNvPr id="108548" name="AutoShape 4"/>
          <p:cNvSpPr>
            <a:spLocks noChangeArrowheads="1"/>
          </p:cNvSpPr>
          <p:nvPr/>
        </p:nvSpPr>
        <p:spPr bwMode="auto">
          <a:xfrm>
            <a:off x="1763713" y="1628775"/>
            <a:ext cx="1655762" cy="360363"/>
          </a:xfrm>
          <a:prstGeom prst="flowChartAlternateProcess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同一程序處理</a:t>
            </a:r>
          </a:p>
        </p:txBody>
      </p:sp>
      <p:sp>
        <p:nvSpPr>
          <p:cNvPr id="108549" name="AutoShape 5"/>
          <p:cNvSpPr>
            <a:spLocks noChangeArrowheads="1"/>
          </p:cNvSpPr>
          <p:nvPr/>
        </p:nvSpPr>
        <p:spPr bwMode="auto">
          <a:xfrm>
            <a:off x="1763713" y="4652963"/>
            <a:ext cx="1728787" cy="433387"/>
          </a:xfrm>
          <a:prstGeom prst="flowChartAlternateProcess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1800"/>
              <a:t>分別程序處理</a:t>
            </a:r>
          </a:p>
        </p:txBody>
      </p:sp>
      <p:sp>
        <p:nvSpPr>
          <p:cNvPr id="108550" name="AutoShape 6"/>
          <p:cNvSpPr>
            <a:spLocks noChangeArrowheads="1"/>
          </p:cNvSpPr>
          <p:nvPr/>
        </p:nvSpPr>
        <p:spPr bwMode="auto">
          <a:xfrm>
            <a:off x="4284663" y="1557338"/>
            <a:ext cx="1584325" cy="503237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/>
              <a:t>實質競合</a:t>
            </a:r>
          </a:p>
        </p:txBody>
      </p:sp>
      <p:sp>
        <p:nvSpPr>
          <p:cNvPr id="108551" name="AutoShape 7"/>
          <p:cNvSpPr>
            <a:spLocks noChangeArrowheads="1"/>
          </p:cNvSpPr>
          <p:nvPr/>
        </p:nvSpPr>
        <p:spPr bwMode="auto">
          <a:xfrm>
            <a:off x="4356100" y="4652963"/>
            <a:ext cx="1584325" cy="504825"/>
          </a:xfrm>
          <a:prstGeom prst="flowChartAlternateProcess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 b="1"/>
              <a:t>事後競合</a:t>
            </a:r>
          </a:p>
        </p:txBody>
      </p:sp>
      <p:sp>
        <p:nvSpPr>
          <p:cNvPr id="108552" name="AutoShape 8"/>
          <p:cNvSpPr>
            <a:spLocks noChangeArrowheads="1"/>
          </p:cNvSpPr>
          <p:nvPr/>
        </p:nvSpPr>
        <p:spPr bwMode="auto">
          <a:xfrm>
            <a:off x="6804025" y="1628775"/>
            <a:ext cx="1512888" cy="360363"/>
          </a:xfrm>
          <a:prstGeom prst="flowChartAlternateProcess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單一執行刑</a:t>
            </a:r>
          </a:p>
        </p:txBody>
      </p:sp>
      <p:sp>
        <p:nvSpPr>
          <p:cNvPr id="108553" name="AutoShape 9"/>
          <p:cNvSpPr>
            <a:spLocks noChangeArrowheads="1"/>
          </p:cNvSpPr>
          <p:nvPr/>
        </p:nvSpPr>
        <p:spPr bwMode="auto">
          <a:xfrm>
            <a:off x="6877050" y="4724400"/>
            <a:ext cx="1512888" cy="358775"/>
          </a:xfrm>
          <a:prstGeom prst="flowChartAlternateProcess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個別執行刑</a:t>
            </a:r>
          </a:p>
        </p:txBody>
      </p:sp>
      <p:sp>
        <p:nvSpPr>
          <p:cNvPr id="108554" name="AutoShape 10"/>
          <p:cNvSpPr>
            <a:spLocks noChangeArrowheads="1"/>
          </p:cNvSpPr>
          <p:nvPr/>
        </p:nvSpPr>
        <p:spPr bwMode="auto">
          <a:xfrm>
            <a:off x="6948488" y="5734050"/>
            <a:ext cx="1439862" cy="360363"/>
          </a:xfrm>
          <a:prstGeom prst="flowChartAlternateProcess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次位併罰</a:t>
            </a:r>
          </a:p>
        </p:txBody>
      </p:sp>
      <p:cxnSp>
        <p:nvCxnSpPr>
          <p:cNvPr id="108555" name="AutoShape 11"/>
          <p:cNvCxnSpPr>
            <a:cxnSpLocks noChangeShapeType="1"/>
            <a:stCxn id="108547" idx="3"/>
            <a:endCxn id="108549" idx="1"/>
          </p:cNvCxnSpPr>
          <p:nvPr/>
        </p:nvCxnSpPr>
        <p:spPr bwMode="auto">
          <a:xfrm>
            <a:off x="1042988" y="3465513"/>
            <a:ext cx="720725" cy="1404937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08556" name="AutoShape 12"/>
          <p:cNvSpPr>
            <a:spLocks noChangeArrowheads="1"/>
          </p:cNvSpPr>
          <p:nvPr/>
        </p:nvSpPr>
        <p:spPr bwMode="auto">
          <a:xfrm>
            <a:off x="3563938" y="1700213"/>
            <a:ext cx="574675" cy="215900"/>
          </a:xfrm>
          <a:prstGeom prst="rightArrow">
            <a:avLst>
              <a:gd name="adj1" fmla="val 50000"/>
              <a:gd name="adj2" fmla="val 66544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8557" name="AutoShape 13"/>
          <p:cNvSpPr>
            <a:spLocks noChangeArrowheads="1"/>
          </p:cNvSpPr>
          <p:nvPr/>
        </p:nvSpPr>
        <p:spPr bwMode="auto">
          <a:xfrm>
            <a:off x="3635375" y="4797425"/>
            <a:ext cx="574675" cy="215900"/>
          </a:xfrm>
          <a:prstGeom prst="rightArrow">
            <a:avLst>
              <a:gd name="adj1" fmla="val 50000"/>
              <a:gd name="adj2" fmla="val 66544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8558" name="AutoShape 14"/>
          <p:cNvSpPr>
            <a:spLocks noChangeArrowheads="1"/>
          </p:cNvSpPr>
          <p:nvPr/>
        </p:nvSpPr>
        <p:spPr bwMode="auto">
          <a:xfrm>
            <a:off x="6084888" y="1700213"/>
            <a:ext cx="574675" cy="215900"/>
          </a:xfrm>
          <a:prstGeom prst="rightArrow">
            <a:avLst>
              <a:gd name="adj1" fmla="val 50000"/>
              <a:gd name="adj2" fmla="val 66544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8559" name="AutoShape 15"/>
          <p:cNvSpPr>
            <a:spLocks noChangeArrowheads="1"/>
          </p:cNvSpPr>
          <p:nvPr/>
        </p:nvSpPr>
        <p:spPr bwMode="auto">
          <a:xfrm>
            <a:off x="6084888" y="4797425"/>
            <a:ext cx="574675" cy="215900"/>
          </a:xfrm>
          <a:prstGeom prst="rightArrow">
            <a:avLst>
              <a:gd name="adj1" fmla="val 50000"/>
              <a:gd name="adj2" fmla="val 66544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>
              <a:latin typeface="Arial" charset="0"/>
            </a:endParaRPr>
          </a:p>
        </p:txBody>
      </p:sp>
      <p:sp>
        <p:nvSpPr>
          <p:cNvPr id="108560" name="AutoShape 16"/>
          <p:cNvSpPr>
            <a:spLocks noChangeArrowheads="1"/>
          </p:cNvSpPr>
          <p:nvPr/>
        </p:nvSpPr>
        <p:spPr bwMode="auto">
          <a:xfrm>
            <a:off x="7524750" y="5157788"/>
            <a:ext cx="215900" cy="504825"/>
          </a:xfrm>
          <a:prstGeom prst="downArrow">
            <a:avLst>
              <a:gd name="adj1" fmla="val 50000"/>
              <a:gd name="adj2" fmla="val 58456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zh-TW" altLang="en-US"/>
          </a:p>
        </p:txBody>
      </p:sp>
      <p:sp>
        <p:nvSpPr>
          <p:cNvPr id="108561" name="AutoShape 17"/>
          <p:cNvSpPr>
            <a:spLocks noChangeArrowheads="1"/>
          </p:cNvSpPr>
          <p:nvPr/>
        </p:nvSpPr>
        <p:spPr bwMode="auto">
          <a:xfrm>
            <a:off x="2987675" y="2420938"/>
            <a:ext cx="360363" cy="1008062"/>
          </a:xfrm>
          <a:prstGeom prst="flowChartAlternateProcess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/>
              <a:t>可能性</a:t>
            </a:r>
          </a:p>
        </p:txBody>
      </p:sp>
      <p:cxnSp>
        <p:nvCxnSpPr>
          <p:cNvPr id="108562" name="AutoShape 18"/>
          <p:cNvCxnSpPr>
            <a:cxnSpLocks noChangeShapeType="1"/>
            <a:stCxn id="108548" idx="2"/>
            <a:endCxn id="108561" idx="1"/>
          </p:cNvCxnSpPr>
          <p:nvPr/>
        </p:nvCxnSpPr>
        <p:spPr bwMode="auto">
          <a:xfrm rot="16200000" flipH="1">
            <a:off x="2321719" y="2259807"/>
            <a:ext cx="936625" cy="39528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108563" name="AutoShape 19"/>
          <p:cNvSpPr>
            <a:spLocks noChangeArrowheads="1"/>
          </p:cNvSpPr>
          <p:nvPr/>
        </p:nvSpPr>
        <p:spPr bwMode="auto">
          <a:xfrm>
            <a:off x="4211638" y="2276475"/>
            <a:ext cx="1225550" cy="358775"/>
          </a:xfrm>
          <a:prstGeom prst="flowChartAlternateProcess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合併起訴</a:t>
            </a:r>
          </a:p>
        </p:txBody>
      </p:sp>
      <p:sp>
        <p:nvSpPr>
          <p:cNvPr id="108564" name="AutoShape 20"/>
          <p:cNvSpPr>
            <a:spLocks noChangeArrowheads="1"/>
          </p:cNvSpPr>
          <p:nvPr/>
        </p:nvSpPr>
        <p:spPr bwMode="auto">
          <a:xfrm>
            <a:off x="4211638" y="3141663"/>
            <a:ext cx="1225550" cy="360362"/>
          </a:xfrm>
          <a:prstGeom prst="flowChartAlternateProcess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分別起訴</a:t>
            </a:r>
          </a:p>
        </p:txBody>
      </p:sp>
      <p:cxnSp>
        <p:nvCxnSpPr>
          <p:cNvPr id="108565" name="AutoShape 21"/>
          <p:cNvCxnSpPr>
            <a:cxnSpLocks noChangeShapeType="1"/>
            <a:stCxn id="108561" idx="3"/>
            <a:endCxn id="108563" idx="1"/>
          </p:cNvCxnSpPr>
          <p:nvPr/>
        </p:nvCxnSpPr>
        <p:spPr bwMode="auto">
          <a:xfrm flipV="1">
            <a:off x="3348038" y="2455863"/>
            <a:ext cx="863600" cy="469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08566" name="AutoShape 22"/>
          <p:cNvCxnSpPr>
            <a:cxnSpLocks noChangeShapeType="1"/>
            <a:stCxn id="108561" idx="3"/>
            <a:endCxn id="108564" idx="1"/>
          </p:cNvCxnSpPr>
          <p:nvPr/>
        </p:nvCxnSpPr>
        <p:spPr bwMode="auto">
          <a:xfrm>
            <a:off x="3348038" y="2925763"/>
            <a:ext cx="863600" cy="3968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08567" name="AutoShape 23"/>
          <p:cNvCxnSpPr>
            <a:cxnSpLocks noChangeShapeType="1"/>
            <a:stCxn id="108563" idx="3"/>
            <a:endCxn id="108564" idx="3"/>
          </p:cNvCxnSpPr>
          <p:nvPr/>
        </p:nvCxnSpPr>
        <p:spPr bwMode="auto">
          <a:xfrm>
            <a:off x="5437188" y="2455863"/>
            <a:ext cx="1587" cy="866775"/>
          </a:xfrm>
          <a:prstGeom prst="bentConnector3">
            <a:avLst>
              <a:gd name="adj1" fmla="val 1440000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108568" name="AutoShape 24"/>
          <p:cNvSpPr>
            <a:spLocks noChangeArrowheads="1"/>
          </p:cNvSpPr>
          <p:nvPr/>
        </p:nvSpPr>
        <p:spPr bwMode="auto">
          <a:xfrm>
            <a:off x="6877050" y="2781300"/>
            <a:ext cx="1439863" cy="431800"/>
          </a:xfrm>
          <a:prstGeom prst="flowChartAlternateProcess">
            <a:avLst/>
          </a:prstGeom>
          <a:solidFill>
            <a:srgbClr val="66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合併審判</a:t>
            </a:r>
          </a:p>
        </p:txBody>
      </p:sp>
      <p:sp>
        <p:nvSpPr>
          <p:cNvPr id="108569" name="AutoShape 25"/>
          <p:cNvSpPr>
            <a:spLocks noChangeArrowheads="1"/>
          </p:cNvSpPr>
          <p:nvPr/>
        </p:nvSpPr>
        <p:spPr bwMode="auto">
          <a:xfrm>
            <a:off x="5940425" y="2852738"/>
            <a:ext cx="576263" cy="215900"/>
          </a:xfrm>
          <a:prstGeom prst="rightArrow">
            <a:avLst>
              <a:gd name="adj1" fmla="val 50000"/>
              <a:gd name="adj2" fmla="val 66728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108570" name="AutoShape 26"/>
          <p:cNvCxnSpPr>
            <a:cxnSpLocks noChangeShapeType="1"/>
            <a:stCxn id="108547" idx="3"/>
            <a:endCxn id="108548" idx="1"/>
          </p:cNvCxnSpPr>
          <p:nvPr/>
        </p:nvCxnSpPr>
        <p:spPr bwMode="auto">
          <a:xfrm flipV="1">
            <a:off x="1042988" y="1809750"/>
            <a:ext cx="720725" cy="16557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</a:rPr>
              <a:t>牽連關係應然類型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 eaLnBrk="1" hangingPunct="1">
              <a:buClr>
                <a:srgbClr val="660033"/>
              </a:buClr>
              <a:buFont typeface="Wingdings" pitchFamily="2" charset="2"/>
              <a:buChar char="¯"/>
              <a:defRPr/>
            </a:pPr>
            <a:r>
              <a:rPr lang="zh-TW" altLang="en-US" smtClean="0"/>
              <a:t>基礎：規範保留關係：</a:t>
            </a:r>
          </a:p>
        </p:txBody>
      </p:sp>
      <p:sp>
        <p:nvSpPr>
          <p:cNvPr id="34820" name="AutoShape 4"/>
          <p:cNvSpPr>
            <a:spLocks noChangeArrowheads="1"/>
          </p:cNvSpPr>
          <p:nvPr/>
        </p:nvSpPr>
        <p:spPr bwMode="auto">
          <a:xfrm>
            <a:off x="971550" y="2565400"/>
            <a:ext cx="576263" cy="2303463"/>
          </a:xfrm>
          <a:prstGeom prst="flowChartAlternate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solidFill>
                  <a:srgbClr val="FF0000"/>
                </a:solidFill>
              </a:rPr>
              <a:t>牽連關係形成</a:t>
            </a:r>
          </a:p>
        </p:txBody>
      </p:sp>
      <p:sp>
        <p:nvSpPr>
          <p:cNvPr id="34821" name="AutoShape 5"/>
          <p:cNvSpPr>
            <a:spLocks noChangeArrowheads="1"/>
          </p:cNvSpPr>
          <p:nvPr/>
        </p:nvSpPr>
        <p:spPr bwMode="auto">
          <a:xfrm>
            <a:off x="2268538" y="2492375"/>
            <a:ext cx="2303462" cy="504825"/>
          </a:xfrm>
          <a:prstGeom prst="flowChartAlternateProcess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5000"/>
              </a:lnSpc>
            </a:pPr>
            <a:r>
              <a:rPr lang="zh-TW" altLang="en-US" sz="2400"/>
              <a:t>主觀保留</a:t>
            </a:r>
          </a:p>
        </p:txBody>
      </p:sp>
      <p:sp>
        <p:nvSpPr>
          <p:cNvPr id="34822" name="AutoShape 6"/>
          <p:cNvSpPr>
            <a:spLocks noChangeArrowheads="1"/>
          </p:cNvSpPr>
          <p:nvPr/>
        </p:nvSpPr>
        <p:spPr bwMode="auto">
          <a:xfrm>
            <a:off x="2268538" y="4365625"/>
            <a:ext cx="2303462" cy="503238"/>
          </a:xfrm>
          <a:prstGeom prst="flowChartAlternateProcess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400"/>
              <a:t>客觀保留</a:t>
            </a:r>
          </a:p>
        </p:txBody>
      </p:sp>
      <p:cxnSp>
        <p:nvCxnSpPr>
          <p:cNvPr id="34823" name="AutoShape 7"/>
          <p:cNvCxnSpPr>
            <a:cxnSpLocks noChangeShapeType="1"/>
            <a:stCxn id="34820" idx="3"/>
            <a:endCxn id="34821" idx="1"/>
          </p:cNvCxnSpPr>
          <p:nvPr/>
        </p:nvCxnSpPr>
        <p:spPr bwMode="auto">
          <a:xfrm flipV="1">
            <a:off x="1547813" y="2744788"/>
            <a:ext cx="720725" cy="97313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24" name="AutoShape 8"/>
          <p:cNvCxnSpPr>
            <a:cxnSpLocks noChangeShapeType="1"/>
            <a:stCxn id="34820" idx="3"/>
            <a:endCxn id="34822" idx="1"/>
          </p:cNvCxnSpPr>
          <p:nvPr/>
        </p:nvCxnSpPr>
        <p:spPr bwMode="auto">
          <a:xfrm>
            <a:off x="1547813" y="3717925"/>
            <a:ext cx="720725" cy="9001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4825" name="AutoShape 9"/>
          <p:cNvSpPr>
            <a:spLocks noChangeArrowheads="1"/>
          </p:cNvSpPr>
          <p:nvPr/>
        </p:nvSpPr>
        <p:spPr bwMode="auto">
          <a:xfrm>
            <a:off x="5219700" y="3716338"/>
            <a:ext cx="2592388" cy="360362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繼續犯涵攝效應</a:t>
            </a:r>
          </a:p>
        </p:txBody>
      </p:sp>
      <p:sp>
        <p:nvSpPr>
          <p:cNvPr id="34826" name="AutoShape 10"/>
          <p:cNvSpPr>
            <a:spLocks noChangeArrowheads="1"/>
          </p:cNvSpPr>
          <p:nvPr/>
        </p:nvSpPr>
        <p:spPr bwMode="auto">
          <a:xfrm>
            <a:off x="5219700" y="4437063"/>
            <a:ext cx="2592388" cy="360362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行為手段關係</a:t>
            </a:r>
          </a:p>
        </p:txBody>
      </p:sp>
      <p:sp>
        <p:nvSpPr>
          <p:cNvPr id="34827" name="AutoShape 11"/>
          <p:cNvSpPr>
            <a:spLocks noChangeArrowheads="1"/>
          </p:cNvSpPr>
          <p:nvPr/>
        </p:nvSpPr>
        <p:spPr bwMode="auto">
          <a:xfrm>
            <a:off x="5219700" y="5157788"/>
            <a:ext cx="2665413" cy="358775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異質加重結果犯關係</a:t>
            </a:r>
          </a:p>
        </p:txBody>
      </p:sp>
      <p:sp>
        <p:nvSpPr>
          <p:cNvPr id="34828" name="AutoShape 12"/>
          <p:cNvSpPr>
            <a:spLocks noChangeArrowheads="1"/>
          </p:cNvSpPr>
          <p:nvPr/>
        </p:nvSpPr>
        <p:spPr bwMode="auto">
          <a:xfrm>
            <a:off x="5219700" y="2492375"/>
            <a:ext cx="2592388" cy="503238"/>
          </a:xfrm>
          <a:prstGeom prst="flowChartAlternateProcess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意圖犯實現關係</a:t>
            </a:r>
          </a:p>
        </p:txBody>
      </p:sp>
      <p:sp>
        <p:nvSpPr>
          <p:cNvPr id="34829" name="AutoShape 13"/>
          <p:cNvSpPr>
            <a:spLocks noChangeArrowheads="1"/>
          </p:cNvSpPr>
          <p:nvPr/>
        </p:nvSpPr>
        <p:spPr bwMode="auto">
          <a:xfrm>
            <a:off x="4643438" y="2708275"/>
            <a:ext cx="433387" cy="73025"/>
          </a:xfrm>
          <a:prstGeom prst="rightArrow">
            <a:avLst>
              <a:gd name="adj1" fmla="val 50000"/>
              <a:gd name="adj2" fmla="val 148369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cxnSp>
        <p:nvCxnSpPr>
          <p:cNvPr id="34830" name="AutoShape 14"/>
          <p:cNvCxnSpPr>
            <a:cxnSpLocks noChangeShapeType="1"/>
            <a:stCxn id="34822" idx="3"/>
            <a:endCxn id="34825" idx="1"/>
          </p:cNvCxnSpPr>
          <p:nvPr/>
        </p:nvCxnSpPr>
        <p:spPr bwMode="auto">
          <a:xfrm flipV="1">
            <a:off x="4572000" y="3897313"/>
            <a:ext cx="647700" cy="7207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1" name="AutoShape 15"/>
          <p:cNvCxnSpPr>
            <a:cxnSpLocks noChangeShapeType="1"/>
            <a:stCxn id="34822" idx="3"/>
            <a:endCxn id="34826" idx="1"/>
          </p:cNvCxnSpPr>
          <p:nvPr/>
        </p:nvCxnSpPr>
        <p:spPr bwMode="auto">
          <a:xfrm>
            <a:off x="4572000" y="4618038"/>
            <a:ext cx="6477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4832" name="AutoShape 16"/>
          <p:cNvCxnSpPr>
            <a:cxnSpLocks noChangeShapeType="1"/>
            <a:stCxn id="34822" idx="3"/>
            <a:endCxn id="34827" idx="1"/>
          </p:cNvCxnSpPr>
          <p:nvPr/>
        </p:nvCxnSpPr>
        <p:spPr bwMode="auto">
          <a:xfrm>
            <a:off x="4572000" y="4618038"/>
            <a:ext cx="647700" cy="71913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nimBg="1"/>
      <p:bldP spid="34821" grpId="0" animBg="1"/>
      <p:bldP spid="34822" grpId="0" animBg="1"/>
      <p:bldP spid="34825" grpId="0" animBg="1"/>
      <p:bldP spid="34826" grpId="0" animBg="1"/>
      <p:bldP spid="34827" grpId="0" animBg="1"/>
      <p:bldP spid="34828" grpId="0" animBg="1"/>
      <p:bldP spid="34829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</a:rPr>
              <a:t>規範保留之具體情形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pPr eaLnBrk="1" hangingPunct="1">
              <a:buClr>
                <a:srgbClr val="66FFCC"/>
              </a:buClr>
              <a:buFont typeface="Wingdings" pitchFamily="2" charset="2"/>
              <a:buChar char="¯"/>
              <a:defRPr/>
            </a:pPr>
            <a:r>
              <a:rPr lang="zh-TW" altLang="en-US" smtClean="0"/>
              <a:t>以強盜罪為例：</a:t>
            </a:r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1692275" y="2060575"/>
            <a:ext cx="431800" cy="1800225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複行為結構</a:t>
            </a:r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3563938" y="2060575"/>
            <a:ext cx="431800" cy="1728788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強制行為</a:t>
            </a:r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2555875" y="2852738"/>
            <a:ext cx="647700" cy="144462"/>
          </a:xfrm>
          <a:prstGeom prst="rightArrow">
            <a:avLst>
              <a:gd name="adj1" fmla="val 50000"/>
              <a:gd name="adj2" fmla="val 112088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4284663" y="2636838"/>
            <a:ext cx="43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>
                <a:solidFill>
                  <a:schemeClr val="hlink"/>
                </a:solidFill>
              </a:rPr>
              <a:t>＋</a:t>
            </a:r>
          </a:p>
        </p:txBody>
      </p:sp>
      <p:sp>
        <p:nvSpPr>
          <p:cNvPr id="35848" name="AutoShape 8"/>
          <p:cNvSpPr>
            <a:spLocks noChangeArrowheads="1"/>
          </p:cNvSpPr>
          <p:nvPr/>
        </p:nvSpPr>
        <p:spPr bwMode="auto">
          <a:xfrm>
            <a:off x="5076825" y="2060575"/>
            <a:ext cx="431800" cy="1655763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取走行為</a:t>
            </a:r>
          </a:p>
        </p:txBody>
      </p:sp>
      <p:sp>
        <p:nvSpPr>
          <p:cNvPr id="35849" name="AutoShape 9"/>
          <p:cNvSpPr>
            <a:spLocks noChangeArrowheads="1"/>
          </p:cNvSpPr>
          <p:nvPr/>
        </p:nvSpPr>
        <p:spPr bwMode="auto">
          <a:xfrm>
            <a:off x="2700338" y="3860800"/>
            <a:ext cx="431800" cy="1512888"/>
          </a:xfrm>
          <a:prstGeom prst="wedgeRoundRectCallout">
            <a:avLst>
              <a:gd name="adj1" fmla="val 152204"/>
              <a:gd name="adj2" fmla="val -5440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/>
          <a:p>
            <a:pPr algn="ctr">
              <a:lnSpc>
                <a:spcPct val="85000"/>
              </a:lnSpc>
            </a:pPr>
            <a:r>
              <a:rPr lang="zh-TW" altLang="en-US" sz="2400"/>
              <a:t>手段行為</a:t>
            </a:r>
          </a:p>
        </p:txBody>
      </p:sp>
      <p:sp>
        <p:nvSpPr>
          <p:cNvPr id="35850" name="AutoShape 10"/>
          <p:cNvSpPr>
            <a:spLocks noChangeArrowheads="1"/>
          </p:cNvSpPr>
          <p:nvPr/>
        </p:nvSpPr>
        <p:spPr bwMode="auto">
          <a:xfrm>
            <a:off x="5508625" y="3933825"/>
            <a:ext cx="433388" cy="1439863"/>
          </a:xfrm>
          <a:prstGeom prst="wedgeRoundRectCallout">
            <a:avLst>
              <a:gd name="adj1" fmla="val -117398"/>
              <a:gd name="adj2" fmla="val -5838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/>
          <a:p>
            <a:pPr algn="ctr">
              <a:lnSpc>
                <a:spcPct val="85000"/>
              </a:lnSpc>
            </a:pPr>
            <a:r>
              <a:rPr lang="zh-TW" altLang="en-US" sz="2400"/>
              <a:t>目的行為</a:t>
            </a:r>
          </a:p>
        </p:txBody>
      </p:sp>
      <p:sp>
        <p:nvSpPr>
          <p:cNvPr id="35851" name="AutoShape 11"/>
          <p:cNvSpPr>
            <a:spLocks noChangeArrowheads="1"/>
          </p:cNvSpPr>
          <p:nvPr/>
        </p:nvSpPr>
        <p:spPr bwMode="auto">
          <a:xfrm>
            <a:off x="3419475" y="4508500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52" name="AutoShape 12"/>
          <p:cNvSpPr>
            <a:spLocks noChangeArrowheads="1"/>
          </p:cNvSpPr>
          <p:nvPr/>
        </p:nvSpPr>
        <p:spPr bwMode="auto">
          <a:xfrm>
            <a:off x="4067175" y="3933825"/>
            <a:ext cx="360363" cy="1368425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另生傷害</a:t>
            </a:r>
          </a:p>
        </p:txBody>
      </p:sp>
      <p:sp>
        <p:nvSpPr>
          <p:cNvPr id="35853" name="AutoShape 13"/>
          <p:cNvSpPr>
            <a:spLocks noChangeArrowheads="1"/>
          </p:cNvSpPr>
          <p:nvPr/>
        </p:nvSpPr>
        <p:spPr bwMode="auto">
          <a:xfrm>
            <a:off x="6227763" y="4508500"/>
            <a:ext cx="358775" cy="215900"/>
          </a:xfrm>
          <a:prstGeom prst="rightArrow">
            <a:avLst>
              <a:gd name="adj1" fmla="val 50000"/>
              <a:gd name="adj2" fmla="val 415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54" name="AutoShape 14"/>
          <p:cNvSpPr>
            <a:spLocks noChangeArrowheads="1"/>
          </p:cNvSpPr>
          <p:nvPr/>
        </p:nvSpPr>
        <p:spPr bwMode="auto">
          <a:xfrm>
            <a:off x="6877050" y="3933825"/>
            <a:ext cx="360363" cy="1441450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另生毀損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5724525" y="2636838"/>
            <a:ext cx="412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2800">
                <a:solidFill>
                  <a:schemeClr val="tx1"/>
                </a:solidFill>
              </a:rPr>
              <a:t>＝</a:t>
            </a:r>
          </a:p>
        </p:txBody>
      </p:sp>
      <p:sp>
        <p:nvSpPr>
          <p:cNvPr id="35856" name="AutoShape 16"/>
          <p:cNvSpPr>
            <a:spLocks noChangeArrowheads="1"/>
          </p:cNvSpPr>
          <p:nvPr/>
        </p:nvSpPr>
        <p:spPr bwMode="auto">
          <a:xfrm>
            <a:off x="6516688" y="2060575"/>
            <a:ext cx="576262" cy="1655763"/>
          </a:xfrm>
          <a:prstGeom prst="flowChartAlternate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/>
              <a:t>強盜行為</a:t>
            </a:r>
          </a:p>
        </p:txBody>
      </p:sp>
      <p:sp>
        <p:nvSpPr>
          <p:cNvPr id="35857" name="AutoShape 17"/>
          <p:cNvSpPr>
            <a:spLocks/>
          </p:cNvSpPr>
          <p:nvPr/>
        </p:nvSpPr>
        <p:spPr bwMode="auto">
          <a:xfrm rot="5400000">
            <a:off x="3419475" y="4941888"/>
            <a:ext cx="288925" cy="1295400"/>
          </a:xfrm>
          <a:prstGeom prst="rightBrace">
            <a:avLst>
              <a:gd name="adj1" fmla="val 37363"/>
              <a:gd name="adj2" fmla="val 4968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58" name="AutoShape 18"/>
          <p:cNvSpPr>
            <a:spLocks/>
          </p:cNvSpPr>
          <p:nvPr/>
        </p:nvSpPr>
        <p:spPr bwMode="auto">
          <a:xfrm rot="5400000">
            <a:off x="6264275" y="4905375"/>
            <a:ext cx="288925" cy="1368425"/>
          </a:xfrm>
          <a:prstGeom prst="rightBrace">
            <a:avLst>
              <a:gd name="adj1" fmla="val 39469"/>
              <a:gd name="adj2" fmla="val 4968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5859" name="AutoShape 19"/>
          <p:cNvSpPr>
            <a:spLocks noChangeArrowheads="1"/>
          </p:cNvSpPr>
          <p:nvPr/>
        </p:nvSpPr>
        <p:spPr bwMode="auto">
          <a:xfrm>
            <a:off x="2843213" y="5805488"/>
            <a:ext cx="1512887" cy="360362"/>
          </a:xfrm>
          <a:prstGeom prst="flowChartAlternateProcess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牽連關係</a:t>
            </a:r>
          </a:p>
        </p:txBody>
      </p:sp>
      <p:sp>
        <p:nvSpPr>
          <p:cNvPr id="35860" name="AutoShape 20"/>
          <p:cNvSpPr>
            <a:spLocks noChangeArrowheads="1"/>
          </p:cNvSpPr>
          <p:nvPr/>
        </p:nvSpPr>
        <p:spPr bwMode="auto">
          <a:xfrm>
            <a:off x="5651500" y="5805488"/>
            <a:ext cx="1512888" cy="360362"/>
          </a:xfrm>
          <a:prstGeom prst="flowChartAlternateProcess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牽連關係</a:t>
            </a:r>
          </a:p>
        </p:txBody>
      </p:sp>
      <p:sp>
        <p:nvSpPr>
          <p:cNvPr id="35861" name="AutoShape 21"/>
          <p:cNvSpPr>
            <a:spLocks noChangeArrowheads="1"/>
          </p:cNvSpPr>
          <p:nvPr/>
        </p:nvSpPr>
        <p:spPr bwMode="auto">
          <a:xfrm>
            <a:off x="4859338" y="4868863"/>
            <a:ext cx="431800" cy="1582737"/>
          </a:xfrm>
          <a:prstGeom prst="wedgeRoundRectCallout">
            <a:avLst>
              <a:gd name="adj1" fmla="val -132722"/>
              <a:gd name="adj2" fmla="val -57523"/>
              <a:gd name="adj3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/>
          <a:p>
            <a:pPr algn="ctr">
              <a:lnSpc>
                <a:spcPct val="85000"/>
              </a:lnSpc>
            </a:pPr>
            <a:r>
              <a:rPr lang="zh-TW" altLang="en-US"/>
              <a:t>必然結果？</a:t>
            </a:r>
          </a:p>
        </p:txBody>
      </p:sp>
      <p:sp>
        <p:nvSpPr>
          <p:cNvPr id="35862" name="AutoShape 22"/>
          <p:cNvSpPr>
            <a:spLocks noChangeArrowheads="1"/>
          </p:cNvSpPr>
          <p:nvPr/>
        </p:nvSpPr>
        <p:spPr bwMode="auto">
          <a:xfrm>
            <a:off x="7667625" y="4868863"/>
            <a:ext cx="431800" cy="1582737"/>
          </a:xfrm>
          <a:prstGeom prst="wedgeRoundRectCallout">
            <a:avLst>
              <a:gd name="adj1" fmla="val -132722"/>
              <a:gd name="adj2" fmla="val -57523"/>
              <a:gd name="adj3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/>
          <a:p>
            <a:pPr algn="ctr">
              <a:lnSpc>
                <a:spcPct val="85000"/>
              </a:lnSpc>
            </a:pPr>
            <a:r>
              <a:rPr lang="zh-TW" altLang="en-US"/>
              <a:t>必然結果？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8" dur="10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5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0" dur="10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10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2" dur="10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/>
      <p:bldP spid="35845" grpId="0" animBg="1"/>
      <p:bldP spid="35846" grpId="0" animBg="1"/>
      <p:bldP spid="35847" grpId="0"/>
      <p:bldP spid="35848" grpId="0" animBg="1"/>
      <p:bldP spid="35849" grpId="0" animBg="1"/>
      <p:bldP spid="35850" grpId="0" animBg="1"/>
      <p:bldP spid="35851" grpId="0" animBg="1"/>
      <p:bldP spid="35852" grpId="0" animBg="1"/>
      <p:bldP spid="35853" grpId="0" animBg="1"/>
      <p:bldP spid="35854" grpId="0" animBg="1"/>
      <p:bldP spid="35855" grpId="0"/>
      <p:bldP spid="35856" grpId="0" animBg="1"/>
      <p:bldP spid="35857" grpId="0" animBg="1"/>
      <p:bldP spid="35858" grpId="0" animBg="1"/>
      <p:bldP spid="35859" grpId="0" animBg="1"/>
      <p:bldP spid="35860" grpId="0" animBg="1"/>
      <p:bldP spid="35861" grpId="0" animBg="1"/>
      <p:bldP spid="35862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</a:rPr>
              <a:t>牽連關係規定廢除後之問題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040312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一、認定問題：</a:t>
            </a:r>
          </a:p>
          <a:p>
            <a:pPr eaLnBrk="1" hangingPunct="1">
              <a:defRPr/>
            </a:pPr>
            <a:r>
              <a:rPr lang="zh-TW" altLang="en-US" smtClean="0"/>
              <a:t>二、法律適用問題：</a:t>
            </a:r>
          </a:p>
          <a:p>
            <a:pPr eaLnBrk="1" hangingPunct="1">
              <a:defRPr/>
            </a:pPr>
            <a:r>
              <a:rPr lang="zh-TW" altLang="en-US" smtClean="0"/>
              <a:t>三、行為過渡的處理問題</a:t>
            </a:r>
          </a:p>
          <a:p>
            <a:pPr eaLnBrk="1" hangingPunct="1">
              <a:defRPr/>
            </a:pPr>
            <a:r>
              <a:rPr lang="zh-TW" altLang="en-US" smtClean="0"/>
              <a:t>四、適用上的難處</a:t>
            </a:r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9750" y="4221163"/>
            <a:ext cx="936625" cy="1584325"/>
          </a:xfrm>
          <a:prstGeom prst="flowChart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altLang="zh-TW" sz="1800"/>
          </a:p>
          <a:p>
            <a:endParaRPr lang="en-US" altLang="zh-TW" sz="1800"/>
          </a:p>
          <a:p>
            <a:r>
              <a:rPr lang="zh-TW" altLang="en-US" sz="1800"/>
              <a:t>牽連關係</a:t>
            </a:r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900113" y="4365625"/>
            <a:ext cx="503237" cy="503238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800">
                <a:solidFill>
                  <a:srgbClr val="CCECFF"/>
                </a:solidFill>
              </a:rPr>
              <a:t>A</a:t>
            </a:r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900113" y="5157788"/>
            <a:ext cx="503237" cy="503237"/>
          </a:xfrm>
          <a:prstGeom prst="flowChartConnector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1800">
                <a:solidFill>
                  <a:srgbClr val="FFFFCC"/>
                </a:solidFill>
              </a:rPr>
              <a:t>B</a:t>
            </a:r>
          </a:p>
        </p:txBody>
      </p:sp>
      <p:cxnSp>
        <p:nvCxnSpPr>
          <p:cNvPr id="36871" name="AutoShape 7"/>
          <p:cNvCxnSpPr>
            <a:cxnSpLocks noChangeShapeType="1"/>
            <a:stCxn id="36869" idx="4"/>
            <a:endCxn id="36870" idx="0"/>
          </p:cNvCxnSpPr>
          <p:nvPr/>
        </p:nvCxnSpPr>
        <p:spPr bwMode="auto">
          <a:xfrm>
            <a:off x="1152525" y="4868863"/>
            <a:ext cx="0" cy="28892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36872" name="AutoShape 8"/>
          <p:cNvSpPr>
            <a:spLocks noChangeArrowheads="1"/>
          </p:cNvSpPr>
          <p:nvPr/>
        </p:nvSpPr>
        <p:spPr bwMode="auto">
          <a:xfrm>
            <a:off x="1619250" y="4941888"/>
            <a:ext cx="863600" cy="71437"/>
          </a:xfrm>
          <a:prstGeom prst="rightArrow">
            <a:avLst>
              <a:gd name="adj1" fmla="val 50000"/>
              <a:gd name="adj2" fmla="val 30222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873" name="AutoShape 9"/>
          <p:cNvSpPr>
            <a:spLocks noChangeArrowheads="1"/>
          </p:cNvSpPr>
          <p:nvPr/>
        </p:nvSpPr>
        <p:spPr bwMode="auto">
          <a:xfrm>
            <a:off x="1692275" y="5516563"/>
            <a:ext cx="936625" cy="504825"/>
          </a:xfrm>
          <a:prstGeom prst="wedgeEllipseCallout">
            <a:avLst>
              <a:gd name="adj1" fmla="val -10000"/>
              <a:gd name="adj2" fmla="val -133333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zh-TW" altLang="en-US"/>
              <a:t>刪除</a:t>
            </a:r>
          </a:p>
        </p:txBody>
      </p:sp>
      <p:sp>
        <p:nvSpPr>
          <p:cNvPr id="36874" name="AutoShape 10"/>
          <p:cNvSpPr>
            <a:spLocks noChangeArrowheads="1"/>
          </p:cNvSpPr>
          <p:nvPr/>
        </p:nvSpPr>
        <p:spPr bwMode="auto">
          <a:xfrm>
            <a:off x="2771775" y="4149725"/>
            <a:ext cx="504825" cy="1727200"/>
          </a:xfrm>
          <a:prstGeom prst="flowChartAlternateProcess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zh-TW" altLang="en-US" sz="2400">
                <a:solidFill>
                  <a:srgbClr val="66FF33"/>
                </a:solidFill>
              </a:rPr>
              <a:t>適用判斷</a:t>
            </a:r>
          </a:p>
        </p:txBody>
      </p:sp>
      <p:sp>
        <p:nvSpPr>
          <p:cNvPr id="36875" name="AutoShape 11"/>
          <p:cNvSpPr>
            <a:spLocks noChangeArrowheads="1"/>
          </p:cNvSpPr>
          <p:nvPr/>
        </p:nvSpPr>
        <p:spPr bwMode="auto">
          <a:xfrm>
            <a:off x="3492500" y="4149725"/>
            <a:ext cx="1008063" cy="71438"/>
          </a:xfrm>
          <a:prstGeom prst="rightArrow">
            <a:avLst>
              <a:gd name="adj1" fmla="val 50000"/>
              <a:gd name="adj2" fmla="val 352775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sz="1800">
              <a:solidFill>
                <a:schemeClr val="tx1"/>
              </a:solidFill>
            </a:endParaRP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3635375" y="41497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tx1"/>
                </a:solidFill>
              </a:rPr>
              <a:t>？</a:t>
            </a:r>
          </a:p>
        </p:txBody>
      </p:sp>
      <p:sp>
        <p:nvSpPr>
          <p:cNvPr id="36877" name="AutoShape 13"/>
          <p:cNvSpPr>
            <a:spLocks noChangeArrowheads="1"/>
          </p:cNvSpPr>
          <p:nvPr/>
        </p:nvSpPr>
        <p:spPr bwMode="auto">
          <a:xfrm>
            <a:off x="3492500" y="5661025"/>
            <a:ext cx="1008063" cy="73025"/>
          </a:xfrm>
          <a:prstGeom prst="rightArrow">
            <a:avLst>
              <a:gd name="adj1" fmla="val 50000"/>
              <a:gd name="adj2" fmla="val 34510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3708400" y="58054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tx1"/>
                </a:solidFill>
              </a:rPr>
              <a:t>？</a:t>
            </a:r>
          </a:p>
        </p:txBody>
      </p:sp>
      <p:sp>
        <p:nvSpPr>
          <p:cNvPr id="36879" name="AutoShape 15"/>
          <p:cNvSpPr>
            <a:spLocks noChangeArrowheads="1"/>
          </p:cNvSpPr>
          <p:nvPr/>
        </p:nvSpPr>
        <p:spPr bwMode="auto">
          <a:xfrm>
            <a:off x="4787900" y="3933825"/>
            <a:ext cx="3384550" cy="504825"/>
          </a:xfrm>
          <a:prstGeom prst="flowChartAlternateProcess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以法律競合之吸收關係處理？</a:t>
            </a:r>
          </a:p>
        </p:txBody>
      </p:sp>
      <p:sp>
        <p:nvSpPr>
          <p:cNvPr id="36880" name="AutoShape 16"/>
          <p:cNvSpPr>
            <a:spLocks noChangeArrowheads="1"/>
          </p:cNvSpPr>
          <p:nvPr/>
        </p:nvSpPr>
        <p:spPr bwMode="auto">
          <a:xfrm>
            <a:off x="4787900" y="5445125"/>
            <a:ext cx="3384550" cy="504825"/>
          </a:xfrm>
          <a:prstGeom prst="flowChartAlternateProcess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以數罪關係認定之？</a:t>
            </a:r>
          </a:p>
        </p:txBody>
      </p:sp>
      <p:sp>
        <p:nvSpPr>
          <p:cNvPr id="36881" name="AutoShape 17"/>
          <p:cNvSpPr>
            <a:spLocks noChangeArrowheads="1"/>
          </p:cNvSpPr>
          <p:nvPr/>
        </p:nvSpPr>
        <p:spPr bwMode="auto">
          <a:xfrm>
            <a:off x="4787900" y="4724400"/>
            <a:ext cx="3384550" cy="433388"/>
          </a:xfrm>
          <a:prstGeom prst="flowChartAlternateProcess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/>
              <a:t>以想像競合關係處理？</a:t>
            </a:r>
          </a:p>
        </p:txBody>
      </p:sp>
      <p:sp>
        <p:nvSpPr>
          <p:cNvPr id="36882" name="AutoShape 18"/>
          <p:cNvSpPr>
            <a:spLocks noChangeArrowheads="1"/>
          </p:cNvSpPr>
          <p:nvPr/>
        </p:nvSpPr>
        <p:spPr bwMode="auto">
          <a:xfrm>
            <a:off x="3492500" y="4941888"/>
            <a:ext cx="1008063" cy="71437"/>
          </a:xfrm>
          <a:prstGeom prst="rightArrow">
            <a:avLst>
              <a:gd name="adj1" fmla="val 50000"/>
              <a:gd name="adj2" fmla="val 352780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 sz="1800">
              <a:solidFill>
                <a:schemeClr val="tx1"/>
              </a:solidFill>
            </a:endParaRP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3635375" y="49418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tx1"/>
                </a:solidFill>
              </a:rPr>
              <a:t>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68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68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6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6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6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6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nimBg="1"/>
      <p:bldP spid="36869" grpId="0" animBg="1"/>
      <p:bldP spid="36870" grpId="0" animBg="1"/>
      <p:bldP spid="36872" grpId="0" animBg="1"/>
      <p:bldP spid="36873" grpId="0" animBg="1"/>
      <p:bldP spid="36874" grpId="0" animBg="1"/>
      <p:bldP spid="36875" grpId="0" animBg="1"/>
      <p:bldP spid="36876" grpId="0"/>
      <p:bldP spid="36877" grpId="0" animBg="1"/>
      <p:bldP spid="36878" grpId="0"/>
      <p:bldP spid="36879" grpId="0" animBg="1"/>
      <p:bldP spid="36880" grpId="0" animBg="1"/>
      <p:bldP spid="36881" grpId="0" animBg="1"/>
      <p:bldP spid="36882" grpId="0" animBg="1"/>
      <p:bldP spid="36883" grpId="0"/>
    </p:bldLst>
  </p:timing>
</p:sld>
</file>

<file path=ppt/theme/theme1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  <a:ea typeface="標楷體" pitchFamily="65" charset="-12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1199</TotalTime>
  <Words>5864</Words>
  <Application>Microsoft Office PowerPoint</Application>
  <PresentationFormat>如螢幕大小 (4:3)</PresentationFormat>
  <Paragraphs>1322</Paragraphs>
  <Slides>114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114</vt:i4>
      </vt:variant>
    </vt:vector>
  </HeadingPairs>
  <TitlesOfParts>
    <vt:vector size="115" baseType="lpstr">
      <vt:lpstr>Balance</vt:lpstr>
      <vt:lpstr>刑法總則與刑法論</vt:lpstr>
      <vt:lpstr>刑法的理解</vt:lpstr>
      <vt:lpstr>概念結構</vt:lpstr>
      <vt:lpstr>犯罪判斷的前提結構</vt:lpstr>
      <vt:lpstr>投影片 5</vt:lpstr>
      <vt:lpstr>刑法罪刑實現結構流程</vt:lpstr>
      <vt:lpstr>刑法總則規範對象類型</vt:lpstr>
      <vt:lpstr>刑法指導原則</vt:lpstr>
      <vt:lpstr>罪刑法定原則</vt:lpstr>
      <vt:lpstr>溯及既往禁止</vt:lpstr>
      <vt:lpstr>原則與例外</vt:lpstr>
      <vt:lpstr>刑法法律變更之適用問題</vt:lpstr>
      <vt:lpstr>刑法適用問題</vt:lpstr>
      <vt:lpstr>刑法變更適用原則</vt:lpstr>
      <vt:lpstr>法律適用的前提</vt:lpstr>
      <vt:lpstr>適用問題關係圖</vt:lpstr>
      <vt:lpstr>投影片 17</vt:lpstr>
      <vt:lpstr>投影片 18</vt:lpstr>
      <vt:lpstr>適用基準之判斷</vt:lpstr>
      <vt:lpstr>法律變更與事實變更</vt:lpstr>
      <vt:lpstr>刑法適用範圍</vt:lpstr>
      <vt:lpstr>投影片 22</vt:lpstr>
      <vt:lpstr>投影片 23</vt:lpstr>
      <vt:lpstr>投影片 24</vt:lpstr>
      <vt:lpstr>行為事實與規範評價</vt:lpstr>
      <vt:lpstr>投影片 26</vt:lpstr>
      <vt:lpstr>古典犯罪理論的評價內涵</vt:lpstr>
      <vt:lpstr>新古典犯罪理論的評價內涵</vt:lpstr>
      <vt:lpstr>目的犯罪理論的評價內涵</vt:lpstr>
      <vt:lpstr>投影片 30</vt:lpstr>
      <vt:lpstr>三階與二階的評價模式</vt:lpstr>
      <vt:lpstr>投影片 32</vt:lpstr>
      <vt:lpstr>構成要件的形成</vt:lpstr>
      <vt:lpstr>構成要件概念型態認識</vt:lpstr>
      <vt:lpstr>構成要件類型形象的多面性</vt:lpstr>
      <vt:lpstr>投影片 36</vt:lpstr>
      <vt:lpstr>行為主體資格區分的類型</vt:lpstr>
      <vt:lpstr>公務員概念修正1-1</vt:lpstr>
      <vt:lpstr>公務員概念修正1-2</vt:lpstr>
      <vt:lpstr>公務員概念修正1-3</vt:lpstr>
      <vt:lpstr>公務員概念修正1-4</vt:lpstr>
      <vt:lpstr>投影片 42</vt:lpstr>
      <vt:lpstr>行為形式要求的類型</vt:lpstr>
      <vt:lpstr>行為結果要求與否之類型</vt:lpstr>
      <vt:lpstr>行為對法益侵害程度區分之類型</vt:lpstr>
      <vt:lpstr>行為操控侵害狀態的分類</vt:lpstr>
      <vt:lpstr>故意與過失的形成結構</vt:lpstr>
      <vt:lpstr>主觀要件內涵</vt:lpstr>
      <vt:lpstr>因果關係</vt:lpstr>
      <vt:lpstr>複數因果關係問題</vt:lpstr>
      <vt:lpstr>投影片 51</vt:lpstr>
      <vt:lpstr>投影片 52</vt:lpstr>
      <vt:lpstr>投影片 53</vt:lpstr>
      <vt:lpstr>正當事由的定位</vt:lpstr>
      <vt:lpstr>投影片 55</vt:lpstr>
      <vt:lpstr>緊急避難</vt:lpstr>
      <vt:lpstr>投影片 57</vt:lpstr>
      <vt:lpstr>投影片 58</vt:lpstr>
      <vt:lpstr>投影片 59</vt:lpstr>
      <vt:lpstr>投影片 60</vt:lpstr>
      <vt:lpstr>我國原因自由刑為之評價關係</vt:lpstr>
      <vt:lpstr>德奧瑞原因自由刑為之評價關係</vt:lpstr>
      <vt:lpstr>投影片 63</vt:lpstr>
      <vt:lpstr>投影片 64</vt:lpstr>
      <vt:lpstr>構成要件錯誤的類型</vt:lpstr>
      <vt:lpstr>構成要件錯誤例子</vt:lpstr>
      <vt:lpstr>投影片 67</vt:lpstr>
      <vt:lpstr>投影片 68</vt:lpstr>
      <vt:lpstr>投影片 69</vt:lpstr>
      <vt:lpstr>投影片 70</vt:lpstr>
      <vt:lpstr>未遂概念爭議</vt:lpstr>
      <vt:lpstr>未遂概念上之分類</vt:lpstr>
      <vt:lpstr>未遂處罰理論</vt:lpstr>
      <vt:lpstr>不能未遂</vt:lpstr>
      <vt:lpstr>中止未遂</vt:lpstr>
      <vt:lpstr>參與中止問題</vt:lpstr>
      <vt:lpstr>投影片 77</vt:lpstr>
      <vt:lpstr>參與問題之基礎</vt:lpstr>
      <vt:lpstr>參與問題</vt:lpstr>
      <vt:lpstr>參與論的前提思維</vt:lpstr>
      <vt:lpstr>行為人概念</vt:lpstr>
      <vt:lpstr>參與制度</vt:lpstr>
      <vt:lpstr>參與理論</vt:lpstr>
      <vt:lpstr>參與類型 </vt:lpstr>
      <vt:lpstr>投影片 85</vt:lpstr>
      <vt:lpstr>投影片 86</vt:lpstr>
      <vt:lpstr>共犯之形成</vt:lpstr>
      <vt:lpstr>共犯的結構關係</vt:lpstr>
      <vt:lpstr>從屬性概念</vt:lpstr>
      <vt:lpstr>共犯類型</vt:lpstr>
      <vt:lpstr>投影片 91</vt:lpstr>
      <vt:lpstr>競合結構</vt:lpstr>
      <vt:lpstr>刑法判斷的先決問題</vt:lpstr>
      <vt:lpstr>投影片 94</vt:lpstr>
      <vt:lpstr>投影片 95</vt:lpstr>
      <vt:lpstr>數罪併罰</vt:lpstr>
      <vt:lpstr>牽連關係應然類型</vt:lpstr>
      <vt:lpstr>規範保留之具體情形</vt:lpstr>
      <vt:lpstr>牽連關係規定廢除後之問題</vt:lpstr>
      <vt:lpstr>連續關係</vt:lpstr>
      <vt:lpstr>連續關係廢除之結構關係</vt:lpstr>
      <vt:lpstr>台德連續關係捨棄之比較</vt:lpstr>
      <vt:lpstr>廢除後之適用比較</vt:lpstr>
      <vt:lpstr>適用問題</vt:lpstr>
      <vt:lpstr>數罪處理方式</vt:lpstr>
      <vt:lpstr>數罪處理方式</vt:lpstr>
      <vt:lpstr>數罪併罰機制</vt:lpstr>
      <vt:lpstr>投影片 108</vt:lpstr>
      <vt:lpstr>投影片 109</vt:lpstr>
      <vt:lpstr>不同審判處理改定其刑之問題</vt:lpstr>
      <vt:lpstr>低定執行刑的問題</vt:lpstr>
      <vt:lpstr>投影片 112</vt:lpstr>
      <vt:lpstr>投影片 113</vt:lpstr>
      <vt:lpstr>投影片 114</vt:lpstr>
    </vt:vector>
  </TitlesOfParts>
  <Company>CCU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刑法專題</dc:title>
  <dc:creator> 柯耀程</dc:creator>
  <cp:lastModifiedBy>Admin</cp:lastModifiedBy>
  <cp:revision>53</cp:revision>
  <dcterms:created xsi:type="dcterms:W3CDTF">2007-03-19T23:56:45Z</dcterms:created>
  <dcterms:modified xsi:type="dcterms:W3CDTF">2015-12-02T04:20:39Z</dcterms:modified>
</cp:coreProperties>
</file>