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6"/>
  </p:notesMasterIdLst>
  <p:handoutMasterIdLst>
    <p:handoutMasterId r:id="rId27"/>
  </p:handoutMasterIdLst>
  <p:sldIdLst>
    <p:sldId id="257" r:id="rId2"/>
    <p:sldId id="336" r:id="rId3"/>
    <p:sldId id="353" r:id="rId4"/>
    <p:sldId id="335" r:id="rId5"/>
    <p:sldId id="259" r:id="rId6"/>
    <p:sldId id="380" r:id="rId7"/>
    <p:sldId id="379" r:id="rId8"/>
    <p:sldId id="367" r:id="rId9"/>
    <p:sldId id="381" r:id="rId10"/>
    <p:sldId id="266" r:id="rId11"/>
    <p:sldId id="399" r:id="rId12"/>
    <p:sldId id="407" r:id="rId13"/>
    <p:sldId id="405" r:id="rId14"/>
    <p:sldId id="406" r:id="rId15"/>
    <p:sldId id="400" r:id="rId16"/>
    <p:sldId id="408" r:id="rId17"/>
    <p:sldId id="402" r:id="rId18"/>
    <p:sldId id="403" r:id="rId19"/>
    <p:sldId id="401" r:id="rId20"/>
    <p:sldId id="404" r:id="rId21"/>
    <p:sldId id="397" r:id="rId22"/>
    <p:sldId id="398" r:id="rId23"/>
    <p:sldId id="342" r:id="rId24"/>
    <p:sldId id="341" r:id="rId2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50AE8C-5F3C-4F98-9019-58A83669F367}">
          <p14:sldIdLst>
            <p14:sldId id="257"/>
            <p14:sldId id="336"/>
            <p14:sldId id="353"/>
            <p14:sldId id="335"/>
            <p14:sldId id="259"/>
            <p14:sldId id="380"/>
            <p14:sldId id="379"/>
            <p14:sldId id="367"/>
            <p14:sldId id="381"/>
            <p14:sldId id="266"/>
            <p14:sldId id="399"/>
            <p14:sldId id="407"/>
            <p14:sldId id="405"/>
            <p14:sldId id="406"/>
            <p14:sldId id="400"/>
            <p14:sldId id="408"/>
            <p14:sldId id="402"/>
            <p14:sldId id="403"/>
            <p14:sldId id="401"/>
            <p14:sldId id="404"/>
            <p14:sldId id="397"/>
            <p14:sldId id="398"/>
            <p14:sldId id="342"/>
            <p14:sldId id="341"/>
          </p14:sldIdLst>
        </p14:section>
        <p14:section name="AI Prompt" id="{9875B979-8D8F-4115-8C5C-ED44FB0DE04A}">
          <p14:sldIdLst/>
        </p14:section>
        <p14:section name="AI-Driven Branding" id="{B0D57566-814B-4BD1-93A8-977A65DB7514}">
          <p14:sldIdLst/>
        </p14:section>
        <p14:section name="Spotify example" id="{E4583A83-1FEA-4FAF-AF18-412C060AFFA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54" d="100"/>
          <a:sy n="54" d="100"/>
        </p:scale>
        <p:origin x="1592" y="26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7DD8E6-2930-4671-836C-AF1FB94C8541}" type="datetimeFigureOut">
              <a:rPr lang="zh-TW" altLang="en-US" smtClean="0"/>
              <a:t>2025/9/10</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725E99-C02D-4C9C-A353-291C2207FD5E}" type="slidenum">
              <a:rPr lang="zh-TW" altLang="en-US" smtClean="0"/>
              <a:t>‹#›</a:t>
            </a:fld>
            <a:endParaRPr lang="zh-TW" altLang="en-US"/>
          </a:p>
        </p:txBody>
      </p:sp>
    </p:spTree>
    <p:extLst>
      <p:ext uri="{BB962C8B-B14F-4D97-AF65-F5344CB8AC3E}">
        <p14:creationId xmlns:p14="http://schemas.microsoft.com/office/powerpoint/2010/main" val="2033414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270A23E-98D2-4591-9F9C-D85FF11EF1E2}" type="datetimeFigureOut">
              <a:rPr lang="zh-TW" altLang="en-US" smtClean="0"/>
              <a:t>2025/9/10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AEA327-A346-4A2D-8AC3-49AFE0F9739A}" type="slidenum">
              <a:rPr lang="zh-TW" altLang="en-US" smtClean="0"/>
              <a:t>‹#›</a:t>
            </a:fld>
            <a:endParaRPr lang="zh-TW" altLang="en-US"/>
          </a:p>
        </p:txBody>
      </p:sp>
    </p:spTree>
    <p:extLst>
      <p:ext uri="{BB962C8B-B14F-4D97-AF65-F5344CB8AC3E}">
        <p14:creationId xmlns:p14="http://schemas.microsoft.com/office/powerpoint/2010/main" val="426802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77A2-EA59-47C5-938A-2E31700D3FDD}" type="slidenum">
              <a:rPr lang="en-US" altLang="zh-TW"/>
              <a:pPr/>
              <a:t>23</a:t>
            </a:fld>
            <a:endParaRPr lang="en-US" altLang="zh-TW" dirty="0"/>
          </a:p>
        </p:txBody>
      </p:sp>
      <p:sp>
        <p:nvSpPr>
          <p:cNvPr id="21506" name="Rectangle 2"/>
          <p:cNvSpPr>
            <a:spLocks noGrp="1" noRot="1" noChangeAspec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p:txBody>
          <a:bodyPr/>
          <a:lstStyle/>
          <a:p>
            <a:endParaRPr lang="zh-TW" altLang="zh-TW" dirty="0"/>
          </a:p>
        </p:txBody>
      </p:sp>
    </p:spTree>
    <p:extLst>
      <p:ext uri="{BB962C8B-B14F-4D97-AF65-F5344CB8AC3E}">
        <p14:creationId xmlns:p14="http://schemas.microsoft.com/office/powerpoint/2010/main" val="428893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77A2-EA59-47C5-938A-2E31700D3FDD}" type="slidenum">
              <a:rPr lang="en-US" altLang="zh-TW"/>
              <a:pPr/>
              <a:t>24</a:t>
            </a:fld>
            <a:endParaRPr lang="en-US" altLang="zh-TW" dirty="0"/>
          </a:p>
        </p:txBody>
      </p:sp>
      <p:sp>
        <p:nvSpPr>
          <p:cNvPr id="21506" name="Rectangle 2"/>
          <p:cNvSpPr>
            <a:spLocks noGrp="1" noRot="1" noChangeAspec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p:txBody>
          <a:bodyPr/>
          <a:lstStyle/>
          <a:p>
            <a:endParaRPr lang="zh-TW" altLang="zh-TW" dirty="0"/>
          </a:p>
        </p:txBody>
      </p:sp>
    </p:spTree>
    <p:extLst>
      <p:ext uri="{BB962C8B-B14F-4D97-AF65-F5344CB8AC3E}">
        <p14:creationId xmlns:p14="http://schemas.microsoft.com/office/powerpoint/2010/main" val="128569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FC03EFC-0E97-4E36-A8B4-4F949BF8E98C}" type="datetime1">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12899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A01308C-2102-4D5A-8E1E-8B0F514E1258}" type="datetime1">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403099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1"/>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B6E453C-5475-48B8-9004-09D8FE70AE92}" type="datetime1">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153332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60400" y="529828"/>
            <a:ext cx="7772400" cy="270272"/>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085850"/>
            <a:ext cx="3784600" cy="53721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73600" y="1085850"/>
            <a:ext cx="3784600" cy="53721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685800" y="6324600"/>
            <a:ext cx="1905000" cy="457200"/>
          </a:xfrm>
        </p:spPr>
        <p:txBody>
          <a:bodyPr/>
          <a:lstStyle>
            <a:lvl1pPr>
              <a:defRPr/>
            </a:lvl1pPr>
          </a:lstStyle>
          <a:p>
            <a:fld id="{51BBD842-2E26-45E7-9E7F-67E4E5F7C792}" type="datetime1">
              <a:rPr lang="zh-TW" altLang="en-US" smtClean="0"/>
              <a:t>2025/9/10</a:t>
            </a:fld>
            <a:endParaRPr lang="en-US" altLang="zh-TW"/>
          </a:p>
        </p:txBody>
      </p:sp>
      <p:sp>
        <p:nvSpPr>
          <p:cNvPr id="6" name="頁尾版面配置區 5"/>
          <p:cNvSpPr>
            <a:spLocks noGrp="1"/>
          </p:cNvSpPr>
          <p:nvPr>
            <p:ph type="ftr" sz="quarter" idx="11"/>
          </p:nvPr>
        </p:nvSpPr>
        <p:spPr>
          <a:xfrm>
            <a:off x="3124200" y="63246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7823200" y="6572250"/>
            <a:ext cx="635000" cy="209550"/>
          </a:xfrm>
        </p:spPr>
        <p:txBody>
          <a:bodyPr/>
          <a:lstStyle>
            <a:lvl1pPr>
              <a:defRPr/>
            </a:lvl1pPr>
          </a:lstStyle>
          <a:p>
            <a:fld id="{0B7452F7-B817-40A3-8B58-867B36524A12}" type="slidenum">
              <a:rPr lang="en-US" altLang="zh-TW"/>
              <a:pPr/>
              <a:t>‹#›</a:t>
            </a:fld>
            <a:endParaRPr lang="en-US" altLang="zh-TW"/>
          </a:p>
        </p:txBody>
      </p:sp>
    </p:spTree>
    <p:extLst>
      <p:ext uri="{BB962C8B-B14F-4D97-AF65-F5344CB8AC3E}">
        <p14:creationId xmlns:p14="http://schemas.microsoft.com/office/powerpoint/2010/main" val="10992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BC1D574-4AEB-4398-8EAD-71E4205DB560}" type="datetime1">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53618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D6BE569-FE8E-4C71-B748-3D0096C84BC5}" type="datetime1">
              <a:rPr lang="zh-TW" altLang="en-US" smtClean="0"/>
              <a:t>2025/9/10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222261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9BD222C-F4BB-42B9-8125-DCCD8D1F4A0F}" type="datetime1">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217429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69BE816-C4C5-4CC6-B0D4-B8B85B7124A5}" type="datetime1">
              <a:rPr lang="zh-TW" altLang="en-US" smtClean="0"/>
              <a:t>2025/9/10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249092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569198A-820C-423C-95B8-673DBB048537}" type="datetime1">
              <a:rPr lang="zh-TW" altLang="en-US" smtClean="0"/>
              <a:t>2025/9/10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12351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216D7AF-3E11-4838-9606-A006BB3813D0}" type="datetime1">
              <a:rPr lang="zh-TW" altLang="en-US" smtClean="0"/>
              <a:t>2025/9/10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152291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E3E8B1F-ADB0-4CD4-A21F-C2550FD74C9C}" type="datetime1">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32085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984A1C9-8D61-4D50-8AB7-C937DE04847E}" type="datetime1">
              <a:rPr lang="zh-TW" altLang="en-US" smtClean="0"/>
              <a:t>2025/9/10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207331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E7046-9578-4803-A634-DC54455FB3F0}" type="datetime1">
              <a:rPr lang="zh-TW" altLang="en-US" smtClean="0"/>
              <a:t>2025/9/10</a:t>
            </a:fld>
            <a:endParaRPr lang="zh-TW" altLang="en-US"/>
          </a:p>
        </p:txBody>
      </p:sp>
      <p:sp>
        <p:nvSpPr>
          <p:cNvPr id="5" name="頁尾版面配置區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7EF46-ABF9-4B40-9169-8F4EE7F72067}" type="slidenum">
              <a:rPr lang="zh-TW" altLang="en-US" smtClean="0"/>
              <a:t>‹#›</a:t>
            </a:fld>
            <a:endParaRPr lang="zh-TW" altLang="en-US"/>
          </a:p>
        </p:txBody>
      </p:sp>
    </p:spTree>
    <p:extLst>
      <p:ext uri="{BB962C8B-B14F-4D97-AF65-F5344CB8AC3E}">
        <p14:creationId xmlns:p14="http://schemas.microsoft.com/office/powerpoint/2010/main" val="3261920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br>
              <a:rPr lang="en-US" altLang="zh-TW" b="1" dirty="0"/>
            </a:br>
            <a:r>
              <a:rPr lang="zh-TW" altLang="en-US" b="1" dirty="0"/>
              <a:t>品牌管理</a:t>
            </a:r>
            <a:br>
              <a:rPr lang="en-US" altLang="zh-TW" b="1" dirty="0"/>
            </a:br>
            <a:r>
              <a:rPr lang="en-US" altLang="zh-TW" b="1" dirty="0"/>
              <a:t>Fall  2025 </a:t>
            </a:r>
            <a:br>
              <a:rPr lang="en-US" altLang="zh-TW" dirty="0"/>
            </a:br>
            <a:endParaRPr lang="zh-TW" altLang="en-US" dirty="0"/>
          </a:p>
        </p:txBody>
      </p:sp>
      <p:sp>
        <p:nvSpPr>
          <p:cNvPr id="3" name="內容版面配置區 2"/>
          <p:cNvSpPr>
            <a:spLocks noGrp="1"/>
          </p:cNvSpPr>
          <p:nvPr>
            <p:ph idx="1"/>
          </p:nvPr>
        </p:nvSpPr>
        <p:spPr>
          <a:xfrm>
            <a:off x="590872" y="1600204"/>
            <a:ext cx="8229600" cy="4525963"/>
          </a:xfrm>
        </p:spPr>
        <p:txBody>
          <a:bodyPr>
            <a:normAutofit/>
          </a:bodyPr>
          <a:lstStyle/>
          <a:p>
            <a:r>
              <a:rPr lang="en-US" altLang="zh-TW" b="1" dirty="0"/>
              <a:t>PROFESSOR</a:t>
            </a:r>
            <a:r>
              <a:rPr lang="en-US" altLang="zh-TW" dirty="0"/>
              <a:t>: Hung-Jen Su</a:t>
            </a:r>
          </a:p>
          <a:p>
            <a:r>
              <a:rPr lang="en-US" altLang="zh-TW" b="1" dirty="0"/>
              <a:t>Office</a:t>
            </a:r>
            <a:r>
              <a:rPr lang="en-US" altLang="zh-TW" dirty="0"/>
              <a:t>: </a:t>
            </a:r>
            <a:r>
              <a:rPr lang="zh-TW" altLang="en-US" dirty="0"/>
              <a:t>管院 </a:t>
            </a:r>
            <a:r>
              <a:rPr lang="en-US" altLang="zh-TW" dirty="0"/>
              <a:t>4313</a:t>
            </a:r>
            <a:r>
              <a:rPr lang="zh-TW" altLang="en-US" dirty="0"/>
              <a:t> </a:t>
            </a:r>
            <a:endParaRPr lang="en-US" altLang="zh-TW" dirty="0"/>
          </a:p>
          <a:p>
            <a:r>
              <a:rPr lang="en-US" altLang="zh-TW" b="1" dirty="0"/>
              <a:t>Email</a:t>
            </a:r>
            <a:r>
              <a:rPr lang="en-US" altLang="zh-TW" dirty="0"/>
              <a:t>: bmaesu@gmail.com </a:t>
            </a:r>
          </a:p>
          <a:p>
            <a:r>
              <a:rPr lang="en-US" altLang="zh-TW" b="1" dirty="0"/>
              <a:t>CLASS SCHEDULE: Thursday</a:t>
            </a:r>
            <a:r>
              <a:rPr lang="en-US" altLang="zh-TW" dirty="0"/>
              <a:t>, 1:10 – 4:00pm,  </a:t>
            </a:r>
          </a:p>
          <a:p>
            <a:r>
              <a:rPr lang="en-US" altLang="zh-TW" b="1" dirty="0"/>
              <a:t>OFFICE HOURS: </a:t>
            </a:r>
            <a:r>
              <a:rPr lang="en-US" altLang="zh-TW" dirty="0"/>
              <a:t> by appointment. </a:t>
            </a:r>
          </a:p>
          <a:p>
            <a:r>
              <a:rPr lang="en-US" altLang="zh-TW" b="1" dirty="0"/>
              <a:t>Class Facebook</a:t>
            </a:r>
            <a:r>
              <a:rPr lang="en-US" altLang="zh-TW" dirty="0"/>
              <a:t>: https://www.facebook.com/groups/CCUBM/</a:t>
            </a:r>
          </a:p>
          <a:p>
            <a:endParaRPr lang="zh-TW" altLang="en-US" dirty="0"/>
          </a:p>
        </p:txBody>
      </p:sp>
      <p:sp>
        <p:nvSpPr>
          <p:cNvPr id="5" name="投影片編號版面配置區 4"/>
          <p:cNvSpPr>
            <a:spLocks noGrp="1"/>
          </p:cNvSpPr>
          <p:nvPr>
            <p:ph type="sldNum" sz="quarter" idx="12"/>
          </p:nvPr>
        </p:nvSpPr>
        <p:spPr/>
        <p:txBody>
          <a:bodyPr/>
          <a:lstStyle/>
          <a:p>
            <a:fld id="{94F7EF46-ABF9-4B40-9169-8F4EE7F72067}" type="slidenum">
              <a:rPr lang="zh-TW" altLang="en-US" smtClean="0"/>
              <a:t>1</a:t>
            </a:fld>
            <a:endParaRPr lang="zh-TW" altLang="en-US"/>
          </a:p>
        </p:txBody>
      </p:sp>
    </p:spTree>
    <p:extLst>
      <p:ext uri="{BB962C8B-B14F-4D97-AF65-F5344CB8AC3E}">
        <p14:creationId xmlns:p14="http://schemas.microsoft.com/office/powerpoint/2010/main" val="251220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GRADING</a:t>
            </a:r>
            <a:endParaRPr lang="zh-TW" altLang="en-US" dirty="0"/>
          </a:p>
        </p:txBody>
      </p:sp>
      <p:sp>
        <p:nvSpPr>
          <p:cNvPr id="3" name="內容版面配置區 2"/>
          <p:cNvSpPr>
            <a:spLocks noGrp="1"/>
          </p:cNvSpPr>
          <p:nvPr>
            <p:ph idx="1"/>
          </p:nvPr>
        </p:nvSpPr>
        <p:spPr>
          <a:xfrm>
            <a:off x="457200" y="1593562"/>
            <a:ext cx="8229600" cy="4785398"/>
          </a:xfrm>
        </p:spPr>
        <p:txBody>
          <a:bodyPr>
            <a:normAutofit/>
          </a:bodyPr>
          <a:lstStyle/>
          <a:p>
            <a:pPr marL="0" indent="0">
              <a:buNone/>
            </a:pPr>
            <a:r>
              <a:rPr lang="en-US" altLang="zh-TW" dirty="0"/>
              <a:t>Course grades breaks down:</a:t>
            </a:r>
          </a:p>
          <a:p>
            <a:pPr marL="0" indent="0">
              <a:buNone/>
            </a:pPr>
            <a:endParaRPr lang="en-US" altLang="zh-TW" dirty="0"/>
          </a:p>
          <a:p>
            <a:pPr lvl="1"/>
            <a:r>
              <a:rPr lang="en-US" altLang="zh-TW" dirty="0"/>
              <a:t>Class participation 30% </a:t>
            </a:r>
          </a:p>
          <a:p>
            <a:pPr lvl="2"/>
            <a:r>
              <a:rPr lang="en-US" altLang="zh-TW" dirty="0"/>
              <a:t>Absence (5%)</a:t>
            </a:r>
            <a:r>
              <a:rPr lang="zh-TW" altLang="en-US" dirty="0"/>
              <a:t> </a:t>
            </a:r>
            <a:r>
              <a:rPr lang="en-US" altLang="zh-TW" dirty="0"/>
              <a:t>; Class participation (25%)</a:t>
            </a:r>
          </a:p>
          <a:p>
            <a:pPr lvl="1"/>
            <a:r>
              <a:rPr lang="en-US" altLang="zh-TW" dirty="0"/>
              <a:t>Assignment presentation (PPT) 30% </a:t>
            </a:r>
            <a:r>
              <a:rPr lang="en-US" altLang="zh-TW" sz="2200" dirty="0"/>
              <a:t> </a:t>
            </a:r>
          </a:p>
          <a:p>
            <a:pPr lvl="1"/>
            <a:r>
              <a:rPr lang="en-US" altLang="zh-TW" dirty="0"/>
              <a:t>Case performance 30%; Case participation 10%.</a:t>
            </a:r>
          </a:p>
          <a:p>
            <a:pPr marL="0" indent="0">
              <a:buNone/>
            </a:pPr>
            <a:endParaRPr lang="en-US" altLang="zh-TW" sz="2600" dirty="0"/>
          </a:p>
        </p:txBody>
      </p:sp>
      <p:sp>
        <p:nvSpPr>
          <p:cNvPr id="5" name="投影片編號版面配置區 4"/>
          <p:cNvSpPr>
            <a:spLocks noGrp="1"/>
          </p:cNvSpPr>
          <p:nvPr>
            <p:ph type="sldNum" sz="quarter" idx="12"/>
          </p:nvPr>
        </p:nvSpPr>
        <p:spPr/>
        <p:txBody>
          <a:bodyPr/>
          <a:lstStyle/>
          <a:p>
            <a:fld id="{94F7EF46-ABF9-4B40-9169-8F4EE7F72067}" type="slidenum">
              <a:rPr lang="zh-TW" altLang="en-US" smtClean="0"/>
              <a:t>10</a:t>
            </a:fld>
            <a:endParaRPr lang="zh-TW" alt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678254"/>
            <a:ext cx="2155999" cy="204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37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4B9C8-474A-CF36-BB2F-74FEE2C8B980}"/>
              </a:ext>
            </a:extLst>
          </p:cNvPr>
          <p:cNvSpPr>
            <a:spLocks noGrp="1"/>
          </p:cNvSpPr>
          <p:nvPr>
            <p:ph type="title"/>
          </p:nvPr>
        </p:nvSpPr>
        <p:spPr>
          <a:xfrm>
            <a:off x="457200" y="0"/>
            <a:ext cx="8229600" cy="1143000"/>
          </a:xfrm>
        </p:spPr>
        <p:txBody>
          <a:bodyPr/>
          <a:lstStyle/>
          <a:p>
            <a:r>
              <a:rPr lang="en-US" altLang="zh-TW" dirty="0"/>
              <a:t>Class Participation (25%)</a:t>
            </a:r>
            <a:endParaRPr lang="zh-TW" altLang="en-US" dirty="0"/>
          </a:p>
        </p:txBody>
      </p:sp>
      <p:sp>
        <p:nvSpPr>
          <p:cNvPr id="6" name="Content Placeholder 5">
            <a:extLst>
              <a:ext uri="{FF2B5EF4-FFF2-40B4-BE49-F238E27FC236}">
                <a16:creationId xmlns:a16="http://schemas.microsoft.com/office/drawing/2014/main" id="{0D8BF418-38C7-4254-C66E-394EA0433AC1}"/>
              </a:ext>
            </a:extLst>
          </p:cNvPr>
          <p:cNvSpPr>
            <a:spLocks noGrp="1"/>
          </p:cNvSpPr>
          <p:nvPr>
            <p:ph idx="1"/>
          </p:nvPr>
        </p:nvSpPr>
        <p:spPr>
          <a:xfrm>
            <a:off x="456665" y="1340768"/>
            <a:ext cx="8229600" cy="5184576"/>
          </a:xfrm>
        </p:spPr>
        <p:txBody>
          <a:bodyPr>
            <a:normAutofit/>
          </a:bodyPr>
          <a:lstStyle/>
          <a:p>
            <a:r>
              <a:rPr lang="en-US" altLang="zh-TW" b="1" dirty="0"/>
              <a:t>Actively taking part in what happens during class</a:t>
            </a:r>
            <a:r>
              <a:rPr lang="en-US" altLang="zh-TW" dirty="0"/>
              <a:t> rather than just sitting and listening. It shows that the student is engaged, interested, and contributing to the learning process.</a:t>
            </a:r>
          </a:p>
          <a:p>
            <a:endParaRPr lang="en-US" altLang="zh-TW" dirty="0"/>
          </a:p>
          <a:p>
            <a:pPr marL="0" indent="0">
              <a:buNone/>
            </a:pPr>
            <a:endParaRPr lang="en-US" altLang="zh-TW" sz="2800" b="1" dirty="0">
              <a:solidFill>
                <a:srgbClr val="FF0000"/>
              </a:solidFill>
            </a:endParaRPr>
          </a:p>
        </p:txBody>
      </p:sp>
      <p:sp>
        <p:nvSpPr>
          <p:cNvPr id="4" name="Slide Number Placeholder 3">
            <a:extLst>
              <a:ext uri="{FF2B5EF4-FFF2-40B4-BE49-F238E27FC236}">
                <a16:creationId xmlns:a16="http://schemas.microsoft.com/office/drawing/2014/main" id="{CE0F0379-35CA-D1F9-F59E-5610B39A70B9}"/>
              </a:ext>
            </a:extLst>
          </p:cNvPr>
          <p:cNvSpPr>
            <a:spLocks noGrp="1"/>
          </p:cNvSpPr>
          <p:nvPr>
            <p:ph type="sldNum" sz="quarter" idx="12"/>
          </p:nvPr>
        </p:nvSpPr>
        <p:spPr/>
        <p:txBody>
          <a:bodyPr/>
          <a:lstStyle/>
          <a:p>
            <a:fld id="{94F7EF46-ABF9-4B40-9169-8F4EE7F72067}" type="slidenum">
              <a:rPr lang="zh-TW" altLang="en-US" smtClean="0"/>
              <a:t>11</a:t>
            </a:fld>
            <a:endParaRPr lang="zh-TW" altLang="en-US"/>
          </a:p>
        </p:txBody>
      </p:sp>
    </p:spTree>
    <p:extLst>
      <p:ext uri="{BB962C8B-B14F-4D97-AF65-F5344CB8AC3E}">
        <p14:creationId xmlns:p14="http://schemas.microsoft.com/office/powerpoint/2010/main" val="16621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9B94-F52F-706D-8643-D32EAA18E0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B5CB66-36D9-8FF5-1887-A8B04518032D}"/>
              </a:ext>
            </a:extLst>
          </p:cNvPr>
          <p:cNvSpPr>
            <a:spLocks noGrp="1"/>
          </p:cNvSpPr>
          <p:nvPr>
            <p:ph type="title"/>
          </p:nvPr>
        </p:nvSpPr>
        <p:spPr>
          <a:xfrm>
            <a:off x="457200" y="0"/>
            <a:ext cx="8229600" cy="1143000"/>
          </a:xfrm>
        </p:spPr>
        <p:txBody>
          <a:bodyPr/>
          <a:lstStyle/>
          <a:p>
            <a:r>
              <a:rPr lang="en-US" altLang="zh-TW" dirty="0"/>
              <a:t>Class Participation (25%)</a:t>
            </a:r>
            <a:endParaRPr lang="zh-TW" altLang="en-US" dirty="0"/>
          </a:p>
        </p:txBody>
      </p:sp>
      <p:sp>
        <p:nvSpPr>
          <p:cNvPr id="6" name="Content Placeholder 5">
            <a:extLst>
              <a:ext uri="{FF2B5EF4-FFF2-40B4-BE49-F238E27FC236}">
                <a16:creationId xmlns:a16="http://schemas.microsoft.com/office/drawing/2014/main" id="{59473CF9-0445-737B-B854-B99FBB0AFC12}"/>
              </a:ext>
            </a:extLst>
          </p:cNvPr>
          <p:cNvSpPr>
            <a:spLocks noGrp="1"/>
          </p:cNvSpPr>
          <p:nvPr>
            <p:ph idx="1"/>
          </p:nvPr>
        </p:nvSpPr>
        <p:spPr>
          <a:xfrm>
            <a:off x="456665" y="1340768"/>
            <a:ext cx="8229600" cy="5184576"/>
          </a:xfrm>
        </p:spPr>
        <p:txBody>
          <a:bodyPr>
            <a:normAutofit lnSpcReduction="10000"/>
          </a:bodyPr>
          <a:lstStyle/>
          <a:p>
            <a:r>
              <a:rPr lang="en-US" altLang="zh-TW" b="1" dirty="0"/>
              <a:t>Answering questions</a:t>
            </a:r>
            <a:r>
              <a:rPr lang="en-US" altLang="zh-TW" dirty="0"/>
              <a:t> when the teacher asks.</a:t>
            </a:r>
          </a:p>
          <a:p>
            <a:r>
              <a:rPr lang="en-US" altLang="zh-TW" sz="2800" b="1" dirty="0"/>
              <a:t>Asking questions</a:t>
            </a:r>
            <a:r>
              <a:rPr lang="en-US" altLang="zh-TW" sz="2800" dirty="0"/>
              <a:t> if something is confusing or interesting.</a:t>
            </a:r>
          </a:p>
          <a:p>
            <a:r>
              <a:rPr lang="en-US" altLang="zh-TW" sz="2800" b="1" dirty="0"/>
              <a:t>Sharing ideas or opinions</a:t>
            </a:r>
            <a:r>
              <a:rPr lang="en-US" altLang="zh-TW" sz="2800" dirty="0"/>
              <a:t> during discussions.</a:t>
            </a:r>
          </a:p>
          <a:p>
            <a:r>
              <a:rPr lang="en-US" altLang="zh-TW" b="1" dirty="0"/>
              <a:t>Bringing relevant examples or news</a:t>
            </a:r>
            <a:r>
              <a:rPr lang="en-US" altLang="zh-TW" dirty="0"/>
              <a:t> related to the topic.</a:t>
            </a:r>
            <a:endParaRPr lang="en-US" altLang="zh-TW" sz="2800" b="1" dirty="0">
              <a:solidFill>
                <a:srgbClr val="FF0000"/>
              </a:solidFill>
            </a:endParaRPr>
          </a:p>
          <a:p>
            <a:endParaRPr lang="en-US" altLang="zh-TW" sz="2800" b="1" dirty="0">
              <a:solidFill>
                <a:srgbClr val="FF0000"/>
              </a:solidFill>
            </a:endParaRPr>
          </a:p>
          <a:p>
            <a:r>
              <a:rPr lang="en-US" altLang="zh-TW" sz="2800" b="1" dirty="0">
                <a:solidFill>
                  <a:srgbClr val="FF0000"/>
                </a:solidFill>
              </a:rPr>
              <a:t>If you engage in any of the above activities during class, you will earn one participation point. At the end of the semester, your participation grade will be based on your overall class performance.</a:t>
            </a:r>
            <a:endParaRPr lang="zh-TW" altLang="en-US" b="1" dirty="0">
              <a:solidFill>
                <a:srgbClr val="FF0000"/>
              </a:solidFill>
            </a:endParaRPr>
          </a:p>
        </p:txBody>
      </p:sp>
      <p:sp>
        <p:nvSpPr>
          <p:cNvPr id="4" name="Slide Number Placeholder 3">
            <a:extLst>
              <a:ext uri="{FF2B5EF4-FFF2-40B4-BE49-F238E27FC236}">
                <a16:creationId xmlns:a16="http://schemas.microsoft.com/office/drawing/2014/main" id="{D7FC0BD2-36B7-CCCE-AD11-A0F3718C2DB8}"/>
              </a:ext>
            </a:extLst>
          </p:cNvPr>
          <p:cNvSpPr>
            <a:spLocks noGrp="1"/>
          </p:cNvSpPr>
          <p:nvPr>
            <p:ph type="sldNum" sz="quarter" idx="12"/>
          </p:nvPr>
        </p:nvSpPr>
        <p:spPr/>
        <p:txBody>
          <a:bodyPr/>
          <a:lstStyle/>
          <a:p>
            <a:fld id="{94F7EF46-ABF9-4B40-9169-8F4EE7F72067}" type="slidenum">
              <a:rPr lang="zh-TW" altLang="en-US" smtClean="0"/>
              <a:t>12</a:t>
            </a:fld>
            <a:endParaRPr lang="zh-TW" altLang="en-US"/>
          </a:p>
        </p:txBody>
      </p:sp>
    </p:spTree>
    <p:extLst>
      <p:ext uri="{BB962C8B-B14F-4D97-AF65-F5344CB8AC3E}">
        <p14:creationId xmlns:p14="http://schemas.microsoft.com/office/powerpoint/2010/main" val="9313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D245-7A53-6A3E-C102-08122C8501C0}"/>
              </a:ext>
            </a:extLst>
          </p:cNvPr>
          <p:cNvSpPr>
            <a:spLocks noGrp="1"/>
          </p:cNvSpPr>
          <p:nvPr>
            <p:ph type="title"/>
          </p:nvPr>
        </p:nvSpPr>
        <p:spPr>
          <a:xfrm>
            <a:off x="457200" y="159546"/>
            <a:ext cx="8229600" cy="1143000"/>
          </a:xfrm>
        </p:spPr>
        <p:txBody>
          <a:bodyPr>
            <a:normAutofit fontScale="90000"/>
          </a:bodyPr>
          <a:lstStyle/>
          <a:p>
            <a:r>
              <a:rPr lang="en-US" altLang="zh-TW" dirty="0"/>
              <a:t>Assignment presentation (PPT) 30% </a:t>
            </a:r>
            <a:r>
              <a:rPr lang="en-US" altLang="zh-TW" sz="4000" dirty="0"/>
              <a:t> </a:t>
            </a:r>
            <a:endParaRPr lang="zh-TW" altLang="en-US" dirty="0"/>
          </a:p>
        </p:txBody>
      </p:sp>
      <p:sp>
        <p:nvSpPr>
          <p:cNvPr id="3" name="Content Placeholder 2">
            <a:extLst>
              <a:ext uri="{FF2B5EF4-FFF2-40B4-BE49-F238E27FC236}">
                <a16:creationId xmlns:a16="http://schemas.microsoft.com/office/drawing/2014/main" id="{918FE836-4021-B541-7BE8-629CDB8BCD2A}"/>
              </a:ext>
            </a:extLst>
          </p:cNvPr>
          <p:cNvSpPr>
            <a:spLocks noGrp="1"/>
          </p:cNvSpPr>
          <p:nvPr>
            <p:ph idx="1"/>
          </p:nvPr>
        </p:nvSpPr>
        <p:spPr>
          <a:xfrm>
            <a:off x="457200" y="1417639"/>
            <a:ext cx="8229600" cy="4708528"/>
          </a:xfrm>
        </p:spPr>
        <p:txBody>
          <a:bodyPr>
            <a:normAutofit fontScale="85000" lnSpcReduction="20000"/>
          </a:bodyPr>
          <a:lstStyle/>
          <a:p>
            <a:r>
              <a:rPr lang="en-US" altLang="zh-TW" dirty="0"/>
              <a:t>In the first half of the class, the lecture will cover the basics of branding. After each class, there will be a take-home assignment. You must place your work on PPT slides and be prepared to present it the following week. </a:t>
            </a:r>
          </a:p>
          <a:p>
            <a:endParaRPr lang="en-US" altLang="zh-TW" dirty="0"/>
          </a:p>
          <a:p>
            <a:r>
              <a:rPr lang="en-US" altLang="zh-TW" dirty="0"/>
              <a:t>Students will be called randomly. If you are called for one assignment, you will not be called for the next, but you may be called again after that. </a:t>
            </a:r>
          </a:p>
          <a:p>
            <a:endParaRPr lang="en-US" altLang="zh-TW" dirty="0"/>
          </a:p>
          <a:p>
            <a:r>
              <a:rPr lang="en-US" altLang="zh-TW" dirty="0"/>
              <a:t>For example, if you present the first assignment, you will be skipped for the second but may be called for the third.</a:t>
            </a:r>
            <a:endParaRPr lang="zh-TW" altLang="en-US" dirty="0"/>
          </a:p>
        </p:txBody>
      </p:sp>
      <p:sp>
        <p:nvSpPr>
          <p:cNvPr id="4" name="Slide Number Placeholder 3">
            <a:extLst>
              <a:ext uri="{FF2B5EF4-FFF2-40B4-BE49-F238E27FC236}">
                <a16:creationId xmlns:a16="http://schemas.microsoft.com/office/drawing/2014/main" id="{2D7E115A-9D5B-9B1D-D580-D47019635504}"/>
              </a:ext>
            </a:extLst>
          </p:cNvPr>
          <p:cNvSpPr>
            <a:spLocks noGrp="1"/>
          </p:cNvSpPr>
          <p:nvPr>
            <p:ph type="sldNum" sz="quarter" idx="12"/>
          </p:nvPr>
        </p:nvSpPr>
        <p:spPr/>
        <p:txBody>
          <a:bodyPr/>
          <a:lstStyle/>
          <a:p>
            <a:fld id="{94F7EF46-ABF9-4B40-9169-8F4EE7F72067}" type="slidenum">
              <a:rPr lang="zh-TW" altLang="en-US" smtClean="0"/>
              <a:t>13</a:t>
            </a:fld>
            <a:endParaRPr lang="zh-TW" altLang="en-US"/>
          </a:p>
        </p:txBody>
      </p:sp>
    </p:spTree>
    <p:extLst>
      <p:ext uri="{BB962C8B-B14F-4D97-AF65-F5344CB8AC3E}">
        <p14:creationId xmlns:p14="http://schemas.microsoft.com/office/powerpoint/2010/main" val="298374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DD51-8F4E-78FD-F3C1-D3BA7C5B8E04}"/>
              </a:ext>
            </a:extLst>
          </p:cNvPr>
          <p:cNvSpPr>
            <a:spLocks noGrp="1"/>
          </p:cNvSpPr>
          <p:nvPr>
            <p:ph type="title"/>
          </p:nvPr>
        </p:nvSpPr>
        <p:spPr>
          <a:xfrm>
            <a:off x="457200" y="136522"/>
            <a:ext cx="8229600" cy="1143000"/>
          </a:xfrm>
        </p:spPr>
        <p:txBody>
          <a:bodyPr/>
          <a:lstStyle/>
          <a:p>
            <a:r>
              <a:rPr lang="en-US" altLang="zh-TW" dirty="0"/>
              <a:t>Evaluation of Presentation (30%)</a:t>
            </a:r>
            <a:endParaRPr lang="zh-TW" altLang="en-US" dirty="0"/>
          </a:p>
        </p:txBody>
      </p:sp>
      <p:sp>
        <p:nvSpPr>
          <p:cNvPr id="3" name="Content Placeholder 2">
            <a:extLst>
              <a:ext uri="{FF2B5EF4-FFF2-40B4-BE49-F238E27FC236}">
                <a16:creationId xmlns:a16="http://schemas.microsoft.com/office/drawing/2014/main" id="{54385A97-B6D4-1926-07C2-2DDF9B9E210C}"/>
              </a:ext>
            </a:extLst>
          </p:cNvPr>
          <p:cNvSpPr>
            <a:spLocks noGrp="1"/>
          </p:cNvSpPr>
          <p:nvPr>
            <p:ph idx="1"/>
          </p:nvPr>
        </p:nvSpPr>
        <p:spPr/>
        <p:txBody>
          <a:bodyPr/>
          <a:lstStyle/>
          <a:p>
            <a:endParaRPr lang="zh-TW" altLang="en-US"/>
          </a:p>
        </p:txBody>
      </p:sp>
      <p:sp>
        <p:nvSpPr>
          <p:cNvPr id="4" name="Slide Number Placeholder 3">
            <a:extLst>
              <a:ext uri="{FF2B5EF4-FFF2-40B4-BE49-F238E27FC236}">
                <a16:creationId xmlns:a16="http://schemas.microsoft.com/office/drawing/2014/main" id="{F7FE5258-BE28-940D-B456-23C432296498}"/>
              </a:ext>
            </a:extLst>
          </p:cNvPr>
          <p:cNvSpPr>
            <a:spLocks noGrp="1"/>
          </p:cNvSpPr>
          <p:nvPr>
            <p:ph type="sldNum" sz="quarter" idx="12"/>
          </p:nvPr>
        </p:nvSpPr>
        <p:spPr/>
        <p:txBody>
          <a:bodyPr/>
          <a:lstStyle/>
          <a:p>
            <a:fld id="{94F7EF46-ABF9-4B40-9169-8F4EE7F72067}" type="slidenum">
              <a:rPr lang="zh-TW" altLang="en-US" smtClean="0"/>
              <a:t>14</a:t>
            </a:fld>
            <a:endParaRPr lang="zh-TW" altLang="en-US"/>
          </a:p>
        </p:txBody>
      </p:sp>
      <p:pic>
        <p:nvPicPr>
          <p:cNvPr id="5" name="Picture 4">
            <a:extLst>
              <a:ext uri="{FF2B5EF4-FFF2-40B4-BE49-F238E27FC236}">
                <a16:creationId xmlns:a16="http://schemas.microsoft.com/office/drawing/2014/main" id="{5B75B90A-C88E-6DAC-ECF7-0F845D0E63B4}"/>
              </a:ext>
            </a:extLst>
          </p:cNvPr>
          <p:cNvPicPr>
            <a:picLocks noChangeAspect="1"/>
          </p:cNvPicPr>
          <p:nvPr/>
        </p:nvPicPr>
        <p:blipFill>
          <a:blip r:embed="rId2"/>
          <a:stretch>
            <a:fillRect/>
          </a:stretch>
        </p:blipFill>
        <p:spPr>
          <a:xfrm>
            <a:off x="456843" y="2807154"/>
            <a:ext cx="8230313" cy="1243692"/>
          </a:xfrm>
          <a:prstGeom prst="rect">
            <a:avLst/>
          </a:prstGeom>
        </p:spPr>
      </p:pic>
      <p:pic>
        <p:nvPicPr>
          <p:cNvPr id="6" name="Picture 5">
            <a:extLst>
              <a:ext uri="{FF2B5EF4-FFF2-40B4-BE49-F238E27FC236}">
                <a16:creationId xmlns:a16="http://schemas.microsoft.com/office/drawing/2014/main" id="{9151665B-9C55-A52D-BE5B-92C9EB59FD01}"/>
              </a:ext>
            </a:extLst>
          </p:cNvPr>
          <p:cNvPicPr>
            <a:picLocks noChangeAspect="1"/>
          </p:cNvPicPr>
          <p:nvPr/>
        </p:nvPicPr>
        <p:blipFill>
          <a:blip r:embed="rId3"/>
          <a:srcRect b="19804"/>
          <a:stretch>
            <a:fillRect/>
          </a:stretch>
        </p:blipFill>
        <p:spPr>
          <a:xfrm>
            <a:off x="446167" y="1509709"/>
            <a:ext cx="8284254" cy="4911773"/>
          </a:xfrm>
          <a:prstGeom prst="rect">
            <a:avLst/>
          </a:prstGeom>
        </p:spPr>
      </p:pic>
    </p:spTree>
    <p:extLst>
      <p:ext uri="{BB962C8B-B14F-4D97-AF65-F5344CB8AC3E}">
        <p14:creationId xmlns:p14="http://schemas.microsoft.com/office/powerpoint/2010/main" val="129687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5FFD-799F-2955-E336-34A670F89E46}"/>
              </a:ext>
            </a:extLst>
          </p:cNvPr>
          <p:cNvSpPr>
            <a:spLocks noGrp="1"/>
          </p:cNvSpPr>
          <p:nvPr>
            <p:ph type="title"/>
          </p:nvPr>
        </p:nvSpPr>
        <p:spPr/>
        <p:txBody>
          <a:bodyPr/>
          <a:lstStyle/>
          <a:p>
            <a:r>
              <a:rPr lang="en-US" altLang="zh-TW" dirty="0"/>
              <a:t>Case Participation (10%)</a:t>
            </a:r>
            <a:endParaRPr lang="zh-TW" altLang="en-US" dirty="0"/>
          </a:p>
        </p:txBody>
      </p:sp>
      <p:sp>
        <p:nvSpPr>
          <p:cNvPr id="3" name="Content Placeholder 2">
            <a:extLst>
              <a:ext uri="{FF2B5EF4-FFF2-40B4-BE49-F238E27FC236}">
                <a16:creationId xmlns:a16="http://schemas.microsoft.com/office/drawing/2014/main" id="{A32A5103-E1BC-67E0-570A-1595DAA5DA96}"/>
              </a:ext>
            </a:extLst>
          </p:cNvPr>
          <p:cNvSpPr>
            <a:spLocks noGrp="1"/>
          </p:cNvSpPr>
          <p:nvPr>
            <p:ph idx="1"/>
          </p:nvPr>
        </p:nvSpPr>
        <p:spPr>
          <a:xfrm>
            <a:off x="457200" y="1484784"/>
            <a:ext cx="8229600" cy="4871569"/>
          </a:xfrm>
        </p:spPr>
        <p:txBody>
          <a:bodyPr>
            <a:normAutofit/>
          </a:bodyPr>
          <a:lstStyle/>
          <a:p>
            <a:r>
              <a:rPr lang="en-US" altLang="zh-TW" b="1" dirty="0"/>
              <a:t>Sharing ideas or opinions</a:t>
            </a:r>
            <a:r>
              <a:rPr lang="en-US" altLang="zh-TW" dirty="0"/>
              <a:t> during discussions.</a:t>
            </a:r>
          </a:p>
          <a:p>
            <a:endParaRPr lang="en-US" altLang="zh-TW" dirty="0"/>
          </a:p>
          <a:p>
            <a:r>
              <a:rPr lang="en-US" altLang="zh-TW" b="1" dirty="0"/>
              <a:t>Working with group members</a:t>
            </a:r>
            <a:r>
              <a:rPr lang="en-US" altLang="zh-TW" dirty="0"/>
              <a:t> actively in group projects or case discussions.</a:t>
            </a:r>
          </a:p>
          <a:p>
            <a:endParaRPr lang="en-US" altLang="zh-TW" dirty="0"/>
          </a:p>
          <a:p>
            <a:r>
              <a:rPr lang="en-US" altLang="zh-TW" b="1" dirty="0"/>
              <a:t>Being prepared</a:t>
            </a:r>
            <a:r>
              <a:rPr lang="en-US" altLang="zh-TW" dirty="0"/>
              <a:t> (having done the reading or homework) so you can join the conversation.</a:t>
            </a:r>
          </a:p>
          <a:p>
            <a:endParaRPr lang="en-US" altLang="zh-TW" dirty="0"/>
          </a:p>
        </p:txBody>
      </p:sp>
      <p:sp>
        <p:nvSpPr>
          <p:cNvPr id="4" name="Slide Number Placeholder 3">
            <a:extLst>
              <a:ext uri="{FF2B5EF4-FFF2-40B4-BE49-F238E27FC236}">
                <a16:creationId xmlns:a16="http://schemas.microsoft.com/office/drawing/2014/main" id="{C2D8996D-75A2-F2B3-C89D-DD3B491CD7E7}"/>
              </a:ext>
            </a:extLst>
          </p:cNvPr>
          <p:cNvSpPr>
            <a:spLocks noGrp="1"/>
          </p:cNvSpPr>
          <p:nvPr>
            <p:ph type="sldNum" sz="quarter" idx="12"/>
          </p:nvPr>
        </p:nvSpPr>
        <p:spPr/>
        <p:txBody>
          <a:bodyPr/>
          <a:lstStyle/>
          <a:p>
            <a:fld id="{94F7EF46-ABF9-4B40-9169-8F4EE7F72067}" type="slidenum">
              <a:rPr lang="zh-TW" altLang="en-US" smtClean="0"/>
              <a:t>15</a:t>
            </a:fld>
            <a:endParaRPr lang="zh-TW" altLang="en-US"/>
          </a:p>
        </p:txBody>
      </p:sp>
    </p:spTree>
    <p:extLst>
      <p:ext uri="{BB962C8B-B14F-4D97-AF65-F5344CB8AC3E}">
        <p14:creationId xmlns:p14="http://schemas.microsoft.com/office/powerpoint/2010/main" val="60277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0000A-FCA1-263C-C2ED-873AAC4AA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91C08-A436-6DF9-5261-4E60BA475610}"/>
              </a:ext>
            </a:extLst>
          </p:cNvPr>
          <p:cNvSpPr>
            <a:spLocks noGrp="1"/>
          </p:cNvSpPr>
          <p:nvPr>
            <p:ph type="title"/>
          </p:nvPr>
        </p:nvSpPr>
        <p:spPr/>
        <p:txBody>
          <a:bodyPr/>
          <a:lstStyle/>
          <a:p>
            <a:r>
              <a:rPr lang="en-US" altLang="zh-TW" dirty="0"/>
              <a:t>Case Participation (10%)</a:t>
            </a:r>
            <a:endParaRPr lang="zh-TW" altLang="en-US" dirty="0"/>
          </a:p>
        </p:txBody>
      </p:sp>
      <p:sp>
        <p:nvSpPr>
          <p:cNvPr id="3" name="Content Placeholder 2">
            <a:extLst>
              <a:ext uri="{FF2B5EF4-FFF2-40B4-BE49-F238E27FC236}">
                <a16:creationId xmlns:a16="http://schemas.microsoft.com/office/drawing/2014/main" id="{685F4A8E-391A-12CC-B44D-6DC6DC564E47}"/>
              </a:ext>
            </a:extLst>
          </p:cNvPr>
          <p:cNvSpPr>
            <a:spLocks noGrp="1"/>
          </p:cNvSpPr>
          <p:nvPr>
            <p:ph idx="1"/>
          </p:nvPr>
        </p:nvSpPr>
        <p:spPr>
          <a:xfrm>
            <a:off x="457200" y="1484784"/>
            <a:ext cx="8229600" cy="4871569"/>
          </a:xfrm>
        </p:spPr>
        <p:txBody>
          <a:bodyPr>
            <a:normAutofit/>
          </a:bodyPr>
          <a:lstStyle/>
          <a:p>
            <a:endParaRPr lang="en-US" altLang="zh-TW" dirty="0"/>
          </a:p>
          <a:p>
            <a:r>
              <a:rPr lang="en-US" altLang="zh-TW" dirty="0">
                <a:solidFill>
                  <a:srgbClr val="FF0000"/>
                </a:solidFill>
              </a:rPr>
              <a:t>At the conclusion of the semester, each student will be required to complete a peer evaluation of their group members. </a:t>
            </a:r>
          </a:p>
          <a:p>
            <a:endParaRPr lang="en-US" altLang="zh-TW" dirty="0">
              <a:solidFill>
                <a:srgbClr val="FF0000"/>
              </a:solidFill>
            </a:endParaRPr>
          </a:p>
          <a:p>
            <a:r>
              <a:rPr lang="en-US" altLang="zh-TW" dirty="0">
                <a:solidFill>
                  <a:srgbClr val="FF0000"/>
                </a:solidFill>
              </a:rPr>
              <a:t>The evaluation will consist of five items designed to assess each member’s contributions, rated on a scale of 1 to 10.</a:t>
            </a:r>
            <a:endParaRPr lang="zh-TW" altLang="en-US" dirty="0">
              <a:solidFill>
                <a:srgbClr val="FF0000"/>
              </a:solidFill>
            </a:endParaRPr>
          </a:p>
        </p:txBody>
      </p:sp>
      <p:sp>
        <p:nvSpPr>
          <p:cNvPr id="4" name="Slide Number Placeholder 3">
            <a:extLst>
              <a:ext uri="{FF2B5EF4-FFF2-40B4-BE49-F238E27FC236}">
                <a16:creationId xmlns:a16="http://schemas.microsoft.com/office/drawing/2014/main" id="{900C9111-D6FC-E4BE-0345-C252CB4F43A1}"/>
              </a:ext>
            </a:extLst>
          </p:cNvPr>
          <p:cNvSpPr>
            <a:spLocks noGrp="1"/>
          </p:cNvSpPr>
          <p:nvPr>
            <p:ph type="sldNum" sz="quarter" idx="12"/>
          </p:nvPr>
        </p:nvSpPr>
        <p:spPr/>
        <p:txBody>
          <a:bodyPr/>
          <a:lstStyle/>
          <a:p>
            <a:fld id="{94F7EF46-ABF9-4B40-9169-8F4EE7F72067}" type="slidenum">
              <a:rPr lang="zh-TW" altLang="en-US" smtClean="0"/>
              <a:t>16</a:t>
            </a:fld>
            <a:endParaRPr lang="zh-TW" altLang="en-US"/>
          </a:p>
        </p:txBody>
      </p:sp>
    </p:spTree>
    <p:extLst>
      <p:ext uri="{BB962C8B-B14F-4D97-AF65-F5344CB8AC3E}">
        <p14:creationId xmlns:p14="http://schemas.microsoft.com/office/powerpoint/2010/main" val="68652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ABE2-5D7C-C02E-99A9-F55A2872C1DE}"/>
              </a:ext>
            </a:extLst>
          </p:cNvPr>
          <p:cNvSpPr>
            <a:spLocks noGrp="1"/>
          </p:cNvSpPr>
          <p:nvPr>
            <p:ph type="title"/>
          </p:nvPr>
        </p:nvSpPr>
        <p:spPr/>
        <p:txBody>
          <a:bodyPr/>
          <a:lstStyle/>
          <a:p>
            <a:r>
              <a:rPr lang="en-US" altLang="zh-TW" dirty="0"/>
              <a:t>Case performance evaluation (30%)</a:t>
            </a:r>
            <a:endParaRPr lang="zh-TW" altLang="en-US" dirty="0"/>
          </a:p>
        </p:txBody>
      </p:sp>
      <p:sp>
        <p:nvSpPr>
          <p:cNvPr id="3" name="Content Placeholder 2">
            <a:extLst>
              <a:ext uri="{FF2B5EF4-FFF2-40B4-BE49-F238E27FC236}">
                <a16:creationId xmlns:a16="http://schemas.microsoft.com/office/drawing/2014/main" id="{96E43E27-85C2-7FC0-5258-FD0D1D9C8C11}"/>
              </a:ext>
            </a:extLst>
          </p:cNvPr>
          <p:cNvSpPr>
            <a:spLocks noGrp="1"/>
          </p:cNvSpPr>
          <p:nvPr>
            <p:ph idx="1"/>
          </p:nvPr>
        </p:nvSpPr>
        <p:spPr/>
        <p:txBody>
          <a:bodyPr/>
          <a:lstStyle/>
          <a:p>
            <a:r>
              <a:rPr lang="en-US" altLang="zh-TW" dirty="0"/>
              <a:t>Did you integrate the AI-sourced information into the case analysis meaningfully?</a:t>
            </a:r>
          </a:p>
          <a:p>
            <a:r>
              <a:rPr lang="en-US" altLang="zh-TW" dirty="0"/>
              <a:t>Did you propose reasonable solutions or strategies?</a:t>
            </a:r>
          </a:p>
          <a:p>
            <a:r>
              <a:rPr lang="en-US" altLang="zh-TW" dirty="0"/>
              <a:t>Were your points clear, well-organized, and persuasive?</a:t>
            </a:r>
          </a:p>
          <a:p>
            <a:r>
              <a:rPr lang="en-US" altLang="zh-TW" dirty="0"/>
              <a:t>Did you connect the AI-found evidence back to the case question?</a:t>
            </a:r>
            <a:endParaRPr lang="zh-TW" altLang="en-US" dirty="0"/>
          </a:p>
        </p:txBody>
      </p:sp>
      <p:sp>
        <p:nvSpPr>
          <p:cNvPr id="4" name="Slide Number Placeholder 3">
            <a:extLst>
              <a:ext uri="{FF2B5EF4-FFF2-40B4-BE49-F238E27FC236}">
                <a16:creationId xmlns:a16="http://schemas.microsoft.com/office/drawing/2014/main" id="{6075F235-1F36-D16A-8EAB-27D98E0EA420}"/>
              </a:ext>
            </a:extLst>
          </p:cNvPr>
          <p:cNvSpPr>
            <a:spLocks noGrp="1"/>
          </p:cNvSpPr>
          <p:nvPr>
            <p:ph type="sldNum" sz="quarter" idx="12"/>
          </p:nvPr>
        </p:nvSpPr>
        <p:spPr/>
        <p:txBody>
          <a:bodyPr/>
          <a:lstStyle/>
          <a:p>
            <a:fld id="{94F7EF46-ABF9-4B40-9169-8F4EE7F72067}" type="slidenum">
              <a:rPr lang="zh-TW" altLang="en-US" smtClean="0"/>
              <a:t>17</a:t>
            </a:fld>
            <a:endParaRPr lang="zh-TW" altLang="en-US"/>
          </a:p>
        </p:txBody>
      </p:sp>
    </p:spTree>
    <p:extLst>
      <p:ext uri="{BB962C8B-B14F-4D97-AF65-F5344CB8AC3E}">
        <p14:creationId xmlns:p14="http://schemas.microsoft.com/office/powerpoint/2010/main" val="17827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5447-F067-A5AA-9BE4-9D543E61A203}"/>
              </a:ext>
            </a:extLst>
          </p:cNvPr>
          <p:cNvSpPr>
            <a:spLocks noGrp="1"/>
          </p:cNvSpPr>
          <p:nvPr>
            <p:ph type="title"/>
          </p:nvPr>
        </p:nvSpPr>
        <p:spPr>
          <a:xfrm>
            <a:off x="930424" y="290881"/>
            <a:ext cx="7139136" cy="274042"/>
          </a:xfrm>
        </p:spPr>
        <p:txBody>
          <a:bodyPr>
            <a:normAutofit fontScale="90000"/>
          </a:bodyPr>
          <a:lstStyle/>
          <a:p>
            <a:r>
              <a:rPr lang="en-US" altLang="zh-TW" dirty="0"/>
              <a:t>Evaluation Rubic (30%)</a:t>
            </a:r>
            <a:endParaRPr lang="zh-TW" altLang="en-US" dirty="0"/>
          </a:p>
        </p:txBody>
      </p:sp>
      <p:sp>
        <p:nvSpPr>
          <p:cNvPr id="3" name="Content Placeholder 2">
            <a:extLst>
              <a:ext uri="{FF2B5EF4-FFF2-40B4-BE49-F238E27FC236}">
                <a16:creationId xmlns:a16="http://schemas.microsoft.com/office/drawing/2014/main" id="{49128A43-E726-AA7D-8A7F-42AC35D94204}"/>
              </a:ext>
            </a:extLst>
          </p:cNvPr>
          <p:cNvSpPr>
            <a:spLocks noGrp="1"/>
          </p:cNvSpPr>
          <p:nvPr>
            <p:ph idx="1"/>
          </p:nvPr>
        </p:nvSpPr>
        <p:spPr/>
        <p:txBody>
          <a:bodyPr/>
          <a:lstStyle/>
          <a:p>
            <a:endParaRPr lang="zh-TW" altLang="en-US"/>
          </a:p>
        </p:txBody>
      </p:sp>
      <p:sp>
        <p:nvSpPr>
          <p:cNvPr id="4" name="Slide Number Placeholder 3">
            <a:extLst>
              <a:ext uri="{FF2B5EF4-FFF2-40B4-BE49-F238E27FC236}">
                <a16:creationId xmlns:a16="http://schemas.microsoft.com/office/drawing/2014/main" id="{813D8061-AC44-8CC6-E719-6251E6036A5E}"/>
              </a:ext>
            </a:extLst>
          </p:cNvPr>
          <p:cNvSpPr>
            <a:spLocks noGrp="1"/>
          </p:cNvSpPr>
          <p:nvPr>
            <p:ph type="sldNum" sz="quarter" idx="12"/>
          </p:nvPr>
        </p:nvSpPr>
        <p:spPr/>
        <p:txBody>
          <a:bodyPr/>
          <a:lstStyle/>
          <a:p>
            <a:fld id="{94F7EF46-ABF9-4B40-9169-8F4EE7F72067}" type="slidenum">
              <a:rPr lang="zh-TW" altLang="en-US" smtClean="0"/>
              <a:t>18</a:t>
            </a:fld>
            <a:endParaRPr lang="zh-TW" altLang="en-US"/>
          </a:p>
        </p:txBody>
      </p:sp>
      <p:pic>
        <p:nvPicPr>
          <p:cNvPr id="5" name="Picture 4">
            <a:extLst>
              <a:ext uri="{FF2B5EF4-FFF2-40B4-BE49-F238E27FC236}">
                <a16:creationId xmlns:a16="http://schemas.microsoft.com/office/drawing/2014/main" id="{79A89AEA-6DB7-321D-7B35-5FFC624ACBBC}"/>
              </a:ext>
            </a:extLst>
          </p:cNvPr>
          <p:cNvPicPr>
            <a:picLocks noChangeAspect="1"/>
          </p:cNvPicPr>
          <p:nvPr/>
        </p:nvPicPr>
        <p:blipFill>
          <a:blip r:embed="rId2"/>
          <a:stretch>
            <a:fillRect/>
          </a:stretch>
        </p:blipFill>
        <p:spPr>
          <a:xfrm>
            <a:off x="385192" y="780700"/>
            <a:ext cx="8229600" cy="6157458"/>
          </a:xfrm>
          <a:prstGeom prst="rect">
            <a:avLst/>
          </a:prstGeom>
        </p:spPr>
      </p:pic>
    </p:spTree>
    <p:extLst>
      <p:ext uri="{BB962C8B-B14F-4D97-AF65-F5344CB8AC3E}">
        <p14:creationId xmlns:p14="http://schemas.microsoft.com/office/powerpoint/2010/main" val="353071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AFAD-E763-FD9D-75AF-90B5BCC38918}"/>
              </a:ext>
            </a:extLst>
          </p:cNvPr>
          <p:cNvSpPr>
            <a:spLocks noGrp="1"/>
          </p:cNvSpPr>
          <p:nvPr>
            <p:ph type="title"/>
          </p:nvPr>
        </p:nvSpPr>
        <p:spPr/>
        <p:txBody>
          <a:bodyPr/>
          <a:lstStyle/>
          <a:p>
            <a:r>
              <a:rPr lang="en-US" altLang="zh-TW" dirty="0"/>
              <a:t>Evaluation Form (1/2)</a:t>
            </a:r>
            <a:endParaRPr lang="zh-TW" altLang="en-US" dirty="0"/>
          </a:p>
        </p:txBody>
      </p:sp>
      <p:sp>
        <p:nvSpPr>
          <p:cNvPr id="3" name="Content Placeholder 2">
            <a:extLst>
              <a:ext uri="{FF2B5EF4-FFF2-40B4-BE49-F238E27FC236}">
                <a16:creationId xmlns:a16="http://schemas.microsoft.com/office/drawing/2014/main" id="{CE9396EC-8066-8C09-AF1E-7D77F7517C5D}"/>
              </a:ext>
            </a:extLst>
          </p:cNvPr>
          <p:cNvSpPr>
            <a:spLocks noGrp="1"/>
          </p:cNvSpPr>
          <p:nvPr>
            <p:ph idx="1"/>
          </p:nvPr>
        </p:nvSpPr>
        <p:spPr>
          <a:xfrm>
            <a:off x="457200" y="1600203"/>
            <a:ext cx="8229600" cy="4853133"/>
          </a:xfrm>
        </p:spPr>
        <p:txBody>
          <a:bodyPr>
            <a:normAutofit fontScale="92500" lnSpcReduction="20000"/>
          </a:bodyPr>
          <a:lstStyle/>
          <a:p>
            <a:r>
              <a:rPr lang="en-US" altLang="zh-TW" b="1" dirty="0"/>
              <a:t>1. Contribution to Group Tasks</a:t>
            </a:r>
            <a:endParaRPr lang="zh-TW" altLang="zh-TW" dirty="0"/>
          </a:p>
          <a:p>
            <a:r>
              <a:rPr lang="en-US" altLang="zh-TW" dirty="0"/>
              <a:t>How actively did the student contribute ideas, complete assigned tasks, and share responsibility for the group’s work?</a:t>
            </a:r>
            <a:endParaRPr lang="zh-TW" altLang="zh-TW" dirty="0"/>
          </a:p>
          <a:p>
            <a:r>
              <a:rPr lang="en-US" altLang="zh-TW" b="1" dirty="0"/>
              <a:t>2. Quality of Work</a:t>
            </a:r>
            <a:endParaRPr lang="zh-TW" altLang="zh-TW" dirty="0"/>
          </a:p>
          <a:p>
            <a:r>
              <a:rPr lang="en-US" altLang="zh-TW" dirty="0"/>
              <a:t>How accurate, thorough, and professional was the student’s work in supporting the group’s goals?</a:t>
            </a:r>
            <a:endParaRPr lang="zh-TW" altLang="zh-TW" dirty="0"/>
          </a:p>
          <a:p>
            <a:r>
              <a:rPr lang="en-US" altLang="zh-TW" b="1" dirty="0"/>
              <a:t>3. Cooperation and Teamwork</a:t>
            </a:r>
            <a:endParaRPr lang="zh-TW" altLang="zh-TW" dirty="0"/>
          </a:p>
          <a:p>
            <a:r>
              <a:rPr lang="en-US" altLang="zh-TW" dirty="0"/>
              <a:t>How well did the student collaborate with others, show respect, and support group members?</a:t>
            </a:r>
            <a:endParaRPr lang="zh-TW" altLang="zh-TW" dirty="0"/>
          </a:p>
          <a:p>
            <a:endParaRPr lang="zh-TW" altLang="en-US" dirty="0"/>
          </a:p>
        </p:txBody>
      </p:sp>
      <p:sp>
        <p:nvSpPr>
          <p:cNvPr id="4" name="Slide Number Placeholder 3">
            <a:extLst>
              <a:ext uri="{FF2B5EF4-FFF2-40B4-BE49-F238E27FC236}">
                <a16:creationId xmlns:a16="http://schemas.microsoft.com/office/drawing/2014/main" id="{15166872-553A-329D-F7E4-7D2A8DE3739C}"/>
              </a:ext>
            </a:extLst>
          </p:cNvPr>
          <p:cNvSpPr>
            <a:spLocks noGrp="1"/>
          </p:cNvSpPr>
          <p:nvPr>
            <p:ph type="sldNum" sz="quarter" idx="12"/>
          </p:nvPr>
        </p:nvSpPr>
        <p:spPr/>
        <p:txBody>
          <a:bodyPr/>
          <a:lstStyle/>
          <a:p>
            <a:fld id="{94F7EF46-ABF9-4B40-9169-8F4EE7F72067}" type="slidenum">
              <a:rPr lang="zh-TW" altLang="en-US" smtClean="0"/>
              <a:t>19</a:t>
            </a:fld>
            <a:endParaRPr lang="zh-TW" altLang="en-US"/>
          </a:p>
        </p:txBody>
      </p:sp>
    </p:spTree>
    <p:extLst>
      <p:ext uri="{BB962C8B-B14F-4D97-AF65-F5344CB8AC3E}">
        <p14:creationId xmlns:p14="http://schemas.microsoft.com/office/powerpoint/2010/main" val="84946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520" y="332656"/>
            <a:ext cx="8229600" cy="1143000"/>
          </a:xfrm>
        </p:spPr>
        <p:txBody>
          <a:bodyPr/>
          <a:lstStyle/>
          <a:p>
            <a:r>
              <a:rPr lang="en-US" altLang="zh-TW" dirty="0"/>
              <a:t>Example</a:t>
            </a:r>
            <a:endParaRPr lang="zh-TW" altLang="en-US" dirty="0"/>
          </a:p>
        </p:txBody>
      </p:sp>
      <p:sp>
        <p:nvSpPr>
          <p:cNvPr id="4" name="投影片編號版面配置區 3"/>
          <p:cNvSpPr>
            <a:spLocks noGrp="1"/>
          </p:cNvSpPr>
          <p:nvPr>
            <p:ph type="sldNum" sz="quarter" idx="12"/>
          </p:nvPr>
        </p:nvSpPr>
        <p:spPr/>
        <p:txBody>
          <a:bodyPr/>
          <a:lstStyle/>
          <a:p>
            <a:fld id="{94F7EF46-ABF9-4B40-9169-8F4EE7F72067}" type="slidenum">
              <a:rPr lang="zh-TW" altLang="en-US" smtClean="0"/>
              <a:t>2</a:t>
            </a:fld>
            <a:endParaRPr lang="zh-TW" altLang="en-US"/>
          </a:p>
        </p:txBody>
      </p:sp>
      <p:pic>
        <p:nvPicPr>
          <p:cNvPr id="1026" name="Picture 2" descr="Citizen Coke: The Making of Coca-Cola Capitalism by [Elmore, Bartow 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184" y="476672"/>
            <a:ext cx="317182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4"/>
          <p:cNvSpPr>
            <a:spLocks noGrp="1"/>
          </p:cNvSpPr>
          <p:nvPr>
            <p:ph idx="1"/>
          </p:nvPr>
        </p:nvSpPr>
        <p:spPr/>
        <p:txBody>
          <a:bodyPr/>
          <a:lstStyle/>
          <a:p>
            <a:endParaRPr lang="zh-TW" altLang="en-US" dirty="0"/>
          </a:p>
        </p:txBody>
      </p:sp>
      <p:pic>
        <p:nvPicPr>
          <p:cNvPr id="11266" name="Picture 2" descr="「coke」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920" y="2892309"/>
            <a:ext cx="5273824"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5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A9BAC-9505-BA95-83FE-EAA0A5BB5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29688-DE79-9A1A-2019-45CBA0E80039}"/>
              </a:ext>
            </a:extLst>
          </p:cNvPr>
          <p:cNvSpPr>
            <a:spLocks noGrp="1"/>
          </p:cNvSpPr>
          <p:nvPr>
            <p:ph type="title"/>
          </p:nvPr>
        </p:nvSpPr>
        <p:spPr/>
        <p:txBody>
          <a:bodyPr/>
          <a:lstStyle/>
          <a:p>
            <a:r>
              <a:rPr lang="en-US" altLang="zh-TW" dirty="0"/>
              <a:t>Evaluation Form (2/2)</a:t>
            </a:r>
            <a:endParaRPr lang="zh-TW" altLang="en-US" dirty="0"/>
          </a:p>
        </p:txBody>
      </p:sp>
      <p:sp>
        <p:nvSpPr>
          <p:cNvPr id="3" name="Content Placeholder 2">
            <a:extLst>
              <a:ext uri="{FF2B5EF4-FFF2-40B4-BE49-F238E27FC236}">
                <a16:creationId xmlns:a16="http://schemas.microsoft.com/office/drawing/2014/main" id="{7F00E4CA-A8B7-11A5-1CAB-3FA761A747A5}"/>
              </a:ext>
            </a:extLst>
          </p:cNvPr>
          <p:cNvSpPr>
            <a:spLocks noGrp="1"/>
          </p:cNvSpPr>
          <p:nvPr>
            <p:ph idx="1"/>
          </p:nvPr>
        </p:nvSpPr>
        <p:spPr>
          <a:xfrm>
            <a:off x="457200" y="1600203"/>
            <a:ext cx="8229600" cy="4853133"/>
          </a:xfrm>
        </p:spPr>
        <p:txBody>
          <a:bodyPr>
            <a:normAutofit/>
          </a:bodyPr>
          <a:lstStyle/>
          <a:p>
            <a:r>
              <a:rPr lang="en-US" altLang="zh-TW" b="1" dirty="0"/>
              <a:t>4. Communication Skills</a:t>
            </a:r>
            <a:endParaRPr lang="zh-TW" altLang="zh-TW" dirty="0"/>
          </a:p>
          <a:p>
            <a:r>
              <a:rPr lang="en-US" altLang="zh-TW" dirty="0"/>
              <a:t>How effectively did the student express ideas, listen to others, and engage in group discussions?</a:t>
            </a:r>
            <a:endParaRPr lang="zh-TW" altLang="zh-TW" dirty="0"/>
          </a:p>
          <a:p>
            <a:r>
              <a:rPr lang="en-US" altLang="zh-TW" b="1" dirty="0"/>
              <a:t>5. Dependability and Responsibility</a:t>
            </a:r>
            <a:endParaRPr lang="zh-TW" altLang="zh-TW" dirty="0"/>
          </a:p>
          <a:p>
            <a:r>
              <a:rPr lang="en-US" altLang="zh-TW" dirty="0"/>
              <a:t>How reliable was the student in meeting deadlines, attending meetings, and fulfilling commitments?</a:t>
            </a:r>
            <a:endParaRPr lang="zh-TW" altLang="zh-TW" dirty="0"/>
          </a:p>
          <a:p>
            <a:endParaRPr lang="zh-TW" altLang="en-US" dirty="0"/>
          </a:p>
        </p:txBody>
      </p:sp>
      <p:sp>
        <p:nvSpPr>
          <p:cNvPr id="4" name="Slide Number Placeholder 3">
            <a:extLst>
              <a:ext uri="{FF2B5EF4-FFF2-40B4-BE49-F238E27FC236}">
                <a16:creationId xmlns:a16="http://schemas.microsoft.com/office/drawing/2014/main" id="{825C87D2-55F1-D164-4DEE-BC23E2E3299F}"/>
              </a:ext>
            </a:extLst>
          </p:cNvPr>
          <p:cNvSpPr>
            <a:spLocks noGrp="1"/>
          </p:cNvSpPr>
          <p:nvPr>
            <p:ph type="sldNum" sz="quarter" idx="12"/>
          </p:nvPr>
        </p:nvSpPr>
        <p:spPr/>
        <p:txBody>
          <a:bodyPr/>
          <a:lstStyle/>
          <a:p>
            <a:fld id="{94F7EF46-ABF9-4B40-9169-8F4EE7F72067}" type="slidenum">
              <a:rPr lang="zh-TW" altLang="en-US" smtClean="0"/>
              <a:t>20</a:t>
            </a:fld>
            <a:endParaRPr lang="zh-TW" altLang="en-US"/>
          </a:p>
        </p:txBody>
      </p:sp>
    </p:spTree>
    <p:extLst>
      <p:ext uri="{BB962C8B-B14F-4D97-AF65-F5344CB8AC3E}">
        <p14:creationId xmlns:p14="http://schemas.microsoft.com/office/powerpoint/2010/main" val="316134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0587-7C7E-B952-5414-4991FCE9367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5FD0E9E-A8EC-492C-FB30-BA01C11CA866}"/>
              </a:ext>
            </a:extLst>
          </p:cNvPr>
          <p:cNvSpPr>
            <a:spLocks noGrp="1"/>
          </p:cNvSpPr>
          <p:nvPr>
            <p:ph type="title"/>
          </p:nvPr>
        </p:nvSpPr>
        <p:spPr>
          <a:xfrm>
            <a:off x="386463" y="91681"/>
            <a:ext cx="8229600" cy="1143000"/>
          </a:xfrm>
        </p:spPr>
        <p:txBody>
          <a:bodyPr/>
          <a:lstStyle/>
          <a:p>
            <a:r>
              <a:rPr lang="en-US" altLang="zh-TW" b="1" dirty="0">
                <a:latin typeface="Times New Roman" panose="02020603050405020304" pitchFamily="18" charset="0"/>
                <a:cs typeface="Times New Roman" panose="02020603050405020304" pitchFamily="18" charset="0"/>
              </a:rPr>
              <a:t>Case Discussion</a:t>
            </a:r>
            <a:endParaRPr lang="zh-TW" altLang="en-US" dirty="0"/>
          </a:p>
        </p:txBody>
      </p:sp>
      <p:sp>
        <p:nvSpPr>
          <p:cNvPr id="3" name="內容版面配置區 2">
            <a:extLst>
              <a:ext uri="{FF2B5EF4-FFF2-40B4-BE49-F238E27FC236}">
                <a16:creationId xmlns:a16="http://schemas.microsoft.com/office/drawing/2014/main" id="{CDF728B9-13C6-04AC-2C45-D72575707B31}"/>
              </a:ext>
            </a:extLst>
          </p:cNvPr>
          <p:cNvSpPr>
            <a:spLocks noGrp="1"/>
          </p:cNvSpPr>
          <p:nvPr>
            <p:ph idx="1"/>
          </p:nvPr>
        </p:nvSpPr>
        <p:spPr>
          <a:xfrm>
            <a:off x="386463" y="1324093"/>
            <a:ext cx="8229600" cy="5210175"/>
          </a:xfrm>
        </p:spPr>
        <p:txBody>
          <a:bodyPr>
            <a:normAutofit/>
          </a:bodyPr>
          <a:lstStyle/>
          <a:p>
            <a:r>
              <a:rPr lang="en-US" altLang="zh-TW" dirty="0"/>
              <a:t>You will form group of three or four students.</a:t>
            </a:r>
          </a:p>
          <a:p>
            <a:r>
              <a:rPr lang="en-US" altLang="zh-TW" dirty="0"/>
              <a:t>Group member will be assigned randomly for each class. </a:t>
            </a:r>
          </a:p>
          <a:p>
            <a:r>
              <a:rPr lang="en-US" altLang="zh-TW" dirty="0"/>
              <a:t>At the beginning of the session, your group will receive three to four pages case study. </a:t>
            </a:r>
          </a:p>
          <a:p>
            <a:r>
              <a:rPr lang="en-US" altLang="zh-TW" dirty="0"/>
              <a:t>The case will also be available in the Teaching Platform before class, so you may review it in advance. </a:t>
            </a:r>
          </a:p>
          <a:p>
            <a:pPr marL="0" indent="0">
              <a:buNone/>
            </a:pPr>
            <a:endParaRPr lang="en-US" altLang="zh-TW" dirty="0"/>
          </a:p>
        </p:txBody>
      </p:sp>
      <p:sp>
        <p:nvSpPr>
          <p:cNvPr id="4" name="投影片編號版面配置區 3">
            <a:extLst>
              <a:ext uri="{FF2B5EF4-FFF2-40B4-BE49-F238E27FC236}">
                <a16:creationId xmlns:a16="http://schemas.microsoft.com/office/drawing/2014/main" id="{B9AC8BD8-237B-BFE9-294C-B0B0E2E0F323}"/>
              </a:ext>
            </a:extLst>
          </p:cNvPr>
          <p:cNvSpPr>
            <a:spLocks noGrp="1"/>
          </p:cNvSpPr>
          <p:nvPr>
            <p:ph type="sldNum" sz="quarter" idx="12"/>
          </p:nvPr>
        </p:nvSpPr>
        <p:spPr/>
        <p:txBody>
          <a:bodyPr/>
          <a:lstStyle/>
          <a:p>
            <a:fld id="{94F7EF46-ABF9-4B40-9169-8F4EE7F72067}" type="slidenum">
              <a:rPr lang="zh-TW" altLang="en-US" smtClean="0"/>
              <a:t>21</a:t>
            </a:fld>
            <a:endParaRPr lang="zh-TW" altLang="en-US"/>
          </a:p>
        </p:txBody>
      </p:sp>
      <p:pic>
        <p:nvPicPr>
          <p:cNvPr id="5" name="Picture 3">
            <a:extLst>
              <a:ext uri="{FF2B5EF4-FFF2-40B4-BE49-F238E27FC236}">
                <a16:creationId xmlns:a16="http://schemas.microsoft.com/office/drawing/2014/main" id="{AB62D723-8905-9CBC-CF28-2722B280AE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864" y="212352"/>
            <a:ext cx="2133600" cy="90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2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778E-94A4-85F5-CB6C-B8C81FAD706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9510401-A812-C843-7964-0C67497ABAEE}"/>
              </a:ext>
            </a:extLst>
          </p:cNvPr>
          <p:cNvSpPr>
            <a:spLocks noGrp="1"/>
          </p:cNvSpPr>
          <p:nvPr>
            <p:ph type="title"/>
          </p:nvPr>
        </p:nvSpPr>
        <p:spPr>
          <a:xfrm>
            <a:off x="386463" y="131322"/>
            <a:ext cx="8229600" cy="1143000"/>
          </a:xfrm>
        </p:spPr>
        <p:txBody>
          <a:bodyPr/>
          <a:lstStyle/>
          <a:p>
            <a:r>
              <a:rPr lang="en-US" altLang="zh-TW" b="1" dirty="0">
                <a:latin typeface="Times New Roman" panose="02020603050405020304" pitchFamily="18" charset="0"/>
                <a:cs typeface="Times New Roman" panose="02020603050405020304" pitchFamily="18" charset="0"/>
              </a:rPr>
              <a:t>Case Discussion</a:t>
            </a:r>
            <a:endParaRPr lang="zh-TW" altLang="en-US" dirty="0"/>
          </a:p>
        </p:txBody>
      </p:sp>
      <p:sp>
        <p:nvSpPr>
          <p:cNvPr id="3" name="內容版面配置區 2">
            <a:extLst>
              <a:ext uri="{FF2B5EF4-FFF2-40B4-BE49-F238E27FC236}">
                <a16:creationId xmlns:a16="http://schemas.microsoft.com/office/drawing/2014/main" id="{E5F2AA6E-CC81-0B83-D1D5-842BC79199BC}"/>
              </a:ext>
            </a:extLst>
          </p:cNvPr>
          <p:cNvSpPr>
            <a:spLocks noGrp="1"/>
          </p:cNvSpPr>
          <p:nvPr>
            <p:ph idx="1"/>
          </p:nvPr>
        </p:nvSpPr>
        <p:spPr>
          <a:xfrm>
            <a:off x="386463" y="1324093"/>
            <a:ext cx="8229600" cy="5210175"/>
          </a:xfrm>
        </p:spPr>
        <p:txBody>
          <a:bodyPr>
            <a:normAutofit/>
          </a:bodyPr>
          <a:lstStyle/>
          <a:p>
            <a:r>
              <a:rPr lang="en-US" altLang="zh-TW" dirty="0"/>
              <a:t>You and your group member will have 20 to 30 minutes to read, analyze, and discuss the issues presented in the case. </a:t>
            </a:r>
          </a:p>
          <a:p>
            <a:r>
              <a:rPr lang="en-US" altLang="zh-TW" dirty="0"/>
              <a:t>Please note that the case do not provide all the answer. Your group is encouraged to use AI tools to find the facts or evident to support your arguments. </a:t>
            </a:r>
          </a:p>
          <a:p>
            <a:r>
              <a:rPr lang="en-US" altLang="zh-TW" dirty="0"/>
              <a:t>After group discuss, we will discuss these issues together as a class.</a:t>
            </a:r>
          </a:p>
          <a:p>
            <a:endParaRPr lang="en-US" altLang="zh-TW" dirty="0"/>
          </a:p>
        </p:txBody>
      </p:sp>
      <p:sp>
        <p:nvSpPr>
          <p:cNvPr id="4" name="投影片編號版面配置區 3">
            <a:extLst>
              <a:ext uri="{FF2B5EF4-FFF2-40B4-BE49-F238E27FC236}">
                <a16:creationId xmlns:a16="http://schemas.microsoft.com/office/drawing/2014/main" id="{1D5FF003-7DBB-3EFF-609E-6CADE01B7129}"/>
              </a:ext>
            </a:extLst>
          </p:cNvPr>
          <p:cNvSpPr>
            <a:spLocks noGrp="1"/>
          </p:cNvSpPr>
          <p:nvPr>
            <p:ph type="sldNum" sz="quarter" idx="12"/>
          </p:nvPr>
        </p:nvSpPr>
        <p:spPr/>
        <p:txBody>
          <a:bodyPr/>
          <a:lstStyle/>
          <a:p>
            <a:fld id="{94F7EF46-ABF9-4B40-9169-8F4EE7F72067}" type="slidenum">
              <a:rPr lang="zh-TW" altLang="en-US" smtClean="0"/>
              <a:t>22</a:t>
            </a:fld>
            <a:endParaRPr lang="zh-TW" altLang="en-US"/>
          </a:p>
        </p:txBody>
      </p:sp>
      <p:pic>
        <p:nvPicPr>
          <p:cNvPr id="5" name="Picture 3">
            <a:extLst>
              <a:ext uri="{FF2B5EF4-FFF2-40B4-BE49-F238E27FC236}">
                <a16:creationId xmlns:a16="http://schemas.microsoft.com/office/drawing/2014/main" id="{06806D4A-004B-225A-ECFD-2FA21FBF4A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864" y="212352"/>
            <a:ext cx="2133600" cy="90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10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0" name="Group 570"/>
          <p:cNvGraphicFramePr>
            <a:graphicFrameLocks noGrp="1"/>
          </p:cNvGraphicFramePr>
          <p:nvPr>
            <p:ph sz="half" idx="2"/>
            <p:extLst>
              <p:ext uri="{D42A27DB-BD31-4B8C-83A1-F6EECF244321}">
                <p14:modId xmlns:p14="http://schemas.microsoft.com/office/powerpoint/2010/main" val="4195468679"/>
              </p:ext>
            </p:extLst>
          </p:nvPr>
        </p:nvGraphicFramePr>
        <p:xfrm>
          <a:off x="427441" y="803546"/>
          <a:ext cx="8279016" cy="5559052"/>
        </p:xfrm>
        <a:graphic>
          <a:graphicData uri="http://schemas.openxmlformats.org/drawingml/2006/table">
            <a:tbl>
              <a:tblPr/>
              <a:tblGrid>
                <a:gridCol w="582570">
                  <a:extLst>
                    <a:ext uri="{9D8B030D-6E8A-4147-A177-3AD203B41FA5}">
                      <a16:colId xmlns:a16="http://schemas.microsoft.com/office/drawing/2014/main" val="20000"/>
                    </a:ext>
                  </a:extLst>
                </a:gridCol>
                <a:gridCol w="2764850">
                  <a:extLst>
                    <a:ext uri="{9D8B030D-6E8A-4147-A177-3AD203B41FA5}">
                      <a16:colId xmlns:a16="http://schemas.microsoft.com/office/drawing/2014/main" val="20001"/>
                    </a:ext>
                  </a:extLst>
                </a:gridCol>
                <a:gridCol w="4645468">
                  <a:extLst>
                    <a:ext uri="{9D8B030D-6E8A-4147-A177-3AD203B41FA5}">
                      <a16:colId xmlns:a16="http://schemas.microsoft.com/office/drawing/2014/main" val="20002"/>
                    </a:ext>
                  </a:extLst>
                </a:gridCol>
                <a:gridCol w="286128">
                  <a:extLst>
                    <a:ext uri="{9D8B030D-6E8A-4147-A177-3AD203B41FA5}">
                      <a16:colId xmlns:a16="http://schemas.microsoft.com/office/drawing/2014/main" val="20003"/>
                    </a:ext>
                  </a:extLst>
                </a:gridCol>
              </a:tblGrid>
              <a:tr h="309544">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週</a:t>
                      </a:r>
                    </a:p>
                  </a:txBody>
                  <a:tcPr marL="121920" marR="12192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rPr>
                        <a:t>Topic</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rPr>
                        <a:t>Assignment</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600" b="1" i="0" u="none" strike="noStrike" cap="none" normalizeH="0" baseline="0" dirty="0">
                        <a:ln>
                          <a:noFill/>
                        </a:ln>
                        <a:solidFill>
                          <a:srgbClr val="00B050"/>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1005">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lang="en-US" altLang="zh-TW" sz="1800" dirty="0">
                          <a:solidFill>
                            <a:srgbClr val="00B050"/>
                          </a:solidFill>
                        </a:rPr>
                        <a:t> </a:t>
                      </a: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Syllabus &amp; </a:t>
                      </a:r>
                    </a:p>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Brand Equity (ALAQO)</a:t>
                      </a: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eaLnBrk="1" hangingPunct="1">
                        <a:spcBef>
                          <a:spcPct val="20000"/>
                        </a:spcBef>
                        <a:buClrTx/>
                        <a:buSzPct val="120000"/>
                        <a:buNone/>
                        <a:defRPr/>
                      </a:pPr>
                      <a:r>
                        <a:rPr kumimoji="1" lang="en-US" altLang="zh-TW" sz="1600" dirty="0">
                          <a:latin typeface="Times New Roman" pitchFamily="18" charset="0"/>
                          <a:ea typeface="標楷體" pitchFamily="65" charset="-120"/>
                          <a:cs typeface="Times New Roman" panose="02020603050405020304" pitchFamily="18" charset="0"/>
                        </a:rPr>
                        <a:t>Please choice the best model out of the four brand equity models discussed on the PPT and explain why this model is the best? </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kumimoji="1" lang="en-US" altLang="zh-TW" sz="1200" b="0" i="1"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8640">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2</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Elements of the brand</a:t>
                      </a:r>
                    </a:p>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&amp;Brand Association</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AI  &amp; ALAQO Assignment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TW" sz="1600" b="0" i="0" u="sng"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0" i="0" u="sng"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811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3</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Brand Position</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16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Take a trip to a supermarket and observe the extent of private-label brands.  In which categories do you think private labels might be successful? Why? </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3528">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4</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Brand personality</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Brand personality : </a:t>
                      </a:r>
                    </a:p>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AI vs Human</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4106881"/>
                  </a:ext>
                </a:extLst>
              </a:tr>
              <a:tr h="490768">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5</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Brand Quality</a:t>
                      </a:r>
                    </a:p>
                    <a:p>
                      <a:pPr marL="0" marR="0" lvl="0" indent="0" algn="ctr" defTabSz="914400" rtl="0" eaLnBrk="1" fontAlgn="base" latinLnBrk="0" hangingPunct="1">
                        <a:lnSpc>
                          <a:spcPct val="100000"/>
                        </a:lnSpc>
                        <a:spcBef>
                          <a:spcPct val="20000"/>
                        </a:spcBef>
                        <a:spcAft>
                          <a:spcPct val="0"/>
                        </a:spcAft>
                        <a:buClrTx/>
                        <a:buSzPct val="120000"/>
                        <a:buFontTx/>
                        <a:buNone/>
                        <a:tabLst/>
                        <a:defRPr/>
                      </a:pP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Assignment</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7151200"/>
                  </a:ext>
                </a:extLst>
              </a:tr>
              <a:tr h="51475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6</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7P and Branding</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Assignment</a:t>
                      </a:r>
                    </a:p>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1326789"/>
                  </a:ext>
                </a:extLst>
              </a:tr>
              <a:tr h="258134">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7</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Brand Extension </a:t>
                      </a:r>
                    </a:p>
                    <a:p>
                      <a:pPr marL="0" marR="0" lvl="0" indent="0" algn="ctr" defTabSz="914400" rtl="0" eaLnBrk="1" fontAlgn="base" latinLnBrk="0" hangingPunct="1">
                        <a:lnSpc>
                          <a:spcPct val="100000"/>
                        </a:lnSpc>
                        <a:spcBef>
                          <a:spcPct val="20000"/>
                        </a:spcBef>
                        <a:spcAft>
                          <a:spcPct val="0"/>
                        </a:spcAft>
                        <a:buClrTx/>
                        <a:buSzPct val="120000"/>
                        <a:buFontTx/>
                        <a:buNone/>
                        <a:tabLst/>
                        <a:defRPr/>
                      </a:pP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Nike</a:t>
                      </a: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7818878"/>
                  </a:ext>
                </a:extLst>
              </a:tr>
            </a:tbl>
          </a:graphicData>
        </a:graphic>
      </p:graphicFrame>
      <p:sp>
        <p:nvSpPr>
          <p:cNvPr id="3" name="投影片編號版面配置區 2"/>
          <p:cNvSpPr>
            <a:spLocks noGrp="1"/>
          </p:cNvSpPr>
          <p:nvPr>
            <p:ph type="sldNum" sz="quarter" idx="12"/>
          </p:nvPr>
        </p:nvSpPr>
        <p:spPr/>
        <p:txBody>
          <a:bodyPr/>
          <a:lstStyle/>
          <a:p>
            <a:fld id="{0B7452F7-B817-40A3-8B58-867B36524A12}" type="slidenum">
              <a:rPr lang="en-US" altLang="zh-TW" smtClean="0"/>
              <a:pPr/>
              <a:t>23</a:t>
            </a:fld>
            <a:endParaRPr lang="en-US" altLang="zh-TW"/>
          </a:p>
        </p:txBody>
      </p:sp>
      <p:sp>
        <p:nvSpPr>
          <p:cNvPr id="2" name="Title 1">
            <a:extLst>
              <a:ext uri="{FF2B5EF4-FFF2-40B4-BE49-F238E27FC236}">
                <a16:creationId xmlns:a16="http://schemas.microsoft.com/office/drawing/2014/main" id="{D162AA3D-469D-3DE7-1295-25B146B3EAA6}"/>
              </a:ext>
            </a:extLst>
          </p:cNvPr>
          <p:cNvSpPr>
            <a:spLocks noGrp="1"/>
          </p:cNvSpPr>
          <p:nvPr>
            <p:ph type="title"/>
          </p:nvPr>
        </p:nvSpPr>
        <p:spPr>
          <a:xfrm>
            <a:off x="476857" y="44605"/>
            <a:ext cx="8229600" cy="549289"/>
          </a:xfrm>
        </p:spPr>
        <p:txBody>
          <a:bodyPr>
            <a:normAutofit fontScale="90000"/>
          </a:bodyPr>
          <a:lstStyle/>
          <a:p>
            <a:r>
              <a:rPr lang="en-US" altLang="zh-TW" dirty="0"/>
              <a:t>Schedule</a:t>
            </a:r>
            <a:endParaRPr lang="zh-TW" altLang="en-US" dirty="0"/>
          </a:p>
        </p:txBody>
      </p:sp>
    </p:spTree>
    <p:extLst>
      <p:ext uri="{BB962C8B-B14F-4D97-AF65-F5344CB8AC3E}">
        <p14:creationId xmlns:p14="http://schemas.microsoft.com/office/powerpoint/2010/main" val="82402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0" name="Group 570"/>
          <p:cNvGraphicFramePr>
            <a:graphicFrameLocks noGrp="1"/>
          </p:cNvGraphicFramePr>
          <p:nvPr>
            <p:ph sz="half" idx="2"/>
            <p:extLst>
              <p:ext uri="{D42A27DB-BD31-4B8C-83A1-F6EECF244321}">
                <p14:modId xmlns:p14="http://schemas.microsoft.com/office/powerpoint/2010/main" val="930250372"/>
              </p:ext>
            </p:extLst>
          </p:nvPr>
        </p:nvGraphicFramePr>
        <p:xfrm>
          <a:off x="457200" y="835083"/>
          <a:ext cx="8496943" cy="5867356"/>
        </p:xfrm>
        <a:graphic>
          <a:graphicData uri="http://schemas.openxmlformats.org/drawingml/2006/table">
            <a:tbl>
              <a:tblPr/>
              <a:tblGrid>
                <a:gridCol w="658178">
                  <a:extLst>
                    <a:ext uri="{9D8B030D-6E8A-4147-A177-3AD203B41FA5}">
                      <a16:colId xmlns:a16="http://schemas.microsoft.com/office/drawing/2014/main" val="20000"/>
                    </a:ext>
                  </a:extLst>
                </a:gridCol>
                <a:gridCol w="2268684">
                  <a:extLst>
                    <a:ext uri="{9D8B030D-6E8A-4147-A177-3AD203B41FA5}">
                      <a16:colId xmlns:a16="http://schemas.microsoft.com/office/drawing/2014/main" val="20001"/>
                    </a:ext>
                  </a:extLst>
                </a:gridCol>
                <a:gridCol w="4678758">
                  <a:extLst>
                    <a:ext uri="{9D8B030D-6E8A-4147-A177-3AD203B41FA5}">
                      <a16:colId xmlns:a16="http://schemas.microsoft.com/office/drawing/2014/main" val="20002"/>
                    </a:ext>
                  </a:extLst>
                </a:gridCol>
                <a:gridCol w="891323">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週</a:t>
                      </a:r>
                    </a:p>
                  </a:txBody>
                  <a:tcPr marL="121920" marR="12192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Topic</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Case</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1" i="0" u="none" strike="noStrike" cap="none" normalizeH="0" baseline="0" dirty="0">
                        <a:ln>
                          <a:noFill/>
                        </a:ln>
                        <a:solidFill>
                          <a:srgbClr val="00B050"/>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773">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8</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House of Brands</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全聯</a:t>
                      </a: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rgbClr val="7030A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70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9</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Brand Story &amp; Myth </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Starbuck and brand story</a:t>
                      </a:r>
                    </a:p>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lang="en-US" altLang="zh-TW" sz="2000" dirty="0"/>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kumimoji="1" lang="en-US" altLang="zh-TW" sz="1200" b="0" i="0" u="sng"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170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10</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lang="en-US" altLang="zh-TW" dirty="0"/>
                        <a:t>Cause-Related &amp; ESG Branding</a:t>
                      </a: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lang="en-US" altLang="zh-TW" sz="2000" dirty="0"/>
                        <a:t>Pure Plus</a:t>
                      </a:r>
                      <a:endParaRPr lang="zh-TW" altLang="en-US" sz="2000" dirty="0"/>
                    </a:p>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kumimoji="1" lang="en-US" altLang="zh-TW" sz="2000" b="0" i="0" u="sng"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sng" strike="noStrike" cap="none" normalizeH="0" baseline="0" dirty="0">
                        <a:ln>
                          <a:noFill/>
                        </a:ln>
                        <a:solidFill>
                          <a:srgbClr val="00B050"/>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50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11</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Co-Creation</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IKEA</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170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12</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lang="en-US" altLang="zh-TW" dirty="0"/>
                        <a:t>Personalization &amp; AI-Driven Branding</a:t>
                      </a:r>
                      <a:endParaRPr kumimoji="1" lang="en-US" altLang="zh-TW" sz="1800" b="0" i="0" u="none" strike="noStrike" cap="none" normalizeH="0" baseline="0" dirty="0">
                        <a:ln>
                          <a:noFill/>
                        </a:ln>
                        <a:solidFill>
                          <a:schemeClr val="tx1"/>
                        </a:solidFill>
                        <a:effectLst/>
                        <a:latin typeface="Times New Roman" pitchFamily="18" charset="0"/>
                        <a:ea typeface="標楷體" pitchFamily="65" charset="-120"/>
                      </a:endParaRP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lang="en-US" altLang="zh-TW" sz="2000" dirty="0"/>
                        <a:t>Gogoro and global expansion</a:t>
                      </a:r>
                    </a:p>
                    <a:p>
                      <a:pPr marL="0" marR="0" lvl="0" indent="0" algn="l" defTabSz="914400" rtl="0" eaLnBrk="1" fontAlgn="base" latinLnBrk="0" hangingPunct="1">
                        <a:lnSpc>
                          <a:spcPct val="100000"/>
                        </a:lnSpc>
                        <a:spcBef>
                          <a:spcPct val="20000"/>
                        </a:spcBef>
                        <a:spcAft>
                          <a:spcPct val="0"/>
                        </a:spcAft>
                        <a:buClrTx/>
                        <a:buSzPct val="120000"/>
                        <a:buFontTx/>
                        <a:buNone/>
                        <a:tabLst/>
                        <a:defRPr/>
                      </a:pPr>
                      <a:endParaRPr lang="zh-TW" altLang="en-US" sz="2000" dirty="0"/>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7657290"/>
                  </a:ext>
                </a:extLst>
              </a:tr>
              <a:tr h="490537">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13</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Co-Branding</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lang="en-US" altLang="zh-TW" sz="2000" dirty="0"/>
                        <a:t>Starbuck and Spotify</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2032234"/>
                  </a:ext>
                </a:extLst>
              </a:tr>
              <a:tr h="50450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14</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Ingredient Branding</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Gore-Tex, Dolby</a:t>
                      </a:r>
                      <a:r>
                        <a:rPr kumimoji="1" lang="en-US" altLang="zh-TW" sz="2000" b="0" i="0" u="none" strike="noStrike" cap="none" normalizeH="0" baseline="0">
                          <a:ln>
                            <a:noFill/>
                          </a:ln>
                          <a:solidFill>
                            <a:schemeClr val="tx1"/>
                          </a:solidFill>
                          <a:effectLst/>
                          <a:latin typeface="Times New Roman" pitchFamily="18" charset="0"/>
                          <a:ea typeface="標楷體" pitchFamily="65" charset="-120"/>
                          <a:cs typeface="Times New Roman" panose="02020603050405020304" pitchFamily="18" charset="0"/>
                        </a:rPr>
                        <a:t>, Teflon</a:t>
                      </a: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3639546"/>
                  </a:ext>
                </a:extLst>
              </a:tr>
              <a:tr h="552055">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15</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Experiential Branding</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Red Bull or Airbnb</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6612588"/>
                  </a:ext>
                </a:extLst>
              </a:tr>
              <a:tr h="50450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1" lang="en-US" altLang="zh-TW" sz="10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16</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1" lang="en-US" altLang="zh-TW" sz="1800" b="0" i="0" u="none" strike="noStrike" cap="none" normalizeH="0" baseline="0" dirty="0">
                          <a:ln>
                            <a:noFill/>
                          </a:ln>
                          <a:solidFill>
                            <a:schemeClr val="tx1"/>
                          </a:solidFill>
                          <a:effectLst/>
                          <a:latin typeface="Times New Roman" pitchFamily="18" charset="0"/>
                          <a:ea typeface="標楷體" pitchFamily="65" charset="-120"/>
                        </a:rPr>
                        <a:t>Sub-branding</a:t>
                      </a:r>
                    </a:p>
                  </a:txBody>
                  <a:tcPr marL="121920" marR="12192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defRPr/>
                      </a:pPr>
                      <a:r>
                        <a:rPr kumimoji="1" lang="en-US" altLang="zh-TW" sz="2000" b="0" i="0" u="sng"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rPr>
                        <a:t>Acer &amp; </a:t>
                      </a:r>
                      <a:r>
                        <a:rPr kumimoji="1" lang="en-US" altLang="zh-TW" sz="2000" b="0" i="0" u="sng" strike="noStrike" cap="none" normalizeH="0" baseline="0" dirty="0" err="1">
                          <a:ln>
                            <a:noFill/>
                          </a:ln>
                          <a:solidFill>
                            <a:schemeClr val="tx1"/>
                          </a:solidFill>
                          <a:effectLst/>
                          <a:latin typeface="Times New Roman" pitchFamily="18" charset="0"/>
                          <a:ea typeface="標楷體" pitchFamily="65" charset="-120"/>
                          <a:cs typeface="Times New Roman" panose="02020603050405020304" pitchFamily="18" charset="0"/>
                        </a:rPr>
                        <a:t>Subbrand</a:t>
                      </a:r>
                      <a:endParaRPr kumimoji="1" lang="en-US" altLang="zh-TW" sz="2000" b="0" i="0" u="sng"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1"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anose="02020603050405020304"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283501"/>
                  </a:ext>
                </a:extLst>
              </a:tr>
            </a:tbl>
          </a:graphicData>
        </a:graphic>
      </p:graphicFrame>
      <p:sp>
        <p:nvSpPr>
          <p:cNvPr id="3" name="投影片編號版面配置區 2"/>
          <p:cNvSpPr>
            <a:spLocks noGrp="1"/>
          </p:cNvSpPr>
          <p:nvPr>
            <p:ph type="sldNum" sz="quarter" idx="12"/>
          </p:nvPr>
        </p:nvSpPr>
        <p:spPr/>
        <p:txBody>
          <a:bodyPr/>
          <a:lstStyle/>
          <a:p>
            <a:fld id="{0B7452F7-B817-40A3-8B58-867B36524A12}" type="slidenum">
              <a:rPr lang="en-US" altLang="zh-TW" smtClean="0"/>
              <a:pPr/>
              <a:t>24</a:t>
            </a:fld>
            <a:endParaRPr lang="en-US" altLang="zh-TW"/>
          </a:p>
        </p:txBody>
      </p:sp>
      <p:sp>
        <p:nvSpPr>
          <p:cNvPr id="2" name="Title 1">
            <a:extLst>
              <a:ext uri="{FF2B5EF4-FFF2-40B4-BE49-F238E27FC236}">
                <a16:creationId xmlns:a16="http://schemas.microsoft.com/office/drawing/2014/main" id="{8A4C5062-611F-4FC4-BF2A-5225FF7E71A3}"/>
              </a:ext>
            </a:extLst>
          </p:cNvPr>
          <p:cNvSpPr>
            <a:spLocks noGrp="1"/>
          </p:cNvSpPr>
          <p:nvPr>
            <p:ph type="title"/>
          </p:nvPr>
        </p:nvSpPr>
        <p:spPr>
          <a:xfrm>
            <a:off x="457200" y="76200"/>
            <a:ext cx="8229600" cy="549289"/>
          </a:xfrm>
        </p:spPr>
        <p:txBody>
          <a:bodyPr>
            <a:normAutofit fontScale="90000"/>
          </a:bodyPr>
          <a:lstStyle/>
          <a:p>
            <a:r>
              <a:rPr lang="en-US" altLang="zh-TW" dirty="0"/>
              <a:t>Schedule</a:t>
            </a:r>
            <a:endParaRPr lang="zh-TW" altLang="en-US" dirty="0"/>
          </a:p>
        </p:txBody>
      </p:sp>
    </p:spTree>
    <p:extLst>
      <p:ext uri="{BB962C8B-B14F-4D97-AF65-F5344CB8AC3E}">
        <p14:creationId xmlns:p14="http://schemas.microsoft.com/office/powerpoint/2010/main" val="19264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a:t>
            </a:r>
            <a:endParaRPr lang="zh-TW" altLang="en-US" dirty="0"/>
          </a:p>
        </p:txBody>
      </p:sp>
      <p:sp>
        <p:nvSpPr>
          <p:cNvPr id="3" name="內容版面配置區 2"/>
          <p:cNvSpPr>
            <a:spLocks noGrp="1"/>
          </p:cNvSpPr>
          <p:nvPr>
            <p:ph idx="1"/>
          </p:nvPr>
        </p:nvSpPr>
        <p:spPr>
          <a:xfrm>
            <a:off x="6337797" y="1556792"/>
            <a:ext cx="2386608" cy="4525963"/>
          </a:xfrm>
        </p:spPr>
        <p:txBody>
          <a:bodyPr/>
          <a:lstStyle/>
          <a:p>
            <a:r>
              <a:rPr lang="en-US" altLang="zh-TW" dirty="0"/>
              <a:t>Find this book online.</a:t>
            </a:r>
            <a:endParaRPr lang="zh-TW" altLang="en-US" dirty="0"/>
          </a:p>
        </p:txBody>
      </p:sp>
      <p:sp>
        <p:nvSpPr>
          <p:cNvPr id="4" name="投影片編號版面配置區 3"/>
          <p:cNvSpPr>
            <a:spLocks noGrp="1"/>
          </p:cNvSpPr>
          <p:nvPr>
            <p:ph type="sldNum" sz="quarter" idx="12"/>
          </p:nvPr>
        </p:nvSpPr>
        <p:spPr/>
        <p:txBody>
          <a:bodyPr/>
          <a:lstStyle/>
          <a:p>
            <a:fld id="{94F7EF46-ABF9-4B40-9169-8F4EE7F72067}" type="slidenum">
              <a:rPr lang="zh-TW" altLang="en-US" smtClean="0"/>
              <a:t>3</a:t>
            </a:fld>
            <a:endParaRPr lang="zh-TW"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5987" r="660"/>
          <a:stretch/>
        </p:blipFill>
        <p:spPr bwMode="auto">
          <a:xfrm rot="5400000">
            <a:off x="1887177" y="-751214"/>
            <a:ext cx="5832647" cy="843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5508104" y="980728"/>
            <a:ext cx="0"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20072" y="908720"/>
            <a:ext cx="0"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4986516" y="764704"/>
            <a:ext cx="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644008" y="620688"/>
            <a:ext cx="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7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F7EF46-ABF9-4B40-9169-8F4EE7F72067}" type="slidenum">
              <a:rPr lang="zh-TW" altLang="en-US" smtClean="0"/>
              <a:t>4</a:t>
            </a:fld>
            <a:endParaRPr lang="zh-TW"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796888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4211960" y="908720"/>
            <a:ext cx="0" cy="16561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9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errari cell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3031515"/>
            <a:ext cx="1512168" cy="229849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384988"/>
            <a:ext cx="8229600" cy="1143000"/>
          </a:xfrm>
        </p:spPr>
        <p:txBody>
          <a:bodyPr>
            <a:normAutofit fontScale="90000"/>
          </a:bodyPr>
          <a:lstStyle/>
          <a:p>
            <a:r>
              <a:rPr lang="en-US" altLang="zh-TW" b="1" dirty="0">
                <a:latin typeface="Times New Roman" panose="02020603050405020304" pitchFamily="18" charset="0"/>
                <a:cs typeface="Times New Roman" panose="02020603050405020304" pitchFamily="18" charset="0"/>
              </a:rPr>
              <a:t>COURSE </a:t>
            </a:r>
            <a:br>
              <a:rPr lang="en-US" altLang="zh-TW" b="1" dirty="0">
                <a:latin typeface="Times New Roman" panose="02020603050405020304" pitchFamily="18" charset="0"/>
                <a:cs typeface="Times New Roman" panose="02020603050405020304" pitchFamily="18" charset="0"/>
              </a:rPr>
            </a:br>
            <a:r>
              <a:rPr lang="en-US" altLang="zh-TW" b="1" dirty="0">
                <a:latin typeface="Times New Roman" panose="02020603050405020304" pitchFamily="18" charset="0"/>
                <a:cs typeface="Times New Roman" panose="02020603050405020304" pitchFamily="18" charset="0"/>
              </a:rPr>
              <a:t>OBJECTIVES  </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27584" y="1484784"/>
            <a:ext cx="8229600" cy="4713390"/>
          </a:xfrm>
        </p:spPr>
        <p:txBody>
          <a:bodyPr>
            <a:normAutofit fontScale="92500"/>
          </a:bodyPr>
          <a:lstStyle/>
          <a:p>
            <a:pPr marL="0" indent="0">
              <a:buNone/>
            </a:pPr>
            <a:r>
              <a:rPr lang="en-US" altLang="zh-TW" dirty="0"/>
              <a:t>This course will provide students practical tools to address the following questions: </a:t>
            </a:r>
          </a:p>
          <a:p>
            <a:r>
              <a:rPr lang="en-US" altLang="zh-TW" dirty="0"/>
              <a:t>How does branding influence </a:t>
            </a:r>
            <a:r>
              <a:rPr lang="en-US" altLang="zh-TW" dirty="0">
                <a:solidFill>
                  <a:srgbClr val="FF0000"/>
                </a:solidFill>
              </a:rPr>
              <a:t>consumer behavior</a:t>
            </a:r>
            <a:r>
              <a:rPr lang="en-US" altLang="zh-TW" dirty="0"/>
              <a:t>?</a:t>
            </a:r>
          </a:p>
          <a:p>
            <a:r>
              <a:rPr lang="en-US" altLang="zh-TW" dirty="0"/>
              <a:t>What is </a:t>
            </a:r>
            <a:r>
              <a:rPr lang="en-US" altLang="zh-TW" sz="4800" dirty="0">
                <a:solidFill>
                  <a:srgbClr val="FF0000"/>
                </a:solidFill>
              </a:rPr>
              <a:t>brand equity</a:t>
            </a:r>
            <a:r>
              <a:rPr lang="en-US" altLang="zh-TW" dirty="0"/>
              <a:t>?  </a:t>
            </a:r>
          </a:p>
          <a:p>
            <a:r>
              <a:rPr lang="en-US" altLang="zh-TW" dirty="0"/>
              <a:t>How can I </a:t>
            </a:r>
            <a:r>
              <a:rPr lang="en-US" altLang="zh-TW" u="sng" dirty="0">
                <a:solidFill>
                  <a:srgbClr val="FF0000"/>
                </a:solidFill>
              </a:rPr>
              <a:t>build</a:t>
            </a:r>
            <a:r>
              <a:rPr lang="en-US" altLang="zh-TW" dirty="0"/>
              <a:t> brand equity? </a:t>
            </a:r>
          </a:p>
          <a:p>
            <a:r>
              <a:rPr lang="en-US" altLang="zh-TW" dirty="0"/>
              <a:t>How should I </a:t>
            </a:r>
            <a:r>
              <a:rPr lang="en-US" altLang="zh-TW" u="sng" dirty="0">
                <a:solidFill>
                  <a:srgbClr val="FF0000"/>
                </a:solidFill>
              </a:rPr>
              <a:t>measure</a:t>
            </a:r>
            <a:r>
              <a:rPr lang="en-US" altLang="zh-TW" dirty="0"/>
              <a:t> brand equity? </a:t>
            </a:r>
          </a:p>
          <a:p>
            <a:r>
              <a:rPr lang="en-US" altLang="zh-TW" dirty="0"/>
              <a:t>How can I </a:t>
            </a:r>
            <a:r>
              <a:rPr lang="en-US" altLang="zh-TW" u="sng" dirty="0">
                <a:solidFill>
                  <a:srgbClr val="FF0000"/>
                </a:solidFill>
              </a:rPr>
              <a:t>leverage</a:t>
            </a:r>
            <a:r>
              <a:rPr lang="en-US" altLang="zh-TW" dirty="0"/>
              <a:t> my brand equity? </a:t>
            </a:r>
          </a:p>
          <a:p>
            <a:r>
              <a:rPr lang="en-US" altLang="zh-TW" dirty="0"/>
              <a:t>How should I </a:t>
            </a:r>
            <a:r>
              <a:rPr lang="en-US" altLang="zh-TW" u="sng" dirty="0">
                <a:solidFill>
                  <a:srgbClr val="FF0000"/>
                </a:solidFill>
              </a:rPr>
              <a:t>manage</a:t>
            </a:r>
            <a:r>
              <a:rPr lang="en-US" altLang="zh-TW" dirty="0"/>
              <a:t> my brand equity over time? </a:t>
            </a:r>
          </a:p>
          <a:p>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94F7EF46-ABF9-4B40-9169-8F4EE7F72067}" type="slidenum">
              <a:rPr lang="zh-TW" altLang="en-US" smtClean="0"/>
              <a:t>5</a:t>
            </a:fld>
            <a:endParaRPr lang="zh-TW" altLang="en-US"/>
          </a:p>
        </p:txBody>
      </p:sp>
    </p:spTree>
    <p:extLst>
      <p:ext uri="{BB962C8B-B14F-4D97-AF65-F5344CB8AC3E}">
        <p14:creationId xmlns:p14="http://schemas.microsoft.com/office/powerpoint/2010/main" val="281605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errari cell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510595"/>
            <a:ext cx="2376264" cy="284575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548680"/>
            <a:ext cx="8229600" cy="1143000"/>
          </a:xfrm>
        </p:spPr>
        <p:txBody>
          <a:bodyPr>
            <a:normAutofit fontScale="90000"/>
          </a:bodyPr>
          <a:lstStyle/>
          <a:p>
            <a:r>
              <a:rPr lang="en-US" altLang="zh-TW" b="1" dirty="0">
                <a:latin typeface="Times New Roman" panose="02020603050405020304" pitchFamily="18" charset="0"/>
                <a:cs typeface="Times New Roman" panose="02020603050405020304" pitchFamily="18" charset="0"/>
              </a:rPr>
              <a:t>COURSE </a:t>
            </a:r>
            <a:br>
              <a:rPr lang="en-US" altLang="zh-TW" b="1" dirty="0">
                <a:latin typeface="Times New Roman" panose="02020603050405020304" pitchFamily="18" charset="0"/>
                <a:cs typeface="Times New Roman" panose="02020603050405020304" pitchFamily="18" charset="0"/>
              </a:rPr>
            </a:br>
            <a:r>
              <a:rPr lang="en-US" altLang="zh-TW" b="1" dirty="0">
                <a:latin typeface="Times New Roman" panose="02020603050405020304" pitchFamily="18" charset="0"/>
                <a:cs typeface="Times New Roman" panose="02020603050405020304" pitchFamily="18" charset="0"/>
              </a:rPr>
              <a:t>OBJECTIVES  </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6529" y="1634724"/>
            <a:ext cx="8229600" cy="4713390"/>
          </a:xfrm>
        </p:spPr>
        <p:txBody>
          <a:bodyPr>
            <a:normAutofit/>
          </a:bodyPr>
          <a:lstStyle/>
          <a:p>
            <a:pPr marL="0" indent="0">
              <a:buNone/>
            </a:pPr>
            <a:r>
              <a:rPr lang="en-US" altLang="zh-TW" dirty="0"/>
              <a:t>This course will provide students practical tools to address the following questions: </a:t>
            </a:r>
          </a:p>
          <a:p>
            <a:r>
              <a:rPr lang="en-US" altLang="zh-TW" sz="4000" dirty="0"/>
              <a:t>What is </a:t>
            </a:r>
            <a:r>
              <a:rPr lang="en-US" altLang="zh-TW" sz="4000" dirty="0">
                <a:solidFill>
                  <a:srgbClr val="FF0000"/>
                </a:solidFill>
              </a:rPr>
              <a:t>brand equity</a:t>
            </a:r>
            <a:r>
              <a:rPr lang="en-US" altLang="zh-TW" sz="4000" dirty="0"/>
              <a:t>?  </a:t>
            </a:r>
          </a:p>
          <a:p>
            <a:r>
              <a:rPr lang="en-US" altLang="zh-TW" sz="4000" dirty="0"/>
              <a:t>How can I </a:t>
            </a:r>
            <a:r>
              <a:rPr lang="en-US" altLang="zh-TW" sz="4000" u="sng" dirty="0">
                <a:solidFill>
                  <a:srgbClr val="FF0000"/>
                </a:solidFill>
              </a:rPr>
              <a:t>build</a:t>
            </a:r>
            <a:r>
              <a:rPr lang="en-US" altLang="zh-TW" sz="4000" dirty="0"/>
              <a:t> brand equity? </a:t>
            </a:r>
          </a:p>
          <a:p>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7EF46-ABF9-4B40-9169-8F4EE7F72067}"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64637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sz="4000" b="1" dirty="0">
                <a:latin typeface="Times New Roman" panose="02020603050405020304" pitchFamily="18" charset="0"/>
                <a:cs typeface="Times New Roman" panose="02020603050405020304" pitchFamily="18" charset="0"/>
              </a:rPr>
              <a:t>COURSE FORMAT 1/2</a:t>
            </a:r>
            <a:endParaRPr lang="zh-TW" altLang="en-US" sz="4000" dirty="0"/>
          </a:p>
        </p:txBody>
      </p:sp>
      <p:sp>
        <p:nvSpPr>
          <p:cNvPr id="7" name="內容版面配置區 6"/>
          <p:cNvSpPr>
            <a:spLocks noGrp="1"/>
          </p:cNvSpPr>
          <p:nvPr>
            <p:ph idx="1"/>
          </p:nvPr>
        </p:nvSpPr>
        <p:spPr>
          <a:xfrm>
            <a:off x="611560" y="1700808"/>
            <a:ext cx="8229600" cy="4857406"/>
          </a:xfrm>
        </p:spPr>
        <p:txBody>
          <a:bodyPr>
            <a:normAutofit/>
          </a:bodyPr>
          <a:lstStyle/>
          <a:p>
            <a:r>
              <a:rPr lang="en-US" altLang="zh-TW" sz="4000" dirty="0">
                <a:latin typeface="Times New Roman" panose="02020603050405020304" pitchFamily="18" charset="0"/>
                <a:cs typeface="Times New Roman" panose="02020603050405020304" pitchFamily="18" charset="0"/>
              </a:rPr>
              <a:t>Class sessions will combine lectures, assignment presentations and case analyses.</a:t>
            </a:r>
            <a:endParaRPr lang="en-US" altLang="zh-TW" sz="4000" dirty="0"/>
          </a:p>
          <a:p>
            <a:r>
              <a:rPr lang="en-US" altLang="zh-TW" sz="4000" dirty="0">
                <a:solidFill>
                  <a:srgbClr val="FF0000"/>
                </a:solidFill>
              </a:rPr>
              <a:t>At the beginning of each class</a:t>
            </a:r>
            <a:r>
              <a:rPr lang="en-US" altLang="zh-TW" sz="4000" dirty="0"/>
              <a:t>, we will discuss the current news related to branding.  </a:t>
            </a: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452F7-B817-40A3-8B58-867B36524A12}" type="slidenum">
              <a:rPr kumimoji="0" lang="en-US" altLang="zh-TW"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99464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sz="4000" b="1" dirty="0">
                <a:latin typeface="Times New Roman" panose="02020603050405020304" pitchFamily="18" charset="0"/>
                <a:cs typeface="Times New Roman" panose="02020603050405020304" pitchFamily="18" charset="0"/>
              </a:rPr>
              <a:t>COURSE FORMAT 2/2</a:t>
            </a:r>
            <a:endParaRPr lang="zh-TW" altLang="en-US" sz="4000" dirty="0"/>
          </a:p>
        </p:txBody>
      </p:sp>
      <p:sp>
        <p:nvSpPr>
          <p:cNvPr id="7" name="內容版面配置區 6"/>
          <p:cNvSpPr>
            <a:spLocks noGrp="1"/>
          </p:cNvSpPr>
          <p:nvPr>
            <p:ph idx="1"/>
          </p:nvPr>
        </p:nvSpPr>
        <p:spPr>
          <a:xfrm>
            <a:off x="611560" y="1458292"/>
            <a:ext cx="8229600" cy="4857406"/>
          </a:xfrm>
        </p:spPr>
        <p:txBody>
          <a:bodyPr>
            <a:normAutofit/>
          </a:bodyPr>
          <a:lstStyle/>
          <a:p>
            <a:r>
              <a:rPr lang="en-US" altLang="zh-TW" sz="4000" dirty="0"/>
              <a:t>You are encouraged to upload interesting and major business news to the Line class group.  </a:t>
            </a:r>
          </a:p>
          <a:p>
            <a:r>
              <a:rPr lang="en-US" altLang="zh-TW" sz="4000" dirty="0"/>
              <a:t>The student who provides the most interesting and impacting business news will be rewarded with “</a:t>
            </a:r>
            <a:r>
              <a:rPr lang="en-US" altLang="zh-TW" sz="4000" dirty="0">
                <a:solidFill>
                  <a:srgbClr val="FF0000"/>
                </a:solidFill>
              </a:rPr>
              <a:t>one” participation point</a:t>
            </a:r>
            <a:r>
              <a:rPr lang="en-US" altLang="zh-TW" sz="4000" dirty="0"/>
              <a:t>.</a:t>
            </a:r>
          </a:p>
        </p:txBody>
      </p:sp>
      <p:sp>
        <p:nvSpPr>
          <p:cNvPr id="6" name="投影片編號版面配置區 5"/>
          <p:cNvSpPr>
            <a:spLocks noGrp="1"/>
          </p:cNvSpPr>
          <p:nvPr>
            <p:ph type="sldNum" sz="quarter" idx="12"/>
          </p:nvPr>
        </p:nvSpPr>
        <p:spPr/>
        <p:txBody>
          <a:bodyPr/>
          <a:lstStyle/>
          <a:p>
            <a:fld id="{0B7452F7-B817-40A3-8B58-867B36524A12}" type="slidenum">
              <a:rPr lang="en-US" altLang="zh-TW" smtClean="0"/>
              <a:pPr/>
              <a:t>8</a:t>
            </a:fld>
            <a:endParaRPr lang="en-US" altLang="zh-TW"/>
          </a:p>
        </p:txBody>
      </p:sp>
    </p:spTree>
    <p:extLst>
      <p:ext uri="{BB962C8B-B14F-4D97-AF65-F5344CB8AC3E}">
        <p14:creationId xmlns:p14="http://schemas.microsoft.com/office/powerpoint/2010/main" val="7161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of class assignment</a:t>
            </a:r>
            <a:endParaRPr lang="zh-TW" altLang="en-US" dirty="0"/>
          </a:p>
        </p:txBody>
      </p:sp>
      <p:sp>
        <p:nvSpPr>
          <p:cNvPr id="3" name="內容版面配置區 2"/>
          <p:cNvSpPr>
            <a:spLocks noGrp="1"/>
          </p:cNvSpPr>
          <p:nvPr>
            <p:ph idx="1"/>
          </p:nvPr>
        </p:nvSpPr>
        <p:spPr/>
        <p:txBody>
          <a:bodyPr/>
          <a:lstStyle/>
          <a:p>
            <a:r>
              <a:rPr lang="en-US" altLang="zh-TW" dirty="0"/>
              <a:t>Find a brand you like and make a list of its elements.  Does these elements meet the criteria described in the PPT?</a:t>
            </a:r>
            <a:endParaRPr lang="zh-TW" altLang="en-US" dirty="0"/>
          </a:p>
        </p:txBody>
      </p:sp>
      <p:sp>
        <p:nvSpPr>
          <p:cNvPr id="4" name="投影片編號版面配置區 3"/>
          <p:cNvSpPr>
            <a:spLocks noGrp="1"/>
          </p:cNvSpPr>
          <p:nvPr>
            <p:ph type="sldNum" sz="quarter" idx="12"/>
          </p:nvPr>
        </p:nvSpPr>
        <p:spPr/>
        <p:txBody>
          <a:bodyPr/>
          <a:lstStyle/>
          <a:p>
            <a:fld id="{94F7EF46-ABF9-4B40-9169-8F4EE7F72067}" type="slidenum">
              <a:rPr lang="zh-TW" altLang="en-US" smtClean="0"/>
              <a:t>9</a:t>
            </a:fld>
            <a:endParaRPr lang="zh-TW" altLang="en-US"/>
          </a:p>
        </p:txBody>
      </p:sp>
    </p:spTree>
    <p:extLst>
      <p:ext uri="{BB962C8B-B14F-4D97-AF65-F5344CB8AC3E}">
        <p14:creationId xmlns:p14="http://schemas.microsoft.com/office/powerpoint/2010/main" val="17709844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106017</TotalTime>
  <Words>1109</Words>
  <Application>Microsoft Office PowerPoint</Application>
  <PresentationFormat>On-screen Show (4:3)</PresentationFormat>
  <Paragraphs>177</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佈景主題</vt:lpstr>
      <vt:lpstr> 品牌管理 Fall  2025  </vt:lpstr>
      <vt:lpstr>Example</vt:lpstr>
      <vt:lpstr>Example</vt:lpstr>
      <vt:lpstr>Example</vt:lpstr>
      <vt:lpstr>COURSE  OBJECTIVES   </vt:lpstr>
      <vt:lpstr>COURSE  OBJECTIVES   </vt:lpstr>
      <vt:lpstr>COURSE FORMAT 1/2</vt:lpstr>
      <vt:lpstr>COURSE FORMAT 2/2</vt:lpstr>
      <vt:lpstr>Example of class assignment</vt:lpstr>
      <vt:lpstr>GRADING</vt:lpstr>
      <vt:lpstr>Class Participation (25%)</vt:lpstr>
      <vt:lpstr>Class Participation (25%)</vt:lpstr>
      <vt:lpstr>Assignment presentation (PPT) 30%  </vt:lpstr>
      <vt:lpstr>Evaluation of Presentation (30%)</vt:lpstr>
      <vt:lpstr>Case Participation (10%)</vt:lpstr>
      <vt:lpstr>Case Participation (10%)</vt:lpstr>
      <vt:lpstr>Case performance evaluation (30%)</vt:lpstr>
      <vt:lpstr>Evaluation Rubic (30%)</vt:lpstr>
      <vt:lpstr>Evaluation Form (1/2)</vt:lpstr>
      <vt:lpstr>Evaluation Form (2/2)</vt:lpstr>
      <vt:lpstr>Case Discussion</vt:lpstr>
      <vt:lpstr>Case Discussion</vt:lpstr>
      <vt:lpstr>Schedule</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eric su</cp:lastModifiedBy>
  <cp:revision>416</cp:revision>
  <cp:lastPrinted>2025-09-10T09:32:54Z</cp:lastPrinted>
  <dcterms:created xsi:type="dcterms:W3CDTF">2015-06-06T07:35:11Z</dcterms:created>
  <dcterms:modified xsi:type="dcterms:W3CDTF">2025-09-10T14:59:59Z</dcterms:modified>
</cp:coreProperties>
</file>