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4588303-E910-434C-9D79-B39ECAD6B518}" type="datetimeFigureOut">
              <a:rPr lang="zh-TW" altLang="en-US" smtClean="0"/>
              <a:t>2024/12/20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9BE2316-5867-4A0F-A55E-33A2CC66CB8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504057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視為銷售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640960" cy="590465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altLang="zh-TW" dirty="0"/>
              <a:t>A</a:t>
            </a:r>
            <a:r>
              <a:rPr lang="zh-TW" altLang="en-US" dirty="0"/>
              <a:t>公司為電器銷售商，於今年</a:t>
            </a:r>
            <a:r>
              <a:rPr lang="en-US" altLang="zh-TW" dirty="0"/>
              <a:t>1</a:t>
            </a:r>
            <a:r>
              <a:rPr lang="zh-TW" altLang="en-US" dirty="0"/>
              <a:t>月進貨</a:t>
            </a:r>
            <a:r>
              <a:rPr lang="en-US" altLang="zh-TW" dirty="0"/>
              <a:t>5</a:t>
            </a:r>
            <a:r>
              <a:rPr lang="zh-TW" altLang="en-US" dirty="0"/>
              <a:t>台</a:t>
            </a:r>
            <a:r>
              <a:rPr lang="en-US" altLang="zh-TW" dirty="0"/>
              <a:t>10,000</a:t>
            </a:r>
            <a:r>
              <a:rPr lang="zh-TW" altLang="en-US" dirty="0"/>
              <a:t>元的電視</a:t>
            </a:r>
            <a:r>
              <a:rPr lang="en-US" altLang="zh-TW" dirty="0"/>
              <a:t>(</a:t>
            </a:r>
            <a:r>
              <a:rPr lang="zh-TW" altLang="en-US" dirty="0"/>
              <a:t>進項稅額</a:t>
            </a:r>
            <a:r>
              <a:rPr lang="en-US" altLang="zh-TW" dirty="0"/>
              <a:t>2500</a:t>
            </a:r>
            <a:r>
              <a:rPr lang="zh-TW" altLang="en-US" dirty="0"/>
              <a:t>元</a:t>
            </a:r>
            <a:r>
              <a:rPr lang="en-US" altLang="zh-TW" dirty="0"/>
              <a:t>)</a:t>
            </a:r>
            <a:r>
              <a:rPr lang="zh-TW" altLang="en-US" dirty="0"/>
              <a:t>，同年</a:t>
            </a:r>
            <a:r>
              <a:rPr lang="en-US" altLang="zh-TW" dirty="0"/>
              <a:t>4</a:t>
            </a:r>
            <a:r>
              <a:rPr lang="zh-TW" altLang="en-US" dirty="0"/>
              <a:t>月後將其中</a:t>
            </a:r>
            <a:r>
              <a:rPr lang="en-US" altLang="zh-TW" dirty="0"/>
              <a:t>1</a:t>
            </a:r>
            <a:r>
              <a:rPr lang="zh-TW" altLang="en-US" dirty="0"/>
              <a:t>台作為員工抽獎之獎品，</a:t>
            </a:r>
            <a:r>
              <a:rPr lang="en-US" altLang="zh-TW" dirty="0"/>
              <a:t>A</a:t>
            </a:r>
            <a:r>
              <a:rPr lang="zh-TW" altLang="en-US" dirty="0"/>
              <a:t>公司已於</a:t>
            </a:r>
            <a:r>
              <a:rPr lang="en-US" altLang="zh-TW" dirty="0"/>
              <a:t>3</a:t>
            </a:r>
            <a:r>
              <a:rPr lang="zh-TW" altLang="en-US" dirty="0"/>
              <a:t>月</a:t>
            </a:r>
            <a:r>
              <a:rPr lang="en-US" altLang="zh-TW" dirty="0"/>
              <a:t>10</a:t>
            </a:r>
            <a:r>
              <a:rPr lang="zh-TW" altLang="en-US" dirty="0"/>
              <a:t>日將所有進項扣抵當期銷項，假設當期銷售額為</a:t>
            </a:r>
            <a:r>
              <a:rPr lang="en-US" altLang="zh-TW" dirty="0"/>
              <a:t>12</a:t>
            </a:r>
            <a:r>
              <a:rPr lang="zh-TW" altLang="en-US" dirty="0"/>
              <a:t>萬元，則當期應納稅額為多少</a:t>
            </a:r>
            <a:r>
              <a:rPr lang="en-US" altLang="zh-TW" dirty="0">
                <a:latin typeface="新細明體"/>
                <a:ea typeface="新細明體"/>
              </a:rPr>
              <a:t>？</a:t>
            </a:r>
            <a:r>
              <a:rPr lang="zh-TW" altLang="en-US" dirty="0">
                <a:latin typeface="新細明體"/>
                <a:ea typeface="新細明體"/>
              </a:rPr>
              <a:t>若</a:t>
            </a:r>
            <a:r>
              <a:rPr lang="en-US" altLang="zh-TW" dirty="0">
                <a:latin typeface="新細明體"/>
                <a:ea typeface="新細明體"/>
              </a:rPr>
              <a:t>4</a:t>
            </a:r>
            <a:r>
              <a:rPr lang="zh-TW" altLang="en-US" dirty="0">
                <a:latin typeface="新細明體"/>
                <a:ea typeface="新細明體"/>
              </a:rPr>
              <a:t>月份員工抽獎之電視時價為</a:t>
            </a:r>
            <a:r>
              <a:rPr lang="en-US" altLang="zh-TW" dirty="0">
                <a:latin typeface="新細明體"/>
                <a:ea typeface="新細明體"/>
              </a:rPr>
              <a:t>20,000</a:t>
            </a:r>
            <a:r>
              <a:rPr lang="zh-TW" altLang="en-US" dirty="0">
                <a:latin typeface="新細明體"/>
                <a:ea typeface="新細明體"/>
              </a:rPr>
              <a:t>元則</a:t>
            </a:r>
            <a:r>
              <a:rPr lang="en-US" altLang="zh-TW" dirty="0">
                <a:latin typeface="新細明體"/>
                <a:ea typeface="新細明體"/>
              </a:rPr>
              <a:t>A</a:t>
            </a:r>
            <a:r>
              <a:rPr lang="zh-TW" altLang="en-US" dirty="0">
                <a:latin typeface="新細明體"/>
                <a:ea typeface="新細明體"/>
              </a:rPr>
              <a:t>公司應如何辦理？</a:t>
            </a:r>
            <a:endParaRPr lang="en-US" altLang="zh-TW" dirty="0">
              <a:latin typeface="新細明體"/>
              <a:ea typeface="新細明體"/>
            </a:endParaRPr>
          </a:p>
          <a:p>
            <a:pPr algn="l"/>
            <a:endParaRPr lang="en-US" altLang="zh-TW" dirty="0">
              <a:latin typeface="新細明體"/>
              <a:ea typeface="新細明體"/>
            </a:endParaRPr>
          </a:p>
          <a:p>
            <a:pPr algn="l"/>
            <a:r>
              <a:rPr lang="zh-TW" altLang="en-US" dirty="0">
                <a:latin typeface="新細明體"/>
                <a:ea typeface="新細明體"/>
              </a:rPr>
              <a:t>銷項稅額：</a:t>
            </a:r>
            <a:r>
              <a:rPr lang="en-US" altLang="zh-TW" dirty="0">
                <a:latin typeface="新細明體"/>
                <a:ea typeface="新細明體"/>
              </a:rPr>
              <a:t>120,000×5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=6,000</a:t>
            </a:r>
          </a:p>
          <a:p>
            <a:pPr algn="l"/>
            <a:r>
              <a:rPr lang="zh-TW" altLang="en-US" dirty="0">
                <a:latin typeface="新細明體"/>
                <a:ea typeface="新細明體"/>
              </a:rPr>
              <a:t>進項稅額：</a:t>
            </a:r>
            <a:r>
              <a:rPr lang="en-US" altLang="zh-TW" dirty="0">
                <a:latin typeface="新細明體"/>
              </a:rPr>
              <a:t>10,000×5×5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=2,500</a:t>
            </a:r>
          </a:p>
          <a:p>
            <a:pPr algn="l"/>
            <a:r>
              <a:rPr lang="zh-TW" altLang="en-US" dirty="0">
                <a:latin typeface="新細明體"/>
              </a:rPr>
              <a:t>應納稅額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r>
              <a:rPr lang="en-US" altLang="zh-TW" dirty="0">
                <a:latin typeface="新細明體"/>
              </a:rPr>
              <a:t>6,000-2,500=3,500</a:t>
            </a:r>
          </a:p>
          <a:p>
            <a:pPr algn="l"/>
            <a:endParaRPr lang="en-US" altLang="zh-TW" dirty="0"/>
          </a:p>
          <a:p>
            <a:pPr algn="l"/>
            <a:r>
              <a:rPr lang="zh-TW" altLang="en-US" dirty="0"/>
              <a:t>員工抽獎之電視，因時價為</a:t>
            </a:r>
            <a:r>
              <a:rPr lang="en-US" altLang="zh-TW" dirty="0"/>
              <a:t>20,000</a:t>
            </a:r>
            <a:r>
              <a:rPr lang="zh-TW" altLang="en-US" dirty="0"/>
              <a:t>元，故</a:t>
            </a:r>
            <a:r>
              <a:rPr lang="en-US" altLang="zh-TW" dirty="0"/>
              <a:t>A</a:t>
            </a:r>
            <a:r>
              <a:rPr lang="zh-TW" altLang="en-US" dirty="0"/>
              <a:t>公司應開立銷售額為</a:t>
            </a:r>
            <a:r>
              <a:rPr lang="en-US" altLang="zh-TW" dirty="0"/>
              <a:t>20,000</a:t>
            </a:r>
            <a:r>
              <a:rPr lang="zh-TW" altLang="en-US" dirty="0"/>
              <a:t>元之發票給自己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endParaRPr lang="en-US" altLang="zh-TW" dirty="0">
              <a:latin typeface="新細明體"/>
              <a:ea typeface="新細明體"/>
            </a:endParaRPr>
          </a:p>
          <a:p>
            <a:pPr algn="l"/>
            <a:r>
              <a:rPr lang="zh-TW" altLang="en-US" dirty="0"/>
              <a:t>銷項稅額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r>
              <a:rPr lang="en-US" altLang="zh-TW" dirty="0">
                <a:latin typeface="新細明體"/>
                <a:ea typeface="新細明體"/>
              </a:rPr>
              <a:t>20,000</a:t>
            </a:r>
            <a:r>
              <a:rPr lang="en-US" altLang="zh-TW" dirty="0">
                <a:latin typeface="新細明體"/>
              </a:rPr>
              <a:t>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=1,000</a:t>
            </a:r>
            <a:r>
              <a:rPr lang="zh-TW" altLang="en-US" dirty="0">
                <a:latin typeface="新細明體"/>
              </a:rPr>
              <a:t>元</a:t>
            </a:r>
            <a:r>
              <a:rPr lang="en-US" altLang="zh-TW" dirty="0">
                <a:latin typeface="新細明體"/>
              </a:rPr>
              <a:t>(</a:t>
            </a:r>
            <a:r>
              <a:rPr lang="zh-TW" altLang="en-US" dirty="0">
                <a:latin typeface="新細明體"/>
              </a:rPr>
              <a:t>亦即補回原不可扣抵之進項稅額</a:t>
            </a:r>
            <a:r>
              <a:rPr lang="en-US" altLang="zh-TW" dirty="0">
                <a:latin typeface="新細明體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737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視為銷售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9766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dirty="0"/>
              <a:t>甲公司為電腦製造商，每台電腦為新台幣</a:t>
            </a:r>
            <a:r>
              <a:rPr lang="en-US" altLang="zh-TW" dirty="0"/>
              <a:t>2</a:t>
            </a:r>
            <a:r>
              <a:rPr lang="zh-TW" altLang="en-US" dirty="0"/>
              <a:t>萬元，售價為</a:t>
            </a:r>
            <a:r>
              <a:rPr lang="en-US" altLang="zh-TW" dirty="0"/>
              <a:t>3</a:t>
            </a:r>
            <a:r>
              <a:rPr lang="zh-TW" altLang="en-US" dirty="0"/>
              <a:t>萬元</a:t>
            </a:r>
            <a:r>
              <a:rPr lang="en-US" altLang="zh-TW" dirty="0"/>
              <a:t>(</a:t>
            </a:r>
            <a:r>
              <a:rPr lang="zh-TW" altLang="en-US" dirty="0"/>
              <a:t>不含營業稅</a:t>
            </a:r>
            <a:r>
              <a:rPr lang="en-US" altLang="zh-TW" dirty="0"/>
              <a:t>)</a:t>
            </a:r>
            <a:r>
              <a:rPr lang="zh-TW" altLang="en-US" dirty="0"/>
              <a:t>。請說明下列情況甲公司是否需繳納營業稅</a:t>
            </a:r>
            <a:r>
              <a:rPr lang="zh-TW" altLang="en-US" dirty="0">
                <a:latin typeface="新細明體"/>
                <a:ea typeface="新細明體"/>
              </a:rPr>
              <a:t>？若需繳納，稅額多少？</a:t>
            </a:r>
            <a:endParaRPr lang="en-US" altLang="zh-TW" dirty="0">
              <a:latin typeface="新細明體"/>
              <a:ea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  <a:ea typeface="新細明體"/>
              </a:rPr>
              <a:t>甲公司將自行生產之電腦</a:t>
            </a:r>
            <a:r>
              <a:rPr lang="en-US" altLang="zh-TW" dirty="0">
                <a:latin typeface="新細明體"/>
                <a:ea typeface="新細明體"/>
              </a:rPr>
              <a:t>10</a:t>
            </a:r>
            <a:r>
              <a:rPr lang="zh-TW" altLang="en-US" dirty="0">
                <a:latin typeface="新細明體"/>
                <a:ea typeface="新細明體"/>
              </a:rPr>
              <a:t>台贈與陽光基金會</a:t>
            </a:r>
            <a:endParaRPr lang="en-US" altLang="zh-TW" dirty="0">
              <a:latin typeface="新細明體"/>
              <a:ea typeface="新細明體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dirty="0">
                <a:latin typeface="新細明體"/>
                <a:ea typeface="新細明體"/>
              </a:rPr>
              <a:t>30,000</a:t>
            </a:r>
            <a:r>
              <a:rPr lang="en-US" altLang="zh-TW" dirty="0">
                <a:latin typeface="新細明體"/>
              </a:rPr>
              <a:t>×10×5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=1.5</a:t>
            </a:r>
            <a:r>
              <a:rPr lang="zh-TW" altLang="en-US" dirty="0">
                <a:latin typeface="新細明體"/>
              </a:rPr>
              <a:t>萬，且進項稅額扣抵聯不得不得扣抵。</a:t>
            </a:r>
            <a:endParaRPr lang="en-US" altLang="zh-TW" dirty="0">
              <a:latin typeface="新細明體"/>
              <a:ea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甲公司將自行生產之電腦</a:t>
            </a:r>
            <a:r>
              <a:rPr lang="en-US" altLang="zh-TW" dirty="0">
                <a:latin typeface="新細明體"/>
              </a:rPr>
              <a:t>100</a:t>
            </a:r>
            <a:r>
              <a:rPr lang="zh-TW" altLang="en-US" dirty="0">
                <a:latin typeface="新細明體"/>
              </a:rPr>
              <a:t>台贈與台南市政府</a:t>
            </a:r>
            <a:endParaRPr lang="en-US" altLang="zh-TW" dirty="0">
              <a:latin typeface="新細明體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捐贈時按實價開立統一發票，因捐贈對象為政府，扣抵聯所載明知稅額可申報扣抵銷項稅額，故應納稅額為</a:t>
            </a:r>
            <a:r>
              <a:rPr lang="en-US" altLang="zh-TW" dirty="0">
                <a:latin typeface="新細明體"/>
              </a:rPr>
              <a:t>0</a:t>
            </a:r>
            <a:r>
              <a:rPr lang="zh-TW" altLang="en-US" dirty="0">
                <a:latin typeface="新細明體"/>
              </a:rPr>
              <a:t>。</a:t>
            </a:r>
            <a:endParaRPr lang="en-US" altLang="zh-TW" dirty="0">
              <a:latin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甲公司在年終尾牙時提供電腦</a:t>
            </a:r>
            <a:r>
              <a:rPr lang="en-US" altLang="zh-TW" dirty="0">
                <a:latin typeface="新細明體"/>
              </a:rPr>
              <a:t>5</a:t>
            </a:r>
            <a:r>
              <a:rPr lang="zh-TW" altLang="en-US" dirty="0">
                <a:latin typeface="新細明體"/>
              </a:rPr>
              <a:t>台，作為員工摸彩獎品</a:t>
            </a:r>
            <a:endParaRPr lang="en-US" altLang="zh-TW" dirty="0">
              <a:latin typeface="新細明體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dirty="0">
                <a:latin typeface="新細明體"/>
              </a:rPr>
              <a:t>(5×30,000)×5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=7,500</a:t>
            </a:r>
            <a:r>
              <a:rPr lang="zh-TW" altLang="en-US" dirty="0">
                <a:latin typeface="新細明體"/>
              </a:rPr>
              <a:t>，且進項稅額扣抵聯不得不得扣抵。</a:t>
            </a:r>
            <a:endParaRPr lang="en-US" altLang="zh-TW" dirty="0">
              <a:latin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甲公司有</a:t>
            </a:r>
            <a:r>
              <a:rPr lang="en-US" altLang="zh-TW" dirty="0">
                <a:latin typeface="新細明體"/>
              </a:rPr>
              <a:t>50</a:t>
            </a:r>
            <a:r>
              <a:rPr lang="zh-TW" altLang="en-US" dirty="0">
                <a:latin typeface="新細明體"/>
              </a:rPr>
              <a:t>台電腦因生產瑕疵，依規定報廢</a:t>
            </a:r>
            <a:endParaRPr lang="en-US" altLang="zh-TW" dirty="0">
              <a:latin typeface="新細明體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不應繳納營業稅，但因屬本業所需，期以扣抵之盡項仍准扣抵。</a:t>
            </a:r>
            <a:endParaRPr lang="en-US" altLang="zh-TW" dirty="0">
              <a:latin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甲公司有</a:t>
            </a:r>
            <a:r>
              <a:rPr lang="en-US" altLang="zh-TW" dirty="0">
                <a:latin typeface="新細明體"/>
              </a:rPr>
              <a:t>200</a:t>
            </a:r>
            <a:r>
              <a:rPr lang="zh-TW" altLang="en-US" dirty="0">
                <a:latin typeface="新細明體"/>
              </a:rPr>
              <a:t>台電腦外銷至美國</a:t>
            </a:r>
            <a:endParaRPr lang="en-US" altLang="zh-TW" dirty="0">
              <a:latin typeface="新細明體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dirty="0">
                <a:latin typeface="新細明體"/>
              </a:rPr>
              <a:t>外銷適用零稅率，故應納營業稅為</a:t>
            </a:r>
            <a:r>
              <a:rPr lang="en-US" altLang="zh-TW" dirty="0">
                <a:latin typeface="新細明體"/>
              </a:rPr>
              <a:t>0</a:t>
            </a:r>
            <a:r>
              <a:rPr lang="zh-TW" altLang="en-US" dirty="0">
                <a:latin typeface="新細明體"/>
              </a:rPr>
              <a:t>，並可以申請將前期已繳納之進項稅額</a:t>
            </a:r>
            <a:r>
              <a:rPr lang="en-US" altLang="zh-TW" dirty="0">
                <a:latin typeface="新細明體"/>
              </a:rPr>
              <a:t>(20,000</a:t>
            </a:r>
            <a:r>
              <a:rPr lang="en-US" altLang="zh-TW" dirty="0">
                <a:latin typeface="新細明體"/>
                <a:ea typeface="新細明體"/>
              </a:rPr>
              <a:t>×</a:t>
            </a:r>
            <a:r>
              <a:rPr lang="en-US" altLang="zh-TW" dirty="0">
                <a:latin typeface="新細明體"/>
              </a:rPr>
              <a:t>200</a:t>
            </a:r>
            <a:r>
              <a:rPr lang="en-US" altLang="zh-TW" dirty="0">
                <a:latin typeface="新細明體"/>
                <a:ea typeface="新細明體"/>
              </a:rPr>
              <a:t>×5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=200,000</a:t>
            </a:r>
            <a:r>
              <a:rPr lang="en-US" altLang="zh-TW" dirty="0">
                <a:latin typeface="新細明體"/>
              </a:rPr>
              <a:t>)</a:t>
            </a:r>
            <a:r>
              <a:rPr lang="zh-TW" altLang="en-US" dirty="0">
                <a:latin typeface="新細明體"/>
              </a:rPr>
              <a:t>退回。</a:t>
            </a:r>
            <a:endParaRPr lang="en-US" altLang="zh-TW" dirty="0">
              <a:latin typeface="新細明體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TW" dirty="0">
              <a:latin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114084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適用非加值型營業稅之金融保險業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166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en-US" dirty="0"/>
              <a:t>甲銀行民國</a:t>
            </a:r>
            <a:r>
              <a:rPr lang="en-US" altLang="zh-TW" dirty="0"/>
              <a:t>104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、</a:t>
            </a:r>
            <a:r>
              <a:rPr lang="en-US" altLang="zh-TW" dirty="0"/>
              <a:t>2</a:t>
            </a:r>
            <a:r>
              <a:rPr lang="zh-TW" altLang="en-US" dirty="0"/>
              <a:t>月分之利息收入為新台幣</a:t>
            </a:r>
            <a:r>
              <a:rPr lang="en-US" altLang="zh-TW" dirty="0"/>
              <a:t>10,000,000</a:t>
            </a:r>
            <a:r>
              <a:rPr lang="zh-TW" altLang="en-US" dirty="0"/>
              <a:t>；不動產及保管箱租金收入</a:t>
            </a:r>
            <a:r>
              <a:rPr lang="en-US" altLang="zh-TW" dirty="0"/>
              <a:t>2,000,000</a:t>
            </a:r>
            <a:r>
              <a:rPr lang="zh-TW" altLang="en-US" dirty="0"/>
              <a:t>元，當期所支付之進項稅額共</a:t>
            </a:r>
            <a:r>
              <a:rPr lang="en-US" altLang="zh-TW" dirty="0"/>
              <a:t>20,800</a:t>
            </a:r>
            <a:r>
              <a:rPr lang="zh-TW" altLang="en-US" dirty="0"/>
              <a:t>元，皆取具相關稅額憑證且無稅法規定不可扣抵之項目。如甲銀行未向稽徵機關申請改變營業稅計稅方式，則甲銀行當期應報之營業稅額為多少</a:t>
            </a:r>
            <a:r>
              <a:rPr lang="zh-TW" altLang="en-US" dirty="0">
                <a:latin typeface="新細明體"/>
                <a:ea typeface="新細明體"/>
              </a:rPr>
              <a:t>？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所應報繳之營業稅</a:t>
            </a:r>
            <a:r>
              <a:rPr lang="en-US" altLang="zh-TW" dirty="0">
                <a:latin typeface="新細明體"/>
                <a:ea typeface="新細明體"/>
              </a:rPr>
              <a:t>=</a:t>
            </a:r>
            <a:r>
              <a:rPr lang="zh-TW" altLang="en-US" dirty="0">
                <a:latin typeface="新細明體"/>
                <a:ea typeface="新細明體"/>
              </a:rPr>
              <a:t>專屬銀行業收入</a:t>
            </a:r>
            <a:r>
              <a:rPr lang="en-US" altLang="zh-TW" dirty="0">
                <a:latin typeface="新細明體"/>
                <a:ea typeface="新細明體"/>
              </a:rPr>
              <a:t>×</a:t>
            </a:r>
            <a:r>
              <a:rPr lang="en-US" altLang="zh-TW" dirty="0">
                <a:latin typeface="新細明體"/>
              </a:rPr>
              <a:t>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+</a:t>
            </a:r>
            <a:r>
              <a:rPr lang="zh-TW" altLang="en-US" dirty="0">
                <a:latin typeface="新細明體"/>
              </a:rPr>
              <a:t>非專屬銀行業</a:t>
            </a:r>
            <a:r>
              <a:rPr lang="en-US" altLang="zh-TW" dirty="0">
                <a:latin typeface="新細明體"/>
                <a:ea typeface="新細明體"/>
              </a:rPr>
              <a:t>×</a:t>
            </a:r>
            <a:r>
              <a:rPr lang="en-US" altLang="zh-TW" dirty="0">
                <a:latin typeface="新細明體"/>
              </a:rPr>
              <a:t>5</a:t>
            </a:r>
            <a:r>
              <a:rPr lang="zh-TW" altLang="en-US" dirty="0">
                <a:latin typeface="新細明體"/>
              </a:rPr>
              <a:t>％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r>
              <a:rPr lang="en-US" altLang="zh-TW" dirty="0">
                <a:latin typeface="新細明體"/>
              </a:rPr>
              <a:t>10,000,000×5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+2,000,000×5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=600,000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en-US" altLang="zh-TW" dirty="0">
                <a:latin typeface="新細明體"/>
                <a:ea typeface="新細明體"/>
              </a:rPr>
              <a:t>  </a:t>
            </a:r>
            <a:r>
              <a:rPr lang="zh-TW" altLang="en-US" dirty="0">
                <a:latin typeface="新細明體"/>
                <a:ea typeface="新細明體"/>
              </a:rPr>
              <a:t>且因屬非加值型，故進項稅額不得扣抵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若甲銀行非專屬本業收入已申請改按加值型營業稅納稅時，且當期購進貨物所支付之進項稅額為專供加值型應稅銷售使用，則其應納營業稅額為多少</a:t>
            </a:r>
            <a:r>
              <a:rPr lang="zh-TW" altLang="en-US" dirty="0">
                <a:latin typeface="新細明體"/>
                <a:ea typeface="新細明體"/>
              </a:rPr>
              <a:t>？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en-US" altLang="zh-TW" dirty="0">
                <a:latin typeface="新細明體"/>
              </a:rPr>
              <a:t>10,000,000×5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=500,000(</a:t>
            </a:r>
            <a:r>
              <a:rPr lang="zh-TW" altLang="en-US" dirty="0">
                <a:latin typeface="新細明體"/>
              </a:rPr>
              <a:t>專屬銀行業收入</a:t>
            </a:r>
            <a:r>
              <a:rPr lang="en-US" altLang="zh-TW" dirty="0">
                <a:latin typeface="新細明體"/>
              </a:rPr>
              <a:t>)</a:t>
            </a:r>
          </a:p>
          <a:p>
            <a:pPr marL="0" indent="0">
              <a:buNone/>
            </a:pPr>
            <a:r>
              <a:rPr lang="zh-TW" altLang="en-US" dirty="0"/>
              <a:t>非專屬銀行業收入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銷項稅額：</a:t>
            </a:r>
            <a:r>
              <a:rPr lang="en-US" altLang="zh-TW" dirty="0">
                <a:latin typeface="新細明體"/>
                <a:ea typeface="新細明體"/>
              </a:rPr>
              <a:t>2,000,000÷(1+5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)</a:t>
            </a:r>
            <a:r>
              <a:rPr lang="en-US" altLang="zh-TW" dirty="0">
                <a:latin typeface="新細明體"/>
              </a:rPr>
              <a:t>×5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=95,238</a:t>
            </a: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進項稅額：</a:t>
            </a:r>
            <a:r>
              <a:rPr lang="en-US" altLang="zh-TW" dirty="0">
                <a:latin typeface="新細明體"/>
                <a:ea typeface="新細明體"/>
              </a:rPr>
              <a:t>20,800</a:t>
            </a: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應納稅額：</a:t>
            </a:r>
            <a:r>
              <a:rPr lang="en-US" altLang="zh-TW" dirty="0">
                <a:latin typeface="新細明體"/>
                <a:ea typeface="新細明體"/>
              </a:rPr>
              <a:t>95,238-20,800=74,438</a:t>
            </a:r>
          </a:p>
          <a:p>
            <a:pPr marL="0" indent="0">
              <a:buNone/>
            </a:pP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銀行應納營業稅額為：</a:t>
            </a:r>
            <a:r>
              <a:rPr lang="en-US" altLang="zh-TW" dirty="0">
                <a:latin typeface="新細明體"/>
                <a:ea typeface="新細明體"/>
              </a:rPr>
              <a:t>500,000+74,438=574,438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8925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小規模營業人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439248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乙商店係小規模營業人，經主管稽徵機關查定每月銷售額為新台幣</a:t>
            </a:r>
            <a:r>
              <a:rPr lang="en-US" altLang="zh-TW" dirty="0"/>
              <a:t>100,000</a:t>
            </a:r>
            <a:r>
              <a:rPr lang="zh-TW" altLang="en-US" dirty="0"/>
              <a:t>元，經按其申報符合規定之可扣抵進項稅額合計為</a:t>
            </a:r>
            <a:r>
              <a:rPr lang="en-US" altLang="zh-TW" dirty="0"/>
              <a:t>15,000</a:t>
            </a:r>
            <a:r>
              <a:rPr lang="zh-TW" altLang="en-US" dirty="0"/>
              <a:t>元，試問稽徵當期之應納稅額為若干</a:t>
            </a:r>
            <a:r>
              <a:rPr lang="zh-TW" altLang="en-US" dirty="0">
                <a:latin typeface="新細明體"/>
                <a:ea typeface="新細明體"/>
              </a:rPr>
              <a:t>？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小規模營業人的稅率為</a:t>
            </a:r>
            <a:r>
              <a:rPr lang="en-US" altLang="zh-TW" dirty="0">
                <a:latin typeface="新細明體"/>
                <a:ea typeface="新細明體"/>
              </a:rPr>
              <a:t>1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endParaRPr lang="en-US" altLang="zh-TW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>
                <a:latin typeface="新細明體"/>
                <a:ea typeface="新細明體"/>
              </a:rPr>
              <a:t>應納稅額為：</a:t>
            </a:r>
            <a:r>
              <a:rPr lang="en-US" altLang="zh-TW" dirty="0">
                <a:latin typeface="新細明體"/>
                <a:ea typeface="新細明體"/>
              </a:rPr>
              <a:t>100,000</a:t>
            </a:r>
            <a:r>
              <a:rPr lang="en-US" altLang="zh-TW" dirty="0">
                <a:latin typeface="新細明體"/>
              </a:rPr>
              <a:t>×3(</a:t>
            </a:r>
            <a:r>
              <a:rPr lang="zh-TW" altLang="en-US" dirty="0">
                <a:latin typeface="新細明體"/>
              </a:rPr>
              <a:t>月</a:t>
            </a:r>
            <a:r>
              <a:rPr lang="en-US" altLang="zh-TW" dirty="0">
                <a:latin typeface="新細明體"/>
              </a:rPr>
              <a:t>) ×1</a:t>
            </a:r>
            <a:r>
              <a:rPr lang="zh-TW" altLang="en-US" dirty="0">
                <a:latin typeface="新細明體"/>
              </a:rPr>
              <a:t> ％</a:t>
            </a:r>
            <a:r>
              <a:rPr lang="en-US" altLang="zh-TW" dirty="0">
                <a:latin typeface="新細明體"/>
              </a:rPr>
              <a:t>-15,000</a:t>
            </a:r>
            <a:r>
              <a:rPr lang="zh-TW" altLang="en-US" dirty="0">
                <a:latin typeface="新細明體"/>
              </a:rPr>
              <a:t> </a:t>
            </a:r>
            <a:r>
              <a:rPr lang="en-US" altLang="zh-TW" dirty="0">
                <a:latin typeface="新細明體"/>
              </a:rPr>
              <a:t>×10</a:t>
            </a:r>
            <a:r>
              <a:rPr lang="zh-TW" altLang="en-US" dirty="0">
                <a:latin typeface="新細明體"/>
              </a:rPr>
              <a:t>％ </a:t>
            </a:r>
            <a:r>
              <a:rPr lang="en-US" altLang="zh-TW">
                <a:latin typeface="新細明體"/>
              </a:rPr>
              <a:t>=1,500</a:t>
            </a:r>
            <a:endParaRPr lang="en-US" altLang="zh-TW" dirty="0">
              <a:latin typeface="新細明體"/>
            </a:endParaRP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9242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銷售額、銷項稅額、應納稅額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688632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小明到超商購買商品售價</a:t>
            </a:r>
            <a:r>
              <a:rPr lang="en-US" altLang="zh-TW" dirty="0"/>
              <a:t>105</a:t>
            </a:r>
            <a:r>
              <a:rPr lang="zh-TW" altLang="en-US" dirty="0"/>
              <a:t>元，若超商之進貨成本為</a:t>
            </a:r>
            <a:r>
              <a:rPr lang="en-US" altLang="zh-TW" dirty="0"/>
              <a:t>80</a:t>
            </a:r>
            <a:r>
              <a:rPr lang="zh-TW" altLang="en-US" dirty="0"/>
              <a:t>元，則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endParaRPr lang="en-US" altLang="zh-TW" dirty="0">
              <a:latin typeface="新細明體"/>
              <a:ea typeface="新細明體"/>
            </a:endParaRPr>
          </a:p>
          <a:p>
            <a:r>
              <a:rPr lang="zh-TW" altLang="en-US" dirty="0">
                <a:latin typeface="新細明體"/>
                <a:ea typeface="新細明體"/>
              </a:rPr>
              <a:t>銷售額？</a:t>
            </a:r>
            <a:endParaRPr lang="en-US" altLang="zh-TW" dirty="0">
              <a:latin typeface="新細明體"/>
              <a:ea typeface="新細明體"/>
            </a:endParaRPr>
          </a:p>
          <a:p>
            <a:pPr lvl="1"/>
            <a:r>
              <a:rPr lang="zh-TW" altLang="en-US" dirty="0">
                <a:latin typeface="新細明體"/>
                <a:ea typeface="新細明體"/>
              </a:rPr>
              <a:t>當期開立發票總額</a:t>
            </a:r>
            <a:r>
              <a:rPr lang="en-US" altLang="zh-TW" dirty="0">
                <a:latin typeface="新細明體"/>
                <a:ea typeface="新細明體"/>
              </a:rPr>
              <a:t>÷(1+5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)</a:t>
            </a:r>
            <a:r>
              <a:rPr lang="zh-TW" altLang="en-US" dirty="0">
                <a:latin typeface="新細明體"/>
                <a:ea typeface="新細明體"/>
              </a:rPr>
              <a:t>：</a:t>
            </a:r>
            <a:endParaRPr lang="en-US" altLang="zh-TW" dirty="0">
              <a:latin typeface="新細明體"/>
              <a:ea typeface="新細明體"/>
            </a:endParaRPr>
          </a:p>
          <a:p>
            <a:pPr lvl="1"/>
            <a:r>
              <a:rPr lang="en-US" altLang="zh-TW" dirty="0">
                <a:latin typeface="新細明體"/>
                <a:ea typeface="新細明體"/>
              </a:rPr>
              <a:t>105</a:t>
            </a:r>
            <a:r>
              <a:rPr lang="en-US" altLang="zh-TW" dirty="0">
                <a:latin typeface="新細明體"/>
              </a:rPr>
              <a:t>÷(1+5</a:t>
            </a:r>
            <a:r>
              <a:rPr lang="zh-TW" altLang="en-US" dirty="0">
                <a:latin typeface="新細明體"/>
              </a:rPr>
              <a:t>％</a:t>
            </a:r>
            <a:r>
              <a:rPr lang="en-US" altLang="zh-TW" dirty="0">
                <a:latin typeface="新細明體"/>
              </a:rPr>
              <a:t>)=100</a:t>
            </a:r>
            <a:r>
              <a:rPr lang="zh-TW" altLang="en-US" dirty="0">
                <a:latin typeface="新細明體"/>
              </a:rPr>
              <a:t>元</a:t>
            </a:r>
            <a:endParaRPr lang="en-US" altLang="zh-TW" dirty="0">
              <a:latin typeface="新細明體"/>
              <a:ea typeface="新細明體"/>
            </a:endParaRPr>
          </a:p>
          <a:p>
            <a:r>
              <a:rPr lang="zh-TW" altLang="en-US" dirty="0">
                <a:latin typeface="新細明體"/>
                <a:ea typeface="新細明體"/>
              </a:rPr>
              <a:t>銷項稅額</a:t>
            </a:r>
            <a:r>
              <a:rPr lang="zh-TW" altLang="en-US" dirty="0">
                <a:latin typeface="新細明體"/>
              </a:rPr>
              <a:t>？</a:t>
            </a:r>
            <a:endParaRPr lang="en-US" altLang="zh-TW" dirty="0">
              <a:latin typeface="新細明體"/>
              <a:ea typeface="新細明體"/>
            </a:endParaRPr>
          </a:p>
          <a:p>
            <a:pPr lvl="1"/>
            <a:r>
              <a:rPr lang="zh-TW" altLang="en-US" dirty="0">
                <a:latin typeface="新細明體"/>
                <a:ea typeface="新細明體"/>
              </a:rPr>
              <a:t>銷售額</a:t>
            </a:r>
            <a:r>
              <a:rPr lang="en-US" altLang="zh-TW" dirty="0">
                <a:latin typeface="新細明體"/>
                <a:ea typeface="新細明體"/>
              </a:rPr>
              <a:t>×5</a:t>
            </a:r>
            <a:r>
              <a:rPr lang="zh-TW" altLang="en-US" dirty="0">
                <a:latin typeface="新細明體"/>
              </a:rPr>
              <a:t>％</a:t>
            </a:r>
            <a:endParaRPr lang="en-US" altLang="zh-TW" dirty="0">
              <a:latin typeface="新細明體"/>
            </a:endParaRPr>
          </a:p>
          <a:p>
            <a:pPr lvl="1"/>
            <a:r>
              <a:rPr lang="en-US" altLang="zh-TW" dirty="0">
                <a:latin typeface="新細明體"/>
                <a:ea typeface="新細明體"/>
              </a:rPr>
              <a:t>100×5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=5</a:t>
            </a:r>
            <a:r>
              <a:rPr lang="zh-TW" altLang="en-US" dirty="0">
                <a:latin typeface="新細明體"/>
                <a:ea typeface="新細明體"/>
              </a:rPr>
              <a:t>元</a:t>
            </a:r>
            <a:r>
              <a:rPr lang="en-US" altLang="zh-TW" dirty="0">
                <a:latin typeface="新細明體"/>
                <a:ea typeface="新細明體"/>
              </a:rPr>
              <a:t>(</a:t>
            </a:r>
            <a:r>
              <a:rPr lang="zh-TW" altLang="en-US" dirty="0">
                <a:latin typeface="新細明體"/>
                <a:ea typeface="新細明體"/>
              </a:rPr>
              <a:t>未滿</a:t>
            </a:r>
            <a:r>
              <a:rPr lang="en-US" altLang="zh-TW" dirty="0">
                <a:latin typeface="新細明體"/>
                <a:ea typeface="新細明體"/>
              </a:rPr>
              <a:t>1</a:t>
            </a:r>
            <a:r>
              <a:rPr lang="zh-TW" altLang="en-US" dirty="0">
                <a:latin typeface="新細明體"/>
                <a:ea typeface="新細明體"/>
              </a:rPr>
              <a:t>元，按四捨五入計算</a:t>
            </a:r>
            <a:r>
              <a:rPr lang="en-US" altLang="zh-TW" dirty="0">
                <a:latin typeface="新細明體"/>
                <a:ea typeface="新細明體"/>
              </a:rPr>
              <a:t>)</a:t>
            </a:r>
          </a:p>
          <a:p>
            <a:r>
              <a:rPr lang="zh-TW" altLang="en-US" dirty="0">
                <a:latin typeface="新細明體"/>
                <a:ea typeface="新細明體"/>
              </a:rPr>
              <a:t>應納營業稅額</a:t>
            </a:r>
            <a:r>
              <a:rPr lang="zh-TW" altLang="en-US" dirty="0">
                <a:latin typeface="新細明體"/>
              </a:rPr>
              <a:t>？</a:t>
            </a:r>
            <a:endParaRPr lang="en-US" altLang="zh-TW" dirty="0">
              <a:latin typeface="新細明體"/>
            </a:endParaRPr>
          </a:p>
          <a:p>
            <a:pPr lvl="1"/>
            <a:r>
              <a:rPr lang="zh-TW" altLang="en-US" dirty="0">
                <a:latin typeface="新細明體"/>
              </a:rPr>
              <a:t>銷項稅額</a:t>
            </a:r>
            <a:r>
              <a:rPr lang="en-US" altLang="zh-TW" dirty="0">
                <a:latin typeface="新細明體"/>
              </a:rPr>
              <a:t>-</a:t>
            </a:r>
            <a:r>
              <a:rPr lang="zh-TW" altLang="en-US" dirty="0">
                <a:latin typeface="新細明體"/>
              </a:rPr>
              <a:t>進項稅額</a:t>
            </a:r>
            <a:r>
              <a:rPr lang="en-US" altLang="zh-TW" dirty="0">
                <a:latin typeface="新細明體"/>
              </a:rPr>
              <a:t>=5-(80</a:t>
            </a:r>
            <a:r>
              <a:rPr lang="en-US" altLang="zh-TW" dirty="0">
                <a:latin typeface="新細明體"/>
                <a:ea typeface="新細明體"/>
              </a:rPr>
              <a:t>×5</a:t>
            </a:r>
            <a:r>
              <a:rPr lang="zh-TW" altLang="en-US" dirty="0">
                <a:latin typeface="新細明體"/>
                <a:ea typeface="新細明體"/>
              </a:rPr>
              <a:t>％</a:t>
            </a:r>
            <a:r>
              <a:rPr lang="en-US" altLang="zh-TW" dirty="0">
                <a:latin typeface="新細明體"/>
                <a:ea typeface="新細明體"/>
              </a:rPr>
              <a:t>)=1</a:t>
            </a:r>
            <a:r>
              <a:rPr lang="zh-TW" altLang="en-US" dirty="0">
                <a:latin typeface="新細明體"/>
                <a:ea typeface="新細明體"/>
              </a:rPr>
              <a:t>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814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360039"/>
          </a:xfrm>
        </p:spPr>
        <p:txBody>
          <a:bodyPr>
            <a:noAutofit/>
          </a:bodyPr>
          <a:lstStyle/>
          <a:p>
            <a:pPr algn="ctr"/>
            <a:r>
              <a:rPr lang="zh-TW" altLang="en-US" sz="3200" dirty="0"/>
              <a:t>應納</a:t>
            </a:r>
            <a:r>
              <a:rPr lang="en-US" altLang="zh-TW" sz="3200" dirty="0"/>
              <a:t>(</a:t>
            </a:r>
            <a:r>
              <a:rPr lang="zh-TW" altLang="en-US" sz="3200" dirty="0"/>
              <a:t>溢付</a:t>
            </a:r>
            <a:r>
              <a:rPr lang="en-US" altLang="zh-TW" sz="3200" dirty="0"/>
              <a:t>)</a:t>
            </a:r>
            <a:r>
              <a:rPr lang="zh-TW" altLang="en-US" sz="3200" dirty="0"/>
              <a:t>稅額、應退稅額、留抵稅額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800" dirty="0"/>
              <a:t>大中公司</a:t>
            </a:r>
            <a:r>
              <a:rPr lang="en-US" altLang="zh-TW" sz="1800" dirty="0"/>
              <a:t>1</a:t>
            </a:r>
            <a:r>
              <a:rPr lang="zh-TW" altLang="en-US" sz="1800" dirty="0"/>
              <a:t>至</a:t>
            </a:r>
            <a:r>
              <a:rPr lang="en-US" altLang="zh-TW" sz="1800" dirty="0"/>
              <a:t>2</a:t>
            </a:r>
            <a:r>
              <a:rPr lang="zh-TW" altLang="en-US" sz="1800" dirty="0"/>
              <a:t>月外銷電腦周邊設備一批銷售額</a:t>
            </a:r>
            <a:r>
              <a:rPr lang="en-US" altLang="zh-TW" sz="1800" dirty="0"/>
              <a:t>5,000,000</a:t>
            </a:r>
            <a:r>
              <a:rPr lang="zh-TW" altLang="en-US" sz="1800" dirty="0"/>
              <a:t>元，接受科學園區事業上華公司委託代工收取代工費</a:t>
            </a:r>
            <a:r>
              <a:rPr lang="en-US" altLang="zh-TW" sz="1800" dirty="0"/>
              <a:t>32,800,000</a:t>
            </a:r>
            <a:r>
              <a:rPr lang="zh-TW" altLang="en-US" sz="1800" dirty="0"/>
              <a:t>元，銷售課稅區廠商電腦耗材定價</a:t>
            </a:r>
            <a:r>
              <a:rPr lang="en-US" altLang="zh-TW" sz="1800" dirty="0"/>
              <a:t>6,300,000</a:t>
            </a:r>
            <a:r>
              <a:rPr lang="zh-TW" altLang="en-US" sz="1800" dirty="0"/>
              <a:t>元，進貨</a:t>
            </a:r>
            <a:r>
              <a:rPr lang="en-US" altLang="zh-TW" sz="1800" dirty="0"/>
              <a:t>21,000,000</a:t>
            </a:r>
            <a:r>
              <a:rPr lang="zh-TW" altLang="en-US" sz="1800" dirty="0"/>
              <a:t>元</a:t>
            </a:r>
            <a:r>
              <a:rPr lang="en-US" altLang="zh-TW" sz="1800" dirty="0"/>
              <a:t>(</a:t>
            </a:r>
            <a:r>
              <a:rPr lang="zh-TW" altLang="en-US" sz="1800" dirty="0"/>
              <a:t>含稅</a:t>
            </a:r>
            <a:r>
              <a:rPr lang="en-US" altLang="zh-TW" sz="1800" dirty="0"/>
              <a:t>)</a:t>
            </a:r>
            <a:r>
              <a:rPr lang="zh-TW" altLang="en-US" sz="1800" dirty="0"/>
              <a:t>，購進生產機器設備</a:t>
            </a:r>
            <a:r>
              <a:rPr lang="en-US" altLang="zh-TW" sz="1800" dirty="0"/>
              <a:t>37,800,000</a:t>
            </a:r>
            <a:r>
              <a:rPr lang="zh-TW" altLang="en-US" sz="1800" dirty="0"/>
              <a:t>元</a:t>
            </a:r>
            <a:r>
              <a:rPr lang="en-US" altLang="zh-TW" sz="1800" dirty="0"/>
              <a:t>(</a:t>
            </a:r>
            <a:r>
              <a:rPr lang="zh-TW" altLang="en-US" sz="1800" dirty="0"/>
              <a:t>含稅</a:t>
            </a:r>
            <a:r>
              <a:rPr lang="en-US" altLang="zh-TW" sz="1800" dirty="0"/>
              <a:t>)</a:t>
            </a:r>
            <a:r>
              <a:rPr lang="zh-TW" altLang="en-US" sz="1800" dirty="0"/>
              <a:t>及</a:t>
            </a:r>
            <a:r>
              <a:rPr lang="en-US" altLang="zh-TW" sz="1800" dirty="0"/>
              <a:t>5</a:t>
            </a:r>
            <a:r>
              <a:rPr lang="zh-TW" altLang="en-US" sz="1800" dirty="0"/>
              <a:t>人座自用車</a:t>
            </a:r>
            <a:r>
              <a:rPr lang="en-US" altLang="zh-TW" sz="1800" dirty="0"/>
              <a:t>1,945,000</a:t>
            </a:r>
            <a:r>
              <a:rPr lang="zh-TW" altLang="en-US" sz="1800" dirty="0"/>
              <a:t>元，倘上開進項均取得合法進項稅額扣抵憑證，則當期大中公司應申報之應納或溢付營業稅額為若干</a:t>
            </a:r>
            <a:r>
              <a:rPr lang="zh-TW" altLang="en-US" sz="1800" dirty="0">
                <a:latin typeface="新細明體"/>
                <a:ea typeface="新細明體"/>
              </a:rPr>
              <a:t>？主管稽徵機關應退還之稅額若干</a:t>
            </a:r>
            <a:r>
              <a:rPr lang="zh-TW" altLang="en-US" sz="1800" dirty="0">
                <a:latin typeface="新細明體"/>
              </a:rPr>
              <a:t>？留抵稅額若干？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銷項稅額：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外銷電腦設備適用零稅率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銷售保稅區營業人供營運之貨物或勞務適用零稅率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銷售課稅區廠商電腦耗材銷項稅額</a:t>
            </a:r>
            <a:r>
              <a:rPr lang="en-US" altLang="zh-TW" sz="1800" dirty="0">
                <a:latin typeface="新細明體"/>
              </a:rPr>
              <a:t>6,300,000</a:t>
            </a:r>
            <a:r>
              <a:rPr lang="zh-TW" altLang="en-US" sz="1800" dirty="0">
                <a:latin typeface="新細明體"/>
                <a:ea typeface="新細明體"/>
              </a:rPr>
              <a:t>÷</a:t>
            </a:r>
            <a:r>
              <a:rPr lang="en-US" altLang="zh-TW" sz="1800" dirty="0">
                <a:latin typeface="新細明體"/>
                <a:ea typeface="新細明體"/>
              </a:rPr>
              <a:t>(1+5</a:t>
            </a:r>
            <a:r>
              <a:rPr lang="zh-TW" altLang="en-US" sz="1800" dirty="0">
                <a:latin typeface="新細明體"/>
                <a:ea typeface="新細明體"/>
              </a:rPr>
              <a:t>％</a:t>
            </a:r>
            <a:r>
              <a:rPr lang="en-US" altLang="zh-TW" sz="1800" dirty="0">
                <a:latin typeface="新細明體"/>
                <a:ea typeface="新細明體"/>
              </a:rPr>
              <a:t>)×5</a:t>
            </a:r>
            <a:r>
              <a:rPr lang="zh-TW" altLang="en-US" sz="1800" dirty="0">
                <a:latin typeface="新細明體"/>
                <a:ea typeface="新細明體"/>
              </a:rPr>
              <a:t>％</a:t>
            </a:r>
            <a:r>
              <a:rPr lang="en-US" altLang="zh-TW" sz="1800" dirty="0">
                <a:latin typeface="新細明體"/>
                <a:ea typeface="新細明體"/>
              </a:rPr>
              <a:t>=300,000</a:t>
            </a:r>
            <a:r>
              <a:rPr lang="zh-TW" altLang="en-US" sz="1800" dirty="0">
                <a:latin typeface="新細明體"/>
                <a:ea typeface="新細明體"/>
              </a:rPr>
              <a:t>元</a:t>
            </a:r>
            <a:endParaRPr lang="en-US" altLang="zh-TW" sz="1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  <a:ea typeface="新細明體"/>
              </a:rPr>
              <a:t>得扣抵之進項稅額：</a:t>
            </a:r>
            <a:endParaRPr lang="en-US" altLang="zh-TW" sz="1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  <a:ea typeface="新細明體"/>
              </a:rPr>
              <a:t>進貨</a:t>
            </a:r>
            <a:r>
              <a:rPr lang="en-US" altLang="zh-TW" sz="1800" dirty="0">
                <a:latin typeface="新細明體"/>
                <a:ea typeface="新細明體"/>
              </a:rPr>
              <a:t>21,000,000</a:t>
            </a:r>
            <a:r>
              <a:rPr lang="zh-TW" altLang="en-US" sz="1800" dirty="0">
                <a:latin typeface="新細明體"/>
              </a:rPr>
              <a:t>÷</a:t>
            </a:r>
            <a:r>
              <a:rPr lang="en-US" altLang="zh-TW" sz="1800" dirty="0">
                <a:latin typeface="新細明體"/>
              </a:rPr>
              <a:t>(1+5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)×5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=1,000,000</a:t>
            </a:r>
            <a:r>
              <a:rPr lang="zh-TW" altLang="en-US" sz="1800" dirty="0">
                <a:latin typeface="新細明體"/>
              </a:rPr>
              <a:t>元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購進生產機器設備</a:t>
            </a:r>
            <a:r>
              <a:rPr lang="en-US" altLang="zh-TW" sz="1800" dirty="0">
                <a:latin typeface="新細明體"/>
              </a:rPr>
              <a:t>37,800,000</a:t>
            </a:r>
            <a:r>
              <a:rPr lang="zh-TW" altLang="en-US" sz="1800" dirty="0">
                <a:latin typeface="新細明體"/>
              </a:rPr>
              <a:t>÷</a:t>
            </a:r>
            <a:r>
              <a:rPr lang="en-US" altLang="zh-TW" sz="1800" dirty="0">
                <a:latin typeface="新細明體"/>
              </a:rPr>
              <a:t>(1+5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)×5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=1,800,000</a:t>
            </a:r>
            <a:r>
              <a:rPr lang="zh-TW" altLang="en-US" sz="1800" dirty="0">
                <a:latin typeface="新細明體"/>
              </a:rPr>
              <a:t>元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購買</a:t>
            </a:r>
            <a:r>
              <a:rPr lang="en-US" altLang="zh-TW" sz="1800" dirty="0">
                <a:latin typeface="新細明體"/>
              </a:rPr>
              <a:t>5</a:t>
            </a:r>
            <a:r>
              <a:rPr lang="zh-TW" altLang="en-US" sz="1800" dirty="0">
                <a:latin typeface="新細明體"/>
              </a:rPr>
              <a:t>人座自用車</a:t>
            </a:r>
            <a:r>
              <a:rPr lang="en-US" altLang="zh-TW" sz="1800" dirty="0">
                <a:latin typeface="新細明體"/>
              </a:rPr>
              <a:t>1,945,000</a:t>
            </a:r>
            <a:r>
              <a:rPr lang="zh-TW" altLang="en-US" sz="1800" dirty="0">
                <a:latin typeface="新細明體"/>
              </a:rPr>
              <a:t>，其進項不得扣抵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得扣抵之進項稅額合計</a:t>
            </a:r>
            <a:r>
              <a:rPr lang="en-US" altLang="zh-TW" sz="1800" dirty="0">
                <a:latin typeface="新細明體"/>
              </a:rPr>
              <a:t>2,800,000</a:t>
            </a:r>
            <a:r>
              <a:rPr lang="zh-TW" altLang="en-US" sz="1800" dirty="0">
                <a:latin typeface="新細明體"/>
              </a:rPr>
              <a:t>元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當其應申報營業稅：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en-US" altLang="zh-TW" sz="1800" dirty="0">
                <a:latin typeface="新細明體"/>
              </a:rPr>
              <a:t>300,000-2,800,000=-2,500,000</a:t>
            </a:r>
            <a:r>
              <a:rPr lang="zh-TW" altLang="en-US" sz="1800" dirty="0">
                <a:latin typeface="新細明體"/>
              </a:rPr>
              <a:t>元</a:t>
            </a:r>
            <a:r>
              <a:rPr lang="en-US" altLang="zh-TW" sz="1800" dirty="0">
                <a:latin typeface="新細明體"/>
              </a:rPr>
              <a:t>(</a:t>
            </a:r>
            <a:r>
              <a:rPr lang="zh-TW" altLang="en-US" sz="1800" dirty="0">
                <a:latin typeface="新細明體"/>
              </a:rPr>
              <a:t>溢付</a:t>
            </a:r>
            <a:r>
              <a:rPr lang="en-US" altLang="zh-TW" sz="1800" dirty="0">
                <a:latin typeface="新細明體"/>
              </a:rPr>
              <a:t>)</a:t>
            </a: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計算可退稅限額：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零稅率銷售額</a:t>
            </a:r>
            <a:r>
              <a:rPr lang="en-US" altLang="zh-TW" sz="1800" dirty="0">
                <a:latin typeface="新細明體"/>
              </a:rPr>
              <a:t>+</a:t>
            </a:r>
            <a:r>
              <a:rPr lang="zh-TW" altLang="en-US" sz="1800" dirty="0">
                <a:latin typeface="新細明體"/>
              </a:rPr>
              <a:t>取得資產溢付稅額</a:t>
            </a:r>
            <a:r>
              <a:rPr lang="en-US" altLang="zh-TW" sz="1800" dirty="0">
                <a:latin typeface="新細明體"/>
              </a:rPr>
              <a:t>=(5,000,000+32,800,000)</a:t>
            </a:r>
            <a:r>
              <a:rPr lang="en-US" altLang="zh-TW" sz="1800" dirty="0">
                <a:latin typeface="新細明體"/>
                <a:ea typeface="新細明體"/>
              </a:rPr>
              <a:t>×5</a:t>
            </a:r>
            <a:r>
              <a:rPr lang="zh-TW" altLang="en-US" sz="1800" dirty="0">
                <a:latin typeface="新細明體"/>
                <a:ea typeface="新細明體"/>
              </a:rPr>
              <a:t>％</a:t>
            </a:r>
            <a:r>
              <a:rPr lang="en-US" altLang="zh-TW" sz="1800" dirty="0">
                <a:latin typeface="新細明體"/>
                <a:ea typeface="新細明體"/>
              </a:rPr>
              <a:t>+37,800,000</a:t>
            </a:r>
            <a:r>
              <a:rPr lang="en-US" altLang="zh-TW" sz="1800" dirty="0">
                <a:latin typeface="新細明體"/>
              </a:rPr>
              <a:t> </a:t>
            </a:r>
            <a:r>
              <a:rPr lang="en-US" altLang="zh-TW" sz="1800" dirty="0">
                <a:latin typeface="新細明體"/>
                <a:ea typeface="新細明體"/>
              </a:rPr>
              <a:t>÷</a:t>
            </a:r>
            <a:r>
              <a:rPr lang="en-US" altLang="zh-TW" sz="1800" dirty="0">
                <a:latin typeface="新細明體"/>
              </a:rPr>
              <a:t>(1+5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)×5</a:t>
            </a:r>
            <a:r>
              <a:rPr lang="zh-TW" altLang="en-US" sz="1800" dirty="0">
                <a:latin typeface="新細明體"/>
              </a:rPr>
              <a:t>％</a:t>
            </a:r>
            <a:r>
              <a:rPr lang="en-US" altLang="zh-TW" sz="1800" dirty="0">
                <a:latin typeface="新細明體"/>
              </a:rPr>
              <a:t>=3,690,000</a:t>
            </a:r>
            <a:r>
              <a:rPr lang="zh-TW" altLang="en-US" sz="1800" dirty="0">
                <a:latin typeface="新細明體"/>
              </a:rPr>
              <a:t>元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r>
              <a:rPr lang="zh-TW" altLang="en-US" sz="1800" dirty="0">
                <a:latin typeface="新細明體"/>
              </a:rPr>
              <a:t>溢付稅額小於退稅限額，故應退稅</a:t>
            </a:r>
            <a:r>
              <a:rPr lang="en-US" altLang="zh-TW" sz="1800" dirty="0">
                <a:latin typeface="新細明體"/>
              </a:rPr>
              <a:t>250</a:t>
            </a:r>
            <a:r>
              <a:rPr lang="zh-TW" altLang="en-US" sz="1800" dirty="0">
                <a:latin typeface="新細明體"/>
              </a:rPr>
              <a:t>萬，本期留抵稅額為</a:t>
            </a:r>
            <a:r>
              <a:rPr lang="en-US" altLang="zh-TW" sz="1800" dirty="0">
                <a:latin typeface="新細明體"/>
              </a:rPr>
              <a:t>0</a:t>
            </a:r>
            <a:r>
              <a:rPr lang="zh-TW" altLang="en-US" sz="1800" dirty="0">
                <a:latin typeface="新細明體"/>
              </a:rPr>
              <a:t>。</a:t>
            </a:r>
            <a:endParaRPr lang="en-US" altLang="zh-TW" sz="1800" dirty="0">
              <a:latin typeface="新細明體"/>
            </a:endParaRPr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26503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147248" cy="504056"/>
          </a:xfrm>
        </p:spPr>
        <p:txBody>
          <a:bodyPr>
            <a:noAutofit/>
          </a:bodyPr>
          <a:lstStyle/>
          <a:p>
            <a:pPr algn="ctr"/>
            <a:r>
              <a:rPr lang="zh-TW" altLang="en-US" sz="3600" dirty="0"/>
              <a:t>兼營營業人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800" dirty="0"/>
              <a:t>大河公司為兼營營業人，其</a:t>
            </a:r>
            <a:r>
              <a:rPr lang="en-US" altLang="zh-TW" sz="2800" dirty="0"/>
              <a:t>110</a:t>
            </a:r>
            <a:r>
              <a:rPr lang="zh-TW" altLang="en-US" sz="2800" dirty="0"/>
              <a:t>年</a:t>
            </a:r>
            <a:r>
              <a:rPr lang="en-US" altLang="zh-TW" sz="2800" dirty="0"/>
              <a:t>3</a:t>
            </a:r>
            <a:r>
              <a:rPr lang="zh-TW" altLang="en-US" sz="2800" dirty="0"/>
              <a:t>至</a:t>
            </a:r>
            <a:r>
              <a:rPr lang="en-US" altLang="zh-TW" sz="2800" dirty="0"/>
              <a:t>4</a:t>
            </a:r>
            <a:r>
              <a:rPr lang="zh-TW" altLang="en-US" sz="2800" dirty="0"/>
              <a:t>月發生下列交易</a:t>
            </a:r>
            <a:r>
              <a:rPr lang="zh-TW" altLang="en-US" sz="2800" dirty="0">
                <a:latin typeface="新細明體"/>
                <a:ea typeface="新細明體"/>
              </a:rPr>
              <a:t>：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2800" dirty="0">
                <a:latin typeface="新細明體"/>
                <a:ea typeface="新細明體"/>
              </a:rPr>
              <a:t>購買國外勞務</a:t>
            </a:r>
            <a:r>
              <a:rPr lang="en-US" altLang="zh-TW" sz="2800" dirty="0">
                <a:latin typeface="新細明體"/>
                <a:ea typeface="新細明體"/>
              </a:rPr>
              <a:t>400,000</a:t>
            </a:r>
            <a:r>
              <a:rPr lang="zh-TW" altLang="en-US" sz="2800" dirty="0">
                <a:latin typeface="新細明體"/>
                <a:ea typeface="新細明體"/>
              </a:rPr>
              <a:t>元，其中</a:t>
            </a:r>
            <a:r>
              <a:rPr lang="en-US" altLang="zh-TW" sz="2800" dirty="0">
                <a:latin typeface="新細明體"/>
                <a:ea typeface="新細明體"/>
              </a:rPr>
              <a:t>200,000</a:t>
            </a:r>
            <a:r>
              <a:rPr lang="zh-TW" altLang="en-US" sz="2800" dirty="0">
                <a:latin typeface="新細明體"/>
                <a:ea typeface="新細明體"/>
              </a:rPr>
              <a:t>元專供銷售應稅貨物使用，</a:t>
            </a:r>
            <a:r>
              <a:rPr lang="en-US" altLang="zh-TW" sz="2800" dirty="0">
                <a:latin typeface="新細明體"/>
                <a:ea typeface="新細明體"/>
              </a:rPr>
              <a:t>120,000</a:t>
            </a:r>
            <a:r>
              <a:rPr lang="zh-TW" altLang="en-US" sz="2800" dirty="0">
                <a:latin typeface="新細明體"/>
                <a:ea typeface="新細明體"/>
              </a:rPr>
              <a:t>元專供銷售免稅貨物使用，其餘</a:t>
            </a:r>
            <a:r>
              <a:rPr lang="en-US" altLang="zh-TW" sz="2800" dirty="0">
                <a:latin typeface="新細明體"/>
                <a:ea typeface="新細明體"/>
              </a:rPr>
              <a:t>80,000</a:t>
            </a:r>
            <a:r>
              <a:rPr lang="zh-TW" altLang="en-US" sz="2800" dirty="0">
                <a:latin typeface="新細明體"/>
                <a:ea typeface="新細明體"/>
              </a:rPr>
              <a:t>元為共同使用。另假設當期免稅銷售額與銷售總額分別為</a:t>
            </a:r>
            <a:r>
              <a:rPr lang="en-US" altLang="zh-TW" sz="2800" dirty="0">
                <a:latin typeface="新細明體"/>
                <a:ea typeface="新細明體"/>
              </a:rPr>
              <a:t>800,000</a:t>
            </a:r>
            <a:r>
              <a:rPr lang="zh-TW" altLang="en-US" sz="2800" dirty="0">
                <a:latin typeface="新細明體"/>
                <a:ea typeface="新細明體"/>
              </a:rPr>
              <a:t>元與</a:t>
            </a:r>
            <a:r>
              <a:rPr lang="en-US" altLang="zh-TW" sz="2800" dirty="0">
                <a:latin typeface="新細明體"/>
                <a:ea typeface="新細明體"/>
              </a:rPr>
              <a:t>4,000,000</a:t>
            </a:r>
            <a:r>
              <a:rPr lang="zh-TW" altLang="en-US" sz="2800" dirty="0">
                <a:latin typeface="新細明體"/>
                <a:ea typeface="新細明體"/>
              </a:rPr>
              <a:t>元</a:t>
            </a:r>
            <a:r>
              <a:rPr lang="en-US" altLang="zh-TW" sz="2800" dirty="0">
                <a:latin typeface="新細明體"/>
                <a:ea typeface="新細明體"/>
              </a:rPr>
              <a:t>(</a:t>
            </a:r>
            <a:r>
              <a:rPr lang="zh-TW" altLang="en-US" sz="2800" dirty="0">
                <a:latin typeface="新細明體"/>
                <a:ea typeface="新細明體"/>
              </a:rPr>
              <a:t>以上金額均不含稅</a:t>
            </a:r>
            <a:r>
              <a:rPr lang="en-US" altLang="zh-TW" sz="2800" dirty="0">
                <a:latin typeface="新細明體"/>
                <a:ea typeface="新細明體"/>
              </a:rPr>
              <a:t>)</a:t>
            </a:r>
            <a:r>
              <a:rPr lang="zh-TW" altLang="en-US" sz="2800" dirty="0">
                <a:latin typeface="新細明體"/>
                <a:ea typeface="新細明體"/>
              </a:rPr>
              <a:t>。請分別依下列兩種方法計算該公司購買國外勞務之應納稅額：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en-US" altLang="zh-TW" sz="2800" dirty="0">
                <a:latin typeface="新細明體"/>
                <a:ea typeface="新細明體"/>
              </a:rPr>
              <a:t>(</a:t>
            </a:r>
            <a:r>
              <a:rPr lang="zh-TW" altLang="en-US" sz="2800" dirty="0">
                <a:latin typeface="新細明體"/>
                <a:ea typeface="新細明體"/>
              </a:rPr>
              <a:t>一</a:t>
            </a:r>
            <a:r>
              <a:rPr lang="en-US" altLang="zh-TW" sz="2800" dirty="0">
                <a:latin typeface="新細明體"/>
                <a:ea typeface="新細明體"/>
              </a:rPr>
              <a:t>)</a:t>
            </a:r>
            <a:r>
              <a:rPr lang="zh-TW" altLang="en-US" sz="2800" dirty="0">
                <a:latin typeface="新細明體"/>
                <a:ea typeface="新細明體"/>
              </a:rPr>
              <a:t>比例扣抵法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2800" dirty="0">
                <a:latin typeface="新細明體"/>
                <a:ea typeface="新細明體"/>
              </a:rPr>
              <a:t>   </a:t>
            </a:r>
            <a:r>
              <a:rPr lang="en-US" altLang="zh-TW" sz="2800" dirty="0">
                <a:latin typeface="新細明體"/>
                <a:ea typeface="新細明體"/>
              </a:rPr>
              <a:t>40</a:t>
            </a:r>
            <a:r>
              <a:rPr lang="zh-TW" altLang="en-US" sz="2800" dirty="0">
                <a:latin typeface="新細明體"/>
                <a:ea typeface="新細明體"/>
              </a:rPr>
              <a:t>萬</a:t>
            </a:r>
            <a:r>
              <a:rPr lang="en-US" altLang="zh-TW" sz="2800" dirty="0">
                <a:latin typeface="新細明體"/>
                <a:ea typeface="新細明體"/>
              </a:rPr>
              <a:t>×5</a:t>
            </a:r>
            <a:r>
              <a:rPr lang="zh-TW" altLang="en-US" sz="2800" dirty="0">
                <a:latin typeface="新細明體"/>
                <a:ea typeface="新細明體"/>
              </a:rPr>
              <a:t>％</a:t>
            </a:r>
            <a:r>
              <a:rPr lang="en-US" altLang="zh-TW" sz="2800" dirty="0">
                <a:latin typeface="新細明體"/>
                <a:ea typeface="新細明體"/>
              </a:rPr>
              <a:t>×</a:t>
            </a:r>
            <a:r>
              <a:rPr lang="zh-TW" altLang="en-US" sz="2800" dirty="0">
                <a:latin typeface="新細明體"/>
                <a:ea typeface="新細明體"/>
              </a:rPr>
              <a:t>當期不得扣抵比例</a:t>
            </a:r>
            <a:r>
              <a:rPr lang="en-US" altLang="zh-TW" sz="2800" dirty="0">
                <a:latin typeface="新細明體"/>
                <a:ea typeface="新細明體"/>
              </a:rPr>
              <a:t>(80</a:t>
            </a:r>
            <a:r>
              <a:rPr lang="zh-TW" altLang="en-US" sz="2800" dirty="0">
                <a:latin typeface="新細明體"/>
                <a:ea typeface="新細明體"/>
              </a:rPr>
              <a:t>萬</a:t>
            </a:r>
            <a:r>
              <a:rPr lang="en-US" altLang="zh-TW" sz="2800" dirty="0">
                <a:latin typeface="新細明體"/>
                <a:ea typeface="新細明體"/>
              </a:rPr>
              <a:t>÷400</a:t>
            </a:r>
            <a:r>
              <a:rPr lang="zh-TW" altLang="en-US" sz="2800" dirty="0">
                <a:latin typeface="新細明體"/>
                <a:ea typeface="新細明體"/>
              </a:rPr>
              <a:t>萬</a:t>
            </a:r>
            <a:r>
              <a:rPr lang="en-US" altLang="zh-TW" sz="2800" dirty="0">
                <a:latin typeface="新細明體"/>
                <a:ea typeface="新細明體"/>
              </a:rPr>
              <a:t>)=4000</a:t>
            </a:r>
            <a:r>
              <a:rPr lang="zh-TW" altLang="en-US" sz="2800" dirty="0">
                <a:latin typeface="新細明體"/>
                <a:ea typeface="新細明體"/>
              </a:rPr>
              <a:t>元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2800" dirty="0">
                <a:latin typeface="新細明體"/>
                <a:ea typeface="新細明體"/>
              </a:rPr>
              <a:t>   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en-US" altLang="zh-TW" sz="2800" dirty="0">
                <a:latin typeface="新細明體"/>
                <a:ea typeface="新細明體"/>
              </a:rPr>
              <a:t>(</a:t>
            </a:r>
            <a:r>
              <a:rPr lang="zh-TW" altLang="en-US" sz="2800" dirty="0">
                <a:latin typeface="新細明體"/>
                <a:ea typeface="新細明體"/>
              </a:rPr>
              <a:t>二</a:t>
            </a:r>
            <a:r>
              <a:rPr lang="en-US" altLang="zh-TW" sz="2800" dirty="0">
                <a:latin typeface="新細明體"/>
                <a:ea typeface="新細明體"/>
              </a:rPr>
              <a:t>)</a:t>
            </a:r>
            <a:r>
              <a:rPr lang="zh-TW" altLang="en-US" sz="2800" dirty="0">
                <a:latin typeface="新細明體"/>
                <a:ea typeface="新細明體"/>
              </a:rPr>
              <a:t>直接扣抵法</a:t>
            </a:r>
            <a:endParaRPr lang="en-US" altLang="zh-TW" sz="2800" dirty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sz="2800" dirty="0">
                <a:latin typeface="新細明體"/>
                <a:ea typeface="新細明體"/>
              </a:rPr>
              <a:t>      免稅銷售部分：</a:t>
            </a:r>
            <a:r>
              <a:rPr lang="en-US" altLang="zh-TW" sz="2800" dirty="0">
                <a:latin typeface="新細明體"/>
                <a:ea typeface="新細明體"/>
              </a:rPr>
              <a:t>12</a:t>
            </a:r>
            <a:r>
              <a:rPr lang="zh-TW" altLang="en-US" sz="2800" dirty="0">
                <a:latin typeface="新細明體"/>
                <a:ea typeface="新細明體"/>
              </a:rPr>
              <a:t>萬</a:t>
            </a:r>
            <a:r>
              <a:rPr lang="en-US" altLang="zh-TW" sz="2800" dirty="0">
                <a:latin typeface="新細明體"/>
                <a:ea typeface="新細明體"/>
              </a:rPr>
              <a:t>×5</a:t>
            </a:r>
            <a:r>
              <a:rPr lang="zh-TW" altLang="en-US" sz="2800" dirty="0">
                <a:latin typeface="新細明體"/>
                <a:ea typeface="新細明體"/>
              </a:rPr>
              <a:t>％</a:t>
            </a:r>
            <a:r>
              <a:rPr lang="en-US" altLang="zh-TW" sz="2800" dirty="0">
                <a:latin typeface="新細明體"/>
                <a:ea typeface="新細明體"/>
              </a:rPr>
              <a:t>+8</a:t>
            </a:r>
            <a:r>
              <a:rPr lang="zh-TW" altLang="en-US" sz="2800" dirty="0">
                <a:latin typeface="新細明體"/>
                <a:ea typeface="新細明體"/>
              </a:rPr>
              <a:t>萬</a:t>
            </a:r>
            <a:r>
              <a:rPr lang="en-US" altLang="zh-TW" sz="2800" dirty="0">
                <a:latin typeface="新細明體"/>
                <a:ea typeface="新細明體"/>
              </a:rPr>
              <a:t>×(</a:t>
            </a:r>
            <a:r>
              <a:rPr lang="en-US" altLang="zh-TW" sz="2800" dirty="0">
                <a:latin typeface="新細明體"/>
              </a:rPr>
              <a:t>80</a:t>
            </a:r>
            <a:r>
              <a:rPr lang="zh-TW" altLang="en-US" sz="2800" dirty="0">
                <a:latin typeface="新細明體"/>
              </a:rPr>
              <a:t>萬</a:t>
            </a:r>
            <a:r>
              <a:rPr lang="en-US" altLang="zh-TW" sz="2800" dirty="0">
                <a:latin typeface="新細明體"/>
              </a:rPr>
              <a:t>÷400</a:t>
            </a:r>
            <a:r>
              <a:rPr lang="zh-TW" altLang="en-US" sz="2800" dirty="0">
                <a:latin typeface="新細明體"/>
              </a:rPr>
              <a:t>萬</a:t>
            </a:r>
            <a:r>
              <a:rPr lang="en-US" altLang="zh-TW" sz="2800" dirty="0">
                <a:latin typeface="新細明體"/>
              </a:rPr>
              <a:t>)</a:t>
            </a:r>
            <a:r>
              <a:rPr lang="en-US" altLang="zh-TW" sz="2800" dirty="0">
                <a:latin typeface="新細明體"/>
                <a:ea typeface="新細明體"/>
              </a:rPr>
              <a:t> × 5</a:t>
            </a:r>
            <a:r>
              <a:rPr lang="zh-TW" altLang="en-US" sz="2800" dirty="0">
                <a:latin typeface="新細明體"/>
                <a:ea typeface="新細明體"/>
              </a:rPr>
              <a:t>％</a:t>
            </a:r>
            <a:r>
              <a:rPr lang="en-US" altLang="zh-TW" sz="2800" dirty="0">
                <a:latin typeface="新細明體"/>
              </a:rPr>
              <a:t>=6800</a:t>
            </a:r>
            <a:r>
              <a:rPr lang="zh-TW" altLang="en-US" sz="2800" dirty="0">
                <a:latin typeface="新細明體"/>
              </a:rPr>
              <a:t>元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393958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鳳舞九天">
  <a:themeElements>
    <a:clrScheme name="鳳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鳳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鳳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534</TotalTime>
  <Words>1210</Words>
  <Application>Microsoft Office PowerPoint</Application>
  <PresentationFormat>如螢幕大小 (4:3)</PresentationFormat>
  <Paragraphs>76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Arial</vt:lpstr>
      <vt:lpstr>Footlight MT Light</vt:lpstr>
      <vt:lpstr>Goudy Old Style</vt:lpstr>
      <vt:lpstr>Wingdings</vt:lpstr>
      <vt:lpstr>Wingdings 2</vt:lpstr>
      <vt:lpstr>鳳舞九天</vt:lpstr>
      <vt:lpstr>視為銷售</vt:lpstr>
      <vt:lpstr>視為銷售</vt:lpstr>
      <vt:lpstr>適用非加值型營業稅之金融保險業</vt:lpstr>
      <vt:lpstr>小規模營業人</vt:lpstr>
      <vt:lpstr>銷售額、銷項稅額、應納稅額</vt:lpstr>
      <vt:lpstr>應納(溢付)稅額、應退稅額、留抵稅額</vt:lpstr>
      <vt:lpstr>兼營營業人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視為銷售</dc:title>
  <dc:creator>user</dc:creator>
  <cp:lastModifiedBy>ASUS</cp:lastModifiedBy>
  <cp:revision>34</cp:revision>
  <dcterms:created xsi:type="dcterms:W3CDTF">2021-12-28T12:37:03Z</dcterms:created>
  <dcterms:modified xsi:type="dcterms:W3CDTF">2024-12-20T08:15:23Z</dcterms:modified>
</cp:coreProperties>
</file>