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35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標題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22" name="副標題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D69EA4-5093-47DA-B961-435997AB63D3}" type="datetimeFigureOut">
              <a:rPr lang="zh-TW" altLang="en-US" smtClean="0"/>
              <a:t>2024/12/19</a:t>
            </a:fld>
            <a:endParaRPr lang="zh-TW" altLang="en-US"/>
          </a:p>
        </p:txBody>
      </p:sp>
      <p:sp>
        <p:nvSpPr>
          <p:cNvPr id="20" name="頁尾版面配置區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10" name="投影片編號版面配置區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33ED7F-3260-4C8C-95F8-3C4DD38955E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橢圓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橢圓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D69EA4-5093-47DA-B961-435997AB63D3}" type="datetimeFigureOut">
              <a:rPr lang="zh-TW" altLang="en-US" smtClean="0"/>
              <a:t>2024/12/19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33ED7F-3260-4C8C-95F8-3C4DD38955E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D69EA4-5093-47DA-B961-435997AB63D3}" type="datetimeFigureOut">
              <a:rPr lang="zh-TW" altLang="en-US" smtClean="0"/>
              <a:t>2024/12/19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33ED7F-3260-4C8C-95F8-3C4DD38955E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D69EA4-5093-47DA-B961-435997AB63D3}" type="datetimeFigureOut">
              <a:rPr lang="zh-TW" altLang="en-US" smtClean="0"/>
              <a:t>2024/12/19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33ED7F-3260-4C8C-95F8-3C4DD38955E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D69EA4-5093-47DA-B961-435997AB63D3}" type="datetimeFigureOut">
              <a:rPr lang="zh-TW" altLang="en-US" smtClean="0"/>
              <a:t>2024/12/19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33ED7F-3260-4C8C-95F8-3C4DD38955E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矩形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橢圓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橢圓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D69EA4-5093-47DA-B961-435997AB63D3}" type="datetimeFigureOut">
              <a:rPr lang="zh-TW" altLang="en-US" smtClean="0"/>
              <a:t>2024/12/19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33ED7F-3260-4C8C-95F8-3C4DD38955E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D69EA4-5093-47DA-B961-435997AB63D3}" type="datetimeFigureOut">
              <a:rPr lang="zh-TW" altLang="en-US" smtClean="0"/>
              <a:t>2024/12/19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33ED7F-3260-4C8C-95F8-3C4DD38955E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D69EA4-5093-47DA-B961-435997AB63D3}" type="datetimeFigureOut">
              <a:rPr lang="zh-TW" altLang="en-US" smtClean="0"/>
              <a:t>2024/12/19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33ED7F-3260-4C8C-95F8-3C4DD38955E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D69EA4-5093-47DA-B961-435997AB63D3}" type="datetimeFigureOut">
              <a:rPr lang="zh-TW" altLang="en-US" smtClean="0"/>
              <a:t>2024/12/19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33ED7F-3260-4C8C-95F8-3C4DD38955E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6" name="矩形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D69EA4-5093-47DA-B961-435997AB63D3}" type="datetimeFigureOut">
              <a:rPr lang="zh-TW" altLang="en-US" smtClean="0"/>
              <a:t>2024/12/19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33ED7F-3260-4C8C-95F8-3C4DD38955E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D69EA4-5093-47DA-B961-435997AB63D3}" type="datetimeFigureOut">
              <a:rPr lang="zh-TW" altLang="en-US" smtClean="0"/>
              <a:t>2024/12/19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33ED7F-3260-4C8C-95F8-3C4DD38955E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矩形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9" name="流程圖: 程序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流程圖: 程序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圓形圖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橢圓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甜甜圈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標題版面配置區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文字版面配置區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24" name="日期版面配置區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ACD69EA4-5093-47DA-B961-435997AB63D3}" type="datetimeFigureOut">
              <a:rPr lang="zh-TW" altLang="en-US" smtClean="0"/>
              <a:t>2024/12/19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5D33ED7F-3260-4C8C-95F8-3C4DD38955E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5" name="矩形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331640" y="116632"/>
            <a:ext cx="7406640" cy="648072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dirty="0" smtClean="0"/>
              <a:t>稅捐調查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15616" y="908720"/>
            <a:ext cx="7920880" cy="5832648"/>
          </a:xfrm>
        </p:spPr>
        <p:txBody>
          <a:bodyPr/>
          <a:lstStyle/>
          <a:p>
            <a:endParaRPr lang="zh-TW" altLang="en-US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9550240"/>
              </p:ext>
            </p:extLst>
          </p:nvPr>
        </p:nvGraphicFramePr>
        <p:xfrm>
          <a:off x="1043608" y="836713"/>
          <a:ext cx="7920880" cy="584469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960440"/>
                <a:gridCol w="3960440"/>
              </a:tblGrid>
              <a:tr h="752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 smtClean="0"/>
                        <a:t>納稅者權利保護法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 smtClean="0"/>
                        <a:t>稅捐稽徵法</a:t>
                      </a:r>
                    </a:p>
                    <a:p>
                      <a:pPr algn="ctr"/>
                      <a:endParaRPr lang="zh-TW" altLang="en-US" dirty="0"/>
                    </a:p>
                  </a:txBody>
                  <a:tcPr/>
                </a:tc>
              </a:tr>
              <a:tr h="2801967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dirty="0" smtClean="0"/>
                        <a:t>依職權調查</a:t>
                      </a:r>
                      <a:endParaRPr lang="en-US" altLang="zh-TW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0" lang="zh-TW" altLang="en-US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課稅或處罰之要件事實由稽徵機關負舉證責任</a:t>
                      </a:r>
                      <a:endParaRPr kumimoji="0" lang="en-US" altLang="zh-TW" b="0" i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0" lang="zh-TW" altLang="en-US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違法調查所取得之證據，不得作為認定課稅或處罰之基礎，但情節輕微、排除有違公共利益除外</a:t>
                      </a:r>
                      <a:endParaRPr kumimoji="0" lang="en-US" altLang="zh-TW" b="0" i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0" lang="zh-TW" altLang="en-US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陳述意見機會給予</a:t>
                      </a:r>
                      <a:endParaRPr kumimoji="0" lang="en-US" altLang="zh-TW" b="0" i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0" lang="zh-TW" altLang="en-US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以書面敘明理由及法律依據</a:t>
                      </a:r>
                      <a:r>
                        <a:rPr kumimoji="0" lang="en-US" altLang="zh-TW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kumimoji="0" lang="zh-TW" altLang="en-US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至少再訴願終結前要給予</a:t>
                      </a:r>
                      <a:r>
                        <a:rPr kumimoji="0" lang="en-US" altLang="zh-TW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0" lang="zh-TW" altLang="en-US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要求提示帳簿、文據或其他有關文件，或通知納稅義務人，到達其辦公處所備詢，被調查者不得拒絕</a:t>
                      </a:r>
                      <a:endParaRPr kumimoji="0" lang="en-US" altLang="zh-TW" b="0" i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0" lang="zh-TW" altLang="en-US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調查，不得逾課稅目的之必要範圍</a:t>
                      </a:r>
                      <a:endParaRPr kumimoji="0" lang="en-US" altLang="zh-TW" b="0" i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0" lang="zh-TW" altLang="en-US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不當調查，得要求調查人員之服務機關或其上級主管機關為適當處理</a:t>
                      </a:r>
                      <a:endParaRPr kumimoji="0" lang="en-US" altLang="zh-TW" b="0" i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0" lang="zh-TW" altLang="en-US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提示之資料，稽徵機關或財政部賦稅署應掣給收據，並於</a:t>
                      </a:r>
                      <a:r>
                        <a:rPr kumimoji="0" lang="en-US" altLang="zh-TW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</a:t>
                      </a:r>
                      <a:r>
                        <a:rPr kumimoji="0" lang="zh-TW" altLang="en-US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天內返還，必要時得延長一次</a:t>
                      </a:r>
                      <a:endParaRPr lang="zh-TW" altLang="en-US" dirty="0"/>
                    </a:p>
                  </a:txBody>
                  <a:tcPr/>
                </a:tc>
              </a:tr>
              <a:tr h="2289885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0" lang="zh-TW" altLang="en-US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書面通知被調查者調查或備詢之事由及範圍</a:t>
                      </a:r>
                      <a:endParaRPr kumimoji="0" lang="en-US" altLang="zh-TW" b="0" i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0" lang="zh-TW" altLang="en-US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選任代理人或偕同輔佐人到場之權利</a:t>
                      </a:r>
                      <a:endParaRPr kumimoji="0" lang="en-US" altLang="zh-TW" b="0" i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0" lang="zh-TW" altLang="en-US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自行或要求稅捐稽徵機關就到場調查之過程進行錄影、錄音之權利</a:t>
                      </a:r>
                      <a:endParaRPr kumimoji="0" lang="en-US" altLang="zh-TW" b="0" i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0" lang="zh-TW" altLang="en-US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被告知錄音、錄影的權利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0" lang="zh-TW" altLang="en-US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逃漏所得稅及營業稅涉有犯罪嫌疑之案件，得聲請搜索票，會同當地警察或自治人員進行搜查。</a:t>
                      </a:r>
                      <a:endParaRPr kumimoji="0" lang="en-US" altLang="zh-TW" b="0" i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0" lang="zh-TW" altLang="en-US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稽徵機關應於搜索票簽發後十日內執行完畢，並將搜索票繳回司法機關。其他有關搜索及扣押事項，準用刑事訴訟法之規定。</a:t>
                      </a:r>
                      <a:endParaRPr lang="zh-TW" alt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2508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75656" y="188640"/>
            <a:ext cx="7498080" cy="576064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dirty="0"/>
              <a:t>稅捐調查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2686734"/>
              </p:ext>
            </p:extLst>
          </p:nvPr>
        </p:nvGraphicFramePr>
        <p:xfrm>
          <a:off x="1115616" y="764704"/>
          <a:ext cx="7920880" cy="599673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925289"/>
                <a:gridCol w="3995591"/>
              </a:tblGrid>
              <a:tr h="62095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 smtClean="0"/>
                        <a:t>納稅者權利保護法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 smtClean="0"/>
                        <a:t>稅捐稽徵法</a:t>
                      </a:r>
                    </a:p>
                  </a:txBody>
                  <a:tcPr/>
                </a:tc>
              </a:tr>
              <a:tr h="3049647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0" lang="zh-TW" altLang="en-US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稅捐稽徵機關對於課稅基礎，經調查仍不能確定或調查費用過鉅時，為維護課稅公平原則，得推計課稅，並應以書面敘明推計依據及計算資料。</a:t>
                      </a:r>
                      <a:endParaRPr kumimoji="0" lang="en-US" altLang="zh-TW" b="0" i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0" lang="zh-TW" altLang="en-US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推計課稅，應斟酌與推計具有關聯性之一切重要事項，依合理客觀之程序及適切之方法為之</a:t>
                      </a:r>
                      <a:endParaRPr kumimoji="0" lang="en-US" altLang="zh-TW" b="0" i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0" lang="zh-TW" altLang="en-US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實額推計之方法</a:t>
                      </a:r>
                      <a:endParaRPr kumimoji="0" lang="en-US" altLang="zh-TW" b="0" i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0" lang="zh-TW" altLang="en-US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依稅法規定履行協力義務者，稅捐稽徵機關不得依推計結果處罰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0" lang="zh-TW" altLang="en-US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調查人員依法執行公務時，應出示有關執行職務之證明文件；其未出示者，被調查者得拒絕之</a:t>
                      </a:r>
                      <a:endParaRPr kumimoji="0" lang="en-US" altLang="zh-TW" b="0" i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0" lang="zh-TW" altLang="en-US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調查所得資料應絕對保守秘密</a:t>
                      </a:r>
                      <a:endParaRPr kumimoji="0" lang="en-US" altLang="zh-TW" b="0" i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0" lang="zh-TW" altLang="en-US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為統計、教學、研究與監督目的而供應資料，並不洩漏納稅義務人之姓名或名稱，且符合政府資訊公開法規定者，不受前項之限制。</a:t>
                      </a:r>
                      <a:endParaRPr kumimoji="0" lang="en-US" altLang="zh-TW" b="0" i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0" lang="zh-TW" altLang="en-US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重大欠稅案件或重大逃漏稅捐案件經確定後，得公告其欠稅人或逃漏稅捐人姓名或名稱與內容</a:t>
                      </a:r>
                      <a:endParaRPr lang="zh-TW" altLang="en-US" dirty="0"/>
                    </a:p>
                  </a:txBody>
                  <a:tcPr/>
                </a:tc>
              </a:tr>
              <a:tr h="2266823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0" lang="zh-TW" altLang="en-US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依職權及法定程序進行稅捐調查、保全與欠繳應納稅捐或罰鍰之執行時，不得逾越所欲達成目的之必要限度，且應以對納稅者權利侵害最少之適當方法為之</a:t>
                      </a:r>
                      <a:endParaRPr kumimoji="0" lang="en-US" altLang="zh-TW" b="0" i="0" kern="120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1834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夏至">
  <a:themeElements>
    <a:clrScheme name="夏至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夏至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夏至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113</TotalTime>
  <Words>521</Words>
  <Application>Microsoft Office PowerPoint</Application>
  <PresentationFormat>如螢幕大小 (4:3)</PresentationFormat>
  <Paragraphs>30</Paragraphs>
  <Slides>2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3" baseType="lpstr">
      <vt:lpstr>夏至</vt:lpstr>
      <vt:lpstr>稅捐調查</vt:lpstr>
      <vt:lpstr>稅捐調查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稅捐調查</dc:title>
  <dc:creator>user</dc:creator>
  <cp:lastModifiedBy>user</cp:lastModifiedBy>
  <cp:revision>8</cp:revision>
  <dcterms:created xsi:type="dcterms:W3CDTF">2024-12-19T01:36:21Z</dcterms:created>
  <dcterms:modified xsi:type="dcterms:W3CDTF">2024-12-19T03:29:59Z</dcterms:modified>
</cp:coreProperties>
</file>