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5132CA-99BD-4FA9-B320-C83DAB60A824}" type="datetimeFigureOut">
              <a:rPr lang="zh-TW" altLang="en-US" smtClean="0"/>
              <a:t>2021/12/22</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2A0D88-323F-476B-8FCB-E6B7C378C711}" type="slidenum">
              <a:rPr lang="zh-TW" altLang="en-US" smtClean="0"/>
              <a:t>‹#›</a:t>
            </a:fld>
            <a:endParaRPr lang="zh-TW" altLang="en-US"/>
          </a:p>
        </p:txBody>
      </p:sp>
    </p:spTree>
    <p:extLst>
      <p:ext uri="{BB962C8B-B14F-4D97-AF65-F5344CB8AC3E}">
        <p14:creationId xmlns:p14="http://schemas.microsoft.com/office/powerpoint/2010/main" val="867788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B52A0D88-323F-476B-8FCB-E6B7C378C711}" type="slidenum">
              <a:rPr lang="zh-TW" altLang="en-US" smtClean="0"/>
              <a:t>5</a:t>
            </a:fld>
            <a:endParaRPr lang="zh-TW" altLang="en-US"/>
          </a:p>
        </p:txBody>
      </p:sp>
    </p:spTree>
    <p:extLst>
      <p:ext uri="{BB962C8B-B14F-4D97-AF65-F5344CB8AC3E}">
        <p14:creationId xmlns:p14="http://schemas.microsoft.com/office/powerpoint/2010/main" val="19194358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a:t>按一下以編輯母片副標題樣式</a:t>
            </a:r>
            <a:endParaRPr kumimoji="0" lang="en-US"/>
          </a:p>
        </p:txBody>
      </p:sp>
      <p:sp>
        <p:nvSpPr>
          <p:cNvPr id="7" name="日期版面配置區 6"/>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20" name="頁尾版面配置區 19"/>
          <p:cNvSpPr>
            <a:spLocks noGrp="1"/>
          </p:cNvSpPr>
          <p:nvPr>
            <p:ph type="ftr" sz="quarter" idx="11"/>
          </p:nvPr>
        </p:nvSpPr>
        <p:spPr/>
        <p:txBody>
          <a:bodyPr/>
          <a:lstStyle/>
          <a:p>
            <a:endParaRPr lang="zh-TW" altLang="en-US"/>
          </a:p>
        </p:txBody>
      </p:sp>
      <p:sp>
        <p:nvSpPr>
          <p:cNvPr id="10" name="投影片編號版面配置區 9"/>
          <p:cNvSpPr>
            <a:spLocks noGrp="1"/>
          </p:cNvSpPr>
          <p:nvPr>
            <p:ph type="sldNum" sz="quarter" idx="12"/>
          </p:nvPr>
        </p:nvSpPr>
        <p:spPr/>
        <p:txBody>
          <a:bodyPr/>
          <a:lstStyle/>
          <a:p>
            <a:fld id="{5E29B3C8-5C6A-49F5-886A-6C18250C7D0E}" type="slidenum">
              <a:rPr lang="zh-TW" altLang="en-US" smtClean="0"/>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E29B3C8-5C6A-49F5-886A-6C18250C7D0E}"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E29B3C8-5C6A-49F5-886A-6C18250C7D0E}"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E29B3C8-5C6A-49F5-886A-6C18250C7D0E}"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a:t>按一下以編輯母片文字樣式</a:t>
            </a:r>
          </a:p>
        </p:txBody>
      </p:sp>
      <p:sp>
        <p:nvSpPr>
          <p:cNvPr id="4" name="日期版面配置區 3"/>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5E29B3C8-5C6A-49F5-886A-6C18250C7D0E}" type="slidenum">
              <a:rPr lang="zh-TW" altLang="en-US" smtClean="0"/>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p>
            <a:r>
              <a:rPr kumimoji="0" lang="zh-TW" altLang="en-US"/>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E29B3C8-5C6A-49F5-886A-6C18250C7D0E}"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7" name="日期版面配置區 6"/>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5E29B3C8-5C6A-49F5-886A-6C18250C7D0E}"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p>
            <a:r>
              <a:rPr kumimoji="0" lang="zh-TW" altLang="en-US"/>
              <a:t>按一下以編輯母片標題樣式</a:t>
            </a:r>
            <a:endParaRPr kumimoji="0" lang="en-US"/>
          </a:p>
        </p:txBody>
      </p:sp>
      <p:sp>
        <p:nvSpPr>
          <p:cNvPr id="3" name="日期版面配置區 2"/>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E29B3C8-5C6A-49F5-886A-6C18250C7D0E}"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日期版面配置區 1"/>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5E29B3C8-5C6A-49F5-886A-6C18250C7D0E}" type="slidenum">
              <a:rPr lang="zh-TW" altLang="en-US" smtClean="0"/>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E29B3C8-5C6A-49F5-886A-6C18250C7D0E}"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a:t>按一下以編輯母片標題樣式</a:t>
            </a:r>
            <a:endParaRPr kumimoji="0" lang="en-US"/>
          </a:p>
        </p:txBody>
      </p:sp>
      <p:sp>
        <p:nvSpPr>
          <p:cNvPr id="5" name="日期版面配置區 4"/>
          <p:cNvSpPr>
            <a:spLocks noGrp="1"/>
          </p:cNvSpPr>
          <p:nvPr>
            <p:ph type="dt" sz="half" idx="10"/>
          </p:nvPr>
        </p:nvSpPr>
        <p:spPr/>
        <p:txBody>
          <a:bodyPr/>
          <a:lstStyle/>
          <a:p>
            <a:fld id="{63965738-4F67-47C8-9058-DAE361D30B57}" type="datetimeFigureOut">
              <a:rPr lang="zh-TW" altLang="en-US" smtClean="0"/>
              <a:t>2021/12/22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5E29B3C8-5C6A-49F5-886A-6C18250C7D0E}" type="slidenum">
              <a:rPr lang="zh-TW" altLang="en-US" smtClean="0"/>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p>
            <a:r>
              <a:rPr kumimoji="0" lang="zh-TW" altLang="en-US"/>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zh-TW" altLang="en-US"/>
              <a:t>按一下以編輯母片文字樣式</a:t>
            </a:r>
          </a:p>
          <a:p>
            <a:pPr lvl="1" eaLnBrk="1" latinLnBrk="0" hangingPunct="1"/>
            <a:r>
              <a:rPr kumimoji="0" lang="zh-TW" altLang="en-US"/>
              <a:t>第二層</a:t>
            </a:r>
          </a:p>
          <a:p>
            <a:pPr lvl="2" eaLnBrk="1" latinLnBrk="0" hangingPunct="1"/>
            <a:r>
              <a:rPr kumimoji="0" lang="zh-TW" altLang="en-US"/>
              <a:t>第三層</a:t>
            </a:r>
          </a:p>
          <a:p>
            <a:pPr lvl="3" eaLnBrk="1" latinLnBrk="0" hangingPunct="1"/>
            <a:r>
              <a:rPr kumimoji="0" lang="zh-TW" altLang="en-US"/>
              <a:t>第四層</a:t>
            </a:r>
          </a:p>
          <a:p>
            <a:pPr lvl="4" eaLnBrk="1" latinLnBrk="0" hangingPunct="1"/>
            <a:r>
              <a:rPr kumimoji="0" lang="zh-TW" altLang="en-US"/>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3965738-4F67-47C8-9058-DAE361D30B57}" type="datetimeFigureOut">
              <a:rPr lang="zh-TW" altLang="en-US" smtClean="0"/>
              <a:t>2021/12/22</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E29B3C8-5C6A-49F5-886A-6C18250C7D0E}" type="slidenum">
              <a:rPr lang="zh-TW" altLang="en-US" smtClean="0"/>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259632" y="332656"/>
            <a:ext cx="7704856" cy="576064"/>
          </a:xfrm>
        </p:spPr>
        <p:txBody>
          <a:bodyPr>
            <a:noAutofit/>
          </a:bodyPr>
          <a:lstStyle/>
          <a:p>
            <a:pPr algn="just"/>
            <a:r>
              <a:rPr lang="zh-TW" altLang="en-US" sz="2800" dirty="0"/>
              <a:t>營業人透過合作契約銷售貨物交易型態課稅原則</a:t>
            </a:r>
          </a:p>
        </p:txBody>
      </p:sp>
      <p:sp>
        <p:nvSpPr>
          <p:cNvPr id="3" name="副標題 2"/>
          <p:cNvSpPr>
            <a:spLocks noGrp="1"/>
          </p:cNvSpPr>
          <p:nvPr>
            <p:ph type="subTitle" idx="1"/>
          </p:nvPr>
        </p:nvSpPr>
        <p:spPr>
          <a:xfrm>
            <a:off x="1115616" y="980728"/>
            <a:ext cx="7920880" cy="5328592"/>
          </a:xfrm>
        </p:spPr>
        <p:txBody>
          <a:bodyPr>
            <a:normAutofit fontScale="92500"/>
          </a:bodyPr>
          <a:lstStyle/>
          <a:p>
            <a:r>
              <a:rPr lang="zh-TW" altLang="en-US" dirty="0"/>
              <a:t>依財政部</a:t>
            </a:r>
            <a:r>
              <a:rPr lang="en-US" altLang="zh-TW" dirty="0"/>
              <a:t>91</a:t>
            </a:r>
            <a:r>
              <a:rPr lang="zh-TW" altLang="en-US" dirty="0"/>
              <a:t>年</a:t>
            </a:r>
            <a:r>
              <a:rPr lang="en-US" altLang="zh-TW" dirty="0"/>
              <a:t>6</a:t>
            </a:r>
            <a:r>
              <a:rPr lang="zh-TW" altLang="en-US" dirty="0"/>
              <a:t>月</a:t>
            </a:r>
            <a:r>
              <a:rPr lang="en-US" altLang="zh-TW" dirty="0"/>
              <a:t>21</a:t>
            </a:r>
            <a:r>
              <a:rPr lang="zh-TW" altLang="en-US" dirty="0"/>
              <a:t>日台財稅字第</a:t>
            </a:r>
            <a:r>
              <a:rPr lang="en-US" altLang="zh-TW" dirty="0"/>
              <a:t>0910453902</a:t>
            </a:r>
            <a:r>
              <a:rPr lang="zh-TW" altLang="en-US" dirty="0"/>
              <a:t>號函規定</a:t>
            </a:r>
            <a:r>
              <a:rPr lang="zh-TW" altLang="en-US" dirty="0">
                <a:latin typeface="新細明體"/>
                <a:ea typeface="新細明體"/>
              </a:rPr>
              <a:t>：</a:t>
            </a:r>
            <a:endParaRPr lang="en-US" altLang="zh-TW" dirty="0">
              <a:latin typeface="新細明體"/>
              <a:ea typeface="新細明體"/>
            </a:endParaRPr>
          </a:p>
          <a:p>
            <a:pPr marL="484632" indent="-457200">
              <a:buFont typeface="Arial" pitchFamily="34" charset="0"/>
              <a:buChar char="•"/>
            </a:pPr>
            <a:r>
              <a:rPr lang="zh-TW" altLang="en-US" dirty="0"/>
              <a:t>○○公司於合作店銷售之型態雖與於百貨公司設專櫃銷售之型態類似，且均以合作店約定按銷售額之一定比率支付佣金，惟該公司於合作店銷售貨物所得之貨款，係由該公司自行收款，其交易性質應認屬該公司之銷貨，應由該公司依規定開立統一發票交付買受人。</a:t>
            </a:r>
            <a:endParaRPr lang="en-US" altLang="zh-TW" dirty="0"/>
          </a:p>
          <a:p>
            <a:pPr marL="484632" indent="-457200">
              <a:buFont typeface="Arial" pitchFamily="34" charset="0"/>
              <a:buChar char="•"/>
            </a:pPr>
            <a:r>
              <a:rPr lang="zh-TW" altLang="en-US" dirty="0"/>
              <a:t>是以，合作店提供營業場所，但無人事、經營及管理之權限，僅得按月依合約條件抽成，○○公司提供銷售人員、營業設備、商品於合作店銷售，自行收取貨款，顯示該合作契約書實質上為租賃契約關係，並無實質進銷貨事實，合作店應認屬出租人，自不宜比照百貨公司設專櫃型態之方式開立統一發票。。 </a:t>
            </a:r>
          </a:p>
        </p:txBody>
      </p:sp>
    </p:spTree>
    <p:extLst>
      <p:ext uri="{BB962C8B-B14F-4D97-AF65-F5344CB8AC3E}">
        <p14:creationId xmlns:p14="http://schemas.microsoft.com/office/powerpoint/2010/main" val="2850618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187624" y="332656"/>
            <a:ext cx="7776864" cy="6264696"/>
          </a:xfrm>
        </p:spPr>
        <p:txBody>
          <a:bodyPr>
            <a:normAutofit fontScale="62500" lnSpcReduction="20000"/>
          </a:bodyPr>
          <a:lstStyle/>
          <a:p>
            <a:r>
              <a:rPr lang="zh-TW" altLang="en-US" dirty="0"/>
              <a:t>一、出租人部分：</a:t>
            </a:r>
            <a:r>
              <a:rPr lang="en-US" altLang="zh-TW" dirty="0"/>
              <a:t>1.</a:t>
            </a:r>
            <a:r>
              <a:rPr lang="zh-TW" altLang="en-US" dirty="0"/>
              <a:t>營業稅部分：出租人無銷貨事實虛開統一發票、無進貨事實虛報進項稅額者，因其「虛開」大於「虛進」之金額，未造成實質逃漏稅，虛進等於虛開部分違反加值型及非加值型營業稅法第</a:t>
            </a:r>
            <a:r>
              <a:rPr lang="en-US" altLang="zh-TW" dirty="0"/>
              <a:t>15</a:t>
            </a:r>
            <a:r>
              <a:rPr lang="zh-TW" altLang="en-US" dirty="0"/>
              <a:t>條規定，惟虛開部分其買受人為消費者，未構成幫助他人逃漏稅，故予以免議；又溢開統一發票銷售額等於漏開之租金收入金額，其短漏開租金收入之統一發票，涉嫌違反稅捐稽徵機關管理營利事業會計帳簿憑證辦法第</a:t>
            </a:r>
            <a:r>
              <a:rPr lang="en-US" altLang="zh-TW" dirty="0"/>
              <a:t>21</a:t>
            </a:r>
            <a:r>
              <a:rPr lang="zh-TW" altLang="en-US" dirty="0"/>
              <a:t>條規定，按稅捐稽徵法第</a:t>
            </a:r>
            <a:r>
              <a:rPr lang="en-US" altLang="zh-TW" dirty="0"/>
              <a:t>44</a:t>
            </a:r>
            <a:r>
              <a:rPr lang="zh-TW" altLang="en-US" dirty="0"/>
              <a:t>條規定裁處行為罰。</a:t>
            </a:r>
            <a:endParaRPr lang="en-US" altLang="zh-TW" dirty="0"/>
          </a:p>
          <a:p>
            <a:r>
              <a:rPr lang="zh-TW" altLang="en-US" dirty="0"/>
              <a:t>二、承租人部分：承租人與出租人簽訂合作契約書，提供銷售人員、營業設備、商品於出租人提供之場地銷售，自行收取貨款，不符財政部</a:t>
            </a:r>
            <a:r>
              <a:rPr lang="en-US" altLang="zh-TW" dirty="0"/>
              <a:t>77</a:t>
            </a:r>
            <a:r>
              <a:rPr lang="zh-TW" altLang="en-US" dirty="0"/>
              <a:t>年</a:t>
            </a:r>
            <a:r>
              <a:rPr lang="en-US" altLang="zh-TW" dirty="0"/>
              <a:t>4</a:t>
            </a:r>
            <a:r>
              <a:rPr lang="zh-TW" altLang="en-US" dirty="0"/>
              <a:t>月</a:t>
            </a:r>
            <a:r>
              <a:rPr lang="en-US" altLang="zh-TW" dirty="0"/>
              <a:t>2</a:t>
            </a:r>
            <a:r>
              <a:rPr lang="zh-TW" altLang="en-US" dirty="0"/>
              <a:t>日台財稅第</a:t>
            </a:r>
            <a:r>
              <a:rPr lang="en-US" altLang="zh-TW" dirty="0"/>
              <a:t>761126555</a:t>
            </a:r>
            <a:r>
              <a:rPr lang="zh-TW" altLang="en-US" dirty="0"/>
              <a:t>號函所釋百貨公司專櫃銷售型態之要件，承租人開立出租人之統一發票與消費者，雙方並無實質進銷貨事實，純屬租賃關係。</a:t>
            </a:r>
            <a:r>
              <a:rPr lang="en-US" altLang="zh-TW" dirty="0"/>
              <a:t>1.</a:t>
            </a:r>
            <a:r>
              <a:rPr lang="zh-TW" altLang="en-US" dirty="0"/>
              <a:t>營業稅部分：</a:t>
            </a:r>
            <a:r>
              <a:rPr lang="en-US" altLang="zh-TW" dirty="0"/>
              <a:t>(1)</a:t>
            </a:r>
            <a:r>
              <a:rPr lang="zh-TW" altLang="en-US" dirty="0"/>
              <a:t>租金支出未依規定取得出租人憑證 涉嫌違反稅捐稽徵機關管理營利事業會計帳簿憑證辦法第</a:t>
            </a:r>
            <a:r>
              <a:rPr lang="en-US" altLang="zh-TW" dirty="0"/>
              <a:t>21</a:t>
            </a:r>
            <a:r>
              <a:rPr lang="zh-TW" altLang="en-US" dirty="0"/>
              <a:t>條規定，按稅捐稽徵法第</a:t>
            </a:r>
            <a:r>
              <a:rPr lang="en-US" altLang="zh-TW" dirty="0"/>
              <a:t>44</a:t>
            </a:r>
            <a:r>
              <a:rPr lang="zh-TW" altLang="en-US" dirty="0"/>
              <a:t>條規定裁罰。</a:t>
            </a:r>
            <a:r>
              <a:rPr lang="en-US" altLang="zh-TW" dirty="0"/>
              <a:t>(2)</a:t>
            </a:r>
            <a:r>
              <a:rPr lang="zh-TW" altLang="en-US" dirty="0"/>
              <a:t>漏開統一發票銷售額部分，即以出租人開立統一發票銷售額減除承租人開立與出租人統一發票銷售額之差額核認漏銷金額，涉嫌違反加值型及非加值型營業稅法第</a:t>
            </a:r>
            <a:r>
              <a:rPr lang="en-US" altLang="zh-TW" dirty="0"/>
              <a:t>32</a:t>
            </a:r>
            <a:r>
              <a:rPr lang="zh-TW" altLang="en-US" dirty="0"/>
              <a:t>條、第</a:t>
            </a:r>
            <a:r>
              <a:rPr lang="en-US" altLang="zh-TW" dirty="0"/>
              <a:t>35</a:t>
            </a:r>
            <a:r>
              <a:rPr lang="zh-TW" altLang="en-US" dirty="0"/>
              <a:t>條及稅捐稽徵機關管理營利事業會計帳簿憑證辦法第</a:t>
            </a:r>
            <a:r>
              <a:rPr lang="en-US" altLang="zh-TW" dirty="0"/>
              <a:t>21</a:t>
            </a:r>
            <a:r>
              <a:rPr lang="zh-TW" altLang="en-US" dirty="0"/>
              <a:t>條規定，應依加值型及非加值型營業稅法第</a:t>
            </a:r>
            <a:r>
              <a:rPr lang="en-US" altLang="zh-TW" dirty="0"/>
              <a:t>51</a:t>
            </a:r>
            <a:r>
              <a:rPr lang="zh-TW" altLang="en-US" dirty="0"/>
              <a:t>條第</a:t>
            </a:r>
            <a:r>
              <a:rPr lang="en-US" altLang="zh-TW" dirty="0"/>
              <a:t>3</a:t>
            </a:r>
            <a:r>
              <a:rPr lang="zh-TW" altLang="en-US" dirty="0"/>
              <a:t>款、稅捐稽徵法第</a:t>
            </a:r>
            <a:r>
              <a:rPr lang="en-US" altLang="zh-TW" dirty="0"/>
              <a:t>44</a:t>
            </a:r>
            <a:r>
              <a:rPr lang="zh-TW" altLang="en-US" dirty="0"/>
              <a:t>條擇一從重處罰。</a:t>
            </a:r>
            <a:r>
              <a:rPr lang="en-US" altLang="zh-TW" dirty="0"/>
              <a:t>(3)</a:t>
            </a:r>
            <a:r>
              <a:rPr lang="zh-TW" altLang="en-US" dirty="0"/>
              <a:t>銷貨應開本身發票與消費者卻使用出租人發票開立與消費者，由出租人報繳，再開立本身發票與出租人扣抵銷項稅額，此部分開立發票與非實際交易對象，涉嫌違反稅捐稽徵機關管理營利事業會計帳簿憑證辦法第</a:t>
            </a:r>
            <a:r>
              <a:rPr lang="en-US" altLang="zh-TW" dirty="0"/>
              <a:t>21</a:t>
            </a:r>
            <a:r>
              <a:rPr lang="zh-TW" altLang="en-US" dirty="0"/>
              <a:t>條規定，應依稅捐稽徵法第</a:t>
            </a:r>
            <a:r>
              <a:rPr lang="en-US" altLang="zh-TW" dirty="0"/>
              <a:t>44</a:t>
            </a:r>
            <a:r>
              <a:rPr lang="zh-TW" altLang="en-US" dirty="0"/>
              <a:t>條規定裁罰。</a:t>
            </a:r>
            <a:endParaRPr lang="en-US" altLang="zh-TW" dirty="0"/>
          </a:p>
          <a:p>
            <a:endParaRPr lang="zh-TW" altLang="en-US" dirty="0"/>
          </a:p>
        </p:txBody>
      </p:sp>
    </p:spTree>
    <p:extLst>
      <p:ext uri="{BB962C8B-B14F-4D97-AF65-F5344CB8AC3E}">
        <p14:creationId xmlns:p14="http://schemas.microsoft.com/office/powerpoint/2010/main" val="3807665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259632" y="188640"/>
            <a:ext cx="7776864" cy="634082"/>
          </a:xfrm>
        </p:spPr>
        <p:txBody>
          <a:bodyPr>
            <a:normAutofit fontScale="90000"/>
          </a:bodyPr>
          <a:lstStyle/>
          <a:p>
            <a:pPr algn="ctr"/>
            <a:r>
              <a:rPr lang="zh-TW" altLang="en-US" dirty="0"/>
              <a:t>最高行政法院</a:t>
            </a:r>
            <a:r>
              <a:rPr lang="en-US" altLang="zh-TW" dirty="0"/>
              <a:t>96</a:t>
            </a:r>
            <a:r>
              <a:rPr lang="zh-TW" altLang="en-US" dirty="0"/>
              <a:t>年度判字第</a:t>
            </a:r>
            <a:r>
              <a:rPr lang="en-US" altLang="zh-TW" dirty="0"/>
              <a:t>851</a:t>
            </a:r>
            <a:r>
              <a:rPr lang="zh-TW" altLang="en-US" dirty="0"/>
              <a:t>號</a:t>
            </a:r>
          </a:p>
        </p:txBody>
      </p:sp>
      <p:sp>
        <p:nvSpPr>
          <p:cNvPr id="3" name="內容版面配置區 2"/>
          <p:cNvSpPr>
            <a:spLocks noGrp="1"/>
          </p:cNvSpPr>
          <p:nvPr>
            <p:ph idx="1"/>
          </p:nvPr>
        </p:nvSpPr>
        <p:spPr>
          <a:xfrm>
            <a:off x="1187624" y="980728"/>
            <a:ext cx="7776864" cy="5544616"/>
          </a:xfrm>
        </p:spPr>
        <p:txBody>
          <a:bodyPr>
            <a:normAutofit fontScale="92500" lnSpcReduction="20000"/>
          </a:bodyPr>
          <a:lstStyle/>
          <a:p>
            <a:r>
              <a:rPr lang="zh-TW" altLang="en-US" dirty="0"/>
              <a:t>上訴人主張</a:t>
            </a:r>
            <a:endParaRPr lang="en-US" altLang="zh-TW" dirty="0"/>
          </a:p>
          <a:p>
            <a:pPr lvl="1"/>
            <a:r>
              <a:rPr lang="zh-TW" altLang="zh-TW" dirty="0"/>
              <a:t>系爭合作店合約書之約定並</a:t>
            </a:r>
            <a:r>
              <a:rPr lang="zh-TW" altLang="en-US" dirty="0"/>
              <a:t>非</a:t>
            </a:r>
            <a:r>
              <a:rPr lang="zh-TW" altLang="zh-TW" dirty="0"/>
              <a:t>租賃法律關係</a:t>
            </a:r>
            <a:r>
              <a:rPr lang="zh-TW" altLang="en-US" dirty="0"/>
              <a:t>。</a:t>
            </a:r>
            <a:endParaRPr lang="en-US" altLang="zh-TW" dirty="0"/>
          </a:p>
          <a:p>
            <a:pPr lvl="1"/>
            <a:r>
              <a:rPr lang="zh-TW" altLang="zh-TW" dirty="0"/>
              <a:t>上訴人所作合作店合約書為上訴人所作銷售貨物給合作店之買賣合約書</a:t>
            </a:r>
            <a:endParaRPr lang="en-US" altLang="zh-TW" dirty="0"/>
          </a:p>
          <a:p>
            <a:pPr lvl="1"/>
            <a:r>
              <a:rPr lang="zh-TW" altLang="zh-TW" dirty="0"/>
              <a:t>上訴人</a:t>
            </a:r>
            <a:r>
              <a:rPr lang="zh-TW" altLang="en-US" dirty="0"/>
              <a:t>未</a:t>
            </a:r>
            <a:r>
              <a:rPr lang="zh-TW" altLang="zh-TW" dirty="0"/>
              <a:t>直接銷售貨物給買受人</a:t>
            </a:r>
            <a:r>
              <a:rPr lang="zh-TW" altLang="en-US" dirty="0"/>
              <a:t>。</a:t>
            </a:r>
            <a:endParaRPr lang="en-US" altLang="zh-TW" dirty="0"/>
          </a:p>
          <a:p>
            <a:pPr lvl="1"/>
            <a:r>
              <a:rPr lang="zh-TW" altLang="en-US" dirty="0"/>
              <a:t>要主張租賃關係及上訴人直接銷售之事實</a:t>
            </a:r>
            <a:r>
              <a:rPr lang="zh-TW" altLang="zh-TW" dirty="0"/>
              <a:t>，應由被上訴人負舉證責任。</a:t>
            </a:r>
            <a:endParaRPr lang="en-US" altLang="zh-TW" dirty="0"/>
          </a:p>
          <a:p>
            <a:pPr lvl="1"/>
            <a:r>
              <a:rPr lang="zh-TW" altLang="zh-TW" dirty="0"/>
              <a:t>本件不論採上訴人主張或被上訴人主張政府營業稅稅收總收入完全相同在現行營業稅制下，營業稅由最後階段之消費者負擔，不會因銷售階段之不同，造成政府營業稅稅收之損失本件不論採上訴人主張或被上訴人主張政府營業稅稅收總收入完全相同在現行營業稅制下，營業稅由最後階段之消費者負擔，不會因銷售階段之不同，造成政府營業稅稅收之損失</a:t>
            </a:r>
            <a:r>
              <a:rPr lang="zh-TW" altLang="en-US" dirty="0"/>
              <a:t>，故無漏稅的問題。</a:t>
            </a:r>
            <a:endParaRPr lang="en-US" altLang="zh-TW" dirty="0"/>
          </a:p>
        </p:txBody>
      </p:sp>
    </p:spTree>
    <p:extLst>
      <p:ext uri="{BB962C8B-B14F-4D97-AF65-F5344CB8AC3E}">
        <p14:creationId xmlns:p14="http://schemas.microsoft.com/office/powerpoint/2010/main" val="4192331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187624" y="332656"/>
            <a:ext cx="7776864" cy="6192688"/>
          </a:xfrm>
        </p:spPr>
        <p:txBody>
          <a:bodyPr>
            <a:normAutofit fontScale="92500"/>
          </a:bodyPr>
          <a:lstStyle/>
          <a:p>
            <a:r>
              <a:rPr lang="zh-TW" altLang="en-US" dirty="0"/>
              <a:t>被上訴人主張</a:t>
            </a:r>
            <a:r>
              <a:rPr lang="en-US" altLang="zh-TW" dirty="0"/>
              <a:t>(</a:t>
            </a:r>
            <a:r>
              <a:rPr lang="zh-TW" altLang="en-US" dirty="0"/>
              <a:t>即國稅局</a:t>
            </a:r>
            <a:r>
              <a:rPr lang="en-US" altLang="zh-TW" dirty="0"/>
              <a:t>)</a:t>
            </a:r>
          </a:p>
          <a:p>
            <a:pPr lvl="1"/>
            <a:r>
              <a:rPr lang="zh-TW" altLang="en-US" dirty="0"/>
              <a:t>依上訴人與各合作店合約書內容，上訴人與各合作店間合作經營銷售之模式，係由各合作店提供店面，連同店內裝潢、水電及保全設備等供上訴人使用，而上訴人則負擔店面之貨品、人員及店內之經營管理，並對店內所提供商品保留所有權。</a:t>
            </a:r>
            <a:endParaRPr lang="en-US" altLang="zh-TW" dirty="0"/>
          </a:p>
          <a:p>
            <a:pPr lvl="1"/>
            <a:r>
              <a:rPr lang="zh-TW" altLang="zh-TW" dirty="0"/>
              <a:t>至於利潤分配，則由上訴人每月按約定之比例（以營業額為基準）計算所得之金額給付各合作店，作為各合作店應取得之報酬。</a:t>
            </a:r>
            <a:r>
              <a:rPr lang="zh-TW" altLang="en-US" dirty="0"/>
              <a:t>換言之。係上訴人自銷而非銷售與合作澱後再轉銷售與消費者。</a:t>
            </a:r>
            <a:endParaRPr lang="en-US" altLang="zh-TW" dirty="0"/>
          </a:p>
          <a:p>
            <a:pPr lvl="1"/>
            <a:r>
              <a:rPr lang="zh-TW" altLang="zh-TW" dirty="0"/>
              <a:t>若由各合作店自行經營該店之服飾買賣，各合作店</a:t>
            </a:r>
            <a:r>
              <a:rPr lang="zh-TW" altLang="en-US" dirty="0"/>
              <a:t>理</a:t>
            </a:r>
            <a:r>
              <a:rPr lang="zh-TW" altLang="zh-TW" dirty="0"/>
              <a:t>應自負盈虧，實無由上訴人每月按其實際銷售營業額之比例計算酬勞支付給各合作店之理，</a:t>
            </a:r>
            <a:r>
              <a:rPr lang="zh-TW" altLang="en-US" dirty="0"/>
              <a:t>顧上開酬</a:t>
            </a:r>
            <a:r>
              <a:rPr lang="zh-TW" altLang="zh-TW" dirty="0"/>
              <a:t>勞屬租金之性質，尚無違誤。</a:t>
            </a:r>
            <a:endParaRPr lang="zh-TW" altLang="en-US" dirty="0"/>
          </a:p>
        </p:txBody>
      </p:sp>
    </p:spTree>
    <p:extLst>
      <p:ext uri="{BB962C8B-B14F-4D97-AF65-F5344CB8AC3E}">
        <p14:creationId xmlns:p14="http://schemas.microsoft.com/office/powerpoint/2010/main" val="1790066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1043608" y="116632"/>
            <a:ext cx="8100392" cy="6741368"/>
          </a:xfrm>
        </p:spPr>
        <p:txBody>
          <a:bodyPr>
            <a:normAutofit fontScale="85000" lnSpcReduction="20000"/>
          </a:bodyPr>
          <a:lstStyle/>
          <a:p>
            <a:r>
              <a:rPr lang="zh-TW" altLang="en-US" dirty="0"/>
              <a:t>最高行政法院之見解</a:t>
            </a:r>
            <a:endParaRPr lang="en-US" altLang="zh-TW" dirty="0"/>
          </a:p>
          <a:p>
            <a:pPr lvl="1"/>
            <a:r>
              <a:rPr lang="zh-TW" altLang="en-US" dirty="0"/>
              <a:t>合作店於系爭之合作契約中，並無銷售上訴人商品之權責</a:t>
            </a:r>
            <a:endParaRPr lang="en-US" altLang="zh-TW" dirty="0"/>
          </a:p>
          <a:p>
            <a:pPr lvl="1"/>
            <a:r>
              <a:rPr lang="zh-TW" altLang="en-US" dirty="0"/>
              <a:t>租金因按銷售金額一定比例計算，金額多寡並不固定，但此乃雙方契約約定之特性，並不影響其租金之本質</a:t>
            </a:r>
            <a:endParaRPr lang="en-US" altLang="zh-TW" dirty="0"/>
          </a:p>
          <a:p>
            <a:pPr lvl="1"/>
            <a:r>
              <a:rPr lang="zh-TW" altLang="zh-TW" dirty="0"/>
              <a:t>上訴人主張其與各合作店向被上訴人申請營業登記，依法申領統一發票，每二個月向上訴人申報營業稅，每年年度申報營利所得稅，均經被上訴人准許或核定在案等情，縱為非虛，惟此係被上訴人依上訴人之申報所作之審核，雖被上訴人未發覺上訴人違章行為而予以核定，但依上引稅捐稽徵法第</a:t>
            </a:r>
            <a:r>
              <a:rPr lang="en-US" altLang="zh-TW" dirty="0"/>
              <a:t>21</a:t>
            </a:r>
            <a:r>
              <a:rPr lang="zh-TW" altLang="zh-TW" dirty="0"/>
              <a:t>條第</a:t>
            </a:r>
            <a:r>
              <a:rPr lang="en-US" altLang="zh-TW" dirty="0"/>
              <a:t>2</a:t>
            </a:r>
            <a:r>
              <a:rPr lang="zh-TW" altLang="zh-TW" dirty="0"/>
              <a:t>項規定，只要在核課期間內發現有應徵之稅捐，被上訴人仍得補徵並予以處罰。從而被上訴人依法補徵及並予處罰既是法律所規定，納稅義務人自無從主張信賴保護原則。</a:t>
            </a:r>
            <a:endParaRPr lang="en-US" altLang="zh-TW" dirty="0"/>
          </a:p>
          <a:p>
            <a:pPr lvl="1"/>
            <a:r>
              <a:rPr lang="zh-TW" altLang="zh-TW" dirty="0"/>
              <a:t>上訴人直接銷售貨物給消費者，與先銷售給各合作店，再由各合作店轉賣給消費者，其間仍存有極大之差異，蓋依一般交易常情，後者之合作店通常會再加計其個人利潤於價格當中，如此一來自然會產生加值金額，國家自可從中再獲取因「銷項稅額」減除「進項稅額」之營業稅。</a:t>
            </a:r>
            <a:endParaRPr lang="en-US" altLang="zh-TW" dirty="0"/>
          </a:p>
          <a:p>
            <a:pPr lvl="1"/>
            <a:endParaRPr lang="zh-TW" altLang="en-US" dirty="0"/>
          </a:p>
        </p:txBody>
      </p:sp>
    </p:spTree>
    <p:extLst>
      <p:ext uri="{BB962C8B-B14F-4D97-AF65-F5344CB8AC3E}">
        <p14:creationId xmlns:p14="http://schemas.microsoft.com/office/powerpoint/2010/main" val="40211122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109</TotalTime>
  <Words>1295</Words>
  <Application>Microsoft Office PowerPoint</Application>
  <PresentationFormat>如螢幕大小 (4:3)</PresentationFormat>
  <Paragraphs>23</Paragraphs>
  <Slides>5</Slides>
  <Notes>1</Notes>
  <HiddenSlides>0</HiddenSlides>
  <MMClips>0</MMClips>
  <ScaleCrop>false</ScaleCrop>
  <HeadingPairs>
    <vt:vector size="6" baseType="variant">
      <vt:variant>
        <vt:lpstr>使用字型</vt:lpstr>
      </vt:variant>
      <vt:variant>
        <vt:i4>7</vt:i4>
      </vt:variant>
      <vt:variant>
        <vt:lpstr>佈景主題</vt:lpstr>
      </vt:variant>
      <vt:variant>
        <vt:i4>1</vt:i4>
      </vt:variant>
      <vt:variant>
        <vt:lpstr>投影片標題</vt:lpstr>
      </vt:variant>
      <vt:variant>
        <vt:i4>5</vt:i4>
      </vt:variant>
    </vt:vector>
  </HeadingPairs>
  <TitlesOfParts>
    <vt:vector size="13" baseType="lpstr">
      <vt:lpstr>微軟正黑體</vt:lpstr>
      <vt:lpstr>新細明體</vt:lpstr>
      <vt:lpstr>Arial</vt:lpstr>
      <vt:lpstr>Calibri</vt:lpstr>
      <vt:lpstr>Gill Sans MT</vt:lpstr>
      <vt:lpstr>Verdana</vt:lpstr>
      <vt:lpstr>Wingdings 2</vt:lpstr>
      <vt:lpstr>夏至</vt:lpstr>
      <vt:lpstr>營業人透過合作契約銷售貨物交易型態課稅原則</vt:lpstr>
      <vt:lpstr>PowerPoint 簡報</vt:lpstr>
      <vt:lpstr>最高行政法院96年度判字第851號</vt:lpstr>
      <vt:lpstr>PowerPoint 簡報</vt:lpstr>
      <vt:lpstr>PowerPoint 簡報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TSU</dc:creator>
  <cp:lastModifiedBy>Admin</cp:lastModifiedBy>
  <cp:revision>14</cp:revision>
  <dcterms:created xsi:type="dcterms:W3CDTF">2021-12-21T07:20:14Z</dcterms:created>
  <dcterms:modified xsi:type="dcterms:W3CDTF">2021-12-22T02:11:39Z</dcterms:modified>
</cp:coreProperties>
</file>