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2" r:id="rId6"/>
    <p:sldId id="263" r:id="rId7"/>
    <p:sldId id="267" r:id="rId8"/>
    <p:sldId id="268" r:id="rId9"/>
    <p:sldId id="269" r:id="rId10"/>
    <p:sldId id="270" r:id="rId11"/>
    <p:sldId id="271" r:id="rId12"/>
    <p:sldId id="272" r:id="rId13"/>
    <p:sldId id="273" r:id="rId14"/>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pPr/>
              <a:t>‹#›</a:t>
            </a:fld>
            <a:endParaRPr lang="zh-TW"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pPr/>
              <a:t>‹#›</a:t>
            </a:fld>
            <a:endParaRPr lang="zh-TW" altLang="en-US"/>
          </a:p>
        </p:txBody>
      </p:sp>
      <p:sp>
        <p:nvSpPr>
          <p:cNvPr id="7" name="Title 6"/>
          <p:cNvSpPr>
            <a:spLocks noGrp="1"/>
          </p:cNvSpPr>
          <p:nvPr>
            <p:ph type="title"/>
          </p:nvPr>
        </p:nvSpPr>
        <p:spPr/>
        <p:txBody>
          <a:bodyPr/>
          <a:lstStyle/>
          <a:p>
            <a:r>
              <a:rPr lang="zh-TW" altLang="en-US" smtClean="0"/>
              <a:t>按一下以編輯母片標題樣式</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5" name="Date Placeholder 4"/>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pPr/>
              <a:t>‹#›</a:t>
            </a:fld>
            <a:endParaRPr lang="zh-TW" altLang="en-US"/>
          </a:p>
        </p:txBody>
      </p:sp>
      <p:sp>
        <p:nvSpPr>
          <p:cNvPr id="9" name="Content Placeholder 8"/>
          <p:cNvSpPr>
            <a:spLocks noGrp="1"/>
          </p:cNvSpPr>
          <p:nvPr>
            <p:ph sz="quarter" idx="13"/>
          </p:nvPr>
        </p:nvSpPr>
        <p:spPr>
          <a:xfrm>
            <a:off x="676655" y="2679192"/>
            <a:ext cx="3822192" cy="34472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pPr/>
              <a:t>‹#›</a:t>
            </a:fld>
            <a:endParaRPr lang="zh-TW"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5BBEAD13-0566-4C6C-97E7-55F17F24B09F}" type="datetimeFigureOut">
              <a:rPr lang="zh-TW" altLang="en-US" smtClean="0"/>
              <a:pPr/>
              <a:t>38/21/21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pPr/>
              <a:t>‹#›</a:t>
            </a:fld>
            <a:endParaRPr lang="zh-TW"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BBEAD13-0566-4C6C-97E7-55F17F24B09F}" type="datetimeFigureOut">
              <a:rPr lang="zh-TW" altLang="en-US" smtClean="0"/>
              <a:pPr/>
              <a:t>38/21/21</a:t>
            </a:fld>
            <a:endParaRPr lang="zh-TW"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zh-TW"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3DA0BB7-265A-403C-9275-D587AB510EDC}" type="slidenum">
              <a:rPr lang="zh-TW" altLang="en-US" smtClean="0"/>
              <a:pPr/>
              <a:t>‹#›</a:t>
            </a:fld>
            <a:endParaRPr lang="zh-TW"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2636912"/>
            <a:ext cx="8229600" cy="1143000"/>
          </a:xfrm>
        </p:spPr>
        <p:txBody>
          <a:bodyPr/>
          <a:lstStyle/>
          <a:p>
            <a:r>
              <a:rPr lang="zh-TW" altLang="en-US" b="1" dirty="0" smtClean="0">
                <a:solidFill>
                  <a:schemeClr val="tx2">
                    <a:lumMod val="40000"/>
                    <a:lumOff val="60000"/>
                  </a:schemeClr>
                </a:solidFill>
              </a:rPr>
              <a:t>司法院釋字第</a:t>
            </a:r>
            <a:r>
              <a:rPr lang="en-US" altLang="zh-TW" b="1" dirty="0" smtClean="0">
                <a:solidFill>
                  <a:schemeClr val="tx2">
                    <a:lumMod val="40000"/>
                    <a:lumOff val="60000"/>
                  </a:schemeClr>
                </a:solidFill>
              </a:rPr>
              <a:t>700</a:t>
            </a:r>
            <a:r>
              <a:rPr lang="zh-TW" altLang="en-US" b="1" dirty="0" smtClean="0">
                <a:solidFill>
                  <a:schemeClr val="tx2">
                    <a:lumMod val="40000"/>
                    <a:lumOff val="60000"/>
                  </a:schemeClr>
                </a:solidFill>
              </a:rPr>
              <a:t>號解釋評析</a:t>
            </a:r>
            <a:endParaRPr lang="zh-TW" altLang="en-US" b="1" dirty="0">
              <a:solidFill>
                <a:schemeClr val="tx2">
                  <a:lumMod val="40000"/>
                  <a:lumOff val="6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51520" y="1844824"/>
            <a:ext cx="8712968" cy="4680520"/>
          </a:xfrm>
        </p:spPr>
        <p:txBody>
          <a:bodyPr>
            <a:normAutofit fontScale="92500"/>
          </a:bodyPr>
          <a:lstStyle/>
          <a:p>
            <a:pPr lvl="0"/>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釋憲聲請人之見解</a:t>
            </a:r>
          </a:p>
          <a:p>
            <a:pPr>
              <a:buNone/>
            </a:pP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  </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稽徵機關為補徵營業稅之處分時，聲請人依法享有得扣減進項稅額之權利卻遭剝奪，致聲請人被課徵之營業稅本稅遠大於應納之稅額，同時以本稅數額為據而遭處之罰鍰數額，因計算基礎不當之故，亦超逾一般。上開情事，顯與憲法保障人民得享有之平等權及保障人民之財產權有違。營業稅法第</a:t>
            </a: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 33 </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條就營業人以進項稅額扣抵銷項稅額時，不論營業人已、未辦妥營業登記均要求應具有載明其名稱、地址及統一編號之憑證始得為之，有違憲法第</a:t>
            </a: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7</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條之平等原則、第 </a:t>
            </a: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23</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條之比例原則。財政部台財稅第</a:t>
            </a: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 890457254  </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號函釋、台財稅字第</a:t>
            </a: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 0900453517 </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號函釋，就營業稅計徵時，關於進項稅額之扣抵，增加須「已申報、未經檢舉及調查前已自動辦理營業登記」之條件，乃增加法律所未規定之限制，顯與法律保留原則及憲法保障人民財產權及平等權意旨有違。</a:t>
            </a:r>
            <a:endParaRPr lang="zh-TW" altLang="en-US" b="1" dirty="0">
              <a:solidFill>
                <a:srgbClr val="002060"/>
              </a:solidFill>
              <a:effectLst>
                <a:outerShdw blurRad="38100" dist="38100" dir="2700000" algn="tl">
                  <a:srgbClr val="000000">
                    <a:alpha val="43137"/>
                  </a:srgbClr>
                </a:outerShdw>
              </a:effectLst>
              <a:latin typeface="標楷體" pitchFamily="65" charset="-120"/>
              <a:ea typeface="標楷體" pitchFamily="65" charset="-120"/>
            </a:endParaRPr>
          </a:p>
        </p:txBody>
      </p:sp>
      <p:sp>
        <p:nvSpPr>
          <p:cNvPr id="2" name="標題 1"/>
          <p:cNvSpPr>
            <a:spLocks noGrp="1"/>
          </p:cNvSpPr>
          <p:nvPr>
            <p:ph type="title"/>
          </p:nvPr>
        </p:nvSpPr>
        <p:spPr>
          <a:xfrm>
            <a:off x="467544" y="764704"/>
            <a:ext cx="8229600" cy="782960"/>
          </a:xfrm>
        </p:spPr>
        <p:txBody>
          <a:bodyPr/>
          <a:lstStyle/>
          <a:p>
            <a:r>
              <a:rPr lang="zh-TW" altLang="en-US" b="1" dirty="0" smtClean="0">
                <a:solidFill>
                  <a:srgbClr val="002060"/>
                </a:solidFill>
                <a:latin typeface="微軟正黑體" pitchFamily="34" charset="-120"/>
                <a:ea typeface="微軟正黑體" pitchFamily="34" charset="-120"/>
              </a:rPr>
              <a:t>本案之重要論點</a:t>
            </a:r>
            <a:endParaRPr lang="zh-TW" altLang="en-US" b="1" dirty="0">
              <a:solidFill>
                <a:srgbClr val="002060"/>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23528" y="2132856"/>
            <a:ext cx="8280920" cy="4464496"/>
          </a:xfrm>
        </p:spPr>
        <p:txBody>
          <a:bodyPr>
            <a:normAutofit/>
          </a:bodyPr>
          <a:lstStyle/>
          <a:p>
            <a:r>
              <a:rPr lang="zh-TW" altLang="en-US" sz="3200"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司法</a:t>
            </a:r>
            <a:r>
              <a:rPr lang="zh-TW" altLang="en-US" sz="3200"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院大法官之見解</a:t>
            </a: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 </a:t>
            </a:r>
          </a:p>
          <a:p>
            <a:pPr algn="just">
              <a:buNone/>
            </a:pP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  </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營業稅法採稅額相減法，並採按期申報銷售額及統一發票明細表暨依法申報進項稅額憑證，據以計算當期之應納或溢付營業稅額。且第</a:t>
            </a: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15</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條第</a:t>
            </a: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1</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項規定當期銷項稅額得扣減之進項稅額，以依法登記之營業人取得同法第</a:t>
            </a: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33</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條所列之合法要式憑證，且於申報期限內檢附向主管稽徵機關申報扣減，而據以計算當期應納或溢付營業稅額為前提要件。故營業人未依規定申請營業登記而營業者，經主管稽徵機關查獲未履行定期申報之義務，於查獲後始提出之進項稅額，自與上開規定得扣抵銷項稅額之要件不符。</a:t>
            </a:r>
          </a:p>
          <a:p>
            <a:endParaRPr lang="zh-TW" altLang="zh-TW"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2276872"/>
            <a:ext cx="8147248" cy="4581128"/>
          </a:xfrm>
        </p:spPr>
        <p:txBody>
          <a:bodyPr>
            <a:normAutofit/>
          </a:bodyPr>
          <a:lstStyle/>
          <a:p>
            <a:r>
              <a:rPr lang="zh-TW" altLang="zh-TW" sz="3200"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財政部函釋</a:t>
            </a:r>
            <a:endParaRPr lang="en-US" altLang="zh-TW" sz="3200"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endParaRPr>
          </a:p>
          <a:p>
            <a:pPr>
              <a:buNone/>
            </a:pPr>
            <a:r>
              <a:rPr lang="en-US"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    </a:t>
            </a:r>
            <a:r>
              <a:rPr lang="zh-TW" altLang="zh-TW"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rPr>
              <a:t>不准未申報之進項稅額扣抵銷項稅額之部分，依營業稅法之相關規定，應限已取得合法進項憑證，且依規定期限申報者，始得據以扣抵銷項稅額，符合營業稅法之立法目的，亦無違於依法履行協力義務之營業人得將營業稅轉嫁消費者負擔之經濟意義及實質課稅之公平原則，不使未依法履行協力義務之營業人，亦得與依法履行協力義務之營業人立於相同之法律地位，致破壞營業稅立基之登記及申報制度。故該函釋未增加營業人法律上所未規定之義務，於憲法第十九條之租稅法律主義尚無牴觸。</a:t>
            </a:r>
            <a:endParaRPr lang="zh-TW" altLang="en-US" b="1" dirty="0" smtClean="0">
              <a:solidFill>
                <a:srgbClr val="002060"/>
              </a:solidFill>
              <a:effectLst>
                <a:outerShdw blurRad="38100" dist="38100" dir="2700000" algn="tl">
                  <a:srgbClr val="000000">
                    <a:alpha val="43137"/>
                  </a:srgbClr>
                </a:outerShdw>
              </a:effectLst>
              <a:latin typeface="標楷體" pitchFamily="65" charset="-120"/>
              <a:ea typeface="標楷體" pitchFamily="65" charset="-120"/>
            </a:endParaRPr>
          </a:p>
          <a:p>
            <a:endParaRPr lang="zh-TW" altLang="en-US" b="1" dirty="0">
              <a:solidFill>
                <a:srgbClr val="002060"/>
              </a:solidFill>
              <a:effectLst>
                <a:outerShdw blurRad="38100" dist="38100" dir="2700000" algn="tl">
                  <a:srgbClr val="000000">
                    <a:alpha val="43137"/>
                  </a:srgbClr>
                </a:outerShdw>
              </a:effectLst>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916832"/>
            <a:ext cx="8229600" cy="4608512"/>
          </a:xfrm>
        </p:spPr>
        <p:txBody>
          <a:bodyPr>
            <a:normAutofit/>
          </a:bodyPr>
          <a:lstStyle/>
          <a:p>
            <a:pPr marL="0" indent="0">
              <a:buNone/>
            </a:pPr>
            <a:endParaRPr lang="en-US" altLang="zh-TW" b="1" dirty="0" smtClean="0">
              <a:solidFill>
                <a:schemeClr val="tx1"/>
              </a:solidFill>
              <a:latin typeface="微軟正黑體" pitchFamily="34" charset="-120"/>
              <a:ea typeface="微軟正黑體" pitchFamily="34" charset="-120"/>
            </a:endParaRPr>
          </a:p>
          <a:p>
            <a:pPr lvl="0"/>
            <a:r>
              <a:rPr lang="zh-TW" altLang="zh-TW" sz="2800" b="1" dirty="0">
                <a:solidFill>
                  <a:schemeClr val="tx1"/>
                </a:solidFill>
                <a:latin typeface="微軟正黑體" pitchFamily="34" charset="-120"/>
                <a:ea typeface="微軟正黑體" pitchFamily="34" charset="-120"/>
              </a:rPr>
              <a:t>營業稅法第</a:t>
            </a:r>
            <a:r>
              <a:rPr lang="en-US" altLang="zh-TW" sz="2800" b="1" dirty="0">
                <a:solidFill>
                  <a:schemeClr val="tx1"/>
                </a:solidFill>
                <a:latin typeface="微軟正黑體" pitchFamily="34" charset="-120"/>
                <a:ea typeface="微軟正黑體" pitchFamily="34" charset="-120"/>
              </a:rPr>
              <a:t>43</a:t>
            </a:r>
            <a:r>
              <a:rPr lang="zh-TW" altLang="zh-TW" sz="2800" b="1" dirty="0">
                <a:solidFill>
                  <a:schemeClr val="tx1"/>
                </a:solidFill>
                <a:latin typeface="微軟正黑體" pitchFamily="34" charset="-120"/>
                <a:ea typeface="微軟正黑體" pitchFamily="34" charset="-120"/>
              </a:rPr>
              <a:t>條是否</a:t>
            </a:r>
            <a:r>
              <a:rPr lang="zh-TW" altLang="zh-TW" sz="2800" b="1" dirty="0" smtClean="0">
                <a:solidFill>
                  <a:schemeClr val="tx1"/>
                </a:solidFill>
                <a:latin typeface="微軟正黑體" pitchFamily="34" charset="-120"/>
                <a:ea typeface="微軟正黑體" pitchFamily="34" charset="-120"/>
              </a:rPr>
              <a:t>可</a:t>
            </a:r>
            <a:r>
              <a:rPr lang="zh-TW" altLang="en-US" sz="2800" b="1" dirty="0" smtClean="0">
                <a:solidFill>
                  <a:schemeClr val="tx1"/>
                </a:solidFill>
                <a:latin typeface="微軟正黑體" pitchFamily="34" charset="-120"/>
                <a:ea typeface="微軟正黑體" pitchFamily="34" charset="-120"/>
              </a:rPr>
              <a:t>排除</a:t>
            </a:r>
            <a:r>
              <a:rPr lang="zh-TW" altLang="zh-TW" sz="2800" b="1" dirty="0" smtClean="0">
                <a:solidFill>
                  <a:schemeClr val="tx1"/>
                </a:solidFill>
                <a:latin typeface="微軟正黑體" pitchFamily="34" charset="-120"/>
                <a:ea typeface="微軟正黑體" pitchFamily="34" charset="-120"/>
              </a:rPr>
              <a:t>行政</a:t>
            </a:r>
            <a:r>
              <a:rPr lang="zh-TW" altLang="zh-TW" sz="2800" b="1" dirty="0">
                <a:solidFill>
                  <a:schemeClr val="tx1"/>
                </a:solidFill>
                <a:latin typeface="微軟正黑體" pitchFamily="34" charset="-120"/>
                <a:ea typeface="微軟正黑體" pitchFamily="34" charset="-120"/>
              </a:rPr>
              <a:t>程序法及行政訴訟法之職權調查原則</a:t>
            </a:r>
            <a:r>
              <a:rPr lang="zh-TW" altLang="zh-TW" sz="2800" b="1" dirty="0" smtClean="0">
                <a:solidFill>
                  <a:schemeClr val="tx1"/>
                </a:solidFill>
                <a:latin typeface="微軟正黑體" pitchFamily="34" charset="-120"/>
                <a:ea typeface="微軟正黑體" pitchFamily="34" charset="-120"/>
              </a:rPr>
              <a:t>？</a:t>
            </a:r>
            <a:endParaRPr lang="en-US" altLang="zh-TW" sz="2800"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pPr lvl="0"/>
            <a:r>
              <a:rPr lang="zh-TW" altLang="zh-TW" sz="2800" b="1" dirty="0" smtClean="0">
                <a:solidFill>
                  <a:schemeClr val="tx1"/>
                </a:solidFill>
                <a:latin typeface="微軟正黑體" pitchFamily="34" charset="-120"/>
                <a:ea typeface="微軟正黑體" pitchFamily="34" charset="-120"/>
              </a:rPr>
              <a:t>漏稅額計算引發實質</a:t>
            </a:r>
            <a:r>
              <a:rPr lang="zh-TW" altLang="zh-TW" sz="2800" b="1" dirty="0" smtClean="0">
                <a:solidFill>
                  <a:schemeClr val="tx1"/>
                </a:solidFill>
                <a:latin typeface="微軟正黑體" pitchFamily="34" charset="-120"/>
                <a:ea typeface="微軟正黑體" pitchFamily="34" charset="-120"/>
              </a:rPr>
              <a:t>課稅</a:t>
            </a:r>
            <a:r>
              <a:rPr lang="zh-TW" altLang="en-US" sz="2800" b="1" dirty="0" smtClean="0">
                <a:solidFill>
                  <a:schemeClr val="tx1"/>
                </a:solidFill>
                <a:latin typeface="微軟正黑體" pitchFamily="34" charset="-120"/>
                <a:ea typeface="微軟正黑體" pitchFamily="34" charset="-120"/>
              </a:rPr>
              <a:t>及核實課稅之</a:t>
            </a:r>
            <a:r>
              <a:rPr lang="zh-TW" altLang="zh-TW" sz="2800" b="1" dirty="0" smtClean="0">
                <a:solidFill>
                  <a:schemeClr val="tx1"/>
                </a:solidFill>
                <a:latin typeface="微軟正黑體" pitchFamily="34" charset="-120"/>
                <a:ea typeface="微軟正黑體" pitchFamily="34" charset="-120"/>
              </a:rPr>
              <a:t>爭論</a:t>
            </a:r>
            <a:endParaRPr lang="en-US" altLang="zh-TW" sz="2800" b="1" dirty="0" smtClean="0">
              <a:solidFill>
                <a:schemeClr val="tx1"/>
              </a:solidFill>
              <a:latin typeface="微軟正黑體" pitchFamily="34" charset="-120"/>
              <a:ea typeface="微軟正黑體" pitchFamily="34" charset="-120"/>
            </a:endParaRPr>
          </a:p>
          <a:p>
            <a:pPr lvl="0"/>
            <a:endParaRPr lang="zh-TW" altLang="zh-TW" b="1" dirty="0" smtClean="0">
              <a:solidFill>
                <a:schemeClr val="tx1"/>
              </a:solidFill>
              <a:latin typeface="微軟正黑體" pitchFamily="34" charset="-120"/>
              <a:ea typeface="微軟正黑體" pitchFamily="34" charset="-120"/>
            </a:endParaRPr>
          </a:p>
          <a:p>
            <a:pPr lvl="0"/>
            <a:r>
              <a:rPr lang="zh-TW" altLang="zh-TW" sz="2800" b="1" dirty="0" smtClean="0">
                <a:solidFill>
                  <a:schemeClr val="tx1"/>
                </a:solidFill>
                <a:latin typeface="微軟正黑體" pitchFamily="34" charset="-120"/>
                <a:ea typeface="微軟正黑體" pitchFamily="34" charset="-120"/>
              </a:rPr>
              <a:t>釋</a:t>
            </a:r>
            <a:r>
              <a:rPr lang="zh-TW" altLang="zh-TW" sz="2800" b="1" dirty="0" smtClean="0">
                <a:solidFill>
                  <a:schemeClr val="tx1"/>
                </a:solidFill>
                <a:latin typeface="微軟正黑體" pitchFamily="34" charset="-120"/>
                <a:ea typeface="微軟正黑體" pitchFamily="34" charset="-120"/>
              </a:rPr>
              <a:t>字第</a:t>
            </a:r>
            <a:r>
              <a:rPr lang="en-US" altLang="zh-TW" sz="2800" b="1" dirty="0" smtClean="0">
                <a:solidFill>
                  <a:schemeClr val="tx1"/>
                </a:solidFill>
                <a:latin typeface="微軟正黑體" pitchFamily="34" charset="-120"/>
                <a:ea typeface="微軟正黑體" pitchFamily="34" charset="-120"/>
              </a:rPr>
              <a:t>700</a:t>
            </a:r>
            <a:r>
              <a:rPr lang="zh-TW" altLang="zh-TW" sz="2800" b="1" dirty="0" smtClean="0">
                <a:solidFill>
                  <a:schemeClr val="tx1"/>
                </a:solidFill>
                <a:latin typeface="微軟正黑體" pitchFamily="34" charset="-120"/>
                <a:ea typeface="微軟正黑體" pitchFamily="34" charset="-120"/>
              </a:rPr>
              <a:t>號解釋之後「行為罰」與「漏稅罰」猶有分別？</a:t>
            </a:r>
          </a:p>
          <a:p>
            <a:endParaRPr lang="en-US" altLang="zh-TW" dirty="0" smtClean="0">
              <a:solidFill>
                <a:srgbClr val="002060"/>
              </a:solidFill>
              <a:latin typeface="微軟正黑體" pitchFamily="34" charset="-120"/>
              <a:ea typeface="微軟正黑體" pitchFamily="34" charset="-120"/>
            </a:endParaRPr>
          </a:p>
        </p:txBody>
      </p:sp>
      <p:sp>
        <p:nvSpPr>
          <p:cNvPr id="2" name="標題 1"/>
          <p:cNvSpPr>
            <a:spLocks noGrp="1"/>
          </p:cNvSpPr>
          <p:nvPr>
            <p:ph type="title"/>
          </p:nvPr>
        </p:nvSpPr>
        <p:spPr>
          <a:xfrm>
            <a:off x="467544" y="476672"/>
            <a:ext cx="8136904" cy="648072"/>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zh-TW" altLang="en-US" dirty="0" smtClean="0"/>
              <a:t>本案釋憲後仍存在之疑義</a:t>
            </a:r>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95536" y="2060848"/>
            <a:ext cx="8229600" cy="4205064"/>
          </a:xfrm>
        </p:spPr>
        <p:txBody>
          <a:bodyPr>
            <a:normAutofit/>
          </a:bodyPr>
          <a:lstStyle/>
          <a:p>
            <a:r>
              <a:rPr lang="zh-TW" altLang="en-US" sz="3600" b="1" dirty="0" smtClean="0">
                <a:solidFill>
                  <a:srgbClr val="002060"/>
                </a:solidFill>
              </a:rPr>
              <a:t>系爭案例事實</a:t>
            </a:r>
            <a:endParaRPr lang="en-US" altLang="zh-TW" sz="3600" b="1" dirty="0" smtClean="0">
              <a:solidFill>
                <a:srgbClr val="002060"/>
              </a:solidFill>
            </a:endParaRPr>
          </a:p>
          <a:p>
            <a:r>
              <a:rPr lang="zh-TW" altLang="en-US" sz="3600" b="1" dirty="0" smtClean="0">
                <a:solidFill>
                  <a:srgbClr val="002060"/>
                </a:solidFill>
              </a:rPr>
              <a:t>爭點說明</a:t>
            </a:r>
            <a:endParaRPr lang="en-US" altLang="zh-TW" sz="3600" b="1" dirty="0" smtClean="0">
              <a:solidFill>
                <a:srgbClr val="002060"/>
              </a:solidFill>
            </a:endParaRPr>
          </a:p>
          <a:p>
            <a:r>
              <a:rPr lang="zh-TW" altLang="en-US" sz="3600" b="1" dirty="0" smtClean="0">
                <a:solidFill>
                  <a:srgbClr val="002060"/>
                </a:solidFill>
              </a:rPr>
              <a:t>本案涉及之租稅原理原則</a:t>
            </a:r>
            <a:endParaRPr lang="en-US" altLang="zh-TW" sz="3600" b="1" dirty="0" smtClean="0">
              <a:solidFill>
                <a:srgbClr val="002060"/>
              </a:solidFill>
            </a:endParaRPr>
          </a:p>
          <a:p>
            <a:r>
              <a:rPr lang="zh-TW" altLang="en-US" sz="3600" b="1" dirty="0" smtClean="0">
                <a:solidFill>
                  <a:srgbClr val="002060"/>
                </a:solidFill>
              </a:rPr>
              <a:t>本案之重要論點</a:t>
            </a:r>
            <a:endParaRPr lang="en-US" altLang="zh-TW" sz="3600" b="1" dirty="0" smtClean="0">
              <a:solidFill>
                <a:srgbClr val="002060"/>
              </a:solidFill>
            </a:endParaRPr>
          </a:p>
          <a:p>
            <a:r>
              <a:rPr lang="zh-TW" altLang="en-US" sz="3600" b="1" dirty="0" smtClean="0">
                <a:solidFill>
                  <a:srgbClr val="002060"/>
                </a:solidFill>
              </a:rPr>
              <a:t>本案釋憲後仍存在之疑義</a:t>
            </a:r>
            <a:endParaRPr lang="zh-TW" altLang="en-US" sz="3600" b="1" dirty="0">
              <a:solidFill>
                <a:srgbClr val="002060"/>
              </a:solidFill>
            </a:endParaRPr>
          </a:p>
        </p:txBody>
      </p:sp>
      <p:sp>
        <p:nvSpPr>
          <p:cNvPr id="4" name="標題 3"/>
          <p:cNvSpPr>
            <a:spLocks noGrp="1"/>
          </p:cNvSpPr>
          <p:nvPr>
            <p:ph type="title"/>
          </p:nvPr>
        </p:nvSpPr>
        <p:spPr/>
        <p:txBody>
          <a:bodyPr/>
          <a:lstStyle/>
          <a:p>
            <a:r>
              <a:rPr lang="zh-TW" altLang="en-US" dirty="0" smtClean="0">
                <a:solidFill>
                  <a:schemeClr val="accent5"/>
                </a:solidFill>
              </a:rPr>
              <a:t>簡報要項</a:t>
            </a:r>
            <a:endParaRPr lang="zh-TW" altLang="en-US" dirty="0">
              <a:solidFill>
                <a:schemeClr val="accent5"/>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95536" y="1916832"/>
            <a:ext cx="8280920" cy="4392488"/>
          </a:xfrm>
        </p:spPr>
        <p:txBody>
          <a:bodyPr>
            <a:normAutofit/>
          </a:bodyPr>
          <a:lstStyle/>
          <a:p>
            <a:pPr>
              <a:buNone/>
            </a:pPr>
            <a:endParaRPr lang="en-US" altLang="zh-TW" b="1" dirty="0" smtClean="0">
              <a:solidFill>
                <a:srgbClr val="002060"/>
              </a:solidFill>
              <a:latin typeface="微軟正黑體" pitchFamily="34" charset="-120"/>
              <a:ea typeface="微軟正黑體" pitchFamily="34" charset="-120"/>
            </a:endParaRPr>
          </a:p>
          <a:p>
            <a:pPr algn="just">
              <a:buNone/>
            </a:pPr>
            <a:r>
              <a:rPr lang="en-US" altLang="zh-TW" sz="2800" b="1" dirty="0" smtClean="0">
                <a:solidFill>
                  <a:srgbClr val="002060"/>
                </a:solidFill>
                <a:latin typeface="微軟正黑體" pitchFamily="34" charset="-120"/>
                <a:ea typeface="微軟正黑體" pitchFamily="34" charset="-120"/>
              </a:rPr>
              <a:t>    </a:t>
            </a:r>
            <a:r>
              <a:rPr lang="zh-TW" altLang="en-US" sz="2800" b="1" dirty="0">
                <a:solidFill>
                  <a:srgbClr val="002060"/>
                </a:solidFill>
                <a:latin typeface="微軟正黑體" pitchFamily="34" charset="-120"/>
                <a:ea typeface="微軟正黑體" pitchFamily="34" charset="-120"/>
              </a:rPr>
              <a:t>某甲</a:t>
            </a:r>
            <a:r>
              <a:rPr lang="zh-TW" altLang="zh-TW" sz="2800" b="1" dirty="0" smtClean="0">
                <a:solidFill>
                  <a:srgbClr val="002060"/>
                </a:solidFill>
                <a:latin typeface="微軟正黑體" pitchFamily="34" charset="-120"/>
                <a:ea typeface="微軟正黑體" pitchFamily="34" charset="-120"/>
              </a:rPr>
              <a:t>因</a:t>
            </a:r>
            <a:r>
              <a:rPr lang="zh-TW" altLang="zh-TW" sz="2800" b="1" dirty="0" smtClean="0">
                <a:solidFill>
                  <a:srgbClr val="002060"/>
                </a:solidFill>
                <a:latin typeface="微軟正黑體" pitchFamily="34" charset="-120"/>
                <a:ea typeface="微軟正黑體" pitchFamily="34" charset="-120"/>
              </a:rPr>
              <a:t>未依規定申請營業登記即建屋銷售六戶住宅，</a:t>
            </a:r>
            <a:r>
              <a:rPr lang="zh-TW" altLang="en-US" sz="2800" b="1" dirty="0" smtClean="0">
                <a:solidFill>
                  <a:srgbClr val="002060"/>
                </a:solidFill>
                <a:latin typeface="微軟正黑體" pitchFamily="34" charset="-120"/>
                <a:ea typeface="微軟正黑體" pitchFamily="34" charset="-120"/>
              </a:rPr>
              <a:t>經稅捐稽徵機關查獲</a:t>
            </a:r>
            <a:r>
              <a:rPr lang="zh-TW" altLang="zh-TW" sz="2800" b="1" dirty="0" smtClean="0">
                <a:solidFill>
                  <a:srgbClr val="002060"/>
                </a:solidFill>
                <a:latin typeface="微軟正黑體" pitchFamily="34" charset="-120"/>
                <a:ea typeface="微軟正黑體" pitchFamily="34" charset="-120"/>
              </a:rPr>
              <a:t>，依</a:t>
            </a:r>
            <a:r>
              <a:rPr lang="en-US" altLang="zh-TW" sz="2800" b="1" dirty="0" smtClean="0">
                <a:solidFill>
                  <a:srgbClr val="002060"/>
                </a:solidFill>
                <a:latin typeface="微軟正黑體" pitchFamily="34" charset="-120"/>
                <a:ea typeface="微軟正黑體" pitchFamily="34" charset="-120"/>
              </a:rPr>
              <a:t>89</a:t>
            </a:r>
            <a:r>
              <a:rPr lang="zh-TW" altLang="zh-TW" sz="2800" b="1" dirty="0" smtClean="0">
                <a:solidFill>
                  <a:srgbClr val="002060"/>
                </a:solidFill>
                <a:latin typeface="微軟正黑體" pitchFamily="34" charset="-120"/>
                <a:ea typeface="微軟正黑體" pitchFamily="34" charset="-120"/>
              </a:rPr>
              <a:t>年公布</a:t>
            </a:r>
            <a:r>
              <a:rPr lang="en-US" altLang="zh-TW" sz="2800" b="1" dirty="0" smtClean="0">
                <a:solidFill>
                  <a:srgbClr val="002060"/>
                </a:solidFill>
                <a:latin typeface="微軟正黑體" pitchFamily="34" charset="-120"/>
                <a:ea typeface="微軟正黑體" pitchFamily="34" charset="-120"/>
              </a:rPr>
              <a:t>90</a:t>
            </a:r>
            <a:r>
              <a:rPr lang="zh-TW" altLang="zh-TW" sz="2800" b="1" dirty="0" smtClean="0">
                <a:solidFill>
                  <a:srgbClr val="002060"/>
                </a:solidFill>
                <a:latin typeface="微軟正黑體" pitchFamily="34" charset="-120"/>
                <a:ea typeface="微軟正黑體" pitchFamily="34" charset="-120"/>
              </a:rPr>
              <a:t>年施行之營業稅法第</a:t>
            </a:r>
            <a:r>
              <a:rPr lang="en-US" altLang="zh-TW" sz="2800" b="1" dirty="0" smtClean="0">
                <a:solidFill>
                  <a:srgbClr val="002060"/>
                </a:solidFill>
                <a:latin typeface="微軟正黑體" pitchFamily="34" charset="-120"/>
                <a:ea typeface="微軟正黑體" pitchFamily="34" charset="-120"/>
              </a:rPr>
              <a:t>51</a:t>
            </a:r>
            <a:r>
              <a:rPr lang="zh-TW" altLang="zh-TW" sz="2800" b="1" dirty="0" smtClean="0">
                <a:solidFill>
                  <a:srgbClr val="002060"/>
                </a:solidFill>
                <a:latin typeface="微軟正黑體" pitchFamily="34" charset="-120"/>
                <a:ea typeface="微軟正黑體" pitchFamily="34" charset="-120"/>
              </a:rPr>
              <a:t>條第</a:t>
            </a:r>
            <a:r>
              <a:rPr lang="en-US" altLang="zh-TW" sz="2800" b="1" dirty="0" smtClean="0">
                <a:solidFill>
                  <a:srgbClr val="002060"/>
                </a:solidFill>
                <a:latin typeface="微軟正黑體" pitchFamily="34" charset="-120"/>
                <a:ea typeface="微軟正黑體" pitchFamily="34" charset="-120"/>
              </a:rPr>
              <a:t>1</a:t>
            </a:r>
            <a:r>
              <a:rPr lang="zh-TW" altLang="zh-TW" sz="2800" b="1" dirty="0" smtClean="0">
                <a:solidFill>
                  <a:srgbClr val="002060"/>
                </a:solidFill>
                <a:latin typeface="微軟正黑體" pitchFamily="34" charset="-120"/>
                <a:ea typeface="微軟正黑體" pitchFamily="34" charset="-120"/>
              </a:rPr>
              <a:t>款規定，按其銷售總價新臺幣</a:t>
            </a:r>
            <a:r>
              <a:rPr lang="en-US" altLang="zh-TW" sz="2800" b="1" dirty="0" smtClean="0">
                <a:solidFill>
                  <a:srgbClr val="002060"/>
                </a:solidFill>
                <a:latin typeface="微軟正黑體" pitchFamily="34" charset="-120"/>
                <a:ea typeface="微軟正黑體" pitchFamily="34" charset="-120"/>
              </a:rPr>
              <a:t>3314286</a:t>
            </a:r>
            <a:r>
              <a:rPr lang="zh-TW" altLang="zh-TW" sz="2800" b="1" dirty="0" smtClean="0">
                <a:solidFill>
                  <a:srgbClr val="002060"/>
                </a:solidFill>
                <a:latin typeface="微軟正黑體" pitchFamily="34" charset="-120"/>
                <a:ea typeface="微軟正黑體" pitchFamily="34" charset="-120"/>
              </a:rPr>
              <a:t>元（未含稅）計算補徵營業稅額</a:t>
            </a:r>
            <a:r>
              <a:rPr lang="en-US" altLang="zh-TW" sz="2800" b="1" dirty="0" smtClean="0">
                <a:solidFill>
                  <a:srgbClr val="002060"/>
                </a:solidFill>
                <a:latin typeface="微軟正黑體" pitchFamily="34" charset="-120"/>
                <a:ea typeface="微軟正黑體" pitchFamily="34" charset="-120"/>
              </a:rPr>
              <a:t>165714</a:t>
            </a:r>
            <a:r>
              <a:rPr lang="zh-TW" altLang="zh-TW" sz="2800" b="1" dirty="0" smtClean="0">
                <a:solidFill>
                  <a:srgbClr val="002060"/>
                </a:solidFill>
                <a:latin typeface="微軟正黑體" pitchFamily="34" charset="-120"/>
                <a:ea typeface="微軟正黑體" pitchFamily="34" charset="-120"/>
              </a:rPr>
              <a:t>元，並以此為「漏稅額」裁處三倍罰鍰計</a:t>
            </a:r>
            <a:r>
              <a:rPr lang="en-US" altLang="zh-TW" sz="2800" b="1" dirty="0" smtClean="0">
                <a:solidFill>
                  <a:srgbClr val="002060"/>
                </a:solidFill>
                <a:latin typeface="微軟正黑體" pitchFamily="34" charset="-120"/>
                <a:ea typeface="微軟正黑體" pitchFamily="34" charset="-120"/>
              </a:rPr>
              <a:t>497100</a:t>
            </a:r>
            <a:r>
              <a:rPr lang="zh-TW" altLang="zh-TW" sz="2800" b="1" dirty="0" smtClean="0">
                <a:solidFill>
                  <a:srgbClr val="002060"/>
                </a:solidFill>
                <a:latin typeface="微軟正黑體" pitchFamily="34" charset="-120"/>
                <a:ea typeface="微軟正黑體" pitchFamily="34" charset="-120"/>
              </a:rPr>
              <a:t>元</a:t>
            </a:r>
            <a:r>
              <a:rPr lang="zh-TW" altLang="zh-TW" sz="2800" b="1" dirty="0" smtClean="0">
                <a:solidFill>
                  <a:srgbClr val="002060"/>
                </a:solidFill>
                <a:latin typeface="微軟正黑體" pitchFamily="34" charset="-120"/>
                <a:ea typeface="微軟正黑體" pitchFamily="34" charset="-120"/>
              </a:rPr>
              <a:t>。</a:t>
            </a:r>
            <a:r>
              <a:rPr lang="zh-TW" altLang="en-US" sz="2800" b="1" dirty="0">
                <a:solidFill>
                  <a:srgbClr val="002060"/>
                </a:solidFill>
                <a:latin typeface="微軟正黑體" pitchFamily="34" charset="-120"/>
                <a:ea typeface="微軟正黑體" pitchFamily="34" charset="-120"/>
              </a:rPr>
              <a:t>某甲</a:t>
            </a:r>
            <a:r>
              <a:rPr lang="zh-TW" altLang="zh-TW" sz="2800" b="1" dirty="0" smtClean="0">
                <a:solidFill>
                  <a:srgbClr val="002060"/>
                </a:solidFill>
                <a:latin typeface="微軟正黑體" pitchFamily="34" charset="-120"/>
                <a:ea typeface="微軟正黑體" pitchFamily="34" charset="-120"/>
              </a:rPr>
              <a:t>不服</a:t>
            </a:r>
            <a:r>
              <a:rPr lang="zh-TW" altLang="zh-TW" sz="2800" b="1" dirty="0" smtClean="0">
                <a:solidFill>
                  <a:srgbClr val="002060"/>
                </a:solidFill>
                <a:latin typeface="微軟正黑體" pitchFamily="34" charset="-120"/>
                <a:ea typeface="微軟正黑體" pitchFamily="34" charset="-120"/>
              </a:rPr>
              <a:t>，要求以建屋之材料、勞務開支所取得之含稅二聯式統一發票五張（計</a:t>
            </a:r>
            <a:r>
              <a:rPr lang="en-US" altLang="zh-TW" sz="2800" b="1" dirty="0" smtClean="0">
                <a:solidFill>
                  <a:srgbClr val="002060"/>
                </a:solidFill>
                <a:latin typeface="微軟正黑體" pitchFamily="34" charset="-120"/>
                <a:ea typeface="微軟正黑體" pitchFamily="34" charset="-120"/>
              </a:rPr>
              <a:t>2265120</a:t>
            </a:r>
            <a:r>
              <a:rPr lang="zh-TW" altLang="en-US" sz="2800" b="1" dirty="0" smtClean="0">
                <a:solidFill>
                  <a:srgbClr val="002060"/>
                </a:solidFill>
                <a:latin typeface="微軟正黑體" pitchFamily="34" charset="-120"/>
                <a:ea typeface="微軟正黑體" pitchFamily="34" charset="-120"/>
              </a:rPr>
              <a:t>元</a:t>
            </a:r>
            <a:r>
              <a:rPr lang="zh-TW" altLang="zh-TW" sz="2800" b="1" dirty="0" smtClean="0">
                <a:solidFill>
                  <a:srgbClr val="002060"/>
                </a:solidFill>
                <a:latin typeface="微軟正黑體" pitchFamily="34" charset="-120"/>
                <a:ea typeface="微軟正黑體" pitchFamily="34" charset="-120"/>
              </a:rPr>
              <a:t>），作為「進項憑證」扣減營業</a:t>
            </a:r>
            <a:r>
              <a:rPr lang="zh-TW" altLang="zh-TW" sz="2800" b="1" dirty="0" smtClean="0">
                <a:solidFill>
                  <a:srgbClr val="002060"/>
                </a:solidFill>
                <a:latin typeface="微軟正黑體" pitchFamily="34" charset="-120"/>
                <a:ea typeface="微軟正黑體" pitchFamily="34" charset="-120"/>
              </a:rPr>
              <a:t>稅額</a:t>
            </a:r>
            <a:r>
              <a:rPr lang="zh-TW" altLang="en-US" sz="2800" b="1" dirty="0" smtClean="0">
                <a:solidFill>
                  <a:srgbClr val="002060"/>
                </a:solidFill>
                <a:latin typeface="微軟正黑體" pitchFamily="34" charset="-120"/>
                <a:ea typeface="微軟正黑體" pitchFamily="34" charset="-120"/>
              </a:rPr>
              <a:t>，有無理由</a:t>
            </a:r>
            <a:r>
              <a:rPr lang="en-US" altLang="zh-TW" sz="2800" b="1" dirty="0" smtClean="0">
                <a:solidFill>
                  <a:srgbClr val="002060"/>
                </a:solidFill>
                <a:latin typeface="微軟正黑體" pitchFamily="34" charset="-120"/>
                <a:ea typeface="微軟正黑體" pitchFamily="34" charset="-120"/>
              </a:rPr>
              <a:t>?</a:t>
            </a:r>
            <a:endParaRPr lang="zh-TW" altLang="en-US" sz="2800" b="1" dirty="0">
              <a:solidFill>
                <a:srgbClr val="002060"/>
              </a:solidFill>
              <a:latin typeface="微軟正黑體" pitchFamily="34" charset="-120"/>
              <a:ea typeface="微軟正黑體" pitchFamily="34" charset="-120"/>
            </a:endParaRPr>
          </a:p>
        </p:txBody>
      </p:sp>
      <p:sp>
        <p:nvSpPr>
          <p:cNvPr id="2" name="標題 1"/>
          <p:cNvSpPr>
            <a:spLocks noGrp="1"/>
          </p:cNvSpPr>
          <p:nvPr>
            <p:ph type="title"/>
          </p:nvPr>
        </p:nvSpPr>
        <p:spPr>
          <a:xfrm>
            <a:off x="395536" y="476672"/>
            <a:ext cx="8229600" cy="864096"/>
          </a:xfrm>
        </p:spPr>
        <p:txBody>
          <a:bodyPr>
            <a:normAutofit/>
          </a:bodyPr>
          <a:lstStyle/>
          <a:p>
            <a:r>
              <a:rPr lang="zh-TW" altLang="en-US" b="1" dirty="0" smtClean="0">
                <a:solidFill>
                  <a:schemeClr val="accent5">
                    <a:lumMod val="75000"/>
                  </a:schemeClr>
                </a:solidFill>
                <a:latin typeface="微軟正黑體" pitchFamily="34" charset="-120"/>
                <a:ea typeface="微軟正黑體" pitchFamily="34" charset="-120"/>
              </a:rPr>
              <a:t>系爭案例事實</a:t>
            </a:r>
            <a:endParaRPr lang="zh-TW" altLang="en-US" b="1" dirty="0">
              <a:solidFill>
                <a:schemeClr val="accent5">
                  <a:lumMod val="75000"/>
                </a:schemeClr>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0" y="1700808"/>
            <a:ext cx="8892480" cy="5157192"/>
          </a:xfrm>
        </p:spPr>
        <p:txBody>
          <a:bodyPr>
            <a:normAutofit/>
          </a:bodyPr>
          <a:lstStyle/>
          <a:p>
            <a:pPr>
              <a:buNone/>
            </a:pPr>
            <a:endParaRPr lang="en-US" altLang="zh-TW" b="1" dirty="0" smtClean="0">
              <a:solidFill>
                <a:srgbClr val="002060"/>
              </a:solidFill>
              <a:latin typeface="微軟正黑體" pitchFamily="34" charset="-120"/>
              <a:ea typeface="微軟正黑體" pitchFamily="34" charset="-120"/>
            </a:endParaRPr>
          </a:p>
          <a:p>
            <a:pPr>
              <a:buNone/>
            </a:pPr>
            <a:r>
              <a:rPr lang="en-US" altLang="zh-TW" b="1" dirty="0" smtClean="0">
                <a:solidFill>
                  <a:srgbClr val="002060"/>
                </a:solidFill>
                <a:latin typeface="微軟正黑體" pitchFamily="34" charset="-120"/>
                <a:ea typeface="微軟正黑體" pitchFamily="34" charset="-120"/>
              </a:rPr>
              <a:t>    </a:t>
            </a:r>
            <a:r>
              <a:rPr lang="zh-TW" altLang="en-US" b="1" dirty="0" smtClean="0">
                <a:solidFill>
                  <a:srgbClr val="002060"/>
                </a:solidFill>
                <a:latin typeface="微軟正黑體" pitchFamily="34" charset="-120"/>
                <a:ea typeface="微軟正黑體" pitchFamily="34" charset="-120"/>
              </a:rPr>
              <a:t>某乙</a:t>
            </a:r>
            <a:r>
              <a:rPr lang="zh-TW" altLang="zh-TW" b="1" dirty="0" smtClean="0">
                <a:solidFill>
                  <a:srgbClr val="002060"/>
                </a:solidFill>
                <a:latin typeface="微軟正黑體" pitchFamily="34" charset="-120"/>
                <a:ea typeface="微軟正黑體" pitchFamily="34" charset="-120"/>
              </a:rPr>
              <a:t>興建</a:t>
            </a:r>
            <a:r>
              <a:rPr lang="zh-TW" altLang="zh-TW" b="1" dirty="0" smtClean="0">
                <a:solidFill>
                  <a:srgbClr val="002060"/>
                </a:solidFill>
                <a:latin typeface="微軟正黑體" pitchFamily="34" charset="-120"/>
                <a:ea typeface="微軟正黑體" pitchFamily="34" charset="-120"/>
              </a:rPr>
              <a:t>房屋</a:t>
            </a:r>
            <a:r>
              <a:rPr lang="en-US" altLang="zh-TW" b="1" dirty="0" smtClean="0">
                <a:solidFill>
                  <a:srgbClr val="002060"/>
                </a:solidFill>
                <a:latin typeface="微軟正黑體" pitchFamily="34" charset="-120"/>
                <a:ea typeface="微軟正黑體" pitchFamily="34" charset="-120"/>
              </a:rPr>
              <a:t>7</a:t>
            </a:r>
            <a:r>
              <a:rPr lang="zh-TW" altLang="zh-TW" b="1" dirty="0" smtClean="0">
                <a:solidFill>
                  <a:srgbClr val="002060"/>
                </a:solidFill>
                <a:latin typeface="微軟正黑體" pitchFamily="34" charset="-120"/>
                <a:ea typeface="微軟正黑體" pitchFamily="34" charset="-120"/>
              </a:rPr>
              <a:t>戶並出售，業經國稅局核定財產交易所得並課徵綜合所得稅</a:t>
            </a:r>
            <a:r>
              <a:rPr lang="zh-TW" altLang="zh-TW" b="1" dirty="0" smtClean="0">
                <a:solidFill>
                  <a:srgbClr val="002060"/>
                </a:solidFill>
                <a:latin typeface="微軟正黑體" pitchFamily="34" charset="-120"/>
                <a:ea typeface="微軟正黑體" pitchFamily="34" charset="-120"/>
              </a:rPr>
              <a:t>。</a:t>
            </a:r>
            <a:r>
              <a:rPr lang="zh-TW" altLang="en-US" b="1" dirty="0" smtClean="0">
                <a:solidFill>
                  <a:srgbClr val="002060"/>
                </a:solidFill>
                <a:latin typeface="微軟正黑體" pitchFamily="34" charset="-120"/>
                <a:ea typeface="微軟正黑體" pitchFamily="34" charset="-120"/>
              </a:rPr>
              <a:t>惟</a:t>
            </a:r>
            <a:r>
              <a:rPr lang="zh-TW" altLang="zh-TW" b="1" dirty="0" smtClean="0">
                <a:solidFill>
                  <a:srgbClr val="002060"/>
                </a:solidFill>
                <a:latin typeface="微軟正黑體" pitchFamily="34" charset="-120"/>
                <a:ea typeface="微軟正黑體" pitchFamily="34" charset="-120"/>
              </a:rPr>
              <a:t>稅捐</a:t>
            </a:r>
            <a:r>
              <a:rPr lang="zh-TW" altLang="zh-TW" b="1" dirty="0" smtClean="0">
                <a:solidFill>
                  <a:srgbClr val="002060"/>
                </a:solidFill>
                <a:latin typeface="微軟正黑體" pitchFamily="34" charset="-120"/>
                <a:ea typeface="微軟正黑體" pitchFamily="34" charset="-120"/>
              </a:rPr>
              <a:t>稽徵</a:t>
            </a:r>
            <a:r>
              <a:rPr lang="zh-TW" altLang="en-US" b="1" dirty="0" smtClean="0">
                <a:solidFill>
                  <a:srgbClr val="002060"/>
                </a:solidFill>
                <a:latin typeface="微軟正黑體" pitchFamily="34" charset="-120"/>
                <a:ea typeface="微軟正黑體" pitchFamily="34" charset="-120"/>
              </a:rPr>
              <a:t>機關</a:t>
            </a:r>
            <a:r>
              <a:rPr lang="zh-TW" altLang="zh-TW" b="1" dirty="0" smtClean="0">
                <a:solidFill>
                  <a:srgbClr val="002060"/>
                </a:solidFill>
                <a:latin typeface="微軟正黑體" pitchFamily="34" charset="-120"/>
                <a:ea typeface="微軟正黑體" pitchFamily="34" charset="-120"/>
              </a:rPr>
              <a:t>認定建</a:t>
            </a:r>
            <a:r>
              <a:rPr lang="zh-TW" altLang="zh-TW" b="1" dirty="0" smtClean="0">
                <a:solidFill>
                  <a:srgbClr val="002060"/>
                </a:solidFill>
                <a:latin typeface="微軟正黑體" pitchFamily="34" charset="-120"/>
                <a:ea typeface="微軟正黑體" pitchFamily="34" charset="-120"/>
              </a:rPr>
              <a:t>屋出售之行為屬營業行為，應申請營業登記開立發票報繳營業稅</a:t>
            </a:r>
            <a:r>
              <a:rPr lang="zh-TW" altLang="en-US" b="1" dirty="0" smtClean="0">
                <a:solidFill>
                  <a:srgbClr val="002060"/>
                </a:solidFill>
                <a:latin typeface="微軟正黑體" pitchFamily="34" charset="-120"/>
                <a:ea typeface="微軟正黑體" pitchFamily="34" charset="-120"/>
              </a:rPr>
              <a:t>，故</a:t>
            </a:r>
            <a:r>
              <a:rPr lang="zh-TW" altLang="zh-TW" b="1" dirty="0" smtClean="0">
                <a:solidFill>
                  <a:srgbClr val="002060"/>
                </a:solidFill>
                <a:latin typeface="微軟正黑體" pitchFamily="34" charset="-120"/>
                <a:ea typeface="微軟正黑體" pitchFamily="34" charset="-120"/>
              </a:rPr>
              <a:t>核定漏</a:t>
            </a:r>
            <a:r>
              <a:rPr lang="zh-TW" altLang="zh-TW" b="1" dirty="0" smtClean="0">
                <a:solidFill>
                  <a:srgbClr val="002060"/>
                </a:solidFill>
                <a:latin typeface="微軟正黑體" pitchFamily="34" charset="-120"/>
                <a:ea typeface="微軟正黑體" pitchFamily="34" charset="-120"/>
              </a:rPr>
              <a:t>繳營業稅</a:t>
            </a:r>
            <a:r>
              <a:rPr lang="zh-TW" altLang="en-US" b="1" dirty="0" smtClean="0">
                <a:solidFill>
                  <a:srgbClr val="002060"/>
                </a:solidFill>
                <a:latin typeface="微軟正黑體" pitchFamily="34" charset="-120"/>
                <a:ea typeface="微軟正黑體" pitchFamily="34" charset="-120"/>
              </a:rPr>
              <a:t>。嗣於</a:t>
            </a:r>
            <a:r>
              <a:rPr lang="zh-TW" altLang="en-US" b="1" dirty="0">
                <a:solidFill>
                  <a:srgbClr val="002060"/>
                </a:solidFill>
                <a:latin typeface="微軟正黑體" pitchFamily="34" charset="-120"/>
                <a:ea typeface="微軟正黑體" pitchFamily="34" charset="-120"/>
              </a:rPr>
              <a:t>乙</a:t>
            </a:r>
            <a:r>
              <a:rPr lang="zh-TW" altLang="zh-TW" b="1" dirty="0" smtClean="0">
                <a:solidFill>
                  <a:srgbClr val="002060"/>
                </a:solidFill>
                <a:latin typeface="微軟正黑體" pitchFamily="34" charset="-120"/>
                <a:ea typeface="微軟正黑體" pitchFamily="34" charset="-120"/>
              </a:rPr>
              <a:t>繳納</a:t>
            </a:r>
            <a:r>
              <a:rPr lang="zh-TW" altLang="zh-TW" b="1" dirty="0" smtClean="0">
                <a:solidFill>
                  <a:srgbClr val="002060"/>
                </a:solidFill>
                <a:latin typeface="微軟正黑體" pitchFamily="34" charset="-120"/>
                <a:ea typeface="微軟正黑體" pitchFamily="34" charset="-120"/>
              </a:rPr>
              <a:t>完畢</a:t>
            </a:r>
            <a:r>
              <a:rPr lang="zh-TW" altLang="en-US" b="1" dirty="0" smtClean="0">
                <a:solidFill>
                  <a:srgbClr val="002060"/>
                </a:solidFill>
                <a:latin typeface="微軟正黑體" pitchFamily="34" charset="-120"/>
                <a:ea typeface="微軟正黑體" pitchFamily="34" charset="-120"/>
              </a:rPr>
              <a:t>後</a:t>
            </a:r>
            <a:r>
              <a:rPr lang="zh-TW" altLang="zh-TW" b="1" dirty="0" smtClean="0">
                <a:solidFill>
                  <a:srgbClr val="002060"/>
                </a:solidFill>
                <a:latin typeface="微軟正黑體" pitchFamily="34" charset="-120"/>
                <a:ea typeface="微軟正黑體" pitchFamily="34" charset="-120"/>
              </a:rPr>
              <a:t>，</a:t>
            </a:r>
            <a:r>
              <a:rPr lang="zh-TW" altLang="en-US" b="1" dirty="0" smtClean="0">
                <a:solidFill>
                  <a:srgbClr val="002060"/>
                </a:solidFill>
                <a:latin typeface="微軟正黑體" pitchFamily="34" charset="-120"/>
                <a:ea typeface="微軟正黑體" pitchFamily="34" charset="-120"/>
              </a:rPr>
              <a:t>稅捐稽徵機關</a:t>
            </a:r>
            <a:r>
              <a:rPr lang="zh-TW" altLang="zh-TW" b="1" dirty="0" smtClean="0">
                <a:solidFill>
                  <a:srgbClr val="002060"/>
                </a:solidFill>
                <a:latin typeface="微軟正黑體" pitchFamily="34" charset="-120"/>
                <a:ea typeface="微軟正黑體" pitchFamily="34" charset="-120"/>
              </a:rPr>
              <a:t>竟稱稅額計算有誤</a:t>
            </a:r>
            <a:r>
              <a:rPr lang="zh-TW" altLang="zh-TW" b="1" dirty="0" smtClean="0">
                <a:solidFill>
                  <a:srgbClr val="002060"/>
                </a:solidFill>
                <a:latin typeface="微軟正黑體" pitchFamily="34" charset="-120"/>
                <a:ea typeface="微軟正黑體" pitchFamily="34" charset="-120"/>
              </a:rPr>
              <a:t>，補發稅單要求立即</a:t>
            </a:r>
            <a:r>
              <a:rPr lang="zh-TW" altLang="zh-TW" b="1" dirty="0" smtClean="0">
                <a:solidFill>
                  <a:srgbClr val="002060"/>
                </a:solidFill>
                <a:latin typeface="微軟正黑體" pitchFamily="34" charset="-120"/>
                <a:ea typeface="微軟正黑體" pitchFamily="34" charset="-120"/>
              </a:rPr>
              <a:t>繳納</a:t>
            </a:r>
            <a:r>
              <a:rPr lang="zh-TW" altLang="zh-TW" b="1" dirty="0" smtClean="0">
                <a:solidFill>
                  <a:srgbClr val="002060"/>
                </a:solidFill>
                <a:latin typeface="微軟正黑體" pitchFamily="34" charset="-120"/>
                <a:ea typeface="微軟正黑體" pitchFamily="34" charset="-120"/>
              </a:rPr>
              <a:t>，</a:t>
            </a:r>
            <a:r>
              <a:rPr lang="zh-TW" altLang="en-US" b="1" dirty="0" smtClean="0">
                <a:solidFill>
                  <a:srgbClr val="002060"/>
                </a:solidFill>
                <a:latin typeface="微軟正黑體" pitchFamily="34" charset="-120"/>
                <a:ea typeface="微軟正黑體" pitchFamily="34" charset="-120"/>
              </a:rPr>
              <a:t>乙</a:t>
            </a:r>
            <a:r>
              <a:rPr lang="zh-TW" altLang="zh-TW" b="1" dirty="0" smtClean="0">
                <a:solidFill>
                  <a:srgbClr val="002060"/>
                </a:solidFill>
                <a:latin typeface="微軟正黑體" pitchFamily="34" charset="-120"/>
                <a:ea typeface="微軟正黑體" pitchFamily="34" charset="-120"/>
              </a:rPr>
              <a:t>無力</a:t>
            </a:r>
            <a:r>
              <a:rPr lang="zh-TW" altLang="zh-TW" b="1" dirty="0" smtClean="0">
                <a:solidFill>
                  <a:srgbClr val="002060"/>
                </a:solidFill>
                <a:latin typeface="微軟正黑體" pitchFamily="34" charset="-120"/>
                <a:ea typeface="微軟正黑體" pitchFamily="34" charset="-120"/>
              </a:rPr>
              <a:t>於期限內繳納，認</a:t>
            </a:r>
            <a:r>
              <a:rPr lang="zh-TW" altLang="en-US" b="1" dirty="0" smtClean="0">
                <a:solidFill>
                  <a:srgbClr val="002060"/>
                </a:solidFill>
                <a:latin typeface="微軟正黑體" pitchFamily="34" charset="-120"/>
                <a:ea typeface="微軟正黑體" pitchFamily="34" charset="-120"/>
              </a:rPr>
              <a:t>稅捐稽徵機關</a:t>
            </a:r>
            <a:r>
              <a:rPr lang="zh-TW" altLang="zh-TW" b="1" dirty="0" smtClean="0">
                <a:solidFill>
                  <a:srgbClr val="002060"/>
                </a:solidFill>
                <a:latin typeface="微軟正黑體" pitchFamily="34" charset="-120"/>
                <a:ea typeface="微軟正黑體" pitchFamily="34" charset="-120"/>
              </a:rPr>
              <a:t>核定之應納稅額未扣除進項稅額，遂發函聲請就進項稅額扣除之。</a:t>
            </a:r>
            <a:r>
              <a:rPr lang="zh-TW" altLang="zh-TW" b="1" dirty="0" smtClean="0">
                <a:solidFill>
                  <a:srgbClr val="002060"/>
                </a:solidFill>
                <a:latin typeface="微軟正黑體" pitchFamily="34" charset="-120"/>
                <a:ea typeface="微軟正黑體" pitchFamily="34" charset="-120"/>
              </a:rPr>
              <a:t>惟</a:t>
            </a:r>
            <a:r>
              <a:rPr lang="zh-TW" altLang="en-US" b="1" dirty="0" smtClean="0">
                <a:solidFill>
                  <a:srgbClr val="002060"/>
                </a:solidFill>
                <a:latin typeface="微軟正黑體" pitchFamily="34" charset="-120"/>
                <a:ea typeface="微軟正黑體" pitchFamily="34" charset="-120"/>
              </a:rPr>
              <a:t>稅捐稽徵機關</a:t>
            </a:r>
            <a:r>
              <a:rPr lang="zh-TW" altLang="zh-TW" b="1" dirty="0" smtClean="0">
                <a:solidFill>
                  <a:srgbClr val="002060"/>
                </a:solidFill>
                <a:latin typeface="微軟正黑體" pitchFamily="34" charset="-120"/>
                <a:ea typeface="微軟正黑體" pitchFamily="34" charset="-120"/>
              </a:rPr>
              <a:t>並未斟酌</a:t>
            </a:r>
            <a:r>
              <a:rPr lang="zh-TW" altLang="en-US" b="1" dirty="0" smtClean="0">
                <a:solidFill>
                  <a:srgbClr val="002060"/>
                </a:solidFill>
                <a:latin typeface="微軟正黑體" pitchFamily="34" charset="-120"/>
                <a:ea typeface="微軟正黑體" pitchFamily="34" charset="-120"/>
              </a:rPr>
              <a:t>乙</a:t>
            </a:r>
            <a:r>
              <a:rPr lang="zh-TW" altLang="zh-TW" b="1" dirty="0" smtClean="0">
                <a:solidFill>
                  <a:srgbClr val="002060"/>
                </a:solidFill>
                <a:latin typeface="微軟正黑體" pitchFamily="34" charset="-120"/>
                <a:ea typeface="微軟正黑體" pitchFamily="34" charset="-120"/>
              </a:rPr>
              <a:t>於</a:t>
            </a:r>
            <a:r>
              <a:rPr lang="zh-TW" altLang="zh-TW" b="1" dirty="0" smtClean="0">
                <a:solidFill>
                  <a:srgbClr val="002060"/>
                </a:solidFill>
                <a:latin typeface="微軟正黑體" pitchFamily="34" charset="-120"/>
                <a:ea typeface="微軟正黑體" pitchFamily="34" charset="-120"/>
              </a:rPr>
              <a:t>查核之初提出之營造廠發票，以其未聲請營業登記、未依規定給予憑證與未報繳營業稅，而致漏繳營業稅，</a:t>
            </a:r>
            <a:r>
              <a:rPr lang="zh-TW" altLang="zh-TW" b="1" dirty="0" smtClean="0">
                <a:solidFill>
                  <a:srgbClr val="002060"/>
                </a:solidFill>
                <a:latin typeface="微軟正黑體" pitchFamily="34" charset="-120"/>
                <a:ea typeface="微軟正黑體" pitchFamily="34" charset="-120"/>
              </a:rPr>
              <a:t>核定</a:t>
            </a:r>
            <a:r>
              <a:rPr lang="zh-TW" altLang="en-US" b="1" dirty="0" smtClean="0">
                <a:solidFill>
                  <a:srgbClr val="002060"/>
                </a:solidFill>
                <a:latin typeface="微軟正黑體" pitchFamily="34" charset="-120"/>
                <a:ea typeface="微軟正黑體" pitchFamily="34" charset="-120"/>
              </a:rPr>
              <a:t>乙</a:t>
            </a:r>
            <a:r>
              <a:rPr lang="zh-TW" altLang="zh-TW" b="1" dirty="0" smtClean="0">
                <a:solidFill>
                  <a:srgbClr val="002060"/>
                </a:solidFill>
                <a:latin typeface="微軟正黑體" pitchFamily="34" charset="-120"/>
                <a:ea typeface="微軟正黑體" pitchFamily="34" charset="-120"/>
              </a:rPr>
              <a:t>應</a:t>
            </a:r>
            <a:r>
              <a:rPr lang="zh-TW" altLang="zh-TW" b="1" dirty="0" smtClean="0">
                <a:solidFill>
                  <a:srgbClr val="002060"/>
                </a:solidFill>
                <a:latin typeface="微軟正黑體" pitchFamily="34" charset="-120"/>
                <a:ea typeface="微軟正黑體" pitchFamily="34" charset="-120"/>
              </a:rPr>
              <a:t>補繳營業稅；並</a:t>
            </a:r>
            <a:r>
              <a:rPr lang="zh-TW" altLang="zh-TW" b="1" dirty="0" smtClean="0">
                <a:solidFill>
                  <a:srgbClr val="002060"/>
                </a:solidFill>
                <a:latin typeface="微軟正黑體" pitchFamily="34" charset="-120"/>
                <a:ea typeface="微軟正黑體" pitchFamily="34" charset="-120"/>
              </a:rPr>
              <a:t>對</a:t>
            </a:r>
            <a:r>
              <a:rPr lang="zh-TW" altLang="en-US" b="1" dirty="0" smtClean="0">
                <a:solidFill>
                  <a:srgbClr val="002060"/>
                </a:solidFill>
                <a:latin typeface="微軟正黑體" pitchFamily="34" charset="-120"/>
                <a:ea typeface="微軟正黑體" pitchFamily="34" charset="-120"/>
              </a:rPr>
              <a:t>乙</a:t>
            </a:r>
            <a:r>
              <a:rPr lang="zh-TW" altLang="zh-TW" b="1" dirty="0" smtClean="0">
                <a:solidFill>
                  <a:srgbClr val="002060"/>
                </a:solidFill>
                <a:latin typeface="微軟正黑體" pitchFamily="34" charset="-120"/>
                <a:ea typeface="微軟正黑體" pitchFamily="34" charset="-120"/>
              </a:rPr>
              <a:t>已</a:t>
            </a:r>
            <a:r>
              <a:rPr lang="zh-TW" altLang="zh-TW" b="1" dirty="0" smtClean="0">
                <a:solidFill>
                  <a:srgbClr val="002060"/>
                </a:solidFill>
                <a:latin typeface="微軟正黑體" pitchFamily="34" charset="-120"/>
                <a:ea typeface="微軟正黑體" pitchFamily="34" charset="-120"/>
              </a:rPr>
              <a:t>繳納之部分處</a:t>
            </a:r>
            <a:r>
              <a:rPr lang="en-US" altLang="zh-TW" b="1" dirty="0" smtClean="0">
                <a:solidFill>
                  <a:srgbClr val="002060"/>
                </a:solidFill>
                <a:latin typeface="微軟正黑體" pitchFamily="34" charset="-120"/>
                <a:ea typeface="微軟正黑體" pitchFamily="34" charset="-120"/>
              </a:rPr>
              <a:t>2</a:t>
            </a:r>
            <a:r>
              <a:rPr lang="zh-TW" altLang="zh-TW" b="1" dirty="0" smtClean="0">
                <a:solidFill>
                  <a:srgbClr val="002060"/>
                </a:solidFill>
                <a:latin typeface="微軟正黑體" pitchFamily="34" charset="-120"/>
                <a:ea typeface="微軟正黑體" pitchFamily="34" charset="-120"/>
              </a:rPr>
              <a:t>倍罰鍰、尚未繳納之部分則處以</a:t>
            </a:r>
            <a:r>
              <a:rPr lang="en-US" altLang="zh-TW" b="1" dirty="0" smtClean="0">
                <a:solidFill>
                  <a:srgbClr val="002060"/>
                </a:solidFill>
                <a:latin typeface="微軟正黑體" pitchFamily="34" charset="-120"/>
                <a:ea typeface="微軟正黑體" pitchFamily="34" charset="-120"/>
              </a:rPr>
              <a:t>3</a:t>
            </a:r>
            <a:r>
              <a:rPr lang="zh-TW" altLang="zh-TW" b="1" dirty="0" smtClean="0">
                <a:solidFill>
                  <a:srgbClr val="002060"/>
                </a:solidFill>
                <a:latin typeface="微軟正黑體" pitchFamily="34" charset="-120"/>
                <a:ea typeface="微軟正黑體" pitchFamily="34" charset="-120"/>
              </a:rPr>
              <a:t>倍</a:t>
            </a:r>
            <a:r>
              <a:rPr lang="zh-TW" altLang="zh-TW" b="1" dirty="0" smtClean="0">
                <a:solidFill>
                  <a:srgbClr val="002060"/>
                </a:solidFill>
                <a:latin typeface="微軟正黑體" pitchFamily="34" charset="-120"/>
                <a:ea typeface="微軟正黑體" pitchFamily="34" charset="-120"/>
              </a:rPr>
              <a:t>罰鍰</a:t>
            </a:r>
            <a:r>
              <a:rPr lang="zh-TW" altLang="en-US" b="1" dirty="0" smtClean="0">
                <a:solidFill>
                  <a:srgbClr val="002060"/>
                </a:solidFill>
                <a:latin typeface="微軟正黑體" pitchFamily="34" charset="-120"/>
                <a:ea typeface="微軟正黑體" pitchFamily="34" charset="-120"/>
              </a:rPr>
              <a:t>，合理與否</a:t>
            </a:r>
            <a:r>
              <a:rPr lang="en-US" altLang="zh-TW" b="1" dirty="0" smtClean="0">
                <a:solidFill>
                  <a:srgbClr val="002060"/>
                </a:solidFill>
                <a:latin typeface="微軟正黑體" pitchFamily="34" charset="-120"/>
                <a:ea typeface="微軟正黑體" pitchFamily="34" charset="-120"/>
              </a:rPr>
              <a:t>?</a:t>
            </a:r>
            <a:endParaRPr lang="zh-TW" altLang="en-US" b="1" dirty="0">
              <a:solidFill>
                <a:srgbClr val="002060"/>
              </a:solidFill>
              <a:latin typeface="微軟正黑體" pitchFamily="34" charset="-120"/>
              <a:ea typeface="微軟正黑體" pitchFamily="34" charset="-12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32656"/>
            <a:ext cx="8229600" cy="1176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340768"/>
            <a:ext cx="8229600" cy="5760640"/>
          </a:xfrm>
        </p:spPr>
        <p:txBody>
          <a:bodyPr>
            <a:normAutofit/>
          </a:bodyPr>
          <a:lstStyle/>
          <a:p>
            <a:pPr lvl="0"/>
            <a:endParaRPr lang="en-US" altLang="zh-TW" b="1" dirty="0" smtClean="0">
              <a:solidFill>
                <a:srgbClr val="002060"/>
              </a:solidFill>
              <a:latin typeface="微軟正黑體" pitchFamily="34" charset="-120"/>
              <a:ea typeface="微軟正黑體" pitchFamily="34" charset="-120"/>
            </a:endParaRPr>
          </a:p>
          <a:p>
            <a:pPr lvl="0"/>
            <a:endParaRPr lang="zh-TW" altLang="zh-TW" b="1" dirty="0" smtClean="0">
              <a:solidFill>
                <a:srgbClr val="002060"/>
              </a:solidFill>
              <a:latin typeface="微軟正黑體" pitchFamily="34" charset="-120"/>
              <a:ea typeface="微軟正黑體" pitchFamily="34" charset="-120"/>
            </a:endParaRPr>
          </a:p>
          <a:p>
            <a:r>
              <a:rPr lang="en-US" altLang="zh-TW" b="1" dirty="0" smtClean="0">
                <a:solidFill>
                  <a:srgbClr val="002060"/>
                </a:solidFill>
                <a:latin typeface="微軟正黑體" pitchFamily="34" charset="-120"/>
                <a:ea typeface="微軟正黑體" pitchFamily="34" charset="-120"/>
              </a:rPr>
              <a:t>(</a:t>
            </a:r>
            <a:r>
              <a:rPr lang="zh-TW" altLang="zh-TW" b="1" dirty="0" smtClean="0">
                <a:solidFill>
                  <a:srgbClr val="002060"/>
                </a:solidFill>
                <a:latin typeface="微軟正黑體" pitchFamily="34" charset="-120"/>
                <a:ea typeface="微軟正黑體" pitchFamily="34" charset="-120"/>
              </a:rPr>
              <a:t>一</a:t>
            </a:r>
            <a:r>
              <a:rPr lang="en-US" altLang="zh-TW" b="1" dirty="0" smtClean="0">
                <a:solidFill>
                  <a:srgbClr val="002060"/>
                </a:solidFill>
                <a:latin typeface="微軟正黑體" pitchFamily="34" charset="-120"/>
                <a:ea typeface="微軟正黑體" pitchFamily="34" charset="-120"/>
              </a:rPr>
              <a:t>)</a:t>
            </a:r>
            <a:r>
              <a:rPr lang="zh-TW" altLang="en-US" b="1" dirty="0" smtClean="0">
                <a:solidFill>
                  <a:srgbClr val="002060"/>
                </a:solidFill>
                <a:latin typeface="微軟正黑體" pitchFamily="34" charset="-120"/>
                <a:ea typeface="微軟正黑體" pitchFamily="34" charset="-120"/>
              </a:rPr>
              <a:t>違反租稅法律主義</a:t>
            </a:r>
            <a:r>
              <a:rPr lang="en-US" altLang="zh-TW" b="1" dirty="0" smtClean="0">
                <a:solidFill>
                  <a:srgbClr val="002060"/>
                </a:solidFill>
                <a:latin typeface="微軟正黑體" pitchFamily="34" charset="-120"/>
                <a:ea typeface="微軟正黑體" pitchFamily="34" charset="-120"/>
              </a:rPr>
              <a:t>?</a:t>
            </a:r>
            <a:endParaRPr lang="zh-TW" altLang="zh-TW" b="1" dirty="0" smtClean="0">
              <a:solidFill>
                <a:srgbClr val="002060"/>
              </a:solidFill>
              <a:latin typeface="微軟正黑體" pitchFamily="34" charset="-120"/>
              <a:ea typeface="微軟正黑體" pitchFamily="34" charset="-120"/>
            </a:endParaRPr>
          </a:p>
          <a:p>
            <a:pPr algn="just">
              <a:buNone/>
            </a:pPr>
            <a:r>
              <a:rPr lang="en-US" altLang="zh-TW" b="1" dirty="0" smtClean="0">
                <a:solidFill>
                  <a:srgbClr val="002060"/>
                </a:solidFill>
                <a:latin typeface="微軟正黑體" pitchFamily="34" charset="-120"/>
                <a:ea typeface="微軟正黑體" pitchFamily="34" charset="-120"/>
              </a:rPr>
              <a:t>    </a:t>
            </a:r>
            <a:r>
              <a:rPr lang="zh-TW" altLang="en-US" b="1" dirty="0" smtClean="0">
                <a:solidFill>
                  <a:srgbClr val="002060"/>
                </a:solidFill>
                <a:latin typeface="微軟正黑體" pitchFamily="34" charset="-120"/>
                <a:ea typeface="微軟正黑體" pitchFamily="34" charset="-120"/>
              </a:rPr>
              <a:t>甲</a:t>
            </a:r>
            <a:r>
              <a:rPr lang="zh-TW" altLang="zh-TW" b="1" dirty="0" smtClean="0">
                <a:solidFill>
                  <a:srgbClr val="002060"/>
                </a:solidFill>
                <a:latin typeface="微軟正黑體" pitchFamily="34" charset="-120"/>
                <a:ea typeface="微軟正黑體" pitchFamily="34" charset="-120"/>
              </a:rPr>
              <a:t>及</a:t>
            </a:r>
            <a:r>
              <a:rPr lang="zh-TW" altLang="en-US" b="1" dirty="0" smtClean="0">
                <a:solidFill>
                  <a:srgbClr val="002060"/>
                </a:solidFill>
                <a:latin typeface="微軟正黑體" pitchFamily="34" charset="-120"/>
                <a:ea typeface="微軟正黑體" pitchFamily="34" charset="-120"/>
              </a:rPr>
              <a:t>乙</a:t>
            </a:r>
            <a:r>
              <a:rPr lang="zh-TW" altLang="zh-TW" b="1" dirty="0" smtClean="0">
                <a:solidFill>
                  <a:srgbClr val="002060"/>
                </a:solidFill>
                <a:latin typeface="微軟正黑體" pitchFamily="34" charset="-120"/>
                <a:ea typeface="微軟正黑體" pitchFamily="34" charset="-120"/>
              </a:rPr>
              <a:t>均未依規定辦妥營業登記即行營業，</a:t>
            </a:r>
            <a:r>
              <a:rPr lang="zh-TW" altLang="en-US" b="1" dirty="0" smtClean="0">
                <a:solidFill>
                  <a:srgbClr val="002060"/>
                </a:solidFill>
                <a:latin typeface="微軟正黑體" pitchFamily="34" charset="-120"/>
                <a:ea typeface="微軟正黑體" pitchFamily="34" charset="-120"/>
              </a:rPr>
              <a:t>又未</a:t>
            </a:r>
            <a:r>
              <a:rPr lang="zh-TW" altLang="zh-TW" b="1" dirty="0" smtClean="0">
                <a:solidFill>
                  <a:srgbClr val="002060"/>
                </a:solidFill>
                <a:latin typeface="微軟正黑體" pitchFamily="34" charset="-120"/>
                <a:ea typeface="微軟正黑體" pitchFamily="34" charset="-120"/>
              </a:rPr>
              <a:t>自動申報銷售額，稽徵機關援引財政部台財稅字</a:t>
            </a:r>
            <a:r>
              <a:rPr lang="en-US" altLang="zh-TW" b="1" dirty="0" smtClean="0">
                <a:solidFill>
                  <a:srgbClr val="002060"/>
                </a:solidFill>
                <a:latin typeface="微軟正黑體" pitchFamily="34" charset="-120"/>
                <a:ea typeface="微軟正黑體" pitchFamily="34" charset="-120"/>
              </a:rPr>
              <a:t>811657956</a:t>
            </a:r>
            <a:r>
              <a:rPr lang="zh-TW" altLang="zh-TW" b="1" dirty="0" smtClean="0">
                <a:solidFill>
                  <a:srgbClr val="002060"/>
                </a:solidFill>
                <a:latin typeface="微軟正黑體" pitchFamily="34" charset="-120"/>
                <a:ea typeface="微軟正黑體" pitchFamily="34" charset="-120"/>
              </a:rPr>
              <a:t>號函認為建屋出售屬營業稅法規定應課徵之營業稅範圍，再依財政部台財稅字第</a:t>
            </a:r>
            <a:r>
              <a:rPr lang="en-US" altLang="zh-TW" b="1" dirty="0" smtClean="0">
                <a:solidFill>
                  <a:srgbClr val="002060"/>
                </a:solidFill>
                <a:latin typeface="微軟正黑體" pitchFamily="34" charset="-120"/>
                <a:ea typeface="微軟正黑體" pitchFamily="34" charset="-120"/>
              </a:rPr>
              <a:t>890457254</a:t>
            </a:r>
            <a:r>
              <a:rPr lang="zh-TW" altLang="zh-TW" b="1" dirty="0" smtClean="0">
                <a:solidFill>
                  <a:srgbClr val="002060"/>
                </a:solidFill>
                <a:latin typeface="微軟正黑體" pitchFamily="34" charset="-120"/>
                <a:ea typeface="微軟正黑體" pitchFamily="34" charset="-120"/>
              </a:rPr>
              <a:t>號函釋之見解「營業人未依營業稅法之規定期限申報銷售額，經稽徵機關查獲時，即不予扣抵營業人所提出之合法進項稅額憑證」之處罰構成要件，產生逕以所漏銷項稅額計算漏稅罰金額之法律效果</a:t>
            </a:r>
            <a:r>
              <a:rPr lang="en-US" altLang="zh-TW" b="1" dirty="0" smtClean="0">
                <a:solidFill>
                  <a:srgbClr val="002060"/>
                </a:solidFill>
                <a:latin typeface="微軟正黑體" pitchFamily="34" charset="-120"/>
                <a:ea typeface="微軟正黑體" pitchFamily="34" charset="-120"/>
              </a:rPr>
              <a:t>?</a:t>
            </a:r>
            <a:r>
              <a:rPr lang="zh-TW" altLang="zh-TW" b="1" dirty="0" smtClean="0">
                <a:solidFill>
                  <a:srgbClr val="002060"/>
                </a:solidFill>
                <a:latin typeface="微軟正黑體" pitchFamily="34" charset="-120"/>
                <a:ea typeface="微軟正黑體" pitchFamily="34" charset="-120"/>
              </a:rPr>
              <a:t> </a:t>
            </a:r>
            <a:r>
              <a:rPr lang="en-US" altLang="zh-TW" b="1" dirty="0" smtClean="0">
                <a:solidFill>
                  <a:srgbClr val="002060"/>
                </a:solidFill>
                <a:latin typeface="微軟正黑體" pitchFamily="34" charset="-120"/>
                <a:ea typeface="微軟正黑體" pitchFamily="34" charset="-120"/>
              </a:rPr>
              <a:t/>
            </a:r>
            <a:br>
              <a:rPr lang="en-US" altLang="zh-TW" b="1" dirty="0" smtClean="0">
                <a:solidFill>
                  <a:srgbClr val="002060"/>
                </a:solidFill>
                <a:latin typeface="微軟正黑體" pitchFamily="34" charset="-120"/>
                <a:ea typeface="微軟正黑體" pitchFamily="34" charset="-120"/>
              </a:rPr>
            </a:br>
            <a:r>
              <a:rPr lang="en-US" altLang="zh-TW" b="1" dirty="0" smtClean="0">
                <a:solidFill>
                  <a:srgbClr val="002060"/>
                </a:solidFill>
                <a:latin typeface="微軟正黑體" pitchFamily="34" charset="-120"/>
                <a:ea typeface="微軟正黑體" pitchFamily="34" charset="-120"/>
              </a:rPr>
              <a:t/>
            </a:r>
            <a:br>
              <a:rPr lang="en-US" altLang="zh-TW" b="1" dirty="0" smtClean="0">
                <a:solidFill>
                  <a:srgbClr val="002060"/>
                </a:solidFill>
                <a:latin typeface="微軟正黑體" pitchFamily="34" charset="-120"/>
                <a:ea typeface="微軟正黑體" pitchFamily="34" charset="-120"/>
              </a:rPr>
            </a:br>
            <a:endParaRPr lang="zh-TW" altLang="en-US" b="1" dirty="0">
              <a:solidFill>
                <a:srgbClr val="002060"/>
              </a:solidFill>
              <a:latin typeface="微軟正黑體" pitchFamily="34" charset="-120"/>
              <a:ea typeface="微軟正黑體" pitchFamily="34" charset="-120"/>
            </a:endParaRPr>
          </a:p>
        </p:txBody>
      </p:sp>
      <p:sp>
        <p:nvSpPr>
          <p:cNvPr id="2" name="標題 1"/>
          <p:cNvSpPr>
            <a:spLocks noGrp="1"/>
          </p:cNvSpPr>
          <p:nvPr>
            <p:ph type="title"/>
          </p:nvPr>
        </p:nvSpPr>
        <p:spPr/>
        <p:txBody>
          <a:bodyPr/>
          <a:lstStyle/>
          <a:p>
            <a:r>
              <a:rPr lang="zh-TW" altLang="en-US" b="1" dirty="0" smtClean="0">
                <a:solidFill>
                  <a:srgbClr val="002060"/>
                </a:solidFill>
                <a:latin typeface="微軟正黑體" pitchFamily="34" charset="-120"/>
                <a:ea typeface="微軟正黑體" pitchFamily="34" charset="-120"/>
              </a:rPr>
              <a:t>爭點說明</a:t>
            </a:r>
            <a:endParaRPr lang="zh-TW" altLang="en-US" b="1" dirty="0">
              <a:solidFill>
                <a:srgbClr val="002060"/>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95536" y="2132856"/>
            <a:ext cx="8568952" cy="4509120"/>
          </a:xfrm>
        </p:spPr>
        <p:txBody>
          <a:bodyPr>
            <a:normAutofit/>
          </a:bodyPr>
          <a:lstStyle/>
          <a:p>
            <a:r>
              <a:rPr lang="en-US" altLang="zh-TW" b="1" dirty="0" smtClean="0">
                <a:solidFill>
                  <a:srgbClr val="002060"/>
                </a:solidFill>
                <a:latin typeface="微軟正黑體" pitchFamily="34" charset="-120"/>
                <a:ea typeface="微軟正黑體" pitchFamily="34" charset="-120"/>
              </a:rPr>
              <a:t>(</a:t>
            </a:r>
            <a:r>
              <a:rPr lang="zh-TW" altLang="zh-TW" b="1" dirty="0" smtClean="0">
                <a:solidFill>
                  <a:srgbClr val="002060"/>
                </a:solidFill>
                <a:latin typeface="微軟正黑體" pitchFamily="34" charset="-120"/>
                <a:ea typeface="微軟正黑體" pitchFamily="34" charset="-120"/>
              </a:rPr>
              <a:t>二</a:t>
            </a:r>
            <a:r>
              <a:rPr lang="en-US" altLang="zh-TW" b="1" dirty="0" smtClean="0">
                <a:solidFill>
                  <a:srgbClr val="002060"/>
                </a:solidFill>
                <a:latin typeface="微軟正黑體" pitchFamily="34" charset="-120"/>
                <a:ea typeface="微軟正黑體" pitchFamily="34" charset="-120"/>
              </a:rPr>
              <a:t>)</a:t>
            </a:r>
            <a:r>
              <a:rPr lang="zh-TW" altLang="en-US" b="1" dirty="0" smtClean="0">
                <a:solidFill>
                  <a:srgbClr val="002060"/>
                </a:solidFill>
                <a:latin typeface="微軟正黑體" pitchFamily="34" charset="-120"/>
                <a:ea typeface="微軟正黑體" pitchFamily="34" charset="-120"/>
              </a:rPr>
              <a:t>符合</a:t>
            </a:r>
            <a:r>
              <a:rPr lang="zh-TW" altLang="zh-TW" b="1" dirty="0" smtClean="0">
                <a:solidFill>
                  <a:srgbClr val="002060"/>
                </a:solidFill>
                <a:latin typeface="微軟正黑體" pitchFamily="34" charset="-120"/>
                <a:ea typeface="微軟正黑體" pitchFamily="34" charset="-120"/>
              </a:rPr>
              <a:t>實質</a:t>
            </a:r>
            <a:r>
              <a:rPr lang="zh-TW" altLang="zh-TW" b="1" dirty="0" smtClean="0">
                <a:solidFill>
                  <a:srgbClr val="002060"/>
                </a:solidFill>
                <a:latin typeface="微軟正黑體" pitchFamily="34" charset="-120"/>
                <a:ea typeface="微軟正黑體" pitchFamily="34" charset="-120"/>
              </a:rPr>
              <a:t>課稅</a:t>
            </a:r>
            <a:r>
              <a:rPr lang="zh-TW" altLang="zh-TW" b="1" dirty="0" smtClean="0">
                <a:solidFill>
                  <a:srgbClr val="002060"/>
                </a:solidFill>
                <a:latin typeface="微軟正黑體" pitchFamily="34" charset="-120"/>
                <a:ea typeface="微軟正黑體" pitchFamily="34" charset="-120"/>
              </a:rPr>
              <a:t>原則</a:t>
            </a:r>
            <a:r>
              <a:rPr lang="en-US" altLang="zh-TW" b="1" dirty="0" smtClean="0">
                <a:solidFill>
                  <a:srgbClr val="002060"/>
                </a:solidFill>
                <a:latin typeface="微軟正黑體" pitchFamily="34" charset="-120"/>
                <a:ea typeface="微軟正黑體" pitchFamily="34" charset="-120"/>
              </a:rPr>
              <a:t>?</a:t>
            </a:r>
            <a:endParaRPr lang="zh-TW" altLang="zh-TW" b="1" dirty="0" smtClean="0">
              <a:solidFill>
                <a:srgbClr val="002060"/>
              </a:solidFill>
              <a:latin typeface="微軟正黑體" pitchFamily="34" charset="-120"/>
              <a:ea typeface="微軟正黑體" pitchFamily="34" charset="-120"/>
            </a:endParaRPr>
          </a:p>
          <a:p>
            <a:pPr>
              <a:buNone/>
            </a:pPr>
            <a:r>
              <a:rPr lang="en-US" altLang="zh-TW" b="1" dirty="0" smtClean="0">
                <a:solidFill>
                  <a:srgbClr val="002060"/>
                </a:solidFill>
                <a:latin typeface="微軟正黑體" pitchFamily="34" charset="-120"/>
                <a:ea typeface="微軟正黑體" pitchFamily="34" charset="-120"/>
              </a:rPr>
              <a:t>    </a:t>
            </a:r>
            <a:r>
              <a:rPr lang="zh-TW" altLang="en-US" b="1" dirty="0" smtClean="0">
                <a:solidFill>
                  <a:srgbClr val="002060"/>
                </a:solidFill>
                <a:latin typeface="微軟正黑體" pitchFamily="34" charset="-120"/>
                <a:ea typeface="微軟正黑體" pitchFamily="34" charset="-120"/>
              </a:rPr>
              <a:t>甲</a:t>
            </a:r>
            <a:r>
              <a:rPr lang="zh-TW" altLang="en-US" b="1" dirty="0">
                <a:solidFill>
                  <a:srgbClr val="002060"/>
                </a:solidFill>
                <a:latin typeface="微軟正黑體" pitchFamily="34" charset="-120"/>
                <a:ea typeface="微軟正黑體" pitchFamily="34" charset="-120"/>
              </a:rPr>
              <a:t>、</a:t>
            </a:r>
            <a:r>
              <a:rPr lang="zh-TW" altLang="en-US" b="1" dirty="0" smtClean="0">
                <a:solidFill>
                  <a:srgbClr val="002060"/>
                </a:solidFill>
                <a:latin typeface="微軟正黑體" pitchFamily="34" charset="-120"/>
                <a:ea typeface="微軟正黑體" pitchFamily="34" charset="-120"/>
              </a:rPr>
              <a:t>乙</a:t>
            </a:r>
            <a:r>
              <a:rPr lang="zh-TW" altLang="zh-TW" b="1" dirty="0" smtClean="0">
                <a:solidFill>
                  <a:srgbClr val="002060"/>
                </a:solidFill>
                <a:latin typeface="微軟正黑體" pitchFamily="34" charset="-120"/>
                <a:ea typeface="微軟正黑體" pitchFamily="34" charset="-120"/>
              </a:rPr>
              <a:t>雖</a:t>
            </a:r>
            <a:r>
              <a:rPr lang="zh-TW" altLang="zh-TW" b="1" dirty="0" smtClean="0">
                <a:solidFill>
                  <a:srgbClr val="002060"/>
                </a:solidFill>
                <a:latin typeface="微軟正黑體" pitchFamily="34" charset="-120"/>
                <a:ea typeface="微軟正黑體" pitchFamily="34" charset="-120"/>
              </a:rPr>
              <a:t>均未依規定辦妥營業</a:t>
            </a:r>
            <a:r>
              <a:rPr lang="zh-TW" altLang="zh-TW" b="1" dirty="0" smtClean="0">
                <a:solidFill>
                  <a:srgbClr val="002060"/>
                </a:solidFill>
                <a:latin typeface="微軟正黑體" pitchFamily="34" charset="-120"/>
                <a:ea typeface="微軟正黑體" pitchFamily="34" charset="-120"/>
              </a:rPr>
              <a:t>登記，</a:t>
            </a:r>
            <a:r>
              <a:rPr lang="zh-TW" altLang="zh-TW" b="1" dirty="0" smtClean="0">
                <a:solidFill>
                  <a:srgbClr val="002060"/>
                </a:solidFill>
                <a:latin typeface="微軟正黑體" pitchFamily="34" charset="-120"/>
                <a:ea typeface="微軟正黑體" pitchFamily="34" charset="-120"/>
              </a:rPr>
              <a:t>稅捐稽徵機關以其實質上有營業行為認定其為營業人，並以其「未依規定申請營業登記擅自營業」予以補稅，則因該營業行為而支付之進項稅額亦應從實質上經濟事實之因果關係予以認定，惟稅捐稽徵機關援引財政部台財稅字第</a:t>
            </a:r>
            <a:r>
              <a:rPr lang="en-US" altLang="zh-TW" b="1" dirty="0" smtClean="0">
                <a:solidFill>
                  <a:srgbClr val="002060"/>
                </a:solidFill>
                <a:latin typeface="微軟正黑體" pitchFamily="34" charset="-120"/>
                <a:ea typeface="微軟正黑體" pitchFamily="34" charset="-120"/>
              </a:rPr>
              <a:t>890457254</a:t>
            </a:r>
            <a:r>
              <a:rPr lang="zh-TW" altLang="zh-TW" b="1" dirty="0" smtClean="0">
                <a:solidFill>
                  <a:srgbClr val="002060"/>
                </a:solidFill>
                <a:latin typeface="微軟正黑體" pitchFamily="34" charset="-120"/>
                <a:ea typeface="微軟正黑體" pitchFamily="34" charset="-120"/>
              </a:rPr>
              <a:t>號函釋及台財稅字第</a:t>
            </a:r>
            <a:r>
              <a:rPr lang="en-US" altLang="zh-TW" b="1" dirty="0" smtClean="0">
                <a:solidFill>
                  <a:srgbClr val="002060"/>
                </a:solidFill>
                <a:latin typeface="微軟正黑體" pitchFamily="34" charset="-120"/>
                <a:ea typeface="微軟正黑體" pitchFamily="34" charset="-120"/>
              </a:rPr>
              <a:t>09304545940</a:t>
            </a:r>
            <a:r>
              <a:rPr lang="zh-TW" altLang="zh-TW" b="1" dirty="0" smtClean="0">
                <a:solidFill>
                  <a:srgbClr val="002060"/>
                </a:solidFill>
                <a:latin typeface="微軟正黑體" pitchFamily="34" charset="-120"/>
                <a:ea typeface="微軟正黑體" pitchFamily="34" charset="-120"/>
              </a:rPr>
              <a:t>號函釋之見解，認為聲請人未依規定取得及申報合法進項憑證，自無進項稅額扣抵銷項稅額之</a:t>
            </a:r>
            <a:r>
              <a:rPr lang="zh-TW" altLang="zh-TW" b="1" dirty="0" smtClean="0">
                <a:solidFill>
                  <a:srgbClr val="002060"/>
                </a:solidFill>
                <a:latin typeface="微軟正黑體" pitchFamily="34" charset="-120"/>
                <a:ea typeface="微軟正黑體" pitchFamily="34" charset="-120"/>
              </a:rPr>
              <a:t>適用</a:t>
            </a:r>
            <a:r>
              <a:rPr lang="zh-TW" altLang="en-US" b="1" dirty="0" smtClean="0">
                <a:solidFill>
                  <a:srgbClr val="002060"/>
                </a:solidFill>
                <a:latin typeface="微軟正黑體" pitchFamily="34" charset="-120"/>
                <a:ea typeface="微軟正黑體" pitchFamily="34" charset="-120"/>
              </a:rPr>
              <a:t>，是否</a:t>
            </a:r>
            <a:r>
              <a:rPr lang="zh-TW" altLang="zh-TW" b="1" dirty="0" smtClean="0">
                <a:solidFill>
                  <a:srgbClr val="002060"/>
                </a:solidFill>
                <a:latin typeface="微軟正黑體" pitchFamily="34" charset="-120"/>
                <a:ea typeface="微軟正黑體" pitchFamily="34" charset="-120"/>
              </a:rPr>
              <a:t>產生</a:t>
            </a:r>
            <a:r>
              <a:rPr lang="zh-TW" altLang="zh-TW" b="1" dirty="0" smtClean="0">
                <a:solidFill>
                  <a:srgbClr val="002060"/>
                </a:solidFill>
                <a:latin typeface="微軟正黑體" pitchFamily="34" charset="-120"/>
                <a:ea typeface="微軟正黑體" pitchFamily="34" charset="-120"/>
              </a:rPr>
              <a:t>逕以所漏銷項稅額計算漏稅額及其處罰是否違反本原則之</a:t>
            </a:r>
            <a:r>
              <a:rPr lang="zh-TW" altLang="zh-TW" b="1" dirty="0" smtClean="0">
                <a:solidFill>
                  <a:srgbClr val="002060"/>
                </a:solidFill>
                <a:latin typeface="微軟正黑體" pitchFamily="34" charset="-120"/>
                <a:ea typeface="微軟正黑體" pitchFamily="34" charset="-120"/>
              </a:rPr>
              <a:t>意旨</a:t>
            </a:r>
            <a:r>
              <a:rPr lang="en-US" altLang="zh-TW" b="1" dirty="0" smtClean="0">
                <a:solidFill>
                  <a:srgbClr val="002060"/>
                </a:solidFill>
                <a:latin typeface="微軟正黑體" pitchFamily="34" charset="-120"/>
                <a:ea typeface="微軟正黑體" pitchFamily="34" charset="-120"/>
              </a:rPr>
              <a:t>?</a:t>
            </a:r>
            <a:endParaRPr lang="zh-TW" altLang="zh-TW" b="1" dirty="0" smtClean="0">
              <a:solidFill>
                <a:srgbClr val="002060"/>
              </a:solidFill>
              <a:latin typeface="微軟正黑體" pitchFamily="34" charset="-120"/>
              <a:ea typeface="微軟正黑體" pitchFamily="34" charset="-120"/>
            </a:endParaRPr>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79512" y="1916832"/>
            <a:ext cx="8784976" cy="4752528"/>
          </a:xfrm>
        </p:spPr>
        <p:txBody>
          <a:bodyPr>
            <a:normAutofit/>
          </a:bodyPr>
          <a:lstStyle/>
          <a:p>
            <a:pPr lvl="0"/>
            <a:r>
              <a:rPr lang="zh-TW"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租稅法律主義</a:t>
            </a:r>
            <a:endParaRPr lang="en-US"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endParaRPr>
          </a:p>
          <a:p>
            <a:pPr>
              <a:buNone/>
            </a:pPr>
            <a:r>
              <a:rPr lang="en-US"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    </a:t>
            </a:r>
            <a:r>
              <a:rPr lang="zh-TW"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人民有依據法律所定之納稅主體、稅目、稅率、納稅方法及納稅期間等，負納稅義務之意，稱之為「租稅法律主義」。</a:t>
            </a:r>
            <a:endParaRPr lang="en-US"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endParaRPr>
          </a:p>
          <a:p>
            <a:pPr>
              <a:buNone/>
            </a:pPr>
            <a:r>
              <a:rPr lang="en-US"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    </a:t>
            </a:r>
            <a:r>
              <a:rPr lang="zh-TW"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課稅要件不得委由行政機關之法規命令制定，除非有法律明確授權，始得以法規命令補充之。若法律僅為概括授權時，此種概括授權所定之命令只能就執行母法有關之細節性及技術性事項加以規定，不能超過法律授權之外</a:t>
            </a:r>
            <a:endParaRPr lang="en-US"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endParaRPr>
          </a:p>
          <a:p>
            <a:pPr>
              <a:buNone/>
            </a:pPr>
            <a:r>
              <a:rPr lang="en-US"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    </a:t>
            </a:r>
            <a:r>
              <a:rPr lang="zh-TW"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對於人民違反行政法上義務之行為處以裁罰性之行政處分，涉及人民權利之限制，其處罰之構成要件及法律效果，應由法律定之，以命令為之者，應有法律明確授權。</a:t>
            </a:r>
          </a:p>
          <a:p>
            <a:pPr lvl="0"/>
            <a:endParaRPr lang="en-US" altLang="zh-TW" dirty="0" smtClean="0">
              <a:solidFill>
                <a:srgbClr val="002060"/>
              </a:solidFill>
              <a:effectLst>
                <a:outerShdw blurRad="38100" dist="38100" dir="2700000" algn="tl">
                  <a:srgbClr val="000000">
                    <a:alpha val="43137"/>
                  </a:srgbClr>
                </a:outerShdw>
              </a:effectLst>
            </a:endParaRPr>
          </a:p>
          <a:p>
            <a:pPr lvl="0"/>
            <a:endParaRPr lang="zh-TW" altLang="zh-TW" dirty="0" smtClean="0">
              <a:solidFill>
                <a:srgbClr val="002060"/>
              </a:solidFill>
            </a:endParaRPr>
          </a:p>
        </p:txBody>
      </p:sp>
      <p:sp>
        <p:nvSpPr>
          <p:cNvPr id="2" name="標題 1"/>
          <p:cNvSpPr>
            <a:spLocks noGrp="1"/>
          </p:cNvSpPr>
          <p:nvPr>
            <p:ph type="title"/>
          </p:nvPr>
        </p:nvSpPr>
        <p:spPr>
          <a:xfrm>
            <a:off x="827584" y="476672"/>
            <a:ext cx="7344816" cy="908720"/>
          </a:xfrm>
        </p:spPr>
        <p:style>
          <a:lnRef idx="3">
            <a:schemeClr val="lt1"/>
          </a:lnRef>
          <a:fillRef idx="1">
            <a:schemeClr val="accent2"/>
          </a:fillRef>
          <a:effectRef idx="1">
            <a:schemeClr val="accent2"/>
          </a:effectRef>
          <a:fontRef idx="minor">
            <a:schemeClr val="lt1"/>
          </a:fontRef>
        </p:style>
        <p:txBody>
          <a:bodyPr/>
          <a:lstStyle/>
          <a:p>
            <a:r>
              <a:rPr lang="zh-TW" altLang="en-US" b="1" dirty="0" smtClean="0">
                <a:solidFill>
                  <a:srgbClr val="002060"/>
                </a:solidFill>
                <a:latin typeface="微軟正黑體" pitchFamily="34" charset="-120"/>
                <a:ea typeface="微軟正黑體" pitchFamily="34" charset="-120"/>
              </a:rPr>
              <a:t>本案涉及法律原理原則</a:t>
            </a:r>
            <a:endParaRPr lang="zh-TW" altLang="en-US" b="1" dirty="0">
              <a:solidFill>
                <a:srgbClr val="002060"/>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67544" y="2276872"/>
            <a:ext cx="8229600" cy="4137323"/>
          </a:xfrm>
        </p:spPr>
        <p:txBody>
          <a:bodyPr/>
          <a:lstStyle/>
          <a:p>
            <a:r>
              <a:rPr lang="zh-TW" altLang="en-US" sz="32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實質課稅原則</a:t>
            </a:r>
            <a:endParaRPr lang="en-US" altLang="zh-TW" sz="32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endParaRPr>
          </a:p>
          <a:p>
            <a:pPr>
              <a:buNone/>
            </a:pPr>
            <a:r>
              <a:rPr lang="en-US" altLang="zh-TW" sz="28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   </a:t>
            </a:r>
            <a:r>
              <a:rPr lang="zh-TW" altLang="zh-TW" sz="28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係指稅捐稽徵機關直接依納稅義務人或其交易相關人所提供之直接資料核定計算稅額</a:t>
            </a:r>
            <a:endParaRPr lang="en-US" altLang="zh-TW" sz="28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endParaRPr>
          </a:p>
          <a:p>
            <a:pPr>
              <a:buNone/>
            </a:pPr>
            <a:endParaRPr lang="en-US" altLang="zh-TW"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endParaRPr>
          </a:p>
          <a:p>
            <a:r>
              <a:rPr lang="zh-TW" altLang="en-US" sz="32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核實課稅原則</a:t>
            </a:r>
            <a:endParaRPr lang="en-US" altLang="zh-TW" sz="32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endParaRPr>
          </a:p>
          <a:p>
            <a:pPr>
              <a:buNone/>
            </a:pPr>
            <a:r>
              <a:rPr lang="en-US" altLang="zh-TW" sz="28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   </a:t>
            </a:r>
            <a:r>
              <a:rPr lang="zh-TW" altLang="zh-TW" sz="28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指稅捐之課徵應查核「真實的事實」（核實）為基礎</a:t>
            </a:r>
            <a:r>
              <a:rPr lang="zh-TW" altLang="en-US" sz="28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a:t>
            </a:r>
          </a:p>
          <a:p>
            <a:endParaRPr lang="zh-TW" altLang="en-US" b="1" dirty="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95536" y="2276872"/>
            <a:ext cx="8229600" cy="4281339"/>
          </a:xfrm>
        </p:spPr>
        <p:txBody>
          <a:bodyPr>
            <a:normAutofit/>
          </a:bodyPr>
          <a:lstStyle/>
          <a:p>
            <a:r>
              <a:rPr lang="zh-TW" altLang="zh-TW" sz="32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營業稅之舉證責任分配原</a:t>
            </a:r>
            <a:r>
              <a:rPr lang="zh-TW" altLang="en-US" sz="32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則</a:t>
            </a:r>
            <a:endParaRPr lang="en-US" altLang="zh-TW" sz="32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endParaRPr>
          </a:p>
          <a:p>
            <a:pPr>
              <a:buNone/>
            </a:pPr>
            <a:r>
              <a:rPr lang="en-US" altLang="zh-TW" sz="28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   </a:t>
            </a:r>
            <a:r>
              <a:rPr lang="zh-TW" altLang="zh-TW" sz="2800" b="1" dirty="0" smtClean="0">
                <a:solidFill>
                  <a:srgbClr val="002060"/>
                </a:solidFill>
                <a:effectLst>
                  <a:outerShdw blurRad="38100" dist="38100" dir="2700000" algn="tl">
                    <a:srgbClr val="000000">
                      <a:alpha val="43137"/>
                    </a:srgbClr>
                  </a:outerShdw>
                </a:effectLst>
                <a:latin typeface="微軟正黑體" pitchFamily="34" charset="-120"/>
                <a:ea typeface="微軟正黑體" pitchFamily="34" charset="-120"/>
              </a:rPr>
              <a:t>對課稅處分之要件事實而言，就權利發生之事實，固應由稅捐稽徵機關負舉證責任；至於進項稅額在計算營業人實際應納稅額時係列為計算之減項，屬於權利發生後之消滅事由，故有關進項稅額存在之事實，應由主張扣抵之納稅義務人負擔證明責任。 銷項稅額為租稅義務發生之積極事實，營業稅債務之積極要件。</a:t>
            </a:r>
          </a:p>
          <a:p>
            <a:pPr>
              <a:buNone/>
            </a:pPr>
            <a:endParaRPr lang="zh-TW" altLang="en-US" dirty="0">
              <a:solidFill>
                <a:srgbClr val="00206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波形">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波形">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462</TotalTime>
  <Words>1383</Words>
  <Application>Microsoft Office PowerPoint</Application>
  <PresentationFormat>如螢幕大小 (4:3)</PresentationFormat>
  <Paragraphs>45</Paragraphs>
  <Slides>13</Slides>
  <Notes>0</Notes>
  <HiddenSlides>0</HiddenSlides>
  <MMClips>0</MMClips>
  <ScaleCrop>false</ScaleCrop>
  <HeadingPairs>
    <vt:vector size="4" baseType="variant">
      <vt:variant>
        <vt:lpstr>佈景主題</vt:lpstr>
      </vt:variant>
      <vt:variant>
        <vt:i4>1</vt:i4>
      </vt:variant>
      <vt:variant>
        <vt:lpstr>投影片標題</vt:lpstr>
      </vt:variant>
      <vt:variant>
        <vt:i4>13</vt:i4>
      </vt:variant>
    </vt:vector>
  </HeadingPairs>
  <TitlesOfParts>
    <vt:vector size="14" baseType="lpstr">
      <vt:lpstr>波形</vt:lpstr>
      <vt:lpstr>司法院釋字第700號解釋評析</vt:lpstr>
      <vt:lpstr>簡報要項</vt:lpstr>
      <vt:lpstr>系爭案例事實</vt:lpstr>
      <vt:lpstr>PowerPoint 簡報</vt:lpstr>
      <vt:lpstr>爭點說明</vt:lpstr>
      <vt:lpstr>PowerPoint 簡報</vt:lpstr>
      <vt:lpstr>本案涉及法律原理原則</vt:lpstr>
      <vt:lpstr>PowerPoint 簡報</vt:lpstr>
      <vt:lpstr>PowerPoint 簡報</vt:lpstr>
      <vt:lpstr>本案之重要論點</vt:lpstr>
      <vt:lpstr>PowerPoint 簡報</vt:lpstr>
      <vt:lpstr>PowerPoint 簡報</vt:lpstr>
      <vt:lpstr>本案釋憲後仍存在之疑義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稅法實例演習報告</dc:title>
  <dc:creator>乳乳ya</dc:creator>
  <cp:lastModifiedBy>TSU</cp:lastModifiedBy>
  <cp:revision>59</cp:revision>
  <dcterms:created xsi:type="dcterms:W3CDTF">2014-05-03T10:16:15Z</dcterms:created>
  <dcterms:modified xsi:type="dcterms:W3CDTF">2021-12-21T05:01:52Z</dcterms:modified>
</cp:coreProperties>
</file>