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4.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1.xml" ContentType="application/vnd.openxmlformats-officedocument.presentationml.comment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226"/>
  </p:notesMasterIdLst>
  <p:handoutMasterIdLst>
    <p:handoutMasterId r:id="rId227"/>
  </p:handoutMasterIdLst>
  <p:sldIdLst>
    <p:sldId id="256" r:id="rId2"/>
    <p:sldId id="287" r:id="rId3"/>
    <p:sldId id="296" r:id="rId4"/>
    <p:sldId id="343" r:id="rId5"/>
    <p:sldId id="303" r:id="rId6"/>
    <p:sldId id="297" r:id="rId7"/>
    <p:sldId id="412" r:id="rId8"/>
    <p:sldId id="492" r:id="rId9"/>
    <p:sldId id="414" r:id="rId10"/>
    <p:sldId id="485" r:id="rId11"/>
    <p:sldId id="413" r:id="rId12"/>
    <p:sldId id="495" r:id="rId13"/>
    <p:sldId id="496" r:id="rId14"/>
    <p:sldId id="497" r:id="rId15"/>
    <p:sldId id="528" r:id="rId16"/>
    <p:sldId id="529" r:id="rId17"/>
    <p:sldId id="527" r:id="rId18"/>
    <p:sldId id="299" r:id="rId19"/>
    <p:sldId id="397" r:id="rId20"/>
    <p:sldId id="526" r:id="rId21"/>
    <p:sldId id="298" r:id="rId22"/>
    <p:sldId id="300" r:id="rId23"/>
    <p:sldId id="302" r:id="rId24"/>
    <p:sldId id="304" r:id="rId25"/>
    <p:sldId id="307" r:id="rId26"/>
    <p:sldId id="308" r:id="rId27"/>
    <p:sldId id="309" r:id="rId28"/>
    <p:sldId id="311" r:id="rId29"/>
    <p:sldId id="312" r:id="rId30"/>
    <p:sldId id="313" r:id="rId31"/>
    <p:sldId id="310" r:id="rId32"/>
    <p:sldId id="314" r:id="rId33"/>
    <p:sldId id="315" r:id="rId34"/>
    <p:sldId id="316" r:id="rId35"/>
    <p:sldId id="317" r:id="rId36"/>
    <p:sldId id="318" r:id="rId37"/>
    <p:sldId id="322" r:id="rId38"/>
    <p:sldId id="321" r:id="rId39"/>
    <p:sldId id="319" r:id="rId40"/>
    <p:sldId id="323" r:id="rId41"/>
    <p:sldId id="320" r:id="rId42"/>
    <p:sldId id="324" r:id="rId43"/>
    <p:sldId id="443" r:id="rId44"/>
    <p:sldId id="444" r:id="rId45"/>
    <p:sldId id="374" r:id="rId46"/>
    <p:sldId id="325" r:id="rId47"/>
    <p:sldId id="326" r:id="rId48"/>
    <p:sldId id="327" r:id="rId49"/>
    <p:sldId id="484" r:id="rId50"/>
    <p:sldId id="490" r:id="rId51"/>
    <p:sldId id="328" r:id="rId52"/>
    <p:sldId id="416" r:id="rId53"/>
    <p:sldId id="415" r:id="rId54"/>
    <p:sldId id="329" r:id="rId55"/>
    <p:sldId id="331" r:id="rId56"/>
    <p:sldId id="332" r:id="rId57"/>
    <p:sldId id="333" r:id="rId58"/>
    <p:sldId id="334" r:id="rId59"/>
    <p:sldId id="384" r:id="rId60"/>
    <p:sldId id="335" r:id="rId61"/>
    <p:sldId id="336" r:id="rId62"/>
    <p:sldId id="383" r:id="rId63"/>
    <p:sldId id="338" r:id="rId64"/>
    <p:sldId id="346" r:id="rId65"/>
    <p:sldId id="347" r:id="rId66"/>
    <p:sldId id="344" r:id="rId67"/>
    <p:sldId id="348" r:id="rId68"/>
    <p:sldId id="345" r:id="rId69"/>
    <p:sldId id="350" r:id="rId70"/>
    <p:sldId id="340" r:id="rId71"/>
    <p:sldId id="386" r:id="rId72"/>
    <p:sldId id="387" r:id="rId73"/>
    <p:sldId id="357" r:id="rId74"/>
    <p:sldId id="337" r:id="rId75"/>
    <p:sldId id="351" r:id="rId76"/>
    <p:sldId id="352" r:id="rId77"/>
    <p:sldId id="358" r:id="rId78"/>
    <p:sldId id="398" r:id="rId79"/>
    <p:sldId id="361" r:id="rId80"/>
    <p:sldId id="486" r:id="rId81"/>
    <p:sldId id="491" r:id="rId82"/>
    <p:sldId id="488" r:id="rId83"/>
    <p:sldId id="489" r:id="rId84"/>
    <p:sldId id="360" r:id="rId85"/>
    <p:sldId id="359" r:id="rId86"/>
    <p:sldId id="362" r:id="rId87"/>
    <p:sldId id="363" r:id="rId88"/>
    <p:sldId id="364" r:id="rId89"/>
    <p:sldId id="385" r:id="rId90"/>
    <p:sldId id="399" r:id="rId91"/>
    <p:sldId id="494" r:id="rId92"/>
    <p:sldId id="365" r:id="rId93"/>
    <p:sldId id="375" r:id="rId94"/>
    <p:sldId id="341" r:id="rId95"/>
    <p:sldId id="367" r:id="rId96"/>
    <p:sldId id="452" r:id="rId97"/>
    <p:sldId id="339" r:id="rId98"/>
    <p:sldId id="354" r:id="rId99"/>
    <p:sldId id="368" r:id="rId100"/>
    <p:sldId id="370" r:id="rId101"/>
    <p:sldId id="463" r:id="rId102"/>
    <p:sldId id="464" r:id="rId103"/>
    <p:sldId id="465" r:id="rId104"/>
    <p:sldId id="356" r:id="rId105"/>
    <p:sldId id="371" r:id="rId106"/>
    <p:sldId id="388" r:id="rId107"/>
    <p:sldId id="389" r:id="rId108"/>
    <p:sldId id="342" r:id="rId109"/>
    <p:sldId id="381" r:id="rId110"/>
    <p:sldId id="417" r:id="rId111"/>
    <p:sldId id="447" r:id="rId112"/>
    <p:sldId id="418" r:id="rId113"/>
    <p:sldId id="419" r:id="rId114"/>
    <p:sldId id="420" r:id="rId115"/>
    <p:sldId id="445" r:id="rId116"/>
    <p:sldId id="421" r:id="rId117"/>
    <p:sldId id="446" r:id="rId118"/>
    <p:sldId id="422" r:id="rId119"/>
    <p:sldId id="259" r:id="rId120"/>
    <p:sldId id="261" r:id="rId121"/>
    <p:sldId id="260" r:id="rId122"/>
    <p:sldId id="406" r:id="rId123"/>
    <p:sldId id="378" r:id="rId124"/>
    <p:sldId id="379" r:id="rId125"/>
    <p:sldId id="380" r:id="rId126"/>
    <p:sldId id="423" r:id="rId127"/>
    <p:sldId id="440" r:id="rId128"/>
    <p:sldId id="441" r:id="rId129"/>
    <p:sldId id="442" r:id="rId130"/>
    <p:sldId id="263" r:id="rId131"/>
    <p:sldId id="264" r:id="rId132"/>
    <p:sldId id="407" r:id="rId133"/>
    <p:sldId id="408" r:id="rId134"/>
    <p:sldId id="530" r:id="rId135"/>
    <p:sldId id="453" r:id="rId136"/>
    <p:sldId id="455" r:id="rId137"/>
    <p:sldId id="454" r:id="rId138"/>
    <p:sldId id="265" r:id="rId139"/>
    <p:sldId id="266" r:id="rId140"/>
    <p:sldId id="271" r:id="rId141"/>
    <p:sldId id="272" r:id="rId142"/>
    <p:sldId id="269" r:id="rId143"/>
    <p:sldId id="270" r:id="rId144"/>
    <p:sldId id="409" r:id="rId145"/>
    <p:sldId id="410" r:id="rId146"/>
    <p:sldId id="411" r:id="rId147"/>
    <p:sldId id="456" r:id="rId148"/>
    <p:sldId id="459" r:id="rId149"/>
    <p:sldId id="507" r:id="rId150"/>
    <p:sldId id="457" r:id="rId151"/>
    <p:sldId id="508" r:id="rId152"/>
    <p:sldId id="509" r:id="rId153"/>
    <p:sldId id="510" r:id="rId154"/>
    <p:sldId id="511" r:id="rId155"/>
    <p:sldId id="512" r:id="rId156"/>
    <p:sldId id="513" r:id="rId157"/>
    <p:sldId id="514" r:id="rId158"/>
    <p:sldId id="515" r:id="rId159"/>
    <p:sldId id="516" r:id="rId160"/>
    <p:sldId id="517" r:id="rId161"/>
    <p:sldId id="518" r:id="rId162"/>
    <p:sldId id="519" r:id="rId163"/>
    <p:sldId id="520" r:id="rId164"/>
    <p:sldId id="521" r:id="rId165"/>
    <p:sldId id="522" r:id="rId166"/>
    <p:sldId id="523" r:id="rId167"/>
    <p:sldId id="524" r:id="rId168"/>
    <p:sldId id="525" r:id="rId169"/>
    <p:sldId id="273" r:id="rId170"/>
    <p:sldId id="294" r:id="rId171"/>
    <p:sldId id="373" r:id="rId172"/>
    <p:sldId id="290" r:id="rId173"/>
    <p:sldId id="291" r:id="rId174"/>
    <p:sldId id="293" r:id="rId175"/>
    <p:sldId id="390" r:id="rId176"/>
    <p:sldId id="276" r:id="rId177"/>
    <p:sldId id="279" r:id="rId178"/>
    <p:sldId id="295" r:id="rId179"/>
    <p:sldId id="277" r:id="rId180"/>
    <p:sldId id="280" r:id="rId181"/>
    <p:sldId id="372" r:id="rId182"/>
    <p:sldId id="286" r:id="rId183"/>
    <p:sldId id="391" r:id="rId184"/>
    <p:sldId id="392" r:id="rId185"/>
    <p:sldId id="393" r:id="rId186"/>
    <p:sldId id="278" r:id="rId187"/>
    <p:sldId id="283" r:id="rId188"/>
    <p:sldId id="284" r:id="rId189"/>
    <p:sldId id="281" r:id="rId190"/>
    <p:sldId id="531" r:id="rId191"/>
    <p:sldId id="532" r:id="rId192"/>
    <p:sldId id="402" r:id="rId193"/>
    <p:sldId id="403" r:id="rId194"/>
    <p:sldId id="404" r:id="rId195"/>
    <p:sldId id="405" r:id="rId196"/>
    <p:sldId id="450" r:id="rId197"/>
    <p:sldId id="451" r:id="rId198"/>
    <p:sldId id="449" r:id="rId199"/>
    <p:sldId id="448" r:id="rId200"/>
    <p:sldId id="435" r:id="rId201"/>
    <p:sldId id="436" r:id="rId202"/>
    <p:sldId id="432" r:id="rId203"/>
    <p:sldId id="433" r:id="rId204"/>
    <p:sldId id="434" r:id="rId205"/>
    <p:sldId id="533" r:id="rId206"/>
    <p:sldId id="475" r:id="rId207"/>
    <p:sldId id="466" r:id="rId208"/>
    <p:sldId id="468" r:id="rId209"/>
    <p:sldId id="469" r:id="rId210"/>
    <p:sldId id="470" r:id="rId211"/>
    <p:sldId id="471" r:id="rId212"/>
    <p:sldId id="472" r:id="rId213"/>
    <p:sldId id="473" r:id="rId214"/>
    <p:sldId id="467" r:id="rId215"/>
    <p:sldId id="474" r:id="rId216"/>
    <p:sldId id="476" r:id="rId217"/>
    <p:sldId id="477" r:id="rId218"/>
    <p:sldId id="478" r:id="rId219"/>
    <p:sldId id="479" r:id="rId220"/>
    <p:sldId id="481" r:id="rId221"/>
    <p:sldId id="482" r:id="rId222"/>
    <p:sldId id="480" r:id="rId223"/>
    <p:sldId id="483" r:id="rId224"/>
    <p:sldId id="282" r:id="rId225"/>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稅務訴訟舉證責任暨租稅規避" id="{9B397B7E-27E6-4AB5-8C92-160BFB446B57}">
          <p14:sldIdLst>
            <p14:sldId id="256"/>
            <p14:sldId id="287"/>
            <p14:sldId id="296"/>
          </p14:sldIdLst>
        </p14:section>
        <p14:section name="稅務訴訟舉證責任" id="{530238A0-498B-431A-9B24-6FEE812D1DF6}">
          <p14:sldIdLst>
            <p14:sldId id="343"/>
          </p14:sldIdLst>
        </p14:section>
        <p14:section name="稅務訴訟之本質" id="{0A701B8D-2001-4BE0-8E1A-46677191D290}">
          <p14:sldIdLst>
            <p14:sldId id="303"/>
            <p14:sldId id="297"/>
            <p14:sldId id="412"/>
            <p14:sldId id="492"/>
            <p14:sldId id="414"/>
            <p14:sldId id="485"/>
            <p14:sldId id="413"/>
            <p14:sldId id="495"/>
            <p14:sldId id="496"/>
            <p14:sldId id="497"/>
            <p14:sldId id="528"/>
            <p14:sldId id="529"/>
            <p14:sldId id="527"/>
            <p14:sldId id="299"/>
            <p14:sldId id="397"/>
            <p14:sldId id="526"/>
            <p14:sldId id="298"/>
            <p14:sldId id="300"/>
          </p14:sldIdLst>
        </p14:section>
        <p14:section name="舉證責任" id="{F5D12965-D4E8-48E3-85E0-54826D2C2B0E}">
          <p14:sldIdLst>
            <p14:sldId id="302"/>
            <p14:sldId id="304"/>
            <p14:sldId id="307"/>
            <p14:sldId id="308"/>
            <p14:sldId id="309"/>
            <p14:sldId id="311"/>
            <p14:sldId id="312"/>
            <p14:sldId id="313"/>
            <p14:sldId id="310"/>
            <p14:sldId id="314"/>
            <p14:sldId id="315"/>
            <p14:sldId id="316"/>
            <p14:sldId id="317"/>
            <p14:sldId id="318"/>
            <p14:sldId id="322"/>
            <p14:sldId id="321"/>
            <p14:sldId id="319"/>
            <p14:sldId id="323"/>
            <p14:sldId id="320"/>
            <p14:sldId id="324"/>
            <p14:sldId id="443"/>
            <p14:sldId id="444"/>
            <p14:sldId id="374"/>
            <p14:sldId id="325"/>
            <p14:sldId id="326"/>
            <p14:sldId id="327"/>
            <p14:sldId id="484"/>
            <p14:sldId id="490"/>
            <p14:sldId id="328"/>
            <p14:sldId id="416"/>
            <p14:sldId id="415"/>
            <p14:sldId id="329"/>
            <p14:sldId id="331"/>
            <p14:sldId id="332"/>
            <p14:sldId id="333"/>
            <p14:sldId id="334"/>
            <p14:sldId id="384"/>
            <p14:sldId id="335"/>
            <p14:sldId id="336"/>
            <p14:sldId id="383"/>
            <p14:sldId id="338"/>
            <p14:sldId id="346"/>
            <p14:sldId id="347"/>
            <p14:sldId id="344"/>
            <p14:sldId id="348"/>
            <p14:sldId id="345"/>
            <p14:sldId id="350"/>
          </p14:sldIdLst>
        </p14:section>
        <p14:section name="納稅義務人之協力義務" id="{36B83EA0-48C1-4E1A-8EE6-9EAC841BFB3F}">
          <p14:sldIdLst>
            <p14:sldId id="340"/>
            <p14:sldId id="386"/>
            <p14:sldId id="387"/>
            <p14:sldId id="357"/>
            <p14:sldId id="337"/>
            <p14:sldId id="351"/>
            <p14:sldId id="352"/>
            <p14:sldId id="358"/>
            <p14:sldId id="398"/>
            <p14:sldId id="361"/>
            <p14:sldId id="486"/>
            <p14:sldId id="491"/>
            <p14:sldId id="488"/>
            <p14:sldId id="489"/>
            <p14:sldId id="360"/>
            <p14:sldId id="359"/>
            <p14:sldId id="362"/>
            <p14:sldId id="363"/>
            <p14:sldId id="364"/>
            <p14:sldId id="385"/>
            <p14:sldId id="399"/>
            <p14:sldId id="494"/>
            <p14:sldId id="365"/>
            <p14:sldId id="375"/>
          </p14:sldIdLst>
        </p14:section>
        <p14:section name="補稅與漏稅罰" id="{AFB8ED8C-E637-4141-B77C-156246C64EDA}">
          <p14:sldIdLst>
            <p14:sldId id="341"/>
            <p14:sldId id="367"/>
            <p14:sldId id="452"/>
            <p14:sldId id="339"/>
            <p14:sldId id="354"/>
            <p14:sldId id="368"/>
            <p14:sldId id="370"/>
            <p14:sldId id="463"/>
            <p14:sldId id="464"/>
            <p14:sldId id="465"/>
            <p14:sldId id="356"/>
            <p14:sldId id="371"/>
            <p14:sldId id="388"/>
            <p14:sldId id="389"/>
          </p14:sldIdLst>
        </p14:section>
        <p14:section name="案例分析" id="{050DE533-DB0F-401B-ACA4-2873726C431C}">
          <p14:sldIdLst>
            <p14:sldId id="342"/>
            <p14:sldId id="381"/>
            <p14:sldId id="417"/>
            <p14:sldId id="447"/>
            <p14:sldId id="418"/>
            <p14:sldId id="419"/>
            <p14:sldId id="420"/>
            <p14:sldId id="445"/>
            <p14:sldId id="421"/>
            <p14:sldId id="446"/>
            <p14:sldId id="422"/>
            <p14:sldId id="259"/>
            <p14:sldId id="261"/>
            <p14:sldId id="260"/>
            <p14:sldId id="406"/>
            <p14:sldId id="378"/>
            <p14:sldId id="379"/>
            <p14:sldId id="380"/>
            <p14:sldId id="423"/>
            <p14:sldId id="440"/>
            <p14:sldId id="441"/>
            <p14:sldId id="442"/>
            <p14:sldId id="263"/>
            <p14:sldId id="264"/>
            <p14:sldId id="407"/>
            <p14:sldId id="408"/>
            <p14:sldId id="530"/>
            <p14:sldId id="453"/>
            <p14:sldId id="455"/>
            <p14:sldId id="454"/>
            <p14:sldId id="265"/>
            <p14:sldId id="266"/>
            <p14:sldId id="271"/>
            <p14:sldId id="272"/>
            <p14:sldId id="269"/>
            <p14:sldId id="270"/>
            <p14:sldId id="409"/>
            <p14:sldId id="410"/>
            <p14:sldId id="411"/>
            <p14:sldId id="456"/>
            <p14:sldId id="459"/>
            <p14:sldId id="507"/>
            <p14:sldId id="457"/>
            <p14:sldId id="508"/>
            <p14:sldId id="509"/>
            <p14:sldId id="510"/>
            <p14:sldId id="511"/>
            <p14:sldId id="512"/>
            <p14:sldId id="513"/>
            <p14:sldId id="514"/>
            <p14:sldId id="515"/>
            <p14:sldId id="516"/>
            <p14:sldId id="517"/>
            <p14:sldId id="518"/>
            <p14:sldId id="519"/>
            <p14:sldId id="520"/>
            <p14:sldId id="521"/>
            <p14:sldId id="522"/>
            <p14:sldId id="523"/>
            <p14:sldId id="524"/>
            <p14:sldId id="525"/>
          </p14:sldIdLst>
        </p14:section>
        <p14:section name="租稅規避" id="{588804AC-0D0D-4D3D-B7AA-B6C3866B90AD}">
          <p14:sldIdLst>
            <p14:sldId id="273"/>
            <p14:sldId id="294"/>
            <p14:sldId id="373"/>
            <p14:sldId id="290"/>
            <p14:sldId id="291"/>
            <p14:sldId id="293"/>
            <p14:sldId id="390"/>
            <p14:sldId id="276"/>
            <p14:sldId id="279"/>
            <p14:sldId id="295"/>
            <p14:sldId id="277"/>
            <p14:sldId id="280"/>
            <p14:sldId id="372"/>
            <p14:sldId id="286"/>
            <p14:sldId id="391"/>
            <p14:sldId id="392"/>
            <p14:sldId id="393"/>
            <p14:sldId id="278"/>
            <p14:sldId id="283"/>
            <p14:sldId id="284"/>
            <p14:sldId id="281"/>
            <p14:sldId id="531"/>
            <p14:sldId id="532"/>
            <p14:sldId id="402"/>
            <p14:sldId id="403"/>
            <p14:sldId id="404"/>
            <p14:sldId id="405"/>
            <p14:sldId id="450"/>
            <p14:sldId id="451"/>
            <p14:sldId id="449"/>
            <p14:sldId id="448"/>
            <p14:sldId id="435"/>
            <p14:sldId id="436"/>
            <p14:sldId id="432"/>
            <p14:sldId id="433"/>
            <p14:sldId id="434"/>
            <p14:sldId id="533"/>
            <p14:sldId id="475"/>
            <p14:sldId id="466"/>
            <p14:sldId id="468"/>
            <p14:sldId id="469"/>
            <p14:sldId id="470"/>
            <p14:sldId id="471"/>
            <p14:sldId id="472"/>
            <p14:sldId id="473"/>
            <p14:sldId id="467"/>
            <p14:sldId id="474"/>
            <p14:sldId id="476"/>
            <p14:sldId id="477"/>
            <p14:sldId id="478"/>
            <p14:sldId id="479"/>
            <p14:sldId id="481"/>
            <p14:sldId id="482"/>
            <p14:sldId id="480"/>
            <p14:sldId id="483"/>
            <p14:sldId id="28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E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10" autoAdjust="0"/>
    <p:restoredTop sz="94076" autoAdjust="0"/>
  </p:normalViewPr>
  <p:slideViewPr>
    <p:cSldViewPr snapToGrid="0">
      <p:cViewPr varScale="1">
        <p:scale>
          <a:sx n="85" d="100"/>
          <a:sy n="85" d="100"/>
        </p:scale>
        <p:origin x="178" y="58"/>
      </p:cViewPr>
      <p:guideLst>
        <p:guide orient="horz" pos="2160"/>
        <p:guide pos="3840"/>
      </p:guideLst>
    </p:cSldViewPr>
  </p:slideViewPr>
  <p:outlineViewPr>
    <p:cViewPr>
      <p:scale>
        <a:sx n="33" d="100"/>
        <a:sy n="33" d="100"/>
      </p:scale>
      <p:origin x="0" y="-101208"/>
    </p:cViewPr>
  </p:outlineViewPr>
  <p:notesTextViewPr>
    <p:cViewPr>
      <p:scale>
        <a:sx n="1" d="1"/>
        <a:sy n="1" d="1"/>
      </p:scale>
      <p:origin x="0" y="0"/>
    </p:cViewPr>
  </p:notesTextViewPr>
  <p:sorterViewPr>
    <p:cViewPr varScale="1">
      <p:scale>
        <a:sx n="1" d="1"/>
        <a:sy n="1" d="1"/>
      </p:scale>
      <p:origin x="0" y="16848"/>
    </p:cViewPr>
  </p:sorterViewPr>
  <p:notesViewPr>
    <p:cSldViewPr snapToGrid="0">
      <p:cViewPr varScale="1">
        <p:scale>
          <a:sx n="119" d="100"/>
          <a:sy n="119" d="100"/>
        </p:scale>
        <p:origin x="1998" y="90"/>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notesMaster" Target="notesMasters/notesMaster1.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handoutMaster" Target="handoutMasters/handoutMaster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commentAuthors" Target="commentAuthors.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presProps" Target="presProp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3-23T16:51:10.732" idx="2">
    <p:pos x="10" y="10"/>
    <p:text/>
    <p:extLst>
      <p:ext uri="{C676402C-5697-4E1C-873F-D02D1690AC5C}">
        <p15:threadingInfo xmlns:p15="http://schemas.microsoft.com/office/powerpoint/2012/main" timeZoneBias="-48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B83FEE-3B46-482E-9A72-DE1F590971EE}" type="doc">
      <dgm:prSet loTypeId="urn:microsoft.com/office/officeart/2005/8/layout/pyramid1" loCatId="pyramid" qsTypeId="urn:microsoft.com/office/officeart/2005/8/quickstyle/simple1" qsCatId="simple" csTypeId="urn:microsoft.com/office/officeart/2005/8/colors/accent1_2" csCatId="accent1" phldr="1"/>
      <dgm:spPr/>
    </dgm:pt>
    <dgm:pt modelId="{BD80FDEF-DA96-4FF2-8EAC-A5BDF5D373BD}">
      <dgm:prSet phldrT="[文字]"/>
      <dgm:spPr/>
      <dgm:t>
        <a:bodyPr/>
        <a:lstStyle/>
        <a:p>
          <a:r>
            <a:rPr lang="zh-TW" dirty="0"/>
            <a:t>最高行政法院</a:t>
          </a:r>
          <a:endParaRPr lang="zh-TW" altLang="en-US" dirty="0"/>
        </a:p>
      </dgm:t>
    </dgm:pt>
    <dgm:pt modelId="{FFA6C0D4-D98D-449A-9C30-7B73D6E70C2E}" type="parTrans" cxnId="{B5C184AC-DA50-49C3-AEA3-F758C00C37AD}">
      <dgm:prSet/>
      <dgm:spPr/>
      <dgm:t>
        <a:bodyPr/>
        <a:lstStyle/>
        <a:p>
          <a:endParaRPr lang="zh-TW" altLang="en-US"/>
        </a:p>
      </dgm:t>
    </dgm:pt>
    <dgm:pt modelId="{67AC5CD7-1506-4876-87C1-E76015D9E46A}" type="sibTrans" cxnId="{B5C184AC-DA50-49C3-AEA3-F758C00C37AD}">
      <dgm:prSet/>
      <dgm:spPr/>
      <dgm:t>
        <a:bodyPr/>
        <a:lstStyle/>
        <a:p>
          <a:endParaRPr lang="zh-TW" altLang="en-US"/>
        </a:p>
      </dgm:t>
    </dgm:pt>
    <dgm:pt modelId="{B13C51FB-C1C6-4898-926F-28ADAB3F234D}">
      <dgm:prSet phldrT="[文字]"/>
      <dgm:spPr/>
      <dgm:t>
        <a:bodyPr/>
        <a:lstStyle/>
        <a:p>
          <a:r>
            <a:rPr lang="zh-TW" dirty="0"/>
            <a:t>不含關務的比例大約在</a:t>
          </a:r>
          <a:r>
            <a:rPr lang="en-US" dirty="0"/>
            <a:t>38.77%</a:t>
          </a:r>
          <a:r>
            <a:rPr lang="zh-TW" dirty="0"/>
            <a:t>至</a:t>
          </a:r>
          <a:r>
            <a:rPr lang="en-US" dirty="0"/>
            <a:t>50.06%</a:t>
          </a:r>
          <a:r>
            <a:rPr lang="zh-TW" dirty="0"/>
            <a:t>間</a:t>
          </a:r>
          <a:endParaRPr lang="zh-TW" altLang="en-US" dirty="0"/>
        </a:p>
      </dgm:t>
    </dgm:pt>
    <dgm:pt modelId="{8AABBD1C-B3E9-46A7-A215-023C6AC95AF2}" type="parTrans" cxnId="{04FA84A5-3FA5-4158-B32E-702B9644099B}">
      <dgm:prSet/>
      <dgm:spPr/>
      <dgm:t>
        <a:bodyPr/>
        <a:lstStyle/>
        <a:p>
          <a:endParaRPr lang="zh-TW" altLang="en-US"/>
        </a:p>
      </dgm:t>
    </dgm:pt>
    <dgm:pt modelId="{65CBD977-50E2-4FF3-B467-7C98251228DC}" type="sibTrans" cxnId="{04FA84A5-3FA5-4158-B32E-702B9644099B}">
      <dgm:prSet/>
      <dgm:spPr/>
      <dgm:t>
        <a:bodyPr/>
        <a:lstStyle/>
        <a:p>
          <a:endParaRPr lang="zh-TW" altLang="en-US"/>
        </a:p>
      </dgm:t>
    </dgm:pt>
    <dgm:pt modelId="{A1D056C5-F84B-46E0-91EC-DF276C5E956E}">
      <dgm:prSet phldrT="[文字]"/>
      <dgm:spPr/>
      <dgm:t>
        <a:bodyPr/>
        <a:lstStyle/>
        <a:p>
          <a:r>
            <a:rPr lang="zh-TW" dirty="0"/>
            <a:t>高等行政法院</a:t>
          </a:r>
          <a:endParaRPr lang="zh-TW" altLang="en-US" dirty="0"/>
        </a:p>
      </dgm:t>
    </dgm:pt>
    <dgm:pt modelId="{82D17009-BE52-4782-AC33-D1E4F798F393}" type="parTrans" cxnId="{A5144B12-6EA1-4010-9C87-B217E4D2588A}">
      <dgm:prSet/>
      <dgm:spPr/>
      <dgm:t>
        <a:bodyPr/>
        <a:lstStyle/>
        <a:p>
          <a:endParaRPr lang="zh-TW" altLang="en-US"/>
        </a:p>
      </dgm:t>
    </dgm:pt>
    <dgm:pt modelId="{44C8616D-E850-4BD3-9430-3389192EA9AC}" type="sibTrans" cxnId="{A5144B12-6EA1-4010-9C87-B217E4D2588A}">
      <dgm:prSet/>
      <dgm:spPr/>
      <dgm:t>
        <a:bodyPr/>
        <a:lstStyle/>
        <a:p>
          <a:endParaRPr lang="zh-TW" altLang="en-US"/>
        </a:p>
      </dgm:t>
    </dgm:pt>
    <dgm:pt modelId="{EFE2D7EF-CA4C-4378-9F79-9A485140FA1B}">
      <dgm:prSet phldrT="[文字]"/>
      <dgm:spPr/>
      <dgm:t>
        <a:bodyPr/>
        <a:lstStyle/>
        <a:p>
          <a:r>
            <a:rPr lang="zh-TW" dirty="0"/>
            <a:t>不含關務的比例大約在</a:t>
          </a:r>
          <a:r>
            <a:rPr lang="en-US" dirty="0"/>
            <a:t>31.07%</a:t>
          </a:r>
          <a:r>
            <a:rPr lang="zh-TW" dirty="0"/>
            <a:t>至</a:t>
          </a:r>
          <a:r>
            <a:rPr lang="en-US" dirty="0"/>
            <a:t>37.93%</a:t>
          </a:r>
          <a:r>
            <a:rPr lang="zh-TW" dirty="0"/>
            <a:t>間</a:t>
          </a:r>
          <a:endParaRPr lang="zh-TW" altLang="en-US" dirty="0"/>
        </a:p>
      </dgm:t>
    </dgm:pt>
    <dgm:pt modelId="{80A93089-08DA-48CB-A617-86FBC377C056}" type="parTrans" cxnId="{3357EBC4-679E-4BBB-8F68-6A5D9B4B0BFE}">
      <dgm:prSet/>
      <dgm:spPr/>
      <dgm:t>
        <a:bodyPr/>
        <a:lstStyle/>
        <a:p>
          <a:endParaRPr lang="zh-TW" altLang="en-US"/>
        </a:p>
      </dgm:t>
    </dgm:pt>
    <dgm:pt modelId="{BED9158D-CB23-4ADC-9F21-2AC645F6B9B3}" type="sibTrans" cxnId="{3357EBC4-679E-4BBB-8F68-6A5D9B4B0BFE}">
      <dgm:prSet/>
      <dgm:spPr/>
      <dgm:t>
        <a:bodyPr/>
        <a:lstStyle/>
        <a:p>
          <a:endParaRPr lang="zh-TW" altLang="en-US"/>
        </a:p>
      </dgm:t>
    </dgm:pt>
    <dgm:pt modelId="{9F620F08-40D0-4DAA-B4B5-C8D90F7B46D5}">
      <dgm:prSet phldrT="[文字]"/>
      <dgm:spPr/>
      <dgm:t>
        <a:bodyPr/>
        <a:lstStyle/>
        <a:p>
          <a:r>
            <a:rPr lang="zh-TW" dirty="0"/>
            <a:t>含關務的比例大約在</a:t>
          </a:r>
          <a:r>
            <a:rPr lang="en-US" dirty="0"/>
            <a:t>33.22%</a:t>
          </a:r>
          <a:r>
            <a:rPr lang="zh-TW" dirty="0"/>
            <a:t>至</a:t>
          </a:r>
          <a:r>
            <a:rPr lang="en-US" dirty="0"/>
            <a:t>41.87%</a:t>
          </a:r>
          <a:r>
            <a:rPr lang="zh-TW" dirty="0"/>
            <a:t>間</a:t>
          </a:r>
          <a:endParaRPr lang="zh-TW" altLang="en-US" dirty="0"/>
        </a:p>
      </dgm:t>
    </dgm:pt>
    <dgm:pt modelId="{A59BF558-6FD5-44AE-9928-1E58B0C4D355}" type="parTrans" cxnId="{195ADD62-A8C6-407B-ADFF-B9CCCD8C8681}">
      <dgm:prSet/>
      <dgm:spPr/>
      <dgm:t>
        <a:bodyPr/>
        <a:lstStyle/>
        <a:p>
          <a:endParaRPr lang="zh-TW" altLang="en-US"/>
        </a:p>
      </dgm:t>
    </dgm:pt>
    <dgm:pt modelId="{F859E9CD-2637-4A80-8149-C8F291394177}" type="sibTrans" cxnId="{195ADD62-A8C6-407B-ADFF-B9CCCD8C8681}">
      <dgm:prSet/>
      <dgm:spPr/>
      <dgm:t>
        <a:bodyPr/>
        <a:lstStyle/>
        <a:p>
          <a:endParaRPr lang="zh-TW" altLang="en-US"/>
        </a:p>
      </dgm:t>
    </dgm:pt>
    <dgm:pt modelId="{96F6B2C1-E607-418A-BE98-D1C7DCF99A3B}">
      <dgm:prSet phldrT="[文字]"/>
      <dgm:spPr/>
      <dgm:t>
        <a:bodyPr/>
        <a:lstStyle/>
        <a:p>
          <a:r>
            <a:rPr lang="zh-TW" dirty="0"/>
            <a:t>含關務的比例大約在</a:t>
          </a:r>
          <a:r>
            <a:rPr lang="en-US" dirty="0"/>
            <a:t>41.1%</a:t>
          </a:r>
          <a:r>
            <a:rPr lang="zh-TW" dirty="0"/>
            <a:t>至</a:t>
          </a:r>
          <a:r>
            <a:rPr lang="en-US" dirty="0"/>
            <a:t>52.4%</a:t>
          </a:r>
          <a:r>
            <a:rPr lang="zh-TW" dirty="0"/>
            <a:t>間</a:t>
          </a:r>
          <a:endParaRPr lang="zh-TW" altLang="en-US" dirty="0"/>
        </a:p>
      </dgm:t>
    </dgm:pt>
    <dgm:pt modelId="{594BE975-4D54-4691-8000-8AF2F4D0F0A3}" type="parTrans" cxnId="{59F5BCC5-6AFC-4F93-8830-50BC27F7D4D9}">
      <dgm:prSet/>
      <dgm:spPr/>
      <dgm:t>
        <a:bodyPr/>
        <a:lstStyle/>
        <a:p>
          <a:endParaRPr lang="zh-TW" altLang="en-US"/>
        </a:p>
      </dgm:t>
    </dgm:pt>
    <dgm:pt modelId="{409BE803-7A28-4C58-BE51-47928F4372DD}" type="sibTrans" cxnId="{59F5BCC5-6AFC-4F93-8830-50BC27F7D4D9}">
      <dgm:prSet/>
      <dgm:spPr/>
      <dgm:t>
        <a:bodyPr/>
        <a:lstStyle/>
        <a:p>
          <a:endParaRPr lang="zh-TW" altLang="en-US"/>
        </a:p>
      </dgm:t>
    </dgm:pt>
    <dgm:pt modelId="{69FA64CF-6B76-440E-B6A3-CC2E1DE0B3BA}">
      <dgm:prSet phldrT="[文字]"/>
      <dgm:spPr/>
      <dgm:t>
        <a:bodyPr/>
        <a:lstStyle/>
        <a:p>
          <a:endParaRPr lang="zh-TW" altLang="en-US" dirty="0"/>
        </a:p>
      </dgm:t>
    </dgm:pt>
    <dgm:pt modelId="{67759A5B-2EB7-4F67-971C-4062F7D19FD0}" type="parTrans" cxnId="{3A3518C2-AA3A-4CF5-91E7-E26227AC309D}">
      <dgm:prSet/>
      <dgm:spPr/>
      <dgm:t>
        <a:bodyPr/>
        <a:lstStyle/>
        <a:p>
          <a:endParaRPr lang="zh-TW" altLang="en-US"/>
        </a:p>
      </dgm:t>
    </dgm:pt>
    <dgm:pt modelId="{7280D890-B236-414F-BCC6-3D67CC61F1AA}" type="sibTrans" cxnId="{3A3518C2-AA3A-4CF5-91E7-E26227AC309D}">
      <dgm:prSet/>
      <dgm:spPr/>
      <dgm:t>
        <a:bodyPr/>
        <a:lstStyle/>
        <a:p>
          <a:endParaRPr lang="zh-TW" altLang="en-US"/>
        </a:p>
      </dgm:t>
    </dgm:pt>
    <dgm:pt modelId="{48E1C6E5-6D46-4A83-BBA5-EC6DFBEAAF55}" type="pres">
      <dgm:prSet presAssocID="{DAB83FEE-3B46-482E-9A72-DE1F590971EE}" presName="Name0" presStyleCnt="0">
        <dgm:presLayoutVars>
          <dgm:dir/>
          <dgm:animLvl val="lvl"/>
          <dgm:resizeHandles val="exact"/>
        </dgm:presLayoutVars>
      </dgm:prSet>
      <dgm:spPr/>
    </dgm:pt>
    <dgm:pt modelId="{C69560DD-28F9-4F85-9384-6F856611C4B7}" type="pres">
      <dgm:prSet presAssocID="{BD80FDEF-DA96-4FF2-8EAC-A5BDF5D373BD}" presName="Name8" presStyleCnt="0"/>
      <dgm:spPr/>
    </dgm:pt>
    <dgm:pt modelId="{A7749A4B-59BF-4A6A-9AC9-B4D1277E5B85}" type="pres">
      <dgm:prSet presAssocID="{BD80FDEF-DA96-4FF2-8EAC-A5BDF5D373BD}" presName="acctBkgd" presStyleLbl="alignAcc1" presStyleIdx="0" presStyleCnt="2"/>
      <dgm:spPr/>
    </dgm:pt>
    <dgm:pt modelId="{3A29A92C-91EB-44D0-9DEC-C3AB289410E1}" type="pres">
      <dgm:prSet presAssocID="{BD80FDEF-DA96-4FF2-8EAC-A5BDF5D373BD}" presName="acctTx" presStyleLbl="alignAcc1" presStyleIdx="0" presStyleCnt="2">
        <dgm:presLayoutVars>
          <dgm:bulletEnabled val="1"/>
        </dgm:presLayoutVars>
      </dgm:prSet>
      <dgm:spPr/>
    </dgm:pt>
    <dgm:pt modelId="{1FC49C5D-110A-4FED-8D28-355F06292498}" type="pres">
      <dgm:prSet presAssocID="{BD80FDEF-DA96-4FF2-8EAC-A5BDF5D373BD}" presName="level" presStyleLbl="node1" presStyleIdx="0" presStyleCnt="2">
        <dgm:presLayoutVars>
          <dgm:chMax val="1"/>
          <dgm:bulletEnabled val="1"/>
        </dgm:presLayoutVars>
      </dgm:prSet>
      <dgm:spPr/>
    </dgm:pt>
    <dgm:pt modelId="{8E9A2AB2-7921-408B-967B-0F0588AD62B3}" type="pres">
      <dgm:prSet presAssocID="{BD80FDEF-DA96-4FF2-8EAC-A5BDF5D373BD}" presName="levelTx" presStyleLbl="revTx" presStyleIdx="0" presStyleCnt="0">
        <dgm:presLayoutVars>
          <dgm:chMax val="1"/>
          <dgm:bulletEnabled val="1"/>
        </dgm:presLayoutVars>
      </dgm:prSet>
      <dgm:spPr/>
    </dgm:pt>
    <dgm:pt modelId="{DEDE99C1-3265-4C0C-AB10-399AA4663FCB}" type="pres">
      <dgm:prSet presAssocID="{A1D056C5-F84B-46E0-91EC-DF276C5E956E}" presName="Name8" presStyleCnt="0"/>
      <dgm:spPr/>
    </dgm:pt>
    <dgm:pt modelId="{8DD81E75-19C4-40C3-98D0-927B4DE69098}" type="pres">
      <dgm:prSet presAssocID="{A1D056C5-F84B-46E0-91EC-DF276C5E956E}" presName="acctBkgd" presStyleLbl="alignAcc1" presStyleIdx="1" presStyleCnt="2"/>
      <dgm:spPr/>
    </dgm:pt>
    <dgm:pt modelId="{BF72D411-F551-4364-850D-60A008039FAC}" type="pres">
      <dgm:prSet presAssocID="{A1D056C5-F84B-46E0-91EC-DF276C5E956E}" presName="acctTx" presStyleLbl="alignAcc1" presStyleIdx="1" presStyleCnt="2">
        <dgm:presLayoutVars>
          <dgm:bulletEnabled val="1"/>
        </dgm:presLayoutVars>
      </dgm:prSet>
      <dgm:spPr/>
    </dgm:pt>
    <dgm:pt modelId="{83153E40-7786-4DCC-B349-354BA48271DE}" type="pres">
      <dgm:prSet presAssocID="{A1D056C5-F84B-46E0-91EC-DF276C5E956E}" presName="level" presStyleLbl="node1" presStyleIdx="1" presStyleCnt="2">
        <dgm:presLayoutVars>
          <dgm:chMax val="1"/>
          <dgm:bulletEnabled val="1"/>
        </dgm:presLayoutVars>
      </dgm:prSet>
      <dgm:spPr/>
    </dgm:pt>
    <dgm:pt modelId="{264A1EE0-93DA-420E-83BD-A6AFE9E85D33}" type="pres">
      <dgm:prSet presAssocID="{A1D056C5-F84B-46E0-91EC-DF276C5E956E}" presName="levelTx" presStyleLbl="revTx" presStyleIdx="0" presStyleCnt="0">
        <dgm:presLayoutVars>
          <dgm:chMax val="1"/>
          <dgm:bulletEnabled val="1"/>
        </dgm:presLayoutVars>
      </dgm:prSet>
      <dgm:spPr/>
    </dgm:pt>
  </dgm:ptLst>
  <dgm:cxnLst>
    <dgm:cxn modelId="{12711509-7B8A-4948-B973-9E29C3EB688A}" type="presOf" srcId="{B13C51FB-C1C6-4898-926F-28ADAB3F234D}" destId="{3A29A92C-91EB-44D0-9DEC-C3AB289410E1}" srcOrd="1" destOrd="0" presId="urn:microsoft.com/office/officeart/2005/8/layout/pyramid1"/>
    <dgm:cxn modelId="{140CCC11-99F5-4302-ADFF-B232535F2848}" type="presOf" srcId="{EFE2D7EF-CA4C-4378-9F79-9A485140FA1B}" destId="{8DD81E75-19C4-40C3-98D0-927B4DE69098}" srcOrd="0" destOrd="0" presId="urn:microsoft.com/office/officeart/2005/8/layout/pyramid1"/>
    <dgm:cxn modelId="{A5144B12-6EA1-4010-9C87-B217E4D2588A}" srcId="{DAB83FEE-3B46-482E-9A72-DE1F590971EE}" destId="{A1D056C5-F84B-46E0-91EC-DF276C5E956E}" srcOrd="1" destOrd="0" parTransId="{82D17009-BE52-4782-AC33-D1E4F798F393}" sibTransId="{44C8616D-E850-4BD3-9430-3389192EA9AC}"/>
    <dgm:cxn modelId="{E95BAF28-8032-447F-8E09-ACA06AC259E3}" type="presOf" srcId="{A1D056C5-F84B-46E0-91EC-DF276C5E956E}" destId="{264A1EE0-93DA-420E-83BD-A6AFE9E85D33}" srcOrd="1" destOrd="0" presId="urn:microsoft.com/office/officeart/2005/8/layout/pyramid1"/>
    <dgm:cxn modelId="{05322C30-7872-4A4C-B5F3-1A338215742B}" type="presOf" srcId="{A1D056C5-F84B-46E0-91EC-DF276C5E956E}" destId="{83153E40-7786-4DCC-B349-354BA48271DE}" srcOrd="0" destOrd="0" presId="urn:microsoft.com/office/officeart/2005/8/layout/pyramid1"/>
    <dgm:cxn modelId="{7BC1155C-99A1-4021-8C1C-C91630F9CA02}" type="presOf" srcId="{9F620F08-40D0-4DAA-B4B5-C8D90F7B46D5}" destId="{8DD81E75-19C4-40C3-98D0-927B4DE69098}" srcOrd="0" destOrd="1" presId="urn:microsoft.com/office/officeart/2005/8/layout/pyramid1"/>
    <dgm:cxn modelId="{35D0E45C-6CB8-459C-A51B-6DC20EE87656}" type="presOf" srcId="{B13C51FB-C1C6-4898-926F-28ADAB3F234D}" destId="{A7749A4B-59BF-4A6A-9AC9-B4D1277E5B85}" srcOrd="0" destOrd="0" presId="urn:microsoft.com/office/officeart/2005/8/layout/pyramid1"/>
    <dgm:cxn modelId="{195ADD62-A8C6-407B-ADFF-B9CCCD8C8681}" srcId="{A1D056C5-F84B-46E0-91EC-DF276C5E956E}" destId="{9F620F08-40D0-4DAA-B4B5-C8D90F7B46D5}" srcOrd="1" destOrd="0" parTransId="{A59BF558-6FD5-44AE-9928-1E58B0C4D355}" sibTransId="{F859E9CD-2637-4A80-8149-C8F291394177}"/>
    <dgm:cxn modelId="{93119544-05FB-4804-B63F-8B69E636E3C7}" type="presOf" srcId="{69FA64CF-6B76-440E-B6A3-CC2E1DE0B3BA}" destId="{A7749A4B-59BF-4A6A-9AC9-B4D1277E5B85}" srcOrd="0" destOrd="2" presId="urn:microsoft.com/office/officeart/2005/8/layout/pyramid1"/>
    <dgm:cxn modelId="{534CCC50-68A7-46A1-9FB5-C6B1CF567851}" type="presOf" srcId="{BD80FDEF-DA96-4FF2-8EAC-A5BDF5D373BD}" destId="{8E9A2AB2-7921-408B-967B-0F0588AD62B3}" srcOrd="1" destOrd="0" presId="urn:microsoft.com/office/officeart/2005/8/layout/pyramid1"/>
    <dgm:cxn modelId="{1EBA0C80-6D43-445A-A9EA-211121884C4F}" type="presOf" srcId="{96F6B2C1-E607-418A-BE98-D1C7DCF99A3B}" destId="{3A29A92C-91EB-44D0-9DEC-C3AB289410E1}" srcOrd="1" destOrd="1" presId="urn:microsoft.com/office/officeart/2005/8/layout/pyramid1"/>
    <dgm:cxn modelId="{F11D458E-3575-4A88-B011-A31AA839FA84}" type="presOf" srcId="{96F6B2C1-E607-418A-BE98-D1C7DCF99A3B}" destId="{A7749A4B-59BF-4A6A-9AC9-B4D1277E5B85}" srcOrd="0" destOrd="1" presId="urn:microsoft.com/office/officeart/2005/8/layout/pyramid1"/>
    <dgm:cxn modelId="{8C8EBA8E-8634-466E-A161-FDB5B5D39C45}" type="presOf" srcId="{69FA64CF-6B76-440E-B6A3-CC2E1DE0B3BA}" destId="{3A29A92C-91EB-44D0-9DEC-C3AB289410E1}" srcOrd="1" destOrd="2" presId="urn:microsoft.com/office/officeart/2005/8/layout/pyramid1"/>
    <dgm:cxn modelId="{04FA84A5-3FA5-4158-B32E-702B9644099B}" srcId="{BD80FDEF-DA96-4FF2-8EAC-A5BDF5D373BD}" destId="{B13C51FB-C1C6-4898-926F-28ADAB3F234D}" srcOrd="0" destOrd="0" parTransId="{8AABBD1C-B3E9-46A7-A215-023C6AC95AF2}" sibTransId="{65CBD977-50E2-4FF3-B467-7C98251228DC}"/>
    <dgm:cxn modelId="{B5C184AC-DA50-49C3-AEA3-F758C00C37AD}" srcId="{DAB83FEE-3B46-482E-9A72-DE1F590971EE}" destId="{BD80FDEF-DA96-4FF2-8EAC-A5BDF5D373BD}" srcOrd="0" destOrd="0" parTransId="{FFA6C0D4-D98D-449A-9C30-7B73D6E70C2E}" sibTransId="{67AC5CD7-1506-4876-87C1-E76015D9E46A}"/>
    <dgm:cxn modelId="{8FF3ADBD-8FEC-49CC-B985-0F365EFACC1E}" type="presOf" srcId="{BD80FDEF-DA96-4FF2-8EAC-A5BDF5D373BD}" destId="{1FC49C5D-110A-4FED-8D28-355F06292498}" srcOrd="0" destOrd="0" presId="urn:microsoft.com/office/officeart/2005/8/layout/pyramid1"/>
    <dgm:cxn modelId="{3A3518C2-AA3A-4CF5-91E7-E26227AC309D}" srcId="{BD80FDEF-DA96-4FF2-8EAC-A5BDF5D373BD}" destId="{69FA64CF-6B76-440E-B6A3-CC2E1DE0B3BA}" srcOrd="2" destOrd="0" parTransId="{67759A5B-2EB7-4F67-971C-4062F7D19FD0}" sibTransId="{7280D890-B236-414F-BCC6-3D67CC61F1AA}"/>
    <dgm:cxn modelId="{3357EBC4-679E-4BBB-8F68-6A5D9B4B0BFE}" srcId="{A1D056C5-F84B-46E0-91EC-DF276C5E956E}" destId="{EFE2D7EF-CA4C-4378-9F79-9A485140FA1B}" srcOrd="0" destOrd="0" parTransId="{80A93089-08DA-48CB-A617-86FBC377C056}" sibTransId="{BED9158D-CB23-4ADC-9F21-2AC645F6B9B3}"/>
    <dgm:cxn modelId="{59F5BCC5-6AFC-4F93-8830-50BC27F7D4D9}" srcId="{BD80FDEF-DA96-4FF2-8EAC-A5BDF5D373BD}" destId="{96F6B2C1-E607-418A-BE98-D1C7DCF99A3B}" srcOrd="1" destOrd="0" parTransId="{594BE975-4D54-4691-8000-8AF2F4D0F0A3}" sibTransId="{409BE803-7A28-4C58-BE51-47928F4372DD}"/>
    <dgm:cxn modelId="{6C7751D1-1F3F-4E16-B61E-55A72996EB83}" type="presOf" srcId="{EFE2D7EF-CA4C-4378-9F79-9A485140FA1B}" destId="{BF72D411-F551-4364-850D-60A008039FAC}" srcOrd="1" destOrd="0" presId="urn:microsoft.com/office/officeart/2005/8/layout/pyramid1"/>
    <dgm:cxn modelId="{F35C33ED-AB70-4DC5-975C-C91A65B576ED}" type="presOf" srcId="{9F620F08-40D0-4DAA-B4B5-C8D90F7B46D5}" destId="{BF72D411-F551-4364-850D-60A008039FAC}" srcOrd="1" destOrd="1" presId="urn:microsoft.com/office/officeart/2005/8/layout/pyramid1"/>
    <dgm:cxn modelId="{265636FE-8C46-43F0-A833-2A4D2EF61C0E}" type="presOf" srcId="{DAB83FEE-3B46-482E-9A72-DE1F590971EE}" destId="{48E1C6E5-6D46-4A83-BBA5-EC6DFBEAAF55}" srcOrd="0" destOrd="0" presId="urn:microsoft.com/office/officeart/2005/8/layout/pyramid1"/>
    <dgm:cxn modelId="{99CC4FAC-D50B-4724-90B4-B5F07CCB0FBA}" type="presParOf" srcId="{48E1C6E5-6D46-4A83-BBA5-EC6DFBEAAF55}" destId="{C69560DD-28F9-4F85-9384-6F856611C4B7}" srcOrd="0" destOrd="0" presId="urn:microsoft.com/office/officeart/2005/8/layout/pyramid1"/>
    <dgm:cxn modelId="{D80C5640-F5C9-4FE0-B1F8-5678ED4707EE}" type="presParOf" srcId="{C69560DD-28F9-4F85-9384-6F856611C4B7}" destId="{A7749A4B-59BF-4A6A-9AC9-B4D1277E5B85}" srcOrd="0" destOrd="0" presId="urn:microsoft.com/office/officeart/2005/8/layout/pyramid1"/>
    <dgm:cxn modelId="{124440EE-3142-4A79-BF9C-C77AB2F9C9CA}" type="presParOf" srcId="{C69560DD-28F9-4F85-9384-6F856611C4B7}" destId="{3A29A92C-91EB-44D0-9DEC-C3AB289410E1}" srcOrd="1" destOrd="0" presId="urn:microsoft.com/office/officeart/2005/8/layout/pyramid1"/>
    <dgm:cxn modelId="{5C65C7B7-5E02-4488-9BBC-AAD34604CCED}" type="presParOf" srcId="{C69560DD-28F9-4F85-9384-6F856611C4B7}" destId="{1FC49C5D-110A-4FED-8D28-355F06292498}" srcOrd="2" destOrd="0" presId="urn:microsoft.com/office/officeart/2005/8/layout/pyramid1"/>
    <dgm:cxn modelId="{D7CC9BC6-1909-493F-B961-96556FECDA9E}" type="presParOf" srcId="{C69560DD-28F9-4F85-9384-6F856611C4B7}" destId="{8E9A2AB2-7921-408B-967B-0F0588AD62B3}" srcOrd="3" destOrd="0" presId="urn:microsoft.com/office/officeart/2005/8/layout/pyramid1"/>
    <dgm:cxn modelId="{A1E6D788-D3C9-42B3-8744-531782F28B26}" type="presParOf" srcId="{48E1C6E5-6D46-4A83-BBA5-EC6DFBEAAF55}" destId="{DEDE99C1-3265-4C0C-AB10-399AA4663FCB}" srcOrd="1" destOrd="0" presId="urn:microsoft.com/office/officeart/2005/8/layout/pyramid1"/>
    <dgm:cxn modelId="{2A8673FF-CD85-40DD-B667-EE686EB3BD49}" type="presParOf" srcId="{DEDE99C1-3265-4C0C-AB10-399AA4663FCB}" destId="{8DD81E75-19C4-40C3-98D0-927B4DE69098}" srcOrd="0" destOrd="0" presId="urn:microsoft.com/office/officeart/2005/8/layout/pyramid1"/>
    <dgm:cxn modelId="{966F0B33-FD64-48EF-A3EC-3CA5057EC3F0}" type="presParOf" srcId="{DEDE99C1-3265-4C0C-AB10-399AA4663FCB}" destId="{BF72D411-F551-4364-850D-60A008039FAC}" srcOrd="1" destOrd="0" presId="urn:microsoft.com/office/officeart/2005/8/layout/pyramid1"/>
    <dgm:cxn modelId="{BEAA82C5-8882-4A07-9DA8-FE0BEF1F5F8B}" type="presParOf" srcId="{DEDE99C1-3265-4C0C-AB10-399AA4663FCB}" destId="{83153E40-7786-4DCC-B349-354BA48271DE}" srcOrd="2" destOrd="0" presId="urn:microsoft.com/office/officeart/2005/8/layout/pyramid1"/>
    <dgm:cxn modelId="{5B3D2F4B-C1B5-4562-AA95-5A44173763B4}" type="presParOf" srcId="{DEDE99C1-3265-4C0C-AB10-399AA4663FCB}" destId="{264A1EE0-93DA-420E-83BD-A6AFE9E85D33}" srcOrd="3"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400" dirty="0"/>
            <a:t>主張權利存在者負舉證責任</a:t>
          </a:r>
          <a:endParaRPr lang="en-US" altLang="zh-TW" sz="14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1400" dirty="0"/>
            <a:t>權利產生規範要件事實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9270" custScaleY="89270" custLinFactNeighborX="1442" custLinFactNeighborY="7142"/>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2146" custScaleY="87906">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400" dirty="0"/>
            <a:t>主張權利不存在者負舉證責任</a:t>
          </a:r>
          <a:endParaRPr lang="en-US" altLang="zh-TW" sz="14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1400" dirty="0"/>
            <a:t>權利妨礙規範要件事實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1400" dirty="0"/>
            <a:t>權利消滅規範要件事實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1400" dirty="0"/>
            <a:t>權利排除規範要件事實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611" custScaleY="105611" custLinFactNeighborX="45" custLinFactNeighborY="7215"/>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04FDB05-36A5-4C9C-BC30-2694BB672014}" type="doc">
      <dgm:prSet loTypeId="urn:microsoft.com/office/officeart/2005/8/layout/hierarchy2" loCatId="hierarchy" qsTypeId="urn:microsoft.com/office/officeart/2005/8/quickstyle/simple2" qsCatId="simple" csTypeId="urn:microsoft.com/office/officeart/2005/8/colors/accent1_2" csCatId="accent1" phldr="1"/>
      <dgm:spPr/>
      <dgm:t>
        <a:bodyPr/>
        <a:lstStyle/>
        <a:p>
          <a:endParaRPr lang="zh-TW" altLang="en-US"/>
        </a:p>
      </dgm:t>
    </dgm:pt>
    <dgm:pt modelId="{AFF0D5B5-776E-4D6D-AB59-E3766539CCBC}">
      <dgm:prSet phldrT="[文字]" custT="1"/>
      <dgm:spPr/>
      <dgm:t>
        <a:bodyPr/>
        <a:lstStyle/>
        <a:p>
          <a:r>
            <a:rPr lang="zh-TW" altLang="en-US" sz="1600" dirty="0"/>
            <a:t>課稅要件事實</a:t>
          </a:r>
        </a:p>
      </dgm:t>
    </dgm:pt>
    <dgm:pt modelId="{03D20F23-FD42-40FE-B787-FC196AE83CE8}" type="parTrans" cxnId="{8AAD46D3-ECB9-418A-BB18-21E43C923656}">
      <dgm:prSet/>
      <dgm:spPr/>
      <dgm:t>
        <a:bodyPr/>
        <a:lstStyle/>
        <a:p>
          <a:endParaRPr lang="zh-TW" altLang="en-US" sz="2400"/>
        </a:p>
      </dgm:t>
    </dgm:pt>
    <dgm:pt modelId="{4D225FFC-AC02-44ED-8347-B1B4E83634A3}" type="sibTrans" cxnId="{8AAD46D3-ECB9-418A-BB18-21E43C923656}">
      <dgm:prSet/>
      <dgm:spPr/>
      <dgm:t>
        <a:bodyPr/>
        <a:lstStyle/>
        <a:p>
          <a:endParaRPr lang="zh-TW" altLang="en-US" sz="2400"/>
        </a:p>
      </dgm:t>
    </dgm:pt>
    <dgm:pt modelId="{9D7F27A1-19BF-46D2-9065-FC340858F4CA}">
      <dgm:prSet phldrT="[文字]" custT="1"/>
      <dgm:spPr/>
      <dgm:t>
        <a:bodyPr/>
        <a:lstStyle/>
        <a:p>
          <a:r>
            <a:rPr lang="zh-TW" altLang="en-US" sz="1600" dirty="0"/>
            <a:t>稅捐稽徵機關</a:t>
          </a:r>
          <a:endParaRPr lang="en-US" altLang="zh-TW" sz="1600" dirty="0"/>
        </a:p>
        <a:p>
          <a:r>
            <a:rPr lang="zh-TW" altLang="en-US" sz="1600" dirty="0"/>
            <a:t>負客觀舉證責任</a:t>
          </a:r>
        </a:p>
      </dgm:t>
    </dgm:pt>
    <dgm:pt modelId="{FC70F3D6-5062-4F83-A5C0-9C5F3BB30AC1}" type="parTrans" cxnId="{21FAD5E1-26A1-4724-A8E0-30189DAE4C11}">
      <dgm:prSet custT="1"/>
      <dgm:spPr/>
      <dgm:t>
        <a:bodyPr/>
        <a:lstStyle/>
        <a:p>
          <a:endParaRPr lang="zh-TW" altLang="en-US" sz="700"/>
        </a:p>
      </dgm:t>
    </dgm:pt>
    <dgm:pt modelId="{C4B54A41-363A-4743-85B3-0C7E785ABEDA}" type="sibTrans" cxnId="{21FAD5E1-26A1-4724-A8E0-30189DAE4C11}">
      <dgm:prSet/>
      <dgm:spPr/>
      <dgm:t>
        <a:bodyPr/>
        <a:lstStyle/>
        <a:p>
          <a:endParaRPr lang="zh-TW" altLang="en-US" sz="2400"/>
        </a:p>
      </dgm:t>
    </dgm:pt>
    <dgm:pt modelId="{E4E0C7F7-16D9-40D2-993A-43EEBF0765FD}">
      <dgm:prSet phldrT="[文字]" custT="1"/>
      <dgm:spPr/>
      <dgm:t>
        <a:bodyPr/>
        <a:lstStyle/>
        <a:p>
          <a:r>
            <a:rPr lang="zh-TW" altLang="en-US" sz="1600" dirty="0"/>
            <a:t>納稅義務人</a:t>
          </a:r>
          <a:endParaRPr lang="en-US" altLang="zh-TW" sz="1600" dirty="0"/>
        </a:p>
        <a:p>
          <a:r>
            <a:rPr lang="zh-TW" altLang="en-US" sz="1600" dirty="0"/>
            <a:t>有協力義務</a:t>
          </a:r>
        </a:p>
      </dgm:t>
    </dgm:pt>
    <dgm:pt modelId="{EB02AD76-F5E4-44B7-892E-B4CBB3E31951}" type="parTrans" cxnId="{E47B0DE6-275D-493A-B8DF-010581A095D3}">
      <dgm:prSet custT="1"/>
      <dgm:spPr/>
      <dgm:t>
        <a:bodyPr/>
        <a:lstStyle/>
        <a:p>
          <a:endParaRPr lang="zh-TW" altLang="en-US" sz="700"/>
        </a:p>
      </dgm:t>
    </dgm:pt>
    <dgm:pt modelId="{ACFCC39D-BFA4-4410-83BE-63F9DFDAECB6}" type="sibTrans" cxnId="{E47B0DE6-275D-493A-B8DF-010581A095D3}">
      <dgm:prSet/>
      <dgm:spPr/>
      <dgm:t>
        <a:bodyPr/>
        <a:lstStyle/>
        <a:p>
          <a:endParaRPr lang="zh-TW" altLang="en-US" sz="2400"/>
        </a:p>
      </dgm:t>
    </dgm:pt>
    <dgm:pt modelId="{6D84DCA6-C9FA-489D-BF08-3F571F756B9E}">
      <dgm:prSet phldrT="[文字]" custT="1"/>
      <dgm:spPr/>
      <dgm:t>
        <a:bodyPr/>
        <a:lstStyle/>
        <a:p>
          <a:r>
            <a:rPr lang="zh-TW" altLang="en-US" sz="1600" dirty="0"/>
            <a:t>有利於減少或免除</a:t>
          </a:r>
          <a:endParaRPr lang="en-US" altLang="zh-TW" sz="1600" dirty="0"/>
        </a:p>
        <a:p>
          <a:r>
            <a:rPr lang="zh-TW" altLang="en-US" sz="1600" dirty="0"/>
            <a:t>稅捐的要件事實之</a:t>
          </a:r>
          <a:endParaRPr lang="en-US" altLang="zh-TW" sz="1600" dirty="0"/>
        </a:p>
        <a:p>
          <a:r>
            <a:rPr lang="zh-TW" altLang="en-US" sz="1600" dirty="0"/>
            <a:t>存在</a:t>
          </a:r>
        </a:p>
      </dgm:t>
    </dgm:pt>
    <dgm:pt modelId="{D309B6A3-FEC1-47E9-9D70-DA6971A282AE}" type="parTrans" cxnId="{2D018348-7CAF-4AF3-99E3-B60334EA42B3}">
      <dgm:prSet custT="1"/>
      <dgm:spPr/>
      <dgm:t>
        <a:bodyPr/>
        <a:lstStyle/>
        <a:p>
          <a:endParaRPr lang="zh-TW" altLang="en-US" sz="700"/>
        </a:p>
      </dgm:t>
    </dgm:pt>
    <dgm:pt modelId="{E95C438E-DC01-46E1-A524-5AB6ACC4B43D}" type="sibTrans" cxnId="{2D018348-7CAF-4AF3-99E3-B60334EA42B3}">
      <dgm:prSet/>
      <dgm:spPr/>
      <dgm:t>
        <a:bodyPr/>
        <a:lstStyle/>
        <a:p>
          <a:endParaRPr lang="zh-TW" altLang="en-US" sz="2400"/>
        </a:p>
      </dgm:t>
    </dgm:pt>
    <dgm:pt modelId="{F52A896F-E0E8-40EC-9241-0EF44D1AE01D}">
      <dgm:prSet phldrT="[文字]" custT="1"/>
      <dgm:spPr/>
      <dgm:t>
        <a:bodyPr/>
        <a:lstStyle/>
        <a:p>
          <a:r>
            <a:rPr lang="zh-TW" altLang="en-US" sz="1600" dirty="0"/>
            <a:t>納稅義務人</a:t>
          </a:r>
          <a:endParaRPr lang="en-US" altLang="zh-TW" sz="1600" dirty="0"/>
        </a:p>
        <a:p>
          <a:r>
            <a:rPr lang="zh-TW" altLang="en-US" sz="1600" dirty="0"/>
            <a:t>負客觀舉證責任</a:t>
          </a:r>
        </a:p>
      </dgm:t>
    </dgm:pt>
    <dgm:pt modelId="{C7FF838E-F538-49A9-B464-D4F825A4EFA9}" type="parTrans" cxnId="{D1674D81-5317-43D8-91FC-F29E091546AE}">
      <dgm:prSet custT="1"/>
      <dgm:spPr/>
      <dgm:t>
        <a:bodyPr/>
        <a:lstStyle/>
        <a:p>
          <a:endParaRPr lang="zh-TW" altLang="en-US" sz="700"/>
        </a:p>
      </dgm:t>
    </dgm:pt>
    <dgm:pt modelId="{C72E9DAA-0212-4EEF-B6D8-44F4E2BB3B6B}" type="sibTrans" cxnId="{D1674D81-5317-43D8-91FC-F29E091546AE}">
      <dgm:prSet/>
      <dgm:spPr/>
      <dgm:t>
        <a:bodyPr/>
        <a:lstStyle/>
        <a:p>
          <a:endParaRPr lang="zh-TW" altLang="en-US" sz="2400"/>
        </a:p>
      </dgm:t>
    </dgm:pt>
    <dgm:pt modelId="{5CAA90CA-D110-4965-BB79-1BEE0C12A284}">
      <dgm:prSet phldrT="[文字]" custT="1"/>
      <dgm:spPr/>
      <dgm:t>
        <a:bodyPr/>
        <a:lstStyle/>
        <a:p>
          <a:r>
            <a:rPr lang="zh-TW" altLang="en-US" sz="1600" dirty="0"/>
            <a:t>處罰要件事實</a:t>
          </a:r>
          <a:endParaRPr lang="en-US" altLang="zh-TW" sz="1600" dirty="0"/>
        </a:p>
        <a:p>
          <a:r>
            <a:rPr lang="zh-TW" altLang="en-US" sz="1600" dirty="0"/>
            <a:t>（包含減少或免除稅捐的要件事實不存在及所導致之漏稅結果）</a:t>
          </a:r>
        </a:p>
      </dgm:t>
    </dgm:pt>
    <dgm:pt modelId="{B5FDDD32-2620-4088-97C3-08E72CF9A832}" type="parTrans" cxnId="{7B50002D-CAF5-4424-A305-A858C4D64CCD}">
      <dgm:prSet/>
      <dgm:spPr/>
      <dgm:t>
        <a:bodyPr/>
        <a:lstStyle/>
        <a:p>
          <a:endParaRPr lang="zh-TW" altLang="en-US" sz="2400"/>
        </a:p>
      </dgm:t>
    </dgm:pt>
    <dgm:pt modelId="{B573142D-C861-405E-A906-DD9845951AF4}" type="sibTrans" cxnId="{7B50002D-CAF5-4424-A305-A858C4D64CCD}">
      <dgm:prSet/>
      <dgm:spPr/>
      <dgm:t>
        <a:bodyPr/>
        <a:lstStyle/>
        <a:p>
          <a:endParaRPr lang="zh-TW" altLang="en-US" sz="2400"/>
        </a:p>
      </dgm:t>
    </dgm:pt>
    <dgm:pt modelId="{E4F27749-E203-4F73-B4CC-8B0B1E7CB516}">
      <dgm:prSet phldrT="[文字]" custT="1"/>
      <dgm:spPr/>
      <dgm:t>
        <a:bodyPr/>
        <a:lstStyle/>
        <a:p>
          <a:r>
            <a:rPr lang="zh-TW" altLang="en-US" sz="1600" dirty="0"/>
            <a:t>稅捐稽徵機關</a:t>
          </a:r>
          <a:endParaRPr lang="en-US" altLang="zh-TW" sz="1600" dirty="0"/>
        </a:p>
        <a:p>
          <a:r>
            <a:rPr lang="zh-TW" altLang="en-US" sz="1600" dirty="0"/>
            <a:t>負客觀舉證責任</a:t>
          </a:r>
        </a:p>
      </dgm:t>
    </dgm:pt>
    <dgm:pt modelId="{F345E7B3-59F4-4A08-9E83-977BA7F10300}" type="parTrans" cxnId="{A9708848-5704-429F-966C-51BAE8267903}">
      <dgm:prSet custT="1"/>
      <dgm:spPr/>
      <dgm:t>
        <a:bodyPr/>
        <a:lstStyle/>
        <a:p>
          <a:endParaRPr lang="zh-TW" altLang="en-US" sz="1100"/>
        </a:p>
      </dgm:t>
    </dgm:pt>
    <dgm:pt modelId="{5E0B5E2B-F829-4A97-A742-317671059E79}" type="sibTrans" cxnId="{A9708848-5704-429F-966C-51BAE8267903}">
      <dgm:prSet/>
      <dgm:spPr/>
      <dgm:t>
        <a:bodyPr/>
        <a:lstStyle/>
        <a:p>
          <a:endParaRPr lang="zh-TW" altLang="en-US" sz="2400"/>
        </a:p>
      </dgm:t>
    </dgm:pt>
    <dgm:pt modelId="{891E6CB3-8829-4CDE-B799-2A36C4A63179}">
      <dgm:prSet phldrT="[文字]" custT="1"/>
      <dgm:spPr/>
      <dgm:t>
        <a:bodyPr/>
        <a:lstStyle/>
        <a:p>
          <a:r>
            <a:rPr lang="zh-TW" altLang="en-US" sz="1600" dirty="0"/>
            <a:t>納稅義務人</a:t>
          </a:r>
          <a:endParaRPr lang="en-US" altLang="zh-TW" sz="1600" dirty="0"/>
        </a:p>
        <a:p>
          <a:r>
            <a:rPr lang="zh-TW" altLang="en-US" sz="1600" dirty="0"/>
            <a:t>無協力義務</a:t>
          </a:r>
        </a:p>
      </dgm:t>
    </dgm:pt>
    <dgm:pt modelId="{B6FA655E-9BD6-429F-9E71-4E3F0FEC1D4E}" type="parTrans" cxnId="{17953FC5-32CB-4AE5-8C59-4CB6CDC63B44}">
      <dgm:prSet custT="1"/>
      <dgm:spPr/>
      <dgm:t>
        <a:bodyPr/>
        <a:lstStyle/>
        <a:p>
          <a:endParaRPr lang="zh-TW" altLang="en-US" sz="1100"/>
        </a:p>
      </dgm:t>
    </dgm:pt>
    <dgm:pt modelId="{CC192CB0-301D-4877-B6D5-14B6B38683A8}" type="sibTrans" cxnId="{17953FC5-32CB-4AE5-8C59-4CB6CDC63B44}">
      <dgm:prSet/>
      <dgm:spPr/>
      <dgm:t>
        <a:bodyPr/>
        <a:lstStyle/>
        <a:p>
          <a:endParaRPr lang="zh-TW" altLang="en-US" sz="2400"/>
        </a:p>
      </dgm:t>
    </dgm:pt>
    <dgm:pt modelId="{342C295B-3024-4395-ADB7-5CC24761D818}" type="pres">
      <dgm:prSet presAssocID="{804FDB05-36A5-4C9C-BC30-2694BB672014}" presName="diagram" presStyleCnt="0">
        <dgm:presLayoutVars>
          <dgm:chPref val="1"/>
          <dgm:dir/>
          <dgm:animOne val="branch"/>
          <dgm:animLvl val="lvl"/>
          <dgm:resizeHandles val="exact"/>
        </dgm:presLayoutVars>
      </dgm:prSet>
      <dgm:spPr/>
    </dgm:pt>
    <dgm:pt modelId="{635B9BCC-FCF4-4B62-AB32-8E2CE7FE7874}" type="pres">
      <dgm:prSet presAssocID="{AFF0D5B5-776E-4D6D-AB59-E3766539CCBC}" presName="root1" presStyleCnt="0"/>
      <dgm:spPr/>
    </dgm:pt>
    <dgm:pt modelId="{5BDCA79F-2ABA-42E3-8AC8-85F491CC251B}" type="pres">
      <dgm:prSet presAssocID="{AFF0D5B5-776E-4D6D-AB59-E3766539CCBC}" presName="LevelOneTextNode" presStyleLbl="node0" presStyleIdx="0" presStyleCnt="3">
        <dgm:presLayoutVars>
          <dgm:chPref val="3"/>
        </dgm:presLayoutVars>
      </dgm:prSet>
      <dgm:spPr/>
    </dgm:pt>
    <dgm:pt modelId="{9541BEA0-0486-4084-9403-8F300067DF43}" type="pres">
      <dgm:prSet presAssocID="{AFF0D5B5-776E-4D6D-AB59-E3766539CCBC}" presName="level2hierChild" presStyleCnt="0"/>
      <dgm:spPr/>
    </dgm:pt>
    <dgm:pt modelId="{DE908DBA-316F-4FE2-8EE3-5DC543A6425B}" type="pres">
      <dgm:prSet presAssocID="{FC70F3D6-5062-4F83-A5C0-9C5F3BB30AC1}" presName="conn2-1" presStyleLbl="parChTrans1D2" presStyleIdx="0" presStyleCnt="5"/>
      <dgm:spPr/>
    </dgm:pt>
    <dgm:pt modelId="{0860B6EB-60A5-4079-9316-0BC22CAEDD5C}" type="pres">
      <dgm:prSet presAssocID="{FC70F3D6-5062-4F83-A5C0-9C5F3BB30AC1}" presName="connTx" presStyleLbl="parChTrans1D2" presStyleIdx="0" presStyleCnt="5"/>
      <dgm:spPr/>
    </dgm:pt>
    <dgm:pt modelId="{03C88E6A-7244-4610-906B-9B1CF8922F27}" type="pres">
      <dgm:prSet presAssocID="{9D7F27A1-19BF-46D2-9065-FC340858F4CA}" presName="root2" presStyleCnt="0"/>
      <dgm:spPr/>
    </dgm:pt>
    <dgm:pt modelId="{8D519FA2-40F0-43FA-B154-600CA78C06F5}" type="pres">
      <dgm:prSet presAssocID="{9D7F27A1-19BF-46D2-9065-FC340858F4CA}" presName="LevelTwoTextNode" presStyleLbl="node2" presStyleIdx="0" presStyleCnt="5" custLinFactNeighborX="60634" custLinFactNeighborY="1228">
        <dgm:presLayoutVars>
          <dgm:chPref val="3"/>
        </dgm:presLayoutVars>
      </dgm:prSet>
      <dgm:spPr/>
    </dgm:pt>
    <dgm:pt modelId="{5103068B-A05B-47E7-895A-77327D23BD94}" type="pres">
      <dgm:prSet presAssocID="{9D7F27A1-19BF-46D2-9065-FC340858F4CA}" presName="level3hierChild" presStyleCnt="0"/>
      <dgm:spPr/>
    </dgm:pt>
    <dgm:pt modelId="{6C6CBACA-6055-446E-A5FB-8046D426D45E}" type="pres">
      <dgm:prSet presAssocID="{EB02AD76-F5E4-44B7-892E-B4CBB3E31951}" presName="conn2-1" presStyleLbl="parChTrans1D2" presStyleIdx="1" presStyleCnt="5"/>
      <dgm:spPr/>
    </dgm:pt>
    <dgm:pt modelId="{910783F1-909C-46EF-8EF3-9F1DD8244DFE}" type="pres">
      <dgm:prSet presAssocID="{EB02AD76-F5E4-44B7-892E-B4CBB3E31951}" presName="connTx" presStyleLbl="parChTrans1D2" presStyleIdx="1" presStyleCnt="5"/>
      <dgm:spPr/>
    </dgm:pt>
    <dgm:pt modelId="{9D4A2020-DBDD-4C79-8590-B55425ED11E9}" type="pres">
      <dgm:prSet presAssocID="{E4E0C7F7-16D9-40D2-993A-43EEBF0765FD}" presName="root2" presStyleCnt="0"/>
      <dgm:spPr/>
    </dgm:pt>
    <dgm:pt modelId="{2D13495D-C2B7-4BEC-AEAB-84E1F4F80587}" type="pres">
      <dgm:prSet presAssocID="{E4E0C7F7-16D9-40D2-993A-43EEBF0765FD}" presName="LevelTwoTextNode" presStyleLbl="node2" presStyleIdx="1" presStyleCnt="5" custLinFactNeighborX="60634" custLinFactNeighborY="1228">
        <dgm:presLayoutVars>
          <dgm:chPref val="3"/>
        </dgm:presLayoutVars>
      </dgm:prSet>
      <dgm:spPr/>
    </dgm:pt>
    <dgm:pt modelId="{D3265FD7-9EBA-4956-9296-4F0C60353942}" type="pres">
      <dgm:prSet presAssocID="{E4E0C7F7-16D9-40D2-993A-43EEBF0765FD}" presName="level3hierChild" presStyleCnt="0"/>
      <dgm:spPr/>
    </dgm:pt>
    <dgm:pt modelId="{0645030D-6909-4459-864D-228F77AB76FE}" type="pres">
      <dgm:prSet presAssocID="{6D84DCA6-C9FA-489D-BF08-3F571F756B9E}" presName="root1" presStyleCnt="0"/>
      <dgm:spPr/>
    </dgm:pt>
    <dgm:pt modelId="{111A8DC3-ECC7-48DB-BD39-7D335363DFDF}" type="pres">
      <dgm:prSet presAssocID="{6D84DCA6-C9FA-489D-BF08-3F571F756B9E}" presName="LevelOneTextNode" presStyleLbl="node0" presStyleIdx="1" presStyleCnt="3">
        <dgm:presLayoutVars>
          <dgm:chPref val="3"/>
        </dgm:presLayoutVars>
      </dgm:prSet>
      <dgm:spPr/>
    </dgm:pt>
    <dgm:pt modelId="{C4960EAE-7322-44AA-8F9E-BFE454C9BBE1}" type="pres">
      <dgm:prSet presAssocID="{6D84DCA6-C9FA-489D-BF08-3F571F756B9E}" presName="level2hierChild" presStyleCnt="0"/>
      <dgm:spPr/>
    </dgm:pt>
    <dgm:pt modelId="{F3AEB51E-FA79-4E5C-9752-C0DF2CD73F15}" type="pres">
      <dgm:prSet presAssocID="{C7FF838E-F538-49A9-B464-D4F825A4EFA9}" presName="conn2-1" presStyleLbl="parChTrans1D2" presStyleIdx="2" presStyleCnt="5"/>
      <dgm:spPr/>
    </dgm:pt>
    <dgm:pt modelId="{EAC2F8A9-3BBF-43FD-A7FB-1281207FEAEF}" type="pres">
      <dgm:prSet presAssocID="{C7FF838E-F538-49A9-B464-D4F825A4EFA9}" presName="connTx" presStyleLbl="parChTrans1D2" presStyleIdx="2" presStyleCnt="5"/>
      <dgm:spPr/>
    </dgm:pt>
    <dgm:pt modelId="{0E4B57BB-5BDD-4DEC-A4C4-99C3E9E6CBC8}" type="pres">
      <dgm:prSet presAssocID="{F52A896F-E0E8-40EC-9241-0EF44D1AE01D}" presName="root2" presStyleCnt="0"/>
      <dgm:spPr/>
    </dgm:pt>
    <dgm:pt modelId="{1184ADF3-9A99-4C09-9432-6752B0C77831}" type="pres">
      <dgm:prSet presAssocID="{F52A896F-E0E8-40EC-9241-0EF44D1AE01D}" presName="LevelTwoTextNode" presStyleLbl="node2" presStyleIdx="2" presStyleCnt="5" custLinFactNeighborX="60710" custLinFactNeighborY="274">
        <dgm:presLayoutVars>
          <dgm:chPref val="3"/>
        </dgm:presLayoutVars>
      </dgm:prSet>
      <dgm:spPr/>
    </dgm:pt>
    <dgm:pt modelId="{3DC9B786-F2DC-427C-8DA7-DE19C04FA37A}" type="pres">
      <dgm:prSet presAssocID="{F52A896F-E0E8-40EC-9241-0EF44D1AE01D}" presName="level3hierChild" presStyleCnt="0"/>
      <dgm:spPr/>
    </dgm:pt>
    <dgm:pt modelId="{888C36FB-1491-46F9-8009-506581CC4AF2}" type="pres">
      <dgm:prSet presAssocID="{5CAA90CA-D110-4965-BB79-1BEE0C12A284}" presName="root1" presStyleCnt="0"/>
      <dgm:spPr/>
    </dgm:pt>
    <dgm:pt modelId="{4C2EDB8F-3064-46CA-B393-ECC5254714EE}" type="pres">
      <dgm:prSet presAssocID="{5CAA90CA-D110-4965-BB79-1BEE0C12A284}" presName="LevelOneTextNode" presStyleLbl="node0" presStyleIdx="2" presStyleCnt="3" custScaleY="152211">
        <dgm:presLayoutVars>
          <dgm:chPref val="3"/>
        </dgm:presLayoutVars>
      </dgm:prSet>
      <dgm:spPr/>
    </dgm:pt>
    <dgm:pt modelId="{D220FBA9-6F44-4270-A0B0-3EFC1D2CE28E}" type="pres">
      <dgm:prSet presAssocID="{5CAA90CA-D110-4965-BB79-1BEE0C12A284}" presName="level2hierChild" presStyleCnt="0"/>
      <dgm:spPr/>
    </dgm:pt>
    <dgm:pt modelId="{1E780E62-9A4B-447E-960C-1D634FBAB61E}" type="pres">
      <dgm:prSet presAssocID="{F345E7B3-59F4-4A08-9E83-977BA7F10300}" presName="conn2-1" presStyleLbl="parChTrans1D2" presStyleIdx="3" presStyleCnt="5"/>
      <dgm:spPr/>
    </dgm:pt>
    <dgm:pt modelId="{41C751CC-ACC8-4BC0-B702-EF464DB327FD}" type="pres">
      <dgm:prSet presAssocID="{F345E7B3-59F4-4A08-9E83-977BA7F10300}" presName="connTx" presStyleLbl="parChTrans1D2" presStyleIdx="3" presStyleCnt="5"/>
      <dgm:spPr/>
    </dgm:pt>
    <dgm:pt modelId="{9C1B2E69-A3B5-41F2-BFDD-5D6D06160DCE}" type="pres">
      <dgm:prSet presAssocID="{E4F27749-E203-4F73-B4CC-8B0B1E7CB516}" presName="root2" presStyleCnt="0"/>
      <dgm:spPr/>
    </dgm:pt>
    <dgm:pt modelId="{0AE2BE08-3FD1-49FA-8A66-A1C50B61B069}" type="pres">
      <dgm:prSet presAssocID="{E4F27749-E203-4F73-B4CC-8B0B1E7CB516}" presName="LevelTwoTextNode" presStyleLbl="node2" presStyleIdx="3" presStyleCnt="5" custLinFactNeighborX="60710" custLinFactNeighborY="438">
        <dgm:presLayoutVars>
          <dgm:chPref val="3"/>
        </dgm:presLayoutVars>
      </dgm:prSet>
      <dgm:spPr/>
    </dgm:pt>
    <dgm:pt modelId="{769FCDDB-0E04-43F2-934F-355F3FA18675}" type="pres">
      <dgm:prSet presAssocID="{E4F27749-E203-4F73-B4CC-8B0B1E7CB516}" presName="level3hierChild" presStyleCnt="0"/>
      <dgm:spPr/>
    </dgm:pt>
    <dgm:pt modelId="{0CD0E28A-C9C2-4890-8A23-A030ED91EEAC}" type="pres">
      <dgm:prSet presAssocID="{B6FA655E-9BD6-429F-9E71-4E3F0FEC1D4E}" presName="conn2-1" presStyleLbl="parChTrans1D2" presStyleIdx="4" presStyleCnt="5"/>
      <dgm:spPr/>
    </dgm:pt>
    <dgm:pt modelId="{A650B48B-CC34-49D3-856F-C5915387E929}" type="pres">
      <dgm:prSet presAssocID="{B6FA655E-9BD6-429F-9E71-4E3F0FEC1D4E}" presName="connTx" presStyleLbl="parChTrans1D2" presStyleIdx="4" presStyleCnt="5"/>
      <dgm:spPr/>
    </dgm:pt>
    <dgm:pt modelId="{02F4DAFD-E1AA-4A42-BCAA-2E949E25D269}" type="pres">
      <dgm:prSet presAssocID="{891E6CB3-8829-4CDE-B799-2A36C4A63179}" presName="root2" presStyleCnt="0"/>
      <dgm:spPr/>
    </dgm:pt>
    <dgm:pt modelId="{1EBD8B1E-02AD-4C35-A06C-FA9E4C25E6C3}" type="pres">
      <dgm:prSet presAssocID="{891E6CB3-8829-4CDE-B799-2A36C4A63179}" presName="LevelTwoTextNode" presStyleLbl="node2" presStyleIdx="4" presStyleCnt="5" custLinFactNeighborX="60710" custLinFactNeighborY="438">
        <dgm:presLayoutVars>
          <dgm:chPref val="3"/>
        </dgm:presLayoutVars>
      </dgm:prSet>
      <dgm:spPr/>
    </dgm:pt>
    <dgm:pt modelId="{F092F91F-436C-4B89-BDF8-5F47B3D0B351}" type="pres">
      <dgm:prSet presAssocID="{891E6CB3-8829-4CDE-B799-2A36C4A63179}" presName="level3hierChild" presStyleCnt="0"/>
      <dgm:spPr/>
    </dgm:pt>
  </dgm:ptLst>
  <dgm:cxnLst>
    <dgm:cxn modelId="{2400B004-BFDA-4460-B054-399C3F3D5C39}" type="presOf" srcId="{FC70F3D6-5062-4F83-A5C0-9C5F3BB30AC1}" destId="{0860B6EB-60A5-4079-9316-0BC22CAEDD5C}" srcOrd="1" destOrd="0" presId="urn:microsoft.com/office/officeart/2005/8/layout/hierarchy2"/>
    <dgm:cxn modelId="{7F0AC70B-2A44-4502-A361-C83B8AA973CB}" type="presOf" srcId="{6D84DCA6-C9FA-489D-BF08-3F571F756B9E}" destId="{111A8DC3-ECC7-48DB-BD39-7D335363DFDF}" srcOrd="0" destOrd="0" presId="urn:microsoft.com/office/officeart/2005/8/layout/hierarchy2"/>
    <dgm:cxn modelId="{7B50002D-CAF5-4424-A305-A858C4D64CCD}" srcId="{804FDB05-36A5-4C9C-BC30-2694BB672014}" destId="{5CAA90CA-D110-4965-BB79-1BEE0C12A284}" srcOrd="2" destOrd="0" parTransId="{B5FDDD32-2620-4088-97C3-08E72CF9A832}" sibTransId="{B573142D-C861-405E-A906-DD9845951AF4}"/>
    <dgm:cxn modelId="{C8D26563-C616-440B-980A-E999D5389726}" type="presOf" srcId="{5CAA90CA-D110-4965-BB79-1BEE0C12A284}" destId="{4C2EDB8F-3064-46CA-B393-ECC5254714EE}" srcOrd="0" destOrd="0" presId="urn:microsoft.com/office/officeart/2005/8/layout/hierarchy2"/>
    <dgm:cxn modelId="{8B9B3B66-DEFB-46DC-A15D-8F74D81E8107}" type="presOf" srcId="{F345E7B3-59F4-4A08-9E83-977BA7F10300}" destId="{1E780E62-9A4B-447E-960C-1D634FBAB61E}" srcOrd="0" destOrd="0" presId="urn:microsoft.com/office/officeart/2005/8/layout/hierarchy2"/>
    <dgm:cxn modelId="{2D018348-7CAF-4AF3-99E3-B60334EA42B3}" srcId="{804FDB05-36A5-4C9C-BC30-2694BB672014}" destId="{6D84DCA6-C9FA-489D-BF08-3F571F756B9E}" srcOrd="1" destOrd="0" parTransId="{D309B6A3-FEC1-47E9-9D70-DA6971A282AE}" sibTransId="{E95C438E-DC01-46E1-A524-5AB6ACC4B43D}"/>
    <dgm:cxn modelId="{A9708848-5704-429F-966C-51BAE8267903}" srcId="{5CAA90CA-D110-4965-BB79-1BEE0C12A284}" destId="{E4F27749-E203-4F73-B4CC-8B0B1E7CB516}" srcOrd="0" destOrd="0" parTransId="{F345E7B3-59F4-4A08-9E83-977BA7F10300}" sibTransId="{5E0B5E2B-F829-4A97-A742-317671059E79}"/>
    <dgm:cxn modelId="{5EA9114B-F095-4150-BE22-2B5AF5898402}" type="presOf" srcId="{804FDB05-36A5-4C9C-BC30-2694BB672014}" destId="{342C295B-3024-4395-ADB7-5CC24761D818}" srcOrd="0" destOrd="0" presId="urn:microsoft.com/office/officeart/2005/8/layout/hierarchy2"/>
    <dgm:cxn modelId="{DD883D50-EAFA-4B3A-A4FC-83E53553A70A}" type="presOf" srcId="{E4F27749-E203-4F73-B4CC-8B0B1E7CB516}" destId="{0AE2BE08-3FD1-49FA-8A66-A1C50B61B069}" srcOrd="0" destOrd="0" presId="urn:microsoft.com/office/officeart/2005/8/layout/hierarchy2"/>
    <dgm:cxn modelId="{41F2DB7B-831C-4C93-A274-80D20813EB2F}" type="presOf" srcId="{891E6CB3-8829-4CDE-B799-2A36C4A63179}" destId="{1EBD8B1E-02AD-4C35-A06C-FA9E4C25E6C3}" srcOrd="0" destOrd="0" presId="urn:microsoft.com/office/officeart/2005/8/layout/hierarchy2"/>
    <dgm:cxn modelId="{9E7EED80-3D7B-4C35-8BC7-5FD5FCC8BE64}" type="presOf" srcId="{F52A896F-E0E8-40EC-9241-0EF44D1AE01D}" destId="{1184ADF3-9A99-4C09-9432-6752B0C77831}" srcOrd="0" destOrd="0" presId="urn:microsoft.com/office/officeart/2005/8/layout/hierarchy2"/>
    <dgm:cxn modelId="{D1674D81-5317-43D8-91FC-F29E091546AE}" srcId="{6D84DCA6-C9FA-489D-BF08-3F571F756B9E}" destId="{F52A896F-E0E8-40EC-9241-0EF44D1AE01D}" srcOrd="0" destOrd="0" parTransId="{C7FF838E-F538-49A9-B464-D4F825A4EFA9}" sibTransId="{C72E9DAA-0212-4EEF-B6D8-44F4E2BB3B6B}"/>
    <dgm:cxn modelId="{21445E9D-C87E-461A-A18A-5BFD69BFAA1B}" type="presOf" srcId="{B6FA655E-9BD6-429F-9E71-4E3F0FEC1D4E}" destId="{A650B48B-CC34-49D3-856F-C5915387E929}" srcOrd="1" destOrd="0" presId="urn:microsoft.com/office/officeart/2005/8/layout/hierarchy2"/>
    <dgm:cxn modelId="{1D54B2A4-57F6-4D6F-8CAC-F6ECD13F9EA0}" type="presOf" srcId="{FC70F3D6-5062-4F83-A5C0-9C5F3BB30AC1}" destId="{DE908DBA-316F-4FE2-8EE3-5DC543A6425B}" srcOrd="0" destOrd="0" presId="urn:microsoft.com/office/officeart/2005/8/layout/hierarchy2"/>
    <dgm:cxn modelId="{BC6DE2A8-978C-45A0-8D76-20EC33662312}" type="presOf" srcId="{B6FA655E-9BD6-429F-9E71-4E3F0FEC1D4E}" destId="{0CD0E28A-C9C2-4890-8A23-A030ED91EEAC}" srcOrd="0" destOrd="0" presId="urn:microsoft.com/office/officeart/2005/8/layout/hierarchy2"/>
    <dgm:cxn modelId="{9D3B95BC-2725-404F-B6A4-E104C1ABE5B5}" type="presOf" srcId="{EB02AD76-F5E4-44B7-892E-B4CBB3E31951}" destId="{910783F1-909C-46EF-8EF3-9F1DD8244DFE}" srcOrd="1" destOrd="0" presId="urn:microsoft.com/office/officeart/2005/8/layout/hierarchy2"/>
    <dgm:cxn modelId="{967201C3-5050-4422-967A-AF38976046F0}" type="presOf" srcId="{C7FF838E-F538-49A9-B464-D4F825A4EFA9}" destId="{EAC2F8A9-3BBF-43FD-A7FB-1281207FEAEF}" srcOrd="1" destOrd="0" presId="urn:microsoft.com/office/officeart/2005/8/layout/hierarchy2"/>
    <dgm:cxn modelId="{13D828C4-AE09-43FE-8BB0-1AD1AA0749DC}" type="presOf" srcId="{EB02AD76-F5E4-44B7-892E-B4CBB3E31951}" destId="{6C6CBACA-6055-446E-A5FB-8046D426D45E}" srcOrd="0" destOrd="0" presId="urn:microsoft.com/office/officeart/2005/8/layout/hierarchy2"/>
    <dgm:cxn modelId="{17953FC5-32CB-4AE5-8C59-4CB6CDC63B44}" srcId="{5CAA90CA-D110-4965-BB79-1BEE0C12A284}" destId="{891E6CB3-8829-4CDE-B799-2A36C4A63179}" srcOrd="1" destOrd="0" parTransId="{B6FA655E-9BD6-429F-9E71-4E3F0FEC1D4E}" sibTransId="{CC192CB0-301D-4877-B6D5-14B6B38683A8}"/>
    <dgm:cxn modelId="{7F4552CB-1E7D-47F5-9D64-90788E0D717C}" type="presOf" srcId="{F345E7B3-59F4-4A08-9E83-977BA7F10300}" destId="{41C751CC-ACC8-4BC0-B702-EF464DB327FD}" srcOrd="1" destOrd="0" presId="urn:microsoft.com/office/officeart/2005/8/layout/hierarchy2"/>
    <dgm:cxn modelId="{8AAD46D3-ECB9-418A-BB18-21E43C923656}" srcId="{804FDB05-36A5-4C9C-BC30-2694BB672014}" destId="{AFF0D5B5-776E-4D6D-AB59-E3766539CCBC}" srcOrd="0" destOrd="0" parTransId="{03D20F23-FD42-40FE-B787-FC196AE83CE8}" sibTransId="{4D225FFC-AC02-44ED-8347-B1B4E83634A3}"/>
    <dgm:cxn modelId="{604E3AD8-15AB-4E49-885D-057D13DAD746}" type="presOf" srcId="{9D7F27A1-19BF-46D2-9065-FC340858F4CA}" destId="{8D519FA2-40F0-43FA-B154-600CA78C06F5}" srcOrd="0" destOrd="0" presId="urn:microsoft.com/office/officeart/2005/8/layout/hierarchy2"/>
    <dgm:cxn modelId="{FEFA95D8-F76D-4EEA-A970-C6BB21E2C4E2}" type="presOf" srcId="{E4E0C7F7-16D9-40D2-993A-43EEBF0765FD}" destId="{2D13495D-C2B7-4BEC-AEAB-84E1F4F80587}" srcOrd="0" destOrd="0" presId="urn:microsoft.com/office/officeart/2005/8/layout/hierarchy2"/>
    <dgm:cxn modelId="{21FAD5E1-26A1-4724-A8E0-30189DAE4C11}" srcId="{AFF0D5B5-776E-4D6D-AB59-E3766539CCBC}" destId="{9D7F27A1-19BF-46D2-9065-FC340858F4CA}" srcOrd="0" destOrd="0" parTransId="{FC70F3D6-5062-4F83-A5C0-9C5F3BB30AC1}" sibTransId="{C4B54A41-363A-4743-85B3-0C7E785ABEDA}"/>
    <dgm:cxn modelId="{E47B0DE6-275D-493A-B8DF-010581A095D3}" srcId="{AFF0D5B5-776E-4D6D-AB59-E3766539CCBC}" destId="{E4E0C7F7-16D9-40D2-993A-43EEBF0765FD}" srcOrd="1" destOrd="0" parTransId="{EB02AD76-F5E4-44B7-892E-B4CBB3E31951}" sibTransId="{ACFCC39D-BFA4-4410-83BE-63F9DFDAECB6}"/>
    <dgm:cxn modelId="{A8FB1CEB-C7C8-49BF-A9F2-CD4522B531D0}" type="presOf" srcId="{C7FF838E-F538-49A9-B464-D4F825A4EFA9}" destId="{F3AEB51E-FA79-4E5C-9752-C0DF2CD73F15}" srcOrd="0" destOrd="0" presId="urn:microsoft.com/office/officeart/2005/8/layout/hierarchy2"/>
    <dgm:cxn modelId="{FED907FB-6613-4DA5-8F39-350E7A429DEE}" type="presOf" srcId="{AFF0D5B5-776E-4D6D-AB59-E3766539CCBC}" destId="{5BDCA79F-2ABA-42E3-8AC8-85F491CC251B}" srcOrd="0" destOrd="0" presId="urn:microsoft.com/office/officeart/2005/8/layout/hierarchy2"/>
    <dgm:cxn modelId="{D9161B64-4776-4144-8862-F59B4F4E37A6}" type="presParOf" srcId="{342C295B-3024-4395-ADB7-5CC24761D818}" destId="{635B9BCC-FCF4-4B62-AB32-8E2CE7FE7874}" srcOrd="0" destOrd="0" presId="urn:microsoft.com/office/officeart/2005/8/layout/hierarchy2"/>
    <dgm:cxn modelId="{506336A7-34EC-48C1-8AB9-7E7BC5C49D57}" type="presParOf" srcId="{635B9BCC-FCF4-4B62-AB32-8E2CE7FE7874}" destId="{5BDCA79F-2ABA-42E3-8AC8-85F491CC251B}" srcOrd="0" destOrd="0" presId="urn:microsoft.com/office/officeart/2005/8/layout/hierarchy2"/>
    <dgm:cxn modelId="{AFD0409A-7FC8-4114-AA0E-C8045A4FB34B}" type="presParOf" srcId="{635B9BCC-FCF4-4B62-AB32-8E2CE7FE7874}" destId="{9541BEA0-0486-4084-9403-8F300067DF43}" srcOrd="1" destOrd="0" presId="urn:microsoft.com/office/officeart/2005/8/layout/hierarchy2"/>
    <dgm:cxn modelId="{089947D5-80B9-4DAE-80F1-D41466984929}" type="presParOf" srcId="{9541BEA0-0486-4084-9403-8F300067DF43}" destId="{DE908DBA-316F-4FE2-8EE3-5DC543A6425B}" srcOrd="0" destOrd="0" presId="urn:microsoft.com/office/officeart/2005/8/layout/hierarchy2"/>
    <dgm:cxn modelId="{260DAAB7-94C5-4C50-A2A1-9E52E299CFC4}" type="presParOf" srcId="{DE908DBA-316F-4FE2-8EE3-5DC543A6425B}" destId="{0860B6EB-60A5-4079-9316-0BC22CAEDD5C}" srcOrd="0" destOrd="0" presId="urn:microsoft.com/office/officeart/2005/8/layout/hierarchy2"/>
    <dgm:cxn modelId="{69525969-C2C3-4C87-8952-D89A5B00B35B}" type="presParOf" srcId="{9541BEA0-0486-4084-9403-8F300067DF43}" destId="{03C88E6A-7244-4610-906B-9B1CF8922F27}" srcOrd="1" destOrd="0" presId="urn:microsoft.com/office/officeart/2005/8/layout/hierarchy2"/>
    <dgm:cxn modelId="{5481544D-B9ED-4FC7-A74C-A8EC0CD46D38}" type="presParOf" srcId="{03C88E6A-7244-4610-906B-9B1CF8922F27}" destId="{8D519FA2-40F0-43FA-B154-600CA78C06F5}" srcOrd="0" destOrd="0" presId="urn:microsoft.com/office/officeart/2005/8/layout/hierarchy2"/>
    <dgm:cxn modelId="{4136EAA6-FCD0-4566-A05E-1AD2965C2124}" type="presParOf" srcId="{03C88E6A-7244-4610-906B-9B1CF8922F27}" destId="{5103068B-A05B-47E7-895A-77327D23BD94}" srcOrd="1" destOrd="0" presId="urn:microsoft.com/office/officeart/2005/8/layout/hierarchy2"/>
    <dgm:cxn modelId="{64921DC4-8F5E-4FF4-A1C1-68AB2840A048}" type="presParOf" srcId="{9541BEA0-0486-4084-9403-8F300067DF43}" destId="{6C6CBACA-6055-446E-A5FB-8046D426D45E}" srcOrd="2" destOrd="0" presId="urn:microsoft.com/office/officeart/2005/8/layout/hierarchy2"/>
    <dgm:cxn modelId="{10ECBC66-DB3F-418B-81F1-3559EC66E23C}" type="presParOf" srcId="{6C6CBACA-6055-446E-A5FB-8046D426D45E}" destId="{910783F1-909C-46EF-8EF3-9F1DD8244DFE}" srcOrd="0" destOrd="0" presId="urn:microsoft.com/office/officeart/2005/8/layout/hierarchy2"/>
    <dgm:cxn modelId="{D8BF0602-10E1-4360-8729-BB3F525DD5D8}" type="presParOf" srcId="{9541BEA0-0486-4084-9403-8F300067DF43}" destId="{9D4A2020-DBDD-4C79-8590-B55425ED11E9}" srcOrd="3" destOrd="0" presId="urn:microsoft.com/office/officeart/2005/8/layout/hierarchy2"/>
    <dgm:cxn modelId="{49ABEBFA-9EFE-4F20-A155-F6CA76D1A156}" type="presParOf" srcId="{9D4A2020-DBDD-4C79-8590-B55425ED11E9}" destId="{2D13495D-C2B7-4BEC-AEAB-84E1F4F80587}" srcOrd="0" destOrd="0" presId="urn:microsoft.com/office/officeart/2005/8/layout/hierarchy2"/>
    <dgm:cxn modelId="{05406013-9FFD-47FB-8AA4-B26A0C9C8DCA}" type="presParOf" srcId="{9D4A2020-DBDD-4C79-8590-B55425ED11E9}" destId="{D3265FD7-9EBA-4956-9296-4F0C60353942}" srcOrd="1" destOrd="0" presId="urn:microsoft.com/office/officeart/2005/8/layout/hierarchy2"/>
    <dgm:cxn modelId="{04C4986C-B7BF-4925-AB57-6DAA4A2D8671}" type="presParOf" srcId="{342C295B-3024-4395-ADB7-5CC24761D818}" destId="{0645030D-6909-4459-864D-228F77AB76FE}" srcOrd="1" destOrd="0" presId="urn:microsoft.com/office/officeart/2005/8/layout/hierarchy2"/>
    <dgm:cxn modelId="{D3349F4E-14FA-4899-A2E3-92B597C11C2A}" type="presParOf" srcId="{0645030D-6909-4459-864D-228F77AB76FE}" destId="{111A8DC3-ECC7-48DB-BD39-7D335363DFDF}" srcOrd="0" destOrd="0" presId="urn:microsoft.com/office/officeart/2005/8/layout/hierarchy2"/>
    <dgm:cxn modelId="{C2AF32F9-C32E-49DE-9D49-FFBBDE879063}" type="presParOf" srcId="{0645030D-6909-4459-864D-228F77AB76FE}" destId="{C4960EAE-7322-44AA-8F9E-BFE454C9BBE1}" srcOrd="1" destOrd="0" presId="urn:microsoft.com/office/officeart/2005/8/layout/hierarchy2"/>
    <dgm:cxn modelId="{A121FCFD-EB78-49A8-92EC-B2CD73298FC2}" type="presParOf" srcId="{C4960EAE-7322-44AA-8F9E-BFE454C9BBE1}" destId="{F3AEB51E-FA79-4E5C-9752-C0DF2CD73F15}" srcOrd="0" destOrd="0" presId="urn:microsoft.com/office/officeart/2005/8/layout/hierarchy2"/>
    <dgm:cxn modelId="{31F54BBD-6C9C-4521-B995-1FBA199D0928}" type="presParOf" srcId="{F3AEB51E-FA79-4E5C-9752-C0DF2CD73F15}" destId="{EAC2F8A9-3BBF-43FD-A7FB-1281207FEAEF}" srcOrd="0" destOrd="0" presId="urn:microsoft.com/office/officeart/2005/8/layout/hierarchy2"/>
    <dgm:cxn modelId="{A462A5A3-1FCC-44F8-9083-BC2523AC4F21}" type="presParOf" srcId="{C4960EAE-7322-44AA-8F9E-BFE454C9BBE1}" destId="{0E4B57BB-5BDD-4DEC-A4C4-99C3E9E6CBC8}" srcOrd="1" destOrd="0" presId="urn:microsoft.com/office/officeart/2005/8/layout/hierarchy2"/>
    <dgm:cxn modelId="{933A51F0-096B-496B-B577-EBBA25D262A8}" type="presParOf" srcId="{0E4B57BB-5BDD-4DEC-A4C4-99C3E9E6CBC8}" destId="{1184ADF3-9A99-4C09-9432-6752B0C77831}" srcOrd="0" destOrd="0" presId="urn:microsoft.com/office/officeart/2005/8/layout/hierarchy2"/>
    <dgm:cxn modelId="{0C3A825E-928D-47EF-9C73-F16AEC9676EC}" type="presParOf" srcId="{0E4B57BB-5BDD-4DEC-A4C4-99C3E9E6CBC8}" destId="{3DC9B786-F2DC-427C-8DA7-DE19C04FA37A}" srcOrd="1" destOrd="0" presId="urn:microsoft.com/office/officeart/2005/8/layout/hierarchy2"/>
    <dgm:cxn modelId="{FCC3D263-C4CC-4F1A-949A-9F34D93E371C}" type="presParOf" srcId="{342C295B-3024-4395-ADB7-5CC24761D818}" destId="{888C36FB-1491-46F9-8009-506581CC4AF2}" srcOrd="2" destOrd="0" presId="urn:microsoft.com/office/officeart/2005/8/layout/hierarchy2"/>
    <dgm:cxn modelId="{9410CE00-CC6A-4152-B496-53BBCD5B971A}" type="presParOf" srcId="{888C36FB-1491-46F9-8009-506581CC4AF2}" destId="{4C2EDB8F-3064-46CA-B393-ECC5254714EE}" srcOrd="0" destOrd="0" presId="urn:microsoft.com/office/officeart/2005/8/layout/hierarchy2"/>
    <dgm:cxn modelId="{9CE3DA41-465B-434D-A5B2-E63F27B829B2}" type="presParOf" srcId="{888C36FB-1491-46F9-8009-506581CC4AF2}" destId="{D220FBA9-6F44-4270-A0B0-3EFC1D2CE28E}" srcOrd="1" destOrd="0" presId="urn:microsoft.com/office/officeart/2005/8/layout/hierarchy2"/>
    <dgm:cxn modelId="{64A8FEF7-6FEA-449F-8337-9724BE9027C8}" type="presParOf" srcId="{D220FBA9-6F44-4270-A0B0-3EFC1D2CE28E}" destId="{1E780E62-9A4B-447E-960C-1D634FBAB61E}" srcOrd="0" destOrd="0" presId="urn:microsoft.com/office/officeart/2005/8/layout/hierarchy2"/>
    <dgm:cxn modelId="{7F56C446-B2C2-4404-B3B4-92780E1E9685}" type="presParOf" srcId="{1E780E62-9A4B-447E-960C-1D634FBAB61E}" destId="{41C751CC-ACC8-4BC0-B702-EF464DB327FD}" srcOrd="0" destOrd="0" presId="urn:microsoft.com/office/officeart/2005/8/layout/hierarchy2"/>
    <dgm:cxn modelId="{72913D69-5C3B-4279-9146-1E625FDE885C}" type="presParOf" srcId="{D220FBA9-6F44-4270-A0B0-3EFC1D2CE28E}" destId="{9C1B2E69-A3B5-41F2-BFDD-5D6D06160DCE}" srcOrd="1" destOrd="0" presId="urn:microsoft.com/office/officeart/2005/8/layout/hierarchy2"/>
    <dgm:cxn modelId="{4972E146-5B5A-4BF9-9512-80143ABF85C1}" type="presParOf" srcId="{9C1B2E69-A3B5-41F2-BFDD-5D6D06160DCE}" destId="{0AE2BE08-3FD1-49FA-8A66-A1C50B61B069}" srcOrd="0" destOrd="0" presId="urn:microsoft.com/office/officeart/2005/8/layout/hierarchy2"/>
    <dgm:cxn modelId="{EE39AC7F-11B0-4A6A-A7AF-C3F719AB8E88}" type="presParOf" srcId="{9C1B2E69-A3B5-41F2-BFDD-5D6D06160DCE}" destId="{769FCDDB-0E04-43F2-934F-355F3FA18675}" srcOrd="1" destOrd="0" presId="urn:microsoft.com/office/officeart/2005/8/layout/hierarchy2"/>
    <dgm:cxn modelId="{200317B8-5CDC-4106-A5B8-71B95F0F3DAA}" type="presParOf" srcId="{D220FBA9-6F44-4270-A0B0-3EFC1D2CE28E}" destId="{0CD0E28A-C9C2-4890-8A23-A030ED91EEAC}" srcOrd="2" destOrd="0" presId="urn:microsoft.com/office/officeart/2005/8/layout/hierarchy2"/>
    <dgm:cxn modelId="{36895A3D-2EA4-4D92-80F0-6613E6CE22F1}" type="presParOf" srcId="{0CD0E28A-C9C2-4890-8A23-A030ED91EEAC}" destId="{A650B48B-CC34-49D3-856F-C5915387E929}" srcOrd="0" destOrd="0" presId="urn:microsoft.com/office/officeart/2005/8/layout/hierarchy2"/>
    <dgm:cxn modelId="{9DB33081-7728-488D-95C2-A03A65B109E8}" type="presParOf" srcId="{D220FBA9-6F44-4270-A0B0-3EFC1D2CE28E}" destId="{02F4DAFD-E1AA-4A42-BCAA-2E949E25D269}" srcOrd="3" destOrd="0" presId="urn:microsoft.com/office/officeart/2005/8/layout/hierarchy2"/>
    <dgm:cxn modelId="{858DCF80-8319-461B-9DBD-4FB5F83E2B62}" type="presParOf" srcId="{02F4DAFD-E1AA-4A42-BCAA-2E949E25D269}" destId="{1EBD8B1E-02AD-4C35-A06C-FA9E4C25E6C3}" srcOrd="0" destOrd="0" presId="urn:microsoft.com/office/officeart/2005/8/layout/hierarchy2"/>
    <dgm:cxn modelId="{735E1318-A1C4-4B33-8173-E3E0B25BF602}" type="presParOf" srcId="{02F4DAFD-E1AA-4A42-BCAA-2E949E25D269}" destId="{F092F91F-436C-4B89-BDF8-5F47B3D0B351}" srcOrd="1" destOrd="0" presId="urn:microsoft.com/office/officeart/2005/8/layout/hierarchy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195F02-C02C-46BB-881B-56812568AB2A}" type="doc">
      <dgm:prSet loTypeId="urn:microsoft.com/office/officeart/2005/8/layout/pyramid1" loCatId="pyramid" qsTypeId="urn:microsoft.com/office/officeart/2005/8/quickstyle/simple1" qsCatId="simple" csTypeId="urn:microsoft.com/office/officeart/2005/8/colors/accent1_2" csCatId="accent1" phldr="1"/>
      <dgm:spPr/>
    </dgm:pt>
    <dgm:pt modelId="{F4C31019-BE59-44D5-9F7B-126BEC66F271}">
      <dgm:prSet phldrT="[文字]"/>
      <dgm:spPr/>
      <dgm:t>
        <a:bodyPr/>
        <a:lstStyle/>
        <a:p>
          <a:r>
            <a:rPr lang="zh-TW" altLang="en-US" dirty="0"/>
            <a:t>高等行政法院</a:t>
          </a:r>
        </a:p>
      </dgm:t>
    </dgm:pt>
    <dgm:pt modelId="{106356A4-4420-4ED8-8EE0-33523DF7CA3F}" type="parTrans" cxnId="{430373B8-6D7C-4982-BD72-C635F5743266}">
      <dgm:prSet/>
      <dgm:spPr/>
      <dgm:t>
        <a:bodyPr/>
        <a:lstStyle/>
        <a:p>
          <a:endParaRPr lang="zh-TW" altLang="en-US"/>
        </a:p>
      </dgm:t>
    </dgm:pt>
    <dgm:pt modelId="{D083E08E-94EA-40D6-B7C8-900AD9FB2DE4}" type="sibTrans" cxnId="{430373B8-6D7C-4982-BD72-C635F5743266}">
      <dgm:prSet/>
      <dgm:spPr/>
      <dgm:t>
        <a:bodyPr/>
        <a:lstStyle/>
        <a:p>
          <a:endParaRPr lang="zh-TW" altLang="en-US"/>
        </a:p>
      </dgm:t>
    </dgm:pt>
    <dgm:pt modelId="{455ACB71-38A8-4D12-B103-D6D7671EA5AE}">
      <dgm:prSet phldrT="[文字]"/>
      <dgm:spPr/>
      <dgm:t>
        <a:bodyPr/>
        <a:lstStyle/>
        <a:p>
          <a:r>
            <a:rPr lang="zh-TW" dirty="0"/>
            <a:t>地方法院行政訴訟庭</a:t>
          </a:r>
          <a:endParaRPr lang="zh-TW" altLang="en-US" dirty="0"/>
        </a:p>
      </dgm:t>
    </dgm:pt>
    <dgm:pt modelId="{4044C48C-06A1-4E8F-9274-85A42342DF1F}" type="parTrans" cxnId="{00AAC135-0F3E-4A8F-99FF-02E125B1A111}">
      <dgm:prSet/>
      <dgm:spPr/>
      <dgm:t>
        <a:bodyPr/>
        <a:lstStyle/>
        <a:p>
          <a:endParaRPr lang="zh-TW" altLang="en-US"/>
        </a:p>
      </dgm:t>
    </dgm:pt>
    <dgm:pt modelId="{0FE63E7E-C2D2-4DC4-A214-BCCBD272515C}" type="sibTrans" cxnId="{00AAC135-0F3E-4A8F-99FF-02E125B1A111}">
      <dgm:prSet/>
      <dgm:spPr/>
      <dgm:t>
        <a:bodyPr/>
        <a:lstStyle/>
        <a:p>
          <a:endParaRPr lang="zh-TW" altLang="en-US"/>
        </a:p>
      </dgm:t>
    </dgm:pt>
    <dgm:pt modelId="{2C20EA84-24D3-4171-99BA-FC340FD7A9CB}">
      <dgm:prSet phldrT="[文字]" custT="1"/>
      <dgm:spPr/>
      <dgm:t>
        <a:bodyPr/>
        <a:lstStyle/>
        <a:p>
          <a:r>
            <a:rPr lang="zh-TW" sz="1200" dirty="0"/>
            <a:t>含關務的比例大約在</a:t>
          </a:r>
          <a:r>
            <a:rPr lang="en-US" altLang="zh-TW" sz="1200" dirty="0"/>
            <a:t>15.57</a:t>
          </a:r>
          <a:r>
            <a:rPr lang="en-US" sz="1200" dirty="0"/>
            <a:t>%</a:t>
          </a:r>
          <a:r>
            <a:rPr lang="zh-TW" sz="1200" dirty="0"/>
            <a:t>至</a:t>
          </a:r>
          <a:r>
            <a:rPr lang="en-US" sz="1200" dirty="0"/>
            <a:t>28.1%</a:t>
          </a:r>
          <a:r>
            <a:rPr lang="zh-TW" sz="1200" dirty="0"/>
            <a:t>間</a:t>
          </a:r>
          <a:endParaRPr lang="zh-TW" altLang="en-US" sz="1200" dirty="0"/>
        </a:p>
      </dgm:t>
    </dgm:pt>
    <dgm:pt modelId="{C5A64698-6FF1-4FEA-9820-6930ADE4EFB8}" type="parTrans" cxnId="{1DA2CA4F-2A73-4F48-865A-165B9F59BC0E}">
      <dgm:prSet/>
      <dgm:spPr/>
      <dgm:t>
        <a:bodyPr/>
        <a:lstStyle/>
        <a:p>
          <a:endParaRPr lang="zh-TW" altLang="en-US"/>
        </a:p>
      </dgm:t>
    </dgm:pt>
    <dgm:pt modelId="{E72211D7-EBF5-43C3-9BDE-37F855DD3A12}" type="sibTrans" cxnId="{1DA2CA4F-2A73-4F48-865A-165B9F59BC0E}">
      <dgm:prSet/>
      <dgm:spPr/>
      <dgm:t>
        <a:bodyPr/>
        <a:lstStyle/>
        <a:p>
          <a:endParaRPr lang="zh-TW" altLang="en-US"/>
        </a:p>
      </dgm:t>
    </dgm:pt>
    <dgm:pt modelId="{3E922DA4-5AF7-4314-A8C0-80EBC0E47057}">
      <dgm:prSet phldrT="[文字]" custT="1"/>
      <dgm:spPr/>
      <dgm:t>
        <a:bodyPr/>
        <a:lstStyle/>
        <a:p>
          <a:r>
            <a:rPr lang="zh-TW" altLang="en-US" sz="1200" dirty="0"/>
            <a:t>不含關務的比例大約在</a:t>
          </a:r>
          <a:r>
            <a:rPr lang="en-US" altLang="zh-TW" sz="1200" dirty="0"/>
            <a:t>11.04</a:t>
          </a:r>
          <a:r>
            <a:rPr lang="zh-TW" altLang="en-US" sz="1200" dirty="0"/>
            <a:t>％至</a:t>
          </a:r>
          <a:r>
            <a:rPr lang="en-US" altLang="zh-TW" sz="1200" dirty="0"/>
            <a:t>25.98</a:t>
          </a:r>
          <a:r>
            <a:rPr lang="zh-TW" altLang="en-US" sz="1200" dirty="0"/>
            <a:t>％間</a:t>
          </a:r>
        </a:p>
      </dgm:t>
    </dgm:pt>
    <dgm:pt modelId="{5F091333-7615-4172-8637-ABD486DA8B7C}" type="parTrans" cxnId="{5310506A-0F90-4718-8B39-E5B112F3A200}">
      <dgm:prSet/>
      <dgm:spPr/>
      <dgm:t>
        <a:bodyPr/>
        <a:lstStyle/>
        <a:p>
          <a:endParaRPr lang="zh-TW" altLang="en-US"/>
        </a:p>
      </dgm:t>
    </dgm:pt>
    <dgm:pt modelId="{73A72B95-E2FC-44B4-9E55-9444AE45AAD4}" type="sibTrans" cxnId="{5310506A-0F90-4718-8B39-E5B112F3A200}">
      <dgm:prSet/>
      <dgm:spPr/>
      <dgm:t>
        <a:bodyPr/>
        <a:lstStyle/>
        <a:p>
          <a:endParaRPr lang="zh-TW" altLang="en-US"/>
        </a:p>
      </dgm:t>
    </dgm:pt>
    <dgm:pt modelId="{A8046A94-3E70-4C00-BF3E-E0B6C1838B1B}" type="pres">
      <dgm:prSet presAssocID="{90195F02-C02C-46BB-881B-56812568AB2A}" presName="Name0" presStyleCnt="0">
        <dgm:presLayoutVars>
          <dgm:dir/>
          <dgm:animLvl val="lvl"/>
          <dgm:resizeHandles val="exact"/>
        </dgm:presLayoutVars>
      </dgm:prSet>
      <dgm:spPr/>
    </dgm:pt>
    <dgm:pt modelId="{69591440-3286-4A13-844D-2A9F4186216C}" type="pres">
      <dgm:prSet presAssocID="{F4C31019-BE59-44D5-9F7B-126BEC66F271}" presName="Name8" presStyleCnt="0"/>
      <dgm:spPr/>
    </dgm:pt>
    <dgm:pt modelId="{CC99BE05-02EE-4ECB-B05A-47E4A3F56E6F}" type="pres">
      <dgm:prSet presAssocID="{F4C31019-BE59-44D5-9F7B-126BEC66F271}" presName="acctBkgd" presStyleLbl="alignAcc1" presStyleIdx="0" presStyleCnt="1" custLinFactNeighborX="0"/>
      <dgm:spPr/>
    </dgm:pt>
    <dgm:pt modelId="{B12188FC-0D82-4D9C-968F-6A8363CCCB7B}" type="pres">
      <dgm:prSet presAssocID="{F4C31019-BE59-44D5-9F7B-126BEC66F271}" presName="acctTx" presStyleLbl="alignAcc1" presStyleIdx="0" presStyleCnt="1">
        <dgm:presLayoutVars>
          <dgm:bulletEnabled val="1"/>
        </dgm:presLayoutVars>
      </dgm:prSet>
      <dgm:spPr/>
    </dgm:pt>
    <dgm:pt modelId="{46C26DE7-53FB-43E9-BD83-F001CAE73771}" type="pres">
      <dgm:prSet presAssocID="{F4C31019-BE59-44D5-9F7B-126BEC66F271}" presName="level" presStyleLbl="node1" presStyleIdx="0" presStyleCnt="2">
        <dgm:presLayoutVars>
          <dgm:chMax val="1"/>
          <dgm:bulletEnabled val="1"/>
        </dgm:presLayoutVars>
      </dgm:prSet>
      <dgm:spPr/>
    </dgm:pt>
    <dgm:pt modelId="{0F92E9A2-B633-4800-8DAE-9E229026A89E}" type="pres">
      <dgm:prSet presAssocID="{F4C31019-BE59-44D5-9F7B-126BEC66F271}" presName="levelTx" presStyleLbl="revTx" presStyleIdx="0" presStyleCnt="0">
        <dgm:presLayoutVars>
          <dgm:chMax val="1"/>
          <dgm:bulletEnabled val="1"/>
        </dgm:presLayoutVars>
      </dgm:prSet>
      <dgm:spPr/>
    </dgm:pt>
    <dgm:pt modelId="{E33060CB-C4A8-4766-8B4C-65428E6763D9}" type="pres">
      <dgm:prSet presAssocID="{455ACB71-38A8-4D12-B103-D6D7671EA5AE}" presName="Name8" presStyleCnt="0"/>
      <dgm:spPr/>
    </dgm:pt>
    <dgm:pt modelId="{6EDA10F3-EB51-4681-BF1A-E63C8F32A69D}" type="pres">
      <dgm:prSet presAssocID="{455ACB71-38A8-4D12-B103-D6D7671EA5AE}" presName="level" presStyleLbl="node1" presStyleIdx="1" presStyleCnt="2">
        <dgm:presLayoutVars>
          <dgm:chMax val="1"/>
          <dgm:bulletEnabled val="1"/>
        </dgm:presLayoutVars>
      </dgm:prSet>
      <dgm:spPr/>
    </dgm:pt>
    <dgm:pt modelId="{A0DDAD80-B140-4B40-8E6C-A58103282AAD}" type="pres">
      <dgm:prSet presAssocID="{455ACB71-38A8-4D12-B103-D6D7671EA5AE}" presName="levelTx" presStyleLbl="revTx" presStyleIdx="0" presStyleCnt="0">
        <dgm:presLayoutVars>
          <dgm:chMax val="1"/>
          <dgm:bulletEnabled val="1"/>
        </dgm:presLayoutVars>
      </dgm:prSet>
      <dgm:spPr/>
    </dgm:pt>
  </dgm:ptLst>
  <dgm:cxnLst>
    <dgm:cxn modelId="{4E7C0418-E35A-47FC-BE94-5A3E996060C9}" type="presOf" srcId="{3E922DA4-5AF7-4314-A8C0-80EBC0E47057}" destId="{CC99BE05-02EE-4ECB-B05A-47E4A3F56E6F}" srcOrd="0" destOrd="0" presId="urn:microsoft.com/office/officeart/2005/8/layout/pyramid1"/>
    <dgm:cxn modelId="{00AAC135-0F3E-4A8F-99FF-02E125B1A111}" srcId="{90195F02-C02C-46BB-881B-56812568AB2A}" destId="{455ACB71-38A8-4D12-B103-D6D7671EA5AE}" srcOrd="1" destOrd="0" parTransId="{4044C48C-06A1-4E8F-9274-85A42342DF1F}" sibTransId="{0FE63E7E-C2D2-4DC4-A214-BCCBD272515C}"/>
    <dgm:cxn modelId="{5310506A-0F90-4718-8B39-E5B112F3A200}" srcId="{F4C31019-BE59-44D5-9F7B-126BEC66F271}" destId="{3E922DA4-5AF7-4314-A8C0-80EBC0E47057}" srcOrd="0" destOrd="0" parTransId="{5F091333-7615-4172-8637-ABD486DA8B7C}" sibTransId="{73A72B95-E2FC-44B4-9E55-9444AE45AAD4}"/>
    <dgm:cxn modelId="{1DA2CA4F-2A73-4F48-865A-165B9F59BC0E}" srcId="{F4C31019-BE59-44D5-9F7B-126BEC66F271}" destId="{2C20EA84-24D3-4171-99BA-FC340FD7A9CB}" srcOrd="1" destOrd="0" parTransId="{C5A64698-6FF1-4FEA-9820-6930ADE4EFB8}" sibTransId="{E72211D7-EBF5-43C3-9BDE-37F855DD3A12}"/>
    <dgm:cxn modelId="{8B7AB974-AE9D-4D93-822D-D5663AECA641}" type="presOf" srcId="{455ACB71-38A8-4D12-B103-D6D7671EA5AE}" destId="{A0DDAD80-B140-4B40-8E6C-A58103282AAD}" srcOrd="1" destOrd="0" presId="urn:microsoft.com/office/officeart/2005/8/layout/pyramid1"/>
    <dgm:cxn modelId="{0C5F9B59-E0EB-4BB2-8081-E4AC0A5DB912}" type="presOf" srcId="{F4C31019-BE59-44D5-9F7B-126BEC66F271}" destId="{0F92E9A2-B633-4800-8DAE-9E229026A89E}" srcOrd="1" destOrd="0" presId="urn:microsoft.com/office/officeart/2005/8/layout/pyramid1"/>
    <dgm:cxn modelId="{12E8448F-F129-4330-8880-0314BCCA70EA}" type="presOf" srcId="{2C20EA84-24D3-4171-99BA-FC340FD7A9CB}" destId="{B12188FC-0D82-4D9C-968F-6A8363CCCB7B}" srcOrd="1" destOrd="1" presId="urn:microsoft.com/office/officeart/2005/8/layout/pyramid1"/>
    <dgm:cxn modelId="{01354E97-4C2B-49E2-9C47-C1AFA023940F}" type="presOf" srcId="{2C20EA84-24D3-4171-99BA-FC340FD7A9CB}" destId="{CC99BE05-02EE-4ECB-B05A-47E4A3F56E6F}" srcOrd="0" destOrd="1" presId="urn:microsoft.com/office/officeart/2005/8/layout/pyramid1"/>
    <dgm:cxn modelId="{D83D3EA7-969D-4BE2-8583-42B5881C2A67}" type="presOf" srcId="{3E922DA4-5AF7-4314-A8C0-80EBC0E47057}" destId="{B12188FC-0D82-4D9C-968F-6A8363CCCB7B}" srcOrd="1" destOrd="0" presId="urn:microsoft.com/office/officeart/2005/8/layout/pyramid1"/>
    <dgm:cxn modelId="{430373B8-6D7C-4982-BD72-C635F5743266}" srcId="{90195F02-C02C-46BB-881B-56812568AB2A}" destId="{F4C31019-BE59-44D5-9F7B-126BEC66F271}" srcOrd="0" destOrd="0" parTransId="{106356A4-4420-4ED8-8EE0-33523DF7CA3F}" sibTransId="{D083E08E-94EA-40D6-B7C8-900AD9FB2DE4}"/>
    <dgm:cxn modelId="{A7481AC7-ADE1-49AF-80A9-7CEDB5C2977C}" type="presOf" srcId="{F4C31019-BE59-44D5-9F7B-126BEC66F271}" destId="{46C26DE7-53FB-43E9-BD83-F001CAE73771}" srcOrd="0" destOrd="0" presId="urn:microsoft.com/office/officeart/2005/8/layout/pyramid1"/>
    <dgm:cxn modelId="{1A4C70E6-2910-4B4F-893D-FF8A48AD03F1}" type="presOf" srcId="{455ACB71-38A8-4D12-B103-D6D7671EA5AE}" destId="{6EDA10F3-EB51-4681-BF1A-E63C8F32A69D}" srcOrd="0" destOrd="0" presId="urn:microsoft.com/office/officeart/2005/8/layout/pyramid1"/>
    <dgm:cxn modelId="{F407E1EE-5487-4D2E-B985-E09022B6F574}" type="presOf" srcId="{90195F02-C02C-46BB-881B-56812568AB2A}" destId="{A8046A94-3E70-4C00-BF3E-E0B6C1838B1B}" srcOrd="0" destOrd="0" presId="urn:microsoft.com/office/officeart/2005/8/layout/pyramid1"/>
    <dgm:cxn modelId="{785AE768-AC29-4823-AD06-9F1F24112663}" type="presParOf" srcId="{A8046A94-3E70-4C00-BF3E-E0B6C1838B1B}" destId="{69591440-3286-4A13-844D-2A9F4186216C}" srcOrd="0" destOrd="0" presId="urn:microsoft.com/office/officeart/2005/8/layout/pyramid1"/>
    <dgm:cxn modelId="{46FBF1EA-DAAE-4BCC-9F0A-43994C7D967D}" type="presParOf" srcId="{69591440-3286-4A13-844D-2A9F4186216C}" destId="{CC99BE05-02EE-4ECB-B05A-47E4A3F56E6F}" srcOrd="0" destOrd="0" presId="urn:microsoft.com/office/officeart/2005/8/layout/pyramid1"/>
    <dgm:cxn modelId="{98219F34-28AC-40E8-A547-76475AFC0C46}" type="presParOf" srcId="{69591440-3286-4A13-844D-2A9F4186216C}" destId="{B12188FC-0D82-4D9C-968F-6A8363CCCB7B}" srcOrd="1" destOrd="0" presId="urn:microsoft.com/office/officeart/2005/8/layout/pyramid1"/>
    <dgm:cxn modelId="{1B138010-212E-4896-BFC7-B3EAE997B8B4}" type="presParOf" srcId="{69591440-3286-4A13-844D-2A9F4186216C}" destId="{46C26DE7-53FB-43E9-BD83-F001CAE73771}" srcOrd="2" destOrd="0" presId="urn:microsoft.com/office/officeart/2005/8/layout/pyramid1"/>
    <dgm:cxn modelId="{6B1C1122-1221-469E-9C2A-A5D858D1C5D0}" type="presParOf" srcId="{69591440-3286-4A13-844D-2A9F4186216C}" destId="{0F92E9A2-B633-4800-8DAE-9E229026A89E}" srcOrd="3" destOrd="0" presId="urn:microsoft.com/office/officeart/2005/8/layout/pyramid1"/>
    <dgm:cxn modelId="{4A886CE8-3B88-40B5-927A-F593DA48DAD6}" type="presParOf" srcId="{A8046A94-3E70-4C00-BF3E-E0B6C1838B1B}" destId="{E33060CB-C4A8-4766-8B4C-65428E6763D9}" srcOrd="1" destOrd="0" presId="urn:microsoft.com/office/officeart/2005/8/layout/pyramid1"/>
    <dgm:cxn modelId="{46565039-46E0-45D4-BF4E-08B48B1523C6}" type="presParOf" srcId="{E33060CB-C4A8-4766-8B4C-65428E6763D9}" destId="{6EDA10F3-EB51-4681-BF1A-E63C8F32A69D}" srcOrd="0" destOrd="0" presId="urn:microsoft.com/office/officeart/2005/8/layout/pyramid1"/>
    <dgm:cxn modelId="{C4967656-11FA-4961-8A03-30D00721CE51}" type="presParOf" srcId="{E33060CB-C4A8-4766-8B4C-65428E6763D9}" destId="{A0DDAD80-B140-4B40-8E6C-A58103282AAD}" srcOrd="1" destOrd="0" presId="urn:microsoft.com/office/officeart/2005/8/layout/pyramid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195F02-C02C-46BB-881B-56812568AB2A}" type="doc">
      <dgm:prSet loTypeId="urn:microsoft.com/office/officeart/2005/8/layout/pyramid1" loCatId="pyramid" qsTypeId="urn:microsoft.com/office/officeart/2005/8/quickstyle/simple1" qsCatId="simple" csTypeId="urn:microsoft.com/office/officeart/2005/8/colors/accent1_2" csCatId="accent1" phldr="1"/>
      <dgm:spPr/>
    </dgm:pt>
    <dgm:pt modelId="{F4C31019-BE59-44D5-9F7B-126BEC66F271}">
      <dgm:prSet phldrT="[文字]"/>
      <dgm:spPr/>
      <dgm:t>
        <a:bodyPr/>
        <a:lstStyle/>
        <a:p>
          <a:r>
            <a:rPr lang="zh-TW" altLang="en-US" dirty="0"/>
            <a:t>最高行政法院</a:t>
          </a:r>
        </a:p>
      </dgm:t>
    </dgm:pt>
    <dgm:pt modelId="{106356A4-4420-4ED8-8EE0-33523DF7CA3F}" type="parTrans" cxnId="{430373B8-6D7C-4982-BD72-C635F5743266}">
      <dgm:prSet/>
      <dgm:spPr/>
      <dgm:t>
        <a:bodyPr/>
        <a:lstStyle/>
        <a:p>
          <a:endParaRPr lang="zh-TW" altLang="en-US"/>
        </a:p>
      </dgm:t>
    </dgm:pt>
    <dgm:pt modelId="{D083E08E-94EA-40D6-B7C8-900AD9FB2DE4}" type="sibTrans" cxnId="{430373B8-6D7C-4982-BD72-C635F5743266}">
      <dgm:prSet/>
      <dgm:spPr/>
      <dgm:t>
        <a:bodyPr/>
        <a:lstStyle/>
        <a:p>
          <a:endParaRPr lang="zh-TW" altLang="en-US"/>
        </a:p>
      </dgm:t>
    </dgm:pt>
    <dgm:pt modelId="{455ACB71-38A8-4D12-B103-D6D7671EA5AE}">
      <dgm:prSet phldrT="[文字]"/>
      <dgm:spPr/>
      <dgm:t>
        <a:bodyPr/>
        <a:lstStyle/>
        <a:p>
          <a:r>
            <a:rPr lang="zh-TW" altLang="en-US" dirty="0"/>
            <a:t>高等行政法院</a:t>
          </a:r>
        </a:p>
      </dgm:t>
    </dgm:pt>
    <dgm:pt modelId="{4044C48C-06A1-4E8F-9274-85A42342DF1F}" type="parTrans" cxnId="{00AAC135-0F3E-4A8F-99FF-02E125B1A111}">
      <dgm:prSet/>
      <dgm:spPr/>
      <dgm:t>
        <a:bodyPr/>
        <a:lstStyle/>
        <a:p>
          <a:endParaRPr lang="zh-TW" altLang="en-US"/>
        </a:p>
      </dgm:t>
    </dgm:pt>
    <dgm:pt modelId="{0FE63E7E-C2D2-4DC4-A214-BCCBD272515C}" type="sibTrans" cxnId="{00AAC135-0F3E-4A8F-99FF-02E125B1A111}">
      <dgm:prSet/>
      <dgm:spPr/>
      <dgm:t>
        <a:bodyPr/>
        <a:lstStyle/>
        <a:p>
          <a:endParaRPr lang="zh-TW" altLang="en-US"/>
        </a:p>
      </dgm:t>
    </dgm:pt>
    <dgm:pt modelId="{2C20EA84-24D3-4171-99BA-FC340FD7A9CB}">
      <dgm:prSet phldrT="[文字]"/>
      <dgm:spPr/>
      <dgm:t>
        <a:bodyPr/>
        <a:lstStyle/>
        <a:p>
          <a:r>
            <a:rPr lang="zh-TW" dirty="0"/>
            <a:t>不含關務的比例大約在</a:t>
          </a:r>
          <a:r>
            <a:rPr lang="en-US" altLang="zh-TW" dirty="0"/>
            <a:t>10.74</a:t>
          </a:r>
          <a:r>
            <a:rPr lang="en-US" dirty="0"/>
            <a:t>%</a:t>
          </a:r>
          <a:r>
            <a:rPr lang="zh-TW" dirty="0"/>
            <a:t>至</a:t>
          </a:r>
          <a:r>
            <a:rPr lang="en-US" dirty="0"/>
            <a:t>38.97%</a:t>
          </a:r>
          <a:r>
            <a:rPr lang="zh-TW" dirty="0"/>
            <a:t>間</a:t>
          </a:r>
          <a:endParaRPr lang="zh-TW" altLang="en-US" dirty="0"/>
        </a:p>
      </dgm:t>
    </dgm:pt>
    <dgm:pt modelId="{C5A64698-6FF1-4FEA-9820-6930ADE4EFB8}" type="parTrans" cxnId="{1DA2CA4F-2A73-4F48-865A-165B9F59BC0E}">
      <dgm:prSet/>
      <dgm:spPr/>
      <dgm:t>
        <a:bodyPr/>
        <a:lstStyle/>
        <a:p>
          <a:endParaRPr lang="zh-TW" altLang="en-US"/>
        </a:p>
      </dgm:t>
    </dgm:pt>
    <dgm:pt modelId="{E72211D7-EBF5-43C3-9BDE-37F855DD3A12}" type="sibTrans" cxnId="{1DA2CA4F-2A73-4F48-865A-165B9F59BC0E}">
      <dgm:prSet/>
      <dgm:spPr/>
      <dgm:t>
        <a:bodyPr/>
        <a:lstStyle/>
        <a:p>
          <a:endParaRPr lang="zh-TW" altLang="en-US"/>
        </a:p>
      </dgm:t>
    </dgm:pt>
    <dgm:pt modelId="{D67F5762-5D79-4045-90F5-C8E339D48B8A}">
      <dgm:prSet phldrT="[文字]"/>
      <dgm:spPr/>
      <dgm:t>
        <a:bodyPr/>
        <a:lstStyle/>
        <a:p>
          <a:r>
            <a:rPr lang="zh-TW" dirty="0"/>
            <a:t>含關務的比例大約</a:t>
          </a:r>
          <a:r>
            <a:rPr lang="en-US" altLang="zh-TW" dirty="0"/>
            <a:t>8.45</a:t>
          </a:r>
          <a:r>
            <a:rPr lang="en-US" dirty="0"/>
            <a:t>%</a:t>
          </a:r>
          <a:r>
            <a:rPr lang="zh-TW" dirty="0"/>
            <a:t>至</a:t>
          </a:r>
          <a:r>
            <a:rPr lang="en-US" dirty="0"/>
            <a:t>29.74%</a:t>
          </a:r>
          <a:r>
            <a:rPr lang="zh-TW" dirty="0"/>
            <a:t>間</a:t>
          </a:r>
          <a:endParaRPr lang="zh-TW" altLang="en-US" dirty="0"/>
        </a:p>
      </dgm:t>
    </dgm:pt>
    <dgm:pt modelId="{79543D64-CAFD-4E5E-AB97-8C9B3DD7649F}" type="parTrans" cxnId="{958174A4-6D4C-483E-8CBB-DDB0CDDE3B33}">
      <dgm:prSet/>
      <dgm:spPr/>
      <dgm:t>
        <a:bodyPr/>
        <a:lstStyle/>
        <a:p>
          <a:endParaRPr lang="zh-TW" altLang="en-US"/>
        </a:p>
      </dgm:t>
    </dgm:pt>
    <dgm:pt modelId="{E119ECBB-D8E3-43DC-8BEB-5F10E015B3E1}" type="sibTrans" cxnId="{958174A4-6D4C-483E-8CBB-DDB0CDDE3B33}">
      <dgm:prSet/>
      <dgm:spPr/>
      <dgm:t>
        <a:bodyPr/>
        <a:lstStyle/>
        <a:p>
          <a:endParaRPr lang="zh-TW" altLang="en-US"/>
        </a:p>
      </dgm:t>
    </dgm:pt>
    <dgm:pt modelId="{0F3BA73A-CB34-4909-A10E-5D9E18A2D00F}">
      <dgm:prSet phldrT="[文字]"/>
      <dgm:spPr/>
      <dgm:t>
        <a:bodyPr/>
        <a:lstStyle/>
        <a:p>
          <a:r>
            <a:rPr lang="zh-TW" dirty="0"/>
            <a:t>含關務的比例大約在</a:t>
          </a:r>
          <a:r>
            <a:rPr lang="en-US" altLang="zh-TW" dirty="0"/>
            <a:t>11.34</a:t>
          </a:r>
          <a:r>
            <a:rPr lang="en-US" dirty="0"/>
            <a:t>%</a:t>
          </a:r>
          <a:r>
            <a:rPr lang="zh-TW" dirty="0"/>
            <a:t>至</a:t>
          </a:r>
          <a:r>
            <a:rPr lang="en-US" dirty="0"/>
            <a:t>41.75%</a:t>
          </a:r>
          <a:r>
            <a:rPr lang="zh-TW" dirty="0"/>
            <a:t>間</a:t>
          </a:r>
          <a:endParaRPr lang="zh-TW" altLang="en-US" dirty="0"/>
        </a:p>
      </dgm:t>
    </dgm:pt>
    <dgm:pt modelId="{826E1FD3-520D-40FC-977D-D0334A859C33}" type="parTrans" cxnId="{2D412B1C-B828-4601-A358-299D451445ED}">
      <dgm:prSet/>
      <dgm:spPr/>
      <dgm:t>
        <a:bodyPr/>
        <a:lstStyle/>
        <a:p>
          <a:endParaRPr lang="zh-TW" altLang="en-US"/>
        </a:p>
      </dgm:t>
    </dgm:pt>
    <dgm:pt modelId="{42217C1F-A41A-4685-8CAF-77877B794062}" type="sibTrans" cxnId="{2D412B1C-B828-4601-A358-299D451445ED}">
      <dgm:prSet/>
      <dgm:spPr/>
      <dgm:t>
        <a:bodyPr/>
        <a:lstStyle/>
        <a:p>
          <a:endParaRPr lang="zh-TW" altLang="en-US"/>
        </a:p>
      </dgm:t>
    </dgm:pt>
    <dgm:pt modelId="{E128EE1B-4C17-4E78-AADF-A450F792720D}">
      <dgm:prSet phldrT="[文字]"/>
      <dgm:spPr/>
      <dgm:t>
        <a:bodyPr/>
        <a:lstStyle/>
        <a:p>
          <a:r>
            <a:rPr lang="zh-TW" altLang="en-US" dirty="0"/>
            <a:t>不含關務的比例大約在</a:t>
          </a:r>
          <a:r>
            <a:rPr lang="en-US" altLang="zh-TW" dirty="0"/>
            <a:t>7.15</a:t>
          </a:r>
          <a:r>
            <a:rPr lang="zh-TW" altLang="en-US" dirty="0"/>
            <a:t>％至</a:t>
          </a:r>
          <a:r>
            <a:rPr lang="en-US" altLang="zh-TW" dirty="0"/>
            <a:t>27.67</a:t>
          </a:r>
          <a:r>
            <a:rPr lang="zh-TW" altLang="en-US" dirty="0"/>
            <a:t>％間</a:t>
          </a:r>
        </a:p>
      </dgm:t>
    </dgm:pt>
    <dgm:pt modelId="{AF0B6313-5FB1-41CC-B9B3-4274B9E6C398}" type="parTrans" cxnId="{466C410D-4187-4C32-8FCD-501C3641FC7C}">
      <dgm:prSet/>
      <dgm:spPr/>
      <dgm:t>
        <a:bodyPr/>
        <a:lstStyle/>
        <a:p>
          <a:endParaRPr lang="zh-TW" altLang="en-US"/>
        </a:p>
      </dgm:t>
    </dgm:pt>
    <dgm:pt modelId="{15CFD0F7-19FD-4263-B4A7-4AB62333474A}" type="sibTrans" cxnId="{466C410D-4187-4C32-8FCD-501C3641FC7C}">
      <dgm:prSet/>
      <dgm:spPr/>
      <dgm:t>
        <a:bodyPr/>
        <a:lstStyle/>
        <a:p>
          <a:endParaRPr lang="zh-TW" altLang="en-US"/>
        </a:p>
      </dgm:t>
    </dgm:pt>
    <dgm:pt modelId="{A8046A94-3E70-4C00-BF3E-E0B6C1838B1B}" type="pres">
      <dgm:prSet presAssocID="{90195F02-C02C-46BB-881B-56812568AB2A}" presName="Name0" presStyleCnt="0">
        <dgm:presLayoutVars>
          <dgm:dir/>
          <dgm:animLvl val="lvl"/>
          <dgm:resizeHandles val="exact"/>
        </dgm:presLayoutVars>
      </dgm:prSet>
      <dgm:spPr/>
    </dgm:pt>
    <dgm:pt modelId="{69591440-3286-4A13-844D-2A9F4186216C}" type="pres">
      <dgm:prSet presAssocID="{F4C31019-BE59-44D5-9F7B-126BEC66F271}" presName="Name8" presStyleCnt="0"/>
      <dgm:spPr/>
    </dgm:pt>
    <dgm:pt modelId="{CC99BE05-02EE-4ECB-B05A-47E4A3F56E6F}" type="pres">
      <dgm:prSet presAssocID="{F4C31019-BE59-44D5-9F7B-126BEC66F271}" presName="acctBkgd" presStyleLbl="alignAcc1" presStyleIdx="0" presStyleCnt="2"/>
      <dgm:spPr/>
    </dgm:pt>
    <dgm:pt modelId="{B12188FC-0D82-4D9C-968F-6A8363CCCB7B}" type="pres">
      <dgm:prSet presAssocID="{F4C31019-BE59-44D5-9F7B-126BEC66F271}" presName="acctTx" presStyleLbl="alignAcc1" presStyleIdx="0" presStyleCnt="2">
        <dgm:presLayoutVars>
          <dgm:bulletEnabled val="1"/>
        </dgm:presLayoutVars>
      </dgm:prSet>
      <dgm:spPr/>
    </dgm:pt>
    <dgm:pt modelId="{46C26DE7-53FB-43E9-BD83-F001CAE73771}" type="pres">
      <dgm:prSet presAssocID="{F4C31019-BE59-44D5-9F7B-126BEC66F271}" presName="level" presStyleLbl="node1" presStyleIdx="0" presStyleCnt="2">
        <dgm:presLayoutVars>
          <dgm:chMax val="1"/>
          <dgm:bulletEnabled val="1"/>
        </dgm:presLayoutVars>
      </dgm:prSet>
      <dgm:spPr/>
    </dgm:pt>
    <dgm:pt modelId="{0F92E9A2-B633-4800-8DAE-9E229026A89E}" type="pres">
      <dgm:prSet presAssocID="{F4C31019-BE59-44D5-9F7B-126BEC66F271}" presName="levelTx" presStyleLbl="revTx" presStyleIdx="0" presStyleCnt="0">
        <dgm:presLayoutVars>
          <dgm:chMax val="1"/>
          <dgm:bulletEnabled val="1"/>
        </dgm:presLayoutVars>
      </dgm:prSet>
      <dgm:spPr/>
    </dgm:pt>
    <dgm:pt modelId="{E33060CB-C4A8-4766-8B4C-65428E6763D9}" type="pres">
      <dgm:prSet presAssocID="{455ACB71-38A8-4D12-B103-D6D7671EA5AE}" presName="Name8" presStyleCnt="0"/>
      <dgm:spPr/>
    </dgm:pt>
    <dgm:pt modelId="{C6B58E60-5021-410B-9425-437E9B940C8E}" type="pres">
      <dgm:prSet presAssocID="{455ACB71-38A8-4D12-B103-D6D7671EA5AE}" presName="acctBkgd" presStyleLbl="alignAcc1" presStyleIdx="1" presStyleCnt="2"/>
      <dgm:spPr/>
    </dgm:pt>
    <dgm:pt modelId="{07733B0D-9791-4266-B929-107A24138E89}" type="pres">
      <dgm:prSet presAssocID="{455ACB71-38A8-4D12-B103-D6D7671EA5AE}" presName="acctTx" presStyleLbl="alignAcc1" presStyleIdx="1" presStyleCnt="2">
        <dgm:presLayoutVars>
          <dgm:bulletEnabled val="1"/>
        </dgm:presLayoutVars>
      </dgm:prSet>
      <dgm:spPr/>
    </dgm:pt>
    <dgm:pt modelId="{6EDA10F3-EB51-4681-BF1A-E63C8F32A69D}" type="pres">
      <dgm:prSet presAssocID="{455ACB71-38A8-4D12-B103-D6D7671EA5AE}" presName="level" presStyleLbl="node1" presStyleIdx="1" presStyleCnt="2">
        <dgm:presLayoutVars>
          <dgm:chMax val="1"/>
          <dgm:bulletEnabled val="1"/>
        </dgm:presLayoutVars>
      </dgm:prSet>
      <dgm:spPr/>
    </dgm:pt>
    <dgm:pt modelId="{A0DDAD80-B140-4B40-8E6C-A58103282AAD}" type="pres">
      <dgm:prSet presAssocID="{455ACB71-38A8-4D12-B103-D6D7671EA5AE}" presName="levelTx" presStyleLbl="revTx" presStyleIdx="0" presStyleCnt="0">
        <dgm:presLayoutVars>
          <dgm:chMax val="1"/>
          <dgm:bulletEnabled val="1"/>
        </dgm:presLayoutVars>
      </dgm:prSet>
      <dgm:spPr/>
    </dgm:pt>
  </dgm:ptLst>
  <dgm:cxnLst>
    <dgm:cxn modelId="{A493570B-A76B-4A7A-B74F-083213B82CB9}" type="presOf" srcId="{0F3BA73A-CB34-4909-A10E-5D9E18A2D00F}" destId="{CC99BE05-02EE-4ECB-B05A-47E4A3F56E6F}" srcOrd="0" destOrd="1" presId="urn:microsoft.com/office/officeart/2005/8/layout/pyramid1"/>
    <dgm:cxn modelId="{466C410D-4187-4C32-8FCD-501C3641FC7C}" srcId="{455ACB71-38A8-4D12-B103-D6D7671EA5AE}" destId="{E128EE1B-4C17-4E78-AADF-A450F792720D}" srcOrd="0" destOrd="0" parTransId="{AF0B6313-5FB1-41CC-B9B3-4274B9E6C398}" sibTransId="{15CFD0F7-19FD-4263-B4A7-4AB62333474A}"/>
    <dgm:cxn modelId="{C242DA13-B743-419A-959F-44576BAA2A7D}" type="presOf" srcId="{E128EE1B-4C17-4E78-AADF-A450F792720D}" destId="{07733B0D-9791-4266-B929-107A24138E89}" srcOrd="1" destOrd="0" presId="urn:microsoft.com/office/officeart/2005/8/layout/pyramid1"/>
    <dgm:cxn modelId="{2D412B1C-B828-4601-A358-299D451445ED}" srcId="{F4C31019-BE59-44D5-9F7B-126BEC66F271}" destId="{0F3BA73A-CB34-4909-A10E-5D9E18A2D00F}" srcOrd="1" destOrd="0" parTransId="{826E1FD3-520D-40FC-977D-D0334A859C33}" sibTransId="{42217C1F-A41A-4685-8CAF-77877B794062}"/>
    <dgm:cxn modelId="{00AAC135-0F3E-4A8F-99FF-02E125B1A111}" srcId="{90195F02-C02C-46BB-881B-56812568AB2A}" destId="{455ACB71-38A8-4D12-B103-D6D7671EA5AE}" srcOrd="1" destOrd="0" parTransId="{4044C48C-06A1-4E8F-9274-85A42342DF1F}" sibTransId="{0FE63E7E-C2D2-4DC4-A214-BCCBD272515C}"/>
    <dgm:cxn modelId="{9C74F360-4309-4DDE-B306-EDA847D67DFA}" type="presOf" srcId="{0F3BA73A-CB34-4909-A10E-5D9E18A2D00F}" destId="{B12188FC-0D82-4D9C-968F-6A8363CCCB7B}" srcOrd="1" destOrd="1" presId="urn:microsoft.com/office/officeart/2005/8/layout/pyramid1"/>
    <dgm:cxn modelId="{1DA2CA4F-2A73-4F48-865A-165B9F59BC0E}" srcId="{F4C31019-BE59-44D5-9F7B-126BEC66F271}" destId="{2C20EA84-24D3-4171-99BA-FC340FD7A9CB}" srcOrd="0" destOrd="0" parTransId="{C5A64698-6FF1-4FEA-9820-6930ADE4EFB8}" sibTransId="{E72211D7-EBF5-43C3-9BDE-37F855DD3A12}"/>
    <dgm:cxn modelId="{8B7AB974-AE9D-4D93-822D-D5663AECA641}" type="presOf" srcId="{455ACB71-38A8-4D12-B103-D6D7671EA5AE}" destId="{A0DDAD80-B140-4B40-8E6C-A58103282AAD}" srcOrd="1" destOrd="0" presId="urn:microsoft.com/office/officeart/2005/8/layout/pyramid1"/>
    <dgm:cxn modelId="{32BBF154-8C50-47A1-97E2-E88549D2508F}" type="presOf" srcId="{D67F5762-5D79-4045-90F5-C8E339D48B8A}" destId="{07733B0D-9791-4266-B929-107A24138E89}" srcOrd="1" destOrd="1" presId="urn:microsoft.com/office/officeart/2005/8/layout/pyramid1"/>
    <dgm:cxn modelId="{0C5F9B59-E0EB-4BB2-8081-E4AC0A5DB912}" type="presOf" srcId="{F4C31019-BE59-44D5-9F7B-126BEC66F271}" destId="{0F92E9A2-B633-4800-8DAE-9E229026A89E}" srcOrd="1" destOrd="0" presId="urn:microsoft.com/office/officeart/2005/8/layout/pyramid1"/>
    <dgm:cxn modelId="{12E8448F-F129-4330-8880-0314BCCA70EA}" type="presOf" srcId="{2C20EA84-24D3-4171-99BA-FC340FD7A9CB}" destId="{B12188FC-0D82-4D9C-968F-6A8363CCCB7B}" srcOrd="1" destOrd="0" presId="urn:microsoft.com/office/officeart/2005/8/layout/pyramid1"/>
    <dgm:cxn modelId="{01354E97-4C2B-49E2-9C47-C1AFA023940F}" type="presOf" srcId="{2C20EA84-24D3-4171-99BA-FC340FD7A9CB}" destId="{CC99BE05-02EE-4ECB-B05A-47E4A3F56E6F}" srcOrd="0" destOrd="0" presId="urn:microsoft.com/office/officeart/2005/8/layout/pyramid1"/>
    <dgm:cxn modelId="{958174A4-6D4C-483E-8CBB-DDB0CDDE3B33}" srcId="{455ACB71-38A8-4D12-B103-D6D7671EA5AE}" destId="{D67F5762-5D79-4045-90F5-C8E339D48B8A}" srcOrd="1" destOrd="0" parTransId="{79543D64-CAFD-4E5E-AB97-8C9B3DD7649F}" sibTransId="{E119ECBB-D8E3-43DC-8BEB-5F10E015B3E1}"/>
    <dgm:cxn modelId="{430373B8-6D7C-4982-BD72-C635F5743266}" srcId="{90195F02-C02C-46BB-881B-56812568AB2A}" destId="{F4C31019-BE59-44D5-9F7B-126BEC66F271}" srcOrd="0" destOrd="0" parTransId="{106356A4-4420-4ED8-8EE0-33523DF7CA3F}" sibTransId="{D083E08E-94EA-40D6-B7C8-900AD9FB2DE4}"/>
    <dgm:cxn modelId="{A7481AC7-ADE1-49AF-80A9-7CEDB5C2977C}" type="presOf" srcId="{F4C31019-BE59-44D5-9F7B-126BEC66F271}" destId="{46C26DE7-53FB-43E9-BD83-F001CAE73771}" srcOrd="0" destOrd="0" presId="urn:microsoft.com/office/officeart/2005/8/layout/pyramid1"/>
    <dgm:cxn modelId="{1A4C70E6-2910-4B4F-893D-FF8A48AD03F1}" type="presOf" srcId="{455ACB71-38A8-4D12-B103-D6D7671EA5AE}" destId="{6EDA10F3-EB51-4681-BF1A-E63C8F32A69D}" srcOrd="0" destOrd="0" presId="urn:microsoft.com/office/officeart/2005/8/layout/pyramid1"/>
    <dgm:cxn modelId="{F407E1EE-5487-4D2E-B985-E09022B6F574}" type="presOf" srcId="{90195F02-C02C-46BB-881B-56812568AB2A}" destId="{A8046A94-3E70-4C00-BF3E-E0B6C1838B1B}" srcOrd="0" destOrd="0" presId="urn:microsoft.com/office/officeart/2005/8/layout/pyramid1"/>
    <dgm:cxn modelId="{F75398F3-FEE2-4A99-805D-82E9C69B2871}" type="presOf" srcId="{D67F5762-5D79-4045-90F5-C8E339D48B8A}" destId="{C6B58E60-5021-410B-9425-437E9B940C8E}" srcOrd="0" destOrd="1" presId="urn:microsoft.com/office/officeart/2005/8/layout/pyramid1"/>
    <dgm:cxn modelId="{BC7E05F8-58D8-4592-BBEC-1985432009F0}" type="presOf" srcId="{E128EE1B-4C17-4E78-AADF-A450F792720D}" destId="{C6B58E60-5021-410B-9425-437E9B940C8E}" srcOrd="0" destOrd="0" presId="urn:microsoft.com/office/officeart/2005/8/layout/pyramid1"/>
    <dgm:cxn modelId="{785AE768-AC29-4823-AD06-9F1F24112663}" type="presParOf" srcId="{A8046A94-3E70-4C00-BF3E-E0B6C1838B1B}" destId="{69591440-3286-4A13-844D-2A9F4186216C}" srcOrd="0" destOrd="0" presId="urn:microsoft.com/office/officeart/2005/8/layout/pyramid1"/>
    <dgm:cxn modelId="{46FBF1EA-DAAE-4BCC-9F0A-43994C7D967D}" type="presParOf" srcId="{69591440-3286-4A13-844D-2A9F4186216C}" destId="{CC99BE05-02EE-4ECB-B05A-47E4A3F56E6F}" srcOrd="0" destOrd="0" presId="urn:microsoft.com/office/officeart/2005/8/layout/pyramid1"/>
    <dgm:cxn modelId="{98219F34-28AC-40E8-A547-76475AFC0C46}" type="presParOf" srcId="{69591440-3286-4A13-844D-2A9F4186216C}" destId="{B12188FC-0D82-4D9C-968F-6A8363CCCB7B}" srcOrd="1" destOrd="0" presId="urn:microsoft.com/office/officeart/2005/8/layout/pyramid1"/>
    <dgm:cxn modelId="{1B138010-212E-4896-BFC7-B3EAE997B8B4}" type="presParOf" srcId="{69591440-3286-4A13-844D-2A9F4186216C}" destId="{46C26DE7-53FB-43E9-BD83-F001CAE73771}" srcOrd="2" destOrd="0" presId="urn:microsoft.com/office/officeart/2005/8/layout/pyramid1"/>
    <dgm:cxn modelId="{6B1C1122-1221-469E-9C2A-A5D858D1C5D0}" type="presParOf" srcId="{69591440-3286-4A13-844D-2A9F4186216C}" destId="{0F92E9A2-B633-4800-8DAE-9E229026A89E}" srcOrd="3" destOrd="0" presId="urn:microsoft.com/office/officeart/2005/8/layout/pyramid1"/>
    <dgm:cxn modelId="{4A886CE8-3B88-40B5-927A-F593DA48DAD6}" type="presParOf" srcId="{A8046A94-3E70-4C00-BF3E-E0B6C1838B1B}" destId="{E33060CB-C4A8-4766-8B4C-65428E6763D9}" srcOrd="1" destOrd="0" presId="urn:microsoft.com/office/officeart/2005/8/layout/pyramid1"/>
    <dgm:cxn modelId="{3E0C591D-0800-4DC5-AA7A-1D441C89EB85}" type="presParOf" srcId="{E33060CB-C4A8-4766-8B4C-65428E6763D9}" destId="{C6B58E60-5021-410B-9425-437E9B940C8E}" srcOrd="0" destOrd="0" presId="urn:microsoft.com/office/officeart/2005/8/layout/pyramid1"/>
    <dgm:cxn modelId="{C44210AD-A85D-4C76-A9C9-EEEC58031F86}" type="presParOf" srcId="{E33060CB-C4A8-4766-8B4C-65428E6763D9}" destId="{07733B0D-9791-4266-B929-107A24138E89}" srcOrd="1" destOrd="0" presId="urn:microsoft.com/office/officeart/2005/8/layout/pyramid1"/>
    <dgm:cxn modelId="{46565039-46E0-45D4-BF4E-08B48B1523C6}" type="presParOf" srcId="{E33060CB-C4A8-4766-8B4C-65428E6763D9}" destId="{6EDA10F3-EB51-4681-BF1A-E63C8F32A69D}" srcOrd="2" destOrd="0" presId="urn:microsoft.com/office/officeart/2005/8/layout/pyramid1"/>
    <dgm:cxn modelId="{C4967656-11FA-4961-8A03-30D00721CE51}" type="presParOf" srcId="{E33060CB-C4A8-4766-8B4C-65428E6763D9}" destId="{A0DDAD80-B140-4B40-8E6C-A58103282AAD}" srcOrd="3" destOrd="0" presId="urn:microsoft.com/office/officeart/2005/8/layout/pyramid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積極事實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2000" dirty="0"/>
            <a:t>外界事實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2000" dirty="0"/>
            <a:t>變態事實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321" custScaleY="105321"/>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法律原則</a:t>
          </a:r>
          <a:endParaRPr lang="en-US" altLang="zh-TW" sz="2000" dirty="0"/>
        </a:p>
        <a:p>
          <a:r>
            <a:rPr lang="zh-TW" altLang="en-US" sz="2000" dirty="0"/>
            <a:t>規定事實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dgm:spPr/>
      <dgm:t>
        <a:bodyPr/>
        <a:lstStyle/>
        <a:p>
          <a:r>
            <a:rPr lang="zh-TW" altLang="en-US" dirty="0"/>
            <a:t>主張之當事人負舉證責任</a:t>
          </a:r>
          <a:endParaRPr lang="en-US" altLang="zh-TW"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法律例外規定事實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800" dirty="0"/>
            <a:t>主張權利存在者負舉證責任</a:t>
          </a:r>
          <a:endParaRPr lang="en-US" altLang="zh-TW" sz="18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權利產生規範要件事實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87070" custScaleY="87070"/>
      <dgm:spPr/>
    </dgm:pt>
    <dgm:pt modelId="{592D4026-F976-4564-A492-3FF3EDDF74A5}" type="pres">
      <dgm:prSet presAssocID="{B9A44A22-D25E-4DA3-9E57-E6CCE3611FAF}" presName="parTrans" presStyleLbl="bgSibTrans2D1" presStyleIdx="0" presStyleCnt="1" custLinFactNeighborY="9948"/>
      <dgm:spPr/>
    </dgm:pt>
    <dgm:pt modelId="{2FD1F1BE-42ED-4AA7-BA95-06BD2EFC283D}" type="pres">
      <dgm:prSet presAssocID="{2CE2BC5F-11DE-4E00-9652-EC46E75D01B6}" presName="node" presStyleLbl="node1" presStyleIdx="0" presStyleCnt="1" custScaleX="80196" custScaleY="85924">
        <dgm:presLayoutVars>
          <dgm:bulletEnabled val="1"/>
        </dgm:presLayoutVars>
      </dgm:prSet>
      <dgm:spPr/>
    </dgm:pt>
  </dgm:ptLst>
  <dgm:cxnLst>
    <dgm:cxn modelId="{B7A73108-C8B2-4EE5-9EA9-F6F2172F219D}" type="presOf" srcId="{77D0CAC7-07D3-43AE-AEB4-C1D45C4EC379}" destId="{03F71DCF-F47E-4D68-B576-2B563BF3E4B7}" srcOrd="0" destOrd="0" presId="urn:microsoft.com/office/officeart/2005/8/layout/radial4"/>
    <dgm:cxn modelId="{2769783A-D59C-4638-A761-CF7863F81E04}" type="presOf" srcId="{B9A44A22-D25E-4DA3-9E57-E6CCE3611FAF}" destId="{592D4026-F976-4564-A492-3FF3EDDF74A5}"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E67441A-2AC1-481F-8C78-B6A87F631CE4}"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zh-TW" altLang="en-US"/>
        </a:p>
      </dgm:t>
    </dgm:pt>
    <dgm:pt modelId="{77D0CAC7-07D3-43AE-AEB4-C1D45C4EC379}">
      <dgm:prSet phldrT="[文字]" custT="1"/>
      <dgm:spPr/>
      <dgm:t>
        <a:bodyPr/>
        <a:lstStyle/>
        <a:p>
          <a:r>
            <a:rPr lang="zh-TW" altLang="en-US" sz="1800" dirty="0"/>
            <a:t>主張權利不存在者負舉證責任</a:t>
          </a:r>
          <a:endParaRPr lang="en-US" altLang="zh-TW" sz="1800" dirty="0"/>
        </a:p>
      </dgm:t>
    </dgm:pt>
    <dgm:pt modelId="{89C58D9B-54A9-425E-9A66-F9B71A6381EB}" type="parTrans" cxnId="{A82C4374-0D42-43A5-9DD9-9DFC03E13770}">
      <dgm:prSet/>
      <dgm:spPr/>
      <dgm:t>
        <a:bodyPr/>
        <a:lstStyle/>
        <a:p>
          <a:endParaRPr lang="zh-TW" altLang="en-US"/>
        </a:p>
      </dgm:t>
    </dgm:pt>
    <dgm:pt modelId="{18FFAE7D-0609-4C6F-ABAD-97242B343246}" type="sibTrans" cxnId="{A82C4374-0D42-43A5-9DD9-9DFC03E13770}">
      <dgm:prSet/>
      <dgm:spPr/>
      <dgm:t>
        <a:bodyPr/>
        <a:lstStyle/>
        <a:p>
          <a:endParaRPr lang="zh-TW" altLang="en-US"/>
        </a:p>
      </dgm:t>
    </dgm:pt>
    <dgm:pt modelId="{2CE2BC5F-11DE-4E00-9652-EC46E75D01B6}">
      <dgm:prSet phldrT="[文字]" custT="1"/>
      <dgm:spPr/>
      <dgm:t>
        <a:bodyPr/>
        <a:lstStyle/>
        <a:p>
          <a:r>
            <a:rPr lang="zh-TW" altLang="en-US" sz="2000" dirty="0"/>
            <a:t>權利妨礙規範要件事實</a:t>
          </a:r>
        </a:p>
      </dgm:t>
    </dgm:pt>
    <dgm:pt modelId="{B9A44A22-D25E-4DA3-9E57-E6CCE3611FAF}" type="parTrans" cxnId="{46701356-7348-477B-BDAB-149EE889E99E}">
      <dgm:prSet/>
      <dgm:spPr/>
      <dgm:t>
        <a:bodyPr/>
        <a:lstStyle/>
        <a:p>
          <a:endParaRPr lang="zh-TW" altLang="en-US"/>
        </a:p>
      </dgm:t>
    </dgm:pt>
    <dgm:pt modelId="{A027C67D-91DB-46C5-BE72-2A83D1F49EEC}" type="sibTrans" cxnId="{46701356-7348-477B-BDAB-149EE889E99E}">
      <dgm:prSet/>
      <dgm:spPr/>
      <dgm:t>
        <a:bodyPr/>
        <a:lstStyle/>
        <a:p>
          <a:endParaRPr lang="zh-TW" altLang="en-US"/>
        </a:p>
      </dgm:t>
    </dgm:pt>
    <dgm:pt modelId="{E4E9C0A9-1A8D-41F9-A8DF-EB33E0AEA3B8}">
      <dgm:prSet phldrT="[文字]" custT="1"/>
      <dgm:spPr/>
      <dgm:t>
        <a:bodyPr/>
        <a:lstStyle/>
        <a:p>
          <a:r>
            <a:rPr lang="zh-TW" altLang="en-US" sz="2000" dirty="0"/>
            <a:t>權利消滅規範要件事實</a:t>
          </a:r>
        </a:p>
      </dgm:t>
    </dgm:pt>
    <dgm:pt modelId="{48835A5C-4296-4C04-BB17-13D34A8F7046}" type="parTrans" cxnId="{5B65452D-4E3B-4879-9BD2-DF1D664A2105}">
      <dgm:prSet/>
      <dgm:spPr/>
      <dgm:t>
        <a:bodyPr/>
        <a:lstStyle/>
        <a:p>
          <a:endParaRPr lang="zh-TW" altLang="en-US"/>
        </a:p>
      </dgm:t>
    </dgm:pt>
    <dgm:pt modelId="{AE84DCD0-E4C3-4C25-A0E2-66AC2F5B56E2}" type="sibTrans" cxnId="{5B65452D-4E3B-4879-9BD2-DF1D664A2105}">
      <dgm:prSet/>
      <dgm:spPr/>
      <dgm:t>
        <a:bodyPr/>
        <a:lstStyle/>
        <a:p>
          <a:endParaRPr lang="zh-TW" altLang="en-US"/>
        </a:p>
      </dgm:t>
    </dgm:pt>
    <dgm:pt modelId="{B42F50D5-24B3-4521-92B2-7C0C2712CA24}">
      <dgm:prSet phldrT="[文字]" custT="1"/>
      <dgm:spPr/>
      <dgm:t>
        <a:bodyPr/>
        <a:lstStyle/>
        <a:p>
          <a:r>
            <a:rPr lang="zh-TW" altLang="en-US" sz="2000" dirty="0"/>
            <a:t>權利排除規範要件事實</a:t>
          </a:r>
        </a:p>
      </dgm:t>
    </dgm:pt>
    <dgm:pt modelId="{FCDD327F-8B1D-423F-B358-0DF66A676958}" type="parTrans" cxnId="{DCB7A8A7-CC47-4590-8D82-69D435E5A78F}">
      <dgm:prSet/>
      <dgm:spPr/>
      <dgm:t>
        <a:bodyPr/>
        <a:lstStyle/>
        <a:p>
          <a:endParaRPr lang="zh-TW" altLang="en-US"/>
        </a:p>
      </dgm:t>
    </dgm:pt>
    <dgm:pt modelId="{DCC17839-3540-4C39-8B17-EE289ADDF486}" type="sibTrans" cxnId="{DCB7A8A7-CC47-4590-8D82-69D435E5A78F}">
      <dgm:prSet/>
      <dgm:spPr/>
      <dgm:t>
        <a:bodyPr/>
        <a:lstStyle/>
        <a:p>
          <a:endParaRPr lang="zh-TW" altLang="en-US"/>
        </a:p>
      </dgm:t>
    </dgm:pt>
    <dgm:pt modelId="{3D394A94-1A9A-477D-B065-F3BC411CB029}" type="pres">
      <dgm:prSet presAssocID="{0E67441A-2AC1-481F-8C78-B6A87F631CE4}" presName="cycle" presStyleCnt="0">
        <dgm:presLayoutVars>
          <dgm:chMax val="1"/>
          <dgm:dir/>
          <dgm:animLvl val="ctr"/>
          <dgm:resizeHandles val="exact"/>
        </dgm:presLayoutVars>
      </dgm:prSet>
      <dgm:spPr/>
    </dgm:pt>
    <dgm:pt modelId="{03F71DCF-F47E-4D68-B576-2B563BF3E4B7}" type="pres">
      <dgm:prSet presAssocID="{77D0CAC7-07D3-43AE-AEB4-C1D45C4EC379}" presName="centerShape" presStyleLbl="node0" presStyleIdx="0" presStyleCnt="1" custScaleX="105321" custScaleY="105321"/>
      <dgm:spPr/>
    </dgm:pt>
    <dgm:pt modelId="{592D4026-F976-4564-A492-3FF3EDDF74A5}" type="pres">
      <dgm:prSet presAssocID="{B9A44A22-D25E-4DA3-9E57-E6CCE3611FAF}" presName="parTrans" presStyleLbl="bgSibTrans2D1" presStyleIdx="0" presStyleCnt="3"/>
      <dgm:spPr/>
    </dgm:pt>
    <dgm:pt modelId="{2FD1F1BE-42ED-4AA7-BA95-06BD2EFC283D}" type="pres">
      <dgm:prSet presAssocID="{2CE2BC5F-11DE-4E00-9652-EC46E75D01B6}" presName="node" presStyleLbl="node1" presStyleIdx="0" presStyleCnt="3" custScaleX="97006" custScaleY="103935">
        <dgm:presLayoutVars>
          <dgm:bulletEnabled val="1"/>
        </dgm:presLayoutVars>
      </dgm:prSet>
      <dgm:spPr/>
    </dgm:pt>
    <dgm:pt modelId="{CF53228D-62E3-4379-83D2-452882778F87}" type="pres">
      <dgm:prSet presAssocID="{48835A5C-4296-4C04-BB17-13D34A8F7046}" presName="parTrans" presStyleLbl="bgSibTrans2D1" presStyleIdx="1" presStyleCnt="3"/>
      <dgm:spPr/>
    </dgm:pt>
    <dgm:pt modelId="{945C2AD8-19C3-4C3E-B107-120BA85235F8}" type="pres">
      <dgm:prSet presAssocID="{E4E9C0A9-1A8D-41F9-A8DF-EB33E0AEA3B8}" presName="node" presStyleLbl="node1" presStyleIdx="1" presStyleCnt="3" custScaleX="97006" custScaleY="103935">
        <dgm:presLayoutVars>
          <dgm:bulletEnabled val="1"/>
        </dgm:presLayoutVars>
      </dgm:prSet>
      <dgm:spPr/>
    </dgm:pt>
    <dgm:pt modelId="{02FE2F87-5392-4B79-BD77-DED19C7772AC}" type="pres">
      <dgm:prSet presAssocID="{FCDD327F-8B1D-423F-B358-0DF66A676958}" presName="parTrans" presStyleLbl="bgSibTrans2D1" presStyleIdx="2" presStyleCnt="3"/>
      <dgm:spPr/>
    </dgm:pt>
    <dgm:pt modelId="{3708E7C3-AB8A-47B0-912A-6A1C0270276B}" type="pres">
      <dgm:prSet presAssocID="{B42F50D5-24B3-4521-92B2-7C0C2712CA24}" presName="node" presStyleLbl="node1" presStyleIdx="2" presStyleCnt="3" custScaleX="97006" custScaleY="103935">
        <dgm:presLayoutVars>
          <dgm:bulletEnabled val="1"/>
        </dgm:presLayoutVars>
      </dgm:prSet>
      <dgm:spPr/>
    </dgm:pt>
  </dgm:ptLst>
  <dgm:cxnLst>
    <dgm:cxn modelId="{74D87602-586E-4ED1-932F-F65EC2C9B683}" type="presOf" srcId="{FCDD327F-8B1D-423F-B358-0DF66A676958}" destId="{02FE2F87-5392-4B79-BD77-DED19C7772AC}" srcOrd="0" destOrd="0" presId="urn:microsoft.com/office/officeart/2005/8/layout/radial4"/>
    <dgm:cxn modelId="{B7A73108-C8B2-4EE5-9EA9-F6F2172F219D}" type="presOf" srcId="{77D0CAC7-07D3-43AE-AEB4-C1D45C4EC379}" destId="{03F71DCF-F47E-4D68-B576-2B563BF3E4B7}" srcOrd="0" destOrd="0" presId="urn:microsoft.com/office/officeart/2005/8/layout/radial4"/>
    <dgm:cxn modelId="{721BEE29-0A2B-4671-927F-2292F09A32A3}" type="presOf" srcId="{B42F50D5-24B3-4521-92B2-7C0C2712CA24}" destId="{3708E7C3-AB8A-47B0-912A-6A1C0270276B}" srcOrd="0" destOrd="0" presId="urn:microsoft.com/office/officeart/2005/8/layout/radial4"/>
    <dgm:cxn modelId="{5B65452D-4E3B-4879-9BD2-DF1D664A2105}" srcId="{77D0CAC7-07D3-43AE-AEB4-C1D45C4EC379}" destId="{E4E9C0A9-1A8D-41F9-A8DF-EB33E0AEA3B8}" srcOrd="1" destOrd="0" parTransId="{48835A5C-4296-4C04-BB17-13D34A8F7046}" sibTransId="{AE84DCD0-E4C3-4C25-A0E2-66AC2F5B56E2}"/>
    <dgm:cxn modelId="{2769783A-D59C-4638-A761-CF7863F81E04}" type="presOf" srcId="{B9A44A22-D25E-4DA3-9E57-E6CCE3611FAF}" destId="{592D4026-F976-4564-A492-3FF3EDDF74A5}" srcOrd="0" destOrd="0" presId="urn:microsoft.com/office/officeart/2005/8/layout/radial4"/>
    <dgm:cxn modelId="{DD4AEF60-1E32-4EAE-A96A-5DA08932861D}" type="presOf" srcId="{E4E9C0A9-1A8D-41F9-A8DF-EB33E0AEA3B8}" destId="{945C2AD8-19C3-4C3E-B107-120BA85235F8}" srcOrd="0" destOrd="0" presId="urn:microsoft.com/office/officeart/2005/8/layout/radial4"/>
    <dgm:cxn modelId="{A82C4374-0D42-43A5-9DD9-9DFC03E13770}" srcId="{0E67441A-2AC1-481F-8C78-B6A87F631CE4}" destId="{77D0CAC7-07D3-43AE-AEB4-C1D45C4EC379}" srcOrd="0" destOrd="0" parTransId="{89C58D9B-54A9-425E-9A66-F9B71A6381EB}" sibTransId="{18FFAE7D-0609-4C6F-ABAD-97242B343246}"/>
    <dgm:cxn modelId="{46701356-7348-477B-BDAB-149EE889E99E}" srcId="{77D0CAC7-07D3-43AE-AEB4-C1D45C4EC379}" destId="{2CE2BC5F-11DE-4E00-9652-EC46E75D01B6}" srcOrd="0" destOrd="0" parTransId="{B9A44A22-D25E-4DA3-9E57-E6CCE3611FAF}" sibTransId="{A027C67D-91DB-46C5-BE72-2A83D1F49EEC}"/>
    <dgm:cxn modelId="{A52EE878-9B80-4B02-B0C1-BF24B88E6F44}" type="presOf" srcId="{48835A5C-4296-4C04-BB17-13D34A8F7046}" destId="{CF53228D-62E3-4379-83D2-452882778F87}" srcOrd="0" destOrd="0" presId="urn:microsoft.com/office/officeart/2005/8/layout/radial4"/>
    <dgm:cxn modelId="{C1580888-65CD-4403-9A4A-6837D743A78A}" type="presOf" srcId="{2CE2BC5F-11DE-4E00-9652-EC46E75D01B6}" destId="{2FD1F1BE-42ED-4AA7-BA95-06BD2EFC283D}" srcOrd="0" destOrd="0" presId="urn:microsoft.com/office/officeart/2005/8/layout/radial4"/>
    <dgm:cxn modelId="{6A71C0A4-E05D-422E-AA54-07F50C5E3460}" type="presOf" srcId="{0E67441A-2AC1-481F-8C78-B6A87F631CE4}" destId="{3D394A94-1A9A-477D-B065-F3BC411CB029}" srcOrd="0" destOrd="0" presId="urn:microsoft.com/office/officeart/2005/8/layout/radial4"/>
    <dgm:cxn modelId="{DCB7A8A7-CC47-4590-8D82-69D435E5A78F}" srcId="{77D0CAC7-07D3-43AE-AEB4-C1D45C4EC379}" destId="{B42F50D5-24B3-4521-92B2-7C0C2712CA24}" srcOrd="2" destOrd="0" parTransId="{FCDD327F-8B1D-423F-B358-0DF66A676958}" sibTransId="{DCC17839-3540-4C39-8B17-EE289ADDF486}"/>
    <dgm:cxn modelId="{E4300857-BA0F-4120-81ED-7F3F1C1607F8}" type="presParOf" srcId="{3D394A94-1A9A-477D-B065-F3BC411CB029}" destId="{03F71DCF-F47E-4D68-B576-2B563BF3E4B7}" srcOrd="0" destOrd="0" presId="urn:microsoft.com/office/officeart/2005/8/layout/radial4"/>
    <dgm:cxn modelId="{F55FDEF7-C258-4FB1-8B3C-D28C5B448D2B}" type="presParOf" srcId="{3D394A94-1A9A-477D-B065-F3BC411CB029}" destId="{592D4026-F976-4564-A492-3FF3EDDF74A5}" srcOrd="1" destOrd="0" presId="urn:microsoft.com/office/officeart/2005/8/layout/radial4"/>
    <dgm:cxn modelId="{E27AADB6-7056-4FD1-B47F-371980978041}" type="presParOf" srcId="{3D394A94-1A9A-477D-B065-F3BC411CB029}" destId="{2FD1F1BE-42ED-4AA7-BA95-06BD2EFC283D}" srcOrd="2" destOrd="0" presId="urn:microsoft.com/office/officeart/2005/8/layout/radial4"/>
    <dgm:cxn modelId="{DEF578B3-16EB-4F48-8219-778A0080538C}" type="presParOf" srcId="{3D394A94-1A9A-477D-B065-F3BC411CB029}" destId="{CF53228D-62E3-4379-83D2-452882778F87}" srcOrd="3" destOrd="0" presId="urn:microsoft.com/office/officeart/2005/8/layout/radial4"/>
    <dgm:cxn modelId="{1D35ABB1-9BF0-458A-9269-1D1B4EDBC25F}" type="presParOf" srcId="{3D394A94-1A9A-477D-B065-F3BC411CB029}" destId="{945C2AD8-19C3-4C3E-B107-120BA85235F8}" srcOrd="4" destOrd="0" presId="urn:microsoft.com/office/officeart/2005/8/layout/radial4"/>
    <dgm:cxn modelId="{5FD0A012-236E-4241-8FC6-A3D0D7EA244D}" type="presParOf" srcId="{3D394A94-1A9A-477D-B065-F3BC411CB029}" destId="{02FE2F87-5392-4B79-BD77-DED19C7772AC}" srcOrd="5" destOrd="0" presId="urn:microsoft.com/office/officeart/2005/8/layout/radial4"/>
    <dgm:cxn modelId="{04D0E665-49AC-4C33-A858-740B1BC2015C}" type="presParOf" srcId="{3D394A94-1A9A-477D-B065-F3BC411CB029}" destId="{3708E7C3-AB8A-47B0-912A-6A1C0270276B}" srcOrd="6" destOrd="0" presId="urn:microsoft.com/office/officeart/2005/8/layout/radial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D454A71-1773-48F0-8FC3-44350D16D3B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zh-TW" altLang="en-US"/>
        </a:p>
      </dgm:t>
    </dgm:pt>
    <dgm:pt modelId="{CC42A7DE-B77D-46B0-86E8-86EABE6ED1C7}">
      <dgm:prSet phldrT="[文字]" custT="1"/>
      <dgm:spPr/>
      <dgm:t>
        <a:bodyPr/>
        <a:lstStyle/>
        <a:p>
          <a:r>
            <a:rPr lang="zh-TW" altLang="en-US" sz="3200" dirty="0"/>
            <a:t>待證事實</a:t>
          </a:r>
        </a:p>
      </dgm:t>
    </dgm:pt>
    <dgm:pt modelId="{8BFBBAAE-8C8C-4D2E-A80D-2D7424DA255F}" type="parTrans" cxnId="{7E69ED6F-B3F7-4E3B-A887-7C4A2A8C6ABC}">
      <dgm:prSet/>
      <dgm:spPr/>
      <dgm:t>
        <a:bodyPr/>
        <a:lstStyle/>
        <a:p>
          <a:endParaRPr lang="zh-TW" altLang="en-US"/>
        </a:p>
      </dgm:t>
    </dgm:pt>
    <dgm:pt modelId="{0CCE8DEE-65FD-4663-84F1-2EA89199A747}" type="sibTrans" cxnId="{7E69ED6F-B3F7-4E3B-A887-7C4A2A8C6ABC}">
      <dgm:prSet/>
      <dgm:spPr/>
      <dgm:t>
        <a:bodyPr/>
        <a:lstStyle/>
        <a:p>
          <a:endParaRPr lang="zh-TW" altLang="en-US"/>
        </a:p>
      </dgm:t>
    </dgm:pt>
    <dgm:pt modelId="{55A47C00-C374-42D4-B342-C7CA02BF3FDB}">
      <dgm:prSet phldrT="[文字]" custT="1"/>
      <dgm:spPr/>
      <dgm:t>
        <a:bodyPr/>
        <a:lstStyle/>
        <a:p>
          <a:r>
            <a:rPr lang="zh-TW" altLang="en-US" sz="2400" dirty="0"/>
            <a:t>當事人能支配之生活範圍</a:t>
          </a:r>
        </a:p>
      </dgm:t>
    </dgm:pt>
    <dgm:pt modelId="{EA154479-28AD-4898-B70D-CF6DD2B50482}" type="parTrans" cxnId="{6DB7DD4B-ADA0-4800-BA2F-E18FFAC596DE}">
      <dgm:prSet/>
      <dgm:spPr/>
      <dgm:t>
        <a:bodyPr/>
        <a:lstStyle/>
        <a:p>
          <a:endParaRPr lang="zh-TW" altLang="en-US"/>
        </a:p>
      </dgm:t>
    </dgm:pt>
    <dgm:pt modelId="{47AF2A91-91E0-4525-AC32-E6E2C2F9C654}" type="sibTrans" cxnId="{6DB7DD4B-ADA0-4800-BA2F-E18FFAC596DE}">
      <dgm:prSet/>
      <dgm:spPr/>
      <dgm:t>
        <a:bodyPr/>
        <a:lstStyle/>
        <a:p>
          <a:endParaRPr lang="zh-TW" altLang="en-US"/>
        </a:p>
      </dgm:t>
    </dgm:pt>
    <dgm:pt modelId="{D74E41D5-9A04-4C01-8B92-5F205DAE107E}">
      <dgm:prSet phldrT="[文字]" custT="1"/>
      <dgm:spPr/>
      <dgm:t>
        <a:bodyPr/>
        <a:lstStyle/>
        <a:p>
          <a:r>
            <a:rPr lang="zh-TW" altLang="en-US" sz="2400" dirty="0"/>
            <a:t>不負舉證責任</a:t>
          </a:r>
          <a:endParaRPr lang="en-US" altLang="zh-TW" sz="2400" dirty="0"/>
        </a:p>
      </dgm:t>
    </dgm:pt>
    <dgm:pt modelId="{01EF92B5-50D3-4618-8140-50575C0FFF73}" type="parTrans" cxnId="{F1C42A2E-3387-4771-9A53-A8D8CC14CDA3}">
      <dgm:prSet/>
      <dgm:spPr/>
      <dgm:t>
        <a:bodyPr/>
        <a:lstStyle/>
        <a:p>
          <a:endParaRPr lang="zh-TW" altLang="en-US"/>
        </a:p>
      </dgm:t>
    </dgm:pt>
    <dgm:pt modelId="{0B0090C1-8F21-46F1-814E-A4A880357944}" type="sibTrans" cxnId="{F1C42A2E-3387-4771-9A53-A8D8CC14CDA3}">
      <dgm:prSet/>
      <dgm:spPr/>
      <dgm:t>
        <a:bodyPr/>
        <a:lstStyle/>
        <a:p>
          <a:endParaRPr lang="zh-TW" altLang="en-US"/>
        </a:p>
      </dgm:t>
    </dgm:pt>
    <dgm:pt modelId="{620194F0-5B05-4605-BBB8-954C08BB9095}">
      <dgm:prSet phldrT="[文字]" custT="1"/>
      <dgm:spPr/>
      <dgm:t>
        <a:bodyPr/>
        <a:lstStyle/>
        <a:p>
          <a:r>
            <a:rPr lang="zh-TW" altLang="en-US" sz="2400" dirty="0"/>
            <a:t>當事人不能支配之生活範圍</a:t>
          </a:r>
        </a:p>
      </dgm:t>
    </dgm:pt>
    <dgm:pt modelId="{B4209A84-4263-422E-9D8B-39C6DBD2968E}" type="parTrans" cxnId="{75093E5A-A2BB-49D1-8A3F-180A967F4CF1}">
      <dgm:prSet/>
      <dgm:spPr/>
      <dgm:t>
        <a:bodyPr/>
        <a:lstStyle/>
        <a:p>
          <a:endParaRPr lang="zh-TW" altLang="en-US"/>
        </a:p>
      </dgm:t>
    </dgm:pt>
    <dgm:pt modelId="{9D82F43F-CAD2-4B52-9D56-AC2194D645BE}" type="sibTrans" cxnId="{75093E5A-A2BB-49D1-8A3F-180A967F4CF1}">
      <dgm:prSet/>
      <dgm:spPr/>
      <dgm:t>
        <a:bodyPr/>
        <a:lstStyle/>
        <a:p>
          <a:endParaRPr lang="zh-TW" altLang="en-US"/>
        </a:p>
      </dgm:t>
    </dgm:pt>
    <dgm:pt modelId="{BBA8E1FF-9E45-4405-AE9B-73E157D4CA4D}">
      <dgm:prSet phldrT="[文字]" custT="1"/>
      <dgm:spPr/>
      <dgm:t>
        <a:bodyPr/>
        <a:lstStyle/>
        <a:p>
          <a:r>
            <a:rPr lang="zh-TW" altLang="en-US" sz="2400" dirty="0"/>
            <a:t>負舉證責任</a:t>
          </a:r>
        </a:p>
      </dgm:t>
    </dgm:pt>
    <dgm:pt modelId="{8AF82FDD-2D07-4401-8148-79D6CE1BB917}" type="parTrans" cxnId="{45AE0DEA-04F8-4549-BAD7-9874381680E8}">
      <dgm:prSet/>
      <dgm:spPr/>
      <dgm:t>
        <a:bodyPr/>
        <a:lstStyle/>
        <a:p>
          <a:endParaRPr lang="zh-TW" altLang="en-US"/>
        </a:p>
      </dgm:t>
    </dgm:pt>
    <dgm:pt modelId="{EC2E1381-9E44-47AC-9330-BE41D513E6EB}" type="sibTrans" cxnId="{45AE0DEA-04F8-4549-BAD7-9874381680E8}">
      <dgm:prSet/>
      <dgm:spPr/>
      <dgm:t>
        <a:bodyPr/>
        <a:lstStyle/>
        <a:p>
          <a:endParaRPr lang="zh-TW" altLang="en-US"/>
        </a:p>
      </dgm:t>
    </dgm:pt>
    <dgm:pt modelId="{7C221019-0A70-4DBD-92E6-B02DE335C726}" type="pres">
      <dgm:prSet presAssocID="{5D454A71-1773-48F0-8FC3-44350D16D3B7}" presName="diagram" presStyleCnt="0">
        <dgm:presLayoutVars>
          <dgm:chPref val="1"/>
          <dgm:dir/>
          <dgm:animOne val="branch"/>
          <dgm:animLvl val="lvl"/>
          <dgm:resizeHandles val="exact"/>
        </dgm:presLayoutVars>
      </dgm:prSet>
      <dgm:spPr/>
    </dgm:pt>
    <dgm:pt modelId="{B309566F-C98A-4C50-AE00-25313772590B}" type="pres">
      <dgm:prSet presAssocID="{CC42A7DE-B77D-46B0-86E8-86EABE6ED1C7}" presName="root1" presStyleCnt="0"/>
      <dgm:spPr/>
    </dgm:pt>
    <dgm:pt modelId="{4470E620-303F-471B-A0E1-71AEA44E2E84}" type="pres">
      <dgm:prSet presAssocID="{CC42A7DE-B77D-46B0-86E8-86EABE6ED1C7}" presName="LevelOneTextNode" presStyleLbl="node0" presStyleIdx="0" presStyleCnt="1">
        <dgm:presLayoutVars>
          <dgm:chPref val="3"/>
        </dgm:presLayoutVars>
      </dgm:prSet>
      <dgm:spPr/>
    </dgm:pt>
    <dgm:pt modelId="{8E2CD019-163B-4138-A931-BFA42B056035}" type="pres">
      <dgm:prSet presAssocID="{CC42A7DE-B77D-46B0-86E8-86EABE6ED1C7}" presName="level2hierChild" presStyleCnt="0"/>
      <dgm:spPr/>
    </dgm:pt>
    <dgm:pt modelId="{C0C640E1-A200-4D71-A489-FB4E9FCEF131}" type="pres">
      <dgm:prSet presAssocID="{EA154479-28AD-4898-B70D-CF6DD2B50482}" presName="conn2-1" presStyleLbl="parChTrans1D2" presStyleIdx="0" presStyleCnt="2"/>
      <dgm:spPr/>
    </dgm:pt>
    <dgm:pt modelId="{8D7762CF-D679-4880-B422-27F7902FBD0B}" type="pres">
      <dgm:prSet presAssocID="{EA154479-28AD-4898-B70D-CF6DD2B50482}" presName="connTx" presStyleLbl="parChTrans1D2" presStyleIdx="0" presStyleCnt="2"/>
      <dgm:spPr/>
    </dgm:pt>
    <dgm:pt modelId="{15DEB2F9-D901-4893-97D6-8D03BFE0F299}" type="pres">
      <dgm:prSet presAssocID="{55A47C00-C374-42D4-B342-C7CA02BF3FDB}" presName="root2" presStyleCnt="0"/>
      <dgm:spPr/>
    </dgm:pt>
    <dgm:pt modelId="{B2E6F1B4-91E2-4837-A7DD-0989D1563975}" type="pres">
      <dgm:prSet presAssocID="{55A47C00-C374-42D4-B342-C7CA02BF3FDB}" presName="LevelTwoTextNode" presStyleLbl="node2" presStyleIdx="0" presStyleCnt="2">
        <dgm:presLayoutVars>
          <dgm:chPref val="3"/>
        </dgm:presLayoutVars>
      </dgm:prSet>
      <dgm:spPr/>
    </dgm:pt>
    <dgm:pt modelId="{22BE186F-0D03-45C7-8A21-0CBDE71A900B}" type="pres">
      <dgm:prSet presAssocID="{55A47C00-C374-42D4-B342-C7CA02BF3FDB}" presName="level3hierChild" presStyleCnt="0"/>
      <dgm:spPr/>
    </dgm:pt>
    <dgm:pt modelId="{9DEE472B-6A93-433D-97E6-E49FEF255D27}" type="pres">
      <dgm:prSet presAssocID="{8AF82FDD-2D07-4401-8148-79D6CE1BB917}" presName="conn2-1" presStyleLbl="parChTrans1D3" presStyleIdx="0" presStyleCnt="2"/>
      <dgm:spPr/>
    </dgm:pt>
    <dgm:pt modelId="{BF34C185-66D8-4AE9-BBBA-9C1762161B75}" type="pres">
      <dgm:prSet presAssocID="{8AF82FDD-2D07-4401-8148-79D6CE1BB917}" presName="connTx" presStyleLbl="parChTrans1D3" presStyleIdx="0" presStyleCnt="2"/>
      <dgm:spPr/>
    </dgm:pt>
    <dgm:pt modelId="{293C7251-C2EC-409C-91C2-0CDAA700186D}" type="pres">
      <dgm:prSet presAssocID="{BBA8E1FF-9E45-4405-AE9B-73E157D4CA4D}" presName="root2" presStyleCnt="0"/>
      <dgm:spPr/>
    </dgm:pt>
    <dgm:pt modelId="{0EE4BD2B-B8A3-4929-8825-DF871657C159}" type="pres">
      <dgm:prSet presAssocID="{BBA8E1FF-9E45-4405-AE9B-73E157D4CA4D}" presName="LevelTwoTextNode" presStyleLbl="node3" presStyleIdx="0" presStyleCnt="2">
        <dgm:presLayoutVars>
          <dgm:chPref val="3"/>
        </dgm:presLayoutVars>
      </dgm:prSet>
      <dgm:spPr/>
    </dgm:pt>
    <dgm:pt modelId="{306C1A3F-A5FF-41C6-9074-2CBC31F1BF49}" type="pres">
      <dgm:prSet presAssocID="{BBA8E1FF-9E45-4405-AE9B-73E157D4CA4D}" presName="level3hierChild" presStyleCnt="0"/>
      <dgm:spPr/>
    </dgm:pt>
    <dgm:pt modelId="{5A1F0A64-04CD-4DF6-A6E3-3227E56F5B81}" type="pres">
      <dgm:prSet presAssocID="{B4209A84-4263-422E-9D8B-39C6DBD2968E}" presName="conn2-1" presStyleLbl="parChTrans1D2" presStyleIdx="1" presStyleCnt="2"/>
      <dgm:spPr/>
    </dgm:pt>
    <dgm:pt modelId="{9D25652D-41EE-407B-B840-D0AB8E6953D8}" type="pres">
      <dgm:prSet presAssocID="{B4209A84-4263-422E-9D8B-39C6DBD2968E}" presName="connTx" presStyleLbl="parChTrans1D2" presStyleIdx="1" presStyleCnt="2"/>
      <dgm:spPr/>
    </dgm:pt>
    <dgm:pt modelId="{BF5CD234-EBD3-4B5D-910F-E9CD875BDE8B}" type="pres">
      <dgm:prSet presAssocID="{620194F0-5B05-4605-BBB8-954C08BB9095}" presName="root2" presStyleCnt="0"/>
      <dgm:spPr/>
    </dgm:pt>
    <dgm:pt modelId="{B7B01997-16DA-4440-B67E-B84700988F47}" type="pres">
      <dgm:prSet presAssocID="{620194F0-5B05-4605-BBB8-954C08BB9095}" presName="LevelTwoTextNode" presStyleLbl="node2" presStyleIdx="1" presStyleCnt="2">
        <dgm:presLayoutVars>
          <dgm:chPref val="3"/>
        </dgm:presLayoutVars>
      </dgm:prSet>
      <dgm:spPr/>
    </dgm:pt>
    <dgm:pt modelId="{E5A37E5B-E1D5-4E49-888E-156FC4E7CD68}" type="pres">
      <dgm:prSet presAssocID="{620194F0-5B05-4605-BBB8-954C08BB9095}" presName="level3hierChild" presStyleCnt="0"/>
      <dgm:spPr/>
    </dgm:pt>
    <dgm:pt modelId="{0234D9E2-0AEA-41E2-9BCD-6158B2BCFB81}" type="pres">
      <dgm:prSet presAssocID="{01EF92B5-50D3-4618-8140-50575C0FFF73}" presName="conn2-1" presStyleLbl="parChTrans1D3" presStyleIdx="1" presStyleCnt="2"/>
      <dgm:spPr/>
    </dgm:pt>
    <dgm:pt modelId="{8F02FC0A-BC41-424F-A985-DF6263296E28}" type="pres">
      <dgm:prSet presAssocID="{01EF92B5-50D3-4618-8140-50575C0FFF73}" presName="connTx" presStyleLbl="parChTrans1D3" presStyleIdx="1" presStyleCnt="2"/>
      <dgm:spPr/>
    </dgm:pt>
    <dgm:pt modelId="{CC9FC766-7758-4A09-AAEF-8FA6E427A99B}" type="pres">
      <dgm:prSet presAssocID="{D74E41D5-9A04-4C01-8B92-5F205DAE107E}" presName="root2" presStyleCnt="0"/>
      <dgm:spPr/>
    </dgm:pt>
    <dgm:pt modelId="{0C596036-3409-4936-B5DB-E7AC49452C90}" type="pres">
      <dgm:prSet presAssocID="{D74E41D5-9A04-4C01-8B92-5F205DAE107E}" presName="LevelTwoTextNode" presStyleLbl="node3" presStyleIdx="1" presStyleCnt="2">
        <dgm:presLayoutVars>
          <dgm:chPref val="3"/>
        </dgm:presLayoutVars>
      </dgm:prSet>
      <dgm:spPr/>
    </dgm:pt>
    <dgm:pt modelId="{2C4B8E46-9BB5-4563-8B07-7D6EE3ED9E99}" type="pres">
      <dgm:prSet presAssocID="{D74E41D5-9A04-4C01-8B92-5F205DAE107E}" presName="level3hierChild" presStyleCnt="0"/>
      <dgm:spPr/>
    </dgm:pt>
  </dgm:ptLst>
  <dgm:cxnLst>
    <dgm:cxn modelId="{E405E000-4D69-4765-A11A-034C16B06586}" type="presOf" srcId="{D74E41D5-9A04-4C01-8B92-5F205DAE107E}" destId="{0C596036-3409-4936-B5DB-E7AC49452C90}" srcOrd="0" destOrd="0" presId="urn:microsoft.com/office/officeart/2005/8/layout/hierarchy2"/>
    <dgm:cxn modelId="{17BCBD04-B4E2-453F-B418-D3AF06CE6241}" type="presOf" srcId="{EA154479-28AD-4898-B70D-CF6DD2B50482}" destId="{8D7762CF-D679-4880-B422-27F7902FBD0B}" srcOrd="1" destOrd="0" presId="urn:microsoft.com/office/officeart/2005/8/layout/hierarchy2"/>
    <dgm:cxn modelId="{B3E61A14-678D-4C32-9ADD-7176C0125DE7}" type="presOf" srcId="{620194F0-5B05-4605-BBB8-954C08BB9095}" destId="{B7B01997-16DA-4440-B67E-B84700988F47}" srcOrd="0" destOrd="0" presId="urn:microsoft.com/office/officeart/2005/8/layout/hierarchy2"/>
    <dgm:cxn modelId="{0F7D8326-4DB8-4F6D-B265-145C69137735}" type="presOf" srcId="{8AF82FDD-2D07-4401-8148-79D6CE1BB917}" destId="{BF34C185-66D8-4AE9-BBBA-9C1762161B75}" srcOrd="1" destOrd="0" presId="urn:microsoft.com/office/officeart/2005/8/layout/hierarchy2"/>
    <dgm:cxn modelId="{F1C42A2E-3387-4771-9A53-A8D8CC14CDA3}" srcId="{620194F0-5B05-4605-BBB8-954C08BB9095}" destId="{D74E41D5-9A04-4C01-8B92-5F205DAE107E}" srcOrd="0" destOrd="0" parTransId="{01EF92B5-50D3-4618-8140-50575C0FFF73}" sibTransId="{0B0090C1-8F21-46F1-814E-A4A880357944}"/>
    <dgm:cxn modelId="{80B83167-C02C-428B-8728-793C18495C47}" type="presOf" srcId="{B4209A84-4263-422E-9D8B-39C6DBD2968E}" destId="{9D25652D-41EE-407B-B840-D0AB8E6953D8}" srcOrd="1" destOrd="0" presId="urn:microsoft.com/office/officeart/2005/8/layout/hierarchy2"/>
    <dgm:cxn modelId="{6DB7DD4B-ADA0-4800-BA2F-E18FFAC596DE}" srcId="{CC42A7DE-B77D-46B0-86E8-86EABE6ED1C7}" destId="{55A47C00-C374-42D4-B342-C7CA02BF3FDB}" srcOrd="0" destOrd="0" parTransId="{EA154479-28AD-4898-B70D-CF6DD2B50482}" sibTransId="{47AF2A91-91E0-4525-AC32-E6E2C2F9C654}"/>
    <dgm:cxn modelId="{7E69ED6F-B3F7-4E3B-A887-7C4A2A8C6ABC}" srcId="{5D454A71-1773-48F0-8FC3-44350D16D3B7}" destId="{CC42A7DE-B77D-46B0-86E8-86EABE6ED1C7}" srcOrd="0" destOrd="0" parTransId="{8BFBBAAE-8C8C-4D2E-A80D-2D7424DA255F}" sibTransId="{0CCE8DEE-65FD-4663-84F1-2EA89199A747}"/>
    <dgm:cxn modelId="{C0397652-D36B-4776-810E-596CA8FF1068}" type="presOf" srcId="{B4209A84-4263-422E-9D8B-39C6DBD2968E}" destId="{5A1F0A64-04CD-4DF6-A6E3-3227E56F5B81}" srcOrd="0" destOrd="0" presId="urn:microsoft.com/office/officeart/2005/8/layout/hierarchy2"/>
    <dgm:cxn modelId="{42E8EE75-3070-47AF-95AE-5CF71632E5A5}" type="presOf" srcId="{01EF92B5-50D3-4618-8140-50575C0FFF73}" destId="{0234D9E2-0AEA-41E2-9BCD-6158B2BCFB81}" srcOrd="0" destOrd="0" presId="urn:microsoft.com/office/officeart/2005/8/layout/hierarchy2"/>
    <dgm:cxn modelId="{75093E5A-A2BB-49D1-8A3F-180A967F4CF1}" srcId="{CC42A7DE-B77D-46B0-86E8-86EABE6ED1C7}" destId="{620194F0-5B05-4605-BBB8-954C08BB9095}" srcOrd="1" destOrd="0" parTransId="{B4209A84-4263-422E-9D8B-39C6DBD2968E}" sibTransId="{9D82F43F-CAD2-4B52-9D56-AC2194D645BE}"/>
    <dgm:cxn modelId="{04971DAA-A612-4409-85C5-AD3464C2876B}" type="presOf" srcId="{55A47C00-C374-42D4-B342-C7CA02BF3FDB}" destId="{B2E6F1B4-91E2-4837-A7DD-0989D1563975}" srcOrd="0" destOrd="0" presId="urn:microsoft.com/office/officeart/2005/8/layout/hierarchy2"/>
    <dgm:cxn modelId="{DEAA62B8-763A-42C6-96FD-45A7D9C28AC8}" type="presOf" srcId="{8AF82FDD-2D07-4401-8148-79D6CE1BB917}" destId="{9DEE472B-6A93-433D-97E6-E49FEF255D27}" srcOrd="0" destOrd="0" presId="urn:microsoft.com/office/officeart/2005/8/layout/hierarchy2"/>
    <dgm:cxn modelId="{E47304BF-8CDF-481E-9EED-405BFFAAB3AD}" type="presOf" srcId="{5D454A71-1773-48F0-8FC3-44350D16D3B7}" destId="{7C221019-0A70-4DBD-92E6-B02DE335C726}" srcOrd="0" destOrd="0" presId="urn:microsoft.com/office/officeart/2005/8/layout/hierarchy2"/>
    <dgm:cxn modelId="{9BA5C8CF-0A20-45C8-87B3-09A204743EB5}" type="presOf" srcId="{CC42A7DE-B77D-46B0-86E8-86EABE6ED1C7}" destId="{4470E620-303F-471B-A0E1-71AEA44E2E84}" srcOrd="0" destOrd="0" presId="urn:microsoft.com/office/officeart/2005/8/layout/hierarchy2"/>
    <dgm:cxn modelId="{6EA0B6D2-8E80-4AD7-B3BE-0113FCF3092E}" type="presOf" srcId="{EA154479-28AD-4898-B70D-CF6DD2B50482}" destId="{C0C640E1-A200-4D71-A489-FB4E9FCEF131}" srcOrd="0" destOrd="0" presId="urn:microsoft.com/office/officeart/2005/8/layout/hierarchy2"/>
    <dgm:cxn modelId="{45AE0DEA-04F8-4549-BAD7-9874381680E8}" srcId="{55A47C00-C374-42D4-B342-C7CA02BF3FDB}" destId="{BBA8E1FF-9E45-4405-AE9B-73E157D4CA4D}" srcOrd="0" destOrd="0" parTransId="{8AF82FDD-2D07-4401-8148-79D6CE1BB917}" sibTransId="{EC2E1381-9E44-47AC-9330-BE41D513E6EB}"/>
    <dgm:cxn modelId="{41D61EF9-3220-4CCF-9634-96AF98CF49ED}" type="presOf" srcId="{01EF92B5-50D3-4618-8140-50575C0FFF73}" destId="{8F02FC0A-BC41-424F-A985-DF6263296E28}" srcOrd="1" destOrd="0" presId="urn:microsoft.com/office/officeart/2005/8/layout/hierarchy2"/>
    <dgm:cxn modelId="{87EF26FD-F211-40B0-8189-CD1F887007D9}" type="presOf" srcId="{BBA8E1FF-9E45-4405-AE9B-73E157D4CA4D}" destId="{0EE4BD2B-B8A3-4929-8825-DF871657C159}" srcOrd="0" destOrd="0" presId="urn:microsoft.com/office/officeart/2005/8/layout/hierarchy2"/>
    <dgm:cxn modelId="{A39E84DC-C811-4252-BDB2-D6C6F3E50A76}" type="presParOf" srcId="{7C221019-0A70-4DBD-92E6-B02DE335C726}" destId="{B309566F-C98A-4C50-AE00-25313772590B}" srcOrd="0" destOrd="0" presId="urn:microsoft.com/office/officeart/2005/8/layout/hierarchy2"/>
    <dgm:cxn modelId="{9F315128-E22E-4FDC-ACD8-ACBC27E0EB5E}" type="presParOf" srcId="{B309566F-C98A-4C50-AE00-25313772590B}" destId="{4470E620-303F-471B-A0E1-71AEA44E2E84}" srcOrd="0" destOrd="0" presId="urn:microsoft.com/office/officeart/2005/8/layout/hierarchy2"/>
    <dgm:cxn modelId="{EE24E616-85F8-4D2A-8B93-4F1FD95D0459}" type="presParOf" srcId="{B309566F-C98A-4C50-AE00-25313772590B}" destId="{8E2CD019-163B-4138-A931-BFA42B056035}" srcOrd="1" destOrd="0" presId="urn:microsoft.com/office/officeart/2005/8/layout/hierarchy2"/>
    <dgm:cxn modelId="{C644E3B2-2DD2-4753-96B1-670929E8E34A}" type="presParOf" srcId="{8E2CD019-163B-4138-A931-BFA42B056035}" destId="{C0C640E1-A200-4D71-A489-FB4E9FCEF131}" srcOrd="0" destOrd="0" presId="urn:microsoft.com/office/officeart/2005/8/layout/hierarchy2"/>
    <dgm:cxn modelId="{7E4B497B-FBAF-4778-AB2A-1E7BEF44CE3F}" type="presParOf" srcId="{C0C640E1-A200-4D71-A489-FB4E9FCEF131}" destId="{8D7762CF-D679-4880-B422-27F7902FBD0B}" srcOrd="0" destOrd="0" presId="urn:microsoft.com/office/officeart/2005/8/layout/hierarchy2"/>
    <dgm:cxn modelId="{30B8905C-75A5-4F76-A5F2-1F1F696CFF0A}" type="presParOf" srcId="{8E2CD019-163B-4138-A931-BFA42B056035}" destId="{15DEB2F9-D901-4893-97D6-8D03BFE0F299}" srcOrd="1" destOrd="0" presId="urn:microsoft.com/office/officeart/2005/8/layout/hierarchy2"/>
    <dgm:cxn modelId="{8CF98A54-7D2A-4619-BE02-3C8E3A26DF46}" type="presParOf" srcId="{15DEB2F9-D901-4893-97D6-8D03BFE0F299}" destId="{B2E6F1B4-91E2-4837-A7DD-0989D1563975}" srcOrd="0" destOrd="0" presId="urn:microsoft.com/office/officeart/2005/8/layout/hierarchy2"/>
    <dgm:cxn modelId="{AA01CCB4-67FF-4218-914A-E3AF4F31B221}" type="presParOf" srcId="{15DEB2F9-D901-4893-97D6-8D03BFE0F299}" destId="{22BE186F-0D03-45C7-8A21-0CBDE71A900B}" srcOrd="1" destOrd="0" presId="urn:microsoft.com/office/officeart/2005/8/layout/hierarchy2"/>
    <dgm:cxn modelId="{7298FC0D-FBD9-45A8-BF30-6C67EB8B6B39}" type="presParOf" srcId="{22BE186F-0D03-45C7-8A21-0CBDE71A900B}" destId="{9DEE472B-6A93-433D-97E6-E49FEF255D27}" srcOrd="0" destOrd="0" presId="urn:microsoft.com/office/officeart/2005/8/layout/hierarchy2"/>
    <dgm:cxn modelId="{C5FBC0BD-50A2-4FD4-A4EC-484B3880E0D1}" type="presParOf" srcId="{9DEE472B-6A93-433D-97E6-E49FEF255D27}" destId="{BF34C185-66D8-4AE9-BBBA-9C1762161B75}" srcOrd="0" destOrd="0" presId="urn:microsoft.com/office/officeart/2005/8/layout/hierarchy2"/>
    <dgm:cxn modelId="{C8D3BA70-4BB1-401F-875B-8247A0E106A5}" type="presParOf" srcId="{22BE186F-0D03-45C7-8A21-0CBDE71A900B}" destId="{293C7251-C2EC-409C-91C2-0CDAA700186D}" srcOrd="1" destOrd="0" presId="urn:microsoft.com/office/officeart/2005/8/layout/hierarchy2"/>
    <dgm:cxn modelId="{88853B7F-C7E0-4653-B502-D89B7566D00F}" type="presParOf" srcId="{293C7251-C2EC-409C-91C2-0CDAA700186D}" destId="{0EE4BD2B-B8A3-4929-8825-DF871657C159}" srcOrd="0" destOrd="0" presId="urn:microsoft.com/office/officeart/2005/8/layout/hierarchy2"/>
    <dgm:cxn modelId="{94DE8DDD-B293-4912-BD33-F7413D7990CA}" type="presParOf" srcId="{293C7251-C2EC-409C-91C2-0CDAA700186D}" destId="{306C1A3F-A5FF-41C6-9074-2CBC31F1BF49}" srcOrd="1" destOrd="0" presId="urn:microsoft.com/office/officeart/2005/8/layout/hierarchy2"/>
    <dgm:cxn modelId="{DA6D4DBB-7467-41A7-B84A-7A7AD91CF777}" type="presParOf" srcId="{8E2CD019-163B-4138-A931-BFA42B056035}" destId="{5A1F0A64-04CD-4DF6-A6E3-3227E56F5B81}" srcOrd="2" destOrd="0" presId="urn:microsoft.com/office/officeart/2005/8/layout/hierarchy2"/>
    <dgm:cxn modelId="{AFE80BD3-AD7B-4766-944E-05BF8646C103}" type="presParOf" srcId="{5A1F0A64-04CD-4DF6-A6E3-3227E56F5B81}" destId="{9D25652D-41EE-407B-B840-D0AB8E6953D8}" srcOrd="0" destOrd="0" presId="urn:microsoft.com/office/officeart/2005/8/layout/hierarchy2"/>
    <dgm:cxn modelId="{E8E269B9-8C5D-4541-8958-B2492DBB83B7}" type="presParOf" srcId="{8E2CD019-163B-4138-A931-BFA42B056035}" destId="{BF5CD234-EBD3-4B5D-910F-E9CD875BDE8B}" srcOrd="3" destOrd="0" presId="urn:microsoft.com/office/officeart/2005/8/layout/hierarchy2"/>
    <dgm:cxn modelId="{C31EC615-2AE2-4D13-988E-DAFF8DE2621F}" type="presParOf" srcId="{BF5CD234-EBD3-4B5D-910F-E9CD875BDE8B}" destId="{B7B01997-16DA-4440-B67E-B84700988F47}" srcOrd="0" destOrd="0" presId="urn:microsoft.com/office/officeart/2005/8/layout/hierarchy2"/>
    <dgm:cxn modelId="{16EFD882-5AD7-4237-9058-426BF716D143}" type="presParOf" srcId="{BF5CD234-EBD3-4B5D-910F-E9CD875BDE8B}" destId="{E5A37E5B-E1D5-4E49-888E-156FC4E7CD68}" srcOrd="1" destOrd="0" presId="urn:microsoft.com/office/officeart/2005/8/layout/hierarchy2"/>
    <dgm:cxn modelId="{3C779782-1F82-4E02-9F2B-75BCBCC51B5A}" type="presParOf" srcId="{E5A37E5B-E1D5-4E49-888E-156FC4E7CD68}" destId="{0234D9E2-0AEA-41E2-9BCD-6158B2BCFB81}" srcOrd="0" destOrd="0" presId="urn:microsoft.com/office/officeart/2005/8/layout/hierarchy2"/>
    <dgm:cxn modelId="{BB910B3E-4381-4860-A185-C81C2CC5265F}" type="presParOf" srcId="{0234D9E2-0AEA-41E2-9BCD-6158B2BCFB81}" destId="{8F02FC0A-BC41-424F-A985-DF6263296E28}" srcOrd="0" destOrd="0" presId="urn:microsoft.com/office/officeart/2005/8/layout/hierarchy2"/>
    <dgm:cxn modelId="{1D18BBAC-CFE0-44BF-9822-BBE0388077CE}" type="presParOf" srcId="{E5A37E5B-E1D5-4E49-888E-156FC4E7CD68}" destId="{CC9FC766-7758-4A09-AAEF-8FA6E427A99B}" srcOrd="1" destOrd="0" presId="urn:microsoft.com/office/officeart/2005/8/layout/hierarchy2"/>
    <dgm:cxn modelId="{B97C87C0-B543-4F60-9BCB-2564EBC0C20D}" type="presParOf" srcId="{CC9FC766-7758-4A09-AAEF-8FA6E427A99B}" destId="{0C596036-3409-4936-B5DB-E7AC49452C90}" srcOrd="0" destOrd="0" presId="urn:microsoft.com/office/officeart/2005/8/layout/hierarchy2"/>
    <dgm:cxn modelId="{B3CFBFCD-2310-4754-9D83-6A738672FD5E}" type="presParOf" srcId="{CC9FC766-7758-4A09-AAEF-8FA6E427A99B}" destId="{2C4B8E46-9BB5-4563-8B07-7D6EE3ED9E9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749A4B-59BF-4A6A-9AC9-B4D1277E5B85}">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sz="1200" kern="1200" dirty="0"/>
            <a:t>38.77%</a:t>
          </a:r>
          <a:r>
            <a:rPr lang="zh-TW" sz="1200" kern="1200" dirty="0"/>
            <a:t>至</a:t>
          </a:r>
          <a:r>
            <a:rPr lang="en-US" sz="1200" kern="1200" dirty="0"/>
            <a:t>50.06%</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sz="1200" kern="1200" dirty="0"/>
            <a:t>41.1%</a:t>
          </a:r>
          <a:r>
            <a:rPr lang="zh-TW" sz="1200" kern="1200" dirty="0"/>
            <a:t>至</a:t>
          </a:r>
          <a:r>
            <a:rPr lang="en-US" sz="1200" kern="1200" dirty="0"/>
            <a:t>52.4%</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endParaRPr lang="zh-TW" altLang="en-US" sz="1200" kern="1200" dirty="0"/>
        </a:p>
      </dsp:txBody>
      <dsp:txXfrm rot="10800000">
        <a:off x="1652399" y="0"/>
        <a:ext cx="1587600" cy="1646237"/>
      </dsp:txXfrm>
    </dsp:sp>
    <dsp:sp modelId="{1FC49C5D-110A-4FED-8D28-355F06292498}">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最高行政法院</a:t>
          </a:r>
          <a:endParaRPr lang="zh-TW" altLang="en-US" sz="3400" kern="1200" dirty="0"/>
        </a:p>
      </dsp:txBody>
      <dsp:txXfrm>
        <a:off x="550800" y="0"/>
        <a:ext cx="1101600" cy="1646237"/>
      </dsp:txXfrm>
    </dsp:sp>
    <dsp:sp modelId="{8DD81E75-19C4-40C3-98D0-927B4DE69098}">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sz="1200" kern="1200" dirty="0"/>
            <a:t>31.07%</a:t>
          </a:r>
          <a:r>
            <a:rPr lang="zh-TW" sz="1200" kern="1200" dirty="0"/>
            <a:t>至</a:t>
          </a:r>
          <a:r>
            <a:rPr lang="en-US" sz="1200" kern="1200" dirty="0"/>
            <a:t>37.93%</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sz="1200" kern="1200" dirty="0"/>
            <a:t>33.22%</a:t>
          </a:r>
          <a:r>
            <a:rPr lang="zh-TW" sz="1200" kern="1200" dirty="0"/>
            <a:t>至</a:t>
          </a:r>
          <a:r>
            <a:rPr lang="en-US" sz="1200" kern="1200" dirty="0"/>
            <a:t>41.87%</a:t>
          </a:r>
          <a:r>
            <a:rPr lang="zh-TW" sz="1200" kern="1200" dirty="0"/>
            <a:t>間</a:t>
          </a:r>
          <a:endParaRPr lang="zh-TW" altLang="en-US" sz="1200" kern="1200" dirty="0"/>
        </a:p>
      </dsp:txBody>
      <dsp:txXfrm rot="10800000">
        <a:off x="2203199" y="1646237"/>
        <a:ext cx="1036800" cy="1646237"/>
      </dsp:txXfrm>
    </dsp:sp>
    <dsp:sp modelId="{83153E40-7786-4DCC-B349-354BA48271DE}">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高等行政法院</a:t>
          </a:r>
          <a:endParaRPr lang="zh-TW" altLang="en-US" sz="3400" kern="1200" dirty="0"/>
        </a:p>
      </dsp:txBody>
      <dsp:txXfrm>
        <a:off x="385559" y="1646237"/>
        <a:ext cx="1432080" cy="16462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739022" y="1450353"/>
          <a:ext cx="1116004" cy="11160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主張權利存在者負舉證責任</a:t>
          </a:r>
          <a:endParaRPr lang="en-US" altLang="zh-TW" sz="1400" kern="1200" dirty="0"/>
        </a:p>
      </dsp:txBody>
      <dsp:txXfrm>
        <a:off x="902457" y="1613788"/>
        <a:ext cx="789134" cy="789134"/>
      </dsp:txXfrm>
    </dsp:sp>
    <dsp:sp modelId="{592D4026-F976-4564-A492-3FF3EDDF74A5}">
      <dsp:nvSpPr>
        <dsp:cNvPr id="0" name=""/>
        <dsp:cNvSpPr/>
      </dsp:nvSpPr>
      <dsp:spPr>
        <a:xfrm rot="16105050">
          <a:off x="809583" y="796844"/>
          <a:ext cx="915825" cy="35629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767052" y="64206"/>
          <a:ext cx="975596" cy="8352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權利產生規範要件事實</a:t>
          </a:r>
        </a:p>
      </dsp:txBody>
      <dsp:txXfrm>
        <a:off x="791514" y="88668"/>
        <a:ext cx="926672" cy="78627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117285" y="2228148"/>
          <a:ext cx="1116004" cy="1116004"/>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主張權利不存在者負舉證責任</a:t>
          </a:r>
          <a:endParaRPr lang="en-US" altLang="zh-TW" sz="1400" kern="1200" dirty="0"/>
        </a:p>
      </dsp:txBody>
      <dsp:txXfrm>
        <a:off x="1280720" y="2391583"/>
        <a:ext cx="789134" cy="789134"/>
      </dsp:txXfrm>
    </dsp:sp>
    <dsp:sp modelId="{592D4026-F976-4564-A492-3FF3EDDF74A5}">
      <dsp:nvSpPr>
        <dsp:cNvPr id="0" name=""/>
        <dsp:cNvSpPr/>
      </dsp:nvSpPr>
      <dsp:spPr>
        <a:xfrm rot="13271941">
          <a:off x="384847" y="1920102"/>
          <a:ext cx="946282"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5074" y="1341685"/>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權利妨礙規範要件事實</a:t>
          </a:r>
        </a:p>
      </dsp:txBody>
      <dsp:txXfrm>
        <a:off x="39522" y="1366133"/>
        <a:ext cx="924924" cy="785807"/>
      </dsp:txXfrm>
    </dsp:sp>
    <dsp:sp modelId="{CF53228D-62E3-4379-83D2-452882778F87}">
      <dsp:nvSpPr>
        <dsp:cNvPr id="0" name=""/>
        <dsp:cNvSpPr/>
      </dsp:nvSpPr>
      <dsp:spPr>
        <a:xfrm rot="16197296">
          <a:off x="1164467" y="1508276"/>
          <a:ext cx="1019867"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187089" y="731572"/>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權利消滅規範要件事實</a:t>
          </a:r>
        </a:p>
      </dsp:txBody>
      <dsp:txXfrm>
        <a:off x="1211537" y="756020"/>
        <a:ext cx="924924" cy="785807"/>
      </dsp:txXfrm>
    </dsp:sp>
    <dsp:sp modelId="{02FE2F87-5392-4B79-BD77-DED19C7772AC}">
      <dsp:nvSpPr>
        <dsp:cNvPr id="0" name=""/>
        <dsp:cNvSpPr/>
      </dsp:nvSpPr>
      <dsp:spPr>
        <a:xfrm rot="19124315">
          <a:off x="2018812" y="1919886"/>
          <a:ext cx="944452" cy="301163"/>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2359104" y="1341685"/>
          <a:ext cx="973820" cy="83470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zh-TW" altLang="en-US" sz="1400" kern="1200" dirty="0"/>
            <a:t>權利排除規範要件事實</a:t>
          </a:r>
        </a:p>
      </dsp:txBody>
      <dsp:txXfrm>
        <a:off x="2383552" y="1366133"/>
        <a:ext cx="924924" cy="78580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DCA79F-2ABA-42E3-8AC8-85F491CC251B}">
      <dsp:nvSpPr>
        <dsp:cNvPr id="0" name=""/>
        <dsp:cNvSpPr/>
      </dsp:nvSpPr>
      <dsp:spPr>
        <a:xfrm>
          <a:off x="2572918" y="533922"/>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課稅要件事實</a:t>
          </a:r>
        </a:p>
      </dsp:txBody>
      <dsp:txXfrm>
        <a:off x="2599909" y="560913"/>
        <a:ext cx="1789100" cy="867559"/>
      </dsp:txXfrm>
    </dsp:sp>
    <dsp:sp modelId="{DE908DBA-316F-4FE2-8EE3-5DC543A6425B}">
      <dsp:nvSpPr>
        <dsp:cNvPr id="0" name=""/>
        <dsp:cNvSpPr/>
      </dsp:nvSpPr>
      <dsp:spPr>
        <a:xfrm rot="20662781">
          <a:off x="4380436" y="719362"/>
          <a:ext cx="1925896" cy="32092"/>
        </a:xfrm>
        <a:custGeom>
          <a:avLst/>
          <a:gdLst/>
          <a:ahLst/>
          <a:cxnLst/>
          <a:rect l="0" t="0" r="0" b="0"/>
          <a:pathLst>
            <a:path>
              <a:moveTo>
                <a:pt x="0" y="16046"/>
              </a:moveTo>
              <a:lnTo>
                <a:pt x="1925896"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295237" y="687261"/>
        <a:ext cx="96294" cy="96294"/>
      </dsp:txXfrm>
    </dsp:sp>
    <dsp:sp modelId="{8D519FA2-40F0-43FA-B154-600CA78C06F5}">
      <dsp:nvSpPr>
        <dsp:cNvPr id="0" name=""/>
        <dsp:cNvSpPr/>
      </dsp:nvSpPr>
      <dsp:spPr>
        <a:xfrm>
          <a:off x="6270769" y="15353"/>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稅捐稽徵機關</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297760" y="42344"/>
        <a:ext cx="1789100" cy="867559"/>
      </dsp:txXfrm>
    </dsp:sp>
    <dsp:sp modelId="{6C6CBACA-6055-446E-A5FB-8046D426D45E}">
      <dsp:nvSpPr>
        <dsp:cNvPr id="0" name=""/>
        <dsp:cNvSpPr/>
      </dsp:nvSpPr>
      <dsp:spPr>
        <a:xfrm rot="976003">
          <a:off x="4377328" y="1249248"/>
          <a:ext cx="1932114" cy="32092"/>
        </a:xfrm>
        <a:custGeom>
          <a:avLst/>
          <a:gdLst/>
          <a:ahLst/>
          <a:cxnLst/>
          <a:rect l="0" t="0" r="0" b="0"/>
          <a:pathLst>
            <a:path>
              <a:moveTo>
                <a:pt x="0" y="16046"/>
              </a:moveTo>
              <a:lnTo>
                <a:pt x="1932114"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295082" y="1216992"/>
        <a:ext cx="96605" cy="96605"/>
      </dsp:txXfrm>
    </dsp:sp>
    <dsp:sp modelId="{2D13495D-C2B7-4BEC-AEAB-84E1F4F80587}">
      <dsp:nvSpPr>
        <dsp:cNvPr id="0" name=""/>
        <dsp:cNvSpPr/>
      </dsp:nvSpPr>
      <dsp:spPr>
        <a:xfrm>
          <a:off x="6270769" y="1075125"/>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有協力義務</a:t>
          </a:r>
        </a:p>
      </dsp:txBody>
      <dsp:txXfrm>
        <a:off x="6297760" y="1102116"/>
        <a:ext cx="1789100" cy="867559"/>
      </dsp:txXfrm>
    </dsp:sp>
    <dsp:sp modelId="{111A8DC3-ECC7-48DB-BD39-7D335363DFDF}">
      <dsp:nvSpPr>
        <dsp:cNvPr id="0" name=""/>
        <dsp:cNvSpPr/>
      </dsp:nvSpPr>
      <dsp:spPr>
        <a:xfrm>
          <a:off x="2572918" y="2123581"/>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有利於減少或免除</a:t>
          </a:r>
          <a:endParaRPr lang="en-US" altLang="zh-TW" sz="1600" kern="1200" dirty="0"/>
        </a:p>
        <a:p>
          <a:pPr marL="0" lvl="0" indent="0" algn="ctr" defTabSz="711200">
            <a:lnSpc>
              <a:spcPct val="90000"/>
            </a:lnSpc>
            <a:spcBef>
              <a:spcPct val="0"/>
            </a:spcBef>
            <a:spcAft>
              <a:spcPct val="35000"/>
            </a:spcAft>
            <a:buNone/>
          </a:pPr>
          <a:r>
            <a:rPr lang="zh-TW" altLang="en-US" sz="1600" kern="1200" dirty="0"/>
            <a:t>稅捐的要件事實之</a:t>
          </a:r>
          <a:endParaRPr lang="en-US" altLang="zh-TW" sz="1600" kern="1200" dirty="0"/>
        </a:p>
        <a:p>
          <a:pPr marL="0" lvl="0" indent="0" algn="ctr" defTabSz="711200">
            <a:lnSpc>
              <a:spcPct val="90000"/>
            </a:lnSpc>
            <a:spcBef>
              <a:spcPct val="0"/>
            </a:spcBef>
            <a:spcAft>
              <a:spcPct val="35000"/>
            </a:spcAft>
            <a:buNone/>
          </a:pPr>
          <a:r>
            <a:rPr lang="zh-TW" altLang="en-US" sz="1600" kern="1200" dirty="0"/>
            <a:t>存在</a:t>
          </a:r>
        </a:p>
      </dsp:txBody>
      <dsp:txXfrm>
        <a:off x="2599909" y="2150572"/>
        <a:ext cx="1789100" cy="867559"/>
      </dsp:txXfrm>
    </dsp:sp>
    <dsp:sp modelId="{F3AEB51E-FA79-4E5C-9752-C0DF2CD73F15}">
      <dsp:nvSpPr>
        <dsp:cNvPr id="0" name=""/>
        <dsp:cNvSpPr/>
      </dsp:nvSpPr>
      <dsp:spPr>
        <a:xfrm rot="4677">
          <a:off x="4416000" y="2569568"/>
          <a:ext cx="1856170" cy="32092"/>
        </a:xfrm>
        <a:custGeom>
          <a:avLst/>
          <a:gdLst/>
          <a:ahLst/>
          <a:cxnLst/>
          <a:rect l="0" t="0" r="0" b="0"/>
          <a:pathLst>
            <a:path>
              <a:moveTo>
                <a:pt x="0" y="16046"/>
              </a:moveTo>
              <a:lnTo>
                <a:pt x="1856170"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zh-TW" altLang="en-US" sz="700" kern="1200"/>
        </a:p>
      </dsp:txBody>
      <dsp:txXfrm>
        <a:off x="5297681" y="2539210"/>
        <a:ext cx="92808" cy="92808"/>
      </dsp:txXfrm>
    </dsp:sp>
    <dsp:sp modelId="{1184ADF3-9A99-4C09-9432-6752B0C77831}">
      <dsp:nvSpPr>
        <dsp:cNvPr id="0" name=""/>
        <dsp:cNvSpPr/>
      </dsp:nvSpPr>
      <dsp:spPr>
        <a:xfrm>
          <a:off x="6272170" y="2126106"/>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299161" y="2153097"/>
        <a:ext cx="1789100" cy="867559"/>
      </dsp:txXfrm>
    </dsp:sp>
    <dsp:sp modelId="{4C2EDB8F-3064-46CA-B393-ECC5254714EE}">
      <dsp:nvSpPr>
        <dsp:cNvPr id="0" name=""/>
        <dsp:cNvSpPr/>
      </dsp:nvSpPr>
      <dsp:spPr>
        <a:xfrm>
          <a:off x="2572918" y="3472667"/>
          <a:ext cx="1843082" cy="14026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處罰要件事實</a:t>
          </a:r>
          <a:endParaRPr lang="en-US" altLang="zh-TW" sz="1600" kern="1200" dirty="0"/>
        </a:p>
        <a:p>
          <a:pPr marL="0" lvl="0" indent="0" algn="ctr" defTabSz="711200">
            <a:lnSpc>
              <a:spcPct val="90000"/>
            </a:lnSpc>
            <a:spcBef>
              <a:spcPct val="0"/>
            </a:spcBef>
            <a:spcAft>
              <a:spcPct val="35000"/>
            </a:spcAft>
            <a:buNone/>
          </a:pPr>
          <a:r>
            <a:rPr lang="zh-TW" altLang="en-US" sz="1600" kern="1200" dirty="0"/>
            <a:t>（包含減少或免除稅捐的要件事實不存在及所導致之漏稅結果）</a:t>
          </a:r>
        </a:p>
      </dsp:txBody>
      <dsp:txXfrm>
        <a:off x="2614001" y="3513750"/>
        <a:ext cx="1760916" cy="1320521"/>
      </dsp:txXfrm>
    </dsp:sp>
    <dsp:sp modelId="{1E780E62-9A4B-447E-960C-1D634FBAB61E}">
      <dsp:nvSpPr>
        <dsp:cNvPr id="0" name=""/>
        <dsp:cNvSpPr/>
      </dsp:nvSpPr>
      <dsp:spPr>
        <a:xfrm rot="20650959">
          <a:off x="4379477" y="3895040"/>
          <a:ext cx="1929217" cy="32092"/>
        </a:xfrm>
        <a:custGeom>
          <a:avLst/>
          <a:gdLst/>
          <a:ahLst/>
          <a:cxnLst/>
          <a:rect l="0" t="0" r="0" b="0"/>
          <a:pathLst>
            <a:path>
              <a:moveTo>
                <a:pt x="0" y="16046"/>
              </a:moveTo>
              <a:lnTo>
                <a:pt x="1929217"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zh-TW" altLang="en-US" sz="1100" kern="1200"/>
        </a:p>
      </dsp:txBody>
      <dsp:txXfrm>
        <a:off x="5295855" y="3862856"/>
        <a:ext cx="96460" cy="96460"/>
      </dsp:txXfrm>
    </dsp:sp>
    <dsp:sp modelId="{0AE2BE08-3FD1-49FA-8A66-A1C50B61B069}">
      <dsp:nvSpPr>
        <dsp:cNvPr id="0" name=""/>
        <dsp:cNvSpPr/>
      </dsp:nvSpPr>
      <dsp:spPr>
        <a:xfrm>
          <a:off x="6272170" y="3187390"/>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稅捐稽徵機關</a:t>
          </a:r>
          <a:endParaRPr lang="en-US" altLang="zh-TW" sz="1600" kern="1200" dirty="0"/>
        </a:p>
        <a:p>
          <a:pPr marL="0" lvl="0" indent="0" algn="ctr" defTabSz="711200">
            <a:lnSpc>
              <a:spcPct val="90000"/>
            </a:lnSpc>
            <a:spcBef>
              <a:spcPct val="0"/>
            </a:spcBef>
            <a:spcAft>
              <a:spcPct val="35000"/>
            </a:spcAft>
            <a:buNone/>
          </a:pPr>
          <a:r>
            <a:rPr lang="zh-TW" altLang="en-US" sz="1600" kern="1200" dirty="0"/>
            <a:t>負客觀舉證責任</a:t>
          </a:r>
        </a:p>
      </dsp:txBody>
      <dsp:txXfrm>
        <a:off x="6299161" y="3214381"/>
        <a:ext cx="1789100" cy="867559"/>
      </dsp:txXfrm>
    </dsp:sp>
    <dsp:sp modelId="{0CD0E28A-C9C2-4890-8A23-A030ED91EEAC}">
      <dsp:nvSpPr>
        <dsp:cNvPr id="0" name=""/>
        <dsp:cNvSpPr/>
      </dsp:nvSpPr>
      <dsp:spPr>
        <a:xfrm rot="962866">
          <a:off x="4378369" y="4424926"/>
          <a:ext cx="1931433" cy="32092"/>
        </a:xfrm>
        <a:custGeom>
          <a:avLst/>
          <a:gdLst/>
          <a:ahLst/>
          <a:cxnLst/>
          <a:rect l="0" t="0" r="0" b="0"/>
          <a:pathLst>
            <a:path>
              <a:moveTo>
                <a:pt x="0" y="16046"/>
              </a:moveTo>
              <a:lnTo>
                <a:pt x="1931433" y="16046"/>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zh-TW" altLang="en-US" sz="1100" kern="1200"/>
        </a:p>
      </dsp:txBody>
      <dsp:txXfrm>
        <a:off x="5295799" y="4392686"/>
        <a:ext cx="96571" cy="96571"/>
      </dsp:txXfrm>
    </dsp:sp>
    <dsp:sp modelId="{1EBD8B1E-02AD-4C35-A06C-FA9E4C25E6C3}">
      <dsp:nvSpPr>
        <dsp:cNvPr id="0" name=""/>
        <dsp:cNvSpPr/>
      </dsp:nvSpPr>
      <dsp:spPr>
        <a:xfrm>
          <a:off x="6272170" y="4247163"/>
          <a:ext cx="1843082" cy="92154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zh-TW" altLang="en-US" sz="1600" kern="1200" dirty="0"/>
            <a:t>納稅義務人</a:t>
          </a:r>
          <a:endParaRPr lang="en-US" altLang="zh-TW" sz="1600" kern="1200" dirty="0"/>
        </a:p>
        <a:p>
          <a:pPr marL="0" lvl="0" indent="0" algn="ctr" defTabSz="711200">
            <a:lnSpc>
              <a:spcPct val="90000"/>
            </a:lnSpc>
            <a:spcBef>
              <a:spcPct val="0"/>
            </a:spcBef>
            <a:spcAft>
              <a:spcPct val="35000"/>
            </a:spcAft>
            <a:buNone/>
          </a:pPr>
          <a:r>
            <a:rPr lang="zh-TW" altLang="en-US" sz="1600" kern="1200" dirty="0"/>
            <a:t>無協力義務</a:t>
          </a:r>
        </a:p>
      </dsp:txBody>
      <dsp:txXfrm>
        <a:off x="6299161" y="4274154"/>
        <a:ext cx="1789100" cy="8675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9BE05-02EE-4ECB-B05A-47E4A3F56E6F}">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114300" lvl="1" indent="-114300" algn="l" defTabSz="533400">
            <a:lnSpc>
              <a:spcPct val="90000"/>
            </a:lnSpc>
            <a:spcBef>
              <a:spcPct val="0"/>
            </a:spcBef>
            <a:spcAft>
              <a:spcPct val="15000"/>
            </a:spcAft>
            <a:buChar char="•"/>
          </a:pPr>
          <a:r>
            <a:rPr lang="zh-TW" altLang="en-US" sz="1200" kern="1200" dirty="0"/>
            <a:t>不含關務的比例大約在</a:t>
          </a:r>
          <a:r>
            <a:rPr lang="en-US" altLang="zh-TW" sz="1200" kern="1200" dirty="0"/>
            <a:t>11.04</a:t>
          </a:r>
          <a:r>
            <a:rPr lang="zh-TW" altLang="en-US" sz="1200" kern="1200" dirty="0"/>
            <a:t>％至</a:t>
          </a:r>
          <a:r>
            <a:rPr lang="en-US" altLang="zh-TW" sz="1200" kern="1200" dirty="0"/>
            <a:t>25.98</a:t>
          </a:r>
          <a:r>
            <a:rPr lang="zh-TW" altLang="en-US" sz="1200" kern="1200" dirty="0"/>
            <a:t>％間</a:t>
          </a:r>
        </a:p>
        <a:p>
          <a:pPr marL="114300" lvl="1" indent="-114300" algn="l" defTabSz="533400">
            <a:lnSpc>
              <a:spcPct val="90000"/>
            </a:lnSpc>
            <a:spcBef>
              <a:spcPct val="0"/>
            </a:spcBef>
            <a:spcAft>
              <a:spcPct val="15000"/>
            </a:spcAft>
            <a:buChar char="•"/>
          </a:pPr>
          <a:r>
            <a:rPr lang="zh-TW" sz="1200" kern="1200" dirty="0"/>
            <a:t>含關務的比例大約在</a:t>
          </a:r>
          <a:r>
            <a:rPr lang="en-US" altLang="zh-TW" sz="1200" kern="1200" dirty="0"/>
            <a:t>15.57</a:t>
          </a:r>
          <a:r>
            <a:rPr lang="en-US" sz="1200" kern="1200" dirty="0"/>
            <a:t>%</a:t>
          </a:r>
          <a:r>
            <a:rPr lang="zh-TW" sz="1200" kern="1200" dirty="0"/>
            <a:t>至</a:t>
          </a:r>
          <a:r>
            <a:rPr lang="en-US" sz="1200" kern="1200" dirty="0"/>
            <a:t>28.1%</a:t>
          </a:r>
          <a:r>
            <a:rPr lang="zh-TW" sz="1200" kern="1200" dirty="0"/>
            <a:t>間</a:t>
          </a:r>
          <a:endParaRPr lang="zh-TW" altLang="en-US" sz="1200" kern="1200" dirty="0"/>
        </a:p>
      </dsp:txBody>
      <dsp:txXfrm rot="10800000">
        <a:off x="1652399" y="0"/>
        <a:ext cx="1587600" cy="1646237"/>
      </dsp:txXfrm>
    </dsp:sp>
    <dsp:sp modelId="{46C26DE7-53FB-43E9-BD83-F001CAE73771}">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550800" y="0"/>
        <a:ext cx="1101600" cy="1646237"/>
      </dsp:txXfrm>
    </dsp:sp>
    <dsp:sp modelId="{6EDA10F3-EB51-4681-BF1A-E63C8F32A69D}">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sz="3400" kern="1200" dirty="0"/>
            <a:t>地方法院行政訴訟庭</a:t>
          </a:r>
          <a:endParaRPr lang="zh-TW" altLang="en-US" sz="3400" kern="1200" dirty="0"/>
        </a:p>
      </dsp:txBody>
      <dsp:txXfrm>
        <a:off x="385559" y="1646237"/>
        <a:ext cx="1432080" cy="16462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99BE05-02EE-4ECB-B05A-47E4A3F56E6F}">
      <dsp:nvSpPr>
        <dsp:cNvPr id="0" name=""/>
        <dsp:cNvSpPr/>
      </dsp:nvSpPr>
      <dsp:spPr>
        <a:xfrm rot="10800000">
          <a:off x="1101599" y="0"/>
          <a:ext cx="2138400" cy="1646237"/>
        </a:xfrm>
        <a:prstGeom prst="nonIsoscelesTrapezoid">
          <a:avLst>
            <a:gd name="adj1" fmla="val 0"/>
            <a:gd name="adj2" fmla="val 33458"/>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sz="1200" kern="1200" dirty="0"/>
            <a:t>不含關務的比例大約在</a:t>
          </a:r>
          <a:r>
            <a:rPr lang="en-US" altLang="zh-TW" sz="1200" kern="1200" dirty="0"/>
            <a:t>10.74</a:t>
          </a:r>
          <a:r>
            <a:rPr lang="en-US" sz="1200" kern="1200" dirty="0"/>
            <a:t>%</a:t>
          </a:r>
          <a:r>
            <a:rPr lang="zh-TW" sz="1200" kern="1200" dirty="0"/>
            <a:t>至</a:t>
          </a:r>
          <a:r>
            <a:rPr lang="en-US" sz="1200" kern="1200" dirty="0"/>
            <a:t>38.97%</a:t>
          </a:r>
          <a:r>
            <a:rPr lang="zh-TW" sz="1200" kern="1200" dirty="0"/>
            <a:t>間</a:t>
          </a:r>
          <a:endParaRPr lang="zh-TW" altLang="en-US" sz="1200" kern="1200" dirty="0"/>
        </a:p>
        <a:p>
          <a:pPr marL="114300" lvl="1" indent="-114300" algn="l" defTabSz="533400">
            <a:lnSpc>
              <a:spcPct val="90000"/>
            </a:lnSpc>
            <a:spcBef>
              <a:spcPct val="0"/>
            </a:spcBef>
            <a:spcAft>
              <a:spcPct val="15000"/>
            </a:spcAft>
            <a:buChar char="•"/>
          </a:pPr>
          <a:r>
            <a:rPr lang="zh-TW" sz="1200" kern="1200" dirty="0"/>
            <a:t>含關務的比例大約在</a:t>
          </a:r>
          <a:r>
            <a:rPr lang="en-US" altLang="zh-TW" sz="1200" kern="1200" dirty="0"/>
            <a:t>11.34</a:t>
          </a:r>
          <a:r>
            <a:rPr lang="en-US" sz="1200" kern="1200" dirty="0"/>
            <a:t>%</a:t>
          </a:r>
          <a:r>
            <a:rPr lang="zh-TW" sz="1200" kern="1200" dirty="0"/>
            <a:t>至</a:t>
          </a:r>
          <a:r>
            <a:rPr lang="en-US" sz="1200" kern="1200" dirty="0"/>
            <a:t>41.75%</a:t>
          </a:r>
          <a:r>
            <a:rPr lang="zh-TW" sz="1200" kern="1200" dirty="0"/>
            <a:t>間</a:t>
          </a:r>
          <a:endParaRPr lang="zh-TW" altLang="en-US" sz="1200" kern="1200" dirty="0"/>
        </a:p>
      </dsp:txBody>
      <dsp:txXfrm rot="10800000">
        <a:off x="1652399" y="0"/>
        <a:ext cx="1587600" cy="1646237"/>
      </dsp:txXfrm>
    </dsp:sp>
    <dsp:sp modelId="{46C26DE7-53FB-43E9-BD83-F001CAE73771}">
      <dsp:nvSpPr>
        <dsp:cNvPr id="0" name=""/>
        <dsp:cNvSpPr/>
      </dsp:nvSpPr>
      <dsp:spPr>
        <a:xfrm>
          <a:off x="550800" y="0"/>
          <a:ext cx="1101600" cy="1646237"/>
        </a:xfrm>
        <a:prstGeom prst="trapezoid">
          <a:avLst>
            <a:gd name="adj" fmla="val 5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最高行政法院</a:t>
          </a:r>
        </a:p>
      </dsp:txBody>
      <dsp:txXfrm>
        <a:off x="550800" y="0"/>
        <a:ext cx="1101600" cy="1646237"/>
      </dsp:txXfrm>
    </dsp:sp>
    <dsp:sp modelId="{C6B58E60-5021-410B-9425-437E9B940C8E}">
      <dsp:nvSpPr>
        <dsp:cNvPr id="0" name=""/>
        <dsp:cNvSpPr/>
      </dsp:nvSpPr>
      <dsp:spPr>
        <a:xfrm rot="10800000">
          <a:off x="1652400" y="1646237"/>
          <a:ext cx="1587600" cy="1646237"/>
        </a:xfrm>
        <a:prstGeom prst="nonIsoscelesTrapezoid">
          <a:avLst>
            <a:gd name="adj1" fmla="val 0"/>
            <a:gd name="adj2" fmla="val 34694"/>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zh-TW" altLang="en-US" sz="1200" kern="1200" dirty="0"/>
            <a:t>不含關務的比例大約在</a:t>
          </a:r>
          <a:r>
            <a:rPr lang="en-US" altLang="zh-TW" sz="1200" kern="1200" dirty="0"/>
            <a:t>7.15</a:t>
          </a:r>
          <a:r>
            <a:rPr lang="zh-TW" altLang="en-US" sz="1200" kern="1200" dirty="0"/>
            <a:t>％至</a:t>
          </a:r>
          <a:r>
            <a:rPr lang="en-US" altLang="zh-TW" sz="1200" kern="1200" dirty="0"/>
            <a:t>27.67</a:t>
          </a:r>
          <a:r>
            <a:rPr lang="zh-TW" altLang="en-US" sz="1200" kern="1200" dirty="0"/>
            <a:t>％間</a:t>
          </a:r>
        </a:p>
        <a:p>
          <a:pPr marL="114300" lvl="1" indent="-114300" algn="l" defTabSz="533400">
            <a:lnSpc>
              <a:spcPct val="90000"/>
            </a:lnSpc>
            <a:spcBef>
              <a:spcPct val="0"/>
            </a:spcBef>
            <a:spcAft>
              <a:spcPct val="15000"/>
            </a:spcAft>
            <a:buChar char="•"/>
          </a:pPr>
          <a:r>
            <a:rPr lang="zh-TW" sz="1200" kern="1200" dirty="0"/>
            <a:t>含關務的比例大約</a:t>
          </a:r>
          <a:r>
            <a:rPr lang="en-US" altLang="zh-TW" sz="1200" kern="1200" dirty="0"/>
            <a:t>8.45</a:t>
          </a:r>
          <a:r>
            <a:rPr lang="en-US" sz="1200" kern="1200" dirty="0"/>
            <a:t>%</a:t>
          </a:r>
          <a:r>
            <a:rPr lang="zh-TW" sz="1200" kern="1200" dirty="0"/>
            <a:t>至</a:t>
          </a:r>
          <a:r>
            <a:rPr lang="en-US" sz="1200" kern="1200" dirty="0"/>
            <a:t>29.74%</a:t>
          </a:r>
          <a:r>
            <a:rPr lang="zh-TW" sz="1200" kern="1200" dirty="0"/>
            <a:t>間</a:t>
          </a:r>
          <a:endParaRPr lang="zh-TW" altLang="en-US" sz="1200" kern="1200" dirty="0"/>
        </a:p>
      </dsp:txBody>
      <dsp:txXfrm rot="10800000">
        <a:off x="2203199" y="1646237"/>
        <a:ext cx="1036800" cy="1646237"/>
      </dsp:txXfrm>
    </dsp:sp>
    <dsp:sp modelId="{6EDA10F3-EB51-4681-BF1A-E63C8F32A69D}">
      <dsp:nvSpPr>
        <dsp:cNvPr id="0" name=""/>
        <dsp:cNvSpPr/>
      </dsp:nvSpPr>
      <dsp:spPr>
        <a:xfrm>
          <a:off x="0" y="1646237"/>
          <a:ext cx="2203200" cy="1646237"/>
        </a:xfrm>
        <a:prstGeom prst="trapezoid">
          <a:avLst>
            <a:gd name="adj" fmla="val 334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zh-TW" altLang="en-US" sz="3400" kern="1200" dirty="0"/>
            <a:t>高等行政法院</a:t>
          </a:r>
        </a:p>
      </dsp:txBody>
      <dsp:txXfrm>
        <a:off x="385559" y="1646237"/>
        <a:ext cx="1432080" cy="164623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445941" y="2049663"/>
          <a:ext cx="1440002" cy="144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656824" y="2260546"/>
        <a:ext cx="1018236" cy="1018236"/>
      </dsp:txXfrm>
    </dsp:sp>
    <dsp:sp modelId="{592D4026-F976-4564-A492-3FF3EDDF74A5}">
      <dsp:nvSpPr>
        <dsp:cNvPr id="0" name=""/>
        <dsp:cNvSpPr/>
      </dsp:nvSpPr>
      <dsp:spPr>
        <a:xfrm rot="12900000">
          <a:off x="553893"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20458"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積極事實</a:t>
          </a:r>
        </a:p>
      </dsp:txBody>
      <dsp:txXfrm>
        <a:off x="52090" y="1200143"/>
        <a:ext cx="1196735" cy="1016735"/>
      </dsp:txXfrm>
    </dsp:sp>
    <dsp:sp modelId="{CF53228D-62E3-4379-83D2-452882778F87}">
      <dsp:nvSpPr>
        <dsp:cNvPr id="0" name=""/>
        <dsp:cNvSpPr/>
      </dsp:nvSpPr>
      <dsp:spPr>
        <a:xfrm rot="16200000">
          <a:off x="1631987" y="125872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535942" y="379600"/>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外界事實</a:t>
          </a:r>
        </a:p>
      </dsp:txBody>
      <dsp:txXfrm>
        <a:off x="1567574" y="411232"/>
        <a:ext cx="1196735" cy="1016735"/>
      </dsp:txXfrm>
    </dsp:sp>
    <dsp:sp modelId="{02FE2F87-5392-4B79-BD77-DED19C7772AC}">
      <dsp:nvSpPr>
        <dsp:cNvPr id="0" name=""/>
        <dsp:cNvSpPr/>
      </dsp:nvSpPr>
      <dsp:spPr>
        <a:xfrm rot="19500000">
          <a:off x="2710081"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3051426"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變態事實</a:t>
          </a:r>
        </a:p>
      </dsp:txBody>
      <dsp:txXfrm>
        <a:off x="3083058" y="1200143"/>
        <a:ext cx="1196735" cy="10167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法律原則</a:t>
          </a:r>
          <a:endParaRPr lang="en-US" altLang="zh-TW" sz="2000" kern="1200" dirty="0"/>
        </a:p>
        <a:p>
          <a:pPr marL="0" lvl="0" indent="0" algn="ctr" defTabSz="889000">
            <a:lnSpc>
              <a:spcPct val="90000"/>
            </a:lnSpc>
            <a:spcBef>
              <a:spcPct val="0"/>
            </a:spcBef>
            <a:spcAft>
              <a:spcPct val="35000"/>
            </a:spcAft>
            <a:buNone/>
          </a:pPr>
          <a:r>
            <a:rPr lang="zh-TW" altLang="en-US" sz="2000" kern="1200" dirty="0"/>
            <a:t>規定事實</a:t>
          </a:r>
        </a:p>
      </dsp:txBody>
      <dsp:txXfrm>
        <a:off x="1326104" y="131307"/>
        <a:ext cx="1196736" cy="10167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zh-TW" altLang="en-US" sz="1900" kern="1200" dirty="0"/>
            <a:t>主張之當事人負舉證責任</a:t>
          </a:r>
          <a:endParaRPr lang="en-US" altLang="zh-TW" sz="19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法律例外規定事實</a:t>
          </a:r>
        </a:p>
      </dsp:txBody>
      <dsp:txXfrm>
        <a:off x="1326104" y="131307"/>
        <a:ext cx="1196736" cy="101673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204471" y="1897831"/>
          <a:ext cx="1440001" cy="1440001"/>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t>主張權利存在者負舉證責任</a:t>
          </a:r>
          <a:endParaRPr lang="en-US" altLang="zh-TW" sz="1800" kern="1200" dirty="0"/>
        </a:p>
      </dsp:txBody>
      <dsp:txXfrm>
        <a:off x="1415354" y="2108714"/>
        <a:ext cx="1018235" cy="1018235"/>
      </dsp:txXfrm>
    </dsp:sp>
    <dsp:sp modelId="{592D4026-F976-4564-A492-3FF3EDDF74A5}">
      <dsp:nvSpPr>
        <dsp:cNvPr id="0" name=""/>
        <dsp:cNvSpPr/>
      </dsp:nvSpPr>
      <dsp:spPr>
        <a:xfrm rot="16200000">
          <a:off x="1329993" y="1045369"/>
          <a:ext cx="1188958" cy="47134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1294472" y="99675"/>
          <a:ext cx="1260000" cy="107999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權利產生規範要件事實</a:t>
          </a:r>
        </a:p>
      </dsp:txBody>
      <dsp:txXfrm>
        <a:off x="1326104" y="131307"/>
        <a:ext cx="1196736" cy="10167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F71DCF-F47E-4D68-B576-2B563BF3E4B7}">
      <dsp:nvSpPr>
        <dsp:cNvPr id="0" name=""/>
        <dsp:cNvSpPr/>
      </dsp:nvSpPr>
      <dsp:spPr>
        <a:xfrm>
          <a:off x="1445941" y="2049663"/>
          <a:ext cx="1440002" cy="1440002"/>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zh-TW" altLang="en-US" sz="1800" kern="1200" dirty="0"/>
            <a:t>主張權利不存在者負舉證責任</a:t>
          </a:r>
          <a:endParaRPr lang="en-US" altLang="zh-TW" sz="1800" kern="1200" dirty="0"/>
        </a:p>
      </dsp:txBody>
      <dsp:txXfrm>
        <a:off x="1656824" y="2260546"/>
        <a:ext cx="1018236" cy="1018236"/>
      </dsp:txXfrm>
    </dsp:sp>
    <dsp:sp modelId="{592D4026-F976-4564-A492-3FF3EDDF74A5}">
      <dsp:nvSpPr>
        <dsp:cNvPr id="0" name=""/>
        <dsp:cNvSpPr/>
      </dsp:nvSpPr>
      <dsp:spPr>
        <a:xfrm rot="12900000">
          <a:off x="553893"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D1F1BE-42ED-4AA7-BA95-06BD2EFC283D}">
      <dsp:nvSpPr>
        <dsp:cNvPr id="0" name=""/>
        <dsp:cNvSpPr/>
      </dsp:nvSpPr>
      <dsp:spPr>
        <a:xfrm>
          <a:off x="20458"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權利妨礙規範要件事實</a:t>
          </a:r>
        </a:p>
      </dsp:txBody>
      <dsp:txXfrm>
        <a:off x="52090" y="1200143"/>
        <a:ext cx="1196735" cy="1016735"/>
      </dsp:txXfrm>
    </dsp:sp>
    <dsp:sp modelId="{CF53228D-62E3-4379-83D2-452882778F87}">
      <dsp:nvSpPr>
        <dsp:cNvPr id="0" name=""/>
        <dsp:cNvSpPr/>
      </dsp:nvSpPr>
      <dsp:spPr>
        <a:xfrm rot="16200000">
          <a:off x="1631987" y="125872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45C2AD8-19C3-4C3E-B107-120BA85235F8}">
      <dsp:nvSpPr>
        <dsp:cNvPr id="0" name=""/>
        <dsp:cNvSpPr/>
      </dsp:nvSpPr>
      <dsp:spPr>
        <a:xfrm>
          <a:off x="1535942" y="379600"/>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權利消滅規範要件事實</a:t>
          </a:r>
        </a:p>
      </dsp:txBody>
      <dsp:txXfrm>
        <a:off x="1567574" y="411232"/>
        <a:ext cx="1196735" cy="1016735"/>
      </dsp:txXfrm>
    </dsp:sp>
    <dsp:sp modelId="{02FE2F87-5392-4B79-BD77-DED19C7772AC}">
      <dsp:nvSpPr>
        <dsp:cNvPr id="0" name=""/>
        <dsp:cNvSpPr/>
      </dsp:nvSpPr>
      <dsp:spPr>
        <a:xfrm rot="19500000">
          <a:off x="2710081" y="1819941"/>
          <a:ext cx="1067909" cy="389666"/>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08E7C3-AB8A-47B0-912A-6A1C0270276B}">
      <dsp:nvSpPr>
        <dsp:cNvPr id="0" name=""/>
        <dsp:cNvSpPr/>
      </dsp:nvSpPr>
      <dsp:spPr>
        <a:xfrm>
          <a:off x="3051426" y="1168511"/>
          <a:ext cx="1259999" cy="10799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889000">
            <a:lnSpc>
              <a:spcPct val="90000"/>
            </a:lnSpc>
            <a:spcBef>
              <a:spcPct val="0"/>
            </a:spcBef>
            <a:spcAft>
              <a:spcPct val="35000"/>
            </a:spcAft>
            <a:buNone/>
          </a:pPr>
          <a:r>
            <a:rPr lang="zh-TW" altLang="en-US" sz="2000" kern="1200" dirty="0"/>
            <a:t>權利排除規範要件事實</a:t>
          </a:r>
        </a:p>
      </dsp:txBody>
      <dsp:txXfrm>
        <a:off x="3083058" y="1200143"/>
        <a:ext cx="1196735" cy="101673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70E620-303F-471B-A0E1-71AEA44E2E84}">
      <dsp:nvSpPr>
        <dsp:cNvPr id="0" name=""/>
        <dsp:cNvSpPr/>
      </dsp:nvSpPr>
      <dsp:spPr>
        <a:xfrm>
          <a:off x="3102" y="2174347"/>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zh-TW" altLang="en-US" sz="3200" kern="1200" dirty="0"/>
            <a:t>待證事實</a:t>
          </a:r>
        </a:p>
      </dsp:txBody>
      <dsp:txXfrm>
        <a:off x="34402" y="2205647"/>
        <a:ext cx="2074714" cy="1006057"/>
      </dsp:txXfrm>
    </dsp:sp>
    <dsp:sp modelId="{C0C640E1-A200-4D71-A489-FB4E9FCEF131}">
      <dsp:nvSpPr>
        <dsp:cNvPr id="0" name=""/>
        <dsp:cNvSpPr/>
      </dsp:nvSpPr>
      <dsp:spPr>
        <a:xfrm rot="19457599">
          <a:off x="2041457" y="2383683"/>
          <a:ext cx="1052844" cy="35507"/>
        </a:xfrm>
        <a:custGeom>
          <a:avLst/>
          <a:gdLst/>
          <a:ahLst/>
          <a:cxnLst/>
          <a:rect l="0" t="0" r="0" b="0"/>
          <a:pathLst>
            <a:path>
              <a:moveTo>
                <a:pt x="0" y="17753"/>
              </a:moveTo>
              <a:lnTo>
                <a:pt x="1052844" y="1775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2541558" y="2375115"/>
        <a:ext cx="52642" cy="52642"/>
      </dsp:txXfrm>
    </dsp:sp>
    <dsp:sp modelId="{B2E6F1B4-91E2-4837-A7DD-0989D1563975}">
      <dsp:nvSpPr>
        <dsp:cNvPr id="0" name=""/>
        <dsp:cNvSpPr/>
      </dsp:nvSpPr>
      <dsp:spPr>
        <a:xfrm>
          <a:off x="2995342" y="1559869"/>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當事人能支配之生活範圍</a:t>
          </a:r>
        </a:p>
      </dsp:txBody>
      <dsp:txXfrm>
        <a:off x="3026642" y="1591169"/>
        <a:ext cx="2074714" cy="1006057"/>
      </dsp:txXfrm>
    </dsp:sp>
    <dsp:sp modelId="{9DEE472B-6A93-433D-97E6-E49FEF255D27}">
      <dsp:nvSpPr>
        <dsp:cNvPr id="0" name=""/>
        <dsp:cNvSpPr/>
      </dsp:nvSpPr>
      <dsp:spPr>
        <a:xfrm>
          <a:off x="5132657" y="2076444"/>
          <a:ext cx="854925" cy="35507"/>
        </a:xfrm>
        <a:custGeom>
          <a:avLst/>
          <a:gdLst/>
          <a:ahLst/>
          <a:cxnLst/>
          <a:rect l="0" t="0" r="0" b="0"/>
          <a:pathLst>
            <a:path>
              <a:moveTo>
                <a:pt x="0" y="17753"/>
              </a:moveTo>
              <a:lnTo>
                <a:pt x="854925" y="1775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5538747" y="2072824"/>
        <a:ext cx="42746" cy="42746"/>
      </dsp:txXfrm>
    </dsp:sp>
    <dsp:sp modelId="{0EE4BD2B-B8A3-4929-8825-DF871657C159}">
      <dsp:nvSpPr>
        <dsp:cNvPr id="0" name=""/>
        <dsp:cNvSpPr/>
      </dsp:nvSpPr>
      <dsp:spPr>
        <a:xfrm>
          <a:off x="5987583" y="1559869"/>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負舉證責任</a:t>
          </a:r>
        </a:p>
      </dsp:txBody>
      <dsp:txXfrm>
        <a:off x="6018883" y="1591169"/>
        <a:ext cx="2074714" cy="1006057"/>
      </dsp:txXfrm>
    </dsp:sp>
    <dsp:sp modelId="{5A1F0A64-04CD-4DF6-A6E3-3227E56F5B81}">
      <dsp:nvSpPr>
        <dsp:cNvPr id="0" name=""/>
        <dsp:cNvSpPr/>
      </dsp:nvSpPr>
      <dsp:spPr>
        <a:xfrm rot="2142401">
          <a:off x="2041457" y="2998161"/>
          <a:ext cx="1052844" cy="35507"/>
        </a:xfrm>
        <a:custGeom>
          <a:avLst/>
          <a:gdLst/>
          <a:ahLst/>
          <a:cxnLst/>
          <a:rect l="0" t="0" r="0" b="0"/>
          <a:pathLst>
            <a:path>
              <a:moveTo>
                <a:pt x="0" y="17753"/>
              </a:moveTo>
              <a:lnTo>
                <a:pt x="1052844" y="1775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2541558" y="2989593"/>
        <a:ext cx="52642" cy="52642"/>
      </dsp:txXfrm>
    </dsp:sp>
    <dsp:sp modelId="{B7B01997-16DA-4440-B67E-B84700988F47}">
      <dsp:nvSpPr>
        <dsp:cNvPr id="0" name=""/>
        <dsp:cNvSpPr/>
      </dsp:nvSpPr>
      <dsp:spPr>
        <a:xfrm>
          <a:off x="2995342" y="2788825"/>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當事人不能支配之生活範圍</a:t>
          </a:r>
        </a:p>
      </dsp:txBody>
      <dsp:txXfrm>
        <a:off x="3026642" y="2820125"/>
        <a:ext cx="2074714" cy="1006057"/>
      </dsp:txXfrm>
    </dsp:sp>
    <dsp:sp modelId="{0234D9E2-0AEA-41E2-9BCD-6158B2BCFB81}">
      <dsp:nvSpPr>
        <dsp:cNvPr id="0" name=""/>
        <dsp:cNvSpPr/>
      </dsp:nvSpPr>
      <dsp:spPr>
        <a:xfrm>
          <a:off x="5132657" y="3305400"/>
          <a:ext cx="854925" cy="35507"/>
        </a:xfrm>
        <a:custGeom>
          <a:avLst/>
          <a:gdLst/>
          <a:ahLst/>
          <a:cxnLst/>
          <a:rect l="0" t="0" r="0" b="0"/>
          <a:pathLst>
            <a:path>
              <a:moveTo>
                <a:pt x="0" y="17753"/>
              </a:moveTo>
              <a:lnTo>
                <a:pt x="854925" y="17753"/>
              </a:lnTo>
            </a:path>
          </a:pathLst>
        </a:custGeom>
        <a:noFill/>
        <a:ln w="127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zh-TW" altLang="en-US" sz="500" kern="1200"/>
        </a:p>
      </dsp:txBody>
      <dsp:txXfrm>
        <a:off x="5538747" y="3301780"/>
        <a:ext cx="42746" cy="42746"/>
      </dsp:txXfrm>
    </dsp:sp>
    <dsp:sp modelId="{0C596036-3409-4936-B5DB-E7AC49452C90}">
      <dsp:nvSpPr>
        <dsp:cNvPr id="0" name=""/>
        <dsp:cNvSpPr/>
      </dsp:nvSpPr>
      <dsp:spPr>
        <a:xfrm>
          <a:off x="5987583" y="2788825"/>
          <a:ext cx="2137314" cy="106865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zh-TW" altLang="en-US" sz="2400" kern="1200" dirty="0"/>
            <a:t>不負舉證責任</a:t>
          </a:r>
          <a:endParaRPr lang="en-US" altLang="zh-TW" sz="2400" kern="1200" dirty="0"/>
        </a:p>
      </dsp:txBody>
      <dsp:txXfrm>
        <a:off x="6018883" y="2820125"/>
        <a:ext cx="2074714" cy="1006057"/>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3" y="5"/>
            <a:ext cx="3079200" cy="513858"/>
          </a:xfrm>
          <a:prstGeom prst="rect">
            <a:avLst/>
          </a:prstGeom>
        </p:spPr>
        <p:txBody>
          <a:bodyPr vert="horz" lIns="94771" tIns="47385" rIns="94771" bIns="47385" rtlCol="0"/>
          <a:lstStyle>
            <a:lvl1pPr algn="l">
              <a:defRPr sz="1300"/>
            </a:lvl1pPr>
          </a:lstStyle>
          <a:p>
            <a:endParaRPr lang="zh-TW" altLang="en-US"/>
          </a:p>
        </p:txBody>
      </p:sp>
      <p:sp>
        <p:nvSpPr>
          <p:cNvPr id="3" name="日期版面配置區 2"/>
          <p:cNvSpPr>
            <a:spLocks noGrp="1"/>
          </p:cNvSpPr>
          <p:nvPr>
            <p:ph type="dt" sz="quarter" idx="1"/>
          </p:nvPr>
        </p:nvSpPr>
        <p:spPr>
          <a:xfrm>
            <a:off x="4023205" y="5"/>
            <a:ext cx="3079200" cy="513858"/>
          </a:xfrm>
          <a:prstGeom prst="rect">
            <a:avLst/>
          </a:prstGeom>
        </p:spPr>
        <p:txBody>
          <a:bodyPr vert="horz" lIns="94771" tIns="47385" rIns="94771" bIns="47385" rtlCol="0"/>
          <a:lstStyle>
            <a:lvl1pPr algn="r">
              <a:defRPr sz="1300"/>
            </a:lvl1pPr>
          </a:lstStyle>
          <a:p>
            <a:fld id="{1600FB03-A001-4523-AEC8-B5CB11A84446}" type="datetimeFigureOut">
              <a:rPr lang="zh-TW" altLang="en-US" smtClean="0"/>
              <a:pPr/>
              <a:t>2024/3/15</a:t>
            </a:fld>
            <a:endParaRPr lang="zh-TW" altLang="en-US"/>
          </a:p>
        </p:txBody>
      </p:sp>
      <p:sp>
        <p:nvSpPr>
          <p:cNvPr id="4" name="頁尾版面配置區 3"/>
          <p:cNvSpPr>
            <a:spLocks noGrp="1"/>
          </p:cNvSpPr>
          <p:nvPr>
            <p:ph type="ftr" sz="quarter" idx="2"/>
          </p:nvPr>
        </p:nvSpPr>
        <p:spPr>
          <a:xfrm>
            <a:off x="3" y="9720758"/>
            <a:ext cx="3079200" cy="513858"/>
          </a:xfrm>
          <a:prstGeom prst="rect">
            <a:avLst/>
          </a:prstGeom>
        </p:spPr>
        <p:txBody>
          <a:bodyPr vert="horz" lIns="94771" tIns="47385" rIns="94771" bIns="47385" rtlCol="0" anchor="b"/>
          <a:lstStyle>
            <a:lvl1pPr algn="l">
              <a:defRPr sz="1300"/>
            </a:lvl1pPr>
          </a:lstStyle>
          <a:p>
            <a:endParaRPr lang="zh-TW" altLang="en-US"/>
          </a:p>
        </p:txBody>
      </p:sp>
      <p:sp>
        <p:nvSpPr>
          <p:cNvPr id="5" name="投影片編號版面配置區 4"/>
          <p:cNvSpPr>
            <a:spLocks noGrp="1"/>
          </p:cNvSpPr>
          <p:nvPr>
            <p:ph type="sldNum" sz="quarter" idx="3"/>
          </p:nvPr>
        </p:nvSpPr>
        <p:spPr>
          <a:xfrm>
            <a:off x="4023205" y="9720758"/>
            <a:ext cx="3079200" cy="513858"/>
          </a:xfrm>
          <a:prstGeom prst="rect">
            <a:avLst/>
          </a:prstGeom>
        </p:spPr>
        <p:txBody>
          <a:bodyPr vert="horz" lIns="94771" tIns="47385" rIns="94771" bIns="47385" rtlCol="0" anchor="b"/>
          <a:lstStyle>
            <a:lvl1pPr algn="r">
              <a:defRPr sz="1300"/>
            </a:lvl1pPr>
          </a:lstStyle>
          <a:p>
            <a:fld id="{DE1E7B4E-C284-458A-9C40-FBDCB771131C}" type="slidenum">
              <a:rPr lang="zh-TW" altLang="en-US" smtClean="0"/>
              <a:pPr/>
              <a:t>‹#›</a:t>
            </a:fld>
            <a:endParaRPr lang="zh-TW" altLang="en-US"/>
          </a:p>
        </p:txBody>
      </p:sp>
    </p:spTree>
    <p:extLst>
      <p:ext uri="{BB962C8B-B14F-4D97-AF65-F5344CB8AC3E}">
        <p14:creationId xmlns:p14="http://schemas.microsoft.com/office/powerpoint/2010/main" val="21080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1"/>
            <a:ext cx="3078427" cy="513508"/>
          </a:xfrm>
          <a:prstGeom prst="rect">
            <a:avLst/>
          </a:prstGeom>
        </p:spPr>
        <p:txBody>
          <a:bodyPr vert="horz" lIns="94763" tIns="47381" rIns="94763" bIns="47381" rtlCol="0"/>
          <a:lstStyle>
            <a:lvl1pPr algn="l">
              <a:defRPr sz="1300"/>
            </a:lvl1pPr>
          </a:lstStyle>
          <a:p>
            <a:endParaRPr lang="zh-TW" altLang="en-US"/>
          </a:p>
        </p:txBody>
      </p:sp>
      <p:sp>
        <p:nvSpPr>
          <p:cNvPr id="3" name="日期版面配置區 2"/>
          <p:cNvSpPr>
            <a:spLocks noGrp="1"/>
          </p:cNvSpPr>
          <p:nvPr>
            <p:ph type="dt" idx="1"/>
          </p:nvPr>
        </p:nvSpPr>
        <p:spPr>
          <a:xfrm>
            <a:off x="4023996" y="1"/>
            <a:ext cx="3078427" cy="513508"/>
          </a:xfrm>
          <a:prstGeom prst="rect">
            <a:avLst/>
          </a:prstGeom>
        </p:spPr>
        <p:txBody>
          <a:bodyPr vert="horz" lIns="94763" tIns="47381" rIns="94763" bIns="47381" rtlCol="0"/>
          <a:lstStyle>
            <a:lvl1pPr algn="r">
              <a:defRPr sz="1300"/>
            </a:lvl1pPr>
          </a:lstStyle>
          <a:p>
            <a:fld id="{F887D95F-AB9C-4329-9ECA-1BCE9C9A0E9E}" type="datetimeFigureOut">
              <a:rPr lang="zh-TW" altLang="en-US" smtClean="0"/>
              <a:pPr/>
              <a:t>2024/3/15</a:t>
            </a:fld>
            <a:endParaRPr lang="zh-TW" altLang="en-US"/>
          </a:p>
        </p:txBody>
      </p:sp>
      <p:sp>
        <p:nvSpPr>
          <p:cNvPr id="4" name="投影片圖像版面配置區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763" tIns="47381" rIns="94763" bIns="47381" rtlCol="0" anchor="ctr"/>
          <a:lstStyle/>
          <a:p>
            <a:endParaRPr lang="zh-TW" altLang="en-US"/>
          </a:p>
        </p:txBody>
      </p:sp>
      <p:sp>
        <p:nvSpPr>
          <p:cNvPr id="5" name="備忘稿版面配置區 4"/>
          <p:cNvSpPr>
            <a:spLocks noGrp="1"/>
          </p:cNvSpPr>
          <p:nvPr>
            <p:ph type="body" sz="quarter" idx="3"/>
          </p:nvPr>
        </p:nvSpPr>
        <p:spPr>
          <a:xfrm>
            <a:off x="710407" y="4925411"/>
            <a:ext cx="5683250" cy="4029881"/>
          </a:xfrm>
          <a:prstGeom prst="rect">
            <a:avLst/>
          </a:prstGeom>
        </p:spPr>
        <p:txBody>
          <a:bodyPr vert="horz" lIns="94763" tIns="47381" rIns="94763" bIns="47381"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5" y="9721111"/>
            <a:ext cx="3078427" cy="513507"/>
          </a:xfrm>
          <a:prstGeom prst="rect">
            <a:avLst/>
          </a:prstGeom>
        </p:spPr>
        <p:txBody>
          <a:bodyPr vert="horz" lIns="94763" tIns="47381" rIns="94763" bIns="47381"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6" y="9721111"/>
            <a:ext cx="3078427" cy="513507"/>
          </a:xfrm>
          <a:prstGeom prst="rect">
            <a:avLst/>
          </a:prstGeom>
        </p:spPr>
        <p:txBody>
          <a:bodyPr vert="horz" lIns="94763" tIns="47381" rIns="94763" bIns="47381" rtlCol="0" anchor="b"/>
          <a:lstStyle>
            <a:lvl1pPr algn="r">
              <a:defRPr sz="1300"/>
            </a:lvl1pPr>
          </a:lstStyle>
          <a:p>
            <a:fld id="{736D03CD-A9AA-403B-ABBA-E4592D5F8642}" type="slidenum">
              <a:rPr lang="zh-TW" altLang="en-US" smtClean="0"/>
              <a:pPr/>
              <a:t>‹#›</a:t>
            </a:fld>
            <a:endParaRPr lang="zh-TW" altLang="en-US"/>
          </a:p>
        </p:txBody>
      </p:sp>
    </p:spTree>
    <p:extLst>
      <p:ext uri="{BB962C8B-B14F-4D97-AF65-F5344CB8AC3E}">
        <p14:creationId xmlns:p14="http://schemas.microsoft.com/office/powerpoint/2010/main" val="21759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36D03CD-A9AA-403B-ABBA-E4592D5F8642}" type="slidenum">
              <a:rPr lang="zh-TW" altLang="en-US" smtClean="0"/>
              <a:pPr/>
              <a:t>6</a:t>
            </a:fld>
            <a:endParaRPr lang="zh-TW" altLang="en-US"/>
          </a:p>
        </p:txBody>
      </p:sp>
    </p:spTree>
    <p:extLst>
      <p:ext uri="{BB962C8B-B14F-4D97-AF65-F5344CB8AC3E}">
        <p14:creationId xmlns:p14="http://schemas.microsoft.com/office/powerpoint/2010/main" val="179950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10</a:t>
            </a:fld>
            <a:endParaRPr lang="zh-TW" altLang="en-US"/>
          </a:p>
        </p:txBody>
      </p:sp>
    </p:spTree>
    <p:extLst>
      <p:ext uri="{BB962C8B-B14F-4D97-AF65-F5344CB8AC3E}">
        <p14:creationId xmlns:p14="http://schemas.microsoft.com/office/powerpoint/2010/main" val="2391902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6D03CD-A9AA-403B-ABBA-E4592D5F8642}" type="slidenum">
              <a:rPr kumimoji="0" lang="zh-TW" altLang="en-US" sz="1300" b="0" i="0" u="none" strike="noStrike" kern="1200" cap="none" spc="0" normalizeH="0" baseline="0" noProof="0" smtClean="0">
                <a:ln>
                  <a:noFill/>
                </a:ln>
                <a:solidFill>
                  <a:prstClr val="black"/>
                </a:solidFill>
                <a:effectLst/>
                <a:uLnTx/>
                <a:uFillTx/>
                <a:latin typeface="Calibri"/>
                <a:ea typeface="新細明體" panose="02020500000000000000" pitchFamily="18" charset="-120"/>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zh-TW" altLang="en-US" sz="1300" b="0" i="0" u="none" strike="noStrike" kern="1200" cap="none" spc="0" normalizeH="0" baseline="0" noProof="0">
              <a:ln>
                <a:noFill/>
              </a:ln>
              <a:solidFill>
                <a:prstClr val="black"/>
              </a:solidFill>
              <a:effectLst/>
              <a:uLnTx/>
              <a:uFillTx/>
              <a:latin typeface="Calibri"/>
              <a:ea typeface="新細明體" panose="02020500000000000000" pitchFamily="18" charset="-120"/>
              <a:cs typeface="+mn-cs"/>
            </a:endParaRPr>
          </a:p>
        </p:txBody>
      </p:sp>
    </p:spTree>
    <p:extLst>
      <p:ext uri="{BB962C8B-B14F-4D97-AF65-F5344CB8AC3E}">
        <p14:creationId xmlns:p14="http://schemas.microsoft.com/office/powerpoint/2010/main" val="3043869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93</a:t>
            </a:fld>
            <a:endParaRPr lang="zh-TW" altLang="en-US"/>
          </a:p>
        </p:txBody>
      </p:sp>
    </p:spTree>
    <p:extLst>
      <p:ext uri="{BB962C8B-B14F-4D97-AF65-F5344CB8AC3E}">
        <p14:creationId xmlns:p14="http://schemas.microsoft.com/office/powerpoint/2010/main" val="3678382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736D03CD-A9AA-403B-ABBA-E4592D5F8642}" type="slidenum">
              <a:rPr lang="zh-TW" altLang="en-US" smtClean="0"/>
              <a:pPr/>
              <a:t>111</a:t>
            </a:fld>
            <a:endParaRPr lang="zh-TW" altLang="en-US"/>
          </a:p>
        </p:txBody>
      </p:sp>
    </p:spTree>
    <p:extLst>
      <p:ext uri="{BB962C8B-B14F-4D97-AF65-F5344CB8AC3E}">
        <p14:creationId xmlns:p14="http://schemas.microsoft.com/office/powerpoint/2010/main" val="1603692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要整理原審判決對於罰鍰以及課徵稅額</a:t>
            </a:r>
            <a:r>
              <a:rPr lang="en-US" altLang="zh-TW" dirty="0"/>
              <a:t>7</a:t>
            </a:r>
            <a:r>
              <a:rPr lang="zh-TW" altLang="en-US" dirty="0"/>
              <a:t>十幾萬元之理由與依據，以及老師本號判決之判斷與認定。</a:t>
            </a:r>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160</a:t>
            </a:fld>
            <a:endParaRPr lang="zh-TW" altLang="en-US"/>
          </a:p>
        </p:txBody>
      </p:sp>
    </p:spTree>
    <p:extLst>
      <p:ext uri="{BB962C8B-B14F-4D97-AF65-F5344CB8AC3E}">
        <p14:creationId xmlns:p14="http://schemas.microsoft.com/office/powerpoint/2010/main" val="731666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736D03CD-A9AA-403B-ABBA-E4592D5F8642}" type="slidenum">
              <a:rPr lang="zh-TW" altLang="en-US" smtClean="0"/>
              <a:pPr/>
              <a:t>161</a:t>
            </a:fld>
            <a:endParaRPr lang="zh-TW" altLang="en-US"/>
          </a:p>
        </p:txBody>
      </p:sp>
    </p:spTree>
    <p:extLst>
      <p:ext uri="{BB962C8B-B14F-4D97-AF65-F5344CB8AC3E}">
        <p14:creationId xmlns:p14="http://schemas.microsoft.com/office/powerpoint/2010/main" val="40340768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dirty="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8F6009C-96BA-46BF-9855-74B684B985BD}"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57302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0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p:txBody>
          <a:bodyPr/>
          <a:lstStyle>
            <a:lvl1pPr>
              <a:defRPr sz="2400"/>
            </a:lvl1pPr>
            <a:lvl2pPr>
              <a:defRPr sz="2000"/>
            </a:lvl2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52420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8593667" y="6272784"/>
            <a:ext cx="2644309" cy="365125"/>
          </a:xfrm>
        </p:spPr>
        <p:txBody>
          <a:bodyPr/>
          <a:lstStyle/>
          <a:p>
            <a:fld id="{6A459669-2997-44F6-897B-7330F8023228}" type="datetime1">
              <a:rPr lang="zh-TW" altLang="en-US" smtClean="0"/>
              <a:pPr/>
              <a:t>2024/3/15</a:t>
            </a:fld>
            <a:endParaRPr lang="zh-TW" altLang="en-US"/>
          </a:p>
        </p:txBody>
      </p:sp>
      <p:sp>
        <p:nvSpPr>
          <p:cNvPr id="5" name="Footer Placeholder 4"/>
          <p:cNvSpPr>
            <a:spLocks noGrp="1"/>
          </p:cNvSpPr>
          <p:nvPr>
            <p:ph type="ftr" sz="quarter" idx="11"/>
          </p:nvPr>
        </p:nvSpPr>
        <p:spPr>
          <a:xfrm>
            <a:off x="2182708" y="6272784"/>
            <a:ext cx="6327648" cy="365125"/>
          </a:xfrm>
        </p:spPr>
        <p:txBody>
          <a:bodyPr/>
          <a:lstStyle/>
          <a:p>
            <a:endParaRPr lang="zh-TW" alt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750574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2477250-0B1C-44D5-9FD9-F2D562ECBB3A}" type="datetime1">
              <a:rPr lang="zh-TW" altLang="en-US" smtClean="0"/>
              <a:pPr/>
              <a:t>2024/3/15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923140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Date Placeholder 6"/>
          <p:cNvSpPr>
            <a:spLocks noGrp="1"/>
          </p:cNvSpPr>
          <p:nvPr>
            <p:ph type="dt" sz="half" idx="10"/>
          </p:nvPr>
        </p:nvSpPr>
        <p:spPr/>
        <p:txBody>
          <a:bodyPr/>
          <a:lstStyle/>
          <a:p>
            <a:fld id="{F4F08217-E70C-4100-9555-D35EEFB87787}" type="datetime1">
              <a:rPr lang="zh-TW" altLang="en-US" smtClean="0"/>
              <a:pPr/>
              <a:t>2024/3/15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63283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Date Placeholder 2"/>
          <p:cNvSpPr>
            <a:spLocks noGrp="1"/>
          </p:cNvSpPr>
          <p:nvPr>
            <p:ph type="dt" sz="half" idx="10"/>
          </p:nvPr>
        </p:nvSpPr>
        <p:spPr/>
        <p:txBody>
          <a:bodyPr/>
          <a:lstStyle/>
          <a:p>
            <a:fld id="{FE75460C-3382-4FC9-A6B4-F0CB83559DA5}" type="datetime1">
              <a:rPr lang="zh-TW" altLang="en-US" smtClean="0"/>
              <a:pPr/>
              <a:t>2024/3/15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4125401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E9681-C414-425B-82B9-888BD7843BCD}" type="datetime1">
              <a:rPr lang="zh-TW" altLang="en-US" smtClean="0"/>
              <a:pPr/>
              <a:t>2024/3/15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4214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295E6D43-E01C-4DEA-970C-84661C0CBB34}" type="datetime1">
              <a:rPr lang="zh-TW" altLang="en-US" smtClean="0"/>
              <a:pPr/>
              <a:t>2024/3/15</a:t>
            </a:fld>
            <a:endParaRPr lang="zh-TW" altLang="en-US"/>
          </a:p>
        </p:txBody>
      </p:sp>
      <p:sp>
        <p:nvSpPr>
          <p:cNvPr id="6" name="Footer Placeholder 5"/>
          <p:cNvSpPr>
            <a:spLocks noGrp="1"/>
          </p:cNvSpPr>
          <p:nvPr>
            <p:ph type="ftr" sz="quarter" idx="11"/>
          </p:nvPr>
        </p:nvSpPr>
        <p:spPr/>
        <p:txBody>
          <a:bodyPr/>
          <a:lstStyle/>
          <a:p>
            <a:endParaRPr lang="zh-TW"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72570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2CA7772-7146-4A42-9005-2D029C9B978A}" type="datetime1">
              <a:rPr lang="zh-TW" altLang="en-US" smtClean="0"/>
              <a:pPr/>
              <a:t>2024/3/15</a:t>
            </a:fld>
            <a:endParaRPr lang="zh-TW"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87982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稅務訴訟之本質與特徵">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272" y="1236024"/>
            <a:ext cx="11547297" cy="496411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1"/>
          <p:cNvSpPr>
            <a:spLocks noGrp="1"/>
          </p:cNvSpPr>
          <p:nvPr>
            <p:ph type="title"/>
          </p:nvPr>
        </p:nvSpPr>
        <p:spPr>
          <a:xfrm>
            <a:off x="323008" y="438724"/>
            <a:ext cx="11542562" cy="79730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稅務訴訟之本質與特徵</a:t>
            </a:r>
          </a:p>
          <a:p>
            <a:endParaRPr lang="zh-TW" altLang="en-US" dirty="0">
              <a:solidFill>
                <a:schemeClr val="tx1"/>
              </a:solidFill>
            </a:endParaRPr>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solidFill>
                <a:schemeClr val="accent2">
                  <a:lumMod val="75000"/>
                </a:schemeClr>
              </a:solidFill>
            </a:endParaRPr>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7"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文字方塊 27"/>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dirty="0"/>
          </a:p>
        </p:txBody>
      </p:sp>
      <p:grpSp>
        <p:nvGrpSpPr>
          <p:cNvPr id="24" name="Group 9"/>
          <p:cNvGrpSpPr/>
          <p:nvPr userDrawn="1"/>
        </p:nvGrpSpPr>
        <p:grpSpPr>
          <a:xfrm>
            <a:off x="11337223" y="6174368"/>
            <a:ext cx="587052" cy="586970"/>
            <a:chOff x="9685338" y="4460675"/>
            <a:chExt cx="1080904" cy="1080902"/>
          </a:xfrm>
        </p:grpSpPr>
        <p:sp>
          <p:nvSpPr>
            <p:cNvPr id="25"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6"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9"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41850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舉證責任">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1"/>
            <a:ext cx="10058400" cy="76238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7011"/>
            <a:ext cx="10058400" cy="5208335"/>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bg1"/>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19" name="Group 9"/>
          <p:cNvGrpSpPr/>
          <p:nvPr userDrawn="1"/>
        </p:nvGrpSpPr>
        <p:grpSpPr>
          <a:xfrm>
            <a:off x="11337223" y="6174368"/>
            <a:ext cx="587052" cy="586970"/>
            <a:chOff x="9685338" y="4460675"/>
            <a:chExt cx="1080904" cy="1080902"/>
          </a:xfrm>
        </p:grpSpPr>
        <p:sp>
          <p:nvSpPr>
            <p:cNvPr id="22"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510510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納稅義務人協力義務">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44252"/>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23296"/>
            <a:ext cx="10058400" cy="495558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4" name="Rectangle 8"/>
          <p:cNvSpPr/>
          <p:nvPr userDrawn="1"/>
        </p:nvSpPr>
        <p:spPr>
          <a:xfrm>
            <a:off x="-6205" y="6498000"/>
            <a:ext cx="12621538"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86000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補稅與漏稅罰">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51"/>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6984"/>
            <a:ext cx="10058400" cy="4907346"/>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補稅與漏稅罰</a:t>
            </a:r>
            <a:endParaRPr lang="zh-TW" altLang="en-US" dirty="0">
              <a:solidFill>
                <a:schemeClr val="bg1"/>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452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206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案例分析">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78"/>
          </a:xfrm>
        </p:spPr>
        <p:txBody>
          <a:bodyPr>
            <a:normAutofit/>
          </a:bodyPr>
          <a:lstStyle>
            <a:lvl1pPr>
              <a:defRPr sz="32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29571"/>
            <a:ext cx="10058400" cy="5044981"/>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101065"/>
            <a:ext cx="1415772" cy="461665"/>
          </a:xfrm>
          <a:prstGeom prst="rect">
            <a:avLst/>
          </a:prstGeom>
          <a:noFill/>
        </p:spPr>
        <p:txBody>
          <a:bodyPr wrap="none" rtlCol="0">
            <a:spAutoFit/>
          </a:bodyPr>
          <a:lstStyle/>
          <a:p>
            <a:r>
              <a:rPr lang="zh-TW" altLang="en-US" sz="2400" dirty="0">
                <a:solidFill>
                  <a:schemeClr val="bg1"/>
                </a:solidFill>
              </a:rPr>
              <a:t>案例分析</a:t>
            </a:r>
          </a:p>
        </p:txBody>
      </p:sp>
      <p:sp>
        <p:nvSpPr>
          <p:cNvPr id="24"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344667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稅務訴訟之舉證責任">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0A0C60B3-8384-478D-AF6F-171D82646CD1}" type="datetime1">
              <a:rPr lang="zh-TW" altLang="en-US" smtClean="0"/>
              <a:pPr/>
              <a:t>2024/3/15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
        <p:nvSpPr>
          <p:cNvPr id="6" name="Rectangle 8"/>
          <p:cNvSpPr/>
          <p:nvPr userDrawn="1"/>
        </p:nvSpPr>
        <p:spPr>
          <a:xfrm>
            <a:off x="-6206" y="6498000"/>
            <a:ext cx="12198205"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文字方塊 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grpSp>
        <p:nvGrpSpPr>
          <p:cNvPr id="11" name="Group 9"/>
          <p:cNvGrpSpPr/>
          <p:nvPr userDrawn="1"/>
        </p:nvGrpSpPr>
        <p:grpSpPr>
          <a:xfrm>
            <a:off x="11337223" y="6174368"/>
            <a:ext cx="587052" cy="586970"/>
            <a:chOff x="9685338" y="4460675"/>
            <a:chExt cx="1080904" cy="1080902"/>
          </a:xfrm>
        </p:grpSpPr>
        <p:sp>
          <p:nvSpPr>
            <p:cNvPr id="12"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
        <p:nvSpPr>
          <p:cNvPr id="15" name="Title 1"/>
          <p:cNvSpPr>
            <a:spLocks noGrp="1"/>
          </p:cNvSpPr>
          <p:nvPr>
            <p:ph type="title"/>
          </p:nvPr>
        </p:nvSpPr>
        <p:spPr>
          <a:xfrm>
            <a:off x="1069848" y="484632"/>
            <a:ext cx="10058400" cy="786819"/>
          </a:xfrm>
        </p:spPr>
        <p:txBody>
          <a:bodyPr>
            <a:normAutofit/>
          </a:bodyPr>
          <a:lstStyle>
            <a:lvl1pPr>
              <a:defRPr sz="3600">
                <a:latin typeface="+mn-ea"/>
                <a:ea typeface="+mn-ea"/>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113583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租稅規避">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Rectangle 8"/>
          <p:cNvSpPr/>
          <p:nvPr userDrawn="1"/>
        </p:nvSpPr>
        <p:spPr>
          <a:xfrm>
            <a:off x="-6205" y="6498000"/>
            <a:ext cx="12384472"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文字方塊 11"/>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lumMod val="65000"/>
                  </a:schemeClr>
                </a:solidFill>
              </a:rPr>
              <a:t>稅務訴訟之舉證責任暨</a:t>
            </a:r>
            <a:r>
              <a:rPr lang="zh-TW" altLang="en-US" sz="2400" dirty="0">
                <a:solidFill>
                  <a:schemeClr val="tx1"/>
                </a:solidFill>
              </a:rPr>
              <a:t>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29782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2024/3/15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0493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A0C60B3-8384-478D-AF6F-171D82646CD1}" type="datetime1">
              <a:rPr lang="zh-TW" altLang="en-US" smtClean="0"/>
              <a:pPr/>
              <a:t>2024/3/15</a:t>
            </a:fld>
            <a:endParaRPr lang="zh-TW"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TW"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9" cstate="print">
                <a:duotone>
                  <a:schemeClr val="accent1">
                    <a:shade val="45000"/>
                    <a:satMod val="135000"/>
                  </a:schemeClr>
                  <a:prstClr val="white"/>
                </a:duotone>
                <a:extLst>
                  <a:ext uri="{BEBA8EAE-BF5A-486C-A8C5-ECC9F3942E4B}">
                    <a14:imgProps xmlns:a14="http://schemas.microsoft.com/office/drawing/2010/main">
                      <a14:imgLayer r:embed="rId20">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681815346"/>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 id="2147483674" r:id="rId5"/>
    <p:sldLayoutId id="2147483676" r:id="rId6"/>
    <p:sldLayoutId id="2147483678" r:id="rId7"/>
    <p:sldLayoutId id="2147483677" r:id="rId8"/>
    <p:sldLayoutId id="2147483679"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hdr="0" ftr="0" dt="0"/>
  <p:txStyles>
    <p:titleStyle>
      <a:lvl1pPr algn="l" defTabSz="914400" rtl="0" eaLnBrk="1" latinLnBrk="0" hangingPunct="1">
        <a:lnSpc>
          <a:spcPct val="90000"/>
        </a:lnSpc>
        <a:spcBef>
          <a:spcPct val="0"/>
        </a:spcBef>
        <a:buNone/>
        <a:defRPr sz="5400" kern="1200" cap="all" baseline="0">
          <a:blipFill>
            <a:blip r:embed="rId21">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image" Target="../media/image3.png"/><Relationship Id="rId3" Type="http://schemas.openxmlformats.org/officeDocument/2006/relationships/diagramData" Target="../diagrams/data1.xml"/><Relationship Id="rId21" Type="http://schemas.microsoft.com/office/2007/relationships/hdphoto" Target="../media/hdphoto2.wdp"/><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notesSlide" Target="../notesSlides/notesSlide3.xml"/><Relationship Id="rId16" Type="http://schemas.openxmlformats.org/officeDocument/2006/relationships/diagramColors" Target="../diagrams/colors3.xml"/><Relationship Id="rId20"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microsoft.com/office/2007/relationships/hdphoto" Target="../media/hdphoto1.wdp"/><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diagramLayout" Target="../diagrams/layout6.xml"/><Relationship Id="rId3" Type="http://schemas.openxmlformats.org/officeDocument/2006/relationships/diagramLayout" Target="../diagrams/layout4.xml"/><Relationship Id="rId7" Type="http://schemas.openxmlformats.org/officeDocument/2006/relationships/diagramData" Target="../diagrams/data5.xml"/><Relationship Id="rId12" Type="http://schemas.openxmlformats.org/officeDocument/2006/relationships/diagramData" Target="../diagrams/data6.xml"/><Relationship Id="rId2" Type="http://schemas.openxmlformats.org/officeDocument/2006/relationships/diagramData" Target="../diagrams/data4.xml"/><Relationship Id="rId16" Type="http://schemas.microsoft.com/office/2007/relationships/diagramDrawing" Target="../diagrams/drawing6.xml"/><Relationship Id="rId1" Type="http://schemas.openxmlformats.org/officeDocument/2006/relationships/slideLayout" Target="../slideLayouts/slideLayout3.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5" Type="http://schemas.openxmlformats.org/officeDocument/2006/relationships/diagramColors" Target="../diagrams/colors6.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 Id="rId14" Type="http://schemas.openxmlformats.org/officeDocument/2006/relationships/diagramQuickStyle" Target="../diagrams/quickStyle6.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3.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1.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3.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sz="6000" dirty="0">
                <a:latin typeface="標楷體" panose="03000509000000000000" pitchFamily="65" charset="-120"/>
                <a:ea typeface="標楷體" panose="03000509000000000000" pitchFamily="65" charset="-120"/>
              </a:rPr>
              <a:t>納稅者權利保護法規範下的</a:t>
            </a:r>
            <a:br>
              <a:rPr lang="en-US" altLang="zh-TW" sz="6600" dirty="0">
                <a:latin typeface="標楷體" panose="03000509000000000000" pitchFamily="65" charset="-120"/>
                <a:ea typeface="標楷體" panose="03000509000000000000" pitchFamily="65" charset="-120"/>
              </a:rPr>
            </a:br>
            <a:r>
              <a:rPr lang="zh-TW" altLang="en-US" sz="5000" dirty="0">
                <a:latin typeface="標楷體" panose="03000509000000000000" pitchFamily="65" charset="-120"/>
                <a:ea typeface="標楷體" panose="03000509000000000000" pitchFamily="65" charset="-120"/>
              </a:rPr>
              <a:t>稅務訴訟舉證責任暨實質課稅</a:t>
            </a:r>
          </a:p>
        </p:txBody>
      </p:sp>
      <p:sp>
        <p:nvSpPr>
          <p:cNvPr id="3" name="副標題 2"/>
          <p:cNvSpPr>
            <a:spLocks noGrp="1"/>
          </p:cNvSpPr>
          <p:nvPr>
            <p:ph type="subTitle" idx="1"/>
          </p:nvPr>
        </p:nvSpPr>
        <p:spPr>
          <a:xfrm>
            <a:off x="4846819" y="5273441"/>
            <a:ext cx="2498361" cy="1434658"/>
          </a:xfrm>
        </p:spPr>
        <p:txBody>
          <a:bodyPr>
            <a:normAutofit/>
          </a:bodyPr>
          <a:lstStyle/>
          <a:p>
            <a:pPr algn="ctr"/>
            <a:r>
              <a:rPr lang="zh-TW" altLang="en-US" sz="2800" dirty="0">
                <a:latin typeface="標楷體" panose="03000509000000000000" pitchFamily="65" charset="-120"/>
                <a:ea typeface="標楷體" panose="03000509000000000000" pitchFamily="65" charset="-120"/>
              </a:rPr>
              <a:t>林文舟 </a:t>
            </a:r>
            <a:endParaRPr lang="en-US" altLang="zh-TW" sz="2800" dirty="0">
              <a:latin typeface="標楷體" panose="03000509000000000000" pitchFamily="65" charset="-120"/>
              <a:ea typeface="標楷體" panose="03000509000000000000" pitchFamily="65" charset="-120"/>
            </a:endParaRP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113</a:t>
            </a:r>
            <a:r>
              <a:rPr lang="zh-TW" altLang="en-US" sz="2800" dirty="0">
                <a:latin typeface="標楷體" panose="03000509000000000000" pitchFamily="65" charset="-120"/>
                <a:ea typeface="標楷體" panose="03000509000000000000" pitchFamily="65" charset="-120"/>
              </a:rPr>
              <a:t>年</a:t>
            </a:r>
            <a:r>
              <a:rPr lang="en-US" altLang="zh-TW" sz="2800">
                <a:latin typeface="標楷體" panose="03000509000000000000" pitchFamily="65" charset="-120"/>
                <a:ea typeface="標楷體" panose="03000509000000000000" pitchFamily="65" charset="-120"/>
              </a:rPr>
              <a:t>3</a:t>
            </a:r>
            <a:r>
              <a:rPr lang="zh-TW" altLang="en-US" sz="2800">
                <a:latin typeface="標楷體" panose="03000509000000000000" pitchFamily="65" charset="-120"/>
                <a:ea typeface="標楷體" panose="03000509000000000000" pitchFamily="65" charset="-120"/>
              </a:rPr>
              <a:t>月</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8121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165688"/>
            <a:ext cx="11547297" cy="5373006"/>
          </a:xfrm>
        </p:spPr>
        <p:txBody>
          <a:bodyPr>
            <a:normAutofit/>
          </a:bodyPr>
          <a:lstStyle/>
          <a:p>
            <a:pPr lvl="2">
              <a:lnSpc>
                <a:spcPct val="110000"/>
              </a:lnSpc>
              <a:buFont typeface="Wingdings" panose="05000000000000000000" pitchFamily="2" charset="2"/>
              <a:buChar char="l"/>
            </a:pPr>
            <a:endParaRPr lang="en-US" altLang="zh-TW" sz="800" b="1" dirty="0"/>
          </a:p>
          <a:p>
            <a:pPr lvl="2">
              <a:lnSpc>
                <a:spcPct val="110000"/>
              </a:lnSpc>
              <a:buFont typeface="Wingdings" panose="05000000000000000000" pitchFamily="2" charset="2"/>
              <a:buChar char="l"/>
            </a:pPr>
            <a:r>
              <a:rPr lang="en-US" altLang="zh-TW" sz="2200" b="1" dirty="0"/>
              <a:t>109</a:t>
            </a:r>
            <a:r>
              <a:rPr lang="zh-TW" altLang="en-US" sz="2200" b="1" dirty="0"/>
              <a:t>年度大字第</a:t>
            </a:r>
            <a:r>
              <a:rPr lang="en-US" altLang="zh-TW" sz="2200" b="1" dirty="0"/>
              <a:t>3</a:t>
            </a:r>
            <a:r>
              <a:rPr lang="zh-TW" altLang="en-US" sz="2200" b="1" dirty="0"/>
              <a:t>號</a:t>
            </a:r>
            <a:endParaRPr lang="en-US" altLang="zh-TW" sz="2200" b="1" dirty="0"/>
          </a:p>
          <a:p>
            <a:pPr marL="822960" lvl="3" indent="0">
              <a:lnSpc>
                <a:spcPct val="110000"/>
              </a:lnSpc>
              <a:buNone/>
            </a:pPr>
            <a:r>
              <a:rPr lang="zh-TW" altLang="en-US" sz="2200" b="1" dirty="0"/>
              <a:t>爭點：</a:t>
            </a:r>
            <a:r>
              <a:rPr lang="zh-TW" altLang="en-US" sz="2200" dirty="0"/>
              <a:t>遺產及贈與稅法（下稱遺贈稅法）第</a:t>
            </a:r>
            <a:r>
              <a:rPr lang="en-US" altLang="zh-TW" sz="2200" dirty="0"/>
              <a:t>30</a:t>
            </a:r>
            <a:r>
              <a:rPr lang="zh-TW" altLang="en-US" sz="2200" dirty="0"/>
              <a:t>條第</a:t>
            </a:r>
            <a:r>
              <a:rPr lang="en-US" altLang="zh-TW" sz="2200" dirty="0"/>
              <a:t>4</a:t>
            </a:r>
            <a:r>
              <a:rPr lang="zh-TW" altLang="en-US" sz="2200" dirty="0"/>
              <a:t>項規定納稅義務人以現金繳納確有困難時，例外准以實物抵繳方式繳納稅款。若納稅義務人申請抵繳遺產稅遭駁回，循序提起行政救濟，請求稅捐稽徵機關作成准予抵繳之處分，嗣後納稅義務人於行政救濟程序中（包括訴願及行政訴訟程序）先行補納遺產稅完畢，是否即應逕認不符合實物抵繳遺贈稅「納稅義務人確有困難不能一次繳納現金」之要件，而與前揭遺贈稅法第</a:t>
            </a:r>
            <a:r>
              <a:rPr lang="en-US" altLang="zh-TW" sz="2200" dirty="0"/>
              <a:t>30</a:t>
            </a:r>
            <a:r>
              <a:rPr lang="zh-TW" altLang="en-US" sz="2200" dirty="0"/>
              <a:t>條第</a:t>
            </a:r>
            <a:r>
              <a:rPr lang="en-US" altLang="zh-TW" sz="2200" dirty="0"/>
              <a:t>4</a:t>
            </a:r>
            <a:r>
              <a:rPr lang="zh-TW" altLang="en-US" sz="2200" dirty="0"/>
              <a:t>項所定得以實物抵繳遺贈稅額之要件不合？</a:t>
            </a:r>
            <a:endParaRPr lang="en-US" altLang="zh-TW" sz="2200" dirty="0"/>
          </a:p>
          <a:p>
            <a:pPr marL="822960" lvl="3" indent="0">
              <a:lnSpc>
                <a:spcPct val="110000"/>
              </a:lnSpc>
              <a:buNone/>
            </a:pPr>
            <a:r>
              <a:rPr lang="zh-TW" altLang="en-US" sz="2200" b="1" dirty="0"/>
              <a:t>裁定主文：</a:t>
            </a:r>
            <a:r>
              <a:rPr lang="zh-TW" altLang="en-US" sz="2200" dirty="0"/>
              <a:t>納稅義務人申請以實物抵繳遺產稅遭駁回，循序提起行政救濟，請求稅捐稽徵機關作成准予抵繳之處分，嗣後納稅義務人於行政救濟程序中（包括訴願及行政訴訟程序）先行補納遺產稅完畢。此際，行政法院不得僅以該事實為由，逕認納稅義務人有以現金繳納遺產稅之能力，不符合遺產及贈與稅法第</a:t>
            </a:r>
            <a:r>
              <a:rPr lang="en-US" altLang="zh-TW" sz="2200" dirty="0"/>
              <a:t>30</a:t>
            </a:r>
            <a:r>
              <a:rPr lang="zh-TW" altLang="en-US" sz="2200" dirty="0"/>
              <a:t>條第</a:t>
            </a:r>
            <a:r>
              <a:rPr lang="en-US" altLang="zh-TW" sz="2200" dirty="0"/>
              <a:t>4</a:t>
            </a:r>
            <a:r>
              <a:rPr lang="zh-TW" altLang="en-US" sz="2200" dirty="0"/>
              <a:t>項所定「納稅義務人確有困難不能一次繳納現金」之要件，而為不利於納稅義務人之裁判。</a:t>
            </a:r>
          </a:p>
          <a:p>
            <a:pPr marL="822960" lvl="3" indent="0">
              <a:lnSpc>
                <a:spcPct val="110000"/>
              </a:lnSpc>
              <a:buNone/>
            </a:pPr>
            <a:endParaRPr lang="zh-TW" altLang="en-US" sz="2200" dirty="0"/>
          </a:p>
          <a:p>
            <a:pPr marL="822960" lvl="3" indent="0">
              <a:lnSpc>
                <a:spcPct val="110000"/>
              </a:lnSpc>
              <a:buNone/>
            </a:pPr>
            <a:endParaRPr lang="zh-TW" altLang="en-US" sz="2000" dirty="0"/>
          </a:p>
          <a:p>
            <a:pPr marL="822960" lvl="3" indent="0">
              <a:lnSpc>
                <a:spcPct val="110000"/>
              </a:lnSpc>
              <a:buNone/>
            </a:pPr>
            <a:endParaRPr lang="en-US" altLang="zh-TW" sz="17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10</a:t>
            </a:fld>
            <a:endParaRPr lang="zh-TW" altLang="en-US"/>
          </a:p>
        </p:txBody>
      </p:sp>
    </p:spTree>
    <p:extLst>
      <p:ext uri="{BB962C8B-B14F-4D97-AF65-F5344CB8AC3E}">
        <p14:creationId xmlns:p14="http://schemas.microsoft.com/office/powerpoint/2010/main" val="361159185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noAutofit/>
          </a:bodyPr>
          <a:lstStyle/>
          <a:p>
            <a:endParaRPr lang="en-US" altLang="zh-TW" sz="800" dirty="0"/>
          </a:p>
          <a:p>
            <a:pPr hangingPunct="0">
              <a:lnSpc>
                <a:spcPct val="100000"/>
              </a:lnSpc>
            </a:pPr>
            <a:r>
              <a:rPr lang="zh-TW" altLang="zh-TW" dirty="0"/>
              <a:t>至於補稅處分理由所認定的漏報稅基事實，對於漏稅罰撤銷訴訟之審理是否有確認效力？</a:t>
            </a:r>
            <a:endParaRPr lang="en-US" altLang="zh-TW" dirty="0"/>
          </a:p>
          <a:p>
            <a:pPr hangingPunct="0">
              <a:lnSpc>
                <a:spcPct val="100000"/>
              </a:lnSpc>
            </a:pPr>
            <a:endParaRPr lang="en-US" altLang="zh-TW" sz="1000" dirty="0"/>
          </a:p>
          <a:p>
            <a:pPr lvl="1" hangingPunct="0">
              <a:lnSpc>
                <a:spcPct val="100000"/>
              </a:lnSpc>
              <a:buFont typeface="Wingdings" panose="05000000000000000000" pitchFamily="2" charset="2"/>
              <a:buChar char="è"/>
            </a:pPr>
            <a:r>
              <a:rPr lang="zh-TW" altLang="zh-TW" dirty="0"/>
              <a:t>由於法院判決在理由欄部分的認定是否有既判力（精準說法為爭點效），都已有爭議，更何況一個程序的縝密性與嚴謹性都遠不能及的行政處分者，所以德國通說認為，行政處分有確認效力，以法律有特別明文規定者為限。蓋行政處分的確認效力不像構成要件效力般，有具憲法位階效力之權力分立與部會權限分配原則的依據，而一個行政處分在理由欄部分的認定，是否適宜拘束其他國家機關，也的確很難一概而論，故交由立法者依不同事物領域的特性，對確認效力的有無，分別作不同規範，毋寧是合理的。稽諸我國現行法律尚無容許任何行政處分有確認效力的條文，參照補稅與漏稅處罰的舉證責任分配稍有差別，且證明度要求高低不同，稽徵機關依查得資料的證明度縱使可以認定有漏報稅基事實，亦未必足以認定有逃漏稅之事實。因此，本文認為，補稅處分理由所認定的漏報稅基事實對於漏稅罰撤銷訴訟之審理並無確認效力，漏稅處罰爭訟事件繫屬法院應依職權全面審查該漏稅處罰之作成，其認事用法有無違誤。</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100</a:t>
            </a:fld>
            <a:endParaRPr lang="zh-TW" altLang="en-US" dirty="0"/>
          </a:p>
        </p:txBody>
      </p:sp>
    </p:spTree>
    <p:extLst>
      <p:ext uri="{BB962C8B-B14F-4D97-AF65-F5344CB8AC3E}">
        <p14:creationId xmlns:p14="http://schemas.microsoft.com/office/powerpoint/2010/main" val="234154316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依行政訴訟法第</a:t>
            </a:r>
            <a:r>
              <a:rPr lang="en-US" altLang="zh-TW" sz="2000" dirty="0"/>
              <a:t>213</a:t>
            </a:r>
            <a:r>
              <a:rPr lang="zh-TW" altLang="zh-TW" sz="2000" dirty="0"/>
              <a:t>條規定：「訴訟標的於確定之終局判決中經裁判者，有確定力。」參照改制前行政法院</a:t>
            </a:r>
            <a:r>
              <a:rPr lang="en-US" altLang="zh-TW" sz="2000" dirty="0"/>
              <a:t>72</a:t>
            </a:r>
            <a:r>
              <a:rPr lang="zh-TW" altLang="zh-TW" sz="2000" dirty="0"/>
              <a:t>年判字第</a:t>
            </a:r>
            <a:r>
              <a:rPr lang="en-US" altLang="zh-TW" sz="2000" dirty="0"/>
              <a:t>336</a:t>
            </a:r>
            <a:r>
              <a:rPr lang="zh-TW" altLang="zh-TW" sz="2000" dirty="0"/>
              <a:t>號判例意旨，係解為為訴訟標的之法律關係，於確定之終局判決中已經裁判者，僅就該法律關係有既判力，進而當事人不得以該確定判決事件終結前所提出或得提出而未提出之其他攻擊防禦方法，於新訴訟為與該確定判決意旨相反之主張，法院亦不得為反於該確定判決意旨之裁判（遮斷效力）。</a:t>
            </a:r>
            <a:endParaRPr lang="en-US" altLang="zh-TW" sz="2000" dirty="0"/>
          </a:p>
          <a:p>
            <a:endParaRPr lang="en-US" altLang="zh-TW" sz="800" dirty="0"/>
          </a:p>
          <a:p>
            <a:r>
              <a:rPr lang="zh-TW" altLang="zh-TW" sz="2000" dirty="0"/>
              <a:t>且參考民事訴訟通說之見解，確定判決之既判力，惟於判決主文所判斷之訴訟標的，始可發生；若訴訟標的以外之事項，縱令與為訴訟標的之法律關係有影響，因而於判決理由中對之有所判斷，除主張抵銷之對待請求，其成立與否經裁判者外，尚不能因該判決已經確定而認此項判斷有既判力（最高法院</a:t>
            </a:r>
            <a:r>
              <a:rPr lang="en-US" altLang="zh-TW" sz="2000" dirty="0"/>
              <a:t>73</a:t>
            </a:r>
            <a:r>
              <a:rPr lang="zh-TW" altLang="zh-TW" sz="2000" dirty="0"/>
              <a:t>年臺上字第</a:t>
            </a:r>
            <a:r>
              <a:rPr lang="en-US" altLang="zh-TW" sz="2000" dirty="0"/>
              <a:t>3292</a:t>
            </a:r>
            <a:r>
              <a:rPr lang="zh-TW" altLang="zh-TW" sz="2000" dirty="0"/>
              <a:t>號、</a:t>
            </a:r>
            <a:r>
              <a:rPr lang="en-US" altLang="zh-TW" sz="2000" dirty="0"/>
              <a:t>23</a:t>
            </a:r>
            <a:r>
              <a:rPr lang="zh-TW" altLang="zh-TW" sz="2000" dirty="0"/>
              <a:t>年上字第</a:t>
            </a:r>
            <a:r>
              <a:rPr lang="en-US" altLang="zh-TW" sz="2000" dirty="0"/>
              <a:t>2940</a:t>
            </a:r>
            <a:r>
              <a:rPr lang="zh-TW" altLang="zh-TW" sz="2000" dirty="0"/>
              <a:t>號判例參照），同理，行政訴訟亦應相同的解釋，即判決理由之論斷，原則上無既判力。</a:t>
            </a:r>
            <a:endParaRPr lang="en-US" altLang="zh-TW" sz="2000" dirty="0"/>
          </a:p>
          <a:p>
            <a:endParaRPr lang="en-US" altLang="zh-TW" sz="800" dirty="0"/>
          </a:p>
          <a:p>
            <a:r>
              <a:rPr lang="zh-TW" altLang="zh-TW" sz="2000" dirty="0"/>
              <a:t>又行政訴訟法第</a:t>
            </a:r>
            <a:r>
              <a:rPr lang="en-US" altLang="zh-TW" sz="2000" dirty="0"/>
              <a:t>105</a:t>
            </a:r>
            <a:r>
              <a:rPr lang="zh-TW" altLang="zh-TW" sz="2000" dirty="0"/>
              <a:t>條第</a:t>
            </a:r>
            <a:r>
              <a:rPr lang="en-US" altLang="zh-TW" sz="2000" dirty="0"/>
              <a:t>1</a:t>
            </a:r>
            <a:r>
              <a:rPr lang="zh-TW" altLang="zh-TW" sz="2000" dirty="0"/>
              <a:t>項第</a:t>
            </a:r>
            <a:r>
              <a:rPr lang="en-US" altLang="zh-TW" sz="2000" dirty="0"/>
              <a:t>3</a:t>
            </a:r>
            <a:r>
              <a:rPr lang="zh-TW" altLang="zh-TW" sz="2000" dirty="0"/>
              <a:t>款既規定起訴應以訴狀表明「訴訟標的及其原因事實」，可知原因事實並非訴訟標的本身，其作用係在界定訴訟羈束暨判決確定之效力範圍，亦即原因事實本身不是訴訟標的，僅是界定訴訟標的之範圍，益見確定判決理由中對於原因事實之論斷，並無既判力，亦即判決確定之效力不及於原因事實本身。</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101</a:t>
            </a:fld>
            <a:endParaRPr lang="zh-TW" altLang="en-US" dirty="0"/>
          </a:p>
        </p:txBody>
      </p:sp>
    </p:spTree>
    <p:extLst>
      <p:ext uri="{BB962C8B-B14F-4D97-AF65-F5344CB8AC3E}">
        <p14:creationId xmlns:p14="http://schemas.microsoft.com/office/powerpoint/2010/main" val="350678530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撤銷訴訟的訴訟標的，依行政訴訟法第</a:t>
            </a:r>
            <a:r>
              <a:rPr lang="en-US" altLang="zh-TW" sz="2000" dirty="0"/>
              <a:t>4</a:t>
            </a:r>
            <a:r>
              <a:rPr lang="zh-TW" altLang="zh-TW" sz="2000" dirty="0"/>
              <a:t>條規定，應係「原告因行政機關之行政處分違法，並損害其權利或法律上之利益，而請求行政法院撤銷該行政處分之主張」，如果原告獲得確定勝訴判決，其既判力及於確認「原告對於訟爭行政處分有撤銷請求權」、「訟爭行政處分違法，並損害原告權利或法律上之利益」，且產生撤銷之形成力；如果行政法院判決駁回原告之訴確定，其既判力則僅及於確認「原告對於訟爭行政處分無撤銷請求權」、「訟爭行政處分並未違法，或損害原告權利或法律上之利益」，並未及於判決理由就原因事實之論斷。</a:t>
            </a:r>
            <a:endParaRPr lang="en-US" altLang="zh-TW" sz="2000" dirty="0"/>
          </a:p>
          <a:p>
            <a:endParaRPr lang="en-US" altLang="zh-TW" sz="800" dirty="0"/>
          </a:p>
          <a:p>
            <a:r>
              <a:rPr lang="zh-TW" altLang="zh-TW" sz="2000" dirty="0"/>
              <a:t>因此，當事人於補稅撤銷訴訟即使受敗訴判決確定，就該訴訟標的相關的原因事實，仍得於其他訴訟，包括嗣後於同一基礎事實所涉及漏稅罰之撤銷訴訟，為相反之主張，法院亦不妨就同一原因事實之存否為反於該確定判決意旨之論斷。</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102</a:t>
            </a:fld>
            <a:endParaRPr lang="zh-TW" altLang="en-US" dirty="0"/>
          </a:p>
        </p:txBody>
      </p:sp>
    </p:spTree>
    <p:extLst>
      <p:ext uri="{BB962C8B-B14F-4D97-AF65-F5344CB8AC3E}">
        <p14:creationId xmlns:p14="http://schemas.microsoft.com/office/powerpoint/2010/main" val="334366751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1199789"/>
          </a:xfrm>
        </p:spPr>
        <p:txBody>
          <a:bodyPr>
            <a:noAutofit/>
          </a:bodyPr>
          <a:lstStyle/>
          <a:p>
            <a:r>
              <a:rPr lang="zh-TW" altLang="zh-TW" sz="3200" dirty="0"/>
              <a:t>補稅撤銷訴訟確定判決理由就原因事實所為之論斷是否有既判力？嗣後於同一基礎事實所涉及漏稅罰之撤銷訴訟，行政法院就同一爭點，是否可以為相反之判斷？</a:t>
            </a:r>
            <a:endParaRPr lang="zh-TW" altLang="en-US" sz="3200" dirty="0"/>
          </a:p>
        </p:txBody>
      </p:sp>
      <p:sp>
        <p:nvSpPr>
          <p:cNvPr id="3" name="內容版面配置區 2"/>
          <p:cNvSpPr>
            <a:spLocks noGrp="1"/>
          </p:cNvSpPr>
          <p:nvPr>
            <p:ph idx="1"/>
          </p:nvPr>
        </p:nvSpPr>
        <p:spPr>
          <a:xfrm>
            <a:off x="1069848" y="1892968"/>
            <a:ext cx="10058400" cy="4379816"/>
          </a:xfrm>
        </p:spPr>
        <p:txBody>
          <a:bodyPr>
            <a:noAutofit/>
          </a:bodyPr>
          <a:lstStyle/>
          <a:p>
            <a:r>
              <a:rPr lang="zh-TW" altLang="zh-TW" sz="2000" dirty="0"/>
              <a:t>其次，雖然學說與實務見解，對於民事訴訟之審判有持所謂「爭點效」理論者，</a:t>
            </a:r>
            <a:r>
              <a:rPr lang="zh-TW" altLang="en-US" sz="2000" dirty="0"/>
              <a:t>然</a:t>
            </a:r>
            <a:r>
              <a:rPr lang="zh-TW" altLang="zh-TW" sz="2000" dirty="0"/>
              <a:t>行政訴訟與民事訴訟本質不同，前者對於撤銷訴訟與涉及公益之事項係採職權探知主義，尤其稅務訴訟中補稅與罰鍰事件適用的舉證責任不盡相同，對於待證事實要求的證明度亦有別。納稅義務人於漏稅處罰程序無協力義務（不自證己罪），並有「無罪推定」及「疑則無罪」原則之適用，稽徵機關則對於漏稅行為事實負擔確實證明其存在的客觀舉證責任。如果將行政法院於補稅撤銷訴訟，因為納稅義務人違反協力義務，而減輕稽徵機關舉證責任（降低證明度），判決維持原課稅處分所認定的事實，視為具有爭點效力，使納稅義務人就與該爭點有關之罰鍰撤銷訴訟，不得再為相反之主張，法院亦不得作相異之判斷，無異強令納稅義務人負擔自證己罪之責任，違反「無罪推定」及「疑則無罪」法理，亦悖於誠信與公平原則，自難將民事訴訟上所謂「爭點效」理論移植適用於稅務訴訟之罰鍰事件。</a:t>
            </a:r>
            <a:endParaRPr lang="zh-TW" altLang="zh-TW" sz="1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103</a:t>
            </a:fld>
            <a:endParaRPr lang="zh-TW" altLang="en-US" dirty="0"/>
          </a:p>
        </p:txBody>
      </p:sp>
    </p:spTree>
    <p:extLst>
      <p:ext uri="{BB962C8B-B14F-4D97-AF65-F5344CB8AC3E}">
        <p14:creationId xmlns:p14="http://schemas.microsoft.com/office/powerpoint/2010/main" val="9114798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a:xfrm>
            <a:off x="1069848" y="1548000"/>
            <a:ext cx="10058400" cy="5310000"/>
          </a:xfrm>
        </p:spPr>
        <p:txBody>
          <a:bodyPr>
            <a:normAutofit fontScale="85000" lnSpcReduction="10000"/>
          </a:bodyPr>
          <a:lstStyle/>
          <a:p>
            <a:pPr hangingPunct="0">
              <a:lnSpc>
                <a:spcPct val="110000"/>
              </a:lnSpc>
            </a:pPr>
            <a:r>
              <a:rPr lang="zh-TW" altLang="zh-TW" dirty="0"/>
              <a:t>按稅捐核課程序與漏稅處罰程序不同，推估課稅制度，乃基於租稅公平及租稅稽徵程序之特性，於納稅義務人不盡協力義務時，容許稽徵機關降低證明度，以推估之事實作為核課租稅之基礎，並未達確實證明的程度，在訴訟上僅是使法院就推計結果事實之存在，獲致蓋然之心證。故依推估方式計算之課稅所得額，對於納稅義務人是否確有漏報所得額情事或漏報金額若干，均無法為確實的證明，是雖因此推估而有應補徵之稅額，亦無從明確認定納稅義務人有逃漏所得稅情事。</a:t>
            </a:r>
            <a:endParaRPr lang="en-US" altLang="zh-TW" dirty="0"/>
          </a:p>
          <a:p>
            <a:pPr hangingPunct="0">
              <a:lnSpc>
                <a:spcPct val="110000"/>
              </a:lnSpc>
            </a:pPr>
            <a:endParaRPr lang="en-US" altLang="zh-TW" sz="1100" dirty="0"/>
          </a:p>
          <a:p>
            <a:pPr hangingPunct="0">
              <a:lnSpc>
                <a:spcPct val="110000"/>
              </a:lnSpc>
            </a:pPr>
            <a:r>
              <a:rPr lang="zh-TW" altLang="zh-TW" dirty="0"/>
              <a:t>以所得稅為例，漏稅結果乃所得稅法第</a:t>
            </a:r>
            <a:r>
              <a:rPr lang="en-US" altLang="zh-TW" dirty="0"/>
              <a:t>110</a:t>
            </a:r>
            <a:r>
              <a:rPr lang="zh-TW" altLang="zh-TW" dirty="0"/>
              <a:t>條第</a:t>
            </a:r>
            <a:r>
              <a:rPr lang="en-US" altLang="zh-TW" dirty="0"/>
              <a:t>1</a:t>
            </a:r>
            <a:r>
              <a:rPr lang="zh-TW" altLang="zh-TW" dirty="0"/>
              <a:t>項規定之處罰要件（司法院釋字第</a:t>
            </a:r>
            <a:r>
              <a:rPr lang="en-US" altLang="zh-TW" dirty="0"/>
              <a:t>503</a:t>
            </a:r>
            <a:r>
              <a:rPr lang="zh-TW" altLang="zh-TW" dirty="0"/>
              <a:t>號解釋參照），其事實之存在應達確實證明之程度（改制前行政法院</a:t>
            </a:r>
            <a:r>
              <a:rPr lang="en-US" altLang="zh-TW" dirty="0"/>
              <a:t>39</a:t>
            </a:r>
            <a:r>
              <a:rPr lang="zh-TW" altLang="zh-TW" dirty="0"/>
              <a:t>年判字第</a:t>
            </a:r>
            <a:r>
              <a:rPr lang="en-US" altLang="zh-TW" dirty="0"/>
              <a:t>2</a:t>
            </a:r>
            <a:r>
              <a:rPr lang="zh-TW" altLang="zh-TW" dirty="0"/>
              <a:t>號判例意旨參照）。尤其，此法條規定之漏稅罰係以所漏稅額倍數裁處之，且未有金額上限，所漏稅額又非如德國僅係作為裁罰之斟酌因素，於我國乃作為處罰之標準與內容，而與處罰要件不可分，本應符合明確性原則，稽徵機關自不得逕以按照財政部頒定標準推計之財產交易所得額，作為漏報所得額而核定漏稅額，依所得稅法第</a:t>
            </a:r>
            <a:r>
              <a:rPr lang="en-US" altLang="zh-TW" dirty="0"/>
              <a:t>110</a:t>
            </a:r>
            <a:r>
              <a:rPr lang="zh-TW" altLang="zh-TW" dirty="0"/>
              <a:t>條第</a:t>
            </a:r>
            <a:r>
              <a:rPr lang="en-US" altLang="zh-TW" dirty="0"/>
              <a:t>1</a:t>
            </a:r>
            <a:r>
              <a:rPr lang="zh-TW" altLang="zh-TW" dirty="0"/>
              <a:t>項規定處以罰鍰。至於納稅者未依稅法規定履行申報或其他協力義務，縱有可非難之處，亦僅應考慮立法處以行為罰或加徵滯報金及利息，不應深文周納，強加漏稅罰。</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104</a:t>
            </a:fld>
            <a:endParaRPr lang="zh-TW" altLang="en-US" dirty="0"/>
          </a:p>
        </p:txBody>
      </p:sp>
    </p:spTree>
    <p:extLst>
      <p:ext uri="{BB962C8B-B14F-4D97-AF65-F5344CB8AC3E}">
        <p14:creationId xmlns:p14="http://schemas.microsoft.com/office/powerpoint/2010/main" val="31865926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lstStyle/>
          <a:p>
            <a:pPr hangingPunct="0">
              <a:lnSpc>
                <a:spcPct val="100000"/>
              </a:lnSpc>
            </a:pPr>
            <a:r>
              <a:rPr lang="zh-TW" altLang="zh-TW" dirty="0"/>
              <a:t>納稅者權利保護法第</a:t>
            </a:r>
            <a:r>
              <a:rPr lang="en-US" altLang="zh-TW" dirty="0"/>
              <a:t>14</a:t>
            </a:r>
            <a:r>
              <a:rPr lang="zh-TW" altLang="zh-TW" dirty="0"/>
              <a:t>條第</a:t>
            </a:r>
            <a:r>
              <a:rPr lang="en-US" altLang="zh-TW" dirty="0"/>
              <a:t>4</a:t>
            </a:r>
            <a:r>
              <a:rPr lang="zh-TW" altLang="zh-TW" dirty="0"/>
              <a:t>項規定：「納稅者已依稅法規定履行協力義務者，稅捐稽徵機關不得依推計結果處罰。」</a:t>
            </a:r>
            <a:endParaRPr lang="en-US" altLang="zh-TW" dirty="0"/>
          </a:p>
          <a:p>
            <a:pPr hangingPunct="0">
              <a:lnSpc>
                <a:spcPct val="100000"/>
              </a:lnSpc>
            </a:pPr>
            <a:endParaRPr lang="en-US" altLang="zh-TW" sz="1000" dirty="0"/>
          </a:p>
          <a:p>
            <a:pPr hangingPunct="0">
              <a:lnSpc>
                <a:spcPct val="100000"/>
              </a:lnSpc>
            </a:pPr>
            <a:r>
              <a:rPr lang="zh-TW" altLang="en-US" dirty="0"/>
              <a:t>其</a:t>
            </a:r>
            <a:r>
              <a:rPr lang="zh-TW" altLang="zh-TW" dirty="0"/>
              <a:t>立法理由指出：「推計課稅適用之對象僅為課稅之事實，以確保國家債權有效實現及維護課稅公平，性質上不應及於稅捐處罰之認定，蓋處罰應以明確之事實為基礎，自不許以證明度較低之推計方式為之。」</a:t>
            </a:r>
            <a:endParaRPr lang="en-US" altLang="zh-TW" dirty="0"/>
          </a:p>
          <a:p>
            <a:pPr hangingPunct="0">
              <a:lnSpc>
                <a:spcPct val="100000"/>
              </a:lnSpc>
            </a:pPr>
            <a:endParaRPr lang="en-US" altLang="zh-TW" sz="1000" dirty="0"/>
          </a:p>
          <a:p>
            <a:pPr hangingPunct="0">
              <a:lnSpc>
                <a:spcPct val="100000"/>
              </a:lnSpc>
            </a:pPr>
            <a:r>
              <a:rPr lang="zh-TW" altLang="zh-TW" dirty="0"/>
              <a:t>對於推計課稅後，是否依推計結果處罰，宜儘量採取有利於納稅義務人之解釋，即從寬認定納稅者已依稅法規定履行協力義務，自可減少爭議。</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105</a:t>
            </a:fld>
            <a:endParaRPr lang="zh-TW" altLang="en-US" dirty="0"/>
          </a:p>
        </p:txBody>
      </p:sp>
    </p:spTree>
    <p:extLst>
      <p:ext uri="{BB962C8B-B14F-4D97-AF65-F5344CB8AC3E}">
        <p14:creationId xmlns:p14="http://schemas.microsoft.com/office/powerpoint/2010/main" val="305079165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noAutofit/>
          </a:bodyPr>
          <a:lstStyle/>
          <a:p>
            <a:pPr>
              <a:lnSpc>
                <a:spcPct val="100000"/>
              </a:lnSpc>
            </a:pPr>
            <a:r>
              <a:rPr lang="zh-TW" altLang="en-US" dirty="0">
                <a:latin typeface="+mn-ea"/>
              </a:rPr>
              <a:t>最高行政法院</a:t>
            </a:r>
            <a:r>
              <a:rPr lang="en-US" altLang="zh-TW" dirty="0">
                <a:latin typeface="+mn-ea"/>
              </a:rPr>
              <a:t>108</a:t>
            </a:r>
            <a:r>
              <a:rPr lang="zh-TW" altLang="en-US" dirty="0">
                <a:latin typeface="+mn-ea"/>
              </a:rPr>
              <a:t>年度判字第</a:t>
            </a:r>
            <a:r>
              <a:rPr lang="en-US" altLang="zh-TW" dirty="0">
                <a:latin typeface="+mn-ea"/>
              </a:rPr>
              <a:t>450</a:t>
            </a:r>
            <a:r>
              <a:rPr lang="zh-TW" altLang="en-US" dirty="0">
                <a:latin typeface="+mn-ea"/>
              </a:rPr>
              <a:t>號判決</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en-US" dirty="0">
                <a:latin typeface="+mn-ea"/>
              </a:rPr>
              <a:t>最高行政法院</a:t>
            </a:r>
            <a:r>
              <a:rPr lang="en-US" altLang="zh-TW" dirty="0">
                <a:latin typeface="+mn-ea"/>
              </a:rPr>
              <a:t>98</a:t>
            </a:r>
            <a:r>
              <a:rPr lang="zh-TW" altLang="en-US" dirty="0">
                <a:latin typeface="+mn-ea"/>
              </a:rPr>
              <a:t>年</a:t>
            </a:r>
            <a:r>
              <a:rPr lang="en-US" altLang="zh-TW" dirty="0">
                <a:latin typeface="+mn-ea"/>
              </a:rPr>
              <a:t>8</a:t>
            </a:r>
            <a:r>
              <a:rPr lang="zh-TW" altLang="en-US" dirty="0">
                <a:latin typeface="+mn-ea"/>
              </a:rPr>
              <a:t>月份第</a:t>
            </a:r>
            <a:r>
              <a:rPr lang="en-US" altLang="zh-TW" dirty="0">
                <a:latin typeface="+mn-ea"/>
              </a:rPr>
              <a:t>2</a:t>
            </a:r>
            <a:r>
              <a:rPr lang="zh-TW" altLang="en-US" dirty="0">
                <a:latin typeface="+mn-ea"/>
              </a:rPr>
              <a:t>次庭長法官聯席會議決議雖謂：「個人綜合所得稅漏稅額之計算，依現行所得稅法規定，係以個人綜合所得總額（包括稽徵機關核定之個人財產交易所得）為計算基礎，並不因所得核定方式之不同而有不同。是稽徵機關如依查得之資料按財政部頒定財產交易所得標準推計核定財產交易所得，該核定所得額之行政處分未經依法單獨或併隨相關行政處分撤銷或變更，且其所核定之所得額已得作為核定補徵稅額之計算基礎者，則於稽徵機關證實納稅義務人違反所得稅法第</a:t>
            </a:r>
            <a:r>
              <a:rPr lang="en-US" altLang="zh-TW" dirty="0">
                <a:latin typeface="+mn-ea"/>
              </a:rPr>
              <a:t>110</a:t>
            </a:r>
            <a:r>
              <a:rPr lang="zh-TW" altLang="en-US" dirty="0">
                <a:latin typeface="+mn-ea"/>
              </a:rPr>
              <a:t>條第</a:t>
            </a:r>
            <a:r>
              <a:rPr lang="en-US" altLang="zh-TW" dirty="0">
                <a:latin typeface="+mn-ea"/>
              </a:rPr>
              <a:t>1</a:t>
            </a:r>
            <a:r>
              <a:rPr lang="zh-TW" altLang="en-US" dirty="0">
                <a:latin typeface="+mn-ea"/>
              </a:rPr>
              <a:t>項規定而應對之處以罰鍰時，自亦得以該核定之財產交易所得，作為核定其漏稅額之計算基礎」</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106</a:t>
            </a:fld>
            <a:endParaRPr lang="zh-TW" altLang="en-US" dirty="0"/>
          </a:p>
        </p:txBody>
      </p:sp>
    </p:spTree>
    <p:extLst>
      <p:ext uri="{BB962C8B-B14F-4D97-AF65-F5344CB8AC3E}">
        <p14:creationId xmlns:p14="http://schemas.microsoft.com/office/powerpoint/2010/main" val="201335880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dirty="0"/>
              <a:t>漏稅罰之所漏稅額可否推估</a:t>
            </a:r>
            <a:r>
              <a:rPr lang="zh-TW" altLang="en-US" dirty="0"/>
              <a:t>？</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latin typeface="+mn-ea"/>
              </a:rPr>
              <a:t>最高行政法院</a:t>
            </a:r>
            <a:r>
              <a:rPr lang="en-US" altLang="zh-TW" dirty="0">
                <a:latin typeface="+mn-ea"/>
              </a:rPr>
              <a:t>108</a:t>
            </a:r>
            <a:r>
              <a:rPr lang="zh-TW" altLang="en-US" dirty="0">
                <a:latin typeface="+mn-ea"/>
              </a:rPr>
              <a:t>年度判字第</a:t>
            </a:r>
            <a:r>
              <a:rPr lang="en-US" altLang="zh-TW" dirty="0">
                <a:latin typeface="+mn-ea"/>
              </a:rPr>
              <a:t>450</a:t>
            </a:r>
            <a:r>
              <a:rPr lang="zh-TW" altLang="en-US" dirty="0">
                <a:latin typeface="+mn-ea"/>
              </a:rPr>
              <a:t>號判決</a:t>
            </a:r>
            <a:endParaRPr lang="en-US" altLang="zh-TW" dirty="0">
              <a:latin typeface="+mn-ea"/>
            </a:endParaRPr>
          </a:p>
          <a:p>
            <a:pPr marL="0" indent="0" hangingPunct="0">
              <a:lnSpc>
                <a:spcPct val="100000"/>
              </a:lnSpc>
              <a:buNone/>
            </a:pPr>
            <a:endParaRPr lang="en-US" altLang="zh-TW" sz="1000" dirty="0">
              <a:latin typeface="+mn-ea"/>
            </a:endParaRPr>
          </a:p>
          <a:p>
            <a:pPr lvl="1" hangingPunct="0">
              <a:lnSpc>
                <a:spcPct val="100000"/>
              </a:lnSpc>
            </a:pPr>
            <a:r>
              <a:rPr lang="zh-TW" altLang="en-US" dirty="0">
                <a:latin typeface="+mn-ea"/>
              </a:rPr>
              <a:t>但細繹其全文，可知其適用係以「稽徵機關對於納稅義務人依所得稅法規定應申報課稅之所得額有漏報或短報並造成漏稅結果等違法情事之構成要件該當、違法且有責，已確實證明者」為其前提，此觀該決議文之理由闡述「納稅義務人是否涉及對應申報課稅之所得額有漏報或短報情事，且對該漏報或短報情事有故意或過失，須由稽徵機關舉證證明後，始得依所得稅法第</a:t>
            </a:r>
            <a:r>
              <a:rPr lang="en-US" altLang="zh-TW" dirty="0">
                <a:latin typeface="+mn-ea"/>
              </a:rPr>
              <a:t>110</a:t>
            </a:r>
            <a:r>
              <a:rPr lang="zh-TW" altLang="en-US" dirty="0">
                <a:latin typeface="+mn-ea"/>
              </a:rPr>
              <a:t>條第</a:t>
            </a:r>
            <a:r>
              <a:rPr lang="en-US" altLang="zh-TW" dirty="0">
                <a:latin typeface="+mn-ea"/>
              </a:rPr>
              <a:t>1</a:t>
            </a:r>
            <a:r>
              <a:rPr lang="zh-TW" altLang="en-US" dirty="0">
                <a:latin typeface="+mn-ea"/>
              </a:rPr>
              <a:t>項規定，處以罰鍰」等語自明。易言之，對於逃漏稅違章行為（處罰要件事實）之存在，稽徵機關應依職權調查證據加以證明，納稅義務人並無協力義務，且其證明程度應達到使法院完全的確信，不能以推計方式（降低證明度）認定之；必須逃漏稅違章行為經確實證明後，其漏稅額不明時，始得以推計的漏報所得額，作為核定其漏稅額之計算基礎。</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107</a:t>
            </a:fld>
            <a:endParaRPr lang="zh-TW" altLang="en-US" dirty="0"/>
          </a:p>
        </p:txBody>
      </p:sp>
    </p:spTree>
    <p:extLst>
      <p:ext uri="{BB962C8B-B14F-4D97-AF65-F5344CB8AC3E}">
        <p14:creationId xmlns:p14="http://schemas.microsoft.com/office/powerpoint/2010/main" val="219600926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案例分析</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15610567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264832"/>
            <a:ext cx="10058400" cy="762378"/>
          </a:xfrm>
        </p:spPr>
        <p:txBody>
          <a:bodyPr>
            <a:normAutofit/>
          </a:bodyPr>
          <a:lstStyle/>
          <a:p>
            <a:r>
              <a:rPr lang="zh-TW" altLang="zh-TW" sz="3200" dirty="0"/>
              <a:t>最高行政法院</a:t>
            </a:r>
            <a:r>
              <a:rPr lang="en-US" altLang="zh-TW" sz="3200" dirty="0"/>
              <a:t>100</a:t>
            </a:r>
            <a:r>
              <a:rPr lang="zh-TW" altLang="zh-TW" sz="3200" dirty="0"/>
              <a:t>年</a:t>
            </a:r>
            <a:r>
              <a:rPr lang="en-US" altLang="zh-TW" sz="3200" dirty="0"/>
              <a:t>12</a:t>
            </a:r>
            <a:r>
              <a:rPr lang="zh-TW" altLang="zh-TW" sz="3200" dirty="0"/>
              <a:t>月</a:t>
            </a:r>
            <a:r>
              <a:rPr lang="en-US" altLang="zh-TW" sz="3200" dirty="0"/>
              <a:t>13</a:t>
            </a:r>
            <a:r>
              <a:rPr lang="zh-TW" altLang="zh-TW" sz="3200" dirty="0"/>
              <a:t>日庭長法官聯席會議決議</a:t>
            </a:r>
            <a:endParaRPr lang="zh-TW" altLang="en-US" sz="3200" dirty="0"/>
          </a:p>
        </p:txBody>
      </p:sp>
      <p:sp>
        <p:nvSpPr>
          <p:cNvPr id="3" name="內容版面配置區 2"/>
          <p:cNvSpPr>
            <a:spLocks noGrp="1"/>
          </p:cNvSpPr>
          <p:nvPr>
            <p:ph idx="1"/>
          </p:nvPr>
        </p:nvSpPr>
        <p:spPr>
          <a:xfrm>
            <a:off x="1069848" y="1178168"/>
            <a:ext cx="10058400" cy="5389685"/>
          </a:xfrm>
        </p:spPr>
        <p:txBody>
          <a:bodyPr>
            <a:normAutofit fontScale="32500" lnSpcReduction="20000"/>
          </a:bodyPr>
          <a:lstStyle/>
          <a:p>
            <a:pPr>
              <a:lnSpc>
                <a:spcPct val="120000"/>
              </a:lnSpc>
            </a:pPr>
            <a:r>
              <a:rPr lang="zh-TW" altLang="zh-TW" sz="5500" dirty="0"/>
              <a:t>「企業併購取得之商譽，係因收購成本超過收購取得可辨認淨資產之公平價值而生。商譽價值為所得計算基礎之減項，固應由納稅義務人負客觀舉證責任，納稅義務人並應舉證證明其主張之收購成本真實、必要、合理，惟關於可辨認淨資產之公平價值，納稅義務人除依財務會計準則公報第</a:t>
            </a:r>
            <a:r>
              <a:rPr lang="en-US" altLang="zh-TW" sz="5500" dirty="0"/>
              <a:t>25</a:t>
            </a:r>
            <a:r>
              <a:rPr lang="zh-TW" altLang="zh-TW" sz="5500" dirty="0"/>
              <a:t>號第</a:t>
            </a:r>
            <a:r>
              <a:rPr lang="en-US" altLang="zh-TW" sz="5500" dirty="0"/>
              <a:t>18</a:t>
            </a:r>
            <a:r>
              <a:rPr lang="zh-TW" altLang="zh-TW" sz="5500" dirty="0"/>
              <a:t>段衡量可辨認淨資產之公平價值外，亦得提出足以還原公平價值之鑑價報告或證據。」</a:t>
            </a:r>
            <a:endParaRPr lang="en-US" altLang="zh-TW" sz="5500" dirty="0"/>
          </a:p>
          <a:p>
            <a:pPr>
              <a:lnSpc>
                <a:spcPct val="120000"/>
              </a:lnSpc>
            </a:pPr>
            <a:r>
              <a:rPr lang="zh-TW" altLang="en-US" sz="5500" dirty="0"/>
              <a:t>評析</a:t>
            </a:r>
            <a:endParaRPr lang="en-US" altLang="zh-TW" sz="5500" dirty="0"/>
          </a:p>
          <a:p>
            <a:pPr lvl="1">
              <a:lnSpc>
                <a:spcPct val="120000"/>
              </a:lnSpc>
            </a:pPr>
            <a:r>
              <a:rPr lang="zh-TW" altLang="zh-TW" sz="5500" dirty="0"/>
              <a:t>縱使納稅義務人未盡協力義務，致可辨認淨資產之公平價值陷於不明確狀態，於訴訟上並應負擔客觀舉證責任，稽徵機關仍應依所得稅法第</a:t>
            </a:r>
            <a:r>
              <a:rPr lang="en-US" altLang="zh-TW" sz="5500" dirty="0"/>
              <a:t>66</a:t>
            </a:r>
            <a:r>
              <a:rPr lang="zh-TW" altLang="zh-TW" sz="5500" dirty="0"/>
              <a:t>條第</a:t>
            </a:r>
            <a:r>
              <a:rPr lang="en-US" altLang="zh-TW" sz="5500" dirty="0"/>
              <a:t>2</a:t>
            </a:r>
            <a:r>
              <a:rPr lang="zh-TW" altLang="zh-TW" sz="5500" dirty="0"/>
              <a:t>項及查核準則第</a:t>
            </a:r>
            <a:r>
              <a:rPr lang="en-US" altLang="zh-TW" sz="5500" dirty="0"/>
              <a:t>96</a:t>
            </a:r>
            <a:r>
              <a:rPr lang="zh-TW" altLang="zh-TW" sz="5500" dirty="0"/>
              <a:t>條第</a:t>
            </a:r>
            <a:r>
              <a:rPr lang="en-US" altLang="zh-TW" sz="5500" dirty="0"/>
              <a:t>1</a:t>
            </a:r>
            <a:r>
              <a:rPr lang="zh-TW" altLang="zh-TW" sz="5500" dirty="0"/>
              <a:t>款規定，逕行估定其價額（轉正）。</a:t>
            </a:r>
            <a:endParaRPr lang="en-US" altLang="zh-TW" sz="5500" dirty="0"/>
          </a:p>
          <a:p>
            <a:pPr lvl="1">
              <a:lnSpc>
                <a:spcPct val="120000"/>
              </a:lnSpc>
            </a:pPr>
            <a:r>
              <a:rPr lang="zh-TW" altLang="zh-TW" sz="4900" dirty="0"/>
              <a:t>蓋可辨認淨資產之公平價值乃客觀上可得確定之事實，不會因納稅義務人未盡協力義務而不存在；將已證實的收購成本減除可辨認淨資產經估定之公平價值，即可知有無餘額作為商譽及價值若干。稽徵機關對於併購案如果僅因可辨認淨資產之公平價值不明確，即全面否定商譽資產之存在者，無異否認可辨認淨資產的存在，有違行政程序法第</a:t>
            </a:r>
            <a:r>
              <a:rPr lang="en-US" altLang="zh-TW" sz="4900" dirty="0"/>
              <a:t>8</a:t>
            </a:r>
            <a:r>
              <a:rPr lang="zh-TW" altLang="zh-TW" sz="4900" dirty="0"/>
              <a:t>條之誠實信用原則及同法第</a:t>
            </a:r>
            <a:r>
              <a:rPr lang="en-US" altLang="zh-TW" sz="4900" dirty="0"/>
              <a:t>9</a:t>
            </a:r>
            <a:r>
              <a:rPr lang="zh-TW" altLang="zh-TW" sz="4900" dirty="0"/>
              <a:t>條之有利不利一律注意原則，事實審法院非不得將該事件之訴願決定及原處分（復查決定）均予撤銷，由稽徵機關依法就該購入各項淨資產之公平價值為估定</a:t>
            </a:r>
            <a:r>
              <a:rPr lang="zh-TW" altLang="en-US" sz="4900" dirty="0"/>
              <a:t>。</a:t>
            </a:r>
            <a:endParaRPr lang="en-US" altLang="zh-TW" sz="4900" dirty="0"/>
          </a:p>
          <a:p>
            <a:pPr lvl="1">
              <a:lnSpc>
                <a:spcPct val="120000"/>
              </a:lnSpc>
            </a:pPr>
            <a:r>
              <a:rPr lang="zh-TW" altLang="zh-TW" sz="4900" dirty="0"/>
              <a:t>前揭決議文雖未論及可辨認淨資產之公平價值陷於不明確狀態時，稽徵機關是否應依所得稅法第</a:t>
            </a:r>
            <a:r>
              <a:rPr lang="en-US" altLang="zh-TW" sz="4900" dirty="0"/>
              <a:t>66</a:t>
            </a:r>
            <a:r>
              <a:rPr lang="zh-TW" altLang="zh-TW" sz="4900" dirty="0"/>
              <a:t>條第</a:t>
            </a:r>
            <a:r>
              <a:rPr lang="en-US" altLang="zh-TW" sz="4900" dirty="0"/>
              <a:t>2</a:t>
            </a:r>
            <a:r>
              <a:rPr lang="zh-TW" altLang="zh-TW" sz="4900" dirty="0"/>
              <a:t>項及查核準則第</a:t>
            </a:r>
            <a:r>
              <a:rPr lang="en-US" altLang="zh-TW" sz="4900" dirty="0"/>
              <a:t>96</a:t>
            </a:r>
            <a:r>
              <a:rPr lang="zh-TW" altLang="zh-TW" sz="4900" dirty="0"/>
              <a:t>條第</a:t>
            </a:r>
            <a:r>
              <a:rPr lang="en-US" altLang="zh-TW" sz="4900" dirty="0"/>
              <a:t>1</a:t>
            </a:r>
            <a:r>
              <a:rPr lang="zh-TW" altLang="zh-TW" sz="4900" dirty="0"/>
              <a:t>款規定，逕行估定其價額（轉正），但其基礎設題表決結果所採甲說並未否定行政法院可以撤銷原處分，使稽徵機關依職權估定可辨認淨資產公平價值的見解</a:t>
            </a:r>
            <a:r>
              <a:rPr lang="zh-TW" altLang="en-US" sz="4900" dirty="0"/>
              <a:t>。</a:t>
            </a:r>
            <a:r>
              <a:rPr lang="zh-TW" altLang="zh-TW" sz="4900" dirty="0"/>
              <a:t>因此，決議文才未指明可辨認淨資產之公平價值有疑義時是否應由稽徵機關轉正，而留待個案由審理法官視其情節，於判決中表示法律見解</a:t>
            </a:r>
            <a:r>
              <a:rPr lang="zh-TW" altLang="en-US" sz="4900" dirty="0"/>
              <a:t>（</a:t>
            </a:r>
            <a:r>
              <a:rPr lang="zh-TW" altLang="zh-TW" sz="4900" dirty="0"/>
              <a:t>最高行政法院</a:t>
            </a:r>
            <a:r>
              <a:rPr lang="en-US" altLang="zh-TW" sz="4900" dirty="0"/>
              <a:t>101</a:t>
            </a:r>
            <a:r>
              <a:rPr lang="zh-TW" altLang="zh-TW" sz="4900" dirty="0"/>
              <a:t>年度判字第</a:t>
            </a:r>
            <a:r>
              <a:rPr lang="en-US" altLang="zh-TW" sz="4900" dirty="0"/>
              <a:t>290</a:t>
            </a:r>
            <a:r>
              <a:rPr lang="zh-TW" altLang="zh-TW" sz="4900" dirty="0"/>
              <a:t>號</a:t>
            </a:r>
            <a:r>
              <a:rPr lang="zh-TW" altLang="en-US" sz="4900" dirty="0"/>
              <a:t>、</a:t>
            </a:r>
            <a:r>
              <a:rPr lang="en-US" altLang="zh-TW" sz="4900" dirty="0"/>
              <a:t>104</a:t>
            </a:r>
            <a:r>
              <a:rPr lang="zh-TW" altLang="zh-TW" sz="4900" dirty="0"/>
              <a:t>年度判字第</a:t>
            </a:r>
            <a:r>
              <a:rPr lang="en-US" altLang="zh-TW" sz="4900" dirty="0"/>
              <a:t>274</a:t>
            </a:r>
            <a:r>
              <a:rPr lang="zh-TW" altLang="zh-TW" sz="4900" dirty="0"/>
              <a:t>號、第</a:t>
            </a:r>
            <a:r>
              <a:rPr lang="en-US" altLang="zh-TW" sz="4900" dirty="0"/>
              <a:t>275</a:t>
            </a:r>
            <a:r>
              <a:rPr lang="zh-TW" altLang="zh-TW" sz="4900" dirty="0"/>
              <a:t>號判決</a:t>
            </a:r>
            <a:r>
              <a:rPr lang="zh-TW" altLang="en-US" sz="4900" dirty="0"/>
              <a:t>參照</a:t>
            </a:r>
            <a:r>
              <a:rPr lang="zh-TW" altLang="zh-TW" sz="4900" dirty="0"/>
              <a:t>）。</a:t>
            </a:r>
          </a:p>
          <a:p>
            <a:endParaRPr lang="zh-TW" altLang="en-US" sz="45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109</a:t>
            </a:fld>
            <a:endParaRPr lang="zh-TW"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165688"/>
            <a:ext cx="11547297" cy="5410962"/>
          </a:xfrm>
        </p:spPr>
        <p:txBody>
          <a:bodyPr>
            <a:normAutofit/>
          </a:bodyPr>
          <a:lstStyle/>
          <a:p>
            <a:pPr marL="548640" lvl="2" indent="0">
              <a:lnSpc>
                <a:spcPct val="110000"/>
              </a:lnSpc>
              <a:buNone/>
            </a:pPr>
            <a:endParaRPr lang="zh-TW" altLang="en-US" sz="800" dirty="0"/>
          </a:p>
          <a:p>
            <a:pPr lvl="2">
              <a:lnSpc>
                <a:spcPct val="110000"/>
              </a:lnSpc>
              <a:buFont typeface="Wingdings" panose="05000000000000000000" pitchFamily="2" charset="2"/>
              <a:buChar char="l"/>
            </a:pPr>
            <a:r>
              <a:rPr lang="en-US" altLang="zh-TW" sz="2400" b="1" dirty="0"/>
              <a:t>109</a:t>
            </a:r>
            <a:r>
              <a:rPr lang="zh-TW" altLang="en-US" sz="2400" b="1" dirty="0"/>
              <a:t>年度大字第</a:t>
            </a:r>
            <a:r>
              <a:rPr lang="en-US" altLang="zh-TW" sz="2400" b="1" dirty="0"/>
              <a:t>4</a:t>
            </a:r>
            <a:r>
              <a:rPr lang="zh-TW" altLang="en-US" sz="2400" b="1" dirty="0"/>
              <a:t>號</a:t>
            </a:r>
            <a:endParaRPr lang="en-US" altLang="zh-TW" sz="2400" b="1" dirty="0"/>
          </a:p>
          <a:p>
            <a:pPr marL="548640" lvl="2" indent="0" algn="l">
              <a:lnSpc>
                <a:spcPct val="110000"/>
              </a:lnSpc>
              <a:buNone/>
            </a:pPr>
            <a:r>
              <a:rPr lang="zh-TW" altLang="en-US" sz="2400" b="1" dirty="0"/>
              <a:t>爭點：</a:t>
            </a:r>
            <a:r>
              <a:rPr lang="zh-TW" altLang="en-US" sz="2400" dirty="0"/>
              <a:t>發生於現行稅捐稽徵法第</a:t>
            </a:r>
            <a:r>
              <a:rPr lang="en-US" altLang="zh-TW" sz="2400" dirty="0"/>
              <a:t>28</a:t>
            </a:r>
            <a:r>
              <a:rPr lang="zh-TW" altLang="en-US" sz="2400" dirty="0"/>
              <a:t>條第</a:t>
            </a:r>
            <a:r>
              <a:rPr lang="en-US" altLang="zh-TW" sz="2400" dirty="0"/>
              <a:t>2</a:t>
            </a:r>
            <a:r>
              <a:rPr lang="zh-TW" altLang="en-US" sz="2400" dirty="0"/>
              <a:t>項修正生效（</a:t>
            </a:r>
            <a:r>
              <a:rPr lang="en-US" altLang="zh-TW" sz="2400" dirty="0"/>
              <a:t>98</a:t>
            </a:r>
            <a:r>
              <a:rPr lang="zh-TW" altLang="en-US" sz="2400" dirty="0"/>
              <a:t>年</a:t>
            </a:r>
            <a:r>
              <a:rPr lang="en-US" altLang="zh-TW" sz="2400" dirty="0"/>
              <a:t>1</a:t>
            </a:r>
            <a:r>
              <a:rPr lang="zh-TW" altLang="en-US" sz="2400" dirty="0"/>
              <a:t>月</a:t>
            </a:r>
            <a:r>
              <a:rPr lang="en-US" altLang="zh-TW" sz="2400" dirty="0"/>
              <a:t>23</a:t>
            </a:r>
            <a:r>
              <a:rPr lang="zh-TW" altLang="en-US" sz="2400" dirty="0"/>
              <a:t>日）前之溢繳稅款事實，於</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日以後依該規定行使退稅請求權，適用</a:t>
            </a:r>
            <a:r>
              <a:rPr lang="en-US" altLang="zh-TW" sz="2400" dirty="0"/>
              <a:t>102</a:t>
            </a:r>
            <a:r>
              <a:rPr lang="zh-TW" altLang="en-US" sz="2400" dirty="0"/>
              <a:t>年</a:t>
            </a:r>
            <a:r>
              <a:rPr lang="en-US" altLang="zh-TW" sz="2400" dirty="0"/>
              <a:t>5</a:t>
            </a:r>
            <a:r>
              <a:rPr lang="zh-TW" altLang="en-US" sz="2400" dirty="0"/>
              <a:t>月</a:t>
            </a:r>
            <a:r>
              <a:rPr lang="en-US" altLang="zh-TW" sz="2400" dirty="0"/>
              <a:t>22</a:t>
            </a:r>
            <a:r>
              <a:rPr lang="zh-TW" altLang="en-US" sz="2400" dirty="0"/>
              <a:t>日修正公布，同年月</a:t>
            </a:r>
            <a:r>
              <a:rPr lang="en-US" altLang="zh-TW" sz="2400" dirty="0"/>
              <a:t>24</a:t>
            </a:r>
            <a:r>
              <a:rPr lang="zh-TW" altLang="en-US" sz="2400" dirty="0"/>
              <a:t>日生效之行政程序法第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年時效期間規定，應自何時起算時效期間</a:t>
            </a:r>
            <a:r>
              <a:rPr lang="en-US" altLang="zh-TW" sz="2400" dirty="0"/>
              <a:t>﹖</a:t>
            </a:r>
          </a:p>
          <a:p>
            <a:pPr marL="548640" lvl="2" indent="0">
              <a:lnSpc>
                <a:spcPct val="110000"/>
              </a:lnSpc>
              <a:buNone/>
            </a:pPr>
            <a:r>
              <a:rPr lang="zh-TW" altLang="en-US" sz="2400" b="1" dirty="0"/>
              <a:t>裁定主文：</a:t>
            </a:r>
            <a:r>
              <a:rPr lang="zh-TW" altLang="en-US" sz="2400" dirty="0"/>
              <a:t>納稅義務人就稅捐稽徵法第</a:t>
            </a:r>
            <a:r>
              <a:rPr lang="en-US" altLang="zh-TW" sz="2400" dirty="0"/>
              <a:t>28</a:t>
            </a:r>
            <a:r>
              <a:rPr lang="zh-TW" altLang="en-US" sz="2400" dirty="0"/>
              <a:t>條第</a:t>
            </a:r>
            <a:r>
              <a:rPr lang="en-US" altLang="zh-TW" sz="2400" dirty="0"/>
              <a:t>2</a:t>
            </a:r>
            <a:r>
              <a:rPr lang="zh-TW" altLang="en-US" sz="2400" dirty="0"/>
              <a:t>項民國</a:t>
            </a:r>
            <a:r>
              <a:rPr lang="en-US" altLang="zh-TW" sz="2400" dirty="0"/>
              <a:t>98</a:t>
            </a:r>
            <a:r>
              <a:rPr lang="zh-TW" altLang="en-US" sz="2400" dirty="0"/>
              <a:t>年</a:t>
            </a:r>
            <a:r>
              <a:rPr lang="en-US" altLang="zh-TW" sz="2400" dirty="0"/>
              <a:t>1</a:t>
            </a:r>
            <a:r>
              <a:rPr lang="zh-TW" altLang="en-US" sz="2400" dirty="0"/>
              <a:t>月</a:t>
            </a:r>
            <a:r>
              <a:rPr lang="en-US" altLang="zh-TW" sz="2400" dirty="0"/>
              <a:t>23</a:t>
            </a:r>
            <a:r>
              <a:rPr lang="zh-TW" altLang="en-US" sz="2400" dirty="0"/>
              <a:t>日修正生效前之溢繳稅款，於</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日以後依該規定行使退稅請求權，適用</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日修正生效之行政程序法第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年時效期間之規定時，其時效期間，應自</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日起算。（有不同意見書）</a:t>
            </a:r>
            <a:endParaRPr lang="en-US" altLang="zh-TW" sz="2400" dirty="0"/>
          </a:p>
          <a:p>
            <a:pPr marL="548640" lvl="2" indent="0">
              <a:lnSpc>
                <a:spcPct val="110000"/>
              </a:lnSpc>
              <a:buNone/>
            </a:pPr>
            <a:r>
              <a:rPr lang="zh-TW" altLang="en-US" sz="2400" b="1" dirty="0"/>
              <a:t>附註</a:t>
            </a:r>
            <a:r>
              <a:rPr lang="en-US" altLang="zh-TW" sz="2400" b="1" dirty="0"/>
              <a:t>:</a:t>
            </a:r>
            <a:r>
              <a:rPr lang="zh-TW" altLang="en-US" sz="2400" dirty="0"/>
              <a:t>同一前提有無適用</a:t>
            </a:r>
            <a:r>
              <a:rPr lang="en-US" altLang="zh-TW" sz="2400" dirty="0"/>
              <a:t>102</a:t>
            </a:r>
            <a:r>
              <a:rPr lang="zh-TW" altLang="en-US" sz="2400" dirty="0"/>
              <a:t>年</a:t>
            </a:r>
            <a:r>
              <a:rPr lang="en-US" altLang="zh-TW" sz="2400" dirty="0"/>
              <a:t>5</a:t>
            </a:r>
            <a:r>
              <a:rPr lang="zh-TW" altLang="en-US" sz="2400" dirty="0"/>
              <a:t>月</a:t>
            </a:r>
            <a:r>
              <a:rPr lang="en-US" altLang="zh-TW" sz="2400" dirty="0"/>
              <a:t>24</a:t>
            </a:r>
            <a:r>
              <a:rPr lang="zh-TW" altLang="en-US" sz="2400" dirty="0"/>
              <a:t>日修正生效之行政程序法第</a:t>
            </a:r>
            <a:r>
              <a:rPr lang="en-US" altLang="zh-TW" sz="2400" dirty="0"/>
              <a:t>131</a:t>
            </a:r>
            <a:r>
              <a:rPr lang="zh-TW" altLang="en-US" sz="2400" dirty="0"/>
              <a:t>條第</a:t>
            </a:r>
            <a:r>
              <a:rPr lang="en-US" altLang="zh-TW" sz="2400" dirty="0"/>
              <a:t>1</a:t>
            </a:r>
            <a:r>
              <a:rPr lang="zh-TW" altLang="en-US" sz="2400" dirty="0"/>
              <a:t>項關於</a:t>
            </a:r>
            <a:r>
              <a:rPr lang="en-US" altLang="zh-TW" sz="2400" dirty="0"/>
              <a:t>10</a:t>
            </a:r>
            <a:r>
              <a:rPr lang="zh-TW" altLang="en-US" sz="2400" dirty="0"/>
              <a:t>年時效期間規定之爭點，經提案庭提具</a:t>
            </a:r>
            <a:r>
              <a:rPr lang="en-US" altLang="zh-TW" sz="2400" dirty="0"/>
              <a:t>109</a:t>
            </a:r>
            <a:r>
              <a:rPr lang="zh-TW" altLang="en-US" sz="2400" dirty="0"/>
              <a:t>年度徵字第</a:t>
            </a:r>
            <a:r>
              <a:rPr lang="en-US" altLang="zh-TW" sz="2400" dirty="0"/>
              <a:t>2</a:t>
            </a:r>
            <a:r>
              <a:rPr lang="zh-TW" altLang="en-US" sz="2400" dirty="0"/>
              <a:t>號徵詢書，徵詢同院其他庭之意見，均回復同意提案庭擬採之肯定說見解</a:t>
            </a:r>
            <a:r>
              <a:rPr lang="en-US" altLang="zh-TW" sz="2400" dirty="0"/>
              <a:t>(109</a:t>
            </a:r>
            <a:r>
              <a:rPr lang="zh-TW" altLang="en-US" sz="2400" dirty="0"/>
              <a:t>年度判字第</a:t>
            </a:r>
            <a:r>
              <a:rPr lang="en-US" altLang="zh-TW" sz="2400" dirty="0"/>
              <a:t>597</a:t>
            </a:r>
            <a:r>
              <a:rPr lang="zh-TW" altLang="en-US" sz="2400" dirty="0"/>
              <a:t>號判決</a:t>
            </a:r>
            <a:r>
              <a:rPr lang="en-US" altLang="zh-TW" sz="2400" dirty="0"/>
              <a:t>)</a:t>
            </a:r>
            <a:endParaRPr lang="zh-TW" altLang="en-US" sz="2400" dirty="0"/>
          </a:p>
          <a:p>
            <a:pPr marL="548640" lvl="2" indent="0">
              <a:lnSpc>
                <a:spcPct val="110000"/>
              </a:lnSpc>
              <a:buNone/>
            </a:pPr>
            <a:endParaRPr lang="en-US" altLang="zh-TW" sz="2000" dirty="0"/>
          </a:p>
        </p:txBody>
      </p:sp>
      <p:sp>
        <p:nvSpPr>
          <p:cNvPr id="4" name="投影片編號版面配置區 3"/>
          <p:cNvSpPr>
            <a:spLocks noGrp="1"/>
          </p:cNvSpPr>
          <p:nvPr>
            <p:ph type="sldNum" sz="quarter" idx="4294967295"/>
          </p:nvPr>
        </p:nvSpPr>
        <p:spPr>
          <a:xfrm>
            <a:off x="10061368" y="4661686"/>
            <a:ext cx="640080"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63333028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100</a:t>
            </a:r>
            <a:r>
              <a:rPr lang="zh-TW" altLang="en-US" sz="3200" dirty="0"/>
              <a:t>年度判字第</a:t>
            </a:r>
            <a:r>
              <a:rPr lang="en-US" altLang="zh-TW" sz="3200" dirty="0"/>
              <a:t>2254</a:t>
            </a:r>
            <a:r>
              <a:rPr lang="zh-TW" altLang="en-US" sz="3200" dirty="0"/>
              <a:t>號判決</a:t>
            </a:r>
            <a:br>
              <a:rPr lang="en-US" altLang="zh-TW" sz="3200" dirty="0"/>
            </a:br>
            <a:r>
              <a:rPr lang="en-US" altLang="zh-TW" sz="3200" dirty="0"/>
              <a:t>——</a:t>
            </a:r>
            <a:r>
              <a:rPr lang="zh-TW" altLang="en-US" sz="3200" dirty="0"/>
              <a:t>教授</a:t>
            </a:r>
            <a:r>
              <a:rPr lang="zh-TW" altLang="en-US" dirty="0"/>
              <a:t>音樂課程之發票開立對象</a:t>
            </a:r>
            <a:endParaRPr lang="zh-TW" altLang="en-US" sz="3200" dirty="0"/>
          </a:p>
        </p:txBody>
      </p:sp>
      <p:sp>
        <p:nvSpPr>
          <p:cNvPr id="3" name="內容版面配置區 2"/>
          <p:cNvSpPr>
            <a:spLocks noGrp="1"/>
          </p:cNvSpPr>
          <p:nvPr>
            <p:ph idx="1"/>
          </p:nvPr>
        </p:nvSpPr>
        <p:spPr>
          <a:xfrm>
            <a:off x="1069848" y="1429570"/>
            <a:ext cx="10058400" cy="5270167"/>
          </a:xfrm>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400" dirty="0"/>
              <a:t>稅局以</a:t>
            </a:r>
            <a:r>
              <a:rPr lang="en-US" altLang="zh-TW" sz="2400" dirty="0">
                <a:latin typeface="標楷體" panose="03000509000000000000" pitchFamily="65" charset="-120"/>
              </a:rPr>
              <a:t>C</a:t>
            </a:r>
            <a:r>
              <a:rPr lang="zh-TW" altLang="en-US" sz="2400" dirty="0">
                <a:latin typeface="標楷體" panose="03000509000000000000" pitchFamily="65" charset="-120"/>
              </a:rPr>
              <a:t>音樂教學公司</a:t>
            </a:r>
            <a:r>
              <a:rPr lang="zh-TW" altLang="en-US" sz="2400" dirty="0"/>
              <a:t>於</a:t>
            </a:r>
            <a:r>
              <a:rPr lang="en-US" altLang="zh-TW" sz="2400" dirty="0"/>
              <a:t>94</a:t>
            </a:r>
            <a:r>
              <a:rPr lang="zh-TW" altLang="en-US" sz="2400" dirty="0"/>
              <a:t>、</a:t>
            </a:r>
            <a:r>
              <a:rPr lang="en-US" altLang="zh-TW" sz="2400" dirty="0"/>
              <a:t>95</a:t>
            </a:r>
            <a:r>
              <a:rPr lang="zh-TW" altLang="en-US" sz="2400" dirty="0"/>
              <a:t>年間銷售勞務（聘請音樂教師至各音樂補習班教授○○音樂課程），未依規定開立統一發票予各補習班，卻開立統一發票予</a:t>
            </a:r>
            <a:r>
              <a:rPr lang="en-US" altLang="zh-TW" sz="2400" dirty="0"/>
              <a:t>T</a:t>
            </a:r>
            <a:r>
              <a:rPr lang="zh-TW" altLang="en-US" sz="2400" dirty="0"/>
              <a:t>公司等</a:t>
            </a:r>
            <a:r>
              <a:rPr lang="en-US" altLang="zh-TW" sz="2400" dirty="0"/>
              <a:t>13</a:t>
            </a:r>
            <a:r>
              <a:rPr lang="zh-TW" altLang="en-US" sz="2400" dirty="0"/>
              <a:t>家經銷商，合計銷售額為</a:t>
            </a:r>
            <a:r>
              <a:rPr lang="en-US" altLang="zh-TW" sz="2400" dirty="0"/>
              <a:t>95,743,488</a:t>
            </a:r>
            <a:r>
              <a:rPr lang="zh-TW" altLang="en-US" sz="2400" dirty="0"/>
              <a:t>元，乃依行為時稅捐稽徵法第</a:t>
            </a:r>
            <a:r>
              <a:rPr lang="en-US" altLang="zh-TW" sz="2400" dirty="0"/>
              <a:t>44</a:t>
            </a:r>
            <a:r>
              <a:rPr lang="zh-TW" altLang="en-US" sz="2400" dirty="0"/>
              <a:t>條規定，處以銷售額</a:t>
            </a:r>
            <a:r>
              <a:rPr lang="en-US" altLang="zh-TW" sz="2400" dirty="0"/>
              <a:t>5</a:t>
            </a:r>
            <a:r>
              <a:rPr lang="zh-TW" altLang="en-US" sz="2400" dirty="0"/>
              <a:t>％罰鍰</a:t>
            </a:r>
            <a:r>
              <a:rPr lang="en-US" altLang="zh-TW" sz="2400" dirty="0"/>
              <a:t>4,787,174</a:t>
            </a:r>
            <a:r>
              <a:rPr lang="zh-TW" altLang="en-US" sz="2400" dirty="0"/>
              <a:t>元。</a:t>
            </a:r>
            <a:r>
              <a:rPr lang="en-US" altLang="zh-TW" sz="2400" dirty="0">
                <a:latin typeface="標楷體" panose="03000509000000000000" pitchFamily="65" charset="-120"/>
              </a:rPr>
              <a:t>C</a:t>
            </a:r>
            <a:r>
              <a:rPr lang="zh-TW" altLang="en-US" sz="2400" dirty="0">
                <a:latin typeface="標楷體" panose="03000509000000000000" pitchFamily="65" charset="-120"/>
              </a:rPr>
              <a:t>公司</a:t>
            </a:r>
            <a:r>
              <a:rPr lang="zh-TW" altLang="en-US" sz="2400" dirty="0"/>
              <a:t>不服，申經復查結果，獲追減罰鍰</a:t>
            </a:r>
            <a:r>
              <a:rPr lang="en-US" altLang="zh-TW" sz="2400" dirty="0"/>
              <a:t>3,787,174</a:t>
            </a:r>
            <a:r>
              <a:rPr lang="zh-TW" altLang="en-US" sz="2400" dirty="0"/>
              <a:t>元，變更核定為</a:t>
            </a:r>
            <a:r>
              <a:rPr lang="en-US" altLang="zh-TW" sz="2400" dirty="0"/>
              <a:t>1,000,000</a:t>
            </a:r>
            <a:r>
              <a:rPr lang="zh-TW" altLang="en-US" sz="2400" dirty="0"/>
              <a:t>元，</a:t>
            </a:r>
            <a:r>
              <a:rPr lang="en-US" altLang="zh-TW" sz="2400" dirty="0">
                <a:latin typeface="標楷體" panose="03000509000000000000" pitchFamily="65" charset="-120"/>
              </a:rPr>
              <a:t>C</a:t>
            </a:r>
            <a:r>
              <a:rPr lang="zh-TW" altLang="en-US" sz="2400" dirty="0">
                <a:latin typeface="標楷體" panose="03000509000000000000" pitchFamily="65" charset="-120"/>
              </a:rPr>
              <a:t>公司</a:t>
            </a:r>
            <a:r>
              <a:rPr lang="zh-TW" altLang="en-US" sz="2400" dirty="0"/>
              <a:t>仍表不服，循序提起行政訴訟，經原審法院判決駁回其訴後，</a:t>
            </a:r>
            <a:r>
              <a:rPr lang="zh-TW" altLang="en-US" sz="2400" dirty="0">
                <a:latin typeface="標楷體" panose="03000509000000000000" pitchFamily="65" charset="-120"/>
              </a:rPr>
              <a:t>乃</a:t>
            </a:r>
            <a:r>
              <a:rPr lang="zh-TW" altLang="en-US" sz="2400" dirty="0"/>
              <a:t>提起上訴</a:t>
            </a:r>
            <a:r>
              <a:rPr lang="zh-TW" altLang="en-US" sz="2200" dirty="0">
                <a:latin typeface="標楷體" panose="03000509000000000000" pitchFamily="65" charset="-120"/>
              </a:rPr>
              <a:t>。嗣經最高行政法院判決廢棄原判決，並發回原審法院</a:t>
            </a:r>
            <a:r>
              <a:rPr lang="zh-TW" altLang="en-US" dirty="0">
                <a:latin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914400" lvl="2" indent="0">
              <a:lnSpc>
                <a:spcPct val="100000"/>
              </a:lnSpc>
              <a:buNone/>
            </a:pPr>
            <a:endParaRPr lang="en-US" altLang="zh-TW" sz="800" dirty="0">
              <a:latin typeface="標楷體" panose="03000509000000000000" pitchFamily="65" charset="-120"/>
              <a:ea typeface="標楷體" panose="03000509000000000000" pitchFamily="65" charset="-120"/>
            </a:endParaRPr>
          </a:p>
          <a:p>
            <a:pPr>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nSpc>
                <a:spcPct val="100000"/>
              </a:lnSpc>
            </a:pPr>
            <a:r>
              <a:rPr lang="zh-TW" altLang="en-US" sz="2400" dirty="0"/>
              <a:t>有關營業人銷售貨物或勞務，未依規定給與他人憑證之案件，稽徵機關本應就營業人銷售貨物或勞務予他人之事實，負舉證責任；而稽徵機關對於營業人已經就其銷售貨物或勞務行為開立統一發票之事件，主張該營業人開立發票之對象與其實際交易對象不同者，尤應提出堅實可靠之證據使法院確信所謂實際交易對象係何人，如果仍有合理之懷疑，基於舉證責任分配法則，法院即應認定該主張之事實（即構成處罰要件之事實）為不存在，而將其不利益歸於稽徵機關。</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110</a:t>
            </a:fld>
            <a:endParaRPr lang="zh-TW" altLang="en-US"/>
          </a:p>
        </p:txBody>
      </p:sp>
    </p:spTree>
    <p:extLst>
      <p:ext uri="{BB962C8B-B14F-4D97-AF65-F5344CB8AC3E}">
        <p14:creationId xmlns:p14="http://schemas.microsoft.com/office/powerpoint/2010/main" val="149933519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派遣音樂講師至經銷商後，既係由經銷商全權配置於經銷商直接營運管理之音樂教室提供音教服務，則縱使經銷商有再委託其另行設立之音樂補習班（甚至其他人設立之音樂補習班）提供音教服務，而使音樂講師至該音樂補習班授課之情形，亦僅係是否應依營業稅法第</a:t>
            </a:r>
            <a:r>
              <a:rPr lang="en-US" altLang="zh-TW" dirty="0"/>
              <a:t>3</a:t>
            </a:r>
            <a:r>
              <a:rPr lang="zh-TW" altLang="en-US" dirty="0"/>
              <a:t>條第</a:t>
            </a:r>
            <a:r>
              <a:rPr lang="en-US" altLang="zh-TW" dirty="0"/>
              <a:t>4</a:t>
            </a:r>
            <a:r>
              <a:rPr lang="zh-TW" altLang="en-US" dirty="0"/>
              <a:t>項準用第</a:t>
            </a:r>
            <a:r>
              <a:rPr lang="en-US" altLang="zh-TW" dirty="0"/>
              <a:t>3</a:t>
            </a:r>
            <a:r>
              <a:rPr lang="zh-TW" altLang="en-US" dirty="0"/>
              <a:t>項第</a:t>
            </a:r>
            <a:r>
              <a:rPr lang="en-US" altLang="zh-TW" dirty="0"/>
              <a:t>4</a:t>
            </a:r>
            <a:r>
              <a:rPr lang="zh-TW" altLang="en-US" dirty="0"/>
              <a:t>款規定，視為銷售勞務之問題，並不影響</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原先提供勞務對象與資金取得來源均為經銷商的事實，尚難謂</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應開立銷售憑證的對象為經銷商以外之音樂補習班。</a:t>
            </a:r>
            <a:endParaRPr lang="en-US" altLang="zh-TW" dirty="0"/>
          </a:p>
          <a:p>
            <a:pPr lvl="1">
              <a:lnSpc>
                <a:spcPct val="100000"/>
              </a:lnSpc>
            </a:pPr>
            <a:endParaRPr lang="en-US" altLang="zh-TW" sz="800" dirty="0"/>
          </a:p>
          <a:p>
            <a:pPr lvl="1">
              <a:lnSpc>
                <a:spcPct val="100000"/>
              </a:lnSpc>
            </a:pPr>
            <a:r>
              <a:rPr lang="zh-TW" altLang="en-US" dirty="0"/>
              <a:t>縱使經銷商與</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另行約定，由</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向第三者（音樂補習班）提供音教服務，而權利金仍由經銷商向</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給付，於此情形，該銷售勞務之契約當事人仍係</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與經銷商，</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dirty="0"/>
              <a:t>仍應開立銷售憑證予經銷商，如認應開立發票給音樂補習班，反有「跳開發票」之嫌疑，因為經銷商與第三者（音樂補習班）之間可能已另行成立買賣、委託、贈與或其他契約關係，而涉及另一階段銷售勞務，或依營業稅法第</a:t>
            </a:r>
            <a:r>
              <a:rPr lang="en-US" altLang="zh-TW" dirty="0"/>
              <a:t>3</a:t>
            </a:r>
            <a:r>
              <a:rPr lang="zh-TW" altLang="en-US" dirty="0"/>
              <a:t>條第</a:t>
            </a:r>
            <a:r>
              <a:rPr lang="en-US" altLang="zh-TW" dirty="0"/>
              <a:t>4</a:t>
            </a:r>
            <a:r>
              <a:rPr lang="zh-TW" altLang="en-US" dirty="0"/>
              <a:t>項準用第</a:t>
            </a:r>
            <a:r>
              <a:rPr lang="en-US" altLang="zh-TW" dirty="0"/>
              <a:t>3</a:t>
            </a:r>
            <a:r>
              <a:rPr lang="zh-TW" altLang="en-US" dirty="0"/>
              <a:t>項第</a:t>
            </a:r>
            <a:r>
              <a:rPr lang="en-US" altLang="zh-TW" dirty="0"/>
              <a:t>1</a:t>
            </a:r>
            <a:r>
              <a:rPr lang="zh-TW" altLang="en-US" dirty="0"/>
              <a:t>款後段、第</a:t>
            </a:r>
            <a:r>
              <a:rPr lang="en-US" altLang="zh-TW" dirty="0"/>
              <a:t>4</a:t>
            </a:r>
            <a:r>
              <a:rPr lang="zh-TW" altLang="en-US" dirty="0"/>
              <a:t>款規定視為銷售勞務之問題。</a:t>
            </a:r>
            <a:endParaRPr lang="en-US" altLang="zh-TW" dirty="0"/>
          </a:p>
          <a:p>
            <a:pPr marL="274320" lvl="1" indent="0">
              <a:lnSpc>
                <a:spcPct val="100000"/>
              </a:lnSpc>
              <a:buNone/>
            </a:pPr>
            <a:r>
              <a:rPr lang="zh-TW" altLang="en-US" dirty="0">
                <a:latin typeface="標楷體" panose="03000509000000000000" pitchFamily="65" charset="-120"/>
                <a:ea typeface="標楷體" panose="03000509000000000000" pitchFamily="65" charset="-120"/>
              </a:rPr>
              <a:t>*</a:t>
            </a:r>
            <a:r>
              <a:rPr lang="zh-TW" altLang="en-US" dirty="0"/>
              <a:t>臺北高等行政法院依發回意旨更為審理後，判決撤銷訴願決定及原處分，被告</a:t>
            </a:r>
            <a:r>
              <a:rPr lang="zh-TW" altLang="en-US"/>
              <a:t>機關未        上訴</a:t>
            </a:r>
            <a:r>
              <a:rPr lang="zh-TW" altLang="en-US" dirty="0"/>
              <a:t>而確定</a:t>
            </a:r>
            <a:r>
              <a:rPr lang="en-US" altLang="zh-TW" dirty="0"/>
              <a:t>(101</a:t>
            </a:r>
            <a:r>
              <a:rPr lang="zh-TW" altLang="en-US" dirty="0"/>
              <a:t>年度訴更一字第</a:t>
            </a:r>
            <a:r>
              <a:rPr lang="en-US" altLang="zh-TW" dirty="0"/>
              <a:t>38</a:t>
            </a:r>
            <a:r>
              <a:rPr lang="zh-TW" altLang="en-US" dirty="0"/>
              <a:t>號</a:t>
            </a:r>
            <a:r>
              <a:rPr lang="en-US" altLang="zh-TW"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111</a:t>
            </a:fld>
            <a:endParaRPr lang="zh-TW" altLang="en-US"/>
          </a:p>
        </p:txBody>
      </p:sp>
    </p:spTree>
    <p:extLst>
      <p:ext uri="{BB962C8B-B14F-4D97-AF65-F5344CB8AC3E}">
        <p14:creationId xmlns:p14="http://schemas.microsoft.com/office/powerpoint/2010/main" val="112862729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102</a:t>
            </a:r>
            <a:r>
              <a:rPr lang="zh-TW" altLang="en-US" sz="3200" dirty="0"/>
              <a:t>年度判字第</a:t>
            </a:r>
            <a:r>
              <a:rPr lang="en-US" altLang="zh-TW" dirty="0"/>
              <a:t>816</a:t>
            </a:r>
            <a:r>
              <a:rPr lang="zh-TW" altLang="en-US" sz="3200" dirty="0"/>
              <a:t>號判決</a:t>
            </a:r>
            <a:br>
              <a:rPr lang="en-US" altLang="zh-TW" sz="3200" dirty="0"/>
            </a:br>
            <a:r>
              <a:rPr lang="en-US" altLang="zh-TW" sz="3200" dirty="0"/>
              <a:t>——</a:t>
            </a:r>
            <a:r>
              <a:rPr lang="zh-TW" altLang="en-US" sz="3200" dirty="0"/>
              <a:t>佣金支出之事實存否不明並非即為虛列費用逃稅</a:t>
            </a:r>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dirty="0">
                <a:latin typeface="標楷體" panose="03000509000000000000" pitchFamily="65" charset="-120"/>
              </a:rPr>
              <a:t>K</a:t>
            </a:r>
            <a:r>
              <a:rPr lang="zh-TW" altLang="en-US" dirty="0">
                <a:latin typeface="標楷體" panose="03000509000000000000" pitchFamily="65" charset="-120"/>
              </a:rPr>
              <a:t>公司於</a:t>
            </a:r>
            <a:r>
              <a:rPr lang="en-US" altLang="zh-TW" dirty="0">
                <a:latin typeface="標楷體" panose="03000509000000000000" pitchFamily="65" charset="-120"/>
              </a:rPr>
              <a:t>88</a:t>
            </a:r>
            <a:r>
              <a:rPr lang="zh-TW" altLang="en-US" dirty="0">
                <a:latin typeface="標楷體" panose="03000509000000000000" pitchFamily="65" charset="-120"/>
              </a:rPr>
              <a:t>年度營利事業所得稅結算申報，原列報營業費用－佣金支出</a:t>
            </a:r>
            <a:r>
              <a:rPr lang="en-US" altLang="zh-TW" dirty="0">
                <a:latin typeface="標楷體" panose="03000509000000000000" pitchFamily="65" charset="-120"/>
              </a:rPr>
              <a:t>62,070,000</a:t>
            </a:r>
            <a:r>
              <a:rPr lang="zh-TW" altLang="en-US" dirty="0">
                <a:latin typeface="標楷體" panose="03000509000000000000" pitchFamily="65" charset="-120"/>
              </a:rPr>
              <a:t>元，稅局初查核定佣金支出</a:t>
            </a:r>
            <a:r>
              <a:rPr lang="en-US" altLang="zh-TW" dirty="0">
                <a:latin typeface="標楷體" panose="03000509000000000000" pitchFamily="65" charset="-120"/>
              </a:rPr>
              <a:t>0</a:t>
            </a:r>
            <a:r>
              <a:rPr lang="zh-TW" altLang="en-US" dirty="0">
                <a:latin typeface="標楷體" panose="03000509000000000000" pitchFamily="65" charset="-120"/>
              </a:rPr>
              <a:t>元（本稅部分業經</a:t>
            </a:r>
            <a:r>
              <a:rPr lang="zh-TW" altLang="en-US" dirty="0"/>
              <a:t>最高行政法院</a:t>
            </a:r>
            <a:r>
              <a:rPr lang="en-US" altLang="zh-TW" dirty="0">
                <a:latin typeface="標楷體" panose="03000509000000000000" pitchFamily="65" charset="-120"/>
              </a:rPr>
              <a:t>98</a:t>
            </a:r>
            <a:r>
              <a:rPr lang="zh-TW" altLang="en-US" dirty="0">
                <a:latin typeface="標楷體" panose="03000509000000000000" pitchFamily="65" charset="-120"/>
              </a:rPr>
              <a:t>年度判字第</a:t>
            </a:r>
            <a:r>
              <a:rPr lang="en-US" altLang="zh-TW" dirty="0">
                <a:latin typeface="標楷體" panose="03000509000000000000" pitchFamily="65" charset="-120"/>
              </a:rPr>
              <a:t>1476</a:t>
            </a:r>
            <a:r>
              <a:rPr lang="zh-TW" altLang="en-US" dirty="0">
                <a:latin typeface="標楷體" panose="03000509000000000000" pitchFamily="65" charset="-120"/>
              </a:rPr>
              <a:t>號判決維持確定）。</a:t>
            </a:r>
            <a:r>
              <a:rPr lang="zh-TW" altLang="zh-TW" dirty="0"/>
              <a:t>嗣法務部調查局認為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涉嫌虛列</a:t>
            </a:r>
            <a:r>
              <a:rPr lang="zh-TW" altLang="en-US" dirty="0"/>
              <a:t>佣金</a:t>
            </a:r>
            <a:r>
              <a:rPr lang="zh-TW" altLang="zh-TW" dirty="0"/>
              <a:t>支出浮報成本，逃漏稅捐，除將其負責人移送地檢署偵查外（刑案部分業經</a:t>
            </a:r>
            <a:r>
              <a:rPr lang="zh-TW" altLang="zh-TW" dirty="0">
                <a:latin typeface="+mn-ea"/>
              </a:rPr>
              <a:t>判決無罪確定</a:t>
            </a:r>
            <a:r>
              <a:rPr lang="zh-TW" altLang="zh-TW" dirty="0"/>
              <a:t>）</a:t>
            </a:r>
            <a:r>
              <a:rPr lang="zh-TW" altLang="en-US" dirty="0">
                <a:latin typeface="標楷體" panose="03000509000000000000" pitchFamily="65" charset="-120"/>
              </a:rPr>
              <a:t>，另於</a:t>
            </a:r>
            <a:r>
              <a:rPr lang="en-US" altLang="zh-TW" dirty="0">
                <a:latin typeface="標楷體" panose="03000509000000000000" pitchFamily="65" charset="-120"/>
              </a:rPr>
              <a:t>95</a:t>
            </a:r>
            <a:r>
              <a:rPr lang="zh-TW" altLang="en-US" dirty="0">
                <a:latin typeface="標楷體" panose="03000509000000000000" pitchFamily="65" charset="-120"/>
              </a:rPr>
              <a:t>年</a:t>
            </a:r>
            <a:r>
              <a:rPr lang="en-US" altLang="zh-TW" dirty="0">
                <a:latin typeface="標楷體" panose="03000509000000000000" pitchFamily="65" charset="-120"/>
              </a:rPr>
              <a:t>4</a:t>
            </a:r>
            <a:r>
              <a:rPr lang="zh-TW" altLang="en-US" dirty="0">
                <a:latin typeface="標楷體" panose="03000509000000000000" pitchFamily="65" charset="-120"/>
              </a:rPr>
              <a:t>月</a:t>
            </a:r>
            <a:r>
              <a:rPr lang="en-US" altLang="zh-TW" dirty="0">
                <a:latin typeface="標楷體" panose="03000509000000000000" pitchFamily="65" charset="-120"/>
              </a:rPr>
              <a:t>26</a:t>
            </a:r>
            <a:r>
              <a:rPr lang="zh-TW" altLang="en-US" dirty="0">
                <a:latin typeface="標楷體" panose="03000509000000000000" pitchFamily="65" charset="-120"/>
              </a:rPr>
              <a:t>日通報稅局重行核定漏報所得額</a:t>
            </a:r>
            <a:r>
              <a:rPr lang="en-US" altLang="zh-TW" dirty="0">
                <a:latin typeface="標楷體" panose="03000509000000000000" pitchFamily="65" charset="-120"/>
              </a:rPr>
              <a:t>62,070,000</a:t>
            </a:r>
            <a:r>
              <a:rPr lang="zh-TW" altLang="en-US" dirty="0">
                <a:latin typeface="標楷體" panose="03000509000000000000" pitchFamily="65" charset="-120"/>
              </a:rPr>
              <a:t>元，並依所得稅法第</a:t>
            </a:r>
            <a:r>
              <a:rPr lang="en-US" altLang="zh-TW" dirty="0">
                <a:latin typeface="標楷體" panose="03000509000000000000" pitchFamily="65" charset="-120"/>
              </a:rPr>
              <a:t>110</a:t>
            </a:r>
            <a:r>
              <a:rPr lang="zh-TW" altLang="en-US" dirty="0">
                <a:latin typeface="標楷體" panose="03000509000000000000" pitchFamily="65" charset="-120"/>
              </a:rPr>
              <a:t>條第</a:t>
            </a:r>
            <a:r>
              <a:rPr lang="en-US" altLang="zh-TW" dirty="0">
                <a:latin typeface="標楷體" panose="03000509000000000000" pitchFamily="65" charset="-120"/>
              </a:rPr>
              <a:t>1</a:t>
            </a:r>
            <a:r>
              <a:rPr lang="zh-TW" altLang="en-US" dirty="0">
                <a:latin typeface="標楷體" panose="03000509000000000000" pitchFamily="65" charset="-120"/>
              </a:rPr>
              <a:t>項規定，按所漏稅額</a:t>
            </a:r>
            <a:r>
              <a:rPr lang="en-US" altLang="zh-TW" dirty="0">
                <a:latin typeface="標楷體" panose="03000509000000000000" pitchFamily="65" charset="-120"/>
              </a:rPr>
              <a:t>15,517,500</a:t>
            </a:r>
            <a:r>
              <a:rPr lang="zh-TW" altLang="en-US" dirty="0">
                <a:latin typeface="標楷體" panose="03000509000000000000" pitchFamily="65" charset="-120"/>
              </a:rPr>
              <a:t>元處</a:t>
            </a:r>
            <a:r>
              <a:rPr lang="en-US" altLang="zh-TW" dirty="0">
                <a:latin typeface="標楷體" panose="03000509000000000000" pitchFamily="65" charset="-120"/>
              </a:rPr>
              <a:t>1</a:t>
            </a:r>
            <a:r>
              <a:rPr lang="zh-TW" altLang="en-US" dirty="0">
                <a:latin typeface="標楷體" panose="03000509000000000000" pitchFamily="65" charset="-120"/>
              </a:rPr>
              <a:t>倍罰鍰</a:t>
            </a:r>
            <a:r>
              <a:rPr lang="en-US" altLang="zh-TW" dirty="0">
                <a:latin typeface="標楷體" panose="03000509000000000000" pitchFamily="65" charset="-120"/>
              </a:rPr>
              <a:t>15,517,500</a:t>
            </a:r>
            <a:r>
              <a:rPr lang="zh-TW" altLang="en-US" dirty="0">
                <a:latin typeface="標楷體" panose="03000509000000000000" pitchFamily="65" charset="-120"/>
              </a:rPr>
              <a:t>元。</a:t>
            </a:r>
            <a:r>
              <a:rPr lang="en-US" altLang="zh-TW" dirty="0">
                <a:latin typeface="標楷體" panose="03000509000000000000" pitchFamily="65" charset="-120"/>
              </a:rPr>
              <a:t>K</a:t>
            </a:r>
            <a:r>
              <a:rPr lang="zh-TW" altLang="en-US" dirty="0">
                <a:latin typeface="標楷體" panose="03000509000000000000" pitchFamily="65" charset="-120"/>
              </a:rPr>
              <a:t>公司不服，循序提起行政訴訟，經原審法院三次判決駁回</a:t>
            </a:r>
            <a:r>
              <a:rPr lang="en-US" altLang="zh-TW" dirty="0">
                <a:latin typeface="標楷體" panose="03000509000000000000" pitchFamily="65" charset="-120"/>
              </a:rPr>
              <a:t>K</a:t>
            </a:r>
            <a:r>
              <a:rPr lang="zh-TW" altLang="en-US" dirty="0">
                <a:latin typeface="標楷體" panose="03000509000000000000" pitchFamily="65" charset="-120"/>
              </a:rPr>
              <a:t>公司之訴，並經最高行政法院三次廢棄發回更審。惟原審法院仍以判決駁回，</a:t>
            </a:r>
            <a:r>
              <a:rPr lang="en-US" altLang="zh-TW" dirty="0">
                <a:latin typeface="標楷體" panose="03000509000000000000" pitchFamily="65" charset="-120"/>
              </a:rPr>
              <a:t>K</a:t>
            </a:r>
            <a:r>
              <a:rPr lang="zh-TW" altLang="en-US" dirty="0">
                <a:latin typeface="標楷體" panose="03000509000000000000" pitchFamily="65" charset="-120"/>
              </a:rPr>
              <a:t>公司不服，乃提起上訴。嗣經最高行政法院判決廢棄原判決，並撤銷</a:t>
            </a:r>
            <a:r>
              <a:rPr lang="zh-TW" altLang="en-US" dirty="0"/>
              <a:t>訴願決定及原處分（復查決定）</a:t>
            </a:r>
            <a:r>
              <a:rPr lang="zh-TW" altLang="en-US" dirty="0">
                <a:latin typeface="標楷體" panose="03000509000000000000" pitchFamily="65" charset="-120"/>
              </a:rPr>
              <a:t>。</a:t>
            </a:r>
          </a:p>
          <a:p>
            <a:pPr marL="914400" lvl="2" indent="0">
              <a:lnSpc>
                <a:spcPct val="100000"/>
              </a:lnSpc>
              <a:buNone/>
            </a:pPr>
            <a:endParaRPr lang="en-US" altLang="zh-TW" sz="2000" dirty="0">
              <a:latin typeface="標楷體" panose="03000509000000000000" pitchFamily="65" charset="-120"/>
              <a:ea typeface="標楷體" panose="03000509000000000000" pitchFamily="65" charset="-120"/>
            </a:endParaRPr>
          </a:p>
          <a:p>
            <a:pPr marL="457200" lvl="1" indent="0">
              <a:buNone/>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112</a:t>
            </a:fld>
            <a:endParaRPr lang="zh-TW" altLang="en-US"/>
          </a:p>
        </p:txBody>
      </p:sp>
    </p:spTree>
    <p:extLst>
      <p:ext uri="{BB962C8B-B14F-4D97-AF65-F5344CB8AC3E}">
        <p14:creationId xmlns:p14="http://schemas.microsoft.com/office/powerpoint/2010/main" val="422864560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zh-TW" dirty="0"/>
              <a:t>營利事業辦理所得稅結算申報，其費用或損失之列報，須經查明確無支付之事實，而係虛列費用或損失逃稅者，始構成漏報課稅所得額，應依所得稅法第</a:t>
            </a:r>
            <a:r>
              <a:rPr lang="en-US" altLang="zh-TW" dirty="0"/>
              <a:t>110</a:t>
            </a:r>
            <a:r>
              <a:rPr lang="zh-TW" altLang="zh-TW" dirty="0"/>
              <a:t>條之規定處罰；如有付款之事實，僅因帳證不全或有疑，致無法有效證明該項支出與申報科目相符，或係其他本業或附屬業務所需者，固得予以剔除，依法補稅，惟既非查明確無支付之事實，即難援引所得稅法第</a:t>
            </a:r>
            <a:r>
              <a:rPr lang="en-US" altLang="zh-TW" dirty="0"/>
              <a:t>110</a:t>
            </a:r>
            <a:r>
              <a:rPr lang="zh-TW" altLang="zh-TW" dirty="0"/>
              <a:t>條第</a:t>
            </a:r>
            <a:r>
              <a:rPr lang="en-US" altLang="zh-TW" dirty="0"/>
              <a:t>1</a:t>
            </a:r>
            <a:r>
              <a:rPr lang="zh-TW" altLang="zh-TW" dirty="0"/>
              <a:t>項之規定加以處罰。行為時營利事業所得稅查核準則第</a:t>
            </a:r>
            <a:r>
              <a:rPr lang="en-US" altLang="zh-TW" dirty="0"/>
              <a:t>67</a:t>
            </a:r>
            <a:r>
              <a:rPr lang="zh-TW" altLang="zh-TW" dirty="0"/>
              <a:t>條規定即係本於與前述說明相同之意旨，區別補稅罰鍰處分所需事實基礎的證明程度，對於營利事業辦理所得稅結算申報，剔除其費用或損失，而增加課稅所得額之核定，並不要求應達到「確無支付之事實」的強度，但對於漏報課稅所得額之處罰，則要求應達到「查明確無支付之事實，而係虛列費用或損失逃稅」的強度，包括根本無此筆金額的支出，或雖有此筆支出，但完全與其本業或附屬業務無關等情形；且條文既指示「經查明」，則此「確無支付之事實，而係虛列費用或損失逃稅者」之要件事實，即應由稅捐稽徵機關負擔客觀舉證責任，於法院無法完全確信待證事實存在時，承擔其認定該事實不存在之不利益。</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113</a:t>
            </a:fld>
            <a:endParaRPr lang="zh-TW" altLang="en-US"/>
          </a:p>
        </p:txBody>
      </p:sp>
    </p:spTree>
    <p:extLst>
      <p:ext uri="{BB962C8B-B14F-4D97-AF65-F5344CB8AC3E}">
        <p14:creationId xmlns:p14="http://schemas.microsoft.com/office/powerpoint/2010/main" val="136778126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揆諸臺北高等行政法院</a:t>
            </a:r>
            <a:r>
              <a:rPr lang="en-US" altLang="zh-TW" dirty="0"/>
              <a:t>96</a:t>
            </a:r>
            <a:r>
              <a:rPr lang="zh-TW" altLang="zh-TW" dirty="0"/>
              <a:t>年度訴字第</a:t>
            </a:r>
            <a:r>
              <a:rPr lang="en-US" altLang="zh-TW" dirty="0"/>
              <a:t>696</a:t>
            </a:r>
            <a:r>
              <a:rPr lang="zh-TW" altLang="zh-TW" dirty="0"/>
              <a:t>號判決理由，足見該撤銷訴訟確定判決之既判力，僅係確認</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對於其</a:t>
            </a:r>
            <a:r>
              <a:rPr lang="en-US" altLang="zh-TW" dirty="0"/>
              <a:t>88</a:t>
            </a:r>
            <a:r>
              <a:rPr lang="zh-TW" altLang="zh-TW" dirty="0"/>
              <a:t>年度營利事業所得稅核課處分在其曾經爭訟的</a:t>
            </a:r>
            <a:r>
              <a:rPr lang="zh-TW" altLang="en-US" dirty="0"/>
              <a:t>佣金</a:t>
            </a:r>
            <a:r>
              <a:rPr lang="zh-TW" altLang="zh-TW" dirty="0"/>
              <a:t>支出、研究與發展支出及可抵減稅額範圍內無撤銷請求權，暨確認該核課處分核定</a:t>
            </a:r>
            <a:r>
              <a:rPr lang="zh-TW" altLang="en-US" dirty="0"/>
              <a:t>佣金</a:t>
            </a:r>
            <a:r>
              <a:rPr lang="zh-TW" altLang="zh-TW" dirty="0"/>
              <a:t>支出、研究與發展支出及可抵減稅額均為</a:t>
            </a:r>
            <a:r>
              <a:rPr lang="en-US" altLang="zh-TW" dirty="0"/>
              <a:t>0</a:t>
            </a:r>
            <a:r>
              <a:rPr lang="zh-TW" altLang="zh-TW" dirty="0"/>
              <a:t>元部分未違法（</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不得再於其他訴訟主張列報系爭</a:t>
            </a:r>
            <a:r>
              <a:rPr lang="zh-TW" altLang="en-US" dirty="0"/>
              <a:t>佣金</a:t>
            </a:r>
            <a:r>
              <a:rPr lang="zh-TW" altLang="zh-TW" dirty="0"/>
              <a:t>支出、研究與發展支出及可抵減稅額，法院亦不得為相反之判斷），並未及於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已申報或尚未申報之其他經營本業及附屬業務所生費用。</a:t>
            </a:r>
            <a:endParaRPr lang="en-US" altLang="zh-TW" dirty="0"/>
          </a:p>
          <a:p>
            <a:pPr lvl="1">
              <a:lnSpc>
                <a:spcPct val="100000"/>
              </a:lnSpc>
            </a:pPr>
            <a:endParaRPr lang="en-US" altLang="zh-TW" sz="800" dirty="0"/>
          </a:p>
          <a:p>
            <a:pPr lvl="1">
              <a:lnSpc>
                <a:spcPct val="100000"/>
              </a:lnSpc>
            </a:pPr>
            <a:r>
              <a:rPr lang="zh-TW" altLang="zh-TW" dirty="0"/>
              <a:t>又</a:t>
            </a:r>
            <a:r>
              <a:rPr lang="zh-TW" altLang="en-US" dirty="0"/>
              <a:t>依</a:t>
            </a:r>
            <a:r>
              <a:rPr lang="zh-TW" altLang="zh-TW" dirty="0"/>
              <a:t>臺北高等行政法院</a:t>
            </a:r>
            <a:r>
              <a:rPr lang="en-US" altLang="zh-TW" dirty="0"/>
              <a:t>96</a:t>
            </a:r>
            <a:r>
              <a:rPr lang="zh-TW" altLang="zh-TW" dirty="0"/>
              <a:t>年度訴字第</a:t>
            </a:r>
            <a:r>
              <a:rPr lang="en-US" altLang="zh-TW" dirty="0"/>
              <a:t>696</a:t>
            </a:r>
            <a:r>
              <a:rPr lang="zh-TW" altLang="zh-TW" dirty="0"/>
              <a:t>號判決關於</a:t>
            </a:r>
            <a:r>
              <a:rPr lang="zh-TW" altLang="en-US" dirty="0"/>
              <a:t>佣金</a:t>
            </a:r>
            <a:r>
              <a:rPr lang="zh-TW" altLang="zh-TW" dirty="0"/>
              <a:t>支出部分之判斷理由</a:t>
            </a:r>
            <a:r>
              <a:rPr lang="zh-TW" altLang="en-US" dirty="0"/>
              <a:t>及</a:t>
            </a:r>
            <a:r>
              <a:rPr lang="zh-TW" altLang="zh-TW" dirty="0"/>
              <a:t>本院</a:t>
            </a:r>
            <a:r>
              <a:rPr lang="en-US" altLang="zh-TW" dirty="0"/>
              <a:t>98</a:t>
            </a:r>
            <a:r>
              <a:rPr lang="zh-TW" altLang="zh-TW" dirty="0"/>
              <a:t>年度判字第</a:t>
            </a:r>
            <a:r>
              <a:rPr lang="en-US" altLang="zh-TW" dirty="0"/>
              <a:t>1476</a:t>
            </a:r>
            <a:r>
              <a:rPr lang="zh-TW" altLang="zh-TW" dirty="0"/>
              <a:t>號判決關於</a:t>
            </a:r>
            <a:r>
              <a:rPr lang="zh-TW" altLang="en-US" dirty="0"/>
              <a:t>佣金</a:t>
            </a:r>
            <a:r>
              <a:rPr lang="zh-TW" altLang="zh-TW" dirty="0"/>
              <a:t>支出部分之論駁理由</a:t>
            </a:r>
            <a:r>
              <a:rPr lang="zh-TW" altLang="en-US" dirty="0"/>
              <a:t>，</a:t>
            </a:r>
            <a:r>
              <a:rPr lang="zh-TW" altLang="zh-TW" dirty="0"/>
              <a:t>足見有關</a:t>
            </a:r>
            <a:r>
              <a:rPr lang="en-US" altLang="zh-TW" dirty="0">
                <a:latin typeface="標楷體" panose="03000509000000000000" pitchFamily="65" charset="-120"/>
              </a:rPr>
              <a:t>K</a:t>
            </a:r>
            <a:r>
              <a:rPr lang="zh-TW" altLang="en-US" dirty="0">
                <a:latin typeface="標楷體" panose="03000509000000000000" pitchFamily="65" charset="-120"/>
              </a:rPr>
              <a:t>公司</a:t>
            </a:r>
            <a:r>
              <a:rPr lang="en-US" altLang="zh-TW" dirty="0"/>
              <a:t>88</a:t>
            </a:r>
            <a:r>
              <a:rPr lang="zh-TW" altLang="zh-TW" dirty="0"/>
              <a:t>年度營利事業所得稅核課處分撤銷訴訟之確定判決，僅係認定</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未能證明香港</a:t>
            </a:r>
            <a:r>
              <a:rPr lang="en-US" altLang="zh-TW" dirty="0"/>
              <a:t>Y</a:t>
            </a:r>
            <a:r>
              <a:rPr lang="zh-TW" altLang="zh-TW" dirty="0"/>
              <a:t>公司當年度有提供仲介勞務之事實，基於客觀舉證責任分配理論，於「</a:t>
            </a:r>
            <a:r>
              <a:rPr lang="zh-TW" altLang="en-US" dirty="0"/>
              <a:t>佣金</a:t>
            </a:r>
            <a:r>
              <a:rPr lang="zh-TW" altLang="zh-TW" dirty="0"/>
              <a:t>支出之事實存否不明」時，應由其負擔不利益的法律效果，而不得認列該項</a:t>
            </a:r>
            <a:r>
              <a:rPr lang="zh-TW" altLang="en-US" dirty="0"/>
              <a:t>佣金</a:t>
            </a:r>
            <a:r>
              <a:rPr lang="zh-TW" altLang="zh-TW" dirty="0"/>
              <a:t>支出等情，顯未認定本件</a:t>
            </a:r>
            <a:r>
              <a:rPr lang="en-US" altLang="zh-TW" dirty="0">
                <a:latin typeface="標楷體" panose="03000509000000000000" pitchFamily="65" charset="-120"/>
              </a:rPr>
              <a:t>K</a:t>
            </a:r>
            <a:r>
              <a:rPr lang="zh-TW" altLang="en-US" dirty="0">
                <a:latin typeface="標楷體" panose="03000509000000000000" pitchFamily="65" charset="-120"/>
              </a:rPr>
              <a:t>公司</a:t>
            </a:r>
            <a:r>
              <a:rPr lang="en-US" altLang="zh-TW" dirty="0"/>
              <a:t>88</a:t>
            </a:r>
            <a:r>
              <a:rPr lang="zh-TW" altLang="zh-TW" dirty="0"/>
              <a:t>年度申報營利事業所得稅「虛列</a:t>
            </a:r>
            <a:r>
              <a:rPr lang="zh-TW" altLang="en-US" dirty="0"/>
              <a:t>佣金</a:t>
            </a:r>
            <a:r>
              <a:rPr lang="zh-TW" altLang="zh-TW" dirty="0"/>
              <a:t>支出，短漏報營利事業所得稅」之事實。</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114</a:t>
            </a:fld>
            <a:endParaRPr lang="zh-TW" altLang="en-US"/>
          </a:p>
        </p:txBody>
      </p:sp>
    </p:spTree>
    <p:extLst>
      <p:ext uri="{BB962C8B-B14F-4D97-AF65-F5344CB8AC3E}">
        <p14:creationId xmlns:p14="http://schemas.microsoft.com/office/powerpoint/2010/main" val="2495884896"/>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然原判決卻謂：「本件原告</a:t>
            </a:r>
            <a:r>
              <a:rPr lang="en-US" altLang="zh-TW" dirty="0"/>
              <a:t>88</a:t>
            </a:r>
            <a:r>
              <a:rPr lang="zh-TW" altLang="zh-TW" dirty="0"/>
              <a:t>年度申報營利事業所得稅虛列</a:t>
            </a:r>
            <a:r>
              <a:rPr lang="zh-TW" altLang="en-US" dirty="0"/>
              <a:t>佣金</a:t>
            </a:r>
            <a:r>
              <a:rPr lang="zh-TW" altLang="zh-TW" dirty="0"/>
              <a:t>支出，短漏報營利事業所得稅之事實，乃經本院</a:t>
            </a:r>
            <a:r>
              <a:rPr lang="en-US" altLang="zh-TW" dirty="0"/>
              <a:t>96</a:t>
            </a:r>
            <a:r>
              <a:rPr lang="zh-TW" altLang="zh-TW" dirty="0"/>
              <a:t>年度訴字第</a:t>
            </a:r>
            <a:r>
              <a:rPr lang="en-US" altLang="zh-TW" dirty="0"/>
              <a:t>696</a:t>
            </a:r>
            <a:r>
              <a:rPr lang="zh-TW" altLang="zh-TW" dirty="0"/>
              <a:t>號判決及最高行政法院</a:t>
            </a:r>
            <a:r>
              <a:rPr lang="en-US" altLang="zh-TW" dirty="0"/>
              <a:t>98</a:t>
            </a:r>
            <a:r>
              <a:rPr lang="zh-TW" altLang="zh-TW" dirty="0"/>
              <a:t>年度判字第</a:t>
            </a:r>
            <a:r>
              <a:rPr lang="en-US" altLang="zh-TW" dirty="0"/>
              <a:t>1476</a:t>
            </a:r>
            <a:r>
              <a:rPr lang="zh-TW" altLang="zh-TW" dirty="0"/>
              <a:t>號判決所認定，且已確定…</a:t>
            </a:r>
            <a:r>
              <a:rPr lang="en-US" altLang="zh-TW" dirty="0"/>
              <a:t>96</a:t>
            </a:r>
            <a:r>
              <a:rPr lang="zh-TW" altLang="zh-TW" dirty="0"/>
              <a:t>年度訴字第</a:t>
            </a:r>
            <a:r>
              <a:rPr lang="en-US" altLang="zh-TW" dirty="0"/>
              <a:t>696</a:t>
            </a:r>
            <a:r>
              <a:rPr lang="zh-TW" altLang="zh-TW" dirty="0"/>
              <a:t>號判決就上開課稅事實已有明確認定，要非以事實真偽不明，而依客觀舉證責任之分配為據，論述原告之訴應予駁回」云云，容有誤會。</a:t>
            </a:r>
            <a:endParaRPr lang="en-US" altLang="zh-TW" dirty="0"/>
          </a:p>
          <a:p>
            <a:pPr lvl="1">
              <a:lnSpc>
                <a:spcPct val="100000"/>
              </a:lnSpc>
            </a:pPr>
            <a:endParaRPr lang="en-US" altLang="zh-TW" sz="800" dirty="0"/>
          </a:p>
          <a:p>
            <a:pPr lvl="1">
              <a:lnSpc>
                <a:spcPct val="100000"/>
              </a:lnSpc>
            </a:pPr>
            <a:r>
              <a:rPr lang="zh-TW" altLang="zh-TW" dirty="0"/>
              <a:t>且該</a:t>
            </a:r>
            <a:r>
              <a:rPr lang="en-US" altLang="zh-TW" dirty="0"/>
              <a:t>88</a:t>
            </a:r>
            <a:r>
              <a:rPr lang="zh-TW" altLang="zh-TW" dirty="0"/>
              <a:t>年度營利事業所得稅核課處分撤銷訴訟確定判決之既判力，僅及於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不服原處分關於核定</a:t>
            </a:r>
            <a:r>
              <a:rPr lang="zh-TW" altLang="en-US" dirty="0"/>
              <a:t>佣金</a:t>
            </a:r>
            <a:r>
              <a:rPr lang="zh-TW" altLang="zh-TW" dirty="0"/>
              <a:t>支出、研究與發展支出及可抵減稅額均為</a:t>
            </a:r>
            <a:r>
              <a:rPr lang="en-US" altLang="zh-TW" dirty="0"/>
              <a:t>0</a:t>
            </a:r>
            <a:r>
              <a:rPr lang="zh-TW" altLang="zh-TW" dirty="0"/>
              <a:t>元部分所界定的訴訟標的範圍，並不及於其認定該部分未違法所依據的事由，然原判決卻謂該</a:t>
            </a:r>
            <a:r>
              <a:rPr lang="en-US" altLang="zh-TW" dirty="0"/>
              <a:t>88</a:t>
            </a:r>
            <a:r>
              <a:rPr lang="zh-TW" altLang="zh-TW" dirty="0"/>
              <a:t>年度營利事業所得稅核課處分撤銷訴訟之確定判決就</a:t>
            </a:r>
            <a:r>
              <a:rPr lang="zh-TW" altLang="en-US" dirty="0"/>
              <a:t>佣金</a:t>
            </a:r>
            <a:r>
              <a:rPr lang="zh-TW" altLang="zh-TW" dirty="0"/>
              <a:t>支出事實之判斷，原審法院「當受拘束」云云，亦有誤解。</a:t>
            </a:r>
            <a:endParaRPr lang="en-US" altLang="zh-TW" sz="24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115</a:t>
            </a:fld>
            <a:endParaRPr lang="zh-TW" altLang="en-US"/>
          </a:p>
        </p:txBody>
      </p:sp>
    </p:spTree>
    <p:extLst>
      <p:ext uri="{BB962C8B-B14F-4D97-AF65-F5344CB8AC3E}">
        <p14:creationId xmlns:p14="http://schemas.microsoft.com/office/powerpoint/2010/main" val="26597814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原判決雖謂「既無</a:t>
            </a:r>
            <a:r>
              <a:rPr lang="en-US" altLang="zh-TW" dirty="0"/>
              <a:t>Y</a:t>
            </a:r>
            <a:r>
              <a:rPr lang="zh-TW" altLang="zh-TW" dirty="0"/>
              <a:t>公司為之仲介之事實，原告仍於</a:t>
            </a:r>
            <a:r>
              <a:rPr lang="en-US" altLang="zh-TW" dirty="0"/>
              <a:t>88</a:t>
            </a:r>
            <a:r>
              <a:rPr lang="zh-TW" altLang="zh-TW" dirty="0"/>
              <a:t>年度營利事業所得稅申報時列報</a:t>
            </a:r>
            <a:r>
              <a:rPr lang="en-US" altLang="zh-TW" dirty="0"/>
              <a:t>62,070,000</a:t>
            </a:r>
            <a:r>
              <a:rPr lang="zh-TW" altLang="zh-TW" dirty="0"/>
              <a:t>元為對該公司之</a:t>
            </a:r>
            <a:r>
              <a:rPr lang="zh-TW" altLang="en-US" dirty="0"/>
              <a:t>佣金</a:t>
            </a:r>
            <a:r>
              <a:rPr lang="zh-TW" altLang="zh-TW" dirty="0"/>
              <a:t>支出，自屬虛偽列報，當然係基於逃漏稅捐之故意而為之，本院對此形成之心證已達『完全確信』之高度蓋然。」等語，然觀其引述的證據資料，均未超出臺北高等行政法院</a:t>
            </a:r>
            <a:r>
              <a:rPr lang="en-US" altLang="zh-TW" dirty="0"/>
              <a:t>96</a:t>
            </a:r>
            <a:r>
              <a:rPr lang="zh-TW" altLang="zh-TW" dirty="0"/>
              <a:t>年度訴字第</a:t>
            </a:r>
            <a:r>
              <a:rPr lang="en-US" altLang="zh-TW" dirty="0"/>
              <a:t>696</a:t>
            </a:r>
            <a:r>
              <a:rPr lang="zh-TW" altLang="zh-TW" dirty="0"/>
              <a:t>號判決關於</a:t>
            </a:r>
            <a:r>
              <a:rPr lang="zh-TW" altLang="en-US" dirty="0"/>
              <a:t>佣金</a:t>
            </a:r>
            <a:r>
              <a:rPr lang="zh-TW" altLang="zh-TW" dirty="0"/>
              <a:t>支出部分審酌的證據資料範圍，然該案判決僅得出「綜此，本件原告未能證明香港</a:t>
            </a:r>
            <a:r>
              <a:rPr lang="en-US" altLang="zh-TW" dirty="0"/>
              <a:t>Y</a:t>
            </a:r>
            <a:r>
              <a:rPr lang="zh-TW" altLang="zh-TW" dirty="0"/>
              <a:t>公司當年度有提供仲介勞務之事實」的結論，而本件原判決卻能得出「顯然</a:t>
            </a:r>
            <a:r>
              <a:rPr lang="en-US" altLang="zh-TW" dirty="0"/>
              <a:t>Y</a:t>
            </a:r>
            <a:r>
              <a:rPr lang="zh-TW" altLang="zh-TW" dirty="0"/>
              <a:t>公司並無實際提供其仲介勞務一事，至為灼然」結論，似嫌速斷；且縱令「無</a:t>
            </a:r>
            <a:r>
              <a:rPr lang="en-US" altLang="zh-TW" dirty="0"/>
              <a:t>Y</a:t>
            </a:r>
            <a:r>
              <a:rPr lang="zh-TW" altLang="zh-TW" dirty="0"/>
              <a:t>公司為之仲介之事實」，論理上亦僅能推定系爭支出非用以支付</a:t>
            </a:r>
            <a:r>
              <a:rPr lang="zh-TW" altLang="en-US" dirty="0"/>
              <a:t>佣金</a:t>
            </a:r>
            <a:r>
              <a:rPr lang="zh-TW" altLang="zh-TW" dirty="0"/>
              <a:t>，並未排除用以支付其他本業或附屬業務所需費用之可能，原審徒憑「無仲介事實」，即推斷</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列報系爭支出「自屬虛偽列報，當然係基於逃漏稅捐之故意而為之」，自有違論理法則；</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116</a:t>
            </a:fld>
            <a:endParaRPr lang="zh-TW" altLang="en-US"/>
          </a:p>
        </p:txBody>
      </p:sp>
    </p:spTree>
    <p:extLst>
      <p:ext uri="{BB962C8B-B14F-4D97-AF65-F5344CB8AC3E}">
        <p14:creationId xmlns:p14="http://schemas.microsoft.com/office/powerpoint/2010/main" val="360792359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Autofit/>
          </a:bodyPr>
          <a:lstStyle/>
          <a:p>
            <a:pPr lvl="1">
              <a:lnSpc>
                <a:spcPct val="100000"/>
              </a:lnSpc>
            </a:pPr>
            <a:r>
              <a:rPr lang="zh-TW" altLang="zh-TW" dirty="0"/>
              <a:t>又</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於行政救濟過程中已提出</a:t>
            </a:r>
            <a:r>
              <a:rPr lang="en-US" altLang="zh-TW" dirty="0"/>
              <a:t>Y</a:t>
            </a:r>
            <a:r>
              <a:rPr lang="zh-TW" altLang="zh-TW" dirty="0"/>
              <a:t>公司在香港匯豐銀行之開戶資料、其與</a:t>
            </a:r>
            <a:r>
              <a:rPr lang="en-US" altLang="zh-TW" dirty="0"/>
              <a:t>Y</a:t>
            </a:r>
            <a:r>
              <a:rPr lang="zh-TW" altLang="zh-TW" dirty="0"/>
              <a:t>公司簽訂之銷售代理合約…對此有利於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之事證，原審未加以斟酌取捨，遽為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不利的認定，其理由尚屬不備。尤其原判決顯然係於本件罰鍰處分之撤銷訴訟，要求受處分人即</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證明確有支付</a:t>
            </a:r>
            <a:r>
              <a:rPr lang="zh-TW" altLang="en-US" dirty="0"/>
              <a:t>佣金</a:t>
            </a:r>
            <a:r>
              <a:rPr lang="zh-TW" altLang="zh-TW" dirty="0"/>
              <a:t>之事實，否則應承擔「</a:t>
            </a:r>
            <a:r>
              <a:rPr lang="zh-TW" altLang="en-US" dirty="0"/>
              <a:t>佣金</a:t>
            </a:r>
            <a:r>
              <a:rPr lang="zh-TW" altLang="zh-TW" dirty="0"/>
              <a:t>支出之事實存否不明」的不利益，即以</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zh-TW" dirty="0"/>
              <a:t>所提出證據資料的證明力有合理的可疑，不能證明確有支付</a:t>
            </a:r>
            <a:r>
              <a:rPr lang="zh-TW" altLang="en-US" dirty="0"/>
              <a:t>佣金</a:t>
            </a:r>
            <a:r>
              <a:rPr lang="zh-TW" altLang="zh-TW" dirty="0"/>
              <a:t>之事實，得出與</a:t>
            </a:r>
            <a:r>
              <a:rPr lang="zh-TW" altLang="en-US" dirty="0"/>
              <a:t>佣金</a:t>
            </a:r>
            <a:r>
              <a:rPr lang="zh-TW" altLang="zh-TW" dirty="0"/>
              <a:t>支出事實不存在相同之法律效果，逕認其係虛列費用逃稅，應依所得稅法第</a:t>
            </a:r>
            <a:r>
              <a:rPr lang="en-US" altLang="zh-TW" dirty="0"/>
              <a:t>110</a:t>
            </a:r>
            <a:r>
              <a:rPr lang="zh-TW" altLang="zh-TW" dirty="0"/>
              <a:t>條之規定處罰。原判決之認定事實，核與前揭營利事業所得稅查核準則第</a:t>
            </a:r>
            <a:r>
              <a:rPr lang="en-US" altLang="zh-TW" dirty="0"/>
              <a:t>67</a:t>
            </a:r>
            <a:r>
              <a:rPr lang="zh-TW" altLang="zh-TW" dirty="0"/>
              <a:t>條第</a:t>
            </a:r>
            <a:r>
              <a:rPr lang="en-US" altLang="zh-TW" dirty="0"/>
              <a:t>2</a:t>
            </a:r>
            <a:r>
              <a:rPr lang="zh-TW" altLang="zh-TW" dirty="0"/>
              <a:t>項所揭示「確無支付之事實，而係虛列費用或損失逃稅者」之要件事實，應由稅捐稽徵機關負擔客觀舉證責任之法則有違，自難加以維持。</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117</a:t>
            </a:fld>
            <a:endParaRPr lang="zh-TW" altLang="en-US"/>
          </a:p>
        </p:txBody>
      </p:sp>
    </p:spTree>
    <p:extLst>
      <p:ext uri="{BB962C8B-B14F-4D97-AF65-F5344CB8AC3E}">
        <p14:creationId xmlns:p14="http://schemas.microsoft.com/office/powerpoint/2010/main" val="313719548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lvl="1">
              <a:lnSpc>
                <a:spcPct val="100000"/>
              </a:lnSpc>
            </a:pPr>
            <a:r>
              <a:rPr lang="zh-TW" altLang="en-US" dirty="0"/>
              <a:t>依營利事業所得稅查核準則第</a:t>
            </a:r>
            <a:r>
              <a:rPr lang="en-US" altLang="zh-TW" dirty="0"/>
              <a:t>67</a:t>
            </a:r>
            <a:r>
              <a:rPr lang="zh-TW" altLang="en-US" dirty="0"/>
              <a:t>條第</a:t>
            </a:r>
            <a:r>
              <a:rPr lang="en-US" altLang="zh-TW" dirty="0"/>
              <a:t>2</a:t>
            </a:r>
            <a:r>
              <a:rPr lang="zh-TW" altLang="en-US" dirty="0"/>
              <a:t>項規定，營利事業辦理所得稅結算申報，其費用或損失之列報，既須由稅捐稽徵機關查明確無支付之事實，而係虛列費用或損失逃稅者，始應依所得稅法第</a:t>
            </a:r>
            <a:r>
              <a:rPr lang="en-US" altLang="zh-TW" dirty="0"/>
              <a:t>110</a:t>
            </a:r>
            <a:r>
              <a:rPr lang="zh-TW" altLang="en-US" dirty="0"/>
              <a:t>條之規定處罰，而本件綜觀原審卷內所存證據資料，</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已確實於</a:t>
            </a:r>
            <a:r>
              <a:rPr lang="en-US" altLang="zh-TW" dirty="0"/>
              <a:t>88</a:t>
            </a:r>
            <a:r>
              <a:rPr lang="zh-TW" altLang="en-US" dirty="0"/>
              <a:t>年</a:t>
            </a:r>
            <a:r>
              <a:rPr lang="en-US" altLang="zh-TW" dirty="0"/>
              <a:t>11</a:t>
            </a:r>
            <a:r>
              <a:rPr lang="zh-TW" altLang="en-US" dirty="0"/>
              <a:t>月</a:t>
            </a:r>
            <a:r>
              <a:rPr lang="en-US" altLang="zh-TW" dirty="0"/>
              <a:t>26</a:t>
            </a:r>
            <a:r>
              <a:rPr lang="zh-TW" altLang="en-US" dirty="0"/>
              <a:t>日、</a:t>
            </a:r>
            <a:r>
              <a:rPr lang="en-US" altLang="zh-TW" dirty="0"/>
              <a:t>89</a:t>
            </a:r>
            <a:r>
              <a:rPr lang="zh-TW" altLang="en-US" dirty="0"/>
              <a:t>年</a:t>
            </a:r>
            <a:r>
              <a:rPr lang="en-US" altLang="zh-TW" dirty="0"/>
              <a:t>3</a:t>
            </a:r>
            <a:r>
              <a:rPr lang="zh-TW" altLang="en-US" dirty="0"/>
              <a:t>月</a:t>
            </a:r>
            <a:r>
              <a:rPr lang="en-US" altLang="zh-TW" dirty="0"/>
              <a:t>3</a:t>
            </a:r>
            <a:r>
              <a:rPr lang="zh-TW" altLang="en-US" dirty="0"/>
              <a:t>日、</a:t>
            </a:r>
            <a:r>
              <a:rPr lang="en-US" altLang="zh-TW" dirty="0"/>
              <a:t>89</a:t>
            </a:r>
            <a:r>
              <a:rPr lang="zh-TW" altLang="en-US" dirty="0"/>
              <a:t>年</a:t>
            </a:r>
            <a:r>
              <a:rPr lang="en-US" altLang="zh-TW" dirty="0"/>
              <a:t>6</a:t>
            </a:r>
            <a:r>
              <a:rPr lang="zh-TW" altLang="en-US" dirty="0"/>
              <a:t>月</a:t>
            </a:r>
            <a:r>
              <a:rPr lang="en-US" altLang="zh-TW" dirty="0"/>
              <a:t>30</a:t>
            </a:r>
            <a:r>
              <a:rPr lang="zh-TW" altLang="en-US" dirty="0"/>
              <a:t>日分別匯款</a:t>
            </a:r>
            <a:r>
              <a:rPr lang="en-US" altLang="zh-TW" dirty="0"/>
              <a:t>21,627,000</a:t>
            </a:r>
            <a:r>
              <a:rPr lang="zh-TW" altLang="en-US" dirty="0"/>
              <a:t>元、</a:t>
            </a:r>
            <a:r>
              <a:rPr lang="en-US" altLang="zh-TW" dirty="0"/>
              <a:t>11,012,620</a:t>
            </a:r>
            <a:r>
              <a:rPr lang="zh-TW" altLang="en-US" dirty="0"/>
              <a:t>元及</a:t>
            </a:r>
            <a:r>
              <a:rPr lang="en-US" altLang="zh-TW" dirty="0"/>
              <a:t>29,430,380</a:t>
            </a:r>
            <a:r>
              <a:rPr lang="zh-TW" altLang="en-US" dirty="0"/>
              <a:t>元（依斯時匯率分別折算為美金</a:t>
            </a:r>
            <a:r>
              <a:rPr lang="en-US" altLang="zh-TW" dirty="0"/>
              <a:t>681,594.71</a:t>
            </a:r>
            <a:r>
              <a:rPr lang="zh-TW" altLang="en-US" dirty="0"/>
              <a:t>元、</a:t>
            </a:r>
            <a:r>
              <a:rPr lang="en-US" altLang="zh-TW" dirty="0"/>
              <a:t>358,483.72</a:t>
            </a:r>
            <a:r>
              <a:rPr lang="zh-TW" altLang="en-US" dirty="0"/>
              <a:t>元及</a:t>
            </a:r>
            <a:r>
              <a:rPr lang="en-US" altLang="zh-TW" dirty="0"/>
              <a:t>955,159.68</a:t>
            </a:r>
            <a:r>
              <a:rPr lang="zh-TW" altLang="en-US" dirty="0"/>
              <a:t>元）予</a:t>
            </a:r>
            <a:r>
              <a:rPr lang="en-US" altLang="zh-TW" dirty="0"/>
              <a:t>Y</a:t>
            </a:r>
            <a:r>
              <a:rPr lang="zh-TW" altLang="en-US" dirty="0"/>
              <a:t>公司，並未發現</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匯至</a:t>
            </a:r>
            <a:r>
              <a:rPr lang="en-US" altLang="zh-TW" dirty="0"/>
              <a:t>Y</a:t>
            </a:r>
            <a:r>
              <a:rPr lang="zh-TW" altLang="en-US" dirty="0"/>
              <a:t>公司之款項有回流情形，此有匯款水單、中央銀行外匯局</a:t>
            </a:r>
            <a:r>
              <a:rPr lang="en-US" altLang="zh-TW" dirty="0"/>
              <a:t>96</a:t>
            </a:r>
            <a:r>
              <a:rPr lang="zh-TW" altLang="en-US" dirty="0"/>
              <a:t>年</a:t>
            </a:r>
            <a:r>
              <a:rPr lang="en-US" altLang="zh-TW" dirty="0"/>
              <a:t>5</a:t>
            </a:r>
            <a:r>
              <a:rPr lang="zh-TW" altLang="en-US" dirty="0"/>
              <a:t>月</a:t>
            </a:r>
            <a:r>
              <a:rPr lang="en-US" altLang="zh-TW" dirty="0"/>
              <a:t>24</a:t>
            </a:r>
            <a:r>
              <a:rPr lang="zh-TW" altLang="en-US" dirty="0"/>
              <a:t>日台央外捌字第</a:t>
            </a:r>
            <a:r>
              <a:rPr lang="en-US" altLang="zh-TW" dirty="0"/>
              <a:t>0960024796</a:t>
            </a:r>
            <a:r>
              <a:rPr lang="zh-TW" altLang="en-US" dirty="0"/>
              <a:t>號函可稽；</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於行政救濟過程中已提示銷售代理合約、仲介往來文件、</a:t>
            </a:r>
            <a:r>
              <a:rPr lang="en-US" altLang="zh-TW" dirty="0"/>
              <a:t>Y</a:t>
            </a:r>
            <a:r>
              <a:rPr lang="zh-TW" altLang="en-US" dirty="0"/>
              <a:t>公司解散證明文件及其在香港匯豐銀行之開戶資料，用以證明</a:t>
            </a:r>
            <a:r>
              <a:rPr lang="en-US" altLang="zh-TW" dirty="0"/>
              <a:t>Y</a:t>
            </a:r>
            <a:r>
              <a:rPr lang="zh-TW" altLang="en-US" dirty="0"/>
              <a:t>確為存在之公司；該銷售代理合約</a:t>
            </a:r>
            <a:r>
              <a:rPr lang="en-US" altLang="zh-TW" dirty="0"/>
              <a:t>…</a:t>
            </a:r>
            <a:r>
              <a:rPr lang="zh-TW" altLang="en-US" dirty="0"/>
              <a:t>，與</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提出之應付佣金計算明細表、應付佣金對帳單尚非不能勾稽；依甲於系爭營利事業所得稅撤銷訴訟中之證詞，</a:t>
            </a:r>
            <a:r>
              <a:rPr lang="en-US" altLang="zh-TW" dirty="0"/>
              <a:t>…</a:t>
            </a:r>
            <a:r>
              <a:rPr lang="zh-TW" altLang="en-US" dirty="0"/>
              <a:t>對</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仍屬有利，則縱使上開證據資料尚無法證明</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確有支付佣金之事實，但亦無法證明</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確無支付之事實，而係虛列費用或損失逃稅者」之處罰要件事實，即應由稅局負擔客觀舉證責任，於法院無法完全確信處罰要件事實存在時，承擔其認定該事實不存在之不利益。然原審遽將此處罰要件事實存否不明的不利益效果歸於</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，而為</a:t>
            </a:r>
            <a:r>
              <a:rPr lang="en-US" altLang="zh-TW" dirty="0">
                <a:latin typeface="標楷體" panose="03000509000000000000" pitchFamily="65" charset="-120"/>
              </a:rPr>
              <a:t>K</a:t>
            </a:r>
            <a:r>
              <a:rPr lang="zh-TW" altLang="en-US" dirty="0">
                <a:latin typeface="標楷體" panose="03000509000000000000" pitchFamily="65" charset="-120"/>
              </a:rPr>
              <a:t>公司</a:t>
            </a:r>
            <a:r>
              <a:rPr lang="zh-TW" altLang="en-US" dirty="0"/>
              <a:t>敗訴之判決，於法自有不合。</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118</a:t>
            </a:fld>
            <a:endParaRPr lang="zh-TW" altLang="en-US"/>
          </a:p>
        </p:txBody>
      </p:sp>
    </p:spTree>
    <p:extLst>
      <p:ext uri="{BB962C8B-B14F-4D97-AF65-F5344CB8AC3E}">
        <p14:creationId xmlns:p14="http://schemas.microsoft.com/office/powerpoint/2010/main" val="407401375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107</a:t>
            </a:r>
            <a:r>
              <a:rPr lang="zh-TW" altLang="en-US" sz="3200" dirty="0"/>
              <a:t>年度判字第</a:t>
            </a:r>
            <a:r>
              <a:rPr lang="en-US" altLang="zh-TW" sz="3200" dirty="0"/>
              <a:t>722</a:t>
            </a:r>
            <a:r>
              <a:rPr lang="zh-TW" altLang="en-US" sz="3200" dirty="0"/>
              <a:t>號判決</a:t>
            </a:r>
            <a:br>
              <a:rPr lang="en-US" altLang="zh-TW" sz="3200" dirty="0"/>
            </a:br>
            <a:r>
              <a:rPr lang="en-US" altLang="zh-TW" sz="3200" dirty="0"/>
              <a:t>——</a:t>
            </a:r>
            <a:r>
              <a:rPr lang="zh-TW" altLang="en-US" sz="3200" dirty="0"/>
              <a:t>虛列零稅率冒退營業稅案</a:t>
            </a:r>
          </a:p>
        </p:txBody>
      </p:sp>
      <p:sp>
        <p:nvSpPr>
          <p:cNvPr id="3" name="內容版面配置區 2"/>
          <p:cNvSpPr>
            <a:spLocks noGrp="1"/>
          </p:cNvSpPr>
          <p:nvPr>
            <p:ph idx="1"/>
          </p:nvPr>
        </p:nvSpPr>
        <p:spPr>
          <a:xfrm>
            <a:off x="1069848" y="1429570"/>
            <a:ext cx="10058400" cy="5270167"/>
          </a:xfrm>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公司在</a:t>
            </a:r>
            <a:r>
              <a:rPr lang="en-US" altLang="zh-TW" sz="2200" dirty="0">
                <a:latin typeface="標楷體" panose="03000509000000000000" pitchFamily="65" charset="-120"/>
                <a:ea typeface="標楷體" panose="03000509000000000000" pitchFamily="65" charset="-120"/>
              </a:rPr>
              <a:t>100</a:t>
            </a:r>
            <a:r>
              <a:rPr lang="zh-TW" altLang="en-US" sz="2200" dirty="0">
                <a:latin typeface="標楷體" panose="03000509000000000000" pitchFamily="65" charset="-120"/>
                <a:ea typeface="標楷體" panose="03000509000000000000" pitchFamily="65" charset="-120"/>
              </a:rPr>
              <a:t>～</a:t>
            </a:r>
            <a:r>
              <a:rPr lang="en-US" altLang="zh-TW" sz="2200" dirty="0">
                <a:latin typeface="標楷體" panose="03000509000000000000" pitchFamily="65" charset="-120"/>
                <a:ea typeface="標楷體" panose="03000509000000000000" pitchFamily="65" charset="-120"/>
              </a:rPr>
              <a:t>104</a:t>
            </a:r>
            <a:r>
              <a:rPr lang="zh-TW" altLang="en-US" sz="2200" dirty="0">
                <a:latin typeface="標楷體" panose="03000509000000000000" pitchFamily="65" charset="-120"/>
                <a:ea typeface="標楷體" panose="03000509000000000000" pitchFamily="65" charset="-120"/>
              </a:rPr>
              <a:t>年之間，於境內向其他公司購入電話儲值卡，將其出售予香港</a:t>
            </a:r>
            <a:r>
              <a:rPr lang="en-US" altLang="zh-TW" sz="2200" dirty="0">
                <a:latin typeface="標楷體" panose="03000509000000000000" pitchFamily="65" charset="-120"/>
                <a:ea typeface="標楷體" panose="03000509000000000000" pitchFamily="65" charset="-120"/>
              </a:rPr>
              <a:t>T</a:t>
            </a:r>
            <a:r>
              <a:rPr lang="zh-TW" altLang="en-US" sz="2200" dirty="0">
                <a:latin typeface="標楷體" panose="03000509000000000000" pitchFamily="65" charset="-120"/>
                <a:ea typeface="標楷體" panose="03000509000000000000" pitchFamily="65" charset="-120"/>
              </a:rPr>
              <a:t>公司，而報運零稅率出口並申退營業稅，稅局懷疑該公司又就同批貨物低價報運進口，乃以</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公司冒退營業稅為由，追繳原已核退營業稅</a:t>
            </a:r>
            <a:r>
              <a:rPr lang="en-US" altLang="zh-TW" sz="2200" dirty="0">
                <a:latin typeface="標楷體" panose="03000509000000000000" pitchFamily="65" charset="-120"/>
                <a:ea typeface="標楷體" panose="03000509000000000000" pitchFamily="65" charset="-120"/>
              </a:rPr>
              <a:t>1,236</a:t>
            </a:r>
            <a:r>
              <a:rPr lang="zh-TW" altLang="en-US" sz="2200" dirty="0">
                <a:latin typeface="標楷體" panose="03000509000000000000" pitchFamily="65" charset="-120"/>
                <a:ea typeface="標楷體" panose="03000509000000000000" pitchFamily="65" charset="-120"/>
              </a:rPr>
              <a:t>萬餘</a:t>
            </a:r>
            <a:r>
              <a:rPr lang="zh-TW" altLang="en-US" sz="2200" dirty="0">
                <a:latin typeface="標楷體" panose="03000509000000000000" pitchFamily="65" charset="-120"/>
              </a:rPr>
              <a:t>元，</a:t>
            </a:r>
            <a:r>
              <a:rPr lang="en-US" altLang="zh-TW" sz="2200" dirty="0">
                <a:latin typeface="標楷體" panose="03000509000000000000" pitchFamily="65" charset="-120"/>
              </a:rPr>
              <a:t>A</a:t>
            </a:r>
            <a:r>
              <a:rPr lang="zh-TW" altLang="en-US" sz="2200" dirty="0">
                <a:latin typeface="標楷體" panose="03000509000000000000" pitchFamily="65" charset="-120"/>
              </a:rPr>
              <a:t>公司不服，循序提起行政訴訟，經原審法院判決駁回後，乃提起上訴。嗣經最高行政法院判決廢棄原判決，並發回原審法院</a:t>
            </a:r>
            <a:r>
              <a:rPr lang="zh-TW" altLang="en-US" dirty="0">
                <a:latin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marL="914400" lvl="2" indent="0">
              <a:lnSpc>
                <a:spcPct val="100000"/>
              </a:lnSpc>
              <a:buNone/>
            </a:pPr>
            <a:endParaRPr lang="en-US" altLang="zh-TW" sz="800" dirty="0">
              <a:latin typeface="標楷體" panose="03000509000000000000" pitchFamily="65" charset="-120"/>
              <a:ea typeface="標楷體" panose="03000509000000000000" pitchFamily="65" charset="-120"/>
            </a:endParaRPr>
          </a:p>
          <a:p>
            <a:pPr>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gn="just">
              <a:lnSpc>
                <a:spcPct val="100000"/>
              </a:lnSpc>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公司境內購入儲值卡時，已交付營業稅款予出賣方公司，出賣方公司也按期申報營業稅，並有實際出口的事實，不符一般冒退營業稅款情況－－假出口真退稅。</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本案出口時係以實際查驗貨物方式通關，驗明電話儲值卡出口，攸關貨物是否有實際外銷之事實，原審並未職權調查審酌。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進口貨物究竟是儲值卡或包裝紙套，攸關正常退換貨，或不正常原貨復運進口，原審未職權調查審酌。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zh-TW" altLang="en-US" sz="2200" dirty="0">
                <a:latin typeface="標楷體" panose="03000509000000000000" pitchFamily="65" charset="-120"/>
                <a:ea typeface="標楷體" panose="03000509000000000000" pitchFamily="65" charset="-120"/>
              </a:rPr>
              <a:t>香港</a:t>
            </a:r>
            <a:r>
              <a:rPr lang="en-US" altLang="zh-TW" sz="2200" dirty="0">
                <a:latin typeface="標楷體" panose="03000509000000000000" pitchFamily="65" charset="-120"/>
                <a:ea typeface="標楷體" panose="03000509000000000000" pitchFamily="65" charset="-120"/>
              </a:rPr>
              <a:t>T</a:t>
            </a:r>
            <a:r>
              <a:rPr lang="zh-TW" altLang="en-US" sz="2200" dirty="0">
                <a:latin typeface="標楷體" panose="03000509000000000000" pitchFamily="65" charset="-120"/>
                <a:ea typeface="標楷體" panose="03000509000000000000" pitchFamily="65" charset="-120"/>
              </a:rPr>
              <a:t>公司曾匯款美金</a:t>
            </a:r>
            <a:r>
              <a:rPr lang="en-US" altLang="zh-TW" sz="2200" dirty="0">
                <a:latin typeface="標楷體" panose="03000509000000000000" pitchFamily="65" charset="-120"/>
                <a:ea typeface="標楷體" panose="03000509000000000000" pitchFamily="65" charset="-120"/>
              </a:rPr>
              <a:t>200</a:t>
            </a:r>
            <a:r>
              <a:rPr lang="zh-TW" altLang="en-US" sz="2200" dirty="0">
                <a:latin typeface="標楷體" panose="03000509000000000000" pitchFamily="65" charset="-120"/>
                <a:ea typeface="標楷體" panose="03000509000000000000" pitchFamily="65" charset="-120"/>
              </a:rPr>
              <a:t>萬元予</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公司，若其間無交易，為何有此匯款行為？原審未職權調查審酌。</a:t>
            </a:r>
            <a:endParaRPr lang="en-US" altLang="zh-TW" sz="2200" dirty="0">
              <a:latin typeface="標楷體" panose="03000509000000000000" pitchFamily="65" charset="-120"/>
              <a:ea typeface="標楷體" panose="03000509000000000000" pitchFamily="65" charset="-120"/>
            </a:endParaRPr>
          </a:p>
          <a:p>
            <a:pPr lvl="1" algn="just">
              <a:lnSpc>
                <a:spcPct val="100000"/>
              </a:lnSpc>
            </a:pP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公司怠於協力提供有利訊息，肇因帳冊遭查扣，不應歸責。</a:t>
            </a:r>
          </a:p>
          <a:p>
            <a:pPr marL="457200" lvl="1" indent="0">
              <a:buNone/>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119</a:t>
            </a:fld>
            <a:endParaRPr lang="zh-TW" altLang="en-US"/>
          </a:p>
        </p:txBody>
      </p:sp>
    </p:spTree>
    <p:extLst>
      <p:ext uri="{BB962C8B-B14F-4D97-AF65-F5344CB8AC3E}">
        <p14:creationId xmlns:p14="http://schemas.microsoft.com/office/powerpoint/2010/main" val="4249775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D8A1CB44-383E-4E42-B4FD-0B6961846140}"/>
              </a:ext>
            </a:extLst>
          </p:cNvPr>
          <p:cNvSpPr>
            <a:spLocks noGrp="1"/>
          </p:cNvSpPr>
          <p:nvPr>
            <p:ph idx="1"/>
          </p:nvPr>
        </p:nvSpPr>
        <p:spPr/>
        <p:txBody>
          <a:bodyPr>
            <a:normAutofit fontScale="70000" lnSpcReduction="20000"/>
          </a:bodyPr>
          <a:lstStyle/>
          <a:p>
            <a:pPr marL="0" indent="0">
              <a:buNone/>
            </a:pPr>
            <a:r>
              <a:rPr lang="zh-TW" altLang="en-US" sz="3400" dirty="0"/>
              <a:t>＊</a:t>
            </a:r>
            <a:r>
              <a:rPr lang="zh-TW" altLang="en-US" sz="3400" b="1" dirty="0"/>
              <a:t>中央法規標準法第 </a:t>
            </a:r>
            <a:r>
              <a:rPr lang="en-US" altLang="zh-TW" sz="3400" b="1" dirty="0"/>
              <a:t>16 </a:t>
            </a:r>
            <a:r>
              <a:rPr lang="zh-TW" altLang="en-US" sz="3400" b="1" dirty="0"/>
              <a:t>條</a:t>
            </a:r>
            <a:r>
              <a:rPr lang="zh-TW" altLang="en-US" sz="3400" dirty="0"/>
              <a:t>（特別法優先普通法）</a:t>
            </a:r>
          </a:p>
          <a:p>
            <a:pPr marL="0" indent="0">
              <a:buNone/>
            </a:pPr>
            <a:r>
              <a:rPr lang="zh-TW" altLang="en-US" sz="3100" dirty="0"/>
              <a:t>法規對其他法規所規定之同一事項而為特別之規定者，應優先適用之。其他法規修正後，仍應優先適用。</a:t>
            </a:r>
          </a:p>
          <a:p>
            <a:pPr marL="0" indent="0">
              <a:buNone/>
            </a:pPr>
            <a:r>
              <a:rPr lang="zh-TW" altLang="en-US" sz="3100" b="1" dirty="0"/>
              <a:t>＊</a:t>
            </a:r>
            <a:r>
              <a:rPr lang="en-US" altLang="zh-TW" sz="3400" b="1" dirty="0"/>
              <a:t>110</a:t>
            </a:r>
            <a:r>
              <a:rPr lang="zh-TW" altLang="en-US" sz="3400" b="1" dirty="0"/>
              <a:t>年</a:t>
            </a:r>
            <a:r>
              <a:rPr lang="en-US" altLang="zh-TW" sz="3400" b="1" dirty="0"/>
              <a:t>12</a:t>
            </a:r>
            <a:r>
              <a:rPr lang="zh-TW" altLang="en-US" sz="3400" b="1" dirty="0"/>
              <a:t>月</a:t>
            </a:r>
            <a:r>
              <a:rPr lang="en-US" altLang="zh-TW" sz="3400" b="1" dirty="0"/>
              <a:t>17</a:t>
            </a:r>
            <a:r>
              <a:rPr lang="zh-TW" altLang="en-US" sz="3400" b="1" dirty="0"/>
              <a:t>日修正公布稅捐稽徵法第 </a:t>
            </a:r>
            <a:r>
              <a:rPr lang="en-US" altLang="zh-TW" sz="3400" b="1" dirty="0"/>
              <a:t>28 </a:t>
            </a:r>
            <a:r>
              <a:rPr lang="zh-TW" altLang="en-US" sz="3400" b="1" dirty="0"/>
              <a:t>條第</a:t>
            </a:r>
            <a:r>
              <a:rPr lang="en-US" altLang="zh-TW" sz="3400" b="1" dirty="0"/>
              <a:t>1</a:t>
            </a:r>
            <a:r>
              <a:rPr lang="zh-TW" altLang="en-US" sz="3400" b="1" dirty="0"/>
              <a:t>項、第</a:t>
            </a:r>
            <a:r>
              <a:rPr lang="en-US" altLang="zh-TW" sz="3400" b="1" dirty="0"/>
              <a:t>5</a:t>
            </a:r>
            <a:r>
              <a:rPr lang="zh-TW" altLang="en-US" sz="3400" b="1" dirty="0"/>
              <a:t>項</a:t>
            </a:r>
          </a:p>
          <a:p>
            <a:pPr marL="0" indent="0">
              <a:buNone/>
            </a:pPr>
            <a:r>
              <a:rPr lang="zh-TW" altLang="en-US" sz="3100" dirty="0"/>
              <a:t>因適用法令、認定事實、計算或其他原因之錯誤，致溢繳稅款者，納稅義務人得自繳納之日起十年內提出具體證明，申請退還；屆期未申請者，不得再行申請。但因可歸責於政府機關之錯誤，致溢繳稅款者，其退稅請求權自繳納之日起十五年間不行使而消滅。</a:t>
            </a:r>
          </a:p>
          <a:p>
            <a:pPr marL="0" indent="0">
              <a:buNone/>
            </a:pPr>
            <a:r>
              <a:rPr lang="zh-TW" altLang="en-US" sz="3100" dirty="0"/>
              <a:t>中華民國</a:t>
            </a:r>
            <a:r>
              <a:rPr lang="en-US" altLang="zh-TW" sz="3100" dirty="0"/>
              <a:t>110</a:t>
            </a:r>
            <a:r>
              <a:rPr lang="zh-TW" altLang="en-US" sz="3100" dirty="0"/>
              <a:t>年</a:t>
            </a:r>
            <a:r>
              <a:rPr lang="en-US" altLang="zh-TW" sz="3100" dirty="0"/>
              <a:t>11</a:t>
            </a:r>
            <a:r>
              <a:rPr lang="zh-TW" altLang="en-US" sz="3100" dirty="0"/>
              <a:t>月</a:t>
            </a:r>
            <a:r>
              <a:rPr lang="en-US" altLang="zh-TW" sz="3100" dirty="0"/>
              <a:t>30</a:t>
            </a:r>
            <a:r>
              <a:rPr lang="zh-TW" altLang="en-US" sz="3100" dirty="0"/>
              <a:t>日修正之本條文施行時，因修正施行前第</a:t>
            </a:r>
            <a:r>
              <a:rPr lang="en-US" altLang="zh-TW" sz="3100" dirty="0"/>
              <a:t>1</a:t>
            </a:r>
            <a:r>
              <a:rPr lang="zh-TW" altLang="en-US" sz="3100" dirty="0"/>
              <a:t>項事由致溢繳稅款，尚未逾五年之申請退還期間者，適用修正施行後之第</a:t>
            </a:r>
            <a:r>
              <a:rPr lang="en-US" altLang="zh-TW" sz="3100" dirty="0"/>
              <a:t>1</a:t>
            </a:r>
            <a:r>
              <a:rPr lang="zh-TW" altLang="en-US" sz="3100" dirty="0"/>
              <a:t>項本文規定；因修正施行前第</a:t>
            </a:r>
            <a:r>
              <a:rPr lang="en-US" altLang="zh-TW" sz="3100" dirty="0"/>
              <a:t>2</a:t>
            </a:r>
            <a:r>
              <a:rPr lang="zh-TW" altLang="en-US" sz="3100" dirty="0"/>
              <a:t>項事由致溢繳稅款者，應自修正施行之日起十五年內申請退還</a:t>
            </a:r>
            <a:r>
              <a:rPr lang="zh-TW" altLang="en-US" dirty="0"/>
              <a:t>。</a:t>
            </a:r>
          </a:p>
          <a:p>
            <a:r>
              <a:rPr lang="zh-TW" altLang="en-US" sz="3400" b="1" dirty="0"/>
              <a:t>憲法法庭判決</a:t>
            </a:r>
          </a:p>
          <a:p>
            <a:pPr marL="0" indent="0">
              <a:buNone/>
            </a:pPr>
            <a:r>
              <a:rPr lang="zh-TW" altLang="en-US" sz="3100" dirty="0"/>
              <a:t>憲法訴訟法已於</a:t>
            </a:r>
            <a:r>
              <a:rPr lang="en-US" altLang="zh-TW" sz="3100" dirty="0"/>
              <a:t>111</a:t>
            </a:r>
            <a:r>
              <a:rPr lang="zh-TW" altLang="en-US" sz="3100" dirty="0"/>
              <a:t>年</a:t>
            </a:r>
            <a:r>
              <a:rPr lang="en-US" altLang="zh-TW" sz="3100" dirty="0"/>
              <a:t>1</a:t>
            </a:r>
            <a:r>
              <a:rPr lang="zh-TW" altLang="en-US" sz="3100" dirty="0"/>
              <a:t>月</a:t>
            </a:r>
            <a:r>
              <a:rPr lang="en-US" altLang="zh-TW" sz="3100" dirty="0"/>
              <a:t>4</a:t>
            </a:r>
            <a:r>
              <a:rPr lang="zh-TW" altLang="en-US" sz="3100" dirty="0"/>
              <a:t>日施行，實施由司法院大法官組成之憲法法庭新制，審理有關憲法訴訟案件。</a:t>
            </a:r>
            <a:endParaRPr lang="en-US" altLang="zh-TW" sz="3100" dirty="0"/>
          </a:p>
          <a:p>
            <a:pPr marL="0" indent="0">
              <a:buNone/>
            </a:pPr>
            <a:r>
              <a:rPr lang="zh-TW" altLang="en-US" sz="3100" dirty="0"/>
              <a:t>*迄</a:t>
            </a:r>
            <a:r>
              <a:rPr lang="en-US" altLang="zh-TW" sz="3100" dirty="0"/>
              <a:t>112</a:t>
            </a:r>
            <a:r>
              <a:rPr lang="zh-TW" altLang="en-US" sz="3100" dirty="0"/>
              <a:t>年</a:t>
            </a:r>
            <a:r>
              <a:rPr lang="en-US" altLang="zh-TW" sz="3100" dirty="0"/>
              <a:t>8</a:t>
            </a:r>
            <a:r>
              <a:rPr lang="zh-TW" altLang="en-US" sz="3100" dirty="0"/>
              <a:t>月</a:t>
            </a:r>
            <a:r>
              <a:rPr lang="en-US" altLang="zh-TW" sz="3100" dirty="0"/>
              <a:t>14</a:t>
            </a:r>
            <a:r>
              <a:rPr lang="zh-TW" altLang="en-US" sz="3100" dirty="0"/>
              <a:t>日作成</a:t>
            </a:r>
            <a:r>
              <a:rPr lang="en-US" altLang="zh-TW" sz="3100" dirty="0"/>
              <a:t>34</a:t>
            </a:r>
            <a:r>
              <a:rPr lang="zh-TW" altLang="en-US" sz="3100" dirty="0"/>
              <a:t>件判決，其中屬稅法領域者僅有</a:t>
            </a:r>
            <a:r>
              <a:rPr lang="en-US" altLang="zh-TW" sz="3100" dirty="0"/>
              <a:t>111</a:t>
            </a:r>
            <a:r>
              <a:rPr lang="zh-TW" altLang="en-US" sz="3100" dirty="0"/>
              <a:t>年憲判字第</a:t>
            </a:r>
            <a:r>
              <a:rPr lang="en-US" altLang="zh-TW" sz="3100" dirty="0"/>
              <a:t>5</a:t>
            </a:r>
            <a:r>
              <a:rPr lang="zh-TW" altLang="en-US" sz="3100" dirty="0"/>
              <a:t>號</a:t>
            </a:r>
            <a:r>
              <a:rPr lang="en-US" altLang="zh-TW" sz="3100" dirty="0"/>
              <a:t>【</a:t>
            </a:r>
            <a:r>
              <a:rPr lang="zh-TW" altLang="en-US" sz="3100" dirty="0"/>
              <a:t>營利事業所得跨年度盈虧互抵案</a:t>
            </a:r>
            <a:r>
              <a:rPr lang="en-US" altLang="zh-TW" sz="3100" dirty="0"/>
              <a:t>】</a:t>
            </a:r>
            <a:r>
              <a:rPr lang="zh-TW" altLang="en-US" sz="3100" dirty="0"/>
              <a:t>、</a:t>
            </a:r>
            <a:r>
              <a:rPr lang="en-US" altLang="zh-TW" sz="3100" dirty="0"/>
              <a:t>112</a:t>
            </a:r>
            <a:r>
              <a:rPr lang="zh-TW" altLang="en-US" sz="3100" dirty="0"/>
              <a:t>年憲判字第</a:t>
            </a:r>
            <a:r>
              <a:rPr lang="en-US" altLang="zh-TW" sz="3100" dirty="0"/>
              <a:t>10</a:t>
            </a:r>
            <a:r>
              <a:rPr lang="zh-TW" altLang="en-US" sz="3100" dirty="0"/>
              <a:t>號</a:t>
            </a:r>
            <a:r>
              <a:rPr lang="en-US" altLang="zh-TW" sz="3100" dirty="0"/>
              <a:t>【</a:t>
            </a:r>
            <a:r>
              <a:rPr lang="zh-TW" altLang="en-US" sz="3100" dirty="0"/>
              <a:t>虛增股東可扣抵稅額帳戶金額案</a:t>
            </a:r>
            <a:r>
              <a:rPr lang="en-US" altLang="zh-TW" sz="3100" dirty="0"/>
              <a:t>】</a:t>
            </a:r>
            <a:r>
              <a:rPr lang="zh-TW" altLang="en-US" sz="3100" dirty="0"/>
              <a:t>。 </a:t>
            </a:r>
          </a:p>
          <a:p>
            <a:endParaRPr lang="zh-TW" altLang="en-US" sz="3100" dirty="0"/>
          </a:p>
          <a:p>
            <a:endParaRPr lang="zh-TW" altLang="en-US" dirty="0"/>
          </a:p>
        </p:txBody>
      </p:sp>
      <p:sp>
        <p:nvSpPr>
          <p:cNvPr id="3" name="標題 2">
            <a:extLst>
              <a:ext uri="{FF2B5EF4-FFF2-40B4-BE49-F238E27FC236}">
                <a16:creationId xmlns:a16="http://schemas.microsoft.com/office/drawing/2014/main" id="{38539A1D-D918-43E4-A571-B724BA4FB2BE}"/>
              </a:ext>
            </a:extLst>
          </p:cNvPr>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3960323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sz="2800" dirty="0">
                <a:latin typeface="標楷體" panose="03000509000000000000" pitchFamily="65" charset="-120"/>
                <a:ea typeface="標楷體" panose="03000509000000000000" pitchFamily="65" charset="-120"/>
              </a:rPr>
              <a:t>評析</a:t>
            </a:r>
            <a:endParaRPr lang="en-US" altLang="zh-TW" sz="28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本案稅局主張</a:t>
            </a:r>
            <a:r>
              <a:rPr lang="en-US" altLang="zh-TW" sz="2400" dirty="0">
                <a:latin typeface="標楷體" panose="03000509000000000000" pitchFamily="65" charset="-120"/>
                <a:ea typeface="標楷體" panose="03000509000000000000" pitchFamily="65" charset="-120"/>
              </a:rPr>
              <a:t>A</a:t>
            </a:r>
            <a:r>
              <a:rPr lang="zh-TW" altLang="en-US" sz="2400" dirty="0">
                <a:latin typeface="標楷體" panose="03000509000000000000" pitchFamily="65" charset="-120"/>
                <a:ea typeface="標楷體" panose="03000509000000000000" pitchFamily="65" charset="-120"/>
              </a:rPr>
              <a:t>公司以同批貨物高價報運出口後，再低價報運進口，藉以冒退營業稅款，由於未涉逃漏稅裁罰，且納稅人怠於協力非可歸責，故適用「高度蓋然性」，即證據與待證事實的關聯性≧</a:t>
            </a:r>
            <a:r>
              <a:rPr lang="en-US" altLang="zh-TW" sz="2400" dirty="0">
                <a:latin typeface="標楷體" panose="03000509000000000000" pitchFamily="65" charset="-120"/>
                <a:ea typeface="標楷體" panose="03000509000000000000" pitchFamily="65" charset="-120"/>
              </a:rPr>
              <a:t>75%</a:t>
            </a:r>
            <a:r>
              <a:rPr lang="zh-TW" altLang="en-US" sz="2400" dirty="0">
                <a:latin typeface="標楷體" panose="03000509000000000000" pitchFamily="65" charset="-120"/>
                <a:ea typeface="標楷體" panose="03000509000000000000" pitchFamily="65" charset="-120"/>
              </a:rPr>
              <a:t>。至於關鍵的待證事實，虛構貨物出口及原貨復運進口，稽徵機關與原審法院並未有積極、清楚的客觀事證可資佐證，也不斟酌有利於納稅人的客觀事證－－境外買方確實支付貨款、被認為復運進口之貨物乃包裝紙套等，可知本案納稅人的反證應已相當程度動搖了稽徵機關的證明主張</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本案經發回更審後，台北高等行政法院以</a:t>
            </a:r>
            <a:r>
              <a:rPr lang="en-US" altLang="zh-TW" sz="2400" dirty="0">
                <a:latin typeface="標楷體" panose="03000509000000000000" pitchFamily="65" charset="-120"/>
                <a:ea typeface="標楷體" panose="03000509000000000000" pitchFamily="65" charset="-120"/>
              </a:rPr>
              <a:t>108</a:t>
            </a:r>
            <a:r>
              <a:rPr lang="zh-TW" altLang="en-US" sz="2400" dirty="0">
                <a:latin typeface="標楷體" panose="03000509000000000000" pitchFamily="65" charset="-120"/>
                <a:ea typeface="標楷體" panose="03000509000000000000" pitchFamily="65" charset="-120"/>
              </a:rPr>
              <a:t>年度訴更一字第</a:t>
            </a:r>
            <a:r>
              <a:rPr lang="en-US" altLang="zh-TW" sz="2400" dirty="0">
                <a:latin typeface="標楷體" panose="03000509000000000000" pitchFamily="65" charset="-120"/>
                <a:ea typeface="標楷體" panose="03000509000000000000" pitchFamily="65" charset="-120"/>
              </a:rPr>
              <a:t>6</a:t>
            </a:r>
            <a:r>
              <a:rPr lang="zh-TW" altLang="en-US" sz="2400" dirty="0">
                <a:latin typeface="標楷體" panose="03000509000000000000" pitchFamily="65" charset="-120"/>
                <a:ea typeface="標楷體" panose="03000509000000000000" pitchFamily="65" charset="-120"/>
              </a:rPr>
              <a:t>號判決駁回原告之訴，再經最高行政法院以</a:t>
            </a:r>
            <a:r>
              <a:rPr lang="en-US" altLang="zh-TW" sz="2400" dirty="0">
                <a:latin typeface="標楷體" panose="03000509000000000000" pitchFamily="65" charset="-120"/>
                <a:ea typeface="標楷體" panose="03000509000000000000" pitchFamily="65" charset="-120"/>
              </a:rPr>
              <a:t>110</a:t>
            </a:r>
            <a:r>
              <a:rPr lang="zh-TW" altLang="en-US" sz="2400" dirty="0">
                <a:latin typeface="標楷體" panose="03000509000000000000" pitchFamily="65" charset="-120"/>
                <a:ea typeface="標楷體" panose="03000509000000000000" pitchFamily="65" charset="-120"/>
              </a:rPr>
              <a:t>年度上字第</a:t>
            </a:r>
            <a:r>
              <a:rPr lang="en-US" altLang="zh-TW" sz="2400" dirty="0">
                <a:latin typeface="標楷體" panose="03000509000000000000" pitchFamily="65" charset="-120"/>
                <a:ea typeface="標楷體" panose="03000509000000000000" pitchFamily="65" charset="-120"/>
              </a:rPr>
              <a:t>119</a:t>
            </a:r>
            <a:r>
              <a:rPr lang="zh-TW" altLang="en-US" sz="2400">
                <a:latin typeface="標楷體" panose="03000509000000000000" pitchFamily="65" charset="-120"/>
                <a:ea typeface="標楷體" panose="03000509000000000000" pitchFamily="65" charset="-120"/>
              </a:rPr>
              <a:t>號判決駁回原告之上訴確定。</a:t>
            </a:r>
            <a:endParaRPr lang="en-US" altLang="zh-TW" sz="24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120</a:t>
            </a:fld>
            <a:endParaRPr lang="zh-TW" altLang="en-US"/>
          </a:p>
        </p:txBody>
      </p:sp>
    </p:spTree>
    <p:extLst>
      <p:ext uri="{BB962C8B-B14F-4D97-AF65-F5344CB8AC3E}">
        <p14:creationId xmlns:p14="http://schemas.microsoft.com/office/powerpoint/2010/main" val="2613597559"/>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566</a:t>
            </a:r>
            <a:r>
              <a:rPr lang="zh-TW" altLang="en-US" dirty="0"/>
              <a:t>號判決</a:t>
            </a:r>
            <a:br>
              <a:rPr lang="en-US" altLang="zh-TW" dirty="0"/>
            </a:br>
            <a:r>
              <a:rPr lang="en-US" altLang="zh-TW" dirty="0"/>
              <a:t>——</a:t>
            </a:r>
            <a:r>
              <a:rPr lang="zh-TW" altLang="en-US" dirty="0"/>
              <a:t>資源回收業者分散所得案</a:t>
            </a:r>
            <a:r>
              <a:rPr lang="en-US" altLang="zh-TW" dirty="0"/>
              <a:t>I</a:t>
            </a:r>
            <a:endParaRPr lang="zh-TW" altLang="en-US" dirty="0"/>
          </a:p>
        </p:txBody>
      </p:sp>
      <p:sp>
        <p:nvSpPr>
          <p:cNvPr id="3" name="內容版面配置區 2"/>
          <p:cNvSpPr>
            <a:spLocks noGrp="1"/>
          </p:cNvSpPr>
          <p:nvPr>
            <p:ph idx="1"/>
          </p:nvPr>
        </p:nvSpPr>
        <p:spPr/>
        <p:txBody>
          <a:bodyPr>
            <a:normAutofit fontScale="92500" lnSpcReduction="20000"/>
          </a:bodyPr>
          <a:lstStyle/>
          <a:p>
            <a:pPr>
              <a:lnSpc>
                <a:spcPct val="100000"/>
              </a:lnSpc>
            </a:pPr>
            <a:r>
              <a:rPr lang="zh-TW" altLang="en-US" sz="2600" dirty="0">
                <a:latin typeface="標楷體" panose="03000509000000000000" pitchFamily="65" charset="-120"/>
                <a:ea typeface="標楷體" panose="03000509000000000000" pitchFamily="65" charset="-120"/>
              </a:rPr>
              <a:t>事實概要</a:t>
            </a:r>
            <a:endParaRPr lang="en-US" altLang="zh-TW" sz="2600"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200" dirty="0">
                <a:latin typeface="標楷體" panose="03000509000000000000" pitchFamily="65" charset="-120"/>
                <a:ea typeface="標楷體" panose="03000509000000000000" pitchFamily="65" charset="-120"/>
              </a:rPr>
              <a:t>稅局查獲甲之配偶</a:t>
            </a:r>
            <a:r>
              <a:rPr lang="en-US" altLang="zh-TW" sz="2200" dirty="0">
                <a:latin typeface="標楷體" panose="03000509000000000000" pitchFamily="65" charset="-120"/>
                <a:ea typeface="標楷體" panose="03000509000000000000" pitchFamily="65" charset="-120"/>
              </a:rPr>
              <a:t>96</a:t>
            </a:r>
            <a:r>
              <a:rPr lang="zh-TW" altLang="en-US" sz="2200" dirty="0">
                <a:latin typeface="標楷體" panose="03000509000000000000" pitchFamily="65" charset="-120"/>
                <a:ea typeface="標楷體" panose="03000509000000000000" pitchFamily="65" charset="-120"/>
              </a:rPr>
              <a:t>年度以人頭列報一時貿易盈餘，來分散取自資源回收物運銷合作社（下稱合作社）的營利所得</a:t>
            </a:r>
            <a:r>
              <a:rPr lang="en-US" altLang="zh-TW" sz="2200" dirty="0">
                <a:latin typeface="標楷體" panose="03000509000000000000" pitchFamily="65" charset="-120"/>
                <a:ea typeface="標楷體" panose="03000509000000000000" pitchFamily="65" charset="-120"/>
              </a:rPr>
              <a:t>926</a:t>
            </a:r>
            <a:r>
              <a:rPr lang="zh-TW" altLang="en-US" sz="2200" dirty="0">
                <a:latin typeface="標楷體" panose="03000509000000000000" pitchFamily="65" charset="-120"/>
                <a:ea typeface="標楷體" panose="03000509000000000000" pitchFamily="65" charset="-120"/>
              </a:rPr>
              <a:t>萬餘元，核定補徵</a:t>
            </a:r>
            <a:r>
              <a:rPr lang="en-US" altLang="zh-TW" sz="2200" dirty="0">
                <a:latin typeface="標楷體" panose="03000509000000000000" pitchFamily="65" charset="-120"/>
                <a:ea typeface="標楷體" panose="03000509000000000000" pitchFamily="65" charset="-120"/>
              </a:rPr>
              <a:t>2,948,924</a:t>
            </a:r>
            <a:r>
              <a:rPr lang="zh-TW" altLang="en-US" sz="2200" dirty="0">
                <a:latin typeface="標楷體" panose="03000509000000000000" pitchFamily="65" charset="-120"/>
                <a:ea typeface="標楷體" panose="03000509000000000000" pitchFamily="65" charset="-120"/>
              </a:rPr>
              <a:t>元元綜所稅，並裁處</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倍漏稅罰鍰</a:t>
            </a:r>
            <a:r>
              <a:rPr lang="zh-TW" altLang="en-US" sz="2200" dirty="0">
                <a:latin typeface="標楷體" panose="03000509000000000000" pitchFamily="65" charset="-120"/>
              </a:rPr>
              <a:t>。甲就漏報配偶營利所得及罰鍰部分不服，循序提起行政訴訟。經原審法院判決駁回後，乃提起上訴。嗣經最高行政法院判決廢棄原判決，並發回原審法院。</a:t>
            </a:r>
            <a:r>
              <a:rPr lang="zh-TW" altLang="en-US" sz="2200" b="1" dirty="0">
                <a:latin typeface="標楷體" panose="03000509000000000000" pitchFamily="65" charset="-120"/>
              </a:rPr>
              <a:t>高雄高等行政法院以</a:t>
            </a:r>
            <a:r>
              <a:rPr lang="en-US" altLang="zh-TW" sz="2200" b="1" dirty="0">
                <a:latin typeface="標楷體" panose="03000509000000000000" pitchFamily="65" charset="-120"/>
              </a:rPr>
              <a:t>107</a:t>
            </a:r>
            <a:r>
              <a:rPr lang="zh-TW" altLang="en-US" sz="2200" b="1" dirty="0">
                <a:latin typeface="標楷體" panose="03000509000000000000" pitchFamily="65" charset="-120"/>
              </a:rPr>
              <a:t>年度訴更一字第</a:t>
            </a:r>
            <a:r>
              <a:rPr lang="en-US" altLang="zh-TW" sz="2200" b="1" dirty="0">
                <a:latin typeface="標楷體" panose="03000509000000000000" pitchFamily="65" charset="-120"/>
              </a:rPr>
              <a:t>25</a:t>
            </a:r>
            <a:r>
              <a:rPr lang="zh-TW" altLang="en-US" sz="2200" b="1" dirty="0">
                <a:latin typeface="標楷體" panose="03000509000000000000" pitchFamily="65" charset="-120"/>
              </a:rPr>
              <a:t>號判決撤銷訴願決定及原處分（含復查決定）關於核定原告應補徵稅額超過新臺幣</a:t>
            </a:r>
            <a:r>
              <a:rPr lang="en-US" altLang="zh-TW" sz="2200" b="1" dirty="0">
                <a:latin typeface="標楷體" panose="03000509000000000000" pitchFamily="65" charset="-120"/>
              </a:rPr>
              <a:t>2,930,540</a:t>
            </a:r>
            <a:r>
              <a:rPr lang="zh-TW" altLang="en-US" sz="2200" b="1" dirty="0">
                <a:latin typeface="標楷體" panose="03000509000000000000" pitchFamily="65" charset="-120"/>
              </a:rPr>
              <a:t>元部分及關於罰鍰部分</a:t>
            </a:r>
            <a:r>
              <a:rPr lang="en-US" altLang="zh-TW" sz="2200" b="1" dirty="0">
                <a:latin typeface="標楷體" panose="03000509000000000000" pitchFamily="65" charset="-120"/>
              </a:rPr>
              <a:t>(</a:t>
            </a:r>
            <a:r>
              <a:rPr lang="zh-TW" altLang="en-US" sz="2200" b="1" dirty="0">
                <a:latin typeface="標楷體" panose="03000509000000000000" pitchFamily="65" charset="-120"/>
              </a:rPr>
              <a:t>另由被告為適當之裁罰處分</a:t>
            </a:r>
            <a:r>
              <a:rPr lang="en-US" altLang="zh-TW" sz="2200" b="1" dirty="0">
                <a:latin typeface="標楷體" panose="03000509000000000000" pitchFamily="65" charset="-120"/>
              </a:rPr>
              <a:t>)</a:t>
            </a:r>
            <a:r>
              <a:rPr lang="zh-TW" altLang="en-US" sz="2200" b="1" dirty="0">
                <a:latin typeface="標楷體" panose="03000509000000000000" pitchFamily="65" charset="-120"/>
              </a:rPr>
              <a:t>，並駁回原告其餘之訴。甲提起上訴後，旋即撤回上訴。</a:t>
            </a:r>
            <a:endParaRPr lang="en-US" altLang="zh-TW" sz="2200" b="1" dirty="0">
              <a:latin typeface="標楷體" panose="03000509000000000000" pitchFamily="65" charset="-120"/>
              <a:ea typeface="標楷體" panose="03000509000000000000" pitchFamily="65" charset="-120"/>
            </a:endParaRPr>
          </a:p>
          <a:p>
            <a:pPr algn="just">
              <a:lnSpc>
                <a:spcPct val="100000"/>
              </a:lnSpc>
            </a:pPr>
            <a:r>
              <a:rPr lang="zh-TW" altLang="en-US" sz="2600" dirty="0">
                <a:latin typeface="標楷體" panose="03000509000000000000" pitchFamily="65" charset="-120"/>
                <a:ea typeface="標楷體" panose="03000509000000000000" pitchFamily="65" charset="-120"/>
              </a:rPr>
              <a:t>判決要旨</a:t>
            </a:r>
            <a:endParaRPr lang="en-US" altLang="zh-TW" sz="26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稅局</a:t>
            </a:r>
            <a:r>
              <a:rPr lang="zh-TW" altLang="en-US" sz="2200" dirty="0"/>
              <a:t>係遲至</a:t>
            </a:r>
            <a:r>
              <a:rPr lang="en-US" altLang="zh-TW" sz="2200" dirty="0"/>
              <a:t>103</a:t>
            </a:r>
            <a:r>
              <a:rPr lang="zh-TW" altLang="en-US" sz="2200" dirty="0"/>
              <a:t>年間始調查系爭</a:t>
            </a:r>
            <a:r>
              <a:rPr lang="en-US" altLang="zh-TW" sz="2200" dirty="0"/>
              <a:t>96</a:t>
            </a:r>
            <a:r>
              <a:rPr lang="zh-TW" altLang="en-US" sz="2200" dirty="0"/>
              <a:t>年度的營利所得，要求</a:t>
            </a:r>
            <a:r>
              <a:rPr lang="zh-TW" altLang="en-US" sz="2200" dirty="0">
                <a:latin typeface="標楷體" panose="03000509000000000000" pitchFamily="65" charset="-120"/>
              </a:rPr>
              <a:t>甲</a:t>
            </a:r>
            <a:r>
              <a:rPr lang="zh-TW" altLang="en-US" sz="2200" dirty="0"/>
              <a:t>提出付款給實際運銷社員的證據資料，參照商業會計法第</a:t>
            </a:r>
            <a:r>
              <a:rPr lang="en-US" altLang="zh-TW" sz="2200" dirty="0"/>
              <a:t>38</a:t>
            </a:r>
            <a:r>
              <a:rPr lang="zh-TW" altLang="en-US" sz="2200" dirty="0"/>
              <a:t>條第</a:t>
            </a:r>
            <a:r>
              <a:rPr lang="en-US" altLang="zh-TW" sz="2200" dirty="0"/>
              <a:t>1</a:t>
            </a:r>
            <a:r>
              <a:rPr lang="zh-TW" altLang="en-US" sz="2200" dirty="0"/>
              <a:t>項規定：「各項會計憑證，除應永久保存或有關未結會計事項者外，應於年度決算程序辦理終了後，至少保存五年。」是否強人所難，不具期待可能性？已非無疑。</a:t>
            </a:r>
            <a:endParaRPr lang="en-US" altLang="zh-TW" sz="2200" dirty="0"/>
          </a:p>
          <a:p>
            <a:pPr lvl="1">
              <a:lnSpc>
                <a:spcPct val="100000"/>
              </a:lnSpc>
            </a:pPr>
            <a:r>
              <a:rPr lang="zh-TW" altLang="en-US" sz="2200" dirty="0"/>
              <a:t>又縱使</a:t>
            </a:r>
            <a:r>
              <a:rPr lang="zh-TW" altLang="en-US" sz="2200" dirty="0">
                <a:latin typeface="標楷體" panose="03000509000000000000" pitchFamily="65" charset="-120"/>
              </a:rPr>
              <a:t>甲</a:t>
            </a:r>
            <a:r>
              <a:rPr lang="zh-TW" altLang="en-US" sz="2200" dirty="0"/>
              <a:t>未克盡協力義務，</a:t>
            </a:r>
            <a:r>
              <a:rPr lang="zh-TW" altLang="en-US" sz="2200" dirty="0">
                <a:latin typeface="標楷體" panose="03000509000000000000" pitchFamily="65" charset="-120"/>
              </a:rPr>
              <a:t>稅局</a:t>
            </a:r>
            <a:r>
              <a:rPr lang="zh-TW" altLang="en-US" sz="2200" dirty="0"/>
              <a:t>仍得依據合作社</a:t>
            </a:r>
            <a:r>
              <a:rPr lang="en-US" altLang="zh-TW" sz="2200" dirty="0"/>
              <a:t>96</a:t>
            </a:r>
            <a:r>
              <a:rPr lang="zh-TW" altLang="en-US" sz="2200" dirty="0"/>
              <a:t>年度為第</a:t>
            </a:r>
            <a:r>
              <a:rPr lang="zh-TW" altLang="en-US" sz="2400" dirty="0">
                <a:latin typeface="標楷體" panose="03000509000000000000" pitchFamily="65" charset="-120"/>
              </a:rPr>
              <a:t>○</a:t>
            </a:r>
            <a:r>
              <a:rPr lang="zh-TW" altLang="en-US" sz="2200" dirty="0"/>
              <a:t>回收站向稅局填報之社員「個人一時貿易資料申報表」或社員戶籍明細表，向被填報個人一時貿易所得的社員逐一查詢其是否有交易事實，金額是否正確無誤？並非無其他調查途徑，然原審僅因</a:t>
            </a:r>
            <a:r>
              <a:rPr lang="zh-TW" altLang="en-US" sz="2200" dirty="0">
                <a:latin typeface="標楷體" panose="03000509000000000000" pitchFamily="65" charset="-120"/>
              </a:rPr>
              <a:t>甲</a:t>
            </a:r>
            <a:r>
              <a:rPr lang="zh-TW" altLang="en-US" sz="2200" dirty="0"/>
              <a:t>未盡協力義務，不論究依職權調查是否有困難，即容許</a:t>
            </a:r>
            <a:r>
              <a:rPr lang="zh-TW" altLang="en-US" sz="2200" dirty="0">
                <a:latin typeface="標楷體" panose="03000509000000000000" pitchFamily="65" charset="-120"/>
              </a:rPr>
              <a:t>稅局</a:t>
            </a:r>
            <a:r>
              <a:rPr lang="zh-TW" altLang="en-US" sz="2200" dirty="0"/>
              <a:t>以推計方式課稅，於法尚有未合。</a:t>
            </a: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121</a:t>
            </a:fld>
            <a:endParaRPr lang="zh-TW" altLang="en-US"/>
          </a:p>
        </p:txBody>
      </p:sp>
    </p:spTree>
    <p:extLst>
      <p:ext uri="{BB962C8B-B14F-4D97-AF65-F5344CB8AC3E}">
        <p14:creationId xmlns:p14="http://schemas.microsoft.com/office/powerpoint/2010/main" val="260664714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29571"/>
            <a:ext cx="10058400" cy="5305337"/>
          </a:xfrm>
        </p:spPr>
        <p:txBody>
          <a:bodyPr>
            <a:normAutofit fontScale="92500" lnSpcReduction="10000"/>
          </a:bodyPr>
          <a:lstStyle/>
          <a:p>
            <a:pPr lvl="1" hangingPunct="0">
              <a:lnSpc>
                <a:spcPct val="110000"/>
              </a:lnSpc>
            </a:pPr>
            <a:r>
              <a:rPr lang="zh-TW" altLang="en-US" sz="2200" dirty="0"/>
              <a:t>刑事判決證實與系爭營利所得相關，甲之配偶涉及的</a:t>
            </a:r>
            <a:r>
              <a:rPr lang="en-US" altLang="zh-TW" sz="2200" dirty="0"/>
              <a:t>96</a:t>
            </a:r>
            <a:r>
              <a:rPr lang="zh-TW" altLang="en-US" sz="2200" dirty="0"/>
              <a:t>年度「偽造之個人一時貿易資料申報表」所載人頭社員僅有</a:t>
            </a:r>
            <a:r>
              <a:rPr lang="en-US" altLang="zh-TW" sz="2200" dirty="0"/>
              <a:t>11</a:t>
            </a:r>
            <a:r>
              <a:rPr lang="zh-TW" altLang="en-US" sz="2200" dirty="0"/>
              <a:t>人。然原處分認定甲之配偶於</a:t>
            </a:r>
            <a:r>
              <a:rPr lang="en-US" altLang="zh-TW" sz="2200" dirty="0"/>
              <a:t>96</a:t>
            </a:r>
            <a:r>
              <a:rPr lang="zh-TW" altLang="en-US" sz="2200" dirty="0"/>
              <a:t>年度利用人頭社員</a:t>
            </a:r>
            <a:r>
              <a:rPr lang="en-US" altLang="zh-TW" sz="2200" dirty="0"/>
              <a:t>368</a:t>
            </a:r>
            <a:r>
              <a:rPr lang="zh-TW" altLang="en-US" sz="2200" dirty="0"/>
              <a:t>人分散其營利所得。原審未依職權向其餘</a:t>
            </a:r>
            <a:r>
              <a:rPr lang="en-US" altLang="zh-TW" sz="2200" dirty="0"/>
              <a:t>357</a:t>
            </a:r>
            <a:r>
              <a:rPr lang="zh-TW" altLang="en-US" sz="2200" dirty="0"/>
              <a:t>名社員查詢，僅因甲未克盡協力義務，即推定合作社</a:t>
            </a:r>
            <a:r>
              <a:rPr lang="en-US" altLang="zh-TW" sz="2200" dirty="0"/>
              <a:t>96</a:t>
            </a:r>
            <a:r>
              <a:rPr lang="zh-TW" altLang="en-US" sz="2200" dirty="0"/>
              <a:t>年度為第</a:t>
            </a:r>
            <a:r>
              <a:rPr lang="zh-TW" altLang="en-US" sz="2400" dirty="0">
                <a:latin typeface="標楷體" panose="03000509000000000000" pitchFamily="65" charset="-120"/>
              </a:rPr>
              <a:t>○</a:t>
            </a:r>
            <a:r>
              <a:rPr lang="zh-TW" altLang="en-US" sz="2200" dirty="0"/>
              <a:t>回收站向稅局填報之社員「個人一時貿易資料申報表」（合計</a:t>
            </a:r>
            <a:r>
              <a:rPr lang="en-US" altLang="zh-TW" sz="2200" dirty="0"/>
              <a:t>368</a:t>
            </a:r>
            <a:r>
              <a:rPr lang="zh-TW" altLang="en-US" sz="2200" dirty="0"/>
              <a:t>人）全屬不實，無異令甲就課稅要件事實不存在，負擔主觀與客觀的舉證責任，於法顯有未合。蓋除上開</a:t>
            </a:r>
            <a:r>
              <a:rPr lang="en-US" altLang="zh-TW" sz="2200" dirty="0"/>
              <a:t>11</a:t>
            </a:r>
            <a:r>
              <a:rPr lang="zh-TW" altLang="en-US" sz="2200" dirty="0"/>
              <a:t>人外，其餘</a:t>
            </a:r>
            <a:r>
              <a:rPr lang="en-US" altLang="zh-TW" sz="2200" dirty="0"/>
              <a:t>357</a:t>
            </a:r>
            <a:r>
              <a:rPr lang="zh-TW" altLang="en-US" sz="2200" dirty="0"/>
              <a:t>名社員於收到合作社開立之個人一時貿易所得資料後，如果沒有異議，自行合併申報</a:t>
            </a:r>
            <a:r>
              <a:rPr lang="en-US" altLang="zh-TW" sz="2200" dirty="0"/>
              <a:t>96</a:t>
            </a:r>
            <a:r>
              <a:rPr lang="zh-TW" altLang="en-US" sz="2200" dirty="0"/>
              <a:t>年度綜合所得稅，客觀上即難認渠等係被利用為分散所得之對象。</a:t>
            </a:r>
            <a:endParaRPr lang="en-US" altLang="zh-TW" sz="1000" dirty="0"/>
          </a:p>
          <a:p>
            <a:pPr lvl="1" hangingPunct="0">
              <a:lnSpc>
                <a:spcPct val="110000"/>
              </a:lnSpc>
            </a:pPr>
            <a:r>
              <a:rPr lang="zh-TW" altLang="en-US" sz="2200" dirty="0"/>
              <a:t>甲</a:t>
            </a:r>
            <a:r>
              <a:rPr lang="zh-TW" altLang="en-US" sz="2200" dirty="0">
                <a:latin typeface="標楷體" panose="03000509000000000000" pitchFamily="65" charset="-120"/>
              </a:rPr>
              <a:t>並無協力義務或責任以自證無違規事實，而</a:t>
            </a:r>
            <a:r>
              <a:rPr lang="zh-TW" altLang="en-US" sz="2200" dirty="0"/>
              <a:t>稅局</a:t>
            </a:r>
            <a:r>
              <a:rPr lang="zh-TW" altLang="en-US" sz="2200" dirty="0">
                <a:latin typeface="標楷體" panose="03000509000000000000" pitchFamily="65" charset="-120"/>
              </a:rPr>
              <a:t>就該</a:t>
            </a:r>
            <a:r>
              <a:rPr lang="en-US" altLang="zh-TW" sz="2200" dirty="0">
                <a:latin typeface="標楷體" panose="03000509000000000000" pitchFamily="65" charset="-120"/>
              </a:rPr>
              <a:t>357</a:t>
            </a:r>
            <a:r>
              <a:rPr lang="zh-TW" altLang="en-US" sz="2200" dirty="0">
                <a:latin typeface="標楷體" panose="03000509000000000000" pitchFamily="65" charset="-120"/>
              </a:rPr>
              <a:t>人係被利用分散所得以便逃漏稅捐之人頭社員（處罰之要件事實）應負擔證明責任（納稅者權利保護法第</a:t>
            </a:r>
            <a:r>
              <a:rPr lang="en-US" altLang="zh-TW" sz="2200" dirty="0">
                <a:latin typeface="標楷體" panose="03000509000000000000" pitchFamily="65" charset="-120"/>
              </a:rPr>
              <a:t>11</a:t>
            </a:r>
            <a:r>
              <a:rPr lang="zh-TW" altLang="en-US" sz="2200" dirty="0">
                <a:latin typeface="標楷體" panose="03000509000000000000" pitchFamily="65" charset="-120"/>
              </a:rPr>
              <a:t>條第</a:t>
            </a:r>
            <a:r>
              <a:rPr lang="en-US" altLang="zh-TW" sz="2200" dirty="0">
                <a:latin typeface="標楷體" panose="03000509000000000000" pitchFamily="65" charset="-120"/>
              </a:rPr>
              <a:t>2</a:t>
            </a:r>
            <a:r>
              <a:rPr lang="zh-TW" altLang="en-US" sz="2200" dirty="0">
                <a:latin typeface="標楷體" panose="03000509000000000000" pitchFamily="65" charset="-120"/>
              </a:rPr>
              <a:t>項參照），且其證明程度至少應達到「幾近於真實的蓋然性」（蓋然率</a:t>
            </a:r>
            <a:r>
              <a:rPr lang="en-US" altLang="zh-TW" sz="2200" dirty="0">
                <a:latin typeface="標楷體" panose="03000509000000000000" pitchFamily="65" charset="-120"/>
              </a:rPr>
              <a:t>99.8</a:t>
            </a:r>
            <a:r>
              <a:rPr lang="zh-TW" altLang="en-US" sz="2200" dirty="0">
                <a:latin typeface="標楷體" panose="03000509000000000000" pitchFamily="65" charset="-120"/>
              </a:rPr>
              <a:t>％以上，或稱真實的確信蓋然性），始可謂其已盡舉證之責，否則法院仍應認定該處罰要件事實為不存在，而將其不利益歸於</a:t>
            </a:r>
            <a:r>
              <a:rPr lang="zh-TW" altLang="en-US" sz="2200" dirty="0"/>
              <a:t>稅局</a:t>
            </a:r>
            <a:r>
              <a:rPr lang="zh-TW" altLang="en-US" sz="2200" dirty="0">
                <a:latin typeface="標楷體" panose="03000509000000000000" pitchFamily="65" charset="-120"/>
              </a:rPr>
              <a:t>。詎原審未查明是否有積極證據，足以確實證明</a:t>
            </a:r>
            <a:r>
              <a:rPr lang="zh-TW" altLang="en-US" sz="2200" dirty="0"/>
              <a:t>甲之配偶</a:t>
            </a:r>
            <a:r>
              <a:rPr lang="zh-TW" altLang="en-US" sz="2200" dirty="0">
                <a:latin typeface="標楷體" panose="03000509000000000000" pitchFamily="65" charset="-120"/>
              </a:rPr>
              <a:t>有逃漏稅捐之違章行為（處罰要件事實），即與課徵本稅一樣，容許以推計方式認定其有逃漏稅捐之違章行為及漏稅數額，而維持</a:t>
            </a:r>
            <a:r>
              <a:rPr lang="zh-TW" altLang="en-US" sz="2200" dirty="0"/>
              <a:t>稅局</a:t>
            </a:r>
            <a:r>
              <a:rPr lang="zh-TW" altLang="en-US" sz="2200" dirty="0">
                <a:latin typeface="標楷體" panose="03000509000000000000" pitchFamily="65" charset="-120"/>
              </a:rPr>
              <a:t>所為裁罰處分，於法亦有未合。</a:t>
            </a: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122</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30548075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108</a:t>
            </a:r>
            <a:r>
              <a:rPr lang="zh-TW" altLang="en-US" dirty="0"/>
              <a:t>年度判字第</a:t>
            </a:r>
            <a:r>
              <a:rPr lang="en-US" altLang="zh-TW" dirty="0"/>
              <a:t>282</a:t>
            </a:r>
            <a:r>
              <a:rPr lang="zh-TW" altLang="en-US" dirty="0"/>
              <a:t>號判決</a:t>
            </a:r>
            <a:br>
              <a:rPr lang="en-US" altLang="zh-TW" dirty="0"/>
            </a:br>
            <a:r>
              <a:rPr lang="en-US" altLang="zh-TW" dirty="0"/>
              <a:t>——</a:t>
            </a:r>
            <a:r>
              <a:rPr lang="zh-TW" altLang="en-US" dirty="0"/>
              <a:t>資源回收業者分散所得案</a:t>
            </a:r>
            <a:r>
              <a:rPr lang="en-US" altLang="zh-TW" dirty="0"/>
              <a:t>II</a:t>
            </a:r>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dirty="0">
                <a:latin typeface="標楷體" panose="03000509000000000000" pitchFamily="65" charset="-120"/>
              </a:rPr>
              <a:t>稅局認丁於</a:t>
            </a:r>
            <a:r>
              <a:rPr lang="en-US" altLang="zh-TW" dirty="0">
                <a:latin typeface="標楷體" panose="03000509000000000000" pitchFamily="65" charset="-120"/>
              </a:rPr>
              <a:t>95</a:t>
            </a:r>
            <a:r>
              <a:rPr lang="zh-TW" altLang="en-US" dirty="0">
                <a:latin typeface="標楷體" panose="03000509000000000000" pitchFamily="65" charset="-120"/>
              </a:rPr>
              <a:t>年度擔任資源回收物運銷合作社（下稱合作社）之站長期間，透過合作社辦理共同運銷，銷售資源回收物予</a:t>
            </a:r>
            <a:r>
              <a:rPr lang="en-US" altLang="zh-TW" dirty="0">
                <a:latin typeface="標楷體" panose="03000509000000000000" pitchFamily="65" charset="-120"/>
              </a:rPr>
              <a:t>D</a:t>
            </a:r>
            <a:r>
              <a:rPr lang="zh-TW" altLang="en-US" dirty="0">
                <a:latin typeface="標楷體" panose="03000509000000000000" pitchFamily="65" charset="-120"/>
              </a:rPr>
              <a:t>公司，</a:t>
            </a:r>
            <a:r>
              <a:rPr lang="en-US" altLang="zh-TW" dirty="0">
                <a:latin typeface="標楷體" panose="03000509000000000000" pitchFamily="65" charset="-120"/>
              </a:rPr>
              <a:t>95</a:t>
            </a:r>
            <a:r>
              <a:rPr lang="zh-TW" altLang="en-US" dirty="0">
                <a:latin typeface="標楷體" panose="03000509000000000000" pitchFamily="65" charset="-120"/>
              </a:rPr>
              <a:t>年度銷售額全數係由合作社利用人頭社員名義填載一時貿易資料申報表，據以攤提丁之一時貿易收入，</a:t>
            </a:r>
            <a:r>
              <a:rPr lang="zh-TW" altLang="en-US" dirty="0">
                <a:latin typeface="標楷體" panose="03000509000000000000" pitchFamily="65" charset="-120"/>
                <a:ea typeface="標楷體" panose="03000509000000000000" pitchFamily="65" charset="-120"/>
              </a:rPr>
              <a:t>乃核定丁</a:t>
            </a:r>
            <a:r>
              <a:rPr lang="en-US" altLang="zh-TW" dirty="0">
                <a:latin typeface="標楷體" panose="03000509000000000000" pitchFamily="65" charset="-120"/>
                <a:ea typeface="標楷體" panose="03000509000000000000" pitchFamily="65" charset="-120"/>
              </a:rPr>
              <a:t>95</a:t>
            </a:r>
            <a:r>
              <a:rPr lang="zh-TW" altLang="en-US" dirty="0">
                <a:latin typeface="標楷體" panose="03000509000000000000" pitchFamily="65" charset="-120"/>
                <a:ea typeface="標楷體" panose="03000509000000000000" pitchFamily="65" charset="-120"/>
              </a:rPr>
              <a:t>年度尚有營利所得</a:t>
            </a:r>
            <a:r>
              <a:rPr lang="en-US" altLang="zh-TW" dirty="0">
                <a:latin typeface="標楷體" panose="03000509000000000000" pitchFamily="65" charset="-120"/>
                <a:ea typeface="標楷體" panose="03000509000000000000" pitchFamily="65" charset="-120"/>
              </a:rPr>
              <a:t>2,037</a:t>
            </a:r>
            <a:r>
              <a:rPr lang="zh-TW" altLang="en-US" dirty="0">
                <a:latin typeface="標楷體" panose="03000509000000000000" pitchFamily="65" charset="-120"/>
                <a:ea typeface="標楷體" panose="03000509000000000000" pitchFamily="65" charset="-120"/>
              </a:rPr>
              <a:t>萬餘元，核定補徵</a:t>
            </a:r>
            <a:r>
              <a:rPr lang="en-US" altLang="zh-TW" dirty="0">
                <a:latin typeface="標楷體" panose="03000509000000000000" pitchFamily="65" charset="-120"/>
                <a:ea typeface="標楷體" panose="03000509000000000000" pitchFamily="65" charset="-120"/>
              </a:rPr>
              <a:t>757</a:t>
            </a:r>
            <a:r>
              <a:rPr lang="zh-TW" altLang="en-US" dirty="0">
                <a:latin typeface="標楷體" panose="03000509000000000000" pitchFamily="65" charset="-120"/>
                <a:ea typeface="標楷體" panose="03000509000000000000" pitchFamily="65" charset="-120"/>
              </a:rPr>
              <a:t>萬餘元綜所稅，並裁處</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倍漏稅罰鍰</a:t>
            </a:r>
            <a:r>
              <a:rPr lang="zh-TW" altLang="en-US" dirty="0">
                <a:latin typeface="標楷體" panose="03000509000000000000" pitchFamily="65" charset="-120"/>
              </a:rPr>
              <a:t>。丁不服，循序提起行政訴訟，前經原審法院判決駁回後，經最高行政法院判決將該判決廢棄，發回原審法院。嗣經原審法院仍以判決駁回丁之訴後，復經最高行政法院判決廢棄原判決，並發回原審法院。</a:t>
            </a:r>
            <a:r>
              <a:rPr lang="zh-TW" altLang="en-US" b="1" dirty="0">
                <a:latin typeface="標楷體" panose="03000509000000000000" pitchFamily="65" charset="-120"/>
              </a:rPr>
              <a:t>臺中高等行政法院以</a:t>
            </a:r>
            <a:r>
              <a:rPr lang="en-US" altLang="zh-TW" b="1" dirty="0">
                <a:latin typeface="標楷體" panose="03000509000000000000" pitchFamily="65" charset="-120"/>
              </a:rPr>
              <a:t>108</a:t>
            </a:r>
            <a:r>
              <a:rPr lang="zh-TW" altLang="en-US" b="1" dirty="0">
                <a:latin typeface="標楷體" panose="03000509000000000000" pitchFamily="65" charset="-120"/>
              </a:rPr>
              <a:t>年度訴更二字第</a:t>
            </a:r>
            <a:r>
              <a:rPr lang="en-US" altLang="zh-TW" b="1" dirty="0">
                <a:latin typeface="標楷體" panose="03000509000000000000" pitchFamily="65" charset="-120"/>
              </a:rPr>
              <a:t>11</a:t>
            </a:r>
            <a:r>
              <a:rPr lang="zh-TW" altLang="en-US" b="1" dirty="0">
                <a:latin typeface="標楷體" panose="03000509000000000000" pitchFamily="65" charset="-120"/>
              </a:rPr>
              <a:t>號審理達成和解。</a:t>
            </a:r>
            <a:endParaRPr lang="en-US" altLang="zh-TW" b="1" dirty="0">
              <a:latin typeface="標楷體" panose="03000509000000000000" pitchFamily="65" charset="-120"/>
            </a:endParaRPr>
          </a:p>
          <a:p>
            <a:pPr algn="just">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原處分認定丁於</a:t>
            </a:r>
            <a:r>
              <a:rPr lang="en-US" altLang="zh-TW" dirty="0">
                <a:latin typeface="標楷體" panose="03000509000000000000" pitchFamily="65" charset="-120"/>
              </a:rPr>
              <a:t>95</a:t>
            </a:r>
            <a:r>
              <a:rPr lang="zh-TW" altLang="en-US" dirty="0">
                <a:latin typeface="標楷體" panose="03000509000000000000" pitchFamily="65" charset="-120"/>
              </a:rPr>
              <a:t>年度利用人頭社員</a:t>
            </a:r>
            <a:r>
              <a:rPr lang="en-US" altLang="zh-TW" dirty="0">
                <a:latin typeface="標楷體" panose="03000509000000000000" pitchFamily="65" charset="-120"/>
              </a:rPr>
              <a:t>634</a:t>
            </a:r>
            <a:r>
              <a:rPr lang="zh-TW" altLang="en-US" dirty="0">
                <a:latin typeface="標楷體" panose="03000509000000000000" pitchFamily="65" charset="-120"/>
              </a:rPr>
              <a:t>人分散其營利所得，除刑事判決認定的</a:t>
            </a:r>
            <a:r>
              <a:rPr lang="en-US" altLang="zh-TW" dirty="0">
                <a:latin typeface="標楷體" panose="03000509000000000000" pitchFamily="65" charset="-120"/>
              </a:rPr>
              <a:t>12</a:t>
            </a:r>
            <a:r>
              <a:rPr lang="zh-TW" altLang="en-US" dirty="0">
                <a:latin typeface="標楷體" panose="03000509000000000000" pitchFamily="65" charset="-120"/>
              </a:rPr>
              <a:t>人外，稅局對於其餘</a:t>
            </a:r>
            <a:r>
              <a:rPr lang="en-US" altLang="zh-TW" dirty="0">
                <a:latin typeface="標楷體" panose="03000509000000000000" pitchFamily="65" charset="-120"/>
              </a:rPr>
              <a:t>622</a:t>
            </a:r>
            <a:r>
              <a:rPr lang="zh-TW" altLang="en-US" dirty="0">
                <a:latin typeface="標楷體" panose="03000509000000000000" pitchFamily="65" charset="-120"/>
              </a:rPr>
              <a:t>人係人頭社員並未提出積極證據加以證明。原判決以丁未克盡協力義務，即倒置課稅要件事實的舉證責任，令丁就課稅要件事實不存在，負擔主觀與客觀的舉證責任，於法顯有未合。稅局就丁利用人頭社員分散所得之課稅要件事實，應依職權調查證據，並負擔客觀舉證責任。</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123</a:t>
            </a:fld>
            <a:endParaRPr lang="zh-TW" altLang="en-US"/>
          </a:p>
        </p:txBody>
      </p:sp>
    </p:spTree>
    <p:extLst>
      <p:ext uri="{BB962C8B-B14F-4D97-AF65-F5344CB8AC3E}">
        <p14:creationId xmlns:p14="http://schemas.microsoft.com/office/powerpoint/2010/main" val="285481199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latin typeface="標楷體" panose="03000509000000000000" pitchFamily="65" charset="-120"/>
              </a:rPr>
              <a:t>稅局遲至</a:t>
            </a:r>
            <a:r>
              <a:rPr lang="en-US" altLang="zh-TW" dirty="0">
                <a:latin typeface="標楷體" panose="03000509000000000000" pitchFamily="65" charset="-120"/>
              </a:rPr>
              <a:t>103</a:t>
            </a:r>
            <a:r>
              <a:rPr lang="zh-TW" altLang="en-US" dirty="0">
                <a:latin typeface="標楷體" panose="03000509000000000000" pitchFamily="65" charset="-120"/>
              </a:rPr>
              <a:t>年間始調查系爭</a:t>
            </a:r>
            <a:r>
              <a:rPr lang="en-US" altLang="zh-TW" dirty="0">
                <a:latin typeface="標楷體" panose="03000509000000000000" pitchFamily="65" charset="-120"/>
              </a:rPr>
              <a:t>95</a:t>
            </a:r>
            <a:r>
              <a:rPr lang="zh-TW" altLang="en-US" dirty="0">
                <a:latin typeface="標楷體" panose="03000509000000000000" pitchFamily="65" charset="-120"/>
              </a:rPr>
              <a:t>年度的營利所得，要求丁提出向社員收集資源回收物，並付款給社員的證據資料，是否強人所難，不具期待可能性？已非無疑（商業會計法第</a:t>
            </a:r>
            <a:r>
              <a:rPr lang="en-US" altLang="zh-TW" dirty="0">
                <a:latin typeface="標楷體" panose="03000509000000000000" pitchFamily="65" charset="-120"/>
              </a:rPr>
              <a:t>38</a:t>
            </a:r>
            <a:r>
              <a:rPr lang="zh-TW" altLang="en-US" dirty="0">
                <a:latin typeface="標楷體" panose="03000509000000000000" pitchFamily="65" charset="-120"/>
              </a:rPr>
              <a:t>條第</a:t>
            </a:r>
            <a:r>
              <a:rPr lang="en-US" altLang="zh-TW" dirty="0">
                <a:latin typeface="標楷體" panose="03000509000000000000" pitchFamily="65" charset="-120"/>
              </a:rPr>
              <a:t>1</a:t>
            </a:r>
            <a:r>
              <a:rPr lang="zh-TW" altLang="en-US" dirty="0">
                <a:latin typeface="標楷體" panose="03000509000000000000" pitchFamily="65" charset="-120"/>
              </a:rPr>
              <a:t>項參照）。又縱使丁未克盡協力義務，稅局並非無其他調查途徑，然原審僅因丁未盡協力義務，不論究依職權調查是否有困難，即容許稅局以推計方式認定課稅原因事實及其金額，於法尚有未合。</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稅局將合作社於</a:t>
            </a:r>
            <a:r>
              <a:rPr lang="en-US" altLang="zh-TW" dirty="0">
                <a:latin typeface="標楷體" panose="03000509000000000000" pitchFamily="65" charset="-120"/>
              </a:rPr>
              <a:t>95</a:t>
            </a:r>
            <a:r>
              <a:rPr lang="zh-TW" altLang="en-US" dirty="0">
                <a:latin typeface="標楷體" panose="03000509000000000000" pitchFamily="65" charset="-120"/>
              </a:rPr>
              <a:t>年度以</a:t>
            </a:r>
            <a:r>
              <a:rPr lang="en-US" altLang="zh-TW" dirty="0">
                <a:latin typeface="標楷體" panose="03000509000000000000" pitchFamily="65" charset="-120"/>
              </a:rPr>
              <a:t>D</a:t>
            </a:r>
            <a:r>
              <a:rPr lang="zh-TW" altLang="en-US" dirty="0">
                <a:latin typeface="標楷體" panose="03000509000000000000" pitchFamily="65" charset="-120"/>
              </a:rPr>
              <a:t>公司為受貨人、廢鐵為品名所開立發票之銷售額全部計為丁之營利所得，推計其盈餘併課綜合所得稅，就超過丁實際取得之價款部分而言，顯與經濟事實及其所生經濟利益歸屬不符，有違核實課稅原則。且丁向來否認曾收到與合作社所開立予</a:t>
            </a:r>
            <a:r>
              <a:rPr lang="en-US" altLang="zh-TW" dirty="0">
                <a:latin typeface="標楷體" panose="03000509000000000000" pitchFamily="65" charset="-120"/>
              </a:rPr>
              <a:t>D</a:t>
            </a:r>
            <a:r>
              <a:rPr lang="zh-TW" altLang="en-US" dirty="0">
                <a:latin typeface="標楷體" panose="03000509000000000000" pitchFamily="65" charset="-120"/>
              </a:rPr>
              <a:t>公司之發票金額同額之匯款，詎原判決未指出憑何證據資料，謂「合作社匯予原告之金額須先扣除匯費後再匯予原告，其金額當然會有不同」，無非臆測合作社</a:t>
            </a:r>
            <a:r>
              <a:rPr lang="en-US" altLang="zh-TW" dirty="0">
                <a:latin typeface="標楷體" panose="03000509000000000000" pitchFamily="65" charset="-120"/>
              </a:rPr>
              <a:t>95</a:t>
            </a:r>
            <a:r>
              <a:rPr lang="zh-TW" altLang="en-US" dirty="0">
                <a:latin typeface="標楷體" panose="03000509000000000000" pitchFamily="65" charset="-120"/>
              </a:rPr>
              <a:t>年度自</a:t>
            </a:r>
            <a:r>
              <a:rPr lang="en-US" altLang="zh-TW" dirty="0">
                <a:latin typeface="標楷體" panose="03000509000000000000" pitchFamily="65" charset="-120"/>
              </a:rPr>
              <a:t>D</a:t>
            </a:r>
            <a:r>
              <a:rPr lang="zh-TW" altLang="en-US" dirty="0">
                <a:latin typeface="標楷體" panose="03000509000000000000" pitchFamily="65" charset="-120"/>
              </a:rPr>
              <a:t>公司收到之銷售總額，與同年度合作社匯予丁之款項間之差額，乃銀行匯款手續所生匯費（殊難想像匯費高達</a:t>
            </a:r>
            <a:r>
              <a:rPr lang="en-US" altLang="zh-TW" dirty="0">
                <a:latin typeface="標楷體" panose="03000509000000000000" pitchFamily="65" charset="-120"/>
              </a:rPr>
              <a:t>165,646,220</a:t>
            </a:r>
            <a:r>
              <a:rPr lang="zh-TW" altLang="en-US" dirty="0">
                <a:latin typeface="標楷體" panose="03000509000000000000" pitchFamily="65" charset="-120"/>
              </a:rPr>
              <a:t>元）。</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原判決謂丁應就「提出真實社員有實際提交回收物與第○站之積極事實」負起舉證責任，無異令丁就課稅要件事實不存在，負擔主觀與客觀的舉證責任，於法顯有未合。</a:t>
            </a:r>
            <a:endParaRPr lang="en-US" altLang="zh-TW" dirty="0">
              <a:latin typeface="標楷體" panose="03000509000000000000" pitchFamily="65" charset="-120"/>
            </a:endParaRPr>
          </a:p>
          <a:p>
            <a:pPr marL="0" indent="0">
              <a:buNone/>
            </a:pP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124</a:t>
            </a:fld>
            <a:endParaRPr lang="zh-TW" altLang="en-US"/>
          </a:p>
        </p:txBody>
      </p:sp>
    </p:spTree>
    <p:extLst>
      <p:ext uri="{BB962C8B-B14F-4D97-AF65-F5344CB8AC3E}">
        <p14:creationId xmlns:p14="http://schemas.microsoft.com/office/powerpoint/2010/main" val="277121974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hangingPunct="0">
              <a:lnSpc>
                <a:spcPct val="100000"/>
              </a:lnSpc>
            </a:pPr>
            <a:r>
              <a:rPr lang="zh-TW" altLang="en-US" dirty="0">
                <a:latin typeface="標楷體" panose="03000509000000000000" pitchFamily="65" charset="-120"/>
              </a:rPr>
              <a:t>經證實被利用分散所得的人頭社員僅有</a:t>
            </a:r>
            <a:r>
              <a:rPr lang="en-US" altLang="zh-TW" dirty="0">
                <a:latin typeface="標楷體" panose="03000509000000000000" pitchFamily="65" charset="-120"/>
              </a:rPr>
              <a:t>12</a:t>
            </a:r>
            <a:r>
              <a:rPr lang="zh-TW" altLang="en-US" dirty="0">
                <a:latin typeface="標楷體" panose="03000509000000000000" pitchFamily="65" charset="-120"/>
              </a:rPr>
              <a:t>人，其餘</a:t>
            </a:r>
            <a:r>
              <a:rPr lang="en-US" altLang="zh-TW" dirty="0">
                <a:latin typeface="標楷體" panose="03000509000000000000" pitchFamily="65" charset="-120"/>
              </a:rPr>
              <a:t>622</a:t>
            </a:r>
            <a:r>
              <a:rPr lang="zh-TW" altLang="en-US" dirty="0">
                <a:latin typeface="標楷體" panose="03000509000000000000" pitchFamily="65" charset="-120"/>
              </a:rPr>
              <a:t>人是否為人頭社員，尚屬不明，丁並無協力義務或責任以自證無違規事實，而稅局就該</a:t>
            </a:r>
            <a:r>
              <a:rPr lang="en-US" altLang="zh-TW" dirty="0">
                <a:latin typeface="標楷體" panose="03000509000000000000" pitchFamily="65" charset="-120"/>
              </a:rPr>
              <a:t>622</a:t>
            </a:r>
            <a:r>
              <a:rPr lang="zh-TW" altLang="en-US" dirty="0">
                <a:latin typeface="標楷體" panose="03000509000000000000" pitchFamily="65" charset="-120"/>
              </a:rPr>
              <a:t>人係被利用分散所得以便逃漏稅捐之人頭社員（處罰之要件事實）應負擔證明責任（納稅者權利保護法第</a:t>
            </a:r>
            <a:r>
              <a:rPr lang="en-US" altLang="zh-TW" dirty="0">
                <a:latin typeface="標楷體" panose="03000509000000000000" pitchFamily="65" charset="-120"/>
              </a:rPr>
              <a:t>11</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項參照），且其證明程度至少應達到「幾近於真實的蓋然性」（蓋然率</a:t>
            </a:r>
            <a:r>
              <a:rPr lang="en-US" altLang="zh-TW" dirty="0">
                <a:latin typeface="標楷體" panose="03000509000000000000" pitchFamily="65" charset="-120"/>
              </a:rPr>
              <a:t>99.8</a:t>
            </a:r>
            <a:r>
              <a:rPr lang="zh-TW" altLang="en-US" dirty="0">
                <a:latin typeface="標楷體" panose="03000509000000000000" pitchFamily="65" charset="-120"/>
              </a:rPr>
              <a:t>％以上），始可謂其已盡舉證之責，否則法院仍應認定該處罰要件事實為不存在，而將其不利益歸於稅局。詎原審未查明是否有積極證據，足以確實證明丁有此部分利用</a:t>
            </a:r>
            <a:r>
              <a:rPr lang="en-US" altLang="zh-TW" dirty="0">
                <a:latin typeface="標楷體" panose="03000509000000000000" pitchFamily="65" charset="-120"/>
              </a:rPr>
              <a:t>622</a:t>
            </a:r>
            <a:r>
              <a:rPr lang="zh-TW" altLang="en-US" dirty="0">
                <a:latin typeface="標楷體" panose="03000509000000000000" pitchFamily="65" charset="-120"/>
              </a:rPr>
              <a:t>人頭社員逃漏稅捐之違章行為（處罰要件事實），即與課徵本稅一樣，容許以推計方式（降低證明度）認定其有此部分利用</a:t>
            </a:r>
            <a:r>
              <a:rPr lang="en-US" altLang="zh-TW" dirty="0">
                <a:latin typeface="標楷體" panose="03000509000000000000" pitchFamily="65" charset="-120"/>
              </a:rPr>
              <a:t>622</a:t>
            </a:r>
            <a:r>
              <a:rPr lang="zh-TW" altLang="en-US" dirty="0">
                <a:latin typeface="標楷體" panose="03000509000000000000" pitchFamily="65" charset="-120"/>
              </a:rPr>
              <a:t>人頭社員逃漏稅捐之違章行為及漏稅數額，而維持稅局所為裁罰處分，於法亦有未合。</a:t>
            </a:r>
          </a:p>
          <a:p>
            <a:endParaRPr lang="zh-TW" altLang="en-US" dirty="0">
              <a:latin typeface="標楷體" panose="03000509000000000000" pitchFamily="65" charset="-120"/>
            </a:endParaRPr>
          </a:p>
          <a:p>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125</a:t>
            </a:fld>
            <a:endParaRPr lang="zh-TW" altLang="en-US"/>
          </a:p>
        </p:txBody>
      </p:sp>
    </p:spTree>
    <p:extLst>
      <p:ext uri="{BB962C8B-B14F-4D97-AF65-F5344CB8AC3E}">
        <p14:creationId xmlns:p14="http://schemas.microsoft.com/office/powerpoint/2010/main" val="2507910058"/>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109</a:t>
            </a:r>
            <a:r>
              <a:rPr lang="zh-TW" altLang="en-US" dirty="0"/>
              <a:t>年度判字第</a:t>
            </a:r>
            <a:r>
              <a:rPr lang="en-US" altLang="zh-TW" dirty="0"/>
              <a:t>49</a:t>
            </a:r>
            <a:r>
              <a:rPr lang="zh-TW" altLang="en-US" dirty="0"/>
              <a:t>號判決</a:t>
            </a:r>
            <a:br>
              <a:rPr lang="en-US" altLang="zh-TW" dirty="0"/>
            </a:br>
            <a:r>
              <a:rPr lang="en-US" altLang="zh-TW" dirty="0"/>
              <a:t>——</a:t>
            </a:r>
            <a:r>
              <a:rPr lang="zh-TW" altLang="en-US" dirty="0"/>
              <a:t>資源回收業者分散所得案</a:t>
            </a:r>
            <a:r>
              <a:rPr lang="en-US" altLang="zh-TW" dirty="0"/>
              <a:t>III</a:t>
            </a:r>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dirty="0"/>
              <a:t>稅局以壬</a:t>
            </a:r>
            <a:r>
              <a:rPr lang="en-US" altLang="zh-TW" dirty="0"/>
              <a:t>95</a:t>
            </a:r>
            <a:r>
              <a:rPr lang="zh-TW" altLang="en-US" dirty="0"/>
              <a:t>年度漏報取自</a:t>
            </a:r>
            <a:r>
              <a:rPr lang="zh-TW" altLang="en-US" dirty="0">
                <a:latin typeface="標楷體" panose="03000509000000000000" pitchFamily="65" charset="-120"/>
              </a:rPr>
              <a:t>資源回收物運銷合作社（下稱合作社）</a:t>
            </a:r>
            <a:r>
              <a:rPr lang="zh-TW" altLang="en-US" dirty="0"/>
              <a:t>營利所得計</a:t>
            </a:r>
            <a:r>
              <a:rPr lang="en-US" altLang="zh-TW" dirty="0"/>
              <a:t>10,499,333</a:t>
            </a:r>
            <a:r>
              <a:rPr lang="zh-TW" altLang="en-US" dirty="0"/>
              <a:t>元，併同查獲漏報本人機會中獎及受扶養親屬利息所得計</a:t>
            </a:r>
            <a:r>
              <a:rPr lang="en-US" altLang="zh-TW" dirty="0"/>
              <a:t>8,869</a:t>
            </a:r>
            <a:r>
              <a:rPr lang="zh-TW" altLang="en-US" dirty="0"/>
              <a:t>元，歸併核定壬</a:t>
            </a:r>
            <a:r>
              <a:rPr lang="en-US" altLang="zh-TW" dirty="0"/>
              <a:t>95</a:t>
            </a:r>
            <a:r>
              <a:rPr lang="zh-TW" altLang="en-US" dirty="0"/>
              <a:t>年度綜合所得總額</a:t>
            </a:r>
            <a:r>
              <a:rPr lang="en-US" altLang="zh-TW" dirty="0"/>
              <a:t>10,976,709</a:t>
            </a:r>
            <a:r>
              <a:rPr lang="zh-TW" altLang="en-US" dirty="0"/>
              <a:t>元，除補徵稅額</a:t>
            </a:r>
            <a:r>
              <a:rPr lang="en-US" altLang="zh-TW" dirty="0"/>
              <a:t>3,594,514</a:t>
            </a:r>
            <a:r>
              <a:rPr lang="zh-TW" altLang="en-US" dirty="0"/>
              <a:t>元外，並按所漏稅額</a:t>
            </a:r>
            <a:r>
              <a:rPr lang="en-US" altLang="zh-TW" dirty="0"/>
              <a:t>3,593,747</a:t>
            </a:r>
            <a:r>
              <a:rPr lang="zh-TW" altLang="en-US" dirty="0"/>
              <a:t>元處</a:t>
            </a:r>
            <a:r>
              <a:rPr lang="en-US" altLang="zh-TW" dirty="0"/>
              <a:t>1</a:t>
            </a:r>
            <a:r>
              <a:rPr lang="zh-TW" altLang="en-US" dirty="0"/>
              <a:t>倍之罰鍰計</a:t>
            </a:r>
            <a:r>
              <a:rPr lang="en-US" altLang="zh-TW" dirty="0"/>
              <a:t>3,593,747</a:t>
            </a:r>
            <a:r>
              <a:rPr lang="zh-TW" altLang="en-US" dirty="0"/>
              <a:t>元。壬不服，申請復查結果，獲准追減應補稅額</a:t>
            </a:r>
            <a:r>
              <a:rPr lang="en-US" altLang="zh-TW" dirty="0"/>
              <a:t>165,643</a:t>
            </a:r>
            <a:r>
              <a:rPr lang="zh-TW" altLang="en-US" dirty="0"/>
              <a:t>元及罰鍰</a:t>
            </a:r>
            <a:r>
              <a:rPr lang="en-US" altLang="zh-TW" dirty="0"/>
              <a:t>165,643</a:t>
            </a:r>
            <a:r>
              <a:rPr lang="zh-TW" altLang="en-US" dirty="0"/>
              <a:t>元。壬仍不服，提起訴願，經稅局重新審查，以壬所犯逃漏稅捐刑事案件仍未確定，乃以重審復查決定撤銷原復查決定，並追減應補稅額</a:t>
            </a:r>
            <a:r>
              <a:rPr lang="en-US" altLang="zh-TW" dirty="0"/>
              <a:t>165,643</a:t>
            </a:r>
            <a:r>
              <a:rPr lang="zh-TW" altLang="en-US" dirty="0"/>
              <a:t>元，及註銷罰鍰處分。嗣壬所犯逃漏稅捐刑事案件經最高法院刑事判決駁回上訴，稅局以該逃漏稅捐部分未經判刑已告確定，乃對壬裁罰</a:t>
            </a:r>
            <a:r>
              <a:rPr lang="en-US" altLang="zh-TW" dirty="0"/>
              <a:t>3,426,823</a:t>
            </a:r>
            <a:r>
              <a:rPr lang="zh-TW" altLang="en-US" dirty="0"/>
              <a:t>元。壬不服，循序提起行政訴訟，經原審法院判決駁回後，乃提起上訴。嗣</a:t>
            </a:r>
            <a:r>
              <a:rPr lang="zh-TW" altLang="en-US" dirty="0">
                <a:latin typeface="標楷體" panose="03000509000000000000" pitchFamily="65" charset="-120"/>
              </a:rPr>
              <a:t>經最高行政法院判決廢棄原判決，並發回原審法院。</a:t>
            </a:r>
            <a:r>
              <a:rPr lang="zh-TW" altLang="en-US" b="1" dirty="0">
                <a:latin typeface="標楷體" panose="03000509000000000000" pitchFamily="65" charset="-120"/>
              </a:rPr>
              <a:t>高雄高等行政法院以</a:t>
            </a:r>
            <a:r>
              <a:rPr lang="en-US" altLang="zh-TW" b="1" dirty="0">
                <a:latin typeface="標楷體" panose="03000509000000000000" pitchFamily="65" charset="-120"/>
              </a:rPr>
              <a:t>109</a:t>
            </a:r>
            <a:r>
              <a:rPr lang="zh-TW" altLang="en-US" b="1" dirty="0">
                <a:latin typeface="標楷體" panose="03000509000000000000" pitchFamily="65" charset="-120"/>
              </a:rPr>
              <a:t>年度訴更一字第</a:t>
            </a:r>
            <a:r>
              <a:rPr lang="en-US" altLang="zh-TW" b="1" dirty="0">
                <a:latin typeface="標楷體" panose="03000509000000000000" pitchFamily="65" charset="-120"/>
              </a:rPr>
              <a:t>5</a:t>
            </a:r>
            <a:r>
              <a:rPr lang="zh-TW" altLang="en-US" b="1" dirty="0">
                <a:latin typeface="標楷體" panose="03000509000000000000" pitchFamily="65" charset="-120"/>
              </a:rPr>
              <a:t>號審理達成和解。</a:t>
            </a:r>
            <a:endParaRPr lang="en-US" altLang="zh-TW" b="1" dirty="0">
              <a:latin typeface="標楷體" panose="03000509000000000000" pitchFamily="65" charset="-120"/>
            </a:endParaRPr>
          </a:p>
          <a:p>
            <a:pPr marL="274320" lvl="1" indent="0">
              <a:lnSpc>
                <a:spcPct val="100000"/>
              </a:lnSpc>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126</a:t>
            </a:fld>
            <a:endParaRPr lang="zh-TW" altLang="en-US"/>
          </a:p>
        </p:txBody>
      </p:sp>
    </p:spTree>
    <p:extLst>
      <p:ext uri="{BB962C8B-B14F-4D97-AF65-F5344CB8AC3E}">
        <p14:creationId xmlns:p14="http://schemas.microsoft.com/office/powerpoint/2010/main" val="283509737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r>
              <a:rPr lang="zh-TW" altLang="en-US" dirty="0"/>
              <a:t>補稅與漏稅處罰的要件寬嚴有別，構成補稅要件並不當然符合漏稅處罰要件；補稅與漏稅處罰的舉證責任分配稍有差別，且證明度要求高低不同，故法院依職權調查證據的結果，縱使可以認定有應補之稅額，亦未必足以認定有逃漏稅之事實。</a:t>
            </a:r>
            <a:endParaRPr lang="en-US" altLang="zh-TW" dirty="0"/>
          </a:p>
          <a:p>
            <a:pPr lvl="1"/>
            <a:endParaRPr lang="en-US" altLang="zh-TW" sz="800" dirty="0"/>
          </a:p>
          <a:p>
            <a:pPr lvl="1"/>
            <a:r>
              <a:rPr lang="zh-TW" altLang="en-US" dirty="0"/>
              <a:t>依行政訴訟法第</a:t>
            </a:r>
            <a:r>
              <a:rPr lang="en-US" altLang="zh-TW" dirty="0"/>
              <a:t>213</a:t>
            </a:r>
            <a:r>
              <a:rPr lang="zh-TW" altLang="en-US" dirty="0"/>
              <a:t>條規定：「訴訟標的於確定之終局判決中經裁判者，有確定力。」且參考民事訴訟通說之見解，確定判決之既判力，惟於判決主文所判斷之訴訟標的，始可發生；若訴訟標的以外之事項，縱令與為訴訟標的之法律關係有影響，因而於判決理由中對之有所判斷，除主張抵銷之對待請求，其成立與否經裁判者外，尚不能因該判決已經確定而認此項判斷有既判力。同理，行政訴訟亦應相同的解釋，即判決理由之論斷，原則上無既判力。又行政訴訟法第</a:t>
            </a:r>
            <a:r>
              <a:rPr lang="en-US" altLang="zh-TW" dirty="0"/>
              <a:t>105</a:t>
            </a:r>
            <a:r>
              <a:rPr lang="zh-TW" altLang="en-US" dirty="0"/>
              <a:t>條第</a:t>
            </a:r>
            <a:r>
              <a:rPr lang="en-US" altLang="zh-TW" dirty="0"/>
              <a:t>1</a:t>
            </a:r>
            <a:r>
              <a:rPr lang="zh-TW" altLang="en-US" dirty="0"/>
              <a:t>項第</a:t>
            </a:r>
            <a:r>
              <a:rPr lang="en-US" altLang="zh-TW" dirty="0"/>
              <a:t>3</a:t>
            </a:r>
            <a:r>
              <a:rPr lang="zh-TW" altLang="en-US" dirty="0"/>
              <a:t>款既規定起訴應以訴狀表明「訴訟標的及其原因事實」，可知原因事實並非訴訟標的本身，其作用係在界定訴訟羈束暨判決確定之效力範圍，亦即原因事實本身不是訴訟標的，僅是界定訴訟標的之範圍，益見確定判決理由中對於原因事實之論斷，並無既判力，亦即判決確定之效力不及於原因事實本身。</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127</a:t>
            </a:fld>
            <a:endParaRPr lang="zh-TW" altLang="en-US"/>
          </a:p>
        </p:txBody>
      </p:sp>
    </p:spTree>
    <p:extLst>
      <p:ext uri="{BB962C8B-B14F-4D97-AF65-F5344CB8AC3E}">
        <p14:creationId xmlns:p14="http://schemas.microsoft.com/office/powerpoint/2010/main" val="62308660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t>當事人於補稅撤銷訴訟即使受敗訴判決確定，就該訴訟標的相關的原因事實，仍得於其他訴訟，包括嗣後於同一基礎事實所涉及漏稅罰之撤銷訴訟，為相反之主張，法院亦不妨就同一原因事實之存否為反於該確定判決意旨之論斷。</a:t>
            </a:r>
            <a:endParaRPr lang="en-US" altLang="zh-TW" dirty="0"/>
          </a:p>
          <a:p>
            <a:pPr lvl="1">
              <a:lnSpc>
                <a:spcPct val="100000"/>
              </a:lnSpc>
            </a:pPr>
            <a:endParaRPr lang="en-US" altLang="zh-TW" sz="800" dirty="0"/>
          </a:p>
          <a:p>
            <a:pPr lvl="1">
              <a:lnSpc>
                <a:spcPct val="100000"/>
              </a:lnSpc>
            </a:pPr>
            <a:r>
              <a:rPr lang="zh-TW" altLang="en-US" dirty="0"/>
              <a:t>行政訴訟與民事訴訟本質不同，前者對於撤銷訴訟與涉及公益之事項係採職權探知主義，尤其稅務訴訟中補稅與罰鍰事件適用的舉證責任不盡相同，對於待證事實要求的證明度亦有別。納稅義務人於漏稅處罰程序無協力義務（不自證己罪），並有「無罪推定」及「疑則無罪」原則之適用，稽徵機關則對於漏稅行為事實負擔確實證明其存在的客觀舉證責任。如果將行政法院於補稅撤銷訴訟，因為納稅義務人違反協力義務，而減輕稽徵機關舉證責任（降低證明度），判決維持原課稅處分所認定的事實，視為具有爭點效力，使納稅義務人就與該爭點有關之罰鍰撤銷訴訟，不得再為相反之主張，法院亦不得作相異之判斷，無異強令納稅義務人負擔自證己罪之責任，違反「無罪推定」及「疑則無罪」法理，亦悖於誠信與公平原則，自難將民事訴訟上所謂「爭點效」理論移植適用於稅務訴訟之罰鍰事件。故審理逃漏稅違章罰鍰案件之行政法院應獨立審查認定納稅義務人有無違章漏稅行為、其逃漏稅金額之大小，以及有無故意過失，據以認定原裁罰處分是否違誤。</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128</a:t>
            </a:fld>
            <a:endParaRPr lang="zh-TW" altLang="en-US"/>
          </a:p>
        </p:txBody>
      </p:sp>
    </p:spTree>
    <p:extLst>
      <p:ext uri="{BB962C8B-B14F-4D97-AF65-F5344CB8AC3E}">
        <p14:creationId xmlns:p14="http://schemas.microsoft.com/office/powerpoint/2010/main" val="300065788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zh-TW" altLang="en-US" dirty="0"/>
              <a:t>原判決以高等行政法院判決駁回壬請求撤銷補稅處分之訴，復經最高行政法院裁定駁回確定在案，而論斷本稅部分已經判決確定，故兩造於本件罰鍰處分訴訟中，即應受該確定判決既判力之拘束，不得為與該確定判決意旨相反之主張，原審亦不得為與該確定判決意旨相反之判斷云云。無非認為補稅撤銷訴訟之確定判決理由中對於原因事實之論斷，具有既判力，當事人嗣後於同一基礎事實所涉及漏稅罰之撤銷訴訟，不得為相反之主張，於法容有未合。</a:t>
            </a:r>
          </a:p>
          <a:p>
            <a:pPr lvl="1">
              <a:lnSpc>
                <a:spcPct val="100000"/>
              </a:lnSpc>
            </a:pPr>
            <a:endParaRPr lang="en-US" altLang="zh-TW" sz="800" dirty="0"/>
          </a:p>
          <a:p>
            <a:pPr lvl="1">
              <a:lnSpc>
                <a:spcPct val="100000"/>
              </a:lnSpc>
            </a:pPr>
            <a:r>
              <a:rPr lang="zh-TW" altLang="en-US" dirty="0"/>
              <a:t>本件租稅裁罰爭訟案件，壬並無協力義務或責任以自證無違規事實，而稅局就該</a:t>
            </a:r>
            <a:r>
              <a:rPr lang="en-US" altLang="zh-TW" dirty="0"/>
              <a:t>588</a:t>
            </a:r>
            <a:r>
              <a:rPr lang="zh-TW" altLang="en-US" dirty="0"/>
              <a:t>人係被利用分散所得以便逃漏稅捐之人頭社員（處罰之要件事實）應負擔證明責任（納稅者權利保護法第</a:t>
            </a:r>
            <a:r>
              <a:rPr lang="en-US" altLang="zh-TW" dirty="0"/>
              <a:t>11</a:t>
            </a:r>
            <a:r>
              <a:rPr lang="zh-TW" altLang="en-US" dirty="0"/>
              <a:t>條第</a:t>
            </a:r>
            <a:r>
              <a:rPr lang="en-US" altLang="zh-TW" dirty="0"/>
              <a:t>2</a:t>
            </a:r>
            <a:r>
              <a:rPr lang="zh-TW" altLang="en-US" dirty="0"/>
              <a:t>項參照），且其證明程度至少應達到「幾近於真實的蓋然性」（蓋然率</a:t>
            </a:r>
            <a:r>
              <a:rPr lang="en-US" altLang="zh-TW" dirty="0"/>
              <a:t>99.8</a:t>
            </a:r>
            <a:r>
              <a:rPr lang="zh-TW" altLang="en-US" dirty="0"/>
              <a:t>％以上，或稱真實的確信蓋然性），始可謂其已盡舉證之責，否則法院仍應認定該處罰要件事實為不存在，而將其不利益歸於稅局。詎原審未查明是否有積極證據，足以確實證明壬係利用除</a:t>
            </a:r>
            <a:r>
              <a:rPr lang="en-US" altLang="zh-TW" dirty="0"/>
              <a:t>Z</a:t>
            </a:r>
            <a:r>
              <a:rPr lang="zh-TW" altLang="en-US" dirty="0"/>
              <a:t>等</a:t>
            </a:r>
            <a:r>
              <a:rPr lang="en-US" altLang="zh-TW" dirty="0"/>
              <a:t>15</a:t>
            </a:r>
            <a:r>
              <a:rPr lang="zh-TW" altLang="en-US" dirty="0"/>
              <a:t>人外之</a:t>
            </a:r>
            <a:r>
              <a:rPr lang="en-US" altLang="zh-TW" dirty="0"/>
              <a:t>573</a:t>
            </a:r>
            <a:r>
              <a:rPr lang="zh-TW" altLang="en-US" dirty="0"/>
              <a:t>名社員分散所得以逃漏稅捐（處罰要件事實），即與課徵本稅一樣，容許以推計方式（降低證明度）認定此部分逃漏稅捐之違章行為及其漏稅數額，而全部維持稅局所為裁罰處分，於法即有未合。</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129</a:t>
            </a:fld>
            <a:endParaRPr lang="zh-TW" altLang="en-US"/>
          </a:p>
        </p:txBody>
      </p:sp>
    </p:spTree>
    <p:extLst>
      <p:ext uri="{BB962C8B-B14F-4D97-AF65-F5344CB8AC3E}">
        <p14:creationId xmlns:p14="http://schemas.microsoft.com/office/powerpoint/2010/main" val="2841703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8D08FF88-63EF-866B-7057-320CE9066D13}"/>
              </a:ext>
            </a:extLst>
          </p:cNvPr>
          <p:cNvSpPr>
            <a:spLocks noGrp="1"/>
          </p:cNvSpPr>
          <p:nvPr>
            <p:ph idx="1"/>
          </p:nvPr>
        </p:nvSpPr>
        <p:spPr>
          <a:xfrm>
            <a:off x="133352" y="847726"/>
            <a:ext cx="11732218" cy="5352416"/>
          </a:xfrm>
        </p:spPr>
        <p:txBody>
          <a:bodyPr>
            <a:normAutofit/>
          </a:bodyPr>
          <a:lstStyle/>
          <a:p>
            <a:r>
              <a:rPr lang="en-US" altLang="zh-TW" b="1" dirty="0"/>
              <a:t>111</a:t>
            </a:r>
            <a:r>
              <a:rPr lang="zh-TW" altLang="en-US" b="1" dirty="0"/>
              <a:t>年憲判字第</a:t>
            </a:r>
            <a:r>
              <a:rPr lang="en-US" altLang="zh-TW" b="1" dirty="0"/>
              <a:t>5</a:t>
            </a:r>
            <a:r>
              <a:rPr lang="zh-TW" altLang="en-US" b="1" dirty="0"/>
              <a:t>號</a:t>
            </a:r>
            <a:r>
              <a:rPr lang="en-US" altLang="zh-TW" b="1" dirty="0"/>
              <a:t>【</a:t>
            </a:r>
            <a:r>
              <a:rPr lang="zh-TW" altLang="en-US" b="1" dirty="0"/>
              <a:t>營利事業所得跨年度盈虧互抵案</a:t>
            </a:r>
            <a:r>
              <a:rPr lang="en-US" altLang="zh-TW" b="1" dirty="0"/>
              <a:t>】</a:t>
            </a:r>
          </a:p>
          <a:p>
            <a:pPr marL="0" indent="0">
              <a:buNone/>
            </a:pPr>
            <a:r>
              <a:rPr lang="zh-TW" altLang="en-US" b="1" dirty="0"/>
              <a:t>事實概要</a:t>
            </a:r>
            <a:r>
              <a:rPr lang="zh-TW" altLang="en-US" b="1" dirty="0">
                <a:latin typeface="Poiret One" panose="00000500000000000000" pitchFamily="2" charset="0"/>
              </a:rPr>
              <a:t>：</a:t>
            </a:r>
            <a:r>
              <a:rPr lang="zh-TW" altLang="en-US" b="1" dirty="0">
                <a:latin typeface="+mn-ea"/>
              </a:rPr>
              <a:t>聲</a:t>
            </a:r>
            <a:r>
              <a:rPr lang="zh-TW" altLang="en-US" dirty="0">
                <a:latin typeface="+mn-ea"/>
              </a:rPr>
              <a:t>請人中國鋼鐵股份有限公司</a:t>
            </a:r>
            <a:r>
              <a:rPr lang="en-US" altLang="zh-TW" dirty="0">
                <a:latin typeface="+mn-ea"/>
                <a:cs typeface="Dubai" panose="020B0503030403030204" pitchFamily="34" charset="-78"/>
              </a:rPr>
              <a:t>99</a:t>
            </a:r>
            <a:r>
              <a:rPr lang="zh-TW" altLang="en-US" dirty="0">
                <a:latin typeface="+mn-ea"/>
              </a:rPr>
              <a:t>年度營利事業所得稅結算申報，與其子公司中龍鋼鐵股份有限公司採連結稅制合併報繳，經財政部高雄國稅局查核結果，將聲請人虧損年度（</a:t>
            </a:r>
            <a:r>
              <a:rPr lang="en-US" altLang="zh-TW" dirty="0">
                <a:latin typeface="+mn-ea"/>
              </a:rPr>
              <a:t>98</a:t>
            </a:r>
            <a:r>
              <a:rPr lang="zh-TW" altLang="en-US" dirty="0">
                <a:latin typeface="+mn-ea"/>
              </a:rPr>
              <a:t>年度）依中華民國</a:t>
            </a:r>
            <a:r>
              <a:rPr lang="en-US" altLang="zh-TW" dirty="0">
                <a:latin typeface="+mn-ea"/>
              </a:rPr>
              <a:t>86</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30</a:t>
            </a:r>
            <a:r>
              <a:rPr lang="zh-TW" altLang="en-US" dirty="0">
                <a:latin typeface="+mn-ea"/>
              </a:rPr>
              <a:t>日修正公布所得稅法第</a:t>
            </a:r>
            <a:r>
              <a:rPr lang="en-US" altLang="zh-TW" dirty="0">
                <a:latin typeface="+mn-ea"/>
              </a:rPr>
              <a:t>42</a:t>
            </a:r>
            <a:r>
              <a:rPr lang="zh-TW" altLang="en-US" dirty="0">
                <a:latin typeface="+mn-ea"/>
              </a:rPr>
              <a:t>條第</a:t>
            </a:r>
            <a:r>
              <a:rPr lang="en-US" altLang="zh-TW" dirty="0">
                <a:latin typeface="+mn-ea"/>
              </a:rPr>
              <a:t>1</a:t>
            </a:r>
            <a:r>
              <a:rPr lang="zh-TW" altLang="en-US" dirty="0">
                <a:latin typeface="+mn-ea"/>
              </a:rPr>
              <a:t>項規定不計入所得額之股利淨額（所得稅法第</a:t>
            </a:r>
            <a:r>
              <a:rPr lang="en-US" altLang="zh-TW" dirty="0">
                <a:latin typeface="+mn-ea"/>
              </a:rPr>
              <a:t>42</a:t>
            </a:r>
            <a:r>
              <a:rPr lang="zh-TW" altLang="en-US" dirty="0">
                <a:latin typeface="+mn-ea"/>
              </a:rPr>
              <a:t>條所稱之股利、股利淨額、盈餘、盈餘淨額，合稱投資收益）抵減該年度虧損後，調減其依所得稅法第</a:t>
            </a:r>
            <a:r>
              <a:rPr lang="en-US" altLang="zh-TW" dirty="0">
                <a:latin typeface="+mn-ea"/>
              </a:rPr>
              <a:t>39</a:t>
            </a:r>
            <a:r>
              <a:rPr lang="zh-TW" altLang="en-US" dirty="0">
                <a:latin typeface="+mn-ea"/>
              </a:rPr>
              <a:t>條第</a:t>
            </a:r>
            <a:r>
              <a:rPr lang="en-US" altLang="zh-TW" dirty="0">
                <a:latin typeface="+mn-ea"/>
              </a:rPr>
              <a:t>1</a:t>
            </a:r>
            <a:r>
              <a:rPr lang="zh-TW" altLang="en-US" dirty="0">
                <a:latin typeface="+mn-ea"/>
              </a:rPr>
              <a:t>項但書規定申報之前</a:t>
            </a:r>
            <a:r>
              <a:rPr lang="en-US" altLang="zh-TW" dirty="0">
                <a:latin typeface="+mn-ea"/>
              </a:rPr>
              <a:t>10</a:t>
            </a:r>
            <a:r>
              <a:rPr lang="zh-TW" altLang="en-US" dirty="0">
                <a:latin typeface="+mn-ea"/>
              </a:rPr>
              <a:t>年虧損本年度扣除額。聲請人不服，循序提起行政訴訟，終經最高行政法院</a:t>
            </a:r>
            <a:r>
              <a:rPr lang="en-US" altLang="zh-TW" dirty="0">
                <a:latin typeface="+mn-ea"/>
              </a:rPr>
              <a:t>105</a:t>
            </a:r>
            <a:r>
              <a:rPr lang="zh-TW" altLang="en-US" dirty="0">
                <a:latin typeface="+mn-ea"/>
              </a:rPr>
              <a:t>年度判字第</a:t>
            </a:r>
            <a:r>
              <a:rPr lang="en-US" altLang="zh-TW" dirty="0">
                <a:latin typeface="+mn-ea"/>
              </a:rPr>
              <a:t>661</a:t>
            </a:r>
            <a:r>
              <a:rPr lang="zh-TW" altLang="en-US" dirty="0">
                <a:latin typeface="+mn-ea"/>
              </a:rPr>
              <a:t>號判決駁回確定</a:t>
            </a:r>
            <a:r>
              <a:rPr lang="zh-TW" altLang="en-US" dirty="0">
                <a:latin typeface="Poiret One" panose="00000500000000000000" pitchFamily="2" charset="0"/>
              </a:rPr>
              <a:t>。聲請釋憲意旨主張</a:t>
            </a:r>
            <a:r>
              <a:rPr lang="zh-TW" altLang="en-US" dirty="0"/>
              <a:t>確定終局判決所適用之財政部</a:t>
            </a:r>
            <a:r>
              <a:rPr lang="en-US" altLang="zh-TW" dirty="0"/>
              <a:t>66</a:t>
            </a:r>
            <a:r>
              <a:rPr lang="zh-TW" altLang="en-US" dirty="0"/>
              <a:t>年</a:t>
            </a:r>
            <a:r>
              <a:rPr lang="en-US" altLang="zh-TW" dirty="0"/>
              <a:t>3</a:t>
            </a:r>
            <a:r>
              <a:rPr lang="zh-TW" altLang="en-US" dirty="0"/>
              <a:t>月</a:t>
            </a:r>
            <a:r>
              <a:rPr lang="en-US" altLang="zh-TW" dirty="0"/>
              <a:t>9</a:t>
            </a:r>
            <a:r>
              <a:rPr lang="zh-TW" altLang="en-US" dirty="0"/>
              <a:t>日台財稅第</a:t>
            </a:r>
            <a:r>
              <a:rPr lang="en-US" altLang="zh-TW" dirty="0"/>
              <a:t>31580</a:t>
            </a:r>
            <a:r>
              <a:rPr lang="zh-TW" altLang="en-US" dirty="0"/>
              <a:t>號函（下稱系爭函），逕行限制聲請人依所得稅法第</a:t>
            </a:r>
            <a:r>
              <a:rPr lang="en-US" altLang="zh-TW" dirty="0"/>
              <a:t>39</a:t>
            </a:r>
            <a:r>
              <a:rPr lang="zh-TW" altLang="en-US" dirty="0"/>
              <a:t>條第</a:t>
            </a:r>
            <a:r>
              <a:rPr lang="en-US" altLang="zh-TW" dirty="0"/>
              <a:t>1</a:t>
            </a:r>
            <a:r>
              <a:rPr lang="zh-TW" altLang="en-US" dirty="0"/>
              <a:t>項但書規定之跨年度盈虧互抵之虧損扣除範圍，變相對虧損年度所獲配不計入所得額課稅之投資收益實質課稅，擴大營所稅之稅基，悖離所得稅法第</a:t>
            </a:r>
            <a:r>
              <a:rPr lang="en-US" altLang="zh-TW" dirty="0"/>
              <a:t>39</a:t>
            </a:r>
            <a:r>
              <a:rPr lang="zh-TW" altLang="en-US" dirty="0"/>
              <a:t>條之立法意旨，並牴觸同法第</a:t>
            </a:r>
            <a:r>
              <a:rPr lang="en-US" altLang="zh-TW" dirty="0"/>
              <a:t>42</a:t>
            </a:r>
            <a:r>
              <a:rPr lang="zh-TW" altLang="en-US" dirty="0"/>
              <a:t>條規定避免重複課稅之立法目的；且與財政部</a:t>
            </a:r>
            <a:r>
              <a:rPr lang="en-US" altLang="zh-TW" dirty="0"/>
              <a:t>74</a:t>
            </a:r>
            <a:r>
              <a:rPr lang="zh-TW" altLang="en-US" dirty="0"/>
              <a:t>年</a:t>
            </a:r>
            <a:r>
              <a:rPr lang="en-US" altLang="zh-TW" dirty="0"/>
              <a:t>7</a:t>
            </a:r>
            <a:r>
              <a:rPr lang="zh-TW" altLang="en-US" dirty="0"/>
              <a:t>月</a:t>
            </a:r>
            <a:r>
              <a:rPr lang="en-US" altLang="zh-TW" dirty="0"/>
              <a:t>6</a:t>
            </a:r>
            <a:r>
              <a:rPr lang="zh-TW" altLang="en-US" dirty="0"/>
              <a:t>日台財稅第</a:t>
            </a:r>
            <a:r>
              <a:rPr lang="en-US" altLang="zh-TW" dirty="0"/>
              <a:t>18503</a:t>
            </a:r>
            <a:r>
              <a:rPr lang="zh-TW" altLang="en-US" dirty="0"/>
              <a:t>號函及財政部</a:t>
            </a:r>
            <a:r>
              <a:rPr lang="en-US" altLang="zh-TW" dirty="0"/>
              <a:t>76</a:t>
            </a:r>
            <a:r>
              <a:rPr lang="zh-TW" altLang="en-US" dirty="0"/>
              <a:t>年</a:t>
            </a:r>
            <a:r>
              <a:rPr lang="en-US" altLang="zh-TW" dirty="0"/>
              <a:t>9</a:t>
            </a:r>
            <a:r>
              <a:rPr lang="zh-TW" altLang="en-US" dirty="0"/>
              <a:t>月</a:t>
            </a:r>
            <a:r>
              <a:rPr lang="en-US" altLang="zh-TW" dirty="0"/>
              <a:t>22</a:t>
            </a:r>
            <a:r>
              <a:rPr lang="zh-TW" altLang="en-US" dirty="0"/>
              <a:t>日台財稅第</a:t>
            </a:r>
            <a:r>
              <a:rPr lang="en-US" altLang="zh-TW" dirty="0"/>
              <a:t>7585901</a:t>
            </a:r>
            <a:r>
              <a:rPr lang="zh-TW" altLang="en-US" dirty="0"/>
              <a:t>號函，分別就證劵交易所得及土地交易所得之釋示，為差別課稅待遇。故系爭函違反憲法第</a:t>
            </a:r>
            <a:r>
              <a:rPr lang="en-US" altLang="zh-TW" dirty="0"/>
              <a:t>7</a:t>
            </a:r>
            <a:r>
              <a:rPr lang="zh-TW" altLang="en-US" dirty="0"/>
              <a:t>條平等原則及第</a:t>
            </a:r>
            <a:r>
              <a:rPr lang="en-US" altLang="zh-TW" dirty="0"/>
              <a:t>19</a:t>
            </a:r>
            <a:r>
              <a:rPr lang="zh-TW" altLang="en-US" dirty="0"/>
              <a:t>條租稅法律主義，牴觸憲法第</a:t>
            </a:r>
            <a:r>
              <a:rPr lang="en-US" altLang="zh-TW" dirty="0"/>
              <a:t>15</a:t>
            </a:r>
            <a:r>
              <a:rPr lang="zh-TW" altLang="en-US" dirty="0"/>
              <a:t>條保障財產權及營業自由之意旨等語。</a:t>
            </a:r>
          </a:p>
        </p:txBody>
      </p:sp>
      <p:sp>
        <p:nvSpPr>
          <p:cNvPr id="3" name="標題 2">
            <a:extLst>
              <a:ext uri="{FF2B5EF4-FFF2-40B4-BE49-F238E27FC236}">
                <a16:creationId xmlns:a16="http://schemas.microsoft.com/office/drawing/2014/main" id="{D1777243-C999-3B99-47FC-FE7907DC4815}"/>
              </a:ext>
            </a:extLst>
          </p:cNvPr>
          <p:cNvSpPr>
            <a:spLocks noGrp="1"/>
          </p:cNvSpPr>
          <p:nvPr>
            <p:ph type="title"/>
          </p:nvPr>
        </p:nvSpPr>
        <p:spPr>
          <a:xfrm>
            <a:off x="133351" y="428625"/>
            <a:ext cx="11617920" cy="342900"/>
          </a:xfrm>
        </p:spPr>
        <p:txBody>
          <a:bodyPr>
            <a:normAutofit fontScale="90000"/>
          </a:bodyPr>
          <a:lstStyle/>
          <a:p>
            <a:endParaRPr lang="zh-TW" altLang="en-US" dirty="0"/>
          </a:p>
        </p:txBody>
      </p:sp>
    </p:spTree>
    <p:extLst>
      <p:ext uri="{BB962C8B-B14F-4D97-AF65-F5344CB8AC3E}">
        <p14:creationId xmlns:p14="http://schemas.microsoft.com/office/powerpoint/2010/main" val="35246027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456</a:t>
            </a:r>
            <a:r>
              <a:rPr lang="zh-TW" altLang="en-US" dirty="0"/>
              <a:t>號判決</a:t>
            </a:r>
            <a:br>
              <a:rPr lang="en-US" altLang="zh-TW" dirty="0"/>
            </a:br>
            <a:r>
              <a:rPr lang="en-US" altLang="zh-TW" dirty="0"/>
              <a:t>——</a:t>
            </a:r>
            <a:r>
              <a:rPr lang="zh-TW" altLang="en-US" dirty="0"/>
              <a:t>收購回收廢紙與真實交易對象</a:t>
            </a:r>
          </a:p>
        </p:txBody>
      </p:sp>
      <p:sp>
        <p:nvSpPr>
          <p:cNvPr id="3" name="內容版面配置區 2"/>
          <p:cNvSpPr>
            <a:spLocks noGrp="1"/>
          </p:cNvSpPr>
          <p:nvPr>
            <p:ph idx="1"/>
          </p:nvPr>
        </p:nvSpPr>
        <p:spPr>
          <a:xfrm>
            <a:off x="1069848" y="1317811"/>
            <a:ext cx="10058400" cy="5156741"/>
          </a:xfrm>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zh-TW" altLang="en-US" dirty="0">
                <a:latin typeface="標楷體" panose="03000509000000000000" pitchFamily="65" charset="-120"/>
              </a:rPr>
              <a:t>稅局認定</a:t>
            </a:r>
            <a:r>
              <a:rPr lang="en-US" altLang="zh-TW" dirty="0">
                <a:latin typeface="標楷體" panose="03000509000000000000" pitchFamily="65" charset="-120"/>
              </a:rPr>
              <a:t>B</a:t>
            </a:r>
            <a:r>
              <a:rPr lang="zh-TW" altLang="en-US" dirty="0">
                <a:latin typeface="標楷體" panose="03000509000000000000" pitchFamily="65" charset="-120"/>
              </a:rPr>
              <a:t>公司</a:t>
            </a:r>
            <a:r>
              <a:rPr lang="en-US" altLang="zh-TW" dirty="0">
                <a:latin typeface="標楷體" panose="03000509000000000000" pitchFamily="65" charset="-120"/>
              </a:rPr>
              <a:t>(</a:t>
            </a:r>
            <a:r>
              <a:rPr lang="zh-TW" altLang="en-US" dirty="0">
                <a:latin typeface="標楷體" panose="03000509000000000000" pitchFamily="65" charset="-120"/>
              </a:rPr>
              <a:t>造紙廠</a:t>
            </a:r>
            <a:r>
              <a:rPr lang="en-US" altLang="zh-TW" dirty="0">
                <a:latin typeface="標楷體" panose="03000509000000000000" pitchFamily="65" charset="-120"/>
              </a:rPr>
              <a:t>)</a:t>
            </a:r>
            <a:r>
              <a:rPr lang="zh-TW" altLang="en-US" dirty="0">
                <a:latin typeface="標楷體" panose="03000509000000000000" pitchFamily="65" charset="-120"/>
              </a:rPr>
              <a:t>在</a:t>
            </a:r>
            <a:r>
              <a:rPr lang="en-US" altLang="zh-TW" dirty="0">
                <a:latin typeface="標楷體" panose="03000509000000000000" pitchFamily="65" charset="-120"/>
              </a:rPr>
              <a:t>96</a:t>
            </a:r>
            <a:r>
              <a:rPr lang="zh-TW" altLang="en-US" dirty="0">
                <a:latin typeface="標楷體" panose="03000509000000000000" pitchFamily="65" charset="-120"/>
              </a:rPr>
              <a:t>年間未依規定取得合法憑證，其列報進項稅額憑證之</a:t>
            </a:r>
            <a:r>
              <a:rPr lang="en-US" altLang="zh-TW" dirty="0">
                <a:latin typeface="標楷體" panose="03000509000000000000" pitchFamily="65" charset="-120"/>
              </a:rPr>
              <a:t>5</a:t>
            </a:r>
            <a:r>
              <a:rPr lang="zh-TW" altLang="en-US" dirty="0">
                <a:latin typeface="標楷體" panose="03000509000000000000" pitchFamily="65" charset="-120"/>
              </a:rPr>
              <a:t>家紙業公司並非實際交易對象</a:t>
            </a:r>
            <a:r>
              <a:rPr lang="en-US" altLang="zh-TW" dirty="0">
                <a:latin typeface="標楷體" panose="03000509000000000000" pitchFamily="65" charset="-120"/>
              </a:rPr>
              <a:t>(</a:t>
            </a:r>
            <a:r>
              <a:rPr lang="zh-TW" altLang="en-US" dirty="0">
                <a:latin typeface="標楷體" panose="03000509000000000000" pitchFamily="65" charset="-120"/>
              </a:rPr>
              <a:t>這幾家紙業公司疑似受控於</a:t>
            </a:r>
            <a:r>
              <a:rPr lang="en-US" altLang="zh-TW" dirty="0">
                <a:latin typeface="標楷體" panose="03000509000000000000" pitchFamily="65" charset="-120"/>
              </a:rPr>
              <a:t>B</a:t>
            </a:r>
            <a:r>
              <a:rPr lang="zh-TW" altLang="en-US" dirty="0">
                <a:latin typeface="標楷體" panose="03000509000000000000" pitchFamily="65" charset="-120"/>
              </a:rPr>
              <a:t>公司的紙上公司，下稱</a:t>
            </a:r>
            <a:r>
              <a:rPr lang="en-US" altLang="zh-TW" dirty="0">
                <a:latin typeface="標楷體" panose="03000509000000000000" pitchFamily="65" charset="-120"/>
              </a:rPr>
              <a:t>Z</a:t>
            </a:r>
            <a:r>
              <a:rPr lang="zh-TW" altLang="en-US" dirty="0">
                <a:latin typeface="標楷體" panose="03000509000000000000" pitchFamily="65" charset="-120"/>
              </a:rPr>
              <a:t>公司</a:t>
            </a:r>
            <a:r>
              <a:rPr lang="en-US" altLang="zh-TW" dirty="0">
                <a:latin typeface="標楷體" panose="03000509000000000000" pitchFamily="65" charset="-120"/>
              </a:rPr>
              <a:t>)</a:t>
            </a:r>
            <a:r>
              <a:rPr lang="zh-TW" altLang="en-US" dirty="0">
                <a:latin typeface="標楷體" panose="03000509000000000000" pitchFamily="65" charset="-120"/>
              </a:rPr>
              <a:t>，除補徵營業稅</a:t>
            </a:r>
            <a:r>
              <a:rPr lang="en-US" altLang="zh-TW" dirty="0">
                <a:latin typeface="標楷體" panose="03000509000000000000" pitchFamily="65" charset="-120"/>
              </a:rPr>
              <a:t>7,403</a:t>
            </a:r>
            <a:r>
              <a:rPr lang="zh-TW" altLang="en-US" dirty="0">
                <a:latin typeface="標楷體" panose="03000509000000000000" pitchFamily="65" charset="-120"/>
              </a:rPr>
              <a:t>萬餘元外，尚裁處</a:t>
            </a:r>
            <a:r>
              <a:rPr lang="en-US" altLang="zh-TW" dirty="0">
                <a:latin typeface="標楷體" panose="03000509000000000000" pitchFamily="65" charset="-120"/>
              </a:rPr>
              <a:t>0.5</a:t>
            </a:r>
            <a:r>
              <a:rPr lang="zh-TW" altLang="en-US" dirty="0">
                <a:latin typeface="標楷體" panose="03000509000000000000" pitchFamily="65" charset="-120"/>
              </a:rPr>
              <a:t>倍罰鍰。</a:t>
            </a:r>
            <a:r>
              <a:rPr lang="en-US" altLang="zh-TW" dirty="0">
                <a:latin typeface="標楷體" panose="03000509000000000000" pitchFamily="65" charset="-120"/>
              </a:rPr>
              <a:t>B</a:t>
            </a:r>
            <a:r>
              <a:rPr lang="zh-TW" altLang="en-US" dirty="0">
                <a:latin typeface="標楷體" panose="03000509000000000000" pitchFamily="65" charset="-120"/>
              </a:rPr>
              <a:t>公司</a:t>
            </a:r>
            <a:r>
              <a:rPr lang="zh-TW" altLang="en-US" dirty="0"/>
              <a:t>不服，循序提起行政訴訟，經原審法院判決駁回後，乃提起上訴。嗣</a:t>
            </a:r>
            <a:r>
              <a:rPr lang="zh-TW" altLang="en-US" dirty="0">
                <a:latin typeface="標楷體" panose="03000509000000000000" pitchFamily="65" charset="-120"/>
              </a:rPr>
              <a:t>經最高行政法院判決廢棄原判決，並發回原審法院。臺北高等行政法院以</a:t>
            </a:r>
            <a:r>
              <a:rPr lang="en-US" altLang="zh-TW" dirty="0">
                <a:latin typeface="標楷體" panose="03000509000000000000" pitchFamily="65" charset="-120"/>
              </a:rPr>
              <a:t>107</a:t>
            </a:r>
            <a:r>
              <a:rPr lang="zh-TW" altLang="en-US" dirty="0">
                <a:latin typeface="標楷體" panose="03000509000000000000" pitchFamily="65" charset="-120"/>
              </a:rPr>
              <a:t>年度訴更一字第</a:t>
            </a:r>
            <a:r>
              <a:rPr lang="en-US" altLang="zh-TW" dirty="0">
                <a:latin typeface="標楷體" panose="03000509000000000000" pitchFamily="65" charset="-120"/>
              </a:rPr>
              <a:t>90</a:t>
            </a:r>
            <a:r>
              <a:rPr lang="zh-TW" altLang="en-US" dirty="0">
                <a:latin typeface="標楷體" panose="03000509000000000000" pitchFamily="65" charset="-120"/>
              </a:rPr>
              <a:t>號判決將訴願決定及原處分（即復查決定）均撤銷。</a:t>
            </a:r>
            <a:r>
              <a:rPr lang="en-US" altLang="zh-TW" dirty="0">
                <a:latin typeface="Poiret One" panose="00000500000000000000" pitchFamily="2" charset="0"/>
              </a:rPr>
              <a:t>(</a:t>
            </a:r>
            <a:r>
              <a:rPr lang="zh-TW" altLang="en-US" dirty="0">
                <a:latin typeface="標楷體" panose="03000509000000000000" pitchFamily="65" charset="-120"/>
              </a:rPr>
              <a:t>涉及之刑案經判決無罪確定，臺灣高等法院</a:t>
            </a:r>
            <a:r>
              <a:rPr lang="en-US" altLang="zh-TW" dirty="0">
                <a:latin typeface="標楷體" panose="03000509000000000000" pitchFamily="65" charset="-120"/>
              </a:rPr>
              <a:t>105</a:t>
            </a:r>
            <a:r>
              <a:rPr lang="zh-TW" altLang="en-US" dirty="0">
                <a:latin typeface="標楷體" panose="03000509000000000000" pitchFamily="65" charset="-120"/>
              </a:rPr>
              <a:t>年度金上重訴字第</a:t>
            </a:r>
            <a:r>
              <a:rPr lang="en-US" altLang="zh-TW" dirty="0">
                <a:latin typeface="標楷體" panose="03000509000000000000" pitchFamily="65" charset="-120"/>
              </a:rPr>
              <a:t>6 </a:t>
            </a:r>
            <a:r>
              <a:rPr lang="zh-TW" altLang="en-US" dirty="0">
                <a:latin typeface="標楷體" panose="03000509000000000000" pitchFamily="65" charset="-120"/>
              </a:rPr>
              <a:t>號</a:t>
            </a:r>
            <a:r>
              <a:rPr lang="en-US" altLang="zh-TW" dirty="0">
                <a:latin typeface="Poiret One" panose="00000500000000000000" pitchFamily="2" charset="0"/>
              </a:rPr>
              <a:t>)</a:t>
            </a:r>
            <a:endParaRPr lang="en-US" altLang="zh-TW" dirty="0">
              <a:latin typeface="標楷體" panose="03000509000000000000" pitchFamily="65" charset="-120"/>
            </a:endParaRPr>
          </a:p>
          <a:p>
            <a:pPr algn="just">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zh-TW" altLang="en-US" sz="2100" dirty="0">
                <a:latin typeface="標楷體" panose="03000509000000000000" pitchFamily="65" charset="-120"/>
              </a:rPr>
              <a:t>司法院於</a:t>
            </a:r>
            <a:r>
              <a:rPr lang="en-US" altLang="zh-TW" sz="2100" dirty="0">
                <a:latin typeface="標楷體" panose="03000509000000000000" pitchFamily="65" charset="-120"/>
              </a:rPr>
              <a:t>83</a:t>
            </a:r>
            <a:r>
              <a:rPr lang="zh-TW" altLang="en-US" sz="2100" dirty="0">
                <a:latin typeface="標楷體" panose="03000509000000000000" pitchFamily="65" charset="-120"/>
              </a:rPr>
              <a:t>年</a:t>
            </a:r>
            <a:r>
              <a:rPr lang="en-US" altLang="zh-TW" sz="2100" dirty="0">
                <a:latin typeface="標楷體" panose="03000509000000000000" pitchFamily="65" charset="-120"/>
              </a:rPr>
              <a:t>2</a:t>
            </a:r>
            <a:r>
              <a:rPr lang="zh-TW" altLang="en-US" sz="2100" dirty="0">
                <a:latin typeface="標楷體" panose="03000509000000000000" pitchFamily="65" charset="-120"/>
              </a:rPr>
              <a:t>月</a:t>
            </a:r>
            <a:r>
              <a:rPr lang="en-US" altLang="zh-TW" sz="2100" dirty="0">
                <a:latin typeface="標楷體" panose="03000509000000000000" pitchFamily="65" charset="-120"/>
              </a:rPr>
              <a:t>4</a:t>
            </a:r>
            <a:r>
              <a:rPr lang="zh-TW" altLang="en-US" sz="2100" dirty="0">
                <a:latin typeface="標楷體" panose="03000509000000000000" pitchFamily="65" charset="-120"/>
              </a:rPr>
              <a:t>日公布釋字第</a:t>
            </a:r>
            <a:r>
              <a:rPr lang="en-US" altLang="zh-TW" sz="2100" dirty="0">
                <a:latin typeface="標楷體" panose="03000509000000000000" pitchFamily="65" charset="-120"/>
              </a:rPr>
              <a:t>337</a:t>
            </a:r>
            <a:r>
              <a:rPr lang="zh-TW" altLang="en-US" sz="2100" dirty="0">
                <a:latin typeface="標楷體" panose="03000509000000000000" pitchFamily="65" charset="-120"/>
              </a:rPr>
              <a:t>號解釋，明示：「營業稅法第</a:t>
            </a:r>
            <a:r>
              <a:rPr lang="en-US" altLang="zh-TW" sz="2100" dirty="0">
                <a:latin typeface="標楷體" panose="03000509000000000000" pitchFamily="65" charset="-120"/>
              </a:rPr>
              <a:t>51</a:t>
            </a:r>
            <a:r>
              <a:rPr lang="zh-TW" altLang="en-US" sz="2100" dirty="0">
                <a:latin typeface="標楷體" panose="03000509000000000000" pitchFamily="65" charset="-120"/>
              </a:rPr>
              <a:t>條第</a:t>
            </a:r>
            <a:r>
              <a:rPr lang="en-US" altLang="zh-TW" sz="2100" dirty="0">
                <a:latin typeface="標楷體" panose="03000509000000000000" pitchFamily="65" charset="-120"/>
              </a:rPr>
              <a:t>5</a:t>
            </a:r>
            <a:r>
              <a:rPr lang="zh-TW" altLang="en-US" sz="2100" dirty="0">
                <a:latin typeface="標楷體" panose="03000509000000000000" pitchFamily="65" charset="-120"/>
              </a:rPr>
              <a:t>款規定，納稅義務人虛報進項稅額者，除追繳稅款外，按所漏稅額處</a:t>
            </a:r>
            <a:r>
              <a:rPr lang="en-US" altLang="zh-TW" sz="2100" dirty="0">
                <a:latin typeface="標楷體" panose="03000509000000000000" pitchFamily="65" charset="-120"/>
              </a:rPr>
              <a:t>5</a:t>
            </a:r>
            <a:r>
              <a:rPr lang="zh-TW" altLang="en-US" sz="2100" dirty="0">
                <a:latin typeface="標楷體" panose="03000509000000000000" pitchFamily="65" charset="-120"/>
              </a:rPr>
              <a:t>倍至</a:t>
            </a:r>
            <a:r>
              <a:rPr lang="en-US" altLang="zh-TW" sz="2100" dirty="0">
                <a:latin typeface="標楷體" panose="03000509000000000000" pitchFamily="65" charset="-120"/>
              </a:rPr>
              <a:t>20</a:t>
            </a:r>
            <a:r>
              <a:rPr lang="zh-TW" altLang="en-US" sz="2100" dirty="0">
                <a:latin typeface="標楷體" panose="03000509000000000000" pitchFamily="65" charset="-120"/>
              </a:rPr>
              <a:t>倍罰鍰，並得停止其營業。依此規定意旨，自應以納稅義務人有虛報進項稅額，並因而逃漏稅款者，始得據以追繳稅款及處罰。財政部中華民國</a:t>
            </a:r>
            <a:r>
              <a:rPr lang="en-US" altLang="zh-TW" sz="2100" dirty="0">
                <a:latin typeface="標楷體" panose="03000509000000000000" pitchFamily="65" charset="-120"/>
              </a:rPr>
              <a:t>76</a:t>
            </a:r>
            <a:r>
              <a:rPr lang="zh-TW" altLang="en-US" sz="2100" dirty="0">
                <a:latin typeface="標楷體" panose="03000509000000000000" pitchFamily="65" charset="-120"/>
              </a:rPr>
              <a:t>年</a:t>
            </a:r>
            <a:r>
              <a:rPr lang="en-US" altLang="zh-TW" sz="2100" dirty="0">
                <a:latin typeface="標楷體" panose="03000509000000000000" pitchFamily="65" charset="-120"/>
              </a:rPr>
              <a:t>5</a:t>
            </a:r>
            <a:r>
              <a:rPr lang="zh-TW" altLang="en-US" sz="2100" dirty="0">
                <a:latin typeface="標楷體" panose="03000509000000000000" pitchFamily="65" charset="-120"/>
              </a:rPr>
              <a:t>月</a:t>
            </a:r>
            <a:r>
              <a:rPr lang="en-US" altLang="zh-TW" sz="2100" dirty="0">
                <a:latin typeface="標楷體" panose="03000509000000000000" pitchFamily="65" charset="-120"/>
              </a:rPr>
              <a:t>6</a:t>
            </a:r>
            <a:r>
              <a:rPr lang="zh-TW" altLang="en-US" sz="2100" dirty="0">
                <a:latin typeface="標楷體" panose="03000509000000000000" pitchFamily="65" charset="-120"/>
              </a:rPr>
              <a:t>日台財稅字第</a:t>
            </a:r>
            <a:r>
              <a:rPr lang="en-US" altLang="zh-TW" sz="2100" dirty="0">
                <a:latin typeface="標楷體" panose="03000509000000000000" pitchFamily="65" charset="-120"/>
              </a:rPr>
              <a:t>7637376</a:t>
            </a:r>
            <a:r>
              <a:rPr lang="zh-TW" altLang="en-US" sz="2100" dirty="0">
                <a:latin typeface="標楷體" panose="03000509000000000000" pitchFamily="65" charset="-120"/>
              </a:rPr>
              <a:t>號函，對於有進貨事實之營業人，不論其是否有虛報進項稅額，並因而逃漏稅款，概依首開條款處罰，其與該條款意旨不符部分，有違憲法保障人民權利之本旨，應不再援用。」</a:t>
            </a:r>
            <a:endParaRPr lang="en-US" altLang="zh-TW" sz="21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130</a:t>
            </a:fld>
            <a:endParaRPr lang="zh-TW" altLang="en-US"/>
          </a:p>
        </p:txBody>
      </p:sp>
      <p:sp>
        <p:nvSpPr>
          <p:cNvPr id="5" name="Rectangle 1">
            <a:extLst>
              <a:ext uri="{FF2B5EF4-FFF2-40B4-BE49-F238E27FC236}">
                <a16:creationId xmlns:a16="http://schemas.microsoft.com/office/drawing/2014/main" id="{492D301D-CD3E-4CDD-8C01-74A0D7F318A6}"/>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100" b="0" i="0" u="none" strike="noStrike" cap="none" normalizeH="0" baseline="0">
                <a:ln>
                  <a:noFill/>
                </a:ln>
                <a:solidFill>
                  <a:srgbClr val="333333"/>
                </a:solidFill>
                <a:effectLst/>
                <a:latin typeface="細明體" panose="02020509000000000000" pitchFamily="49" charset="-120"/>
                <a:ea typeface="細明體" panose="02020509000000000000" pitchFamily="49" charset="-120"/>
              </a:rPr>
              <a:t>臺北高等</a:t>
            </a:r>
            <a:r>
              <a:rPr kumimoji="0" lang="zh-TW" altLang="zh-TW" sz="800" b="0" i="0" u="none" strike="noStrike" cap="none" normalizeH="0" baseline="0">
                <a:ln>
                  <a:noFill/>
                </a:ln>
                <a:solidFill>
                  <a:schemeClr val="tx1"/>
                </a:solidFill>
                <a:effectLst/>
              </a:rPr>
              <a:t>行政法</a:t>
            </a:r>
            <a:r>
              <a:rPr kumimoji="0" lang="zh-TW" altLang="zh-TW" sz="1100" b="0" i="0" u="none" strike="noStrike" cap="none" normalizeH="0" baseline="0">
                <a:ln>
                  <a:noFill/>
                </a:ln>
                <a:solidFill>
                  <a:srgbClr val="333333"/>
                </a:solidFill>
                <a:effectLst/>
                <a:latin typeface="細明體" panose="02020509000000000000" pitchFamily="49" charset="-120"/>
                <a:ea typeface="細明體" panose="02020509000000000000" pitchFamily="49" charset="-120"/>
              </a:rPr>
              <a:t>院判決 　　　　　　　　　　　　　　　　　 107年度訴更一字第90號</a:t>
            </a:r>
            <a:r>
              <a:rPr kumimoji="0" lang="zh-TW" altLang="zh-TW" sz="800" b="0" i="0" u="none" strike="noStrike" cap="none" normalizeH="0" baseline="0">
                <a:ln>
                  <a:noFill/>
                </a:ln>
                <a:solidFill>
                  <a:schemeClr val="tx1"/>
                </a:solidFill>
                <a:effectLst/>
              </a:rPr>
              <a:t> </a:t>
            </a:r>
            <a:endParaRPr kumimoji="0" lang="zh-TW" altLang="zh-TW"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6787588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3752" y="1247010"/>
            <a:ext cx="10061448" cy="5126358"/>
          </a:xfrm>
        </p:spPr>
        <p:txBody>
          <a:bodyPr>
            <a:normAutofit/>
          </a:bodyPr>
          <a:lstStyle/>
          <a:p>
            <a:pPr lvl="1">
              <a:lnSpc>
                <a:spcPct val="100000"/>
              </a:lnSpc>
            </a:pPr>
            <a:r>
              <a:rPr lang="zh-TW" altLang="en-US" sz="2200" dirty="0">
                <a:latin typeface="標楷體" panose="03000509000000000000" pitchFamily="65" charset="-120"/>
              </a:rPr>
              <a:t>財政部</a:t>
            </a:r>
            <a:r>
              <a:rPr lang="en-US" altLang="zh-TW" sz="2200" dirty="0">
                <a:latin typeface="標楷體" panose="03000509000000000000" pitchFamily="65" charset="-120"/>
              </a:rPr>
              <a:t>83</a:t>
            </a:r>
            <a:r>
              <a:rPr lang="zh-TW" altLang="en-US" sz="2200" dirty="0">
                <a:latin typeface="標楷體" panose="03000509000000000000" pitchFamily="65" charset="-120"/>
              </a:rPr>
              <a:t>年</a:t>
            </a:r>
            <a:r>
              <a:rPr lang="en-US" altLang="zh-TW" sz="2200" dirty="0">
                <a:latin typeface="標楷體" panose="03000509000000000000" pitchFamily="65" charset="-120"/>
              </a:rPr>
              <a:t>7</a:t>
            </a:r>
            <a:r>
              <a:rPr lang="zh-TW" altLang="en-US" sz="2200" dirty="0">
                <a:latin typeface="標楷體" panose="03000509000000000000" pitchFamily="65" charset="-120"/>
              </a:rPr>
              <a:t>月</a:t>
            </a:r>
            <a:r>
              <a:rPr lang="en-US" altLang="zh-TW" sz="2200" dirty="0">
                <a:latin typeface="標楷體" panose="03000509000000000000" pitchFamily="65" charset="-120"/>
              </a:rPr>
              <a:t>9</a:t>
            </a:r>
            <a:r>
              <a:rPr lang="zh-TW" altLang="en-US" sz="2200" dirty="0">
                <a:latin typeface="標楷體" panose="03000509000000000000" pitchFamily="65" charset="-120"/>
              </a:rPr>
              <a:t>日台財稅字第</a:t>
            </a:r>
            <a:r>
              <a:rPr lang="en-US" altLang="zh-TW" sz="2200" dirty="0">
                <a:latin typeface="標楷體" panose="03000509000000000000" pitchFamily="65" charset="-120"/>
              </a:rPr>
              <a:t>831601371</a:t>
            </a:r>
            <a:r>
              <a:rPr lang="zh-TW" altLang="en-US" sz="2200" dirty="0">
                <a:latin typeface="標楷體" panose="03000509000000000000" pitchFamily="65" charset="-120"/>
              </a:rPr>
              <a:t>號函釋（下稱</a:t>
            </a:r>
            <a:r>
              <a:rPr lang="en-US" altLang="zh-TW" sz="2200" dirty="0">
                <a:latin typeface="標楷體" panose="03000509000000000000" pitchFamily="65" charset="-120"/>
              </a:rPr>
              <a:t>83</a:t>
            </a:r>
            <a:r>
              <a:rPr lang="zh-TW" altLang="en-US" sz="2200" dirty="0">
                <a:latin typeface="標楷體" panose="03000509000000000000" pitchFamily="65" charset="-120"/>
              </a:rPr>
              <a:t>年函釋），營業人取得非實際交易對象所開立之統一發票作為進項憑證申報扣抵銷項稅額案件中有進貨事實之情形，如經查明該營業人確有支付進項稅額予實際銷貨之營業人，而開立發票之營業人亦已依法申報繳納該應納之營業稅額者，尚無逃漏稅部分，乃從實質上國家稅收並無短少立論，符合司法院釋字第</a:t>
            </a:r>
            <a:r>
              <a:rPr lang="en-US" altLang="zh-TW" sz="2200" dirty="0">
                <a:latin typeface="標楷體" panose="03000509000000000000" pitchFamily="65" charset="-120"/>
              </a:rPr>
              <a:t>337</a:t>
            </a:r>
            <a:r>
              <a:rPr lang="zh-TW" altLang="en-US" sz="2200" dirty="0">
                <a:latin typeface="標楷體" panose="03000509000000000000" pitchFamily="65" charset="-120"/>
              </a:rPr>
              <a:t>號解釋意旨，自得加以適用。</a:t>
            </a:r>
            <a:endParaRPr lang="en-US" altLang="zh-TW" sz="2200" dirty="0">
              <a:latin typeface="標楷體" panose="03000509000000000000" pitchFamily="65" charset="-120"/>
            </a:endParaRPr>
          </a:p>
          <a:p>
            <a:pPr lvl="1">
              <a:lnSpc>
                <a:spcPct val="100000"/>
              </a:lnSpc>
            </a:pPr>
            <a:r>
              <a:rPr lang="zh-TW" altLang="en-US" sz="2200" dirty="0">
                <a:latin typeface="標楷體" panose="03000509000000000000" pitchFamily="65" charset="-120"/>
              </a:rPr>
              <a:t>財政部</a:t>
            </a:r>
            <a:r>
              <a:rPr lang="en-US" altLang="zh-TW" sz="2200" dirty="0">
                <a:latin typeface="標楷體" panose="03000509000000000000" pitchFamily="65" charset="-120"/>
              </a:rPr>
              <a:t>98</a:t>
            </a:r>
            <a:r>
              <a:rPr lang="zh-TW" altLang="en-US" sz="2200" dirty="0">
                <a:latin typeface="標楷體" panose="03000509000000000000" pitchFamily="65" charset="-120"/>
              </a:rPr>
              <a:t>年</a:t>
            </a:r>
            <a:r>
              <a:rPr lang="en-US" altLang="zh-TW" sz="2200" dirty="0">
                <a:latin typeface="標楷體" panose="03000509000000000000" pitchFamily="65" charset="-120"/>
              </a:rPr>
              <a:t>12</a:t>
            </a:r>
            <a:r>
              <a:rPr lang="zh-TW" altLang="en-US" sz="2200" dirty="0">
                <a:latin typeface="標楷體" panose="03000509000000000000" pitchFamily="65" charset="-120"/>
              </a:rPr>
              <a:t>月</a:t>
            </a:r>
            <a:r>
              <a:rPr lang="en-US" altLang="zh-TW" sz="2200" dirty="0">
                <a:latin typeface="標楷體" panose="03000509000000000000" pitchFamily="65" charset="-120"/>
              </a:rPr>
              <a:t>7</a:t>
            </a:r>
            <a:r>
              <a:rPr lang="zh-TW" altLang="en-US" sz="2200" dirty="0">
                <a:latin typeface="標楷體" panose="03000509000000000000" pitchFamily="65" charset="-120"/>
              </a:rPr>
              <a:t>日台財稅字第</a:t>
            </a:r>
            <a:r>
              <a:rPr lang="en-US" altLang="zh-TW" sz="2200" dirty="0">
                <a:latin typeface="標楷體" panose="03000509000000000000" pitchFamily="65" charset="-120"/>
              </a:rPr>
              <a:t>09804577370</a:t>
            </a:r>
            <a:r>
              <a:rPr lang="zh-TW" altLang="en-US" sz="2200" dirty="0">
                <a:latin typeface="標楷體" panose="03000509000000000000" pitchFamily="65" charset="-120"/>
              </a:rPr>
              <a:t>號函釋（下稱</a:t>
            </a:r>
            <a:r>
              <a:rPr lang="en-US" altLang="zh-TW" sz="2200" dirty="0">
                <a:latin typeface="標楷體" panose="03000509000000000000" pitchFamily="65" charset="-120"/>
              </a:rPr>
              <a:t>98</a:t>
            </a:r>
            <a:r>
              <a:rPr lang="zh-TW" altLang="en-US" sz="2200" dirty="0">
                <a:latin typeface="標楷體" panose="03000509000000000000" pitchFamily="65" charset="-120"/>
              </a:rPr>
              <a:t>年函釋），變更</a:t>
            </a:r>
            <a:r>
              <a:rPr lang="en-US" altLang="zh-TW" sz="2200" dirty="0">
                <a:latin typeface="標楷體" panose="03000509000000000000" pitchFamily="65" charset="-120"/>
              </a:rPr>
              <a:t>83</a:t>
            </a:r>
            <a:r>
              <a:rPr lang="zh-TW" altLang="en-US" sz="2200" dirty="0">
                <a:latin typeface="標楷體" panose="03000509000000000000" pitchFamily="65" charset="-120"/>
              </a:rPr>
              <a:t>年函釋之見解，其中認為營業人取得非實際交易對象所開立之統一發票作為進項憑證申報扣抵銷項稅額而有進貨事實者，與開立憑證者之營業稅申報繳納情形無涉，即無論開立憑證者之營業稅是否已申報繳納，概依當時營業稅法第</a:t>
            </a:r>
            <a:r>
              <a:rPr lang="en-US" altLang="zh-TW" sz="2200" dirty="0">
                <a:latin typeface="標楷體" panose="03000509000000000000" pitchFamily="65" charset="-120"/>
              </a:rPr>
              <a:t>51</a:t>
            </a:r>
            <a:r>
              <a:rPr lang="zh-TW" altLang="en-US" sz="2200" dirty="0">
                <a:latin typeface="標楷體" panose="03000509000000000000" pitchFamily="65" charset="-120"/>
              </a:rPr>
              <a:t>條第</a:t>
            </a:r>
            <a:r>
              <a:rPr lang="en-US" altLang="zh-TW" sz="2200" dirty="0">
                <a:latin typeface="標楷體" panose="03000509000000000000" pitchFamily="65" charset="-120"/>
              </a:rPr>
              <a:t>5</a:t>
            </a:r>
            <a:r>
              <a:rPr lang="zh-TW" altLang="en-US" sz="2200" dirty="0">
                <a:latin typeface="標楷體" panose="03000509000000000000" pitchFamily="65" charset="-120"/>
              </a:rPr>
              <a:t>款處以漏稅罰部分，不利於納稅義務人，依稅捐稽徵法第</a:t>
            </a:r>
            <a:r>
              <a:rPr lang="en-US" altLang="zh-TW" sz="2200" dirty="0">
                <a:latin typeface="標楷體" panose="03000509000000000000" pitchFamily="65" charset="-120"/>
              </a:rPr>
              <a:t>1</a:t>
            </a:r>
            <a:r>
              <a:rPr lang="zh-TW" altLang="en-US" sz="2200" dirty="0">
                <a:latin typeface="標楷體" panose="03000509000000000000" pitchFamily="65" charset="-120"/>
              </a:rPr>
              <a:t>條之</a:t>
            </a:r>
            <a:r>
              <a:rPr lang="en-US" altLang="zh-TW" sz="2200" dirty="0">
                <a:latin typeface="標楷體" panose="03000509000000000000" pitchFamily="65" charset="-120"/>
              </a:rPr>
              <a:t>1</a:t>
            </a:r>
            <a:r>
              <a:rPr lang="zh-TW" altLang="en-US" sz="2200" dirty="0">
                <a:latin typeface="標楷體" panose="03000509000000000000" pitchFamily="65" charset="-120"/>
              </a:rPr>
              <a:t>第</a:t>
            </a:r>
            <a:r>
              <a:rPr lang="en-US" altLang="zh-TW" sz="2200" dirty="0">
                <a:latin typeface="標楷體" panose="03000509000000000000" pitchFamily="65" charset="-120"/>
              </a:rPr>
              <a:t>2</a:t>
            </a:r>
            <a:r>
              <a:rPr lang="zh-TW" altLang="en-US" sz="2200" dirty="0">
                <a:latin typeface="標楷體" panose="03000509000000000000" pitchFamily="65" charset="-120"/>
              </a:rPr>
              <a:t>項規定，於</a:t>
            </a:r>
            <a:r>
              <a:rPr lang="en-US" altLang="zh-TW" sz="2200" dirty="0">
                <a:latin typeface="標楷體" panose="03000509000000000000" pitchFamily="65" charset="-120"/>
              </a:rPr>
              <a:t>98</a:t>
            </a:r>
            <a:r>
              <a:rPr lang="zh-TW" altLang="en-US" sz="2200" dirty="0">
                <a:latin typeface="標楷體" panose="03000509000000000000" pitchFamily="65" charset="-120"/>
              </a:rPr>
              <a:t>年</a:t>
            </a:r>
            <a:r>
              <a:rPr lang="en-US" altLang="zh-TW" sz="2200" dirty="0">
                <a:latin typeface="標楷體" panose="03000509000000000000" pitchFamily="65" charset="-120"/>
              </a:rPr>
              <a:t>12</a:t>
            </a:r>
            <a:r>
              <a:rPr lang="zh-TW" altLang="en-US" sz="2200" dirty="0">
                <a:latin typeface="標楷體" panose="03000509000000000000" pitchFamily="65" charset="-120"/>
              </a:rPr>
              <a:t>月</a:t>
            </a:r>
            <a:r>
              <a:rPr lang="en-US" altLang="zh-TW" sz="2200" dirty="0">
                <a:latin typeface="標楷體" panose="03000509000000000000" pitchFamily="65" charset="-120"/>
              </a:rPr>
              <a:t>7</a:t>
            </a:r>
            <a:r>
              <a:rPr lang="zh-TW" altLang="en-US" sz="2200" dirty="0">
                <a:latin typeface="標楷體" panose="03000509000000000000" pitchFamily="65" charset="-120"/>
              </a:rPr>
              <a:t>日（發布日）前，應核課而未核課之稅捐及未確定案件，不適用該變更後之</a:t>
            </a:r>
            <a:r>
              <a:rPr lang="en-US" altLang="zh-TW" sz="2200" dirty="0">
                <a:latin typeface="標楷體" panose="03000509000000000000" pitchFamily="65" charset="-120"/>
              </a:rPr>
              <a:t>98</a:t>
            </a:r>
            <a:r>
              <a:rPr lang="zh-TW" altLang="en-US" sz="2200" dirty="0">
                <a:latin typeface="標楷體" panose="03000509000000000000" pitchFamily="65" charset="-120"/>
              </a:rPr>
              <a:t>年函釋見解，仍應適用有利於納稅義務人之</a:t>
            </a:r>
            <a:r>
              <a:rPr lang="en-US" altLang="zh-TW" sz="2200" dirty="0">
                <a:latin typeface="標楷體" panose="03000509000000000000" pitchFamily="65" charset="-120"/>
              </a:rPr>
              <a:t>83</a:t>
            </a:r>
            <a:r>
              <a:rPr lang="zh-TW" altLang="en-US" sz="2200" dirty="0">
                <a:latin typeface="標楷體" panose="03000509000000000000" pitchFamily="65" charset="-120"/>
              </a:rPr>
              <a:t>年函釋之見解，且依稅捐稽徵法第</a:t>
            </a:r>
            <a:r>
              <a:rPr lang="en-US" altLang="zh-TW" sz="2200" dirty="0">
                <a:latin typeface="標楷體" panose="03000509000000000000" pitchFamily="65" charset="-120"/>
              </a:rPr>
              <a:t>49</a:t>
            </a:r>
            <a:r>
              <a:rPr lang="zh-TW" altLang="en-US" sz="2200" dirty="0">
                <a:latin typeface="標楷體" panose="03000509000000000000" pitchFamily="65" charset="-120"/>
              </a:rPr>
              <a:t>條規定，罰鍰準用同法有關稅捐之規定。</a:t>
            </a:r>
            <a:endParaRPr lang="en-US" altLang="zh-TW" sz="2200" dirty="0">
              <a:latin typeface="標楷體" panose="03000509000000000000" pitchFamily="65" charset="-120"/>
            </a:endParaRPr>
          </a:p>
          <a:p>
            <a:pPr lvl="1">
              <a:lnSpc>
                <a:spcPct val="100000"/>
              </a:lnSpc>
            </a:pPr>
            <a:endParaRPr lang="en-US" altLang="zh-TW" dirty="0">
              <a:latin typeface="標楷體" panose="03000509000000000000" pitchFamily="65" charset="-120"/>
            </a:endParaRPr>
          </a:p>
          <a:p>
            <a:pPr>
              <a:lnSpc>
                <a:spcPct val="100000"/>
              </a:lnSpc>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131</a:t>
            </a:fld>
            <a:endParaRPr lang="zh-TW" altLang="en-US"/>
          </a:p>
        </p:txBody>
      </p:sp>
    </p:spTree>
    <p:extLst>
      <p:ext uri="{BB962C8B-B14F-4D97-AF65-F5344CB8AC3E}">
        <p14:creationId xmlns:p14="http://schemas.microsoft.com/office/powerpoint/2010/main" val="416092330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439615"/>
            <a:ext cx="10058400" cy="6304085"/>
          </a:xfrm>
        </p:spPr>
        <p:txBody>
          <a:bodyPr>
            <a:normAutofit fontScale="40000" lnSpcReduction="20000"/>
          </a:bodyPr>
          <a:lstStyle/>
          <a:p>
            <a:pPr lvl="1" hangingPunct="0">
              <a:lnSpc>
                <a:spcPct val="120000"/>
              </a:lnSpc>
            </a:pPr>
            <a:r>
              <a:rPr lang="zh-TW" altLang="en-US" sz="5000" dirty="0">
                <a:latin typeface="標楷體" panose="03000509000000000000" pitchFamily="65" charset="-120"/>
              </a:rPr>
              <a:t>本件兩段期間之補稅及罰鍰處分先後及分別於</a:t>
            </a:r>
            <a:r>
              <a:rPr lang="en-US" altLang="zh-TW" sz="5000" dirty="0">
                <a:latin typeface="標楷體" panose="03000509000000000000" pitchFamily="65" charset="-120"/>
              </a:rPr>
              <a:t>103</a:t>
            </a:r>
            <a:r>
              <a:rPr lang="zh-TW" altLang="en-US" sz="5000" dirty="0">
                <a:latin typeface="標楷體" panose="03000509000000000000" pitchFamily="65" charset="-120"/>
              </a:rPr>
              <a:t>年</a:t>
            </a:r>
            <a:r>
              <a:rPr lang="en-US" altLang="zh-TW" sz="5000" dirty="0">
                <a:latin typeface="標楷體" panose="03000509000000000000" pitchFamily="65" charset="-120"/>
              </a:rPr>
              <a:t>3</a:t>
            </a:r>
            <a:r>
              <a:rPr lang="zh-TW" altLang="en-US" sz="5000" dirty="0">
                <a:latin typeface="標楷體" panose="03000509000000000000" pitchFamily="65" charset="-120"/>
              </a:rPr>
              <a:t>月及</a:t>
            </a:r>
            <a:r>
              <a:rPr lang="en-US" altLang="zh-TW" sz="5000" dirty="0">
                <a:latin typeface="標楷體" panose="03000509000000000000" pitchFamily="65" charset="-120"/>
              </a:rPr>
              <a:t>4</a:t>
            </a:r>
            <a:r>
              <a:rPr lang="zh-TW" altLang="en-US" sz="5000" dirty="0">
                <a:latin typeface="標楷體" panose="03000509000000000000" pitchFamily="65" charset="-120"/>
              </a:rPr>
              <a:t>月間作成，縱使認為</a:t>
            </a:r>
            <a:r>
              <a:rPr lang="en-US" altLang="zh-TW" sz="5000" dirty="0">
                <a:latin typeface="標楷體" panose="03000509000000000000" pitchFamily="65" charset="-120"/>
              </a:rPr>
              <a:t>Z</a:t>
            </a:r>
            <a:r>
              <a:rPr lang="zh-TW" altLang="en-US" sz="5000" dirty="0">
                <a:latin typeface="標楷體" panose="03000509000000000000" pitchFamily="65" charset="-120"/>
              </a:rPr>
              <a:t>公司非</a:t>
            </a:r>
            <a:r>
              <a:rPr lang="en-US" altLang="zh-TW" sz="5400" dirty="0">
                <a:latin typeface="標楷體" panose="03000509000000000000" pitchFamily="65" charset="-120"/>
              </a:rPr>
              <a:t>B</a:t>
            </a:r>
            <a:r>
              <a:rPr lang="zh-TW" altLang="en-US" sz="5400" dirty="0">
                <a:latin typeface="標楷體" panose="03000509000000000000" pitchFamily="65" charset="-120"/>
              </a:rPr>
              <a:t>公司</a:t>
            </a:r>
            <a:r>
              <a:rPr lang="zh-TW" altLang="en-US" sz="5000" dirty="0">
                <a:latin typeface="標楷體" panose="03000509000000000000" pitchFamily="65" charset="-120"/>
              </a:rPr>
              <a:t>的實際交易對象，就</a:t>
            </a:r>
            <a:r>
              <a:rPr lang="en-US" altLang="zh-TW" sz="5000" dirty="0">
                <a:latin typeface="標楷體" panose="03000509000000000000" pitchFamily="65" charset="-120"/>
              </a:rPr>
              <a:t>98</a:t>
            </a:r>
            <a:r>
              <a:rPr lang="zh-TW" altLang="en-US" sz="5000" dirty="0">
                <a:latin typeface="標楷體" panose="03000509000000000000" pitchFamily="65" charset="-120"/>
              </a:rPr>
              <a:t>年函釋發布日（</a:t>
            </a:r>
            <a:r>
              <a:rPr lang="en-US" altLang="zh-TW" sz="5000" dirty="0">
                <a:latin typeface="標楷體" panose="03000509000000000000" pitchFamily="65" charset="-120"/>
              </a:rPr>
              <a:t>98</a:t>
            </a:r>
            <a:r>
              <a:rPr lang="zh-TW" altLang="en-US" sz="5000" dirty="0">
                <a:latin typeface="標楷體" panose="03000509000000000000" pitchFamily="65" charset="-120"/>
              </a:rPr>
              <a:t>年</a:t>
            </a:r>
            <a:r>
              <a:rPr lang="en-US" altLang="zh-TW" sz="5000" dirty="0">
                <a:latin typeface="標楷體" panose="03000509000000000000" pitchFamily="65" charset="-120"/>
              </a:rPr>
              <a:t>12</a:t>
            </a:r>
            <a:r>
              <a:rPr lang="zh-TW" altLang="en-US" sz="5000" dirty="0">
                <a:latin typeface="標楷體" panose="03000509000000000000" pitchFamily="65" charset="-120"/>
              </a:rPr>
              <a:t>月</a:t>
            </a:r>
            <a:r>
              <a:rPr lang="en-US" altLang="zh-TW" sz="5000" dirty="0">
                <a:latin typeface="標楷體" panose="03000509000000000000" pitchFamily="65" charset="-120"/>
              </a:rPr>
              <a:t>7</a:t>
            </a:r>
            <a:r>
              <a:rPr lang="zh-TW" altLang="en-US" sz="5000" dirty="0">
                <a:latin typeface="標楷體" panose="03000509000000000000" pitchFamily="65" charset="-120"/>
              </a:rPr>
              <a:t>日）前所發生涉嫌違章的事實而言，於發布日尚未核處罰鍰，仍應適用有利於納稅義務人之</a:t>
            </a:r>
            <a:r>
              <a:rPr lang="en-US" altLang="zh-TW" sz="5000" dirty="0">
                <a:latin typeface="標楷體" panose="03000509000000000000" pitchFamily="65" charset="-120"/>
              </a:rPr>
              <a:t>83</a:t>
            </a:r>
            <a:r>
              <a:rPr lang="zh-TW" altLang="en-US" sz="5000" dirty="0">
                <a:latin typeface="標楷體" panose="03000509000000000000" pitchFamily="65" charset="-120"/>
              </a:rPr>
              <a:t>年函釋之見解，即如果開立發票之</a:t>
            </a:r>
            <a:r>
              <a:rPr lang="en-US" altLang="zh-TW" sz="5000" dirty="0">
                <a:latin typeface="標楷體" panose="03000509000000000000" pitchFamily="65" charset="-120"/>
              </a:rPr>
              <a:t>Z</a:t>
            </a:r>
            <a:r>
              <a:rPr lang="zh-TW" altLang="en-US" sz="5000" dirty="0">
                <a:latin typeface="標楷體" panose="03000509000000000000" pitchFamily="65" charset="-120"/>
              </a:rPr>
              <a:t>公司已依法申報繳納該應納之營業稅額者，尚無逃漏稅可言，不能處以漏稅罰，稅局未適用該有利於</a:t>
            </a:r>
            <a:r>
              <a:rPr lang="en-US" altLang="zh-TW" sz="5000" dirty="0">
                <a:latin typeface="標楷體" panose="03000509000000000000" pitchFamily="65" charset="-120"/>
              </a:rPr>
              <a:t>B</a:t>
            </a:r>
            <a:r>
              <a:rPr lang="zh-TW" altLang="en-US" sz="5000" dirty="0">
                <a:latin typeface="標楷體" panose="03000509000000000000" pitchFamily="65" charset="-120"/>
              </a:rPr>
              <a:t>公司之</a:t>
            </a:r>
            <a:r>
              <a:rPr lang="en-US" altLang="zh-TW" sz="5000" dirty="0">
                <a:latin typeface="標楷體" panose="03000509000000000000" pitchFamily="65" charset="-120"/>
              </a:rPr>
              <a:t>83</a:t>
            </a:r>
            <a:r>
              <a:rPr lang="zh-TW" altLang="en-US" sz="5000" dirty="0">
                <a:latin typeface="標楷體" panose="03000509000000000000" pitchFamily="65" charset="-120"/>
              </a:rPr>
              <a:t>年函釋之見解，未經查明開立發票之</a:t>
            </a:r>
            <a:r>
              <a:rPr lang="en-US" altLang="zh-TW" sz="5000" dirty="0">
                <a:latin typeface="標楷體" panose="03000509000000000000" pitchFamily="65" charset="-120"/>
              </a:rPr>
              <a:t>Z</a:t>
            </a:r>
            <a:r>
              <a:rPr lang="zh-TW" altLang="en-US" sz="5000" dirty="0">
                <a:latin typeface="標楷體" panose="03000509000000000000" pitchFamily="65" charset="-120"/>
              </a:rPr>
              <a:t>公司是否已依法申報繳納該應納之營業稅額，逕依裁處時營業稅法第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款處以漏稅罰，已有未洽。</a:t>
            </a:r>
            <a:endParaRPr lang="en-US" altLang="zh-TW" sz="5000" dirty="0">
              <a:latin typeface="標楷體" panose="03000509000000000000" pitchFamily="65" charset="-120"/>
            </a:endParaRPr>
          </a:p>
          <a:p>
            <a:pPr lvl="1" hangingPunct="0">
              <a:lnSpc>
                <a:spcPct val="120000"/>
              </a:lnSpc>
            </a:pPr>
            <a:r>
              <a:rPr lang="zh-TW" altLang="en-US" sz="5000" dirty="0">
                <a:latin typeface="標楷體" panose="03000509000000000000" pitchFamily="65" charset="-120"/>
              </a:rPr>
              <a:t>財政部</a:t>
            </a:r>
            <a:r>
              <a:rPr lang="en-US" altLang="zh-TW" sz="5000" dirty="0">
                <a:latin typeface="標楷體" panose="03000509000000000000" pitchFamily="65" charset="-120"/>
              </a:rPr>
              <a:t>98</a:t>
            </a:r>
            <a:r>
              <a:rPr lang="zh-TW" altLang="en-US" sz="5000" dirty="0">
                <a:latin typeface="標楷體" panose="03000509000000000000" pitchFamily="65" charset="-120"/>
              </a:rPr>
              <a:t>年函釋廢止</a:t>
            </a:r>
            <a:r>
              <a:rPr lang="en-US" altLang="zh-TW" sz="5000" dirty="0">
                <a:latin typeface="標楷體" panose="03000509000000000000" pitchFamily="65" charset="-120"/>
              </a:rPr>
              <a:t>83</a:t>
            </a:r>
            <a:r>
              <a:rPr lang="zh-TW" altLang="en-US" sz="5000" dirty="0">
                <a:latin typeface="標楷體" panose="03000509000000000000" pitchFamily="65" charset="-120"/>
              </a:rPr>
              <a:t>年函釋，雖重新釋示「營業人以不實進項稅額憑證申報扣抵銷項稅額之案件，如經查明有進貨事實者，應依營業稅法第</a:t>
            </a:r>
            <a:r>
              <a:rPr lang="en-US" altLang="zh-TW" sz="5000" dirty="0">
                <a:latin typeface="標楷體" panose="03000509000000000000" pitchFamily="65" charset="-120"/>
              </a:rPr>
              <a:t>19</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1</a:t>
            </a:r>
            <a:r>
              <a:rPr lang="zh-TW" altLang="en-US" sz="5000" dirty="0">
                <a:latin typeface="標楷體" panose="03000509000000000000" pitchFamily="65" charset="-120"/>
              </a:rPr>
              <a:t>款、第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款及稅捐稽徵法第</a:t>
            </a:r>
            <a:r>
              <a:rPr lang="en-US" altLang="zh-TW" sz="5000" dirty="0">
                <a:latin typeface="標楷體" panose="03000509000000000000" pitchFamily="65" charset="-120"/>
              </a:rPr>
              <a:t>44</a:t>
            </a:r>
            <a:r>
              <a:rPr lang="zh-TW" altLang="en-US" sz="5000" dirty="0">
                <a:latin typeface="標楷體" panose="03000509000000000000" pitchFamily="65" charset="-120"/>
              </a:rPr>
              <a:t>條規定補稅及擇一從重處罰」，但另重申「營業人以不實進項稅額憑證申報扣抵銷項稅額，而觸犯加值型及非加值型營業稅法第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款規定之案件，參照司法院釋字第</a:t>
            </a:r>
            <a:r>
              <a:rPr lang="en-US" altLang="zh-TW" sz="5000" dirty="0">
                <a:latin typeface="標楷體" panose="03000509000000000000" pitchFamily="65" charset="-120"/>
              </a:rPr>
              <a:t>337</a:t>
            </a:r>
            <a:r>
              <a:rPr lang="zh-TW" altLang="en-US" sz="5000" dirty="0">
                <a:latin typeface="標楷體" panose="03000509000000000000" pitchFamily="65" charset="-120"/>
              </a:rPr>
              <a:t>號解釋意旨，應以虛報進項稅額之營業人是否逃漏稅款為處罰要件」，故營業人取得非實際交易對象所開立之統一發票作為進項憑證申報扣抵銷項稅額而有進貨事實之情形，並非無論其是否有逃漏稅款，一律依當時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款處以漏稅罰，仍應查明其實質上有逃漏稅款，始得處以漏稅罰。故對於</a:t>
            </a:r>
            <a:r>
              <a:rPr lang="en-US" altLang="zh-TW" sz="5000" dirty="0">
                <a:latin typeface="標楷體" panose="03000509000000000000" pitchFamily="65" charset="-120"/>
              </a:rPr>
              <a:t>98</a:t>
            </a:r>
            <a:r>
              <a:rPr lang="zh-TW" altLang="en-US" sz="5000" dirty="0">
                <a:latin typeface="標楷體" panose="03000509000000000000" pitchFamily="65" charset="-120"/>
              </a:rPr>
              <a:t>年函釋發布日起所發生涉嫌違章的事實，仍應適用司法院釋字第</a:t>
            </a:r>
            <a:r>
              <a:rPr lang="en-US" altLang="zh-TW" sz="5000" dirty="0">
                <a:latin typeface="標楷體" panose="03000509000000000000" pitchFamily="65" charset="-120"/>
              </a:rPr>
              <a:t>337</a:t>
            </a:r>
            <a:r>
              <a:rPr lang="zh-TW" altLang="en-US" sz="5000" dirty="0">
                <a:latin typeface="標楷體" panose="03000509000000000000" pitchFamily="65" charset="-120"/>
              </a:rPr>
              <a:t>號解釋意旨，對於營業人取得非實際交易對象所開立之統一發票作為進項憑證申報扣抵銷項稅額而有進貨事實之情形，應查明其實質上有逃漏稅款，始得依營業稅法第</a:t>
            </a:r>
            <a:r>
              <a:rPr lang="en-US" altLang="zh-TW" sz="5000" dirty="0">
                <a:latin typeface="標楷體" panose="03000509000000000000" pitchFamily="65" charset="-120"/>
              </a:rPr>
              <a:t>51</a:t>
            </a:r>
            <a:r>
              <a:rPr lang="zh-TW" altLang="en-US" sz="5000" dirty="0">
                <a:latin typeface="標楷體" panose="03000509000000000000" pitchFamily="65" charset="-120"/>
              </a:rPr>
              <a:t>條第</a:t>
            </a:r>
            <a:r>
              <a:rPr lang="en-US" altLang="zh-TW" sz="5000" dirty="0">
                <a:latin typeface="標楷體" panose="03000509000000000000" pitchFamily="65" charset="-120"/>
              </a:rPr>
              <a:t>1</a:t>
            </a:r>
            <a:r>
              <a:rPr lang="zh-TW" altLang="en-US" sz="5000" dirty="0">
                <a:latin typeface="標楷體" panose="03000509000000000000" pitchFamily="65" charset="-120"/>
              </a:rPr>
              <a:t>項第</a:t>
            </a:r>
            <a:r>
              <a:rPr lang="en-US" altLang="zh-TW" sz="5000" dirty="0">
                <a:latin typeface="標楷體" panose="03000509000000000000" pitchFamily="65" charset="-120"/>
              </a:rPr>
              <a:t>5</a:t>
            </a:r>
            <a:r>
              <a:rPr lang="zh-TW" altLang="en-US" sz="5000" dirty="0">
                <a:latin typeface="標楷體" panose="03000509000000000000" pitchFamily="65" charset="-120"/>
              </a:rPr>
              <a:t>款處以漏稅罰。</a:t>
            </a:r>
            <a:endParaRPr lang="en-US" altLang="zh-TW" sz="5000" dirty="0">
              <a:latin typeface="標楷體" panose="03000509000000000000" pitchFamily="65" charset="-120"/>
            </a:endParaRPr>
          </a:p>
          <a:p>
            <a:pPr lvl="1" hangingPunct="0">
              <a:lnSpc>
                <a:spcPct val="100000"/>
              </a:lnSpc>
            </a:pP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132</a:t>
            </a:fld>
            <a:endParaRPr lang="zh-TW" altLang="en-US"/>
          </a:p>
        </p:txBody>
      </p:sp>
    </p:spTree>
    <p:extLst>
      <p:ext uri="{BB962C8B-B14F-4D97-AF65-F5344CB8AC3E}">
        <p14:creationId xmlns:p14="http://schemas.microsoft.com/office/powerpoint/2010/main" val="17646648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9848" y="1247011"/>
            <a:ext cx="10058400" cy="5227542"/>
          </a:xfrm>
        </p:spPr>
        <p:txBody>
          <a:bodyPr>
            <a:noAutofit/>
          </a:bodyPr>
          <a:lstStyle/>
          <a:p>
            <a:pPr lvl="1" hangingPunct="0">
              <a:lnSpc>
                <a:spcPct val="100000"/>
              </a:lnSpc>
            </a:pPr>
            <a:r>
              <a:rPr lang="zh-TW" altLang="en-US" sz="2200" dirty="0">
                <a:latin typeface="標楷體" panose="03000509000000000000" pitchFamily="65" charset="-120"/>
              </a:rPr>
              <a:t>以本件情形而言，縱使認為</a:t>
            </a:r>
            <a:r>
              <a:rPr lang="en-US" altLang="zh-TW" sz="2200" dirty="0">
                <a:latin typeface="標楷體" panose="03000509000000000000" pitchFamily="65" charset="-120"/>
              </a:rPr>
              <a:t>Z</a:t>
            </a:r>
            <a:r>
              <a:rPr lang="zh-TW" altLang="en-US" sz="2200" dirty="0">
                <a:latin typeface="標楷體" panose="03000509000000000000" pitchFamily="65" charset="-120"/>
              </a:rPr>
              <a:t>公司並非</a:t>
            </a:r>
            <a:r>
              <a:rPr lang="en-US" altLang="zh-TW" sz="2200" dirty="0">
                <a:latin typeface="標楷體" panose="03000509000000000000" pitchFamily="65" charset="-120"/>
              </a:rPr>
              <a:t>B</a:t>
            </a:r>
            <a:r>
              <a:rPr lang="zh-TW" altLang="en-US" sz="2200" dirty="0">
                <a:latin typeface="標楷體" panose="03000509000000000000" pitchFamily="65" charset="-120"/>
              </a:rPr>
              <a:t>公司的實際交易對象，直接載送廢紙到</a:t>
            </a:r>
            <a:r>
              <a:rPr lang="en-US" altLang="zh-TW" sz="2200" dirty="0">
                <a:latin typeface="標楷體" panose="03000509000000000000" pitchFamily="65" charset="-120"/>
              </a:rPr>
              <a:t>B</a:t>
            </a:r>
            <a:r>
              <a:rPr lang="zh-TW" altLang="en-US" sz="2200" dirty="0">
                <a:latin typeface="標楷體" panose="03000509000000000000" pitchFamily="65" charset="-120"/>
              </a:rPr>
              <a:t>公司所屬工廠的廢紙供應商始為</a:t>
            </a:r>
            <a:r>
              <a:rPr lang="en-US" altLang="zh-TW" sz="2200" dirty="0">
                <a:latin typeface="標楷體" panose="03000509000000000000" pitchFamily="65" charset="-120"/>
              </a:rPr>
              <a:t>B</a:t>
            </a:r>
            <a:r>
              <a:rPr lang="zh-TW" altLang="en-US" sz="2200" dirty="0">
                <a:latin typeface="標楷體" panose="03000509000000000000" pitchFamily="65" charset="-120"/>
              </a:rPr>
              <a:t>公司的實際交易對象，然因</a:t>
            </a:r>
            <a:r>
              <a:rPr lang="en-US" altLang="zh-TW" sz="2200" dirty="0">
                <a:latin typeface="標楷體" panose="03000509000000000000" pitchFamily="65" charset="-120"/>
              </a:rPr>
              <a:t>B</a:t>
            </a:r>
            <a:r>
              <a:rPr lang="zh-TW" altLang="en-US" sz="2200" dirty="0">
                <a:latin typeface="標楷體" panose="03000509000000000000" pitchFamily="65" charset="-120"/>
              </a:rPr>
              <a:t>公司主張廢紙供應商已開立發票給</a:t>
            </a:r>
            <a:r>
              <a:rPr lang="en-US" altLang="zh-TW" sz="2200" dirty="0">
                <a:latin typeface="標楷體" panose="03000509000000000000" pitchFamily="65" charset="-120"/>
              </a:rPr>
              <a:t>Z</a:t>
            </a:r>
            <a:r>
              <a:rPr lang="zh-TW" altLang="en-US" sz="2200" dirty="0">
                <a:latin typeface="標楷體" panose="03000509000000000000" pitchFamily="65" charset="-120"/>
              </a:rPr>
              <a:t>公司，並從</a:t>
            </a:r>
            <a:r>
              <a:rPr lang="en-US" altLang="zh-TW" sz="2200" dirty="0">
                <a:latin typeface="標楷體" panose="03000509000000000000" pitchFamily="65" charset="-120"/>
              </a:rPr>
              <a:t>Z</a:t>
            </a:r>
            <a:r>
              <a:rPr lang="zh-TW" altLang="en-US" sz="2200" dirty="0">
                <a:latin typeface="標楷體" panose="03000509000000000000" pitchFamily="65" charset="-120"/>
              </a:rPr>
              <a:t>公司取得貨款；</a:t>
            </a:r>
            <a:r>
              <a:rPr lang="en-US" altLang="zh-TW" sz="2200" dirty="0">
                <a:latin typeface="標楷體" panose="03000509000000000000" pitchFamily="65" charset="-120"/>
              </a:rPr>
              <a:t>Z</a:t>
            </a:r>
            <a:r>
              <a:rPr lang="zh-TW" altLang="en-US" sz="2200" dirty="0">
                <a:latin typeface="標楷體" panose="03000509000000000000" pitchFamily="65" charset="-120"/>
              </a:rPr>
              <a:t>公司亦已開立發票給</a:t>
            </a:r>
            <a:r>
              <a:rPr lang="en-US" altLang="zh-TW" sz="2200" dirty="0">
                <a:latin typeface="標楷體" panose="03000509000000000000" pitchFamily="65" charset="-120"/>
              </a:rPr>
              <a:t>B</a:t>
            </a:r>
            <a:r>
              <a:rPr lang="zh-TW" altLang="en-US" sz="2200" dirty="0">
                <a:latin typeface="標楷體" panose="03000509000000000000" pitchFamily="65" charset="-120"/>
              </a:rPr>
              <a:t>公司，並從</a:t>
            </a:r>
            <a:r>
              <a:rPr lang="en-US" altLang="zh-TW" sz="2200" dirty="0">
                <a:latin typeface="標楷體" panose="03000509000000000000" pitchFamily="65" charset="-120"/>
              </a:rPr>
              <a:t>B</a:t>
            </a:r>
            <a:r>
              <a:rPr lang="zh-TW" altLang="en-US" sz="2200" dirty="0">
                <a:latin typeface="標楷體" panose="03000509000000000000" pitchFamily="65" charset="-120"/>
              </a:rPr>
              <a:t>公司取得貨款（高於</a:t>
            </a:r>
            <a:r>
              <a:rPr lang="en-US" altLang="zh-TW" sz="2200" dirty="0">
                <a:latin typeface="標楷體" panose="03000509000000000000" pitchFamily="65" charset="-120"/>
              </a:rPr>
              <a:t>Z</a:t>
            </a:r>
            <a:r>
              <a:rPr lang="zh-TW" altLang="en-US" sz="2200" dirty="0">
                <a:latin typeface="標楷體" panose="03000509000000000000" pitchFamily="65" charset="-120"/>
              </a:rPr>
              <a:t>公司付給廢紙供應商的貨款）等情，似為稅局所不爭，此與營業人有進貨事實，而取得非實際交易對象所開立之發票作為進項憑證，但實際交易對象卻未開立發票申報營業稅之情形，究有不同；且如認</a:t>
            </a:r>
            <a:r>
              <a:rPr lang="en-US" altLang="zh-TW" sz="2200" dirty="0">
                <a:latin typeface="標楷體" panose="03000509000000000000" pitchFamily="65" charset="-120"/>
              </a:rPr>
              <a:t>Z</a:t>
            </a:r>
            <a:r>
              <a:rPr lang="zh-TW" altLang="en-US" sz="2200" dirty="0">
                <a:latin typeface="標楷體" panose="03000509000000000000" pitchFamily="65" charset="-120"/>
              </a:rPr>
              <a:t>公司係由</a:t>
            </a:r>
            <a:r>
              <a:rPr lang="en-US" altLang="zh-TW" sz="2200" dirty="0">
                <a:latin typeface="標楷體" panose="03000509000000000000" pitchFamily="65" charset="-120"/>
              </a:rPr>
              <a:t>B</a:t>
            </a:r>
            <a:r>
              <a:rPr lang="zh-TW" altLang="en-US" sz="2200" dirty="0">
                <a:latin typeface="標楷體" panose="03000509000000000000" pitchFamily="65" charset="-120"/>
              </a:rPr>
              <a:t>公司所實際控制的紙上公司，其經濟實質上即為一體，則由廢紙供應商賣紙給</a:t>
            </a:r>
            <a:r>
              <a:rPr lang="en-US" altLang="zh-TW" sz="2200" dirty="0">
                <a:latin typeface="標楷體" panose="03000509000000000000" pitchFamily="65" charset="-120"/>
              </a:rPr>
              <a:t>Z</a:t>
            </a:r>
            <a:r>
              <a:rPr lang="zh-TW" altLang="en-US" sz="2200" dirty="0">
                <a:latin typeface="標楷體" panose="03000509000000000000" pitchFamily="65" charset="-120"/>
              </a:rPr>
              <a:t>公司，並開立發票供其作為進項憑證，再由</a:t>
            </a:r>
            <a:r>
              <a:rPr lang="en-US" altLang="zh-TW" sz="2200" dirty="0">
                <a:latin typeface="標楷體" panose="03000509000000000000" pitchFamily="65" charset="-120"/>
              </a:rPr>
              <a:t>Z</a:t>
            </a:r>
            <a:r>
              <a:rPr lang="zh-TW" altLang="en-US" sz="2200" dirty="0">
                <a:latin typeface="標楷體" panose="03000509000000000000" pitchFamily="65" charset="-120"/>
              </a:rPr>
              <a:t>公司加價賣給</a:t>
            </a:r>
            <a:r>
              <a:rPr lang="en-US" altLang="zh-TW" sz="2200" dirty="0">
                <a:latin typeface="標楷體" panose="03000509000000000000" pitchFamily="65" charset="-120"/>
              </a:rPr>
              <a:t>B</a:t>
            </a:r>
            <a:r>
              <a:rPr lang="zh-TW" altLang="en-US" sz="2200" dirty="0">
                <a:latin typeface="標楷體" panose="03000509000000000000" pitchFamily="65" charset="-120"/>
              </a:rPr>
              <a:t>公司，並開立發票供其作為進項憑證，分別由</a:t>
            </a:r>
            <a:r>
              <a:rPr lang="en-US" altLang="zh-TW" sz="2200" dirty="0">
                <a:latin typeface="標楷體" panose="03000509000000000000" pitchFamily="65" charset="-120"/>
              </a:rPr>
              <a:t>Z</a:t>
            </a:r>
            <a:r>
              <a:rPr lang="zh-TW" altLang="en-US" sz="2200" dirty="0">
                <a:latin typeface="標楷體" panose="03000509000000000000" pitchFamily="65" charset="-120"/>
              </a:rPr>
              <a:t>公司及</a:t>
            </a:r>
            <a:r>
              <a:rPr lang="en-US" altLang="zh-TW" sz="2200" dirty="0">
                <a:latin typeface="標楷體" panose="03000509000000000000" pitchFamily="65" charset="-120"/>
              </a:rPr>
              <a:t>B</a:t>
            </a:r>
            <a:r>
              <a:rPr lang="zh-TW" altLang="en-US" sz="2200" dirty="0">
                <a:latin typeface="標楷體" panose="03000509000000000000" pitchFamily="65" charset="-120"/>
              </a:rPr>
              <a:t>公司申報扣抵銷項稅額後繳納該應納之營業稅額，與由廢紙供應商賣紙給</a:t>
            </a:r>
            <a:r>
              <a:rPr lang="en-US" altLang="zh-TW" sz="2200" dirty="0">
                <a:latin typeface="標楷體" panose="03000509000000000000" pitchFamily="65" charset="-120"/>
              </a:rPr>
              <a:t>B</a:t>
            </a:r>
            <a:r>
              <a:rPr lang="zh-TW" altLang="en-US" sz="2200" dirty="0">
                <a:latin typeface="標楷體" panose="03000509000000000000" pitchFamily="65" charset="-120"/>
              </a:rPr>
              <a:t>公司，並開立發票供其作為進項憑證，由</a:t>
            </a:r>
            <a:r>
              <a:rPr lang="en-US" altLang="zh-TW" sz="2200" dirty="0">
                <a:latin typeface="標楷體" panose="03000509000000000000" pitchFamily="65" charset="-120"/>
              </a:rPr>
              <a:t>B</a:t>
            </a:r>
            <a:r>
              <a:rPr lang="zh-TW" altLang="en-US" sz="2200" dirty="0">
                <a:latin typeface="標楷體" panose="03000509000000000000" pitchFamily="65" charset="-120"/>
              </a:rPr>
              <a:t>公司申報扣抵銷項稅額後繳納該應納之營業稅額，就國家應收取的稅捐而言，其實質結果並無不同。故如果</a:t>
            </a:r>
            <a:r>
              <a:rPr lang="en-US" altLang="zh-TW" sz="2200" dirty="0">
                <a:latin typeface="標楷體" panose="03000509000000000000" pitchFamily="65" charset="-120"/>
              </a:rPr>
              <a:t>Z</a:t>
            </a:r>
            <a:r>
              <a:rPr lang="zh-TW" altLang="en-US" sz="2200" dirty="0">
                <a:latin typeface="標楷體" panose="03000509000000000000" pitchFamily="65" charset="-120"/>
              </a:rPr>
              <a:t>公司開立發票後有依法申報繳納該應納之營業稅額，即無逃漏稅款可言。原審就系爭罰鍰部分未注意適用司法院釋字第</a:t>
            </a:r>
            <a:r>
              <a:rPr lang="en-US" altLang="zh-TW" sz="2200" dirty="0">
                <a:latin typeface="標楷體" panose="03000509000000000000" pitchFamily="65" charset="-120"/>
              </a:rPr>
              <a:t>337</a:t>
            </a:r>
            <a:r>
              <a:rPr lang="zh-TW" altLang="en-US" sz="2200" dirty="0">
                <a:latin typeface="標楷體" panose="03000509000000000000" pitchFamily="65" charset="-120"/>
              </a:rPr>
              <a:t>號解釋及有利於納稅義務人之財政部</a:t>
            </a:r>
            <a:r>
              <a:rPr lang="en-US" altLang="zh-TW" sz="2200" dirty="0">
                <a:latin typeface="標楷體" panose="03000509000000000000" pitchFamily="65" charset="-120"/>
              </a:rPr>
              <a:t>83</a:t>
            </a:r>
            <a:r>
              <a:rPr lang="zh-TW" altLang="en-US" sz="2200" dirty="0">
                <a:latin typeface="標楷體" panose="03000509000000000000" pitchFamily="65" charset="-120"/>
              </a:rPr>
              <a:t>年函釋，遽予維持原處分，容有未洽。</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133</a:t>
            </a:fld>
            <a:endParaRPr lang="zh-TW" altLang="en-US"/>
          </a:p>
        </p:txBody>
      </p:sp>
    </p:spTree>
    <p:extLst>
      <p:ext uri="{BB962C8B-B14F-4D97-AF65-F5344CB8AC3E}">
        <p14:creationId xmlns:p14="http://schemas.microsoft.com/office/powerpoint/2010/main" val="213589440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02BAFE0-1F70-FF5C-9DA4-5310F1D3522A}"/>
              </a:ext>
            </a:extLst>
          </p:cNvPr>
          <p:cNvSpPr>
            <a:spLocks noGrp="1"/>
          </p:cNvSpPr>
          <p:nvPr>
            <p:ph type="title"/>
          </p:nvPr>
        </p:nvSpPr>
        <p:spPr/>
        <p:txBody>
          <a:bodyPr>
            <a:normAutofit/>
          </a:bodyPr>
          <a:lstStyle/>
          <a:p>
            <a:r>
              <a:rPr lang="zh-TW" altLang="en-US" b="1" dirty="0"/>
              <a:t>臺北高等行政法院以</a:t>
            </a:r>
            <a:r>
              <a:rPr lang="en-US" altLang="zh-TW" b="1" dirty="0"/>
              <a:t>107</a:t>
            </a:r>
            <a:r>
              <a:rPr lang="zh-TW" altLang="en-US" b="1" dirty="0"/>
              <a:t>年度訴更一字第</a:t>
            </a:r>
            <a:r>
              <a:rPr lang="en-US" altLang="zh-TW" b="1" dirty="0"/>
              <a:t>90</a:t>
            </a:r>
            <a:r>
              <a:rPr lang="zh-TW" altLang="en-US" b="1" dirty="0"/>
              <a:t>號判決要旨</a:t>
            </a:r>
          </a:p>
        </p:txBody>
      </p:sp>
      <p:sp>
        <p:nvSpPr>
          <p:cNvPr id="3" name="內容版面配置區 2">
            <a:extLst>
              <a:ext uri="{FF2B5EF4-FFF2-40B4-BE49-F238E27FC236}">
                <a16:creationId xmlns:a16="http://schemas.microsoft.com/office/drawing/2014/main" id="{EB36114F-F271-9FB2-AC3E-4C650079E66D}"/>
              </a:ext>
            </a:extLst>
          </p:cNvPr>
          <p:cNvSpPr>
            <a:spLocks noGrp="1"/>
          </p:cNvSpPr>
          <p:nvPr>
            <p:ph idx="1"/>
          </p:nvPr>
        </p:nvSpPr>
        <p:spPr/>
        <p:txBody>
          <a:bodyPr>
            <a:normAutofit lnSpcReduction="10000"/>
          </a:bodyPr>
          <a:lstStyle/>
          <a:p>
            <a:r>
              <a:rPr lang="zh-TW" altLang="en-US" dirty="0"/>
              <a:t>補徵營業稅部分：</a:t>
            </a:r>
            <a:endParaRPr lang="en-US" altLang="zh-TW" dirty="0"/>
          </a:p>
          <a:p>
            <a:pPr marL="0" indent="0">
              <a:buNone/>
            </a:pPr>
            <a:r>
              <a:rPr lang="zh-TW" altLang="en-US" dirty="0"/>
              <a:t>  三角地公司</a:t>
            </a:r>
            <a:r>
              <a:rPr lang="en-US" altLang="zh-TW" dirty="0">
                <a:latin typeface="Poiret One" panose="00000500000000000000" pitchFamily="2" charset="0"/>
              </a:rPr>
              <a:t>(</a:t>
            </a:r>
            <a:r>
              <a:rPr lang="zh-TW" altLang="en-US" dirty="0">
                <a:latin typeface="Poiret One" panose="00000500000000000000" pitchFamily="2" charset="0"/>
              </a:rPr>
              <a:t>即前述</a:t>
            </a:r>
            <a:r>
              <a:rPr lang="de-DE" altLang="zh-TW" dirty="0"/>
              <a:t>Z</a:t>
            </a:r>
            <a:r>
              <a:rPr lang="zh-TW" altLang="en-US" dirty="0"/>
              <a:t>公司</a:t>
            </a:r>
            <a:r>
              <a:rPr lang="en-US" altLang="zh-TW" dirty="0">
                <a:latin typeface="Poiret One" panose="00000500000000000000" pitchFamily="2" charset="0"/>
              </a:rPr>
              <a:t>)</a:t>
            </a:r>
            <a:r>
              <a:rPr lang="zh-TW" altLang="en-US" dirty="0"/>
              <a:t>於</a:t>
            </a:r>
            <a:r>
              <a:rPr lang="en-US" altLang="zh-TW" dirty="0"/>
              <a:t>96</a:t>
            </a:r>
            <a:r>
              <a:rPr lang="zh-TW" altLang="en-US" dirty="0"/>
              <a:t>年</a:t>
            </a:r>
            <a:r>
              <a:rPr lang="en-US" altLang="zh-TW" dirty="0"/>
              <a:t>1</a:t>
            </a:r>
            <a:r>
              <a:rPr lang="zh-TW" altLang="en-US" dirty="0"/>
              <a:t>月至</a:t>
            </a:r>
            <a:r>
              <a:rPr lang="en-US" altLang="zh-TW" dirty="0"/>
              <a:t>100</a:t>
            </a:r>
            <a:r>
              <a:rPr lang="zh-TW" altLang="en-US" dirty="0"/>
              <a:t>年</a:t>
            </a:r>
            <a:r>
              <a:rPr lang="en-US" altLang="zh-TW" dirty="0"/>
              <a:t>12</a:t>
            </a:r>
            <a:r>
              <a:rPr lang="zh-TW" altLang="en-US" dirty="0"/>
              <a:t>月間之進貨對象眾多，關於原告取自三角地公司之</a:t>
            </a:r>
            <a:r>
              <a:rPr lang="en-US" altLang="zh-TW" dirty="0"/>
              <a:t>1,784</a:t>
            </a:r>
            <a:r>
              <a:rPr lang="zh-TW" altLang="en-US" dirty="0"/>
              <a:t>紙發票中，有無進貨來源實為該等廢紙供應商而非三角地公司，致應予補徵營業稅者，有向該等廢紙供應商追溯調查之必要，故案情確屬複雜，本院實難逕予查明並定其數額，依納保法第</a:t>
            </a:r>
            <a:r>
              <a:rPr lang="en-US" altLang="zh-TW" dirty="0"/>
              <a:t>21</a:t>
            </a:r>
            <a:r>
              <a:rPr lang="zh-TW" altLang="en-US" dirty="0"/>
              <a:t>條第</a:t>
            </a:r>
            <a:r>
              <a:rPr lang="en-US" altLang="zh-TW" dirty="0"/>
              <a:t>3</a:t>
            </a:r>
            <a:r>
              <a:rPr lang="zh-TW" altLang="en-US" dirty="0"/>
              <a:t>項但書規定，原處分關於補徵營業稅額部分應予撤銷，由被告查明重新核定。</a:t>
            </a:r>
            <a:endParaRPr lang="en-US" altLang="zh-TW" dirty="0"/>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罰鍰部分：</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indent="0">
              <a:buNone/>
            </a:pPr>
            <a:r>
              <a:rPr lang="zh-TW" altLang="en-US" dirty="0"/>
              <a:t>原告於</a:t>
            </a:r>
            <a:r>
              <a:rPr lang="en-US" altLang="zh-TW" dirty="0"/>
              <a:t>96</a:t>
            </a:r>
            <a:r>
              <a:rPr lang="zh-TW" altLang="en-US" dirty="0"/>
              <a:t>年</a:t>
            </a:r>
            <a:r>
              <a:rPr lang="en-US" altLang="zh-TW" dirty="0"/>
              <a:t>1</a:t>
            </a:r>
            <a:r>
              <a:rPr lang="zh-TW" altLang="en-US" dirty="0"/>
              <a:t>月至</a:t>
            </a:r>
            <a:r>
              <a:rPr lang="en-US" altLang="zh-TW" dirty="0"/>
              <a:t>100</a:t>
            </a:r>
            <a:r>
              <a:rPr lang="zh-TW" altLang="en-US" dirty="0"/>
              <a:t>年</a:t>
            </a:r>
            <a:r>
              <a:rPr lang="en-US" altLang="zh-TW" dirty="0"/>
              <a:t>12</a:t>
            </a:r>
            <a:r>
              <a:rPr lang="zh-TW" altLang="en-US" dirty="0"/>
              <a:t>月間自三角地公司取得，並持以申報扣抵銷項稅額之發票，業經三角地公司申報繳納應納之營業稅額，原告並無漏稅之事實，故與營業稅法第</a:t>
            </a:r>
            <a:r>
              <a:rPr lang="en-US" altLang="zh-TW" dirty="0"/>
              <a:t>51</a:t>
            </a:r>
            <a:r>
              <a:rPr lang="zh-TW" altLang="en-US" dirty="0"/>
              <a:t>條第</a:t>
            </a:r>
            <a:r>
              <a:rPr lang="en-US" altLang="zh-TW" dirty="0"/>
              <a:t>1</a:t>
            </a:r>
            <a:r>
              <a:rPr lang="zh-TW" altLang="en-US" dirty="0"/>
              <a:t>項第</a:t>
            </a:r>
            <a:r>
              <a:rPr lang="en-US" altLang="zh-TW" dirty="0"/>
              <a:t>5</a:t>
            </a:r>
            <a:r>
              <a:rPr lang="zh-TW" altLang="en-US" dirty="0"/>
              <a:t>款所定處罰要件不符，自不得依該款規定處以漏稅罰，原處分依該營業稅法條文規定對原告裁處罰鍰，自屬於法有違，應予撤銷。至原告有無違反行為時稅捐稽徵法第</a:t>
            </a:r>
            <a:r>
              <a:rPr lang="en-US" altLang="zh-TW" dirty="0"/>
              <a:t>44</a:t>
            </a:r>
            <a:r>
              <a:rPr lang="zh-TW" altLang="en-US" dirty="0"/>
              <a:t>條規定，而應受處罰，有待被告就原告取得三角地公司所開立本件發票，逐一釐清三角地公司與原告間有無真實交易，另為決定，不在本件審理範圍，附此敘明。</a:t>
            </a:r>
          </a:p>
        </p:txBody>
      </p:sp>
      <p:sp>
        <p:nvSpPr>
          <p:cNvPr id="4" name="投影片編號版面配置區 3">
            <a:extLst>
              <a:ext uri="{FF2B5EF4-FFF2-40B4-BE49-F238E27FC236}">
                <a16:creationId xmlns:a16="http://schemas.microsoft.com/office/drawing/2014/main" id="{3018D345-3768-7080-C7EB-0CC998D233F8}"/>
              </a:ext>
            </a:extLst>
          </p:cNvPr>
          <p:cNvSpPr>
            <a:spLocks noGrp="1"/>
          </p:cNvSpPr>
          <p:nvPr>
            <p:ph type="sldNum" sz="quarter" idx="12"/>
          </p:nvPr>
        </p:nvSpPr>
        <p:spPr/>
        <p:txBody>
          <a:bodyPr/>
          <a:lstStyle/>
          <a:p>
            <a:fld id="{5EC6E32A-7459-448E-9A7A-1D3E04D07DA7}" type="slidenum">
              <a:rPr lang="zh-TW" altLang="en-US" smtClean="0"/>
              <a:pPr/>
              <a:t>134</a:t>
            </a:fld>
            <a:endParaRPr lang="zh-TW" altLang="en-US" dirty="0"/>
          </a:p>
        </p:txBody>
      </p:sp>
    </p:spTree>
    <p:extLst>
      <p:ext uri="{BB962C8B-B14F-4D97-AF65-F5344CB8AC3E}">
        <p14:creationId xmlns:p14="http://schemas.microsoft.com/office/powerpoint/2010/main" val="118687868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371</a:t>
            </a:r>
            <a:r>
              <a:rPr lang="zh-TW" altLang="en-US" dirty="0"/>
              <a:t>號判決</a:t>
            </a:r>
            <a:br>
              <a:rPr lang="en-US" altLang="zh-TW" dirty="0"/>
            </a:br>
            <a:r>
              <a:rPr lang="en-US" altLang="zh-TW" dirty="0"/>
              <a:t>——</a:t>
            </a:r>
            <a:r>
              <a:rPr lang="zh-TW" altLang="en-US" dirty="0"/>
              <a:t>無應補徵稅額，仍有處以漏稅罰之可能</a:t>
            </a:r>
          </a:p>
        </p:txBody>
      </p:sp>
      <p:sp>
        <p:nvSpPr>
          <p:cNvPr id="3" name="內容版面配置區 2"/>
          <p:cNvSpPr>
            <a:spLocks noGrp="1"/>
          </p:cNvSpPr>
          <p:nvPr>
            <p:ph idx="1"/>
          </p:nvPr>
        </p:nvSpPr>
        <p:spPr>
          <a:xfrm>
            <a:off x="519953" y="1335741"/>
            <a:ext cx="11214847" cy="5138811"/>
          </a:xfrm>
        </p:spPr>
        <p:txBody>
          <a:bodyPr>
            <a:normAutofit fontScale="925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en-US" altLang="zh-TW" sz="2200" dirty="0"/>
              <a:t>101</a:t>
            </a:r>
            <a:r>
              <a:rPr lang="zh-TW" altLang="en-US" sz="2200" dirty="0"/>
              <a:t>年度未分配盈餘申報，列報項次</a:t>
            </a:r>
            <a:r>
              <a:rPr lang="en-US" altLang="zh-TW" sz="2200" dirty="0"/>
              <a:t>12</a:t>
            </a:r>
            <a:r>
              <a:rPr lang="zh-TW" altLang="en-US" sz="2200" dirty="0"/>
              <a:t>「依其他法律規定，由主管機關命令自當年度盈餘已提列特別盈餘公積或限制分配部分」</a:t>
            </a:r>
            <a:r>
              <a:rPr lang="en-US" altLang="zh-TW" sz="2200" dirty="0"/>
              <a:t>205,139,305</a:t>
            </a:r>
            <a:r>
              <a:rPr lang="zh-TW" altLang="en-US" sz="2200" dirty="0"/>
              <a:t>元及未分配盈餘</a:t>
            </a:r>
            <a:r>
              <a:rPr lang="en-US" altLang="zh-TW" sz="2200" dirty="0"/>
              <a:t>4,554</a:t>
            </a:r>
            <a:r>
              <a:rPr lang="zh-TW" altLang="en-US" sz="2200" dirty="0"/>
              <a:t>元，經稅局查得</a:t>
            </a: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zh-TW" altLang="en-US" sz="2200" dirty="0"/>
              <a:t>當年度發生之帳列股東權益減項金額為</a:t>
            </a:r>
            <a:r>
              <a:rPr lang="en-US" altLang="zh-TW" sz="2200" dirty="0"/>
              <a:t>114,812,175</a:t>
            </a:r>
            <a:r>
              <a:rPr lang="zh-TW" altLang="en-US" sz="2200" dirty="0"/>
              <a:t>元，初查乃核定「項次</a:t>
            </a:r>
            <a:r>
              <a:rPr lang="en-US" altLang="zh-TW" sz="2200" dirty="0"/>
              <a:t>12</a:t>
            </a:r>
            <a:r>
              <a:rPr lang="zh-TW" altLang="en-US" sz="2200" dirty="0"/>
              <a:t>」</a:t>
            </a:r>
            <a:r>
              <a:rPr lang="en-US" altLang="zh-TW" sz="2200" dirty="0"/>
              <a:t>114,812,175</a:t>
            </a:r>
            <a:r>
              <a:rPr lang="zh-TW" altLang="en-US" sz="2200" dirty="0"/>
              <a:t>元及未分配盈餘</a:t>
            </a:r>
            <a:r>
              <a:rPr lang="en-US" altLang="zh-TW" sz="2200" dirty="0"/>
              <a:t>90,331,684</a:t>
            </a:r>
            <a:r>
              <a:rPr lang="zh-TW" altLang="en-US" sz="2200" dirty="0"/>
              <a:t>元，加徵</a:t>
            </a:r>
            <a:r>
              <a:rPr lang="en-US" altLang="zh-TW" sz="2200" dirty="0"/>
              <a:t>10%</a:t>
            </a:r>
            <a:r>
              <a:rPr lang="zh-TW" altLang="en-US" sz="2200" dirty="0"/>
              <a:t>營利事業所得稅</a:t>
            </a:r>
            <a:r>
              <a:rPr lang="en-US" altLang="zh-TW" sz="2200" dirty="0"/>
              <a:t>9,033,168</a:t>
            </a:r>
            <a:r>
              <a:rPr lang="zh-TW" altLang="en-US" sz="2200" dirty="0"/>
              <a:t>元，另因有依法律規定之投資抵減稅額，故補徵稅額</a:t>
            </a:r>
            <a:r>
              <a:rPr lang="en-US" altLang="zh-TW" sz="2200" dirty="0"/>
              <a:t>0</a:t>
            </a:r>
            <a:r>
              <a:rPr lang="zh-TW" altLang="en-US" sz="2200" dirty="0"/>
              <a:t>元，並按所漏稅額</a:t>
            </a:r>
            <a:r>
              <a:rPr lang="en-US" altLang="zh-TW" sz="2200" dirty="0"/>
              <a:t>9,032,713</a:t>
            </a:r>
            <a:r>
              <a:rPr lang="zh-TW" altLang="en-US" sz="2200" dirty="0"/>
              <a:t>元處</a:t>
            </a:r>
            <a:r>
              <a:rPr lang="en-US" altLang="zh-TW" sz="2200" dirty="0"/>
              <a:t>0.4</a:t>
            </a:r>
            <a:r>
              <a:rPr lang="zh-TW" altLang="en-US" sz="2200" dirty="0"/>
              <a:t>倍之罰鍰計</a:t>
            </a:r>
            <a:r>
              <a:rPr lang="en-US" altLang="zh-TW" sz="2200" dirty="0"/>
              <a:t>3,613,085</a:t>
            </a:r>
            <a:r>
              <a:rPr lang="zh-TW" altLang="en-US" sz="2200" dirty="0"/>
              <a:t>元。</a:t>
            </a:r>
            <a:r>
              <a:rPr lang="en-US" altLang="zh-TW" sz="2200" dirty="0">
                <a:latin typeface="標楷體" panose="03000509000000000000" pitchFamily="65" charset="-120"/>
              </a:rPr>
              <a:t>H</a:t>
            </a:r>
            <a:r>
              <a:rPr lang="zh-TW" altLang="en-US" sz="2200" dirty="0">
                <a:latin typeface="標楷體" panose="03000509000000000000" pitchFamily="65" charset="-120"/>
              </a:rPr>
              <a:t>公司</a:t>
            </a:r>
            <a:r>
              <a:rPr lang="zh-TW" altLang="en-US" sz="2200" dirty="0"/>
              <a:t>對罰鍰處分不服，循序提起行政訴訟，經原審法院判決駁回後，乃提起上訴。嗣</a:t>
            </a:r>
            <a:r>
              <a:rPr lang="zh-TW" altLang="en-US" sz="2200" dirty="0">
                <a:latin typeface="標楷體" panose="03000509000000000000" pitchFamily="65" charset="-120"/>
              </a:rPr>
              <a:t>經最高行政法院判決廢棄原判決，並發回原審法院。於</a:t>
            </a:r>
            <a:r>
              <a:rPr lang="en-US" altLang="zh-TW" sz="2200" dirty="0">
                <a:latin typeface="標楷體" panose="03000509000000000000" pitchFamily="65" charset="-120"/>
              </a:rPr>
              <a:t>108</a:t>
            </a:r>
            <a:r>
              <a:rPr lang="zh-TW" altLang="en-US" sz="2200" dirty="0">
                <a:latin typeface="標楷體" panose="03000509000000000000" pitchFamily="65" charset="-120"/>
              </a:rPr>
              <a:t>年</a:t>
            </a:r>
            <a:r>
              <a:rPr lang="en-US" altLang="zh-TW" sz="2200" dirty="0">
                <a:latin typeface="標楷體" panose="03000509000000000000" pitchFamily="65" charset="-120"/>
              </a:rPr>
              <a:t>4</a:t>
            </a:r>
            <a:r>
              <a:rPr lang="zh-TW" altLang="en-US" sz="2200" dirty="0">
                <a:latin typeface="標楷體" panose="03000509000000000000" pitchFamily="65" charset="-120"/>
              </a:rPr>
              <a:t>月</a:t>
            </a:r>
            <a:r>
              <a:rPr lang="en-US" altLang="zh-TW" sz="2200" dirty="0">
                <a:latin typeface="標楷體" panose="03000509000000000000" pitchFamily="65" charset="-120"/>
              </a:rPr>
              <a:t>17</a:t>
            </a:r>
            <a:r>
              <a:rPr lang="zh-TW" altLang="en-US" sz="2200" dirty="0">
                <a:latin typeface="標楷體" panose="03000509000000000000" pitchFamily="65" charset="-120"/>
              </a:rPr>
              <a:t>日在臺北高等行政法院達成訴訟上和解</a:t>
            </a:r>
            <a:r>
              <a:rPr lang="en-US" altLang="zh-TW" sz="2200" dirty="0">
                <a:latin typeface="Poiret One" panose="00000500000000000000" pitchFamily="2" charset="0"/>
              </a:rPr>
              <a:t>(</a:t>
            </a:r>
            <a:r>
              <a:rPr lang="en-US" altLang="zh-TW" sz="2200" dirty="0">
                <a:latin typeface="標楷體" panose="03000509000000000000" pitchFamily="65" charset="-120"/>
              </a:rPr>
              <a:t>107</a:t>
            </a:r>
            <a:r>
              <a:rPr lang="zh-TW" altLang="en-US" sz="2200" dirty="0">
                <a:latin typeface="標楷體" panose="03000509000000000000" pitchFamily="65" charset="-120"/>
              </a:rPr>
              <a:t>年度訴更一字第</a:t>
            </a:r>
            <a:r>
              <a:rPr lang="en-US" altLang="zh-TW" sz="2200" dirty="0">
                <a:latin typeface="標楷體" panose="03000509000000000000" pitchFamily="65" charset="-120"/>
              </a:rPr>
              <a:t>86</a:t>
            </a:r>
            <a:r>
              <a:rPr lang="zh-TW" altLang="en-US" sz="2200" dirty="0">
                <a:latin typeface="標楷體" panose="03000509000000000000" pitchFamily="65" charset="-120"/>
              </a:rPr>
              <a:t>號</a:t>
            </a:r>
            <a:r>
              <a:rPr lang="en-US" altLang="zh-TW" sz="2200" dirty="0">
                <a:latin typeface="Poiret One" panose="00000500000000000000" pitchFamily="2" charset="0"/>
              </a:rPr>
              <a:t>)</a:t>
            </a:r>
            <a:r>
              <a:rPr lang="zh-TW" altLang="en-US" sz="2200" dirty="0">
                <a:latin typeface="Poiret One" panose="00000500000000000000" pitchFamily="2" charset="0"/>
              </a:rPr>
              <a:t>。</a:t>
            </a:r>
            <a:endParaRPr lang="en-US" altLang="zh-TW" sz="2200" dirty="0">
              <a:latin typeface="標楷體" panose="03000509000000000000" pitchFamily="65" charset="-120"/>
            </a:endParaRPr>
          </a:p>
          <a:p>
            <a:pPr algn="just">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zh-TW" altLang="en-US" sz="2300" dirty="0"/>
              <a:t>所得稅法第</a:t>
            </a:r>
            <a:r>
              <a:rPr lang="en-US" altLang="zh-TW" sz="2300" dirty="0"/>
              <a:t>110</a:t>
            </a:r>
            <a:r>
              <a:rPr lang="zh-TW" altLang="en-US" sz="2300" dirty="0"/>
              <a:t>條之</a:t>
            </a:r>
            <a:r>
              <a:rPr lang="en-US" altLang="zh-TW" sz="2300" dirty="0"/>
              <a:t>2</a:t>
            </a:r>
            <a:r>
              <a:rPr lang="zh-TW" altLang="en-US" sz="2300" dirty="0"/>
              <a:t>第</a:t>
            </a:r>
            <a:r>
              <a:rPr lang="en-US" altLang="zh-TW" sz="2300" dirty="0"/>
              <a:t>1</a:t>
            </a:r>
            <a:r>
              <a:rPr lang="zh-TW" altLang="en-US" sz="2300" dirty="0"/>
              <a:t>項係規定「處以所漏稅額</a:t>
            </a:r>
            <a:r>
              <a:rPr lang="en-US" altLang="zh-TW" sz="2300" dirty="0"/>
              <a:t>1</a:t>
            </a:r>
            <a:r>
              <a:rPr lang="zh-TW" altLang="en-US" sz="2300" dirty="0"/>
              <a:t>倍以下之罰鍰」，並非採劃一之處罰方式。準此，稅捐稽徵機關於適用所得稅法第</a:t>
            </a:r>
            <a:r>
              <a:rPr lang="en-US" altLang="zh-TW" sz="2300" dirty="0"/>
              <a:t>110</a:t>
            </a:r>
            <a:r>
              <a:rPr lang="zh-TW" altLang="en-US" sz="2300" dirty="0"/>
              <a:t>條之</a:t>
            </a:r>
            <a:r>
              <a:rPr lang="en-US" altLang="zh-TW" sz="2300" dirty="0"/>
              <a:t>2</a:t>
            </a:r>
            <a:r>
              <a:rPr lang="zh-TW" altLang="en-US" sz="2300" dirty="0"/>
              <a:t>第</a:t>
            </a:r>
            <a:r>
              <a:rPr lang="en-US" altLang="zh-TW" sz="2300" dirty="0"/>
              <a:t>1</a:t>
            </a:r>
            <a:r>
              <a:rPr lang="zh-TW" altLang="en-US" sz="2300" dirty="0"/>
              <a:t>項規定裁處罰鍰時，自應審酌違反行政法上義務行為應受責難程度、所生影響及因違反行政法上義務所得之利益等情節，並注意使責罰相當，以符合比例原則，且宜考量受處罰者之資力，避免造成個案顯然過苛之處罰，逾越處罰之必要程度，否則即有裁量怠惰或濫用之違法</a:t>
            </a:r>
            <a:r>
              <a:rPr lang="zh-TW" altLang="en-US" dirty="0"/>
              <a:t>。</a:t>
            </a: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135</a:t>
            </a:fld>
            <a:endParaRPr lang="zh-TW" altLang="en-US"/>
          </a:p>
        </p:txBody>
      </p:sp>
    </p:spTree>
    <p:extLst>
      <p:ext uri="{BB962C8B-B14F-4D97-AF65-F5344CB8AC3E}">
        <p14:creationId xmlns:p14="http://schemas.microsoft.com/office/powerpoint/2010/main" val="47328342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a:bodyPr>
          <a:lstStyle/>
          <a:p>
            <a:pPr lvl="1">
              <a:lnSpc>
                <a:spcPct val="110000"/>
              </a:lnSpc>
            </a:pPr>
            <a:r>
              <a:rPr lang="zh-TW" altLang="en-US" sz="2400" dirty="0"/>
              <a:t>財政部訂定之裁罰參考表，對於漏報或短報未分配盈餘部分所設立之裁罰標準，既未達所得稅法第</a:t>
            </a:r>
            <a:r>
              <a:rPr lang="en-US" altLang="zh-TW" sz="2400" dirty="0"/>
              <a:t>110</a:t>
            </a:r>
            <a:r>
              <a:rPr lang="zh-TW" altLang="en-US" sz="2400" dirty="0"/>
              <a:t>條之</a:t>
            </a:r>
            <a:r>
              <a:rPr lang="en-US" altLang="zh-TW" sz="2400" dirty="0"/>
              <a:t>2</a:t>
            </a:r>
            <a:r>
              <a:rPr lang="zh-TW" altLang="en-US" sz="2400" dirty="0"/>
              <a:t>第</a:t>
            </a:r>
            <a:r>
              <a:rPr lang="en-US" altLang="zh-TW" sz="2400" dirty="0"/>
              <a:t>1</a:t>
            </a:r>
            <a:r>
              <a:rPr lang="zh-TW" altLang="en-US" sz="2400" dirty="0"/>
              <a:t>項規定之罰鍰下限，則依該參考表使用須知第</a:t>
            </a:r>
            <a:r>
              <a:rPr lang="en-US" altLang="zh-TW" sz="2400" dirty="0"/>
              <a:t>4</a:t>
            </a:r>
            <a:r>
              <a:rPr lang="zh-TW" altLang="en-US" sz="2400" dirty="0"/>
              <a:t>點規定：「參考表訂定之裁罰金額或倍數未達稅法規定之最高限或最低限，而違章情節重大或較輕者，仍得加重或減輕其罰，至稅法規定之最高限或最低限為止，惟應於審查報告敘明其加重或減輕之理由。」稽徵機關於裁罰時亦應注意個案違章情節是否為較輕者，而酌予在法定倍數範圍內減輕其罰，至稅法規定之最低限為止，否則即有裁量怠惰或濫用之違法。</a:t>
            </a:r>
            <a:endParaRPr lang="en-US" altLang="zh-TW" sz="2400" dirty="0"/>
          </a:p>
          <a:p>
            <a:pPr lvl="1">
              <a:lnSpc>
                <a:spcPct val="110000"/>
              </a:lnSpc>
            </a:pPr>
            <a:endParaRPr lang="en-US" altLang="zh-TW" sz="2400" dirty="0">
              <a:latin typeface="標楷體" panose="03000509000000000000" pitchFamily="65" charset="-120"/>
            </a:endParaRPr>
          </a:p>
          <a:p>
            <a:pPr lvl="1">
              <a:lnSpc>
                <a:spcPct val="110000"/>
              </a:lnSpc>
            </a:pPr>
            <a:r>
              <a:rPr lang="en-US" altLang="zh-TW" sz="2400" dirty="0">
                <a:latin typeface="標楷體" panose="03000509000000000000" pitchFamily="65" charset="-120"/>
              </a:rPr>
              <a:t>H</a:t>
            </a:r>
            <a:r>
              <a:rPr lang="zh-TW" altLang="en-US" sz="2400" dirty="0">
                <a:latin typeface="標楷體" panose="03000509000000000000" pitchFamily="65" charset="-120"/>
              </a:rPr>
              <a:t>公司</a:t>
            </a:r>
            <a:r>
              <a:rPr lang="zh-TW" altLang="en-US" sz="2400" dirty="0"/>
              <a:t>於申報</a:t>
            </a:r>
            <a:r>
              <a:rPr lang="en-US" altLang="zh-TW" sz="2400" dirty="0"/>
              <a:t>102</a:t>
            </a:r>
            <a:r>
              <a:rPr lang="zh-TW" altLang="en-US" sz="2400" dirty="0"/>
              <a:t>年度營利事業所得稅及</a:t>
            </a:r>
            <a:r>
              <a:rPr lang="en-US" altLang="zh-TW" sz="2400" dirty="0"/>
              <a:t>101</a:t>
            </a:r>
            <a:r>
              <a:rPr lang="zh-TW" altLang="en-US" sz="2400" dirty="0"/>
              <a:t>年度未分配盈餘時，尚有依促進產業升級條例第</a:t>
            </a:r>
            <a:r>
              <a:rPr lang="en-US" altLang="zh-TW" sz="2400" dirty="0"/>
              <a:t>6</a:t>
            </a:r>
            <a:r>
              <a:rPr lang="zh-TW" altLang="en-US" sz="2400" dirty="0"/>
              <a:t>條規定所賦予巨額的投資可抵減稅額，且已屆最後抵減年度（第</a:t>
            </a:r>
            <a:r>
              <a:rPr lang="en-US" altLang="zh-TW" sz="2400" dirty="0"/>
              <a:t>5</a:t>
            </a:r>
            <a:r>
              <a:rPr lang="zh-TW" altLang="en-US" sz="2400" dirty="0"/>
              <a:t>年），逾期即歸零，本無需漏報或短報未分配盈餘，規避未分配盈餘加徵之營利事業所得稅，或藉此留下可抵減稅額供往後年度使用，顯欠缺漏報或短報未分配盈餘的動機，自無故意可言。</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136</a:t>
            </a:fld>
            <a:endParaRPr lang="zh-TW" altLang="en-US"/>
          </a:p>
        </p:txBody>
      </p:sp>
    </p:spTree>
    <p:extLst>
      <p:ext uri="{BB962C8B-B14F-4D97-AF65-F5344CB8AC3E}">
        <p14:creationId xmlns:p14="http://schemas.microsoft.com/office/powerpoint/2010/main" val="218368978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a:bodyPr>
          <a:lstStyle/>
          <a:p>
            <a:pPr lvl="1">
              <a:lnSpc>
                <a:spcPct val="110000"/>
              </a:lnSpc>
            </a:pPr>
            <a:r>
              <a:rPr lang="zh-TW" altLang="en-US" dirty="0"/>
              <a:t>雖然</a:t>
            </a:r>
            <a:r>
              <a:rPr lang="en-US" altLang="zh-TW" dirty="0">
                <a:latin typeface="標楷體" panose="03000509000000000000" pitchFamily="65" charset="-120"/>
              </a:rPr>
              <a:t>H</a:t>
            </a:r>
            <a:r>
              <a:rPr lang="zh-TW" altLang="en-US" dirty="0">
                <a:latin typeface="標楷體" panose="03000509000000000000" pitchFamily="65" charset="-120"/>
              </a:rPr>
              <a:t>公司</a:t>
            </a:r>
            <a:r>
              <a:rPr lang="en-US" altLang="zh-TW" dirty="0"/>
              <a:t>101</a:t>
            </a:r>
            <a:r>
              <a:rPr lang="zh-TW" altLang="en-US" dirty="0"/>
              <a:t>年度未開始採用國際財務報導準則，卻又以採用國際財務報導準則編製財務報告之情況，就已提列數額與其他權益減項淨額之差額補提列特別盈餘公積，難謂無過失，但</a:t>
            </a:r>
            <a:r>
              <a:rPr lang="en-US" altLang="zh-TW" dirty="0">
                <a:latin typeface="標楷體" panose="03000509000000000000" pitchFamily="65" charset="-120"/>
              </a:rPr>
              <a:t>H</a:t>
            </a:r>
            <a:r>
              <a:rPr lang="zh-TW" altLang="en-US" dirty="0">
                <a:latin typeface="標楷體" panose="03000509000000000000" pitchFamily="65" charset="-120"/>
              </a:rPr>
              <a:t>公司</a:t>
            </a:r>
            <a:r>
              <a:rPr lang="en-US" altLang="zh-TW" dirty="0"/>
              <a:t>102</a:t>
            </a:r>
            <a:r>
              <a:rPr lang="zh-TW" altLang="en-US" dirty="0"/>
              <a:t>年度營利事業所得稅結算申報，原申報應納稅額</a:t>
            </a:r>
            <a:r>
              <a:rPr lang="en-US" altLang="zh-TW" dirty="0"/>
              <a:t>85,000</a:t>
            </a:r>
            <a:r>
              <a:rPr lang="zh-TW" altLang="en-US" dirty="0"/>
              <a:t>元及</a:t>
            </a:r>
            <a:r>
              <a:rPr lang="en-US" altLang="zh-TW" dirty="0"/>
              <a:t>101</a:t>
            </a:r>
            <a:r>
              <a:rPr lang="zh-TW" altLang="en-US" dirty="0"/>
              <a:t>年度未分配盈餘加徵之稅額</a:t>
            </a:r>
            <a:r>
              <a:rPr lang="en-US" altLang="zh-TW" dirty="0"/>
              <a:t>455</a:t>
            </a:r>
            <a:r>
              <a:rPr lang="zh-TW" altLang="en-US" dirty="0"/>
              <a:t>元，合計</a:t>
            </a:r>
            <a:r>
              <a:rPr lang="en-US" altLang="zh-TW" dirty="0"/>
              <a:t>85,455</a:t>
            </a:r>
            <a:r>
              <a:rPr lang="zh-TW" altLang="en-US" dirty="0"/>
              <a:t>元，並全數以廢止前促進產業升級條例第</a:t>
            </a:r>
            <a:r>
              <a:rPr lang="en-US" altLang="zh-TW" dirty="0"/>
              <a:t>6</a:t>
            </a:r>
            <a:r>
              <a:rPr lang="zh-TW" altLang="en-US" dirty="0"/>
              <a:t>條規定的投資可抵減稅額抵減之，經稅局查核後，所調增</a:t>
            </a:r>
            <a:r>
              <a:rPr lang="en-US" altLang="zh-TW" dirty="0"/>
              <a:t>101</a:t>
            </a:r>
            <a:r>
              <a:rPr lang="zh-TW" altLang="en-US" dirty="0"/>
              <a:t>年度未分配盈餘應加徵稅額，亦全數「依促進產業升級條例第</a:t>
            </a:r>
            <a:r>
              <a:rPr lang="en-US" altLang="zh-TW" dirty="0"/>
              <a:t>6</a:t>
            </a:r>
            <a:r>
              <a:rPr lang="zh-TW" altLang="en-US" dirty="0"/>
              <a:t>條規定，本年度准予抵減之稅額」予以抵減，致補徵稅額</a:t>
            </a:r>
            <a:r>
              <a:rPr lang="en-US" altLang="zh-TW" dirty="0"/>
              <a:t>0</a:t>
            </a:r>
            <a:r>
              <a:rPr lang="zh-TW" altLang="en-US" dirty="0"/>
              <a:t>元，未使用完畢的投資可抵減稅額亦已歸零，可見</a:t>
            </a:r>
            <a:r>
              <a:rPr lang="en-US" altLang="zh-TW" dirty="0">
                <a:latin typeface="標楷體" panose="03000509000000000000" pitchFamily="65" charset="-120"/>
              </a:rPr>
              <a:t>H</a:t>
            </a:r>
            <a:r>
              <a:rPr lang="zh-TW" altLang="en-US" dirty="0">
                <a:latin typeface="標楷體" panose="03000509000000000000" pitchFamily="65" charset="-120"/>
              </a:rPr>
              <a:t>公司</a:t>
            </a:r>
            <a:r>
              <a:rPr lang="zh-TW" altLang="en-US" dirty="0"/>
              <a:t>並未因漏報或短報系爭未分配盈餘而獲得任何利益（包括投資可抵減稅額遞延抵減的利益），亦未損及國家租稅債權，其客觀上應受責難的程度甚低，如果使其與一般有獲得漏稅利益者適用相同的裁罰基準，恐有失公平，且有違比例原則，自有適用裁罰參考表使用須知第</a:t>
            </a:r>
            <a:r>
              <a:rPr lang="en-US" altLang="zh-TW" dirty="0"/>
              <a:t>4</a:t>
            </a:r>
            <a:r>
              <a:rPr lang="zh-TW" altLang="en-US" dirty="0"/>
              <a:t>點規定，酌予在法定倍數範圍內減輕其罰之必要。</a:t>
            </a:r>
            <a:endParaRPr lang="en-US" altLang="zh-TW" dirty="0"/>
          </a:p>
          <a:p>
            <a:pPr lvl="1">
              <a:lnSpc>
                <a:spcPct val="110000"/>
              </a:lnSpc>
            </a:pPr>
            <a:endParaRPr lang="en-US" altLang="zh-TW" sz="800" dirty="0"/>
          </a:p>
          <a:p>
            <a:pPr lvl="1">
              <a:lnSpc>
                <a:spcPct val="110000"/>
              </a:lnSpc>
            </a:pPr>
            <a:r>
              <a:rPr lang="zh-TW" altLang="en-US" dirty="0"/>
              <a:t>稅局於裁處時未審酌</a:t>
            </a:r>
            <a:r>
              <a:rPr lang="en-US" altLang="zh-TW" dirty="0">
                <a:latin typeface="標楷體" panose="03000509000000000000" pitchFamily="65" charset="-120"/>
              </a:rPr>
              <a:t>H</a:t>
            </a:r>
            <a:r>
              <a:rPr lang="zh-TW" altLang="en-US" dirty="0">
                <a:latin typeface="標楷體" panose="03000509000000000000" pitchFamily="65" charset="-120"/>
              </a:rPr>
              <a:t>公司</a:t>
            </a:r>
            <a:r>
              <a:rPr lang="zh-TW" altLang="en-US" dirty="0"/>
              <a:t>有無因漏報或短報系爭未分配盈餘而獲得利益，國家租稅債權是否因此受有損害，以避免造成個案過苛之處罰，亦未依裁罰參考表使用須知第</a:t>
            </a:r>
            <a:r>
              <a:rPr lang="en-US" altLang="zh-TW" dirty="0"/>
              <a:t>4</a:t>
            </a:r>
            <a:r>
              <a:rPr lang="zh-TW" altLang="en-US" dirty="0"/>
              <a:t>點之規定，注意個案是否初犯、主觀或客觀違章情節是否較輕，而酌予在法定倍數範圍內減輕其罰，逕依裁罰參考表規定之劃一處罰方式，按漏報或短報系爭未分配盈餘形式上所計算漏稅額的</a:t>
            </a:r>
            <a:r>
              <a:rPr lang="en-US" altLang="zh-TW" dirty="0"/>
              <a:t>0.4</a:t>
            </a:r>
            <a:r>
              <a:rPr lang="zh-TW" altLang="en-US" dirty="0"/>
              <a:t>倍裁罰，似有裁量怠惰或濫用之違法。</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137</a:t>
            </a:fld>
            <a:endParaRPr lang="zh-TW" altLang="en-US"/>
          </a:p>
        </p:txBody>
      </p:sp>
    </p:spTree>
    <p:extLst>
      <p:ext uri="{BB962C8B-B14F-4D97-AF65-F5344CB8AC3E}">
        <p14:creationId xmlns:p14="http://schemas.microsoft.com/office/powerpoint/2010/main" val="408769539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369</a:t>
            </a:r>
            <a:r>
              <a:rPr lang="zh-TW" altLang="en-US" dirty="0"/>
              <a:t>號判決</a:t>
            </a:r>
            <a:br>
              <a:rPr lang="en-US" altLang="zh-TW" dirty="0"/>
            </a:br>
            <a:r>
              <a:rPr lang="en-US" altLang="zh-TW" dirty="0"/>
              <a:t>——</a:t>
            </a:r>
            <a:r>
              <a:rPr lang="zh-TW" altLang="en-US" dirty="0"/>
              <a:t>汽車旅館盈餘案</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zh-TW" altLang="en-US" sz="2200" dirty="0">
                <a:latin typeface="標楷體" panose="03000509000000000000" pitchFamily="65" charset="-120"/>
              </a:rPr>
              <a:t>乙投資三間（</a:t>
            </a:r>
            <a:r>
              <a:rPr lang="en-US" altLang="zh-TW" sz="2200" dirty="0">
                <a:latin typeface="標楷體" panose="03000509000000000000" pitchFamily="65" charset="-120"/>
              </a:rPr>
              <a:t>X</a:t>
            </a:r>
            <a:r>
              <a:rPr lang="zh-TW" altLang="en-US" sz="2200" dirty="0">
                <a:latin typeface="標楷體" panose="03000509000000000000" pitchFamily="65" charset="-120"/>
              </a:rPr>
              <a:t>、</a:t>
            </a:r>
            <a:r>
              <a:rPr lang="en-US" altLang="zh-TW" sz="2200" dirty="0">
                <a:latin typeface="標楷體" panose="03000509000000000000" pitchFamily="65" charset="-120"/>
              </a:rPr>
              <a:t>Y</a:t>
            </a:r>
            <a:r>
              <a:rPr lang="zh-TW" altLang="en-US" sz="2200" dirty="0">
                <a:latin typeface="標楷體" panose="03000509000000000000" pitchFamily="65" charset="-120"/>
              </a:rPr>
              <a:t>、</a:t>
            </a:r>
            <a:r>
              <a:rPr lang="en-US" altLang="zh-TW" sz="2200" dirty="0">
                <a:latin typeface="標楷體" panose="03000509000000000000" pitchFamily="65" charset="-120"/>
              </a:rPr>
              <a:t>Z</a:t>
            </a:r>
            <a:r>
              <a:rPr lang="zh-TW" altLang="en-US" sz="2200" dirty="0">
                <a:latin typeface="標楷體" panose="03000509000000000000" pitchFamily="65" charset="-120"/>
              </a:rPr>
              <a:t>）汽車旅館公司，稅局憑汽車旅館公司匯款金流及證人談話筆錄，認定</a:t>
            </a:r>
            <a:r>
              <a:rPr lang="en-US" altLang="zh-TW" sz="2200" dirty="0">
                <a:latin typeface="標楷體" panose="03000509000000000000" pitchFamily="65" charset="-120"/>
              </a:rPr>
              <a:t>94</a:t>
            </a:r>
            <a:r>
              <a:rPr lang="zh-TW" altLang="en-US" sz="2200" dirty="0">
                <a:latin typeface="標楷體" panose="03000509000000000000" pitchFamily="65" charset="-120"/>
              </a:rPr>
              <a:t>年度乙漏報營利所得</a:t>
            </a:r>
            <a:r>
              <a:rPr lang="en-US" altLang="zh-TW" sz="2200" dirty="0">
                <a:latin typeface="標楷體" panose="03000509000000000000" pitchFamily="65" charset="-120"/>
              </a:rPr>
              <a:t>8</a:t>
            </a:r>
            <a:r>
              <a:rPr lang="zh-TW" altLang="en-US" sz="2200" dirty="0">
                <a:latin typeface="標楷體" panose="03000509000000000000" pitchFamily="65" charset="-120"/>
              </a:rPr>
              <a:t>百餘萬元，補徵稅額</a:t>
            </a:r>
            <a:r>
              <a:rPr lang="en-US" altLang="zh-TW" sz="2200" dirty="0">
                <a:latin typeface="標楷體" panose="03000509000000000000" pitchFamily="65" charset="-120"/>
              </a:rPr>
              <a:t>3</a:t>
            </a:r>
            <a:r>
              <a:rPr lang="zh-TW" altLang="en-US" sz="2200" dirty="0">
                <a:latin typeface="標楷體" panose="03000509000000000000" pitchFamily="65" charset="-120"/>
              </a:rPr>
              <a:t>百餘萬元，並裁處</a:t>
            </a:r>
            <a:r>
              <a:rPr lang="en-US" altLang="zh-TW" sz="2200" dirty="0">
                <a:latin typeface="標楷體" panose="03000509000000000000" pitchFamily="65" charset="-120"/>
              </a:rPr>
              <a:t>0.5</a:t>
            </a:r>
            <a:r>
              <a:rPr lang="zh-TW" altLang="en-US" sz="2200" dirty="0">
                <a:latin typeface="標楷體" panose="03000509000000000000" pitchFamily="65" charset="-120"/>
              </a:rPr>
              <a:t>倍罰鍰。乙</a:t>
            </a:r>
            <a:r>
              <a:rPr lang="zh-TW" altLang="en-US" sz="2200" dirty="0"/>
              <a:t>不服，循序提起行政訴訟。前經原審法院判決駁回後，經最高行政法院判決將該判決廢棄，發回原審法院。嗣經原審法院仍以判決駁回乙之訴</a:t>
            </a:r>
            <a:r>
              <a:rPr lang="zh-TW" altLang="en-US" sz="2200" dirty="0">
                <a:latin typeface="標楷體" panose="03000509000000000000" pitchFamily="65" charset="-120"/>
              </a:rPr>
              <a:t>後，復經最高行政法院判決廢棄原判決，並發回原審法院。於</a:t>
            </a:r>
            <a:r>
              <a:rPr lang="en-US" altLang="zh-TW" sz="2200" dirty="0">
                <a:latin typeface="標楷體" panose="03000509000000000000" pitchFamily="65" charset="-120"/>
              </a:rPr>
              <a:t>108</a:t>
            </a:r>
            <a:r>
              <a:rPr lang="zh-TW" altLang="en-US" sz="2200" dirty="0">
                <a:latin typeface="標楷體" panose="03000509000000000000" pitchFamily="65" charset="-120"/>
              </a:rPr>
              <a:t>年</a:t>
            </a:r>
            <a:r>
              <a:rPr lang="en-US" altLang="zh-TW" sz="2200" dirty="0">
                <a:latin typeface="標楷體" panose="03000509000000000000" pitchFamily="65" charset="-120"/>
              </a:rPr>
              <a:t>7</a:t>
            </a:r>
            <a:r>
              <a:rPr lang="zh-TW" altLang="en-US" sz="2200" dirty="0">
                <a:latin typeface="標楷體" panose="03000509000000000000" pitchFamily="65" charset="-120"/>
              </a:rPr>
              <a:t>月</a:t>
            </a:r>
            <a:r>
              <a:rPr lang="en-US" altLang="zh-TW" sz="2200" dirty="0">
                <a:latin typeface="標楷體" panose="03000509000000000000" pitchFamily="65" charset="-120"/>
              </a:rPr>
              <a:t>17</a:t>
            </a:r>
            <a:r>
              <a:rPr lang="zh-TW" altLang="en-US" sz="2200" dirty="0">
                <a:latin typeface="標楷體" panose="03000509000000000000" pitchFamily="65" charset="-120"/>
              </a:rPr>
              <a:t>日在臺北高等行政法院達成訴訟上和解 </a:t>
            </a:r>
            <a:r>
              <a:rPr lang="en-US" altLang="zh-TW" sz="2200" dirty="0">
                <a:latin typeface="Poiret One" panose="00000500000000000000" pitchFamily="2" charset="0"/>
              </a:rPr>
              <a:t>(</a:t>
            </a:r>
            <a:r>
              <a:rPr lang="en-US" altLang="zh-TW" sz="2200" dirty="0">
                <a:latin typeface="標楷體" panose="03000509000000000000" pitchFamily="65" charset="-120"/>
              </a:rPr>
              <a:t>107</a:t>
            </a:r>
            <a:r>
              <a:rPr lang="zh-TW" altLang="en-US" sz="2200" dirty="0">
                <a:latin typeface="標楷體" panose="03000509000000000000" pitchFamily="65" charset="-120"/>
              </a:rPr>
              <a:t>年度訴更二字第</a:t>
            </a:r>
            <a:r>
              <a:rPr lang="en-US" altLang="zh-TW" sz="2200" dirty="0">
                <a:latin typeface="標楷體" panose="03000509000000000000" pitchFamily="65" charset="-120"/>
              </a:rPr>
              <a:t>76</a:t>
            </a:r>
            <a:r>
              <a:rPr lang="zh-TW" altLang="en-US" sz="2200" dirty="0">
                <a:latin typeface="標楷體" panose="03000509000000000000" pitchFamily="65" charset="-120"/>
              </a:rPr>
              <a:t>號</a:t>
            </a:r>
            <a:r>
              <a:rPr lang="en-US" altLang="zh-TW" sz="2200" dirty="0">
                <a:latin typeface="Poiret One" panose="00000500000000000000" pitchFamily="2" charset="0"/>
              </a:rPr>
              <a:t>)</a:t>
            </a:r>
            <a:r>
              <a:rPr lang="zh-TW" altLang="en-US" sz="2200" dirty="0">
                <a:latin typeface="Poiret One" panose="00000500000000000000" pitchFamily="2" charset="0"/>
              </a:rPr>
              <a:t>。</a:t>
            </a:r>
            <a:endParaRPr lang="en-US" altLang="zh-TW" sz="2200" dirty="0">
              <a:latin typeface="標楷體" panose="03000509000000000000" pitchFamily="65" charset="-120"/>
            </a:endParaRPr>
          </a:p>
          <a:p>
            <a:pPr algn="just">
              <a:lnSpc>
                <a:spcPct val="100000"/>
              </a:lnSpc>
            </a:pPr>
            <a:r>
              <a:rPr lang="zh-TW" altLang="en-US" b="1" dirty="0">
                <a:latin typeface="標楷體" panose="03000509000000000000" pitchFamily="65" charset="-120"/>
              </a:rPr>
              <a:t>判決要旨</a:t>
            </a:r>
            <a:endParaRPr lang="en-US" altLang="zh-TW" b="1" dirty="0">
              <a:latin typeface="標楷體" panose="03000509000000000000" pitchFamily="65" charset="-120"/>
            </a:endParaRPr>
          </a:p>
          <a:p>
            <a:pPr lvl="1" algn="just">
              <a:lnSpc>
                <a:spcPct val="100000"/>
              </a:lnSpc>
            </a:pPr>
            <a:r>
              <a:rPr lang="zh-TW" altLang="en-US" sz="2200" dirty="0">
                <a:latin typeface="標楷體" panose="03000509000000000000" pitchFamily="65" charset="-120"/>
              </a:rPr>
              <a:t>證人談話筆錄疑似疲勞訊問，應傳喚關係人到庭釐清。</a:t>
            </a:r>
            <a:endParaRPr lang="en-US" altLang="zh-TW" sz="2200" dirty="0">
              <a:latin typeface="標楷體" panose="03000509000000000000" pitchFamily="65" charset="-120"/>
            </a:endParaRPr>
          </a:p>
          <a:p>
            <a:pPr lvl="1" algn="just">
              <a:lnSpc>
                <a:spcPct val="100000"/>
              </a:lnSpc>
            </a:pPr>
            <a:r>
              <a:rPr lang="zh-TW" altLang="en-US" sz="2200" dirty="0">
                <a:latin typeface="標楷體" panose="03000509000000000000" pitchFamily="65" charset="-120"/>
              </a:rPr>
              <a:t>稅局認定匯款金流構成盈餘分派的主張，與股東持股比例與按月分派等客觀事證，並不相符。</a:t>
            </a:r>
            <a:endParaRPr lang="en-US" altLang="zh-TW" sz="2200" dirty="0">
              <a:latin typeface="標楷體" panose="03000509000000000000" pitchFamily="65" charset="-120"/>
            </a:endParaRPr>
          </a:p>
          <a:p>
            <a:pPr marL="0" indent="0">
              <a:buNone/>
            </a:pPr>
            <a:endParaRPr lang="en-US" altLang="zh-TW" sz="9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138</a:t>
            </a:fld>
            <a:endParaRPr kumimoji="0" lang="zh-TW" altLang="en-US" sz="1400" b="1" i="0" u="none" strike="noStrike" kern="1200" cap="none" spc="0" normalizeH="0" baseline="0" noProof="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5792900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09954"/>
            <a:ext cx="10058400" cy="5964599"/>
          </a:xfrm>
        </p:spPr>
        <p:txBody>
          <a:bodyPr>
            <a:normAutofit fontScale="92500" lnSpcReduction="10000"/>
          </a:bodyPr>
          <a:lstStyle/>
          <a:p>
            <a:pPr lvl="1">
              <a:lnSpc>
                <a:spcPct val="110000"/>
              </a:lnSpc>
            </a:pPr>
            <a:r>
              <a:rPr lang="zh-TW" altLang="en-US" sz="2200" dirty="0">
                <a:latin typeface="標楷體" panose="03000509000000000000" pitchFamily="65" charset="-120"/>
              </a:rPr>
              <a:t>乙既僅登記為</a:t>
            </a:r>
            <a:r>
              <a:rPr lang="en-US" altLang="zh-TW" sz="2200" dirty="0">
                <a:latin typeface="標楷體" panose="03000509000000000000" pitchFamily="65" charset="-120"/>
              </a:rPr>
              <a:t>X</a:t>
            </a:r>
            <a:r>
              <a:rPr lang="zh-TW" altLang="en-US" sz="2200" dirty="0">
                <a:latin typeface="標楷體" panose="03000509000000000000" pitchFamily="65" charset="-120"/>
              </a:rPr>
              <a:t>公司及</a:t>
            </a:r>
            <a:r>
              <a:rPr lang="en-US" altLang="zh-TW" sz="2200" dirty="0">
                <a:latin typeface="標楷體" panose="03000509000000000000" pitchFamily="65" charset="-120"/>
              </a:rPr>
              <a:t>Y</a:t>
            </a:r>
            <a:r>
              <a:rPr lang="zh-TW" altLang="en-US" sz="2200" dirty="0">
                <a:latin typeface="標楷體" panose="03000509000000000000" pitchFamily="65" charset="-120"/>
              </a:rPr>
              <a:t>公司（均為有限公司）的股東，出資額分別為</a:t>
            </a:r>
            <a:r>
              <a:rPr lang="en-US" altLang="zh-TW" sz="2200" dirty="0">
                <a:latin typeface="標楷體" panose="03000509000000000000" pitchFamily="65" charset="-120"/>
              </a:rPr>
              <a:t>250</a:t>
            </a:r>
            <a:r>
              <a:rPr lang="zh-TW" altLang="en-US" sz="2200" dirty="0">
                <a:latin typeface="標楷體" panose="03000509000000000000" pitchFamily="65" charset="-120"/>
              </a:rPr>
              <a:t>萬元及</a:t>
            </a:r>
            <a:r>
              <a:rPr lang="en-US" altLang="zh-TW" sz="2200" dirty="0">
                <a:latin typeface="標楷體" panose="03000509000000000000" pitchFamily="65" charset="-120"/>
              </a:rPr>
              <a:t>50</a:t>
            </a:r>
            <a:r>
              <a:rPr lang="zh-TW" altLang="en-US" sz="2200" dirty="0">
                <a:latin typeface="標楷體" panose="03000509000000000000" pitchFamily="65" charset="-120"/>
              </a:rPr>
              <a:t>萬元，則其超過此登記出資額，透過訴外人帳戶所提供給</a:t>
            </a:r>
            <a:r>
              <a:rPr lang="en-US" altLang="zh-TW" sz="2200" dirty="0">
                <a:latin typeface="標楷體" panose="03000509000000000000" pitchFamily="65" charset="-120"/>
              </a:rPr>
              <a:t>X</a:t>
            </a:r>
            <a:r>
              <a:rPr lang="zh-TW" altLang="en-US" sz="2200" dirty="0">
                <a:latin typeface="標楷體" panose="03000509000000000000" pitchFamily="65" charset="-120"/>
              </a:rPr>
              <a:t>公司使用的資金（</a:t>
            </a:r>
            <a:r>
              <a:rPr lang="zh-TW" altLang="en-US" sz="2400" dirty="0">
                <a:latin typeface="標楷體" panose="03000509000000000000" pitchFamily="65" charset="-120"/>
              </a:rPr>
              <a:t>乙</a:t>
            </a:r>
            <a:r>
              <a:rPr lang="zh-TW" altLang="en-US" sz="2200" dirty="0">
                <a:latin typeface="標楷體" panose="03000509000000000000" pitchFamily="65" charset="-120"/>
              </a:rPr>
              <a:t>供</a:t>
            </a:r>
            <a:r>
              <a:rPr lang="en-US" altLang="zh-TW" sz="2200" dirty="0">
                <a:latin typeface="標楷體" panose="03000509000000000000" pitchFamily="65" charset="-120"/>
              </a:rPr>
              <a:t>Y</a:t>
            </a:r>
            <a:r>
              <a:rPr lang="zh-TW" altLang="en-US" sz="2200" dirty="0">
                <a:latin typeface="標楷體" panose="03000509000000000000" pitchFamily="65" charset="-120"/>
              </a:rPr>
              <a:t>公司使用的資金實際有多少，尚待查明），及直接匯入旅館籌備處帳戶，供</a:t>
            </a:r>
            <a:r>
              <a:rPr lang="en-US" altLang="zh-TW" sz="2200" dirty="0">
                <a:latin typeface="標楷體" panose="03000509000000000000" pitchFamily="65" charset="-120"/>
              </a:rPr>
              <a:t>Z</a:t>
            </a:r>
            <a:r>
              <a:rPr lang="zh-TW" altLang="en-US" sz="2200" dirty="0">
                <a:latin typeface="標楷體" panose="03000509000000000000" pitchFamily="65" charset="-120"/>
              </a:rPr>
              <a:t>公司（亦為有限公司，乙未登記為股東）使用之資金，無論其性質為股東個人間的借款、股東與公司間的借款、非股東與公司間的借款或係乙私下的投資行為（隱名出資），均無須依循減資或解散清算的程序，即得取回。原判決徒以乙於賦稅署之談話紀錄內容，坦承其有投資於</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Y</a:t>
            </a:r>
            <a:r>
              <a:rPr lang="zh-TW" altLang="en-US" sz="2200" dirty="0">
                <a:latin typeface="標楷體" panose="03000509000000000000" pitchFamily="65" charset="-120"/>
              </a:rPr>
              <a:t>公司及</a:t>
            </a:r>
            <a:r>
              <a:rPr lang="en-US" altLang="zh-TW" sz="2200" dirty="0">
                <a:latin typeface="標楷體" panose="03000509000000000000" pitchFamily="65" charset="-120"/>
              </a:rPr>
              <a:t>Z</a:t>
            </a:r>
            <a:r>
              <a:rPr lang="zh-TW" altLang="en-US" sz="2200" dirty="0">
                <a:latin typeface="標楷體" panose="03000509000000000000" pitchFamily="65" charset="-120"/>
              </a:rPr>
              <a:t>公司，再對照乙於</a:t>
            </a:r>
            <a:r>
              <a:rPr lang="en-US" altLang="zh-TW" sz="2200" dirty="0">
                <a:latin typeface="標楷體" panose="03000509000000000000" pitchFamily="65" charset="-120"/>
              </a:rPr>
              <a:t>94</a:t>
            </a:r>
            <a:r>
              <a:rPr lang="zh-TW" altLang="en-US" sz="2200" dirty="0">
                <a:latin typeface="標楷體" panose="03000509000000000000" pitchFamily="65" charset="-120"/>
              </a:rPr>
              <a:t>年度自</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Y</a:t>
            </a:r>
            <a:r>
              <a:rPr lang="zh-TW" altLang="en-US" sz="2200" dirty="0">
                <a:latin typeface="標楷體" panose="03000509000000000000" pitchFamily="65" charset="-120"/>
              </a:rPr>
              <a:t>公司、</a:t>
            </a:r>
            <a:r>
              <a:rPr lang="en-US" altLang="zh-TW" sz="2200" dirty="0">
                <a:latin typeface="標楷體" panose="03000509000000000000" pitchFamily="65" charset="-120"/>
              </a:rPr>
              <a:t>Z</a:t>
            </a:r>
            <a:r>
              <a:rPr lang="zh-TW" altLang="en-US" sz="2200" dirty="0">
                <a:latin typeface="標楷體" panose="03000509000000000000" pitchFamily="65" charset="-120"/>
              </a:rPr>
              <a:t>公司等</a:t>
            </a:r>
            <a:r>
              <a:rPr lang="en-US" altLang="zh-TW" sz="2200" dirty="0">
                <a:latin typeface="標楷體" panose="03000509000000000000" pitchFamily="65" charset="-120"/>
              </a:rPr>
              <a:t>3</a:t>
            </a:r>
            <a:r>
              <a:rPr lang="zh-TW" altLang="en-US" sz="2200" dirty="0">
                <a:latin typeface="標楷體" panose="03000509000000000000" pitchFamily="65" charset="-120"/>
              </a:rPr>
              <a:t>家公司，經常性、規律性、固定性及於每月均按固定比例取得之款項，即認定乙所取得之款項為該等公司之營利所得之分配云云，而排除取回隱名出資款（亦係按固定比例取回）之可能，卻未說明其理由；排除收取借貸本息之可能，卻僅論述乙主張從</a:t>
            </a:r>
            <a:r>
              <a:rPr lang="en-US" altLang="zh-TW" sz="2200" dirty="0">
                <a:latin typeface="標楷體" panose="03000509000000000000" pitchFamily="65" charset="-120"/>
              </a:rPr>
              <a:t>X</a:t>
            </a:r>
            <a:r>
              <a:rPr lang="zh-TW" altLang="en-US" sz="2200" dirty="0">
                <a:latin typeface="標楷體" panose="03000509000000000000" pitchFamily="65" charset="-120"/>
              </a:rPr>
              <a:t>公司、</a:t>
            </a:r>
            <a:r>
              <a:rPr lang="en-US" altLang="zh-TW" sz="2200" dirty="0">
                <a:latin typeface="標楷體" panose="03000509000000000000" pitchFamily="65" charset="-120"/>
              </a:rPr>
              <a:t>Z</a:t>
            </a:r>
            <a:r>
              <a:rPr lang="zh-TW" altLang="en-US" sz="2200" dirty="0">
                <a:latin typeface="標楷體" panose="03000509000000000000" pitchFamily="65" charset="-120"/>
              </a:rPr>
              <a:t>公司收取借款利息為不可採，自嫌率斷。</a:t>
            </a:r>
            <a:endParaRPr lang="en-US" altLang="zh-TW" sz="2200" dirty="0">
              <a:latin typeface="標楷體" panose="03000509000000000000" pitchFamily="65" charset="-120"/>
            </a:endParaRPr>
          </a:p>
          <a:p>
            <a:pPr lvl="1">
              <a:lnSpc>
                <a:spcPct val="110000"/>
              </a:lnSpc>
            </a:pPr>
            <a:endParaRPr lang="en-US" altLang="zh-TW" sz="1000" dirty="0">
              <a:latin typeface="標楷體" panose="03000509000000000000" pitchFamily="65" charset="-120"/>
            </a:endParaRPr>
          </a:p>
          <a:p>
            <a:pPr lvl="1">
              <a:lnSpc>
                <a:spcPct val="110000"/>
              </a:lnSpc>
            </a:pPr>
            <a:r>
              <a:rPr lang="zh-TW" altLang="en-US" sz="2200" dirty="0">
                <a:latin typeface="標楷體" panose="03000509000000000000" pitchFamily="65" charset="-120"/>
              </a:rPr>
              <a:t>原判決無異於事證不明時，以乙違反協力義務，而將課稅要件事實（盈餘分派）的客觀舉證責任轉換由納稅義務人即乙負擔，先推定盈餘分派事實的存在，再令否認此事實的乙，就其主張的借款返還事實負擔舉證責任，因借貸事實關係不明，即使乙承擔法院認定其主張事實不存在的不利益。原判決論證方法顯有違反舉證責任分配法則。且乙每月均按固定比例取得匯款的原因多端，除盈餘分配外，有可能係借貸本息之償還，或隱名出資款之取回，或出於其他不詳原因，原判決徒以乙主張系爭款項為借款之返還，要難採信，即推論其係盈餘之分派，亦有違論理法則。</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139</a:t>
            </a:fld>
            <a:endParaRPr lang="zh-TW" altLang="en-US"/>
          </a:p>
        </p:txBody>
      </p:sp>
    </p:spTree>
    <p:extLst>
      <p:ext uri="{BB962C8B-B14F-4D97-AF65-F5344CB8AC3E}">
        <p14:creationId xmlns:p14="http://schemas.microsoft.com/office/powerpoint/2010/main" val="247643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79519B48-F966-894D-8702-2986A776CFC8}"/>
              </a:ext>
            </a:extLst>
          </p:cNvPr>
          <p:cNvSpPr>
            <a:spLocks noGrp="1"/>
          </p:cNvSpPr>
          <p:nvPr>
            <p:ph idx="1"/>
          </p:nvPr>
        </p:nvSpPr>
        <p:spPr>
          <a:xfrm>
            <a:off x="331166" y="1104900"/>
            <a:ext cx="11534403" cy="5095241"/>
          </a:xfrm>
        </p:spPr>
        <p:txBody>
          <a:bodyPr>
            <a:normAutofit/>
          </a:bodyPr>
          <a:lstStyle/>
          <a:p>
            <a:r>
              <a:rPr lang="zh-TW" altLang="en-US" sz="2800" b="1" dirty="0"/>
              <a:t>判決主文</a:t>
            </a:r>
            <a:r>
              <a:rPr lang="zh-TW" altLang="en-US" sz="2800" b="1" dirty="0">
                <a:latin typeface="Poiret One" panose="00000500000000000000" pitchFamily="2" charset="0"/>
              </a:rPr>
              <a:t>：</a:t>
            </a:r>
            <a:r>
              <a:rPr lang="zh-TW" altLang="en-US" sz="2800" dirty="0"/>
              <a:t>財政部中華民國</a:t>
            </a:r>
            <a:r>
              <a:rPr lang="en-US" altLang="zh-TW" sz="2800" dirty="0"/>
              <a:t>66</a:t>
            </a:r>
            <a:r>
              <a:rPr lang="zh-TW" altLang="en-US" sz="2800" dirty="0"/>
              <a:t>年</a:t>
            </a:r>
            <a:r>
              <a:rPr lang="en-US" altLang="zh-TW" sz="2800" dirty="0"/>
              <a:t>3</a:t>
            </a:r>
            <a:r>
              <a:rPr lang="zh-TW" altLang="en-US" sz="2800" dirty="0"/>
              <a:t>月</a:t>
            </a:r>
            <a:r>
              <a:rPr lang="en-US" altLang="zh-TW" sz="2800" dirty="0"/>
              <a:t>9</a:t>
            </a:r>
            <a:r>
              <a:rPr lang="zh-TW" altLang="en-US" sz="2800" dirty="0"/>
              <a:t>日台財稅第</a:t>
            </a:r>
            <a:r>
              <a:rPr lang="en-US" altLang="zh-TW" sz="2800" dirty="0"/>
              <a:t>31580</a:t>
            </a:r>
            <a:r>
              <a:rPr lang="zh-TW" altLang="en-US" sz="2800" dirty="0"/>
              <a:t>號函，與憲法第</a:t>
            </a:r>
            <a:r>
              <a:rPr lang="en-US" altLang="zh-TW" sz="2800" dirty="0"/>
              <a:t>19</a:t>
            </a:r>
            <a:r>
              <a:rPr lang="zh-TW" altLang="en-US" sz="2800" dirty="0"/>
              <a:t>條租稅法律主義尚無牴觸，亦不生違反憲法第</a:t>
            </a:r>
            <a:r>
              <a:rPr lang="en-US" altLang="zh-TW" sz="2800" dirty="0"/>
              <a:t>7</a:t>
            </a:r>
            <a:r>
              <a:rPr lang="zh-TW" altLang="en-US" sz="2800" dirty="0"/>
              <a:t>條平等原則之問題。惟所得稅法第</a:t>
            </a:r>
            <a:r>
              <a:rPr lang="en-US" altLang="zh-TW" sz="2800" dirty="0"/>
              <a:t>39</a:t>
            </a:r>
            <a:r>
              <a:rPr lang="zh-TW" altLang="en-US" sz="2800" dirty="0"/>
              <a:t>條第</a:t>
            </a:r>
            <a:r>
              <a:rPr lang="en-US" altLang="zh-TW" sz="2800" dirty="0"/>
              <a:t>1</a:t>
            </a:r>
            <a:r>
              <a:rPr lang="zh-TW" altLang="en-US" sz="2800" dirty="0"/>
              <a:t>項但書規定之跨年度盈虧互抵制度，其政策選擇影響國家財政、經濟與產業發展，並涉及人民之租稅負擔，為避免疑義，有關該管稽徵機關核定各期虧損之基準，仍以法律或法律具體明確授權之命令予以明定為宜。</a:t>
            </a:r>
            <a:endParaRPr lang="en-US" altLang="zh-TW" sz="2800" dirty="0"/>
          </a:p>
          <a:p>
            <a:r>
              <a:rPr lang="zh-TW" altLang="en-US" b="0" i="0" dirty="0">
                <a:solidFill>
                  <a:srgbClr val="000000"/>
                </a:solidFill>
                <a:effectLst/>
                <a:latin typeface="細明體" panose="02020509000000000000" pitchFamily="49" charset="-120"/>
                <a:ea typeface="細明體" panose="02020509000000000000" pitchFamily="49" charset="-120"/>
              </a:rPr>
              <a:t>系爭函</a:t>
            </a:r>
            <a:r>
              <a:rPr lang="zh-TW" altLang="en-US" b="0" i="0" dirty="0">
                <a:solidFill>
                  <a:srgbClr val="000000"/>
                </a:solidFill>
                <a:effectLst/>
                <a:latin typeface="Poiret One" panose="00000500000000000000" pitchFamily="2" charset="0"/>
                <a:ea typeface="細明體" panose="02020509000000000000" pitchFamily="49" charset="-120"/>
              </a:rPr>
              <a:t>：</a:t>
            </a:r>
            <a:r>
              <a:rPr lang="zh-TW" altLang="en-US" b="0" i="0" dirty="0">
                <a:solidFill>
                  <a:srgbClr val="000000"/>
                </a:solidFill>
                <a:effectLst/>
                <a:latin typeface="細明體" panose="02020509000000000000" pitchFamily="49" charset="-120"/>
                <a:ea typeface="細明體" panose="02020509000000000000" pitchFamily="49" charset="-120"/>
              </a:rPr>
              <a:t>「公司組織之營利事業適用所得稅法第</a:t>
            </a:r>
            <a:r>
              <a:rPr lang="en-US" altLang="zh-TW" b="0" i="0" dirty="0">
                <a:solidFill>
                  <a:srgbClr val="000000"/>
                </a:solidFill>
                <a:effectLst/>
                <a:latin typeface="細明體" panose="02020509000000000000" pitchFamily="49" charset="-120"/>
                <a:ea typeface="細明體" panose="02020509000000000000" pitchFamily="49" charset="-120"/>
              </a:rPr>
              <a:t>39</a:t>
            </a:r>
            <a:r>
              <a:rPr lang="zh-TW" altLang="en-US" b="0" i="0" dirty="0">
                <a:solidFill>
                  <a:srgbClr val="000000"/>
                </a:solidFill>
                <a:effectLst/>
                <a:latin typeface="細明體" panose="02020509000000000000" pitchFamily="49" charset="-120"/>
                <a:ea typeface="細明體" panose="02020509000000000000" pitchFamily="49" charset="-120"/>
              </a:rPr>
              <a:t>條規定，自本年度純益額中扣除前</a:t>
            </a:r>
            <a:r>
              <a:rPr lang="en-US" altLang="zh-TW" b="0" i="0" dirty="0">
                <a:solidFill>
                  <a:srgbClr val="000000"/>
                </a:solidFill>
                <a:effectLst/>
                <a:latin typeface="細明體" panose="02020509000000000000" pitchFamily="49" charset="-120"/>
                <a:ea typeface="細明體" panose="02020509000000000000" pitchFamily="49" charset="-120"/>
              </a:rPr>
              <a:t>3</a:t>
            </a:r>
            <a:r>
              <a:rPr lang="zh-TW" altLang="en-US" b="0" i="0" dirty="0">
                <a:solidFill>
                  <a:srgbClr val="000000"/>
                </a:solidFill>
                <a:effectLst/>
                <a:latin typeface="細明體" panose="02020509000000000000" pitchFamily="49" charset="-120"/>
                <a:ea typeface="細明體" panose="02020509000000000000" pitchFamily="49" charset="-120"/>
              </a:rPr>
              <a:t>年（現為</a:t>
            </a:r>
            <a:r>
              <a:rPr lang="en-US" altLang="zh-TW" b="0" i="0" dirty="0">
                <a:solidFill>
                  <a:srgbClr val="000000"/>
                </a:solidFill>
                <a:effectLst/>
                <a:latin typeface="細明體" panose="02020509000000000000" pitchFamily="49" charset="-120"/>
                <a:ea typeface="細明體" panose="02020509000000000000" pitchFamily="49" charset="-120"/>
              </a:rPr>
              <a:t>10</a:t>
            </a:r>
            <a:r>
              <a:rPr lang="zh-TW" altLang="en-US" b="0" i="0" dirty="0">
                <a:solidFill>
                  <a:srgbClr val="000000"/>
                </a:solidFill>
                <a:effectLst/>
                <a:latin typeface="細明體" panose="02020509000000000000" pitchFamily="49" charset="-120"/>
                <a:ea typeface="細明體" panose="02020509000000000000" pitchFamily="49" charset="-120"/>
              </a:rPr>
              <a:t>年）各期核定虧損者，應將各該期依同法第</a:t>
            </a:r>
            <a:r>
              <a:rPr lang="en-US" altLang="zh-TW" b="0" i="0" dirty="0">
                <a:solidFill>
                  <a:srgbClr val="000000"/>
                </a:solidFill>
                <a:effectLst/>
                <a:latin typeface="細明體" panose="02020509000000000000" pitchFamily="49" charset="-120"/>
                <a:ea typeface="細明體" panose="02020509000000000000" pitchFamily="49" charset="-120"/>
              </a:rPr>
              <a:t>42</a:t>
            </a:r>
            <a:r>
              <a:rPr lang="zh-TW" altLang="en-US" b="0" i="0" dirty="0">
                <a:solidFill>
                  <a:srgbClr val="000000"/>
                </a:solidFill>
                <a:effectLst/>
                <a:latin typeface="細明體" panose="02020509000000000000" pitchFamily="49" charset="-120"/>
                <a:ea typeface="細明體" panose="02020509000000000000" pitchFamily="49" charset="-120"/>
              </a:rPr>
              <a:t>條規定免計入所得額之投資收益，先行抵減各 該期之核定虧損後，再以虧損之餘額，自本年度純益額中扣 除。」</a:t>
            </a:r>
            <a:endParaRPr lang="zh-TW" altLang="en-US" dirty="0"/>
          </a:p>
        </p:txBody>
      </p:sp>
      <p:sp>
        <p:nvSpPr>
          <p:cNvPr id="3" name="標題 2">
            <a:extLst>
              <a:ext uri="{FF2B5EF4-FFF2-40B4-BE49-F238E27FC236}">
                <a16:creationId xmlns:a16="http://schemas.microsoft.com/office/drawing/2014/main" id="{DD7EA2CB-5D98-E130-1780-C9FEC8BF0B31}"/>
              </a:ext>
            </a:extLst>
          </p:cNvPr>
          <p:cNvSpPr>
            <a:spLocks noGrp="1"/>
          </p:cNvSpPr>
          <p:nvPr>
            <p:ph type="title"/>
          </p:nvPr>
        </p:nvSpPr>
        <p:spPr>
          <a:xfrm>
            <a:off x="313537" y="552450"/>
            <a:ext cx="11547297" cy="476250"/>
          </a:xfrm>
        </p:spPr>
        <p:txBody>
          <a:bodyPr>
            <a:normAutofit fontScale="90000"/>
          </a:bodyPr>
          <a:lstStyle/>
          <a:p>
            <a:endParaRPr lang="zh-TW" altLang="en-US" dirty="0"/>
          </a:p>
        </p:txBody>
      </p:sp>
    </p:spTree>
    <p:extLst>
      <p:ext uri="{BB962C8B-B14F-4D97-AF65-F5344CB8AC3E}">
        <p14:creationId xmlns:p14="http://schemas.microsoft.com/office/powerpoint/2010/main" val="3783799312"/>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165</a:t>
            </a:r>
            <a:r>
              <a:rPr lang="zh-TW" altLang="en-US" dirty="0"/>
              <a:t>號判決</a:t>
            </a:r>
            <a:br>
              <a:rPr lang="en-US" altLang="zh-TW" dirty="0"/>
            </a:br>
            <a:r>
              <a:rPr lang="en-US" altLang="zh-TW" dirty="0"/>
              <a:t>——</a:t>
            </a:r>
            <a:r>
              <a:rPr lang="zh-TW" altLang="en-US" dirty="0"/>
              <a:t>推計課稅的前提要件</a:t>
            </a:r>
          </a:p>
        </p:txBody>
      </p:sp>
      <p:sp>
        <p:nvSpPr>
          <p:cNvPr id="3" name="內容版面配置區 2"/>
          <p:cNvSpPr>
            <a:spLocks noGrp="1"/>
          </p:cNvSpPr>
          <p:nvPr>
            <p:ph idx="1"/>
          </p:nvPr>
        </p:nvSpPr>
        <p:spPr>
          <a:xfrm>
            <a:off x="493059" y="1326776"/>
            <a:ext cx="11358282" cy="5432611"/>
          </a:xfrm>
        </p:spPr>
        <p:txBody>
          <a:bodyPr>
            <a:normAutofit fontScale="92500" lnSpcReduction="10000"/>
          </a:bodyPr>
          <a:lstStyle/>
          <a:p>
            <a:pPr hangingPunct="0">
              <a:lnSpc>
                <a:spcPct val="100000"/>
              </a:lnSpc>
            </a:pPr>
            <a:r>
              <a:rPr lang="zh-TW" altLang="en-US" sz="2600" dirty="0">
                <a:latin typeface="標楷體" panose="03000509000000000000" pitchFamily="65" charset="-120"/>
              </a:rPr>
              <a:t>事實概要</a:t>
            </a:r>
            <a:endParaRPr lang="en-US" altLang="zh-TW" sz="2600" dirty="0">
              <a:latin typeface="標楷體" panose="03000509000000000000" pitchFamily="65" charset="-120"/>
            </a:endParaRPr>
          </a:p>
          <a:p>
            <a:pPr marL="274320" lvl="1" indent="0" hangingPunct="0">
              <a:lnSpc>
                <a:spcPct val="100000"/>
              </a:lnSpc>
              <a:buNone/>
            </a:pPr>
            <a:r>
              <a:rPr lang="en-US" altLang="zh-TW" sz="2300" dirty="0">
                <a:latin typeface="標楷體" panose="03000509000000000000" pitchFamily="65" charset="-120"/>
              </a:rPr>
              <a:t>J</a:t>
            </a:r>
            <a:r>
              <a:rPr lang="zh-TW" altLang="en-US" sz="2300" dirty="0">
                <a:latin typeface="標楷體" panose="03000509000000000000" pitchFamily="65" charset="-120"/>
              </a:rPr>
              <a:t>公司經營金屬手工具製造業，</a:t>
            </a:r>
            <a:r>
              <a:rPr lang="en-US" altLang="zh-TW" sz="2300" dirty="0">
                <a:latin typeface="標楷體" panose="03000509000000000000" pitchFamily="65" charset="-120"/>
              </a:rPr>
              <a:t>101</a:t>
            </a:r>
            <a:r>
              <a:rPr lang="zh-TW" altLang="en-US" sz="2300" dirty="0">
                <a:latin typeface="標楷體" panose="03000509000000000000" pitchFamily="65" charset="-120"/>
              </a:rPr>
              <a:t>年度申報虧損</a:t>
            </a:r>
            <a:r>
              <a:rPr lang="en-US" altLang="zh-TW" sz="2300" dirty="0">
                <a:latin typeface="標楷體" panose="03000509000000000000" pitchFamily="65" charset="-120"/>
              </a:rPr>
              <a:t>828</a:t>
            </a:r>
            <a:r>
              <a:rPr lang="zh-TW" altLang="en-US" sz="2300" dirty="0">
                <a:latin typeface="標楷體" panose="03000509000000000000" pitchFamily="65" charset="-120"/>
              </a:rPr>
              <a:t>萬餘元，稅局以</a:t>
            </a:r>
            <a:r>
              <a:rPr lang="en-US" altLang="zh-TW" sz="2300" dirty="0">
                <a:latin typeface="標楷體" panose="03000509000000000000" pitchFamily="65" charset="-120"/>
              </a:rPr>
              <a:t>J</a:t>
            </a:r>
            <a:r>
              <a:rPr lang="zh-TW" altLang="en-US" sz="2300" dirty="0">
                <a:latin typeface="標楷體" panose="03000509000000000000" pitchFamily="65" charset="-120"/>
              </a:rPr>
              <a:t>公司列報的營業成本無法勾稽查核，乃按同業利潤淨利率</a:t>
            </a:r>
            <a:r>
              <a:rPr lang="en-US" altLang="zh-TW" sz="2300" dirty="0">
                <a:latin typeface="標楷體" panose="03000509000000000000" pitchFamily="65" charset="-120"/>
              </a:rPr>
              <a:t>7%</a:t>
            </a:r>
            <a:r>
              <a:rPr lang="zh-TW" altLang="en-US" sz="2300" dirty="0">
                <a:latin typeface="標楷體" panose="03000509000000000000" pitchFamily="65" charset="-120"/>
              </a:rPr>
              <a:t>，核算營業淨利</a:t>
            </a:r>
            <a:r>
              <a:rPr lang="en-US" altLang="zh-TW" sz="2300" dirty="0">
                <a:latin typeface="標楷體" panose="03000509000000000000" pitchFamily="65" charset="-120"/>
              </a:rPr>
              <a:t>1,044</a:t>
            </a:r>
            <a:r>
              <a:rPr lang="zh-TW" altLang="en-US" sz="2300" dirty="0">
                <a:latin typeface="標楷體" panose="03000509000000000000" pitchFamily="65" charset="-120"/>
              </a:rPr>
              <a:t>萬餘元，減除已扣繳稅額後，應補</a:t>
            </a:r>
            <a:r>
              <a:rPr lang="en-US" altLang="zh-TW" sz="2300" dirty="0">
                <a:latin typeface="標楷體" panose="03000509000000000000" pitchFamily="65" charset="-120"/>
              </a:rPr>
              <a:t>36</a:t>
            </a:r>
            <a:r>
              <a:rPr lang="zh-TW" altLang="en-US" sz="2300" dirty="0">
                <a:latin typeface="標楷體" panose="03000509000000000000" pitchFamily="65" charset="-120"/>
              </a:rPr>
              <a:t>萬餘元營所稅。</a:t>
            </a:r>
            <a:r>
              <a:rPr lang="en-US" altLang="zh-TW" sz="2300" dirty="0">
                <a:latin typeface="標楷體" panose="03000509000000000000" pitchFamily="65" charset="-120"/>
              </a:rPr>
              <a:t>J</a:t>
            </a:r>
            <a:r>
              <a:rPr lang="zh-TW" altLang="en-US" sz="2300" dirty="0">
                <a:latin typeface="標楷體" panose="03000509000000000000" pitchFamily="65" charset="-120"/>
              </a:rPr>
              <a:t>公司</a:t>
            </a:r>
            <a:r>
              <a:rPr lang="zh-TW" altLang="en-US" sz="2300" dirty="0"/>
              <a:t>不服，循序提起行政訴訟。經原審法院判決駁回後，乃提起上訴。嗣</a:t>
            </a:r>
            <a:r>
              <a:rPr lang="zh-TW" altLang="en-US" sz="2300" dirty="0">
                <a:latin typeface="標楷體" panose="03000509000000000000" pitchFamily="65" charset="-120"/>
              </a:rPr>
              <a:t>經最高行政法院判決廢棄原判決，並發回原審法院。於</a:t>
            </a:r>
            <a:r>
              <a:rPr lang="en-US" altLang="zh-TW" sz="2300" dirty="0">
                <a:latin typeface="標楷體" panose="03000509000000000000" pitchFamily="65" charset="-120"/>
              </a:rPr>
              <a:t>107</a:t>
            </a:r>
            <a:r>
              <a:rPr lang="zh-TW" altLang="en-US" sz="2300" dirty="0">
                <a:latin typeface="標楷體" panose="03000509000000000000" pitchFamily="65" charset="-120"/>
              </a:rPr>
              <a:t>年</a:t>
            </a:r>
            <a:r>
              <a:rPr lang="en-US" altLang="zh-TW" sz="2300" dirty="0">
                <a:latin typeface="標楷體" panose="03000509000000000000" pitchFamily="65" charset="-120"/>
              </a:rPr>
              <a:t>12</a:t>
            </a:r>
            <a:r>
              <a:rPr lang="zh-TW" altLang="en-US" sz="2300" dirty="0">
                <a:latin typeface="標楷體" panose="03000509000000000000" pitchFamily="65" charset="-120"/>
              </a:rPr>
              <a:t>月</a:t>
            </a:r>
            <a:r>
              <a:rPr lang="en-US" altLang="zh-TW" sz="2300" dirty="0">
                <a:latin typeface="標楷體" panose="03000509000000000000" pitchFamily="65" charset="-120"/>
              </a:rPr>
              <a:t>6</a:t>
            </a:r>
            <a:r>
              <a:rPr lang="zh-TW" altLang="en-US" sz="2300" dirty="0">
                <a:latin typeface="標楷體" panose="03000509000000000000" pitchFamily="65" charset="-120"/>
              </a:rPr>
              <a:t>日在臺中高等行政法院達成訴訟上和解</a:t>
            </a:r>
            <a:r>
              <a:rPr lang="en-US" altLang="zh-TW" sz="2300" dirty="0">
                <a:latin typeface="Poiret One" panose="00000500000000000000" pitchFamily="2" charset="0"/>
              </a:rPr>
              <a:t>(</a:t>
            </a:r>
            <a:r>
              <a:rPr lang="en-US" altLang="zh-TW" sz="2300" dirty="0">
                <a:latin typeface="標楷體" panose="03000509000000000000" pitchFamily="65" charset="-120"/>
              </a:rPr>
              <a:t>107</a:t>
            </a:r>
            <a:r>
              <a:rPr lang="zh-TW" altLang="en-US" sz="2300" dirty="0">
                <a:latin typeface="標楷體" panose="03000509000000000000" pitchFamily="65" charset="-120"/>
              </a:rPr>
              <a:t>年度訴更一字第</a:t>
            </a:r>
            <a:r>
              <a:rPr lang="en-US" altLang="zh-TW" sz="2300" dirty="0">
                <a:latin typeface="標楷體" panose="03000509000000000000" pitchFamily="65" charset="-120"/>
              </a:rPr>
              <a:t>10</a:t>
            </a:r>
            <a:r>
              <a:rPr lang="zh-TW" altLang="en-US" sz="2300" dirty="0">
                <a:latin typeface="標楷體" panose="03000509000000000000" pitchFamily="65" charset="-120"/>
              </a:rPr>
              <a:t>號</a:t>
            </a:r>
            <a:r>
              <a:rPr lang="en-US" altLang="zh-TW" sz="2300" dirty="0">
                <a:latin typeface="Poiret One" panose="00000500000000000000" pitchFamily="2" charset="0"/>
              </a:rPr>
              <a:t>)</a:t>
            </a:r>
            <a:r>
              <a:rPr lang="zh-TW" altLang="en-US" sz="2300" dirty="0">
                <a:latin typeface="Poiret One" panose="00000500000000000000" pitchFamily="2" charset="0"/>
              </a:rPr>
              <a:t>。</a:t>
            </a:r>
            <a:endParaRPr lang="en-US" altLang="zh-TW" sz="2300" dirty="0">
              <a:latin typeface="標楷體" panose="03000509000000000000" pitchFamily="65" charset="-120"/>
            </a:endParaRPr>
          </a:p>
          <a:p>
            <a:pPr hangingPunct="0">
              <a:lnSpc>
                <a:spcPct val="100000"/>
              </a:lnSpc>
            </a:pPr>
            <a:r>
              <a:rPr lang="zh-TW" altLang="en-US" sz="2600" b="1" dirty="0">
                <a:latin typeface="標楷體" panose="03000509000000000000" pitchFamily="65" charset="-120"/>
              </a:rPr>
              <a:t>判決要旨</a:t>
            </a:r>
            <a:endParaRPr lang="en-US" altLang="zh-TW" sz="2600" b="1" dirty="0">
              <a:latin typeface="標楷體" panose="03000509000000000000" pitchFamily="65" charset="-120"/>
            </a:endParaRPr>
          </a:p>
          <a:p>
            <a:pPr hangingPunct="0">
              <a:lnSpc>
                <a:spcPct val="100000"/>
              </a:lnSpc>
            </a:pPr>
            <a:r>
              <a:rPr lang="zh-TW" altLang="en-US" sz="2300" dirty="0">
                <a:latin typeface="標楷體" panose="03000509000000000000" pitchFamily="65" charset="-120"/>
              </a:rPr>
              <a:t>稅局以</a:t>
            </a:r>
            <a:r>
              <a:rPr lang="en-US" altLang="zh-TW" sz="2300" dirty="0">
                <a:latin typeface="標楷體" panose="03000509000000000000" pitchFamily="65" charset="-120"/>
              </a:rPr>
              <a:t>J</a:t>
            </a:r>
            <a:r>
              <a:rPr lang="zh-TW" altLang="en-US" sz="2300" dirty="0">
                <a:latin typeface="標楷體" panose="03000509000000000000" pitchFamily="65" charset="-120"/>
              </a:rPr>
              <a:t>公司提示的製成品明細帳與單價分析表的品名資料，品項差異過大無法相互勾稽，另進耗存明細表與銷售明細表勾稽亦有困難，作為發動推計課稅的依據。</a:t>
            </a:r>
            <a:endParaRPr lang="en-US" altLang="zh-TW" sz="2300" dirty="0">
              <a:latin typeface="標楷體" panose="03000509000000000000" pitchFamily="65" charset="-120"/>
            </a:endParaRPr>
          </a:p>
          <a:p>
            <a:pPr hangingPunct="0">
              <a:lnSpc>
                <a:spcPct val="100000"/>
              </a:lnSpc>
            </a:pPr>
            <a:r>
              <a:rPr lang="en-US" altLang="zh-TW" sz="2300" dirty="0">
                <a:latin typeface="標楷體" panose="03000509000000000000" pitchFamily="65" charset="-120"/>
              </a:rPr>
              <a:t>J</a:t>
            </a:r>
            <a:r>
              <a:rPr lang="zh-TW" altLang="en-US" sz="2300" dirty="0">
                <a:latin typeface="標楷體" panose="03000509000000000000" pitchFamily="65" charset="-120"/>
              </a:rPr>
              <a:t>公司主張其於初查時已應稅局要求提出直接原料明細表，記載成品名稱、生產數量、單位、代號、品名規格、數量、單位、單價、金額、單位成品平均用量與金額之數量與金額等欄位，總計</a:t>
            </a:r>
            <a:r>
              <a:rPr lang="en-US" altLang="zh-TW" sz="2300" dirty="0">
                <a:latin typeface="標楷體" panose="03000509000000000000" pitchFamily="65" charset="-120"/>
              </a:rPr>
              <a:t>1009</a:t>
            </a:r>
            <a:r>
              <a:rPr lang="zh-TW" altLang="en-US" sz="2300" dirty="0">
                <a:latin typeface="標楷體" panose="03000509000000000000" pitchFamily="65" charset="-120"/>
              </a:rPr>
              <a:t>頁，由稅局保管中，則原判決謂</a:t>
            </a:r>
            <a:r>
              <a:rPr lang="en-US" altLang="zh-TW" sz="2300" dirty="0">
                <a:latin typeface="標楷體" panose="03000509000000000000" pitchFamily="65" charset="-120"/>
              </a:rPr>
              <a:t>J</a:t>
            </a:r>
            <a:r>
              <a:rPr lang="zh-TW" altLang="en-US" sz="2300" dirty="0">
                <a:latin typeface="標楷體" panose="03000509000000000000" pitchFamily="65" charset="-120"/>
              </a:rPr>
              <a:t>公司並未編製直接原料明細表，記載每項產品所需耗費原料及各項原料之數量、單價、單位平均用量等資料，致其原料進耗存資料無法勾稽查核云云，似有誤會。且</a:t>
            </a:r>
            <a:r>
              <a:rPr lang="en-US" altLang="zh-TW" sz="2300" dirty="0">
                <a:latin typeface="標楷體" panose="03000509000000000000" pitchFamily="65" charset="-120"/>
              </a:rPr>
              <a:t>J</a:t>
            </a:r>
            <a:r>
              <a:rPr lang="zh-TW" altLang="en-US" sz="2300" dirty="0">
                <a:latin typeface="標楷體" panose="03000509000000000000" pitchFamily="65" charset="-120"/>
              </a:rPr>
              <a:t>公司於初查時除提出直接原料明細表外，並已提出原物料明細帳</a:t>
            </a:r>
            <a:r>
              <a:rPr lang="en-US" altLang="zh-TW" sz="2300" dirty="0">
                <a:latin typeface="標楷體" panose="03000509000000000000" pitchFamily="65" charset="-120"/>
              </a:rPr>
              <a:t>1</a:t>
            </a:r>
            <a:r>
              <a:rPr lang="zh-TW" altLang="en-US" sz="2300" dirty="0">
                <a:latin typeface="標楷體" panose="03000509000000000000" pitchFamily="65" charset="-120"/>
              </a:rPr>
              <a:t>本，稅局對此部分帳簿、文據恝置不論，亦未規定時間命其補正，逕認其原料進耗存資料無法勾稽。</a:t>
            </a:r>
            <a:endParaRPr lang="en-US" altLang="zh-TW" sz="23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140</a:t>
            </a:fld>
            <a:endParaRPr lang="zh-TW" altLang="en-US"/>
          </a:p>
        </p:txBody>
      </p:sp>
    </p:spTree>
    <p:extLst>
      <p:ext uri="{BB962C8B-B14F-4D97-AF65-F5344CB8AC3E}">
        <p14:creationId xmlns:p14="http://schemas.microsoft.com/office/powerpoint/2010/main" val="213830151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484094" y="1247011"/>
            <a:ext cx="11367247" cy="5227542"/>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00000"/>
              </a:lnSpc>
            </a:pPr>
            <a:r>
              <a:rPr lang="en-US" altLang="zh-TW" sz="2400" dirty="0">
                <a:latin typeface="標楷體" panose="03000509000000000000" pitchFamily="65" charset="-120"/>
              </a:rPr>
              <a:t>J</a:t>
            </a:r>
            <a:r>
              <a:rPr lang="zh-TW" altLang="en-US" sz="2400" dirty="0">
                <a:latin typeface="標楷體" panose="03000509000000000000" pitchFamily="65" charset="-120"/>
              </a:rPr>
              <a:t>公司於本件營利事業所得稅申報時，既經會計師查核簽證，並於稅局初查時提出前揭帳冊、記帳憑證與會計報告，尚難謂其未提示有關各種證明所得額之帳簿、文據。稅局如認其提示不完全，非不可調閱會計師之工作底稿，予以查核勾稽；如仍有疑義，即應依所得稅法第</a:t>
            </a:r>
            <a:r>
              <a:rPr lang="en-US" altLang="zh-TW" sz="2400" dirty="0">
                <a:latin typeface="標楷體" panose="03000509000000000000" pitchFamily="65" charset="-120"/>
              </a:rPr>
              <a:t>83</a:t>
            </a:r>
            <a:r>
              <a:rPr lang="zh-TW" altLang="en-US" sz="2400" dirty="0">
                <a:latin typeface="標楷體" panose="03000509000000000000" pitchFamily="65" charset="-120"/>
              </a:rPr>
              <a:t>條第</a:t>
            </a:r>
            <a:r>
              <a:rPr lang="en-US" altLang="zh-TW" sz="2400" dirty="0">
                <a:latin typeface="標楷體" panose="03000509000000000000" pitchFamily="65" charset="-120"/>
              </a:rPr>
              <a:t>2</a:t>
            </a:r>
            <a:r>
              <a:rPr lang="zh-TW" altLang="en-US" sz="2400" dirty="0">
                <a:latin typeface="標楷體" panose="03000509000000000000" pitchFamily="65" charset="-120"/>
              </a:rPr>
              <a:t>項，規定時間命其補正，於經過規定時間，</a:t>
            </a:r>
            <a:r>
              <a:rPr lang="en-US" altLang="zh-TW" sz="2400" dirty="0">
                <a:latin typeface="標楷體" panose="03000509000000000000" pitchFamily="65" charset="-120"/>
              </a:rPr>
              <a:t>J</a:t>
            </a:r>
            <a:r>
              <a:rPr lang="zh-TW" altLang="en-US" sz="2400" dirty="0">
                <a:latin typeface="標楷體" panose="03000509000000000000" pitchFamily="65" charset="-120"/>
              </a:rPr>
              <a:t>公司仍不遵照補正者，始得依同條第</a:t>
            </a:r>
            <a:r>
              <a:rPr lang="en-US" altLang="zh-TW" sz="2400" dirty="0">
                <a:latin typeface="標楷體" panose="03000509000000000000" pitchFamily="65" charset="-120"/>
              </a:rPr>
              <a:t>1</a:t>
            </a:r>
            <a:r>
              <a:rPr lang="zh-TW" altLang="en-US" sz="2400" dirty="0">
                <a:latin typeface="標楷體" panose="03000509000000000000" pitchFamily="65" charset="-120"/>
              </a:rPr>
              <a:t>項後段規定，依同業利潤標準，核定其所得額（最高行政法院</a:t>
            </a:r>
            <a:r>
              <a:rPr lang="en-US" altLang="zh-TW" sz="2400" dirty="0">
                <a:latin typeface="標楷體" panose="03000509000000000000" pitchFamily="65" charset="-120"/>
              </a:rPr>
              <a:t>61</a:t>
            </a:r>
            <a:r>
              <a:rPr lang="zh-TW" altLang="en-US" sz="2400" dirty="0">
                <a:latin typeface="標楷體" panose="03000509000000000000" pitchFamily="65" charset="-120"/>
              </a:rPr>
              <a:t>年判字第</a:t>
            </a:r>
            <a:r>
              <a:rPr lang="en-US" altLang="zh-TW" sz="2400" dirty="0">
                <a:latin typeface="標楷體" panose="03000509000000000000" pitchFamily="65" charset="-120"/>
              </a:rPr>
              <a:t>198</a:t>
            </a:r>
            <a:r>
              <a:rPr lang="zh-TW" altLang="en-US" sz="2400" dirty="0">
                <a:latin typeface="標楷體" panose="03000509000000000000" pitchFamily="65" charset="-120"/>
              </a:rPr>
              <a:t>號判例參照）。然稅局未經詳察，逕以本件營利事業所得稅申報之營業成本無法勾稽，按同業利潤標準淨利率</a:t>
            </a:r>
            <a:r>
              <a:rPr lang="en-US" altLang="zh-TW" sz="2400" dirty="0">
                <a:latin typeface="標楷體" panose="03000509000000000000" pitchFamily="65" charset="-120"/>
              </a:rPr>
              <a:t>7%</a:t>
            </a:r>
            <a:r>
              <a:rPr lang="zh-TW" altLang="en-US" sz="2400" dirty="0">
                <a:latin typeface="標楷體" panose="03000509000000000000" pitchFamily="65" charset="-120"/>
              </a:rPr>
              <a:t>，核算其營業淨利</a:t>
            </a:r>
            <a:r>
              <a:rPr lang="en-US" altLang="zh-TW" sz="2400" dirty="0">
                <a:latin typeface="標楷體" panose="03000509000000000000" pitchFamily="65" charset="-120"/>
              </a:rPr>
              <a:t>1,044</a:t>
            </a:r>
            <a:r>
              <a:rPr lang="zh-TW" altLang="en-US" sz="2400" dirty="0">
                <a:latin typeface="標楷體" panose="03000509000000000000" pitchFamily="65" charset="-120"/>
              </a:rPr>
              <a:t>萬餘元，於法自有未合。原審未依職權調查釐清，逕予維持，其判決理由尚有不備。</a:t>
            </a:r>
            <a:endParaRPr lang="en-US" altLang="zh-TW" sz="2400" dirty="0">
              <a:latin typeface="標楷體" panose="03000509000000000000" pitchFamily="65" charset="-120"/>
            </a:endParaRPr>
          </a:p>
          <a:p>
            <a:pPr lvl="1" algn="l">
              <a:lnSpc>
                <a:spcPct val="100000"/>
              </a:lnSpc>
            </a:pPr>
            <a:r>
              <a:rPr lang="zh-TW" altLang="en-US" sz="2400" b="1" dirty="0">
                <a:latin typeface="+mn-ea"/>
              </a:rPr>
              <a:t>納稅者權利保護法第</a:t>
            </a:r>
            <a:r>
              <a:rPr lang="en-US" altLang="zh-TW" sz="2400" b="1" dirty="0">
                <a:latin typeface="+mn-ea"/>
              </a:rPr>
              <a:t>14</a:t>
            </a:r>
            <a:r>
              <a:rPr lang="zh-TW" altLang="en-US" sz="2400" b="1" dirty="0">
                <a:latin typeface="+mn-ea"/>
              </a:rPr>
              <a:t>條第</a:t>
            </a:r>
            <a:r>
              <a:rPr lang="en-US" altLang="zh-TW" sz="2400" b="1" dirty="0">
                <a:latin typeface="+mn-ea"/>
              </a:rPr>
              <a:t>1</a:t>
            </a:r>
            <a:r>
              <a:rPr lang="zh-TW" altLang="en-US" sz="2400" b="1" dirty="0">
                <a:latin typeface="+mn-ea"/>
              </a:rPr>
              <a:t>項規定：「稅捐稽徵機關對於課稅基礎，經調查仍不能確定或調查費用過鉅時，為維護課稅公平原則，得推計課稅，並應以書面敘明推計依據及計算資料。」</a:t>
            </a:r>
            <a:endParaRPr lang="en-US" altLang="zh-TW" sz="2400" b="1"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141</a:t>
            </a:fld>
            <a:endParaRPr lang="zh-TW" altLang="en-US"/>
          </a:p>
        </p:txBody>
      </p:sp>
    </p:spTree>
    <p:extLst>
      <p:ext uri="{BB962C8B-B14F-4D97-AF65-F5344CB8AC3E}">
        <p14:creationId xmlns:p14="http://schemas.microsoft.com/office/powerpoint/2010/main" val="313434896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70</a:t>
            </a:r>
            <a:r>
              <a:rPr lang="zh-TW" altLang="en-US" dirty="0"/>
              <a:t>號判決</a:t>
            </a:r>
            <a:br>
              <a:rPr lang="en-US" altLang="zh-TW" dirty="0"/>
            </a:br>
            <a:r>
              <a:rPr lang="en-US" altLang="zh-TW" dirty="0"/>
              <a:t>——</a:t>
            </a:r>
            <a:r>
              <a:rPr lang="zh-TW" altLang="en-US" dirty="0"/>
              <a:t>進口金針之原產地認定</a:t>
            </a:r>
          </a:p>
        </p:txBody>
      </p:sp>
      <p:sp>
        <p:nvSpPr>
          <p:cNvPr id="3" name="內容版面配置區 2"/>
          <p:cNvSpPr>
            <a:spLocks noGrp="1"/>
          </p:cNvSpPr>
          <p:nvPr>
            <p:ph idx="1"/>
          </p:nvPr>
        </p:nvSpPr>
        <p:spPr>
          <a:xfrm>
            <a:off x="618565" y="1523999"/>
            <a:ext cx="11241741" cy="4950553"/>
          </a:xfrm>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sz="2100" dirty="0">
                <a:latin typeface="標楷體" panose="03000509000000000000" pitchFamily="65" charset="-120"/>
              </a:rPr>
              <a:t>T</a:t>
            </a:r>
            <a:r>
              <a:rPr lang="zh-TW" altLang="en-US" sz="2100" dirty="0">
                <a:latin typeface="標楷體" panose="03000509000000000000" pitchFamily="65" charset="-120"/>
              </a:rPr>
              <a:t>公司於</a:t>
            </a:r>
            <a:r>
              <a:rPr lang="en-US" altLang="zh-TW" sz="2100" dirty="0">
                <a:latin typeface="標楷體" panose="03000509000000000000" pitchFamily="65" charset="-120"/>
              </a:rPr>
              <a:t>102</a:t>
            </a:r>
            <a:r>
              <a:rPr lang="zh-TW" altLang="en-US" sz="2100" dirty="0">
                <a:latin typeface="標楷體" panose="03000509000000000000" pitchFamily="65" charset="-120"/>
              </a:rPr>
              <a:t>年</a:t>
            </a:r>
            <a:r>
              <a:rPr lang="en-US" altLang="zh-TW" sz="2100" dirty="0">
                <a:latin typeface="標楷體" panose="03000509000000000000" pitchFamily="65" charset="-120"/>
              </a:rPr>
              <a:t>12</a:t>
            </a:r>
            <a:r>
              <a:rPr lang="zh-TW" altLang="en-US" sz="2100" dirty="0">
                <a:latin typeface="標楷體" panose="03000509000000000000" pitchFamily="65" charset="-120"/>
              </a:rPr>
              <a:t>月向海關報運進口泰國產製乾金針一批，因產地尚待確認，准</a:t>
            </a:r>
            <a:r>
              <a:rPr lang="en-US" altLang="zh-TW" sz="2100" dirty="0">
                <a:latin typeface="標楷體" panose="03000509000000000000" pitchFamily="65" charset="-120"/>
              </a:rPr>
              <a:t>T</a:t>
            </a:r>
            <a:r>
              <a:rPr lang="zh-TW" altLang="en-US" sz="2100" dirty="0">
                <a:latin typeface="標楷體" panose="03000509000000000000" pitchFamily="65" charset="-120"/>
              </a:rPr>
              <a:t>公司先繳納保證金驗放，事後再加審查。嗣海關依查證及鑑定結果，認為系爭貨物原產地應為中國大陸，核屬尚未准許輸入之中國物品，並以</a:t>
            </a:r>
            <a:r>
              <a:rPr lang="en-US" altLang="zh-TW" sz="2100" dirty="0">
                <a:latin typeface="標楷體" panose="03000509000000000000" pitchFamily="65" charset="-120"/>
              </a:rPr>
              <a:t>T</a:t>
            </a:r>
            <a:r>
              <a:rPr lang="zh-TW" altLang="en-US" sz="2100" dirty="0">
                <a:latin typeface="標楷體" panose="03000509000000000000" pitchFamily="65" charset="-120"/>
              </a:rPr>
              <a:t>公司報運貨物進口，涉有虛報產地，逃避管制情事。乃以海關緝私條例規定，處貨價</a:t>
            </a:r>
            <a:r>
              <a:rPr lang="en-US" altLang="zh-TW" sz="2100" dirty="0">
                <a:latin typeface="標楷體" panose="03000509000000000000" pitchFamily="65" charset="-120"/>
              </a:rPr>
              <a:t>1</a:t>
            </a:r>
            <a:r>
              <a:rPr lang="zh-TW" altLang="en-US" sz="2100" dirty="0">
                <a:latin typeface="標楷體" panose="03000509000000000000" pitchFamily="65" charset="-120"/>
              </a:rPr>
              <a:t>倍之罰鍰，且以貨物無法沒入，再裁處貨物之價額，並追徵進口稅費，此外再補徵營業稅額，並裁處</a:t>
            </a:r>
            <a:r>
              <a:rPr lang="en-US" altLang="zh-TW" sz="2100" dirty="0">
                <a:latin typeface="標楷體" panose="03000509000000000000" pitchFamily="65" charset="-120"/>
              </a:rPr>
              <a:t>0.6</a:t>
            </a:r>
            <a:r>
              <a:rPr lang="zh-TW" altLang="en-US" sz="2100" dirty="0">
                <a:latin typeface="標楷體" panose="03000509000000000000" pitchFamily="65" charset="-120"/>
              </a:rPr>
              <a:t>倍營業稅罰鍰。</a:t>
            </a:r>
            <a:r>
              <a:rPr lang="en-US" altLang="zh-TW" sz="2100" dirty="0">
                <a:latin typeface="標楷體" panose="03000509000000000000" pitchFamily="65" charset="-120"/>
              </a:rPr>
              <a:t>T</a:t>
            </a:r>
            <a:r>
              <a:rPr lang="zh-TW" altLang="en-US" sz="2100" dirty="0">
                <a:latin typeface="標楷體" panose="03000509000000000000" pitchFamily="65" charset="-120"/>
              </a:rPr>
              <a:t>公司不服</a:t>
            </a:r>
            <a:r>
              <a:rPr lang="zh-TW" altLang="en-US" sz="2100" dirty="0"/>
              <a:t>，循序提起行政訴訟，經原審法院判決駁回後，乃提起上訴。嗣</a:t>
            </a:r>
            <a:r>
              <a:rPr lang="zh-TW" altLang="en-US" sz="2100" dirty="0">
                <a:latin typeface="標楷體" panose="03000509000000000000" pitchFamily="65" charset="-120"/>
              </a:rPr>
              <a:t>經最高行政法院判決廢棄原判決，並發回原審法院。臺北高等行政法院以</a:t>
            </a:r>
            <a:r>
              <a:rPr lang="en-US" altLang="zh-TW" sz="2100" dirty="0">
                <a:latin typeface="標楷體" panose="03000509000000000000" pitchFamily="65" charset="-120"/>
              </a:rPr>
              <a:t>107</a:t>
            </a:r>
            <a:r>
              <a:rPr lang="zh-TW" altLang="en-US" sz="2100" dirty="0">
                <a:latin typeface="標楷體" panose="03000509000000000000" pitchFamily="65" charset="-120"/>
              </a:rPr>
              <a:t>年度訴更一字第</a:t>
            </a:r>
            <a:r>
              <a:rPr lang="en-US" altLang="zh-TW" sz="2100" dirty="0">
                <a:latin typeface="標楷體" panose="03000509000000000000" pitchFamily="65" charset="-120"/>
              </a:rPr>
              <a:t>23 </a:t>
            </a:r>
            <a:r>
              <a:rPr lang="zh-TW" altLang="en-US" sz="2100" dirty="0">
                <a:latin typeface="標楷體" panose="03000509000000000000" pitchFamily="65" charset="-120"/>
              </a:rPr>
              <a:t>號判決將原處分、復查決定及訴願決定均撤銷，再經最高行政法院以</a:t>
            </a:r>
            <a:r>
              <a:rPr lang="en-US" altLang="zh-TW" sz="2100" dirty="0">
                <a:latin typeface="標楷體" panose="03000509000000000000" pitchFamily="65" charset="-120"/>
              </a:rPr>
              <a:t>109</a:t>
            </a:r>
            <a:r>
              <a:rPr lang="zh-TW" altLang="en-US" sz="2100" dirty="0">
                <a:latin typeface="標楷體" panose="03000509000000000000" pitchFamily="65" charset="-120"/>
              </a:rPr>
              <a:t>年度判字第</a:t>
            </a:r>
            <a:r>
              <a:rPr lang="en-US" altLang="zh-TW" sz="2100" dirty="0">
                <a:latin typeface="標楷體" panose="03000509000000000000" pitchFamily="65" charset="-120"/>
              </a:rPr>
              <a:t>42</a:t>
            </a:r>
            <a:r>
              <a:rPr lang="zh-TW" altLang="en-US" sz="2100" dirty="0">
                <a:latin typeface="標楷體" panose="03000509000000000000" pitchFamily="65" charset="-120"/>
              </a:rPr>
              <a:t>號判決駁回海關之上訴。</a:t>
            </a:r>
            <a:endParaRPr lang="en-US" altLang="zh-TW" sz="2100" dirty="0">
              <a:latin typeface="標楷體" panose="03000509000000000000" pitchFamily="65" charset="-120"/>
            </a:endParaRPr>
          </a:p>
          <a:p>
            <a:pPr>
              <a:lnSpc>
                <a:spcPct val="100000"/>
              </a:lnSpc>
            </a:pPr>
            <a:r>
              <a:rPr lang="zh-TW" altLang="en-US" b="1" dirty="0">
                <a:latin typeface="標楷體" panose="03000509000000000000" pitchFamily="65" charset="-120"/>
              </a:rPr>
              <a:t>判決要旨</a:t>
            </a:r>
            <a:endParaRPr lang="en-US" altLang="zh-TW" b="1" dirty="0">
              <a:latin typeface="標楷體" panose="03000509000000000000" pitchFamily="65" charset="-120"/>
            </a:endParaRPr>
          </a:p>
          <a:p>
            <a:pPr lvl="1">
              <a:lnSpc>
                <a:spcPct val="100000"/>
              </a:lnSpc>
            </a:pPr>
            <a:r>
              <a:rPr lang="zh-TW" altLang="en-US" sz="2100" dirty="0">
                <a:latin typeface="標楷體" panose="03000509000000000000" pitchFamily="65" charset="-120"/>
              </a:rPr>
              <a:t>按納稅者權利保護法第</a:t>
            </a:r>
            <a:r>
              <a:rPr lang="en-US" altLang="zh-TW" sz="2100" dirty="0">
                <a:latin typeface="標楷體" panose="03000509000000000000" pitchFamily="65" charset="-120"/>
              </a:rPr>
              <a:t>11</a:t>
            </a:r>
            <a:r>
              <a:rPr lang="zh-TW" altLang="en-US" sz="2100" dirty="0">
                <a:latin typeface="標楷體" panose="03000509000000000000" pitchFamily="65" charset="-120"/>
              </a:rPr>
              <a:t>條第</a:t>
            </a:r>
            <a:r>
              <a:rPr lang="en-US" altLang="zh-TW" sz="2100" dirty="0">
                <a:latin typeface="標楷體" panose="03000509000000000000" pitchFamily="65" charset="-120"/>
              </a:rPr>
              <a:t>1</a:t>
            </a:r>
            <a:r>
              <a:rPr lang="zh-TW" altLang="en-US" sz="2100" dirty="0">
                <a:latin typeface="標楷體" panose="03000509000000000000" pitchFamily="65" charset="-120"/>
              </a:rPr>
              <a:t>、</a:t>
            </a:r>
            <a:r>
              <a:rPr lang="en-US" altLang="zh-TW" sz="2100" dirty="0">
                <a:latin typeface="標楷體" panose="03000509000000000000" pitchFamily="65" charset="-120"/>
              </a:rPr>
              <a:t>2</a:t>
            </a:r>
            <a:r>
              <a:rPr lang="zh-TW" altLang="en-US" sz="2100" dirty="0">
                <a:latin typeface="標楷體" panose="03000509000000000000" pitchFamily="65" charset="-120"/>
              </a:rPr>
              <a:t>項規定，明定稅捐稽徵程序中，稅捐事實之調查是稽徵機關本於職權應自行負擔之義務，稅捐義務人僅有配合調查之協力義務。</a:t>
            </a:r>
            <a:endParaRPr lang="en-US" altLang="zh-TW" sz="2100" dirty="0">
              <a:latin typeface="標楷體" panose="03000509000000000000" pitchFamily="65" charset="-120"/>
            </a:endParaRPr>
          </a:p>
          <a:p>
            <a:pPr lvl="1">
              <a:lnSpc>
                <a:spcPct val="100000"/>
              </a:lnSpc>
            </a:pPr>
            <a:r>
              <a:rPr lang="zh-TW" altLang="en-US" sz="2100" dirty="0">
                <a:latin typeface="標楷體" panose="03000509000000000000" pitchFamily="65" charset="-120"/>
              </a:rPr>
              <a:t>認定事實不得出於臆測，研究報告不應選擇性節略。</a:t>
            </a:r>
            <a:endParaRPr lang="en-US" altLang="zh-TW" sz="2100" dirty="0">
              <a:latin typeface="標楷體" panose="03000509000000000000" pitchFamily="65" charset="-120"/>
            </a:endParaRPr>
          </a:p>
          <a:p>
            <a:pPr lvl="1">
              <a:lnSpc>
                <a:spcPct val="100000"/>
              </a:lnSpc>
            </a:pPr>
            <a:r>
              <a:rPr lang="zh-TW" altLang="en-US" sz="2100" dirty="0">
                <a:latin typeface="標楷體" panose="03000509000000000000" pitchFamily="65" charset="-120"/>
              </a:rPr>
              <a:t>不採有利納稅人事證，未充分說明，重要事項職權調查尚不充分。</a:t>
            </a:r>
            <a:endParaRPr lang="en-US" altLang="zh-TW" sz="21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142</a:t>
            </a:fld>
            <a:endParaRPr lang="zh-TW" altLang="en-US"/>
          </a:p>
        </p:txBody>
      </p:sp>
    </p:spTree>
    <p:extLst>
      <p:ext uri="{BB962C8B-B14F-4D97-AF65-F5344CB8AC3E}">
        <p14:creationId xmlns:p14="http://schemas.microsoft.com/office/powerpoint/2010/main" val="681709880"/>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394447" y="1416424"/>
            <a:ext cx="11053481" cy="5058129"/>
          </a:xfrm>
        </p:spPr>
        <p:txBody>
          <a:bodyPr>
            <a:normAutofit/>
          </a:bodyPr>
          <a:lstStyle/>
          <a:p>
            <a:pPr lvl="1" hangingPunct="0">
              <a:lnSpc>
                <a:spcPct val="100000"/>
              </a:lnSpc>
            </a:pPr>
            <a:r>
              <a:rPr lang="zh-TW" altLang="en-US" sz="2400" dirty="0">
                <a:latin typeface="標楷體" panose="03000509000000000000" pitchFamily="65" charset="-120"/>
              </a:rPr>
              <a:t>本案係依海關緝私條例裁罰的「虛報管制貨物的原產地」行為，符合構成要件的違章事實必須是「金針是產自中國的管制物品，在運送到泰國後，利用不實的原產地證明，偽造金針在泰國種植採收的事實」，對此事實的存在，海關負擔舉證責任，而且有鑑於最高行堅持農委會專業鑑定報告並未完全排除金針產自泰國的可能性，所以本案應是適用了較為嚴格的證明程度要求。海關應負擔的職權調查與證明責任內容為：</a:t>
            </a:r>
            <a:r>
              <a:rPr lang="en-US" altLang="zh-TW" sz="2400" dirty="0">
                <a:latin typeface="標楷體" panose="03000509000000000000" pitchFamily="65" charset="-120"/>
              </a:rPr>
              <a:t>(1)</a:t>
            </a:r>
            <a:r>
              <a:rPr lang="zh-TW" altLang="en-US" sz="2400" dirty="0">
                <a:latin typeface="標楷體" panose="03000509000000000000" pitchFamily="65" charset="-120"/>
              </a:rPr>
              <a:t>確認文件的形式真實性：系爭報關文件與原產地證明都是由權責機關製發；</a:t>
            </a:r>
            <a:r>
              <a:rPr lang="en-US" altLang="zh-TW" sz="2400" dirty="0">
                <a:latin typeface="標楷體" panose="03000509000000000000" pitchFamily="65" charset="-120"/>
              </a:rPr>
              <a:t>(2)</a:t>
            </a:r>
            <a:r>
              <a:rPr lang="zh-TW" altLang="en-US" sz="2400" dirty="0">
                <a:latin typeface="標楷體" panose="03000509000000000000" pitchFamily="65" charset="-120"/>
              </a:rPr>
              <a:t>內容真實性：原產地證明所記載的種植、採收事實，確實發生在泰國；</a:t>
            </a:r>
            <a:r>
              <a:rPr lang="en-US" altLang="zh-TW" sz="2400" dirty="0">
                <a:latin typeface="標楷體" panose="03000509000000000000" pitchFamily="65" charset="-120"/>
              </a:rPr>
              <a:t>(3)</a:t>
            </a:r>
            <a:r>
              <a:rPr lang="zh-TW" altLang="en-US" sz="2400" dirty="0">
                <a:latin typeface="標楷體" panose="03000509000000000000" pitchFamily="65" charset="-120"/>
              </a:rPr>
              <a:t>關於內容真實性的調查，海關至少應透過駐外單位進行訪視查證；</a:t>
            </a:r>
            <a:r>
              <a:rPr lang="en-US" altLang="zh-TW" sz="2400" dirty="0">
                <a:latin typeface="標楷體" panose="03000509000000000000" pitchFamily="65" charset="-120"/>
              </a:rPr>
              <a:t>(4)</a:t>
            </a:r>
            <a:r>
              <a:rPr lang="zh-TW" altLang="en-US" sz="2400" dirty="0">
                <a:latin typeface="標楷體" panose="03000509000000000000" pitchFamily="65" charset="-120"/>
              </a:rPr>
              <a:t>認定原產地證明如有疑義，雖然原產地作業要點有規定可限期要求納稅人提供相關資料確認產地之文件，但此不代表舉證責任因此轉換給納稅人負擔。</a:t>
            </a:r>
            <a:endParaRPr lang="en-US" altLang="zh-TW" sz="24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143</a:t>
            </a:fld>
            <a:endParaRPr lang="zh-TW" altLang="en-US"/>
          </a:p>
        </p:txBody>
      </p:sp>
    </p:spTree>
    <p:extLst>
      <p:ext uri="{BB962C8B-B14F-4D97-AF65-F5344CB8AC3E}">
        <p14:creationId xmlns:p14="http://schemas.microsoft.com/office/powerpoint/2010/main" val="284708897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108</a:t>
            </a:r>
            <a:r>
              <a:rPr lang="zh-TW" altLang="en-US" dirty="0"/>
              <a:t>年度判字第</a:t>
            </a:r>
            <a:r>
              <a:rPr lang="en-US" altLang="zh-TW" dirty="0"/>
              <a:t>178</a:t>
            </a:r>
            <a:r>
              <a:rPr lang="zh-TW" altLang="en-US" dirty="0"/>
              <a:t>號判決</a:t>
            </a:r>
            <a:br>
              <a:rPr lang="en-US" altLang="zh-TW" dirty="0"/>
            </a:br>
            <a:r>
              <a:rPr lang="en-US" altLang="zh-TW" dirty="0"/>
              <a:t>—</a:t>
            </a:r>
            <a:r>
              <a:rPr lang="zh-TW" altLang="en-US" sz="2800" dirty="0"/>
              <a:t>系爭道路用地是否曾經協議價購而非</a:t>
            </a:r>
            <a:r>
              <a:rPr lang="zh-TW" altLang="en-US" sz="2800" dirty="0">
                <a:latin typeface="標楷體" panose="03000509000000000000" pitchFamily="65" charset="-120"/>
              </a:rPr>
              <a:t>屬公共設施保留地</a:t>
            </a:r>
            <a:r>
              <a:rPr lang="zh-TW" altLang="en-US" sz="2800" dirty="0"/>
              <a:t>？</a:t>
            </a:r>
          </a:p>
        </p:txBody>
      </p:sp>
      <p:sp>
        <p:nvSpPr>
          <p:cNvPr id="3" name="內容版面配置區 2"/>
          <p:cNvSpPr>
            <a:spLocks noGrp="1"/>
          </p:cNvSpPr>
          <p:nvPr>
            <p:ph idx="1"/>
          </p:nvPr>
        </p:nvSpPr>
        <p:spPr>
          <a:xfrm>
            <a:off x="806824" y="1398494"/>
            <a:ext cx="10650070" cy="5056852"/>
          </a:xfrm>
        </p:spPr>
        <p:txBody>
          <a:bodyPr>
            <a:normAutofit fontScale="77500" lnSpcReduction="20000"/>
          </a:bodyPr>
          <a:lstStyle/>
          <a:p>
            <a:pPr hangingPunct="0">
              <a:lnSpc>
                <a:spcPct val="100000"/>
              </a:lnSpc>
            </a:pPr>
            <a:r>
              <a:rPr lang="zh-TW" altLang="en-US" sz="3100" dirty="0">
                <a:latin typeface="標楷體" panose="03000509000000000000" pitchFamily="65" charset="-120"/>
              </a:rPr>
              <a:t>事實概要</a:t>
            </a:r>
            <a:endParaRPr lang="en-US" altLang="zh-TW" sz="3100" dirty="0">
              <a:latin typeface="標楷體" panose="03000509000000000000" pitchFamily="65" charset="-120"/>
            </a:endParaRPr>
          </a:p>
          <a:p>
            <a:pPr marL="274320" lvl="1" indent="0" hangingPunct="0">
              <a:lnSpc>
                <a:spcPct val="100000"/>
              </a:lnSpc>
              <a:buNone/>
            </a:pPr>
            <a:r>
              <a:rPr lang="zh-TW" altLang="en-US" sz="2800" dirty="0">
                <a:latin typeface="標楷體" panose="03000509000000000000" pitchFamily="65" charset="-120"/>
              </a:rPr>
              <a:t>戊申報買賣移轉土地予訴外人，於申報土地移轉現值時，檢附土地使用分區證明書，申請依土地稅法第</a:t>
            </a:r>
            <a:r>
              <a:rPr lang="en-US" altLang="zh-TW" sz="2800" dirty="0">
                <a:latin typeface="標楷體" panose="03000509000000000000" pitchFamily="65" charset="-120"/>
              </a:rPr>
              <a:t>39</a:t>
            </a:r>
            <a:r>
              <a:rPr lang="zh-TW" altLang="en-US" sz="2800" dirty="0">
                <a:latin typeface="標楷體" panose="03000509000000000000" pitchFamily="65" charset="-120"/>
              </a:rPr>
              <a:t>條第</a:t>
            </a:r>
            <a:r>
              <a:rPr lang="en-US" altLang="zh-TW" sz="2800" dirty="0">
                <a:latin typeface="標楷體" panose="03000509000000000000" pitchFamily="65" charset="-120"/>
              </a:rPr>
              <a:t>2</a:t>
            </a:r>
            <a:r>
              <a:rPr lang="zh-TW" altLang="en-US" sz="2800" dirty="0">
                <a:latin typeface="標楷體" panose="03000509000000000000" pitchFamily="65" charset="-120"/>
              </a:rPr>
              <a:t>項規定免徵土地增值稅，原經稅局核准免徵土地增值稅在案。嗣稅局以系爭土地業已於</a:t>
            </a:r>
            <a:r>
              <a:rPr lang="en-US" altLang="zh-TW" sz="2800" dirty="0">
                <a:latin typeface="標楷體" panose="03000509000000000000" pitchFamily="65" charset="-120"/>
              </a:rPr>
              <a:t>61</a:t>
            </a:r>
            <a:r>
              <a:rPr lang="zh-TW" altLang="en-US" sz="2800" dirty="0">
                <a:latin typeface="標楷體" panose="03000509000000000000" pitchFamily="65" charset="-120"/>
              </a:rPr>
              <a:t>至</a:t>
            </a:r>
            <a:r>
              <a:rPr lang="en-US" altLang="zh-TW" sz="2800" dirty="0">
                <a:latin typeface="標楷體" panose="03000509000000000000" pitchFamily="65" charset="-120"/>
              </a:rPr>
              <a:t>64</a:t>
            </a:r>
            <a:r>
              <a:rPr lang="zh-TW" altLang="en-US" sz="2800" dirty="0">
                <a:latin typeface="標楷體" panose="03000509000000000000" pitchFamily="65" charset="-120"/>
              </a:rPr>
              <a:t>年間由區公所與土地所有權人協議價購並完成付款（尚未辦理產權移轉），認定非屬公共設施保留地，無土地稅法第</a:t>
            </a:r>
            <a:r>
              <a:rPr lang="en-US" altLang="zh-TW" sz="2800" dirty="0">
                <a:latin typeface="標楷體" panose="03000509000000000000" pitchFamily="65" charset="-120"/>
              </a:rPr>
              <a:t>39</a:t>
            </a:r>
            <a:r>
              <a:rPr lang="zh-TW" altLang="en-US" sz="2800" dirty="0">
                <a:latin typeface="標楷體" panose="03000509000000000000" pitchFamily="65" charset="-120"/>
              </a:rPr>
              <a:t>條第</a:t>
            </a:r>
            <a:r>
              <a:rPr lang="en-US" altLang="zh-TW" sz="2800" dirty="0">
                <a:latin typeface="標楷體" panose="03000509000000000000" pitchFamily="65" charset="-120"/>
              </a:rPr>
              <a:t>2</a:t>
            </a:r>
            <a:r>
              <a:rPr lang="zh-TW" altLang="en-US" sz="2800" dirty="0">
                <a:latin typeface="標楷體" panose="03000509000000000000" pitchFamily="65" charset="-120"/>
              </a:rPr>
              <a:t>項免徵土地增值稅之適用，向戊補徵原免徵稅款計</a:t>
            </a:r>
            <a:r>
              <a:rPr lang="en-US" altLang="zh-TW" sz="2800" dirty="0">
                <a:latin typeface="標楷體" panose="03000509000000000000" pitchFamily="65" charset="-120"/>
              </a:rPr>
              <a:t>4,868</a:t>
            </a:r>
            <a:r>
              <a:rPr lang="zh-TW" altLang="en-US" sz="2800" dirty="0">
                <a:latin typeface="標楷體" panose="03000509000000000000" pitchFamily="65" charset="-120"/>
              </a:rPr>
              <a:t>萬餘元。戊</a:t>
            </a:r>
            <a:r>
              <a:rPr lang="zh-TW" altLang="en-US" sz="2800" dirty="0"/>
              <a:t>不服，循序提起行政訴訟。前經原審法院判決駁回後，經最高行政法院判決將該判決廢棄，發回原審法院。嗣經原審法院判決撤銷訴願決定及原處分</a:t>
            </a:r>
            <a:r>
              <a:rPr lang="zh-TW" altLang="en-US" sz="2800" dirty="0">
                <a:latin typeface="標楷體" panose="03000509000000000000" pitchFamily="65" charset="-120"/>
              </a:rPr>
              <a:t>後，稅局不服，提起上訴，經最高行政法院判決駁回上訴。</a:t>
            </a:r>
            <a:endParaRPr lang="en-US" altLang="zh-TW" sz="2800" dirty="0">
              <a:latin typeface="標楷體" panose="03000509000000000000" pitchFamily="65" charset="-120"/>
            </a:endParaRPr>
          </a:p>
          <a:p>
            <a:pPr hangingPunct="0">
              <a:lnSpc>
                <a:spcPct val="100000"/>
              </a:lnSpc>
            </a:pPr>
            <a:r>
              <a:rPr lang="zh-TW" altLang="en-US" sz="3100" dirty="0">
                <a:latin typeface="標楷體" panose="03000509000000000000" pitchFamily="65" charset="-120"/>
              </a:rPr>
              <a:t>判決要旨</a:t>
            </a:r>
            <a:endParaRPr lang="en-US" altLang="zh-TW" sz="3100" dirty="0">
              <a:latin typeface="標楷體" panose="03000509000000000000" pitchFamily="65" charset="-120"/>
            </a:endParaRPr>
          </a:p>
          <a:p>
            <a:pPr lvl="1" hangingPunct="0">
              <a:lnSpc>
                <a:spcPct val="110000"/>
              </a:lnSpc>
            </a:pPr>
            <a:r>
              <a:rPr lang="zh-TW" altLang="en-US" sz="2800" dirty="0">
                <a:latin typeface="標楷體" panose="03000509000000000000" pitchFamily="65" charset="-120"/>
              </a:rPr>
              <a:t>租稅優惠（免徵或減徵）處分被撤銷後之行政訴訟，應由何方當事人負擔客觀舉證責任？因行政程序法第</a:t>
            </a:r>
            <a:r>
              <a:rPr lang="en-US" altLang="zh-TW" sz="2800" dirty="0">
                <a:latin typeface="標楷體" panose="03000509000000000000" pitchFamily="65" charset="-120"/>
              </a:rPr>
              <a:t>117</a:t>
            </a:r>
            <a:r>
              <a:rPr lang="zh-TW" altLang="en-US" sz="2800" dirty="0">
                <a:latin typeface="標楷體" panose="03000509000000000000" pitchFamily="65" charset="-120"/>
              </a:rPr>
              <a:t>條規定，行政處分於法定救濟期間經過後，依職權為全部或一部之撤銷，係以原處分違法作為前提要件，故必須原免徵或減徵租稅處分具有違法之原因事實，原處分機關或其上級機關始能加以撤銷，該違法之原因事實即成為撤銷租稅優惠（將原免徵或減徵處分變更為應課徵或補徵）的要件事實，基於依法行政及規範有利原則，應由稅捐稽徵機關負擔客觀舉證責任。</a:t>
            </a:r>
            <a:endParaRPr lang="en-US" altLang="zh-TW" sz="2800"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144</a:t>
            </a:fld>
            <a:endParaRPr lang="zh-TW" altLang="en-US"/>
          </a:p>
        </p:txBody>
      </p:sp>
    </p:spTree>
    <p:extLst>
      <p:ext uri="{BB962C8B-B14F-4D97-AF65-F5344CB8AC3E}">
        <p14:creationId xmlns:p14="http://schemas.microsoft.com/office/powerpoint/2010/main" val="69932416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759670" y="1308847"/>
            <a:ext cx="10531198" cy="5146499"/>
          </a:xfrm>
        </p:spPr>
        <p:txBody>
          <a:bodyPr>
            <a:normAutofit fontScale="85000" lnSpcReduction="2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600" dirty="0">
                <a:latin typeface="標楷體" panose="03000509000000000000" pitchFamily="65" charset="-120"/>
              </a:rPr>
              <a:t>補償清冊既標明「拓寬土地房屋補償」，參以區公所函覆系爭土地，原面積約</a:t>
            </a:r>
            <a:r>
              <a:rPr lang="en-US" altLang="zh-TW" sz="2600" dirty="0">
                <a:latin typeface="標楷體" panose="03000509000000000000" pitchFamily="65" charset="-120"/>
              </a:rPr>
              <a:t>1,163.415</a:t>
            </a:r>
            <a:r>
              <a:rPr lang="zh-TW" altLang="en-US" sz="2600" dirty="0">
                <a:latin typeface="標楷體" panose="03000509000000000000" pitchFamily="65" charset="-120"/>
              </a:rPr>
              <a:t>坪，惟協議價購僅為拆除面積</a:t>
            </a:r>
            <a:r>
              <a:rPr lang="en-US" altLang="zh-TW" sz="2600" dirty="0">
                <a:latin typeface="標楷體" panose="03000509000000000000" pitchFamily="65" charset="-120"/>
              </a:rPr>
              <a:t>454</a:t>
            </a:r>
            <a:r>
              <a:rPr lang="zh-TW" altLang="en-US" sz="2600" dirty="0">
                <a:latin typeface="標楷體" panose="03000509000000000000" pitchFamily="65" charset="-120"/>
              </a:rPr>
              <a:t>坪，當時相關法令既成道路部分不予辦理徵收或協議價購，且未分割出協議價購面積等語，及拆除面積「</a:t>
            </a:r>
            <a:r>
              <a:rPr lang="en-US" altLang="zh-TW" sz="2600" dirty="0">
                <a:latin typeface="標楷體" panose="03000509000000000000" pitchFamily="65" charset="-120"/>
              </a:rPr>
              <a:t>454</a:t>
            </a:r>
            <a:r>
              <a:rPr lang="zh-TW" altLang="en-US" sz="2600" dirty="0">
                <a:latin typeface="標楷體" panose="03000509000000000000" pitchFamily="65" charset="-120"/>
              </a:rPr>
              <a:t>坪」，乘以</a:t>
            </a:r>
            <a:r>
              <a:rPr lang="en-US" altLang="zh-TW" sz="2600" dirty="0">
                <a:latin typeface="標楷體" panose="03000509000000000000" pitchFamily="65" charset="-120"/>
              </a:rPr>
              <a:t>61</a:t>
            </a:r>
            <a:r>
              <a:rPr lang="zh-TW" altLang="en-US" sz="2600" dirty="0">
                <a:latin typeface="標楷體" panose="03000509000000000000" pitchFamily="65" charset="-120"/>
              </a:rPr>
              <a:t>年公告地價「</a:t>
            </a:r>
            <a:r>
              <a:rPr lang="en-US" altLang="zh-TW" sz="2600" dirty="0">
                <a:latin typeface="標楷體" panose="03000509000000000000" pitchFamily="65" charset="-120"/>
              </a:rPr>
              <a:t>4,139</a:t>
            </a:r>
            <a:r>
              <a:rPr lang="zh-TW" altLang="en-US" sz="2600" dirty="0">
                <a:latin typeface="標楷體" panose="03000509000000000000" pitchFamily="65" charset="-120"/>
              </a:rPr>
              <a:t>元」，合計應為「</a:t>
            </a:r>
            <a:r>
              <a:rPr lang="en-US" altLang="zh-TW" sz="2600" dirty="0">
                <a:latin typeface="標楷體" panose="03000509000000000000" pitchFamily="65" charset="-120"/>
              </a:rPr>
              <a:t>1,879,106</a:t>
            </a:r>
            <a:r>
              <a:rPr lang="zh-TW" altLang="en-US" sz="2600" dirty="0">
                <a:latin typeface="標楷體" panose="03000509000000000000" pitchFamily="65" charset="-120"/>
              </a:rPr>
              <a:t>元」，補償清冊記載已付「</a:t>
            </a:r>
            <a:r>
              <a:rPr lang="en-US" altLang="zh-TW" sz="2600" dirty="0">
                <a:latin typeface="標楷體" panose="03000509000000000000" pitchFamily="65" charset="-120"/>
              </a:rPr>
              <a:t>1,361,546</a:t>
            </a:r>
            <a:r>
              <a:rPr lang="zh-TW" altLang="en-US" sz="2600" dirty="0">
                <a:latin typeface="標楷體" panose="03000509000000000000" pitchFamily="65" charset="-120"/>
              </a:rPr>
              <a:t>元」，顯然不足土地應有總價等情觀之，所謂已付「</a:t>
            </a:r>
            <a:r>
              <a:rPr lang="en-US" altLang="zh-TW" sz="2600" dirty="0">
                <a:latin typeface="標楷體" panose="03000509000000000000" pitchFamily="65" charset="-120"/>
              </a:rPr>
              <a:t>1,361,546</a:t>
            </a:r>
            <a:r>
              <a:rPr lang="zh-TW" altLang="en-US" sz="2600" dirty="0">
                <a:latin typeface="標楷體" panose="03000509000000000000" pitchFamily="65" charset="-120"/>
              </a:rPr>
              <a:t>元」是否針對拆除房屋部分之補償，而非給付土地價款，亦非無疑，則原判決進而論斷系爭土地面積約</a:t>
            </a:r>
            <a:r>
              <a:rPr lang="en-US" altLang="zh-TW" sz="2600" dirty="0">
                <a:latin typeface="標楷體" panose="03000509000000000000" pitchFamily="65" charset="-120"/>
              </a:rPr>
              <a:t>1,163</a:t>
            </a:r>
            <a:r>
              <a:rPr lang="zh-TW" altLang="en-US" sz="2600" dirty="0">
                <a:latin typeface="標楷體" panose="03000509000000000000" pitchFamily="65" charset="-120"/>
              </a:rPr>
              <a:t>坪，其中</a:t>
            </a:r>
            <a:r>
              <a:rPr lang="en-US" altLang="zh-TW" sz="2600" dirty="0">
                <a:latin typeface="標楷體" panose="03000509000000000000" pitchFamily="65" charset="-120"/>
              </a:rPr>
              <a:t>709</a:t>
            </a:r>
            <a:r>
              <a:rPr lang="zh-TW" altLang="en-US" sz="2600" dirty="0">
                <a:latin typeface="標楷體" panose="03000509000000000000" pitchFamily="65" charset="-120"/>
              </a:rPr>
              <a:t>坪並無徵收或協議價購之事實；餘</a:t>
            </a:r>
            <a:r>
              <a:rPr lang="en-US" altLang="zh-TW" sz="2600" dirty="0">
                <a:latin typeface="標楷體" panose="03000509000000000000" pitchFamily="65" charset="-120"/>
              </a:rPr>
              <a:t>454</a:t>
            </a:r>
            <a:r>
              <a:rPr lang="zh-TW" altLang="en-US" sz="2600" dirty="0">
                <a:latin typeface="標楷體" panose="03000509000000000000" pitchFamily="65" charset="-120"/>
              </a:rPr>
              <a:t>坪，稅局雖主張已由區公所與土地所有權人協議價購並付清款項，僅未辦產權移轉云云，但原審依職權盡調查之能事，事實仍真偽不明，並不足以認定有協議價購並付清款項之事實，依舉證責任之分配，其不利益歸稅局負擔等語，於法亦無不合。</a:t>
            </a:r>
            <a:endParaRPr lang="en-US" altLang="zh-TW" sz="2600" dirty="0">
              <a:latin typeface="標楷體" panose="03000509000000000000" pitchFamily="65" charset="-120"/>
            </a:endParaRPr>
          </a:p>
          <a:p>
            <a:pPr lvl="1">
              <a:lnSpc>
                <a:spcPct val="110000"/>
              </a:lnSpc>
            </a:pPr>
            <a:r>
              <a:rPr lang="zh-TW" altLang="en-US" sz="2600" dirty="0">
                <a:latin typeface="標楷體" panose="03000509000000000000" pitchFamily="65" charset="-120"/>
              </a:rPr>
              <a:t>何況系爭土地之公告現值總額為</a:t>
            </a:r>
            <a:r>
              <a:rPr lang="en-US" altLang="zh-TW" sz="2600" dirty="0">
                <a:latin typeface="標楷體" panose="03000509000000000000" pitchFamily="65" charset="-120"/>
              </a:rPr>
              <a:t>1</a:t>
            </a:r>
            <a:r>
              <a:rPr lang="zh-TW" altLang="en-US" sz="2600" dirty="0">
                <a:latin typeface="標楷體" panose="03000509000000000000" pitchFamily="65" charset="-120"/>
              </a:rPr>
              <a:t>億</a:t>
            </a:r>
            <a:r>
              <a:rPr lang="en-US" altLang="zh-TW" sz="2600" dirty="0">
                <a:latin typeface="標楷體" panose="03000509000000000000" pitchFamily="65" charset="-120"/>
              </a:rPr>
              <a:t>5,838</a:t>
            </a:r>
            <a:r>
              <a:rPr lang="zh-TW" altLang="en-US" sz="2600" dirty="0">
                <a:latin typeface="標楷體" panose="03000509000000000000" pitchFamily="65" charset="-120"/>
              </a:rPr>
              <a:t>萬餘元，稅局照此金額核算補徵的土地增值稅高達</a:t>
            </a:r>
            <a:r>
              <a:rPr lang="en-US" altLang="zh-TW" sz="2600" dirty="0">
                <a:latin typeface="標楷體" panose="03000509000000000000" pitchFamily="65" charset="-120"/>
              </a:rPr>
              <a:t>4,868</a:t>
            </a:r>
            <a:r>
              <a:rPr lang="zh-TW" altLang="en-US" sz="2600" dirty="0">
                <a:latin typeface="標楷體" panose="03000509000000000000" pitchFamily="65" charset="-120"/>
              </a:rPr>
              <a:t>萬餘元，然因屬都市計畫之道路用地，市價遠不及上開金額，戊於原審主張系爭土地買賣價額僅</a:t>
            </a:r>
            <a:r>
              <a:rPr lang="en-US" altLang="zh-TW" sz="2600" dirty="0">
                <a:latin typeface="標楷體" panose="03000509000000000000" pitchFamily="65" charset="-120"/>
              </a:rPr>
              <a:t>800</a:t>
            </a:r>
            <a:r>
              <a:rPr lang="zh-TW" altLang="en-US" sz="2600" dirty="0">
                <a:latin typeface="標楷體" panose="03000509000000000000" pitchFamily="65" charset="-120"/>
              </a:rPr>
              <a:t>萬元，兩者嚴重失衡，攸關原處分是否違反量能（量益）課稅原則及其所衍生出來的實質課稅原則，從而原審於客觀舉證責任分配與證明度要求上審慎為之，自屬允當。</a:t>
            </a:r>
            <a:endParaRPr lang="en-US" altLang="zh-TW" sz="26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145</a:t>
            </a:fld>
            <a:endParaRPr lang="zh-TW" altLang="en-US"/>
          </a:p>
        </p:txBody>
      </p:sp>
    </p:spTree>
    <p:extLst>
      <p:ext uri="{BB962C8B-B14F-4D97-AF65-F5344CB8AC3E}">
        <p14:creationId xmlns:p14="http://schemas.microsoft.com/office/powerpoint/2010/main" val="2819143109"/>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932329" y="1326777"/>
            <a:ext cx="10378799" cy="5147776"/>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依土地稅法第</a:t>
            </a:r>
            <a:r>
              <a:rPr lang="en-US" altLang="zh-TW" sz="2200" dirty="0">
                <a:latin typeface="標楷體" panose="03000509000000000000" pitchFamily="65" charset="-120"/>
              </a:rPr>
              <a:t>39</a:t>
            </a:r>
            <a:r>
              <a:rPr lang="zh-TW" altLang="en-US" sz="2200" dirty="0">
                <a:latin typeface="標楷體" panose="03000509000000000000" pitchFamily="65" charset="-120"/>
              </a:rPr>
              <a:t>條第</a:t>
            </a:r>
            <a:r>
              <a:rPr lang="en-US" altLang="zh-TW" sz="2200" dirty="0">
                <a:latin typeface="標楷體" panose="03000509000000000000" pitchFamily="65" charset="-120"/>
              </a:rPr>
              <a:t>2</a:t>
            </a:r>
            <a:r>
              <a:rPr lang="zh-TW" altLang="en-US" sz="2200" dirty="0">
                <a:latin typeface="標楷體" panose="03000509000000000000" pitchFamily="65" charset="-120"/>
              </a:rPr>
              <a:t>項前段規定，依都市計畫法指定之公共設施保留地尚未被徵收前之移轉，應免徵土地增值稅（平均地權條例第</a:t>
            </a:r>
            <a:r>
              <a:rPr lang="en-US" altLang="zh-TW" sz="2200" dirty="0">
                <a:latin typeface="標楷體" panose="03000509000000000000" pitchFamily="65" charset="-120"/>
              </a:rPr>
              <a:t>42</a:t>
            </a:r>
            <a:r>
              <a:rPr lang="zh-TW" altLang="en-US" sz="2200" dirty="0">
                <a:latin typeface="標楷體" panose="03000509000000000000" pitchFamily="65" charset="-120"/>
              </a:rPr>
              <a:t>條有相同之規定），無待申請，稅局本應依職權查明該申報移轉現值之土地是否屬公共設施保留地，而決定其是否應免徵土地增值稅。稽諸本件土地使用分區證明書乃縣政府城鄉發展局直接依據已發布實施之都市擴大修訂計畫所製發，無庸經由申請人提供何種資料或作任何陳述，自難謂戊曾提供何種不正確資料或作任何不完全之陳述。且稅局並未於土地增值稅（土地現值）申報書或其他相關說明書上要求或提示申報人應說明其土地是否曾經協議價購或領取補償費，自難謂戊於當初申報系爭土地之移轉現值時，有說明其土地是否曾經協議價購或領取補償費之協力義務。何況系爭土地如果曾經辦理協議價購，相關資料全由行政機關保管，如何歸責土地所有人未克盡協力義務？又是否辦理協議價購既屬不明，如何預設立場，指摘戊未據實申報？稅局主張戊於申報系爭土地移轉時，未據實申報其將土地售予區公所並領有相關價款之事實，對重要事項提供不正確資料及為不完全陳述，未善盡納稅人應盡之協力義務，致稅局依戊之資料及陳述而作成免稅之處分云云，容有誤會，不足採信。</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146</a:t>
            </a:fld>
            <a:endParaRPr lang="zh-TW" altLang="en-US"/>
          </a:p>
        </p:txBody>
      </p:sp>
    </p:spTree>
    <p:extLst>
      <p:ext uri="{BB962C8B-B14F-4D97-AF65-F5344CB8AC3E}">
        <p14:creationId xmlns:p14="http://schemas.microsoft.com/office/powerpoint/2010/main" val="324591333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108</a:t>
            </a:r>
            <a:r>
              <a:rPr lang="zh-TW" altLang="en-US" sz="3200" dirty="0"/>
              <a:t>年度判字第</a:t>
            </a:r>
            <a:r>
              <a:rPr lang="en-US" altLang="zh-TW" dirty="0"/>
              <a:t>39</a:t>
            </a:r>
            <a:r>
              <a:rPr lang="zh-TW" altLang="en-US" sz="3200" dirty="0"/>
              <a:t>號判決</a:t>
            </a:r>
            <a:br>
              <a:rPr lang="en-US" altLang="zh-TW" sz="3200" dirty="0"/>
            </a:br>
            <a:r>
              <a:rPr lang="en-US" altLang="zh-TW" sz="3200" dirty="0"/>
              <a:t>——</a:t>
            </a:r>
            <a:r>
              <a:rPr lang="zh-TW" altLang="en-US" dirty="0"/>
              <a:t>進口乾香菇之原產地認定</a:t>
            </a:r>
            <a:endParaRPr lang="zh-TW" altLang="en-US" sz="3200" dirty="0"/>
          </a:p>
        </p:txBody>
      </p:sp>
      <p:sp>
        <p:nvSpPr>
          <p:cNvPr id="3" name="內容版面配置區 2"/>
          <p:cNvSpPr>
            <a:spLocks noGrp="1"/>
          </p:cNvSpPr>
          <p:nvPr>
            <p:ph idx="1"/>
          </p:nvPr>
        </p:nvSpPr>
        <p:spPr>
          <a:xfrm>
            <a:off x="770964" y="1247010"/>
            <a:ext cx="10650071" cy="5256420"/>
          </a:xfrm>
        </p:spPr>
        <p:txBody>
          <a:bodyPr>
            <a:normAutofit/>
          </a:bodyPr>
          <a:lstStyle/>
          <a:p>
            <a:pPr>
              <a:lnSpc>
                <a:spcPct val="100000"/>
              </a:lnSpc>
            </a:pPr>
            <a:r>
              <a:rPr lang="zh-TW" altLang="en-US" sz="2100" dirty="0">
                <a:latin typeface="標楷體" panose="03000509000000000000" pitchFamily="65" charset="-120"/>
                <a:ea typeface="標楷體" panose="03000509000000000000" pitchFamily="65" charset="-120"/>
              </a:rPr>
              <a:t>事實概要</a:t>
            </a:r>
            <a:endParaRPr lang="en-US" altLang="zh-TW" sz="21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100" dirty="0"/>
              <a:t>I</a:t>
            </a:r>
            <a:r>
              <a:rPr lang="zh-TW" altLang="en-US" sz="2100" dirty="0"/>
              <a:t>公司委由報關公司於</a:t>
            </a:r>
            <a:r>
              <a:rPr lang="en-US" altLang="zh-TW" sz="2100" dirty="0"/>
              <a:t>104</a:t>
            </a:r>
            <a:r>
              <a:rPr lang="zh-TW" altLang="en-US" sz="2100" dirty="0"/>
              <a:t>年</a:t>
            </a:r>
            <a:r>
              <a:rPr lang="en-US" altLang="zh-TW" sz="2100" dirty="0"/>
              <a:t>3</a:t>
            </a:r>
            <a:r>
              <a:rPr lang="zh-TW" altLang="en-US" sz="2100" dirty="0"/>
              <a:t>月</a:t>
            </a:r>
            <a:r>
              <a:rPr lang="en-US" altLang="zh-TW" sz="2100" dirty="0"/>
              <a:t>25</a:t>
            </a:r>
            <a:r>
              <a:rPr lang="zh-TW" altLang="en-US" sz="2100" dirty="0"/>
              <a:t>日向海關報運進口韓國產製「</a:t>
            </a:r>
            <a:r>
              <a:rPr lang="en-US" altLang="zh-TW" sz="2100" dirty="0"/>
              <a:t>KOREA</a:t>
            </a:r>
            <a:r>
              <a:rPr lang="zh-TW" altLang="en-US" sz="2100" dirty="0"/>
              <a:t> </a:t>
            </a:r>
            <a:r>
              <a:rPr lang="en-US" altLang="zh-TW" sz="2100" dirty="0"/>
              <a:t>ORIGIN DRIED MUSHROOM</a:t>
            </a:r>
            <a:r>
              <a:rPr lang="zh-TW" altLang="en-US" sz="2100" dirty="0"/>
              <a:t>」乙批（報單號碼：第</a:t>
            </a:r>
            <a:r>
              <a:rPr lang="en-US" altLang="zh-TW" sz="2100" dirty="0"/>
              <a:t>BE/04/X392/2412</a:t>
            </a:r>
            <a:r>
              <a:rPr lang="zh-TW" altLang="en-US" sz="2100" dirty="0"/>
              <a:t>號），貨品分類號列第</a:t>
            </a:r>
            <a:r>
              <a:rPr lang="en-US" altLang="zh-TW" sz="2100" dirty="0"/>
              <a:t>9810.00.00.00-2</a:t>
            </a:r>
            <a:r>
              <a:rPr lang="zh-TW" altLang="en-US" sz="2100" dirty="0"/>
              <a:t>號「第</a:t>
            </a:r>
            <a:r>
              <a:rPr lang="en-US" altLang="zh-TW" sz="2100" dirty="0"/>
              <a:t>0712.39.20.00</a:t>
            </a:r>
            <a:r>
              <a:rPr lang="zh-TW" altLang="en-US" sz="2100" dirty="0"/>
              <a:t>號之乾香菇」，稅率</a:t>
            </a:r>
            <a:r>
              <a:rPr lang="en-US" altLang="zh-TW" sz="2100" dirty="0"/>
              <a:t>110</a:t>
            </a:r>
            <a:r>
              <a:rPr lang="zh-TW" altLang="en-US" sz="2100" dirty="0"/>
              <a:t>元／公斤或</a:t>
            </a:r>
            <a:r>
              <a:rPr lang="en-US" altLang="zh-TW" sz="2100" dirty="0"/>
              <a:t>25</a:t>
            </a:r>
            <a:r>
              <a:rPr lang="zh-TW" altLang="en-US" sz="2100" dirty="0"/>
              <a:t>％從高徵稅，輸入規定</a:t>
            </a:r>
            <a:r>
              <a:rPr lang="en-US" altLang="zh-TW" sz="2100" dirty="0"/>
              <a:t>F01</a:t>
            </a:r>
            <a:r>
              <a:rPr lang="zh-TW" altLang="en-US" sz="2100" dirty="0"/>
              <a:t>（輸入商品應依照「食品及相關產品輸入查驗辦法」規定，向衛生福利部食品藥物管理署申請辦理輸入查驗）、</a:t>
            </a:r>
            <a:r>
              <a:rPr lang="en-US" altLang="zh-TW" sz="2100" dirty="0"/>
              <a:t>MW0</a:t>
            </a:r>
            <a:r>
              <a:rPr lang="zh-TW" altLang="en-US" sz="2100" dirty="0"/>
              <a:t>（大陸物品不准輸入），並檢附輸入關稅配額證明書第</a:t>
            </a:r>
            <a:r>
              <a:rPr lang="en-US" altLang="zh-TW" sz="2100" dirty="0"/>
              <a:t>CTL041TRQ00094</a:t>
            </a:r>
            <a:r>
              <a:rPr lang="zh-TW" altLang="en-US" sz="2100" dirty="0"/>
              <a:t>號與經駐韓國臺北代表部認證之原產地證明書第</a:t>
            </a:r>
            <a:r>
              <a:rPr lang="en-US" altLang="zh-TW" sz="2100" dirty="0"/>
              <a:t>001-15-0188243</a:t>
            </a:r>
            <a:r>
              <a:rPr lang="zh-TW" altLang="en-US" sz="2100" dirty="0"/>
              <a:t>號，經電腦核定通關方式</a:t>
            </a:r>
            <a:r>
              <a:rPr lang="en-US" altLang="zh-TW" sz="2100" dirty="0"/>
              <a:t>C3M</a:t>
            </a:r>
            <a:r>
              <a:rPr lang="zh-TW" altLang="en-US" sz="2100" dirty="0"/>
              <a:t>（人工查驗）。海關所屬驗貨人員與報關公司人員共同開櫃查驗，取具代表性樣品送請農委會「雜糧蔬菜特作協助鑑定小組」進行產地鑑定，因產地尚待確認，依關稅法第</a:t>
            </a:r>
            <a:r>
              <a:rPr lang="en-US" altLang="zh-TW" sz="2100" dirty="0"/>
              <a:t>18</a:t>
            </a:r>
            <a:r>
              <a:rPr lang="zh-TW" altLang="en-US" sz="2100" dirty="0"/>
              <a:t>條規定，准</a:t>
            </a:r>
            <a:r>
              <a:rPr lang="en-US" altLang="zh-TW" sz="2100" dirty="0"/>
              <a:t>I</a:t>
            </a:r>
            <a:r>
              <a:rPr lang="zh-TW" altLang="en-US" sz="2100" dirty="0"/>
              <a:t>公司繳納相當金額之保證金後，貨物先予放行。嗣海關依查得事證及鑑定結果之資料，綜合認定系爭乾香菇產地為中國大陸，改歸列貨品分類號列第</a:t>
            </a:r>
            <a:r>
              <a:rPr lang="en-US" altLang="zh-TW" sz="2100" dirty="0"/>
              <a:t>0712.39.20.00-0</a:t>
            </a:r>
            <a:r>
              <a:rPr lang="zh-TW" altLang="en-US" sz="2100" dirty="0"/>
              <a:t>號「乾香菇」，稅率</a:t>
            </a:r>
            <a:r>
              <a:rPr lang="en-US" altLang="zh-TW" sz="2100" dirty="0"/>
              <a:t>369</a:t>
            </a:r>
            <a:r>
              <a:rPr lang="zh-TW" altLang="en-US" sz="2100" dirty="0"/>
              <a:t>元／公斤，輸入規定</a:t>
            </a:r>
            <a:r>
              <a:rPr lang="en-US" altLang="zh-TW" sz="2100" dirty="0"/>
              <a:t>F01</a:t>
            </a:r>
            <a:r>
              <a:rPr lang="zh-TW" altLang="en-US" sz="2100" dirty="0"/>
              <a:t>及</a:t>
            </a:r>
            <a:r>
              <a:rPr lang="en-US" altLang="zh-TW" sz="2100" dirty="0"/>
              <a:t>MW0</a:t>
            </a:r>
            <a:r>
              <a:rPr lang="zh-TW" altLang="en-US" sz="2100" dirty="0"/>
              <a:t>，核非屬經濟部公告准許輸入之大陸物品，</a:t>
            </a:r>
            <a:r>
              <a:rPr lang="en-US" altLang="zh-TW" sz="2100" dirty="0"/>
              <a:t>I</a:t>
            </a:r>
            <a:r>
              <a:rPr lang="zh-TW" altLang="en-US" sz="2100" dirty="0"/>
              <a:t>公司報運貨物進口，有虛報所運貨物產地，涉及逃避管制情事，並參財政部關務署基隆關簽復查價結果，實到貨物按原申報單價核估完稅價格，</a:t>
            </a:r>
            <a:endParaRPr lang="en-US" altLang="zh-TW" sz="2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147</a:t>
            </a:fld>
            <a:endParaRPr lang="zh-TW" altLang="en-US"/>
          </a:p>
        </p:txBody>
      </p:sp>
    </p:spTree>
    <p:extLst>
      <p:ext uri="{BB962C8B-B14F-4D97-AF65-F5344CB8AC3E}">
        <p14:creationId xmlns:p14="http://schemas.microsoft.com/office/powerpoint/2010/main" val="366015071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9518" y="103443"/>
            <a:ext cx="10058400" cy="762378"/>
          </a:xfrm>
        </p:spPr>
        <p:txBody>
          <a:bodyPr>
            <a:noAutofit/>
          </a:bodyPr>
          <a:lstStyle/>
          <a:p>
            <a:endParaRPr lang="zh-TW" altLang="en-US" sz="3200" dirty="0"/>
          </a:p>
        </p:txBody>
      </p:sp>
      <p:sp>
        <p:nvSpPr>
          <p:cNvPr id="3" name="內容版面配置區 2"/>
          <p:cNvSpPr>
            <a:spLocks noGrp="1"/>
          </p:cNvSpPr>
          <p:nvPr>
            <p:ph idx="1"/>
          </p:nvPr>
        </p:nvSpPr>
        <p:spPr>
          <a:xfrm>
            <a:off x="791942" y="865821"/>
            <a:ext cx="10058400" cy="5651520"/>
          </a:xfrm>
        </p:spPr>
        <p:txBody>
          <a:bodyPr>
            <a:noAutofit/>
          </a:bodyPr>
          <a:lstStyle/>
          <a:p>
            <a:pPr marL="274320" lvl="1" indent="0">
              <a:lnSpc>
                <a:spcPct val="100000"/>
              </a:lnSpc>
              <a:buNone/>
            </a:pPr>
            <a:r>
              <a:rPr lang="zh-TW" altLang="en-US" sz="2200" dirty="0"/>
              <a:t>作成</a:t>
            </a:r>
            <a:r>
              <a:rPr lang="en-US" altLang="zh-TW" sz="2200" dirty="0"/>
              <a:t>104</a:t>
            </a:r>
            <a:r>
              <a:rPr lang="zh-TW" altLang="en-US" sz="2200" dirty="0"/>
              <a:t>年</a:t>
            </a:r>
            <a:r>
              <a:rPr lang="en-US" altLang="zh-TW" sz="2200" dirty="0"/>
              <a:t>11</a:t>
            </a:r>
            <a:r>
              <a:rPr lang="zh-TW" altLang="en-US" sz="2200" dirty="0"/>
              <a:t>月</a:t>
            </a:r>
            <a:r>
              <a:rPr lang="en-US" altLang="zh-TW" sz="2200" dirty="0"/>
              <a:t>11</a:t>
            </a:r>
            <a:r>
              <a:rPr lang="zh-TW" altLang="en-US" sz="2200" dirty="0"/>
              <a:t>日</a:t>
            </a:r>
            <a:r>
              <a:rPr lang="en-US" altLang="zh-TW" sz="2200" dirty="0"/>
              <a:t>104</a:t>
            </a:r>
            <a:r>
              <a:rPr lang="zh-TW" altLang="en-US" sz="2200" dirty="0"/>
              <a:t>年第</a:t>
            </a:r>
            <a:r>
              <a:rPr lang="en-US" altLang="zh-TW" sz="2200" dirty="0"/>
              <a:t>10400765</a:t>
            </a:r>
            <a:r>
              <a:rPr lang="zh-TW" altLang="en-US" sz="2200" dirty="0"/>
              <a:t>號處分書（下稱原處分）：一、虛報貨物產地、逃避管制部分：依海關緝私條例第</a:t>
            </a:r>
            <a:r>
              <a:rPr lang="en-US" altLang="zh-TW" sz="2200" dirty="0"/>
              <a:t>37</a:t>
            </a:r>
            <a:r>
              <a:rPr lang="zh-TW" altLang="en-US" sz="2200" dirty="0"/>
              <a:t>條第</a:t>
            </a:r>
            <a:r>
              <a:rPr lang="en-US" altLang="zh-TW" sz="2200" dirty="0"/>
              <a:t>3</a:t>
            </a:r>
            <a:r>
              <a:rPr lang="zh-TW" altLang="en-US" sz="2200" dirty="0"/>
              <a:t>項規定轉據第</a:t>
            </a:r>
            <a:r>
              <a:rPr lang="en-US" altLang="zh-TW" sz="2200" dirty="0"/>
              <a:t>36</a:t>
            </a:r>
            <a:r>
              <a:rPr lang="zh-TW" altLang="en-US" sz="2200" dirty="0"/>
              <a:t>條第</a:t>
            </a:r>
            <a:r>
              <a:rPr lang="en-US" altLang="zh-TW" sz="2200" dirty="0"/>
              <a:t>1</a:t>
            </a:r>
            <a:r>
              <a:rPr lang="zh-TW" altLang="en-US" sz="2200" dirty="0"/>
              <a:t>項、第</a:t>
            </a:r>
            <a:r>
              <a:rPr lang="en-US" altLang="zh-TW" sz="2200" dirty="0"/>
              <a:t>3</a:t>
            </a:r>
            <a:r>
              <a:rPr lang="zh-TW" altLang="en-US" sz="2200" dirty="0"/>
              <a:t>項規定，處貨價</a:t>
            </a:r>
            <a:r>
              <a:rPr lang="en-US" altLang="zh-TW" sz="2200" dirty="0"/>
              <a:t>1</a:t>
            </a:r>
            <a:r>
              <a:rPr lang="zh-TW" altLang="en-US" sz="2200" dirty="0"/>
              <a:t>倍之罰鍰計</a:t>
            </a:r>
            <a:r>
              <a:rPr lang="en-US" altLang="zh-TW" sz="2200" dirty="0"/>
              <a:t>1,527,965</a:t>
            </a:r>
            <a:r>
              <a:rPr lang="zh-TW" altLang="en-US" sz="2200" dirty="0"/>
              <a:t>元，併沒入貨物，惟因貨物已放行，無法裁處沒入，乃依行政罰法第</a:t>
            </a:r>
            <a:r>
              <a:rPr lang="en-US" altLang="zh-TW" sz="2200" dirty="0"/>
              <a:t>23</a:t>
            </a:r>
            <a:r>
              <a:rPr lang="zh-TW" altLang="en-US" sz="2200" dirty="0"/>
              <a:t>條第</a:t>
            </a:r>
            <a:r>
              <a:rPr lang="en-US" altLang="zh-TW" sz="2200" dirty="0"/>
              <a:t>1</a:t>
            </a:r>
            <a:r>
              <a:rPr lang="zh-TW" altLang="en-US" sz="2200" dirty="0"/>
              <a:t>項規定，裁處沒入貨物之價額</a:t>
            </a:r>
            <a:r>
              <a:rPr lang="en-US" altLang="zh-TW" sz="2200" dirty="0"/>
              <a:t>1,527,965</a:t>
            </a:r>
            <a:r>
              <a:rPr lang="zh-TW" altLang="en-US" sz="2200" dirty="0"/>
              <a:t>元。二、追徵所漏稅款部分：系爭貨物應歸列貨品分類號列第</a:t>
            </a:r>
            <a:r>
              <a:rPr lang="en-US" altLang="zh-TW" sz="2200" dirty="0"/>
              <a:t>0712.39.20.00-0</a:t>
            </a:r>
            <a:r>
              <a:rPr lang="zh-TW" altLang="en-US" sz="2200" dirty="0"/>
              <a:t>號「乾香菇」，按國定稅率第</a:t>
            </a:r>
            <a:r>
              <a:rPr lang="en-US" altLang="zh-TW" sz="2200" dirty="0"/>
              <a:t>1</a:t>
            </a:r>
            <a:r>
              <a:rPr lang="zh-TW" altLang="en-US" sz="2200" dirty="0"/>
              <a:t>欄</a:t>
            </a:r>
            <a:r>
              <a:rPr lang="en-US" altLang="zh-TW" sz="2200" dirty="0"/>
              <a:t>369</a:t>
            </a:r>
            <a:r>
              <a:rPr lang="zh-TW" altLang="en-US" sz="2200" dirty="0"/>
              <a:t>元／公斤課稅，經計算結果，應課徵進口稅</a:t>
            </a:r>
            <a:r>
              <a:rPr lang="en-US" altLang="zh-TW" sz="2200" dirty="0"/>
              <a:t>1,107,000</a:t>
            </a:r>
            <a:r>
              <a:rPr lang="zh-TW" altLang="en-US" sz="2200" dirty="0"/>
              <a:t>元、營業稅</a:t>
            </a:r>
            <a:r>
              <a:rPr lang="en-US" altLang="zh-TW" sz="2200" dirty="0"/>
              <a:t>131,748</a:t>
            </a:r>
            <a:r>
              <a:rPr lang="zh-TW" altLang="en-US" sz="2200" dirty="0"/>
              <a:t>元及推廣貿易服務費</a:t>
            </a:r>
            <a:r>
              <a:rPr lang="en-US" altLang="zh-TW" sz="2200" dirty="0"/>
              <a:t>611</a:t>
            </a:r>
            <a:r>
              <a:rPr lang="zh-TW" altLang="en-US" sz="2200" dirty="0"/>
              <a:t>元。因原申報營業稅</a:t>
            </a:r>
            <a:r>
              <a:rPr lang="en-US" altLang="zh-TW" sz="2200" dirty="0"/>
              <a:t>95,497</a:t>
            </a:r>
            <a:r>
              <a:rPr lang="zh-TW" altLang="en-US" sz="2200" dirty="0"/>
              <a:t>元已自押金辦理抵繳，乃依海關緝私條例第</a:t>
            </a:r>
            <a:r>
              <a:rPr lang="en-US" altLang="zh-TW" sz="2200" dirty="0"/>
              <a:t>44</a:t>
            </a:r>
            <a:r>
              <a:rPr lang="zh-TW" altLang="en-US" sz="2200" dirty="0"/>
              <a:t>條、營業稅法第</a:t>
            </a:r>
            <a:r>
              <a:rPr lang="en-US" altLang="zh-TW" sz="2200" dirty="0"/>
              <a:t>51</a:t>
            </a:r>
            <a:r>
              <a:rPr lang="zh-TW" altLang="en-US" sz="2200" dirty="0"/>
              <a:t>條第</a:t>
            </a:r>
            <a:r>
              <a:rPr lang="en-US" altLang="zh-TW" sz="2200" dirty="0"/>
              <a:t>1</a:t>
            </a:r>
            <a:r>
              <a:rPr lang="zh-TW" altLang="en-US" sz="2200" dirty="0"/>
              <a:t>項第</a:t>
            </a:r>
            <a:r>
              <a:rPr lang="en-US" altLang="zh-TW" sz="2200" dirty="0"/>
              <a:t>7</a:t>
            </a:r>
            <a:r>
              <a:rPr lang="zh-TW" altLang="en-US" sz="2200" dirty="0"/>
              <a:t>款及貿易法第</a:t>
            </a:r>
            <a:r>
              <a:rPr lang="en-US" altLang="zh-TW" sz="2200" dirty="0"/>
              <a:t>21</a:t>
            </a:r>
            <a:r>
              <a:rPr lang="zh-TW" altLang="en-US" sz="2200" dirty="0"/>
              <a:t>條第</a:t>
            </a:r>
            <a:r>
              <a:rPr lang="en-US" altLang="zh-TW" sz="2200" dirty="0"/>
              <a:t>1</a:t>
            </a:r>
            <a:r>
              <a:rPr lang="zh-TW" altLang="en-US" sz="2200" dirty="0"/>
              <a:t>項規定，追徵所漏進口稅款計</a:t>
            </a:r>
            <a:r>
              <a:rPr lang="en-US" altLang="zh-TW" sz="2200" dirty="0"/>
              <a:t>1,143,862</a:t>
            </a:r>
            <a:r>
              <a:rPr lang="zh-TW" altLang="en-US" sz="2200" dirty="0"/>
              <a:t>元（包括進口稅</a:t>
            </a:r>
            <a:r>
              <a:rPr lang="en-US" altLang="zh-TW" sz="2200" dirty="0"/>
              <a:t>1,107,000</a:t>
            </a:r>
            <a:r>
              <a:rPr lang="zh-TW" altLang="en-US" sz="2200" dirty="0"/>
              <a:t>元、營業稅</a:t>
            </a:r>
            <a:r>
              <a:rPr lang="en-US" altLang="zh-TW" sz="2200" dirty="0"/>
              <a:t>36,251</a:t>
            </a:r>
            <a:r>
              <a:rPr lang="zh-TW" altLang="en-US" sz="2200" dirty="0"/>
              <a:t>元、推廣貿易服務費</a:t>
            </a:r>
            <a:r>
              <a:rPr lang="en-US" altLang="zh-TW" sz="2200" dirty="0"/>
              <a:t>611</a:t>
            </a:r>
            <a:r>
              <a:rPr lang="zh-TW" altLang="en-US" sz="2200" dirty="0"/>
              <a:t>元）。三、營業稅罰鍰部分：逃漏營業稅</a:t>
            </a:r>
            <a:r>
              <a:rPr lang="en-US" altLang="zh-TW" sz="2200" dirty="0"/>
              <a:t>36,251</a:t>
            </a:r>
            <a:r>
              <a:rPr lang="zh-TW" altLang="en-US" sz="2200" dirty="0"/>
              <a:t>元（所漏營業稅稅額為</a:t>
            </a:r>
            <a:r>
              <a:rPr lang="en-US" altLang="zh-TW" sz="2200" dirty="0"/>
              <a:t>131,748</a:t>
            </a:r>
            <a:r>
              <a:rPr lang="zh-TW" altLang="en-US" sz="2200" dirty="0"/>
              <a:t>元－</a:t>
            </a:r>
            <a:r>
              <a:rPr lang="en-US" altLang="zh-TW" sz="2200" dirty="0"/>
              <a:t>95,497</a:t>
            </a:r>
            <a:r>
              <a:rPr lang="zh-TW" altLang="en-US" sz="2200" dirty="0"/>
              <a:t>元＝</a:t>
            </a:r>
            <a:r>
              <a:rPr lang="en-US" altLang="zh-TW" sz="2200" dirty="0"/>
              <a:t>36,251</a:t>
            </a:r>
            <a:r>
              <a:rPr lang="zh-TW" altLang="en-US" sz="2200" dirty="0"/>
              <a:t>元），</a:t>
            </a:r>
            <a:r>
              <a:rPr lang="en-US" altLang="zh-TW" sz="2200" dirty="0"/>
              <a:t>I</a:t>
            </a:r>
            <a:r>
              <a:rPr lang="zh-TW" altLang="en-US" sz="2200" dirty="0"/>
              <a:t>公司已填具同意書，同意於裁罰處分核定前以足額保證金抵繳稅款，爰依營業稅法第</a:t>
            </a:r>
            <a:r>
              <a:rPr lang="en-US" altLang="zh-TW" sz="2200" dirty="0"/>
              <a:t>51</a:t>
            </a:r>
            <a:r>
              <a:rPr lang="zh-TW" altLang="en-US" sz="2200" dirty="0"/>
              <a:t>條第</a:t>
            </a:r>
            <a:r>
              <a:rPr lang="en-US" altLang="zh-TW" sz="2200" dirty="0"/>
              <a:t>1</a:t>
            </a:r>
            <a:r>
              <a:rPr lang="zh-TW" altLang="en-US" sz="2200" dirty="0"/>
              <a:t>項第</a:t>
            </a:r>
            <a:r>
              <a:rPr lang="en-US" altLang="zh-TW" sz="2200" dirty="0"/>
              <a:t>7</a:t>
            </a:r>
            <a:r>
              <a:rPr lang="zh-TW" altLang="en-US" sz="2200" dirty="0"/>
              <a:t>款及裁罰倍數參考表之規定，處所漏營業稅額</a:t>
            </a:r>
            <a:r>
              <a:rPr lang="en-US" altLang="zh-TW" sz="2200" dirty="0"/>
              <a:t>0.6</a:t>
            </a:r>
            <a:r>
              <a:rPr lang="zh-TW" altLang="en-US" sz="2200" dirty="0"/>
              <a:t>倍之罰鍰</a:t>
            </a:r>
            <a:r>
              <a:rPr lang="en-US" altLang="zh-TW" sz="2200" dirty="0"/>
              <a:t>21,750</a:t>
            </a:r>
            <a:r>
              <a:rPr lang="zh-TW" altLang="en-US" sz="2200" dirty="0"/>
              <a:t>元。</a:t>
            </a:r>
            <a:r>
              <a:rPr lang="en-US" altLang="zh-TW" sz="2200" dirty="0"/>
              <a:t>I</a:t>
            </a:r>
            <a:r>
              <a:rPr lang="zh-TW" altLang="en-US" sz="2200" dirty="0"/>
              <a:t>公司不服，循序提起行政訴訟，經原審法院判決撤銷訴願決定及原處分（含復查決定）。海關不服，</a:t>
            </a:r>
            <a:r>
              <a:rPr lang="zh-TW" altLang="en-US" sz="2200" dirty="0">
                <a:latin typeface="標楷體" panose="03000509000000000000" pitchFamily="65" charset="-120"/>
              </a:rPr>
              <a:t>提起上訴，經最高行政法院判決駁回上訴。</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148</a:t>
            </a:fld>
            <a:endParaRPr lang="zh-TW" altLang="en-US"/>
          </a:p>
        </p:txBody>
      </p:sp>
    </p:spTree>
    <p:extLst>
      <p:ext uri="{BB962C8B-B14F-4D97-AF65-F5344CB8AC3E}">
        <p14:creationId xmlns:p14="http://schemas.microsoft.com/office/powerpoint/2010/main" val="28117544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452628"/>
          </a:xfrm>
        </p:spPr>
        <p:txBody>
          <a:bodyPr>
            <a:noAutofit/>
          </a:bodyPr>
          <a:lstStyle/>
          <a:p>
            <a:endParaRPr lang="zh-TW" altLang="en-US" sz="3200" dirty="0"/>
          </a:p>
        </p:txBody>
      </p:sp>
      <p:sp>
        <p:nvSpPr>
          <p:cNvPr id="3" name="內容版面配置區 2"/>
          <p:cNvSpPr>
            <a:spLocks noGrp="1"/>
          </p:cNvSpPr>
          <p:nvPr>
            <p:ph idx="1"/>
          </p:nvPr>
        </p:nvSpPr>
        <p:spPr>
          <a:xfrm>
            <a:off x="1069848" y="937260"/>
            <a:ext cx="10058400" cy="5762477"/>
          </a:xfrm>
        </p:spPr>
        <p:txBody>
          <a:bodyPr>
            <a:normAutofit fontScale="92500" lnSpcReduction="10000"/>
          </a:bodyPr>
          <a:lstStyle/>
          <a:p>
            <a:pPr>
              <a:lnSpc>
                <a:spcPct val="100000"/>
              </a:lnSpc>
            </a:pPr>
            <a:r>
              <a:rPr lang="zh-TW" altLang="en-US" dirty="0">
                <a:latin typeface="標楷體" panose="03000509000000000000" pitchFamily="65" charset="-120"/>
                <a:ea typeface="標楷體" panose="03000509000000000000" pitchFamily="65" charset="-120"/>
              </a:rPr>
              <a:t>判決要旨</a:t>
            </a:r>
          </a:p>
          <a:p>
            <a:pPr lvl="1"/>
            <a:r>
              <a:rPr lang="zh-TW" altLang="en-US" sz="2200" dirty="0">
                <a:solidFill>
                  <a:srgbClr val="FF0000"/>
                </a:solidFill>
              </a:rPr>
              <a:t>依行政訴訟法第</a:t>
            </a:r>
            <a:r>
              <a:rPr lang="en-US" altLang="zh-TW" sz="2200" dirty="0">
                <a:solidFill>
                  <a:srgbClr val="FF0000"/>
                </a:solidFill>
              </a:rPr>
              <a:t>133</a:t>
            </a:r>
            <a:r>
              <a:rPr lang="zh-TW" altLang="en-US" sz="2200" dirty="0">
                <a:solidFill>
                  <a:srgbClr val="FF0000"/>
                </a:solidFill>
              </a:rPr>
              <a:t>條前段規定，行政法院於撤銷訴訟，固應依職權調查證據，以期發現真實，當事人並無主觀舉證責任，然職權調查證據有其限度，仍不免有要件事實不明之情形，而必須決定其不利益結果責任之歸屬，故當事人仍有客觀之舉證責任，民事訴訟法第</a:t>
            </a:r>
            <a:r>
              <a:rPr lang="en-US" altLang="zh-TW" sz="2200" dirty="0">
                <a:solidFill>
                  <a:srgbClr val="FF0000"/>
                </a:solidFill>
              </a:rPr>
              <a:t>277</a:t>
            </a:r>
            <a:r>
              <a:rPr lang="zh-TW" altLang="en-US" sz="2200" dirty="0">
                <a:solidFill>
                  <a:srgbClr val="FF0000"/>
                </a:solidFill>
              </a:rPr>
              <a:t>條前段規定：「當事人主張有利於己之事實者，就其事實有舉證之責任。」於上述範圍內，仍為撤銷訴訟所準用（行政訴訟法第</a:t>
            </a:r>
            <a:r>
              <a:rPr lang="en-US" altLang="zh-TW" sz="2200" dirty="0">
                <a:solidFill>
                  <a:srgbClr val="FF0000"/>
                </a:solidFill>
              </a:rPr>
              <a:t>136</a:t>
            </a:r>
            <a:r>
              <a:rPr lang="zh-TW" altLang="en-US" sz="2200" dirty="0">
                <a:solidFill>
                  <a:srgbClr val="FF0000"/>
                </a:solidFill>
              </a:rPr>
              <a:t>條參照）。</a:t>
            </a:r>
            <a:endParaRPr lang="en-US" altLang="zh-TW" sz="2200" dirty="0">
              <a:solidFill>
                <a:srgbClr val="FF0000"/>
              </a:solidFill>
            </a:endParaRPr>
          </a:p>
          <a:p>
            <a:pPr lvl="1"/>
            <a:r>
              <a:rPr lang="zh-TW" altLang="en-US" sz="2200" dirty="0">
                <a:solidFill>
                  <a:srgbClr val="FF0000"/>
                </a:solidFill>
              </a:rPr>
              <a:t>且課徵租稅構成要件事實之認定，基於依法行政及規範有利原則，應由稅捐稽徵機關負擔客觀舉證責任（稅捐稽徵法第</a:t>
            </a:r>
            <a:r>
              <a:rPr lang="en-US" altLang="zh-TW" sz="2200" dirty="0">
                <a:solidFill>
                  <a:srgbClr val="FF0000"/>
                </a:solidFill>
              </a:rPr>
              <a:t>12</a:t>
            </a:r>
            <a:r>
              <a:rPr lang="zh-TW" altLang="en-US" sz="2200" dirty="0">
                <a:solidFill>
                  <a:srgbClr val="FF0000"/>
                </a:solidFill>
              </a:rPr>
              <a:t>條之</a:t>
            </a:r>
            <a:r>
              <a:rPr lang="en-US" altLang="zh-TW" sz="2200" dirty="0">
                <a:solidFill>
                  <a:srgbClr val="FF0000"/>
                </a:solidFill>
              </a:rPr>
              <a:t>1</a:t>
            </a:r>
            <a:r>
              <a:rPr lang="zh-TW" altLang="en-US" sz="2200" dirty="0">
                <a:solidFill>
                  <a:srgbClr val="FF0000"/>
                </a:solidFill>
              </a:rPr>
              <a:t>第</a:t>
            </a:r>
            <a:r>
              <a:rPr lang="en-US" altLang="zh-TW" sz="2200" dirty="0">
                <a:solidFill>
                  <a:srgbClr val="FF0000"/>
                </a:solidFill>
              </a:rPr>
              <a:t>4</a:t>
            </a:r>
            <a:r>
              <a:rPr lang="zh-TW" altLang="en-US" sz="2200" dirty="0">
                <a:solidFill>
                  <a:srgbClr val="FF0000"/>
                </a:solidFill>
              </a:rPr>
              <a:t>項、納稅者權利保護法第</a:t>
            </a:r>
            <a:r>
              <a:rPr lang="en-US" altLang="zh-TW" sz="2200" dirty="0">
                <a:solidFill>
                  <a:srgbClr val="FF0000"/>
                </a:solidFill>
              </a:rPr>
              <a:t>7</a:t>
            </a:r>
            <a:r>
              <a:rPr lang="zh-TW" altLang="en-US" sz="2200" dirty="0">
                <a:solidFill>
                  <a:srgbClr val="FF0000"/>
                </a:solidFill>
              </a:rPr>
              <a:t>條第</a:t>
            </a:r>
            <a:r>
              <a:rPr lang="en-US" altLang="zh-TW" sz="2200" dirty="0">
                <a:solidFill>
                  <a:srgbClr val="FF0000"/>
                </a:solidFill>
              </a:rPr>
              <a:t>4</a:t>
            </a:r>
            <a:r>
              <a:rPr lang="zh-TW" altLang="en-US" sz="2200" dirty="0">
                <a:solidFill>
                  <a:srgbClr val="FF0000"/>
                </a:solidFill>
              </a:rPr>
              <a:t>項、第</a:t>
            </a:r>
            <a:r>
              <a:rPr lang="en-US" altLang="zh-TW" sz="2200" dirty="0">
                <a:solidFill>
                  <a:srgbClr val="FF0000"/>
                </a:solidFill>
              </a:rPr>
              <a:t>11</a:t>
            </a:r>
            <a:r>
              <a:rPr lang="zh-TW" altLang="en-US" sz="2200" dirty="0">
                <a:solidFill>
                  <a:srgbClr val="FF0000"/>
                </a:solidFill>
              </a:rPr>
              <a:t>條第</a:t>
            </a:r>
            <a:r>
              <a:rPr lang="en-US" altLang="zh-TW" sz="2200" dirty="0">
                <a:solidFill>
                  <a:srgbClr val="FF0000"/>
                </a:solidFill>
              </a:rPr>
              <a:t>2</a:t>
            </a:r>
            <a:r>
              <a:rPr lang="zh-TW" altLang="en-US" sz="2200" dirty="0">
                <a:solidFill>
                  <a:srgbClr val="FF0000"/>
                </a:solidFill>
              </a:rPr>
              <a:t>項參照）；法院依職權調查之證據，其證明程度至少應達到「高度蓋然性」（蓋然率</a:t>
            </a:r>
            <a:r>
              <a:rPr lang="en-US" altLang="zh-TW" sz="2200" dirty="0">
                <a:solidFill>
                  <a:srgbClr val="FF0000"/>
                </a:solidFill>
              </a:rPr>
              <a:t>75</a:t>
            </a:r>
            <a:r>
              <a:rPr lang="zh-TW" altLang="en-US" sz="2200" dirty="0">
                <a:solidFill>
                  <a:srgbClr val="FF0000"/>
                </a:solidFill>
              </a:rPr>
              <a:t>％以上），始能認為真實，若未達到此程度，即僅使事實關係陷於真偽不明之狀態，仍應認定該課稅要件事實為不存在，而將其不利益歸於稽徵機關。至於納稅義務人協力義務之違反，尚不足以轉換（倒置）課稅要件事實的客觀舉證責任，僅能容許稽徵機關原本應負擔的證明程度，予以合理減輕而已，惟最低程度仍不得低於優勢蓋然性（超過</a:t>
            </a:r>
            <a:r>
              <a:rPr lang="en-US" altLang="zh-TW" sz="2200" dirty="0">
                <a:solidFill>
                  <a:srgbClr val="FF0000"/>
                </a:solidFill>
              </a:rPr>
              <a:t>50</a:t>
            </a:r>
            <a:r>
              <a:rPr lang="zh-TW" altLang="en-US" sz="2200" dirty="0">
                <a:solidFill>
                  <a:srgbClr val="FF0000"/>
                </a:solidFill>
              </a:rPr>
              <a:t>％之蓋然率，或稱較強的蓋然性）。</a:t>
            </a:r>
            <a:endParaRPr lang="en-US" altLang="zh-TW" sz="2200" dirty="0">
              <a:solidFill>
                <a:srgbClr val="FF0000"/>
              </a:solidFill>
            </a:endParaRPr>
          </a:p>
          <a:p>
            <a:pPr lvl="1"/>
            <a:r>
              <a:rPr lang="zh-TW" altLang="en-US" sz="2200" dirty="0">
                <a:solidFill>
                  <a:srgbClr val="FF0000"/>
                </a:solidFill>
              </a:rPr>
              <a:t>又租稅裁罰爭訟案件，係國家行使處罰高權的結果，與課稅平等或稽徵便利無關，而與刑事罰類似，當事人並無協力義務或責任以自證己罪或自證無違規事實，且有「無罪推定」及「疑則無罪」原則之適用，故稽徵機關就處罰之要件事實亦應負擔證明責任（納稅者權利保護法第</a:t>
            </a:r>
            <a:r>
              <a:rPr lang="en-US" altLang="zh-TW" sz="2200" dirty="0">
                <a:solidFill>
                  <a:srgbClr val="FF0000"/>
                </a:solidFill>
              </a:rPr>
              <a:t>11</a:t>
            </a:r>
            <a:r>
              <a:rPr lang="zh-TW" altLang="en-US" sz="2200" dirty="0">
                <a:solidFill>
                  <a:srgbClr val="FF0000"/>
                </a:solidFill>
              </a:rPr>
              <a:t>條第</a:t>
            </a:r>
            <a:r>
              <a:rPr lang="en-US" altLang="zh-TW" sz="2200" dirty="0">
                <a:solidFill>
                  <a:srgbClr val="FF0000"/>
                </a:solidFill>
              </a:rPr>
              <a:t>2</a:t>
            </a:r>
            <a:r>
              <a:rPr lang="zh-TW" altLang="en-US" sz="2200" dirty="0">
                <a:solidFill>
                  <a:srgbClr val="FF0000"/>
                </a:solidFill>
              </a:rPr>
              <a:t>項參照），且其證明程度至少應達到「幾近於真實的蓋然性」（蓋然率</a:t>
            </a:r>
            <a:r>
              <a:rPr lang="en-US" altLang="zh-TW" sz="2200" dirty="0">
                <a:solidFill>
                  <a:srgbClr val="FF0000"/>
                </a:solidFill>
              </a:rPr>
              <a:t>99.8</a:t>
            </a:r>
            <a:r>
              <a:rPr lang="zh-TW" altLang="en-US" sz="2200" dirty="0">
                <a:solidFill>
                  <a:srgbClr val="FF0000"/>
                </a:solidFill>
              </a:rPr>
              <a:t>％以上，或稱真實的確信蓋然性），始可謂其已盡舉證之責，否則法院仍應認定該處罰要件事實為不存在，而將其不利益歸於稽徵機關。</a:t>
            </a:r>
            <a:endParaRPr lang="en-US" altLang="zh-TW" sz="2200" dirty="0">
              <a:solidFill>
                <a:srgbClr val="FF0000"/>
              </a:solidFill>
            </a:endParaRPr>
          </a:p>
          <a:p>
            <a:pPr lvl="1"/>
            <a:endParaRPr lang="en-US" altLang="zh-TW" dirty="0">
              <a:solidFill>
                <a:srgbClr val="FF0000"/>
              </a:solidFill>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149</a:t>
            </a:fld>
            <a:endParaRPr lang="zh-TW" altLang="en-US"/>
          </a:p>
        </p:txBody>
      </p:sp>
    </p:spTree>
    <p:extLst>
      <p:ext uri="{BB962C8B-B14F-4D97-AF65-F5344CB8AC3E}">
        <p14:creationId xmlns:p14="http://schemas.microsoft.com/office/powerpoint/2010/main" val="3071001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6835AD4C-09BF-7940-BC2F-5B61D84C4233}"/>
              </a:ext>
            </a:extLst>
          </p:cNvPr>
          <p:cNvSpPr>
            <a:spLocks noGrp="1"/>
          </p:cNvSpPr>
          <p:nvPr>
            <p:ph idx="1"/>
          </p:nvPr>
        </p:nvSpPr>
        <p:spPr>
          <a:xfrm>
            <a:off x="318272" y="636494"/>
            <a:ext cx="11547297" cy="5563647"/>
          </a:xfrm>
        </p:spPr>
        <p:txBody>
          <a:bodyPr>
            <a:normAutofit/>
          </a:bodyPr>
          <a:lstStyle/>
          <a:p>
            <a:r>
              <a:rPr lang="en-US" altLang="zh-TW" sz="2800" dirty="0"/>
              <a:t>112</a:t>
            </a:r>
            <a:r>
              <a:rPr lang="zh-TW" altLang="en-US" sz="2800" dirty="0"/>
              <a:t>年憲判字第</a:t>
            </a:r>
            <a:r>
              <a:rPr lang="en-US" altLang="zh-TW" sz="2800" dirty="0"/>
              <a:t>10</a:t>
            </a:r>
            <a:r>
              <a:rPr lang="zh-TW" altLang="en-US" sz="2800" dirty="0"/>
              <a:t>號</a:t>
            </a:r>
            <a:r>
              <a:rPr lang="en-US" altLang="zh-TW" sz="2800" dirty="0"/>
              <a:t>【</a:t>
            </a:r>
            <a:r>
              <a:rPr lang="zh-TW" altLang="en-US" sz="2800" dirty="0"/>
              <a:t>虛增股東可扣抵稅額帳戶金額案</a:t>
            </a:r>
            <a:r>
              <a:rPr lang="en-US" altLang="zh-TW" sz="2800" dirty="0"/>
              <a:t>】</a:t>
            </a:r>
            <a:endParaRPr lang="zh-TW" altLang="en-US" sz="2800" dirty="0"/>
          </a:p>
        </p:txBody>
      </p:sp>
      <p:sp>
        <p:nvSpPr>
          <p:cNvPr id="3" name="標題 2">
            <a:extLst>
              <a:ext uri="{FF2B5EF4-FFF2-40B4-BE49-F238E27FC236}">
                <a16:creationId xmlns:a16="http://schemas.microsoft.com/office/drawing/2014/main" id="{B5154A7B-33E0-5201-B6B7-9FFBC59E381D}"/>
              </a:ext>
            </a:extLst>
          </p:cNvPr>
          <p:cNvSpPr>
            <a:spLocks noGrp="1"/>
          </p:cNvSpPr>
          <p:nvPr>
            <p:ph type="title"/>
          </p:nvPr>
        </p:nvSpPr>
        <p:spPr>
          <a:xfrm>
            <a:off x="326431" y="-968734"/>
            <a:ext cx="11749028" cy="7414358"/>
          </a:xfrm>
        </p:spPr>
        <p:txBody>
          <a:bodyPr>
            <a:normAutofit fontScale="90000"/>
          </a:bodyPr>
          <a:lstStyle/>
          <a:p>
            <a:pPr algn="just"/>
            <a:br>
              <a:rPr lang="en-US" altLang="zh-TW" sz="2800" dirty="0"/>
            </a:br>
            <a:br>
              <a:rPr lang="en-US" altLang="zh-TW" sz="2800" dirty="0"/>
            </a:br>
            <a:br>
              <a:rPr lang="en-US" altLang="zh-TW" sz="2800" dirty="0"/>
            </a:br>
            <a:br>
              <a:rPr lang="en-US" altLang="zh-TW" sz="2800" dirty="0"/>
            </a:br>
            <a:br>
              <a:rPr lang="en-US" altLang="zh-TW" sz="2800" dirty="0"/>
            </a:br>
            <a:br>
              <a:rPr lang="en-US" altLang="zh-TW" sz="2800" dirty="0"/>
            </a:br>
            <a:r>
              <a:rPr lang="zh-TW" altLang="en-US" sz="2800" dirty="0"/>
              <a:t>事實概要：聲請人魏斯蒙股份有限公司</a:t>
            </a:r>
            <a:r>
              <a:rPr lang="en-US" altLang="zh-TW" sz="2800" dirty="0"/>
              <a:t>101</a:t>
            </a:r>
            <a:r>
              <a:rPr lang="zh-TW" altLang="en-US" sz="2800" dirty="0"/>
              <a:t>年度股東可扣抵稅額帳戶變動明細申報表，列報分配股利總額或盈餘總額所含之可扣抵稅額新臺幣</a:t>
            </a:r>
            <a:r>
              <a:rPr lang="en-US" altLang="zh-TW" sz="2800" dirty="0"/>
              <a:t>3,962,477</a:t>
            </a:r>
            <a:r>
              <a:rPr lang="zh-TW" altLang="en-US" sz="2800" dirty="0"/>
              <a:t>元。財政部中區國稅局初查，以其依規定計算應分配之可扣抵稅額為</a:t>
            </a:r>
            <a:r>
              <a:rPr lang="en-US" altLang="zh-TW" sz="2800" dirty="0"/>
              <a:t>2,596,188</a:t>
            </a:r>
            <a:r>
              <a:rPr lang="zh-TW" altLang="en-US" sz="2800" dirty="0"/>
              <a:t>元，致超額分配可扣抵稅額</a:t>
            </a:r>
            <a:r>
              <a:rPr lang="en-US" altLang="zh-TW" sz="2800" dirty="0"/>
              <a:t>1,366,289</a:t>
            </a:r>
            <a:r>
              <a:rPr lang="zh-TW" altLang="en-US" sz="2800" dirty="0"/>
              <a:t>元，乃依所得稅法第</a:t>
            </a:r>
            <a:r>
              <a:rPr lang="en-US" altLang="zh-TW" sz="2800" dirty="0"/>
              <a:t>114</a:t>
            </a:r>
            <a:r>
              <a:rPr lang="zh-TW" altLang="en-US" sz="2800" dirty="0"/>
              <a:t>條之</a:t>
            </a:r>
            <a:r>
              <a:rPr lang="en-US" altLang="zh-TW" sz="2800" dirty="0"/>
              <a:t>2</a:t>
            </a:r>
            <a:r>
              <a:rPr lang="zh-TW" altLang="en-US" sz="2800" dirty="0"/>
              <a:t>第</a:t>
            </a:r>
            <a:r>
              <a:rPr lang="en-US" altLang="zh-TW" sz="2800" dirty="0"/>
              <a:t>1</a:t>
            </a:r>
            <a:r>
              <a:rPr lang="zh-TW" altLang="en-US" sz="2800" dirty="0"/>
              <a:t>項規定，責令上訴人補繳稅額</a:t>
            </a:r>
            <a:r>
              <a:rPr lang="en-US" altLang="zh-TW" sz="2800" dirty="0"/>
              <a:t>1,366,289</a:t>
            </a:r>
            <a:r>
              <a:rPr lang="zh-TW" altLang="en-US" sz="2800" dirty="0"/>
              <a:t>元。聲請人不服，循序提起行政訴訟，迭經臺中高等行政法院</a:t>
            </a:r>
            <a:r>
              <a:rPr lang="en-US" altLang="zh-TW" sz="2800" dirty="0"/>
              <a:t>106</a:t>
            </a:r>
            <a:r>
              <a:rPr lang="zh-TW" altLang="en-US" sz="2800" dirty="0"/>
              <a:t>年度訴字第</a:t>
            </a:r>
            <a:r>
              <a:rPr lang="en-US" altLang="zh-TW" sz="2800" dirty="0"/>
              <a:t>49</a:t>
            </a:r>
            <a:r>
              <a:rPr lang="zh-TW" altLang="en-US" sz="2800" dirty="0"/>
              <a:t>號判決及最高行政法院</a:t>
            </a:r>
            <a:r>
              <a:rPr lang="en-US" altLang="zh-TW" sz="2800" dirty="0"/>
              <a:t>106</a:t>
            </a:r>
            <a:r>
              <a:rPr lang="zh-TW" altLang="en-US" sz="2800" dirty="0"/>
              <a:t>年度裁字第</a:t>
            </a:r>
            <a:r>
              <a:rPr lang="en-US" altLang="zh-TW" sz="2800" dirty="0"/>
              <a:t>1645</a:t>
            </a:r>
            <a:r>
              <a:rPr lang="zh-TW" altLang="en-US" sz="2800" dirty="0"/>
              <a:t>號裁定駁回確定。聲請釋憲意旨主張聲請人為股份百分之百由境外股東持有之營利事業。依所得稅法之規定，股利所得之課稅因股東之身分為境內或境外股東而有不同方式，境外股東不論其係個人或營利事業在我國如有所得，係採就源扣繳，不適用兩稅合一之扣抵制，故營利事業就股東可扣抵稅額帳戶如有計算錯誤虛增之情形，境外股東縱形式上獲配有可扣抵稅額，亦無法行使兩稅合一之扣抵權，國庫並無稅收損失，則既無漏稅之事實即不應補稅。系爭規定未區分股東身分及有無逃漏稅之事實，就境外股東超額分配部分，亦要求營利事業補稅，造成重複課稅，違反憲法平等權、生存權、工作權及財產權之保障，亦牴觸憲法第</a:t>
            </a:r>
            <a:r>
              <a:rPr lang="en-US" altLang="zh-TW" sz="2800" dirty="0"/>
              <a:t>19</a:t>
            </a:r>
            <a:r>
              <a:rPr lang="zh-TW" altLang="en-US" sz="2800" dirty="0"/>
              <a:t>條租稅法律主義及憲法第</a:t>
            </a:r>
            <a:r>
              <a:rPr lang="en-US" altLang="zh-TW" sz="2800" dirty="0"/>
              <a:t>23</a:t>
            </a:r>
            <a:r>
              <a:rPr lang="zh-TW" altLang="en-US" sz="2800" dirty="0"/>
              <a:t>條之比例原則等語。</a:t>
            </a:r>
          </a:p>
        </p:txBody>
      </p:sp>
    </p:spTree>
    <p:extLst>
      <p:ext uri="{BB962C8B-B14F-4D97-AF65-F5344CB8AC3E}">
        <p14:creationId xmlns:p14="http://schemas.microsoft.com/office/powerpoint/2010/main" val="57938495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375980"/>
          </a:xfrm>
        </p:spPr>
        <p:txBody>
          <a:bodyPr>
            <a:noAutofit/>
          </a:bodyPr>
          <a:lstStyle/>
          <a:p>
            <a:endParaRPr lang="zh-TW" altLang="en-US" sz="3200" dirty="0"/>
          </a:p>
        </p:txBody>
      </p:sp>
      <p:sp>
        <p:nvSpPr>
          <p:cNvPr id="3" name="內容版面配置區 2"/>
          <p:cNvSpPr>
            <a:spLocks noGrp="1"/>
          </p:cNvSpPr>
          <p:nvPr>
            <p:ph idx="1"/>
          </p:nvPr>
        </p:nvSpPr>
        <p:spPr>
          <a:xfrm>
            <a:off x="801443" y="1013012"/>
            <a:ext cx="10592697" cy="5768323"/>
          </a:xfrm>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判決要旨</a:t>
            </a:r>
          </a:p>
          <a:p>
            <a:pPr lvl="1">
              <a:lnSpc>
                <a:spcPct val="100000"/>
              </a:lnSpc>
            </a:pPr>
            <a:r>
              <a:rPr lang="zh-TW" altLang="en-US" sz="2100" dirty="0"/>
              <a:t>系爭乾香菇原產地為中國大陸，不是韓國的事實，攸關本件課徵租稅（關稅及營業稅）構成要件與處罰（罰鍰及沒入）要件的成立，法院於最後審理階段，依職權調查證據之結果，認為上開要件事實存否仍屬不明（未達到使法院相信為真實的證明程度）時，只能認定該課稅要件或處罰要件事實為不存在，而將其不利益歸於海關（稽徵機關），遑論法院依職權調查證據之結果，如認為系爭乾香菇原產地為韓國，不是中國大陸，較為可信時，更應為有利於</a:t>
            </a:r>
            <a:r>
              <a:rPr lang="en-US" altLang="zh-TW" sz="2100" dirty="0"/>
              <a:t>I</a:t>
            </a:r>
            <a:r>
              <a:rPr lang="zh-TW" altLang="en-US" sz="2100" dirty="0"/>
              <a:t>公司（納稅義務人）之認定。</a:t>
            </a:r>
            <a:endParaRPr lang="en-US" altLang="zh-TW" sz="2100" dirty="0"/>
          </a:p>
          <a:p>
            <a:pPr lvl="1">
              <a:lnSpc>
                <a:spcPct val="100000"/>
              </a:lnSpc>
            </a:pPr>
            <a:r>
              <a:rPr lang="zh-TW" altLang="en-US" sz="2100" dirty="0"/>
              <a:t>且</a:t>
            </a:r>
            <a:r>
              <a:rPr lang="en-US" altLang="zh-TW" sz="2100" dirty="0"/>
              <a:t>I</a:t>
            </a:r>
            <a:r>
              <a:rPr lang="zh-TW" altLang="en-US" sz="2100" dirty="0"/>
              <a:t>公司自韓國進口系爭乾香菇，既已填送貨物進口報單，並檢附發票、裝箱單，及繳驗輸入關稅配額證明書、原產地證明書第</a:t>
            </a:r>
            <a:r>
              <a:rPr lang="en-US" altLang="zh-TW" sz="2100" dirty="0"/>
              <a:t>001-15-0188243</a:t>
            </a:r>
            <a:r>
              <a:rPr lang="zh-TW" altLang="en-US" sz="2100" dirty="0"/>
              <a:t>號，難謂未克盡關稅法第</a:t>
            </a:r>
            <a:r>
              <a:rPr lang="en-US" altLang="zh-TW" sz="2100" dirty="0"/>
              <a:t>16</a:t>
            </a:r>
            <a:r>
              <a:rPr lang="zh-TW" altLang="en-US" sz="2100" dirty="0"/>
              <a:t>條第</a:t>
            </a:r>
            <a:r>
              <a:rPr lang="en-US" altLang="zh-TW" sz="2100" dirty="0"/>
              <a:t>1</a:t>
            </a:r>
            <a:r>
              <a:rPr lang="zh-TW" altLang="en-US" sz="2100" dirty="0"/>
              <a:t>項及第</a:t>
            </a:r>
            <a:r>
              <a:rPr lang="en-US" altLang="zh-TW" sz="2100" dirty="0"/>
              <a:t>17</a:t>
            </a:r>
            <a:r>
              <a:rPr lang="zh-TW" altLang="en-US" sz="2100" dirty="0"/>
              <a:t>條第</a:t>
            </a:r>
            <a:r>
              <a:rPr lang="en-US" altLang="zh-TW" sz="2100" dirty="0"/>
              <a:t>1</a:t>
            </a:r>
            <a:r>
              <a:rPr lang="zh-TW" altLang="en-US" sz="2100" dirty="0"/>
              <a:t>項規定之進口貨物申報協力義務，故海關以系爭乾香菇產地為中國大陸，改歸列貨品分類號列第</a:t>
            </a:r>
            <a:r>
              <a:rPr lang="en-US" altLang="zh-TW" sz="2100" dirty="0"/>
              <a:t>0712.39.20.00-0</a:t>
            </a:r>
            <a:r>
              <a:rPr lang="zh-TW" altLang="en-US" sz="2100" dirty="0"/>
              <a:t>號「乾香菇」，按國定稅率第</a:t>
            </a:r>
            <a:r>
              <a:rPr lang="en-US" altLang="zh-TW" sz="2100" dirty="0"/>
              <a:t>1</a:t>
            </a:r>
            <a:r>
              <a:rPr lang="zh-TW" altLang="en-US" sz="2100" dirty="0"/>
              <a:t>欄</a:t>
            </a:r>
            <a:r>
              <a:rPr lang="en-US" altLang="zh-TW" sz="2100" dirty="0"/>
              <a:t>369</a:t>
            </a:r>
            <a:r>
              <a:rPr lang="zh-TW" altLang="en-US" sz="2100" dirty="0"/>
              <a:t>元</a:t>
            </a:r>
            <a:r>
              <a:rPr lang="en-US" altLang="zh-TW" sz="2100" dirty="0"/>
              <a:t>/</a:t>
            </a:r>
            <a:r>
              <a:rPr lang="zh-TW" altLang="en-US" sz="2100" dirty="0"/>
              <a:t>公斤課稅，追徵所漏進口稅款計</a:t>
            </a:r>
            <a:r>
              <a:rPr lang="en-US" altLang="zh-TW" sz="2100" dirty="0"/>
              <a:t>1,143,862</a:t>
            </a:r>
            <a:r>
              <a:rPr lang="zh-TW" altLang="en-US" sz="2100" dirty="0"/>
              <a:t>元，其證明程度至少應達到「高度蓋然性」（蓋然率</a:t>
            </a:r>
            <a:r>
              <a:rPr lang="en-US" altLang="zh-TW" sz="2100" dirty="0"/>
              <a:t>75</a:t>
            </a:r>
            <a:r>
              <a:rPr lang="zh-TW" altLang="en-US" sz="2100" dirty="0"/>
              <a:t>％以上），始能認為真實；而處罰部分，</a:t>
            </a:r>
            <a:r>
              <a:rPr lang="en-US" altLang="zh-TW" sz="2100" dirty="0"/>
              <a:t>I</a:t>
            </a:r>
            <a:r>
              <a:rPr lang="zh-TW" altLang="en-US" sz="2100" dirty="0"/>
              <a:t>公司本無協力義務，對其以虛報貨物產地、逃避管制，裁處貨價</a:t>
            </a:r>
            <a:r>
              <a:rPr lang="en-US" altLang="zh-TW" sz="2100" dirty="0"/>
              <a:t>1</a:t>
            </a:r>
            <a:r>
              <a:rPr lang="zh-TW" altLang="en-US" sz="2100" dirty="0"/>
              <a:t>倍罰鍰</a:t>
            </a:r>
            <a:r>
              <a:rPr lang="en-US" altLang="zh-TW" sz="2100" dirty="0"/>
              <a:t>1,527,965</a:t>
            </a:r>
            <a:r>
              <a:rPr lang="zh-TW" altLang="en-US" sz="2100" dirty="0"/>
              <a:t>元，併沒入系爭貨物價額</a:t>
            </a:r>
            <a:r>
              <a:rPr lang="en-US" altLang="zh-TW" sz="2100" dirty="0"/>
              <a:t>1,527,965</a:t>
            </a:r>
            <a:r>
              <a:rPr lang="zh-TW" altLang="en-US" sz="2100" dirty="0"/>
              <a:t>元，及以逃漏營業稅，處罰鍰</a:t>
            </a:r>
            <a:r>
              <a:rPr lang="en-US" altLang="zh-TW" sz="2100" dirty="0"/>
              <a:t>21,750</a:t>
            </a:r>
            <a:r>
              <a:rPr lang="zh-TW" altLang="en-US" sz="2100" dirty="0"/>
              <a:t>元，其證明程度至少應達到「幾近於真實的蓋然性」（蓋然率</a:t>
            </a:r>
            <a:r>
              <a:rPr lang="en-US" altLang="zh-TW" sz="2100" dirty="0"/>
              <a:t>99.8</a:t>
            </a:r>
            <a:r>
              <a:rPr lang="zh-TW" altLang="en-US" sz="2100" dirty="0"/>
              <a:t>％以上，或稱真實的確信蓋然性），始能認為真實。</a:t>
            </a:r>
            <a:endParaRPr lang="en-US" altLang="zh-TW" sz="21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150</a:t>
            </a:fld>
            <a:endParaRPr lang="zh-TW" altLang="en-US"/>
          </a:p>
        </p:txBody>
      </p:sp>
    </p:spTree>
    <p:extLst>
      <p:ext uri="{BB962C8B-B14F-4D97-AF65-F5344CB8AC3E}">
        <p14:creationId xmlns:p14="http://schemas.microsoft.com/office/powerpoint/2010/main" val="21000991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00907" y="779929"/>
            <a:ext cx="10360152" cy="5683624"/>
          </a:xfrm>
        </p:spPr>
        <p:txBody>
          <a:bodyPr>
            <a:noAutofit/>
          </a:bodyPr>
          <a:lstStyle/>
          <a:p>
            <a:pPr lvl="1"/>
            <a:r>
              <a:rPr lang="zh-TW" altLang="en-US" sz="2300" dirty="0"/>
              <a:t>原判決已論明：</a:t>
            </a:r>
            <a:endParaRPr lang="en-US" altLang="zh-TW" sz="2300" dirty="0"/>
          </a:p>
          <a:p>
            <a:pPr lvl="2"/>
            <a:r>
              <a:rPr lang="en-US" altLang="zh-TW" sz="2300" dirty="0"/>
              <a:t>(1)</a:t>
            </a:r>
            <a:r>
              <a:rPr lang="zh-TW" altLang="en-US" sz="2300" dirty="0"/>
              <a:t>第</a:t>
            </a:r>
            <a:r>
              <a:rPr lang="en-US" altLang="zh-TW" sz="2300" dirty="0"/>
              <a:t>2</a:t>
            </a:r>
            <a:r>
              <a:rPr lang="zh-TW" altLang="en-US" sz="2300" dirty="0"/>
              <a:t>次採微量元素與穩定性同位素檢測分析之鑑定方式自較精準，而依其結論系爭乾香菇代表性樣本係接近日本、韓國樣本。</a:t>
            </a:r>
            <a:endParaRPr lang="en-US" altLang="zh-TW" sz="2300" dirty="0"/>
          </a:p>
          <a:p>
            <a:pPr lvl="2"/>
            <a:r>
              <a:rPr lang="en-US" altLang="zh-TW" sz="2300" dirty="0"/>
              <a:t>(2)</a:t>
            </a:r>
            <a:r>
              <a:rPr lang="zh-TW" altLang="en-US" sz="2300" dirty="0"/>
              <a:t>更進一步將臺灣與日本樣本除去，進行待驗樣本與韓國、中國大陸樣本之主成分分析，且以其他技術分析，綜合分析結果，作成系爭乾香菇代表性樣本較接近韓國樣本，足認依實到貨物查驗取得之證據，原產地為中國大陸之可能性遠低於韓國。</a:t>
            </a:r>
            <a:endParaRPr lang="en-US" altLang="zh-TW" sz="2300" dirty="0"/>
          </a:p>
          <a:p>
            <a:pPr lvl="2"/>
            <a:r>
              <a:rPr lang="en-US" altLang="zh-TW" sz="2300" dirty="0"/>
              <a:t>(3)</a:t>
            </a:r>
            <a:r>
              <a:rPr lang="zh-TW" altLang="en-US" sz="2300" dirty="0"/>
              <a:t>被上訴人所提原產地證明書經駐韓國臺北代表部驗證，形式上證實大韓商工總會產地證明書之簽名為真正，上訴人亦未排除其真實性。</a:t>
            </a:r>
            <a:endParaRPr lang="en-US" altLang="zh-TW" sz="2300" dirty="0"/>
          </a:p>
          <a:p>
            <a:pPr lvl="2"/>
            <a:r>
              <a:rPr lang="zh-TW" altLang="en-US" sz="2300" dirty="0"/>
              <a:t> </a:t>
            </a:r>
            <a:r>
              <a:rPr lang="en-US" altLang="zh-TW" sz="2300" dirty="0"/>
              <a:t>(4)</a:t>
            </a:r>
            <a:r>
              <a:rPr lang="zh-TW" altLang="en-US" sz="2300" dirty="0"/>
              <a:t>又影響商品價格之因素眾多，上訴人依山東農協與大一商社</a:t>
            </a:r>
            <a:r>
              <a:rPr lang="en-US" altLang="zh-TW" sz="2300" dirty="0">
                <a:latin typeface="新細明體" panose="02020500000000000000" pitchFamily="18" charset="-120"/>
                <a:ea typeface="新細明體" panose="02020500000000000000" pitchFamily="18" charset="-120"/>
              </a:rPr>
              <a:t>(</a:t>
            </a:r>
            <a:r>
              <a:rPr lang="zh-TW" altLang="en-US" sz="2300" dirty="0">
                <a:latin typeface="新細明體" panose="02020500000000000000" pitchFamily="18" charset="-120"/>
                <a:ea typeface="新細明體" panose="02020500000000000000" pitchFamily="18" charset="-120"/>
              </a:rPr>
              <a:t>按兩者均為韓國企業</a:t>
            </a:r>
            <a:r>
              <a:rPr lang="en-US" altLang="zh-TW" sz="2300" dirty="0">
                <a:latin typeface="新細明體" panose="02020500000000000000" pitchFamily="18" charset="-120"/>
                <a:ea typeface="新細明體" panose="02020500000000000000" pitchFamily="18" charset="-120"/>
              </a:rPr>
              <a:t>)</a:t>
            </a:r>
            <a:r>
              <a:rPr lang="en-US" altLang="zh-TW" sz="2300" dirty="0"/>
              <a:t>2014</a:t>
            </a:r>
            <a:r>
              <a:rPr lang="zh-TW" altLang="en-US" sz="2300" dirty="0"/>
              <a:t>年度多筆交易之「平均」售價及韓國中等品質香菇之統計價格</a:t>
            </a:r>
            <a:r>
              <a:rPr lang="en-US" altLang="zh-TW" sz="2300" dirty="0">
                <a:latin typeface="標楷體" panose="03000509000000000000" pitchFamily="65" charset="-120"/>
                <a:ea typeface="標楷體" panose="03000509000000000000" pitchFamily="65" charset="-120"/>
              </a:rPr>
              <a:t>(</a:t>
            </a:r>
            <a:r>
              <a:rPr lang="zh-TW" altLang="en-US" sz="2300" dirty="0">
                <a:latin typeface="標楷體" panose="03000509000000000000" pitchFamily="65" charset="-120"/>
                <a:ea typeface="標楷體" panose="03000509000000000000" pitchFamily="65" charset="-120"/>
              </a:rPr>
              <a:t>高於本案進口價格</a:t>
            </a:r>
            <a:r>
              <a:rPr lang="en-US" altLang="zh-TW" sz="2300" dirty="0">
                <a:latin typeface="標楷體" panose="03000509000000000000" pitchFamily="65" charset="-120"/>
                <a:ea typeface="標楷體" panose="03000509000000000000" pitchFamily="65" charset="-120"/>
              </a:rPr>
              <a:t>)</a:t>
            </a:r>
            <a:r>
              <a:rPr lang="zh-TW" altLang="en-US" sz="2300" dirty="0"/>
              <a:t>，尚難反映山東農協與大一商社該年度關於乾香菇交易之實際狀況，且被上訴人所述系爭乾香菇為大一商社前</a:t>
            </a:r>
            <a:r>
              <a:rPr lang="en-US" altLang="zh-TW" sz="2300" dirty="0"/>
              <a:t>1</a:t>
            </a:r>
            <a:r>
              <a:rPr lang="zh-TW" altLang="en-US" sz="2300" dirty="0"/>
              <a:t>年（即</a:t>
            </a:r>
            <a:r>
              <a:rPr lang="en-US" altLang="zh-TW" sz="2300" dirty="0"/>
              <a:t>103</a:t>
            </a:r>
            <a:r>
              <a:rPr lang="zh-TW" altLang="en-US" sz="2300" dirty="0"/>
              <a:t>年）春菇存貨且品質較低，故以此定價，此在商業習慣上非無可能，與事理常情無違。</a:t>
            </a:r>
            <a:endParaRPr lang="en-US" altLang="zh-TW" sz="23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151</a:t>
            </a:fld>
            <a:endParaRPr lang="zh-TW" altLang="en-US" dirty="0"/>
          </a:p>
        </p:txBody>
      </p:sp>
    </p:spTree>
    <p:extLst>
      <p:ext uri="{BB962C8B-B14F-4D97-AF65-F5344CB8AC3E}">
        <p14:creationId xmlns:p14="http://schemas.microsoft.com/office/powerpoint/2010/main" val="384663505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93648" y="1147631"/>
            <a:ext cx="10317480" cy="5044981"/>
          </a:xfrm>
        </p:spPr>
        <p:txBody>
          <a:bodyPr/>
          <a:lstStyle/>
          <a:p>
            <a:pPr marL="457200" lvl="2">
              <a:spcBef>
                <a:spcPts val="1200"/>
              </a:spcBef>
              <a:spcAft>
                <a:spcPts val="0"/>
              </a:spcAft>
            </a:pPr>
            <a:r>
              <a:rPr lang="en-US" altLang="zh-TW" sz="2400" i="0" dirty="0">
                <a:solidFill>
                  <a:srgbClr val="000000"/>
                </a:solidFill>
                <a:effectLst/>
                <a:latin typeface="標楷體" panose="03000509000000000000" pitchFamily="65" charset="-120"/>
                <a:ea typeface="標楷體" panose="03000509000000000000" pitchFamily="65" charset="-120"/>
              </a:rPr>
              <a:t>(5)</a:t>
            </a:r>
            <a:r>
              <a:rPr lang="zh-TW" altLang="en-US" sz="2400" i="0" dirty="0">
                <a:solidFill>
                  <a:srgbClr val="000000"/>
                </a:solidFill>
                <a:effectLst/>
                <a:latin typeface="標楷體" panose="03000509000000000000" pitchFamily="65" charset="-120"/>
                <a:ea typeface="標楷體" panose="03000509000000000000" pitchFamily="65" charset="-120"/>
              </a:rPr>
              <a:t>山東農協既提供其與大一商社</a:t>
            </a:r>
            <a:r>
              <a:rPr lang="en-US" altLang="zh-TW" sz="2400" i="0" dirty="0">
                <a:solidFill>
                  <a:srgbClr val="000000"/>
                </a:solidFill>
                <a:effectLst/>
                <a:latin typeface="標楷體" panose="03000509000000000000" pitchFamily="65" charset="-120"/>
                <a:ea typeface="標楷體" panose="03000509000000000000" pitchFamily="65" charset="-120"/>
              </a:rPr>
              <a:t>2014</a:t>
            </a:r>
            <a:r>
              <a:rPr lang="zh-TW" altLang="en-US" sz="2400" i="0" dirty="0">
                <a:solidFill>
                  <a:srgbClr val="000000"/>
                </a:solidFill>
                <a:effectLst/>
                <a:latin typeface="標楷體" panose="03000509000000000000" pitchFamily="65" charset="-120"/>
                <a:ea typeface="標楷體" panose="03000509000000000000" pitchFamily="65" charset="-120"/>
              </a:rPr>
              <a:t>年度之交易資料，可知大一商社於</a:t>
            </a:r>
            <a:r>
              <a:rPr lang="en-US" altLang="zh-TW" sz="2400" i="0" dirty="0">
                <a:solidFill>
                  <a:srgbClr val="000000"/>
                </a:solidFill>
                <a:effectLst/>
                <a:latin typeface="標楷體" panose="03000509000000000000" pitchFamily="65" charset="-120"/>
                <a:ea typeface="標楷體" panose="03000509000000000000" pitchFamily="65" charset="-120"/>
              </a:rPr>
              <a:t>2014</a:t>
            </a:r>
            <a:r>
              <a:rPr lang="zh-TW" altLang="en-US" sz="2400" i="0" dirty="0">
                <a:solidFill>
                  <a:srgbClr val="000000"/>
                </a:solidFill>
                <a:effectLst/>
                <a:latin typeface="標楷體" panose="03000509000000000000" pitchFamily="65" charset="-120"/>
                <a:ea typeface="標楷體" panose="03000509000000000000" pitchFamily="65" charset="-120"/>
              </a:rPr>
              <a:t>年（即</a:t>
            </a:r>
            <a:r>
              <a:rPr lang="en-US" altLang="zh-TW" sz="2400" i="0" dirty="0">
                <a:solidFill>
                  <a:srgbClr val="000000"/>
                </a:solidFill>
                <a:effectLst/>
                <a:latin typeface="標楷體" panose="03000509000000000000" pitchFamily="65" charset="-120"/>
                <a:ea typeface="標楷體" panose="03000509000000000000" pitchFamily="65" charset="-120"/>
              </a:rPr>
              <a:t>103</a:t>
            </a:r>
            <a:r>
              <a:rPr lang="zh-TW" altLang="en-US" sz="2400" i="0" dirty="0">
                <a:solidFill>
                  <a:srgbClr val="000000"/>
                </a:solidFill>
                <a:effectLst/>
                <a:latin typeface="標楷體" panose="03000509000000000000" pitchFamily="65" charset="-120"/>
                <a:ea typeface="標楷體" panose="03000509000000000000" pitchFamily="65" charset="-120"/>
              </a:rPr>
              <a:t>年）確實曾向山東農協購買韓國乾香菇，即具有提供被 上訴人</a:t>
            </a:r>
            <a:r>
              <a:rPr lang="en-US" altLang="zh-TW" sz="2400" i="0" dirty="0">
                <a:solidFill>
                  <a:srgbClr val="000000"/>
                </a:solidFill>
                <a:effectLst/>
                <a:latin typeface="標楷體" panose="03000509000000000000" pitchFamily="65" charset="-120"/>
                <a:ea typeface="標楷體" panose="03000509000000000000" pitchFamily="65" charset="-120"/>
              </a:rPr>
              <a:t>103</a:t>
            </a:r>
            <a:r>
              <a:rPr lang="zh-TW" altLang="en-US" sz="2400" i="0" dirty="0">
                <a:solidFill>
                  <a:srgbClr val="000000"/>
                </a:solidFill>
                <a:effectLst/>
                <a:latin typeface="標楷體" panose="03000509000000000000" pitchFamily="65" charset="-120"/>
                <a:ea typeface="標楷體" panose="03000509000000000000" pitchFamily="65" charset="-120"/>
              </a:rPr>
              <a:t>年韓國乾香菇之能力，此與被上訴人所述其購買前年度乾香菇存貨情節尚屬相符，難謂不可採信。</a:t>
            </a:r>
            <a:endParaRPr lang="en-US" altLang="zh-TW" sz="2400" i="0" dirty="0">
              <a:solidFill>
                <a:srgbClr val="000000"/>
              </a:solidFill>
              <a:effectLst/>
              <a:latin typeface="標楷體" panose="03000509000000000000" pitchFamily="65" charset="-120"/>
              <a:ea typeface="標楷體" panose="03000509000000000000" pitchFamily="65" charset="-120"/>
            </a:endParaRPr>
          </a:p>
          <a:p>
            <a:pPr marL="457200" lvl="2">
              <a:spcBef>
                <a:spcPts val="1200"/>
              </a:spcBef>
              <a:spcAft>
                <a:spcPts val="0"/>
              </a:spcAft>
            </a:pPr>
            <a:r>
              <a:rPr lang="zh-TW" altLang="en-US" sz="2400" dirty="0"/>
              <a:t>上訴人既查無任何有關系爭乾香菇產地為中國大陸之積極證據，僅憑交易價格即推定被上訴人有進口禁止輸入之物品而涉及逃避管制之行為，即屬臆測，應有認定事實不依證據之違誤。從而，上訴人主張系爭乾香菇原產地為中國大陸，不是韓國，其證明程度顯然未達到「高度蓋然性」，更未達到「幾近於真實的蓋然性」，不能認為真實，即應認定本件課稅要件及處罰事實為不存在，而將其不利益歸於上訴人。</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152</a:t>
            </a:fld>
            <a:endParaRPr lang="zh-TW" altLang="en-US" dirty="0"/>
          </a:p>
        </p:txBody>
      </p:sp>
    </p:spTree>
    <p:extLst>
      <p:ext uri="{BB962C8B-B14F-4D97-AF65-F5344CB8AC3E}">
        <p14:creationId xmlns:p14="http://schemas.microsoft.com/office/powerpoint/2010/main" val="379976874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109</a:t>
            </a:r>
            <a:r>
              <a:rPr lang="zh-TW" altLang="en-US" dirty="0"/>
              <a:t>年度判字第</a:t>
            </a:r>
            <a:r>
              <a:rPr lang="en-US" altLang="zh-TW" dirty="0"/>
              <a:t>311</a:t>
            </a:r>
            <a:r>
              <a:rPr lang="zh-TW" altLang="en-US" dirty="0"/>
              <a:t>號判決</a:t>
            </a:r>
            <a:br>
              <a:rPr lang="en-US" altLang="zh-TW" dirty="0"/>
            </a:br>
            <a:r>
              <a:rPr lang="en-US" altLang="zh-TW" dirty="0"/>
              <a:t>——</a:t>
            </a:r>
            <a:r>
              <a:rPr lang="zh-TW" altLang="en-US" dirty="0"/>
              <a:t>房屋財產交易損益之推計</a:t>
            </a:r>
          </a:p>
        </p:txBody>
      </p:sp>
      <p:sp>
        <p:nvSpPr>
          <p:cNvPr id="3" name="內容版面配置區 2"/>
          <p:cNvSpPr>
            <a:spLocks noGrp="1"/>
          </p:cNvSpPr>
          <p:nvPr>
            <p:ph idx="1"/>
          </p:nvPr>
        </p:nvSpPr>
        <p:spPr>
          <a:xfrm>
            <a:off x="744071" y="1247010"/>
            <a:ext cx="10567057" cy="5126358"/>
          </a:xfrm>
        </p:spPr>
        <p:txBody>
          <a:bodyPr>
            <a:noAutofit/>
          </a:bodyPr>
          <a:lstStyle/>
          <a:p>
            <a:pPr>
              <a:lnSpc>
                <a:spcPct val="100000"/>
              </a:lnSpc>
            </a:pPr>
            <a:r>
              <a:rPr lang="zh-TW" altLang="en-US" dirty="0">
                <a:latin typeface="標楷體" panose="03000509000000000000" pitchFamily="65" charset="-120"/>
                <a:ea typeface="標楷體" panose="03000509000000000000" pitchFamily="65" charset="-120"/>
              </a:rPr>
              <a:t>事實概要</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r>
              <a:rPr lang="zh-TW" altLang="en-US" sz="2200" dirty="0"/>
              <a:t>乙</a:t>
            </a:r>
            <a:r>
              <a:rPr lang="en-US" altLang="zh-TW" sz="2200" dirty="0"/>
              <a:t>101</a:t>
            </a:r>
            <a:r>
              <a:rPr lang="zh-TW" altLang="en-US" sz="2200" dirty="0"/>
              <a:t>年度綜合所得稅結算申報，列報出售系爭房屋之財產交易所得</a:t>
            </a:r>
            <a:r>
              <a:rPr lang="en-US" altLang="zh-TW" sz="2200" dirty="0"/>
              <a:t>1,018,000</a:t>
            </a:r>
            <a:r>
              <a:rPr lang="zh-TW" altLang="en-US" sz="2200" dirty="0"/>
              <a:t>元，經稅局依據查得資料核算為</a:t>
            </a:r>
            <a:r>
              <a:rPr lang="en-US" altLang="zh-TW" sz="2200" dirty="0"/>
              <a:t>4,096,516</a:t>
            </a:r>
            <a:r>
              <a:rPr lang="zh-TW" altLang="en-US" sz="2200" dirty="0"/>
              <a:t>元（短報</a:t>
            </a:r>
            <a:r>
              <a:rPr lang="en-US" altLang="zh-TW" sz="2200" dirty="0"/>
              <a:t>3,078,516</a:t>
            </a:r>
            <a:r>
              <a:rPr lang="zh-TW" altLang="en-US" sz="2200" dirty="0"/>
              <a:t>元），除核定當年度綜合所得總額</a:t>
            </a:r>
            <a:r>
              <a:rPr lang="en-US" altLang="zh-TW" sz="2200" dirty="0"/>
              <a:t>4,128,552</a:t>
            </a:r>
            <a:r>
              <a:rPr lang="zh-TW" altLang="en-US" sz="2200" dirty="0"/>
              <a:t>元，綜合所得淨額</a:t>
            </a:r>
            <a:r>
              <a:rPr lang="en-US" altLang="zh-TW" sz="2200" dirty="0"/>
              <a:t>3,780,516</a:t>
            </a:r>
            <a:r>
              <a:rPr lang="zh-TW" altLang="en-US" sz="2200" dirty="0"/>
              <a:t>元，應補稅額</a:t>
            </a:r>
            <a:r>
              <a:rPr lang="en-US" altLang="zh-TW" sz="2200" dirty="0"/>
              <a:t>735,914</a:t>
            </a:r>
            <a:r>
              <a:rPr lang="zh-TW" altLang="en-US" sz="2200" dirty="0"/>
              <a:t>元，並依所得稅法第</a:t>
            </a:r>
            <a:r>
              <a:rPr lang="en-US" altLang="zh-TW" sz="2200" dirty="0"/>
              <a:t>110</a:t>
            </a:r>
            <a:r>
              <a:rPr lang="zh-TW" altLang="en-US" sz="2200" dirty="0"/>
              <a:t>條第</a:t>
            </a:r>
            <a:r>
              <a:rPr lang="en-US" altLang="zh-TW" sz="2200" dirty="0"/>
              <a:t>1</a:t>
            </a:r>
            <a:r>
              <a:rPr lang="zh-TW" altLang="en-US" sz="2200" dirty="0"/>
              <a:t>項規定，裁處罰鍰</a:t>
            </a:r>
            <a:r>
              <a:rPr lang="en-US" altLang="zh-TW" sz="2200" dirty="0"/>
              <a:t>366,757</a:t>
            </a:r>
            <a:r>
              <a:rPr lang="zh-TW" altLang="en-US" sz="2200" dirty="0"/>
              <a:t>元。乙就財產交易所得及罰鍰處分不服，循序提起行政訴訟。經原審法院判決將訴願決定及原處分（即復查決定）關於核定應補徵稅額逾</a:t>
            </a:r>
            <a:r>
              <a:rPr lang="en-US" altLang="zh-TW" sz="2200" dirty="0"/>
              <a:t>707,590</a:t>
            </a:r>
            <a:r>
              <a:rPr lang="zh-TW" altLang="en-US" sz="2200" dirty="0"/>
              <a:t>元部分及罰鍰部分均撤銷，並駁回乙其餘之訴。兩造對各自敗訴部分不服，遂分別提起上訴，嗣</a:t>
            </a:r>
            <a:r>
              <a:rPr lang="zh-TW" altLang="en-US" sz="2200" dirty="0">
                <a:latin typeface="標楷體" panose="03000509000000000000" pitchFamily="65" charset="-120"/>
              </a:rPr>
              <a:t>經最高行政法院判決駁回兩造上訴。</a:t>
            </a:r>
            <a:endParaRPr lang="en-US" altLang="zh-TW" sz="2200" dirty="0">
              <a:latin typeface="標楷體" panose="03000509000000000000" pitchFamily="65" charset="-120"/>
            </a:endParaRPr>
          </a:p>
          <a:p>
            <a:pPr algn="just">
              <a:lnSpc>
                <a:spcPct val="100000"/>
              </a:lnSpc>
            </a:pPr>
            <a:r>
              <a:rPr lang="zh-TW" altLang="en-US" dirty="0">
                <a:latin typeface="標楷體" panose="03000509000000000000" pitchFamily="65" charset="-120"/>
                <a:ea typeface="標楷體" panose="03000509000000000000" pitchFamily="65" charset="-120"/>
              </a:rPr>
              <a:t>判決要旨</a:t>
            </a:r>
            <a:endParaRPr lang="en-US" altLang="zh-TW" dirty="0">
              <a:latin typeface="標楷體" panose="03000509000000000000" pitchFamily="65" charset="-120"/>
              <a:ea typeface="標楷體" panose="03000509000000000000" pitchFamily="65" charset="-120"/>
            </a:endParaRPr>
          </a:p>
          <a:p>
            <a:pPr lvl="1">
              <a:lnSpc>
                <a:spcPct val="100000"/>
              </a:lnSpc>
            </a:pPr>
            <a:r>
              <a:rPr lang="zh-TW" altLang="en-US" sz="2200" dirty="0"/>
              <a:t>如果課稅基礎事實的本體已經證明存在，僅係因事件本質或其他障礙，致調查困難或不可能，而無法正確計算其具體數額時，基於公平及比例原則，不能認定全有或全無，本應准許推計課稅。故課稅基礎事實的本體已經證明為存在的前提下，推計其具體數額只是一種事實推定，乃認定事實過程中之一種方法，未必須有法律依據。</a:t>
            </a:r>
            <a:endParaRPr lang="en-US" altLang="zh-TW" sz="22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153</a:t>
            </a:fld>
            <a:endParaRPr lang="zh-TW" altLang="en-US"/>
          </a:p>
        </p:txBody>
      </p:sp>
    </p:spTree>
    <p:extLst>
      <p:ext uri="{BB962C8B-B14F-4D97-AF65-F5344CB8AC3E}">
        <p14:creationId xmlns:p14="http://schemas.microsoft.com/office/powerpoint/2010/main" val="82330403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744071" y="1434353"/>
            <a:ext cx="10470775" cy="5040199"/>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乙購入系爭房地時，「房屋」部分支付</a:t>
            </a:r>
            <a:r>
              <a:rPr lang="en-US" altLang="zh-TW" sz="2400" dirty="0"/>
              <a:t>10,620,000</a:t>
            </a:r>
            <a:r>
              <a:rPr lang="zh-TW" altLang="en-US" sz="2400" dirty="0"/>
              <a:t>元向建設公司購入，「土地」部分支付</a:t>
            </a:r>
            <a:r>
              <a:rPr lang="en-US" altLang="zh-TW" sz="2400" dirty="0"/>
              <a:t>16,610,000</a:t>
            </a:r>
            <a:r>
              <a:rPr lang="zh-TW" altLang="en-US" sz="2400" dirty="0"/>
              <a:t>元向</a:t>
            </a:r>
            <a:r>
              <a:rPr lang="en-US" altLang="zh-TW" sz="2400" dirty="0"/>
              <a:t>A</a:t>
            </a:r>
            <a:r>
              <a:rPr lang="zh-TW" altLang="en-US" sz="2400" dirty="0"/>
              <a:t>購入，固有明確之交易金額，惟出售予</a:t>
            </a:r>
            <a:r>
              <a:rPr lang="en-US" altLang="zh-TW" sz="2400" dirty="0"/>
              <a:t>B</a:t>
            </a:r>
            <a:r>
              <a:rPr lang="zh-TW" altLang="en-US" sz="2400" dirty="0"/>
              <a:t>時，所簽訂出售系爭房地買賣契約，其賣價以「總價」方式而未區分房、地之各別賣價，致缺少出售「房屋」部分之明確金額，無法依所得稅法第</a:t>
            </a:r>
            <a:r>
              <a:rPr lang="en-US" altLang="zh-TW" sz="2400" dirty="0"/>
              <a:t>14</a:t>
            </a:r>
            <a:r>
              <a:rPr lang="zh-TW" altLang="en-US" sz="2400" dirty="0"/>
              <a:t>條第</a:t>
            </a:r>
            <a:r>
              <a:rPr lang="en-US" altLang="zh-TW" sz="2400" dirty="0"/>
              <a:t>1</a:t>
            </a:r>
            <a:r>
              <a:rPr lang="zh-TW" altLang="en-US" sz="2400" dirty="0"/>
              <a:t>項第</a:t>
            </a:r>
            <a:r>
              <a:rPr lang="en-US" altLang="zh-TW" sz="2400" dirty="0"/>
              <a:t>7</a:t>
            </a:r>
            <a:r>
              <a:rPr lang="zh-TW" altLang="en-US" sz="2400" dirty="0"/>
              <a:t>類規定核實認定其財產交易所得，即屬「稅捐稽徵機關對於課稅基礎，經調查仍不能確定」之情形，為維護課稅公平原則，自得啟動推計課稅。</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154</a:t>
            </a:fld>
            <a:endParaRPr lang="zh-TW" altLang="en-US"/>
          </a:p>
        </p:txBody>
      </p:sp>
    </p:spTree>
    <p:extLst>
      <p:ext uri="{BB962C8B-B14F-4D97-AF65-F5344CB8AC3E}">
        <p14:creationId xmlns:p14="http://schemas.microsoft.com/office/powerpoint/2010/main" val="133511671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881589" y="1328387"/>
            <a:ext cx="10058400" cy="5044981"/>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原處分之計算方式，係將系爭房屋及土地的賣出總價與買進總價，均按出售時之房屋評定現值占土地公告現值及房屋評定現值之比例（約</a:t>
            </a:r>
            <a:r>
              <a:rPr lang="en-US" altLang="zh-TW" sz="2400" dirty="0"/>
              <a:t>0.28592189</a:t>
            </a:r>
            <a:r>
              <a:rPr lang="zh-TW" altLang="en-US" sz="2400" dirty="0"/>
              <a:t>）推計系爭房屋之賣出價格與買進價格，則系爭房屋之買賣差價為</a:t>
            </a:r>
            <a:r>
              <a:rPr lang="en-US" altLang="zh-TW" sz="2400" dirty="0"/>
              <a:t>4,737,726</a:t>
            </a:r>
            <a:r>
              <a:rPr lang="zh-TW" altLang="en-US" sz="2400" dirty="0"/>
              <a:t>元。</a:t>
            </a:r>
            <a:endParaRPr lang="en-US" altLang="zh-TW" sz="2400" dirty="0"/>
          </a:p>
          <a:p>
            <a:pPr lvl="1">
              <a:lnSpc>
                <a:spcPct val="110000"/>
              </a:lnSpc>
            </a:pPr>
            <a:r>
              <a:rPr lang="zh-TW" altLang="en-US" sz="2400" dirty="0">
                <a:latin typeface="標楷體" panose="03000509000000000000" pitchFamily="65" charset="-120"/>
                <a:ea typeface="標楷體" panose="03000509000000000000" pitchFamily="65" charset="-120"/>
              </a:rPr>
              <a:t>乙</a:t>
            </a:r>
            <a:r>
              <a:rPr lang="zh-TW" altLang="en-US" sz="2400" dirty="0"/>
              <a:t>起訴主張之計算方式，係以系爭房屋及土地賣出總價，按出售時之房屋評定現值占土地公告現值及房屋評定現值之比例（約</a:t>
            </a:r>
            <a:r>
              <a:rPr lang="en-US" altLang="zh-TW" sz="2400" dirty="0"/>
              <a:t>0.2859</a:t>
            </a:r>
            <a:r>
              <a:rPr lang="zh-TW" altLang="en-US" sz="2400" dirty="0"/>
              <a:t>）推計系爭房屋之賣出價格，再減除系爭房屋之實際買進價格，則系爭房屋之買賣差價為</a:t>
            </a:r>
            <a:r>
              <a:rPr lang="en-US" altLang="zh-TW" sz="2400" dirty="0"/>
              <a:t>1,902,420</a:t>
            </a:r>
            <a:r>
              <a:rPr lang="zh-TW" altLang="en-US" sz="2400" dirty="0"/>
              <a:t>元。</a:t>
            </a:r>
            <a:endParaRPr lang="en-US" altLang="zh-TW" sz="2400" dirty="0"/>
          </a:p>
          <a:p>
            <a:pPr lvl="1">
              <a:lnSpc>
                <a:spcPct val="110000"/>
              </a:lnSpc>
            </a:pPr>
            <a:r>
              <a:rPr lang="zh-TW" altLang="en-US" sz="2400" dirty="0"/>
              <a:t>第三種計算方式，係以系爭房屋及土地賣出總價，按系爭房屋之實際買進價格占其房地實際買進總價之比例（約</a:t>
            </a:r>
            <a:r>
              <a:rPr lang="en-US" altLang="zh-TW" sz="2400" dirty="0"/>
              <a:t>0.39001102</a:t>
            </a:r>
            <a:r>
              <a:rPr lang="zh-TW" altLang="en-US" sz="2400" dirty="0"/>
              <a:t>）推計出系爭房屋之賣出價格，再減除系爭房屋之實際買進價格，則系爭房屋之買賣差價為</a:t>
            </a:r>
            <a:r>
              <a:rPr lang="en-US" altLang="zh-TW" sz="2400" dirty="0"/>
              <a:t>6,462,483</a:t>
            </a:r>
            <a:r>
              <a:rPr lang="zh-TW" altLang="en-US" sz="2400" dirty="0"/>
              <a:t>元。</a:t>
            </a:r>
            <a:endParaRPr lang="en-US" altLang="zh-TW" sz="2400" dirty="0"/>
          </a:p>
          <a:p>
            <a:pPr lvl="1">
              <a:lnSpc>
                <a:spcPct val="110000"/>
              </a:lnSpc>
            </a:pPr>
            <a:endParaRPr lang="en-US" altLang="zh-TW" sz="22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155</a:t>
            </a:fld>
            <a:endParaRPr lang="zh-TW" altLang="en-US"/>
          </a:p>
        </p:txBody>
      </p:sp>
    </p:spTree>
    <p:extLst>
      <p:ext uri="{BB962C8B-B14F-4D97-AF65-F5344CB8AC3E}">
        <p14:creationId xmlns:p14="http://schemas.microsoft.com/office/powerpoint/2010/main" val="3479695816"/>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3752" y="1247010"/>
            <a:ext cx="10387225" cy="5227542"/>
          </a:xfrm>
        </p:spPr>
        <p:txBody>
          <a:bodyPr>
            <a:normAutofit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200" dirty="0"/>
              <a:t>系爭房屋為新成屋，且乙自建設公司價購系爭新屋至轉手出售，期間相距僅不過</a:t>
            </a:r>
            <a:r>
              <a:rPr lang="en-US" altLang="zh-TW" sz="2200" dirty="0"/>
              <a:t>4</a:t>
            </a:r>
            <a:r>
              <a:rPr lang="zh-TW" altLang="en-US" sz="2200" dirty="0"/>
              <a:t>年餘，又基於房屋與其坐落土地兩者之市場價格具有連動關係，則乙買進系爭房屋支付價金占其買進系爭房屋及土地支付價金之比例</a:t>
            </a:r>
            <a:r>
              <a:rPr lang="en-US" altLang="zh-TW" sz="2200" dirty="0"/>
              <a:t>〔</a:t>
            </a:r>
            <a:r>
              <a:rPr lang="zh-TW" altLang="en-US" sz="2200" dirty="0"/>
              <a:t>即</a:t>
            </a:r>
            <a:r>
              <a:rPr lang="en-US" altLang="zh-TW" sz="2200" dirty="0"/>
              <a:t>10,620,000</a:t>
            </a:r>
            <a:r>
              <a:rPr lang="zh-TW" altLang="en-US" sz="2200" dirty="0"/>
              <a:t>元∕（</a:t>
            </a:r>
            <a:r>
              <a:rPr lang="en-US" altLang="zh-TW" sz="2200" dirty="0"/>
              <a:t>10,620,000</a:t>
            </a:r>
            <a:r>
              <a:rPr lang="zh-TW" altLang="en-US" sz="2200" dirty="0"/>
              <a:t>元＋</a:t>
            </a:r>
            <a:r>
              <a:rPr lang="en-US" altLang="zh-TW" sz="2200" dirty="0"/>
              <a:t>16,610,000</a:t>
            </a:r>
            <a:r>
              <a:rPr lang="zh-TW" altLang="en-US" sz="2200" dirty="0"/>
              <a:t>元）≒</a:t>
            </a:r>
            <a:r>
              <a:rPr lang="en-US" altLang="zh-TW" sz="2200" dirty="0"/>
              <a:t>39</a:t>
            </a:r>
            <a:r>
              <a:rPr lang="zh-TW" altLang="en-US" sz="2200" dirty="0"/>
              <a:t>％</a:t>
            </a:r>
            <a:r>
              <a:rPr lang="en-US" altLang="zh-TW" sz="2200" dirty="0"/>
              <a:t>】</a:t>
            </a:r>
            <a:r>
              <a:rPr lang="zh-TW" altLang="en-US" sz="2200" dirty="0"/>
              <a:t>，於本件個案中，應可認係趨近實額推估系爭房屋出售價格之參考資料，相對於以房屋評定現值及土地公告現值比例之推估方式，係依據行政機關背離市場行情所評估而得之價格，顯然比較能反應出售當時系爭房屋及土地之各別市場價格。惟基於行政救濟不利益變更禁止原則（行政訴訟法第</a:t>
            </a:r>
            <a:r>
              <a:rPr lang="en-US" altLang="zh-TW" sz="2200" dirty="0"/>
              <a:t>195</a:t>
            </a:r>
            <a:r>
              <a:rPr lang="zh-TW" altLang="en-US" sz="2200" dirty="0"/>
              <a:t>條第</a:t>
            </a:r>
            <a:r>
              <a:rPr lang="en-US" altLang="zh-TW" sz="2200" dirty="0"/>
              <a:t>2</a:t>
            </a:r>
            <a:r>
              <a:rPr lang="zh-TW" altLang="en-US" sz="2200" dirty="0"/>
              <a:t>項），原審自不能採取第三種計算方式。</a:t>
            </a:r>
            <a:endParaRPr lang="en-US" altLang="zh-TW" sz="2200" dirty="0"/>
          </a:p>
          <a:p>
            <a:pPr lvl="1">
              <a:lnSpc>
                <a:spcPct val="110000"/>
              </a:lnSpc>
            </a:pPr>
            <a:r>
              <a:rPr lang="zh-TW" altLang="en-US" sz="2200" dirty="0"/>
              <a:t>乙起訴主張之計算方式，對乙雖最為有利，但系爭房屋之賣出價格以房屋評定現值及土地公告現值比例之推估，其成本即買進價格卻依當初實際支付之價金為準，除其推計系爭房屋之賣出價格未能切近實額，連帶使依此價格減除實際買進價格所推估之房屋交易所得，亦難期切近實額外，其計算系爭房屋之賣出價格依據之比例（約</a:t>
            </a:r>
            <a:r>
              <a:rPr lang="en-US" altLang="zh-TW" sz="2200" dirty="0"/>
              <a:t>0.2859</a:t>
            </a:r>
            <a:r>
              <a:rPr lang="zh-TW" altLang="en-US" sz="2200" dirty="0"/>
              <a:t>）與實際買進價格所占其房地實際買進總價之比例（約</a:t>
            </a:r>
            <a:r>
              <a:rPr lang="en-US" altLang="zh-TW" sz="2200" dirty="0"/>
              <a:t>0.39</a:t>
            </a:r>
            <a:r>
              <a:rPr lang="zh-TW" altLang="en-US" sz="2200" dirty="0"/>
              <a:t>）不同，欠缺價格比較基礎之一致性，核與論理法則有違。</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156</a:t>
            </a:fld>
            <a:endParaRPr lang="zh-TW" altLang="en-US"/>
          </a:p>
        </p:txBody>
      </p:sp>
    </p:spTree>
    <p:extLst>
      <p:ext uri="{BB962C8B-B14F-4D97-AF65-F5344CB8AC3E}">
        <p14:creationId xmlns:p14="http://schemas.microsoft.com/office/powerpoint/2010/main" val="3432876791"/>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810768"/>
          </a:xfrm>
        </p:spPr>
        <p:txBody>
          <a:bodyPr/>
          <a:lstStyle/>
          <a:p>
            <a:r>
              <a:rPr lang="zh-TW" altLang="en-US" dirty="0"/>
              <a:t>原判決採取之計算方式</a:t>
            </a:r>
          </a:p>
        </p:txBody>
      </p:sp>
      <p:sp>
        <p:nvSpPr>
          <p:cNvPr id="3" name="內容版面配置區 2"/>
          <p:cNvSpPr>
            <a:spLocks noGrp="1"/>
          </p:cNvSpPr>
          <p:nvPr>
            <p:ph idx="1"/>
          </p:nvPr>
        </p:nvSpPr>
        <p:spPr>
          <a:xfrm>
            <a:off x="833717" y="1295400"/>
            <a:ext cx="10936941" cy="4977384"/>
          </a:xfrm>
        </p:spPr>
        <p:txBody>
          <a:bodyPr>
            <a:normAutofit/>
          </a:bodyPr>
          <a:lstStyle/>
          <a:p>
            <a:r>
              <a:rPr lang="zh-TW" altLang="en-US" dirty="0"/>
              <a:t>原判決</a:t>
            </a:r>
            <a:r>
              <a:rPr lang="en-US" altLang="zh-TW" dirty="0"/>
              <a:t>(</a:t>
            </a:r>
            <a:r>
              <a:rPr lang="zh-TW" altLang="en-US" dirty="0"/>
              <a:t>臺北高等行政法院 </a:t>
            </a:r>
            <a:r>
              <a:rPr lang="en-US" altLang="zh-TW" dirty="0"/>
              <a:t>108 </a:t>
            </a:r>
            <a:r>
              <a:rPr lang="zh-TW" altLang="en-US" dirty="0"/>
              <a:t>年度訴字第 </a:t>
            </a:r>
            <a:r>
              <a:rPr lang="en-US" altLang="zh-TW" dirty="0"/>
              <a:t>234 </a:t>
            </a:r>
            <a:r>
              <a:rPr lang="zh-TW" altLang="en-US" dirty="0"/>
              <a:t>號判決</a:t>
            </a:r>
            <a:r>
              <a:rPr lang="en-US" altLang="zh-TW" dirty="0"/>
              <a:t>)</a:t>
            </a:r>
            <a:r>
              <a:rPr lang="zh-TW" altLang="en-US" dirty="0"/>
              <a:t>在計算上採取原處分之計算方式，</a:t>
            </a:r>
            <a:r>
              <a:rPr lang="zh-TW" altLang="en-US" dirty="0">
                <a:solidFill>
                  <a:srgbClr val="333333"/>
                </a:solidFill>
                <a:latin typeface="+mn-ea"/>
              </a:rPr>
              <a:t>主要理由為房地買進及賣出之總價如經查核明確，僅因買進及賣出均未劃分或僅劃分買進或賣出房地之各別價格，而無法具體認定房屋之買進或賣出之價格，致所得稅法第</a:t>
            </a:r>
            <a:r>
              <a:rPr lang="en-US" altLang="zh-TW" dirty="0">
                <a:solidFill>
                  <a:srgbClr val="333333"/>
                </a:solidFill>
                <a:latin typeface="+mn-ea"/>
              </a:rPr>
              <a:t>14</a:t>
            </a:r>
            <a:r>
              <a:rPr lang="zh-TW" altLang="en-US" dirty="0">
                <a:solidFill>
                  <a:srgbClr val="333333"/>
                </a:solidFill>
                <a:latin typeface="+mn-ea"/>
              </a:rPr>
              <a:t>條第</a:t>
            </a:r>
            <a:r>
              <a:rPr lang="en-US" altLang="zh-TW" dirty="0">
                <a:solidFill>
                  <a:srgbClr val="333333"/>
                </a:solidFill>
                <a:latin typeface="+mn-ea"/>
              </a:rPr>
              <a:t>1</a:t>
            </a:r>
            <a:r>
              <a:rPr lang="zh-TW" altLang="en-US" dirty="0">
                <a:solidFill>
                  <a:srgbClr val="333333"/>
                </a:solidFill>
                <a:latin typeface="+mn-ea"/>
              </a:rPr>
              <a:t>項第</a:t>
            </a:r>
            <a:r>
              <a:rPr lang="en-US" altLang="zh-TW" dirty="0">
                <a:solidFill>
                  <a:srgbClr val="333333"/>
                </a:solidFill>
                <a:latin typeface="+mn-ea"/>
              </a:rPr>
              <a:t>7</a:t>
            </a:r>
            <a:r>
              <a:rPr lang="zh-TW" altLang="en-US" dirty="0">
                <a:solidFill>
                  <a:srgbClr val="333333"/>
                </a:solidFill>
                <a:latin typeface="+mn-ea"/>
              </a:rPr>
              <a:t>類第</a:t>
            </a:r>
            <a:r>
              <a:rPr lang="en-US" altLang="zh-TW" dirty="0">
                <a:solidFill>
                  <a:srgbClr val="333333"/>
                </a:solidFill>
                <a:latin typeface="+mn-ea"/>
              </a:rPr>
              <a:t>1</a:t>
            </a:r>
            <a:r>
              <a:rPr lang="zh-TW" altLang="en-US" dirty="0">
                <a:solidFill>
                  <a:srgbClr val="333333"/>
                </a:solidFill>
                <a:latin typeface="+mn-ea"/>
              </a:rPr>
              <a:t>款所規定「交易時房屋之成交價額」、「原始取得房屋之成本」及「因取得、改良及移轉房屋而支付之一切費用」不能全部明確，則依所得稅法施行細則第</a:t>
            </a:r>
            <a:r>
              <a:rPr lang="en-US" altLang="zh-TW" dirty="0">
                <a:solidFill>
                  <a:srgbClr val="333333"/>
                </a:solidFill>
                <a:latin typeface="+mn-ea"/>
              </a:rPr>
              <a:t>17</a:t>
            </a:r>
            <a:r>
              <a:rPr lang="zh-TW" altLang="en-US" dirty="0">
                <a:solidFill>
                  <a:srgbClr val="333333"/>
                </a:solidFill>
                <a:latin typeface="+mn-ea"/>
              </a:rPr>
              <a:t>條之</a:t>
            </a:r>
            <a:r>
              <a:rPr lang="en-US" altLang="zh-TW" dirty="0">
                <a:solidFill>
                  <a:srgbClr val="333333"/>
                </a:solidFill>
                <a:latin typeface="+mn-ea"/>
              </a:rPr>
              <a:t>2</a:t>
            </a:r>
            <a:r>
              <a:rPr lang="zh-TW" altLang="en-US" dirty="0">
                <a:solidFill>
                  <a:srgbClr val="333333"/>
                </a:solidFill>
                <a:latin typeface="+mn-ea"/>
              </a:rPr>
              <a:t>第</a:t>
            </a:r>
            <a:r>
              <a:rPr lang="en-US" altLang="zh-TW" dirty="0">
                <a:solidFill>
                  <a:srgbClr val="333333"/>
                </a:solidFill>
                <a:latin typeface="+mn-ea"/>
              </a:rPr>
              <a:t>1</a:t>
            </a:r>
            <a:r>
              <a:rPr lang="zh-TW" altLang="en-US" dirty="0">
                <a:solidFill>
                  <a:srgbClr val="333333"/>
                </a:solidFill>
                <a:latin typeface="+mn-ea"/>
              </a:rPr>
              <a:t>項之規定，稽徵機關得依財政部核定標準為核定，此時應自房地賣出總額及買進總額之差額，按「出售時」之房屋評定現值占土地公告現值及房屋評定現值之比例計算房屋之財產交易損益。在不動產房地買賣之情形，雖然現行私法體系將房屋與土地視為不同之權利客體，但交易實務上存在無從分開計價之習慣，因此不可能在事實認定層次上分辨出</a:t>
            </a:r>
            <a:r>
              <a:rPr lang="en-US" altLang="zh-TW" dirty="0">
                <a:solidFill>
                  <a:srgbClr val="333333"/>
                </a:solidFill>
                <a:latin typeface="+mn-ea"/>
              </a:rPr>
              <a:t>1</a:t>
            </a:r>
            <a:r>
              <a:rPr lang="zh-TW" altLang="en-US" dirty="0">
                <a:solidFill>
                  <a:srgbClr val="333333"/>
                </a:solidFill>
                <a:latin typeface="+mn-ea"/>
              </a:rPr>
              <a:t>筆房地交易中房與地之各別售價。此房地合併交易計價情形所生無法明確歸屬之費用，在事務本質上，有制定「公平分攤」之迫切規範需求。</a:t>
            </a:r>
            <a:endParaRPr lang="zh-TW" altLang="en-US"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157</a:t>
            </a:fld>
            <a:endParaRPr lang="zh-TW" altLang="en-US" dirty="0"/>
          </a:p>
        </p:txBody>
      </p:sp>
    </p:spTree>
    <p:extLst>
      <p:ext uri="{BB962C8B-B14F-4D97-AF65-F5344CB8AC3E}">
        <p14:creationId xmlns:p14="http://schemas.microsoft.com/office/powerpoint/2010/main" val="3364275955"/>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原判決採取之計算方式</a:t>
            </a:r>
          </a:p>
        </p:txBody>
      </p:sp>
      <p:sp>
        <p:nvSpPr>
          <p:cNvPr id="3" name="內容版面配置區 2"/>
          <p:cNvSpPr>
            <a:spLocks noGrp="1"/>
          </p:cNvSpPr>
          <p:nvPr>
            <p:ph idx="1"/>
          </p:nvPr>
        </p:nvSpPr>
        <p:spPr/>
        <p:txBody>
          <a:bodyPr>
            <a:normAutofit fontScale="92500" lnSpcReduction="10000"/>
          </a:bodyPr>
          <a:lstStyle/>
          <a:p>
            <a:r>
              <a:rPr lang="zh-TW" altLang="en-US" sz="2000" dirty="0"/>
              <a:t>原判決認為原處分計算方式並無違背上開所得稅法第</a:t>
            </a:r>
            <a:r>
              <a:rPr lang="en-US" altLang="zh-TW" sz="2000" dirty="0"/>
              <a:t>14</a:t>
            </a:r>
            <a:r>
              <a:rPr lang="zh-TW" altLang="en-US" sz="2000" dirty="0"/>
              <a:t>條第</a:t>
            </a:r>
            <a:r>
              <a:rPr lang="en-US" altLang="zh-TW" sz="2000" dirty="0"/>
              <a:t>1</a:t>
            </a:r>
            <a:r>
              <a:rPr lang="zh-TW" altLang="en-US" sz="2000" dirty="0"/>
              <a:t>項第</a:t>
            </a:r>
            <a:r>
              <a:rPr lang="en-US" altLang="zh-TW" sz="2000" dirty="0"/>
              <a:t>7</a:t>
            </a:r>
            <a:r>
              <a:rPr lang="zh-TW" altLang="en-US" sz="2000" dirty="0"/>
              <a:t>類第</a:t>
            </a:r>
            <a:r>
              <a:rPr lang="en-US" altLang="zh-TW" sz="2000" dirty="0"/>
              <a:t>1</a:t>
            </a:r>
            <a:r>
              <a:rPr lang="zh-TW" altLang="en-US" sz="2000" dirty="0"/>
              <a:t>款及同法施行細則</a:t>
            </a:r>
            <a:endParaRPr lang="en-US" altLang="zh-TW" sz="2000" dirty="0"/>
          </a:p>
          <a:p>
            <a:pPr marL="0" indent="0">
              <a:buNone/>
            </a:pPr>
            <a:r>
              <a:rPr lang="zh-TW" altLang="en-US" sz="2000" dirty="0"/>
              <a:t>   第</a:t>
            </a:r>
            <a:r>
              <a:rPr lang="en-US" altLang="zh-TW" sz="2000" dirty="0"/>
              <a:t>17</a:t>
            </a:r>
            <a:r>
              <a:rPr lang="zh-TW" altLang="en-US" sz="2000" dirty="0"/>
              <a:t>條之</a:t>
            </a:r>
            <a:r>
              <a:rPr lang="en-US" altLang="zh-TW" sz="2000" dirty="0"/>
              <a:t>2</a:t>
            </a:r>
            <a:r>
              <a:rPr lang="zh-TW" altLang="en-US" sz="2000" dirty="0"/>
              <a:t>第</a:t>
            </a:r>
            <a:r>
              <a:rPr lang="en-US" altLang="zh-TW" sz="2000" dirty="0"/>
              <a:t>1</a:t>
            </a:r>
            <a:r>
              <a:rPr lang="zh-TW" altLang="en-US" sz="2000" dirty="0"/>
              <a:t>項規定，且該計算公式，屬執行稅法之技術性、細節性事項，難指為「違反稅</a:t>
            </a:r>
            <a:endParaRPr lang="en-US" altLang="zh-TW" sz="2000" dirty="0"/>
          </a:p>
          <a:p>
            <a:pPr marL="0" indent="0">
              <a:buNone/>
            </a:pPr>
            <a:r>
              <a:rPr lang="zh-TW" altLang="en-US" sz="2000" dirty="0"/>
              <a:t>   捐法律主義」，本院應得援用。</a:t>
            </a:r>
            <a:endParaRPr lang="en-US" altLang="zh-TW" sz="2000" dirty="0"/>
          </a:p>
          <a:p>
            <a:pPr marL="0" indent="0">
              <a:buNone/>
            </a:pPr>
            <a:r>
              <a:rPr lang="zh-TW" altLang="en-US" sz="2000" dirty="0"/>
              <a:t>   本案原告系爭房屋財產交易所得應為</a:t>
            </a:r>
            <a:r>
              <a:rPr lang="en-US" altLang="zh-TW" sz="2000" dirty="0"/>
              <a:t>4,002,103</a:t>
            </a:r>
            <a:r>
              <a:rPr lang="zh-TW" altLang="en-US" sz="2000" dirty="0"/>
              <a:t>元；其計算式為</a:t>
            </a:r>
            <a:r>
              <a:rPr lang="en-US" altLang="zh-TW" sz="2000" dirty="0"/>
              <a:t>(</a:t>
            </a:r>
            <a:r>
              <a:rPr lang="zh-TW" altLang="en-US" sz="2000" dirty="0"/>
              <a:t>賣出總價</a:t>
            </a:r>
            <a:r>
              <a:rPr lang="en-US" altLang="zh-TW" sz="2000" dirty="0"/>
              <a:t>43,800,000</a:t>
            </a:r>
            <a:r>
              <a:rPr lang="zh-TW" altLang="en-US" sz="2000" dirty="0"/>
              <a:t>元</a:t>
            </a:r>
          </a:p>
          <a:p>
            <a:pPr marL="0" indent="0">
              <a:buNone/>
            </a:pPr>
            <a:r>
              <a:rPr lang="zh-TW" altLang="en-US" sz="2000" dirty="0"/>
              <a:t>   －補貼買方稅費</a:t>
            </a:r>
            <a:r>
              <a:rPr lang="en-US" altLang="zh-TW" sz="2000" dirty="0"/>
              <a:t>6,400</a:t>
            </a:r>
            <a:r>
              <a:rPr lang="zh-TW" altLang="en-US" sz="2000" dirty="0"/>
              <a:t>元－買進總價</a:t>
            </a:r>
            <a:r>
              <a:rPr lang="en-US" altLang="zh-TW" sz="2000" dirty="0"/>
              <a:t>27,230,000</a:t>
            </a:r>
            <a:r>
              <a:rPr lang="zh-TW" altLang="en-US" sz="2000" dirty="0"/>
              <a:t>元）</a:t>
            </a:r>
            <a:r>
              <a:rPr lang="en-US" altLang="zh-TW" sz="2000" dirty="0"/>
              <a:t>×〔</a:t>
            </a:r>
            <a:r>
              <a:rPr lang="zh-TW" altLang="en-US" sz="2000" dirty="0"/>
              <a:t>出售時之房屋評定現值</a:t>
            </a:r>
          </a:p>
          <a:p>
            <a:pPr marL="0" indent="0">
              <a:buNone/>
            </a:pPr>
            <a:r>
              <a:rPr lang="zh-TW" altLang="en-US" sz="2000" dirty="0"/>
              <a:t>    </a:t>
            </a:r>
            <a:r>
              <a:rPr lang="en-US" altLang="zh-TW" sz="2000" dirty="0"/>
              <a:t>3,636,000</a:t>
            </a:r>
            <a:r>
              <a:rPr lang="zh-TW" altLang="en-US" sz="2000" dirty="0"/>
              <a:t>元</a:t>
            </a:r>
            <a:r>
              <a:rPr lang="en-US" altLang="zh-TW" sz="2000" dirty="0"/>
              <a:t>/(</a:t>
            </a:r>
            <a:r>
              <a:rPr lang="zh-TW" altLang="en-US" sz="2000" dirty="0"/>
              <a:t>出售時之房屋評定現值</a:t>
            </a:r>
            <a:r>
              <a:rPr lang="en-US" altLang="zh-TW" sz="2000" dirty="0"/>
              <a:t>3,636,000</a:t>
            </a:r>
            <a:r>
              <a:rPr lang="zh-TW" altLang="en-US" sz="2000" dirty="0"/>
              <a:t>元</a:t>
            </a:r>
            <a:r>
              <a:rPr lang="en-US" altLang="zh-TW" sz="2000" dirty="0"/>
              <a:t>+</a:t>
            </a:r>
            <a:r>
              <a:rPr lang="zh-TW" altLang="en-US" sz="2000" dirty="0"/>
              <a:t>土地公告現值</a:t>
            </a:r>
            <a:r>
              <a:rPr lang="en-US" altLang="zh-TW" sz="2000" dirty="0"/>
              <a:t>9,080,760</a:t>
            </a:r>
            <a:r>
              <a:rPr lang="zh-TW" altLang="en-US" sz="2000" dirty="0"/>
              <a:t>元</a:t>
            </a:r>
            <a:r>
              <a:rPr lang="en-US" altLang="zh-TW" sz="2000" dirty="0"/>
              <a:t>)〕</a:t>
            </a:r>
            <a:r>
              <a:rPr lang="zh-TW" altLang="en-US" sz="2000" dirty="0"/>
              <a:t>－相</a:t>
            </a:r>
          </a:p>
          <a:p>
            <a:pPr marL="0" indent="0">
              <a:buNone/>
            </a:pPr>
            <a:r>
              <a:rPr lang="zh-TW" altLang="en-US" sz="2000" dirty="0"/>
              <a:t>   關必要費用</a:t>
            </a:r>
            <a:r>
              <a:rPr lang="en-US" altLang="zh-TW" sz="2000" dirty="0"/>
              <a:t>733,792</a:t>
            </a:r>
            <a:r>
              <a:rPr lang="zh-TW" altLang="en-US" sz="2000" dirty="0"/>
              <a:t>元＝</a:t>
            </a:r>
            <a:r>
              <a:rPr lang="en-US" altLang="zh-TW" sz="2000" dirty="0"/>
              <a:t>4,002,103</a:t>
            </a:r>
            <a:r>
              <a:rPr lang="zh-TW" altLang="en-US" sz="2000" dirty="0"/>
              <a:t>元。原處分（即復查決定）核定財產交易所得為</a:t>
            </a:r>
          </a:p>
          <a:p>
            <a:pPr marL="0" indent="0">
              <a:buNone/>
            </a:pPr>
            <a:r>
              <a:rPr lang="zh-TW" altLang="en-US" sz="2000" dirty="0"/>
              <a:t>    </a:t>
            </a:r>
            <a:r>
              <a:rPr lang="en-US" altLang="zh-TW" sz="2000" dirty="0"/>
              <a:t>4,096,516</a:t>
            </a:r>
            <a:r>
              <a:rPr lang="zh-TW" altLang="en-US" sz="2000" dirty="0"/>
              <a:t>元，容有違誤，訴願決定未予糾正，亦有未合。原告</a:t>
            </a:r>
            <a:r>
              <a:rPr lang="en-US" altLang="zh-TW" sz="2000" dirty="0"/>
              <a:t>101</a:t>
            </a:r>
            <a:r>
              <a:rPr lang="zh-TW" altLang="en-US" sz="2000" dirty="0"/>
              <a:t>年度綜合所得總額為</a:t>
            </a:r>
          </a:p>
          <a:p>
            <a:pPr marL="0" indent="0">
              <a:buNone/>
            </a:pPr>
            <a:r>
              <a:rPr lang="zh-TW" altLang="en-US" sz="2000" dirty="0"/>
              <a:t>    </a:t>
            </a:r>
            <a:r>
              <a:rPr lang="en-US" altLang="zh-TW" sz="2000" dirty="0"/>
              <a:t>4,034,139</a:t>
            </a:r>
            <a:r>
              <a:rPr lang="zh-TW" altLang="en-US" sz="2000" dirty="0"/>
              <a:t>元（財產交易所得</a:t>
            </a:r>
            <a:r>
              <a:rPr lang="en-US" altLang="zh-TW" sz="2000" dirty="0"/>
              <a:t>4,002,103</a:t>
            </a:r>
            <a:r>
              <a:rPr lang="zh-TW" altLang="en-US" sz="2000" dirty="0"/>
              <a:t>元＋原告不爭執之其他項目所得</a:t>
            </a:r>
            <a:r>
              <a:rPr lang="en-US" altLang="zh-TW" sz="2000" dirty="0"/>
              <a:t>32,036</a:t>
            </a:r>
            <a:r>
              <a:rPr lang="zh-TW" altLang="en-US" sz="2000" dirty="0"/>
              <a:t>元），免</a:t>
            </a:r>
          </a:p>
          <a:p>
            <a:pPr marL="0" indent="0">
              <a:buNone/>
            </a:pPr>
            <a:r>
              <a:rPr lang="zh-TW" altLang="en-US" sz="2000" dirty="0"/>
              <a:t>   稅額及各項扣除額為</a:t>
            </a:r>
            <a:r>
              <a:rPr lang="en-US" altLang="zh-TW" sz="2000" dirty="0"/>
              <a:t>348,036</a:t>
            </a:r>
            <a:r>
              <a:rPr lang="zh-TW" altLang="en-US" sz="2000" dirty="0"/>
              <a:t>元，綜合所得淨額</a:t>
            </a:r>
            <a:r>
              <a:rPr lang="en-US" altLang="zh-TW" sz="2000" dirty="0"/>
              <a:t>3,686,103</a:t>
            </a:r>
            <a:r>
              <a:rPr lang="zh-TW" altLang="en-US" sz="2000" dirty="0"/>
              <a:t>元，應納稅額為</a:t>
            </a:r>
            <a:r>
              <a:rPr lang="en-US" altLang="zh-TW" sz="2000" dirty="0"/>
              <a:t>754,430</a:t>
            </a:r>
            <a:r>
              <a:rPr lang="zh-TW" altLang="en-US" sz="2000" dirty="0"/>
              <a:t>元（</a:t>
            </a:r>
          </a:p>
          <a:p>
            <a:pPr marL="0" indent="0">
              <a:buNone/>
            </a:pPr>
            <a:r>
              <a:rPr lang="zh-TW" altLang="en-US" sz="2000" dirty="0"/>
              <a:t>    </a:t>
            </a:r>
            <a:r>
              <a:rPr lang="en-US" altLang="zh-TW" sz="2000" dirty="0"/>
              <a:t>3,686,103</a:t>
            </a:r>
            <a:r>
              <a:rPr lang="zh-TW" altLang="en-US" sz="2000" dirty="0"/>
              <a:t>元</a:t>
            </a:r>
            <a:r>
              <a:rPr lang="en-US" altLang="zh-TW" sz="2000" dirty="0"/>
              <a:t>×30</a:t>
            </a:r>
            <a:r>
              <a:rPr lang="zh-TW" altLang="en-US" sz="2000" dirty="0"/>
              <a:t>％－累進差額</a:t>
            </a:r>
            <a:r>
              <a:rPr lang="en-US" altLang="zh-TW" sz="2000" dirty="0"/>
              <a:t>351,400</a:t>
            </a:r>
            <a:r>
              <a:rPr lang="zh-TW" altLang="en-US" sz="2000" dirty="0"/>
              <a:t>元）。因原告已繳納部分稅額</a:t>
            </a:r>
            <a:r>
              <a:rPr lang="en-US" altLang="zh-TW" sz="2000" dirty="0"/>
              <a:t>46,840</a:t>
            </a:r>
            <a:r>
              <a:rPr lang="zh-TW" altLang="en-US" sz="2000" dirty="0"/>
              <a:t>元，是本件</a:t>
            </a:r>
          </a:p>
          <a:p>
            <a:pPr marL="0" indent="0">
              <a:buNone/>
            </a:pPr>
            <a:r>
              <a:rPr lang="zh-TW" altLang="en-US" sz="2000" dirty="0"/>
              <a:t>   正確之應補稅額為</a:t>
            </a:r>
            <a:r>
              <a:rPr lang="en-US" altLang="zh-TW" sz="2000" dirty="0"/>
              <a:t>707,590</a:t>
            </a:r>
            <a:r>
              <a:rPr lang="zh-TW" altLang="en-US" sz="2000" dirty="0"/>
              <a:t>元（</a:t>
            </a:r>
            <a:r>
              <a:rPr lang="en-US" altLang="zh-TW" sz="2000" dirty="0"/>
              <a:t>754,430</a:t>
            </a:r>
            <a:r>
              <a:rPr lang="zh-TW" altLang="en-US" sz="2000" dirty="0"/>
              <a:t>元－</a:t>
            </a:r>
            <a:r>
              <a:rPr lang="en-US" altLang="zh-TW" sz="2000" dirty="0"/>
              <a:t>46,840</a:t>
            </a:r>
            <a:r>
              <a:rPr lang="zh-TW" altLang="en-US" sz="2000" dirty="0"/>
              <a:t>元），爰將訴願決定及原處分（即復</a:t>
            </a:r>
          </a:p>
          <a:p>
            <a:pPr marL="0" indent="0">
              <a:buNone/>
            </a:pPr>
            <a:r>
              <a:rPr lang="zh-TW" altLang="en-US" sz="2000" dirty="0"/>
              <a:t>   查決定）關於核定應補徵稅額逾</a:t>
            </a:r>
            <a:r>
              <a:rPr lang="en-US" altLang="zh-TW" sz="2000" dirty="0"/>
              <a:t>707,590</a:t>
            </a:r>
            <a:r>
              <a:rPr lang="zh-TW" altLang="en-US" sz="2000" dirty="0"/>
              <a:t>元部分撤銷。</a:t>
            </a:r>
          </a:p>
          <a:p>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158</a:t>
            </a:fld>
            <a:endParaRPr lang="zh-TW" altLang="en-US" dirty="0"/>
          </a:p>
        </p:txBody>
      </p:sp>
    </p:spTree>
    <p:extLst>
      <p:ext uri="{BB962C8B-B14F-4D97-AF65-F5344CB8AC3E}">
        <p14:creationId xmlns:p14="http://schemas.microsoft.com/office/powerpoint/2010/main" val="302577320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原判決關於罰鍰部分</a:t>
            </a:r>
          </a:p>
        </p:txBody>
      </p:sp>
      <p:sp>
        <p:nvSpPr>
          <p:cNvPr id="3" name="內容版面配置區 2"/>
          <p:cNvSpPr>
            <a:spLocks noGrp="1"/>
          </p:cNvSpPr>
          <p:nvPr>
            <p:ph idx="1"/>
          </p:nvPr>
        </p:nvSpPr>
        <p:spPr>
          <a:xfrm>
            <a:off x="403412" y="1247010"/>
            <a:ext cx="11788588" cy="5126358"/>
          </a:xfrm>
        </p:spPr>
        <p:txBody>
          <a:bodyPr>
            <a:normAutofit/>
          </a:bodyPr>
          <a:lstStyle/>
          <a:p>
            <a:r>
              <a:rPr lang="zh-TW" altLang="en-US" sz="2200" dirty="0">
                <a:latin typeface="+mn-ea"/>
              </a:rPr>
              <a:t>原處分（即復查決定）係以財產交易所得為</a:t>
            </a:r>
            <a:r>
              <a:rPr lang="en-US" altLang="zh-TW" sz="2200" dirty="0">
                <a:latin typeface="+mn-ea"/>
              </a:rPr>
              <a:t>4,096,516</a:t>
            </a:r>
            <a:r>
              <a:rPr lang="zh-TW" altLang="en-US" sz="2200" dirty="0">
                <a:latin typeface="+mn-ea"/>
              </a:rPr>
              <a:t>元核算應補徵稅額，並依所漏稅 </a:t>
            </a:r>
            <a:endParaRPr lang="en-US" altLang="zh-TW" sz="2200" dirty="0">
              <a:latin typeface="+mn-ea"/>
            </a:endParaRPr>
          </a:p>
          <a:p>
            <a:pPr marL="0" indent="0">
              <a:buNone/>
            </a:pPr>
            <a:r>
              <a:rPr lang="zh-TW" altLang="en-US" sz="2200" dirty="0">
                <a:latin typeface="+mn-ea"/>
              </a:rPr>
              <a:t> 額是否已繳納，斟酌裁罰倍數參考表所定倍數，核定罰鍰金額為</a:t>
            </a:r>
            <a:r>
              <a:rPr lang="en-US" altLang="zh-TW" sz="2200" dirty="0">
                <a:latin typeface="+mn-ea"/>
              </a:rPr>
              <a:t>366,757</a:t>
            </a:r>
            <a:r>
              <a:rPr lang="zh-TW" altLang="en-US" sz="2200" dirty="0">
                <a:latin typeface="+mn-ea"/>
              </a:rPr>
              <a:t>元。惟經本院</a:t>
            </a:r>
            <a:endParaRPr lang="en-US" altLang="zh-TW" sz="2200" dirty="0">
              <a:latin typeface="+mn-ea"/>
            </a:endParaRPr>
          </a:p>
          <a:p>
            <a:pPr marL="0" indent="0">
              <a:buNone/>
            </a:pPr>
            <a:r>
              <a:rPr lang="zh-TW" altLang="en-US" sz="2200" dirty="0">
                <a:latin typeface="+mn-ea"/>
              </a:rPr>
              <a:t> 審理後，認定財產交易所得為</a:t>
            </a:r>
            <a:r>
              <a:rPr lang="en-US" altLang="zh-TW" sz="2200" dirty="0">
                <a:latin typeface="+mn-ea"/>
              </a:rPr>
              <a:t>4,002,103</a:t>
            </a:r>
            <a:r>
              <a:rPr lang="zh-TW" altLang="en-US" sz="2200" dirty="0">
                <a:latin typeface="+mn-ea"/>
              </a:rPr>
              <a:t>元，亦如前述，應繳稅額亦有變更，故本件為</a:t>
            </a:r>
            <a:endParaRPr lang="en-US" altLang="zh-TW" sz="2200" dirty="0">
              <a:latin typeface="+mn-ea"/>
            </a:endParaRPr>
          </a:p>
          <a:p>
            <a:pPr marL="0" indent="0">
              <a:buNone/>
            </a:pPr>
            <a:r>
              <a:rPr lang="zh-TW" altLang="en-US" sz="2200" dirty="0">
                <a:latin typeface="+mn-ea"/>
              </a:rPr>
              <a:t> 裁處罰鍰之基礎既已變動，且被告有裁量權限（尚難謂其裁量減縮至零），應由被告重</a:t>
            </a:r>
            <a:endParaRPr lang="en-US" altLang="zh-TW" sz="2200" dirty="0">
              <a:latin typeface="+mn-ea"/>
            </a:endParaRPr>
          </a:p>
          <a:p>
            <a:pPr marL="0" indent="0">
              <a:buNone/>
            </a:pPr>
            <a:r>
              <a:rPr lang="zh-TW" altLang="en-US" sz="2200" dirty="0">
                <a:latin typeface="+mn-ea"/>
              </a:rPr>
              <a:t> 新裁處，爰將訴願決定及原處分（即復查決定）關於罰鍰</a:t>
            </a:r>
            <a:r>
              <a:rPr lang="en-US" altLang="zh-TW" sz="2200" dirty="0">
                <a:latin typeface="+mn-ea"/>
              </a:rPr>
              <a:t>366,757</a:t>
            </a:r>
            <a:r>
              <a:rPr lang="zh-TW" altLang="en-US" sz="2200" dirty="0">
                <a:latin typeface="+mn-ea"/>
              </a:rPr>
              <a:t>元部分撤銷，由被告</a:t>
            </a:r>
            <a:endParaRPr lang="en-US" altLang="zh-TW" sz="2200" dirty="0">
              <a:latin typeface="+mn-ea"/>
            </a:endParaRPr>
          </a:p>
          <a:p>
            <a:pPr marL="0" indent="0">
              <a:buNone/>
            </a:pPr>
            <a:r>
              <a:rPr lang="zh-TW" altLang="en-US" sz="2200" dirty="0">
                <a:latin typeface="+mn-ea"/>
              </a:rPr>
              <a:t> 另為適法之裁處。</a:t>
            </a:r>
            <a:endParaRPr lang="en-US" altLang="zh-TW" sz="2200" dirty="0">
              <a:latin typeface="+mn-ea"/>
            </a:endParaRPr>
          </a:p>
          <a:p>
            <a:r>
              <a:rPr lang="zh-TW" altLang="en-US" sz="2200" dirty="0">
                <a:latin typeface="+mn-ea"/>
              </a:rPr>
              <a:t>原處分補徵稅額逾</a:t>
            </a:r>
            <a:r>
              <a:rPr lang="en-US" altLang="zh-TW" sz="2200" dirty="0">
                <a:latin typeface="+mn-ea"/>
              </a:rPr>
              <a:t>707,590</a:t>
            </a:r>
            <a:r>
              <a:rPr lang="zh-TW" altLang="en-US" sz="2200" dirty="0">
                <a:latin typeface="+mn-ea"/>
              </a:rPr>
              <a:t>元部分，因核算出售房屋支付必要費用錯誤，及罰鍰部分裁</a:t>
            </a:r>
          </a:p>
          <a:p>
            <a:pPr marL="0" indent="0">
              <a:buNone/>
            </a:pPr>
            <a:r>
              <a:rPr lang="zh-TW" altLang="en-US" sz="2200" dirty="0">
                <a:latin typeface="+mn-ea"/>
              </a:rPr>
              <a:t> 處基礎亦已變動，均構成違法，訴願決定未予糾正，亦有未洽，原告就此部分請求撤銷，</a:t>
            </a:r>
          </a:p>
          <a:p>
            <a:pPr marL="0" indent="0">
              <a:buNone/>
            </a:pPr>
            <a:r>
              <a:rPr lang="zh-TW" altLang="en-US" sz="2200" dirty="0">
                <a:latin typeface="+mn-ea"/>
              </a:rPr>
              <a:t> 為有理由，應予准許。至於原處分其餘部分則無違誤，訴願決定遞予維持，即無不合。</a:t>
            </a:r>
          </a:p>
          <a:p>
            <a:pPr marL="0" indent="0">
              <a:buNone/>
            </a:pPr>
            <a:r>
              <a:rPr lang="zh-TW" altLang="en-US" sz="2000" dirty="0">
                <a:latin typeface="+mn-ea"/>
              </a:rPr>
              <a:t> </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159</a:t>
            </a:fld>
            <a:endParaRPr lang="zh-TW" altLang="en-US" dirty="0"/>
          </a:p>
        </p:txBody>
      </p:sp>
    </p:spTree>
    <p:extLst>
      <p:ext uri="{BB962C8B-B14F-4D97-AF65-F5344CB8AC3E}">
        <p14:creationId xmlns:p14="http://schemas.microsoft.com/office/powerpoint/2010/main" val="360454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3B098572-989D-7083-CB64-2721794DA227}"/>
              </a:ext>
            </a:extLst>
          </p:cNvPr>
          <p:cNvSpPr>
            <a:spLocks noGrp="1"/>
          </p:cNvSpPr>
          <p:nvPr>
            <p:ph idx="1"/>
          </p:nvPr>
        </p:nvSpPr>
        <p:spPr>
          <a:xfrm>
            <a:off x="-8161" y="412376"/>
            <a:ext cx="12192000" cy="6113929"/>
          </a:xfrm>
        </p:spPr>
        <p:txBody>
          <a:bodyPr>
            <a:normAutofit/>
          </a:bodyPr>
          <a:lstStyle/>
          <a:p>
            <a:r>
              <a:rPr lang="zh-TW" altLang="en-US" sz="2800" b="1" dirty="0"/>
              <a:t>判決主文：</a:t>
            </a:r>
            <a:endParaRPr lang="en-US" altLang="zh-TW" sz="2800" b="1" dirty="0"/>
          </a:p>
        </p:txBody>
      </p:sp>
      <p:sp>
        <p:nvSpPr>
          <p:cNvPr id="3" name="標題 2">
            <a:extLst>
              <a:ext uri="{FF2B5EF4-FFF2-40B4-BE49-F238E27FC236}">
                <a16:creationId xmlns:a16="http://schemas.microsoft.com/office/drawing/2014/main" id="{A7A1C274-2D6C-F452-23AD-E25F278037BD}"/>
              </a:ext>
            </a:extLst>
          </p:cNvPr>
          <p:cNvSpPr>
            <a:spLocks noGrp="1"/>
          </p:cNvSpPr>
          <p:nvPr>
            <p:ph type="title"/>
          </p:nvPr>
        </p:nvSpPr>
        <p:spPr>
          <a:xfrm>
            <a:off x="94532" y="331694"/>
            <a:ext cx="11994776" cy="6687670"/>
          </a:xfrm>
        </p:spPr>
        <p:txBody>
          <a:bodyPr>
            <a:normAutofit/>
          </a:bodyPr>
          <a:lstStyle/>
          <a:p>
            <a:br>
              <a:rPr lang="en-US" altLang="zh-TW" dirty="0"/>
            </a:br>
            <a:br>
              <a:rPr lang="en-US" altLang="zh-TW" dirty="0"/>
            </a:br>
            <a:endParaRPr lang="zh-TW" altLang="en-US" dirty="0"/>
          </a:p>
        </p:txBody>
      </p:sp>
      <p:sp>
        <p:nvSpPr>
          <p:cNvPr id="5" name="文字方塊 4">
            <a:extLst>
              <a:ext uri="{FF2B5EF4-FFF2-40B4-BE49-F238E27FC236}">
                <a16:creationId xmlns:a16="http://schemas.microsoft.com/office/drawing/2014/main" id="{72873DDF-07CE-AE07-3A40-8FF679935413}"/>
              </a:ext>
            </a:extLst>
          </p:cNvPr>
          <p:cNvSpPr txBox="1"/>
          <p:nvPr/>
        </p:nvSpPr>
        <p:spPr>
          <a:xfrm>
            <a:off x="8161" y="1182645"/>
            <a:ext cx="12192000" cy="5262979"/>
          </a:xfrm>
          <a:prstGeom prst="rect">
            <a:avLst/>
          </a:prstGeom>
          <a:noFill/>
        </p:spPr>
        <p:txBody>
          <a:bodyPr wrap="square">
            <a:spAutoFit/>
          </a:bodyPr>
          <a:lstStyle/>
          <a:p>
            <a:pPr algn="just"/>
            <a:r>
              <a:rPr lang="zh-TW" altLang="en-US" sz="2800" dirty="0"/>
              <a:t>中華民國</a:t>
            </a:r>
            <a:r>
              <a:rPr lang="en-US" altLang="zh-TW" sz="2800" dirty="0"/>
              <a:t>98</a:t>
            </a:r>
            <a:r>
              <a:rPr lang="zh-TW" altLang="en-US" sz="2800" dirty="0"/>
              <a:t>年</a:t>
            </a:r>
            <a:r>
              <a:rPr lang="en-US" altLang="zh-TW" sz="2800" dirty="0"/>
              <a:t>5</a:t>
            </a:r>
            <a:r>
              <a:rPr lang="zh-TW" altLang="en-US" sz="2800" dirty="0"/>
              <a:t>月</a:t>
            </a:r>
            <a:r>
              <a:rPr lang="en-US" altLang="zh-TW" sz="2800" dirty="0"/>
              <a:t>27</a:t>
            </a:r>
            <a:r>
              <a:rPr lang="zh-TW" altLang="en-US" sz="2800" dirty="0"/>
              <a:t>日修正公布之所得稅法第</a:t>
            </a:r>
            <a:r>
              <a:rPr lang="en-US" altLang="zh-TW" sz="2800" dirty="0"/>
              <a:t>114</a:t>
            </a:r>
            <a:r>
              <a:rPr lang="zh-TW" altLang="en-US" sz="2800" dirty="0"/>
              <a:t>條之</a:t>
            </a:r>
            <a:r>
              <a:rPr lang="en-US" altLang="zh-TW" sz="2800" dirty="0"/>
              <a:t>2</a:t>
            </a:r>
            <a:r>
              <a:rPr lang="zh-TW" altLang="en-US" sz="2800" dirty="0"/>
              <a:t>第</a:t>
            </a:r>
            <a:r>
              <a:rPr lang="en-US" altLang="zh-TW" sz="2800" dirty="0"/>
              <a:t>1</a:t>
            </a:r>
            <a:r>
              <a:rPr lang="zh-TW" altLang="en-US" sz="2800" dirty="0"/>
              <a:t>項第</a:t>
            </a:r>
            <a:r>
              <a:rPr lang="en-US" altLang="zh-TW" sz="2800" dirty="0"/>
              <a:t>1</a:t>
            </a:r>
            <a:r>
              <a:rPr lang="zh-TW" altLang="en-US" sz="2800" dirty="0"/>
              <a:t>款規定：「營利事業有下列各款規定情形之一者，應就其超額分配之可扣抵稅額，責令營利事業限期補繳</a:t>
            </a:r>
            <a:r>
              <a:rPr lang="en-US" altLang="zh-TW" sz="2800" dirty="0"/>
              <a:t>……</a:t>
            </a:r>
            <a:r>
              <a:rPr lang="zh-TW" altLang="en-US" sz="2800" dirty="0"/>
              <a:t>：一、違反第</a:t>
            </a:r>
            <a:r>
              <a:rPr lang="en-US" altLang="zh-TW" sz="2800" dirty="0"/>
              <a:t>66</a:t>
            </a:r>
            <a:r>
              <a:rPr lang="zh-TW" altLang="en-US" sz="2800" dirty="0"/>
              <a:t>條之</a:t>
            </a:r>
            <a:r>
              <a:rPr lang="en-US" altLang="zh-TW" sz="2800" dirty="0"/>
              <a:t>2</a:t>
            </a:r>
            <a:r>
              <a:rPr lang="zh-TW" altLang="en-US" sz="2800" dirty="0"/>
              <a:t>第</a:t>
            </a:r>
            <a:r>
              <a:rPr lang="en-US" altLang="zh-TW" sz="2800" dirty="0"/>
              <a:t>2</a:t>
            </a:r>
            <a:r>
              <a:rPr lang="zh-TW" altLang="en-US" sz="2800" dirty="0"/>
              <a:t>項、第</a:t>
            </a:r>
            <a:r>
              <a:rPr lang="en-US" altLang="zh-TW" sz="2800" dirty="0"/>
              <a:t>66</a:t>
            </a:r>
            <a:r>
              <a:rPr lang="zh-TW" altLang="en-US" sz="2800" dirty="0"/>
              <a:t>條之</a:t>
            </a:r>
            <a:r>
              <a:rPr lang="en-US" altLang="zh-TW" sz="2800" dirty="0"/>
              <a:t>3</a:t>
            </a:r>
            <a:r>
              <a:rPr lang="zh-TW" altLang="en-US" sz="2800" dirty="0"/>
              <a:t>或第</a:t>
            </a:r>
            <a:r>
              <a:rPr lang="en-US" altLang="zh-TW" sz="2800" dirty="0"/>
              <a:t>66</a:t>
            </a:r>
            <a:r>
              <a:rPr lang="zh-TW" altLang="en-US" sz="2800" dirty="0"/>
              <a:t>條之</a:t>
            </a:r>
            <a:r>
              <a:rPr lang="en-US" altLang="zh-TW" sz="2800" dirty="0"/>
              <a:t>4</a:t>
            </a:r>
            <a:r>
              <a:rPr lang="zh-TW" altLang="en-US" sz="2800" dirty="0"/>
              <a:t>規定，虛增股東可扣抵稅額帳戶金額</a:t>
            </a:r>
            <a:r>
              <a:rPr lang="en-US" altLang="zh-TW" sz="2800" dirty="0"/>
              <a:t>……</a:t>
            </a:r>
            <a:r>
              <a:rPr lang="zh-TW" altLang="en-US" sz="2800" dirty="0"/>
              <a:t>致分配予股東或社員之可扣抵稅額，超過其應分配之可扣抵稅額者。」（</a:t>
            </a:r>
            <a:r>
              <a:rPr lang="en-US" altLang="zh-TW" sz="2800" dirty="0"/>
              <a:t>107</a:t>
            </a:r>
            <a:r>
              <a:rPr lang="zh-TW" altLang="en-US" sz="2800" dirty="0"/>
              <a:t>年</a:t>
            </a:r>
            <a:r>
              <a:rPr lang="en-US" altLang="zh-TW" sz="2800" dirty="0"/>
              <a:t>1</a:t>
            </a:r>
            <a:r>
              <a:rPr lang="zh-TW" altLang="en-US" sz="2800" dirty="0"/>
              <a:t>月</a:t>
            </a:r>
            <a:r>
              <a:rPr lang="en-US" altLang="zh-TW" sz="2800" dirty="0"/>
              <a:t>1</a:t>
            </a:r>
            <a:r>
              <a:rPr lang="zh-TW" altLang="en-US" sz="2800" dirty="0"/>
              <a:t>日起修正施行，增列「</a:t>
            </a:r>
            <a:r>
              <a:rPr lang="en-US" altLang="zh-TW" sz="2800" dirty="0"/>
              <a:t>106</a:t>
            </a:r>
            <a:r>
              <a:rPr lang="zh-TW" altLang="en-US" sz="2800" dirty="0"/>
              <a:t>年</a:t>
            </a:r>
            <a:r>
              <a:rPr lang="en-US" altLang="zh-TW" sz="2800" dirty="0"/>
              <a:t>12</a:t>
            </a:r>
            <a:r>
              <a:rPr lang="zh-TW" altLang="en-US" sz="2800" dirty="0"/>
              <a:t>月</a:t>
            </a:r>
            <a:r>
              <a:rPr lang="en-US" altLang="zh-TW" sz="2800" dirty="0"/>
              <a:t>31</a:t>
            </a:r>
            <a:r>
              <a:rPr lang="zh-TW" altLang="en-US" sz="2800" dirty="0"/>
              <a:t>日以前」等語，規範意旨相同），除依同法第</a:t>
            </a:r>
            <a:r>
              <a:rPr lang="en-US" altLang="zh-TW" sz="2800" dirty="0"/>
              <a:t>73</a:t>
            </a:r>
            <a:r>
              <a:rPr lang="zh-TW" altLang="en-US" sz="2800" dirty="0"/>
              <a:t>條之</a:t>
            </a:r>
            <a:r>
              <a:rPr lang="en-US" altLang="zh-TW" sz="2800" dirty="0"/>
              <a:t>2</a:t>
            </a:r>
            <a:r>
              <a:rPr lang="zh-TW" altLang="en-US" sz="2800" dirty="0"/>
              <a:t>但書規定，未分配盈餘加徵百分之十營利事業所得稅部分實際繳納稅額所生之可扣抵稅額外，不論營利事業虛增股東可扣抵稅額帳戶金額，形成形式上超額分配可扣抵稅額之情形，是否因此可能致國家稅源流失，概依超額分配之可扣抵稅額，責令營利事業補繳差額，就股東全部為非中華民國境內居住之個人，及在中華民國境內無固定營業場所及營業代理人之營利事業部分，牴觸憲法第</a:t>
            </a:r>
            <a:r>
              <a:rPr lang="en-US" altLang="zh-TW" sz="2800" dirty="0"/>
              <a:t>7</a:t>
            </a:r>
            <a:r>
              <a:rPr lang="zh-TW" altLang="en-US" sz="2800" dirty="0"/>
              <a:t>條平等權保障，於此範圍內，應自本判決公告之日起失其效力。</a:t>
            </a:r>
          </a:p>
        </p:txBody>
      </p:sp>
    </p:spTree>
    <p:extLst>
      <p:ext uri="{BB962C8B-B14F-4D97-AF65-F5344CB8AC3E}">
        <p14:creationId xmlns:p14="http://schemas.microsoft.com/office/powerpoint/2010/main" val="16528914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r>
              <a:rPr lang="zh-TW" altLang="en-US" dirty="0"/>
              <a:t>最高行政法院見解</a:t>
            </a:r>
          </a:p>
        </p:txBody>
      </p:sp>
      <p:sp>
        <p:nvSpPr>
          <p:cNvPr id="3" name="內容版面配置區 2"/>
          <p:cNvSpPr>
            <a:spLocks noGrp="1"/>
          </p:cNvSpPr>
          <p:nvPr>
            <p:ph idx="1"/>
          </p:nvPr>
        </p:nvSpPr>
        <p:spPr>
          <a:xfrm>
            <a:off x="1069848" y="1429571"/>
            <a:ext cx="10241280" cy="5044981"/>
          </a:xfrm>
        </p:spPr>
        <p:txBody>
          <a:bodyPr>
            <a:normAutofit/>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1">
              <a:lnSpc>
                <a:spcPct val="110000"/>
              </a:lnSpc>
            </a:pPr>
            <a:r>
              <a:rPr lang="zh-TW" altLang="en-US" sz="2400" dirty="0"/>
              <a:t>最高行政法院認為原處分之計算方式，雖然系爭房屋之賣出價格與買進價格均係按出售時之房屋評定現值占土地公告現值及房屋評定現值之比例（約</a:t>
            </a:r>
            <a:r>
              <a:rPr lang="en-US" altLang="zh-TW" sz="2400" dirty="0"/>
              <a:t>0.28592189</a:t>
            </a:r>
            <a:r>
              <a:rPr lang="zh-TW" altLang="en-US" sz="2400" dirty="0"/>
              <a:t>）推計，亦有未能切近實額之瑕疵，但其價格比較基礎一致，符合論理法則，且其標準客觀、操作容易，對於個人出售房地之原始取得成本及出售價格之金額，已經查核明確者，無論其買進及賣出房地價格均未劃分，或僅劃分買進或賣出房地之各別價格等情形，均可一體適用，符合公平原則，自較為合理、客觀及適切。</a:t>
            </a:r>
            <a:endParaRPr lang="en-US" altLang="zh-TW" sz="2400" dirty="0"/>
          </a:p>
          <a:p>
            <a:pPr lvl="1">
              <a:lnSpc>
                <a:spcPct val="110000"/>
              </a:lnSpc>
            </a:pPr>
            <a:endParaRPr lang="en-US" altLang="zh-TW" sz="2400" dirty="0"/>
          </a:p>
          <a:p>
            <a:pPr lvl="1">
              <a:lnSpc>
                <a:spcPct val="110000"/>
              </a:lnSpc>
            </a:pPr>
            <a:r>
              <a:rPr lang="zh-TW" altLang="en-US" sz="2400" dirty="0"/>
              <a:t>原判決採信原處分之計算方式，在基於不利益變更禁止原則而依法不能採取較切近實額之第三種計算方式下，核與納稅者權利保護法第</a:t>
            </a:r>
            <a:r>
              <a:rPr lang="en-US" altLang="zh-TW" sz="2400" dirty="0"/>
              <a:t>14</a:t>
            </a:r>
            <a:r>
              <a:rPr lang="zh-TW" altLang="en-US" sz="2400" dirty="0"/>
              <a:t>條規範意旨並無違背。</a:t>
            </a:r>
            <a:endParaRPr lang="en-US" altLang="zh-TW" sz="2400" dirty="0"/>
          </a:p>
          <a:p>
            <a:pPr marL="274320" lvl="1" indent="0">
              <a:lnSpc>
                <a:spcPct val="110000"/>
              </a:lnSpc>
              <a:buNone/>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160</a:t>
            </a:fld>
            <a:endParaRPr lang="zh-TW" altLang="en-US"/>
          </a:p>
        </p:txBody>
      </p:sp>
    </p:spTree>
    <p:extLst>
      <p:ext uri="{BB962C8B-B14F-4D97-AF65-F5344CB8AC3E}">
        <p14:creationId xmlns:p14="http://schemas.microsoft.com/office/powerpoint/2010/main" val="55826013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dirty="0"/>
              <a:t>最高行政法院</a:t>
            </a:r>
            <a:r>
              <a:rPr lang="en-US" altLang="zh-TW" dirty="0"/>
              <a:t>107</a:t>
            </a:r>
            <a:r>
              <a:rPr lang="zh-TW" altLang="en-US" dirty="0"/>
              <a:t>年度判字第</a:t>
            </a:r>
            <a:r>
              <a:rPr lang="en-US" altLang="zh-TW" dirty="0"/>
              <a:t>368</a:t>
            </a:r>
            <a:r>
              <a:rPr lang="zh-TW" altLang="en-US" dirty="0"/>
              <a:t>號判決</a:t>
            </a:r>
            <a:br>
              <a:rPr lang="en-US" altLang="zh-TW" dirty="0"/>
            </a:br>
            <a:r>
              <a:rPr lang="en-US" altLang="zh-TW" dirty="0"/>
              <a:t>——</a:t>
            </a:r>
            <a:r>
              <a:rPr lang="zh-TW" altLang="en-US" dirty="0"/>
              <a:t>亂作帳不等同逃漏稅</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latin typeface="標楷體" panose="03000509000000000000" pitchFamily="65" charset="-120"/>
              </a:rPr>
              <a:t>事實概要</a:t>
            </a:r>
            <a:endParaRPr lang="en-US" altLang="zh-TW" dirty="0">
              <a:latin typeface="標楷體" panose="03000509000000000000" pitchFamily="65" charset="-120"/>
            </a:endParaRPr>
          </a:p>
          <a:p>
            <a:pPr marL="274320" lvl="1" indent="0">
              <a:lnSpc>
                <a:spcPct val="100000"/>
              </a:lnSpc>
              <a:buNone/>
            </a:pPr>
            <a:r>
              <a:rPr lang="en-US" altLang="zh-TW" dirty="0">
                <a:latin typeface="標楷體" panose="03000509000000000000" pitchFamily="65" charset="-120"/>
              </a:rPr>
              <a:t>C</a:t>
            </a:r>
            <a:r>
              <a:rPr lang="zh-TW" altLang="en-US" dirty="0">
                <a:latin typeface="標楷體" panose="03000509000000000000" pitchFamily="65" charset="-120"/>
              </a:rPr>
              <a:t>公司</a:t>
            </a:r>
            <a:r>
              <a:rPr lang="en-US" altLang="zh-TW" dirty="0">
                <a:latin typeface="標楷體" panose="03000509000000000000" pitchFamily="65" charset="-120"/>
              </a:rPr>
              <a:t>97</a:t>
            </a:r>
            <a:r>
              <a:rPr lang="zh-TW" altLang="en-US" dirty="0">
                <a:latin typeface="標楷體" panose="03000509000000000000" pitchFamily="65" charset="-120"/>
              </a:rPr>
              <a:t>、</a:t>
            </a:r>
            <a:r>
              <a:rPr lang="en-US" altLang="zh-TW" dirty="0">
                <a:latin typeface="標楷體" panose="03000509000000000000" pitchFamily="65" charset="-120"/>
              </a:rPr>
              <a:t>98</a:t>
            </a:r>
            <a:r>
              <a:rPr lang="zh-TW" altLang="en-US" dirty="0">
                <a:latin typeface="標楷體" panose="03000509000000000000" pitchFamily="65" charset="-120"/>
              </a:rPr>
              <a:t>年度原申報課稅所得額</a:t>
            </a:r>
            <a:r>
              <a:rPr lang="en-US" altLang="zh-TW" dirty="0">
                <a:latin typeface="標楷體" panose="03000509000000000000" pitchFamily="65" charset="-120"/>
              </a:rPr>
              <a:t>6,105</a:t>
            </a:r>
            <a:r>
              <a:rPr lang="zh-TW" altLang="en-US" dirty="0">
                <a:latin typeface="標楷體" panose="03000509000000000000" pitchFamily="65" charset="-120"/>
              </a:rPr>
              <a:t>萬餘元與</a:t>
            </a:r>
            <a:r>
              <a:rPr lang="en-US" altLang="zh-TW" dirty="0">
                <a:latin typeface="標楷體" panose="03000509000000000000" pitchFamily="65" charset="-120"/>
              </a:rPr>
              <a:t>2,542</a:t>
            </a:r>
            <a:r>
              <a:rPr lang="zh-TW" altLang="en-US" dirty="0">
                <a:latin typeface="標楷體" panose="03000509000000000000" pitchFamily="65" charset="-120"/>
              </a:rPr>
              <a:t>萬餘元，嗣後申請更正為</a:t>
            </a:r>
            <a:r>
              <a:rPr lang="en-US" altLang="zh-TW" dirty="0">
                <a:latin typeface="標楷體" panose="03000509000000000000" pitchFamily="65" charset="-120"/>
              </a:rPr>
              <a:t>1</a:t>
            </a:r>
            <a:r>
              <a:rPr lang="zh-TW" altLang="en-US" dirty="0">
                <a:latin typeface="標楷體" panose="03000509000000000000" pitchFamily="65" charset="-120"/>
              </a:rPr>
              <a:t>億</a:t>
            </a:r>
            <a:r>
              <a:rPr lang="en-US" altLang="zh-TW" dirty="0">
                <a:latin typeface="標楷體" panose="03000509000000000000" pitchFamily="65" charset="-120"/>
              </a:rPr>
              <a:t>2,179</a:t>
            </a:r>
            <a:r>
              <a:rPr lang="zh-TW" altLang="en-US" dirty="0">
                <a:latin typeface="標楷體" panose="03000509000000000000" pitchFamily="65" charset="-120"/>
              </a:rPr>
              <a:t>萬餘元及</a:t>
            </a:r>
            <a:r>
              <a:rPr lang="en-US" altLang="zh-TW" dirty="0">
                <a:latin typeface="標楷體" panose="03000509000000000000" pitchFamily="65" charset="-120"/>
              </a:rPr>
              <a:t>4,624</a:t>
            </a:r>
            <a:r>
              <a:rPr lang="zh-TW" altLang="en-US" dirty="0">
                <a:latin typeface="標楷體" panose="03000509000000000000" pitchFamily="65" charset="-120"/>
              </a:rPr>
              <a:t>萬餘元，稅局認為更正事項係於檢舉後才提出，不符合自動補報補繳免罰之規定，以虛列成本補徵</a:t>
            </a:r>
            <a:r>
              <a:rPr lang="en-US" altLang="zh-TW" dirty="0">
                <a:latin typeface="標楷體" panose="03000509000000000000" pitchFamily="65" charset="-120"/>
              </a:rPr>
              <a:t>2,038</a:t>
            </a:r>
            <a:r>
              <a:rPr lang="zh-TW" altLang="en-US" dirty="0">
                <a:latin typeface="標楷體" panose="03000509000000000000" pitchFamily="65" charset="-120"/>
              </a:rPr>
              <a:t>萬餘元稅額並裁處</a:t>
            </a:r>
            <a:r>
              <a:rPr lang="en-US" altLang="zh-TW" dirty="0">
                <a:latin typeface="標楷體" panose="03000509000000000000" pitchFamily="65" charset="-120"/>
              </a:rPr>
              <a:t>1</a:t>
            </a:r>
            <a:r>
              <a:rPr lang="zh-TW" altLang="en-US" dirty="0">
                <a:latin typeface="標楷體" panose="03000509000000000000" pitchFamily="65" charset="-120"/>
              </a:rPr>
              <a:t>倍罰鍰。另</a:t>
            </a:r>
            <a:r>
              <a:rPr lang="en-US" altLang="zh-TW" dirty="0">
                <a:latin typeface="標楷體" panose="03000509000000000000" pitchFamily="65" charset="-120"/>
              </a:rPr>
              <a:t>C</a:t>
            </a:r>
            <a:r>
              <a:rPr lang="zh-TW" altLang="en-US" dirty="0">
                <a:latin typeface="標楷體" panose="03000509000000000000" pitchFamily="65" charset="-120"/>
              </a:rPr>
              <a:t>公司</a:t>
            </a:r>
            <a:r>
              <a:rPr lang="en-US" altLang="zh-TW" dirty="0">
                <a:latin typeface="標楷體" panose="03000509000000000000" pitchFamily="65" charset="-120"/>
              </a:rPr>
              <a:t>96</a:t>
            </a:r>
            <a:r>
              <a:rPr lang="zh-TW" altLang="en-US" dirty="0">
                <a:latin typeface="標楷體" panose="03000509000000000000" pitchFamily="65" charset="-120"/>
              </a:rPr>
              <a:t>至</a:t>
            </a:r>
            <a:r>
              <a:rPr lang="en-US" altLang="zh-TW" dirty="0">
                <a:latin typeface="標楷體" panose="03000509000000000000" pitchFamily="65" charset="-120"/>
              </a:rPr>
              <a:t>98</a:t>
            </a:r>
            <a:r>
              <a:rPr lang="zh-TW" altLang="en-US" dirty="0">
                <a:latin typeface="標楷體" panose="03000509000000000000" pitchFamily="65" charset="-120"/>
              </a:rPr>
              <a:t>年度未分配盈餘申報，經稅局依申報數核定，嗣</a:t>
            </a:r>
            <a:r>
              <a:rPr lang="en-US" altLang="zh-TW" dirty="0">
                <a:latin typeface="標楷體" panose="03000509000000000000" pitchFamily="65" charset="-120"/>
              </a:rPr>
              <a:t>C</a:t>
            </a:r>
            <a:r>
              <a:rPr lang="zh-TW" altLang="en-US" dirty="0">
                <a:latin typeface="標楷體" panose="03000509000000000000" pitchFamily="65" charset="-120"/>
              </a:rPr>
              <a:t>公司因前述更正事由，一併調增各年度稅後純益，及各該年度</a:t>
            </a:r>
            <a:r>
              <a:rPr lang="en-US" altLang="zh-TW" dirty="0">
                <a:latin typeface="標楷體" panose="03000509000000000000" pitchFamily="65" charset="-120"/>
              </a:rPr>
              <a:t>10%</a:t>
            </a:r>
            <a:r>
              <a:rPr lang="zh-TW" altLang="en-US" dirty="0">
                <a:latin typeface="標楷體" panose="03000509000000000000" pitchFamily="65" charset="-120"/>
              </a:rPr>
              <a:t>法定盈餘公積提列數，乃申請更正各年度未分配盈餘，稅局認為更正事項係於檢舉後才提出，並認</a:t>
            </a:r>
            <a:r>
              <a:rPr lang="en-US" altLang="zh-TW" dirty="0">
                <a:latin typeface="標楷體" panose="03000509000000000000" pitchFamily="65" charset="-120"/>
              </a:rPr>
              <a:t>C</a:t>
            </a:r>
            <a:r>
              <a:rPr lang="zh-TW" altLang="en-US" dirty="0">
                <a:latin typeface="標楷體" panose="03000509000000000000" pitchFamily="65" charset="-120"/>
              </a:rPr>
              <a:t>公司更正後盈餘之法定盈餘公積，核與所得稅法第</a:t>
            </a:r>
            <a:r>
              <a:rPr lang="en-US" altLang="zh-TW" dirty="0">
                <a:latin typeface="標楷體" panose="03000509000000000000" pitchFamily="65" charset="-120"/>
              </a:rPr>
              <a:t>66</a:t>
            </a:r>
            <a:r>
              <a:rPr lang="zh-TW" altLang="en-US" dirty="0">
                <a:latin typeface="標楷體" panose="03000509000000000000" pitchFamily="65" charset="-120"/>
              </a:rPr>
              <a:t>條之</a:t>
            </a:r>
            <a:r>
              <a:rPr lang="en-US" altLang="zh-TW" dirty="0">
                <a:latin typeface="標楷體" panose="03000509000000000000" pitchFamily="65" charset="-120"/>
              </a:rPr>
              <a:t>9</a:t>
            </a:r>
            <a:r>
              <a:rPr lang="zh-TW" altLang="en-US" dirty="0">
                <a:latin typeface="標楷體" panose="03000509000000000000" pitchFamily="65" charset="-120"/>
              </a:rPr>
              <a:t>第</a:t>
            </a:r>
            <a:r>
              <a:rPr lang="en-US" altLang="zh-TW" dirty="0">
                <a:latin typeface="標楷體" panose="03000509000000000000" pitchFamily="65" charset="-120"/>
              </a:rPr>
              <a:t>3</a:t>
            </a:r>
            <a:r>
              <a:rPr lang="zh-TW" altLang="en-US" dirty="0">
                <a:latin typeface="標楷體" panose="03000509000000000000" pitchFamily="65" charset="-120"/>
              </a:rPr>
              <a:t>項不符，否准其更正調增法定盈餘公積提列數，遂補徵未分配盈餘稅並裁處</a:t>
            </a:r>
            <a:r>
              <a:rPr lang="en-US" altLang="zh-TW" dirty="0">
                <a:latin typeface="標楷體" panose="03000509000000000000" pitchFamily="65" charset="-120"/>
              </a:rPr>
              <a:t>0.5</a:t>
            </a:r>
            <a:r>
              <a:rPr lang="zh-TW" altLang="en-US" dirty="0">
                <a:latin typeface="標楷體" panose="03000509000000000000" pitchFamily="65" charset="-120"/>
              </a:rPr>
              <a:t>倍罰鍰。</a:t>
            </a:r>
            <a:r>
              <a:rPr lang="en-US" altLang="zh-TW" dirty="0">
                <a:latin typeface="標楷體" panose="03000509000000000000" pitchFamily="65" charset="-120"/>
              </a:rPr>
              <a:t>C</a:t>
            </a:r>
            <a:r>
              <a:rPr lang="zh-TW" altLang="en-US" dirty="0">
                <a:latin typeface="標楷體" panose="03000509000000000000" pitchFamily="65" charset="-120"/>
              </a:rPr>
              <a:t>公司</a:t>
            </a:r>
            <a:r>
              <a:rPr lang="zh-TW" altLang="en-US" b="1" dirty="0">
                <a:latin typeface="標楷體" panose="03000509000000000000" pitchFamily="65" charset="-120"/>
              </a:rPr>
              <a:t>就罰鍰部分不服</a:t>
            </a:r>
            <a:r>
              <a:rPr lang="zh-TW" altLang="en-US" dirty="0">
                <a:latin typeface="標楷體" panose="03000509000000000000" pitchFamily="65" charset="-120"/>
              </a:rPr>
              <a:t>，循序提起行政訴訟</a:t>
            </a:r>
            <a:r>
              <a:rPr lang="zh-TW" altLang="en-US" dirty="0"/>
              <a:t>，經原審法院判決駁回後，乃提起上訴。嗣</a:t>
            </a:r>
            <a:r>
              <a:rPr lang="zh-TW" altLang="en-US" dirty="0">
                <a:latin typeface="標楷體" panose="03000509000000000000" pitchFamily="65" charset="-120"/>
              </a:rPr>
              <a:t>經最高行政法院判決廢棄原判決，並發回原審法院。</a:t>
            </a:r>
            <a:r>
              <a:rPr lang="zh-TW" altLang="en-US" dirty="0">
                <a:latin typeface="標楷體" panose="03000509000000000000" pitchFamily="65" charset="-120"/>
                <a:ea typeface="標楷體" panose="03000509000000000000" pitchFamily="65" charset="-120"/>
              </a:rPr>
              <a:t>（後續發展為</a:t>
            </a:r>
            <a:r>
              <a:rPr lang="en-US" altLang="zh-TW" b="1" dirty="0">
                <a:latin typeface="標楷體" panose="03000509000000000000" pitchFamily="65" charset="-120"/>
                <a:ea typeface="標楷體" panose="03000509000000000000" pitchFamily="65" charset="-120"/>
              </a:rPr>
              <a:t>108</a:t>
            </a:r>
            <a:r>
              <a:rPr lang="zh-TW" altLang="en-US" b="1" dirty="0">
                <a:latin typeface="標楷體" panose="03000509000000000000" pitchFamily="65" charset="-120"/>
                <a:ea typeface="標楷體" panose="03000509000000000000" pitchFamily="65" charset="-120"/>
              </a:rPr>
              <a:t>年度判字第</a:t>
            </a:r>
            <a:r>
              <a:rPr lang="en-US" altLang="zh-TW" b="1" dirty="0">
                <a:latin typeface="標楷體" panose="03000509000000000000" pitchFamily="65" charset="-120"/>
                <a:ea typeface="標楷體" panose="03000509000000000000" pitchFamily="65" charset="-120"/>
              </a:rPr>
              <a:t>525</a:t>
            </a:r>
            <a:r>
              <a:rPr lang="zh-TW" altLang="en-US" b="1" dirty="0">
                <a:latin typeface="標楷體" panose="03000509000000000000" pitchFamily="65" charset="-120"/>
                <a:ea typeface="標楷體" panose="03000509000000000000" pitchFamily="65" charset="-120"/>
              </a:rPr>
              <a:t>號判決</a:t>
            </a:r>
            <a:r>
              <a:rPr lang="zh-TW" altLang="en-US" dirty="0">
                <a:latin typeface="標楷體" panose="03000509000000000000" pitchFamily="65" charset="-120"/>
                <a:ea typeface="標楷體" panose="03000509000000000000" pitchFamily="65" charset="-120"/>
              </a:rPr>
              <a:t>，詳後述）</a:t>
            </a:r>
            <a:endParaRPr lang="en-US" altLang="zh-TW" sz="1200" dirty="0">
              <a:latin typeface="標楷體" panose="03000509000000000000" pitchFamily="65" charset="-120"/>
            </a:endParaRPr>
          </a:p>
          <a:p>
            <a:pPr>
              <a:lnSpc>
                <a:spcPct val="100000"/>
              </a:lnSpc>
            </a:pPr>
            <a:r>
              <a:rPr lang="zh-TW" altLang="en-US" dirty="0">
                <a:latin typeface="標楷體" panose="03000509000000000000" pitchFamily="65" charset="-120"/>
              </a:rPr>
              <a:t>判決要旨</a:t>
            </a:r>
            <a:endParaRPr lang="en-US" altLang="zh-TW" dirty="0">
              <a:latin typeface="標楷體" panose="03000509000000000000" pitchFamily="65" charset="-120"/>
            </a:endParaRPr>
          </a:p>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公司主張其有真實支出成本費用，但無法取得合法憑證，乃更正補繳營所稅，是否屬實？並未職權調查釐清。</a:t>
            </a:r>
            <a:endParaRPr lang="en-US" altLang="zh-TW" dirty="0">
              <a:latin typeface="標楷體" panose="03000509000000000000" pitchFamily="65" charset="-120"/>
            </a:endParaRPr>
          </a:p>
          <a:p>
            <a:pPr lvl="1">
              <a:lnSpc>
                <a:spcPct val="100000"/>
              </a:lnSpc>
            </a:pPr>
            <a:r>
              <a:rPr lang="zh-TW" altLang="en-US" dirty="0">
                <a:latin typeface="標楷體" panose="03000509000000000000" pitchFamily="65" charset="-120"/>
              </a:rPr>
              <a:t>原審應釐清是不是涉有未檢舉項目的更正，如是，則得適用自動補報繳免罰。</a:t>
            </a:r>
            <a:endParaRPr lang="en-US" altLang="zh-TW" dirty="0">
              <a:latin typeface="標楷體" panose="03000509000000000000" pitchFamily="65" charset="-120"/>
            </a:endParaRPr>
          </a:p>
          <a:p>
            <a:pPr marL="0" indent="0">
              <a:buNone/>
            </a:pP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161</a:t>
            </a:fld>
            <a:endParaRPr lang="zh-TW" altLang="en-US"/>
          </a:p>
        </p:txBody>
      </p:sp>
    </p:spTree>
    <p:extLst>
      <p:ext uri="{BB962C8B-B14F-4D97-AF65-F5344CB8AC3E}">
        <p14:creationId xmlns:p14="http://schemas.microsoft.com/office/powerpoint/2010/main" val="167607021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1">
              <a:lnSpc>
                <a:spcPct val="100000"/>
              </a:lnSpc>
            </a:pPr>
            <a:r>
              <a:rPr lang="en-US" altLang="zh-TW" dirty="0">
                <a:latin typeface="標楷體" panose="03000509000000000000" pitchFamily="65" charset="-120"/>
              </a:rPr>
              <a:t>C</a:t>
            </a:r>
            <a:r>
              <a:rPr lang="zh-TW" altLang="en-US" dirty="0">
                <a:latin typeface="標楷體" panose="03000509000000000000" pitchFamily="65" charset="-120"/>
              </a:rPr>
              <a:t>公司於申報更正前，稅局僅曾函請</a:t>
            </a:r>
            <a:r>
              <a:rPr lang="en-US" altLang="zh-TW" dirty="0">
                <a:latin typeface="標楷體" panose="03000509000000000000" pitchFamily="65" charset="-120"/>
              </a:rPr>
              <a:t>C</a:t>
            </a:r>
            <a:r>
              <a:rPr lang="zh-TW" altLang="en-US" dirty="0">
                <a:latin typeface="標楷體" panose="03000509000000000000" pitchFamily="65" charset="-120"/>
              </a:rPr>
              <a:t>公司提示股東往來明細及收付款證明供核，嗣後又函請</a:t>
            </a:r>
            <a:r>
              <a:rPr lang="en-US" altLang="zh-TW" dirty="0">
                <a:latin typeface="標楷體" panose="03000509000000000000" pitchFamily="65" charset="-120"/>
              </a:rPr>
              <a:t>C</a:t>
            </a:r>
            <a:r>
              <a:rPr lang="zh-TW" altLang="en-US" dirty="0">
                <a:latin typeface="標楷體" panose="03000509000000000000" pitchFamily="65" charset="-120"/>
              </a:rPr>
              <a:t>公司提示更正項目之原因、可資佐證之更正前後內容相關資料供審核，及提示帳證釐清股東往來性質，雖</a:t>
            </a:r>
            <a:r>
              <a:rPr lang="en-US" altLang="zh-TW" dirty="0">
                <a:latin typeface="標楷體" panose="03000509000000000000" pitchFamily="65" charset="-120"/>
              </a:rPr>
              <a:t>C</a:t>
            </a:r>
            <a:r>
              <a:rPr lang="zh-TW" altLang="en-US" dirty="0">
                <a:latin typeface="標楷體" panose="03000509000000000000" pitchFamily="65" charset="-120"/>
              </a:rPr>
              <a:t>公司均未提示，有違納稅義務人對課稅要件事實調查的協力義務，惟本件係租稅裁罰爭訟案件，納稅義務人並無協力義務或責任以自證無違規事實，稅局就處罰之要件事實應負擔完全的證明責任，其證明程度不能因</a:t>
            </a:r>
            <a:r>
              <a:rPr lang="en-US" altLang="zh-TW" dirty="0">
                <a:latin typeface="標楷體" panose="03000509000000000000" pitchFamily="65" charset="-120"/>
              </a:rPr>
              <a:t>C</a:t>
            </a:r>
            <a:r>
              <a:rPr lang="zh-TW" altLang="en-US" dirty="0">
                <a:latin typeface="標楷體" panose="03000509000000000000" pitchFamily="65" charset="-120"/>
              </a:rPr>
              <a:t>公司違反協力義務而減輕。原審未調查釐清</a:t>
            </a:r>
            <a:r>
              <a:rPr lang="en-US" altLang="zh-TW" dirty="0">
                <a:latin typeface="標楷體" panose="03000509000000000000" pitchFamily="65" charset="-120"/>
              </a:rPr>
              <a:t>C</a:t>
            </a:r>
            <a:r>
              <a:rPr lang="zh-TW" altLang="en-US" dirty="0">
                <a:latin typeface="標楷體" panose="03000509000000000000" pitchFamily="65" charset="-120"/>
              </a:rPr>
              <a:t>公司原先有無虛列成本匿報所得或藉由股東往來隱匿營業收入或有其他短漏報原因，徒憑</a:t>
            </a:r>
            <a:r>
              <a:rPr lang="en-US" altLang="zh-TW" dirty="0">
                <a:latin typeface="標楷體" panose="03000509000000000000" pitchFamily="65" charset="-120"/>
              </a:rPr>
              <a:t>C</a:t>
            </a:r>
            <a:r>
              <a:rPr lang="zh-TW" altLang="en-US" dirty="0">
                <a:latin typeface="標楷體" panose="03000509000000000000" pitchFamily="65" charset="-120"/>
              </a:rPr>
              <a:t>公司所為之更正申報數據及稅局所提其他自相矛盾的事證，即維持原處分所為</a:t>
            </a:r>
            <a:r>
              <a:rPr lang="en-US" altLang="zh-TW" dirty="0">
                <a:latin typeface="標楷體" panose="03000509000000000000" pitchFamily="65" charset="-120"/>
              </a:rPr>
              <a:t>C</a:t>
            </a:r>
            <a:r>
              <a:rPr lang="zh-TW" altLang="en-US" dirty="0">
                <a:latin typeface="標楷體" panose="03000509000000000000" pitchFamily="65" charset="-120"/>
              </a:rPr>
              <a:t>公司虛列營業成本，致漏報課稅所得額及未分配盈餘的認定，亦嫌速斷；且原審既未查明</a:t>
            </a:r>
            <a:r>
              <a:rPr lang="en-US" altLang="zh-TW" dirty="0">
                <a:latin typeface="標楷體" panose="03000509000000000000" pitchFamily="65" charset="-120"/>
              </a:rPr>
              <a:t>C</a:t>
            </a:r>
            <a:r>
              <a:rPr lang="zh-TW" altLang="en-US" dirty="0">
                <a:latin typeface="標楷體" panose="03000509000000000000" pitchFamily="65" charset="-120"/>
              </a:rPr>
              <a:t>公司漏報課稅所得額及未分配盈餘的原因態樣，即無法論證其有無故意或過失，原判決未敘明理由，遽認</a:t>
            </a:r>
            <a:r>
              <a:rPr lang="en-US" altLang="zh-TW" dirty="0">
                <a:latin typeface="標楷體" panose="03000509000000000000" pitchFamily="65" charset="-120"/>
              </a:rPr>
              <a:t>C</a:t>
            </a:r>
            <a:r>
              <a:rPr lang="zh-TW" altLang="en-US" dirty="0">
                <a:latin typeface="標楷體" panose="03000509000000000000" pitchFamily="65" charset="-120"/>
              </a:rPr>
              <a:t>公司明知有漏短報情事卻於上述年度營利事業所得稅及未分配盈餘結算時予以列報，致減少所得額而逃漏所得稅，核屬故意云云，容有未洽。</a:t>
            </a:r>
            <a:endParaRPr lang="en-US" altLang="zh-TW" sz="1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162</a:t>
            </a:fld>
            <a:endParaRPr lang="zh-TW" altLang="en-US"/>
          </a:p>
        </p:txBody>
      </p:sp>
    </p:spTree>
    <p:extLst>
      <p:ext uri="{BB962C8B-B14F-4D97-AF65-F5344CB8AC3E}">
        <p14:creationId xmlns:p14="http://schemas.microsoft.com/office/powerpoint/2010/main" val="120344257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r>
              <a:rPr lang="zh-TW" altLang="en-US" sz="3200" dirty="0"/>
              <a:t>最高行政法院</a:t>
            </a:r>
            <a:r>
              <a:rPr lang="en-US" altLang="zh-TW" sz="3200" dirty="0"/>
              <a:t>108</a:t>
            </a:r>
            <a:r>
              <a:rPr lang="zh-TW" altLang="en-US" sz="3200" dirty="0"/>
              <a:t>年度判字第</a:t>
            </a:r>
            <a:r>
              <a:rPr lang="en-US" altLang="zh-TW" dirty="0"/>
              <a:t>525</a:t>
            </a:r>
            <a:r>
              <a:rPr lang="zh-TW" altLang="en-US" sz="3200" dirty="0"/>
              <a:t>號判決</a:t>
            </a:r>
            <a:br>
              <a:rPr lang="en-US" altLang="zh-TW" sz="3200" dirty="0"/>
            </a:br>
            <a:r>
              <a:rPr lang="en-US" altLang="zh-TW" sz="3200" dirty="0"/>
              <a:t>——</a:t>
            </a:r>
            <a:r>
              <a:rPr lang="zh-TW" altLang="en-US" dirty="0"/>
              <a:t>漏報課稅所得額之原因應釐清</a:t>
            </a:r>
            <a:endParaRPr lang="zh-TW" altLang="en-US" sz="3200" dirty="0"/>
          </a:p>
        </p:txBody>
      </p:sp>
      <p:sp>
        <p:nvSpPr>
          <p:cNvPr id="3" name="內容版面配置區 2"/>
          <p:cNvSpPr>
            <a:spLocks noGrp="1"/>
          </p:cNvSpPr>
          <p:nvPr>
            <p:ph idx="1"/>
          </p:nvPr>
        </p:nvSpPr>
        <p:spPr>
          <a:xfrm>
            <a:off x="1069848" y="1429570"/>
            <a:ext cx="10058400" cy="5428430"/>
          </a:xfrm>
        </p:spPr>
        <p:txBody>
          <a:bodyPr>
            <a:normAutofit fontScale="85000" lnSpcReduction="20000"/>
          </a:bodyPr>
          <a:lstStyle/>
          <a:p>
            <a:pPr>
              <a:lnSpc>
                <a:spcPct val="100000"/>
              </a:lnSpc>
            </a:pPr>
            <a:r>
              <a:rPr lang="zh-TW" altLang="en-US" sz="2800" dirty="0">
                <a:latin typeface="標楷體" panose="03000509000000000000" pitchFamily="65" charset="-120"/>
                <a:ea typeface="標楷體" panose="03000509000000000000" pitchFamily="65" charset="-120"/>
              </a:rPr>
              <a:t>事實概要</a:t>
            </a:r>
            <a:endParaRPr lang="en-US" altLang="zh-TW" sz="800" dirty="0">
              <a:latin typeface="標楷體" panose="03000509000000000000" pitchFamily="65" charset="-120"/>
              <a:ea typeface="標楷體" panose="03000509000000000000" pitchFamily="65" charset="-120"/>
            </a:endParaRPr>
          </a:p>
          <a:p>
            <a:pPr marL="274320" lvl="1" indent="0">
              <a:lnSpc>
                <a:spcPct val="100000"/>
              </a:lnSpc>
              <a:buNone/>
            </a:pPr>
            <a:r>
              <a:rPr lang="en-US" altLang="zh-TW" sz="2400" dirty="0"/>
              <a:t>D</a:t>
            </a:r>
            <a:r>
              <a:rPr lang="zh-TW" altLang="en-US" sz="2400" dirty="0"/>
              <a:t>公司</a:t>
            </a:r>
            <a:r>
              <a:rPr lang="en-US" altLang="zh-TW" sz="2400" dirty="0"/>
              <a:t>97</a:t>
            </a:r>
            <a:r>
              <a:rPr lang="zh-TW" altLang="en-US" sz="2400" dirty="0"/>
              <a:t>及</a:t>
            </a:r>
            <a:r>
              <a:rPr lang="en-US" altLang="zh-TW" sz="2400" dirty="0"/>
              <a:t>98</a:t>
            </a:r>
            <a:r>
              <a:rPr lang="zh-TW" altLang="en-US" sz="2400" dirty="0"/>
              <a:t>年度營利事業所得稅結算申報，列報營業成本及其他費用，經稅局依申報數核定課稅所得額；嗣</a:t>
            </a:r>
            <a:r>
              <a:rPr lang="en-US" altLang="zh-TW" sz="2400" dirty="0"/>
              <a:t>D</a:t>
            </a:r>
            <a:r>
              <a:rPr lang="zh-TW" altLang="en-US" sz="2400" dirty="0"/>
              <a:t>公司申請更正營業成本及其他費用，稅局依其更正申報數核定課稅所得額。嗣稅局接獲通報，查得</a:t>
            </a:r>
            <a:r>
              <a:rPr lang="en-US" altLang="zh-TW" sz="2400" dirty="0"/>
              <a:t>D</a:t>
            </a:r>
            <a:r>
              <a:rPr lang="zh-TW" altLang="en-US" sz="2400" dirty="0"/>
              <a:t>公司更正事項屬被檢舉範圍，且更正事項係於檢舉後始提出，不符稅捐稽徵法第</a:t>
            </a:r>
            <a:r>
              <a:rPr lang="en-US" altLang="zh-TW" sz="2400" dirty="0"/>
              <a:t>48</a:t>
            </a:r>
            <a:r>
              <a:rPr lang="zh-TW" altLang="en-US" sz="2400" dirty="0"/>
              <a:t>條之</a:t>
            </a:r>
            <a:r>
              <a:rPr lang="en-US" altLang="zh-TW" sz="2400" dirty="0"/>
              <a:t>1</a:t>
            </a:r>
            <a:r>
              <a:rPr lang="zh-TW" altLang="en-US" sz="2400" dirty="0"/>
              <a:t>自動補繳免罰之規定，核認</a:t>
            </a:r>
            <a:r>
              <a:rPr lang="en-US" altLang="zh-TW" sz="2400" dirty="0"/>
              <a:t>D</a:t>
            </a:r>
            <a:r>
              <a:rPr lang="zh-TW" altLang="en-US" sz="2400" dirty="0"/>
              <a:t>公司虛列成本致短漏報所得稅額，按所漏稅額各處以</a:t>
            </a:r>
            <a:r>
              <a:rPr lang="en-US" altLang="zh-TW" sz="2400" dirty="0"/>
              <a:t>1</a:t>
            </a:r>
            <a:r>
              <a:rPr lang="zh-TW" altLang="en-US" sz="2400" dirty="0"/>
              <a:t>倍之罰鍰。</a:t>
            </a:r>
            <a:endParaRPr lang="en-US" altLang="zh-TW" sz="2400" dirty="0"/>
          </a:p>
          <a:p>
            <a:pPr marL="274320" lvl="1" indent="0">
              <a:lnSpc>
                <a:spcPct val="100000"/>
              </a:lnSpc>
              <a:buNone/>
            </a:pPr>
            <a:endParaRPr lang="en-US" altLang="zh-TW" sz="900" dirty="0"/>
          </a:p>
          <a:p>
            <a:pPr marL="274320" lvl="1" indent="0">
              <a:lnSpc>
                <a:spcPct val="100000"/>
              </a:lnSpc>
              <a:buNone/>
            </a:pPr>
            <a:r>
              <a:rPr lang="en-US" altLang="zh-TW" sz="2400" dirty="0"/>
              <a:t>D</a:t>
            </a:r>
            <a:r>
              <a:rPr lang="zh-TW" altLang="en-US" sz="2400" dirty="0"/>
              <a:t>公司</a:t>
            </a:r>
            <a:r>
              <a:rPr lang="en-US" altLang="zh-TW" sz="2400" dirty="0"/>
              <a:t>96</a:t>
            </a:r>
            <a:r>
              <a:rPr lang="zh-TW" altLang="en-US" sz="2400" dirty="0"/>
              <a:t>至</a:t>
            </a:r>
            <a:r>
              <a:rPr lang="en-US" altLang="zh-TW" sz="2400" dirty="0"/>
              <a:t>98</a:t>
            </a:r>
            <a:r>
              <a:rPr lang="zh-TW" altLang="en-US" sz="2400" dirty="0"/>
              <a:t>年度未分配盈餘申報，列報依所得稅法第</a:t>
            </a:r>
            <a:r>
              <a:rPr lang="en-US" altLang="zh-TW" sz="2400" dirty="0"/>
              <a:t>66</a:t>
            </a:r>
            <a:r>
              <a:rPr lang="zh-TW" altLang="en-US" sz="2400" dirty="0"/>
              <a:t>條之</a:t>
            </a:r>
            <a:r>
              <a:rPr lang="en-US" altLang="zh-TW" sz="2400" dirty="0"/>
              <a:t>9</a:t>
            </a:r>
            <a:r>
              <a:rPr lang="zh-TW" altLang="en-US" sz="2400" dirty="0"/>
              <a:t>第</a:t>
            </a:r>
            <a:r>
              <a:rPr lang="en-US" altLang="zh-TW" sz="2400" dirty="0"/>
              <a:t>2</a:t>
            </a:r>
            <a:r>
              <a:rPr lang="zh-TW" altLang="en-US" sz="2400" dirty="0"/>
              <a:t>項規定計算之未分配盈餘，經稅局依申報數核定；嗣</a:t>
            </a:r>
            <a:r>
              <a:rPr lang="en-US" altLang="zh-TW" sz="2400" dirty="0"/>
              <a:t>D</a:t>
            </a:r>
            <a:r>
              <a:rPr lang="zh-TW" altLang="en-US" sz="2400" dirty="0"/>
              <a:t>公司因前述更正營業成本等事由，一併調增各年度稅後純益，及各該年度</a:t>
            </a:r>
            <a:r>
              <a:rPr lang="en-US" altLang="zh-TW" sz="2400" dirty="0"/>
              <a:t>10%</a:t>
            </a:r>
            <a:r>
              <a:rPr lang="zh-TW" altLang="en-US" sz="2400" dirty="0"/>
              <a:t>法定盈餘公積提列數，乃申請更正各年度未分配盈餘，稅局依其更正申報數核定。嗣稅局接獲通報，認</a:t>
            </a:r>
            <a:r>
              <a:rPr lang="en-US" altLang="zh-TW" sz="2400" dirty="0"/>
              <a:t>D</a:t>
            </a:r>
            <a:r>
              <a:rPr lang="zh-TW" altLang="en-US" sz="2400" dirty="0"/>
              <a:t>公司更正事項屬被檢舉範圍，且於檢舉後始提出更正，並依檢舉資料認</a:t>
            </a:r>
            <a:r>
              <a:rPr lang="en-US" altLang="zh-TW" sz="2400" dirty="0"/>
              <a:t>D</a:t>
            </a:r>
            <a:r>
              <a:rPr lang="zh-TW" altLang="en-US" sz="2400" dirty="0"/>
              <a:t>公司係於以後年度始召開董事會提列更正後盈餘之法定盈餘公積，核與所得稅法第</a:t>
            </a:r>
            <a:r>
              <a:rPr lang="en-US" altLang="zh-TW" sz="2400" dirty="0"/>
              <a:t>66</a:t>
            </a:r>
            <a:r>
              <a:rPr lang="zh-TW" altLang="en-US" sz="2400" dirty="0"/>
              <a:t>條之</a:t>
            </a:r>
            <a:r>
              <a:rPr lang="en-US" altLang="zh-TW" sz="2400" dirty="0"/>
              <a:t>9</a:t>
            </a:r>
            <a:r>
              <a:rPr lang="zh-TW" altLang="en-US" sz="2400" dirty="0"/>
              <a:t>第</a:t>
            </a:r>
            <a:r>
              <a:rPr lang="en-US" altLang="zh-TW" sz="2400" dirty="0"/>
              <a:t>3</a:t>
            </a:r>
            <a:r>
              <a:rPr lang="zh-TW" altLang="en-US" sz="2400" dirty="0"/>
              <a:t>項提列法定盈餘公積應以截至該所得年度之次一會計年度結束前，已實際發生者為限規定不符，否准其更正調增法定盈餘公積提列數，稅局遂據以重行核定未分配盈餘，並補徵應納稅額，及就所漏稅額處以</a:t>
            </a:r>
            <a:r>
              <a:rPr lang="en-US" altLang="zh-TW" sz="2400" dirty="0"/>
              <a:t>0.5</a:t>
            </a:r>
            <a:r>
              <a:rPr lang="zh-TW" altLang="en-US" sz="2400" dirty="0"/>
              <a:t>倍之罰鍰。</a:t>
            </a:r>
            <a:endParaRPr lang="en-US" altLang="zh-TW" sz="1000" dirty="0"/>
          </a:p>
          <a:p>
            <a:pPr marL="274320" lvl="1" indent="0">
              <a:lnSpc>
                <a:spcPct val="100000"/>
              </a:lnSpc>
              <a:buNone/>
            </a:pPr>
            <a:r>
              <a:rPr lang="en-US" altLang="zh-TW" sz="2400" dirty="0"/>
              <a:t>D</a:t>
            </a:r>
            <a:r>
              <a:rPr lang="zh-TW" altLang="en-US" sz="2400" dirty="0"/>
              <a:t>公司</a:t>
            </a:r>
            <a:r>
              <a:rPr lang="zh-TW" altLang="en-US" sz="2400" b="1" dirty="0"/>
              <a:t>就上開罰鍰處分不服</a:t>
            </a:r>
            <a:r>
              <a:rPr lang="zh-TW" altLang="en-US" sz="2400" dirty="0"/>
              <a:t>，循序提起行政訴訟。前經原審法院判決駁回後，經最高行政法院</a:t>
            </a:r>
            <a:r>
              <a:rPr lang="zh-TW" altLang="en-US" sz="2400" b="1" dirty="0"/>
              <a:t>以</a:t>
            </a:r>
            <a:r>
              <a:rPr lang="en-US" altLang="zh-TW" sz="2400" b="1" dirty="0"/>
              <a:t>107</a:t>
            </a:r>
            <a:r>
              <a:rPr lang="zh-TW" altLang="en-US" sz="2400" b="1" dirty="0"/>
              <a:t>年判字第</a:t>
            </a:r>
            <a:r>
              <a:rPr lang="en-US" altLang="zh-TW" sz="2400" b="1" dirty="0"/>
              <a:t>368</a:t>
            </a:r>
            <a:r>
              <a:rPr lang="zh-TW" altLang="en-US" sz="2400" b="1" dirty="0"/>
              <a:t>號判決將該判決廢棄</a:t>
            </a:r>
            <a:r>
              <a:rPr lang="zh-TW" altLang="en-US" sz="2400" dirty="0"/>
              <a:t>，發回原審法院。嗣經原審法院仍以判決駁回</a:t>
            </a:r>
            <a:r>
              <a:rPr lang="en-US" altLang="zh-TW" sz="2400" dirty="0"/>
              <a:t>D</a:t>
            </a:r>
            <a:r>
              <a:rPr lang="zh-TW" altLang="en-US" sz="2400" dirty="0"/>
              <a:t>公司之訴</a:t>
            </a:r>
            <a:r>
              <a:rPr lang="zh-TW" altLang="en-US" sz="2400" dirty="0">
                <a:latin typeface="標楷體" panose="03000509000000000000" pitchFamily="65" charset="-120"/>
              </a:rPr>
              <a:t>後，復經最高行政法院判決廢棄原判決，並發回原審法院。當事人已於</a:t>
            </a:r>
            <a:r>
              <a:rPr lang="en-US" altLang="zh-TW" sz="2400" dirty="0">
                <a:latin typeface="標楷體" panose="03000509000000000000" pitchFamily="65" charset="-120"/>
              </a:rPr>
              <a:t>109</a:t>
            </a:r>
            <a:r>
              <a:rPr lang="zh-TW" altLang="en-US" sz="2400" dirty="0">
                <a:latin typeface="標楷體" panose="03000509000000000000" pitchFamily="65" charset="-120"/>
              </a:rPr>
              <a:t>年</a:t>
            </a:r>
            <a:r>
              <a:rPr lang="en-US" altLang="zh-TW" sz="2400" dirty="0">
                <a:latin typeface="標楷體" panose="03000509000000000000" pitchFamily="65" charset="-120"/>
              </a:rPr>
              <a:t>3</a:t>
            </a:r>
            <a:r>
              <a:rPr lang="zh-TW" altLang="en-US" sz="2400" dirty="0">
                <a:latin typeface="標楷體" panose="03000509000000000000" pitchFamily="65" charset="-120"/>
              </a:rPr>
              <a:t>月</a:t>
            </a:r>
            <a:r>
              <a:rPr lang="en-US" altLang="zh-TW" sz="2400" dirty="0">
                <a:latin typeface="標楷體" panose="03000509000000000000" pitchFamily="65" charset="-120"/>
              </a:rPr>
              <a:t>11</a:t>
            </a:r>
            <a:r>
              <a:rPr lang="zh-TW" altLang="en-US" sz="2400" dirty="0">
                <a:latin typeface="標楷體" panose="03000509000000000000" pitchFamily="65" charset="-120"/>
              </a:rPr>
              <a:t>日達成訴訟上和解。</a:t>
            </a:r>
            <a:endParaRPr lang="en-US" altLang="zh-TW" sz="1600"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163</a:t>
            </a:fld>
            <a:endParaRPr lang="zh-TW" altLang="en-US"/>
          </a:p>
        </p:txBody>
      </p:sp>
    </p:spTree>
    <p:extLst>
      <p:ext uri="{BB962C8B-B14F-4D97-AF65-F5344CB8AC3E}">
        <p14:creationId xmlns:p14="http://schemas.microsoft.com/office/powerpoint/2010/main" val="57508413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endParaRPr lang="zh-TW" altLang="en-US" sz="3200" dirty="0"/>
          </a:p>
        </p:txBody>
      </p:sp>
      <p:sp>
        <p:nvSpPr>
          <p:cNvPr id="3" name="內容版面配置區 2"/>
          <p:cNvSpPr>
            <a:spLocks noGrp="1"/>
          </p:cNvSpPr>
          <p:nvPr>
            <p:ph idx="1"/>
          </p:nvPr>
        </p:nvSpPr>
        <p:spPr>
          <a:xfrm>
            <a:off x="1069848" y="1429570"/>
            <a:ext cx="10058400" cy="5270167"/>
          </a:xfrm>
        </p:spPr>
        <p:txBody>
          <a:bodyPr>
            <a:normAutofit/>
          </a:bodyPr>
          <a:lstStyle/>
          <a:p>
            <a:pPr>
              <a:lnSpc>
                <a:spcPct val="100000"/>
              </a:lnSpc>
            </a:pPr>
            <a:r>
              <a:rPr lang="zh-TW" altLang="en-US" b="1" dirty="0">
                <a:latin typeface="標楷體" panose="03000509000000000000" pitchFamily="65" charset="-120"/>
                <a:ea typeface="標楷體" panose="03000509000000000000" pitchFamily="65" charset="-120"/>
              </a:rPr>
              <a:t>判決要旨</a:t>
            </a:r>
          </a:p>
          <a:p>
            <a:pPr lvl="1">
              <a:lnSpc>
                <a:spcPct val="100000"/>
              </a:lnSpc>
            </a:pPr>
            <a:r>
              <a:rPr lang="zh-TW" altLang="en-US" sz="2400" dirty="0"/>
              <a:t>原判決雖認定</a:t>
            </a:r>
            <a:r>
              <a:rPr lang="en-US" altLang="zh-TW" sz="2400" dirty="0"/>
              <a:t>D</a:t>
            </a:r>
            <a:r>
              <a:rPr lang="zh-TW" altLang="en-US" sz="2400" dirty="0"/>
              <a:t>公司利用漏記收入、虛列營業成本之手法，以漏報應申報課稅之所得額（</a:t>
            </a:r>
            <a:r>
              <a:rPr lang="en-US" altLang="zh-TW" sz="2400" dirty="0"/>
              <a:t>97</a:t>
            </a:r>
            <a:r>
              <a:rPr lang="zh-TW" altLang="en-US" sz="2400" dirty="0"/>
              <a:t>年度為</a:t>
            </a:r>
            <a:r>
              <a:rPr lang="en-US" altLang="zh-TW" sz="2400" dirty="0"/>
              <a:t>60,743,000</a:t>
            </a:r>
            <a:r>
              <a:rPr lang="zh-TW" altLang="en-US" sz="2400" dirty="0"/>
              <a:t>元、</a:t>
            </a:r>
            <a:r>
              <a:rPr lang="en-US" altLang="zh-TW" sz="2400" dirty="0"/>
              <a:t>98</a:t>
            </a:r>
            <a:r>
              <a:rPr lang="zh-TW" altLang="en-US" sz="2400" dirty="0"/>
              <a:t>年度為</a:t>
            </a:r>
            <a:r>
              <a:rPr lang="en-US" altLang="zh-TW" sz="2400" dirty="0"/>
              <a:t>20,828,567</a:t>
            </a:r>
            <a:r>
              <a:rPr lang="zh-TW" altLang="en-US" sz="2400" dirty="0"/>
              <a:t>元），致生漏稅之結果（</a:t>
            </a:r>
            <a:r>
              <a:rPr lang="en-US" altLang="zh-TW" sz="2400" dirty="0"/>
              <a:t>97</a:t>
            </a:r>
            <a:r>
              <a:rPr lang="zh-TW" altLang="en-US" sz="2400" dirty="0"/>
              <a:t>年度為</a:t>
            </a:r>
            <a:r>
              <a:rPr lang="en-US" altLang="zh-TW" sz="2400" dirty="0"/>
              <a:t>15,185,750</a:t>
            </a:r>
            <a:r>
              <a:rPr lang="zh-TW" altLang="en-US" sz="2400" dirty="0"/>
              <a:t>元、</a:t>
            </a:r>
            <a:r>
              <a:rPr lang="en-US" altLang="zh-TW" sz="2400" dirty="0"/>
              <a:t>98</a:t>
            </a:r>
            <a:r>
              <a:rPr lang="zh-TW" altLang="en-US" sz="2400" dirty="0"/>
              <a:t>年度為</a:t>
            </a:r>
            <a:r>
              <a:rPr lang="en-US" altLang="zh-TW" sz="2400" dirty="0"/>
              <a:t>5,207,141</a:t>
            </a:r>
            <a:r>
              <a:rPr lang="zh-TW" altLang="en-US" sz="2400" dirty="0"/>
              <a:t>元），但對於該兩個年度漏記收入、虛列營業成本的具體情形，除已論述</a:t>
            </a:r>
            <a:r>
              <a:rPr lang="en-US" altLang="zh-TW" sz="2400" dirty="0"/>
              <a:t>D</a:t>
            </a:r>
            <a:r>
              <a:rPr lang="zh-TW" altLang="en-US" sz="2400" dirty="0"/>
              <a:t>公司「虛列</a:t>
            </a:r>
            <a:r>
              <a:rPr lang="en-US" altLang="zh-TW" sz="2400" dirty="0"/>
              <a:t>98</a:t>
            </a:r>
            <a:r>
              <a:rPr lang="zh-TW" altLang="en-US" sz="2400" dirty="0"/>
              <a:t>年度之營業成本</a:t>
            </a:r>
            <a:r>
              <a:rPr lang="en-US" altLang="zh-TW" sz="2400" dirty="0"/>
              <a:t>21,000,000</a:t>
            </a:r>
            <a:r>
              <a:rPr lang="zh-TW" altLang="en-US" sz="2400" dirty="0"/>
              <a:t>元」致漏報該年度課稅所得額「</a:t>
            </a:r>
            <a:r>
              <a:rPr lang="en-US" altLang="zh-TW" sz="2400" dirty="0"/>
              <a:t>20,828,567</a:t>
            </a:r>
            <a:r>
              <a:rPr lang="zh-TW" altLang="en-US" sz="2400" dirty="0"/>
              <a:t>元」（營業成本應減少</a:t>
            </a:r>
            <a:r>
              <a:rPr lang="en-US" altLang="zh-TW" sz="2400" dirty="0"/>
              <a:t>21,000,000</a:t>
            </a:r>
            <a:r>
              <a:rPr lang="zh-TW" altLang="en-US" sz="2400" dirty="0"/>
              <a:t>元－營業費用應增加</a:t>
            </a:r>
            <a:r>
              <a:rPr lang="en-US" altLang="zh-TW" sz="2400" dirty="0"/>
              <a:t>171,433</a:t>
            </a:r>
            <a:r>
              <a:rPr lang="zh-TW" altLang="en-US" sz="2400" dirty="0"/>
              <a:t>元）外，對於</a:t>
            </a:r>
            <a:r>
              <a:rPr lang="en-US" altLang="zh-TW" sz="2400" dirty="0"/>
              <a:t>D</a:t>
            </a:r>
            <a:r>
              <a:rPr lang="zh-TW" altLang="en-US" sz="2400" dirty="0"/>
              <a:t>公司漏報</a:t>
            </a:r>
            <a:r>
              <a:rPr lang="en-US" altLang="zh-TW" sz="2400" dirty="0"/>
              <a:t>97</a:t>
            </a:r>
            <a:r>
              <a:rPr lang="zh-TW" altLang="en-US" sz="2400" dirty="0"/>
              <a:t>年度課稅所得額</a:t>
            </a:r>
            <a:r>
              <a:rPr lang="en-US" altLang="zh-TW" sz="2400" dirty="0"/>
              <a:t>60,743,000</a:t>
            </a:r>
            <a:r>
              <a:rPr lang="zh-TW" altLang="en-US" sz="2400" dirty="0"/>
              <a:t>元的原因究係出於匿報收入或虛增營業成本，則未加以調查釐清，關於本件</a:t>
            </a:r>
            <a:r>
              <a:rPr lang="en-US" altLang="zh-TW" sz="2400" dirty="0"/>
              <a:t>D</a:t>
            </a:r>
            <a:r>
              <a:rPr lang="zh-TW" altLang="en-US" sz="2400" dirty="0"/>
              <a:t>公司所涉所得稅法第</a:t>
            </a:r>
            <a:r>
              <a:rPr lang="en-US" altLang="zh-TW" sz="2400" dirty="0"/>
              <a:t>110</a:t>
            </a:r>
            <a:r>
              <a:rPr lang="zh-TW" altLang="en-US" sz="2400" dirty="0"/>
              <a:t>條第</a:t>
            </a:r>
            <a:r>
              <a:rPr lang="en-US" altLang="zh-TW" sz="2400" dirty="0"/>
              <a:t>1</a:t>
            </a:r>
            <a:r>
              <a:rPr lang="zh-TW" altLang="en-US" sz="2400" dirty="0"/>
              <a:t>項規定漏稅罰的構成要件事實（漏記收入或虛列成本，以漏報應申報課稅之所得額，致生漏稅的結果），其證明程度是否已達到「幾近於真實的蓋然性」，尚非無疑</a:t>
            </a:r>
            <a:r>
              <a:rPr lang="zh-TW" altLang="en-US" dirty="0"/>
              <a:t>。</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164</a:t>
            </a:fld>
            <a:endParaRPr lang="zh-TW" altLang="en-US"/>
          </a:p>
        </p:txBody>
      </p:sp>
    </p:spTree>
    <p:extLst>
      <p:ext uri="{BB962C8B-B14F-4D97-AF65-F5344CB8AC3E}">
        <p14:creationId xmlns:p14="http://schemas.microsoft.com/office/powerpoint/2010/main" val="1457322873"/>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46891" y="57912"/>
            <a:ext cx="10058400" cy="832483"/>
          </a:xfrm>
        </p:spPr>
        <p:txBody>
          <a:bodyPr/>
          <a:lstStyle/>
          <a:p>
            <a:endParaRPr lang="zh-TW" altLang="en-US" dirty="0"/>
          </a:p>
        </p:txBody>
      </p:sp>
      <p:sp>
        <p:nvSpPr>
          <p:cNvPr id="3" name="內容版面配置區 2"/>
          <p:cNvSpPr>
            <a:spLocks noGrp="1"/>
          </p:cNvSpPr>
          <p:nvPr>
            <p:ph idx="1"/>
          </p:nvPr>
        </p:nvSpPr>
        <p:spPr>
          <a:xfrm>
            <a:off x="288215" y="1075765"/>
            <a:ext cx="11430000" cy="5289176"/>
          </a:xfrm>
        </p:spPr>
        <p:txBody>
          <a:bodyPr>
            <a:normAutofit/>
          </a:bodyPr>
          <a:lstStyle/>
          <a:p>
            <a:r>
              <a:rPr lang="zh-TW" altLang="en-US" dirty="0">
                <a:latin typeface="+mn-ea"/>
              </a:rPr>
              <a:t>再原判決論述</a:t>
            </a:r>
            <a:r>
              <a:rPr lang="en-US" altLang="zh-TW" dirty="0">
                <a:latin typeface="+mn-ea"/>
              </a:rPr>
              <a:t>D</a:t>
            </a:r>
            <a:r>
              <a:rPr lang="zh-TW" altLang="en-US" dirty="0">
                <a:latin typeface="+mn-ea"/>
              </a:rPr>
              <a:t>公司將自有之不動產借用股東之名義為登記，又為負擔借名登記不動產之稅費等各項開支，</a:t>
            </a:r>
            <a:r>
              <a:rPr lang="en-US" altLang="zh-TW" dirty="0">
                <a:latin typeface="+mn-ea"/>
              </a:rPr>
              <a:t>D</a:t>
            </a:r>
            <a:r>
              <a:rPr lang="zh-TW" altLang="en-US" dirty="0">
                <a:latin typeface="+mn-ea"/>
              </a:rPr>
              <a:t>公司乃撥款予股東○○○，由○○○保管、支配、使用等情，與本件</a:t>
            </a:r>
            <a:r>
              <a:rPr lang="en-US" altLang="zh-TW" dirty="0">
                <a:latin typeface="+mn-ea"/>
              </a:rPr>
              <a:t>D</a:t>
            </a:r>
            <a:r>
              <a:rPr lang="zh-TW" altLang="en-US" dirty="0">
                <a:latin typeface="+mn-ea"/>
              </a:rPr>
              <a:t>公司利用漏記收入、虛列營業成本、不按權益法認列投資收益，以漏報</a:t>
            </a:r>
            <a:r>
              <a:rPr lang="en-US" altLang="zh-TW" dirty="0">
                <a:latin typeface="+mn-ea"/>
              </a:rPr>
              <a:t>97</a:t>
            </a:r>
            <a:r>
              <a:rPr lang="zh-TW" altLang="en-US" dirty="0">
                <a:latin typeface="+mn-ea"/>
              </a:rPr>
              <a:t>及</a:t>
            </a:r>
            <a:r>
              <a:rPr lang="en-US" altLang="zh-TW" dirty="0">
                <a:latin typeface="+mn-ea"/>
              </a:rPr>
              <a:t>98</a:t>
            </a:r>
            <a:r>
              <a:rPr lang="zh-TW" altLang="en-US" dirty="0">
                <a:latin typeface="+mn-ea"/>
              </a:rPr>
              <a:t>年度營利事業所得稅之課稅所得額及</a:t>
            </a:r>
            <a:r>
              <a:rPr lang="en-US" altLang="zh-TW" dirty="0">
                <a:latin typeface="+mn-ea"/>
              </a:rPr>
              <a:t>96</a:t>
            </a:r>
            <a:r>
              <a:rPr lang="zh-TW" altLang="en-US" dirty="0">
                <a:latin typeface="+mn-ea"/>
              </a:rPr>
              <a:t>至</a:t>
            </a:r>
            <a:r>
              <a:rPr lang="en-US" altLang="zh-TW" dirty="0">
                <a:latin typeface="+mn-ea"/>
              </a:rPr>
              <a:t>98</a:t>
            </a:r>
            <a:r>
              <a:rPr lang="zh-TW" altLang="en-US" dirty="0">
                <a:latin typeface="+mn-ea"/>
              </a:rPr>
              <a:t>年度之未分配盈餘，似乎沒有關連。</a:t>
            </a:r>
            <a:endParaRPr lang="en-US" altLang="zh-TW" dirty="0">
              <a:latin typeface="+mn-ea"/>
            </a:endParaRPr>
          </a:p>
          <a:p>
            <a:r>
              <a:rPr lang="zh-TW" altLang="en-US" dirty="0">
                <a:latin typeface="+mn-ea"/>
              </a:rPr>
              <a:t>又</a:t>
            </a:r>
            <a:r>
              <a:rPr lang="en-US" altLang="zh-TW" dirty="0">
                <a:latin typeface="+mn-ea"/>
              </a:rPr>
              <a:t>D</a:t>
            </a:r>
            <a:r>
              <a:rPr lang="zh-TW" altLang="en-US" dirty="0">
                <a:latin typeface="+mn-ea"/>
              </a:rPr>
              <a:t>公司另有投資東成發公司，且持股</a:t>
            </a:r>
            <a:r>
              <a:rPr lang="en-US" altLang="zh-TW" dirty="0">
                <a:latin typeface="+mn-ea"/>
              </a:rPr>
              <a:t>100%</a:t>
            </a:r>
            <a:r>
              <a:rPr lang="zh-TW" altLang="en-US" dirty="0">
                <a:latin typeface="+mn-ea"/>
              </a:rPr>
              <a:t>，東成發公司因多所獲利而歷年給付數千萬元款項予</a:t>
            </a:r>
            <a:r>
              <a:rPr lang="en-US" altLang="zh-TW" dirty="0">
                <a:latin typeface="+mn-ea"/>
              </a:rPr>
              <a:t>D</a:t>
            </a:r>
            <a:r>
              <a:rPr lang="zh-TW" altLang="en-US" dirty="0">
                <a:latin typeface="+mn-ea"/>
              </a:rPr>
              <a:t>公司，</a:t>
            </a:r>
            <a:r>
              <a:rPr lang="en-US" altLang="zh-TW" dirty="0">
                <a:latin typeface="+mn-ea"/>
              </a:rPr>
              <a:t>D</a:t>
            </a:r>
            <a:r>
              <a:rPr lang="zh-TW" altLang="en-US" dirty="0">
                <a:latin typeface="+mn-ea"/>
              </a:rPr>
              <a:t>公司於獲取東成發公司之款項時，則係借記銀行存款科目，並貸記上訴人之「股東往來科目」，嗣於本件辦理課稅所得額等更正事項中，係將東成發公司歷年給付予</a:t>
            </a:r>
            <a:r>
              <a:rPr lang="en-US" altLang="zh-TW" dirty="0">
                <a:latin typeface="+mn-ea"/>
              </a:rPr>
              <a:t>D</a:t>
            </a:r>
            <a:r>
              <a:rPr lang="zh-TW" altLang="en-US" dirty="0">
                <a:latin typeface="+mn-ea"/>
              </a:rPr>
              <a:t>公司之款項</a:t>
            </a:r>
            <a:r>
              <a:rPr lang="en-US" altLang="zh-TW" dirty="0">
                <a:latin typeface="+mn-ea"/>
              </a:rPr>
              <a:t>41,000,000</a:t>
            </a:r>
            <a:r>
              <a:rPr lang="zh-TW" altLang="en-US" dirty="0">
                <a:latin typeface="+mn-ea"/>
              </a:rPr>
              <a:t>元、</a:t>
            </a:r>
            <a:r>
              <a:rPr lang="en-US" altLang="zh-TW" dirty="0">
                <a:latin typeface="+mn-ea"/>
              </a:rPr>
              <a:t>53,000,000</a:t>
            </a:r>
            <a:r>
              <a:rPr lang="zh-TW" altLang="en-US" dirty="0">
                <a:latin typeface="+mn-ea"/>
              </a:rPr>
              <a:t>元、</a:t>
            </a:r>
            <a:r>
              <a:rPr lang="en-US" altLang="zh-TW" dirty="0">
                <a:latin typeface="+mn-ea"/>
              </a:rPr>
              <a:t>48,340,295 </a:t>
            </a:r>
            <a:r>
              <a:rPr lang="zh-TW" altLang="en-US" dirty="0">
                <a:latin typeface="+mn-ea"/>
              </a:rPr>
              <a:t>元及</a:t>
            </a:r>
            <a:r>
              <a:rPr lang="en-US" altLang="zh-TW" dirty="0">
                <a:latin typeface="+mn-ea"/>
              </a:rPr>
              <a:t>23,130,000</a:t>
            </a:r>
            <a:r>
              <a:rPr lang="zh-TW" altLang="en-US" dirty="0">
                <a:latin typeface="+mn-ea"/>
              </a:rPr>
              <a:t>元，轉列成為上訴人擬返還予東成發公司之款項，並據以調整入帳成為上訴人之負債科目「應付款項－東成發」之帳面金額。此外，因</a:t>
            </a:r>
            <a:r>
              <a:rPr lang="en-US" altLang="zh-TW" dirty="0">
                <a:latin typeface="+mn-ea"/>
              </a:rPr>
              <a:t>D</a:t>
            </a:r>
            <a:r>
              <a:rPr lang="zh-TW" altLang="en-US" dirty="0">
                <a:latin typeface="+mn-ea"/>
              </a:rPr>
              <a:t>公司未按權益法調整增加長期投資之帳面價值，乃一併更正調整增加「長期投資－東成發」及「 稅後盈餘」之科目餘額。換言之 ，針對上開東成發給付之款項，</a:t>
            </a:r>
            <a:r>
              <a:rPr lang="en-US" altLang="zh-TW" dirty="0">
                <a:latin typeface="+mn-ea"/>
              </a:rPr>
              <a:t>D</a:t>
            </a:r>
            <a:r>
              <a:rPr lang="zh-TW" altLang="en-US" dirty="0">
                <a:latin typeface="+mn-ea"/>
              </a:rPr>
              <a:t>公司係以「應付款項－東成發」、「長期投資－東成發」、「股東往來」、「稅後盈餘」等資產及負債會計科目之更正調整以為因應。</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165</a:t>
            </a:fld>
            <a:endParaRPr lang="zh-TW" altLang="en-US" dirty="0"/>
          </a:p>
        </p:txBody>
      </p:sp>
    </p:spTree>
    <p:extLst>
      <p:ext uri="{BB962C8B-B14F-4D97-AF65-F5344CB8AC3E}">
        <p14:creationId xmlns:p14="http://schemas.microsoft.com/office/powerpoint/2010/main" val="107290749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18565" y="57911"/>
            <a:ext cx="10509683" cy="778001"/>
          </a:xfrm>
        </p:spPr>
        <p:txBody>
          <a:bodyPr/>
          <a:lstStyle/>
          <a:p>
            <a:endParaRPr lang="zh-TW" altLang="en-US" dirty="0"/>
          </a:p>
        </p:txBody>
      </p:sp>
      <p:sp>
        <p:nvSpPr>
          <p:cNvPr id="3" name="內容版面配置區 2"/>
          <p:cNvSpPr>
            <a:spLocks noGrp="1"/>
          </p:cNvSpPr>
          <p:nvPr>
            <p:ph idx="1"/>
          </p:nvPr>
        </p:nvSpPr>
        <p:spPr>
          <a:xfrm>
            <a:off x="394447" y="1129554"/>
            <a:ext cx="11556761" cy="4825086"/>
          </a:xfrm>
        </p:spPr>
        <p:txBody>
          <a:bodyPr>
            <a:normAutofit/>
          </a:bodyPr>
          <a:lstStyle/>
          <a:p>
            <a:r>
              <a:rPr lang="zh-TW" altLang="en-US" dirty="0">
                <a:latin typeface="+mn-ea"/>
              </a:rPr>
              <a:t>然原判決卻論述為：「因原告未按權益法調整增加長期投資之帳面價值，乃一併更正調整增加</a:t>
            </a:r>
            <a:r>
              <a:rPr lang="en-US" altLang="zh-TW" dirty="0">
                <a:latin typeface="+mn-ea"/>
              </a:rPr>
              <a:t>『</a:t>
            </a:r>
            <a:r>
              <a:rPr lang="zh-TW" altLang="en-US" dirty="0">
                <a:latin typeface="+mn-ea"/>
              </a:rPr>
              <a:t>長期投資－東成發</a:t>
            </a:r>
            <a:r>
              <a:rPr lang="en-US" altLang="zh-TW" dirty="0">
                <a:latin typeface="+mn-ea"/>
              </a:rPr>
              <a:t>』</a:t>
            </a:r>
            <a:r>
              <a:rPr lang="zh-TW" altLang="en-US" dirty="0">
                <a:latin typeface="+mn-ea"/>
              </a:rPr>
              <a:t>之科目餘額。再者，前開</a:t>
            </a:r>
            <a:r>
              <a:rPr lang="en-US" altLang="zh-TW" dirty="0">
                <a:latin typeface="+mn-ea"/>
              </a:rPr>
              <a:t>『</a:t>
            </a:r>
            <a:r>
              <a:rPr lang="zh-TW" altLang="en-US" dirty="0">
                <a:latin typeface="+mn-ea"/>
              </a:rPr>
              <a:t>應付款項－東成發</a:t>
            </a:r>
            <a:r>
              <a:rPr lang="en-US" altLang="zh-TW" dirty="0">
                <a:latin typeface="+mn-ea"/>
              </a:rPr>
              <a:t>』</a:t>
            </a:r>
            <a:r>
              <a:rPr lang="zh-TW" altLang="en-US" dirty="0">
                <a:latin typeface="+mn-ea"/>
              </a:rPr>
              <a:t>（負債科目）與</a:t>
            </a:r>
            <a:r>
              <a:rPr lang="en-US" altLang="zh-TW" dirty="0">
                <a:latin typeface="+mn-ea"/>
              </a:rPr>
              <a:t>『</a:t>
            </a:r>
            <a:r>
              <a:rPr lang="zh-TW" altLang="en-US" dirty="0">
                <a:latin typeface="+mn-ea"/>
              </a:rPr>
              <a:t>長期投資－東成發</a:t>
            </a:r>
            <a:r>
              <a:rPr lang="en-US" altLang="zh-TW" dirty="0">
                <a:latin typeface="+mn-ea"/>
              </a:rPr>
              <a:t>』</a:t>
            </a:r>
            <a:r>
              <a:rPr lang="zh-TW" altLang="en-US" dirty="0">
                <a:latin typeface="+mn-ea"/>
              </a:rPr>
              <a:t>（資產科目），二者帳面金額有所差異，原告係將其等之差異數沖減</a:t>
            </a:r>
            <a:r>
              <a:rPr lang="en-US" altLang="zh-TW" dirty="0">
                <a:latin typeface="+mn-ea"/>
              </a:rPr>
              <a:t>『</a:t>
            </a:r>
            <a:r>
              <a:rPr lang="zh-TW" altLang="en-US" dirty="0">
                <a:latin typeface="+mn-ea"/>
              </a:rPr>
              <a:t>股東往來科目</a:t>
            </a:r>
            <a:r>
              <a:rPr lang="en-US" altLang="zh-TW" dirty="0">
                <a:latin typeface="+mn-ea"/>
              </a:rPr>
              <a:t>』</a:t>
            </a:r>
            <a:r>
              <a:rPr lang="zh-TW" altLang="en-US" dirty="0">
                <a:latin typeface="+mn-ea"/>
              </a:rPr>
              <a:t>（負債科目）餘額，以為因應（即原處分卷一第</a:t>
            </a:r>
            <a:r>
              <a:rPr lang="en-US" altLang="zh-TW" dirty="0">
                <a:latin typeface="+mn-ea"/>
              </a:rPr>
              <a:t>91</a:t>
            </a:r>
            <a:r>
              <a:rPr lang="zh-TW" altLang="en-US" dirty="0">
                <a:latin typeface="+mn-ea"/>
              </a:rPr>
              <a:t>頁中，原告借記</a:t>
            </a:r>
            <a:r>
              <a:rPr lang="en-US" altLang="zh-TW" dirty="0">
                <a:latin typeface="+mn-ea"/>
              </a:rPr>
              <a:t>『</a:t>
            </a:r>
            <a:r>
              <a:rPr lang="zh-TW" altLang="en-US" dirty="0">
                <a:latin typeface="+mn-ea"/>
              </a:rPr>
              <a:t>股東往來</a:t>
            </a:r>
            <a:r>
              <a:rPr lang="en-US" altLang="zh-TW" dirty="0">
                <a:latin typeface="+mn-ea"/>
              </a:rPr>
              <a:t>』</a:t>
            </a:r>
            <a:r>
              <a:rPr lang="zh-TW" altLang="en-US" dirty="0">
                <a:latin typeface="+mn-ea"/>
              </a:rPr>
              <a:t>一欄係內含該二科目之差異數額）。換言之，針對上開東成發給付之款項 ，原告係以</a:t>
            </a:r>
            <a:r>
              <a:rPr lang="en-US" altLang="zh-TW" dirty="0">
                <a:latin typeface="+mn-ea"/>
              </a:rPr>
              <a:t>『</a:t>
            </a:r>
            <a:r>
              <a:rPr lang="zh-TW" altLang="en-US" dirty="0">
                <a:latin typeface="+mn-ea"/>
              </a:rPr>
              <a:t>應付款項－東成發</a:t>
            </a:r>
            <a:r>
              <a:rPr lang="en-US" altLang="zh-TW" dirty="0">
                <a:latin typeface="+mn-ea"/>
              </a:rPr>
              <a:t>』</a:t>
            </a:r>
            <a:r>
              <a:rPr lang="zh-TW" altLang="en-US" dirty="0">
                <a:latin typeface="+mn-ea"/>
              </a:rPr>
              <a:t>、</a:t>
            </a:r>
            <a:r>
              <a:rPr lang="en-US" altLang="zh-TW" dirty="0">
                <a:latin typeface="+mn-ea"/>
              </a:rPr>
              <a:t>『</a:t>
            </a:r>
            <a:r>
              <a:rPr lang="zh-TW" altLang="en-US" dirty="0">
                <a:latin typeface="+mn-ea"/>
              </a:rPr>
              <a:t>長期投資－東成發</a:t>
            </a:r>
            <a:r>
              <a:rPr lang="en-US" altLang="zh-TW" dirty="0">
                <a:latin typeface="+mn-ea"/>
              </a:rPr>
              <a:t>』 </a:t>
            </a:r>
            <a:r>
              <a:rPr lang="zh-TW" altLang="en-US" dirty="0">
                <a:latin typeface="+mn-ea"/>
              </a:rPr>
              <a:t>、</a:t>
            </a:r>
            <a:r>
              <a:rPr lang="en-US" altLang="zh-TW" dirty="0">
                <a:latin typeface="+mn-ea"/>
              </a:rPr>
              <a:t>『</a:t>
            </a:r>
            <a:r>
              <a:rPr lang="zh-TW" altLang="en-US" dirty="0">
                <a:latin typeface="+mn-ea"/>
              </a:rPr>
              <a:t>股東往來</a:t>
            </a:r>
            <a:r>
              <a:rPr lang="en-US" altLang="zh-TW" dirty="0">
                <a:latin typeface="+mn-ea"/>
              </a:rPr>
              <a:t>』</a:t>
            </a:r>
            <a:r>
              <a:rPr lang="zh-TW" altLang="en-US" dirty="0">
                <a:latin typeface="+mn-ea"/>
              </a:rPr>
              <a:t>等資產及負債會計科目（資產負債表帳戶）之更正調整以為因應」等語，乃漏未斟酌 </a:t>
            </a:r>
            <a:r>
              <a:rPr lang="en-US" altLang="zh-TW" dirty="0">
                <a:latin typeface="+mn-ea"/>
              </a:rPr>
              <a:t>D</a:t>
            </a:r>
            <a:r>
              <a:rPr lang="zh-TW" altLang="en-US" dirty="0">
                <a:latin typeface="+mn-ea"/>
              </a:rPr>
              <a:t>公司一併更正調整增加其「稅後盈餘」，進而補報相關各年度未分配盈餘。且由於行為時所得稅法第</a:t>
            </a:r>
            <a:r>
              <a:rPr lang="en-US" altLang="zh-TW" dirty="0">
                <a:latin typeface="+mn-ea"/>
              </a:rPr>
              <a:t>42</a:t>
            </a:r>
            <a:r>
              <a:rPr lang="zh-TW" altLang="en-US" dirty="0">
                <a:latin typeface="+mn-ea"/>
              </a:rPr>
              <a:t>條第</a:t>
            </a:r>
            <a:r>
              <a:rPr lang="en-US" altLang="zh-TW" dirty="0">
                <a:latin typeface="+mn-ea"/>
              </a:rPr>
              <a:t>1</a:t>
            </a:r>
            <a:r>
              <a:rPr lang="zh-TW" altLang="en-US" dirty="0">
                <a:latin typeface="+mn-ea"/>
              </a:rPr>
              <a:t>項規定「公司組織之營利事業，因投資於國內其他營利事業，所獲配之股利淨額或盈餘淨額，不計入所得額課稅」，故</a:t>
            </a:r>
            <a:r>
              <a:rPr lang="en-US" altLang="zh-TW" dirty="0">
                <a:latin typeface="+mn-ea"/>
              </a:rPr>
              <a:t>D</a:t>
            </a:r>
            <a:r>
              <a:rPr lang="zh-TW" altLang="en-US" dirty="0">
                <a:latin typeface="+mn-ea"/>
              </a:rPr>
              <a:t>公司縱使有利用公司之「股東往來會計帳戶」隱匿系爭東成發給付款項情事，亦與系爭漏報</a:t>
            </a:r>
            <a:r>
              <a:rPr lang="en-US" altLang="zh-TW" dirty="0">
                <a:latin typeface="+mn-ea"/>
              </a:rPr>
              <a:t>97</a:t>
            </a:r>
            <a:r>
              <a:rPr lang="zh-TW" altLang="en-US" dirty="0">
                <a:latin typeface="+mn-ea"/>
              </a:rPr>
              <a:t>及</a:t>
            </a:r>
            <a:r>
              <a:rPr lang="en-US" altLang="zh-TW" dirty="0">
                <a:latin typeface="+mn-ea"/>
              </a:rPr>
              <a:t>98</a:t>
            </a:r>
            <a:r>
              <a:rPr lang="zh-TW" altLang="en-US" dirty="0">
                <a:latin typeface="+mn-ea"/>
              </a:rPr>
              <a:t>年度營利事業所得稅之課稅所得額無涉。併此敍明。</a:t>
            </a:r>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166</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46670392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A2A49C69-07A7-5209-3C96-CCBDA392D525}"/>
              </a:ext>
            </a:extLst>
          </p:cNvPr>
          <p:cNvSpPr>
            <a:spLocks noGrp="1"/>
          </p:cNvSpPr>
          <p:nvPr>
            <p:ph type="sldNum" sz="quarter" idx="12"/>
          </p:nvPr>
        </p:nvSpPr>
        <p:spPr/>
        <p:txBody>
          <a:bodyPr/>
          <a:lstStyle/>
          <a:p>
            <a:fld id="{5EC6E32A-7459-448E-9A7A-1D3E04D07DA7}" type="slidenum">
              <a:rPr lang="zh-TW" altLang="en-US" smtClean="0"/>
              <a:pPr/>
              <a:t>167</a:t>
            </a:fld>
            <a:endParaRPr lang="zh-TW" altLang="en-US" dirty="0"/>
          </a:p>
        </p:txBody>
      </p:sp>
      <p:sp>
        <p:nvSpPr>
          <p:cNvPr id="3" name="標題 2">
            <a:extLst>
              <a:ext uri="{FF2B5EF4-FFF2-40B4-BE49-F238E27FC236}">
                <a16:creationId xmlns:a16="http://schemas.microsoft.com/office/drawing/2014/main" id="{0E3C11A4-1D10-10E5-E204-241A641BE373}"/>
              </a:ext>
            </a:extLst>
          </p:cNvPr>
          <p:cNvSpPr>
            <a:spLocks noGrp="1"/>
          </p:cNvSpPr>
          <p:nvPr>
            <p:ph type="title"/>
          </p:nvPr>
        </p:nvSpPr>
        <p:spPr>
          <a:xfrm>
            <a:off x="358588" y="264728"/>
            <a:ext cx="10222813" cy="205650"/>
          </a:xfrm>
        </p:spPr>
        <p:txBody>
          <a:bodyPr>
            <a:normAutofit fontScale="90000"/>
          </a:bodyPr>
          <a:lstStyle/>
          <a:p>
            <a:endParaRPr lang="zh-TW" altLang="en-US" dirty="0"/>
          </a:p>
        </p:txBody>
      </p:sp>
      <p:sp>
        <p:nvSpPr>
          <p:cNvPr id="7" name="文字方塊 6">
            <a:extLst>
              <a:ext uri="{FF2B5EF4-FFF2-40B4-BE49-F238E27FC236}">
                <a16:creationId xmlns:a16="http://schemas.microsoft.com/office/drawing/2014/main" id="{693C6F96-B44F-EF45-1356-6A8116DFEDE7}"/>
              </a:ext>
            </a:extLst>
          </p:cNvPr>
          <p:cNvSpPr txBox="1"/>
          <p:nvPr/>
        </p:nvSpPr>
        <p:spPr>
          <a:xfrm>
            <a:off x="240792" y="884299"/>
            <a:ext cx="11710416" cy="5262979"/>
          </a:xfrm>
          <a:prstGeom prst="rect">
            <a:avLst/>
          </a:prstGeom>
          <a:noFill/>
        </p:spPr>
        <p:txBody>
          <a:bodyPr wrap="square">
            <a:spAutoFit/>
          </a:bodyPr>
          <a:lstStyle/>
          <a:p>
            <a:pPr algn="just"/>
            <a:r>
              <a:rPr lang="en-US" altLang="zh-TW" sz="2400" b="0" i="0" dirty="0">
                <a:solidFill>
                  <a:schemeClr val="accent2"/>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行為時所得稅法第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項規定之未分配盈餘（亦即同法第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項所謂有漏報或短報之「未分配盈餘」），自</a:t>
            </a:r>
            <a:r>
              <a:rPr lang="en-US" altLang="zh-TW" sz="2400" b="0" i="0" dirty="0">
                <a:solidFill>
                  <a:srgbClr val="000000"/>
                </a:solidFill>
                <a:effectLst/>
                <a:latin typeface="標楷體" panose="03000509000000000000" pitchFamily="65" charset="-120"/>
                <a:ea typeface="標楷體" panose="03000509000000000000" pitchFamily="65" charset="-120"/>
              </a:rPr>
              <a:t>94</a:t>
            </a:r>
            <a:r>
              <a:rPr lang="zh-TW" altLang="en-US" sz="2400" b="0" i="0" dirty="0">
                <a:solidFill>
                  <a:srgbClr val="000000"/>
                </a:solidFill>
                <a:effectLst/>
                <a:latin typeface="標楷體" panose="03000509000000000000" pitchFamily="65" charset="-120"/>
                <a:ea typeface="標楷體" panose="03000509000000000000" pitchFamily="65" charset="-120"/>
              </a:rPr>
              <a:t>年度起，係指營利事業當年度依商業會計法規定處理之稅後純益，減除同法第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項各款後之餘額；而該所謂「稅後純益」，係指商業在同一會計年度內所發生之全部收益，減除同期之全部成本、費用及 損失後之差額（為該期稅前純益或純損），再減除營利事業所得稅後之餘額；又此所謂「營利事業所得稅」，除營利事業所申報當年度（本期）應繳納之營利事業所得稅外，尚包括其同時申報之前一年度依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項規定計算之未分配盈餘所應加徵之「百分之十營利事業所得稅」（ 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102</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項參照）</a:t>
            </a:r>
            <a:r>
              <a:rPr lang="zh-TW" altLang="en-US" sz="2000" b="0" i="0" dirty="0">
                <a:solidFill>
                  <a:srgbClr val="000000"/>
                </a:solidFill>
                <a:effectLst/>
                <a:latin typeface="標楷體" panose="03000509000000000000" pitchFamily="65" charset="-120"/>
                <a:ea typeface="標楷體" panose="03000509000000000000" pitchFamily="65" charset="-120"/>
              </a:rPr>
              <a:t>。</a:t>
            </a:r>
            <a:endParaRPr lang="en-US" altLang="zh-TW" sz="2000" b="0" i="0" dirty="0">
              <a:solidFill>
                <a:srgbClr val="000000"/>
              </a:solidFill>
              <a:effectLst/>
              <a:latin typeface="標楷體" panose="03000509000000000000" pitchFamily="65" charset="-120"/>
              <a:ea typeface="標楷體" panose="03000509000000000000" pitchFamily="65" charset="-120"/>
            </a:endParaRPr>
          </a:p>
          <a:p>
            <a:pPr algn="just"/>
            <a:r>
              <a:rPr lang="en-US" altLang="zh-TW" sz="2400" b="0" i="0" dirty="0">
                <a:solidFill>
                  <a:schemeClr val="accent2"/>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上訴人於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年間補報增加</a:t>
            </a:r>
            <a:r>
              <a:rPr lang="en-US" altLang="zh-TW" sz="2400" b="0" i="0" dirty="0">
                <a:solidFill>
                  <a:srgbClr val="000000"/>
                </a:solidFill>
                <a:effectLst/>
                <a:latin typeface="標楷體" panose="03000509000000000000" pitchFamily="65" charset="-120"/>
                <a:ea typeface="標楷體" panose="03000509000000000000" pitchFamily="65" charset="-120"/>
              </a:rPr>
              <a:t>95</a:t>
            </a:r>
            <a:r>
              <a:rPr lang="zh-TW" altLang="en-US" sz="2400" b="0" i="0" dirty="0">
                <a:solidFill>
                  <a:srgbClr val="000000"/>
                </a:solidFill>
                <a:effectLst/>
                <a:latin typeface="標楷體" panose="03000509000000000000" pitchFamily="65" charset="-120"/>
                <a:ea typeface="標楷體" panose="03000509000000000000" pitchFamily="65" charset="-120"/>
              </a:rPr>
              <a:t>年度至</a:t>
            </a:r>
            <a:r>
              <a:rPr lang="en-US" altLang="zh-TW" sz="2400" b="0" i="0" dirty="0">
                <a:solidFill>
                  <a:srgbClr val="000000"/>
                </a:solidFill>
                <a:effectLst/>
                <a:latin typeface="標楷體" panose="03000509000000000000" pitchFamily="65" charset="-120"/>
                <a:ea typeface="標楷體" panose="03000509000000000000" pitchFamily="65" charset="-120"/>
              </a:rPr>
              <a:t>98</a:t>
            </a:r>
            <a:r>
              <a:rPr lang="zh-TW" altLang="en-US" sz="2400" b="0" i="0" dirty="0">
                <a:solidFill>
                  <a:srgbClr val="000000"/>
                </a:solidFill>
                <a:effectLst/>
                <a:latin typeface="標楷體" panose="03000509000000000000" pitchFamily="65" charset="-120"/>
                <a:ea typeface="標楷體" panose="03000509000000000000" pitchFamily="65" charset="-120"/>
              </a:rPr>
              <a:t>年度之未分配盈餘，被上訴人既認其係於「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年」間始按董事會決議補報，核與所得稅法第</a:t>
            </a:r>
            <a:r>
              <a:rPr lang="en-US" altLang="zh-TW" sz="2400" b="0" i="0" dirty="0">
                <a:solidFill>
                  <a:srgbClr val="000000"/>
                </a:solidFill>
                <a:effectLst/>
                <a:latin typeface="標楷體" panose="03000509000000000000" pitchFamily="65" charset="-120"/>
                <a:ea typeface="標楷體" panose="03000509000000000000" pitchFamily="65" charset="-120"/>
              </a:rPr>
              <a:t>66</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9</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3</a:t>
            </a:r>
            <a:r>
              <a:rPr lang="zh-TW" altLang="en-US" sz="2400" b="0" i="0" dirty="0">
                <a:solidFill>
                  <a:srgbClr val="000000"/>
                </a:solidFill>
                <a:effectLst/>
                <a:latin typeface="標楷體" panose="03000509000000000000" pitchFamily="65" charset="-120"/>
                <a:ea typeface="標楷體" panose="03000509000000000000" pitchFamily="65" charset="-120"/>
              </a:rPr>
              <a:t>項規定提列法定盈餘公積應以截至該所得年度之次一會計年度結束前，已實際發生者為限不符，而否准其更正調增法定盈餘公積提列數，則其分別補徵因否准提列法定盈餘公積所增加之未分配盈餘應納稅額，即應作為計算次一年度稅後盈餘（即稅後純益）之減除項目，始能正確算出次一年度的稅後盈餘。</a:t>
            </a:r>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1095318633"/>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2EB1D97-6B4A-593A-EC32-61F1E4BFB3A9}"/>
              </a:ext>
            </a:extLst>
          </p:cNvPr>
          <p:cNvSpPr>
            <a:spLocks noGrp="1"/>
          </p:cNvSpPr>
          <p:nvPr>
            <p:ph type="sldNum" sz="quarter" idx="12"/>
          </p:nvPr>
        </p:nvSpPr>
        <p:spPr/>
        <p:txBody>
          <a:bodyPr/>
          <a:lstStyle/>
          <a:p>
            <a:fld id="{5EC6E32A-7459-448E-9A7A-1D3E04D07DA7}" type="slidenum">
              <a:rPr lang="zh-TW" altLang="en-US" smtClean="0"/>
              <a:pPr/>
              <a:t>168</a:t>
            </a:fld>
            <a:endParaRPr lang="zh-TW" altLang="en-US" dirty="0"/>
          </a:p>
        </p:txBody>
      </p:sp>
      <p:sp>
        <p:nvSpPr>
          <p:cNvPr id="3" name="標題 2">
            <a:extLst>
              <a:ext uri="{FF2B5EF4-FFF2-40B4-BE49-F238E27FC236}">
                <a16:creationId xmlns:a16="http://schemas.microsoft.com/office/drawing/2014/main" id="{FE7EF2BB-93FF-76DB-BB72-E855EF82C357}"/>
              </a:ext>
            </a:extLst>
          </p:cNvPr>
          <p:cNvSpPr>
            <a:spLocks noGrp="1"/>
          </p:cNvSpPr>
          <p:nvPr>
            <p:ph type="title"/>
          </p:nvPr>
        </p:nvSpPr>
        <p:spPr>
          <a:xfrm>
            <a:off x="564776" y="134470"/>
            <a:ext cx="10411072" cy="367553"/>
          </a:xfrm>
        </p:spPr>
        <p:txBody>
          <a:bodyPr>
            <a:normAutofit fontScale="90000"/>
          </a:bodyPr>
          <a:lstStyle/>
          <a:p>
            <a:endParaRPr lang="zh-TW" altLang="en-US" dirty="0"/>
          </a:p>
        </p:txBody>
      </p:sp>
      <p:sp>
        <p:nvSpPr>
          <p:cNvPr id="6" name="文字方塊 5">
            <a:extLst>
              <a:ext uri="{FF2B5EF4-FFF2-40B4-BE49-F238E27FC236}">
                <a16:creationId xmlns:a16="http://schemas.microsoft.com/office/drawing/2014/main" id="{54064150-0D5E-5913-B2FC-E4D39BBFCEBD}"/>
              </a:ext>
            </a:extLst>
          </p:cNvPr>
          <p:cNvSpPr txBox="1"/>
          <p:nvPr/>
        </p:nvSpPr>
        <p:spPr>
          <a:xfrm>
            <a:off x="564776" y="502023"/>
            <a:ext cx="10411071" cy="5632311"/>
          </a:xfrm>
          <a:prstGeom prst="rect">
            <a:avLst/>
          </a:prstGeom>
          <a:noFill/>
        </p:spPr>
        <p:txBody>
          <a:bodyPr wrap="square">
            <a:spAutoFit/>
          </a:bodyPr>
          <a:lstStyle/>
          <a:p>
            <a:r>
              <a:rPr lang="en-US" altLang="zh-TW" sz="2400" dirty="0">
                <a:solidFill>
                  <a:schemeClr val="accent2"/>
                </a:solidFill>
                <a:latin typeface="標楷體" panose="03000509000000000000" pitchFamily="65" charset="-120"/>
                <a:ea typeface="標楷體" panose="03000509000000000000" pitchFamily="65" charset="-120"/>
              </a:rPr>
              <a:t>․</a:t>
            </a:r>
            <a:r>
              <a:rPr lang="zh-TW" altLang="en-US" sz="2400" dirty="0"/>
              <a:t>詎被上訴人分別以上訴人漏報</a:t>
            </a:r>
            <a:r>
              <a:rPr lang="en-US" altLang="zh-TW" sz="2400" dirty="0"/>
              <a:t>97</a:t>
            </a:r>
            <a:r>
              <a:rPr lang="zh-TW" altLang="en-US" sz="2400" dirty="0"/>
              <a:t>年度、</a:t>
            </a:r>
            <a:r>
              <a:rPr lang="en-US" altLang="zh-TW" sz="2400" dirty="0"/>
              <a:t>98</a:t>
            </a:r>
            <a:r>
              <a:rPr lang="zh-TW" altLang="en-US" sz="2400" dirty="0"/>
              <a:t>年度未分配盈餘，按其漏稅額裁處罰鍰時，逕以上訴人補報增加之</a:t>
            </a:r>
            <a:r>
              <a:rPr lang="en-US" altLang="zh-TW" sz="2400" dirty="0"/>
              <a:t>97</a:t>
            </a:r>
            <a:r>
              <a:rPr lang="zh-TW" altLang="en-US" sz="2400" dirty="0"/>
              <a:t>年度稅後盈餘</a:t>
            </a:r>
            <a:r>
              <a:rPr lang="en-US" altLang="zh-TW" sz="2400" dirty="0"/>
              <a:t>69,741,194</a:t>
            </a:r>
            <a:r>
              <a:rPr lang="zh-TW" altLang="en-US" sz="2400" dirty="0"/>
              <a:t>元、</a:t>
            </a:r>
            <a:r>
              <a:rPr lang="en-US" altLang="zh-TW" sz="2400" dirty="0"/>
              <a:t>98</a:t>
            </a:r>
            <a:r>
              <a:rPr lang="zh-TW" altLang="en-US" sz="2400" dirty="0"/>
              <a:t>年度稅後盈餘</a:t>
            </a:r>
            <a:r>
              <a:rPr lang="en-US" altLang="zh-TW" sz="2400" dirty="0"/>
              <a:t>39,699,170</a:t>
            </a:r>
            <a:r>
              <a:rPr lang="zh-TW" altLang="en-US" sz="2400" dirty="0"/>
              <a:t>元作為其於各該年度漏報之未分配盈餘，再乘</a:t>
            </a:r>
            <a:r>
              <a:rPr lang="en-US" altLang="zh-TW" sz="2400" dirty="0"/>
              <a:t>10</a:t>
            </a:r>
            <a:r>
              <a:rPr lang="zh-TW" altLang="en-US" sz="2400" dirty="0"/>
              <a:t>％稅率為漏    稅額，而未從上訴人補報增加之</a:t>
            </a:r>
            <a:r>
              <a:rPr lang="en-US" altLang="zh-TW" sz="2400" dirty="0"/>
              <a:t>97</a:t>
            </a:r>
            <a:r>
              <a:rPr lang="zh-TW" altLang="en-US" sz="2400" dirty="0"/>
              <a:t>年度、</a:t>
            </a:r>
            <a:r>
              <a:rPr lang="en-US" altLang="zh-TW" sz="2400" dirty="0"/>
              <a:t>98</a:t>
            </a:r>
            <a:r>
              <a:rPr lang="zh-TW" altLang="en-US" sz="2400" dirty="0"/>
              <a:t>年度稅後盈餘中減除其先前已核定增加的</a:t>
            </a:r>
            <a:r>
              <a:rPr lang="en-US" altLang="zh-TW" sz="2400" dirty="0"/>
              <a:t>96</a:t>
            </a:r>
            <a:r>
              <a:rPr lang="zh-TW" altLang="en-US" sz="2400" dirty="0"/>
              <a:t>年度未分配盈餘應納稅額</a:t>
            </a:r>
            <a:r>
              <a:rPr lang="en-US" altLang="zh-TW" sz="2400" dirty="0"/>
              <a:t>524,087</a:t>
            </a:r>
            <a:r>
              <a:rPr lang="zh-TW" altLang="en-US" sz="2400" dirty="0"/>
              <a:t>元、</a:t>
            </a:r>
            <a:r>
              <a:rPr lang="en-US" altLang="zh-TW" sz="2400" dirty="0"/>
              <a:t>97</a:t>
            </a:r>
            <a:r>
              <a:rPr lang="zh-TW" altLang="en-US" sz="2400" dirty="0"/>
              <a:t>年度未分配盈餘應納稅額</a:t>
            </a:r>
            <a:r>
              <a:rPr lang="en-US" altLang="zh-TW" sz="2400" dirty="0"/>
              <a:t>697,412</a:t>
            </a:r>
            <a:r>
              <a:rPr lang="zh-TW" altLang="en-US" sz="2400" dirty="0"/>
              <a:t>元，於法尚有未合。</a:t>
            </a:r>
            <a:endParaRPr lang="en-US" altLang="zh-TW" sz="2400" dirty="0"/>
          </a:p>
          <a:p>
            <a:r>
              <a:rPr lang="en-US" altLang="zh-TW" sz="2400" b="0" i="0" dirty="0">
                <a:solidFill>
                  <a:schemeClr val="accent1"/>
                </a:solidFill>
                <a:effectLst/>
                <a:latin typeface="標楷體" panose="03000509000000000000" pitchFamily="65" charset="-120"/>
                <a:ea typeface="標楷體" panose="03000509000000000000" pitchFamily="65" charset="-120"/>
              </a:rPr>
              <a:t>․</a:t>
            </a:r>
            <a:r>
              <a:rPr lang="zh-TW" altLang="en-US" sz="2400" b="0" i="0" dirty="0">
                <a:solidFill>
                  <a:srgbClr val="000000"/>
                </a:solidFill>
                <a:effectLst/>
                <a:latin typeface="標楷體" panose="03000509000000000000" pitchFamily="65" charset="-120"/>
                <a:ea typeface="標楷體" panose="03000509000000000000" pitchFamily="65" charset="-120"/>
              </a:rPr>
              <a:t>財政部</a:t>
            </a:r>
            <a:r>
              <a:rPr lang="en-US" altLang="zh-TW" sz="2400" b="0" i="0" dirty="0">
                <a:solidFill>
                  <a:srgbClr val="000000"/>
                </a:solidFill>
                <a:effectLst/>
                <a:latin typeface="標楷體" panose="03000509000000000000" pitchFamily="65" charset="-120"/>
                <a:ea typeface="標楷體" panose="03000509000000000000" pitchFamily="65" charset="-120"/>
              </a:rPr>
              <a:t>98</a:t>
            </a:r>
            <a:r>
              <a:rPr lang="zh-TW" altLang="en-US" sz="2400" b="0" i="0" dirty="0">
                <a:solidFill>
                  <a:srgbClr val="000000"/>
                </a:solidFill>
                <a:effectLst/>
                <a:latin typeface="標楷體" panose="03000509000000000000" pitchFamily="65" charset="-120"/>
                <a:ea typeface="標楷體" panose="03000509000000000000" pitchFamily="65" charset="-120"/>
              </a:rPr>
              <a:t>年修正之裁罰倍數參考表所得稅法（營利事業所得稅）第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項及第</a:t>
            </a:r>
            <a:r>
              <a:rPr lang="en-US" altLang="zh-TW" sz="2400" b="0" i="0" dirty="0">
                <a:solidFill>
                  <a:srgbClr val="000000"/>
                </a:solidFill>
                <a:effectLst/>
                <a:latin typeface="標楷體" panose="03000509000000000000" pitchFamily="65" charset="-120"/>
                <a:ea typeface="標楷體" panose="03000509000000000000" pitchFamily="65" charset="-120"/>
              </a:rPr>
              <a:t>110</a:t>
            </a:r>
            <a:r>
              <a:rPr lang="zh-TW" altLang="en-US" sz="2400" b="0" i="0" dirty="0">
                <a:solidFill>
                  <a:srgbClr val="000000"/>
                </a:solidFill>
                <a:effectLst/>
                <a:latin typeface="標楷體" panose="03000509000000000000" pitchFamily="65" charset="-120"/>
                <a:ea typeface="標楷體" panose="03000509000000000000" pitchFamily="65" charset="-120"/>
              </a:rPr>
              <a:t>條之</a:t>
            </a:r>
            <a:r>
              <a:rPr lang="en-US" altLang="zh-TW" sz="2400" b="0" i="0" dirty="0">
                <a:solidFill>
                  <a:srgbClr val="000000"/>
                </a:solidFill>
                <a:effectLst/>
                <a:latin typeface="標楷體" panose="03000509000000000000" pitchFamily="65" charset="-120"/>
                <a:ea typeface="標楷體" panose="03000509000000000000" pitchFamily="65" charset="-120"/>
              </a:rPr>
              <a:t>2</a:t>
            </a:r>
            <a:r>
              <a:rPr lang="zh-TW" altLang="en-US" sz="2400" b="0" i="0" dirty="0">
                <a:solidFill>
                  <a:srgbClr val="000000"/>
                </a:solidFill>
                <a:effectLst/>
                <a:latin typeface="標楷體" panose="03000509000000000000" pitchFamily="65" charset="-120"/>
                <a:ea typeface="標楷體" panose="03000509000000000000" pitchFamily="65" charset="-120"/>
              </a:rPr>
              <a:t>第</a:t>
            </a:r>
            <a:r>
              <a:rPr lang="en-US" altLang="zh-TW" sz="2400" b="0" i="0" dirty="0">
                <a:solidFill>
                  <a:srgbClr val="000000"/>
                </a:solidFill>
                <a:effectLst/>
                <a:latin typeface="標楷體" panose="03000509000000000000" pitchFamily="65" charset="-120"/>
                <a:ea typeface="標楷體" panose="03000509000000000000" pitchFamily="65" charset="-120"/>
              </a:rPr>
              <a:t>1</a:t>
            </a:r>
            <a:r>
              <a:rPr lang="zh-TW" altLang="en-US" sz="2400" b="0" i="0" dirty="0">
                <a:solidFill>
                  <a:srgbClr val="000000"/>
                </a:solidFill>
                <a:effectLst/>
                <a:latin typeface="標楷體" panose="03000509000000000000" pitchFamily="65" charset="-120"/>
                <a:ea typeface="標楷體" panose="03000509000000000000" pitchFamily="65" charset="-120"/>
              </a:rPr>
              <a:t>項部分第二點之規定中「於裁罰處分核定前，以書面或於談話 筆（紀）錄中承認違章事實，並願意繳清稅款及罰鍰者」乃裁處時應考量之事由，上訴人已於</a:t>
            </a:r>
            <a:r>
              <a:rPr lang="en-US" altLang="zh-TW" sz="2400" b="0" i="0" dirty="0">
                <a:solidFill>
                  <a:srgbClr val="000000"/>
                </a:solidFill>
                <a:effectLst/>
                <a:latin typeface="標楷體" panose="03000509000000000000" pitchFamily="65" charset="-120"/>
                <a:ea typeface="標楷體" panose="03000509000000000000" pitchFamily="65" charset="-120"/>
              </a:rPr>
              <a:t>101</a:t>
            </a:r>
            <a:r>
              <a:rPr lang="zh-TW" altLang="en-US" sz="2400" b="0" i="0" dirty="0">
                <a:solidFill>
                  <a:srgbClr val="000000"/>
                </a:solidFill>
                <a:effectLst/>
                <a:latin typeface="標楷體" panose="03000509000000000000" pitchFamily="65" charset="-120"/>
                <a:ea typeface="標楷體" panose="03000509000000000000" pitchFamily="65" charset="-120"/>
              </a:rPr>
              <a:t>年</a:t>
            </a:r>
            <a:r>
              <a:rPr lang="en-US" altLang="zh-TW" sz="2400" b="0" i="0" dirty="0">
                <a:solidFill>
                  <a:srgbClr val="000000"/>
                </a:solidFill>
                <a:effectLst/>
                <a:latin typeface="標楷體" panose="03000509000000000000" pitchFamily="65" charset="-120"/>
                <a:ea typeface="標楷體" panose="03000509000000000000" pitchFamily="65" charset="-120"/>
              </a:rPr>
              <a:t>6</a:t>
            </a:r>
            <a:r>
              <a:rPr lang="zh-TW" altLang="en-US" sz="2400" b="0" i="0" dirty="0">
                <a:solidFill>
                  <a:srgbClr val="000000"/>
                </a:solidFill>
                <a:effectLst/>
                <a:latin typeface="標楷體" panose="03000509000000000000" pitchFamily="65" charset="-120"/>
                <a:ea typeface="標楷體" panose="03000509000000000000" pitchFamily="65" charset="-120"/>
              </a:rPr>
              <a:t>月</a:t>
            </a:r>
            <a:r>
              <a:rPr lang="en-US" altLang="zh-TW" sz="2400" b="0" i="0" dirty="0">
                <a:solidFill>
                  <a:srgbClr val="000000"/>
                </a:solidFill>
                <a:effectLst/>
                <a:latin typeface="標楷體" panose="03000509000000000000" pitchFamily="65" charset="-120"/>
                <a:ea typeface="標楷體" panose="03000509000000000000" pitchFamily="65" charset="-120"/>
              </a:rPr>
              <a:t>28</a:t>
            </a:r>
            <a:r>
              <a:rPr lang="zh-TW" altLang="en-US" sz="2400" b="0" i="0" dirty="0">
                <a:solidFill>
                  <a:srgbClr val="000000"/>
                </a:solidFill>
                <a:effectLst/>
                <a:latin typeface="標楷體" panose="03000509000000000000" pitchFamily="65" charset="-120"/>
                <a:ea typeface="標楷體" panose="03000509000000000000" pitchFamily="65" charset="-120"/>
              </a:rPr>
              <a:t>日時申請更正時承認漏報各該年度課稅所得額及未分配盈餘事實，並已繳清自行補報之稅款。且對於嗣後被上訴人重新核定，補徵因否准提列法定盈餘公積所增加之未分配盈餘應納稅額部分，上訴人並未提起行政救濟，似無不願意繳納之情形；而裁處之罰鍰，於裁罰處分核定前有無詢問上訴人是否願意繳納（此攸關罰鍰輕重，如未徵詢，即屬裁量怠惰），則非無疑。</a:t>
            </a:r>
            <a:endParaRPr lang="zh-TW" altLang="en-US"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54264439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實質課稅與租稅規避</a:t>
            </a:r>
          </a:p>
        </p:txBody>
      </p:sp>
      <p:sp>
        <p:nvSpPr>
          <p:cNvPr id="3" name="文字版面配置區 2"/>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7568734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a:extLst>
              <a:ext uri="{FF2B5EF4-FFF2-40B4-BE49-F238E27FC236}">
                <a16:creationId xmlns:a16="http://schemas.microsoft.com/office/drawing/2014/main" id="{7D73BCF7-E73A-22BE-B97B-B1BCC77AB608}"/>
              </a:ext>
            </a:extLst>
          </p:cNvPr>
          <p:cNvSpPr>
            <a:spLocks noGrp="1"/>
          </p:cNvSpPr>
          <p:nvPr>
            <p:ph idx="1"/>
          </p:nvPr>
        </p:nvSpPr>
        <p:spPr>
          <a:xfrm>
            <a:off x="-1" y="543886"/>
            <a:ext cx="12192000" cy="5986223"/>
          </a:xfrm>
        </p:spPr>
        <p:txBody>
          <a:bodyPr>
            <a:normAutofit fontScale="92500" lnSpcReduction="10000"/>
          </a:bodyPr>
          <a:lstStyle/>
          <a:p>
            <a:pPr algn="l"/>
            <a:r>
              <a:rPr lang="zh-TW" altLang="en-US" sz="2800" b="1" dirty="0"/>
              <a:t>類似案例</a:t>
            </a:r>
            <a:r>
              <a:rPr lang="zh-TW" altLang="en-US" sz="2800" b="1" dirty="0">
                <a:latin typeface="Poiret One" panose="00000500000000000000" pitchFamily="2" charset="0"/>
              </a:rPr>
              <a:t>：</a:t>
            </a:r>
            <a:r>
              <a:rPr lang="zh-TW" altLang="en-US" sz="2800" b="1" dirty="0"/>
              <a:t>最高行政法院 </a:t>
            </a:r>
            <a:r>
              <a:rPr lang="en-US" altLang="zh-TW" sz="2800" b="1" dirty="0"/>
              <a:t>109 </a:t>
            </a:r>
            <a:r>
              <a:rPr lang="zh-TW" altLang="en-US" sz="2800" b="1" dirty="0"/>
              <a:t>年度判字第 </a:t>
            </a:r>
            <a:r>
              <a:rPr lang="en-US" altLang="zh-TW" sz="2800" b="1" dirty="0"/>
              <a:t>434 </a:t>
            </a:r>
            <a:r>
              <a:rPr lang="zh-TW" altLang="en-US" sz="2800" b="1" dirty="0"/>
              <a:t>號 判決</a:t>
            </a:r>
            <a:endParaRPr lang="en-US" altLang="zh-TW" sz="2800" b="1" dirty="0"/>
          </a:p>
          <a:p>
            <a:pPr marL="0" indent="0">
              <a:buNone/>
            </a:pPr>
            <a:r>
              <a:rPr lang="en-US" altLang="zh-TW" dirty="0"/>
              <a:t>【</a:t>
            </a:r>
            <a:r>
              <a:rPr lang="zh-TW" altLang="en-US" sz="2800" dirty="0"/>
              <a:t>適用之稅額扣抵比率，超過規定比率</a:t>
            </a:r>
            <a:r>
              <a:rPr lang="en-US" altLang="zh-TW" sz="2800" dirty="0"/>
              <a:t>】</a:t>
            </a:r>
          </a:p>
          <a:p>
            <a:r>
              <a:rPr lang="zh-TW" altLang="en-US" sz="2800" dirty="0"/>
              <a:t>裁判要旨</a:t>
            </a:r>
            <a:r>
              <a:rPr lang="zh-TW" altLang="en-US" sz="2800" dirty="0">
                <a:latin typeface="Poiret One" panose="00000500000000000000" pitchFamily="2" charset="0"/>
              </a:rPr>
              <a:t>：</a:t>
            </a:r>
            <a:endParaRPr lang="en-US" altLang="zh-TW" sz="2800" dirty="0">
              <a:latin typeface="Poiret One" panose="00000500000000000000" pitchFamily="2" charset="0"/>
            </a:endParaRPr>
          </a:p>
          <a:p>
            <a:pPr marL="0" indent="0">
              <a:buNone/>
            </a:pPr>
            <a:r>
              <a:rPr lang="zh-TW" altLang="en-US" sz="2600" dirty="0"/>
              <a:t>依行為時即 </a:t>
            </a:r>
            <a:r>
              <a:rPr lang="en-US" altLang="zh-TW" sz="2600" dirty="0"/>
              <a:t>98</a:t>
            </a:r>
            <a:r>
              <a:rPr lang="zh-TW" altLang="en-US" sz="2600" dirty="0"/>
              <a:t>年</a:t>
            </a:r>
            <a:r>
              <a:rPr lang="en-US" altLang="zh-TW" sz="2600" dirty="0"/>
              <a:t>4</a:t>
            </a:r>
            <a:r>
              <a:rPr lang="zh-TW" altLang="en-US" sz="2600" dirty="0"/>
              <a:t>月 </a:t>
            </a:r>
            <a:r>
              <a:rPr lang="en-US" altLang="zh-TW" sz="2600" dirty="0"/>
              <a:t>22 </a:t>
            </a:r>
            <a:r>
              <a:rPr lang="zh-TW" altLang="en-US" sz="2600" dirty="0"/>
              <a:t>日修正所得稅法第</a:t>
            </a:r>
            <a:r>
              <a:rPr lang="en-US" altLang="zh-TW" sz="2600" dirty="0"/>
              <a:t>14</a:t>
            </a:r>
            <a:r>
              <a:rPr lang="zh-TW" altLang="en-US" sz="2600" dirty="0"/>
              <a:t>條第</a:t>
            </a:r>
            <a:r>
              <a:rPr lang="en-US" altLang="zh-TW" sz="2600" dirty="0"/>
              <a:t>1</a:t>
            </a:r>
            <a:r>
              <a:rPr lang="zh-TW" altLang="en-US" sz="2600" dirty="0"/>
              <a:t>項第</a:t>
            </a:r>
            <a:r>
              <a:rPr lang="en-US" altLang="zh-TW" sz="2600" dirty="0"/>
              <a:t>1 </a:t>
            </a:r>
            <a:r>
              <a:rPr lang="zh-TW" altLang="en-US" sz="2600" dirty="0"/>
              <a:t>類及 </a:t>
            </a:r>
            <a:r>
              <a:rPr lang="en-US" altLang="zh-TW" sz="2600" dirty="0"/>
              <a:t>86 </a:t>
            </a:r>
            <a:r>
              <a:rPr lang="zh-TW" altLang="en-US" sz="2600" dirty="0"/>
              <a:t>年 </a:t>
            </a:r>
            <a:r>
              <a:rPr lang="en-US" altLang="zh-TW" sz="2600" dirty="0"/>
              <a:t>12 </a:t>
            </a:r>
            <a:r>
              <a:rPr lang="zh-TW" altLang="en-US" sz="2600" dirty="0"/>
              <a:t>月 </a:t>
            </a:r>
            <a:r>
              <a:rPr lang="en-US" altLang="zh-TW" sz="2600" dirty="0"/>
              <a:t>30 </a:t>
            </a:r>
            <a:r>
              <a:rPr lang="zh-TW" altLang="en-US" sz="2600" dirty="0"/>
              <a:t>日修正同法第</a:t>
            </a:r>
            <a:r>
              <a:rPr lang="en-US" altLang="zh-TW" sz="2600" dirty="0"/>
              <a:t>102 </a:t>
            </a:r>
            <a:r>
              <a:rPr lang="zh-TW" altLang="en-US" sz="2600" dirty="0"/>
              <a:t>條之</a:t>
            </a:r>
            <a:r>
              <a:rPr lang="en-US" altLang="zh-TW" sz="2600" dirty="0"/>
              <a:t>1</a:t>
            </a:r>
            <a:r>
              <a:rPr lang="zh-TW" altLang="en-US" sz="2600" dirty="0"/>
              <a:t>規定，適用兩稅合一制度之稅額扣抵之「國內」股東，必須取得公司開立之「股利憑單」記載「股利總額」及「可扣抵稅額」，始得依法列報其因獲配股利而產生之營利所得，以及可供其現實扣抵綜合所得稅應納稅額之「可扣抵稅額」。非中華民國境內居住之個人及總機構在中華民國境外之營利事業，依同法第</a:t>
            </a:r>
            <a:r>
              <a:rPr lang="en-US" altLang="zh-TW" sz="2600" dirty="0"/>
              <a:t>73</a:t>
            </a:r>
            <a:r>
              <a:rPr lang="zh-TW" altLang="en-US" sz="2600" dirty="0"/>
              <a:t>條第</a:t>
            </a:r>
            <a:r>
              <a:rPr lang="en-US" altLang="zh-TW" sz="2600" dirty="0"/>
              <a:t>1</a:t>
            </a:r>
            <a:r>
              <a:rPr lang="zh-TW" altLang="en-US" sz="2600" dirty="0"/>
              <a:t>項及行為時即</a:t>
            </a:r>
            <a:r>
              <a:rPr lang="en-US" altLang="zh-TW" sz="2600" dirty="0"/>
              <a:t>98</a:t>
            </a:r>
            <a:r>
              <a:rPr lang="zh-TW" altLang="en-US" sz="2600" dirty="0"/>
              <a:t>年</a:t>
            </a:r>
            <a:r>
              <a:rPr lang="en-US" altLang="zh-TW" sz="2600" dirty="0"/>
              <a:t>4</a:t>
            </a:r>
            <a:r>
              <a:rPr lang="zh-TW" altLang="en-US" sz="2600" dirty="0"/>
              <a:t>月</a:t>
            </a:r>
            <a:r>
              <a:rPr lang="en-US" altLang="zh-TW" sz="2600" dirty="0"/>
              <a:t>22</a:t>
            </a:r>
            <a:r>
              <a:rPr lang="zh-TW" altLang="en-US" sz="2600" dirty="0"/>
              <a:t>日修正同法第</a:t>
            </a:r>
            <a:r>
              <a:rPr lang="en-US" altLang="zh-TW" sz="2600" dirty="0"/>
              <a:t>73</a:t>
            </a:r>
            <a:r>
              <a:rPr lang="zh-TW" altLang="en-US" sz="2600" dirty="0"/>
              <a:t>條之</a:t>
            </a:r>
            <a:r>
              <a:rPr lang="en-US" altLang="zh-TW" sz="2600" dirty="0"/>
              <a:t>2</a:t>
            </a:r>
            <a:r>
              <a:rPr lang="zh-TW" altLang="en-US" sz="2600" dirty="0"/>
              <a:t>前段規定，不在兩稅合一之實施範圍，其獲配股利淨額或盈餘淨額，係依就源扣繳之規定，由扣繳義務人開立扣繳憑單。上訴人之股東全數為總機構在中華民國境外之營利事業，上訴人係開立扣繳憑單予其國外股東，而非填發股利憑單，則上訴人分配予其非境內居住者股東之股利，確實不包含股東可扣抵稅額。因此，上訴人雖形式上超額設算股東可扣抵稅額分配數，致使股東可扣抵稅額帳戶之餘額偏低，但其全數之境外股東並無「股利憑單」可供申報扣抵所得稅之稅額，其未受分配可扣抵稅額，實際上不發生超額分配股東可扣抵稅額之可能及結果，自不符合行為時即 </a:t>
            </a:r>
            <a:r>
              <a:rPr lang="en-US" altLang="zh-TW" sz="2600" dirty="0"/>
              <a:t>98</a:t>
            </a:r>
            <a:r>
              <a:rPr lang="zh-TW" altLang="en-US" sz="2600" dirty="0"/>
              <a:t>年</a:t>
            </a:r>
            <a:r>
              <a:rPr lang="en-US" altLang="zh-TW" sz="2600" dirty="0"/>
              <a:t>5</a:t>
            </a:r>
            <a:r>
              <a:rPr lang="zh-TW" altLang="en-US" sz="2600" dirty="0"/>
              <a:t>月</a:t>
            </a:r>
            <a:r>
              <a:rPr lang="en-US" altLang="zh-TW" sz="2600" dirty="0"/>
              <a:t>27</a:t>
            </a:r>
            <a:r>
              <a:rPr lang="zh-TW" altLang="en-US" sz="2600" dirty="0"/>
              <a:t>日修正同法第</a:t>
            </a:r>
            <a:r>
              <a:rPr lang="en-US" altLang="zh-TW" sz="2600" dirty="0"/>
              <a:t>114</a:t>
            </a:r>
            <a:r>
              <a:rPr lang="zh-TW" altLang="en-US" sz="2600" dirty="0"/>
              <a:t>條之</a:t>
            </a:r>
            <a:r>
              <a:rPr lang="en-US" altLang="zh-TW" sz="2600" dirty="0"/>
              <a:t>2</a:t>
            </a:r>
            <a:r>
              <a:rPr lang="zh-TW" altLang="en-US" sz="2600" dirty="0"/>
              <a:t>第</a:t>
            </a:r>
            <a:r>
              <a:rPr lang="en-US" altLang="zh-TW" sz="2600" dirty="0"/>
              <a:t>1</a:t>
            </a:r>
            <a:r>
              <a:rPr lang="zh-TW" altLang="en-US" sz="2600" dirty="0"/>
              <a:t>項第</a:t>
            </a:r>
            <a:r>
              <a:rPr lang="en-US" altLang="zh-TW" sz="2600" dirty="0"/>
              <a:t>3</a:t>
            </a:r>
            <a:r>
              <a:rPr lang="zh-TW" altLang="en-US" sz="2600" dirty="0"/>
              <a:t>款規定「違反第</a:t>
            </a:r>
            <a:r>
              <a:rPr lang="en-US" altLang="zh-TW" sz="2600" dirty="0"/>
              <a:t>66</a:t>
            </a:r>
            <a:r>
              <a:rPr lang="zh-TW" altLang="en-US" sz="2600" dirty="0"/>
              <a:t>條之</a:t>
            </a:r>
            <a:r>
              <a:rPr lang="en-US" altLang="zh-TW" sz="2600" dirty="0"/>
              <a:t>6</a:t>
            </a:r>
            <a:r>
              <a:rPr lang="zh-TW" altLang="en-US" sz="2600" dirty="0"/>
              <a:t>規定，分配股利淨額所適用之稅額扣抵比率，超過規定比率，</a:t>
            </a:r>
            <a:r>
              <a:rPr lang="en-US" altLang="zh-TW" sz="2600" dirty="0"/>
              <a:t>『</a:t>
            </a:r>
            <a:r>
              <a:rPr lang="zh-TW" altLang="en-US" sz="2600" dirty="0"/>
              <a:t>致所分配之可扣抵稅額</a:t>
            </a:r>
            <a:r>
              <a:rPr lang="en-US" altLang="zh-TW" sz="2600" dirty="0"/>
              <a:t>』</a:t>
            </a:r>
            <a:r>
              <a:rPr lang="zh-TW" altLang="en-US" sz="2600" dirty="0"/>
              <a:t>，超過依規定計算之金額者」之補稅要件。</a:t>
            </a:r>
          </a:p>
          <a:p>
            <a:pPr algn="l"/>
            <a:endParaRPr lang="zh-TW" altLang="en-US" dirty="0"/>
          </a:p>
        </p:txBody>
      </p:sp>
      <p:sp>
        <p:nvSpPr>
          <p:cNvPr id="3" name="標題 2">
            <a:extLst>
              <a:ext uri="{FF2B5EF4-FFF2-40B4-BE49-F238E27FC236}">
                <a16:creationId xmlns:a16="http://schemas.microsoft.com/office/drawing/2014/main" id="{B24E713B-4B5B-1A7F-9B70-0C89F503776B}"/>
              </a:ext>
            </a:extLst>
          </p:cNvPr>
          <p:cNvSpPr>
            <a:spLocks noGrp="1"/>
          </p:cNvSpPr>
          <p:nvPr>
            <p:ph type="title"/>
          </p:nvPr>
        </p:nvSpPr>
        <p:spPr>
          <a:xfrm>
            <a:off x="237105" y="443346"/>
            <a:ext cx="11717789" cy="840510"/>
          </a:xfrm>
        </p:spPr>
        <p:txBody>
          <a:bodyPr>
            <a:normAutofit fontScale="90000"/>
          </a:bodyPr>
          <a:lstStyle/>
          <a:p>
            <a:br>
              <a:rPr lang="en-US" altLang="zh-TW" dirty="0"/>
            </a:br>
            <a:br>
              <a:rPr lang="en-US" altLang="zh-TW" dirty="0"/>
            </a:br>
            <a:br>
              <a:rPr lang="en-US" altLang="zh-TW" dirty="0"/>
            </a:br>
            <a:br>
              <a:rPr lang="en-US" altLang="zh-TW" dirty="0"/>
            </a:br>
            <a:br>
              <a:rPr lang="en-US" altLang="zh-TW" dirty="0"/>
            </a:br>
            <a:endParaRPr lang="zh-TW" altLang="en-US" dirty="0"/>
          </a:p>
        </p:txBody>
      </p:sp>
    </p:spTree>
    <p:extLst>
      <p:ext uri="{BB962C8B-B14F-4D97-AF65-F5344CB8AC3E}">
        <p14:creationId xmlns:p14="http://schemas.microsoft.com/office/powerpoint/2010/main" val="2603318680"/>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何謂節稅？</a:t>
            </a:r>
          </a:p>
        </p:txBody>
      </p:sp>
      <p:sp>
        <p:nvSpPr>
          <p:cNvPr id="5" name="內容版面配置區 4"/>
          <p:cNvSpPr>
            <a:spLocks noGrp="1"/>
          </p:cNvSpPr>
          <p:nvPr>
            <p:ph idx="1"/>
          </p:nvPr>
        </p:nvSpPr>
        <p:spPr/>
        <p:txBody>
          <a:bodyPr/>
          <a:lstStyle/>
          <a:p>
            <a:pPr>
              <a:lnSpc>
                <a:spcPct val="100000"/>
              </a:lnSpc>
            </a:pPr>
            <a:r>
              <a:rPr lang="zh-TW" altLang="en-US" dirty="0"/>
              <a:t>定義</a:t>
            </a:r>
            <a:endParaRPr lang="en-US" altLang="zh-TW" dirty="0"/>
          </a:p>
          <a:p>
            <a:pPr lvl="1">
              <a:lnSpc>
                <a:spcPct val="100000"/>
              </a:lnSpc>
              <a:buFont typeface="Wingdings" panose="05000000000000000000" pitchFamily="2" charset="2"/>
              <a:buChar char="è"/>
            </a:pPr>
            <a:r>
              <a:rPr lang="zh-TW" altLang="en-US" sz="2400" dirty="0"/>
              <a:t>選擇合法及有利的租稅負擔，且未涉及不當的租稅規避。</a:t>
            </a:r>
            <a:endParaRPr lang="en-US" altLang="zh-TW" sz="2400" dirty="0"/>
          </a:p>
          <a:p>
            <a:pPr>
              <a:lnSpc>
                <a:spcPct val="100000"/>
              </a:lnSpc>
            </a:pPr>
            <a:endParaRPr lang="en-US" altLang="zh-TW" sz="1000" dirty="0"/>
          </a:p>
          <a:p>
            <a:pPr>
              <a:lnSpc>
                <a:spcPct val="100000"/>
              </a:lnSpc>
            </a:pPr>
            <a:r>
              <a:rPr lang="zh-TW" altLang="en-US" dirty="0"/>
              <a:t>釋例：個人綜合所得稅申報時，以列舉扣除額取代標準扣除額。</a:t>
            </a:r>
            <a:endParaRPr lang="en-US" altLang="zh-TW" dirty="0"/>
          </a:p>
          <a:p>
            <a:pPr>
              <a:lnSpc>
                <a:spcPct val="100000"/>
              </a:lnSpc>
            </a:pPr>
            <a:r>
              <a:rPr lang="zh-TW" altLang="en-US" dirty="0"/>
              <a:t>釋例：選擇由適用累進稅率較高之子女扶養直系血親尊親屬。</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170</a:t>
            </a:fld>
            <a:endParaRPr lang="zh-TW" altLang="en-US"/>
          </a:p>
        </p:txBody>
      </p:sp>
    </p:spTree>
    <p:extLst>
      <p:ext uri="{BB962C8B-B14F-4D97-AF65-F5344CB8AC3E}">
        <p14:creationId xmlns:p14="http://schemas.microsoft.com/office/powerpoint/2010/main" val="3461127469"/>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節稅？避稅？</a:t>
            </a:r>
          </a:p>
        </p:txBody>
      </p:sp>
      <p:sp>
        <p:nvSpPr>
          <p:cNvPr id="5" name="內容版面配置區 4"/>
          <p:cNvSpPr>
            <a:spLocks noGrp="1"/>
          </p:cNvSpPr>
          <p:nvPr>
            <p:ph idx="1"/>
          </p:nvPr>
        </p:nvSpPr>
        <p:spPr/>
        <p:txBody>
          <a:bodyPr/>
          <a:lstStyle/>
          <a:p>
            <a:pPr>
              <a:lnSpc>
                <a:spcPct val="100000"/>
              </a:lnSpc>
            </a:pPr>
            <a:r>
              <a:rPr lang="zh-TW" altLang="en-US" dirty="0"/>
              <a:t>釋例：以同居取代正式結婚，以維持綜合所得稅分開申報之權利。</a:t>
            </a:r>
            <a:endParaRPr lang="en-US" altLang="zh-TW" dirty="0"/>
          </a:p>
          <a:p>
            <a:pPr>
              <a:lnSpc>
                <a:spcPct val="100000"/>
              </a:lnSpc>
            </a:pPr>
            <a:r>
              <a:rPr lang="zh-TW" altLang="en-US" dirty="0"/>
              <a:t>釋例：雖已舉行結婚儀式，但不去辦理結婚登記，以維持綜合所得稅分</a:t>
            </a:r>
            <a:endParaRPr lang="en-US" altLang="zh-TW" dirty="0"/>
          </a:p>
          <a:p>
            <a:pPr marL="0" indent="0">
              <a:lnSpc>
                <a:spcPct val="100000"/>
              </a:lnSpc>
              <a:buNone/>
            </a:pPr>
            <a:r>
              <a:rPr lang="zh-TW" altLang="en-US"/>
              <a:t>           開</a:t>
            </a:r>
            <a:r>
              <a:rPr lang="zh-TW" altLang="en-US" dirty="0"/>
              <a:t>申報之權利。</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171</a:t>
            </a:fld>
            <a:endParaRPr lang="zh-TW" altLang="en-US"/>
          </a:p>
        </p:txBody>
      </p:sp>
    </p:spTree>
    <p:extLst>
      <p:ext uri="{BB962C8B-B14F-4D97-AF65-F5344CB8AC3E}">
        <p14:creationId xmlns:p14="http://schemas.microsoft.com/office/powerpoint/2010/main" val="121449801"/>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p:txBody>
          <a:bodyPr/>
          <a:lstStyle/>
          <a:p>
            <a:pPr>
              <a:lnSpc>
                <a:spcPct val="100000"/>
              </a:lnSpc>
            </a:pPr>
            <a:r>
              <a:rPr lang="zh-TW" altLang="en-US" dirty="0">
                <a:latin typeface="標楷體" panose="03000509000000000000" pitchFamily="65" charset="-120"/>
                <a:ea typeface="標楷體" panose="03000509000000000000" pitchFamily="65" charset="-120"/>
              </a:rPr>
              <a:t>法規範基礎</a:t>
            </a:r>
            <a:endParaRPr lang="en-US" altLang="zh-TW"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：「稅捐稽徵機關認定課徵租稅之構成要件事實時，應以實質經濟事實關係及其所生實質經濟利益之歸屬與享有為依據。」</a:t>
            </a:r>
            <a:endParaRPr lang="en-US" altLang="zh-TW" dirty="0">
              <a:latin typeface="標楷體" panose="03000509000000000000" pitchFamily="65" charset="-120"/>
              <a:ea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「稅捐稽徵機關認定課徵租稅之構成要件事實時，應以實質經濟事實關係及其所生實質經濟利益之歸屬與享有為依據。」</a:t>
            </a:r>
            <a:endParaRPr lang="en-US" altLang="zh-TW" dirty="0">
              <a:latin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buFont typeface="Wingdings" panose="05000000000000000000" pitchFamily="2" charset="2"/>
              <a:buChar char=""/>
            </a:pPr>
            <a:r>
              <a:rPr lang="zh-TW" altLang="en-US" dirty="0">
                <a:latin typeface="標楷體" panose="03000509000000000000" pitchFamily="65" charset="-120"/>
              </a:rPr>
              <a:t>如果實質經濟事實關係不該當於課徵租稅之構成要件，而形式經濟事實關係該當時，即應認定其不該當於課徵租稅之構成要件。不能基於有利課徵租稅之目的，而選擇是否採取實質課稅原則。</a:t>
            </a:r>
            <a:endParaRPr lang="en-US" altLang="zh-TW" dirty="0">
              <a:latin typeface="標楷體" panose="03000509000000000000" pitchFamily="65" charset="-120"/>
              <a:ea typeface="標楷體" panose="03000509000000000000" pitchFamily="65" charset="-120"/>
            </a:endParaRPr>
          </a:p>
          <a:p>
            <a:pPr lvl="2"/>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172</a:t>
            </a:fld>
            <a:endParaRPr lang="zh-TW" altLang="en-US"/>
          </a:p>
        </p:txBody>
      </p:sp>
    </p:spTree>
    <p:extLst>
      <p:ext uri="{BB962C8B-B14F-4D97-AF65-F5344CB8AC3E}">
        <p14:creationId xmlns:p14="http://schemas.microsoft.com/office/powerpoint/2010/main" val="3469854487"/>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a:xfrm>
            <a:off x="540930" y="1285442"/>
            <a:ext cx="10369117" cy="5169904"/>
          </a:xfrm>
        </p:spPr>
        <p:txBody>
          <a:bodyPr>
            <a:noAutofit/>
          </a:bodyPr>
          <a:lstStyle/>
          <a:p>
            <a:pPr>
              <a:lnSpc>
                <a:spcPct val="100000"/>
              </a:lnSpc>
            </a:pPr>
            <a:r>
              <a:rPr lang="zh-TW" altLang="en-US" sz="2800" dirty="0">
                <a:latin typeface="標楷體" panose="03000509000000000000" pitchFamily="65" charset="-120"/>
              </a:rPr>
              <a:t>適用實質課稅原則若無法律授權會有違反租稅法律主義之疑慮</a:t>
            </a:r>
            <a:endParaRPr lang="en-US" altLang="zh-TW" sz="2800" dirty="0">
              <a:latin typeface="標楷體" panose="03000509000000000000" pitchFamily="65" charset="-120"/>
              <a:ea typeface="標楷體" panose="03000509000000000000" pitchFamily="65" charset="-120"/>
            </a:endParaRPr>
          </a:p>
          <a:p>
            <a:pPr>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：「稅捐稽徵機關查明納稅義務人及交易之相對人或關係人有</a:t>
            </a:r>
            <a:r>
              <a:rPr lang="zh-TW" altLang="en-US" b="1" dirty="0">
                <a:latin typeface="標楷體" panose="03000509000000000000" pitchFamily="65" charset="-120"/>
              </a:rPr>
              <a:t>第</a:t>
            </a:r>
            <a:r>
              <a:rPr lang="en-US" altLang="zh-TW" b="1" dirty="0">
                <a:latin typeface="標楷體" panose="03000509000000000000" pitchFamily="65" charset="-120"/>
              </a:rPr>
              <a:t>2</a:t>
            </a:r>
            <a:r>
              <a:rPr lang="zh-TW" altLang="en-US" b="1" dirty="0">
                <a:latin typeface="標楷體" panose="03000509000000000000" pitchFamily="65" charset="-120"/>
              </a:rPr>
              <a:t>項或第</a:t>
            </a:r>
            <a:r>
              <a:rPr lang="en-US" altLang="zh-TW" b="1" dirty="0">
                <a:latin typeface="標楷體" panose="03000509000000000000" pitchFamily="65" charset="-120"/>
              </a:rPr>
              <a:t>3</a:t>
            </a:r>
            <a:r>
              <a:rPr lang="zh-TW" altLang="en-US" b="1" dirty="0">
                <a:latin typeface="標楷體" panose="03000509000000000000" pitchFamily="65" charset="-120"/>
              </a:rPr>
              <a:t>項</a:t>
            </a:r>
            <a:r>
              <a:rPr lang="zh-TW" altLang="en-US" dirty="0">
                <a:latin typeface="標楷體" panose="03000509000000000000" pitchFamily="65" charset="-120"/>
              </a:rPr>
              <a:t>之情事者，為正確計算應納稅額，得按交易常規或依查得資料依各稅法規定予以調整。」</a:t>
            </a:r>
            <a:r>
              <a:rPr lang="en-US" altLang="zh-TW" dirty="0">
                <a:latin typeface="Poiret One" panose="00000500000000000000" pitchFamily="2" charset="0"/>
              </a:rPr>
              <a:t>(</a:t>
            </a:r>
            <a:r>
              <a:rPr lang="zh-TW" altLang="en-US" dirty="0">
                <a:latin typeface="Poiret One" panose="00000500000000000000" pitchFamily="2" charset="0"/>
              </a:rPr>
              <a:t>此法條已於</a:t>
            </a:r>
            <a:r>
              <a:rPr lang="en-US" altLang="zh-TW" dirty="0">
                <a:latin typeface="+mn-ea"/>
              </a:rPr>
              <a:t>110</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17</a:t>
            </a:r>
            <a:r>
              <a:rPr lang="zh-TW" altLang="en-US" dirty="0">
                <a:latin typeface="+mn-ea"/>
              </a:rPr>
              <a:t>日修正公布刪除</a:t>
            </a:r>
            <a:r>
              <a:rPr lang="en-US" altLang="zh-TW" dirty="0">
                <a:latin typeface="Poiret One" panose="00000500000000000000" pitchFamily="2" charset="0"/>
              </a:rPr>
              <a:t>)</a:t>
            </a: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6</a:t>
            </a:r>
            <a:r>
              <a:rPr lang="zh-TW" altLang="en-US" dirty="0">
                <a:latin typeface="標楷體" panose="03000509000000000000" pitchFamily="65" charset="-120"/>
                <a:ea typeface="標楷體" panose="03000509000000000000" pitchFamily="65" charset="-120"/>
              </a:rPr>
              <a:t>項規定：</a:t>
            </a:r>
            <a:r>
              <a:rPr lang="zh-TW" altLang="en-US" dirty="0">
                <a:latin typeface="標楷體" panose="03000509000000000000" pitchFamily="65" charset="-120"/>
              </a:rPr>
              <a:t>「稅捐稽徵機關查明納稅者及交易之相對人或關係人有</a:t>
            </a:r>
            <a:r>
              <a:rPr lang="zh-TW" altLang="en-US" b="1" dirty="0">
                <a:latin typeface="標楷體" panose="03000509000000000000" pitchFamily="65" charset="-120"/>
              </a:rPr>
              <a:t>第</a:t>
            </a:r>
            <a:r>
              <a:rPr lang="en-US" altLang="zh-TW" b="1" dirty="0">
                <a:latin typeface="標楷體" panose="03000509000000000000" pitchFamily="65" charset="-120"/>
              </a:rPr>
              <a:t>3</a:t>
            </a:r>
            <a:r>
              <a:rPr lang="zh-TW" altLang="en-US" b="1" dirty="0">
                <a:latin typeface="標楷體" panose="03000509000000000000" pitchFamily="65" charset="-120"/>
              </a:rPr>
              <a:t>項</a:t>
            </a:r>
            <a:r>
              <a:rPr lang="zh-TW" altLang="en-US" dirty="0">
                <a:latin typeface="標楷體" panose="03000509000000000000" pitchFamily="65" charset="-120"/>
              </a:rPr>
              <a:t>之情事者，為正確計算應納稅額，得按交易常規或依查得資料依各稅法規定予以調整。」</a:t>
            </a:r>
            <a:endParaRPr lang="en-US" altLang="zh-TW" sz="1200" dirty="0">
              <a:latin typeface="標楷體" panose="03000509000000000000" pitchFamily="65" charset="-120"/>
              <a:ea typeface="標楷體" panose="03000509000000000000" pitchFamily="65" charset="-120"/>
            </a:endParaRPr>
          </a:p>
          <a:p>
            <a:pPr lvl="1">
              <a:lnSpc>
                <a:spcPct val="100000"/>
              </a:lnSpc>
              <a:buFont typeface="Wingdings" panose="05000000000000000000" pitchFamily="2" charset="2"/>
              <a:buChar char=""/>
            </a:pPr>
            <a:r>
              <a:rPr lang="zh-TW" altLang="en-US" dirty="0">
                <a:latin typeface="標楷體" panose="03000509000000000000" pitchFamily="65" charset="-120"/>
              </a:rPr>
              <a:t>納稅者權利保護法僅規定因租稅規避行為所作不利納稅義務人的調整，而未規定依表現形式課稅比依實質經濟事實關係課稅不利時，稽徵機關是否可以依職權或依納稅義務人之申請作有利納稅義務人的調整。反觀現行稅捐稽徵法，其中該條文第</a:t>
            </a:r>
            <a:r>
              <a:rPr lang="en-US" altLang="zh-TW" dirty="0">
                <a:latin typeface="標楷體" panose="03000509000000000000" pitchFamily="65" charset="-120"/>
              </a:rPr>
              <a:t>2</a:t>
            </a:r>
            <a:r>
              <a:rPr lang="zh-TW" altLang="en-US" dirty="0">
                <a:latin typeface="標楷體" panose="03000509000000000000" pitchFamily="65" charset="-120"/>
              </a:rPr>
              <a:t>項係指「稅捐稽徵機關認定課徵租稅之構成要件事實時，應以實質經濟事實關係及其所生實質經濟利益之歸屬與享有為依據」，並未限於有租稅規避之情形，始得加以調整，對於依實質經濟事實關係及其所生實質經濟利益之歸屬與享有，作有利納稅義務人的調整，留下解釋之空間。</a:t>
            </a:r>
            <a:endParaRPr lang="en-US" altLang="zh-TW" dirty="0">
              <a:latin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173</a:t>
            </a:fld>
            <a:endParaRPr lang="zh-TW" altLang="en-US"/>
          </a:p>
        </p:txBody>
      </p:sp>
    </p:spTree>
    <p:extLst>
      <p:ext uri="{BB962C8B-B14F-4D97-AF65-F5344CB8AC3E}">
        <p14:creationId xmlns:p14="http://schemas.microsoft.com/office/powerpoint/2010/main" val="6099941"/>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何謂實質課稅原則？</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適用疑義</a:t>
            </a:r>
            <a:endParaRPr lang="en-US" altLang="zh-TW" dirty="0">
              <a:latin typeface="標楷體" panose="03000509000000000000" pitchFamily="65" charset="-120"/>
              <a:ea typeface="標楷體" panose="03000509000000000000" pitchFamily="65" charset="-120"/>
            </a:endParaRPr>
          </a:p>
          <a:p>
            <a:pPr marL="274320" lvl="1"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土地稅法第</a:t>
            </a:r>
            <a:r>
              <a:rPr lang="en-US" altLang="zh-TW" dirty="0">
                <a:latin typeface="標楷體" panose="03000509000000000000" pitchFamily="65" charset="-120"/>
              </a:rPr>
              <a:t>39</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項前段規定：「依都市計畫法指定之公共設施保留地尚未被徵收前之移轉，</a:t>
            </a:r>
            <a:r>
              <a:rPr lang="en-US" altLang="zh-TW" dirty="0">
                <a:latin typeface="標楷體" panose="03000509000000000000" pitchFamily="65" charset="-120"/>
              </a:rPr>
              <a:t>…</a:t>
            </a:r>
            <a:r>
              <a:rPr lang="zh-TW" altLang="en-US" dirty="0">
                <a:latin typeface="標楷體" panose="03000509000000000000" pitchFamily="65" charset="-120"/>
              </a:rPr>
              <a:t>，免徵土地增值稅。」但實務上，該公共設施保留地如已為既成道路，甚至形成公用地役關係，即不辦理徵收，於土地所有權移轉時，不適用此項免稅規定。另外非都市土地經編定為道路用地或交通用地，於土地所有權移轉時，亦</a:t>
            </a:r>
            <a:r>
              <a:rPr lang="zh-TW" altLang="en-US" dirty="0"/>
              <a:t>不予</a:t>
            </a:r>
            <a:r>
              <a:rPr lang="zh-TW" altLang="en-US" dirty="0">
                <a:latin typeface="標楷體" panose="03000509000000000000" pitchFamily="65" charset="-120"/>
              </a:rPr>
              <a:t>免徵土地增值稅，均仍應照公告土地現值徵收土地增值稅（土地稅法第</a:t>
            </a:r>
            <a:r>
              <a:rPr lang="en-US" altLang="zh-TW" dirty="0">
                <a:latin typeface="標楷體" panose="03000509000000000000" pitchFamily="65" charset="-120"/>
              </a:rPr>
              <a:t>30</a:t>
            </a:r>
            <a:r>
              <a:rPr lang="zh-TW" altLang="en-US" dirty="0">
                <a:latin typeface="標楷體" panose="03000509000000000000" pitchFamily="65" charset="-120"/>
              </a:rPr>
              <a:t>條第</a:t>
            </a:r>
            <a:r>
              <a:rPr lang="en-US" altLang="zh-TW" dirty="0">
                <a:latin typeface="標楷體" panose="03000509000000000000" pitchFamily="65" charset="-120"/>
              </a:rPr>
              <a:t>2</a:t>
            </a:r>
            <a:r>
              <a:rPr lang="zh-TW" altLang="en-US" dirty="0">
                <a:latin typeface="標楷體" panose="03000509000000000000" pitchFamily="65" charset="-120"/>
              </a:rPr>
              <a:t>項），然由於土地實際售價遠低於公告土地現值，以致發生依法律形式課稅比依經濟實質課稅不利於納稅義務人之情形。</a:t>
            </a:r>
            <a:endParaRPr lang="en-US" altLang="zh-TW" dirty="0">
              <a:latin typeface="標楷體" panose="03000509000000000000" pitchFamily="65" charset="-120"/>
            </a:endParaRPr>
          </a:p>
          <a:p>
            <a:pPr lvl="1">
              <a:lnSpc>
                <a:spcPct val="100000"/>
              </a:lnSpc>
              <a:buNone/>
            </a:pPr>
            <a:endParaRPr lang="en-US" altLang="zh-TW" sz="1000" dirty="0">
              <a:latin typeface="標楷體" panose="03000509000000000000" pitchFamily="65" charset="-120"/>
            </a:endParaRPr>
          </a:p>
          <a:p>
            <a:pPr lvl="1">
              <a:lnSpc>
                <a:spcPct val="100000"/>
              </a:lnSpc>
            </a:pPr>
            <a:r>
              <a:rPr lang="zh-TW" altLang="en-US" dirty="0">
                <a:latin typeface="標楷體" panose="03000509000000000000" pitchFamily="65" charset="-120"/>
              </a:rPr>
              <a:t>相關案例：司法院釋字第</a:t>
            </a:r>
            <a:r>
              <a:rPr lang="en-US" altLang="zh-TW" dirty="0">
                <a:latin typeface="標楷體" panose="03000509000000000000" pitchFamily="65" charset="-120"/>
              </a:rPr>
              <a:t>400</a:t>
            </a:r>
            <a:r>
              <a:rPr lang="zh-TW" altLang="en-US" dirty="0">
                <a:latin typeface="標楷體" panose="03000509000000000000" pitchFamily="65" charset="-120"/>
              </a:rPr>
              <a:t>號、第</a:t>
            </a:r>
            <a:r>
              <a:rPr lang="en-US" altLang="zh-TW" dirty="0">
                <a:latin typeface="標楷體" panose="03000509000000000000" pitchFamily="65" charset="-120"/>
              </a:rPr>
              <a:t>779</a:t>
            </a:r>
            <a:r>
              <a:rPr lang="zh-TW" altLang="en-US" dirty="0">
                <a:latin typeface="標楷體" panose="03000509000000000000" pitchFamily="65" charset="-120"/>
              </a:rPr>
              <a:t>號解釋。</a:t>
            </a:r>
            <a:endParaRPr lang="en-US" altLang="zh-TW" dirty="0">
              <a:latin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rPr>
              <a:t>相關案例：最高行政法院</a:t>
            </a:r>
            <a:r>
              <a:rPr lang="en-US" altLang="zh-TW" dirty="0">
                <a:latin typeface="標楷體" panose="03000509000000000000" pitchFamily="65" charset="-120"/>
              </a:rPr>
              <a:t>108</a:t>
            </a:r>
            <a:r>
              <a:rPr lang="zh-TW" altLang="en-US" dirty="0">
                <a:latin typeface="標楷體" panose="03000509000000000000" pitchFamily="65" charset="-120"/>
              </a:rPr>
              <a:t>年度判字第</a:t>
            </a:r>
            <a:r>
              <a:rPr lang="en-US" altLang="zh-TW" dirty="0">
                <a:latin typeface="標楷體" panose="03000509000000000000" pitchFamily="65" charset="-120"/>
              </a:rPr>
              <a:t>178</a:t>
            </a:r>
            <a:r>
              <a:rPr lang="zh-TW" altLang="en-US" dirty="0">
                <a:latin typeface="標楷體" panose="03000509000000000000" pitchFamily="65" charset="-120"/>
              </a:rPr>
              <a:t>號判決。</a:t>
            </a:r>
            <a:endParaRPr lang="en-US" altLang="zh-TW" dirty="0">
              <a:latin typeface="標楷體" panose="03000509000000000000" pitchFamily="65" charset="-120"/>
            </a:endParaRPr>
          </a:p>
          <a:p>
            <a:pPr lvl="2"/>
            <a:endParaRPr lang="en-US" altLang="zh-TW" sz="20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174</a:t>
            </a:fld>
            <a:endParaRPr lang="zh-TW" altLang="en-US" dirty="0"/>
          </a:p>
        </p:txBody>
      </p:sp>
    </p:spTree>
    <p:extLst>
      <p:ext uri="{BB962C8B-B14F-4D97-AF65-F5344CB8AC3E}">
        <p14:creationId xmlns:p14="http://schemas.microsoft.com/office/powerpoint/2010/main" val="2298080540"/>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實質課稅原則</a:t>
            </a:r>
            <a:r>
              <a:rPr lang="en-US" altLang="zh-TW" dirty="0"/>
              <a:t>vs</a:t>
            </a:r>
            <a:r>
              <a:rPr lang="zh-TW" altLang="en-US" dirty="0">
                <a:latin typeface="標楷體" panose="03000509000000000000" pitchFamily="65" charset="-120"/>
                <a:ea typeface="標楷體" panose="03000509000000000000" pitchFamily="65" charset="-120"/>
              </a:rPr>
              <a:t>租稅法律主義</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臺北高等行政法院</a:t>
            </a:r>
            <a:r>
              <a:rPr lang="en-US" altLang="zh-TW" dirty="0">
                <a:latin typeface="標楷體" panose="03000509000000000000" pitchFamily="65" charset="-120"/>
                <a:ea typeface="標楷體" panose="03000509000000000000" pitchFamily="65" charset="-120"/>
              </a:rPr>
              <a:t>107</a:t>
            </a:r>
            <a:r>
              <a:rPr lang="zh-TW" altLang="en-US" dirty="0">
                <a:latin typeface="標楷體" panose="03000509000000000000" pitchFamily="65" charset="-120"/>
                <a:ea typeface="標楷體" panose="03000509000000000000" pitchFamily="65" charset="-120"/>
              </a:rPr>
              <a:t>年度訴字第</a:t>
            </a:r>
            <a:r>
              <a:rPr lang="en-US" altLang="zh-TW" dirty="0">
                <a:latin typeface="標楷體" panose="03000509000000000000" pitchFamily="65" charset="-120"/>
                <a:ea typeface="標楷體" panose="03000509000000000000" pitchFamily="65" charset="-120"/>
              </a:rPr>
              <a:t>1146</a:t>
            </a:r>
            <a:r>
              <a:rPr lang="zh-TW" altLang="en-US" dirty="0">
                <a:latin typeface="標楷體" panose="03000509000000000000" pitchFamily="65" charset="-120"/>
                <a:ea typeface="標楷體" panose="03000509000000000000" pitchFamily="65" charset="-120"/>
              </a:rPr>
              <a:t>號判決</a:t>
            </a:r>
            <a:endParaRPr lang="en-US" altLang="zh-TW" dirty="0">
              <a:latin typeface="標楷體" panose="03000509000000000000" pitchFamily="65" charset="-120"/>
              <a:ea typeface="標楷體" panose="03000509000000000000" pitchFamily="65" charset="-120"/>
            </a:endParaRPr>
          </a:p>
          <a:p>
            <a:pPr>
              <a:lnSpc>
                <a:spcPct val="100000"/>
              </a:lnSpc>
            </a:pPr>
            <a:endParaRPr lang="en-US" altLang="zh-TW" sz="1000" dirty="0">
              <a:latin typeface="標楷體" panose="03000509000000000000" pitchFamily="65" charset="-120"/>
              <a:ea typeface="標楷體" panose="03000509000000000000" pitchFamily="65" charset="-120"/>
            </a:endParaRPr>
          </a:p>
          <a:p>
            <a:pPr lvl="1">
              <a:lnSpc>
                <a:spcPct val="100000"/>
              </a:lnSpc>
            </a:pPr>
            <a:r>
              <a:rPr lang="zh-TW" altLang="en-US" dirty="0"/>
              <a:t>按特種貨物及勞務稅條例第</a:t>
            </a:r>
            <a:r>
              <a:rPr lang="en-US" altLang="zh-TW" dirty="0"/>
              <a:t>22</a:t>
            </a:r>
            <a:r>
              <a:rPr lang="zh-TW" altLang="en-US" dirty="0"/>
              <a:t>條第</a:t>
            </a:r>
            <a:r>
              <a:rPr lang="en-US" altLang="zh-TW" dirty="0"/>
              <a:t>2</a:t>
            </a:r>
            <a:r>
              <a:rPr lang="zh-TW" altLang="en-US" dirty="0"/>
              <a:t>項規定利用他人名義銷售第</a:t>
            </a:r>
            <a:r>
              <a:rPr lang="en-US" altLang="zh-TW" dirty="0"/>
              <a:t>2</a:t>
            </a:r>
            <a:r>
              <a:rPr lang="zh-TW" altLang="en-US" dirty="0"/>
              <a:t>條第</a:t>
            </a:r>
            <a:r>
              <a:rPr lang="en-US" altLang="zh-TW" dirty="0"/>
              <a:t>1</a:t>
            </a:r>
            <a:r>
              <a:rPr lang="zh-TW" altLang="en-US" dirty="0"/>
              <a:t>項第</a:t>
            </a:r>
            <a:r>
              <a:rPr lang="en-US" altLang="zh-TW" dirty="0"/>
              <a:t>1</a:t>
            </a:r>
            <a:r>
              <a:rPr lang="zh-TW" altLang="en-US" dirty="0"/>
              <a:t>款規定之特種貨物，應對之補徵特種貨物及勞務稅之納稅義務人為「利用他人名義為銷售行為者」，並因該條例第</a:t>
            </a:r>
            <a:r>
              <a:rPr lang="en-US" altLang="zh-TW" dirty="0"/>
              <a:t>4</a:t>
            </a:r>
            <a:r>
              <a:rPr lang="zh-TW" altLang="en-US" dirty="0"/>
              <a:t>條第</a:t>
            </a:r>
            <a:r>
              <a:rPr lang="en-US" altLang="zh-TW" dirty="0"/>
              <a:t>1</a:t>
            </a:r>
            <a:r>
              <a:rPr lang="zh-TW" altLang="en-US" dirty="0"/>
              <a:t>項規定「特種貨物之納稅義務人為原所有權人」，是於「利用他人名義銷售第</a:t>
            </a:r>
            <a:r>
              <a:rPr lang="en-US" altLang="zh-TW" dirty="0"/>
              <a:t>2</a:t>
            </a:r>
            <a:r>
              <a:rPr lang="zh-TW" altLang="en-US" dirty="0"/>
              <a:t>條第</a:t>
            </a:r>
            <a:r>
              <a:rPr lang="en-US" altLang="zh-TW" dirty="0"/>
              <a:t>1</a:t>
            </a:r>
            <a:r>
              <a:rPr lang="zh-TW" altLang="en-US" dirty="0"/>
              <a:t>項第</a:t>
            </a:r>
            <a:r>
              <a:rPr lang="en-US" altLang="zh-TW" dirty="0"/>
              <a:t>1</a:t>
            </a:r>
            <a:r>
              <a:rPr lang="zh-TW" altLang="en-US" dirty="0"/>
              <a:t>款所規定特種貨物」之情況，應補徵之納稅義務人，並非該被利用作為房地「登記名義所有權人」之他人，而應係利用他人名義之「房地實質所有權人」。準此可知，於解釋適用特種貨物及勞務稅條例第</a:t>
            </a:r>
            <a:r>
              <a:rPr lang="en-US" altLang="zh-TW" dirty="0"/>
              <a:t>4</a:t>
            </a:r>
            <a:r>
              <a:rPr lang="zh-TW" altLang="en-US" dirty="0"/>
              <a:t>條第</a:t>
            </a:r>
            <a:r>
              <a:rPr lang="en-US" altLang="zh-TW" dirty="0"/>
              <a:t>1</a:t>
            </a:r>
            <a:r>
              <a:rPr lang="zh-TW" altLang="en-US" dirty="0"/>
              <a:t>項規定，應以本件實質經濟事實關係，以「實質所有權人」作為特種貨物及勞務稅條例所規範之納稅義務人，非名義登記所有權人，始符合課稅之公平原則。</a:t>
            </a:r>
            <a:endParaRPr lang="en-US" altLang="zh-TW" dirty="0"/>
          </a:p>
          <a:p>
            <a:pPr lvl="1">
              <a:lnSpc>
                <a:spcPct val="100000"/>
              </a:lnSpc>
            </a:pPr>
            <a:endParaRPr lang="en-US" altLang="zh-TW" sz="1000" dirty="0"/>
          </a:p>
          <a:p>
            <a:pPr lvl="1">
              <a:lnSpc>
                <a:spcPct val="100000"/>
              </a:lnSpc>
              <a:buFont typeface="Wingdings" panose="05000000000000000000" pitchFamily="2" charset="2"/>
              <a:buChar char=""/>
            </a:pPr>
            <a:r>
              <a:rPr lang="zh-TW" altLang="en-US" dirty="0"/>
              <a:t>特種貨物及勞務稅條例第</a:t>
            </a:r>
            <a:r>
              <a:rPr lang="en-US" altLang="zh-TW" dirty="0"/>
              <a:t>22</a:t>
            </a:r>
            <a:r>
              <a:rPr lang="zh-TW" altLang="en-US" dirty="0"/>
              <a:t>條第</a:t>
            </a:r>
            <a:r>
              <a:rPr lang="en-US" altLang="zh-TW" dirty="0"/>
              <a:t>2</a:t>
            </a:r>
            <a:r>
              <a:rPr lang="zh-TW" altLang="en-US" dirty="0"/>
              <a:t>項規定係將實質課稅原則予以明文化，可謂體現租稅法律主義之精神，係兼顧實質課稅原則與租稅法律主義的立法例。</a:t>
            </a:r>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175</a:t>
            </a:fld>
            <a:endParaRPr lang="zh-TW" altLang="en-US"/>
          </a:p>
        </p:txBody>
      </p:sp>
    </p:spTree>
    <p:extLst>
      <p:ext uri="{BB962C8B-B14F-4D97-AF65-F5344CB8AC3E}">
        <p14:creationId xmlns:p14="http://schemas.microsoft.com/office/powerpoint/2010/main" val="150859737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何謂避稅？</a:t>
            </a:r>
          </a:p>
        </p:txBody>
      </p:sp>
      <p:sp>
        <p:nvSpPr>
          <p:cNvPr id="3" name="內容版面配置區 2"/>
          <p:cNvSpPr>
            <a:spLocks noGrp="1"/>
          </p:cNvSpPr>
          <p:nvPr>
            <p:ph idx="1"/>
          </p:nvPr>
        </p:nvSpPr>
        <p:spPr/>
        <p:txBody>
          <a:bodyPr>
            <a:normAutofit fontScale="92500" lnSpcReduction="10000"/>
          </a:bodyPr>
          <a:lstStyle/>
          <a:p>
            <a:pPr>
              <a:lnSpc>
                <a:spcPct val="100000"/>
              </a:lnSpc>
            </a:pPr>
            <a:r>
              <a:rPr lang="zh-TW" altLang="en-US" sz="2600" dirty="0">
                <a:latin typeface="標楷體" panose="03000509000000000000" pitchFamily="65" charset="-120"/>
                <a:ea typeface="標楷體" panose="03000509000000000000" pitchFamily="65" charset="-120"/>
              </a:rPr>
              <a:t>法規範基礎</a:t>
            </a:r>
            <a:endParaRPr lang="en-US" altLang="zh-TW" sz="2600"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ea typeface="標楷體" panose="03000509000000000000" pitchFamily="65" charset="-120"/>
              </a:rPr>
              <a:t>稅捐稽徵法第</a:t>
            </a:r>
            <a:r>
              <a:rPr lang="en-US" altLang="zh-TW" sz="2200" dirty="0">
                <a:latin typeface="標楷體" panose="03000509000000000000" pitchFamily="65" charset="-120"/>
                <a:ea typeface="標楷體" panose="03000509000000000000" pitchFamily="65" charset="-120"/>
              </a:rPr>
              <a:t>12</a:t>
            </a:r>
            <a:r>
              <a:rPr lang="zh-TW" altLang="en-US" sz="2200" dirty="0">
                <a:latin typeface="標楷體" panose="03000509000000000000" pitchFamily="65" charset="-120"/>
                <a:ea typeface="標楷體" panose="03000509000000000000" pitchFamily="65" charset="-120"/>
              </a:rPr>
              <a:t>條之</a:t>
            </a:r>
            <a:r>
              <a:rPr lang="en-US" altLang="zh-TW" sz="2200" dirty="0">
                <a:latin typeface="標楷體" panose="03000509000000000000" pitchFamily="65" charset="-120"/>
                <a:ea typeface="標楷體" panose="03000509000000000000" pitchFamily="65" charset="-120"/>
              </a:rPr>
              <a:t>1</a:t>
            </a:r>
            <a:r>
              <a:rPr lang="zh-TW" altLang="en-US" sz="2200" dirty="0">
                <a:latin typeface="標楷體" panose="03000509000000000000" pitchFamily="65" charset="-120"/>
                <a:ea typeface="標楷體" panose="03000509000000000000" pitchFamily="65" charset="-120"/>
              </a:rPr>
              <a:t>第</a:t>
            </a:r>
            <a:r>
              <a:rPr lang="en-US" altLang="zh-TW" sz="2200" dirty="0">
                <a:latin typeface="標楷體" panose="03000509000000000000" pitchFamily="65" charset="-120"/>
                <a:ea typeface="標楷體" panose="03000509000000000000" pitchFamily="65" charset="-120"/>
              </a:rPr>
              <a:t>3</a:t>
            </a:r>
            <a:r>
              <a:rPr lang="zh-TW" altLang="en-US" sz="2200" dirty="0">
                <a:latin typeface="標楷體" panose="03000509000000000000" pitchFamily="65" charset="-120"/>
                <a:ea typeface="標楷體" panose="03000509000000000000" pitchFamily="65" charset="-120"/>
              </a:rPr>
              <a:t>項規定：「納稅義務人基於獲得租稅利益，違背稅法之立法目的，濫用法律形式，規避租稅構成要件之該當，以達成與交易常規相當之經濟效果，為租稅規避。」</a:t>
            </a:r>
            <a:endParaRPr lang="en-US" altLang="zh-TW" sz="2200" dirty="0">
              <a:latin typeface="標楷體" panose="03000509000000000000" pitchFamily="65" charset="-120"/>
              <a:ea typeface="標楷體" panose="03000509000000000000" pitchFamily="65" charset="-120"/>
            </a:endParaRPr>
          </a:p>
          <a:p>
            <a:pPr lvl="1">
              <a:lnSpc>
                <a:spcPct val="100000"/>
              </a:lnSpc>
            </a:pPr>
            <a:endParaRPr lang="en-US" altLang="zh-TW" sz="9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ea typeface="標楷體" panose="03000509000000000000" pitchFamily="65" charset="-120"/>
              </a:rPr>
              <a:t>納稅者權利保護法第</a:t>
            </a:r>
            <a:r>
              <a:rPr lang="en-US" altLang="zh-TW" sz="2200" dirty="0">
                <a:latin typeface="標楷體" panose="03000509000000000000" pitchFamily="65" charset="-120"/>
                <a:ea typeface="標楷體" panose="03000509000000000000" pitchFamily="65" charset="-120"/>
              </a:rPr>
              <a:t>7</a:t>
            </a:r>
            <a:r>
              <a:rPr lang="zh-TW" altLang="en-US" sz="2200" dirty="0">
                <a:latin typeface="標楷體" panose="03000509000000000000" pitchFamily="65" charset="-120"/>
                <a:ea typeface="標楷體" panose="03000509000000000000" pitchFamily="65" charset="-120"/>
              </a:rPr>
              <a:t>條第</a:t>
            </a:r>
            <a:r>
              <a:rPr lang="en-US" altLang="zh-TW" sz="2200" dirty="0">
                <a:latin typeface="標楷體" panose="03000509000000000000" pitchFamily="65" charset="-120"/>
                <a:ea typeface="標楷體" panose="03000509000000000000" pitchFamily="65" charset="-120"/>
              </a:rPr>
              <a:t>3</a:t>
            </a:r>
            <a:r>
              <a:rPr lang="zh-TW" altLang="en-US" sz="2200" dirty="0">
                <a:latin typeface="標楷體" panose="03000509000000000000" pitchFamily="65" charset="-120"/>
                <a:ea typeface="標楷體" panose="03000509000000000000" pitchFamily="65" charset="-120"/>
              </a:rPr>
              <a:t>項規定：「納稅者基於獲得租稅利益，違背稅法之立法目的，濫用法律形式，以非常規交易規避租稅構成要件之該當，以達成與交易常規相當之經濟效果，為租稅規避。</a:t>
            </a:r>
            <a:r>
              <a:rPr lang="en-US" altLang="zh-TW" sz="2200" dirty="0">
                <a:latin typeface="標楷體" panose="03000509000000000000" pitchFamily="65" charset="-120"/>
                <a:ea typeface="標楷體" panose="03000509000000000000" pitchFamily="65" charset="-120"/>
              </a:rPr>
              <a:t>……</a:t>
            </a:r>
            <a:r>
              <a:rPr lang="zh-TW" altLang="en-US" sz="2200" dirty="0">
                <a:latin typeface="標楷體" panose="03000509000000000000" pitchFamily="65" charset="-120"/>
                <a:ea typeface="標楷體" panose="03000509000000000000" pitchFamily="65" charset="-120"/>
              </a:rPr>
              <a:t>」</a:t>
            </a:r>
            <a:endParaRPr lang="en-US" altLang="zh-TW" sz="2200" dirty="0">
              <a:latin typeface="標楷體" panose="03000509000000000000" pitchFamily="65" charset="-120"/>
              <a:ea typeface="標楷體" panose="03000509000000000000" pitchFamily="65" charset="-120"/>
            </a:endParaRPr>
          </a:p>
          <a:p>
            <a:pPr lvl="1">
              <a:lnSpc>
                <a:spcPct val="100000"/>
              </a:lnSpc>
            </a:pPr>
            <a:endParaRPr lang="en-US" altLang="zh-TW" sz="900" dirty="0">
              <a:latin typeface="標楷體" panose="03000509000000000000" pitchFamily="65" charset="-120"/>
              <a:ea typeface="標楷體" panose="03000509000000000000" pitchFamily="65" charset="-120"/>
            </a:endParaRPr>
          </a:p>
          <a:p>
            <a:pPr lvl="1">
              <a:lnSpc>
                <a:spcPct val="100000"/>
              </a:lnSpc>
            </a:pPr>
            <a:r>
              <a:rPr lang="zh-TW" altLang="en-US" sz="2200" dirty="0">
                <a:latin typeface="標楷體" panose="03000509000000000000" pitchFamily="65" charset="-120"/>
              </a:rPr>
              <a:t>納稅者權利保護法第</a:t>
            </a:r>
            <a:r>
              <a:rPr lang="en-US" altLang="zh-TW" sz="2200" dirty="0">
                <a:latin typeface="標楷體" panose="03000509000000000000" pitchFamily="65" charset="-120"/>
              </a:rPr>
              <a:t>7</a:t>
            </a:r>
            <a:r>
              <a:rPr lang="zh-TW" altLang="en-US" sz="2200" dirty="0">
                <a:latin typeface="標楷體" panose="03000509000000000000" pitchFamily="65" charset="-120"/>
              </a:rPr>
              <a:t>條之</a:t>
            </a:r>
            <a:r>
              <a:rPr lang="zh-TW" altLang="en-US" sz="2200" dirty="0"/>
              <a:t>立法理由「稅捐規避雖非屬違法行為，而與違背稅法上誠實義務之逃漏稅違法行為有間，但性質上屬於鑽法律漏洞之脫法行為。於法理上亦無容許納稅者得主張其脫法行為，以獲取實質經濟利益之可能，主管機關應依處罰法定原則進行調整補稅。因稅捐規避行為，其性質與延遲繳納相近，故參照稅捐稽徵法第</a:t>
            </a:r>
            <a:r>
              <a:rPr lang="en-US" altLang="zh-TW" sz="2200" dirty="0"/>
              <a:t>20</a:t>
            </a:r>
            <a:r>
              <a:rPr lang="zh-TW" altLang="en-US" sz="2200" dirty="0"/>
              <a:t>條之設計，於第</a:t>
            </a:r>
            <a:r>
              <a:rPr lang="en-US" altLang="zh-TW" sz="2200" dirty="0"/>
              <a:t>3</a:t>
            </a:r>
            <a:r>
              <a:rPr lang="zh-TW" altLang="en-US" sz="2200" dirty="0"/>
              <a:t>項明定對逾期繳納者加課補徵稅額百分之十五的延滯金，以及比照稅捐稽徵法第</a:t>
            </a:r>
            <a:r>
              <a:rPr lang="en-US" altLang="zh-TW" sz="2200" dirty="0"/>
              <a:t>38</a:t>
            </a:r>
            <a:r>
              <a:rPr lang="zh-TW" altLang="en-US" sz="2200" dirty="0"/>
              <a:t>條之規定，按延遲天數加計利息，以維公平。」</a:t>
            </a:r>
            <a:endParaRPr lang="en-US" altLang="zh-TW" sz="2200" dirty="0">
              <a:latin typeface="標楷體" panose="03000509000000000000" pitchFamily="65" charset="-120"/>
              <a:ea typeface="標楷體" panose="03000509000000000000" pitchFamily="65" charset="-120"/>
            </a:endParaRPr>
          </a:p>
          <a:p>
            <a:pPr lvl="2"/>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176</a:t>
            </a:fld>
            <a:endParaRPr lang="zh-TW" altLang="en-US"/>
          </a:p>
        </p:txBody>
      </p:sp>
    </p:spTree>
    <p:extLst>
      <p:ext uri="{BB962C8B-B14F-4D97-AF65-F5344CB8AC3E}">
        <p14:creationId xmlns:p14="http://schemas.microsoft.com/office/powerpoint/2010/main" val="2055972663"/>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何謂避稅？</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標楷體" panose="03000509000000000000" pitchFamily="65" charset="-120"/>
                <a:ea typeface="標楷體" panose="03000509000000000000" pitchFamily="65" charset="-120"/>
              </a:rPr>
              <a:t>最高行政法院</a:t>
            </a:r>
            <a:r>
              <a:rPr lang="en-US" altLang="zh-TW" dirty="0">
                <a:latin typeface="標楷體" panose="03000509000000000000" pitchFamily="65" charset="-120"/>
                <a:ea typeface="標楷體" panose="03000509000000000000" pitchFamily="65" charset="-120"/>
              </a:rPr>
              <a:t>104</a:t>
            </a:r>
            <a:r>
              <a:rPr lang="zh-TW" altLang="en-US" dirty="0">
                <a:latin typeface="標楷體" panose="03000509000000000000" pitchFamily="65" charset="-120"/>
                <a:ea typeface="標楷體" panose="03000509000000000000" pitchFamily="65" charset="-120"/>
              </a:rPr>
              <a:t>年度判字第</a:t>
            </a:r>
            <a:r>
              <a:rPr lang="en-US" altLang="zh-TW" dirty="0">
                <a:latin typeface="標楷體" panose="03000509000000000000" pitchFamily="65" charset="-120"/>
                <a:ea typeface="標楷體" panose="03000509000000000000" pitchFamily="65" charset="-120"/>
              </a:rPr>
              <a:t>583</a:t>
            </a:r>
            <a:r>
              <a:rPr lang="zh-TW" altLang="en-US" dirty="0">
                <a:latin typeface="標楷體" panose="03000509000000000000" pitchFamily="65" charset="-120"/>
                <a:ea typeface="標楷體" panose="03000509000000000000" pitchFamily="65" charset="-120"/>
              </a:rPr>
              <a:t>號判決</a:t>
            </a:r>
            <a:endParaRPr lang="en-US" altLang="zh-TW" dirty="0">
              <a:latin typeface="標楷體" panose="03000509000000000000" pitchFamily="65" charset="-120"/>
              <a:ea typeface="標楷體" panose="03000509000000000000" pitchFamily="65" charset="-120"/>
            </a:endParaRPr>
          </a:p>
          <a:p>
            <a:pPr indent="0">
              <a:lnSpc>
                <a:spcPct val="100000"/>
              </a:lnSpc>
              <a:buNone/>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稅捐規避，乃是指利用私法自治、契約自由原則對私法上法形式選擇之可能性，選擇從私經濟活動交易之正常觀點來看，欠缺合理之理由，為通常所不使用之異常法形式，並於結果上實現所意圖之經濟目的或經濟成果，且因不具備對應於通常使用之法形式之課稅要件，因此得以達到減輕或排除稅捐負擔之行為。</a:t>
            </a:r>
            <a:endParaRPr lang="en-US" altLang="zh-TW" dirty="0">
              <a:latin typeface="標楷體" panose="03000509000000000000" pitchFamily="65" charset="-120"/>
              <a:ea typeface="標楷體" panose="03000509000000000000" pitchFamily="65" charset="-120"/>
            </a:endParaRPr>
          </a:p>
          <a:p>
            <a:pPr lvl="1">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dirty="0">
                <a:latin typeface="標楷體" panose="03000509000000000000" pitchFamily="65" charset="-120"/>
                <a:ea typeface="標楷體" panose="03000509000000000000" pitchFamily="65" charset="-120"/>
              </a:rPr>
              <a:t>效果上，應依實質課稅原則，以其事實上所規避，然卻與其經濟實質相當之法形式作為課稅之基礎。</a:t>
            </a:r>
            <a:endParaRPr lang="en-US" altLang="zh-TW" dirty="0">
              <a:latin typeface="標楷體" panose="03000509000000000000" pitchFamily="65" charset="-120"/>
              <a:ea typeface="標楷體" panose="03000509000000000000" pitchFamily="65" charset="-120"/>
            </a:endParaRPr>
          </a:p>
          <a:p>
            <a:pPr lvl="2"/>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177</a:t>
            </a:fld>
            <a:endParaRPr lang="zh-TW" altLang="en-US"/>
          </a:p>
        </p:txBody>
      </p:sp>
    </p:spTree>
    <p:extLst>
      <p:ext uri="{BB962C8B-B14F-4D97-AF65-F5344CB8AC3E}">
        <p14:creationId xmlns:p14="http://schemas.microsoft.com/office/powerpoint/2010/main" val="3828598116"/>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何謂逃稅？</a:t>
            </a:r>
          </a:p>
        </p:txBody>
      </p:sp>
      <p:sp>
        <p:nvSpPr>
          <p:cNvPr id="5" name="內容版面配置區 4"/>
          <p:cNvSpPr>
            <a:spLocks noGrp="1"/>
          </p:cNvSpPr>
          <p:nvPr>
            <p:ph idx="1"/>
          </p:nvPr>
        </p:nvSpPr>
        <p:spPr/>
        <p:txBody>
          <a:bodyPr/>
          <a:lstStyle/>
          <a:p>
            <a:pPr>
              <a:lnSpc>
                <a:spcPct val="100000"/>
              </a:lnSpc>
            </a:pPr>
            <a:r>
              <a:rPr lang="zh-TW" altLang="en-US" dirty="0"/>
              <a:t>釋例：不申報個人綜合所得稅或營利事業所得稅，致漏報所得額。</a:t>
            </a:r>
            <a:endParaRPr lang="en-US" altLang="zh-TW" dirty="0"/>
          </a:p>
          <a:p>
            <a:pPr>
              <a:lnSpc>
                <a:spcPct val="100000"/>
              </a:lnSpc>
            </a:pPr>
            <a:r>
              <a:rPr lang="zh-TW" altLang="en-US" dirty="0"/>
              <a:t>釋例：已申報個人綜合所得稅，但漏報所得或虛列扣除額。</a:t>
            </a:r>
            <a:endParaRPr lang="en-US" altLang="zh-TW" dirty="0"/>
          </a:p>
          <a:p>
            <a:pPr>
              <a:lnSpc>
                <a:spcPct val="100000"/>
              </a:lnSpc>
            </a:pPr>
            <a:r>
              <a:rPr lang="zh-TW" altLang="en-US" dirty="0"/>
              <a:t>釋例：已申報營利事業所得稅，但漏報營業收入或虛列成本、費用。</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178</a:t>
            </a:fld>
            <a:endParaRPr lang="zh-TW" altLang="en-US"/>
          </a:p>
        </p:txBody>
      </p:sp>
    </p:spTree>
    <p:extLst>
      <p:ext uri="{BB962C8B-B14F-4D97-AF65-F5344CB8AC3E}">
        <p14:creationId xmlns:p14="http://schemas.microsoft.com/office/powerpoint/2010/main" val="3822351536"/>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實質課稅原則</a:t>
            </a:r>
          </a:p>
        </p:txBody>
      </p:sp>
      <p:sp>
        <p:nvSpPr>
          <p:cNvPr id="3" name="內容版面配置區 2"/>
          <p:cNvSpPr>
            <a:spLocks noGrp="1"/>
          </p:cNvSpPr>
          <p:nvPr>
            <p:ph idx="1"/>
          </p:nvPr>
        </p:nvSpPr>
        <p:spPr/>
        <p:txBody>
          <a:bodyPr/>
          <a:lstStyle/>
          <a:p>
            <a:pPr hangingPunct="0">
              <a:lnSpc>
                <a:spcPct val="100000"/>
              </a:lnSpc>
            </a:pPr>
            <a:r>
              <a:rPr lang="zh-TW" altLang="en-US" dirty="0">
                <a:latin typeface="標楷體" panose="03000509000000000000" pitchFamily="65" charset="-120"/>
                <a:ea typeface="標楷體" panose="03000509000000000000" pitchFamily="65" charset="-120"/>
              </a:rPr>
              <a:t>租稅規避的調整固係實質課稅的一種類型，但是依實質經濟事實關係及其所生實質經濟利益之歸屬與享有，認定課徵租稅之構成要件事實，則未必是租稅規避的調整；法律行為存在的形式與經濟事實關係的實質不同時，尚須具有「濫用法律形式，以非常規交易規避租稅構成要件之該當，以達成與交易常規相當之經濟效果」的行為，始能論以租稅規避，而有加徵滯納金及利息之適用。否則，僅能依實質經濟事實關係調整課稅，而不能依納稅者權利保護法第</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項後段規定加徵滯納金及利息，更不能課予逃漏稅捐之處罰。</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179</a:t>
            </a:fld>
            <a:endParaRPr lang="zh-TW" altLang="en-US"/>
          </a:p>
        </p:txBody>
      </p:sp>
    </p:spTree>
    <p:extLst>
      <p:ext uri="{BB962C8B-B14F-4D97-AF65-F5344CB8AC3E}">
        <p14:creationId xmlns:p14="http://schemas.microsoft.com/office/powerpoint/2010/main" val="2592077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版面配置區 2"/>
          <p:cNvSpPr>
            <a:spLocks noGrp="1"/>
          </p:cNvSpPr>
          <p:nvPr>
            <p:ph type="body" idx="1"/>
          </p:nvPr>
        </p:nvSpPr>
        <p:spPr>
          <a:xfrm>
            <a:off x="725235" y="2151679"/>
            <a:ext cx="3420000" cy="360000"/>
          </a:xfrm>
        </p:spPr>
        <p:txBody>
          <a:bodyPr>
            <a:normAutofit/>
          </a:bodyPr>
          <a:lstStyle/>
          <a:p>
            <a:r>
              <a:rPr lang="en-US" altLang="zh-TW" sz="1800" dirty="0"/>
              <a:t>91</a:t>
            </a:r>
            <a:r>
              <a:rPr lang="zh-TW" altLang="en-US" sz="1800" dirty="0"/>
              <a:t>至</a:t>
            </a:r>
            <a:r>
              <a:rPr lang="en-US" altLang="zh-TW" sz="1800" dirty="0"/>
              <a:t>100</a:t>
            </a:r>
            <a:r>
              <a:rPr lang="zh-TW" altLang="en-US" sz="1800" dirty="0"/>
              <a:t>年</a:t>
            </a:r>
            <a:endParaRPr lang="en-US" altLang="zh-TW" sz="1800" dirty="0"/>
          </a:p>
        </p:txBody>
      </p:sp>
      <p:graphicFrame>
        <p:nvGraphicFramePr>
          <p:cNvPr id="8" name="內容版面配置區 7"/>
          <p:cNvGraphicFramePr>
            <a:graphicFrameLocks noGrp="1"/>
          </p:cNvGraphicFramePr>
          <p:nvPr>
            <p:ph sz="half" idx="2"/>
          </p:nvPr>
        </p:nvGraphicFramePr>
        <p:xfrm>
          <a:off x="815235" y="2754212"/>
          <a:ext cx="3240000" cy="3292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文字版面配置區 4"/>
          <p:cNvSpPr>
            <a:spLocks noGrp="1"/>
          </p:cNvSpPr>
          <p:nvPr>
            <p:ph type="body" sz="quarter" idx="3"/>
          </p:nvPr>
        </p:nvSpPr>
        <p:spPr>
          <a:xfrm>
            <a:off x="5826960" y="2151679"/>
            <a:ext cx="3420000" cy="360000"/>
          </a:xfrm>
        </p:spPr>
        <p:txBody>
          <a:bodyPr>
            <a:normAutofit/>
          </a:bodyPr>
          <a:lstStyle/>
          <a:p>
            <a:r>
              <a:rPr lang="en-US" altLang="zh-TW" sz="1800" dirty="0"/>
              <a:t>101</a:t>
            </a:r>
            <a:r>
              <a:rPr lang="zh-TW" altLang="en-US" sz="1800" dirty="0"/>
              <a:t>至</a:t>
            </a:r>
            <a:r>
              <a:rPr lang="en-US" altLang="zh-TW" sz="1800" dirty="0"/>
              <a:t>111</a:t>
            </a:r>
            <a:r>
              <a:rPr lang="zh-TW" altLang="en-US" sz="1800" dirty="0"/>
              <a:t>年</a:t>
            </a:r>
            <a:endParaRPr lang="en-US" altLang="zh-TW" sz="1800" dirty="0"/>
          </a:p>
        </p:txBody>
      </p:sp>
      <p:graphicFrame>
        <p:nvGraphicFramePr>
          <p:cNvPr id="10" name="內容版面配置區 9"/>
          <p:cNvGraphicFramePr>
            <a:graphicFrameLocks noGrp="1"/>
          </p:cNvGraphicFramePr>
          <p:nvPr>
            <p:ph sz="quarter" idx="4"/>
          </p:nvPr>
        </p:nvGraphicFramePr>
        <p:xfrm>
          <a:off x="4975123" y="2754211"/>
          <a:ext cx="3240000" cy="329247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內容版面配置區 9"/>
          <p:cNvGraphicFramePr>
            <a:graphicFrameLocks/>
          </p:cNvGraphicFramePr>
          <p:nvPr/>
        </p:nvGraphicFramePr>
        <p:xfrm>
          <a:off x="7832736" y="2754211"/>
          <a:ext cx="3240000" cy="3292475"/>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cxnSp>
        <p:nvCxnSpPr>
          <p:cNvPr id="17" name="直線單箭頭接點 16"/>
          <p:cNvCxnSpPr/>
          <p:nvPr/>
        </p:nvCxnSpPr>
        <p:spPr>
          <a:xfrm flipH="1">
            <a:off x="11173876" y="1645803"/>
            <a:ext cx="423390" cy="0"/>
          </a:xfrm>
          <a:prstGeom prst="straightConnector1">
            <a:avLst/>
          </a:prstGeom>
          <a:ln w="31750">
            <a:prstDash val="dash"/>
            <a:tailEnd type="triangle"/>
          </a:ln>
        </p:spPr>
        <p:style>
          <a:lnRef idx="1">
            <a:schemeClr val="accent1"/>
          </a:lnRef>
          <a:fillRef idx="0">
            <a:schemeClr val="accent1"/>
          </a:fillRef>
          <a:effectRef idx="0">
            <a:schemeClr val="accent1"/>
          </a:effectRef>
          <a:fontRef idx="minor">
            <a:schemeClr val="tx1"/>
          </a:fontRef>
        </p:style>
      </p:cxnSp>
      <p:sp>
        <p:nvSpPr>
          <p:cNvPr id="26" name="文字方塊 25"/>
          <p:cNvSpPr txBox="1"/>
          <p:nvPr/>
        </p:nvSpPr>
        <p:spPr>
          <a:xfrm>
            <a:off x="7721754" y="1320528"/>
            <a:ext cx="3461964"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200" b="1" i="0" u="sng"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高等行政法院終結第一審訴訟及簡易上訴事件</a:t>
            </a:r>
            <a:endParaRPr kumimoji="0" lang="en-US" altLang="zh-TW" sz="1200" b="1" i="0" u="sng"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TW" sz="8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不含關務的比例大約在</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7.66%</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至</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27.67%</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間</a:t>
            </a:r>
            <a:endPar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含關務的比例大約在</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8.94%</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至</a:t>
            </a:r>
            <a:r>
              <a:rPr kumimoji="0" lang="en-US"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29.74%</a:t>
            </a:r>
            <a:r>
              <a:rPr kumimoji="0" lang="zh-TW" altLang="zh-TW"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間</a:t>
            </a:r>
            <a:endPar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cxnSp>
        <p:nvCxnSpPr>
          <p:cNvPr id="48" name="直線接點 47"/>
          <p:cNvCxnSpPr/>
          <p:nvPr/>
        </p:nvCxnSpPr>
        <p:spPr>
          <a:xfrm>
            <a:off x="11601207" y="2581044"/>
            <a:ext cx="4962" cy="2640458"/>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3" name="直線接點 52"/>
          <p:cNvCxnSpPr/>
          <p:nvPr/>
        </p:nvCxnSpPr>
        <p:spPr>
          <a:xfrm>
            <a:off x="8000882" y="2581044"/>
            <a:ext cx="3600000"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59" name="直線單箭頭接點 58"/>
          <p:cNvCxnSpPr/>
          <p:nvPr/>
        </p:nvCxnSpPr>
        <p:spPr>
          <a:xfrm>
            <a:off x="8000882" y="2581049"/>
            <a:ext cx="0" cy="173167"/>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64" name="直線單箭頭接點 63"/>
          <p:cNvCxnSpPr/>
          <p:nvPr/>
        </p:nvCxnSpPr>
        <p:spPr>
          <a:xfrm flipH="1" flipV="1">
            <a:off x="11072737" y="5214369"/>
            <a:ext cx="533431" cy="7133"/>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1" name="直線接點 70"/>
          <p:cNvCxnSpPr/>
          <p:nvPr/>
        </p:nvCxnSpPr>
        <p:spPr>
          <a:xfrm flipH="1">
            <a:off x="11590096" y="1630842"/>
            <a:ext cx="7091" cy="950202"/>
          </a:xfrm>
          <a:prstGeom prst="line">
            <a:avLst/>
          </a:prstGeom>
          <a:ln w="31750">
            <a:prstDash val="dash"/>
          </a:ln>
        </p:spPr>
        <p:style>
          <a:lnRef idx="1">
            <a:schemeClr val="accent1"/>
          </a:lnRef>
          <a:fillRef idx="0">
            <a:schemeClr val="accent1"/>
          </a:fillRef>
          <a:effectRef idx="0">
            <a:schemeClr val="accent1"/>
          </a:effectRef>
          <a:fontRef idx="minor">
            <a:schemeClr val="tx1"/>
          </a:fontRef>
        </p:style>
      </p:cxnSp>
      <p:sp>
        <p:nvSpPr>
          <p:cNvPr id="16" name="Oval 8"/>
          <p:cNvSpPr/>
          <p:nvPr/>
        </p:nvSpPr>
        <p:spPr>
          <a:xfrm rot="5400000">
            <a:off x="1282432" y="-1595952"/>
            <a:ext cx="720000" cy="32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18" name="Oval 8"/>
          <p:cNvSpPr/>
          <p:nvPr/>
        </p:nvSpPr>
        <p:spPr>
          <a:xfrm rot="5400000">
            <a:off x="3715424" y="-705284"/>
            <a:ext cx="720000" cy="14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19" name="Oval 8"/>
          <p:cNvSpPr/>
          <p:nvPr/>
        </p:nvSpPr>
        <p:spPr>
          <a:xfrm rot="5400000">
            <a:off x="6148416" y="-1595953"/>
            <a:ext cx="720000" cy="32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0" name="文字方塊 19"/>
          <p:cNvSpPr txBox="1"/>
          <p:nvPr/>
        </p:nvSpPr>
        <p:spPr>
          <a:xfrm>
            <a:off x="3367538" y="-8694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舉證責任</a:t>
            </a:r>
          </a:p>
        </p:txBody>
      </p:sp>
      <p:sp>
        <p:nvSpPr>
          <p:cNvPr id="21" name="文字方塊 20"/>
          <p:cNvSpPr txBox="1"/>
          <p:nvPr/>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white"/>
                </a:solidFill>
                <a:effectLst/>
                <a:uLnTx/>
                <a:uFillTx/>
                <a:latin typeface="Rockwell"/>
                <a:ea typeface="標楷體" panose="03000509000000000000" pitchFamily="65" charset="-120"/>
                <a:cs typeface="+mn-cs"/>
              </a:rPr>
              <a:t>稅務訴訟之本質與特徵</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
        <p:nvSpPr>
          <p:cNvPr id="22" name="文字方塊 21"/>
          <p:cNvSpPr txBox="1"/>
          <p:nvPr/>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納稅義務人協力義務</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sp>
        <p:nvSpPr>
          <p:cNvPr id="23" name="Oval 8"/>
          <p:cNvSpPr/>
          <p:nvPr/>
        </p:nvSpPr>
        <p:spPr>
          <a:xfrm rot="5400000">
            <a:off x="8941408" y="-1055953"/>
            <a:ext cx="720000" cy="216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4" name="文字方塊 23"/>
          <p:cNvSpPr txBox="1"/>
          <p:nvPr/>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補稅與漏稅罰</a:t>
            </a:r>
            <a:endParaRPr kumimoji="0" lang="zh-TW" altLang="en-US" sz="18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endParaRPr>
          </a:p>
        </p:txBody>
      </p:sp>
      <p:cxnSp>
        <p:nvCxnSpPr>
          <p:cNvPr id="11" name="直線接點 10"/>
          <p:cNvCxnSpPr/>
          <p:nvPr/>
        </p:nvCxnSpPr>
        <p:spPr>
          <a:xfrm>
            <a:off x="4408122" y="2151679"/>
            <a:ext cx="0" cy="4131919"/>
          </a:xfrm>
          <a:prstGeom prst="line">
            <a:avLst/>
          </a:prstGeom>
        </p:spPr>
        <p:style>
          <a:lnRef idx="1">
            <a:schemeClr val="accent1"/>
          </a:lnRef>
          <a:fillRef idx="0">
            <a:schemeClr val="accent1"/>
          </a:fillRef>
          <a:effectRef idx="0">
            <a:schemeClr val="accent1"/>
          </a:effectRef>
          <a:fontRef idx="minor">
            <a:schemeClr val="tx1"/>
          </a:fontRef>
        </p:style>
      </p:cxnSp>
      <p:sp>
        <p:nvSpPr>
          <p:cNvPr id="34" name="Rectangle 8"/>
          <p:cNvSpPr/>
          <p:nvPr/>
        </p:nvSpPr>
        <p:spPr>
          <a:xfrm>
            <a:off x="-6206" y="6498000"/>
            <a:ext cx="12198205" cy="720000"/>
          </a:xfrm>
          <a:prstGeom prst="rect">
            <a:avLst/>
          </a:prstGeom>
          <a:blipFill dpi="0" rotWithShape="1">
            <a:blip r:embed="rId20" cstate="print">
              <a:alphaModFix amt="85000"/>
              <a:lum bright="70000" contrast="-70000"/>
              <a:extLst>
                <a:ext uri="{BEBA8EAE-BF5A-486C-A8C5-ECC9F3942E4B}">
                  <a14:imgProps xmlns:a14="http://schemas.microsoft.com/office/drawing/2010/main">
                    <a14:imgLayer r:embed="rId21">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white"/>
              </a:solidFill>
              <a:effectLst/>
              <a:uLnTx/>
              <a:uFillTx/>
              <a:latin typeface="Rockwell"/>
              <a:ea typeface="標楷體" panose="03000509000000000000" pitchFamily="65" charset="-120"/>
              <a:cs typeface="+mn-cs"/>
            </a:endParaRPr>
          </a:p>
        </p:txBody>
      </p:sp>
      <p:sp>
        <p:nvSpPr>
          <p:cNvPr id="35" name="文字方塊 34"/>
          <p:cNvSpPr txBox="1"/>
          <p:nvPr/>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稅務訴訟之舉證責任</a:t>
            </a:r>
            <a:r>
              <a:rPr kumimoji="0" lang="zh-TW" altLang="en-US" sz="2400" b="0" i="0" u="none" strike="noStrike" kern="1200" cap="none" spc="0" normalizeH="0" baseline="0" noProof="0" dirty="0">
                <a:ln>
                  <a:noFill/>
                </a:ln>
                <a:solidFill>
                  <a:prstClr val="white">
                    <a:lumMod val="65000"/>
                  </a:prstClr>
                </a:solidFill>
                <a:effectLst/>
                <a:uLnTx/>
                <a:uFillTx/>
                <a:latin typeface="Rockwell"/>
                <a:ea typeface="標楷體" panose="03000509000000000000" pitchFamily="65" charset="-120"/>
                <a:cs typeface="+mn-cs"/>
              </a:rPr>
              <a:t>暨租稅規避</a:t>
            </a:r>
          </a:p>
        </p:txBody>
      </p:sp>
      <p:sp>
        <p:nvSpPr>
          <p:cNvPr id="7" name="投影片編號版面配置區 6"/>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grpSp>
        <p:nvGrpSpPr>
          <p:cNvPr id="27" name="Group 9"/>
          <p:cNvGrpSpPr/>
          <p:nvPr/>
        </p:nvGrpSpPr>
        <p:grpSpPr>
          <a:xfrm>
            <a:off x="11337223" y="6174368"/>
            <a:ext cx="587052" cy="586970"/>
            <a:chOff x="9685338" y="4460675"/>
            <a:chExt cx="1080904" cy="1080902"/>
          </a:xfrm>
        </p:grpSpPr>
        <p:sp>
          <p:nvSpPr>
            <p:cNvPr id="28" name="Oval 10"/>
            <p:cNvSpPr/>
            <p:nvPr/>
          </p:nvSpPr>
          <p:spPr>
            <a:xfrm>
              <a:off x="9685338" y="4460675"/>
              <a:ext cx="1080904" cy="1080902"/>
            </a:xfrm>
            <a:prstGeom prst="ellipse">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29"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grpSp>
      <p:sp>
        <p:nvSpPr>
          <p:cNvPr id="30" name="Slide Number Placeholder 5"/>
          <p:cNvSpPr txBox="1">
            <a:spLocks/>
          </p:cNvSpPr>
          <p:nvPr/>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18</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1" name="Oval 8"/>
          <p:cNvSpPr/>
          <p:nvPr/>
        </p:nvSpPr>
        <p:spPr>
          <a:xfrm rot="5400000">
            <a:off x="10834400" y="-695953"/>
            <a:ext cx="720000" cy="1440000"/>
          </a:xfrm>
          <a:prstGeom prst="flowChartAlternateProcess">
            <a:avLst/>
          </a:prstGeom>
          <a:blipFill dpi="0" rotWithShape="1">
            <a:blip r:embed="rId18" cstate="print">
              <a:duotone>
                <a:schemeClr val="accent1">
                  <a:shade val="45000"/>
                  <a:satMod val="135000"/>
                </a:schemeClr>
                <a:prstClr val="white"/>
              </a:duotone>
              <a:extLst>
                <a:ext uri="{BEBA8EAE-BF5A-486C-A8C5-ECC9F3942E4B}">
                  <a14:imgProps xmlns:a14="http://schemas.microsoft.com/office/drawing/2010/main">
                    <a14:imgLayer r:embed="rId19">
                      <a14:imgEffect>
                        <a14:saturation sat="95000"/>
                      </a14:imgEffect>
                    </a14:imgLayer>
                  </a14:imgProps>
                </a:ext>
              </a:extLst>
            </a:blip>
            <a:srcRect/>
            <a:tile tx="0" ty="0" sx="85000" sy="85000" flip="none" algn="tl"/>
          </a:blipFill>
          <a:ln w="25400" cap="flat" cmpd="sng" algn="ctr">
            <a:noFill/>
            <a:prstDash val="soli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zh-TW" altLang="en-US" sz="1800" b="0" i="0" u="none" strike="noStrike" kern="1200" cap="none" spc="0" normalizeH="0" baseline="0" noProof="0">
              <a:ln>
                <a:noFill/>
              </a:ln>
              <a:solidFill>
                <a:prstClr val="black"/>
              </a:solidFill>
              <a:effectLst/>
              <a:uLnTx/>
              <a:uFillTx/>
              <a:latin typeface="Rockwell"/>
              <a:ea typeface="標楷體" panose="03000509000000000000" pitchFamily="65" charset="-120"/>
              <a:cs typeface="+mn-cs"/>
            </a:endParaRPr>
          </a:p>
        </p:txBody>
      </p:sp>
      <p:sp>
        <p:nvSpPr>
          <p:cNvPr id="32" name="文字方塊 31"/>
          <p:cNvSpPr txBox="1"/>
          <p:nvPr/>
        </p:nvSpPr>
        <p:spPr>
          <a:xfrm>
            <a:off x="10486514" y="-89709"/>
            <a:ext cx="141577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srgbClr val="9B2D1F">
                    <a:lumMod val="75000"/>
                  </a:srgbClr>
                </a:solidFill>
                <a:effectLst/>
                <a:uLnTx/>
                <a:uFillTx/>
                <a:latin typeface="Rockwell"/>
                <a:ea typeface="標楷體" panose="03000509000000000000" pitchFamily="65" charset="-120"/>
                <a:cs typeface="+mn-cs"/>
              </a:rPr>
              <a:t>案例分析</a:t>
            </a:r>
          </a:p>
        </p:txBody>
      </p:sp>
      <p:sp>
        <p:nvSpPr>
          <p:cNvPr id="33" name="標題 1"/>
          <p:cNvSpPr>
            <a:spLocks noGrp="1"/>
          </p:cNvSpPr>
          <p:nvPr>
            <p:ph type="title"/>
          </p:nvPr>
        </p:nvSpPr>
        <p:spPr>
          <a:xfrm>
            <a:off x="318272" y="540005"/>
            <a:ext cx="11017377" cy="873804"/>
          </a:xfrm>
        </p:spPr>
        <p:txBody>
          <a:bodyPr>
            <a:normAutofit/>
          </a:bodyPr>
          <a:lstStyle/>
          <a:p>
            <a:r>
              <a:rPr lang="zh-TW" altLang="en-US" sz="3600" dirty="0"/>
              <a:t>稅務與關務</a:t>
            </a:r>
            <a:r>
              <a:rPr lang="zh-TW" altLang="zh-TW" sz="3600" dirty="0"/>
              <a:t>終結數量與各類結案總數之比</a:t>
            </a:r>
            <a:r>
              <a:rPr lang="zh-TW" altLang="en-US" sz="3600" dirty="0"/>
              <a:t>例</a:t>
            </a:r>
            <a:endParaRPr lang="en-US" altLang="zh-TW" sz="3600" dirty="0"/>
          </a:p>
        </p:txBody>
      </p:sp>
      <p:sp>
        <p:nvSpPr>
          <p:cNvPr id="4" name="文字方塊 3"/>
          <p:cNvSpPr txBox="1"/>
          <p:nvPr/>
        </p:nvSpPr>
        <p:spPr>
          <a:xfrm>
            <a:off x="4698924" y="6039408"/>
            <a:ext cx="2787943"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※101</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年</a:t>
            </a: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9</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月</a:t>
            </a:r>
            <a:r>
              <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6</a:t>
            </a: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日地方法院成立行政</a:t>
            </a:r>
            <a:endParaRPr kumimoji="0" lang="en-US" altLang="zh-TW"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  訴訟庭受理簡易訴訟事件。</a:t>
            </a:r>
          </a:p>
        </p:txBody>
      </p:sp>
    </p:spTree>
    <p:extLst>
      <p:ext uri="{BB962C8B-B14F-4D97-AF65-F5344CB8AC3E}">
        <p14:creationId xmlns:p14="http://schemas.microsoft.com/office/powerpoint/2010/main" val="169959121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逃稅</a:t>
            </a:r>
          </a:p>
        </p:txBody>
      </p:sp>
      <p:sp>
        <p:nvSpPr>
          <p:cNvPr id="3" name="內容版面配置區 2"/>
          <p:cNvSpPr>
            <a:spLocks noGrp="1"/>
          </p:cNvSpPr>
          <p:nvPr>
            <p:ph idx="1"/>
          </p:nvPr>
        </p:nvSpPr>
        <p:spPr/>
        <p:txBody>
          <a:bodyPr/>
          <a:lstStyle/>
          <a:p>
            <a:pPr>
              <a:lnSpc>
                <a:spcPct val="100000"/>
              </a:lnSpc>
            </a:pPr>
            <a:r>
              <a:rPr lang="zh-TW" altLang="en-US" sz="2800" dirty="0">
                <a:latin typeface="標楷體" panose="03000509000000000000" pitchFamily="65" charset="-120"/>
                <a:ea typeface="標楷體" panose="03000509000000000000" pitchFamily="65" charset="-120"/>
              </a:rPr>
              <a:t>最高行政法院</a:t>
            </a:r>
            <a:r>
              <a:rPr lang="en-US" altLang="zh-TW" sz="2800" dirty="0">
                <a:latin typeface="標楷體" panose="03000509000000000000" pitchFamily="65" charset="-120"/>
                <a:ea typeface="標楷體" panose="03000509000000000000" pitchFamily="65" charset="-120"/>
              </a:rPr>
              <a:t>106</a:t>
            </a:r>
            <a:r>
              <a:rPr lang="zh-TW" altLang="en-US" sz="2800" dirty="0">
                <a:latin typeface="標楷體" panose="03000509000000000000" pitchFamily="65" charset="-120"/>
                <a:ea typeface="標楷體" panose="03000509000000000000" pitchFamily="65" charset="-120"/>
              </a:rPr>
              <a:t>年度判字第</a:t>
            </a:r>
            <a:r>
              <a:rPr lang="en-US" altLang="zh-TW" sz="2800" dirty="0">
                <a:latin typeface="標楷體" panose="03000509000000000000" pitchFamily="65" charset="-120"/>
                <a:ea typeface="標楷體" panose="03000509000000000000" pitchFamily="65" charset="-120"/>
              </a:rPr>
              <a:t>245</a:t>
            </a:r>
            <a:r>
              <a:rPr lang="zh-TW" altLang="en-US" sz="2800" dirty="0">
                <a:latin typeface="標楷體" panose="03000509000000000000" pitchFamily="65" charset="-120"/>
                <a:ea typeface="標楷體" panose="03000509000000000000" pitchFamily="65" charset="-120"/>
              </a:rPr>
              <a:t>號判決</a:t>
            </a:r>
            <a:endParaRPr lang="en-US" altLang="zh-TW" sz="2800" dirty="0">
              <a:latin typeface="標楷體" panose="03000509000000000000" pitchFamily="65" charset="-120"/>
              <a:ea typeface="標楷體" panose="03000509000000000000" pitchFamily="65" charset="-120"/>
            </a:endParaRPr>
          </a:p>
          <a:p>
            <a:pPr>
              <a:lnSpc>
                <a:spcPct val="100000"/>
              </a:lnSpc>
            </a:pPr>
            <a:endParaRPr lang="en-US" altLang="zh-TW" sz="12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租稅規避與逃漏租稅有其本質之不同。租稅規避雖濫用法律形式，但其法律形式外觀與當事人真意並無不符；因此，如涉及以通謀虛偽之法律形式而達減免租稅義務者，即非租稅規避範疇，而應論以租稅逃漏。</a:t>
            </a:r>
            <a:endParaRPr lang="en-US" altLang="zh-TW" sz="2400"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180</a:t>
            </a:fld>
            <a:endParaRPr lang="zh-TW" altLang="en-US"/>
          </a:p>
        </p:txBody>
      </p:sp>
    </p:spTree>
    <p:extLst>
      <p:ext uri="{BB962C8B-B14F-4D97-AF65-F5344CB8AC3E}">
        <p14:creationId xmlns:p14="http://schemas.microsoft.com/office/powerpoint/2010/main" val="459190579"/>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逃稅</a:t>
            </a:r>
          </a:p>
        </p:txBody>
      </p:sp>
      <p:sp>
        <p:nvSpPr>
          <p:cNvPr id="3" name="內容版面配置區 2"/>
          <p:cNvSpPr>
            <a:spLocks noGrp="1"/>
          </p:cNvSpPr>
          <p:nvPr>
            <p:ph idx="1"/>
          </p:nvPr>
        </p:nvSpPr>
        <p:spPr/>
        <p:txBody>
          <a:bodyPr>
            <a:normAutofit/>
          </a:bodyPr>
          <a:lstStyle/>
          <a:p>
            <a:pPr>
              <a:lnSpc>
                <a:spcPct val="100000"/>
              </a:lnSpc>
            </a:pPr>
            <a:r>
              <a:rPr lang="zh-TW" altLang="en-US" sz="2800" dirty="0">
                <a:latin typeface="+mn-ea"/>
              </a:rPr>
              <a:t>「隱匿」之涵攝範圍？</a:t>
            </a:r>
            <a:endParaRPr lang="en-US" altLang="zh-TW" sz="2800" dirty="0">
              <a:latin typeface="+mn-ea"/>
            </a:endParaRPr>
          </a:p>
          <a:p>
            <a:pPr>
              <a:lnSpc>
                <a:spcPct val="100000"/>
              </a:lnSpc>
            </a:pPr>
            <a:endParaRPr lang="en-US" altLang="zh-TW" sz="1000" dirty="0">
              <a:latin typeface="+mn-ea"/>
            </a:endParaRPr>
          </a:p>
          <a:p>
            <a:pPr lvl="1" hangingPunct="0">
              <a:lnSpc>
                <a:spcPct val="100000"/>
              </a:lnSpc>
            </a:pPr>
            <a:r>
              <a:rPr lang="zh-TW" altLang="zh-TW" sz="2400" dirty="0">
                <a:latin typeface="+mn-ea"/>
              </a:rPr>
              <a:t>納稅者權利保護法第</a:t>
            </a:r>
            <a:r>
              <a:rPr lang="en-US" altLang="zh-TW" sz="2400" dirty="0">
                <a:latin typeface="+mn-ea"/>
              </a:rPr>
              <a:t>7</a:t>
            </a:r>
            <a:r>
              <a:rPr lang="zh-TW" altLang="zh-TW" sz="2400" dirty="0">
                <a:latin typeface="+mn-ea"/>
              </a:rPr>
              <a:t>條第</a:t>
            </a:r>
            <a:r>
              <a:rPr lang="en-US" altLang="zh-TW" sz="2400" dirty="0">
                <a:latin typeface="+mn-ea"/>
              </a:rPr>
              <a:t>8</a:t>
            </a:r>
            <a:r>
              <a:rPr lang="zh-TW" altLang="zh-TW" sz="2400" dirty="0">
                <a:latin typeface="+mn-ea"/>
              </a:rPr>
              <a:t>項規定：「第三項情形，主管機關不得另課予逃漏稅捐之處罰。但納稅者於申報或調查時，對重要事項隱匿或為虛偽不實陳述或提供不正確資料，致使稅捐稽徵機關短漏核定稅捐者，不在此限。」所謂「於申報時對重要事項隱匿」的涵攝範圍如何，僅係於申報所得稅時消極不申報某筆避稅之所得，是否構成「對重要事項隱匿」，恐有疑義。本文認為，除非稽徵機關在申報表格上，設有教示文字，提醒納稅義務人有</a:t>
            </a:r>
            <a:r>
              <a:rPr lang="zh-TW" altLang="en-US" sz="2400" dirty="0">
                <a:latin typeface="+mn-ea"/>
              </a:rPr>
              <a:t>哪</a:t>
            </a:r>
            <a:r>
              <a:rPr lang="zh-TW" altLang="zh-TW" sz="2400" dirty="0">
                <a:latin typeface="+mn-ea"/>
              </a:rPr>
              <a:t>些可能涉及避稅的所得應一併申報，而其勾選無該項避稅所得，否則，單純不申報某筆避稅之所得，不構成「對重要事項隱匿」。</a:t>
            </a:r>
            <a:endParaRPr lang="zh-TW" altLang="en-US" sz="2400"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181</a:t>
            </a:fld>
            <a:endParaRPr lang="zh-TW" altLang="en-US" dirty="0"/>
          </a:p>
        </p:txBody>
      </p:sp>
    </p:spTree>
    <p:extLst>
      <p:ext uri="{BB962C8B-B14F-4D97-AF65-F5344CB8AC3E}">
        <p14:creationId xmlns:p14="http://schemas.microsoft.com/office/powerpoint/2010/main" val="1326724040"/>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552261"/>
            <a:ext cx="10058400" cy="6305739"/>
          </a:xfrm>
        </p:spPr>
        <p:txBody>
          <a:bodyPr>
            <a:normAutofit/>
          </a:bodyPr>
          <a:lstStyle/>
          <a:p>
            <a:pPr>
              <a:lnSpc>
                <a:spcPct val="110000"/>
              </a:lnSpc>
            </a:pPr>
            <a:r>
              <a:rPr lang="zh-TW" altLang="en-US" sz="2800" dirty="0">
                <a:latin typeface="標楷體" panose="03000509000000000000" pitchFamily="65" charset="-120"/>
                <a:ea typeface="標楷體" panose="03000509000000000000" pitchFamily="65" charset="-120"/>
              </a:rPr>
              <a:t>最高行政法院</a:t>
            </a:r>
            <a:r>
              <a:rPr lang="en-US" altLang="zh-TW" sz="2800" dirty="0">
                <a:latin typeface="標楷體" panose="03000509000000000000" pitchFamily="65" charset="-120"/>
                <a:ea typeface="標楷體" panose="03000509000000000000" pitchFamily="65" charset="-120"/>
              </a:rPr>
              <a:t>108</a:t>
            </a:r>
            <a:r>
              <a:rPr lang="zh-TW" altLang="en-US" sz="2800" dirty="0">
                <a:latin typeface="標楷體" panose="03000509000000000000" pitchFamily="65" charset="-120"/>
                <a:ea typeface="標楷體" panose="03000509000000000000" pitchFamily="65" charset="-120"/>
              </a:rPr>
              <a:t>年度判字第</a:t>
            </a:r>
            <a:r>
              <a:rPr lang="en-US" altLang="zh-TW" sz="2800" dirty="0">
                <a:latin typeface="標楷體" panose="03000509000000000000" pitchFamily="65" charset="-120"/>
                <a:ea typeface="標楷體" panose="03000509000000000000" pitchFamily="65" charset="-120"/>
              </a:rPr>
              <a:t>203</a:t>
            </a:r>
            <a:r>
              <a:rPr lang="zh-TW" altLang="en-US" sz="2800" dirty="0">
                <a:latin typeface="標楷體" panose="03000509000000000000" pitchFamily="65" charset="-120"/>
                <a:ea typeface="標楷體" panose="03000509000000000000" pitchFamily="65" charset="-120"/>
              </a:rPr>
              <a:t>號判決</a:t>
            </a:r>
            <a:endParaRPr lang="en-US" altLang="zh-TW" sz="2800" dirty="0">
              <a:latin typeface="標楷體" panose="03000509000000000000" pitchFamily="65" charset="-120"/>
              <a:ea typeface="標楷體" panose="03000509000000000000" pitchFamily="65" charset="-120"/>
            </a:endParaRPr>
          </a:p>
          <a:p>
            <a:pPr marL="640080" lvl="1" indent="0">
              <a:lnSpc>
                <a:spcPct val="110000"/>
              </a:lnSpc>
              <a:buNone/>
            </a:pPr>
            <a:endParaRPr lang="en-US" altLang="zh-TW" sz="1000" dirty="0">
              <a:latin typeface="標楷體" panose="03000509000000000000" pitchFamily="65" charset="-120"/>
              <a:ea typeface="標楷體" panose="03000509000000000000" pitchFamily="65" charset="-120"/>
            </a:endParaRPr>
          </a:p>
          <a:p>
            <a:pPr lvl="1" hangingPunct="0">
              <a:lnSpc>
                <a:spcPct val="110000"/>
              </a:lnSpc>
            </a:pPr>
            <a:r>
              <a:rPr lang="zh-TW" altLang="en-US" dirty="0">
                <a:latin typeface="標楷體" panose="03000509000000000000" pitchFamily="65" charset="-120"/>
                <a:ea typeface="標楷體" panose="03000509000000000000" pitchFamily="65" charset="-120"/>
              </a:rPr>
              <a:t>所謂「隱匿或為虛偽不實陳述或提供不正確資料」，依</a:t>
            </a:r>
            <a:r>
              <a:rPr lang="zh-TW" altLang="zh-TW" dirty="0">
                <a:latin typeface="+mn-ea"/>
              </a:rPr>
              <a:t>納稅者權利保護法第</a:t>
            </a:r>
            <a:r>
              <a:rPr lang="en-US" altLang="zh-TW" dirty="0">
                <a:latin typeface="+mn-ea"/>
              </a:rPr>
              <a:t>7</a:t>
            </a:r>
            <a:r>
              <a:rPr lang="zh-TW" altLang="zh-TW" dirty="0">
                <a:latin typeface="+mn-ea"/>
              </a:rPr>
              <a:t>條第</a:t>
            </a:r>
            <a:r>
              <a:rPr lang="en-US" altLang="zh-TW" dirty="0">
                <a:latin typeface="+mn-ea"/>
              </a:rPr>
              <a:t>8</a:t>
            </a:r>
            <a:r>
              <a:rPr lang="zh-TW" altLang="zh-TW" dirty="0">
                <a:latin typeface="+mn-ea"/>
              </a:rPr>
              <a:t>項規定</a:t>
            </a:r>
            <a:r>
              <a:rPr lang="zh-TW" altLang="en-US" dirty="0">
                <a:latin typeface="標楷體" panose="03000509000000000000" pitchFamily="65" charset="-120"/>
                <a:ea typeface="標楷體" panose="03000509000000000000" pitchFamily="65" charset="-120"/>
              </a:rPr>
              <a:t>前後文義，應係指納稅者於申報或調查時，對於稽徵機關具體要求申報或說明的重要事項，隱藏匿報或積極地為虛偽不實陳述或提供不正確資料而言，</a:t>
            </a:r>
            <a:r>
              <a:rPr lang="zh-TW" altLang="en-US" b="1" dirty="0">
                <a:latin typeface="標楷體" panose="03000509000000000000" pitchFamily="65" charset="-120"/>
                <a:ea typeface="標楷體" panose="03000509000000000000" pitchFamily="65" charset="-120"/>
              </a:rPr>
              <a:t>如係消極未申報其所規避的稅捐者，應限於對其非常規交易過程各階段所生經濟效果亦不予揭露或申報，致稽徵機關無從循線查獲其所意圖規避之稅負之情形，始構成所謂「隱匿」</a:t>
            </a:r>
            <a:r>
              <a:rPr lang="zh-TW" altLang="en-US" dirty="0">
                <a:latin typeface="標楷體" panose="03000509000000000000" pitchFamily="65" charset="-120"/>
                <a:ea typeface="標楷體" panose="03000509000000000000" pitchFamily="65" charset="-120"/>
              </a:rPr>
              <a:t>。蓋所謂租稅規避，既係指以合法但非常規的交易形式，規避租稅構成要件之該當，以達成與交易常規相當之經濟效果，本就不會（亦不能期待）申報其所規避的經濟效果（稅捐），如果納稅者就其所採取的交易形式各階段，已經分別按規定揭露或申報，即無礙於稽徵機關循線查獲其所意圖規避之稅負，如僅係因其消極的不申報所規避的稅捐，即一律認定為「隱匿」而課予逃漏稅捐之處罰，無異認為「租稅規避」即屬「逃漏稅捐違法</a:t>
            </a:r>
            <a:r>
              <a:rPr lang="zh-TW" altLang="en-US" dirty="0">
                <a:latin typeface="標楷體" panose="03000509000000000000" pitchFamily="65" charset="-120"/>
              </a:rPr>
              <a:t>行為」，顯然違背納保法第</a:t>
            </a:r>
            <a:r>
              <a:rPr lang="en-US" altLang="zh-TW" dirty="0">
                <a:latin typeface="標楷體" panose="03000509000000000000" pitchFamily="65" charset="-120"/>
              </a:rPr>
              <a:t>7</a:t>
            </a:r>
            <a:r>
              <a:rPr lang="zh-TW" altLang="en-US" dirty="0">
                <a:latin typeface="標楷體" panose="03000509000000000000" pitchFamily="65" charset="-120"/>
              </a:rPr>
              <a:t>條立法理由所示「稅捐規避雖非屬違法行為，而與違背稅法上誠實義務之逃漏稅違法行為有間，但性質上屬於鑽法律漏洞之脫法行為」之意旨，並使納保法第</a:t>
            </a:r>
            <a:r>
              <a:rPr lang="en-US" altLang="zh-TW" dirty="0">
                <a:latin typeface="標楷體" panose="03000509000000000000" pitchFamily="65" charset="-120"/>
              </a:rPr>
              <a:t>7</a:t>
            </a:r>
            <a:r>
              <a:rPr lang="zh-TW" altLang="en-US" dirty="0">
                <a:latin typeface="標楷體" panose="03000509000000000000" pitchFamily="65" charset="-120"/>
              </a:rPr>
              <a:t>條第</a:t>
            </a:r>
            <a:r>
              <a:rPr lang="en-US" altLang="zh-TW" dirty="0">
                <a:latin typeface="標楷體" panose="03000509000000000000" pitchFamily="65" charset="-120"/>
              </a:rPr>
              <a:t>8</a:t>
            </a:r>
            <a:r>
              <a:rPr lang="zh-TW" altLang="en-US" dirty="0">
                <a:latin typeface="標楷體" panose="03000509000000000000" pitchFamily="65" charset="-120"/>
              </a:rPr>
              <a:t>項所明示，對於租稅規避行為，除加徵滯納金及利息外，「不得另課予逃漏稅捐之處罰」之規定，形同具文。</a:t>
            </a:r>
            <a:endParaRPr lang="en-US" altLang="zh-TW" dirty="0">
              <a:latin typeface="標楷體" panose="03000509000000000000" pitchFamily="65" charset="-120"/>
              <a:ea typeface="標楷體" panose="03000509000000000000" pitchFamily="65" charset="-120"/>
            </a:endParaRPr>
          </a:p>
          <a:p>
            <a:endParaRPr lang="zh-TW" altLang="en-US" sz="26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182</a:t>
            </a:fld>
            <a:endParaRPr lang="zh-TW" altLang="en-US"/>
          </a:p>
        </p:txBody>
      </p:sp>
    </p:spTree>
    <p:extLst>
      <p:ext uri="{BB962C8B-B14F-4D97-AF65-F5344CB8AC3E}">
        <p14:creationId xmlns:p14="http://schemas.microsoft.com/office/powerpoint/2010/main" val="751743602"/>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司法院釋字第</a:t>
            </a:r>
            <a:r>
              <a:rPr lang="en-US" altLang="zh-TW" dirty="0">
                <a:latin typeface="+mn-ea"/>
              </a:rPr>
              <a:t>685</a:t>
            </a:r>
            <a:r>
              <a:rPr lang="zh-TW" altLang="en-US" dirty="0">
                <a:latin typeface="+mn-ea"/>
              </a:rPr>
              <a:t>號解釋黃大法官茂榮提出之部分不同意見書</a:t>
            </a:r>
            <a:endParaRPr lang="en-US" altLang="zh-TW" dirty="0">
              <a:latin typeface="+mn-ea"/>
            </a:endParaRPr>
          </a:p>
          <a:p>
            <a:pPr>
              <a:lnSpc>
                <a:spcPct val="100000"/>
              </a:lnSpc>
            </a:pPr>
            <a:endParaRPr lang="en-US" altLang="zh-TW" sz="1000" dirty="0"/>
          </a:p>
          <a:p>
            <a:pPr lvl="1">
              <a:lnSpc>
                <a:spcPct val="100000"/>
              </a:lnSpc>
            </a:pPr>
            <a:r>
              <a:rPr lang="zh-TW" altLang="en-US" dirty="0"/>
              <a:t>關於銷售關係所屬之契約類型，徵納雙方的認識如有不同，則在營業人所選擇之契約類型及以之為基礎開立之發票被稅捐稽徵機關否定時，也會演變出如本聲請案所示之非交易對象開立發票的問題。設若本聲請案之合作店的交易對象不是消費者，而是零售商，則將進一步引發該零售商自非交易對象取得發票扣減銷項稅額的問題。為營業稅的稽徵，實在沒有過度干預營業人，為銷售系統之建立而選擇之契約類型。這種問題與興建預售屋銷售時，建設公司為規避房屋契稅，而利用委建，取代買賣的情形，根本不同。不可杯弓蛇影，輕舉妄動，以致傷及無辜，妨礙經濟發展。</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183</a:t>
            </a:fld>
            <a:endParaRPr lang="zh-TW" altLang="en-US" dirty="0"/>
          </a:p>
        </p:txBody>
      </p:sp>
    </p:spTree>
    <p:extLst>
      <p:ext uri="{BB962C8B-B14F-4D97-AF65-F5344CB8AC3E}">
        <p14:creationId xmlns:p14="http://schemas.microsoft.com/office/powerpoint/2010/main" val="36663379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最高行政法院</a:t>
            </a:r>
            <a:r>
              <a:rPr lang="en-US" altLang="zh-TW" dirty="0">
                <a:latin typeface="+mn-ea"/>
              </a:rPr>
              <a:t>100</a:t>
            </a:r>
            <a:r>
              <a:rPr lang="zh-TW" altLang="en-US" dirty="0">
                <a:latin typeface="+mn-ea"/>
              </a:rPr>
              <a:t>年度判字第</a:t>
            </a:r>
            <a:r>
              <a:rPr lang="en-US" altLang="zh-TW" dirty="0">
                <a:latin typeface="+mn-ea"/>
              </a:rPr>
              <a:t>2254</a:t>
            </a:r>
            <a:r>
              <a:rPr lang="zh-TW" altLang="en-US" dirty="0">
                <a:latin typeface="+mn-ea"/>
              </a:rPr>
              <a:t>號判決</a:t>
            </a:r>
            <a:endParaRPr lang="en-US" altLang="zh-TW" dirty="0">
              <a:latin typeface="+mn-ea"/>
            </a:endParaRPr>
          </a:p>
          <a:p>
            <a:pPr>
              <a:lnSpc>
                <a:spcPct val="100000"/>
              </a:lnSpc>
            </a:pPr>
            <a:endParaRPr lang="en-US" altLang="zh-TW" sz="1000" dirty="0"/>
          </a:p>
          <a:p>
            <a:pPr lvl="1">
              <a:lnSpc>
                <a:spcPct val="100000"/>
              </a:lnSpc>
            </a:pPr>
            <a:r>
              <a:rPr lang="zh-TW" altLang="en-US" dirty="0"/>
              <a:t>就私法上交易活動而言，基於契約自由原則，人民可以選擇與任何人締約，只要該相對人能按債之本旨提出給付即可，且締約雙方也可以約定向第三人為給付，並不影響其原契約當事人的地位（民法第</a:t>
            </a:r>
            <a:r>
              <a:rPr lang="en-US" altLang="zh-TW" dirty="0"/>
              <a:t>269</a:t>
            </a:r>
            <a:r>
              <a:rPr lang="zh-TW" altLang="en-US" dirty="0"/>
              <a:t>條第</a:t>
            </a:r>
            <a:r>
              <a:rPr lang="en-US" altLang="zh-TW" dirty="0"/>
              <a:t>1</a:t>
            </a:r>
            <a:r>
              <a:rPr lang="zh-TW" altLang="en-US" dirty="0"/>
              <a:t>項參照，例如關於銷售契約，約定向第三人為給付者，仍以締約雙方為買方及賣方），國家並無介入調整之必要。故營業稅既係以人民私法上之經濟活動為徵收對象，除非有明顯規避稅捐之行為，否則，基於私法自治原則，稅法之涵攝及定性，即應儘量尊重契約當事人已有之約定。</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184</a:t>
            </a:fld>
            <a:endParaRPr lang="zh-TW" altLang="en-US" dirty="0"/>
          </a:p>
        </p:txBody>
      </p:sp>
    </p:spTree>
    <p:extLst>
      <p:ext uri="{BB962C8B-B14F-4D97-AF65-F5344CB8AC3E}">
        <p14:creationId xmlns:p14="http://schemas.microsoft.com/office/powerpoint/2010/main" val="4069933866"/>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避稅</a:t>
            </a:r>
            <a:r>
              <a:rPr lang="en-US" altLang="zh-TW" dirty="0"/>
              <a:t>vs</a:t>
            </a:r>
            <a:r>
              <a:rPr lang="zh-TW" altLang="en-US" dirty="0"/>
              <a:t>私法自治</a:t>
            </a:r>
          </a:p>
        </p:txBody>
      </p:sp>
      <p:sp>
        <p:nvSpPr>
          <p:cNvPr id="3" name="內容版面配置區 2"/>
          <p:cNvSpPr>
            <a:spLocks noGrp="1"/>
          </p:cNvSpPr>
          <p:nvPr>
            <p:ph idx="1"/>
          </p:nvPr>
        </p:nvSpPr>
        <p:spPr/>
        <p:txBody>
          <a:bodyPr>
            <a:normAutofit/>
          </a:bodyPr>
          <a:lstStyle/>
          <a:p>
            <a:pPr>
              <a:lnSpc>
                <a:spcPct val="100000"/>
              </a:lnSpc>
            </a:pPr>
            <a:r>
              <a:rPr lang="zh-TW" altLang="en-US" dirty="0">
                <a:latin typeface="+mn-ea"/>
              </a:rPr>
              <a:t>最高行政法院</a:t>
            </a:r>
            <a:r>
              <a:rPr lang="en-US" altLang="zh-TW" dirty="0">
                <a:latin typeface="+mn-ea"/>
              </a:rPr>
              <a:t>106</a:t>
            </a:r>
            <a:r>
              <a:rPr lang="zh-TW" altLang="en-US" dirty="0">
                <a:latin typeface="+mn-ea"/>
              </a:rPr>
              <a:t>年度判字第</a:t>
            </a:r>
            <a:r>
              <a:rPr lang="en-US" altLang="zh-TW" dirty="0">
                <a:latin typeface="+mn-ea"/>
              </a:rPr>
              <a:t>495</a:t>
            </a:r>
            <a:r>
              <a:rPr lang="zh-TW" altLang="en-US" dirty="0">
                <a:latin typeface="+mn-ea"/>
              </a:rPr>
              <a:t>號判決</a:t>
            </a:r>
            <a:endParaRPr lang="en-US" altLang="zh-TW" dirty="0">
              <a:latin typeface="+mn-ea"/>
            </a:endParaRPr>
          </a:p>
          <a:p>
            <a:pPr>
              <a:lnSpc>
                <a:spcPct val="100000"/>
              </a:lnSpc>
            </a:pPr>
            <a:endParaRPr lang="en-US" altLang="zh-TW" sz="1000" dirty="0"/>
          </a:p>
          <a:p>
            <a:pPr lvl="1">
              <a:lnSpc>
                <a:spcPct val="100000"/>
              </a:lnSpc>
            </a:pPr>
            <a:r>
              <a:rPr lang="zh-TW" altLang="en-US" dirty="0"/>
              <a:t>雇主與勞工所訂勞動契約條件，優於勞動基準法所定之最低標準者，除其內容違反強制或禁止之規定而當然無效外，雇主仍應受該契約約定之勞動條件拘束。至於該勞動條件的約定如果涉及稅捐之核課，則除非能證明其間有濫用法律形式或其他不合常規之安排，以規避或減少納稅義務情事，否則稽徵機關於稅捐程序亦不得否定其契約之效力，而任意加以調整（稅捐稽徵法第</a:t>
            </a:r>
            <a:r>
              <a:rPr lang="en-US" altLang="zh-TW" dirty="0"/>
              <a:t>12</a:t>
            </a:r>
            <a:r>
              <a:rPr lang="zh-TW" altLang="en-US" dirty="0"/>
              <a:t>條之</a:t>
            </a:r>
            <a:r>
              <a:rPr lang="en-US" altLang="zh-TW" dirty="0"/>
              <a:t>1</a:t>
            </a:r>
            <a:r>
              <a:rPr lang="zh-TW" altLang="en-US" dirty="0"/>
              <a:t>參照），此乃私法自治、契約自由原則與實質課稅原則之平衡體現。</a:t>
            </a:r>
            <a:endParaRPr lang="en-US" altLang="zh-TW" dirty="0">
              <a:latin typeface="+mn-ea"/>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185</a:t>
            </a:fld>
            <a:endParaRPr lang="zh-TW" altLang="en-US" dirty="0"/>
          </a:p>
        </p:txBody>
      </p:sp>
    </p:spTree>
    <p:extLst>
      <p:ext uri="{BB962C8B-B14F-4D97-AF65-F5344CB8AC3E}">
        <p14:creationId xmlns:p14="http://schemas.microsoft.com/office/powerpoint/2010/main" val="4007714367"/>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案例分析一</a:t>
            </a:r>
          </a:p>
        </p:txBody>
      </p:sp>
      <p:sp>
        <p:nvSpPr>
          <p:cNvPr id="3" name="內容版面配置區 2"/>
          <p:cNvSpPr>
            <a:spLocks noGrp="1"/>
          </p:cNvSpPr>
          <p:nvPr>
            <p:ph idx="1"/>
          </p:nvPr>
        </p:nvSpPr>
        <p:spPr/>
        <p:txBody>
          <a:bodyPr>
            <a:normAutofit/>
          </a:bodyPr>
          <a:lstStyle/>
          <a:p>
            <a:pPr hangingPunct="0">
              <a:lnSpc>
                <a:spcPct val="100000"/>
              </a:lnSpc>
            </a:pPr>
            <a:r>
              <a:rPr lang="zh-TW" altLang="en-US" b="1" dirty="0">
                <a:latin typeface="標楷體" panose="03000509000000000000" pitchFamily="65" charset="-120"/>
                <a:ea typeface="標楷體" panose="03000509000000000000" pitchFamily="65" charset="-120"/>
              </a:rPr>
              <a:t>最高行政法院</a:t>
            </a:r>
            <a:r>
              <a:rPr lang="en-US" altLang="zh-TW" b="1" dirty="0">
                <a:latin typeface="標楷體" panose="03000509000000000000" pitchFamily="65" charset="-120"/>
                <a:ea typeface="標楷體" panose="03000509000000000000" pitchFamily="65" charset="-120"/>
              </a:rPr>
              <a:t>108</a:t>
            </a:r>
            <a:r>
              <a:rPr lang="zh-TW" altLang="en-US" b="1" dirty="0">
                <a:latin typeface="標楷體" panose="03000509000000000000" pitchFamily="65" charset="-120"/>
                <a:ea typeface="標楷體" panose="03000509000000000000" pitchFamily="65" charset="-120"/>
              </a:rPr>
              <a:t>年度判字第</a:t>
            </a:r>
            <a:r>
              <a:rPr lang="en-US" altLang="zh-TW" b="1" dirty="0">
                <a:latin typeface="標楷體" panose="03000509000000000000" pitchFamily="65" charset="-120"/>
                <a:ea typeface="標楷體" panose="03000509000000000000" pitchFamily="65" charset="-120"/>
              </a:rPr>
              <a:t>203</a:t>
            </a:r>
            <a:r>
              <a:rPr lang="zh-TW" altLang="en-US" b="1" dirty="0">
                <a:latin typeface="標楷體" panose="03000509000000000000" pitchFamily="65" charset="-120"/>
                <a:ea typeface="標楷體" panose="03000509000000000000" pitchFamily="65" charset="-120"/>
              </a:rPr>
              <a:t>號判決</a:t>
            </a:r>
            <a:r>
              <a:rPr lang="en-US" altLang="zh-TW" b="1" dirty="0">
                <a:latin typeface="標楷體" panose="03000509000000000000" pitchFamily="65" charset="-120"/>
              </a:rPr>
              <a:t>——</a:t>
            </a:r>
            <a:r>
              <a:rPr lang="zh-TW" altLang="en-US" b="1" dirty="0">
                <a:latin typeface="標楷體" panose="03000509000000000000" pitchFamily="65" charset="-120"/>
              </a:rPr>
              <a:t>消極未申報是否構成隱匿？</a:t>
            </a:r>
            <a:endParaRPr lang="en-US" altLang="zh-TW" b="1" dirty="0">
              <a:latin typeface="標楷體" panose="03000509000000000000" pitchFamily="65" charset="-120"/>
              <a:ea typeface="標楷體" panose="03000509000000000000" pitchFamily="65" charset="-120"/>
            </a:endParaRPr>
          </a:p>
          <a:p>
            <a:pPr hangingPunct="0">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00000"/>
              </a:lnSpc>
            </a:pPr>
            <a:r>
              <a:rPr lang="zh-TW" altLang="en-US" sz="2400" dirty="0">
                <a:latin typeface="標楷體" panose="03000509000000000000" pitchFamily="65" charset="-120"/>
                <a:ea typeface="標楷體" panose="03000509000000000000" pitchFamily="65" charset="-120"/>
              </a:rPr>
              <a:t>事實概要</a:t>
            </a:r>
            <a:endParaRPr lang="en-US" altLang="zh-TW" sz="2400" dirty="0">
              <a:latin typeface="標楷體" panose="03000509000000000000" pitchFamily="65" charset="-120"/>
              <a:ea typeface="標楷體" panose="03000509000000000000" pitchFamily="65" charset="-120"/>
            </a:endParaRPr>
          </a:p>
          <a:p>
            <a:pPr marL="548640" lvl="2" indent="0" hangingPunct="0">
              <a:lnSpc>
                <a:spcPct val="100000"/>
              </a:lnSpc>
              <a:buNone/>
            </a:pPr>
            <a:r>
              <a:rPr lang="zh-TW" altLang="en-US" sz="2000" dirty="0">
                <a:latin typeface="標楷體" panose="03000509000000000000" pitchFamily="65" charset="-120"/>
                <a:ea typeface="標楷體" panose="03000509000000000000" pitchFamily="65" charset="-120"/>
              </a:rPr>
              <a:t>稅局以甲於</a:t>
            </a:r>
            <a:r>
              <a:rPr lang="en-US" altLang="zh-TW" sz="2000" dirty="0">
                <a:latin typeface="標楷體" panose="03000509000000000000" pitchFamily="65" charset="-120"/>
                <a:ea typeface="標楷體" panose="03000509000000000000" pitchFamily="65" charset="-120"/>
              </a:rPr>
              <a:t>104</a:t>
            </a:r>
            <a:r>
              <a:rPr lang="zh-TW" altLang="en-US" sz="2000" dirty="0">
                <a:latin typeface="標楷體" panose="03000509000000000000" pitchFamily="65" charset="-120"/>
                <a:ea typeface="標楷體" panose="03000509000000000000" pitchFamily="65" charset="-120"/>
              </a:rPr>
              <a:t>年度綜合所得稅結算申報，漏報其所規避取自</a:t>
            </a:r>
            <a:r>
              <a:rPr lang="en-US" altLang="zh-TW" sz="2000" dirty="0">
                <a:latin typeface="標楷體" panose="03000509000000000000" pitchFamily="65" charset="-120"/>
                <a:ea typeface="標楷體" panose="03000509000000000000" pitchFamily="65" charset="-120"/>
              </a:rPr>
              <a:t>X</a:t>
            </a:r>
            <a:r>
              <a:rPr lang="zh-TW" altLang="en-US" sz="2000" dirty="0">
                <a:latin typeface="標楷體" panose="03000509000000000000" pitchFamily="65" charset="-120"/>
                <a:ea typeface="標楷體" panose="03000509000000000000" pitchFamily="65" charset="-120"/>
              </a:rPr>
              <a:t>公司分配之股利</a:t>
            </a:r>
            <a:r>
              <a:rPr lang="en-US" altLang="zh-TW" sz="2000" dirty="0">
                <a:latin typeface="標楷體" panose="03000509000000000000" pitchFamily="65" charset="-120"/>
                <a:ea typeface="標楷體" panose="03000509000000000000" pitchFamily="65" charset="-120"/>
              </a:rPr>
              <a:t>6,765,212</a:t>
            </a:r>
            <a:r>
              <a:rPr lang="zh-TW" altLang="en-US" sz="2000" dirty="0">
                <a:latin typeface="標楷體" panose="03000509000000000000" pitchFamily="65" charset="-120"/>
                <a:ea typeface="標楷體" panose="03000509000000000000" pitchFamily="65" charset="-120"/>
              </a:rPr>
              <a:t>元（含可扣抵稅額</a:t>
            </a:r>
            <a:r>
              <a:rPr lang="en-US" altLang="zh-TW" sz="2000" dirty="0">
                <a:latin typeface="標楷體" panose="03000509000000000000" pitchFamily="65" charset="-120"/>
                <a:ea typeface="標楷體" panose="03000509000000000000" pitchFamily="65" charset="-120"/>
              </a:rPr>
              <a:t>1,234,011</a:t>
            </a:r>
            <a:r>
              <a:rPr lang="zh-TW" altLang="en-US" sz="2000" dirty="0">
                <a:latin typeface="標楷體" panose="03000509000000000000" pitchFamily="65" charset="-120"/>
                <a:ea typeface="標楷體" panose="03000509000000000000" pitchFamily="65" charset="-120"/>
              </a:rPr>
              <a:t>元），乃於報經財政部核准後，將之調整為甲之營利所得，歸課核定當年度綜合所得總額</a:t>
            </a:r>
            <a:r>
              <a:rPr lang="en-US" altLang="zh-TW" sz="2000" dirty="0">
                <a:latin typeface="標楷體" panose="03000509000000000000" pitchFamily="65" charset="-120"/>
                <a:ea typeface="標楷體" panose="03000509000000000000" pitchFamily="65" charset="-120"/>
              </a:rPr>
              <a:t>13,962,800</a:t>
            </a:r>
            <a:r>
              <a:rPr lang="zh-TW" altLang="en-US" sz="2000" dirty="0">
                <a:latin typeface="標楷體" panose="03000509000000000000" pitchFamily="65" charset="-120"/>
                <a:ea typeface="標楷體" panose="03000509000000000000" pitchFamily="65" charset="-120"/>
              </a:rPr>
              <a:t>元，應納稅額</a:t>
            </a:r>
            <a:r>
              <a:rPr lang="en-US" altLang="zh-TW" sz="2000" dirty="0">
                <a:latin typeface="標楷體" panose="03000509000000000000" pitchFamily="65" charset="-120"/>
                <a:ea typeface="標楷體" panose="03000509000000000000" pitchFamily="65" charset="-120"/>
              </a:rPr>
              <a:t>4,092,246</a:t>
            </a:r>
            <a:r>
              <a:rPr lang="zh-TW" altLang="en-US" sz="2000" dirty="0">
                <a:latin typeface="標楷體" panose="03000509000000000000" pitchFamily="65" charset="-120"/>
                <a:ea typeface="標楷體" panose="03000509000000000000" pitchFamily="65" charset="-120"/>
              </a:rPr>
              <a:t>元，並按所漏稅額</a:t>
            </a:r>
            <a:r>
              <a:rPr lang="en-US" altLang="zh-TW" sz="2000" dirty="0">
                <a:latin typeface="標楷體" panose="03000509000000000000" pitchFamily="65" charset="-120"/>
                <a:ea typeface="標楷體" panose="03000509000000000000" pitchFamily="65" charset="-120"/>
              </a:rPr>
              <a:t>1,571,729</a:t>
            </a:r>
            <a:r>
              <a:rPr lang="zh-TW" altLang="en-US" sz="2000" dirty="0">
                <a:latin typeface="標楷體" panose="03000509000000000000" pitchFamily="65" charset="-120"/>
                <a:ea typeface="標楷體" panose="03000509000000000000" pitchFamily="65" charset="-120"/>
              </a:rPr>
              <a:t>元裁處</a:t>
            </a:r>
            <a:r>
              <a:rPr lang="en-US" altLang="zh-TW" sz="2000" dirty="0">
                <a:latin typeface="標楷體" panose="03000509000000000000" pitchFamily="65" charset="-120"/>
                <a:ea typeface="標楷體" panose="03000509000000000000" pitchFamily="65" charset="-120"/>
              </a:rPr>
              <a:t>0.4</a:t>
            </a:r>
            <a:r>
              <a:rPr lang="zh-TW" altLang="en-US" sz="2000" dirty="0">
                <a:latin typeface="標楷體" panose="03000509000000000000" pitchFamily="65" charset="-120"/>
                <a:ea typeface="標楷體" panose="03000509000000000000" pitchFamily="65" charset="-120"/>
              </a:rPr>
              <a:t>倍之罰鍰計</a:t>
            </a:r>
            <a:r>
              <a:rPr lang="en-US" altLang="zh-TW" sz="2000" dirty="0">
                <a:latin typeface="標楷體" panose="03000509000000000000" pitchFamily="65" charset="-120"/>
                <a:ea typeface="標楷體" panose="03000509000000000000" pitchFamily="65" charset="-120"/>
              </a:rPr>
              <a:t>628,691</a:t>
            </a:r>
            <a:r>
              <a:rPr lang="zh-TW" altLang="en-US" sz="2000" dirty="0">
                <a:latin typeface="標楷體" panose="03000509000000000000" pitchFamily="65" charset="-120"/>
                <a:ea typeface="標楷體" panose="03000509000000000000" pitchFamily="65" charset="-120"/>
              </a:rPr>
              <a:t>元。甲就罰鍰部分不服，循序提起行政訴訟，經原審法院判決撤銷訴願決定及原處分（含復查決定）就罰鍰超過</a:t>
            </a:r>
            <a:r>
              <a:rPr lang="en-US" altLang="zh-TW" sz="2000" dirty="0">
                <a:latin typeface="標楷體" panose="03000509000000000000" pitchFamily="65" charset="-120"/>
                <a:ea typeface="標楷體" panose="03000509000000000000" pitchFamily="65" charset="-120"/>
              </a:rPr>
              <a:t>237,257</a:t>
            </a:r>
            <a:r>
              <a:rPr lang="zh-TW" altLang="en-US" sz="2000" dirty="0">
                <a:latin typeface="標楷體" panose="03000509000000000000" pitchFamily="65" charset="-120"/>
                <a:ea typeface="標楷體" panose="03000509000000000000" pitchFamily="65" charset="-120"/>
              </a:rPr>
              <a:t>元部分，並駁回甲其餘之訴。稅局就系爭罰鍰遭撤銷部分不服，乃提起上訴，經</a:t>
            </a:r>
            <a:r>
              <a:rPr lang="zh-TW" altLang="en-US" sz="2000" dirty="0">
                <a:latin typeface="標楷體" panose="03000509000000000000" pitchFamily="65" charset="-120"/>
              </a:rPr>
              <a:t>最高行政法院</a:t>
            </a:r>
            <a:r>
              <a:rPr lang="zh-TW" altLang="en-US" sz="2000" dirty="0">
                <a:latin typeface="標楷體" panose="03000509000000000000" pitchFamily="65" charset="-120"/>
                <a:ea typeface="標楷體" panose="03000509000000000000" pitchFamily="65" charset="-120"/>
              </a:rPr>
              <a:t>判決駁回其上訴。</a:t>
            </a:r>
          </a:p>
          <a:p>
            <a:pPr lvl="2"/>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186</a:t>
            </a:fld>
            <a:endParaRPr lang="zh-TW" altLang="en-US"/>
          </a:p>
        </p:txBody>
      </p:sp>
    </p:spTree>
    <p:extLst>
      <p:ext uri="{BB962C8B-B14F-4D97-AF65-F5344CB8AC3E}">
        <p14:creationId xmlns:p14="http://schemas.microsoft.com/office/powerpoint/2010/main" val="1740880426"/>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914400" lvl="2" indent="0">
              <a:buNone/>
            </a:pPr>
            <a:endParaRPr lang="en-US" altLang="zh-TW" sz="1000" dirty="0">
              <a:latin typeface="標楷體" panose="03000509000000000000" pitchFamily="65" charset="-120"/>
              <a:ea typeface="標楷體" panose="03000509000000000000" pitchFamily="65" charset="-120"/>
            </a:endParaRPr>
          </a:p>
          <a:p>
            <a:pPr lvl="1">
              <a:lnSpc>
                <a:spcPct val="100000"/>
              </a:lnSpc>
            </a:pPr>
            <a:r>
              <a:rPr lang="zh-TW" altLang="en-US" sz="2400" dirty="0">
                <a:latin typeface="標楷體" panose="03000509000000000000" pitchFamily="65" charset="-120"/>
                <a:ea typeface="標楷體" panose="03000509000000000000" pitchFamily="65" charset="-120"/>
              </a:rPr>
              <a:t>判決要旨</a:t>
            </a:r>
            <a:endParaRPr lang="en-US" altLang="zh-TW" sz="2400" dirty="0">
              <a:latin typeface="標楷體" panose="03000509000000000000" pitchFamily="65" charset="-120"/>
              <a:ea typeface="標楷體" panose="03000509000000000000" pitchFamily="65" charset="-120"/>
            </a:endParaRPr>
          </a:p>
          <a:p>
            <a:pPr lvl="2">
              <a:lnSpc>
                <a:spcPct val="100000"/>
              </a:lnSpc>
            </a:pPr>
            <a:r>
              <a:rPr lang="zh-TW" altLang="en-US" sz="2400" dirty="0">
                <a:latin typeface="標楷體" panose="03000509000000000000" pitchFamily="65" charset="-120"/>
                <a:ea typeface="標楷體" panose="03000509000000000000" pitchFamily="65" charset="-120"/>
              </a:rPr>
              <a:t>稅局混淆租稅規避脫法行為與逃漏稅捐違法行為之差異。</a:t>
            </a:r>
            <a:endParaRPr lang="en-US" altLang="zh-TW" sz="2400" dirty="0">
              <a:latin typeface="標楷體" panose="03000509000000000000" pitchFamily="65" charset="-120"/>
              <a:ea typeface="標楷體" panose="03000509000000000000" pitchFamily="65" charset="-120"/>
            </a:endParaRPr>
          </a:p>
          <a:p>
            <a:pPr marL="548640" lvl="2" indent="0">
              <a:lnSpc>
                <a:spcPct val="100000"/>
              </a:lnSpc>
              <a:buNone/>
            </a:pPr>
            <a:endParaRPr lang="en-US" altLang="zh-TW" sz="1000" dirty="0">
              <a:latin typeface="標楷體" panose="03000509000000000000" pitchFamily="65" charset="-120"/>
              <a:ea typeface="標楷體" panose="03000509000000000000" pitchFamily="65" charset="-120"/>
            </a:endParaRPr>
          </a:p>
          <a:p>
            <a:pPr lvl="2" algn="just">
              <a:lnSpc>
                <a:spcPct val="100000"/>
              </a:lnSpc>
              <a:buFont typeface="Wingdings" panose="05000000000000000000" pitchFamily="2" charset="2"/>
              <a:buChar char=""/>
            </a:pPr>
            <a:r>
              <a:rPr lang="zh-TW" altLang="en-US" sz="2000" dirty="0">
                <a:latin typeface="標楷體" panose="03000509000000000000" pitchFamily="65" charset="-120"/>
                <a:ea typeface="標楷體" panose="03000509000000000000" pitchFamily="65" charset="-120"/>
              </a:rPr>
              <a:t>甲將系爭股票移轉予其</a:t>
            </a:r>
            <a:r>
              <a:rPr lang="en-US" altLang="zh-TW" sz="2000" dirty="0">
                <a:latin typeface="標楷體" panose="03000509000000000000" pitchFamily="65" charset="-120"/>
                <a:ea typeface="標楷體" panose="03000509000000000000" pitchFamily="65" charset="-120"/>
              </a:rPr>
              <a:t>100</a:t>
            </a:r>
            <a:r>
              <a:rPr lang="zh-TW" altLang="en-US" sz="2000" dirty="0">
                <a:latin typeface="標楷體" panose="03000509000000000000" pitchFamily="65" charset="-120"/>
                <a:ea typeface="標楷體" panose="03000509000000000000" pitchFamily="65" charset="-120"/>
              </a:rPr>
              <a:t>％持股之</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公司，改由</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公司獲配股利，僅係採取迂迴但合法之交易形式，以避免稅捐構成要件的滿足，而減輕其稅負，屬稅捐稽徵法第</a:t>
            </a:r>
            <a:r>
              <a:rPr lang="en-US" altLang="zh-TW" sz="2000" dirty="0">
                <a:latin typeface="標楷體" panose="03000509000000000000" pitchFamily="65" charset="-120"/>
                <a:ea typeface="標楷體" panose="03000509000000000000" pitchFamily="65" charset="-120"/>
              </a:rPr>
              <a:t>12</a:t>
            </a:r>
            <a:r>
              <a:rPr lang="zh-TW" altLang="en-US" sz="2000" dirty="0">
                <a:latin typeface="標楷體" panose="03000509000000000000" pitchFamily="65" charset="-120"/>
                <a:ea typeface="標楷體" panose="03000509000000000000" pitchFamily="65" charset="-120"/>
              </a:rPr>
              <a:t>條之</a:t>
            </a:r>
            <a:r>
              <a:rPr lang="en-US" altLang="zh-TW" sz="2000" dirty="0">
                <a:latin typeface="標楷體" panose="03000509000000000000" pitchFamily="65" charset="-120"/>
                <a:ea typeface="標楷體" panose="03000509000000000000" pitchFamily="65" charset="-120"/>
              </a:rPr>
              <a:t>1</a:t>
            </a:r>
            <a:r>
              <a:rPr lang="zh-TW" altLang="en-US" sz="2000" dirty="0">
                <a:latin typeface="標楷體" panose="03000509000000000000" pitchFamily="65" charset="-120"/>
                <a:ea typeface="標楷體" panose="03000509000000000000" pitchFamily="65" charset="-120"/>
              </a:rPr>
              <a:t>第</a:t>
            </a:r>
            <a:r>
              <a:rPr lang="en-US" altLang="zh-TW" sz="2000" dirty="0">
                <a:latin typeface="標楷體" panose="03000509000000000000" pitchFamily="65" charset="-120"/>
                <a:ea typeface="標楷體" panose="03000509000000000000" pitchFamily="65" charset="-120"/>
              </a:rPr>
              <a:t>3</a:t>
            </a:r>
            <a:r>
              <a:rPr lang="zh-TW" altLang="en-US" sz="2000" dirty="0">
                <a:latin typeface="標楷體" panose="03000509000000000000" pitchFamily="65" charset="-120"/>
                <a:ea typeface="標楷體" panose="03000509000000000000" pitchFamily="65" charset="-120"/>
              </a:rPr>
              <a:t>項及納稅者權利保護法第</a:t>
            </a:r>
            <a:r>
              <a:rPr lang="en-US" altLang="zh-TW" sz="2000" dirty="0">
                <a:latin typeface="標楷體" panose="03000509000000000000" pitchFamily="65" charset="-120"/>
                <a:ea typeface="標楷體" panose="03000509000000000000" pitchFamily="65" charset="-120"/>
              </a:rPr>
              <a:t>7</a:t>
            </a:r>
            <a:r>
              <a:rPr lang="zh-TW" altLang="en-US" sz="2000" dirty="0">
                <a:latin typeface="標楷體" panose="03000509000000000000" pitchFamily="65" charset="-120"/>
                <a:ea typeface="標楷體" panose="03000509000000000000" pitchFamily="65" charset="-120"/>
              </a:rPr>
              <a:t>條第</a:t>
            </a:r>
            <a:r>
              <a:rPr lang="en-US" altLang="zh-TW" sz="2000" dirty="0">
                <a:latin typeface="標楷體" panose="03000509000000000000" pitchFamily="65" charset="-120"/>
                <a:ea typeface="標楷體" panose="03000509000000000000" pitchFamily="65" charset="-120"/>
              </a:rPr>
              <a:t>3</a:t>
            </a:r>
            <a:r>
              <a:rPr lang="zh-TW" altLang="en-US" sz="2000" dirty="0">
                <a:latin typeface="標楷體" panose="03000509000000000000" pitchFamily="65" charset="-120"/>
                <a:ea typeface="標楷體" panose="03000509000000000000" pitchFamily="65" charset="-120"/>
              </a:rPr>
              <a:t>項所定義的租稅規避，並非違法逃漏稅行為，且</a:t>
            </a:r>
            <a:r>
              <a:rPr lang="en-US" altLang="zh-TW" sz="2000" dirty="0">
                <a:latin typeface="標楷體" panose="03000509000000000000" pitchFamily="65" charset="-120"/>
                <a:ea typeface="標楷體" panose="03000509000000000000" pitchFamily="65" charset="-120"/>
              </a:rPr>
              <a:t>A</a:t>
            </a:r>
            <a:r>
              <a:rPr lang="zh-TW" altLang="en-US" sz="2000" dirty="0">
                <a:latin typeface="標楷體" panose="03000509000000000000" pitchFamily="65" charset="-120"/>
                <a:ea typeface="標楷體" panose="03000509000000000000" pitchFamily="65" charset="-120"/>
              </a:rPr>
              <a:t>公司與甲買賣系爭股票之行為既係分別經由證券公開集中市場為之，即不可能為通謀虛偽意思表示，雖然涉及濫用法律形式，但其法律形式外觀與當事人真意尚無不符。</a:t>
            </a:r>
            <a:endParaRPr lang="en-US" altLang="zh-TW" sz="2000" dirty="0">
              <a:latin typeface="標楷體" panose="03000509000000000000" pitchFamily="65" charset="-120"/>
              <a:ea typeface="標楷體" panose="03000509000000000000" pitchFamily="65" charset="-120"/>
            </a:endParaRPr>
          </a:p>
          <a:p>
            <a:pPr lvl="2"/>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187</a:t>
            </a:fld>
            <a:endParaRPr lang="zh-TW" altLang="en-US"/>
          </a:p>
        </p:txBody>
      </p:sp>
    </p:spTree>
    <p:extLst>
      <p:ext uri="{BB962C8B-B14F-4D97-AF65-F5344CB8AC3E}">
        <p14:creationId xmlns:p14="http://schemas.microsoft.com/office/powerpoint/2010/main" val="1381494229"/>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59254" y="135802"/>
            <a:ext cx="10023273" cy="6502107"/>
          </a:xfrm>
        </p:spPr>
        <p:txBody>
          <a:bodyPr>
            <a:normAutofit fontScale="92500" lnSpcReduction="10000"/>
          </a:bodyPr>
          <a:lstStyle/>
          <a:p>
            <a:pPr marL="914400" lvl="2" indent="0">
              <a:buNone/>
            </a:pPr>
            <a:endParaRPr lang="en-US" altLang="zh-TW" sz="1000" dirty="0">
              <a:latin typeface="標楷體" panose="03000509000000000000" pitchFamily="65" charset="-120"/>
              <a:ea typeface="標楷體" panose="03000509000000000000" pitchFamily="65" charset="-120"/>
            </a:endParaRPr>
          </a:p>
          <a:p>
            <a:pPr lvl="2">
              <a:lnSpc>
                <a:spcPct val="110000"/>
              </a:lnSpc>
            </a:pPr>
            <a:r>
              <a:rPr lang="zh-TW" altLang="en-US" sz="2600" dirty="0">
                <a:latin typeface="標楷體" panose="03000509000000000000" pitchFamily="65" charset="-120"/>
                <a:ea typeface="標楷體" panose="03000509000000000000" pitchFamily="65" charset="-120"/>
              </a:rPr>
              <a:t>僅係消極未申報其所規避的稅捐，並非即為有隱匿之情事。</a:t>
            </a:r>
            <a:endParaRPr lang="en-US" altLang="zh-TW" sz="2600" dirty="0">
              <a:latin typeface="標楷體" panose="03000509000000000000" pitchFamily="65" charset="-120"/>
              <a:ea typeface="標楷體" panose="03000509000000000000" pitchFamily="65" charset="-120"/>
            </a:endParaRPr>
          </a:p>
          <a:p>
            <a:pPr lvl="2">
              <a:lnSpc>
                <a:spcPct val="110000"/>
              </a:lnSpc>
            </a:pPr>
            <a:endParaRPr lang="en-US" altLang="zh-TW" sz="1000" dirty="0">
              <a:latin typeface="標楷體" panose="03000509000000000000" pitchFamily="65" charset="-120"/>
              <a:ea typeface="標楷體" panose="03000509000000000000" pitchFamily="65" charset="-120"/>
            </a:endParaRPr>
          </a:p>
          <a:p>
            <a:pPr lvl="2">
              <a:lnSpc>
                <a:spcPct val="110000"/>
              </a:lnSpc>
              <a:buFont typeface="Wingdings" panose="05000000000000000000" pitchFamily="2" charset="2"/>
              <a:buChar char=""/>
            </a:pPr>
            <a:r>
              <a:rPr lang="zh-TW" altLang="en-US" sz="2200" dirty="0">
                <a:latin typeface="標楷體" panose="03000509000000000000" pitchFamily="65" charset="-120"/>
                <a:ea typeface="標楷體" panose="03000509000000000000" pitchFamily="65" charset="-120"/>
              </a:rPr>
              <a:t>甲與</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公司間股票移轉之交易過程，均係透過證券集中市場之合法管道為之，且甲借貸資金給</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公司用以買進上開股票乙節，業於</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公司資產負債表上，詳載於其他流動負債之業主（股東）往來項目，並無隱蔽或偽造帳簿情事；且</a:t>
            </a:r>
            <a:r>
              <a:rPr lang="en-US" altLang="zh-TW" sz="2200" dirty="0">
                <a:latin typeface="標楷體" panose="03000509000000000000" pitchFamily="65" charset="-120"/>
                <a:ea typeface="標楷體" panose="03000509000000000000" pitchFamily="65" charset="-120"/>
              </a:rPr>
              <a:t>A</a:t>
            </a:r>
            <a:r>
              <a:rPr lang="zh-TW" altLang="en-US" sz="2200" dirty="0">
                <a:latin typeface="標楷體" panose="03000509000000000000" pitchFamily="65" charset="-120"/>
                <a:ea typeface="標楷體" panose="03000509000000000000" pitchFamily="65" charset="-120"/>
              </a:rPr>
              <a:t>公司就獲分配之股利已於申報營利事業所得稅時加以揭露，並就其未分配盈餘繳納</a:t>
            </a:r>
            <a:r>
              <a:rPr lang="en-US" altLang="zh-TW" sz="2200" dirty="0">
                <a:latin typeface="標楷體" panose="03000509000000000000" pitchFamily="65" charset="-120"/>
                <a:ea typeface="標楷體" panose="03000509000000000000" pitchFamily="65" charset="-120"/>
              </a:rPr>
              <a:t>10%</a:t>
            </a:r>
            <a:r>
              <a:rPr lang="zh-TW" altLang="en-US" sz="2200" dirty="0">
                <a:latin typeface="標楷體" panose="03000509000000000000" pitchFamily="65" charset="-120"/>
                <a:ea typeface="標楷體" panose="03000509000000000000" pitchFamily="65" charset="-120"/>
              </a:rPr>
              <a:t>營利事業所得稅。</a:t>
            </a:r>
            <a:endParaRPr lang="en-US" altLang="zh-TW" sz="2200" dirty="0">
              <a:latin typeface="標楷體" panose="03000509000000000000" pitchFamily="65" charset="-120"/>
              <a:ea typeface="標楷體" panose="03000509000000000000" pitchFamily="65" charset="-120"/>
            </a:endParaRPr>
          </a:p>
          <a:p>
            <a:pPr marL="548640" lvl="2" indent="0">
              <a:lnSpc>
                <a:spcPct val="110000"/>
              </a:lnSpc>
              <a:buNone/>
            </a:pPr>
            <a:endParaRPr lang="en-US" altLang="zh-TW" sz="900" dirty="0">
              <a:latin typeface="標楷體" panose="03000509000000000000" pitchFamily="65" charset="-120"/>
              <a:ea typeface="標楷體" panose="03000509000000000000" pitchFamily="65" charset="-120"/>
            </a:endParaRPr>
          </a:p>
          <a:p>
            <a:pPr lvl="2">
              <a:lnSpc>
                <a:spcPct val="110000"/>
              </a:lnSpc>
              <a:buFont typeface="Wingdings" panose="05000000000000000000" pitchFamily="2" charset="2"/>
              <a:buChar char=""/>
            </a:pPr>
            <a:r>
              <a:rPr lang="zh-TW" altLang="en-US" sz="2200" dirty="0">
                <a:latin typeface="標楷體" panose="03000509000000000000" pitchFamily="65" charset="-120"/>
                <a:ea typeface="標楷體" panose="03000509000000000000" pitchFamily="65" charset="-120"/>
              </a:rPr>
              <a:t>足見甲就其所採取交易形式各階段產生的經濟效果，已經分別按規定申報或揭露，即無礙於稽徵機關循線查獲其所意圖規避之稅負，並無隱匿情事，僅係消極未申報其所規避的稅捐，且稅局亦未指出甲於本件綜合所得稅申報或調查時，有何對於稽徵機關具體要求申報或說明的重要事項，隱藏匿報或積極地為虛偽不實陳述或提供不正確資料之情事。</a:t>
            </a:r>
            <a:endParaRPr lang="en-US" altLang="zh-TW" sz="2200" dirty="0">
              <a:latin typeface="標楷體" panose="03000509000000000000" pitchFamily="65" charset="-120"/>
              <a:ea typeface="標楷體" panose="03000509000000000000" pitchFamily="65" charset="-120"/>
            </a:endParaRPr>
          </a:p>
          <a:p>
            <a:pPr lvl="2">
              <a:lnSpc>
                <a:spcPct val="110000"/>
              </a:lnSpc>
            </a:pPr>
            <a:endParaRPr lang="en-US" altLang="zh-TW" sz="900" dirty="0">
              <a:latin typeface="標楷體" panose="03000509000000000000" pitchFamily="65" charset="-120"/>
            </a:endParaRPr>
          </a:p>
          <a:p>
            <a:pPr lvl="2">
              <a:lnSpc>
                <a:spcPct val="110000"/>
              </a:lnSpc>
              <a:buFont typeface="Wingdings" panose="05000000000000000000" pitchFamily="2" charset="2"/>
              <a:buChar char="è"/>
            </a:pPr>
            <a:r>
              <a:rPr lang="zh-TW" altLang="en-US" sz="2200" dirty="0">
                <a:latin typeface="標楷體" panose="03000509000000000000" pitchFamily="65" charset="-120"/>
              </a:rPr>
              <a:t>稅局所指系爭股票買賣、資金借貸、</a:t>
            </a:r>
            <a:r>
              <a:rPr lang="en-US" altLang="zh-TW" sz="2200" dirty="0">
                <a:latin typeface="標楷體" panose="03000509000000000000" pitchFamily="65" charset="-120"/>
              </a:rPr>
              <a:t>A</a:t>
            </a:r>
            <a:r>
              <a:rPr lang="zh-TW" altLang="en-US" sz="2200" dirty="0">
                <a:latin typeface="標楷體" panose="03000509000000000000" pitchFamily="65" charset="-120"/>
              </a:rPr>
              <a:t>公司獲分配股利等情事，性質上均非屬所得稅法第</a:t>
            </a:r>
            <a:r>
              <a:rPr lang="en-US" altLang="zh-TW" sz="2200" dirty="0">
                <a:latin typeface="標楷體" panose="03000509000000000000" pitchFamily="65" charset="-120"/>
              </a:rPr>
              <a:t>71</a:t>
            </a:r>
            <a:r>
              <a:rPr lang="zh-TW" altLang="en-US" sz="2200" dirty="0">
                <a:latin typeface="標楷體" panose="03000509000000000000" pitchFamily="65" charset="-120"/>
              </a:rPr>
              <a:t>條第</a:t>
            </a:r>
            <a:r>
              <a:rPr lang="en-US" altLang="zh-TW" sz="2200" dirty="0">
                <a:latin typeface="標楷體" panose="03000509000000000000" pitchFamily="65" charset="-120"/>
              </a:rPr>
              <a:t>1</a:t>
            </a:r>
            <a:r>
              <a:rPr lang="zh-TW" altLang="en-US" sz="2200" dirty="0">
                <a:latin typeface="標楷體" panose="03000509000000000000" pitchFamily="65" charset="-120"/>
              </a:rPr>
              <a:t>項所指「構成綜合所得總額</a:t>
            </a:r>
            <a:r>
              <a:rPr lang="en-US" altLang="zh-TW" sz="2200" dirty="0">
                <a:latin typeface="標楷體" panose="03000509000000000000" pitchFamily="65" charset="-120"/>
              </a:rPr>
              <a:t>……</a:t>
            </a:r>
            <a:r>
              <a:rPr lang="zh-TW" altLang="en-US" sz="2200" dirty="0">
                <a:latin typeface="標楷體" panose="03000509000000000000" pitchFamily="65" charset="-120"/>
              </a:rPr>
              <a:t>之項目及數額，以及</a:t>
            </a:r>
            <a:r>
              <a:rPr lang="en-US" altLang="zh-TW" sz="2200" dirty="0">
                <a:latin typeface="標楷體" panose="03000509000000000000" pitchFamily="65" charset="-120"/>
              </a:rPr>
              <a:t>……</a:t>
            </a:r>
            <a:r>
              <a:rPr lang="zh-TW" altLang="en-US" sz="2200" dirty="0">
                <a:latin typeface="標楷體" panose="03000509000000000000" pitchFamily="65" charset="-120"/>
              </a:rPr>
              <a:t>之事實」，並非申報綜合所得稅應填載於申報書之事項；況依甲</a:t>
            </a:r>
            <a:r>
              <a:rPr lang="en-US" altLang="zh-TW" sz="2200" dirty="0">
                <a:latin typeface="標楷體" panose="03000509000000000000" pitchFamily="65" charset="-120"/>
              </a:rPr>
              <a:t>104</a:t>
            </a:r>
            <a:r>
              <a:rPr lang="zh-TW" altLang="en-US" sz="2200" dirty="0">
                <a:latin typeface="標楷體" panose="03000509000000000000" pitchFamily="65" charset="-120"/>
              </a:rPr>
              <a:t>年度綜合所得稅結算申報書之格式，其上亦無應填載上開各項情事之欄位或說明，甲自無可能就上開事項自行申報或揭露，則甲未予自動揭露，亦不能指為有隱匿行為。</a:t>
            </a:r>
            <a:endParaRPr lang="en-US" altLang="zh-TW" sz="2200" dirty="0">
              <a:latin typeface="標楷體" panose="03000509000000000000" pitchFamily="65" charset="-120"/>
            </a:endParaRPr>
          </a:p>
          <a:p>
            <a:pPr marL="548640" lvl="2" indent="0">
              <a:buNone/>
            </a:pPr>
            <a:endParaRPr lang="en-US" altLang="zh-TW" sz="2400" dirty="0">
              <a:latin typeface="標楷體" panose="03000509000000000000" pitchFamily="65" charset="-120"/>
              <a:ea typeface="標楷體" panose="03000509000000000000" pitchFamily="65" charset="-120"/>
            </a:endParaRPr>
          </a:p>
          <a:p>
            <a:pPr lvl="1"/>
            <a:endParaRPr lang="en-US" altLang="zh-TW" sz="2600" b="1" dirty="0">
              <a:latin typeface="標楷體" panose="03000509000000000000" pitchFamily="65" charset="-120"/>
              <a:ea typeface="標楷體" panose="03000509000000000000" pitchFamily="65" charset="-120"/>
            </a:endParaRPr>
          </a:p>
          <a:p>
            <a:pPr lvl="1"/>
            <a:endParaRPr lang="en-US" altLang="zh-TW" sz="3400" b="1" dirty="0">
              <a:latin typeface="標楷體" panose="03000509000000000000" pitchFamily="65" charset="-120"/>
              <a:ea typeface="標楷體" panose="03000509000000000000" pitchFamily="65" charset="-120"/>
            </a:endParaRPr>
          </a:p>
          <a:p>
            <a:endParaRPr lang="zh-TW" altLang="en-US" sz="3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188</a:t>
            </a:fld>
            <a:endParaRPr lang="zh-TW" altLang="en-US"/>
          </a:p>
        </p:txBody>
      </p:sp>
    </p:spTree>
    <p:extLst>
      <p:ext uri="{BB962C8B-B14F-4D97-AF65-F5344CB8AC3E}">
        <p14:creationId xmlns:p14="http://schemas.microsoft.com/office/powerpoint/2010/main" val="1913747169"/>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latin typeface="標楷體" panose="03000509000000000000" pitchFamily="65" charset="-120"/>
                <a:ea typeface="標楷體" panose="03000509000000000000" pitchFamily="65" charset="-120"/>
              </a:rPr>
              <a:t>案例分析二</a:t>
            </a:r>
            <a:r>
              <a:rPr lang="en-US" altLang="zh-TW" dirty="0">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避稅</a:t>
            </a:r>
            <a:r>
              <a:rPr lang="en-US" altLang="zh-TW" dirty="0">
                <a:latin typeface="標楷體" panose="03000509000000000000" pitchFamily="65" charset="-120"/>
                <a:ea typeface="標楷體" panose="03000509000000000000" pitchFamily="65" charset="-120"/>
              </a:rPr>
              <a:t>vs</a:t>
            </a:r>
            <a:r>
              <a:rPr lang="zh-TW" altLang="en-US" dirty="0">
                <a:latin typeface="標楷體" panose="03000509000000000000" pitchFamily="65" charset="-120"/>
                <a:ea typeface="標楷體" panose="03000509000000000000" pitchFamily="65" charset="-120"/>
              </a:rPr>
              <a:t>實質課稅原則</a:t>
            </a:r>
          </a:p>
        </p:txBody>
      </p:sp>
      <p:sp>
        <p:nvSpPr>
          <p:cNvPr id="3" name="內容版面配置區 2"/>
          <p:cNvSpPr>
            <a:spLocks noGrp="1"/>
          </p:cNvSpPr>
          <p:nvPr>
            <p:ph idx="1"/>
          </p:nvPr>
        </p:nvSpPr>
        <p:spPr>
          <a:xfrm>
            <a:off x="1069848" y="1367081"/>
            <a:ext cx="10058400" cy="4979407"/>
          </a:xfrm>
        </p:spPr>
        <p:txBody>
          <a:bodyPr>
            <a:normAutofit/>
          </a:bodyPr>
          <a:lstStyle/>
          <a:p>
            <a:pPr>
              <a:lnSpc>
                <a:spcPct val="100000"/>
              </a:lnSpc>
            </a:pPr>
            <a:r>
              <a:rPr lang="zh-TW" altLang="en-US" sz="2400" b="1" dirty="0">
                <a:latin typeface="標楷體" panose="03000509000000000000" pitchFamily="65" charset="-120"/>
                <a:ea typeface="標楷體" panose="03000509000000000000" pitchFamily="65" charset="-120"/>
              </a:rPr>
              <a:t>最高行政法院</a:t>
            </a:r>
            <a:r>
              <a:rPr lang="en-US" altLang="zh-TW" sz="2400" b="1" dirty="0">
                <a:latin typeface="標楷體" panose="03000509000000000000" pitchFamily="65" charset="-120"/>
                <a:ea typeface="標楷體" panose="03000509000000000000" pitchFamily="65" charset="-120"/>
              </a:rPr>
              <a:t>103</a:t>
            </a:r>
            <a:r>
              <a:rPr lang="zh-TW" altLang="en-US" sz="2400" b="1" dirty="0">
                <a:latin typeface="標楷體" panose="03000509000000000000" pitchFamily="65" charset="-120"/>
                <a:ea typeface="標楷體" panose="03000509000000000000" pitchFamily="65" charset="-120"/>
              </a:rPr>
              <a:t>年</a:t>
            </a:r>
            <a:r>
              <a:rPr lang="en-US" altLang="zh-TW" sz="2400" b="1" dirty="0">
                <a:latin typeface="標楷體" panose="03000509000000000000" pitchFamily="65" charset="-120"/>
                <a:ea typeface="標楷體" panose="03000509000000000000" pitchFamily="65" charset="-120"/>
              </a:rPr>
              <a:t>5</a:t>
            </a:r>
            <a:r>
              <a:rPr lang="zh-TW" altLang="en-US" sz="2400" b="1" dirty="0">
                <a:latin typeface="標楷體" panose="03000509000000000000" pitchFamily="65" charset="-120"/>
                <a:ea typeface="標楷體" panose="03000509000000000000" pitchFamily="65" charset="-120"/>
              </a:rPr>
              <a:t>月份第</a:t>
            </a:r>
            <a:r>
              <a:rPr lang="en-US" altLang="zh-TW" sz="2400" b="1" dirty="0">
                <a:latin typeface="標楷體" panose="03000509000000000000" pitchFamily="65" charset="-120"/>
                <a:ea typeface="標楷體" panose="03000509000000000000" pitchFamily="65" charset="-120"/>
              </a:rPr>
              <a:t>2</a:t>
            </a:r>
            <a:r>
              <a:rPr lang="zh-TW" altLang="en-US" sz="2400" b="1" dirty="0">
                <a:latin typeface="標楷體" panose="03000509000000000000" pitchFamily="65" charset="-120"/>
                <a:ea typeface="標楷體" panose="03000509000000000000" pitchFamily="65" charset="-120"/>
              </a:rPr>
              <a:t>次庭長法官聯席會議決議</a:t>
            </a:r>
            <a:endParaRPr lang="en-US" altLang="zh-TW" sz="2400" b="1" dirty="0">
              <a:latin typeface="標楷體" panose="03000509000000000000" pitchFamily="65" charset="-120"/>
              <a:ea typeface="標楷體" panose="03000509000000000000" pitchFamily="65" charset="-120"/>
            </a:endParaRPr>
          </a:p>
          <a:p>
            <a:pPr>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00000"/>
              </a:lnSpc>
            </a:pPr>
            <a:r>
              <a:rPr lang="zh-TW" altLang="en-US" dirty="0">
                <a:latin typeface="標楷體" panose="03000509000000000000" pitchFamily="65" charset="-120"/>
                <a:ea typeface="標楷體" panose="03000509000000000000" pitchFamily="65" charset="-120"/>
              </a:rPr>
              <a:t>課稅構成要件事實實現時，其課稅應以實質經濟事實關係及利益歸屬，暨課稅法律之立法目的為依據，始合於稅捐稽徵法第</a:t>
            </a:r>
            <a:r>
              <a:rPr lang="en-US" altLang="zh-TW" dirty="0">
                <a:latin typeface="標楷體" panose="03000509000000000000" pitchFamily="65" charset="-120"/>
                <a:ea typeface="標楷體" panose="03000509000000000000" pitchFamily="65" charset="-120"/>
              </a:rPr>
              <a:t>12</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所規定實質課稅之公平原則。納稅義務人將股票交付信託，簽訂「本金自益、孳息他益」信託契約，其中以信託契約訂立時確定或可得確定之股利（股息、紅利）為他益信託之標的，由受託人於股利發放後交付受益人，因該股利並非受託人本於信託法所規範管理或處分信託股票之信託本旨而孳生，與遺產及贈與稅法第</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條之</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第</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項係針對信託法規定之信託而為「視為贈與」規範之意旨不合。觀其經濟實質，乃納稅義務人將該股利贈與受益人而假受託人之手以實現，並因於受益人受領時始該當遺產及贈與稅法第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項所規定「他人允受」之要件，而成立該條項規定之贈與，故稽徵機關依遺產及贈與稅法第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項及第</a:t>
            </a:r>
            <a:r>
              <a:rPr lang="en-US" altLang="zh-TW" dirty="0">
                <a:latin typeface="標楷體" panose="03000509000000000000" pitchFamily="65" charset="-120"/>
                <a:ea typeface="標楷體" panose="03000509000000000000" pitchFamily="65" charset="-120"/>
              </a:rPr>
              <a:t>10</a:t>
            </a:r>
            <a:r>
              <a:rPr lang="zh-TW" altLang="en-US" dirty="0">
                <a:latin typeface="標楷體" panose="03000509000000000000" pitchFamily="65" charset="-120"/>
                <a:ea typeface="標楷體" panose="03000509000000000000" pitchFamily="65" charset="-120"/>
              </a:rPr>
              <a:t>條計徵贈與稅，並無不合。至納稅義務人上開行為涉有租稅規避情事者，亦應調整依遺產及贈與稅法第</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條第</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項及第</a:t>
            </a:r>
            <a:r>
              <a:rPr lang="en-US" altLang="zh-TW" dirty="0">
                <a:latin typeface="標楷體" panose="03000509000000000000" pitchFamily="65" charset="-120"/>
                <a:ea typeface="標楷體" panose="03000509000000000000" pitchFamily="65" charset="-120"/>
              </a:rPr>
              <a:t>10</a:t>
            </a:r>
            <a:r>
              <a:rPr lang="zh-TW" altLang="en-US" dirty="0">
                <a:latin typeface="標楷體" panose="03000509000000000000" pitchFamily="65" charset="-120"/>
                <a:ea typeface="標楷體" panose="03000509000000000000" pitchFamily="65" charset="-120"/>
              </a:rPr>
              <a:t>條計徵贈與稅，自不待言。</a:t>
            </a:r>
            <a:endParaRPr lang="en-US" altLang="zh-TW" dirty="0">
              <a:latin typeface="標楷體" panose="03000509000000000000" pitchFamily="65" charset="-120"/>
              <a:ea typeface="標楷體" panose="03000509000000000000" pitchFamily="65" charset="-120"/>
            </a:endParaRPr>
          </a:p>
          <a:p>
            <a:pPr marL="0" indent="0">
              <a:buNone/>
            </a:pPr>
            <a:endParaRPr lang="zh-TW" altLang="en-US" sz="22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189</a:t>
            </a:fld>
            <a:endParaRPr lang="zh-TW" altLang="en-US"/>
          </a:p>
        </p:txBody>
      </p:sp>
    </p:spTree>
    <p:extLst>
      <p:ext uri="{BB962C8B-B14F-4D97-AF65-F5344CB8AC3E}">
        <p14:creationId xmlns:p14="http://schemas.microsoft.com/office/powerpoint/2010/main" val="2093600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6"/>
          <p:cNvGraphicFramePr>
            <a:graphicFrameLocks noGrp="1"/>
          </p:cNvGraphicFramePr>
          <p:nvPr>
            <p:ph idx="1"/>
          </p:nvPr>
        </p:nvGraphicFramePr>
        <p:xfrm>
          <a:off x="1161210" y="654778"/>
          <a:ext cx="4703259" cy="5605344"/>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105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10.47%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490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46</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536</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587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635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682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741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106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41</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a:effectLst/>
                        </a:rPr>
                        <a:t>11.29%</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409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473</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17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488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558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569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79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648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r h="229482">
                <a:tc rowSpan="6">
                  <a:txBody>
                    <a:bodyPr/>
                    <a:lstStyle/>
                    <a:p>
                      <a:pPr algn="ctr" fontAlgn="ctr"/>
                      <a:r>
                        <a:rPr lang="en-US" altLang="zh-TW" sz="1400" u="none" strike="noStrike" dirty="0">
                          <a:effectLst/>
                        </a:rPr>
                        <a:t>107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14.44%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621592795"/>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1595239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355</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1687244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22</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23802391"/>
                  </a:ext>
                </a:extLst>
              </a:tr>
              <a:tr h="229482">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413</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37</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450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727477663"/>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480</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a:effectLst/>
                        </a:rPr>
                        <a:t>44</a:t>
                      </a:r>
                      <a:endParaRPr lang="en-US" altLang="zh-TW"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524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296227"/>
                  </a:ext>
                </a:extLst>
              </a:tr>
            </a:tbl>
          </a:graphicData>
        </a:graphic>
      </p:graphicFrame>
      <p:sp>
        <p:nvSpPr>
          <p:cNvPr id="8" name="文字方塊 7"/>
          <p:cNvSpPr txBox="1"/>
          <p:nvPr/>
        </p:nvSpPr>
        <p:spPr>
          <a:xfrm>
            <a:off x="5941571" y="4693963"/>
            <a:ext cx="6250429" cy="203132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：本表係以</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106</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月</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28</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日納稅者權利保護法施行前後之稅務案件判決結果</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為統計基礎。</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：小計係將年度稅務案件終結總件數扣除裁定駁回、移送管轄、撤回等</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不具代表性之終結件數，並以之作為本次統計之母數。</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3</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：人民勝訴之比例權重為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，部分勝敗及和解之比例權重皆為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0.5</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（因和解</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係徵納雙方各退一步，與部分勝敗之結果雷同）。</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4</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：由於司法統計年報就最高行政法院上訴終結事件，未有以人民勝、敗訴</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為區別基礎之統計數，故本文無法據以列表呈現。</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資料來源：司法統計年報</a:t>
            </a:r>
          </a:p>
        </p:txBody>
      </p:sp>
      <p:graphicFrame>
        <p:nvGraphicFramePr>
          <p:cNvPr id="4" name="內容版面配置區 6"/>
          <p:cNvGraphicFramePr>
            <a:graphicFrameLocks/>
          </p:cNvGraphicFramePr>
          <p:nvPr/>
        </p:nvGraphicFramePr>
        <p:xfrm>
          <a:off x="6318746" y="654778"/>
          <a:ext cx="4703259" cy="3966378"/>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108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24</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4</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28</a:t>
                      </a:r>
                    </a:p>
                  </a:txBody>
                  <a:tcPr marL="9525" marR="9525" marT="9525" marB="0" anchor="ctr">
                    <a:solidFill>
                      <a:schemeClr val="bg1">
                        <a:lumMod val="95000"/>
                      </a:schemeClr>
                    </a:solidFill>
                  </a:tcPr>
                </a:tc>
                <a:tc rowSpan="6">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15.98%</a:t>
                      </a: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242</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33</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275</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dirty="0">
                          <a:effectLst/>
                        </a:rPr>
                        <a:t>和解</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39</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325</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363</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dirty="0">
                          <a:effectLst/>
                        </a:rPr>
                        <a:t>年度稅務案件</a:t>
                      </a:r>
                      <a:br>
                        <a:rPr lang="zh-TW" altLang="en-US" sz="1400" u="none" strike="noStrike" dirty="0">
                          <a:effectLst/>
                        </a:rPr>
                      </a:br>
                      <a:r>
                        <a:rPr lang="zh-TW" altLang="en-US" sz="1400" u="none" strike="noStrike" dirty="0">
                          <a:effectLst/>
                        </a:rPr>
                        <a:t>終結總件數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377</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44</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421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109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16.73%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190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28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218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244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40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284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281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51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332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bl>
          </a:graphicData>
        </a:graphic>
      </p:graphicFrame>
    </p:spTree>
    <p:extLst>
      <p:ext uri="{BB962C8B-B14F-4D97-AF65-F5344CB8AC3E}">
        <p14:creationId xmlns:p14="http://schemas.microsoft.com/office/powerpoint/2010/main" val="692073072"/>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95B0B91-E019-CD49-6E7C-2BB51D0FC5E3}"/>
              </a:ext>
            </a:extLst>
          </p:cNvPr>
          <p:cNvSpPr>
            <a:spLocks noGrp="1"/>
          </p:cNvSpPr>
          <p:nvPr>
            <p:ph type="title"/>
          </p:nvPr>
        </p:nvSpPr>
        <p:spPr>
          <a:xfrm>
            <a:off x="1069848" y="358588"/>
            <a:ext cx="10241280" cy="899583"/>
          </a:xfrm>
        </p:spPr>
        <p:txBody>
          <a:bodyPr>
            <a:normAutofit/>
          </a:bodyPr>
          <a:lstStyle/>
          <a:p>
            <a:r>
              <a:rPr lang="zh-TW" altLang="en-US" sz="2400" b="1" dirty="0"/>
              <a:t>最高行政法院 </a:t>
            </a:r>
            <a:r>
              <a:rPr lang="en-US" altLang="zh-TW" sz="2400" b="1" dirty="0"/>
              <a:t>104 </a:t>
            </a:r>
            <a:r>
              <a:rPr lang="zh-TW" altLang="en-US" sz="2400" b="1" dirty="0"/>
              <a:t>年 </a:t>
            </a:r>
            <a:r>
              <a:rPr lang="en-US" altLang="zh-TW" sz="2400" b="1" dirty="0"/>
              <a:t>7 </a:t>
            </a:r>
            <a:r>
              <a:rPr lang="zh-TW" altLang="en-US" sz="2400" b="1" dirty="0"/>
              <a:t>月份第 </a:t>
            </a:r>
            <a:r>
              <a:rPr lang="en-US" altLang="zh-TW" sz="2400" b="1" dirty="0"/>
              <a:t>2 </a:t>
            </a:r>
            <a:r>
              <a:rPr lang="zh-TW" altLang="en-US" sz="2400" b="1" dirty="0"/>
              <a:t>次庭長法官聯席會議決議</a:t>
            </a:r>
            <a:br>
              <a:rPr lang="zh-TW" altLang="en-US" sz="2400" b="1" dirty="0"/>
            </a:br>
            <a:endParaRPr lang="zh-TW" altLang="en-US" sz="2400" b="1" dirty="0"/>
          </a:p>
        </p:txBody>
      </p:sp>
      <p:sp>
        <p:nvSpPr>
          <p:cNvPr id="3" name="內容版面配置區 2">
            <a:extLst>
              <a:ext uri="{FF2B5EF4-FFF2-40B4-BE49-F238E27FC236}">
                <a16:creationId xmlns:a16="http://schemas.microsoft.com/office/drawing/2014/main" id="{A24113FA-D3E3-B0D2-E143-CE09A9134B34}"/>
              </a:ext>
            </a:extLst>
          </p:cNvPr>
          <p:cNvSpPr>
            <a:spLocks noGrp="1"/>
          </p:cNvSpPr>
          <p:nvPr>
            <p:ph idx="1"/>
          </p:nvPr>
        </p:nvSpPr>
        <p:spPr>
          <a:xfrm>
            <a:off x="880872" y="977154"/>
            <a:ext cx="10247376" cy="5459506"/>
          </a:xfrm>
        </p:spPr>
        <p:txBody>
          <a:bodyPr>
            <a:normAutofit fontScale="92500"/>
          </a:bodyPr>
          <a:lstStyle/>
          <a:p>
            <a:r>
              <a:rPr lang="zh-TW" altLang="en-US" dirty="0"/>
              <a:t>納稅義務人將股票交付信託，簽訂「本金自益、孳息他益」信託契約，其 中以信託契約訂立時確定或可得確定之股利（股息、紅利）為他益信託之 標的，由受託人於股利發放後交付受益人者，觀其經濟實質，乃納稅義務 人將該股利贈與受益人而假受託人之手以實現（本院 </a:t>
            </a:r>
            <a:r>
              <a:rPr lang="en-US" altLang="zh-TW" dirty="0"/>
              <a:t>103 </a:t>
            </a:r>
            <a:r>
              <a:rPr lang="zh-TW" altLang="en-US" dirty="0"/>
              <a:t>年 </a:t>
            </a:r>
            <a:r>
              <a:rPr lang="en-US" altLang="zh-TW" dirty="0"/>
              <a:t>5 </a:t>
            </a:r>
            <a:r>
              <a:rPr lang="zh-TW" altLang="en-US" dirty="0"/>
              <a:t>月份第 </a:t>
            </a:r>
            <a:r>
              <a:rPr lang="en-US" altLang="zh-TW" dirty="0"/>
              <a:t>2 </a:t>
            </a:r>
            <a:r>
              <a:rPr lang="zh-TW" altLang="en-US" dirty="0"/>
              <a:t>次庭長法官聯席會議決議參照）。故稽徵機關將該股利所得及相對應之 扣繳或可扣抵稅額，自受益人轉正歸戶為委託人之所得，併計核課其當年 度之綜合所得稅，於法雖無不合，但受益人原依所得稅法第 </a:t>
            </a:r>
            <a:r>
              <a:rPr lang="en-US" altLang="zh-TW" dirty="0"/>
              <a:t>3 </a:t>
            </a:r>
            <a:r>
              <a:rPr lang="zh-TW" altLang="en-US" dirty="0"/>
              <a:t>條之 </a:t>
            </a:r>
            <a:r>
              <a:rPr lang="en-US" altLang="zh-TW" dirty="0"/>
              <a:t>4 </a:t>
            </a:r>
            <a:r>
              <a:rPr lang="zh-TW" altLang="en-US" dirty="0"/>
              <a:t>第 </a:t>
            </a:r>
            <a:r>
              <a:rPr lang="en-US" altLang="zh-TW" dirty="0"/>
              <a:t>1 </a:t>
            </a:r>
            <a:r>
              <a:rPr lang="zh-TW" altLang="en-US" dirty="0"/>
              <a:t>項規定就他益之孳息被歸課之所得稅，既因租稅客體對租稅主體之 歸屬有誤，滋生溢繳稅額之情形，即應予以退還，而不能視同委託人已履 行此部分稅額的繳納義務，或認此部分的租稅債務已因抵銷、免除或其他 事由而消滅。是稽徵機關於補徵委託人之綜合所得稅時，逕予扣除受益人 所溢繳稅額，顯係混淆不同的權利主體與租稅主體。至於因同一錯誤所滋 生溢退稅額之情形，則屬受益人無股利所得歸戶原因而受退稅利益，應返 還不當得利之問題，並非委託人之租稅債務，稽徵機關以加計受益人所溢 退稅額的方式，向委託人追繳，無異自行將其對於受益人的不當得利返還 請求權轉化成對委託人的租稅債權，顯然欠缺法律依據。從而財政部 </a:t>
            </a:r>
            <a:r>
              <a:rPr lang="en-US" altLang="zh-TW" dirty="0"/>
              <a:t>100 </a:t>
            </a:r>
            <a:r>
              <a:rPr lang="zh-TW" altLang="en-US" dirty="0"/>
              <a:t>年 </a:t>
            </a:r>
            <a:r>
              <a:rPr lang="en-US" altLang="zh-TW" dirty="0"/>
              <a:t>5 </a:t>
            </a:r>
            <a:r>
              <a:rPr lang="zh-TW" altLang="en-US" dirty="0"/>
              <a:t>月 </a:t>
            </a:r>
            <a:r>
              <a:rPr lang="en-US" altLang="zh-TW" dirty="0"/>
              <a:t>6 </a:t>
            </a:r>
            <a:r>
              <a:rPr lang="zh-TW" altLang="en-US" dirty="0"/>
              <a:t>日令釋二、（一）就委託人綜合所得稅之補徵「尚應扣除以 各受益人名義溢繳之稅額，加計以各受益人名義溢退之稅額」部分，違反 租稅法定主義，均非適法。</a:t>
            </a:r>
          </a:p>
        </p:txBody>
      </p:sp>
      <p:sp>
        <p:nvSpPr>
          <p:cNvPr id="4" name="投影片編號版面配置區 3">
            <a:extLst>
              <a:ext uri="{FF2B5EF4-FFF2-40B4-BE49-F238E27FC236}">
                <a16:creationId xmlns:a16="http://schemas.microsoft.com/office/drawing/2014/main" id="{8B8E974B-C180-B25C-8CDC-39894ADEB457}"/>
              </a:ext>
            </a:extLst>
          </p:cNvPr>
          <p:cNvSpPr>
            <a:spLocks noGrp="1"/>
          </p:cNvSpPr>
          <p:nvPr>
            <p:ph type="sldNum" sz="quarter" idx="12"/>
          </p:nvPr>
        </p:nvSpPr>
        <p:spPr/>
        <p:txBody>
          <a:bodyPr/>
          <a:lstStyle/>
          <a:p>
            <a:fld id="{5EC6E32A-7459-448E-9A7A-1D3E04D07DA7}" type="slidenum">
              <a:rPr lang="zh-TW" altLang="en-US" smtClean="0"/>
              <a:pPr/>
              <a:t>190</a:t>
            </a:fld>
            <a:endParaRPr lang="zh-TW" altLang="en-US" dirty="0"/>
          </a:p>
        </p:txBody>
      </p:sp>
    </p:spTree>
    <p:extLst>
      <p:ext uri="{BB962C8B-B14F-4D97-AF65-F5344CB8AC3E}">
        <p14:creationId xmlns:p14="http://schemas.microsoft.com/office/powerpoint/2010/main" val="2562587928"/>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7E2C918-360A-75E8-030E-608C4027BDD7}"/>
              </a:ext>
            </a:extLst>
          </p:cNvPr>
          <p:cNvSpPr>
            <a:spLocks noGrp="1"/>
          </p:cNvSpPr>
          <p:nvPr>
            <p:ph type="title"/>
          </p:nvPr>
        </p:nvSpPr>
        <p:spPr/>
        <p:txBody>
          <a:bodyPr>
            <a:normAutofit/>
          </a:bodyPr>
          <a:lstStyle/>
          <a:p>
            <a:r>
              <a:rPr lang="zh-TW" altLang="zh-TW" sz="2400" b="1" dirty="0">
                <a:effectLst/>
                <a:cs typeface="細明體" panose="02020509000000000000" pitchFamily="49" charset="-120"/>
              </a:rPr>
              <a:t>最高行政法院</a:t>
            </a:r>
            <a:r>
              <a:rPr lang="en-US" altLang="zh-TW" sz="2400" b="1" dirty="0">
                <a:effectLst/>
                <a:cs typeface="細明體" panose="02020509000000000000" pitchFamily="49" charset="-120"/>
              </a:rPr>
              <a:t> 105 </a:t>
            </a:r>
            <a:r>
              <a:rPr lang="zh-TW" altLang="zh-TW" sz="2400" b="1" dirty="0">
                <a:effectLst/>
                <a:cs typeface="細明體" panose="02020509000000000000" pitchFamily="49" charset="-120"/>
              </a:rPr>
              <a:t>年</a:t>
            </a:r>
            <a:r>
              <a:rPr lang="en-US" altLang="zh-TW" sz="2400" b="1" dirty="0">
                <a:effectLst/>
                <a:cs typeface="細明體" panose="02020509000000000000" pitchFamily="49" charset="-120"/>
              </a:rPr>
              <a:t> 6 </a:t>
            </a:r>
            <a:r>
              <a:rPr lang="zh-TW" altLang="zh-TW" sz="2400" b="1" dirty="0">
                <a:effectLst/>
                <a:cs typeface="細明體" panose="02020509000000000000" pitchFamily="49" charset="-120"/>
              </a:rPr>
              <a:t>月份第</a:t>
            </a:r>
            <a:r>
              <a:rPr lang="en-US" altLang="zh-TW" sz="2400" b="1" dirty="0">
                <a:effectLst/>
                <a:cs typeface="細明體" panose="02020509000000000000" pitchFamily="49" charset="-120"/>
              </a:rPr>
              <a:t> 2 </a:t>
            </a:r>
            <a:r>
              <a:rPr lang="zh-TW" altLang="zh-TW" sz="2400" b="1" dirty="0">
                <a:effectLst/>
                <a:cs typeface="細明體" panose="02020509000000000000" pitchFamily="49" charset="-120"/>
              </a:rPr>
              <a:t>次庭長法官聯席會議</a:t>
            </a:r>
            <a:r>
              <a:rPr lang="zh-TW" altLang="en-US" sz="2400" b="1" dirty="0">
                <a:effectLst/>
                <a:cs typeface="細明體" panose="02020509000000000000" pitchFamily="49" charset="-120"/>
              </a:rPr>
              <a:t>決議</a:t>
            </a:r>
            <a:endParaRPr lang="zh-TW" altLang="en-US" sz="2400" b="1" dirty="0"/>
          </a:p>
        </p:txBody>
      </p:sp>
      <p:sp>
        <p:nvSpPr>
          <p:cNvPr id="3" name="內容版面配置區 2">
            <a:extLst>
              <a:ext uri="{FF2B5EF4-FFF2-40B4-BE49-F238E27FC236}">
                <a16:creationId xmlns:a16="http://schemas.microsoft.com/office/drawing/2014/main" id="{7066F5D5-3D2E-2CC9-CA99-31F8D97AB244}"/>
              </a:ext>
            </a:extLst>
          </p:cNvPr>
          <p:cNvSpPr>
            <a:spLocks noGrp="1"/>
          </p:cNvSpPr>
          <p:nvPr>
            <p:ph idx="1"/>
          </p:nvPr>
        </p:nvSpPr>
        <p:spPr>
          <a:xfrm>
            <a:off x="980201" y="1541317"/>
            <a:ext cx="9696764" cy="4731467"/>
          </a:xfrm>
        </p:spPr>
        <p:txBody>
          <a:bodyPr/>
          <a:lstStyle/>
          <a:p>
            <a:r>
              <a:rPr lang="zh-TW" altLang="zh-TW" kern="100" dirty="0">
                <a:effectLst/>
                <a:latin typeface="+mn-ea"/>
                <a:cs typeface="細明體" panose="02020509000000000000" pitchFamily="49" charset="-120"/>
              </a:rPr>
              <a:t>按遺產及贈與稅法第</a:t>
            </a:r>
            <a:r>
              <a:rPr lang="en-US" altLang="zh-TW" kern="100" dirty="0">
                <a:effectLst/>
                <a:latin typeface="+mn-ea"/>
                <a:cs typeface="細明體" panose="02020509000000000000" pitchFamily="49" charset="-120"/>
              </a:rPr>
              <a:t>3</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2</a:t>
            </a:r>
            <a:r>
              <a:rPr lang="zh-TW" altLang="zh-TW" kern="100" dirty="0">
                <a:effectLst/>
                <a:latin typeface="+mn-ea"/>
                <a:cs typeface="細明體" panose="02020509000000000000" pitchFamily="49" charset="-120"/>
              </a:rPr>
              <a:t>第</a:t>
            </a:r>
            <a:r>
              <a:rPr lang="en-US" altLang="zh-TW" kern="100" dirty="0">
                <a:effectLst/>
                <a:latin typeface="+mn-ea"/>
                <a:cs typeface="細明體" panose="02020509000000000000" pitchFamily="49" charset="-120"/>
              </a:rPr>
              <a:t>2</a:t>
            </a:r>
            <a:r>
              <a:rPr lang="zh-TW" altLang="zh-TW" kern="100" dirty="0">
                <a:effectLst/>
                <a:latin typeface="+mn-ea"/>
                <a:cs typeface="細明體" panose="02020509000000000000" pitchFamily="49" charset="-120"/>
              </a:rPr>
              <a:t>項規定：「信託關係存續中受益人死亡時，應就其享有信託利益之權利未領受部分，依本法規定課徵遺產稅。」都市計畫法第</a:t>
            </a:r>
            <a:r>
              <a:rPr lang="en-US" altLang="zh-TW" kern="100" dirty="0">
                <a:effectLst/>
                <a:latin typeface="+mn-ea"/>
                <a:cs typeface="細明體" panose="02020509000000000000" pitchFamily="49" charset="-120"/>
              </a:rPr>
              <a:t>50</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1</a:t>
            </a:r>
            <a:r>
              <a:rPr lang="zh-TW" altLang="zh-TW" kern="100" dirty="0">
                <a:effectLst/>
                <a:latin typeface="+mn-ea"/>
                <a:cs typeface="細明體" panose="02020509000000000000" pitchFamily="49" charset="-120"/>
              </a:rPr>
              <a:t>固規定公共設施保留地因繼承而移轉者，免徵遺產稅，惟被繼承人死亡時，所遺以公共設施保留地為信託財產而尚未領受之信託利益，其繼承人所繼承之遺產標的為享有信託利益之權利，而非公共設施保留地，自無適用都市計畫法第</a:t>
            </a:r>
            <a:r>
              <a:rPr lang="en-US" altLang="zh-TW" kern="100" dirty="0">
                <a:effectLst/>
                <a:latin typeface="+mn-ea"/>
                <a:cs typeface="細明體" panose="02020509000000000000" pitchFamily="49" charset="-120"/>
              </a:rPr>
              <a:t>50</a:t>
            </a:r>
            <a:r>
              <a:rPr lang="zh-TW" altLang="zh-TW" kern="100" dirty="0">
                <a:effectLst/>
                <a:latin typeface="+mn-ea"/>
                <a:cs typeface="細明體" panose="02020509000000000000" pitchFamily="49" charset="-120"/>
              </a:rPr>
              <a:t>條之</a:t>
            </a:r>
            <a:r>
              <a:rPr lang="en-US" altLang="zh-TW" kern="100" dirty="0">
                <a:effectLst/>
                <a:latin typeface="+mn-ea"/>
                <a:cs typeface="細明體" panose="02020509000000000000" pitchFamily="49" charset="-120"/>
              </a:rPr>
              <a:t>1</a:t>
            </a:r>
            <a:r>
              <a:rPr lang="zh-TW" altLang="zh-TW" kern="100" dirty="0">
                <a:effectLst/>
                <a:latin typeface="+mn-ea"/>
                <a:cs typeface="細明體" panose="02020509000000000000" pitchFamily="49" charset="-120"/>
              </a:rPr>
              <a:t>規定，免徵遺產稅之餘地。</a:t>
            </a:r>
            <a:endParaRPr lang="zh-TW" altLang="zh-TW" kern="100" dirty="0">
              <a:effectLst/>
              <a:latin typeface="+mn-ea"/>
              <a:cs typeface="Courier New" panose="02070309020205020404" pitchFamily="49" charset="0"/>
            </a:endParaRPr>
          </a:p>
          <a:p>
            <a:endParaRPr lang="zh-TW" altLang="en-US" dirty="0"/>
          </a:p>
        </p:txBody>
      </p:sp>
      <p:sp>
        <p:nvSpPr>
          <p:cNvPr id="4" name="投影片編號版面配置區 3">
            <a:extLst>
              <a:ext uri="{FF2B5EF4-FFF2-40B4-BE49-F238E27FC236}">
                <a16:creationId xmlns:a16="http://schemas.microsoft.com/office/drawing/2014/main" id="{2A53ACAB-33A3-90E7-12F5-F785E70BF958}"/>
              </a:ext>
            </a:extLst>
          </p:cNvPr>
          <p:cNvSpPr>
            <a:spLocks noGrp="1"/>
          </p:cNvSpPr>
          <p:nvPr>
            <p:ph type="sldNum" sz="quarter" idx="12"/>
          </p:nvPr>
        </p:nvSpPr>
        <p:spPr/>
        <p:txBody>
          <a:bodyPr/>
          <a:lstStyle/>
          <a:p>
            <a:fld id="{5EC6E32A-7459-448E-9A7A-1D3E04D07DA7}" type="slidenum">
              <a:rPr lang="zh-TW" altLang="en-US" smtClean="0"/>
              <a:pPr/>
              <a:t>191</a:t>
            </a:fld>
            <a:endParaRPr lang="zh-TW" altLang="en-US" dirty="0"/>
          </a:p>
        </p:txBody>
      </p:sp>
    </p:spTree>
    <p:extLst>
      <p:ext uri="{BB962C8B-B14F-4D97-AF65-F5344CB8AC3E}">
        <p14:creationId xmlns:p14="http://schemas.microsoft.com/office/powerpoint/2010/main" val="2675824178"/>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案例分析三</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117</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租稅規避之調整是否影響該非常規交易行為之私法效果？</a:t>
            </a:r>
            <a:endParaRPr lang="en-US" altLang="zh-TW" sz="9600" b="1" dirty="0">
              <a:latin typeface="標楷體" panose="03000509000000000000" pitchFamily="65" charset="-120"/>
            </a:endParaRPr>
          </a:p>
          <a:p>
            <a:pPr marL="0" indent="0" hangingPunct="0">
              <a:lnSpc>
                <a:spcPct val="100000"/>
              </a:lnSpc>
              <a:buNone/>
            </a:pPr>
            <a:endParaRPr lang="en-US" altLang="zh-TW" sz="3200" b="1" dirty="0">
              <a:latin typeface="標楷體" panose="03000509000000000000" pitchFamily="65" charset="-120"/>
              <a:ea typeface="標楷體" panose="03000509000000000000" pitchFamily="65" charset="-120"/>
            </a:endParaRPr>
          </a:p>
          <a:p>
            <a:pPr hangingPunct="0">
              <a:lnSpc>
                <a:spcPct val="100000"/>
              </a:lnSpc>
            </a:pP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zh-TW" altLang="en-US" sz="8000" dirty="0">
                <a:latin typeface="標楷體" panose="03000509000000000000" pitchFamily="65" charset="-120"/>
                <a:ea typeface="標楷體" panose="03000509000000000000" pitchFamily="65" charset="-120"/>
              </a:rPr>
              <a:t>乙之母即被繼承人丙於</a:t>
            </a:r>
            <a:r>
              <a:rPr lang="en-US" altLang="zh-TW" sz="8000" dirty="0">
                <a:latin typeface="標楷體" panose="03000509000000000000" pitchFamily="65" charset="-120"/>
                <a:ea typeface="標楷體" panose="03000509000000000000" pitchFamily="65" charset="-120"/>
              </a:rPr>
              <a:t>102</a:t>
            </a:r>
            <a:r>
              <a:rPr lang="zh-TW" altLang="en-US" sz="8000" dirty="0">
                <a:latin typeface="標楷體" panose="03000509000000000000" pitchFamily="65" charset="-120"/>
                <a:ea typeface="標楷體" panose="03000509000000000000" pitchFamily="65" charset="-120"/>
              </a:rPr>
              <a:t>年</a:t>
            </a:r>
            <a:r>
              <a:rPr lang="en-US" altLang="zh-TW" sz="8000" dirty="0">
                <a:latin typeface="標楷體" panose="03000509000000000000" pitchFamily="65" charset="-120"/>
                <a:ea typeface="標楷體" panose="03000509000000000000" pitchFamily="65" charset="-120"/>
              </a:rPr>
              <a:t>3</a:t>
            </a:r>
            <a:r>
              <a:rPr lang="zh-TW" altLang="en-US" sz="8000" dirty="0">
                <a:latin typeface="標楷體" panose="03000509000000000000" pitchFamily="65" charset="-120"/>
                <a:ea typeface="標楷體" panose="03000509000000000000" pitchFamily="65" charset="-120"/>
              </a:rPr>
              <a:t>月</a:t>
            </a:r>
            <a:r>
              <a:rPr lang="en-US" altLang="zh-TW" sz="8000" dirty="0">
                <a:latin typeface="標楷體" panose="03000509000000000000" pitchFamily="65" charset="-120"/>
                <a:ea typeface="標楷體" panose="03000509000000000000" pitchFamily="65" charset="-120"/>
              </a:rPr>
              <a:t>6</a:t>
            </a:r>
            <a:r>
              <a:rPr lang="zh-TW" altLang="en-US" sz="8000" dirty="0">
                <a:latin typeface="標楷體" panose="03000509000000000000" pitchFamily="65" charset="-120"/>
                <a:ea typeface="標楷體" panose="03000509000000000000" pitchFamily="65" charset="-120"/>
              </a:rPr>
              <a:t>日死亡，乙於同年</a:t>
            </a:r>
            <a:r>
              <a:rPr lang="en-US" altLang="zh-TW" sz="8000" dirty="0">
                <a:latin typeface="標楷體" panose="03000509000000000000" pitchFamily="65" charset="-120"/>
                <a:ea typeface="標楷體" panose="03000509000000000000" pitchFamily="65" charset="-120"/>
              </a:rPr>
              <a:t>7</a:t>
            </a:r>
            <a:r>
              <a:rPr lang="zh-TW" altLang="en-US" sz="8000" dirty="0">
                <a:latin typeface="標楷體" panose="03000509000000000000" pitchFamily="65" charset="-120"/>
                <a:ea typeface="標楷體" panose="03000509000000000000" pitchFamily="65" charset="-120"/>
              </a:rPr>
              <a:t>月</a:t>
            </a:r>
            <a:r>
              <a:rPr lang="en-US" altLang="zh-TW" sz="8000" dirty="0">
                <a:latin typeface="標楷體" panose="03000509000000000000" pitchFamily="65" charset="-120"/>
                <a:ea typeface="標楷體" panose="03000509000000000000" pitchFamily="65" charset="-120"/>
              </a:rPr>
              <a:t>2</a:t>
            </a:r>
            <a:r>
              <a:rPr lang="zh-TW" altLang="en-US" sz="8000" dirty="0">
                <a:latin typeface="標楷體" panose="03000509000000000000" pitchFamily="65" charset="-120"/>
                <a:ea typeface="標楷體" panose="03000509000000000000" pitchFamily="65" charset="-120"/>
              </a:rPr>
              <a:t>日辦理遺產稅</a:t>
            </a:r>
            <a:r>
              <a:rPr lang="zh-TW" altLang="en-US" sz="8000" dirty="0">
                <a:latin typeface="標楷體" panose="03000509000000000000" pitchFamily="65" charset="-120"/>
              </a:rPr>
              <a:t>申報，案經稅局依查得資料核定，除發單補徵應納稅額外，並就漏報遺產中屬應稅應罰部分，處以罰鍰。乙就核定遺產總額中之投資</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a:t>
            </a:r>
            <a:r>
              <a:rPr lang="en-US" altLang="zh-TW" sz="8000" dirty="0">
                <a:latin typeface="標楷體" panose="03000509000000000000" pitchFamily="65" charset="-120"/>
              </a:rPr>
              <a:t>75,865,827</a:t>
            </a:r>
            <a:r>
              <a:rPr lang="zh-TW" altLang="en-US" sz="8000" dirty="0">
                <a:latin typeface="標楷體" panose="03000509000000000000" pitchFamily="65" charset="-120"/>
              </a:rPr>
              <a:t>元及罰鍰部分不服，復查時獲追減</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a:t>
            </a:r>
            <a:r>
              <a:rPr lang="en-US" altLang="zh-TW" sz="8000" dirty="0">
                <a:latin typeface="標楷體" panose="03000509000000000000" pitchFamily="65" charset="-120"/>
              </a:rPr>
              <a:t>812,921</a:t>
            </a:r>
            <a:r>
              <a:rPr lang="zh-TW" altLang="en-US" sz="8000" dirty="0">
                <a:latin typeface="標楷體" panose="03000509000000000000" pitchFamily="65" charset="-120"/>
              </a:rPr>
              <a:t>元，其餘復查駁回。乙續提訴願，遭決定駁回後，就遺產總額中屬應稅免罰之遺產即投資</a:t>
            </a:r>
            <a:r>
              <a:rPr lang="en-US" altLang="zh-TW" sz="8000" dirty="0">
                <a:latin typeface="標楷體" panose="03000509000000000000" pitchFamily="65" charset="-120"/>
              </a:rPr>
              <a:t>B</a:t>
            </a:r>
            <a:r>
              <a:rPr lang="zh-TW" altLang="en-US" sz="8000" dirty="0">
                <a:latin typeface="標楷體" panose="03000509000000000000" pitchFamily="65" charset="-120"/>
              </a:rPr>
              <a:t>公司股票價值部分，提行政訴訟，經原審法院判決駁回後，遂提起上訴。嗣經最高行政法院判決廢棄原判決，並撤銷訴願決定及原處分（即復查決定）不利乙部分。</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192</a:t>
            </a:fld>
            <a:endParaRPr lang="zh-TW" altLang="en-US"/>
          </a:p>
        </p:txBody>
      </p:sp>
    </p:spTree>
    <p:extLst>
      <p:ext uri="{BB962C8B-B14F-4D97-AF65-F5344CB8AC3E}">
        <p14:creationId xmlns:p14="http://schemas.microsoft.com/office/powerpoint/2010/main" val="1538253743"/>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en-US" altLang="zh-TW" sz="9600" dirty="0">
                <a:latin typeface="標楷體" panose="03000509000000000000" pitchFamily="65" charset="-120"/>
              </a:rPr>
              <a:t>—</a:t>
            </a:r>
            <a:r>
              <a:rPr lang="zh-TW" altLang="en-US" sz="9600" dirty="0">
                <a:latin typeface="標楷體" panose="03000509000000000000" pitchFamily="65" charset="-120"/>
              </a:rPr>
              <a:t>就被繼承人於</a:t>
            </a:r>
            <a:r>
              <a:rPr lang="en-US" altLang="zh-TW" sz="9600" dirty="0">
                <a:latin typeface="標楷體" panose="03000509000000000000" pitchFamily="65" charset="-120"/>
              </a:rPr>
              <a:t>95</a:t>
            </a:r>
            <a:r>
              <a:rPr lang="zh-TW" altLang="en-US" sz="9600" dirty="0">
                <a:latin typeface="標楷體" panose="03000509000000000000" pitchFamily="65" charset="-120"/>
              </a:rPr>
              <a:t>至</a:t>
            </a:r>
            <a:r>
              <a:rPr lang="en-US" altLang="zh-TW" sz="9600" dirty="0">
                <a:latin typeface="標楷體" panose="03000509000000000000" pitchFamily="65" charset="-120"/>
              </a:rPr>
              <a:t>101</a:t>
            </a:r>
            <a:r>
              <a:rPr lang="zh-TW" altLang="en-US" sz="9600" dirty="0">
                <a:latin typeface="標楷體" panose="03000509000000000000" pitchFamily="65" charset="-120"/>
              </a:rPr>
              <a:t>年度將投資</a:t>
            </a:r>
            <a:r>
              <a:rPr lang="en-US" altLang="zh-TW" sz="9600" dirty="0">
                <a:latin typeface="標楷體" panose="03000509000000000000" pitchFamily="65" charset="-120"/>
              </a:rPr>
              <a:t>B</a:t>
            </a:r>
            <a:r>
              <a:rPr lang="zh-TW" altLang="en-US" sz="9600" dirty="0">
                <a:latin typeface="標楷體" panose="03000509000000000000" pitchFamily="65" charset="-120"/>
              </a:rPr>
              <a:t>公司之股權移轉予</a:t>
            </a:r>
            <a:r>
              <a:rPr lang="en-US" altLang="zh-TW" sz="9600">
                <a:latin typeface="標楷體" panose="03000509000000000000" pitchFamily="65" charset="-120"/>
              </a:rPr>
              <a:t>C</a:t>
            </a:r>
            <a:r>
              <a:rPr lang="zh-TW" altLang="en-US" sz="9600">
                <a:latin typeface="標楷體" panose="03000509000000000000" pitchFamily="65" charset="-120"/>
              </a:rPr>
              <a:t>公司       </a:t>
            </a:r>
            <a:endParaRPr lang="en-US" altLang="zh-TW" sz="9600" dirty="0">
              <a:latin typeface="標楷體" panose="03000509000000000000" pitchFamily="65" charset="-120"/>
            </a:endParaRPr>
          </a:p>
          <a:p>
            <a:pPr lvl="1" algn="l" hangingPunct="0">
              <a:lnSpc>
                <a:spcPct val="120000"/>
              </a:lnSpc>
              <a:buNone/>
            </a:pPr>
            <a:r>
              <a:rPr lang="en-US" altLang="zh-TW" sz="9600">
                <a:latin typeface="標楷體" panose="03000509000000000000" pitchFamily="65" charset="-120"/>
              </a:rPr>
              <a:t>           </a:t>
            </a:r>
            <a:r>
              <a:rPr lang="zh-TW" altLang="en-US" sz="9600">
                <a:latin typeface="標楷體" panose="03000509000000000000" pitchFamily="65" charset="-120"/>
              </a:rPr>
              <a:t>部分</a:t>
            </a:r>
            <a:r>
              <a:rPr lang="zh-TW" altLang="en-US" sz="9600" dirty="0">
                <a:latin typeface="標楷體" panose="03000509000000000000" pitchFamily="65" charset="-120"/>
              </a:rPr>
              <a:t>。</a:t>
            </a:r>
            <a:endParaRPr lang="en-US" altLang="zh-TW" sz="9600" dirty="0">
              <a:latin typeface="標楷體" panose="03000509000000000000" pitchFamily="65" charset="-120"/>
              <a:ea typeface="標楷體" panose="03000509000000000000" pitchFamily="65" charset="-120"/>
            </a:endParaRPr>
          </a:p>
          <a:p>
            <a:pPr lvl="2" hangingPunct="0">
              <a:lnSpc>
                <a:spcPct val="120000"/>
              </a:lnSpc>
            </a:pPr>
            <a:r>
              <a:rPr lang="zh-TW" altLang="en-US" sz="8000" dirty="0">
                <a:latin typeface="標楷體" panose="03000509000000000000" pitchFamily="65" charset="-120"/>
              </a:rPr>
              <a:t>租稅規避係納稅義務人利用合法並屬真意的法律形式，組合一連串的法律行為或事實行為，繞過依據其經濟目的本應採取的通常法律形式（稅捐立法者係依此種通常法律形式規範其稅捐上之法律效果），藉以規避或減少納稅義務而獲得租稅利益，此非常規行為經評價結果，係屬濫用法律形成的自由，成為租稅規避行為。為解決因上開安排導致法律上歸屬名義人與經濟上實質享有人不一致的情形，基於實質課稅之公平原則，而於租稅法律之解釋上認為稅捐機關得以經濟上實質取得利益者為課稅對象，乃明文規定稅捐機關得按交易常規或依查得資料調整課稅。惟此稅法上的調整並未變動納稅義務人所為非常規行為之私法上法律效果及其所形成之私法秩序，該等行為之私法上法律效果及其法秩序仍應依相關私法規定定之。原判決以被繼承人移轉系爭股票予</a:t>
            </a:r>
            <a:r>
              <a:rPr lang="en-US" altLang="zh-TW" sz="8000" dirty="0">
                <a:latin typeface="標楷體" panose="03000509000000000000" pitchFamily="65" charset="-120"/>
              </a:rPr>
              <a:t>C</a:t>
            </a:r>
            <a:r>
              <a:rPr lang="zh-TW" altLang="en-US" sz="8000" dirty="0">
                <a:latin typeface="標楷體" panose="03000509000000000000" pitchFamily="65" charset="-120"/>
              </a:rPr>
              <a:t>公司是屬租稅規避行為（規避其個人綜合所得之營利所得），即謂該租稅規避行為於稅法上基於實質課稅原則而為回溯性調整後，在稅法上即「擬制」為被繼承人生前交易行為不存在云云，核其所表示之法律見解容有違誤。</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193</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76843416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2" hangingPunct="0">
              <a:lnSpc>
                <a:spcPct val="100000"/>
              </a:lnSpc>
            </a:pPr>
            <a:r>
              <a:rPr lang="zh-TW" altLang="en-US" sz="2000" dirty="0"/>
              <a:t>被繼承人並無稅局所稱基於規避遺產稅之意圖而為租稅規避行為的情形，且被繼承人將系爭股票移轉予</a:t>
            </a:r>
            <a:r>
              <a:rPr lang="en-US" altLang="zh-TW" sz="2000" dirty="0"/>
              <a:t>C</a:t>
            </a:r>
            <a:r>
              <a:rPr lang="zh-TW" altLang="en-US" sz="2000" dirty="0"/>
              <a:t>公司的安排，係為規避其個人綜合所得之高額稅負，不得僅因被繼承人於</a:t>
            </a:r>
            <a:r>
              <a:rPr lang="en-US" altLang="zh-TW" sz="2000" dirty="0"/>
              <a:t>95</a:t>
            </a:r>
            <a:r>
              <a:rPr lang="zh-TW" altLang="en-US" sz="2000" dirty="0"/>
              <a:t>年</a:t>
            </a:r>
            <a:r>
              <a:rPr lang="en-US" altLang="zh-TW" sz="2000" dirty="0"/>
              <a:t>5</a:t>
            </a:r>
            <a:r>
              <a:rPr lang="zh-TW" altLang="en-US" sz="2000" dirty="0"/>
              <a:t>月</a:t>
            </a:r>
            <a:r>
              <a:rPr lang="en-US" altLang="zh-TW" sz="2000" dirty="0"/>
              <a:t>15</a:t>
            </a:r>
            <a:r>
              <a:rPr lang="zh-TW" altLang="en-US" sz="2000" dirty="0"/>
              <a:t>日設立</a:t>
            </a:r>
            <a:r>
              <a:rPr lang="en-US" altLang="zh-TW" sz="2000" dirty="0"/>
              <a:t>C</a:t>
            </a:r>
            <a:r>
              <a:rPr lang="zh-TW" altLang="en-US" sz="2000" dirty="0"/>
              <a:t>公司並開始移轉系爭股票後，發現罹患肝癌，而於</a:t>
            </a:r>
            <a:r>
              <a:rPr lang="en-US" altLang="zh-TW" sz="2000" dirty="0"/>
              <a:t>95</a:t>
            </a:r>
            <a:r>
              <a:rPr lang="zh-TW" altLang="en-US" sz="2000" dirty="0"/>
              <a:t>年底至</a:t>
            </a:r>
            <a:r>
              <a:rPr lang="en-US" altLang="zh-TW" sz="2000" dirty="0"/>
              <a:t>101</a:t>
            </a:r>
            <a:r>
              <a:rPr lang="zh-TW" altLang="en-US" sz="2000" dirty="0"/>
              <a:t>年間進行持續長達</a:t>
            </a:r>
            <a:r>
              <a:rPr lang="en-US" altLang="zh-TW" sz="2000" dirty="0"/>
              <a:t>6</a:t>
            </a:r>
            <a:r>
              <a:rPr lang="zh-TW" altLang="en-US" sz="2000" dirty="0"/>
              <a:t>年之治療，即認其有預為規避遺產稅之意圖與安排，且被繼承人縱有糖尿病、高血壓、缺血性心臟病等慢性疾病，並無致命之緊急危難，稅局主張被繼承人就其病史應較一般人對死亡的來到容易預測，其藉由形式上股權移轉除可規避高額之綜合所得稅，亦可減少被繼承人未來之遺產，進而規避遺產稅負，乃臆測之詞，不足採信。準此，被繼承人移轉系爭股票予</a:t>
            </a:r>
            <a:r>
              <a:rPr lang="en-US" altLang="zh-TW" sz="2000" dirty="0"/>
              <a:t>C</a:t>
            </a:r>
            <a:r>
              <a:rPr lang="zh-TW" altLang="en-US" sz="2000" dirty="0"/>
              <a:t>公司，既非屬為規避遺產稅之租稅規避行為，即無於遺產稅核課時適用稅捐稽徵法第</a:t>
            </a:r>
            <a:r>
              <a:rPr lang="en-US" altLang="zh-TW" sz="2000" dirty="0"/>
              <a:t>12</a:t>
            </a:r>
            <a:r>
              <a:rPr lang="zh-TW" altLang="en-US" sz="2000" dirty="0"/>
              <a:t>條之</a:t>
            </a:r>
            <a:r>
              <a:rPr lang="en-US" altLang="zh-TW" sz="2000" dirty="0"/>
              <a:t>1</a:t>
            </a:r>
            <a:r>
              <a:rPr lang="zh-TW" altLang="en-US" sz="2000" dirty="0"/>
              <a:t>第</a:t>
            </a:r>
            <a:r>
              <a:rPr lang="en-US" altLang="zh-TW" sz="2000" dirty="0"/>
              <a:t>3</a:t>
            </a:r>
            <a:r>
              <a:rPr lang="zh-TW" altLang="en-US" sz="2000" dirty="0"/>
              <a:t>項及第</a:t>
            </a:r>
            <a:r>
              <a:rPr lang="en-US" altLang="zh-TW" sz="2000" dirty="0"/>
              <a:t>6</a:t>
            </a:r>
            <a:r>
              <a:rPr lang="zh-TW" altLang="en-US" sz="2000" dirty="0"/>
              <a:t>項規定予以調整可言。</a:t>
            </a:r>
            <a:endParaRPr lang="en-US" altLang="zh-TW" sz="20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194</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420773189"/>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440733"/>
            <a:ext cx="10058400" cy="5014388"/>
          </a:xfrm>
        </p:spPr>
        <p:txBody>
          <a:bodyPr>
            <a:normAutofit/>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2" hangingPunct="0">
              <a:lnSpc>
                <a:spcPct val="100000"/>
              </a:lnSpc>
            </a:pPr>
            <a:r>
              <a:rPr lang="zh-TW" altLang="en-US" sz="2000" dirty="0"/>
              <a:t>被繼承人因出售而移轉系爭股票予</a:t>
            </a:r>
            <a:r>
              <a:rPr lang="en-US" altLang="zh-TW" sz="2000" dirty="0"/>
              <a:t>C</a:t>
            </a:r>
            <a:r>
              <a:rPr lang="zh-TW" altLang="en-US" sz="2000" dirty="0"/>
              <a:t>公司，該出售、移轉行為並未經原判決認定有虛偽或非出於真意的情形，甚且另案確定判決就此特別指明：「原告（按即乙，下同）與母親丙之所以設立</a:t>
            </a:r>
            <a:r>
              <a:rPr lang="en-US" altLang="zh-TW" sz="2000" dirty="0"/>
              <a:t>C</a:t>
            </a:r>
            <a:r>
              <a:rPr lang="zh-TW" altLang="en-US" sz="2000" dirty="0"/>
              <a:t>公司，即在利用該公司操作個人持有之</a:t>
            </a:r>
            <a:r>
              <a:rPr lang="en-US" altLang="zh-TW" sz="2000" dirty="0"/>
              <a:t>B</a:t>
            </a:r>
            <a:r>
              <a:rPr lang="zh-TW" altLang="en-US" sz="2000" dirty="0"/>
              <a:t>公司股份，達到隱藏性盈餘分配之結果，故被告（按即稅局）所稱虛偽安排，意在原告與其母親以一連串的行為，濫用法律形成，達成規避稅捐之經濟效果，尚非指其是從事自始當然無效之通謀虛偽意思表示行為」。此外，依稅局製作之「乙及被繼承人移轉</a:t>
            </a:r>
            <a:r>
              <a:rPr lang="en-US" altLang="zh-TW" sz="2000" dirty="0"/>
              <a:t>B</a:t>
            </a:r>
            <a:r>
              <a:rPr lang="zh-TW" altLang="en-US" sz="2000" dirty="0"/>
              <a:t>股權之時序表及</a:t>
            </a:r>
            <a:r>
              <a:rPr lang="en-US" altLang="zh-TW" sz="2000" dirty="0"/>
              <a:t>C</a:t>
            </a:r>
            <a:r>
              <a:rPr lang="zh-TW" altLang="en-US" sz="2000" dirty="0"/>
              <a:t>公司歷年以獲配</a:t>
            </a:r>
            <a:r>
              <a:rPr lang="en-US" altLang="zh-TW" sz="2000" dirty="0"/>
              <a:t>B</a:t>
            </a:r>
            <a:r>
              <a:rPr lang="zh-TW" altLang="en-US" sz="2000" dirty="0"/>
              <a:t>股利沖抵其他應付款及股東往來之時序表」所示，</a:t>
            </a:r>
            <a:r>
              <a:rPr lang="en-US" altLang="zh-TW" sz="2000" dirty="0"/>
              <a:t>C</a:t>
            </a:r>
            <a:r>
              <a:rPr lang="zh-TW" altLang="en-US" sz="2000" dirty="0"/>
              <a:t>公司就系爭股票買賣價款已於</a:t>
            </a:r>
            <a:r>
              <a:rPr lang="en-US" altLang="zh-TW" sz="2000" dirty="0"/>
              <a:t>101</a:t>
            </a:r>
            <a:r>
              <a:rPr lang="zh-TW" altLang="en-US" sz="2000" dirty="0"/>
              <a:t>年</a:t>
            </a:r>
            <a:r>
              <a:rPr lang="en-US" altLang="zh-TW" sz="2000" dirty="0"/>
              <a:t>5</a:t>
            </a:r>
            <a:r>
              <a:rPr lang="zh-TW" altLang="en-US" sz="2000" dirty="0"/>
              <a:t>月</a:t>
            </a:r>
            <a:r>
              <a:rPr lang="en-US" altLang="zh-TW" sz="2000" dirty="0"/>
              <a:t>18</a:t>
            </a:r>
            <a:r>
              <a:rPr lang="zh-TW" altLang="en-US" sz="2000" dirty="0"/>
              <a:t>日全數給付完畢。是系爭股票既經被繼承人於其生前出售並移轉予</a:t>
            </a:r>
            <a:r>
              <a:rPr lang="en-US" altLang="zh-TW" sz="2000" dirty="0"/>
              <a:t>C</a:t>
            </a:r>
            <a:r>
              <a:rPr lang="zh-TW" altLang="en-US" sz="2000" dirty="0"/>
              <a:t>公司，</a:t>
            </a:r>
            <a:r>
              <a:rPr lang="en-US" altLang="zh-TW" sz="2000" dirty="0"/>
              <a:t>C</a:t>
            </a:r>
            <a:r>
              <a:rPr lang="zh-TW" altLang="en-US" sz="2000" dirty="0"/>
              <a:t>公司亦將系爭股票買賣價款全數給付完畢，即非屬被繼承人之財產，於被繼承人死亡時亦非其遺產，自非本件遺產稅之課稅客體。</a:t>
            </a: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195</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150759136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案例分析四</a:t>
            </a:r>
          </a:p>
        </p:txBody>
      </p:sp>
      <p:sp>
        <p:nvSpPr>
          <p:cNvPr id="3" name="內容版面配置區 2"/>
          <p:cNvSpPr>
            <a:spLocks noGrp="1"/>
          </p:cNvSpPr>
          <p:nvPr>
            <p:ph idx="1"/>
          </p:nvPr>
        </p:nvSpPr>
        <p:spPr>
          <a:xfrm>
            <a:off x="869576" y="1165411"/>
            <a:ext cx="9941859" cy="5325035"/>
          </a:xfrm>
        </p:spPr>
        <p:txBody>
          <a:bodyPr>
            <a:normAutofit fontScale="25000" lnSpcReduction="20000"/>
          </a:bodyPr>
          <a:lstStyle/>
          <a:p>
            <a:pPr algn="l" hangingPunct="0">
              <a:lnSpc>
                <a:spcPct val="100000"/>
              </a:lnSpc>
            </a:pPr>
            <a:r>
              <a:rPr lang="zh-TW" altLang="en-US" sz="9600" b="1" dirty="0">
                <a:latin typeface="標楷體" panose="03000509000000000000" pitchFamily="65" charset="-120"/>
              </a:rPr>
              <a:t>最高行政法院</a:t>
            </a:r>
            <a:r>
              <a:rPr lang="en-US" altLang="zh-TW" sz="9600" b="1" dirty="0">
                <a:latin typeface="標楷體" panose="03000509000000000000" pitchFamily="65" charset="-120"/>
              </a:rPr>
              <a:t>109</a:t>
            </a:r>
            <a:r>
              <a:rPr lang="zh-TW" altLang="en-US" sz="9600" b="1" dirty="0">
                <a:latin typeface="標楷體" panose="03000509000000000000" pitchFamily="65" charset="-120"/>
              </a:rPr>
              <a:t>年度判字第</a:t>
            </a:r>
            <a:r>
              <a:rPr lang="en-US" altLang="zh-TW" sz="9600" b="1" dirty="0">
                <a:latin typeface="標楷體" panose="03000509000000000000" pitchFamily="65" charset="-120"/>
              </a:rPr>
              <a:t>212</a:t>
            </a:r>
            <a:r>
              <a:rPr lang="zh-TW" altLang="en-US" sz="9600" b="1" dirty="0">
                <a:latin typeface="標楷體" panose="03000509000000000000" pitchFamily="65" charset="-120"/>
              </a:rPr>
              <a:t>號判決</a:t>
            </a:r>
            <a:endParaRPr lang="en-US" altLang="zh-TW" sz="9600" b="1" dirty="0">
              <a:latin typeface="標楷體" panose="03000509000000000000" pitchFamily="65" charset="-120"/>
            </a:endParaRPr>
          </a:p>
          <a:p>
            <a:pPr marL="0" indent="0" algn="l" hangingPunct="0">
              <a:lnSpc>
                <a:spcPct val="100000"/>
              </a:lnSpc>
              <a:buNone/>
            </a:pPr>
            <a:r>
              <a:rPr lang="zh-TW" altLang="en-US" sz="9600" b="1" dirty="0">
                <a:latin typeface="標楷體" panose="03000509000000000000" pitchFamily="65" charset="-120"/>
              </a:rPr>
              <a:t> </a:t>
            </a:r>
            <a:r>
              <a:rPr lang="en-US" altLang="zh-TW" sz="9600" b="1" dirty="0">
                <a:latin typeface="標楷體" panose="03000509000000000000" pitchFamily="65" charset="-120"/>
              </a:rPr>
              <a:t>——</a:t>
            </a:r>
            <a:r>
              <a:rPr lang="zh-TW" altLang="en-US" sz="9600" b="1" dirty="0">
                <a:latin typeface="標楷體" panose="03000509000000000000" pitchFamily="65" charset="-120"/>
              </a:rPr>
              <a:t>申請延期給付財差請求權金額之財產時，特殊原因之認定？</a:t>
            </a:r>
            <a:br>
              <a:rPr lang="zh-TW" altLang="en-US" sz="9600" b="1" dirty="0">
                <a:latin typeface="標楷體" panose="03000509000000000000" pitchFamily="65" charset="-120"/>
              </a:rPr>
            </a:b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r>
              <a:rPr lang="zh-TW" altLang="en-US" sz="8800" dirty="0">
                <a:latin typeface="標楷體" panose="03000509000000000000" pitchFamily="65" charset="-120"/>
              </a:rPr>
              <a:t>辛之父於</a:t>
            </a:r>
            <a:r>
              <a:rPr lang="en-US" altLang="zh-TW" sz="8800" dirty="0">
                <a:latin typeface="標楷體" panose="03000509000000000000" pitchFamily="65" charset="-120"/>
              </a:rPr>
              <a:t>88</a:t>
            </a:r>
            <a:r>
              <a:rPr lang="zh-TW" altLang="en-US" sz="8800" dirty="0">
                <a:latin typeface="標楷體" panose="03000509000000000000" pitchFamily="65" charset="-120"/>
              </a:rPr>
              <a:t>年</a:t>
            </a:r>
            <a:r>
              <a:rPr lang="en-US" altLang="zh-TW" sz="8800" dirty="0">
                <a:latin typeface="標楷體" panose="03000509000000000000" pitchFamily="65" charset="-120"/>
              </a:rPr>
              <a:t>5</a:t>
            </a:r>
            <a:r>
              <a:rPr lang="zh-TW" altLang="en-US" sz="8800" dirty="0">
                <a:latin typeface="標楷體" panose="03000509000000000000" pitchFamily="65" charset="-120"/>
              </a:rPr>
              <a:t>月</a:t>
            </a:r>
            <a:r>
              <a:rPr lang="en-US" altLang="zh-TW" sz="8800" dirty="0">
                <a:latin typeface="標楷體" panose="03000509000000000000" pitchFamily="65" charset="-120"/>
              </a:rPr>
              <a:t>2</a:t>
            </a:r>
            <a:r>
              <a:rPr lang="zh-TW" altLang="en-US" sz="8800" dirty="0">
                <a:latin typeface="標楷體" panose="03000509000000000000" pitchFamily="65" charset="-120"/>
              </a:rPr>
              <a:t>日死亡，辛及其他繼承人於核准展延期限內辦理遺產稅申報，經國稅局核定應納稅額及處以漏稅罰鍰後，申請復查、訴願及行政訴訟（詳細過程略），最後經國稅局重核復查決定，變更核定財差請求權扣除額</a:t>
            </a:r>
            <a:r>
              <a:rPr lang="en-US" altLang="zh-TW" sz="8800" dirty="0">
                <a:latin typeface="標楷體" panose="03000509000000000000" pitchFamily="65" charset="-120"/>
              </a:rPr>
              <a:t>54,304,064</a:t>
            </a:r>
            <a:r>
              <a:rPr lang="zh-TW" altLang="en-US" sz="8800" dirty="0">
                <a:latin typeface="標楷體" panose="03000509000000000000" pitchFamily="65" charset="-120"/>
              </a:rPr>
              <a:t>元、應納稅額及罰鍰。辛及其他繼承人仍不服，循序提行政訴訟，經本院</a:t>
            </a:r>
            <a:r>
              <a:rPr lang="en-US" altLang="zh-TW" sz="8800" dirty="0">
                <a:latin typeface="標楷體" panose="03000509000000000000" pitchFamily="65" charset="-120"/>
              </a:rPr>
              <a:t>101</a:t>
            </a:r>
            <a:r>
              <a:rPr lang="zh-TW" altLang="en-US" sz="8800" dirty="0">
                <a:latin typeface="標楷體" panose="03000509000000000000" pitchFamily="65" charset="-120"/>
              </a:rPr>
              <a:t>年度判字第</a:t>
            </a:r>
            <a:r>
              <a:rPr lang="en-US" altLang="zh-TW" sz="8800" dirty="0">
                <a:latin typeface="標楷體" panose="03000509000000000000" pitchFamily="65" charset="-120"/>
              </a:rPr>
              <a:t>591</a:t>
            </a:r>
            <a:r>
              <a:rPr lang="zh-TW" altLang="en-US" sz="8800" dirty="0">
                <a:latin typeface="標楷體" panose="03000509000000000000" pitchFamily="65" charset="-120"/>
              </a:rPr>
              <a:t>號判決駁回確定，並於</a:t>
            </a:r>
            <a:r>
              <a:rPr lang="en-US" altLang="zh-TW" sz="8800" dirty="0">
                <a:latin typeface="標楷體" panose="03000509000000000000" pitchFamily="65" charset="-120"/>
              </a:rPr>
              <a:t>102</a:t>
            </a:r>
            <a:r>
              <a:rPr lang="zh-TW" altLang="en-US" sz="8800" dirty="0">
                <a:latin typeface="標楷體" panose="03000509000000000000" pitchFamily="65" charset="-120"/>
              </a:rPr>
              <a:t>年</a:t>
            </a:r>
            <a:r>
              <a:rPr lang="en-US" altLang="zh-TW" sz="8800" dirty="0">
                <a:latin typeface="標楷體" panose="03000509000000000000" pitchFamily="65" charset="-120"/>
              </a:rPr>
              <a:t>7</a:t>
            </a:r>
            <a:r>
              <a:rPr lang="zh-TW" altLang="en-US" sz="8800" dirty="0">
                <a:latin typeface="標楷體" panose="03000509000000000000" pitchFamily="65" charset="-120"/>
              </a:rPr>
              <a:t>月</a:t>
            </a:r>
            <a:r>
              <a:rPr lang="en-US" altLang="zh-TW" sz="8800" dirty="0">
                <a:latin typeface="標楷體" panose="03000509000000000000" pitchFamily="65" charset="-120"/>
              </a:rPr>
              <a:t>5</a:t>
            </a:r>
            <a:r>
              <a:rPr lang="zh-TW" altLang="en-US" sz="8800" dirty="0">
                <a:latin typeface="標楷體" panose="03000509000000000000" pitchFamily="65" charset="-120"/>
              </a:rPr>
              <a:t>日繳清稅款，國稅局乃於</a:t>
            </a:r>
            <a:r>
              <a:rPr lang="en-US" altLang="zh-TW" sz="8800" dirty="0">
                <a:latin typeface="標楷體" panose="03000509000000000000" pitchFamily="65" charset="-120"/>
              </a:rPr>
              <a:t>102</a:t>
            </a:r>
            <a:r>
              <a:rPr lang="zh-TW" altLang="en-US" sz="8800" dirty="0">
                <a:latin typeface="標楷體" panose="03000509000000000000" pitchFamily="65" charset="-120"/>
              </a:rPr>
              <a:t>年</a:t>
            </a:r>
            <a:r>
              <a:rPr lang="en-US" altLang="zh-TW" sz="8800" dirty="0">
                <a:latin typeface="標楷體" panose="03000509000000000000" pitchFamily="65" charset="-120"/>
              </a:rPr>
              <a:t>7</a:t>
            </a:r>
            <a:r>
              <a:rPr lang="zh-TW" altLang="en-US" sz="8800" dirty="0">
                <a:latin typeface="標楷體" panose="03000509000000000000" pitchFamily="65" charset="-120"/>
              </a:rPr>
              <a:t>月</a:t>
            </a:r>
            <a:r>
              <a:rPr lang="en-US" altLang="zh-TW" sz="8800" dirty="0">
                <a:latin typeface="標楷體" panose="03000509000000000000" pitchFamily="65" charset="-120"/>
              </a:rPr>
              <a:t>24</a:t>
            </a:r>
            <a:r>
              <a:rPr lang="zh-TW" altLang="en-US" sz="8800" dirty="0">
                <a:latin typeface="標楷體" panose="03000509000000000000" pitchFamily="65" charset="-120"/>
              </a:rPr>
              <a:t>日核發遺產稅繳清證明書。嗣國稅局於</a:t>
            </a:r>
            <a:r>
              <a:rPr lang="en-US" altLang="zh-TW" sz="8800" dirty="0">
                <a:latin typeface="標楷體" panose="03000509000000000000" pitchFamily="65" charset="-120"/>
              </a:rPr>
              <a:t>103</a:t>
            </a:r>
            <a:r>
              <a:rPr lang="zh-TW" altLang="en-US" sz="8800" dirty="0">
                <a:latin typeface="標楷體" panose="03000509000000000000" pitchFamily="65" charset="-120"/>
              </a:rPr>
              <a:t>年</a:t>
            </a:r>
            <a:r>
              <a:rPr lang="en-US" altLang="zh-TW" sz="8800" dirty="0">
                <a:latin typeface="標楷體" panose="03000509000000000000" pitchFamily="65" charset="-120"/>
              </a:rPr>
              <a:t>1</a:t>
            </a:r>
            <a:r>
              <a:rPr lang="zh-TW" altLang="en-US" sz="8800" dirty="0">
                <a:latin typeface="標楷體" panose="03000509000000000000" pitchFamily="65" charset="-120"/>
              </a:rPr>
              <a:t>月</a:t>
            </a:r>
            <a:r>
              <a:rPr lang="en-US" altLang="zh-TW" sz="8800" dirty="0">
                <a:latin typeface="標楷體" panose="03000509000000000000" pitchFamily="65" charset="-120"/>
              </a:rPr>
              <a:t>28</a:t>
            </a:r>
            <a:r>
              <a:rPr lang="zh-TW" altLang="en-US" sz="8800" dirty="0">
                <a:latin typeface="標楷體" panose="03000509000000000000" pitchFamily="65" charset="-120"/>
              </a:rPr>
              <a:t>日核准增列被繼承人死亡前應納未納稅捐扣除額，併同更正核定財差請求權扣除額</a:t>
            </a:r>
            <a:r>
              <a:rPr lang="en-US" altLang="zh-TW" sz="8800" dirty="0">
                <a:latin typeface="標楷體" panose="03000509000000000000" pitchFamily="65" charset="-120"/>
              </a:rPr>
              <a:t>53,259,138</a:t>
            </a:r>
            <a:r>
              <a:rPr lang="zh-TW" altLang="en-US" sz="8800" dirty="0">
                <a:latin typeface="標楷體" panose="03000509000000000000" pitchFamily="65" charset="-120"/>
              </a:rPr>
              <a:t>元、遺產淨額及應納稅額，並以函文通知繼承人應於核發稅款繳清證明書之日起</a:t>
            </a:r>
            <a:r>
              <a:rPr lang="en-US" altLang="zh-TW" sz="8800" dirty="0">
                <a:latin typeface="標楷體" panose="03000509000000000000" pitchFamily="65" charset="-120"/>
              </a:rPr>
              <a:t>1</a:t>
            </a:r>
            <a:r>
              <a:rPr lang="zh-TW" altLang="en-US" sz="8800" dirty="0">
                <a:latin typeface="標楷體" panose="03000509000000000000" pitchFamily="65" charset="-120"/>
              </a:rPr>
              <a:t>年內，將相當於自遺產總額中扣除財差請求權價值</a:t>
            </a:r>
            <a:r>
              <a:rPr lang="en-US" altLang="zh-TW" sz="8800" dirty="0">
                <a:latin typeface="標楷體" panose="03000509000000000000" pitchFamily="65" charset="-120"/>
              </a:rPr>
              <a:t>53,259,138</a:t>
            </a:r>
            <a:r>
              <a:rPr lang="zh-TW" altLang="en-US" sz="8800" dirty="0">
                <a:latin typeface="標楷體" panose="03000509000000000000" pitchFamily="65" charset="-120"/>
              </a:rPr>
              <a:t>元之財產，履行動產交付或辦理不動產移轉登記予被繼承人之配偶。</a:t>
            </a: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196</a:t>
            </a:fld>
            <a:endParaRPr lang="zh-TW" altLang="en-US"/>
          </a:p>
        </p:txBody>
      </p:sp>
    </p:spTree>
    <p:extLst>
      <p:ext uri="{BB962C8B-B14F-4D97-AF65-F5344CB8AC3E}">
        <p14:creationId xmlns:p14="http://schemas.microsoft.com/office/powerpoint/2010/main" val="1388656371"/>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marL="548640" lvl="2" indent="0">
              <a:lnSpc>
                <a:spcPct val="100000"/>
              </a:lnSpc>
              <a:buNone/>
            </a:pPr>
            <a:r>
              <a:rPr lang="zh-TW" altLang="en-US" sz="2400" dirty="0">
                <a:latin typeface="標楷體" panose="03000509000000000000" pitchFamily="65" charset="-120"/>
              </a:rPr>
              <a:t>辛及其他繼承人於</a:t>
            </a:r>
            <a:r>
              <a:rPr lang="en-US" altLang="zh-TW" sz="2400" dirty="0">
                <a:latin typeface="標楷體" panose="03000509000000000000" pitchFamily="65" charset="-120"/>
              </a:rPr>
              <a:t>103</a:t>
            </a:r>
            <a:r>
              <a:rPr lang="zh-TW" altLang="en-US" sz="2400" dirty="0">
                <a:latin typeface="標楷體" panose="03000509000000000000" pitchFamily="65" charset="-120"/>
              </a:rPr>
              <a:t>年</a:t>
            </a:r>
            <a:r>
              <a:rPr lang="en-US" altLang="zh-TW" sz="2400" dirty="0">
                <a:latin typeface="標楷體" panose="03000509000000000000" pitchFamily="65" charset="-120"/>
              </a:rPr>
              <a:t>7</a:t>
            </a:r>
            <a:r>
              <a:rPr lang="zh-TW" altLang="en-US" sz="2400" dirty="0">
                <a:latin typeface="標楷體" panose="03000509000000000000" pitchFamily="65" charset="-120"/>
              </a:rPr>
              <a:t>月</a:t>
            </a:r>
            <a:r>
              <a:rPr lang="en-US" altLang="zh-TW" sz="2400" dirty="0">
                <a:latin typeface="標楷體" panose="03000509000000000000" pitchFamily="65" charset="-120"/>
              </a:rPr>
              <a:t>1</a:t>
            </a:r>
            <a:r>
              <a:rPr lang="zh-TW" altLang="en-US" sz="2400" dirty="0">
                <a:latin typeface="標楷體" panose="03000509000000000000" pitchFamily="65" charset="-120"/>
              </a:rPr>
              <a:t>日申請延期交付（至分割遺產訴訟終結後相當期限內），稅局以</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9</a:t>
            </a:r>
            <a:r>
              <a:rPr lang="zh-TW" altLang="en-US" sz="2400" dirty="0">
                <a:latin typeface="標楷體" panose="03000509000000000000" pitchFamily="65" charset="-120"/>
              </a:rPr>
              <a:t>日函文限期於</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25</a:t>
            </a:r>
            <a:r>
              <a:rPr lang="zh-TW" altLang="en-US" sz="2400" dirty="0">
                <a:latin typeface="標楷體" panose="03000509000000000000" pitchFamily="65" charset="-120"/>
              </a:rPr>
              <a:t>日前提示移轉財產明細及移轉事實證明文件，逾期未提示者，將依有關規定補徵遺產稅。惟逾期未獲提示，稅局乃以</a:t>
            </a:r>
            <a:r>
              <a:rPr lang="en-US" altLang="zh-TW" sz="2400" dirty="0">
                <a:latin typeface="標楷體" panose="03000509000000000000" pitchFamily="65" charset="-120"/>
              </a:rPr>
              <a:t>104</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30</a:t>
            </a:r>
            <a:r>
              <a:rPr lang="zh-TW" altLang="en-US" sz="2400" dirty="0">
                <a:latin typeface="標楷體" panose="03000509000000000000" pitchFamily="65" charset="-120"/>
              </a:rPr>
              <a:t>日遺產稅通知書否准財差請求權扣除額</a:t>
            </a:r>
            <a:r>
              <a:rPr lang="en-US" altLang="zh-TW" sz="2400" dirty="0">
                <a:latin typeface="標楷體" panose="03000509000000000000" pitchFamily="65" charset="-120"/>
              </a:rPr>
              <a:t>53,259,138</a:t>
            </a:r>
            <a:r>
              <a:rPr lang="zh-TW" altLang="en-US" sz="2400" dirty="0">
                <a:latin typeface="標楷體" panose="03000509000000000000" pitchFamily="65" charset="-120"/>
              </a:rPr>
              <a:t>元，重行核定遺產淨額，發單補徵應納稅額，並就其短漏報應稅應罰遺產所漏稅額處以罰鍰，減除前次已處罰鍰</a:t>
            </a:r>
            <a:r>
              <a:rPr lang="en-US" altLang="zh-TW" sz="2400" dirty="0">
                <a:latin typeface="標楷體" panose="03000509000000000000" pitchFamily="65" charset="-120"/>
              </a:rPr>
              <a:t>1,124,719</a:t>
            </a:r>
            <a:r>
              <a:rPr lang="zh-TW" altLang="en-US" sz="2400" dirty="0">
                <a:latin typeface="標楷體" panose="03000509000000000000" pitchFamily="65" charset="-120"/>
              </a:rPr>
              <a:t>元後，再處罰鍰</a:t>
            </a:r>
            <a:r>
              <a:rPr lang="en-US" altLang="zh-TW" sz="2400" dirty="0">
                <a:latin typeface="標楷體" panose="03000509000000000000" pitchFamily="65" charset="-120"/>
              </a:rPr>
              <a:t>217,271</a:t>
            </a:r>
            <a:r>
              <a:rPr lang="zh-TW" altLang="en-US" sz="2400" dirty="0">
                <a:latin typeface="標楷體" panose="03000509000000000000" pitchFamily="65" charset="-120"/>
              </a:rPr>
              <a:t>元。辛就該追繳財差請求權金額之遺產稅及罰鍰處分不服，循序提起行政訴訟，經原審法院判決駁回後，乃提起上訴。嗣經最高行政法院判決廢棄原判決，並發回原審法院後，於</a:t>
            </a:r>
            <a:r>
              <a:rPr lang="en-US" altLang="zh-TW" sz="2400" dirty="0">
                <a:latin typeface="標楷體" panose="03000509000000000000" pitchFamily="65" charset="-120"/>
              </a:rPr>
              <a:t>109</a:t>
            </a:r>
            <a:r>
              <a:rPr lang="zh-TW" altLang="en-US" sz="2400" dirty="0">
                <a:latin typeface="標楷體" panose="03000509000000000000" pitchFamily="65" charset="-120"/>
              </a:rPr>
              <a:t>年</a:t>
            </a:r>
            <a:r>
              <a:rPr lang="en-US" altLang="zh-TW" sz="2400" dirty="0">
                <a:latin typeface="標楷體" panose="03000509000000000000" pitchFamily="65" charset="-120"/>
              </a:rPr>
              <a:t>12</a:t>
            </a:r>
            <a:r>
              <a:rPr lang="zh-TW" altLang="en-US" sz="2400" dirty="0">
                <a:latin typeface="標楷體" panose="03000509000000000000" pitchFamily="65" charset="-120"/>
              </a:rPr>
              <a:t>月</a:t>
            </a:r>
            <a:r>
              <a:rPr lang="en-US" altLang="zh-TW" sz="2400" dirty="0">
                <a:latin typeface="標楷體" panose="03000509000000000000" pitchFamily="65" charset="-120"/>
              </a:rPr>
              <a:t>8</a:t>
            </a:r>
            <a:r>
              <a:rPr lang="zh-TW" altLang="en-US" sz="2400" dirty="0">
                <a:latin typeface="標楷體" panose="03000509000000000000" pitchFamily="65" charset="-120"/>
              </a:rPr>
              <a:t>日在臺中高等行政法院達成和解</a:t>
            </a:r>
            <a:r>
              <a:rPr lang="en-US" altLang="zh-TW" sz="2400" dirty="0">
                <a:latin typeface="Poiret One" panose="00000500000000000000" pitchFamily="2" charset="0"/>
              </a:rPr>
              <a:t>(</a:t>
            </a:r>
            <a:r>
              <a:rPr lang="en-US" altLang="zh-TW" sz="2400" dirty="0">
                <a:latin typeface="標楷體" panose="03000509000000000000" pitchFamily="65" charset="-120"/>
              </a:rPr>
              <a:t>109</a:t>
            </a:r>
            <a:r>
              <a:rPr lang="zh-TW" altLang="en-US" sz="2400" dirty="0">
                <a:latin typeface="標楷體" panose="03000509000000000000" pitchFamily="65" charset="-120"/>
              </a:rPr>
              <a:t>年度訴更一字第</a:t>
            </a:r>
            <a:r>
              <a:rPr lang="en-US" altLang="zh-TW" sz="2400" dirty="0">
                <a:latin typeface="標楷體" panose="03000509000000000000" pitchFamily="65" charset="-120"/>
              </a:rPr>
              <a:t>10</a:t>
            </a:r>
            <a:r>
              <a:rPr lang="zh-TW" altLang="en-US" sz="2400" dirty="0">
                <a:latin typeface="標楷體" panose="03000509000000000000" pitchFamily="65" charset="-120"/>
              </a:rPr>
              <a:t>號</a:t>
            </a:r>
            <a:r>
              <a:rPr lang="en-US" altLang="zh-TW" sz="2400" dirty="0">
                <a:latin typeface="Poiret One" panose="00000500000000000000" pitchFamily="2" charset="0"/>
              </a:rPr>
              <a:t>)</a:t>
            </a:r>
            <a:r>
              <a:rPr lang="zh-TW" altLang="en-US" sz="2400" dirty="0">
                <a:latin typeface="Poiret One" panose="00000500000000000000" pitchFamily="2" charset="0"/>
              </a:rPr>
              <a:t>。</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197</a:t>
            </a:fld>
            <a:endParaRPr lang="zh-TW" altLang="en-US"/>
          </a:p>
        </p:txBody>
      </p:sp>
    </p:spTree>
    <p:extLst>
      <p:ext uri="{BB962C8B-B14F-4D97-AF65-F5344CB8AC3E}">
        <p14:creationId xmlns:p14="http://schemas.microsoft.com/office/powerpoint/2010/main" val="4000014595"/>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711798" y="566610"/>
            <a:ext cx="10605247" cy="5888736"/>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zh-TW" altLang="en-US" sz="9600" dirty="0">
                <a:latin typeface="標楷體" panose="03000509000000000000" pitchFamily="65" charset="-120"/>
              </a:rPr>
              <a:t>    </a:t>
            </a:r>
            <a:endParaRPr lang="en-US" altLang="zh-TW" sz="9600" dirty="0">
              <a:latin typeface="標楷體" panose="03000509000000000000" pitchFamily="65" charset="-120"/>
              <a:ea typeface="標楷體" panose="03000509000000000000" pitchFamily="65" charset="-120"/>
            </a:endParaRPr>
          </a:p>
          <a:p>
            <a:pPr lvl="2" hangingPunct="0">
              <a:lnSpc>
                <a:spcPct val="120000"/>
              </a:lnSpc>
            </a:pPr>
            <a:r>
              <a:rPr lang="zh-TW" altLang="en-US" sz="9200" dirty="0">
                <a:latin typeface="標楷體" panose="03000509000000000000" pitchFamily="65" charset="-120"/>
              </a:rPr>
              <a:t>遺產及贈與稅法施行細則第</a:t>
            </a:r>
            <a:r>
              <a:rPr lang="en-US" altLang="zh-TW" sz="9200" dirty="0">
                <a:latin typeface="標楷體" panose="03000509000000000000" pitchFamily="65" charset="-120"/>
              </a:rPr>
              <a:t>11</a:t>
            </a:r>
            <a:r>
              <a:rPr lang="zh-TW" altLang="en-US" sz="9200" dirty="0">
                <a:latin typeface="標楷體" panose="03000509000000000000" pitchFamily="65" charset="-120"/>
              </a:rPr>
              <a:t>條之</a:t>
            </a:r>
            <a:r>
              <a:rPr lang="en-US" altLang="zh-TW" sz="9200" dirty="0">
                <a:latin typeface="標楷體" panose="03000509000000000000" pitchFamily="65" charset="-120"/>
              </a:rPr>
              <a:t>1</a:t>
            </a:r>
            <a:r>
              <a:rPr lang="zh-TW" altLang="en-US" sz="9200" dirty="0">
                <a:latin typeface="標楷體" panose="03000509000000000000" pitchFamily="65" charset="-120"/>
              </a:rPr>
              <a:t>規定「有特殊原因，報經主管稽徵機關核准延期」，所謂「特殊原因」，係指客觀上不可合理期待納稅義務人於稽徵機關核發稅款繳清證明書或免稅證明書之日起</a:t>
            </a:r>
            <a:r>
              <a:rPr lang="en-US" altLang="zh-TW" sz="9200" dirty="0">
                <a:latin typeface="標楷體" panose="03000509000000000000" pitchFamily="65" charset="-120"/>
              </a:rPr>
              <a:t>1</a:t>
            </a:r>
            <a:r>
              <a:rPr lang="zh-TW" altLang="en-US" sz="9200" dirty="0">
                <a:latin typeface="標楷體" panose="03000509000000000000" pitchFamily="65" charset="-120"/>
              </a:rPr>
              <a:t>年內，給付財差請求權金額之財產予被繼承人之配偶之情形。如果納稅義務人於稽徵機關核發稅款繳清證明書或免稅證明書時已因不能協議分割遺產而提起民事訴訟，致無法於取得證明書起</a:t>
            </a:r>
            <a:r>
              <a:rPr lang="en-US" altLang="zh-TW" sz="9200" dirty="0">
                <a:latin typeface="標楷體" panose="03000509000000000000" pitchFamily="65" charset="-120"/>
              </a:rPr>
              <a:t>1</a:t>
            </a:r>
            <a:r>
              <a:rPr lang="zh-TW" altLang="en-US" sz="9200" dirty="0">
                <a:latin typeface="標楷體" panose="03000509000000000000" pitchFamily="65" charset="-120"/>
              </a:rPr>
              <a:t>年內確定財差請求權金額及相當於該金額之財產者，即難以合理期待其於取得證明書起</a:t>
            </a:r>
            <a:r>
              <a:rPr lang="en-US" altLang="zh-TW" sz="9200" dirty="0">
                <a:latin typeface="標楷體" panose="03000509000000000000" pitchFamily="65" charset="-120"/>
              </a:rPr>
              <a:t>1</a:t>
            </a:r>
            <a:r>
              <a:rPr lang="zh-TW" altLang="en-US" sz="9200" dirty="0">
                <a:latin typeface="標楷體" panose="03000509000000000000" pitchFamily="65" charset="-120"/>
              </a:rPr>
              <a:t>年內給付財差請求權金額之財產予被繼承人之配偶，且因分割遺產判決具有形成效力，自得於原定期間屆滿前報請主管稽徵機關核准延展給付期限至判決確定時為止。</a:t>
            </a:r>
            <a:endParaRPr lang="en-US" altLang="zh-TW" sz="9200" dirty="0">
              <a:latin typeface="標楷體" panose="03000509000000000000" pitchFamily="65" charset="-120"/>
            </a:endParaRPr>
          </a:p>
          <a:p>
            <a:pPr lvl="2" hangingPunct="0">
              <a:lnSpc>
                <a:spcPct val="120000"/>
              </a:lnSpc>
            </a:pPr>
            <a:r>
              <a:rPr lang="zh-TW" altLang="en-US" sz="9200" dirty="0">
                <a:latin typeface="標楷體" panose="03000509000000000000" pitchFamily="65" charset="-120"/>
              </a:rPr>
              <a:t>依行為時民法第</a:t>
            </a:r>
            <a:r>
              <a:rPr lang="en-US" altLang="zh-TW" sz="9200" dirty="0">
                <a:latin typeface="標楷體" panose="03000509000000000000" pitchFamily="65" charset="-120"/>
              </a:rPr>
              <a:t>1030</a:t>
            </a:r>
            <a:r>
              <a:rPr lang="zh-TW" altLang="en-US" sz="9200" dirty="0">
                <a:latin typeface="標楷體" panose="03000509000000000000" pitchFamily="65" charset="-120"/>
              </a:rPr>
              <a:t>條之</a:t>
            </a:r>
            <a:r>
              <a:rPr lang="en-US" altLang="zh-TW" sz="9200" dirty="0">
                <a:latin typeface="標楷體" panose="03000509000000000000" pitchFamily="65" charset="-120"/>
              </a:rPr>
              <a:t>1</a:t>
            </a:r>
            <a:r>
              <a:rPr lang="zh-TW" altLang="en-US" sz="9200" dirty="0">
                <a:latin typeface="標楷體" panose="03000509000000000000" pitchFamily="65" charset="-120"/>
              </a:rPr>
              <a:t>前段規定，於因死亡致使聯合財產關係消滅之情形，即應以夫或妻於婚姻關係存續中所取得而現存之原有財產（或遺產）為比較基礎，計算生存配偶的財差請求權，再由其從遺產求償，則遺產及贈與稅法第</a:t>
            </a:r>
            <a:r>
              <a:rPr lang="en-US" altLang="zh-TW" sz="9200" dirty="0">
                <a:latin typeface="標楷體" panose="03000509000000000000" pitchFamily="65" charset="-120"/>
              </a:rPr>
              <a:t>17</a:t>
            </a:r>
            <a:r>
              <a:rPr lang="zh-TW" altLang="en-US" sz="9200" dirty="0">
                <a:latin typeface="標楷體" panose="03000509000000000000" pitchFamily="65" charset="-120"/>
              </a:rPr>
              <a:t>條之</a:t>
            </a:r>
            <a:r>
              <a:rPr lang="en-US" altLang="zh-TW" sz="9200" dirty="0">
                <a:latin typeface="標楷體" panose="03000509000000000000" pitchFamily="65" charset="-120"/>
              </a:rPr>
              <a:t>1    </a:t>
            </a:r>
            <a:r>
              <a:rPr lang="zh-TW" altLang="en-US" sz="9200" dirty="0">
                <a:latin typeface="標楷體" panose="03000509000000000000" pitchFamily="65" charset="-120"/>
              </a:rPr>
              <a:t>第</a:t>
            </a:r>
            <a:r>
              <a:rPr lang="en-US" altLang="zh-TW" sz="9200" dirty="0">
                <a:latin typeface="標楷體" panose="03000509000000000000" pitchFamily="65" charset="-120"/>
              </a:rPr>
              <a:t>2</a:t>
            </a:r>
            <a:r>
              <a:rPr lang="zh-TW" altLang="en-US" sz="9200" dirty="0">
                <a:latin typeface="標楷體" panose="03000509000000000000" pitchFamily="65" charset="-120"/>
              </a:rPr>
              <a:t>項所定「給付該請求權金額之財產予被繼承人之配偶」，自係從遺產中交付，並非由繼承人以其固有財產給付。</a:t>
            </a:r>
          </a:p>
          <a:p>
            <a:pPr marL="548640" lvl="2" indent="0" algn="just" hangingPunct="0">
              <a:lnSpc>
                <a:spcPct val="100000"/>
              </a:lnSpc>
              <a:buNone/>
            </a:pPr>
            <a:endParaRPr lang="en-US" altLang="zh-TW" sz="9200" dirty="0">
              <a:latin typeface="標楷體" panose="03000509000000000000" pitchFamily="65" charset="-120"/>
              <a:ea typeface="標楷體" panose="03000509000000000000" pitchFamily="65" charset="-120"/>
            </a:endParaRPr>
          </a:p>
          <a:p>
            <a:pPr marL="914400" lvl="2" indent="0">
              <a:buNone/>
            </a:pPr>
            <a:endParaRPr lang="en-US" altLang="zh-TW" sz="8800"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198</a:t>
            </a:fld>
            <a:endParaRPr lang="zh-TW" altLang="en-US"/>
          </a:p>
        </p:txBody>
      </p:sp>
      <p:sp>
        <p:nvSpPr>
          <p:cNvPr id="5" name="標題 4"/>
          <p:cNvSpPr>
            <a:spLocks noGrp="1"/>
          </p:cNvSpPr>
          <p:nvPr>
            <p:ph type="title"/>
          </p:nvPr>
        </p:nvSpPr>
        <p:spPr>
          <a:xfrm>
            <a:off x="1069848" y="484632"/>
            <a:ext cx="10058400" cy="45719"/>
          </a:xfrm>
        </p:spPr>
        <p:txBody>
          <a:bodyPr>
            <a:normAutofit fontScale="90000"/>
          </a:bodyPr>
          <a:lstStyle/>
          <a:p>
            <a:endParaRPr lang="zh-TW" altLang="en-US" dirty="0"/>
          </a:p>
        </p:txBody>
      </p:sp>
    </p:spTree>
    <p:extLst>
      <p:ext uri="{BB962C8B-B14F-4D97-AF65-F5344CB8AC3E}">
        <p14:creationId xmlns:p14="http://schemas.microsoft.com/office/powerpoint/2010/main" val="642451377"/>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45719"/>
          </a:xfrm>
        </p:spPr>
        <p:txBody>
          <a:bodyPr>
            <a:normAutofit fontScale="90000"/>
          </a:bodyPr>
          <a:lstStyle/>
          <a:p>
            <a:endParaRPr lang="zh-TW" altLang="en-US" dirty="0"/>
          </a:p>
        </p:txBody>
      </p:sp>
      <p:sp>
        <p:nvSpPr>
          <p:cNvPr id="3" name="內容版面配置區 2"/>
          <p:cNvSpPr>
            <a:spLocks noGrp="1"/>
          </p:cNvSpPr>
          <p:nvPr>
            <p:ph idx="1"/>
          </p:nvPr>
        </p:nvSpPr>
        <p:spPr>
          <a:xfrm>
            <a:off x="134471" y="675659"/>
            <a:ext cx="11367246" cy="5779687"/>
          </a:xfrm>
        </p:spPr>
        <p:txBody>
          <a:bodyPr>
            <a:normAutofit fontScale="92500"/>
          </a:bodyPr>
          <a:lstStyle/>
          <a:p>
            <a:pPr lvl="2">
              <a:lnSpc>
                <a:spcPct val="100000"/>
              </a:lnSpc>
            </a:pPr>
            <a:r>
              <a:rPr lang="zh-TW" altLang="en-US" sz="2300" dirty="0"/>
              <a:t>辛及其他繼承人於</a:t>
            </a:r>
            <a:r>
              <a:rPr lang="en-US" altLang="zh-TW" sz="2300" dirty="0"/>
              <a:t>92</a:t>
            </a:r>
            <a:r>
              <a:rPr lang="zh-TW" altLang="en-US" sz="2300" dirty="0"/>
              <a:t>年間已因不能協議分割遺產而提起民事訴訟（原告</a:t>
            </a:r>
            <a:r>
              <a:rPr lang="en-US" altLang="zh-TW" sz="2300" dirty="0"/>
              <a:t>A</a:t>
            </a:r>
            <a:r>
              <a:rPr lang="zh-TW" altLang="en-US" sz="2300" dirty="0"/>
              <a:t>、被告</a:t>
            </a:r>
            <a:r>
              <a:rPr lang="en-US" altLang="zh-TW" sz="2300" dirty="0"/>
              <a:t>B</a:t>
            </a:r>
            <a:r>
              <a:rPr lang="zh-TW" altLang="en-US" sz="2300" dirty="0"/>
              <a:t>、</a:t>
            </a:r>
            <a:r>
              <a:rPr lang="en-US" altLang="zh-TW" sz="2300" dirty="0"/>
              <a:t>C</a:t>
            </a:r>
            <a:r>
              <a:rPr lang="zh-TW" altLang="en-US" sz="2300" dirty="0"/>
              <a:t>、</a:t>
            </a:r>
            <a:r>
              <a:rPr lang="en-US" altLang="zh-TW" sz="2300" dirty="0"/>
              <a:t>D</a:t>
            </a:r>
            <a:r>
              <a:rPr lang="zh-TW" altLang="en-US" sz="2300" dirty="0"/>
              <a:t>、辛），其爭執事項為</a:t>
            </a:r>
            <a:r>
              <a:rPr lang="en-US" altLang="zh-TW" sz="2300" dirty="0"/>
              <a:t>1.B</a:t>
            </a:r>
            <a:r>
              <a:rPr lang="zh-TW" altLang="en-US" sz="2300" dirty="0"/>
              <a:t>得否主張夫妻剩餘財產分配請求權？</a:t>
            </a:r>
            <a:r>
              <a:rPr lang="en-US" altLang="zh-TW" sz="2300" dirty="0"/>
              <a:t>A</a:t>
            </a:r>
            <a:r>
              <a:rPr lang="zh-TW" altLang="en-US" sz="2300" dirty="0"/>
              <a:t>對此主張時效抗辯有否理由？</a:t>
            </a:r>
            <a:r>
              <a:rPr lang="en-US" altLang="zh-TW" sz="2300" dirty="0"/>
              <a:t>2.</a:t>
            </a:r>
            <a:r>
              <a:rPr lang="zh-TW" altLang="en-US" sz="2300" dirty="0"/>
              <a:t>本件遺產範圍為何？被繼承人有否對</a:t>
            </a:r>
            <a:r>
              <a:rPr lang="en-US" altLang="zh-TW" sz="2300" dirty="0"/>
              <a:t>B</a:t>
            </a:r>
            <a:r>
              <a:rPr lang="zh-TW" altLang="en-US" sz="2300" dirty="0"/>
              <a:t>、</a:t>
            </a:r>
            <a:r>
              <a:rPr lang="en-US" altLang="zh-TW" sz="2300" dirty="0"/>
              <a:t>C</a:t>
            </a:r>
            <a:r>
              <a:rPr lang="zh-TW" altLang="en-US" sz="2300" dirty="0"/>
              <a:t>、</a:t>
            </a:r>
            <a:r>
              <a:rPr lang="en-US" altLang="zh-TW" sz="2300" dirty="0"/>
              <a:t>D</a:t>
            </a:r>
            <a:r>
              <a:rPr lang="zh-TW" altLang="en-US" sz="2300" dirty="0"/>
              <a:t>、辛等人存有借款債權、損害賠償與不當得利債權？是否列為遺產或以此扣抵渠等支出之遺產管理費用？</a:t>
            </a:r>
            <a:r>
              <a:rPr lang="en-US" altLang="zh-TW" sz="2300" dirty="0"/>
              <a:t>3.</a:t>
            </a:r>
            <a:r>
              <a:rPr lang="zh-TW" altLang="en-US" sz="2300" dirty="0"/>
              <a:t>本件遺產分割方式？此有民事判決可稽。足見辛及其他繼承人於稅局</a:t>
            </a:r>
            <a:r>
              <a:rPr lang="en-US" altLang="zh-TW" sz="2300" dirty="0"/>
              <a:t>102</a:t>
            </a:r>
            <a:r>
              <a:rPr lang="zh-TW" altLang="en-US" sz="2300" dirty="0"/>
              <a:t>年</a:t>
            </a:r>
            <a:r>
              <a:rPr lang="en-US" altLang="zh-TW" sz="2300" dirty="0"/>
              <a:t>7</a:t>
            </a:r>
            <a:r>
              <a:rPr lang="zh-TW" altLang="en-US" sz="2300" dirty="0"/>
              <a:t>月</a:t>
            </a:r>
            <a:r>
              <a:rPr lang="en-US" altLang="zh-TW" sz="2300" dirty="0"/>
              <a:t>24</a:t>
            </a:r>
            <a:r>
              <a:rPr lang="zh-TW" altLang="en-US" sz="2300" dirty="0"/>
              <a:t>日核發系爭遺產稅款繳清證明書時，已不能協議分割遺產而提起民事訴訟，致無法於取得證明書起</a:t>
            </a:r>
            <a:r>
              <a:rPr lang="en-US" altLang="zh-TW" sz="2300" dirty="0"/>
              <a:t>1</a:t>
            </a:r>
            <a:r>
              <a:rPr lang="zh-TW" altLang="en-US" sz="2300" dirty="0"/>
              <a:t>年內確定財差請求權金額及相當於該金額之財產，即難以合理期待其於取得證明書起</a:t>
            </a:r>
            <a:r>
              <a:rPr lang="en-US" altLang="zh-TW" sz="2300" dirty="0"/>
              <a:t>1</a:t>
            </a:r>
            <a:r>
              <a:rPr lang="zh-TW" altLang="en-US" sz="2300" dirty="0"/>
              <a:t>年內給付財差請求權金額之財產予被繼承人之配偶</a:t>
            </a:r>
            <a:r>
              <a:rPr lang="en-US" altLang="zh-TW" sz="2300" dirty="0"/>
              <a:t>B</a:t>
            </a:r>
            <a:r>
              <a:rPr lang="zh-TW" altLang="en-US" sz="2300" dirty="0"/>
              <a:t>，自得於原定期間屆滿前，主張有特殊原因而報請主管稽徵機關核准延展給付期限至判決確定時為止。則辛及其他繼承人於渠等取得遺產稅款繳清證明書起</a:t>
            </a:r>
            <a:r>
              <a:rPr lang="en-US" altLang="zh-TW" sz="2300" dirty="0"/>
              <a:t>1</a:t>
            </a:r>
            <a:r>
              <a:rPr lang="zh-TW" altLang="en-US" sz="2300" dirty="0"/>
              <a:t>年內（給付期限屆滿前）之</a:t>
            </a:r>
            <a:r>
              <a:rPr lang="en-US" altLang="zh-TW" sz="2300" dirty="0"/>
              <a:t>103</a:t>
            </a:r>
            <a:r>
              <a:rPr lang="zh-TW" altLang="en-US" sz="2300" dirty="0"/>
              <a:t>年</a:t>
            </a:r>
            <a:r>
              <a:rPr lang="en-US" altLang="zh-TW" sz="2300" dirty="0"/>
              <a:t>7</a:t>
            </a:r>
            <a:r>
              <a:rPr lang="zh-TW" altLang="en-US" sz="2300" dirty="0"/>
              <a:t>月</a:t>
            </a:r>
            <a:r>
              <a:rPr lang="en-US" altLang="zh-TW" sz="2300" dirty="0"/>
              <a:t>1</a:t>
            </a:r>
            <a:r>
              <a:rPr lang="zh-TW" altLang="en-US" sz="2300" dirty="0"/>
              <a:t>日申請延期給付至分割遺產訴訟終結後相當期限，就「延展給付期限至民事分割遺產判決確定時」而言，於法尚無不合。</a:t>
            </a:r>
            <a:endParaRPr lang="en-US" altLang="zh-TW" sz="2300" dirty="0"/>
          </a:p>
          <a:p>
            <a:pPr lvl="2">
              <a:lnSpc>
                <a:spcPct val="100000"/>
              </a:lnSpc>
            </a:pPr>
            <a:r>
              <a:rPr lang="zh-TW" altLang="en-US" sz="2300" dirty="0"/>
              <a:t> 基於分 割 遺 產 確 定 判 決 之 形 成 力 ，</a:t>
            </a:r>
            <a:r>
              <a:rPr lang="en-US" altLang="zh-TW" sz="2300" dirty="0"/>
              <a:t> </a:t>
            </a:r>
            <a:r>
              <a:rPr lang="zh-TW" altLang="en-US" sz="2300" dirty="0"/>
              <a:t>被 繼 承 人 配 偶 </a:t>
            </a:r>
            <a:r>
              <a:rPr lang="en-US" altLang="zh-TW" sz="2300" dirty="0"/>
              <a:t>B</a:t>
            </a:r>
            <a:r>
              <a:rPr lang="zh-TW" altLang="en-US" sz="2300" dirty="0"/>
              <a:t> 自 分 割 效 力 發 生 時 起 ， 已 取 得 分 割 （ 分</a:t>
            </a:r>
            <a:r>
              <a:rPr lang="en-US" altLang="zh-TW" sz="2300" dirty="0"/>
              <a:t> </a:t>
            </a:r>
            <a:r>
              <a:rPr lang="zh-TW" altLang="en-US" sz="2300" dirty="0"/>
              <a:t>配 ） 部 分 之 所 有 權 （ 民 法 第 </a:t>
            </a:r>
            <a:r>
              <a:rPr lang="en-US" altLang="zh-TW" sz="2300" dirty="0"/>
              <a:t>759</a:t>
            </a:r>
            <a:r>
              <a:rPr lang="zh-TW" altLang="en-US" sz="2300" dirty="0"/>
              <a:t>條 、 第 </a:t>
            </a:r>
            <a:r>
              <a:rPr lang="en-US" altLang="zh-TW" sz="2300" dirty="0"/>
              <a:t>824</a:t>
            </a:r>
            <a:r>
              <a:rPr lang="zh-TW" altLang="en-US" sz="2300" dirty="0"/>
              <a:t>條 之 </a:t>
            </a:r>
            <a:r>
              <a:rPr lang="en-US" altLang="zh-TW" sz="2300" dirty="0"/>
              <a:t>1</a:t>
            </a:r>
            <a:r>
              <a:rPr lang="zh-TW" altLang="en-US" sz="2300" dirty="0"/>
              <a:t>第 </a:t>
            </a:r>
            <a:r>
              <a:rPr lang="en-US" altLang="zh-TW" sz="2300" dirty="0"/>
              <a:t>1</a:t>
            </a:r>
            <a:r>
              <a:rPr lang="zh-TW" altLang="en-US" sz="2300" dirty="0"/>
              <a:t>項 參 照 ）</a:t>
            </a:r>
            <a:r>
              <a:rPr lang="en-US" altLang="zh-TW" sz="2300" dirty="0"/>
              <a:t> </a:t>
            </a:r>
            <a:r>
              <a:rPr lang="zh-TW" altLang="en-US" sz="2300" dirty="0"/>
              <a:t>， 如 國稅局 依 申 請 核 准 延 展 給 付 期 限 至 民 事 分 割 遺 產 判 決確 定 時 為 止 ，辛 及 其 他 繼 承 人 即 於 最 高 法 院 </a:t>
            </a:r>
            <a:r>
              <a:rPr lang="en-US" altLang="zh-TW" sz="2300" dirty="0"/>
              <a:t>108</a:t>
            </a:r>
            <a:r>
              <a:rPr lang="zh-TW" altLang="en-US" sz="2300" dirty="0"/>
              <a:t>年 度 台</a:t>
            </a:r>
            <a:r>
              <a:rPr lang="en-US" altLang="zh-TW" sz="2300" dirty="0"/>
              <a:t> </a:t>
            </a:r>
            <a:r>
              <a:rPr lang="zh-TW" altLang="en-US" sz="2300" dirty="0"/>
              <a:t>上 字 第 </a:t>
            </a:r>
            <a:r>
              <a:rPr lang="en-US" altLang="zh-TW" sz="2300" dirty="0"/>
              <a:t>31</a:t>
            </a:r>
            <a:r>
              <a:rPr lang="zh-TW" altLang="en-US" sz="2300" dirty="0"/>
              <a:t>號 民 事 判 決 確 定 時 ， 給 付 系 爭 財 差 請 求 權 部 分 金 額</a:t>
            </a:r>
            <a:r>
              <a:rPr lang="en-US" altLang="zh-TW" sz="2300" dirty="0"/>
              <a:t> 42,607,310</a:t>
            </a:r>
            <a:r>
              <a:rPr lang="zh-TW" altLang="en-US" sz="2300" dirty="0"/>
              <a:t>元 之 財 產 予 被 繼 承 人 之 配 偶 ， 被 上 訴 人 僅 能 就 未</a:t>
            </a:r>
            <a:r>
              <a:rPr lang="en-US" altLang="zh-TW" sz="2300" dirty="0"/>
              <a:t> </a:t>
            </a:r>
            <a:r>
              <a:rPr lang="zh-TW" altLang="en-US" sz="2300" dirty="0"/>
              <a:t>給 付 之 金 額 </a:t>
            </a:r>
            <a:r>
              <a:rPr lang="en-US" altLang="zh-TW" sz="2300" dirty="0"/>
              <a:t>10,651,828</a:t>
            </a:r>
            <a:r>
              <a:rPr lang="zh-TW" altLang="en-US" sz="2300" dirty="0"/>
              <a:t>元 追 繳 遺 產 稅 。</a:t>
            </a:r>
            <a:endParaRPr lang="en-US" altLang="zh-TW" sz="2300" dirty="0"/>
          </a:p>
          <a:p>
            <a:pPr lvl="2">
              <a:lnSpc>
                <a:spcPct val="100000"/>
              </a:lnSpc>
            </a:pPr>
            <a:endParaRPr lang="zh-TW" altLang="en-US" sz="2300" dirty="0"/>
          </a:p>
          <a:p>
            <a:pPr lvl="1">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199</a:t>
            </a:fld>
            <a:endParaRPr lang="zh-TW" altLang="en-US"/>
          </a:p>
        </p:txBody>
      </p:sp>
    </p:spTree>
    <p:extLst>
      <p:ext uri="{BB962C8B-B14F-4D97-AF65-F5344CB8AC3E}">
        <p14:creationId xmlns:p14="http://schemas.microsoft.com/office/powerpoint/2010/main" val="29222502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noAutofit/>
          </a:bodyPr>
          <a:lstStyle/>
          <a:p>
            <a:r>
              <a:rPr lang="zh-TW" altLang="en-US" sz="2800" dirty="0">
                <a:latin typeface="標楷體" panose="03000509000000000000" pitchFamily="65" charset="-120"/>
                <a:ea typeface="標楷體" panose="03000509000000000000" pitchFamily="65" charset="-120"/>
              </a:rPr>
              <a:t>「刑罰與稅賦是國家給予人民的兩大痛苦，為人權把關的大法官，既不該支持深文周納入人於罪，也不該支持深文周納橫徵苛斂。」</a:t>
            </a: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（大法官許玉秀，司法院釋字第</a:t>
            </a:r>
            <a:r>
              <a:rPr lang="en-US" altLang="zh-TW" sz="2800" dirty="0">
                <a:latin typeface="標楷體" panose="03000509000000000000" pitchFamily="65" charset="-120"/>
                <a:ea typeface="標楷體" panose="03000509000000000000" pitchFamily="65" charset="-120"/>
              </a:rPr>
              <a:t>660</a:t>
            </a:r>
            <a:r>
              <a:rPr lang="zh-TW" altLang="en-US" sz="2800" dirty="0">
                <a:latin typeface="標楷體" panose="03000509000000000000" pitchFamily="65" charset="-120"/>
                <a:ea typeface="標楷體" panose="03000509000000000000" pitchFamily="65" charset="-120"/>
              </a:rPr>
              <a:t>號解釋不同意見書）</a:t>
            </a:r>
            <a:br>
              <a:rPr lang="en-US" altLang="zh-TW" sz="2800" dirty="0">
                <a:latin typeface="標楷體" panose="03000509000000000000" pitchFamily="65" charset="-120"/>
                <a:ea typeface="標楷體" panose="03000509000000000000" pitchFamily="65" charset="-120"/>
              </a:rPr>
            </a:b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「稅政宜寬勿苛，以示稅政權力之謙抑</a:t>
            </a:r>
            <a:r>
              <a:rPr lang="en-US" altLang="zh-TW" sz="2800" dirty="0"/>
              <a:t>……</a:t>
            </a:r>
            <a:r>
              <a:rPr lang="zh-TW" altLang="en-US" sz="2800" dirty="0">
                <a:latin typeface="標楷體" panose="03000509000000000000" pitchFamily="65" charset="-120"/>
                <a:ea typeface="標楷體" panose="03000509000000000000" pitchFamily="65" charset="-120"/>
              </a:rPr>
              <a:t>苛政主要顯現於刑罰與苛捐繁稅方面。」</a:t>
            </a:r>
            <a:br>
              <a:rPr lang="en-US" altLang="zh-TW" sz="2800" dirty="0">
                <a:latin typeface="標楷體" panose="03000509000000000000" pitchFamily="65" charset="-120"/>
                <a:ea typeface="標楷體" panose="03000509000000000000" pitchFamily="65" charset="-120"/>
              </a:rPr>
            </a:br>
            <a:r>
              <a:rPr lang="zh-TW" altLang="en-US" sz="2800" dirty="0">
                <a:latin typeface="標楷體" panose="03000509000000000000" pitchFamily="65" charset="-120"/>
                <a:ea typeface="標楷體" panose="03000509000000000000" pitchFamily="65" charset="-120"/>
              </a:rPr>
              <a:t>（大法官陳新民，司法院釋字第</a:t>
            </a:r>
            <a:r>
              <a:rPr lang="en-US" altLang="zh-TW" sz="2800" dirty="0">
                <a:latin typeface="標楷體" panose="03000509000000000000" pitchFamily="65" charset="-120"/>
                <a:ea typeface="標楷體" panose="03000509000000000000" pitchFamily="65" charset="-120"/>
              </a:rPr>
              <a:t>700</a:t>
            </a:r>
            <a:r>
              <a:rPr lang="zh-TW" altLang="en-US" sz="2800" dirty="0">
                <a:latin typeface="標楷體" panose="03000509000000000000" pitchFamily="65" charset="-120"/>
                <a:ea typeface="標楷體" panose="03000509000000000000" pitchFamily="65" charset="-120"/>
              </a:rPr>
              <a:t>號解釋不同意見書）</a:t>
            </a:r>
          </a:p>
        </p:txBody>
      </p:sp>
      <p:sp>
        <p:nvSpPr>
          <p:cNvPr id="5" name="文字版面配置區 4"/>
          <p:cNvSpPr>
            <a:spLocks noGrp="1"/>
          </p:cNvSpPr>
          <p:nvPr>
            <p:ph type="body" idx="1"/>
          </p:nvPr>
        </p:nvSpPr>
        <p:spPr/>
        <p:txBody>
          <a:bodyPr/>
          <a:lstStyle/>
          <a:p>
            <a:endParaRPr lang="zh-TW" altLang="en-US" dirty="0"/>
          </a:p>
        </p:txBody>
      </p:sp>
    </p:spTree>
    <p:extLst>
      <p:ext uri="{BB962C8B-B14F-4D97-AF65-F5344CB8AC3E}">
        <p14:creationId xmlns:p14="http://schemas.microsoft.com/office/powerpoint/2010/main" val="3060946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內容版面配置區 6"/>
          <p:cNvGraphicFramePr>
            <a:graphicFrameLocks noGrp="1"/>
          </p:cNvGraphicFramePr>
          <p:nvPr>
            <p:ph idx="1"/>
          </p:nvPr>
        </p:nvGraphicFramePr>
        <p:xfrm>
          <a:off x="1161210" y="654778"/>
          <a:ext cx="4703259" cy="3966378"/>
        </p:xfrm>
        <a:graphic>
          <a:graphicData uri="http://schemas.openxmlformats.org/drawingml/2006/table">
            <a:tbl>
              <a:tblPr>
                <a:tableStyleId>{793D81CF-94F2-401A-BA57-92F5A7B2D0C5}</a:tableStyleId>
              </a:tblPr>
              <a:tblGrid>
                <a:gridCol w="808267">
                  <a:extLst>
                    <a:ext uri="{9D8B030D-6E8A-4147-A177-3AD203B41FA5}">
                      <a16:colId xmlns:a16="http://schemas.microsoft.com/office/drawing/2014/main" val="2813488737"/>
                    </a:ext>
                  </a:extLst>
                </a:gridCol>
                <a:gridCol w="1301372">
                  <a:extLst>
                    <a:ext uri="{9D8B030D-6E8A-4147-A177-3AD203B41FA5}">
                      <a16:colId xmlns:a16="http://schemas.microsoft.com/office/drawing/2014/main" val="592759192"/>
                    </a:ext>
                  </a:extLst>
                </a:gridCol>
                <a:gridCol w="639104">
                  <a:extLst>
                    <a:ext uri="{9D8B030D-6E8A-4147-A177-3AD203B41FA5}">
                      <a16:colId xmlns:a16="http://schemas.microsoft.com/office/drawing/2014/main" val="2229714288"/>
                    </a:ext>
                  </a:extLst>
                </a:gridCol>
                <a:gridCol w="639104">
                  <a:extLst>
                    <a:ext uri="{9D8B030D-6E8A-4147-A177-3AD203B41FA5}">
                      <a16:colId xmlns:a16="http://schemas.microsoft.com/office/drawing/2014/main" val="488918152"/>
                    </a:ext>
                  </a:extLst>
                </a:gridCol>
                <a:gridCol w="639104">
                  <a:extLst>
                    <a:ext uri="{9D8B030D-6E8A-4147-A177-3AD203B41FA5}">
                      <a16:colId xmlns:a16="http://schemas.microsoft.com/office/drawing/2014/main" val="1696753518"/>
                    </a:ext>
                  </a:extLst>
                </a:gridCol>
                <a:gridCol w="676308">
                  <a:extLst>
                    <a:ext uri="{9D8B030D-6E8A-4147-A177-3AD203B41FA5}">
                      <a16:colId xmlns:a16="http://schemas.microsoft.com/office/drawing/2014/main" val="450865323"/>
                    </a:ext>
                  </a:extLst>
                </a:gridCol>
              </a:tblGrid>
              <a:tr h="229482">
                <a:tc gridSpan="6">
                  <a:txBody>
                    <a:bodyPr/>
                    <a:lstStyle/>
                    <a:p>
                      <a:pPr algn="ctr" fontAlgn="ctr"/>
                      <a:r>
                        <a:rPr lang="zh-TW" altLang="en-US" sz="1400" u="none" strike="noStrike" dirty="0">
                          <a:effectLst/>
                        </a:rPr>
                        <a:t>稅務案件統計</a:t>
                      </a:r>
                      <a:r>
                        <a:rPr lang="en-US" altLang="zh-TW" sz="1400" u="none" strike="noStrike" dirty="0">
                          <a:effectLst/>
                        </a:rPr>
                        <a:t>(</a:t>
                      </a:r>
                      <a:r>
                        <a:rPr lang="zh-TW" altLang="en-US" sz="1400" u="none" strike="noStrike" dirty="0">
                          <a:effectLst/>
                        </a:rPr>
                        <a:t>高等行政法院</a:t>
                      </a:r>
                      <a:r>
                        <a:rPr lang="en-US" altLang="zh-TW" sz="1400" u="none" strike="noStrike" dirty="0">
                          <a:effectLst/>
                        </a:rPr>
                        <a:t>)</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75000"/>
                      </a:schemeClr>
                    </a:solidFill>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66783717"/>
                  </a:ext>
                </a:extLst>
              </a:tr>
              <a:tr h="229482">
                <a:tc rowSpan="2">
                  <a:txBody>
                    <a:bodyPr/>
                    <a:lstStyle/>
                    <a:p>
                      <a:pPr algn="ctr" fontAlgn="ctr"/>
                      <a:r>
                        <a:rPr lang="zh-TW" altLang="en-US" sz="1400" u="none" strike="noStrike" dirty="0">
                          <a:effectLst/>
                        </a:rPr>
                        <a:t>年度</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案件結果</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稅捐</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關務</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合計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rowSpan="2">
                  <a:txBody>
                    <a:bodyPr/>
                    <a:lstStyle/>
                    <a:p>
                      <a:pPr algn="ctr" fontAlgn="ctr"/>
                      <a:r>
                        <a:rPr lang="zh-TW" altLang="en-US" sz="1400" u="none" strike="noStrike" dirty="0">
                          <a:effectLst/>
                        </a:rPr>
                        <a:t>人民</a:t>
                      </a:r>
                      <a:br>
                        <a:rPr lang="zh-TW" altLang="en-US" sz="1400" u="none" strike="noStrike" dirty="0">
                          <a:effectLst/>
                        </a:rPr>
                      </a:br>
                      <a:r>
                        <a:rPr lang="zh-TW" altLang="en-US" sz="1400" u="none" strike="noStrike" dirty="0">
                          <a:effectLst/>
                        </a:rPr>
                        <a:t>勝訴率</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extLst>
                  <a:ext uri="{0D108BD9-81ED-4DB2-BD59-A6C34878D82A}">
                    <a16:rowId xmlns:a16="http://schemas.microsoft.com/office/drawing/2014/main" val="2761385180"/>
                  </a:ext>
                </a:extLst>
              </a:tr>
              <a:tr h="229482">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a:txBody>
                    <a:bodyPr/>
                    <a:lstStyle/>
                    <a:p>
                      <a:pPr algn="ctr" fontAlgn="ctr"/>
                      <a:r>
                        <a:rPr lang="zh-TW" altLang="en-US" sz="1400" u="none" strike="noStrike" dirty="0">
                          <a:effectLst/>
                        </a:rPr>
                        <a:t>件數</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85000"/>
                      </a:schemeClr>
                    </a:solidFill>
                  </a:tcPr>
                </a:tc>
                <a:tc vMerge="1">
                  <a:txBody>
                    <a:bodyPr/>
                    <a:lstStyle/>
                    <a:p>
                      <a:endParaRPr lang="zh-TW" altLang="en-US"/>
                    </a:p>
                  </a:txBody>
                  <a:tcPr/>
                </a:tc>
                <a:extLst>
                  <a:ext uri="{0D108BD9-81ED-4DB2-BD59-A6C34878D82A}">
                    <a16:rowId xmlns:a16="http://schemas.microsoft.com/office/drawing/2014/main" val="580454470"/>
                  </a:ext>
                </a:extLst>
              </a:tr>
              <a:tr h="229482">
                <a:tc rowSpan="6">
                  <a:txBody>
                    <a:bodyPr/>
                    <a:lstStyle/>
                    <a:p>
                      <a:pPr algn="ctr" fontAlgn="ctr"/>
                      <a:r>
                        <a:rPr lang="en-US" altLang="zh-TW" sz="1400" u="none" strike="noStrike" dirty="0">
                          <a:effectLst/>
                        </a:rPr>
                        <a:t>110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a:effectLst/>
                        </a:rPr>
                        <a:t>人民勝訴</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17</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20</a:t>
                      </a:r>
                    </a:p>
                  </a:txBody>
                  <a:tcPr marL="9525" marR="9525" marT="9525" marB="0" anchor="ctr">
                    <a:solidFill>
                      <a:schemeClr val="bg1">
                        <a:lumMod val="95000"/>
                      </a:schemeClr>
                    </a:solidFill>
                  </a:tcPr>
                </a:tc>
                <a:tc rowSpan="6">
                  <a:txBody>
                    <a:bodyPr/>
                    <a:lstStyle/>
                    <a:p>
                      <a:pPr algn="ctr" fontAlgn="ctr"/>
                      <a:r>
                        <a:rPr lang="en-US" altLang="zh-TW" sz="1400" b="0" i="0" u="none" strike="noStrike">
                          <a:solidFill>
                            <a:srgbClr val="000000"/>
                          </a:solidFill>
                          <a:effectLst/>
                          <a:latin typeface="+mn-lt"/>
                          <a:ea typeface="新細明體" panose="02020500000000000000" pitchFamily="18" charset="-120"/>
                        </a:rPr>
                        <a:t>16.15%</a:t>
                      </a:r>
                    </a:p>
                  </a:txBody>
                  <a:tcPr marL="9525" marR="9525" marT="9525" marB="0" anchor="ctr">
                    <a:solidFill>
                      <a:schemeClr val="bg1">
                        <a:lumMod val="95000"/>
                      </a:schemeClr>
                    </a:solidFill>
                  </a:tcPr>
                </a:tc>
                <a:extLst>
                  <a:ext uri="{0D108BD9-81ED-4DB2-BD59-A6C34878D82A}">
                    <a16:rowId xmlns:a16="http://schemas.microsoft.com/office/drawing/2014/main" val="2803153684"/>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9</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38402809"/>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127</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150</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340659705"/>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0</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40680641"/>
                  </a:ext>
                </a:extLst>
              </a:tr>
              <a:tr h="229482">
                <a:tc vMerge="1">
                  <a:txBody>
                    <a:bodyPr/>
                    <a:lstStyle/>
                    <a:p>
                      <a:endParaRPr lang="zh-TW" altLang="en-US"/>
                    </a:p>
                  </a:txBody>
                  <a:tcPr/>
                </a:tc>
                <a:tc>
                  <a:txBody>
                    <a:bodyPr/>
                    <a:lstStyle/>
                    <a:p>
                      <a:pPr algn="ctr" fontAlgn="ctr"/>
                      <a:r>
                        <a:rPr lang="zh-TW" altLang="en-US" sz="1400" u="none" strike="noStrike">
                          <a:effectLst/>
                        </a:rPr>
                        <a:t>小計</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164</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192</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817320913"/>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203</a:t>
                      </a:r>
                    </a:p>
                  </a:txBody>
                  <a:tcPr marL="9525" marR="9525" marT="9525" marB="0" anchor="ctr">
                    <a:solidFill>
                      <a:schemeClr val="bg1">
                        <a:lumMod val="95000"/>
                      </a:schemeClr>
                    </a:solidFill>
                  </a:tcPr>
                </a:tc>
                <a:tc>
                  <a:txBody>
                    <a:bodyPr/>
                    <a:lstStyle/>
                    <a:p>
                      <a:pPr algn="ctr" fontAlgn="ctr"/>
                      <a:r>
                        <a:rPr lang="en-US" altLang="zh-TW" sz="1400" b="0" i="0" u="none" strike="noStrike">
                          <a:solidFill>
                            <a:srgbClr val="000000"/>
                          </a:solidFill>
                          <a:effectLst/>
                          <a:latin typeface="+mn-lt"/>
                          <a:ea typeface="新細明體" panose="02020500000000000000" pitchFamily="18" charset="-120"/>
                        </a:rPr>
                        <a:t>38</a:t>
                      </a:r>
                    </a:p>
                  </a:txBody>
                  <a:tcPr marL="9525" marR="9525" marT="9525" marB="0" anchor="ctr">
                    <a:solidFill>
                      <a:schemeClr val="bg1">
                        <a:lumMod val="95000"/>
                      </a:schemeClr>
                    </a:solidFill>
                  </a:tcPr>
                </a:tc>
                <a:tc>
                  <a:txBody>
                    <a:bodyPr/>
                    <a:lstStyle/>
                    <a:p>
                      <a:pPr algn="ctr" fontAlgn="ctr"/>
                      <a:r>
                        <a:rPr lang="en-US" altLang="zh-TW" sz="1400" b="0" i="0" u="none" strike="noStrike" dirty="0">
                          <a:solidFill>
                            <a:srgbClr val="000000"/>
                          </a:solidFill>
                          <a:effectLst/>
                          <a:latin typeface="+mn-lt"/>
                          <a:ea typeface="新細明體" panose="02020500000000000000" pitchFamily="18" charset="-120"/>
                        </a:rPr>
                        <a:t>241</a:t>
                      </a:r>
                    </a:p>
                  </a:txBody>
                  <a:tcPr marL="9525" marR="9525" marT="9525"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255938424"/>
                  </a:ext>
                </a:extLst>
              </a:tr>
              <a:tr h="229482">
                <a:tc rowSpan="6">
                  <a:txBody>
                    <a:bodyPr/>
                    <a:lstStyle/>
                    <a:p>
                      <a:pPr algn="ctr" fontAlgn="ctr"/>
                      <a:r>
                        <a:rPr lang="en-US" altLang="zh-TW" sz="1400" u="none" strike="noStrike" dirty="0">
                          <a:effectLst/>
                        </a:rPr>
                        <a:t>111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zh-TW" altLang="en-US" sz="1400" u="none" strike="noStrike" dirty="0">
                          <a:effectLst/>
                        </a:rPr>
                        <a:t>人民勝訴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8</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rowSpan="6">
                  <a:txBody>
                    <a:bodyPr/>
                    <a:lstStyle/>
                    <a:p>
                      <a:pPr algn="ctr" fontAlgn="ctr"/>
                      <a:r>
                        <a:rPr lang="en-US" altLang="zh-TW" sz="1400" u="none" strike="noStrike" dirty="0">
                          <a:effectLst/>
                        </a:rPr>
                        <a:t>12.55%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extLst>
                  <a:ext uri="{0D108BD9-81ED-4DB2-BD59-A6C34878D82A}">
                    <a16:rowId xmlns:a16="http://schemas.microsoft.com/office/drawing/2014/main" val="1293930697"/>
                  </a:ext>
                </a:extLst>
              </a:tr>
              <a:tr h="229482">
                <a:tc vMerge="1">
                  <a:txBody>
                    <a:bodyPr/>
                    <a:lstStyle/>
                    <a:p>
                      <a:endParaRPr lang="zh-TW" altLang="en-US"/>
                    </a:p>
                  </a:txBody>
                  <a:tcPr/>
                </a:tc>
                <a:tc>
                  <a:txBody>
                    <a:bodyPr/>
                    <a:lstStyle/>
                    <a:p>
                      <a:pPr algn="ctr" fontAlgn="ctr"/>
                      <a:r>
                        <a:rPr lang="zh-TW" altLang="en-US" sz="1400" u="none" strike="noStrike" dirty="0">
                          <a:effectLst/>
                        </a:rPr>
                        <a:t>部分勝敗</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a:t>
                      </a:r>
                      <a:r>
                        <a:rPr lang="en-US" altLang="zh-TW" sz="1400" b="0" i="0" u="none" strike="noStrike" dirty="0">
                          <a:solidFill>
                            <a:srgbClr val="000000"/>
                          </a:solidFill>
                          <a:effectLst/>
                          <a:latin typeface="新細明體" panose="02020500000000000000" pitchFamily="18" charset="-120"/>
                          <a:ea typeface="新細明體" panose="02020500000000000000" pitchFamily="18" charset="-120"/>
                        </a:rPr>
                        <a:t>3</a:t>
                      </a:r>
                      <a:endParaRPr lang="en-US" altLang="zh-TW" sz="1400" b="0" i="0" u="none" strike="noStrike" dirty="0">
                        <a:solidFill>
                          <a:schemeClr val="dk1"/>
                        </a:solidFill>
                        <a:effectLst/>
                        <a:latin typeface="+mn-lt"/>
                        <a:ea typeface="+mn-ea"/>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50068105"/>
                  </a:ext>
                </a:extLst>
              </a:tr>
              <a:tr h="229482">
                <a:tc vMerge="1">
                  <a:txBody>
                    <a:bodyPr/>
                    <a:lstStyle/>
                    <a:p>
                      <a:endParaRPr lang="zh-TW" altLang="en-US"/>
                    </a:p>
                  </a:txBody>
                  <a:tcPr/>
                </a:tc>
                <a:tc>
                  <a:txBody>
                    <a:bodyPr/>
                    <a:lstStyle/>
                    <a:p>
                      <a:pPr algn="ctr" fontAlgn="ctr"/>
                      <a:r>
                        <a:rPr lang="zh-TW" altLang="en-US" sz="1400" u="none" strike="noStrike" dirty="0">
                          <a:effectLst/>
                        </a:rPr>
                        <a:t>人民敗訴</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185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u="none" strike="noStrike" dirty="0">
                          <a:effectLst/>
                        </a:rPr>
                        <a:t>31</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216</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47889043"/>
                  </a:ext>
                </a:extLst>
              </a:tr>
              <a:tr h="229482">
                <a:tc vMerge="1">
                  <a:txBody>
                    <a:bodyPr/>
                    <a:lstStyle/>
                    <a:p>
                      <a:endParaRPr lang="zh-TW" altLang="en-US"/>
                    </a:p>
                  </a:txBody>
                  <a:tcPr/>
                </a:tc>
                <a:tc>
                  <a:txBody>
                    <a:bodyPr/>
                    <a:lstStyle/>
                    <a:p>
                      <a:pPr algn="ctr" fontAlgn="ctr"/>
                      <a:r>
                        <a:rPr lang="zh-TW" altLang="en-US" sz="1400" u="none" strike="noStrike">
                          <a:effectLst/>
                        </a:rPr>
                        <a:t>和解</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0</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15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2649846481"/>
                  </a:ext>
                </a:extLst>
              </a:tr>
              <a:tr h="229482">
                <a:tc vMerge="1">
                  <a:txBody>
                    <a:bodyPr/>
                    <a:lstStyle/>
                    <a:p>
                      <a:endParaRPr lang="zh-TW" altLang="en-US"/>
                    </a:p>
                  </a:txBody>
                  <a:tcPr/>
                </a:tc>
                <a:tc>
                  <a:txBody>
                    <a:bodyPr/>
                    <a:lstStyle/>
                    <a:p>
                      <a:pPr algn="ctr" fontAlgn="ctr"/>
                      <a:r>
                        <a:rPr lang="zh-TW" altLang="en-US" sz="1400" u="none" strike="noStrike" dirty="0">
                          <a:effectLst/>
                        </a:rPr>
                        <a:t>小計</a:t>
                      </a:r>
                      <a:endParaRPr lang="zh-TW" altLang="en-US"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224</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39</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263</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4256469664"/>
                  </a:ext>
                </a:extLst>
              </a:tr>
              <a:tr h="491556">
                <a:tc vMerge="1">
                  <a:txBody>
                    <a:bodyPr/>
                    <a:lstStyle/>
                    <a:p>
                      <a:endParaRPr lang="zh-TW" altLang="en-US"/>
                    </a:p>
                  </a:txBody>
                  <a:tcPr/>
                </a:tc>
                <a:tc>
                  <a:txBody>
                    <a:bodyPr/>
                    <a:lstStyle/>
                    <a:p>
                      <a:pPr algn="ctr" fontAlgn="ctr"/>
                      <a:r>
                        <a:rPr lang="zh-TW" altLang="en-US" sz="1400" u="none" strike="noStrike">
                          <a:effectLst/>
                        </a:rPr>
                        <a:t>年度稅務案件</a:t>
                      </a:r>
                      <a:br>
                        <a:rPr lang="zh-TW" altLang="en-US" sz="1400" u="none" strike="noStrike">
                          <a:effectLst/>
                        </a:rPr>
                      </a:br>
                      <a:r>
                        <a:rPr lang="zh-TW" altLang="en-US" sz="1400" u="none" strike="noStrike">
                          <a:effectLst/>
                        </a:rPr>
                        <a:t>終結總件數</a:t>
                      </a:r>
                      <a:endParaRPr lang="zh-TW" altLang="en-US" sz="1400" b="0" i="0" u="none" strike="noStrike">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267</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45</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a:txBody>
                    <a:bodyPr/>
                    <a:lstStyle/>
                    <a:p>
                      <a:pPr algn="ctr" fontAlgn="ctr"/>
                      <a:r>
                        <a:rPr lang="en-US" altLang="zh-TW" sz="1400" b="0" i="0" u="none" strike="noStrike" dirty="0">
                          <a:solidFill>
                            <a:schemeClr val="dk1"/>
                          </a:solidFill>
                          <a:effectLst/>
                          <a:latin typeface="+mn-lt"/>
                          <a:ea typeface="+mn-ea"/>
                        </a:rPr>
                        <a:t>312</a:t>
                      </a:r>
                      <a:endParaRPr lang="en-US" altLang="zh-TW" sz="1400" b="0" i="0" u="none" strike="noStrike" dirty="0">
                        <a:solidFill>
                          <a:srgbClr val="000000"/>
                        </a:solidFill>
                        <a:effectLst/>
                        <a:latin typeface="新細明體" panose="02020500000000000000" pitchFamily="18" charset="-120"/>
                        <a:ea typeface="新細明體" panose="02020500000000000000" pitchFamily="18" charset="-120"/>
                      </a:endParaRPr>
                    </a:p>
                  </a:txBody>
                  <a:tcPr marL="7211" marR="7211" marT="7211" marB="0" anchor="ctr">
                    <a:solidFill>
                      <a:schemeClr val="bg1">
                        <a:lumMod val="95000"/>
                      </a:schemeClr>
                    </a:solidFill>
                  </a:tcPr>
                </a:tc>
                <a:tc vMerge="1">
                  <a:txBody>
                    <a:bodyPr/>
                    <a:lstStyle/>
                    <a:p>
                      <a:endParaRPr lang="zh-TW" altLang="en-US"/>
                    </a:p>
                  </a:txBody>
                  <a:tcPr/>
                </a:tc>
                <a:extLst>
                  <a:ext uri="{0D108BD9-81ED-4DB2-BD59-A6C34878D82A}">
                    <a16:rowId xmlns:a16="http://schemas.microsoft.com/office/drawing/2014/main" val="1080976902"/>
                  </a:ext>
                </a:extLst>
              </a:tr>
            </a:tbl>
          </a:graphicData>
        </a:graphic>
      </p:graphicFrame>
      <p:sp>
        <p:nvSpPr>
          <p:cNvPr id="8" name="文字方塊 7"/>
          <p:cNvSpPr txBox="1"/>
          <p:nvPr/>
        </p:nvSpPr>
        <p:spPr>
          <a:xfrm>
            <a:off x="5941571" y="4693963"/>
            <a:ext cx="6250429" cy="203132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：本表係以</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106</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月</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28</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日納稅者權利保護法施行前後之稅務案件判決結果</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為統計基礎。</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：小計係將年度稅務案件終結總件數扣除裁定駁回、移送管轄、撤回等</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不具代表性之終結件數，並以之作為本次統計之母數。</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3</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：人民勝訴之比例權重為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，部分勝敗及和解之比例權重皆為</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0.5</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（因和解</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係徵納雙方各退一步，與部分勝敗之結果雷同）。</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4</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：由於司法統計年報就最高行政法院上訴終結事件，未有以人民勝、敗訴</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為區別基礎之統計數，故本文無法據以列表呈現。</a:t>
            </a:r>
            <a:endPar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en-US" altLang="zh-TW" sz="1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 </a:t>
            </a:r>
            <a:r>
              <a:rPr kumimoji="0" lang="zh-TW" altLang="en-US" sz="12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資料來源：司法統計年報</a:t>
            </a:r>
          </a:p>
        </p:txBody>
      </p:sp>
    </p:spTree>
    <p:extLst>
      <p:ext uri="{BB962C8B-B14F-4D97-AF65-F5344CB8AC3E}">
        <p14:creationId xmlns:p14="http://schemas.microsoft.com/office/powerpoint/2010/main" val="1770590582"/>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案例分析五</a:t>
            </a:r>
          </a:p>
        </p:txBody>
      </p:sp>
      <p:sp>
        <p:nvSpPr>
          <p:cNvPr id="3" name="內容版面配置區 2"/>
          <p:cNvSpPr>
            <a:spLocks noGrp="1"/>
          </p:cNvSpPr>
          <p:nvPr>
            <p:ph idx="1"/>
          </p:nvPr>
        </p:nvSpPr>
        <p:spPr>
          <a:xfrm>
            <a:off x="1069848" y="1326777"/>
            <a:ext cx="10058400" cy="5154706"/>
          </a:xfrm>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109</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322</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dirty="0">
                <a:latin typeface="標楷體" panose="03000509000000000000" pitchFamily="65" charset="-120"/>
                <a:ea typeface="標楷體" panose="03000509000000000000" pitchFamily="65" charset="-120"/>
              </a:rPr>
              <a:t> </a:t>
            </a:r>
            <a:r>
              <a:rPr lang="en-US" altLang="zh-TW" sz="9600" b="1" dirty="0">
                <a:latin typeface="標楷體" panose="03000509000000000000" pitchFamily="65" charset="-120"/>
              </a:rPr>
              <a:t>——</a:t>
            </a:r>
            <a:r>
              <a:rPr lang="zh-TW" altLang="en-US" sz="9600" b="1" dirty="0">
                <a:latin typeface="標楷體" panose="03000509000000000000" pitchFamily="65" charset="-120"/>
              </a:rPr>
              <a:t>他共有人對農業用地極小比例之違規使用，對農業使用扣除額之影 </a:t>
            </a:r>
            <a:endParaRPr lang="en-US" altLang="zh-TW" sz="9600" b="1" dirty="0">
              <a:latin typeface="標楷體" panose="03000509000000000000" pitchFamily="65" charset="-120"/>
            </a:endParaRPr>
          </a:p>
          <a:p>
            <a:pPr marL="0" indent="0" hangingPunct="0">
              <a:lnSpc>
                <a:spcPct val="100000"/>
              </a:lnSpc>
              <a:buNone/>
            </a:pPr>
            <a:r>
              <a:rPr lang="zh-TW" altLang="en-US" sz="9600" b="1" dirty="0">
                <a:latin typeface="標楷體" panose="03000509000000000000" pitchFamily="65" charset="-120"/>
              </a:rPr>
              <a:t>     響？</a:t>
            </a:r>
            <a:endParaRPr lang="en-US" altLang="zh-TW" sz="9600" b="1" dirty="0">
              <a:latin typeface="標楷體" panose="03000509000000000000" pitchFamily="65" charset="-120"/>
            </a:endParaRPr>
          </a:p>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b="1" dirty="0">
                <a:latin typeface="標楷體" panose="03000509000000000000" pitchFamily="65" charset="-120"/>
                <a:ea typeface="標楷體" panose="03000509000000000000" pitchFamily="65" charset="-120"/>
              </a:rPr>
              <a:t>事實概要</a:t>
            </a:r>
            <a:endParaRPr lang="en-US" altLang="zh-TW" sz="9600" b="1"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zh-TW" altLang="en-US" sz="9600" dirty="0">
                <a:latin typeface="標楷體" panose="03000509000000000000" pitchFamily="65" charset="-120"/>
              </a:rPr>
              <a:t>庚之母於</a:t>
            </a:r>
            <a:r>
              <a:rPr lang="en-US" altLang="zh-TW" sz="9600" dirty="0">
                <a:latin typeface="標楷體" panose="03000509000000000000" pitchFamily="65" charset="-120"/>
              </a:rPr>
              <a:t>106</a:t>
            </a:r>
            <a:r>
              <a:rPr lang="zh-TW" altLang="en-US" sz="9600" dirty="0">
                <a:latin typeface="標楷體" panose="03000509000000000000" pitchFamily="65" charset="-120"/>
              </a:rPr>
              <a:t>年</a:t>
            </a:r>
            <a:r>
              <a:rPr lang="en-US" altLang="zh-TW" sz="9600" dirty="0">
                <a:latin typeface="標楷體" panose="03000509000000000000" pitchFamily="65" charset="-120"/>
              </a:rPr>
              <a:t>4</a:t>
            </a:r>
            <a:r>
              <a:rPr lang="zh-TW" altLang="en-US" sz="9600" dirty="0">
                <a:latin typeface="標楷體" panose="03000509000000000000" pitchFamily="65" charset="-120"/>
              </a:rPr>
              <a:t>月</a:t>
            </a:r>
            <a:r>
              <a:rPr lang="en-US" altLang="zh-TW" sz="9600" dirty="0">
                <a:latin typeface="標楷體" panose="03000509000000000000" pitchFamily="65" charset="-120"/>
              </a:rPr>
              <a:t>27</a:t>
            </a:r>
            <a:r>
              <a:rPr lang="zh-TW" altLang="en-US" sz="9600" dirty="0">
                <a:latin typeface="標楷體" panose="03000509000000000000" pitchFamily="65" charset="-120"/>
              </a:rPr>
              <a:t>日死亡，其繼承人於核准展延期限內辦理遺產稅申報，經稅局核定遺產總額</a:t>
            </a:r>
            <a:r>
              <a:rPr lang="en-US" altLang="zh-TW" sz="9600" dirty="0">
                <a:latin typeface="標楷體" panose="03000509000000000000" pitchFamily="65" charset="-120"/>
              </a:rPr>
              <a:t>57,619,544</a:t>
            </a:r>
            <a:r>
              <a:rPr lang="zh-TW" altLang="en-US" sz="9600" dirty="0">
                <a:latin typeface="標楷體" panose="03000509000000000000" pitchFamily="65" charset="-120"/>
              </a:rPr>
              <a:t>元，遺產淨額</a:t>
            </a:r>
            <a:r>
              <a:rPr lang="en-US" altLang="zh-TW" sz="9600" dirty="0">
                <a:latin typeface="標楷體" panose="03000509000000000000" pitchFamily="65" charset="-120"/>
              </a:rPr>
              <a:t>33,521,267</a:t>
            </a:r>
            <a:r>
              <a:rPr lang="zh-TW" altLang="en-US" sz="9600" dirty="0">
                <a:latin typeface="標楷體" panose="03000509000000000000" pitchFamily="65" charset="-120"/>
              </a:rPr>
              <a:t>元，應納稅額</a:t>
            </a:r>
            <a:r>
              <a:rPr lang="en-US" altLang="zh-TW" sz="9600" dirty="0">
                <a:latin typeface="標楷體" panose="03000509000000000000" pitchFamily="65" charset="-120"/>
              </a:rPr>
              <a:t>3,352,126</a:t>
            </a:r>
            <a:r>
              <a:rPr lang="zh-TW" altLang="en-US" sz="9600" dirty="0">
                <a:latin typeface="標楷體" panose="03000509000000000000" pitchFamily="65" charset="-120"/>
              </a:rPr>
              <a:t>元。庚就稅局否准認列被繼承人所遺系爭土地（宗地面積</a:t>
            </a:r>
            <a:r>
              <a:rPr lang="en-US" altLang="zh-TW" sz="9600" dirty="0">
                <a:latin typeface="標楷體" panose="03000509000000000000" pitchFamily="65" charset="-120"/>
              </a:rPr>
              <a:t>7,878</a:t>
            </a:r>
            <a:r>
              <a:rPr lang="zh-TW" altLang="en-US" sz="9600" dirty="0">
                <a:latin typeface="標楷體" panose="03000509000000000000" pitchFamily="65" charset="-120"/>
              </a:rPr>
              <a:t>平方公尺，被繼承人權利範圍</a:t>
            </a:r>
            <a:r>
              <a:rPr lang="en-US" altLang="zh-TW" sz="9600" dirty="0">
                <a:latin typeface="標楷體" panose="03000509000000000000" pitchFamily="65" charset="-120"/>
              </a:rPr>
              <a:t>1/9</a:t>
            </a:r>
            <a:r>
              <a:rPr lang="zh-TW" altLang="en-US" sz="9600" dirty="0">
                <a:latin typeface="標楷體" panose="03000509000000000000" pitchFamily="65" charset="-120"/>
              </a:rPr>
              <a:t>）作農業使用扣除額不服，循序提起行政訴訟，經原審法院判決將訴願決定及原處分（即復查決定）關於否准「自遺產總額認列系爭土地作農業使用扣除額」部分撤銷。稅局不服，乃提起上訴，嗣經最高行政法院判決駁回稅局之上訴。</a:t>
            </a:r>
          </a:p>
          <a:p>
            <a:pPr marL="548640" lvl="2" indent="0" algn="just" hangingPunct="0">
              <a:lnSpc>
                <a:spcPct val="100000"/>
              </a:lnSpc>
              <a:buNone/>
            </a:pPr>
            <a:endParaRPr lang="en-US" altLang="zh-TW" sz="96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200</a:t>
            </a:fld>
            <a:endParaRPr lang="zh-TW" altLang="en-US"/>
          </a:p>
        </p:txBody>
      </p:sp>
    </p:spTree>
    <p:extLst>
      <p:ext uri="{BB962C8B-B14F-4D97-AF65-F5344CB8AC3E}">
        <p14:creationId xmlns:p14="http://schemas.microsoft.com/office/powerpoint/2010/main" val="253493231"/>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998131" y="1111623"/>
            <a:ext cx="10058400" cy="5432612"/>
          </a:xfrm>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endParaRPr lang="en-US" altLang="zh-TW" sz="9600" dirty="0">
              <a:latin typeface="標楷體" panose="03000509000000000000" pitchFamily="65" charset="-120"/>
              <a:ea typeface="標楷體" panose="03000509000000000000" pitchFamily="65" charset="-120"/>
            </a:endParaRPr>
          </a:p>
          <a:p>
            <a:pPr lvl="2">
              <a:lnSpc>
                <a:spcPct val="100000"/>
              </a:lnSpc>
            </a:pPr>
            <a:r>
              <a:rPr lang="zh-TW" altLang="en-US" sz="8800" dirty="0"/>
              <a:t>財政部</a:t>
            </a:r>
            <a:r>
              <a:rPr lang="en-US" altLang="zh-TW" sz="8800" dirty="0"/>
              <a:t>100</a:t>
            </a:r>
            <a:r>
              <a:rPr lang="zh-TW" altLang="en-US" sz="8800" dirty="0"/>
              <a:t>年</a:t>
            </a:r>
            <a:r>
              <a:rPr lang="en-US" altLang="zh-TW" sz="8800" dirty="0"/>
              <a:t>1</a:t>
            </a:r>
            <a:r>
              <a:rPr lang="zh-TW" altLang="en-US" sz="8800" dirty="0"/>
              <a:t>月</a:t>
            </a:r>
            <a:r>
              <a:rPr lang="en-US" altLang="zh-TW" sz="8800" dirty="0"/>
              <a:t>28</a:t>
            </a:r>
            <a:r>
              <a:rPr lang="zh-TW" altLang="en-US" sz="8800" dirty="0"/>
              <a:t>日台財稅字第</a:t>
            </a:r>
            <a:r>
              <a:rPr lang="en-US" altLang="zh-TW" sz="8800" dirty="0"/>
              <a:t>09900505390</a:t>
            </a:r>
            <a:r>
              <a:rPr lang="zh-TW" altLang="en-US" sz="8800" dirty="0"/>
              <a:t>號函釋意旨即係准許「被繼承人死亡時所遺單筆農業用地部分面積未作農業使用」者，於繼承人申請土地標示分割登記，並就分割後個別農業用地取具作農業使用證明書之情形，得依遺產及贈與稅法第</a:t>
            </a:r>
            <a:r>
              <a:rPr lang="en-US" altLang="zh-TW" sz="8800" dirty="0"/>
              <a:t>17</a:t>
            </a:r>
            <a:r>
              <a:rPr lang="zh-TW" altLang="en-US" sz="8800" dirty="0"/>
              <a:t>條第</a:t>
            </a:r>
            <a:r>
              <a:rPr lang="en-US" altLang="zh-TW" sz="8800" dirty="0"/>
              <a:t>1</a:t>
            </a:r>
            <a:r>
              <a:rPr lang="zh-TW" altLang="en-US" sz="8800" dirty="0"/>
              <a:t>項第</a:t>
            </a:r>
            <a:r>
              <a:rPr lang="en-US" altLang="zh-TW" sz="8800" dirty="0"/>
              <a:t>6</a:t>
            </a:r>
            <a:r>
              <a:rPr lang="zh-TW" altLang="en-US" sz="8800" dirty="0"/>
              <a:t>款前段規定列報農業用地扣除額。</a:t>
            </a:r>
            <a:endParaRPr lang="en-US" altLang="zh-TW" sz="8800" dirty="0"/>
          </a:p>
          <a:p>
            <a:pPr lvl="2">
              <a:lnSpc>
                <a:spcPct val="100000"/>
              </a:lnSpc>
            </a:pPr>
            <a:endParaRPr lang="en-US" altLang="zh-TW" sz="8800" dirty="0"/>
          </a:p>
          <a:p>
            <a:pPr lvl="2">
              <a:lnSpc>
                <a:spcPct val="100000"/>
              </a:lnSpc>
            </a:pPr>
            <a:r>
              <a:rPr lang="zh-TW" altLang="en-US" sz="8800" dirty="0"/>
              <a:t>內政部</a:t>
            </a:r>
            <a:r>
              <a:rPr lang="en-US" altLang="zh-TW" sz="8800" dirty="0"/>
              <a:t>100</a:t>
            </a:r>
            <a:r>
              <a:rPr lang="zh-TW" altLang="en-US" sz="8800" dirty="0"/>
              <a:t>年</a:t>
            </a:r>
            <a:r>
              <a:rPr lang="en-US" altLang="zh-TW" sz="8800" dirty="0"/>
              <a:t>1</a:t>
            </a:r>
            <a:r>
              <a:rPr lang="zh-TW" altLang="en-US" sz="8800" dirty="0"/>
              <a:t>月</a:t>
            </a:r>
            <a:r>
              <a:rPr lang="en-US" altLang="zh-TW" sz="8800" dirty="0"/>
              <a:t>10</a:t>
            </a:r>
            <a:r>
              <a:rPr lang="zh-TW" altLang="en-US" sz="8800" dirty="0"/>
              <a:t>日內授中辦地字第</a:t>
            </a:r>
            <a:r>
              <a:rPr lang="en-US" altLang="zh-TW" sz="8800" dirty="0"/>
              <a:t>1000723535</a:t>
            </a:r>
            <a:r>
              <a:rPr lang="zh-TW" altLang="en-US" sz="8800" dirty="0"/>
              <a:t>號令釋，只是例示說明土地之繼承人於未辦竣繼承登記前，已是遺產之公同共有人，自得以權利人身分依土地登記規則申請標示分割登記，並非限制，亦無法排斥其他形態之權利人（包括分別共有人）申請標示分割登記。</a:t>
            </a:r>
            <a:endParaRPr lang="en-US" altLang="zh-TW" sz="8800" dirty="0"/>
          </a:p>
          <a:p>
            <a:pPr lvl="2">
              <a:lnSpc>
                <a:spcPct val="100000"/>
              </a:lnSpc>
            </a:pPr>
            <a:endParaRPr lang="en-US" altLang="zh-TW" sz="8800" dirty="0">
              <a:latin typeface="標楷體" panose="03000509000000000000" pitchFamily="65" charset="-120"/>
            </a:endParaRPr>
          </a:p>
          <a:p>
            <a:pPr lvl="2">
              <a:lnSpc>
                <a:spcPct val="110000"/>
              </a:lnSpc>
            </a:pPr>
            <a:r>
              <a:rPr lang="zh-TW" altLang="en-US" sz="8800" dirty="0"/>
              <a:t>財政部於作成本案之訴願決定前，曾以發函要求稅局就「本案是否得依本部</a:t>
            </a:r>
            <a:r>
              <a:rPr lang="en-US" altLang="zh-TW" sz="8800" dirty="0"/>
              <a:t>100</a:t>
            </a:r>
            <a:r>
              <a:rPr lang="zh-TW" altLang="en-US" sz="8800" dirty="0"/>
              <a:t>年</a:t>
            </a:r>
            <a:r>
              <a:rPr lang="en-US" altLang="zh-TW" sz="8800" dirty="0"/>
              <a:t>1</a:t>
            </a:r>
            <a:r>
              <a:rPr lang="zh-TW" altLang="en-US" sz="8800" dirty="0"/>
              <a:t>月</a:t>
            </a:r>
            <a:r>
              <a:rPr lang="en-US" altLang="zh-TW" sz="8800" dirty="0"/>
              <a:t>28</a:t>
            </a:r>
            <a:r>
              <a:rPr lang="zh-TW" altLang="en-US" sz="8800" dirty="0"/>
              <a:t>日台財稅字第</a:t>
            </a:r>
            <a:r>
              <a:rPr lang="en-US" altLang="zh-TW" sz="8800" dirty="0"/>
              <a:t>09900505390</a:t>
            </a:r>
            <a:r>
              <a:rPr lang="zh-TW" altLang="en-US" sz="8800" dirty="0"/>
              <a:t>號函意旨，就鐵皮屋外之面積准予認列作農業使用扣除額（請試算稅額）？訴願人於辦理繼承登記前，是否得先依內政部</a:t>
            </a:r>
            <a:r>
              <a:rPr lang="en-US" altLang="zh-TW" sz="8800" dirty="0"/>
              <a:t>100</a:t>
            </a:r>
            <a:r>
              <a:rPr lang="zh-TW" altLang="en-US" sz="8800" dirty="0"/>
              <a:t>年</a:t>
            </a:r>
            <a:r>
              <a:rPr lang="en-US" altLang="zh-TW" sz="8800" dirty="0"/>
              <a:t>1</a:t>
            </a:r>
            <a:r>
              <a:rPr lang="zh-TW" altLang="en-US" sz="8800" dirty="0"/>
              <a:t>月</a:t>
            </a:r>
            <a:r>
              <a:rPr lang="en-US" altLang="zh-TW" sz="8800" dirty="0"/>
              <a:t>10</a:t>
            </a:r>
            <a:r>
              <a:rPr lang="zh-TW" altLang="en-US" sz="8800" dirty="0"/>
              <a:t>日內授中辦地字第</a:t>
            </a:r>
            <a:r>
              <a:rPr lang="en-US" altLang="zh-TW" sz="8800" dirty="0"/>
              <a:t>1000723535</a:t>
            </a:r>
            <a:r>
              <a:rPr lang="zh-TW" altLang="en-US" sz="8800" dirty="0"/>
              <a:t>號令釋申請土地標示分割登記？貴局是否曾輔導訴願人依上開內政部令辦理分割？」等事項為補充答辯。</a:t>
            </a:r>
            <a:endParaRPr lang="en-US" altLang="zh-TW" sz="8800" dirty="0"/>
          </a:p>
          <a:p>
            <a:pPr marL="548640" lvl="2" indent="0" algn="just" hangingPunct="0">
              <a:lnSpc>
                <a:spcPct val="100000"/>
              </a:lnSpc>
              <a:buNone/>
            </a:pPr>
            <a:endParaRPr lang="en-US" altLang="zh-TW" sz="8800" dirty="0">
              <a:latin typeface="標楷體" panose="03000509000000000000" pitchFamily="65" charset="-120"/>
              <a:ea typeface="標楷體" panose="03000509000000000000" pitchFamily="65" charset="-120"/>
            </a:endParaRPr>
          </a:p>
          <a:p>
            <a:pPr marL="914400" lvl="2" indent="0">
              <a:buNone/>
            </a:pPr>
            <a:endParaRPr lang="en-US" altLang="zh-TW" sz="8800" dirty="0">
              <a:latin typeface="標楷體" panose="03000509000000000000" pitchFamily="65" charset="-120"/>
              <a:ea typeface="標楷體" panose="03000509000000000000" pitchFamily="65" charset="-120"/>
            </a:endParaRPr>
          </a:p>
          <a:p>
            <a:pPr lvl="1"/>
            <a:endParaRPr lang="en-US" altLang="zh-TW" sz="8800" b="1" dirty="0">
              <a:latin typeface="標楷體" panose="03000509000000000000" pitchFamily="65" charset="-120"/>
              <a:ea typeface="標楷體" panose="03000509000000000000" pitchFamily="65" charset="-120"/>
            </a:endParaRPr>
          </a:p>
          <a:p>
            <a:pPr lvl="1"/>
            <a:endParaRPr lang="en-US" altLang="zh-TW" sz="88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201</a:t>
            </a:fld>
            <a:endParaRPr lang="zh-TW" altLang="en-US"/>
          </a:p>
        </p:txBody>
      </p:sp>
      <p:sp>
        <p:nvSpPr>
          <p:cNvPr id="5" name="標題 4"/>
          <p:cNvSpPr>
            <a:spLocks noGrp="1"/>
          </p:cNvSpPr>
          <p:nvPr>
            <p:ph type="title"/>
          </p:nvPr>
        </p:nvSpPr>
        <p:spPr/>
        <p:txBody>
          <a:bodyPr/>
          <a:lstStyle/>
          <a:p>
            <a:endParaRPr lang="zh-TW" altLang="en-US" dirty="0"/>
          </a:p>
        </p:txBody>
      </p:sp>
    </p:spTree>
    <p:extLst>
      <p:ext uri="{BB962C8B-B14F-4D97-AF65-F5344CB8AC3E}">
        <p14:creationId xmlns:p14="http://schemas.microsoft.com/office/powerpoint/2010/main" val="174323218"/>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2">
              <a:lnSpc>
                <a:spcPct val="100000"/>
              </a:lnSpc>
            </a:pPr>
            <a:r>
              <a:rPr lang="zh-TW" altLang="en-US" sz="2200" dirty="0"/>
              <a:t>稅局函覆略謂：「本案繼承人於</a:t>
            </a:r>
            <a:r>
              <a:rPr lang="en-US" altLang="zh-TW" sz="2200" dirty="0"/>
              <a:t>107</a:t>
            </a:r>
            <a:r>
              <a:rPr lang="zh-TW" altLang="en-US" sz="2200" dirty="0"/>
              <a:t>年</a:t>
            </a:r>
            <a:r>
              <a:rPr lang="en-US" altLang="zh-TW" sz="2200" dirty="0"/>
              <a:t>1</a:t>
            </a:r>
            <a:r>
              <a:rPr lang="zh-TW" altLang="en-US" sz="2200" dirty="0"/>
              <a:t>月</a:t>
            </a:r>
            <a:r>
              <a:rPr lang="en-US" altLang="zh-TW" sz="2200" dirty="0"/>
              <a:t>5</a:t>
            </a:r>
            <a:r>
              <a:rPr lang="zh-TW" altLang="en-US" sz="2200" dirty="0"/>
              <a:t>日申報遺產稅，繼承人當時已發生申請農地農用證明遭主管機關否准之相關事實，已如前述，其違規事實狀態既於申報前已實現，本局受理案件當時自未再輔導辦理土地標示分割。況繼承人已於</a:t>
            </a:r>
            <a:r>
              <a:rPr lang="en-US" altLang="zh-TW" sz="2200" dirty="0"/>
              <a:t>107</a:t>
            </a:r>
            <a:r>
              <a:rPr lang="zh-TW" altLang="en-US" sz="2200" dirty="0"/>
              <a:t>年</a:t>
            </a:r>
            <a:r>
              <a:rPr lang="en-US" altLang="zh-TW" sz="2200" dirty="0"/>
              <a:t>8</a:t>
            </a:r>
            <a:r>
              <a:rPr lang="zh-TW" altLang="en-US" sz="2200" dirty="0"/>
              <a:t>月</a:t>
            </a:r>
            <a:r>
              <a:rPr lang="en-US" altLang="zh-TW" sz="2200" dirty="0"/>
              <a:t>8</a:t>
            </a:r>
            <a:r>
              <a:rPr lang="zh-TW" altLang="en-US" sz="2200" dirty="0"/>
              <a:t>日辦理系爭土地之分割繼承登記，由繼承人庚、辛各繼承系爭土地</a:t>
            </a:r>
            <a:r>
              <a:rPr lang="en-US" altLang="zh-TW" sz="2200" dirty="0"/>
              <a:t>2</a:t>
            </a:r>
            <a:r>
              <a:rPr lang="zh-TW" altLang="en-US" sz="2200" dirty="0"/>
              <a:t>分之</a:t>
            </a:r>
            <a:r>
              <a:rPr lang="en-US" altLang="zh-TW" sz="2200" dirty="0"/>
              <a:t>1</a:t>
            </a:r>
            <a:r>
              <a:rPr lang="zh-TW" altLang="en-US" sz="2200" dirty="0"/>
              <a:t>（即各取得整筆宗地</a:t>
            </a:r>
            <a:r>
              <a:rPr lang="en-US" altLang="zh-TW" sz="2200" dirty="0"/>
              <a:t>18</a:t>
            </a:r>
            <a:r>
              <a:rPr lang="zh-TW" altLang="en-US" sz="2200" dirty="0"/>
              <a:t>分之</a:t>
            </a:r>
            <a:r>
              <a:rPr lang="en-US" altLang="zh-TW" sz="2200" dirty="0"/>
              <a:t>1</a:t>
            </a:r>
            <a:r>
              <a:rPr lang="zh-TW" altLang="en-US" sz="2200" dirty="0"/>
              <a:t>），是本案與上開內政部</a:t>
            </a:r>
            <a:r>
              <a:rPr lang="en-US" altLang="zh-TW" sz="2200" dirty="0"/>
              <a:t>100</a:t>
            </a:r>
            <a:r>
              <a:rPr lang="zh-TW" altLang="en-US" sz="2200" dirty="0"/>
              <a:t>年</a:t>
            </a:r>
            <a:r>
              <a:rPr lang="en-US" altLang="zh-TW" sz="2200" dirty="0"/>
              <a:t>1</a:t>
            </a:r>
            <a:r>
              <a:rPr lang="zh-TW" altLang="en-US" sz="2200" dirty="0"/>
              <a:t>月</a:t>
            </a:r>
            <a:r>
              <a:rPr lang="en-US" altLang="zh-TW" sz="2200" dirty="0"/>
              <a:t>10</a:t>
            </a:r>
            <a:r>
              <a:rPr lang="zh-TW" altLang="en-US" sz="2200" dirty="0"/>
              <a:t>日令規範不合。」等語。</a:t>
            </a:r>
          </a:p>
          <a:p>
            <a:pPr lvl="2">
              <a:lnSpc>
                <a:spcPct val="100000"/>
              </a:lnSpc>
            </a:pPr>
            <a:endParaRPr lang="en-US" altLang="zh-TW" sz="2200" dirty="0"/>
          </a:p>
          <a:p>
            <a:pPr lvl="2">
              <a:lnSpc>
                <a:spcPct val="100000"/>
              </a:lnSpc>
            </a:pPr>
            <a:r>
              <a:rPr lang="zh-TW" altLang="en-US" sz="2200" dirty="0"/>
              <a:t>稅局似即認為土地繼承人於辦理分割繼承登記為分別共有人後，就不能申請土地標示分割登記，並認為「被繼承人死亡時所遺單筆農業用地部分面積未作農業使用」者一律不得列報農業用地扣除額，故未輔導系爭土地之分別共有人（庚）辦理土地標示分割，而罔顧區公所已核發系爭土地農業用地作農業使用證明書，核與土地登記規則第</a:t>
            </a:r>
            <a:r>
              <a:rPr lang="en-US" altLang="zh-TW" sz="2200" dirty="0"/>
              <a:t>27</a:t>
            </a:r>
            <a:r>
              <a:rPr lang="zh-TW" altLang="en-US" sz="2200" dirty="0"/>
              <a:t>條第</a:t>
            </a:r>
            <a:r>
              <a:rPr lang="en-US" altLang="zh-TW" sz="2200" dirty="0"/>
              <a:t>5</a:t>
            </a:r>
            <a:r>
              <a:rPr lang="zh-TW" altLang="en-US" sz="2200" dirty="0"/>
              <a:t>款規定及財政部</a:t>
            </a:r>
            <a:r>
              <a:rPr lang="en-US" altLang="zh-TW" sz="2200" dirty="0"/>
              <a:t>100</a:t>
            </a:r>
            <a:r>
              <a:rPr lang="zh-TW" altLang="en-US" sz="2200" dirty="0"/>
              <a:t>年</a:t>
            </a:r>
            <a:r>
              <a:rPr lang="en-US" altLang="zh-TW" sz="2200" dirty="0"/>
              <a:t>1</a:t>
            </a:r>
            <a:r>
              <a:rPr lang="zh-TW" altLang="en-US" sz="2200" dirty="0"/>
              <a:t>月</a:t>
            </a:r>
            <a:r>
              <a:rPr lang="en-US" altLang="zh-TW" sz="2200" dirty="0"/>
              <a:t>28</a:t>
            </a:r>
            <a:r>
              <a:rPr lang="zh-TW" altLang="en-US" sz="2200" dirty="0"/>
              <a:t>日台財稅字第</a:t>
            </a:r>
            <a:r>
              <a:rPr lang="en-US" altLang="zh-TW" sz="2200" dirty="0"/>
              <a:t>09900505390</a:t>
            </a:r>
            <a:r>
              <a:rPr lang="zh-TW" altLang="en-US" sz="2200" dirty="0"/>
              <a:t>號函釋意旨有違。</a:t>
            </a:r>
            <a:endParaRPr lang="en-US" altLang="zh-TW" sz="2200" dirty="0"/>
          </a:p>
          <a:p>
            <a:pPr lvl="1">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202</a:t>
            </a:fld>
            <a:endParaRPr lang="zh-TW" altLang="en-US"/>
          </a:p>
        </p:txBody>
      </p:sp>
    </p:spTree>
    <p:extLst>
      <p:ext uri="{BB962C8B-B14F-4D97-AF65-F5344CB8AC3E}">
        <p14:creationId xmlns:p14="http://schemas.microsoft.com/office/powerpoint/2010/main" val="4280983604"/>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6800" y="1258171"/>
            <a:ext cx="10336306" cy="5232276"/>
          </a:xfrm>
        </p:spPr>
        <p:txBody>
          <a:bodyPr>
            <a:noAutofit/>
          </a:bodyPr>
          <a:lstStyle/>
          <a:p>
            <a:pPr lvl="2">
              <a:lnSpc>
                <a:spcPct val="100000"/>
              </a:lnSpc>
            </a:pPr>
            <a:r>
              <a:rPr lang="zh-TW" altLang="en-US" sz="2200" dirty="0"/>
              <a:t>依農業發展條例第</a:t>
            </a:r>
            <a:r>
              <a:rPr lang="en-US" altLang="zh-TW" sz="2200" dirty="0"/>
              <a:t>39</a:t>
            </a:r>
            <a:r>
              <a:rPr lang="zh-TW" altLang="en-US" sz="2200" dirty="0"/>
              <a:t>條第</a:t>
            </a:r>
            <a:r>
              <a:rPr lang="en-US" altLang="zh-TW" sz="2200" dirty="0"/>
              <a:t>2</a:t>
            </a:r>
            <a:r>
              <a:rPr lang="zh-TW" altLang="en-US" sz="2200" dirty="0"/>
              <a:t>項授權訂定之農業用地作農業使用認定及核發證明辦法第</a:t>
            </a:r>
            <a:r>
              <a:rPr lang="en-US" altLang="zh-TW" sz="2200" dirty="0"/>
              <a:t>6</a:t>
            </a:r>
            <a:r>
              <a:rPr lang="zh-TW" altLang="en-US" sz="2200" dirty="0"/>
              <a:t>條第</a:t>
            </a:r>
            <a:r>
              <a:rPr lang="en-US" altLang="zh-TW" sz="2200" dirty="0"/>
              <a:t>6</a:t>
            </a:r>
            <a:r>
              <a:rPr lang="zh-TW" altLang="en-US" sz="2200" dirty="0"/>
              <a:t>款及第</a:t>
            </a:r>
            <a:r>
              <a:rPr lang="en-US" altLang="zh-TW" sz="2200" dirty="0"/>
              <a:t>8</a:t>
            </a:r>
            <a:r>
              <a:rPr lang="zh-TW" altLang="en-US" sz="2200" dirty="0"/>
              <a:t>條規定可知，於共有農業用地有部分面積未作農業使用之情形，如未能證明有分管約定或分管事實，只要其違規使用面積未大於違規使用共有人之應有部分面積，且不影響其餘面積土地供農業使用者，其他未違規使用共有人之應有部分，即得認定為作農業使用。</a:t>
            </a:r>
            <a:endParaRPr lang="en-US" altLang="zh-TW" sz="2200" dirty="0"/>
          </a:p>
          <a:p>
            <a:pPr lvl="2">
              <a:lnSpc>
                <a:spcPct val="100000"/>
              </a:lnSpc>
            </a:pPr>
            <a:endParaRPr lang="en-US" altLang="zh-TW" sz="2200" dirty="0"/>
          </a:p>
          <a:p>
            <a:pPr lvl="2">
              <a:lnSpc>
                <a:spcPct val="100000"/>
              </a:lnSpc>
            </a:pPr>
            <a:r>
              <a:rPr lang="zh-TW" altLang="en-US" sz="2200" dirty="0"/>
              <a:t>上開辦法第</a:t>
            </a:r>
            <a:r>
              <a:rPr lang="en-US" altLang="zh-TW" sz="2200" dirty="0"/>
              <a:t>8</a:t>
            </a:r>
            <a:r>
              <a:rPr lang="zh-TW" altLang="en-US" sz="2200" dirty="0"/>
              <a:t>條第</a:t>
            </a:r>
            <a:r>
              <a:rPr lang="en-US" altLang="zh-TW" sz="2200" dirty="0"/>
              <a:t>1</a:t>
            </a:r>
            <a:r>
              <a:rPr lang="zh-TW" altLang="en-US" sz="2200" dirty="0"/>
              <a:t>項第</a:t>
            </a:r>
            <a:r>
              <a:rPr lang="en-US" altLang="zh-TW" sz="2200" dirty="0"/>
              <a:t>2</a:t>
            </a:r>
            <a:r>
              <a:rPr lang="zh-TW" altLang="en-US" sz="2200" dirty="0"/>
              <a:t>款規定之「違規使用之共有人切結書」僅係一種證明申請要件存在的證據方法，並非申請要件本身，如因故未能取得，但有其他證據方法足資證明主張其應有部分係作農業使用者並非違規使用之共有人，且違規使用面積未大於違規使用共有人之應有部分面積，即無庸強求其提出「違規使用之共有人切結書」，否則猶如刻舟求劍或膠柱鼓瑟，徒使其他未違規使用之共有人，因其他共有人之違規使用致不能申報農業用地扣除額，反而殃及無辜，顯非遺產及贈與稅法第</a:t>
            </a:r>
            <a:r>
              <a:rPr lang="en-US" altLang="zh-TW" sz="2200" dirty="0"/>
              <a:t>17</a:t>
            </a:r>
            <a:r>
              <a:rPr lang="zh-TW" altLang="en-US" sz="2200" dirty="0"/>
              <a:t>條第</a:t>
            </a:r>
            <a:r>
              <a:rPr lang="en-US" altLang="zh-TW" sz="2200" dirty="0"/>
              <a:t>1</a:t>
            </a:r>
            <a:r>
              <a:rPr lang="zh-TW" altLang="en-US" sz="2200" dirty="0"/>
              <a:t>項第</a:t>
            </a:r>
            <a:r>
              <a:rPr lang="en-US" altLang="zh-TW" sz="2200" dirty="0"/>
              <a:t>6</a:t>
            </a:r>
            <a:r>
              <a:rPr lang="zh-TW" altLang="en-US" sz="2200" dirty="0"/>
              <a:t>款及農業發展條例第</a:t>
            </a:r>
            <a:r>
              <a:rPr lang="en-US" altLang="zh-TW" sz="2200" dirty="0"/>
              <a:t>38</a:t>
            </a:r>
            <a:r>
              <a:rPr lang="zh-TW" altLang="en-US" sz="2200" dirty="0"/>
              <a:t>條第</a:t>
            </a:r>
            <a:r>
              <a:rPr lang="en-US" altLang="zh-TW" sz="2200" dirty="0"/>
              <a:t>1</a:t>
            </a:r>
            <a:r>
              <a:rPr lang="zh-TW" altLang="en-US" sz="2200" dirty="0"/>
              <a:t>項規定之立法原意。</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203</a:t>
            </a:fld>
            <a:endParaRPr lang="zh-TW" altLang="en-US"/>
          </a:p>
        </p:txBody>
      </p:sp>
    </p:spTree>
    <p:extLst>
      <p:ext uri="{BB962C8B-B14F-4D97-AF65-F5344CB8AC3E}">
        <p14:creationId xmlns:p14="http://schemas.microsoft.com/office/powerpoint/2010/main" val="3963587075"/>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896471" y="1258171"/>
            <a:ext cx="10414657" cy="5295029"/>
          </a:xfrm>
        </p:spPr>
        <p:txBody>
          <a:bodyPr>
            <a:normAutofit fontScale="92500" lnSpcReduction="10000"/>
          </a:bodyPr>
          <a:lstStyle/>
          <a:p>
            <a:pPr lvl="1">
              <a:lnSpc>
                <a:spcPct val="100000"/>
              </a:lnSpc>
            </a:pPr>
            <a:endParaRPr lang="en-US" altLang="zh-TW" sz="300" dirty="0">
              <a:latin typeface="標楷體" panose="03000509000000000000" pitchFamily="65" charset="-120"/>
              <a:ea typeface="標楷體" panose="03000509000000000000" pitchFamily="65" charset="-120"/>
            </a:endParaRPr>
          </a:p>
          <a:p>
            <a:pPr lvl="2">
              <a:lnSpc>
                <a:spcPct val="100000"/>
              </a:lnSpc>
            </a:pPr>
            <a:r>
              <a:rPr lang="zh-TW" altLang="en-US" sz="2400" dirty="0"/>
              <a:t>庚於原審主張系爭土地上之建物（鐵皮屋）是其被繼承人以外之共有人所建，只有放一些農業用具，並非被繼承人及其家人占用，且未拆除前鐵皮屋佔地面積大約</a:t>
            </a:r>
            <a:r>
              <a:rPr lang="en-US" altLang="zh-TW" sz="2400" dirty="0"/>
              <a:t>14.7</a:t>
            </a:r>
            <a:r>
              <a:rPr lang="zh-TW" altLang="en-US" sz="2400" dirty="0"/>
              <a:t>平方公尺，僅占系爭土地面積約</a:t>
            </a:r>
            <a:r>
              <a:rPr lang="en-US" altLang="zh-TW" sz="2400" dirty="0"/>
              <a:t>0.19%</a:t>
            </a:r>
            <a:r>
              <a:rPr lang="zh-TW" altLang="en-US" sz="2400" dirty="0"/>
              <a:t>，其餘為雜木林等情，此為稅局所不爭執；另觀諸系爭土地於本件被繼承人死亡時的共有狀態，最小持分者為</a:t>
            </a:r>
            <a:r>
              <a:rPr lang="en-US" altLang="zh-TW" sz="2400" dirty="0"/>
              <a:t>54</a:t>
            </a:r>
            <a:r>
              <a:rPr lang="zh-TW" altLang="en-US" sz="2400" dirty="0"/>
              <a:t>分之</a:t>
            </a:r>
            <a:r>
              <a:rPr lang="en-US" altLang="zh-TW" sz="2400" dirty="0"/>
              <a:t>1</a:t>
            </a:r>
            <a:r>
              <a:rPr lang="zh-TW" altLang="en-US" sz="2400" dirty="0"/>
              <a:t>，應有部分面積約</a:t>
            </a:r>
            <a:r>
              <a:rPr lang="en-US" altLang="zh-TW" sz="2400" dirty="0"/>
              <a:t>145.89</a:t>
            </a:r>
            <a:r>
              <a:rPr lang="zh-TW" altLang="en-US" sz="2400" dirty="0"/>
              <a:t>平方公尺，足見系爭土地上之鐵皮屋占其宗地總面積之百分比極低，無論是哪一位共有人所占用，其違規使用面積（約</a:t>
            </a:r>
            <a:r>
              <a:rPr lang="en-US" altLang="zh-TW" sz="2400" dirty="0"/>
              <a:t>14.7</a:t>
            </a:r>
            <a:r>
              <a:rPr lang="zh-TW" altLang="en-US" sz="2400" dirty="0"/>
              <a:t>平方公尺）均未大於違規使用共有人之應有部分面積（最小為約</a:t>
            </a:r>
            <a:r>
              <a:rPr lang="en-US" altLang="zh-TW" sz="2400" dirty="0"/>
              <a:t>145.89</a:t>
            </a:r>
            <a:r>
              <a:rPr lang="zh-TW" altLang="en-US" sz="2400" dirty="0"/>
              <a:t>平方公尺）。故本件被繼承人及系爭土地之繼承人既非前述鐵皮屋之興建者或使用人，縱使該鐵皮屋未先申請農業設施之容許使用，而難認係依法設置相關之農業設施或農舍（農業發展條例第</a:t>
            </a:r>
            <a:r>
              <a:rPr lang="en-US" altLang="zh-TW" sz="2400" dirty="0"/>
              <a:t>3</a:t>
            </a:r>
            <a:r>
              <a:rPr lang="zh-TW" altLang="en-US" sz="2400" dirty="0"/>
              <a:t>條第</a:t>
            </a:r>
            <a:r>
              <a:rPr lang="en-US" altLang="zh-TW" sz="2400" dirty="0"/>
              <a:t>12</a:t>
            </a:r>
            <a:r>
              <a:rPr lang="zh-TW" altLang="en-US" sz="2400" dirty="0"/>
              <a:t>款、第</a:t>
            </a:r>
            <a:r>
              <a:rPr lang="en-US" altLang="zh-TW" sz="2400" dirty="0"/>
              <a:t>8</a:t>
            </a:r>
            <a:r>
              <a:rPr lang="zh-TW" altLang="en-US" sz="2400" dirty="0"/>
              <a:t>條之</a:t>
            </a:r>
            <a:r>
              <a:rPr lang="en-US" altLang="zh-TW" sz="2400" dirty="0"/>
              <a:t>1</a:t>
            </a:r>
            <a:r>
              <a:rPr lang="zh-TW" altLang="en-US" sz="2400" dirty="0"/>
              <a:t>參照），亦與庚無關，且此部分相對極小比例之違規使用，客觀上顯然不會影響系爭土地其餘部分面積供農業使用，而其違規使用面積又未大於違規使用共有人之應有部分面積，庚自得主張本件被繼承人應有部分於其死亡時係作農業使用，而據以申請核發其應有部分作農業使用證明書，何況庚已經檢具系爭土地之農業用地作農業使用證明書（載明被繼承人之權利範圍</a:t>
            </a:r>
            <a:r>
              <a:rPr lang="en-US" altLang="zh-TW" sz="2400" dirty="0"/>
              <a:t>9</a:t>
            </a:r>
            <a:r>
              <a:rPr lang="zh-TW" altLang="en-US" sz="2400" dirty="0"/>
              <a:t>分之</a:t>
            </a:r>
            <a:r>
              <a:rPr lang="en-US" altLang="zh-TW" sz="2400" dirty="0"/>
              <a:t>1</a:t>
            </a:r>
            <a:r>
              <a:rPr lang="zh-TW" altLang="en-US" sz="2400" dirty="0"/>
              <a:t>），向稅局申請免徵遺產稅，符合農業發展條例第</a:t>
            </a:r>
            <a:r>
              <a:rPr lang="en-US" altLang="zh-TW" sz="2400" dirty="0"/>
              <a:t>39</a:t>
            </a:r>
            <a:r>
              <a:rPr lang="zh-TW" altLang="en-US" sz="2400" dirty="0"/>
              <a:t>條第</a:t>
            </a:r>
            <a:r>
              <a:rPr lang="en-US" altLang="zh-TW" sz="2400" dirty="0"/>
              <a:t>1</a:t>
            </a:r>
            <a:r>
              <a:rPr lang="zh-TW" altLang="en-US" sz="2400" dirty="0"/>
              <a:t>項規定。</a:t>
            </a:r>
            <a:endParaRPr lang="en-US"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204</a:t>
            </a:fld>
            <a:endParaRPr lang="zh-TW" altLang="en-US"/>
          </a:p>
        </p:txBody>
      </p:sp>
    </p:spTree>
    <p:extLst>
      <p:ext uri="{BB962C8B-B14F-4D97-AF65-F5344CB8AC3E}">
        <p14:creationId xmlns:p14="http://schemas.microsoft.com/office/powerpoint/2010/main" val="3340054792"/>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9802339-C9C0-083E-7367-14164FB326DD}"/>
              </a:ext>
            </a:extLst>
          </p:cNvPr>
          <p:cNvSpPr>
            <a:spLocks noGrp="1"/>
          </p:cNvSpPr>
          <p:nvPr>
            <p:ph type="title"/>
          </p:nvPr>
        </p:nvSpPr>
        <p:spPr/>
        <p:txBody>
          <a:bodyPr>
            <a:normAutofit/>
          </a:bodyPr>
          <a:lstStyle/>
          <a:p>
            <a:r>
              <a:rPr lang="zh-TW" altLang="en-US" b="1" dirty="0"/>
              <a:t>案例分析六</a:t>
            </a:r>
          </a:p>
        </p:txBody>
      </p:sp>
      <p:sp>
        <p:nvSpPr>
          <p:cNvPr id="3" name="內容版面配置區 2">
            <a:extLst>
              <a:ext uri="{FF2B5EF4-FFF2-40B4-BE49-F238E27FC236}">
                <a16:creationId xmlns:a16="http://schemas.microsoft.com/office/drawing/2014/main" id="{EBBC7448-302B-61BB-E2CB-3E79FAB535E9}"/>
              </a:ext>
            </a:extLst>
          </p:cNvPr>
          <p:cNvSpPr>
            <a:spLocks noGrp="1"/>
          </p:cNvSpPr>
          <p:nvPr>
            <p:ph idx="1"/>
          </p:nvPr>
        </p:nvSpPr>
        <p:spPr/>
        <p:txBody>
          <a:bodyPr>
            <a:normAutofit fontScale="92500"/>
          </a:bodyPr>
          <a:lstStyle/>
          <a:p>
            <a:pPr marL="0" indent="0">
              <a:buNone/>
            </a:pPr>
            <a:r>
              <a:rPr lang="zh-TW" altLang="en-US" b="1" dirty="0"/>
              <a:t>最高行政法院</a:t>
            </a:r>
            <a:r>
              <a:rPr lang="en-US" altLang="zh-TW" b="1" dirty="0"/>
              <a:t>101</a:t>
            </a:r>
            <a:r>
              <a:rPr lang="zh-TW" altLang="en-US" b="1" dirty="0"/>
              <a:t>年度</a:t>
            </a:r>
            <a:r>
              <a:rPr lang="en-US" altLang="zh-TW" b="1" dirty="0"/>
              <a:t>4</a:t>
            </a:r>
            <a:r>
              <a:rPr lang="zh-TW" altLang="en-US" b="1" dirty="0"/>
              <a:t>月份第</a:t>
            </a:r>
            <a:r>
              <a:rPr lang="en-US" altLang="zh-TW" b="1" dirty="0"/>
              <a:t>2</a:t>
            </a:r>
            <a:r>
              <a:rPr lang="zh-TW" altLang="en-US" b="1" dirty="0"/>
              <a:t>次庭長法官聯席會議決議</a:t>
            </a:r>
            <a:br>
              <a:rPr lang="zh-TW" altLang="en-US" b="1" dirty="0"/>
            </a:br>
            <a:r>
              <a:rPr lang="en-US" altLang="zh-TW" sz="2400" b="1" dirty="0">
                <a:latin typeface="標楷體" panose="03000509000000000000" pitchFamily="65" charset="-120"/>
              </a:rPr>
              <a:t>——</a:t>
            </a:r>
            <a:r>
              <a:rPr lang="zh-TW" altLang="en-US" sz="2400" b="1" dirty="0">
                <a:latin typeface="標楷體" panose="03000509000000000000" pitchFamily="65" charset="-120"/>
              </a:rPr>
              <a:t>可否依實質經濟事實關係為有利於人民之調整</a:t>
            </a:r>
            <a:endParaRPr lang="en-US" altLang="zh-TW" b="1" dirty="0"/>
          </a:p>
          <a:p>
            <a:r>
              <a:rPr lang="zh-TW" altLang="en-US" dirty="0"/>
              <a:t>所得稅法第 </a:t>
            </a:r>
            <a:r>
              <a:rPr lang="en-US" altLang="zh-TW" dirty="0"/>
              <a:t>4  </a:t>
            </a:r>
            <a:r>
              <a:rPr lang="zh-TW" altLang="en-US" dirty="0"/>
              <a:t>條第 </a:t>
            </a:r>
            <a:r>
              <a:rPr lang="en-US" altLang="zh-TW" dirty="0"/>
              <a:t>1  </a:t>
            </a:r>
            <a:r>
              <a:rPr lang="zh-TW" altLang="en-US" dirty="0"/>
              <a:t>項第 </a:t>
            </a:r>
            <a:r>
              <a:rPr lang="en-US" altLang="zh-TW" dirty="0"/>
              <a:t>16 </a:t>
            </a:r>
            <a:r>
              <a:rPr lang="zh-TW" altLang="en-US" dirty="0"/>
              <a:t>款規定出售土地之交易所得，免納所得稅，係因土地所有權人出售土地，已受土地增值稅之核課，為免重複課稅，故不再就交易所得課徵所得稅。購買土地未辦竣所有權移轉登記，依民法第 </a:t>
            </a:r>
            <a:r>
              <a:rPr lang="en-US" altLang="zh-TW" dirty="0"/>
              <a:t>758  </a:t>
            </a:r>
            <a:r>
              <a:rPr lang="zh-TW" altLang="en-US" dirty="0"/>
              <a:t>條第 </a:t>
            </a:r>
            <a:r>
              <a:rPr lang="en-US" altLang="zh-TW" dirty="0"/>
              <a:t>1  </a:t>
            </a:r>
            <a:r>
              <a:rPr lang="zh-TW" altLang="en-US" dirty="0"/>
              <a:t>項規定，並未取得土地所有權，非土地所有權人，其再行出售該土地，使原出賣人直接移轉登記為新買受人所有，因其未受土地增值稅之核課，縱被依土地稅法第</a:t>
            </a:r>
            <a:r>
              <a:rPr lang="en-US" altLang="zh-TW" dirty="0"/>
              <a:t>54</a:t>
            </a:r>
            <a:r>
              <a:rPr lang="zh-TW" altLang="en-US" dirty="0"/>
              <a:t>條第</a:t>
            </a:r>
            <a:r>
              <a:rPr lang="en-US" altLang="zh-TW" dirty="0"/>
              <a:t>2</a:t>
            </a:r>
            <a:r>
              <a:rPr lang="zh-TW" altLang="en-US" dirty="0"/>
              <a:t>項及平均地權條例第</a:t>
            </a:r>
            <a:r>
              <a:rPr lang="en-US" altLang="zh-TW" dirty="0"/>
              <a:t>81</a:t>
            </a:r>
            <a:r>
              <a:rPr lang="zh-TW" altLang="en-US" dirty="0"/>
              <a:t>條規定處罰，仍非屬土、地所有權人出售土地，因此所獲增益，非屬所得稅法第</a:t>
            </a:r>
            <a:r>
              <a:rPr lang="en-US" altLang="zh-TW" dirty="0"/>
              <a:t>4</a:t>
            </a:r>
            <a:r>
              <a:rPr lang="zh-TW" altLang="en-US" dirty="0"/>
              <a:t>條第</a:t>
            </a:r>
            <a:r>
              <a:rPr lang="en-US" altLang="zh-TW" dirty="0"/>
              <a:t>1</a:t>
            </a:r>
            <a:r>
              <a:rPr lang="zh-TW" altLang="en-US" dirty="0"/>
              <a:t>項第</a:t>
            </a:r>
            <a:r>
              <a:rPr lang="en-US" altLang="zh-TW" dirty="0"/>
              <a:t>16</a:t>
            </a:r>
            <a:r>
              <a:rPr lang="zh-TW" altLang="en-US" dirty="0"/>
              <a:t>款所稱之「出售土地」之交易所得，自不得免納所得稅。</a:t>
            </a:r>
            <a:endParaRPr lang="en-US" altLang="zh-TW" dirty="0"/>
          </a:p>
          <a:p>
            <a:r>
              <a:rPr lang="zh-TW" altLang="en-US" dirty="0"/>
              <a:t>北高行</a:t>
            </a:r>
            <a:r>
              <a:rPr lang="en-US" altLang="zh-TW" dirty="0"/>
              <a:t>107</a:t>
            </a:r>
            <a:r>
              <a:rPr lang="zh-TW" altLang="en-US" dirty="0"/>
              <a:t>訴</a:t>
            </a:r>
            <a:r>
              <a:rPr lang="en-US" altLang="zh-TW" dirty="0"/>
              <a:t>1133</a:t>
            </a:r>
            <a:r>
              <a:rPr lang="zh-TW" altLang="en-US" dirty="0"/>
              <a:t>號判決採上述決議－</a:t>
            </a:r>
            <a:r>
              <a:rPr lang="en-US" altLang="zh-TW"/>
              <a:t>&gt;</a:t>
            </a:r>
            <a:r>
              <a:rPr lang="zh-TW" altLang="en-US"/>
              <a:t>最高</a:t>
            </a:r>
            <a:r>
              <a:rPr lang="zh-TW" altLang="en-US" dirty="0"/>
              <a:t>行</a:t>
            </a:r>
            <a:r>
              <a:rPr lang="en-US" altLang="zh-TW" dirty="0"/>
              <a:t>109</a:t>
            </a:r>
            <a:r>
              <a:rPr lang="zh-TW" altLang="en-US" dirty="0"/>
              <a:t>年度上字第</a:t>
            </a:r>
            <a:r>
              <a:rPr lang="en-US" altLang="zh-TW" dirty="0"/>
              <a:t>475</a:t>
            </a:r>
            <a:r>
              <a:rPr lang="zh-TW" altLang="en-US" dirty="0"/>
              <a:t>號判決維持 </a:t>
            </a:r>
            <a:endParaRPr lang="en-US" altLang="zh-TW" dirty="0"/>
          </a:p>
          <a:p>
            <a:r>
              <a:rPr lang="en-US" altLang="zh-TW" dirty="0"/>
              <a:t>108</a:t>
            </a:r>
            <a:r>
              <a:rPr lang="zh-TW" altLang="en-US" dirty="0"/>
              <a:t>年度訴字第</a:t>
            </a:r>
            <a:r>
              <a:rPr lang="en-US" altLang="zh-TW" dirty="0"/>
              <a:t>1155</a:t>
            </a:r>
            <a:r>
              <a:rPr lang="zh-TW" altLang="en-US" dirty="0"/>
              <a:t>號判決採實質有利人民說－</a:t>
            </a:r>
            <a:r>
              <a:rPr lang="en-US" altLang="zh-TW" dirty="0"/>
              <a:t>&gt;</a:t>
            </a:r>
            <a:r>
              <a:rPr lang="zh-TW" altLang="en-US" dirty="0"/>
              <a:t>最高行</a:t>
            </a:r>
            <a:r>
              <a:rPr lang="en-US" altLang="zh-TW" dirty="0"/>
              <a:t>109</a:t>
            </a:r>
            <a:r>
              <a:rPr lang="zh-TW" altLang="en-US" dirty="0"/>
              <a:t>年度上字</a:t>
            </a:r>
            <a:r>
              <a:rPr lang="en-US" altLang="zh-TW" dirty="0"/>
              <a:t>571</a:t>
            </a:r>
            <a:r>
              <a:rPr lang="zh-TW" altLang="en-US" dirty="0"/>
              <a:t>號判決廢棄改判</a:t>
            </a:r>
          </a:p>
        </p:txBody>
      </p:sp>
      <p:sp>
        <p:nvSpPr>
          <p:cNvPr id="4" name="投影片編號版面配置區 3">
            <a:extLst>
              <a:ext uri="{FF2B5EF4-FFF2-40B4-BE49-F238E27FC236}">
                <a16:creationId xmlns:a16="http://schemas.microsoft.com/office/drawing/2014/main" id="{684BC5FB-E41D-9EF0-8981-B0776BC7F67C}"/>
              </a:ext>
            </a:extLst>
          </p:cNvPr>
          <p:cNvSpPr>
            <a:spLocks noGrp="1"/>
          </p:cNvSpPr>
          <p:nvPr>
            <p:ph type="sldNum" sz="quarter" idx="12"/>
          </p:nvPr>
        </p:nvSpPr>
        <p:spPr/>
        <p:txBody>
          <a:bodyPr/>
          <a:lstStyle/>
          <a:p>
            <a:fld id="{5EC6E32A-7459-448E-9A7A-1D3E04D07DA7}" type="slidenum">
              <a:rPr lang="zh-TW" altLang="en-US" smtClean="0"/>
              <a:pPr/>
              <a:t>205</a:t>
            </a:fld>
            <a:endParaRPr lang="zh-TW" altLang="en-US" dirty="0"/>
          </a:p>
        </p:txBody>
      </p:sp>
    </p:spTree>
    <p:extLst>
      <p:ext uri="{BB962C8B-B14F-4D97-AF65-F5344CB8AC3E}">
        <p14:creationId xmlns:p14="http://schemas.microsoft.com/office/powerpoint/2010/main" val="91664211"/>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案例分享</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855214110"/>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262</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簡易合併後存續公司原有之虧損扣除額是否仍得繼續主張？</a:t>
            </a: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en-US" altLang="zh-TW" sz="8000" dirty="0"/>
              <a:t>A</a:t>
            </a:r>
            <a:r>
              <a:rPr lang="zh-TW" altLang="en-US" sz="8000" dirty="0"/>
              <a:t>公司</a:t>
            </a:r>
            <a:r>
              <a:rPr lang="en-US" altLang="zh-TW" sz="8000" dirty="0"/>
              <a:t>(</a:t>
            </a:r>
            <a:r>
              <a:rPr lang="zh-TW" altLang="en-US" sz="8000" dirty="0"/>
              <a:t>一</a:t>
            </a:r>
            <a:r>
              <a:rPr lang="en-US" altLang="zh-TW" sz="8000" dirty="0"/>
              <a:t>)103</a:t>
            </a:r>
            <a:r>
              <a:rPr lang="zh-TW" altLang="en-US" sz="8000" dirty="0"/>
              <a:t>年度營利事業所得稅結算申報，列報前</a:t>
            </a:r>
            <a:r>
              <a:rPr lang="en-US" altLang="zh-TW" sz="8000" dirty="0"/>
              <a:t>10</a:t>
            </a:r>
            <a:r>
              <a:rPr lang="zh-TW" altLang="en-US" sz="8000" dirty="0"/>
              <a:t>年核定虧損本年度扣除額（下稱虧損扣除額）</a:t>
            </a:r>
            <a:r>
              <a:rPr lang="en-US" altLang="zh-TW" sz="8000" dirty="0"/>
              <a:t>2,407,878,326</a:t>
            </a:r>
            <a:r>
              <a:rPr lang="zh-TW" altLang="en-US" sz="8000" dirty="0"/>
              <a:t>元（</a:t>
            </a:r>
            <a:r>
              <a:rPr lang="en-US" altLang="zh-TW" sz="8000" dirty="0"/>
              <a:t>93</a:t>
            </a:r>
            <a:r>
              <a:rPr lang="zh-TW" altLang="en-US" sz="8000" dirty="0"/>
              <a:t>年</a:t>
            </a:r>
            <a:r>
              <a:rPr lang="en-US" altLang="zh-TW" sz="8000" dirty="0"/>
              <a:t>399,953,369</a:t>
            </a:r>
            <a:r>
              <a:rPr lang="zh-TW" altLang="en-US" sz="8000" dirty="0"/>
              <a:t>元、</a:t>
            </a:r>
            <a:r>
              <a:rPr lang="en-US" altLang="zh-TW" sz="8000" dirty="0"/>
              <a:t>94</a:t>
            </a:r>
            <a:r>
              <a:rPr lang="zh-TW" altLang="en-US" sz="8000" dirty="0"/>
              <a:t>年</a:t>
            </a:r>
            <a:r>
              <a:rPr lang="en-US" altLang="zh-TW" sz="8000" dirty="0"/>
              <a:t>1,047,653,076</a:t>
            </a:r>
            <a:r>
              <a:rPr lang="zh-TW" altLang="en-US" sz="8000" dirty="0"/>
              <a:t>元及</a:t>
            </a:r>
            <a:r>
              <a:rPr lang="en-US" altLang="zh-TW" sz="8000" dirty="0"/>
              <a:t>95</a:t>
            </a:r>
            <a:r>
              <a:rPr lang="zh-TW" altLang="en-US" sz="8000" dirty="0"/>
              <a:t>年</a:t>
            </a:r>
            <a:r>
              <a:rPr lang="en-US" altLang="zh-TW" sz="8000" dirty="0"/>
              <a:t>960,271,881</a:t>
            </a:r>
            <a:r>
              <a:rPr lang="zh-TW" altLang="en-US" sz="8000" dirty="0"/>
              <a:t>元）；稅局初查，以其於</a:t>
            </a:r>
            <a:r>
              <a:rPr lang="en-US" altLang="zh-TW" sz="8000" dirty="0"/>
              <a:t>98</a:t>
            </a:r>
            <a:r>
              <a:rPr lang="zh-TW" altLang="en-US" sz="8000" dirty="0"/>
              <a:t>年度及</a:t>
            </a:r>
            <a:r>
              <a:rPr lang="en-US" altLang="zh-TW" sz="8000" dirty="0"/>
              <a:t>101</a:t>
            </a:r>
            <a:r>
              <a:rPr lang="zh-TW" altLang="en-US" sz="8000" dirty="0"/>
              <a:t>年度均以現金為對價，簡易合併</a:t>
            </a:r>
            <a:r>
              <a:rPr lang="en-US" altLang="zh-TW" sz="8000" dirty="0"/>
              <a:t>X</a:t>
            </a:r>
            <a:r>
              <a:rPr lang="zh-TW" altLang="en-US" sz="8000" dirty="0"/>
              <a:t>公司及</a:t>
            </a:r>
            <a:r>
              <a:rPr lang="en-US" altLang="zh-TW" sz="8000" dirty="0"/>
              <a:t>Y</a:t>
            </a:r>
            <a:r>
              <a:rPr lang="zh-TW" altLang="en-US" sz="8000" dirty="0"/>
              <a:t>公司，合併後以</a:t>
            </a:r>
            <a:r>
              <a:rPr lang="en-US" altLang="zh-TW" sz="8000" dirty="0"/>
              <a:t>A</a:t>
            </a:r>
            <a:r>
              <a:rPr lang="zh-TW" altLang="en-US" sz="8000" dirty="0"/>
              <a:t>公司為存續公司，應適用行為時企業併購法第</a:t>
            </a:r>
            <a:r>
              <a:rPr lang="en-US" altLang="zh-TW" sz="8000" dirty="0"/>
              <a:t>38</a:t>
            </a:r>
            <a:r>
              <a:rPr lang="zh-TW" altLang="en-US" sz="8000" dirty="0"/>
              <a:t>條第</a:t>
            </a:r>
            <a:r>
              <a:rPr lang="en-US" altLang="zh-TW" sz="8000" dirty="0"/>
              <a:t>1</a:t>
            </a:r>
            <a:r>
              <a:rPr lang="zh-TW" altLang="en-US" sz="8000" dirty="0"/>
              <a:t>項規定，盈虧互抵期限以</a:t>
            </a:r>
            <a:r>
              <a:rPr lang="en-US" altLang="zh-TW" sz="8000" dirty="0"/>
              <a:t>5</a:t>
            </a:r>
            <a:r>
              <a:rPr lang="zh-TW" altLang="en-US" sz="8000" dirty="0"/>
              <a:t>年為限，</a:t>
            </a:r>
            <a:r>
              <a:rPr lang="en-US" altLang="zh-TW" sz="8000" dirty="0"/>
              <a:t>A</a:t>
            </a:r>
            <a:r>
              <a:rPr lang="zh-TW" altLang="en-US" sz="8000" dirty="0"/>
              <a:t>公司以前年度核定准予扣除虧損數至</a:t>
            </a:r>
            <a:r>
              <a:rPr lang="en-US" altLang="zh-TW" sz="8000" dirty="0"/>
              <a:t>102</a:t>
            </a:r>
            <a:r>
              <a:rPr lang="zh-TW" altLang="en-US" sz="8000" dirty="0"/>
              <a:t>年度已全數抵減完畢，乃核定本年度虧損扣除額為</a:t>
            </a:r>
            <a:r>
              <a:rPr lang="en-US" altLang="zh-TW" sz="8000" dirty="0"/>
              <a:t>0</a:t>
            </a:r>
            <a:r>
              <a:rPr lang="zh-TW" altLang="en-US" sz="8000" dirty="0"/>
              <a:t>元，併同其餘查核結果，核定全年課稅所得額</a:t>
            </a:r>
            <a:r>
              <a:rPr lang="en-US" altLang="zh-TW" sz="8000" dirty="0"/>
              <a:t>2,407,878,326</a:t>
            </a:r>
            <a:r>
              <a:rPr lang="zh-TW" altLang="en-US" sz="8000" dirty="0"/>
              <a:t>元、應補稅額</a:t>
            </a:r>
            <a:r>
              <a:rPr lang="en-US" altLang="zh-TW" sz="8000" dirty="0"/>
              <a:t>402,174,221</a:t>
            </a:r>
            <a:r>
              <a:rPr lang="zh-TW" altLang="en-US" sz="8000" dirty="0"/>
              <a:t>元。</a:t>
            </a:r>
            <a:endParaRPr lang="en-US" altLang="zh-TW" sz="8000" dirty="0">
              <a:latin typeface="標楷體" panose="03000509000000000000" pitchFamily="65" charset="-120"/>
            </a:endParaRPr>
          </a:p>
          <a:p>
            <a:pPr marL="548640" lvl="2" indent="0" hangingPunct="0">
              <a:lnSpc>
                <a:spcPct val="120000"/>
              </a:lnSpc>
              <a:buNone/>
            </a:pPr>
            <a:endParaRPr lang="en-US" altLang="zh-TW" sz="8000" dirty="0">
              <a:latin typeface="標楷體" panose="03000509000000000000" pitchFamily="65" charset="-120"/>
            </a:endParaRP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207</a:t>
            </a:fld>
            <a:endParaRPr lang="zh-TW" altLang="en-US"/>
          </a:p>
        </p:txBody>
      </p:sp>
    </p:spTree>
    <p:extLst>
      <p:ext uri="{BB962C8B-B14F-4D97-AF65-F5344CB8AC3E}">
        <p14:creationId xmlns:p14="http://schemas.microsoft.com/office/powerpoint/2010/main" val="2537681555"/>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a:bodyPr>
          <a:lstStyle/>
          <a:p>
            <a:pPr marL="548640" lvl="2" indent="0" hangingPunct="0">
              <a:lnSpc>
                <a:spcPct val="120000"/>
              </a:lnSpc>
              <a:buNone/>
            </a:pPr>
            <a:r>
              <a:rPr lang="en-US" altLang="zh-TW" sz="2000" dirty="0"/>
              <a:t>(</a:t>
            </a:r>
            <a:r>
              <a:rPr lang="zh-TW" altLang="en-US" sz="2000" dirty="0"/>
              <a:t>二</a:t>
            </a:r>
            <a:r>
              <a:rPr lang="en-US" altLang="zh-TW" sz="2000" dirty="0"/>
              <a:t>)102</a:t>
            </a:r>
            <a:r>
              <a:rPr lang="zh-TW" altLang="en-US" sz="2000" dirty="0"/>
              <a:t>年度未分配盈餘申報，列報項次</a:t>
            </a:r>
            <a:r>
              <a:rPr lang="en-US" altLang="zh-TW" sz="2000" dirty="0"/>
              <a:t>14</a:t>
            </a:r>
            <a:r>
              <a:rPr lang="zh-TW" altLang="en-US" sz="2000" dirty="0"/>
              <a:t>「其他經財政部核准之項目」</a:t>
            </a:r>
            <a:r>
              <a:rPr lang="en-US" altLang="zh-TW" sz="2000" dirty="0"/>
              <a:t>1,609,379</a:t>
            </a:r>
            <a:r>
              <a:rPr lang="zh-TW" altLang="en-US" sz="2000" dirty="0"/>
              <a:t>元，經稅局以所提示資料尚無法證明係經財政部核准之項目，否准認列，並核定未分配盈餘</a:t>
            </a:r>
            <a:r>
              <a:rPr lang="en-US" altLang="zh-TW" sz="2000" dirty="0"/>
              <a:t>1,609,379</a:t>
            </a:r>
            <a:r>
              <a:rPr lang="zh-TW" altLang="en-US" sz="2000" dirty="0"/>
              <a:t>元，補徵</a:t>
            </a:r>
            <a:r>
              <a:rPr lang="en-US" altLang="zh-TW" sz="2000" dirty="0"/>
              <a:t>10%</a:t>
            </a:r>
            <a:r>
              <a:rPr lang="zh-TW" altLang="en-US" sz="2000" dirty="0"/>
              <a:t>營利事業所得稅</a:t>
            </a:r>
            <a:r>
              <a:rPr lang="en-US" altLang="zh-TW" sz="2000" dirty="0"/>
              <a:t>160,937</a:t>
            </a:r>
            <a:r>
              <a:rPr lang="zh-TW" altLang="en-US" sz="2000" dirty="0"/>
              <a:t>元。</a:t>
            </a:r>
            <a:endParaRPr lang="en-US" altLang="zh-TW" sz="2000" dirty="0"/>
          </a:p>
          <a:p>
            <a:pPr marL="548640" lvl="2" indent="0" hangingPunct="0">
              <a:lnSpc>
                <a:spcPct val="120000"/>
              </a:lnSpc>
              <a:buNone/>
            </a:pPr>
            <a:r>
              <a:rPr lang="en-US" altLang="zh-TW" sz="2000" dirty="0"/>
              <a:t>A</a:t>
            </a:r>
            <a:r>
              <a:rPr lang="zh-TW" altLang="en-US" sz="2000" dirty="0"/>
              <a:t>公司不服</a:t>
            </a:r>
            <a:r>
              <a:rPr lang="zh-TW" altLang="en-US" sz="2000" dirty="0">
                <a:latin typeface="標楷體" panose="03000509000000000000" pitchFamily="65" charset="-120"/>
              </a:rPr>
              <a:t>，循序提起行政訴訟，經原審法院判決駁回後，乃提起上訴。嗣經最高行政法院判決廢棄原判決</a:t>
            </a:r>
            <a:r>
              <a:rPr lang="zh-TW" altLang="en-US" sz="2000" dirty="0"/>
              <a:t>關於駁回</a:t>
            </a:r>
            <a:r>
              <a:rPr lang="en-US" altLang="zh-TW" sz="2000" dirty="0"/>
              <a:t>A</a:t>
            </a:r>
            <a:r>
              <a:rPr lang="zh-TW" altLang="en-US" sz="2000" dirty="0"/>
              <a:t>公司請求撤銷訴願決定及原處分（含復查決定）否准列報</a:t>
            </a:r>
            <a:r>
              <a:rPr lang="en-US" altLang="zh-TW" sz="2000" dirty="0"/>
              <a:t>103</a:t>
            </a:r>
            <a:r>
              <a:rPr lang="zh-TW" altLang="en-US" sz="2000" dirty="0"/>
              <a:t>年度前十年核定虧損扣除額</a:t>
            </a:r>
            <a:r>
              <a:rPr lang="en-US" altLang="zh-TW" sz="2000" dirty="0"/>
              <a:t>2,407,878,326</a:t>
            </a:r>
            <a:r>
              <a:rPr lang="zh-TW" altLang="en-US" sz="2000" dirty="0"/>
              <a:t>元暨調整</a:t>
            </a:r>
            <a:r>
              <a:rPr lang="en-US" altLang="zh-TW" sz="2000" dirty="0"/>
              <a:t>95</a:t>
            </a:r>
            <a:r>
              <a:rPr lang="zh-TW" altLang="en-US" sz="2000" dirty="0"/>
              <a:t>至</a:t>
            </a:r>
            <a:r>
              <a:rPr lang="en-US" altLang="zh-TW" sz="2000" dirty="0"/>
              <a:t>99</a:t>
            </a:r>
            <a:r>
              <a:rPr lang="zh-TW" altLang="en-US" sz="2000" dirty="0"/>
              <a:t>年度發生尚未扣除之核定虧損</a:t>
            </a:r>
            <a:r>
              <a:rPr lang="en-US" altLang="zh-TW" sz="2000" dirty="0"/>
              <a:t>3,165,455,071</a:t>
            </a:r>
            <a:r>
              <a:rPr lang="zh-TW" altLang="en-US" sz="2000" dirty="0"/>
              <a:t>元</a:t>
            </a:r>
            <a:r>
              <a:rPr lang="zh-TW" altLang="en-US" sz="2000" dirty="0">
                <a:latin typeface="標楷體" panose="03000509000000000000" pitchFamily="65" charset="-120"/>
              </a:rPr>
              <a:t>，並發回原審法院</a:t>
            </a:r>
            <a:r>
              <a:rPr lang="zh-TW" altLang="en-US" sz="2000" dirty="0"/>
              <a:t>；其餘上訴駁回。</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208</a:t>
            </a:fld>
            <a:endParaRPr lang="zh-TW" altLang="en-US"/>
          </a:p>
        </p:txBody>
      </p:sp>
    </p:spTree>
    <p:extLst>
      <p:ext uri="{BB962C8B-B14F-4D97-AF65-F5344CB8AC3E}">
        <p14:creationId xmlns:p14="http://schemas.microsoft.com/office/powerpoint/2010/main" val="2089456013"/>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7"/>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r>
              <a:rPr lang="zh-TW" altLang="en-US" sz="9600" dirty="0"/>
              <a:t>──關於</a:t>
            </a:r>
            <a:r>
              <a:rPr lang="en-US" altLang="zh-TW" sz="9600" dirty="0"/>
              <a:t>103</a:t>
            </a:r>
            <a:r>
              <a:rPr lang="zh-TW" altLang="en-US" sz="9600" dirty="0"/>
              <a:t>年度營利事業所得稅虧損扣除額部分</a:t>
            </a:r>
            <a:endParaRPr lang="en-US" altLang="zh-TW" sz="9600" dirty="0">
              <a:latin typeface="標楷體" panose="03000509000000000000" pitchFamily="65" charset="-120"/>
              <a:ea typeface="標楷體" panose="03000509000000000000" pitchFamily="65" charset="-120"/>
            </a:endParaRPr>
          </a:p>
          <a:p>
            <a:pPr lvl="2">
              <a:lnSpc>
                <a:spcPct val="100000"/>
              </a:lnSpc>
            </a:pPr>
            <a:endParaRPr lang="en-US" altLang="zh-TW" sz="800" dirty="0"/>
          </a:p>
          <a:p>
            <a:pPr lvl="2">
              <a:lnSpc>
                <a:spcPct val="100000"/>
              </a:lnSpc>
            </a:pPr>
            <a:r>
              <a:rPr lang="zh-TW" altLang="en-US" sz="7600" dirty="0"/>
              <a:t>按</a:t>
            </a:r>
            <a:r>
              <a:rPr lang="en-US" altLang="zh-TW" sz="7600" dirty="0"/>
              <a:t>78</a:t>
            </a:r>
            <a:r>
              <a:rPr lang="zh-TW" altLang="en-US" sz="7600" dirty="0"/>
              <a:t>年</a:t>
            </a:r>
            <a:r>
              <a:rPr lang="en-US" altLang="zh-TW" sz="7600" dirty="0"/>
              <a:t>12</a:t>
            </a:r>
            <a:r>
              <a:rPr lang="zh-TW" altLang="en-US" sz="7600" dirty="0"/>
              <a:t>月</a:t>
            </a:r>
            <a:r>
              <a:rPr lang="en-US" altLang="zh-TW" sz="7600" dirty="0"/>
              <a:t>30</a:t>
            </a:r>
            <a:r>
              <a:rPr lang="zh-TW" altLang="en-US" sz="7600" dirty="0"/>
              <a:t>日修正公布之所得稅法第</a:t>
            </a:r>
            <a:r>
              <a:rPr lang="en-US" altLang="zh-TW" sz="7600" dirty="0"/>
              <a:t>39</a:t>
            </a:r>
            <a:r>
              <a:rPr lang="zh-TW" altLang="en-US" sz="7600" dirty="0"/>
              <a:t>條（下稱修正前所得稅法第</a:t>
            </a:r>
            <a:r>
              <a:rPr lang="en-US" altLang="zh-TW" sz="7600" dirty="0"/>
              <a:t>39</a:t>
            </a:r>
            <a:r>
              <a:rPr lang="zh-TW" altLang="en-US" sz="7600" dirty="0"/>
              <a:t>條）規定：「以往年度營業之虧損，不得列入本年度計算。但公司組織之營利事業，會計帳冊簿據完備，虧損及申報扣除年度均使用第</a:t>
            </a:r>
            <a:r>
              <a:rPr lang="en-US" altLang="zh-TW" sz="7600" dirty="0"/>
              <a:t>77</a:t>
            </a:r>
            <a:r>
              <a:rPr lang="zh-TW" altLang="en-US" sz="7600" dirty="0"/>
              <a:t>條所稱藍色申報書或經會計師查核簽證，並如期申報者，得將經該管稽徵機關核定之前</a:t>
            </a:r>
            <a:r>
              <a:rPr lang="en-US" altLang="zh-TW" sz="7600" dirty="0"/>
              <a:t>5</a:t>
            </a:r>
            <a:r>
              <a:rPr lang="zh-TW" altLang="en-US" sz="7600" dirty="0"/>
              <a:t>年內各期虧損，自本年純益額中扣除後，再行核課。」</a:t>
            </a:r>
            <a:endParaRPr lang="en-US" altLang="zh-TW" sz="7600" dirty="0"/>
          </a:p>
          <a:p>
            <a:pPr lvl="2">
              <a:lnSpc>
                <a:spcPct val="100000"/>
              </a:lnSpc>
            </a:pPr>
            <a:endParaRPr lang="en-US" altLang="zh-TW" sz="800" dirty="0"/>
          </a:p>
          <a:p>
            <a:pPr lvl="2">
              <a:lnSpc>
                <a:spcPct val="110000"/>
              </a:lnSpc>
            </a:pPr>
            <a:r>
              <a:rPr lang="en-US" altLang="zh-TW" sz="7600" dirty="0"/>
              <a:t>91</a:t>
            </a:r>
            <a:r>
              <a:rPr lang="zh-TW" altLang="en-US" sz="7600" dirty="0"/>
              <a:t>年</a:t>
            </a:r>
            <a:r>
              <a:rPr lang="en-US" altLang="zh-TW" sz="7600" dirty="0"/>
              <a:t>2</a:t>
            </a:r>
            <a:r>
              <a:rPr lang="zh-TW" altLang="en-US" sz="7600" dirty="0"/>
              <a:t>月</a:t>
            </a:r>
            <a:r>
              <a:rPr lang="en-US" altLang="zh-TW" sz="7600" dirty="0"/>
              <a:t>6</a:t>
            </a:r>
            <a:r>
              <a:rPr lang="zh-TW" altLang="en-US" sz="7600" dirty="0"/>
              <a:t>日制定公布行為時企業併購法第</a:t>
            </a:r>
            <a:r>
              <a:rPr lang="en-US" altLang="zh-TW" sz="7600" dirty="0"/>
              <a:t>38</a:t>
            </a:r>
            <a:r>
              <a:rPr lang="zh-TW" altLang="en-US" sz="7600" dirty="0"/>
              <a:t>條第</a:t>
            </a:r>
            <a:r>
              <a:rPr lang="en-US" altLang="zh-TW" sz="7600" dirty="0"/>
              <a:t>1</a:t>
            </a:r>
            <a:r>
              <a:rPr lang="zh-TW" altLang="en-US" sz="7600" dirty="0"/>
              <a:t>項規定：「公司合併，其虧損及申報扣除年度，會計帳冊簿據完備，均使用所得稅法第</a:t>
            </a:r>
            <a:r>
              <a:rPr lang="en-US" altLang="zh-TW" sz="7600" dirty="0"/>
              <a:t>77</a:t>
            </a:r>
            <a:r>
              <a:rPr lang="zh-TW" altLang="en-US" sz="7600" dirty="0"/>
              <a:t>條所稱之藍色申報書或經會計師查核簽證，且如期辦理申報並繳納所得稅額者，合併後存續或新設公司於辦理營利事業所得稅結算申報時，得將各該參與合併之公司於合併前經該管稽徵機關核定尚未扣除之前</a:t>
            </a:r>
            <a:r>
              <a:rPr lang="en-US" altLang="zh-TW" sz="7600" dirty="0"/>
              <a:t>5</a:t>
            </a:r>
            <a:r>
              <a:rPr lang="zh-TW" altLang="en-US" sz="7600" dirty="0"/>
              <a:t>年內各期虧損，按各該公司股東因合併而持有合併後存續或新設公司股權之比例計算之金額，自虧損發生年度起</a:t>
            </a:r>
            <a:r>
              <a:rPr lang="en-US" altLang="zh-TW" sz="7600" dirty="0"/>
              <a:t>5</a:t>
            </a:r>
            <a:r>
              <a:rPr lang="zh-TW" altLang="en-US" sz="7600" dirty="0"/>
              <a:t>年內從當年度純益額中扣除。」</a:t>
            </a:r>
            <a:endParaRPr lang="en-US" altLang="zh-TW" sz="7600" dirty="0"/>
          </a:p>
          <a:p>
            <a:pPr lvl="2">
              <a:lnSpc>
                <a:spcPct val="110000"/>
              </a:lnSpc>
            </a:pPr>
            <a:endParaRPr lang="en-US" altLang="zh-TW" sz="3200" dirty="0">
              <a:latin typeface="標楷體" panose="03000509000000000000" pitchFamily="65" charset="-120"/>
              <a:ea typeface="標楷體" panose="03000509000000000000" pitchFamily="65" charset="-120"/>
            </a:endParaRPr>
          </a:p>
          <a:p>
            <a:pPr lvl="2">
              <a:lnSpc>
                <a:spcPct val="110000"/>
              </a:lnSpc>
            </a:pPr>
            <a:r>
              <a:rPr lang="zh-TW" altLang="en-US" sz="7600" dirty="0"/>
              <a:t>比較修正前所得稅法第</a:t>
            </a:r>
            <a:r>
              <a:rPr lang="en-US" altLang="zh-TW" sz="7600" dirty="0"/>
              <a:t>39</a:t>
            </a:r>
            <a:r>
              <a:rPr lang="zh-TW" altLang="en-US" sz="7600" dirty="0"/>
              <a:t>條及行為時企業併購法第</a:t>
            </a:r>
            <a:r>
              <a:rPr lang="en-US" altLang="zh-TW" sz="7600" dirty="0"/>
              <a:t>38</a:t>
            </a:r>
            <a:r>
              <a:rPr lang="zh-TW" altLang="en-US" sz="7600" dirty="0"/>
              <a:t>條第</a:t>
            </a:r>
            <a:r>
              <a:rPr lang="en-US" altLang="zh-TW" sz="7600" dirty="0"/>
              <a:t>1</a:t>
            </a:r>
            <a:r>
              <a:rPr lang="zh-TW" altLang="en-US" sz="7600" dirty="0"/>
              <a:t>項關於以前年度虧損之盈虧互抵規定，可知行為時企業併購法第</a:t>
            </a:r>
            <a:r>
              <a:rPr lang="en-US" altLang="zh-TW" sz="7600" dirty="0"/>
              <a:t>38</a:t>
            </a:r>
            <a:r>
              <a:rPr lang="zh-TW" altLang="en-US" sz="7600" dirty="0"/>
              <a:t>條第</a:t>
            </a:r>
            <a:r>
              <a:rPr lang="en-US" altLang="zh-TW" sz="7600" dirty="0"/>
              <a:t>1</a:t>
            </a:r>
            <a:r>
              <a:rPr lang="zh-TW" altLang="en-US" sz="7600" dirty="0"/>
              <a:t>項關於盈虧互抵規定之要件，除加入「公司合併」及其相關用語，並表明「按各該公司股東因合併而持有合併後存續或新設公司股權之比例計算」之虧損金額計算方式外，餘均同修正前所得稅法第</a:t>
            </a:r>
            <a:r>
              <a:rPr lang="en-US" altLang="zh-TW" sz="7600" dirty="0"/>
              <a:t>39</a:t>
            </a:r>
            <a:r>
              <a:rPr lang="zh-TW" altLang="en-US" sz="7600" dirty="0"/>
              <a:t>條規定。</a:t>
            </a:r>
            <a:endParaRPr lang="en-US" altLang="zh-TW" sz="7600" dirty="0"/>
          </a:p>
          <a:p>
            <a:pPr marL="548640" lvl="2" indent="0">
              <a:lnSpc>
                <a:spcPct val="110000"/>
              </a:lnSpc>
              <a:buNone/>
            </a:pPr>
            <a:endParaRPr lang="en-US" altLang="zh-TW" sz="8000"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209</a:t>
            </a:fld>
            <a:endParaRPr lang="zh-TW" altLang="en-US"/>
          </a:p>
        </p:txBody>
      </p:sp>
    </p:spTree>
    <p:extLst>
      <p:ext uri="{BB962C8B-B14F-4D97-AF65-F5344CB8AC3E}">
        <p14:creationId xmlns:p14="http://schemas.microsoft.com/office/powerpoint/2010/main" val="141862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稽徵機關處於實體法與程序法上的優越地位</a:t>
            </a:r>
            <a:endParaRPr lang="en-US" altLang="zh-TW" dirty="0"/>
          </a:p>
        </p:txBody>
      </p:sp>
      <p:sp>
        <p:nvSpPr>
          <p:cNvPr id="3" name="內容版面配置區 2"/>
          <p:cNvSpPr>
            <a:spLocks noGrp="1"/>
          </p:cNvSpPr>
          <p:nvPr>
            <p:ph idx="1"/>
          </p:nvPr>
        </p:nvSpPr>
        <p:spPr/>
        <p:txBody>
          <a:bodyPr/>
          <a:lstStyle/>
          <a:p>
            <a:pPr>
              <a:lnSpc>
                <a:spcPct val="100000"/>
              </a:lnSpc>
            </a:pPr>
            <a:r>
              <a:rPr lang="zh-TW" altLang="en-US" dirty="0"/>
              <a:t>實體法上</a:t>
            </a:r>
            <a:endParaRPr lang="en-US" altLang="zh-TW" dirty="0"/>
          </a:p>
          <a:p>
            <a:pPr lvl="1">
              <a:lnSpc>
                <a:spcPct val="100000"/>
              </a:lnSpc>
              <a:buFont typeface="Wingdings" panose="05000000000000000000" pitchFamily="2" charset="2"/>
              <a:buChar char="è"/>
            </a:pPr>
            <a:r>
              <a:rPr lang="zh-TW" altLang="zh-TW" sz="2400" dirty="0"/>
              <a:t>稽徵機關得片面以行政處分確認其稅額，並命納稅義務人為給付</a:t>
            </a:r>
            <a:r>
              <a:rPr lang="zh-TW" altLang="en-US" sz="2400" dirty="0"/>
              <a:t>。</a:t>
            </a:r>
            <a:endParaRPr lang="en-US" altLang="zh-TW" sz="2400" dirty="0"/>
          </a:p>
          <a:p>
            <a:pPr marL="548640" lvl="2" indent="0">
              <a:lnSpc>
                <a:spcPct val="100000"/>
              </a:lnSpc>
              <a:buNone/>
            </a:pPr>
            <a:endParaRPr lang="en-US" altLang="zh-TW" sz="1000" dirty="0"/>
          </a:p>
          <a:p>
            <a:pPr>
              <a:lnSpc>
                <a:spcPct val="100000"/>
              </a:lnSpc>
            </a:pPr>
            <a:r>
              <a:rPr lang="zh-TW" altLang="en-US" dirty="0"/>
              <a:t>程序法上</a:t>
            </a:r>
            <a:endParaRPr lang="en-US" altLang="zh-TW" dirty="0"/>
          </a:p>
          <a:p>
            <a:pPr lvl="1" algn="just">
              <a:lnSpc>
                <a:spcPct val="100000"/>
              </a:lnSpc>
              <a:buFont typeface="Wingdings" panose="05000000000000000000" pitchFamily="2" charset="2"/>
              <a:buChar char="è"/>
            </a:pPr>
            <a:r>
              <a:rPr lang="zh-TW" altLang="en-US" sz="2400" dirty="0"/>
              <a:t>納稅義務人有接受調查及提示有關課稅資料、文件之義務，否則將處以罰鍰，如係逃漏所得稅及營業稅而涉有犯罪嫌疑的案件，更可聲請當地</a:t>
            </a:r>
            <a:r>
              <a:rPr lang="zh-TW" altLang="en-US" sz="2400"/>
              <a:t>司法機關 簽發</a:t>
            </a:r>
            <a:r>
              <a:rPr lang="zh-TW" altLang="en-US" sz="2400" dirty="0"/>
              <a:t>搜索票，會同當地員警或自治人員，進入藏置帳簿、文件或證物之處所，實施搜查（稅捐稽徵法第</a:t>
            </a:r>
            <a:r>
              <a:rPr lang="en-US" altLang="zh-TW" sz="2400" dirty="0"/>
              <a:t>30</a:t>
            </a:r>
            <a:r>
              <a:rPr lang="zh-TW" altLang="en-US" sz="2400" dirty="0"/>
              <a:t>條、第</a:t>
            </a:r>
            <a:r>
              <a:rPr lang="en-US" altLang="zh-TW" sz="2400" dirty="0"/>
              <a:t>31</a:t>
            </a:r>
            <a:r>
              <a:rPr lang="zh-TW" altLang="en-US" sz="2400" dirty="0"/>
              <a:t>條、第</a:t>
            </a:r>
            <a:r>
              <a:rPr lang="en-US" altLang="zh-TW" sz="2400" dirty="0"/>
              <a:t>46</a:t>
            </a:r>
            <a:r>
              <a:rPr lang="zh-TW" altLang="en-US" sz="2400" dirty="0"/>
              <a:t>條；所得稅法第</a:t>
            </a:r>
            <a:r>
              <a:rPr lang="en-US" altLang="zh-TW" sz="2400" dirty="0"/>
              <a:t>83</a:t>
            </a:r>
            <a:r>
              <a:rPr lang="zh-TW" altLang="en-US" sz="2400" dirty="0"/>
              <a:t>條、第</a:t>
            </a:r>
            <a:r>
              <a:rPr lang="en-US" altLang="zh-TW" sz="2400" dirty="0"/>
              <a:t>107</a:t>
            </a:r>
            <a:r>
              <a:rPr lang="zh-TW" altLang="en-US" sz="2400" dirty="0"/>
              <a:t>條參照）。</a:t>
            </a:r>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21</a:t>
            </a:fld>
            <a:endParaRPr lang="zh-TW" altLang="en-US"/>
          </a:p>
        </p:txBody>
      </p:sp>
    </p:spTree>
    <p:extLst>
      <p:ext uri="{BB962C8B-B14F-4D97-AF65-F5344CB8AC3E}">
        <p14:creationId xmlns:p14="http://schemas.microsoft.com/office/powerpoint/2010/main" val="2563711951"/>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揆諸行為時企業併購法第</a:t>
            </a:r>
            <a:r>
              <a:rPr lang="en-US" altLang="zh-TW" sz="2000" dirty="0"/>
              <a:t>38</a:t>
            </a:r>
            <a:r>
              <a:rPr lang="zh-TW" altLang="en-US" sz="2000" dirty="0"/>
              <a:t>條之立法理由係：「公司併購前之虧損如一概不准扣除，將造成併購之租稅障礙，如完全許其扣除而不予限制，則又難以防杜專以享受虧損扣除而進行之併購。為配合公司藉併購提升經營績效之趨勢，與考量公司之盈虧係由各股東依其持有股份比例承受，及基於公司併購適用虧損扣除之計算原則宜採一致性規範，爰參照金融機構合併法第</a:t>
            </a:r>
            <a:r>
              <a:rPr lang="en-US" altLang="zh-TW" sz="2000" dirty="0"/>
              <a:t>17</a:t>
            </a:r>
            <a:r>
              <a:rPr lang="zh-TW" altLang="en-US" sz="2000" dirty="0"/>
              <a:t>條第</a:t>
            </a:r>
            <a:r>
              <a:rPr lang="en-US" altLang="zh-TW" sz="2000" dirty="0"/>
              <a:t>2</a:t>
            </a:r>
            <a:r>
              <a:rPr lang="zh-TW" altLang="en-US" sz="2000" dirty="0"/>
              <a:t>項、促進產業升級條例部分條文修正草案第</a:t>
            </a:r>
            <a:r>
              <a:rPr lang="en-US" altLang="zh-TW" sz="2000" dirty="0"/>
              <a:t>15</a:t>
            </a:r>
            <a:r>
              <a:rPr lang="zh-TW" altLang="en-US" sz="2000" dirty="0"/>
              <a:t>條第</a:t>
            </a:r>
            <a:r>
              <a:rPr lang="en-US" altLang="zh-TW" sz="2000" dirty="0"/>
              <a:t>4</a:t>
            </a:r>
            <a:r>
              <a:rPr lang="zh-TW" altLang="en-US" sz="2000" dirty="0"/>
              <a:t>項規定，於本條明定公司合併、公司與外國公司合併及公司分割得適用虧損扣除之規定。」足知行為時企業併購法第</a:t>
            </a:r>
            <a:r>
              <a:rPr lang="en-US" altLang="zh-TW" sz="2000" dirty="0"/>
              <a:t>38</a:t>
            </a:r>
            <a:r>
              <a:rPr lang="zh-TW" altLang="en-US" sz="2000" dirty="0"/>
              <a:t>條第</a:t>
            </a:r>
            <a:r>
              <a:rPr lang="en-US" altLang="zh-TW" sz="2000" dirty="0"/>
              <a:t>1</a:t>
            </a:r>
            <a:r>
              <a:rPr lang="zh-TW" altLang="en-US" sz="2000" dirty="0"/>
              <a:t>項規範重點係在基於企業合併本質所為「按各該公司股東因合併而持有合併後存續或新設公司股權之比例計算」之准互抵之虧損金額計算方式，至於其他關於盈虧互抵之要件及年限規定，則僅是重申行為時企業併購法立法當時（</a:t>
            </a:r>
            <a:r>
              <a:rPr lang="en-US" altLang="zh-TW" sz="2000" dirty="0"/>
              <a:t>91</a:t>
            </a:r>
            <a:r>
              <a:rPr lang="zh-TW" altLang="en-US" sz="2000" dirty="0"/>
              <a:t>年</a:t>
            </a:r>
            <a:r>
              <a:rPr lang="en-US" altLang="zh-TW" sz="2000" dirty="0"/>
              <a:t>2</a:t>
            </a:r>
            <a:r>
              <a:rPr lang="zh-TW" altLang="en-US" sz="2000" dirty="0"/>
              <a:t>月</a:t>
            </a:r>
            <a:r>
              <a:rPr lang="en-US" altLang="zh-TW" sz="2000" dirty="0"/>
              <a:t>6</a:t>
            </a:r>
            <a:r>
              <a:rPr lang="zh-TW" altLang="en-US" sz="2000" dirty="0"/>
              <a:t>日）所得稅法即修正前所得稅法第</a:t>
            </a:r>
            <a:r>
              <a:rPr lang="en-US" altLang="zh-TW" sz="2000" dirty="0"/>
              <a:t>39</a:t>
            </a:r>
            <a:r>
              <a:rPr lang="zh-TW" altLang="en-US" sz="2000" dirty="0"/>
              <a:t>條規定內容；其立法目的，顯在排除公司併購之租稅障礙，提高企業進行併購之誘因，藉以落實企業併購法第</a:t>
            </a:r>
            <a:r>
              <a:rPr lang="en-US" altLang="zh-TW" sz="2000" dirty="0"/>
              <a:t>1</a:t>
            </a:r>
            <a:r>
              <a:rPr lang="zh-TW" altLang="en-US" sz="2000" dirty="0"/>
              <a:t>條「為利企業以併購進行組織調整，發揮企業經營效率」之立法意旨，惟為避免公司專為享受虧損扣除而進行併購，造成弊端，故對各參與合併之公司得申報扣除之合併前虧損比例設有限制。</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210</a:t>
            </a:fld>
            <a:endParaRPr lang="zh-TW" altLang="en-US"/>
          </a:p>
        </p:txBody>
      </p:sp>
    </p:spTree>
    <p:extLst>
      <p:ext uri="{BB962C8B-B14F-4D97-AF65-F5344CB8AC3E}">
        <p14:creationId xmlns:p14="http://schemas.microsoft.com/office/powerpoint/2010/main" val="888836456"/>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1900" dirty="0"/>
              <a:t>然而，所得稅法第</a:t>
            </a:r>
            <a:r>
              <a:rPr lang="en-US" altLang="zh-TW" sz="1900" dirty="0"/>
              <a:t>39</a:t>
            </a:r>
            <a:r>
              <a:rPr lang="zh-TW" altLang="en-US" sz="1900" dirty="0"/>
              <a:t>條第</a:t>
            </a:r>
            <a:r>
              <a:rPr lang="en-US" altLang="zh-TW" sz="1900" dirty="0"/>
              <a:t>1</a:t>
            </a:r>
            <a:r>
              <a:rPr lang="zh-TW" altLang="en-US" sz="1900" dirty="0"/>
              <a:t>項早在</a:t>
            </a:r>
            <a:r>
              <a:rPr lang="en-US" altLang="zh-TW" sz="1900" dirty="0"/>
              <a:t>98</a:t>
            </a:r>
            <a:r>
              <a:rPr lang="zh-TW" altLang="en-US" sz="1900" dirty="0"/>
              <a:t>年</a:t>
            </a:r>
            <a:r>
              <a:rPr lang="en-US" altLang="zh-TW" sz="1900" dirty="0"/>
              <a:t>1</a:t>
            </a:r>
            <a:r>
              <a:rPr lang="zh-TW" altLang="en-US" sz="1900" dirty="0"/>
              <a:t>月</a:t>
            </a:r>
            <a:r>
              <a:rPr lang="en-US" altLang="zh-TW" sz="1900" dirty="0"/>
              <a:t>21</a:t>
            </a:r>
            <a:r>
              <a:rPr lang="zh-TW" altLang="en-US" sz="1900" dirty="0"/>
              <a:t>日即已修正，將公司得申報扣除先前年度營業虧損數額之年限，由</a:t>
            </a:r>
            <a:r>
              <a:rPr lang="en-US" altLang="zh-TW" sz="1900" dirty="0"/>
              <a:t>5</a:t>
            </a:r>
            <a:r>
              <a:rPr lang="zh-TW" altLang="en-US" sz="1900" dirty="0"/>
              <a:t>年延長為</a:t>
            </a:r>
            <a:r>
              <a:rPr lang="en-US" altLang="zh-TW" sz="1900" dirty="0"/>
              <a:t>10</a:t>
            </a:r>
            <a:r>
              <a:rPr lang="zh-TW" altLang="en-US" sz="1900" dirty="0"/>
              <a:t>年，企業併購法卻遲至</a:t>
            </a:r>
            <a:r>
              <a:rPr lang="en-US" altLang="zh-TW" sz="1900" dirty="0"/>
              <a:t>104</a:t>
            </a:r>
            <a:r>
              <a:rPr lang="zh-TW" altLang="en-US" sz="1900" dirty="0"/>
              <a:t>年</a:t>
            </a:r>
            <a:r>
              <a:rPr lang="en-US" altLang="zh-TW" sz="1900" dirty="0"/>
              <a:t>7</a:t>
            </a:r>
            <a:r>
              <a:rPr lang="zh-TW" altLang="en-US" sz="1900" dirty="0"/>
              <a:t>月</a:t>
            </a:r>
            <a:r>
              <a:rPr lang="en-US" altLang="zh-TW" sz="1900" dirty="0"/>
              <a:t>8</a:t>
            </a:r>
            <a:r>
              <a:rPr lang="zh-TW" altLang="en-US" sz="1900" dirty="0"/>
              <a:t>日修正時，始基於「配合所得稅法第</a:t>
            </a:r>
            <a:r>
              <a:rPr lang="en-US" altLang="zh-TW" sz="1900" dirty="0"/>
              <a:t>39</a:t>
            </a:r>
            <a:r>
              <a:rPr lang="zh-TW" altLang="en-US" sz="1900" dirty="0"/>
              <a:t>條之修正，將公司組織之營利事業虧損互抵適用年限由</a:t>
            </a:r>
            <a:r>
              <a:rPr lang="en-US" altLang="zh-TW" sz="1900" dirty="0"/>
              <a:t>5</a:t>
            </a:r>
            <a:r>
              <a:rPr lang="zh-TW" altLang="en-US" sz="1900" dirty="0"/>
              <a:t>年延長為</a:t>
            </a:r>
            <a:r>
              <a:rPr lang="en-US" altLang="zh-TW" sz="1900" dirty="0"/>
              <a:t>10</a:t>
            </a:r>
            <a:r>
              <a:rPr lang="zh-TW" altLang="en-US" sz="1900" dirty="0"/>
              <a:t>年，爰修正第</a:t>
            </a:r>
            <a:r>
              <a:rPr lang="en-US" altLang="zh-TW" sz="1900" dirty="0"/>
              <a:t>1</a:t>
            </a:r>
            <a:r>
              <a:rPr lang="zh-TW" altLang="en-US" sz="1900" dirty="0"/>
              <a:t>項，延長各參與合併公司於合併前依法尚未扣除之各期虧損，得由合併後存續或新設公司計算虧損繼受扣除之年限規定」之理由，將行為時該法第</a:t>
            </a:r>
            <a:r>
              <a:rPr lang="en-US" altLang="zh-TW" sz="1900" dirty="0"/>
              <a:t>38</a:t>
            </a:r>
            <a:r>
              <a:rPr lang="zh-TW" altLang="en-US" sz="1900" dirty="0"/>
              <a:t>條第</a:t>
            </a:r>
            <a:r>
              <a:rPr lang="en-US" altLang="zh-TW" sz="1900" dirty="0"/>
              <a:t>1</a:t>
            </a:r>
            <a:r>
              <a:rPr lang="zh-TW" altLang="en-US" sz="1900" dirty="0"/>
              <a:t>項移列同法第</a:t>
            </a:r>
            <a:r>
              <a:rPr lang="en-US" altLang="zh-TW" sz="1900" dirty="0"/>
              <a:t>43</a:t>
            </a:r>
            <a:r>
              <a:rPr lang="zh-TW" altLang="en-US" sz="1900" dirty="0"/>
              <a:t>條第</a:t>
            </a:r>
            <a:r>
              <a:rPr lang="en-US" altLang="zh-TW" sz="1900" dirty="0"/>
              <a:t>1</a:t>
            </a:r>
            <a:r>
              <a:rPr lang="zh-TW" altLang="en-US" sz="1900" dirty="0"/>
              <a:t>項，且修正為：「公司合併，其虧損及申報扣除年度，會計帳冊簿據完備，均使用所得稅法第</a:t>
            </a:r>
            <a:r>
              <a:rPr lang="en-US" altLang="zh-TW" sz="1900" dirty="0"/>
              <a:t>77</a:t>
            </a:r>
            <a:r>
              <a:rPr lang="zh-TW" altLang="en-US" sz="1900" dirty="0"/>
              <a:t>條所稱之藍色申報書或經會計師查核簽證，且如期辦理申報並繳納所得稅額者，合併後存續或新設公司於辦理營利事業所得稅結算申報時，得將各該參與合併之公司於合併前，依所得稅法第</a:t>
            </a:r>
            <a:r>
              <a:rPr lang="en-US" altLang="zh-TW" sz="1900" dirty="0"/>
              <a:t>39</a:t>
            </a:r>
            <a:r>
              <a:rPr lang="zh-TW" altLang="en-US" sz="1900" dirty="0"/>
              <a:t>條規定得扣除各期虧損，按各該公司股東因合併而持有合併後存續或新設公司股權之比例計算之金額，自虧損發生年度起</a:t>
            </a:r>
            <a:r>
              <a:rPr lang="en-US" altLang="zh-TW" sz="1900" dirty="0"/>
              <a:t>10</a:t>
            </a:r>
            <a:r>
              <a:rPr lang="zh-TW" altLang="en-US" sz="1900" dirty="0"/>
              <a:t>年內從當年度純益額中扣除。」已落後所得稅法第</a:t>
            </a:r>
            <a:r>
              <a:rPr lang="en-US" altLang="zh-TW" sz="1900" dirty="0"/>
              <a:t>39</a:t>
            </a:r>
            <a:r>
              <a:rPr lang="zh-TW" altLang="en-US" sz="1900" dirty="0"/>
              <a:t>條第</a:t>
            </a:r>
            <a:r>
              <a:rPr lang="en-US" altLang="zh-TW" sz="1900" dirty="0"/>
              <a:t>1</a:t>
            </a:r>
            <a:r>
              <a:rPr lang="zh-TW" altLang="en-US" sz="1900" dirty="0"/>
              <a:t>項之修正達數年之久，實屬立法之疏漏，並非立法者有意針對公司合併之情形為不同之規範；如認為公司合併發生於企業併購法</a:t>
            </a:r>
            <a:r>
              <a:rPr lang="en-US" altLang="zh-TW" sz="1900" dirty="0"/>
              <a:t>104</a:t>
            </a:r>
            <a:r>
              <a:rPr lang="zh-TW" altLang="en-US" sz="1900" dirty="0"/>
              <a:t>年</a:t>
            </a:r>
            <a:r>
              <a:rPr lang="en-US" altLang="zh-TW" sz="1900" dirty="0"/>
              <a:t>7</a:t>
            </a:r>
            <a:r>
              <a:rPr lang="zh-TW" altLang="en-US" sz="1900" dirty="0"/>
              <a:t>月</a:t>
            </a:r>
            <a:r>
              <a:rPr lang="en-US" altLang="zh-TW" sz="1900" dirty="0"/>
              <a:t>8</a:t>
            </a:r>
            <a:r>
              <a:rPr lang="zh-TW" altLang="en-US" sz="1900" dirty="0"/>
              <a:t>日修正公布第</a:t>
            </a:r>
            <a:r>
              <a:rPr lang="en-US" altLang="zh-TW" sz="1900" dirty="0"/>
              <a:t>43</a:t>
            </a:r>
            <a:r>
              <a:rPr lang="zh-TW" altLang="en-US" sz="1900" dirty="0"/>
              <a:t>條第</a:t>
            </a:r>
            <a:r>
              <a:rPr lang="en-US" altLang="zh-TW" sz="1900" dirty="0"/>
              <a:t>1</a:t>
            </a:r>
            <a:r>
              <a:rPr lang="zh-TW" altLang="en-US" sz="1900" dirty="0"/>
              <a:t>項之前，即應一律適用行為時該法第</a:t>
            </a:r>
            <a:r>
              <a:rPr lang="en-US" altLang="zh-TW" sz="1900" dirty="0"/>
              <a:t>38</a:t>
            </a:r>
            <a:r>
              <a:rPr lang="zh-TW" altLang="en-US" sz="1900" dirty="0"/>
              <a:t>條第</a:t>
            </a:r>
            <a:r>
              <a:rPr lang="en-US" altLang="zh-TW" sz="1900" dirty="0"/>
              <a:t>1</a:t>
            </a:r>
            <a:r>
              <a:rPr lang="zh-TW" altLang="en-US" sz="1900" dirty="0"/>
              <a:t>項申報虧損扣除，所得稅法第</a:t>
            </a:r>
            <a:r>
              <a:rPr lang="en-US" altLang="zh-TW" sz="1900" dirty="0"/>
              <a:t>39</a:t>
            </a:r>
            <a:r>
              <a:rPr lang="zh-TW" altLang="en-US" sz="1900" dirty="0"/>
              <a:t>條第</a:t>
            </a:r>
            <a:r>
              <a:rPr lang="en-US" altLang="zh-TW" sz="1900" dirty="0"/>
              <a:t>1</a:t>
            </a:r>
            <a:r>
              <a:rPr lang="zh-TW" altLang="en-US" sz="1900" dirty="0"/>
              <a:t>項毫無適用餘地，勢將造成公司一經合併，原本得依上開所得稅法規定，列報之前</a:t>
            </a:r>
            <a:r>
              <a:rPr lang="en-US" altLang="zh-TW" sz="1900" dirty="0"/>
              <a:t>10</a:t>
            </a:r>
            <a:r>
              <a:rPr lang="zh-TW" altLang="en-US" sz="1900" dirty="0"/>
              <a:t>年內虧損扣除額中，超過</a:t>
            </a:r>
            <a:r>
              <a:rPr lang="en-US" altLang="zh-TW" sz="1900" dirty="0"/>
              <a:t>5</a:t>
            </a:r>
            <a:r>
              <a:rPr lang="zh-TW" altLang="en-US" sz="1900" dirty="0"/>
              <a:t>年部分，因必須適用行為時企業併購法第</a:t>
            </a:r>
            <a:r>
              <a:rPr lang="en-US" altLang="zh-TW" sz="1900" dirty="0"/>
              <a:t>38</a:t>
            </a:r>
            <a:r>
              <a:rPr lang="zh-TW" altLang="en-US" sz="1900" dirty="0"/>
              <a:t>條第</a:t>
            </a:r>
            <a:r>
              <a:rPr lang="en-US" altLang="zh-TW" sz="1900" dirty="0"/>
              <a:t>1</a:t>
            </a:r>
            <a:r>
              <a:rPr lang="zh-TW" altLang="en-US" sz="1900" dirty="0"/>
              <a:t>項規定之結果，反不得申報扣除，即公司竟因進行合併而產生租稅上之不利益，顯與行為時企業併購法第</a:t>
            </a:r>
            <a:r>
              <a:rPr lang="en-US" altLang="zh-TW" sz="1900" dirty="0"/>
              <a:t>38</a:t>
            </a:r>
            <a:r>
              <a:rPr lang="zh-TW" altLang="en-US" sz="1900" dirty="0"/>
              <a:t>條第</a:t>
            </a:r>
            <a:r>
              <a:rPr lang="en-US" altLang="zh-TW" sz="1900" dirty="0"/>
              <a:t>1</a:t>
            </a:r>
            <a:r>
              <a:rPr lang="zh-TW" altLang="en-US" sz="1900" dirty="0"/>
              <a:t>項之立法意旨有悖。</a:t>
            </a:r>
            <a:endParaRPr lang="en-US" altLang="zh-TW" sz="1900" dirty="0"/>
          </a:p>
          <a:p>
            <a:pPr lvl="2">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211</a:t>
            </a:fld>
            <a:endParaRPr lang="zh-TW" altLang="en-US"/>
          </a:p>
        </p:txBody>
      </p:sp>
    </p:spTree>
    <p:extLst>
      <p:ext uri="{BB962C8B-B14F-4D97-AF65-F5344CB8AC3E}">
        <p14:creationId xmlns:p14="http://schemas.microsoft.com/office/powerpoint/2010/main" val="3074204925"/>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基於合目的性解釋，依行為時企業併購法第</a:t>
            </a:r>
            <a:r>
              <a:rPr lang="en-US" altLang="zh-TW" sz="2000" dirty="0"/>
              <a:t>2</a:t>
            </a:r>
            <a:r>
              <a:rPr lang="zh-TW" altLang="en-US" sz="2000" dirty="0"/>
              <a:t>條第</a:t>
            </a:r>
            <a:r>
              <a:rPr lang="en-US" altLang="zh-TW" sz="2000" dirty="0"/>
              <a:t>1</a:t>
            </a:r>
            <a:r>
              <a:rPr lang="zh-TW" altLang="en-US" sz="2000" dirty="0"/>
              <a:t>項規定，該法第</a:t>
            </a:r>
            <a:r>
              <a:rPr lang="en-US" altLang="zh-TW" sz="2000" dirty="0"/>
              <a:t>38</a:t>
            </a:r>
            <a:r>
              <a:rPr lang="zh-TW" altLang="en-US" sz="2000" dirty="0"/>
              <a:t>條第</a:t>
            </a:r>
            <a:r>
              <a:rPr lang="en-US" altLang="zh-TW" sz="2000" dirty="0"/>
              <a:t>1</a:t>
            </a:r>
            <a:r>
              <a:rPr lang="zh-TW" altLang="en-US" sz="2000" dirty="0"/>
              <a:t>項有關「合併後存續或新設公司於辦理營利事業所得稅結算申報時，得將各該參與合併之公司於合併前經該管稽徵機關核定尚未扣除之前</a:t>
            </a:r>
            <a:r>
              <a:rPr lang="en-US" altLang="zh-TW" sz="2000" dirty="0"/>
              <a:t>5</a:t>
            </a:r>
            <a:r>
              <a:rPr lang="zh-TW" altLang="en-US" sz="2000" dirty="0"/>
              <a:t>年內各期虧損，按各該公司股東因合併而持有合併後存續或新設公司股權之比例計算之金額，自虧損發生年度起</a:t>
            </a:r>
            <a:r>
              <a:rPr lang="en-US" altLang="zh-TW" sz="2000" dirty="0"/>
              <a:t>5</a:t>
            </a:r>
            <a:r>
              <a:rPr lang="zh-TW" altLang="en-US" sz="2000" dirty="0"/>
              <a:t>年內從當年度純益額中扣除」之規定，相對於所得稅法第</a:t>
            </a:r>
            <a:r>
              <a:rPr lang="en-US" altLang="zh-TW" sz="2000" dirty="0"/>
              <a:t>39</a:t>
            </a:r>
            <a:r>
              <a:rPr lang="zh-TW" altLang="en-US" sz="2000" dirty="0"/>
              <a:t>條第</a:t>
            </a:r>
            <a:r>
              <a:rPr lang="en-US" altLang="zh-TW" sz="2000" dirty="0"/>
              <a:t>1</a:t>
            </a:r>
            <a:r>
              <a:rPr lang="zh-TW" altLang="en-US" sz="2000" dirty="0"/>
              <a:t>項規定，雖屬特別法性質，但其既謂「按各該公司股東因合併而持有合併後存續或新設公司股權之比例計算之金額」，即應限於二家以上合併，且有按各該公司股東因合併而持有合併後存續或新設公司股權之比例計算虧損金額之情形，始有行為時企業併購法第</a:t>
            </a:r>
            <a:r>
              <a:rPr lang="en-US" altLang="zh-TW" sz="2000" dirty="0"/>
              <a:t>38</a:t>
            </a:r>
            <a:r>
              <a:rPr lang="zh-TW" altLang="en-US" sz="2000" dirty="0"/>
              <a:t>條第</a:t>
            </a:r>
            <a:r>
              <a:rPr lang="en-US" altLang="zh-TW" sz="2000" dirty="0"/>
              <a:t>1</a:t>
            </a:r>
            <a:r>
              <a:rPr lang="zh-TW" altLang="en-US" sz="2000" dirty="0"/>
              <a:t>項之適用；如果其合併不存在「按各該公司股東因合併而持有合併後存續或新設公司股權之比例計算之金額」情形，且合併後係由存續公司申報自己合併前的虧損，即與行為時企業併購法第</a:t>
            </a:r>
            <a:r>
              <a:rPr lang="en-US" altLang="zh-TW" sz="2000" dirty="0"/>
              <a:t>38</a:t>
            </a:r>
            <a:r>
              <a:rPr lang="zh-TW" altLang="en-US" sz="2000" dirty="0"/>
              <a:t>條第</a:t>
            </a:r>
            <a:r>
              <a:rPr lang="en-US" altLang="zh-TW" sz="2000" dirty="0"/>
              <a:t>1</a:t>
            </a:r>
            <a:r>
              <a:rPr lang="zh-TW" altLang="en-US" sz="2000" dirty="0"/>
              <a:t>項之特別規定不該當，而應依行為時企業併購法第</a:t>
            </a:r>
            <a:r>
              <a:rPr lang="en-US" altLang="zh-TW" sz="2000" dirty="0"/>
              <a:t>2</a:t>
            </a:r>
            <a:r>
              <a:rPr lang="zh-TW" altLang="en-US" sz="2000" dirty="0"/>
              <a:t>條第</a:t>
            </a:r>
            <a:r>
              <a:rPr lang="en-US" altLang="zh-TW" sz="2000" dirty="0"/>
              <a:t>1</a:t>
            </a:r>
            <a:r>
              <a:rPr lang="zh-TW" altLang="en-US" sz="2000" dirty="0"/>
              <a:t>項規定，回歸適用符合其情形之普通法，即所得稅法第</a:t>
            </a:r>
            <a:r>
              <a:rPr lang="en-US" altLang="zh-TW" sz="2000" dirty="0"/>
              <a:t>39</a:t>
            </a:r>
            <a:r>
              <a:rPr lang="zh-TW" altLang="en-US" sz="2000" dirty="0"/>
              <a:t>條第</a:t>
            </a:r>
            <a:r>
              <a:rPr lang="en-US" altLang="zh-TW" sz="2000" dirty="0"/>
              <a:t>1</a:t>
            </a:r>
            <a:r>
              <a:rPr lang="zh-TW" altLang="en-US" sz="2000" dirty="0"/>
              <a:t>項規定。</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212</a:t>
            </a:fld>
            <a:endParaRPr lang="zh-TW" altLang="en-US"/>
          </a:p>
        </p:txBody>
      </p:sp>
    </p:spTree>
    <p:extLst>
      <p:ext uri="{BB962C8B-B14F-4D97-AF65-F5344CB8AC3E}">
        <p14:creationId xmlns:p14="http://schemas.microsoft.com/office/powerpoint/2010/main" val="2394605694"/>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en-US" altLang="zh-TW" sz="2000" dirty="0"/>
              <a:t>A</a:t>
            </a:r>
            <a:r>
              <a:rPr lang="zh-TW" altLang="en-US" sz="2000" dirty="0"/>
              <a:t>公司申報</a:t>
            </a:r>
            <a:r>
              <a:rPr lang="en-US" altLang="zh-TW" sz="2000" dirty="0"/>
              <a:t>103</a:t>
            </a:r>
            <a:r>
              <a:rPr lang="zh-TW" altLang="en-US" sz="2000" dirty="0"/>
              <a:t>年度營利事業所得稅時，雖已與</a:t>
            </a:r>
            <a:r>
              <a:rPr lang="en-US" altLang="zh-TW" sz="2000" dirty="0"/>
              <a:t>X</a:t>
            </a:r>
            <a:r>
              <a:rPr lang="zh-TW" altLang="en-US" sz="2000" dirty="0"/>
              <a:t>公司與</a:t>
            </a:r>
            <a:r>
              <a:rPr lang="en-US" altLang="zh-TW" sz="2000" dirty="0"/>
              <a:t>Y</a:t>
            </a:r>
            <a:r>
              <a:rPr lang="zh-TW" altLang="en-US" sz="2000" dirty="0"/>
              <a:t>公司合併，惟因該</a:t>
            </a:r>
            <a:r>
              <a:rPr lang="en-US" altLang="zh-TW" sz="2000" dirty="0"/>
              <a:t>2</a:t>
            </a:r>
            <a:r>
              <a:rPr lang="zh-TW" altLang="en-US" sz="2000" dirty="0"/>
              <a:t>消滅公司之原股東，未持有合併後存續之</a:t>
            </a:r>
            <a:r>
              <a:rPr lang="en-US" altLang="zh-TW" sz="2000" dirty="0"/>
              <a:t>A</a:t>
            </a:r>
            <a:r>
              <a:rPr lang="zh-TW" altLang="en-US" sz="2000" dirty="0"/>
              <a:t>公司股權，是該等消滅公司於合併前縱有虧損，亦不符行為時企業併購法第</a:t>
            </a:r>
            <a:r>
              <a:rPr lang="en-US" altLang="zh-TW" sz="2000" dirty="0"/>
              <a:t>38</a:t>
            </a:r>
            <a:r>
              <a:rPr lang="zh-TW" altLang="en-US" sz="2000" dirty="0"/>
              <a:t>條第</a:t>
            </a:r>
            <a:r>
              <a:rPr lang="en-US" altLang="zh-TW" sz="2000" dirty="0"/>
              <a:t>1</a:t>
            </a:r>
            <a:r>
              <a:rPr lang="zh-TW" altLang="en-US" sz="2000" dirty="0"/>
              <a:t>項規定，得自存續之</a:t>
            </a:r>
            <a:r>
              <a:rPr lang="en-US" altLang="zh-TW" sz="2000" dirty="0"/>
              <a:t>A</a:t>
            </a:r>
            <a:r>
              <a:rPr lang="zh-TW" altLang="en-US" sz="2000" dirty="0"/>
              <a:t>公司當年度純益額中扣除之要件；而</a:t>
            </a:r>
            <a:r>
              <a:rPr lang="en-US" altLang="zh-TW" sz="2000" dirty="0"/>
              <a:t>A</a:t>
            </a:r>
            <a:r>
              <a:rPr lang="zh-TW" altLang="en-US" sz="2000" dirty="0"/>
              <a:t>公司於</a:t>
            </a:r>
            <a:r>
              <a:rPr lang="en-US" altLang="zh-TW" sz="2000" dirty="0"/>
              <a:t>103</a:t>
            </a:r>
            <a:r>
              <a:rPr lang="zh-TW" altLang="en-US" sz="2000" dirty="0"/>
              <a:t>年度列報之虧損扣除額，悉數為其本身經稽徵機關核定而尚未扣除之前</a:t>
            </a:r>
            <a:r>
              <a:rPr lang="en-US" altLang="zh-TW" sz="2000" dirty="0"/>
              <a:t>10</a:t>
            </a:r>
            <a:r>
              <a:rPr lang="zh-TW" altLang="en-US" sz="2000" dirty="0"/>
              <a:t>年內虧損，此一情形，因不涉及「按各該公司股東因合併而持有合併後存續或新設公司股權之比例計算虧損金額」之問題，且</a:t>
            </a:r>
            <a:r>
              <a:rPr lang="en-US" altLang="zh-TW" sz="2000" dirty="0"/>
              <a:t>A</a:t>
            </a:r>
            <a:r>
              <a:rPr lang="zh-TW" altLang="en-US" sz="2000" dirty="0"/>
              <a:t>公司係合併後之存續公司，於合併前後之法人格及股東結構並無更易，其將本身於合併前經稽徵機關核定而尚未扣除之前</a:t>
            </a:r>
            <a:r>
              <a:rPr lang="en-US" altLang="zh-TW" sz="2000" dirty="0"/>
              <a:t>10</a:t>
            </a:r>
            <a:r>
              <a:rPr lang="zh-TW" altLang="en-US" sz="2000" dirty="0"/>
              <a:t>年虧損，於申報營利事業所得稅時列報扣除，即與行為時企業併購法第</a:t>
            </a:r>
            <a:r>
              <a:rPr lang="en-US" altLang="zh-TW" sz="2000" dirty="0"/>
              <a:t>38</a:t>
            </a:r>
            <a:r>
              <a:rPr lang="zh-TW" altLang="en-US" sz="2000" dirty="0"/>
              <a:t>條第</a:t>
            </a:r>
            <a:r>
              <a:rPr lang="en-US" altLang="zh-TW" sz="2000" dirty="0"/>
              <a:t>1</a:t>
            </a:r>
            <a:r>
              <a:rPr lang="zh-TW" altLang="en-US" sz="2000" dirty="0"/>
              <a:t>項之特別規定不該當，而應依行為時企業併購法第</a:t>
            </a:r>
            <a:r>
              <a:rPr lang="en-US" altLang="zh-TW" sz="2000" dirty="0"/>
              <a:t>2</a:t>
            </a:r>
            <a:r>
              <a:rPr lang="zh-TW" altLang="en-US" sz="2000" dirty="0"/>
              <a:t>條第</a:t>
            </a:r>
            <a:r>
              <a:rPr lang="en-US" altLang="zh-TW" sz="2000" dirty="0"/>
              <a:t>1</a:t>
            </a:r>
            <a:r>
              <a:rPr lang="zh-TW" altLang="en-US" sz="2000" dirty="0"/>
              <a:t>項規定，回歸適用符合其情形之普通法，即所得稅法第</a:t>
            </a:r>
            <a:r>
              <a:rPr lang="en-US" altLang="zh-TW" sz="2000" dirty="0"/>
              <a:t>39</a:t>
            </a:r>
            <a:r>
              <a:rPr lang="zh-TW" altLang="en-US" sz="2000" dirty="0"/>
              <a:t>條第</a:t>
            </a:r>
            <a:r>
              <a:rPr lang="en-US" altLang="zh-TW" sz="2000" dirty="0"/>
              <a:t>1</a:t>
            </a:r>
            <a:r>
              <a:rPr lang="zh-TW" altLang="en-US" sz="2000" dirty="0"/>
              <a:t>項之規定。是</a:t>
            </a:r>
            <a:r>
              <a:rPr lang="en-US" altLang="zh-TW" sz="2000" dirty="0"/>
              <a:t>A</a:t>
            </a:r>
            <a:r>
              <a:rPr lang="zh-TW" altLang="en-US" sz="2000" dirty="0"/>
              <a:t>公司主張依所得稅法第</a:t>
            </a:r>
            <a:r>
              <a:rPr lang="en-US" altLang="zh-TW" sz="2000" dirty="0"/>
              <a:t>39</a:t>
            </a:r>
            <a:r>
              <a:rPr lang="zh-TW" altLang="en-US" sz="2000" dirty="0"/>
              <a:t>條第</a:t>
            </a:r>
            <a:r>
              <a:rPr lang="en-US" altLang="zh-TW" sz="2000" dirty="0"/>
              <a:t>1</a:t>
            </a:r>
            <a:r>
              <a:rPr lang="zh-TW" altLang="en-US" sz="2000" dirty="0"/>
              <a:t>項規定，將其經稽徵機關核定之前</a:t>
            </a:r>
            <a:r>
              <a:rPr lang="en-US" altLang="zh-TW" sz="2000" dirty="0"/>
              <a:t>10</a:t>
            </a:r>
            <a:r>
              <a:rPr lang="zh-TW" altLang="en-US" sz="2000" dirty="0"/>
              <a:t>年內（即</a:t>
            </a:r>
            <a:r>
              <a:rPr lang="en-US" altLang="zh-TW" sz="2000" dirty="0"/>
              <a:t>93</a:t>
            </a:r>
            <a:r>
              <a:rPr lang="zh-TW" altLang="en-US" sz="2000" dirty="0"/>
              <a:t>、</a:t>
            </a:r>
            <a:r>
              <a:rPr lang="en-US" altLang="zh-TW" sz="2000" dirty="0"/>
              <a:t>94</a:t>
            </a:r>
            <a:r>
              <a:rPr lang="zh-TW" altLang="en-US" sz="2000" dirty="0"/>
              <a:t>、</a:t>
            </a:r>
            <a:r>
              <a:rPr lang="en-US" altLang="zh-TW" sz="2000" dirty="0"/>
              <a:t>95</a:t>
            </a:r>
            <a:r>
              <a:rPr lang="zh-TW" altLang="en-US" sz="2000" dirty="0"/>
              <a:t>年度）虧損數，於</a:t>
            </a:r>
            <a:r>
              <a:rPr lang="en-US" altLang="zh-TW" sz="2000" dirty="0"/>
              <a:t>103</a:t>
            </a:r>
            <a:r>
              <a:rPr lang="zh-TW" altLang="en-US" sz="2000" dirty="0"/>
              <a:t>年度純益額中扣除，尚非無據。稅局無視</a:t>
            </a:r>
            <a:r>
              <a:rPr lang="en-US" altLang="zh-TW" sz="2000" dirty="0"/>
              <a:t>A</a:t>
            </a:r>
            <a:r>
              <a:rPr lang="zh-TW" altLang="en-US" sz="2000" dirty="0"/>
              <a:t>公司列報扣除之虧損額，均為其本身於合併前之營業虧損，與行為時企業併購法第</a:t>
            </a:r>
            <a:r>
              <a:rPr lang="en-US" altLang="zh-TW" sz="2000" dirty="0"/>
              <a:t>38</a:t>
            </a:r>
            <a:r>
              <a:rPr lang="zh-TW" altLang="en-US" sz="2000" dirty="0"/>
              <a:t>條第</a:t>
            </a:r>
            <a:r>
              <a:rPr lang="en-US" altLang="zh-TW" sz="2000" dirty="0"/>
              <a:t>1</a:t>
            </a:r>
            <a:r>
              <a:rPr lang="zh-TW" altLang="en-US" sz="2000" dirty="0"/>
              <a:t>項所規範情形並非相當，僅因</a:t>
            </a:r>
            <a:r>
              <a:rPr lang="en-US" altLang="zh-TW" sz="2000" dirty="0"/>
              <a:t>A</a:t>
            </a:r>
            <a:r>
              <a:rPr lang="zh-TW" altLang="en-US" sz="2000" dirty="0"/>
              <a:t>公司於申報</a:t>
            </a:r>
            <a:r>
              <a:rPr lang="en-US" altLang="zh-TW" sz="2000" dirty="0"/>
              <a:t>103</a:t>
            </a:r>
            <a:r>
              <a:rPr lang="zh-TW" altLang="en-US" sz="2000" dirty="0"/>
              <a:t>年營利事業所得稅前，曾與另</a:t>
            </a:r>
            <a:r>
              <a:rPr lang="en-US" altLang="zh-TW" sz="2000" dirty="0"/>
              <a:t>2</a:t>
            </a:r>
            <a:r>
              <a:rPr lang="zh-TW" altLang="en-US" sz="2000" dirty="0"/>
              <a:t>家公司合併，即認應優先適用行為時企業併購法條文規定，而否准</a:t>
            </a:r>
            <a:r>
              <a:rPr lang="en-US" altLang="zh-TW" sz="2000" dirty="0"/>
              <a:t>A</a:t>
            </a:r>
            <a:r>
              <a:rPr lang="zh-TW" altLang="en-US" sz="2000" dirty="0"/>
              <a:t>公司依所得稅法第</a:t>
            </a:r>
            <a:r>
              <a:rPr lang="en-US" altLang="zh-TW" sz="2000" dirty="0"/>
              <a:t>39</a:t>
            </a:r>
            <a:r>
              <a:rPr lang="zh-TW" altLang="en-US" sz="2000" dirty="0"/>
              <a:t>條第</a:t>
            </a:r>
            <a:r>
              <a:rPr lang="en-US" altLang="zh-TW" sz="2000" dirty="0"/>
              <a:t>1</a:t>
            </a:r>
            <a:r>
              <a:rPr lang="zh-TW" altLang="en-US" sz="2000" dirty="0"/>
              <a:t>項規定，列報超過</a:t>
            </a:r>
            <a:r>
              <a:rPr lang="en-US" altLang="zh-TW" sz="2000" dirty="0"/>
              <a:t>5</a:t>
            </a:r>
            <a:r>
              <a:rPr lang="zh-TW" altLang="en-US" sz="2000" dirty="0"/>
              <a:t>年之虧損扣除額，難認適法，訴願決定及原判決未加糾正，遞予維持，亦有未洽。</a:t>
            </a: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213</a:t>
            </a:fld>
            <a:endParaRPr lang="zh-TW" altLang="en-US"/>
          </a:p>
        </p:txBody>
      </p:sp>
    </p:spTree>
    <p:extLst>
      <p:ext uri="{BB962C8B-B14F-4D97-AF65-F5344CB8AC3E}">
        <p14:creationId xmlns:p14="http://schemas.microsoft.com/office/powerpoint/2010/main" val="1838214136"/>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案例分析</a:t>
            </a:r>
          </a:p>
        </p:txBody>
      </p:sp>
      <p:sp>
        <p:nvSpPr>
          <p:cNvPr id="3" name="內容版面配置區 2"/>
          <p:cNvSpPr>
            <a:spLocks noGrp="1"/>
          </p:cNvSpPr>
          <p:nvPr>
            <p:ph idx="1"/>
          </p:nvPr>
        </p:nvSpPr>
        <p:spPr/>
        <p:txBody>
          <a:bodyPr>
            <a:normAutofit fontScale="25000" lnSpcReduction="20000"/>
          </a:bodyPr>
          <a:lstStyle/>
          <a:p>
            <a:pPr hangingPunct="0">
              <a:lnSpc>
                <a:spcPct val="100000"/>
              </a:lnSpc>
            </a:pPr>
            <a:r>
              <a:rPr lang="zh-TW" altLang="en-US" sz="9600" b="1" dirty="0">
                <a:latin typeface="標楷體" panose="03000509000000000000" pitchFamily="65" charset="-120"/>
                <a:ea typeface="標楷體" panose="03000509000000000000" pitchFamily="65" charset="-120"/>
              </a:rPr>
              <a:t>最高行政法院</a:t>
            </a:r>
            <a:r>
              <a:rPr lang="en-US" altLang="zh-TW" sz="9600" b="1" dirty="0">
                <a:latin typeface="標楷體" panose="03000509000000000000" pitchFamily="65" charset="-120"/>
                <a:ea typeface="標楷體" panose="03000509000000000000" pitchFamily="65" charset="-120"/>
              </a:rPr>
              <a:t>108</a:t>
            </a:r>
            <a:r>
              <a:rPr lang="zh-TW" altLang="en-US" sz="9600" b="1" dirty="0">
                <a:latin typeface="標楷體" panose="03000509000000000000" pitchFamily="65" charset="-120"/>
                <a:ea typeface="標楷體" panose="03000509000000000000" pitchFamily="65" charset="-120"/>
              </a:rPr>
              <a:t>年度判字第</a:t>
            </a:r>
            <a:r>
              <a:rPr lang="en-US" altLang="zh-TW" sz="9600" b="1" dirty="0">
                <a:latin typeface="標楷體" panose="03000509000000000000" pitchFamily="65" charset="-120"/>
                <a:ea typeface="標楷體" panose="03000509000000000000" pitchFamily="65" charset="-120"/>
              </a:rPr>
              <a:t>311</a:t>
            </a:r>
            <a:r>
              <a:rPr lang="zh-TW" altLang="en-US" sz="9600" b="1" dirty="0">
                <a:latin typeface="標楷體" panose="03000509000000000000" pitchFamily="65" charset="-120"/>
                <a:ea typeface="標楷體" panose="03000509000000000000" pitchFamily="65" charset="-120"/>
              </a:rPr>
              <a:t>號判決</a:t>
            </a:r>
            <a:endParaRPr lang="en-US" altLang="zh-TW" sz="9600" b="1" dirty="0">
              <a:latin typeface="標楷體" panose="03000509000000000000" pitchFamily="65" charset="-120"/>
              <a:ea typeface="標楷體" panose="03000509000000000000" pitchFamily="65" charset="-120"/>
            </a:endParaRPr>
          </a:p>
          <a:p>
            <a:pPr marL="0" indent="0" hangingPunct="0">
              <a:lnSpc>
                <a:spcPct val="100000"/>
              </a:lnSpc>
              <a:buNone/>
            </a:pPr>
            <a:r>
              <a:rPr lang="zh-TW" altLang="en-US" sz="9600" b="1">
                <a:latin typeface="標楷體" panose="03000509000000000000" pitchFamily="65" charset="-120"/>
                <a:ea typeface="標楷體" panose="03000509000000000000" pitchFamily="65" charset="-120"/>
              </a:rPr>
              <a:t> </a:t>
            </a:r>
            <a:r>
              <a:rPr lang="en-US" altLang="zh-TW" sz="9600" b="1">
                <a:latin typeface="標楷體" panose="03000509000000000000" pitchFamily="65" charset="-120"/>
              </a:rPr>
              <a:t>——</a:t>
            </a:r>
            <a:r>
              <a:rPr lang="zh-TW" altLang="en-US" sz="9600" b="1" dirty="0">
                <a:latin typeface="標楷體" panose="03000509000000000000" pitchFamily="65" charset="-120"/>
              </a:rPr>
              <a:t>裁處時，未考量行政函釋不清所致過失情節輕微之情形</a:t>
            </a:r>
            <a:endParaRPr lang="en-US" altLang="zh-TW" sz="1000" b="1" dirty="0">
              <a:latin typeface="標楷體" panose="03000509000000000000" pitchFamily="65" charset="-120"/>
              <a:ea typeface="標楷體" panose="03000509000000000000" pitchFamily="65" charset="-120"/>
            </a:endParaRPr>
          </a:p>
          <a:p>
            <a:pPr lvl="1" hangingPunct="0">
              <a:lnSpc>
                <a:spcPct val="120000"/>
              </a:lnSpc>
            </a:pPr>
            <a:r>
              <a:rPr lang="zh-TW" altLang="en-US" sz="9600" dirty="0">
                <a:latin typeface="標楷體" panose="03000509000000000000" pitchFamily="65" charset="-120"/>
                <a:ea typeface="標楷體" panose="03000509000000000000" pitchFamily="65" charset="-120"/>
              </a:rPr>
              <a:t>事實概要</a:t>
            </a:r>
            <a:endParaRPr lang="en-US" altLang="zh-TW" sz="9600" dirty="0">
              <a:latin typeface="標楷體" panose="03000509000000000000" pitchFamily="65" charset="-120"/>
              <a:ea typeface="標楷體" panose="03000509000000000000" pitchFamily="65" charset="-120"/>
            </a:endParaRPr>
          </a:p>
          <a:p>
            <a:pPr lvl="1" hangingPunct="0">
              <a:lnSpc>
                <a:spcPct val="120000"/>
              </a:lnSpc>
            </a:pPr>
            <a:endParaRPr lang="en-US" altLang="zh-TW" sz="4000" dirty="0">
              <a:latin typeface="標楷體" panose="03000509000000000000" pitchFamily="65" charset="-120"/>
              <a:ea typeface="標楷體" panose="03000509000000000000" pitchFamily="65" charset="-120"/>
            </a:endParaRPr>
          </a:p>
          <a:p>
            <a:pPr marL="548640" lvl="2" indent="0" hangingPunct="0">
              <a:lnSpc>
                <a:spcPct val="120000"/>
              </a:lnSpc>
              <a:buNone/>
            </a:pPr>
            <a:r>
              <a:rPr lang="en-US" altLang="zh-TW" sz="8000" dirty="0"/>
              <a:t>F</a:t>
            </a:r>
            <a:r>
              <a:rPr lang="zh-TW" altLang="en-US" sz="8000" dirty="0"/>
              <a:t>公司</a:t>
            </a:r>
            <a:r>
              <a:rPr lang="en-US" altLang="zh-TW" sz="8000" dirty="0"/>
              <a:t>97</a:t>
            </a:r>
            <a:r>
              <a:rPr lang="zh-TW" altLang="en-US" sz="8000" dirty="0"/>
              <a:t>年度營利事業所得稅結算申報，列報出售資產增益</a:t>
            </a:r>
            <a:r>
              <a:rPr lang="en-US" altLang="zh-TW" sz="8000" dirty="0"/>
              <a:t>45,675,753</a:t>
            </a:r>
            <a:r>
              <a:rPr lang="zh-TW" altLang="en-US" sz="8000" dirty="0"/>
              <a:t>元，全年所得額－</a:t>
            </a:r>
            <a:r>
              <a:rPr lang="en-US" altLang="zh-TW" sz="8000" dirty="0"/>
              <a:t>41,316,194</a:t>
            </a:r>
            <a:r>
              <a:rPr lang="zh-TW" altLang="en-US" sz="8000" dirty="0"/>
              <a:t>元，課稅所得額－</a:t>
            </a:r>
            <a:r>
              <a:rPr lang="en-US" altLang="zh-TW" sz="8000" dirty="0"/>
              <a:t>6,441,911</a:t>
            </a:r>
            <a:r>
              <a:rPr lang="zh-TW" altLang="en-US" sz="8000" dirty="0"/>
              <a:t>元，應納稅額</a:t>
            </a:r>
            <a:r>
              <a:rPr lang="en-US" altLang="zh-TW" sz="8000" dirty="0"/>
              <a:t>0</a:t>
            </a:r>
            <a:r>
              <a:rPr lang="zh-TW" altLang="en-US" sz="8000" dirty="0"/>
              <a:t>元，稅局原按申報數核定，嗣獲通報</a:t>
            </a:r>
            <a:r>
              <a:rPr lang="en-US" altLang="zh-TW" sz="8000" dirty="0"/>
              <a:t>F</a:t>
            </a:r>
            <a:r>
              <a:rPr lang="zh-TW" altLang="en-US" sz="8000" dirty="0"/>
              <a:t>公司有處分不良債權增益</a:t>
            </a:r>
            <a:r>
              <a:rPr lang="en-US" altLang="zh-TW" sz="8000" dirty="0"/>
              <a:t>158,115,800</a:t>
            </a:r>
            <a:r>
              <a:rPr lang="zh-TW" altLang="en-US" sz="8000" dirty="0"/>
              <a:t>元及財產交易損失</a:t>
            </a:r>
            <a:r>
              <a:rPr lang="en-US" altLang="zh-TW" sz="8000" dirty="0"/>
              <a:t>22,378,450</a:t>
            </a:r>
            <a:r>
              <a:rPr lang="zh-TW" altLang="en-US" sz="8000" dirty="0"/>
              <a:t>元，乃重新核定出售資產增益為</a:t>
            </a:r>
            <a:r>
              <a:rPr lang="en-US" altLang="zh-TW" sz="8000" dirty="0"/>
              <a:t>135,737,350</a:t>
            </a:r>
            <a:r>
              <a:rPr lang="zh-TW" altLang="en-US" sz="8000" dirty="0"/>
              <a:t>元，全年及課稅所得額</a:t>
            </a:r>
            <a:r>
              <a:rPr lang="en-US" altLang="zh-TW" sz="8000" dirty="0"/>
              <a:t>100,817,858</a:t>
            </a:r>
            <a:r>
              <a:rPr lang="zh-TW" altLang="en-US" sz="8000" dirty="0"/>
              <a:t>元，漏報所得額</a:t>
            </a:r>
            <a:r>
              <a:rPr lang="en-US" altLang="zh-TW" sz="8000" dirty="0"/>
              <a:t>125,550,223</a:t>
            </a:r>
            <a:r>
              <a:rPr lang="zh-TW" altLang="en-US" sz="8000" dirty="0"/>
              <a:t>元</a:t>
            </a:r>
            <a:r>
              <a:rPr lang="en-US" altLang="zh-TW" sz="8000" dirty="0"/>
              <a:t>〔</a:t>
            </a:r>
            <a:r>
              <a:rPr lang="zh-TW" altLang="en-US" sz="8000" dirty="0"/>
              <a:t>處分不良債權增益</a:t>
            </a:r>
            <a:r>
              <a:rPr lang="en-US" altLang="zh-TW" sz="8000" dirty="0"/>
              <a:t>158,115,800</a:t>
            </a:r>
            <a:r>
              <a:rPr lang="zh-TW" altLang="en-US" sz="8000" dirty="0"/>
              <a:t>元－（已申報出售資產增益</a:t>
            </a:r>
            <a:r>
              <a:rPr lang="en-US" altLang="zh-TW" sz="8000" dirty="0"/>
              <a:t>45,675,753</a:t>
            </a:r>
            <a:r>
              <a:rPr lang="zh-TW" altLang="en-US" sz="8000" dirty="0"/>
              <a:t>元－重複認列處分系爭不良債權稅費</a:t>
            </a:r>
            <a:r>
              <a:rPr lang="en-US" altLang="zh-TW" sz="8000" dirty="0"/>
              <a:t>13,110,176</a:t>
            </a:r>
            <a:r>
              <a:rPr lang="zh-TW" altLang="en-US" sz="8000" dirty="0"/>
              <a:t>元）</a:t>
            </a:r>
            <a:r>
              <a:rPr lang="en-US" altLang="zh-TW" sz="8000" dirty="0"/>
              <a:t>〕</a:t>
            </a:r>
            <a:r>
              <a:rPr lang="zh-TW" altLang="en-US" sz="8000" dirty="0"/>
              <a:t>，除補徵漏稅額</a:t>
            </a:r>
            <a:r>
              <a:rPr lang="en-US" altLang="zh-TW" sz="8000" dirty="0"/>
              <a:t>25,194,464</a:t>
            </a:r>
            <a:r>
              <a:rPr lang="zh-TW" altLang="en-US" sz="8000" dirty="0"/>
              <a:t>元（課稅所得額</a:t>
            </a:r>
            <a:r>
              <a:rPr lang="en-US" altLang="zh-TW" sz="8000" dirty="0"/>
              <a:t>100,817,858</a:t>
            </a:r>
            <a:r>
              <a:rPr lang="zh-TW" altLang="en-US" sz="8000" dirty="0"/>
              <a:t>元</a:t>
            </a:r>
            <a:r>
              <a:rPr lang="en-US" altLang="zh-TW" sz="8000" dirty="0"/>
              <a:t>×</a:t>
            </a:r>
            <a:r>
              <a:rPr lang="zh-TW" altLang="en-US" sz="8000" dirty="0"/>
              <a:t>稅率</a:t>
            </a:r>
            <a:r>
              <a:rPr lang="en-US" altLang="zh-TW" sz="8000" dirty="0"/>
              <a:t>25</a:t>
            </a:r>
            <a:r>
              <a:rPr lang="zh-TW" altLang="en-US" sz="8000" dirty="0"/>
              <a:t>％－累進差額</a:t>
            </a:r>
            <a:r>
              <a:rPr lang="en-US" altLang="zh-TW" sz="8000" dirty="0"/>
              <a:t>10,000</a:t>
            </a:r>
            <a:r>
              <a:rPr lang="zh-TW" altLang="en-US" sz="8000" dirty="0"/>
              <a:t>元）外，並按所漏稅額處以</a:t>
            </a:r>
            <a:r>
              <a:rPr lang="en-US" altLang="zh-TW" sz="8000" dirty="0"/>
              <a:t>0.8</a:t>
            </a:r>
            <a:r>
              <a:rPr lang="zh-TW" altLang="en-US" sz="8000" dirty="0"/>
              <a:t>倍之罰鍰計</a:t>
            </a:r>
            <a:r>
              <a:rPr lang="en-US" altLang="zh-TW" sz="8000" dirty="0"/>
              <a:t>20,155,571</a:t>
            </a:r>
            <a:r>
              <a:rPr lang="zh-TW" altLang="en-US" sz="8000" dirty="0"/>
              <a:t>元。</a:t>
            </a:r>
            <a:r>
              <a:rPr lang="en-US" altLang="zh-TW" sz="8000" dirty="0"/>
              <a:t>F</a:t>
            </a:r>
            <a:r>
              <a:rPr lang="zh-TW" altLang="en-US" sz="8000" dirty="0"/>
              <a:t>公司不服，申經復查，獲追減全年及課稅所得額</a:t>
            </a:r>
            <a:r>
              <a:rPr lang="en-US" altLang="zh-TW" sz="8000" dirty="0"/>
              <a:t>74,462,001</a:t>
            </a:r>
            <a:r>
              <a:rPr lang="zh-TW" altLang="en-US" sz="8000" dirty="0"/>
              <a:t>元及罰鍰變更為</a:t>
            </a:r>
            <a:r>
              <a:rPr lang="en-US" altLang="zh-TW" sz="8000" dirty="0"/>
              <a:t>3,947,378</a:t>
            </a:r>
            <a:r>
              <a:rPr lang="zh-TW" altLang="en-US" sz="8000" dirty="0"/>
              <a:t>元。</a:t>
            </a:r>
            <a:r>
              <a:rPr lang="en-US" altLang="zh-TW" sz="8000" dirty="0"/>
              <a:t>F</a:t>
            </a:r>
            <a:r>
              <a:rPr lang="zh-TW" altLang="en-US" sz="8000" dirty="0"/>
              <a:t>公司就復查結果對其不利部分猶未甘服，提起訴願，遭決定駁回，遂提起行政訴訟。經原審法院判決駁回後，僅就罰鍰部分，提起上訴（本稅部分已經確定）。</a:t>
            </a:r>
            <a:r>
              <a:rPr lang="zh-TW" altLang="en-US" sz="8000" dirty="0">
                <a:latin typeface="標楷體" panose="03000509000000000000" pitchFamily="65" charset="-120"/>
              </a:rPr>
              <a:t>嗣經最高行政法院判決廢棄原判決</a:t>
            </a:r>
            <a:r>
              <a:rPr lang="zh-TW" altLang="en-US" sz="8000" dirty="0"/>
              <a:t>關於罰鍰部分，並就廢棄部分撤銷訴願決定及原處分（即復查決定）。</a:t>
            </a:r>
            <a:endParaRPr lang="en-US" altLang="zh-TW" sz="8000" dirty="0">
              <a:latin typeface="標楷體" panose="03000509000000000000" pitchFamily="65" charset="-120"/>
            </a:endParaRPr>
          </a:p>
          <a:p>
            <a:pPr marL="548640" lvl="2" indent="0" algn="just" hangingPunct="0">
              <a:lnSpc>
                <a:spcPct val="100000"/>
              </a:lnSpc>
              <a:buNone/>
            </a:pP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214</a:t>
            </a:fld>
            <a:endParaRPr lang="zh-TW" altLang="en-US"/>
          </a:p>
        </p:txBody>
      </p:sp>
    </p:spTree>
    <p:extLst>
      <p:ext uri="{BB962C8B-B14F-4D97-AF65-F5344CB8AC3E}">
        <p14:creationId xmlns:p14="http://schemas.microsoft.com/office/powerpoint/2010/main" val="3017435820"/>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rmAutofit fontScale="25000" lnSpcReduction="20000"/>
          </a:bodyPr>
          <a:lstStyle/>
          <a:p>
            <a:pPr marL="0" indent="0" hangingPunct="0">
              <a:lnSpc>
                <a:spcPct val="100000"/>
              </a:lnSpc>
              <a:buNone/>
            </a:pPr>
            <a:endParaRPr lang="en-US" altLang="zh-TW" sz="1000" b="1" dirty="0">
              <a:latin typeface="標楷體" panose="03000509000000000000" pitchFamily="65" charset="-120"/>
              <a:ea typeface="標楷體" panose="03000509000000000000" pitchFamily="65" charset="-120"/>
            </a:endParaRPr>
          </a:p>
          <a:p>
            <a:pPr lvl="1" algn="l" hangingPunct="0">
              <a:lnSpc>
                <a:spcPct val="120000"/>
              </a:lnSpc>
            </a:pPr>
            <a:r>
              <a:rPr lang="zh-TW" altLang="en-US" sz="9600" dirty="0">
                <a:latin typeface="標楷體" panose="03000509000000000000" pitchFamily="65" charset="-120"/>
                <a:ea typeface="標楷體" panose="03000509000000000000" pitchFamily="65" charset="-120"/>
              </a:rPr>
              <a:t>判決要旨</a:t>
            </a:r>
            <a:endParaRPr lang="en-US" altLang="zh-TW" sz="9600" dirty="0">
              <a:latin typeface="標楷體" panose="03000509000000000000" pitchFamily="65" charset="-120"/>
              <a:ea typeface="標楷體" panose="03000509000000000000" pitchFamily="65" charset="-120"/>
            </a:endParaRPr>
          </a:p>
          <a:p>
            <a:pPr lvl="2">
              <a:lnSpc>
                <a:spcPct val="100000"/>
              </a:lnSpc>
            </a:pPr>
            <a:r>
              <a:rPr lang="zh-TW" altLang="en-US" sz="8000" dirty="0"/>
              <a:t>行政機關行使裁量權，並非不受任何拘束，其裁量權之行使，除應遵守一般法律原則（如誠實信用原則、平等原則、比例原則）外，亦應符合法規授權之目的，並不得逾越法定之裁量範圍（行政程序法第</a:t>
            </a:r>
            <a:r>
              <a:rPr lang="en-US" altLang="zh-TW" sz="8000" dirty="0"/>
              <a:t>4</a:t>
            </a:r>
            <a:r>
              <a:rPr lang="zh-TW" altLang="en-US" sz="8000" dirty="0"/>
              <a:t>條、第</a:t>
            </a:r>
            <a:r>
              <a:rPr lang="en-US" altLang="zh-TW" sz="8000" dirty="0"/>
              <a:t>6</a:t>
            </a:r>
            <a:r>
              <a:rPr lang="zh-TW" altLang="en-US" sz="8000" dirty="0"/>
              <a:t>條、第</a:t>
            </a:r>
            <a:r>
              <a:rPr lang="en-US" altLang="zh-TW" sz="8000" dirty="0"/>
              <a:t>7</a:t>
            </a:r>
            <a:r>
              <a:rPr lang="zh-TW" altLang="en-US" sz="8000" dirty="0"/>
              <a:t>條、第</a:t>
            </a:r>
            <a:r>
              <a:rPr lang="en-US" altLang="zh-TW" sz="8000" dirty="0"/>
              <a:t>8</a:t>
            </a:r>
            <a:r>
              <a:rPr lang="zh-TW" altLang="en-US" sz="8000" dirty="0"/>
              <a:t>條、第</a:t>
            </a:r>
            <a:r>
              <a:rPr lang="en-US" altLang="zh-TW" sz="8000" dirty="0"/>
              <a:t>10</a:t>
            </a:r>
            <a:r>
              <a:rPr lang="zh-TW" altLang="en-US" sz="8000" dirty="0"/>
              <a:t>條參照）。又行政罰法第</a:t>
            </a:r>
            <a:r>
              <a:rPr lang="en-US" altLang="zh-TW" sz="8000" dirty="0"/>
              <a:t>7</a:t>
            </a:r>
            <a:r>
              <a:rPr lang="zh-TW" altLang="en-US" sz="8000" dirty="0"/>
              <a:t>條第</a:t>
            </a:r>
            <a:r>
              <a:rPr lang="en-US" altLang="zh-TW" sz="8000" dirty="0"/>
              <a:t>1</a:t>
            </a:r>
            <a:r>
              <a:rPr lang="zh-TW" altLang="en-US" sz="8000" dirty="0"/>
              <a:t>項、第</a:t>
            </a:r>
            <a:r>
              <a:rPr lang="en-US" altLang="zh-TW" sz="8000" dirty="0"/>
              <a:t>18</a:t>
            </a:r>
            <a:r>
              <a:rPr lang="zh-TW" altLang="en-US" sz="8000" dirty="0"/>
              <a:t>條第</a:t>
            </a:r>
            <a:r>
              <a:rPr lang="en-US" altLang="zh-TW" sz="8000" dirty="0"/>
              <a:t>1</a:t>
            </a:r>
            <a:r>
              <a:rPr lang="zh-TW" altLang="en-US" sz="8000" dirty="0"/>
              <a:t>項分別規定：「違反行政法上義務之行為非出於故意或過失者，不予處罰。」、「裁處罰鍰，應審酌違反行政法上義務行為應受責難程度、所生影響及因違反行政法上義務所得之利益，並得考量受處罰者之資力。」納稅者權利保護法第</a:t>
            </a:r>
            <a:r>
              <a:rPr lang="en-US" altLang="zh-TW" sz="8000" dirty="0"/>
              <a:t>16</a:t>
            </a:r>
            <a:r>
              <a:rPr lang="zh-TW" altLang="en-US" sz="8000" dirty="0"/>
              <a:t>條第</a:t>
            </a:r>
            <a:r>
              <a:rPr lang="en-US" altLang="zh-TW" sz="8000" dirty="0"/>
              <a:t>1</a:t>
            </a:r>
            <a:r>
              <a:rPr lang="zh-TW" altLang="en-US" sz="8000" dirty="0"/>
              <a:t>項、第</a:t>
            </a:r>
            <a:r>
              <a:rPr lang="en-US" altLang="zh-TW" sz="8000" dirty="0"/>
              <a:t>3</a:t>
            </a:r>
            <a:r>
              <a:rPr lang="zh-TW" altLang="en-US" sz="8000" dirty="0"/>
              <a:t>項亦規定：「納稅者違反稅法上義務之行為非出於故意或過失者，不予處罰。」、「稅捐稽徵機關為處罰，應審酌納稅者違反稅法上義務行為應受責難程度、所生影響及因違反稅法上義務所得之利益，並得考量納稅者之資力。」司法院釋字第</a:t>
            </a:r>
            <a:r>
              <a:rPr lang="en-US" altLang="zh-TW" sz="8000" dirty="0"/>
              <a:t>641</a:t>
            </a:r>
            <a:r>
              <a:rPr lang="zh-TW" altLang="en-US" sz="8000" dirty="0"/>
              <a:t>號解釋更明示「對人民違反行政法上義務之行為處以罰鍰，其違規情節有區分輕重程度之可能與必要者，應根據違反義務情節之輕重程度為之，使責罰相當」之意旨。</a:t>
            </a:r>
            <a:endParaRPr lang="en-US" altLang="zh-TW" dirty="0">
              <a:latin typeface="標楷體" panose="03000509000000000000" pitchFamily="65" charset="-120"/>
              <a:ea typeface="標楷體" panose="03000509000000000000" pitchFamily="65" charset="-120"/>
            </a:endParaRPr>
          </a:p>
          <a:p>
            <a:pPr marL="914400" lvl="2" indent="0">
              <a:buNone/>
            </a:pPr>
            <a:endParaRPr lang="en-US" altLang="zh-TW" dirty="0">
              <a:latin typeface="標楷體" panose="03000509000000000000" pitchFamily="65" charset="-120"/>
              <a:ea typeface="標楷體" panose="03000509000000000000" pitchFamily="65" charset="-120"/>
            </a:endParaRPr>
          </a:p>
          <a:p>
            <a:pPr lvl="1"/>
            <a:endParaRPr lang="en-US" altLang="zh-TW" b="1" dirty="0">
              <a:latin typeface="標楷體" panose="03000509000000000000" pitchFamily="65" charset="-120"/>
              <a:ea typeface="標楷體" panose="03000509000000000000" pitchFamily="65" charset="-120"/>
            </a:endParaRPr>
          </a:p>
          <a:p>
            <a:pPr lvl="1"/>
            <a:endParaRPr lang="en-US" altLang="zh-TW" sz="2000" b="1" dirty="0">
              <a:latin typeface="標楷體" panose="03000509000000000000" pitchFamily="65" charset="-120"/>
              <a:ea typeface="標楷體" panose="03000509000000000000" pitchFamily="65" charset="-120"/>
            </a:endParaRPr>
          </a:p>
          <a:p>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215</a:t>
            </a:fld>
            <a:endParaRPr lang="zh-TW" altLang="en-US"/>
          </a:p>
        </p:txBody>
      </p:sp>
    </p:spTree>
    <p:extLst>
      <p:ext uri="{BB962C8B-B14F-4D97-AF65-F5344CB8AC3E}">
        <p14:creationId xmlns:p14="http://schemas.microsoft.com/office/powerpoint/2010/main" val="2114441109"/>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rmAutofit/>
          </a:bodyPr>
          <a:lstStyle/>
          <a:p>
            <a:pPr lvl="2">
              <a:lnSpc>
                <a:spcPct val="100000"/>
              </a:lnSpc>
            </a:pPr>
            <a:r>
              <a:rPr lang="zh-TW" altLang="en-US" sz="2000" dirty="0"/>
              <a:t>所謂故意，係指行為人對於構成違規之事實及該事實係屬違規，明知並有意使其發生者（直接故意），或行為人對於構成違規之事實，預見其發生而其發生並不違背其本意，且知悉該事實係屬違規者（間接故意）而言；所謂過失係指行為人雖非故意，但按其情節應注意，並能注意，而不注意者（無認識之過失），或行為人對於構成違規之事實，雖預見其能發生而確信其不發生者（有認識之過失）而言。且所謂「違反行政法或稅法上義務行為應受責難程度」，除於主觀上區分直接故意、間接故意、重大過失、具體輕過失及抽象輕過失之外，並應對於客觀上造成違反行政法或稅法上義務結果的原因，分別其可以歸責之程度。</a:t>
            </a:r>
            <a:endParaRPr lang="en-US" altLang="zh-TW" sz="2000" dirty="0"/>
          </a:p>
          <a:p>
            <a:pPr lvl="2">
              <a:lnSpc>
                <a:spcPct val="100000"/>
              </a:lnSpc>
            </a:pPr>
            <a:endParaRPr lang="en-US" altLang="zh-TW" sz="800" dirty="0"/>
          </a:p>
          <a:p>
            <a:pPr lvl="2">
              <a:lnSpc>
                <a:spcPct val="100000"/>
              </a:lnSpc>
            </a:pPr>
            <a:r>
              <a:rPr lang="zh-TW" altLang="en-US" sz="2000" dirty="0"/>
              <a:t>所得稅法第</a:t>
            </a:r>
            <a:r>
              <a:rPr lang="en-US" altLang="zh-TW" sz="2000" dirty="0"/>
              <a:t>110</a:t>
            </a:r>
            <a:r>
              <a:rPr lang="zh-TW" altLang="en-US" sz="2000" dirty="0"/>
              <a:t>條第</a:t>
            </a:r>
            <a:r>
              <a:rPr lang="en-US" altLang="zh-TW" sz="2000" dirty="0"/>
              <a:t>1</a:t>
            </a:r>
            <a:r>
              <a:rPr lang="zh-TW" altLang="en-US" sz="2000" dirty="0"/>
              <a:t>項係規定「處以所漏稅額</a:t>
            </a:r>
            <a:r>
              <a:rPr lang="en-US" altLang="zh-TW" sz="2000" dirty="0"/>
              <a:t>2</a:t>
            </a:r>
            <a:r>
              <a:rPr lang="zh-TW" altLang="en-US" sz="2000" dirty="0"/>
              <a:t>倍以下之罰鍰」，並非採劃一之處罰方式，準此，稅捐稽徵機關於適用所得稅法第</a:t>
            </a:r>
            <a:r>
              <a:rPr lang="en-US" altLang="zh-TW" sz="2000" dirty="0"/>
              <a:t>110</a:t>
            </a:r>
            <a:r>
              <a:rPr lang="zh-TW" altLang="en-US" sz="2000" dirty="0"/>
              <a:t>條第</a:t>
            </a:r>
            <a:r>
              <a:rPr lang="en-US" altLang="zh-TW" sz="2000" dirty="0"/>
              <a:t>1</a:t>
            </a:r>
            <a:r>
              <a:rPr lang="zh-TW" altLang="en-US" sz="2000" dirty="0"/>
              <a:t>項規定裁處罰鍰時，自應調查違反行政法上義務之行為是否非出於故意或過失，再審酌其主觀及客觀上應受責難程度、所生影響及因違反行政法上義務所得之利益等情節，並注意使罰責相當，以符合比例原則。</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216</a:t>
            </a:fld>
            <a:endParaRPr lang="zh-TW" altLang="en-US"/>
          </a:p>
        </p:txBody>
      </p:sp>
    </p:spTree>
    <p:extLst>
      <p:ext uri="{BB962C8B-B14F-4D97-AF65-F5344CB8AC3E}">
        <p14:creationId xmlns:p14="http://schemas.microsoft.com/office/powerpoint/2010/main" val="3791929858"/>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a:xfrm>
            <a:off x="1069848" y="1440732"/>
            <a:ext cx="10058400" cy="5417267"/>
          </a:xfrm>
        </p:spPr>
        <p:txBody>
          <a:bodyPr>
            <a:normAutofit fontScale="92500" lnSpcReduction="10000"/>
          </a:bodyPr>
          <a:lstStyle/>
          <a:p>
            <a:pPr lvl="2">
              <a:lnSpc>
                <a:spcPct val="100000"/>
              </a:lnSpc>
            </a:pPr>
            <a:r>
              <a:rPr lang="zh-TW" altLang="en-US" sz="2200" dirty="0"/>
              <a:t>財政部訂定之裁罰倍數參考表關於所得稅法（營利事業所得稅）第</a:t>
            </a:r>
            <a:r>
              <a:rPr lang="en-US" altLang="zh-TW" sz="2200" dirty="0"/>
              <a:t>110</a:t>
            </a:r>
            <a:r>
              <a:rPr lang="zh-TW" altLang="en-US" sz="2200" dirty="0"/>
              <a:t>條第</a:t>
            </a:r>
            <a:r>
              <a:rPr lang="en-US" altLang="zh-TW" sz="2200" dirty="0"/>
              <a:t>1</a:t>
            </a:r>
            <a:r>
              <a:rPr lang="zh-TW" altLang="en-US" sz="2200" dirty="0"/>
              <a:t>項部分，就「漏稅額超過新臺幣</a:t>
            </a:r>
            <a:r>
              <a:rPr lang="en-US" altLang="zh-TW" sz="2200" dirty="0"/>
              <a:t>10</a:t>
            </a:r>
            <a:r>
              <a:rPr lang="zh-TW" altLang="en-US" sz="2200" dirty="0"/>
              <a:t>萬元，於裁罰處分核定前，以書面或於談話筆（紀）錄中承認違章事實，並願意繳清稅款及罰鍰，其屬查獲之日前</a:t>
            </a:r>
            <a:r>
              <a:rPr lang="en-US" altLang="zh-TW" sz="2200" dirty="0"/>
              <a:t>5</a:t>
            </a:r>
            <a:r>
              <a:rPr lang="zh-TW" altLang="en-US" sz="2200" dirty="0"/>
              <a:t>年內未曾查獲有本條文第</a:t>
            </a:r>
            <a:r>
              <a:rPr lang="en-US" altLang="zh-TW" sz="2200" dirty="0"/>
              <a:t>1</a:t>
            </a:r>
            <a:r>
              <a:rPr lang="zh-TW" altLang="en-US" sz="2200" dirty="0"/>
              <a:t>項漏報或短報依本法規定應申報課稅之所得額者」，原則上所設立之裁罰標準（處所漏稅額</a:t>
            </a:r>
            <a:r>
              <a:rPr lang="en-US" altLang="zh-TW" sz="2200" dirty="0"/>
              <a:t>0.6</a:t>
            </a:r>
            <a:r>
              <a:rPr lang="zh-TW" altLang="en-US" sz="2200" dirty="0"/>
              <a:t>倍之罰鍰），既未達所得稅法第</a:t>
            </a:r>
            <a:r>
              <a:rPr lang="en-US" altLang="zh-TW" sz="2200" dirty="0"/>
              <a:t>110</a:t>
            </a:r>
            <a:r>
              <a:rPr lang="zh-TW" altLang="en-US" sz="2200" dirty="0"/>
              <a:t>條第</a:t>
            </a:r>
            <a:r>
              <a:rPr lang="en-US" altLang="zh-TW" sz="2200" dirty="0"/>
              <a:t>1</a:t>
            </a:r>
            <a:r>
              <a:rPr lang="zh-TW" altLang="en-US" sz="2200" dirty="0"/>
              <a:t>項規定之罰鍰下限，則依該參考表使用須知第</a:t>
            </a:r>
            <a:r>
              <a:rPr lang="en-US" altLang="zh-TW" sz="2200" dirty="0"/>
              <a:t>4</a:t>
            </a:r>
            <a:r>
              <a:rPr lang="zh-TW" altLang="en-US" sz="2200" dirty="0"/>
              <a:t>點規定：「參考表訂定之裁罰金額或倍數未達稅法規定之最高限或最低限，而違章情節重大或較輕者，仍得加重或減輕其罰，至稅法規定之最高限或最低限為止，惟應於審查報告敘明其加重或減輕之理由。」稽徵機關於裁罰時自應注意個案違章情節是否為較輕者，而酌予在法定倍數範圍內減輕其罰，至稅法規定之最低限為止，否則即有裁量怠惰或濫用之違法。此為行政法院應依職權加以審查之事項。</a:t>
            </a:r>
            <a:endParaRPr lang="en-US" altLang="zh-TW" sz="2200" dirty="0"/>
          </a:p>
          <a:p>
            <a:pPr lvl="2">
              <a:lnSpc>
                <a:spcPct val="100000"/>
              </a:lnSpc>
            </a:pPr>
            <a:endParaRPr lang="en-US" altLang="zh-TW" sz="900" dirty="0"/>
          </a:p>
          <a:p>
            <a:pPr lvl="2">
              <a:lnSpc>
                <a:spcPct val="100000"/>
              </a:lnSpc>
            </a:pPr>
            <a:r>
              <a:rPr lang="zh-TW" altLang="en-US" sz="2200" dirty="0"/>
              <a:t>對於涉及租稅事項法律之解釋及租稅構成要件事實之認定，本於實質課稅之公平原則，固容許主管機關對課稅標的之涵攝範圍及某項經濟行為是否為租稅客體，以「行政函釋」方式為之（司法院釋字第</a:t>
            </a:r>
            <a:r>
              <a:rPr lang="en-US" altLang="zh-TW" sz="2200" dirty="0"/>
              <a:t>500</a:t>
            </a:r>
            <a:r>
              <a:rPr lang="zh-TW" altLang="en-US" sz="2200" dirty="0"/>
              <a:t>號解釋參照</a:t>
            </a:r>
            <a:r>
              <a:rPr lang="en-US" altLang="zh-TW" sz="2200" dirty="0"/>
              <a:t>)</a:t>
            </a:r>
            <a:r>
              <a:rPr lang="zh-TW" altLang="en-US" sz="2200" dirty="0"/>
              <a:t>；但對涉及「罰則」之規定而言，則係針對國家公權力干預行為之事項而為規範，必須法律或經具體明確授權之法規命令，對其內容、客體及範圍均有明確規定，而使受處分之人可得預見並控制其行為者，始符處罰法定原則（行政罰法第</a:t>
            </a:r>
            <a:r>
              <a:rPr lang="en-US" altLang="zh-TW" sz="2200" dirty="0"/>
              <a:t>4</a:t>
            </a:r>
            <a:r>
              <a:rPr lang="zh-TW" altLang="en-US" sz="2200" dirty="0"/>
              <a:t>條參照），不應僅以「行政函釋」作為主觀可歸責性或可非難性的依據。</a:t>
            </a:r>
            <a:endParaRPr lang="en-US" altLang="zh-TW" sz="2200" dirty="0"/>
          </a:p>
          <a:p>
            <a:pPr lvl="2">
              <a:lnSpc>
                <a:spcPct val="100000"/>
              </a:lnSpc>
            </a:pPr>
            <a:endParaRPr lang="en-US" altLang="zh-TW" sz="9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217</a:t>
            </a:fld>
            <a:endParaRPr lang="zh-TW" altLang="en-US"/>
          </a:p>
        </p:txBody>
      </p:sp>
    </p:spTree>
    <p:extLst>
      <p:ext uri="{BB962C8B-B14F-4D97-AF65-F5344CB8AC3E}">
        <p14:creationId xmlns:p14="http://schemas.microsoft.com/office/powerpoint/2010/main" val="3716016661"/>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按行政罰法第</a:t>
            </a:r>
            <a:r>
              <a:rPr lang="en-US" altLang="zh-TW" sz="2000" dirty="0"/>
              <a:t>8</a:t>
            </a:r>
            <a:r>
              <a:rPr lang="zh-TW" altLang="en-US" sz="2000" dirty="0"/>
              <a:t>條規定：「不得因不知法規而免除行政處罰責任。但按其情節，得減輕或免除其處罰。」納稅者權利保護法第</a:t>
            </a:r>
            <a:r>
              <a:rPr lang="en-US" altLang="zh-TW" sz="2000" dirty="0"/>
              <a:t>16</a:t>
            </a:r>
            <a:r>
              <a:rPr lang="zh-TW" altLang="en-US" sz="2000" dirty="0"/>
              <a:t>條第</a:t>
            </a:r>
            <a:r>
              <a:rPr lang="en-US" altLang="zh-TW" sz="2000" dirty="0"/>
              <a:t>2</a:t>
            </a:r>
            <a:r>
              <a:rPr lang="zh-TW" altLang="en-US" sz="2000" dirty="0"/>
              <a:t>項亦規定：「納稅者不得因不知法規而免除行政處罰責任。但按其情節，得減輕或免除其處罰。」所謂法規係指法律或法規命令，不包括行政函釋。由於法規係立法者或行政機關基於法律授權，對多數不特定人民就一般事項所作抽象之對外發生法律效果之規定（行政程序法第</a:t>
            </a:r>
            <a:r>
              <a:rPr lang="en-US" altLang="zh-TW" sz="2000" dirty="0"/>
              <a:t>150</a:t>
            </a:r>
            <a:r>
              <a:rPr lang="zh-TW" altLang="en-US" sz="2000" dirty="0"/>
              <a:t>條第</a:t>
            </a:r>
            <a:r>
              <a:rPr lang="en-US" altLang="zh-TW" sz="2000" dirty="0"/>
              <a:t>1</a:t>
            </a:r>
            <a:r>
              <a:rPr lang="zh-TW" altLang="en-US" sz="2000" dirty="0"/>
              <a:t>項參照），人民有知悉並遵行之義務，自不得因不知法規而免除行政處罰責任；而行政函釋則係行政機關為協助下級機關或屬官統一解釋法令、認定事實，而訂頒之解釋性規定，其性質為行政規則，乃上級機關對下級機關，或長官對屬官，依其權限或職權為規範機關內部秩序及運作，所為非直接對外發生法規範效力之一般、抽象之規定，僅具有拘束訂定機關、其下級機關及屬官之效力（行政程序法第</a:t>
            </a:r>
            <a:r>
              <a:rPr lang="en-US" altLang="zh-TW" sz="2000" dirty="0"/>
              <a:t>159</a:t>
            </a:r>
            <a:r>
              <a:rPr lang="zh-TW" altLang="en-US" sz="2000" dirty="0"/>
              <a:t>條、第</a:t>
            </a:r>
            <a:r>
              <a:rPr lang="en-US" altLang="zh-TW" sz="2000" dirty="0"/>
              <a:t>161</a:t>
            </a:r>
            <a:r>
              <a:rPr lang="zh-TW" altLang="en-US" sz="2000" dirty="0"/>
              <a:t>條參照），人民並不易知悉而予遵行，自不得逕以納稅者不遵守行政函釋，遽認其具有主觀可歸責性或可非難性。且人民因不知法規而違反行政法上義務，應負擔行政處罰責任時，按其情節，既得減輕或免除其處罰，則對於不知行政函釋者，如仍認不能免除過失責任，豈不更得按其情節，減輕或免除其處罰？</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218</a:t>
            </a:fld>
            <a:endParaRPr lang="zh-TW" altLang="en-US"/>
          </a:p>
        </p:txBody>
      </p:sp>
    </p:spTree>
    <p:extLst>
      <p:ext uri="{BB962C8B-B14F-4D97-AF65-F5344CB8AC3E}">
        <p14:creationId xmlns:p14="http://schemas.microsoft.com/office/powerpoint/2010/main" val="1286049346"/>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本件課稅爭議在於</a:t>
            </a:r>
            <a:r>
              <a:rPr lang="en-US" altLang="zh-TW" sz="2000" dirty="0"/>
              <a:t>F</a:t>
            </a:r>
            <a:r>
              <a:rPr lang="zh-TW" altLang="en-US" sz="2000" dirty="0"/>
              <a:t>公司以</a:t>
            </a:r>
            <a:r>
              <a:rPr lang="en-US" altLang="zh-TW" sz="2000" dirty="0"/>
              <a:t>550,000,000</a:t>
            </a:r>
            <a:r>
              <a:rPr lang="zh-TW" altLang="en-US" sz="2000" dirty="0"/>
              <a:t>元之代價取得金融機構之不良債權後，經其受託人向法院聲請拍賣不動產抵押物即系爭房地，因無人應買，由其受託人按該次拍賣所定之最低價額</a:t>
            </a:r>
            <a:r>
              <a:rPr lang="en-US" altLang="zh-TW" sz="2000" dirty="0"/>
              <a:t>726,860,000</a:t>
            </a:r>
            <a:r>
              <a:rPr lang="zh-TW" altLang="en-US" sz="2000" dirty="0"/>
              <a:t>元聲明承受，並以所持有債權抵繳法院拍賣價款時，是否即應認列處分不良債權損益？此涉及</a:t>
            </a:r>
            <a:r>
              <a:rPr lang="en-US" altLang="zh-TW" sz="2000" dirty="0"/>
              <a:t>F</a:t>
            </a:r>
            <a:r>
              <a:rPr lang="zh-TW" altLang="en-US" sz="2000" dirty="0"/>
              <a:t>公司購入不良債權後，其損益何時實現的問題，揆諸所得稅法並無明文規定，行為時營利事業所得稅查核準則（</a:t>
            </a:r>
            <a:r>
              <a:rPr lang="en-US" altLang="zh-TW" sz="2000" dirty="0"/>
              <a:t>93</a:t>
            </a:r>
            <a:r>
              <a:rPr lang="zh-TW" altLang="en-US" sz="2000" dirty="0"/>
              <a:t>年</a:t>
            </a:r>
            <a:r>
              <a:rPr lang="en-US" altLang="zh-TW" sz="2000" dirty="0"/>
              <a:t>1</a:t>
            </a:r>
            <a:r>
              <a:rPr lang="zh-TW" altLang="en-US" sz="2000" dirty="0"/>
              <a:t>月</a:t>
            </a:r>
            <a:r>
              <a:rPr lang="en-US" altLang="zh-TW" sz="2000" dirty="0"/>
              <a:t>2</a:t>
            </a:r>
            <a:r>
              <a:rPr lang="zh-TW" altLang="en-US" sz="2000" dirty="0"/>
              <a:t>日修正發布）第</a:t>
            </a:r>
            <a:r>
              <a:rPr lang="en-US" altLang="zh-TW" sz="2000" dirty="0"/>
              <a:t>32</a:t>
            </a:r>
            <a:r>
              <a:rPr lang="zh-TW" altLang="en-US" sz="2000" dirty="0"/>
              <a:t>條、第</a:t>
            </a:r>
            <a:r>
              <a:rPr lang="en-US" altLang="zh-TW" sz="2000" dirty="0"/>
              <a:t>100</a:t>
            </a:r>
            <a:r>
              <a:rPr lang="zh-TW" altLang="en-US" sz="2000" dirty="0"/>
              <a:t>條僅分別規定：「出售或交換資產利益：一、出售資產之售價，大於資產之未折減餘額部分，應列為出售資產收益課稅。</a:t>
            </a:r>
            <a:r>
              <a:rPr lang="en-US" altLang="zh-TW" sz="2000" dirty="0"/>
              <a:t>…</a:t>
            </a:r>
            <a:r>
              <a:rPr lang="zh-TW" altLang="en-US" sz="2000" dirty="0"/>
              <a:t>二、不同類固定資產之交換，應按時價入帳；如有交換利益，應列為收益。同類固定資產之交換，如無另收現金者，應按換出資產之帳面價值作為換入資產之成本入帳；如有另收現金者，現金部分應視為出售，按比例承認利益。</a:t>
            </a:r>
            <a:r>
              <a:rPr lang="en-US" altLang="zh-TW" sz="2000" dirty="0"/>
              <a:t>…</a:t>
            </a:r>
            <a:r>
              <a:rPr lang="zh-TW" altLang="en-US" sz="2000" dirty="0"/>
              <a:t>」、「出售資產損失：一、資產之未折減餘額大於出售價格者，其差額得列為出售資產損失。二、不同類固定資產之交換，應按時價入帳；如有交換損失，得列為出售資產損失。三、同類固定資產之交換，如有交換損失，得列為出售資產損失。</a:t>
            </a:r>
            <a:r>
              <a:rPr lang="en-US" altLang="zh-TW" sz="2000" dirty="0"/>
              <a:t>…</a:t>
            </a:r>
            <a:r>
              <a:rPr lang="zh-TW" altLang="en-US" sz="2000" dirty="0"/>
              <a:t>」對此問題亦無明確的規範。</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219</a:t>
            </a:fld>
            <a:endParaRPr lang="zh-TW" altLang="en-US"/>
          </a:p>
        </p:txBody>
      </p:sp>
    </p:spTree>
    <p:extLst>
      <p:ext uri="{BB962C8B-B14F-4D97-AF65-F5344CB8AC3E}">
        <p14:creationId xmlns:p14="http://schemas.microsoft.com/office/powerpoint/2010/main" val="4603653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強調納稅者之協力義務</a:t>
            </a:r>
            <a:endParaRPr lang="en-US" altLang="zh-TW" dirty="0"/>
          </a:p>
        </p:txBody>
      </p:sp>
      <p:sp>
        <p:nvSpPr>
          <p:cNvPr id="3" name="內容版面配置區 2"/>
          <p:cNvSpPr>
            <a:spLocks noGrp="1"/>
          </p:cNvSpPr>
          <p:nvPr>
            <p:ph idx="1"/>
          </p:nvPr>
        </p:nvSpPr>
        <p:spPr/>
        <p:txBody>
          <a:bodyPr/>
          <a:lstStyle/>
          <a:p>
            <a:pPr>
              <a:lnSpc>
                <a:spcPct val="100000"/>
              </a:lnSpc>
            </a:pPr>
            <a:r>
              <a:rPr lang="zh-TW" altLang="en-US" dirty="0"/>
              <a:t>租稅稽徵程序雖係採職權調查主義，稽徵機關有調查事實的職權與義務，惟有關課稅要件事實，多發生於納稅義務人所得支配之範圍，稽徵機關掌握困難，為貫徹公平合法課稅之目的，法律因而課予納稅義務人申報及其他各種協力義務。</a:t>
            </a:r>
            <a:endParaRPr lang="en-US" altLang="zh-TW" dirty="0"/>
          </a:p>
          <a:p>
            <a:pPr>
              <a:lnSpc>
                <a:spcPct val="100000"/>
              </a:lnSpc>
            </a:pPr>
            <a:r>
              <a:rPr lang="zh-TW" altLang="zh-TW" dirty="0"/>
              <a:t>於訴訟程序中，行政法院取代稽徵程序中的稅捐稽徵機關，扮演負擔職權調查義務的角色，仍需原告（納稅義務人）之協力始得有效進行職權調查，而且所有行政訴訟中，有關協力義務的爭議絕大部分發生在稅務訴訟。</a:t>
            </a:r>
            <a:endParaRPr lang="en-US" altLang="zh-TW"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22</a:t>
            </a:fld>
            <a:endParaRPr lang="zh-TW" altLang="en-US"/>
          </a:p>
        </p:txBody>
      </p:sp>
    </p:spTree>
    <p:extLst>
      <p:ext uri="{BB962C8B-B14F-4D97-AF65-F5344CB8AC3E}">
        <p14:creationId xmlns:p14="http://schemas.microsoft.com/office/powerpoint/2010/main" val="781133207"/>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雖然財政部</a:t>
            </a:r>
            <a:r>
              <a:rPr lang="en-US" altLang="zh-TW" sz="2000" dirty="0"/>
              <a:t>93</a:t>
            </a:r>
            <a:r>
              <a:rPr lang="zh-TW" altLang="en-US" sz="2000" dirty="0"/>
              <a:t>年</a:t>
            </a:r>
            <a:r>
              <a:rPr lang="en-US" altLang="zh-TW" sz="2000" dirty="0"/>
              <a:t>9</a:t>
            </a:r>
            <a:r>
              <a:rPr lang="zh-TW" altLang="en-US" sz="2000" dirty="0"/>
              <a:t>月</a:t>
            </a:r>
            <a:r>
              <a:rPr lang="en-US" altLang="zh-TW" sz="2000" dirty="0"/>
              <a:t>23</a:t>
            </a:r>
            <a:r>
              <a:rPr lang="zh-TW" altLang="en-US" sz="2000" dirty="0"/>
              <a:t>日台財稅字第</a:t>
            </a:r>
            <a:r>
              <a:rPr lang="en-US" altLang="zh-TW" sz="2000" dirty="0"/>
              <a:t>09304549470</a:t>
            </a:r>
            <a:r>
              <a:rPr lang="zh-TW" altLang="en-US" sz="2000" dirty="0"/>
              <a:t>號函釋針對「資產管理公司以其所持有之金融機構不良債權抵繳法院拍賣價款，以承受抵押物」，認為「應於承受抵押物時，認列處分不良債權損益」，惟</a:t>
            </a:r>
            <a:r>
              <a:rPr lang="en-US" altLang="zh-TW" sz="2000" dirty="0"/>
              <a:t>F</a:t>
            </a:r>
            <a:r>
              <a:rPr lang="zh-TW" altLang="en-US" sz="2000" dirty="0"/>
              <a:t>公司主張其並非資產管理公司，是否能期待</a:t>
            </a:r>
            <a:r>
              <a:rPr lang="en-US" altLang="zh-TW" sz="2000" dirty="0"/>
              <a:t>F</a:t>
            </a:r>
            <a:r>
              <a:rPr lang="zh-TW" altLang="en-US" sz="2000" dirty="0"/>
              <a:t>公司援引此函釋申報其處分不良債權損益，尚非無疑。其次財政部</a:t>
            </a:r>
            <a:r>
              <a:rPr lang="en-US" altLang="zh-TW" sz="2000" dirty="0"/>
              <a:t>103</a:t>
            </a:r>
            <a:r>
              <a:rPr lang="zh-TW" altLang="en-US" sz="2000" dirty="0"/>
              <a:t>年</a:t>
            </a:r>
            <a:r>
              <a:rPr lang="en-US" altLang="zh-TW" sz="2000" dirty="0"/>
              <a:t>2</a:t>
            </a:r>
            <a:r>
              <a:rPr lang="zh-TW" altLang="en-US" sz="2000" dirty="0"/>
              <a:t>月</a:t>
            </a:r>
            <a:r>
              <a:rPr lang="en-US" altLang="zh-TW" sz="2000" dirty="0"/>
              <a:t>5</a:t>
            </a:r>
            <a:r>
              <a:rPr lang="zh-TW" altLang="en-US" sz="2000" dirty="0"/>
              <a:t>日台財稅字第</a:t>
            </a:r>
            <a:r>
              <a:rPr lang="en-US" altLang="zh-TW" sz="2000" dirty="0"/>
              <a:t>10304501460</a:t>
            </a:r>
            <a:r>
              <a:rPr lang="zh-TW" altLang="en-US" sz="2000" dirty="0"/>
              <a:t>號令釋雖針對：「營利事業或個人向金融機構或資產管理公司購入不良債權，嗣向法院聲請強制執行，其因法院拍賣之不動產抵押物無人應買，由該營利事業或個人按該次拍賣所定之最低價額聲明承受，並以所持有債權抵繳法院拍賣價款者」，認為「於取得抵押物時，應以抵押物時價減除購入債權成本及相關費用之餘額，認列處分債權損益」，惟此函釋係</a:t>
            </a:r>
            <a:r>
              <a:rPr lang="en-US" altLang="zh-TW" sz="2000" dirty="0"/>
              <a:t>F</a:t>
            </a:r>
            <a:r>
              <a:rPr lang="zh-TW" altLang="en-US" sz="2000" dirty="0"/>
              <a:t>公司申報系爭</a:t>
            </a:r>
            <a:r>
              <a:rPr lang="en-US" altLang="zh-TW" sz="2000" dirty="0"/>
              <a:t>97</a:t>
            </a:r>
            <a:r>
              <a:rPr lang="zh-TW" altLang="en-US" sz="2000" dirty="0"/>
              <a:t>年度營利事業所得稅以後所發布，為</a:t>
            </a:r>
            <a:r>
              <a:rPr lang="en-US" altLang="zh-TW" sz="2000" dirty="0"/>
              <a:t>F</a:t>
            </a:r>
            <a:r>
              <a:rPr lang="zh-TW" altLang="en-US" sz="2000" dirty="0"/>
              <a:t>公司申報時所不及知悉，尚難期待</a:t>
            </a:r>
            <a:r>
              <a:rPr lang="en-US" altLang="zh-TW" sz="2000" dirty="0"/>
              <a:t>F</a:t>
            </a:r>
            <a:r>
              <a:rPr lang="zh-TW" altLang="en-US" sz="2000" dirty="0"/>
              <a:t>公司遵照此函釋申報其處分不良債權損益。</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220</a:t>
            </a:fld>
            <a:endParaRPr lang="zh-TW" altLang="en-US"/>
          </a:p>
        </p:txBody>
      </p:sp>
    </p:spTree>
    <p:extLst>
      <p:ext uri="{BB962C8B-B14F-4D97-AF65-F5344CB8AC3E}">
        <p14:creationId xmlns:p14="http://schemas.microsoft.com/office/powerpoint/2010/main" val="4047381747"/>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zh-TW" altLang="en-US" sz="2000" dirty="0"/>
              <a:t>至於稅局復查決定所引財政部</a:t>
            </a:r>
            <a:r>
              <a:rPr lang="en-US" altLang="zh-TW" sz="2000" dirty="0"/>
              <a:t>98</a:t>
            </a:r>
            <a:r>
              <a:rPr lang="zh-TW" altLang="en-US" sz="2000" dirty="0"/>
              <a:t>年</a:t>
            </a:r>
            <a:r>
              <a:rPr lang="en-US" altLang="zh-TW" sz="2000" dirty="0"/>
              <a:t>6</a:t>
            </a:r>
            <a:r>
              <a:rPr lang="zh-TW" altLang="en-US" sz="2000" dirty="0"/>
              <a:t>月</a:t>
            </a:r>
            <a:r>
              <a:rPr lang="en-US" altLang="zh-TW" sz="2000" dirty="0"/>
              <a:t>15</a:t>
            </a:r>
            <a:r>
              <a:rPr lang="zh-TW" altLang="en-US" sz="2000" dirty="0"/>
              <a:t>日台財稅字第</a:t>
            </a:r>
            <a:r>
              <a:rPr lang="en-US" altLang="zh-TW" sz="2000" dirty="0"/>
              <a:t>09800068640</a:t>
            </a:r>
            <a:r>
              <a:rPr lang="zh-TW" altLang="en-US" sz="2000" dirty="0"/>
              <a:t>號函釋謂：「</a:t>
            </a:r>
            <a:r>
              <a:rPr lang="en-US" altLang="zh-TW" sz="2000" dirty="0"/>
              <a:t>…</a:t>
            </a:r>
            <a:r>
              <a:rPr lang="zh-TW" altLang="en-US" sz="2000" dirty="0"/>
              <a:t>三、非資產管理公司承購非屬金融機構不良債權（抵押債權），以其所持有之債權抵繳法院拍賣價款承受抵押物，嗣後再將所取得之抵押物出售予第三人之案例，</a:t>
            </a:r>
            <a:r>
              <a:rPr lang="en-US" altLang="zh-TW" sz="2000" dirty="0"/>
              <a:t>…</a:t>
            </a:r>
            <a:r>
              <a:rPr lang="zh-TW" altLang="en-US" sz="2000" dirty="0"/>
              <a:t>應於承受該抵押物時，認列處分不良債權損益，並於實際處分抵押物時，認列處分資產損益。」亦係</a:t>
            </a:r>
            <a:r>
              <a:rPr lang="en-US" altLang="zh-TW" sz="2000" dirty="0"/>
              <a:t>F</a:t>
            </a:r>
            <a:r>
              <a:rPr lang="zh-TW" altLang="en-US" sz="2000" dirty="0"/>
              <a:t>公司申報系爭</a:t>
            </a:r>
            <a:r>
              <a:rPr lang="en-US" altLang="zh-TW" sz="2000" dirty="0"/>
              <a:t>97</a:t>
            </a:r>
            <a:r>
              <a:rPr lang="zh-TW" altLang="en-US" sz="2000" dirty="0"/>
              <a:t>年度營利事業所得稅以後所發布，且其情形與本件案例（</a:t>
            </a:r>
            <a:r>
              <a:rPr lang="en-US" altLang="zh-TW" sz="2000" dirty="0"/>
              <a:t>F</a:t>
            </a:r>
            <a:r>
              <a:rPr lang="zh-TW" altLang="en-US" sz="2000" dirty="0"/>
              <a:t>公司係從資產管理公司承購金融機構不良債權），不盡相符，亦難期待</a:t>
            </a:r>
            <a:r>
              <a:rPr lang="en-US" altLang="zh-TW" sz="2000" dirty="0"/>
              <a:t>F</a:t>
            </a:r>
            <a:r>
              <a:rPr lang="zh-TW" altLang="en-US" sz="2000" dirty="0"/>
              <a:t>公司遵照此函釋申報其處分不良債權損益。</a:t>
            </a:r>
            <a:endParaRPr lang="en-US" altLang="zh-TW" sz="2000" dirty="0"/>
          </a:p>
          <a:p>
            <a:pPr lvl="2">
              <a:lnSpc>
                <a:spcPct val="100000"/>
              </a:lnSpc>
            </a:pPr>
            <a:endParaRPr lang="en-US" altLang="zh-TW" sz="800" dirty="0"/>
          </a:p>
          <a:p>
            <a:pPr lvl="2">
              <a:lnSpc>
                <a:spcPct val="100000"/>
              </a:lnSpc>
            </a:pPr>
            <a:r>
              <a:rPr lang="zh-TW" altLang="en-US" sz="2000" dirty="0"/>
              <a:t>稅局復查決定援引財政部</a:t>
            </a:r>
            <a:r>
              <a:rPr lang="en-US" altLang="zh-TW" sz="2000" dirty="0"/>
              <a:t>103</a:t>
            </a:r>
            <a:r>
              <a:rPr lang="zh-TW" altLang="en-US" sz="2000" dirty="0"/>
              <a:t>年</a:t>
            </a:r>
            <a:r>
              <a:rPr lang="en-US" altLang="zh-TW" sz="2000" dirty="0"/>
              <a:t>2</a:t>
            </a:r>
            <a:r>
              <a:rPr lang="zh-TW" altLang="en-US" sz="2000" dirty="0"/>
              <a:t>月</a:t>
            </a:r>
            <a:r>
              <a:rPr lang="en-US" altLang="zh-TW" sz="2000" dirty="0"/>
              <a:t>5</a:t>
            </a:r>
            <a:r>
              <a:rPr lang="zh-TW" altLang="en-US" sz="2000" dirty="0"/>
              <a:t>日台財稅字第</a:t>
            </a:r>
            <a:r>
              <a:rPr lang="en-US" altLang="zh-TW" sz="2000" dirty="0"/>
              <a:t>10304501460</a:t>
            </a:r>
            <a:r>
              <a:rPr lang="zh-TW" altLang="en-US" sz="2000" dirty="0"/>
              <a:t>號令釋及</a:t>
            </a:r>
            <a:r>
              <a:rPr lang="en-US" altLang="zh-TW" sz="2000" dirty="0"/>
              <a:t>98</a:t>
            </a:r>
            <a:r>
              <a:rPr lang="zh-TW" altLang="en-US" sz="2000" dirty="0"/>
              <a:t>年</a:t>
            </a:r>
            <a:r>
              <a:rPr lang="en-US" altLang="zh-TW" sz="2000" dirty="0"/>
              <a:t>6</a:t>
            </a:r>
            <a:r>
              <a:rPr lang="zh-TW" altLang="en-US" sz="2000" dirty="0"/>
              <a:t>月</a:t>
            </a:r>
            <a:r>
              <a:rPr lang="en-US" altLang="zh-TW" sz="2000" dirty="0"/>
              <a:t>15</a:t>
            </a:r>
            <a:r>
              <a:rPr lang="zh-TW" altLang="en-US" sz="2000" dirty="0"/>
              <a:t>日台財稅字第</a:t>
            </a:r>
            <a:r>
              <a:rPr lang="en-US" altLang="zh-TW" sz="2000" dirty="0"/>
              <a:t>09800068640</a:t>
            </a:r>
            <a:r>
              <a:rPr lang="zh-TW" altLang="en-US" sz="2000" dirty="0"/>
              <a:t>號函釋，重新核定</a:t>
            </a:r>
            <a:r>
              <a:rPr lang="en-US" altLang="zh-TW" sz="2000" dirty="0"/>
              <a:t>F</a:t>
            </a:r>
            <a:r>
              <a:rPr lang="zh-TW" altLang="en-US" sz="2000" dirty="0"/>
              <a:t>公司於</a:t>
            </a:r>
            <a:r>
              <a:rPr lang="en-US" altLang="zh-TW" sz="2000" dirty="0"/>
              <a:t>97</a:t>
            </a:r>
            <a:r>
              <a:rPr lang="zh-TW" altLang="en-US" sz="2000" dirty="0"/>
              <a:t>年度處分不良債權增益，據以補稅，固非全然無據，惟進而加以裁罰部分，未審究</a:t>
            </a:r>
            <a:r>
              <a:rPr lang="en-US" altLang="zh-TW" sz="2000" dirty="0"/>
              <a:t>F</a:t>
            </a:r>
            <a:r>
              <a:rPr lang="zh-TW" altLang="en-US" sz="2000" dirty="0"/>
              <a:t>公司是否為資產管理公司，要求其依上開財政部函釋意旨，於承受抵押物時，即認列處分不良債權損益，是否具有期待可能性？泛以</a:t>
            </a:r>
            <a:r>
              <a:rPr lang="en-US" altLang="zh-TW" sz="2000" dirty="0"/>
              <a:t>F</a:t>
            </a:r>
            <a:r>
              <a:rPr lang="zh-TW" altLang="en-US" sz="2000" dirty="0"/>
              <a:t>公司為營利事業，對於營利事業所得稅之申報義務及其交易行為應如何紀錄及計算之規定有相當了解等語為由，認定</a:t>
            </a:r>
            <a:r>
              <a:rPr lang="en-US" altLang="zh-TW" sz="2000" dirty="0"/>
              <a:t>F</a:t>
            </a:r>
            <a:r>
              <a:rPr lang="zh-TW" altLang="en-US" sz="2000" dirty="0"/>
              <a:t>公司有應注意能注意而不注意之過失，尚嫌率斷，已難維持。</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221</a:t>
            </a:fld>
            <a:endParaRPr lang="zh-TW" altLang="en-US"/>
          </a:p>
        </p:txBody>
      </p:sp>
    </p:spTree>
    <p:extLst>
      <p:ext uri="{BB962C8B-B14F-4D97-AF65-F5344CB8AC3E}">
        <p14:creationId xmlns:p14="http://schemas.microsoft.com/office/powerpoint/2010/main" val="2759225639"/>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noAutofit/>
          </a:bodyPr>
          <a:lstStyle/>
          <a:p>
            <a:pPr lvl="2">
              <a:lnSpc>
                <a:spcPct val="100000"/>
              </a:lnSpc>
            </a:pPr>
            <a:r>
              <a:rPr lang="zh-TW" altLang="en-US" sz="2000" dirty="0"/>
              <a:t>何況財政部</a:t>
            </a:r>
            <a:r>
              <a:rPr lang="en-US" altLang="zh-TW" sz="2000" dirty="0"/>
              <a:t>94</a:t>
            </a:r>
            <a:r>
              <a:rPr lang="zh-TW" altLang="en-US" sz="2000" dirty="0"/>
              <a:t>年</a:t>
            </a:r>
            <a:r>
              <a:rPr lang="en-US" altLang="zh-TW" sz="2000" dirty="0"/>
              <a:t>10</a:t>
            </a:r>
            <a:r>
              <a:rPr lang="zh-TW" altLang="en-US" sz="2000" dirty="0"/>
              <a:t>月</a:t>
            </a:r>
            <a:r>
              <a:rPr lang="en-US" altLang="zh-TW" sz="2000" dirty="0"/>
              <a:t>26</a:t>
            </a:r>
            <a:r>
              <a:rPr lang="zh-TW" altLang="en-US" sz="2000" dirty="0"/>
              <a:t>日台財稅字第</a:t>
            </a:r>
            <a:r>
              <a:rPr lang="en-US" altLang="zh-TW" sz="2000" dirty="0"/>
              <a:t>09404574090</a:t>
            </a:r>
            <a:r>
              <a:rPr lang="zh-TW" altLang="en-US" sz="2000" dirty="0"/>
              <a:t>號函釋謂：「資產管理公司就已取得執行名義之金融機構不良債權，向法院申請強制執行，其因參與拍賣或聲明承受而取得該不良債權之抵押物時，已與第三人達成買賣該抵押物之合意，嗣後並依買賣契約書約定之交易價格完成交易者，資產管理公司得以其與該第三人之實際交易價格作為取得該抵押物之成本，並分別計算處分不良債權及抵押物之損益課稅。」似又准許資產管理公司因參與拍賣或聲明承受而取得其所持有不良債權之抵押物者，於符合一定條件下，得俟出售該抵押物，產生實際交易價格時，再以此價格為取得該抵押物之成本，同時計算處分不良債權及抵押物之損益課稅。</a:t>
            </a:r>
            <a:endParaRPr lang="en-US" altLang="zh-TW" sz="2000" dirty="0"/>
          </a:p>
          <a:p>
            <a:pPr lvl="2">
              <a:lnSpc>
                <a:spcPct val="100000"/>
              </a:lnSpc>
            </a:pP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222</a:t>
            </a:fld>
            <a:endParaRPr lang="zh-TW" altLang="en-US"/>
          </a:p>
        </p:txBody>
      </p:sp>
    </p:spTree>
    <p:extLst>
      <p:ext uri="{BB962C8B-B14F-4D97-AF65-F5344CB8AC3E}">
        <p14:creationId xmlns:p14="http://schemas.microsoft.com/office/powerpoint/2010/main" val="235433759"/>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lvl="2">
              <a:lnSpc>
                <a:spcPct val="100000"/>
              </a:lnSpc>
            </a:pPr>
            <a:r>
              <a:rPr lang="en-US" altLang="zh-TW" sz="2000" dirty="0"/>
              <a:t>F</a:t>
            </a:r>
            <a:r>
              <a:rPr lang="zh-TW" altLang="en-US" sz="2000" dirty="0"/>
              <a:t>公司於</a:t>
            </a:r>
            <a:r>
              <a:rPr lang="en-US" altLang="zh-TW" sz="2000" dirty="0"/>
              <a:t>97</a:t>
            </a:r>
            <a:r>
              <a:rPr lang="zh-TW" altLang="en-US" sz="2000" dirty="0"/>
              <a:t>年</a:t>
            </a:r>
            <a:r>
              <a:rPr lang="en-US" altLang="zh-TW" sz="2000" dirty="0"/>
              <a:t>3</a:t>
            </a:r>
            <a:r>
              <a:rPr lang="zh-TW" altLang="en-US" sz="2000" dirty="0"/>
              <a:t>月</a:t>
            </a:r>
            <a:r>
              <a:rPr lang="en-US" altLang="zh-TW" sz="2000" dirty="0"/>
              <a:t>6</a:t>
            </a:r>
            <a:r>
              <a:rPr lang="zh-TW" altLang="en-US" sz="2000" dirty="0"/>
              <a:t>日由受託人聲明以拍賣底價承受系爭房地後，旋於同年月</a:t>
            </a:r>
            <a:r>
              <a:rPr lang="en-US" altLang="zh-TW" sz="2000" dirty="0"/>
              <a:t>13</a:t>
            </a:r>
            <a:r>
              <a:rPr lang="zh-TW" altLang="en-US" sz="2000" dirty="0"/>
              <a:t>日與丁簽訂之不動產買賣契約書，將系爭房地之</a:t>
            </a:r>
            <a:r>
              <a:rPr lang="en-US" altLang="zh-TW" sz="2000" dirty="0"/>
              <a:t>5</a:t>
            </a:r>
            <a:r>
              <a:rPr lang="zh-TW" altLang="en-US" sz="2000" dirty="0"/>
              <a:t>樓、</a:t>
            </a:r>
            <a:r>
              <a:rPr lang="en-US" altLang="zh-TW" sz="2000" dirty="0"/>
              <a:t>6</a:t>
            </a:r>
            <a:r>
              <a:rPr lang="zh-TW" altLang="en-US" sz="2000" dirty="0"/>
              <a:t>樓部分（權利範圍包含土地、建物、停車位等）出售，已於申報</a:t>
            </a:r>
            <a:r>
              <a:rPr lang="en-US" altLang="zh-TW" sz="2000" dirty="0"/>
              <a:t>97</a:t>
            </a:r>
            <a:r>
              <a:rPr lang="zh-TW" altLang="en-US" sz="2000" dirty="0"/>
              <a:t>年度營利事業所得稅時，認列此部分處分不良債權增益（即出售資產增益）</a:t>
            </a:r>
            <a:r>
              <a:rPr lang="en-US" altLang="zh-TW" sz="2000" dirty="0"/>
              <a:t>45,675,753</a:t>
            </a:r>
            <a:r>
              <a:rPr lang="zh-TW" altLang="en-US" sz="2000" dirty="0"/>
              <a:t>元等情，為兩造所不爭，依</a:t>
            </a:r>
            <a:r>
              <a:rPr lang="en-US" altLang="zh-TW" sz="2000" dirty="0"/>
              <a:t>F</a:t>
            </a:r>
            <a:r>
              <a:rPr lang="zh-TW" altLang="en-US" sz="2000" dirty="0"/>
              <a:t>公司主張其於</a:t>
            </a:r>
            <a:r>
              <a:rPr lang="en-US" altLang="zh-TW" sz="2000" dirty="0"/>
              <a:t>3</a:t>
            </a:r>
            <a:r>
              <a:rPr lang="zh-TW" altLang="en-US" sz="2000" dirty="0"/>
              <a:t>月</a:t>
            </a:r>
            <a:r>
              <a:rPr lang="en-US" altLang="zh-TW" sz="2000" dirty="0"/>
              <a:t>13</a:t>
            </a:r>
            <a:r>
              <a:rPr lang="zh-TW" altLang="en-US" sz="2000" dirty="0"/>
              <a:t>日出售系爭房地</a:t>
            </a:r>
            <a:r>
              <a:rPr lang="en-US" altLang="zh-TW" sz="2000" dirty="0"/>
              <a:t>5</a:t>
            </a:r>
            <a:r>
              <a:rPr lang="zh-TW" altLang="en-US" sz="2000" dirty="0"/>
              <a:t>樓、</a:t>
            </a:r>
            <a:r>
              <a:rPr lang="en-US" altLang="zh-TW" sz="2000" dirty="0"/>
              <a:t>6</a:t>
            </a:r>
            <a:r>
              <a:rPr lang="zh-TW" altLang="en-US" sz="2000" dirty="0"/>
              <a:t>樓，即以售價減除成本後帳上承認出售資產增益等語，</a:t>
            </a:r>
            <a:r>
              <a:rPr lang="en-US" altLang="zh-TW" sz="2000" dirty="0"/>
              <a:t>F</a:t>
            </a:r>
            <a:r>
              <a:rPr lang="zh-TW" altLang="en-US" sz="2000" dirty="0"/>
              <a:t>公司係以承受之抵押物另行出售時，作為其所持有之不良債權損益實現之時，揆諸財政部</a:t>
            </a:r>
            <a:r>
              <a:rPr lang="en-US" altLang="zh-TW" sz="2000" dirty="0"/>
              <a:t>94</a:t>
            </a:r>
            <a:r>
              <a:rPr lang="zh-TW" altLang="en-US" sz="2000" dirty="0"/>
              <a:t>年</a:t>
            </a:r>
            <a:r>
              <a:rPr lang="en-US" altLang="zh-TW" sz="2000" dirty="0"/>
              <a:t>10</a:t>
            </a:r>
            <a:r>
              <a:rPr lang="zh-TW" altLang="en-US" sz="2000" dirty="0"/>
              <a:t>月</a:t>
            </a:r>
            <a:r>
              <a:rPr lang="en-US" altLang="zh-TW" sz="2000" dirty="0"/>
              <a:t>26</a:t>
            </a:r>
            <a:r>
              <a:rPr lang="zh-TW" altLang="en-US" sz="2000" dirty="0"/>
              <a:t>日台財稅字第</a:t>
            </a:r>
            <a:r>
              <a:rPr lang="en-US" altLang="zh-TW" sz="2000" dirty="0"/>
              <a:t>09404574090</a:t>
            </a:r>
            <a:r>
              <a:rPr lang="zh-TW" altLang="en-US" sz="2000" dirty="0"/>
              <a:t>號函釋意旨，尚非全然無據。縱使認為其未參照行為時財政部</a:t>
            </a:r>
            <a:r>
              <a:rPr lang="en-US" altLang="zh-TW" sz="2000" dirty="0"/>
              <a:t>93</a:t>
            </a:r>
            <a:r>
              <a:rPr lang="zh-TW" altLang="en-US" sz="2000" dirty="0"/>
              <a:t>年</a:t>
            </a:r>
            <a:r>
              <a:rPr lang="en-US" altLang="zh-TW" sz="2000" dirty="0"/>
              <a:t>9</a:t>
            </a:r>
            <a:r>
              <a:rPr lang="zh-TW" altLang="en-US" sz="2000" dirty="0"/>
              <a:t>月</a:t>
            </a:r>
            <a:r>
              <a:rPr lang="en-US" altLang="zh-TW" sz="2000" dirty="0"/>
              <a:t>23</a:t>
            </a:r>
            <a:r>
              <a:rPr lang="zh-TW" altLang="en-US" sz="2000" dirty="0"/>
              <a:t>日台財稅字第</a:t>
            </a:r>
            <a:r>
              <a:rPr lang="en-US" altLang="zh-TW" sz="2000" dirty="0"/>
              <a:t>09304549470</a:t>
            </a:r>
            <a:r>
              <a:rPr lang="zh-TW" altLang="en-US" sz="2000" dirty="0"/>
              <a:t>號函釋，於承受抵押物時，即認列全部處分不良債權損益，核有過失，其過失情節亦屬輕微（主觀應受責難程度較低），稅局未依裁罰倍數參考表使用須知第</a:t>
            </a:r>
            <a:r>
              <a:rPr lang="en-US" altLang="zh-TW" sz="2000" dirty="0"/>
              <a:t>4</a:t>
            </a:r>
            <a:r>
              <a:rPr lang="zh-TW" altLang="en-US" sz="2000" dirty="0"/>
              <a:t>點規定，注意個案違章情節是否較輕，酌予在法定倍數範圍內減輕其罰，逕依裁罰倍數參考表規定之劃一處罰方式，按補徵稅額</a:t>
            </a:r>
            <a:r>
              <a:rPr lang="en-US" altLang="zh-TW" sz="2000" dirty="0"/>
              <a:t>6,578,964</a:t>
            </a:r>
            <a:r>
              <a:rPr lang="zh-TW" altLang="en-US" sz="2000" dirty="0"/>
              <a:t>元處以</a:t>
            </a:r>
            <a:r>
              <a:rPr lang="en-US" altLang="zh-TW" sz="2000" dirty="0"/>
              <a:t>0.6</a:t>
            </a:r>
            <a:r>
              <a:rPr lang="zh-TW" altLang="en-US" sz="2000" dirty="0"/>
              <a:t>倍之罰鍰計</a:t>
            </a:r>
            <a:r>
              <a:rPr lang="en-US" altLang="zh-TW" sz="2000" dirty="0"/>
              <a:t>3,947,378</a:t>
            </a:r>
            <a:r>
              <a:rPr lang="zh-TW" altLang="en-US" sz="2000" dirty="0"/>
              <a:t>元，容有裁量怠惰之違法，自難以維持。</a:t>
            </a:r>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223</a:t>
            </a:fld>
            <a:endParaRPr lang="zh-TW" altLang="en-US"/>
          </a:p>
        </p:txBody>
      </p:sp>
    </p:spTree>
    <p:extLst>
      <p:ext uri="{BB962C8B-B14F-4D97-AF65-F5344CB8AC3E}">
        <p14:creationId xmlns:p14="http://schemas.microsoft.com/office/powerpoint/2010/main" val="253451635"/>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latin typeface="標楷體" panose="03000509000000000000" pitchFamily="65" charset="-120"/>
                <a:ea typeface="標楷體" panose="03000509000000000000" pitchFamily="65" charset="-120"/>
              </a:rPr>
              <a:t>謝謝聆聽，歡迎指教！</a:t>
            </a:r>
          </a:p>
        </p:txBody>
      </p:sp>
      <p:sp>
        <p:nvSpPr>
          <p:cNvPr id="3" name="投影片編號版面配置區 2"/>
          <p:cNvSpPr>
            <a:spLocks noGrp="1"/>
          </p:cNvSpPr>
          <p:nvPr>
            <p:ph type="sldNum" sz="quarter" idx="12"/>
          </p:nvPr>
        </p:nvSpPr>
        <p:spPr/>
        <p:txBody>
          <a:bodyPr/>
          <a:lstStyle/>
          <a:p>
            <a:fld id="{5EC6E32A-7459-448E-9A7A-1D3E04D07DA7}" type="slidenum">
              <a:rPr lang="zh-TW" altLang="en-US" smtClean="0"/>
              <a:pPr/>
              <a:t>224</a:t>
            </a:fld>
            <a:endParaRPr lang="zh-TW" altLang="en-US"/>
          </a:p>
        </p:txBody>
      </p:sp>
    </p:spTree>
    <p:extLst>
      <p:ext uri="{BB962C8B-B14F-4D97-AF65-F5344CB8AC3E}">
        <p14:creationId xmlns:p14="http://schemas.microsoft.com/office/powerpoint/2010/main" val="24225853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舉證責任</a:t>
            </a:r>
          </a:p>
        </p:txBody>
      </p:sp>
      <p:sp>
        <p:nvSpPr>
          <p:cNvPr id="3" name="文字版面配置區 2"/>
          <p:cNvSpPr>
            <a:spLocks noGrp="1"/>
          </p:cNvSpPr>
          <p:nvPr>
            <p:ph type="body" idx="1"/>
          </p:nvPr>
        </p:nvSpPr>
        <p:spPr/>
        <p:txBody>
          <a:bodyPr/>
          <a:lstStyle/>
          <a:p>
            <a:endParaRPr lang="zh-TW" altLang="en-US"/>
          </a:p>
        </p:txBody>
      </p:sp>
      <p:sp>
        <p:nvSpPr>
          <p:cNvPr id="37" name="文字方塊 36"/>
          <p:cNvSpPr txBox="1"/>
          <p:nvPr/>
        </p:nvSpPr>
        <p:spPr>
          <a:xfrm>
            <a:off x="6984600" y="1400466"/>
            <a:ext cx="4801314" cy="3477875"/>
          </a:xfrm>
          <a:prstGeom prst="rect">
            <a:avLst/>
          </a:prstGeom>
          <a:noFill/>
        </p:spPr>
        <p:txBody>
          <a:bodyPr wrap="none" rtlCol="0">
            <a:spAutoFit/>
          </a:bodyPr>
          <a:lstStyle/>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辯論主義與主觀舉證責任</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職權探知主義與客觀舉證責任</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舉證責任分配的標準</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客觀舉證責任分配之效果</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本證與反證</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無責推定與不自證己非</a:t>
            </a:r>
            <a:endParaRPr lang="en-US" altLang="zh-TW"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endParaRP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證據能力與證據力</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稅務訴訟的客觀舉證責任分配及證明程度</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法律上推定、擬制與事實上推定</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間接證明、表見證明與事實上推定</a:t>
            </a:r>
          </a:p>
          <a:p>
            <a:pPr lvl="0"/>
            <a:r>
              <a:rPr lang="zh-TW" altLang="en-US" sz="2000" b="1" u="sng" dirty="0">
                <a:blipFill dpi="0" rotWithShape="1">
                  <a:blip r:embed="rId2">
                    <a:extLst>
                      <a:ext uri="{28A0092B-C50C-407E-A947-70E740481C1C}">
                        <a14:useLocalDpi xmlns:a14="http://schemas.microsoft.com/office/drawing/2010/main" val="0"/>
                      </a:ext>
                    </a:extLst>
                  </a:blip>
                  <a:srcRect/>
                  <a:tile tx="6350" ty="-127000" sx="65000" sy="64000" flip="none" algn="tl"/>
                </a:blipFill>
              </a:rPr>
              <a:t>法定客觀舉證責任的轉換</a:t>
            </a:r>
          </a:p>
        </p:txBody>
      </p:sp>
      <p:sp>
        <p:nvSpPr>
          <p:cNvPr id="38" name="左大括弧 37"/>
          <p:cNvSpPr/>
          <p:nvPr/>
        </p:nvSpPr>
        <p:spPr>
          <a:xfrm>
            <a:off x="6675895" y="1565031"/>
            <a:ext cx="263625" cy="3180704"/>
          </a:xfrm>
          <a:prstGeom prst="leftBrace">
            <a:avLst/>
          </a:prstGeom>
          <a:noFill/>
          <a:ln>
            <a:solidFill>
              <a:schemeClr val="tx1"/>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ln w="0">
                <a:solidFill>
                  <a:schemeClr val="tx1"/>
                </a:solidFill>
              </a:ln>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165942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noAutofit/>
          </a:bodyPr>
          <a:lstStyle/>
          <a:p>
            <a:pPr>
              <a:lnSpc>
                <a:spcPct val="100000"/>
              </a:lnSpc>
            </a:pPr>
            <a:r>
              <a:rPr lang="zh-TW" altLang="zh-TW" dirty="0"/>
              <a:t>舉證責任係指當事人之一造於特定法律效果之發生、不發生或消滅所必要之事實存在與否不明時，將受不利益之判斷，而必須就該事實提出有關證據，以使法院信其主張為真實的責任。</a:t>
            </a:r>
            <a:endParaRPr lang="en-US" altLang="zh-TW" dirty="0"/>
          </a:p>
          <a:p>
            <a:pPr>
              <a:lnSpc>
                <a:spcPct val="100000"/>
              </a:lnSpc>
            </a:pPr>
            <a:endParaRPr lang="en-US" altLang="zh-TW" sz="1000" dirty="0"/>
          </a:p>
          <a:p>
            <a:pPr lvl="1">
              <a:lnSpc>
                <a:spcPct val="100000"/>
              </a:lnSpc>
            </a:pPr>
            <a:r>
              <a:rPr lang="zh-TW" altLang="zh-TW" dirty="0"/>
              <a:t>主觀舉證責任</a:t>
            </a:r>
            <a:r>
              <a:rPr lang="zh-TW" altLang="en-US" dirty="0"/>
              <a:t>：</a:t>
            </a:r>
            <a:r>
              <a:rPr lang="zh-TW" altLang="zh-TW" dirty="0"/>
              <a:t>當事人一方為免於敗訴，就有爭執之事實，有向法院提出證據的行為責任，故重在何人必須提出證據的問題</a:t>
            </a:r>
            <a:r>
              <a:rPr lang="zh-TW" altLang="en-US" dirty="0"/>
              <a:t>。</a:t>
            </a:r>
            <a:endParaRPr lang="en-US" altLang="zh-TW" sz="1000" dirty="0"/>
          </a:p>
          <a:p>
            <a:pPr lvl="1">
              <a:lnSpc>
                <a:spcPct val="100000"/>
              </a:lnSpc>
            </a:pPr>
            <a:r>
              <a:rPr lang="zh-TW" altLang="zh-TW" dirty="0"/>
              <a:t>客觀舉證責任</a:t>
            </a:r>
            <a:r>
              <a:rPr lang="zh-TW" altLang="en-US" dirty="0"/>
              <a:t>：</a:t>
            </a:r>
            <a:r>
              <a:rPr lang="zh-TW" altLang="zh-TW" dirty="0"/>
              <a:t>經當事人舉證或法院依職權調查後，於審理最後階段，要件事實存否仍屬不明時，法院假定（擬制）其主張事實不存在，所生對當事人不利益結果（法律效果）之歸屬，故重在待證事實不明時，此項不明之後果，應由何造當事人負擔之問題。</a:t>
            </a:r>
            <a:endParaRPr lang="en-US" altLang="zh-TW" dirty="0"/>
          </a:p>
          <a:p>
            <a:pPr lvl="1">
              <a:lnSpc>
                <a:spcPct val="100000"/>
              </a:lnSpc>
            </a:pPr>
            <a:endParaRPr lang="en-US" altLang="zh-TW" sz="1000" dirty="0"/>
          </a:p>
          <a:p>
            <a:pPr>
              <a:lnSpc>
                <a:spcPct val="100000"/>
              </a:lnSpc>
            </a:pPr>
            <a:r>
              <a:rPr lang="zh-TW" altLang="zh-TW" dirty="0"/>
              <a:t>舉證責任分配</a:t>
            </a:r>
            <a:r>
              <a:rPr lang="zh-TW" altLang="en-US" dirty="0"/>
              <a:t>係指法院於判斷訴訟標的之法律關係是否存在時，就該法律關係有關之各種法律事實，決定何者應由原告或被告負舉證責任，並據此於待證事實不明時，分配其不利益法律效果之歸屬。</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24</a:t>
            </a:fld>
            <a:endParaRPr lang="zh-TW" altLang="en-US"/>
          </a:p>
        </p:txBody>
      </p:sp>
    </p:spTree>
    <p:extLst>
      <p:ext uri="{BB962C8B-B14F-4D97-AF65-F5344CB8AC3E}">
        <p14:creationId xmlns:p14="http://schemas.microsoft.com/office/powerpoint/2010/main" val="352230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辯論主義與主觀舉證責任</a:t>
            </a:r>
            <a:endParaRPr lang="en-US" altLang="zh-TW" dirty="0"/>
          </a:p>
        </p:txBody>
      </p:sp>
      <p:sp>
        <p:nvSpPr>
          <p:cNvPr id="3" name="文字版面配置區 2"/>
          <p:cNvSpPr>
            <a:spLocks noGrp="1"/>
          </p:cNvSpPr>
          <p:nvPr>
            <p:ph idx="1"/>
          </p:nvPr>
        </p:nvSpPr>
        <p:spPr/>
        <p:txBody>
          <a:bodyPr>
            <a:normAutofit fontScale="92500" lnSpcReduction="10000"/>
          </a:bodyPr>
          <a:lstStyle/>
          <a:p>
            <a:r>
              <a:rPr lang="zh-TW" altLang="en-US" sz="2600" dirty="0"/>
              <a:t>何謂</a:t>
            </a:r>
            <a:r>
              <a:rPr lang="zh-TW" altLang="zh-TW" sz="2600" dirty="0"/>
              <a:t>辯論主義</a:t>
            </a:r>
            <a:r>
              <a:rPr lang="zh-TW" altLang="en-US" sz="2600" dirty="0"/>
              <a:t>？</a:t>
            </a:r>
            <a:endParaRPr lang="en-US" altLang="zh-TW" sz="2600" dirty="0"/>
          </a:p>
          <a:p>
            <a:pPr lvl="1">
              <a:lnSpc>
                <a:spcPct val="110000"/>
              </a:lnSpc>
              <a:buFont typeface="Wingdings" panose="05000000000000000000" pitchFamily="2" charset="2"/>
              <a:buChar char="è"/>
            </a:pPr>
            <a:r>
              <a:rPr lang="zh-TW" altLang="zh-TW" sz="2200" dirty="0"/>
              <a:t>訴訟中對於裁判所必要的事實及證據，當事人負有主張或提出之責任，法院原則上僅得基於當事人提出之訴訟資料為判決，不得將當事人所未主張之事實，採為判決之基礎，且就當事人爭執之事實依證據為認定時，須依當事人聲明之證據為之，故對於當事人聲明之證據，原則上法院均應為調查。</a:t>
            </a:r>
          </a:p>
          <a:p>
            <a:pPr lvl="1">
              <a:lnSpc>
                <a:spcPct val="110000"/>
              </a:lnSpc>
              <a:buFont typeface="Wingdings" panose="05000000000000000000" pitchFamily="2" charset="2"/>
              <a:buChar char="è"/>
            </a:pPr>
            <a:r>
              <a:rPr lang="zh-TW" altLang="zh-TW" sz="2200" dirty="0"/>
              <a:t>對於當事人不爭之事實（或自認之事實），應即以之為判決基礎，不得為確定該不爭或自認事實之真實性而調查證據。</a:t>
            </a:r>
            <a:endParaRPr lang="en-US" altLang="zh-TW" sz="2200" dirty="0"/>
          </a:p>
          <a:p>
            <a:pPr marL="274320" lvl="1" indent="0">
              <a:lnSpc>
                <a:spcPct val="110000"/>
              </a:lnSpc>
              <a:buNone/>
            </a:pPr>
            <a:endParaRPr lang="en-US" altLang="zh-TW" sz="1100" dirty="0"/>
          </a:p>
          <a:p>
            <a:r>
              <a:rPr lang="zh-TW" altLang="zh-TW" sz="2600" dirty="0"/>
              <a:t>在辯論主義下，證據之提出為當事人之責任，法官不得代當事人提出證據，當事人所負此種證據提出責任，即為主觀的舉證責任。</a:t>
            </a:r>
            <a:endParaRPr lang="en-US" altLang="zh-TW" sz="2600" dirty="0"/>
          </a:p>
          <a:p>
            <a:r>
              <a:rPr lang="zh-TW" altLang="zh-TW" sz="2600" dirty="0"/>
              <a:t>故法院於審理時，必須決定訴訟應由何造當事人負責提出證據（主觀舉證責任），並應行使闡明權，令當事人陳述事實、聲明證據，至最後審理階段，應該提出證據的當事人，如果不提出證據，或所提出的證據不足以使法官相信其主張為真實時，即應受敗訴之判決（客觀舉證責任）。</a:t>
            </a:r>
            <a:endParaRPr lang="en-US" altLang="zh-TW" sz="2600" dirty="0"/>
          </a:p>
          <a:p>
            <a:r>
              <a:rPr lang="zh-TW" altLang="en-US" sz="2600" dirty="0"/>
              <a:t>釋例：我國民事訴訟程序</a:t>
            </a:r>
            <a:r>
              <a:rPr lang="zh-TW" altLang="zh-TW" sz="2600" dirty="0"/>
              <a:t>。</a:t>
            </a:r>
            <a:endParaRPr lang="zh-TW" altLang="en-US" sz="2600"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25</a:t>
            </a:fld>
            <a:endParaRPr lang="zh-TW" altLang="en-US"/>
          </a:p>
        </p:txBody>
      </p:sp>
    </p:spTree>
    <p:extLst>
      <p:ext uri="{BB962C8B-B14F-4D97-AF65-F5344CB8AC3E}">
        <p14:creationId xmlns:p14="http://schemas.microsoft.com/office/powerpoint/2010/main" val="2103598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職權探知主義與客觀舉證責任</a:t>
            </a:r>
            <a:endParaRPr lang="en-US" altLang="zh-TW" dirty="0"/>
          </a:p>
        </p:txBody>
      </p:sp>
      <p:sp>
        <p:nvSpPr>
          <p:cNvPr id="3" name="文字版面配置區 2"/>
          <p:cNvSpPr>
            <a:spLocks noGrp="1"/>
          </p:cNvSpPr>
          <p:nvPr>
            <p:ph idx="1"/>
          </p:nvPr>
        </p:nvSpPr>
        <p:spPr/>
        <p:txBody>
          <a:bodyPr>
            <a:normAutofit fontScale="92500" lnSpcReduction="20000"/>
          </a:bodyPr>
          <a:lstStyle/>
          <a:p>
            <a:pPr>
              <a:lnSpc>
                <a:spcPct val="100000"/>
              </a:lnSpc>
            </a:pPr>
            <a:r>
              <a:rPr lang="zh-TW" altLang="en-US" sz="2600" dirty="0"/>
              <a:t>何謂職權探知</a:t>
            </a:r>
            <a:r>
              <a:rPr lang="zh-TW" altLang="zh-TW" sz="2600" dirty="0"/>
              <a:t>主義</a:t>
            </a:r>
            <a:r>
              <a:rPr lang="zh-TW" altLang="en-US" sz="2600" dirty="0"/>
              <a:t>？</a:t>
            </a:r>
            <a:endParaRPr lang="en-US" altLang="zh-TW" sz="2600" dirty="0"/>
          </a:p>
          <a:p>
            <a:pPr lvl="1">
              <a:lnSpc>
                <a:spcPct val="100000"/>
              </a:lnSpc>
              <a:buFont typeface="Wingdings" panose="05000000000000000000" pitchFamily="2" charset="2"/>
              <a:buChar char="è"/>
            </a:pPr>
            <a:r>
              <a:rPr lang="zh-TW" altLang="zh-TW" sz="2200" dirty="0"/>
              <a:t>法院對於涉及裁判之重要事實關係，得自行確定，不受當事人主張事實或自認事實之拘束；縱令當事人未提出之訴訟資料（包括事實及證據），法院亦得依（且應依）職權調查之。</a:t>
            </a:r>
          </a:p>
          <a:p>
            <a:pPr>
              <a:lnSpc>
                <a:spcPct val="100000"/>
              </a:lnSpc>
            </a:pPr>
            <a:r>
              <a:rPr lang="zh-TW" altLang="zh-TW" sz="2600" dirty="0"/>
              <a:t>在職權探知主義下，當事人並無主觀舉證責任（證據提出責任），然職權調查證據有其限度，仍不免有要件事實不明的情形，由於法院不能拒絕審判，最後必須做出決定，而分配其不利益之歸屬，因此尚有客觀之舉證責任</a:t>
            </a:r>
            <a:r>
              <a:rPr lang="zh-TW" altLang="en-US" sz="2600" dirty="0"/>
              <a:t>。</a:t>
            </a:r>
            <a:endParaRPr lang="en-US" altLang="zh-TW" sz="2600" dirty="0"/>
          </a:p>
          <a:p>
            <a:pPr>
              <a:lnSpc>
                <a:spcPct val="100000"/>
              </a:lnSpc>
            </a:pPr>
            <a:r>
              <a:rPr lang="zh-TW" altLang="en-US" sz="2600" dirty="0"/>
              <a:t>事實審法院</a:t>
            </a:r>
            <a:r>
              <a:rPr lang="zh-TW" altLang="zh-TW" sz="2600" dirty="0"/>
              <a:t>必須窮盡調查證據之能事（行使闡明權令兩造聲明證據或自行依職權調查），最後仍無法對要件事實的存在獲得確信的心證，始得為客觀舉證責任之分配，如果尚有調查證據之可能，卻逕為客觀舉證責任之分配，即屬率斷。</a:t>
            </a:r>
            <a:endParaRPr lang="en-US" altLang="zh-TW" sz="2600" dirty="0"/>
          </a:p>
          <a:p>
            <a:pPr>
              <a:lnSpc>
                <a:spcPct val="100000"/>
              </a:lnSpc>
            </a:pPr>
            <a:r>
              <a:rPr lang="zh-TW" altLang="en-US" sz="2600" dirty="0"/>
              <a:t>法條：行政訴訟法第</a:t>
            </a:r>
            <a:r>
              <a:rPr lang="en-US" altLang="zh-TW" sz="2600" dirty="0"/>
              <a:t>125</a:t>
            </a:r>
            <a:r>
              <a:rPr lang="zh-TW" altLang="en-US" sz="2600" dirty="0"/>
              <a:t>條第</a:t>
            </a:r>
            <a:r>
              <a:rPr lang="en-US" altLang="zh-TW" sz="2600" dirty="0"/>
              <a:t>1</a:t>
            </a:r>
            <a:r>
              <a:rPr lang="zh-TW" altLang="en-US" sz="2600" dirty="0"/>
              <a:t>項、第</a:t>
            </a:r>
            <a:r>
              <a:rPr lang="en-US" altLang="zh-TW" sz="2600" dirty="0"/>
              <a:t>133</a:t>
            </a:r>
            <a:r>
              <a:rPr lang="zh-TW" altLang="en-US" sz="2600" dirty="0"/>
              <a:t>條、第</a:t>
            </a:r>
            <a:r>
              <a:rPr lang="en-US" altLang="zh-TW" sz="2600" dirty="0"/>
              <a:t>134</a:t>
            </a:r>
            <a:r>
              <a:rPr lang="zh-TW" altLang="en-US" sz="2600" dirty="0"/>
              <a:t>條參照</a:t>
            </a:r>
            <a:r>
              <a:rPr lang="zh-TW" altLang="zh-TW" sz="2600" dirty="0"/>
              <a:t>。</a:t>
            </a:r>
            <a:endParaRPr lang="en-US" altLang="zh-TW" sz="2600" dirty="0"/>
          </a:p>
          <a:p>
            <a:pPr>
              <a:lnSpc>
                <a:spcPct val="100000"/>
              </a:lnSpc>
            </a:pPr>
            <a:r>
              <a:rPr lang="zh-TW" altLang="en-US" sz="2600" dirty="0"/>
              <a:t>釋例：最高行政法院</a:t>
            </a:r>
            <a:r>
              <a:rPr lang="en-US" altLang="zh-TW" sz="2600" dirty="0"/>
              <a:t>100</a:t>
            </a:r>
            <a:r>
              <a:rPr lang="zh-TW" altLang="en-US" sz="2600" dirty="0"/>
              <a:t>年度判字第</a:t>
            </a:r>
            <a:r>
              <a:rPr lang="en-US" altLang="zh-TW" sz="2600" dirty="0"/>
              <a:t>8</a:t>
            </a:r>
            <a:r>
              <a:rPr lang="zh-TW" altLang="en-US" sz="2600" dirty="0"/>
              <a:t>號及第</a:t>
            </a:r>
            <a:r>
              <a:rPr lang="en-US" altLang="zh-TW" sz="2600" dirty="0"/>
              <a:t>770</a:t>
            </a:r>
            <a:r>
              <a:rPr lang="zh-TW" altLang="en-US" sz="2600" dirty="0"/>
              <a:t>號判決參照。</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26</a:t>
            </a:fld>
            <a:endParaRPr lang="zh-TW" altLang="en-US"/>
          </a:p>
        </p:txBody>
      </p:sp>
    </p:spTree>
    <p:extLst>
      <p:ext uri="{BB962C8B-B14F-4D97-AF65-F5344CB8AC3E}">
        <p14:creationId xmlns:p14="http://schemas.microsoft.com/office/powerpoint/2010/main" val="4273013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a:xfrm>
            <a:off x="1069848" y="1247011"/>
            <a:ext cx="9813305" cy="5208335"/>
          </a:xfrm>
        </p:spPr>
        <p:txBody>
          <a:bodyPr>
            <a:normAutofit/>
          </a:bodyPr>
          <a:lstStyle/>
          <a:p>
            <a:pPr>
              <a:lnSpc>
                <a:spcPct val="100000"/>
              </a:lnSpc>
            </a:pPr>
            <a:r>
              <a:rPr lang="zh-TW" altLang="en-US" dirty="0">
                <a:latin typeface="+mn-ea"/>
              </a:rPr>
              <a:t>行政訴訟法第</a:t>
            </a:r>
            <a:r>
              <a:rPr lang="en-US" altLang="zh-TW" dirty="0">
                <a:latin typeface="+mn-ea"/>
              </a:rPr>
              <a:t>136</a:t>
            </a:r>
            <a:r>
              <a:rPr lang="zh-TW" altLang="en-US" dirty="0">
                <a:latin typeface="+mn-ea"/>
              </a:rPr>
              <a:t>條規定：「除本法有規定者外，民事訴訟法第</a:t>
            </a:r>
            <a:r>
              <a:rPr lang="en-US" altLang="zh-TW" dirty="0">
                <a:latin typeface="+mn-ea"/>
              </a:rPr>
              <a:t>277</a:t>
            </a:r>
            <a:r>
              <a:rPr lang="zh-TW" altLang="en-US" dirty="0">
                <a:latin typeface="+mn-ea"/>
              </a:rPr>
              <a:t>條之規定於本節準用之。」</a:t>
            </a:r>
            <a:endParaRPr lang="en-US" altLang="zh-TW" dirty="0">
              <a:latin typeface="+mn-ea"/>
            </a:endParaRPr>
          </a:p>
          <a:p>
            <a:pPr>
              <a:lnSpc>
                <a:spcPct val="100000"/>
              </a:lnSpc>
            </a:pPr>
            <a:r>
              <a:rPr lang="zh-TW" altLang="en-US" dirty="0">
                <a:latin typeface="+mn-ea"/>
              </a:rPr>
              <a:t>民事訴訟法第</a:t>
            </a:r>
            <a:r>
              <a:rPr lang="en-US" altLang="zh-TW" dirty="0">
                <a:latin typeface="+mn-ea"/>
              </a:rPr>
              <a:t>277</a:t>
            </a:r>
            <a:r>
              <a:rPr lang="zh-TW" altLang="en-US" dirty="0">
                <a:latin typeface="+mn-ea"/>
              </a:rPr>
              <a:t>條規定：「當事人主張</a:t>
            </a:r>
            <a:r>
              <a:rPr lang="zh-TW" altLang="en-US" b="1" dirty="0">
                <a:latin typeface="+mn-ea"/>
              </a:rPr>
              <a:t>有利於己之事實</a:t>
            </a:r>
            <a:r>
              <a:rPr lang="zh-TW" altLang="en-US" dirty="0">
                <a:latin typeface="+mn-ea"/>
              </a:rPr>
              <a:t>者，就其事實有舉證之責任。但法律別有規定，或依其情形顯失公平者，不在此限。」</a:t>
            </a:r>
            <a:endParaRPr lang="en-US" altLang="zh-TW" dirty="0">
              <a:latin typeface="+mn-ea"/>
            </a:endParaRPr>
          </a:p>
          <a:p>
            <a:pPr>
              <a:lnSpc>
                <a:spcPct val="100000"/>
              </a:lnSpc>
            </a:pPr>
            <a:r>
              <a:rPr lang="zh-TW" altLang="en-US" dirty="0">
                <a:latin typeface="+mn-ea"/>
              </a:rPr>
              <a:t>行政訴訟自</a:t>
            </a:r>
            <a:r>
              <a:rPr lang="en-US" altLang="zh-TW" dirty="0">
                <a:latin typeface="+mn-ea"/>
              </a:rPr>
              <a:t>112</a:t>
            </a:r>
            <a:r>
              <a:rPr lang="zh-TW" altLang="en-US" dirty="0">
                <a:latin typeface="+mn-ea"/>
              </a:rPr>
              <a:t>年</a:t>
            </a:r>
            <a:r>
              <a:rPr lang="en-US" altLang="zh-TW" dirty="0">
                <a:latin typeface="+mn-ea"/>
              </a:rPr>
              <a:t>8</a:t>
            </a:r>
            <a:r>
              <a:rPr lang="zh-TW" altLang="en-US" dirty="0">
                <a:latin typeface="+mn-ea"/>
              </a:rPr>
              <a:t>月</a:t>
            </a:r>
            <a:r>
              <a:rPr lang="en-US" altLang="zh-TW" dirty="0">
                <a:latin typeface="+mn-ea"/>
              </a:rPr>
              <a:t>15</a:t>
            </a:r>
            <a:r>
              <a:rPr lang="zh-TW" altLang="en-US" dirty="0">
                <a:latin typeface="+mn-ea"/>
              </a:rPr>
              <a:t>日起全面適用職權探知主義（行政訴訟法第</a:t>
            </a:r>
            <a:r>
              <a:rPr lang="en-US" altLang="zh-TW" dirty="0">
                <a:latin typeface="+mn-ea"/>
              </a:rPr>
              <a:t>125</a:t>
            </a:r>
            <a:r>
              <a:rPr lang="zh-TW" altLang="en-US" dirty="0">
                <a:latin typeface="+mn-ea"/>
              </a:rPr>
              <a:t>條、第</a:t>
            </a:r>
            <a:r>
              <a:rPr lang="en-US" altLang="zh-TW" dirty="0">
                <a:latin typeface="+mn-ea"/>
              </a:rPr>
              <a:t>133</a:t>
            </a:r>
            <a:r>
              <a:rPr lang="zh-TW" altLang="en-US" dirty="0">
                <a:latin typeface="+mn-ea"/>
              </a:rPr>
              <a:t>條，先前只限於撤銷訴訟及其他訴訟為維護公益者），當事人固無主觀舉證責任，但有關客觀舉證責任之分配標準仍準用民事訴訟法第</a:t>
            </a:r>
            <a:r>
              <a:rPr lang="en-US" altLang="zh-TW" dirty="0">
                <a:latin typeface="+mn-ea"/>
              </a:rPr>
              <a:t>277</a:t>
            </a:r>
            <a:r>
              <a:rPr lang="zh-TW" altLang="en-US" dirty="0">
                <a:latin typeface="+mn-ea"/>
              </a:rPr>
              <a:t>條作為規範依據。</a:t>
            </a:r>
            <a:endParaRPr lang="en-US" altLang="zh-TW" dirty="0">
              <a:latin typeface="+mn-ea"/>
            </a:endParaRPr>
          </a:p>
          <a:p>
            <a:pPr>
              <a:lnSpc>
                <a:spcPct val="100000"/>
              </a:lnSpc>
            </a:pP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27</a:t>
            </a:fld>
            <a:endParaRPr lang="zh-TW" altLang="en-US"/>
          </a:p>
        </p:txBody>
      </p:sp>
    </p:spTree>
    <p:extLst>
      <p:ext uri="{BB962C8B-B14F-4D97-AF65-F5344CB8AC3E}">
        <p14:creationId xmlns:p14="http://schemas.microsoft.com/office/powerpoint/2010/main" val="31726248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要證事實分類說</a:t>
            </a: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28</a:t>
            </a:fld>
            <a:endParaRPr lang="zh-TW" altLang="en-US"/>
          </a:p>
        </p:txBody>
      </p:sp>
      <p:graphicFrame>
        <p:nvGraphicFramePr>
          <p:cNvPr id="5" name="資料庫圖表 4"/>
          <p:cNvGraphicFramePr/>
          <p:nvPr>
            <p:extLst>
              <p:ext uri="{D42A27DB-BD31-4B8C-83A1-F6EECF244321}">
                <p14:modId xmlns:p14="http://schemas.microsoft.com/office/powerpoint/2010/main" val="3123117306"/>
              </p:ext>
            </p:extLst>
          </p:nvPr>
        </p:nvGraphicFramePr>
        <p:xfrm>
          <a:off x="1764115" y="2403518"/>
          <a:ext cx="4331885" cy="3869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資料庫圖表 9"/>
          <p:cNvGraphicFramePr/>
          <p:nvPr>
            <p:extLst>
              <p:ext uri="{D42A27DB-BD31-4B8C-83A1-F6EECF244321}">
                <p14:modId xmlns:p14="http://schemas.microsoft.com/office/powerpoint/2010/main" val="3352518652"/>
              </p:ext>
            </p:extLst>
          </p:nvPr>
        </p:nvGraphicFramePr>
        <p:xfrm>
          <a:off x="5591217" y="2616774"/>
          <a:ext cx="3848945" cy="343750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1" name="資料庫圖表 10"/>
          <p:cNvGraphicFramePr/>
          <p:nvPr>
            <p:extLst>
              <p:ext uri="{D42A27DB-BD31-4B8C-83A1-F6EECF244321}">
                <p14:modId xmlns:p14="http://schemas.microsoft.com/office/powerpoint/2010/main" val="2591557425"/>
              </p:ext>
            </p:extLst>
          </p:nvPr>
        </p:nvGraphicFramePr>
        <p:xfrm>
          <a:off x="7801019" y="2616774"/>
          <a:ext cx="3848945" cy="343750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0252636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法律要件分類說</a:t>
            </a:r>
            <a:endParaRPr lang="en-US" altLang="zh-TW" dirty="0">
              <a:latin typeface="+mn-ea"/>
            </a:endParaRPr>
          </a:p>
          <a:p>
            <a:pPr marL="274320" lvl="1" indent="0">
              <a:buNone/>
            </a:pPr>
            <a:endParaRPr lang="zh-TW" altLang="en-US"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29</a:t>
            </a:fld>
            <a:endParaRPr lang="zh-TW" altLang="en-US"/>
          </a:p>
        </p:txBody>
      </p:sp>
      <p:graphicFrame>
        <p:nvGraphicFramePr>
          <p:cNvPr id="8" name="資料庫圖表 7"/>
          <p:cNvGraphicFramePr/>
          <p:nvPr>
            <p:extLst>
              <p:ext uri="{D42A27DB-BD31-4B8C-83A1-F6EECF244321}">
                <p14:modId xmlns:p14="http://schemas.microsoft.com/office/powerpoint/2010/main" val="2720405458"/>
              </p:ext>
            </p:extLst>
          </p:nvPr>
        </p:nvGraphicFramePr>
        <p:xfrm>
          <a:off x="1069848" y="2619397"/>
          <a:ext cx="3848945" cy="34375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資料庫圖表 9"/>
          <p:cNvGraphicFramePr/>
          <p:nvPr>
            <p:extLst>
              <p:ext uri="{D42A27DB-BD31-4B8C-83A1-F6EECF244321}">
                <p14:modId xmlns:p14="http://schemas.microsoft.com/office/powerpoint/2010/main" val="2243036698"/>
              </p:ext>
            </p:extLst>
          </p:nvPr>
        </p:nvGraphicFramePr>
        <p:xfrm>
          <a:off x="5097354" y="2403518"/>
          <a:ext cx="4331885" cy="3869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743010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058400" cy="755083"/>
          </a:xfrm>
        </p:spPr>
        <p:txBody>
          <a:bodyPr>
            <a:normAutofit/>
          </a:bodyPr>
          <a:lstStyle/>
          <a:p>
            <a:r>
              <a:rPr lang="zh-TW" altLang="en-US" sz="3600" dirty="0">
                <a:latin typeface="標楷體" panose="03000509000000000000" pitchFamily="65" charset="-120"/>
                <a:ea typeface="標楷體" panose="03000509000000000000" pitchFamily="65" charset="-120"/>
              </a:rPr>
              <a:t>課程綱要</a:t>
            </a:r>
            <a:endParaRPr lang="zh-TW" altLang="en-US" sz="3600" dirty="0"/>
          </a:p>
        </p:txBody>
      </p:sp>
      <p:sp>
        <p:nvSpPr>
          <p:cNvPr id="3" name="文字版面配置區 2"/>
          <p:cNvSpPr>
            <a:spLocks noGrp="1"/>
          </p:cNvSpPr>
          <p:nvPr>
            <p:ph type="body" idx="1"/>
          </p:nvPr>
        </p:nvSpPr>
        <p:spPr>
          <a:xfrm>
            <a:off x="1066800" y="1476755"/>
            <a:ext cx="4754880" cy="640080"/>
          </a:xfrm>
        </p:spPr>
        <p:txBody>
          <a:bodyPr/>
          <a:lstStyle/>
          <a:p>
            <a:pPr algn="dist"/>
            <a:r>
              <a:rPr lang="zh-TW" altLang="en-US" dirty="0">
                <a:latin typeface="標楷體" panose="03000509000000000000" pitchFamily="65" charset="-120"/>
              </a:rPr>
              <a:t>稅務訴訟的舉證責任</a:t>
            </a:r>
            <a:endParaRPr lang="en-US" altLang="zh-TW" dirty="0">
              <a:latin typeface="標楷體" panose="03000509000000000000" pitchFamily="65" charset="-120"/>
            </a:endParaRPr>
          </a:p>
        </p:txBody>
      </p:sp>
      <p:sp>
        <p:nvSpPr>
          <p:cNvPr id="4" name="內容版面配置區 3"/>
          <p:cNvSpPr>
            <a:spLocks noGrp="1"/>
          </p:cNvSpPr>
          <p:nvPr>
            <p:ph sz="half" idx="2"/>
          </p:nvPr>
        </p:nvSpPr>
        <p:spPr>
          <a:xfrm>
            <a:off x="1069848" y="2171699"/>
            <a:ext cx="4754880" cy="3291840"/>
          </a:xfrm>
        </p:spPr>
        <p:txBody>
          <a:bodyPr/>
          <a:lstStyle/>
          <a:p>
            <a:pPr lvl="1"/>
            <a:r>
              <a:rPr lang="zh-TW" altLang="en-US" sz="2600" dirty="0">
                <a:latin typeface="標楷體" panose="03000509000000000000" pitchFamily="65" charset="-120"/>
              </a:rPr>
              <a:t>稅務訴訟之本質與特徵</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舉證責任</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納稅義務人協力義務</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補稅與漏稅罰</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案例分析</a:t>
            </a:r>
            <a:endParaRPr lang="en-US" altLang="zh-TW" sz="2600" dirty="0">
              <a:latin typeface="標楷體" panose="03000509000000000000" pitchFamily="65" charset="-120"/>
            </a:endParaRPr>
          </a:p>
          <a:p>
            <a:endParaRPr lang="zh-TW" altLang="en-US" dirty="0"/>
          </a:p>
        </p:txBody>
      </p:sp>
      <p:sp>
        <p:nvSpPr>
          <p:cNvPr id="5" name="文字版面配置區 4"/>
          <p:cNvSpPr>
            <a:spLocks noGrp="1"/>
          </p:cNvSpPr>
          <p:nvPr>
            <p:ph type="body" sz="quarter" idx="3"/>
          </p:nvPr>
        </p:nvSpPr>
        <p:spPr>
          <a:xfrm>
            <a:off x="6364224" y="1476755"/>
            <a:ext cx="4754880" cy="640080"/>
          </a:xfrm>
        </p:spPr>
        <p:txBody>
          <a:bodyPr/>
          <a:lstStyle/>
          <a:p>
            <a:pPr algn="dist"/>
            <a:r>
              <a:rPr lang="zh-TW" altLang="en-US" dirty="0">
                <a:latin typeface="標楷體" panose="03000509000000000000" pitchFamily="65" charset="-120"/>
              </a:rPr>
              <a:t>實質課稅</a:t>
            </a:r>
            <a:endParaRPr lang="en-US" altLang="zh-TW" dirty="0">
              <a:latin typeface="標楷體" panose="03000509000000000000" pitchFamily="65" charset="-120"/>
            </a:endParaRPr>
          </a:p>
        </p:txBody>
      </p:sp>
      <p:sp>
        <p:nvSpPr>
          <p:cNvPr id="6" name="內容版面配置區 5"/>
          <p:cNvSpPr>
            <a:spLocks noGrp="1"/>
          </p:cNvSpPr>
          <p:nvPr>
            <p:ph sz="quarter" idx="4"/>
          </p:nvPr>
        </p:nvSpPr>
        <p:spPr>
          <a:xfrm>
            <a:off x="6364224" y="2171699"/>
            <a:ext cx="4946904" cy="3829616"/>
          </a:xfrm>
        </p:spPr>
        <p:txBody>
          <a:bodyPr>
            <a:normAutofit lnSpcReduction="10000"/>
          </a:bodyPr>
          <a:lstStyle/>
          <a:p>
            <a:pPr lvl="1"/>
            <a:r>
              <a:rPr lang="zh-TW" altLang="en-US" sz="2600" dirty="0">
                <a:latin typeface="標楷體" panose="03000509000000000000" pitchFamily="65" charset="-120"/>
              </a:rPr>
              <a:t>何謂節稅？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何謂實質課稅原則？</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實質課稅原則</a:t>
            </a:r>
            <a:r>
              <a:rPr lang="en-US" altLang="zh-TW" sz="2600" dirty="0">
                <a:latin typeface="標楷體" panose="03000509000000000000" pitchFamily="65" charset="-120"/>
              </a:rPr>
              <a:t>vs</a:t>
            </a:r>
            <a:r>
              <a:rPr lang="zh-TW" altLang="en-US" sz="2600" dirty="0">
                <a:latin typeface="標楷體" panose="03000509000000000000" pitchFamily="65" charset="-120"/>
              </a:rPr>
              <a:t>租稅法律主義</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何謂避稅？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何謂逃稅？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實質課稅原則</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逃稅</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避稅</a:t>
            </a:r>
            <a:r>
              <a:rPr lang="en-US" altLang="zh-TW" sz="2600" dirty="0">
                <a:latin typeface="標楷體" panose="03000509000000000000" pitchFamily="65" charset="-120"/>
              </a:rPr>
              <a:t>vs</a:t>
            </a:r>
            <a:r>
              <a:rPr lang="zh-TW" altLang="en-US" sz="2600" dirty="0">
                <a:latin typeface="標楷體" panose="03000509000000000000" pitchFamily="65" charset="-120"/>
              </a:rPr>
              <a:t>私法自治</a:t>
            </a:r>
            <a:endParaRPr lang="en-US" altLang="zh-TW" sz="2600" dirty="0">
              <a:latin typeface="標楷體" panose="03000509000000000000" pitchFamily="65" charset="-120"/>
            </a:endParaRPr>
          </a:p>
          <a:p>
            <a:pPr lvl="1"/>
            <a:r>
              <a:rPr lang="zh-TW" altLang="en-US" sz="2600" dirty="0">
                <a:latin typeface="標楷體" panose="03000509000000000000" pitchFamily="65" charset="-120"/>
              </a:rPr>
              <a:t>案例分析</a:t>
            </a:r>
          </a:p>
          <a:p>
            <a:endParaRPr lang="zh-TW" altLang="en-US"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a:t>
            </a:fld>
            <a:endParaRPr lang="zh-TW" altLang="en-US"/>
          </a:p>
        </p:txBody>
      </p:sp>
      <p:cxnSp>
        <p:nvCxnSpPr>
          <p:cNvPr id="8" name="直線接點 7"/>
          <p:cNvCxnSpPr/>
          <p:nvPr/>
        </p:nvCxnSpPr>
        <p:spPr>
          <a:xfrm>
            <a:off x="6095770" y="1435898"/>
            <a:ext cx="0" cy="45000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9961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民事訴訟實務上理論</a:t>
            </a:r>
            <a:r>
              <a:rPr lang="en-US" altLang="zh-TW" dirty="0">
                <a:latin typeface="+mn-ea"/>
              </a:rPr>
              <a:t>——</a:t>
            </a:r>
            <a:r>
              <a:rPr lang="zh-TW" altLang="en-US" dirty="0">
                <a:latin typeface="+mn-ea"/>
              </a:rPr>
              <a:t>支配範圍說</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30</a:t>
            </a:fld>
            <a:endParaRPr lang="zh-TW" altLang="en-US"/>
          </a:p>
        </p:txBody>
      </p:sp>
      <p:graphicFrame>
        <p:nvGraphicFramePr>
          <p:cNvPr id="4" name="資料庫圖表 3"/>
          <p:cNvGraphicFramePr/>
          <p:nvPr>
            <p:extLst>
              <p:ext uri="{D42A27DB-BD31-4B8C-83A1-F6EECF244321}">
                <p14:modId xmlns:p14="http://schemas.microsoft.com/office/powerpoint/2010/main" val="285077066"/>
              </p:ext>
            </p:extLst>
          </p:nvPr>
        </p:nvGraphicFramePr>
        <p:xfrm>
          <a:off x="2035048" y="1541317"/>
          <a:ext cx="8128000" cy="541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等腰三角形 5"/>
          <p:cNvSpPr/>
          <p:nvPr/>
        </p:nvSpPr>
        <p:spPr>
          <a:xfrm rot="-5400000" flipV="1">
            <a:off x="7772183" y="3452316"/>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8" name="等腰三角形 7"/>
          <p:cNvSpPr/>
          <p:nvPr/>
        </p:nvSpPr>
        <p:spPr>
          <a:xfrm rot="-5400000" flipV="1">
            <a:off x="7772183" y="4689002"/>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846033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r>
              <a:rPr lang="zh-TW" altLang="en-US" dirty="0">
                <a:latin typeface="+mn-ea"/>
              </a:rPr>
              <a:t>行政訴訟舉證責任分配理論</a:t>
            </a:r>
            <a:r>
              <a:rPr lang="en-US" altLang="zh-TW" dirty="0">
                <a:latin typeface="+mn-ea"/>
              </a:rPr>
              <a:t>——</a:t>
            </a:r>
            <a:r>
              <a:rPr lang="zh-TW" altLang="en-US" dirty="0">
                <a:latin typeface="+mn-ea"/>
              </a:rPr>
              <a:t>規範理論（法律要件分類說）</a:t>
            </a:r>
            <a:endParaRPr lang="en-US" altLang="zh-TW" dirty="0">
              <a:latin typeface="+mn-ea"/>
            </a:endParaRPr>
          </a:p>
          <a:p>
            <a:endParaRPr lang="en-US" altLang="zh-TW" sz="1000"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dirty="0">
              <a:latin typeface="+mn-ea"/>
            </a:endParaRPr>
          </a:p>
          <a:p>
            <a:pPr lvl="1"/>
            <a:endParaRPr lang="en-US" altLang="zh-TW" sz="1000" dirty="0">
              <a:latin typeface="+mn-ea"/>
            </a:endParaRPr>
          </a:p>
          <a:p>
            <a:pPr lvl="1"/>
            <a:r>
              <a:rPr lang="zh-TW" altLang="en-US" dirty="0">
                <a:latin typeface="+mn-ea"/>
              </a:rPr>
              <a:t>然有學者認為，於所得稅法規範下，沒有收入，所得稅債權即不能發生，收入固然是權利發生要件，但有成本、費用，權利仍然可能發生，故成本費用並不符合權利障礙要件的特徵，因而捨棄權利障礙要件的術語，另行創設「使租稅限制或減少之要件」的用語，將成本費用定性為「使租稅限制或減少之要件」，並責由納稅義務人負擔客觀舉證責任。</a:t>
            </a: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31</a:t>
            </a:fld>
            <a:endParaRPr lang="zh-TW" altLang="en-US"/>
          </a:p>
        </p:txBody>
      </p:sp>
      <p:graphicFrame>
        <p:nvGraphicFramePr>
          <p:cNvPr id="5" name="資料庫圖表 4"/>
          <p:cNvGraphicFramePr/>
          <p:nvPr>
            <p:extLst>
              <p:ext uri="{D42A27DB-BD31-4B8C-83A1-F6EECF244321}">
                <p14:modId xmlns:p14="http://schemas.microsoft.com/office/powerpoint/2010/main" val="2314496987"/>
              </p:ext>
            </p:extLst>
          </p:nvPr>
        </p:nvGraphicFramePr>
        <p:xfrm>
          <a:off x="1520760" y="2199297"/>
          <a:ext cx="2509701" cy="2566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雲朵形圖說文字 7"/>
          <p:cNvSpPr/>
          <p:nvPr/>
        </p:nvSpPr>
        <p:spPr>
          <a:xfrm>
            <a:off x="3659563" y="2077946"/>
            <a:ext cx="2212184" cy="921648"/>
          </a:xfrm>
          <a:prstGeom prst="cloudCallout">
            <a:avLst>
              <a:gd name="adj1" fmla="val -63881"/>
              <a:gd name="adj2" fmla="val 41134"/>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400" dirty="0"/>
          </a:p>
        </p:txBody>
      </p:sp>
      <p:sp>
        <p:nvSpPr>
          <p:cNvPr id="9" name="文字方塊 8"/>
          <p:cNvSpPr txBox="1"/>
          <p:nvPr/>
        </p:nvSpPr>
        <p:spPr>
          <a:xfrm>
            <a:off x="3859540" y="2192049"/>
            <a:ext cx="1800493" cy="646331"/>
          </a:xfrm>
          <a:prstGeom prst="rect">
            <a:avLst/>
          </a:prstGeom>
          <a:noFill/>
        </p:spPr>
        <p:txBody>
          <a:bodyPr wrap="none" rtlCol="0">
            <a:spAutoFit/>
          </a:bodyPr>
          <a:lstStyle/>
          <a:p>
            <a:pPr algn="ctr"/>
            <a:r>
              <a:rPr lang="zh-TW" altLang="en-US" dirty="0"/>
              <a:t>於行政訴訟時，</a:t>
            </a:r>
            <a:endParaRPr lang="en-US" altLang="zh-TW" dirty="0"/>
          </a:p>
          <a:p>
            <a:pPr algn="ctr"/>
            <a:r>
              <a:rPr lang="zh-TW" altLang="en-US" dirty="0"/>
              <a:t>稱權利基礎規範</a:t>
            </a:r>
          </a:p>
        </p:txBody>
      </p:sp>
      <p:graphicFrame>
        <p:nvGraphicFramePr>
          <p:cNvPr id="10" name="資料庫圖表 9"/>
          <p:cNvGraphicFramePr/>
          <p:nvPr>
            <p:extLst>
              <p:ext uri="{D42A27DB-BD31-4B8C-83A1-F6EECF244321}">
                <p14:modId xmlns:p14="http://schemas.microsoft.com/office/powerpoint/2010/main" val="115666999"/>
              </p:ext>
            </p:extLst>
          </p:nvPr>
        </p:nvGraphicFramePr>
        <p:xfrm>
          <a:off x="6600541" y="1494367"/>
          <a:ext cx="3348000" cy="38692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1" name="雲朵形圖說文字 10"/>
          <p:cNvSpPr/>
          <p:nvPr/>
        </p:nvSpPr>
        <p:spPr>
          <a:xfrm>
            <a:off x="9739024" y="3844007"/>
            <a:ext cx="2212184" cy="921648"/>
          </a:xfrm>
          <a:prstGeom prst="cloudCallout">
            <a:avLst>
              <a:gd name="adj1" fmla="val -30905"/>
              <a:gd name="adj2" fmla="val -82605"/>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sz="1400" dirty="0"/>
          </a:p>
        </p:txBody>
      </p:sp>
      <p:sp>
        <p:nvSpPr>
          <p:cNvPr id="12" name="文字方塊 11"/>
          <p:cNvSpPr txBox="1"/>
          <p:nvPr/>
        </p:nvSpPr>
        <p:spPr>
          <a:xfrm>
            <a:off x="9939001" y="3958110"/>
            <a:ext cx="1800493" cy="646331"/>
          </a:xfrm>
          <a:prstGeom prst="rect">
            <a:avLst/>
          </a:prstGeom>
          <a:noFill/>
        </p:spPr>
        <p:txBody>
          <a:bodyPr wrap="none" rtlCol="0">
            <a:spAutoFit/>
          </a:bodyPr>
          <a:lstStyle/>
          <a:p>
            <a:pPr algn="ctr"/>
            <a:r>
              <a:rPr lang="zh-TW" altLang="en-US" dirty="0"/>
              <a:t>於行政訴訟時，</a:t>
            </a:r>
            <a:endParaRPr lang="en-US" altLang="zh-TW" dirty="0"/>
          </a:p>
          <a:p>
            <a:pPr algn="ctr"/>
            <a:r>
              <a:rPr lang="zh-TW" altLang="en-US" dirty="0"/>
              <a:t>稱權利對立規範</a:t>
            </a:r>
          </a:p>
        </p:txBody>
      </p:sp>
      <p:sp>
        <p:nvSpPr>
          <p:cNvPr id="14" name="矩形 13"/>
          <p:cNvSpPr/>
          <p:nvPr/>
        </p:nvSpPr>
        <p:spPr>
          <a:xfrm>
            <a:off x="6482993" y="2199297"/>
            <a:ext cx="3585681" cy="1485728"/>
          </a:xfrm>
          <a:prstGeom prst="rect">
            <a:avLst/>
          </a:prstGeom>
          <a:noFill/>
          <a:ln w="31750">
            <a:solidFill>
              <a:schemeClr val="accent1">
                <a:shade val="50000"/>
                <a:alpha val="7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8485703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支配領域說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當事人如就裁判基礎事實之查明，依法應予協力，而不盡其協力義務，致事實真相無法查明者，應由該當事人承擔事實不明的不利效果。因為負有協力義務之當事人較接近證據資料，比其他當事人容易取得、提出證據，若令其他當事人負擔舉證責任，將有違公平原則。</a:t>
            </a:r>
            <a:endParaRPr lang="en-US" altLang="zh-TW" dirty="0"/>
          </a:p>
          <a:p>
            <a:pPr lvl="1">
              <a:lnSpc>
                <a:spcPct val="100000"/>
              </a:lnSpc>
            </a:pPr>
            <a:r>
              <a:rPr lang="zh-TW" altLang="zh-TW" dirty="0"/>
              <a:t>如果當事人無協力義務，或已履行協力義務，而事實仍無法查明時，則應依照規範有利說，分配舉證責任之歸屬。</a:t>
            </a:r>
            <a:endParaRPr lang="en-US" altLang="zh-TW" dirty="0"/>
          </a:p>
          <a:p>
            <a:pPr lvl="1">
              <a:lnSpc>
                <a:spcPct val="100000"/>
              </a:lnSpc>
            </a:pPr>
            <a:r>
              <a:rPr lang="zh-TW" altLang="zh-TW" dirty="0"/>
              <a:t>最後如果依照支配領域說或規範有利說分配舉證責任，其結果顯然違反公平正義時，則應改依相關法律之目的及憲法之要求（平等原則、有效權利保護原則及法治國原則），決定舉證責任之分配</a:t>
            </a:r>
            <a:r>
              <a:rPr lang="zh-TW" altLang="en-US" dirty="0"/>
              <a:t>。</a:t>
            </a:r>
            <a:endParaRPr lang="zh-TW" altLang="en-US"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32</a:t>
            </a:fld>
            <a:endParaRPr lang="zh-TW" altLang="en-US"/>
          </a:p>
        </p:txBody>
      </p:sp>
    </p:spTree>
    <p:extLst>
      <p:ext uri="{BB962C8B-B14F-4D97-AF65-F5344CB8AC3E}">
        <p14:creationId xmlns:p14="http://schemas.microsoft.com/office/powerpoint/2010/main" val="2958158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權利限制、擴張區分說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人民自由遭受行政權侵害之情形，亦應受刑事訴訟上罪疑惟赦（或無罪推定原則）之支配，亦即在請求撤銷限制人民自由、課予人民義務之行政處分之訴訟上，行政機關就其行為之適法性，應負擔舉證責任</a:t>
            </a:r>
            <a:r>
              <a:rPr lang="zh-TW" altLang="en-US" dirty="0"/>
              <a:t>。</a:t>
            </a:r>
            <a:endParaRPr lang="en-US" altLang="zh-TW" dirty="0"/>
          </a:p>
          <a:p>
            <a:pPr lvl="1">
              <a:lnSpc>
                <a:spcPct val="100000"/>
              </a:lnSpc>
            </a:pPr>
            <a:r>
              <a:rPr lang="zh-TW" altLang="zh-TW" dirty="0"/>
              <a:t>人民對於國家，請求擴張自己之權利領域、利益領域之情形，原告就其請求權之基礎事實，負擔舉證責任</a:t>
            </a:r>
            <a:r>
              <a:rPr lang="zh-TW" altLang="en-US" dirty="0"/>
              <a:t>。</a:t>
            </a:r>
            <a:endParaRPr lang="en-US" altLang="zh-TW" dirty="0"/>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33</a:t>
            </a:fld>
            <a:endParaRPr lang="zh-TW" altLang="en-US"/>
          </a:p>
        </p:txBody>
      </p:sp>
    </p:spTree>
    <p:extLst>
      <p:ext uri="{BB962C8B-B14F-4D97-AF65-F5344CB8AC3E}">
        <p14:creationId xmlns:p14="http://schemas.microsoft.com/office/powerpoint/2010/main" val="7304854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行政訴訟舉證責任分配理論</a:t>
            </a:r>
            <a:r>
              <a:rPr lang="en-US" altLang="zh-TW" dirty="0">
                <a:latin typeface="+mn-ea"/>
              </a:rPr>
              <a:t>——</a:t>
            </a:r>
            <a:r>
              <a:rPr lang="zh-TW" altLang="en-US" dirty="0">
                <a:latin typeface="+mn-ea"/>
              </a:rPr>
              <a:t>個別檢討說</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zh-TW" dirty="0"/>
              <a:t>舉證責任之分配，應就具體事件，檢討當事人間之公平、事件之性質、關於事物舉證之難易等因素，以判斷應由何當事人負擔不利益。</a:t>
            </a:r>
            <a:endParaRPr lang="en-US" altLang="zh-TW" dirty="0"/>
          </a:p>
          <a:p>
            <a:pPr lvl="1">
              <a:lnSpc>
                <a:spcPct val="100000"/>
              </a:lnSpc>
            </a:pPr>
            <a:r>
              <a:rPr lang="zh-TW" altLang="zh-TW" dirty="0"/>
              <a:t>行政訴訟之裁判，乃在追求具體個案之公平判斷，關於不能查明之事實，其危險負擔之分配，仍應委由直接審查該事件之法官，就該具體事件，依事件所應適用法律之精神、訴訟種類之性質、不能</a:t>
            </a:r>
            <a:r>
              <a:rPr lang="zh-TW" altLang="en-US" dirty="0"/>
              <a:t>查</a:t>
            </a:r>
            <a:r>
              <a:rPr lang="zh-TW" altLang="zh-TW" dirty="0"/>
              <a:t>明之事實舉證之難易度、事件之性質（授益處分、負擔處分）等因素，依利益衡量原則，為公平之衡量以為決定，才不致因堅守某一學說，削足適履，反遭致不公平</a:t>
            </a:r>
            <a:r>
              <a:rPr lang="zh-TW" altLang="en-US" dirty="0"/>
              <a:t>。</a:t>
            </a:r>
            <a:endParaRPr lang="en-US" altLang="zh-TW" dirty="0">
              <a:latin typeface="+mn-ea"/>
            </a:endParaRPr>
          </a:p>
          <a:p>
            <a:endParaRPr lang="en-US" altLang="zh-TW" sz="1000"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34</a:t>
            </a:fld>
            <a:endParaRPr lang="zh-TW" altLang="en-US"/>
          </a:p>
        </p:txBody>
      </p:sp>
    </p:spTree>
    <p:extLst>
      <p:ext uri="{BB962C8B-B14F-4D97-AF65-F5344CB8AC3E}">
        <p14:creationId xmlns:p14="http://schemas.microsoft.com/office/powerpoint/2010/main" val="19366406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舉證責任分配的標準</a:t>
            </a:r>
            <a:endParaRPr lang="en-US" altLang="zh-TW" dirty="0"/>
          </a:p>
        </p:txBody>
      </p:sp>
      <p:sp>
        <p:nvSpPr>
          <p:cNvPr id="3" name="文字版面配置區 2"/>
          <p:cNvSpPr>
            <a:spLocks noGrp="1"/>
          </p:cNvSpPr>
          <p:nvPr>
            <p:ph idx="1"/>
          </p:nvPr>
        </p:nvSpPr>
        <p:spPr/>
        <p:txBody>
          <a:bodyPr>
            <a:normAutofit/>
          </a:bodyPr>
          <a:lstStyle/>
          <a:p>
            <a:pPr>
              <a:lnSpc>
                <a:spcPct val="100000"/>
              </a:lnSpc>
            </a:pPr>
            <a:r>
              <a:rPr lang="zh-TW" altLang="en-US" dirty="0">
                <a:latin typeface="+mn-ea"/>
              </a:rPr>
              <a:t>稅務訴訟舉證責任分配理論</a:t>
            </a:r>
            <a:endParaRPr lang="en-US" altLang="zh-TW" dirty="0">
              <a:latin typeface="+mn-ea"/>
            </a:endParaRPr>
          </a:p>
          <a:p>
            <a:pPr>
              <a:lnSpc>
                <a:spcPct val="100000"/>
              </a:lnSpc>
            </a:pPr>
            <a:endParaRPr lang="en-US" altLang="zh-TW" sz="1000" dirty="0">
              <a:latin typeface="+mn-ea"/>
            </a:endParaRPr>
          </a:p>
          <a:p>
            <a:pPr lvl="1">
              <a:lnSpc>
                <a:spcPct val="100000"/>
              </a:lnSpc>
            </a:pPr>
            <a:r>
              <a:rPr lang="zh-TW" altLang="en-US" dirty="0">
                <a:latin typeface="+mn-ea"/>
              </a:rPr>
              <a:t>稅法為行政法之一部，稅務訴訟乃行政訴訟的一環，其客觀舉證責任分配理論乃一脈相承，</a:t>
            </a:r>
            <a:r>
              <a:rPr lang="zh-TW" altLang="en-US" b="1" dirty="0">
                <a:latin typeface="+mn-ea"/>
              </a:rPr>
              <a:t>通說原則上亦採規範有利說（或謂法律要件分類說）</a:t>
            </a:r>
            <a:r>
              <a:rPr lang="zh-TW" altLang="en-US" dirty="0">
                <a:latin typeface="+mn-ea"/>
              </a:rPr>
              <a:t>，即準用民事訴訟法第</a:t>
            </a:r>
            <a:r>
              <a:rPr lang="en-US" altLang="zh-TW" dirty="0">
                <a:latin typeface="+mn-ea"/>
              </a:rPr>
              <a:t>277</a:t>
            </a:r>
            <a:r>
              <a:rPr lang="zh-TW" altLang="en-US" dirty="0">
                <a:latin typeface="+mn-ea"/>
              </a:rPr>
              <a:t>條規定，當事人應就稅法規範中對其有利的要件事實，負擔客觀舉證責任，於該要件事實調查結果陷於存否不明時，由該當事人承受其不利益，即發生與該要件事實不存在相同的法律效果。</a:t>
            </a:r>
            <a:endParaRPr lang="en-US" altLang="zh-TW" dirty="0">
              <a:latin typeface="+mn-ea"/>
            </a:endParaRPr>
          </a:p>
          <a:p>
            <a:pPr lvl="1">
              <a:lnSpc>
                <a:spcPct val="100000"/>
              </a:lnSpc>
            </a:pPr>
            <a:r>
              <a:rPr lang="zh-TW" altLang="en-US" dirty="0">
                <a:latin typeface="+mn-ea"/>
              </a:rPr>
              <a:t>稅捐稽徵法第</a:t>
            </a:r>
            <a:r>
              <a:rPr lang="en-US" altLang="zh-TW" dirty="0">
                <a:latin typeface="+mn-ea"/>
              </a:rPr>
              <a:t>12</a:t>
            </a:r>
            <a:r>
              <a:rPr lang="zh-TW" altLang="en-US" dirty="0">
                <a:latin typeface="+mn-ea"/>
              </a:rPr>
              <a:t>條之</a:t>
            </a:r>
            <a:r>
              <a:rPr lang="en-US" altLang="zh-TW" dirty="0">
                <a:latin typeface="+mn-ea"/>
              </a:rPr>
              <a:t>1</a:t>
            </a:r>
            <a:r>
              <a:rPr lang="zh-TW" altLang="en-US" dirty="0">
                <a:latin typeface="+mn-ea"/>
              </a:rPr>
              <a:t>第</a:t>
            </a:r>
            <a:r>
              <a:rPr lang="en-US" altLang="zh-TW" dirty="0">
                <a:latin typeface="+mn-ea"/>
              </a:rPr>
              <a:t>4</a:t>
            </a:r>
            <a:r>
              <a:rPr lang="zh-TW" altLang="en-US" dirty="0">
                <a:latin typeface="+mn-ea"/>
              </a:rPr>
              <a:t>項規定：「前項租稅規避及第二項課徵租稅構成要件事實之認定，稅捐稽徵機關就其事實有舉證之責任。」</a:t>
            </a:r>
            <a:r>
              <a:rPr lang="en-US" altLang="zh-TW" dirty="0">
                <a:latin typeface="+mn-ea"/>
              </a:rPr>
              <a:t>(110</a:t>
            </a:r>
            <a:r>
              <a:rPr lang="zh-TW" altLang="en-US" dirty="0">
                <a:latin typeface="+mn-ea"/>
              </a:rPr>
              <a:t>年</a:t>
            </a:r>
            <a:r>
              <a:rPr lang="en-US" altLang="zh-TW" dirty="0">
                <a:latin typeface="+mn-ea"/>
              </a:rPr>
              <a:t>12</a:t>
            </a:r>
            <a:r>
              <a:rPr lang="zh-TW" altLang="en-US" dirty="0">
                <a:latin typeface="+mn-ea"/>
              </a:rPr>
              <a:t>月</a:t>
            </a:r>
            <a:r>
              <a:rPr lang="en-US" altLang="zh-TW" dirty="0">
                <a:latin typeface="+mn-ea"/>
              </a:rPr>
              <a:t>17</a:t>
            </a:r>
            <a:r>
              <a:rPr lang="zh-TW" altLang="en-US" dirty="0">
                <a:latin typeface="+mn-ea"/>
              </a:rPr>
              <a:t>日修正公布刪除</a:t>
            </a:r>
            <a:r>
              <a:rPr lang="en-US" altLang="zh-TW" dirty="0">
                <a:latin typeface="+mn-ea"/>
              </a:rPr>
              <a:t>)</a:t>
            </a:r>
          </a:p>
          <a:p>
            <a:pPr lvl="1">
              <a:lnSpc>
                <a:spcPct val="100000"/>
              </a:lnSpc>
            </a:pPr>
            <a:r>
              <a:rPr lang="zh-TW" altLang="en-US" dirty="0">
                <a:latin typeface="+mn-ea"/>
              </a:rPr>
              <a:t>納稅者權利保護法第</a:t>
            </a:r>
            <a:r>
              <a:rPr lang="en-US" altLang="zh-TW" dirty="0">
                <a:latin typeface="+mn-ea"/>
              </a:rPr>
              <a:t>7</a:t>
            </a:r>
            <a:r>
              <a:rPr lang="zh-TW" altLang="en-US" dirty="0">
                <a:latin typeface="+mn-ea"/>
              </a:rPr>
              <a:t>條第</a:t>
            </a:r>
            <a:r>
              <a:rPr lang="en-US" altLang="zh-TW" dirty="0">
                <a:latin typeface="+mn-ea"/>
              </a:rPr>
              <a:t>4</a:t>
            </a:r>
            <a:r>
              <a:rPr lang="zh-TW" altLang="en-US" dirty="0">
                <a:latin typeface="+mn-ea"/>
              </a:rPr>
              <a:t>項規定：「前項租稅規避及第二項課徵租稅構成要件事實之認定，稅捐稽徵機關就其事實有舉證之責任。」</a:t>
            </a:r>
            <a:endParaRPr lang="en-US" altLang="zh-TW" dirty="0">
              <a:latin typeface="+mn-ea"/>
            </a:endParaRPr>
          </a:p>
          <a:p>
            <a:pPr lvl="1">
              <a:lnSpc>
                <a:spcPct val="100000"/>
              </a:lnSpc>
            </a:pPr>
            <a:r>
              <a:rPr lang="zh-TW" altLang="en-US" dirty="0">
                <a:latin typeface="+mn-ea"/>
              </a:rPr>
              <a:t>納稅者權利保護法第</a:t>
            </a:r>
            <a:r>
              <a:rPr lang="en-US" altLang="zh-TW" dirty="0">
                <a:latin typeface="+mn-ea"/>
              </a:rPr>
              <a:t>11</a:t>
            </a:r>
            <a:r>
              <a:rPr lang="zh-TW" altLang="en-US" dirty="0">
                <a:latin typeface="+mn-ea"/>
              </a:rPr>
              <a:t>條第</a:t>
            </a:r>
            <a:r>
              <a:rPr lang="en-US" altLang="zh-TW" dirty="0">
                <a:latin typeface="+mn-ea"/>
              </a:rPr>
              <a:t>2</a:t>
            </a:r>
            <a:r>
              <a:rPr lang="zh-TW" altLang="en-US" dirty="0">
                <a:latin typeface="+mn-ea"/>
              </a:rPr>
              <a:t>項規定：「稅捐稽徵機關就課稅或處罰之要件事實，除法律別有明文規定者外，負證明責任。」</a:t>
            </a:r>
            <a:endParaRPr lang="en-US" altLang="zh-TW" dirty="0">
              <a:latin typeface="+mn-ea"/>
            </a:endParaRPr>
          </a:p>
        </p:txBody>
      </p:sp>
      <p:sp>
        <p:nvSpPr>
          <p:cNvPr id="7" name="投影片編號版面配置區 6"/>
          <p:cNvSpPr>
            <a:spLocks noGrp="1"/>
          </p:cNvSpPr>
          <p:nvPr>
            <p:ph type="sldNum" sz="quarter" idx="12"/>
          </p:nvPr>
        </p:nvSpPr>
        <p:spPr/>
        <p:txBody>
          <a:bodyPr/>
          <a:lstStyle/>
          <a:p>
            <a:fld id="{5EC6E32A-7459-448E-9A7A-1D3E04D07DA7}" type="slidenum">
              <a:rPr lang="zh-TW" altLang="en-US" smtClean="0"/>
              <a:pPr/>
              <a:t>35</a:t>
            </a:fld>
            <a:endParaRPr lang="zh-TW" altLang="en-US"/>
          </a:p>
        </p:txBody>
      </p:sp>
    </p:spTree>
    <p:extLst>
      <p:ext uri="{BB962C8B-B14F-4D97-AF65-F5344CB8AC3E}">
        <p14:creationId xmlns:p14="http://schemas.microsoft.com/office/powerpoint/2010/main" val="1679281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客觀舉證責任分配之效果</a:t>
            </a:r>
          </a:p>
        </p:txBody>
      </p:sp>
      <p:sp>
        <p:nvSpPr>
          <p:cNvPr id="3" name="內容版面配置區 2"/>
          <p:cNvSpPr>
            <a:spLocks noGrp="1"/>
          </p:cNvSpPr>
          <p:nvPr>
            <p:ph idx="1"/>
          </p:nvPr>
        </p:nvSpPr>
        <p:spPr/>
        <p:txBody>
          <a:bodyPr>
            <a:normAutofit/>
          </a:bodyPr>
          <a:lstStyle/>
          <a:p>
            <a:pPr hangingPunct="0">
              <a:lnSpc>
                <a:spcPct val="100000"/>
              </a:lnSpc>
            </a:pPr>
            <a:r>
              <a:rPr lang="zh-TW" altLang="zh-TW" sz="2000" dirty="0"/>
              <a:t>客觀舉證責任的分配規則，即是要解決要件事實不明時，如何適用法律，決定其不利益法律效果歸屬之問題；且事實不明並非事實確定不存在，故不能直接認定事實不存在，僅是假定（或擬制）當事人主張的要件事實不存在，使發生與要件事實不存在相同的法律效果。如果要件事實的本體已經證明存在，僅係其具體的存在情形不明，則僅能假定該具體情形不存在，而不能完全否定其所涉及之要件事實本體之存在，否則無異因噎廢食、因小失大，有違比例原則，此時即應依職權核定或酌定其具體情形。</a:t>
            </a:r>
            <a:endParaRPr lang="en-US" altLang="zh-TW" sz="2000" dirty="0"/>
          </a:p>
          <a:p>
            <a:pPr hangingPunct="0">
              <a:lnSpc>
                <a:spcPct val="100000"/>
              </a:lnSpc>
            </a:pPr>
            <a:r>
              <a:rPr lang="zh-TW" altLang="en-US" sz="2000" dirty="0"/>
              <a:t>在稅務行政事件，由於營利事業所得的產生，經驗法則上必然會有成本費用的支出或消耗（例如銷貨必有製造成本或進貨支出，持有固定資產必然折舊），本年度收入減除成本費用、損失及稅捐後之純益額，始為課稅所得額（所得稅法第</a:t>
            </a:r>
            <a:r>
              <a:rPr lang="en-US" altLang="zh-TW" sz="2000" dirty="0"/>
              <a:t>24</a:t>
            </a:r>
            <a:r>
              <a:rPr lang="zh-TW" altLang="en-US" sz="2000" dirty="0"/>
              <a:t>條第</a:t>
            </a:r>
            <a:r>
              <a:rPr lang="en-US" altLang="zh-TW" sz="2000" dirty="0"/>
              <a:t>1</a:t>
            </a:r>
            <a:r>
              <a:rPr lang="zh-TW" altLang="en-US" sz="2000" dirty="0"/>
              <a:t>項前段參照），則於收入已知的情形下，納稅義務人不能（或協力不足）證明其主張的稅捐消極事項的具體金額（成本費用多少）時，應由稽徵機關依職權加以推計；或於出售貨物、勞務或進口貨物的種類及數量確定時，稽徵機關如不能查明稅捐積極事項的具體金額（單價或收入多少），亦得依職權加以核算，而非對該事項的本體全部予以否定。</a:t>
            </a:r>
            <a:endParaRPr lang="en-US" altLang="zh-TW" sz="2000" dirty="0"/>
          </a:p>
          <a:p>
            <a:pPr hangingPunct="0">
              <a:lnSpc>
                <a:spcPct val="100000"/>
              </a:lnSpc>
            </a:pPr>
            <a:r>
              <a:rPr lang="zh-TW" altLang="en-US" sz="2000" dirty="0"/>
              <a:t>行政訴訟法第</a:t>
            </a:r>
            <a:r>
              <a:rPr lang="en-US" altLang="zh-TW" sz="2000" dirty="0"/>
              <a:t>189</a:t>
            </a:r>
            <a:r>
              <a:rPr lang="zh-TW" altLang="en-US" sz="2000" dirty="0"/>
              <a:t>條第</a:t>
            </a:r>
            <a:r>
              <a:rPr lang="en-US" altLang="zh-TW" sz="2000" dirty="0"/>
              <a:t>2</a:t>
            </a:r>
            <a:r>
              <a:rPr lang="zh-TW" altLang="en-US" sz="2000" dirty="0"/>
              <a:t>項「當事人已證明受有損害而不能證明其數額或證明顯有重大困難者，法院應審酌一切情況，依所得心證定其數額。」</a:t>
            </a:r>
          </a:p>
          <a:p>
            <a:pPr hangingPunct="0">
              <a:lnSpc>
                <a:spcPct val="100000"/>
              </a:lnSpc>
            </a:pP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36</a:t>
            </a:fld>
            <a:endParaRPr lang="zh-TW" altLang="en-US" dirty="0"/>
          </a:p>
        </p:txBody>
      </p:sp>
    </p:spTree>
    <p:extLst>
      <p:ext uri="{BB962C8B-B14F-4D97-AF65-F5344CB8AC3E}">
        <p14:creationId xmlns:p14="http://schemas.microsoft.com/office/powerpoint/2010/main" val="1003595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zh-TW" dirty="0"/>
              <a:t>從主觀舉證責任的角度立論</a:t>
            </a:r>
            <a:endParaRPr lang="en-US" altLang="zh-TW" dirty="0"/>
          </a:p>
          <a:p>
            <a:pPr hangingPunct="0">
              <a:lnSpc>
                <a:spcPct val="100000"/>
              </a:lnSpc>
            </a:pPr>
            <a:endParaRPr lang="en-US" altLang="zh-TW" sz="1000" dirty="0"/>
          </a:p>
          <a:p>
            <a:pPr lvl="1" hangingPunct="0">
              <a:lnSpc>
                <a:spcPct val="100000"/>
              </a:lnSpc>
            </a:pPr>
            <a:r>
              <a:rPr lang="zh-TW" altLang="zh-TW" dirty="0"/>
              <a:t>本證係指當事人就其負有主張及舉證責任之事實所提出之證據方法，就一般給付訴訟而言，原告就其請求所依據的原因事實或被告反對該請求所抗辯的原因事實，需提出本證，以積極的使法院確信其主張事實之存在；就稅務撤銷訴訟而言，關於課稅或處罰要件事實，基於依法行政及規範有利原則，應由稽徵機關負擔提出本證的舉證責任，至於減稅或免稅有關事由，則應由主張此有利事實的納稅義務人負擔提出本證的舉證責任</a:t>
            </a:r>
            <a:r>
              <a:rPr lang="zh-TW" altLang="en-US" dirty="0"/>
              <a:t>。</a:t>
            </a:r>
            <a:endParaRPr lang="en-US" altLang="zh-TW" dirty="0"/>
          </a:p>
          <a:p>
            <a:pPr lvl="1" hangingPunct="0">
              <a:lnSpc>
                <a:spcPct val="100000"/>
              </a:lnSpc>
            </a:pPr>
            <a:r>
              <a:rPr lang="zh-TW" altLang="en-US" dirty="0"/>
              <a:t>反證係指當事人為否認本證所欲證明之事實所提出之證據，亦即當事人為反對他造主張之事實，而主張相反的事實，為證明相反的事實而提出的證據，以妨礙法院對於本證形成確信，使他造主張之事實陷於真偽不明的狀態，或使法院確信其不存在。</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37</a:t>
            </a:fld>
            <a:endParaRPr lang="zh-TW" altLang="en-US" dirty="0"/>
          </a:p>
        </p:txBody>
      </p:sp>
    </p:spTree>
    <p:extLst>
      <p:ext uri="{BB962C8B-B14F-4D97-AF65-F5344CB8AC3E}">
        <p14:creationId xmlns:p14="http://schemas.microsoft.com/office/powerpoint/2010/main" val="27966945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en-US" sz="2400" dirty="0"/>
              <a:t>區分實益</a:t>
            </a:r>
            <a:endParaRPr lang="en-US" altLang="zh-TW" sz="2400" dirty="0"/>
          </a:p>
          <a:p>
            <a:pPr hangingPunct="0">
              <a:lnSpc>
                <a:spcPct val="100000"/>
              </a:lnSpc>
            </a:pPr>
            <a:endParaRPr lang="en-US" altLang="zh-TW" sz="1000" dirty="0"/>
          </a:p>
          <a:p>
            <a:pPr lvl="1" hangingPunct="0">
              <a:lnSpc>
                <a:spcPct val="100000"/>
              </a:lnSpc>
            </a:pPr>
            <a:r>
              <a:rPr lang="zh-TW" altLang="zh-TW" dirty="0"/>
              <a:t>本證必須使法院之心證達到完全確信之程度，始可謂其已盡舉證之責，若未能達到完全確信之程度，事實關係即陷於真偽不明之狀態，則法院仍應認定該待證事實為不實，其不利益仍歸於應舉本證的當事人</a:t>
            </a:r>
            <a:r>
              <a:rPr lang="zh-TW" altLang="en-US" dirty="0"/>
              <a:t>。</a:t>
            </a:r>
            <a:endParaRPr lang="en-US" altLang="zh-TW" dirty="0"/>
          </a:p>
          <a:p>
            <a:pPr lvl="1" hangingPunct="0">
              <a:lnSpc>
                <a:spcPct val="100000"/>
              </a:lnSpc>
            </a:pPr>
            <a:r>
              <a:rPr lang="zh-TW" altLang="zh-TW" dirty="0"/>
              <a:t>反證之目的在推翻或削弱本證的證明力，防止法院對於本證形成確信，故只要使法院對於本證的心證未達到確信的程度，其待證事項就陷於真偽不明的狀態，即可達到其舉證之目的，其不利益歸屬應舉本證的當事人；如果反證的證據力強到足以使法院確信待證事實不存在，更係推翻本證的證明力，其不利益自亦歸屬應舉本證的當事人。</a:t>
            </a:r>
            <a:endParaRPr lang="en-US" altLang="zh-TW" dirty="0"/>
          </a:p>
          <a:p>
            <a:pPr lvl="1"/>
            <a:endParaRPr lang="zh-TW" altLang="en-US"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38</a:t>
            </a:fld>
            <a:endParaRPr lang="zh-TW" altLang="en-US" dirty="0"/>
          </a:p>
        </p:txBody>
      </p:sp>
    </p:spTree>
    <p:extLst>
      <p:ext uri="{BB962C8B-B14F-4D97-AF65-F5344CB8AC3E}">
        <p14:creationId xmlns:p14="http://schemas.microsoft.com/office/powerpoint/2010/main" val="2317896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a:lnSpc>
                <a:spcPct val="100000"/>
              </a:lnSpc>
            </a:pPr>
            <a:r>
              <a:rPr lang="zh-TW" altLang="en-US" dirty="0"/>
              <a:t>因抗辯事實而提出證據</a:t>
            </a:r>
            <a:r>
              <a:rPr lang="en-US" altLang="zh-TW" dirty="0"/>
              <a:t>VS</a:t>
            </a:r>
            <a:r>
              <a:rPr lang="zh-TW" altLang="en-US" dirty="0"/>
              <a:t>反證</a:t>
            </a:r>
            <a:endParaRPr lang="en-US" altLang="zh-TW" dirty="0"/>
          </a:p>
          <a:p>
            <a:pPr>
              <a:lnSpc>
                <a:spcPct val="100000"/>
              </a:lnSpc>
            </a:pPr>
            <a:endParaRPr lang="en-US" altLang="zh-TW" sz="1000" dirty="0"/>
          </a:p>
          <a:p>
            <a:pPr lvl="1">
              <a:lnSpc>
                <a:spcPct val="100000"/>
              </a:lnSpc>
            </a:pPr>
            <a:r>
              <a:rPr lang="zh-TW" altLang="en-US" dirty="0"/>
              <a:t>因抗辯事實而提出證據</a:t>
            </a:r>
            <a:r>
              <a:rPr lang="zh-TW" altLang="zh-TW" dirty="0"/>
              <a:t>通常係不爭執他造主張的事實，或於他造主張的事實已獲得證明後，另外提出新的事實以阻止他造之請求或反對請求成立，故抗辯也是一種主張，對於抗辯之事實必須負舉證責任（提出本證），原告與被告依其情形，各有其主張與舉證責任</a:t>
            </a:r>
            <a:r>
              <a:rPr lang="zh-TW" altLang="en-US" dirty="0"/>
              <a:t>。</a:t>
            </a:r>
            <a:endParaRPr lang="en-US" altLang="zh-TW" dirty="0"/>
          </a:p>
          <a:p>
            <a:pPr lvl="1">
              <a:lnSpc>
                <a:spcPct val="100000"/>
              </a:lnSpc>
            </a:pPr>
            <a:r>
              <a:rPr lang="zh-TW" altLang="en-US" dirty="0"/>
              <a:t>釋例：原告已依營利事業所得稅查核準則（下稱查核準則）第</a:t>
            </a:r>
            <a:r>
              <a:rPr lang="en-US" altLang="zh-TW" dirty="0"/>
              <a:t>87</a:t>
            </a:r>
            <a:r>
              <a:rPr lang="zh-TW" altLang="en-US" dirty="0"/>
              <a:t>條第</a:t>
            </a:r>
            <a:r>
              <a:rPr lang="en-US" altLang="zh-TW" dirty="0"/>
              <a:t>4</a:t>
            </a:r>
            <a:r>
              <a:rPr lang="zh-TW" altLang="en-US" dirty="0"/>
              <a:t>款規定所要求之證據方法，證明權利金支出之真實性，符合查核準則第</a:t>
            </a:r>
            <a:r>
              <a:rPr lang="en-US" altLang="zh-TW" dirty="0"/>
              <a:t>87</a:t>
            </a:r>
            <a:r>
              <a:rPr lang="zh-TW" altLang="en-US" dirty="0"/>
              <a:t>條第</a:t>
            </a:r>
            <a:r>
              <a:rPr lang="en-US" altLang="zh-TW" dirty="0"/>
              <a:t>1</a:t>
            </a:r>
            <a:r>
              <a:rPr lang="zh-TW" altLang="en-US" dirty="0"/>
              <a:t>款前段之要件，本應承認該權利金費用得列為計算所得額之減項，但被告引用查核準則第</a:t>
            </a:r>
            <a:r>
              <a:rPr lang="en-US" altLang="zh-TW" dirty="0"/>
              <a:t>87</a:t>
            </a:r>
            <a:r>
              <a:rPr lang="zh-TW" altLang="en-US" dirty="0"/>
              <a:t>條第</a:t>
            </a:r>
            <a:r>
              <a:rPr lang="en-US" altLang="zh-TW" dirty="0"/>
              <a:t>1</a:t>
            </a:r>
            <a:r>
              <a:rPr lang="zh-TW" altLang="en-US" dirty="0"/>
              <a:t>款但書之規定（即「但契約或其他相關證明文件約定金額，超出一般常規者，除經提出正當理由外，不予認定」），抗辯該權利金費用支出超出一般常規者，此項「權利金費用支出超出一般常規」之客觀舉證責任，即歸由被告負擔，而如果原告再抗辯該權利金費用支出有正當理由，則應對所謂正當理由負客觀舉證責任。</a:t>
            </a:r>
            <a:endParaRPr lang="en-US" altLang="zh-TW" dirty="0"/>
          </a:p>
          <a:p>
            <a:pPr lvl="1">
              <a:lnSpc>
                <a:spcPct val="100000"/>
              </a:lnSpc>
            </a:pPr>
            <a:r>
              <a:rPr lang="zh-TW" altLang="en-US" dirty="0"/>
              <a:t>反證係用以否認本證所欲證明之事實（即爭執該事實不存在），而使法院懷疑他造主張之事實是否存在，甚至相信其不存在。</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39</a:t>
            </a:fld>
            <a:endParaRPr lang="zh-TW" altLang="en-US" dirty="0"/>
          </a:p>
        </p:txBody>
      </p:sp>
    </p:spTree>
    <p:extLst>
      <p:ext uri="{BB962C8B-B14F-4D97-AF65-F5344CB8AC3E}">
        <p14:creationId xmlns:p14="http://schemas.microsoft.com/office/powerpoint/2010/main" val="3864361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稅務訴訟舉證責任</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15546834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本證與反證</a:t>
            </a:r>
          </a:p>
        </p:txBody>
      </p:sp>
      <p:sp>
        <p:nvSpPr>
          <p:cNvPr id="3" name="內容版面配置區 2"/>
          <p:cNvSpPr>
            <a:spLocks noGrp="1"/>
          </p:cNvSpPr>
          <p:nvPr>
            <p:ph idx="1"/>
          </p:nvPr>
        </p:nvSpPr>
        <p:spPr/>
        <p:txBody>
          <a:bodyPr>
            <a:normAutofit/>
          </a:bodyPr>
          <a:lstStyle/>
          <a:p>
            <a:pPr hangingPunct="0">
              <a:lnSpc>
                <a:spcPct val="100000"/>
              </a:lnSpc>
            </a:pPr>
            <a:r>
              <a:rPr lang="zh-TW" altLang="zh-TW" b="1" dirty="0"/>
              <a:t>雖然稅務訴訟原則上採職權探知主義，絕大部分無當事人主觀舉證責任之適用，邏輯上不生本證與反證的問題</a:t>
            </a:r>
            <a:r>
              <a:rPr lang="zh-TW" altLang="zh-TW" dirty="0"/>
              <a:t>，但實務上，法院在提示或調查證據的活動過程仍需區分本證與反證，迨最後審理階段，整理調查證據之結果時，對於累積的本證，必須檢視其是否足以證明要件事實的存在，亦即其證明力是否足以使要件事實存在的蓋然性達到真實確信的程度，而對於累積的反證，則僅須檢視其是否可以動搖本證的證明力，亦即其證明力是否足以防止法院對於本證的心證達到確信的程度，而使要件事實的存在陷於真偽不明，無庸達到足以使法院確信要件事實不存在的程度。且綜合檢視結果，認為要件事實存否不明，</a:t>
            </a:r>
            <a:r>
              <a:rPr lang="zh-TW" altLang="zh-TW" b="1" dirty="0"/>
              <a:t>法院仍須決定其不利益之歸屬（客觀舉證責任）時，係以該訴訟事件原應由哪一造當事人提出本證作為標準，故對於客觀舉證責任而言，仍有區分本證與反證的必要</a:t>
            </a:r>
            <a:r>
              <a:rPr lang="zh-TW" altLang="zh-TW" dirty="0"/>
              <a:t>。</a:t>
            </a:r>
          </a:p>
          <a:p>
            <a:pPr hangingPunct="0">
              <a:lnSpc>
                <a:spcPct val="100000"/>
              </a:lnSpc>
            </a:pPr>
            <a:endParaRPr lang="en-US" altLang="zh-TW" sz="22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40</a:t>
            </a:fld>
            <a:endParaRPr lang="zh-TW" altLang="en-US" dirty="0"/>
          </a:p>
        </p:txBody>
      </p:sp>
    </p:spTree>
    <p:extLst>
      <p:ext uri="{BB962C8B-B14F-4D97-AF65-F5344CB8AC3E}">
        <p14:creationId xmlns:p14="http://schemas.microsoft.com/office/powerpoint/2010/main" val="34596014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無責推定</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t>改制前行政法院</a:t>
            </a:r>
            <a:r>
              <a:rPr lang="en-US" altLang="zh-TW" dirty="0"/>
              <a:t>32</a:t>
            </a:r>
            <a:r>
              <a:rPr lang="zh-TW" altLang="en-US" dirty="0"/>
              <a:t>年判字第</a:t>
            </a:r>
            <a:r>
              <a:rPr lang="en-US" altLang="zh-TW" dirty="0"/>
              <a:t>16</a:t>
            </a:r>
            <a:r>
              <a:rPr lang="zh-TW" altLang="en-US" dirty="0"/>
              <a:t>號判例：「行政官署對於人民有所處罰，必須確實證明其違法之事實，倘所提出之證據自相矛盾不能確實證明違法事實之存在，其處罰即不能認為合法。」</a:t>
            </a:r>
            <a:endParaRPr lang="en-US" altLang="zh-TW" dirty="0"/>
          </a:p>
          <a:p>
            <a:pPr>
              <a:lnSpc>
                <a:spcPct val="100000"/>
              </a:lnSpc>
            </a:pPr>
            <a:r>
              <a:rPr lang="zh-TW" altLang="en-US" dirty="0"/>
              <a:t>改制前行政法院</a:t>
            </a:r>
            <a:r>
              <a:rPr lang="en-US" altLang="zh-TW" dirty="0"/>
              <a:t>39</a:t>
            </a:r>
            <a:r>
              <a:rPr lang="zh-TW" altLang="en-US" dirty="0"/>
              <a:t>年判字第</a:t>
            </a:r>
            <a:r>
              <a:rPr lang="en-US" altLang="zh-TW" dirty="0"/>
              <a:t>2</a:t>
            </a:r>
            <a:r>
              <a:rPr lang="zh-TW" altLang="en-US" dirty="0"/>
              <a:t>號判例：「</a:t>
            </a:r>
            <a:r>
              <a:rPr lang="en-US" altLang="zh-TW" dirty="0"/>
              <a:t>……</a:t>
            </a:r>
            <a:r>
              <a:rPr lang="zh-TW" altLang="en-US" dirty="0"/>
              <a:t>行政官署對於人民有所處罰，必須確實證明其違法之事實。倘不能確實證明違法事實之存在，其處罰即不能認為合法。」</a:t>
            </a:r>
            <a:endParaRPr lang="en-US" altLang="zh-TW" dirty="0"/>
          </a:p>
          <a:p>
            <a:pPr>
              <a:lnSpc>
                <a:spcPct val="100000"/>
              </a:lnSpc>
            </a:pPr>
            <a:r>
              <a:rPr lang="zh-TW" altLang="en-US" dirty="0"/>
              <a:t>改制前行政法院</a:t>
            </a:r>
            <a:r>
              <a:rPr lang="en-US" altLang="zh-TW" dirty="0"/>
              <a:t>62</a:t>
            </a:r>
            <a:r>
              <a:rPr lang="zh-TW" altLang="zh-TW" dirty="0"/>
              <a:t>年判字第</a:t>
            </a:r>
            <a:r>
              <a:rPr lang="en-US" altLang="zh-TW" dirty="0"/>
              <a:t>402</a:t>
            </a:r>
            <a:r>
              <a:rPr lang="zh-TW" altLang="zh-TW" dirty="0"/>
              <a:t>號判例：「事實之認定，應憑證據，為訴訟事件所適用之共通原則。行政罰之處罰，雖不以故意為要件，然其違法事實之認定，要不能僅憑片面之臆測，為裁判基礎。」</a:t>
            </a:r>
            <a:endParaRPr lang="en-US" altLang="zh-TW" dirty="0"/>
          </a:p>
          <a:p>
            <a:pPr>
              <a:lnSpc>
                <a:spcPct val="100000"/>
              </a:lnSpc>
            </a:pPr>
            <a:r>
              <a:rPr lang="zh-TW" altLang="en-US" dirty="0"/>
              <a:t>改制前行政法院</a:t>
            </a:r>
            <a:r>
              <a:rPr lang="en-US" altLang="zh-TW" dirty="0"/>
              <a:t>75</a:t>
            </a:r>
            <a:r>
              <a:rPr lang="zh-TW" altLang="zh-TW" dirty="0"/>
              <a:t>年判字第</a:t>
            </a:r>
            <a:r>
              <a:rPr lang="en-US" altLang="zh-TW" dirty="0"/>
              <a:t>309</a:t>
            </a:r>
            <a:r>
              <a:rPr lang="zh-TW" altLang="zh-TW" dirty="0"/>
              <a:t>號判例：「行政罰與刑罰之構成要件雖有不同，而刑事判決與行政處分，亦原可各自認定事實，惟認定事實須憑證據，倘無證據足資認定有堪以構成行政罰或刑罰要件之事實存在，即不得僅以推測之詞予人處罰，則為二者所應一致。」</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41</a:t>
            </a:fld>
            <a:endParaRPr lang="zh-TW" altLang="en-US" dirty="0"/>
          </a:p>
        </p:txBody>
      </p:sp>
    </p:spTree>
    <p:extLst>
      <p:ext uri="{BB962C8B-B14F-4D97-AF65-F5344CB8AC3E}">
        <p14:creationId xmlns:p14="http://schemas.microsoft.com/office/powerpoint/2010/main" val="18019667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無責推定</a:t>
            </a:r>
          </a:p>
        </p:txBody>
      </p:sp>
      <p:sp>
        <p:nvSpPr>
          <p:cNvPr id="3" name="內容版面配置區 2"/>
          <p:cNvSpPr>
            <a:spLocks noGrp="1"/>
          </p:cNvSpPr>
          <p:nvPr>
            <p:ph idx="1"/>
          </p:nvPr>
        </p:nvSpPr>
        <p:spPr/>
        <p:txBody>
          <a:bodyPr>
            <a:normAutofit lnSpcReduction="10000"/>
          </a:bodyPr>
          <a:lstStyle/>
          <a:p>
            <a:pPr>
              <a:lnSpc>
                <a:spcPct val="100000"/>
              </a:lnSpc>
            </a:pPr>
            <a:r>
              <a:rPr lang="zh-TW" altLang="en-US" dirty="0"/>
              <a:t>行政法院向來認為違反行政法上義務之處罰，應有「無責推定（無罪推</a:t>
            </a:r>
            <a:r>
              <a:rPr lang="zh-TW" altLang="en-US"/>
              <a:t>定</a:t>
            </a:r>
            <a:r>
              <a:rPr lang="en-US" altLang="zh-TW"/>
              <a:t>Unschuldvermutung/ Presumption of Innocence</a:t>
            </a:r>
            <a:r>
              <a:rPr lang="zh-TW" altLang="en-US" dirty="0"/>
              <a:t>）」原則之適用，行政機關對於違法行為事實的認定，必須依證據，即負有舉證責任，且證明程度必須達到「真實確信」，倘不能確實證明違法行為事實之存在，法院即應作有利行為人之認定（其處罰即不能認為合法），漏稅行政罰亦然。</a:t>
            </a:r>
            <a:endParaRPr lang="en-US" altLang="zh-TW" dirty="0"/>
          </a:p>
          <a:p>
            <a:pPr>
              <a:lnSpc>
                <a:spcPct val="100000"/>
              </a:lnSpc>
            </a:pPr>
            <a:r>
              <a:rPr lang="zh-TW" altLang="en-US" dirty="0"/>
              <a:t>釋例：最高行政法院</a:t>
            </a:r>
            <a:r>
              <a:rPr lang="en-US" altLang="zh-TW" dirty="0"/>
              <a:t>98</a:t>
            </a:r>
            <a:r>
              <a:rPr lang="zh-TW" altLang="en-US" dirty="0"/>
              <a:t>年</a:t>
            </a:r>
            <a:r>
              <a:rPr lang="en-US" altLang="zh-TW" dirty="0"/>
              <a:t>8</a:t>
            </a:r>
            <a:r>
              <a:rPr lang="zh-TW" altLang="en-US" dirty="0"/>
              <a:t>月份第</a:t>
            </a:r>
            <a:r>
              <a:rPr lang="en-US" altLang="zh-TW" dirty="0"/>
              <a:t>2</a:t>
            </a:r>
            <a:r>
              <a:rPr lang="zh-TW" altLang="en-US" dirty="0"/>
              <a:t>次庭長法官聯席會議決議引述</a:t>
            </a:r>
            <a:r>
              <a:rPr lang="en-US" altLang="zh-TW" dirty="0"/>
              <a:t>39</a:t>
            </a:r>
            <a:r>
              <a:rPr lang="zh-TW" altLang="en-US" dirty="0"/>
              <a:t>年判字第</a:t>
            </a:r>
            <a:r>
              <a:rPr lang="en-US" altLang="zh-TW" dirty="0"/>
              <a:t>2</a:t>
            </a:r>
            <a:r>
              <a:rPr lang="zh-TW" altLang="en-US" dirty="0"/>
              <a:t>號判例意旨，揭示「納稅義務人是否涉及對應申報課稅之所得額有漏報或短報情事，且對該漏報或短報情事有故意或過失，須由稽徵機關舉證證明後，始得依所得稅法第</a:t>
            </a:r>
            <a:r>
              <a:rPr lang="en-US" altLang="zh-TW" dirty="0"/>
              <a:t>110</a:t>
            </a:r>
            <a:r>
              <a:rPr lang="zh-TW" altLang="en-US" dirty="0"/>
              <a:t>條第</a:t>
            </a:r>
            <a:r>
              <a:rPr lang="en-US" altLang="zh-TW" dirty="0"/>
              <a:t>1</a:t>
            </a:r>
            <a:r>
              <a:rPr lang="zh-TW" altLang="en-US" dirty="0"/>
              <a:t>項規定，處以罰鍰。」</a:t>
            </a:r>
            <a:endParaRPr lang="en-US" altLang="zh-TW" dirty="0"/>
          </a:p>
          <a:p>
            <a:pPr>
              <a:lnSpc>
                <a:spcPct val="100000"/>
              </a:lnSpc>
            </a:pPr>
            <a:r>
              <a:rPr lang="zh-TW" altLang="en-US" dirty="0"/>
              <a:t>刑事訴訟法第</a:t>
            </a:r>
            <a:r>
              <a:rPr lang="en-US" altLang="zh-TW" dirty="0"/>
              <a:t>154</a:t>
            </a:r>
            <a:r>
              <a:rPr lang="zh-TW" altLang="en-US" dirty="0"/>
              <a:t>條（證據裁判主義）</a:t>
            </a:r>
          </a:p>
          <a:p>
            <a:pPr marL="0" indent="0">
              <a:lnSpc>
                <a:spcPct val="100000"/>
              </a:lnSpc>
              <a:buNone/>
            </a:pPr>
            <a:r>
              <a:rPr lang="zh-TW" altLang="en-US"/>
              <a:t>  被告</a:t>
            </a:r>
            <a:r>
              <a:rPr lang="zh-TW" altLang="en-US" dirty="0"/>
              <a:t>未經審判證明有罪確定前，推定其為無罪。</a:t>
            </a:r>
          </a:p>
          <a:p>
            <a:pPr marL="0" indent="0">
              <a:lnSpc>
                <a:spcPct val="100000"/>
              </a:lnSpc>
              <a:buNone/>
            </a:pPr>
            <a:r>
              <a:rPr lang="zh-TW" altLang="en-US"/>
              <a:t>  犯罪</a:t>
            </a:r>
            <a:r>
              <a:rPr lang="zh-TW" altLang="en-US" dirty="0"/>
              <a:t>事實應依證據認定之，無證據不得認定犯罪事實。</a:t>
            </a:r>
          </a:p>
          <a:p>
            <a:pPr>
              <a:lnSpc>
                <a:spcPct val="100000"/>
              </a:lnSpc>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42</a:t>
            </a:fld>
            <a:endParaRPr lang="zh-TW" altLang="en-US" dirty="0"/>
          </a:p>
        </p:txBody>
      </p:sp>
    </p:spTree>
    <p:extLst>
      <p:ext uri="{BB962C8B-B14F-4D97-AF65-F5344CB8AC3E}">
        <p14:creationId xmlns:p14="http://schemas.microsoft.com/office/powerpoint/2010/main" val="22832970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en-US" altLang="zh-TW" dirty="0"/>
              <a:t>《</a:t>
            </a:r>
            <a:r>
              <a:rPr lang="zh-TW" altLang="en-US" dirty="0"/>
              <a:t>尚書</a:t>
            </a:r>
            <a:r>
              <a:rPr lang="en-US" altLang="zh-TW" dirty="0"/>
              <a:t>》</a:t>
            </a:r>
          </a:p>
          <a:p>
            <a:pPr marL="0" indent="0" hangingPunct="0">
              <a:lnSpc>
                <a:spcPct val="100000"/>
              </a:lnSpc>
              <a:buNone/>
            </a:pPr>
            <a:endParaRPr lang="zh-TW" altLang="zh-TW" sz="1000" dirty="0"/>
          </a:p>
          <a:p>
            <a:pPr marL="274320" lvl="1" indent="0" hangingPunct="0">
              <a:lnSpc>
                <a:spcPct val="100000"/>
              </a:lnSpc>
              <a:buNone/>
            </a:pPr>
            <a:r>
              <a:rPr lang="zh-TW" altLang="en-US" dirty="0"/>
              <a:t>皋陶曰：「</a:t>
            </a:r>
            <a:r>
              <a:rPr lang="en-US" altLang="zh-TW" dirty="0"/>
              <a:t>……</a:t>
            </a:r>
            <a:r>
              <a:rPr lang="zh-TW" altLang="en-US" dirty="0"/>
              <a:t>宥過無大，刑故無小；罪疑惟輕，功疑惟重；與其殺不辜，寧失不經</a:t>
            </a:r>
            <a:r>
              <a:rPr lang="en-US" altLang="zh-TW" dirty="0"/>
              <a:t>……</a:t>
            </a:r>
            <a:r>
              <a:rPr lang="zh-TW" altLang="en-US" dirty="0"/>
              <a:t>」</a:t>
            </a:r>
            <a:endParaRPr lang="en-US" altLang="zh-TW" dirty="0"/>
          </a:p>
          <a:p>
            <a:pPr marL="274320" lvl="1" indent="0" hangingPunct="0">
              <a:lnSpc>
                <a:spcPct val="100000"/>
              </a:lnSpc>
              <a:buNone/>
            </a:pPr>
            <a:endParaRPr lang="en-US" altLang="zh-TW" sz="800" dirty="0"/>
          </a:p>
          <a:p>
            <a:pPr hangingPunct="0">
              <a:lnSpc>
                <a:spcPct val="100000"/>
              </a:lnSpc>
            </a:pPr>
            <a:r>
              <a:rPr lang="zh-TW" altLang="en-US" dirty="0"/>
              <a:t>蘇軾</a:t>
            </a:r>
            <a:r>
              <a:rPr lang="en-US" altLang="zh-TW" dirty="0"/>
              <a:t>《</a:t>
            </a:r>
            <a:r>
              <a:rPr lang="zh-TW" altLang="en-US" dirty="0"/>
              <a:t>刑賞忠厚之至論</a:t>
            </a:r>
            <a:r>
              <a:rPr lang="en-US" altLang="zh-TW" dirty="0"/>
              <a:t>》</a:t>
            </a:r>
          </a:p>
          <a:p>
            <a:pPr hangingPunct="0">
              <a:lnSpc>
                <a:spcPct val="100000"/>
              </a:lnSpc>
            </a:pPr>
            <a:endParaRPr lang="en-US" altLang="zh-TW" sz="800" dirty="0"/>
          </a:p>
          <a:p>
            <a:pPr marL="274320" lvl="1" indent="0" hangingPunct="0">
              <a:lnSpc>
                <a:spcPct val="100000"/>
              </a:lnSpc>
              <a:buNone/>
            </a:pPr>
            <a:r>
              <a:rPr lang="en-US" altLang="zh-TW" dirty="0"/>
              <a:t>……《</a:t>
            </a:r>
            <a:r>
              <a:rPr lang="zh-TW" altLang="en-US" dirty="0"/>
              <a:t>傳</a:t>
            </a:r>
            <a:r>
              <a:rPr lang="en-US" altLang="zh-TW" dirty="0"/>
              <a:t>》</a:t>
            </a:r>
            <a:r>
              <a:rPr lang="zh-TW" altLang="en-US" dirty="0"/>
              <a:t>曰：「賞疑從與，所以廣恩也；罰疑從去，所以慎刑也。」</a:t>
            </a:r>
            <a:r>
              <a:rPr lang="en-US" altLang="zh-TW" dirty="0"/>
              <a:t>……</a:t>
            </a:r>
          </a:p>
          <a:p>
            <a:pPr marL="274320" lvl="1" indent="0" hangingPunct="0">
              <a:lnSpc>
                <a:spcPct val="100000"/>
              </a:lnSpc>
              <a:buNone/>
            </a:pPr>
            <a:r>
              <a:rPr lang="en-US" altLang="zh-TW" dirty="0"/>
              <a:t>……《</a:t>
            </a:r>
            <a:r>
              <a:rPr lang="zh-TW" altLang="en-US" dirty="0"/>
              <a:t>書</a:t>
            </a:r>
            <a:r>
              <a:rPr lang="en-US" altLang="zh-TW" dirty="0"/>
              <a:t>》</a:t>
            </a:r>
            <a:r>
              <a:rPr lang="zh-TW" altLang="en-US" dirty="0"/>
              <a:t>曰：「罪疑惟輕，功疑惟重。與其殺不辜，寧失不經。」嗚呼，盡之矣。可以賞，可以無賞，賞之過乎仁；可以罰，可以無罰，罰之過乎義。過乎仁，不失爲君子；過乎義，則流而入於忍人。故仁可過也，義不可過也。</a:t>
            </a:r>
            <a:r>
              <a:rPr lang="en-US" altLang="zh-TW"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43</a:t>
            </a:fld>
            <a:endParaRPr lang="zh-TW" altLang="en-US" dirty="0"/>
          </a:p>
        </p:txBody>
      </p:sp>
    </p:spTree>
    <p:extLst>
      <p:ext uri="{BB962C8B-B14F-4D97-AF65-F5344CB8AC3E}">
        <p14:creationId xmlns:p14="http://schemas.microsoft.com/office/powerpoint/2010/main" val="5680987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歐陽修</a:t>
            </a:r>
            <a:r>
              <a:rPr lang="en-US" altLang="zh-TW" dirty="0"/>
              <a:t>《</a:t>
            </a:r>
            <a:r>
              <a:rPr lang="zh-TW" altLang="en-US" dirty="0"/>
              <a:t>瀧岡阡表</a:t>
            </a:r>
            <a:r>
              <a:rPr lang="en-US" altLang="zh-TW" dirty="0"/>
              <a:t>》</a:t>
            </a:r>
          </a:p>
          <a:p>
            <a:pPr hangingPunct="0">
              <a:lnSpc>
                <a:spcPct val="100000"/>
              </a:lnSpc>
            </a:pPr>
            <a:endParaRPr lang="en-US" altLang="zh-TW" sz="800" dirty="0"/>
          </a:p>
          <a:p>
            <a:pPr marL="274320" lvl="1" indent="0" hangingPunct="0">
              <a:lnSpc>
                <a:spcPct val="100000"/>
              </a:lnSpc>
              <a:buNone/>
            </a:pPr>
            <a:r>
              <a:rPr lang="en-US" altLang="zh-TW" dirty="0"/>
              <a:t>……</a:t>
            </a:r>
            <a:r>
              <a:rPr lang="zh-TW" altLang="en-US" dirty="0"/>
              <a:t>修不幸，生四歳而孤</a:t>
            </a:r>
            <a:r>
              <a:rPr lang="en-US" altLang="zh-TW" dirty="0"/>
              <a:t>……</a:t>
            </a:r>
            <a:r>
              <a:rPr lang="zh-TW" altLang="en-US" dirty="0"/>
              <a:t>太夫人告之曰：「</a:t>
            </a:r>
            <a:r>
              <a:rPr lang="en-US" altLang="zh-TW" dirty="0"/>
              <a:t>……</a:t>
            </a:r>
            <a:r>
              <a:rPr lang="zh-TW" altLang="en-US" dirty="0"/>
              <a:t>汝父爲吏，嘗夜燭治官書，屢廢而歎。吾問之，則曰：</a:t>
            </a:r>
            <a:r>
              <a:rPr lang="en-US" altLang="zh-TW" dirty="0"/>
              <a:t>『</a:t>
            </a:r>
            <a:r>
              <a:rPr lang="zh-TW" altLang="en-US" b="1" dirty="0"/>
              <a:t>此死獄也，我求其生不得爾。</a:t>
            </a:r>
            <a:r>
              <a:rPr lang="en-US" altLang="zh-TW" dirty="0"/>
              <a:t>』</a:t>
            </a:r>
            <a:r>
              <a:rPr lang="zh-TW" altLang="en-US" dirty="0"/>
              <a:t>吾曰：</a:t>
            </a:r>
            <a:r>
              <a:rPr lang="en-US" altLang="zh-TW" dirty="0"/>
              <a:t>『</a:t>
            </a:r>
            <a:r>
              <a:rPr lang="zh-TW" altLang="en-US" dirty="0"/>
              <a:t>生可求乎？</a:t>
            </a:r>
            <a:r>
              <a:rPr lang="en-US" altLang="zh-TW" dirty="0"/>
              <a:t>』</a:t>
            </a:r>
            <a:r>
              <a:rPr lang="zh-TW" altLang="en-US" dirty="0"/>
              <a:t>曰：</a:t>
            </a:r>
            <a:r>
              <a:rPr lang="en-US" altLang="zh-TW" dirty="0"/>
              <a:t>『</a:t>
            </a:r>
            <a:r>
              <a:rPr lang="zh-TW" altLang="en-US" b="1" dirty="0"/>
              <a:t>求其生而不得，則死者與我皆無恨也</a:t>
            </a:r>
            <a:r>
              <a:rPr lang="zh-TW" altLang="en-US" dirty="0"/>
              <a:t>；矧求而有得邪？以其有得，則知不求而死者有恨也。</a:t>
            </a:r>
            <a:r>
              <a:rPr lang="en-US" altLang="zh-TW" dirty="0"/>
              <a:t>……』……</a:t>
            </a:r>
            <a:r>
              <a:rPr lang="zh-TW" altLang="en-US" dirty="0"/>
              <a:t>嗚呼！其心厚於仁者邪！此吾知汝父之必將有後也。汝其勉之！夫養不必豐，要於孝；利雖不得博於物，要其心之厚於仁，吾不能教汝，此汝父之志也。」修泣而志之，不敢忘。</a:t>
            </a:r>
            <a:r>
              <a:rPr lang="en-US" altLang="zh-TW" dirty="0"/>
              <a:t>……</a:t>
            </a:r>
          </a:p>
          <a:p>
            <a:pPr marL="182880" marR="0" lvl="0" indent="-182880" algn="just" defTabSz="914400" rtl="0" eaLnBrk="1" fontAlgn="auto" latinLnBrk="0" hangingPunct="0">
              <a:lnSpc>
                <a:spcPct val="100000"/>
              </a:lnSpc>
              <a:spcBef>
                <a:spcPts val="1200"/>
              </a:spcBef>
              <a:spcAft>
                <a:spcPts val="0"/>
              </a:spcAft>
              <a:buClr>
                <a:srgbClr val="D34817">
                  <a:lumMod val="75000"/>
                </a:srgbClr>
              </a:buClr>
              <a:buSzPct val="85000"/>
              <a:buFont typeface="Wingdings" pitchFamily="2" charset="2"/>
              <a:buChar char="§"/>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宋慈</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洗冤錄集證</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p>
          <a:p>
            <a:pPr marL="274320" lvl="1" indent="0" hangingPunct="0">
              <a:lnSpc>
                <a:spcPct val="100000"/>
              </a:lnSpc>
              <a:buNone/>
            </a:pPr>
            <a:r>
              <a:rPr lang="zh-TW" altLang="en-US" dirty="0"/>
              <a:t>事莫重於人命，罪大莫於死刑，殺人者抵，法故無恕，施刑失當，心則難安，故成招定獄全憑屍傷檢驗為真，傷真招服，一死一抵，俾知法者畏法，民鮮過犯，保全生命必多。倘檢驗不真，</a:t>
            </a:r>
            <a:r>
              <a:rPr lang="zh-TW" altLang="en-US" b="1" dirty="0"/>
              <a:t>死者之冤未雪，生者之冤又成，因一命而殺兩命數命，仇報相循慘何底止。</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44</a:t>
            </a:fld>
            <a:endParaRPr lang="zh-TW" altLang="en-US" dirty="0"/>
          </a:p>
        </p:txBody>
      </p:sp>
    </p:spTree>
    <p:extLst>
      <p:ext uri="{BB962C8B-B14F-4D97-AF65-F5344CB8AC3E}">
        <p14:creationId xmlns:p14="http://schemas.microsoft.com/office/powerpoint/2010/main" val="19028851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無罪推定</a:t>
            </a:r>
          </a:p>
        </p:txBody>
      </p:sp>
      <p:sp>
        <p:nvSpPr>
          <p:cNvPr id="3" name="內容版面配置區 2"/>
          <p:cNvSpPr>
            <a:spLocks noGrp="1"/>
          </p:cNvSpPr>
          <p:nvPr>
            <p:ph idx="1"/>
          </p:nvPr>
        </p:nvSpPr>
        <p:spPr/>
        <p:txBody>
          <a:bodyPr>
            <a:noAutofit/>
          </a:bodyPr>
          <a:lstStyle/>
          <a:p>
            <a:pPr hangingPunct="0">
              <a:lnSpc>
                <a:spcPct val="100000"/>
              </a:lnSpc>
            </a:pPr>
            <a:r>
              <a:rPr lang="zh-TW" altLang="zh-TW" dirty="0"/>
              <a:t>聖經新約《約翰福音》第八章</a:t>
            </a:r>
            <a:r>
              <a:rPr lang="en-US" altLang="zh-TW" dirty="0"/>
              <a:t>3</a:t>
            </a:r>
            <a:r>
              <a:rPr lang="zh-TW" altLang="zh-TW" dirty="0"/>
              <a:t>～</a:t>
            </a:r>
            <a:r>
              <a:rPr lang="en-US" altLang="zh-TW" dirty="0"/>
              <a:t>11</a:t>
            </a:r>
            <a:r>
              <a:rPr lang="zh-TW" altLang="zh-TW" dirty="0"/>
              <a:t>節：</a:t>
            </a:r>
            <a:endParaRPr lang="en-US" altLang="zh-TW" dirty="0"/>
          </a:p>
          <a:p>
            <a:pPr marL="0" indent="0" hangingPunct="0">
              <a:lnSpc>
                <a:spcPct val="100000"/>
              </a:lnSpc>
              <a:buNone/>
            </a:pPr>
            <a:endParaRPr lang="zh-TW" altLang="zh-TW" sz="1000" dirty="0"/>
          </a:p>
          <a:p>
            <a:pPr marL="274320" lvl="1" indent="0" hangingPunct="0">
              <a:lnSpc>
                <a:spcPct val="100000"/>
              </a:lnSpc>
              <a:buNone/>
            </a:pPr>
            <a:r>
              <a:rPr lang="zh-TW" altLang="zh-TW" dirty="0"/>
              <a:t>文士和法利賽人帶著一個行淫時被拿的婦人來，叫她站在當中。就對耶穌說：</a:t>
            </a:r>
            <a:r>
              <a:rPr lang="zh-TW" altLang="en-US" dirty="0"/>
              <a:t>「</a:t>
            </a:r>
            <a:r>
              <a:rPr lang="zh-TW" altLang="zh-TW" dirty="0"/>
              <a:t>夫子，這婦人是正行淫之時被拿的。摩西在律法上吩咐我們，把這樣的婦人用石頭打死。你說該把她怎麼樣呢？</a:t>
            </a:r>
            <a:r>
              <a:rPr lang="zh-TW" altLang="en-US" dirty="0"/>
              <a:t>」</a:t>
            </a:r>
            <a:r>
              <a:rPr lang="zh-TW" altLang="zh-TW" dirty="0"/>
              <a:t>他們說這話，乃試探耶穌，要得著告他的把柄。耶穌卻彎著腰用指頭在地上畫字。他們還是不住地問他，</a:t>
            </a:r>
            <a:r>
              <a:rPr lang="zh-TW" altLang="zh-TW" b="1" dirty="0"/>
              <a:t>耶穌就直起腰來，對他們說：</a:t>
            </a:r>
            <a:r>
              <a:rPr lang="zh-TW" altLang="en-US" b="1" dirty="0"/>
              <a:t>「</a:t>
            </a:r>
            <a:r>
              <a:rPr lang="zh-TW" altLang="zh-TW" b="1" dirty="0"/>
              <a:t>你們中間誰是沒有罪的，誰就可以先拿石頭打她。</a:t>
            </a:r>
            <a:r>
              <a:rPr lang="zh-TW" altLang="en-US" b="1" dirty="0"/>
              <a:t>」</a:t>
            </a:r>
            <a:r>
              <a:rPr lang="zh-TW" altLang="zh-TW" dirty="0"/>
              <a:t>於是又彎著腰用指頭在地上畫字。他們聽見這話，就從老到少一個一個地都出去了，只剩下耶穌一人，還有那婦人仍然站在當中。耶穌就直起腰來，對她說：</a:t>
            </a:r>
            <a:r>
              <a:rPr lang="zh-TW" altLang="en-US" dirty="0"/>
              <a:t>「</a:t>
            </a:r>
            <a:r>
              <a:rPr lang="zh-TW" altLang="zh-TW" dirty="0"/>
              <a:t>婦人，那些人在哪裡呢？沒有人定你的罪嗎？</a:t>
            </a:r>
            <a:r>
              <a:rPr lang="zh-TW" altLang="en-US" dirty="0"/>
              <a:t>」</a:t>
            </a:r>
            <a:r>
              <a:rPr lang="zh-TW" altLang="zh-TW" dirty="0"/>
              <a:t>她說：</a:t>
            </a:r>
            <a:r>
              <a:rPr lang="zh-TW" altLang="en-US" dirty="0"/>
              <a:t>「</a:t>
            </a:r>
            <a:r>
              <a:rPr lang="zh-TW" altLang="zh-TW" dirty="0"/>
              <a:t>主啊，沒有。</a:t>
            </a:r>
            <a:r>
              <a:rPr lang="zh-TW" altLang="en-US" dirty="0"/>
              <a:t>」</a:t>
            </a:r>
            <a:r>
              <a:rPr lang="zh-TW" altLang="zh-TW" dirty="0"/>
              <a:t>耶穌說：</a:t>
            </a:r>
            <a:r>
              <a:rPr lang="zh-TW" altLang="en-US" dirty="0"/>
              <a:t>「</a:t>
            </a:r>
            <a:r>
              <a:rPr lang="zh-TW" altLang="zh-TW" dirty="0"/>
              <a:t>我也不定你的罪，去吧！從此不要再犯罪了。</a:t>
            </a:r>
            <a:r>
              <a:rPr lang="zh-TW" altLang="en-US" dirty="0"/>
              <a:t>」</a:t>
            </a:r>
            <a:endParaRPr lang="zh-TW" altLang="zh-TW" dirty="0"/>
          </a:p>
          <a:p>
            <a:pPr marL="0" indent="0">
              <a:buNone/>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45</a:t>
            </a:fld>
            <a:endParaRPr lang="zh-TW" altLang="en-US" dirty="0"/>
          </a:p>
        </p:txBody>
      </p:sp>
    </p:spTree>
    <p:extLst>
      <p:ext uri="{BB962C8B-B14F-4D97-AF65-F5344CB8AC3E}">
        <p14:creationId xmlns:p14="http://schemas.microsoft.com/office/powerpoint/2010/main" val="10972873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zh-TW" dirty="0"/>
              <a:t>司法院釋字第</a:t>
            </a:r>
            <a:r>
              <a:rPr lang="en-US" altLang="zh-TW" dirty="0"/>
              <a:t>603</a:t>
            </a:r>
            <a:r>
              <a:rPr lang="zh-TW" altLang="zh-TW" dirty="0"/>
              <a:t>號解釋</a:t>
            </a:r>
            <a:r>
              <a:rPr lang="zh-TW" altLang="en-US" dirty="0"/>
              <a:t>：</a:t>
            </a:r>
            <a:r>
              <a:rPr lang="zh-TW" altLang="zh-TW" dirty="0"/>
              <a:t>「維護人性尊嚴與尊重人格自由發展，乃自由民主憲政秩序之核心價值。隱私權雖非憲法明文列舉之權利，惟基於人性尊嚴與個人主體性之維護及人格發展之完整，並為保障個人生活私密領域免於他人侵擾及個人資料之自主控制，隱私權乃為不可或缺之基本權利，而受憲法第</a:t>
            </a:r>
            <a:r>
              <a:rPr lang="en-US" altLang="zh-TW" dirty="0"/>
              <a:t>22</a:t>
            </a:r>
            <a:r>
              <a:rPr lang="zh-TW" altLang="zh-TW" dirty="0"/>
              <a:t>條所保障（本院釋字第</a:t>
            </a:r>
            <a:r>
              <a:rPr lang="en-US" altLang="zh-TW" dirty="0"/>
              <a:t>585</a:t>
            </a:r>
            <a:r>
              <a:rPr lang="zh-TW" altLang="zh-TW" dirty="0"/>
              <a:t>號解釋參照）。其中就個人自主控制個人資料之資訊隱私權而言，乃保障人民決定是否揭露其個人資料、及在何種範圍內、於何時、以何種方式、向何人揭露之決定權，並保障人民對其個人資料之使用有知悉與控制權及資料記載錯誤之更正權。」</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46</a:t>
            </a:fld>
            <a:endParaRPr lang="zh-TW" altLang="en-US" dirty="0"/>
          </a:p>
        </p:txBody>
      </p:sp>
    </p:spTree>
    <p:extLst>
      <p:ext uri="{BB962C8B-B14F-4D97-AF65-F5344CB8AC3E}">
        <p14:creationId xmlns:p14="http://schemas.microsoft.com/office/powerpoint/2010/main" val="12949860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德國聯邦憲法法院判決：</a:t>
            </a:r>
            <a:r>
              <a:rPr lang="zh-TW" altLang="zh-TW" dirty="0"/>
              <a:t>「強制將自己陳述提供作為刑事判決或其他相關處罰條件，不僅欠缺期待可能性，亦違反人性尊嚴」</a:t>
            </a:r>
            <a:endParaRPr lang="en-US" altLang="zh-TW" dirty="0"/>
          </a:p>
          <a:p>
            <a:pPr hangingPunct="0">
              <a:lnSpc>
                <a:spcPct val="100000"/>
              </a:lnSpc>
            </a:pPr>
            <a:r>
              <a:rPr lang="zh-TW" altLang="en-US" dirty="0"/>
              <a:t>行政訴訟法第</a:t>
            </a:r>
            <a:r>
              <a:rPr lang="en-US" altLang="zh-TW" dirty="0"/>
              <a:t>145</a:t>
            </a:r>
            <a:r>
              <a:rPr lang="zh-TW" altLang="en-US" dirty="0"/>
              <a:t>條規定：「證人恐因陳述致自己或下列之人受刑事訴追或蒙恥辱者，得拒絕證言：一、證人之配偶、前配偶或四親等內之血親、三親等內之姻親或曾有此親屬關係或與證人訂有婚約者。二、證人之監護人或受監護人。」（緘默權）</a:t>
            </a:r>
            <a:endParaRPr lang="en-US" altLang="zh-TW" dirty="0"/>
          </a:p>
          <a:p>
            <a:pPr hangingPunct="0">
              <a:lnSpc>
                <a:spcPct val="100000"/>
              </a:lnSpc>
            </a:pPr>
            <a:r>
              <a:rPr lang="zh-TW" altLang="en-US" dirty="0"/>
              <a:t>刑事訴訟法第</a:t>
            </a:r>
            <a:r>
              <a:rPr lang="en-US" altLang="zh-TW" dirty="0"/>
              <a:t>95</a:t>
            </a:r>
            <a:r>
              <a:rPr lang="zh-TW" altLang="en-US" dirty="0"/>
              <a:t>條第</a:t>
            </a:r>
            <a:r>
              <a:rPr lang="en-US" altLang="zh-TW" dirty="0"/>
              <a:t>1</a:t>
            </a:r>
            <a:r>
              <a:rPr lang="zh-TW" altLang="en-US" dirty="0"/>
              <a:t>項</a:t>
            </a:r>
            <a:r>
              <a:rPr lang="zh-TW" altLang="en-US" dirty="0">
                <a:latin typeface="Poiret One" panose="00000500000000000000" pitchFamily="2" charset="0"/>
              </a:rPr>
              <a:t>：</a:t>
            </a:r>
            <a:r>
              <a:rPr lang="zh-TW" altLang="en-US" dirty="0">
                <a:latin typeface="標楷體" panose="03000509000000000000" pitchFamily="65" charset="-120"/>
                <a:ea typeface="標楷體" panose="03000509000000000000" pitchFamily="65" charset="-120"/>
              </a:rPr>
              <a:t>「</a:t>
            </a:r>
            <a:r>
              <a:rPr lang="zh-TW" altLang="en-US" dirty="0"/>
              <a:t>訊問被告應先告知下列事項：</a:t>
            </a:r>
            <a:r>
              <a:rPr lang="en-US" altLang="zh-TW" dirty="0"/>
              <a:t>……</a:t>
            </a:r>
            <a:r>
              <a:rPr lang="zh-TW" altLang="en-US" dirty="0"/>
              <a:t>           二、得保持緘默，無須違背自己之意思而為陳述。</a:t>
            </a:r>
            <a:r>
              <a:rPr lang="en-US" altLang="zh-TW" dirty="0"/>
              <a:t>……</a:t>
            </a:r>
            <a:r>
              <a:rPr lang="zh-TW" altLang="en-US"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hangingPunct="0">
              <a:lnSpc>
                <a:spcPct val="100000"/>
              </a:lnSpc>
            </a:pPr>
            <a:r>
              <a:rPr lang="zh-TW" altLang="en-US" dirty="0"/>
              <a:t>刑事訴訟法第</a:t>
            </a:r>
            <a:r>
              <a:rPr lang="en-US" altLang="zh-TW" dirty="0"/>
              <a:t>156</a:t>
            </a:r>
            <a:r>
              <a:rPr lang="zh-TW" altLang="en-US" dirty="0"/>
              <a:t>條第</a:t>
            </a:r>
            <a:r>
              <a:rPr lang="en-US" altLang="zh-TW" dirty="0"/>
              <a:t>4</a:t>
            </a:r>
            <a:r>
              <a:rPr lang="zh-TW" altLang="en-US" dirty="0"/>
              <a:t>項：「被告未經自白，又無證據，不得僅因其拒絕陳述或保持緘默，而推斷其罪行。</a:t>
            </a:r>
            <a:r>
              <a:rPr lang="zh-TW" altLang="en-US" dirty="0">
                <a:latin typeface="標楷體" panose="03000509000000000000" pitchFamily="65" charset="-120"/>
                <a:ea typeface="標楷體" panose="03000509000000000000" pitchFamily="65" charset="-120"/>
              </a:rPr>
              <a:t>」</a:t>
            </a:r>
            <a:endParaRPr lang="zh-TW" altLang="en-US" dirty="0"/>
          </a:p>
          <a:p>
            <a:pPr hangingPunct="0">
              <a:lnSpc>
                <a:spcPct val="100000"/>
              </a:lnSpc>
            </a:pPr>
            <a:endParaRPr lang="zh-TW" altLang="en-US" dirty="0"/>
          </a:p>
          <a:p>
            <a:pPr hangingPunct="0">
              <a:lnSpc>
                <a:spcPct val="100000"/>
              </a:lnSpc>
            </a:pP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47</a:t>
            </a:fld>
            <a:endParaRPr lang="zh-TW" altLang="en-US" dirty="0"/>
          </a:p>
        </p:txBody>
      </p:sp>
    </p:spTree>
    <p:extLst>
      <p:ext uri="{BB962C8B-B14F-4D97-AF65-F5344CB8AC3E}">
        <p14:creationId xmlns:p14="http://schemas.microsoft.com/office/powerpoint/2010/main" val="18285347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不自證己非</a:t>
            </a:r>
          </a:p>
        </p:txBody>
      </p:sp>
      <p:sp>
        <p:nvSpPr>
          <p:cNvPr id="3" name="內容版面配置區 2"/>
          <p:cNvSpPr>
            <a:spLocks noGrp="1"/>
          </p:cNvSpPr>
          <p:nvPr>
            <p:ph idx="1"/>
          </p:nvPr>
        </p:nvSpPr>
        <p:spPr/>
        <p:txBody>
          <a:bodyPr>
            <a:noAutofit/>
          </a:bodyPr>
          <a:lstStyle/>
          <a:p>
            <a:pPr hangingPunct="0">
              <a:lnSpc>
                <a:spcPct val="100000"/>
              </a:lnSpc>
            </a:pPr>
            <a:r>
              <a:rPr lang="zh-TW" altLang="en-US" dirty="0"/>
              <a:t>我國漏稅行政罰都以漏稅額倍數計算，較諸稅捐稽徵法第</a:t>
            </a:r>
            <a:r>
              <a:rPr lang="en-US" altLang="zh-TW" dirty="0"/>
              <a:t>41</a:t>
            </a:r>
            <a:r>
              <a:rPr lang="zh-TW" altLang="en-US" dirty="0"/>
              <a:t>條第</a:t>
            </a:r>
            <a:r>
              <a:rPr lang="en-US" altLang="zh-TW" dirty="0"/>
              <a:t>1</a:t>
            </a:r>
            <a:r>
              <a:rPr lang="zh-TW" altLang="en-US" dirty="0"/>
              <a:t>項規定的逃漏稅捐刑罰，處「五年以下有期徒刑，併科新臺幣一千萬元以下罰金。」，依刑法第</a:t>
            </a:r>
            <a:r>
              <a:rPr lang="en-US" altLang="zh-TW" dirty="0"/>
              <a:t>41</a:t>
            </a:r>
            <a:r>
              <a:rPr lang="zh-TW" altLang="en-US" dirty="0"/>
              <a:t>條第</a:t>
            </a:r>
            <a:r>
              <a:rPr lang="en-US" altLang="zh-TW" dirty="0"/>
              <a:t>1</a:t>
            </a:r>
            <a:r>
              <a:rPr lang="zh-TW" altLang="en-US" dirty="0"/>
              <a:t>項規定，如受</a:t>
            </a:r>
            <a:r>
              <a:rPr lang="en-US" altLang="zh-TW" dirty="0"/>
              <a:t>6</a:t>
            </a:r>
            <a:r>
              <a:rPr lang="zh-TW" altLang="en-US" dirty="0"/>
              <a:t>月以下有期徒刑之宣告者，尚「得以新臺幣一千元、二千元或三千元折算一日，易科罰金」，不遑多讓，與刑罰具有類似性，應解為納稅義務人恐因陳述致自己受行政處罰，無論於租稅裁罰及爭訟程序均無說明及提出證據資料的協力義務，即有不自證己罪（不自證己非）（</a:t>
            </a:r>
            <a:r>
              <a:rPr lang="en-US" altLang="zh-TW" dirty="0"/>
              <a:t>nemo </a:t>
            </a:r>
            <a:r>
              <a:rPr lang="en-US" altLang="zh-TW" dirty="0" err="1"/>
              <a:t>tenetur</a:t>
            </a:r>
            <a:r>
              <a:rPr lang="en-US" altLang="zh-TW" dirty="0"/>
              <a:t> </a:t>
            </a:r>
            <a:r>
              <a:rPr lang="en-US" altLang="zh-TW" dirty="0" err="1"/>
              <a:t>seipsum</a:t>
            </a:r>
            <a:r>
              <a:rPr lang="en-US" altLang="zh-TW" dirty="0"/>
              <a:t> </a:t>
            </a:r>
            <a:r>
              <a:rPr lang="en-US" altLang="zh-TW" dirty="0" err="1"/>
              <a:t>accusare</a:t>
            </a:r>
            <a:r>
              <a:rPr lang="zh-TW" altLang="en-US" dirty="0"/>
              <a:t>）原則之適用。</a:t>
            </a:r>
            <a:endParaRPr lang="en-US" altLang="zh-TW" dirty="0"/>
          </a:p>
          <a:p>
            <a:pPr hangingPunct="0">
              <a:lnSpc>
                <a:spcPct val="100000"/>
              </a:lnSpc>
            </a:pPr>
            <a:r>
              <a:rPr lang="zh-TW" altLang="en-US" dirty="0"/>
              <a:t>租稅債務與租稅處罰於本質上究竟有所不同，前者乃於課徵要件事實發生時，租稅債務即為成立，故協力義務與租稅債務有密切的關連，課稅處分僅係加以確認及命為給付而已，然租稅處罰要件事實縱使發生，並不當然成立行為人受罰義務，須俟作成裁罰處分，始有依處分內容繳納罰鍰或為其他行為之義務，裁罰相對人並無先驗的協力義務。</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48</a:t>
            </a:fld>
            <a:endParaRPr lang="zh-TW" altLang="en-US" dirty="0"/>
          </a:p>
        </p:txBody>
      </p:sp>
    </p:spTree>
    <p:extLst>
      <p:ext uri="{BB962C8B-B14F-4D97-AF65-F5344CB8AC3E}">
        <p14:creationId xmlns:p14="http://schemas.microsoft.com/office/powerpoint/2010/main" val="42587979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證據能力與證據力</a:t>
            </a:r>
          </a:p>
        </p:txBody>
      </p:sp>
      <p:sp>
        <p:nvSpPr>
          <p:cNvPr id="3" name="內容版面配置區 2"/>
          <p:cNvSpPr>
            <a:spLocks noGrp="1"/>
          </p:cNvSpPr>
          <p:nvPr>
            <p:ph idx="1"/>
          </p:nvPr>
        </p:nvSpPr>
        <p:spPr>
          <a:xfrm>
            <a:off x="1069848" y="1290971"/>
            <a:ext cx="10058400" cy="5215335"/>
          </a:xfrm>
        </p:spPr>
        <p:txBody>
          <a:bodyPr>
            <a:normAutofit lnSpcReduction="10000"/>
          </a:bodyPr>
          <a:lstStyle/>
          <a:p>
            <a:r>
              <a:rPr lang="zh-TW" altLang="en-US" sz="2600" dirty="0"/>
              <a:t>證據能力</a:t>
            </a:r>
            <a:endParaRPr lang="en-US" altLang="zh-TW" sz="2600" dirty="0"/>
          </a:p>
          <a:p>
            <a:pPr lvl="1">
              <a:buFont typeface="Wingdings" panose="05000000000000000000" pitchFamily="2" charset="2"/>
              <a:buChar char="è"/>
            </a:pPr>
            <a:r>
              <a:rPr lang="zh-TW" altLang="en-US" sz="2200" dirty="0"/>
              <a:t>係指有形物得為證據方法之適格。如何之有形物（證據）始有作為證據方法之適格（資格），行政訴訟法雖未設有明文規定，但法理上仍應有所限制。</a:t>
            </a:r>
            <a:endParaRPr lang="en-US" altLang="zh-TW" sz="2200" dirty="0"/>
          </a:p>
          <a:p>
            <a:pPr lvl="1">
              <a:buFont typeface="Wingdings" panose="05000000000000000000" pitchFamily="2" charset="2"/>
              <a:buChar char="è"/>
            </a:pPr>
            <a:r>
              <a:rPr lang="zh-TW" altLang="en-US" sz="2200" dirty="0"/>
              <a:t>最高行政法院</a:t>
            </a:r>
            <a:r>
              <a:rPr lang="en-US" altLang="zh-TW" sz="2200" dirty="0">
                <a:latin typeface="+mn-ea"/>
              </a:rPr>
              <a:t>105</a:t>
            </a:r>
            <a:r>
              <a:rPr lang="zh-TW" altLang="en-US" sz="2200" dirty="0">
                <a:latin typeface="+mn-ea"/>
              </a:rPr>
              <a:t>年度判字第</a:t>
            </a:r>
            <a:r>
              <a:rPr lang="en-US" altLang="zh-TW" sz="2200" dirty="0">
                <a:latin typeface="+mn-ea"/>
              </a:rPr>
              <a:t>710</a:t>
            </a:r>
            <a:r>
              <a:rPr lang="zh-TW" altLang="en-US" sz="2200" dirty="0">
                <a:latin typeface="+mn-ea"/>
              </a:rPr>
              <a:t>號判決</a:t>
            </a:r>
            <a:r>
              <a:rPr lang="zh-TW" altLang="en-US" sz="2200" dirty="0"/>
              <a:t>參照</a:t>
            </a:r>
            <a:endParaRPr lang="en-US" altLang="zh-TW" sz="2200" dirty="0"/>
          </a:p>
          <a:p>
            <a:pPr marL="548640" lvl="2" indent="0">
              <a:buNone/>
            </a:pPr>
            <a:r>
              <a:rPr lang="zh-TW" altLang="en-US" sz="2200" dirty="0"/>
              <a:t>行政程序法之制定目的既係「為使行政行為遵循公正、公開與民主之程序，確保依法行政之原則，以保障人民權益，提高行政效能，增進人民對行政之信賴」，則實施行政程序之公務員自應遵守正當法律程序，其作成侵害人民基本權利的行政處分，如係以違背法定程序調查所取得之證據為基礎，</a:t>
            </a:r>
            <a:r>
              <a:rPr lang="zh-TW" altLang="en-US" sz="2200" b="1" dirty="0"/>
              <a:t>法理上即生有無證據能力之問題（學理上稱「證據使用禁止」法則）</a:t>
            </a:r>
            <a:r>
              <a:rPr lang="zh-TW" altLang="en-US" sz="2200" dirty="0"/>
              <a:t>。</a:t>
            </a:r>
            <a:r>
              <a:rPr lang="en-US" altLang="zh-TW" sz="2200" dirty="0"/>
              <a:t>99</a:t>
            </a:r>
            <a:r>
              <a:rPr lang="zh-TW" altLang="en-US" sz="2200" dirty="0"/>
              <a:t>年</a:t>
            </a:r>
            <a:r>
              <a:rPr lang="en-US" altLang="zh-TW" sz="2200" dirty="0"/>
              <a:t>1</a:t>
            </a:r>
            <a:r>
              <a:rPr lang="zh-TW" altLang="en-US" sz="2200" dirty="0"/>
              <a:t>月</a:t>
            </a:r>
            <a:r>
              <a:rPr lang="en-US" altLang="zh-TW" sz="2200" dirty="0"/>
              <a:t>6</a:t>
            </a:r>
            <a:r>
              <a:rPr lang="zh-TW" altLang="en-US" sz="2200" dirty="0"/>
              <a:t>日修正公布增訂稅捐稽徵法第</a:t>
            </a:r>
            <a:r>
              <a:rPr lang="en-US" altLang="zh-TW" sz="2200" dirty="0"/>
              <a:t>11</a:t>
            </a:r>
            <a:r>
              <a:rPr lang="zh-TW" altLang="en-US" sz="2200" dirty="0"/>
              <a:t>條之</a:t>
            </a:r>
            <a:r>
              <a:rPr lang="en-US" altLang="zh-TW" sz="2200" dirty="0"/>
              <a:t>6</a:t>
            </a:r>
            <a:r>
              <a:rPr lang="zh-TW" altLang="en-US" sz="2200" dirty="0"/>
              <a:t>規定：「稅捐稽徵機關故意以不正當方法取得之自白且與事實不相符者，不得作為課稅或處罰之證據。」其立法理由載明：「課稅及處罰之調查，應遵守正當法律程序，違法調查之事實，不得據以課稅或處罰」，乃明定故意以不正當方法取得之自白且與事實不相符之證據，無證據能力。參以立法院於</a:t>
            </a:r>
            <a:r>
              <a:rPr lang="en-US" altLang="zh-TW" sz="2200" dirty="0"/>
              <a:t>105</a:t>
            </a:r>
            <a:r>
              <a:rPr lang="zh-TW" altLang="en-US" sz="2200" dirty="0"/>
              <a:t>年</a:t>
            </a:r>
            <a:r>
              <a:rPr lang="en-US" altLang="zh-TW" sz="2200" dirty="0"/>
              <a:t>12</a:t>
            </a:r>
            <a:r>
              <a:rPr lang="zh-TW" altLang="en-US" sz="2200" dirty="0"/>
              <a:t>月</a:t>
            </a:r>
            <a:r>
              <a:rPr lang="en-US" altLang="zh-TW" sz="2200" dirty="0"/>
              <a:t>9</a:t>
            </a:r>
            <a:r>
              <a:rPr lang="zh-TW" altLang="en-US" sz="2200" dirty="0"/>
              <a:t>日三讀通過之納稅者權利保護法第</a:t>
            </a:r>
            <a:r>
              <a:rPr lang="en-US" altLang="zh-TW" sz="2200" dirty="0"/>
              <a:t>11</a:t>
            </a:r>
            <a:r>
              <a:rPr lang="zh-TW" altLang="en-US" sz="2200" dirty="0"/>
              <a:t>條第</a:t>
            </a:r>
            <a:r>
              <a:rPr lang="en-US" altLang="zh-TW" sz="2200" dirty="0"/>
              <a:t>3</a:t>
            </a:r>
            <a:r>
              <a:rPr lang="zh-TW" altLang="en-US" sz="2200" dirty="0"/>
              <a:t>項規定：「稅捐稽徵機關或財政部賦稅署指定之人員違法調查所取得之證據，不得作為認定課稅或處罰之基礎。但違法取得證據之情節輕微，排除該證據之使用明顯有違公共利益者，不在此限。」益見稅務訴訟關於證據事項，並非無證據使用禁止法則之適用。</a:t>
            </a:r>
            <a:endParaRPr lang="en-US" altLang="zh-TW" sz="2200" dirty="0"/>
          </a:p>
          <a:p>
            <a:pPr marL="274320" lvl="1" indent="0">
              <a:buNone/>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49</a:t>
            </a:fld>
            <a:endParaRPr lang="zh-TW" altLang="en-US" dirty="0"/>
          </a:p>
        </p:txBody>
      </p:sp>
    </p:spTree>
    <p:extLst>
      <p:ext uri="{BB962C8B-B14F-4D97-AF65-F5344CB8AC3E}">
        <p14:creationId xmlns:p14="http://schemas.microsoft.com/office/powerpoint/2010/main" val="89955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a:t>
            </a:r>
            <a:br>
              <a:rPr lang="en-US" altLang="zh-TW" dirty="0"/>
            </a:br>
            <a:r>
              <a:rPr lang="zh-TW" altLang="en-US" dirty="0"/>
              <a:t>之本質與特徵</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0555377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證據能力與證據力</a:t>
            </a:r>
          </a:p>
        </p:txBody>
      </p:sp>
      <p:sp>
        <p:nvSpPr>
          <p:cNvPr id="3" name="內容版面配置區 2"/>
          <p:cNvSpPr>
            <a:spLocks noGrp="1"/>
          </p:cNvSpPr>
          <p:nvPr>
            <p:ph idx="1"/>
          </p:nvPr>
        </p:nvSpPr>
        <p:spPr/>
        <p:txBody>
          <a:bodyPr>
            <a:normAutofit/>
          </a:bodyPr>
          <a:lstStyle/>
          <a:p>
            <a:r>
              <a:rPr lang="zh-TW" altLang="en-US" sz="2600" dirty="0"/>
              <a:t>證據力（證明度）</a:t>
            </a:r>
            <a:endParaRPr lang="en-US" altLang="zh-TW" sz="2600" dirty="0"/>
          </a:p>
          <a:p>
            <a:pPr lvl="1">
              <a:buFont typeface="Wingdings" panose="05000000000000000000" pitchFamily="2" charset="2"/>
              <a:buChar char="è"/>
            </a:pPr>
            <a:r>
              <a:rPr lang="zh-TW" altLang="en-US" sz="2400" dirty="0"/>
              <a:t>係指證據方法經調查之結果，足以影響法官認定事實之效果者。關於證據力如何？有多少？由法院依論理法則及經驗法則判斷之。</a:t>
            </a:r>
            <a:endParaRPr lang="en-US" altLang="zh-TW" sz="2400" dirty="0"/>
          </a:p>
          <a:p>
            <a:pPr lvl="1">
              <a:buFont typeface="Wingdings" panose="05000000000000000000" pitchFamily="2" charset="2"/>
              <a:buChar char="è"/>
            </a:pPr>
            <a:r>
              <a:rPr lang="zh-TW" altLang="en-US" sz="2400" dirty="0"/>
              <a:t>行政訴訟法第</a:t>
            </a:r>
            <a:r>
              <a:rPr lang="en-US" altLang="zh-TW" sz="2400" dirty="0"/>
              <a:t>189</a:t>
            </a:r>
            <a:r>
              <a:rPr lang="zh-TW" altLang="en-US" sz="2400" dirty="0"/>
              <a:t>條第</a:t>
            </a:r>
            <a:r>
              <a:rPr lang="en-US" altLang="zh-TW" sz="2400" dirty="0"/>
              <a:t>1</a:t>
            </a:r>
            <a:r>
              <a:rPr lang="zh-TW" altLang="en-US" sz="2400" dirty="0"/>
              <a:t>項：「行政法院為裁判時，應斟酌全辯論意旨及調查證據之結果，依論理及經驗法則判斷事實之真偽。但別有規定者，不在此限。」</a:t>
            </a:r>
          </a:p>
          <a:p>
            <a:pPr lvl="1">
              <a:buFont typeface="Wingdings" panose="05000000000000000000" pitchFamily="2" charset="2"/>
              <a:buChar char="è"/>
            </a:pPr>
            <a:r>
              <a:rPr lang="zh-TW" altLang="en-US" sz="2400" dirty="0"/>
              <a:t>民事訴訟法第</a:t>
            </a:r>
            <a:r>
              <a:rPr lang="en-US" altLang="zh-TW" sz="2400" dirty="0"/>
              <a:t>222</a:t>
            </a:r>
            <a:r>
              <a:rPr lang="zh-TW" altLang="en-US" sz="2400" dirty="0"/>
              <a:t>條：「（第</a:t>
            </a:r>
            <a:r>
              <a:rPr lang="en-US" altLang="zh-TW" sz="2400" dirty="0"/>
              <a:t>1</a:t>
            </a:r>
            <a:r>
              <a:rPr lang="zh-TW" altLang="en-US" sz="2400" dirty="0"/>
              <a:t>項）法院為判決時，應斟酌全辯論意旨及調查證據之結果，依自由心證判斷事實之真偽。但別有規定者，不在此限。</a:t>
            </a:r>
            <a:r>
              <a:rPr lang="en-US" altLang="zh-TW" sz="2400" dirty="0"/>
              <a:t>…</a:t>
            </a:r>
            <a:r>
              <a:rPr lang="zh-TW" altLang="en-US" sz="2400" dirty="0"/>
              <a:t>（第</a:t>
            </a:r>
            <a:r>
              <a:rPr lang="en-US" altLang="zh-TW" sz="2400" dirty="0"/>
              <a:t>3</a:t>
            </a:r>
            <a:r>
              <a:rPr lang="zh-TW" altLang="en-US" sz="2400" dirty="0"/>
              <a:t>項）法院依自由心證判斷事實之真偽，不得違背論理及經驗法則。</a:t>
            </a:r>
            <a:r>
              <a:rPr lang="en-US" altLang="zh-TW" sz="2400" dirty="0"/>
              <a:t>…</a:t>
            </a:r>
            <a:r>
              <a:rPr lang="zh-TW" altLang="en-US" sz="2400" dirty="0"/>
              <a:t>」</a:t>
            </a:r>
            <a:endParaRPr lang="en-US" altLang="zh-TW" sz="2400" dirty="0"/>
          </a:p>
          <a:p>
            <a:pPr lvl="1">
              <a:buFont typeface="Wingdings" panose="05000000000000000000" pitchFamily="2" charset="2"/>
              <a:buChar char="è"/>
            </a:pPr>
            <a:r>
              <a:rPr lang="zh-TW" altLang="en-US" sz="2400" dirty="0"/>
              <a:t>刑事訴訟第</a:t>
            </a:r>
            <a:r>
              <a:rPr lang="en-US" altLang="zh-TW" sz="2400" dirty="0"/>
              <a:t>155</a:t>
            </a:r>
            <a:r>
              <a:rPr lang="zh-TW" altLang="en-US" sz="2400" dirty="0"/>
              <a:t>條：「（第</a:t>
            </a:r>
            <a:r>
              <a:rPr lang="en-US" altLang="zh-TW" sz="2400" dirty="0"/>
              <a:t>1</a:t>
            </a:r>
            <a:r>
              <a:rPr lang="zh-TW" altLang="en-US" sz="2400" dirty="0"/>
              <a:t>項）證據之證明力，由法院本於確信自由判斷。但不得違背經驗法則及論理法則。（第</a:t>
            </a:r>
            <a:r>
              <a:rPr lang="en-US" altLang="zh-TW" sz="2400" dirty="0"/>
              <a:t>2</a:t>
            </a:r>
            <a:r>
              <a:rPr lang="zh-TW" altLang="en-US" sz="2400" dirty="0"/>
              <a:t>項）無證據能力、未經合法調查之證據，不得作為判斷之依據。</a:t>
            </a:r>
            <a:r>
              <a:rPr lang="zh-TW" altLang="en-US" sz="2400" dirty="0">
                <a:latin typeface="標楷體" panose="03000509000000000000" pitchFamily="65" charset="-120"/>
                <a:ea typeface="標楷體" panose="03000509000000000000" pitchFamily="65" charset="-120"/>
              </a:rPr>
              <a:t>」</a:t>
            </a:r>
            <a:endParaRPr lang="zh-TW" altLang="en-US" sz="2400" dirty="0"/>
          </a:p>
          <a:p>
            <a:pPr lvl="1">
              <a:buFont typeface="Wingdings" panose="05000000000000000000" pitchFamily="2" charset="2"/>
              <a:buChar char="è"/>
            </a:pPr>
            <a:endParaRPr lang="en-US" altLang="zh-TW" sz="2400" dirty="0"/>
          </a:p>
          <a:p>
            <a:pPr lvl="1">
              <a:buFont typeface="Wingdings" panose="05000000000000000000" pitchFamily="2" charset="2"/>
              <a:buChar char="è"/>
            </a:pPr>
            <a:endParaRPr lang="zh-TW" altLang="en-US" sz="2400" dirty="0"/>
          </a:p>
          <a:p>
            <a:pPr lvl="1">
              <a:buFont typeface="Wingdings" panose="05000000000000000000" pitchFamily="2" charset="2"/>
              <a:buChar char="è"/>
            </a:pPr>
            <a:endParaRPr lang="zh-TW" altLang="en-US" sz="2400" dirty="0"/>
          </a:p>
          <a:p>
            <a:pPr marL="274320" lvl="1" indent="0">
              <a:buNone/>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50</a:t>
            </a:fld>
            <a:endParaRPr lang="zh-TW" altLang="en-US" dirty="0"/>
          </a:p>
        </p:txBody>
      </p:sp>
    </p:spTree>
    <p:extLst>
      <p:ext uri="{BB962C8B-B14F-4D97-AF65-F5344CB8AC3E}">
        <p14:creationId xmlns:p14="http://schemas.microsoft.com/office/powerpoint/2010/main" val="42081332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課稅要件事實</a:t>
            </a:r>
            <a:endParaRPr lang="en-US" altLang="zh-TW" dirty="0"/>
          </a:p>
          <a:p>
            <a:pPr lvl="1">
              <a:lnSpc>
                <a:spcPct val="100000"/>
              </a:lnSpc>
              <a:buFont typeface="Wingdings" panose="05000000000000000000" pitchFamily="2" charset="2"/>
              <a:buChar char="è"/>
            </a:pPr>
            <a:r>
              <a:rPr lang="zh-TW" altLang="en-US" dirty="0"/>
              <a:t>基於依法行政及規範有利原則，應由稽徵機關就課稅要件事實負擔舉證責任。</a:t>
            </a:r>
            <a:endParaRPr lang="en-US" altLang="zh-TW" dirty="0"/>
          </a:p>
          <a:p>
            <a:pPr lvl="1">
              <a:lnSpc>
                <a:spcPct val="100000"/>
              </a:lnSpc>
              <a:buFont typeface="Wingdings" panose="05000000000000000000" pitchFamily="2" charset="2"/>
              <a:buChar char="è"/>
            </a:pPr>
            <a:r>
              <a:rPr lang="zh-TW" altLang="en-US" dirty="0"/>
              <a:t>於補稅案件中，基於規範有利原則或法律明文規定，有利於減少或免除稅捐的要件事實，應由納稅義務人負擔舉證責任。</a:t>
            </a:r>
            <a:endParaRPr lang="en-US" altLang="zh-TW" dirty="0"/>
          </a:p>
          <a:p>
            <a:pPr lvl="1">
              <a:lnSpc>
                <a:spcPct val="100000"/>
              </a:lnSpc>
              <a:buFont typeface="Wingdings" panose="05000000000000000000" pitchFamily="2" charset="2"/>
              <a:buChar char="è"/>
            </a:pPr>
            <a:r>
              <a:rPr lang="zh-TW" altLang="zh-TW" dirty="0"/>
              <a:t>就稅捐發生、增加、稅捐規避以及撤回稅捐優惠之事實，應由稽徵機關負舉證責任；就稅捐優惠（免除或減免）、退稅請求權，以及稅捐債權消滅（例如抵銷、罹於徵收時效）之要件事實，納稅義務人應負舉證責任。</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51</a:t>
            </a:fld>
            <a:endParaRPr lang="zh-TW" altLang="en-US" dirty="0"/>
          </a:p>
        </p:txBody>
      </p:sp>
    </p:spTree>
    <p:extLst>
      <p:ext uri="{BB962C8B-B14F-4D97-AF65-F5344CB8AC3E}">
        <p14:creationId xmlns:p14="http://schemas.microsoft.com/office/powerpoint/2010/main" val="54637514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課稅要件事實</a:t>
            </a:r>
            <a:endParaRPr lang="en-US" altLang="zh-TW" dirty="0"/>
          </a:p>
          <a:p>
            <a:pPr lvl="1">
              <a:lnSpc>
                <a:spcPct val="100000"/>
              </a:lnSpc>
              <a:buFont typeface="Wingdings" panose="05000000000000000000" pitchFamily="2" charset="2"/>
              <a:buChar char="è"/>
            </a:pPr>
            <a:r>
              <a:rPr lang="zh-TW" altLang="zh-TW" dirty="0"/>
              <a:t>經營上或職業上原因發生之成本費用</a:t>
            </a:r>
            <a:r>
              <a:rPr lang="zh-TW" altLang="en-US" dirty="0"/>
              <a:t>由誰</a:t>
            </a:r>
            <a:r>
              <a:rPr lang="zh-TW" altLang="zh-TW" dirty="0"/>
              <a:t>負</a:t>
            </a:r>
            <a:r>
              <a:rPr lang="zh-TW" altLang="en-US" dirty="0"/>
              <a:t>擔</a:t>
            </a:r>
            <a:r>
              <a:rPr lang="zh-TW" altLang="zh-TW" dirty="0"/>
              <a:t>舉證責任</a:t>
            </a:r>
            <a:r>
              <a:rPr lang="zh-TW" altLang="en-US" dirty="0"/>
              <a:t>？</a:t>
            </a:r>
            <a:endParaRPr lang="en-US" altLang="zh-TW" dirty="0"/>
          </a:p>
          <a:p>
            <a:pPr lvl="1">
              <a:lnSpc>
                <a:spcPct val="100000"/>
              </a:lnSpc>
              <a:buFont typeface="Wingdings" panose="05000000000000000000" pitchFamily="2" charset="2"/>
              <a:buChar char="è"/>
            </a:pPr>
            <a:r>
              <a:rPr lang="zh-TW" altLang="zh-TW" b="1" dirty="0"/>
              <a:t>成本費用及損失既屬課稅所得額計算之要素，</a:t>
            </a:r>
            <a:r>
              <a:rPr lang="zh-TW" altLang="en-US" b="1" dirty="0"/>
              <a:t>即</a:t>
            </a:r>
            <a:r>
              <a:rPr lang="zh-TW" altLang="zh-TW" b="1" dirty="0"/>
              <a:t>應歸類為課稅要件事實，</a:t>
            </a:r>
            <a:r>
              <a:rPr lang="zh-TW" altLang="en-US" b="1" dirty="0"/>
              <a:t>除法律有特別規定外，仍</a:t>
            </a:r>
            <a:r>
              <a:rPr lang="zh-TW" altLang="zh-TW" b="1" dirty="0"/>
              <a:t>應由稽徵機關就其不實或不存在負舉證責任</a:t>
            </a:r>
            <a:r>
              <a:rPr lang="zh-TW" altLang="en-US" dirty="0"/>
              <a:t>，惟其證明度得參照一般同業利潤標準為之。即</a:t>
            </a:r>
            <a:r>
              <a:rPr lang="zh-TW" altLang="zh-TW" dirty="0"/>
              <a:t>對於超過同業利潤標準的成本、費用，及不在同業利潤標準訂定範圍之非營業損失，可以納稅義務人不盡協力義務及不符合經驗法則，推定其不存在（降低其證明度），但對於同業利潤標準範圍內的成本、費用，如果要將其剔除，則必須查證至明確且具有說服力的程度（真實的確信、幾近於真實的蓋然性）；尤其所得稅法第83條授權稽徵機關進行調查或復查時，如果納稅義務人未提示有關各種證明所得額之帳簿、文據，或雖有提示而不完全者，得依查得之資料或同業利潤標準，核定其所得額，即係因納稅義務人違反協力義務而減輕稽徵機關對於成本、費用及課稅所得額的舉證責任（降低證明度），益見課稅要件事實（包括成本、費用）的舉證責任亦應由稽徵機關負擔</a:t>
            </a:r>
            <a:r>
              <a:rPr lang="zh-TW" altLang="en-US" dirty="0"/>
              <a:t>。</a:t>
            </a: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52</a:t>
            </a:fld>
            <a:endParaRPr lang="zh-TW" altLang="en-US" dirty="0"/>
          </a:p>
        </p:txBody>
      </p:sp>
    </p:spTree>
    <p:extLst>
      <p:ext uri="{BB962C8B-B14F-4D97-AF65-F5344CB8AC3E}">
        <p14:creationId xmlns:p14="http://schemas.microsoft.com/office/powerpoint/2010/main" val="26705319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normAutofit/>
          </a:bodyPr>
          <a:lstStyle/>
          <a:p>
            <a:pPr>
              <a:lnSpc>
                <a:spcPct val="100000"/>
              </a:lnSpc>
            </a:pPr>
            <a:r>
              <a:rPr lang="zh-TW" altLang="en-US" dirty="0"/>
              <a:t>處罰要件事實</a:t>
            </a:r>
            <a:endParaRPr lang="en-US" altLang="zh-TW" dirty="0"/>
          </a:p>
          <a:p>
            <a:pPr lvl="1">
              <a:lnSpc>
                <a:spcPct val="100000"/>
              </a:lnSpc>
              <a:buFont typeface="Wingdings" panose="05000000000000000000" pitchFamily="2" charset="2"/>
              <a:buChar char="è"/>
            </a:pPr>
            <a:r>
              <a:rPr lang="zh-TW" altLang="en-US" dirty="0"/>
              <a:t>於租稅裁罰爭訟案件中，</a:t>
            </a:r>
            <a:r>
              <a:rPr lang="zh-TW" altLang="zh-TW" dirty="0"/>
              <a:t>係國家行使處罰高權的結果，與課稅平等或稽徵便利無關，而與刑事罰類似，</a:t>
            </a:r>
            <a:r>
              <a:rPr lang="zh-TW" altLang="zh-TW" b="1" dirty="0"/>
              <a:t>當事人並無協力義務</a:t>
            </a:r>
            <a:r>
              <a:rPr lang="zh-TW" altLang="zh-TW" dirty="0"/>
              <a:t>或責任以自證己罪或自證無違規事實，且有「無罪推定」及「疑則無罪」原則之適用，自應由稽徵機關負責確實證明</a:t>
            </a:r>
            <a:r>
              <a:rPr lang="zh-TW" altLang="en-US" dirty="0"/>
              <a:t>處罰要件事實，包括</a:t>
            </a:r>
            <a:r>
              <a:rPr lang="zh-TW" altLang="zh-TW" dirty="0"/>
              <a:t>減少或免除稅捐的要件事實不存在</a:t>
            </a:r>
            <a:r>
              <a:rPr lang="zh-TW" altLang="en-US" dirty="0"/>
              <a:t>（</a:t>
            </a:r>
            <a:r>
              <a:rPr lang="zh-TW" altLang="zh-TW" dirty="0"/>
              <a:t>虛列減少或免除稅捐事由</a:t>
            </a:r>
            <a:r>
              <a:rPr lang="zh-TW" altLang="en-US" dirty="0"/>
              <a:t>）</a:t>
            </a:r>
            <a:r>
              <a:rPr lang="zh-TW" altLang="zh-TW" dirty="0"/>
              <a:t>以逃漏稅捐，</a:t>
            </a:r>
            <a:r>
              <a:rPr lang="zh-TW" altLang="en-US" dirty="0"/>
              <a:t>始能</a:t>
            </a:r>
            <a:r>
              <a:rPr lang="zh-TW" altLang="zh-TW" dirty="0"/>
              <a:t>施予處罰。</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53</a:t>
            </a:fld>
            <a:endParaRPr lang="zh-TW" altLang="en-US" dirty="0"/>
          </a:p>
        </p:txBody>
      </p:sp>
    </p:spTree>
    <p:extLst>
      <p:ext uri="{BB962C8B-B14F-4D97-AF65-F5344CB8AC3E}">
        <p14:creationId xmlns:p14="http://schemas.microsoft.com/office/powerpoint/2010/main" val="332096462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稅務訴訟的客觀舉證責任分配</a:t>
            </a:r>
          </a:p>
        </p:txBody>
      </p:sp>
      <p:sp>
        <p:nvSpPr>
          <p:cNvPr id="3" name="內容版面配置區 2"/>
          <p:cNvSpPr>
            <a:spLocks noGrp="1"/>
          </p:cNvSpPr>
          <p:nvPr>
            <p:ph idx="1"/>
          </p:nvPr>
        </p:nvSpPr>
        <p:spPr/>
        <p:txBody>
          <a:bodyPr/>
          <a:lstStyle/>
          <a:p>
            <a:pPr>
              <a:lnSpc>
                <a:spcPct val="100000"/>
              </a:lnSpc>
            </a:pPr>
            <a:r>
              <a:rPr lang="zh-TW" altLang="en-US" dirty="0"/>
              <a:t>釋例</a:t>
            </a:r>
            <a:r>
              <a:rPr lang="en-US" altLang="zh-TW" dirty="0"/>
              <a:t>1</a:t>
            </a:r>
          </a:p>
          <a:p>
            <a:pPr marL="274320" lvl="1" indent="0">
              <a:lnSpc>
                <a:spcPct val="100000"/>
              </a:lnSpc>
              <a:buNone/>
            </a:pPr>
            <a:r>
              <a:rPr lang="zh-TW" altLang="en-US" dirty="0"/>
              <a:t>依查核準則第</a:t>
            </a:r>
            <a:r>
              <a:rPr lang="en-US" altLang="zh-TW" dirty="0"/>
              <a:t>67</a:t>
            </a:r>
            <a:r>
              <a:rPr lang="zh-TW" altLang="en-US" dirty="0"/>
              <a:t>條規定：「（</a:t>
            </a:r>
            <a:r>
              <a:rPr lang="zh-TW" altLang="zh-TW" dirty="0"/>
              <a:t>第</a:t>
            </a:r>
            <a:r>
              <a:rPr lang="en-US" altLang="zh-TW" dirty="0"/>
              <a:t>1</a:t>
            </a:r>
            <a:r>
              <a:rPr lang="zh-TW" altLang="zh-TW" dirty="0"/>
              <a:t>項</a:t>
            </a:r>
            <a:r>
              <a:rPr lang="zh-TW" altLang="en-US" dirty="0"/>
              <a:t>）費用及損失，未經取得原始憑證，或經取得而記載事項不符者，不予認定。</a:t>
            </a:r>
            <a:r>
              <a:rPr lang="en-US" altLang="zh-TW" dirty="0"/>
              <a:t>……</a:t>
            </a:r>
            <a:r>
              <a:rPr lang="zh-TW" altLang="en-US" dirty="0"/>
              <a:t>（</a:t>
            </a:r>
            <a:r>
              <a:rPr lang="zh-TW" altLang="zh-TW" dirty="0"/>
              <a:t>第</a:t>
            </a:r>
            <a:r>
              <a:rPr lang="en-US" altLang="zh-TW" dirty="0"/>
              <a:t>2</a:t>
            </a:r>
            <a:r>
              <a:rPr lang="zh-TW" altLang="zh-TW" dirty="0"/>
              <a:t>項</a:t>
            </a:r>
            <a:r>
              <a:rPr lang="zh-TW" altLang="en-US" dirty="0"/>
              <a:t>）前項之費用或損失，如經查明確無支付之事實，而係虛列費用或損失逃稅者，應依所得稅法第</a:t>
            </a:r>
            <a:r>
              <a:rPr lang="en-US" altLang="zh-TW" dirty="0"/>
              <a:t>110</a:t>
            </a:r>
            <a:r>
              <a:rPr lang="zh-TW" altLang="en-US" dirty="0"/>
              <a:t>條之規定處罰。」即知成本、費用或損失不存在的事實（確無支付之事實，而係虛列成本、費用或損失以漏報所得額之要件事實），應由稽徵機關負責確實「查明」（負擔客觀舉證責任），始能依所得稅法第</a:t>
            </a:r>
            <a:r>
              <a:rPr lang="en-US" altLang="zh-TW" dirty="0"/>
              <a:t>110</a:t>
            </a:r>
            <a:r>
              <a:rPr lang="zh-TW" altLang="en-US" dirty="0"/>
              <a:t>條之規定處罰，如果無法使法院完全確信該要件事實存在時，其漏稅罰即難以維持，殊無令納稅義務人於租稅裁罰爭訟程序就成本、費用或損失的存在負擔客觀舉證責任之餘地。</a:t>
            </a:r>
            <a:endParaRPr lang="en-US" altLang="zh-TW" dirty="0"/>
          </a:p>
          <a:p>
            <a:pPr marL="274320" lvl="1" indent="0">
              <a:lnSpc>
                <a:spcPct val="100000"/>
              </a:lnSpc>
              <a:buNone/>
            </a:pPr>
            <a:endParaRPr lang="en-US" altLang="zh-TW" sz="1000" dirty="0"/>
          </a:p>
          <a:p>
            <a:pPr>
              <a:lnSpc>
                <a:spcPct val="100000"/>
              </a:lnSpc>
            </a:pPr>
            <a:r>
              <a:rPr lang="zh-TW" altLang="en-US" dirty="0"/>
              <a:t>釋例</a:t>
            </a:r>
            <a:r>
              <a:rPr lang="en-US" altLang="zh-TW" dirty="0"/>
              <a:t>2</a:t>
            </a:r>
          </a:p>
          <a:p>
            <a:pPr marL="274320" lvl="1" indent="0">
              <a:lnSpc>
                <a:spcPct val="100000"/>
              </a:lnSpc>
              <a:buNone/>
            </a:pPr>
            <a:r>
              <a:rPr lang="zh-TW" altLang="en-US" dirty="0"/>
              <a:t>依遺產及贈與稅法第</a:t>
            </a:r>
            <a:r>
              <a:rPr lang="en-US" altLang="zh-TW" dirty="0"/>
              <a:t>17</a:t>
            </a:r>
            <a:r>
              <a:rPr lang="zh-TW" altLang="en-US" dirty="0"/>
              <a:t>條第</a:t>
            </a:r>
            <a:r>
              <a:rPr lang="en-US" altLang="zh-TW" dirty="0"/>
              <a:t>1</a:t>
            </a:r>
            <a:r>
              <a:rPr lang="zh-TW" altLang="en-US" dirty="0"/>
              <a:t>項第</a:t>
            </a:r>
            <a:r>
              <a:rPr lang="en-US" altLang="zh-TW" dirty="0"/>
              <a:t>9</a:t>
            </a:r>
            <a:r>
              <a:rPr lang="zh-TW" altLang="en-US" dirty="0"/>
              <a:t>款規定：「被繼承人死亡前，未償之債務，具有確實之證明者」，應自遺產總額中扣除，免徵遺產稅，明定減免稅捐之要件事實應由納稅義務人負擔客觀舉證責任。但於其租稅裁罰爭訟程序，仍應由稽徵機關就該減免稅捐之要件事實不存在負擔客觀舉證責任。</a:t>
            </a:r>
            <a:endParaRPr lang="en-US" altLang="zh-TW" dirty="0"/>
          </a:p>
          <a:p>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54</a:t>
            </a:fld>
            <a:endParaRPr lang="zh-TW" altLang="en-US" dirty="0"/>
          </a:p>
        </p:txBody>
      </p:sp>
    </p:spTree>
    <p:extLst>
      <p:ext uri="{BB962C8B-B14F-4D97-AF65-F5344CB8AC3E}">
        <p14:creationId xmlns:p14="http://schemas.microsoft.com/office/powerpoint/2010/main" val="199974570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lstStyle/>
          <a:p>
            <a:r>
              <a:rPr lang="zh-TW" altLang="en-US" dirty="0"/>
              <a:t>證明程度（證明度）係指訴訟當事人應就其所主張事實證明至何種程度，或法院應將待證事實調查或闡明至何種程度，始能使法院的心證達到認為真實的確信（最高目標為完全的確信）。</a:t>
            </a:r>
            <a:endParaRPr lang="en-US" altLang="zh-TW" dirty="0"/>
          </a:p>
          <a:p>
            <a:r>
              <a:rPr lang="zh-TW" altLang="zh-TW" dirty="0"/>
              <a:t>達到證明度，即確信待證事實存在，達不到證明度，即屬事實不明，雖非事實絕對不存在，而不能直接認定事實不存在，但應假定待證事實不存在，而認定待證事實所聯結的法律效果不發生。</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55</a:t>
            </a:fld>
            <a:endParaRPr lang="zh-TW" altLang="en-US" dirty="0"/>
          </a:p>
        </p:txBody>
      </p:sp>
    </p:spTree>
    <p:extLst>
      <p:ext uri="{BB962C8B-B14F-4D97-AF65-F5344CB8AC3E}">
        <p14:creationId xmlns:p14="http://schemas.microsoft.com/office/powerpoint/2010/main" val="28661532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a:xfrm>
            <a:off x="1052848" y="1312999"/>
            <a:ext cx="10058400" cy="5208335"/>
          </a:xfrm>
        </p:spPr>
        <p:txBody>
          <a:bodyPr/>
          <a:lstStyle/>
          <a:p>
            <a:pPr>
              <a:lnSpc>
                <a:spcPct val="100000"/>
              </a:lnSpc>
            </a:pPr>
            <a:r>
              <a:rPr lang="zh-TW" altLang="en-US" sz="2800" dirty="0"/>
              <a:t>關於訴訟上證明程度主要有「蓋然性確信理論」與「真實確信理論」兩種。</a:t>
            </a:r>
            <a:endParaRPr lang="en-US" altLang="zh-TW" sz="2800" dirty="0"/>
          </a:p>
          <a:p>
            <a:pPr>
              <a:lnSpc>
                <a:spcPct val="100000"/>
              </a:lnSpc>
            </a:pPr>
            <a:endParaRPr lang="en-US" altLang="zh-TW" sz="1000" dirty="0"/>
          </a:p>
          <a:p>
            <a:pPr lvl="1">
              <a:lnSpc>
                <a:spcPct val="100000"/>
              </a:lnSpc>
            </a:pPr>
            <a:r>
              <a:rPr lang="zh-TW" altLang="en-US" sz="2400" dirty="0"/>
              <a:t>「蓋然性確信理論」以</a:t>
            </a:r>
            <a:r>
              <a:rPr lang="zh-TW" altLang="zh-TW" sz="2400" dirty="0"/>
              <a:t>自由心證之任務不</a:t>
            </a:r>
            <a:r>
              <a:rPr lang="zh-TW" altLang="en-US" sz="2400" dirty="0"/>
              <a:t>在</a:t>
            </a:r>
            <a:r>
              <a:rPr lang="zh-TW" altLang="zh-TW" sz="2400" dirty="0"/>
              <a:t>求得真實之確信，而係在計算可用以判斷相關事實存否之蓋然性，因此事實確定之決定性在於達到一定的蓋然性</a:t>
            </a:r>
            <a:r>
              <a:rPr lang="zh-TW" altLang="en-US" sz="2400" dirty="0"/>
              <a:t>。法官之確信不在於真實，而是追求「幾近於真實之蓋然性」。</a:t>
            </a:r>
            <a:endParaRPr lang="en-US" altLang="zh-TW" sz="2400" b="1" dirty="0"/>
          </a:p>
          <a:p>
            <a:pPr lvl="1">
              <a:lnSpc>
                <a:spcPct val="100000"/>
              </a:lnSpc>
            </a:pPr>
            <a:r>
              <a:rPr lang="zh-TW" altLang="en-US" sz="2400" dirty="0"/>
              <a:t>「真實確信理論」雖主張自由心證之目的在求得真實之確信，但認為訴訟上之「真實」係達到一定高度之蓋然性，而所謂一定高度之蓋然性，係指「沒有一個理性、清楚通曉生活事實之人還會懷疑之蓋然性」，或稱為「排除合理懷疑之蓋然性」</a:t>
            </a:r>
            <a:r>
              <a:rPr lang="zh-TW" altLang="en-US" sz="2400">
                <a:latin typeface="標楷體" panose="03000509000000000000" pitchFamily="65" charset="-120"/>
                <a:ea typeface="標楷體" panose="03000509000000000000" pitchFamily="65" charset="-120"/>
              </a:rPr>
              <a:t>（</a:t>
            </a:r>
            <a:r>
              <a:rPr lang="en-US" altLang="zh-TW" sz="2400">
                <a:latin typeface="標楷體" panose="03000509000000000000" pitchFamily="65" charset="-120"/>
                <a:ea typeface="標楷體" panose="03000509000000000000" pitchFamily="65" charset="-120"/>
              </a:rPr>
              <a:t>beyond reasonable doubt </a:t>
            </a:r>
            <a:r>
              <a:rPr lang="zh-TW" altLang="en-US" sz="2400">
                <a:latin typeface="標楷體" panose="03000509000000000000" pitchFamily="65" charset="-120"/>
                <a:ea typeface="標楷體" panose="03000509000000000000" pitchFamily="65" charset="-120"/>
              </a:rPr>
              <a:t>）</a:t>
            </a:r>
            <a:r>
              <a:rPr lang="zh-TW" altLang="en-US" sz="2400"/>
              <a:t>。</a:t>
            </a:r>
            <a:endParaRPr lang="zh-TW" altLang="en-US" sz="2400"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56</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264789106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lstStyle/>
          <a:p>
            <a:pPr>
              <a:lnSpc>
                <a:spcPct val="100000"/>
              </a:lnSpc>
            </a:pPr>
            <a:r>
              <a:rPr lang="zh-TW" altLang="zh-TW" dirty="0"/>
              <a:t>「真實確信理論」</a:t>
            </a:r>
            <a:r>
              <a:rPr lang="zh-TW" altLang="en-US" dirty="0"/>
              <a:t>雖然</a:t>
            </a:r>
            <a:r>
              <a:rPr lang="zh-TW" altLang="zh-TW" dirty="0"/>
              <a:t>以「真實」為其追求對象，</a:t>
            </a:r>
            <a:r>
              <a:rPr lang="zh-TW" altLang="en-US" dirty="0"/>
              <a:t>但認為</a:t>
            </a:r>
            <a:r>
              <a:rPr lang="zh-TW" altLang="zh-TW" dirty="0"/>
              <a:t>囿於人類認識能力的有限性，不能求其絕對的真實，</a:t>
            </a:r>
            <a:r>
              <a:rPr lang="zh-TW" altLang="en-US" dirty="0"/>
              <a:t>只能達到「「排除合理懷疑」，即儘可能接近於真實。</a:t>
            </a:r>
            <a:r>
              <a:rPr lang="zh-TW" altLang="zh-TW" dirty="0"/>
              <a:t>而「蓋然性確信理論」則自始體認真實之無法達到，一開始即以蓋然性為法官確信的內容，</a:t>
            </a:r>
            <a:r>
              <a:rPr lang="zh-TW" altLang="zh-TW" b="1" dirty="0"/>
              <a:t>後者是德國多數說及為實務所採行。</a:t>
            </a:r>
            <a:r>
              <a:rPr lang="zh-TW" altLang="zh-TW" dirty="0"/>
              <a:t>然無論何者，均是以蓋然性作為形成心證之基準。</a:t>
            </a:r>
            <a:endParaRPr lang="en-US" altLang="zh-TW" dirty="0"/>
          </a:p>
          <a:p>
            <a:pPr>
              <a:lnSpc>
                <a:spcPct val="100000"/>
              </a:lnSpc>
            </a:pPr>
            <a:endParaRPr lang="en-US" altLang="zh-TW" sz="1000" dirty="0"/>
          </a:p>
          <a:p>
            <a:pPr>
              <a:lnSpc>
                <a:spcPct val="100000"/>
              </a:lnSpc>
            </a:pPr>
            <a:r>
              <a:rPr lang="zh-TW" altLang="en-US" dirty="0"/>
              <a:t>學者將之分成三個等級，並將之量化：</a:t>
            </a:r>
            <a:endParaRPr lang="en-US" altLang="zh-TW" dirty="0"/>
          </a:p>
          <a:p>
            <a:pPr lvl="1">
              <a:lnSpc>
                <a:spcPct val="100000"/>
              </a:lnSpc>
            </a:pPr>
            <a:r>
              <a:rPr lang="zh-TW" altLang="en-US" sz="2400" dirty="0"/>
              <a:t>「幾近於真實之蓋然性」的蓋然性率是</a:t>
            </a:r>
            <a:r>
              <a:rPr lang="en-US" altLang="zh-TW" sz="2400" dirty="0"/>
              <a:t>99.8</a:t>
            </a:r>
            <a:r>
              <a:rPr lang="zh-TW" altLang="en-US" sz="2400" dirty="0"/>
              <a:t>％以上</a:t>
            </a:r>
            <a:r>
              <a:rPr lang="zh-TW" altLang="zh-TW" sz="2400" dirty="0"/>
              <a:t>。</a:t>
            </a:r>
            <a:endParaRPr lang="en-US" altLang="zh-TW" sz="2400" dirty="0"/>
          </a:p>
          <a:p>
            <a:pPr marL="274320" lvl="1" indent="0">
              <a:lnSpc>
                <a:spcPct val="100000"/>
              </a:lnSpc>
              <a:buNone/>
            </a:pPr>
            <a:r>
              <a:rPr lang="zh-TW" altLang="en-US" sz="2400"/>
              <a:t> （</a:t>
            </a:r>
            <a:r>
              <a:rPr lang="zh-TW" altLang="en-US" sz="2400" dirty="0"/>
              <a:t>或稱真實確信的蓋然性）（毫無疑問）</a:t>
            </a:r>
          </a:p>
          <a:p>
            <a:pPr lvl="1">
              <a:lnSpc>
                <a:spcPct val="100000"/>
              </a:lnSpc>
            </a:pPr>
            <a:r>
              <a:rPr lang="zh-TW" altLang="en-US" sz="2400" dirty="0"/>
              <a:t>「高度的蓋然性」的蓋然率是</a:t>
            </a:r>
            <a:r>
              <a:rPr lang="en-US" altLang="zh-TW" sz="2400" dirty="0"/>
              <a:t>75</a:t>
            </a:r>
            <a:r>
              <a:rPr lang="zh-TW" altLang="en-US" sz="2400" dirty="0"/>
              <a:t>％以上</a:t>
            </a:r>
            <a:r>
              <a:rPr lang="zh-TW" altLang="zh-TW" sz="2400" dirty="0"/>
              <a:t>。</a:t>
            </a:r>
            <a:r>
              <a:rPr lang="zh-TW" altLang="en-US" sz="2400" dirty="0"/>
              <a:t>（八九不離十）</a:t>
            </a:r>
          </a:p>
          <a:p>
            <a:pPr lvl="1">
              <a:lnSpc>
                <a:spcPct val="100000"/>
              </a:lnSpc>
            </a:pPr>
            <a:r>
              <a:rPr lang="zh-TW" altLang="en-US" sz="2400" dirty="0"/>
              <a:t>「優勢的蓋然性」的蓋然率是</a:t>
            </a:r>
            <a:r>
              <a:rPr lang="en-US" altLang="zh-TW" sz="2400" dirty="0"/>
              <a:t>51</a:t>
            </a:r>
            <a:r>
              <a:rPr lang="zh-TW" altLang="en-US" sz="2400" dirty="0"/>
              <a:t>％（超過</a:t>
            </a:r>
            <a:r>
              <a:rPr lang="en-US" altLang="zh-TW" sz="2400" dirty="0"/>
              <a:t>50</a:t>
            </a:r>
            <a:r>
              <a:rPr lang="zh-TW" altLang="en-US" sz="2400" dirty="0"/>
              <a:t>％）</a:t>
            </a:r>
            <a:r>
              <a:rPr lang="zh-TW" altLang="zh-TW" sz="2400" dirty="0"/>
              <a:t>。</a:t>
            </a:r>
            <a:r>
              <a:rPr lang="zh-TW" altLang="en-US" sz="2400" dirty="0">
                <a:latin typeface="標楷體" panose="03000509000000000000" pitchFamily="65" charset="-120"/>
                <a:ea typeface="標楷體" panose="03000509000000000000" pitchFamily="65" charset="-120"/>
              </a:rPr>
              <a:t>（</a:t>
            </a:r>
            <a:r>
              <a:rPr lang="zh-TW" altLang="en-US" sz="2400" dirty="0"/>
              <a:t>大概如此）</a:t>
            </a:r>
            <a:endParaRPr lang="zh-TW" altLang="zh-TW" sz="2400"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57</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2485648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a:bodyPr>
          <a:lstStyle/>
          <a:p>
            <a:pPr>
              <a:lnSpc>
                <a:spcPct val="100000"/>
              </a:lnSpc>
            </a:pPr>
            <a:r>
              <a:rPr lang="zh-TW" altLang="zh-TW" dirty="0"/>
              <a:t>國內行政訴訟法學者認為基於行政訴訟對人民權利保障及行政合法性控制的作用，原則上當裁判認定的「事實」真實性越高時，越能達成行政訴訟的目的，故行政訴訟所要求的證明程度應是高度蓋然性，此亦為行政法院實務上之通說。</a:t>
            </a:r>
            <a:endParaRPr lang="en-US" altLang="zh-TW" dirty="0"/>
          </a:p>
          <a:p>
            <a:pPr>
              <a:lnSpc>
                <a:spcPct val="100000"/>
              </a:lnSpc>
            </a:pPr>
            <a:r>
              <a:rPr lang="zh-TW" altLang="zh-TW" dirty="0"/>
              <a:t>稅務訴訟作為行政訴訟的一環，且課稅處分既屬國家行使課稅高權的結果，直接影響人民財產權，其證明程度自應至少達到「高度蓋然性」（蓋然率</a:t>
            </a:r>
            <a:r>
              <a:rPr lang="en-US" altLang="zh-TW" dirty="0"/>
              <a:t>75</a:t>
            </a:r>
            <a:r>
              <a:rPr lang="zh-TW" altLang="en-US" dirty="0"/>
              <a:t>％</a:t>
            </a:r>
            <a:r>
              <a:rPr lang="zh-TW" altLang="zh-TW" dirty="0"/>
              <a:t>以上），且基於行政訴訟法保障人民權益，確保國家行政權合法行使的宗旨，最好能以「幾近於真實的蓋然性」作為訴訟上證明程度的要求</a:t>
            </a:r>
            <a:r>
              <a:rPr lang="zh-TW" altLang="en-US" dirty="0"/>
              <a:t>。</a:t>
            </a:r>
            <a:endParaRPr lang="en-US" altLang="zh-TW" dirty="0"/>
          </a:p>
          <a:p>
            <a:pPr>
              <a:lnSpc>
                <a:spcPct val="100000"/>
              </a:lnSpc>
            </a:pPr>
            <a:r>
              <a:rPr lang="zh-TW" altLang="zh-TW" dirty="0"/>
              <a:t>另基於稅務案件所具有的大量性與課稅資料為納稅義務人所掌握的事物本質，法院得視個案情形及納稅義務人是否克盡協力義務，適當調整證明程度，以實現公平課稅之要求，惟最低程度仍不得低於優勢蓋然性。</a:t>
            </a:r>
          </a:p>
          <a:p>
            <a:endParaRPr lang="zh-TW" altLang="zh-TW" sz="24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58</a:t>
            </a:fld>
            <a:endParaRPr lang="zh-TW" altLang="en-US" dirty="0"/>
          </a:p>
        </p:txBody>
      </p:sp>
    </p:spTree>
    <p:extLst>
      <p:ext uri="{BB962C8B-B14F-4D97-AF65-F5344CB8AC3E}">
        <p14:creationId xmlns:p14="http://schemas.microsoft.com/office/powerpoint/2010/main" val="26130518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zh-TW" altLang="en-US" dirty="0"/>
              <a:t>稅務訴訟的證明程度</a:t>
            </a:r>
          </a:p>
        </p:txBody>
      </p:sp>
      <p:sp>
        <p:nvSpPr>
          <p:cNvPr id="2" name="內容版面配置區 1"/>
          <p:cNvSpPr>
            <a:spLocks noGrp="1"/>
          </p:cNvSpPr>
          <p:nvPr>
            <p:ph idx="1"/>
          </p:nvPr>
        </p:nvSpPr>
        <p:spPr>
          <a:xfrm>
            <a:off x="1069848" y="1247011"/>
            <a:ext cx="10058400" cy="5399974"/>
          </a:xfrm>
        </p:spPr>
        <p:txBody>
          <a:bodyPr>
            <a:normAutofit fontScale="92500"/>
          </a:bodyPr>
          <a:lstStyle/>
          <a:p>
            <a:pPr>
              <a:lnSpc>
                <a:spcPct val="100000"/>
              </a:lnSpc>
            </a:pPr>
            <a:r>
              <a:rPr lang="zh-TW" altLang="zh-TW" dirty="0"/>
              <a:t>成本費用及損失既屬課稅所得額計算之要素，</a:t>
            </a:r>
            <a:r>
              <a:rPr lang="zh-TW" altLang="en-US" dirty="0"/>
              <a:t>即</a:t>
            </a:r>
            <a:r>
              <a:rPr lang="zh-TW" altLang="zh-TW" dirty="0"/>
              <a:t>應歸類為課稅要件事實，</a:t>
            </a:r>
            <a:r>
              <a:rPr lang="zh-TW" altLang="en-US" dirty="0"/>
              <a:t>除法律有特別規定外，仍</a:t>
            </a:r>
            <a:r>
              <a:rPr lang="zh-TW" altLang="zh-TW" dirty="0"/>
              <a:t>應由稽徵機關就其不實或不存在負舉證責任</a:t>
            </a:r>
            <a:r>
              <a:rPr lang="zh-TW" altLang="en-US" dirty="0"/>
              <a:t>，</a:t>
            </a:r>
            <a:r>
              <a:rPr lang="zh-TW" altLang="zh-TW" dirty="0"/>
              <a:t>惟其證明度，得參照一般同業利潤標準（毛利率、費用率及淨利率，收入減去成本之餘額即為毛利，毛利減去費用之餘額即為淨利）為之。即對於超過同業利潤標準的成本、費用，及不在同業利潤標準訂定範圍之非營業損失，可以納稅義務人不盡協力義務及不符合經驗法則，推定其不存在（降低其證明度），但對於同業利潤標準範圍內的成本、費用，如果要將其剔除，則必須查證至明確且具有說服力的程度（幾近於真實的蓋然性）</a:t>
            </a:r>
            <a:r>
              <a:rPr lang="zh-TW" altLang="en-US" dirty="0"/>
              <a:t>（</a:t>
            </a:r>
            <a:r>
              <a:rPr lang="zh-TW" altLang="zh-TW" dirty="0"/>
              <a:t>所得稅法第83條</a:t>
            </a:r>
            <a:r>
              <a:rPr lang="zh-TW" altLang="en-US" dirty="0"/>
              <a:t>參照）。</a:t>
            </a:r>
            <a:endParaRPr lang="en-US" altLang="zh-TW" dirty="0"/>
          </a:p>
          <a:p>
            <a:pPr>
              <a:lnSpc>
                <a:spcPct val="100000"/>
              </a:lnSpc>
            </a:pPr>
            <a:r>
              <a:rPr lang="zh-TW" altLang="zh-TW" dirty="0"/>
              <a:t>依規範有利原則或依法律特別規定應由納稅義務人負擔客觀舉證責任之事項，其證明度要求，原則亦應達到「高度蓋然性」，但符合經驗法則或論理法則的部分，應推定其存在（降低其證明度）。例如所得稅法第</a:t>
            </a:r>
            <a:r>
              <a:rPr lang="en-US" altLang="zh-TW" dirty="0"/>
              <a:t>28</a:t>
            </a:r>
            <a:r>
              <a:rPr lang="zh-TW" altLang="zh-TW" dirty="0"/>
              <a:t>條規定：「製造業耗用之原料超過各該業通常水準者，其超過部分非經提出正當理由經稽徵機關查明屬實者不予減除。」是製造業耗用之原料屬於營利事業所得額之減項，如未超過各該業通常水準，即應推定其真正；超過各該業通常水準者，其超過部分需要提出正當理由經查明屬實，始准予減除。即為適例。</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a:bodyPr>
          <a:lstStyle/>
          <a:p>
            <a:pPr>
              <a:lnSpc>
                <a:spcPct val="110000"/>
              </a:lnSpc>
            </a:pPr>
            <a:r>
              <a:rPr lang="zh-TW" altLang="en-US" dirty="0"/>
              <a:t>司法院釋字</a:t>
            </a:r>
            <a:endParaRPr lang="en-US" altLang="zh-TW" dirty="0"/>
          </a:p>
          <a:p>
            <a:pPr lvl="1">
              <a:lnSpc>
                <a:spcPct val="110000"/>
              </a:lnSpc>
              <a:buFont typeface="Wingdings" panose="05000000000000000000" pitchFamily="2" charset="2"/>
              <a:buChar char="è"/>
            </a:pPr>
            <a:r>
              <a:rPr lang="zh-TW" altLang="en-US" sz="2400" dirty="0"/>
              <a:t>迄</a:t>
            </a:r>
            <a:r>
              <a:rPr lang="en-US" altLang="zh-TW" sz="2400" dirty="0"/>
              <a:t>110</a:t>
            </a:r>
            <a:r>
              <a:rPr lang="zh-TW" altLang="en-US" sz="2400" dirty="0"/>
              <a:t>年</a:t>
            </a:r>
            <a:r>
              <a:rPr lang="en-US" altLang="zh-TW" sz="2400" dirty="0"/>
              <a:t>12</a:t>
            </a:r>
            <a:r>
              <a:rPr lang="zh-TW" altLang="en-US" sz="2400" dirty="0"/>
              <a:t>月</a:t>
            </a:r>
            <a:r>
              <a:rPr lang="en-US" altLang="zh-TW" sz="2400" dirty="0"/>
              <a:t>24</a:t>
            </a:r>
            <a:r>
              <a:rPr lang="zh-TW" altLang="en-US" sz="2400" dirty="0"/>
              <a:t>日總共作成</a:t>
            </a:r>
            <a:r>
              <a:rPr lang="en-US" altLang="zh-TW" sz="2400" dirty="0"/>
              <a:t>813</a:t>
            </a:r>
            <a:r>
              <a:rPr lang="zh-TW" altLang="en-US" sz="2400" dirty="0"/>
              <a:t>號解釋，其中跟稅法有關的解釋達</a:t>
            </a:r>
            <a:r>
              <a:rPr lang="en-US" altLang="zh-TW" sz="2400" dirty="0"/>
              <a:t>134</a:t>
            </a:r>
            <a:r>
              <a:rPr lang="zh-TW" altLang="en-US" sz="2400" dirty="0"/>
              <a:t>則。</a:t>
            </a:r>
            <a:endParaRPr lang="en-US" altLang="zh-TW" sz="2400" dirty="0"/>
          </a:p>
          <a:p>
            <a:pPr marL="274320" lvl="1" indent="0">
              <a:lnSpc>
                <a:spcPct val="110000"/>
              </a:lnSpc>
              <a:buNone/>
            </a:pPr>
            <a:r>
              <a:rPr lang="zh-TW" altLang="en-US"/>
              <a:t> 第</a:t>
            </a:r>
            <a:r>
              <a:rPr lang="en-US" altLang="zh-TW" dirty="0"/>
              <a:t>134</a:t>
            </a:r>
            <a:r>
              <a:rPr lang="zh-TW" altLang="en-US" dirty="0"/>
              <a:t>則係</a:t>
            </a:r>
            <a:r>
              <a:rPr lang="en-US" altLang="zh-TW" dirty="0"/>
              <a:t>109</a:t>
            </a:r>
            <a:r>
              <a:rPr lang="zh-TW" altLang="en-US" dirty="0"/>
              <a:t>年</a:t>
            </a:r>
            <a:r>
              <a:rPr lang="en-US" altLang="zh-TW" dirty="0"/>
              <a:t>12</a:t>
            </a:r>
            <a:r>
              <a:rPr lang="zh-TW" altLang="en-US" dirty="0"/>
              <a:t>月</a:t>
            </a:r>
            <a:r>
              <a:rPr lang="en-US" altLang="zh-TW" dirty="0"/>
              <a:t>31</a:t>
            </a:r>
            <a:r>
              <a:rPr lang="zh-TW" altLang="en-US" dirty="0"/>
              <a:t>日公布之釋字第</a:t>
            </a:r>
            <a:r>
              <a:rPr lang="en-US" altLang="zh-TW" dirty="0"/>
              <a:t>798</a:t>
            </a:r>
            <a:r>
              <a:rPr lang="zh-TW" altLang="en-US" dirty="0"/>
              <a:t>號</a:t>
            </a:r>
            <a:r>
              <a:rPr lang="en-US" altLang="zh-TW" dirty="0"/>
              <a:t>【</a:t>
            </a:r>
            <a:r>
              <a:rPr lang="zh-TW" altLang="en-US" dirty="0"/>
              <a:t>社會福利機構免徵使用牌照稅案</a:t>
            </a:r>
            <a:r>
              <a:rPr lang="en-US" altLang="zh-TW" dirty="0"/>
              <a:t>】</a:t>
            </a:r>
          </a:p>
          <a:p>
            <a:pPr marL="274320" lvl="1" indent="0">
              <a:lnSpc>
                <a:spcPct val="110000"/>
              </a:lnSpc>
              <a:buNone/>
            </a:pPr>
            <a:r>
              <a:rPr lang="zh-TW" altLang="en-US" dirty="0"/>
              <a:t>＊財政部中華民國</a:t>
            </a:r>
            <a:r>
              <a:rPr lang="en-US" altLang="zh-TW" dirty="0"/>
              <a:t>92</a:t>
            </a:r>
            <a:r>
              <a:rPr lang="zh-TW" altLang="en-US" dirty="0"/>
              <a:t>年</a:t>
            </a:r>
            <a:r>
              <a:rPr lang="en-US" altLang="zh-TW" dirty="0"/>
              <a:t>2</a:t>
            </a:r>
            <a:r>
              <a:rPr lang="zh-TW" altLang="en-US" dirty="0"/>
              <a:t>月</a:t>
            </a:r>
            <a:r>
              <a:rPr lang="en-US" altLang="zh-TW" dirty="0"/>
              <a:t>12</a:t>
            </a:r>
            <a:r>
              <a:rPr lang="zh-TW" altLang="en-US" dirty="0"/>
              <a:t>日台財稅字第</a:t>
            </a:r>
            <a:r>
              <a:rPr lang="en-US" altLang="zh-TW" dirty="0"/>
              <a:t>0920450239</a:t>
            </a:r>
            <a:r>
              <a:rPr lang="zh-TW" altLang="en-US" dirty="0"/>
              <a:t>號令及</a:t>
            </a:r>
            <a:r>
              <a:rPr lang="en-US" altLang="zh-TW" dirty="0"/>
              <a:t>105</a:t>
            </a:r>
            <a:r>
              <a:rPr lang="zh-TW" altLang="en-US" dirty="0"/>
              <a:t>年</a:t>
            </a:r>
            <a:r>
              <a:rPr lang="en-US" altLang="zh-TW" dirty="0"/>
              <a:t>8</a:t>
            </a:r>
            <a:r>
              <a:rPr lang="zh-TW" altLang="en-US" dirty="0"/>
              <a:t>月</a:t>
            </a:r>
            <a:r>
              <a:rPr lang="en-US" altLang="zh-TW" dirty="0"/>
              <a:t>31</a:t>
            </a:r>
            <a:r>
              <a:rPr lang="zh-TW" altLang="en-US" dirty="0"/>
              <a:t>日台財稅字第</a:t>
            </a:r>
            <a:r>
              <a:rPr lang="en-US" altLang="zh-TW" dirty="0"/>
              <a:t>10504576330</a:t>
            </a:r>
            <a:r>
              <a:rPr lang="zh-TW" altLang="en-US" dirty="0"/>
              <a:t>號函，就</a:t>
            </a:r>
            <a:r>
              <a:rPr lang="en-US" altLang="zh-TW" dirty="0"/>
              <a:t>90</a:t>
            </a:r>
            <a:r>
              <a:rPr lang="zh-TW" altLang="en-US" dirty="0"/>
              <a:t>年</a:t>
            </a:r>
            <a:r>
              <a:rPr lang="en-US" altLang="zh-TW" dirty="0"/>
              <a:t>1</a:t>
            </a:r>
            <a:r>
              <a:rPr lang="zh-TW" altLang="en-US" dirty="0"/>
              <a:t>月</a:t>
            </a:r>
            <a:r>
              <a:rPr lang="en-US" altLang="zh-TW" dirty="0"/>
              <a:t>17</a:t>
            </a:r>
            <a:r>
              <a:rPr lang="zh-TW" altLang="en-US" dirty="0"/>
              <a:t>日修正公布之使用牌照稅法第</a:t>
            </a:r>
            <a:r>
              <a:rPr lang="en-US" altLang="zh-TW" dirty="0"/>
              <a:t>7</a:t>
            </a:r>
            <a:r>
              <a:rPr lang="zh-TW" altLang="en-US" dirty="0"/>
              <a:t>條第</a:t>
            </a:r>
            <a:r>
              <a:rPr lang="en-US" altLang="zh-TW" dirty="0"/>
              <a:t>1</a:t>
            </a:r>
            <a:r>
              <a:rPr lang="zh-TW" altLang="en-US" dirty="0"/>
              <a:t>項第</a:t>
            </a:r>
            <a:r>
              <a:rPr lang="en-US" altLang="zh-TW" dirty="0"/>
              <a:t>9</a:t>
            </a:r>
            <a:r>
              <a:rPr lang="zh-TW" altLang="en-US" dirty="0"/>
              <a:t>款關於交通工具免徵使用牌照稅之規定，所稱「每一團體和機構以</a:t>
            </a:r>
            <a:r>
              <a:rPr lang="en-US" altLang="zh-TW" dirty="0"/>
              <a:t>3</a:t>
            </a:r>
            <a:r>
              <a:rPr lang="zh-TW" altLang="en-US" dirty="0"/>
              <a:t>輛為限」，明示應以同一法人於同一行政區域（同一直轄市或縣</a:t>
            </a:r>
            <a:r>
              <a:rPr lang="en-US" altLang="zh-TW" dirty="0"/>
              <a:t>(</a:t>
            </a:r>
            <a:r>
              <a:rPr lang="zh-TW" altLang="en-US" dirty="0"/>
              <a:t>市</a:t>
            </a:r>
            <a:r>
              <a:rPr lang="en-US" altLang="zh-TW" dirty="0"/>
              <a:t>)</a:t>
            </a:r>
            <a:r>
              <a:rPr lang="zh-TW" altLang="en-US" dirty="0"/>
              <a:t>）內之總分支機構合計</a:t>
            </a:r>
            <a:r>
              <a:rPr lang="en-US" altLang="zh-TW" dirty="0"/>
              <a:t>3</a:t>
            </a:r>
            <a:r>
              <a:rPr lang="zh-TW" altLang="en-US" dirty="0"/>
              <a:t>輛為限，其縮減人民依法律享有免徵使用牌照稅之優惠，增加法律所無之限制，於此範圍內，均違反憲法第</a:t>
            </a:r>
            <a:r>
              <a:rPr lang="en-US" altLang="zh-TW" dirty="0"/>
              <a:t>19</a:t>
            </a:r>
            <a:r>
              <a:rPr lang="zh-TW" altLang="en-US" dirty="0"/>
              <a:t>條租稅法律主義，應不予援用。</a:t>
            </a:r>
            <a:endParaRPr lang="en-US" altLang="zh-TW" dirty="0"/>
          </a:p>
          <a:p>
            <a:pPr>
              <a:lnSpc>
                <a:spcPct val="110000"/>
              </a:lnSpc>
            </a:pPr>
            <a:r>
              <a:rPr lang="zh-TW" altLang="en-US" dirty="0"/>
              <a:t>最高行政法院庭長法官聯席會議決議</a:t>
            </a:r>
            <a:endParaRPr lang="en-US" altLang="zh-TW" dirty="0"/>
          </a:p>
          <a:p>
            <a:pPr lvl="1">
              <a:lnSpc>
                <a:spcPct val="110000"/>
              </a:lnSpc>
              <a:buFont typeface="Wingdings" panose="05000000000000000000" pitchFamily="2" charset="2"/>
              <a:buChar char="è"/>
            </a:pPr>
            <a:r>
              <a:rPr lang="zh-TW" altLang="en-US" sz="2400" dirty="0"/>
              <a:t>自</a:t>
            </a:r>
            <a:r>
              <a:rPr lang="en-US" altLang="zh-TW" sz="2400" dirty="0"/>
              <a:t>89</a:t>
            </a:r>
            <a:r>
              <a:rPr lang="zh-TW" altLang="en-US" sz="2400" dirty="0"/>
              <a:t>年</a:t>
            </a:r>
            <a:r>
              <a:rPr lang="en-US" altLang="zh-TW" sz="2400" dirty="0"/>
              <a:t>7</a:t>
            </a:r>
            <a:r>
              <a:rPr lang="zh-TW" altLang="en-US" sz="2400" dirty="0"/>
              <a:t>月</a:t>
            </a:r>
            <a:r>
              <a:rPr lang="en-US" altLang="zh-TW" sz="2400" dirty="0"/>
              <a:t>1</a:t>
            </a:r>
            <a:r>
              <a:rPr lang="zh-TW" altLang="en-US" sz="2400" dirty="0"/>
              <a:t>日實施行政訴訟二級二審新制以來迄</a:t>
            </a:r>
            <a:r>
              <a:rPr lang="en-US" altLang="zh-TW" sz="2400" dirty="0"/>
              <a:t>108</a:t>
            </a:r>
            <a:r>
              <a:rPr lang="zh-TW" altLang="en-US" sz="2400" dirty="0"/>
              <a:t>年</a:t>
            </a:r>
            <a:r>
              <a:rPr lang="en-US" altLang="zh-TW" sz="2400" dirty="0"/>
              <a:t>4</a:t>
            </a:r>
            <a:r>
              <a:rPr lang="zh-TW" altLang="en-US" sz="2400" dirty="0"/>
              <a:t>月</a:t>
            </a:r>
            <a:r>
              <a:rPr lang="en-US" altLang="zh-TW" sz="2400" dirty="0"/>
              <a:t>30</a:t>
            </a:r>
            <a:r>
              <a:rPr lang="zh-TW" altLang="en-US" sz="2400" dirty="0"/>
              <a:t>日，最高</a:t>
            </a:r>
            <a:r>
              <a:rPr lang="zh-TW" altLang="en-US" sz="2400"/>
              <a:t>行政法院總 共</a:t>
            </a:r>
            <a:r>
              <a:rPr lang="zh-TW" altLang="en-US" sz="2400" dirty="0"/>
              <a:t>作成</a:t>
            </a:r>
            <a:r>
              <a:rPr lang="en-US" altLang="zh-TW" sz="2400" dirty="0"/>
              <a:t>202</a:t>
            </a:r>
            <a:r>
              <a:rPr lang="zh-TW" altLang="en-US" sz="2400" dirty="0"/>
              <a:t>則決議，其中跟稅法直接有關的決議達</a:t>
            </a:r>
            <a:r>
              <a:rPr lang="en-US" altLang="zh-TW" sz="2400" dirty="0"/>
              <a:t>53</a:t>
            </a:r>
            <a:r>
              <a:rPr lang="zh-TW" altLang="en-US" sz="2400" dirty="0"/>
              <a:t>則。</a:t>
            </a:r>
            <a:endParaRPr lang="en-US" altLang="zh-TW" sz="24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6</a:t>
            </a:fld>
            <a:endParaRPr lang="zh-TW" altLang="en-US"/>
          </a:p>
        </p:txBody>
      </p:sp>
    </p:spTree>
    <p:extLst>
      <p:ext uri="{BB962C8B-B14F-4D97-AF65-F5344CB8AC3E}">
        <p14:creationId xmlns:p14="http://schemas.microsoft.com/office/powerpoint/2010/main" val="10532050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a:bodyPr>
          <a:lstStyle/>
          <a:p>
            <a:pPr>
              <a:lnSpc>
                <a:spcPct val="100000"/>
              </a:lnSpc>
            </a:pPr>
            <a:r>
              <a:rPr lang="zh-TW" altLang="zh-TW" b="1" dirty="0"/>
              <a:t>租稅裁罰爭訟案件</a:t>
            </a:r>
            <a:r>
              <a:rPr lang="zh-TW" altLang="zh-TW" dirty="0"/>
              <a:t>，</a:t>
            </a:r>
            <a:r>
              <a:rPr lang="zh-TW" altLang="zh-TW" b="1" dirty="0"/>
              <a:t>則係國家行使處罰高權的結果，與課稅平等或稽徵便利無關，而與刑事罰類似，當事人並無協力義務或責任以自證己罪或自證無違規事實，且有「無罪推定」及「疑則無罪」原則之適用，故無論稽徵法規或行政法院判例均要求其證明程度應達到「確信為真實」，亦即至少要達到「幾近於真實的蓋然性」</a:t>
            </a:r>
            <a:r>
              <a:rPr lang="zh-TW" altLang="en-US" b="1" dirty="0"/>
              <a:t>。</a:t>
            </a:r>
            <a:endParaRPr lang="en-US" altLang="zh-TW" b="1"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60</a:t>
            </a:fld>
            <a:endParaRPr lang="zh-TW" altLang="en-US" dirty="0"/>
          </a:p>
        </p:txBody>
      </p:sp>
    </p:spTree>
    <p:extLst>
      <p:ext uri="{BB962C8B-B14F-4D97-AF65-F5344CB8AC3E}">
        <p14:creationId xmlns:p14="http://schemas.microsoft.com/office/powerpoint/2010/main" val="11445252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稅務訴訟的證明程度</a:t>
            </a:r>
          </a:p>
        </p:txBody>
      </p:sp>
      <p:sp>
        <p:nvSpPr>
          <p:cNvPr id="3" name="內容版面配置區 2"/>
          <p:cNvSpPr>
            <a:spLocks noGrp="1"/>
          </p:cNvSpPr>
          <p:nvPr>
            <p:ph idx="1"/>
          </p:nvPr>
        </p:nvSpPr>
        <p:spPr/>
        <p:txBody>
          <a:bodyPr>
            <a:normAutofit fontScale="92500" lnSpcReduction="10000"/>
          </a:bodyPr>
          <a:lstStyle/>
          <a:p>
            <a:pPr>
              <a:lnSpc>
                <a:spcPct val="100000"/>
              </a:lnSpc>
            </a:pPr>
            <a:r>
              <a:rPr lang="zh-TW" altLang="en-US" sz="2600" dirty="0"/>
              <a:t>釋例</a:t>
            </a:r>
            <a:endParaRPr lang="en-US" altLang="zh-TW" sz="2600" dirty="0"/>
          </a:p>
          <a:p>
            <a:pPr marL="274320" lvl="1" indent="0">
              <a:lnSpc>
                <a:spcPct val="100000"/>
              </a:lnSpc>
              <a:buNone/>
            </a:pPr>
            <a:r>
              <a:rPr lang="zh-TW" altLang="zh-TW" sz="2200" dirty="0"/>
              <a:t>查核準則第</a:t>
            </a:r>
            <a:r>
              <a:rPr lang="en-US" altLang="zh-TW" sz="2200" dirty="0"/>
              <a:t>67</a:t>
            </a:r>
            <a:r>
              <a:rPr lang="zh-TW" altLang="zh-TW" sz="2200" dirty="0"/>
              <a:t>條規定：「</a:t>
            </a:r>
            <a:r>
              <a:rPr lang="zh-TW" altLang="en-US" sz="2200" dirty="0"/>
              <a:t>（</a:t>
            </a:r>
            <a:r>
              <a:rPr lang="zh-TW" altLang="zh-TW" sz="2200" dirty="0"/>
              <a:t>第</a:t>
            </a:r>
            <a:r>
              <a:rPr lang="en-US" altLang="zh-TW" sz="2200" dirty="0"/>
              <a:t>1</a:t>
            </a:r>
            <a:r>
              <a:rPr lang="zh-TW" altLang="zh-TW" sz="2200" dirty="0"/>
              <a:t>項</a:t>
            </a:r>
            <a:r>
              <a:rPr lang="zh-TW" altLang="en-US" sz="2200" dirty="0"/>
              <a:t>）</a:t>
            </a:r>
            <a:r>
              <a:rPr lang="zh-TW" altLang="zh-TW" sz="2200" dirty="0"/>
              <a:t>費用及損失，未經取得原始憑證，或經取得而記載事項不符者，不予認定。</a:t>
            </a:r>
            <a:r>
              <a:rPr lang="en-US" altLang="zh-TW" sz="2200" dirty="0"/>
              <a:t>……</a:t>
            </a:r>
            <a:r>
              <a:rPr lang="zh-TW" altLang="en-US" sz="2200" dirty="0"/>
              <a:t>（</a:t>
            </a:r>
            <a:r>
              <a:rPr lang="zh-TW" altLang="zh-TW" sz="2200" dirty="0"/>
              <a:t>第</a:t>
            </a:r>
            <a:r>
              <a:rPr lang="en-US" altLang="zh-TW" sz="2200" dirty="0"/>
              <a:t>2</a:t>
            </a:r>
            <a:r>
              <a:rPr lang="zh-TW" altLang="zh-TW" sz="2200" dirty="0"/>
              <a:t>項</a:t>
            </a:r>
            <a:r>
              <a:rPr lang="zh-TW" altLang="en-US" sz="2200" dirty="0"/>
              <a:t>）</a:t>
            </a:r>
            <a:r>
              <a:rPr lang="zh-TW" altLang="zh-TW" sz="2200" dirty="0"/>
              <a:t>前項之費用或損失，</a:t>
            </a:r>
            <a:r>
              <a:rPr lang="zh-TW" altLang="zh-TW" sz="2200" u="sng" dirty="0"/>
              <a:t>如經查明確無支付之事實，而係虛列費用或損失逃稅者，應依所得稅法第</a:t>
            </a:r>
            <a:r>
              <a:rPr lang="en-US" altLang="zh-TW" sz="2200" u="sng" dirty="0"/>
              <a:t>110</a:t>
            </a:r>
            <a:r>
              <a:rPr lang="zh-TW" altLang="zh-TW" sz="2200" u="sng" dirty="0"/>
              <a:t>條之規定處罰</a:t>
            </a:r>
            <a:r>
              <a:rPr lang="zh-TW" altLang="zh-TW" sz="2200" dirty="0"/>
              <a:t>。」</a:t>
            </a:r>
            <a:endParaRPr lang="en-US" altLang="zh-TW" sz="2200" dirty="0"/>
          </a:p>
          <a:p>
            <a:pPr marL="274320" lvl="1" indent="0">
              <a:lnSpc>
                <a:spcPct val="100000"/>
              </a:lnSpc>
              <a:buNone/>
            </a:pPr>
            <a:endParaRPr lang="en-US" altLang="zh-TW" sz="1100" dirty="0"/>
          </a:p>
          <a:p>
            <a:pPr lvl="1">
              <a:lnSpc>
                <a:spcPct val="100000"/>
              </a:lnSpc>
              <a:buFont typeface="Wingdings" panose="05000000000000000000" pitchFamily="2" charset="2"/>
              <a:buChar char="è"/>
            </a:pPr>
            <a:r>
              <a:rPr lang="zh-TW" altLang="zh-TW" sz="2200" dirty="0"/>
              <a:t>查核準則第</a:t>
            </a:r>
            <a:r>
              <a:rPr lang="en-US" altLang="zh-TW" sz="2200" dirty="0"/>
              <a:t>67</a:t>
            </a:r>
            <a:r>
              <a:rPr lang="zh-TW" altLang="zh-TW" sz="2200" dirty="0"/>
              <a:t>條規定更區別補稅與罰鍰處分所需事實基礎的證明程度，對於營利事業辦理所得稅結算申報，剔除其費用或損失，而增加課稅所得額之核定，並不要求應達到「確無支付之事實」的強度，但對於漏報課稅所得額之處罰，則要求應達到「查明確無支付之事實，而係虛列費用或損失逃稅」的強度（包括根本無此筆金額的支出，或雖有此筆支出，但完全與其本業或附屬業務無關等情形），始能認其有漏報或短報課稅所得額行為，否則，如僅係有疑，即應為有利納稅義務人之認定，不得逕以該筆費用或損失經剔除後相應增加之所得額作為漏報所得額，並以補徵之稅額作為漏稅額，而依所得稅法第</a:t>
            </a:r>
            <a:r>
              <a:rPr lang="en-US" altLang="zh-TW" sz="2200" dirty="0"/>
              <a:t>110</a:t>
            </a:r>
            <a:r>
              <a:rPr lang="zh-TW" altLang="zh-TW" sz="2200" dirty="0"/>
              <a:t>條第</a:t>
            </a:r>
            <a:r>
              <a:rPr lang="en-US" altLang="zh-TW" sz="2200" dirty="0"/>
              <a:t>1</a:t>
            </a:r>
            <a:r>
              <a:rPr lang="zh-TW" altLang="zh-TW" sz="2200" dirty="0"/>
              <a:t>項之規定處以罰鍰。</a:t>
            </a:r>
            <a:endParaRPr lang="en-US" altLang="zh-TW" sz="2200" dirty="0"/>
          </a:p>
          <a:p>
            <a:pPr marL="274320" lvl="1" indent="0">
              <a:lnSpc>
                <a:spcPct val="100000"/>
              </a:lnSpc>
              <a:buNone/>
            </a:pPr>
            <a:endParaRPr lang="en-US" altLang="zh-TW" sz="1100" dirty="0"/>
          </a:p>
          <a:p>
            <a:pPr lvl="1">
              <a:lnSpc>
                <a:spcPct val="100000"/>
              </a:lnSpc>
              <a:buFont typeface="Wingdings" panose="05000000000000000000" pitchFamily="2" charset="2"/>
              <a:buChar char="è"/>
            </a:pPr>
            <a:r>
              <a:rPr lang="zh-TW" altLang="zh-TW" sz="2200" dirty="0"/>
              <a:t>此項規定如果加以貫徹，應能減少許多民怨及訟源，只可惜稽徵機關於實務操作上常將「增加課稅所得額」以補稅與「漏報課稅所得額」之處罰的證明程度作同一看待，又不論究納稅者是否有故意或過失，以致補稅與處罰常伴隨而來。</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61</a:t>
            </a:fld>
            <a:endParaRPr lang="zh-TW" altLang="en-US" dirty="0"/>
          </a:p>
        </p:txBody>
      </p:sp>
    </p:spTree>
    <p:extLst>
      <p:ext uri="{BB962C8B-B14F-4D97-AF65-F5344CB8AC3E}">
        <p14:creationId xmlns:p14="http://schemas.microsoft.com/office/powerpoint/2010/main" val="278743755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fontScale="90000"/>
          </a:bodyPr>
          <a:lstStyle/>
          <a:p>
            <a:r>
              <a:rPr lang="zh-TW" altLang="en-US" sz="3200" dirty="0">
                <a:blipFill>
                  <a:blip r:embed="rId2">
                    <a:extLst>
                      <a:ext uri="{28A0092B-C50C-407E-A947-70E740481C1C}">
                        <a14:useLocalDpi xmlns:a14="http://schemas.microsoft.com/office/drawing/2010/main" val="0"/>
                      </a:ext>
                    </a:extLst>
                  </a:blip>
                  <a:tile tx="6350" ty="-127000" sx="65000" sy="64000" flip="none" algn="tl"/>
                </a:blipFill>
              </a:rPr>
              <a:t>財</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政部賦稅署</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86</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年</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4</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月</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7</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日台稅稽發第</a:t>
            </a:r>
            <a:r>
              <a:rPr lang="en-US" altLang="zh-TW" sz="3200" dirty="0">
                <a:blipFill>
                  <a:blip r:embed="rId2">
                    <a:extLst>
                      <a:ext uri="{28A0092B-C50C-407E-A947-70E740481C1C}">
                        <a14:useLocalDpi xmlns:a14="http://schemas.microsoft.com/office/drawing/2010/main" val="0"/>
                      </a:ext>
                    </a:extLst>
                  </a:blip>
                  <a:tile tx="6350" ty="-127000" sx="65000" sy="64000" flip="none" algn="tl"/>
                </a:blipFill>
              </a:rPr>
              <a:t>8600292</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號函</a:t>
            </a:r>
            <a:r>
              <a:rPr lang="zh-TW" altLang="en-US" sz="3200" dirty="0">
                <a:blipFill>
                  <a:blip r:embed="rId2">
                    <a:extLst>
                      <a:ext uri="{28A0092B-C50C-407E-A947-70E740481C1C}">
                        <a14:useLocalDpi xmlns:a14="http://schemas.microsoft.com/office/drawing/2010/main" val="0"/>
                      </a:ext>
                    </a:extLst>
                  </a:blip>
                  <a:tile tx="6350" ty="-127000" sx="65000" sy="64000" flip="none" algn="tl"/>
                </a:blipFill>
              </a:rPr>
              <a:t>發</a:t>
            </a:r>
            <a:r>
              <a:rPr lang="zh-TW" altLang="zh-TW" sz="3200" dirty="0">
                <a:blipFill>
                  <a:blip r:embed="rId2">
                    <a:extLst>
                      <a:ext uri="{28A0092B-C50C-407E-A947-70E740481C1C}">
                        <a14:useLocalDpi xmlns:a14="http://schemas.microsoft.com/office/drawing/2010/main" val="0"/>
                      </a:ext>
                    </a:extLst>
                  </a:blip>
                  <a:tile tx="6350" ty="-127000" sx="65000" sy="64000" flip="none" algn="tl"/>
                </a:blipFill>
              </a:rPr>
              <a:t>「查稅過程中徵納雙方舉證責任分配之研議」</a:t>
            </a:r>
            <a:endParaRPr lang="zh-TW" altLang="en-US" dirty="0"/>
          </a:p>
        </p:txBody>
      </p:sp>
      <p:sp>
        <p:nvSpPr>
          <p:cNvPr id="2" name="內容版面配置區 1"/>
          <p:cNvSpPr>
            <a:spLocks noGrp="1"/>
          </p:cNvSpPr>
          <p:nvPr>
            <p:ph idx="1"/>
          </p:nvPr>
        </p:nvSpPr>
        <p:spPr>
          <a:xfrm>
            <a:off x="1069848" y="1424354"/>
            <a:ext cx="10058400" cy="5030992"/>
          </a:xfrm>
        </p:spPr>
        <p:txBody>
          <a:bodyPr/>
          <a:lstStyle/>
          <a:p>
            <a:pPr>
              <a:lnSpc>
                <a:spcPct val="100000"/>
              </a:lnSpc>
            </a:pPr>
            <a:r>
              <a:rPr lang="zh-TW" altLang="en-US" dirty="0"/>
              <a:t>此</a:t>
            </a:r>
            <a:r>
              <a:rPr lang="zh-TW" altLang="zh-TW" dirty="0"/>
              <a:t>研究報告指出參考美國立法例，認為對補稅案件應採「優勢證據法則」</a:t>
            </a:r>
            <a:r>
              <a:rPr lang="zh-TW" altLang="zh-TW"/>
              <a:t>（</a:t>
            </a:r>
            <a:r>
              <a:rPr lang="en-US" altLang="zh-TW"/>
              <a:t>Law of Preponderance</a:t>
            </a:r>
            <a:r>
              <a:rPr lang="zh-TW" altLang="zh-TW" dirty="0"/>
              <a:t>），即稽徵機關只須證明課稅事實達表面可信狀態即可；租稅罰鍰案件則應採「明顯的優勢證據法則」</a:t>
            </a:r>
            <a:r>
              <a:rPr lang="zh-TW" altLang="zh-TW"/>
              <a:t>（</a:t>
            </a:r>
            <a:r>
              <a:rPr lang="en-US" altLang="zh-TW"/>
              <a:t>Law of Clear Preponderance</a:t>
            </a:r>
            <a:r>
              <a:rPr lang="zh-TW" altLang="zh-TW" dirty="0"/>
              <a:t>）或稱「明確而有說服力的證據法則」</a:t>
            </a:r>
            <a:r>
              <a:rPr lang="zh-TW" altLang="zh-TW"/>
              <a:t>（</a:t>
            </a:r>
            <a:r>
              <a:rPr lang="en-US" altLang="zh-TW"/>
              <a:t>Law of Clear and Convincing</a:t>
            </a:r>
            <a:r>
              <a:rPr lang="zh-TW" altLang="zh-TW" dirty="0"/>
              <a:t>）。</a:t>
            </a:r>
            <a:endParaRPr lang="en-US" altLang="zh-TW" dirty="0"/>
          </a:p>
          <a:p>
            <a:pPr>
              <a:lnSpc>
                <a:spcPct val="100000"/>
              </a:lnSpc>
            </a:pPr>
            <a:r>
              <a:rPr lang="zh-TW" altLang="zh-TW" dirty="0"/>
              <a:t>例如依一般蓋然性經驗法則，認定抵押權登記應有本金及利息之收受，稽徵機關得據以課徵利息所得稅，倘另行查有利息支付的資金流程，則證據力已提昇至優越的蓋然性，足資證明納稅義務人有漏報所得的事實，除應補徵所得稅外，更須課以漏稅罰</a:t>
            </a:r>
            <a:r>
              <a:rPr lang="zh-TW" altLang="en-US" dirty="0"/>
              <a:t>。</a:t>
            </a:r>
            <a:endParaRPr lang="en-US" altLang="zh-TW" dirty="0"/>
          </a:p>
          <a:p>
            <a:pPr>
              <a:lnSpc>
                <a:spcPct val="100000"/>
              </a:lnSpc>
            </a:pPr>
            <a:r>
              <a:rPr lang="zh-TW" altLang="en-US" dirty="0"/>
              <a:t>此</a:t>
            </a:r>
            <a:r>
              <a:rPr lang="zh-TW" altLang="zh-TW" dirty="0"/>
              <a:t>研究報告釐清稅務案件之證明程度，並區分補稅與裁罰案件應適用不同證明程度之觀點，與查核準則第</a:t>
            </a:r>
            <a:r>
              <a:rPr lang="en-US" altLang="zh-TW" dirty="0"/>
              <a:t>67</a:t>
            </a:r>
            <a:r>
              <a:rPr lang="zh-TW" altLang="zh-TW" dirty="0"/>
              <a:t>條規範意旨不謀而合</a:t>
            </a:r>
            <a:r>
              <a:rPr lang="zh-TW" altLang="en-US" dirty="0"/>
              <a:t>。</a:t>
            </a:r>
          </a:p>
          <a:p>
            <a:endParaRPr lang="zh-TW" alt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noAutofit/>
          </a:bodyPr>
          <a:lstStyle/>
          <a:p>
            <a:pPr>
              <a:lnSpc>
                <a:spcPct val="100000"/>
              </a:lnSpc>
            </a:pPr>
            <a:r>
              <a:rPr lang="zh-TW" altLang="zh-TW" sz="2200" b="1" dirty="0"/>
              <a:t>法律上推定</a:t>
            </a:r>
            <a:r>
              <a:rPr lang="zh-TW" altLang="zh-TW" sz="2200" dirty="0"/>
              <a:t>係指法律本於他事實，而推認某要件事實為真實的規定（行政訴訟法第</a:t>
            </a:r>
            <a:r>
              <a:rPr lang="en-US" altLang="zh-TW" sz="2200" dirty="0"/>
              <a:t>176</a:t>
            </a:r>
            <a:r>
              <a:rPr lang="zh-TW" altLang="zh-TW" sz="2200" dirty="0"/>
              <a:t>條準用民事訴訟法第</a:t>
            </a:r>
            <a:r>
              <a:rPr lang="en-US" altLang="zh-TW" sz="2200" dirty="0"/>
              <a:t>281</a:t>
            </a:r>
            <a:r>
              <a:rPr lang="zh-TW" altLang="zh-TW" sz="2200" dirty="0"/>
              <a:t>條），此種規定在訴訟當事人間發生舉證責任轉換的效果，使主張權利要件事實（或有利事實）之一方僅須就據以推定的基礎事實（間接事實）負舉證責任，即可依法據以推定該權利要件事實（或有利事實）的存在，乃對於法官自由心證的限制，只要當事人一方證明間接事實存在，即應依法推定主要事實的存在，不能評價該間接事實是否足以證明主要事實存在，除非他造當事人反對而舉證欲加以推翻，否則法院不得繼續審查主要事實是否存在，故他造當事人對於該事實之不存在，負擔提出本證加以證明的舉證責任（舉證責任倒置）</a:t>
            </a:r>
            <a:r>
              <a:rPr lang="zh-TW" altLang="en-US" sz="2200" dirty="0"/>
              <a:t>。</a:t>
            </a:r>
            <a:endParaRPr lang="en-US" altLang="zh-TW" sz="2200" dirty="0"/>
          </a:p>
          <a:p>
            <a:pPr>
              <a:lnSpc>
                <a:spcPct val="100000"/>
              </a:lnSpc>
            </a:pPr>
            <a:endParaRPr lang="en-US" altLang="zh-TW" sz="1000" dirty="0"/>
          </a:p>
          <a:p>
            <a:pPr>
              <a:lnSpc>
                <a:spcPct val="100000"/>
              </a:lnSpc>
            </a:pPr>
            <a:r>
              <a:rPr lang="zh-TW" altLang="en-US" sz="2200" dirty="0"/>
              <a:t>釋例：遺產及贈與稅法第</a:t>
            </a:r>
            <a:r>
              <a:rPr lang="en-US" altLang="zh-TW" sz="2200" dirty="0"/>
              <a:t>5</a:t>
            </a:r>
            <a:r>
              <a:rPr lang="zh-TW" altLang="en-US" sz="2200" dirty="0"/>
              <a:t>條規定：「</a:t>
            </a:r>
            <a:r>
              <a:rPr lang="en-US" altLang="zh-TW" sz="2200" dirty="0"/>
              <a:t>……</a:t>
            </a:r>
            <a:r>
              <a:rPr lang="zh-TW" altLang="en-US" sz="2200" dirty="0"/>
              <a:t>（第</a:t>
            </a:r>
            <a:r>
              <a:rPr lang="en-US" altLang="zh-TW" sz="2200" dirty="0"/>
              <a:t>5</a:t>
            </a:r>
            <a:r>
              <a:rPr lang="zh-TW" altLang="en-US" sz="2200" dirty="0"/>
              <a:t>款）限制行為能力人或無行為能力人所購置之財產，視為法定代理人或監護人之贈與。但能證明支付之款項屬於購買人所有者，不在此限。（第</a:t>
            </a:r>
            <a:r>
              <a:rPr lang="en-US" altLang="zh-TW" sz="2200" dirty="0"/>
              <a:t>6</a:t>
            </a:r>
            <a:r>
              <a:rPr lang="zh-TW" altLang="en-US" sz="2200" dirty="0"/>
              <a:t>款）二親等以內親屬間財產之買賣（以贈與論）。但能提出已支付價款之確實證明，且該已支付之價款非由出賣人貸與或提供擔保向他人借得者，不在此限。」</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63</a:t>
            </a:fld>
            <a:endParaRPr lang="zh-TW" altLang="en-US" dirty="0"/>
          </a:p>
        </p:txBody>
      </p:sp>
    </p:spTree>
    <p:extLst>
      <p:ext uri="{BB962C8B-B14F-4D97-AF65-F5344CB8AC3E}">
        <p14:creationId xmlns:p14="http://schemas.microsoft.com/office/powerpoint/2010/main" val="412256760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lstStyle/>
          <a:p>
            <a:pPr>
              <a:lnSpc>
                <a:spcPct val="100000"/>
              </a:lnSpc>
            </a:pPr>
            <a:r>
              <a:rPr lang="zh-TW" altLang="zh-TW" sz="2200" b="1" dirty="0"/>
              <a:t>法律上的擬制</a:t>
            </a:r>
            <a:r>
              <a:rPr lang="zh-TW" altLang="zh-TW" sz="2200" dirty="0"/>
              <a:t>，係指法律本於他事實，而視某要件事實為真實或擬制其法律效果的規定，不論事實的真相如何，無法再舉證以推翻法律所擬制的事實</a:t>
            </a:r>
            <a:r>
              <a:rPr lang="zh-TW" altLang="en-US" sz="2200" dirty="0"/>
              <a:t>。</a:t>
            </a:r>
            <a:endParaRPr lang="en-US" altLang="zh-TW" sz="2200" dirty="0"/>
          </a:p>
          <a:p>
            <a:pPr>
              <a:lnSpc>
                <a:spcPct val="100000"/>
              </a:lnSpc>
            </a:pPr>
            <a:endParaRPr lang="en-US" altLang="zh-TW" sz="1000" dirty="0"/>
          </a:p>
          <a:p>
            <a:pPr>
              <a:lnSpc>
                <a:spcPct val="100000"/>
              </a:lnSpc>
            </a:pPr>
            <a:r>
              <a:rPr lang="zh-TW" altLang="en-US" sz="2200" dirty="0"/>
              <a:t>釋例：</a:t>
            </a:r>
            <a:r>
              <a:rPr lang="zh-TW" altLang="zh-TW" sz="2200" dirty="0"/>
              <a:t>遺產及贈與稅法第</a:t>
            </a:r>
            <a:r>
              <a:rPr lang="en-US" altLang="zh-TW" sz="2200" dirty="0"/>
              <a:t>5</a:t>
            </a:r>
            <a:r>
              <a:rPr lang="zh-TW" altLang="zh-TW" sz="2200" dirty="0"/>
              <a:t>條第</a:t>
            </a:r>
            <a:r>
              <a:rPr lang="en-US" altLang="zh-TW" sz="2200" dirty="0"/>
              <a:t>1</a:t>
            </a:r>
            <a:r>
              <a:rPr lang="zh-TW" altLang="zh-TW" sz="2200" dirty="0"/>
              <a:t>款規定：「在請求權時效內無償免除或承擔債務者」，其免除或承擔之債務以贈與論；同法第</a:t>
            </a:r>
            <a:r>
              <a:rPr lang="en-US" altLang="zh-TW" sz="2200" dirty="0"/>
              <a:t>5</a:t>
            </a:r>
            <a:r>
              <a:rPr lang="zh-TW" altLang="zh-TW" sz="2200" dirty="0"/>
              <a:t>條第</a:t>
            </a:r>
            <a:r>
              <a:rPr lang="en-US" altLang="zh-TW" sz="2200" dirty="0"/>
              <a:t>3</a:t>
            </a:r>
            <a:r>
              <a:rPr lang="zh-TW" altLang="zh-TW" sz="2200" dirty="0"/>
              <a:t>款規定：「以自己之資金，無償為他人購置財產者」，其資金以贈與論，「但該財產為不動產者」，其不動產以贈與論，形式意義上亦為法律上的擬制</a:t>
            </a:r>
            <a:r>
              <a:rPr lang="zh-TW" altLang="en-US" sz="2200" dirty="0"/>
              <a:t>。</a:t>
            </a:r>
            <a:endParaRPr lang="en-US" altLang="zh-TW" sz="2200" dirty="0"/>
          </a:p>
          <a:p>
            <a:pPr marL="0" indent="0">
              <a:lnSpc>
                <a:spcPct val="100000"/>
              </a:lnSpc>
              <a:buNone/>
            </a:pPr>
            <a:endParaRPr lang="en-US" altLang="zh-TW" sz="1000" dirty="0"/>
          </a:p>
          <a:p>
            <a:pPr lvl="1">
              <a:lnSpc>
                <a:spcPct val="100000"/>
              </a:lnSpc>
              <a:buFont typeface="Wingdings" panose="05000000000000000000" pitchFamily="2" charset="2"/>
              <a:buChar char="è"/>
            </a:pPr>
            <a:r>
              <a:rPr lang="zh-TW" altLang="zh-TW" dirty="0"/>
              <a:t>惟條文既曰「無償」，他人亦已允受（如未允受即無從擬制），即符合同法第</a:t>
            </a:r>
            <a:r>
              <a:rPr lang="en-US" altLang="zh-TW" dirty="0"/>
              <a:t>4</a:t>
            </a:r>
            <a:r>
              <a:rPr lang="zh-TW" altLang="zh-TW" dirty="0"/>
              <a:t>條第</a:t>
            </a:r>
            <a:r>
              <a:rPr lang="en-US" altLang="zh-TW" dirty="0"/>
              <a:t>2</a:t>
            </a:r>
            <a:r>
              <a:rPr lang="zh-TW" altLang="zh-TW" dirty="0"/>
              <a:t>項規定之贈與要件，並無擬制的必要，另為擬制的規定，適用上反容易滋生混淆誤用之情形</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64</a:t>
            </a:fld>
            <a:endParaRPr lang="zh-TW" altLang="en-US" dirty="0"/>
          </a:p>
        </p:txBody>
      </p:sp>
    </p:spTree>
    <p:extLst>
      <p:ext uri="{BB962C8B-B14F-4D97-AF65-F5344CB8AC3E}">
        <p14:creationId xmlns:p14="http://schemas.microsoft.com/office/powerpoint/2010/main" val="34851267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法律上推定、擬制與事實上推定</a:t>
            </a:r>
          </a:p>
        </p:txBody>
      </p:sp>
      <p:sp>
        <p:nvSpPr>
          <p:cNvPr id="3" name="內容版面配置區 2"/>
          <p:cNvSpPr>
            <a:spLocks noGrp="1"/>
          </p:cNvSpPr>
          <p:nvPr>
            <p:ph idx="1"/>
          </p:nvPr>
        </p:nvSpPr>
        <p:spPr/>
        <p:txBody>
          <a:bodyPr>
            <a:normAutofit/>
          </a:bodyPr>
          <a:lstStyle/>
          <a:p>
            <a:pPr>
              <a:lnSpc>
                <a:spcPct val="110000"/>
              </a:lnSpc>
            </a:pPr>
            <a:r>
              <a:rPr lang="zh-TW" altLang="zh-TW" sz="2000" b="1" dirty="0"/>
              <a:t>事實上推定</a:t>
            </a:r>
            <a:r>
              <a:rPr lang="zh-TW" altLang="zh-TW" sz="2000" dirty="0"/>
              <a:t>係指法院依已明瞭之事實（間接事實）推定待證事實之真偽（依行政訴訟法第</a:t>
            </a:r>
            <a:r>
              <a:rPr lang="en-US" altLang="zh-TW" sz="2000" dirty="0"/>
              <a:t>176</a:t>
            </a:r>
            <a:r>
              <a:rPr lang="zh-TW" altLang="zh-TW" sz="2000" dirty="0"/>
              <a:t>條準用民事訴訟法第</a:t>
            </a:r>
            <a:r>
              <a:rPr lang="en-US" altLang="zh-TW" sz="2000" dirty="0"/>
              <a:t>282</a:t>
            </a:r>
            <a:r>
              <a:rPr lang="zh-TW" altLang="zh-TW" sz="2000" dirty="0"/>
              <a:t>條規定），就行政訴訟而言，亦即由法院依眾所周知或為其職務上所已知，或當事人已舉證證明的間接事實，基於論理法則或經驗法則所形成的典型因果歷程或邏輯上的排斥關係，推定待證事實的真偽，乃法院依職權認定事實的行為，屬法官自由心證的範圍，僅有減輕原就待證事實應提出本證者的舉證責任（降低證明度）的效果，並不轉換訴訟當事人間的舉證責任，故他造就該推定的事實，不負擔提出本證加以推翻的舉證責任，僅須提出反證動搖法官對該推定事實的確信（使待證事實陷於真偽不明的狀態），即可達到舉證的目的</a:t>
            </a:r>
            <a:r>
              <a:rPr lang="zh-TW" altLang="en-US" sz="2000" dirty="0"/>
              <a:t>。</a:t>
            </a:r>
            <a:endParaRPr lang="en-US" altLang="zh-TW" sz="2000" dirty="0"/>
          </a:p>
          <a:p>
            <a:pPr>
              <a:lnSpc>
                <a:spcPct val="110000"/>
              </a:lnSpc>
            </a:pPr>
            <a:endParaRPr lang="en-US" altLang="zh-TW" sz="900" dirty="0"/>
          </a:p>
          <a:p>
            <a:pPr>
              <a:lnSpc>
                <a:spcPct val="110000"/>
              </a:lnSpc>
            </a:pPr>
            <a:r>
              <a:rPr lang="zh-TW" altLang="zh-TW" sz="2000" dirty="0"/>
              <a:t>與法律上之推定者，應由主張該推定事實不存在的當事人負擔提出本證的舉證責任，且其所提出之證據，須使法院完全確信該法律上推定之事實不存在（推翻推定之事實），始可謂已盡舉證之責，若僅使該事實陷於真偽不明之狀態，因其有法律上推定之故，法院仍應認定該推定的事實為真正，尚有差別。</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65</a:t>
            </a:fld>
            <a:endParaRPr lang="zh-TW" altLang="en-US" dirty="0"/>
          </a:p>
        </p:txBody>
      </p:sp>
    </p:spTree>
    <p:extLst>
      <p:ext uri="{BB962C8B-B14F-4D97-AF65-F5344CB8AC3E}">
        <p14:creationId xmlns:p14="http://schemas.microsoft.com/office/powerpoint/2010/main" val="215596295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間接證明、表見證明與事實上推定</a:t>
            </a:r>
          </a:p>
        </p:txBody>
      </p:sp>
      <p:sp>
        <p:nvSpPr>
          <p:cNvPr id="3" name="內容版面配置區 2"/>
          <p:cNvSpPr>
            <a:spLocks noGrp="1"/>
          </p:cNvSpPr>
          <p:nvPr>
            <p:ph idx="1"/>
          </p:nvPr>
        </p:nvSpPr>
        <p:spPr/>
        <p:txBody>
          <a:bodyPr/>
          <a:lstStyle/>
          <a:p>
            <a:pPr>
              <a:lnSpc>
                <a:spcPct val="100000"/>
              </a:lnSpc>
            </a:pPr>
            <a:r>
              <a:rPr lang="zh-TW" altLang="zh-TW" b="1" dirty="0"/>
              <a:t>間接證明</a:t>
            </a:r>
            <a:r>
              <a:rPr lang="zh-TW" altLang="zh-TW" dirty="0"/>
              <a:t>係基於已證明的事實（間接事實），藉由論理或經驗法則推論出法律要件事實（主要事實）的存在，或輔助增強直接證據對主要事實的證明力。</a:t>
            </a:r>
            <a:endParaRPr lang="en-US" altLang="zh-TW" dirty="0"/>
          </a:p>
          <a:p>
            <a:pPr>
              <a:lnSpc>
                <a:spcPct val="100000"/>
              </a:lnSpc>
            </a:pPr>
            <a:endParaRPr lang="en-US" altLang="zh-TW" sz="1000" dirty="0"/>
          </a:p>
          <a:p>
            <a:pPr>
              <a:lnSpc>
                <a:spcPct val="100000"/>
              </a:lnSpc>
            </a:pPr>
            <a:r>
              <a:rPr lang="zh-TW" altLang="zh-TW" b="1" dirty="0"/>
              <a:t>表見證明</a:t>
            </a:r>
            <a:r>
              <a:rPr lang="zh-TW" altLang="zh-TW"/>
              <a:t>（</a:t>
            </a:r>
            <a:r>
              <a:rPr lang="en-US" altLang="zh-TW"/>
              <a:t>Beweis des ersten Anscheins, Anscheinsbeweis</a:t>
            </a:r>
            <a:r>
              <a:rPr lang="zh-TW" altLang="zh-TW" dirty="0"/>
              <a:t>）係德國判例及學說所形成的概念，僅適用於「特定類型的事象經過</a:t>
            </a:r>
            <a:r>
              <a:rPr lang="zh-TW" altLang="zh-TW"/>
              <a:t>（</a:t>
            </a:r>
            <a:r>
              <a:rPr lang="en-US" altLang="zh-TW"/>
              <a:t>typische Geschehensablauf</a:t>
            </a:r>
            <a:r>
              <a:rPr lang="zh-TW" altLang="zh-TW" dirty="0"/>
              <a:t>）」事件，基於某表見客觀事實，依照具有高度蓋然性之經驗法則，以推認侵權行為之故意、過失或因果關係等構成要件之一種間接證明</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66</a:t>
            </a:fld>
            <a:endParaRPr lang="zh-TW" altLang="en-US" dirty="0"/>
          </a:p>
        </p:txBody>
      </p:sp>
    </p:spTree>
    <p:extLst>
      <p:ext uri="{BB962C8B-B14F-4D97-AF65-F5344CB8AC3E}">
        <p14:creationId xmlns:p14="http://schemas.microsoft.com/office/powerpoint/2010/main" val="223455435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間接證明、表見證明與事實上推定</a:t>
            </a:r>
          </a:p>
        </p:txBody>
      </p:sp>
      <p:sp>
        <p:nvSpPr>
          <p:cNvPr id="3" name="內容版面配置區 2"/>
          <p:cNvSpPr>
            <a:spLocks noGrp="1"/>
          </p:cNvSpPr>
          <p:nvPr>
            <p:ph idx="1"/>
          </p:nvPr>
        </p:nvSpPr>
        <p:spPr/>
        <p:txBody>
          <a:bodyPr/>
          <a:lstStyle/>
          <a:p>
            <a:pPr hangingPunct="0">
              <a:lnSpc>
                <a:spcPct val="100000"/>
              </a:lnSpc>
            </a:pPr>
            <a:r>
              <a:rPr lang="zh-TW" altLang="zh-TW" b="1" dirty="0"/>
              <a:t>事實上推定</a:t>
            </a:r>
            <a:r>
              <a:rPr lang="zh-TW" altLang="zh-TW" dirty="0"/>
              <a:t>係指法院依已明瞭之事實（間接事實）依論理法則或經驗法則，推定待證事實之真偽，足見表見證明與事實上推定均屬間接證明的性質。雖然有論者認為兩者的區別在於事實上推定係以不具極高蓋然性之普通經驗法則為推論基礎，或是靠數個相互補充，甚至相互有異的經驗法則之運用；表見證明則是以具極高蓋然性之經驗原則為推論基礎，所使用的經驗法則是個別單一的經驗法則，自此個別單一的經驗法則，構成「事件經過的典型性」</a:t>
            </a:r>
            <a:r>
              <a:rPr lang="zh-TW" altLang="zh-TW"/>
              <a:t>（</a:t>
            </a:r>
            <a:r>
              <a:rPr lang="en-US" altLang="zh-TW"/>
              <a:t>Typizitaet des Geschehens</a:t>
            </a:r>
            <a:r>
              <a:rPr lang="zh-TW" altLang="zh-TW" dirty="0"/>
              <a:t>）；如進一步區別，依事實上推定認定待證事實，形成暫時心證，有時需要其他補強證據，使法官對待證事實形成確信，而依表見證明認定待證事實，原則上即可使法官獲致確信；再者，以反證動搖法官依事實上推定而形成之心證，比起動搖法官依表見證明所形成之心證容易</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67</a:t>
            </a:fld>
            <a:endParaRPr lang="zh-TW" altLang="en-US" dirty="0"/>
          </a:p>
        </p:txBody>
      </p:sp>
    </p:spTree>
    <p:extLst>
      <p:ext uri="{BB962C8B-B14F-4D97-AF65-F5344CB8AC3E}">
        <p14:creationId xmlns:p14="http://schemas.microsoft.com/office/powerpoint/2010/main" val="243115041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法定客觀舉證責任的轉換</a:t>
            </a:r>
          </a:p>
        </p:txBody>
      </p:sp>
      <p:sp>
        <p:nvSpPr>
          <p:cNvPr id="3" name="內容版面配置區 2"/>
          <p:cNvSpPr>
            <a:spLocks noGrp="1"/>
          </p:cNvSpPr>
          <p:nvPr>
            <p:ph idx="1"/>
          </p:nvPr>
        </p:nvSpPr>
        <p:spPr>
          <a:xfrm>
            <a:off x="1069848" y="1247011"/>
            <a:ext cx="10058400" cy="5171374"/>
          </a:xfrm>
        </p:spPr>
        <p:txBody>
          <a:bodyPr>
            <a:noAutofit/>
          </a:bodyPr>
          <a:lstStyle/>
          <a:p>
            <a:pPr hangingPunct="0">
              <a:lnSpc>
                <a:spcPct val="110000"/>
              </a:lnSpc>
            </a:pPr>
            <a:r>
              <a:rPr lang="zh-TW" altLang="zh-TW" sz="2000" dirty="0"/>
              <a:t>民事訴訟法第</a:t>
            </a:r>
            <a:r>
              <a:rPr lang="en-US" altLang="zh-TW" sz="2000" dirty="0"/>
              <a:t>277</a:t>
            </a:r>
            <a:r>
              <a:rPr lang="zh-TW" altLang="zh-TW" sz="2000" dirty="0"/>
              <a:t>條規定：「當事人主張有利於己之事實者，就其事實有舉證之責任。但法律別有規定，或依其情形顯失公平者，不在此限。」</a:t>
            </a:r>
            <a:endParaRPr lang="en-US" altLang="zh-TW" sz="2000" dirty="0"/>
          </a:p>
          <a:p>
            <a:pPr hangingPunct="0">
              <a:lnSpc>
                <a:spcPct val="110000"/>
              </a:lnSpc>
            </a:pPr>
            <a:r>
              <a:rPr lang="zh-TW" altLang="zh-TW" sz="2000" dirty="0"/>
              <a:t>行政機關應就負擔處分之要件事實負客觀舉證責任，除根據規範有利原則外，並基於依法行政原則，亦即依據法律規定的要件調查事實而提出證據，無異法律直接規定行政機關就此要件事實負擔舉證責任，故要轉換此在依法行政原則決定下之客觀舉證責任分配，必須由立法者以法律（或法律明確授權訂定之法規命令）明文為之，始符合法律保留原則。因此，</a:t>
            </a:r>
            <a:r>
              <a:rPr lang="zh-TW" altLang="zh-TW" sz="2000" b="1" dirty="0"/>
              <a:t>就負擔處分（包括課稅處分）之撤銷訴訟而言，法院不能以依其情形顯失公平（例如負擔處分要件事實係存在於人民之管領範圍，行政機關難以舉證）為由，任意將行政機關的舉證責任轉換由行政處分相對人負擔</a:t>
            </a:r>
            <a:r>
              <a:rPr lang="zh-TW" altLang="zh-TW" sz="2000" dirty="0"/>
              <a:t>。從而，上開規定所謂「</a:t>
            </a:r>
            <a:r>
              <a:rPr lang="zh-TW" altLang="zh-TW" sz="2000" b="1" dirty="0"/>
              <a:t>依其情形顯失公平</a:t>
            </a:r>
            <a:r>
              <a:rPr lang="zh-TW" altLang="zh-TW" sz="2000" dirty="0"/>
              <a:t>」，於行政訴訟，主要係指存在行政機關管領範圍（責任領域）之事實無法查明時，不適用一般客觀舉證責任分配標準（即規範有利原則）而是由行政機關負無法證明之危險</a:t>
            </a:r>
            <a:r>
              <a:rPr lang="zh-TW" altLang="en-US" sz="2000" dirty="0"/>
              <a:t>。</a:t>
            </a:r>
            <a:endParaRPr lang="en-US" altLang="zh-TW" sz="2000" dirty="0"/>
          </a:p>
          <a:p>
            <a:pPr hangingPunct="0">
              <a:lnSpc>
                <a:spcPct val="110000"/>
              </a:lnSpc>
            </a:pPr>
            <a:r>
              <a:rPr lang="zh-TW" altLang="zh-TW" sz="2000" dirty="0"/>
              <a:t>舉證責任轉換（倒置），如係基於相關證據在負擔處分相對人支配範圍，不啻使當事人在遭到實體法上不利的行政處分後，再度蒙受訴訟上不利的舉證責任負擔（雙重不利），顯然有失公平，且違反</a:t>
            </a:r>
            <a:r>
              <a:rPr lang="zh-TW" altLang="en-US" sz="2000" dirty="0"/>
              <a:t>法律保留</a:t>
            </a:r>
            <a:r>
              <a:rPr lang="zh-TW" altLang="zh-TW" sz="2000" dirty="0"/>
              <a:t>原則</a:t>
            </a:r>
            <a:r>
              <a:rPr lang="zh-TW" altLang="en-US" sz="2000"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68</a:t>
            </a:fld>
            <a:endParaRPr lang="zh-TW" altLang="en-US" dirty="0"/>
          </a:p>
        </p:txBody>
      </p:sp>
    </p:spTree>
    <p:extLst>
      <p:ext uri="{BB962C8B-B14F-4D97-AF65-F5344CB8AC3E}">
        <p14:creationId xmlns:p14="http://schemas.microsoft.com/office/powerpoint/2010/main" val="378649643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法定客觀舉證責任的轉換</a:t>
            </a:r>
          </a:p>
        </p:txBody>
      </p:sp>
      <p:sp>
        <p:nvSpPr>
          <p:cNvPr id="3" name="內容版面配置區 2"/>
          <p:cNvSpPr>
            <a:spLocks noGrp="1"/>
          </p:cNvSpPr>
          <p:nvPr>
            <p:ph idx="1"/>
          </p:nvPr>
        </p:nvSpPr>
        <p:spPr/>
        <p:txBody>
          <a:bodyPr>
            <a:normAutofit fontScale="92500" lnSpcReduction="20000"/>
          </a:bodyPr>
          <a:lstStyle/>
          <a:p>
            <a:r>
              <a:rPr lang="zh-TW" altLang="zh-TW" dirty="0"/>
              <a:t>依行政訴訟法第</a:t>
            </a:r>
            <a:r>
              <a:rPr lang="en-US" altLang="zh-TW" dirty="0"/>
              <a:t>136</a:t>
            </a:r>
            <a:r>
              <a:rPr lang="zh-TW" altLang="zh-TW" dirty="0"/>
              <a:t>條準用民事訴訟法第</a:t>
            </a:r>
            <a:r>
              <a:rPr lang="en-US" altLang="zh-TW" dirty="0"/>
              <a:t>277</a:t>
            </a:r>
            <a:r>
              <a:rPr lang="zh-TW" altLang="zh-TW" dirty="0"/>
              <a:t>條但書所稱「法律別有規定……不在此限」，係指法律如果特別規定客觀舉證責任分配的對象，即不受民事訴訟法第</a:t>
            </a:r>
            <a:r>
              <a:rPr lang="en-US" altLang="zh-TW" dirty="0"/>
              <a:t>277</a:t>
            </a:r>
            <a:r>
              <a:rPr lang="zh-TW" altLang="zh-TW" dirty="0"/>
              <a:t>條本文原則性規定的限制，可以改變依規範有利原則所得出之客觀舉證責任分配。如前所述，就負擔處分（包括課稅處分）之撤銷訴訟而言，沒有適用民事訴訟法第</a:t>
            </a:r>
            <a:r>
              <a:rPr lang="en-US" altLang="zh-TW" dirty="0"/>
              <a:t>277</a:t>
            </a:r>
            <a:r>
              <a:rPr lang="zh-TW" altLang="zh-TW" dirty="0"/>
              <a:t>條但書所稱依其情形顯失公平而調整舉證責任的餘地，只容許「</a:t>
            </a:r>
            <a:r>
              <a:rPr lang="zh-TW" altLang="zh-TW" b="1" dirty="0"/>
              <a:t>法律別有規定</a:t>
            </a:r>
            <a:r>
              <a:rPr lang="zh-TW" altLang="zh-TW" dirty="0"/>
              <a:t>」。</a:t>
            </a:r>
            <a:endParaRPr lang="en-US" altLang="zh-TW" sz="1000" dirty="0"/>
          </a:p>
          <a:p>
            <a:r>
              <a:rPr lang="zh-TW" altLang="en-US" dirty="0"/>
              <a:t>釋例：</a:t>
            </a:r>
            <a:endParaRPr lang="en-US" altLang="zh-TW" dirty="0"/>
          </a:p>
          <a:p>
            <a:r>
              <a:rPr lang="zh-TW" altLang="zh-TW" dirty="0"/>
              <a:t>遺產及贈與稅法第</a:t>
            </a:r>
            <a:r>
              <a:rPr lang="en-US" altLang="zh-TW" dirty="0"/>
              <a:t>5</a:t>
            </a:r>
            <a:r>
              <a:rPr lang="zh-TW" altLang="zh-TW" dirty="0"/>
              <a:t>條第</a:t>
            </a:r>
            <a:r>
              <a:rPr lang="en-US" altLang="zh-TW" dirty="0"/>
              <a:t>5</a:t>
            </a:r>
            <a:r>
              <a:rPr lang="zh-TW" altLang="zh-TW" dirty="0"/>
              <a:t>款、第</a:t>
            </a:r>
            <a:r>
              <a:rPr lang="en-US" altLang="zh-TW" dirty="0"/>
              <a:t>6</a:t>
            </a:r>
            <a:r>
              <a:rPr lang="zh-TW" altLang="zh-TW" dirty="0"/>
              <a:t>款規定所謂「視為贈與」或「以贈與論」，其實均為法律上之贈與事實推定，因為依但書規定，納稅義務人得舉本證證明相反之事實加以推翻，即是變更依規範有利原則本應由稽徵機關對贈與稅要件事實所負擔舉證責任，轉換由納稅義務人負擔證明沒有贈與事實之責任</a:t>
            </a:r>
            <a:r>
              <a:rPr lang="zh-TW" altLang="en-US" dirty="0"/>
              <a:t>。</a:t>
            </a:r>
            <a:endParaRPr lang="en-US" altLang="zh-TW" dirty="0"/>
          </a:p>
          <a:p>
            <a:r>
              <a:rPr lang="zh-TW" altLang="en-US" dirty="0"/>
              <a:t>現行預防接種受害救濟基金徵收及審議辦法第</a:t>
            </a:r>
            <a:r>
              <a:rPr lang="en-US" altLang="zh-TW" dirty="0"/>
              <a:t>13</a:t>
            </a:r>
            <a:r>
              <a:rPr lang="zh-TW" altLang="en-US" dirty="0"/>
              <a:t>條及</a:t>
            </a:r>
            <a:r>
              <a:rPr lang="en-US" altLang="zh-TW" dirty="0"/>
              <a:t>18</a:t>
            </a:r>
            <a:r>
              <a:rPr lang="zh-TW" altLang="en-US" dirty="0"/>
              <a:t>條附表將預防接種及受害間之關聯性（因果關係），規定在「相關」及「無法確定其關聯性」之情形應予救濟，於「確定無關」時，始不予救濟（審議辦法第</a:t>
            </a:r>
            <a:r>
              <a:rPr lang="en-US" altLang="zh-TW" dirty="0"/>
              <a:t>17</a:t>
            </a:r>
            <a:r>
              <a:rPr lang="zh-TW" altLang="en-US" dirty="0"/>
              <a:t>條第</a:t>
            </a:r>
            <a:r>
              <a:rPr lang="en-US" altLang="zh-TW" dirty="0"/>
              <a:t>1</a:t>
            </a:r>
            <a:r>
              <a:rPr lang="zh-TW" altLang="en-US" dirty="0"/>
              <a:t>款）。換言之，受預防接種及發生損害間，有無因果關係之事實不明時（即不能確定有，亦不能確定無因果關係），仍應補償，將此項有無因果關係事實不明之不利益分配予主管機關，即倒轉客觀舉證責任分配。</a:t>
            </a:r>
            <a:r>
              <a:rPr lang="zh-TW" altLang="en-US" dirty="0">
                <a:latin typeface="標楷體" panose="03000509000000000000" pitchFamily="65" charset="-120"/>
                <a:ea typeface="標楷體" panose="03000509000000000000" pitchFamily="65" charset="-120"/>
              </a:rPr>
              <a:t>（另有</a:t>
            </a:r>
            <a:r>
              <a:rPr lang="zh-TW" altLang="en-US" dirty="0"/>
              <a:t>最高行政法院</a:t>
            </a:r>
            <a:r>
              <a:rPr lang="en-US" altLang="zh-TW" dirty="0"/>
              <a:t>106</a:t>
            </a:r>
            <a:r>
              <a:rPr lang="zh-TW" altLang="en-US" dirty="0"/>
              <a:t>年度判字第</a:t>
            </a:r>
            <a:r>
              <a:rPr lang="en-US" altLang="zh-TW" dirty="0"/>
              <a:t>355</a:t>
            </a:r>
            <a:r>
              <a:rPr lang="zh-TW" altLang="en-US" dirty="0"/>
              <a:t>號判決可參</a:t>
            </a:r>
            <a:r>
              <a:rPr lang="zh-TW" altLang="en-US" dirty="0">
                <a:latin typeface="標楷體" panose="03000509000000000000" pitchFamily="65" charset="-120"/>
                <a:ea typeface="標楷體" panose="03000509000000000000" pitchFamily="65" charset="-120"/>
              </a:rPr>
              <a:t>）</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69</a:t>
            </a:fld>
            <a:endParaRPr lang="zh-TW" altLang="en-US" dirty="0"/>
          </a:p>
        </p:txBody>
      </p:sp>
    </p:spTree>
    <p:extLst>
      <p:ext uri="{BB962C8B-B14F-4D97-AF65-F5344CB8AC3E}">
        <p14:creationId xmlns:p14="http://schemas.microsoft.com/office/powerpoint/2010/main" val="2978419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lnSpcReduction="10000"/>
          </a:bodyPr>
          <a:lstStyle/>
          <a:p>
            <a:pPr>
              <a:lnSpc>
                <a:spcPct val="110000"/>
              </a:lnSpc>
            </a:pPr>
            <a:r>
              <a:rPr lang="zh-TW" altLang="en-US" dirty="0"/>
              <a:t>最高行政法院大法庭</a:t>
            </a:r>
            <a:endParaRPr lang="en-US" altLang="zh-TW" dirty="0"/>
          </a:p>
          <a:p>
            <a:pPr lvl="1">
              <a:lnSpc>
                <a:spcPct val="110000"/>
              </a:lnSpc>
              <a:buFont typeface="Wingdings" panose="05000000000000000000" pitchFamily="2" charset="2"/>
              <a:buChar char="è"/>
            </a:pPr>
            <a:r>
              <a:rPr lang="zh-TW" altLang="en-US" sz="2400" dirty="0"/>
              <a:t>自</a:t>
            </a:r>
            <a:r>
              <a:rPr lang="en-US" altLang="zh-TW" sz="2400" dirty="0"/>
              <a:t>108</a:t>
            </a:r>
            <a:r>
              <a:rPr lang="zh-TW" altLang="en-US" sz="2400" dirty="0"/>
              <a:t>年</a:t>
            </a:r>
            <a:r>
              <a:rPr lang="en-US" altLang="zh-TW" sz="2400" dirty="0"/>
              <a:t>7</a:t>
            </a:r>
            <a:r>
              <a:rPr lang="zh-TW" altLang="en-US" sz="2400" dirty="0"/>
              <a:t>月</a:t>
            </a:r>
            <a:r>
              <a:rPr lang="en-US" altLang="zh-TW" sz="2400" dirty="0"/>
              <a:t>4</a:t>
            </a:r>
            <a:r>
              <a:rPr lang="zh-TW" altLang="en-US" sz="2400" dirty="0"/>
              <a:t>日最高行政法院設立大法庭以來迄</a:t>
            </a:r>
            <a:r>
              <a:rPr lang="en-US" altLang="zh-TW" sz="2400" dirty="0"/>
              <a:t>112</a:t>
            </a:r>
            <a:r>
              <a:rPr lang="zh-TW" altLang="en-US" sz="2400" dirty="0"/>
              <a:t>年</a:t>
            </a:r>
            <a:r>
              <a:rPr lang="en-US" altLang="zh-TW" sz="2400" dirty="0"/>
              <a:t>5</a:t>
            </a:r>
            <a:r>
              <a:rPr lang="zh-TW" altLang="en-US" sz="2400" dirty="0"/>
              <a:t>月</a:t>
            </a:r>
            <a:r>
              <a:rPr lang="en-US" altLang="zh-TW" sz="2400" dirty="0"/>
              <a:t>24</a:t>
            </a:r>
            <a:r>
              <a:rPr lang="zh-TW" altLang="en-US" sz="2400" dirty="0"/>
              <a:t>日，共作成</a:t>
            </a:r>
            <a:r>
              <a:rPr lang="en-US" altLang="zh-TW" sz="2400" dirty="0"/>
              <a:t>13</a:t>
            </a:r>
            <a:r>
              <a:rPr lang="zh-TW" altLang="en-US" sz="2400" dirty="0"/>
              <a:t>件統一法律見解之裁定，其中跟稅法直接有關的提案有</a:t>
            </a:r>
            <a:r>
              <a:rPr lang="en-US" altLang="zh-TW" sz="2400" dirty="0"/>
              <a:t>5</a:t>
            </a:r>
            <a:r>
              <a:rPr lang="zh-TW" altLang="en-US" sz="2400" dirty="0"/>
              <a:t>號，爭點及裁定主文分別為：</a:t>
            </a:r>
            <a:endParaRPr lang="en-US" altLang="zh-TW" sz="2400" dirty="0"/>
          </a:p>
          <a:p>
            <a:pPr lvl="2">
              <a:lnSpc>
                <a:spcPct val="110000"/>
              </a:lnSpc>
              <a:buFont typeface="Wingdings" panose="05000000000000000000" pitchFamily="2" charset="2"/>
              <a:buChar char="l"/>
            </a:pPr>
            <a:r>
              <a:rPr lang="en-US" altLang="zh-TW" sz="2000" b="1" dirty="0"/>
              <a:t>108</a:t>
            </a:r>
            <a:r>
              <a:rPr lang="zh-TW" altLang="en-US" sz="2000" b="1" dirty="0"/>
              <a:t>年度大字第</a:t>
            </a:r>
            <a:r>
              <a:rPr lang="en-US" altLang="zh-TW" sz="2000" b="1" dirty="0"/>
              <a:t>1</a:t>
            </a:r>
            <a:r>
              <a:rPr lang="zh-TW" altLang="en-US" sz="2000" b="1" dirty="0"/>
              <a:t>號</a:t>
            </a:r>
            <a:endParaRPr lang="en-US" altLang="zh-TW" sz="2000" b="1" dirty="0"/>
          </a:p>
          <a:p>
            <a:pPr marL="822960" lvl="3" indent="0">
              <a:lnSpc>
                <a:spcPct val="110000"/>
              </a:lnSpc>
              <a:buNone/>
            </a:pPr>
            <a:r>
              <a:rPr lang="zh-TW" altLang="en-US" sz="2000" b="1" dirty="0"/>
              <a:t>爭點：</a:t>
            </a:r>
            <a:r>
              <a:rPr lang="en-US" altLang="zh-TW" sz="2000" b="0" i="0" dirty="0">
                <a:solidFill>
                  <a:srgbClr val="333333"/>
                </a:solidFill>
                <a:effectLst/>
                <a:latin typeface="標楷體" panose="03000509000000000000" pitchFamily="65" charset="-120"/>
                <a:ea typeface="標楷體" panose="03000509000000000000" pitchFamily="65" charset="-120"/>
              </a:rPr>
              <a:t>74</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4</a:t>
            </a:r>
            <a:r>
              <a:rPr lang="zh-TW" altLang="en-US" sz="2000" b="0" i="0" dirty="0">
                <a:solidFill>
                  <a:srgbClr val="333333"/>
                </a:solidFill>
                <a:effectLst/>
                <a:latin typeface="標楷體" panose="03000509000000000000" pitchFamily="65" charset="-120"/>
                <a:ea typeface="標楷體" panose="03000509000000000000" pitchFamily="65" charset="-120"/>
              </a:rPr>
              <a:t>日以前結婚，並適用聯合財產制之夫妻，其中一方配偶死亡（下稱先死亡配偶），其繼承人於司法院釋字第</a:t>
            </a:r>
            <a:r>
              <a:rPr lang="en-US" altLang="zh-TW" sz="2000" b="0" i="0" dirty="0">
                <a:solidFill>
                  <a:srgbClr val="333333"/>
                </a:solidFill>
                <a:effectLst/>
                <a:latin typeface="標楷體" panose="03000509000000000000" pitchFamily="65" charset="-120"/>
                <a:ea typeface="標楷體" panose="03000509000000000000" pitchFamily="65" charset="-120"/>
              </a:rPr>
              <a:t>620</a:t>
            </a:r>
            <a:r>
              <a:rPr lang="zh-TW" altLang="en-US" sz="2000" b="0" i="0" dirty="0">
                <a:solidFill>
                  <a:srgbClr val="333333"/>
                </a:solidFill>
                <a:effectLst/>
                <a:latin typeface="標楷體" panose="03000509000000000000" pitchFamily="65" charset="-120"/>
                <a:ea typeface="標楷體" panose="03000509000000000000" pitchFamily="65" charset="-120"/>
              </a:rPr>
              <a:t>號解釋前，申報遺產稅時，列報差額分配請求權扣除額， 但為稽徵機關依最高行政法院</a:t>
            </a:r>
            <a:r>
              <a:rPr lang="en-US" altLang="zh-TW" sz="2000" b="0" i="0" dirty="0">
                <a:solidFill>
                  <a:srgbClr val="333333"/>
                </a:solidFill>
                <a:effectLst/>
                <a:latin typeface="標楷體" panose="03000509000000000000" pitchFamily="65" charset="-120"/>
                <a:ea typeface="標楷體" panose="03000509000000000000" pitchFamily="65" charset="-120"/>
              </a:rPr>
              <a:t>91</a:t>
            </a:r>
            <a:r>
              <a:rPr lang="zh-TW" altLang="en-US" sz="2000" b="0" i="0" dirty="0">
                <a:solidFill>
                  <a:srgbClr val="333333"/>
                </a:solidFill>
                <a:effectLst/>
                <a:latin typeface="標楷體" panose="03000509000000000000" pitchFamily="65" charset="-120"/>
                <a:ea typeface="標楷體" panose="03000509000000000000" pitchFamily="65" charset="-120"/>
              </a:rPr>
              <a:t>年度</a:t>
            </a:r>
            <a:r>
              <a:rPr lang="en-US" altLang="zh-TW" sz="2000" b="0" i="0" dirty="0">
                <a:solidFill>
                  <a:srgbClr val="333333"/>
                </a:solidFill>
                <a:effectLst/>
                <a:latin typeface="標楷體" panose="03000509000000000000" pitchFamily="65" charset="-120"/>
                <a:ea typeface="標楷體" panose="03000509000000000000" pitchFamily="65" charset="-120"/>
              </a:rPr>
              <a:t>3</a:t>
            </a:r>
            <a:r>
              <a:rPr lang="zh-TW" altLang="en-US" sz="2000" b="0" i="0" dirty="0">
                <a:solidFill>
                  <a:srgbClr val="333333"/>
                </a:solidFill>
                <a:effectLst/>
                <a:latin typeface="標楷體" panose="03000509000000000000" pitchFamily="65" charset="-120"/>
                <a:ea typeface="標楷體" panose="03000509000000000000" pitchFamily="65" charset="-120"/>
              </a:rPr>
              <a:t>月份庭長法官聯席會議決議，</a:t>
            </a:r>
            <a:r>
              <a:rPr lang="en-US" altLang="zh-TW" sz="2000" b="0" i="0" dirty="0">
                <a:solidFill>
                  <a:srgbClr val="333333"/>
                </a:solidFill>
                <a:effectLst/>
                <a:latin typeface="標楷體" panose="03000509000000000000" pitchFamily="65" charset="-120"/>
                <a:ea typeface="標楷體" panose="03000509000000000000" pitchFamily="65" charset="-120"/>
              </a:rPr>
              <a:t>74</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4</a:t>
            </a:r>
            <a:r>
              <a:rPr lang="zh-TW" altLang="en-US" sz="2000" b="0" i="0" dirty="0">
                <a:solidFill>
                  <a:srgbClr val="333333"/>
                </a:solidFill>
                <a:effectLst/>
                <a:latin typeface="標楷體" panose="03000509000000000000" pitchFamily="65" charset="-120"/>
                <a:ea typeface="標楷體" panose="03000509000000000000" pitchFamily="65" charset="-120"/>
              </a:rPr>
              <a:t>日以前取得之夫妻原有財產，不列入差額分配請求權範圍，而核為</a:t>
            </a:r>
            <a:r>
              <a:rPr lang="en-US" altLang="zh-TW" sz="2000" b="0" i="0" dirty="0">
                <a:solidFill>
                  <a:srgbClr val="333333"/>
                </a:solidFill>
                <a:effectLst/>
                <a:latin typeface="標楷體" panose="03000509000000000000" pitchFamily="65" charset="-120"/>
                <a:ea typeface="標楷體" panose="03000509000000000000" pitchFamily="65" charset="-120"/>
              </a:rPr>
              <a:t>0</a:t>
            </a:r>
            <a:r>
              <a:rPr lang="zh-TW" altLang="en-US" sz="2000" b="0" i="0" dirty="0">
                <a:solidFill>
                  <a:srgbClr val="333333"/>
                </a:solidFill>
                <a:effectLst/>
                <a:latin typeface="標楷體" panose="03000509000000000000" pitchFamily="65" charset="-120"/>
                <a:ea typeface="標楷體" panose="03000509000000000000" pitchFamily="65" charset="-120"/>
              </a:rPr>
              <a:t>元，作成遺產稅課稅處分，繼承人不服循序提起行政訴訟。為繼承人之一之配偶（下稱後死亡配偶）於行政救濟中死亡，其繼承人於法定期間內申報遺產稅，但未將於先死亡配偶遺產稅案中列報為扣除額之後死亡配偶之差額分配請求權，列報計入後死亡配偶之遺產總額。嗣司法院釋字第</a:t>
            </a:r>
            <a:r>
              <a:rPr lang="en-US" altLang="zh-TW" sz="2000" b="0" i="0" dirty="0">
                <a:solidFill>
                  <a:srgbClr val="333333"/>
                </a:solidFill>
                <a:effectLst/>
                <a:latin typeface="標楷體" panose="03000509000000000000" pitchFamily="65" charset="-120"/>
                <a:ea typeface="標楷體" panose="03000509000000000000" pitchFamily="65" charset="-120"/>
              </a:rPr>
              <a:t>620</a:t>
            </a:r>
            <a:r>
              <a:rPr lang="zh-TW" altLang="en-US" sz="2000" b="0" i="0" dirty="0">
                <a:solidFill>
                  <a:srgbClr val="333333"/>
                </a:solidFill>
                <a:effectLst/>
                <a:latin typeface="標楷體" panose="03000509000000000000" pitchFamily="65" charset="-120"/>
                <a:ea typeface="標楷體" panose="03000509000000000000" pitchFamily="65" charset="-120"/>
              </a:rPr>
              <a:t>號解釋公布（</a:t>
            </a:r>
            <a:r>
              <a:rPr lang="en-US" altLang="zh-TW" sz="2000" b="0" i="0" dirty="0">
                <a:solidFill>
                  <a:srgbClr val="333333"/>
                </a:solidFill>
                <a:effectLst/>
                <a:latin typeface="標楷體" panose="03000509000000000000" pitchFamily="65" charset="-120"/>
                <a:ea typeface="標楷體" panose="03000509000000000000" pitchFamily="65" charset="-120"/>
              </a:rPr>
              <a:t>95</a:t>
            </a:r>
            <a:r>
              <a:rPr lang="zh-TW" altLang="en-US" sz="2000" b="0" i="0" dirty="0">
                <a:solidFill>
                  <a:srgbClr val="333333"/>
                </a:solidFill>
                <a:effectLst/>
                <a:latin typeface="標楷體" panose="03000509000000000000" pitchFamily="65" charset="-120"/>
                <a:ea typeface="標楷體" panose="03000509000000000000" pitchFamily="65" charset="-120"/>
              </a:rPr>
              <a:t>年</a:t>
            </a:r>
            <a:r>
              <a:rPr lang="en-US" altLang="zh-TW" sz="2000" b="0" i="0" dirty="0">
                <a:solidFill>
                  <a:srgbClr val="333333"/>
                </a:solidFill>
                <a:effectLst/>
                <a:latin typeface="標楷體" panose="03000509000000000000" pitchFamily="65" charset="-120"/>
                <a:ea typeface="標楷體" panose="03000509000000000000" pitchFamily="65" charset="-120"/>
              </a:rPr>
              <a:t>12</a:t>
            </a:r>
            <a:r>
              <a:rPr lang="zh-TW" altLang="en-US" sz="2000" b="0" i="0" dirty="0">
                <a:solidFill>
                  <a:srgbClr val="333333"/>
                </a:solidFill>
                <a:effectLst/>
                <a:latin typeface="標楷體" panose="03000509000000000000" pitchFamily="65" charset="-120"/>
                <a:ea typeface="標楷體" panose="03000509000000000000" pitchFamily="65" charset="-120"/>
              </a:rPr>
              <a:t>月</a:t>
            </a:r>
            <a:r>
              <a:rPr lang="en-US" altLang="zh-TW" sz="2000" b="0" i="0" dirty="0">
                <a:solidFill>
                  <a:srgbClr val="333333"/>
                </a:solidFill>
                <a:effectLst/>
                <a:latin typeface="標楷體" panose="03000509000000000000" pitchFamily="65" charset="-120"/>
                <a:ea typeface="標楷體" panose="03000509000000000000" pitchFamily="65" charset="-120"/>
              </a:rPr>
              <a:t>6</a:t>
            </a:r>
            <a:r>
              <a:rPr lang="zh-TW" altLang="en-US" sz="2000" b="0" i="0" dirty="0">
                <a:solidFill>
                  <a:srgbClr val="333333"/>
                </a:solidFill>
                <a:effectLst/>
                <a:latin typeface="標楷體" panose="03000509000000000000" pitchFamily="65" charset="-120"/>
                <a:ea typeface="標楷體" panose="03000509000000000000" pitchFamily="65" charset="-120"/>
              </a:rPr>
              <a:t>日），行政法院依該號解釋意旨，撤銷先死亡配偶之遺產稅課稅處分確定，則後死亡配偶對先死亡配偶之差額分配請求權，計入遺產總額課徵遺產稅之核課期間，應自何時起算？如無故意以詐欺或其他不正當方法逃漏稅捐情事，則是否屬稅捐稽徵法第</a:t>
            </a:r>
            <a:r>
              <a:rPr lang="en-US" altLang="zh-TW" sz="2000" b="0" i="0" dirty="0">
                <a:solidFill>
                  <a:srgbClr val="333333"/>
                </a:solidFill>
                <a:effectLst/>
                <a:latin typeface="標楷體" panose="03000509000000000000" pitchFamily="65" charset="-120"/>
                <a:ea typeface="標楷體" panose="03000509000000000000" pitchFamily="65" charset="-120"/>
              </a:rPr>
              <a:t>21</a:t>
            </a:r>
            <a:r>
              <a:rPr lang="zh-TW" altLang="en-US" sz="2000" b="0" i="0" dirty="0">
                <a:solidFill>
                  <a:srgbClr val="333333"/>
                </a:solidFill>
                <a:effectLst/>
                <a:latin typeface="標楷體" panose="03000509000000000000" pitchFamily="65" charset="-120"/>
                <a:ea typeface="標楷體" panose="03000509000000000000" pitchFamily="65" charset="-120"/>
              </a:rPr>
              <a:t>條第</a:t>
            </a:r>
            <a:r>
              <a:rPr lang="en-US" altLang="zh-TW" sz="2000" b="0" i="0" dirty="0">
                <a:solidFill>
                  <a:srgbClr val="333333"/>
                </a:solidFill>
                <a:effectLst/>
                <a:latin typeface="標楷體" panose="03000509000000000000" pitchFamily="65" charset="-120"/>
                <a:ea typeface="標楷體" panose="03000509000000000000" pitchFamily="65" charset="-120"/>
              </a:rPr>
              <a:t>1</a:t>
            </a:r>
            <a:r>
              <a:rPr lang="zh-TW" altLang="en-US" sz="2000" b="0" i="0" dirty="0">
                <a:solidFill>
                  <a:srgbClr val="333333"/>
                </a:solidFill>
                <a:effectLst/>
                <a:latin typeface="標楷體" panose="03000509000000000000" pitchFamily="65" charset="-120"/>
                <a:ea typeface="標楷體" panose="03000509000000000000" pitchFamily="65" charset="-120"/>
              </a:rPr>
              <a:t>項第</a:t>
            </a:r>
            <a:r>
              <a:rPr lang="en-US" altLang="zh-TW" sz="2000" b="0" i="0" dirty="0">
                <a:solidFill>
                  <a:srgbClr val="333333"/>
                </a:solidFill>
                <a:effectLst/>
                <a:latin typeface="標楷體" panose="03000509000000000000" pitchFamily="65" charset="-120"/>
                <a:ea typeface="標楷體" panose="03000509000000000000" pitchFamily="65" charset="-120"/>
              </a:rPr>
              <a:t>1</a:t>
            </a:r>
            <a:r>
              <a:rPr lang="zh-TW" altLang="en-US" sz="2000" b="0" i="0" dirty="0">
                <a:solidFill>
                  <a:srgbClr val="333333"/>
                </a:solidFill>
                <a:effectLst/>
                <a:latin typeface="標楷體" panose="03000509000000000000" pitchFamily="65" charset="-120"/>
                <a:ea typeface="標楷體" panose="03000509000000000000" pitchFamily="65" charset="-120"/>
              </a:rPr>
              <a:t>款「已在規定期間內申報」，其核課期間應為</a:t>
            </a:r>
            <a:r>
              <a:rPr lang="en-US" altLang="zh-TW" sz="2000" b="0" i="0" dirty="0">
                <a:solidFill>
                  <a:srgbClr val="333333"/>
                </a:solidFill>
                <a:effectLst/>
                <a:latin typeface="標楷體" panose="03000509000000000000" pitchFamily="65" charset="-120"/>
                <a:ea typeface="標楷體" panose="03000509000000000000" pitchFamily="65" charset="-120"/>
              </a:rPr>
              <a:t>5</a:t>
            </a:r>
            <a:r>
              <a:rPr lang="zh-TW" altLang="en-US" sz="2000" b="0" i="0" dirty="0">
                <a:solidFill>
                  <a:srgbClr val="333333"/>
                </a:solidFill>
                <a:effectLst/>
                <a:latin typeface="標楷體" panose="03000509000000000000" pitchFamily="65" charset="-120"/>
                <a:ea typeface="標楷體" panose="03000509000000000000" pitchFamily="65" charset="-120"/>
              </a:rPr>
              <a:t>年或</a:t>
            </a:r>
            <a:r>
              <a:rPr lang="en-US" altLang="zh-TW" sz="2000" b="0" i="0" dirty="0">
                <a:solidFill>
                  <a:srgbClr val="333333"/>
                </a:solidFill>
                <a:effectLst/>
                <a:latin typeface="標楷體" panose="03000509000000000000" pitchFamily="65" charset="-120"/>
                <a:ea typeface="標楷體" panose="03000509000000000000" pitchFamily="65" charset="-120"/>
              </a:rPr>
              <a:t>7</a:t>
            </a:r>
            <a:r>
              <a:rPr lang="zh-TW" altLang="en-US" sz="2000" b="0" i="0" dirty="0">
                <a:solidFill>
                  <a:srgbClr val="333333"/>
                </a:solidFill>
                <a:effectLst/>
                <a:latin typeface="標楷體" panose="03000509000000000000" pitchFamily="65" charset="-120"/>
                <a:ea typeface="標楷體" panose="03000509000000000000" pitchFamily="65" charset="-120"/>
              </a:rPr>
              <a:t>年？</a:t>
            </a:r>
            <a:endParaRPr lang="en-US" altLang="zh-TW" sz="1700" dirty="0">
              <a:latin typeface="標楷體" panose="03000509000000000000" pitchFamily="65" charset="-120"/>
              <a:ea typeface="標楷體" panose="03000509000000000000" pitchFamily="65" charset="-120"/>
            </a:endParaRPr>
          </a:p>
        </p:txBody>
      </p:sp>
      <p:sp>
        <p:nvSpPr>
          <p:cNvPr id="4" name="投影片編號版面配置區 3"/>
          <p:cNvSpPr>
            <a:spLocks noGrp="1"/>
          </p:cNvSpPr>
          <p:nvPr>
            <p:ph type="sldNum" sz="quarter" idx="4294967295"/>
          </p:nvPr>
        </p:nvSpPr>
        <p:spPr>
          <a:xfrm>
            <a:off x="10061368" y="4661686"/>
            <a:ext cx="640080" cy="365125"/>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zh-TW" altLang="en-US" sz="1400" b="1" i="0" u="none" strike="noStrike" kern="1200" cap="none" spc="0" normalizeH="0" baseline="0" noProof="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31625307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納稅義務人之</a:t>
            </a:r>
            <a:br>
              <a:rPr lang="en-US" altLang="zh-TW" dirty="0"/>
            </a:br>
            <a:r>
              <a:rPr lang="zh-TW" altLang="en-US" dirty="0"/>
              <a:t>協力義務</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36513286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a:lnSpc>
                <a:spcPct val="100000"/>
              </a:lnSpc>
            </a:pPr>
            <a:r>
              <a:rPr lang="zh-TW" altLang="zh-TW" dirty="0"/>
              <a:t>租稅債務與租稅處罰於本質上究竟有所不同，前者乃於課徵要件事實發生時，租稅債務即為成立，故協力義務與租稅債務有密切的關連，課稅處分僅係加以確認及命為給付而已，然租稅處罰要件事實縱使發生，並不當然成立行為人受罰義務，須俟作成裁罰處分，始有依處分內容繳納罰鍰或為其他行為之義務，裁罰相對人並無先驗的協力義務</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71</a:t>
            </a:fld>
            <a:endParaRPr lang="zh-TW" altLang="en-US" dirty="0"/>
          </a:p>
        </p:txBody>
      </p:sp>
    </p:spTree>
    <p:extLst>
      <p:ext uri="{BB962C8B-B14F-4D97-AF65-F5344CB8AC3E}">
        <p14:creationId xmlns:p14="http://schemas.microsoft.com/office/powerpoint/2010/main" val="42183420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r>
              <a:rPr lang="zh-TW" altLang="zh-TW" dirty="0"/>
              <a:t>聖經新約《</a:t>
            </a:r>
            <a:r>
              <a:rPr lang="zh-TW" altLang="en-US" dirty="0"/>
              <a:t>馬太福音</a:t>
            </a:r>
            <a:r>
              <a:rPr lang="en-US" altLang="zh-TW" dirty="0"/>
              <a:t>》</a:t>
            </a:r>
            <a:r>
              <a:rPr lang="zh-TW" altLang="en-US" dirty="0"/>
              <a:t>第二十二章</a:t>
            </a:r>
            <a:r>
              <a:rPr lang="en-US" altLang="zh-TW" dirty="0"/>
              <a:t>15</a:t>
            </a:r>
            <a:r>
              <a:rPr lang="zh-TW" altLang="en-US" dirty="0"/>
              <a:t>～</a:t>
            </a:r>
            <a:r>
              <a:rPr lang="en-US" altLang="zh-TW" dirty="0"/>
              <a:t>22</a:t>
            </a:r>
            <a:r>
              <a:rPr lang="zh-TW" altLang="en-US" dirty="0"/>
              <a:t>節</a:t>
            </a:r>
            <a:endParaRPr lang="en-US" altLang="zh-TW" dirty="0"/>
          </a:p>
          <a:p>
            <a:endParaRPr lang="en-US" altLang="zh-TW" sz="1000" dirty="0"/>
          </a:p>
          <a:p>
            <a:pPr marL="274320" lvl="1" indent="0">
              <a:lnSpc>
                <a:spcPct val="100000"/>
              </a:lnSpc>
              <a:buNone/>
            </a:pPr>
            <a:r>
              <a:rPr lang="zh-TW" altLang="en-US" dirty="0"/>
              <a:t>當時，法利賽人出去商議，怎樣就著耶穌的話陷害他，就打發他們的門徒同希律黨的人去見耶穌，說：「夫子，我們知道你是誠實人，並且誠誠實實傳神的道，什麼人你都不徇情面，因為你不看人的外貌。請告訴我們，你的意見如何？納稅給該撒可以不可以？」耶穌看出他們的惡意，就說：「假冒為善的人哪，為什麼試探我？拿一個上稅的錢給我看！」他們就拿一個銀錢來給他。耶穌說：「這像和這號是誰的？」他們說：「是該撒的。」</a:t>
            </a:r>
            <a:r>
              <a:rPr lang="zh-TW" altLang="en-US" b="1" dirty="0"/>
              <a:t>耶穌說：「這樣，該撒的物當歸給該撒；神的物當歸給神。」</a:t>
            </a:r>
            <a:r>
              <a:rPr lang="zh-TW" altLang="en-US" dirty="0"/>
              <a:t>他們聽見就希奇，離開他走了。</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72</a:t>
            </a:fld>
            <a:endParaRPr lang="zh-TW" altLang="en-US" dirty="0"/>
          </a:p>
        </p:txBody>
      </p:sp>
    </p:spTree>
    <p:extLst>
      <p:ext uri="{BB962C8B-B14F-4D97-AF65-F5344CB8AC3E}">
        <p14:creationId xmlns:p14="http://schemas.microsoft.com/office/powerpoint/2010/main" val="15601374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dirty="0"/>
          </a:p>
        </p:txBody>
      </p:sp>
      <p:sp>
        <p:nvSpPr>
          <p:cNvPr id="3" name="內容版面配置區 2"/>
          <p:cNvSpPr>
            <a:spLocks noGrp="1"/>
          </p:cNvSpPr>
          <p:nvPr>
            <p:ph idx="1"/>
          </p:nvPr>
        </p:nvSpPr>
        <p:spPr/>
        <p:txBody>
          <a:bodyPr/>
          <a:lstStyle/>
          <a:p>
            <a:pPr>
              <a:lnSpc>
                <a:spcPct val="100000"/>
              </a:lnSpc>
            </a:pPr>
            <a:r>
              <a:rPr lang="zh-TW" altLang="zh-TW" dirty="0"/>
              <a:t>依據證據偏在的原理，於我國除行政程序法、訴訟法上規定的當事人協力義務外，透過稅法上所定一般與特有的協力義務，課予納稅義務人履行保持與提供課稅資訊的協力義務，以便稽徵機關有效率地進行事後覆核，實係貫徹公平及合法課稅所必要。惟關於租稅裁罰處分，係國家行使處罰高權的結果，與課稅平等或稽徵便利無關，而與刑事罰類似，於租稅裁罰程序以及裁罰爭訟程序，納稅義務人並無自證有無違規事實之責任，自無協力義務可言，則有關違反協力義務的效果，僅應適用於稅捐稽徵程序及稅捐爭訟程序，而不應適用於租稅裁罰程序以及裁罰爭訟程序。</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73</a:t>
            </a:fld>
            <a:endParaRPr lang="zh-TW" altLang="en-US" dirty="0"/>
          </a:p>
        </p:txBody>
      </p:sp>
    </p:spTree>
    <p:extLst>
      <p:ext uri="{BB962C8B-B14F-4D97-AF65-F5344CB8AC3E}">
        <p14:creationId xmlns:p14="http://schemas.microsoft.com/office/powerpoint/2010/main" val="15978147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租稅法上規定之協力義務</a:t>
            </a:r>
          </a:p>
        </p:txBody>
      </p:sp>
      <p:sp>
        <p:nvSpPr>
          <p:cNvPr id="3" name="內容版面配置區 2"/>
          <p:cNvSpPr>
            <a:spLocks noGrp="1"/>
          </p:cNvSpPr>
          <p:nvPr>
            <p:ph idx="1"/>
          </p:nvPr>
        </p:nvSpPr>
        <p:spPr/>
        <p:txBody>
          <a:bodyPr/>
          <a:lstStyle/>
          <a:p>
            <a:pPr>
              <a:lnSpc>
                <a:spcPct val="100000"/>
              </a:lnSpc>
            </a:pPr>
            <a:r>
              <a:rPr lang="zh-TW" altLang="zh-TW" dirty="0"/>
              <a:t>協力義務的成立，基於法律保留原則，須有法律規定為依據。稅法上規定納稅義務人之協力義務型態，有以法律直接規定者</a:t>
            </a:r>
            <a:r>
              <a:rPr lang="zh-TW" altLang="en-US" dirty="0"/>
              <a:t>，例如登記稅籍、設置帳簿、開立、取得並保存憑證、申報、扣繳稅捐等，也有稽徵機關依據稅法授權所為協力要求，此項協力要求性質為裁量性行政處分，例如要求提供課稅資料（帳簿、文據等）、通知備詢等</a:t>
            </a:r>
            <a:r>
              <a:rPr lang="zh-TW" altLang="zh-TW" dirty="0"/>
              <a:t>。可見稅法上協力義務，即為對納稅義務人資訊隱私權之干預（司法院釋字第603號解釋參照）；且由於重要之稅捐資訊雖有一部分在稽徵機關，但絕大部分在納稅義務人之支配範圍，是以稅法上當事人之協力義務較其他行政法上當事人協力義務範圍為廣，對納稅義務人資訊隱私權影響亦較大。其中提供課稅資料（帳簿、文據等）及備詢說明義務，就納稅義務人而言，乃其配合調查之協力義務，與舉證責任或證明度有直接關連。以上係納稅義務人配合稽徵目的之協力義務，此外，尚有為享受租稅減免權利或利益而須履行申請或申報之責任，屬於廣義的協力義務。</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74</a:t>
            </a:fld>
            <a:endParaRPr lang="zh-TW" altLang="en-US" dirty="0"/>
          </a:p>
        </p:txBody>
      </p:sp>
    </p:spTree>
    <p:extLst>
      <p:ext uri="{BB962C8B-B14F-4D97-AF65-F5344CB8AC3E}">
        <p14:creationId xmlns:p14="http://schemas.microsoft.com/office/powerpoint/2010/main" val="41775403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稅法上協力義務所需到達的程度</a:t>
            </a:r>
          </a:p>
        </p:txBody>
      </p:sp>
      <p:sp>
        <p:nvSpPr>
          <p:cNvPr id="3" name="內容版面配置區 2"/>
          <p:cNvSpPr>
            <a:spLocks noGrp="1"/>
          </p:cNvSpPr>
          <p:nvPr>
            <p:ph idx="1"/>
          </p:nvPr>
        </p:nvSpPr>
        <p:spPr>
          <a:xfrm>
            <a:off x="1069848" y="1223296"/>
            <a:ext cx="10058400" cy="5512482"/>
          </a:xfrm>
        </p:spPr>
        <p:txBody>
          <a:bodyPr>
            <a:normAutofit fontScale="92500" lnSpcReduction="10000"/>
          </a:bodyPr>
          <a:lstStyle/>
          <a:p>
            <a:pPr>
              <a:lnSpc>
                <a:spcPct val="110000"/>
              </a:lnSpc>
            </a:pPr>
            <a:r>
              <a:rPr lang="zh-TW" altLang="zh-TW" dirty="0"/>
              <a:t>協力義務所需到達的程度，法律無一般性規定，解釋上納稅義務人在主動申報或被動接受調查時，負有完整而真實的陳述有關課稅的重要事實，並提出其所知悉的證據方法的協力義務。但協力義務之要求有其界限，不能無限上綱，而應符合法治國家之比例原則，必須符合下列要求：</a:t>
            </a:r>
            <a:endParaRPr lang="en-US" altLang="zh-TW" dirty="0"/>
          </a:p>
          <a:p>
            <a:pPr marL="731520" lvl="1" indent="-457200">
              <a:lnSpc>
                <a:spcPct val="110000"/>
              </a:lnSpc>
              <a:buFont typeface="+mj-lt"/>
              <a:buAutoNum type="arabicPeriod"/>
            </a:pPr>
            <a:r>
              <a:rPr lang="zh-TW" altLang="en-US" dirty="0"/>
              <a:t>具有適當性。</a:t>
            </a:r>
            <a:endParaRPr lang="en-US" altLang="zh-TW" dirty="0"/>
          </a:p>
          <a:p>
            <a:pPr marL="731520" lvl="1" indent="-457200">
              <a:lnSpc>
                <a:spcPct val="110000"/>
              </a:lnSpc>
              <a:buFont typeface="+mj-lt"/>
              <a:buAutoNum type="arabicPeriod"/>
            </a:pPr>
            <a:r>
              <a:rPr lang="zh-TW" altLang="en-US" dirty="0"/>
              <a:t>具有必要性。</a:t>
            </a:r>
            <a:endParaRPr lang="en-US" altLang="zh-TW" dirty="0"/>
          </a:p>
          <a:p>
            <a:pPr marL="731520" lvl="1" indent="-457200">
              <a:lnSpc>
                <a:spcPct val="110000"/>
              </a:lnSpc>
              <a:buFont typeface="+mj-lt"/>
              <a:buAutoNum type="arabicPeriod"/>
            </a:pPr>
            <a:r>
              <a:rPr lang="zh-TW" altLang="en-US" dirty="0"/>
              <a:t>具有相當性。</a:t>
            </a:r>
            <a:endParaRPr lang="en-US" altLang="zh-TW" dirty="0"/>
          </a:p>
          <a:p>
            <a:pPr marL="731520" lvl="1" indent="-457200">
              <a:lnSpc>
                <a:spcPct val="110000"/>
              </a:lnSpc>
              <a:buFont typeface="+mj-lt"/>
              <a:buAutoNum type="arabicPeriod"/>
            </a:pPr>
            <a:r>
              <a:rPr lang="zh-TW" altLang="en-US" dirty="0"/>
              <a:t>期待</a:t>
            </a:r>
            <a:r>
              <a:rPr lang="zh-TW" altLang="en-US"/>
              <a:t>可能性。 （</a:t>
            </a:r>
            <a:r>
              <a:rPr lang="zh-TW" altLang="zh-TW" dirty="0"/>
              <a:t>稽徵機關要求協力義務之履行，必須在客觀上及主觀上可期待納稅義務人能夠履行，而非強人所難，例如要求納稅義務人鉅細靡遺的條列出數年前發生之相關支出細目、用途，或提出已逾保存法定年限的帳簿、文據，均已經超出當事人主觀上能力範圍或客觀上期待可能性</a:t>
            </a:r>
            <a:r>
              <a:rPr lang="zh-TW" altLang="en-US" dirty="0"/>
              <a:t>）</a:t>
            </a:r>
            <a:endParaRPr lang="en-US" altLang="zh-TW" dirty="0"/>
          </a:p>
          <a:p>
            <a:pPr>
              <a:lnSpc>
                <a:spcPct val="110000"/>
              </a:lnSpc>
            </a:pPr>
            <a:r>
              <a:rPr lang="zh-TW" altLang="zh-TW" dirty="0"/>
              <a:t>協力義務並非舉證責任，不能要求納稅義務人履行其協力義務到對課稅要件事實毫無合理懷疑的程度，始謂其未違反協力義務，只要其主觀上依與處理自己事務相同的標準，克盡相當的努力，且客觀上不低於一般人所能注意的程度，即屬無違</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75</a:t>
            </a:fld>
            <a:endParaRPr lang="zh-TW" altLang="en-US" dirty="0"/>
          </a:p>
        </p:txBody>
      </p:sp>
    </p:spTree>
    <p:extLst>
      <p:ext uri="{BB962C8B-B14F-4D97-AF65-F5344CB8AC3E}">
        <p14:creationId xmlns:p14="http://schemas.microsoft.com/office/powerpoint/2010/main" val="220507872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lstStyle/>
          <a:p>
            <a:pPr>
              <a:lnSpc>
                <a:spcPct val="100000"/>
              </a:lnSpc>
            </a:pPr>
            <a:r>
              <a:rPr lang="zh-TW" altLang="en-US" dirty="0"/>
              <a:t>漏稅罰、行為罰或怠報金。</a:t>
            </a:r>
            <a:endParaRPr lang="en-US" altLang="zh-TW" dirty="0"/>
          </a:p>
          <a:p>
            <a:pPr>
              <a:lnSpc>
                <a:spcPct val="100000"/>
              </a:lnSpc>
            </a:pPr>
            <a:r>
              <a:rPr lang="zh-TW" altLang="en-US" dirty="0"/>
              <a:t>喪失稅法所定之租稅優惠或減免權利。</a:t>
            </a:r>
            <a:endParaRPr lang="en-US" altLang="zh-TW" dirty="0"/>
          </a:p>
          <a:p>
            <a:pPr>
              <a:lnSpc>
                <a:spcPct val="100000"/>
              </a:lnSpc>
            </a:pPr>
            <a:r>
              <a:rPr lang="zh-TW" altLang="en-US" dirty="0"/>
              <a:t>減輕或降低稽徵機關就待證事實應負擔之舉證責任或證明程度（或減輕法院依職權調查證據的密度）。</a:t>
            </a:r>
            <a:endParaRPr lang="en-US" altLang="zh-TW" dirty="0"/>
          </a:p>
          <a:p>
            <a:pPr>
              <a:lnSpc>
                <a:spcPct val="100000"/>
              </a:lnSpc>
            </a:pPr>
            <a:r>
              <a:rPr lang="zh-TW" altLang="en-US" dirty="0"/>
              <a:t>在爭點主義下喪失程序權利（納稅者權利保護法施行前）。</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76</a:t>
            </a:fld>
            <a:endParaRPr lang="zh-TW" altLang="en-US" dirty="0"/>
          </a:p>
        </p:txBody>
      </p:sp>
    </p:spTree>
    <p:extLst>
      <p:ext uri="{BB962C8B-B14F-4D97-AF65-F5344CB8AC3E}">
        <p14:creationId xmlns:p14="http://schemas.microsoft.com/office/powerpoint/2010/main" val="25473966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414613"/>
          </a:xfrm>
        </p:spPr>
        <p:txBody>
          <a:bodyPr>
            <a:normAutofit/>
          </a:bodyPr>
          <a:lstStyle/>
          <a:p>
            <a:pPr>
              <a:lnSpc>
                <a:spcPct val="100000"/>
              </a:lnSpc>
            </a:pPr>
            <a:r>
              <a:rPr lang="zh-TW" altLang="en-US" dirty="0"/>
              <a:t>違反取得或申報進項憑證義務，其扣抵權利喪失或受到限制</a:t>
            </a:r>
            <a:endParaRPr lang="en-US" altLang="zh-TW" dirty="0"/>
          </a:p>
          <a:p>
            <a:pPr>
              <a:lnSpc>
                <a:spcPct val="100000"/>
              </a:lnSpc>
            </a:pPr>
            <a:endParaRPr lang="en-US" altLang="zh-TW" sz="1100" dirty="0"/>
          </a:p>
          <a:p>
            <a:pPr lvl="1">
              <a:lnSpc>
                <a:spcPct val="100000"/>
              </a:lnSpc>
            </a:pPr>
            <a:r>
              <a:rPr lang="zh-TW" altLang="en-US" dirty="0"/>
              <a:t>未自實際交易對象取得進項憑證，可否主張「加值型營業稅」的進項稅額扣抵權？</a:t>
            </a:r>
            <a:endParaRPr lang="en-US" altLang="zh-TW" dirty="0"/>
          </a:p>
          <a:p>
            <a:pPr lvl="2">
              <a:lnSpc>
                <a:spcPct val="100000"/>
              </a:lnSpc>
              <a:buFont typeface="Wingdings" panose="05000000000000000000" pitchFamily="2" charset="2"/>
              <a:buChar char="è"/>
            </a:pPr>
            <a:r>
              <a:rPr lang="zh-TW" altLang="en-US" sz="2000" dirty="0"/>
              <a:t>最高行政法院</a:t>
            </a:r>
            <a:r>
              <a:rPr lang="en-US" altLang="zh-TW" sz="2000" dirty="0"/>
              <a:t>87</a:t>
            </a:r>
            <a:r>
              <a:rPr lang="zh-TW" altLang="en-US" sz="2000" dirty="0"/>
              <a:t>年</a:t>
            </a:r>
            <a:r>
              <a:rPr lang="en-US" altLang="zh-TW" sz="2000" dirty="0"/>
              <a:t>7</a:t>
            </a:r>
            <a:r>
              <a:rPr lang="zh-TW" altLang="en-US" sz="2000" dirty="0"/>
              <a:t>月份第</a:t>
            </a:r>
            <a:r>
              <a:rPr lang="en-US" altLang="zh-TW" sz="2000" dirty="0"/>
              <a:t>2</a:t>
            </a:r>
            <a:r>
              <a:rPr lang="zh-TW" altLang="en-US" sz="2000" dirty="0"/>
              <a:t>次庭長評事聯席會議</a:t>
            </a:r>
            <a:r>
              <a:rPr lang="zh-TW" altLang="zh-TW" sz="2000" dirty="0"/>
              <a:t>決議意旨係謂「營業人雖有進貨事實，惟不依規定取得交易對象開立之進項憑證，而取得非交易對象開立之進項憑證，申報扣抵銷項稅額時，該項已申報扣抵之銷項營業稅額顯未依法繳納，仍應依營業稅法第十九條第一項第一款規定，就其取得不得扣抵憑證扣抵銷項稅額部分，追補該項不得扣抵之銷項稅款。</a:t>
            </a:r>
            <a:r>
              <a:rPr lang="zh-TW" altLang="zh-TW" sz="2000" u="sng" dirty="0"/>
              <a:t>又我國現行加值型營業稅係就各個銷售階段之加值額分別予以課稅之多階段銷售稅，各銷售階段之營業人皆為營業稅之納稅義務人。故該非交易對象之人是否已按其開立發票之金額報繳營業稅額，並不影響本件營業人補繳營業稅之義務</a:t>
            </a:r>
            <a:r>
              <a:rPr lang="zh-TW" altLang="zh-TW" sz="2000" dirty="0"/>
              <a:t>。」</a:t>
            </a:r>
            <a:endParaRPr lang="en-US" altLang="zh-TW" sz="2000" dirty="0"/>
          </a:p>
          <a:p>
            <a:pPr lvl="1">
              <a:buFont typeface="Wingdings" panose="05000000000000000000" pitchFamily="2" charset="2"/>
              <a:buChar char="è"/>
            </a:pPr>
            <a:endParaRPr lang="en-US" altLang="zh-TW"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77</a:t>
            </a:fld>
            <a:endParaRPr lang="zh-TW" altLang="en-US" dirty="0"/>
          </a:p>
        </p:txBody>
      </p:sp>
    </p:spTree>
    <p:extLst>
      <p:ext uri="{BB962C8B-B14F-4D97-AF65-F5344CB8AC3E}">
        <p14:creationId xmlns:p14="http://schemas.microsoft.com/office/powerpoint/2010/main" val="142648537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4112"/>
            <a:ext cx="10058400" cy="4546559"/>
          </a:xfrm>
        </p:spPr>
        <p:txBody>
          <a:bodyPr>
            <a:normAutofit/>
          </a:bodyPr>
          <a:lstStyle/>
          <a:p>
            <a:pPr lvl="2" hangingPunct="0">
              <a:lnSpc>
                <a:spcPct val="100000"/>
              </a:lnSpc>
              <a:buFont typeface="Wingdings" panose="05000000000000000000" pitchFamily="2" charset="2"/>
              <a:buChar char="è"/>
            </a:pPr>
            <a:endParaRPr lang="en-US" altLang="zh-TW" sz="800" b="1" dirty="0"/>
          </a:p>
          <a:p>
            <a:pPr lvl="2" hangingPunct="0">
              <a:lnSpc>
                <a:spcPct val="100000"/>
              </a:lnSpc>
              <a:buFont typeface="Wingdings" panose="05000000000000000000" pitchFamily="2" charset="2"/>
              <a:buChar char="è"/>
            </a:pPr>
            <a:r>
              <a:rPr lang="zh-TW" altLang="zh-TW" sz="2000" b="1" dirty="0"/>
              <a:t>此決議之後半段業經司法院釋字</a:t>
            </a:r>
            <a:r>
              <a:rPr lang="en-US" altLang="zh-TW" sz="2000" b="1" dirty="0"/>
              <a:t>685</a:t>
            </a:r>
            <a:r>
              <a:rPr lang="zh-TW" altLang="zh-TW" sz="2000" b="1" dirty="0"/>
              <a:t>號解釋予以支持，並闡明</a:t>
            </a:r>
            <a:r>
              <a:rPr lang="zh-TW" altLang="zh-TW" sz="2000" dirty="0"/>
              <a:t>「非銷售相關貨物或勞務之營業人，依法本無就該相關銷售額開立統一發票或報繳營業稅額之義務，故其是否按已開立統一發票之金額報繳營業稅額，僅發生是否得依法請求返還之問題，既無從視同法定納稅義務人已履行其租稅義務，亦不發生法定納稅義務人之租稅義務因而免除或消滅之效果，自不影響法定納稅義務人依法補繳營業稅之義務，法定納稅義務人如未依法繳納營業稅者，自應依法補繳營業稅」，</a:t>
            </a:r>
            <a:r>
              <a:rPr lang="zh-TW" altLang="zh-TW" sz="2000" b="1" dirty="0"/>
              <a:t>即實際營業人的納稅義務，不因非實際營業人已就該筆交易開立發票報繳營業稅而解免，然前揭行政法院決議則重在「營業人取得非實際交易對象所開立之進項憑證不得據以申報扣抵銷項稅額」，兩者顯然不同</a:t>
            </a:r>
            <a:r>
              <a:rPr lang="zh-TW" altLang="zh-TW" sz="2000" dirty="0"/>
              <a:t>，似難謂該決議的適法合憲性已獲得大法官完全的支持。</a:t>
            </a:r>
            <a:endParaRPr lang="en-US" altLang="zh-TW" sz="2000" dirty="0"/>
          </a:p>
          <a:p>
            <a:pPr lvl="1">
              <a:buFont typeface="Wingdings" panose="05000000000000000000" pitchFamily="2" charset="2"/>
              <a:buChar char="è"/>
            </a:pPr>
            <a:endParaRPr lang="en-US" altLang="zh-TW"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78</a:t>
            </a:fld>
            <a:endParaRPr lang="zh-TW" altLang="en-US" dirty="0"/>
          </a:p>
        </p:txBody>
      </p:sp>
    </p:spTree>
    <p:extLst>
      <p:ext uri="{BB962C8B-B14F-4D97-AF65-F5344CB8AC3E}">
        <p14:creationId xmlns:p14="http://schemas.microsoft.com/office/powerpoint/2010/main" val="20409302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normAutofit fontScale="92500" lnSpcReduction="10000"/>
          </a:bodyPr>
          <a:lstStyle/>
          <a:p>
            <a:pPr marL="548640" lvl="2" indent="0">
              <a:buNone/>
            </a:pPr>
            <a:endParaRPr lang="en-US" altLang="zh-TW" sz="800" dirty="0"/>
          </a:p>
          <a:p>
            <a:pPr lvl="2" hangingPunct="0">
              <a:lnSpc>
                <a:spcPct val="100000"/>
              </a:lnSpc>
              <a:buFont typeface="Wingdings" panose="05000000000000000000" pitchFamily="2" charset="2"/>
              <a:buChar char="è"/>
            </a:pPr>
            <a:r>
              <a:rPr lang="zh-TW" altLang="zh-TW" sz="2400" dirty="0"/>
              <a:t>又釋字第</a:t>
            </a:r>
            <a:r>
              <a:rPr lang="en-US" altLang="zh-TW" sz="2400" dirty="0"/>
              <a:t>337</a:t>
            </a:r>
            <a:r>
              <a:rPr lang="zh-TW" altLang="zh-TW" sz="2400" dirty="0"/>
              <a:t>號解釋已明示：「營業稅法第五十一條第五款規定，納稅義務人虛報進項稅額者，除追繳稅款外，按所漏稅額處五倍至二十倍罰鍰，並得停止其營業。依此規定意旨，自應以納稅義務人有虛報進項稅額，並因而逃漏稅款者，始得據以追繳稅款及處罰。財政部中華民國七十六年五月六日臺財稅字第七六三七三七六號函，對於有進貨事實之營業人，不論其是否有虛報進項稅額，並因而逃漏稅款，概依首開條款處罰，其與該條款意旨不符部分，有違憲法保障人民權利之本旨，應不</a:t>
            </a:r>
            <a:r>
              <a:rPr lang="zh-TW" altLang="en-US" sz="2400" dirty="0"/>
              <a:t>再</a:t>
            </a:r>
            <a:r>
              <a:rPr lang="zh-TW" altLang="zh-TW" sz="2400" dirty="0"/>
              <a:t>援用。」</a:t>
            </a:r>
            <a:endParaRPr lang="en-US" altLang="zh-TW" sz="2400" dirty="0"/>
          </a:p>
          <a:p>
            <a:pPr marL="731520" marR="0" lvl="2" indent="-182880" algn="just" defTabSz="914400" rtl="0" eaLnBrk="1" fontAlgn="auto" latinLnBrk="0" hangingPunct="0">
              <a:lnSpc>
                <a:spcPct val="100000"/>
              </a:lnSpc>
              <a:spcBef>
                <a:spcPts val="400"/>
              </a:spcBef>
              <a:spcAft>
                <a:spcPts val="200"/>
              </a:spcAft>
              <a:buClr>
                <a:srgbClr val="D34817">
                  <a:lumMod val="75000"/>
                </a:srgbClr>
              </a:buClr>
              <a:buSzPct val="85000"/>
              <a:buFont typeface="Wingdings" panose="05000000000000000000" pitchFamily="2" charset="2"/>
              <a:buChar char="è"/>
              <a:tabLst/>
              <a:defRPr/>
            </a:pP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另釋字</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685</a:t>
            </a: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號解釋亦謂「對於應依法補繳營業稅款之納稅義務人，依營業稅法裁處漏稅罰時，除須納稅義務人之違法行為符合該法之處罰構成要件外，仍應符合行政罰法受處罰者須有故意、過失之規定，並按個案之情節，注意有無阻卻責任、阻卻違法以及減輕或免除處罰之事由，慎重審酌，乃屬當然。」故</a:t>
            </a:r>
            <a:r>
              <a:rPr kumimoji="0" lang="zh-TW"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營業人取得非實際交易對象所開立之進項憑證據以申報扣抵銷項稅額者，除應補稅外，並不當然構成虛報進項稅額及漏稅結果而應裁處漏稅罰。</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lvl="2" hangingPunct="0">
              <a:lnSpc>
                <a:spcPct val="100000"/>
              </a:lnSpc>
              <a:buFont typeface="Wingdings" panose="05000000000000000000" pitchFamily="2" charset="2"/>
              <a:buChar char="è"/>
            </a:pPr>
            <a:endParaRPr lang="en-US" altLang="zh-TW" sz="1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79</a:t>
            </a:fld>
            <a:endParaRPr lang="zh-TW" altLang="en-US" dirty="0"/>
          </a:p>
        </p:txBody>
      </p:sp>
    </p:spTree>
    <p:extLst>
      <p:ext uri="{BB962C8B-B14F-4D97-AF65-F5344CB8AC3E}">
        <p14:creationId xmlns:p14="http://schemas.microsoft.com/office/powerpoint/2010/main" val="882961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5C7AE3DC-F46A-4CDE-9142-EEEDC49CE99F}"/>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 name="標題 2">
            <a:extLst>
              <a:ext uri="{FF2B5EF4-FFF2-40B4-BE49-F238E27FC236}">
                <a16:creationId xmlns:a16="http://schemas.microsoft.com/office/drawing/2014/main" id="{09FE121D-B822-46AA-A54A-6A67A4CA7DA2}"/>
              </a:ext>
            </a:extLst>
          </p:cNvPr>
          <p:cNvSpPr>
            <a:spLocks noGrp="1"/>
          </p:cNvSpPr>
          <p:nvPr>
            <p:ph type="title"/>
          </p:nvPr>
        </p:nvSpPr>
        <p:spPr/>
        <p:txBody>
          <a:bodyPr>
            <a:normAutofit fontScale="90000"/>
          </a:bodyPr>
          <a:lstStyle/>
          <a:p>
            <a:br>
              <a:rPr lang="en-US" altLang="zh-TW" dirty="0"/>
            </a:br>
            <a:br>
              <a:rPr lang="en-US" altLang="zh-TW" dirty="0"/>
            </a:br>
            <a:br>
              <a:rPr lang="en-US" altLang="zh-TW" dirty="0"/>
            </a:br>
            <a:endParaRPr lang="zh-TW" altLang="en-US" dirty="0"/>
          </a:p>
        </p:txBody>
      </p:sp>
      <p:sp>
        <p:nvSpPr>
          <p:cNvPr id="7" name="文字方塊 6">
            <a:extLst>
              <a:ext uri="{FF2B5EF4-FFF2-40B4-BE49-F238E27FC236}">
                <a16:creationId xmlns:a16="http://schemas.microsoft.com/office/drawing/2014/main" id="{AAD8C2FD-6EFA-4F5D-BFD8-03E5CD4921C3}"/>
              </a:ext>
            </a:extLst>
          </p:cNvPr>
          <p:cNvSpPr txBox="1"/>
          <p:nvPr/>
        </p:nvSpPr>
        <p:spPr>
          <a:xfrm>
            <a:off x="122549" y="1271451"/>
            <a:ext cx="10727704" cy="4125296"/>
          </a:xfrm>
          <a:prstGeom prst="rect">
            <a:avLst/>
          </a:prstGeom>
          <a:noFill/>
        </p:spPr>
        <p:txBody>
          <a:bodyPr wrap="square">
            <a:spAutoFit/>
          </a:bodyPr>
          <a:lstStyle/>
          <a:p>
            <a:pPr marL="822960" marR="0" lvl="3" indent="0" algn="l" defTabSz="457200" rtl="0" eaLnBrk="1" fontAlgn="auto" latinLnBrk="0" hangingPunct="1">
              <a:lnSpc>
                <a:spcPct val="110000"/>
              </a:lnSpc>
              <a:spcBef>
                <a:spcPts val="0"/>
              </a:spcBef>
              <a:spcAft>
                <a:spcPts val="0"/>
              </a:spcAft>
              <a:buClrTx/>
              <a:buSzTx/>
              <a:buFontTx/>
              <a:buNone/>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裁定主文：</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1165860" marR="0" lvl="3" indent="-342900" algn="l" defTabSz="457200" rtl="0" eaLnBrk="1" fontAlgn="auto" latinLnBrk="0" hangingPunct="1">
              <a:lnSpc>
                <a:spcPct val="110000"/>
              </a:lnSpc>
              <a:spcBef>
                <a:spcPts val="0"/>
              </a:spcBef>
              <a:spcAft>
                <a:spcPts val="0"/>
              </a:spcAft>
              <a:buClrTx/>
              <a:buSzTx/>
              <a:buFont typeface="+mj-ea"/>
              <a:buAutoNum type="ea1ChtPeriod"/>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後死亡配偶之夫妻剩餘財產差額分配請求權，計入遺產總額課徵遺產稅，關於遺產及贈與稅法第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23</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項所定之</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個月申報期間，繼承人應自司法院釋字第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620</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號解釋公布之日起</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個月內補申報遺產稅，並依稅捐稽徵法第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22</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條規定之日起算其核課期間。</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1165860" marR="0" lvl="3" indent="-342900" algn="l" defTabSz="457200" rtl="0" eaLnBrk="1" fontAlgn="auto" latinLnBrk="0" hangingPunct="1">
              <a:lnSpc>
                <a:spcPct val="110000"/>
              </a:lnSpc>
              <a:spcBef>
                <a:spcPts val="0"/>
              </a:spcBef>
              <a:spcAft>
                <a:spcPts val="0"/>
              </a:spcAft>
              <a:buClrTx/>
              <a:buSzTx/>
              <a:buFont typeface="+mj-ea"/>
              <a:buAutoNum type="ea1ChtPeriod"/>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後死亡配偶之繼承人已於法定期間內申報遺產稅，屬「已於規定期間內申報」之稅捐，故後死亡配偶之夫妻剩餘財產差額分配請求權，如無故意以詐欺或其他不正當方法逃漏稅捐情事，核課期間依稅捐稽徵法第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21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項第</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款規定應為</a:t>
            </a:r>
            <a:r>
              <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5</a:t>
            </a: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年。</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822960" marR="0" lvl="3" indent="0" algn="l" defTabSz="457200" rtl="0" eaLnBrk="1" fontAlgn="auto" latinLnBrk="0" hangingPunct="1">
              <a:lnSpc>
                <a:spcPct val="110000"/>
              </a:lnSpc>
              <a:spcBef>
                <a:spcPts val="0"/>
              </a:spcBef>
              <a:spcAft>
                <a:spcPts val="0"/>
              </a:spcAft>
              <a:buClrTx/>
              <a:buSzTx/>
              <a:buFontTx/>
              <a:buNone/>
              <a:tabLst/>
              <a:defRPr/>
            </a:pPr>
            <a:r>
              <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註</a:t>
            </a:r>
            <a:r>
              <a:rPr kumimoji="0" lang="zh-TW" altLang="en-US" sz="2400" b="0" i="0" u="none" strike="noStrike" kern="1200" cap="none" spc="0" normalizeH="0" baseline="0" noProof="0" dirty="0">
                <a:ln>
                  <a:noFill/>
                </a:ln>
                <a:solidFill>
                  <a:prstClr val="black"/>
                </a:solidFill>
                <a:effectLst/>
                <a:uLnTx/>
                <a:uFillTx/>
                <a:latin typeface="PMingLiU" panose="02020500000000000000" pitchFamily="18" charset="-120"/>
                <a:ea typeface="PMingLiU" panose="02020500000000000000" pitchFamily="18" charset="-120"/>
                <a:cs typeface="+mn-cs"/>
              </a:rPr>
              <a:t>：</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最高行政法院據此作成</a:t>
            </a:r>
            <a:r>
              <a:rPr kumimoji="0" lang="en-US" altLang="zh-TW"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109</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年判字第</a:t>
            </a:r>
            <a:r>
              <a:rPr kumimoji="0" lang="en-US" altLang="zh-TW"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13</a:t>
            </a:r>
            <a:r>
              <a:rPr kumimoji="0"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標楷體" panose="03000509000000000000" pitchFamily="65" charset="-120"/>
                <a:cs typeface="+mn-cs"/>
              </a:rPr>
              <a:t>號判決</a:t>
            </a:r>
            <a:endParaRPr kumimoji="0" lang="zh-TW" altLang="en-US"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Tree>
    <p:extLst>
      <p:ext uri="{BB962C8B-B14F-4D97-AF65-F5344CB8AC3E}">
        <p14:creationId xmlns:p14="http://schemas.microsoft.com/office/powerpoint/2010/main" val="8649492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414613"/>
          </a:xfrm>
        </p:spPr>
        <p:txBody>
          <a:bodyPr>
            <a:normAutofit fontScale="70000" lnSpcReduction="20000"/>
          </a:bodyPr>
          <a:lstStyle/>
          <a:p>
            <a:pPr marL="548640" lvl="2" indent="0" hangingPunct="0">
              <a:lnSpc>
                <a:spcPct val="100000"/>
              </a:lnSpc>
              <a:buNone/>
            </a:pPr>
            <a:endParaRPr lang="en-US" altLang="zh-TW" sz="1100" dirty="0"/>
          </a:p>
          <a:p>
            <a:pPr lvl="2" hangingPunct="0">
              <a:lnSpc>
                <a:spcPct val="100000"/>
              </a:lnSpc>
              <a:buFont typeface="Wingdings" panose="05000000000000000000" pitchFamily="2" charset="2"/>
              <a:buChar char="è"/>
            </a:pPr>
            <a:r>
              <a:rPr lang="zh-TW" altLang="en-US" sz="2900" dirty="0"/>
              <a:t>財政部</a:t>
            </a:r>
            <a:r>
              <a:rPr lang="en-US" altLang="zh-TW" sz="2900" dirty="0"/>
              <a:t>83</a:t>
            </a:r>
            <a:r>
              <a:rPr lang="zh-TW" altLang="en-US" sz="2900" dirty="0"/>
              <a:t>年</a:t>
            </a:r>
            <a:r>
              <a:rPr lang="en-US" altLang="zh-TW" sz="2900" dirty="0"/>
              <a:t>7</a:t>
            </a:r>
            <a:r>
              <a:rPr lang="zh-TW" altLang="en-US" sz="2900" dirty="0"/>
              <a:t>月</a:t>
            </a:r>
            <a:r>
              <a:rPr lang="en-US" altLang="zh-TW" sz="2900" dirty="0"/>
              <a:t>9</a:t>
            </a:r>
            <a:r>
              <a:rPr lang="zh-TW" altLang="en-US" sz="2900" dirty="0"/>
              <a:t>日台財稅第</a:t>
            </a:r>
            <a:r>
              <a:rPr lang="en-US" altLang="zh-TW" sz="2900" dirty="0"/>
              <a:t>831601371</a:t>
            </a:r>
            <a:r>
              <a:rPr lang="zh-TW" altLang="en-US" sz="2900" dirty="0"/>
              <a:t>號函釋：「主旨：核釋營業人取得非實際交易對象所開立之統一發票，作為進項憑證申報扣抵銷項稅額案件之處理原則。說明：二、為符合司法院大法官會議釋字第</a:t>
            </a:r>
            <a:r>
              <a:rPr lang="en-US" altLang="zh-TW" sz="2900" dirty="0"/>
              <a:t>337</a:t>
            </a:r>
            <a:r>
              <a:rPr lang="zh-TW" altLang="en-US" sz="2900" dirty="0"/>
              <a:t>解釋意旨，對於營業人取得非實際交易對象所開立之統一發票作為進項憑證申報扣抵銷項稅額之案件，應視情節，分別依左列原則處理：（一）取得虛設行號發票申報扣抵之案件：</a:t>
            </a:r>
            <a:r>
              <a:rPr lang="en-US" altLang="zh-TW" sz="2900" dirty="0"/>
              <a:t>…2.</a:t>
            </a:r>
            <a:r>
              <a:rPr lang="zh-TW" altLang="en-US" sz="2900" dirty="0"/>
              <a:t>有進貨事實者：</a:t>
            </a:r>
            <a:r>
              <a:rPr lang="en-US" altLang="zh-TW" sz="2900" dirty="0"/>
              <a:t>…(2)</a:t>
            </a:r>
            <a:r>
              <a:rPr lang="zh-TW" altLang="en-US" sz="2900" dirty="0"/>
              <a:t>因虛設行號係專以出售統一發票牟取不法利益為業，並無銷貨事實，故取得虛設行號發票之營業人，自亦無向該虛設行號進貨並支付進項稅額之事實，除該營業人能證明確有支付進項稅額予實際銷貨之營業人，並經稽徵機關查明該稅額已依法報繳者，應依營業稅法第</a:t>
            </a:r>
            <a:r>
              <a:rPr lang="en-US" altLang="zh-TW" sz="2900" dirty="0"/>
              <a:t>19</a:t>
            </a:r>
            <a:r>
              <a:rPr lang="zh-TW" altLang="en-US" sz="2900" dirty="0"/>
              <a:t>條第</a:t>
            </a:r>
            <a:r>
              <a:rPr lang="en-US" altLang="zh-TW" sz="2900" dirty="0"/>
              <a:t>1</a:t>
            </a:r>
            <a:r>
              <a:rPr lang="zh-TW" altLang="en-US" sz="2900" dirty="0"/>
              <a:t>項第</a:t>
            </a:r>
            <a:r>
              <a:rPr lang="en-US" altLang="zh-TW" sz="2900" dirty="0"/>
              <a:t>1</a:t>
            </a:r>
            <a:r>
              <a:rPr lang="zh-TW" altLang="en-US" sz="2900" dirty="0"/>
              <a:t>款規定，就其取得不得扣抵憑證扣抵銷項稅額部分，追補稅款，不再處漏稅罰外，其虛報進項稅額，已構成逃漏稅，應依營業稅法第</a:t>
            </a:r>
            <a:r>
              <a:rPr lang="en-US" altLang="zh-TW" sz="2900" dirty="0"/>
              <a:t>51</a:t>
            </a:r>
            <a:r>
              <a:rPr lang="zh-TW" altLang="en-US" sz="2900" dirty="0"/>
              <a:t>條第</a:t>
            </a:r>
            <a:r>
              <a:rPr lang="en-US" altLang="zh-TW" sz="2900" dirty="0"/>
              <a:t>5</a:t>
            </a:r>
            <a:r>
              <a:rPr lang="zh-TW" altLang="en-US" sz="2900" dirty="0"/>
              <a:t>款規定補稅並處罰。（二）取得虛設行號以外其他非實際交易對象開立之憑證申報扣抵案件：</a:t>
            </a:r>
            <a:r>
              <a:rPr lang="en-US" altLang="zh-TW" sz="2900" dirty="0"/>
              <a:t>…2.</a:t>
            </a:r>
            <a:r>
              <a:rPr lang="zh-TW" altLang="en-US" sz="2900" dirty="0"/>
              <a:t>有進貨事實者：</a:t>
            </a:r>
            <a:r>
              <a:rPr lang="en-US" altLang="zh-TW" sz="2900" dirty="0"/>
              <a:t>…(2)</a:t>
            </a:r>
            <a:r>
              <a:rPr lang="zh-TW" altLang="en-US" sz="2900" dirty="0"/>
              <a:t>至進貨人取得銷貨人以外之營業人所開立之發票申報扣抵，如查明開立發票之營業人已依法申報繳納該應納之營業稅額者，則尚無逃漏，除依前項規定處以行為罰外，依營業稅法第</a:t>
            </a:r>
            <a:r>
              <a:rPr lang="en-US" altLang="zh-TW" sz="2900" dirty="0"/>
              <a:t>19</a:t>
            </a:r>
            <a:r>
              <a:rPr lang="zh-TW" altLang="en-US" sz="2900" dirty="0"/>
              <a:t>條第</a:t>
            </a:r>
            <a:r>
              <a:rPr lang="en-US" altLang="zh-TW" sz="2900" dirty="0"/>
              <a:t>1</a:t>
            </a:r>
            <a:r>
              <a:rPr lang="zh-TW" altLang="en-US" sz="2900" dirty="0"/>
              <a:t>項第</a:t>
            </a:r>
            <a:r>
              <a:rPr lang="en-US" altLang="zh-TW" sz="2900" dirty="0"/>
              <a:t>1</a:t>
            </a:r>
            <a:r>
              <a:rPr lang="zh-TW" altLang="en-US" sz="2900" dirty="0"/>
              <a:t>款規定，應就其取得不得扣抵憑證扣抵銷項稅額部分，追補稅款。如查明開立發票之營業人並未依法申報繳納該應納之營業稅額者，即有逃漏，除依前項規定處以行為罰外，並應依營業稅法第</a:t>
            </a:r>
            <a:r>
              <a:rPr lang="en-US" altLang="zh-TW" sz="2900" dirty="0"/>
              <a:t>51</a:t>
            </a:r>
            <a:r>
              <a:rPr lang="zh-TW" altLang="en-US" sz="2900" dirty="0"/>
              <a:t>條第</a:t>
            </a:r>
            <a:r>
              <a:rPr lang="en-US" altLang="zh-TW" sz="2900" dirty="0"/>
              <a:t>5</a:t>
            </a:r>
            <a:r>
              <a:rPr lang="zh-TW" altLang="en-US" sz="2900" dirty="0"/>
              <a:t>款規定補稅並處罰。三、稽徵機關依前項原則按營業稅法第</a:t>
            </a:r>
            <a:r>
              <a:rPr lang="en-US" altLang="zh-TW" sz="2900" dirty="0"/>
              <a:t>51</a:t>
            </a:r>
            <a:r>
              <a:rPr lang="zh-TW" altLang="en-US" sz="2900" dirty="0"/>
              <a:t>條第</a:t>
            </a:r>
            <a:r>
              <a:rPr lang="en-US" altLang="zh-TW" sz="2900" dirty="0"/>
              <a:t>5</a:t>
            </a:r>
            <a:r>
              <a:rPr lang="zh-TW" altLang="en-US" sz="2900" dirty="0"/>
              <a:t>款規定補稅處罰時，應就涉案營業人有關虛報進項稅額，並因而逃漏稅款之事實，詳予調查並具體敘明，以資明確。四、本函發文日尚未確定之案件，應依本函規定辦理。」</a:t>
            </a:r>
            <a:endParaRPr lang="en-US" altLang="zh-TW" sz="2900"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80</a:t>
            </a:fld>
            <a:endParaRPr lang="zh-TW" altLang="en-US" dirty="0"/>
          </a:p>
        </p:txBody>
      </p:sp>
    </p:spTree>
    <p:extLst>
      <p:ext uri="{BB962C8B-B14F-4D97-AF65-F5344CB8AC3E}">
        <p14:creationId xmlns:p14="http://schemas.microsoft.com/office/powerpoint/2010/main" val="177559187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F96A1C3-39D7-4575-8181-82FA54E15DB7}"/>
              </a:ext>
            </a:extLst>
          </p:cNvPr>
          <p:cNvSpPr>
            <a:spLocks noGrp="1"/>
          </p:cNvSpPr>
          <p:nvPr>
            <p:ph type="sldNum" sz="quarter" idx="12"/>
          </p:nvPr>
        </p:nvSpPr>
        <p:spPr/>
        <p:txBody>
          <a:bodyPr/>
          <a:lstStyle/>
          <a:p>
            <a:fld id="{5EC6E32A-7459-448E-9A7A-1D3E04D07DA7}" type="slidenum">
              <a:rPr lang="zh-TW" altLang="en-US" smtClean="0"/>
              <a:pPr/>
              <a:t>81</a:t>
            </a:fld>
            <a:endParaRPr lang="zh-TW" altLang="en-US" dirty="0"/>
          </a:p>
        </p:txBody>
      </p:sp>
      <p:sp>
        <p:nvSpPr>
          <p:cNvPr id="3" name="標題 2">
            <a:extLst>
              <a:ext uri="{FF2B5EF4-FFF2-40B4-BE49-F238E27FC236}">
                <a16:creationId xmlns:a16="http://schemas.microsoft.com/office/drawing/2014/main" id="{96A16251-1461-4E1D-BBB5-E294212E4C5A}"/>
              </a:ext>
            </a:extLst>
          </p:cNvPr>
          <p:cNvSpPr>
            <a:spLocks noGrp="1"/>
          </p:cNvSpPr>
          <p:nvPr>
            <p:ph type="title"/>
          </p:nvPr>
        </p:nvSpPr>
        <p:spPr/>
        <p:txBody>
          <a:bodyPr>
            <a:normAutofit fontScale="90000"/>
          </a:bodyPr>
          <a:lstStyle/>
          <a:p>
            <a:br>
              <a:rPr lang="en-US" altLang="zh-TW" dirty="0"/>
            </a:br>
            <a:br>
              <a:rPr lang="en-US" altLang="zh-TW" dirty="0"/>
            </a:br>
            <a:br>
              <a:rPr lang="en-US" altLang="zh-TW" dirty="0"/>
            </a:br>
            <a:endParaRPr lang="zh-TW" altLang="en-US" dirty="0"/>
          </a:p>
        </p:txBody>
      </p:sp>
      <p:sp>
        <p:nvSpPr>
          <p:cNvPr id="9" name="文字方塊 8">
            <a:extLst>
              <a:ext uri="{FF2B5EF4-FFF2-40B4-BE49-F238E27FC236}">
                <a16:creationId xmlns:a16="http://schemas.microsoft.com/office/drawing/2014/main" id="{F2A60E0F-D07C-46C2-AB25-0F9E5CAC1AAC}"/>
              </a:ext>
            </a:extLst>
          </p:cNvPr>
          <p:cNvSpPr txBox="1"/>
          <p:nvPr/>
        </p:nvSpPr>
        <p:spPr>
          <a:xfrm>
            <a:off x="777617" y="593888"/>
            <a:ext cx="10152668" cy="5693866"/>
          </a:xfrm>
          <a:prstGeom prst="rect">
            <a:avLst/>
          </a:prstGeom>
          <a:noFill/>
        </p:spPr>
        <p:txBody>
          <a:bodyPr wrap="square">
            <a:spAutoFit/>
          </a:bodyPr>
          <a:lstStyle/>
          <a:p>
            <a:r>
              <a:rPr lang="zh-TW" altLang="en-US" sz="2800" dirty="0"/>
              <a:t>財政部</a:t>
            </a:r>
            <a:r>
              <a:rPr lang="en-US" altLang="zh-TW" sz="2800" dirty="0"/>
              <a:t>95</a:t>
            </a:r>
            <a:r>
              <a:rPr lang="zh-TW" altLang="en-US" sz="2800" dirty="0"/>
              <a:t>年</a:t>
            </a:r>
            <a:r>
              <a:rPr lang="en-US" altLang="zh-TW" sz="2800" dirty="0"/>
              <a:t>5</a:t>
            </a:r>
            <a:r>
              <a:rPr lang="zh-TW" altLang="en-US" sz="2800" dirty="0"/>
              <a:t>月</a:t>
            </a:r>
            <a:r>
              <a:rPr lang="en-US" altLang="zh-TW" sz="2800" dirty="0"/>
              <a:t>23</a:t>
            </a:r>
            <a:r>
              <a:rPr lang="zh-TW" altLang="en-US" sz="2800" dirty="0"/>
              <a:t>日台財稅</a:t>
            </a:r>
            <a:r>
              <a:rPr lang="zh-TW" altLang="en-US" sz="2800"/>
              <a:t>字第 </a:t>
            </a:r>
            <a:r>
              <a:rPr lang="en-US" altLang="zh-TW" sz="2800"/>
              <a:t>09504535500</a:t>
            </a:r>
            <a:r>
              <a:rPr lang="zh-TW" altLang="en-US" sz="2800" dirty="0"/>
              <a:t>號令</a:t>
            </a:r>
            <a:endParaRPr lang="en-US" altLang="zh-TW" sz="2800" dirty="0"/>
          </a:p>
          <a:p>
            <a:r>
              <a:rPr lang="zh-TW" altLang="en-US" sz="2800" dirty="0"/>
              <a:t>要旨：稽徵機關查核營業人取得涉嫌虛設行號涉案期間開立</a:t>
            </a:r>
            <a:r>
              <a:rPr lang="zh-TW" altLang="en-US" sz="2800"/>
              <a:t>之統一發票 申報 扣</a:t>
            </a:r>
            <a:r>
              <a:rPr lang="zh-TW" altLang="en-US" sz="2800" dirty="0"/>
              <a:t>抵銷項稅額案件，仍應就交易雙方之進、銷貨情形覈</a:t>
            </a:r>
            <a:r>
              <a:rPr lang="zh-TW" altLang="en-US" sz="2800"/>
              <a:t>實查核 。</a:t>
            </a:r>
            <a:endParaRPr lang="en-US" altLang="zh-TW" sz="2800" dirty="0"/>
          </a:p>
          <a:p>
            <a:r>
              <a:rPr lang="zh-TW" altLang="en-US" sz="2800" dirty="0"/>
              <a:t>全文內容：</a:t>
            </a:r>
            <a:endParaRPr lang="en-US" altLang="zh-TW" sz="2800" dirty="0"/>
          </a:p>
          <a:p>
            <a:r>
              <a:rPr lang="zh-TW" altLang="en-US" sz="2800" dirty="0"/>
              <a:t>一、稽徵機關查核營業人取得涉嫌虛設行號涉案期間開立之</a:t>
            </a:r>
            <a:r>
              <a:rPr lang="zh-TW" altLang="en-US" sz="2800"/>
              <a:t>統一發票申 報 扣</a:t>
            </a:r>
            <a:r>
              <a:rPr lang="zh-TW" altLang="en-US" sz="2800" dirty="0"/>
              <a:t>抵銷項稅額案件，仍應就交易雙方之進、銷貨情形覈實查核</a:t>
            </a:r>
            <a:r>
              <a:rPr lang="zh-TW" altLang="en-US" sz="2800"/>
              <a:t>，不得 逕按本部 </a:t>
            </a:r>
            <a:r>
              <a:rPr lang="en-US" altLang="zh-TW" sz="2800"/>
              <a:t>83 </a:t>
            </a:r>
            <a:r>
              <a:rPr lang="zh-TW" altLang="en-US" sz="2800"/>
              <a:t>年 </a:t>
            </a:r>
            <a:r>
              <a:rPr lang="en-US" altLang="zh-TW" sz="2800"/>
              <a:t>7 </a:t>
            </a:r>
            <a:r>
              <a:rPr lang="zh-TW" altLang="en-US" sz="2800"/>
              <a:t>月 </a:t>
            </a:r>
            <a:r>
              <a:rPr lang="en-US" altLang="zh-TW" sz="2800"/>
              <a:t>9 </a:t>
            </a:r>
            <a:r>
              <a:rPr lang="zh-TW" altLang="en-US" sz="2800"/>
              <a:t>日</a:t>
            </a:r>
            <a:r>
              <a:rPr lang="zh-TW" altLang="en-US" sz="2800" dirty="0"/>
              <a:t>台</a:t>
            </a:r>
            <a:r>
              <a:rPr lang="zh-TW" altLang="en-US" sz="2800"/>
              <a:t>財稅第 </a:t>
            </a:r>
            <a:r>
              <a:rPr lang="en-US" altLang="zh-TW" sz="2800"/>
              <a:t>831601371 </a:t>
            </a:r>
            <a:r>
              <a:rPr lang="zh-TW" altLang="en-US" sz="2800"/>
              <a:t>號</a:t>
            </a:r>
            <a:r>
              <a:rPr lang="zh-TW" altLang="en-US" sz="2800" dirty="0"/>
              <a:t>函辦理，如無法</a:t>
            </a:r>
            <a:r>
              <a:rPr lang="zh-TW" altLang="en-US" sz="2800"/>
              <a:t>查明營業 人</a:t>
            </a:r>
            <a:r>
              <a:rPr lang="zh-TW" altLang="en-US" sz="2800" dirty="0"/>
              <a:t>確無向其進貨，且該涉嫌虛設行號已依規定按期</a:t>
            </a:r>
            <a:r>
              <a:rPr lang="zh-TW" altLang="en-US" sz="2800"/>
              <a:t>申報進 、</a:t>
            </a:r>
            <a:r>
              <a:rPr lang="zh-TW" altLang="en-US" sz="2800" dirty="0"/>
              <a:t>銷項</a:t>
            </a:r>
            <a:r>
              <a:rPr lang="zh-TW" altLang="en-US" sz="2800"/>
              <a:t>資料， 並</a:t>
            </a:r>
            <a:r>
              <a:rPr lang="zh-TW" altLang="en-US" sz="2800" dirty="0"/>
              <a:t>按其應納稅額繳納者，應免予補稅</a:t>
            </a:r>
            <a:r>
              <a:rPr lang="zh-TW" altLang="en-US" sz="2800"/>
              <a:t>處罰。 </a:t>
            </a:r>
            <a:endParaRPr lang="en-US" altLang="zh-TW" sz="2800" dirty="0"/>
          </a:p>
          <a:p>
            <a:r>
              <a:rPr lang="zh-TW" altLang="en-US" sz="2800"/>
              <a:t> 二</a:t>
            </a:r>
            <a:r>
              <a:rPr lang="zh-TW" altLang="en-US" sz="2800" dirty="0"/>
              <a:t>、本令發布日前之未確定案件，稽徵機關應儘速再予查核，依上</a:t>
            </a:r>
            <a:r>
              <a:rPr lang="zh-TW" altLang="en-US" sz="2800"/>
              <a:t>開規 定 辦理。 </a:t>
            </a:r>
            <a:endParaRPr lang="zh-TW" altLang="en-US" sz="2800" dirty="0"/>
          </a:p>
        </p:txBody>
      </p:sp>
    </p:spTree>
    <p:extLst>
      <p:ext uri="{BB962C8B-B14F-4D97-AF65-F5344CB8AC3E}">
        <p14:creationId xmlns:p14="http://schemas.microsoft.com/office/powerpoint/2010/main" val="96488186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5190"/>
            <a:ext cx="10058400" cy="5331413"/>
          </a:xfrm>
        </p:spPr>
        <p:txBody>
          <a:bodyPr>
            <a:normAutofit/>
          </a:bodyPr>
          <a:lstStyle/>
          <a:p>
            <a:pPr marL="548640" lvl="2" indent="0" hangingPunct="0">
              <a:lnSpc>
                <a:spcPct val="100000"/>
              </a:lnSpc>
              <a:buNone/>
            </a:pPr>
            <a:endParaRPr lang="en-US" altLang="zh-TW" sz="800" dirty="0"/>
          </a:p>
          <a:p>
            <a:pPr lvl="2" hangingPunct="0">
              <a:lnSpc>
                <a:spcPct val="100000"/>
              </a:lnSpc>
              <a:buFont typeface="Wingdings" panose="05000000000000000000" pitchFamily="2" charset="2"/>
              <a:buChar char="è"/>
            </a:pPr>
            <a:r>
              <a:rPr lang="zh-TW" altLang="en-US" sz="2300" dirty="0"/>
              <a:t>財政部</a:t>
            </a:r>
            <a:r>
              <a:rPr lang="en-US" altLang="zh-TW" sz="2300" dirty="0"/>
              <a:t>83</a:t>
            </a:r>
            <a:r>
              <a:rPr lang="zh-TW" altLang="en-US" sz="2300" dirty="0"/>
              <a:t>年</a:t>
            </a:r>
            <a:r>
              <a:rPr lang="en-US" altLang="zh-TW" sz="2300" dirty="0"/>
              <a:t>7</a:t>
            </a:r>
            <a:r>
              <a:rPr lang="zh-TW" altLang="en-US" sz="2300" dirty="0"/>
              <a:t>月</a:t>
            </a:r>
            <a:r>
              <a:rPr lang="en-US" altLang="zh-TW" sz="2300" dirty="0"/>
              <a:t>9</a:t>
            </a:r>
            <a:r>
              <a:rPr lang="zh-TW" altLang="en-US" sz="2300" dirty="0"/>
              <a:t>日台財稅第</a:t>
            </a:r>
            <a:r>
              <a:rPr lang="en-US" altLang="zh-TW" sz="2300" dirty="0"/>
              <a:t>831601371</a:t>
            </a:r>
            <a:r>
              <a:rPr lang="zh-TW" altLang="en-US" sz="2300" dirty="0"/>
              <a:t>號函釋、</a:t>
            </a:r>
            <a:r>
              <a:rPr lang="en-US" altLang="zh-TW" sz="2300" dirty="0"/>
              <a:t>95</a:t>
            </a:r>
            <a:r>
              <a:rPr lang="zh-TW" altLang="en-US" sz="2300" dirty="0"/>
              <a:t>年</a:t>
            </a:r>
            <a:r>
              <a:rPr lang="en-US" altLang="zh-TW" sz="2300" dirty="0"/>
              <a:t>5</a:t>
            </a:r>
            <a:r>
              <a:rPr lang="zh-TW" altLang="en-US" sz="2300" dirty="0"/>
              <a:t>月</a:t>
            </a:r>
            <a:r>
              <a:rPr lang="en-US" altLang="zh-TW" sz="2300" dirty="0"/>
              <a:t>23</a:t>
            </a:r>
            <a:r>
              <a:rPr lang="zh-TW" altLang="en-US" sz="2300" dirty="0"/>
              <a:t>日台財稅字第</a:t>
            </a:r>
            <a:r>
              <a:rPr lang="en-US" altLang="zh-TW" sz="2300" dirty="0"/>
              <a:t>09504535500</a:t>
            </a:r>
            <a:r>
              <a:rPr lang="zh-TW" altLang="en-US" sz="2300" dirty="0"/>
              <a:t>號令嗣經財政部以</a:t>
            </a:r>
            <a:r>
              <a:rPr lang="en-US" altLang="zh-TW" sz="2300" dirty="0"/>
              <a:t>98</a:t>
            </a:r>
            <a:r>
              <a:rPr lang="zh-TW" altLang="en-US" sz="2300" dirty="0"/>
              <a:t>年</a:t>
            </a:r>
            <a:r>
              <a:rPr lang="en-US" altLang="zh-TW" sz="2300" dirty="0"/>
              <a:t>12</a:t>
            </a:r>
            <a:r>
              <a:rPr lang="zh-TW" altLang="en-US" sz="2300" dirty="0"/>
              <a:t>月</a:t>
            </a:r>
            <a:r>
              <a:rPr lang="en-US" altLang="zh-TW" sz="2300" dirty="0"/>
              <a:t>7</a:t>
            </a:r>
            <a:r>
              <a:rPr lang="zh-TW" altLang="en-US" sz="2300" dirty="0"/>
              <a:t>日台財稅字第</a:t>
            </a:r>
            <a:r>
              <a:rPr lang="en-US" altLang="zh-TW" sz="2300" dirty="0"/>
              <a:t>09804577370</a:t>
            </a:r>
            <a:r>
              <a:rPr lang="zh-TW" altLang="en-US" sz="2300" dirty="0"/>
              <a:t>號函令予以廢止，並改示：「營業人以不實進項稅額憑證申報扣抵銷項稅額，如有進貨事實者，應補稅及擇一從重處罰；如無進貨事實者，除補稅處罰外，並追究詐術或其他不正當方法逃漏稅捐等情事。」其對於有進貨事實而取得非實際交易對象開立之憑證申報扣抵案件，一律採補稅並處以漏稅罰的作法，又回到財政部</a:t>
            </a:r>
            <a:r>
              <a:rPr lang="en-US" altLang="zh-TW" sz="2300" dirty="0"/>
              <a:t>76</a:t>
            </a:r>
            <a:r>
              <a:rPr lang="zh-TW" altLang="en-US" sz="2300" dirty="0"/>
              <a:t>年</a:t>
            </a:r>
            <a:r>
              <a:rPr lang="en-US" altLang="zh-TW" sz="2300" dirty="0"/>
              <a:t>5</a:t>
            </a:r>
            <a:r>
              <a:rPr lang="zh-TW" altLang="en-US" sz="2300" dirty="0"/>
              <a:t>月</a:t>
            </a:r>
            <a:r>
              <a:rPr lang="en-US" altLang="zh-TW" sz="2300" dirty="0"/>
              <a:t>6</a:t>
            </a:r>
            <a:r>
              <a:rPr lang="zh-TW" altLang="en-US" sz="2300" dirty="0"/>
              <a:t>日臺財稅字第</a:t>
            </a:r>
            <a:r>
              <a:rPr lang="en-US" altLang="zh-TW" sz="2300" dirty="0"/>
              <a:t>7637376</a:t>
            </a:r>
            <a:r>
              <a:rPr lang="zh-TW" altLang="en-US" sz="2300" dirty="0"/>
              <a:t>號函釋（略以「討論及決議事項：</a:t>
            </a:r>
            <a:r>
              <a:rPr lang="en-US" altLang="zh-TW" sz="2300" dirty="0"/>
              <a:t>…2.</a:t>
            </a:r>
            <a:r>
              <a:rPr lang="zh-TW" altLang="en-US" sz="2300" dirty="0"/>
              <a:t>關於營業人取得虛設行號開立之統一發票或偽造、變造之統一發票作為進項憑證申報扣抵或冒退稅款部分：</a:t>
            </a:r>
            <a:r>
              <a:rPr lang="en-US" altLang="zh-TW" sz="2300" dirty="0"/>
              <a:t>(1)</a:t>
            </a:r>
            <a:r>
              <a:rPr lang="zh-TW" altLang="en-US" sz="2300" dirty="0"/>
              <a:t>有進貨事實者：應視其情節，依刑法行使偽造文書罪、營業稅法第五十一條第五款、稅捐稽徵法第四十一條或第四十三條及第四十四條之規定辦理。至銷貨之營業人，應依營業稅法第四十五條、第五十一條第一款、第五十二條及稅捐稽徵法第四十一條及第四十四條之規定辦理。」）的老路，顯與司法院釋字第</a:t>
            </a:r>
            <a:r>
              <a:rPr lang="en-US" altLang="zh-TW" sz="2300" dirty="0"/>
              <a:t>337</a:t>
            </a:r>
            <a:r>
              <a:rPr lang="zh-TW" altLang="en-US" sz="2300" dirty="0"/>
              <a:t>解釋意旨有違。</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82</a:t>
            </a:fld>
            <a:endParaRPr lang="zh-TW" altLang="en-US" dirty="0"/>
          </a:p>
        </p:txBody>
      </p:sp>
    </p:spTree>
    <p:extLst>
      <p:ext uri="{BB962C8B-B14F-4D97-AF65-F5344CB8AC3E}">
        <p14:creationId xmlns:p14="http://schemas.microsoft.com/office/powerpoint/2010/main" val="215228573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05190"/>
            <a:ext cx="10058400" cy="5331413"/>
          </a:xfrm>
        </p:spPr>
        <p:txBody>
          <a:bodyPr>
            <a:normAutofit/>
          </a:bodyPr>
          <a:lstStyle/>
          <a:p>
            <a:pPr marL="548640" lvl="2" indent="0" hangingPunct="0">
              <a:lnSpc>
                <a:spcPct val="100000"/>
              </a:lnSpc>
              <a:buNone/>
            </a:pPr>
            <a:endParaRPr lang="en-US" altLang="zh-TW" sz="800" dirty="0"/>
          </a:p>
          <a:p>
            <a:pPr lvl="2" hangingPunct="0">
              <a:lnSpc>
                <a:spcPct val="100000"/>
              </a:lnSpc>
              <a:buFont typeface="Wingdings" panose="05000000000000000000" pitchFamily="2" charset="2"/>
              <a:buChar char="è"/>
            </a:pPr>
            <a:r>
              <a:rPr lang="en-US" altLang="zh-TW" sz="2000" dirty="0"/>
              <a:t>97</a:t>
            </a:r>
            <a:r>
              <a:rPr lang="zh-TW" altLang="en-US" sz="2000" dirty="0"/>
              <a:t>年</a:t>
            </a:r>
            <a:r>
              <a:rPr lang="en-US" altLang="zh-TW" sz="2000" dirty="0"/>
              <a:t>8</a:t>
            </a:r>
            <a:r>
              <a:rPr lang="zh-TW" altLang="en-US" sz="2000" dirty="0"/>
              <a:t>月</a:t>
            </a:r>
            <a:r>
              <a:rPr lang="en-US" altLang="zh-TW" sz="2000" dirty="0"/>
              <a:t>13</a:t>
            </a:r>
            <a:r>
              <a:rPr lang="zh-TW" altLang="en-US" sz="2000" dirty="0"/>
              <a:t>日修正公布之稅捐稽徵法第</a:t>
            </a:r>
            <a:r>
              <a:rPr lang="en-US" altLang="zh-TW" sz="2000" dirty="0"/>
              <a:t>44</a:t>
            </a:r>
            <a:r>
              <a:rPr lang="zh-TW" altLang="en-US" sz="2000" dirty="0"/>
              <a:t>條規定：「營利事業依法規定應給與他人憑證而未給與，應自他人取得憑證而未取得，或應保存憑證而未保存者，應就其未給與憑證、未取得憑證或未保存憑證，經查明認定之總額，處百分之五罰鍰。</a:t>
            </a:r>
            <a:r>
              <a:rPr lang="zh-TW" altLang="en-US" sz="2000" b="1" dirty="0"/>
              <a:t>但營利事業取得非實際交易對象所開立之憑證，如經查明確有進貨事實及該項憑證確由實際銷貨之營利事業所交付，且實際銷貨之營利事業已依法處罰者，免以處罰。</a:t>
            </a:r>
            <a:r>
              <a:rPr lang="zh-TW" altLang="en-US" sz="2000" dirty="0"/>
              <a:t>」</a:t>
            </a:r>
            <a:endParaRPr lang="en-US" altLang="zh-TW" sz="2000" dirty="0"/>
          </a:p>
          <a:p>
            <a:pPr lvl="2" hangingPunct="0">
              <a:lnSpc>
                <a:spcPct val="100000"/>
              </a:lnSpc>
              <a:buFont typeface="Wingdings" panose="05000000000000000000" pitchFamily="2" charset="2"/>
              <a:buChar char="è"/>
            </a:pPr>
            <a:endParaRPr lang="en-US" altLang="zh-TW" sz="800" dirty="0"/>
          </a:p>
          <a:p>
            <a:pPr lvl="2" hangingPunct="0">
              <a:lnSpc>
                <a:spcPct val="100000"/>
              </a:lnSpc>
              <a:buFont typeface="Wingdings" panose="05000000000000000000" pitchFamily="2" charset="2"/>
              <a:buChar char="è"/>
            </a:pPr>
            <a:r>
              <a:rPr lang="en-US" altLang="zh-TW" sz="2000" dirty="0"/>
              <a:t>100</a:t>
            </a:r>
            <a:r>
              <a:rPr lang="zh-TW" altLang="en-US" sz="2000" dirty="0"/>
              <a:t>年</a:t>
            </a:r>
            <a:r>
              <a:rPr lang="en-US" altLang="zh-TW" sz="2000" dirty="0"/>
              <a:t>1</a:t>
            </a:r>
            <a:r>
              <a:rPr lang="zh-TW" altLang="en-US" sz="2000" dirty="0"/>
              <a:t>月</a:t>
            </a:r>
            <a:r>
              <a:rPr lang="en-US" altLang="zh-TW" sz="2000" dirty="0"/>
              <a:t>26</a:t>
            </a:r>
            <a:r>
              <a:rPr lang="zh-TW" altLang="en-US" sz="2000" dirty="0"/>
              <a:t>日修正公布之加值型及非加值型營業稅法第</a:t>
            </a:r>
            <a:r>
              <a:rPr lang="en-US" altLang="zh-TW" sz="2000" dirty="0"/>
              <a:t>51</a:t>
            </a:r>
            <a:r>
              <a:rPr lang="zh-TW" altLang="en-US" sz="2000" dirty="0"/>
              <a:t>條第</a:t>
            </a:r>
            <a:r>
              <a:rPr lang="en-US" altLang="zh-TW" sz="2000" dirty="0"/>
              <a:t>2</a:t>
            </a:r>
            <a:r>
              <a:rPr lang="zh-TW" altLang="en-US" sz="2000" dirty="0"/>
              <a:t>項規定：「</a:t>
            </a:r>
            <a:r>
              <a:rPr lang="zh-TW" altLang="en-US" sz="2000" b="1" dirty="0"/>
              <a:t>納稅義務人有前項第五款情形，如其取得非實際交易對象所開立之憑證，經查明確有進貨事實及該項憑證確由實際銷貨之營利事業所交付，且實際銷貨之營利事業已依法補稅處罰者，免依前項規定處罰。</a:t>
            </a:r>
            <a:r>
              <a:rPr lang="zh-TW" altLang="en-US" sz="2000" dirty="0"/>
              <a:t>」</a:t>
            </a:r>
            <a:endParaRPr lang="zh-TW" altLang="en-US" sz="11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83</a:t>
            </a:fld>
            <a:endParaRPr lang="zh-TW" altLang="en-US" dirty="0"/>
          </a:p>
        </p:txBody>
      </p:sp>
    </p:spTree>
    <p:extLst>
      <p:ext uri="{BB962C8B-B14F-4D97-AF65-F5344CB8AC3E}">
        <p14:creationId xmlns:p14="http://schemas.microsoft.com/office/powerpoint/2010/main" val="394358804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p:txBody>
          <a:bodyPr/>
          <a:lstStyle/>
          <a:p>
            <a:pPr>
              <a:lnSpc>
                <a:spcPct val="100000"/>
              </a:lnSpc>
            </a:pPr>
            <a:r>
              <a:rPr lang="zh-TW" altLang="en-US" dirty="0"/>
              <a:t>違反取得或申報進項憑證義務，其扣抵權利喪失或受到限制</a:t>
            </a:r>
            <a:endParaRPr lang="en-US" altLang="zh-TW" dirty="0"/>
          </a:p>
          <a:p>
            <a:pPr>
              <a:lnSpc>
                <a:spcPct val="100000"/>
              </a:lnSpc>
            </a:pPr>
            <a:endParaRPr lang="en-US" altLang="zh-TW" sz="1000" dirty="0"/>
          </a:p>
          <a:p>
            <a:pPr lvl="1">
              <a:lnSpc>
                <a:spcPct val="100000"/>
              </a:lnSpc>
            </a:pPr>
            <a:r>
              <a:rPr lang="zh-TW" altLang="en-US" dirty="0"/>
              <a:t>關於營業人怠於辦理稅籍登記致逃漏營業稅，或短報、漏報銷售額，於經查獲後始提出合法進項稅額憑證者，於計算漏稅額時是否准其扣抵銷項稅額的問題，財政部</a:t>
            </a:r>
            <a:r>
              <a:rPr lang="en-US" altLang="zh-TW" dirty="0"/>
              <a:t>89</a:t>
            </a:r>
            <a:r>
              <a:rPr lang="zh-TW" altLang="en-US" dirty="0"/>
              <a:t>年</a:t>
            </a:r>
            <a:r>
              <a:rPr lang="en-US" altLang="zh-TW" dirty="0"/>
              <a:t>10</a:t>
            </a:r>
            <a:r>
              <a:rPr lang="zh-TW" altLang="en-US" dirty="0"/>
              <a:t>月</a:t>
            </a:r>
            <a:r>
              <a:rPr lang="en-US" altLang="zh-TW" dirty="0"/>
              <a:t>19</a:t>
            </a:r>
            <a:r>
              <a:rPr lang="zh-TW" altLang="en-US" dirty="0"/>
              <a:t>日台財稅第</a:t>
            </a:r>
            <a:r>
              <a:rPr lang="en-US" altLang="zh-TW" dirty="0"/>
              <a:t>890457254</a:t>
            </a:r>
            <a:r>
              <a:rPr lang="zh-TW" altLang="en-US" dirty="0"/>
              <a:t>號函釋認為稽徵機關不宜准其扣抵銷項稅額，行政法院對此問題之見解原有歧異，惟司法院釋字第</a:t>
            </a:r>
            <a:r>
              <a:rPr lang="en-US" altLang="zh-TW" dirty="0"/>
              <a:t>660</a:t>
            </a:r>
            <a:r>
              <a:rPr lang="zh-TW" altLang="en-US" dirty="0"/>
              <a:t>、</a:t>
            </a:r>
            <a:r>
              <a:rPr lang="en-US" altLang="zh-TW" dirty="0"/>
              <a:t>700</a:t>
            </a:r>
            <a:r>
              <a:rPr lang="zh-TW" altLang="en-US" dirty="0"/>
              <a:t>號解釋已肯認該函釋之適法合憲性，主要理由亦係營業人未履行定期申報之協力義務</a:t>
            </a:r>
            <a:r>
              <a:rPr lang="zh-TW" altLang="zh-TW" dirty="0"/>
              <a:t>。然查獲後始提出之合法進項稅額憑證，雖於計算漏稅額時不准其扣抵銷項稅額，但並非絕對喪失扣抵之權利，依營業稅法施行細則第29條規定：「本法第四章第一節規定計算稅額之營業人，其進項稅額憑證，未於當期申報者，得延至次期申報扣抵。次期仍未申報者，應於申報扣抵當期敘明理由。</a:t>
            </a:r>
            <a:r>
              <a:rPr lang="zh-TW" altLang="en-US" dirty="0"/>
              <a:t>但進項稅額憑證之申報扣抵期間，以十年為限。</a:t>
            </a:r>
            <a:r>
              <a:rPr lang="zh-TW" altLang="zh-TW" dirty="0"/>
              <a:t>」意旨，尚非不能於爾後（包括補辦營業登記後）申報營業稅時核實扣抵</a:t>
            </a:r>
            <a:r>
              <a:rPr lang="zh-TW" altLang="en-US" dirty="0"/>
              <a:t>（財政部</a:t>
            </a:r>
            <a:r>
              <a:rPr lang="en-US" altLang="zh-TW" dirty="0"/>
              <a:t>94</a:t>
            </a:r>
            <a:r>
              <a:rPr lang="zh-TW" altLang="en-US" dirty="0"/>
              <a:t>年</a:t>
            </a:r>
            <a:r>
              <a:rPr lang="en-US" altLang="zh-TW" dirty="0"/>
              <a:t>12</a:t>
            </a:r>
            <a:r>
              <a:rPr lang="zh-TW" altLang="en-US" dirty="0"/>
              <a:t>月</a:t>
            </a:r>
            <a:r>
              <a:rPr lang="en-US" altLang="zh-TW" dirty="0"/>
              <a:t>15</a:t>
            </a:r>
            <a:r>
              <a:rPr lang="zh-TW" altLang="en-US" dirty="0"/>
              <a:t>日台財稅字第</a:t>
            </a:r>
            <a:r>
              <a:rPr lang="en-US" altLang="zh-TW" dirty="0"/>
              <a:t>09404585510</a:t>
            </a:r>
            <a:r>
              <a:rPr lang="zh-TW" altLang="en-US" dirty="0"/>
              <a:t>號函釋及</a:t>
            </a:r>
            <a:r>
              <a:rPr lang="en-US" altLang="zh-TW" dirty="0"/>
              <a:t>80</a:t>
            </a:r>
            <a:r>
              <a:rPr lang="zh-TW" altLang="en-US" dirty="0"/>
              <a:t>年</a:t>
            </a:r>
            <a:r>
              <a:rPr lang="en-US" altLang="zh-TW" dirty="0"/>
              <a:t>2</a:t>
            </a:r>
            <a:r>
              <a:rPr lang="zh-TW" altLang="en-US" dirty="0"/>
              <a:t>月</a:t>
            </a:r>
            <a:r>
              <a:rPr lang="en-US" altLang="zh-TW" dirty="0"/>
              <a:t>12</a:t>
            </a:r>
            <a:r>
              <a:rPr lang="zh-TW" altLang="en-US" dirty="0"/>
              <a:t>日台財稅字第</a:t>
            </a:r>
            <a:r>
              <a:rPr lang="en-US" altLang="zh-TW" dirty="0"/>
              <a:t>790735791</a:t>
            </a:r>
            <a:r>
              <a:rPr lang="zh-TW" altLang="en-US" dirty="0"/>
              <a:t>號函釋參照）。</a:t>
            </a:r>
          </a:p>
          <a:p>
            <a:endParaRPr lang="en-US" altLang="zh-TW" dirty="0"/>
          </a:p>
          <a:p>
            <a:pPr lvl="1"/>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84</a:t>
            </a:fld>
            <a:endParaRPr lang="zh-TW" altLang="en-US" dirty="0"/>
          </a:p>
        </p:txBody>
      </p:sp>
    </p:spTree>
    <p:extLst>
      <p:ext uri="{BB962C8B-B14F-4D97-AF65-F5344CB8AC3E}">
        <p14:creationId xmlns:p14="http://schemas.microsoft.com/office/powerpoint/2010/main" val="269354319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223296"/>
            <a:ext cx="10058400" cy="5186557"/>
          </a:xfrm>
        </p:spPr>
        <p:txBody>
          <a:bodyPr/>
          <a:lstStyle/>
          <a:p>
            <a:r>
              <a:rPr lang="zh-TW" altLang="en-US" dirty="0"/>
              <a:t>推計課稅</a:t>
            </a:r>
            <a:endParaRPr lang="en-US" altLang="zh-TW" dirty="0"/>
          </a:p>
          <a:p>
            <a:endParaRPr lang="en-US" altLang="zh-TW" sz="1000" dirty="0"/>
          </a:p>
          <a:p>
            <a:pPr lvl="1"/>
            <a:r>
              <a:rPr lang="zh-TW" altLang="zh-TW" dirty="0"/>
              <a:t>納稅義務人違反協力義務必須導致調查困難，稽徵機關始得行推計課稅（以降低證明度的方式減輕稽徵機關的調查證據負擔），否則違反依職權調查事實與證據的責任。</a:t>
            </a:r>
            <a:endParaRPr lang="en-US" altLang="zh-TW" dirty="0"/>
          </a:p>
          <a:p>
            <a:pPr lvl="1"/>
            <a:r>
              <a:rPr lang="zh-TW" altLang="zh-TW" dirty="0"/>
              <a:t>縱使納稅義務人未違反協力義務，但如果課稅基礎事實的本體已經證明存在，僅係因事件本質（例如資產之估價、將來經濟效益的預估）或其他障礙（例如帳簿憑證逾保存年限、因不可抗力或事變而滅失），致調查困難或不可能，而無法正確計算其具體數額時，基於公平及比例原則，不能認定全有或全無，亦應准許推計課稅。</a:t>
            </a:r>
            <a:endParaRPr lang="en-US" altLang="zh-TW" dirty="0"/>
          </a:p>
          <a:p>
            <a:pPr lvl="1"/>
            <a:r>
              <a:rPr lang="zh-TW" altLang="zh-TW" dirty="0"/>
              <a:t>納稅者權利保護法第</a:t>
            </a:r>
            <a:r>
              <a:rPr lang="en-US" altLang="zh-TW" dirty="0"/>
              <a:t>14</a:t>
            </a:r>
            <a:r>
              <a:rPr lang="zh-TW" altLang="zh-TW" dirty="0"/>
              <a:t>條第</a:t>
            </a:r>
            <a:r>
              <a:rPr lang="en-US" altLang="zh-TW" dirty="0"/>
              <a:t>1</a:t>
            </a:r>
            <a:r>
              <a:rPr lang="zh-TW" altLang="zh-TW" dirty="0"/>
              <a:t>項規定：「稅捐稽徵機關對於課稅基礎，經調查仍不能確定或調查費用過鉅時，為維護課稅公平原則，得推計課稅，並應以書面敘明推計依據及計算資料。」並未將推計課稅限制於納稅義務人未盡協力義務之情形自明</a:t>
            </a:r>
            <a:r>
              <a:rPr lang="zh-TW" altLang="en-US" dirty="0"/>
              <a:t>。</a:t>
            </a:r>
            <a:endParaRPr lang="en-US" altLang="zh-TW" dirty="0"/>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85</a:t>
            </a:fld>
            <a:endParaRPr lang="zh-TW" altLang="en-US" dirty="0"/>
          </a:p>
        </p:txBody>
      </p:sp>
    </p:spTree>
    <p:extLst>
      <p:ext uri="{BB962C8B-B14F-4D97-AF65-F5344CB8AC3E}">
        <p14:creationId xmlns:p14="http://schemas.microsoft.com/office/powerpoint/2010/main" val="3612739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5141290"/>
          </a:xfrm>
        </p:spPr>
        <p:txBody>
          <a:bodyPr>
            <a:normAutofit/>
          </a:bodyPr>
          <a:lstStyle/>
          <a:p>
            <a:pPr>
              <a:lnSpc>
                <a:spcPct val="100000"/>
              </a:lnSpc>
            </a:pPr>
            <a:r>
              <a:rPr lang="zh-TW" altLang="en-US" dirty="0"/>
              <a:t>推計課稅</a:t>
            </a:r>
            <a:endParaRPr lang="en-US" altLang="zh-TW" dirty="0"/>
          </a:p>
          <a:p>
            <a:pPr>
              <a:lnSpc>
                <a:spcPct val="100000"/>
              </a:lnSpc>
            </a:pPr>
            <a:endParaRPr lang="en-US" altLang="zh-TW" sz="1000" dirty="0"/>
          </a:p>
          <a:p>
            <a:pPr lvl="1">
              <a:lnSpc>
                <a:spcPct val="100000"/>
              </a:lnSpc>
            </a:pPr>
            <a:r>
              <a:rPr lang="zh-TW" altLang="zh-TW" dirty="0"/>
              <a:t>納稅人未盡協力義務，稽徵機關又無法正確調查時，固准依推估方式課稅，減輕稅捐機關證明負擔，但舉證責任仍在稅捐機關，並非直接轉換舉證責任給納稅義務人。且推計課稅為事實認定的方法，本無待法律規定</a:t>
            </a:r>
            <a:r>
              <a:rPr lang="zh-TW" altLang="en-US" dirty="0"/>
              <a:t>。</a:t>
            </a:r>
            <a:endParaRPr lang="en-US" altLang="zh-TW" dirty="0"/>
          </a:p>
          <a:p>
            <a:pPr lvl="1">
              <a:lnSpc>
                <a:spcPct val="100000"/>
              </a:lnSpc>
            </a:pPr>
            <a:r>
              <a:rPr lang="zh-TW" altLang="zh-TW" dirty="0"/>
              <a:t>法律明文加以規定者，主要係</a:t>
            </a:r>
            <a:r>
              <a:rPr lang="zh-TW" altLang="en-US" dirty="0"/>
              <a:t>：</a:t>
            </a:r>
            <a:endParaRPr lang="en-US" altLang="zh-TW" dirty="0"/>
          </a:p>
          <a:p>
            <a:pPr lvl="2">
              <a:lnSpc>
                <a:spcPct val="100000"/>
              </a:lnSpc>
            </a:pPr>
            <a:r>
              <a:rPr lang="zh-TW" altLang="zh-TW" sz="2000" dirty="0"/>
              <a:t>所得稅法第</a:t>
            </a:r>
            <a:r>
              <a:rPr lang="en-US" altLang="zh-TW" sz="2000" dirty="0"/>
              <a:t>79</a:t>
            </a:r>
            <a:r>
              <a:rPr lang="zh-TW" altLang="zh-TW" sz="2000" dirty="0"/>
              <a:t>條第</a:t>
            </a:r>
            <a:r>
              <a:rPr lang="en-US" altLang="zh-TW" sz="2000" dirty="0"/>
              <a:t>1</a:t>
            </a:r>
            <a:r>
              <a:rPr lang="zh-TW" altLang="zh-TW" sz="2000" dirty="0"/>
              <a:t>項：「納稅義務人未依規定期限辦理結算申報者，稽徵機關應即填具滯報通知書，送達納稅義務人，限於接到滯報通知書之日起十五日內補辦結算申報；其屆期仍未辦理結算申報者，稽徵機關應依查得之資料或同業利潤標準，核定其所得額及應納稅額……」</a:t>
            </a:r>
            <a:endParaRPr lang="en-US" altLang="zh-TW" sz="2000" dirty="0"/>
          </a:p>
          <a:p>
            <a:pPr lvl="2">
              <a:lnSpc>
                <a:spcPct val="100000"/>
              </a:lnSpc>
            </a:pPr>
            <a:r>
              <a:rPr lang="zh-TW" altLang="zh-TW" sz="2000" dirty="0"/>
              <a:t>所得稅法第</a:t>
            </a:r>
            <a:r>
              <a:rPr lang="en-US" altLang="zh-TW" sz="2000" dirty="0"/>
              <a:t>83</a:t>
            </a:r>
            <a:r>
              <a:rPr lang="zh-TW" altLang="zh-TW" sz="2000" dirty="0"/>
              <a:t>條：「（第</a:t>
            </a:r>
            <a:r>
              <a:rPr lang="en-US" altLang="zh-TW" sz="2000" dirty="0"/>
              <a:t>1</a:t>
            </a:r>
            <a:r>
              <a:rPr lang="zh-TW" altLang="zh-TW" sz="2000" dirty="0"/>
              <a:t>項）稽徵機關進行調查或復查時，納稅義務人應提示有關各種證明所得額之帳簿、文據；其未提示者，稽徵機關得依查得之資料或同業利潤標準，核定其所得額。……（第</a:t>
            </a:r>
            <a:r>
              <a:rPr lang="en-US" altLang="zh-TW" sz="2000" dirty="0"/>
              <a:t>3</a:t>
            </a:r>
            <a:r>
              <a:rPr lang="zh-TW" altLang="zh-TW" sz="2000" dirty="0"/>
              <a:t>項）納稅義務人已依規定辦理結算申報，但於稽徵機關進行調查時，通知提示有關各種證明所得額之帳簿、文據而未依限期提示者，稽徵機關得依查得之資料或同業利潤標準核定其所得額……」</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86</a:t>
            </a:fld>
            <a:endParaRPr lang="zh-TW" altLang="en-US" dirty="0"/>
          </a:p>
        </p:txBody>
      </p:sp>
    </p:spTree>
    <p:extLst>
      <p:ext uri="{BB962C8B-B14F-4D97-AF65-F5344CB8AC3E}">
        <p14:creationId xmlns:p14="http://schemas.microsoft.com/office/powerpoint/2010/main" val="14466412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4955587"/>
          </a:xfrm>
        </p:spPr>
        <p:txBody>
          <a:bodyPr>
            <a:normAutofit/>
          </a:bodyPr>
          <a:lstStyle/>
          <a:p>
            <a:pPr>
              <a:lnSpc>
                <a:spcPct val="100000"/>
              </a:lnSpc>
            </a:pPr>
            <a:r>
              <a:rPr lang="zh-TW" altLang="en-US" dirty="0"/>
              <a:t>推計課稅</a:t>
            </a:r>
            <a:endParaRPr lang="en-US" altLang="zh-TW" dirty="0"/>
          </a:p>
          <a:p>
            <a:pPr>
              <a:lnSpc>
                <a:spcPct val="100000"/>
              </a:lnSpc>
            </a:pPr>
            <a:endParaRPr lang="en-US" altLang="zh-TW" sz="1000" dirty="0"/>
          </a:p>
          <a:p>
            <a:pPr lvl="1">
              <a:lnSpc>
                <a:spcPct val="100000"/>
              </a:lnSpc>
            </a:pPr>
            <a:r>
              <a:rPr lang="zh-TW" altLang="zh-TW" dirty="0"/>
              <a:t>至於推計之對象是否限於課稅基礎事實數量的計算，而不及於課稅基礎事實的本體（課稅原因事實），法律並未明文規定，惟從稽徵機關本應依職權調查證據，就課稅要件事實負有最終的證明責任，納稅義務人的協力義務僅具輔助功能，以及納稅者權利保護的觀點，得減輕證明責任（降低證明度）者，應限於課稅原因事實被證明之前提下，如何計算數額部分，例如所得額與所得額的組成部分（包括收入額與成本費用額）、營業額與營業額有關的銷項與進項銷售額部分，課稅原因事實仍必須達到確實證明的程度，不能加以推計。稽諸財政部訂定或准予備查之各種標準，均係在課稅原因事實（銷售貨物或勞務、執行業務或財產交易），甚至其收入已被證明之前提下，僅就其利潤（成本、費用）或所得額（收入額、必要費用）為推計而已。</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87</a:t>
            </a:fld>
            <a:endParaRPr lang="zh-TW" altLang="en-US" dirty="0"/>
          </a:p>
        </p:txBody>
      </p:sp>
    </p:spTree>
    <p:extLst>
      <p:ext uri="{BB962C8B-B14F-4D97-AF65-F5344CB8AC3E}">
        <p14:creationId xmlns:p14="http://schemas.microsoft.com/office/powerpoint/2010/main" val="26706528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違反稅法上規定協力義務之效果</a:t>
            </a:r>
          </a:p>
        </p:txBody>
      </p:sp>
      <p:sp>
        <p:nvSpPr>
          <p:cNvPr id="3" name="內容版面配置區 2"/>
          <p:cNvSpPr>
            <a:spLocks noGrp="1"/>
          </p:cNvSpPr>
          <p:nvPr>
            <p:ph idx="1"/>
          </p:nvPr>
        </p:nvSpPr>
        <p:spPr>
          <a:xfrm>
            <a:off x="1069848" y="1187084"/>
            <a:ext cx="10058400" cy="4955587"/>
          </a:xfrm>
        </p:spPr>
        <p:txBody>
          <a:bodyPr>
            <a:normAutofit/>
          </a:bodyPr>
          <a:lstStyle/>
          <a:p>
            <a:pPr>
              <a:lnSpc>
                <a:spcPct val="100000"/>
              </a:lnSpc>
            </a:pPr>
            <a:r>
              <a:rPr lang="zh-TW" altLang="en-US" dirty="0"/>
              <a:t>推計課稅的證明度</a:t>
            </a:r>
            <a:endParaRPr lang="en-US" altLang="zh-TW" dirty="0"/>
          </a:p>
          <a:p>
            <a:pPr>
              <a:lnSpc>
                <a:spcPct val="100000"/>
              </a:lnSpc>
            </a:pPr>
            <a:endParaRPr lang="en-US" altLang="zh-TW" sz="1000" dirty="0"/>
          </a:p>
          <a:p>
            <a:pPr lvl="1" algn="just">
              <a:lnSpc>
                <a:spcPct val="100000"/>
              </a:lnSpc>
            </a:pPr>
            <a:r>
              <a:rPr lang="zh-TW" altLang="zh-TW" dirty="0"/>
              <a:t>依司法院釋字第</a:t>
            </a:r>
            <a:r>
              <a:rPr lang="en-US" altLang="zh-TW" dirty="0"/>
              <a:t>218</a:t>
            </a:r>
            <a:r>
              <a:rPr lang="zh-TW" altLang="zh-TW" dirty="0"/>
              <a:t>號解釋，國家依法課徵所得稅時，納稅義務人未自行申報或提示證明文件者，稽徵機關得依查得之資料或同業利潤標準，核定其所得額，此項推計核定方法，與憲法首開規定之本旨固不牴觸，惟依此項推計核定方法估計所得額時，仍應本於經驗法則，力求客觀、合理，使與納稅義務人之實際所得相當，以維租稅公平原則。</a:t>
            </a:r>
            <a:endParaRPr lang="en-US" altLang="zh-TW" dirty="0"/>
          </a:p>
          <a:p>
            <a:pPr lvl="1" algn="just">
              <a:lnSpc>
                <a:spcPct val="100000"/>
              </a:lnSpc>
            </a:pPr>
            <a:r>
              <a:rPr lang="zh-TW" altLang="en-US" dirty="0"/>
              <a:t>納稅者權利保護法第</a:t>
            </a:r>
            <a:r>
              <a:rPr lang="en-US" altLang="zh-TW" dirty="0"/>
              <a:t>14</a:t>
            </a:r>
            <a:r>
              <a:rPr lang="zh-TW" altLang="en-US" dirty="0"/>
              <a:t>條已明文規定：「</a:t>
            </a:r>
            <a:r>
              <a:rPr lang="en-US" altLang="zh-TW" dirty="0"/>
              <a:t>……</a:t>
            </a:r>
            <a:r>
              <a:rPr lang="zh-TW" altLang="en-US" dirty="0"/>
              <a:t>（第</a:t>
            </a:r>
            <a:r>
              <a:rPr lang="en-US" altLang="zh-TW" dirty="0"/>
              <a:t>2</a:t>
            </a:r>
            <a:r>
              <a:rPr lang="zh-TW" altLang="en-US" dirty="0"/>
              <a:t>項）稅捐稽徵機關推計課稅，應斟酌與推計具有關聯性之一切重要事項，依合理客觀之程序及適切之方法為之。（第</a:t>
            </a:r>
            <a:r>
              <a:rPr lang="en-US" altLang="zh-TW" dirty="0"/>
              <a:t>3</a:t>
            </a:r>
            <a:r>
              <a:rPr lang="zh-TW" altLang="en-US" dirty="0"/>
              <a:t>項）推計，有二種以上之方法時，應依最能切近實額之方法為之。</a:t>
            </a:r>
            <a:r>
              <a:rPr lang="en-US" altLang="zh-TW" dirty="0"/>
              <a:t>……</a:t>
            </a:r>
            <a:r>
              <a:rPr lang="zh-TW" altLang="en-US" dirty="0"/>
              <a:t>」可見推計課稅雖係容許降低證明程度，但其標準仍應客觀、合理，而符合經驗法則與社會常情，故其證明程度至少應達優勢蓋然性，並接受行政法院實質審查。</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88</a:t>
            </a:fld>
            <a:endParaRPr lang="zh-TW" altLang="en-US" dirty="0"/>
          </a:p>
        </p:txBody>
      </p:sp>
    </p:spTree>
    <p:extLst>
      <p:ext uri="{BB962C8B-B14F-4D97-AF65-F5344CB8AC3E}">
        <p14:creationId xmlns:p14="http://schemas.microsoft.com/office/powerpoint/2010/main" val="398330370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267485"/>
            <a:ext cx="10058400" cy="5590515"/>
          </a:xfrm>
        </p:spPr>
        <p:txBody>
          <a:bodyPr>
            <a:normAutofit/>
          </a:bodyPr>
          <a:lstStyle/>
          <a:p>
            <a:pPr>
              <a:lnSpc>
                <a:spcPct val="100000"/>
              </a:lnSpc>
            </a:pPr>
            <a:r>
              <a:rPr lang="zh-TW" altLang="zh-TW" sz="2000" dirty="0"/>
              <a:t>查核準則第</a:t>
            </a:r>
            <a:r>
              <a:rPr lang="en-US" altLang="zh-TW" sz="2000" dirty="0"/>
              <a:t>6</a:t>
            </a:r>
            <a:r>
              <a:rPr lang="zh-TW" altLang="zh-TW" sz="2000" dirty="0"/>
              <a:t>條第</a:t>
            </a:r>
            <a:r>
              <a:rPr lang="en-US" altLang="zh-TW" sz="2000" dirty="0"/>
              <a:t>1</a:t>
            </a:r>
            <a:r>
              <a:rPr lang="zh-TW" altLang="zh-TW" sz="2000" dirty="0"/>
              <a:t>項於</a:t>
            </a:r>
            <a:r>
              <a:rPr lang="en-US" altLang="zh-TW" sz="2000" dirty="0"/>
              <a:t>93</a:t>
            </a:r>
            <a:r>
              <a:rPr lang="zh-TW" altLang="zh-TW" sz="2000" dirty="0"/>
              <a:t>年</a:t>
            </a:r>
            <a:r>
              <a:rPr lang="en-US" altLang="zh-TW" sz="2000" dirty="0"/>
              <a:t>1</a:t>
            </a:r>
            <a:r>
              <a:rPr lang="zh-TW" altLang="zh-TW" sz="2000" dirty="0"/>
              <a:t>月</a:t>
            </a:r>
            <a:r>
              <a:rPr lang="en-US" altLang="zh-TW" sz="2000" dirty="0"/>
              <a:t>2</a:t>
            </a:r>
            <a:r>
              <a:rPr lang="zh-TW" altLang="zh-TW" sz="2000" dirty="0"/>
              <a:t>日修正前原規定：「帳簿文據，其關係所得額之一部而未能提示者，依所得稅法施行細則第</a:t>
            </a:r>
            <a:r>
              <a:rPr lang="en-US" altLang="zh-TW" sz="2000" dirty="0"/>
              <a:t>81</a:t>
            </a:r>
            <a:r>
              <a:rPr lang="zh-TW" altLang="zh-TW" sz="2000" dirty="0"/>
              <a:t>條之規定辦理。但其核定所得額，以不超過當年度全部營業收入淨額依同業利潤標準核定之所得額為限。」而所得稅法施行細則第</a:t>
            </a:r>
            <a:r>
              <a:rPr lang="en-US" altLang="zh-TW" sz="2000" dirty="0"/>
              <a:t>81</a:t>
            </a:r>
            <a:r>
              <a:rPr lang="zh-TW" altLang="zh-TW" sz="2000" dirty="0"/>
              <a:t>條係規定：「（第</a:t>
            </a:r>
            <a:r>
              <a:rPr lang="en-US" altLang="zh-TW" sz="2000" dirty="0"/>
              <a:t>1</a:t>
            </a:r>
            <a:r>
              <a:rPr lang="zh-TW" altLang="zh-TW" sz="2000" dirty="0"/>
              <a:t>項）本法第</a:t>
            </a:r>
            <a:r>
              <a:rPr lang="en-US" altLang="zh-TW" sz="2000" dirty="0"/>
              <a:t>83</a:t>
            </a:r>
            <a:r>
              <a:rPr lang="zh-TW" altLang="zh-TW" sz="2000" dirty="0"/>
              <a:t>條所稱之帳簿文據，其關係所得額之一部或關係課稅年度中某一期間之所得額，而納稅義務人未能提示者，稽徵機關得就該部分依查得資料或同業利潤標準核定其所得額。</a:t>
            </a:r>
            <a:r>
              <a:rPr lang="en-US" altLang="zh-TW" sz="2000" dirty="0"/>
              <a:t>…</a:t>
            </a:r>
            <a:r>
              <a:rPr lang="zh-TW" altLang="zh-TW" sz="2000" dirty="0"/>
              <a:t>」故營利事業之帳簿文據，其關係所得額之一部，而納稅義務人未能提示者，</a:t>
            </a:r>
            <a:r>
              <a:rPr lang="zh-TW" altLang="zh-TW" sz="2000" b="1" dirty="0"/>
              <a:t>無論稽徵機關就該部分依查得資料或同業利潤標準核定其所得額，均以不超過當年度全部營業收入淨額依同業利潤標準核定之所得額為限</a:t>
            </a:r>
            <a:r>
              <a:rPr lang="zh-TW" altLang="zh-TW" sz="2000" dirty="0"/>
              <a:t>。</a:t>
            </a:r>
            <a:endParaRPr lang="en-US" altLang="zh-TW" sz="2000" dirty="0"/>
          </a:p>
          <a:p>
            <a:endParaRPr lang="en-US" altLang="zh-TW" sz="1100" dirty="0"/>
          </a:p>
          <a:p>
            <a:pPr lvl="1"/>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89</a:t>
            </a:fld>
            <a:endParaRPr lang="zh-TW"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18272" y="627925"/>
            <a:ext cx="11017377" cy="696019"/>
          </a:xfrm>
        </p:spPr>
        <p:txBody>
          <a:bodyPr/>
          <a:lstStyle/>
          <a:p>
            <a:r>
              <a:rPr lang="zh-TW" altLang="en-US" dirty="0"/>
              <a:t>不樂之捐的抗拒，爭議廣度大、密度高</a:t>
            </a:r>
            <a:endParaRPr lang="en-US" altLang="zh-TW" dirty="0"/>
          </a:p>
        </p:txBody>
      </p:sp>
      <p:sp>
        <p:nvSpPr>
          <p:cNvPr id="3" name="內容版面配置區 2"/>
          <p:cNvSpPr>
            <a:spLocks noGrp="1"/>
          </p:cNvSpPr>
          <p:nvPr>
            <p:ph idx="1"/>
          </p:nvPr>
        </p:nvSpPr>
        <p:spPr>
          <a:xfrm>
            <a:off x="318272" y="1236024"/>
            <a:ext cx="11547297" cy="5373006"/>
          </a:xfrm>
        </p:spPr>
        <p:txBody>
          <a:bodyPr>
            <a:normAutofit fontScale="92500"/>
          </a:bodyPr>
          <a:lstStyle/>
          <a:p>
            <a:pPr lvl="2">
              <a:lnSpc>
                <a:spcPct val="110000"/>
              </a:lnSpc>
              <a:buFont typeface="Wingdings" panose="05000000000000000000" pitchFamily="2" charset="2"/>
              <a:buChar char="l"/>
            </a:pPr>
            <a:endParaRPr lang="en-US" altLang="zh-TW" sz="900" b="1" dirty="0"/>
          </a:p>
          <a:p>
            <a:pPr lvl="2">
              <a:lnSpc>
                <a:spcPct val="110000"/>
              </a:lnSpc>
              <a:buFont typeface="Wingdings" panose="05000000000000000000" pitchFamily="2" charset="2"/>
              <a:buChar char="l"/>
            </a:pPr>
            <a:r>
              <a:rPr lang="en-US" altLang="zh-TW" sz="2200" b="1" dirty="0"/>
              <a:t>108</a:t>
            </a:r>
            <a:r>
              <a:rPr lang="zh-TW" altLang="en-US" sz="2200" b="1" dirty="0"/>
              <a:t>年度大字第</a:t>
            </a:r>
            <a:r>
              <a:rPr lang="en-US" altLang="zh-TW" sz="2200" b="1" dirty="0"/>
              <a:t>2</a:t>
            </a:r>
            <a:r>
              <a:rPr lang="zh-TW" altLang="en-US" sz="2200" b="1" dirty="0"/>
              <a:t>號</a:t>
            </a:r>
            <a:endParaRPr lang="en-US" altLang="zh-TW" sz="2200" b="1" dirty="0"/>
          </a:p>
          <a:p>
            <a:pPr marL="822960" lvl="3" indent="0">
              <a:lnSpc>
                <a:spcPct val="110000"/>
              </a:lnSpc>
              <a:buNone/>
            </a:pPr>
            <a:r>
              <a:rPr lang="zh-TW" altLang="en-US" sz="2200" b="1" dirty="0"/>
              <a:t>爭點：</a:t>
            </a:r>
            <a:r>
              <a:rPr lang="zh-TW" altLang="en-US" sz="2200" dirty="0"/>
              <a:t>被繼承人生前出售土地所生之移轉土地所有權持分債務，其稅基量化標準，究竟要依遺產及贈與稅法第</a:t>
            </a:r>
            <a:r>
              <a:rPr lang="en-US" altLang="zh-TW" sz="2200" dirty="0"/>
              <a:t>10</a:t>
            </a:r>
            <a:r>
              <a:rPr lang="zh-TW" altLang="en-US" sz="2200" dirty="0"/>
              <a:t>條第</a:t>
            </a:r>
            <a:r>
              <a:rPr lang="en-US" altLang="zh-TW" sz="2200" dirty="0"/>
              <a:t>3</a:t>
            </a:r>
            <a:r>
              <a:rPr lang="zh-TW" altLang="en-US" sz="2200" dirty="0"/>
              <a:t>項之規定，以土地公告現值為準？還是要依遺產及贈與稅法施行細則第</a:t>
            </a:r>
            <a:r>
              <a:rPr lang="en-US" altLang="zh-TW" sz="2200" dirty="0"/>
              <a:t>41</a:t>
            </a:r>
            <a:r>
              <a:rPr lang="zh-TW" altLang="en-US" sz="2200" dirty="0"/>
              <a:t>條規定，依市場價值估定之？</a:t>
            </a:r>
            <a:endParaRPr lang="en-US" altLang="zh-TW" sz="2200" dirty="0"/>
          </a:p>
          <a:p>
            <a:pPr marL="822960" lvl="3" indent="0">
              <a:lnSpc>
                <a:spcPct val="110000"/>
              </a:lnSpc>
              <a:buNone/>
            </a:pPr>
            <a:r>
              <a:rPr lang="zh-TW" altLang="en-US" sz="2200" b="1" dirty="0"/>
              <a:t>裁定主文：</a:t>
            </a:r>
            <a:r>
              <a:rPr lang="zh-TW" altLang="en-US" sz="2200" dirty="0"/>
              <a:t>遺產及贈與稅法第</a:t>
            </a:r>
            <a:r>
              <a:rPr lang="en-US" altLang="zh-TW" sz="2200" dirty="0"/>
              <a:t>17</a:t>
            </a:r>
            <a:r>
              <a:rPr lang="zh-TW" altLang="en-US" sz="2200" dirty="0"/>
              <a:t>條第</a:t>
            </a:r>
            <a:r>
              <a:rPr lang="en-US" altLang="zh-TW" sz="2200" dirty="0"/>
              <a:t>1</a:t>
            </a:r>
            <a:r>
              <a:rPr lang="zh-TW" altLang="en-US" sz="2200" dirty="0"/>
              <a:t>項第</a:t>
            </a:r>
            <a:r>
              <a:rPr lang="en-US" altLang="zh-TW" sz="2200" dirty="0"/>
              <a:t>9</a:t>
            </a:r>
            <a:r>
              <a:rPr lang="zh-TW" altLang="en-US" sz="2200" dirty="0"/>
              <a:t>款所定被繼承人死亡前未償債務，係被繼承人移轉其所有土地</a:t>
            </a:r>
            <a:r>
              <a:rPr lang="en-US" altLang="zh-TW" sz="2200" dirty="0"/>
              <a:t>(</a:t>
            </a:r>
            <a:r>
              <a:rPr lang="zh-TW" altLang="en-US" sz="2200" dirty="0"/>
              <a:t>應有部分</a:t>
            </a:r>
            <a:r>
              <a:rPr lang="en-US" altLang="zh-TW" sz="2200" dirty="0"/>
              <a:t>)</a:t>
            </a:r>
            <a:r>
              <a:rPr lang="zh-TW" altLang="en-US" sz="2200" dirty="0"/>
              <a:t>債務時，其價值之計算，應直接適用遺產及贈與稅法第</a:t>
            </a:r>
            <a:r>
              <a:rPr lang="en-US" altLang="zh-TW" sz="2200" dirty="0"/>
              <a:t>10</a:t>
            </a:r>
            <a:r>
              <a:rPr lang="zh-TW" altLang="en-US" sz="2200" dirty="0"/>
              <a:t>條第</a:t>
            </a:r>
            <a:r>
              <a:rPr lang="en-US" altLang="zh-TW" sz="2200" dirty="0"/>
              <a:t>3</a:t>
            </a:r>
            <a:r>
              <a:rPr lang="zh-TW" altLang="en-US" sz="2200" dirty="0"/>
              <a:t>項規定。</a:t>
            </a:r>
            <a:endParaRPr lang="en-US" altLang="zh-TW" sz="2200" dirty="0"/>
          </a:p>
          <a:p>
            <a:pPr marL="822960" lvl="3" indent="0">
              <a:lnSpc>
                <a:spcPct val="110000"/>
              </a:lnSpc>
              <a:buNone/>
            </a:pPr>
            <a:endParaRPr lang="en-US" altLang="zh-TW" sz="900" dirty="0"/>
          </a:p>
          <a:p>
            <a:pPr lvl="2">
              <a:lnSpc>
                <a:spcPct val="110000"/>
              </a:lnSpc>
              <a:buFont typeface="Wingdings" panose="05000000000000000000" pitchFamily="2" charset="2"/>
              <a:buChar char="l"/>
            </a:pPr>
            <a:r>
              <a:rPr lang="en-US" altLang="zh-TW" sz="2200" b="1" dirty="0"/>
              <a:t>108</a:t>
            </a:r>
            <a:r>
              <a:rPr lang="zh-TW" altLang="en-US" sz="2200" b="1" dirty="0"/>
              <a:t>年度大字第</a:t>
            </a:r>
            <a:r>
              <a:rPr lang="en-US" altLang="zh-TW" sz="2200" b="1" dirty="0"/>
              <a:t>3</a:t>
            </a:r>
            <a:r>
              <a:rPr lang="zh-TW" altLang="en-US" sz="2200" b="1" dirty="0"/>
              <a:t>號</a:t>
            </a:r>
            <a:endParaRPr lang="en-US" altLang="zh-TW" sz="2200" b="1" dirty="0"/>
          </a:p>
          <a:p>
            <a:pPr marL="822960" lvl="3" indent="0">
              <a:lnSpc>
                <a:spcPct val="110000"/>
              </a:lnSpc>
              <a:buNone/>
            </a:pPr>
            <a:r>
              <a:rPr lang="zh-TW" altLang="en-US" sz="2200" b="1" dirty="0"/>
              <a:t>爭點：</a:t>
            </a:r>
            <a:r>
              <a:rPr lang="zh-TW" altLang="zh-TW" sz="2200" dirty="0"/>
              <a:t>稽徵機關依所得基本稅額條例第</a:t>
            </a:r>
            <a:r>
              <a:rPr lang="en-US" altLang="zh-TW" sz="2200" dirty="0"/>
              <a:t>12</a:t>
            </a:r>
            <a:r>
              <a:rPr lang="zh-TW" altLang="zh-TW" sz="2200" dirty="0"/>
              <a:t>條第</a:t>
            </a:r>
            <a:r>
              <a:rPr lang="en-US" altLang="zh-TW" sz="2200" dirty="0"/>
              <a:t>1</a:t>
            </a:r>
            <a:r>
              <a:rPr lang="zh-TW" altLang="zh-TW" sz="2200" dirty="0"/>
              <a:t>項第</a:t>
            </a:r>
            <a:r>
              <a:rPr lang="en-US" altLang="zh-TW" sz="2200" dirty="0"/>
              <a:t>1</a:t>
            </a:r>
            <a:r>
              <a:rPr lang="zh-TW" altLang="zh-TW" sz="2200" dirty="0"/>
              <a:t>款規定，核算應計入個人基本所得額之海外期貨財產交易所得時，是否適用所得稅法第</a:t>
            </a:r>
            <a:r>
              <a:rPr lang="en-US" altLang="zh-TW" sz="2200" dirty="0"/>
              <a:t>17</a:t>
            </a:r>
            <a:r>
              <a:rPr lang="zh-TW" altLang="zh-TW" sz="2200" dirty="0"/>
              <a:t>條第</a:t>
            </a:r>
            <a:r>
              <a:rPr lang="en-US" altLang="zh-TW" sz="2200" dirty="0"/>
              <a:t>1</a:t>
            </a:r>
            <a:r>
              <a:rPr lang="zh-TW" altLang="zh-TW" sz="2200" dirty="0"/>
              <a:t>項第</a:t>
            </a:r>
            <a:r>
              <a:rPr lang="en-US" altLang="zh-TW" sz="2200" dirty="0"/>
              <a:t>2</a:t>
            </a:r>
            <a:r>
              <a:rPr lang="zh-TW" altLang="zh-TW" sz="2200" dirty="0"/>
              <a:t>款第</a:t>
            </a:r>
            <a:r>
              <a:rPr lang="en-US" altLang="zh-TW" sz="2200" dirty="0"/>
              <a:t>3</a:t>
            </a:r>
            <a:r>
              <a:rPr lang="zh-TW" altLang="zh-TW" sz="2200" dirty="0"/>
              <a:t>目第</a:t>
            </a:r>
            <a:r>
              <a:rPr lang="en-US" altLang="zh-TW" sz="2200" dirty="0"/>
              <a:t>1</a:t>
            </a:r>
            <a:r>
              <a:rPr lang="zh-TW" altLang="zh-TW" sz="2200" dirty="0"/>
              <a:t>細目有關財產交易損失扣除之規定（即將前</a:t>
            </a:r>
            <a:r>
              <a:rPr lang="en-US" altLang="zh-TW" sz="2200" dirty="0"/>
              <a:t>3</a:t>
            </a:r>
            <a:r>
              <a:rPr lang="zh-TW" altLang="zh-TW" sz="2200" dirty="0"/>
              <a:t>年度海外期貨財產交易損失扣除）？</a:t>
            </a:r>
            <a:endParaRPr lang="zh-TW" altLang="en-US" sz="2200" dirty="0"/>
          </a:p>
          <a:p>
            <a:pPr marL="822960" lvl="3" indent="0">
              <a:lnSpc>
                <a:spcPct val="110000"/>
              </a:lnSpc>
              <a:buNone/>
            </a:pPr>
            <a:r>
              <a:rPr lang="zh-TW" altLang="en-US" sz="2200" b="1" dirty="0"/>
              <a:t>裁定主文：</a:t>
            </a:r>
            <a:r>
              <a:rPr lang="zh-TW" altLang="en-US" sz="2200" dirty="0"/>
              <a:t>稅捐稽徵機關依所得基本稅額條例第</a:t>
            </a:r>
            <a:r>
              <a:rPr lang="en-US" altLang="zh-TW" sz="2200" dirty="0"/>
              <a:t>12</a:t>
            </a:r>
            <a:r>
              <a:rPr lang="zh-TW" altLang="en-US" sz="2200" dirty="0"/>
              <a:t>條第</a:t>
            </a:r>
            <a:r>
              <a:rPr lang="en-US" altLang="zh-TW" sz="2200" dirty="0"/>
              <a:t>1</a:t>
            </a:r>
            <a:r>
              <a:rPr lang="zh-TW" altLang="en-US" sz="2200" dirty="0"/>
              <a:t>項第</a:t>
            </a:r>
            <a:r>
              <a:rPr lang="en-US" altLang="zh-TW" sz="2200" dirty="0"/>
              <a:t>1</a:t>
            </a:r>
            <a:r>
              <a:rPr lang="zh-TW" altLang="en-US" sz="2200" dirty="0"/>
              <a:t>款規定，核算應計入個人基本所得額之海外期貨財產交易所得時，不適用所得稅法第</a:t>
            </a:r>
            <a:r>
              <a:rPr lang="en-US" altLang="zh-TW" sz="2200" dirty="0"/>
              <a:t>17</a:t>
            </a:r>
            <a:r>
              <a:rPr lang="zh-TW" altLang="en-US" sz="2200" dirty="0"/>
              <a:t>條第</a:t>
            </a:r>
            <a:r>
              <a:rPr lang="en-US" altLang="zh-TW" sz="2200" dirty="0"/>
              <a:t>1</a:t>
            </a:r>
            <a:r>
              <a:rPr lang="zh-TW" altLang="en-US" sz="2200" dirty="0"/>
              <a:t>項第</a:t>
            </a:r>
            <a:r>
              <a:rPr lang="en-US" altLang="zh-TW" sz="2200" dirty="0"/>
              <a:t>2</a:t>
            </a:r>
            <a:r>
              <a:rPr lang="zh-TW" altLang="en-US" sz="2200" dirty="0"/>
              <a:t>款第</a:t>
            </a:r>
            <a:r>
              <a:rPr lang="en-US" altLang="zh-TW" sz="2200" dirty="0"/>
              <a:t>3</a:t>
            </a:r>
            <a:r>
              <a:rPr lang="zh-TW" altLang="en-US" sz="2200" dirty="0"/>
              <a:t>目第</a:t>
            </a:r>
            <a:r>
              <a:rPr lang="en-US" altLang="zh-TW" sz="2200" dirty="0"/>
              <a:t>1</a:t>
            </a:r>
            <a:r>
              <a:rPr lang="zh-TW" altLang="en-US" sz="2200" dirty="0"/>
              <a:t>細目有關財產交易損失扣除之規定。（有不同意見書）</a:t>
            </a:r>
          </a:p>
          <a:p>
            <a:pPr marL="822960" lvl="3" indent="0">
              <a:lnSpc>
                <a:spcPct val="110000"/>
              </a:lnSpc>
              <a:buNone/>
            </a:pPr>
            <a:endParaRPr lang="zh-TW" altLang="en-US" sz="2200" dirty="0"/>
          </a:p>
          <a:p>
            <a:pPr marL="822960" lvl="3" indent="0">
              <a:lnSpc>
                <a:spcPct val="110000"/>
              </a:lnSpc>
              <a:buNone/>
            </a:pPr>
            <a:endParaRPr lang="zh-TW" altLang="en-US" sz="2000" dirty="0"/>
          </a:p>
          <a:p>
            <a:pPr marL="822960" lvl="3" indent="0">
              <a:lnSpc>
                <a:spcPct val="110000"/>
              </a:lnSpc>
              <a:buNone/>
            </a:pPr>
            <a:endParaRPr lang="zh-TW" altLang="en-US" sz="2000" dirty="0"/>
          </a:p>
          <a:p>
            <a:pPr marL="822960" lvl="3" indent="0">
              <a:lnSpc>
                <a:spcPct val="110000"/>
              </a:lnSpc>
              <a:buNone/>
            </a:pPr>
            <a:endParaRPr lang="en-US" altLang="zh-TW" sz="1700" dirty="0"/>
          </a:p>
        </p:txBody>
      </p:sp>
      <p:sp>
        <p:nvSpPr>
          <p:cNvPr id="4" name="投影片編號版面配置區 3"/>
          <p:cNvSpPr>
            <a:spLocks noGrp="1"/>
          </p:cNvSpPr>
          <p:nvPr>
            <p:ph type="sldNum" sz="quarter" idx="4294967295"/>
          </p:nvPr>
        </p:nvSpPr>
        <p:spPr>
          <a:xfrm>
            <a:off x="10061368" y="4661686"/>
            <a:ext cx="640080" cy="365125"/>
          </a:xfrm>
        </p:spPr>
        <p:txBody>
          <a:bodyPr/>
          <a:lstStyle/>
          <a:p>
            <a:fld id="{5EC6E32A-7459-448E-9A7A-1D3E04D07DA7}" type="slidenum">
              <a:rPr lang="zh-TW" altLang="en-US" smtClean="0"/>
              <a:pPr/>
              <a:t>9</a:t>
            </a:fld>
            <a:endParaRPr lang="zh-TW" altLang="en-US"/>
          </a:p>
        </p:txBody>
      </p:sp>
    </p:spTree>
    <p:extLst>
      <p:ext uri="{BB962C8B-B14F-4D97-AF65-F5344CB8AC3E}">
        <p14:creationId xmlns:p14="http://schemas.microsoft.com/office/powerpoint/2010/main" val="94459685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69848" y="1267485"/>
            <a:ext cx="10058400" cy="5590515"/>
          </a:xfrm>
        </p:spPr>
        <p:txBody>
          <a:bodyPr>
            <a:normAutofit lnSpcReduction="10000"/>
          </a:bodyPr>
          <a:lstStyle/>
          <a:p>
            <a:pPr>
              <a:lnSpc>
                <a:spcPct val="100000"/>
              </a:lnSpc>
            </a:pPr>
            <a:r>
              <a:rPr lang="zh-TW" altLang="en-US" sz="2200" dirty="0"/>
              <a:t>然</a:t>
            </a:r>
            <a:r>
              <a:rPr lang="zh-TW" altLang="zh-TW" sz="2200" dirty="0"/>
              <a:t>查核準則第</a:t>
            </a:r>
            <a:r>
              <a:rPr lang="en-US" altLang="zh-TW" sz="2200" dirty="0"/>
              <a:t>6</a:t>
            </a:r>
            <a:r>
              <a:rPr lang="zh-TW" altLang="zh-TW" sz="2200" dirty="0"/>
              <a:t>條第</a:t>
            </a:r>
            <a:r>
              <a:rPr lang="en-US" altLang="zh-TW" sz="2200" dirty="0"/>
              <a:t>1</a:t>
            </a:r>
            <a:r>
              <a:rPr lang="zh-TW" altLang="zh-TW" sz="2200" dirty="0"/>
              <a:t>項</a:t>
            </a:r>
            <a:r>
              <a:rPr lang="zh-TW" altLang="en-US" sz="2200" dirty="0"/>
              <a:t>於</a:t>
            </a:r>
            <a:r>
              <a:rPr lang="en-US" altLang="zh-TW" sz="2200" dirty="0"/>
              <a:t>93</a:t>
            </a:r>
            <a:r>
              <a:rPr lang="zh-TW" altLang="zh-TW" sz="2200" dirty="0"/>
              <a:t>年</a:t>
            </a:r>
            <a:r>
              <a:rPr lang="en-US" altLang="zh-TW" sz="2200" dirty="0"/>
              <a:t>1</a:t>
            </a:r>
            <a:r>
              <a:rPr lang="zh-TW" altLang="zh-TW" sz="2200" dirty="0"/>
              <a:t>月</a:t>
            </a:r>
            <a:r>
              <a:rPr lang="en-US" altLang="zh-TW" sz="2200" dirty="0"/>
              <a:t>2</a:t>
            </a:r>
            <a:r>
              <a:rPr lang="zh-TW" altLang="zh-TW" sz="2200" dirty="0"/>
              <a:t>日修正為：「營利事業之帳簿文據，其關係所得額之一部未能提示，經稽徵機關依所得稅法施行細則第</a:t>
            </a:r>
            <a:r>
              <a:rPr lang="en-US" altLang="zh-TW" sz="2200" dirty="0"/>
              <a:t>81</a:t>
            </a:r>
            <a:r>
              <a:rPr lang="zh-TW" altLang="zh-TW" sz="2200" dirty="0"/>
              <a:t>條之規定，就該部分</a:t>
            </a:r>
            <a:r>
              <a:rPr lang="zh-TW" altLang="zh-TW" sz="2200" b="1" dirty="0"/>
              <a:t>按同業利潤標準核定其所得額者</a:t>
            </a:r>
            <a:r>
              <a:rPr lang="zh-TW" altLang="zh-TW" sz="2200" dirty="0"/>
              <a:t>，其核定之所得額，</a:t>
            </a:r>
            <a:r>
              <a:rPr lang="zh-TW" altLang="zh-TW" sz="2200" b="1" dirty="0"/>
              <a:t>以不超過當年度全部營業收入淨額依同業利潤標準核定之所得額為限。</a:t>
            </a:r>
            <a:r>
              <a:rPr lang="zh-TW" altLang="zh-TW" sz="2200" dirty="0"/>
              <a:t>但營利事業有漏報營業收入情事，經稽徵機關就該漏報部分按同業利潤標準核定其所得額者，不在此限。」</a:t>
            </a:r>
            <a:r>
              <a:rPr lang="zh-TW" altLang="en-US" sz="2200" dirty="0"/>
              <a:t>是否</a:t>
            </a:r>
            <a:r>
              <a:rPr lang="zh-TW" altLang="zh-TW" sz="2200" dirty="0"/>
              <a:t>排除稽徵機關就所得額之一部依查得資料核定其所得額者，適用「以不超過當年度全部營業收入淨額依同業利潤標準核定之所得額為限」之規定</a:t>
            </a:r>
            <a:r>
              <a:rPr lang="zh-TW" altLang="en-US" sz="2200" dirty="0"/>
              <a:t>？</a:t>
            </a:r>
            <a:endParaRPr lang="en-US" altLang="zh-TW" sz="2200" dirty="0"/>
          </a:p>
          <a:p>
            <a:pPr lvl="1">
              <a:lnSpc>
                <a:spcPct val="100000"/>
              </a:lnSpc>
            </a:pPr>
            <a:r>
              <a:rPr lang="zh-TW" altLang="zh-TW" sz="2200" b="1" dirty="0"/>
              <a:t>因關係所得額一部之帳簿文據「提示不完全或有疑義」，而直接剔除該部分之成本費用後所核定</a:t>
            </a:r>
            <a:r>
              <a:rPr lang="zh-TW" altLang="en-US" sz="2200" b="1" dirty="0"/>
              <a:t>全部</a:t>
            </a:r>
            <a:r>
              <a:rPr lang="zh-TW" altLang="zh-TW" sz="2200" b="1" dirty="0"/>
              <a:t>所得額，</a:t>
            </a:r>
            <a:r>
              <a:rPr lang="zh-TW" altLang="en-US" sz="2200" b="1" dirty="0"/>
              <a:t>是否可以</a:t>
            </a:r>
            <a:r>
              <a:rPr lang="zh-TW" altLang="zh-TW" sz="2200" b="1" dirty="0"/>
              <a:t>超過同業利潤</a:t>
            </a:r>
            <a:r>
              <a:rPr lang="zh-TW" altLang="zh-TW" sz="2200" b="1"/>
              <a:t>標準</a:t>
            </a:r>
            <a:r>
              <a:rPr lang="zh-TW" altLang="en-US" sz="2200" b="1"/>
              <a:t>？ </a:t>
            </a:r>
            <a:endParaRPr lang="en-US" altLang="zh-TW" sz="2200" b="1" u="sng" dirty="0"/>
          </a:p>
          <a:p>
            <a:pPr lvl="1">
              <a:lnSpc>
                <a:spcPct val="100000"/>
              </a:lnSpc>
            </a:pPr>
            <a:r>
              <a:rPr lang="zh-TW" altLang="en-US" sz="2200" dirty="0"/>
              <a:t>實務上，對於</a:t>
            </a:r>
            <a:r>
              <a:rPr lang="zh-TW" altLang="zh-TW" sz="2200" dirty="0"/>
              <a:t>關係所得額一部之帳簿文據「未提示」者，係按同業利潤標準核定其所得額，且其核定之</a:t>
            </a:r>
            <a:r>
              <a:rPr lang="zh-TW" altLang="en-US" sz="2200" dirty="0"/>
              <a:t>全部</a:t>
            </a:r>
            <a:r>
              <a:rPr lang="zh-TW" altLang="zh-TW" sz="2200" dirty="0"/>
              <a:t>所得額，以不超過當年度全部營業收入淨額依同業利潤標準核定之所得額為限</a:t>
            </a:r>
            <a:r>
              <a:rPr lang="zh-TW" altLang="en-US" sz="2200" dirty="0"/>
              <a:t>。而對於關係所得額全部之帳簿文據未提示、提示不完全或有疑義者，亦係按同業利潤標準核定其所得額。僅因關係所得額一部之帳簿文據「提示不完全或有疑義」，而直接剔除該部分之成本費用所核定之全部所得額，如果可以超過同業利潤標準，</a:t>
            </a:r>
            <a:r>
              <a:rPr lang="zh-TW" altLang="en-US" sz="2200" b="1" dirty="0"/>
              <a:t>其差別對待豈不輕重倒置</a:t>
            </a:r>
            <a:r>
              <a:rPr lang="zh-TW" altLang="en-US" sz="2200" b="1" dirty="0">
                <a:latin typeface="PMingLiU" panose="02020500000000000000" pitchFamily="18" charset="-120"/>
                <a:ea typeface="PMingLiU" panose="02020500000000000000" pitchFamily="18" charset="-120"/>
              </a:rPr>
              <a:t>？</a:t>
            </a:r>
            <a:endParaRPr lang="en-US" altLang="zh-TW" sz="2200" b="1" dirty="0">
              <a:latin typeface="PMingLiU" panose="02020500000000000000" pitchFamily="18" charset="-120"/>
              <a:ea typeface="PMingLiU" panose="02020500000000000000" pitchFamily="18" charset="-120"/>
            </a:endParaRPr>
          </a:p>
          <a:p>
            <a:pPr lvl="1"/>
            <a:endParaRPr lang="zh-TW" altLang="en-US" dirty="0"/>
          </a:p>
        </p:txBody>
      </p:sp>
      <p:sp>
        <p:nvSpPr>
          <p:cNvPr id="4" name="投影片編號版面配置區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90</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Tree>
    <p:extLst>
      <p:ext uri="{BB962C8B-B14F-4D97-AF65-F5344CB8AC3E}">
        <p14:creationId xmlns:p14="http://schemas.microsoft.com/office/powerpoint/2010/main" val="12174017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編號版面配置區 1">
            <a:extLst>
              <a:ext uri="{FF2B5EF4-FFF2-40B4-BE49-F238E27FC236}">
                <a16:creationId xmlns:a16="http://schemas.microsoft.com/office/drawing/2014/main" id="{CD2D9425-6164-4CC5-9379-4E59D5FFD7B1}"/>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5EC6E32A-7459-448E-9A7A-1D3E04D07DA7}" type="slidenum">
              <a:rPr kumimoji="0" lang="zh-TW" altLang="en-US" sz="1400" b="1" i="0" u="none" strike="noStrike" kern="1200" cap="none" spc="0" normalizeH="0" baseline="0" noProof="0" smtClean="0">
                <a:ln>
                  <a:noFill/>
                </a:ln>
                <a:solidFill>
                  <a:srgbClr val="FFFFFF"/>
                </a:solidFill>
                <a:effectLst/>
                <a:uLnTx/>
                <a:uFillTx/>
                <a:latin typeface="Rockwell Condensed"/>
                <a:ea typeface="標楷體" panose="03000509000000000000" pitchFamily="65" charset="-120"/>
                <a:cs typeface="+mn-cs"/>
              </a:rPr>
              <a:pPr marL="0" marR="0" lvl="0" indent="0" algn="ctr" defTabSz="457200" rtl="0" eaLnBrk="1" fontAlgn="auto" latinLnBrk="0" hangingPunct="1">
                <a:lnSpc>
                  <a:spcPct val="100000"/>
                </a:lnSpc>
                <a:spcBef>
                  <a:spcPts val="0"/>
                </a:spcBef>
                <a:spcAft>
                  <a:spcPts val="0"/>
                </a:spcAft>
                <a:buClrTx/>
                <a:buSzTx/>
                <a:buFontTx/>
                <a:buNone/>
                <a:tabLst/>
                <a:defRPr/>
              </a:pPr>
              <a:t>91</a:t>
            </a:fld>
            <a:endParaRPr kumimoji="0" lang="zh-TW" altLang="en-US" sz="1400" b="1" i="0" u="none" strike="noStrike" kern="1200" cap="none" spc="0" normalizeH="0" baseline="0" noProof="0" dirty="0">
              <a:ln>
                <a:noFill/>
              </a:ln>
              <a:solidFill>
                <a:srgbClr val="FFFFFF"/>
              </a:solidFill>
              <a:effectLst/>
              <a:uLnTx/>
              <a:uFillTx/>
              <a:latin typeface="Rockwell Condensed"/>
              <a:ea typeface="標楷體" panose="03000509000000000000" pitchFamily="65" charset="-120"/>
              <a:cs typeface="+mn-cs"/>
            </a:endParaRPr>
          </a:p>
        </p:txBody>
      </p:sp>
      <p:sp>
        <p:nvSpPr>
          <p:cNvPr id="3" name="標題 2">
            <a:extLst>
              <a:ext uri="{FF2B5EF4-FFF2-40B4-BE49-F238E27FC236}">
                <a16:creationId xmlns:a16="http://schemas.microsoft.com/office/drawing/2014/main" id="{F67E314F-5606-4BAD-8DB2-41ED72082036}"/>
              </a:ext>
            </a:extLst>
          </p:cNvPr>
          <p:cNvSpPr>
            <a:spLocks noGrp="1"/>
          </p:cNvSpPr>
          <p:nvPr>
            <p:ph type="title"/>
          </p:nvPr>
        </p:nvSpPr>
        <p:spPr/>
        <p:txBody>
          <a:bodyPr/>
          <a:lstStyle/>
          <a:p>
            <a:endParaRPr lang="zh-TW" altLang="en-US" dirty="0"/>
          </a:p>
        </p:txBody>
      </p:sp>
      <p:sp>
        <p:nvSpPr>
          <p:cNvPr id="5" name="文字方塊 4">
            <a:extLst>
              <a:ext uri="{FF2B5EF4-FFF2-40B4-BE49-F238E27FC236}">
                <a16:creationId xmlns:a16="http://schemas.microsoft.com/office/drawing/2014/main" id="{16FA0C9F-C25F-486B-BA7F-F38BE174CFA6}"/>
              </a:ext>
            </a:extLst>
          </p:cNvPr>
          <p:cNvSpPr txBox="1"/>
          <p:nvPr/>
        </p:nvSpPr>
        <p:spPr>
          <a:xfrm>
            <a:off x="1069847" y="1451728"/>
            <a:ext cx="10058399" cy="4678204"/>
          </a:xfrm>
          <a:prstGeom prst="rect">
            <a:avLst/>
          </a:prstGeom>
          <a:noFill/>
        </p:spPr>
        <p:txBody>
          <a:bodyPr wrap="square">
            <a:spAutoFit/>
          </a:bodyPr>
          <a:lstStyle/>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除非查得確實的成本費用資料足以證明其真正的所得額，始不受同業利潤標準的限制。否則，如果只是剔除某部分之成本費用，其核定之全部所得額，仍以不超過當年度全部營業收入淨額依同業利潤標準核定之所得額為限。</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查核準則第</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67</a:t>
            </a: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條第</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1</a:t>
            </a:r>
            <a:r>
              <a:rPr kumimoji="0" lang="zh-TW" altLang="en-US"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項規定：「費用及損失，未經取得原始憑證，或經取得而記載事項不符者，不予認定。</a:t>
            </a:r>
            <a:r>
              <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a:t>
            </a:r>
            <a:r>
              <a:rPr kumimoji="0" lang="zh-TW" altLang="en-US" sz="24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」所謂「不予認定」，應係指不採認其申報的費用及損失「金額」，未必是全部予以剔除。如果是與業務有關的必要之費用，即應依同業常規標準估定其數額。</a:t>
            </a:r>
            <a:endParaRPr kumimoji="0" lang="en-US" altLang="zh-TW" sz="2400" b="1"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a:p>
            <a:pPr marL="457200" marR="0" lvl="1" indent="-182880" algn="just" defTabSz="914400" rtl="0" eaLnBrk="1" fontAlgn="auto" latinLnBrk="0" hangingPunct="1">
              <a:lnSpc>
                <a:spcPct val="100000"/>
              </a:lnSpc>
              <a:spcBef>
                <a:spcPts val="400"/>
              </a:spcBef>
              <a:spcAft>
                <a:spcPts val="200"/>
              </a:spcAft>
              <a:buClr>
                <a:srgbClr val="D34817">
                  <a:lumMod val="75000"/>
                </a:srgbClr>
              </a:buClr>
              <a:buSzPct val="85000"/>
              <a:buFont typeface="Wingdings" pitchFamily="2" charset="2"/>
              <a:buChar char="§"/>
              <a:tabLst/>
              <a:defRPr/>
            </a:pPr>
            <a:r>
              <a:rPr kumimoji="0" lang="zh-TW"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rPr>
              <a:t>因關係所得額一部之帳簿文據提示不完全或有疑義，而直接剔除該部分之成本費用，可能牴觸所得稅法第27條第1項：「營利事業之進貨未取得進貨憑證或未將進貨憑證保存，或按址查對不確者，稽徵機關得按當年度當地該項貨品之最低價格核定其進貨成本」之規定。</a:t>
            </a:r>
            <a:endParaRPr kumimoji="0" lang="en-US" altLang="zh-TW" sz="2400" b="0" i="0" u="none" strike="noStrike" kern="1200" cap="none" spc="0" normalizeH="0" baseline="0" noProof="0" dirty="0">
              <a:ln>
                <a:noFill/>
              </a:ln>
              <a:solidFill>
                <a:prstClr val="black"/>
              </a:solidFill>
              <a:effectLst/>
              <a:uLnTx/>
              <a:uFillTx/>
              <a:latin typeface="Rockwell"/>
              <a:ea typeface="標楷體" panose="03000509000000000000" pitchFamily="65" charset="-120"/>
              <a:cs typeface="+mn-cs"/>
            </a:endParaRPr>
          </a:p>
        </p:txBody>
      </p:sp>
    </p:spTree>
    <p:extLst>
      <p:ext uri="{BB962C8B-B14F-4D97-AF65-F5344CB8AC3E}">
        <p14:creationId xmlns:p14="http://schemas.microsoft.com/office/powerpoint/2010/main" val="280067471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a:t>協力義務與職權調查、舉證責任之關係</a:t>
            </a:r>
          </a:p>
        </p:txBody>
      </p:sp>
      <p:sp>
        <p:nvSpPr>
          <p:cNvPr id="3" name="內容版面配置區 2"/>
          <p:cNvSpPr>
            <a:spLocks noGrp="1"/>
          </p:cNvSpPr>
          <p:nvPr>
            <p:ph idx="1"/>
          </p:nvPr>
        </p:nvSpPr>
        <p:spPr>
          <a:xfrm>
            <a:off x="1069848" y="1268561"/>
            <a:ext cx="10058400" cy="5268039"/>
          </a:xfrm>
        </p:spPr>
        <p:txBody>
          <a:bodyPr>
            <a:normAutofit/>
          </a:bodyPr>
          <a:lstStyle/>
          <a:p>
            <a:pPr>
              <a:lnSpc>
                <a:spcPct val="100000"/>
              </a:lnSpc>
            </a:pPr>
            <a:r>
              <a:rPr lang="zh-TW" altLang="zh-TW" sz="2000" dirty="0"/>
              <a:t>課稅事實的調查，雖有賴納稅義務人協力提供相關資料，但納稅義務人的協力並不取代稽徵機關或法院依職權調查的權責，申言之，納稅義務人無論是否履行申報、備詢、提示帳證資料等協力義務，並不會免去稽徵機關或法院職權調查的責任，抑或限縮其事證調查的範圍。是故，納稅義務人履行協力的性質，不過是為稽徵機關或法院依職權調查的「證據方法」之一，其違反協力義務，於行政訴訟程序除減輕稽徵機關就待證事實應負擔之證明程度外，不會導致客觀舉證責任的轉換，稽徵機關就課徵租稅構成要件事實本負有客觀舉證責任，也不影響（免除）納稅義務人的協力義務（稅捐稽徵法第</a:t>
            </a:r>
            <a:r>
              <a:rPr lang="en-US" altLang="zh-TW" sz="2000" dirty="0"/>
              <a:t>12</a:t>
            </a:r>
            <a:r>
              <a:rPr lang="zh-TW" altLang="zh-TW" sz="2000" dirty="0"/>
              <a:t>條之</a:t>
            </a:r>
            <a:r>
              <a:rPr lang="en-US" altLang="zh-TW" sz="2000" dirty="0"/>
              <a:t>1</a:t>
            </a:r>
            <a:r>
              <a:rPr lang="zh-TW" altLang="zh-TW" sz="2000" dirty="0"/>
              <a:t>第</a:t>
            </a:r>
            <a:r>
              <a:rPr lang="en-US" altLang="zh-TW" sz="2000" dirty="0"/>
              <a:t>4</a:t>
            </a:r>
            <a:r>
              <a:rPr lang="zh-TW" altLang="zh-TW" sz="2000" dirty="0"/>
              <a:t>項、第</a:t>
            </a:r>
            <a:r>
              <a:rPr lang="en-US" altLang="zh-TW" sz="2000" dirty="0"/>
              <a:t>5</a:t>
            </a:r>
            <a:r>
              <a:rPr lang="zh-TW" altLang="zh-TW" sz="2000" dirty="0"/>
              <a:t>項參照）。</a:t>
            </a:r>
            <a:endParaRPr lang="en-US" altLang="zh-TW" sz="2000" dirty="0"/>
          </a:p>
          <a:p>
            <a:pPr>
              <a:lnSpc>
                <a:spcPct val="100000"/>
              </a:lnSpc>
            </a:pPr>
            <a:r>
              <a:rPr lang="zh-TW" altLang="zh-TW" sz="2000" dirty="0"/>
              <a:t>基本上，舉證責任僅係一種證明風險負擔，並非義務，而協力義務則除與租稅債務或優惠權利發生事實密切關連證據資料之提出外，均須由法律明文規定，並伴隨漏稅罰、行為罰或怠報金（或滯報金），非僅證據法上的負擔，且具有一定的強制性。</a:t>
            </a:r>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92</a:t>
            </a:fld>
            <a:endParaRPr lang="zh-TW" altLang="en-US" dirty="0"/>
          </a:p>
        </p:txBody>
      </p:sp>
    </p:spTree>
    <p:extLst>
      <p:ext uri="{BB962C8B-B14F-4D97-AF65-F5344CB8AC3E}">
        <p14:creationId xmlns:p14="http://schemas.microsoft.com/office/powerpoint/2010/main" val="111180642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p:txBody>
          <a:bodyPr/>
          <a:lstStyle/>
          <a:p>
            <a:fld id="{5EC6E32A-7459-448E-9A7A-1D3E04D07DA7}" type="slidenum">
              <a:rPr lang="zh-TW" altLang="en-US" smtClean="0"/>
              <a:pPr/>
              <a:t>93</a:t>
            </a:fld>
            <a:endParaRPr lang="zh-TW" altLang="en-US" dirty="0"/>
          </a:p>
        </p:txBody>
      </p:sp>
      <p:sp>
        <p:nvSpPr>
          <p:cNvPr id="2" name="標題 1"/>
          <p:cNvSpPr>
            <a:spLocks noGrp="1"/>
          </p:cNvSpPr>
          <p:nvPr>
            <p:ph type="title"/>
          </p:nvPr>
        </p:nvSpPr>
        <p:spPr/>
        <p:txBody>
          <a:bodyPr/>
          <a:lstStyle/>
          <a:p>
            <a:r>
              <a:rPr lang="zh-TW" altLang="en-US" dirty="0"/>
              <a:t>觀念統整</a:t>
            </a:r>
          </a:p>
        </p:txBody>
      </p:sp>
      <p:graphicFrame>
        <p:nvGraphicFramePr>
          <p:cNvPr id="12" name="資料庫圖表 11"/>
          <p:cNvGraphicFramePr/>
          <p:nvPr>
            <p:extLst>
              <p:ext uri="{D42A27DB-BD31-4B8C-83A1-F6EECF244321}">
                <p14:modId xmlns:p14="http://schemas.microsoft.com/office/powerpoint/2010/main" val="1005676058"/>
              </p:ext>
            </p:extLst>
          </p:nvPr>
        </p:nvGraphicFramePr>
        <p:xfrm>
          <a:off x="-1062228" y="1469204"/>
          <a:ext cx="9569236" cy="51687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3" name="等腰三角形 12"/>
          <p:cNvSpPr/>
          <p:nvPr/>
        </p:nvSpPr>
        <p:spPr>
          <a:xfrm rot="-6360000" flipV="1">
            <a:off x="4935870" y="4989225"/>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4" name="等腰三角形 13"/>
          <p:cNvSpPr/>
          <p:nvPr/>
        </p:nvSpPr>
        <p:spPr>
          <a:xfrm rot="-5400000" flipV="1">
            <a:off x="4957065" y="3873556"/>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7" name="等腰三角形 16"/>
          <p:cNvSpPr/>
          <p:nvPr/>
        </p:nvSpPr>
        <p:spPr>
          <a:xfrm rot="-4560000" flipV="1">
            <a:off x="4963217" y="5961912"/>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1" name="等腰三角形 10"/>
          <p:cNvSpPr/>
          <p:nvPr/>
        </p:nvSpPr>
        <p:spPr>
          <a:xfrm rot="-4560000" flipV="1">
            <a:off x="4963219" y="2780543"/>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8" name="等腰三角形 17"/>
          <p:cNvSpPr/>
          <p:nvPr/>
        </p:nvSpPr>
        <p:spPr>
          <a:xfrm rot="-6360000" flipV="1">
            <a:off x="4935869" y="1810425"/>
            <a:ext cx="180000" cy="360000"/>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7" name="圓角矩形 6"/>
          <p:cNvSpPr/>
          <p:nvPr/>
        </p:nvSpPr>
        <p:spPr>
          <a:xfrm>
            <a:off x="7951257" y="1516918"/>
            <a:ext cx="4032000" cy="189044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600" dirty="0"/>
              <a:t>稅捐稽徵機關舉證責任之證明程度</a:t>
            </a:r>
            <a:endParaRPr lang="en-US" altLang="zh-TW" sz="1600" dirty="0"/>
          </a:p>
          <a:p>
            <a:r>
              <a:rPr lang="zh-TW" altLang="en-US" sz="1600" dirty="0"/>
              <a:t>至少達「高度的蓋然性」，</a:t>
            </a:r>
            <a:endParaRPr lang="en-US" altLang="zh-TW" sz="1600" dirty="0"/>
          </a:p>
          <a:p>
            <a:r>
              <a:rPr lang="zh-TW" altLang="en-US" sz="1600" dirty="0"/>
              <a:t>即蓋然率</a:t>
            </a:r>
            <a:r>
              <a:rPr lang="en-US" altLang="zh-TW" sz="1600" dirty="0"/>
              <a:t>75</a:t>
            </a:r>
            <a:r>
              <a:rPr lang="zh-TW" altLang="en-US" sz="1600" dirty="0"/>
              <a:t>％以上。</a:t>
            </a:r>
            <a:endParaRPr lang="en-US" altLang="zh-TW" sz="1600" dirty="0"/>
          </a:p>
          <a:p>
            <a:r>
              <a:rPr lang="zh-TW" altLang="en-US" sz="1600" dirty="0"/>
              <a:t>若納稅義務人違反協力義務，</a:t>
            </a:r>
            <a:endParaRPr lang="en-US" altLang="zh-TW" sz="1600" dirty="0"/>
          </a:p>
          <a:p>
            <a:r>
              <a:rPr lang="zh-TW" altLang="en-US" sz="1600" dirty="0"/>
              <a:t>稅捐稽徵機關舉證責任之證明程度則降低，</a:t>
            </a:r>
            <a:endParaRPr lang="en-US" altLang="zh-TW" sz="1600" dirty="0"/>
          </a:p>
          <a:p>
            <a:r>
              <a:rPr lang="zh-TW" altLang="en-US" sz="1600" dirty="0"/>
              <a:t>惟最低仍不得低於「優勢的蓋然性」，</a:t>
            </a:r>
            <a:endParaRPr lang="en-US" altLang="zh-TW" sz="1600" dirty="0"/>
          </a:p>
          <a:p>
            <a:r>
              <a:rPr lang="zh-TW" altLang="en-US" sz="1600" dirty="0"/>
              <a:t>即蓋然率超過</a:t>
            </a:r>
            <a:r>
              <a:rPr lang="en-US" altLang="zh-TW" sz="1600" dirty="0"/>
              <a:t>50</a:t>
            </a:r>
            <a:r>
              <a:rPr lang="zh-TW" altLang="en-US" sz="1600" dirty="0"/>
              <a:t>％</a:t>
            </a:r>
            <a:r>
              <a:rPr lang="zh-TW" altLang="zh-TW" sz="1600" dirty="0"/>
              <a:t>。</a:t>
            </a:r>
            <a:r>
              <a:rPr lang="zh-TW" altLang="en-US" sz="1600" dirty="0"/>
              <a:t>且可以推計課稅。</a:t>
            </a:r>
            <a:endParaRPr lang="zh-TW" altLang="zh-TW" sz="1600" dirty="0"/>
          </a:p>
        </p:txBody>
      </p:sp>
      <p:sp>
        <p:nvSpPr>
          <p:cNvPr id="8" name="右大括弧 7"/>
          <p:cNvSpPr/>
          <p:nvPr/>
        </p:nvSpPr>
        <p:spPr>
          <a:xfrm>
            <a:off x="7355780" y="1564631"/>
            <a:ext cx="359595" cy="1795018"/>
          </a:xfrm>
          <a:prstGeom prst="rightBrace">
            <a:avLst/>
          </a:prstGeom>
          <a:noFill/>
          <a:ln>
            <a:solidFill>
              <a:schemeClr val="accent1">
                <a:shade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9" name="文字方塊 8"/>
          <p:cNvSpPr txBox="1"/>
          <p:nvPr/>
        </p:nvSpPr>
        <p:spPr>
          <a:xfrm>
            <a:off x="7119898" y="2169752"/>
            <a:ext cx="492586" cy="584775"/>
          </a:xfrm>
          <a:prstGeom prst="rect">
            <a:avLst/>
          </a:prstGeom>
          <a:noFill/>
          <a:ln>
            <a:noFill/>
          </a:ln>
        </p:spPr>
        <p:txBody>
          <a:bodyPr wrap="square" rtlCol="0">
            <a:spAutoFit/>
          </a:bodyPr>
          <a:lstStyle/>
          <a:p>
            <a:r>
              <a:rPr lang="en-US" altLang="zh-TW" sz="3200" b="1" dirty="0">
                <a:solidFill>
                  <a:schemeClr val="accent1"/>
                </a:solidFill>
                <a:latin typeface="+mn-ea"/>
              </a:rPr>
              <a:t>&amp;</a:t>
            </a:r>
          </a:p>
        </p:txBody>
      </p:sp>
      <p:sp>
        <p:nvSpPr>
          <p:cNvPr id="19" name="圓角矩形 18"/>
          <p:cNvSpPr/>
          <p:nvPr/>
        </p:nvSpPr>
        <p:spPr>
          <a:xfrm>
            <a:off x="7951257" y="3614219"/>
            <a:ext cx="4032000" cy="87867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600" dirty="0"/>
              <a:t>納稅義務人舉證責任之證明程度</a:t>
            </a:r>
            <a:endParaRPr lang="en-US" altLang="zh-TW" sz="1600" dirty="0"/>
          </a:p>
          <a:p>
            <a:r>
              <a:rPr lang="zh-TW" altLang="en-US" sz="1600" dirty="0"/>
              <a:t>至少達「高度的蓋然性」，</a:t>
            </a:r>
            <a:endParaRPr lang="en-US" altLang="zh-TW" sz="1600" dirty="0"/>
          </a:p>
          <a:p>
            <a:r>
              <a:rPr lang="zh-TW" altLang="en-US" sz="1600" dirty="0"/>
              <a:t>即蓋然率</a:t>
            </a:r>
            <a:r>
              <a:rPr lang="en-US" altLang="zh-TW" sz="1600" dirty="0"/>
              <a:t>75</a:t>
            </a:r>
            <a:r>
              <a:rPr lang="zh-TW" altLang="en-US" sz="1600" dirty="0"/>
              <a:t>％以上。</a:t>
            </a:r>
            <a:endParaRPr lang="en-US" altLang="zh-TW" sz="1600" dirty="0"/>
          </a:p>
        </p:txBody>
      </p:sp>
      <p:sp>
        <p:nvSpPr>
          <p:cNvPr id="21" name="圓角矩形 20"/>
          <p:cNvSpPr/>
          <p:nvPr/>
        </p:nvSpPr>
        <p:spPr>
          <a:xfrm>
            <a:off x="7951257" y="5196333"/>
            <a:ext cx="4032000" cy="878674"/>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TW" altLang="en-US" sz="1600" dirty="0"/>
              <a:t>稅捐稽徵機關舉證責任之證明程度</a:t>
            </a:r>
            <a:endParaRPr lang="en-US" altLang="zh-TW" sz="1600" dirty="0"/>
          </a:p>
          <a:p>
            <a:r>
              <a:rPr lang="zh-TW" altLang="en-US" sz="1600" dirty="0"/>
              <a:t>須達「幾近於真實之蓋然性」</a:t>
            </a:r>
            <a:endParaRPr lang="en-US" altLang="zh-TW" sz="1600" dirty="0"/>
          </a:p>
          <a:p>
            <a:r>
              <a:rPr lang="zh-TW" altLang="en-US" sz="1600" dirty="0"/>
              <a:t>，即蓋然率是</a:t>
            </a:r>
            <a:r>
              <a:rPr lang="en-US" altLang="zh-TW" sz="1600" dirty="0"/>
              <a:t>99.8</a:t>
            </a:r>
            <a:r>
              <a:rPr lang="zh-TW" altLang="en-US" sz="1600" dirty="0"/>
              <a:t>％以上</a:t>
            </a:r>
            <a:r>
              <a:rPr lang="zh-TW" altLang="zh-TW" sz="1600" dirty="0"/>
              <a:t>。</a:t>
            </a:r>
            <a:endParaRPr lang="en-US" altLang="zh-TW" sz="1600" dirty="0"/>
          </a:p>
        </p:txBody>
      </p:sp>
      <p:sp>
        <p:nvSpPr>
          <p:cNvPr id="22" name="右大括弧 21"/>
          <p:cNvSpPr/>
          <p:nvPr/>
        </p:nvSpPr>
        <p:spPr>
          <a:xfrm>
            <a:off x="7355780" y="4768456"/>
            <a:ext cx="359595" cy="179501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TW" altLang="en-US"/>
          </a:p>
        </p:txBody>
      </p:sp>
      <p:sp>
        <p:nvSpPr>
          <p:cNvPr id="23" name="文字方塊 22"/>
          <p:cNvSpPr txBox="1"/>
          <p:nvPr/>
        </p:nvSpPr>
        <p:spPr>
          <a:xfrm>
            <a:off x="7119898" y="5373577"/>
            <a:ext cx="492586" cy="584775"/>
          </a:xfrm>
          <a:prstGeom prst="rect">
            <a:avLst/>
          </a:prstGeom>
          <a:noFill/>
        </p:spPr>
        <p:txBody>
          <a:bodyPr wrap="square" rtlCol="0">
            <a:spAutoFit/>
          </a:bodyPr>
          <a:lstStyle/>
          <a:p>
            <a:r>
              <a:rPr lang="en-US" altLang="zh-TW" sz="3200" b="1" dirty="0">
                <a:solidFill>
                  <a:schemeClr val="accent1"/>
                </a:solidFill>
                <a:latin typeface="+mn-ea"/>
              </a:rPr>
              <a:t>&amp;</a:t>
            </a:r>
          </a:p>
        </p:txBody>
      </p:sp>
      <p:sp>
        <p:nvSpPr>
          <p:cNvPr id="10" name="向右箭號 9"/>
          <p:cNvSpPr/>
          <p:nvPr/>
        </p:nvSpPr>
        <p:spPr>
          <a:xfrm>
            <a:off x="7222733" y="3876258"/>
            <a:ext cx="492642" cy="351590"/>
          </a:xfrm>
          <a:prstGeom prst="stripedRightArrow">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altLang="zh-TW" sz="3200" b="1" dirty="0">
                <a:solidFill>
                  <a:srgbClr val="D34817"/>
                </a:solidFill>
                <a:latin typeface="標楷體"/>
              </a:rPr>
              <a:t>&amp;</a:t>
            </a:r>
          </a:p>
        </p:txBody>
      </p:sp>
    </p:spTree>
    <p:extLst>
      <p:ext uri="{BB962C8B-B14F-4D97-AF65-F5344CB8AC3E}">
        <p14:creationId xmlns:p14="http://schemas.microsoft.com/office/powerpoint/2010/main" val="85604076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a:t>
            </a:r>
          </a:p>
        </p:txBody>
      </p:sp>
      <p:sp>
        <p:nvSpPr>
          <p:cNvPr id="3" name="文字版面配置區 2"/>
          <p:cNvSpPr>
            <a:spLocks noGrp="1"/>
          </p:cNvSpPr>
          <p:nvPr>
            <p:ph type="body" idx="1"/>
          </p:nvPr>
        </p:nvSpPr>
        <p:spPr/>
        <p:txBody>
          <a:bodyPr/>
          <a:lstStyle/>
          <a:p>
            <a:endParaRPr lang="zh-TW" altLang="en-US"/>
          </a:p>
        </p:txBody>
      </p:sp>
    </p:spTree>
    <p:extLst>
      <p:ext uri="{BB962C8B-B14F-4D97-AF65-F5344CB8AC3E}">
        <p14:creationId xmlns:p14="http://schemas.microsoft.com/office/powerpoint/2010/main" val="4202867415"/>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a:xfrm>
            <a:off x="1069848" y="1246983"/>
            <a:ext cx="10058400" cy="5496717"/>
          </a:xfrm>
        </p:spPr>
        <p:txBody>
          <a:bodyPr>
            <a:normAutofit fontScale="77500" lnSpcReduction="20000"/>
          </a:bodyPr>
          <a:lstStyle/>
          <a:p>
            <a:pPr>
              <a:lnSpc>
                <a:spcPct val="110000"/>
              </a:lnSpc>
            </a:pPr>
            <a:r>
              <a:rPr lang="zh-TW" altLang="zh-TW" sz="2600" dirty="0"/>
              <a:t>補稅處分係租稅構成要件事實實現的法律效果，漏稅處罰則係漏稅罰要件事實該當的法律效果，兩者雖均以租稅構成要件事實實現為前提，但漏稅罰要件尚包括故意或過失行為及因而造成漏稅的結果。故納稅義務人縱有應補徵稅額，尚須有故意或過失行為，並造成漏稅的結果，始能處以漏稅罰</a:t>
            </a:r>
            <a:r>
              <a:rPr lang="zh-TW" altLang="en-US" sz="2600" dirty="0"/>
              <a:t>。例如對於租稅規避行為，雖應依其經濟實質補稅及加徵滯納金、利息，但原則上不另課予逃漏稅捐之處罰。另補稅處分尚須考慮有關虧損扣除及獎勵投資抵減規定之適用，故納稅義務人漏報所得額時，於扣除虧損或投資抵減後，縱無須納稅，仍有處以行為罰或漏稅罰之可能。</a:t>
            </a:r>
            <a:endParaRPr lang="en-US" altLang="zh-TW" sz="2600" dirty="0"/>
          </a:p>
          <a:p>
            <a:pPr lvl="1">
              <a:lnSpc>
                <a:spcPct val="110000"/>
              </a:lnSpc>
            </a:pPr>
            <a:r>
              <a:rPr lang="zh-TW" altLang="en-US" sz="2400" dirty="0"/>
              <a:t>納稅者權利保護法第</a:t>
            </a:r>
            <a:r>
              <a:rPr lang="en-US" altLang="zh-TW" sz="2400" dirty="0"/>
              <a:t>7</a:t>
            </a:r>
            <a:r>
              <a:rPr lang="zh-TW" altLang="en-US" sz="2400" dirty="0"/>
              <a:t>條（實質課稅與租稅規避責任）規定參照。</a:t>
            </a:r>
            <a:endParaRPr lang="en-US" altLang="zh-TW" sz="2400" dirty="0"/>
          </a:p>
          <a:p>
            <a:pPr lvl="1">
              <a:lnSpc>
                <a:spcPct val="110000"/>
              </a:lnSpc>
            </a:pPr>
            <a:r>
              <a:rPr lang="zh-TW" altLang="en-US" sz="2400" dirty="0"/>
              <a:t>所得稅法第</a:t>
            </a:r>
            <a:r>
              <a:rPr lang="en-US" altLang="zh-TW" sz="2400" dirty="0"/>
              <a:t>110</a:t>
            </a:r>
            <a:r>
              <a:rPr lang="zh-TW" altLang="en-US" sz="2400" dirty="0"/>
              <a:t>條（漏稅處罰）第</a:t>
            </a:r>
            <a:r>
              <a:rPr lang="en-US" altLang="zh-TW" sz="2400" dirty="0"/>
              <a:t>3</a:t>
            </a:r>
            <a:r>
              <a:rPr lang="zh-TW" altLang="en-US" sz="2400" dirty="0"/>
              <a:t>項規定：「營利事業因受獎勵免稅或營業虧損，致加計短漏之所得額後仍無應納稅額者，應就短漏之所得額依當年度適用之營利事業所得稅稅率計算之金額，分別依前二項之規定倍數處罰。但最高不得超過</a:t>
            </a:r>
            <a:r>
              <a:rPr lang="en-US" altLang="zh-TW" sz="2400" dirty="0"/>
              <a:t>9</a:t>
            </a:r>
            <a:r>
              <a:rPr lang="zh-TW" altLang="en-US" sz="2400" dirty="0"/>
              <a:t>萬元，最低不得少於</a:t>
            </a:r>
            <a:r>
              <a:rPr lang="en-US" altLang="zh-TW" sz="2400" dirty="0"/>
              <a:t>4</a:t>
            </a:r>
            <a:r>
              <a:rPr lang="zh-TW" altLang="en-US" sz="2400" dirty="0"/>
              <a:t>千</a:t>
            </a:r>
            <a:r>
              <a:rPr lang="en-US" altLang="zh-TW" sz="2400" dirty="0"/>
              <a:t>5</a:t>
            </a:r>
            <a:r>
              <a:rPr lang="zh-TW" altLang="en-US" sz="2400" dirty="0"/>
              <a:t>百元。」參照。</a:t>
            </a:r>
            <a:r>
              <a:rPr lang="zh-TW" altLang="en-US" sz="2400" b="1" dirty="0"/>
              <a:t>如果因扣除虧損或投資抵減稅額，致加計短漏之所得額後，應補繳稅額減少，則應如何計算其漏稅額？</a:t>
            </a:r>
            <a:endParaRPr lang="en-US" altLang="zh-TW" sz="2400" b="1" dirty="0"/>
          </a:p>
          <a:p>
            <a:pPr lvl="1">
              <a:lnSpc>
                <a:spcPct val="110000"/>
              </a:lnSpc>
            </a:pPr>
            <a:r>
              <a:rPr lang="zh-TW" altLang="en-US" sz="2400" dirty="0"/>
              <a:t>營利事業所得稅查核準則第</a:t>
            </a:r>
            <a:r>
              <a:rPr lang="en-US" altLang="zh-TW" sz="2400" dirty="0"/>
              <a:t>112</a:t>
            </a:r>
            <a:r>
              <a:rPr lang="zh-TW" altLang="en-US" sz="2400" dirty="0"/>
              <a:t>條第</a:t>
            </a:r>
            <a:r>
              <a:rPr lang="en-US" altLang="zh-TW" sz="2400" dirty="0"/>
              <a:t>1</a:t>
            </a:r>
            <a:r>
              <a:rPr lang="zh-TW" altLang="en-US" sz="2400" dirty="0"/>
              <a:t>項規定：「依所得稅法第</a:t>
            </a:r>
            <a:r>
              <a:rPr lang="en-US" altLang="zh-TW" sz="2400" dirty="0"/>
              <a:t>110</a:t>
            </a:r>
            <a:r>
              <a:rPr lang="zh-TW" altLang="en-US" sz="2400" dirty="0"/>
              <a:t>條第</a:t>
            </a:r>
            <a:r>
              <a:rPr lang="en-US" altLang="zh-TW" sz="2400" dirty="0"/>
              <a:t>1</a:t>
            </a:r>
            <a:r>
              <a:rPr lang="zh-TW" altLang="en-US" sz="2400" dirty="0"/>
              <a:t>項規定應處罰鍰之申報案件，應先就申報部分核定所得額，並依下列公式計算漏稅額：申報部分核定所得額與漏報或短報所得額之合計數依當年度適用稅率計算之應納稅額－申報部分核定所得額依當年度適用稅率計算之應納稅額－漏報或短報所得額之扣繳稅款＝漏稅額」參照。</a:t>
            </a:r>
            <a:endParaRPr lang="en-US" altLang="zh-TW" sz="2400" dirty="0"/>
          </a:p>
          <a:p>
            <a:pPr lvl="1">
              <a:lnSpc>
                <a:spcPct val="110000"/>
              </a:lnSpc>
            </a:pPr>
            <a:r>
              <a:rPr lang="zh-TW" altLang="en-US" sz="2400" dirty="0"/>
              <a:t>最高行政法院</a:t>
            </a:r>
            <a:r>
              <a:rPr lang="en-US" altLang="zh-TW" sz="2400" dirty="0"/>
              <a:t>107</a:t>
            </a:r>
            <a:r>
              <a:rPr lang="zh-TW" altLang="en-US" sz="2400" dirty="0"/>
              <a:t>年度判字第</a:t>
            </a:r>
            <a:r>
              <a:rPr lang="en-US" altLang="zh-TW" sz="2400" dirty="0"/>
              <a:t>371</a:t>
            </a:r>
            <a:r>
              <a:rPr lang="zh-TW" altLang="en-US" sz="2400" dirty="0"/>
              <a:t>號判決參照。</a:t>
            </a:r>
            <a:endParaRPr lang="en-US" altLang="zh-TW" sz="2400" dirty="0"/>
          </a:p>
          <a:p>
            <a:pPr>
              <a:lnSpc>
                <a:spcPct val="110000"/>
              </a:lnSpc>
            </a:pPr>
            <a:endParaRPr lang="en-US" altLang="zh-TW" sz="8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95</a:t>
            </a:fld>
            <a:endParaRPr lang="zh-TW" altLang="en-US" dirty="0"/>
          </a:p>
        </p:txBody>
      </p:sp>
    </p:spTree>
    <p:extLst>
      <p:ext uri="{BB962C8B-B14F-4D97-AF65-F5344CB8AC3E}">
        <p14:creationId xmlns:p14="http://schemas.microsoft.com/office/powerpoint/2010/main" val="156185153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a:xfrm>
            <a:off x="1069848" y="1246983"/>
            <a:ext cx="10058400" cy="5496717"/>
          </a:xfrm>
        </p:spPr>
        <p:txBody>
          <a:bodyPr>
            <a:normAutofit/>
          </a:bodyPr>
          <a:lstStyle/>
          <a:p>
            <a:pPr>
              <a:lnSpc>
                <a:spcPct val="110000"/>
              </a:lnSpc>
            </a:pPr>
            <a:r>
              <a:rPr lang="zh-TW" altLang="zh-TW" dirty="0"/>
              <a:t>納稅義務人於補稅處分作成的行政程序有協力義務；於補稅處分撤銷的訴訟程序，就減少或免除稅捐之事項有客觀舉證責任。稽徵機關於作成補稅處分的行政程序，應依職權調查證據，如納稅義務人違反協力義務，可以推計課稅；於補稅處分撤銷的訴訟程序，就租稅構成要件事實，除法律明文推定或擬制課稅事實外，應負擔客觀舉證責任，且如前所述，其證明程度原則上至少應達到高度的蓋然性，如納稅義務人違反協力義務，得降低其證明程度。但納稅義務人對於漏稅處罰的作成無協力義務，於漏稅處罰的撤銷訴訟</a:t>
            </a:r>
            <a:r>
              <a:rPr lang="zh-TW" altLang="en-US" dirty="0"/>
              <a:t>，</a:t>
            </a:r>
            <a:r>
              <a:rPr lang="zh-TW" altLang="zh-TW" dirty="0"/>
              <a:t>除行政罰法第</a:t>
            </a:r>
            <a:r>
              <a:rPr lang="en-US" altLang="zh-TW" dirty="0"/>
              <a:t>7</a:t>
            </a:r>
            <a:r>
              <a:rPr lang="zh-TW" altLang="zh-TW" dirty="0"/>
              <a:t>條第</a:t>
            </a:r>
            <a:r>
              <a:rPr lang="en-US" altLang="zh-TW" dirty="0"/>
              <a:t>2</a:t>
            </a:r>
            <a:r>
              <a:rPr lang="zh-TW" altLang="zh-TW" dirty="0"/>
              <a:t>項</a:t>
            </a:r>
            <a:r>
              <a:rPr lang="zh-TW" altLang="en-US" dirty="0"/>
              <a:t>所</a:t>
            </a:r>
            <a:r>
              <a:rPr lang="zh-TW" altLang="zh-TW" dirty="0"/>
              <a:t>規定</a:t>
            </a:r>
            <a:r>
              <a:rPr lang="zh-TW" altLang="en-US" dirty="0"/>
              <a:t>「</a:t>
            </a:r>
            <a:r>
              <a:rPr lang="zh-TW" altLang="zh-TW" dirty="0"/>
              <a:t>推定為該等組織之故意、過失</a:t>
            </a:r>
            <a:r>
              <a:rPr lang="zh-TW" altLang="en-US" dirty="0"/>
              <a:t>」</a:t>
            </a:r>
            <a:r>
              <a:rPr lang="zh-TW" altLang="zh-TW" dirty="0"/>
              <a:t>外，無任何客觀舉證責任</a:t>
            </a:r>
            <a:r>
              <a:rPr lang="zh-TW" altLang="en-US"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96</a:t>
            </a:fld>
            <a:endParaRPr lang="zh-TW" altLang="en-US" dirty="0"/>
          </a:p>
        </p:txBody>
      </p:sp>
    </p:spTree>
    <p:extLst>
      <p:ext uri="{BB962C8B-B14F-4D97-AF65-F5344CB8AC3E}">
        <p14:creationId xmlns:p14="http://schemas.microsoft.com/office/powerpoint/2010/main" val="28443637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補稅與漏稅罰之分際</a:t>
            </a:r>
          </a:p>
        </p:txBody>
      </p:sp>
      <p:sp>
        <p:nvSpPr>
          <p:cNvPr id="3" name="內容版面配置區 2"/>
          <p:cNvSpPr>
            <a:spLocks noGrp="1"/>
          </p:cNvSpPr>
          <p:nvPr>
            <p:ph idx="1"/>
          </p:nvPr>
        </p:nvSpPr>
        <p:spPr/>
        <p:txBody>
          <a:bodyPr/>
          <a:lstStyle/>
          <a:p>
            <a:pPr>
              <a:lnSpc>
                <a:spcPct val="100000"/>
              </a:lnSpc>
            </a:pPr>
            <a:r>
              <a:rPr lang="zh-TW" altLang="zh-TW" b="1" dirty="0"/>
              <a:t>雖然有些課稅原因事實由法律明文推定或擬制，但所推定或擬制者為課稅原因事實，並非漏稅結果，故法律推定或擬制課稅原因事實者，只能補稅，不能據以處罰</a:t>
            </a:r>
            <a:r>
              <a:rPr lang="zh-TW" altLang="en-US" b="1" dirty="0"/>
              <a:t>。</a:t>
            </a:r>
            <a:endParaRPr lang="en-US" altLang="zh-TW" b="1" dirty="0"/>
          </a:p>
          <a:p>
            <a:pPr>
              <a:lnSpc>
                <a:spcPct val="100000"/>
              </a:lnSpc>
            </a:pPr>
            <a:endParaRPr lang="en-US" altLang="zh-TW" sz="1000" b="1" dirty="0"/>
          </a:p>
          <a:p>
            <a:pPr>
              <a:lnSpc>
                <a:spcPct val="100000"/>
              </a:lnSpc>
            </a:pPr>
            <a:r>
              <a:rPr lang="zh-TW" altLang="zh-TW" b="1" dirty="0"/>
              <a:t>稽徵機關對於漏稅罰要件事實，無論積極事實或消極事實，負擔完全的客觀舉證責任，且其證明程度應一律達到真實確信的蓋然性。</a:t>
            </a:r>
            <a:endParaRPr lang="en-US" altLang="zh-TW" b="1" dirty="0"/>
          </a:p>
          <a:p>
            <a:pPr>
              <a:lnSpc>
                <a:spcPct val="100000"/>
              </a:lnSpc>
            </a:pPr>
            <a:endParaRPr lang="en-US" altLang="zh-TW" sz="1000" b="1" dirty="0"/>
          </a:p>
          <a:p>
            <a:pPr>
              <a:lnSpc>
                <a:spcPct val="100000"/>
              </a:lnSpc>
            </a:pPr>
            <a:r>
              <a:rPr lang="zh-TW" altLang="zh-TW" dirty="0"/>
              <a:t>補稅與漏稅處罰的要件寬嚴有別，構成補稅要件並不當然符合漏稅處罰要件；補稅與漏稅處罰的舉證責任分配稍有差別，且證明度要求高低不同，故法院依職權調查證據的結果，縱使可以認定有應補之稅額，亦未必足以認定有逃漏稅之事實。</a:t>
            </a:r>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97</a:t>
            </a:fld>
            <a:endParaRPr lang="zh-TW" altLang="en-US" dirty="0"/>
          </a:p>
        </p:txBody>
      </p:sp>
    </p:spTree>
    <p:extLst>
      <p:ext uri="{BB962C8B-B14F-4D97-AF65-F5344CB8AC3E}">
        <p14:creationId xmlns:p14="http://schemas.microsoft.com/office/powerpoint/2010/main" val="7442156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069848" y="484632"/>
            <a:ext cx="10241280" cy="762351"/>
          </a:xfrm>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lstStyle/>
          <a:p>
            <a:endParaRPr lang="en-US" altLang="zh-TW" sz="800" dirty="0"/>
          </a:p>
          <a:p>
            <a:pPr>
              <a:lnSpc>
                <a:spcPct val="100000"/>
              </a:lnSpc>
            </a:pPr>
            <a:r>
              <a:rPr lang="zh-TW" altLang="zh-TW" dirty="0"/>
              <a:t>行政處分對原處分機關以外的其他國家機關（包括法院）產生的拘束效力，有所謂構成要件效力及確認效力</a:t>
            </a:r>
            <a:r>
              <a:rPr lang="zh-TW" altLang="en-US" dirty="0"/>
              <a:t>。</a:t>
            </a:r>
            <a:endParaRPr lang="en-US" altLang="zh-TW" dirty="0"/>
          </a:p>
          <a:p>
            <a:pPr>
              <a:lnSpc>
                <a:spcPct val="100000"/>
              </a:lnSpc>
            </a:pPr>
            <a:endParaRPr lang="en-US" altLang="zh-TW" sz="1000" dirty="0"/>
          </a:p>
          <a:p>
            <a:pPr lvl="1">
              <a:lnSpc>
                <a:spcPct val="100000"/>
              </a:lnSpc>
            </a:pPr>
            <a:r>
              <a:rPr lang="zh-TW" altLang="zh-TW" sz="2400" dirty="0"/>
              <a:t>構成要件效力是指行政處分的「規制內容」（堪稱為行政處分的主文部分）對其</a:t>
            </a:r>
            <a:r>
              <a:rPr lang="zh-TW" altLang="zh-TW" sz="2400"/>
              <a:t>他國家機關</a:t>
            </a:r>
            <a:r>
              <a:rPr lang="zh-TW" altLang="zh-TW" sz="2400" dirty="0"/>
              <a:t>的拘束</a:t>
            </a:r>
            <a:r>
              <a:rPr lang="zh-TW" altLang="en-US" sz="2400" dirty="0"/>
              <a:t>。</a:t>
            </a:r>
            <a:endParaRPr lang="en-US" altLang="zh-TW" sz="2400" dirty="0"/>
          </a:p>
          <a:p>
            <a:pPr lvl="1">
              <a:lnSpc>
                <a:spcPct val="100000"/>
              </a:lnSpc>
            </a:pPr>
            <a:endParaRPr lang="en-US" altLang="zh-TW" sz="1000" dirty="0"/>
          </a:p>
          <a:p>
            <a:pPr lvl="1">
              <a:lnSpc>
                <a:spcPct val="100000"/>
              </a:lnSpc>
            </a:pPr>
            <a:r>
              <a:rPr lang="zh-TW" altLang="zh-TW" sz="2400" dirty="0"/>
              <a:t>確認效力是指作為行政處分規制內容之基礎的「事實與法律認定」（堪稱為行政處分的理由部分）對其他國家機關的拘束</a:t>
            </a:r>
            <a:r>
              <a:rPr lang="zh-TW" altLang="en-US" sz="2400" dirty="0"/>
              <a:t>。</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98</a:t>
            </a:fld>
            <a:endParaRPr lang="zh-TW" altLang="en-US" dirty="0"/>
          </a:p>
        </p:txBody>
      </p:sp>
    </p:spTree>
    <p:extLst>
      <p:ext uri="{BB962C8B-B14F-4D97-AF65-F5344CB8AC3E}">
        <p14:creationId xmlns:p14="http://schemas.microsoft.com/office/powerpoint/2010/main" val="116646730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a:t>補稅處分對於漏稅罰撤銷訴訟之審理是否有拘束效力</a:t>
            </a:r>
            <a:r>
              <a:rPr lang="zh-TW" altLang="en-US" dirty="0"/>
              <a:t>？</a:t>
            </a:r>
          </a:p>
        </p:txBody>
      </p:sp>
      <p:sp>
        <p:nvSpPr>
          <p:cNvPr id="3" name="內容版面配置區 2"/>
          <p:cNvSpPr>
            <a:spLocks noGrp="1"/>
          </p:cNvSpPr>
          <p:nvPr>
            <p:ph idx="1"/>
          </p:nvPr>
        </p:nvSpPr>
        <p:spPr/>
        <p:txBody>
          <a:bodyPr>
            <a:noAutofit/>
          </a:bodyPr>
          <a:lstStyle/>
          <a:p>
            <a:endParaRPr lang="en-US" altLang="zh-TW" sz="800" dirty="0"/>
          </a:p>
          <a:p>
            <a:pPr hangingPunct="0">
              <a:lnSpc>
                <a:spcPct val="100000"/>
              </a:lnSpc>
            </a:pPr>
            <a:r>
              <a:rPr lang="zh-TW" altLang="zh-TW" dirty="0"/>
              <a:t>如果補稅與漏稅處罰的爭訟事件同案繫屬於法院，由於補稅處分本身即係法院司法審查的對象，無論其主文或理由，均無拘束法院對於漏稅處罰爭訟事件審理之可能，自不待言。</a:t>
            </a:r>
            <a:endParaRPr lang="en-US" altLang="zh-TW" dirty="0"/>
          </a:p>
          <a:p>
            <a:pPr hangingPunct="0">
              <a:lnSpc>
                <a:spcPct val="100000"/>
              </a:lnSpc>
            </a:pPr>
            <a:endParaRPr lang="en-US" altLang="zh-TW" sz="1000" dirty="0"/>
          </a:p>
          <a:p>
            <a:pPr hangingPunct="0">
              <a:lnSpc>
                <a:spcPct val="100000"/>
              </a:lnSpc>
            </a:pPr>
            <a:r>
              <a:rPr lang="zh-TW" altLang="zh-TW" dirty="0"/>
              <a:t>如果繫屬的案件只是對於漏稅處罰的爭訟，補稅處分並非法院審理對象，則補稅處分主文對於漏稅處罰爭訟事件之審理，是否有構成要件效力？</a:t>
            </a:r>
            <a:endParaRPr lang="en-US" altLang="zh-TW" dirty="0"/>
          </a:p>
          <a:p>
            <a:pPr lvl="1" hangingPunct="0">
              <a:lnSpc>
                <a:spcPct val="100000"/>
              </a:lnSpc>
              <a:buFont typeface="Wingdings" panose="05000000000000000000" pitchFamily="2" charset="2"/>
              <a:buChar char="è"/>
            </a:pPr>
            <a:r>
              <a:rPr lang="zh-TW" altLang="zh-TW" dirty="0"/>
              <a:t>補稅與漏稅處罰的要件有別，應補徵稅額與漏稅額性質不同，其金額也未必相同，補稅處分主文所認定的應補徵稅額不可能成為漏稅罰撤銷訴訟審理既定的構成要件，對於行政法院自無拘束效力（構成要件效力）可言。</a:t>
            </a:r>
            <a:endParaRPr lang="en-US" altLang="zh-TW"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99</a:t>
            </a:fld>
            <a:endParaRPr lang="zh-TW" altLang="en-US" dirty="0"/>
          </a:p>
        </p:txBody>
      </p:sp>
    </p:spTree>
    <p:extLst>
      <p:ext uri="{BB962C8B-B14F-4D97-AF65-F5344CB8AC3E}">
        <p14:creationId xmlns:p14="http://schemas.microsoft.com/office/powerpoint/2010/main" val="42262030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TM03090434[[fn=木頭類型]]</Template>
  <TotalTime>12741</TotalTime>
  <Words>56037</Words>
  <Application>Microsoft Office PowerPoint</Application>
  <PresentationFormat>寬螢幕</PresentationFormat>
  <Paragraphs>1489</Paragraphs>
  <Slides>224</Slides>
  <Notes>7</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224</vt:i4>
      </vt:variant>
    </vt:vector>
  </HeadingPairs>
  <TitlesOfParts>
    <vt:vector size="235" baseType="lpstr">
      <vt:lpstr>細明體</vt:lpstr>
      <vt:lpstr>新細明體</vt:lpstr>
      <vt:lpstr>新細明體</vt:lpstr>
      <vt:lpstr>標楷體</vt:lpstr>
      <vt:lpstr>Arial</vt:lpstr>
      <vt:lpstr>Calibri</vt:lpstr>
      <vt:lpstr>Poiret One</vt:lpstr>
      <vt:lpstr>Rockwell</vt:lpstr>
      <vt:lpstr>Rockwell Condensed</vt:lpstr>
      <vt:lpstr>Wingdings</vt:lpstr>
      <vt:lpstr>木刻字型</vt:lpstr>
      <vt:lpstr>納稅者權利保護法規範下的 稅務訴訟舉證責任暨實質課稅</vt:lpstr>
      <vt:lpstr>「刑罰與稅賦是國家給予人民的兩大痛苦，為人權把關的大法官，既不該支持深文周納入人於罪，也不該支持深文周納橫徵苛斂。」 （大法官許玉秀，司法院釋字第660號解釋不同意見書）  「稅政宜寬勿苛，以示稅政權力之謙抑……苛政主要顯現於刑罰與苛捐繁稅方面。」 （大法官陳新民，司法院釋字第700號解釋不同意見書）</vt:lpstr>
      <vt:lpstr>課程綱要</vt:lpstr>
      <vt:lpstr>稅務訴訟舉證責任</vt:lpstr>
      <vt:lpstr>稅務訴訟 之本質與特徵</vt:lpstr>
      <vt:lpstr>不樂之捐的抗拒，爭議廣度大、密度高</vt:lpstr>
      <vt:lpstr>不樂之捐的抗拒，爭議廣度大、密度高</vt:lpstr>
      <vt:lpstr>   </vt:lpstr>
      <vt:lpstr>不樂之捐的抗拒，爭議廣度大、密度高</vt:lpstr>
      <vt:lpstr>不樂之捐的抗拒，爭議廣度大、密度高</vt:lpstr>
      <vt:lpstr>不樂之捐的抗拒，爭議廣度大、密度高</vt:lpstr>
      <vt:lpstr>PowerPoint 簡報</vt:lpstr>
      <vt:lpstr>PowerPoint 簡報</vt:lpstr>
      <vt:lpstr>PowerPoint 簡報</vt:lpstr>
      <vt:lpstr>      事實概要：聲請人魏斯蒙股份有限公司101年度股東可扣抵稅額帳戶變動明細申報表，列報分配股利總額或盈餘總額所含之可扣抵稅額新臺幣3,962,477元。財政部中區國稅局初查，以其依規定計算應分配之可扣抵稅額為2,596,188元，致超額分配可扣抵稅額1,366,289元，乃依所得稅法第114條之2第1項規定，責令上訴人補繳稅額1,366,289元。聲請人不服，循序提起行政訴訟，迭經臺中高等行政法院106年度訴字第49號判決及最高行政法院106年度裁字第1645號裁定駁回確定。聲請釋憲意旨主張聲請人為股份百分之百由境外股東持有之營利事業。依所得稅法之規定，股利所得之課稅因股東之身分為境內或境外股東而有不同方式，境外股東不論其係個人或營利事業在我國如有所得，係採就源扣繳，不適用兩稅合一之扣抵制，故營利事業就股東可扣抵稅額帳戶如有計算錯誤虛增之情形，境外股東縱形式上獲配有可扣抵稅額，亦無法行使兩稅合一之扣抵權，國庫並無稅收損失，則既無漏稅之事實即不應補稅。系爭規定未區分股東身分及有無逃漏稅之事實，就境外股東超額分配部分，亦要求營利事業補稅，造成重複課稅，違反憲法平等權、生存權、工作權及財產權之保障，亦牴觸憲法第19條租稅法律主義及憲法第23條之比例原則等語。</vt:lpstr>
      <vt:lpstr>  </vt:lpstr>
      <vt:lpstr>     </vt:lpstr>
      <vt:lpstr>稅務與關務終結數量與各類結案總數之比例</vt:lpstr>
      <vt:lpstr>PowerPoint 簡報</vt:lpstr>
      <vt:lpstr>PowerPoint 簡報</vt:lpstr>
      <vt:lpstr>稽徵機關處於實體法與程序法上的優越地位</vt:lpstr>
      <vt:lpstr>強調納稅者之協力義務</vt:lpstr>
      <vt:lpstr>舉證責任</vt:lpstr>
      <vt:lpstr>PowerPoint 簡報</vt:lpstr>
      <vt:lpstr>辯論主義與主觀舉證責任</vt:lpstr>
      <vt:lpstr>職權探知主義與客觀舉證責任</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舉證責任分配的標準</vt:lpstr>
      <vt:lpstr>客觀舉證責任分配之效果</vt:lpstr>
      <vt:lpstr>本證與反證</vt:lpstr>
      <vt:lpstr>本證與反證</vt:lpstr>
      <vt:lpstr>本證與反證</vt:lpstr>
      <vt:lpstr>本證與反證</vt:lpstr>
      <vt:lpstr>無責推定</vt:lpstr>
      <vt:lpstr>無責推定</vt:lpstr>
      <vt:lpstr>無罪推定</vt:lpstr>
      <vt:lpstr>無罪推定</vt:lpstr>
      <vt:lpstr>無罪推定</vt:lpstr>
      <vt:lpstr>不自證己非</vt:lpstr>
      <vt:lpstr>不自證己非</vt:lpstr>
      <vt:lpstr>不自證己非</vt:lpstr>
      <vt:lpstr>證據能力與證據力</vt:lpstr>
      <vt:lpstr>證據能力與證據力</vt:lpstr>
      <vt:lpstr>稅務訴訟的客觀舉證責任分配</vt:lpstr>
      <vt:lpstr>稅務訴訟的客觀舉證責任分配</vt:lpstr>
      <vt:lpstr>稅務訴訟的客觀舉證責任分配</vt:lpstr>
      <vt:lpstr>稅務訴訟的客觀舉證責任分配</vt:lpstr>
      <vt:lpstr>稅務訴訟的證明程度</vt:lpstr>
      <vt:lpstr>稅務訴訟的證明程度</vt:lpstr>
      <vt:lpstr>稅務訴訟的證明程度</vt:lpstr>
      <vt:lpstr>稅務訴訟的證明程度</vt:lpstr>
      <vt:lpstr>稅務訴訟的證明程度</vt:lpstr>
      <vt:lpstr>稅務訴訟的證明程度</vt:lpstr>
      <vt:lpstr>稅務訴訟的證明程度</vt:lpstr>
      <vt:lpstr>財政部賦稅署86年4月7日台稅稽發第8600292號函發「查稅過程中徵納雙方舉證責任分配之研議」</vt:lpstr>
      <vt:lpstr>法律上推定、擬制與事實上推定</vt:lpstr>
      <vt:lpstr>法律上推定、擬制與事實上推定</vt:lpstr>
      <vt:lpstr>法律上推定、擬制與事實上推定</vt:lpstr>
      <vt:lpstr>間接證明、表見證明與事實上推定</vt:lpstr>
      <vt:lpstr>間接證明、表見證明與事實上推定</vt:lpstr>
      <vt:lpstr>法定客觀舉證責任的轉換</vt:lpstr>
      <vt:lpstr>法定客觀舉證責任的轉換</vt:lpstr>
      <vt:lpstr>納稅義務人之 協力義務</vt:lpstr>
      <vt:lpstr>PowerPoint 簡報</vt:lpstr>
      <vt:lpstr>PowerPoint 簡報</vt:lpstr>
      <vt:lpstr>PowerPoint 簡報</vt:lpstr>
      <vt:lpstr>租稅法上規定之協力義務</vt:lpstr>
      <vt:lpstr>稅法上協力義務所需到達的程度</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   </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違反稅法上規定協力義務之效果</vt:lpstr>
      <vt:lpstr>PowerPoint 簡報</vt:lpstr>
      <vt:lpstr>PowerPoint 簡報</vt:lpstr>
      <vt:lpstr>PowerPoint 簡報</vt:lpstr>
      <vt:lpstr>協力義務與職權調查、舉證責任之關係</vt:lpstr>
      <vt:lpstr>觀念統整</vt:lpstr>
      <vt:lpstr>補稅與漏稅罰</vt:lpstr>
      <vt:lpstr>補稅與漏稅罰之分際</vt:lpstr>
      <vt:lpstr>補稅與漏稅罰之分際</vt:lpstr>
      <vt:lpstr>補稅與漏稅罰之分際</vt:lpstr>
      <vt:lpstr>補稅處分對於漏稅罰撤銷訴訟之審理是否有拘束效力？</vt:lpstr>
      <vt:lpstr>補稅處分對於漏稅罰撤銷訴訟之審理是否有拘束效力？</vt:lpstr>
      <vt:lpstr>補稅處分對於漏稅罰撤銷訴訟之審理是否有拘束效力？</vt:lpstr>
      <vt:lpstr>補稅撤銷訴訟確定判決理由就原因事實所為之論斷是否有既判力？嗣後於同一基礎事實所涉及漏稅罰之撤銷訴訟，行政法院就同一爭點，是否可以為相反之判斷？</vt:lpstr>
      <vt:lpstr>補稅撤銷訴訟確定判決理由就原因事實所為之論斷是否有既判力？嗣後於同一基礎事實所涉及漏稅罰之撤銷訴訟，行政法院就同一爭點，是否可以為相反之判斷？</vt:lpstr>
      <vt:lpstr>補稅撤銷訴訟確定判決理由就原因事實所為之論斷是否有既判力？嗣後於同一基礎事實所涉及漏稅罰之撤銷訴訟，行政法院就同一爭點，是否可以為相反之判斷？</vt:lpstr>
      <vt:lpstr>漏稅罰之所漏稅額可否推估？</vt:lpstr>
      <vt:lpstr>漏稅罰之所漏稅額可否推估？</vt:lpstr>
      <vt:lpstr>漏稅罰之所漏稅額可否推估？</vt:lpstr>
      <vt:lpstr>漏稅罰之所漏稅額可否推估？</vt:lpstr>
      <vt:lpstr>案例分析</vt:lpstr>
      <vt:lpstr>最高行政法院100年12月13日庭長法官聯席會議決議</vt:lpstr>
      <vt:lpstr>最高行政法院100年度判字第2254號判決 ——教授音樂課程之發票開立對象</vt:lpstr>
      <vt:lpstr>PowerPoint 簡報</vt:lpstr>
      <vt:lpstr>最高行政法院102年度判字第816號判決 ——佣金支出之事實存否不明並非即為虛列費用逃稅</vt:lpstr>
      <vt:lpstr>PowerPoint 簡報</vt:lpstr>
      <vt:lpstr>PowerPoint 簡報</vt:lpstr>
      <vt:lpstr>PowerPoint 簡報</vt:lpstr>
      <vt:lpstr>PowerPoint 簡報</vt:lpstr>
      <vt:lpstr>PowerPoint 簡報</vt:lpstr>
      <vt:lpstr>PowerPoint 簡報</vt:lpstr>
      <vt:lpstr>最高行政法院107年度判字第722號判決 ——虛列零稅率冒退營業稅案</vt:lpstr>
      <vt:lpstr>PowerPoint 簡報</vt:lpstr>
      <vt:lpstr>最高行政法院107年度判字第566號判決 ——資源回收業者分散所得案I</vt:lpstr>
      <vt:lpstr>PowerPoint 簡報</vt:lpstr>
      <vt:lpstr>最高行政法院108年度判字第282號判決 ——資源回收業者分散所得案II</vt:lpstr>
      <vt:lpstr>PowerPoint 簡報</vt:lpstr>
      <vt:lpstr>PowerPoint 簡報</vt:lpstr>
      <vt:lpstr>最高行政法院109年度判字第49號判決 ——資源回收業者分散所得案III</vt:lpstr>
      <vt:lpstr>PowerPoint 簡報</vt:lpstr>
      <vt:lpstr>PowerPoint 簡報</vt:lpstr>
      <vt:lpstr>PowerPoint 簡報</vt:lpstr>
      <vt:lpstr>最高行政法院107年度判字第456號判決 ——收購回收廢紙與真實交易對象</vt:lpstr>
      <vt:lpstr>PowerPoint 簡報</vt:lpstr>
      <vt:lpstr>PowerPoint 簡報</vt:lpstr>
      <vt:lpstr>PowerPoint 簡報</vt:lpstr>
      <vt:lpstr>臺北高等行政法院以107年度訴更一字第90號判決要旨</vt:lpstr>
      <vt:lpstr>最高行政法院107年度判字第371號判決 ——無應補徵稅額，仍有處以漏稅罰之可能</vt:lpstr>
      <vt:lpstr>PowerPoint 簡報</vt:lpstr>
      <vt:lpstr>PowerPoint 簡報</vt:lpstr>
      <vt:lpstr>最高行政法院107年度判字第369號判決 ——汽車旅館盈餘案</vt:lpstr>
      <vt:lpstr>PowerPoint 簡報</vt:lpstr>
      <vt:lpstr>最高行政法院107年度判字第165號判決 ——推計課稅的前提要件</vt:lpstr>
      <vt:lpstr>PowerPoint 簡報</vt:lpstr>
      <vt:lpstr>最高行政法院107年度判字第70號判決 ——進口金針之原產地認定</vt:lpstr>
      <vt:lpstr>PowerPoint 簡報</vt:lpstr>
      <vt:lpstr>最高行政法院108年度判字第178號判決 —系爭道路用地是否曾經協議價購而非屬公共設施保留地？</vt:lpstr>
      <vt:lpstr>PowerPoint 簡報</vt:lpstr>
      <vt:lpstr>PowerPoint 簡報</vt:lpstr>
      <vt:lpstr>最高行政法院108年度判字第39號判決 ——進口乾香菇之原產地認定</vt:lpstr>
      <vt:lpstr>PowerPoint 簡報</vt:lpstr>
      <vt:lpstr>PowerPoint 簡報</vt:lpstr>
      <vt:lpstr>PowerPoint 簡報</vt:lpstr>
      <vt:lpstr>PowerPoint 簡報</vt:lpstr>
      <vt:lpstr>PowerPoint 簡報</vt:lpstr>
      <vt:lpstr>最高行政法院109年度判字第311號判決 ——房屋財產交易損益之推計</vt:lpstr>
      <vt:lpstr>PowerPoint 簡報</vt:lpstr>
      <vt:lpstr>PowerPoint 簡報</vt:lpstr>
      <vt:lpstr>PowerPoint 簡報</vt:lpstr>
      <vt:lpstr>原判決採取之計算方式</vt:lpstr>
      <vt:lpstr>原判決採取之計算方式</vt:lpstr>
      <vt:lpstr>原判決關於罰鍰部分</vt:lpstr>
      <vt:lpstr>最高行政法院見解</vt:lpstr>
      <vt:lpstr>最高行政法院107年度判字第368號判決 ——亂作帳不等同逃漏稅</vt:lpstr>
      <vt:lpstr>PowerPoint 簡報</vt:lpstr>
      <vt:lpstr>最高行政法院108年度判字第525號判決 ——漏報課稅所得額之原因應釐清</vt:lpstr>
      <vt:lpstr>PowerPoint 簡報</vt:lpstr>
      <vt:lpstr>PowerPoint 簡報</vt:lpstr>
      <vt:lpstr>PowerPoint 簡報</vt:lpstr>
      <vt:lpstr>PowerPoint 簡報</vt:lpstr>
      <vt:lpstr>PowerPoint 簡報</vt:lpstr>
      <vt:lpstr>實質課稅與租稅規避</vt:lpstr>
      <vt:lpstr>何謂節稅？</vt:lpstr>
      <vt:lpstr>節稅？避稅？</vt:lpstr>
      <vt:lpstr>何謂實質課稅原則？</vt:lpstr>
      <vt:lpstr>何謂實質課稅原則？</vt:lpstr>
      <vt:lpstr>何謂實質課稅原則？</vt:lpstr>
      <vt:lpstr>實質課稅原則vs租稅法律主義</vt:lpstr>
      <vt:lpstr>何謂避稅？</vt:lpstr>
      <vt:lpstr>何謂避稅？</vt:lpstr>
      <vt:lpstr>何謂逃稅？</vt:lpstr>
      <vt:lpstr>避稅vs實質課稅原則</vt:lpstr>
      <vt:lpstr>避稅vs逃稅</vt:lpstr>
      <vt:lpstr>避稅vs逃稅</vt:lpstr>
      <vt:lpstr>PowerPoint 簡報</vt:lpstr>
      <vt:lpstr>避稅vs私法自治</vt:lpstr>
      <vt:lpstr>避稅vs私法自治</vt:lpstr>
      <vt:lpstr>避稅vs私法自治</vt:lpstr>
      <vt:lpstr>案例分析一</vt:lpstr>
      <vt:lpstr>PowerPoint 簡報</vt:lpstr>
      <vt:lpstr>PowerPoint 簡報</vt:lpstr>
      <vt:lpstr>案例分析二——避稅vs實質課稅原則</vt:lpstr>
      <vt:lpstr>最高行政法院 104 年 7 月份第 2 次庭長法官聯席會議決議 </vt:lpstr>
      <vt:lpstr>最高行政法院 105 年 6 月份第 2 次庭長法官聯席會議決議</vt:lpstr>
      <vt:lpstr>案例分析三</vt:lpstr>
      <vt:lpstr>PowerPoint 簡報</vt:lpstr>
      <vt:lpstr>PowerPoint 簡報</vt:lpstr>
      <vt:lpstr>PowerPoint 簡報</vt:lpstr>
      <vt:lpstr>案例分析四</vt:lpstr>
      <vt:lpstr>PowerPoint 簡報</vt:lpstr>
      <vt:lpstr>PowerPoint 簡報</vt:lpstr>
      <vt:lpstr>PowerPoint 簡報</vt:lpstr>
      <vt:lpstr>案例分析五</vt:lpstr>
      <vt:lpstr>PowerPoint 簡報</vt:lpstr>
      <vt:lpstr>PowerPoint 簡報</vt:lpstr>
      <vt:lpstr>PowerPoint 簡報</vt:lpstr>
      <vt:lpstr>PowerPoint 簡報</vt:lpstr>
      <vt:lpstr>案例分析六</vt:lpstr>
      <vt:lpstr>案例分享</vt:lpstr>
      <vt:lpstr>案例分析</vt:lpstr>
      <vt:lpstr>PowerPoint 簡報</vt:lpstr>
      <vt:lpstr>PowerPoint 簡報</vt:lpstr>
      <vt:lpstr>PowerPoint 簡報</vt:lpstr>
      <vt:lpstr>PowerPoint 簡報</vt:lpstr>
      <vt:lpstr>PowerPoint 簡報</vt:lpstr>
      <vt:lpstr>PowerPoint 簡報</vt:lpstr>
      <vt:lpstr>案例分析</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謝謝聆聽，歡迎指教！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李珮穎</dc:creator>
  <cp:lastModifiedBy>文舟 林</cp:lastModifiedBy>
  <cp:revision>766</cp:revision>
  <cp:lastPrinted>2020-08-05T06:52:35Z</cp:lastPrinted>
  <dcterms:created xsi:type="dcterms:W3CDTF">2019-05-29T09:51:48Z</dcterms:created>
  <dcterms:modified xsi:type="dcterms:W3CDTF">2024-03-14T17:19:19Z</dcterms:modified>
</cp:coreProperties>
</file>