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86" r:id="rId2"/>
    <p:sldMasterId id="2147483704" r:id="rId3"/>
  </p:sldMasterIdLst>
  <p:notesMasterIdLst>
    <p:notesMasterId r:id="rId279"/>
  </p:notesMasterIdLst>
  <p:handoutMasterIdLst>
    <p:handoutMasterId r:id="rId280"/>
  </p:handoutMasterIdLst>
  <p:sldIdLst>
    <p:sldId id="256" r:id="rId4"/>
    <p:sldId id="287" r:id="rId5"/>
    <p:sldId id="296" r:id="rId6"/>
    <p:sldId id="303" r:id="rId7"/>
    <p:sldId id="297" r:id="rId8"/>
    <p:sldId id="412" r:id="rId9"/>
    <p:sldId id="728" r:id="rId10"/>
    <p:sldId id="414" r:id="rId11"/>
    <p:sldId id="581" r:id="rId12"/>
    <p:sldId id="413" r:id="rId13"/>
    <p:sldId id="731" r:id="rId14"/>
    <p:sldId id="299" r:id="rId15"/>
    <p:sldId id="397" r:id="rId16"/>
    <p:sldId id="298" r:id="rId17"/>
    <p:sldId id="300" r:id="rId18"/>
    <p:sldId id="485" r:id="rId19"/>
    <p:sldId id="694" r:id="rId20"/>
    <p:sldId id="486" r:id="rId21"/>
    <p:sldId id="502" r:id="rId22"/>
    <p:sldId id="500" r:id="rId23"/>
    <p:sldId id="501" r:id="rId24"/>
    <p:sldId id="503" r:id="rId25"/>
    <p:sldId id="504" r:id="rId26"/>
    <p:sldId id="499" r:id="rId27"/>
    <p:sldId id="505" r:id="rId28"/>
    <p:sldId id="506" r:id="rId29"/>
    <p:sldId id="700" r:id="rId30"/>
    <p:sldId id="718" r:id="rId31"/>
    <p:sldId id="693" r:id="rId32"/>
    <p:sldId id="695" r:id="rId33"/>
    <p:sldId id="490" r:id="rId34"/>
    <p:sldId id="491" r:id="rId35"/>
    <p:sldId id="654" r:id="rId36"/>
    <p:sldId id="682" r:id="rId37"/>
    <p:sldId id="720" r:id="rId38"/>
    <p:sldId id="687" r:id="rId39"/>
    <p:sldId id="697" r:id="rId40"/>
    <p:sldId id="704" r:id="rId41"/>
    <p:sldId id="722" r:id="rId42"/>
    <p:sldId id="719" r:id="rId43"/>
    <p:sldId id="721" r:id="rId44"/>
    <p:sldId id="723" r:id="rId45"/>
    <p:sldId id="724" r:id="rId46"/>
    <p:sldId id="683" r:id="rId47"/>
    <p:sldId id="698" r:id="rId48"/>
    <p:sldId id="684" r:id="rId49"/>
    <p:sldId id="685" r:id="rId50"/>
    <p:sldId id="492" r:id="rId51"/>
    <p:sldId id="659" r:id="rId52"/>
    <p:sldId id="725" r:id="rId53"/>
    <p:sldId id="726" r:id="rId54"/>
    <p:sldId id="727" r:id="rId55"/>
    <p:sldId id="495" r:id="rId56"/>
    <p:sldId id="507" r:id="rId57"/>
    <p:sldId id="679" r:id="rId58"/>
    <p:sldId id="496" r:id="rId59"/>
    <p:sldId id="510" r:id="rId60"/>
    <p:sldId id="511" r:id="rId61"/>
    <p:sldId id="512" r:id="rId62"/>
    <p:sldId id="513" r:id="rId63"/>
    <p:sldId id="514" r:id="rId64"/>
    <p:sldId id="515" r:id="rId65"/>
    <p:sldId id="516" r:id="rId66"/>
    <p:sldId id="517" r:id="rId67"/>
    <p:sldId id="518" r:id="rId68"/>
    <p:sldId id="519" r:id="rId69"/>
    <p:sldId id="520" r:id="rId70"/>
    <p:sldId id="521" r:id="rId71"/>
    <p:sldId id="522" r:id="rId72"/>
    <p:sldId id="523" r:id="rId73"/>
    <p:sldId id="524" r:id="rId74"/>
    <p:sldId id="525" r:id="rId75"/>
    <p:sldId id="526" r:id="rId76"/>
    <p:sldId id="527" r:id="rId77"/>
    <p:sldId id="669" r:id="rId78"/>
    <p:sldId id="670" r:id="rId79"/>
    <p:sldId id="529" r:id="rId80"/>
    <p:sldId id="530" r:id="rId81"/>
    <p:sldId id="531" r:id="rId82"/>
    <p:sldId id="532" r:id="rId83"/>
    <p:sldId id="533" r:id="rId84"/>
    <p:sldId id="534" r:id="rId85"/>
    <p:sldId id="535" r:id="rId86"/>
    <p:sldId id="536" r:id="rId87"/>
    <p:sldId id="537" r:id="rId88"/>
    <p:sldId id="538" r:id="rId89"/>
    <p:sldId id="539" r:id="rId90"/>
    <p:sldId id="540" r:id="rId91"/>
    <p:sldId id="541" r:id="rId92"/>
    <p:sldId id="542" r:id="rId93"/>
    <p:sldId id="543" r:id="rId94"/>
    <p:sldId id="544" r:id="rId95"/>
    <p:sldId id="545" r:id="rId96"/>
    <p:sldId id="546" r:id="rId97"/>
    <p:sldId id="547" r:id="rId98"/>
    <p:sldId id="688" r:id="rId99"/>
    <p:sldId id="689" r:id="rId100"/>
    <p:sldId id="548" r:id="rId101"/>
    <p:sldId id="712" r:id="rId102"/>
    <p:sldId id="713" r:id="rId103"/>
    <p:sldId id="714" r:id="rId104"/>
    <p:sldId id="715" r:id="rId105"/>
    <p:sldId id="716" r:id="rId106"/>
    <p:sldId id="717" r:id="rId107"/>
    <p:sldId id="567" r:id="rId108"/>
    <p:sldId id="550" r:id="rId109"/>
    <p:sldId id="549" r:id="rId110"/>
    <p:sldId id="565" r:id="rId111"/>
    <p:sldId id="566" r:id="rId112"/>
    <p:sldId id="673" r:id="rId113"/>
    <p:sldId id="623" r:id="rId114"/>
    <p:sldId id="624" r:id="rId115"/>
    <p:sldId id="626" r:id="rId116"/>
    <p:sldId id="498" r:id="rId117"/>
    <p:sldId id="552" r:id="rId118"/>
    <p:sldId id="553" r:id="rId119"/>
    <p:sldId id="692" r:id="rId120"/>
    <p:sldId id="554" r:id="rId121"/>
    <p:sldId id="555" r:id="rId122"/>
    <p:sldId id="556" r:id="rId123"/>
    <p:sldId id="557" r:id="rId124"/>
    <p:sldId id="558" r:id="rId125"/>
    <p:sldId id="559" r:id="rId126"/>
    <p:sldId id="560" r:id="rId127"/>
    <p:sldId id="561" r:id="rId128"/>
    <p:sldId id="562" r:id="rId129"/>
    <p:sldId id="563" r:id="rId130"/>
    <p:sldId id="564" r:id="rId131"/>
    <p:sldId id="690" r:id="rId132"/>
    <p:sldId id="691" r:id="rId133"/>
    <p:sldId id="701" r:id="rId134"/>
    <p:sldId id="702" r:id="rId135"/>
    <p:sldId id="705" r:id="rId136"/>
    <p:sldId id="703" r:id="rId137"/>
    <p:sldId id="622" r:id="rId138"/>
    <p:sldId id="628" r:id="rId139"/>
    <p:sldId id="627" r:id="rId140"/>
    <p:sldId id="651" r:id="rId141"/>
    <p:sldId id="629" r:id="rId142"/>
    <p:sldId id="342" r:id="rId143"/>
    <p:sldId id="656" r:id="rId144"/>
    <p:sldId id="657" r:id="rId145"/>
    <p:sldId id="658" r:id="rId146"/>
    <p:sldId id="595" r:id="rId147"/>
    <p:sldId id="596" r:id="rId148"/>
    <p:sldId id="597" r:id="rId149"/>
    <p:sldId id="598" r:id="rId150"/>
    <p:sldId id="660" r:id="rId151"/>
    <p:sldId id="599" r:id="rId152"/>
    <p:sldId id="278" r:id="rId153"/>
    <p:sldId id="283" r:id="rId154"/>
    <p:sldId id="284" r:id="rId155"/>
    <p:sldId id="450" r:id="rId156"/>
    <p:sldId id="451" r:id="rId157"/>
    <p:sldId id="449" r:id="rId158"/>
    <p:sldId id="448" r:id="rId159"/>
    <p:sldId id="381" r:id="rId160"/>
    <p:sldId id="417" r:id="rId161"/>
    <p:sldId id="447" r:id="rId162"/>
    <p:sldId id="418" r:id="rId163"/>
    <p:sldId id="419" r:id="rId164"/>
    <p:sldId id="420" r:id="rId165"/>
    <p:sldId id="445" r:id="rId166"/>
    <p:sldId id="421" r:id="rId167"/>
    <p:sldId id="446" r:id="rId168"/>
    <p:sldId id="422" r:id="rId169"/>
    <p:sldId id="260" r:id="rId170"/>
    <p:sldId id="406" r:id="rId171"/>
    <p:sldId id="378" r:id="rId172"/>
    <p:sldId id="379" r:id="rId173"/>
    <p:sldId id="380" r:id="rId174"/>
    <p:sldId id="423" r:id="rId175"/>
    <p:sldId id="440" r:id="rId176"/>
    <p:sldId id="441" r:id="rId177"/>
    <p:sldId id="442" r:id="rId178"/>
    <p:sldId id="259" r:id="rId179"/>
    <p:sldId id="261" r:id="rId180"/>
    <p:sldId id="263" r:id="rId181"/>
    <p:sldId id="264" r:id="rId182"/>
    <p:sldId id="407" r:id="rId183"/>
    <p:sldId id="655" r:id="rId184"/>
    <p:sldId id="408" r:id="rId185"/>
    <p:sldId id="265" r:id="rId186"/>
    <p:sldId id="266" r:id="rId187"/>
    <p:sldId id="267" r:id="rId188"/>
    <p:sldId id="268" r:id="rId189"/>
    <p:sldId id="269" r:id="rId190"/>
    <p:sldId id="270" r:id="rId191"/>
    <p:sldId id="461" r:id="rId192"/>
    <p:sldId id="462" r:id="rId193"/>
    <p:sldId id="409" r:id="rId194"/>
    <p:sldId id="410" r:id="rId195"/>
    <p:sldId id="411" r:id="rId196"/>
    <p:sldId id="456" r:id="rId197"/>
    <p:sldId id="459" r:id="rId198"/>
    <p:sldId id="457" r:id="rId199"/>
    <p:sldId id="639" r:id="rId200"/>
    <p:sldId id="640" r:id="rId201"/>
    <p:sldId id="641" r:id="rId202"/>
    <p:sldId id="642" r:id="rId203"/>
    <p:sldId id="577" r:id="rId204"/>
    <p:sldId id="580" r:id="rId205"/>
    <p:sldId id="578" r:id="rId206"/>
    <p:sldId id="643" r:id="rId207"/>
    <p:sldId id="644" r:id="rId208"/>
    <p:sldId id="645" r:id="rId209"/>
    <p:sldId id="646" r:id="rId210"/>
    <p:sldId id="647" r:id="rId211"/>
    <p:sldId id="648" r:id="rId212"/>
    <p:sldId id="649" r:id="rId213"/>
    <p:sldId id="675" r:id="rId214"/>
    <p:sldId id="676" r:id="rId215"/>
    <p:sldId id="677" r:id="rId216"/>
    <p:sldId id="678" r:id="rId217"/>
    <p:sldId id="467" r:id="rId218"/>
    <p:sldId id="474" r:id="rId219"/>
    <p:sldId id="476" r:id="rId220"/>
    <p:sldId id="477" r:id="rId221"/>
    <p:sldId id="478" r:id="rId222"/>
    <p:sldId id="479" r:id="rId223"/>
    <p:sldId id="481" r:id="rId224"/>
    <p:sldId id="482" r:id="rId225"/>
    <p:sldId id="480" r:id="rId226"/>
    <p:sldId id="483" r:id="rId227"/>
    <p:sldId id="618" r:id="rId228"/>
    <p:sldId id="636" r:id="rId229"/>
    <p:sldId id="637" r:id="rId230"/>
    <p:sldId id="638" r:id="rId231"/>
    <p:sldId id="613" r:id="rId232"/>
    <p:sldId id="614" r:id="rId233"/>
    <p:sldId id="615" r:id="rId234"/>
    <p:sldId id="616" r:id="rId235"/>
    <p:sldId id="617" r:id="rId236"/>
    <p:sldId id="706" r:id="rId237"/>
    <p:sldId id="707" r:id="rId238"/>
    <p:sldId id="708" r:id="rId239"/>
    <p:sldId id="709" r:id="rId240"/>
    <p:sldId id="710" r:id="rId241"/>
    <p:sldId id="711" r:id="rId242"/>
    <p:sldId id="573" r:id="rId243"/>
    <p:sldId id="579" r:id="rId244"/>
    <p:sldId id="575" r:id="rId245"/>
    <p:sldId id="671" r:id="rId246"/>
    <p:sldId id="576" r:id="rId247"/>
    <p:sldId id="672" r:id="rId248"/>
    <p:sldId id="453" r:id="rId249"/>
    <p:sldId id="455" r:id="rId250"/>
    <p:sldId id="454" r:id="rId251"/>
    <p:sldId id="569" r:id="rId252"/>
    <p:sldId id="661" r:id="rId253"/>
    <p:sldId id="571" r:id="rId254"/>
    <p:sldId id="572" r:id="rId255"/>
    <p:sldId id="608" r:id="rId256"/>
    <p:sldId id="609" r:id="rId257"/>
    <p:sldId id="612" r:id="rId258"/>
    <p:sldId id="611" r:id="rId259"/>
    <p:sldId id="271" r:id="rId260"/>
    <p:sldId id="272" r:id="rId261"/>
    <p:sldId id="425" r:id="rId262"/>
    <p:sldId id="427" r:id="rId263"/>
    <p:sldId id="428" r:id="rId264"/>
    <p:sldId id="429" r:id="rId265"/>
    <p:sldId id="430" r:id="rId266"/>
    <p:sldId id="466" r:id="rId267"/>
    <p:sldId id="468" r:id="rId268"/>
    <p:sldId id="469" r:id="rId269"/>
    <p:sldId id="470" r:id="rId270"/>
    <p:sldId id="471" r:id="rId271"/>
    <p:sldId id="472" r:id="rId272"/>
    <p:sldId id="473" r:id="rId273"/>
    <p:sldId id="604" r:id="rId274"/>
    <p:sldId id="605" r:id="rId275"/>
    <p:sldId id="606" r:id="rId276"/>
    <p:sldId id="607" r:id="rId277"/>
    <p:sldId id="282" r:id="rId27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稅捐裁罰之適法性" id="{9B397B7E-27E6-4AB5-8C92-160BFB446B57}">
          <p14:sldIdLst>
            <p14:sldId id="256"/>
            <p14:sldId id="287"/>
            <p14:sldId id="296"/>
          </p14:sldIdLst>
        </p14:section>
        <p14:section name="前言——稅務訴訟之本質" id="{0A701B8D-2001-4BE0-8E1A-46677191D290}">
          <p14:sldIdLst>
            <p14:sldId id="303"/>
            <p14:sldId id="297"/>
            <p14:sldId id="412"/>
            <p14:sldId id="728"/>
            <p14:sldId id="414"/>
            <p14:sldId id="581"/>
            <p14:sldId id="413"/>
            <p14:sldId id="731"/>
            <p14:sldId id="299"/>
            <p14:sldId id="397"/>
            <p14:sldId id="298"/>
            <p14:sldId id="300"/>
          </p14:sldIdLst>
        </p14:section>
        <p14:section name="處罰法定主義" id="{A2346E63-A29C-45C9-A15D-B60612CB74FC}">
          <p14:sldIdLst>
            <p14:sldId id="485"/>
            <p14:sldId id="694"/>
            <p14:sldId id="486"/>
            <p14:sldId id="502"/>
            <p14:sldId id="500"/>
            <p14:sldId id="501"/>
            <p14:sldId id="503"/>
            <p14:sldId id="504"/>
            <p14:sldId id="499"/>
            <p14:sldId id="505"/>
            <p14:sldId id="506"/>
            <p14:sldId id="700"/>
            <p14:sldId id="718"/>
            <p14:sldId id="693"/>
            <p14:sldId id="695"/>
          </p14:sldIdLst>
        </p14:section>
        <p14:section name="處罰要件解釋論" id="{D4DF93C4-C381-464E-B761-EAA18A462D89}">
          <p14:sldIdLst>
            <p14:sldId id="490"/>
            <p14:sldId id="491"/>
            <p14:sldId id="654"/>
            <p14:sldId id="682"/>
            <p14:sldId id="720"/>
            <p14:sldId id="687"/>
            <p14:sldId id="697"/>
            <p14:sldId id="704"/>
            <p14:sldId id="722"/>
            <p14:sldId id="719"/>
            <p14:sldId id="721"/>
            <p14:sldId id="723"/>
            <p14:sldId id="724"/>
            <p14:sldId id="683"/>
            <p14:sldId id="698"/>
            <p14:sldId id="684"/>
            <p14:sldId id="685"/>
            <p14:sldId id="492"/>
            <p14:sldId id="659"/>
            <p14:sldId id="725"/>
            <p14:sldId id="726"/>
            <p14:sldId id="727"/>
          </p14:sldIdLst>
        </p14:section>
        <p14:section name="不確定法律概念涵攝事實關係之判斷餘地問題" id="{884E97C0-DE54-4DB6-8BC2-B1C7F1BD731A}">
          <p14:sldIdLst>
            <p14:sldId id="495"/>
            <p14:sldId id="507"/>
            <p14:sldId id="679"/>
          </p14:sldIdLst>
        </p14:section>
        <p14:section name="處罰要件事實之舉證責任與證明度" id="{681BD63C-A14B-433E-A5B3-D9077383AEED}">
          <p14:sldIdLst>
            <p14:sldId id="496"/>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669"/>
            <p14:sldId id="670"/>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688"/>
            <p14:sldId id="689"/>
          </p14:sldIdLst>
        </p14:section>
        <p14:section name="處罰效果之裁量" id="{08FC6E91-AF5A-4577-B0EB-7F0EEB997BF4}">
          <p14:sldIdLst>
            <p14:sldId id="548"/>
            <p14:sldId id="712"/>
            <p14:sldId id="713"/>
            <p14:sldId id="714"/>
            <p14:sldId id="715"/>
            <p14:sldId id="716"/>
            <p14:sldId id="717"/>
            <p14:sldId id="567"/>
            <p14:sldId id="550"/>
            <p14:sldId id="549"/>
            <p14:sldId id="565"/>
            <p14:sldId id="566"/>
            <p14:sldId id="673"/>
          </p14:sldIdLst>
        </p14:section>
        <p14:section name="裁罰處分基準時" id="{AF7C2E1D-EA27-473B-94E8-0161DBACDFEF}">
          <p14:sldIdLst>
            <p14:sldId id="623"/>
            <p14:sldId id="624"/>
            <p14:sldId id="626"/>
          </p14:sldIdLst>
        </p14:section>
        <p14:section name="補稅與處罰" id="{D70B5CEE-40C5-42C3-AADB-AFCD9E5D1427}">
          <p14:sldIdLst>
            <p14:sldId id="498"/>
            <p14:sldId id="552"/>
            <p14:sldId id="553"/>
            <p14:sldId id="692"/>
            <p14:sldId id="554"/>
            <p14:sldId id="555"/>
            <p14:sldId id="556"/>
            <p14:sldId id="557"/>
            <p14:sldId id="558"/>
            <p14:sldId id="559"/>
            <p14:sldId id="560"/>
            <p14:sldId id="561"/>
            <p14:sldId id="562"/>
            <p14:sldId id="563"/>
            <p14:sldId id="564"/>
            <p14:sldId id="690"/>
            <p14:sldId id="691"/>
            <p14:sldId id="701"/>
            <p14:sldId id="702"/>
            <p14:sldId id="705"/>
            <p14:sldId id="703"/>
          </p14:sldIdLst>
        </p14:section>
        <p14:section name="減免罰要件" id="{C530C19C-4377-4011-8E0B-E5C9E73DC5B2}">
          <p14:sldIdLst>
            <p14:sldId id="622"/>
            <p14:sldId id="628"/>
            <p14:sldId id="627"/>
            <p14:sldId id="651"/>
            <p14:sldId id="629"/>
          </p14:sldIdLst>
        </p14:section>
        <p14:section name="案例分析" id="{050DE533-DB0F-401B-ACA4-2873726C431C}">
          <p14:sldIdLst>
            <p14:sldId id="342"/>
            <p14:sldId id="656"/>
            <p14:sldId id="657"/>
            <p14:sldId id="658"/>
            <p14:sldId id="595"/>
            <p14:sldId id="596"/>
            <p14:sldId id="597"/>
            <p14:sldId id="598"/>
            <p14:sldId id="660"/>
            <p14:sldId id="599"/>
            <p14:sldId id="278"/>
            <p14:sldId id="283"/>
            <p14:sldId id="284"/>
            <p14:sldId id="450"/>
            <p14:sldId id="451"/>
            <p14:sldId id="449"/>
            <p14:sldId id="448"/>
            <p14:sldId id="381"/>
            <p14:sldId id="417"/>
            <p14:sldId id="447"/>
            <p14:sldId id="418"/>
            <p14:sldId id="419"/>
            <p14:sldId id="420"/>
            <p14:sldId id="445"/>
            <p14:sldId id="421"/>
            <p14:sldId id="446"/>
            <p14:sldId id="422"/>
            <p14:sldId id="260"/>
            <p14:sldId id="406"/>
            <p14:sldId id="378"/>
            <p14:sldId id="379"/>
            <p14:sldId id="380"/>
            <p14:sldId id="423"/>
            <p14:sldId id="440"/>
            <p14:sldId id="441"/>
            <p14:sldId id="442"/>
            <p14:sldId id="259"/>
            <p14:sldId id="261"/>
            <p14:sldId id="263"/>
            <p14:sldId id="264"/>
            <p14:sldId id="407"/>
            <p14:sldId id="655"/>
            <p14:sldId id="408"/>
            <p14:sldId id="265"/>
            <p14:sldId id="266"/>
            <p14:sldId id="267"/>
            <p14:sldId id="268"/>
            <p14:sldId id="269"/>
            <p14:sldId id="270"/>
            <p14:sldId id="461"/>
            <p14:sldId id="462"/>
            <p14:sldId id="409"/>
            <p14:sldId id="410"/>
            <p14:sldId id="411"/>
            <p14:sldId id="456"/>
            <p14:sldId id="459"/>
            <p14:sldId id="457"/>
            <p14:sldId id="639"/>
            <p14:sldId id="640"/>
            <p14:sldId id="641"/>
            <p14:sldId id="642"/>
            <p14:sldId id="577"/>
            <p14:sldId id="580"/>
            <p14:sldId id="578"/>
            <p14:sldId id="643"/>
            <p14:sldId id="644"/>
            <p14:sldId id="645"/>
            <p14:sldId id="646"/>
            <p14:sldId id="647"/>
            <p14:sldId id="648"/>
            <p14:sldId id="649"/>
            <p14:sldId id="675"/>
            <p14:sldId id="676"/>
            <p14:sldId id="677"/>
            <p14:sldId id="678"/>
            <p14:sldId id="467"/>
            <p14:sldId id="474"/>
            <p14:sldId id="476"/>
            <p14:sldId id="477"/>
            <p14:sldId id="478"/>
            <p14:sldId id="479"/>
            <p14:sldId id="481"/>
            <p14:sldId id="482"/>
            <p14:sldId id="480"/>
            <p14:sldId id="483"/>
            <p14:sldId id="618"/>
            <p14:sldId id="636"/>
            <p14:sldId id="637"/>
            <p14:sldId id="638"/>
            <p14:sldId id="613"/>
            <p14:sldId id="614"/>
            <p14:sldId id="615"/>
            <p14:sldId id="616"/>
            <p14:sldId id="617"/>
            <p14:sldId id="706"/>
            <p14:sldId id="707"/>
            <p14:sldId id="708"/>
            <p14:sldId id="709"/>
            <p14:sldId id="710"/>
            <p14:sldId id="711"/>
            <p14:sldId id="573"/>
            <p14:sldId id="579"/>
            <p14:sldId id="575"/>
            <p14:sldId id="671"/>
            <p14:sldId id="576"/>
            <p14:sldId id="672"/>
            <p14:sldId id="453"/>
            <p14:sldId id="455"/>
            <p14:sldId id="454"/>
            <p14:sldId id="569"/>
            <p14:sldId id="661"/>
            <p14:sldId id="571"/>
            <p14:sldId id="572"/>
            <p14:sldId id="608"/>
            <p14:sldId id="609"/>
            <p14:sldId id="612"/>
            <p14:sldId id="611"/>
            <p14:sldId id="271"/>
            <p14:sldId id="272"/>
            <p14:sldId id="425"/>
            <p14:sldId id="427"/>
            <p14:sldId id="428"/>
            <p14:sldId id="429"/>
            <p14:sldId id="430"/>
          </p14:sldIdLst>
        </p14:section>
        <p14:section name="案例分享" id="{588804AC-0D0D-4D3D-B7AA-B6C3866B90AD}">
          <p14:sldIdLst>
            <p14:sldId id="466"/>
            <p14:sldId id="468"/>
            <p14:sldId id="469"/>
            <p14:sldId id="470"/>
            <p14:sldId id="471"/>
            <p14:sldId id="472"/>
            <p14:sldId id="473"/>
            <p14:sldId id="604"/>
            <p14:sldId id="605"/>
            <p14:sldId id="606"/>
            <p14:sldId id="607"/>
          </p14:sldIdLst>
        </p14:section>
        <p14:section name="結語" id="{75FD79B9-7C07-450D-965A-97AA7CB98CC3}">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98989"/>
    <a:srgbClr val="000000"/>
    <a:srgbClr val="7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584" autoAdjust="0"/>
  </p:normalViewPr>
  <p:slideViewPr>
    <p:cSldViewPr snapToGrid="0">
      <p:cViewPr varScale="1">
        <p:scale>
          <a:sx n="85" d="100"/>
          <a:sy n="85" d="100"/>
        </p:scale>
        <p:origin x="403" y="48"/>
      </p:cViewPr>
      <p:guideLst>
        <p:guide orient="horz" pos="2160"/>
        <p:guide pos="3840"/>
      </p:guideLst>
    </p:cSldViewPr>
  </p:slideViewPr>
  <p:outlineViewPr>
    <p:cViewPr>
      <p:scale>
        <a:sx n="33" d="100"/>
        <a:sy n="33" d="100"/>
      </p:scale>
      <p:origin x="0" y="-101208"/>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9" d="100"/>
          <a:sy n="119" d="100"/>
        </p:scale>
        <p:origin x="1998"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63" Type="http://schemas.openxmlformats.org/officeDocument/2006/relationships/slide" Target="slides/slide60.xml"/><Relationship Id="rId159" Type="http://schemas.openxmlformats.org/officeDocument/2006/relationships/slide" Target="slides/slide156.xml"/><Relationship Id="rId170" Type="http://schemas.openxmlformats.org/officeDocument/2006/relationships/slide" Target="slides/slide167.xml"/><Relationship Id="rId226" Type="http://schemas.openxmlformats.org/officeDocument/2006/relationships/slide" Target="slides/slide223.xml"/><Relationship Id="rId268" Type="http://schemas.openxmlformats.org/officeDocument/2006/relationships/slide" Target="slides/slide265.xml"/><Relationship Id="rId32" Type="http://schemas.openxmlformats.org/officeDocument/2006/relationships/slide" Target="slides/slide29.xml"/><Relationship Id="rId74" Type="http://schemas.openxmlformats.org/officeDocument/2006/relationships/slide" Target="slides/slide71.xml"/><Relationship Id="rId128" Type="http://schemas.openxmlformats.org/officeDocument/2006/relationships/slide" Target="slides/slide125.xml"/><Relationship Id="rId5" Type="http://schemas.openxmlformats.org/officeDocument/2006/relationships/slide" Target="slides/slide2.xml"/><Relationship Id="rId181" Type="http://schemas.openxmlformats.org/officeDocument/2006/relationships/slide" Target="slides/slide178.xml"/><Relationship Id="rId237" Type="http://schemas.openxmlformats.org/officeDocument/2006/relationships/slide" Target="slides/slide234.xml"/><Relationship Id="rId279" Type="http://schemas.openxmlformats.org/officeDocument/2006/relationships/notesMaster" Target="notesMasters/notesMaster1.xml"/><Relationship Id="rId43" Type="http://schemas.openxmlformats.org/officeDocument/2006/relationships/slide" Target="slides/slide40.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handoutMaster" Target="handoutMasters/handoutMaster1.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presProps" Target="presProps.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viewProps" Target="viewProps.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220" Type="http://schemas.openxmlformats.org/officeDocument/2006/relationships/slide" Target="slides/slide217.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theme" Target="theme/theme1.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9" Type="http://schemas.openxmlformats.org/officeDocument/2006/relationships/slide" Target="slides/slide6.xml"/><Relationship Id="rId210" Type="http://schemas.openxmlformats.org/officeDocument/2006/relationships/slide" Target="slides/slide207.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tableStyles" Target="tableStyle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microsoft.com/office/2016/11/relationships/changesInfo" Target="changesInfos/changesInfo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42" Type="http://schemas.openxmlformats.org/officeDocument/2006/relationships/slide" Target="slides/slide39.xml"/><Relationship Id="rId84" Type="http://schemas.openxmlformats.org/officeDocument/2006/relationships/slide" Target="slides/slide81.xml"/><Relationship Id="rId138" Type="http://schemas.openxmlformats.org/officeDocument/2006/relationships/slide" Target="slides/slide135.xml"/><Relationship Id="rId191" Type="http://schemas.openxmlformats.org/officeDocument/2006/relationships/slide" Target="slides/slide188.xml"/><Relationship Id="rId205" Type="http://schemas.openxmlformats.org/officeDocument/2006/relationships/slide" Target="slides/slide202.xml"/><Relationship Id="rId247" Type="http://schemas.openxmlformats.org/officeDocument/2006/relationships/slide" Target="slides/slide244.xml"/><Relationship Id="rId107" Type="http://schemas.openxmlformats.org/officeDocument/2006/relationships/slide" Target="slides/slide104.xml"/><Relationship Id="rId11" Type="http://schemas.openxmlformats.org/officeDocument/2006/relationships/slide" Target="slides/slide8.xml"/><Relationship Id="rId53" Type="http://schemas.openxmlformats.org/officeDocument/2006/relationships/slide" Target="slides/slide50.xml"/><Relationship Id="rId149" Type="http://schemas.openxmlformats.org/officeDocument/2006/relationships/slide" Target="slides/slide146.xml"/><Relationship Id="rId95" Type="http://schemas.openxmlformats.org/officeDocument/2006/relationships/slide" Target="slides/slide92.xml"/><Relationship Id="rId160" Type="http://schemas.openxmlformats.org/officeDocument/2006/relationships/slide" Target="slides/slide157.xml"/><Relationship Id="rId216" Type="http://schemas.openxmlformats.org/officeDocument/2006/relationships/slide" Target="slides/slide213.xml"/><Relationship Id="rId258" Type="http://schemas.openxmlformats.org/officeDocument/2006/relationships/slide" Target="slides/slide255.xml"/><Relationship Id="rId22" Type="http://schemas.openxmlformats.org/officeDocument/2006/relationships/slide" Target="slides/slide19.xml"/><Relationship Id="rId64" Type="http://schemas.openxmlformats.org/officeDocument/2006/relationships/slide" Target="slides/slide61.xml"/><Relationship Id="rId118" Type="http://schemas.openxmlformats.org/officeDocument/2006/relationships/slide" Target="slides/slide1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文舟 林" userId="4e6e4a1eb16809bf" providerId="LiveId" clId="{93A50DE8-C2AF-4612-9ECE-D05530C1F222}"/>
    <pc:docChg chg="undo redo custSel addSld delSld modSld modMainMaster modSection">
      <pc:chgData name="文舟 林" userId="4e6e4a1eb16809bf" providerId="LiveId" clId="{93A50DE8-C2AF-4612-9ECE-D05530C1F222}" dt="2022-02-14T13:20:13.201" v="338" actId="20577"/>
      <pc:docMkLst>
        <pc:docMk/>
      </pc:docMkLst>
      <pc:sldChg chg="modSp mod">
        <pc:chgData name="文舟 林" userId="4e6e4a1eb16809bf" providerId="LiveId" clId="{93A50DE8-C2AF-4612-9ECE-D05530C1F222}" dt="2022-02-14T13:20:13.201" v="338" actId="20577"/>
        <pc:sldMkLst>
          <pc:docMk/>
          <pc:sldMk cId="328121750" sldId="256"/>
        </pc:sldMkLst>
        <pc:spChg chg="mod">
          <ac:chgData name="文舟 林" userId="4e6e4a1eb16809bf" providerId="LiveId" clId="{93A50DE8-C2AF-4612-9ECE-D05530C1F222}" dt="2022-02-14T13:20:13.201" v="338" actId="20577"/>
          <ac:spMkLst>
            <pc:docMk/>
            <pc:sldMk cId="328121750" sldId="256"/>
            <ac:spMk id="3" creationId="{00000000-0000-0000-0000-000000000000}"/>
          </ac:spMkLst>
        </pc:spChg>
      </pc:sldChg>
      <pc:sldChg chg="modSp">
        <pc:chgData name="文舟 林" userId="4e6e4a1eb16809bf" providerId="LiveId" clId="{93A50DE8-C2AF-4612-9ECE-D05530C1F222}" dt="2022-02-14T12:58:28.419" v="221"/>
        <pc:sldMkLst>
          <pc:docMk/>
          <pc:sldMk cId="202996175" sldId="296"/>
        </pc:sldMkLst>
        <pc:spChg chg="mod">
          <ac:chgData name="文舟 林" userId="4e6e4a1eb16809bf" providerId="LiveId" clId="{93A50DE8-C2AF-4612-9ECE-D05530C1F222}" dt="2022-02-14T12:58:28.419" v="221"/>
          <ac:spMkLst>
            <pc:docMk/>
            <pc:sldMk cId="202996175" sldId="296"/>
            <ac:spMk id="12" creationId="{00000000-0000-0000-0000-000000000000}"/>
          </ac:spMkLst>
        </pc:spChg>
      </pc:sldChg>
      <pc:sldChg chg="modSp mod">
        <pc:chgData name="文舟 林" userId="4e6e4a1eb16809bf" providerId="LiveId" clId="{93A50DE8-C2AF-4612-9ECE-D05530C1F222}" dt="2022-02-14T12:54:01.464" v="179"/>
        <pc:sldMkLst>
          <pc:docMk/>
          <pc:sldMk cId="1053205087" sldId="297"/>
        </pc:sldMkLst>
        <pc:spChg chg="mod">
          <ac:chgData name="文舟 林" userId="4e6e4a1eb16809bf" providerId="LiveId" clId="{93A50DE8-C2AF-4612-9ECE-D05530C1F222}" dt="2022-02-14T12:54:01.464" v="179"/>
          <ac:spMkLst>
            <pc:docMk/>
            <pc:sldMk cId="1053205087" sldId="297"/>
            <ac:spMk id="3" creationId="{00000000-0000-0000-0000-000000000000}"/>
          </ac:spMkLst>
        </pc:spChg>
      </pc:sldChg>
      <pc:sldChg chg="modSp">
        <pc:chgData name="文舟 林" userId="4e6e4a1eb16809bf" providerId="LiveId" clId="{93A50DE8-C2AF-4612-9ECE-D05530C1F222}" dt="2022-02-14T12:42:22.188" v="92"/>
        <pc:sldMkLst>
          <pc:docMk/>
          <pc:sldMk cId="3162530783" sldId="412"/>
        </pc:sldMkLst>
        <pc:spChg chg="mod">
          <ac:chgData name="文舟 林" userId="4e6e4a1eb16809bf" providerId="LiveId" clId="{93A50DE8-C2AF-4612-9ECE-D05530C1F222}" dt="2022-02-14T12:42:22.188" v="92"/>
          <ac:spMkLst>
            <pc:docMk/>
            <pc:sldMk cId="3162530783" sldId="412"/>
            <ac:spMk id="3" creationId="{00000000-0000-0000-0000-000000000000}"/>
          </ac:spMkLst>
        </pc:spChg>
      </pc:sldChg>
      <pc:sldChg chg="add del">
        <pc:chgData name="文舟 林" userId="4e6e4a1eb16809bf" providerId="LiveId" clId="{93A50DE8-C2AF-4612-9ECE-D05530C1F222}" dt="2022-02-14T13:14:41.128" v="313"/>
        <pc:sldMkLst>
          <pc:docMk/>
          <pc:sldMk cId="1633330286" sldId="413"/>
        </pc:sldMkLst>
      </pc:sldChg>
      <pc:sldChg chg="addSp delSp modSp new del mod">
        <pc:chgData name="文舟 林" userId="4e6e4a1eb16809bf" providerId="LiveId" clId="{93A50DE8-C2AF-4612-9ECE-D05530C1F222}" dt="2022-02-14T13:15:05.184" v="314" actId="2696"/>
        <pc:sldMkLst>
          <pc:docMk/>
          <pc:sldMk cId="3646750096" sldId="729"/>
        </pc:sldMkLst>
        <pc:spChg chg="del">
          <ac:chgData name="文舟 林" userId="4e6e4a1eb16809bf" providerId="LiveId" clId="{93A50DE8-C2AF-4612-9ECE-D05530C1F222}" dt="2022-02-14T12:09:04.316" v="2"/>
          <ac:spMkLst>
            <pc:docMk/>
            <pc:sldMk cId="3646750096" sldId="729"/>
            <ac:spMk id="2" creationId="{61702D70-AAB5-4B83-AF71-1CB9CCD7C152}"/>
          </ac:spMkLst>
        </pc:spChg>
        <pc:spChg chg="add del mod">
          <ac:chgData name="文舟 林" userId="4e6e4a1eb16809bf" providerId="LiveId" clId="{93A50DE8-C2AF-4612-9ECE-D05530C1F222}" dt="2022-02-14T13:12:17.927" v="307" actId="478"/>
          <ac:spMkLst>
            <pc:docMk/>
            <pc:sldMk cId="3646750096" sldId="729"/>
            <ac:spMk id="6" creationId="{3E37406F-51A0-424E-A090-2C84B9EB21D6}"/>
          </ac:spMkLst>
        </pc:spChg>
        <pc:spChg chg="add mod">
          <ac:chgData name="文舟 林" userId="4e6e4a1eb16809bf" providerId="LiveId" clId="{93A50DE8-C2AF-4612-9ECE-D05530C1F222}" dt="2022-02-14T13:12:23.805" v="308" actId="478"/>
          <ac:spMkLst>
            <pc:docMk/>
            <pc:sldMk cId="3646750096" sldId="729"/>
            <ac:spMk id="8" creationId="{E6AAC16D-6E6C-495C-865F-DB018531B5B4}"/>
          </ac:spMkLst>
        </pc:spChg>
        <pc:picChg chg="add del mod">
          <ac:chgData name="文舟 林" userId="4e6e4a1eb16809bf" providerId="LiveId" clId="{93A50DE8-C2AF-4612-9ECE-D05530C1F222}" dt="2022-02-14T13:12:23.805" v="308" actId="478"/>
          <ac:picMkLst>
            <pc:docMk/>
            <pc:sldMk cId="3646750096" sldId="729"/>
            <ac:picMk id="4" creationId="{3754274E-D022-43A7-AC13-4FAD15208EB9}"/>
          </ac:picMkLst>
        </pc:picChg>
      </pc:sldChg>
      <pc:sldChg chg="new del">
        <pc:chgData name="文舟 林" userId="4e6e4a1eb16809bf" providerId="LiveId" clId="{93A50DE8-C2AF-4612-9ECE-D05530C1F222}" dt="2022-02-14T12:14:35.772" v="8" actId="2696"/>
        <pc:sldMkLst>
          <pc:docMk/>
          <pc:sldMk cId="289873518" sldId="730"/>
        </pc:sldMkLst>
      </pc:sldChg>
      <pc:sldChg chg="modSp add mod">
        <pc:chgData name="文舟 林" userId="4e6e4a1eb16809bf" providerId="LiveId" clId="{93A50DE8-C2AF-4612-9ECE-D05530C1F222}" dt="2022-02-14T13:10:23.010" v="299"/>
        <pc:sldMkLst>
          <pc:docMk/>
          <pc:sldMk cId="39603232" sldId="731"/>
        </pc:sldMkLst>
        <pc:spChg chg="mod">
          <ac:chgData name="文舟 林" userId="4e6e4a1eb16809bf" providerId="LiveId" clId="{93A50DE8-C2AF-4612-9ECE-D05530C1F222}" dt="2022-02-14T13:10:23.010" v="299"/>
          <ac:spMkLst>
            <pc:docMk/>
            <pc:sldMk cId="39603232" sldId="731"/>
            <ac:spMk id="2" creationId="{D8A1CB44-383E-4E42-B4FD-0B6961846140}"/>
          </ac:spMkLst>
        </pc:spChg>
      </pc:sldChg>
      <pc:sldChg chg="add del">
        <pc:chgData name="文舟 林" userId="4e6e4a1eb16809bf" providerId="LiveId" clId="{93A50DE8-C2AF-4612-9ECE-D05530C1F222}" dt="2022-02-14T12:14:39.247" v="9" actId="2696"/>
        <pc:sldMkLst>
          <pc:docMk/>
          <pc:sldMk cId="562371288" sldId="732"/>
        </pc:sldMkLst>
      </pc:sldChg>
      <pc:sldMasterChg chg="modSldLayout">
        <pc:chgData name="文舟 林" userId="4e6e4a1eb16809bf" providerId="LiveId" clId="{93A50DE8-C2AF-4612-9ECE-D05530C1F222}" dt="2022-02-14T13:06:48.788" v="283" actId="20577"/>
        <pc:sldMasterMkLst>
          <pc:docMk/>
          <pc:sldMasterMk cId="681815346" sldId="2147483660"/>
        </pc:sldMasterMkLst>
        <pc:sldLayoutChg chg="modSp mod">
          <pc:chgData name="文舟 林" userId="4e6e4a1eb16809bf" providerId="LiveId" clId="{93A50DE8-C2AF-4612-9ECE-D05530C1F222}" dt="2022-02-14T13:06:48.788" v="283" actId="20577"/>
          <pc:sldLayoutMkLst>
            <pc:docMk/>
            <pc:sldMasterMk cId="681815346" sldId="2147483660"/>
            <pc:sldLayoutMk cId="4185070664" sldId="2147483671"/>
          </pc:sldLayoutMkLst>
          <pc:spChg chg="mod">
            <ac:chgData name="文舟 林" userId="4e6e4a1eb16809bf" providerId="LiveId" clId="{93A50DE8-C2AF-4612-9ECE-D05530C1F222}" dt="2022-02-14T13:06:48.788" v="283" actId="20577"/>
            <ac:spMkLst>
              <pc:docMk/>
              <pc:sldMasterMk cId="681815346" sldId="2147483660"/>
              <pc:sldLayoutMk cId="4185070664" sldId="2147483671"/>
              <ac:spMk id="42" creationId="{00000000-0000-0000-0000-000000000000}"/>
            </ac:spMkLst>
          </pc:spChg>
          <pc:spChg chg="mod">
            <ac:chgData name="文舟 林" userId="4e6e4a1eb16809bf" providerId="LiveId" clId="{93A50DE8-C2AF-4612-9ECE-D05530C1F222}" dt="2022-02-14T13:06:47.827" v="282"/>
            <ac:spMkLst>
              <pc:docMk/>
              <pc:sldMasterMk cId="681815346" sldId="2147483660"/>
              <pc:sldLayoutMk cId="4185070664" sldId="2147483671"/>
              <ac:spMk id="43" creationId="{00000000-0000-0000-0000-000000000000}"/>
            </ac:spMkLst>
          </pc:spChg>
        </pc:sldLayoutChg>
      </pc:sldMasterChg>
      <pc:sldMasterChg chg="modSldLayout">
        <pc:chgData name="文舟 林" userId="4e6e4a1eb16809bf" providerId="LiveId" clId="{93A50DE8-C2AF-4612-9ECE-D05530C1F222}" dt="2022-02-14T13:01:36.701" v="248"/>
        <pc:sldMasterMkLst>
          <pc:docMk/>
          <pc:sldMasterMk cId="683081107" sldId="2147483686"/>
        </pc:sldMasterMkLst>
        <pc:sldLayoutChg chg="addSp delSp modSp mod">
          <pc:chgData name="文舟 林" userId="4e6e4a1eb16809bf" providerId="LiveId" clId="{93A50DE8-C2AF-4612-9ECE-D05530C1F222}" dt="2022-02-14T13:00:46.286" v="231" actId="47"/>
          <pc:sldLayoutMkLst>
            <pc:docMk/>
            <pc:sldMasterMk cId="683081107" sldId="2147483686"/>
            <pc:sldLayoutMk cId="3762395641" sldId="2147483688"/>
          </pc:sldLayoutMkLst>
          <pc:spChg chg="mod">
            <ac:chgData name="文舟 林" userId="4e6e4a1eb16809bf" providerId="LiveId" clId="{93A50DE8-C2AF-4612-9ECE-D05530C1F222}" dt="2022-02-14T12:43:58.637" v="122"/>
            <ac:spMkLst>
              <pc:docMk/>
              <pc:sldMasterMk cId="683081107" sldId="2147483686"/>
              <pc:sldLayoutMk cId="3762395641" sldId="2147483688"/>
              <ac:spMk id="8" creationId="{00000000-0000-0000-0000-000000000000}"/>
            </ac:spMkLst>
          </pc:spChg>
          <pc:spChg chg="mod">
            <ac:chgData name="文舟 林" userId="4e6e4a1eb16809bf" providerId="LiveId" clId="{93A50DE8-C2AF-4612-9ECE-D05530C1F222}" dt="2022-02-14T12:55:34.812" v="183"/>
            <ac:spMkLst>
              <pc:docMk/>
              <pc:sldMasterMk cId="683081107" sldId="2147483686"/>
              <pc:sldLayoutMk cId="3762395641" sldId="2147483688"/>
              <ac:spMk id="27" creationId="{00000000-0000-0000-0000-000000000000}"/>
            </ac:spMkLst>
          </pc:spChg>
          <pc:spChg chg="add del mod">
            <ac:chgData name="文舟 林" userId="4e6e4a1eb16809bf" providerId="LiveId" clId="{93A50DE8-C2AF-4612-9ECE-D05530C1F222}" dt="2022-02-14T13:00:46.286" v="231" actId="47"/>
            <ac:spMkLst>
              <pc:docMk/>
              <pc:sldMasterMk cId="683081107" sldId="2147483686"/>
              <pc:sldLayoutMk cId="3762395641" sldId="2147483688"/>
              <ac:spMk id="28" creationId="{00000000-0000-0000-0000-000000000000}"/>
            </ac:spMkLst>
          </pc:spChg>
        </pc:sldLayoutChg>
        <pc:sldLayoutChg chg="addSp delSp modSp mod">
          <pc:chgData name="文舟 林" userId="4e6e4a1eb16809bf" providerId="LiveId" clId="{93A50DE8-C2AF-4612-9ECE-D05530C1F222}" dt="2022-02-14T13:00:18.623" v="226" actId="20577"/>
          <pc:sldLayoutMkLst>
            <pc:docMk/>
            <pc:sldMasterMk cId="683081107" sldId="2147483686"/>
            <pc:sldLayoutMk cId="2913513493" sldId="2147483692"/>
          </pc:sldLayoutMkLst>
          <pc:spChg chg="mod">
            <ac:chgData name="文舟 林" userId="4e6e4a1eb16809bf" providerId="LiveId" clId="{93A50DE8-C2AF-4612-9ECE-D05530C1F222}" dt="2022-02-14T13:00:17.246" v="225" actId="20577"/>
            <ac:spMkLst>
              <pc:docMk/>
              <pc:sldMasterMk cId="683081107" sldId="2147483686"/>
              <pc:sldLayoutMk cId="2913513493" sldId="2147483692"/>
              <ac:spMk id="24" creationId="{00000000-0000-0000-0000-000000000000}"/>
            </ac:spMkLst>
          </pc:spChg>
          <pc:spChg chg="add del mod">
            <ac:chgData name="文舟 林" userId="4e6e4a1eb16809bf" providerId="LiveId" clId="{93A50DE8-C2AF-4612-9ECE-D05530C1F222}" dt="2022-02-14T13:00:18.623" v="226" actId="20577"/>
            <ac:spMkLst>
              <pc:docMk/>
              <pc:sldMasterMk cId="683081107" sldId="2147483686"/>
              <pc:sldLayoutMk cId="2913513493" sldId="2147483692"/>
              <ac:spMk id="25" creationId="{00000000-0000-0000-0000-000000000000}"/>
            </ac:spMkLst>
          </pc:spChg>
        </pc:sldLayoutChg>
        <pc:sldLayoutChg chg="addSp delSp modSp mod">
          <pc:chgData name="文舟 林" userId="4e6e4a1eb16809bf" providerId="LiveId" clId="{93A50DE8-C2AF-4612-9ECE-D05530C1F222}" dt="2022-02-14T13:01:36.701" v="248"/>
          <pc:sldLayoutMkLst>
            <pc:docMk/>
            <pc:sldMasterMk cId="683081107" sldId="2147483686"/>
            <pc:sldLayoutMk cId="1290306289" sldId="2147483693"/>
          </pc:sldLayoutMkLst>
          <pc:spChg chg="mod">
            <ac:chgData name="文舟 林" userId="4e6e4a1eb16809bf" providerId="LiveId" clId="{93A50DE8-C2AF-4612-9ECE-D05530C1F222}" dt="2022-02-14T13:01:30.432" v="246"/>
            <ac:spMkLst>
              <pc:docMk/>
              <pc:sldMasterMk cId="683081107" sldId="2147483686"/>
              <pc:sldLayoutMk cId="1290306289" sldId="2147483693"/>
              <ac:spMk id="6" creationId="{00000000-0000-0000-0000-000000000000}"/>
            </ac:spMkLst>
          </pc:spChg>
          <pc:spChg chg="add del mod">
            <ac:chgData name="文舟 林" userId="4e6e4a1eb16809bf" providerId="LiveId" clId="{93A50DE8-C2AF-4612-9ECE-D05530C1F222}" dt="2022-02-14T13:01:36.701" v="248"/>
            <ac:spMkLst>
              <pc:docMk/>
              <pc:sldMasterMk cId="683081107" sldId="2147483686"/>
              <pc:sldLayoutMk cId="1290306289" sldId="2147483693"/>
              <ac:spMk id="7" creationId="{00000000-0000-0000-0000-000000000000}"/>
            </ac:spMkLst>
          </pc:spChg>
        </pc:sldLayoutChg>
      </pc:sldMasterChg>
      <pc:sldMasterChg chg="modSldLayout">
        <pc:chgData name="文舟 林" userId="4e6e4a1eb16809bf" providerId="LiveId" clId="{93A50DE8-C2AF-4612-9ECE-D05530C1F222}" dt="2022-02-14T13:18:46.861" v="334"/>
        <pc:sldMasterMkLst>
          <pc:docMk/>
          <pc:sldMasterMk cId="464119836" sldId="2147483704"/>
        </pc:sldMasterMkLst>
        <pc:sldLayoutChg chg="delSp modSp mod">
          <pc:chgData name="文舟 林" userId="4e6e4a1eb16809bf" providerId="LiveId" clId="{93A50DE8-C2AF-4612-9ECE-D05530C1F222}" dt="2022-02-14T13:18:46.861" v="334"/>
          <pc:sldLayoutMkLst>
            <pc:docMk/>
            <pc:sldMasterMk cId="464119836" sldId="2147483704"/>
            <pc:sldLayoutMk cId="1995590594" sldId="2147483706"/>
          </pc:sldLayoutMkLst>
          <pc:spChg chg="mod">
            <ac:chgData name="文舟 林" userId="4e6e4a1eb16809bf" providerId="LiveId" clId="{93A50DE8-C2AF-4612-9ECE-D05530C1F222}" dt="2022-02-14T13:18:33.471" v="331"/>
            <ac:spMkLst>
              <pc:docMk/>
              <pc:sldMasterMk cId="464119836" sldId="2147483704"/>
              <pc:sldLayoutMk cId="1995590594" sldId="2147483706"/>
              <ac:spMk id="8" creationId="{00000000-0000-0000-0000-000000000000}"/>
            </ac:spMkLst>
          </pc:spChg>
          <pc:spChg chg="mod">
            <ac:chgData name="文舟 林" userId="4e6e4a1eb16809bf" providerId="LiveId" clId="{93A50DE8-C2AF-4612-9ECE-D05530C1F222}" dt="2022-02-14T13:18:40.320" v="332"/>
            <ac:spMkLst>
              <pc:docMk/>
              <pc:sldMasterMk cId="464119836" sldId="2147483704"/>
              <pc:sldLayoutMk cId="1995590594" sldId="2147483706"/>
              <ac:spMk id="27" creationId="{00000000-0000-0000-0000-000000000000}"/>
            </ac:spMkLst>
          </pc:spChg>
          <pc:spChg chg="del mod">
            <ac:chgData name="文舟 林" userId="4e6e4a1eb16809bf" providerId="LiveId" clId="{93A50DE8-C2AF-4612-9ECE-D05530C1F222}" dt="2022-02-14T13:18:46.861" v="334"/>
            <ac:spMkLst>
              <pc:docMk/>
              <pc:sldMasterMk cId="464119836" sldId="2147483704"/>
              <pc:sldLayoutMk cId="1995590594" sldId="2147483706"/>
              <ac:spMk id="28" creationId="{00000000-0000-0000-0000-000000000000}"/>
            </ac:spMkLst>
          </pc:spChg>
        </pc:sldLayoutChg>
      </pc:sldMasterChg>
    </pc:docChg>
  </pc:docChgLst>
  <pc:docChgLst>
    <pc:chgData name="文舟 林" userId="4e6e4a1eb16809bf" providerId="LiveId" clId="{4FA7F8FB-97F9-4064-BAAC-607B6F71EF5F}"/>
    <pc:docChg chg="undo redo custSel modSld">
      <pc:chgData name="文舟 林" userId="4e6e4a1eb16809bf" providerId="LiveId" clId="{4FA7F8FB-97F9-4064-BAAC-607B6F71EF5F}" dt="2022-03-11T05:56:54.548" v="455"/>
      <pc:docMkLst>
        <pc:docMk/>
      </pc:docMkLst>
      <pc:sldChg chg="modSp mod">
        <pc:chgData name="文舟 林" userId="4e6e4a1eb16809bf" providerId="LiveId" clId="{4FA7F8FB-97F9-4064-BAAC-607B6F71EF5F}" dt="2022-03-11T03:57:00.319" v="416" actId="20577"/>
        <pc:sldMkLst>
          <pc:docMk/>
          <pc:sldMk cId="328121750" sldId="256"/>
        </pc:sldMkLst>
        <pc:spChg chg="mod">
          <ac:chgData name="文舟 林" userId="4e6e4a1eb16809bf" providerId="LiveId" clId="{4FA7F8FB-97F9-4064-BAAC-607B6F71EF5F}" dt="2022-03-11T03:57:00.319" v="416" actId="20577"/>
          <ac:spMkLst>
            <pc:docMk/>
            <pc:sldMk cId="328121750" sldId="256"/>
            <ac:spMk id="3" creationId="{00000000-0000-0000-0000-000000000000}"/>
          </ac:spMkLst>
        </pc:spChg>
      </pc:sldChg>
      <pc:sldChg chg="modSp mod">
        <pc:chgData name="文舟 林" userId="4e6e4a1eb16809bf" providerId="LiveId" clId="{4FA7F8FB-97F9-4064-BAAC-607B6F71EF5F}" dt="2022-03-11T03:31:54.762" v="209" actId="6549"/>
        <pc:sldMkLst>
          <pc:docMk/>
          <pc:sldMk cId="1053205087" sldId="297"/>
        </pc:sldMkLst>
        <pc:spChg chg="mod">
          <ac:chgData name="文舟 林" userId="4e6e4a1eb16809bf" providerId="LiveId" clId="{4FA7F8FB-97F9-4064-BAAC-607B6F71EF5F}" dt="2022-03-11T03:31:54.762" v="209" actId="6549"/>
          <ac:spMkLst>
            <pc:docMk/>
            <pc:sldMk cId="1053205087" sldId="297"/>
            <ac:spMk id="3" creationId="{00000000-0000-0000-0000-000000000000}"/>
          </ac:spMkLst>
        </pc:spChg>
      </pc:sldChg>
      <pc:sldChg chg="modSp mod">
        <pc:chgData name="文舟 林" userId="4e6e4a1eb16809bf" providerId="LiveId" clId="{4FA7F8FB-97F9-4064-BAAC-607B6F71EF5F}" dt="2022-03-11T05:32:29.405" v="439"/>
        <pc:sldMkLst>
          <pc:docMk/>
          <pc:sldMk cId="3736010451" sldId="569"/>
        </pc:sldMkLst>
        <pc:spChg chg="mod">
          <ac:chgData name="文舟 林" userId="4e6e4a1eb16809bf" providerId="LiveId" clId="{4FA7F8FB-97F9-4064-BAAC-607B6F71EF5F}" dt="2022-03-11T04:05:29.056" v="424"/>
          <ac:spMkLst>
            <pc:docMk/>
            <pc:sldMk cId="3736010451" sldId="569"/>
            <ac:spMk id="2" creationId="{00000000-0000-0000-0000-000000000000}"/>
          </ac:spMkLst>
        </pc:spChg>
        <pc:spChg chg="mod">
          <ac:chgData name="文舟 林" userId="4e6e4a1eb16809bf" providerId="LiveId" clId="{4FA7F8FB-97F9-4064-BAAC-607B6F71EF5F}" dt="2022-03-11T05:32:29.405" v="439"/>
          <ac:spMkLst>
            <pc:docMk/>
            <pc:sldMk cId="3736010451" sldId="569"/>
            <ac:spMk id="3" creationId="{00000000-0000-0000-0000-000000000000}"/>
          </ac:spMkLst>
        </pc:spChg>
      </pc:sldChg>
      <pc:sldChg chg="modSp">
        <pc:chgData name="文舟 林" userId="4e6e4a1eb16809bf" providerId="LiveId" clId="{4FA7F8FB-97F9-4064-BAAC-607B6F71EF5F}" dt="2022-03-11T05:34:17.626" v="442"/>
        <pc:sldMkLst>
          <pc:docMk/>
          <pc:sldMk cId="1962651862" sldId="571"/>
        </pc:sldMkLst>
        <pc:spChg chg="mod">
          <ac:chgData name="文舟 林" userId="4e6e4a1eb16809bf" providerId="LiveId" clId="{4FA7F8FB-97F9-4064-BAAC-607B6F71EF5F}" dt="2022-03-11T05:34:17.626" v="442"/>
          <ac:spMkLst>
            <pc:docMk/>
            <pc:sldMk cId="1962651862" sldId="571"/>
            <ac:spMk id="3" creationId="{00000000-0000-0000-0000-000000000000}"/>
          </ac:spMkLst>
        </pc:spChg>
      </pc:sldChg>
      <pc:sldChg chg="modSp">
        <pc:chgData name="文舟 林" userId="4e6e4a1eb16809bf" providerId="LiveId" clId="{4FA7F8FB-97F9-4064-BAAC-607B6F71EF5F}" dt="2022-03-11T05:42:28.708" v="448"/>
        <pc:sldMkLst>
          <pc:docMk/>
          <pc:sldMk cId="2068534064" sldId="572"/>
        </pc:sldMkLst>
        <pc:spChg chg="mod">
          <ac:chgData name="文舟 林" userId="4e6e4a1eb16809bf" providerId="LiveId" clId="{4FA7F8FB-97F9-4064-BAAC-607B6F71EF5F}" dt="2022-03-11T05:42:28.708" v="448"/>
          <ac:spMkLst>
            <pc:docMk/>
            <pc:sldMk cId="2068534064" sldId="572"/>
            <ac:spMk id="3" creationId="{00000000-0000-0000-0000-000000000000}"/>
          </ac:spMkLst>
        </pc:spChg>
      </pc:sldChg>
      <pc:sldChg chg="modSp">
        <pc:chgData name="文舟 林" userId="4e6e4a1eb16809bf" providerId="LiveId" clId="{4FA7F8FB-97F9-4064-BAAC-607B6F71EF5F}" dt="2022-03-11T05:33:23.614" v="441"/>
        <pc:sldMkLst>
          <pc:docMk/>
          <pc:sldMk cId="803041965" sldId="661"/>
        </pc:sldMkLst>
        <pc:spChg chg="mod">
          <ac:chgData name="文舟 林" userId="4e6e4a1eb16809bf" providerId="LiveId" clId="{4FA7F8FB-97F9-4064-BAAC-607B6F71EF5F}" dt="2022-03-11T05:33:23.614" v="441"/>
          <ac:spMkLst>
            <pc:docMk/>
            <pc:sldMk cId="803041965" sldId="661"/>
            <ac:spMk id="3" creationId="{00000000-0000-0000-0000-000000000000}"/>
          </ac:spMkLst>
        </pc:spChg>
      </pc:sldChg>
      <pc:sldChg chg="modSp mod">
        <pc:chgData name="文舟 林" userId="4e6e4a1eb16809bf" providerId="LiveId" clId="{4FA7F8FB-97F9-4064-BAAC-607B6F71EF5F}" dt="2022-03-11T05:56:54.548" v="455"/>
        <pc:sldMkLst>
          <pc:docMk/>
          <pc:sldMk cId="264988641" sldId="706"/>
        </pc:sldMkLst>
        <pc:spChg chg="mod">
          <ac:chgData name="文舟 林" userId="4e6e4a1eb16809bf" providerId="LiveId" clId="{4FA7F8FB-97F9-4064-BAAC-607B6F71EF5F}" dt="2022-03-11T04:02:51.738" v="420"/>
          <ac:spMkLst>
            <pc:docMk/>
            <pc:sldMk cId="264988641" sldId="706"/>
            <ac:spMk id="2" creationId="{316CD8AC-D38F-4942-B198-293B572744FD}"/>
          </ac:spMkLst>
        </pc:spChg>
        <pc:spChg chg="mod">
          <ac:chgData name="文舟 林" userId="4e6e4a1eb16809bf" providerId="LiveId" clId="{4FA7F8FB-97F9-4064-BAAC-607B6F71EF5F}" dt="2022-03-11T05:56:54.548" v="455"/>
          <ac:spMkLst>
            <pc:docMk/>
            <pc:sldMk cId="264988641" sldId="706"/>
            <ac:spMk id="3" creationId="{A8E8FAFB-3D54-4B77-8198-DF5EE288CC2E}"/>
          </ac:spMkLst>
        </pc:spChg>
      </pc:sldChg>
      <pc:sldChg chg="modSp">
        <pc:chgData name="文舟 林" userId="4e6e4a1eb16809bf" providerId="LiveId" clId="{4FA7F8FB-97F9-4064-BAAC-607B6F71EF5F}" dt="2022-03-11T05:12:56.728" v="427"/>
        <pc:sldMkLst>
          <pc:docMk/>
          <pc:sldMk cId="2492530442" sldId="708"/>
        </pc:sldMkLst>
        <pc:spChg chg="mod">
          <ac:chgData name="文舟 林" userId="4e6e4a1eb16809bf" providerId="LiveId" clId="{4FA7F8FB-97F9-4064-BAAC-607B6F71EF5F}" dt="2022-03-11T05:12:56.728" v="427"/>
          <ac:spMkLst>
            <pc:docMk/>
            <pc:sldMk cId="2492530442" sldId="708"/>
            <ac:spMk id="3" creationId="{03B3CFE3-E81D-40F6-B431-30CD42B52F4A}"/>
          </ac:spMkLst>
        </pc:spChg>
      </pc:sldChg>
      <pc:sldChg chg="modSp">
        <pc:chgData name="文舟 林" userId="4e6e4a1eb16809bf" providerId="LiveId" clId="{4FA7F8FB-97F9-4064-BAAC-607B6F71EF5F}" dt="2022-03-11T05:23:33.324" v="430"/>
        <pc:sldMkLst>
          <pc:docMk/>
          <pc:sldMk cId="947022349" sldId="710"/>
        </pc:sldMkLst>
        <pc:spChg chg="mod">
          <ac:chgData name="文舟 林" userId="4e6e4a1eb16809bf" providerId="LiveId" clId="{4FA7F8FB-97F9-4064-BAAC-607B6F71EF5F}" dt="2022-03-11T05:23:33.324" v="430"/>
          <ac:spMkLst>
            <pc:docMk/>
            <pc:sldMk cId="947022349" sldId="710"/>
            <ac:spMk id="3" creationId="{6CEBF9F5-ADF6-466D-AA76-CC85CAE03719}"/>
          </ac:spMkLst>
        </pc:spChg>
      </pc:sldChg>
      <pc:sldChg chg="modSp">
        <pc:chgData name="文舟 林" userId="4e6e4a1eb16809bf" providerId="LiveId" clId="{4FA7F8FB-97F9-4064-BAAC-607B6F71EF5F}" dt="2022-03-11T05:25:16.541" v="432"/>
        <pc:sldMkLst>
          <pc:docMk/>
          <pc:sldMk cId="4177950491" sldId="711"/>
        </pc:sldMkLst>
        <pc:spChg chg="mod">
          <ac:chgData name="文舟 林" userId="4e6e4a1eb16809bf" providerId="LiveId" clId="{4FA7F8FB-97F9-4064-BAAC-607B6F71EF5F}" dt="2022-03-11T05:25:16.541" v="432"/>
          <ac:spMkLst>
            <pc:docMk/>
            <pc:sldMk cId="4177950491" sldId="711"/>
            <ac:spMk id="3" creationId="{C01984AA-B9CF-464F-BF6E-C75E6261E673}"/>
          </ac:spMkLst>
        </pc:spChg>
      </pc:sldChg>
      <pc:sldChg chg="modSp mod">
        <pc:chgData name="文舟 林" userId="4e6e4a1eb16809bf" providerId="LiveId" clId="{4FA7F8FB-97F9-4064-BAAC-607B6F71EF5F}" dt="2022-03-11T03:53:28.415" v="414"/>
        <pc:sldMkLst>
          <pc:docMk/>
          <pc:sldMk cId="39603232" sldId="731"/>
        </pc:sldMkLst>
        <pc:spChg chg="mod">
          <ac:chgData name="文舟 林" userId="4e6e4a1eb16809bf" providerId="LiveId" clId="{4FA7F8FB-97F9-4064-BAAC-607B6F71EF5F}" dt="2022-03-11T03:53:28.415" v="414"/>
          <ac:spMkLst>
            <pc:docMk/>
            <pc:sldMk cId="39603232" sldId="731"/>
            <ac:spMk id="2" creationId="{D8A1CB44-383E-4E42-B4FD-0B6961846140}"/>
          </ac:spMkLst>
        </pc:spChg>
        <pc:spChg chg="mod">
          <ac:chgData name="文舟 林" userId="4e6e4a1eb16809bf" providerId="LiveId" clId="{4FA7F8FB-97F9-4064-BAAC-607B6F71EF5F}" dt="2022-03-11T03:44:39.995" v="292" actId="1076"/>
          <ac:spMkLst>
            <pc:docMk/>
            <pc:sldMk cId="39603232" sldId="731"/>
            <ac:spMk id="3" creationId="{38539A1D-D918-43E4-A571-B724BA4FB2BE}"/>
          </ac:spMkLst>
        </pc:spChg>
      </pc:sldChg>
    </pc:docChg>
  </pc:docChgLst>
  <pc:docChgLst>
    <pc:chgData name="文舟 林" userId="4e6e4a1eb16809bf" providerId="LiveId" clId="{9F45F915-72E3-40DA-8086-6E8DA9A74B7C}"/>
    <pc:docChg chg="custSel modSld">
      <pc:chgData name="文舟 林" userId="4e6e4a1eb16809bf" providerId="LiveId" clId="{9F45F915-72E3-40DA-8086-6E8DA9A74B7C}" dt="2022-09-16T12:07:51.579" v="31" actId="20577"/>
      <pc:docMkLst>
        <pc:docMk/>
      </pc:docMkLst>
      <pc:sldChg chg="modSp mod">
        <pc:chgData name="文舟 林" userId="4e6e4a1eb16809bf" providerId="LiveId" clId="{9F45F915-72E3-40DA-8086-6E8DA9A74B7C}" dt="2022-09-16T12:07:51.579" v="31" actId="20577"/>
        <pc:sldMkLst>
          <pc:docMk/>
          <pc:sldMk cId="328121750" sldId="256"/>
        </pc:sldMkLst>
        <pc:spChg chg="mod">
          <ac:chgData name="文舟 林" userId="4e6e4a1eb16809bf" providerId="LiveId" clId="{9F45F915-72E3-40DA-8086-6E8DA9A74B7C}" dt="2022-09-16T12:07:51.579" v="31" actId="20577"/>
          <ac:spMkLst>
            <pc:docMk/>
            <pc:sldMk cId="328121750" sldId="256"/>
            <ac:spMk id="3" creationId="{00000000-0000-0000-0000-000000000000}"/>
          </ac:spMkLst>
        </pc:spChg>
      </pc:sldChg>
      <pc:sldChg chg="modSp mod">
        <pc:chgData name="文舟 林" userId="4e6e4a1eb16809bf" providerId="LiveId" clId="{9F45F915-72E3-40DA-8086-6E8DA9A74B7C}" dt="2022-09-16T12:03:21.591" v="2" actId="20577"/>
        <pc:sldMkLst>
          <pc:docMk/>
          <pc:sldMk cId="3162530783" sldId="412"/>
        </pc:sldMkLst>
        <pc:spChg chg="mod">
          <ac:chgData name="文舟 林" userId="4e6e4a1eb16809bf" providerId="LiveId" clId="{9F45F915-72E3-40DA-8086-6E8DA9A74B7C}" dt="2022-09-16T12:03:21.591" v="2" actId="20577"/>
          <ac:spMkLst>
            <pc:docMk/>
            <pc:sldMk cId="3162530783" sldId="412"/>
            <ac:spMk id="3" creationId="{00000000-0000-0000-0000-000000000000}"/>
          </ac:spMkLst>
        </pc:spChg>
      </pc:sldChg>
      <pc:sldChg chg="modSp mod">
        <pc:chgData name="文舟 林" userId="4e6e4a1eb16809bf" providerId="LiveId" clId="{9F45F915-72E3-40DA-8086-6E8DA9A74B7C}" dt="2022-09-16T12:05:11.660" v="29" actId="27636"/>
        <pc:sldMkLst>
          <pc:docMk/>
          <pc:sldMk cId="39603232" sldId="731"/>
        </pc:sldMkLst>
        <pc:spChg chg="mod">
          <ac:chgData name="文舟 林" userId="4e6e4a1eb16809bf" providerId="LiveId" clId="{9F45F915-72E3-40DA-8086-6E8DA9A74B7C}" dt="2022-09-16T12:05:11.660" v="29" actId="27636"/>
          <ac:spMkLst>
            <pc:docMk/>
            <pc:sldMk cId="39603232" sldId="731"/>
            <ac:spMk id="2" creationId="{D8A1CB44-383E-4E42-B4FD-0B69618461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83FEE-3B46-482E-9A72-DE1F590971EE}" type="doc">
      <dgm:prSet loTypeId="urn:microsoft.com/office/officeart/2005/8/layout/pyramid1" loCatId="pyramid" qsTypeId="urn:microsoft.com/office/officeart/2005/8/quickstyle/simple1" qsCatId="simple" csTypeId="urn:microsoft.com/office/officeart/2005/8/colors/accent1_2" csCatId="accent1" phldr="1"/>
      <dgm:spPr/>
    </dgm:pt>
    <dgm:pt modelId="{BD80FDEF-DA96-4FF2-8EAC-A5BDF5D373BD}">
      <dgm:prSet phldrT="[文字]"/>
      <dgm:spPr/>
      <dgm:t>
        <a:bodyPr/>
        <a:lstStyle/>
        <a:p>
          <a:r>
            <a:rPr lang="zh-TW" dirty="0"/>
            <a:t>最高行政法院</a:t>
          </a:r>
          <a:endParaRPr lang="zh-TW" altLang="en-US" dirty="0"/>
        </a:p>
      </dgm:t>
    </dgm:pt>
    <dgm:pt modelId="{FFA6C0D4-D98D-449A-9C30-7B73D6E70C2E}" type="parTrans" cxnId="{B5C184AC-DA50-49C3-AEA3-F758C00C37AD}">
      <dgm:prSet/>
      <dgm:spPr/>
      <dgm:t>
        <a:bodyPr/>
        <a:lstStyle/>
        <a:p>
          <a:endParaRPr lang="zh-TW" altLang="en-US"/>
        </a:p>
      </dgm:t>
    </dgm:pt>
    <dgm:pt modelId="{67AC5CD7-1506-4876-87C1-E76015D9E46A}" type="sibTrans" cxnId="{B5C184AC-DA50-49C3-AEA3-F758C00C37AD}">
      <dgm:prSet/>
      <dgm:spPr/>
      <dgm:t>
        <a:bodyPr/>
        <a:lstStyle/>
        <a:p>
          <a:endParaRPr lang="zh-TW" altLang="en-US"/>
        </a:p>
      </dgm:t>
    </dgm:pt>
    <dgm:pt modelId="{B13C51FB-C1C6-4898-926F-28ADAB3F234D}">
      <dgm:prSet phldrT="[文字]"/>
      <dgm:spPr/>
      <dgm:t>
        <a:bodyPr/>
        <a:lstStyle/>
        <a:p>
          <a:r>
            <a:rPr lang="zh-TW" dirty="0"/>
            <a:t>不含關務的比例大約在</a:t>
          </a:r>
          <a:r>
            <a:rPr lang="en-US" dirty="0"/>
            <a:t>38.77%</a:t>
          </a:r>
          <a:r>
            <a:rPr lang="zh-TW" dirty="0"/>
            <a:t>至</a:t>
          </a:r>
          <a:r>
            <a:rPr lang="en-US" dirty="0"/>
            <a:t>50.06%</a:t>
          </a:r>
          <a:r>
            <a:rPr lang="zh-TW" dirty="0"/>
            <a:t>間</a:t>
          </a:r>
          <a:endParaRPr lang="zh-TW" altLang="en-US" dirty="0"/>
        </a:p>
      </dgm:t>
    </dgm:pt>
    <dgm:pt modelId="{8AABBD1C-B3E9-46A7-A215-023C6AC95AF2}" type="parTrans" cxnId="{04FA84A5-3FA5-4158-B32E-702B9644099B}">
      <dgm:prSet/>
      <dgm:spPr/>
      <dgm:t>
        <a:bodyPr/>
        <a:lstStyle/>
        <a:p>
          <a:endParaRPr lang="zh-TW" altLang="en-US"/>
        </a:p>
      </dgm:t>
    </dgm:pt>
    <dgm:pt modelId="{65CBD977-50E2-4FF3-B467-7C98251228DC}" type="sibTrans" cxnId="{04FA84A5-3FA5-4158-B32E-702B9644099B}">
      <dgm:prSet/>
      <dgm:spPr/>
      <dgm:t>
        <a:bodyPr/>
        <a:lstStyle/>
        <a:p>
          <a:endParaRPr lang="zh-TW" altLang="en-US"/>
        </a:p>
      </dgm:t>
    </dgm:pt>
    <dgm:pt modelId="{A1D056C5-F84B-46E0-91EC-DF276C5E956E}">
      <dgm:prSet phldrT="[文字]"/>
      <dgm:spPr/>
      <dgm:t>
        <a:bodyPr/>
        <a:lstStyle/>
        <a:p>
          <a:r>
            <a:rPr lang="zh-TW" dirty="0"/>
            <a:t>高等行政法院</a:t>
          </a:r>
          <a:endParaRPr lang="zh-TW" altLang="en-US" dirty="0"/>
        </a:p>
      </dgm:t>
    </dgm:pt>
    <dgm:pt modelId="{82D17009-BE52-4782-AC33-D1E4F798F393}" type="parTrans" cxnId="{A5144B12-6EA1-4010-9C87-B217E4D2588A}">
      <dgm:prSet/>
      <dgm:spPr/>
      <dgm:t>
        <a:bodyPr/>
        <a:lstStyle/>
        <a:p>
          <a:endParaRPr lang="zh-TW" altLang="en-US"/>
        </a:p>
      </dgm:t>
    </dgm:pt>
    <dgm:pt modelId="{44C8616D-E850-4BD3-9430-3389192EA9AC}" type="sibTrans" cxnId="{A5144B12-6EA1-4010-9C87-B217E4D2588A}">
      <dgm:prSet/>
      <dgm:spPr/>
      <dgm:t>
        <a:bodyPr/>
        <a:lstStyle/>
        <a:p>
          <a:endParaRPr lang="zh-TW" altLang="en-US"/>
        </a:p>
      </dgm:t>
    </dgm:pt>
    <dgm:pt modelId="{EFE2D7EF-CA4C-4378-9F79-9A485140FA1B}">
      <dgm:prSet phldrT="[文字]"/>
      <dgm:spPr/>
      <dgm:t>
        <a:bodyPr/>
        <a:lstStyle/>
        <a:p>
          <a:r>
            <a:rPr lang="zh-TW" dirty="0"/>
            <a:t>不含關務的比例大約在</a:t>
          </a:r>
          <a:r>
            <a:rPr lang="en-US" dirty="0"/>
            <a:t>31.07%</a:t>
          </a:r>
          <a:r>
            <a:rPr lang="zh-TW" dirty="0"/>
            <a:t>至</a:t>
          </a:r>
          <a:r>
            <a:rPr lang="en-US" dirty="0"/>
            <a:t>37.93%</a:t>
          </a:r>
          <a:r>
            <a:rPr lang="zh-TW" dirty="0"/>
            <a:t>間</a:t>
          </a:r>
          <a:endParaRPr lang="zh-TW" altLang="en-US" dirty="0"/>
        </a:p>
      </dgm:t>
    </dgm:pt>
    <dgm:pt modelId="{80A93089-08DA-48CB-A617-86FBC377C056}" type="parTrans" cxnId="{3357EBC4-679E-4BBB-8F68-6A5D9B4B0BFE}">
      <dgm:prSet/>
      <dgm:spPr/>
      <dgm:t>
        <a:bodyPr/>
        <a:lstStyle/>
        <a:p>
          <a:endParaRPr lang="zh-TW" altLang="en-US"/>
        </a:p>
      </dgm:t>
    </dgm:pt>
    <dgm:pt modelId="{BED9158D-CB23-4ADC-9F21-2AC645F6B9B3}" type="sibTrans" cxnId="{3357EBC4-679E-4BBB-8F68-6A5D9B4B0BFE}">
      <dgm:prSet/>
      <dgm:spPr/>
      <dgm:t>
        <a:bodyPr/>
        <a:lstStyle/>
        <a:p>
          <a:endParaRPr lang="zh-TW" altLang="en-US"/>
        </a:p>
      </dgm:t>
    </dgm:pt>
    <dgm:pt modelId="{9F620F08-40D0-4DAA-B4B5-C8D90F7B46D5}">
      <dgm:prSet phldrT="[文字]"/>
      <dgm:spPr/>
      <dgm:t>
        <a:bodyPr/>
        <a:lstStyle/>
        <a:p>
          <a:r>
            <a:rPr lang="zh-TW" dirty="0"/>
            <a:t>含關務的比例大約在</a:t>
          </a:r>
          <a:r>
            <a:rPr lang="en-US" dirty="0"/>
            <a:t>33.22%</a:t>
          </a:r>
          <a:r>
            <a:rPr lang="zh-TW" dirty="0"/>
            <a:t>至</a:t>
          </a:r>
          <a:r>
            <a:rPr lang="en-US" dirty="0"/>
            <a:t>41.87%</a:t>
          </a:r>
          <a:r>
            <a:rPr lang="zh-TW" dirty="0"/>
            <a:t>間</a:t>
          </a:r>
          <a:endParaRPr lang="zh-TW" altLang="en-US" dirty="0"/>
        </a:p>
      </dgm:t>
    </dgm:pt>
    <dgm:pt modelId="{A59BF558-6FD5-44AE-9928-1E58B0C4D355}" type="parTrans" cxnId="{195ADD62-A8C6-407B-ADFF-B9CCCD8C8681}">
      <dgm:prSet/>
      <dgm:spPr/>
      <dgm:t>
        <a:bodyPr/>
        <a:lstStyle/>
        <a:p>
          <a:endParaRPr lang="zh-TW" altLang="en-US"/>
        </a:p>
      </dgm:t>
    </dgm:pt>
    <dgm:pt modelId="{F859E9CD-2637-4A80-8149-C8F291394177}" type="sibTrans" cxnId="{195ADD62-A8C6-407B-ADFF-B9CCCD8C8681}">
      <dgm:prSet/>
      <dgm:spPr/>
      <dgm:t>
        <a:bodyPr/>
        <a:lstStyle/>
        <a:p>
          <a:endParaRPr lang="zh-TW" altLang="en-US"/>
        </a:p>
      </dgm:t>
    </dgm:pt>
    <dgm:pt modelId="{96F6B2C1-E607-418A-BE98-D1C7DCF99A3B}">
      <dgm:prSet phldrT="[文字]"/>
      <dgm:spPr/>
      <dgm:t>
        <a:bodyPr/>
        <a:lstStyle/>
        <a:p>
          <a:r>
            <a:rPr lang="zh-TW" dirty="0"/>
            <a:t>含關務的比例大約在</a:t>
          </a:r>
          <a:r>
            <a:rPr lang="en-US" dirty="0"/>
            <a:t>41.1%</a:t>
          </a:r>
          <a:r>
            <a:rPr lang="zh-TW" dirty="0"/>
            <a:t>至</a:t>
          </a:r>
          <a:r>
            <a:rPr lang="en-US" dirty="0"/>
            <a:t>52.4%</a:t>
          </a:r>
          <a:r>
            <a:rPr lang="zh-TW" dirty="0"/>
            <a:t>間</a:t>
          </a:r>
          <a:endParaRPr lang="zh-TW" altLang="en-US" dirty="0"/>
        </a:p>
      </dgm:t>
    </dgm:pt>
    <dgm:pt modelId="{594BE975-4D54-4691-8000-8AF2F4D0F0A3}" type="parTrans" cxnId="{59F5BCC5-6AFC-4F93-8830-50BC27F7D4D9}">
      <dgm:prSet/>
      <dgm:spPr/>
      <dgm:t>
        <a:bodyPr/>
        <a:lstStyle/>
        <a:p>
          <a:endParaRPr lang="zh-TW" altLang="en-US"/>
        </a:p>
      </dgm:t>
    </dgm:pt>
    <dgm:pt modelId="{409BE803-7A28-4C58-BE51-47928F4372DD}" type="sibTrans" cxnId="{59F5BCC5-6AFC-4F93-8830-50BC27F7D4D9}">
      <dgm:prSet/>
      <dgm:spPr/>
      <dgm:t>
        <a:bodyPr/>
        <a:lstStyle/>
        <a:p>
          <a:endParaRPr lang="zh-TW" altLang="en-US"/>
        </a:p>
      </dgm:t>
    </dgm:pt>
    <dgm:pt modelId="{69FA64CF-6B76-440E-B6A3-CC2E1DE0B3BA}">
      <dgm:prSet phldrT="[文字]"/>
      <dgm:spPr/>
      <dgm:t>
        <a:bodyPr/>
        <a:lstStyle/>
        <a:p>
          <a:endParaRPr lang="zh-TW" altLang="en-US" dirty="0"/>
        </a:p>
      </dgm:t>
    </dgm:pt>
    <dgm:pt modelId="{67759A5B-2EB7-4F67-971C-4062F7D19FD0}" type="parTrans" cxnId="{3A3518C2-AA3A-4CF5-91E7-E26227AC309D}">
      <dgm:prSet/>
      <dgm:spPr/>
      <dgm:t>
        <a:bodyPr/>
        <a:lstStyle/>
        <a:p>
          <a:endParaRPr lang="zh-TW" altLang="en-US"/>
        </a:p>
      </dgm:t>
    </dgm:pt>
    <dgm:pt modelId="{7280D890-B236-414F-BCC6-3D67CC61F1AA}" type="sibTrans" cxnId="{3A3518C2-AA3A-4CF5-91E7-E26227AC309D}">
      <dgm:prSet/>
      <dgm:spPr/>
      <dgm:t>
        <a:bodyPr/>
        <a:lstStyle/>
        <a:p>
          <a:endParaRPr lang="zh-TW" altLang="en-US"/>
        </a:p>
      </dgm:t>
    </dgm:pt>
    <dgm:pt modelId="{48E1C6E5-6D46-4A83-BBA5-EC6DFBEAAF55}" type="pres">
      <dgm:prSet presAssocID="{DAB83FEE-3B46-482E-9A72-DE1F590971EE}" presName="Name0" presStyleCnt="0">
        <dgm:presLayoutVars>
          <dgm:dir/>
          <dgm:animLvl val="lvl"/>
          <dgm:resizeHandles val="exact"/>
        </dgm:presLayoutVars>
      </dgm:prSet>
      <dgm:spPr/>
    </dgm:pt>
    <dgm:pt modelId="{C69560DD-28F9-4F85-9384-6F856611C4B7}" type="pres">
      <dgm:prSet presAssocID="{BD80FDEF-DA96-4FF2-8EAC-A5BDF5D373BD}" presName="Name8" presStyleCnt="0"/>
      <dgm:spPr/>
    </dgm:pt>
    <dgm:pt modelId="{A7749A4B-59BF-4A6A-9AC9-B4D1277E5B85}" type="pres">
      <dgm:prSet presAssocID="{BD80FDEF-DA96-4FF2-8EAC-A5BDF5D373BD}" presName="acctBkgd" presStyleLbl="alignAcc1" presStyleIdx="0" presStyleCnt="2"/>
      <dgm:spPr/>
    </dgm:pt>
    <dgm:pt modelId="{3A29A92C-91EB-44D0-9DEC-C3AB289410E1}" type="pres">
      <dgm:prSet presAssocID="{BD80FDEF-DA96-4FF2-8EAC-A5BDF5D373BD}" presName="acctTx" presStyleLbl="alignAcc1" presStyleIdx="0" presStyleCnt="2">
        <dgm:presLayoutVars>
          <dgm:bulletEnabled val="1"/>
        </dgm:presLayoutVars>
      </dgm:prSet>
      <dgm:spPr/>
    </dgm:pt>
    <dgm:pt modelId="{1FC49C5D-110A-4FED-8D28-355F06292498}" type="pres">
      <dgm:prSet presAssocID="{BD80FDEF-DA96-4FF2-8EAC-A5BDF5D373BD}" presName="level" presStyleLbl="node1" presStyleIdx="0" presStyleCnt="2">
        <dgm:presLayoutVars>
          <dgm:chMax val="1"/>
          <dgm:bulletEnabled val="1"/>
        </dgm:presLayoutVars>
      </dgm:prSet>
      <dgm:spPr/>
    </dgm:pt>
    <dgm:pt modelId="{8E9A2AB2-7921-408B-967B-0F0588AD62B3}" type="pres">
      <dgm:prSet presAssocID="{BD80FDEF-DA96-4FF2-8EAC-A5BDF5D373BD}" presName="levelTx" presStyleLbl="revTx" presStyleIdx="0" presStyleCnt="0">
        <dgm:presLayoutVars>
          <dgm:chMax val="1"/>
          <dgm:bulletEnabled val="1"/>
        </dgm:presLayoutVars>
      </dgm:prSet>
      <dgm:spPr/>
    </dgm:pt>
    <dgm:pt modelId="{DEDE99C1-3265-4C0C-AB10-399AA4663FCB}" type="pres">
      <dgm:prSet presAssocID="{A1D056C5-F84B-46E0-91EC-DF276C5E956E}" presName="Name8" presStyleCnt="0"/>
      <dgm:spPr/>
    </dgm:pt>
    <dgm:pt modelId="{8DD81E75-19C4-40C3-98D0-927B4DE69098}" type="pres">
      <dgm:prSet presAssocID="{A1D056C5-F84B-46E0-91EC-DF276C5E956E}" presName="acctBkgd" presStyleLbl="alignAcc1" presStyleIdx="1" presStyleCnt="2"/>
      <dgm:spPr/>
    </dgm:pt>
    <dgm:pt modelId="{BF72D411-F551-4364-850D-60A008039FAC}" type="pres">
      <dgm:prSet presAssocID="{A1D056C5-F84B-46E0-91EC-DF276C5E956E}" presName="acctTx" presStyleLbl="alignAcc1" presStyleIdx="1" presStyleCnt="2">
        <dgm:presLayoutVars>
          <dgm:bulletEnabled val="1"/>
        </dgm:presLayoutVars>
      </dgm:prSet>
      <dgm:spPr/>
    </dgm:pt>
    <dgm:pt modelId="{83153E40-7786-4DCC-B349-354BA48271DE}" type="pres">
      <dgm:prSet presAssocID="{A1D056C5-F84B-46E0-91EC-DF276C5E956E}" presName="level" presStyleLbl="node1" presStyleIdx="1" presStyleCnt="2">
        <dgm:presLayoutVars>
          <dgm:chMax val="1"/>
          <dgm:bulletEnabled val="1"/>
        </dgm:presLayoutVars>
      </dgm:prSet>
      <dgm:spPr/>
    </dgm:pt>
    <dgm:pt modelId="{264A1EE0-93DA-420E-83BD-A6AFE9E85D33}" type="pres">
      <dgm:prSet presAssocID="{A1D056C5-F84B-46E0-91EC-DF276C5E956E}" presName="levelTx" presStyleLbl="revTx" presStyleIdx="0" presStyleCnt="0">
        <dgm:presLayoutVars>
          <dgm:chMax val="1"/>
          <dgm:bulletEnabled val="1"/>
        </dgm:presLayoutVars>
      </dgm:prSet>
      <dgm:spPr/>
    </dgm:pt>
  </dgm:ptLst>
  <dgm:cxnLst>
    <dgm:cxn modelId="{12711509-7B8A-4948-B973-9E29C3EB688A}" type="presOf" srcId="{B13C51FB-C1C6-4898-926F-28ADAB3F234D}" destId="{3A29A92C-91EB-44D0-9DEC-C3AB289410E1}" srcOrd="1" destOrd="0" presId="urn:microsoft.com/office/officeart/2005/8/layout/pyramid1"/>
    <dgm:cxn modelId="{140CCC11-99F5-4302-ADFF-B232535F2848}" type="presOf" srcId="{EFE2D7EF-CA4C-4378-9F79-9A485140FA1B}" destId="{8DD81E75-19C4-40C3-98D0-927B4DE69098}" srcOrd="0" destOrd="0" presId="urn:microsoft.com/office/officeart/2005/8/layout/pyramid1"/>
    <dgm:cxn modelId="{A5144B12-6EA1-4010-9C87-B217E4D2588A}" srcId="{DAB83FEE-3B46-482E-9A72-DE1F590971EE}" destId="{A1D056C5-F84B-46E0-91EC-DF276C5E956E}" srcOrd="1" destOrd="0" parTransId="{82D17009-BE52-4782-AC33-D1E4F798F393}" sibTransId="{44C8616D-E850-4BD3-9430-3389192EA9AC}"/>
    <dgm:cxn modelId="{E95BAF28-8032-447F-8E09-ACA06AC259E3}" type="presOf" srcId="{A1D056C5-F84B-46E0-91EC-DF276C5E956E}" destId="{264A1EE0-93DA-420E-83BD-A6AFE9E85D33}" srcOrd="1" destOrd="0" presId="urn:microsoft.com/office/officeart/2005/8/layout/pyramid1"/>
    <dgm:cxn modelId="{05322C30-7872-4A4C-B5F3-1A338215742B}" type="presOf" srcId="{A1D056C5-F84B-46E0-91EC-DF276C5E956E}" destId="{83153E40-7786-4DCC-B349-354BA48271DE}" srcOrd="0" destOrd="0" presId="urn:microsoft.com/office/officeart/2005/8/layout/pyramid1"/>
    <dgm:cxn modelId="{7BC1155C-99A1-4021-8C1C-C91630F9CA02}" type="presOf" srcId="{9F620F08-40D0-4DAA-B4B5-C8D90F7B46D5}" destId="{8DD81E75-19C4-40C3-98D0-927B4DE69098}" srcOrd="0" destOrd="1" presId="urn:microsoft.com/office/officeart/2005/8/layout/pyramid1"/>
    <dgm:cxn modelId="{35D0E45C-6CB8-459C-A51B-6DC20EE87656}" type="presOf" srcId="{B13C51FB-C1C6-4898-926F-28ADAB3F234D}" destId="{A7749A4B-59BF-4A6A-9AC9-B4D1277E5B85}" srcOrd="0" destOrd="0" presId="urn:microsoft.com/office/officeart/2005/8/layout/pyramid1"/>
    <dgm:cxn modelId="{195ADD62-A8C6-407B-ADFF-B9CCCD8C8681}" srcId="{A1D056C5-F84B-46E0-91EC-DF276C5E956E}" destId="{9F620F08-40D0-4DAA-B4B5-C8D90F7B46D5}" srcOrd="1" destOrd="0" parTransId="{A59BF558-6FD5-44AE-9928-1E58B0C4D355}" sibTransId="{F859E9CD-2637-4A80-8149-C8F291394177}"/>
    <dgm:cxn modelId="{93119544-05FB-4804-B63F-8B69E636E3C7}" type="presOf" srcId="{69FA64CF-6B76-440E-B6A3-CC2E1DE0B3BA}" destId="{A7749A4B-59BF-4A6A-9AC9-B4D1277E5B85}" srcOrd="0" destOrd="2" presId="urn:microsoft.com/office/officeart/2005/8/layout/pyramid1"/>
    <dgm:cxn modelId="{534CCC50-68A7-46A1-9FB5-C6B1CF567851}" type="presOf" srcId="{BD80FDEF-DA96-4FF2-8EAC-A5BDF5D373BD}" destId="{8E9A2AB2-7921-408B-967B-0F0588AD62B3}" srcOrd="1" destOrd="0" presId="urn:microsoft.com/office/officeart/2005/8/layout/pyramid1"/>
    <dgm:cxn modelId="{1EBA0C80-6D43-445A-A9EA-211121884C4F}" type="presOf" srcId="{96F6B2C1-E607-418A-BE98-D1C7DCF99A3B}" destId="{3A29A92C-91EB-44D0-9DEC-C3AB289410E1}" srcOrd="1" destOrd="1" presId="urn:microsoft.com/office/officeart/2005/8/layout/pyramid1"/>
    <dgm:cxn modelId="{F11D458E-3575-4A88-B011-A31AA839FA84}" type="presOf" srcId="{96F6B2C1-E607-418A-BE98-D1C7DCF99A3B}" destId="{A7749A4B-59BF-4A6A-9AC9-B4D1277E5B85}" srcOrd="0" destOrd="1" presId="urn:microsoft.com/office/officeart/2005/8/layout/pyramid1"/>
    <dgm:cxn modelId="{8C8EBA8E-8634-466E-A161-FDB5B5D39C45}" type="presOf" srcId="{69FA64CF-6B76-440E-B6A3-CC2E1DE0B3BA}" destId="{3A29A92C-91EB-44D0-9DEC-C3AB289410E1}" srcOrd="1" destOrd="2" presId="urn:microsoft.com/office/officeart/2005/8/layout/pyramid1"/>
    <dgm:cxn modelId="{04FA84A5-3FA5-4158-B32E-702B9644099B}" srcId="{BD80FDEF-DA96-4FF2-8EAC-A5BDF5D373BD}" destId="{B13C51FB-C1C6-4898-926F-28ADAB3F234D}" srcOrd="0" destOrd="0" parTransId="{8AABBD1C-B3E9-46A7-A215-023C6AC95AF2}" sibTransId="{65CBD977-50E2-4FF3-B467-7C98251228DC}"/>
    <dgm:cxn modelId="{B5C184AC-DA50-49C3-AEA3-F758C00C37AD}" srcId="{DAB83FEE-3B46-482E-9A72-DE1F590971EE}" destId="{BD80FDEF-DA96-4FF2-8EAC-A5BDF5D373BD}" srcOrd="0" destOrd="0" parTransId="{FFA6C0D4-D98D-449A-9C30-7B73D6E70C2E}" sibTransId="{67AC5CD7-1506-4876-87C1-E76015D9E46A}"/>
    <dgm:cxn modelId="{8FF3ADBD-8FEC-49CC-B985-0F365EFACC1E}" type="presOf" srcId="{BD80FDEF-DA96-4FF2-8EAC-A5BDF5D373BD}" destId="{1FC49C5D-110A-4FED-8D28-355F06292498}" srcOrd="0" destOrd="0" presId="urn:microsoft.com/office/officeart/2005/8/layout/pyramid1"/>
    <dgm:cxn modelId="{3A3518C2-AA3A-4CF5-91E7-E26227AC309D}" srcId="{BD80FDEF-DA96-4FF2-8EAC-A5BDF5D373BD}" destId="{69FA64CF-6B76-440E-B6A3-CC2E1DE0B3BA}" srcOrd="2" destOrd="0" parTransId="{67759A5B-2EB7-4F67-971C-4062F7D19FD0}" sibTransId="{7280D890-B236-414F-BCC6-3D67CC61F1AA}"/>
    <dgm:cxn modelId="{3357EBC4-679E-4BBB-8F68-6A5D9B4B0BFE}" srcId="{A1D056C5-F84B-46E0-91EC-DF276C5E956E}" destId="{EFE2D7EF-CA4C-4378-9F79-9A485140FA1B}" srcOrd="0" destOrd="0" parTransId="{80A93089-08DA-48CB-A617-86FBC377C056}" sibTransId="{BED9158D-CB23-4ADC-9F21-2AC645F6B9B3}"/>
    <dgm:cxn modelId="{59F5BCC5-6AFC-4F93-8830-50BC27F7D4D9}" srcId="{BD80FDEF-DA96-4FF2-8EAC-A5BDF5D373BD}" destId="{96F6B2C1-E607-418A-BE98-D1C7DCF99A3B}" srcOrd="1" destOrd="0" parTransId="{594BE975-4D54-4691-8000-8AF2F4D0F0A3}" sibTransId="{409BE803-7A28-4C58-BE51-47928F4372DD}"/>
    <dgm:cxn modelId="{6C7751D1-1F3F-4E16-B61E-55A72996EB83}" type="presOf" srcId="{EFE2D7EF-CA4C-4378-9F79-9A485140FA1B}" destId="{BF72D411-F551-4364-850D-60A008039FAC}" srcOrd="1" destOrd="0" presId="urn:microsoft.com/office/officeart/2005/8/layout/pyramid1"/>
    <dgm:cxn modelId="{F35C33ED-AB70-4DC5-975C-C91A65B576ED}" type="presOf" srcId="{9F620F08-40D0-4DAA-B4B5-C8D90F7B46D5}" destId="{BF72D411-F551-4364-850D-60A008039FAC}" srcOrd="1" destOrd="1" presId="urn:microsoft.com/office/officeart/2005/8/layout/pyramid1"/>
    <dgm:cxn modelId="{265636FE-8C46-43F0-A833-2A4D2EF61C0E}" type="presOf" srcId="{DAB83FEE-3B46-482E-9A72-DE1F590971EE}" destId="{48E1C6E5-6D46-4A83-BBA5-EC6DFBEAAF55}" srcOrd="0" destOrd="0" presId="urn:microsoft.com/office/officeart/2005/8/layout/pyramid1"/>
    <dgm:cxn modelId="{99CC4FAC-D50B-4724-90B4-B5F07CCB0FBA}" type="presParOf" srcId="{48E1C6E5-6D46-4A83-BBA5-EC6DFBEAAF55}" destId="{C69560DD-28F9-4F85-9384-6F856611C4B7}" srcOrd="0" destOrd="0" presId="urn:microsoft.com/office/officeart/2005/8/layout/pyramid1"/>
    <dgm:cxn modelId="{D80C5640-F5C9-4FE0-B1F8-5678ED4707EE}" type="presParOf" srcId="{C69560DD-28F9-4F85-9384-6F856611C4B7}" destId="{A7749A4B-59BF-4A6A-9AC9-B4D1277E5B85}" srcOrd="0" destOrd="0" presId="urn:microsoft.com/office/officeart/2005/8/layout/pyramid1"/>
    <dgm:cxn modelId="{124440EE-3142-4A79-BF9C-C77AB2F9C9CA}" type="presParOf" srcId="{C69560DD-28F9-4F85-9384-6F856611C4B7}" destId="{3A29A92C-91EB-44D0-9DEC-C3AB289410E1}" srcOrd="1" destOrd="0" presId="urn:microsoft.com/office/officeart/2005/8/layout/pyramid1"/>
    <dgm:cxn modelId="{5C65C7B7-5E02-4488-9BBC-AAD34604CCED}" type="presParOf" srcId="{C69560DD-28F9-4F85-9384-6F856611C4B7}" destId="{1FC49C5D-110A-4FED-8D28-355F06292498}" srcOrd="2" destOrd="0" presId="urn:microsoft.com/office/officeart/2005/8/layout/pyramid1"/>
    <dgm:cxn modelId="{D7CC9BC6-1909-493F-B961-96556FECDA9E}" type="presParOf" srcId="{C69560DD-28F9-4F85-9384-6F856611C4B7}" destId="{8E9A2AB2-7921-408B-967B-0F0588AD62B3}" srcOrd="3" destOrd="0" presId="urn:microsoft.com/office/officeart/2005/8/layout/pyramid1"/>
    <dgm:cxn modelId="{A1E6D788-D3C9-42B3-8744-531782F28B26}" type="presParOf" srcId="{48E1C6E5-6D46-4A83-BBA5-EC6DFBEAAF55}" destId="{DEDE99C1-3265-4C0C-AB10-399AA4663FCB}" srcOrd="1" destOrd="0" presId="urn:microsoft.com/office/officeart/2005/8/layout/pyramid1"/>
    <dgm:cxn modelId="{2A8673FF-CD85-40DD-B667-EE686EB3BD49}" type="presParOf" srcId="{DEDE99C1-3265-4C0C-AB10-399AA4663FCB}" destId="{8DD81E75-19C4-40C3-98D0-927B4DE69098}" srcOrd="0" destOrd="0" presId="urn:microsoft.com/office/officeart/2005/8/layout/pyramid1"/>
    <dgm:cxn modelId="{966F0B33-FD64-48EF-A3EC-3CA5057EC3F0}" type="presParOf" srcId="{DEDE99C1-3265-4C0C-AB10-399AA4663FCB}" destId="{BF72D411-F551-4364-850D-60A008039FAC}" srcOrd="1" destOrd="0" presId="urn:microsoft.com/office/officeart/2005/8/layout/pyramid1"/>
    <dgm:cxn modelId="{BEAA82C5-8882-4A07-9DA8-FE0BEF1F5F8B}" type="presParOf" srcId="{DEDE99C1-3265-4C0C-AB10-399AA4663FCB}" destId="{83153E40-7786-4DCC-B349-354BA48271DE}" srcOrd="2" destOrd="0" presId="urn:microsoft.com/office/officeart/2005/8/layout/pyramid1"/>
    <dgm:cxn modelId="{5B3D2F4B-C1B5-4562-AA95-5A44173763B4}" type="presParOf" srcId="{DEDE99C1-3265-4C0C-AB10-399AA4663FCB}" destId="{264A1EE0-93DA-420E-83BD-A6AFE9E85D33}"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95F02-C02C-46BB-881B-56812568AB2A}" type="doc">
      <dgm:prSet loTypeId="urn:microsoft.com/office/officeart/2005/8/layout/pyramid1" loCatId="pyramid" qsTypeId="urn:microsoft.com/office/officeart/2005/8/quickstyle/simple1" qsCatId="simple" csTypeId="urn:microsoft.com/office/officeart/2005/8/colors/accent1_2" csCatId="accent1" phldr="1"/>
      <dgm:spPr/>
    </dgm:pt>
    <dgm:pt modelId="{F4C31019-BE59-44D5-9F7B-126BEC66F271}">
      <dgm:prSet phldrT="[文字]"/>
      <dgm:spPr/>
      <dgm:t>
        <a:bodyPr/>
        <a:lstStyle/>
        <a:p>
          <a:r>
            <a:rPr lang="zh-TW" altLang="en-US" dirty="0"/>
            <a:t>高等行政法院</a:t>
          </a:r>
        </a:p>
      </dgm:t>
    </dgm:pt>
    <dgm:pt modelId="{106356A4-4420-4ED8-8EE0-33523DF7CA3F}" type="parTrans" cxnId="{430373B8-6D7C-4982-BD72-C635F5743266}">
      <dgm:prSet/>
      <dgm:spPr/>
      <dgm:t>
        <a:bodyPr/>
        <a:lstStyle/>
        <a:p>
          <a:endParaRPr lang="zh-TW" altLang="en-US"/>
        </a:p>
      </dgm:t>
    </dgm:pt>
    <dgm:pt modelId="{D083E08E-94EA-40D6-B7C8-900AD9FB2DE4}" type="sibTrans" cxnId="{430373B8-6D7C-4982-BD72-C635F5743266}">
      <dgm:prSet/>
      <dgm:spPr/>
      <dgm:t>
        <a:bodyPr/>
        <a:lstStyle/>
        <a:p>
          <a:endParaRPr lang="zh-TW" altLang="en-US"/>
        </a:p>
      </dgm:t>
    </dgm:pt>
    <dgm:pt modelId="{455ACB71-38A8-4D12-B103-D6D7671EA5AE}">
      <dgm:prSet phldrT="[文字]"/>
      <dgm:spPr/>
      <dgm:t>
        <a:bodyPr/>
        <a:lstStyle/>
        <a:p>
          <a:r>
            <a:rPr lang="zh-TW" dirty="0"/>
            <a:t>地方法院行政訴訟庭</a:t>
          </a:r>
          <a:endParaRPr lang="zh-TW" altLang="en-US" dirty="0"/>
        </a:p>
      </dgm:t>
    </dgm:pt>
    <dgm:pt modelId="{4044C48C-06A1-4E8F-9274-85A42342DF1F}" type="parTrans" cxnId="{00AAC135-0F3E-4A8F-99FF-02E125B1A111}">
      <dgm:prSet/>
      <dgm:spPr/>
      <dgm:t>
        <a:bodyPr/>
        <a:lstStyle/>
        <a:p>
          <a:endParaRPr lang="zh-TW" altLang="en-US"/>
        </a:p>
      </dgm:t>
    </dgm:pt>
    <dgm:pt modelId="{0FE63E7E-C2D2-4DC4-A214-BCCBD272515C}" type="sibTrans" cxnId="{00AAC135-0F3E-4A8F-99FF-02E125B1A111}">
      <dgm:prSet/>
      <dgm:spPr/>
      <dgm:t>
        <a:bodyPr/>
        <a:lstStyle/>
        <a:p>
          <a:endParaRPr lang="zh-TW" altLang="en-US"/>
        </a:p>
      </dgm:t>
    </dgm:pt>
    <dgm:pt modelId="{2C20EA84-24D3-4171-99BA-FC340FD7A9CB}">
      <dgm:prSet phldrT="[文字]" custT="1"/>
      <dgm:spPr/>
      <dgm:t>
        <a:bodyPr/>
        <a:lstStyle/>
        <a:p>
          <a:r>
            <a:rPr lang="zh-TW" sz="1200" dirty="0"/>
            <a:t>含關務的比例大約在</a:t>
          </a:r>
          <a:r>
            <a:rPr lang="en-US" altLang="zh-TW" sz="1200" dirty="0"/>
            <a:t>19</a:t>
          </a:r>
          <a:r>
            <a:rPr lang="en-US" sz="1200" dirty="0"/>
            <a:t>.79%</a:t>
          </a:r>
          <a:r>
            <a:rPr lang="zh-TW" sz="1200" dirty="0"/>
            <a:t>至</a:t>
          </a:r>
          <a:r>
            <a:rPr lang="en-US" sz="1200" dirty="0"/>
            <a:t>28.1%</a:t>
          </a:r>
          <a:r>
            <a:rPr lang="zh-TW" sz="1200" dirty="0"/>
            <a:t>間</a:t>
          </a:r>
          <a:endParaRPr lang="zh-TW" altLang="en-US" sz="1200" dirty="0"/>
        </a:p>
      </dgm:t>
    </dgm:pt>
    <dgm:pt modelId="{C5A64698-6FF1-4FEA-9820-6930ADE4EFB8}" type="parTrans" cxnId="{1DA2CA4F-2A73-4F48-865A-165B9F59BC0E}">
      <dgm:prSet/>
      <dgm:spPr/>
      <dgm:t>
        <a:bodyPr/>
        <a:lstStyle/>
        <a:p>
          <a:endParaRPr lang="zh-TW" altLang="en-US"/>
        </a:p>
      </dgm:t>
    </dgm:pt>
    <dgm:pt modelId="{E72211D7-EBF5-43C3-9BDE-37F855DD3A12}" type="sibTrans" cxnId="{1DA2CA4F-2A73-4F48-865A-165B9F59BC0E}">
      <dgm:prSet/>
      <dgm:spPr/>
      <dgm:t>
        <a:bodyPr/>
        <a:lstStyle/>
        <a:p>
          <a:endParaRPr lang="zh-TW" altLang="en-US"/>
        </a:p>
      </dgm:t>
    </dgm:pt>
    <dgm:pt modelId="{3E922DA4-5AF7-4314-A8C0-80EBC0E47057}">
      <dgm:prSet phldrT="[文字]" custT="1"/>
      <dgm:spPr/>
      <dgm:t>
        <a:bodyPr/>
        <a:lstStyle/>
        <a:p>
          <a:r>
            <a:rPr lang="zh-TW" altLang="en-US" sz="1200" dirty="0"/>
            <a:t>不含關務的比例大約在</a:t>
          </a:r>
          <a:r>
            <a:rPr lang="en-US" altLang="zh-TW" sz="1200" dirty="0"/>
            <a:t>18.45</a:t>
          </a:r>
          <a:r>
            <a:rPr lang="zh-TW" altLang="en-US" sz="1200" dirty="0"/>
            <a:t>％至</a:t>
          </a:r>
          <a:r>
            <a:rPr lang="en-US" altLang="zh-TW" sz="1200" dirty="0"/>
            <a:t>25.98</a:t>
          </a:r>
          <a:r>
            <a:rPr lang="zh-TW" altLang="en-US" sz="1200" dirty="0"/>
            <a:t>％間</a:t>
          </a:r>
        </a:p>
      </dgm:t>
    </dgm:pt>
    <dgm:pt modelId="{5F091333-7615-4172-8637-ABD486DA8B7C}" type="parTrans" cxnId="{5310506A-0F90-4718-8B39-E5B112F3A200}">
      <dgm:prSet/>
      <dgm:spPr/>
      <dgm:t>
        <a:bodyPr/>
        <a:lstStyle/>
        <a:p>
          <a:endParaRPr lang="zh-TW" altLang="en-US"/>
        </a:p>
      </dgm:t>
    </dgm:pt>
    <dgm:pt modelId="{73A72B95-E2FC-44B4-9E55-9444AE45AAD4}" type="sibTrans" cxnId="{5310506A-0F90-4718-8B39-E5B112F3A200}">
      <dgm:prSet/>
      <dgm:spPr/>
      <dgm:t>
        <a:bodyPr/>
        <a:lstStyle/>
        <a:p>
          <a:endParaRPr lang="zh-TW" altLang="en-US"/>
        </a:p>
      </dgm:t>
    </dgm:pt>
    <dgm:pt modelId="{A8046A94-3E70-4C00-BF3E-E0B6C1838B1B}" type="pres">
      <dgm:prSet presAssocID="{90195F02-C02C-46BB-881B-56812568AB2A}" presName="Name0" presStyleCnt="0">
        <dgm:presLayoutVars>
          <dgm:dir/>
          <dgm:animLvl val="lvl"/>
          <dgm:resizeHandles val="exact"/>
        </dgm:presLayoutVars>
      </dgm:prSet>
      <dgm:spPr/>
    </dgm:pt>
    <dgm:pt modelId="{69591440-3286-4A13-844D-2A9F4186216C}" type="pres">
      <dgm:prSet presAssocID="{F4C31019-BE59-44D5-9F7B-126BEC66F271}" presName="Name8" presStyleCnt="0"/>
      <dgm:spPr/>
    </dgm:pt>
    <dgm:pt modelId="{CC99BE05-02EE-4ECB-B05A-47E4A3F56E6F}" type="pres">
      <dgm:prSet presAssocID="{F4C31019-BE59-44D5-9F7B-126BEC66F271}" presName="acctBkgd" presStyleLbl="alignAcc1" presStyleIdx="0" presStyleCnt="1" custLinFactNeighborX="0"/>
      <dgm:spPr/>
    </dgm:pt>
    <dgm:pt modelId="{B12188FC-0D82-4D9C-968F-6A8363CCCB7B}" type="pres">
      <dgm:prSet presAssocID="{F4C31019-BE59-44D5-9F7B-126BEC66F271}" presName="acctTx" presStyleLbl="alignAcc1" presStyleIdx="0" presStyleCnt="1">
        <dgm:presLayoutVars>
          <dgm:bulletEnabled val="1"/>
        </dgm:presLayoutVars>
      </dgm:prSet>
      <dgm:spPr/>
    </dgm:pt>
    <dgm:pt modelId="{46C26DE7-53FB-43E9-BD83-F001CAE73771}" type="pres">
      <dgm:prSet presAssocID="{F4C31019-BE59-44D5-9F7B-126BEC66F271}" presName="level" presStyleLbl="node1" presStyleIdx="0" presStyleCnt="2">
        <dgm:presLayoutVars>
          <dgm:chMax val="1"/>
          <dgm:bulletEnabled val="1"/>
        </dgm:presLayoutVars>
      </dgm:prSet>
      <dgm:spPr/>
    </dgm:pt>
    <dgm:pt modelId="{0F92E9A2-B633-4800-8DAE-9E229026A89E}" type="pres">
      <dgm:prSet presAssocID="{F4C31019-BE59-44D5-9F7B-126BEC66F271}" presName="levelTx" presStyleLbl="revTx" presStyleIdx="0" presStyleCnt="0">
        <dgm:presLayoutVars>
          <dgm:chMax val="1"/>
          <dgm:bulletEnabled val="1"/>
        </dgm:presLayoutVars>
      </dgm:prSet>
      <dgm:spPr/>
    </dgm:pt>
    <dgm:pt modelId="{E33060CB-C4A8-4766-8B4C-65428E6763D9}" type="pres">
      <dgm:prSet presAssocID="{455ACB71-38A8-4D12-B103-D6D7671EA5AE}" presName="Name8" presStyleCnt="0"/>
      <dgm:spPr/>
    </dgm:pt>
    <dgm:pt modelId="{6EDA10F3-EB51-4681-BF1A-E63C8F32A69D}" type="pres">
      <dgm:prSet presAssocID="{455ACB71-38A8-4D12-B103-D6D7671EA5AE}" presName="level" presStyleLbl="node1" presStyleIdx="1" presStyleCnt="2">
        <dgm:presLayoutVars>
          <dgm:chMax val="1"/>
          <dgm:bulletEnabled val="1"/>
        </dgm:presLayoutVars>
      </dgm:prSet>
      <dgm:spPr/>
    </dgm:pt>
    <dgm:pt modelId="{A0DDAD80-B140-4B40-8E6C-A58103282AAD}" type="pres">
      <dgm:prSet presAssocID="{455ACB71-38A8-4D12-B103-D6D7671EA5AE}" presName="levelTx" presStyleLbl="revTx" presStyleIdx="0" presStyleCnt="0">
        <dgm:presLayoutVars>
          <dgm:chMax val="1"/>
          <dgm:bulletEnabled val="1"/>
        </dgm:presLayoutVars>
      </dgm:prSet>
      <dgm:spPr/>
    </dgm:pt>
  </dgm:ptLst>
  <dgm:cxnLst>
    <dgm:cxn modelId="{4E7C0418-E35A-47FC-BE94-5A3E996060C9}" type="presOf" srcId="{3E922DA4-5AF7-4314-A8C0-80EBC0E47057}" destId="{CC99BE05-02EE-4ECB-B05A-47E4A3F56E6F}" srcOrd="0" destOrd="0" presId="urn:microsoft.com/office/officeart/2005/8/layout/pyramid1"/>
    <dgm:cxn modelId="{00AAC135-0F3E-4A8F-99FF-02E125B1A111}" srcId="{90195F02-C02C-46BB-881B-56812568AB2A}" destId="{455ACB71-38A8-4D12-B103-D6D7671EA5AE}" srcOrd="1" destOrd="0" parTransId="{4044C48C-06A1-4E8F-9274-85A42342DF1F}" sibTransId="{0FE63E7E-C2D2-4DC4-A214-BCCBD272515C}"/>
    <dgm:cxn modelId="{5310506A-0F90-4718-8B39-E5B112F3A200}" srcId="{F4C31019-BE59-44D5-9F7B-126BEC66F271}" destId="{3E922DA4-5AF7-4314-A8C0-80EBC0E47057}" srcOrd="0" destOrd="0" parTransId="{5F091333-7615-4172-8637-ABD486DA8B7C}" sibTransId="{73A72B95-E2FC-44B4-9E55-9444AE45AAD4}"/>
    <dgm:cxn modelId="{1DA2CA4F-2A73-4F48-865A-165B9F59BC0E}" srcId="{F4C31019-BE59-44D5-9F7B-126BEC66F271}" destId="{2C20EA84-24D3-4171-99BA-FC340FD7A9CB}" srcOrd="1" destOrd="0" parTransId="{C5A64698-6FF1-4FEA-9820-6930ADE4EFB8}" sibTransId="{E72211D7-EBF5-43C3-9BDE-37F855DD3A12}"/>
    <dgm:cxn modelId="{8B7AB974-AE9D-4D93-822D-D5663AECA641}" type="presOf" srcId="{455ACB71-38A8-4D12-B103-D6D7671EA5AE}" destId="{A0DDAD80-B140-4B40-8E6C-A58103282AAD}" srcOrd="1" destOrd="0" presId="urn:microsoft.com/office/officeart/2005/8/layout/pyramid1"/>
    <dgm:cxn modelId="{0C5F9B59-E0EB-4BB2-8081-E4AC0A5DB912}" type="presOf" srcId="{F4C31019-BE59-44D5-9F7B-126BEC66F271}" destId="{0F92E9A2-B633-4800-8DAE-9E229026A89E}" srcOrd="1" destOrd="0" presId="urn:microsoft.com/office/officeart/2005/8/layout/pyramid1"/>
    <dgm:cxn modelId="{12E8448F-F129-4330-8880-0314BCCA70EA}" type="presOf" srcId="{2C20EA84-24D3-4171-99BA-FC340FD7A9CB}" destId="{B12188FC-0D82-4D9C-968F-6A8363CCCB7B}" srcOrd="1" destOrd="1" presId="urn:microsoft.com/office/officeart/2005/8/layout/pyramid1"/>
    <dgm:cxn modelId="{01354E97-4C2B-49E2-9C47-C1AFA023940F}" type="presOf" srcId="{2C20EA84-24D3-4171-99BA-FC340FD7A9CB}" destId="{CC99BE05-02EE-4ECB-B05A-47E4A3F56E6F}" srcOrd="0" destOrd="1" presId="urn:microsoft.com/office/officeart/2005/8/layout/pyramid1"/>
    <dgm:cxn modelId="{D83D3EA7-969D-4BE2-8583-42B5881C2A67}" type="presOf" srcId="{3E922DA4-5AF7-4314-A8C0-80EBC0E47057}" destId="{B12188FC-0D82-4D9C-968F-6A8363CCCB7B}" srcOrd="1" destOrd="0" presId="urn:microsoft.com/office/officeart/2005/8/layout/pyramid1"/>
    <dgm:cxn modelId="{430373B8-6D7C-4982-BD72-C635F5743266}" srcId="{90195F02-C02C-46BB-881B-56812568AB2A}" destId="{F4C31019-BE59-44D5-9F7B-126BEC66F271}" srcOrd="0" destOrd="0" parTransId="{106356A4-4420-4ED8-8EE0-33523DF7CA3F}" sibTransId="{D083E08E-94EA-40D6-B7C8-900AD9FB2DE4}"/>
    <dgm:cxn modelId="{A7481AC7-ADE1-49AF-80A9-7CEDB5C2977C}" type="presOf" srcId="{F4C31019-BE59-44D5-9F7B-126BEC66F271}" destId="{46C26DE7-53FB-43E9-BD83-F001CAE73771}" srcOrd="0" destOrd="0" presId="urn:microsoft.com/office/officeart/2005/8/layout/pyramid1"/>
    <dgm:cxn modelId="{1A4C70E6-2910-4B4F-893D-FF8A48AD03F1}" type="presOf" srcId="{455ACB71-38A8-4D12-B103-D6D7671EA5AE}" destId="{6EDA10F3-EB51-4681-BF1A-E63C8F32A69D}" srcOrd="0" destOrd="0" presId="urn:microsoft.com/office/officeart/2005/8/layout/pyramid1"/>
    <dgm:cxn modelId="{F407E1EE-5487-4D2E-B985-E09022B6F574}" type="presOf" srcId="{90195F02-C02C-46BB-881B-56812568AB2A}" destId="{A8046A94-3E70-4C00-BF3E-E0B6C1838B1B}" srcOrd="0" destOrd="0" presId="urn:microsoft.com/office/officeart/2005/8/layout/pyramid1"/>
    <dgm:cxn modelId="{785AE768-AC29-4823-AD06-9F1F24112663}" type="presParOf" srcId="{A8046A94-3E70-4C00-BF3E-E0B6C1838B1B}" destId="{69591440-3286-4A13-844D-2A9F4186216C}" srcOrd="0" destOrd="0" presId="urn:microsoft.com/office/officeart/2005/8/layout/pyramid1"/>
    <dgm:cxn modelId="{46FBF1EA-DAAE-4BCC-9F0A-43994C7D967D}" type="presParOf" srcId="{69591440-3286-4A13-844D-2A9F4186216C}" destId="{CC99BE05-02EE-4ECB-B05A-47E4A3F56E6F}" srcOrd="0" destOrd="0" presId="urn:microsoft.com/office/officeart/2005/8/layout/pyramid1"/>
    <dgm:cxn modelId="{98219F34-28AC-40E8-A547-76475AFC0C46}" type="presParOf" srcId="{69591440-3286-4A13-844D-2A9F4186216C}" destId="{B12188FC-0D82-4D9C-968F-6A8363CCCB7B}" srcOrd="1" destOrd="0" presId="urn:microsoft.com/office/officeart/2005/8/layout/pyramid1"/>
    <dgm:cxn modelId="{1B138010-212E-4896-BFC7-B3EAE997B8B4}" type="presParOf" srcId="{69591440-3286-4A13-844D-2A9F4186216C}" destId="{46C26DE7-53FB-43E9-BD83-F001CAE73771}" srcOrd="2" destOrd="0" presId="urn:microsoft.com/office/officeart/2005/8/layout/pyramid1"/>
    <dgm:cxn modelId="{6B1C1122-1221-469E-9C2A-A5D858D1C5D0}" type="presParOf" srcId="{69591440-3286-4A13-844D-2A9F4186216C}" destId="{0F92E9A2-B633-4800-8DAE-9E229026A89E}" srcOrd="3" destOrd="0" presId="urn:microsoft.com/office/officeart/2005/8/layout/pyramid1"/>
    <dgm:cxn modelId="{4A886CE8-3B88-40B5-927A-F593DA48DAD6}" type="presParOf" srcId="{A8046A94-3E70-4C00-BF3E-E0B6C1838B1B}" destId="{E33060CB-C4A8-4766-8B4C-65428E6763D9}" srcOrd="1" destOrd="0" presId="urn:microsoft.com/office/officeart/2005/8/layout/pyramid1"/>
    <dgm:cxn modelId="{46565039-46E0-45D4-BF4E-08B48B1523C6}" type="presParOf" srcId="{E33060CB-C4A8-4766-8B4C-65428E6763D9}" destId="{6EDA10F3-EB51-4681-BF1A-E63C8F32A69D}" srcOrd="0" destOrd="0" presId="urn:microsoft.com/office/officeart/2005/8/layout/pyramid1"/>
    <dgm:cxn modelId="{C4967656-11FA-4961-8A03-30D00721CE51}" type="presParOf" srcId="{E33060CB-C4A8-4766-8B4C-65428E6763D9}" destId="{A0DDAD80-B140-4B40-8E6C-A58103282AAD}"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95F02-C02C-46BB-881B-56812568AB2A}" type="doc">
      <dgm:prSet loTypeId="urn:microsoft.com/office/officeart/2005/8/layout/pyramid1" loCatId="pyramid" qsTypeId="urn:microsoft.com/office/officeart/2005/8/quickstyle/simple1" qsCatId="simple" csTypeId="urn:microsoft.com/office/officeart/2005/8/colors/accent1_2" csCatId="accent1" phldr="1"/>
      <dgm:spPr/>
    </dgm:pt>
    <dgm:pt modelId="{F4C31019-BE59-44D5-9F7B-126BEC66F271}">
      <dgm:prSet phldrT="[文字]"/>
      <dgm:spPr/>
      <dgm:t>
        <a:bodyPr/>
        <a:lstStyle/>
        <a:p>
          <a:r>
            <a:rPr lang="zh-TW" altLang="en-US" dirty="0"/>
            <a:t>最高行政法院</a:t>
          </a:r>
        </a:p>
      </dgm:t>
    </dgm:pt>
    <dgm:pt modelId="{106356A4-4420-4ED8-8EE0-33523DF7CA3F}" type="parTrans" cxnId="{430373B8-6D7C-4982-BD72-C635F5743266}">
      <dgm:prSet/>
      <dgm:spPr/>
      <dgm:t>
        <a:bodyPr/>
        <a:lstStyle/>
        <a:p>
          <a:endParaRPr lang="zh-TW" altLang="en-US"/>
        </a:p>
      </dgm:t>
    </dgm:pt>
    <dgm:pt modelId="{D083E08E-94EA-40D6-B7C8-900AD9FB2DE4}" type="sibTrans" cxnId="{430373B8-6D7C-4982-BD72-C635F5743266}">
      <dgm:prSet/>
      <dgm:spPr/>
      <dgm:t>
        <a:bodyPr/>
        <a:lstStyle/>
        <a:p>
          <a:endParaRPr lang="zh-TW" altLang="en-US"/>
        </a:p>
      </dgm:t>
    </dgm:pt>
    <dgm:pt modelId="{455ACB71-38A8-4D12-B103-D6D7671EA5AE}">
      <dgm:prSet phldrT="[文字]"/>
      <dgm:spPr/>
      <dgm:t>
        <a:bodyPr/>
        <a:lstStyle/>
        <a:p>
          <a:r>
            <a:rPr lang="zh-TW" altLang="en-US" dirty="0"/>
            <a:t>高等行政法院</a:t>
          </a:r>
        </a:p>
      </dgm:t>
    </dgm:pt>
    <dgm:pt modelId="{4044C48C-06A1-4E8F-9274-85A42342DF1F}" type="parTrans" cxnId="{00AAC135-0F3E-4A8F-99FF-02E125B1A111}">
      <dgm:prSet/>
      <dgm:spPr/>
      <dgm:t>
        <a:bodyPr/>
        <a:lstStyle/>
        <a:p>
          <a:endParaRPr lang="zh-TW" altLang="en-US"/>
        </a:p>
      </dgm:t>
    </dgm:pt>
    <dgm:pt modelId="{0FE63E7E-C2D2-4DC4-A214-BCCBD272515C}" type="sibTrans" cxnId="{00AAC135-0F3E-4A8F-99FF-02E125B1A111}">
      <dgm:prSet/>
      <dgm:spPr/>
      <dgm:t>
        <a:bodyPr/>
        <a:lstStyle/>
        <a:p>
          <a:endParaRPr lang="zh-TW" altLang="en-US"/>
        </a:p>
      </dgm:t>
    </dgm:pt>
    <dgm:pt modelId="{2C20EA84-24D3-4171-99BA-FC340FD7A9CB}">
      <dgm:prSet phldrT="[文字]"/>
      <dgm:spPr/>
      <dgm:t>
        <a:bodyPr/>
        <a:lstStyle/>
        <a:p>
          <a:r>
            <a:rPr lang="zh-TW" dirty="0"/>
            <a:t>不含關務的比例大約在</a:t>
          </a:r>
          <a:r>
            <a:rPr lang="en-US" dirty="0"/>
            <a:t>2</a:t>
          </a:r>
          <a:r>
            <a:rPr lang="en-US" altLang="zh-TW" dirty="0"/>
            <a:t>3.74</a:t>
          </a:r>
          <a:r>
            <a:rPr lang="en-US" dirty="0"/>
            <a:t>%</a:t>
          </a:r>
          <a:r>
            <a:rPr lang="zh-TW" dirty="0"/>
            <a:t>至</a:t>
          </a:r>
          <a:r>
            <a:rPr lang="en-US" dirty="0"/>
            <a:t>38.97%</a:t>
          </a:r>
          <a:r>
            <a:rPr lang="zh-TW" dirty="0"/>
            <a:t>間</a:t>
          </a:r>
          <a:endParaRPr lang="zh-TW" altLang="en-US" dirty="0"/>
        </a:p>
      </dgm:t>
    </dgm:pt>
    <dgm:pt modelId="{C5A64698-6FF1-4FEA-9820-6930ADE4EFB8}" type="parTrans" cxnId="{1DA2CA4F-2A73-4F48-865A-165B9F59BC0E}">
      <dgm:prSet/>
      <dgm:spPr/>
      <dgm:t>
        <a:bodyPr/>
        <a:lstStyle/>
        <a:p>
          <a:endParaRPr lang="zh-TW" altLang="en-US"/>
        </a:p>
      </dgm:t>
    </dgm:pt>
    <dgm:pt modelId="{E72211D7-EBF5-43C3-9BDE-37F855DD3A12}" type="sibTrans" cxnId="{1DA2CA4F-2A73-4F48-865A-165B9F59BC0E}">
      <dgm:prSet/>
      <dgm:spPr/>
      <dgm:t>
        <a:bodyPr/>
        <a:lstStyle/>
        <a:p>
          <a:endParaRPr lang="zh-TW" altLang="en-US"/>
        </a:p>
      </dgm:t>
    </dgm:pt>
    <dgm:pt modelId="{D67F5762-5D79-4045-90F5-C8E339D48B8A}">
      <dgm:prSet phldrT="[文字]"/>
      <dgm:spPr/>
      <dgm:t>
        <a:bodyPr/>
        <a:lstStyle/>
        <a:p>
          <a:r>
            <a:rPr lang="zh-TW" dirty="0"/>
            <a:t>含關務的比例大約</a:t>
          </a:r>
          <a:r>
            <a:rPr lang="en-US" altLang="zh-TW" dirty="0"/>
            <a:t>12.13</a:t>
          </a:r>
          <a:r>
            <a:rPr lang="en-US" dirty="0"/>
            <a:t>%</a:t>
          </a:r>
          <a:r>
            <a:rPr lang="zh-TW" dirty="0"/>
            <a:t>至</a:t>
          </a:r>
          <a:r>
            <a:rPr lang="en-US" dirty="0"/>
            <a:t>29.74%</a:t>
          </a:r>
          <a:r>
            <a:rPr lang="zh-TW" dirty="0"/>
            <a:t>間</a:t>
          </a:r>
          <a:endParaRPr lang="zh-TW" altLang="en-US" dirty="0"/>
        </a:p>
      </dgm:t>
    </dgm:pt>
    <dgm:pt modelId="{79543D64-CAFD-4E5E-AB97-8C9B3DD7649F}" type="parTrans" cxnId="{958174A4-6D4C-483E-8CBB-DDB0CDDE3B33}">
      <dgm:prSet/>
      <dgm:spPr/>
      <dgm:t>
        <a:bodyPr/>
        <a:lstStyle/>
        <a:p>
          <a:endParaRPr lang="zh-TW" altLang="en-US"/>
        </a:p>
      </dgm:t>
    </dgm:pt>
    <dgm:pt modelId="{E119ECBB-D8E3-43DC-8BEB-5F10E015B3E1}" type="sibTrans" cxnId="{958174A4-6D4C-483E-8CBB-DDB0CDDE3B33}">
      <dgm:prSet/>
      <dgm:spPr/>
      <dgm:t>
        <a:bodyPr/>
        <a:lstStyle/>
        <a:p>
          <a:endParaRPr lang="zh-TW" altLang="en-US"/>
        </a:p>
      </dgm:t>
    </dgm:pt>
    <dgm:pt modelId="{0F3BA73A-CB34-4909-A10E-5D9E18A2D00F}">
      <dgm:prSet phldrT="[文字]"/>
      <dgm:spPr/>
      <dgm:t>
        <a:bodyPr/>
        <a:lstStyle/>
        <a:p>
          <a:r>
            <a:rPr lang="zh-TW" dirty="0"/>
            <a:t>含關務的比例大約在</a:t>
          </a:r>
          <a:r>
            <a:rPr lang="en-US" dirty="0"/>
            <a:t>2</a:t>
          </a:r>
          <a:r>
            <a:rPr lang="en-US" altLang="zh-TW" dirty="0"/>
            <a:t>6.12</a:t>
          </a:r>
          <a:r>
            <a:rPr lang="en-US" dirty="0"/>
            <a:t>%</a:t>
          </a:r>
          <a:r>
            <a:rPr lang="zh-TW" dirty="0"/>
            <a:t>至</a:t>
          </a:r>
          <a:r>
            <a:rPr lang="en-US" dirty="0"/>
            <a:t>41.75%</a:t>
          </a:r>
          <a:r>
            <a:rPr lang="zh-TW" dirty="0"/>
            <a:t>間</a:t>
          </a:r>
          <a:endParaRPr lang="zh-TW" altLang="en-US" dirty="0"/>
        </a:p>
      </dgm:t>
    </dgm:pt>
    <dgm:pt modelId="{826E1FD3-520D-40FC-977D-D0334A859C33}" type="parTrans" cxnId="{2D412B1C-B828-4601-A358-299D451445ED}">
      <dgm:prSet/>
      <dgm:spPr/>
      <dgm:t>
        <a:bodyPr/>
        <a:lstStyle/>
        <a:p>
          <a:endParaRPr lang="zh-TW" altLang="en-US"/>
        </a:p>
      </dgm:t>
    </dgm:pt>
    <dgm:pt modelId="{42217C1F-A41A-4685-8CAF-77877B794062}" type="sibTrans" cxnId="{2D412B1C-B828-4601-A358-299D451445ED}">
      <dgm:prSet/>
      <dgm:spPr/>
      <dgm:t>
        <a:bodyPr/>
        <a:lstStyle/>
        <a:p>
          <a:endParaRPr lang="zh-TW" altLang="en-US"/>
        </a:p>
      </dgm:t>
    </dgm:pt>
    <dgm:pt modelId="{E128EE1B-4C17-4E78-AADF-A450F792720D}">
      <dgm:prSet phldrT="[文字]"/>
      <dgm:spPr/>
      <dgm:t>
        <a:bodyPr/>
        <a:lstStyle/>
        <a:p>
          <a:r>
            <a:rPr lang="zh-TW" altLang="en-US" dirty="0"/>
            <a:t>不含關務的比例大約在</a:t>
          </a:r>
          <a:r>
            <a:rPr lang="en-US" altLang="zh-TW" dirty="0"/>
            <a:t>10.86</a:t>
          </a:r>
          <a:r>
            <a:rPr lang="zh-TW" altLang="en-US" dirty="0"/>
            <a:t>％至</a:t>
          </a:r>
          <a:r>
            <a:rPr lang="en-US" altLang="zh-TW" dirty="0"/>
            <a:t>27.67</a:t>
          </a:r>
          <a:r>
            <a:rPr lang="zh-TW" altLang="en-US" dirty="0"/>
            <a:t>％間</a:t>
          </a:r>
        </a:p>
      </dgm:t>
    </dgm:pt>
    <dgm:pt modelId="{AF0B6313-5FB1-41CC-B9B3-4274B9E6C398}" type="parTrans" cxnId="{466C410D-4187-4C32-8FCD-501C3641FC7C}">
      <dgm:prSet/>
      <dgm:spPr/>
      <dgm:t>
        <a:bodyPr/>
        <a:lstStyle/>
        <a:p>
          <a:endParaRPr lang="zh-TW" altLang="en-US"/>
        </a:p>
      </dgm:t>
    </dgm:pt>
    <dgm:pt modelId="{15CFD0F7-19FD-4263-B4A7-4AB62333474A}" type="sibTrans" cxnId="{466C410D-4187-4C32-8FCD-501C3641FC7C}">
      <dgm:prSet/>
      <dgm:spPr/>
      <dgm:t>
        <a:bodyPr/>
        <a:lstStyle/>
        <a:p>
          <a:endParaRPr lang="zh-TW" altLang="en-US"/>
        </a:p>
      </dgm:t>
    </dgm:pt>
    <dgm:pt modelId="{A8046A94-3E70-4C00-BF3E-E0B6C1838B1B}" type="pres">
      <dgm:prSet presAssocID="{90195F02-C02C-46BB-881B-56812568AB2A}" presName="Name0" presStyleCnt="0">
        <dgm:presLayoutVars>
          <dgm:dir/>
          <dgm:animLvl val="lvl"/>
          <dgm:resizeHandles val="exact"/>
        </dgm:presLayoutVars>
      </dgm:prSet>
      <dgm:spPr/>
    </dgm:pt>
    <dgm:pt modelId="{69591440-3286-4A13-844D-2A9F4186216C}" type="pres">
      <dgm:prSet presAssocID="{F4C31019-BE59-44D5-9F7B-126BEC66F271}" presName="Name8" presStyleCnt="0"/>
      <dgm:spPr/>
    </dgm:pt>
    <dgm:pt modelId="{CC99BE05-02EE-4ECB-B05A-47E4A3F56E6F}" type="pres">
      <dgm:prSet presAssocID="{F4C31019-BE59-44D5-9F7B-126BEC66F271}" presName="acctBkgd" presStyleLbl="alignAcc1" presStyleIdx="0" presStyleCnt="2"/>
      <dgm:spPr/>
    </dgm:pt>
    <dgm:pt modelId="{B12188FC-0D82-4D9C-968F-6A8363CCCB7B}" type="pres">
      <dgm:prSet presAssocID="{F4C31019-BE59-44D5-9F7B-126BEC66F271}" presName="acctTx" presStyleLbl="alignAcc1" presStyleIdx="0" presStyleCnt="2">
        <dgm:presLayoutVars>
          <dgm:bulletEnabled val="1"/>
        </dgm:presLayoutVars>
      </dgm:prSet>
      <dgm:spPr/>
    </dgm:pt>
    <dgm:pt modelId="{46C26DE7-53FB-43E9-BD83-F001CAE73771}" type="pres">
      <dgm:prSet presAssocID="{F4C31019-BE59-44D5-9F7B-126BEC66F271}" presName="level" presStyleLbl="node1" presStyleIdx="0" presStyleCnt="2">
        <dgm:presLayoutVars>
          <dgm:chMax val="1"/>
          <dgm:bulletEnabled val="1"/>
        </dgm:presLayoutVars>
      </dgm:prSet>
      <dgm:spPr/>
    </dgm:pt>
    <dgm:pt modelId="{0F92E9A2-B633-4800-8DAE-9E229026A89E}" type="pres">
      <dgm:prSet presAssocID="{F4C31019-BE59-44D5-9F7B-126BEC66F271}" presName="levelTx" presStyleLbl="revTx" presStyleIdx="0" presStyleCnt="0">
        <dgm:presLayoutVars>
          <dgm:chMax val="1"/>
          <dgm:bulletEnabled val="1"/>
        </dgm:presLayoutVars>
      </dgm:prSet>
      <dgm:spPr/>
    </dgm:pt>
    <dgm:pt modelId="{E33060CB-C4A8-4766-8B4C-65428E6763D9}" type="pres">
      <dgm:prSet presAssocID="{455ACB71-38A8-4D12-B103-D6D7671EA5AE}" presName="Name8" presStyleCnt="0"/>
      <dgm:spPr/>
    </dgm:pt>
    <dgm:pt modelId="{C6B58E60-5021-410B-9425-437E9B940C8E}" type="pres">
      <dgm:prSet presAssocID="{455ACB71-38A8-4D12-B103-D6D7671EA5AE}" presName="acctBkgd" presStyleLbl="alignAcc1" presStyleIdx="1" presStyleCnt="2"/>
      <dgm:spPr/>
    </dgm:pt>
    <dgm:pt modelId="{07733B0D-9791-4266-B929-107A24138E89}" type="pres">
      <dgm:prSet presAssocID="{455ACB71-38A8-4D12-B103-D6D7671EA5AE}" presName="acctTx" presStyleLbl="alignAcc1" presStyleIdx="1" presStyleCnt="2">
        <dgm:presLayoutVars>
          <dgm:bulletEnabled val="1"/>
        </dgm:presLayoutVars>
      </dgm:prSet>
      <dgm:spPr/>
    </dgm:pt>
    <dgm:pt modelId="{6EDA10F3-EB51-4681-BF1A-E63C8F32A69D}" type="pres">
      <dgm:prSet presAssocID="{455ACB71-38A8-4D12-B103-D6D7671EA5AE}" presName="level" presStyleLbl="node1" presStyleIdx="1" presStyleCnt="2">
        <dgm:presLayoutVars>
          <dgm:chMax val="1"/>
          <dgm:bulletEnabled val="1"/>
        </dgm:presLayoutVars>
      </dgm:prSet>
      <dgm:spPr/>
    </dgm:pt>
    <dgm:pt modelId="{A0DDAD80-B140-4B40-8E6C-A58103282AAD}" type="pres">
      <dgm:prSet presAssocID="{455ACB71-38A8-4D12-B103-D6D7671EA5AE}" presName="levelTx" presStyleLbl="revTx" presStyleIdx="0" presStyleCnt="0">
        <dgm:presLayoutVars>
          <dgm:chMax val="1"/>
          <dgm:bulletEnabled val="1"/>
        </dgm:presLayoutVars>
      </dgm:prSet>
      <dgm:spPr/>
    </dgm:pt>
  </dgm:ptLst>
  <dgm:cxnLst>
    <dgm:cxn modelId="{A493570B-A76B-4A7A-B74F-083213B82CB9}" type="presOf" srcId="{0F3BA73A-CB34-4909-A10E-5D9E18A2D00F}" destId="{CC99BE05-02EE-4ECB-B05A-47E4A3F56E6F}" srcOrd="0" destOrd="1" presId="urn:microsoft.com/office/officeart/2005/8/layout/pyramid1"/>
    <dgm:cxn modelId="{466C410D-4187-4C32-8FCD-501C3641FC7C}" srcId="{455ACB71-38A8-4D12-B103-D6D7671EA5AE}" destId="{E128EE1B-4C17-4E78-AADF-A450F792720D}" srcOrd="0" destOrd="0" parTransId="{AF0B6313-5FB1-41CC-B9B3-4274B9E6C398}" sibTransId="{15CFD0F7-19FD-4263-B4A7-4AB62333474A}"/>
    <dgm:cxn modelId="{C242DA13-B743-419A-959F-44576BAA2A7D}" type="presOf" srcId="{E128EE1B-4C17-4E78-AADF-A450F792720D}" destId="{07733B0D-9791-4266-B929-107A24138E89}" srcOrd="1" destOrd="0" presId="urn:microsoft.com/office/officeart/2005/8/layout/pyramid1"/>
    <dgm:cxn modelId="{2D412B1C-B828-4601-A358-299D451445ED}" srcId="{F4C31019-BE59-44D5-9F7B-126BEC66F271}" destId="{0F3BA73A-CB34-4909-A10E-5D9E18A2D00F}" srcOrd="1" destOrd="0" parTransId="{826E1FD3-520D-40FC-977D-D0334A859C33}" sibTransId="{42217C1F-A41A-4685-8CAF-77877B794062}"/>
    <dgm:cxn modelId="{00AAC135-0F3E-4A8F-99FF-02E125B1A111}" srcId="{90195F02-C02C-46BB-881B-56812568AB2A}" destId="{455ACB71-38A8-4D12-B103-D6D7671EA5AE}" srcOrd="1" destOrd="0" parTransId="{4044C48C-06A1-4E8F-9274-85A42342DF1F}" sibTransId="{0FE63E7E-C2D2-4DC4-A214-BCCBD272515C}"/>
    <dgm:cxn modelId="{9C74F360-4309-4DDE-B306-EDA847D67DFA}" type="presOf" srcId="{0F3BA73A-CB34-4909-A10E-5D9E18A2D00F}" destId="{B12188FC-0D82-4D9C-968F-6A8363CCCB7B}" srcOrd="1" destOrd="1" presId="urn:microsoft.com/office/officeart/2005/8/layout/pyramid1"/>
    <dgm:cxn modelId="{1DA2CA4F-2A73-4F48-865A-165B9F59BC0E}" srcId="{F4C31019-BE59-44D5-9F7B-126BEC66F271}" destId="{2C20EA84-24D3-4171-99BA-FC340FD7A9CB}" srcOrd="0" destOrd="0" parTransId="{C5A64698-6FF1-4FEA-9820-6930ADE4EFB8}" sibTransId="{E72211D7-EBF5-43C3-9BDE-37F855DD3A12}"/>
    <dgm:cxn modelId="{8B7AB974-AE9D-4D93-822D-D5663AECA641}" type="presOf" srcId="{455ACB71-38A8-4D12-B103-D6D7671EA5AE}" destId="{A0DDAD80-B140-4B40-8E6C-A58103282AAD}" srcOrd="1" destOrd="0" presId="urn:microsoft.com/office/officeart/2005/8/layout/pyramid1"/>
    <dgm:cxn modelId="{32BBF154-8C50-47A1-97E2-E88549D2508F}" type="presOf" srcId="{D67F5762-5D79-4045-90F5-C8E339D48B8A}" destId="{07733B0D-9791-4266-B929-107A24138E89}" srcOrd="1" destOrd="1" presId="urn:microsoft.com/office/officeart/2005/8/layout/pyramid1"/>
    <dgm:cxn modelId="{0C5F9B59-E0EB-4BB2-8081-E4AC0A5DB912}" type="presOf" srcId="{F4C31019-BE59-44D5-9F7B-126BEC66F271}" destId="{0F92E9A2-B633-4800-8DAE-9E229026A89E}" srcOrd="1" destOrd="0" presId="urn:microsoft.com/office/officeart/2005/8/layout/pyramid1"/>
    <dgm:cxn modelId="{12E8448F-F129-4330-8880-0314BCCA70EA}" type="presOf" srcId="{2C20EA84-24D3-4171-99BA-FC340FD7A9CB}" destId="{B12188FC-0D82-4D9C-968F-6A8363CCCB7B}" srcOrd="1" destOrd="0" presId="urn:microsoft.com/office/officeart/2005/8/layout/pyramid1"/>
    <dgm:cxn modelId="{01354E97-4C2B-49E2-9C47-C1AFA023940F}" type="presOf" srcId="{2C20EA84-24D3-4171-99BA-FC340FD7A9CB}" destId="{CC99BE05-02EE-4ECB-B05A-47E4A3F56E6F}" srcOrd="0" destOrd="0" presId="urn:microsoft.com/office/officeart/2005/8/layout/pyramid1"/>
    <dgm:cxn modelId="{958174A4-6D4C-483E-8CBB-DDB0CDDE3B33}" srcId="{455ACB71-38A8-4D12-B103-D6D7671EA5AE}" destId="{D67F5762-5D79-4045-90F5-C8E339D48B8A}" srcOrd="1" destOrd="0" parTransId="{79543D64-CAFD-4E5E-AB97-8C9B3DD7649F}" sibTransId="{E119ECBB-D8E3-43DC-8BEB-5F10E015B3E1}"/>
    <dgm:cxn modelId="{430373B8-6D7C-4982-BD72-C635F5743266}" srcId="{90195F02-C02C-46BB-881B-56812568AB2A}" destId="{F4C31019-BE59-44D5-9F7B-126BEC66F271}" srcOrd="0" destOrd="0" parTransId="{106356A4-4420-4ED8-8EE0-33523DF7CA3F}" sibTransId="{D083E08E-94EA-40D6-B7C8-900AD9FB2DE4}"/>
    <dgm:cxn modelId="{A7481AC7-ADE1-49AF-80A9-7CEDB5C2977C}" type="presOf" srcId="{F4C31019-BE59-44D5-9F7B-126BEC66F271}" destId="{46C26DE7-53FB-43E9-BD83-F001CAE73771}" srcOrd="0" destOrd="0" presId="urn:microsoft.com/office/officeart/2005/8/layout/pyramid1"/>
    <dgm:cxn modelId="{1A4C70E6-2910-4B4F-893D-FF8A48AD03F1}" type="presOf" srcId="{455ACB71-38A8-4D12-B103-D6D7671EA5AE}" destId="{6EDA10F3-EB51-4681-BF1A-E63C8F32A69D}" srcOrd="0" destOrd="0" presId="urn:microsoft.com/office/officeart/2005/8/layout/pyramid1"/>
    <dgm:cxn modelId="{F407E1EE-5487-4D2E-B985-E09022B6F574}" type="presOf" srcId="{90195F02-C02C-46BB-881B-56812568AB2A}" destId="{A8046A94-3E70-4C00-BF3E-E0B6C1838B1B}" srcOrd="0" destOrd="0" presId="urn:microsoft.com/office/officeart/2005/8/layout/pyramid1"/>
    <dgm:cxn modelId="{F75398F3-FEE2-4A99-805D-82E9C69B2871}" type="presOf" srcId="{D67F5762-5D79-4045-90F5-C8E339D48B8A}" destId="{C6B58E60-5021-410B-9425-437E9B940C8E}" srcOrd="0" destOrd="1" presId="urn:microsoft.com/office/officeart/2005/8/layout/pyramid1"/>
    <dgm:cxn modelId="{BC7E05F8-58D8-4592-BBEC-1985432009F0}" type="presOf" srcId="{E128EE1B-4C17-4E78-AADF-A450F792720D}" destId="{C6B58E60-5021-410B-9425-437E9B940C8E}" srcOrd="0" destOrd="0" presId="urn:microsoft.com/office/officeart/2005/8/layout/pyramid1"/>
    <dgm:cxn modelId="{785AE768-AC29-4823-AD06-9F1F24112663}" type="presParOf" srcId="{A8046A94-3E70-4C00-BF3E-E0B6C1838B1B}" destId="{69591440-3286-4A13-844D-2A9F4186216C}" srcOrd="0" destOrd="0" presId="urn:microsoft.com/office/officeart/2005/8/layout/pyramid1"/>
    <dgm:cxn modelId="{46FBF1EA-DAAE-4BCC-9F0A-43994C7D967D}" type="presParOf" srcId="{69591440-3286-4A13-844D-2A9F4186216C}" destId="{CC99BE05-02EE-4ECB-B05A-47E4A3F56E6F}" srcOrd="0" destOrd="0" presId="urn:microsoft.com/office/officeart/2005/8/layout/pyramid1"/>
    <dgm:cxn modelId="{98219F34-28AC-40E8-A547-76475AFC0C46}" type="presParOf" srcId="{69591440-3286-4A13-844D-2A9F4186216C}" destId="{B12188FC-0D82-4D9C-968F-6A8363CCCB7B}" srcOrd="1" destOrd="0" presId="urn:microsoft.com/office/officeart/2005/8/layout/pyramid1"/>
    <dgm:cxn modelId="{1B138010-212E-4896-BFC7-B3EAE997B8B4}" type="presParOf" srcId="{69591440-3286-4A13-844D-2A9F4186216C}" destId="{46C26DE7-53FB-43E9-BD83-F001CAE73771}" srcOrd="2" destOrd="0" presId="urn:microsoft.com/office/officeart/2005/8/layout/pyramid1"/>
    <dgm:cxn modelId="{6B1C1122-1221-469E-9C2A-A5D858D1C5D0}" type="presParOf" srcId="{69591440-3286-4A13-844D-2A9F4186216C}" destId="{0F92E9A2-B633-4800-8DAE-9E229026A89E}" srcOrd="3" destOrd="0" presId="urn:microsoft.com/office/officeart/2005/8/layout/pyramid1"/>
    <dgm:cxn modelId="{4A886CE8-3B88-40B5-927A-F593DA48DAD6}" type="presParOf" srcId="{A8046A94-3E70-4C00-BF3E-E0B6C1838B1B}" destId="{E33060CB-C4A8-4766-8B4C-65428E6763D9}" srcOrd="1" destOrd="0" presId="urn:microsoft.com/office/officeart/2005/8/layout/pyramid1"/>
    <dgm:cxn modelId="{3E0C591D-0800-4DC5-AA7A-1D441C89EB85}" type="presParOf" srcId="{E33060CB-C4A8-4766-8B4C-65428E6763D9}" destId="{C6B58E60-5021-410B-9425-437E9B940C8E}" srcOrd="0" destOrd="0" presId="urn:microsoft.com/office/officeart/2005/8/layout/pyramid1"/>
    <dgm:cxn modelId="{C44210AD-A85D-4C76-A9C9-EEEC58031F86}" type="presParOf" srcId="{E33060CB-C4A8-4766-8B4C-65428E6763D9}" destId="{07733B0D-9791-4266-B929-107A24138E89}" srcOrd="1" destOrd="0" presId="urn:microsoft.com/office/officeart/2005/8/layout/pyramid1"/>
    <dgm:cxn modelId="{46565039-46E0-45D4-BF4E-08B48B1523C6}" type="presParOf" srcId="{E33060CB-C4A8-4766-8B4C-65428E6763D9}" destId="{6EDA10F3-EB51-4681-BF1A-E63C8F32A69D}" srcOrd="2" destOrd="0" presId="urn:microsoft.com/office/officeart/2005/8/layout/pyramid1"/>
    <dgm:cxn modelId="{C4967656-11FA-4961-8A03-30D00721CE51}" type="presParOf" srcId="{E33060CB-C4A8-4766-8B4C-65428E6763D9}" destId="{A0DDAD80-B140-4B40-8E6C-A58103282AAD}" srcOrd="3"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67441A-2AC1-481F-8C78-B6A87F631CE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77D0CAC7-07D3-43AE-AEB4-C1D45C4EC379}">
      <dgm:prSet phldrT="[文字]" custT="1"/>
      <dgm:spPr/>
      <dgm:t>
        <a:bodyPr/>
        <a:lstStyle/>
        <a:p>
          <a:r>
            <a:rPr lang="zh-TW" altLang="en-US" sz="1400" dirty="0"/>
            <a:t>主張權利存在者負舉證責任</a:t>
          </a:r>
          <a:endParaRPr lang="en-US" altLang="zh-TW" sz="1400" dirty="0"/>
        </a:p>
      </dgm:t>
    </dgm:pt>
    <dgm:pt modelId="{89C58D9B-54A9-425E-9A66-F9B71A6381EB}" type="parTrans" cxnId="{A82C4374-0D42-43A5-9DD9-9DFC03E13770}">
      <dgm:prSet/>
      <dgm:spPr/>
      <dgm:t>
        <a:bodyPr/>
        <a:lstStyle/>
        <a:p>
          <a:endParaRPr lang="zh-TW" altLang="en-US"/>
        </a:p>
      </dgm:t>
    </dgm:pt>
    <dgm:pt modelId="{18FFAE7D-0609-4C6F-ABAD-97242B343246}" type="sibTrans" cxnId="{A82C4374-0D42-43A5-9DD9-9DFC03E13770}">
      <dgm:prSet/>
      <dgm:spPr/>
      <dgm:t>
        <a:bodyPr/>
        <a:lstStyle/>
        <a:p>
          <a:endParaRPr lang="zh-TW" altLang="en-US"/>
        </a:p>
      </dgm:t>
    </dgm:pt>
    <dgm:pt modelId="{2CE2BC5F-11DE-4E00-9652-EC46E75D01B6}">
      <dgm:prSet phldrT="[文字]" custT="1"/>
      <dgm:spPr/>
      <dgm:t>
        <a:bodyPr/>
        <a:lstStyle/>
        <a:p>
          <a:r>
            <a:rPr lang="zh-TW" altLang="en-US" sz="1400" dirty="0"/>
            <a:t>權利產生規範要件事實</a:t>
          </a:r>
        </a:p>
      </dgm:t>
    </dgm:pt>
    <dgm:pt modelId="{B9A44A22-D25E-4DA3-9E57-E6CCE3611FAF}" type="parTrans" cxnId="{46701356-7348-477B-BDAB-149EE889E99E}">
      <dgm:prSet/>
      <dgm:spPr/>
      <dgm:t>
        <a:bodyPr/>
        <a:lstStyle/>
        <a:p>
          <a:endParaRPr lang="zh-TW" altLang="en-US"/>
        </a:p>
      </dgm:t>
    </dgm:pt>
    <dgm:pt modelId="{A027C67D-91DB-46C5-BE72-2A83D1F49EEC}" type="sibTrans" cxnId="{46701356-7348-477B-BDAB-149EE889E99E}">
      <dgm:prSet/>
      <dgm:spPr/>
      <dgm:t>
        <a:bodyPr/>
        <a:lstStyle/>
        <a:p>
          <a:endParaRPr lang="zh-TW" altLang="en-US"/>
        </a:p>
      </dgm:t>
    </dgm:pt>
    <dgm:pt modelId="{3D394A94-1A9A-477D-B065-F3BC411CB029}" type="pres">
      <dgm:prSet presAssocID="{0E67441A-2AC1-481F-8C78-B6A87F631CE4}" presName="cycle" presStyleCnt="0">
        <dgm:presLayoutVars>
          <dgm:chMax val="1"/>
          <dgm:dir/>
          <dgm:animLvl val="ctr"/>
          <dgm:resizeHandles val="exact"/>
        </dgm:presLayoutVars>
      </dgm:prSet>
      <dgm:spPr/>
    </dgm:pt>
    <dgm:pt modelId="{03F71DCF-F47E-4D68-B576-2B563BF3E4B7}" type="pres">
      <dgm:prSet presAssocID="{77D0CAC7-07D3-43AE-AEB4-C1D45C4EC379}" presName="centerShape" presStyleLbl="node0" presStyleIdx="0" presStyleCnt="1" custScaleX="89270" custScaleY="89270" custLinFactNeighborX="1442" custLinFactNeighborY="7142"/>
      <dgm:spPr/>
    </dgm:pt>
    <dgm:pt modelId="{592D4026-F976-4564-A492-3FF3EDDF74A5}" type="pres">
      <dgm:prSet presAssocID="{B9A44A22-D25E-4DA3-9E57-E6CCE3611FAF}" presName="parTrans" presStyleLbl="bgSibTrans2D1" presStyleIdx="0" presStyleCnt="1" custLinFactNeighborY="9948"/>
      <dgm:spPr/>
    </dgm:pt>
    <dgm:pt modelId="{2FD1F1BE-42ED-4AA7-BA95-06BD2EFC283D}" type="pres">
      <dgm:prSet presAssocID="{2CE2BC5F-11DE-4E00-9652-EC46E75D01B6}" presName="node" presStyleLbl="node1" presStyleIdx="0" presStyleCnt="1" custScaleX="82146" custScaleY="87906">
        <dgm:presLayoutVars>
          <dgm:bulletEnabled val="1"/>
        </dgm:presLayoutVars>
      </dgm:prSet>
      <dgm:spPr/>
    </dgm:pt>
  </dgm:ptLst>
  <dgm:cxnLst>
    <dgm:cxn modelId="{B7A73108-C8B2-4EE5-9EA9-F6F2172F219D}" type="presOf" srcId="{77D0CAC7-07D3-43AE-AEB4-C1D45C4EC379}" destId="{03F71DCF-F47E-4D68-B576-2B563BF3E4B7}" srcOrd="0" destOrd="0" presId="urn:microsoft.com/office/officeart/2005/8/layout/radial4"/>
    <dgm:cxn modelId="{2769783A-D59C-4638-A761-CF7863F81E04}" type="presOf" srcId="{B9A44A22-D25E-4DA3-9E57-E6CCE3611FAF}" destId="{592D4026-F976-4564-A492-3FF3EDDF74A5}" srcOrd="0" destOrd="0" presId="urn:microsoft.com/office/officeart/2005/8/layout/radial4"/>
    <dgm:cxn modelId="{A82C4374-0D42-43A5-9DD9-9DFC03E13770}" srcId="{0E67441A-2AC1-481F-8C78-B6A87F631CE4}" destId="{77D0CAC7-07D3-43AE-AEB4-C1D45C4EC379}" srcOrd="0" destOrd="0" parTransId="{89C58D9B-54A9-425E-9A66-F9B71A6381EB}" sibTransId="{18FFAE7D-0609-4C6F-ABAD-97242B343246}"/>
    <dgm:cxn modelId="{46701356-7348-477B-BDAB-149EE889E99E}" srcId="{77D0CAC7-07D3-43AE-AEB4-C1D45C4EC379}" destId="{2CE2BC5F-11DE-4E00-9652-EC46E75D01B6}" srcOrd="0" destOrd="0" parTransId="{B9A44A22-D25E-4DA3-9E57-E6CCE3611FAF}" sibTransId="{A027C67D-91DB-46C5-BE72-2A83D1F49EEC}"/>
    <dgm:cxn modelId="{C1580888-65CD-4403-9A4A-6837D743A78A}" type="presOf" srcId="{2CE2BC5F-11DE-4E00-9652-EC46E75D01B6}" destId="{2FD1F1BE-42ED-4AA7-BA95-06BD2EFC283D}" srcOrd="0" destOrd="0" presId="urn:microsoft.com/office/officeart/2005/8/layout/radial4"/>
    <dgm:cxn modelId="{6A71C0A4-E05D-422E-AA54-07F50C5E3460}" type="presOf" srcId="{0E67441A-2AC1-481F-8C78-B6A87F631CE4}" destId="{3D394A94-1A9A-477D-B065-F3BC411CB029}" srcOrd="0" destOrd="0" presId="urn:microsoft.com/office/officeart/2005/8/layout/radial4"/>
    <dgm:cxn modelId="{E4300857-BA0F-4120-81ED-7F3F1C1607F8}" type="presParOf" srcId="{3D394A94-1A9A-477D-B065-F3BC411CB029}" destId="{03F71DCF-F47E-4D68-B576-2B563BF3E4B7}" srcOrd="0" destOrd="0" presId="urn:microsoft.com/office/officeart/2005/8/layout/radial4"/>
    <dgm:cxn modelId="{F55FDEF7-C258-4FB1-8B3C-D28C5B448D2B}" type="presParOf" srcId="{3D394A94-1A9A-477D-B065-F3BC411CB029}" destId="{592D4026-F976-4564-A492-3FF3EDDF74A5}" srcOrd="1" destOrd="0" presId="urn:microsoft.com/office/officeart/2005/8/layout/radial4"/>
    <dgm:cxn modelId="{E27AADB6-7056-4FD1-B47F-371980978041}" type="presParOf" srcId="{3D394A94-1A9A-477D-B065-F3BC411CB029}" destId="{2FD1F1BE-42ED-4AA7-BA95-06BD2EFC283D}" srcOrd="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67441A-2AC1-481F-8C78-B6A87F631CE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77D0CAC7-07D3-43AE-AEB4-C1D45C4EC379}">
      <dgm:prSet phldrT="[文字]" custT="1"/>
      <dgm:spPr/>
      <dgm:t>
        <a:bodyPr/>
        <a:lstStyle/>
        <a:p>
          <a:r>
            <a:rPr lang="zh-TW" altLang="en-US" sz="1400" dirty="0"/>
            <a:t>主張權利不存在者負舉證責任</a:t>
          </a:r>
          <a:endParaRPr lang="en-US" altLang="zh-TW" sz="1400" dirty="0"/>
        </a:p>
      </dgm:t>
    </dgm:pt>
    <dgm:pt modelId="{89C58D9B-54A9-425E-9A66-F9B71A6381EB}" type="parTrans" cxnId="{A82C4374-0D42-43A5-9DD9-9DFC03E13770}">
      <dgm:prSet/>
      <dgm:spPr/>
      <dgm:t>
        <a:bodyPr/>
        <a:lstStyle/>
        <a:p>
          <a:endParaRPr lang="zh-TW" altLang="en-US"/>
        </a:p>
      </dgm:t>
    </dgm:pt>
    <dgm:pt modelId="{18FFAE7D-0609-4C6F-ABAD-97242B343246}" type="sibTrans" cxnId="{A82C4374-0D42-43A5-9DD9-9DFC03E13770}">
      <dgm:prSet/>
      <dgm:spPr/>
      <dgm:t>
        <a:bodyPr/>
        <a:lstStyle/>
        <a:p>
          <a:endParaRPr lang="zh-TW" altLang="en-US"/>
        </a:p>
      </dgm:t>
    </dgm:pt>
    <dgm:pt modelId="{2CE2BC5F-11DE-4E00-9652-EC46E75D01B6}">
      <dgm:prSet phldrT="[文字]" custT="1"/>
      <dgm:spPr/>
      <dgm:t>
        <a:bodyPr/>
        <a:lstStyle/>
        <a:p>
          <a:r>
            <a:rPr lang="zh-TW" altLang="en-US" sz="1400" dirty="0"/>
            <a:t>權利妨礙規範要件事實</a:t>
          </a:r>
        </a:p>
      </dgm:t>
    </dgm:pt>
    <dgm:pt modelId="{B9A44A22-D25E-4DA3-9E57-E6CCE3611FAF}" type="parTrans" cxnId="{46701356-7348-477B-BDAB-149EE889E99E}">
      <dgm:prSet/>
      <dgm:spPr/>
      <dgm:t>
        <a:bodyPr/>
        <a:lstStyle/>
        <a:p>
          <a:endParaRPr lang="zh-TW" altLang="en-US"/>
        </a:p>
      </dgm:t>
    </dgm:pt>
    <dgm:pt modelId="{A027C67D-91DB-46C5-BE72-2A83D1F49EEC}" type="sibTrans" cxnId="{46701356-7348-477B-BDAB-149EE889E99E}">
      <dgm:prSet/>
      <dgm:spPr/>
      <dgm:t>
        <a:bodyPr/>
        <a:lstStyle/>
        <a:p>
          <a:endParaRPr lang="zh-TW" altLang="en-US"/>
        </a:p>
      </dgm:t>
    </dgm:pt>
    <dgm:pt modelId="{E4E9C0A9-1A8D-41F9-A8DF-EB33E0AEA3B8}">
      <dgm:prSet phldrT="[文字]" custT="1"/>
      <dgm:spPr/>
      <dgm:t>
        <a:bodyPr/>
        <a:lstStyle/>
        <a:p>
          <a:r>
            <a:rPr lang="zh-TW" altLang="en-US" sz="1400" dirty="0"/>
            <a:t>權利消滅規範要件事實</a:t>
          </a:r>
        </a:p>
      </dgm:t>
    </dgm:pt>
    <dgm:pt modelId="{48835A5C-4296-4C04-BB17-13D34A8F7046}" type="parTrans" cxnId="{5B65452D-4E3B-4879-9BD2-DF1D664A2105}">
      <dgm:prSet/>
      <dgm:spPr/>
      <dgm:t>
        <a:bodyPr/>
        <a:lstStyle/>
        <a:p>
          <a:endParaRPr lang="zh-TW" altLang="en-US"/>
        </a:p>
      </dgm:t>
    </dgm:pt>
    <dgm:pt modelId="{AE84DCD0-E4C3-4C25-A0E2-66AC2F5B56E2}" type="sibTrans" cxnId="{5B65452D-4E3B-4879-9BD2-DF1D664A2105}">
      <dgm:prSet/>
      <dgm:spPr/>
      <dgm:t>
        <a:bodyPr/>
        <a:lstStyle/>
        <a:p>
          <a:endParaRPr lang="zh-TW" altLang="en-US"/>
        </a:p>
      </dgm:t>
    </dgm:pt>
    <dgm:pt modelId="{B42F50D5-24B3-4521-92B2-7C0C2712CA24}">
      <dgm:prSet phldrT="[文字]" custT="1"/>
      <dgm:spPr/>
      <dgm:t>
        <a:bodyPr/>
        <a:lstStyle/>
        <a:p>
          <a:r>
            <a:rPr lang="zh-TW" altLang="en-US" sz="1400" dirty="0"/>
            <a:t>權利排除規範要件事實</a:t>
          </a:r>
        </a:p>
      </dgm:t>
    </dgm:pt>
    <dgm:pt modelId="{FCDD327F-8B1D-423F-B358-0DF66A676958}" type="parTrans" cxnId="{DCB7A8A7-CC47-4590-8D82-69D435E5A78F}">
      <dgm:prSet/>
      <dgm:spPr/>
      <dgm:t>
        <a:bodyPr/>
        <a:lstStyle/>
        <a:p>
          <a:endParaRPr lang="zh-TW" altLang="en-US"/>
        </a:p>
      </dgm:t>
    </dgm:pt>
    <dgm:pt modelId="{DCC17839-3540-4C39-8B17-EE289ADDF486}" type="sibTrans" cxnId="{DCB7A8A7-CC47-4590-8D82-69D435E5A78F}">
      <dgm:prSet/>
      <dgm:spPr/>
      <dgm:t>
        <a:bodyPr/>
        <a:lstStyle/>
        <a:p>
          <a:endParaRPr lang="zh-TW" altLang="en-US"/>
        </a:p>
      </dgm:t>
    </dgm:pt>
    <dgm:pt modelId="{3D394A94-1A9A-477D-B065-F3BC411CB029}" type="pres">
      <dgm:prSet presAssocID="{0E67441A-2AC1-481F-8C78-B6A87F631CE4}" presName="cycle" presStyleCnt="0">
        <dgm:presLayoutVars>
          <dgm:chMax val="1"/>
          <dgm:dir/>
          <dgm:animLvl val="ctr"/>
          <dgm:resizeHandles val="exact"/>
        </dgm:presLayoutVars>
      </dgm:prSet>
      <dgm:spPr/>
    </dgm:pt>
    <dgm:pt modelId="{03F71DCF-F47E-4D68-B576-2B563BF3E4B7}" type="pres">
      <dgm:prSet presAssocID="{77D0CAC7-07D3-43AE-AEB4-C1D45C4EC379}" presName="centerShape" presStyleLbl="node0" presStyleIdx="0" presStyleCnt="1" custScaleX="105611" custScaleY="105611" custLinFactNeighborX="45" custLinFactNeighborY="7215"/>
      <dgm:spPr/>
    </dgm:pt>
    <dgm:pt modelId="{592D4026-F976-4564-A492-3FF3EDDF74A5}" type="pres">
      <dgm:prSet presAssocID="{B9A44A22-D25E-4DA3-9E57-E6CCE3611FAF}" presName="parTrans" presStyleLbl="bgSibTrans2D1" presStyleIdx="0" presStyleCnt="3"/>
      <dgm:spPr/>
    </dgm:pt>
    <dgm:pt modelId="{2FD1F1BE-42ED-4AA7-BA95-06BD2EFC283D}" type="pres">
      <dgm:prSet presAssocID="{2CE2BC5F-11DE-4E00-9652-EC46E75D01B6}" presName="node" presStyleLbl="node1" presStyleIdx="0" presStyleCnt="3" custScaleX="97006" custScaleY="103935">
        <dgm:presLayoutVars>
          <dgm:bulletEnabled val="1"/>
        </dgm:presLayoutVars>
      </dgm:prSet>
      <dgm:spPr/>
    </dgm:pt>
    <dgm:pt modelId="{CF53228D-62E3-4379-83D2-452882778F87}" type="pres">
      <dgm:prSet presAssocID="{48835A5C-4296-4C04-BB17-13D34A8F7046}" presName="parTrans" presStyleLbl="bgSibTrans2D1" presStyleIdx="1" presStyleCnt="3"/>
      <dgm:spPr/>
    </dgm:pt>
    <dgm:pt modelId="{945C2AD8-19C3-4C3E-B107-120BA85235F8}" type="pres">
      <dgm:prSet presAssocID="{E4E9C0A9-1A8D-41F9-A8DF-EB33E0AEA3B8}" presName="node" presStyleLbl="node1" presStyleIdx="1" presStyleCnt="3" custScaleX="97006" custScaleY="103935">
        <dgm:presLayoutVars>
          <dgm:bulletEnabled val="1"/>
        </dgm:presLayoutVars>
      </dgm:prSet>
      <dgm:spPr/>
    </dgm:pt>
    <dgm:pt modelId="{02FE2F87-5392-4B79-BD77-DED19C7772AC}" type="pres">
      <dgm:prSet presAssocID="{FCDD327F-8B1D-423F-B358-0DF66A676958}" presName="parTrans" presStyleLbl="bgSibTrans2D1" presStyleIdx="2" presStyleCnt="3"/>
      <dgm:spPr/>
    </dgm:pt>
    <dgm:pt modelId="{3708E7C3-AB8A-47B0-912A-6A1C0270276B}" type="pres">
      <dgm:prSet presAssocID="{B42F50D5-24B3-4521-92B2-7C0C2712CA24}" presName="node" presStyleLbl="node1" presStyleIdx="2" presStyleCnt="3" custScaleX="97006" custScaleY="103935">
        <dgm:presLayoutVars>
          <dgm:bulletEnabled val="1"/>
        </dgm:presLayoutVars>
      </dgm:prSet>
      <dgm:spPr/>
    </dgm:pt>
  </dgm:ptLst>
  <dgm:cxnLst>
    <dgm:cxn modelId="{74D87602-586E-4ED1-932F-F65EC2C9B683}" type="presOf" srcId="{FCDD327F-8B1D-423F-B358-0DF66A676958}" destId="{02FE2F87-5392-4B79-BD77-DED19C7772AC}" srcOrd="0" destOrd="0" presId="urn:microsoft.com/office/officeart/2005/8/layout/radial4"/>
    <dgm:cxn modelId="{B7A73108-C8B2-4EE5-9EA9-F6F2172F219D}" type="presOf" srcId="{77D0CAC7-07D3-43AE-AEB4-C1D45C4EC379}" destId="{03F71DCF-F47E-4D68-B576-2B563BF3E4B7}" srcOrd="0" destOrd="0" presId="urn:microsoft.com/office/officeart/2005/8/layout/radial4"/>
    <dgm:cxn modelId="{721BEE29-0A2B-4671-927F-2292F09A32A3}" type="presOf" srcId="{B42F50D5-24B3-4521-92B2-7C0C2712CA24}" destId="{3708E7C3-AB8A-47B0-912A-6A1C0270276B}" srcOrd="0" destOrd="0" presId="urn:microsoft.com/office/officeart/2005/8/layout/radial4"/>
    <dgm:cxn modelId="{5B65452D-4E3B-4879-9BD2-DF1D664A2105}" srcId="{77D0CAC7-07D3-43AE-AEB4-C1D45C4EC379}" destId="{E4E9C0A9-1A8D-41F9-A8DF-EB33E0AEA3B8}" srcOrd="1" destOrd="0" parTransId="{48835A5C-4296-4C04-BB17-13D34A8F7046}" sibTransId="{AE84DCD0-E4C3-4C25-A0E2-66AC2F5B56E2}"/>
    <dgm:cxn modelId="{2769783A-D59C-4638-A761-CF7863F81E04}" type="presOf" srcId="{B9A44A22-D25E-4DA3-9E57-E6CCE3611FAF}" destId="{592D4026-F976-4564-A492-3FF3EDDF74A5}" srcOrd="0" destOrd="0" presId="urn:microsoft.com/office/officeart/2005/8/layout/radial4"/>
    <dgm:cxn modelId="{DD4AEF60-1E32-4EAE-A96A-5DA08932861D}" type="presOf" srcId="{E4E9C0A9-1A8D-41F9-A8DF-EB33E0AEA3B8}" destId="{945C2AD8-19C3-4C3E-B107-120BA85235F8}" srcOrd="0" destOrd="0" presId="urn:microsoft.com/office/officeart/2005/8/layout/radial4"/>
    <dgm:cxn modelId="{A82C4374-0D42-43A5-9DD9-9DFC03E13770}" srcId="{0E67441A-2AC1-481F-8C78-B6A87F631CE4}" destId="{77D0CAC7-07D3-43AE-AEB4-C1D45C4EC379}" srcOrd="0" destOrd="0" parTransId="{89C58D9B-54A9-425E-9A66-F9B71A6381EB}" sibTransId="{18FFAE7D-0609-4C6F-ABAD-97242B343246}"/>
    <dgm:cxn modelId="{46701356-7348-477B-BDAB-149EE889E99E}" srcId="{77D0CAC7-07D3-43AE-AEB4-C1D45C4EC379}" destId="{2CE2BC5F-11DE-4E00-9652-EC46E75D01B6}" srcOrd="0" destOrd="0" parTransId="{B9A44A22-D25E-4DA3-9E57-E6CCE3611FAF}" sibTransId="{A027C67D-91DB-46C5-BE72-2A83D1F49EEC}"/>
    <dgm:cxn modelId="{A52EE878-9B80-4B02-B0C1-BF24B88E6F44}" type="presOf" srcId="{48835A5C-4296-4C04-BB17-13D34A8F7046}" destId="{CF53228D-62E3-4379-83D2-452882778F87}" srcOrd="0" destOrd="0" presId="urn:microsoft.com/office/officeart/2005/8/layout/radial4"/>
    <dgm:cxn modelId="{C1580888-65CD-4403-9A4A-6837D743A78A}" type="presOf" srcId="{2CE2BC5F-11DE-4E00-9652-EC46E75D01B6}" destId="{2FD1F1BE-42ED-4AA7-BA95-06BD2EFC283D}" srcOrd="0" destOrd="0" presId="urn:microsoft.com/office/officeart/2005/8/layout/radial4"/>
    <dgm:cxn modelId="{6A71C0A4-E05D-422E-AA54-07F50C5E3460}" type="presOf" srcId="{0E67441A-2AC1-481F-8C78-B6A87F631CE4}" destId="{3D394A94-1A9A-477D-B065-F3BC411CB029}" srcOrd="0" destOrd="0" presId="urn:microsoft.com/office/officeart/2005/8/layout/radial4"/>
    <dgm:cxn modelId="{DCB7A8A7-CC47-4590-8D82-69D435E5A78F}" srcId="{77D0CAC7-07D3-43AE-AEB4-C1D45C4EC379}" destId="{B42F50D5-24B3-4521-92B2-7C0C2712CA24}" srcOrd="2" destOrd="0" parTransId="{FCDD327F-8B1D-423F-B358-0DF66A676958}" sibTransId="{DCC17839-3540-4C39-8B17-EE289ADDF486}"/>
    <dgm:cxn modelId="{E4300857-BA0F-4120-81ED-7F3F1C1607F8}" type="presParOf" srcId="{3D394A94-1A9A-477D-B065-F3BC411CB029}" destId="{03F71DCF-F47E-4D68-B576-2B563BF3E4B7}" srcOrd="0" destOrd="0" presId="urn:microsoft.com/office/officeart/2005/8/layout/radial4"/>
    <dgm:cxn modelId="{F55FDEF7-C258-4FB1-8B3C-D28C5B448D2B}" type="presParOf" srcId="{3D394A94-1A9A-477D-B065-F3BC411CB029}" destId="{592D4026-F976-4564-A492-3FF3EDDF74A5}" srcOrd="1" destOrd="0" presId="urn:microsoft.com/office/officeart/2005/8/layout/radial4"/>
    <dgm:cxn modelId="{E27AADB6-7056-4FD1-B47F-371980978041}" type="presParOf" srcId="{3D394A94-1A9A-477D-B065-F3BC411CB029}" destId="{2FD1F1BE-42ED-4AA7-BA95-06BD2EFC283D}" srcOrd="2" destOrd="0" presId="urn:microsoft.com/office/officeart/2005/8/layout/radial4"/>
    <dgm:cxn modelId="{DEF578B3-16EB-4F48-8219-778A0080538C}" type="presParOf" srcId="{3D394A94-1A9A-477D-B065-F3BC411CB029}" destId="{CF53228D-62E3-4379-83D2-452882778F87}" srcOrd="3" destOrd="0" presId="urn:microsoft.com/office/officeart/2005/8/layout/radial4"/>
    <dgm:cxn modelId="{1D35ABB1-9BF0-458A-9269-1D1B4EDBC25F}" type="presParOf" srcId="{3D394A94-1A9A-477D-B065-F3BC411CB029}" destId="{945C2AD8-19C3-4C3E-B107-120BA85235F8}" srcOrd="4" destOrd="0" presId="urn:microsoft.com/office/officeart/2005/8/layout/radial4"/>
    <dgm:cxn modelId="{5FD0A012-236E-4241-8FC6-A3D0D7EA244D}" type="presParOf" srcId="{3D394A94-1A9A-477D-B065-F3BC411CB029}" destId="{02FE2F87-5392-4B79-BD77-DED19C7772AC}" srcOrd="5" destOrd="0" presId="urn:microsoft.com/office/officeart/2005/8/layout/radial4"/>
    <dgm:cxn modelId="{04D0E665-49AC-4C33-A858-740B1BC2015C}" type="presParOf" srcId="{3D394A94-1A9A-477D-B065-F3BC411CB029}" destId="{3708E7C3-AB8A-47B0-912A-6A1C0270276B}"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49A4B-59BF-4A6A-9AC9-B4D1277E5B85}">
      <dsp:nvSpPr>
        <dsp:cNvPr id="0" name=""/>
        <dsp:cNvSpPr/>
      </dsp:nvSpPr>
      <dsp:spPr>
        <a:xfrm rot="10800000">
          <a:off x="1101599" y="0"/>
          <a:ext cx="2138400" cy="1646237"/>
        </a:xfrm>
        <a:prstGeom prst="nonIsoscelesTrapezoid">
          <a:avLst>
            <a:gd name="adj1" fmla="val 0"/>
            <a:gd name="adj2" fmla="val 33458"/>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zh-TW" sz="1200" kern="1200" dirty="0"/>
            <a:t>不含關務的比例大約在</a:t>
          </a:r>
          <a:r>
            <a:rPr lang="en-US" sz="1200" kern="1200" dirty="0"/>
            <a:t>38.77%</a:t>
          </a:r>
          <a:r>
            <a:rPr lang="zh-TW" sz="1200" kern="1200" dirty="0"/>
            <a:t>至</a:t>
          </a:r>
          <a:r>
            <a:rPr lang="en-US" sz="1200" kern="1200" dirty="0"/>
            <a:t>50.06%</a:t>
          </a:r>
          <a:r>
            <a:rPr lang="zh-TW" sz="1200" kern="1200" dirty="0"/>
            <a:t>間</a:t>
          </a:r>
          <a:endParaRPr lang="zh-TW" altLang="en-US" sz="1200" kern="1200" dirty="0"/>
        </a:p>
        <a:p>
          <a:pPr marL="114300" lvl="1" indent="-114300" algn="l" defTabSz="533400">
            <a:lnSpc>
              <a:spcPct val="90000"/>
            </a:lnSpc>
            <a:spcBef>
              <a:spcPct val="0"/>
            </a:spcBef>
            <a:spcAft>
              <a:spcPct val="15000"/>
            </a:spcAft>
            <a:buChar char="•"/>
          </a:pPr>
          <a:r>
            <a:rPr lang="zh-TW" sz="1200" kern="1200" dirty="0"/>
            <a:t>含關務的比例大約在</a:t>
          </a:r>
          <a:r>
            <a:rPr lang="en-US" sz="1200" kern="1200" dirty="0"/>
            <a:t>41.1%</a:t>
          </a:r>
          <a:r>
            <a:rPr lang="zh-TW" sz="1200" kern="1200" dirty="0"/>
            <a:t>至</a:t>
          </a:r>
          <a:r>
            <a:rPr lang="en-US" sz="1200" kern="1200" dirty="0"/>
            <a:t>52.4%</a:t>
          </a:r>
          <a:r>
            <a:rPr lang="zh-TW" sz="1200" kern="1200" dirty="0"/>
            <a:t>間</a:t>
          </a:r>
          <a:endParaRPr lang="zh-TW" altLang="en-US" sz="1200" kern="1200" dirty="0"/>
        </a:p>
        <a:p>
          <a:pPr marL="114300" lvl="1" indent="-114300" algn="l" defTabSz="533400">
            <a:lnSpc>
              <a:spcPct val="90000"/>
            </a:lnSpc>
            <a:spcBef>
              <a:spcPct val="0"/>
            </a:spcBef>
            <a:spcAft>
              <a:spcPct val="15000"/>
            </a:spcAft>
            <a:buChar char="•"/>
          </a:pPr>
          <a:endParaRPr lang="zh-TW" altLang="en-US" sz="1200" kern="1200" dirty="0"/>
        </a:p>
      </dsp:txBody>
      <dsp:txXfrm rot="10800000">
        <a:off x="1652399" y="0"/>
        <a:ext cx="1587600" cy="1646237"/>
      </dsp:txXfrm>
    </dsp:sp>
    <dsp:sp modelId="{1FC49C5D-110A-4FED-8D28-355F06292498}">
      <dsp:nvSpPr>
        <dsp:cNvPr id="0" name=""/>
        <dsp:cNvSpPr/>
      </dsp:nvSpPr>
      <dsp:spPr>
        <a:xfrm>
          <a:off x="550800" y="0"/>
          <a:ext cx="1101600" cy="1646237"/>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zh-TW" sz="3400" kern="1200" dirty="0"/>
            <a:t>最高行政法院</a:t>
          </a:r>
          <a:endParaRPr lang="zh-TW" altLang="en-US" sz="3400" kern="1200" dirty="0"/>
        </a:p>
      </dsp:txBody>
      <dsp:txXfrm>
        <a:off x="550800" y="0"/>
        <a:ext cx="1101600" cy="1646237"/>
      </dsp:txXfrm>
    </dsp:sp>
    <dsp:sp modelId="{8DD81E75-19C4-40C3-98D0-927B4DE69098}">
      <dsp:nvSpPr>
        <dsp:cNvPr id="0" name=""/>
        <dsp:cNvSpPr/>
      </dsp:nvSpPr>
      <dsp:spPr>
        <a:xfrm rot="10800000">
          <a:off x="1652400" y="1646237"/>
          <a:ext cx="1587600" cy="1646237"/>
        </a:xfrm>
        <a:prstGeom prst="nonIsoscelesTrapezoid">
          <a:avLst>
            <a:gd name="adj1" fmla="val 0"/>
            <a:gd name="adj2" fmla="val 34694"/>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zh-TW" sz="1200" kern="1200" dirty="0"/>
            <a:t>不含關務的比例大約在</a:t>
          </a:r>
          <a:r>
            <a:rPr lang="en-US" sz="1200" kern="1200" dirty="0"/>
            <a:t>31.07%</a:t>
          </a:r>
          <a:r>
            <a:rPr lang="zh-TW" sz="1200" kern="1200" dirty="0"/>
            <a:t>至</a:t>
          </a:r>
          <a:r>
            <a:rPr lang="en-US" sz="1200" kern="1200" dirty="0"/>
            <a:t>37.93%</a:t>
          </a:r>
          <a:r>
            <a:rPr lang="zh-TW" sz="1200" kern="1200" dirty="0"/>
            <a:t>間</a:t>
          </a:r>
          <a:endParaRPr lang="zh-TW" altLang="en-US" sz="1200" kern="1200" dirty="0"/>
        </a:p>
        <a:p>
          <a:pPr marL="114300" lvl="1" indent="-114300" algn="l" defTabSz="533400">
            <a:lnSpc>
              <a:spcPct val="90000"/>
            </a:lnSpc>
            <a:spcBef>
              <a:spcPct val="0"/>
            </a:spcBef>
            <a:spcAft>
              <a:spcPct val="15000"/>
            </a:spcAft>
            <a:buChar char="•"/>
          </a:pPr>
          <a:r>
            <a:rPr lang="zh-TW" sz="1200" kern="1200" dirty="0"/>
            <a:t>含關務的比例大約在</a:t>
          </a:r>
          <a:r>
            <a:rPr lang="en-US" sz="1200" kern="1200" dirty="0"/>
            <a:t>33.22%</a:t>
          </a:r>
          <a:r>
            <a:rPr lang="zh-TW" sz="1200" kern="1200" dirty="0"/>
            <a:t>至</a:t>
          </a:r>
          <a:r>
            <a:rPr lang="en-US" sz="1200" kern="1200" dirty="0"/>
            <a:t>41.87%</a:t>
          </a:r>
          <a:r>
            <a:rPr lang="zh-TW" sz="1200" kern="1200" dirty="0"/>
            <a:t>間</a:t>
          </a:r>
          <a:endParaRPr lang="zh-TW" altLang="en-US" sz="1200" kern="1200" dirty="0"/>
        </a:p>
      </dsp:txBody>
      <dsp:txXfrm rot="10800000">
        <a:off x="2203199" y="1646237"/>
        <a:ext cx="1036800" cy="1646237"/>
      </dsp:txXfrm>
    </dsp:sp>
    <dsp:sp modelId="{83153E40-7786-4DCC-B349-354BA48271DE}">
      <dsp:nvSpPr>
        <dsp:cNvPr id="0" name=""/>
        <dsp:cNvSpPr/>
      </dsp:nvSpPr>
      <dsp:spPr>
        <a:xfrm>
          <a:off x="0" y="1646237"/>
          <a:ext cx="2203200" cy="1646237"/>
        </a:xfrm>
        <a:prstGeom prst="trapezoid">
          <a:avLst>
            <a:gd name="adj" fmla="val 334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zh-TW" sz="3400" kern="1200" dirty="0"/>
            <a:t>高等行政法院</a:t>
          </a:r>
          <a:endParaRPr lang="zh-TW" altLang="en-US" sz="3400" kern="1200" dirty="0"/>
        </a:p>
      </dsp:txBody>
      <dsp:txXfrm>
        <a:off x="385559" y="1646237"/>
        <a:ext cx="1432080" cy="1646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9BE05-02EE-4ECB-B05A-47E4A3F56E6F}">
      <dsp:nvSpPr>
        <dsp:cNvPr id="0" name=""/>
        <dsp:cNvSpPr/>
      </dsp:nvSpPr>
      <dsp:spPr>
        <a:xfrm rot="10800000">
          <a:off x="1101599" y="0"/>
          <a:ext cx="2138400" cy="1646237"/>
        </a:xfrm>
        <a:prstGeom prst="nonIsoscelesTrapezoid">
          <a:avLst>
            <a:gd name="adj1" fmla="val 0"/>
            <a:gd name="adj2" fmla="val 33458"/>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t>不含關務的比例大約在</a:t>
          </a:r>
          <a:r>
            <a:rPr lang="en-US" altLang="zh-TW" sz="1200" kern="1200" dirty="0"/>
            <a:t>18.45</a:t>
          </a:r>
          <a:r>
            <a:rPr lang="zh-TW" altLang="en-US" sz="1200" kern="1200" dirty="0"/>
            <a:t>％至</a:t>
          </a:r>
          <a:r>
            <a:rPr lang="en-US" altLang="zh-TW" sz="1200" kern="1200" dirty="0"/>
            <a:t>25.98</a:t>
          </a:r>
          <a:r>
            <a:rPr lang="zh-TW" altLang="en-US" sz="1200" kern="1200" dirty="0"/>
            <a:t>％間</a:t>
          </a:r>
        </a:p>
        <a:p>
          <a:pPr marL="114300" lvl="1" indent="-114300" algn="l" defTabSz="533400">
            <a:lnSpc>
              <a:spcPct val="90000"/>
            </a:lnSpc>
            <a:spcBef>
              <a:spcPct val="0"/>
            </a:spcBef>
            <a:spcAft>
              <a:spcPct val="15000"/>
            </a:spcAft>
            <a:buChar char="•"/>
          </a:pPr>
          <a:r>
            <a:rPr lang="zh-TW" sz="1200" kern="1200" dirty="0"/>
            <a:t>含關務的比例大約在</a:t>
          </a:r>
          <a:r>
            <a:rPr lang="en-US" altLang="zh-TW" sz="1200" kern="1200" dirty="0"/>
            <a:t>19</a:t>
          </a:r>
          <a:r>
            <a:rPr lang="en-US" sz="1200" kern="1200" dirty="0"/>
            <a:t>.79%</a:t>
          </a:r>
          <a:r>
            <a:rPr lang="zh-TW" sz="1200" kern="1200" dirty="0"/>
            <a:t>至</a:t>
          </a:r>
          <a:r>
            <a:rPr lang="en-US" sz="1200" kern="1200" dirty="0"/>
            <a:t>28.1%</a:t>
          </a:r>
          <a:r>
            <a:rPr lang="zh-TW" sz="1200" kern="1200" dirty="0"/>
            <a:t>間</a:t>
          </a:r>
          <a:endParaRPr lang="zh-TW" altLang="en-US" sz="1200" kern="1200" dirty="0"/>
        </a:p>
      </dsp:txBody>
      <dsp:txXfrm rot="10800000">
        <a:off x="1652399" y="0"/>
        <a:ext cx="1587600" cy="1646237"/>
      </dsp:txXfrm>
    </dsp:sp>
    <dsp:sp modelId="{46C26DE7-53FB-43E9-BD83-F001CAE73771}">
      <dsp:nvSpPr>
        <dsp:cNvPr id="0" name=""/>
        <dsp:cNvSpPr/>
      </dsp:nvSpPr>
      <dsp:spPr>
        <a:xfrm>
          <a:off x="550800" y="0"/>
          <a:ext cx="1101600" cy="1646237"/>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高等行政法院</a:t>
          </a:r>
        </a:p>
      </dsp:txBody>
      <dsp:txXfrm>
        <a:off x="550800" y="0"/>
        <a:ext cx="1101600" cy="1646237"/>
      </dsp:txXfrm>
    </dsp:sp>
    <dsp:sp modelId="{6EDA10F3-EB51-4681-BF1A-E63C8F32A69D}">
      <dsp:nvSpPr>
        <dsp:cNvPr id="0" name=""/>
        <dsp:cNvSpPr/>
      </dsp:nvSpPr>
      <dsp:spPr>
        <a:xfrm>
          <a:off x="0" y="1646237"/>
          <a:ext cx="2203200" cy="1646237"/>
        </a:xfrm>
        <a:prstGeom prst="trapezoid">
          <a:avLst>
            <a:gd name="adj" fmla="val 334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zh-TW" sz="3400" kern="1200" dirty="0"/>
            <a:t>地方法院行政訴訟庭</a:t>
          </a:r>
          <a:endParaRPr lang="zh-TW" altLang="en-US" sz="3400" kern="1200" dirty="0"/>
        </a:p>
      </dsp:txBody>
      <dsp:txXfrm>
        <a:off x="385559" y="1646237"/>
        <a:ext cx="1432080" cy="1646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9BE05-02EE-4ECB-B05A-47E4A3F56E6F}">
      <dsp:nvSpPr>
        <dsp:cNvPr id="0" name=""/>
        <dsp:cNvSpPr/>
      </dsp:nvSpPr>
      <dsp:spPr>
        <a:xfrm rot="10800000">
          <a:off x="1101599" y="0"/>
          <a:ext cx="2138400" cy="1646237"/>
        </a:xfrm>
        <a:prstGeom prst="nonIsoscelesTrapezoid">
          <a:avLst>
            <a:gd name="adj1" fmla="val 0"/>
            <a:gd name="adj2" fmla="val 33458"/>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zh-TW" sz="1200" kern="1200" dirty="0"/>
            <a:t>不含關務的比例大約在</a:t>
          </a:r>
          <a:r>
            <a:rPr lang="en-US" sz="1200" kern="1200" dirty="0"/>
            <a:t>2</a:t>
          </a:r>
          <a:r>
            <a:rPr lang="en-US" altLang="zh-TW" sz="1200" kern="1200" dirty="0"/>
            <a:t>3.74</a:t>
          </a:r>
          <a:r>
            <a:rPr lang="en-US" sz="1200" kern="1200" dirty="0"/>
            <a:t>%</a:t>
          </a:r>
          <a:r>
            <a:rPr lang="zh-TW" sz="1200" kern="1200" dirty="0"/>
            <a:t>至</a:t>
          </a:r>
          <a:r>
            <a:rPr lang="en-US" sz="1200" kern="1200" dirty="0"/>
            <a:t>38.97%</a:t>
          </a:r>
          <a:r>
            <a:rPr lang="zh-TW" sz="1200" kern="1200" dirty="0"/>
            <a:t>間</a:t>
          </a:r>
          <a:endParaRPr lang="zh-TW" altLang="en-US" sz="1200" kern="1200" dirty="0"/>
        </a:p>
        <a:p>
          <a:pPr marL="114300" lvl="1" indent="-114300" algn="l" defTabSz="533400">
            <a:lnSpc>
              <a:spcPct val="90000"/>
            </a:lnSpc>
            <a:spcBef>
              <a:spcPct val="0"/>
            </a:spcBef>
            <a:spcAft>
              <a:spcPct val="15000"/>
            </a:spcAft>
            <a:buChar char="•"/>
          </a:pPr>
          <a:r>
            <a:rPr lang="zh-TW" sz="1200" kern="1200" dirty="0"/>
            <a:t>含關務的比例大約在</a:t>
          </a:r>
          <a:r>
            <a:rPr lang="en-US" sz="1200" kern="1200" dirty="0"/>
            <a:t>2</a:t>
          </a:r>
          <a:r>
            <a:rPr lang="en-US" altLang="zh-TW" sz="1200" kern="1200" dirty="0"/>
            <a:t>6.12</a:t>
          </a:r>
          <a:r>
            <a:rPr lang="en-US" sz="1200" kern="1200" dirty="0"/>
            <a:t>%</a:t>
          </a:r>
          <a:r>
            <a:rPr lang="zh-TW" sz="1200" kern="1200" dirty="0"/>
            <a:t>至</a:t>
          </a:r>
          <a:r>
            <a:rPr lang="en-US" sz="1200" kern="1200" dirty="0"/>
            <a:t>41.75%</a:t>
          </a:r>
          <a:r>
            <a:rPr lang="zh-TW" sz="1200" kern="1200" dirty="0"/>
            <a:t>間</a:t>
          </a:r>
          <a:endParaRPr lang="zh-TW" altLang="en-US" sz="1200" kern="1200" dirty="0"/>
        </a:p>
      </dsp:txBody>
      <dsp:txXfrm rot="10800000">
        <a:off x="1652399" y="0"/>
        <a:ext cx="1587600" cy="1646237"/>
      </dsp:txXfrm>
    </dsp:sp>
    <dsp:sp modelId="{46C26DE7-53FB-43E9-BD83-F001CAE73771}">
      <dsp:nvSpPr>
        <dsp:cNvPr id="0" name=""/>
        <dsp:cNvSpPr/>
      </dsp:nvSpPr>
      <dsp:spPr>
        <a:xfrm>
          <a:off x="550800" y="0"/>
          <a:ext cx="1101600" cy="1646237"/>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最高行政法院</a:t>
          </a:r>
        </a:p>
      </dsp:txBody>
      <dsp:txXfrm>
        <a:off x="550800" y="0"/>
        <a:ext cx="1101600" cy="1646237"/>
      </dsp:txXfrm>
    </dsp:sp>
    <dsp:sp modelId="{C6B58E60-5021-410B-9425-437E9B940C8E}">
      <dsp:nvSpPr>
        <dsp:cNvPr id="0" name=""/>
        <dsp:cNvSpPr/>
      </dsp:nvSpPr>
      <dsp:spPr>
        <a:xfrm rot="10800000">
          <a:off x="1652400" y="1646237"/>
          <a:ext cx="1587600" cy="1646237"/>
        </a:xfrm>
        <a:prstGeom prst="nonIsoscelesTrapezoid">
          <a:avLst>
            <a:gd name="adj1" fmla="val 0"/>
            <a:gd name="adj2" fmla="val 34694"/>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a:t>不含關務的比例大約在</a:t>
          </a:r>
          <a:r>
            <a:rPr lang="en-US" altLang="zh-TW" sz="1200" kern="1200" dirty="0"/>
            <a:t>10.86</a:t>
          </a:r>
          <a:r>
            <a:rPr lang="zh-TW" altLang="en-US" sz="1200" kern="1200" dirty="0"/>
            <a:t>％至</a:t>
          </a:r>
          <a:r>
            <a:rPr lang="en-US" altLang="zh-TW" sz="1200" kern="1200" dirty="0"/>
            <a:t>27.67</a:t>
          </a:r>
          <a:r>
            <a:rPr lang="zh-TW" altLang="en-US" sz="1200" kern="1200" dirty="0"/>
            <a:t>％間</a:t>
          </a:r>
        </a:p>
        <a:p>
          <a:pPr marL="114300" lvl="1" indent="-114300" algn="l" defTabSz="533400">
            <a:lnSpc>
              <a:spcPct val="90000"/>
            </a:lnSpc>
            <a:spcBef>
              <a:spcPct val="0"/>
            </a:spcBef>
            <a:spcAft>
              <a:spcPct val="15000"/>
            </a:spcAft>
            <a:buChar char="•"/>
          </a:pPr>
          <a:r>
            <a:rPr lang="zh-TW" sz="1200" kern="1200" dirty="0"/>
            <a:t>含關務的比例大約</a:t>
          </a:r>
          <a:r>
            <a:rPr lang="en-US" altLang="zh-TW" sz="1200" kern="1200" dirty="0"/>
            <a:t>12.13</a:t>
          </a:r>
          <a:r>
            <a:rPr lang="en-US" sz="1200" kern="1200" dirty="0"/>
            <a:t>%</a:t>
          </a:r>
          <a:r>
            <a:rPr lang="zh-TW" sz="1200" kern="1200" dirty="0"/>
            <a:t>至</a:t>
          </a:r>
          <a:r>
            <a:rPr lang="en-US" sz="1200" kern="1200" dirty="0"/>
            <a:t>29.74%</a:t>
          </a:r>
          <a:r>
            <a:rPr lang="zh-TW" sz="1200" kern="1200" dirty="0"/>
            <a:t>間</a:t>
          </a:r>
          <a:endParaRPr lang="zh-TW" altLang="en-US" sz="1200" kern="1200" dirty="0"/>
        </a:p>
      </dsp:txBody>
      <dsp:txXfrm rot="10800000">
        <a:off x="2203199" y="1646237"/>
        <a:ext cx="1036800" cy="1646237"/>
      </dsp:txXfrm>
    </dsp:sp>
    <dsp:sp modelId="{6EDA10F3-EB51-4681-BF1A-E63C8F32A69D}">
      <dsp:nvSpPr>
        <dsp:cNvPr id="0" name=""/>
        <dsp:cNvSpPr/>
      </dsp:nvSpPr>
      <dsp:spPr>
        <a:xfrm>
          <a:off x="0" y="1646237"/>
          <a:ext cx="2203200" cy="1646237"/>
        </a:xfrm>
        <a:prstGeom prst="trapezoid">
          <a:avLst>
            <a:gd name="adj" fmla="val 334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高等行政法院</a:t>
          </a:r>
        </a:p>
      </dsp:txBody>
      <dsp:txXfrm>
        <a:off x="385559" y="1646237"/>
        <a:ext cx="1432080" cy="1646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1DCF-F47E-4D68-B576-2B563BF3E4B7}">
      <dsp:nvSpPr>
        <dsp:cNvPr id="0" name=""/>
        <dsp:cNvSpPr/>
      </dsp:nvSpPr>
      <dsp:spPr>
        <a:xfrm>
          <a:off x="739022" y="1450353"/>
          <a:ext cx="1116004" cy="1116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主張權利存在者負舉證責任</a:t>
          </a:r>
          <a:endParaRPr lang="en-US" altLang="zh-TW" sz="1400" kern="1200" dirty="0"/>
        </a:p>
      </dsp:txBody>
      <dsp:txXfrm>
        <a:off x="902457" y="1613788"/>
        <a:ext cx="789134" cy="789134"/>
      </dsp:txXfrm>
    </dsp:sp>
    <dsp:sp modelId="{592D4026-F976-4564-A492-3FF3EDDF74A5}">
      <dsp:nvSpPr>
        <dsp:cNvPr id="0" name=""/>
        <dsp:cNvSpPr/>
      </dsp:nvSpPr>
      <dsp:spPr>
        <a:xfrm rot="16105050">
          <a:off x="809583" y="796844"/>
          <a:ext cx="915825" cy="3562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D1F1BE-42ED-4AA7-BA95-06BD2EFC283D}">
      <dsp:nvSpPr>
        <dsp:cNvPr id="0" name=""/>
        <dsp:cNvSpPr/>
      </dsp:nvSpPr>
      <dsp:spPr>
        <a:xfrm>
          <a:off x="767052" y="64206"/>
          <a:ext cx="975596" cy="835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權利產生規範要件事實</a:t>
          </a:r>
        </a:p>
      </dsp:txBody>
      <dsp:txXfrm>
        <a:off x="791514" y="88668"/>
        <a:ext cx="926672" cy="786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1DCF-F47E-4D68-B576-2B563BF3E4B7}">
      <dsp:nvSpPr>
        <dsp:cNvPr id="0" name=""/>
        <dsp:cNvSpPr/>
      </dsp:nvSpPr>
      <dsp:spPr>
        <a:xfrm>
          <a:off x="1117285" y="2228148"/>
          <a:ext cx="1116004" cy="1116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主張權利不存在者負舉證責任</a:t>
          </a:r>
          <a:endParaRPr lang="en-US" altLang="zh-TW" sz="1400" kern="1200" dirty="0"/>
        </a:p>
      </dsp:txBody>
      <dsp:txXfrm>
        <a:off x="1280720" y="2391583"/>
        <a:ext cx="789134" cy="789134"/>
      </dsp:txXfrm>
    </dsp:sp>
    <dsp:sp modelId="{592D4026-F976-4564-A492-3FF3EDDF74A5}">
      <dsp:nvSpPr>
        <dsp:cNvPr id="0" name=""/>
        <dsp:cNvSpPr/>
      </dsp:nvSpPr>
      <dsp:spPr>
        <a:xfrm rot="13271941">
          <a:off x="384847" y="1920102"/>
          <a:ext cx="946282" cy="3011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D1F1BE-42ED-4AA7-BA95-06BD2EFC283D}">
      <dsp:nvSpPr>
        <dsp:cNvPr id="0" name=""/>
        <dsp:cNvSpPr/>
      </dsp:nvSpPr>
      <dsp:spPr>
        <a:xfrm>
          <a:off x="15074" y="1341685"/>
          <a:ext cx="973820" cy="834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權利妨礙規範要件事實</a:t>
          </a:r>
        </a:p>
      </dsp:txBody>
      <dsp:txXfrm>
        <a:off x="39522" y="1366133"/>
        <a:ext cx="924924" cy="785807"/>
      </dsp:txXfrm>
    </dsp:sp>
    <dsp:sp modelId="{CF53228D-62E3-4379-83D2-452882778F87}">
      <dsp:nvSpPr>
        <dsp:cNvPr id="0" name=""/>
        <dsp:cNvSpPr/>
      </dsp:nvSpPr>
      <dsp:spPr>
        <a:xfrm rot="16197296">
          <a:off x="1164467" y="1508276"/>
          <a:ext cx="1019867" cy="3011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5C2AD8-19C3-4C3E-B107-120BA85235F8}">
      <dsp:nvSpPr>
        <dsp:cNvPr id="0" name=""/>
        <dsp:cNvSpPr/>
      </dsp:nvSpPr>
      <dsp:spPr>
        <a:xfrm>
          <a:off x="1187089" y="731572"/>
          <a:ext cx="973820" cy="834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權利消滅規範要件事實</a:t>
          </a:r>
        </a:p>
      </dsp:txBody>
      <dsp:txXfrm>
        <a:off x="1211537" y="756020"/>
        <a:ext cx="924924" cy="785807"/>
      </dsp:txXfrm>
    </dsp:sp>
    <dsp:sp modelId="{02FE2F87-5392-4B79-BD77-DED19C7772AC}">
      <dsp:nvSpPr>
        <dsp:cNvPr id="0" name=""/>
        <dsp:cNvSpPr/>
      </dsp:nvSpPr>
      <dsp:spPr>
        <a:xfrm rot="19124315">
          <a:off x="2018812" y="1919886"/>
          <a:ext cx="944452" cy="30116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08E7C3-AB8A-47B0-912A-6A1C0270276B}">
      <dsp:nvSpPr>
        <dsp:cNvPr id="0" name=""/>
        <dsp:cNvSpPr/>
      </dsp:nvSpPr>
      <dsp:spPr>
        <a:xfrm>
          <a:off x="2359104" y="1341685"/>
          <a:ext cx="973820" cy="834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t>權利排除規範要件事實</a:t>
          </a:r>
        </a:p>
      </dsp:txBody>
      <dsp:txXfrm>
        <a:off x="2383552" y="1366133"/>
        <a:ext cx="924924" cy="7858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6"/>
            <a:ext cx="3079200" cy="513858"/>
          </a:xfrm>
          <a:prstGeom prst="rect">
            <a:avLst/>
          </a:prstGeom>
        </p:spPr>
        <p:txBody>
          <a:bodyPr vert="horz" lIns="94762" tIns="47381" rIns="94762" bIns="47381" rtlCol="0"/>
          <a:lstStyle>
            <a:lvl1pPr algn="l">
              <a:defRPr sz="1300"/>
            </a:lvl1pPr>
          </a:lstStyle>
          <a:p>
            <a:endParaRPr lang="zh-TW" altLang="en-US"/>
          </a:p>
        </p:txBody>
      </p:sp>
      <p:sp>
        <p:nvSpPr>
          <p:cNvPr id="3" name="日期版面配置區 2"/>
          <p:cNvSpPr>
            <a:spLocks noGrp="1"/>
          </p:cNvSpPr>
          <p:nvPr>
            <p:ph type="dt" sz="quarter" idx="1"/>
          </p:nvPr>
        </p:nvSpPr>
        <p:spPr>
          <a:xfrm>
            <a:off x="4023206" y="6"/>
            <a:ext cx="3079200" cy="513858"/>
          </a:xfrm>
          <a:prstGeom prst="rect">
            <a:avLst/>
          </a:prstGeom>
        </p:spPr>
        <p:txBody>
          <a:bodyPr vert="horz" lIns="94762" tIns="47381" rIns="94762" bIns="47381" rtlCol="0"/>
          <a:lstStyle>
            <a:lvl1pPr algn="r">
              <a:defRPr sz="1300"/>
            </a:lvl1pPr>
          </a:lstStyle>
          <a:p>
            <a:fld id="{1600FB03-A001-4523-AEC8-B5CB11A84446}" type="datetimeFigureOut">
              <a:rPr lang="zh-TW" altLang="en-US" smtClean="0"/>
              <a:pPr/>
              <a:t>2022/9/16</a:t>
            </a:fld>
            <a:endParaRPr lang="zh-TW" altLang="en-US"/>
          </a:p>
        </p:txBody>
      </p:sp>
      <p:sp>
        <p:nvSpPr>
          <p:cNvPr id="4" name="頁尾版面配置區 3"/>
          <p:cNvSpPr>
            <a:spLocks noGrp="1"/>
          </p:cNvSpPr>
          <p:nvPr>
            <p:ph type="ftr" sz="quarter" idx="2"/>
          </p:nvPr>
        </p:nvSpPr>
        <p:spPr>
          <a:xfrm>
            <a:off x="4" y="9720759"/>
            <a:ext cx="3079200" cy="513858"/>
          </a:xfrm>
          <a:prstGeom prst="rect">
            <a:avLst/>
          </a:prstGeom>
        </p:spPr>
        <p:txBody>
          <a:bodyPr vert="horz" lIns="94762" tIns="47381" rIns="94762" bIns="47381" rtlCol="0" anchor="b"/>
          <a:lstStyle>
            <a:lvl1pPr algn="l">
              <a:defRPr sz="1300"/>
            </a:lvl1pPr>
          </a:lstStyle>
          <a:p>
            <a:r>
              <a:rPr lang="zh-TW" altLang="en-US"/>
              <a:t>二、處罰法定主義</a:t>
            </a:r>
          </a:p>
        </p:txBody>
      </p:sp>
      <p:sp>
        <p:nvSpPr>
          <p:cNvPr id="5" name="投影片編號版面配置區 4"/>
          <p:cNvSpPr>
            <a:spLocks noGrp="1"/>
          </p:cNvSpPr>
          <p:nvPr>
            <p:ph type="sldNum" sz="quarter" idx="3"/>
          </p:nvPr>
        </p:nvSpPr>
        <p:spPr>
          <a:xfrm>
            <a:off x="4023206" y="9720759"/>
            <a:ext cx="3079200" cy="513858"/>
          </a:xfrm>
          <a:prstGeom prst="rect">
            <a:avLst/>
          </a:prstGeom>
        </p:spPr>
        <p:txBody>
          <a:bodyPr vert="horz" lIns="94762" tIns="47381" rIns="94762" bIns="47381" rtlCol="0" anchor="b"/>
          <a:lstStyle>
            <a:lvl1pPr algn="r">
              <a:defRPr sz="1300"/>
            </a:lvl1pPr>
          </a:lstStyle>
          <a:p>
            <a:fld id="{DE1E7B4E-C284-458A-9C40-FBDCB771131C}" type="slidenum">
              <a:rPr lang="zh-TW" altLang="en-US" smtClean="0"/>
              <a:pPr/>
              <a:t>‹#›</a:t>
            </a:fld>
            <a:endParaRPr lang="zh-TW" altLang="en-US"/>
          </a:p>
        </p:txBody>
      </p:sp>
    </p:spTree>
    <p:extLst>
      <p:ext uri="{BB962C8B-B14F-4D97-AF65-F5344CB8AC3E}">
        <p14:creationId xmlns:p14="http://schemas.microsoft.com/office/powerpoint/2010/main" val="21080662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1"/>
            <a:ext cx="3078427" cy="513508"/>
          </a:xfrm>
          <a:prstGeom prst="rect">
            <a:avLst/>
          </a:prstGeom>
        </p:spPr>
        <p:txBody>
          <a:bodyPr vert="horz" lIns="94754" tIns="47377" rIns="94754" bIns="47377" rtlCol="0"/>
          <a:lstStyle>
            <a:lvl1pPr algn="l">
              <a:defRPr sz="1300"/>
            </a:lvl1pPr>
          </a:lstStyle>
          <a:p>
            <a:endParaRPr lang="zh-TW" altLang="en-US"/>
          </a:p>
        </p:txBody>
      </p:sp>
      <p:sp>
        <p:nvSpPr>
          <p:cNvPr id="3" name="日期版面配置區 2"/>
          <p:cNvSpPr>
            <a:spLocks noGrp="1"/>
          </p:cNvSpPr>
          <p:nvPr>
            <p:ph type="dt" idx="1"/>
          </p:nvPr>
        </p:nvSpPr>
        <p:spPr>
          <a:xfrm>
            <a:off x="4023997" y="1"/>
            <a:ext cx="3078427" cy="513508"/>
          </a:xfrm>
          <a:prstGeom prst="rect">
            <a:avLst/>
          </a:prstGeom>
        </p:spPr>
        <p:txBody>
          <a:bodyPr vert="horz" lIns="94754" tIns="47377" rIns="94754" bIns="47377" rtlCol="0"/>
          <a:lstStyle>
            <a:lvl1pPr algn="r">
              <a:defRPr sz="1300"/>
            </a:lvl1pPr>
          </a:lstStyle>
          <a:p>
            <a:fld id="{F887D95F-AB9C-4329-9ECA-1BCE9C9A0E9E}" type="datetimeFigureOut">
              <a:rPr lang="zh-TW" altLang="en-US" smtClean="0"/>
              <a:pPr/>
              <a:t>2022/9/16</a:t>
            </a:fld>
            <a:endParaRPr lang="zh-TW" altLang="en-US"/>
          </a:p>
        </p:txBody>
      </p:sp>
      <p:sp>
        <p:nvSpPr>
          <p:cNvPr id="4" name="投影片圖像版面配置區 3"/>
          <p:cNvSpPr>
            <a:spLocks noGrp="1" noRot="1" noChangeAspect="1"/>
          </p:cNvSpPr>
          <p:nvPr>
            <p:ph type="sldImg" idx="2"/>
          </p:nvPr>
        </p:nvSpPr>
        <p:spPr>
          <a:xfrm>
            <a:off x="479425" y="1277938"/>
            <a:ext cx="6145213" cy="3455987"/>
          </a:xfrm>
          <a:prstGeom prst="rect">
            <a:avLst/>
          </a:prstGeom>
          <a:noFill/>
          <a:ln w="12700">
            <a:solidFill>
              <a:prstClr val="black"/>
            </a:solidFill>
          </a:ln>
        </p:spPr>
        <p:txBody>
          <a:bodyPr vert="horz" lIns="94754" tIns="47377" rIns="94754" bIns="47377" rtlCol="0" anchor="ctr"/>
          <a:lstStyle/>
          <a:p>
            <a:endParaRPr lang="zh-TW" altLang="en-US"/>
          </a:p>
        </p:txBody>
      </p:sp>
      <p:sp>
        <p:nvSpPr>
          <p:cNvPr id="5" name="備忘稿版面配置區 4"/>
          <p:cNvSpPr>
            <a:spLocks noGrp="1"/>
          </p:cNvSpPr>
          <p:nvPr>
            <p:ph type="body" sz="quarter" idx="3"/>
          </p:nvPr>
        </p:nvSpPr>
        <p:spPr>
          <a:xfrm>
            <a:off x="710407" y="4925412"/>
            <a:ext cx="5683250" cy="4029881"/>
          </a:xfrm>
          <a:prstGeom prst="rect">
            <a:avLst/>
          </a:prstGeom>
        </p:spPr>
        <p:txBody>
          <a:bodyPr vert="horz" lIns="94754" tIns="47377" rIns="94754" bIns="47377"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6" y="9721111"/>
            <a:ext cx="3078427" cy="513507"/>
          </a:xfrm>
          <a:prstGeom prst="rect">
            <a:avLst/>
          </a:prstGeom>
        </p:spPr>
        <p:txBody>
          <a:bodyPr vert="horz" lIns="94754" tIns="47377" rIns="94754" bIns="47377" rtlCol="0" anchor="b"/>
          <a:lstStyle>
            <a:lvl1pPr algn="l">
              <a:defRPr sz="1300"/>
            </a:lvl1pPr>
          </a:lstStyle>
          <a:p>
            <a:r>
              <a:rPr lang="zh-TW" altLang="en-US"/>
              <a:t>二、處罰法定主義</a:t>
            </a:r>
          </a:p>
        </p:txBody>
      </p:sp>
      <p:sp>
        <p:nvSpPr>
          <p:cNvPr id="7" name="投影片編號版面配置區 6"/>
          <p:cNvSpPr>
            <a:spLocks noGrp="1"/>
          </p:cNvSpPr>
          <p:nvPr>
            <p:ph type="sldNum" sz="quarter" idx="5"/>
          </p:nvPr>
        </p:nvSpPr>
        <p:spPr>
          <a:xfrm>
            <a:off x="4023997" y="9721111"/>
            <a:ext cx="3078427" cy="513507"/>
          </a:xfrm>
          <a:prstGeom prst="rect">
            <a:avLst/>
          </a:prstGeom>
        </p:spPr>
        <p:txBody>
          <a:bodyPr vert="horz" lIns="94754" tIns="47377" rIns="94754" bIns="47377" rtlCol="0" anchor="b"/>
          <a:lstStyle>
            <a:lvl1pPr algn="r">
              <a:defRPr sz="1300"/>
            </a:lvl1pPr>
          </a:lstStyle>
          <a:p>
            <a:fld id="{736D03CD-A9AA-403B-ABBA-E4592D5F8642}" type="slidenum">
              <a:rPr lang="zh-TW" altLang="en-US" smtClean="0"/>
              <a:pPr/>
              <a:t>‹#›</a:t>
            </a:fld>
            <a:endParaRPr lang="zh-TW" altLang="en-US"/>
          </a:p>
        </p:txBody>
      </p:sp>
    </p:spTree>
    <p:extLst>
      <p:ext uri="{BB962C8B-B14F-4D97-AF65-F5344CB8AC3E}">
        <p14:creationId xmlns:p14="http://schemas.microsoft.com/office/powerpoint/2010/main" val="217596436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頁尾版面配置區 4">
            <a:extLst>
              <a:ext uri="{FF2B5EF4-FFF2-40B4-BE49-F238E27FC236}">
                <a16:creationId xmlns:a16="http://schemas.microsoft.com/office/drawing/2014/main" id="{BF0DC5DA-1BFD-4687-B5B5-AB59AD5287A2}"/>
              </a:ext>
            </a:extLst>
          </p:cNvPr>
          <p:cNvSpPr>
            <a:spLocks noGrp="1"/>
          </p:cNvSpPr>
          <p:nvPr>
            <p:ph type="ftr" sz="quarter" idx="4"/>
          </p:nvPr>
        </p:nvSpPr>
        <p:spPr/>
        <p:txBody>
          <a:bodyPr/>
          <a:lstStyle/>
          <a:p>
            <a:r>
              <a:rPr lang="zh-TW" altLang="en-US"/>
              <a:t>二、處罰法定主義</a:t>
            </a:r>
          </a:p>
        </p:txBody>
      </p:sp>
    </p:spTree>
    <p:extLst>
      <p:ext uri="{BB962C8B-B14F-4D97-AF65-F5344CB8AC3E}">
        <p14:creationId xmlns:p14="http://schemas.microsoft.com/office/powerpoint/2010/main" val="149456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頁尾版面配置區 4">
            <a:extLst>
              <a:ext uri="{FF2B5EF4-FFF2-40B4-BE49-F238E27FC236}">
                <a16:creationId xmlns:a16="http://schemas.microsoft.com/office/drawing/2014/main" id="{24989EFD-933A-4999-ADED-EB17FBB787E5}"/>
              </a:ext>
            </a:extLst>
          </p:cNvPr>
          <p:cNvSpPr>
            <a:spLocks noGrp="1"/>
          </p:cNvSpPr>
          <p:nvPr>
            <p:ph type="ftr" sz="quarter" idx="4"/>
          </p:nvPr>
        </p:nvSpPr>
        <p:spPr/>
        <p:txBody>
          <a:bodyPr/>
          <a:lstStyle/>
          <a:p>
            <a:r>
              <a:rPr lang="zh-TW" altLang="en-US"/>
              <a:t>二、處罰法定主義</a:t>
            </a:r>
          </a:p>
        </p:txBody>
      </p:sp>
    </p:spTree>
    <p:extLst>
      <p:ext uri="{BB962C8B-B14F-4D97-AF65-F5344CB8AC3E}">
        <p14:creationId xmlns:p14="http://schemas.microsoft.com/office/powerpoint/2010/main" val="304386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頁尾版面配置區 4">
            <a:extLst>
              <a:ext uri="{FF2B5EF4-FFF2-40B4-BE49-F238E27FC236}">
                <a16:creationId xmlns:a16="http://schemas.microsoft.com/office/drawing/2014/main" id="{46F72756-F9C3-4886-A794-AD7ADCBDC271}"/>
              </a:ext>
            </a:extLst>
          </p:cNvPr>
          <p:cNvSpPr>
            <a:spLocks noGrp="1"/>
          </p:cNvSpPr>
          <p:nvPr>
            <p:ph type="ftr" sz="quarter" idx="4"/>
          </p:nvPr>
        </p:nvSpPr>
        <p:spPr/>
        <p:txBody>
          <a:bodyPr/>
          <a:lstStyle/>
          <a:p>
            <a:r>
              <a:rPr lang="zh-TW" altLang="en-US"/>
              <a:t>二、處罰法定主義</a:t>
            </a:r>
          </a:p>
        </p:txBody>
      </p:sp>
    </p:spTree>
    <p:extLst>
      <p:ext uri="{BB962C8B-B14F-4D97-AF65-F5344CB8AC3E}">
        <p14:creationId xmlns:p14="http://schemas.microsoft.com/office/powerpoint/2010/main" val="263457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頁尾版面配置區 4">
            <a:extLst>
              <a:ext uri="{FF2B5EF4-FFF2-40B4-BE49-F238E27FC236}">
                <a16:creationId xmlns:a16="http://schemas.microsoft.com/office/drawing/2014/main" id="{10DC1983-E3CF-40E3-940D-D0A146171FE4}"/>
              </a:ext>
            </a:extLst>
          </p:cNvPr>
          <p:cNvSpPr>
            <a:spLocks noGrp="1"/>
          </p:cNvSpPr>
          <p:nvPr>
            <p:ph type="ftr" sz="quarter" idx="4"/>
          </p:nvPr>
        </p:nvSpPr>
        <p:spPr/>
        <p:txBody>
          <a:bodyPr/>
          <a:lstStyle/>
          <a:p>
            <a:r>
              <a:rPr lang="zh-TW" altLang="en-US"/>
              <a:t>二、處罰法定主義</a:t>
            </a:r>
          </a:p>
        </p:txBody>
      </p:sp>
    </p:spTree>
    <p:extLst>
      <p:ext uri="{BB962C8B-B14F-4D97-AF65-F5344CB8AC3E}">
        <p14:creationId xmlns:p14="http://schemas.microsoft.com/office/powerpoint/2010/main" val="50031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4"/>
          </p:nvPr>
        </p:nvSpPr>
        <p:spPr/>
        <p:txBody>
          <a:bodyPr/>
          <a:lstStyle/>
          <a:p>
            <a:r>
              <a:rPr lang="zh-TW" altLang="en-US"/>
              <a:t>二、處罰法定主義</a:t>
            </a:r>
          </a:p>
        </p:txBody>
      </p:sp>
    </p:spTree>
    <p:extLst>
      <p:ext uri="{BB962C8B-B14F-4D97-AF65-F5344CB8AC3E}">
        <p14:creationId xmlns:p14="http://schemas.microsoft.com/office/powerpoint/2010/main" val="19175649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E8F6009C-96BA-46BF-9855-74B684B985BD}"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57302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九、減免罰要件">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78"/>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29571"/>
            <a:ext cx="10058400" cy="5044981"/>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1" name="文字方塊 40"/>
          <p:cNvSpPr txBox="1"/>
          <p:nvPr userDrawn="1"/>
        </p:nvSpPr>
        <p:spPr>
          <a:xfrm>
            <a:off x="-79358" y="6455346"/>
            <a:ext cx="241925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 </a:t>
            </a:r>
            <a:r>
              <a:rPr lang="zh-TW" altLang="en-US" sz="2400" dirty="0">
                <a:solidFill>
                  <a:schemeClr val="bg1">
                    <a:lumMod val="50000"/>
                  </a:schemeClr>
                </a:solidFill>
              </a:rPr>
              <a:t>九、減免罰要件</a:t>
            </a:r>
          </a:p>
        </p:txBody>
      </p:sp>
    </p:spTree>
    <p:extLst>
      <p:ext uri="{BB962C8B-B14F-4D97-AF65-F5344CB8AC3E}">
        <p14:creationId xmlns:p14="http://schemas.microsoft.com/office/powerpoint/2010/main" val="323582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十、案例分析">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78"/>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29571"/>
            <a:ext cx="10058400" cy="5044981"/>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2" name="文字方塊 41"/>
          <p:cNvSpPr txBox="1"/>
          <p:nvPr userDrawn="1"/>
        </p:nvSpPr>
        <p:spPr>
          <a:xfrm>
            <a:off x="11692050" y="2987952"/>
            <a:ext cx="415498" cy="369332"/>
          </a:xfrm>
          <a:prstGeom prst="rect">
            <a:avLst/>
          </a:prstGeom>
          <a:noFill/>
        </p:spPr>
        <p:txBody>
          <a:bodyPr wrap="none" rtlCol="0">
            <a:spAutoFit/>
          </a:bodyPr>
          <a:lstStyle/>
          <a:p>
            <a:r>
              <a:rPr lang="zh-TW" altLang="en-US" b="1" dirty="0">
                <a:solidFill>
                  <a:schemeClr val="bg1"/>
                </a:solidFill>
              </a:rPr>
              <a:t>八</a:t>
            </a:r>
          </a:p>
        </p:txBody>
      </p:sp>
      <p:sp>
        <p:nvSpPr>
          <p:cNvPr id="43" name="文字方塊 42"/>
          <p:cNvSpPr txBox="1"/>
          <p:nvPr userDrawn="1"/>
        </p:nvSpPr>
        <p:spPr>
          <a:xfrm>
            <a:off x="-79358" y="6455346"/>
            <a:ext cx="211147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 </a:t>
            </a:r>
            <a:r>
              <a:rPr lang="zh-TW" altLang="en-US" sz="2400" dirty="0">
                <a:solidFill>
                  <a:schemeClr val="bg1">
                    <a:lumMod val="50000"/>
                  </a:schemeClr>
                </a:solidFill>
              </a:rPr>
              <a:t>十、案例分析</a:t>
            </a:r>
          </a:p>
        </p:txBody>
      </p:sp>
    </p:spTree>
    <p:extLst>
      <p:ext uri="{BB962C8B-B14F-4D97-AF65-F5344CB8AC3E}">
        <p14:creationId xmlns:p14="http://schemas.microsoft.com/office/powerpoint/2010/main" val="336042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0C60B3-8384-478D-AF6F-171D82646CD1}" type="datetime1">
              <a:rPr lang="zh-TW" altLang="en-US" smtClean="0"/>
              <a:pPr/>
              <a:t>2022/9/16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6" name="Rectangle 8"/>
          <p:cNvSpPr/>
          <p:nvPr userDrawn="1"/>
        </p:nvSpPr>
        <p:spPr>
          <a:xfrm>
            <a:off x="-6206" y="6498000"/>
            <a:ext cx="12198205"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 name="Group 9"/>
          <p:cNvGrpSpPr/>
          <p:nvPr userDrawn="1"/>
        </p:nvGrpSpPr>
        <p:grpSpPr>
          <a:xfrm>
            <a:off x="11337223" y="6174368"/>
            <a:ext cx="587052" cy="586970"/>
            <a:chOff x="9685338" y="4460675"/>
            <a:chExt cx="1080904" cy="1080902"/>
          </a:xfrm>
        </p:grpSpPr>
        <p:sp>
          <p:nvSpPr>
            <p:cNvPr id="12"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15" name="Title 1"/>
          <p:cNvSpPr>
            <a:spLocks noGrp="1"/>
          </p:cNvSpPr>
          <p:nvPr>
            <p:ph type="title"/>
          </p:nvPr>
        </p:nvSpPr>
        <p:spPr>
          <a:xfrm>
            <a:off x="1069848" y="484632"/>
            <a:ext cx="10058400" cy="786819"/>
          </a:xfrm>
        </p:spPr>
        <p:txBody>
          <a:bodyPr>
            <a:normAutofit/>
          </a:bodyPr>
          <a:lstStyle>
            <a:lvl1pPr>
              <a:defRPr sz="3600">
                <a:latin typeface="+mn-ea"/>
                <a:ea typeface="+mn-ea"/>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113583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73539"/>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40733"/>
            <a:ext cx="10058400" cy="473146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9" name="Group 9"/>
          <p:cNvGrpSpPr/>
          <p:nvPr userDrawn="1"/>
        </p:nvGrpSpPr>
        <p:grpSpPr>
          <a:xfrm>
            <a:off x="11337223" y="6174368"/>
            <a:ext cx="587052" cy="586970"/>
            <a:chOff x="9685338" y="4460675"/>
            <a:chExt cx="1080904" cy="1080902"/>
          </a:xfrm>
        </p:grpSpPr>
        <p:sp>
          <p:nvSpPr>
            <p:cNvPr id="10"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1297824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73539"/>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40733"/>
            <a:ext cx="10058400" cy="473146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9" name="Group 9"/>
          <p:cNvGrpSpPr/>
          <p:nvPr userDrawn="1"/>
        </p:nvGrpSpPr>
        <p:grpSpPr>
          <a:xfrm>
            <a:off x="11337223" y="6174368"/>
            <a:ext cx="587052" cy="586970"/>
            <a:chOff x="9685338" y="4460675"/>
            <a:chExt cx="1080904" cy="1080902"/>
          </a:xfrm>
        </p:grpSpPr>
        <p:sp>
          <p:nvSpPr>
            <p:cNvPr id="10"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20493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0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1524200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atin typeface="+mn-ea"/>
                <a:ea typeface="+mn-ea"/>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6A459669-2997-44F6-897B-7330F8023228}" type="datetime1">
              <a:rPr lang="zh-TW" altLang="en-US" smtClean="0"/>
              <a:pPr/>
              <a:t>2022/9/16</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Tree>
    <p:extLst>
      <p:ext uri="{BB962C8B-B14F-4D97-AF65-F5344CB8AC3E}">
        <p14:creationId xmlns:p14="http://schemas.microsoft.com/office/powerpoint/2010/main" val="175057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2477250-0B1C-44D5-9FD9-F2D562ECBB3A}" type="datetime1">
              <a:rPr lang="zh-TW" altLang="en-US" smtClean="0"/>
              <a:pPr/>
              <a:t>2022/9/16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923140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sz="5000">
                <a:latin typeface="+mn-ea"/>
                <a:ea typeface="+mn-ea"/>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lgn="dist">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4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lgn="dist">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4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6"/>
          <p:cNvSpPr>
            <a:spLocks noGrp="1"/>
          </p:cNvSpPr>
          <p:nvPr>
            <p:ph type="dt" sz="half" idx="10"/>
          </p:nvPr>
        </p:nvSpPr>
        <p:spPr/>
        <p:txBody>
          <a:bodyPr/>
          <a:lstStyle/>
          <a:p>
            <a:fld id="{F4F08217-E70C-4100-9555-D35EEFB87787}" type="datetime1">
              <a:rPr lang="zh-TW" altLang="en-US" smtClean="0"/>
              <a:pPr/>
              <a:t>2022/9/16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63283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5000">
                <a:latin typeface="+mn-ea"/>
                <a:ea typeface="+mn-ea"/>
              </a:defRPr>
            </a:lvl1pPr>
          </a:lstStyle>
          <a:p>
            <a:r>
              <a:rPr lang="zh-TW" altLang="en-US" dirty="0"/>
              <a:t>按一下以編輯母片標題樣式</a:t>
            </a:r>
            <a:endParaRPr lang="en-US" dirty="0"/>
          </a:p>
        </p:txBody>
      </p:sp>
      <p:sp>
        <p:nvSpPr>
          <p:cNvPr id="3" name="Date Placeholder 2"/>
          <p:cNvSpPr>
            <a:spLocks noGrp="1"/>
          </p:cNvSpPr>
          <p:nvPr>
            <p:ph type="dt" sz="half" idx="10"/>
          </p:nvPr>
        </p:nvSpPr>
        <p:spPr/>
        <p:txBody>
          <a:bodyPr/>
          <a:lstStyle/>
          <a:p>
            <a:fld id="{FE75460C-3382-4FC9-A6B4-F0CB83559DA5}" type="datetime1">
              <a:rPr lang="zh-TW" altLang="en-US" smtClean="0"/>
              <a:pPr/>
              <a:t>2022/9/16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412540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前言——稅務訴訟之本質與特徵">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272" y="1236024"/>
            <a:ext cx="11547297" cy="496411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2" name="Title 1"/>
          <p:cNvSpPr>
            <a:spLocks noGrp="1"/>
          </p:cNvSpPr>
          <p:nvPr>
            <p:ph type="title"/>
          </p:nvPr>
        </p:nvSpPr>
        <p:spPr>
          <a:xfrm>
            <a:off x="323008" y="438724"/>
            <a:ext cx="11542562" cy="797300"/>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dirty="0"/>
          </a:p>
        </p:txBody>
      </p:sp>
      <p:sp>
        <p:nvSpPr>
          <p:cNvPr id="42"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dirty="0"/>
          </a:p>
        </p:txBody>
      </p:sp>
      <p:grpSp>
        <p:nvGrpSpPr>
          <p:cNvPr id="24" name="Group 9"/>
          <p:cNvGrpSpPr/>
          <p:nvPr userDrawn="1"/>
        </p:nvGrpSpPr>
        <p:grpSpPr>
          <a:xfrm>
            <a:off x="11337223" y="6174368"/>
            <a:ext cx="587052" cy="586970"/>
            <a:chOff x="9685338" y="4460675"/>
            <a:chExt cx="1080904" cy="1080902"/>
          </a:xfrm>
        </p:grpSpPr>
        <p:sp>
          <p:nvSpPr>
            <p:cNvPr id="25"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6"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9"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3" name="文字方塊 42"/>
          <p:cNvSpPr txBox="1"/>
          <p:nvPr userDrawn="1"/>
        </p:nvSpPr>
        <p:spPr>
          <a:xfrm>
            <a:off x="-79358" y="6455346"/>
            <a:ext cx="5206875" cy="461665"/>
          </a:xfrm>
          <a:prstGeom prst="rect">
            <a:avLst/>
          </a:prstGeom>
          <a:noFill/>
        </p:spPr>
        <p:txBody>
          <a:bodyPr wrap="none" rtlCol="0">
            <a:spAutoFit/>
          </a:bodyPr>
          <a:lstStyle/>
          <a:p>
            <a:pPr marL="0" indent="0">
              <a:buFont typeface="+mj-ea"/>
              <a:buNone/>
            </a:pPr>
            <a:r>
              <a:rPr lang="zh-TW" altLang="en-US" sz="2400" dirty="0"/>
              <a:t> </a:t>
            </a:r>
            <a:r>
              <a:rPr lang="zh-TW" altLang="en-US" sz="2400" dirty="0">
                <a:solidFill>
                  <a:schemeClr val="bg1">
                    <a:lumMod val="50000"/>
                  </a:schemeClr>
                </a:solidFill>
              </a:rPr>
              <a:t>一、前言</a:t>
            </a:r>
            <a:r>
              <a:rPr lang="en-US" altLang="zh-TW" sz="2400" dirty="0">
                <a:solidFill>
                  <a:schemeClr val="bg1">
                    <a:lumMod val="50000"/>
                  </a:schemeClr>
                </a:solidFill>
              </a:rPr>
              <a:t>——</a:t>
            </a:r>
            <a:r>
              <a:rPr lang="zh-TW" altLang="en-US" sz="2400" dirty="0">
                <a:solidFill>
                  <a:schemeClr val="bg1">
                    <a:lumMod val="50000"/>
                  </a:schemeClr>
                </a:solidFill>
                <a:latin typeface="標楷體" panose="03000509000000000000" pitchFamily="65" charset="-120"/>
              </a:rPr>
              <a:t>稅務訴訟之本質與特徵</a:t>
            </a:r>
            <a:endParaRPr lang="en-US" altLang="zh-TW" sz="2400" dirty="0">
              <a:solidFill>
                <a:schemeClr val="bg1">
                  <a:lumMod val="50000"/>
                </a:schemeClr>
              </a:solidFill>
              <a:latin typeface="標楷體" panose="03000509000000000000" pitchFamily="65" charset="-120"/>
            </a:endParaRPr>
          </a:p>
        </p:txBody>
      </p:sp>
    </p:spTree>
    <p:extLst>
      <p:ext uri="{BB962C8B-B14F-4D97-AF65-F5344CB8AC3E}">
        <p14:creationId xmlns:p14="http://schemas.microsoft.com/office/powerpoint/2010/main" val="4185070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E9681-C414-425B-82B9-888BD7843BCD}" type="datetime1">
              <a:rPr lang="zh-TW" altLang="en-US" smtClean="0"/>
              <a:pPr/>
              <a:t>2022/9/16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3421421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95E6D43-E01C-4DEA-970C-84661C0CBB34}" type="datetime1">
              <a:rPr lang="zh-TW" altLang="en-US" smtClean="0"/>
              <a:pPr/>
              <a:t>2022/9/16</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3725701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2CA7772-7146-4A42-9005-2D029C9B978A}" type="datetime1">
              <a:rPr lang="zh-TW" altLang="en-US" smtClean="0"/>
              <a:pPr/>
              <a:t>2022/9/16</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879823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E8F6009C-96BA-46BF-9855-74B684B985BD}"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4022649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稅務訴訟之本質與特徵">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272" y="1236024"/>
            <a:ext cx="11547297" cy="496411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2" name="Title 1"/>
          <p:cNvSpPr>
            <a:spLocks noGrp="1"/>
          </p:cNvSpPr>
          <p:nvPr>
            <p:ph type="title"/>
          </p:nvPr>
        </p:nvSpPr>
        <p:spPr>
          <a:xfrm>
            <a:off x="323008" y="438724"/>
            <a:ext cx="11542562" cy="797300"/>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solidFill>
              </a:rPr>
              <a:t>稅務訴訟之本質與特徵</a:t>
            </a:r>
          </a:p>
          <a:p>
            <a:endParaRPr lang="zh-TW" altLang="en-US" dirty="0">
              <a:solidFill>
                <a:schemeClr val="tx1"/>
              </a:solidFill>
            </a:endParaRPr>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solidFill>
                <a:schemeClr val="accent2">
                  <a:lumMod val="75000"/>
                </a:schemeClr>
              </a:solidFill>
            </a:endParaRPr>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20"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1" name="文字方塊 20"/>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7" name="Rectangle 8"/>
          <p:cNvSpPr/>
          <p:nvPr userDrawn="1"/>
        </p:nvSpPr>
        <p:spPr>
          <a:xfrm>
            <a:off x="-6206" y="6498000"/>
            <a:ext cx="12198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TW" altLang="en-US" dirty="0"/>
              <a:t>稅務訴訟之本質與特徵</a:t>
            </a:r>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dirty="0"/>
          </a:p>
        </p:txBody>
      </p:sp>
      <p:grpSp>
        <p:nvGrpSpPr>
          <p:cNvPr id="24" name="Group 9"/>
          <p:cNvGrpSpPr/>
          <p:nvPr userDrawn="1"/>
        </p:nvGrpSpPr>
        <p:grpSpPr>
          <a:xfrm>
            <a:off x="11337223" y="6174368"/>
            <a:ext cx="587052" cy="586970"/>
            <a:chOff x="9685338" y="4460675"/>
            <a:chExt cx="1080904" cy="1080902"/>
          </a:xfrm>
        </p:grpSpPr>
        <p:sp>
          <p:nvSpPr>
            <p:cNvPr id="25"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6"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9"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3762395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舉證責任">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762380"/>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47011"/>
            <a:ext cx="10058400" cy="5208335"/>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bg1"/>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20"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1" name="文字方塊 20"/>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6" name="Rectangle 8"/>
          <p:cNvSpPr/>
          <p:nvPr userDrawn="1"/>
        </p:nvSpPr>
        <p:spPr>
          <a:xfrm>
            <a:off x="-6206" y="6498000"/>
            <a:ext cx="12198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文字方塊 26"/>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19" name="Group 9"/>
          <p:cNvGrpSpPr/>
          <p:nvPr userDrawn="1"/>
        </p:nvGrpSpPr>
        <p:grpSpPr>
          <a:xfrm>
            <a:off x="11337223" y="6174368"/>
            <a:ext cx="587052" cy="586970"/>
            <a:chOff x="9685338" y="4460675"/>
            <a:chExt cx="1080904" cy="1080902"/>
          </a:xfrm>
        </p:grpSpPr>
        <p:sp>
          <p:nvSpPr>
            <p:cNvPr id="22"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1231331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納稅義務人協力義務">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44252"/>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23296"/>
            <a:ext cx="10058400" cy="495558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dirty="0"/>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18"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9" name="文字方塊 18"/>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4" name="Rectangle 8"/>
          <p:cNvSpPr/>
          <p:nvPr userDrawn="1"/>
        </p:nvSpPr>
        <p:spPr>
          <a:xfrm>
            <a:off x="-6205" y="6498000"/>
            <a:ext cx="12621538"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文字方塊 24"/>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1254492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補稅與漏稅罰">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51"/>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46984"/>
            <a:ext cx="10058400" cy="4907346"/>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solidFill>
              </a:rPr>
              <a:t>補稅與漏稅罰</a:t>
            </a:r>
            <a:endParaRPr lang="zh-TW" altLang="en-US" dirty="0">
              <a:solidFill>
                <a:schemeClr val="bg1"/>
              </a:solidFill>
            </a:endParaRPr>
          </a:p>
        </p:txBody>
      </p:sp>
      <p:sp>
        <p:nvSpPr>
          <p:cNvPr id="18"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9" name="文字方塊 18"/>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6" name="Rectangle 8"/>
          <p:cNvSpPr/>
          <p:nvPr userDrawn="1"/>
        </p:nvSpPr>
        <p:spPr>
          <a:xfrm>
            <a:off x="-6206" y="6498000"/>
            <a:ext cx="12452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文字方塊 26"/>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910509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案例分析">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78"/>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29571"/>
            <a:ext cx="10058400" cy="5044981"/>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18"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9" name="文字方塊 18"/>
          <p:cNvSpPr txBox="1"/>
          <p:nvPr userDrawn="1"/>
        </p:nvSpPr>
        <p:spPr>
          <a:xfrm>
            <a:off x="10486514" y="-101065"/>
            <a:ext cx="1415772" cy="461665"/>
          </a:xfrm>
          <a:prstGeom prst="rect">
            <a:avLst/>
          </a:prstGeom>
          <a:noFill/>
        </p:spPr>
        <p:txBody>
          <a:bodyPr wrap="none" rtlCol="0">
            <a:spAutoFit/>
          </a:bodyPr>
          <a:lstStyle/>
          <a:p>
            <a:r>
              <a:rPr lang="zh-TW" altLang="en-US" sz="2400" dirty="0">
                <a:solidFill>
                  <a:schemeClr val="bg1"/>
                </a:solidFill>
              </a:rPr>
              <a:t>案例分析</a:t>
            </a:r>
          </a:p>
        </p:txBody>
      </p:sp>
      <p:sp>
        <p:nvSpPr>
          <p:cNvPr id="24" name="Rectangle 8"/>
          <p:cNvSpPr/>
          <p:nvPr userDrawn="1"/>
        </p:nvSpPr>
        <p:spPr>
          <a:xfrm>
            <a:off x="-6206" y="6498000"/>
            <a:ext cx="12198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dirty="0"/>
          </a:p>
        </p:txBody>
      </p:sp>
      <p:sp>
        <p:nvSpPr>
          <p:cNvPr id="25" name="文字方塊 24"/>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2913513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稅務訴訟之舉證責任">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0C60B3-8384-478D-AF6F-171D82646CD1}" type="datetime1">
              <a:rPr lang="zh-TW" altLang="en-US" smtClean="0"/>
              <a:pPr/>
              <a:t>2022/9/16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6" name="Rectangle 8"/>
          <p:cNvSpPr/>
          <p:nvPr userDrawn="1"/>
        </p:nvSpPr>
        <p:spPr>
          <a:xfrm>
            <a:off x="-6206" y="6498000"/>
            <a:ext cx="12198205"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TW" altLang="en-US" dirty="0"/>
              <a:t>稅務訴訟之本質與特徵</a:t>
            </a:r>
          </a:p>
        </p:txBody>
      </p:sp>
      <p:grpSp>
        <p:nvGrpSpPr>
          <p:cNvPr id="11" name="Group 9"/>
          <p:cNvGrpSpPr/>
          <p:nvPr userDrawn="1"/>
        </p:nvGrpSpPr>
        <p:grpSpPr>
          <a:xfrm>
            <a:off x="11337223" y="6174368"/>
            <a:ext cx="587052" cy="586970"/>
            <a:chOff x="9685338" y="4460675"/>
            <a:chExt cx="1080904" cy="1080902"/>
          </a:xfrm>
        </p:grpSpPr>
        <p:sp>
          <p:nvSpPr>
            <p:cNvPr id="12"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15" name="Title 1"/>
          <p:cNvSpPr>
            <a:spLocks noGrp="1"/>
          </p:cNvSpPr>
          <p:nvPr>
            <p:ph type="title"/>
          </p:nvPr>
        </p:nvSpPr>
        <p:spPr>
          <a:xfrm>
            <a:off x="1069848" y="484632"/>
            <a:ext cx="10058400" cy="786819"/>
          </a:xfrm>
        </p:spPr>
        <p:txBody>
          <a:bodyPr>
            <a:normAutofit/>
          </a:bodyPr>
          <a:lstStyle>
            <a:lvl1pPr>
              <a:defRPr sz="3600">
                <a:latin typeface="+mn-ea"/>
                <a:ea typeface="+mn-ea"/>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129030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二、處罰法定主義">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762380"/>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47011"/>
            <a:ext cx="10058400" cy="5208335"/>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30" name="文字方塊 29"/>
          <p:cNvSpPr txBox="1"/>
          <p:nvPr userDrawn="1"/>
        </p:nvSpPr>
        <p:spPr>
          <a:xfrm>
            <a:off x="11692050" y="488334"/>
            <a:ext cx="415498" cy="369332"/>
          </a:xfrm>
          <a:prstGeom prst="rect">
            <a:avLst/>
          </a:prstGeom>
          <a:noFill/>
        </p:spPr>
        <p:txBody>
          <a:bodyPr wrap="none" rtlCol="0">
            <a:spAutoFit/>
          </a:bodyPr>
          <a:lstStyle/>
          <a:p>
            <a:r>
              <a:rPr lang="zh-TW" altLang="en-US" b="1" dirty="0">
                <a:solidFill>
                  <a:schemeClr val="bg1"/>
                </a:solidFill>
              </a:rPr>
              <a:t>二</a:t>
            </a:r>
          </a:p>
        </p:txBody>
      </p:sp>
      <p:sp>
        <p:nvSpPr>
          <p:cNvPr id="41"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9"/>
          <p:cNvGrpSpPr/>
          <p:nvPr userDrawn="1"/>
        </p:nvGrpSpPr>
        <p:grpSpPr>
          <a:xfrm>
            <a:off x="11337223" y="6174368"/>
            <a:ext cx="587052" cy="586970"/>
            <a:chOff x="9685338" y="4460675"/>
            <a:chExt cx="1080904" cy="1080902"/>
          </a:xfrm>
        </p:grpSpPr>
        <p:sp>
          <p:nvSpPr>
            <p:cNvPr id="22"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2" name="文字方塊 41"/>
          <p:cNvSpPr txBox="1"/>
          <p:nvPr userDrawn="1"/>
        </p:nvSpPr>
        <p:spPr>
          <a:xfrm>
            <a:off x="-79358" y="6455346"/>
            <a:ext cx="272382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 </a:t>
            </a:r>
            <a:r>
              <a:rPr lang="zh-TW" altLang="en-US" sz="2400" dirty="0">
                <a:solidFill>
                  <a:schemeClr val="bg1">
                    <a:lumMod val="50000"/>
                  </a:schemeClr>
                </a:solidFill>
              </a:rPr>
              <a:t>二、處罰法定主義</a:t>
            </a:r>
          </a:p>
        </p:txBody>
      </p:sp>
    </p:spTree>
    <p:extLst>
      <p:ext uri="{BB962C8B-B14F-4D97-AF65-F5344CB8AC3E}">
        <p14:creationId xmlns:p14="http://schemas.microsoft.com/office/powerpoint/2010/main" val="2351051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租稅規避">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73539"/>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40733"/>
            <a:ext cx="10058400" cy="473146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文字方塊 11"/>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rPr>
              <a:t>稅務訴訟之舉證責任暨</a:t>
            </a:r>
            <a:r>
              <a:rPr lang="zh-TW" altLang="en-US" sz="2400" dirty="0">
                <a:solidFill>
                  <a:schemeClr val="tx1"/>
                </a:solidFill>
              </a:rPr>
              <a:t>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9" name="Group 9"/>
          <p:cNvGrpSpPr/>
          <p:nvPr userDrawn="1"/>
        </p:nvGrpSpPr>
        <p:grpSpPr>
          <a:xfrm>
            <a:off x="11337223" y="6174368"/>
            <a:ext cx="587052" cy="586970"/>
            <a:chOff x="9685338" y="4460675"/>
            <a:chExt cx="1080904" cy="1080902"/>
          </a:xfrm>
        </p:grpSpPr>
        <p:sp>
          <p:nvSpPr>
            <p:cNvPr id="10"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153843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73539"/>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40733"/>
            <a:ext cx="10058400" cy="473146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9" name="Group 9"/>
          <p:cNvGrpSpPr/>
          <p:nvPr userDrawn="1"/>
        </p:nvGrpSpPr>
        <p:grpSpPr>
          <a:xfrm>
            <a:off x="11337223" y="6174368"/>
            <a:ext cx="587052" cy="586970"/>
            <a:chOff x="9685338" y="4460675"/>
            <a:chExt cx="1080904" cy="1080902"/>
          </a:xfrm>
        </p:grpSpPr>
        <p:sp>
          <p:nvSpPr>
            <p:cNvPr id="10"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3652400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0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2944229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atin typeface="+mn-ea"/>
                <a:ea typeface="+mn-ea"/>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6A459669-2997-44F6-897B-7330F8023228}" type="datetime1">
              <a:rPr lang="zh-TW" altLang="en-US" smtClean="0"/>
              <a:pPr/>
              <a:t>2022/9/16</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Tree>
    <p:extLst>
      <p:ext uri="{BB962C8B-B14F-4D97-AF65-F5344CB8AC3E}">
        <p14:creationId xmlns:p14="http://schemas.microsoft.com/office/powerpoint/2010/main" val="3237008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2477250-0B1C-44D5-9FD9-F2D562ECBB3A}" type="datetime1">
              <a:rPr lang="zh-TW" altLang="en-US" smtClean="0"/>
              <a:pPr/>
              <a:t>2022/9/16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836785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sz="5000">
                <a:latin typeface="+mn-ea"/>
                <a:ea typeface="+mn-ea"/>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lgn="dist">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4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lgn="dist">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4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6"/>
          <p:cNvSpPr>
            <a:spLocks noGrp="1"/>
          </p:cNvSpPr>
          <p:nvPr>
            <p:ph type="dt" sz="half" idx="10"/>
          </p:nvPr>
        </p:nvSpPr>
        <p:spPr/>
        <p:txBody>
          <a:bodyPr/>
          <a:lstStyle/>
          <a:p>
            <a:fld id="{F4F08217-E70C-4100-9555-D35EEFB87787}" type="datetime1">
              <a:rPr lang="zh-TW" altLang="en-US" smtClean="0"/>
              <a:pPr/>
              <a:t>2022/9/16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840002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5000">
                <a:latin typeface="+mn-ea"/>
                <a:ea typeface="+mn-ea"/>
              </a:defRPr>
            </a:lvl1pPr>
          </a:lstStyle>
          <a:p>
            <a:r>
              <a:rPr lang="zh-TW" altLang="en-US" dirty="0"/>
              <a:t>按一下以編輯母片標題樣式</a:t>
            </a:r>
            <a:endParaRPr lang="en-US" dirty="0"/>
          </a:p>
        </p:txBody>
      </p:sp>
      <p:sp>
        <p:nvSpPr>
          <p:cNvPr id="3" name="Date Placeholder 2"/>
          <p:cNvSpPr>
            <a:spLocks noGrp="1"/>
          </p:cNvSpPr>
          <p:nvPr>
            <p:ph type="dt" sz="half" idx="10"/>
          </p:nvPr>
        </p:nvSpPr>
        <p:spPr/>
        <p:txBody>
          <a:bodyPr/>
          <a:lstStyle/>
          <a:p>
            <a:fld id="{FE75460C-3382-4FC9-A6B4-F0CB83559DA5}" type="datetime1">
              <a:rPr lang="zh-TW" altLang="en-US" smtClean="0"/>
              <a:pPr/>
              <a:t>2022/9/16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3959715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E9681-C414-425B-82B9-888BD7843BCD}" type="datetime1">
              <a:rPr lang="zh-TW" altLang="en-US" smtClean="0"/>
              <a:pPr/>
              <a:t>2022/9/16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11419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95E6D43-E01C-4DEA-970C-84661C0CBB34}" type="datetime1">
              <a:rPr lang="zh-TW" altLang="en-US" smtClean="0"/>
              <a:pPr/>
              <a:t>2022/9/16</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089644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2CA7772-7146-4A42-9005-2D029C9B978A}" type="datetime1">
              <a:rPr lang="zh-TW" altLang="en-US" smtClean="0"/>
              <a:pPr/>
              <a:t>2022/9/16</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278897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三、處罰要件解釋論">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44252"/>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23296"/>
            <a:ext cx="10058400" cy="495558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31" name="文字方塊 30"/>
          <p:cNvSpPr txBox="1"/>
          <p:nvPr userDrawn="1"/>
        </p:nvSpPr>
        <p:spPr>
          <a:xfrm>
            <a:off x="11692050" y="904436"/>
            <a:ext cx="415498" cy="369332"/>
          </a:xfrm>
          <a:prstGeom prst="rect">
            <a:avLst/>
          </a:prstGeom>
          <a:noFill/>
        </p:spPr>
        <p:txBody>
          <a:bodyPr wrap="none" rtlCol="0">
            <a:spAutoFit/>
          </a:bodyPr>
          <a:lstStyle/>
          <a:p>
            <a:r>
              <a:rPr lang="zh-TW" altLang="en-US" b="1" dirty="0">
                <a:solidFill>
                  <a:schemeClr val="bg1"/>
                </a:solidFill>
              </a:rPr>
              <a:t>三</a:t>
            </a:r>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1" name="文字方塊 40"/>
          <p:cNvSpPr txBox="1"/>
          <p:nvPr userDrawn="1"/>
        </p:nvSpPr>
        <p:spPr>
          <a:xfrm>
            <a:off x="-79358" y="6455346"/>
            <a:ext cx="30315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 </a:t>
            </a:r>
            <a:r>
              <a:rPr lang="zh-TW" altLang="en-US" sz="2400" dirty="0">
                <a:solidFill>
                  <a:srgbClr val="7F7F7F"/>
                </a:solidFill>
              </a:rPr>
              <a:t>三</a:t>
            </a:r>
            <a:r>
              <a:rPr lang="zh-TW" altLang="en-US" sz="2400" dirty="0">
                <a:solidFill>
                  <a:schemeClr val="bg1">
                    <a:lumMod val="50000"/>
                  </a:schemeClr>
                </a:solidFill>
              </a:rPr>
              <a:t>、處罰要件解釋論</a:t>
            </a:r>
          </a:p>
        </p:txBody>
      </p:sp>
    </p:spTree>
    <p:extLst>
      <p:ext uri="{BB962C8B-B14F-4D97-AF65-F5344CB8AC3E}">
        <p14:creationId xmlns:p14="http://schemas.microsoft.com/office/powerpoint/2010/main" val="860003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E8F6009C-96BA-46BF-9855-74B684B985BD}"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17856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稅務訴訟之本質與特徵">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272" y="1236024"/>
            <a:ext cx="11547297" cy="496411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2" name="Title 1"/>
          <p:cNvSpPr>
            <a:spLocks noGrp="1"/>
          </p:cNvSpPr>
          <p:nvPr>
            <p:ph type="title"/>
          </p:nvPr>
        </p:nvSpPr>
        <p:spPr>
          <a:xfrm>
            <a:off x="323008" y="438724"/>
            <a:ext cx="11542562" cy="797300"/>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solidFill>
              </a:rPr>
              <a:t>稅務訴訟之本質與特徵</a:t>
            </a:r>
          </a:p>
          <a:p>
            <a:endParaRPr lang="zh-TW" altLang="en-US" dirty="0">
              <a:solidFill>
                <a:schemeClr val="tx1"/>
              </a:solidFill>
            </a:endParaRPr>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solidFill>
                <a:schemeClr val="accent2">
                  <a:lumMod val="75000"/>
                </a:schemeClr>
              </a:solidFill>
            </a:endParaRPr>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20"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1" name="文字方塊 20"/>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7" name="Rectangle 8"/>
          <p:cNvSpPr/>
          <p:nvPr userDrawn="1"/>
        </p:nvSpPr>
        <p:spPr>
          <a:xfrm>
            <a:off x="-6206" y="6498000"/>
            <a:ext cx="12198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TW" altLang="en-US" dirty="0"/>
              <a:t>稅務訴訟之本質與特徵</a:t>
            </a:r>
          </a:p>
          <a:p>
            <a:endParaRPr lang="zh-TW" alt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dirty="0"/>
          </a:p>
        </p:txBody>
      </p:sp>
      <p:grpSp>
        <p:nvGrpSpPr>
          <p:cNvPr id="24" name="Group 9"/>
          <p:cNvGrpSpPr/>
          <p:nvPr userDrawn="1"/>
        </p:nvGrpSpPr>
        <p:grpSpPr>
          <a:xfrm>
            <a:off x="11337223" y="6174368"/>
            <a:ext cx="587052" cy="586970"/>
            <a:chOff x="9685338" y="4460675"/>
            <a:chExt cx="1080904" cy="1080902"/>
          </a:xfrm>
        </p:grpSpPr>
        <p:sp>
          <p:nvSpPr>
            <p:cNvPr id="25"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6"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9"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1995590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舉證責任">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762380"/>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47011"/>
            <a:ext cx="10058400" cy="5208335"/>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bg1"/>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20"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1" name="文字方塊 20"/>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6" name="Rectangle 8"/>
          <p:cNvSpPr/>
          <p:nvPr userDrawn="1"/>
        </p:nvSpPr>
        <p:spPr>
          <a:xfrm>
            <a:off x="-6206" y="6498000"/>
            <a:ext cx="12198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文字方塊 26"/>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19" name="Group 9"/>
          <p:cNvGrpSpPr/>
          <p:nvPr userDrawn="1"/>
        </p:nvGrpSpPr>
        <p:grpSpPr>
          <a:xfrm>
            <a:off x="11337223" y="6174368"/>
            <a:ext cx="587052" cy="586970"/>
            <a:chOff x="9685338" y="4460675"/>
            <a:chExt cx="1080904" cy="1080902"/>
          </a:xfrm>
        </p:grpSpPr>
        <p:sp>
          <p:nvSpPr>
            <p:cNvPr id="22"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388200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納稅義務人協力義務">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44252"/>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23296"/>
            <a:ext cx="10058400" cy="495558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dirty="0"/>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18"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9" name="文字方塊 18"/>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4" name="Rectangle 8"/>
          <p:cNvSpPr/>
          <p:nvPr userDrawn="1"/>
        </p:nvSpPr>
        <p:spPr>
          <a:xfrm>
            <a:off x="-6205" y="6498000"/>
            <a:ext cx="12621538"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文字方塊 24"/>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490087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補稅與漏稅罰">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51"/>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46984"/>
            <a:ext cx="10058400" cy="4907346"/>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solidFill>
              </a:rPr>
              <a:t>補稅與漏稅罰</a:t>
            </a:r>
            <a:endParaRPr lang="zh-TW" altLang="en-US" dirty="0">
              <a:solidFill>
                <a:schemeClr val="bg1"/>
              </a:solidFill>
            </a:endParaRPr>
          </a:p>
        </p:txBody>
      </p:sp>
      <p:sp>
        <p:nvSpPr>
          <p:cNvPr id="18"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9" name="文字方塊 18"/>
          <p:cNvSpPr txBox="1"/>
          <p:nvPr userDrawn="1"/>
        </p:nvSpPr>
        <p:spPr>
          <a:xfrm>
            <a:off x="10486514" y="-89709"/>
            <a:ext cx="1415772" cy="461665"/>
          </a:xfrm>
          <a:prstGeom prst="rect">
            <a:avLst/>
          </a:prstGeom>
          <a:noFill/>
        </p:spPr>
        <p:txBody>
          <a:bodyPr wrap="none" rtlCol="0">
            <a:spAutoFit/>
          </a:bodyPr>
          <a:lstStyle/>
          <a:p>
            <a:r>
              <a:rPr lang="zh-TW" altLang="en-US" sz="2400" dirty="0">
                <a:solidFill>
                  <a:schemeClr val="accent2">
                    <a:lumMod val="75000"/>
                  </a:schemeClr>
                </a:solidFill>
              </a:rPr>
              <a:t>案例分析</a:t>
            </a:r>
          </a:p>
        </p:txBody>
      </p:sp>
      <p:sp>
        <p:nvSpPr>
          <p:cNvPr id="26" name="Rectangle 8"/>
          <p:cNvSpPr/>
          <p:nvPr userDrawn="1"/>
        </p:nvSpPr>
        <p:spPr>
          <a:xfrm>
            <a:off x="-6206" y="6498000"/>
            <a:ext cx="12452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文字方塊 26"/>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1434845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案例分析">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78"/>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29571"/>
            <a:ext cx="10058400" cy="5044981"/>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Oval 8"/>
          <p:cNvSpPr/>
          <p:nvPr/>
        </p:nvSpPr>
        <p:spPr>
          <a:xfrm rot="5400000">
            <a:off x="1282432" y="-1595952"/>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9" name="Oval 8"/>
          <p:cNvSpPr/>
          <p:nvPr userDrawn="1"/>
        </p:nvSpPr>
        <p:spPr>
          <a:xfrm rot="5400000">
            <a:off x="3715424" y="-705284"/>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2" name="Oval 8"/>
          <p:cNvSpPr/>
          <p:nvPr userDrawn="1"/>
        </p:nvSpPr>
        <p:spPr>
          <a:xfrm rot="5400000">
            <a:off x="6148416" y="-1595953"/>
            <a:ext cx="720000" cy="32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7" name="文字方塊 6"/>
          <p:cNvSpPr txBox="1"/>
          <p:nvPr userDrawn="1"/>
        </p:nvSpPr>
        <p:spPr>
          <a:xfrm>
            <a:off x="3367538" y="-86949"/>
            <a:ext cx="1415772" cy="461665"/>
          </a:xfrm>
          <a:prstGeom prst="rect">
            <a:avLst/>
          </a:prstGeom>
          <a:noFill/>
        </p:spPr>
        <p:txBody>
          <a:bodyPr wrap="none" rtlCol="0">
            <a:spAutoFit/>
          </a:bodyPr>
          <a:lstStyle/>
          <a:p>
            <a:r>
              <a:rPr lang="zh-TW" altLang="en-US" sz="2400" dirty="0">
                <a:solidFill>
                  <a:schemeClr val="accent2">
                    <a:lumMod val="75000"/>
                  </a:schemeClr>
                </a:solidFill>
              </a:rPr>
              <a:t>舉證責任</a:t>
            </a:r>
          </a:p>
        </p:txBody>
      </p:sp>
      <p:sp>
        <p:nvSpPr>
          <p:cNvPr id="8" name="文字方塊 7"/>
          <p:cNvSpPr txBox="1"/>
          <p:nvPr userDrawn="1"/>
        </p:nvSpPr>
        <p:spPr>
          <a:xfrm>
            <a:off x="0" y="-89709"/>
            <a:ext cx="3262432"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稅務訴訟之本質與特徵</a:t>
            </a:r>
          </a:p>
          <a:p>
            <a:endParaRPr lang="zh-TW" altLang="en-US" dirty="0"/>
          </a:p>
        </p:txBody>
      </p:sp>
      <p:sp>
        <p:nvSpPr>
          <p:cNvPr id="15" name="文字方塊 14"/>
          <p:cNvSpPr txBox="1"/>
          <p:nvPr userDrawn="1"/>
        </p:nvSpPr>
        <p:spPr>
          <a:xfrm>
            <a:off x="5031088" y="-89709"/>
            <a:ext cx="295465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納稅義務人協力義務</a:t>
            </a:r>
          </a:p>
          <a:p>
            <a:endParaRPr lang="zh-TW" altLang="en-US" dirty="0"/>
          </a:p>
        </p:txBody>
      </p:sp>
      <p:sp>
        <p:nvSpPr>
          <p:cNvPr id="16" name="Oval 8"/>
          <p:cNvSpPr/>
          <p:nvPr userDrawn="1"/>
        </p:nvSpPr>
        <p:spPr>
          <a:xfrm rot="5400000">
            <a:off x="8941408" y="-1055953"/>
            <a:ext cx="720000" cy="216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7" name="文字方塊 16"/>
          <p:cNvSpPr txBox="1"/>
          <p:nvPr userDrawn="1"/>
        </p:nvSpPr>
        <p:spPr>
          <a:xfrm>
            <a:off x="8287881" y="-101064"/>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accent2">
                    <a:lumMod val="75000"/>
                  </a:schemeClr>
                </a:solidFill>
              </a:rPr>
              <a:t>補稅與漏稅罰</a:t>
            </a:r>
            <a:endParaRPr lang="zh-TW" altLang="en-US" dirty="0">
              <a:solidFill>
                <a:schemeClr val="accent2">
                  <a:lumMod val="75000"/>
                </a:schemeClr>
              </a:solidFill>
            </a:endParaRPr>
          </a:p>
        </p:txBody>
      </p:sp>
      <p:sp>
        <p:nvSpPr>
          <p:cNvPr id="18" name="Oval 8"/>
          <p:cNvSpPr/>
          <p:nvPr userDrawn="1"/>
        </p:nvSpPr>
        <p:spPr>
          <a:xfrm rot="5400000">
            <a:off x="10834400" y="-695953"/>
            <a:ext cx="720000" cy="1440000"/>
          </a:xfrm>
          <a:prstGeom prst="flowChartAlternateProcess">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9" name="文字方塊 18"/>
          <p:cNvSpPr txBox="1"/>
          <p:nvPr userDrawn="1"/>
        </p:nvSpPr>
        <p:spPr>
          <a:xfrm>
            <a:off x="10486514" y="-101065"/>
            <a:ext cx="1415772" cy="461665"/>
          </a:xfrm>
          <a:prstGeom prst="rect">
            <a:avLst/>
          </a:prstGeom>
          <a:noFill/>
        </p:spPr>
        <p:txBody>
          <a:bodyPr wrap="none" rtlCol="0">
            <a:spAutoFit/>
          </a:bodyPr>
          <a:lstStyle/>
          <a:p>
            <a:r>
              <a:rPr lang="zh-TW" altLang="en-US" sz="2400" dirty="0">
                <a:solidFill>
                  <a:schemeClr val="bg1"/>
                </a:solidFill>
              </a:rPr>
              <a:t>案例分析</a:t>
            </a:r>
          </a:p>
        </p:txBody>
      </p:sp>
      <p:sp>
        <p:nvSpPr>
          <p:cNvPr id="24" name="Rectangle 8"/>
          <p:cNvSpPr/>
          <p:nvPr userDrawn="1"/>
        </p:nvSpPr>
        <p:spPr>
          <a:xfrm>
            <a:off x="-6206" y="6498000"/>
            <a:ext cx="12198205" cy="720000"/>
          </a:xfrm>
          <a:prstGeom prst="rect">
            <a:avLst/>
          </a:prstGeom>
          <a:blipFill dpi="0" rotWithShape="1">
            <a:blip r:embed="rId4" cstate="print">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文字方塊 24"/>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2685221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稅務訴訟之舉證責任">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0C60B3-8384-478D-AF6F-171D82646CD1}" type="datetime1">
              <a:rPr lang="zh-TW" altLang="en-US" smtClean="0"/>
              <a:pPr/>
              <a:t>2022/9/16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6" name="Rectangle 8"/>
          <p:cNvSpPr/>
          <p:nvPr userDrawn="1"/>
        </p:nvSpPr>
        <p:spPr>
          <a:xfrm>
            <a:off x="-6206" y="6498000"/>
            <a:ext cx="12198205"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文字方塊 6"/>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稅務訴訟之舉證責任</a:t>
            </a:r>
            <a:r>
              <a:rPr lang="zh-TW" altLang="en-US" sz="2400" dirty="0">
                <a:solidFill>
                  <a:schemeClr val="bg1">
                    <a:lumMod val="65000"/>
                  </a:schemeClr>
                </a:solidFill>
              </a:rPr>
              <a:t>暨租稅規避</a:t>
            </a:r>
          </a:p>
        </p:txBody>
      </p:sp>
      <p:grpSp>
        <p:nvGrpSpPr>
          <p:cNvPr id="11" name="Group 9"/>
          <p:cNvGrpSpPr/>
          <p:nvPr userDrawn="1"/>
        </p:nvGrpSpPr>
        <p:grpSpPr>
          <a:xfrm>
            <a:off x="11337223" y="6174368"/>
            <a:ext cx="587052" cy="586970"/>
            <a:chOff x="9685338" y="4460675"/>
            <a:chExt cx="1080904" cy="1080902"/>
          </a:xfrm>
        </p:grpSpPr>
        <p:sp>
          <p:nvSpPr>
            <p:cNvPr id="12"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15" name="Title 1"/>
          <p:cNvSpPr>
            <a:spLocks noGrp="1"/>
          </p:cNvSpPr>
          <p:nvPr>
            <p:ph type="title"/>
          </p:nvPr>
        </p:nvSpPr>
        <p:spPr>
          <a:xfrm>
            <a:off x="1069848" y="484632"/>
            <a:ext cx="10058400" cy="786819"/>
          </a:xfrm>
        </p:spPr>
        <p:txBody>
          <a:bodyPr>
            <a:normAutofit/>
          </a:bodyPr>
          <a:lstStyle>
            <a:lvl1pPr>
              <a:defRPr sz="3600">
                <a:latin typeface="+mn-ea"/>
                <a:ea typeface="+mn-ea"/>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1031618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租稅規避">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73539"/>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40733"/>
            <a:ext cx="10058400" cy="473146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文字方塊 11"/>
          <p:cNvSpPr txBox="1"/>
          <p:nvPr userDrawn="1"/>
        </p:nvSpPr>
        <p:spPr>
          <a:xfrm>
            <a:off x="-79358" y="6455346"/>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65000"/>
                  </a:schemeClr>
                </a:solidFill>
              </a:rPr>
              <a:t>稅務訴訟之舉證責任暨</a:t>
            </a:r>
            <a:r>
              <a:rPr lang="zh-TW" altLang="en-US" sz="2400" dirty="0">
                <a:solidFill>
                  <a:schemeClr val="tx1"/>
                </a:solidFill>
              </a:rPr>
              <a:t>租稅規避</a:t>
            </a:r>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9" name="Group 9"/>
          <p:cNvGrpSpPr/>
          <p:nvPr userDrawn="1"/>
        </p:nvGrpSpPr>
        <p:grpSpPr>
          <a:xfrm>
            <a:off x="11337223" y="6174368"/>
            <a:ext cx="587052" cy="586970"/>
            <a:chOff x="9685338" y="4460675"/>
            <a:chExt cx="1080904" cy="1080902"/>
          </a:xfrm>
        </p:grpSpPr>
        <p:sp>
          <p:nvSpPr>
            <p:cNvPr id="10"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2473380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7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73539"/>
          </a:xfrm>
        </p:spPr>
        <p:txBody>
          <a:bodyPr>
            <a:normAutofit/>
          </a:bodyPr>
          <a:lstStyle>
            <a:lvl1pPr>
              <a:defRPr sz="36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40733"/>
            <a:ext cx="10058400" cy="473146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grpSp>
        <p:nvGrpSpPr>
          <p:cNvPr id="9" name="Group 9"/>
          <p:cNvGrpSpPr/>
          <p:nvPr userDrawn="1"/>
        </p:nvGrpSpPr>
        <p:grpSpPr>
          <a:xfrm>
            <a:off x="11337223" y="6174368"/>
            <a:ext cx="587052" cy="586970"/>
            <a:chOff x="9685338" y="4460675"/>
            <a:chExt cx="1080904" cy="1080902"/>
          </a:xfrm>
        </p:grpSpPr>
        <p:sp>
          <p:nvSpPr>
            <p:cNvPr id="10" name="Oval 10"/>
            <p:cNvSpPr/>
            <p:nvPr/>
          </p:nvSpPr>
          <p:spPr>
            <a:xfrm>
              <a:off x="9685338" y="4460675"/>
              <a:ext cx="1080904" cy="1080902"/>
            </a:xfrm>
            <a:prstGeom prst="ellipse">
              <a:avLst/>
            </a:prstGeom>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sp>
        <p:sp>
          <p:nvSpPr>
            <p:cNvPr id="13"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4"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526885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0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3004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四、不確定法律概念涵攝事實關係之判斷餘地問題">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51"/>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46984"/>
            <a:ext cx="10058400" cy="4907346"/>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1" name="文字方塊 40"/>
          <p:cNvSpPr txBox="1"/>
          <p:nvPr userDrawn="1"/>
        </p:nvSpPr>
        <p:spPr>
          <a:xfrm>
            <a:off x="-79358" y="6455346"/>
            <a:ext cx="703269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 </a:t>
            </a:r>
            <a:r>
              <a:rPr lang="zh-TW" altLang="en-US" sz="2400" dirty="0">
                <a:solidFill>
                  <a:srgbClr val="7F7F7F"/>
                </a:solidFill>
              </a:rPr>
              <a:t>四</a:t>
            </a:r>
            <a:r>
              <a:rPr lang="zh-TW" altLang="en-US" sz="2400" dirty="0">
                <a:solidFill>
                  <a:schemeClr val="bg1">
                    <a:lumMod val="50000"/>
                  </a:schemeClr>
                </a:solidFill>
              </a:rPr>
              <a:t>、</a:t>
            </a:r>
            <a:r>
              <a:rPr lang="zh-TW" altLang="en-US" sz="2400" b="0" dirty="0">
                <a:solidFill>
                  <a:srgbClr val="7F7F7F"/>
                </a:solidFill>
              </a:rPr>
              <a:t>不</a:t>
            </a:r>
            <a:r>
              <a:rPr lang="zh-TW" altLang="en-US" sz="2400" b="0" dirty="0">
                <a:solidFill>
                  <a:schemeClr val="bg1">
                    <a:lumMod val="50000"/>
                  </a:schemeClr>
                </a:solidFill>
              </a:rPr>
              <a:t>確定</a:t>
            </a:r>
            <a:r>
              <a:rPr lang="zh-TW" altLang="en-US" sz="2400" dirty="0">
                <a:solidFill>
                  <a:schemeClr val="bg1">
                    <a:lumMod val="50000"/>
                  </a:schemeClr>
                </a:solidFill>
              </a:rPr>
              <a:t>法律概念涵攝事實關係之判斷餘地問題</a:t>
            </a:r>
          </a:p>
        </p:txBody>
      </p:sp>
    </p:spTree>
    <p:extLst>
      <p:ext uri="{BB962C8B-B14F-4D97-AF65-F5344CB8AC3E}">
        <p14:creationId xmlns:p14="http://schemas.microsoft.com/office/powerpoint/2010/main" val="232062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atin typeface="+mn-ea"/>
                <a:ea typeface="+mn-ea"/>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593667" y="6272784"/>
            <a:ext cx="2644309" cy="365125"/>
          </a:xfrm>
        </p:spPr>
        <p:txBody>
          <a:bodyPr/>
          <a:lstStyle/>
          <a:p>
            <a:fld id="{6A459669-2997-44F6-897B-7330F8023228}" type="datetime1">
              <a:rPr lang="zh-TW" altLang="en-US" smtClean="0"/>
              <a:pPr/>
              <a:t>2022/9/16</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Tree>
    <p:extLst>
      <p:ext uri="{BB962C8B-B14F-4D97-AF65-F5344CB8AC3E}">
        <p14:creationId xmlns:p14="http://schemas.microsoft.com/office/powerpoint/2010/main" val="4209893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2477250-0B1C-44D5-9FD9-F2D562ECBB3A}" type="datetime1">
              <a:rPr lang="zh-TW" altLang="en-US" smtClean="0"/>
              <a:pPr/>
              <a:t>2022/9/16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4192278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sz="5000">
                <a:latin typeface="+mn-ea"/>
                <a:ea typeface="+mn-ea"/>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lgn="dist">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4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lgn="dist">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4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6"/>
          <p:cNvSpPr>
            <a:spLocks noGrp="1"/>
          </p:cNvSpPr>
          <p:nvPr>
            <p:ph type="dt" sz="half" idx="10"/>
          </p:nvPr>
        </p:nvSpPr>
        <p:spPr/>
        <p:txBody>
          <a:bodyPr/>
          <a:lstStyle/>
          <a:p>
            <a:fld id="{F4F08217-E70C-4100-9555-D35EEFB87787}" type="datetime1">
              <a:rPr lang="zh-TW" altLang="en-US" smtClean="0"/>
              <a:pPr/>
              <a:t>2022/9/16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2821380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5000">
                <a:latin typeface="+mn-ea"/>
                <a:ea typeface="+mn-ea"/>
              </a:defRPr>
            </a:lvl1pPr>
          </a:lstStyle>
          <a:p>
            <a:r>
              <a:rPr lang="zh-TW" altLang="en-US" dirty="0"/>
              <a:t>按一下以編輯母片標題樣式</a:t>
            </a:r>
            <a:endParaRPr lang="en-US" dirty="0"/>
          </a:p>
        </p:txBody>
      </p:sp>
      <p:sp>
        <p:nvSpPr>
          <p:cNvPr id="3" name="Date Placeholder 2"/>
          <p:cNvSpPr>
            <a:spLocks noGrp="1"/>
          </p:cNvSpPr>
          <p:nvPr>
            <p:ph type="dt" sz="half" idx="10"/>
          </p:nvPr>
        </p:nvSpPr>
        <p:spPr/>
        <p:txBody>
          <a:bodyPr/>
          <a:lstStyle/>
          <a:p>
            <a:fld id="{FE75460C-3382-4FC9-A6B4-F0CB83559DA5}" type="datetime1">
              <a:rPr lang="zh-TW" altLang="en-US" smtClean="0"/>
              <a:pPr/>
              <a:t>2022/9/16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29511004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E9681-C414-425B-82B9-888BD7843BCD}" type="datetime1">
              <a:rPr lang="zh-TW" altLang="en-US" smtClean="0"/>
              <a:pPr/>
              <a:t>2022/9/16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3855851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95E6D43-E01C-4DEA-970C-84661C0CBB34}" type="datetime1">
              <a:rPr lang="zh-TW" altLang="en-US" smtClean="0"/>
              <a:pPr/>
              <a:t>2022/9/16</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1805229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D2CA7772-7146-4A42-9005-2D029C9B978A}" type="datetime1">
              <a:rPr lang="zh-TW" altLang="en-US" smtClean="0"/>
              <a:pPr/>
              <a:t>2022/9/16</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C6E32A-7459-448E-9A7A-1D3E04D07DA7}" type="slidenum">
              <a:rPr lang="zh-TW" altLang="en-US" smtClean="0"/>
              <a:pPr/>
              <a:t>‹#›</a:t>
            </a:fld>
            <a:endParaRPr lang="zh-TW" altLang="en-US"/>
          </a:p>
        </p:txBody>
      </p:sp>
    </p:spTree>
    <p:extLst>
      <p:ext uri="{BB962C8B-B14F-4D97-AF65-F5344CB8AC3E}">
        <p14:creationId xmlns:p14="http://schemas.microsoft.com/office/powerpoint/2010/main" val="378587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五、處罰要件事實之舉證責任與證明度">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78"/>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29571"/>
            <a:ext cx="10058400" cy="5044981"/>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1" name="文字方塊 40"/>
          <p:cNvSpPr txBox="1"/>
          <p:nvPr userDrawn="1"/>
        </p:nvSpPr>
        <p:spPr>
          <a:xfrm>
            <a:off x="-79358" y="6455346"/>
            <a:ext cx="54938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 </a:t>
            </a:r>
            <a:r>
              <a:rPr lang="zh-TW" altLang="en-US" sz="2400" dirty="0">
                <a:solidFill>
                  <a:srgbClr val="7F7F7F"/>
                </a:solidFill>
              </a:rPr>
              <a:t>五</a:t>
            </a:r>
            <a:r>
              <a:rPr lang="zh-TW" altLang="en-US" sz="2400" dirty="0">
                <a:solidFill>
                  <a:schemeClr val="bg1">
                    <a:lumMod val="50000"/>
                  </a:schemeClr>
                </a:solidFill>
              </a:rPr>
              <a:t>、處罰要件事實之舉證責任與證明度</a:t>
            </a:r>
          </a:p>
        </p:txBody>
      </p:sp>
    </p:spTree>
    <p:extLst>
      <p:ext uri="{BB962C8B-B14F-4D97-AF65-F5344CB8AC3E}">
        <p14:creationId xmlns:p14="http://schemas.microsoft.com/office/powerpoint/2010/main" val="344667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六、處罰效果之裁量">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78"/>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29571"/>
            <a:ext cx="10058400" cy="5044981"/>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1" name="文字方塊 40"/>
          <p:cNvSpPr txBox="1"/>
          <p:nvPr userDrawn="1"/>
        </p:nvSpPr>
        <p:spPr>
          <a:xfrm>
            <a:off x="-79358" y="6455346"/>
            <a:ext cx="30315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rgbClr val="7F7F7F"/>
                </a:solidFill>
              </a:rPr>
              <a:t> 六</a:t>
            </a:r>
            <a:r>
              <a:rPr lang="zh-TW" altLang="en-US" sz="2400" dirty="0">
                <a:solidFill>
                  <a:schemeClr val="bg1">
                    <a:lumMod val="50000"/>
                  </a:schemeClr>
                </a:solidFill>
              </a:rPr>
              <a:t>、處罰效果之裁量</a:t>
            </a:r>
          </a:p>
        </p:txBody>
      </p:sp>
    </p:spTree>
    <p:extLst>
      <p:ext uri="{BB962C8B-B14F-4D97-AF65-F5344CB8AC3E}">
        <p14:creationId xmlns:p14="http://schemas.microsoft.com/office/powerpoint/2010/main" val="388860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七、裁罰處分基準時">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44252"/>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223296"/>
            <a:ext cx="10058400" cy="4955587"/>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31" name="文字方塊 30"/>
          <p:cNvSpPr txBox="1"/>
          <p:nvPr userDrawn="1"/>
        </p:nvSpPr>
        <p:spPr>
          <a:xfrm>
            <a:off x="11692050" y="904436"/>
            <a:ext cx="415498" cy="369332"/>
          </a:xfrm>
          <a:prstGeom prst="rect">
            <a:avLst/>
          </a:prstGeom>
          <a:noFill/>
        </p:spPr>
        <p:txBody>
          <a:bodyPr wrap="none" rtlCol="0">
            <a:spAutoFit/>
          </a:bodyPr>
          <a:lstStyle/>
          <a:p>
            <a:r>
              <a:rPr lang="zh-TW" altLang="en-US" b="1" dirty="0">
                <a:solidFill>
                  <a:schemeClr val="bg1"/>
                </a:solidFill>
              </a:rPr>
              <a:t>三</a:t>
            </a:r>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1" name="文字方塊 40"/>
          <p:cNvSpPr txBox="1"/>
          <p:nvPr userDrawn="1"/>
        </p:nvSpPr>
        <p:spPr>
          <a:xfrm>
            <a:off x="-79358" y="6455346"/>
            <a:ext cx="30315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50000"/>
                  </a:schemeClr>
                </a:solidFill>
              </a:rPr>
              <a:t> 七、裁罰處分基準時</a:t>
            </a:r>
          </a:p>
        </p:txBody>
      </p:sp>
    </p:spTree>
    <p:extLst>
      <p:ext uri="{BB962C8B-B14F-4D97-AF65-F5344CB8AC3E}">
        <p14:creationId xmlns:p14="http://schemas.microsoft.com/office/powerpoint/2010/main" val="28235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八、補稅與處罰">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2378"/>
          </a:xfrm>
        </p:spPr>
        <p:txBody>
          <a:bodyPr>
            <a:normAutofit/>
          </a:bodyPr>
          <a:lstStyle>
            <a:lvl1pPr>
              <a:defRPr sz="3200">
                <a:latin typeface="+mn-ea"/>
                <a:ea typeface="+mn-ea"/>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1069848" y="1429571"/>
            <a:ext cx="10058400" cy="5044981"/>
          </a:xfrm>
        </p:spPr>
        <p:txBody>
          <a:bodyPr/>
          <a:lstStyle>
            <a:lvl1pPr algn="just">
              <a:defRPr sz="2400"/>
            </a:lvl1pPr>
            <a:lvl2pPr algn="just">
              <a:defRPr sz="2000"/>
            </a:lvl2pPr>
            <a:lvl3pPr algn="just">
              <a:defRPr/>
            </a:lvl3pPr>
            <a:lvl4pPr algn="just">
              <a:defRPr/>
            </a:lvl4pPr>
            <a:lvl5pPr algn="just">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95E1B05B-EC01-4532-8CC8-5DB50FC25F55}" type="datetime1">
              <a:rPr lang="zh-TW" altLang="en-US" smtClean="0"/>
              <a:pPr/>
              <a:t>2022/9/16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EC6E32A-7459-448E-9A7A-1D3E04D07DA7}" type="slidenum">
              <a:rPr lang="zh-TW" altLang="en-US" smtClean="0"/>
              <a:pPr/>
              <a:t>‹#›</a:t>
            </a:fld>
            <a:endParaRPr lang="zh-TW" altLang="en-US" dirty="0"/>
          </a:p>
        </p:txBody>
      </p:sp>
      <p:sp>
        <p:nvSpPr>
          <p:cNvPr id="40" name="Rectangle 8"/>
          <p:cNvSpPr/>
          <p:nvPr userDrawn="1"/>
        </p:nvSpPr>
        <p:spPr>
          <a:xfrm>
            <a:off x="-6205" y="6498000"/>
            <a:ext cx="12384472" cy="7200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9"/>
          <p:cNvGrpSpPr/>
          <p:nvPr userDrawn="1"/>
        </p:nvGrpSpPr>
        <p:grpSpPr>
          <a:xfrm>
            <a:off x="11337223" y="6174368"/>
            <a:ext cx="587052" cy="586970"/>
            <a:chOff x="9685338" y="4460675"/>
            <a:chExt cx="1080904" cy="1080902"/>
          </a:xfrm>
        </p:grpSpPr>
        <p:sp>
          <p:nvSpPr>
            <p:cNvPr id="2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3" name="Slide Number Placeholder 5"/>
          <p:cNvSpPr txBox="1">
            <a:spLocks/>
          </p:cNvSpPr>
          <p:nvPr userDrawn="1"/>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a:t>
            </a:fld>
            <a:endParaRPr lang="zh-TW" altLang="en-US" dirty="0"/>
          </a:p>
        </p:txBody>
      </p:sp>
      <p:sp>
        <p:nvSpPr>
          <p:cNvPr id="41" name="文字方塊 40"/>
          <p:cNvSpPr txBox="1"/>
          <p:nvPr userDrawn="1"/>
        </p:nvSpPr>
        <p:spPr>
          <a:xfrm>
            <a:off x="-79358" y="6455346"/>
            <a:ext cx="241925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rPr>
              <a:t> </a:t>
            </a:r>
            <a:r>
              <a:rPr lang="zh-TW" altLang="en-US" sz="2400" dirty="0">
                <a:solidFill>
                  <a:schemeClr val="bg1">
                    <a:lumMod val="50000"/>
                  </a:schemeClr>
                </a:solidFill>
              </a:rPr>
              <a:t>八、補稅與處罰</a:t>
            </a:r>
          </a:p>
        </p:txBody>
      </p:sp>
    </p:spTree>
    <p:extLst>
      <p:ext uri="{BB962C8B-B14F-4D97-AF65-F5344CB8AC3E}">
        <p14:creationId xmlns:p14="http://schemas.microsoft.com/office/powerpoint/2010/main" val="251316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image" Target="../media/image3.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microsoft.com/office/2007/relationships/hdphoto" Target="../media/hdphoto1.wdp"/><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3.xml"/><Relationship Id="rId3" Type="http://schemas.openxmlformats.org/officeDocument/2006/relationships/slideLayout" Target="../slideLayouts/slideLayout42.xml"/><Relationship Id="rId21" Type="http://schemas.openxmlformats.org/officeDocument/2006/relationships/image" Target="../media/image3.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microsoft.com/office/2007/relationships/hdphoto" Target="../media/hdphoto1.wdp"/><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A0C60B3-8384-478D-AF6F-171D82646CD1}" type="datetime1">
              <a:rPr lang="zh-TW" altLang="en-US" smtClean="0"/>
              <a:pPr/>
              <a:t>2022/9/16</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24" cstate="print">
                <a:duotone>
                  <a:schemeClr val="accent1">
                    <a:shade val="45000"/>
                    <a:satMod val="135000"/>
                  </a:schemeClr>
                  <a:prstClr val="white"/>
                </a:duotone>
                <a:extLst>
                  <a:ext uri="{BEBA8EAE-BF5A-486C-A8C5-ECC9F3942E4B}">
                    <a14:imgProps xmlns:a14="http://schemas.microsoft.com/office/drawing/2010/main">
                      <a14:imgLayer r:embed="rId2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681815346"/>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3" r:id="rId4"/>
    <p:sldLayoutId id="2147483674" r:id="rId5"/>
    <p:sldLayoutId id="2147483676" r:id="rId6"/>
    <p:sldLayoutId id="2147483680" r:id="rId7"/>
    <p:sldLayoutId id="2147483684" r:id="rId8"/>
    <p:sldLayoutId id="2147483681" r:id="rId9"/>
    <p:sldLayoutId id="2147483685" r:id="rId10"/>
    <p:sldLayoutId id="2147483683" r:id="rId11"/>
    <p:sldLayoutId id="2147483678" r:id="rId12"/>
    <p:sldLayoutId id="2147483677" r:id="rId13"/>
    <p:sldLayoutId id="2147483679"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lvl1pPr algn="l" defTabSz="914400" rtl="0" eaLnBrk="1" latinLnBrk="0" hangingPunct="1">
        <a:lnSpc>
          <a:spcPct val="90000"/>
        </a:lnSpc>
        <a:spcBef>
          <a:spcPct val="0"/>
        </a:spcBef>
        <a:buNone/>
        <a:defRPr sz="5400" kern="1200" cap="all" baseline="0">
          <a:blipFill>
            <a:blip r:embed="rId2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A0C60B3-8384-478D-AF6F-171D82646CD1}" type="datetime1">
              <a:rPr lang="zh-TW" altLang="en-US" smtClean="0"/>
              <a:pPr/>
              <a:t>2022/9/16</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9" cstate="print">
                <a:duotone>
                  <a:schemeClr val="accent1">
                    <a:shade val="45000"/>
                    <a:satMod val="135000"/>
                  </a:schemeClr>
                  <a:prstClr val="white"/>
                </a:duotone>
                <a:extLst>
                  <a:ext uri="{BEBA8EAE-BF5A-486C-A8C5-ECC9F3942E4B}">
                    <a14:imgProps xmlns:a14="http://schemas.microsoft.com/office/drawing/2010/main">
                      <a14:imgLayer r:embed="rId20">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6830811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hdr="0" ftr="0" dt="0"/>
  <p:txStyles>
    <p:titleStyle>
      <a:lvl1pPr algn="l" defTabSz="914400" rtl="0" eaLnBrk="1" latinLnBrk="0" hangingPunct="1">
        <a:lnSpc>
          <a:spcPct val="90000"/>
        </a:lnSpc>
        <a:spcBef>
          <a:spcPct val="0"/>
        </a:spcBef>
        <a:buNone/>
        <a:defRPr sz="5400" kern="1200" cap="all" baseline="0">
          <a:blipFill>
            <a:blip r:embed="rId21">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A0C60B3-8384-478D-AF6F-171D82646CD1}" type="datetime1">
              <a:rPr lang="zh-TW" altLang="en-US" smtClean="0"/>
              <a:pPr/>
              <a:t>2022/9/16</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9" cstate="print">
                <a:duotone>
                  <a:schemeClr val="accent1">
                    <a:shade val="45000"/>
                    <a:satMod val="135000"/>
                  </a:schemeClr>
                  <a:prstClr val="white"/>
                </a:duotone>
                <a:extLst>
                  <a:ext uri="{BEBA8EAE-BF5A-486C-A8C5-ECC9F3942E4B}">
                    <a14:imgProps xmlns:a14="http://schemas.microsoft.com/office/drawing/2010/main">
                      <a14:imgLayer r:embed="rId20">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EC6E32A-7459-448E-9A7A-1D3E04D07DA7}" type="slidenum">
              <a:rPr lang="zh-TW" altLang="en-US" smtClean="0"/>
              <a:pPr/>
              <a:t>‹#›</a:t>
            </a:fld>
            <a:endParaRPr lang="zh-TW" altLang="en-US" dirty="0"/>
          </a:p>
        </p:txBody>
      </p:sp>
    </p:spTree>
    <p:extLst>
      <p:ext uri="{BB962C8B-B14F-4D97-AF65-F5344CB8AC3E}">
        <p14:creationId xmlns:p14="http://schemas.microsoft.com/office/powerpoint/2010/main" val="4641198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hdr="0" ftr="0" dt="0"/>
  <p:txStyles>
    <p:titleStyle>
      <a:lvl1pPr algn="l" defTabSz="914400" rtl="0" eaLnBrk="1" latinLnBrk="0" hangingPunct="1">
        <a:lnSpc>
          <a:spcPct val="90000"/>
        </a:lnSpc>
        <a:spcBef>
          <a:spcPct val="0"/>
        </a:spcBef>
        <a:buNone/>
        <a:defRPr sz="5400" kern="1200" cap="all" baseline="0">
          <a:blipFill>
            <a:blip r:embed="rId21">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4.png"/><Relationship Id="rId3" Type="http://schemas.openxmlformats.org/officeDocument/2006/relationships/diagramData" Target="../diagrams/data1.xml"/><Relationship Id="rId21" Type="http://schemas.microsoft.com/office/2007/relationships/hdphoto" Target="../media/hdphoto1.wdp"/><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microsoft.com/office/2007/relationships/hdphoto" Target="../media/hdphoto2.wdp"/><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sz="6000" dirty="0">
                <a:latin typeface="標楷體" panose="03000509000000000000" pitchFamily="65" charset="-120"/>
                <a:ea typeface="標楷體" panose="03000509000000000000" pitchFamily="65" charset="-120"/>
              </a:rPr>
              <a:t>稅捐裁罰之適法性</a:t>
            </a:r>
            <a:endParaRPr lang="zh-TW" altLang="en-US" sz="50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4705417" y="4641846"/>
            <a:ext cx="2553222" cy="2041758"/>
          </a:xfrm>
        </p:spPr>
        <p:txBody>
          <a:bodyPr>
            <a:noAutofit/>
          </a:bodyPr>
          <a:lstStyle/>
          <a:p>
            <a:pPr algn="dist"/>
            <a:r>
              <a:rPr lang="zh-TW" altLang="en-US" sz="2800" dirty="0">
                <a:latin typeface="標楷體" panose="03000509000000000000" pitchFamily="65" charset="-120"/>
                <a:ea typeface="標楷體" panose="03000509000000000000" pitchFamily="65" charset="-120"/>
              </a:rPr>
              <a:t>國立中正大學</a:t>
            </a:r>
            <a:endParaRPr lang="en-US" altLang="zh-TW" sz="2800" dirty="0">
              <a:latin typeface="標楷體" panose="03000509000000000000" pitchFamily="65" charset="-120"/>
              <a:ea typeface="標楷體" panose="03000509000000000000" pitchFamily="65" charset="-120"/>
            </a:endParaRPr>
          </a:p>
          <a:p>
            <a:pPr algn="dist"/>
            <a:r>
              <a:rPr lang="zh-TW" altLang="en-US" sz="2800" dirty="0">
                <a:latin typeface="標楷體" panose="03000509000000000000" pitchFamily="65" charset="-120"/>
                <a:ea typeface="標楷體" panose="03000509000000000000" pitchFamily="65" charset="-120"/>
              </a:rPr>
              <a:t>兼任教授 </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林文舟 </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民國</a:t>
            </a:r>
            <a:r>
              <a:rPr lang="en-US" altLang="zh-TW" sz="2800" dirty="0">
                <a:latin typeface="標楷體" panose="03000509000000000000" pitchFamily="65" charset="-120"/>
                <a:ea typeface="標楷體" panose="03000509000000000000" pitchFamily="65" charset="-120"/>
              </a:rPr>
              <a:t>111</a:t>
            </a:r>
            <a:r>
              <a:rPr lang="zh-TW" altLang="en-US" sz="2800" dirty="0">
                <a:latin typeface="標楷體" panose="03000509000000000000" pitchFamily="65" charset="-120"/>
                <a:ea typeface="標楷體" panose="03000509000000000000" pitchFamily="65" charset="-120"/>
              </a:rPr>
              <a:t>年</a:t>
            </a:r>
            <a:r>
              <a:rPr lang="en-US" altLang="zh-TW" sz="2800">
                <a:latin typeface="標楷體" panose="03000509000000000000" pitchFamily="65" charset="-120"/>
                <a:ea typeface="標楷體" panose="03000509000000000000" pitchFamily="65" charset="-120"/>
              </a:rPr>
              <a:t>9</a:t>
            </a:r>
            <a:r>
              <a:rPr lang="zh-TW" altLang="en-US" sz="2800">
                <a:latin typeface="標楷體" panose="03000509000000000000" pitchFamily="65" charset="-120"/>
                <a:ea typeface="標楷體" panose="03000509000000000000" pitchFamily="65" charset="-120"/>
              </a:rPr>
              <a:t>月</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812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272" y="627925"/>
            <a:ext cx="11017377" cy="696019"/>
          </a:xfrm>
        </p:spPr>
        <p:txBody>
          <a:bodyPr/>
          <a:lstStyle/>
          <a:p>
            <a:r>
              <a:rPr lang="zh-TW" altLang="en-US" dirty="0"/>
              <a:t>不樂之捐的抗拒，爭議廣度大、密度高</a:t>
            </a:r>
            <a:endParaRPr lang="en-US" altLang="zh-TW" dirty="0"/>
          </a:p>
        </p:txBody>
      </p:sp>
      <p:sp>
        <p:nvSpPr>
          <p:cNvPr id="3" name="內容版面配置區 2"/>
          <p:cNvSpPr>
            <a:spLocks noGrp="1"/>
          </p:cNvSpPr>
          <p:nvPr>
            <p:ph idx="1"/>
          </p:nvPr>
        </p:nvSpPr>
        <p:spPr>
          <a:xfrm>
            <a:off x="318272" y="1165688"/>
            <a:ext cx="11547297" cy="5410962"/>
          </a:xfrm>
        </p:spPr>
        <p:txBody>
          <a:bodyPr>
            <a:normAutofit/>
          </a:bodyPr>
          <a:lstStyle/>
          <a:p>
            <a:pPr marL="548640" lvl="2" indent="0">
              <a:lnSpc>
                <a:spcPct val="110000"/>
              </a:lnSpc>
              <a:buNone/>
            </a:pPr>
            <a:endParaRPr lang="zh-TW" altLang="en-US" sz="800" dirty="0"/>
          </a:p>
          <a:p>
            <a:pPr lvl="2">
              <a:lnSpc>
                <a:spcPct val="110000"/>
              </a:lnSpc>
              <a:buFont typeface="Wingdings" panose="05000000000000000000" pitchFamily="2" charset="2"/>
              <a:buChar char="l"/>
            </a:pPr>
            <a:r>
              <a:rPr lang="en-US" altLang="zh-TW" sz="2400" b="1" dirty="0"/>
              <a:t>109</a:t>
            </a:r>
            <a:r>
              <a:rPr lang="zh-TW" altLang="en-US" sz="2400" b="1" dirty="0"/>
              <a:t>年度大字第</a:t>
            </a:r>
            <a:r>
              <a:rPr lang="en-US" altLang="zh-TW" sz="2400" b="1" dirty="0"/>
              <a:t>4</a:t>
            </a:r>
            <a:r>
              <a:rPr lang="zh-TW" altLang="en-US" sz="2400" b="1" dirty="0"/>
              <a:t>號</a:t>
            </a:r>
            <a:endParaRPr lang="en-US" altLang="zh-TW" sz="2400" b="1" dirty="0"/>
          </a:p>
          <a:p>
            <a:pPr marL="548640" lvl="2" indent="0" algn="l">
              <a:lnSpc>
                <a:spcPct val="110000"/>
              </a:lnSpc>
              <a:buNone/>
            </a:pPr>
            <a:r>
              <a:rPr lang="zh-TW" altLang="en-US" sz="2400" b="1" dirty="0"/>
              <a:t>爭點：</a:t>
            </a:r>
            <a:r>
              <a:rPr lang="zh-TW" altLang="en-US" sz="2400" dirty="0"/>
              <a:t>發生於現行稅捐稽徵法第</a:t>
            </a:r>
            <a:r>
              <a:rPr lang="en-US" altLang="zh-TW" sz="2400" dirty="0"/>
              <a:t>28</a:t>
            </a:r>
            <a:r>
              <a:rPr lang="zh-TW" altLang="en-US" sz="2400" dirty="0"/>
              <a:t>條第</a:t>
            </a:r>
            <a:r>
              <a:rPr lang="en-US" altLang="zh-TW" sz="2400" dirty="0"/>
              <a:t>2</a:t>
            </a:r>
            <a:r>
              <a:rPr lang="zh-TW" altLang="en-US" sz="2400" dirty="0"/>
              <a:t>項修正生效（</a:t>
            </a:r>
            <a:r>
              <a:rPr lang="en-US" altLang="zh-TW" sz="2400" dirty="0"/>
              <a:t>98</a:t>
            </a:r>
            <a:r>
              <a:rPr lang="zh-TW" altLang="en-US" sz="2400" dirty="0"/>
              <a:t>年</a:t>
            </a:r>
            <a:r>
              <a:rPr lang="en-US" altLang="zh-TW" sz="2400" dirty="0"/>
              <a:t>1</a:t>
            </a:r>
            <a:r>
              <a:rPr lang="zh-TW" altLang="en-US" sz="2400" dirty="0"/>
              <a:t>月</a:t>
            </a:r>
            <a:r>
              <a:rPr lang="en-US" altLang="zh-TW" sz="2400" dirty="0"/>
              <a:t>23</a:t>
            </a:r>
            <a:r>
              <a:rPr lang="zh-TW" altLang="en-US" sz="2400" dirty="0"/>
              <a:t>日）前之溢繳稅款事實，於</a:t>
            </a:r>
            <a:r>
              <a:rPr lang="en-US" altLang="zh-TW" sz="2400" dirty="0"/>
              <a:t>102</a:t>
            </a:r>
            <a:r>
              <a:rPr lang="zh-TW" altLang="en-US" sz="2400" dirty="0"/>
              <a:t>年</a:t>
            </a:r>
            <a:r>
              <a:rPr lang="en-US" altLang="zh-TW" sz="2400" dirty="0"/>
              <a:t>5</a:t>
            </a:r>
            <a:r>
              <a:rPr lang="zh-TW" altLang="en-US" sz="2400" dirty="0"/>
              <a:t>月</a:t>
            </a:r>
            <a:r>
              <a:rPr lang="en-US" altLang="zh-TW" sz="2400" dirty="0"/>
              <a:t>24</a:t>
            </a:r>
            <a:r>
              <a:rPr lang="zh-TW" altLang="en-US" sz="2400" dirty="0"/>
              <a:t>日以後依該規定行使退稅請求權，適用</a:t>
            </a:r>
            <a:r>
              <a:rPr lang="en-US" altLang="zh-TW" sz="2400" dirty="0"/>
              <a:t>102</a:t>
            </a:r>
            <a:r>
              <a:rPr lang="zh-TW" altLang="en-US" sz="2400" dirty="0"/>
              <a:t>年</a:t>
            </a:r>
            <a:r>
              <a:rPr lang="en-US" altLang="zh-TW" sz="2400" dirty="0"/>
              <a:t>5</a:t>
            </a:r>
            <a:r>
              <a:rPr lang="zh-TW" altLang="en-US" sz="2400" dirty="0"/>
              <a:t>月</a:t>
            </a:r>
            <a:r>
              <a:rPr lang="en-US" altLang="zh-TW" sz="2400" dirty="0"/>
              <a:t>22</a:t>
            </a:r>
            <a:r>
              <a:rPr lang="zh-TW" altLang="en-US" sz="2400" dirty="0"/>
              <a:t>日修正公布，同年月</a:t>
            </a:r>
            <a:r>
              <a:rPr lang="en-US" altLang="zh-TW" sz="2400" dirty="0"/>
              <a:t>24</a:t>
            </a:r>
            <a:r>
              <a:rPr lang="zh-TW" altLang="en-US" sz="2400" dirty="0"/>
              <a:t>日生效之行政程序法第</a:t>
            </a:r>
            <a:r>
              <a:rPr lang="en-US" altLang="zh-TW" sz="2400" dirty="0"/>
              <a:t>131</a:t>
            </a:r>
            <a:r>
              <a:rPr lang="zh-TW" altLang="en-US" sz="2400" dirty="0"/>
              <a:t>條第</a:t>
            </a:r>
            <a:r>
              <a:rPr lang="en-US" altLang="zh-TW" sz="2400" dirty="0"/>
              <a:t>1</a:t>
            </a:r>
            <a:r>
              <a:rPr lang="zh-TW" altLang="en-US" sz="2400" dirty="0"/>
              <a:t>項關於</a:t>
            </a:r>
            <a:r>
              <a:rPr lang="en-US" altLang="zh-TW" sz="2400" dirty="0"/>
              <a:t>10</a:t>
            </a:r>
            <a:r>
              <a:rPr lang="zh-TW" altLang="en-US" sz="2400" dirty="0"/>
              <a:t>年時效期間規定，應自何時起算時效期間</a:t>
            </a:r>
            <a:r>
              <a:rPr lang="en-US" altLang="zh-TW" sz="2400" dirty="0"/>
              <a:t>﹖</a:t>
            </a:r>
          </a:p>
          <a:p>
            <a:pPr marL="548640" lvl="2" indent="0">
              <a:lnSpc>
                <a:spcPct val="110000"/>
              </a:lnSpc>
              <a:buNone/>
            </a:pPr>
            <a:r>
              <a:rPr lang="zh-TW" altLang="en-US" sz="2400" b="1" dirty="0"/>
              <a:t>裁定主文：</a:t>
            </a:r>
            <a:r>
              <a:rPr lang="zh-TW" altLang="en-US" sz="2400" dirty="0"/>
              <a:t>納稅義務人就稅捐稽徵法第</a:t>
            </a:r>
            <a:r>
              <a:rPr lang="en-US" altLang="zh-TW" sz="2400" dirty="0"/>
              <a:t>28</a:t>
            </a:r>
            <a:r>
              <a:rPr lang="zh-TW" altLang="en-US" sz="2400" dirty="0"/>
              <a:t>條第</a:t>
            </a:r>
            <a:r>
              <a:rPr lang="en-US" altLang="zh-TW" sz="2400" dirty="0"/>
              <a:t>2</a:t>
            </a:r>
            <a:r>
              <a:rPr lang="zh-TW" altLang="en-US" sz="2400" dirty="0"/>
              <a:t>項民國</a:t>
            </a:r>
            <a:r>
              <a:rPr lang="en-US" altLang="zh-TW" sz="2400" dirty="0"/>
              <a:t>98</a:t>
            </a:r>
            <a:r>
              <a:rPr lang="zh-TW" altLang="en-US" sz="2400" dirty="0"/>
              <a:t>年</a:t>
            </a:r>
            <a:r>
              <a:rPr lang="en-US" altLang="zh-TW" sz="2400" dirty="0"/>
              <a:t>1</a:t>
            </a:r>
            <a:r>
              <a:rPr lang="zh-TW" altLang="en-US" sz="2400" dirty="0"/>
              <a:t>月</a:t>
            </a:r>
            <a:r>
              <a:rPr lang="en-US" altLang="zh-TW" sz="2400" dirty="0"/>
              <a:t>23</a:t>
            </a:r>
            <a:r>
              <a:rPr lang="zh-TW" altLang="en-US" sz="2400" dirty="0"/>
              <a:t>日修正生效前之溢繳稅款，於</a:t>
            </a:r>
            <a:r>
              <a:rPr lang="en-US" altLang="zh-TW" sz="2400" dirty="0"/>
              <a:t>102</a:t>
            </a:r>
            <a:r>
              <a:rPr lang="zh-TW" altLang="en-US" sz="2400" dirty="0"/>
              <a:t>年</a:t>
            </a:r>
            <a:r>
              <a:rPr lang="en-US" altLang="zh-TW" sz="2400" dirty="0"/>
              <a:t>5</a:t>
            </a:r>
            <a:r>
              <a:rPr lang="zh-TW" altLang="en-US" sz="2400" dirty="0"/>
              <a:t>月</a:t>
            </a:r>
            <a:r>
              <a:rPr lang="en-US" altLang="zh-TW" sz="2400" dirty="0"/>
              <a:t>24</a:t>
            </a:r>
            <a:r>
              <a:rPr lang="zh-TW" altLang="en-US" sz="2400" dirty="0"/>
              <a:t>日以後依該規定行使退稅請求權，適用</a:t>
            </a:r>
            <a:r>
              <a:rPr lang="en-US" altLang="zh-TW" sz="2400" dirty="0"/>
              <a:t>102</a:t>
            </a:r>
            <a:r>
              <a:rPr lang="zh-TW" altLang="en-US" sz="2400" dirty="0"/>
              <a:t>年</a:t>
            </a:r>
            <a:r>
              <a:rPr lang="en-US" altLang="zh-TW" sz="2400" dirty="0"/>
              <a:t>5</a:t>
            </a:r>
            <a:r>
              <a:rPr lang="zh-TW" altLang="en-US" sz="2400" dirty="0"/>
              <a:t>月</a:t>
            </a:r>
            <a:r>
              <a:rPr lang="en-US" altLang="zh-TW" sz="2400" dirty="0"/>
              <a:t>24</a:t>
            </a:r>
            <a:r>
              <a:rPr lang="zh-TW" altLang="en-US" sz="2400" dirty="0"/>
              <a:t>日修正生效之行政程序法第</a:t>
            </a:r>
            <a:r>
              <a:rPr lang="en-US" altLang="zh-TW" sz="2400" dirty="0"/>
              <a:t>131</a:t>
            </a:r>
            <a:r>
              <a:rPr lang="zh-TW" altLang="en-US" sz="2400" dirty="0"/>
              <a:t>條第</a:t>
            </a:r>
            <a:r>
              <a:rPr lang="en-US" altLang="zh-TW" sz="2400" dirty="0"/>
              <a:t>1</a:t>
            </a:r>
            <a:r>
              <a:rPr lang="zh-TW" altLang="en-US" sz="2400" dirty="0"/>
              <a:t>項關於</a:t>
            </a:r>
            <a:r>
              <a:rPr lang="en-US" altLang="zh-TW" sz="2400" dirty="0"/>
              <a:t>10</a:t>
            </a:r>
            <a:r>
              <a:rPr lang="zh-TW" altLang="en-US" sz="2400" dirty="0"/>
              <a:t>年時效期間之規定時，其時效期間，應自</a:t>
            </a:r>
            <a:r>
              <a:rPr lang="en-US" altLang="zh-TW" sz="2400" dirty="0"/>
              <a:t>102</a:t>
            </a:r>
            <a:r>
              <a:rPr lang="zh-TW" altLang="en-US" sz="2400" dirty="0"/>
              <a:t>年</a:t>
            </a:r>
            <a:r>
              <a:rPr lang="en-US" altLang="zh-TW" sz="2400" dirty="0"/>
              <a:t>5</a:t>
            </a:r>
            <a:r>
              <a:rPr lang="zh-TW" altLang="en-US" sz="2400" dirty="0"/>
              <a:t>月</a:t>
            </a:r>
            <a:r>
              <a:rPr lang="en-US" altLang="zh-TW" sz="2400" dirty="0"/>
              <a:t>24</a:t>
            </a:r>
            <a:r>
              <a:rPr lang="zh-TW" altLang="en-US" sz="2400" dirty="0"/>
              <a:t>日起算。（有不同意見書）</a:t>
            </a:r>
            <a:endParaRPr lang="en-US" altLang="zh-TW" sz="2400" dirty="0"/>
          </a:p>
          <a:p>
            <a:pPr marL="548640" lvl="2" indent="0">
              <a:lnSpc>
                <a:spcPct val="110000"/>
              </a:lnSpc>
              <a:buNone/>
            </a:pPr>
            <a:r>
              <a:rPr lang="zh-TW" altLang="en-US" sz="2400" b="1" dirty="0"/>
              <a:t>附註</a:t>
            </a:r>
            <a:r>
              <a:rPr lang="en-US" altLang="zh-TW" sz="2400" b="1" dirty="0"/>
              <a:t>:</a:t>
            </a:r>
            <a:r>
              <a:rPr lang="zh-TW" altLang="en-US" sz="2400" dirty="0"/>
              <a:t>同一前提有無適用</a:t>
            </a:r>
            <a:r>
              <a:rPr lang="en-US" altLang="zh-TW" sz="2400" dirty="0"/>
              <a:t>102</a:t>
            </a:r>
            <a:r>
              <a:rPr lang="zh-TW" altLang="en-US" sz="2400" dirty="0"/>
              <a:t>年</a:t>
            </a:r>
            <a:r>
              <a:rPr lang="en-US" altLang="zh-TW" sz="2400" dirty="0"/>
              <a:t>5</a:t>
            </a:r>
            <a:r>
              <a:rPr lang="zh-TW" altLang="en-US" sz="2400" dirty="0"/>
              <a:t>月</a:t>
            </a:r>
            <a:r>
              <a:rPr lang="en-US" altLang="zh-TW" sz="2400" dirty="0"/>
              <a:t>24</a:t>
            </a:r>
            <a:r>
              <a:rPr lang="zh-TW" altLang="en-US" sz="2400" dirty="0"/>
              <a:t>日修正生效之行政程序法第</a:t>
            </a:r>
            <a:r>
              <a:rPr lang="en-US" altLang="zh-TW" sz="2400" dirty="0"/>
              <a:t>131</a:t>
            </a:r>
            <a:r>
              <a:rPr lang="zh-TW" altLang="en-US" sz="2400" dirty="0"/>
              <a:t>條第</a:t>
            </a:r>
            <a:r>
              <a:rPr lang="en-US" altLang="zh-TW" sz="2400" dirty="0"/>
              <a:t>1</a:t>
            </a:r>
            <a:r>
              <a:rPr lang="zh-TW" altLang="en-US" sz="2400" dirty="0"/>
              <a:t>項關於</a:t>
            </a:r>
            <a:r>
              <a:rPr lang="en-US" altLang="zh-TW" sz="2400" dirty="0"/>
              <a:t>10</a:t>
            </a:r>
            <a:r>
              <a:rPr lang="zh-TW" altLang="en-US" sz="2400" dirty="0"/>
              <a:t>年時效期間規定之爭點，經提案庭提具</a:t>
            </a:r>
            <a:r>
              <a:rPr lang="en-US" altLang="zh-TW" sz="2400" dirty="0"/>
              <a:t>109</a:t>
            </a:r>
            <a:r>
              <a:rPr lang="zh-TW" altLang="en-US" sz="2400" dirty="0"/>
              <a:t>年度徵字第</a:t>
            </a:r>
            <a:r>
              <a:rPr lang="en-US" altLang="zh-TW" sz="2400" dirty="0"/>
              <a:t>2</a:t>
            </a:r>
            <a:r>
              <a:rPr lang="zh-TW" altLang="en-US" sz="2400" dirty="0"/>
              <a:t>號徵詢書，徵詢同院其他庭之意見，均回復同意提案庭擬採之肯定說見解</a:t>
            </a:r>
            <a:r>
              <a:rPr lang="en-US" altLang="zh-TW" sz="2400" dirty="0"/>
              <a:t>(109</a:t>
            </a:r>
            <a:r>
              <a:rPr lang="zh-TW" altLang="en-US" sz="2400" dirty="0"/>
              <a:t>年度判字第</a:t>
            </a:r>
            <a:r>
              <a:rPr lang="en-US" altLang="zh-TW" sz="2400" dirty="0"/>
              <a:t>597</a:t>
            </a:r>
            <a:r>
              <a:rPr lang="zh-TW" altLang="en-US" sz="2400" dirty="0"/>
              <a:t>號判決</a:t>
            </a:r>
            <a:r>
              <a:rPr lang="en-US" altLang="zh-TW" sz="2400" dirty="0"/>
              <a:t>)</a:t>
            </a:r>
            <a:endParaRPr lang="zh-TW" altLang="en-US" sz="2400" dirty="0"/>
          </a:p>
          <a:p>
            <a:pPr marL="548640" lvl="2" indent="0">
              <a:lnSpc>
                <a:spcPct val="110000"/>
              </a:lnSpc>
              <a:buNone/>
            </a:pPr>
            <a:endParaRPr lang="en-US" altLang="zh-TW" sz="2000" dirty="0"/>
          </a:p>
        </p:txBody>
      </p:sp>
      <p:sp>
        <p:nvSpPr>
          <p:cNvPr id="4" name="投影片編號版面配置區 3"/>
          <p:cNvSpPr>
            <a:spLocks noGrp="1"/>
          </p:cNvSpPr>
          <p:nvPr>
            <p:ph type="sldNum" sz="quarter" idx="4294967295"/>
          </p:nvPr>
        </p:nvSpPr>
        <p:spPr>
          <a:xfrm>
            <a:off x="10061368" y="4661686"/>
            <a:ext cx="64008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C6E32A-7459-448E-9A7A-1D3E04D07DA7}" type="slidenum">
              <a:rPr kumimoji="0" lang="zh-TW" altLang="en-US" sz="1400" b="1" i="0" u="none" strike="noStrike" kern="1200" cap="none" spc="0" normalizeH="0" baseline="0" noProof="0" smtClean="0">
                <a:ln>
                  <a:noFill/>
                </a:ln>
                <a:solidFill>
                  <a:srgbClr val="FFFFFF"/>
                </a:solidFill>
                <a:effectLst/>
                <a:uLnTx/>
                <a:uFillTx/>
                <a:latin typeface="Rockwell Condensed"/>
                <a:ea typeface="標楷體" panose="03000509000000000000" pitchFamily="65"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zh-TW" altLang="en-US" sz="1400" b="1" i="0" u="none" strike="noStrike" kern="1200" cap="none" spc="0" normalizeH="0" baseline="0" noProof="0" dirty="0">
              <a:ln>
                <a:noFill/>
              </a:ln>
              <a:solidFill>
                <a:srgbClr val="FFFFFF"/>
              </a:solidFill>
              <a:effectLst/>
              <a:uLnTx/>
              <a:uFillTx/>
              <a:latin typeface="Rockwell Condensed"/>
              <a:ea typeface="標楷體" panose="03000509000000000000" pitchFamily="65" charset="-120"/>
              <a:cs typeface="+mn-cs"/>
            </a:endParaRPr>
          </a:p>
        </p:txBody>
      </p:sp>
    </p:spTree>
    <p:extLst>
      <p:ext uri="{BB962C8B-B14F-4D97-AF65-F5344CB8AC3E}">
        <p14:creationId xmlns:p14="http://schemas.microsoft.com/office/powerpoint/2010/main" val="1633330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4B28E6-853A-4AD6-AF3B-4E23AF156B0E}"/>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535CACD8-7B5C-4F39-867D-A3709564EC47}"/>
              </a:ext>
            </a:extLst>
          </p:cNvPr>
          <p:cNvSpPr>
            <a:spLocks noGrp="1"/>
          </p:cNvSpPr>
          <p:nvPr>
            <p:ph idx="1"/>
          </p:nvPr>
        </p:nvSpPr>
        <p:spPr/>
        <p:txBody>
          <a:bodyPr>
            <a:normAutofit fontScale="85000" lnSpcReduction="10000"/>
          </a:bodyPr>
          <a:lstStyle/>
          <a:p>
            <a:r>
              <a:rPr lang="zh-TW" altLang="en-US" dirty="0"/>
              <a:t>從司法院釋字第</a:t>
            </a:r>
            <a:r>
              <a:rPr lang="en-US" altLang="zh-TW" dirty="0"/>
              <a:t>423</a:t>
            </a:r>
            <a:r>
              <a:rPr lang="zh-TW" altLang="en-US" dirty="0"/>
              <a:t>號解釋對「交通工具排放空氣污染物罰鍰標準第</a:t>
            </a:r>
            <a:r>
              <a:rPr lang="en-US" altLang="zh-TW" dirty="0"/>
              <a:t>5</a:t>
            </a:r>
            <a:r>
              <a:rPr lang="zh-TW" altLang="en-US" dirty="0"/>
              <a:t>條是否違憲」所揭示「主管機關於中華民國</a:t>
            </a:r>
            <a:r>
              <a:rPr lang="en-US" altLang="zh-TW" dirty="0"/>
              <a:t>82</a:t>
            </a:r>
            <a:r>
              <a:rPr lang="zh-TW" altLang="en-US" dirty="0"/>
              <a:t>年</a:t>
            </a:r>
            <a:r>
              <a:rPr lang="en-US" altLang="zh-TW" dirty="0"/>
              <a:t>2</a:t>
            </a:r>
            <a:r>
              <a:rPr lang="zh-TW" altLang="en-US" dirty="0"/>
              <a:t>月</a:t>
            </a:r>
            <a:r>
              <a:rPr lang="en-US" altLang="zh-TW" dirty="0"/>
              <a:t>15</a:t>
            </a:r>
            <a:r>
              <a:rPr lang="zh-TW" altLang="en-US" dirty="0"/>
              <a:t>日修正發布之交通工具排放空氣污染物罰鍰標準第</a:t>
            </a:r>
            <a:r>
              <a:rPr lang="en-US" altLang="zh-TW" dirty="0"/>
              <a:t>5</a:t>
            </a:r>
            <a:r>
              <a:rPr lang="zh-TW" altLang="en-US" dirty="0"/>
              <a:t>條，僅以當事人接到違規舉發通知書後之</a:t>
            </a:r>
            <a:r>
              <a:rPr lang="en-US" altLang="zh-TW" dirty="0"/>
              <a:t>『</a:t>
            </a:r>
            <a:r>
              <a:rPr lang="zh-TW" altLang="en-US" dirty="0"/>
              <a:t>到案時間及到案與否</a:t>
            </a:r>
            <a:r>
              <a:rPr lang="en-US" altLang="zh-TW" dirty="0"/>
              <a:t>』</a:t>
            </a:r>
            <a:r>
              <a:rPr lang="zh-TW" altLang="en-US" dirty="0"/>
              <a:t>，為設定裁決罰鍰數額下限之唯一準據，並非根據受處罰之違規事實情節，依立法目的所為之合理標準。縱其罰鍰之上限並未逾越法律明定得裁罰之額度，然以到案之時間為標準，提高罰鍰下限之額度，與母法授權之目的未盡相符，且損及法律授權主管機關裁量權之行使」；第</a:t>
            </a:r>
            <a:r>
              <a:rPr lang="en-US" altLang="zh-TW" dirty="0"/>
              <a:t>641</a:t>
            </a:r>
            <a:r>
              <a:rPr lang="zh-TW" altLang="en-US" dirty="0"/>
              <a:t>號解釋對「菸酒稅法第</a:t>
            </a:r>
            <a:r>
              <a:rPr lang="en-US" altLang="zh-TW" dirty="0"/>
              <a:t>21</a:t>
            </a:r>
            <a:r>
              <a:rPr lang="zh-TW" altLang="en-US" dirty="0"/>
              <a:t>條是否違憲」所揭示「對人民違反行政法上義務之行為處以罰鍰，其違規情節有區分輕重程度之可能與必要者，應根據違反義務情節之輕重程度為之，使責罰相當。</a:t>
            </a:r>
            <a:r>
              <a:rPr lang="en-US" altLang="zh-TW" dirty="0"/>
              <a:t>…</a:t>
            </a:r>
            <a:r>
              <a:rPr lang="zh-TW" altLang="en-US" dirty="0"/>
              <a:t>該條規定以單一標準區分違規情節之輕重並據以計算罰鍰金額，如此劃一之處罰方式，於特殊個案情形，難免無法兼顧其實質正義，尤其罰鍰    金額有無限擴大之虞，可能造成個案顯然過苛之處罰，致有嚴重侵害人民財產權之不當後果，立法者就此未設適當之調整機制，其對人民受憲法第十五條保障之財產權所為限制，顯不符妥當性而有違憲法第二十三條之比例原則」；第</a:t>
            </a:r>
            <a:r>
              <a:rPr lang="en-US" altLang="zh-TW" dirty="0"/>
              <a:t>685</a:t>
            </a:r>
            <a:r>
              <a:rPr lang="zh-TW" altLang="en-US" dirty="0"/>
              <a:t>號解釋對「稅捐稽徵法第</a:t>
            </a:r>
            <a:r>
              <a:rPr lang="en-US" altLang="zh-TW" dirty="0"/>
              <a:t>44</a:t>
            </a:r>
            <a:r>
              <a:rPr lang="zh-TW" altLang="en-US" dirty="0"/>
              <a:t>條是否違憲」所揭示「至於處以罰鍰之內容，於符合責罰相當之前提下，立法者得視違反行政法上義務者應受責難之程度，以及維護公共利益之重要性與急迫性等，而有其形成之空間（本院釋字第六四一號解釋參照）。系爭規定以經查明認定未給與憑證或未取得憑證之總額之固定比例為罰鍰計算方式，固已考量違反協力義務之情節而異其處罰程度，惟如此劃一之處罰方式，於特殊個案情形，難免無法兼顧其實質正義，尤其罰鍰金額有無限擴大之虞，可能造成個案顯然過苛之處罰，致有嚴重侵害人民財產權之不當後果」等意旨。</a:t>
            </a:r>
          </a:p>
        </p:txBody>
      </p:sp>
      <p:sp>
        <p:nvSpPr>
          <p:cNvPr id="4" name="投影片編號版面配置區 3">
            <a:extLst>
              <a:ext uri="{FF2B5EF4-FFF2-40B4-BE49-F238E27FC236}">
                <a16:creationId xmlns:a16="http://schemas.microsoft.com/office/drawing/2014/main" id="{0AC4B048-DC50-45F8-95D7-439F8E5FEAC6}"/>
              </a:ext>
            </a:extLst>
          </p:cNvPr>
          <p:cNvSpPr>
            <a:spLocks noGrp="1"/>
          </p:cNvSpPr>
          <p:nvPr>
            <p:ph type="sldNum" sz="quarter" idx="12"/>
          </p:nvPr>
        </p:nvSpPr>
        <p:spPr/>
        <p:txBody>
          <a:bodyPr/>
          <a:lstStyle/>
          <a:p>
            <a:fld id="{5EC6E32A-7459-448E-9A7A-1D3E04D07DA7}" type="slidenum">
              <a:rPr lang="zh-TW" altLang="en-US" smtClean="0"/>
              <a:pPr/>
              <a:t>100</a:t>
            </a:fld>
            <a:endParaRPr lang="zh-TW" altLang="en-US" dirty="0"/>
          </a:p>
        </p:txBody>
      </p:sp>
    </p:spTree>
    <p:extLst>
      <p:ext uri="{BB962C8B-B14F-4D97-AF65-F5344CB8AC3E}">
        <p14:creationId xmlns:p14="http://schemas.microsoft.com/office/powerpoint/2010/main" val="27245290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15772C-C924-4B22-AE7F-4EBCDD1F634F}"/>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F4CB7C02-A733-4DDF-A924-0FB3A5579BF1}"/>
              </a:ext>
            </a:extLst>
          </p:cNvPr>
          <p:cNvSpPr>
            <a:spLocks noGrp="1"/>
          </p:cNvSpPr>
          <p:nvPr>
            <p:ph idx="1"/>
          </p:nvPr>
        </p:nvSpPr>
        <p:spPr/>
        <p:txBody>
          <a:bodyPr/>
          <a:lstStyle/>
          <a:p>
            <a:r>
              <a:rPr lang="zh-TW" altLang="en-US" dirty="0"/>
              <a:t>可知依司法院大法官會議向來之見解，無論係立法者制定法律對人民違反行政法上義務之行為處以罰鍰，或主管機關為執行有關行政罰鍰的法律而訂定裁量基準，均應根據違反義務情節之輕重程度為之，使責罰    相當，且應避免以單一標準區分違規情節之輕重並據以計算罰鍰金額，否則可能造成個案顯然過苛之處罰而有違憲法第</a:t>
            </a:r>
            <a:r>
              <a:rPr lang="en-US" altLang="zh-TW" dirty="0"/>
              <a:t>23</a:t>
            </a:r>
            <a:r>
              <a:rPr lang="zh-TW" altLang="en-US" dirty="0"/>
              <a:t>條之比例原則與憲法第</a:t>
            </a:r>
            <a:r>
              <a:rPr lang="en-US" altLang="zh-TW" dirty="0"/>
              <a:t>15</a:t>
            </a:r>
            <a:r>
              <a:rPr lang="zh-TW" altLang="en-US" dirty="0"/>
              <a:t>條保障人民財產權之意旨；如果係為執行法律所訂定之裁罰基準，則更損及母法賦予主管機關裁量權之目的，而構成違法事由。</a:t>
            </a:r>
            <a:endParaRPr lang="en-US" altLang="zh-TW" dirty="0"/>
          </a:p>
          <a:p>
            <a:pPr marL="0" indent="0">
              <a:buNone/>
            </a:pPr>
            <a:endParaRPr lang="zh-TW" altLang="en-US" dirty="0"/>
          </a:p>
        </p:txBody>
      </p:sp>
      <p:sp>
        <p:nvSpPr>
          <p:cNvPr id="4" name="投影片編號版面配置區 3">
            <a:extLst>
              <a:ext uri="{FF2B5EF4-FFF2-40B4-BE49-F238E27FC236}">
                <a16:creationId xmlns:a16="http://schemas.microsoft.com/office/drawing/2014/main" id="{22DF17E3-C135-45B1-9AAC-4F2238713E9D}"/>
              </a:ext>
            </a:extLst>
          </p:cNvPr>
          <p:cNvSpPr>
            <a:spLocks noGrp="1"/>
          </p:cNvSpPr>
          <p:nvPr>
            <p:ph type="sldNum" sz="quarter" idx="12"/>
          </p:nvPr>
        </p:nvSpPr>
        <p:spPr/>
        <p:txBody>
          <a:bodyPr/>
          <a:lstStyle/>
          <a:p>
            <a:fld id="{5EC6E32A-7459-448E-9A7A-1D3E04D07DA7}" type="slidenum">
              <a:rPr lang="zh-TW" altLang="en-US" smtClean="0"/>
              <a:pPr/>
              <a:t>101</a:t>
            </a:fld>
            <a:endParaRPr lang="zh-TW" altLang="en-US" dirty="0"/>
          </a:p>
        </p:txBody>
      </p:sp>
    </p:spTree>
    <p:extLst>
      <p:ext uri="{BB962C8B-B14F-4D97-AF65-F5344CB8AC3E}">
        <p14:creationId xmlns:p14="http://schemas.microsoft.com/office/powerpoint/2010/main" val="1020206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7D4D6E-9D1A-49D6-BA93-C77F42B40F35}"/>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1701ADBC-FB4A-4663-B876-3D04AD7923F5}"/>
              </a:ext>
            </a:extLst>
          </p:cNvPr>
          <p:cNvSpPr>
            <a:spLocks noGrp="1"/>
          </p:cNvSpPr>
          <p:nvPr>
            <p:ph idx="1"/>
          </p:nvPr>
        </p:nvSpPr>
        <p:spPr/>
        <p:txBody>
          <a:bodyPr/>
          <a:lstStyle/>
          <a:p>
            <a:r>
              <a:rPr lang="zh-TW" altLang="en-US" dirty="0"/>
              <a:t>主管機關為執行有關行政罰鍰的法律而訂定裁量基準，如果係基於母法明文授權，則為法規命令，行政法院僅於其不牴觸憲法或法律時受拘束；如果僅係上級機關對下級機關，或長官對屬官，依其權限或職權為規範機關內部秩序及運作，所為非直接對外發生法規範效力之一般、抽象之規定，則屬行政規則，僅供法官審判案件時之參考，並不受其拘束。行政法院對於上開裁量基準，本得審查其是否符合法律授與裁量權之目的，是否根據違反義務情節之輕重程度，所為責罰相當之合理標準；審查結果如認為其與母法授權之目的未盡相符，或違反比例原則，而與憲法第</a:t>
            </a:r>
            <a:r>
              <a:rPr lang="en-US" altLang="zh-TW" dirty="0"/>
              <a:t>15</a:t>
            </a:r>
            <a:r>
              <a:rPr lang="zh-TW" altLang="en-US" dirty="0"/>
              <a:t>條保障人民財產權之意旨有違，自應於個案中拒絕適用此裁量基準不合規範目的部分，並據以撤銷依該部分裁量基準所為裁罰處分，由原處分機關重為合目的性裁處。</a:t>
            </a:r>
          </a:p>
        </p:txBody>
      </p:sp>
      <p:sp>
        <p:nvSpPr>
          <p:cNvPr id="4" name="投影片編號版面配置區 3">
            <a:extLst>
              <a:ext uri="{FF2B5EF4-FFF2-40B4-BE49-F238E27FC236}">
                <a16:creationId xmlns:a16="http://schemas.microsoft.com/office/drawing/2014/main" id="{BAE014CD-7561-4A4D-B973-E013629DC33D}"/>
              </a:ext>
            </a:extLst>
          </p:cNvPr>
          <p:cNvSpPr>
            <a:spLocks noGrp="1"/>
          </p:cNvSpPr>
          <p:nvPr>
            <p:ph type="sldNum" sz="quarter" idx="12"/>
          </p:nvPr>
        </p:nvSpPr>
        <p:spPr/>
        <p:txBody>
          <a:bodyPr/>
          <a:lstStyle/>
          <a:p>
            <a:fld id="{5EC6E32A-7459-448E-9A7A-1D3E04D07DA7}" type="slidenum">
              <a:rPr lang="zh-TW" altLang="en-US" smtClean="0"/>
              <a:pPr/>
              <a:t>102</a:t>
            </a:fld>
            <a:endParaRPr lang="zh-TW" altLang="en-US" dirty="0"/>
          </a:p>
        </p:txBody>
      </p:sp>
    </p:spTree>
    <p:extLst>
      <p:ext uri="{BB962C8B-B14F-4D97-AF65-F5344CB8AC3E}">
        <p14:creationId xmlns:p14="http://schemas.microsoft.com/office/powerpoint/2010/main" val="10482945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5305B2-F971-4046-BE43-2113C38A9ABF}"/>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111CC89F-9D56-499D-BDC9-C02EE47E2648}"/>
              </a:ext>
            </a:extLst>
          </p:cNvPr>
          <p:cNvSpPr>
            <a:spLocks noGrp="1"/>
          </p:cNvSpPr>
          <p:nvPr>
            <p:ph idx="1"/>
          </p:nvPr>
        </p:nvSpPr>
        <p:spPr/>
        <p:txBody>
          <a:bodyPr/>
          <a:lstStyle/>
          <a:p>
            <a:r>
              <a:rPr lang="zh-TW" altLang="en-US" dirty="0"/>
              <a:t>對於行政機關而言，雖然依據行政程序法第</a:t>
            </a:r>
            <a:r>
              <a:rPr lang="en-US" altLang="zh-TW" dirty="0"/>
              <a:t>161</a:t>
            </a:r>
            <a:r>
              <a:rPr lang="zh-TW" altLang="en-US" dirty="0"/>
              <a:t>條規定，其行使裁量權，原則上應受其上級機關或長官所訂頒裁量基準之拘束，但依同法第</a:t>
            </a:r>
            <a:r>
              <a:rPr lang="en-US" altLang="zh-TW" dirty="0"/>
              <a:t>10</a:t>
            </a:r>
            <a:r>
              <a:rPr lang="zh-TW" altLang="en-US" dirty="0"/>
              <a:t>條規定，除不得逾越法定之裁量範圍外，並應符合法規授權之目的；且依行政罰法第</a:t>
            </a:r>
            <a:r>
              <a:rPr lang="en-US" altLang="zh-TW" dirty="0"/>
              <a:t>18</a:t>
            </a:r>
            <a:r>
              <a:rPr lang="zh-TW" altLang="en-US" dirty="0"/>
              <a:t>條第</a:t>
            </a:r>
            <a:r>
              <a:rPr lang="en-US" altLang="zh-TW" dirty="0"/>
              <a:t>1</a:t>
            </a:r>
            <a:r>
              <a:rPr lang="zh-TW" altLang="en-US" dirty="0"/>
              <a:t>項規定，其裁處罰鍰，尚應審酌違反行政法上義務行為應受責難程度、所生影響及因違反行政法上義務所得之利益，並得考量受處罰者之資力。因此，如果上級機關或長官訂頒之裁量基準有不符合母法授權目的之處，或未充分區分違反義務情節之輕重程度，亦未設有適當的調整機制，則下級機關或屬官在個案行使裁量權，遇到違規情節較輕微者，一律以單一標準裁量，有違比例原則時，將面臨究應遵守裁量基準或法律授權意旨的義務衝突；此際由於法律位階高於裁量基準，行政機關自應優先遵照法律授權意旨為裁量，如果仍一味依照裁量基準為處分，即構成裁量怠惰之違法瑕疵。</a:t>
            </a:r>
          </a:p>
        </p:txBody>
      </p:sp>
      <p:sp>
        <p:nvSpPr>
          <p:cNvPr id="4" name="投影片編號版面配置區 3">
            <a:extLst>
              <a:ext uri="{FF2B5EF4-FFF2-40B4-BE49-F238E27FC236}">
                <a16:creationId xmlns:a16="http://schemas.microsoft.com/office/drawing/2014/main" id="{DB5CC36F-D3A2-42F4-A340-62C2C4B947A7}"/>
              </a:ext>
            </a:extLst>
          </p:cNvPr>
          <p:cNvSpPr>
            <a:spLocks noGrp="1"/>
          </p:cNvSpPr>
          <p:nvPr>
            <p:ph type="sldNum" sz="quarter" idx="12"/>
          </p:nvPr>
        </p:nvSpPr>
        <p:spPr/>
        <p:txBody>
          <a:bodyPr/>
          <a:lstStyle/>
          <a:p>
            <a:fld id="{5EC6E32A-7459-448E-9A7A-1D3E04D07DA7}" type="slidenum">
              <a:rPr lang="zh-TW" altLang="en-US" smtClean="0"/>
              <a:pPr/>
              <a:t>103</a:t>
            </a:fld>
            <a:endParaRPr lang="zh-TW" altLang="en-US" dirty="0"/>
          </a:p>
        </p:txBody>
      </p:sp>
    </p:spTree>
    <p:extLst>
      <p:ext uri="{BB962C8B-B14F-4D97-AF65-F5344CB8AC3E}">
        <p14:creationId xmlns:p14="http://schemas.microsoft.com/office/powerpoint/2010/main" val="2375001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D6761D-FF35-4AB9-8E05-22889A282BA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E926A637-4A68-443D-8A3C-61F281A562FE}"/>
              </a:ext>
            </a:extLst>
          </p:cNvPr>
          <p:cNvSpPr>
            <a:spLocks noGrp="1"/>
          </p:cNvSpPr>
          <p:nvPr>
            <p:ph idx="1"/>
          </p:nvPr>
        </p:nvSpPr>
        <p:spPr/>
        <p:txBody>
          <a:bodyPr/>
          <a:lstStyle/>
          <a:p>
            <a:r>
              <a:rPr lang="zh-TW" altLang="en-US" dirty="0"/>
              <a:t>稅務違章案件裁罰金額或倍數參考表列舉的裁量因素所對應的裁罰金額或倍數，僅供參考，稽徵機關仍應審酌其他主客觀因素，於個案違章情節輕微時（例如裁量基準未區分故意或過失，而個案僅係過失，或違反行政法義務所得利益不同，卻按同一基準裁處同額罰鍰，其金額又遠超過違反行政法義務所得利益等情形），依據其使用須知第</a:t>
            </a:r>
            <a:r>
              <a:rPr lang="en-US" altLang="zh-TW" dirty="0"/>
              <a:t>4</a:t>
            </a:r>
            <a:r>
              <a:rPr lang="zh-TW" altLang="en-US" dirty="0"/>
              <a:t>點，不受參考表列舉的裁罰金額或倍數的拘束，</a:t>
            </a:r>
            <a:r>
              <a:rPr lang="zh-TW" altLang="en-US" dirty="0">
                <a:latin typeface="PMingLiU" panose="02020500000000000000" pitchFamily="18" charset="-120"/>
                <a:ea typeface="PMingLiU" panose="02020500000000000000" pitchFamily="18" charset="-120"/>
              </a:rPr>
              <a:t>「</a:t>
            </a:r>
            <a:r>
              <a:rPr lang="zh-TW" altLang="en-US" dirty="0"/>
              <a:t>仍得</a:t>
            </a:r>
            <a:r>
              <a:rPr lang="zh-TW" altLang="en-US" dirty="0">
                <a:latin typeface="標楷體" panose="03000509000000000000" pitchFamily="65" charset="-120"/>
                <a:ea typeface="標楷體" panose="03000509000000000000" pitchFamily="65" charset="-120"/>
              </a:rPr>
              <a:t>」</a:t>
            </a:r>
            <a:r>
              <a:rPr lang="zh-TW" altLang="en-US" dirty="0"/>
              <a:t>減輕其罰至稅法規定之最低限為止，否則，即有裁量怠惰之違法。蓋該使用須知第</a:t>
            </a:r>
            <a:r>
              <a:rPr lang="en-US" altLang="zh-TW" dirty="0"/>
              <a:t>4</a:t>
            </a:r>
            <a:r>
              <a:rPr lang="zh-TW" altLang="en-US" dirty="0"/>
              <a:t>點所謂「仍得減輕其罰」，係授權規定，並非裁量規定，稽徵機關對於違章情節較輕之情形即應行使其「減輕」職權</a:t>
            </a:r>
            <a:r>
              <a:rPr lang="zh-TW" altLang="en-US" dirty="0">
                <a:latin typeface="標楷體" panose="03000509000000000000" pitchFamily="65" charset="-120"/>
                <a:ea typeface="標楷體" panose="03000509000000000000" pitchFamily="65" charset="-120"/>
              </a:rPr>
              <a:t>（責）</a:t>
            </a:r>
            <a:r>
              <a:rPr lang="zh-TW" altLang="en-US" dirty="0"/>
              <a:t>，僅對減輕至最低限為止的何種程度，有裁量權。</a:t>
            </a:r>
          </a:p>
        </p:txBody>
      </p:sp>
      <p:sp>
        <p:nvSpPr>
          <p:cNvPr id="4" name="投影片編號版面配置區 3">
            <a:extLst>
              <a:ext uri="{FF2B5EF4-FFF2-40B4-BE49-F238E27FC236}">
                <a16:creationId xmlns:a16="http://schemas.microsoft.com/office/drawing/2014/main" id="{DFB926F1-8330-47C8-A22A-8BC22B76AC63}"/>
              </a:ext>
            </a:extLst>
          </p:cNvPr>
          <p:cNvSpPr>
            <a:spLocks noGrp="1"/>
          </p:cNvSpPr>
          <p:nvPr>
            <p:ph type="sldNum" sz="quarter" idx="12"/>
          </p:nvPr>
        </p:nvSpPr>
        <p:spPr/>
        <p:txBody>
          <a:bodyPr/>
          <a:lstStyle/>
          <a:p>
            <a:fld id="{5EC6E32A-7459-448E-9A7A-1D3E04D07DA7}" type="slidenum">
              <a:rPr lang="zh-TW" altLang="en-US" smtClean="0"/>
              <a:pPr/>
              <a:t>104</a:t>
            </a:fld>
            <a:endParaRPr lang="zh-TW" altLang="en-US" dirty="0"/>
          </a:p>
        </p:txBody>
      </p:sp>
    </p:spTree>
    <p:extLst>
      <p:ext uri="{BB962C8B-B14F-4D97-AF65-F5344CB8AC3E}">
        <p14:creationId xmlns:p14="http://schemas.microsoft.com/office/powerpoint/2010/main" val="5737374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稅務違章案件裁罰金額或倍數參考表使用須知</a:t>
            </a:r>
          </a:p>
        </p:txBody>
      </p:sp>
      <p:sp>
        <p:nvSpPr>
          <p:cNvPr id="3" name="內容版面配置區 2"/>
          <p:cNvSpPr>
            <a:spLocks noGrp="1"/>
          </p:cNvSpPr>
          <p:nvPr>
            <p:ph idx="1"/>
          </p:nvPr>
        </p:nvSpPr>
        <p:spPr/>
        <p:txBody>
          <a:bodyPr/>
          <a:lstStyle/>
          <a:p>
            <a:pPr marL="457200" indent="-457200">
              <a:buClrTx/>
              <a:buSzPct val="95000"/>
              <a:buFont typeface="+mj-ea"/>
              <a:buAutoNum type="ea1ChtPeriod"/>
            </a:pPr>
            <a:r>
              <a:rPr lang="zh-TW" altLang="en-US" dirty="0"/>
              <a:t>為使辦理裁罰機關對違章案件之裁罰金額或倍數有一客觀之標準可資參考，爰訂定本稅務違章案件裁罰金額或倍數參考表（以下簡稱參考表）。</a:t>
            </a:r>
            <a:endParaRPr lang="en-US" altLang="zh-TW" dirty="0"/>
          </a:p>
          <a:p>
            <a:pPr marL="457200" indent="-457200">
              <a:buClrTx/>
              <a:buSzPct val="95000"/>
              <a:buFont typeface="+mj-ea"/>
              <a:buAutoNum type="ea1ChtPeriod"/>
            </a:pPr>
            <a:r>
              <a:rPr lang="zh-TW" altLang="en-US" dirty="0"/>
              <a:t>稅務違章案件符合減輕或免予處罰標準者，適用該標準，不適用參考表。</a:t>
            </a:r>
            <a:endParaRPr lang="en-US" altLang="zh-TW" dirty="0"/>
          </a:p>
          <a:p>
            <a:pPr marL="457200" indent="-457200">
              <a:buClrTx/>
              <a:buSzPct val="95000"/>
              <a:buFont typeface="+mj-ea"/>
              <a:buAutoNum type="ea1ChtPeriod"/>
            </a:pPr>
            <a:r>
              <a:rPr lang="zh-TW" altLang="en-US" dirty="0"/>
              <a:t>前點以外之應處罰鍰案件，其裁罰之金額或倍數，應參照參考表辦理。</a:t>
            </a:r>
            <a:endParaRPr lang="en-US" altLang="zh-TW" dirty="0"/>
          </a:p>
          <a:p>
            <a:pPr marL="457200" indent="-457200">
              <a:buClrTx/>
              <a:buSzPct val="95000"/>
              <a:buFont typeface="+mj-ea"/>
              <a:buAutoNum type="ea1ChtPeriod"/>
            </a:pPr>
            <a:r>
              <a:rPr lang="zh-TW" altLang="en-US" b="1" dirty="0"/>
              <a:t>參考表訂定之裁罰金額或倍數未達稅法規定之最高限或最低限，而違章情節重大或較輕者，仍得加重或減輕其罰，至稅法規定之最高限或最低限為止，惟應於審查報告敘明其加重或減輕之理由。</a:t>
            </a:r>
            <a:endParaRPr lang="en-US" altLang="zh-TW" b="1" dirty="0"/>
          </a:p>
          <a:p>
            <a:pPr marL="457200" indent="-457200">
              <a:buClrTx/>
              <a:buSzPct val="95000"/>
              <a:buFont typeface="+mj-ea"/>
              <a:buAutoNum type="ea1ChtPeriod"/>
            </a:pPr>
            <a:r>
              <a:rPr lang="zh-TW" altLang="en-US" dirty="0"/>
              <a:t>參考表由財政部核定後施行，修正時亦同。</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105</a:t>
            </a:fld>
            <a:endParaRPr lang="zh-TW" altLang="en-US" dirty="0"/>
          </a:p>
        </p:txBody>
      </p:sp>
    </p:spTree>
    <p:extLst>
      <p:ext uri="{BB962C8B-B14F-4D97-AF65-F5344CB8AC3E}">
        <p14:creationId xmlns:p14="http://schemas.microsoft.com/office/powerpoint/2010/main" val="13864431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98</a:t>
            </a:r>
            <a:r>
              <a:rPr lang="zh-TW" altLang="en-US" dirty="0"/>
              <a:t>年</a:t>
            </a:r>
            <a:r>
              <a:rPr lang="en-US" altLang="zh-TW" dirty="0"/>
              <a:t>12</a:t>
            </a:r>
            <a:r>
              <a:rPr lang="zh-TW" altLang="en-US" dirty="0"/>
              <a:t>月</a:t>
            </a:r>
            <a:r>
              <a:rPr lang="en-US" altLang="zh-TW" dirty="0"/>
              <a:t>8</a:t>
            </a:r>
            <a:r>
              <a:rPr lang="zh-TW" altLang="en-US" dirty="0"/>
              <a:t>日修正發布之稅務違章案件裁罰金額或倍數參考表</a:t>
            </a:r>
          </a:p>
        </p:txBody>
      </p:sp>
      <p:sp>
        <p:nvSpPr>
          <p:cNvPr id="3" name="內容版面配置區 2"/>
          <p:cNvSpPr>
            <a:spLocks noGrp="1"/>
          </p:cNvSpPr>
          <p:nvPr>
            <p:ph idx="1"/>
          </p:nvPr>
        </p:nvSpPr>
        <p:spPr/>
        <p:txBody>
          <a:bodyPr>
            <a:normAutofit/>
          </a:bodyPr>
          <a:lstStyle/>
          <a:p>
            <a:r>
              <a:rPr lang="zh-TW" altLang="en-US" dirty="0"/>
              <a:t>所得稅法第</a:t>
            </a:r>
            <a:r>
              <a:rPr lang="en-US" altLang="zh-TW" dirty="0"/>
              <a:t>114</a:t>
            </a:r>
            <a:r>
              <a:rPr lang="zh-TW" altLang="en-US" dirty="0"/>
              <a:t>條第</a:t>
            </a:r>
            <a:r>
              <a:rPr lang="en-US" altLang="zh-TW" dirty="0"/>
              <a:t>1</a:t>
            </a:r>
            <a:r>
              <a:rPr lang="zh-TW" altLang="en-US" dirty="0"/>
              <a:t>款部分</a:t>
            </a:r>
            <a:endParaRPr lang="en-US" altLang="zh-TW" dirty="0"/>
          </a:p>
          <a:p>
            <a:pPr marL="731520" lvl="1" indent="-457200">
              <a:buClrTx/>
              <a:buFont typeface="+mj-ea"/>
              <a:buAutoNum type="ea1ChtPeriod"/>
            </a:pPr>
            <a:r>
              <a:rPr lang="zh-TW" altLang="zh-TW" dirty="0"/>
              <a:t>扣繳義務人未依第八十八條規定扣繳稅款，已於限期內補繳應扣未扣或短扣之稅款及按實補報扣繳憑單：</a:t>
            </a:r>
            <a:endParaRPr lang="en-US" altLang="zh-TW" dirty="0"/>
          </a:p>
          <a:p>
            <a:pPr marL="822960" lvl="3" indent="0">
              <a:buClrTx/>
              <a:buNone/>
            </a:pPr>
            <a:r>
              <a:rPr lang="en-US" altLang="zh-TW" sz="2000" dirty="0"/>
              <a:t>(</a:t>
            </a:r>
            <a:r>
              <a:rPr lang="zh-TW" altLang="zh-TW" sz="2000" dirty="0"/>
              <a:t>一</a:t>
            </a:r>
            <a:r>
              <a:rPr lang="en-US" altLang="zh-TW" sz="2000" dirty="0"/>
              <a:t>)</a:t>
            </a:r>
            <a:r>
              <a:rPr lang="zh-TW" altLang="zh-TW" sz="2000" dirty="0"/>
              <a:t>應扣未扣或短扣之稅額在新臺幣二十萬元以下者。處○‧五倍之罰鍰。</a:t>
            </a:r>
            <a:endParaRPr lang="en-US" altLang="zh-TW" sz="2000" dirty="0"/>
          </a:p>
          <a:p>
            <a:pPr marL="822960" lvl="3" indent="0">
              <a:buClrTx/>
              <a:buNone/>
            </a:pPr>
            <a:r>
              <a:rPr lang="en-US" altLang="zh-TW" sz="2000" dirty="0"/>
              <a:t>(</a:t>
            </a:r>
            <a:r>
              <a:rPr lang="zh-TW" altLang="zh-TW" sz="2000" dirty="0"/>
              <a:t>二</a:t>
            </a:r>
            <a:r>
              <a:rPr lang="en-US" altLang="zh-TW" sz="2000" dirty="0"/>
              <a:t>)</a:t>
            </a:r>
            <a:r>
              <a:rPr lang="zh-TW" altLang="zh-TW" sz="2000" dirty="0"/>
              <a:t>應扣未扣或短扣之稅額超過新臺幣二十萬元者。處一倍之罰鍰。</a:t>
            </a:r>
            <a:endParaRPr lang="en-US" altLang="zh-TW" sz="2000" dirty="0"/>
          </a:p>
          <a:p>
            <a:pPr marL="731520" lvl="1" indent="-457200">
              <a:buClrTx/>
              <a:buFont typeface="+mj-ea"/>
              <a:buAutoNum type="ea1ChtPeriod" startAt="2"/>
            </a:pPr>
            <a:r>
              <a:rPr lang="en-US" altLang="zh-TW" dirty="0"/>
              <a:t>……</a:t>
            </a:r>
          </a:p>
          <a:p>
            <a:pPr marL="731520" lvl="1" indent="-457200">
              <a:buClrTx/>
              <a:buFont typeface="+mj-ea"/>
              <a:buAutoNum type="ea1ChtPeriod" startAt="2"/>
            </a:pPr>
            <a:r>
              <a:rPr lang="zh-TW" altLang="zh-TW" dirty="0"/>
              <a:t>扣繳義務人未依第八十八條規定扣繳稅款，經限期責令補繳及補報扣繳憑單而未於限期內補繳應扣未扣或短扣之稅款，或不按實補報扣繳憑單，除符合第二點情形者外：</a:t>
            </a:r>
            <a:endParaRPr lang="en-US" altLang="zh-TW" dirty="0"/>
          </a:p>
          <a:p>
            <a:pPr marL="822960" lvl="3" indent="0">
              <a:buClrTx/>
              <a:buNone/>
            </a:pPr>
            <a:r>
              <a:rPr lang="en-US" altLang="zh-TW" sz="2000" dirty="0"/>
              <a:t>(</a:t>
            </a:r>
            <a:r>
              <a:rPr lang="zh-TW" altLang="zh-TW" sz="2000" dirty="0"/>
              <a:t>一</a:t>
            </a:r>
            <a:r>
              <a:rPr lang="en-US" altLang="zh-TW" sz="2000" dirty="0"/>
              <a:t>)</a:t>
            </a:r>
            <a:r>
              <a:rPr lang="zh-TW" altLang="zh-TW" sz="2000" dirty="0"/>
              <a:t>應扣未扣或短扣之稅額在新臺幣二十萬元以下者。處二倍之罰鍰。</a:t>
            </a:r>
            <a:endParaRPr lang="en-US" altLang="zh-TW" sz="2000" dirty="0"/>
          </a:p>
          <a:p>
            <a:pPr marL="822960" lvl="3" indent="0">
              <a:buClrTx/>
              <a:buNone/>
            </a:pPr>
            <a:r>
              <a:rPr lang="en-US" altLang="zh-TW" sz="2000" dirty="0"/>
              <a:t>(</a:t>
            </a:r>
            <a:r>
              <a:rPr lang="zh-TW" altLang="zh-TW" sz="2000" dirty="0"/>
              <a:t>二</a:t>
            </a:r>
            <a:r>
              <a:rPr lang="en-US" altLang="zh-TW" sz="2000" dirty="0"/>
              <a:t>)</a:t>
            </a:r>
            <a:r>
              <a:rPr lang="zh-TW" altLang="zh-TW" sz="2000" dirty="0"/>
              <a:t>應扣未扣或短扣之稅額超過新臺幣二十萬元者。處三倍之罰鍰。</a:t>
            </a:r>
            <a:endParaRPr lang="en-US" altLang="zh-TW" sz="2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106</a:t>
            </a:fld>
            <a:endParaRPr lang="zh-TW" altLang="en-US" dirty="0"/>
          </a:p>
        </p:txBody>
      </p:sp>
    </p:spTree>
    <p:extLst>
      <p:ext uri="{BB962C8B-B14F-4D97-AF65-F5344CB8AC3E}">
        <p14:creationId xmlns:p14="http://schemas.microsoft.com/office/powerpoint/2010/main" val="4982166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最高行政法院</a:t>
            </a:r>
            <a:r>
              <a:rPr lang="en-US" altLang="zh-TW" dirty="0"/>
              <a:t>102</a:t>
            </a:r>
            <a:r>
              <a:rPr lang="zh-TW" altLang="en-US" dirty="0"/>
              <a:t>年度</a:t>
            </a:r>
            <a:r>
              <a:rPr lang="en-US" altLang="zh-TW" dirty="0"/>
              <a:t>3</a:t>
            </a:r>
            <a:r>
              <a:rPr lang="zh-TW" altLang="en-US" dirty="0"/>
              <a:t>月份第</a:t>
            </a:r>
            <a:r>
              <a:rPr lang="en-US" altLang="zh-TW" dirty="0"/>
              <a:t>2</a:t>
            </a:r>
            <a:r>
              <a:rPr lang="zh-TW" altLang="en-US" dirty="0"/>
              <a:t>次庭長法官聯席會議決議</a:t>
            </a:r>
          </a:p>
        </p:txBody>
      </p:sp>
      <p:sp>
        <p:nvSpPr>
          <p:cNvPr id="3" name="內容版面配置區 2"/>
          <p:cNvSpPr>
            <a:spLocks noGrp="1"/>
          </p:cNvSpPr>
          <p:nvPr>
            <p:ph idx="1"/>
          </p:nvPr>
        </p:nvSpPr>
        <p:spPr/>
        <p:txBody>
          <a:bodyPr>
            <a:noAutofit/>
          </a:bodyPr>
          <a:lstStyle/>
          <a:p>
            <a:pPr>
              <a:lnSpc>
                <a:spcPct val="100000"/>
              </a:lnSpc>
            </a:pPr>
            <a:r>
              <a:rPr lang="zh-TW" altLang="en-US" sz="2200" dirty="0">
                <a:latin typeface="+mn-ea"/>
              </a:rPr>
              <a:t>財政部以</a:t>
            </a:r>
            <a:r>
              <a:rPr lang="en-US" altLang="zh-TW" sz="2200" dirty="0">
                <a:latin typeface="+mn-ea"/>
              </a:rPr>
              <a:t>98</a:t>
            </a:r>
            <a:r>
              <a:rPr lang="zh-TW" altLang="en-US" sz="2200" dirty="0">
                <a:latin typeface="+mn-ea"/>
              </a:rPr>
              <a:t>年</a:t>
            </a:r>
            <a:r>
              <a:rPr lang="en-US" altLang="zh-TW" sz="2200" dirty="0">
                <a:latin typeface="+mn-ea"/>
              </a:rPr>
              <a:t>12</a:t>
            </a:r>
            <a:r>
              <a:rPr lang="zh-TW" altLang="en-US" sz="2200" dirty="0">
                <a:latin typeface="+mn-ea"/>
              </a:rPr>
              <a:t>月</a:t>
            </a:r>
            <a:r>
              <a:rPr lang="en-US" altLang="zh-TW" sz="2200" dirty="0">
                <a:latin typeface="+mn-ea"/>
              </a:rPr>
              <a:t>8</a:t>
            </a:r>
            <a:r>
              <a:rPr lang="zh-TW" altLang="en-US" sz="2200" dirty="0">
                <a:latin typeface="+mn-ea"/>
              </a:rPr>
              <a:t>日台財稅字第</a:t>
            </a:r>
            <a:r>
              <a:rPr lang="en-US" altLang="zh-TW" sz="2200" dirty="0">
                <a:latin typeface="+mn-ea"/>
              </a:rPr>
              <a:t>09800584140</a:t>
            </a:r>
            <a:r>
              <a:rPr lang="zh-TW" altLang="en-US" sz="2200" dirty="0">
                <a:latin typeface="+mn-ea"/>
              </a:rPr>
              <a:t>號令修正發布之稅務違章案件裁罰金額或倍數參考表（下稱倍數參考表），係作為下級機關行使裁量權之基準。其中針對</a:t>
            </a:r>
            <a:r>
              <a:rPr lang="en-US" altLang="zh-TW" sz="2200" dirty="0">
                <a:latin typeface="+mn-ea"/>
              </a:rPr>
              <a:t>98</a:t>
            </a:r>
            <a:r>
              <a:rPr lang="zh-TW" altLang="en-US" sz="2200" dirty="0">
                <a:latin typeface="+mn-ea"/>
              </a:rPr>
              <a:t>年</a:t>
            </a:r>
            <a:r>
              <a:rPr lang="en-US" altLang="zh-TW" sz="2200" dirty="0">
                <a:latin typeface="+mn-ea"/>
              </a:rPr>
              <a:t>5</a:t>
            </a:r>
            <a:r>
              <a:rPr lang="zh-TW" altLang="en-US" sz="2200" dirty="0">
                <a:latin typeface="+mn-ea"/>
              </a:rPr>
              <a:t>月</a:t>
            </a:r>
            <a:r>
              <a:rPr lang="en-US" altLang="zh-TW" sz="2200" dirty="0">
                <a:latin typeface="+mn-ea"/>
              </a:rPr>
              <a:t>27</a:t>
            </a:r>
            <a:r>
              <a:rPr lang="zh-TW" altLang="en-US" sz="2200" dirty="0">
                <a:latin typeface="+mn-ea"/>
              </a:rPr>
              <a:t>日修正公布所得稅法第</a:t>
            </a:r>
            <a:r>
              <a:rPr lang="en-US" altLang="zh-TW" sz="2200" dirty="0">
                <a:latin typeface="+mn-ea"/>
              </a:rPr>
              <a:t>114</a:t>
            </a:r>
            <a:r>
              <a:rPr lang="zh-TW" altLang="en-US" sz="2200" dirty="0">
                <a:latin typeface="+mn-ea"/>
              </a:rPr>
              <a:t>條第</a:t>
            </a:r>
            <a:r>
              <a:rPr lang="en-US" altLang="zh-TW" sz="2200" dirty="0">
                <a:latin typeface="+mn-ea"/>
              </a:rPr>
              <a:t>1</a:t>
            </a:r>
            <a:r>
              <a:rPr lang="zh-TW" altLang="en-US" sz="2200" dirty="0">
                <a:latin typeface="+mn-ea"/>
              </a:rPr>
              <a:t>款前段罰則規定之裁量基準：「扣繳義務人未依所得稅法第</a:t>
            </a:r>
            <a:r>
              <a:rPr lang="en-US" altLang="zh-TW" sz="2200" dirty="0">
                <a:latin typeface="+mn-ea"/>
              </a:rPr>
              <a:t>88</a:t>
            </a:r>
            <a:r>
              <a:rPr lang="zh-TW" altLang="en-US" sz="2200" dirty="0">
                <a:latin typeface="+mn-ea"/>
              </a:rPr>
              <a:t>條規定扣繳稅款，已於限期內補繳應扣未扣或短扣之稅款及按實補報扣繳憑單：（一）應扣未扣或短扣之稅額在</a:t>
            </a:r>
            <a:r>
              <a:rPr lang="en-US" altLang="zh-TW" sz="2200" dirty="0">
                <a:latin typeface="+mn-ea"/>
              </a:rPr>
              <a:t>20</a:t>
            </a:r>
            <a:r>
              <a:rPr lang="zh-TW" altLang="en-US" sz="2200" dirty="0">
                <a:latin typeface="+mn-ea"/>
              </a:rPr>
              <a:t>萬元以下者，處</a:t>
            </a:r>
            <a:r>
              <a:rPr lang="en-US" altLang="zh-TW" sz="2200" dirty="0">
                <a:latin typeface="+mn-ea"/>
              </a:rPr>
              <a:t>0.5</a:t>
            </a:r>
            <a:r>
              <a:rPr lang="zh-TW" altLang="en-US" sz="2200" dirty="0">
                <a:latin typeface="+mn-ea"/>
              </a:rPr>
              <a:t>倍之罰鍰。（二）應扣未扣或短扣之稅額超過</a:t>
            </a:r>
            <a:r>
              <a:rPr lang="en-US" altLang="zh-TW" sz="2200" dirty="0">
                <a:latin typeface="+mn-ea"/>
              </a:rPr>
              <a:t>20</a:t>
            </a:r>
            <a:r>
              <a:rPr lang="zh-TW" altLang="en-US" sz="2200" dirty="0">
                <a:latin typeface="+mn-ea"/>
              </a:rPr>
              <a:t>萬元者，處</a:t>
            </a:r>
            <a:r>
              <a:rPr lang="en-US" altLang="zh-TW" sz="2200" dirty="0">
                <a:latin typeface="+mn-ea"/>
              </a:rPr>
              <a:t>1</a:t>
            </a:r>
            <a:r>
              <a:rPr lang="zh-TW" altLang="en-US" sz="2200" dirty="0">
                <a:latin typeface="+mn-ea"/>
              </a:rPr>
              <a:t>倍之罰鍰。」就應處</a:t>
            </a:r>
            <a:r>
              <a:rPr lang="en-US" altLang="zh-TW" sz="2200" dirty="0">
                <a:latin typeface="+mn-ea"/>
              </a:rPr>
              <a:t>1</a:t>
            </a:r>
            <a:r>
              <a:rPr lang="zh-TW" altLang="en-US" sz="2200" dirty="0">
                <a:latin typeface="+mn-ea"/>
              </a:rPr>
              <a:t>倍之罰鍰部分，為法定最高額度。稅捐稽徵機關如據以對應扣未扣稅額超過</a:t>
            </a:r>
            <a:r>
              <a:rPr lang="en-US" altLang="zh-TW" sz="2200" dirty="0">
                <a:latin typeface="+mn-ea"/>
              </a:rPr>
              <a:t>20</a:t>
            </a:r>
            <a:r>
              <a:rPr lang="zh-TW" altLang="en-US" sz="2200" dirty="0">
                <a:latin typeface="+mn-ea"/>
              </a:rPr>
              <a:t>萬元之過失行為裁罰，因其較諸故意行為應受責難程度為低，非不得依倍數參考表使用須知第</a:t>
            </a:r>
            <a:r>
              <a:rPr lang="en-US" altLang="zh-TW" sz="2200" dirty="0">
                <a:latin typeface="+mn-ea"/>
              </a:rPr>
              <a:t>4</a:t>
            </a:r>
            <a:r>
              <a:rPr lang="zh-TW" altLang="en-US" sz="2200" dirty="0">
                <a:latin typeface="+mn-ea"/>
              </a:rPr>
              <a:t>點，將裁罰倍數予以調低，以示有別，而符合法規授權裁量之意旨。倘逕處</a:t>
            </a:r>
            <a:r>
              <a:rPr lang="en-US" altLang="zh-TW" sz="2200" dirty="0">
                <a:latin typeface="+mn-ea"/>
              </a:rPr>
              <a:t>1</a:t>
            </a:r>
            <a:r>
              <a:rPr lang="zh-TW" altLang="en-US" sz="2200" dirty="0">
                <a:latin typeface="+mn-ea"/>
              </a:rPr>
              <a:t>倍之罰鍰，未具體說明審酌應處法定最高額度之情由，可認為不行使法規授與之裁量權，而有裁量怠惰之違法。又財政部已以</a:t>
            </a:r>
            <a:r>
              <a:rPr lang="en-US" altLang="zh-TW" sz="2200" dirty="0">
                <a:latin typeface="+mn-ea"/>
              </a:rPr>
              <a:t>101</a:t>
            </a:r>
            <a:r>
              <a:rPr lang="zh-TW" altLang="en-US" sz="2200" dirty="0">
                <a:latin typeface="+mn-ea"/>
              </a:rPr>
              <a:t>年</a:t>
            </a:r>
            <a:r>
              <a:rPr lang="en-US" altLang="zh-TW" sz="2200" dirty="0">
                <a:latin typeface="+mn-ea"/>
              </a:rPr>
              <a:t>09</a:t>
            </a:r>
            <a:r>
              <a:rPr lang="zh-TW" altLang="en-US" sz="2200" dirty="0">
                <a:latin typeface="+mn-ea"/>
              </a:rPr>
              <a:t>月</a:t>
            </a:r>
            <a:r>
              <a:rPr lang="en-US" altLang="zh-TW" sz="2200" dirty="0">
                <a:latin typeface="+mn-ea"/>
              </a:rPr>
              <a:t>12</a:t>
            </a:r>
            <a:r>
              <a:rPr lang="zh-TW" altLang="en-US" sz="2200" dirty="0">
                <a:latin typeface="+mn-ea"/>
              </a:rPr>
              <a:t>日台財稅字第</a:t>
            </a:r>
            <a:r>
              <a:rPr lang="en-US" altLang="zh-TW" sz="2200" dirty="0">
                <a:latin typeface="+mn-ea"/>
              </a:rPr>
              <a:t>10100120300</a:t>
            </a:r>
            <a:r>
              <a:rPr lang="zh-TW" altLang="en-US" sz="2200" dirty="0">
                <a:latin typeface="+mn-ea"/>
              </a:rPr>
              <a:t>號令修正發布倍數參考表關於所得稅法第</a:t>
            </a:r>
            <a:r>
              <a:rPr lang="en-US" altLang="zh-TW" sz="2200" dirty="0">
                <a:latin typeface="+mn-ea"/>
              </a:rPr>
              <a:t>114</a:t>
            </a:r>
            <a:r>
              <a:rPr lang="zh-TW" altLang="en-US" sz="2200" dirty="0">
                <a:latin typeface="+mn-ea"/>
              </a:rPr>
              <a:t>條規定部分，依稅捐稽徵法第</a:t>
            </a:r>
            <a:r>
              <a:rPr lang="en-US" altLang="zh-TW" sz="2200" dirty="0">
                <a:latin typeface="+mn-ea"/>
              </a:rPr>
              <a:t>1</a:t>
            </a:r>
            <a:r>
              <a:rPr lang="zh-TW" altLang="en-US" sz="2200" dirty="0">
                <a:latin typeface="+mn-ea"/>
              </a:rPr>
              <a:t>條之</a:t>
            </a:r>
            <a:r>
              <a:rPr lang="en-US" altLang="zh-TW" sz="2200" dirty="0">
                <a:latin typeface="+mn-ea"/>
              </a:rPr>
              <a:t>1</a:t>
            </a:r>
            <a:r>
              <a:rPr lang="zh-TW" altLang="en-US" sz="2200" dirty="0">
                <a:latin typeface="+mn-ea"/>
              </a:rPr>
              <a:t>第</a:t>
            </a:r>
            <a:r>
              <a:rPr lang="en-US" altLang="zh-TW" sz="2200" dirty="0">
                <a:latin typeface="+mn-ea"/>
              </a:rPr>
              <a:t>4</a:t>
            </a:r>
            <a:r>
              <a:rPr lang="zh-TW" altLang="en-US" sz="2200" dirty="0">
                <a:latin typeface="+mn-ea"/>
              </a:rPr>
              <a:t>項規定，如果有利於納稅義務人者，對於尚未核課確定之案件適用之，併此明。（最高行政法院</a:t>
            </a:r>
            <a:r>
              <a:rPr lang="en-US" altLang="zh-TW" sz="2200" dirty="0">
                <a:latin typeface="+mn-ea"/>
              </a:rPr>
              <a:t>101</a:t>
            </a:r>
            <a:r>
              <a:rPr lang="zh-TW" altLang="en-US" sz="2200" dirty="0">
                <a:latin typeface="+mn-ea"/>
              </a:rPr>
              <a:t>年度判字第</a:t>
            </a:r>
            <a:r>
              <a:rPr lang="en-US" altLang="zh-TW" sz="2200" dirty="0">
                <a:latin typeface="+mn-ea"/>
              </a:rPr>
              <a:t>31</a:t>
            </a:r>
            <a:r>
              <a:rPr lang="zh-TW" altLang="en-US" sz="2200" dirty="0">
                <a:latin typeface="+mn-ea"/>
              </a:rPr>
              <a:t>號、</a:t>
            </a:r>
            <a:r>
              <a:rPr lang="en-US" altLang="zh-TW" sz="2200" dirty="0">
                <a:latin typeface="+mn-ea"/>
              </a:rPr>
              <a:t>100</a:t>
            </a:r>
            <a:r>
              <a:rPr lang="zh-TW" altLang="en-US" sz="2200" dirty="0">
                <a:latin typeface="+mn-ea"/>
              </a:rPr>
              <a:t>年度判字第</a:t>
            </a:r>
            <a:r>
              <a:rPr lang="en-US" altLang="zh-TW" sz="2200" dirty="0">
                <a:latin typeface="+mn-ea"/>
              </a:rPr>
              <a:t>1647</a:t>
            </a:r>
            <a:r>
              <a:rPr lang="zh-TW" altLang="en-US" sz="2200" dirty="0">
                <a:latin typeface="+mn-ea"/>
              </a:rPr>
              <a:t>號、第</a:t>
            </a:r>
            <a:r>
              <a:rPr lang="en-US" altLang="zh-TW" sz="2200" dirty="0">
                <a:latin typeface="+mn-ea"/>
              </a:rPr>
              <a:t>2037</a:t>
            </a:r>
            <a:r>
              <a:rPr lang="zh-TW" altLang="en-US" sz="2200" dirty="0">
                <a:latin typeface="+mn-ea"/>
              </a:rPr>
              <a:t>號判決參照）</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107</a:t>
            </a:fld>
            <a:endParaRPr lang="zh-TW" altLang="en-US" dirty="0"/>
          </a:p>
        </p:txBody>
      </p:sp>
    </p:spTree>
    <p:extLst>
      <p:ext uri="{BB962C8B-B14F-4D97-AF65-F5344CB8AC3E}">
        <p14:creationId xmlns:p14="http://schemas.microsoft.com/office/powerpoint/2010/main" val="9160832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7" y="484632"/>
            <a:ext cx="10166721" cy="762378"/>
          </a:xfrm>
        </p:spPr>
        <p:txBody>
          <a:bodyPr>
            <a:normAutofit fontScale="90000"/>
          </a:bodyPr>
          <a:lstStyle/>
          <a:p>
            <a:r>
              <a:rPr lang="en-US" altLang="zh-TW" dirty="0"/>
              <a:t>101</a:t>
            </a:r>
            <a:r>
              <a:rPr lang="zh-TW" altLang="en-US" dirty="0"/>
              <a:t>年</a:t>
            </a:r>
            <a:r>
              <a:rPr lang="en-US" altLang="zh-TW" dirty="0"/>
              <a:t>9</a:t>
            </a:r>
            <a:r>
              <a:rPr lang="zh-TW" altLang="en-US" dirty="0"/>
              <a:t>月</a:t>
            </a:r>
            <a:r>
              <a:rPr lang="en-US" altLang="zh-TW" dirty="0"/>
              <a:t>12</a:t>
            </a:r>
            <a:r>
              <a:rPr lang="zh-TW" altLang="en-US" dirty="0"/>
              <a:t>日修正發布之稅務違章案件裁罰金額或倍數參考表</a:t>
            </a:r>
          </a:p>
        </p:txBody>
      </p:sp>
      <p:sp>
        <p:nvSpPr>
          <p:cNvPr id="3" name="內容版面配置區 2"/>
          <p:cNvSpPr>
            <a:spLocks noGrp="1"/>
          </p:cNvSpPr>
          <p:nvPr>
            <p:ph idx="1"/>
          </p:nvPr>
        </p:nvSpPr>
        <p:spPr>
          <a:xfrm>
            <a:off x="1069848" y="1464739"/>
            <a:ext cx="10058400" cy="5208338"/>
          </a:xfrm>
        </p:spPr>
        <p:txBody>
          <a:bodyPr>
            <a:normAutofit fontScale="40000" lnSpcReduction="20000"/>
          </a:bodyPr>
          <a:lstStyle/>
          <a:p>
            <a:r>
              <a:rPr lang="zh-TW" altLang="en-US" sz="5800" dirty="0"/>
              <a:t>所得稅法第</a:t>
            </a:r>
            <a:r>
              <a:rPr lang="en-US" altLang="zh-TW" sz="5800" dirty="0"/>
              <a:t>114</a:t>
            </a:r>
            <a:r>
              <a:rPr lang="zh-TW" altLang="en-US" sz="5800" dirty="0"/>
              <a:t>條第</a:t>
            </a:r>
            <a:r>
              <a:rPr lang="en-US" altLang="zh-TW" sz="5800" dirty="0"/>
              <a:t>1</a:t>
            </a:r>
            <a:r>
              <a:rPr lang="zh-TW" altLang="en-US" sz="5800" dirty="0"/>
              <a:t>款部分</a:t>
            </a:r>
            <a:endParaRPr lang="en-US" altLang="zh-TW" sz="5800" dirty="0"/>
          </a:p>
          <a:p>
            <a:pPr marL="731520" lvl="1" indent="-457200">
              <a:buClrTx/>
              <a:buFont typeface="+mj-ea"/>
              <a:buAutoNum type="ea1ChtPeriod"/>
            </a:pPr>
            <a:r>
              <a:rPr lang="en-US" altLang="zh-TW" sz="5800" dirty="0"/>
              <a:t>……</a:t>
            </a:r>
          </a:p>
          <a:p>
            <a:pPr marL="731520" lvl="1" indent="-457200">
              <a:buClrTx/>
              <a:buFont typeface="+mj-ea"/>
              <a:buAutoNum type="ea1ChtPeriod"/>
            </a:pPr>
            <a:r>
              <a:rPr lang="zh-TW" altLang="en-US" sz="5800" dirty="0"/>
              <a:t>扣繳義務人已於限期內補繳應扣未扣或短扣之稅款及按實補報扣繳憑單，除符合前點規定情形者外：</a:t>
            </a:r>
            <a:endParaRPr lang="en-US" altLang="zh-TW" sz="5800" dirty="0"/>
          </a:p>
          <a:p>
            <a:pPr marL="822960" lvl="3" indent="0">
              <a:buClrTx/>
              <a:buNone/>
            </a:pPr>
            <a:r>
              <a:rPr lang="en-US" altLang="zh-TW" sz="5800" dirty="0"/>
              <a:t>(</a:t>
            </a:r>
            <a:r>
              <a:rPr lang="zh-TW" altLang="zh-TW" sz="5800" dirty="0"/>
              <a:t>一</a:t>
            </a:r>
            <a:r>
              <a:rPr lang="en-US" altLang="zh-TW" sz="5800" dirty="0"/>
              <a:t>)</a:t>
            </a:r>
            <a:r>
              <a:rPr lang="zh-TW" altLang="en-US" sz="5800" dirty="0"/>
              <a:t>應扣未扣或短扣之稅額在新臺幣十萬元以下。處○</a:t>
            </a:r>
            <a:r>
              <a:rPr lang="en-US" altLang="zh-TW" sz="5800" dirty="0"/>
              <a:t>‧</a:t>
            </a:r>
            <a:r>
              <a:rPr lang="zh-TW" altLang="en-US" sz="5800" dirty="0"/>
              <a:t>三倍之罰鍰。</a:t>
            </a:r>
            <a:endParaRPr lang="en-US" altLang="zh-TW" sz="5800" dirty="0"/>
          </a:p>
          <a:p>
            <a:pPr marL="822960" lvl="3" indent="0">
              <a:buClrTx/>
              <a:buNone/>
            </a:pPr>
            <a:r>
              <a:rPr lang="en-US" altLang="zh-TW" sz="5800" dirty="0"/>
              <a:t>(</a:t>
            </a:r>
            <a:r>
              <a:rPr lang="zh-TW" altLang="en-US" sz="5800" dirty="0"/>
              <a:t>二</a:t>
            </a:r>
            <a:r>
              <a:rPr lang="en-US" altLang="zh-TW" sz="5800" dirty="0"/>
              <a:t>)</a:t>
            </a:r>
            <a:r>
              <a:rPr lang="zh-TW" altLang="en-US" sz="5800" dirty="0"/>
              <a:t>應扣未扣或短扣之稅額超過新臺幣十萬元，在新臺幣二十萬元以下。處 ○</a:t>
            </a:r>
            <a:r>
              <a:rPr lang="en-US" altLang="zh-TW" sz="5800" dirty="0"/>
              <a:t>‧</a:t>
            </a:r>
            <a:r>
              <a:rPr lang="zh-TW" altLang="en-US" sz="5800" dirty="0"/>
              <a:t>五倍之罰鍰。</a:t>
            </a:r>
            <a:endParaRPr lang="en-US" altLang="zh-TW" sz="5800" dirty="0"/>
          </a:p>
          <a:p>
            <a:pPr marL="822960" lvl="3" indent="0">
              <a:buClrTx/>
              <a:buNone/>
            </a:pPr>
            <a:r>
              <a:rPr lang="en-US" altLang="zh-TW" sz="5800" dirty="0"/>
              <a:t>(</a:t>
            </a:r>
            <a:r>
              <a:rPr lang="zh-TW" altLang="en-US" sz="5800" dirty="0"/>
              <a:t>三</a:t>
            </a:r>
            <a:r>
              <a:rPr lang="en-US" altLang="zh-TW" sz="5800" dirty="0"/>
              <a:t>)</a:t>
            </a:r>
            <a:r>
              <a:rPr lang="zh-TW" altLang="en-US" sz="5800" dirty="0"/>
              <a:t>應扣未扣或短扣之稅額超過新臺幣二十萬元。處○</a:t>
            </a:r>
            <a:r>
              <a:rPr lang="en-US" altLang="zh-TW" sz="5800" dirty="0"/>
              <a:t>‧</a:t>
            </a:r>
            <a:r>
              <a:rPr lang="zh-TW" altLang="en-US" sz="5800" dirty="0"/>
              <a:t>八倍之罰鍰。</a:t>
            </a:r>
            <a:endParaRPr lang="en-US" altLang="zh-TW" sz="5800" dirty="0"/>
          </a:p>
          <a:p>
            <a:pPr marL="822960" lvl="3" indent="0">
              <a:buClrTx/>
              <a:buNone/>
            </a:pPr>
            <a:r>
              <a:rPr lang="en-US" altLang="zh-TW" sz="5800" dirty="0"/>
              <a:t>(</a:t>
            </a:r>
            <a:r>
              <a:rPr lang="zh-TW" altLang="en-US" sz="5800" dirty="0"/>
              <a:t>四</a:t>
            </a:r>
            <a:r>
              <a:rPr lang="en-US" altLang="zh-TW" sz="5800" dirty="0"/>
              <a:t>)</a:t>
            </a:r>
            <a:r>
              <a:rPr lang="zh-TW" altLang="en-US" sz="5800" dirty="0"/>
              <a:t>經查屬</a:t>
            </a:r>
            <a:r>
              <a:rPr lang="zh-TW" altLang="en-US" sz="5800" b="1" dirty="0"/>
              <a:t>故意</a:t>
            </a:r>
            <a:r>
              <a:rPr lang="zh-TW" altLang="en-US" sz="5800" dirty="0"/>
              <a:t>未依第八十八條規定扣繳稅款。處一倍之罰鍰。</a:t>
            </a:r>
            <a:endParaRPr lang="en-US" altLang="zh-TW" sz="5800" dirty="0"/>
          </a:p>
          <a:p>
            <a:pPr marL="731520" lvl="1" indent="-457200">
              <a:buClrTx/>
              <a:buFont typeface="+mj-ea"/>
              <a:buAutoNum type="ea1ChtPeriod"/>
            </a:pPr>
            <a:r>
              <a:rPr lang="en-US" altLang="zh-TW" sz="5800" dirty="0"/>
              <a:t>……</a:t>
            </a:r>
          </a:p>
          <a:p>
            <a:pPr marL="731520" lvl="1" indent="-457200">
              <a:buClrTx/>
              <a:buFont typeface="+mj-ea"/>
              <a:buAutoNum type="ea1ChtPeriod"/>
            </a:pPr>
            <a:r>
              <a:rPr lang="zh-TW" altLang="en-US" sz="5800" dirty="0"/>
              <a:t>繳義務人已於限期內補繳應扣未扣或短扣之稅款，未於限期內補報扣繳憑單者：</a:t>
            </a:r>
            <a:endParaRPr lang="en-US" altLang="zh-TW" sz="5800" dirty="0"/>
          </a:p>
          <a:p>
            <a:pPr marL="822960" lvl="3" indent="0">
              <a:buNone/>
            </a:pPr>
            <a:r>
              <a:rPr lang="en-US" altLang="zh-TW" sz="5800" dirty="0"/>
              <a:t>(</a:t>
            </a:r>
            <a:r>
              <a:rPr lang="zh-TW" altLang="zh-TW" sz="5800" dirty="0"/>
              <a:t>一</a:t>
            </a:r>
            <a:r>
              <a:rPr lang="en-US" altLang="zh-TW" sz="5800" dirty="0"/>
              <a:t>)</a:t>
            </a:r>
            <a:r>
              <a:rPr lang="zh-TW" altLang="en-US" sz="5800" dirty="0"/>
              <a:t>於裁罰處分核定前已按實補報。處一</a:t>
            </a:r>
            <a:r>
              <a:rPr lang="en-US" altLang="zh-TW" sz="5800" dirty="0"/>
              <a:t>‧</a:t>
            </a:r>
            <a:r>
              <a:rPr lang="zh-TW" altLang="en-US" sz="5800" dirty="0"/>
              <a:t>二倍之罰鍰。</a:t>
            </a:r>
          </a:p>
          <a:p>
            <a:pPr marL="822960" lvl="3" indent="0">
              <a:buNone/>
            </a:pPr>
            <a:r>
              <a:rPr lang="en-US" altLang="zh-TW" sz="5800" dirty="0"/>
              <a:t>(</a:t>
            </a:r>
            <a:r>
              <a:rPr lang="zh-TW" altLang="en-US" sz="5800" dirty="0"/>
              <a:t>二</a:t>
            </a:r>
            <a:r>
              <a:rPr lang="en-US" altLang="zh-TW" sz="5800" dirty="0"/>
              <a:t>)</a:t>
            </a:r>
            <a:r>
              <a:rPr lang="zh-TW" altLang="en-US" sz="5800" dirty="0"/>
              <a:t>經查屬</a:t>
            </a:r>
            <a:r>
              <a:rPr lang="zh-TW" altLang="en-US" sz="5800" b="1" dirty="0"/>
              <a:t>故意</a:t>
            </a:r>
            <a:r>
              <a:rPr lang="zh-TW" altLang="en-US" sz="5800" dirty="0"/>
              <a:t>未於限期內按實補報扣繳憑單，且於裁罰處分核定前未按實補報。處二倍之罰鍰。</a:t>
            </a:r>
          </a:p>
          <a:p>
            <a:pPr marL="822960" lvl="3" indent="0">
              <a:buNone/>
            </a:pPr>
            <a:r>
              <a:rPr lang="en-US" altLang="zh-TW" sz="5800" dirty="0"/>
              <a:t>(</a:t>
            </a:r>
            <a:r>
              <a:rPr lang="zh-TW" altLang="en-US" sz="5800" dirty="0"/>
              <a:t>三</a:t>
            </a:r>
            <a:r>
              <a:rPr lang="en-US" altLang="zh-TW" sz="5800" dirty="0"/>
              <a:t>)</a:t>
            </a:r>
            <a:r>
              <a:rPr lang="zh-TW" altLang="en-US" sz="5800" dirty="0"/>
              <a:t>其他情形。處一</a:t>
            </a:r>
            <a:r>
              <a:rPr lang="en-US" altLang="zh-TW" sz="5800" dirty="0"/>
              <a:t>‧</a:t>
            </a:r>
            <a:r>
              <a:rPr lang="zh-TW" altLang="en-US" sz="5800" dirty="0"/>
              <a:t>三倍之罰鍰。</a:t>
            </a:r>
            <a:endParaRPr lang="en-US" altLang="zh-TW" sz="5800" dirty="0"/>
          </a:p>
          <a:p>
            <a:pPr marL="822960" lvl="3" indent="0">
              <a:buClrTx/>
              <a:buNone/>
            </a:pPr>
            <a:endParaRPr lang="en-US" altLang="zh-TW" sz="2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108</a:t>
            </a:fld>
            <a:endParaRPr lang="zh-TW" altLang="en-US" dirty="0"/>
          </a:p>
        </p:txBody>
      </p:sp>
    </p:spTree>
    <p:extLst>
      <p:ext uri="{BB962C8B-B14F-4D97-AF65-F5344CB8AC3E}">
        <p14:creationId xmlns:p14="http://schemas.microsoft.com/office/powerpoint/2010/main" val="24107982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7" y="484632"/>
            <a:ext cx="10166721" cy="762378"/>
          </a:xfrm>
        </p:spPr>
        <p:txBody>
          <a:bodyPr>
            <a:normAutofit fontScale="90000"/>
          </a:bodyPr>
          <a:lstStyle/>
          <a:p>
            <a:r>
              <a:rPr lang="en-US" altLang="zh-TW" dirty="0"/>
              <a:t>101</a:t>
            </a:r>
            <a:r>
              <a:rPr lang="zh-TW" altLang="en-US" dirty="0"/>
              <a:t>年</a:t>
            </a:r>
            <a:r>
              <a:rPr lang="en-US" altLang="zh-TW" dirty="0"/>
              <a:t>9</a:t>
            </a:r>
            <a:r>
              <a:rPr lang="zh-TW" altLang="en-US" dirty="0"/>
              <a:t>月</a:t>
            </a:r>
            <a:r>
              <a:rPr lang="en-US" altLang="zh-TW" dirty="0"/>
              <a:t>12</a:t>
            </a:r>
            <a:r>
              <a:rPr lang="zh-TW" altLang="en-US" dirty="0"/>
              <a:t>日修正發布之稅務違章案件裁罰金額或倍數參考表</a:t>
            </a:r>
          </a:p>
        </p:txBody>
      </p:sp>
      <p:sp>
        <p:nvSpPr>
          <p:cNvPr id="3" name="內容版面配置區 2"/>
          <p:cNvSpPr>
            <a:spLocks noGrp="1"/>
          </p:cNvSpPr>
          <p:nvPr>
            <p:ph idx="1"/>
          </p:nvPr>
        </p:nvSpPr>
        <p:spPr/>
        <p:txBody>
          <a:bodyPr>
            <a:normAutofit/>
          </a:bodyPr>
          <a:lstStyle/>
          <a:p>
            <a:r>
              <a:rPr lang="zh-TW" altLang="en-US" dirty="0"/>
              <a:t>所得稅法第</a:t>
            </a:r>
            <a:r>
              <a:rPr lang="en-US" altLang="zh-TW" dirty="0"/>
              <a:t>114</a:t>
            </a:r>
            <a:r>
              <a:rPr lang="zh-TW" altLang="en-US" dirty="0"/>
              <a:t>條第</a:t>
            </a:r>
            <a:r>
              <a:rPr lang="en-US" altLang="zh-TW" dirty="0"/>
              <a:t>1</a:t>
            </a:r>
            <a:r>
              <a:rPr lang="zh-TW" altLang="en-US" dirty="0"/>
              <a:t>款部分</a:t>
            </a:r>
            <a:endParaRPr lang="en-US" altLang="zh-TW" dirty="0"/>
          </a:p>
          <a:p>
            <a:pPr marL="731520" lvl="1" indent="-457200">
              <a:buClrTx/>
              <a:buFont typeface="+mj-ea"/>
              <a:buAutoNum type="ea1ChtPeriod" startAt="5"/>
            </a:pPr>
            <a:r>
              <a:rPr lang="en-US" altLang="zh-TW" sz="2400" dirty="0"/>
              <a:t>……</a:t>
            </a:r>
          </a:p>
          <a:p>
            <a:pPr marL="731520" lvl="1" indent="-457200">
              <a:buClrTx/>
              <a:buFont typeface="+mj-ea"/>
              <a:buAutoNum type="ea1ChtPeriod" startAt="5"/>
            </a:pPr>
            <a:r>
              <a:rPr lang="zh-TW" altLang="en-US" sz="2400" dirty="0"/>
              <a:t>繳義務人未於限期內補繳應扣未扣或短扣之稅款，除符合前點規定情形者外：</a:t>
            </a:r>
          </a:p>
          <a:p>
            <a:pPr marL="822960" lvl="3" indent="0">
              <a:buNone/>
            </a:pPr>
            <a:r>
              <a:rPr lang="en-US" altLang="zh-TW" sz="2400" dirty="0"/>
              <a:t>(</a:t>
            </a:r>
            <a:r>
              <a:rPr lang="zh-TW" altLang="zh-TW" sz="2400" dirty="0"/>
              <a:t>一</a:t>
            </a:r>
            <a:r>
              <a:rPr lang="en-US" altLang="zh-TW" sz="2400" dirty="0"/>
              <a:t>)</a:t>
            </a:r>
            <a:r>
              <a:rPr lang="zh-TW" altLang="en-US" sz="2400" dirty="0"/>
              <a:t>應扣未扣或短扣之稅額在新臺幣二十萬元以下。處二倍之罰鍰。</a:t>
            </a:r>
          </a:p>
          <a:p>
            <a:pPr marL="822960" lvl="3" indent="0">
              <a:buNone/>
            </a:pPr>
            <a:r>
              <a:rPr lang="en-US" altLang="zh-TW" sz="2400" dirty="0"/>
              <a:t>(</a:t>
            </a:r>
            <a:r>
              <a:rPr lang="zh-TW" altLang="en-US" sz="2400" dirty="0"/>
              <a:t>二</a:t>
            </a:r>
            <a:r>
              <a:rPr lang="en-US" altLang="zh-TW" sz="2400" dirty="0"/>
              <a:t>)</a:t>
            </a:r>
            <a:r>
              <a:rPr lang="zh-TW" altLang="en-US" sz="2400" dirty="0"/>
              <a:t>應扣未扣或短扣之稅額超過新臺幣二十萬元。處二</a:t>
            </a:r>
            <a:r>
              <a:rPr lang="en-US" altLang="zh-TW" sz="2400" dirty="0"/>
              <a:t>‧</a:t>
            </a:r>
            <a:r>
              <a:rPr lang="zh-TW" altLang="en-US" sz="2400" dirty="0"/>
              <a:t>五倍之罰鍰。</a:t>
            </a:r>
            <a:endParaRPr lang="en-US" altLang="zh-TW" sz="2400" dirty="0"/>
          </a:p>
          <a:p>
            <a:pPr marL="822960" lvl="3" indent="0">
              <a:buNone/>
            </a:pPr>
            <a:r>
              <a:rPr lang="en-US" altLang="zh-TW" sz="2400" dirty="0"/>
              <a:t>(</a:t>
            </a:r>
            <a:r>
              <a:rPr lang="zh-TW" altLang="en-US" sz="2400" dirty="0"/>
              <a:t>三</a:t>
            </a:r>
            <a:r>
              <a:rPr lang="en-US" altLang="zh-TW" sz="2400" dirty="0"/>
              <a:t>)</a:t>
            </a:r>
            <a:r>
              <a:rPr lang="zh-TW" altLang="en-US" sz="2400" dirty="0"/>
              <a:t>經查屬</a:t>
            </a:r>
            <a:r>
              <a:rPr lang="zh-TW" altLang="en-US" sz="2400" b="1" dirty="0"/>
              <a:t>故意</a:t>
            </a:r>
            <a:r>
              <a:rPr lang="zh-TW" altLang="en-US" sz="2400" dirty="0"/>
              <a:t>未於限期內補繳應扣未扣或短扣之稅款，且於裁罰處分核定前未按實補繳。處三倍之罰鍰。</a:t>
            </a:r>
            <a:endParaRPr lang="en-US" altLang="zh-TW" sz="2400" dirty="0"/>
          </a:p>
          <a:p>
            <a:pPr marL="731520" lvl="1" indent="-457200">
              <a:buClrTx/>
              <a:buFont typeface="+mj-ea"/>
              <a:buAutoNum type="ea1ChtPeriod" startAt="7"/>
            </a:pPr>
            <a:r>
              <a:rPr lang="en-US" altLang="zh-TW" sz="2400" dirty="0"/>
              <a:t>……</a:t>
            </a:r>
          </a:p>
          <a:p>
            <a:pPr marL="274320" lvl="1" indent="0">
              <a:buNone/>
            </a:pP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109</a:t>
            </a:fld>
            <a:endParaRPr lang="zh-TW" altLang="en-US" dirty="0"/>
          </a:p>
        </p:txBody>
      </p:sp>
    </p:spTree>
    <p:extLst>
      <p:ext uri="{BB962C8B-B14F-4D97-AF65-F5344CB8AC3E}">
        <p14:creationId xmlns:p14="http://schemas.microsoft.com/office/powerpoint/2010/main" val="212347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8A1CB44-383E-4E42-B4FD-0B6961846140}"/>
              </a:ext>
            </a:extLst>
          </p:cNvPr>
          <p:cNvSpPr>
            <a:spLocks noGrp="1"/>
          </p:cNvSpPr>
          <p:nvPr>
            <p:ph idx="1"/>
          </p:nvPr>
        </p:nvSpPr>
        <p:spPr>
          <a:xfrm>
            <a:off x="323008" y="1236024"/>
            <a:ext cx="11547297" cy="4964117"/>
          </a:xfrm>
        </p:spPr>
        <p:txBody>
          <a:bodyPr>
            <a:normAutofit fontScale="77500" lnSpcReduction="20000"/>
          </a:bodyPr>
          <a:lstStyle/>
          <a:p>
            <a:pPr marL="0" indent="0">
              <a:buNone/>
            </a:pPr>
            <a:r>
              <a:rPr lang="zh-TW" altLang="en-US" sz="3100" dirty="0"/>
              <a:t>＊</a:t>
            </a:r>
            <a:r>
              <a:rPr lang="zh-TW" altLang="en-US" sz="3100" b="1" dirty="0"/>
              <a:t>中央法規標準法第 </a:t>
            </a:r>
            <a:r>
              <a:rPr lang="en-US" altLang="zh-TW" sz="3100" b="1" dirty="0"/>
              <a:t>16 </a:t>
            </a:r>
            <a:r>
              <a:rPr lang="zh-TW" altLang="en-US" sz="3100" b="1" dirty="0"/>
              <a:t>條</a:t>
            </a:r>
            <a:r>
              <a:rPr lang="zh-TW" altLang="en-US" sz="3100" dirty="0"/>
              <a:t>（特別法優先普通法）</a:t>
            </a:r>
          </a:p>
          <a:p>
            <a:pPr marL="0" indent="0">
              <a:buNone/>
            </a:pPr>
            <a:r>
              <a:rPr lang="zh-TW" altLang="en-US" sz="2800" dirty="0"/>
              <a:t>法規對其他法規所規定之同一事項而為特別之規定者，應優先適用之。其他法規修正   後，仍應優先適用。</a:t>
            </a:r>
          </a:p>
          <a:p>
            <a:pPr marL="0" indent="0">
              <a:buNone/>
            </a:pPr>
            <a:r>
              <a:rPr lang="zh-TW" altLang="en-US" sz="3100" b="1" dirty="0"/>
              <a:t>＊</a:t>
            </a:r>
            <a:r>
              <a:rPr lang="en-US" altLang="zh-TW" sz="3100" b="1" dirty="0"/>
              <a:t>110</a:t>
            </a:r>
            <a:r>
              <a:rPr lang="zh-TW" altLang="en-US" sz="3100" b="1" dirty="0"/>
              <a:t>年</a:t>
            </a:r>
            <a:r>
              <a:rPr lang="en-US" altLang="zh-TW" sz="3100" b="1" dirty="0"/>
              <a:t>12</a:t>
            </a:r>
            <a:r>
              <a:rPr lang="zh-TW" altLang="en-US" sz="3100" b="1" dirty="0"/>
              <a:t>月</a:t>
            </a:r>
            <a:r>
              <a:rPr lang="en-US" altLang="zh-TW" sz="3100" b="1" dirty="0"/>
              <a:t>17</a:t>
            </a:r>
            <a:r>
              <a:rPr lang="zh-TW" altLang="en-US" sz="3100" b="1" dirty="0"/>
              <a:t>日修正公布稅捐稽徵法第 </a:t>
            </a:r>
            <a:r>
              <a:rPr lang="en-US" altLang="zh-TW" sz="3100" b="1" dirty="0"/>
              <a:t>28 </a:t>
            </a:r>
            <a:r>
              <a:rPr lang="zh-TW" altLang="en-US" sz="3100" b="1" dirty="0"/>
              <a:t>條第</a:t>
            </a:r>
            <a:r>
              <a:rPr lang="en-US" altLang="zh-TW" sz="3100" b="1" dirty="0"/>
              <a:t>1</a:t>
            </a:r>
            <a:r>
              <a:rPr lang="zh-TW" altLang="en-US" sz="3100" b="1" dirty="0"/>
              <a:t>項、第</a:t>
            </a:r>
            <a:r>
              <a:rPr lang="en-US" altLang="zh-TW" sz="3100" b="1" dirty="0"/>
              <a:t>5</a:t>
            </a:r>
            <a:r>
              <a:rPr lang="zh-TW" altLang="en-US" sz="3100" b="1" dirty="0"/>
              <a:t>項</a:t>
            </a:r>
          </a:p>
          <a:p>
            <a:pPr marL="0" indent="0">
              <a:buNone/>
            </a:pPr>
            <a:r>
              <a:rPr lang="zh-TW" altLang="en-US" sz="2800" dirty="0"/>
              <a:t>因適用法令、認定事實、計算或其他原因之錯誤，致溢繳稅款者，納稅義務人得自繳納之日起十年內提出具體證明，申請退還；屆期未申請者，不得再行申請。但因可歸責於政府機關之錯誤，致溢繳稅款者，其退稅請求權自繳納之日起十五年間不行使而消滅。</a:t>
            </a:r>
          </a:p>
          <a:p>
            <a:pPr marL="0" indent="0">
              <a:buNone/>
            </a:pPr>
            <a:r>
              <a:rPr lang="zh-TW" altLang="en-US" sz="2800" dirty="0"/>
              <a:t>中華民國</a:t>
            </a:r>
            <a:r>
              <a:rPr lang="en-US" altLang="zh-TW" sz="2800" dirty="0"/>
              <a:t>110</a:t>
            </a:r>
            <a:r>
              <a:rPr lang="zh-TW" altLang="en-US" sz="2800" dirty="0"/>
              <a:t>年</a:t>
            </a:r>
            <a:r>
              <a:rPr lang="en-US" altLang="zh-TW" sz="2800" dirty="0"/>
              <a:t>11</a:t>
            </a:r>
            <a:r>
              <a:rPr lang="zh-TW" altLang="en-US" sz="2800" dirty="0"/>
              <a:t>月</a:t>
            </a:r>
            <a:r>
              <a:rPr lang="en-US" altLang="zh-TW" sz="2800" dirty="0"/>
              <a:t>30</a:t>
            </a:r>
            <a:r>
              <a:rPr lang="zh-TW" altLang="en-US" sz="2800" dirty="0"/>
              <a:t>日修正之本條文施行時，因修正施行前第</a:t>
            </a:r>
            <a:r>
              <a:rPr lang="en-US" altLang="zh-TW" sz="2800" dirty="0"/>
              <a:t>1</a:t>
            </a:r>
            <a:r>
              <a:rPr lang="zh-TW" altLang="en-US" sz="2800" dirty="0"/>
              <a:t>項事由致溢繳稅款，尚未逾五年之申請退還期間者，適用修正施行後之第</a:t>
            </a:r>
            <a:r>
              <a:rPr lang="en-US" altLang="zh-TW" sz="2800" dirty="0"/>
              <a:t>1</a:t>
            </a:r>
            <a:r>
              <a:rPr lang="zh-TW" altLang="en-US" sz="2800" dirty="0"/>
              <a:t>項本文規定；因修正施行前第</a:t>
            </a:r>
            <a:r>
              <a:rPr lang="en-US" altLang="zh-TW" sz="2800" dirty="0"/>
              <a:t>2</a:t>
            </a:r>
            <a:r>
              <a:rPr lang="zh-TW" altLang="en-US" sz="2800" dirty="0"/>
              <a:t>項事由致溢繳稅款者，應自修正施行之日起十五年內申請退還</a:t>
            </a:r>
            <a:r>
              <a:rPr lang="zh-TW" altLang="en-US" dirty="0"/>
              <a:t>。</a:t>
            </a:r>
          </a:p>
          <a:p>
            <a:r>
              <a:rPr lang="zh-TW" altLang="en-US" sz="3100" b="1" dirty="0"/>
              <a:t>憲法法庭判決</a:t>
            </a:r>
          </a:p>
          <a:p>
            <a:pPr marL="0" indent="0">
              <a:buNone/>
            </a:pPr>
            <a:r>
              <a:rPr lang="zh-TW" altLang="en-US" sz="2800" dirty="0"/>
              <a:t>憲法訴訟法已於</a:t>
            </a:r>
            <a:r>
              <a:rPr lang="en-US" altLang="zh-TW" sz="2800" dirty="0"/>
              <a:t>111</a:t>
            </a:r>
            <a:r>
              <a:rPr lang="zh-TW" altLang="en-US" sz="2800" dirty="0"/>
              <a:t>年</a:t>
            </a:r>
            <a:r>
              <a:rPr lang="en-US" altLang="zh-TW" sz="2800" dirty="0"/>
              <a:t>1</a:t>
            </a:r>
            <a:r>
              <a:rPr lang="zh-TW" altLang="en-US" sz="2800" dirty="0"/>
              <a:t>月</a:t>
            </a:r>
            <a:r>
              <a:rPr lang="en-US" altLang="zh-TW" sz="2800" dirty="0"/>
              <a:t>4</a:t>
            </a:r>
            <a:r>
              <a:rPr lang="zh-TW" altLang="en-US" sz="2800" dirty="0"/>
              <a:t>日施行，實施由司法院大法官組成之憲法法庭新制，審理有關憲法訴訟案件。</a:t>
            </a:r>
            <a:endParaRPr lang="en-US" altLang="zh-TW" sz="2800" dirty="0"/>
          </a:p>
          <a:p>
            <a:pPr marL="0" indent="0">
              <a:buNone/>
            </a:pPr>
            <a:r>
              <a:rPr lang="zh-TW" altLang="en-US" sz="2800" dirty="0">
                <a:latin typeface="標楷體" panose="03000509000000000000" pitchFamily="65" charset="-120"/>
                <a:ea typeface="標楷體" panose="03000509000000000000" pitchFamily="65" charset="-120"/>
              </a:rPr>
              <a:t>*迄</a:t>
            </a:r>
            <a:r>
              <a:rPr lang="en-US" altLang="zh-TW" sz="2800" dirty="0">
                <a:latin typeface="標楷體" panose="03000509000000000000" pitchFamily="65" charset="-120"/>
                <a:ea typeface="標楷體" panose="03000509000000000000" pitchFamily="65" charset="-120"/>
              </a:rPr>
              <a:t>111</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8</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12</a:t>
            </a:r>
            <a:r>
              <a:rPr lang="zh-TW" altLang="en-US" sz="2800" dirty="0">
                <a:latin typeface="標楷體" panose="03000509000000000000" pitchFamily="65" charset="-120"/>
                <a:ea typeface="標楷體" panose="03000509000000000000" pitchFamily="65" charset="-120"/>
              </a:rPr>
              <a:t>日作成</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件判決，其中屬稅法領域者僅有</a:t>
            </a:r>
            <a:r>
              <a:rPr lang="en-US" altLang="zh-TW" sz="2800" dirty="0">
                <a:latin typeface="標楷體" panose="03000509000000000000" pitchFamily="65" charset="-120"/>
                <a:ea typeface="標楷體" panose="03000509000000000000" pitchFamily="65" charset="-120"/>
              </a:rPr>
              <a:t>111</a:t>
            </a:r>
            <a:r>
              <a:rPr lang="zh-TW" altLang="en-US" sz="2800" dirty="0">
                <a:latin typeface="標楷體" panose="03000509000000000000" pitchFamily="65" charset="-120"/>
                <a:ea typeface="標楷體" panose="03000509000000000000" pitchFamily="65" charset="-120"/>
              </a:rPr>
              <a:t>年憲判字第</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營利事業所得跨年度盈虧互抵案</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 </a:t>
            </a:r>
          </a:p>
          <a:p>
            <a:pPr marL="0" indent="0">
              <a:buNone/>
            </a:pPr>
            <a:endParaRPr lang="zh-TW" altLang="en-US" sz="2800" dirty="0">
              <a:latin typeface="標楷體" panose="03000509000000000000" pitchFamily="65" charset="-120"/>
              <a:ea typeface="標楷體" panose="03000509000000000000" pitchFamily="65" charset="-120"/>
            </a:endParaRPr>
          </a:p>
          <a:p>
            <a:pPr marL="0" indent="0">
              <a:buNone/>
            </a:pPr>
            <a:endParaRPr lang="zh-TW" altLang="en-US" sz="2800" dirty="0"/>
          </a:p>
          <a:p>
            <a:endParaRPr lang="zh-TW" altLang="en-US" dirty="0"/>
          </a:p>
        </p:txBody>
      </p:sp>
      <p:sp>
        <p:nvSpPr>
          <p:cNvPr id="3" name="標題 2">
            <a:extLst>
              <a:ext uri="{FF2B5EF4-FFF2-40B4-BE49-F238E27FC236}">
                <a16:creationId xmlns:a16="http://schemas.microsoft.com/office/drawing/2014/main" id="{38539A1D-D918-43E4-A571-B724BA4FB2BE}"/>
              </a:ext>
            </a:extLst>
          </p:cNvPr>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396032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a:t>於司法院法學資料檢索系統中，以關鍵字「裁量怠惰</a:t>
            </a:r>
            <a:r>
              <a:rPr lang="en-US" altLang="zh-TW" dirty="0"/>
              <a:t>&amp;</a:t>
            </a:r>
            <a:r>
              <a:rPr lang="zh-TW" altLang="en-US" dirty="0"/>
              <a:t>稅</a:t>
            </a:r>
            <a:r>
              <a:rPr lang="en-US" altLang="zh-TW" dirty="0"/>
              <a:t>&amp;</a:t>
            </a:r>
            <a:r>
              <a:rPr lang="zh-TW" altLang="en-US" dirty="0"/>
              <a:t>罰鍰</a:t>
            </a:r>
            <a:r>
              <a:rPr lang="en-US" altLang="zh-TW" dirty="0"/>
              <a:t>&amp;</a:t>
            </a:r>
            <a:r>
              <a:rPr lang="zh-TW" altLang="en-US" dirty="0"/>
              <a:t>有裁量</a:t>
            </a:r>
            <a:r>
              <a:rPr lang="en-US" altLang="zh-TW" dirty="0"/>
              <a:t>-</a:t>
            </a:r>
            <a:r>
              <a:rPr lang="zh-TW" altLang="en-US" dirty="0"/>
              <a:t>無裁量」查詢</a:t>
            </a:r>
            <a:r>
              <a:rPr lang="en-US" altLang="zh-TW" dirty="0"/>
              <a:t>100</a:t>
            </a:r>
            <a:r>
              <a:rPr lang="zh-TW" altLang="en-US" dirty="0"/>
              <a:t>年度以後之判決有</a:t>
            </a:r>
            <a:r>
              <a:rPr lang="en-US" altLang="zh-TW" dirty="0"/>
              <a:t>46</a:t>
            </a:r>
            <a:r>
              <a:rPr lang="zh-TW" altLang="en-US" dirty="0"/>
              <a:t>件，其中最高行政法院以裁量怠惰為由，而為有利於人民之判決數量有</a:t>
            </a:r>
            <a:r>
              <a:rPr lang="en-US" altLang="zh-TW" dirty="0"/>
              <a:t>18</a:t>
            </a:r>
            <a:r>
              <a:rPr lang="zh-TW" altLang="en-US" dirty="0"/>
              <a:t>件。（最高行政法院</a:t>
            </a:r>
            <a:r>
              <a:rPr lang="en-US" altLang="zh-TW" dirty="0"/>
              <a:t>108</a:t>
            </a:r>
            <a:r>
              <a:rPr lang="zh-TW" altLang="en-US" dirty="0"/>
              <a:t>年度判字第</a:t>
            </a:r>
            <a:r>
              <a:rPr lang="en-US" altLang="zh-TW" dirty="0"/>
              <a:t>313</a:t>
            </a:r>
            <a:r>
              <a:rPr lang="zh-TW" altLang="en-US" dirty="0"/>
              <a:t>號、</a:t>
            </a:r>
            <a:r>
              <a:rPr lang="en-US" altLang="zh-TW" dirty="0"/>
              <a:t>311</a:t>
            </a:r>
            <a:r>
              <a:rPr lang="zh-TW" altLang="en-US" dirty="0"/>
              <a:t>號、</a:t>
            </a:r>
            <a:r>
              <a:rPr lang="en-US" altLang="zh-TW" dirty="0"/>
              <a:t>107</a:t>
            </a:r>
            <a:r>
              <a:rPr lang="zh-TW" altLang="en-US" dirty="0"/>
              <a:t>年度判字</a:t>
            </a:r>
            <a:r>
              <a:rPr lang="en-US" altLang="zh-TW" dirty="0"/>
              <a:t>138</a:t>
            </a:r>
            <a:r>
              <a:rPr lang="zh-TW" altLang="en-US" dirty="0"/>
              <a:t>號、第</a:t>
            </a:r>
            <a:r>
              <a:rPr lang="en-US" altLang="zh-TW" dirty="0"/>
              <a:t>3</a:t>
            </a:r>
            <a:r>
              <a:rPr lang="zh-TW" altLang="en-US" dirty="0"/>
              <a:t>號、</a:t>
            </a:r>
            <a:r>
              <a:rPr lang="en-US" altLang="zh-TW" dirty="0"/>
              <a:t>106</a:t>
            </a:r>
            <a:r>
              <a:rPr lang="zh-TW" altLang="en-US" dirty="0"/>
              <a:t>年度判字第</a:t>
            </a:r>
            <a:r>
              <a:rPr lang="en-US" altLang="zh-TW" dirty="0"/>
              <a:t>492</a:t>
            </a:r>
            <a:r>
              <a:rPr lang="zh-TW" altLang="en-US" dirty="0"/>
              <a:t>號、</a:t>
            </a:r>
            <a:r>
              <a:rPr lang="en-US" altLang="zh-TW" dirty="0"/>
              <a:t>105</a:t>
            </a:r>
            <a:r>
              <a:rPr lang="zh-TW" altLang="en-US" dirty="0"/>
              <a:t>年度判字第</a:t>
            </a:r>
            <a:r>
              <a:rPr lang="en-US" altLang="zh-TW" dirty="0"/>
              <a:t>278</a:t>
            </a:r>
            <a:r>
              <a:rPr lang="zh-TW" altLang="en-US" dirty="0"/>
              <a:t>號、</a:t>
            </a:r>
            <a:r>
              <a:rPr lang="en-US" altLang="zh-TW" dirty="0"/>
              <a:t>103</a:t>
            </a:r>
            <a:r>
              <a:rPr lang="zh-TW" altLang="en-US" dirty="0"/>
              <a:t>年度判字第</a:t>
            </a:r>
            <a:r>
              <a:rPr lang="en-US" altLang="zh-TW" dirty="0"/>
              <a:t>127</a:t>
            </a:r>
            <a:r>
              <a:rPr lang="zh-TW" altLang="en-US" dirty="0"/>
              <a:t>號、</a:t>
            </a:r>
            <a:r>
              <a:rPr lang="en-US" altLang="zh-TW" dirty="0"/>
              <a:t>102</a:t>
            </a:r>
            <a:r>
              <a:rPr lang="zh-TW" altLang="en-US" dirty="0"/>
              <a:t>年度判字第</a:t>
            </a:r>
            <a:r>
              <a:rPr lang="en-US" altLang="zh-TW" dirty="0"/>
              <a:t>648</a:t>
            </a:r>
            <a:r>
              <a:rPr lang="zh-TW" altLang="en-US" dirty="0"/>
              <a:t>號、第</a:t>
            </a:r>
            <a:r>
              <a:rPr lang="en-US" altLang="zh-TW" dirty="0"/>
              <a:t>550</a:t>
            </a:r>
            <a:r>
              <a:rPr lang="zh-TW" altLang="en-US" dirty="0"/>
              <a:t>號、第</a:t>
            </a:r>
            <a:r>
              <a:rPr lang="en-US" altLang="zh-TW" dirty="0"/>
              <a:t>95</a:t>
            </a:r>
            <a:r>
              <a:rPr lang="zh-TW" altLang="en-US" dirty="0"/>
              <a:t>號、</a:t>
            </a:r>
            <a:r>
              <a:rPr lang="en-US" altLang="zh-TW" dirty="0"/>
              <a:t>101</a:t>
            </a:r>
            <a:r>
              <a:rPr lang="zh-TW" altLang="en-US" dirty="0"/>
              <a:t>年度判字第</a:t>
            </a:r>
            <a:r>
              <a:rPr lang="en-US" altLang="zh-TW" dirty="0"/>
              <a:t>861</a:t>
            </a:r>
            <a:r>
              <a:rPr lang="zh-TW" altLang="en-US" dirty="0"/>
              <a:t>號、第</a:t>
            </a:r>
            <a:r>
              <a:rPr lang="en-US" altLang="zh-TW" dirty="0"/>
              <a:t>73</a:t>
            </a:r>
            <a:r>
              <a:rPr lang="zh-TW" altLang="en-US" dirty="0"/>
              <a:t>號、第</a:t>
            </a:r>
            <a:r>
              <a:rPr lang="en-US" altLang="zh-TW" dirty="0"/>
              <a:t>31</a:t>
            </a:r>
            <a:r>
              <a:rPr lang="zh-TW" altLang="en-US" dirty="0"/>
              <a:t>號、第</a:t>
            </a:r>
            <a:r>
              <a:rPr lang="en-US" altLang="zh-TW" dirty="0"/>
              <a:t>25</a:t>
            </a:r>
            <a:r>
              <a:rPr lang="zh-TW" altLang="en-US" dirty="0"/>
              <a:t>號、</a:t>
            </a:r>
            <a:r>
              <a:rPr lang="en-US" altLang="zh-TW" dirty="0"/>
              <a:t>100</a:t>
            </a:r>
            <a:r>
              <a:rPr lang="zh-TW" altLang="en-US" dirty="0"/>
              <a:t>年度判字第</a:t>
            </a:r>
            <a:r>
              <a:rPr lang="en-US" altLang="zh-TW" dirty="0"/>
              <a:t>1678</a:t>
            </a:r>
            <a:r>
              <a:rPr lang="zh-TW" altLang="en-US" dirty="0"/>
              <a:t>號、第</a:t>
            </a:r>
            <a:r>
              <a:rPr lang="en-US" altLang="zh-TW" dirty="0"/>
              <a:t>1180</a:t>
            </a:r>
            <a:r>
              <a:rPr lang="zh-TW" altLang="en-US" dirty="0"/>
              <a:t>號等判決參照）</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110</a:t>
            </a:fld>
            <a:endParaRPr lang="zh-TW" altLang="en-US" dirty="0"/>
          </a:p>
        </p:txBody>
      </p:sp>
    </p:spTree>
    <p:extLst>
      <p:ext uri="{BB962C8B-B14F-4D97-AF65-F5344CB8AC3E}">
        <p14:creationId xmlns:p14="http://schemas.microsoft.com/office/powerpoint/2010/main" val="7507480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buClrTx/>
            </a:pPr>
            <a:r>
              <a:rPr lang="zh-TW" altLang="en-US" sz="6600" dirty="0"/>
              <a:t>裁罰處分基準時</a:t>
            </a:r>
            <a:endParaRPr lang="en-US" altLang="zh-TW" sz="6600" dirty="0"/>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七</a:t>
            </a:r>
          </a:p>
        </p:txBody>
      </p:sp>
    </p:spTree>
    <p:extLst>
      <p:ext uri="{BB962C8B-B14F-4D97-AF65-F5344CB8AC3E}">
        <p14:creationId xmlns:p14="http://schemas.microsoft.com/office/powerpoint/2010/main" val="25044375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8" name="內容版面配置區 7"/>
          <p:cNvSpPr>
            <a:spLocks noGrp="1"/>
          </p:cNvSpPr>
          <p:nvPr>
            <p:ph idx="1"/>
          </p:nvPr>
        </p:nvSpPr>
        <p:spPr/>
        <p:txBody>
          <a:bodyPr/>
          <a:lstStyle/>
          <a:p>
            <a:pPr algn="l"/>
            <a:r>
              <a:rPr lang="zh-TW" altLang="en-US" dirty="0"/>
              <a:t>行政罰法第</a:t>
            </a:r>
            <a:r>
              <a:rPr lang="en-US" altLang="zh-TW" dirty="0"/>
              <a:t>5</a:t>
            </a:r>
            <a:r>
              <a:rPr lang="zh-TW" altLang="en-US" dirty="0"/>
              <a:t>條規定：「行為後法律或自治條例有變更者，</a:t>
            </a:r>
            <a:r>
              <a:rPr lang="zh-TW" altLang="en-US" b="1" dirty="0"/>
              <a:t>適用行政機關最初裁處時</a:t>
            </a:r>
            <a:r>
              <a:rPr lang="zh-TW" altLang="en-US" dirty="0"/>
              <a:t>之法律或自治條例。但裁處前之法律或自治條例有利於受處罰者，適用最有利於受處罰者之規定。」</a:t>
            </a:r>
            <a:endParaRPr lang="en-US" altLang="zh-TW" dirty="0"/>
          </a:p>
          <a:p>
            <a:pPr algn="l"/>
            <a:endParaRPr lang="en-US" altLang="zh-TW" sz="800" dirty="0"/>
          </a:p>
          <a:p>
            <a:pPr algn="l"/>
            <a:r>
              <a:rPr lang="zh-TW" altLang="en-US" dirty="0"/>
              <a:t>稅捐稽徵法第</a:t>
            </a:r>
            <a:r>
              <a:rPr lang="en-US" altLang="zh-TW" dirty="0"/>
              <a:t>48</a:t>
            </a:r>
            <a:r>
              <a:rPr lang="zh-TW" altLang="en-US" dirty="0"/>
              <a:t>條之</a:t>
            </a:r>
            <a:r>
              <a:rPr lang="en-US" altLang="zh-TW" dirty="0"/>
              <a:t>3</a:t>
            </a:r>
            <a:r>
              <a:rPr lang="zh-TW" altLang="en-US" dirty="0"/>
              <a:t>規定：「納稅義務人違反本法或稅法之規定，</a:t>
            </a:r>
            <a:r>
              <a:rPr lang="zh-TW" altLang="en-US" b="1" dirty="0"/>
              <a:t>適用裁處時</a:t>
            </a:r>
            <a:r>
              <a:rPr lang="zh-TW" altLang="en-US" dirty="0"/>
              <a:t>之法律。但裁處前之法律有利於納稅義務人者，適用最有利於納稅義務人之法律。」</a:t>
            </a:r>
            <a:endParaRPr lang="en-US" altLang="zh-TW" dirty="0"/>
          </a:p>
          <a:p>
            <a:pPr algn="l"/>
            <a:endParaRPr lang="en-US" altLang="zh-TW" sz="800" dirty="0"/>
          </a:p>
          <a:p>
            <a:pPr algn="l"/>
            <a:r>
              <a:rPr lang="zh-TW" altLang="en-US" dirty="0"/>
              <a:t>加值型及非加值型營業稅法第</a:t>
            </a:r>
            <a:r>
              <a:rPr lang="en-US" altLang="zh-TW" dirty="0"/>
              <a:t>53</a:t>
            </a:r>
            <a:r>
              <a:rPr lang="zh-TW" altLang="en-US" dirty="0"/>
              <a:t>條之</a:t>
            </a:r>
            <a:r>
              <a:rPr lang="en-US" altLang="zh-TW" dirty="0"/>
              <a:t>1</a:t>
            </a:r>
            <a:r>
              <a:rPr lang="zh-TW" altLang="en-US" dirty="0"/>
              <a:t>規定：「營業人違反本法後，法律有變更者，</a:t>
            </a:r>
            <a:r>
              <a:rPr lang="zh-TW" altLang="en-US" b="1" dirty="0"/>
              <a:t>適用裁處時</a:t>
            </a:r>
            <a:r>
              <a:rPr lang="zh-TW" altLang="en-US" dirty="0"/>
              <a:t>之罰則規定。但裁處前之法律有利於營業人者，適用有利於營業人之規定。」</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112</a:t>
            </a:fld>
            <a:endParaRPr lang="zh-TW" altLang="en-US" dirty="0"/>
          </a:p>
        </p:txBody>
      </p:sp>
    </p:spTree>
    <p:extLst>
      <p:ext uri="{BB962C8B-B14F-4D97-AF65-F5344CB8AC3E}">
        <p14:creationId xmlns:p14="http://schemas.microsoft.com/office/powerpoint/2010/main" val="574148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Autofit/>
          </a:bodyPr>
          <a:lstStyle/>
          <a:p>
            <a:r>
              <a:rPr lang="zh-TW" altLang="en-US" sz="3200" dirty="0"/>
              <a:t>最高行政法院</a:t>
            </a:r>
            <a:r>
              <a:rPr lang="en-US" altLang="zh-TW" sz="3200" dirty="0"/>
              <a:t>89</a:t>
            </a:r>
            <a:r>
              <a:rPr lang="zh-TW" altLang="en-US" sz="3200" dirty="0"/>
              <a:t>年</a:t>
            </a:r>
            <a:r>
              <a:rPr lang="en-US" altLang="zh-TW" sz="3200" dirty="0"/>
              <a:t>9</a:t>
            </a:r>
            <a:r>
              <a:rPr lang="zh-TW" altLang="en-US" sz="3200" dirty="0"/>
              <a:t>月份第</a:t>
            </a:r>
            <a:r>
              <a:rPr lang="en-US" altLang="zh-TW" sz="3200" dirty="0"/>
              <a:t>1</a:t>
            </a:r>
            <a:r>
              <a:rPr lang="zh-TW" altLang="en-US" sz="3200" dirty="0"/>
              <a:t>次庭長法官聯席會議決議</a:t>
            </a:r>
          </a:p>
        </p:txBody>
      </p:sp>
      <p:sp>
        <p:nvSpPr>
          <p:cNvPr id="8" name="內容版面配置區 7"/>
          <p:cNvSpPr>
            <a:spLocks noGrp="1"/>
          </p:cNvSpPr>
          <p:nvPr>
            <p:ph idx="1"/>
          </p:nvPr>
        </p:nvSpPr>
        <p:spPr/>
        <p:txBody>
          <a:bodyPr>
            <a:normAutofit lnSpcReduction="10000"/>
          </a:bodyPr>
          <a:lstStyle/>
          <a:p>
            <a:r>
              <a:rPr lang="zh-TW" altLang="en-US" dirty="0"/>
              <a:t>按八十五年七月三十日修正公布之稅捐稽徵法第四十八條之三規定：「納稅義務人違反本法或稅法之規定，適用裁處時之法律。但裁處前之法律有利於納稅義務人者，適用最有利於納稅義務人之法律」，</a:t>
            </a:r>
            <a:r>
              <a:rPr lang="zh-TW" altLang="en-US" b="1" dirty="0"/>
              <a:t>上開法條所稱之「裁處」，依修正理由說明，包括訴願、再訴願及行政訴訟之決定或判決。</a:t>
            </a:r>
            <a:r>
              <a:rPr lang="zh-TW" altLang="en-US" dirty="0"/>
              <a:t>次按同法第四十九條規定：「滯納金、利息、滯報金、怠報金、短估金及罰鍰等，除本法另有規定外，準用本法有關稅捐之規定。但第六條關於稅捐優先及第三十八條關於加計利息之規定，於罰鍰不在準用之列」。再按土地稅法第五十五條之二有關農地取得者不繼續耕作時，處以罰鍰之規定，應屬上開稅捐稽徵法第四十九條規定得準用同法有關稅捐規定之一種，且同法既非另有排除準用之規定，本件復無該條但書規定之情形，自得依該條規定準用同法第四十八條之三，於相關法律有變更時，適用最有利於當事人之法律。查土地稅法第五十五條之二有關農地取得者不繼續耕作時，處以罰鍰之規定，於民國八十九年一月二十六日經修正刪除，刪除前依該法科處罰鍰尚未確定者，依上開說明，應適用有利於當事人之法律予以免罰。</a:t>
            </a:r>
          </a:p>
          <a:p>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113</a:t>
            </a:fld>
            <a:endParaRPr lang="zh-TW" altLang="en-US" dirty="0"/>
          </a:p>
        </p:txBody>
      </p:sp>
    </p:spTree>
    <p:extLst>
      <p:ext uri="{BB962C8B-B14F-4D97-AF65-F5344CB8AC3E}">
        <p14:creationId xmlns:p14="http://schemas.microsoft.com/office/powerpoint/2010/main" val="28547641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補稅與處罰</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八</a:t>
            </a:r>
          </a:p>
        </p:txBody>
      </p:sp>
    </p:spTree>
    <p:extLst>
      <p:ext uri="{BB962C8B-B14F-4D97-AF65-F5344CB8AC3E}">
        <p14:creationId xmlns:p14="http://schemas.microsoft.com/office/powerpoint/2010/main" val="3008575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補稅與漏稅罰之分際</a:t>
            </a:r>
          </a:p>
        </p:txBody>
      </p:sp>
      <p:sp>
        <p:nvSpPr>
          <p:cNvPr id="3" name="內容版面配置區 2"/>
          <p:cNvSpPr>
            <a:spLocks noGrp="1"/>
          </p:cNvSpPr>
          <p:nvPr>
            <p:ph idx="1"/>
          </p:nvPr>
        </p:nvSpPr>
        <p:spPr/>
        <p:txBody>
          <a:bodyPr>
            <a:normAutofit fontScale="70000" lnSpcReduction="20000"/>
          </a:bodyPr>
          <a:lstStyle/>
          <a:p>
            <a:pPr>
              <a:lnSpc>
                <a:spcPct val="110000"/>
              </a:lnSpc>
            </a:pPr>
            <a:r>
              <a:rPr lang="zh-TW" altLang="zh-TW" sz="2900" dirty="0"/>
              <a:t>補稅處分係租稅構成要件事實實現的法律效果，漏稅處罰則係漏稅罰要件事實該當的法律效果，兩者雖均以租稅構成要件事實實現為前提，但漏稅罰要件尚包括故意或過失行為及因而造成漏稅的結果。故納稅義務人縱有應補徵稅額，尚須有故意或過失行為，並造成漏稅的結果，始能處以漏稅罰</a:t>
            </a:r>
            <a:r>
              <a:rPr lang="zh-TW" altLang="en-US" sz="2900" dirty="0"/>
              <a:t>。例如對於租稅規避行為，雖應依其經濟實質補稅及加徵滯納金、利息，但原則上不另課予逃漏稅捐之處罰。另補稅處分尚須考慮有關虧損扣除及獎勵投資抵減規定之適用，故納稅義務人漏報所得額時，於扣除虧損或投資抵減後，縱無須納稅，仍有處以行為罰或漏稅罰之可能。</a:t>
            </a:r>
            <a:endParaRPr lang="en-US" altLang="zh-TW" sz="2900" dirty="0"/>
          </a:p>
          <a:p>
            <a:pPr lvl="1">
              <a:lnSpc>
                <a:spcPct val="110000"/>
              </a:lnSpc>
            </a:pPr>
            <a:r>
              <a:rPr lang="zh-TW" altLang="en-US" sz="2600" dirty="0"/>
              <a:t>納稅者權利保護法第</a:t>
            </a:r>
            <a:r>
              <a:rPr lang="en-US" altLang="zh-TW" sz="2600" dirty="0"/>
              <a:t>7</a:t>
            </a:r>
            <a:r>
              <a:rPr lang="zh-TW" altLang="en-US" sz="2600" dirty="0"/>
              <a:t>條（實質課稅與租稅規避責任）規定參照。</a:t>
            </a:r>
            <a:endParaRPr lang="en-US" altLang="zh-TW" sz="2600" dirty="0"/>
          </a:p>
          <a:p>
            <a:pPr lvl="1">
              <a:lnSpc>
                <a:spcPct val="110000"/>
              </a:lnSpc>
            </a:pPr>
            <a:r>
              <a:rPr lang="zh-TW" altLang="en-US" sz="2600" dirty="0"/>
              <a:t>所得稅法第</a:t>
            </a:r>
            <a:r>
              <a:rPr lang="en-US" altLang="zh-TW" sz="2600" dirty="0"/>
              <a:t>110</a:t>
            </a:r>
            <a:r>
              <a:rPr lang="zh-TW" altLang="en-US" sz="2600" dirty="0"/>
              <a:t>條（漏稅處罰）第</a:t>
            </a:r>
            <a:r>
              <a:rPr lang="en-US" altLang="zh-TW" sz="2600" dirty="0"/>
              <a:t>3</a:t>
            </a:r>
            <a:r>
              <a:rPr lang="zh-TW" altLang="en-US" sz="2600" dirty="0"/>
              <a:t>項規定：「營利事業因受獎勵免稅或營業虧損，致加計短漏之所得額後仍無應納稅額者，應就短漏之所得額依當年度適用之營利事業所得稅稅率計算之金額，分別依前二項之規定倍數處罰。但最高不得超過</a:t>
            </a:r>
            <a:r>
              <a:rPr lang="en-US" altLang="zh-TW" sz="2600" dirty="0"/>
              <a:t>9</a:t>
            </a:r>
            <a:r>
              <a:rPr lang="zh-TW" altLang="en-US" sz="2600" dirty="0"/>
              <a:t>萬元，最低不得少於</a:t>
            </a:r>
            <a:r>
              <a:rPr lang="en-US" altLang="zh-TW" sz="2600" dirty="0"/>
              <a:t>4</a:t>
            </a:r>
            <a:r>
              <a:rPr lang="zh-TW" altLang="en-US" sz="2600" dirty="0"/>
              <a:t>千</a:t>
            </a:r>
            <a:r>
              <a:rPr lang="en-US" altLang="zh-TW" sz="2600" dirty="0"/>
              <a:t>5</a:t>
            </a:r>
            <a:r>
              <a:rPr lang="zh-TW" altLang="en-US" sz="2600" dirty="0"/>
              <a:t>百元。」參照。</a:t>
            </a:r>
            <a:r>
              <a:rPr lang="zh-TW" altLang="en-US" sz="2600" b="1" dirty="0"/>
              <a:t>如果因扣除虧損或投資抵減稅額，致加計短漏之所得額後，應補繳稅額減少，則應如何計算其漏稅額？</a:t>
            </a:r>
            <a:endParaRPr lang="en-US" altLang="zh-TW" sz="2600" b="1" dirty="0"/>
          </a:p>
          <a:p>
            <a:pPr lvl="1">
              <a:lnSpc>
                <a:spcPct val="110000"/>
              </a:lnSpc>
            </a:pPr>
            <a:r>
              <a:rPr lang="zh-TW" altLang="en-US" sz="2600" dirty="0"/>
              <a:t>營利事業所得稅查核準則第</a:t>
            </a:r>
            <a:r>
              <a:rPr lang="en-US" altLang="zh-TW" sz="2600" dirty="0"/>
              <a:t>112</a:t>
            </a:r>
            <a:r>
              <a:rPr lang="zh-TW" altLang="en-US" sz="2600" dirty="0"/>
              <a:t>條第</a:t>
            </a:r>
            <a:r>
              <a:rPr lang="en-US" altLang="zh-TW" sz="2600" dirty="0"/>
              <a:t>1</a:t>
            </a:r>
            <a:r>
              <a:rPr lang="zh-TW" altLang="en-US" sz="2600" dirty="0"/>
              <a:t>項規定：「依所得稅法第</a:t>
            </a:r>
            <a:r>
              <a:rPr lang="en-US" altLang="zh-TW" sz="2600" dirty="0"/>
              <a:t>110</a:t>
            </a:r>
            <a:r>
              <a:rPr lang="zh-TW" altLang="en-US" sz="2600" dirty="0"/>
              <a:t>條第</a:t>
            </a:r>
            <a:r>
              <a:rPr lang="en-US" altLang="zh-TW" sz="2600" dirty="0"/>
              <a:t>1</a:t>
            </a:r>
            <a:r>
              <a:rPr lang="zh-TW" altLang="en-US" sz="2600" dirty="0"/>
              <a:t>項規定應處罰鍰之申報案件，應先就申報部分核定所得額，並依下列公式計算漏稅額：申報部分核定所得額與漏報或短報所得額之合計數依當年度適用稅率計算之應納稅額－申報部分核定所得額依當年度適用稅率計算之應納稅額－漏報或短報所得額之扣繳稅款＝漏稅額」參照。</a:t>
            </a:r>
            <a:endParaRPr lang="en-US" altLang="zh-TW" sz="2600" dirty="0"/>
          </a:p>
          <a:p>
            <a:pPr lvl="1">
              <a:lnSpc>
                <a:spcPct val="110000"/>
              </a:lnSpc>
            </a:pPr>
            <a:r>
              <a:rPr lang="zh-TW" altLang="en-US" sz="2600" dirty="0"/>
              <a:t>最高行政法院</a:t>
            </a:r>
            <a:r>
              <a:rPr lang="en-US" altLang="zh-TW" sz="2600" dirty="0"/>
              <a:t>107</a:t>
            </a:r>
            <a:r>
              <a:rPr lang="zh-TW" altLang="en-US" sz="2600" dirty="0"/>
              <a:t>年度判字第</a:t>
            </a:r>
            <a:r>
              <a:rPr lang="en-US" altLang="zh-TW" sz="2600" dirty="0"/>
              <a:t>371</a:t>
            </a:r>
            <a:r>
              <a:rPr lang="zh-TW" altLang="en-US" sz="2600" dirty="0"/>
              <a:t>號判決參照。</a:t>
            </a:r>
            <a:endParaRPr lang="en-US" altLang="zh-TW" sz="2600" dirty="0"/>
          </a:p>
          <a:p>
            <a:pPr>
              <a:lnSpc>
                <a:spcPct val="110000"/>
              </a:lnSpc>
            </a:pPr>
            <a:endParaRPr lang="en-US" altLang="zh-TW" sz="8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115</a:t>
            </a:fld>
            <a:endParaRPr lang="zh-TW" altLang="en-US" dirty="0"/>
          </a:p>
        </p:txBody>
      </p:sp>
    </p:spTree>
    <p:extLst>
      <p:ext uri="{BB962C8B-B14F-4D97-AF65-F5344CB8AC3E}">
        <p14:creationId xmlns:p14="http://schemas.microsoft.com/office/powerpoint/2010/main" val="39229728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補稅與漏稅罰之分際</a:t>
            </a:r>
          </a:p>
        </p:txBody>
      </p:sp>
      <p:sp>
        <p:nvSpPr>
          <p:cNvPr id="3" name="內容版面配置區 2"/>
          <p:cNvSpPr>
            <a:spLocks noGrp="1"/>
          </p:cNvSpPr>
          <p:nvPr>
            <p:ph idx="1"/>
          </p:nvPr>
        </p:nvSpPr>
        <p:spPr/>
        <p:txBody>
          <a:bodyPr>
            <a:normAutofit fontScale="92500"/>
          </a:bodyPr>
          <a:lstStyle/>
          <a:p>
            <a:pPr>
              <a:lnSpc>
                <a:spcPct val="110000"/>
              </a:lnSpc>
            </a:pPr>
            <a:r>
              <a:rPr lang="zh-TW" altLang="en-US" dirty="0"/>
              <a:t>租稅債務與租稅處罰於本質上究竟有所不同，前者乃於課徵要件事實發生時，租稅債務即為成立，故協力義務與租稅債務有密切的關連，課稅處分僅係加以確認及命為給付而已，然租稅處罰要件事實縱使發生，並不當然成立行為人受罰義務，須俟作成裁罰處分，始有依處分內容繳納罰鍰或為其他行為之義務，裁罰相對人並無先驗的協力義務。</a:t>
            </a:r>
            <a:endParaRPr lang="en-US" altLang="zh-TW" dirty="0"/>
          </a:p>
          <a:p>
            <a:pPr>
              <a:lnSpc>
                <a:spcPct val="110000"/>
              </a:lnSpc>
            </a:pPr>
            <a:r>
              <a:rPr lang="zh-TW" altLang="zh-TW" dirty="0"/>
              <a:t>納稅義務人於補稅處分作成的行政程序有協力義務；於補稅處分撤銷的訴訟程序，就減少或免除稅捐之事項有客觀舉證責任。稽徵機關於作成補稅處分的行政程序，應依職權調查證據，如納稅義務人違反協力義務，可以推計課稅；於補稅處分撤銷的訴訟程序，就租稅構成要件事實，除法律明文推定或擬制課稅事實外，應負擔客觀舉證責任，且如前所述，其證明程度原則上至少應達到高度的蓋然性，如納稅義務人違反協力義務，得降低其證明程度。但納稅義務人對於漏稅處罰的作成無協力義務，於漏稅處罰的撤銷訴訟</a:t>
            </a:r>
            <a:r>
              <a:rPr lang="zh-TW" altLang="en-US" dirty="0"/>
              <a:t>，</a:t>
            </a:r>
            <a:r>
              <a:rPr lang="zh-TW" altLang="zh-TW" dirty="0"/>
              <a:t>除行政罰法第</a:t>
            </a:r>
            <a:r>
              <a:rPr lang="en-US" altLang="zh-TW" dirty="0"/>
              <a:t>7</a:t>
            </a:r>
            <a:r>
              <a:rPr lang="zh-TW" altLang="zh-TW" dirty="0"/>
              <a:t>條第</a:t>
            </a:r>
            <a:r>
              <a:rPr lang="en-US" altLang="zh-TW" dirty="0"/>
              <a:t>2</a:t>
            </a:r>
            <a:r>
              <a:rPr lang="zh-TW" altLang="zh-TW" dirty="0"/>
              <a:t>項</a:t>
            </a:r>
            <a:r>
              <a:rPr lang="zh-TW" altLang="en-US" dirty="0"/>
              <a:t>所</a:t>
            </a:r>
            <a:r>
              <a:rPr lang="zh-TW" altLang="zh-TW" dirty="0"/>
              <a:t>規定</a:t>
            </a:r>
            <a:r>
              <a:rPr lang="zh-TW" altLang="en-US" dirty="0"/>
              <a:t>「</a:t>
            </a:r>
            <a:r>
              <a:rPr lang="zh-TW" altLang="zh-TW" dirty="0"/>
              <a:t>推定為該等組織之故意、過失</a:t>
            </a:r>
            <a:r>
              <a:rPr lang="zh-TW" altLang="en-US" dirty="0"/>
              <a:t>」</a:t>
            </a:r>
            <a:r>
              <a:rPr lang="zh-TW" altLang="zh-TW" dirty="0"/>
              <a:t>外，無任何客觀舉證責任</a:t>
            </a:r>
            <a:r>
              <a:rPr lang="zh-TW" altLang="en-US"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116</a:t>
            </a:fld>
            <a:endParaRPr lang="zh-TW" altLang="en-US" dirty="0"/>
          </a:p>
        </p:txBody>
      </p:sp>
    </p:spTree>
    <p:extLst>
      <p:ext uri="{BB962C8B-B14F-4D97-AF65-F5344CB8AC3E}">
        <p14:creationId xmlns:p14="http://schemas.microsoft.com/office/powerpoint/2010/main" val="23488201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982328-9C03-4491-9E3D-8B1EB47EA4E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9685F031-DEC2-4E16-B45E-DBE53A55A4AC}"/>
              </a:ext>
            </a:extLst>
          </p:cNvPr>
          <p:cNvSpPr>
            <a:spLocks noGrp="1"/>
          </p:cNvSpPr>
          <p:nvPr>
            <p:ph idx="1"/>
          </p:nvPr>
        </p:nvSpPr>
        <p:spPr/>
        <p:txBody>
          <a:bodyPr/>
          <a:lstStyle/>
          <a:p>
            <a:r>
              <a:rPr lang="zh-TW" altLang="en-US" dirty="0"/>
              <a:t>依據證據偏在的原理，於我國除行政程序法、訴訟法上規定的當事人協力義務外，透過稅法上所定一般與特有的協力義務，課予納稅義務人履行保持與提供課稅資訊的協力義務，以便稽徵機關有效率地進行事後覆核，實係貫徹公平及合法課稅所必要。惟關於租稅裁罰處分，係國家行使處罰高權的結果，與課稅平等或稽徵便利無關，而與刑事罰類似，於租稅裁罰程序以及裁罰爭訟程序，納稅義務人並無自證有無違規事實之責任，自無協力義務可言，則有關違反協力義務的效果，僅應適用於稅捐稽徵程序及稅捐爭訟程序，而不應適用於租稅裁罰程序以及裁罰爭訟程序。</a:t>
            </a:r>
          </a:p>
          <a:p>
            <a:endParaRPr lang="zh-TW" altLang="en-US" dirty="0"/>
          </a:p>
        </p:txBody>
      </p:sp>
      <p:sp>
        <p:nvSpPr>
          <p:cNvPr id="4" name="投影片編號版面配置區 3">
            <a:extLst>
              <a:ext uri="{FF2B5EF4-FFF2-40B4-BE49-F238E27FC236}">
                <a16:creationId xmlns:a16="http://schemas.microsoft.com/office/drawing/2014/main" id="{716164DA-AB96-4EAE-8097-3E34C9B4F592}"/>
              </a:ext>
            </a:extLst>
          </p:cNvPr>
          <p:cNvSpPr>
            <a:spLocks noGrp="1"/>
          </p:cNvSpPr>
          <p:nvPr>
            <p:ph type="sldNum" sz="quarter" idx="12"/>
          </p:nvPr>
        </p:nvSpPr>
        <p:spPr/>
        <p:txBody>
          <a:bodyPr/>
          <a:lstStyle/>
          <a:p>
            <a:fld id="{5EC6E32A-7459-448E-9A7A-1D3E04D07DA7}" type="slidenum">
              <a:rPr lang="zh-TW" altLang="en-US" smtClean="0"/>
              <a:pPr/>
              <a:t>117</a:t>
            </a:fld>
            <a:endParaRPr lang="zh-TW" altLang="en-US" dirty="0"/>
          </a:p>
        </p:txBody>
      </p:sp>
    </p:spTree>
    <p:extLst>
      <p:ext uri="{BB962C8B-B14F-4D97-AF65-F5344CB8AC3E}">
        <p14:creationId xmlns:p14="http://schemas.microsoft.com/office/powerpoint/2010/main" val="40086929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補稅與漏稅罰之分際</a:t>
            </a:r>
          </a:p>
        </p:txBody>
      </p:sp>
      <p:sp>
        <p:nvSpPr>
          <p:cNvPr id="3" name="內容版面配置區 2"/>
          <p:cNvSpPr>
            <a:spLocks noGrp="1"/>
          </p:cNvSpPr>
          <p:nvPr>
            <p:ph idx="1"/>
          </p:nvPr>
        </p:nvSpPr>
        <p:spPr/>
        <p:txBody>
          <a:bodyPr/>
          <a:lstStyle/>
          <a:p>
            <a:pPr>
              <a:lnSpc>
                <a:spcPct val="100000"/>
              </a:lnSpc>
            </a:pPr>
            <a:r>
              <a:rPr lang="zh-TW" altLang="zh-TW" b="1" dirty="0"/>
              <a:t>雖然有些課稅原因事實由法律明文推定或擬制，但所推定或擬制者為課稅原因事實，並非漏稅結果，故法律推定或擬制課稅原因事實者，只能補稅，不能據以處罰</a:t>
            </a:r>
            <a:r>
              <a:rPr lang="zh-TW" altLang="en-US" b="1" dirty="0"/>
              <a:t>。</a:t>
            </a:r>
            <a:endParaRPr lang="en-US" altLang="zh-TW" b="1" dirty="0"/>
          </a:p>
          <a:p>
            <a:pPr>
              <a:lnSpc>
                <a:spcPct val="100000"/>
              </a:lnSpc>
            </a:pPr>
            <a:endParaRPr lang="en-US" altLang="zh-TW" sz="1000" b="1" dirty="0"/>
          </a:p>
          <a:p>
            <a:pPr>
              <a:lnSpc>
                <a:spcPct val="100000"/>
              </a:lnSpc>
            </a:pPr>
            <a:r>
              <a:rPr lang="zh-TW" altLang="zh-TW" b="1" dirty="0"/>
              <a:t>稽徵機關對於漏稅罰要件事實，無論積極事實或消極事實，負擔完全的客觀舉證責任，且其證明程度應一律達到真實確信的蓋然性。</a:t>
            </a:r>
            <a:endParaRPr lang="en-US" altLang="zh-TW" b="1" dirty="0"/>
          </a:p>
          <a:p>
            <a:pPr>
              <a:lnSpc>
                <a:spcPct val="100000"/>
              </a:lnSpc>
            </a:pPr>
            <a:endParaRPr lang="en-US" altLang="zh-TW" sz="1000" b="1" dirty="0"/>
          </a:p>
          <a:p>
            <a:pPr>
              <a:lnSpc>
                <a:spcPct val="100000"/>
              </a:lnSpc>
            </a:pPr>
            <a:r>
              <a:rPr lang="zh-TW" altLang="zh-TW" dirty="0"/>
              <a:t>補稅與漏稅處罰的要件寬嚴有別，構成補稅要件並不當然符合漏稅處罰要件；補稅與漏稅處罰的舉證責任分配稍有差別，且證明度要求高低不同，故法院依職權調查證據的結果，縱使可以認定有應補之稅額，亦未必足以認定有逃漏稅之事實。</a:t>
            </a: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118</a:t>
            </a:fld>
            <a:endParaRPr lang="zh-TW" altLang="en-US" dirty="0"/>
          </a:p>
        </p:txBody>
      </p:sp>
    </p:spTree>
    <p:extLst>
      <p:ext uri="{BB962C8B-B14F-4D97-AF65-F5344CB8AC3E}">
        <p14:creationId xmlns:p14="http://schemas.microsoft.com/office/powerpoint/2010/main" val="42726617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補稅處分對於漏稅罰撤銷訴訟之審理是否有拘束效力</a:t>
            </a:r>
            <a:r>
              <a:rPr lang="zh-TW" altLang="en-US" dirty="0"/>
              <a:t>？</a:t>
            </a:r>
          </a:p>
        </p:txBody>
      </p:sp>
      <p:sp>
        <p:nvSpPr>
          <p:cNvPr id="3" name="內容版面配置區 2"/>
          <p:cNvSpPr>
            <a:spLocks noGrp="1"/>
          </p:cNvSpPr>
          <p:nvPr>
            <p:ph idx="1"/>
          </p:nvPr>
        </p:nvSpPr>
        <p:spPr/>
        <p:txBody>
          <a:bodyPr/>
          <a:lstStyle/>
          <a:p>
            <a:endParaRPr lang="en-US" altLang="zh-TW" sz="800" dirty="0"/>
          </a:p>
          <a:p>
            <a:pPr>
              <a:lnSpc>
                <a:spcPct val="100000"/>
              </a:lnSpc>
            </a:pPr>
            <a:r>
              <a:rPr lang="zh-TW" altLang="zh-TW" dirty="0"/>
              <a:t>行政處分對原處分機關以外的其他國家機關（包括法院）產生的拘束效力，有所謂構成要件效力及確認效力</a:t>
            </a:r>
            <a:r>
              <a:rPr lang="zh-TW" altLang="en-US" dirty="0"/>
              <a:t>。</a:t>
            </a:r>
            <a:endParaRPr lang="en-US" altLang="zh-TW" dirty="0"/>
          </a:p>
          <a:p>
            <a:pPr>
              <a:lnSpc>
                <a:spcPct val="100000"/>
              </a:lnSpc>
            </a:pPr>
            <a:endParaRPr lang="en-US" altLang="zh-TW" sz="1000" dirty="0"/>
          </a:p>
          <a:p>
            <a:pPr lvl="1">
              <a:lnSpc>
                <a:spcPct val="100000"/>
              </a:lnSpc>
            </a:pPr>
            <a:r>
              <a:rPr lang="zh-TW" altLang="zh-TW" sz="2400" dirty="0"/>
              <a:t>構成要件效力是指行政處分的「規制內容」（堪稱為行政處分的主文部分）對其他國家隊機關的拘束</a:t>
            </a:r>
            <a:r>
              <a:rPr lang="zh-TW" altLang="en-US" sz="2400" dirty="0"/>
              <a:t>。</a:t>
            </a:r>
            <a:endParaRPr lang="en-US" altLang="zh-TW" sz="2400" dirty="0"/>
          </a:p>
          <a:p>
            <a:pPr lvl="1">
              <a:lnSpc>
                <a:spcPct val="100000"/>
              </a:lnSpc>
            </a:pPr>
            <a:endParaRPr lang="en-US" altLang="zh-TW" sz="1000" dirty="0"/>
          </a:p>
          <a:p>
            <a:pPr lvl="1">
              <a:lnSpc>
                <a:spcPct val="100000"/>
              </a:lnSpc>
            </a:pPr>
            <a:r>
              <a:rPr lang="zh-TW" altLang="zh-TW" sz="2400" dirty="0"/>
              <a:t>確認效力是指作為行政處分規制內容之基礎的「事實與法律認定」（堪稱為行政處分的理由部分）對其他國家機關的拘束</a:t>
            </a:r>
            <a:r>
              <a:rPr lang="zh-TW" altLang="en-US" sz="2400"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119</a:t>
            </a:fld>
            <a:endParaRPr lang="zh-TW" altLang="en-US" dirty="0"/>
          </a:p>
        </p:txBody>
      </p:sp>
    </p:spTree>
    <p:extLst>
      <p:ext uri="{BB962C8B-B14F-4D97-AF65-F5344CB8AC3E}">
        <p14:creationId xmlns:p14="http://schemas.microsoft.com/office/powerpoint/2010/main" val="143613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25235" y="2151679"/>
            <a:ext cx="3420000" cy="360000"/>
          </a:xfrm>
        </p:spPr>
        <p:txBody>
          <a:bodyPr>
            <a:normAutofit/>
          </a:bodyPr>
          <a:lstStyle/>
          <a:p>
            <a:r>
              <a:rPr lang="en-US" altLang="zh-TW" sz="1800" dirty="0"/>
              <a:t>91</a:t>
            </a:r>
            <a:r>
              <a:rPr lang="zh-TW" altLang="en-US" sz="1800" dirty="0"/>
              <a:t>至</a:t>
            </a:r>
            <a:r>
              <a:rPr lang="en-US" altLang="zh-TW" sz="1800" dirty="0"/>
              <a:t>100</a:t>
            </a:r>
            <a:r>
              <a:rPr lang="zh-TW" altLang="en-US" sz="1800" dirty="0"/>
              <a:t>年</a:t>
            </a:r>
            <a:endParaRPr lang="en-US" altLang="zh-TW" sz="1800" dirty="0"/>
          </a:p>
        </p:txBody>
      </p:sp>
      <p:graphicFrame>
        <p:nvGraphicFramePr>
          <p:cNvPr id="8" name="內容版面配置區 7"/>
          <p:cNvGraphicFramePr>
            <a:graphicFrameLocks noGrp="1"/>
          </p:cNvGraphicFramePr>
          <p:nvPr>
            <p:ph sz="half" idx="2"/>
            <p:extLst>
              <p:ext uri="{D42A27DB-BD31-4B8C-83A1-F6EECF244321}">
                <p14:modId xmlns:p14="http://schemas.microsoft.com/office/powerpoint/2010/main" val="2626538108"/>
              </p:ext>
            </p:extLst>
          </p:nvPr>
        </p:nvGraphicFramePr>
        <p:xfrm>
          <a:off x="815235" y="2754212"/>
          <a:ext cx="3240000" cy="329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版面配置區 4"/>
          <p:cNvSpPr>
            <a:spLocks noGrp="1"/>
          </p:cNvSpPr>
          <p:nvPr>
            <p:ph type="body" sz="quarter" idx="3"/>
          </p:nvPr>
        </p:nvSpPr>
        <p:spPr>
          <a:xfrm>
            <a:off x="5826960" y="2151679"/>
            <a:ext cx="3420000" cy="360000"/>
          </a:xfrm>
        </p:spPr>
        <p:txBody>
          <a:bodyPr>
            <a:normAutofit/>
          </a:bodyPr>
          <a:lstStyle/>
          <a:p>
            <a:r>
              <a:rPr lang="en-US" altLang="zh-TW" sz="1800" dirty="0"/>
              <a:t>101</a:t>
            </a:r>
            <a:r>
              <a:rPr lang="zh-TW" altLang="zh-TW" sz="1800" dirty="0"/>
              <a:t>年</a:t>
            </a:r>
            <a:r>
              <a:rPr lang="en-US" altLang="zh-TW" sz="1800" dirty="0"/>
              <a:t>9</a:t>
            </a:r>
            <a:r>
              <a:rPr lang="zh-TW" altLang="zh-TW" sz="1800" dirty="0"/>
              <a:t>月</a:t>
            </a:r>
            <a:r>
              <a:rPr lang="en-US" altLang="zh-TW" sz="1800" dirty="0"/>
              <a:t>6</a:t>
            </a:r>
            <a:r>
              <a:rPr lang="zh-TW" altLang="zh-TW" sz="1800" dirty="0"/>
              <a:t>日起</a:t>
            </a:r>
            <a:r>
              <a:rPr lang="zh-TW" altLang="en-US" sz="1800" dirty="0"/>
              <a:t>至</a:t>
            </a:r>
            <a:r>
              <a:rPr lang="en-US" altLang="zh-TW" sz="1800" dirty="0"/>
              <a:t>108</a:t>
            </a:r>
            <a:r>
              <a:rPr lang="zh-TW" altLang="en-US" sz="1800" dirty="0"/>
              <a:t>年</a:t>
            </a:r>
            <a:endParaRPr lang="en-US" altLang="zh-TW" sz="1800" dirty="0"/>
          </a:p>
        </p:txBody>
      </p:sp>
      <p:graphicFrame>
        <p:nvGraphicFramePr>
          <p:cNvPr id="10" name="內容版面配置區 9"/>
          <p:cNvGraphicFramePr>
            <a:graphicFrameLocks noGrp="1"/>
          </p:cNvGraphicFramePr>
          <p:nvPr>
            <p:ph sz="quarter" idx="4"/>
            <p:extLst>
              <p:ext uri="{D42A27DB-BD31-4B8C-83A1-F6EECF244321}">
                <p14:modId xmlns:p14="http://schemas.microsoft.com/office/powerpoint/2010/main" val="1660242884"/>
              </p:ext>
            </p:extLst>
          </p:nvPr>
        </p:nvGraphicFramePr>
        <p:xfrm>
          <a:off x="4975123" y="2754211"/>
          <a:ext cx="3240000" cy="32924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內容版面配置區 9"/>
          <p:cNvGraphicFramePr>
            <a:graphicFrameLocks/>
          </p:cNvGraphicFramePr>
          <p:nvPr>
            <p:extLst>
              <p:ext uri="{D42A27DB-BD31-4B8C-83A1-F6EECF244321}">
                <p14:modId xmlns:p14="http://schemas.microsoft.com/office/powerpoint/2010/main" val="1605995464"/>
              </p:ext>
            </p:extLst>
          </p:nvPr>
        </p:nvGraphicFramePr>
        <p:xfrm>
          <a:off x="7832736" y="2754211"/>
          <a:ext cx="3240000" cy="32924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7" name="直線單箭頭接點 16"/>
          <p:cNvCxnSpPr/>
          <p:nvPr/>
        </p:nvCxnSpPr>
        <p:spPr>
          <a:xfrm flipH="1">
            <a:off x="11173876" y="1645803"/>
            <a:ext cx="423390" cy="0"/>
          </a:xfrm>
          <a:prstGeom prst="straightConnector1">
            <a:avLst/>
          </a:prstGeom>
          <a:ln w="31750">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7721754" y="1320528"/>
            <a:ext cx="346196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1200" b="1" u="sng" dirty="0"/>
              <a:t>高等行政法院受理第一審訴訟及簡易上訴事件</a:t>
            </a:r>
            <a:endParaRPr lang="en-US" altLang="zh-TW" sz="1200" b="1" u="sng" dirty="0"/>
          </a:p>
          <a:p>
            <a:endParaRPr lang="en-US" altLang="zh-TW" sz="800" dirty="0"/>
          </a:p>
          <a:p>
            <a:pPr marL="285750" indent="-285750">
              <a:buFont typeface="Arial" panose="020B0604020202020204" pitchFamily="34" charset="0"/>
              <a:buChar char="•"/>
            </a:pPr>
            <a:r>
              <a:rPr lang="zh-TW" altLang="zh-TW" sz="1200" dirty="0"/>
              <a:t>不含關務的比例大約在</a:t>
            </a:r>
            <a:r>
              <a:rPr lang="en-US" altLang="zh-TW" sz="1200" dirty="0"/>
              <a:t>11.6%</a:t>
            </a:r>
            <a:r>
              <a:rPr lang="zh-TW" altLang="zh-TW" sz="1200" dirty="0"/>
              <a:t>至</a:t>
            </a:r>
            <a:r>
              <a:rPr lang="en-US" altLang="zh-TW" sz="1200" dirty="0"/>
              <a:t>27.67%</a:t>
            </a:r>
            <a:r>
              <a:rPr lang="zh-TW" altLang="zh-TW" sz="1200" dirty="0"/>
              <a:t>間</a:t>
            </a:r>
            <a:endParaRPr lang="en-US" altLang="zh-TW" sz="1200" dirty="0"/>
          </a:p>
          <a:p>
            <a:pPr marL="285750" indent="-285750">
              <a:buFont typeface="Arial" panose="020B0604020202020204" pitchFamily="34" charset="0"/>
              <a:buChar char="•"/>
            </a:pPr>
            <a:r>
              <a:rPr lang="zh-TW" altLang="zh-TW" sz="1200" dirty="0"/>
              <a:t>含關務的比例大約在</a:t>
            </a:r>
            <a:r>
              <a:rPr lang="en-US" altLang="zh-TW" sz="1200" dirty="0"/>
              <a:t>12.88%</a:t>
            </a:r>
            <a:r>
              <a:rPr lang="zh-TW" altLang="zh-TW" sz="1200" dirty="0"/>
              <a:t>至</a:t>
            </a:r>
            <a:r>
              <a:rPr lang="en-US" altLang="zh-TW" sz="1200" dirty="0"/>
              <a:t>29.74%</a:t>
            </a:r>
            <a:r>
              <a:rPr lang="zh-TW" altLang="zh-TW" sz="1200" dirty="0"/>
              <a:t>間</a:t>
            </a:r>
            <a:endParaRPr lang="zh-TW" altLang="en-US" sz="1200" dirty="0"/>
          </a:p>
        </p:txBody>
      </p:sp>
      <p:cxnSp>
        <p:nvCxnSpPr>
          <p:cNvPr id="48" name="直線接點 47"/>
          <p:cNvCxnSpPr/>
          <p:nvPr/>
        </p:nvCxnSpPr>
        <p:spPr>
          <a:xfrm>
            <a:off x="11601207" y="2581044"/>
            <a:ext cx="4962" cy="26404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8000882" y="2581044"/>
            <a:ext cx="36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8000882" y="2581049"/>
            <a:ext cx="0" cy="17316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flipH="1" flipV="1">
            <a:off x="11072737" y="5214369"/>
            <a:ext cx="533431" cy="713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H="1">
            <a:off x="11590096" y="1630842"/>
            <a:ext cx="7091" cy="950202"/>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4408122" y="2151679"/>
            <a:ext cx="0" cy="4131919"/>
          </a:xfrm>
          <a:prstGeom prst="line">
            <a:avLst/>
          </a:prstGeom>
        </p:spPr>
        <p:style>
          <a:lnRef idx="1">
            <a:schemeClr val="accent1"/>
          </a:lnRef>
          <a:fillRef idx="0">
            <a:schemeClr val="accent1"/>
          </a:fillRef>
          <a:effectRef idx="0">
            <a:schemeClr val="accent1"/>
          </a:effectRef>
          <a:fontRef idx="minor">
            <a:schemeClr val="tx1"/>
          </a:fontRef>
        </p:style>
      </p:cxnSp>
      <p:sp>
        <p:nvSpPr>
          <p:cNvPr id="7" name="投影片編號版面配置區 6"/>
          <p:cNvSpPr>
            <a:spLocks noGrp="1"/>
          </p:cNvSpPr>
          <p:nvPr>
            <p:ph type="sldNum" sz="quarter" idx="12"/>
          </p:nvPr>
        </p:nvSpPr>
        <p:spPr/>
        <p:txBody>
          <a:bodyPr/>
          <a:lstStyle/>
          <a:p>
            <a:fld id="{5EC6E32A-7459-448E-9A7A-1D3E04D07DA7}" type="slidenum">
              <a:rPr lang="zh-TW" altLang="en-US" smtClean="0"/>
              <a:pPr/>
              <a:t>12</a:t>
            </a:fld>
            <a:endParaRPr lang="zh-TW" altLang="en-US" dirty="0"/>
          </a:p>
        </p:txBody>
      </p:sp>
      <p:sp>
        <p:nvSpPr>
          <p:cNvPr id="33" name="標題 1"/>
          <p:cNvSpPr>
            <a:spLocks noGrp="1"/>
          </p:cNvSpPr>
          <p:nvPr>
            <p:ph type="title"/>
          </p:nvPr>
        </p:nvSpPr>
        <p:spPr>
          <a:xfrm>
            <a:off x="318272" y="540005"/>
            <a:ext cx="11017377" cy="873804"/>
          </a:xfrm>
        </p:spPr>
        <p:txBody>
          <a:bodyPr>
            <a:normAutofit/>
          </a:bodyPr>
          <a:lstStyle/>
          <a:p>
            <a:r>
              <a:rPr lang="zh-TW" altLang="en-US" sz="3200" dirty="0"/>
              <a:t>稅務與關務</a:t>
            </a:r>
            <a:r>
              <a:rPr lang="zh-TW" altLang="zh-TW" sz="3200" dirty="0"/>
              <a:t>終結數量與各類結案總數之比</a:t>
            </a:r>
            <a:r>
              <a:rPr lang="zh-TW" altLang="en-US" sz="3200" dirty="0"/>
              <a:t>例</a:t>
            </a:r>
            <a:endParaRPr lang="en-US" altLang="zh-TW" sz="3200" dirty="0"/>
          </a:p>
        </p:txBody>
      </p:sp>
      <p:sp>
        <p:nvSpPr>
          <p:cNvPr id="4" name="文字方塊 3"/>
          <p:cNvSpPr txBox="1"/>
          <p:nvPr/>
        </p:nvSpPr>
        <p:spPr>
          <a:xfrm>
            <a:off x="4698924" y="6039408"/>
            <a:ext cx="2787943" cy="523220"/>
          </a:xfrm>
          <a:prstGeom prst="rect">
            <a:avLst/>
          </a:prstGeom>
          <a:noFill/>
        </p:spPr>
        <p:txBody>
          <a:bodyPr wrap="none" rtlCol="0">
            <a:spAutoFit/>
          </a:bodyPr>
          <a:lstStyle/>
          <a:p>
            <a:r>
              <a:rPr lang="en-US" altLang="zh-TW" sz="1400" dirty="0">
                <a:latin typeface="+mn-ea"/>
              </a:rPr>
              <a:t>※101</a:t>
            </a:r>
            <a:r>
              <a:rPr lang="zh-TW" altLang="en-US" sz="1400" dirty="0">
                <a:latin typeface="+mn-ea"/>
              </a:rPr>
              <a:t>年</a:t>
            </a:r>
            <a:r>
              <a:rPr lang="en-US" altLang="zh-TW" sz="1400" dirty="0">
                <a:latin typeface="+mn-ea"/>
              </a:rPr>
              <a:t>9</a:t>
            </a:r>
            <a:r>
              <a:rPr lang="zh-TW" altLang="en-US" sz="1400" dirty="0">
                <a:latin typeface="+mn-ea"/>
              </a:rPr>
              <a:t>月</a:t>
            </a:r>
            <a:r>
              <a:rPr lang="en-US" altLang="zh-TW" sz="1400" dirty="0">
                <a:latin typeface="+mn-ea"/>
              </a:rPr>
              <a:t>6</a:t>
            </a:r>
            <a:r>
              <a:rPr lang="zh-TW" altLang="en-US" sz="1400" dirty="0">
                <a:latin typeface="+mn-ea"/>
              </a:rPr>
              <a:t>日地方法院成立行政</a:t>
            </a:r>
            <a:endParaRPr lang="en-US" altLang="zh-TW" sz="1400" dirty="0">
              <a:latin typeface="+mn-ea"/>
            </a:endParaRPr>
          </a:p>
          <a:p>
            <a:r>
              <a:rPr lang="zh-TW" altLang="en-US" sz="1400" dirty="0">
                <a:latin typeface="+mn-ea"/>
              </a:rPr>
              <a:t>  訴訟庭受理簡易訴訟事件。</a:t>
            </a:r>
          </a:p>
        </p:txBody>
      </p:sp>
      <p:sp>
        <p:nvSpPr>
          <p:cNvPr id="51" name="Rectangle 8"/>
          <p:cNvSpPr/>
          <p:nvPr/>
        </p:nvSpPr>
        <p:spPr>
          <a:xfrm>
            <a:off x="-6205" y="6498000"/>
            <a:ext cx="12384472" cy="720000"/>
          </a:xfrm>
          <a:prstGeom prst="rect">
            <a:avLst/>
          </a:prstGeom>
          <a:blipFill dpi="0" rotWithShape="1">
            <a:blip r:embed="rId18" cstate="print">
              <a:alphaModFix amt="85000"/>
              <a:lum bright="70000" contrast="-70000"/>
              <a:extLst>
                <a:ext uri="{BEBA8EAE-BF5A-486C-A8C5-ECC9F3942E4B}">
                  <a14:imgProps xmlns:a14="http://schemas.microsoft.com/office/drawing/2010/main">
                    <a14:imgLayer r:embed="rId19">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7" name="Group 9"/>
          <p:cNvGrpSpPr/>
          <p:nvPr/>
        </p:nvGrpSpPr>
        <p:grpSpPr>
          <a:xfrm>
            <a:off x="11337223" y="6174368"/>
            <a:ext cx="587052" cy="586970"/>
            <a:chOff x="9685338" y="4460675"/>
            <a:chExt cx="1080904" cy="1080902"/>
          </a:xfrm>
        </p:grpSpPr>
        <p:sp>
          <p:nvSpPr>
            <p:cNvPr id="28" name="Oval 10"/>
            <p:cNvSpPr/>
            <p:nvPr/>
          </p:nvSpPr>
          <p:spPr>
            <a:xfrm>
              <a:off x="9685338" y="4460675"/>
              <a:ext cx="1080904" cy="1080902"/>
            </a:xfrm>
            <a:prstGeom prst="ellipse">
              <a:avLst/>
            </a:prstGeom>
            <a:blipFill dpi="0" rotWithShape="1">
              <a:blip r:embed="rId20" cstate="print">
                <a:duotone>
                  <a:schemeClr val="accent1">
                    <a:shade val="45000"/>
                    <a:satMod val="135000"/>
                  </a:schemeClr>
                  <a:prstClr val="white"/>
                </a:duotone>
                <a:extLst>
                  <a:ext uri="{BEBA8EAE-BF5A-486C-A8C5-ECC9F3942E4B}">
                    <a14:imgProps xmlns:a14="http://schemas.microsoft.com/office/drawing/2010/main">
                      <a14:imgLayer r:embed="rId21">
                        <a14:imgEffect>
                          <a14:saturation sat="95000"/>
                        </a14:imgEffect>
                      </a14:imgLayer>
                    </a14:imgProps>
                  </a:ext>
                </a:extLst>
              </a:blip>
              <a:srcRect/>
              <a:tile tx="0" ty="0" sx="85000" sy="85000" flip="none" algn="tl"/>
            </a:blipFill>
            <a:ln w="25400" cap="flat" cmpd="sng" algn="ctr">
              <a:noFill/>
              <a:prstDash val="solid"/>
            </a:ln>
            <a:effectLst/>
          </p:spPr>
        </p:sp>
        <p:sp>
          <p:nvSpPr>
            <p:cNvPr id="29"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0" name="Slide Number Placeholder 5"/>
          <p:cNvSpPr txBox="1">
            <a:spLocks/>
          </p:cNvSpPr>
          <p:nvPr/>
        </p:nvSpPr>
        <p:spPr>
          <a:xfrm>
            <a:off x="11310709" y="6285290"/>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C6E32A-7459-448E-9A7A-1D3E04D07DA7}" type="slidenum">
              <a:rPr lang="zh-TW" altLang="en-US" smtClean="0"/>
              <a:pPr/>
              <a:t>12</a:t>
            </a:fld>
            <a:endParaRPr lang="zh-TW" altLang="en-US" dirty="0"/>
          </a:p>
        </p:txBody>
      </p:sp>
      <p:sp>
        <p:nvSpPr>
          <p:cNvPr id="23" name="文字方塊 22"/>
          <p:cNvSpPr txBox="1"/>
          <p:nvPr/>
        </p:nvSpPr>
        <p:spPr>
          <a:xfrm>
            <a:off x="-79358" y="6455346"/>
            <a:ext cx="5206875" cy="461665"/>
          </a:xfrm>
          <a:prstGeom prst="rect">
            <a:avLst/>
          </a:prstGeom>
          <a:noFill/>
        </p:spPr>
        <p:txBody>
          <a:bodyPr wrap="none" rtlCol="0">
            <a:spAutoFit/>
          </a:bodyPr>
          <a:lstStyle/>
          <a:p>
            <a:pPr marL="0" indent="0">
              <a:buFont typeface="+mj-ea"/>
              <a:buNone/>
            </a:pPr>
            <a:r>
              <a:rPr lang="zh-TW" altLang="en-US" sz="2400" dirty="0"/>
              <a:t> </a:t>
            </a:r>
            <a:r>
              <a:rPr lang="zh-TW" altLang="en-US" sz="2400" dirty="0">
                <a:solidFill>
                  <a:schemeClr val="bg1">
                    <a:lumMod val="50000"/>
                  </a:schemeClr>
                </a:solidFill>
              </a:rPr>
              <a:t>一、前言</a:t>
            </a:r>
            <a:r>
              <a:rPr lang="en-US" altLang="zh-TW" sz="2400" dirty="0">
                <a:solidFill>
                  <a:schemeClr val="bg1">
                    <a:lumMod val="50000"/>
                  </a:schemeClr>
                </a:solidFill>
              </a:rPr>
              <a:t>——</a:t>
            </a:r>
            <a:r>
              <a:rPr lang="zh-TW" altLang="en-US" sz="2400" dirty="0">
                <a:solidFill>
                  <a:schemeClr val="bg1">
                    <a:lumMod val="50000"/>
                  </a:schemeClr>
                </a:solidFill>
                <a:latin typeface="標楷體" panose="03000509000000000000" pitchFamily="65" charset="-120"/>
              </a:rPr>
              <a:t>稅務訴訟之本質與特徵</a:t>
            </a:r>
            <a:endParaRPr lang="en-US" altLang="zh-TW" sz="2400" dirty="0">
              <a:solidFill>
                <a:schemeClr val="bg1">
                  <a:lumMod val="50000"/>
                </a:schemeClr>
              </a:solidFill>
              <a:latin typeface="標楷體" panose="03000509000000000000" pitchFamily="65" charset="-120"/>
            </a:endParaRPr>
          </a:p>
        </p:txBody>
      </p:sp>
    </p:spTree>
    <p:extLst>
      <p:ext uri="{BB962C8B-B14F-4D97-AF65-F5344CB8AC3E}">
        <p14:creationId xmlns:p14="http://schemas.microsoft.com/office/powerpoint/2010/main" val="16995912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補稅處分對於漏稅罰撤銷訴訟之審理是否有拘束效力</a:t>
            </a:r>
            <a:r>
              <a:rPr lang="zh-TW" altLang="en-US" dirty="0"/>
              <a:t>？</a:t>
            </a:r>
          </a:p>
        </p:txBody>
      </p:sp>
      <p:sp>
        <p:nvSpPr>
          <p:cNvPr id="3" name="內容版面配置區 2"/>
          <p:cNvSpPr>
            <a:spLocks noGrp="1"/>
          </p:cNvSpPr>
          <p:nvPr>
            <p:ph idx="1"/>
          </p:nvPr>
        </p:nvSpPr>
        <p:spPr/>
        <p:txBody>
          <a:bodyPr>
            <a:noAutofit/>
          </a:bodyPr>
          <a:lstStyle/>
          <a:p>
            <a:endParaRPr lang="en-US" altLang="zh-TW" sz="800" dirty="0"/>
          </a:p>
          <a:p>
            <a:pPr hangingPunct="0">
              <a:lnSpc>
                <a:spcPct val="100000"/>
              </a:lnSpc>
            </a:pPr>
            <a:r>
              <a:rPr lang="zh-TW" altLang="zh-TW" dirty="0"/>
              <a:t>如果補稅與漏稅處罰的爭訟事件同案繫屬於法院，由於補稅處分本身即係法院司法審查的對象，無論其主文或理由，均無拘束法院對於漏稅處罰爭訟事件審理之可能，自不待言。</a:t>
            </a:r>
            <a:endParaRPr lang="en-US" altLang="zh-TW" dirty="0"/>
          </a:p>
          <a:p>
            <a:pPr hangingPunct="0">
              <a:lnSpc>
                <a:spcPct val="100000"/>
              </a:lnSpc>
            </a:pPr>
            <a:endParaRPr lang="en-US" altLang="zh-TW" sz="1000" dirty="0"/>
          </a:p>
          <a:p>
            <a:pPr hangingPunct="0">
              <a:lnSpc>
                <a:spcPct val="100000"/>
              </a:lnSpc>
            </a:pPr>
            <a:r>
              <a:rPr lang="zh-TW" altLang="zh-TW" dirty="0"/>
              <a:t>如果繫屬的案件只是對於漏稅處罰的爭訟，補稅處分並非法院審理對象，則補稅處分主文對於漏稅處罰爭訟事件之審理，是否有構成要件效力？</a:t>
            </a:r>
            <a:endParaRPr lang="en-US" altLang="zh-TW" dirty="0"/>
          </a:p>
          <a:p>
            <a:pPr lvl="1" hangingPunct="0">
              <a:lnSpc>
                <a:spcPct val="100000"/>
              </a:lnSpc>
              <a:buFont typeface="Wingdings" panose="05000000000000000000" pitchFamily="2" charset="2"/>
              <a:buChar char="è"/>
            </a:pPr>
            <a:r>
              <a:rPr lang="zh-TW" altLang="zh-TW" dirty="0"/>
              <a:t>補稅與漏稅處罰的要件有別，應補徵稅額與漏稅額性質不同，其金額也未必相同，補稅處分主文所認定的應補徵稅額不可能成為漏稅罰撤銷訴訟審理既定的構成要件，對於行政法院自無拘束效力（構成要件效力）可言。</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120</a:t>
            </a:fld>
            <a:endParaRPr lang="zh-TW" altLang="en-US" dirty="0"/>
          </a:p>
        </p:txBody>
      </p:sp>
    </p:spTree>
    <p:extLst>
      <p:ext uri="{BB962C8B-B14F-4D97-AF65-F5344CB8AC3E}">
        <p14:creationId xmlns:p14="http://schemas.microsoft.com/office/powerpoint/2010/main" val="4797306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補稅處分對於漏稅罰撤銷訴訟之審理是否有拘束效力</a:t>
            </a:r>
            <a:r>
              <a:rPr lang="zh-TW" altLang="en-US" dirty="0"/>
              <a:t>？</a:t>
            </a:r>
          </a:p>
        </p:txBody>
      </p:sp>
      <p:sp>
        <p:nvSpPr>
          <p:cNvPr id="3" name="內容版面配置區 2"/>
          <p:cNvSpPr>
            <a:spLocks noGrp="1"/>
          </p:cNvSpPr>
          <p:nvPr>
            <p:ph idx="1"/>
          </p:nvPr>
        </p:nvSpPr>
        <p:spPr/>
        <p:txBody>
          <a:bodyPr>
            <a:noAutofit/>
          </a:bodyPr>
          <a:lstStyle/>
          <a:p>
            <a:endParaRPr lang="en-US" altLang="zh-TW" sz="800" dirty="0"/>
          </a:p>
          <a:p>
            <a:pPr hangingPunct="0">
              <a:lnSpc>
                <a:spcPct val="100000"/>
              </a:lnSpc>
            </a:pPr>
            <a:r>
              <a:rPr lang="zh-TW" altLang="zh-TW" dirty="0"/>
              <a:t>至於補稅處分理由所認定的漏報稅基事實，對於漏稅罰撤銷訴訟之審理是否有確認效力？</a:t>
            </a:r>
            <a:endParaRPr lang="en-US" altLang="zh-TW" dirty="0"/>
          </a:p>
          <a:p>
            <a:pPr hangingPunct="0">
              <a:lnSpc>
                <a:spcPct val="100000"/>
              </a:lnSpc>
            </a:pPr>
            <a:endParaRPr lang="en-US" altLang="zh-TW" sz="1000" dirty="0"/>
          </a:p>
          <a:p>
            <a:pPr lvl="1" hangingPunct="0">
              <a:lnSpc>
                <a:spcPct val="100000"/>
              </a:lnSpc>
              <a:buFont typeface="Wingdings" panose="05000000000000000000" pitchFamily="2" charset="2"/>
              <a:buChar char="è"/>
            </a:pPr>
            <a:r>
              <a:rPr lang="zh-TW" altLang="zh-TW" dirty="0"/>
              <a:t>由於法院判決在理由欄部分的認定是否有既判力（精準說法為爭點效），都已有爭議，更何況一個程序的縝密性與嚴謹性都遠不能及的行政處分者，所以德國通說認為，行政處分有確認效力，以法律有特別明文規定者為限。蓋行政處分的確認效力不像構成要件效力般，有具憲法位階效力之權力分立與部會權限分配原則的依據，而一個行政處分在理由欄部分的認定，是否適宜拘束其他國家機關，也的確很難一概而論，故交由立法者依不同事物領域的特性，對確認效力的有無，分別作不同規範，毋寧是合理的。稽諸我國現行法律尚無容許任何行政處分有確認效力的條文，參照補稅與漏稅處罰的舉證責任分配稍有差別，且證明度要求高低不同，稽徵機關依查得資料的證明度縱使可以認定有漏報稅基事實，亦未必足以認定有逃漏稅之事實。因此，本文認為，補稅處分理由所認定的漏報稅基事實對於漏稅罰撤銷訴訟之審理並無確認效力，漏稅處罰爭訟事件繫屬法院應依職權全面審查該漏稅處罰之作成，其認事用法有無違誤。</a:t>
            </a: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121</a:t>
            </a:fld>
            <a:endParaRPr lang="zh-TW" altLang="en-US" dirty="0"/>
          </a:p>
        </p:txBody>
      </p:sp>
    </p:spTree>
    <p:extLst>
      <p:ext uri="{BB962C8B-B14F-4D97-AF65-F5344CB8AC3E}">
        <p14:creationId xmlns:p14="http://schemas.microsoft.com/office/powerpoint/2010/main" val="28593676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3200" dirty="0"/>
              <a:t>補稅撤銷訴訟確定判決理由就原因事實所為之論斷是否有既判力？嗣後於同一基礎事實所涉及漏稅罰之撤銷訴訟，行政法院就同一爭點，是否可以為相反之判斷？</a:t>
            </a:r>
            <a:endParaRPr lang="zh-TW" altLang="en-US" sz="3200" dirty="0"/>
          </a:p>
        </p:txBody>
      </p:sp>
      <p:sp>
        <p:nvSpPr>
          <p:cNvPr id="3" name="內容版面配置區 2"/>
          <p:cNvSpPr>
            <a:spLocks noGrp="1"/>
          </p:cNvSpPr>
          <p:nvPr>
            <p:ph idx="1"/>
          </p:nvPr>
        </p:nvSpPr>
        <p:spPr>
          <a:xfrm>
            <a:off x="1069848" y="1693331"/>
            <a:ext cx="10058400" cy="5044981"/>
          </a:xfrm>
        </p:spPr>
        <p:txBody>
          <a:bodyPr>
            <a:noAutofit/>
          </a:bodyPr>
          <a:lstStyle/>
          <a:p>
            <a:r>
              <a:rPr lang="zh-TW" altLang="zh-TW" sz="2000" dirty="0"/>
              <a:t>依行政訴訟法第</a:t>
            </a:r>
            <a:r>
              <a:rPr lang="en-US" altLang="zh-TW" sz="2000" dirty="0"/>
              <a:t>213</a:t>
            </a:r>
            <a:r>
              <a:rPr lang="zh-TW" altLang="zh-TW" sz="2000" dirty="0"/>
              <a:t>條規定：「訴訟標的於確定之終局判決中經裁判者，有確定力。」參照改制前行政法院</a:t>
            </a:r>
            <a:r>
              <a:rPr lang="en-US" altLang="zh-TW" sz="2000" dirty="0"/>
              <a:t>72</a:t>
            </a:r>
            <a:r>
              <a:rPr lang="zh-TW" altLang="zh-TW" sz="2000" dirty="0"/>
              <a:t>年判字第</a:t>
            </a:r>
            <a:r>
              <a:rPr lang="en-US" altLang="zh-TW" sz="2000" dirty="0"/>
              <a:t>336</a:t>
            </a:r>
            <a:r>
              <a:rPr lang="zh-TW" altLang="zh-TW" sz="2000" dirty="0"/>
              <a:t>號判例意旨，係解為為訴訟標的之法律關係，於確定之終局判決中已經裁判者，僅就該法律關係有既判力，進而當事人不得以該確定判決事件終結前所提出或得提出而未提出之其他攻擊防禦方法，於新訴訟為與該確定判決意旨相反之主張，法院亦不得為反於該確定判決意旨之裁判（遮斷效力）。</a:t>
            </a:r>
            <a:endParaRPr lang="en-US" altLang="zh-TW" sz="2000" dirty="0"/>
          </a:p>
          <a:p>
            <a:endParaRPr lang="en-US" altLang="zh-TW" sz="800" dirty="0"/>
          </a:p>
          <a:p>
            <a:r>
              <a:rPr lang="zh-TW" altLang="zh-TW" sz="2000" dirty="0"/>
              <a:t>且參考民事訴訟通說之見解，確定判決之既判力，惟於判決主文所判斷之訴訟標的，始可發生；若訴訟標的以外之事項，縱令與為訴訟標的之法律關係有影響，因而於判決理由中對之有所判斷，除主張抵銷之對待請求，其成立與否經裁判者外，尚不能因該判決已經確定而認此項判斷有既判力（最高法院</a:t>
            </a:r>
            <a:r>
              <a:rPr lang="en-US" altLang="zh-TW" sz="2000" dirty="0"/>
              <a:t>73</a:t>
            </a:r>
            <a:r>
              <a:rPr lang="zh-TW" altLang="zh-TW" sz="2000" dirty="0"/>
              <a:t>年臺上字第</a:t>
            </a:r>
            <a:r>
              <a:rPr lang="en-US" altLang="zh-TW" sz="2000" dirty="0"/>
              <a:t>3292</a:t>
            </a:r>
            <a:r>
              <a:rPr lang="zh-TW" altLang="zh-TW" sz="2000" dirty="0"/>
              <a:t>號、</a:t>
            </a:r>
            <a:r>
              <a:rPr lang="en-US" altLang="zh-TW" sz="2000" dirty="0"/>
              <a:t>23</a:t>
            </a:r>
            <a:r>
              <a:rPr lang="zh-TW" altLang="zh-TW" sz="2000" dirty="0"/>
              <a:t>年上字第</a:t>
            </a:r>
            <a:r>
              <a:rPr lang="en-US" altLang="zh-TW" sz="2000" dirty="0"/>
              <a:t>2940</a:t>
            </a:r>
            <a:r>
              <a:rPr lang="zh-TW" altLang="zh-TW" sz="2000" dirty="0"/>
              <a:t>號判例參照），同理，行政訴訟亦應相同的解釋，即判決理由之論斷，原則上無既判力。</a:t>
            </a:r>
            <a:endParaRPr lang="en-US" altLang="zh-TW" sz="2000" dirty="0"/>
          </a:p>
          <a:p>
            <a:endParaRPr lang="en-US" altLang="zh-TW" sz="800" dirty="0"/>
          </a:p>
          <a:p>
            <a:r>
              <a:rPr lang="zh-TW" altLang="zh-TW" sz="2000" dirty="0"/>
              <a:t>又行政訴訟法第</a:t>
            </a:r>
            <a:r>
              <a:rPr lang="en-US" altLang="zh-TW" sz="2000" dirty="0"/>
              <a:t>105</a:t>
            </a:r>
            <a:r>
              <a:rPr lang="zh-TW" altLang="zh-TW" sz="2000" dirty="0"/>
              <a:t>條第</a:t>
            </a:r>
            <a:r>
              <a:rPr lang="en-US" altLang="zh-TW" sz="2000" dirty="0"/>
              <a:t>1</a:t>
            </a:r>
            <a:r>
              <a:rPr lang="zh-TW" altLang="zh-TW" sz="2000" dirty="0"/>
              <a:t>項第</a:t>
            </a:r>
            <a:r>
              <a:rPr lang="en-US" altLang="zh-TW" sz="2000" dirty="0"/>
              <a:t>3</a:t>
            </a:r>
            <a:r>
              <a:rPr lang="zh-TW" altLang="zh-TW" sz="2000" dirty="0"/>
              <a:t>款既規定起訴應以訴狀表明「訴訟標的及其原因事實」，可知原因事實並非訴訟標的本身，其作用係在界定訴訟羈束暨判決確定之效力範圍，亦即原因事實本身不是訴訟標的，僅是界定訴訟標的之範圍，益見確定判決理由中對於原因事實之論斷，並無既判力，亦即判決確定之效力不及於原因事實本身。</a:t>
            </a:r>
            <a:endParaRPr lang="en-US" altLang="zh-TW" sz="2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122</a:t>
            </a:fld>
            <a:endParaRPr lang="zh-TW" altLang="en-US" dirty="0"/>
          </a:p>
        </p:txBody>
      </p:sp>
    </p:spTree>
    <p:extLst>
      <p:ext uri="{BB962C8B-B14F-4D97-AF65-F5344CB8AC3E}">
        <p14:creationId xmlns:p14="http://schemas.microsoft.com/office/powerpoint/2010/main" val="14953698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3200" dirty="0"/>
              <a:t>補稅撤銷訴訟確定判決理由就原因事實所為之論斷是否有既判力？嗣後於同一基礎事實所涉及漏稅罰之撤銷訴訟，行政法院就同一爭點，是否可以為相反之判斷？</a:t>
            </a:r>
            <a:endParaRPr lang="zh-TW" altLang="en-US" sz="3200" dirty="0"/>
          </a:p>
        </p:txBody>
      </p:sp>
      <p:sp>
        <p:nvSpPr>
          <p:cNvPr id="3" name="內容版面配置區 2"/>
          <p:cNvSpPr>
            <a:spLocks noGrp="1"/>
          </p:cNvSpPr>
          <p:nvPr>
            <p:ph idx="1"/>
          </p:nvPr>
        </p:nvSpPr>
        <p:spPr>
          <a:xfrm>
            <a:off x="1069848" y="1693331"/>
            <a:ext cx="10058400" cy="5044981"/>
          </a:xfrm>
        </p:spPr>
        <p:txBody>
          <a:bodyPr>
            <a:noAutofit/>
          </a:bodyPr>
          <a:lstStyle/>
          <a:p>
            <a:r>
              <a:rPr lang="zh-TW" altLang="zh-TW" sz="2000" dirty="0"/>
              <a:t>撤銷訴訟的訴訟標的，依行政訴訟法第</a:t>
            </a:r>
            <a:r>
              <a:rPr lang="en-US" altLang="zh-TW" sz="2000" dirty="0"/>
              <a:t>4</a:t>
            </a:r>
            <a:r>
              <a:rPr lang="zh-TW" altLang="zh-TW" sz="2000" dirty="0"/>
              <a:t>條規定，應係「原告因行政機關之行政處分違法，並損害其權利或法律上之利益，而請求行政法院撤銷該行政處分之主張」，如果原告獲得確定勝訴判決，其既判力及於確認「原告對於訟爭行政處分有撤銷請求權」、「訟爭行政處分違法，並損害原告權利或法律上之利益」，且產生撤銷之形成力；如果行政法院判決駁回原告之訴確定，其既判力則僅及於確認「原告對於訟爭行政處分無撤銷請求權」、「訟爭行政處分並未違法，或損害原告權利或法律上之利益」，並未及於判決理由就原因事實之論斷。</a:t>
            </a:r>
            <a:endParaRPr lang="en-US" altLang="zh-TW" sz="2000" dirty="0"/>
          </a:p>
          <a:p>
            <a:endParaRPr lang="en-US" altLang="zh-TW" sz="800" dirty="0"/>
          </a:p>
          <a:p>
            <a:r>
              <a:rPr lang="zh-TW" altLang="zh-TW" sz="2000" dirty="0"/>
              <a:t>因此，當事人於補稅撤銷訴訟即使受敗訴判決確定，就該訴訟標的相關的原因事實，仍得於其他訴訟，包括嗣後於同一基礎事實所涉及漏稅罰之撤銷訴訟，為相反之主張，法院亦不妨就同一原因事實之存否為反於該確定判決意旨之論斷。</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123</a:t>
            </a:fld>
            <a:endParaRPr lang="zh-TW" altLang="en-US" dirty="0"/>
          </a:p>
        </p:txBody>
      </p:sp>
    </p:spTree>
    <p:extLst>
      <p:ext uri="{BB962C8B-B14F-4D97-AF65-F5344CB8AC3E}">
        <p14:creationId xmlns:p14="http://schemas.microsoft.com/office/powerpoint/2010/main" val="6117988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3200" dirty="0"/>
              <a:t>補稅撤銷訴訟確定判決理由就原因事實所為之論斷是否有既判力？嗣後於同一基礎事實所涉及漏稅罰之撤銷訴訟，行政法院就同一爭點，是否可以為相反之判斷？</a:t>
            </a:r>
            <a:endParaRPr lang="zh-TW" altLang="en-US" sz="3200" dirty="0"/>
          </a:p>
        </p:txBody>
      </p:sp>
      <p:sp>
        <p:nvSpPr>
          <p:cNvPr id="3" name="內容版面配置區 2"/>
          <p:cNvSpPr>
            <a:spLocks noGrp="1"/>
          </p:cNvSpPr>
          <p:nvPr>
            <p:ph idx="1"/>
          </p:nvPr>
        </p:nvSpPr>
        <p:spPr>
          <a:xfrm>
            <a:off x="1069848" y="1693331"/>
            <a:ext cx="10058400" cy="5044981"/>
          </a:xfrm>
        </p:spPr>
        <p:txBody>
          <a:bodyPr>
            <a:noAutofit/>
          </a:bodyPr>
          <a:lstStyle/>
          <a:p>
            <a:r>
              <a:rPr lang="zh-TW" altLang="zh-TW" sz="2000" dirty="0"/>
              <a:t>其次，雖然學說與實務見解，對於民事訴訟之審判有持所謂「爭點效」理論者，</a:t>
            </a:r>
            <a:r>
              <a:rPr lang="zh-TW" altLang="en-US" sz="2000" dirty="0"/>
              <a:t>然</a:t>
            </a:r>
            <a:r>
              <a:rPr lang="zh-TW" altLang="zh-TW" sz="2000" dirty="0"/>
              <a:t>行政訴訟與民事訴訟本質不同，前者對於撤銷訴訟與涉及公益之事項係採職權探知主義，尤其稅務訴訟中補稅與罰鍰事件適用的舉證責任不盡相同，對於待證事實要求的證明度亦有別。納稅義務人於漏稅處罰程序無協力義務（不自證己罪），並有「無罪推定」及「疑則無罪」原則之適用，稽徵機關則對於漏稅行為事實負擔確實證明其存在的客觀舉證責任。如果將行政法院於補稅撤銷訴訟，因為納稅義務人違反協力義務，而減輕稽徵機關舉證責任（降低證明度），判決維持原課稅處分所認定的事實，視為具有爭點效力，使納稅義務人就與該爭點有關之罰鍰撤銷訴訟，不得再為相反之主張，法院亦不得作相異之判斷，無異強令納稅義務人負擔自證己罪之責任，違反「無罪推定」及「疑則無罪」法理，亦悖於誠信與公平原則，自難將民事訴訟上所謂「爭點效」理論移植適用於稅務訴訟之罰鍰事件。</a:t>
            </a:r>
            <a:endParaRPr lang="zh-TW" altLang="zh-TW" sz="18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124</a:t>
            </a:fld>
            <a:endParaRPr lang="zh-TW" altLang="en-US" dirty="0"/>
          </a:p>
        </p:txBody>
      </p:sp>
    </p:spTree>
    <p:extLst>
      <p:ext uri="{BB962C8B-B14F-4D97-AF65-F5344CB8AC3E}">
        <p14:creationId xmlns:p14="http://schemas.microsoft.com/office/powerpoint/2010/main" val="40088522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漏稅罰之所漏稅額可否推估</a:t>
            </a:r>
            <a:r>
              <a:rPr lang="zh-TW" altLang="en-US" dirty="0"/>
              <a:t>？</a:t>
            </a:r>
          </a:p>
        </p:txBody>
      </p:sp>
      <p:sp>
        <p:nvSpPr>
          <p:cNvPr id="3" name="內容版面配置區 2"/>
          <p:cNvSpPr>
            <a:spLocks noGrp="1"/>
          </p:cNvSpPr>
          <p:nvPr>
            <p:ph idx="1"/>
          </p:nvPr>
        </p:nvSpPr>
        <p:spPr/>
        <p:txBody>
          <a:bodyPr>
            <a:normAutofit fontScale="85000" lnSpcReduction="10000"/>
          </a:bodyPr>
          <a:lstStyle/>
          <a:p>
            <a:pPr hangingPunct="0">
              <a:lnSpc>
                <a:spcPct val="110000"/>
              </a:lnSpc>
            </a:pPr>
            <a:r>
              <a:rPr lang="zh-TW" altLang="zh-TW" dirty="0"/>
              <a:t>按稅捐核課程序與漏稅處罰程序不同，推估課稅制度，乃基於租稅公平及租稅稽徵程序之特性，於納稅義務人不盡協力義務時，容許稽徵機關降低證明度，以推估之事實作為核課租稅之基礎，並未達確實證明的程度，在訴訟上僅是使法院就推計結果事實之存在，獲致蓋然之心證。故依推估方式計算之課稅所得額，對於納稅義務人是否確有漏報所得額情事或漏報金額若干，均無法為確實的證明，是雖因此推估而有應補徵之稅額，亦無從明確認定納稅義務人有逃漏所得稅情事。</a:t>
            </a:r>
            <a:endParaRPr lang="en-US" altLang="zh-TW" dirty="0"/>
          </a:p>
          <a:p>
            <a:pPr hangingPunct="0">
              <a:lnSpc>
                <a:spcPct val="110000"/>
              </a:lnSpc>
            </a:pPr>
            <a:endParaRPr lang="en-US" altLang="zh-TW" sz="1100" dirty="0"/>
          </a:p>
          <a:p>
            <a:pPr hangingPunct="0">
              <a:lnSpc>
                <a:spcPct val="110000"/>
              </a:lnSpc>
            </a:pPr>
            <a:r>
              <a:rPr lang="zh-TW" altLang="zh-TW" dirty="0"/>
              <a:t>以所得稅為例，漏稅結果乃所得稅法第</a:t>
            </a:r>
            <a:r>
              <a:rPr lang="en-US" altLang="zh-TW" dirty="0"/>
              <a:t>110</a:t>
            </a:r>
            <a:r>
              <a:rPr lang="zh-TW" altLang="zh-TW" dirty="0"/>
              <a:t>條第</a:t>
            </a:r>
            <a:r>
              <a:rPr lang="en-US" altLang="zh-TW" dirty="0"/>
              <a:t>1</a:t>
            </a:r>
            <a:r>
              <a:rPr lang="zh-TW" altLang="zh-TW" dirty="0"/>
              <a:t>項規定之處罰要件（司法院釋字第</a:t>
            </a:r>
            <a:r>
              <a:rPr lang="en-US" altLang="zh-TW" dirty="0"/>
              <a:t>503</a:t>
            </a:r>
            <a:r>
              <a:rPr lang="zh-TW" altLang="zh-TW" dirty="0"/>
              <a:t>號解釋參照），其事實之存在應達確實證明之程度（改制前行政法院</a:t>
            </a:r>
            <a:r>
              <a:rPr lang="en-US" altLang="zh-TW" dirty="0"/>
              <a:t>39</a:t>
            </a:r>
            <a:r>
              <a:rPr lang="zh-TW" altLang="zh-TW" dirty="0"/>
              <a:t>年判字第</a:t>
            </a:r>
            <a:r>
              <a:rPr lang="en-US" altLang="zh-TW" dirty="0"/>
              <a:t>2</a:t>
            </a:r>
            <a:r>
              <a:rPr lang="zh-TW" altLang="zh-TW" dirty="0"/>
              <a:t>號判例意旨參照）。尤其，此法條規定之漏稅罰係以所漏稅額倍數裁處之，且未有金額上限，所漏稅額又非如德國僅係作為裁罰之斟酌因素，於我國乃作為處罰之標準與內容，而與處罰要件不可分，本應符合明確性原則，稽徵機關自不得逕以按照財政部頒定標準推計之財產交易所得額，作為漏報所得額而核定漏稅額，依所得稅法第</a:t>
            </a:r>
            <a:r>
              <a:rPr lang="en-US" altLang="zh-TW" dirty="0"/>
              <a:t>110</a:t>
            </a:r>
            <a:r>
              <a:rPr lang="zh-TW" altLang="zh-TW" dirty="0"/>
              <a:t>條第</a:t>
            </a:r>
            <a:r>
              <a:rPr lang="en-US" altLang="zh-TW" dirty="0"/>
              <a:t>1</a:t>
            </a:r>
            <a:r>
              <a:rPr lang="zh-TW" altLang="zh-TW" dirty="0"/>
              <a:t>項規定處以罰鍰。至於納稅者未依稅法規定履行申報或其他協力義務，縱有可非難之處，亦僅應考慮立法處以行為罰或加徵滯報金及利息，不應深文周納，強加漏稅罰。</a:t>
            </a: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125</a:t>
            </a:fld>
            <a:endParaRPr lang="zh-TW" altLang="en-US" dirty="0"/>
          </a:p>
        </p:txBody>
      </p:sp>
    </p:spTree>
    <p:extLst>
      <p:ext uri="{BB962C8B-B14F-4D97-AF65-F5344CB8AC3E}">
        <p14:creationId xmlns:p14="http://schemas.microsoft.com/office/powerpoint/2010/main" val="13394852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漏稅罰之所漏稅額可否推估</a:t>
            </a:r>
            <a:r>
              <a:rPr lang="zh-TW" altLang="en-US" dirty="0"/>
              <a:t>？</a:t>
            </a:r>
          </a:p>
        </p:txBody>
      </p:sp>
      <p:sp>
        <p:nvSpPr>
          <p:cNvPr id="3" name="內容版面配置區 2"/>
          <p:cNvSpPr>
            <a:spLocks noGrp="1"/>
          </p:cNvSpPr>
          <p:nvPr>
            <p:ph idx="1"/>
          </p:nvPr>
        </p:nvSpPr>
        <p:spPr/>
        <p:txBody>
          <a:bodyPr/>
          <a:lstStyle/>
          <a:p>
            <a:pPr hangingPunct="0">
              <a:lnSpc>
                <a:spcPct val="100000"/>
              </a:lnSpc>
            </a:pPr>
            <a:r>
              <a:rPr lang="zh-TW" altLang="zh-TW" dirty="0"/>
              <a:t>納稅者權利保護法第</a:t>
            </a:r>
            <a:r>
              <a:rPr lang="en-US" altLang="zh-TW" dirty="0"/>
              <a:t>14</a:t>
            </a:r>
            <a:r>
              <a:rPr lang="zh-TW" altLang="zh-TW" dirty="0"/>
              <a:t>條第</a:t>
            </a:r>
            <a:r>
              <a:rPr lang="en-US" altLang="zh-TW" dirty="0"/>
              <a:t>4</a:t>
            </a:r>
            <a:r>
              <a:rPr lang="zh-TW" altLang="zh-TW" dirty="0"/>
              <a:t>項規定：「納稅者已依稅法規定履行協力義務者，稅捐稽徵機關不得依推計結果處罰。」</a:t>
            </a:r>
            <a:endParaRPr lang="en-US" altLang="zh-TW" dirty="0"/>
          </a:p>
          <a:p>
            <a:pPr hangingPunct="0">
              <a:lnSpc>
                <a:spcPct val="100000"/>
              </a:lnSpc>
            </a:pPr>
            <a:endParaRPr lang="en-US" altLang="zh-TW" sz="1000" dirty="0"/>
          </a:p>
          <a:p>
            <a:pPr hangingPunct="0">
              <a:lnSpc>
                <a:spcPct val="100000"/>
              </a:lnSpc>
            </a:pPr>
            <a:r>
              <a:rPr lang="zh-TW" altLang="en-US" dirty="0"/>
              <a:t>其</a:t>
            </a:r>
            <a:r>
              <a:rPr lang="zh-TW" altLang="zh-TW" dirty="0"/>
              <a:t>立法理由指出：「推計課稅適用之對象僅為課稅之事實，以確保國家債權有效實現及維護課稅公平，性質上不應及於稅捐處罰之認定，蓋處罰應以明確之事實為基礎，自不許以證明度較低之推計方式為之。」</a:t>
            </a:r>
            <a:endParaRPr lang="en-US" altLang="zh-TW" dirty="0"/>
          </a:p>
          <a:p>
            <a:pPr hangingPunct="0">
              <a:lnSpc>
                <a:spcPct val="100000"/>
              </a:lnSpc>
            </a:pPr>
            <a:endParaRPr lang="en-US" altLang="zh-TW" sz="1000" dirty="0"/>
          </a:p>
          <a:p>
            <a:pPr hangingPunct="0">
              <a:lnSpc>
                <a:spcPct val="100000"/>
              </a:lnSpc>
            </a:pPr>
            <a:r>
              <a:rPr lang="zh-TW" altLang="zh-TW" dirty="0"/>
              <a:t>對於推計課稅後，是否依推計結果處罰，宜儘量採取有利於納稅義務人之解釋，即從寬認定納稅者已依稅法規定履行協力義務，自可減少爭議。</a:t>
            </a: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126</a:t>
            </a:fld>
            <a:endParaRPr lang="zh-TW" altLang="en-US" dirty="0"/>
          </a:p>
        </p:txBody>
      </p:sp>
    </p:spTree>
    <p:extLst>
      <p:ext uri="{BB962C8B-B14F-4D97-AF65-F5344CB8AC3E}">
        <p14:creationId xmlns:p14="http://schemas.microsoft.com/office/powerpoint/2010/main" val="4032161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漏稅罰之所漏稅額可否推估</a:t>
            </a:r>
            <a:r>
              <a:rPr lang="zh-TW" altLang="en-US" dirty="0"/>
              <a:t>？</a:t>
            </a:r>
          </a:p>
        </p:txBody>
      </p:sp>
      <p:sp>
        <p:nvSpPr>
          <p:cNvPr id="3" name="內容版面配置區 2"/>
          <p:cNvSpPr>
            <a:spLocks noGrp="1"/>
          </p:cNvSpPr>
          <p:nvPr>
            <p:ph idx="1"/>
          </p:nvPr>
        </p:nvSpPr>
        <p:spPr/>
        <p:txBody>
          <a:bodyPr>
            <a:noAutofit/>
          </a:bodyPr>
          <a:lstStyle/>
          <a:p>
            <a:pPr>
              <a:lnSpc>
                <a:spcPct val="100000"/>
              </a:lnSpc>
            </a:pPr>
            <a:r>
              <a:rPr lang="zh-TW" altLang="en-US" dirty="0">
                <a:latin typeface="+mn-ea"/>
              </a:rPr>
              <a:t>最高行政法院</a:t>
            </a:r>
            <a:r>
              <a:rPr lang="en-US" altLang="zh-TW" dirty="0">
                <a:latin typeface="+mn-ea"/>
              </a:rPr>
              <a:t>108</a:t>
            </a:r>
            <a:r>
              <a:rPr lang="zh-TW" altLang="en-US" dirty="0">
                <a:latin typeface="+mn-ea"/>
              </a:rPr>
              <a:t>年度判字第</a:t>
            </a:r>
            <a:r>
              <a:rPr lang="en-US" altLang="zh-TW" dirty="0">
                <a:latin typeface="+mn-ea"/>
              </a:rPr>
              <a:t>450</a:t>
            </a:r>
            <a:r>
              <a:rPr lang="zh-TW" altLang="en-US" dirty="0">
                <a:latin typeface="+mn-ea"/>
              </a:rPr>
              <a:t>號判決</a:t>
            </a:r>
            <a:endParaRPr lang="en-US" altLang="zh-TW" dirty="0">
              <a:latin typeface="+mn-ea"/>
            </a:endParaRPr>
          </a:p>
          <a:p>
            <a:pPr>
              <a:lnSpc>
                <a:spcPct val="100000"/>
              </a:lnSpc>
            </a:pPr>
            <a:endParaRPr lang="en-US" altLang="zh-TW" sz="1000" dirty="0">
              <a:latin typeface="+mn-ea"/>
            </a:endParaRPr>
          </a:p>
          <a:p>
            <a:pPr lvl="1">
              <a:lnSpc>
                <a:spcPct val="100000"/>
              </a:lnSpc>
            </a:pPr>
            <a:r>
              <a:rPr lang="zh-TW" altLang="en-US" dirty="0">
                <a:latin typeface="+mn-ea"/>
              </a:rPr>
              <a:t>最高行政法院</a:t>
            </a:r>
            <a:r>
              <a:rPr lang="en-US" altLang="zh-TW" dirty="0">
                <a:latin typeface="+mn-ea"/>
              </a:rPr>
              <a:t>98</a:t>
            </a:r>
            <a:r>
              <a:rPr lang="zh-TW" altLang="en-US" dirty="0">
                <a:latin typeface="+mn-ea"/>
              </a:rPr>
              <a:t>年</a:t>
            </a:r>
            <a:r>
              <a:rPr lang="en-US" altLang="zh-TW" dirty="0">
                <a:latin typeface="+mn-ea"/>
              </a:rPr>
              <a:t>8</a:t>
            </a:r>
            <a:r>
              <a:rPr lang="zh-TW" altLang="en-US" dirty="0">
                <a:latin typeface="+mn-ea"/>
              </a:rPr>
              <a:t>月份第</a:t>
            </a:r>
            <a:r>
              <a:rPr lang="en-US" altLang="zh-TW" dirty="0">
                <a:latin typeface="+mn-ea"/>
              </a:rPr>
              <a:t>2</a:t>
            </a:r>
            <a:r>
              <a:rPr lang="zh-TW" altLang="en-US" dirty="0">
                <a:latin typeface="+mn-ea"/>
              </a:rPr>
              <a:t>次庭長法官聯席會議決議雖謂：「個人綜合所得稅漏稅額之計算，依現行所得稅法規定，係以個人綜合所得總額（包括稽徵機關核定之個人財產交易所得）為計算基礎，並不因所得核定方式之不同而有不同。是稽徵機關如依查得之資料按財政部頒定財產交易所得標準推計核定財產交易所得，該核定所得額之行政處分未經依法單獨或併隨相關行政處分撤銷或變更，且其所核定之所得額已得作為核定補徵稅額之計算基礎者，則於稽徵機關證實納稅義務人違反所得稅法第</a:t>
            </a:r>
            <a:r>
              <a:rPr lang="en-US" altLang="zh-TW" dirty="0">
                <a:latin typeface="+mn-ea"/>
              </a:rPr>
              <a:t>110</a:t>
            </a:r>
            <a:r>
              <a:rPr lang="zh-TW" altLang="en-US" dirty="0">
                <a:latin typeface="+mn-ea"/>
              </a:rPr>
              <a:t>條第</a:t>
            </a:r>
            <a:r>
              <a:rPr lang="en-US" altLang="zh-TW" dirty="0">
                <a:latin typeface="+mn-ea"/>
              </a:rPr>
              <a:t>1</a:t>
            </a:r>
            <a:r>
              <a:rPr lang="zh-TW" altLang="en-US" dirty="0">
                <a:latin typeface="+mn-ea"/>
              </a:rPr>
              <a:t>項規定而應對之處以罰鍰時，自亦得以該核定之財產交易所得，作為核定其漏稅額之計算基礎」</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127</a:t>
            </a:fld>
            <a:endParaRPr lang="zh-TW" altLang="en-US" dirty="0"/>
          </a:p>
        </p:txBody>
      </p:sp>
    </p:spTree>
    <p:extLst>
      <p:ext uri="{BB962C8B-B14F-4D97-AF65-F5344CB8AC3E}">
        <p14:creationId xmlns:p14="http://schemas.microsoft.com/office/powerpoint/2010/main" val="8609071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漏稅罰之所漏稅額可否推估</a:t>
            </a:r>
            <a:r>
              <a:rPr lang="zh-TW" altLang="en-US" dirty="0"/>
              <a:t>？</a:t>
            </a:r>
          </a:p>
        </p:txBody>
      </p:sp>
      <p:sp>
        <p:nvSpPr>
          <p:cNvPr id="3" name="內容版面配置區 2"/>
          <p:cNvSpPr>
            <a:spLocks noGrp="1"/>
          </p:cNvSpPr>
          <p:nvPr>
            <p:ph idx="1"/>
          </p:nvPr>
        </p:nvSpPr>
        <p:spPr/>
        <p:txBody>
          <a:bodyPr>
            <a:noAutofit/>
          </a:bodyPr>
          <a:lstStyle/>
          <a:p>
            <a:pPr hangingPunct="0">
              <a:lnSpc>
                <a:spcPct val="100000"/>
              </a:lnSpc>
            </a:pPr>
            <a:r>
              <a:rPr lang="zh-TW" altLang="en-US" dirty="0">
                <a:latin typeface="+mn-ea"/>
              </a:rPr>
              <a:t>最高行政法院</a:t>
            </a:r>
            <a:r>
              <a:rPr lang="en-US" altLang="zh-TW" dirty="0">
                <a:latin typeface="+mn-ea"/>
              </a:rPr>
              <a:t>108</a:t>
            </a:r>
            <a:r>
              <a:rPr lang="zh-TW" altLang="en-US" dirty="0">
                <a:latin typeface="+mn-ea"/>
              </a:rPr>
              <a:t>年度判字第</a:t>
            </a:r>
            <a:r>
              <a:rPr lang="en-US" altLang="zh-TW" dirty="0">
                <a:latin typeface="+mn-ea"/>
              </a:rPr>
              <a:t>450</a:t>
            </a:r>
            <a:r>
              <a:rPr lang="zh-TW" altLang="en-US" dirty="0">
                <a:latin typeface="+mn-ea"/>
              </a:rPr>
              <a:t>號判決</a:t>
            </a:r>
            <a:endParaRPr lang="en-US" altLang="zh-TW" dirty="0">
              <a:latin typeface="+mn-ea"/>
            </a:endParaRPr>
          </a:p>
          <a:p>
            <a:pPr marL="0" indent="0" hangingPunct="0">
              <a:lnSpc>
                <a:spcPct val="100000"/>
              </a:lnSpc>
              <a:buNone/>
            </a:pPr>
            <a:endParaRPr lang="en-US" altLang="zh-TW" sz="1000" dirty="0">
              <a:latin typeface="+mn-ea"/>
            </a:endParaRPr>
          </a:p>
          <a:p>
            <a:pPr lvl="1" hangingPunct="0">
              <a:lnSpc>
                <a:spcPct val="100000"/>
              </a:lnSpc>
            </a:pPr>
            <a:r>
              <a:rPr lang="zh-TW" altLang="en-US" dirty="0">
                <a:latin typeface="+mn-ea"/>
              </a:rPr>
              <a:t>但細繹其全文，可知其適用係以「稽徵機關對於納稅義務人依所得稅法規定應申報課稅之所得額有漏報或短報並造成漏稅結果等違法情事之構成要件該當、違法且有責，已確實證明者」為其前提，此觀該決議文之理由闡述「納稅義務人是否涉及對應申報課稅之所得額有漏報或短報情事，且對該漏報或短報情事有故意或過失，須由稽徵機關舉證證明後，始得依所得稅法第</a:t>
            </a:r>
            <a:r>
              <a:rPr lang="en-US" altLang="zh-TW" dirty="0">
                <a:latin typeface="+mn-ea"/>
              </a:rPr>
              <a:t>110</a:t>
            </a:r>
            <a:r>
              <a:rPr lang="zh-TW" altLang="en-US" dirty="0">
                <a:latin typeface="+mn-ea"/>
              </a:rPr>
              <a:t>條第</a:t>
            </a:r>
            <a:r>
              <a:rPr lang="en-US" altLang="zh-TW" dirty="0">
                <a:latin typeface="+mn-ea"/>
              </a:rPr>
              <a:t>1</a:t>
            </a:r>
            <a:r>
              <a:rPr lang="zh-TW" altLang="en-US" dirty="0">
                <a:latin typeface="+mn-ea"/>
              </a:rPr>
              <a:t>項規定，處以罰鍰」等語自明。易言之，對於逃漏稅違章行為（處罰要件事實）之存在，稽徵機關應依職權調查證據加以證明，納稅義務人並無協力義務，且其證明程度應達到使法院完全的確信，不能以推計方式（降低證明度）認定之；必須逃漏稅違章行為經確實證明後，其漏稅額不明時，始得以推計的漏報所得額，作為核定其漏稅額之計算基礎。</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128</a:t>
            </a:fld>
            <a:endParaRPr lang="zh-TW" altLang="en-US" dirty="0"/>
          </a:p>
        </p:txBody>
      </p:sp>
    </p:spTree>
    <p:extLst>
      <p:ext uri="{BB962C8B-B14F-4D97-AF65-F5344CB8AC3E}">
        <p14:creationId xmlns:p14="http://schemas.microsoft.com/office/powerpoint/2010/main" val="38468671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32D75F-94D2-4DF8-8178-527966955BA4}"/>
              </a:ext>
            </a:extLst>
          </p:cNvPr>
          <p:cNvSpPr>
            <a:spLocks noGrp="1"/>
          </p:cNvSpPr>
          <p:nvPr>
            <p:ph type="title"/>
          </p:nvPr>
        </p:nvSpPr>
        <p:spPr/>
        <p:txBody>
          <a:bodyPr/>
          <a:lstStyle/>
          <a:p>
            <a:r>
              <a:rPr lang="zh-TW" altLang="en-US" dirty="0"/>
              <a:t>違反稅法上規定協力義務之效果</a:t>
            </a:r>
          </a:p>
        </p:txBody>
      </p:sp>
      <p:sp>
        <p:nvSpPr>
          <p:cNvPr id="3" name="內容版面配置區 2">
            <a:extLst>
              <a:ext uri="{FF2B5EF4-FFF2-40B4-BE49-F238E27FC236}">
                <a16:creationId xmlns:a16="http://schemas.microsoft.com/office/drawing/2014/main" id="{758ABBF9-F768-482E-BEB9-84FCCAFFAD25}"/>
              </a:ext>
            </a:extLst>
          </p:cNvPr>
          <p:cNvSpPr>
            <a:spLocks noGrp="1"/>
          </p:cNvSpPr>
          <p:nvPr>
            <p:ph idx="1"/>
          </p:nvPr>
        </p:nvSpPr>
        <p:spPr/>
        <p:txBody>
          <a:bodyPr/>
          <a:lstStyle/>
          <a:p>
            <a:r>
              <a:rPr lang="zh-TW" altLang="en-US" sz="2800" dirty="0"/>
              <a:t>未自實際交易對象取得進項憑證，可否主張「加值型營業稅」的進項稅額扣抵權？如不准扣抵，除補稅外，是否應處以漏稅罰？</a:t>
            </a:r>
          </a:p>
          <a:p>
            <a:r>
              <a:rPr lang="zh-TW" altLang="en-US" dirty="0"/>
              <a:t>最高行政法院</a:t>
            </a:r>
            <a:r>
              <a:rPr lang="en-US" altLang="zh-TW" dirty="0"/>
              <a:t>87</a:t>
            </a:r>
            <a:r>
              <a:rPr lang="zh-TW" altLang="en-US" dirty="0"/>
              <a:t>年</a:t>
            </a:r>
            <a:r>
              <a:rPr lang="en-US" altLang="zh-TW" dirty="0"/>
              <a:t>7</a:t>
            </a:r>
            <a:r>
              <a:rPr lang="zh-TW" altLang="en-US" dirty="0"/>
              <a:t>月份第</a:t>
            </a:r>
            <a:r>
              <a:rPr lang="en-US" altLang="zh-TW" dirty="0"/>
              <a:t>2</a:t>
            </a:r>
            <a:r>
              <a:rPr lang="zh-TW" altLang="en-US" dirty="0"/>
              <a:t>次庭長評事聯席會議決議意旨係謂「營業人雖有進貨事實，惟不依規定取得交易對象開立之進項憑證，而取得非交易對象開立之進項憑證，申報扣抵銷項稅額時，該項已申報扣抵之銷項營業稅額顯未依法繳納，仍應依營業稅法第十九條第一項第一款規定，就其取得不得扣抵憑證扣抵銷項稅額部分，追補該項不得扣抵之銷項稅款。</a:t>
            </a:r>
            <a:r>
              <a:rPr lang="zh-TW" altLang="en-US" u="sng" dirty="0"/>
              <a:t>又我國現行加值型營業稅係就各個銷售階段之加值額分別予以課稅之多階段銷售稅，各銷售階段之營業人皆為營業稅之納稅義務人。故該非交易對象之人是否已按其開立發票之金額報繳營業稅額，並不影響本件營業人補繳營業稅之義務</a:t>
            </a:r>
            <a:r>
              <a:rPr lang="zh-TW" altLang="en-US" dirty="0"/>
              <a:t>。」</a:t>
            </a:r>
          </a:p>
          <a:p>
            <a:endParaRPr lang="zh-TW" altLang="en-US" dirty="0"/>
          </a:p>
        </p:txBody>
      </p:sp>
      <p:sp>
        <p:nvSpPr>
          <p:cNvPr id="4" name="投影片編號版面配置區 3">
            <a:extLst>
              <a:ext uri="{FF2B5EF4-FFF2-40B4-BE49-F238E27FC236}">
                <a16:creationId xmlns:a16="http://schemas.microsoft.com/office/drawing/2014/main" id="{E614433C-A3DC-496D-AAE7-77212C25B351}"/>
              </a:ext>
            </a:extLst>
          </p:cNvPr>
          <p:cNvSpPr>
            <a:spLocks noGrp="1"/>
          </p:cNvSpPr>
          <p:nvPr>
            <p:ph type="sldNum" sz="quarter" idx="12"/>
          </p:nvPr>
        </p:nvSpPr>
        <p:spPr/>
        <p:txBody>
          <a:bodyPr/>
          <a:lstStyle/>
          <a:p>
            <a:fld id="{5EC6E32A-7459-448E-9A7A-1D3E04D07DA7}" type="slidenum">
              <a:rPr lang="zh-TW" altLang="en-US" smtClean="0"/>
              <a:pPr/>
              <a:t>129</a:t>
            </a:fld>
            <a:endParaRPr lang="zh-TW" altLang="en-US" dirty="0"/>
          </a:p>
        </p:txBody>
      </p:sp>
    </p:spTree>
    <p:extLst>
      <p:ext uri="{BB962C8B-B14F-4D97-AF65-F5344CB8AC3E}">
        <p14:creationId xmlns:p14="http://schemas.microsoft.com/office/powerpoint/2010/main" val="155362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1106072213"/>
              </p:ext>
            </p:extLst>
          </p:nvPr>
        </p:nvGraphicFramePr>
        <p:xfrm>
          <a:off x="1161210" y="654778"/>
          <a:ext cx="4703259" cy="5605344"/>
        </p:xfrm>
        <a:graphic>
          <a:graphicData uri="http://schemas.openxmlformats.org/drawingml/2006/table">
            <a:tbl>
              <a:tblPr>
                <a:tableStyleId>{793D81CF-94F2-401A-BA57-92F5A7B2D0C5}</a:tableStyleId>
              </a:tblPr>
              <a:tblGrid>
                <a:gridCol w="808267">
                  <a:extLst>
                    <a:ext uri="{9D8B030D-6E8A-4147-A177-3AD203B41FA5}">
                      <a16:colId xmlns:a16="http://schemas.microsoft.com/office/drawing/2014/main" val="2813488737"/>
                    </a:ext>
                  </a:extLst>
                </a:gridCol>
                <a:gridCol w="1301372">
                  <a:extLst>
                    <a:ext uri="{9D8B030D-6E8A-4147-A177-3AD203B41FA5}">
                      <a16:colId xmlns:a16="http://schemas.microsoft.com/office/drawing/2014/main" val="592759192"/>
                    </a:ext>
                  </a:extLst>
                </a:gridCol>
                <a:gridCol w="639104">
                  <a:extLst>
                    <a:ext uri="{9D8B030D-6E8A-4147-A177-3AD203B41FA5}">
                      <a16:colId xmlns:a16="http://schemas.microsoft.com/office/drawing/2014/main" val="2229714288"/>
                    </a:ext>
                  </a:extLst>
                </a:gridCol>
                <a:gridCol w="639104">
                  <a:extLst>
                    <a:ext uri="{9D8B030D-6E8A-4147-A177-3AD203B41FA5}">
                      <a16:colId xmlns:a16="http://schemas.microsoft.com/office/drawing/2014/main" val="488918152"/>
                    </a:ext>
                  </a:extLst>
                </a:gridCol>
                <a:gridCol w="639104">
                  <a:extLst>
                    <a:ext uri="{9D8B030D-6E8A-4147-A177-3AD203B41FA5}">
                      <a16:colId xmlns:a16="http://schemas.microsoft.com/office/drawing/2014/main" val="1696753518"/>
                    </a:ext>
                  </a:extLst>
                </a:gridCol>
                <a:gridCol w="676308">
                  <a:extLst>
                    <a:ext uri="{9D8B030D-6E8A-4147-A177-3AD203B41FA5}">
                      <a16:colId xmlns:a16="http://schemas.microsoft.com/office/drawing/2014/main" val="450865323"/>
                    </a:ext>
                  </a:extLst>
                </a:gridCol>
              </a:tblGrid>
              <a:tr h="229482">
                <a:tc gridSpan="6">
                  <a:txBody>
                    <a:bodyPr/>
                    <a:lstStyle/>
                    <a:p>
                      <a:pPr algn="ctr" fontAlgn="ctr"/>
                      <a:r>
                        <a:rPr lang="zh-TW" altLang="en-US" sz="1400" u="none" strike="noStrike" dirty="0">
                          <a:effectLst/>
                        </a:rPr>
                        <a:t>稅務案件統計</a:t>
                      </a:r>
                      <a:r>
                        <a:rPr lang="en-US" altLang="zh-TW" sz="1400" u="none" strike="noStrike" dirty="0">
                          <a:effectLst/>
                        </a:rPr>
                        <a:t>(</a:t>
                      </a:r>
                      <a:r>
                        <a:rPr lang="zh-TW" altLang="en-US" sz="1400" u="none" strike="noStrike" dirty="0">
                          <a:effectLst/>
                        </a:rPr>
                        <a:t>高等行政法院</a:t>
                      </a:r>
                      <a:r>
                        <a:rPr lang="en-US" altLang="zh-TW" sz="1400" u="none" strike="noStrike" dirty="0">
                          <a:effectLst/>
                        </a:rPr>
                        <a:t>)</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75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866783717"/>
                  </a:ext>
                </a:extLst>
              </a:tr>
              <a:tr h="229482">
                <a:tc rowSpan="2">
                  <a:txBody>
                    <a:bodyPr/>
                    <a:lstStyle/>
                    <a:p>
                      <a:pPr algn="ctr" fontAlgn="ctr"/>
                      <a:r>
                        <a:rPr lang="zh-TW" altLang="en-US" sz="1400" u="none" strike="noStrike" dirty="0">
                          <a:effectLst/>
                        </a:rPr>
                        <a:t>年度</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rowSpan="2">
                  <a:txBody>
                    <a:bodyPr/>
                    <a:lstStyle/>
                    <a:p>
                      <a:pPr algn="ctr" fontAlgn="ctr"/>
                      <a:r>
                        <a:rPr lang="zh-TW" altLang="en-US" sz="1400" u="none" strike="noStrike" dirty="0">
                          <a:effectLst/>
                        </a:rPr>
                        <a:t>案件結果</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稅捐</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關務</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合計</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rowSpan="2">
                  <a:txBody>
                    <a:bodyPr/>
                    <a:lstStyle/>
                    <a:p>
                      <a:pPr algn="ctr" fontAlgn="ctr"/>
                      <a:r>
                        <a:rPr lang="zh-TW" altLang="en-US" sz="1400" u="none" strike="noStrike" dirty="0">
                          <a:effectLst/>
                        </a:rPr>
                        <a:t>人民</a:t>
                      </a:r>
                      <a:br>
                        <a:rPr lang="zh-TW" altLang="en-US" sz="1400" u="none" strike="noStrike" dirty="0">
                          <a:effectLst/>
                        </a:rPr>
                      </a:br>
                      <a:r>
                        <a:rPr lang="zh-TW" altLang="en-US" sz="1400" u="none" strike="noStrike" dirty="0">
                          <a:effectLst/>
                        </a:rPr>
                        <a:t>勝訴率</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extLst>
                  <a:ext uri="{0D108BD9-81ED-4DB2-BD59-A6C34878D82A}">
                    <a16:rowId xmlns:a16="http://schemas.microsoft.com/office/drawing/2014/main" val="2761385180"/>
                  </a:ext>
                </a:extLst>
              </a:tr>
              <a:tr h="229482">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vMerge="1">
                  <a:txBody>
                    <a:bodyPr/>
                    <a:lstStyle/>
                    <a:p>
                      <a:endParaRPr lang="zh-TW" altLang="en-US"/>
                    </a:p>
                  </a:txBody>
                  <a:tcPr/>
                </a:tc>
                <a:extLst>
                  <a:ext uri="{0D108BD9-81ED-4DB2-BD59-A6C34878D82A}">
                    <a16:rowId xmlns:a16="http://schemas.microsoft.com/office/drawing/2014/main" val="580454470"/>
                  </a:ext>
                </a:extLst>
              </a:tr>
              <a:tr h="229482">
                <a:tc rowSpan="6">
                  <a:txBody>
                    <a:bodyPr/>
                    <a:lstStyle/>
                    <a:p>
                      <a:pPr algn="ctr" fontAlgn="ctr"/>
                      <a:r>
                        <a:rPr lang="en-US" altLang="zh-TW" sz="1400" u="none" strike="noStrike" dirty="0">
                          <a:effectLst/>
                        </a:rPr>
                        <a:t>105</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zh-TW" altLang="en-US" sz="1400" u="none" strike="noStrike" dirty="0">
                          <a:effectLst/>
                        </a:rPr>
                        <a:t>人民勝訴</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32</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2</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34</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rowSpan="6">
                  <a:txBody>
                    <a:bodyPr/>
                    <a:lstStyle/>
                    <a:p>
                      <a:pPr algn="ctr" fontAlgn="ctr"/>
                      <a:r>
                        <a:rPr lang="en-US" altLang="zh-TW" sz="1400" u="none" strike="noStrike" dirty="0">
                          <a:effectLst/>
                        </a:rPr>
                        <a:t>10.47%</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extLst>
                  <a:ext uri="{0D108BD9-81ED-4DB2-BD59-A6C34878D82A}">
                    <a16:rowId xmlns:a16="http://schemas.microsoft.com/office/drawing/2014/main" val="2803153684"/>
                  </a:ext>
                </a:extLst>
              </a:tr>
              <a:tr h="229482">
                <a:tc vMerge="1">
                  <a:txBody>
                    <a:bodyPr/>
                    <a:lstStyle/>
                    <a:p>
                      <a:endParaRPr lang="zh-TW" altLang="en-US"/>
                    </a:p>
                  </a:txBody>
                  <a:tcPr/>
                </a:tc>
                <a:tc>
                  <a:txBody>
                    <a:bodyPr/>
                    <a:lstStyle/>
                    <a:p>
                      <a:pPr algn="ctr" fontAlgn="ctr"/>
                      <a:r>
                        <a:rPr lang="zh-TW" altLang="en-US" sz="1400" u="none" strike="noStrike" dirty="0">
                          <a:effectLst/>
                        </a:rPr>
                        <a:t>部分勝敗</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30</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30</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238402809"/>
                  </a:ext>
                </a:extLst>
              </a:tr>
              <a:tr h="229482">
                <a:tc vMerge="1">
                  <a:txBody>
                    <a:bodyPr/>
                    <a:lstStyle/>
                    <a:p>
                      <a:endParaRPr lang="zh-TW" altLang="en-US"/>
                    </a:p>
                  </a:txBody>
                  <a:tcPr/>
                </a:tc>
                <a:tc>
                  <a:txBody>
                    <a:bodyPr/>
                    <a:lstStyle/>
                    <a:p>
                      <a:pPr algn="ctr" fontAlgn="ctr"/>
                      <a:r>
                        <a:rPr lang="zh-TW" altLang="en-US" sz="1400" u="none" strike="noStrike" dirty="0">
                          <a:effectLst/>
                        </a:rPr>
                        <a:t>人民敗訴</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490</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46</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536</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1340659705"/>
                  </a:ext>
                </a:extLst>
              </a:tr>
              <a:tr h="229482">
                <a:tc vMerge="1">
                  <a:txBody>
                    <a:bodyPr/>
                    <a:lstStyle/>
                    <a:p>
                      <a:endParaRPr lang="zh-TW" altLang="en-US"/>
                    </a:p>
                  </a:txBody>
                  <a:tcPr/>
                </a:tc>
                <a:tc>
                  <a:txBody>
                    <a:bodyPr/>
                    <a:lstStyle/>
                    <a:p>
                      <a:pPr algn="ctr" fontAlgn="ctr"/>
                      <a:r>
                        <a:rPr lang="zh-TW" altLang="en-US" sz="1400" u="none" strike="noStrike" dirty="0">
                          <a:effectLst/>
                        </a:rPr>
                        <a:t>和解</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35</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35</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840680641"/>
                  </a:ext>
                </a:extLst>
              </a:tr>
              <a:tr h="229482">
                <a:tc vMerge="1">
                  <a:txBody>
                    <a:bodyPr/>
                    <a:lstStyle/>
                    <a:p>
                      <a:endParaRPr lang="zh-TW" altLang="en-US"/>
                    </a:p>
                  </a:txBody>
                  <a:tcPr/>
                </a:tc>
                <a:tc>
                  <a:txBody>
                    <a:bodyPr/>
                    <a:lstStyle/>
                    <a:p>
                      <a:pPr algn="ctr" fontAlgn="ctr"/>
                      <a:r>
                        <a:rPr lang="zh-TW" altLang="en-US" sz="1400" u="none" strike="noStrike" dirty="0">
                          <a:effectLst/>
                        </a:rPr>
                        <a:t>小計</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587</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48</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635</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817320913"/>
                  </a:ext>
                </a:extLst>
              </a:tr>
              <a:tr h="491556">
                <a:tc vMerge="1">
                  <a:txBody>
                    <a:bodyPr/>
                    <a:lstStyle/>
                    <a:p>
                      <a:endParaRPr lang="zh-TW" altLang="en-US"/>
                    </a:p>
                  </a:txBody>
                  <a:tcPr/>
                </a:tc>
                <a:tc>
                  <a:txBody>
                    <a:bodyPr/>
                    <a:lstStyle/>
                    <a:p>
                      <a:pPr algn="ctr" fontAlgn="ctr"/>
                      <a:r>
                        <a:rPr lang="zh-TW" altLang="en-US" sz="1400" u="none" strike="noStrike" dirty="0">
                          <a:effectLst/>
                        </a:rPr>
                        <a:t>年度稅務案件</a:t>
                      </a:r>
                      <a:br>
                        <a:rPr lang="zh-TW" altLang="en-US" sz="1400" u="none" strike="noStrike" dirty="0">
                          <a:effectLst/>
                        </a:rPr>
                      </a:br>
                      <a:r>
                        <a:rPr lang="zh-TW" altLang="en-US" sz="1400" u="none" strike="noStrike" dirty="0">
                          <a:effectLst/>
                        </a:rPr>
                        <a:t>終結總件數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682</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59</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741</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255938424"/>
                  </a:ext>
                </a:extLst>
              </a:tr>
              <a:tr h="229482">
                <a:tc rowSpan="6">
                  <a:txBody>
                    <a:bodyPr/>
                    <a:lstStyle/>
                    <a:p>
                      <a:pPr algn="ctr" fontAlgn="ctr"/>
                      <a:r>
                        <a:rPr lang="en-US" altLang="zh-TW" sz="1400" u="none" strike="noStrike" dirty="0">
                          <a:effectLst/>
                        </a:rPr>
                        <a:t>106</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zh-TW" altLang="en-US" sz="1400" u="none" strike="noStrike" dirty="0">
                          <a:effectLst/>
                        </a:rPr>
                        <a:t>人民勝訴</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36</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5</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41</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rowSpan="6">
                  <a:txBody>
                    <a:bodyPr/>
                    <a:lstStyle/>
                    <a:p>
                      <a:pPr algn="ctr" fontAlgn="ctr"/>
                      <a:r>
                        <a:rPr lang="en-US" altLang="zh-TW" sz="1400" u="none" strike="noStrike">
                          <a:effectLst/>
                        </a:rPr>
                        <a:t>11.29%</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extLst>
                  <a:ext uri="{0D108BD9-81ED-4DB2-BD59-A6C34878D82A}">
                    <a16:rowId xmlns:a16="http://schemas.microsoft.com/office/drawing/2014/main" val="1293930697"/>
                  </a:ext>
                </a:extLst>
              </a:tr>
              <a:tr h="229482">
                <a:tc vMerge="1">
                  <a:txBody>
                    <a:bodyPr/>
                    <a:lstStyle/>
                    <a:p>
                      <a:endParaRPr lang="zh-TW" altLang="en-US"/>
                    </a:p>
                  </a:txBody>
                  <a:tcPr/>
                </a:tc>
                <a:tc>
                  <a:txBody>
                    <a:bodyPr/>
                    <a:lstStyle/>
                    <a:p>
                      <a:pPr algn="ctr" fontAlgn="ctr"/>
                      <a:r>
                        <a:rPr lang="zh-TW" altLang="en-US" sz="1400" u="none" strike="noStrike" dirty="0">
                          <a:effectLst/>
                        </a:rPr>
                        <a:t>部分勝敗</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26</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1</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27</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150068105"/>
                  </a:ext>
                </a:extLst>
              </a:tr>
              <a:tr h="229482">
                <a:tc vMerge="1">
                  <a:txBody>
                    <a:bodyPr/>
                    <a:lstStyle/>
                    <a:p>
                      <a:endParaRPr lang="zh-TW" altLang="en-US"/>
                    </a:p>
                  </a:txBody>
                  <a:tcPr/>
                </a:tc>
                <a:tc>
                  <a:txBody>
                    <a:bodyPr/>
                    <a:lstStyle/>
                    <a:p>
                      <a:pPr algn="ctr" fontAlgn="ctr"/>
                      <a:r>
                        <a:rPr lang="zh-TW" altLang="en-US" sz="1400" u="none" strike="noStrike" dirty="0">
                          <a:effectLst/>
                        </a:rPr>
                        <a:t>人民敗訴</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409</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64</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473</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1047889043"/>
                  </a:ext>
                </a:extLst>
              </a:tr>
              <a:tr h="229482">
                <a:tc vMerge="1">
                  <a:txBody>
                    <a:bodyPr/>
                    <a:lstStyle/>
                    <a:p>
                      <a:endParaRPr lang="zh-TW" altLang="en-US"/>
                    </a:p>
                  </a:txBody>
                  <a:tcPr/>
                </a:tc>
                <a:tc>
                  <a:txBody>
                    <a:bodyPr/>
                    <a:lstStyle/>
                    <a:p>
                      <a:pPr algn="ctr" fontAlgn="ctr"/>
                      <a:r>
                        <a:rPr lang="zh-TW" altLang="en-US" sz="1400" u="none" strike="noStrike" dirty="0">
                          <a:effectLst/>
                        </a:rPr>
                        <a:t>和解</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17</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17</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649846481"/>
                  </a:ext>
                </a:extLst>
              </a:tr>
              <a:tr h="229482">
                <a:tc vMerge="1">
                  <a:txBody>
                    <a:bodyPr/>
                    <a:lstStyle/>
                    <a:p>
                      <a:endParaRPr lang="zh-TW" altLang="en-US"/>
                    </a:p>
                  </a:txBody>
                  <a:tcPr/>
                </a:tc>
                <a:tc>
                  <a:txBody>
                    <a:bodyPr/>
                    <a:lstStyle/>
                    <a:p>
                      <a:pPr algn="ctr" fontAlgn="ctr"/>
                      <a:r>
                        <a:rPr lang="zh-TW" altLang="en-US" sz="1400" u="none" strike="noStrike" dirty="0">
                          <a:effectLst/>
                        </a:rPr>
                        <a:t>小計</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488</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70</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558</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4256469664"/>
                  </a:ext>
                </a:extLst>
              </a:tr>
              <a:tr h="491556">
                <a:tc vMerge="1">
                  <a:txBody>
                    <a:bodyPr/>
                    <a:lstStyle/>
                    <a:p>
                      <a:endParaRPr lang="zh-TW" altLang="en-US"/>
                    </a:p>
                  </a:txBody>
                  <a:tcPr/>
                </a:tc>
                <a:tc>
                  <a:txBody>
                    <a:bodyPr/>
                    <a:lstStyle/>
                    <a:p>
                      <a:pPr algn="ctr" fontAlgn="ctr"/>
                      <a:r>
                        <a:rPr lang="zh-TW" altLang="en-US" sz="1400" u="none" strike="noStrike">
                          <a:effectLst/>
                        </a:rPr>
                        <a:t>年度稅務案件</a:t>
                      </a:r>
                      <a:br>
                        <a:rPr lang="zh-TW" altLang="en-US" sz="1400" u="none" strike="noStrike">
                          <a:effectLst/>
                        </a:rPr>
                      </a:br>
                      <a:r>
                        <a:rPr lang="zh-TW" altLang="en-US" sz="1400" u="none" strike="noStrike">
                          <a:effectLst/>
                        </a:rPr>
                        <a:t>終結總件數</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569</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79</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648</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1080976902"/>
                  </a:ext>
                </a:extLst>
              </a:tr>
              <a:tr h="229482">
                <a:tc rowSpan="6">
                  <a:txBody>
                    <a:bodyPr/>
                    <a:lstStyle/>
                    <a:p>
                      <a:pPr algn="ctr" fontAlgn="ctr"/>
                      <a:r>
                        <a:rPr lang="en-US" altLang="zh-TW" sz="1400" u="none" strike="noStrike" dirty="0">
                          <a:effectLst/>
                        </a:rPr>
                        <a:t>107</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zh-TW" altLang="en-US" sz="1400" u="none" strike="noStrike">
                          <a:effectLst/>
                        </a:rPr>
                        <a:t>人民勝訴</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31</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35</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rowSpan="6">
                  <a:txBody>
                    <a:bodyPr/>
                    <a:lstStyle/>
                    <a:p>
                      <a:pPr algn="ctr" fontAlgn="ctr"/>
                      <a:r>
                        <a:rPr lang="en-US" altLang="zh-TW" sz="1400" u="none" strike="noStrike" dirty="0">
                          <a:effectLst/>
                        </a:rPr>
                        <a:t>14.44%</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extLst>
                  <a:ext uri="{0D108BD9-81ED-4DB2-BD59-A6C34878D82A}">
                    <a16:rowId xmlns:a16="http://schemas.microsoft.com/office/drawing/2014/main" val="621592795"/>
                  </a:ext>
                </a:extLst>
              </a:tr>
              <a:tr h="229482">
                <a:tc vMerge="1">
                  <a:txBody>
                    <a:bodyPr/>
                    <a:lstStyle/>
                    <a:p>
                      <a:endParaRPr lang="zh-TW" altLang="en-US"/>
                    </a:p>
                  </a:txBody>
                  <a:tcPr/>
                </a:tc>
                <a:tc>
                  <a:txBody>
                    <a:bodyPr/>
                    <a:lstStyle/>
                    <a:p>
                      <a:pPr algn="ctr" fontAlgn="ctr"/>
                      <a:r>
                        <a:rPr lang="zh-TW" altLang="en-US" sz="1400" u="none" strike="noStrike">
                          <a:effectLst/>
                        </a:rPr>
                        <a:t>部分勝敗</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36</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1</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37</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615952395"/>
                  </a:ext>
                </a:extLst>
              </a:tr>
              <a:tr h="229482">
                <a:tc vMerge="1">
                  <a:txBody>
                    <a:bodyPr/>
                    <a:lstStyle/>
                    <a:p>
                      <a:endParaRPr lang="zh-TW" altLang="en-US"/>
                    </a:p>
                  </a:txBody>
                  <a:tcPr/>
                </a:tc>
                <a:tc>
                  <a:txBody>
                    <a:bodyPr/>
                    <a:lstStyle/>
                    <a:p>
                      <a:pPr algn="ctr" fontAlgn="ctr"/>
                      <a:r>
                        <a:rPr lang="zh-TW" altLang="en-US" sz="1400" u="none" strike="noStrike" dirty="0">
                          <a:effectLst/>
                        </a:rPr>
                        <a:t>人民敗訴</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324</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31</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355</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4168724443"/>
                  </a:ext>
                </a:extLst>
              </a:tr>
              <a:tr h="229482">
                <a:tc vMerge="1">
                  <a:txBody>
                    <a:bodyPr/>
                    <a:lstStyle/>
                    <a:p>
                      <a:endParaRPr lang="zh-TW" altLang="en-US"/>
                    </a:p>
                  </a:txBody>
                  <a:tcPr/>
                </a:tc>
                <a:tc>
                  <a:txBody>
                    <a:bodyPr/>
                    <a:lstStyle/>
                    <a:p>
                      <a:pPr algn="ctr" fontAlgn="ctr"/>
                      <a:r>
                        <a:rPr lang="zh-TW" altLang="en-US" sz="1400" u="none" strike="noStrike">
                          <a:effectLst/>
                        </a:rPr>
                        <a:t>和解</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22</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1</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23</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1023802391"/>
                  </a:ext>
                </a:extLst>
              </a:tr>
              <a:tr h="229482">
                <a:tc vMerge="1">
                  <a:txBody>
                    <a:bodyPr/>
                    <a:lstStyle/>
                    <a:p>
                      <a:endParaRPr lang="zh-TW" altLang="en-US"/>
                    </a:p>
                  </a:txBody>
                  <a:tcPr/>
                </a:tc>
                <a:tc>
                  <a:txBody>
                    <a:bodyPr/>
                    <a:lstStyle/>
                    <a:p>
                      <a:pPr algn="ctr" fontAlgn="ctr"/>
                      <a:r>
                        <a:rPr lang="zh-TW" altLang="en-US" sz="1400" u="none" strike="noStrike">
                          <a:effectLst/>
                        </a:rPr>
                        <a:t>小計</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413</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37</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450</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1727477663"/>
                  </a:ext>
                </a:extLst>
              </a:tr>
              <a:tr h="491556">
                <a:tc vMerge="1">
                  <a:txBody>
                    <a:bodyPr/>
                    <a:lstStyle/>
                    <a:p>
                      <a:endParaRPr lang="zh-TW" altLang="en-US"/>
                    </a:p>
                  </a:txBody>
                  <a:tcPr/>
                </a:tc>
                <a:tc>
                  <a:txBody>
                    <a:bodyPr/>
                    <a:lstStyle/>
                    <a:p>
                      <a:pPr algn="ctr" fontAlgn="ctr"/>
                      <a:r>
                        <a:rPr lang="zh-TW" altLang="en-US" sz="1400" u="none" strike="noStrike">
                          <a:effectLst/>
                        </a:rPr>
                        <a:t>年度稅務案件</a:t>
                      </a:r>
                      <a:br>
                        <a:rPr lang="zh-TW" altLang="en-US" sz="1400" u="none" strike="noStrike">
                          <a:effectLst/>
                        </a:rPr>
                      </a:br>
                      <a:r>
                        <a:rPr lang="zh-TW" altLang="en-US" sz="1400" u="none" strike="noStrike">
                          <a:effectLst/>
                        </a:rPr>
                        <a:t>終結總件數</a:t>
                      </a:r>
                      <a:endParaRPr lang="zh-TW" altLang="en-US"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480</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a:effectLst/>
                        </a:rPr>
                        <a:t>44</a:t>
                      </a:r>
                      <a:endParaRPr lang="en-US" altLang="zh-TW" sz="1400" b="0" i="0" u="none" strike="noStrike">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u="none" strike="noStrike" dirty="0">
                          <a:effectLst/>
                        </a:rPr>
                        <a:t>524</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6296227"/>
                  </a:ext>
                </a:extLst>
              </a:tr>
            </a:tbl>
          </a:graphicData>
        </a:graphic>
      </p:graphicFrame>
      <p:sp>
        <p:nvSpPr>
          <p:cNvPr id="8" name="文字方塊 7"/>
          <p:cNvSpPr txBox="1"/>
          <p:nvPr/>
        </p:nvSpPr>
        <p:spPr>
          <a:xfrm>
            <a:off x="5941571" y="4512988"/>
            <a:ext cx="6250429" cy="2031325"/>
          </a:xfrm>
          <a:prstGeom prst="rect">
            <a:avLst/>
          </a:prstGeom>
          <a:noFill/>
        </p:spPr>
        <p:txBody>
          <a:bodyPr wrap="none" rtlCol="0">
            <a:spAutoFit/>
          </a:bodyPr>
          <a:lstStyle/>
          <a:p>
            <a:r>
              <a:rPr lang="zh-TW" altLang="en-US" sz="1400" dirty="0"/>
              <a:t>註</a:t>
            </a:r>
            <a:r>
              <a:rPr lang="en-US" altLang="zh-TW" sz="1400" dirty="0"/>
              <a:t>1</a:t>
            </a:r>
            <a:r>
              <a:rPr lang="zh-TW" altLang="en-US" sz="1400" dirty="0"/>
              <a:t>：本表係以</a:t>
            </a:r>
            <a:r>
              <a:rPr lang="en-US" altLang="zh-TW" sz="1400" dirty="0"/>
              <a:t>106</a:t>
            </a:r>
            <a:r>
              <a:rPr lang="zh-TW" altLang="en-US" sz="1400" dirty="0"/>
              <a:t>年</a:t>
            </a:r>
            <a:r>
              <a:rPr lang="en-US" altLang="zh-TW" sz="1400" dirty="0"/>
              <a:t>12</a:t>
            </a:r>
            <a:r>
              <a:rPr lang="zh-TW" altLang="en-US" sz="1400" dirty="0"/>
              <a:t>月</a:t>
            </a:r>
            <a:r>
              <a:rPr lang="en-US" altLang="zh-TW" sz="1400" dirty="0"/>
              <a:t>28</a:t>
            </a:r>
            <a:r>
              <a:rPr lang="zh-TW" altLang="en-US" sz="1400" dirty="0"/>
              <a:t>日納稅者權利保護法施行前後之稅務案件判決結果</a:t>
            </a:r>
            <a:endParaRPr lang="en-US" altLang="zh-TW" sz="1400" dirty="0"/>
          </a:p>
          <a:p>
            <a:r>
              <a:rPr lang="zh-TW" altLang="en-US" sz="1400" dirty="0"/>
              <a:t>          為統計基礎。</a:t>
            </a:r>
            <a:endParaRPr lang="en-US" altLang="zh-TW" sz="1400" dirty="0"/>
          </a:p>
          <a:p>
            <a:r>
              <a:rPr lang="zh-TW" altLang="en-US" sz="1400" dirty="0"/>
              <a:t>註</a:t>
            </a:r>
            <a:r>
              <a:rPr lang="en-US" altLang="zh-TW" sz="1400" dirty="0"/>
              <a:t>2</a:t>
            </a:r>
            <a:r>
              <a:rPr lang="zh-TW" altLang="en-US" sz="1400" dirty="0"/>
              <a:t>：小計係將年度稅務案件終結總件數扣除裁定駁回、移送管轄、撤回等</a:t>
            </a:r>
            <a:endParaRPr lang="en-US" altLang="zh-TW" sz="1400" dirty="0"/>
          </a:p>
          <a:p>
            <a:r>
              <a:rPr lang="zh-TW" altLang="en-US" sz="1400" dirty="0"/>
              <a:t>          不具代表性之終結件數，並以之作為本次統計之母數。</a:t>
            </a:r>
            <a:endParaRPr lang="en-US" altLang="zh-TW" sz="1400" dirty="0"/>
          </a:p>
          <a:p>
            <a:r>
              <a:rPr lang="zh-TW" altLang="en-US" sz="1400" dirty="0"/>
              <a:t>註</a:t>
            </a:r>
            <a:r>
              <a:rPr lang="en-US" altLang="zh-TW" sz="1400" dirty="0"/>
              <a:t>3</a:t>
            </a:r>
            <a:r>
              <a:rPr lang="zh-TW" altLang="en-US" sz="1400" dirty="0"/>
              <a:t>：人民勝訴之比例權重為</a:t>
            </a:r>
            <a:r>
              <a:rPr lang="en-US" altLang="zh-TW" sz="1400" dirty="0"/>
              <a:t>1</a:t>
            </a:r>
            <a:r>
              <a:rPr lang="zh-TW" altLang="en-US" sz="1400" dirty="0"/>
              <a:t>，部分勝敗及和解之比例權重皆為</a:t>
            </a:r>
            <a:r>
              <a:rPr lang="en-US" altLang="zh-TW" sz="1400" dirty="0"/>
              <a:t>0.5</a:t>
            </a:r>
            <a:r>
              <a:rPr lang="zh-TW" altLang="en-US" sz="1400" dirty="0"/>
              <a:t>（因和解</a:t>
            </a:r>
            <a:endParaRPr lang="en-US" altLang="zh-TW" sz="1400" dirty="0"/>
          </a:p>
          <a:p>
            <a:r>
              <a:rPr lang="zh-TW" altLang="en-US" sz="1400" dirty="0"/>
              <a:t>          係徵納雙方各退一步，與部分勝敗之結果雷同）。</a:t>
            </a:r>
            <a:endParaRPr lang="en-US" altLang="zh-TW" sz="1400" dirty="0"/>
          </a:p>
          <a:p>
            <a:r>
              <a:rPr lang="zh-TW" altLang="en-US" sz="1400" dirty="0"/>
              <a:t>註</a:t>
            </a:r>
            <a:r>
              <a:rPr lang="en-US" altLang="zh-TW" sz="1400" dirty="0"/>
              <a:t>4</a:t>
            </a:r>
            <a:r>
              <a:rPr lang="zh-TW" altLang="en-US" sz="1400" dirty="0"/>
              <a:t>：由於司法統計年報就最高行政法院上訴終結事件，未有以人民勝、敗訴</a:t>
            </a:r>
            <a:endParaRPr lang="en-US" altLang="zh-TW" sz="1400" dirty="0"/>
          </a:p>
          <a:p>
            <a:r>
              <a:rPr lang="zh-TW" altLang="en-US" sz="1400" dirty="0"/>
              <a:t>          為區別基礎之統計數，故本文無法據以列表呈現。</a:t>
            </a:r>
            <a:endParaRPr lang="en-US" altLang="zh-TW" sz="1400" dirty="0"/>
          </a:p>
          <a:p>
            <a:r>
              <a:rPr lang="en-US" altLang="zh-TW" sz="1400" dirty="0"/>
              <a:t>                                                                     </a:t>
            </a:r>
            <a:r>
              <a:rPr lang="zh-TW" altLang="en-US" sz="1400" dirty="0"/>
              <a:t>      </a:t>
            </a:r>
            <a:r>
              <a:rPr lang="en-US" altLang="zh-TW" sz="1400" dirty="0"/>
              <a:t> </a:t>
            </a:r>
            <a:r>
              <a:rPr lang="zh-TW" altLang="en-US" sz="1200" dirty="0"/>
              <a:t>資料來源：司法統計年報</a:t>
            </a:r>
          </a:p>
        </p:txBody>
      </p:sp>
      <p:graphicFrame>
        <p:nvGraphicFramePr>
          <p:cNvPr id="4" name="內容版面配置區 6"/>
          <p:cNvGraphicFramePr>
            <a:graphicFrameLocks/>
          </p:cNvGraphicFramePr>
          <p:nvPr>
            <p:extLst>
              <p:ext uri="{D42A27DB-BD31-4B8C-83A1-F6EECF244321}">
                <p14:modId xmlns:p14="http://schemas.microsoft.com/office/powerpoint/2010/main" val="2330473355"/>
              </p:ext>
            </p:extLst>
          </p:nvPr>
        </p:nvGraphicFramePr>
        <p:xfrm>
          <a:off x="6096000" y="658925"/>
          <a:ext cx="4703259" cy="2327412"/>
        </p:xfrm>
        <a:graphic>
          <a:graphicData uri="http://schemas.openxmlformats.org/drawingml/2006/table">
            <a:tbl>
              <a:tblPr>
                <a:tableStyleId>{793D81CF-94F2-401A-BA57-92F5A7B2D0C5}</a:tableStyleId>
              </a:tblPr>
              <a:tblGrid>
                <a:gridCol w="808267">
                  <a:extLst>
                    <a:ext uri="{9D8B030D-6E8A-4147-A177-3AD203B41FA5}">
                      <a16:colId xmlns:a16="http://schemas.microsoft.com/office/drawing/2014/main" val="2813488737"/>
                    </a:ext>
                  </a:extLst>
                </a:gridCol>
                <a:gridCol w="1301372">
                  <a:extLst>
                    <a:ext uri="{9D8B030D-6E8A-4147-A177-3AD203B41FA5}">
                      <a16:colId xmlns:a16="http://schemas.microsoft.com/office/drawing/2014/main" val="592759192"/>
                    </a:ext>
                  </a:extLst>
                </a:gridCol>
                <a:gridCol w="639104">
                  <a:extLst>
                    <a:ext uri="{9D8B030D-6E8A-4147-A177-3AD203B41FA5}">
                      <a16:colId xmlns:a16="http://schemas.microsoft.com/office/drawing/2014/main" val="2229714288"/>
                    </a:ext>
                  </a:extLst>
                </a:gridCol>
                <a:gridCol w="639104">
                  <a:extLst>
                    <a:ext uri="{9D8B030D-6E8A-4147-A177-3AD203B41FA5}">
                      <a16:colId xmlns:a16="http://schemas.microsoft.com/office/drawing/2014/main" val="488918152"/>
                    </a:ext>
                  </a:extLst>
                </a:gridCol>
                <a:gridCol w="639104">
                  <a:extLst>
                    <a:ext uri="{9D8B030D-6E8A-4147-A177-3AD203B41FA5}">
                      <a16:colId xmlns:a16="http://schemas.microsoft.com/office/drawing/2014/main" val="1696753518"/>
                    </a:ext>
                  </a:extLst>
                </a:gridCol>
                <a:gridCol w="676308">
                  <a:extLst>
                    <a:ext uri="{9D8B030D-6E8A-4147-A177-3AD203B41FA5}">
                      <a16:colId xmlns:a16="http://schemas.microsoft.com/office/drawing/2014/main" val="450865323"/>
                    </a:ext>
                  </a:extLst>
                </a:gridCol>
              </a:tblGrid>
              <a:tr h="229482">
                <a:tc gridSpan="6">
                  <a:txBody>
                    <a:bodyPr/>
                    <a:lstStyle/>
                    <a:p>
                      <a:pPr algn="ctr" fontAlgn="ctr"/>
                      <a:r>
                        <a:rPr lang="zh-TW" altLang="en-US" sz="1400" u="none" strike="noStrike" dirty="0">
                          <a:effectLst/>
                        </a:rPr>
                        <a:t>稅務案件統計</a:t>
                      </a:r>
                      <a:r>
                        <a:rPr lang="en-US" altLang="zh-TW" sz="1400" u="none" strike="noStrike" dirty="0">
                          <a:effectLst/>
                        </a:rPr>
                        <a:t>(</a:t>
                      </a:r>
                      <a:r>
                        <a:rPr lang="zh-TW" altLang="en-US" sz="1400" u="none" strike="noStrike" dirty="0">
                          <a:effectLst/>
                        </a:rPr>
                        <a:t>高等行政法院</a:t>
                      </a:r>
                      <a:r>
                        <a:rPr lang="en-US" altLang="zh-TW" sz="1400" u="none" strike="noStrike" dirty="0">
                          <a:effectLst/>
                        </a:rPr>
                        <a:t>)</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75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866783717"/>
                  </a:ext>
                </a:extLst>
              </a:tr>
              <a:tr h="229482">
                <a:tc rowSpan="2">
                  <a:txBody>
                    <a:bodyPr/>
                    <a:lstStyle/>
                    <a:p>
                      <a:pPr algn="ctr" fontAlgn="ctr"/>
                      <a:r>
                        <a:rPr lang="zh-TW" altLang="en-US" sz="1400" u="none" strike="noStrike" dirty="0">
                          <a:effectLst/>
                        </a:rPr>
                        <a:t>年度</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rowSpan="2">
                  <a:txBody>
                    <a:bodyPr/>
                    <a:lstStyle/>
                    <a:p>
                      <a:pPr algn="ctr" fontAlgn="ctr"/>
                      <a:r>
                        <a:rPr lang="zh-TW" altLang="en-US" sz="1400" u="none" strike="noStrike" dirty="0">
                          <a:effectLst/>
                        </a:rPr>
                        <a:t>案件結果</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稅捐</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關務</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合計</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rowSpan="2">
                  <a:txBody>
                    <a:bodyPr/>
                    <a:lstStyle/>
                    <a:p>
                      <a:pPr algn="ctr" fontAlgn="ctr"/>
                      <a:r>
                        <a:rPr lang="zh-TW" altLang="en-US" sz="1400" u="none" strike="noStrike" dirty="0">
                          <a:effectLst/>
                        </a:rPr>
                        <a:t>人民</a:t>
                      </a:r>
                      <a:br>
                        <a:rPr lang="zh-TW" altLang="en-US" sz="1400" u="none" strike="noStrike" dirty="0">
                          <a:effectLst/>
                        </a:rPr>
                      </a:br>
                      <a:r>
                        <a:rPr lang="zh-TW" altLang="en-US" sz="1400" u="none" strike="noStrike" dirty="0">
                          <a:effectLst/>
                        </a:rPr>
                        <a:t>勝訴率</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extLst>
                  <a:ext uri="{0D108BD9-81ED-4DB2-BD59-A6C34878D82A}">
                    <a16:rowId xmlns:a16="http://schemas.microsoft.com/office/drawing/2014/main" val="2761385180"/>
                  </a:ext>
                </a:extLst>
              </a:tr>
              <a:tr h="229482">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a:txBody>
                    <a:bodyPr/>
                    <a:lstStyle/>
                    <a:p>
                      <a:pPr algn="ctr" fontAlgn="ctr"/>
                      <a:r>
                        <a:rPr lang="zh-TW" altLang="en-US" sz="1400" u="none" strike="noStrike" dirty="0">
                          <a:effectLst/>
                        </a:rPr>
                        <a:t>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85000"/>
                      </a:schemeClr>
                    </a:solidFill>
                  </a:tcPr>
                </a:tc>
                <a:tc vMerge="1">
                  <a:txBody>
                    <a:bodyPr/>
                    <a:lstStyle/>
                    <a:p>
                      <a:endParaRPr lang="zh-TW" altLang="en-US"/>
                    </a:p>
                  </a:txBody>
                  <a:tcPr/>
                </a:tc>
                <a:extLst>
                  <a:ext uri="{0D108BD9-81ED-4DB2-BD59-A6C34878D82A}">
                    <a16:rowId xmlns:a16="http://schemas.microsoft.com/office/drawing/2014/main" val="580454470"/>
                  </a:ext>
                </a:extLst>
              </a:tr>
              <a:tr h="229482">
                <a:tc rowSpan="6">
                  <a:txBody>
                    <a:bodyPr/>
                    <a:lstStyle/>
                    <a:p>
                      <a:pPr algn="ctr" fontAlgn="ctr"/>
                      <a:r>
                        <a:rPr lang="en-US" altLang="zh-TW" sz="1400" u="none" strike="noStrike" dirty="0">
                          <a:effectLst/>
                        </a:rPr>
                        <a:t>108</a:t>
                      </a:r>
                      <a:endParaRPr lang="en-US" altLang="zh-TW"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zh-TW" altLang="en-US" sz="1400" u="none" strike="noStrike" dirty="0">
                          <a:effectLst/>
                        </a:rPr>
                        <a:t>人民勝訴</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24</a:t>
                      </a:r>
                    </a:p>
                  </a:txBody>
                  <a:tcPr marL="9525" marR="9525" marT="9525"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4</a:t>
                      </a:r>
                    </a:p>
                  </a:txBody>
                  <a:tcPr marL="9525" marR="9525" marT="9525"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28</a:t>
                      </a:r>
                    </a:p>
                  </a:txBody>
                  <a:tcPr marL="9525" marR="9525" marT="9525" marB="0" anchor="ctr">
                    <a:solidFill>
                      <a:schemeClr val="bg1">
                        <a:lumMod val="95000"/>
                      </a:schemeClr>
                    </a:solidFill>
                  </a:tcPr>
                </a:tc>
                <a:tc rowSpan="6">
                  <a:txBody>
                    <a:bodyPr/>
                    <a:lstStyle/>
                    <a:p>
                      <a:pPr algn="ctr" fontAlgn="ctr"/>
                      <a:r>
                        <a:rPr lang="en-US" altLang="zh-TW" sz="1400" b="0" i="0" u="none" strike="noStrike">
                          <a:solidFill>
                            <a:srgbClr val="000000"/>
                          </a:solidFill>
                          <a:effectLst/>
                          <a:latin typeface="+mn-lt"/>
                          <a:ea typeface="新細明體" panose="02020500000000000000" pitchFamily="18" charset="-120"/>
                        </a:rPr>
                        <a:t>15.98%</a:t>
                      </a:r>
                    </a:p>
                  </a:txBody>
                  <a:tcPr marL="9525" marR="9525" marT="9525" marB="0" anchor="ctr">
                    <a:solidFill>
                      <a:schemeClr val="bg1">
                        <a:lumMod val="95000"/>
                      </a:schemeClr>
                    </a:solidFill>
                  </a:tcPr>
                </a:tc>
                <a:extLst>
                  <a:ext uri="{0D108BD9-81ED-4DB2-BD59-A6C34878D82A}">
                    <a16:rowId xmlns:a16="http://schemas.microsoft.com/office/drawing/2014/main" val="2803153684"/>
                  </a:ext>
                </a:extLst>
              </a:tr>
              <a:tr h="229482">
                <a:tc vMerge="1">
                  <a:txBody>
                    <a:bodyPr/>
                    <a:lstStyle/>
                    <a:p>
                      <a:endParaRPr lang="zh-TW" altLang="en-US"/>
                    </a:p>
                  </a:txBody>
                  <a:tcPr/>
                </a:tc>
                <a:tc>
                  <a:txBody>
                    <a:bodyPr/>
                    <a:lstStyle/>
                    <a:p>
                      <a:pPr algn="ctr" fontAlgn="ctr"/>
                      <a:r>
                        <a:rPr lang="zh-TW" altLang="en-US" sz="1400" u="none" strike="noStrike" dirty="0">
                          <a:effectLst/>
                        </a:rPr>
                        <a:t>部分勝敗</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21</a:t>
                      </a:r>
                    </a:p>
                  </a:txBody>
                  <a:tcPr marL="9525" marR="9525" marT="9525"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0</a:t>
                      </a:r>
                    </a:p>
                  </a:txBody>
                  <a:tcPr marL="9525" marR="9525" marT="9525"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21</a:t>
                      </a:r>
                    </a:p>
                  </a:txBody>
                  <a:tcPr marL="9525" marR="9525" marT="9525"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238402809"/>
                  </a:ext>
                </a:extLst>
              </a:tr>
              <a:tr h="229482">
                <a:tc vMerge="1">
                  <a:txBody>
                    <a:bodyPr/>
                    <a:lstStyle/>
                    <a:p>
                      <a:endParaRPr lang="zh-TW" altLang="en-US"/>
                    </a:p>
                  </a:txBody>
                  <a:tcPr/>
                </a:tc>
                <a:tc>
                  <a:txBody>
                    <a:bodyPr/>
                    <a:lstStyle/>
                    <a:p>
                      <a:pPr algn="ctr" fontAlgn="ctr"/>
                      <a:r>
                        <a:rPr lang="zh-TW" altLang="en-US" sz="1400" u="none" strike="noStrike" dirty="0">
                          <a:effectLst/>
                        </a:rPr>
                        <a:t>人民敗訴</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242</a:t>
                      </a:r>
                    </a:p>
                  </a:txBody>
                  <a:tcPr marL="9525" marR="9525" marT="9525"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33</a:t>
                      </a:r>
                    </a:p>
                  </a:txBody>
                  <a:tcPr marL="9525" marR="9525" marT="9525"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275</a:t>
                      </a:r>
                    </a:p>
                  </a:txBody>
                  <a:tcPr marL="9525" marR="9525" marT="9525"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1340659705"/>
                  </a:ext>
                </a:extLst>
              </a:tr>
              <a:tr h="229482">
                <a:tc vMerge="1">
                  <a:txBody>
                    <a:bodyPr/>
                    <a:lstStyle/>
                    <a:p>
                      <a:endParaRPr lang="zh-TW" altLang="en-US"/>
                    </a:p>
                  </a:txBody>
                  <a:tcPr/>
                </a:tc>
                <a:tc>
                  <a:txBody>
                    <a:bodyPr/>
                    <a:lstStyle/>
                    <a:p>
                      <a:pPr algn="ctr" fontAlgn="ctr"/>
                      <a:r>
                        <a:rPr lang="zh-TW" altLang="en-US" sz="1400" u="none" strike="noStrike" dirty="0">
                          <a:effectLst/>
                        </a:rPr>
                        <a:t>和解</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38</a:t>
                      </a:r>
                    </a:p>
                  </a:txBody>
                  <a:tcPr marL="9525" marR="9525" marT="9525"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1</a:t>
                      </a:r>
                    </a:p>
                  </a:txBody>
                  <a:tcPr marL="9525" marR="9525" marT="9525"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39</a:t>
                      </a:r>
                    </a:p>
                  </a:txBody>
                  <a:tcPr marL="9525" marR="9525" marT="9525"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840680641"/>
                  </a:ext>
                </a:extLst>
              </a:tr>
              <a:tr h="229482">
                <a:tc vMerge="1">
                  <a:txBody>
                    <a:bodyPr/>
                    <a:lstStyle/>
                    <a:p>
                      <a:endParaRPr lang="zh-TW" altLang="en-US"/>
                    </a:p>
                  </a:txBody>
                  <a:tcPr/>
                </a:tc>
                <a:tc>
                  <a:txBody>
                    <a:bodyPr/>
                    <a:lstStyle/>
                    <a:p>
                      <a:pPr algn="ctr" fontAlgn="ctr"/>
                      <a:r>
                        <a:rPr lang="zh-TW" altLang="en-US" sz="1400" u="none" strike="noStrike" dirty="0">
                          <a:effectLst/>
                        </a:rPr>
                        <a:t>小計</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325</a:t>
                      </a:r>
                    </a:p>
                  </a:txBody>
                  <a:tcPr marL="9525" marR="9525" marT="9525"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38</a:t>
                      </a:r>
                    </a:p>
                  </a:txBody>
                  <a:tcPr marL="9525" marR="9525" marT="9525"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363</a:t>
                      </a:r>
                    </a:p>
                  </a:txBody>
                  <a:tcPr marL="9525" marR="9525" marT="9525"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817320913"/>
                  </a:ext>
                </a:extLst>
              </a:tr>
              <a:tr h="491556">
                <a:tc vMerge="1">
                  <a:txBody>
                    <a:bodyPr/>
                    <a:lstStyle/>
                    <a:p>
                      <a:endParaRPr lang="zh-TW" altLang="en-US"/>
                    </a:p>
                  </a:txBody>
                  <a:tcPr/>
                </a:tc>
                <a:tc>
                  <a:txBody>
                    <a:bodyPr/>
                    <a:lstStyle/>
                    <a:p>
                      <a:pPr algn="ctr" fontAlgn="ctr"/>
                      <a:r>
                        <a:rPr lang="zh-TW" altLang="en-US" sz="1400" u="none" strike="noStrike" dirty="0">
                          <a:effectLst/>
                        </a:rPr>
                        <a:t>年度稅務案件</a:t>
                      </a:r>
                      <a:br>
                        <a:rPr lang="zh-TW" altLang="en-US" sz="1400" u="none" strike="noStrike" dirty="0">
                          <a:effectLst/>
                        </a:rPr>
                      </a:br>
                      <a:r>
                        <a:rPr lang="zh-TW" altLang="en-US" sz="1400" u="none" strike="noStrike" dirty="0">
                          <a:effectLst/>
                        </a:rPr>
                        <a:t>終結總件數</a:t>
                      </a:r>
                      <a:endParaRPr lang="zh-TW" altLang="en-US" sz="1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11" marR="7211" marT="7211"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377</a:t>
                      </a:r>
                    </a:p>
                  </a:txBody>
                  <a:tcPr marL="9525" marR="9525" marT="9525" marB="0" anchor="ctr">
                    <a:solidFill>
                      <a:schemeClr val="bg1">
                        <a:lumMod val="95000"/>
                      </a:schemeClr>
                    </a:solidFill>
                  </a:tcPr>
                </a:tc>
                <a:tc>
                  <a:txBody>
                    <a:bodyPr/>
                    <a:lstStyle/>
                    <a:p>
                      <a:pPr algn="ctr" fontAlgn="ctr"/>
                      <a:r>
                        <a:rPr lang="en-US" altLang="zh-TW" sz="1400" b="0" i="0" u="none" strike="noStrike">
                          <a:solidFill>
                            <a:srgbClr val="000000"/>
                          </a:solidFill>
                          <a:effectLst/>
                          <a:latin typeface="+mn-lt"/>
                          <a:ea typeface="新細明體" panose="02020500000000000000" pitchFamily="18" charset="-120"/>
                        </a:rPr>
                        <a:t>44</a:t>
                      </a:r>
                    </a:p>
                  </a:txBody>
                  <a:tcPr marL="9525" marR="9525" marT="9525" marB="0" anchor="ctr">
                    <a:solidFill>
                      <a:schemeClr val="bg1">
                        <a:lumMod val="95000"/>
                      </a:schemeClr>
                    </a:solidFill>
                  </a:tcPr>
                </a:tc>
                <a:tc>
                  <a:txBody>
                    <a:bodyPr/>
                    <a:lstStyle/>
                    <a:p>
                      <a:pPr algn="ctr" fontAlgn="ctr"/>
                      <a:r>
                        <a:rPr lang="en-US" altLang="zh-TW" sz="1400" b="0" i="0" u="none" strike="noStrike" dirty="0">
                          <a:solidFill>
                            <a:srgbClr val="000000"/>
                          </a:solidFill>
                          <a:effectLst/>
                          <a:latin typeface="+mn-lt"/>
                          <a:ea typeface="新細明體" panose="02020500000000000000" pitchFamily="18" charset="-120"/>
                        </a:rPr>
                        <a:t>421</a:t>
                      </a:r>
                    </a:p>
                  </a:txBody>
                  <a:tcPr marL="9525" marR="9525" marT="9525" marB="0" anchor="ctr">
                    <a:solidFill>
                      <a:schemeClr val="bg1">
                        <a:lumMod val="95000"/>
                      </a:schemeClr>
                    </a:solidFill>
                  </a:tcPr>
                </a:tc>
                <a:tc vMerge="1">
                  <a:txBody>
                    <a:bodyPr/>
                    <a:lstStyle/>
                    <a:p>
                      <a:endParaRPr lang="zh-TW" altLang="en-US"/>
                    </a:p>
                  </a:txBody>
                  <a:tcPr/>
                </a:tc>
                <a:extLst>
                  <a:ext uri="{0D108BD9-81ED-4DB2-BD59-A6C34878D82A}">
                    <a16:rowId xmlns:a16="http://schemas.microsoft.com/office/drawing/2014/main" val="2255938424"/>
                  </a:ext>
                </a:extLst>
              </a:tr>
            </a:tbl>
          </a:graphicData>
        </a:graphic>
      </p:graphicFrame>
    </p:spTree>
    <p:extLst>
      <p:ext uri="{BB962C8B-B14F-4D97-AF65-F5344CB8AC3E}">
        <p14:creationId xmlns:p14="http://schemas.microsoft.com/office/powerpoint/2010/main" val="6920730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01902D-54B8-4A05-BD4D-66028A05C531}"/>
              </a:ext>
            </a:extLst>
          </p:cNvPr>
          <p:cNvSpPr>
            <a:spLocks noGrp="1"/>
          </p:cNvSpPr>
          <p:nvPr>
            <p:ph type="title"/>
          </p:nvPr>
        </p:nvSpPr>
        <p:spPr/>
        <p:txBody>
          <a:bodyPr/>
          <a:lstStyle/>
          <a:p>
            <a:r>
              <a:rPr lang="zh-TW" altLang="en-US" dirty="0"/>
              <a:t>違反稅法上規定協力義務之效果</a:t>
            </a:r>
          </a:p>
        </p:txBody>
      </p:sp>
      <p:sp>
        <p:nvSpPr>
          <p:cNvPr id="3" name="內容版面配置區 2">
            <a:extLst>
              <a:ext uri="{FF2B5EF4-FFF2-40B4-BE49-F238E27FC236}">
                <a16:creationId xmlns:a16="http://schemas.microsoft.com/office/drawing/2014/main" id="{5DD666F8-7F87-4420-8E14-E6D6C72DD2FE}"/>
              </a:ext>
            </a:extLst>
          </p:cNvPr>
          <p:cNvSpPr>
            <a:spLocks noGrp="1"/>
          </p:cNvSpPr>
          <p:nvPr>
            <p:ph idx="1"/>
          </p:nvPr>
        </p:nvSpPr>
        <p:spPr/>
        <p:txBody>
          <a:bodyPr/>
          <a:lstStyle/>
          <a:p>
            <a:r>
              <a:rPr lang="zh-TW" altLang="en-US" dirty="0"/>
              <a:t>此決議之後半段業經司法院釋字</a:t>
            </a:r>
            <a:r>
              <a:rPr lang="en-US" altLang="zh-TW" dirty="0"/>
              <a:t>685</a:t>
            </a:r>
            <a:r>
              <a:rPr lang="zh-TW" altLang="en-US" dirty="0"/>
              <a:t>號解釋予以支持，並闡明「非銷售相關貨物或勞務之營業人，依法本無就該相關銷售額開立統一發票或報繳營業稅額之義務，故其是否按已開立統一發票之金額報繳營業稅額，僅發生是否得依法請求返還之問題，既無從視同法定納稅義務人已履行其租稅義務，亦不發生法定納稅義務人之租稅義務因而免除或消滅之效果，自不影響法定納稅義務人依法補繳營業稅之義務，法定納稅義務人如未依法繳納營業稅者，自應依法補繳營業稅」，即實際營業人的納稅義務，不因非實際營業人已就該筆交易開立發票報繳營業稅而解免，然前揭行政法院決議則重在「營業人取得非實際交易對象所開立之進項憑證不得據以申報扣抵銷項稅額」，兩者顯然不同，似難謂該決議的適法合憲性已獲得大法官完全的支持。</a:t>
            </a:r>
          </a:p>
          <a:p>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7F8E0BE0-2525-4DFD-9001-C8FE32B126B5}"/>
              </a:ext>
            </a:extLst>
          </p:cNvPr>
          <p:cNvSpPr>
            <a:spLocks noGrp="1"/>
          </p:cNvSpPr>
          <p:nvPr>
            <p:ph type="sldNum" sz="quarter" idx="12"/>
          </p:nvPr>
        </p:nvSpPr>
        <p:spPr/>
        <p:txBody>
          <a:bodyPr/>
          <a:lstStyle/>
          <a:p>
            <a:fld id="{5EC6E32A-7459-448E-9A7A-1D3E04D07DA7}" type="slidenum">
              <a:rPr lang="zh-TW" altLang="en-US" smtClean="0"/>
              <a:pPr/>
              <a:t>130</a:t>
            </a:fld>
            <a:endParaRPr lang="zh-TW" altLang="en-US" dirty="0"/>
          </a:p>
        </p:txBody>
      </p:sp>
    </p:spTree>
    <p:extLst>
      <p:ext uri="{BB962C8B-B14F-4D97-AF65-F5344CB8AC3E}">
        <p14:creationId xmlns:p14="http://schemas.microsoft.com/office/powerpoint/2010/main" val="39167143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72A83F-3A47-406F-8BE8-B14E286357EC}"/>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82CA2C5E-2CA1-4364-8D66-350CCAA7C0FF}"/>
              </a:ext>
            </a:extLst>
          </p:cNvPr>
          <p:cNvSpPr>
            <a:spLocks noGrp="1"/>
          </p:cNvSpPr>
          <p:nvPr>
            <p:ph idx="1"/>
          </p:nvPr>
        </p:nvSpPr>
        <p:spPr/>
        <p:txBody>
          <a:bodyPr>
            <a:normAutofit lnSpcReduction="10000"/>
          </a:bodyPr>
          <a:lstStyle/>
          <a:p>
            <a:r>
              <a:rPr lang="zh-TW" altLang="en-US" sz="2600" dirty="0"/>
              <a:t>又釋字第</a:t>
            </a:r>
            <a:r>
              <a:rPr lang="en-US" altLang="zh-TW" sz="2600" dirty="0"/>
              <a:t>337</a:t>
            </a:r>
            <a:r>
              <a:rPr lang="zh-TW" altLang="en-US" sz="2600" dirty="0"/>
              <a:t>號解釋文已明示：「營業稅法第五十一條第五款規定，納稅義務人虛報進項稅額者，除追繳稅款外，按所漏稅額處五倍至二十倍罰鍰，並得停止其營業。依此規定意旨，自應以納稅義務人有虛報進項稅額，並因而逃漏稅款者，始得據以追繳稅款及處罰。財政部中華民國七十六年五月六日臺財稅字第七六三七三七六號函，對於有進貨事實之營業人，不論其是否有虛報進項稅額，並因而逃漏稅款，概依首開條款處罰，其與該條款意旨不符部分，有違憲法保障人民權利之本旨，應不在援用。」</a:t>
            </a:r>
          </a:p>
          <a:p>
            <a:r>
              <a:rPr lang="zh-TW" altLang="en-US" sz="2600" dirty="0"/>
              <a:t>另釋字</a:t>
            </a:r>
            <a:r>
              <a:rPr lang="en-US" altLang="zh-TW" sz="2600" dirty="0"/>
              <a:t>685</a:t>
            </a:r>
            <a:r>
              <a:rPr lang="zh-TW" altLang="en-US" sz="2600" dirty="0"/>
              <a:t>號解釋理由書亦謂「對於應依法補繳營業稅款之納稅義務人，依營業稅法裁處漏稅罰時，除須納稅義務人之違法行為符合該法之處罰構成要件外，仍應符合行政罰法受處罰者須有故意、過失之規定，並按個案之情節，注意有無阻卻責任、阻卻違法以及減輕或免除處罰之事由，慎重審酌，乃屬當然。」故營業人取得非實際交易對象所開立之進項憑證據以申報扣抵銷項稅額者，除應補稅外，並不當然構成虛報進項稅額及漏稅結果而應裁處漏稅罰。</a:t>
            </a:r>
          </a:p>
          <a:p>
            <a:endParaRPr lang="zh-TW" altLang="en-US" dirty="0"/>
          </a:p>
        </p:txBody>
      </p:sp>
      <p:sp>
        <p:nvSpPr>
          <p:cNvPr id="4" name="投影片編號版面配置區 3">
            <a:extLst>
              <a:ext uri="{FF2B5EF4-FFF2-40B4-BE49-F238E27FC236}">
                <a16:creationId xmlns:a16="http://schemas.microsoft.com/office/drawing/2014/main" id="{B29BA170-207D-4126-8BEC-DA6952BAFE9D}"/>
              </a:ext>
            </a:extLst>
          </p:cNvPr>
          <p:cNvSpPr>
            <a:spLocks noGrp="1"/>
          </p:cNvSpPr>
          <p:nvPr>
            <p:ph type="sldNum" sz="quarter" idx="12"/>
          </p:nvPr>
        </p:nvSpPr>
        <p:spPr/>
        <p:txBody>
          <a:bodyPr/>
          <a:lstStyle/>
          <a:p>
            <a:fld id="{5EC6E32A-7459-448E-9A7A-1D3E04D07DA7}" type="slidenum">
              <a:rPr lang="zh-TW" altLang="en-US" smtClean="0"/>
              <a:pPr/>
              <a:t>131</a:t>
            </a:fld>
            <a:endParaRPr lang="zh-TW" altLang="en-US" dirty="0"/>
          </a:p>
        </p:txBody>
      </p:sp>
    </p:spTree>
    <p:extLst>
      <p:ext uri="{BB962C8B-B14F-4D97-AF65-F5344CB8AC3E}">
        <p14:creationId xmlns:p14="http://schemas.microsoft.com/office/powerpoint/2010/main" val="39122453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DB6334-E4EF-4C4F-9BB0-258584CCF2B9}"/>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D6562B61-9B7B-4A33-8ED4-E797332CAA7D}"/>
              </a:ext>
            </a:extLst>
          </p:cNvPr>
          <p:cNvSpPr>
            <a:spLocks noGrp="1"/>
          </p:cNvSpPr>
          <p:nvPr>
            <p:ph idx="1"/>
          </p:nvPr>
        </p:nvSpPr>
        <p:spPr/>
        <p:txBody>
          <a:bodyPr>
            <a:normAutofit fontScale="92500" lnSpcReduction="20000"/>
          </a:bodyPr>
          <a:lstStyle/>
          <a:p>
            <a:r>
              <a:rPr lang="zh-TW" altLang="en-US" dirty="0"/>
              <a:t>財政部</a:t>
            </a:r>
            <a:r>
              <a:rPr lang="en-US" altLang="zh-TW" dirty="0"/>
              <a:t>83</a:t>
            </a:r>
            <a:r>
              <a:rPr lang="zh-TW" altLang="en-US" dirty="0"/>
              <a:t>年</a:t>
            </a:r>
            <a:r>
              <a:rPr lang="en-US" altLang="zh-TW" dirty="0"/>
              <a:t>7</a:t>
            </a:r>
            <a:r>
              <a:rPr lang="zh-TW" altLang="en-US" dirty="0"/>
              <a:t>月</a:t>
            </a:r>
            <a:r>
              <a:rPr lang="en-US" altLang="zh-TW" dirty="0"/>
              <a:t>9</a:t>
            </a:r>
            <a:r>
              <a:rPr lang="zh-TW" altLang="en-US" dirty="0"/>
              <a:t>日台財稅第</a:t>
            </a:r>
            <a:r>
              <a:rPr lang="en-US" altLang="zh-TW" dirty="0"/>
              <a:t>831601371</a:t>
            </a:r>
            <a:r>
              <a:rPr lang="zh-TW" altLang="en-US" dirty="0"/>
              <a:t>號函釋：「主旨：核釋營業人取得非實際交易對象所開立之統一發票，作為進項憑證申報扣抵銷項稅額案件之處理原則。說明：二、為符合司法院大法官會議釋字第</a:t>
            </a:r>
            <a:r>
              <a:rPr lang="en-US" altLang="zh-TW" dirty="0"/>
              <a:t>337</a:t>
            </a:r>
            <a:r>
              <a:rPr lang="zh-TW" altLang="en-US" dirty="0"/>
              <a:t>解釋意旨，對於營業人取得非實際交易對象所開立之統一發票作為進項憑證申報扣抵銷項稅額之案件，應視情節，分別依左列原則處理：（一）取得虛設行號發票申報扣抵之案件：</a:t>
            </a:r>
            <a:r>
              <a:rPr lang="en-US" altLang="zh-TW" dirty="0"/>
              <a:t>…2.</a:t>
            </a:r>
            <a:r>
              <a:rPr lang="zh-TW" altLang="en-US" dirty="0"/>
              <a:t>有進貨事實者：</a:t>
            </a:r>
            <a:r>
              <a:rPr lang="en-US" altLang="zh-TW" dirty="0"/>
              <a:t>…(2)</a:t>
            </a:r>
            <a:r>
              <a:rPr lang="zh-TW" altLang="en-US" dirty="0"/>
              <a:t>因虛設行號係專以出售統一發票牟取不法利益為業，並無銷貨事實，故取得虛設行號發票之營業人，自亦無向該虛設行號進貨並支付進項稅額之事實，除該營業人能證明確有支付進項稅額予實際銷貨之營業人，並經稽徵機關查明該稅額已依法報繳者，應依營業稅法第</a:t>
            </a:r>
            <a:r>
              <a:rPr lang="en-US" altLang="zh-TW" dirty="0"/>
              <a:t>19</a:t>
            </a:r>
            <a:r>
              <a:rPr lang="zh-TW" altLang="en-US" dirty="0"/>
              <a:t>條第</a:t>
            </a:r>
            <a:r>
              <a:rPr lang="en-US" altLang="zh-TW" dirty="0"/>
              <a:t>1</a:t>
            </a:r>
            <a:r>
              <a:rPr lang="zh-TW" altLang="en-US" dirty="0"/>
              <a:t>項第</a:t>
            </a:r>
            <a:r>
              <a:rPr lang="en-US" altLang="zh-TW" dirty="0"/>
              <a:t>1</a:t>
            </a:r>
            <a:r>
              <a:rPr lang="zh-TW" altLang="en-US" dirty="0"/>
              <a:t>款規定，就其取得不得扣抵憑證扣抵銷項稅額部分，追補稅款，不再處漏稅罰外，其虛報進項稅額，已構成逃漏稅，應依營業稅法第</a:t>
            </a:r>
            <a:r>
              <a:rPr lang="en-US" altLang="zh-TW" dirty="0"/>
              <a:t>51</a:t>
            </a:r>
            <a:r>
              <a:rPr lang="zh-TW" altLang="en-US" dirty="0"/>
              <a:t>條第</a:t>
            </a:r>
            <a:r>
              <a:rPr lang="en-US" altLang="zh-TW" dirty="0"/>
              <a:t>5</a:t>
            </a:r>
            <a:r>
              <a:rPr lang="zh-TW" altLang="en-US" dirty="0"/>
              <a:t>款規定補稅並處罰。（二）取得虛設行號以外其他非實際交易對象開立之憑證申報扣抵案件：</a:t>
            </a:r>
            <a:r>
              <a:rPr lang="en-US" altLang="zh-TW" dirty="0"/>
              <a:t>…2.</a:t>
            </a:r>
            <a:r>
              <a:rPr lang="zh-TW" altLang="en-US" dirty="0"/>
              <a:t>有進貨事實者：</a:t>
            </a:r>
            <a:r>
              <a:rPr lang="en-US" altLang="zh-TW" dirty="0"/>
              <a:t>…(2)</a:t>
            </a:r>
            <a:r>
              <a:rPr lang="zh-TW" altLang="en-US" dirty="0"/>
              <a:t>至進貨人取得銷貨人以外之營業人所開立之發票申報扣抵，如查明開立發票之營業人已依法申報繳納該應納之營業稅額者，則尚無逃漏，除依前項規定處以行為罰外，依營業稅法第</a:t>
            </a:r>
            <a:r>
              <a:rPr lang="en-US" altLang="zh-TW" dirty="0"/>
              <a:t>19</a:t>
            </a:r>
            <a:r>
              <a:rPr lang="zh-TW" altLang="en-US" dirty="0"/>
              <a:t>條第</a:t>
            </a:r>
            <a:r>
              <a:rPr lang="en-US" altLang="zh-TW" dirty="0"/>
              <a:t>1</a:t>
            </a:r>
            <a:r>
              <a:rPr lang="zh-TW" altLang="en-US" dirty="0"/>
              <a:t>項第</a:t>
            </a:r>
            <a:r>
              <a:rPr lang="en-US" altLang="zh-TW" dirty="0"/>
              <a:t>1</a:t>
            </a:r>
            <a:r>
              <a:rPr lang="zh-TW" altLang="en-US" dirty="0"/>
              <a:t>款規定，應就其取得不得扣抵憑證扣抵銷項稅額部分，追補稅款。如查明開立發票之營業人並未依法申報繳納該應納之營業稅額者，即有逃漏，除依前項規定處以行為罰外，並應依營業稅法第</a:t>
            </a:r>
            <a:r>
              <a:rPr lang="en-US" altLang="zh-TW" dirty="0"/>
              <a:t>51</a:t>
            </a:r>
            <a:r>
              <a:rPr lang="zh-TW" altLang="en-US" dirty="0"/>
              <a:t>條第</a:t>
            </a:r>
            <a:r>
              <a:rPr lang="en-US" altLang="zh-TW" dirty="0"/>
              <a:t>5</a:t>
            </a:r>
            <a:r>
              <a:rPr lang="zh-TW" altLang="en-US" dirty="0"/>
              <a:t>款規定補稅並處罰。三、稽徵機關依前項原則按營業稅法第</a:t>
            </a:r>
            <a:r>
              <a:rPr lang="en-US" altLang="zh-TW" dirty="0"/>
              <a:t>51</a:t>
            </a:r>
            <a:r>
              <a:rPr lang="zh-TW" altLang="en-US" dirty="0"/>
              <a:t>條第</a:t>
            </a:r>
            <a:r>
              <a:rPr lang="en-US" altLang="zh-TW" dirty="0"/>
              <a:t>5</a:t>
            </a:r>
            <a:r>
              <a:rPr lang="zh-TW" altLang="en-US" dirty="0"/>
              <a:t>款規定補稅處罰時，應就涉案營業人有關虛報進項稅額，並因而逃漏稅款之事實，詳予調查並具體敘明，以資明確。四、本函發文日尚未確定之案件，應依本函規定辦理。」</a:t>
            </a:r>
          </a:p>
          <a:p>
            <a:endParaRPr lang="zh-TW" altLang="en-US" dirty="0"/>
          </a:p>
        </p:txBody>
      </p:sp>
      <p:sp>
        <p:nvSpPr>
          <p:cNvPr id="4" name="投影片編號版面配置區 3">
            <a:extLst>
              <a:ext uri="{FF2B5EF4-FFF2-40B4-BE49-F238E27FC236}">
                <a16:creationId xmlns:a16="http://schemas.microsoft.com/office/drawing/2014/main" id="{67346E61-84CB-4AC9-A375-8DFC2D598B51}"/>
              </a:ext>
            </a:extLst>
          </p:cNvPr>
          <p:cNvSpPr>
            <a:spLocks noGrp="1"/>
          </p:cNvSpPr>
          <p:nvPr>
            <p:ph type="sldNum" sz="quarter" idx="12"/>
          </p:nvPr>
        </p:nvSpPr>
        <p:spPr/>
        <p:txBody>
          <a:bodyPr/>
          <a:lstStyle/>
          <a:p>
            <a:fld id="{5EC6E32A-7459-448E-9A7A-1D3E04D07DA7}" type="slidenum">
              <a:rPr lang="zh-TW" altLang="en-US" smtClean="0"/>
              <a:pPr/>
              <a:t>132</a:t>
            </a:fld>
            <a:endParaRPr lang="zh-TW" altLang="en-US" dirty="0"/>
          </a:p>
        </p:txBody>
      </p:sp>
    </p:spTree>
    <p:extLst>
      <p:ext uri="{BB962C8B-B14F-4D97-AF65-F5344CB8AC3E}">
        <p14:creationId xmlns:p14="http://schemas.microsoft.com/office/powerpoint/2010/main" val="32868323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DC1DF3-2074-436F-9F79-84D45B10C08A}"/>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561CBA8A-BDDB-4CCB-B9BB-6349002D3EC7}"/>
              </a:ext>
            </a:extLst>
          </p:cNvPr>
          <p:cNvSpPr>
            <a:spLocks noGrp="1"/>
          </p:cNvSpPr>
          <p:nvPr>
            <p:ph idx="1"/>
          </p:nvPr>
        </p:nvSpPr>
        <p:spPr/>
        <p:txBody>
          <a:bodyPr>
            <a:normAutofit fontScale="92500"/>
          </a:bodyPr>
          <a:lstStyle/>
          <a:p>
            <a:r>
              <a:rPr lang="zh-TW" altLang="en-US" dirty="0"/>
              <a:t>財政部</a:t>
            </a:r>
            <a:r>
              <a:rPr lang="en-US" altLang="zh-TW" dirty="0"/>
              <a:t>95</a:t>
            </a:r>
            <a:r>
              <a:rPr lang="zh-TW" altLang="en-US" dirty="0"/>
              <a:t>年</a:t>
            </a:r>
            <a:r>
              <a:rPr lang="en-US" altLang="zh-TW" dirty="0"/>
              <a:t>5</a:t>
            </a:r>
            <a:r>
              <a:rPr lang="zh-TW" altLang="en-US" dirty="0"/>
              <a:t>月</a:t>
            </a:r>
            <a:r>
              <a:rPr lang="en-US" altLang="zh-TW" dirty="0"/>
              <a:t>23</a:t>
            </a:r>
            <a:r>
              <a:rPr lang="zh-TW" altLang="en-US" dirty="0"/>
              <a:t>日台財稅字第 </a:t>
            </a:r>
            <a:r>
              <a:rPr lang="en-US" altLang="zh-TW" dirty="0"/>
              <a:t>09504535500</a:t>
            </a:r>
            <a:r>
              <a:rPr lang="zh-TW" altLang="en-US" dirty="0"/>
              <a:t>號令</a:t>
            </a:r>
          </a:p>
          <a:p>
            <a:r>
              <a:rPr lang="zh-TW" altLang="en-US" dirty="0"/>
              <a:t>要旨：稽徵機關查核營業人取得涉嫌虛設行號涉案期間開立之統一發票</a:t>
            </a:r>
          </a:p>
          <a:p>
            <a:pPr marL="0" indent="0">
              <a:buNone/>
            </a:pPr>
            <a:r>
              <a:rPr lang="zh-TW" altLang="en-US" dirty="0"/>
              <a:t>   申報 扣抵銷項稅額案件，仍應就交易雙方之進、銷貨情形覈實查核。</a:t>
            </a:r>
          </a:p>
          <a:p>
            <a:r>
              <a:rPr lang="zh-TW" altLang="en-US" dirty="0"/>
              <a:t> 全文內容：</a:t>
            </a:r>
          </a:p>
          <a:p>
            <a:r>
              <a:rPr lang="zh-TW" altLang="en-US" dirty="0"/>
              <a:t> 一、稽徵機關查核營業人取得涉嫌虛設行號涉案期間開立之統一發票申</a:t>
            </a:r>
          </a:p>
          <a:p>
            <a:pPr marL="0" indent="0" algn="l">
              <a:buNone/>
            </a:pPr>
            <a:r>
              <a:rPr lang="zh-TW" altLang="en-US" dirty="0"/>
              <a:t>    報 扣抵銷項稅額案件，仍應就交易雙方之進、銷貨情形覈實查核，不得</a:t>
            </a:r>
          </a:p>
          <a:p>
            <a:pPr marL="0" indent="0">
              <a:buNone/>
            </a:pPr>
            <a:r>
              <a:rPr lang="zh-TW" altLang="en-US" dirty="0"/>
              <a:t>    逕按本部 </a:t>
            </a:r>
            <a:r>
              <a:rPr lang="en-US" altLang="zh-TW" dirty="0"/>
              <a:t>83 </a:t>
            </a:r>
            <a:r>
              <a:rPr lang="zh-TW" altLang="en-US" dirty="0"/>
              <a:t>年 </a:t>
            </a:r>
            <a:r>
              <a:rPr lang="en-US" altLang="zh-TW" dirty="0"/>
              <a:t>7 </a:t>
            </a:r>
            <a:r>
              <a:rPr lang="zh-TW" altLang="en-US" dirty="0"/>
              <a:t>月 </a:t>
            </a:r>
            <a:r>
              <a:rPr lang="en-US" altLang="zh-TW" dirty="0"/>
              <a:t>9 </a:t>
            </a:r>
            <a:r>
              <a:rPr lang="zh-TW" altLang="en-US" dirty="0"/>
              <a:t>日台財稅第 </a:t>
            </a:r>
            <a:r>
              <a:rPr lang="en-US" altLang="zh-TW" dirty="0"/>
              <a:t>831601371 </a:t>
            </a:r>
            <a:r>
              <a:rPr lang="zh-TW" altLang="en-US" dirty="0"/>
              <a:t>號函辦理，如無法查明營業</a:t>
            </a:r>
          </a:p>
          <a:p>
            <a:pPr marL="0" indent="0">
              <a:buNone/>
            </a:pPr>
            <a:r>
              <a:rPr lang="zh-TW" altLang="en-US" dirty="0"/>
              <a:t>    人確無向其進貨，且該涉嫌虛設行號已依規定按期申報進 、銷項資料，</a:t>
            </a:r>
          </a:p>
          <a:p>
            <a:pPr marL="0" indent="0">
              <a:buNone/>
            </a:pPr>
            <a:r>
              <a:rPr lang="zh-TW" altLang="en-US" dirty="0"/>
              <a:t>    並按其應納稅額繳納者，應免予補稅處罰。</a:t>
            </a:r>
          </a:p>
          <a:p>
            <a:r>
              <a:rPr lang="zh-TW" altLang="en-US" dirty="0"/>
              <a:t> 二、本令發布日前之未確定案件，稽徵機關應儘速再予查核，依上開規</a:t>
            </a:r>
          </a:p>
          <a:p>
            <a:pPr marL="0" indent="0">
              <a:buNone/>
            </a:pPr>
            <a:r>
              <a:rPr lang="zh-TW" altLang="en-US" dirty="0"/>
              <a:t>    定 辦理。</a:t>
            </a:r>
          </a:p>
        </p:txBody>
      </p:sp>
      <p:sp>
        <p:nvSpPr>
          <p:cNvPr id="4" name="投影片編號版面配置區 3">
            <a:extLst>
              <a:ext uri="{FF2B5EF4-FFF2-40B4-BE49-F238E27FC236}">
                <a16:creationId xmlns:a16="http://schemas.microsoft.com/office/drawing/2014/main" id="{1EAC6C5C-71DC-4B75-B3B9-6DF42B6ED6A1}"/>
              </a:ext>
            </a:extLst>
          </p:cNvPr>
          <p:cNvSpPr>
            <a:spLocks noGrp="1"/>
          </p:cNvSpPr>
          <p:nvPr>
            <p:ph type="sldNum" sz="quarter" idx="12"/>
          </p:nvPr>
        </p:nvSpPr>
        <p:spPr/>
        <p:txBody>
          <a:bodyPr/>
          <a:lstStyle/>
          <a:p>
            <a:fld id="{5EC6E32A-7459-448E-9A7A-1D3E04D07DA7}" type="slidenum">
              <a:rPr lang="zh-TW" altLang="en-US" smtClean="0"/>
              <a:pPr/>
              <a:t>133</a:t>
            </a:fld>
            <a:endParaRPr lang="zh-TW" altLang="en-US" dirty="0"/>
          </a:p>
        </p:txBody>
      </p:sp>
    </p:spTree>
    <p:extLst>
      <p:ext uri="{BB962C8B-B14F-4D97-AF65-F5344CB8AC3E}">
        <p14:creationId xmlns:p14="http://schemas.microsoft.com/office/powerpoint/2010/main" val="6633028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BB5C72-8D22-44C5-8F22-0F8DD39C85B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FFE9CB45-4102-4E82-B661-8FB57A8823EB}"/>
              </a:ext>
            </a:extLst>
          </p:cNvPr>
          <p:cNvSpPr>
            <a:spLocks noGrp="1"/>
          </p:cNvSpPr>
          <p:nvPr>
            <p:ph idx="1"/>
          </p:nvPr>
        </p:nvSpPr>
        <p:spPr/>
        <p:txBody>
          <a:bodyPr>
            <a:normAutofit/>
          </a:bodyPr>
          <a:lstStyle/>
          <a:p>
            <a:r>
              <a:rPr lang="zh-TW" altLang="en-US" dirty="0"/>
              <a:t>財政部</a:t>
            </a:r>
            <a:r>
              <a:rPr lang="en-US" altLang="zh-TW" dirty="0"/>
              <a:t>83</a:t>
            </a:r>
            <a:r>
              <a:rPr lang="zh-TW" altLang="en-US" dirty="0"/>
              <a:t>年</a:t>
            </a:r>
            <a:r>
              <a:rPr lang="en-US" altLang="zh-TW" dirty="0"/>
              <a:t>7</a:t>
            </a:r>
            <a:r>
              <a:rPr lang="zh-TW" altLang="en-US" dirty="0"/>
              <a:t>月</a:t>
            </a:r>
            <a:r>
              <a:rPr lang="en-US" altLang="zh-TW" dirty="0"/>
              <a:t>9</a:t>
            </a:r>
            <a:r>
              <a:rPr lang="zh-TW" altLang="en-US" dirty="0"/>
              <a:t>日台財稅第</a:t>
            </a:r>
            <a:r>
              <a:rPr lang="en-US" altLang="zh-TW" dirty="0"/>
              <a:t>831601371</a:t>
            </a:r>
            <a:r>
              <a:rPr lang="zh-TW" altLang="en-US" dirty="0"/>
              <a:t>號函釋、</a:t>
            </a:r>
            <a:r>
              <a:rPr lang="en-US" altLang="zh-TW" dirty="0"/>
              <a:t>95</a:t>
            </a:r>
            <a:r>
              <a:rPr lang="zh-TW" altLang="en-US" dirty="0"/>
              <a:t>年</a:t>
            </a:r>
            <a:r>
              <a:rPr lang="en-US" altLang="zh-TW" dirty="0"/>
              <a:t>5</a:t>
            </a:r>
            <a:r>
              <a:rPr lang="zh-TW" altLang="en-US" dirty="0"/>
              <a:t>月</a:t>
            </a:r>
            <a:r>
              <a:rPr lang="en-US" altLang="zh-TW" dirty="0"/>
              <a:t>23</a:t>
            </a:r>
            <a:r>
              <a:rPr lang="zh-TW" altLang="en-US" dirty="0"/>
              <a:t>日台財稅字第 </a:t>
            </a:r>
            <a:r>
              <a:rPr lang="en-US" altLang="zh-TW" dirty="0"/>
              <a:t>09504535500</a:t>
            </a:r>
            <a:r>
              <a:rPr lang="zh-TW" altLang="en-US" dirty="0"/>
              <a:t>號令嗣經財政部以</a:t>
            </a:r>
            <a:r>
              <a:rPr lang="en-US" altLang="zh-TW" dirty="0"/>
              <a:t>98</a:t>
            </a:r>
            <a:r>
              <a:rPr lang="zh-TW" altLang="en-US" dirty="0"/>
              <a:t>年</a:t>
            </a:r>
            <a:r>
              <a:rPr lang="en-US" altLang="zh-TW" dirty="0"/>
              <a:t>12</a:t>
            </a:r>
            <a:r>
              <a:rPr lang="zh-TW" altLang="en-US" dirty="0"/>
              <a:t>月</a:t>
            </a:r>
            <a:r>
              <a:rPr lang="en-US" altLang="zh-TW" dirty="0"/>
              <a:t>7</a:t>
            </a:r>
            <a:r>
              <a:rPr lang="zh-TW" altLang="en-US" dirty="0"/>
              <a:t>日台財稅字第</a:t>
            </a:r>
            <a:r>
              <a:rPr lang="en-US" altLang="zh-TW" dirty="0"/>
              <a:t>09804577370</a:t>
            </a:r>
            <a:r>
              <a:rPr lang="zh-TW" altLang="en-US" dirty="0"/>
              <a:t>號函令予以廢止，並改示：「營業人以不實進項稅額憑證申報扣抵銷項稅額，如有進貨事實者，應補稅及擇一從重處罰；如無進貨事實者，除補稅處罰外，並追究詐術或其他不正當方法逃漏稅捐等情事。」其對於有進貨事實而取得非實際交易對象開立之憑證申報扣抵案件，一律採補稅並處以漏稅罰的作法，又回到財政部</a:t>
            </a:r>
            <a:r>
              <a:rPr lang="en-US" altLang="zh-TW" dirty="0"/>
              <a:t>76</a:t>
            </a:r>
            <a:r>
              <a:rPr lang="zh-TW" altLang="en-US" dirty="0"/>
              <a:t>年</a:t>
            </a:r>
            <a:r>
              <a:rPr lang="en-US" altLang="zh-TW" dirty="0"/>
              <a:t>5</a:t>
            </a:r>
            <a:r>
              <a:rPr lang="zh-TW" altLang="en-US" dirty="0"/>
              <a:t>月</a:t>
            </a:r>
            <a:r>
              <a:rPr lang="en-US" altLang="zh-TW" dirty="0"/>
              <a:t>6</a:t>
            </a:r>
            <a:r>
              <a:rPr lang="zh-TW" altLang="en-US" dirty="0"/>
              <a:t>日臺財稅字第</a:t>
            </a:r>
            <a:r>
              <a:rPr lang="en-US" altLang="zh-TW" dirty="0"/>
              <a:t>7637376</a:t>
            </a:r>
            <a:r>
              <a:rPr lang="zh-TW" altLang="en-US" dirty="0"/>
              <a:t>號函釋（略以「討論及決議事項：</a:t>
            </a:r>
            <a:r>
              <a:rPr lang="en-US" altLang="zh-TW" dirty="0"/>
              <a:t>…2.</a:t>
            </a:r>
            <a:r>
              <a:rPr lang="zh-TW" altLang="en-US" dirty="0"/>
              <a:t>關於營業人取得虛設行號開立之統一發票或偽造、變造之統一發票作為進項憑證申報扣抵或冒退稅款部分：</a:t>
            </a:r>
            <a:r>
              <a:rPr lang="en-US" altLang="zh-TW" dirty="0"/>
              <a:t>(1)</a:t>
            </a:r>
            <a:r>
              <a:rPr lang="zh-TW" altLang="en-US" dirty="0"/>
              <a:t>有進貨事實者：應視其情節，依刑法行使偽造文書罪、營業稅法第五十一條第五款、稅捐稽徵法第四十一條或第四十三條及第四十四條之規定辦理。至銷貨之營業人，應依營業稅法第四十五條、第五十一條第一款、第五十二條及稅捐稽徵法第四十一條及第四十四條之規定辦理。」）的老路，顯與司法院釋字第</a:t>
            </a:r>
            <a:r>
              <a:rPr lang="en-US" altLang="zh-TW" dirty="0"/>
              <a:t>337</a:t>
            </a:r>
            <a:r>
              <a:rPr lang="zh-TW" altLang="en-US" dirty="0"/>
              <a:t>解釋意旨有違。</a:t>
            </a:r>
          </a:p>
          <a:p>
            <a:endParaRPr lang="zh-TW" altLang="en-US" dirty="0"/>
          </a:p>
        </p:txBody>
      </p:sp>
      <p:sp>
        <p:nvSpPr>
          <p:cNvPr id="4" name="投影片編號版面配置區 3">
            <a:extLst>
              <a:ext uri="{FF2B5EF4-FFF2-40B4-BE49-F238E27FC236}">
                <a16:creationId xmlns:a16="http://schemas.microsoft.com/office/drawing/2014/main" id="{9881076B-FCDA-4AE8-968B-5E567D8A87D0}"/>
              </a:ext>
            </a:extLst>
          </p:cNvPr>
          <p:cNvSpPr>
            <a:spLocks noGrp="1"/>
          </p:cNvSpPr>
          <p:nvPr>
            <p:ph type="sldNum" sz="quarter" idx="12"/>
          </p:nvPr>
        </p:nvSpPr>
        <p:spPr/>
        <p:txBody>
          <a:bodyPr/>
          <a:lstStyle/>
          <a:p>
            <a:fld id="{5EC6E32A-7459-448E-9A7A-1D3E04D07DA7}" type="slidenum">
              <a:rPr lang="zh-TW" altLang="en-US" smtClean="0"/>
              <a:pPr/>
              <a:t>134</a:t>
            </a:fld>
            <a:endParaRPr lang="zh-TW" altLang="en-US" dirty="0"/>
          </a:p>
        </p:txBody>
      </p:sp>
    </p:spTree>
    <p:extLst>
      <p:ext uri="{BB962C8B-B14F-4D97-AF65-F5344CB8AC3E}">
        <p14:creationId xmlns:p14="http://schemas.microsoft.com/office/powerpoint/2010/main" val="28955173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減免罰要件</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九</a:t>
            </a:r>
          </a:p>
        </p:txBody>
      </p:sp>
    </p:spTree>
    <p:extLst>
      <p:ext uri="{BB962C8B-B14F-4D97-AF65-F5344CB8AC3E}">
        <p14:creationId xmlns:p14="http://schemas.microsoft.com/office/powerpoint/2010/main" val="40097813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6" name="內容版面配置區 5"/>
          <p:cNvSpPr>
            <a:spLocks noGrp="1"/>
          </p:cNvSpPr>
          <p:nvPr>
            <p:ph idx="1"/>
          </p:nvPr>
        </p:nvSpPr>
        <p:spPr>
          <a:xfrm>
            <a:off x="1069848" y="1429570"/>
            <a:ext cx="10058400" cy="5366883"/>
          </a:xfrm>
        </p:spPr>
        <p:txBody>
          <a:bodyPr>
            <a:normAutofit/>
          </a:bodyPr>
          <a:lstStyle/>
          <a:p>
            <a:pPr algn="l"/>
            <a:r>
              <a:rPr lang="zh-TW" altLang="en-US" dirty="0"/>
              <a:t>行政罰法</a:t>
            </a:r>
            <a:endParaRPr lang="en-US" altLang="zh-TW" dirty="0"/>
          </a:p>
          <a:p>
            <a:pPr algn="l"/>
            <a:endParaRPr lang="en-US" altLang="zh-TW" sz="800" dirty="0"/>
          </a:p>
          <a:p>
            <a:pPr lvl="1" algn="l"/>
            <a:r>
              <a:rPr lang="zh-TW" altLang="en-US" dirty="0"/>
              <a:t>第</a:t>
            </a:r>
            <a:r>
              <a:rPr lang="en-US" altLang="zh-TW" dirty="0"/>
              <a:t>8</a:t>
            </a:r>
            <a:r>
              <a:rPr lang="zh-TW" altLang="en-US" dirty="0"/>
              <a:t>條規定：「不得因不知法規而免除行政處罰責任。但按其情節，得減輕或</a:t>
            </a:r>
            <a:r>
              <a:rPr lang="zh-TW" altLang="en-US" b="1" dirty="0"/>
              <a:t>免除其處罰</a:t>
            </a:r>
            <a:r>
              <a:rPr lang="zh-TW" altLang="en-US" dirty="0"/>
              <a:t>。」</a:t>
            </a:r>
            <a:endParaRPr lang="en-US" altLang="zh-TW" dirty="0"/>
          </a:p>
          <a:p>
            <a:pPr lvl="1" algn="l"/>
            <a:r>
              <a:rPr lang="zh-TW" altLang="en-US" dirty="0"/>
              <a:t>第</a:t>
            </a:r>
            <a:r>
              <a:rPr lang="en-US" altLang="zh-TW" dirty="0"/>
              <a:t>9</a:t>
            </a:r>
            <a:r>
              <a:rPr lang="zh-TW" altLang="en-US" dirty="0"/>
              <a:t>條規定：「（第</a:t>
            </a:r>
            <a:r>
              <a:rPr lang="en-US" altLang="zh-TW" dirty="0"/>
              <a:t>1</a:t>
            </a:r>
            <a:r>
              <a:rPr lang="zh-TW" altLang="en-US" dirty="0"/>
              <a:t>項）未滿十四歲人之行為，不予處罰。（第</a:t>
            </a:r>
            <a:r>
              <a:rPr lang="en-US" altLang="zh-TW" dirty="0"/>
              <a:t>2</a:t>
            </a:r>
            <a:r>
              <a:rPr lang="zh-TW" altLang="en-US" dirty="0"/>
              <a:t>項）十四歲以上未滿十八歲人之行為，得減輕處罰。（第</a:t>
            </a:r>
            <a:r>
              <a:rPr lang="en-US" altLang="zh-TW" dirty="0"/>
              <a:t>3</a:t>
            </a:r>
            <a:r>
              <a:rPr lang="zh-TW" altLang="en-US" dirty="0"/>
              <a:t>項）行為時因精神障礙或其他心智缺陷，致不能辨識其行為違法或欠缺依其辨識而行為之能力者，</a:t>
            </a:r>
            <a:r>
              <a:rPr lang="zh-TW" altLang="en-US" b="1" dirty="0"/>
              <a:t>不予處罰</a:t>
            </a:r>
            <a:r>
              <a:rPr lang="zh-TW" altLang="en-US" dirty="0"/>
              <a:t>。（第</a:t>
            </a:r>
            <a:r>
              <a:rPr lang="en-US" altLang="zh-TW" dirty="0"/>
              <a:t>4</a:t>
            </a:r>
            <a:r>
              <a:rPr lang="zh-TW" altLang="en-US" dirty="0"/>
              <a:t>項）行為時因前項之原因，致其辨識行為違法或依其辨識而行為之能力，顯著減低者，得減輕處罰。（第</a:t>
            </a:r>
            <a:r>
              <a:rPr lang="en-US" altLang="zh-TW" dirty="0"/>
              <a:t>4</a:t>
            </a:r>
            <a:r>
              <a:rPr lang="zh-TW" altLang="en-US" dirty="0"/>
              <a:t>項）前二項規定，於因故意或過失自行招致者，不適用之。」</a:t>
            </a:r>
            <a:endParaRPr lang="en-US" altLang="zh-TW" dirty="0"/>
          </a:p>
          <a:p>
            <a:pPr lvl="1" algn="l"/>
            <a:r>
              <a:rPr lang="zh-TW" altLang="en-US" dirty="0"/>
              <a:t>第</a:t>
            </a:r>
            <a:r>
              <a:rPr lang="en-US" altLang="zh-TW" dirty="0"/>
              <a:t>19</a:t>
            </a:r>
            <a:r>
              <a:rPr lang="zh-TW" altLang="en-US" dirty="0"/>
              <a:t>條規定：「（第</a:t>
            </a:r>
            <a:r>
              <a:rPr lang="en-US" altLang="zh-TW" dirty="0"/>
              <a:t>1</a:t>
            </a:r>
            <a:r>
              <a:rPr lang="zh-TW" altLang="en-US" dirty="0"/>
              <a:t>項）違反行政法上義務應受法定最高額新臺幣三千元以下罰鍰之處罰，其情節輕微，認以不處罰為適當者，</a:t>
            </a:r>
            <a:r>
              <a:rPr lang="zh-TW" altLang="en-US" b="1" dirty="0"/>
              <a:t>得免予處罰</a:t>
            </a:r>
            <a:r>
              <a:rPr lang="zh-TW" altLang="en-US" dirty="0"/>
              <a:t>。</a:t>
            </a:r>
            <a:r>
              <a:rPr lang="en-US" altLang="zh-TW" dirty="0"/>
              <a:t>……</a:t>
            </a:r>
            <a:r>
              <a:rPr lang="zh-TW" altLang="en-US"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136</a:t>
            </a:fld>
            <a:endParaRPr lang="zh-TW" altLang="en-US" dirty="0"/>
          </a:p>
        </p:txBody>
      </p:sp>
    </p:spTree>
    <p:extLst>
      <p:ext uri="{BB962C8B-B14F-4D97-AF65-F5344CB8AC3E}">
        <p14:creationId xmlns:p14="http://schemas.microsoft.com/office/powerpoint/2010/main" val="28892000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6" name="內容版面配置區 5"/>
          <p:cNvSpPr>
            <a:spLocks noGrp="1"/>
          </p:cNvSpPr>
          <p:nvPr>
            <p:ph idx="1"/>
          </p:nvPr>
        </p:nvSpPr>
        <p:spPr>
          <a:xfrm>
            <a:off x="1069848" y="1429570"/>
            <a:ext cx="10058400" cy="5366883"/>
          </a:xfrm>
        </p:spPr>
        <p:txBody>
          <a:bodyPr>
            <a:normAutofit lnSpcReduction="10000"/>
          </a:bodyPr>
          <a:lstStyle/>
          <a:p>
            <a:pPr algn="l"/>
            <a:r>
              <a:rPr lang="zh-TW" altLang="en-US" dirty="0"/>
              <a:t>稅捐稽徵法</a:t>
            </a:r>
            <a:endParaRPr lang="en-US" altLang="zh-TW" dirty="0"/>
          </a:p>
          <a:p>
            <a:pPr algn="l"/>
            <a:endParaRPr lang="en-US" altLang="zh-TW" sz="800" dirty="0"/>
          </a:p>
          <a:p>
            <a:pPr lvl="1" algn="l"/>
            <a:r>
              <a:rPr lang="zh-TW" altLang="en-US" dirty="0"/>
              <a:t>第</a:t>
            </a:r>
            <a:r>
              <a:rPr lang="en-US" altLang="zh-TW" dirty="0"/>
              <a:t>44</a:t>
            </a:r>
            <a:r>
              <a:rPr lang="zh-TW" altLang="en-US" dirty="0"/>
              <a:t>條規定：「（第</a:t>
            </a:r>
            <a:r>
              <a:rPr lang="en-US" altLang="zh-TW" dirty="0"/>
              <a:t>1</a:t>
            </a:r>
            <a:r>
              <a:rPr lang="zh-TW" altLang="en-US" dirty="0"/>
              <a:t>項）營利事業依法規定應給與他人憑證而未給與，應自他人取得憑證而未取得，或應保存憑證而未保存者，應就其未給與憑證、未取得憑證或未保存憑證，經查明認定之總額，處百分之五罰鍰。</a:t>
            </a:r>
            <a:r>
              <a:rPr lang="zh-TW" altLang="en-US" b="1" dirty="0"/>
              <a:t>但營利事業取得非實際交易對象所開立之憑證，如經查明確有進貨事實及該項憑證確由實際銷貨之營利事業所交付，且實際銷貨之營利事業已依法處罰者，免予處罰。</a:t>
            </a:r>
            <a:r>
              <a:rPr lang="en-US" altLang="zh-TW" dirty="0"/>
              <a:t>……</a:t>
            </a:r>
            <a:r>
              <a:rPr lang="zh-TW" altLang="en-US" dirty="0"/>
              <a:t>」</a:t>
            </a:r>
            <a:endParaRPr lang="en-US" altLang="zh-TW" dirty="0"/>
          </a:p>
          <a:p>
            <a:pPr lvl="1" algn="l"/>
            <a:endParaRPr lang="en-US" altLang="zh-TW" sz="800" dirty="0"/>
          </a:p>
          <a:p>
            <a:pPr lvl="1" algn="l"/>
            <a:r>
              <a:rPr lang="zh-TW" altLang="en-US" dirty="0"/>
              <a:t>第</a:t>
            </a:r>
            <a:r>
              <a:rPr lang="en-US" altLang="zh-TW" dirty="0"/>
              <a:t>48</a:t>
            </a:r>
            <a:r>
              <a:rPr lang="zh-TW" altLang="en-US" dirty="0"/>
              <a:t>條之</a:t>
            </a:r>
            <a:r>
              <a:rPr lang="en-US" altLang="zh-TW" dirty="0"/>
              <a:t>1</a:t>
            </a:r>
            <a:r>
              <a:rPr lang="zh-TW" altLang="en-US" dirty="0"/>
              <a:t>規定：「（第</a:t>
            </a:r>
            <a:r>
              <a:rPr lang="en-US" altLang="zh-TW" dirty="0"/>
              <a:t>1</a:t>
            </a:r>
            <a:r>
              <a:rPr lang="zh-TW" altLang="en-US" dirty="0"/>
              <a:t>項）納稅義務人自動向稅捐稽徵機關補報並補繳所漏稅款者，凡屬未經檢舉、未經稅捐稽徵機關或財政部指定之調查人員進行調查之案件，</a:t>
            </a:r>
            <a:r>
              <a:rPr lang="zh-TW" altLang="en-US" b="1" dirty="0"/>
              <a:t>下列之處罰一律免除</a:t>
            </a:r>
            <a:r>
              <a:rPr lang="zh-TW" altLang="en-US" dirty="0"/>
              <a:t>；其涉及刑事責任者，並得免除其刑：一、第四十一條至第四十五條之處罰。二、各稅法所定關於逃漏稅之處罰。</a:t>
            </a:r>
            <a:r>
              <a:rPr lang="zh-TW" altLang="en-US" b="1" dirty="0"/>
              <a:t>（第</a:t>
            </a:r>
            <a:r>
              <a:rPr lang="en-US" altLang="zh-TW" b="1" dirty="0"/>
              <a:t>2</a:t>
            </a:r>
            <a:r>
              <a:rPr lang="zh-TW" altLang="en-US" b="1" dirty="0"/>
              <a:t>項）營利事業應保存憑證而未保存，如已給與或取得憑證且帳簿記載明確，不涉及逃漏稅捐，於稅捐稽徵機關裁處或行政救濟程序終結前，提出原始憑證或取得與原應保存憑證相當之證明者，免依第四十四條規定處罰；其涉及刑事責任者，並得免除其刑</a:t>
            </a:r>
            <a:r>
              <a:rPr lang="zh-TW" altLang="en-US" dirty="0"/>
              <a:t>。</a:t>
            </a:r>
            <a:r>
              <a:rPr lang="en-US" altLang="zh-TW" dirty="0"/>
              <a:t>……</a:t>
            </a:r>
            <a:r>
              <a:rPr lang="zh-TW" altLang="en-US" dirty="0"/>
              <a:t>」</a:t>
            </a:r>
            <a:endParaRPr lang="en-US" altLang="zh-TW" dirty="0"/>
          </a:p>
          <a:p>
            <a:pPr lvl="1" algn="l"/>
            <a:endParaRPr lang="en-US" altLang="zh-TW" sz="800" dirty="0"/>
          </a:p>
          <a:p>
            <a:pPr lvl="1" algn="l"/>
            <a:r>
              <a:rPr lang="zh-TW" altLang="en-US" dirty="0"/>
              <a:t>第</a:t>
            </a:r>
            <a:r>
              <a:rPr lang="en-US" altLang="zh-TW" dirty="0"/>
              <a:t>48</a:t>
            </a:r>
            <a:r>
              <a:rPr lang="zh-TW" altLang="en-US" dirty="0"/>
              <a:t>條之</a:t>
            </a:r>
            <a:r>
              <a:rPr lang="en-US" altLang="zh-TW" dirty="0"/>
              <a:t>2</a:t>
            </a:r>
            <a:r>
              <a:rPr lang="zh-TW" altLang="en-US" dirty="0"/>
              <a:t>規定：「（第</a:t>
            </a:r>
            <a:r>
              <a:rPr lang="en-US" altLang="zh-TW" dirty="0"/>
              <a:t>1</a:t>
            </a:r>
            <a:r>
              <a:rPr lang="zh-TW" altLang="en-US" dirty="0"/>
              <a:t>項）依本法或稅法規定應處罰鍰之行為，其情節輕微，或漏稅在一定金額以下者，得減輕或</a:t>
            </a:r>
            <a:r>
              <a:rPr lang="zh-TW" altLang="en-US" b="1" dirty="0"/>
              <a:t>免予處罰</a:t>
            </a:r>
            <a:r>
              <a:rPr lang="zh-TW" altLang="en-US" dirty="0"/>
              <a:t>。（第</a:t>
            </a:r>
            <a:r>
              <a:rPr lang="en-US" altLang="zh-TW" dirty="0"/>
              <a:t>2</a:t>
            </a:r>
            <a:r>
              <a:rPr lang="zh-TW" altLang="en-US" dirty="0"/>
              <a:t>項）前項情節輕微、金額及減免標準，由財政部擬訂，報請行政院核定後發布之。」</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137</a:t>
            </a:fld>
            <a:endParaRPr lang="zh-TW" altLang="en-US" dirty="0"/>
          </a:p>
        </p:txBody>
      </p:sp>
    </p:spTree>
    <p:extLst>
      <p:ext uri="{BB962C8B-B14F-4D97-AF65-F5344CB8AC3E}">
        <p14:creationId xmlns:p14="http://schemas.microsoft.com/office/powerpoint/2010/main" val="11985234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6" name="內容版面配置區 5"/>
          <p:cNvSpPr>
            <a:spLocks noGrp="1"/>
          </p:cNvSpPr>
          <p:nvPr>
            <p:ph idx="1"/>
          </p:nvPr>
        </p:nvSpPr>
        <p:spPr>
          <a:xfrm>
            <a:off x="1069848" y="1429570"/>
            <a:ext cx="10058400" cy="5366883"/>
          </a:xfrm>
        </p:spPr>
        <p:txBody>
          <a:bodyPr>
            <a:normAutofit/>
          </a:bodyPr>
          <a:lstStyle/>
          <a:p>
            <a:pPr algn="l"/>
            <a:r>
              <a:rPr lang="zh-TW" altLang="en-US" dirty="0"/>
              <a:t>稅務違章案件減免處罰標準</a:t>
            </a:r>
            <a:endParaRPr lang="en-US" altLang="zh-TW" dirty="0"/>
          </a:p>
          <a:p>
            <a:pPr algn="l"/>
            <a:endParaRPr lang="en-US" altLang="zh-TW" sz="800" dirty="0"/>
          </a:p>
          <a:p>
            <a:pPr lvl="1" algn="l"/>
            <a:r>
              <a:rPr lang="zh-TW" altLang="en-US" dirty="0"/>
              <a:t>第</a:t>
            </a:r>
            <a:r>
              <a:rPr lang="en-US" altLang="zh-TW" dirty="0"/>
              <a:t>1</a:t>
            </a:r>
            <a:r>
              <a:rPr lang="zh-TW" altLang="en-US" dirty="0"/>
              <a:t>條規定：「本標準依稅捐稽徵法</a:t>
            </a:r>
            <a:r>
              <a:rPr lang="en-US" altLang="zh-TW" dirty="0"/>
              <a:t>(</a:t>
            </a:r>
            <a:r>
              <a:rPr lang="zh-TW" altLang="en-US" dirty="0"/>
              <a:t>以下簡稱本法</a:t>
            </a:r>
            <a:r>
              <a:rPr lang="en-US" altLang="zh-TW" dirty="0"/>
              <a:t>)</a:t>
            </a:r>
            <a:r>
              <a:rPr lang="zh-TW" altLang="en-US" dirty="0"/>
              <a:t>第四十八條之二第二項規定訂定之。」</a:t>
            </a:r>
            <a:endParaRPr lang="en-US" altLang="zh-TW" dirty="0"/>
          </a:p>
          <a:p>
            <a:pPr lvl="1" algn="l"/>
            <a:endParaRPr lang="en-US" altLang="zh-TW" sz="800" dirty="0"/>
          </a:p>
          <a:p>
            <a:pPr lvl="1" algn="l"/>
            <a:r>
              <a:rPr lang="zh-TW" altLang="en-US" dirty="0"/>
              <a:t>第</a:t>
            </a:r>
            <a:r>
              <a:rPr lang="en-US" altLang="zh-TW" dirty="0"/>
              <a:t>23</a:t>
            </a:r>
            <a:r>
              <a:rPr lang="zh-TW" altLang="en-US" dirty="0"/>
              <a:t>條規定：「稅務違章案件應處罰鍰金額在新臺幣三百元以下者，免予處罰。」</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138</a:t>
            </a:fld>
            <a:endParaRPr lang="zh-TW" altLang="en-US" dirty="0"/>
          </a:p>
        </p:txBody>
      </p:sp>
    </p:spTree>
    <p:extLst>
      <p:ext uri="{BB962C8B-B14F-4D97-AF65-F5344CB8AC3E}">
        <p14:creationId xmlns:p14="http://schemas.microsoft.com/office/powerpoint/2010/main" val="36403259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6" name="內容版面配置區 5"/>
          <p:cNvSpPr>
            <a:spLocks noGrp="1"/>
          </p:cNvSpPr>
          <p:nvPr>
            <p:ph idx="1"/>
          </p:nvPr>
        </p:nvSpPr>
        <p:spPr>
          <a:xfrm>
            <a:off x="1069848" y="1429570"/>
            <a:ext cx="10058400" cy="5366883"/>
          </a:xfrm>
        </p:spPr>
        <p:txBody>
          <a:bodyPr>
            <a:normAutofit/>
          </a:bodyPr>
          <a:lstStyle/>
          <a:p>
            <a:pPr algn="l"/>
            <a:r>
              <a:rPr lang="zh-TW" altLang="en-US" dirty="0"/>
              <a:t>加值型及非加值型營業稅法</a:t>
            </a:r>
            <a:endParaRPr lang="en-US" altLang="zh-TW" dirty="0"/>
          </a:p>
          <a:p>
            <a:pPr algn="l"/>
            <a:endParaRPr lang="en-US" altLang="zh-TW" sz="800" dirty="0"/>
          </a:p>
          <a:p>
            <a:pPr lvl="1"/>
            <a:r>
              <a:rPr lang="zh-TW" altLang="en-US" sz="2200" dirty="0"/>
              <a:t>第</a:t>
            </a:r>
            <a:r>
              <a:rPr lang="en-US" altLang="zh-TW" sz="2200" dirty="0"/>
              <a:t>51</a:t>
            </a:r>
            <a:r>
              <a:rPr lang="zh-TW" altLang="en-US" sz="2200" dirty="0"/>
              <a:t>條規定：「（第</a:t>
            </a:r>
            <a:r>
              <a:rPr lang="en-US" altLang="zh-TW" sz="2200" dirty="0"/>
              <a:t>1</a:t>
            </a:r>
            <a:r>
              <a:rPr lang="zh-TW" altLang="en-US" sz="2200" dirty="0"/>
              <a:t>項）納稅義務人，有下列情形之一者，除追繳稅款外，按所漏稅額處五倍以下罰鍰，並得停止其營業：一、未依規定申請稅籍登記而營業。二、逾規定期限三十日未申報銷售額或統一發票明細表，亦未按應納稅額繳納營業稅。三、短報或漏報銷售額。四、申請註銷登記後，或經主管稽徵機關依本法規定停止其營業後，仍繼續營業。五、虛報進項稅額。六、逾規定期限三十日未依第三十六條第一項規定繳納營業稅。七、其他有漏稅事實。（第</a:t>
            </a:r>
            <a:r>
              <a:rPr lang="en-US" altLang="zh-TW" sz="2200" dirty="0"/>
              <a:t>2</a:t>
            </a:r>
            <a:r>
              <a:rPr lang="zh-TW" altLang="en-US" sz="2200" dirty="0"/>
              <a:t>項）</a:t>
            </a:r>
            <a:r>
              <a:rPr lang="zh-TW" altLang="en-US" sz="2200" b="1" dirty="0"/>
              <a:t>納稅義務人有前項第五款情形，如其取得非實際交易對象所開立之憑證，經查明確有進貨事實及該項憑證確由實際銷貨之營利事業所交付，且實際銷貨之營利事業已依法補稅處罰者，免依前項規定處罰。</a:t>
            </a:r>
            <a:r>
              <a:rPr lang="zh-TW" altLang="en-US" sz="2200"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139</a:t>
            </a:fld>
            <a:endParaRPr lang="zh-TW" altLang="en-US" dirty="0"/>
          </a:p>
        </p:txBody>
      </p:sp>
    </p:spTree>
    <p:extLst>
      <p:ext uri="{BB962C8B-B14F-4D97-AF65-F5344CB8AC3E}">
        <p14:creationId xmlns:p14="http://schemas.microsoft.com/office/powerpoint/2010/main" val="89375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稽徵機關處於實體法與程序法上的優越地位</a:t>
            </a:r>
            <a:endParaRPr lang="en-US" altLang="zh-TW" dirty="0"/>
          </a:p>
        </p:txBody>
      </p:sp>
      <p:sp>
        <p:nvSpPr>
          <p:cNvPr id="3" name="內容版面配置區 2"/>
          <p:cNvSpPr>
            <a:spLocks noGrp="1"/>
          </p:cNvSpPr>
          <p:nvPr>
            <p:ph idx="1"/>
          </p:nvPr>
        </p:nvSpPr>
        <p:spPr/>
        <p:txBody>
          <a:bodyPr/>
          <a:lstStyle/>
          <a:p>
            <a:pPr>
              <a:lnSpc>
                <a:spcPct val="100000"/>
              </a:lnSpc>
            </a:pPr>
            <a:r>
              <a:rPr lang="zh-TW" altLang="en-US" dirty="0"/>
              <a:t>實體法上</a:t>
            </a:r>
            <a:endParaRPr lang="en-US" altLang="zh-TW" dirty="0"/>
          </a:p>
          <a:p>
            <a:pPr lvl="1">
              <a:lnSpc>
                <a:spcPct val="100000"/>
              </a:lnSpc>
              <a:buFont typeface="Wingdings" panose="05000000000000000000" pitchFamily="2" charset="2"/>
              <a:buChar char="è"/>
            </a:pPr>
            <a:r>
              <a:rPr lang="zh-TW" altLang="zh-TW" sz="2400" dirty="0"/>
              <a:t>稽徵機關得片面以行政處分確認其稅額，並命納稅義務人為給付</a:t>
            </a:r>
            <a:r>
              <a:rPr lang="zh-TW" altLang="en-US" sz="2400" dirty="0"/>
              <a:t>。</a:t>
            </a:r>
            <a:endParaRPr lang="en-US" altLang="zh-TW" sz="2400" dirty="0"/>
          </a:p>
          <a:p>
            <a:pPr marL="548640" lvl="2" indent="0">
              <a:lnSpc>
                <a:spcPct val="100000"/>
              </a:lnSpc>
              <a:buNone/>
            </a:pPr>
            <a:endParaRPr lang="en-US" altLang="zh-TW" sz="1000" dirty="0"/>
          </a:p>
          <a:p>
            <a:pPr>
              <a:lnSpc>
                <a:spcPct val="100000"/>
              </a:lnSpc>
            </a:pPr>
            <a:r>
              <a:rPr lang="zh-TW" altLang="en-US" dirty="0"/>
              <a:t>程序法上</a:t>
            </a:r>
            <a:endParaRPr lang="en-US" altLang="zh-TW" dirty="0"/>
          </a:p>
          <a:p>
            <a:pPr lvl="1" algn="just">
              <a:lnSpc>
                <a:spcPct val="100000"/>
              </a:lnSpc>
              <a:buFont typeface="Wingdings" panose="05000000000000000000" pitchFamily="2" charset="2"/>
              <a:buChar char="è"/>
            </a:pPr>
            <a:r>
              <a:rPr lang="zh-TW" altLang="en-US" sz="2400" dirty="0"/>
              <a:t>納稅義務人有接受調查及提示有關課稅資料、文件之義務，否則將處以罰鍰，如係逃漏所得稅及營業稅而涉有犯罪嫌疑的案件，更可聲請當地司法機關簽發搜索票，會同當地員警或自治人員，進入藏置帳簿、文件或證物之處所，實施搜查（稅捐稽徵法第</a:t>
            </a:r>
            <a:r>
              <a:rPr lang="en-US" altLang="zh-TW" sz="2400" dirty="0"/>
              <a:t>30</a:t>
            </a:r>
            <a:r>
              <a:rPr lang="zh-TW" altLang="en-US" sz="2400" dirty="0"/>
              <a:t>條、第</a:t>
            </a:r>
            <a:r>
              <a:rPr lang="en-US" altLang="zh-TW" sz="2400" dirty="0"/>
              <a:t>31</a:t>
            </a:r>
            <a:r>
              <a:rPr lang="zh-TW" altLang="en-US" sz="2400" dirty="0"/>
              <a:t>條、第</a:t>
            </a:r>
            <a:r>
              <a:rPr lang="en-US" altLang="zh-TW" sz="2400" dirty="0"/>
              <a:t>46</a:t>
            </a:r>
            <a:r>
              <a:rPr lang="zh-TW" altLang="en-US" sz="2400" dirty="0"/>
              <a:t>條；所得稅法第</a:t>
            </a:r>
            <a:r>
              <a:rPr lang="en-US" altLang="zh-TW" sz="2400" dirty="0"/>
              <a:t>83</a:t>
            </a:r>
            <a:r>
              <a:rPr lang="zh-TW" altLang="en-US" sz="2400" dirty="0"/>
              <a:t>條、第</a:t>
            </a:r>
            <a:r>
              <a:rPr lang="en-US" altLang="zh-TW" sz="2400" dirty="0"/>
              <a:t>107</a:t>
            </a:r>
            <a:r>
              <a:rPr lang="zh-TW" altLang="en-US" sz="2400" dirty="0"/>
              <a:t>條參照）。</a:t>
            </a:r>
          </a:p>
        </p:txBody>
      </p:sp>
      <p:sp>
        <p:nvSpPr>
          <p:cNvPr id="4" name="投影片編號版面配置區 3"/>
          <p:cNvSpPr>
            <a:spLocks noGrp="1"/>
          </p:cNvSpPr>
          <p:nvPr>
            <p:ph type="sldNum" sz="quarter" idx="4294967295"/>
          </p:nvPr>
        </p:nvSpPr>
        <p:spPr>
          <a:xfrm>
            <a:off x="10061368" y="4661686"/>
            <a:ext cx="640080" cy="365125"/>
          </a:xfrm>
        </p:spPr>
        <p:txBody>
          <a:bodyPr/>
          <a:lstStyle/>
          <a:p>
            <a:fld id="{5EC6E32A-7459-448E-9A7A-1D3E04D07DA7}" type="slidenum">
              <a:rPr lang="zh-TW" altLang="en-US" smtClean="0"/>
              <a:pPr/>
              <a:t>14</a:t>
            </a:fld>
            <a:endParaRPr lang="zh-TW" altLang="en-US"/>
          </a:p>
        </p:txBody>
      </p:sp>
    </p:spTree>
    <p:extLst>
      <p:ext uri="{BB962C8B-B14F-4D97-AF65-F5344CB8AC3E}">
        <p14:creationId xmlns:p14="http://schemas.microsoft.com/office/powerpoint/2010/main" val="25637119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案例分析</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十</a:t>
            </a:r>
          </a:p>
        </p:txBody>
      </p:sp>
    </p:spTree>
    <p:extLst>
      <p:ext uri="{BB962C8B-B14F-4D97-AF65-F5344CB8AC3E}">
        <p14:creationId xmlns:p14="http://schemas.microsoft.com/office/powerpoint/2010/main" val="41561056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95</a:t>
            </a:r>
            <a:r>
              <a:rPr lang="zh-TW" altLang="en-US" dirty="0"/>
              <a:t>年度判字第</a:t>
            </a:r>
            <a:r>
              <a:rPr lang="en-US" altLang="zh-TW" dirty="0"/>
              <a:t>998</a:t>
            </a:r>
            <a:r>
              <a:rPr lang="zh-TW" altLang="en-US" dirty="0"/>
              <a:t>號判決</a:t>
            </a:r>
            <a:br>
              <a:rPr lang="en-US" altLang="zh-TW" dirty="0"/>
            </a:br>
            <a:r>
              <a:rPr lang="en-US" altLang="zh-TW" dirty="0"/>
              <a:t>——</a:t>
            </a:r>
            <a:r>
              <a:rPr lang="zh-TW" altLang="en-US" sz="2800" dirty="0"/>
              <a:t>就土地「第一次移轉」之目的論解釋</a:t>
            </a:r>
            <a:endParaRPr lang="zh-TW" altLang="en-US" sz="2400" dirty="0"/>
          </a:p>
        </p:txBody>
      </p:sp>
      <p:sp>
        <p:nvSpPr>
          <p:cNvPr id="3" name="內容版面配置區 2"/>
          <p:cNvSpPr>
            <a:spLocks noGrp="1"/>
          </p:cNvSpPr>
          <p:nvPr>
            <p:ph idx="1"/>
          </p:nvPr>
        </p:nvSpPr>
        <p:spPr>
          <a:xfrm>
            <a:off x="1069848" y="1429571"/>
            <a:ext cx="10058400" cy="5023983"/>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dirty="0"/>
              <a:t>系爭土地原為甲之配偶所有，於</a:t>
            </a:r>
            <a:r>
              <a:rPr lang="en-US" altLang="zh-TW" dirty="0"/>
              <a:t>75</a:t>
            </a:r>
            <a:r>
              <a:rPr lang="zh-TW" altLang="en-US" dirty="0"/>
              <a:t>年辦理市地重劃，經臺南市政府核定土地重劃負擔費用，業經甲之配偶繳納完畢。嗣甲之配偶於</a:t>
            </a:r>
            <a:r>
              <a:rPr lang="en-US" altLang="zh-TW" dirty="0"/>
              <a:t>87</a:t>
            </a:r>
            <a:r>
              <a:rPr lang="zh-TW" altLang="en-US" dirty="0"/>
              <a:t>年</a:t>
            </a:r>
            <a:r>
              <a:rPr lang="en-US" altLang="zh-TW" dirty="0"/>
              <a:t>10</a:t>
            </a:r>
            <a:r>
              <a:rPr lang="zh-TW" altLang="en-US" dirty="0"/>
              <a:t>月</a:t>
            </a:r>
            <a:r>
              <a:rPr lang="en-US" altLang="zh-TW" dirty="0"/>
              <a:t>20</a:t>
            </a:r>
            <a:r>
              <a:rPr lang="zh-TW" altLang="en-US" dirty="0"/>
              <a:t>日將上開土地贈與予甲，並於同日辦竣所有權移轉登記。又甲於</a:t>
            </a:r>
            <a:r>
              <a:rPr lang="en-US" altLang="zh-TW" dirty="0"/>
              <a:t>92</a:t>
            </a:r>
            <a:r>
              <a:rPr lang="zh-TW" altLang="en-US" dirty="0"/>
              <a:t>年</a:t>
            </a:r>
            <a:r>
              <a:rPr lang="en-US" altLang="zh-TW" dirty="0"/>
              <a:t>10</a:t>
            </a:r>
            <a:r>
              <a:rPr lang="zh-TW" altLang="en-US" dirty="0"/>
              <a:t>月</a:t>
            </a:r>
            <a:r>
              <a:rPr lang="en-US" altLang="zh-TW" dirty="0"/>
              <a:t>8</a:t>
            </a:r>
            <a:r>
              <a:rPr lang="zh-TW" altLang="en-US" dirty="0"/>
              <a:t>日再將系爭土地訂約出售予第三人，並於同日向稅局申報土地移轉現值，另檢附重劃費用證明書，申請自土地漲價總數額中扣除，案經稅局核定系爭土地應繳納土地增值稅</a:t>
            </a:r>
            <a:r>
              <a:rPr lang="en-US" altLang="zh-TW" dirty="0"/>
              <a:t>1,159,737</a:t>
            </a:r>
            <a:r>
              <a:rPr lang="zh-TW" altLang="en-US" dirty="0"/>
              <a:t>元。甲不服，申請復查，請求依土地稅法第</a:t>
            </a:r>
            <a:r>
              <a:rPr lang="en-US" altLang="zh-TW" dirty="0"/>
              <a:t>31</a:t>
            </a:r>
            <a:r>
              <a:rPr lang="zh-TW" altLang="en-US" dirty="0"/>
              <a:t>條第</a:t>
            </a:r>
            <a:r>
              <a:rPr lang="en-US" altLang="zh-TW" dirty="0"/>
              <a:t>1</a:t>
            </a:r>
            <a:r>
              <a:rPr lang="zh-TW" altLang="en-US" dirty="0"/>
              <a:t>項第</a:t>
            </a:r>
            <a:r>
              <a:rPr lang="en-US" altLang="zh-TW" dirty="0"/>
              <a:t>2</a:t>
            </a:r>
            <a:r>
              <a:rPr lang="zh-TW" altLang="en-US" dirty="0"/>
              <a:t>款及第</a:t>
            </a:r>
            <a:r>
              <a:rPr lang="en-US" altLang="zh-TW" dirty="0"/>
              <a:t>39</a:t>
            </a:r>
            <a:r>
              <a:rPr lang="zh-TW" altLang="en-US" dirty="0"/>
              <a:t>條第</a:t>
            </a:r>
            <a:r>
              <a:rPr lang="en-US" altLang="zh-TW" dirty="0"/>
              <a:t>4</a:t>
            </a:r>
            <a:r>
              <a:rPr lang="zh-TW" altLang="en-US" dirty="0"/>
              <a:t>項規定減除土地重劃費用及減徵土地徵值稅，未獲變更，乃循序提起行政爭訟。經原審判決「訴願決定及原處分（含復查決定）均撤銷。被告（即稅局）應依原告（即甲）之申請，作成退還溢繳土地增值稅款之行政處分。」稅局不服，乃提起上訴，</a:t>
            </a:r>
            <a:r>
              <a:rPr lang="zh-TW" altLang="en-US" dirty="0">
                <a:latin typeface="標楷體" panose="03000509000000000000" pitchFamily="65" charset="-120"/>
              </a:rPr>
              <a:t>經最高行政法院判決駁回上訴。</a:t>
            </a:r>
            <a:endParaRPr lang="en-US" altLang="zh-TW" dirty="0"/>
          </a:p>
          <a:p>
            <a:pPr marL="274320" lvl="1" indent="0" hangingPunct="0">
              <a:lnSpc>
                <a:spcPct val="100000"/>
              </a:lnSpc>
              <a:buNone/>
            </a:pPr>
            <a:endParaRPr lang="en-US" altLang="zh-TW" sz="22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141</a:t>
            </a:fld>
            <a:endParaRPr lang="zh-TW" altLang="en-US"/>
          </a:p>
        </p:txBody>
      </p:sp>
    </p:spTree>
    <p:extLst>
      <p:ext uri="{BB962C8B-B14F-4D97-AF65-F5344CB8AC3E}">
        <p14:creationId xmlns:p14="http://schemas.microsoft.com/office/powerpoint/2010/main" val="11848041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rPr>
              <a:t>判決要旨</a:t>
            </a:r>
            <a:endParaRPr lang="en-US" altLang="zh-TW" dirty="0">
              <a:latin typeface="標楷體" panose="03000509000000000000" pitchFamily="65" charset="-120"/>
            </a:endParaRPr>
          </a:p>
          <a:p>
            <a:pPr lvl="1"/>
            <a:r>
              <a:rPr lang="zh-TW" altLang="en-US" dirty="0"/>
              <a:t>土地稅法第</a:t>
            </a:r>
            <a:r>
              <a:rPr lang="en-US" altLang="zh-TW" dirty="0"/>
              <a:t>39</a:t>
            </a:r>
            <a:r>
              <a:rPr lang="zh-TW" altLang="en-US" dirty="0"/>
              <a:t>條第</a:t>
            </a:r>
            <a:r>
              <a:rPr lang="en-US" altLang="zh-TW" dirty="0"/>
              <a:t>4</a:t>
            </a:r>
            <a:r>
              <a:rPr lang="zh-TW" altLang="en-US" dirty="0"/>
              <a:t>項規定之立法理由係以：「經重劃之土地，於重劃後第一次移轉時，政府進行重劃時間均相當長，故其土地增值稅應減徵百分之</a:t>
            </a:r>
            <a:r>
              <a:rPr lang="en-US" altLang="zh-TW" dirty="0"/>
              <a:t>40</a:t>
            </a:r>
            <a:r>
              <a:rPr lang="zh-TW" altLang="en-US" dirty="0"/>
              <a:t>，以保障土地所有權人之權益。」足見其目的係在對於重劃後第一次移轉之增值稅予以減徵，以減輕納稅義務人之負擔。</a:t>
            </a:r>
            <a:endParaRPr lang="en-US" altLang="zh-TW" dirty="0"/>
          </a:p>
          <a:p>
            <a:pPr lvl="1"/>
            <a:endParaRPr lang="en-US" altLang="zh-TW" sz="800" dirty="0"/>
          </a:p>
          <a:p>
            <a:pPr lvl="1"/>
            <a:r>
              <a:rPr lang="zh-TW" altLang="en-US" dirty="0"/>
              <a:t>而夫妻間相互贈與之土地，因不課徵土地增值稅，該贈與土地之移轉現值依法無需異動，而無需向主管稽徵機關申報土地移轉現值。但於受贈之一方再移轉第三人時，則須以該土地第一次贈與前之原規定地價或前次移轉現值為原地價，計算漲價總數額，課徵土地增值稅。是贈與時，既無增值稅之申報，無減徵可言，則於受贈後再移轉之情形，如不認屬土地稅法第</a:t>
            </a:r>
            <a:r>
              <a:rPr lang="en-US" altLang="zh-TW" dirty="0"/>
              <a:t>39</a:t>
            </a:r>
            <a:r>
              <a:rPr lang="zh-TW" altLang="en-US" dirty="0"/>
              <a:t>條第</a:t>
            </a:r>
            <a:r>
              <a:rPr lang="en-US" altLang="zh-TW" dirty="0"/>
              <a:t>4</a:t>
            </a:r>
            <a:r>
              <a:rPr lang="zh-TW" altLang="en-US" dirty="0"/>
              <a:t>項之移轉，則在夫妻相互贈與土地之情形，勢將無法享受減徵之利益，當非立法之目的。</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142</a:t>
            </a:fld>
            <a:endParaRPr lang="zh-TW" altLang="en-US"/>
          </a:p>
        </p:txBody>
      </p:sp>
    </p:spTree>
    <p:extLst>
      <p:ext uri="{BB962C8B-B14F-4D97-AF65-F5344CB8AC3E}">
        <p14:creationId xmlns:p14="http://schemas.microsoft.com/office/powerpoint/2010/main" val="12117858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r>
              <a:rPr lang="zh-TW" altLang="en-US" dirty="0"/>
              <a:t>因此，上開條項規定所稱「第一次移轉」，係指依稅法規定應課徵土地增值稅之土地所有權移轉之情形而言，至於配偶相互贈與之土地，依行為時土地稅法第</a:t>
            </a:r>
            <a:r>
              <a:rPr lang="en-US" altLang="zh-TW" dirty="0"/>
              <a:t>28</a:t>
            </a:r>
            <a:r>
              <a:rPr lang="zh-TW" altLang="en-US" dirty="0"/>
              <a:t>條之</a:t>
            </a:r>
            <a:r>
              <a:rPr lang="en-US" altLang="zh-TW" dirty="0"/>
              <a:t>2</a:t>
            </a:r>
            <a:r>
              <a:rPr lang="zh-TW" altLang="en-US" dirty="0"/>
              <a:t>規定，既不課徵土地增值稅，自不生減徵土地增值稅問題，其相互間土地之移轉，自不包括在上開條項規定所稱「第一次移轉」之範圍。</a:t>
            </a:r>
            <a:endParaRPr lang="en-US" altLang="zh-TW" dirty="0"/>
          </a:p>
          <a:p>
            <a:pPr lvl="1"/>
            <a:endParaRPr lang="en-US" altLang="zh-TW" sz="800" dirty="0"/>
          </a:p>
          <a:p>
            <a:pPr lvl="1"/>
            <a:r>
              <a:rPr lang="zh-TW" altLang="en-US" dirty="0"/>
              <a:t>財政部</a:t>
            </a:r>
            <a:r>
              <a:rPr lang="en-US" altLang="zh-TW" dirty="0"/>
              <a:t>86</a:t>
            </a:r>
            <a:r>
              <a:rPr lang="zh-TW" altLang="en-US" dirty="0"/>
              <a:t>年函釋與土地稅法第</a:t>
            </a:r>
            <a:r>
              <a:rPr lang="en-US" altLang="zh-TW" dirty="0"/>
              <a:t>39</a:t>
            </a:r>
            <a:r>
              <a:rPr lang="zh-TW" altLang="en-US" dirty="0"/>
              <a:t>條第</a:t>
            </a:r>
            <a:r>
              <a:rPr lang="en-US" altLang="zh-TW" dirty="0"/>
              <a:t>4</a:t>
            </a:r>
            <a:r>
              <a:rPr lang="zh-TW" altLang="en-US" dirty="0"/>
              <a:t>項之立法意旨有違，應不予適用，甲所有系爭土地係重劃後受贈自其配偶，為兩造所不爭，因此，稅局核課系爭土地增值稅時，土地稅法第</a:t>
            </a:r>
            <a:r>
              <a:rPr lang="en-US" altLang="zh-TW" dirty="0"/>
              <a:t>28</a:t>
            </a:r>
            <a:r>
              <a:rPr lang="zh-TW" altLang="en-US" dirty="0"/>
              <a:t>條之</a:t>
            </a:r>
            <a:r>
              <a:rPr lang="en-US" altLang="zh-TW" dirty="0"/>
              <a:t>2</a:t>
            </a:r>
            <a:r>
              <a:rPr lang="zh-TW" altLang="en-US" dirty="0"/>
              <a:t>雖無受贈土地為經重劃之土地，準用同法第</a:t>
            </a:r>
            <a:r>
              <a:rPr lang="en-US" altLang="zh-TW" dirty="0"/>
              <a:t>39</a:t>
            </a:r>
            <a:r>
              <a:rPr lang="zh-TW" altLang="en-US" dirty="0"/>
              <a:t>條第</a:t>
            </a:r>
            <a:r>
              <a:rPr lang="en-US" altLang="zh-TW" dirty="0"/>
              <a:t>4</a:t>
            </a:r>
            <a:r>
              <a:rPr lang="zh-TW" altLang="en-US" dirty="0"/>
              <a:t>項減徵規定之明文，然參酌土地稅法第</a:t>
            </a:r>
            <a:r>
              <a:rPr lang="en-US" altLang="zh-TW" dirty="0"/>
              <a:t>39</a:t>
            </a:r>
            <a:r>
              <a:rPr lang="zh-TW" altLang="en-US" dirty="0"/>
              <a:t>條第</a:t>
            </a:r>
            <a:r>
              <a:rPr lang="en-US" altLang="zh-TW" dirty="0"/>
              <a:t>4</a:t>
            </a:r>
            <a:r>
              <a:rPr lang="zh-TW" altLang="en-US" dirty="0"/>
              <a:t>項之立法目的，本件移轉應有同法第</a:t>
            </a:r>
            <a:r>
              <a:rPr lang="en-US" altLang="zh-TW" dirty="0"/>
              <a:t>39</a:t>
            </a:r>
            <a:r>
              <a:rPr lang="zh-TW" altLang="en-US" dirty="0"/>
              <a:t>條第</a:t>
            </a:r>
            <a:r>
              <a:rPr lang="en-US" altLang="zh-TW" dirty="0"/>
              <a:t>4</a:t>
            </a:r>
            <a:r>
              <a:rPr lang="zh-TW" altLang="en-US" dirty="0"/>
              <a:t>項減徵規定之適用，原審斟酌上情，因而將訴願決定及原處分（含復查決定）撤銷；稅局應依甲之申請，作成退還溢繳土地增值稅款之行政處分，經核並無不合。</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143</a:t>
            </a:fld>
            <a:endParaRPr lang="zh-TW" altLang="en-US"/>
          </a:p>
        </p:txBody>
      </p:sp>
    </p:spTree>
    <p:extLst>
      <p:ext uri="{BB962C8B-B14F-4D97-AF65-F5344CB8AC3E}">
        <p14:creationId xmlns:p14="http://schemas.microsoft.com/office/powerpoint/2010/main" val="39310721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7" y="484632"/>
            <a:ext cx="10685467" cy="762378"/>
          </a:xfrm>
        </p:spPr>
        <p:txBody>
          <a:bodyPr>
            <a:noAutofit/>
          </a:bodyPr>
          <a:lstStyle/>
          <a:p>
            <a:r>
              <a:rPr lang="zh-TW" altLang="en-US" dirty="0"/>
              <a:t>最高行政法院</a:t>
            </a:r>
            <a:r>
              <a:rPr lang="en-US" altLang="zh-TW" dirty="0"/>
              <a:t>107</a:t>
            </a:r>
            <a:r>
              <a:rPr lang="zh-TW" altLang="en-US" dirty="0"/>
              <a:t>年度判字第</a:t>
            </a:r>
            <a:r>
              <a:rPr lang="en-US" altLang="zh-TW" dirty="0"/>
              <a:t>309</a:t>
            </a:r>
            <a:r>
              <a:rPr lang="zh-TW" altLang="en-US" dirty="0"/>
              <a:t>號判決</a:t>
            </a:r>
            <a:br>
              <a:rPr lang="en-US" altLang="zh-TW" dirty="0"/>
            </a:br>
            <a:r>
              <a:rPr lang="en-US" altLang="zh-TW" dirty="0"/>
              <a:t>——</a:t>
            </a:r>
            <a:r>
              <a:rPr lang="zh-TW" altLang="en-US" sz="2800" dirty="0"/>
              <a:t>裁處沒入其物之價額時，須具有「為避免其物被沒入」之意圖</a:t>
            </a:r>
          </a:p>
        </p:txBody>
      </p:sp>
      <p:sp>
        <p:nvSpPr>
          <p:cNvPr id="3" name="內容版面配置區 2"/>
          <p:cNvSpPr>
            <a:spLocks noGrp="1"/>
          </p:cNvSpPr>
          <p:nvPr>
            <p:ph idx="1"/>
          </p:nvPr>
        </p:nvSpPr>
        <p:spPr>
          <a:xfrm>
            <a:off x="1069848" y="1429570"/>
            <a:ext cx="10058400" cy="5120699"/>
          </a:xfrm>
        </p:spPr>
        <p:txBody>
          <a:bodyPr>
            <a:normAutofit fontScale="92500"/>
          </a:bodyPr>
          <a:lstStyle/>
          <a:p>
            <a:pPr hangingPunct="0">
              <a:lnSpc>
                <a:spcPct val="100000"/>
              </a:lnSpc>
            </a:pPr>
            <a:r>
              <a:rPr lang="zh-TW" altLang="en-US" sz="2600" dirty="0">
                <a:latin typeface="標楷體" panose="03000509000000000000" pitchFamily="65" charset="-120"/>
              </a:rPr>
              <a:t>事實概要</a:t>
            </a:r>
            <a:endParaRPr lang="en-US" altLang="zh-TW" sz="2600" dirty="0">
              <a:latin typeface="標楷體" panose="03000509000000000000" pitchFamily="65" charset="-120"/>
            </a:endParaRPr>
          </a:p>
          <a:p>
            <a:pPr marL="274320" lvl="1" indent="0" hangingPunct="0">
              <a:lnSpc>
                <a:spcPct val="100000"/>
              </a:lnSpc>
              <a:buNone/>
            </a:pPr>
            <a:r>
              <a:rPr lang="zh-TW" altLang="en-US" sz="2200" dirty="0"/>
              <a:t>甲為系爭漁船船長，與訴外人</a:t>
            </a:r>
            <a:r>
              <a:rPr lang="en-US" altLang="zh-TW" sz="2200" dirty="0"/>
              <a:t>A</a:t>
            </a:r>
            <a:r>
              <a:rPr lang="zh-TW" altLang="en-US" sz="2200" dirty="0"/>
              <a:t>、</a:t>
            </a:r>
            <a:r>
              <a:rPr lang="en-US" altLang="zh-TW" sz="2200" dirty="0"/>
              <a:t>B</a:t>
            </a:r>
            <a:r>
              <a:rPr lang="zh-TW" altLang="en-US" sz="2200" dirty="0"/>
              <a:t>、</a:t>
            </a:r>
            <a:r>
              <a:rPr lang="en-US" altLang="zh-TW" sz="2200" dirty="0"/>
              <a:t>C</a:t>
            </a:r>
            <a:r>
              <a:rPr lang="zh-TW" altLang="en-US" sz="2200" dirty="0"/>
              <a:t>及</a:t>
            </a:r>
            <a:r>
              <a:rPr lang="en-US" altLang="zh-TW" sz="2200" dirty="0"/>
              <a:t>D</a:t>
            </a:r>
            <a:r>
              <a:rPr lang="zh-TW" altLang="en-US" sz="2200" dirty="0"/>
              <a:t>（下稱甲等</a:t>
            </a:r>
            <a:r>
              <a:rPr lang="en-US" altLang="zh-TW" sz="2200" dirty="0"/>
              <a:t>5</a:t>
            </a:r>
            <a:r>
              <a:rPr lang="zh-TW" altLang="en-US" sz="2200" dirty="0"/>
              <a:t>人），於</a:t>
            </a:r>
            <a:r>
              <a:rPr lang="en-US" altLang="zh-TW" sz="2200" dirty="0"/>
              <a:t>96</a:t>
            </a:r>
            <a:r>
              <a:rPr lang="zh-TW" altLang="en-US" sz="2200" dirty="0"/>
              <a:t>年</a:t>
            </a:r>
            <a:r>
              <a:rPr lang="en-US" altLang="zh-TW" sz="2200" dirty="0"/>
              <a:t>8</a:t>
            </a:r>
            <a:r>
              <a:rPr lang="zh-TW" altLang="en-US" sz="2200" dirty="0"/>
              <a:t>月</a:t>
            </a:r>
            <a:r>
              <a:rPr lang="en-US" altLang="zh-TW" sz="2200" dirty="0"/>
              <a:t>25</a:t>
            </a:r>
            <a:r>
              <a:rPr lang="zh-TW" altLang="en-US" sz="2200" dirty="0"/>
              <a:t>日自高雄第二港口中和安檢所申報出港，在國境外向不詳成年人士購得淨重</a:t>
            </a:r>
            <a:r>
              <a:rPr lang="en-US" altLang="zh-TW" sz="2200" dirty="0"/>
              <a:t>4,095</a:t>
            </a:r>
            <a:r>
              <a:rPr lang="zh-TW" altLang="en-US" sz="2200" dirty="0"/>
              <a:t>公斤狗母魚及淨重</a:t>
            </a:r>
            <a:r>
              <a:rPr lang="en-US" altLang="zh-TW" sz="2200" dirty="0"/>
              <a:t>55,062</a:t>
            </a:r>
            <a:r>
              <a:rPr lang="zh-TW" altLang="en-US" sz="2200" dirty="0"/>
              <a:t>公斤鱈魚（學名：馬舌鰈魚，下稱系爭魚貨）後，共同搬運至船艙內，復於同年</a:t>
            </a:r>
            <a:r>
              <a:rPr lang="en-US" altLang="zh-TW" sz="2200" dirty="0"/>
              <a:t>9</a:t>
            </a:r>
            <a:r>
              <a:rPr lang="zh-TW" altLang="en-US" sz="2200" dirty="0"/>
              <a:t>月</a:t>
            </a:r>
            <a:r>
              <a:rPr lang="en-US" altLang="zh-TW" sz="2200" dirty="0"/>
              <a:t>4</a:t>
            </a:r>
            <a:r>
              <a:rPr lang="zh-TW" altLang="en-US" sz="2200" dirty="0"/>
              <a:t>日自高雄第二港口中和安檢所申報進港，經行政院海岸巡防署南部地區巡防局第五海岸巡防總隊以系爭魚貨疑似非自行捕獲為由而當場查扣，並依檢察官指示責付甲保管，嗣另以甲等</a:t>
            </a:r>
            <a:r>
              <a:rPr lang="en-US" altLang="zh-TW" sz="2200" dirty="0"/>
              <a:t>5</a:t>
            </a:r>
            <a:r>
              <a:rPr lang="zh-TW" altLang="en-US" sz="2200" dirty="0"/>
              <a:t>人涉嫌違反懲治走私條例第</a:t>
            </a:r>
            <a:r>
              <a:rPr lang="en-US" altLang="zh-TW" sz="2200" dirty="0"/>
              <a:t>2</a:t>
            </a:r>
            <a:r>
              <a:rPr lang="zh-TW" altLang="en-US" sz="2200" dirty="0"/>
              <a:t>條第</a:t>
            </a:r>
            <a:r>
              <a:rPr lang="en-US" altLang="zh-TW" sz="2200" dirty="0"/>
              <a:t>1</a:t>
            </a:r>
            <a:r>
              <a:rPr lang="zh-TW" altLang="en-US" sz="2200" dirty="0"/>
              <a:t>項規定，移送高雄地檢署偵結提起公訴，嗣經高雄地院合併審理判決甲就本件違反懲治走私條例部分為有罪，並於</a:t>
            </a:r>
            <a:r>
              <a:rPr lang="en-US" altLang="zh-TW" sz="2200" dirty="0"/>
              <a:t>103</a:t>
            </a:r>
            <a:r>
              <a:rPr lang="zh-TW" altLang="en-US" sz="2200" dirty="0"/>
              <a:t>年</a:t>
            </a:r>
            <a:r>
              <a:rPr lang="en-US" altLang="zh-TW" sz="2200" dirty="0"/>
              <a:t>2</a:t>
            </a:r>
            <a:r>
              <a:rPr lang="zh-TW" altLang="en-US" sz="2200" dirty="0"/>
              <a:t>月</a:t>
            </a:r>
            <a:r>
              <a:rPr lang="en-US" altLang="zh-TW" sz="2200" dirty="0"/>
              <a:t>20</a:t>
            </a:r>
            <a:r>
              <a:rPr lang="zh-TW" altLang="en-US" sz="2200" dirty="0"/>
              <a:t>日確定。海關於本件刑事判決確定後，以甲涉私運貨物進口係一行為同時違反懲治走私條例及海關緝私條例，甲等</a:t>
            </a:r>
            <a:r>
              <a:rPr lang="en-US" altLang="zh-TW" sz="2200" dirty="0"/>
              <a:t>5</a:t>
            </a:r>
            <a:r>
              <a:rPr lang="zh-TW" altLang="en-US" sz="2200" dirty="0"/>
              <a:t>人雖先後經高雄地院刑事判決有罪確定，惟刑事法院未就系爭魚貨為沒收之宣告，海關依海關緝私條例第</a:t>
            </a:r>
            <a:r>
              <a:rPr lang="en-US" altLang="zh-TW" sz="2200" dirty="0"/>
              <a:t>36</a:t>
            </a:r>
            <a:r>
              <a:rPr lang="zh-TW" altLang="en-US" sz="2200" dirty="0"/>
              <a:t>條第</a:t>
            </a:r>
            <a:r>
              <a:rPr lang="en-US" altLang="zh-TW" sz="2200" dirty="0"/>
              <a:t>3</a:t>
            </a:r>
            <a:r>
              <a:rPr lang="zh-TW" altLang="en-US" sz="2200" dirty="0"/>
              <a:t>項及行政罰法第</a:t>
            </a:r>
            <a:r>
              <a:rPr lang="en-US" altLang="zh-TW" sz="2200" dirty="0"/>
              <a:t>26</a:t>
            </a:r>
            <a:r>
              <a:rPr lang="zh-TW" altLang="en-US" sz="2200" dirty="0"/>
              <a:t>條第</a:t>
            </a:r>
            <a:r>
              <a:rPr lang="en-US" altLang="zh-TW" sz="2200" dirty="0"/>
              <a:t>1</a:t>
            </a:r>
            <a:r>
              <a:rPr lang="zh-TW" altLang="en-US" sz="2200" dirty="0"/>
              <a:t>項但書規定，本應將系爭魚貨予以沒入，惟因系爭魚貨於受裁處前，已不存在致不能裁處沒入，爰依行政罰法第</a:t>
            </a:r>
            <a:r>
              <a:rPr lang="en-US" altLang="zh-TW" sz="2200" dirty="0"/>
              <a:t>23</a:t>
            </a:r>
            <a:r>
              <a:rPr lang="zh-TW" altLang="en-US" sz="2200" dirty="0"/>
              <a:t>條第</a:t>
            </a:r>
            <a:r>
              <a:rPr lang="en-US" altLang="zh-TW" sz="2200" dirty="0"/>
              <a:t>1</a:t>
            </a:r>
            <a:r>
              <a:rPr lang="zh-TW" altLang="en-US" sz="2200" dirty="0"/>
              <a:t>項規定，於</a:t>
            </a:r>
            <a:r>
              <a:rPr lang="en-US" altLang="zh-TW" sz="2200" dirty="0"/>
              <a:t>104</a:t>
            </a:r>
            <a:r>
              <a:rPr lang="zh-TW" altLang="en-US" sz="2200" dirty="0"/>
              <a:t>年</a:t>
            </a:r>
            <a:r>
              <a:rPr lang="en-US" altLang="zh-TW" sz="2200" dirty="0"/>
              <a:t>1</a:t>
            </a:r>
            <a:r>
              <a:rPr lang="zh-TW" altLang="en-US" sz="2200" dirty="0"/>
              <a:t>月</a:t>
            </a:r>
            <a:r>
              <a:rPr lang="en-US" altLang="zh-TW" sz="2200" dirty="0"/>
              <a:t>26</a:t>
            </a:r>
            <a:r>
              <a:rPr lang="zh-TW" altLang="en-US" sz="2200" dirty="0"/>
              <a:t>日對甲裁處沒入貨物之價額計</a:t>
            </a:r>
            <a:r>
              <a:rPr lang="en-US" altLang="zh-TW" sz="2200" dirty="0"/>
              <a:t>6,316,721</a:t>
            </a:r>
            <a:r>
              <a:rPr lang="zh-TW" altLang="en-US" sz="2200" dirty="0"/>
              <a:t>元。甲不服，循序提起行政訴訟。前經原審法院判決駁回後，經最高行政法院判決將該判決廢棄，發回原審法院。嗣經原審法院判決撤銷訴願決定及原處分後，海關不服，乃提起上訴</a:t>
            </a:r>
            <a:r>
              <a:rPr lang="zh-TW" altLang="en-US" sz="2200" dirty="0">
                <a:latin typeface="標楷體" panose="03000509000000000000" pitchFamily="65" charset="-120"/>
              </a:rPr>
              <a:t>，經最高行政法院判決駁回上訴。</a:t>
            </a:r>
            <a:endParaRPr lang="en-US" altLang="zh-TW" sz="2200" dirty="0">
              <a:latin typeface="標楷體" panose="03000509000000000000" pitchFamily="65" charset="-120"/>
            </a:endParaRPr>
          </a:p>
          <a:p>
            <a:pPr marL="274320" lvl="1" indent="0" hangingPunct="0">
              <a:lnSpc>
                <a:spcPct val="100000"/>
              </a:lnSpc>
              <a:buNone/>
            </a:pPr>
            <a:endParaRPr lang="en-US" altLang="zh-TW" sz="10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144</a:t>
            </a:fld>
            <a:endParaRPr lang="zh-TW" altLang="en-US"/>
          </a:p>
        </p:txBody>
      </p:sp>
    </p:spTree>
    <p:extLst>
      <p:ext uri="{BB962C8B-B14F-4D97-AF65-F5344CB8AC3E}">
        <p14:creationId xmlns:p14="http://schemas.microsoft.com/office/powerpoint/2010/main" val="14539551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en-US" altLang="zh-TW" sz="8400" dirty="0"/>
              <a:t>62</a:t>
            </a:r>
            <a:r>
              <a:rPr lang="zh-TW" altLang="en-US" sz="8400" dirty="0"/>
              <a:t>年</a:t>
            </a:r>
            <a:r>
              <a:rPr lang="en-US" altLang="zh-TW" sz="8400" dirty="0"/>
              <a:t>8</a:t>
            </a:r>
            <a:r>
              <a:rPr lang="zh-TW" altLang="en-US" sz="8400" dirty="0"/>
              <a:t>月</a:t>
            </a:r>
            <a:r>
              <a:rPr lang="en-US" altLang="zh-TW" sz="8400" dirty="0"/>
              <a:t>27</a:t>
            </a:r>
            <a:r>
              <a:rPr lang="zh-TW" altLang="en-US" sz="8400" dirty="0"/>
              <a:t>日修正之海關緝私條例第</a:t>
            </a:r>
            <a:r>
              <a:rPr lang="en-US" altLang="zh-TW" sz="8400" dirty="0"/>
              <a:t>36</a:t>
            </a:r>
            <a:r>
              <a:rPr lang="zh-TW" altLang="en-US" sz="8400" dirty="0"/>
              <a:t>條修法說明、改制前行政法院</a:t>
            </a:r>
            <a:r>
              <a:rPr lang="en-US" altLang="zh-TW" sz="8400" dirty="0"/>
              <a:t>61</a:t>
            </a:r>
            <a:r>
              <a:rPr lang="zh-TW" altLang="en-US" sz="8400" dirty="0"/>
              <a:t>年判字第</a:t>
            </a:r>
            <a:r>
              <a:rPr lang="en-US" altLang="zh-TW" sz="8400" dirty="0"/>
              <a:t>398</a:t>
            </a:r>
            <a:r>
              <a:rPr lang="zh-TW" altLang="en-US" sz="8400" dirty="0"/>
              <a:t>號判例要旨及</a:t>
            </a:r>
            <a:r>
              <a:rPr lang="en-US" altLang="zh-TW" sz="8400" dirty="0"/>
              <a:t>78</a:t>
            </a:r>
            <a:r>
              <a:rPr lang="zh-TW" altLang="en-US" sz="8400" dirty="0"/>
              <a:t>年</a:t>
            </a:r>
            <a:r>
              <a:rPr lang="en-US" altLang="zh-TW" sz="8400" dirty="0"/>
              <a:t>4</a:t>
            </a:r>
            <a:r>
              <a:rPr lang="zh-TW" altLang="en-US" sz="8400" dirty="0"/>
              <a:t>月份庭長評事聯席會議決議文（</a:t>
            </a:r>
            <a:r>
              <a:rPr lang="en-US" altLang="zh-TW" sz="8400" dirty="0"/>
              <a:t>82</a:t>
            </a:r>
            <a:r>
              <a:rPr lang="zh-TW" altLang="en-US" sz="8400" dirty="0"/>
              <a:t>年</a:t>
            </a:r>
            <a:r>
              <a:rPr lang="en-US" altLang="zh-TW" sz="8400" dirty="0"/>
              <a:t>6</a:t>
            </a:r>
            <a:r>
              <a:rPr lang="zh-TW" altLang="en-US" sz="8400" dirty="0"/>
              <a:t>月份庭長評事聯席會議作成文字修正之決議），均無「依本條例規定裁處沒入之貨物或物品，不以屬受處分人所有為限」之文義，而且當時行政罰尚無總則性法律規定，迨行政罰法於</a:t>
            </a:r>
            <a:r>
              <a:rPr lang="en-US" altLang="zh-TW" sz="8400" dirty="0"/>
              <a:t>94</a:t>
            </a:r>
            <a:r>
              <a:rPr lang="zh-TW" altLang="en-US" sz="8400" dirty="0"/>
              <a:t>年</a:t>
            </a:r>
            <a:r>
              <a:rPr lang="en-US" altLang="zh-TW" sz="8400" dirty="0"/>
              <a:t>2</a:t>
            </a:r>
            <a:r>
              <a:rPr lang="zh-TW" altLang="en-US" sz="8400" dirty="0"/>
              <a:t>月</a:t>
            </a:r>
            <a:r>
              <a:rPr lang="en-US" altLang="zh-TW" sz="8400" dirty="0"/>
              <a:t>5</a:t>
            </a:r>
            <a:r>
              <a:rPr lang="zh-TW" altLang="en-US" sz="8400" dirty="0"/>
              <a:t>日制定公布，並自公布後</a:t>
            </a:r>
            <a:r>
              <a:rPr lang="en-US" altLang="zh-TW" sz="8400" dirty="0"/>
              <a:t>1</a:t>
            </a:r>
            <a:r>
              <a:rPr lang="zh-TW" altLang="en-US" sz="8400" dirty="0"/>
              <a:t>年施行，即於</a:t>
            </a:r>
            <a:r>
              <a:rPr lang="en-US" altLang="zh-TW" sz="8400" dirty="0"/>
              <a:t>95</a:t>
            </a:r>
            <a:r>
              <a:rPr lang="zh-TW" altLang="en-US" sz="8400" dirty="0"/>
              <a:t>年</a:t>
            </a:r>
            <a:r>
              <a:rPr lang="en-US" altLang="zh-TW" sz="8400" dirty="0"/>
              <a:t>2</a:t>
            </a:r>
            <a:r>
              <a:rPr lang="zh-TW" altLang="en-US" sz="8400" dirty="0"/>
              <a:t>月</a:t>
            </a:r>
            <a:r>
              <a:rPr lang="en-US" altLang="zh-TW" sz="8400" dirty="0"/>
              <a:t>5</a:t>
            </a:r>
            <a:r>
              <a:rPr lang="zh-TW" altLang="en-US" sz="8400" dirty="0"/>
              <a:t>日以後，適用海關緝私條例第</a:t>
            </a:r>
            <a:r>
              <a:rPr lang="en-US" altLang="zh-TW" sz="8400" dirty="0"/>
              <a:t>36</a:t>
            </a:r>
            <a:r>
              <a:rPr lang="zh-TW" altLang="en-US" sz="8400" dirty="0"/>
              <a:t>條第</a:t>
            </a:r>
            <a:r>
              <a:rPr lang="en-US" altLang="zh-TW" sz="8400" dirty="0"/>
              <a:t>3</a:t>
            </a:r>
            <a:r>
              <a:rPr lang="zh-TW" altLang="en-US" sz="8400" dirty="0"/>
              <a:t>項「前</a:t>
            </a:r>
            <a:r>
              <a:rPr lang="en-US" altLang="zh-TW" sz="8400" dirty="0"/>
              <a:t>2</a:t>
            </a:r>
            <a:r>
              <a:rPr lang="zh-TW" altLang="en-US" sz="8400" dirty="0"/>
              <a:t>項私運貨物沒入之」規定時，應受到行政罰法第</a:t>
            </a:r>
            <a:r>
              <a:rPr lang="en-US" altLang="zh-TW" sz="8400" dirty="0"/>
              <a:t>21</a:t>
            </a:r>
            <a:r>
              <a:rPr lang="zh-TW" altLang="en-US" sz="8400" dirty="0"/>
              <a:t>條規定：「沒入之物，除本法或其他法律另有規定者外，以屬於受處罰者所有為限。」之制約；於行政罰法施行前，海關緝私條例第</a:t>
            </a:r>
            <a:r>
              <a:rPr lang="en-US" altLang="zh-TW" sz="8400" dirty="0"/>
              <a:t>36</a:t>
            </a:r>
            <a:r>
              <a:rPr lang="zh-TW" altLang="en-US" sz="8400" dirty="0"/>
              <a:t>條第</a:t>
            </a:r>
            <a:r>
              <a:rPr lang="en-US" altLang="zh-TW" sz="8400" dirty="0"/>
              <a:t>3</a:t>
            </a:r>
            <a:r>
              <a:rPr lang="zh-TW" altLang="en-US" sz="8400" dirty="0"/>
              <a:t>項規定之文義，縱使有解釋空間，然依法律優位原則，於行政罰法施行後，即應以行政罰法第</a:t>
            </a:r>
            <a:r>
              <a:rPr lang="en-US" altLang="zh-TW" sz="8400" dirty="0"/>
              <a:t>21</a:t>
            </a:r>
            <a:r>
              <a:rPr lang="zh-TW" altLang="en-US" sz="8400" dirty="0"/>
              <a:t>條明文規定為準，而非以所謂判例或決議為據。本件行為時海關緝私條例第</a:t>
            </a:r>
            <a:r>
              <a:rPr lang="en-US" altLang="zh-TW" sz="8400" dirty="0"/>
              <a:t>36</a:t>
            </a:r>
            <a:r>
              <a:rPr lang="zh-TW" altLang="en-US" sz="8400" dirty="0"/>
              <a:t>條第</a:t>
            </a:r>
            <a:r>
              <a:rPr lang="en-US" altLang="zh-TW" sz="8400" dirty="0"/>
              <a:t>3</a:t>
            </a:r>
            <a:r>
              <a:rPr lang="zh-TW" altLang="en-US" sz="8400" dirty="0"/>
              <a:t>項，既無特別或另有規定得就非屬於受處罰者所有之物裁處沒入之明文，其沒入之物，自以屬於受處罰者所有為限；而所謂判例或決議並非法律，即不生「其他法律另有規定」之問題。</a:t>
            </a:r>
            <a:endParaRPr lang="en-US" altLang="zh-TW" sz="8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145</a:t>
            </a:fld>
            <a:endParaRPr lang="zh-TW" altLang="en-US"/>
          </a:p>
        </p:txBody>
      </p:sp>
    </p:spTree>
    <p:extLst>
      <p:ext uri="{BB962C8B-B14F-4D97-AF65-F5344CB8AC3E}">
        <p14:creationId xmlns:p14="http://schemas.microsoft.com/office/powerpoint/2010/main" val="5881308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lvl="1" hangingPunct="0">
              <a:lnSpc>
                <a:spcPct val="120000"/>
              </a:lnSpc>
            </a:pPr>
            <a:r>
              <a:rPr lang="zh-TW" altLang="en-US" sz="9600" dirty="0"/>
              <a:t>又如果行為時海關緝私條例第</a:t>
            </a:r>
            <a:r>
              <a:rPr lang="en-US" altLang="zh-TW" sz="9600" dirty="0"/>
              <a:t>36</a:t>
            </a:r>
            <a:r>
              <a:rPr lang="zh-TW" altLang="en-US" sz="9600" dirty="0"/>
              <a:t>條第</a:t>
            </a:r>
            <a:r>
              <a:rPr lang="en-US" altLang="zh-TW" sz="9600" dirty="0"/>
              <a:t>3</a:t>
            </a:r>
            <a:r>
              <a:rPr lang="zh-TW" altLang="en-US" sz="9600" dirty="0"/>
              <a:t>項規定，係屬行政罰法第</a:t>
            </a:r>
            <a:r>
              <a:rPr lang="en-US" altLang="zh-TW" sz="9600" dirty="0"/>
              <a:t>21</a:t>
            </a:r>
            <a:r>
              <a:rPr lang="zh-TW" altLang="en-US" sz="9600" dirty="0"/>
              <a:t>條所稱「其他法律另有規定」之情形，則立法者即無需於</a:t>
            </a:r>
            <a:r>
              <a:rPr lang="en-US" altLang="zh-TW" sz="9600" dirty="0"/>
              <a:t>102</a:t>
            </a:r>
            <a:r>
              <a:rPr lang="zh-TW" altLang="en-US" sz="9600" dirty="0"/>
              <a:t>年</a:t>
            </a:r>
            <a:r>
              <a:rPr lang="en-US" altLang="zh-TW" sz="9600" dirty="0"/>
              <a:t>6</a:t>
            </a:r>
            <a:r>
              <a:rPr lang="zh-TW" altLang="en-US" sz="9600" dirty="0"/>
              <a:t>月</a:t>
            </a:r>
            <a:r>
              <a:rPr lang="en-US" altLang="zh-TW" sz="9600" dirty="0"/>
              <a:t>19</a:t>
            </a:r>
            <a:r>
              <a:rPr lang="zh-TW" altLang="en-US" sz="9600" dirty="0"/>
              <a:t>日修正海關緝私條例時增訂第</a:t>
            </a:r>
            <a:r>
              <a:rPr lang="en-US" altLang="zh-TW" sz="9600" dirty="0"/>
              <a:t>45</a:t>
            </a:r>
            <a:r>
              <a:rPr lang="zh-TW" altLang="en-US" sz="9600" dirty="0"/>
              <a:t>條之</a:t>
            </a:r>
            <a:r>
              <a:rPr lang="en-US" altLang="zh-TW" sz="9600" dirty="0"/>
              <a:t>2</a:t>
            </a:r>
            <a:r>
              <a:rPr lang="zh-TW" altLang="en-US" sz="9600" dirty="0"/>
              <a:t>「依本條例規定裁處沒入之貨物或物品，不以屬受處分人所有為限」之規定。此從該條文立法理由載明：「依行政罰法第</a:t>
            </a:r>
            <a:r>
              <a:rPr lang="en-US" altLang="zh-TW" sz="9600" dirty="0"/>
              <a:t>21</a:t>
            </a:r>
            <a:r>
              <a:rPr lang="zh-TW" altLang="en-US" sz="9600" dirty="0"/>
              <a:t>條規定，沒入之物，除該法或其他法律另有規定外，以屬於受處罰者所有為限，慮及私貨之所有人，常有不詳或遠在國外而無法查證之國際貿易特性，以及為有效執行貨物邊境管制之目的，俾維護國內經濟、財政等秩序及衛生、環保、國防、社會等安全，增訂對於私運貨物或物品，如依本條例裁處沒入者，不究該私運貨物或物品是否屬行為人所有，一律應予沒入，俾利貨物邊境管制目的之達成。」可知其增訂原因即係立法者注意到當時海關緝私條例有關沒入規定之適用，已受行政罰法第</a:t>
            </a:r>
            <a:r>
              <a:rPr lang="en-US" altLang="zh-TW" sz="9600" dirty="0"/>
              <a:t>21</a:t>
            </a:r>
            <a:r>
              <a:rPr lang="zh-TW" altLang="en-US" sz="9600" dirty="0"/>
              <a:t>條規定的限制，才以法律特別規定鬆綁之。</a:t>
            </a:r>
            <a:endParaRPr lang="en-US" altLang="zh-TW" sz="9600" dirty="0">
              <a:latin typeface="標楷體" panose="03000509000000000000" pitchFamily="65" charset="-120"/>
            </a:endParaRPr>
          </a:p>
          <a:p>
            <a:pPr lvl="1" hangingPunct="0">
              <a:lnSpc>
                <a:spcPct val="120000"/>
              </a:lnSpc>
            </a:pPr>
            <a:endParaRPr lang="en-US" altLang="zh-TW" sz="9600" dirty="0">
              <a:latin typeface="標楷體" panose="03000509000000000000" pitchFamily="65" charset="-120"/>
            </a:endParaRPr>
          </a:p>
          <a:p>
            <a:pPr lvl="1" hangingPunct="0">
              <a:lnSpc>
                <a:spcPct val="120000"/>
              </a:lnSpc>
            </a:pPr>
            <a:endParaRPr lang="zh-TW" altLang="en-US"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146</a:t>
            </a:fld>
            <a:endParaRPr lang="zh-TW" altLang="en-US"/>
          </a:p>
        </p:txBody>
      </p:sp>
    </p:spTree>
    <p:extLst>
      <p:ext uri="{BB962C8B-B14F-4D97-AF65-F5344CB8AC3E}">
        <p14:creationId xmlns:p14="http://schemas.microsoft.com/office/powerpoint/2010/main" val="38438783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lvl="1" hangingPunct="0">
              <a:lnSpc>
                <a:spcPct val="120000"/>
              </a:lnSpc>
            </a:pPr>
            <a:r>
              <a:rPr lang="zh-TW" altLang="en-US" sz="8800" dirty="0"/>
              <a:t>法律之解釋須符合其規範目的，法律授權行政機關為裁量時，其裁量須符合比例原則。行政罰法第</a:t>
            </a:r>
            <a:r>
              <a:rPr lang="en-US" altLang="zh-TW" sz="8800" dirty="0"/>
              <a:t>23</a:t>
            </a:r>
            <a:r>
              <a:rPr lang="zh-TW" altLang="en-US" sz="8800" dirty="0"/>
              <a:t>條第</a:t>
            </a:r>
            <a:r>
              <a:rPr lang="en-US" altLang="zh-TW" sz="8800" dirty="0"/>
              <a:t>1</a:t>
            </a:r>
            <a:r>
              <a:rPr lang="zh-TW" altLang="en-US" sz="8800" dirty="0"/>
              <a:t>項前段係規定，得沒入之物，受處罰者或前條物之所有人於受裁處沒入前，予以處分、使用或以他法致不能裁處沒入者，「得」裁處沒入其物之價額，並非規定「應」裁處沒入其物之價額，行政機關於裁量是否沒入其物之價額時，自不能違背或逾越其規範目的。揆諸行政罰法第</a:t>
            </a:r>
            <a:r>
              <a:rPr lang="en-US" altLang="zh-TW" sz="8800" dirty="0"/>
              <a:t>23</a:t>
            </a:r>
            <a:r>
              <a:rPr lang="zh-TW" altLang="en-US" sz="8800" dirty="0"/>
              <a:t>條第</a:t>
            </a:r>
            <a:r>
              <a:rPr lang="en-US" altLang="zh-TW" sz="8800" dirty="0"/>
              <a:t>1</a:t>
            </a:r>
            <a:r>
              <a:rPr lang="zh-TW" altLang="en-US" sz="8800" dirty="0"/>
              <a:t>項之立法理由係謂：「依前二條規定應受沒入之裁處者，如為避免其物被沒入，而於受裁處沒入前，將得沒入之物予以處分、使用或以他法致全部或一部不能裁處沒入或致沒入物之價值減損時，將無法貫徹裁處沒入之行政目的，顯然未盡公平，故第一項規定於裁處沒入前有此情形者，得對所有人裁處沒入其物之價額或其物及減損差額，以為代替或補充。」可知本條項之立法目的係為防止「應受沒入之裁處者，為避免其物被沒入，而於受裁處沒入前，將得沒入之物予以處分、使用或以他法致全部或一部不能裁處沒入或致沒入物之價值減損」之情事發生，故以代替性或補充性措施，貫徹裁處沒入之行政目的，並達到與裁處沒入相等的效果，俾符合公平原則。</a:t>
            </a:r>
            <a:endParaRPr lang="en-US" altLang="zh-TW" sz="8800" dirty="0"/>
          </a:p>
          <a:p>
            <a:pPr marL="274320" lvl="1" indent="0" hangingPunct="0">
              <a:lnSpc>
                <a:spcPct val="120000"/>
              </a:lnSpc>
              <a:buNone/>
            </a:pPr>
            <a:endParaRPr lang="zh-TW" altLang="en-US"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147</a:t>
            </a:fld>
            <a:endParaRPr lang="zh-TW" altLang="en-US"/>
          </a:p>
        </p:txBody>
      </p:sp>
    </p:spTree>
    <p:extLst>
      <p:ext uri="{BB962C8B-B14F-4D97-AF65-F5344CB8AC3E}">
        <p14:creationId xmlns:p14="http://schemas.microsoft.com/office/powerpoint/2010/main" val="12100130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hangingPunct="0">
              <a:lnSpc>
                <a:spcPct val="100000"/>
              </a:lnSpc>
            </a:pPr>
            <a:r>
              <a:rPr lang="zh-TW" altLang="en-US" sz="2400" dirty="0"/>
              <a:t>因此，須具有「為避免其物被沒入」之意圖，而於受裁處沒入前，將得沒入之物予以處分、使用或以他法致全部或一部不能裁處沒入或致沒入物之價值減損者，始得「裁處沒入其物之價額或其物及減損差額」；且沒入之目的無非要剝奪受處罰者對物持有、使用或處分的利益，如果受處罰者不具「為避免其物被沒入」之意圖，僅係於查獲扣押後受責付保管，該物卻因自然腐敗而遭毀棄者，其對物持有、使用或處分的利益既已不存在（實質效果等同剝奪），即無庸再裁處沒入，亦無裁處沒入其物之價額之必要，以免重複剝奪而逾越裁處沒入之行政目的。</a:t>
            </a:r>
            <a:endParaRPr lang="en-US" altLang="zh-TW" sz="2400" dirty="0">
              <a:latin typeface="標楷體" panose="03000509000000000000" pitchFamily="65" charset="-120"/>
            </a:endParaRPr>
          </a:p>
          <a:p>
            <a:pPr lvl="1" hangingPunct="0">
              <a:lnSpc>
                <a:spcPct val="120000"/>
              </a:lnSpc>
            </a:pPr>
            <a:endParaRPr lang="zh-TW" altLang="en-US" sz="24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148</a:t>
            </a:fld>
            <a:endParaRPr lang="zh-TW" altLang="en-US"/>
          </a:p>
        </p:txBody>
      </p:sp>
    </p:spTree>
    <p:extLst>
      <p:ext uri="{BB962C8B-B14F-4D97-AF65-F5344CB8AC3E}">
        <p14:creationId xmlns:p14="http://schemas.microsoft.com/office/powerpoint/2010/main" val="22402171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lvl="1" hangingPunct="0">
              <a:lnSpc>
                <a:spcPct val="120000"/>
              </a:lnSpc>
            </a:pPr>
            <a:r>
              <a:rPr lang="zh-TW" altLang="en-US" sz="8000" dirty="0"/>
              <a:t>發回判決意旨已指明，系爭魚貨既經甲於</a:t>
            </a:r>
            <a:r>
              <a:rPr lang="en-US" altLang="zh-TW" sz="8000" dirty="0"/>
              <a:t>96</a:t>
            </a:r>
            <a:r>
              <a:rPr lang="zh-TW" altLang="en-US" sz="8000" dirty="0"/>
              <a:t>年</a:t>
            </a:r>
            <a:r>
              <a:rPr lang="en-US" altLang="zh-TW" sz="8000" dirty="0"/>
              <a:t>9</a:t>
            </a:r>
            <a:r>
              <a:rPr lang="zh-TW" altLang="en-US" sz="8000" dirty="0"/>
              <a:t>月</a:t>
            </a:r>
            <a:r>
              <a:rPr lang="en-US" altLang="zh-TW" sz="8000" dirty="0"/>
              <a:t>4</a:t>
            </a:r>
            <a:r>
              <a:rPr lang="zh-TW" altLang="en-US" sz="8000" dirty="0"/>
              <a:t>日在高雄第</a:t>
            </a:r>
            <a:r>
              <a:rPr lang="en-US" altLang="zh-TW" sz="8000" dirty="0"/>
              <a:t>2</a:t>
            </a:r>
            <a:r>
              <a:rPr lang="zh-TW" altLang="en-US" sz="8000" dirty="0"/>
              <a:t>港口安檢所申報進港時，為第五岸巡總隊實施監卸勤務所查獲扣押，再責付甲切結保管，因屬生鮮易腐之水產，進口逾數年，衡情應皆已不復存在等情，為海關不爭之事實，甲於原審亦陳稱如此一大批魚貨要找冷凍廠寄放，所費金額不在少數，甲實承擔不起，後經友人介紹到中國大陸跑船，臨行之前委託友人</a:t>
            </a:r>
            <a:r>
              <a:rPr lang="en-US" altLang="zh-TW" sz="8000" dirty="0"/>
              <a:t>L</a:t>
            </a:r>
            <a:r>
              <a:rPr lang="zh-TW" altLang="en-US" sz="8000" dirty="0"/>
              <a:t>代為看管，回來後，得知</a:t>
            </a:r>
            <a:r>
              <a:rPr lang="en-US" altLang="zh-TW" sz="8000" dirty="0"/>
              <a:t>L</a:t>
            </a:r>
            <a:r>
              <a:rPr lang="zh-TW" altLang="en-US" sz="8000" dirty="0"/>
              <a:t>也負擔不起冷凍廠租金，致系爭魚貨腐爛，臭味燻天，只好丟棄等情在卷。而得沒入或沒收之扣押物有腐敗、毀損或喪失之虞者，海關或執行扣押之機關本得拍賣而保管其價金（刑事訴訟法第</a:t>
            </a:r>
            <a:r>
              <a:rPr lang="en-US" altLang="zh-TW" sz="8000" dirty="0"/>
              <a:t>141</a:t>
            </a:r>
            <a:r>
              <a:rPr lang="zh-TW" altLang="en-US" sz="8000" dirty="0"/>
              <a:t>條、海關緝私條例第</a:t>
            </a:r>
            <a:r>
              <a:rPr lang="en-US" altLang="zh-TW" sz="8000" dirty="0"/>
              <a:t>20</a:t>
            </a:r>
            <a:r>
              <a:rPr lang="zh-TW" altLang="en-US" sz="8000" dirty="0"/>
              <a:t>條參照），不宜責付原持有人保管，尤無法苛責其自行付費長期寄放冷凍廠。足見甲僅係於系爭魚貨被查獲扣押後受責付保管，該物卻因海關或執行扣押之機關未及時拍賣而自然腐敗，致遭毀棄，並無「為避免其物被沒入」，而於受裁處沒入前，予以處分、使用或以他法致不能裁處沒入之情形，應不符行政罰法第</a:t>
            </a:r>
            <a:r>
              <a:rPr lang="en-US" altLang="zh-TW" sz="8000" dirty="0"/>
              <a:t>23</a:t>
            </a:r>
            <a:r>
              <a:rPr lang="zh-TW" altLang="en-US" sz="8000" dirty="0"/>
              <a:t>條第</a:t>
            </a:r>
            <a:r>
              <a:rPr lang="en-US" altLang="zh-TW" sz="8000" dirty="0"/>
              <a:t>1</a:t>
            </a:r>
            <a:r>
              <a:rPr lang="zh-TW" altLang="en-US" sz="8000" dirty="0"/>
              <a:t>項前段規定「得裁處沒入其物之價額」之要件；且系爭魚貨既因自然腐敗，致遭毀棄，甲對該物持有、使用或處分的利益已不存在（實質效果等同剝奪），海關再裁處沒入其物之價額，即屬逾越裁處沒入之行政目的而違反比例原則，亦構成應予撤銷之理由。</a:t>
            </a:r>
            <a:endParaRPr lang="zh-TW" altLang="en-US"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149</a:t>
            </a:fld>
            <a:endParaRPr lang="zh-TW" altLang="en-US"/>
          </a:p>
        </p:txBody>
      </p:sp>
    </p:spTree>
    <p:extLst>
      <p:ext uri="{BB962C8B-B14F-4D97-AF65-F5344CB8AC3E}">
        <p14:creationId xmlns:p14="http://schemas.microsoft.com/office/powerpoint/2010/main" val="194483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強調納稅者之協力義務</a:t>
            </a:r>
            <a:endParaRPr lang="en-US" altLang="zh-TW" dirty="0"/>
          </a:p>
        </p:txBody>
      </p:sp>
      <p:sp>
        <p:nvSpPr>
          <p:cNvPr id="3" name="內容版面配置區 2"/>
          <p:cNvSpPr>
            <a:spLocks noGrp="1"/>
          </p:cNvSpPr>
          <p:nvPr>
            <p:ph idx="1"/>
          </p:nvPr>
        </p:nvSpPr>
        <p:spPr/>
        <p:txBody>
          <a:bodyPr/>
          <a:lstStyle/>
          <a:p>
            <a:pPr>
              <a:lnSpc>
                <a:spcPct val="100000"/>
              </a:lnSpc>
            </a:pPr>
            <a:r>
              <a:rPr lang="zh-TW" altLang="en-US" dirty="0"/>
              <a:t>租稅稽徵程序雖係採職權調查主義，稽徵機關有調查事實的職權與義務，惟有關課稅要件事實，多發生於納稅義務人所得支配之範圍，稽徵機關掌握困難，為貫徹公平合法課稅之目的，法律因而課予納稅義務人申報及其他各種協力義務。</a:t>
            </a:r>
            <a:endParaRPr lang="en-US" altLang="zh-TW" dirty="0"/>
          </a:p>
          <a:p>
            <a:pPr>
              <a:lnSpc>
                <a:spcPct val="100000"/>
              </a:lnSpc>
            </a:pPr>
            <a:r>
              <a:rPr lang="zh-TW" altLang="zh-TW" dirty="0"/>
              <a:t>於訴訟程序中，行政法院取代稽徵程序中的稅捐稽徵機關，扮演負擔職權調查義務的角色，仍需原告（納稅義務人）之協力始得有效進行職權調查，而且所有行政訴訟中，有關協力義務的爭議絕大部分發生在稅務訴訟。</a:t>
            </a:r>
            <a:endParaRPr lang="en-US" altLang="zh-TW" dirty="0"/>
          </a:p>
        </p:txBody>
      </p:sp>
      <p:sp>
        <p:nvSpPr>
          <p:cNvPr id="4" name="投影片編號版面配置區 3"/>
          <p:cNvSpPr>
            <a:spLocks noGrp="1"/>
          </p:cNvSpPr>
          <p:nvPr>
            <p:ph type="sldNum" sz="quarter" idx="4294967295"/>
          </p:nvPr>
        </p:nvSpPr>
        <p:spPr>
          <a:xfrm>
            <a:off x="10061368" y="4661686"/>
            <a:ext cx="640080" cy="365125"/>
          </a:xfrm>
        </p:spPr>
        <p:txBody>
          <a:bodyPr/>
          <a:lstStyle/>
          <a:p>
            <a:fld id="{5EC6E32A-7459-448E-9A7A-1D3E04D07DA7}" type="slidenum">
              <a:rPr lang="zh-TW" altLang="en-US" smtClean="0"/>
              <a:pPr/>
              <a:t>15</a:t>
            </a:fld>
            <a:endParaRPr lang="zh-TW" altLang="en-US"/>
          </a:p>
        </p:txBody>
      </p:sp>
    </p:spTree>
    <p:extLst>
      <p:ext uri="{BB962C8B-B14F-4D97-AF65-F5344CB8AC3E}">
        <p14:creationId xmlns:p14="http://schemas.microsoft.com/office/powerpoint/2010/main" val="7811332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hangingPunct="0">
              <a:lnSpc>
                <a:spcPct val="100000"/>
              </a:lnSpc>
            </a:pPr>
            <a:r>
              <a:rPr lang="zh-TW" altLang="en-US" dirty="0"/>
              <a:t>最高行政法院</a:t>
            </a:r>
            <a:r>
              <a:rPr lang="en-US" altLang="zh-TW" dirty="0"/>
              <a:t>108</a:t>
            </a:r>
            <a:r>
              <a:rPr lang="zh-TW" altLang="en-US" dirty="0"/>
              <a:t>年度判字第</a:t>
            </a:r>
            <a:r>
              <a:rPr lang="en-US" altLang="zh-TW" dirty="0"/>
              <a:t>203</a:t>
            </a:r>
            <a:r>
              <a:rPr lang="zh-TW" altLang="en-US" dirty="0"/>
              <a:t>號判決</a:t>
            </a:r>
            <a:br>
              <a:rPr lang="en-US" altLang="zh-TW" dirty="0"/>
            </a:br>
            <a:r>
              <a:rPr lang="en-US" altLang="zh-TW" dirty="0"/>
              <a:t>——</a:t>
            </a:r>
            <a:r>
              <a:rPr lang="zh-TW" altLang="en-US" sz="2800" dirty="0"/>
              <a:t>消極未申報是否構成隱匿？</a:t>
            </a:r>
            <a:endParaRPr lang="en-US" altLang="zh-TW" sz="2800" dirty="0"/>
          </a:p>
        </p:txBody>
      </p:sp>
      <p:sp>
        <p:nvSpPr>
          <p:cNvPr id="3" name="內容版面配置區 2"/>
          <p:cNvSpPr>
            <a:spLocks noGrp="1"/>
          </p:cNvSpPr>
          <p:nvPr>
            <p:ph idx="1"/>
          </p:nvPr>
        </p:nvSpPr>
        <p:spPr/>
        <p:txBody>
          <a:bodyPr>
            <a:normAutofit/>
          </a:bodyPr>
          <a:lstStyle/>
          <a:p>
            <a:pPr hangingPunct="0">
              <a:lnSpc>
                <a:spcPct val="100000"/>
              </a:lnSpc>
            </a:pPr>
            <a:r>
              <a:rPr lang="zh-TW" altLang="en-US" dirty="0">
                <a:latin typeface="標楷體" panose="03000509000000000000" pitchFamily="65" charset="-120"/>
                <a:ea typeface="標楷體" panose="03000509000000000000" pitchFamily="65" charset="-120"/>
              </a:rPr>
              <a:t>事實概要</a:t>
            </a:r>
            <a:endParaRPr lang="en-US" altLang="zh-TW" dirty="0">
              <a:latin typeface="標楷體" panose="03000509000000000000" pitchFamily="65" charset="-120"/>
              <a:ea typeface="標楷體" panose="03000509000000000000" pitchFamily="65" charset="-120"/>
            </a:endParaRPr>
          </a:p>
          <a:p>
            <a:pPr marL="274320" lvl="1" indent="0" hangingPunct="0">
              <a:lnSpc>
                <a:spcPct val="100000"/>
              </a:lnSpc>
              <a:buNone/>
            </a:pPr>
            <a:r>
              <a:rPr lang="zh-TW" altLang="en-US" dirty="0">
                <a:latin typeface="標楷體" panose="03000509000000000000" pitchFamily="65" charset="-120"/>
                <a:ea typeface="標楷體" panose="03000509000000000000" pitchFamily="65" charset="-120"/>
              </a:rPr>
              <a:t>稅局以甲於</a:t>
            </a:r>
            <a:r>
              <a:rPr lang="en-US" altLang="zh-TW" dirty="0">
                <a:latin typeface="標楷體" panose="03000509000000000000" pitchFamily="65" charset="-120"/>
                <a:ea typeface="標楷體" panose="03000509000000000000" pitchFamily="65" charset="-120"/>
              </a:rPr>
              <a:t>104</a:t>
            </a:r>
            <a:r>
              <a:rPr lang="zh-TW" altLang="en-US" dirty="0">
                <a:latin typeface="標楷體" panose="03000509000000000000" pitchFamily="65" charset="-120"/>
                <a:ea typeface="標楷體" panose="03000509000000000000" pitchFamily="65" charset="-120"/>
              </a:rPr>
              <a:t>年度綜合所得稅結算申報，漏報其所規避取自</a:t>
            </a:r>
            <a:r>
              <a:rPr lang="en-US" altLang="zh-TW" dirty="0">
                <a:latin typeface="標楷體" panose="03000509000000000000" pitchFamily="65" charset="-120"/>
                <a:ea typeface="標楷體" panose="03000509000000000000" pitchFamily="65" charset="-120"/>
              </a:rPr>
              <a:t>X</a:t>
            </a:r>
            <a:r>
              <a:rPr lang="zh-TW" altLang="en-US" dirty="0">
                <a:latin typeface="標楷體" panose="03000509000000000000" pitchFamily="65" charset="-120"/>
                <a:ea typeface="標楷體" panose="03000509000000000000" pitchFamily="65" charset="-120"/>
              </a:rPr>
              <a:t>公司分配之股利</a:t>
            </a:r>
            <a:r>
              <a:rPr lang="en-US" altLang="zh-TW" dirty="0">
                <a:latin typeface="標楷體" panose="03000509000000000000" pitchFamily="65" charset="-120"/>
                <a:ea typeface="標楷體" panose="03000509000000000000" pitchFamily="65" charset="-120"/>
              </a:rPr>
              <a:t>6,765,212</a:t>
            </a:r>
            <a:r>
              <a:rPr lang="zh-TW" altLang="en-US" dirty="0">
                <a:latin typeface="標楷體" panose="03000509000000000000" pitchFamily="65" charset="-120"/>
                <a:ea typeface="標楷體" panose="03000509000000000000" pitchFamily="65" charset="-120"/>
              </a:rPr>
              <a:t>元（含可扣抵稅額</a:t>
            </a:r>
            <a:r>
              <a:rPr lang="en-US" altLang="zh-TW" dirty="0">
                <a:latin typeface="標楷體" panose="03000509000000000000" pitchFamily="65" charset="-120"/>
                <a:ea typeface="標楷體" panose="03000509000000000000" pitchFamily="65" charset="-120"/>
              </a:rPr>
              <a:t>1,234,011</a:t>
            </a:r>
            <a:r>
              <a:rPr lang="zh-TW" altLang="en-US" dirty="0">
                <a:latin typeface="標楷體" panose="03000509000000000000" pitchFamily="65" charset="-120"/>
                <a:ea typeface="標楷體" panose="03000509000000000000" pitchFamily="65" charset="-120"/>
              </a:rPr>
              <a:t>元），乃於報經財政部核准後，將之調整為甲之營利所得，歸課核定當年度綜合所得總額</a:t>
            </a:r>
            <a:r>
              <a:rPr lang="en-US" altLang="zh-TW" dirty="0">
                <a:latin typeface="標楷體" panose="03000509000000000000" pitchFamily="65" charset="-120"/>
                <a:ea typeface="標楷體" panose="03000509000000000000" pitchFamily="65" charset="-120"/>
              </a:rPr>
              <a:t>13,962,800</a:t>
            </a:r>
            <a:r>
              <a:rPr lang="zh-TW" altLang="en-US" dirty="0">
                <a:latin typeface="標楷體" panose="03000509000000000000" pitchFamily="65" charset="-120"/>
                <a:ea typeface="標楷體" panose="03000509000000000000" pitchFamily="65" charset="-120"/>
              </a:rPr>
              <a:t>元，應納稅額</a:t>
            </a:r>
            <a:r>
              <a:rPr lang="en-US" altLang="zh-TW" dirty="0">
                <a:latin typeface="標楷體" panose="03000509000000000000" pitchFamily="65" charset="-120"/>
                <a:ea typeface="標楷體" panose="03000509000000000000" pitchFamily="65" charset="-120"/>
              </a:rPr>
              <a:t>4,092,246</a:t>
            </a:r>
            <a:r>
              <a:rPr lang="zh-TW" altLang="en-US" dirty="0">
                <a:latin typeface="標楷體" panose="03000509000000000000" pitchFamily="65" charset="-120"/>
                <a:ea typeface="標楷體" panose="03000509000000000000" pitchFamily="65" charset="-120"/>
              </a:rPr>
              <a:t>元，並按所漏稅額</a:t>
            </a:r>
            <a:r>
              <a:rPr lang="en-US" altLang="zh-TW" dirty="0">
                <a:latin typeface="標楷體" panose="03000509000000000000" pitchFamily="65" charset="-120"/>
                <a:ea typeface="標楷體" panose="03000509000000000000" pitchFamily="65" charset="-120"/>
              </a:rPr>
              <a:t>1,571,729</a:t>
            </a:r>
            <a:r>
              <a:rPr lang="zh-TW" altLang="en-US" dirty="0">
                <a:latin typeface="標楷體" panose="03000509000000000000" pitchFamily="65" charset="-120"/>
                <a:ea typeface="標楷體" panose="03000509000000000000" pitchFamily="65" charset="-120"/>
              </a:rPr>
              <a:t>元裁處</a:t>
            </a:r>
            <a:r>
              <a:rPr lang="en-US" altLang="zh-TW" dirty="0">
                <a:latin typeface="標楷體" panose="03000509000000000000" pitchFamily="65" charset="-120"/>
                <a:ea typeface="標楷體" panose="03000509000000000000" pitchFamily="65" charset="-120"/>
              </a:rPr>
              <a:t>0.4</a:t>
            </a:r>
            <a:r>
              <a:rPr lang="zh-TW" altLang="en-US" dirty="0">
                <a:latin typeface="標楷體" panose="03000509000000000000" pitchFamily="65" charset="-120"/>
                <a:ea typeface="標楷體" panose="03000509000000000000" pitchFamily="65" charset="-120"/>
              </a:rPr>
              <a:t>倍之罰鍰計</a:t>
            </a:r>
            <a:r>
              <a:rPr lang="en-US" altLang="zh-TW" dirty="0">
                <a:latin typeface="標楷體" panose="03000509000000000000" pitchFamily="65" charset="-120"/>
                <a:ea typeface="標楷體" panose="03000509000000000000" pitchFamily="65" charset="-120"/>
              </a:rPr>
              <a:t>628,691</a:t>
            </a:r>
            <a:r>
              <a:rPr lang="zh-TW" altLang="en-US" dirty="0">
                <a:latin typeface="標楷體" panose="03000509000000000000" pitchFamily="65" charset="-120"/>
                <a:ea typeface="標楷體" panose="03000509000000000000" pitchFamily="65" charset="-120"/>
              </a:rPr>
              <a:t>元。甲就罰鍰部分不服，循序提起行政訴訟，經原審法院判決撤銷訴願決定及原處分（含復查決定）就罰鍰超過</a:t>
            </a:r>
            <a:r>
              <a:rPr lang="en-US" altLang="zh-TW" dirty="0">
                <a:latin typeface="標楷體" panose="03000509000000000000" pitchFamily="65" charset="-120"/>
                <a:ea typeface="標楷體" panose="03000509000000000000" pitchFamily="65" charset="-120"/>
              </a:rPr>
              <a:t>237,257</a:t>
            </a:r>
            <a:r>
              <a:rPr lang="zh-TW" altLang="en-US" dirty="0">
                <a:latin typeface="標楷體" panose="03000509000000000000" pitchFamily="65" charset="-120"/>
                <a:ea typeface="標楷體" panose="03000509000000000000" pitchFamily="65" charset="-120"/>
              </a:rPr>
              <a:t>元部分，並駁回甲其餘之訴。稅局就系爭罰鍰遭撤銷部分不服，乃提起上訴，經</a:t>
            </a:r>
            <a:r>
              <a:rPr lang="zh-TW" altLang="en-US" dirty="0">
                <a:latin typeface="標楷體" panose="03000509000000000000" pitchFamily="65" charset="-120"/>
              </a:rPr>
              <a:t>最高行政法院</a:t>
            </a:r>
            <a:r>
              <a:rPr lang="zh-TW" altLang="en-US" dirty="0">
                <a:latin typeface="標楷體" panose="03000509000000000000" pitchFamily="65" charset="-120"/>
                <a:ea typeface="標楷體" panose="03000509000000000000" pitchFamily="65" charset="-120"/>
              </a:rPr>
              <a:t>判決駁回其上訴。</a:t>
            </a:r>
          </a:p>
          <a:p>
            <a:pPr lvl="2"/>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150</a:t>
            </a:fld>
            <a:endParaRPr lang="zh-TW" altLang="en-US"/>
          </a:p>
        </p:txBody>
      </p:sp>
    </p:spTree>
    <p:extLst>
      <p:ext uri="{BB962C8B-B14F-4D97-AF65-F5344CB8AC3E}">
        <p14:creationId xmlns:p14="http://schemas.microsoft.com/office/powerpoint/2010/main" val="17408804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marL="914400" lvl="2" indent="0">
              <a:buNone/>
            </a:pPr>
            <a:endParaRPr lang="en-US" altLang="zh-TW" sz="1000" dirty="0">
              <a:latin typeface="標楷體" panose="03000509000000000000" pitchFamily="65" charset="-120"/>
              <a:ea typeface="標楷體" panose="03000509000000000000" pitchFamily="65" charset="-120"/>
            </a:endParaRPr>
          </a:p>
          <a:p>
            <a:pPr>
              <a:lnSpc>
                <a:spcPct val="100000"/>
              </a:lnSpc>
            </a:pPr>
            <a:r>
              <a:rPr lang="zh-TW" altLang="en-US" dirty="0">
                <a:latin typeface="標楷體" panose="03000509000000000000" pitchFamily="65" charset="-120"/>
                <a:ea typeface="標楷體" panose="03000509000000000000" pitchFamily="65" charset="-120"/>
              </a:rPr>
              <a:t>判決要旨</a:t>
            </a:r>
            <a:endParaRPr lang="en-US" altLang="zh-TW" dirty="0">
              <a:latin typeface="標楷體" panose="03000509000000000000" pitchFamily="65" charset="-120"/>
              <a:ea typeface="標楷體" panose="03000509000000000000" pitchFamily="65" charset="-120"/>
            </a:endParaRPr>
          </a:p>
          <a:p>
            <a:pPr lvl="1">
              <a:lnSpc>
                <a:spcPct val="100000"/>
              </a:lnSpc>
            </a:pPr>
            <a:r>
              <a:rPr lang="zh-TW" altLang="en-US" sz="2400" dirty="0">
                <a:latin typeface="標楷體" panose="03000509000000000000" pitchFamily="65" charset="-120"/>
                <a:ea typeface="標楷體" panose="03000509000000000000" pitchFamily="65" charset="-120"/>
              </a:rPr>
              <a:t>稅局混淆租稅規避脫法行為與逃漏稅捐違法行為之差異。</a:t>
            </a:r>
            <a:endParaRPr lang="en-US" altLang="zh-TW" sz="2400" dirty="0">
              <a:latin typeface="標楷體" panose="03000509000000000000" pitchFamily="65" charset="-120"/>
              <a:ea typeface="標楷體" panose="03000509000000000000" pitchFamily="65" charset="-120"/>
            </a:endParaRPr>
          </a:p>
          <a:p>
            <a:pPr marL="274320" lvl="1" indent="0">
              <a:lnSpc>
                <a:spcPct val="100000"/>
              </a:lnSpc>
              <a:buNone/>
            </a:pPr>
            <a:endParaRPr lang="en-US" altLang="zh-TW" sz="1200" dirty="0">
              <a:latin typeface="標楷體" panose="03000509000000000000" pitchFamily="65" charset="-120"/>
              <a:ea typeface="標楷體" panose="03000509000000000000" pitchFamily="65" charset="-120"/>
            </a:endParaRPr>
          </a:p>
          <a:p>
            <a:pPr lvl="1">
              <a:lnSpc>
                <a:spcPct val="100000"/>
              </a:lnSpc>
              <a:buFont typeface="Wingdings" panose="05000000000000000000" pitchFamily="2" charset="2"/>
              <a:buChar char=""/>
            </a:pPr>
            <a:r>
              <a:rPr lang="zh-TW" altLang="en-US" dirty="0">
                <a:latin typeface="標楷體" panose="03000509000000000000" pitchFamily="65" charset="-120"/>
                <a:ea typeface="標楷體" panose="03000509000000000000" pitchFamily="65" charset="-120"/>
              </a:rPr>
              <a:t>甲將系爭股票移轉予其</a:t>
            </a:r>
            <a:r>
              <a:rPr lang="en-US" altLang="zh-TW" dirty="0">
                <a:latin typeface="標楷體" panose="03000509000000000000" pitchFamily="65" charset="-120"/>
                <a:ea typeface="標楷體" panose="03000509000000000000" pitchFamily="65" charset="-120"/>
              </a:rPr>
              <a:t>100</a:t>
            </a:r>
            <a:r>
              <a:rPr lang="zh-TW" altLang="en-US" dirty="0">
                <a:latin typeface="標楷體" panose="03000509000000000000" pitchFamily="65" charset="-120"/>
                <a:ea typeface="標楷體" panose="03000509000000000000" pitchFamily="65" charset="-120"/>
              </a:rPr>
              <a:t>％持股之</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公司，改由</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公司獲配股利，僅係採取迂迴但合法之交易形式，以避免稅捐構成要件的滿足，而減輕其稅負，屬稅捐稽徵法第</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條之</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項及納稅者權利保護法第</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項所定義的租稅規避，並非違法逃漏稅行為，且</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公司與甲買賣系爭股票之行為既係分別經由證券公開集中市場為之，即不可能為通謀虛偽意思表示，雖然涉及濫用法律形式，但其法律形式外觀與當事人真意尚無不符。</a:t>
            </a:r>
            <a:endParaRPr lang="en-US" altLang="zh-TW" dirty="0">
              <a:latin typeface="標楷體" panose="03000509000000000000" pitchFamily="65" charset="-120"/>
              <a:ea typeface="標楷體" panose="03000509000000000000" pitchFamily="65" charset="-120"/>
            </a:endParaRPr>
          </a:p>
          <a:p>
            <a:pPr lvl="2"/>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151</a:t>
            </a:fld>
            <a:endParaRPr lang="zh-TW" altLang="en-US"/>
          </a:p>
        </p:txBody>
      </p:sp>
    </p:spTree>
    <p:extLst>
      <p:ext uri="{BB962C8B-B14F-4D97-AF65-F5344CB8AC3E}">
        <p14:creationId xmlns:p14="http://schemas.microsoft.com/office/powerpoint/2010/main" val="13814942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0"/>
            <a:ext cx="10058400" cy="5428429"/>
          </a:xfrm>
        </p:spPr>
        <p:txBody>
          <a:bodyPr>
            <a:normAutofit fontScale="70000" lnSpcReduction="20000"/>
          </a:bodyPr>
          <a:lstStyle/>
          <a:p>
            <a:pPr marL="640080" lvl="1" indent="0">
              <a:buNone/>
            </a:pPr>
            <a:endParaRPr lang="en-US" altLang="zh-TW" sz="1400" dirty="0">
              <a:latin typeface="標楷體" panose="03000509000000000000" pitchFamily="65" charset="-120"/>
              <a:ea typeface="標楷體" panose="03000509000000000000" pitchFamily="65" charset="-120"/>
            </a:endParaRPr>
          </a:p>
          <a:p>
            <a:pPr lvl="1">
              <a:lnSpc>
                <a:spcPct val="110000"/>
              </a:lnSpc>
            </a:pPr>
            <a:r>
              <a:rPr lang="zh-TW" altLang="en-US" sz="3400" dirty="0">
                <a:latin typeface="標楷體" panose="03000509000000000000" pitchFamily="65" charset="-120"/>
                <a:ea typeface="標楷體" panose="03000509000000000000" pitchFamily="65" charset="-120"/>
              </a:rPr>
              <a:t>僅係消極未申報其所規避的稅捐，並非即為有隱匿之情事。</a:t>
            </a:r>
            <a:endParaRPr lang="en-US" altLang="zh-TW" sz="3400" dirty="0">
              <a:latin typeface="標楷體" panose="03000509000000000000" pitchFamily="65" charset="-120"/>
              <a:ea typeface="標楷體" panose="03000509000000000000" pitchFamily="65" charset="-120"/>
            </a:endParaRPr>
          </a:p>
          <a:p>
            <a:pPr lvl="1">
              <a:lnSpc>
                <a:spcPct val="110000"/>
              </a:lnSpc>
            </a:pPr>
            <a:endParaRPr lang="en-US" altLang="zh-TW" sz="1400" dirty="0">
              <a:latin typeface="標楷體" panose="03000509000000000000" pitchFamily="65" charset="-120"/>
              <a:ea typeface="標楷體" panose="03000509000000000000" pitchFamily="65" charset="-120"/>
            </a:endParaRPr>
          </a:p>
          <a:p>
            <a:pPr lvl="1">
              <a:lnSpc>
                <a:spcPct val="110000"/>
              </a:lnSpc>
              <a:buFont typeface="Wingdings" panose="05000000000000000000" pitchFamily="2" charset="2"/>
              <a:buChar char=""/>
            </a:pPr>
            <a:r>
              <a:rPr lang="zh-TW" altLang="en-US" sz="2900" dirty="0">
                <a:latin typeface="標楷體" panose="03000509000000000000" pitchFamily="65" charset="-120"/>
                <a:ea typeface="標楷體" panose="03000509000000000000" pitchFamily="65" charset="-120"/>
              </a:rPr>
              <a:t>甲與</a:t>
            </a:r>
            <a:r>
              <a:rPr lang="en-US" altLang="zh-TW" sz="2900" dirty="0">
                <a:latin typeface="標楷體" panose="03000509000000000000" pitchFamily="65" charset="-120"/>
                <a:ea typeface="標楷體" panose="03000509000000000000" pitchFamily="65" charset="-120"/>
              </a:rPr>
              <a:t>A</a:t>
            </a:r>
            <a:r>
              <a:rPr lang="zh-TW" altLang="en-US" sz="2900" dirty="0">
                <a:latin typeface="標楷體" panose="03000509000000000000" pitchFamily="65" charset="-120"/>
                <a:ea typeface="標楷體" panose="03000509000000000000" pitchFamily="65" charset="-120"/>
              </a:rPr>
              <a:t>公司間股票移轉之交易過程，均係透過證券集中市場之合法管道為之，且甲借貸資金給</a:t>
            </a:r>
            <a:r>
              <a:rPr lang="en-US" altLang="zh-TW" sz="2900" dirty="0">
                <a:latin typeface="標楷體" panose="03000509000000000000" pitchFamily="65" charset="-120"/>
                <a:ea typeface="標楷體" panose="03000509000000000000" pitchFamily="65" charset="-120"/>
              </a:rPr>
              <a:t>A</a:t>
            </a:r>
            <a:r>
              <a:rPr lang="zh-TW" altLang="en-US" sz="2900" dirty="0">
                <a:latin typeface="標楷體" panose="03000509000000000000" pitchFamily="65" charset="-120"/>
                <a:ea typeface="標楷體" panose="03000509000000000000" pitchFamily="65" charset="-120"/>
              </a:rPr>
              <a:t>公司用以買進上開股票乙節，業於</a:t>
            </a:r>
            <a:r>
              <a:rPr lang="en-US" altLang="zh-TW" sz="2900" dirty="0">
                <a:latin typeface="標楷體" panose="03000509000000000000" pitchFamily="65" charset="-120"/>
                <a:ea typeface="標楷體" panose="03000509000000000000" pitchFamily="65" charset="-120"/>
              </a:rPr>
              <a:t>A</a:t>
            </a:r>
            <a:r>
              <a:rPr lang="zh-TW" altLang="en-US" sz="2900" dirty="0">
                <a:latin typeface="標楷體" panose="03000509000000000000" pitchFamily="65" charset="-120"/>
                <a:ea typeface="標楷體" panose="03000509000000000000" pitchFamily="65" charset="-120"/>
              </a:rPr>
              <a:t>公司資產負債表上，詳載於其他流動負債之業主（股東）往來項目，並無隱蔽或偽造帳簿情事；且</a:t>
            </a:r>
            <a:r>
              <a:rPr lang="en-US" altLang="zh-TW" sz="2900" dirty="0">
                <a:latin typeface="標楷體" panose="03000509000000000000" pitchFamily="65" charset="-120"/>
                <a:ea typeface="標楷體" panose="03000509000000000000" pitchFamily="65" charset="-120"/>
              </a:rPr>
              <a:t>A</a:t>
            </a:r>
            <a:r>
              <a:rPr lang="zh-TW" altLang="en-US" sz="2900" dirty="0">
                <a:latin typeface="標楷體" panose="03000509000000000000" pitchFamily="65" charset="-120"/>
                <a:ea typeface="標楷體" panose="03000509000000000000" pitchFamily="65" charset="-120"/>
              </a:rPr>
              <a:t>公司就獲分配之股利已於申報營利事業所得稅時加以揭露，並就其未分配盈餘繳納</a:t>
            </a:r>
            <a:r>
              <a:rPr lang="en-US" altLang="zh-TW" sz="2900" dirty="0">
                <a:latin typeface="標楷體" panose="03000509000000000000" pitchFamily="65" charset="-120"/>
                <a:ea typeface="標楷體" panose="03000509000000000000" pitchFamily="65" charset="-120"/>
              </a:rPr>
              <a:t>10%</a:t>
            </a:r>
            <a:r>
              <a:rPr lang="zh-TW" altLang="en-US" sz="2900" dirty="0">
                <a:latin typeface="標楷體" panose="03000509000000000000" pitchFamily="65" charset="-120"/>
                <a:ea typeface="標楷體" panose="03000509000000000000" pitchFamily="65" charset="-120"/>
              </a:rPr>
              <a:t>營利事業所得稅。</a:t>
            </a:r>
            <a:endParaRPr lang="en-US" altLang="zh-TW" sz="2900" dirty="0">
              <a:latin typeface="標楷體" panose="03000509000000000000" pitchFamily="65" charset="-120"/>
              <a:ea typeface="標楷體" panose="03000509000000000000" pitchFamily="65" charset="-120"/>
            </a:endParaRPr>
          </a:p>
          <a:p>
            <a:pPr marL="274320" lvl="1" indent="0">
              <a:lnSpc>
                <a:spcPct val="110000"/>
              </a:lnSpc>
              <a:buNone/>
            </a:pPr>
            <a:endParaRPr lang="en-US" altLang="zh-TW" sz="1300" dirty="0">
              <a:latin typeface="標楷體" panose="03000509000000000000" pitchFamily="65" charset="-120"/>
              <a:ea typeface="標楷體" panose="03000509000000000000" pitchFamily="65" charset="-120"/>
            </a:endParaRPr>
          </a:p>
          <a:p>
            <a:pPr lvl="1">
              <a:lnSpc>
                <a:spcPct val="110000"/>
              </a:lnSpc>
              <a:buFont typeface="Wingdings" panose="05000000000000000000" pitchFamily="2" charset="2"/>
              <a:buChar char=""/>
            </a:pPr>
            <a:r>
              <a:rPr lang="zh-TW" altLang="en-US" sz="2900" dirty="0">
                <a:latin typeface="標楷體" panose="03000509000000000000" pitchFamily="65" charset="-120"/>
                <a:ea typeface="標楷體" panose="03000509000000000000" pitchFamily="65" charset="-120"/>
              </a:rPr>
              <a:t>足見甲就其所採取交易形式各階段產生的經濟效果，已經分別按規定申報或揭露，即無礙於稽徵機關循線查獲其所意圖規避之稅負，並無隱匿情事，僅係消極未申報其所規避的稅捐，且稅局亦未指出甲於本件綜合所得稅申報或調查時，有何對於稽徵機關具體要求申報或說明的重要事項，隱藏匿報或積極地為虛偽不實陳述或提供不正確資料之情事。</a:t>
            </a:r>
            <a:endParaRPr lang="en-US" altLang="zh-TW" sz="2900" dirty="0">
              <a:latin typeface="標楷體" panose="03000509000000000000" pitchFamily="65" charset="-120"/>
              <a:ea typeface="標楷體" panose="03000509000000000000" pitchFamily="65" charset="-120"/>
            </a:endParaRPr>
          </a:p>
          <a:p>
            <a:pPr lvl="1">
              <a:lnSpc>
                <a:spcPct val="110000"/>
              </a:lnSpc>
            </a:pPr>
            <a:endParaRPr lang="en-US" altLang="zh-TW" sz="1300" dirty="0">
              <a:latin typeface="標楷體" panose="03000509000000000000" pitchFamily="65" charset="-120"/>
            </a:endParaRPr>
          </a:p>
          <a:p>
            <a:pPr lvl="1">
              <a:lnSpc>
                <a:spcPct val="110000"/>
              </a:lnSpc>
              <a:buFont typeface="Wingdings" panose="05000000000000000000" pitchFamily="2" charset="2"/>
              <a:buChar char="è"/>
            </a:pPr>
            <a:r>
              <a:rPr lang="zh-TW" altLang="en-US" sz="2900" dirty="0">
                <a:latin typeface="標楷體" panose="03000509000000000000" pitchFamily="65" charset="-120"/>
              </a:rPr>
              <a:t>稅局所指系爭股票買賣、資金借貸、</a:t>
            </a:r>
            <a:r>
              <a:rPr lang="en-US" altLang="zh-TW" sz="2900" dirty="0">
                <a:latin typeface="標楷體" panose="03000509000000000000" pitchFamily="65" charset="-120"/>
              </a:rPr>
              <a:t>A</a:t>
            </a:r>
            <a:r>
              <a:rPr lang="zh-TW" altLang="en-US" sz="2900" dirty="0">
                <a:latin typeface="標楷體" panose="03000509000000000000" pitchFamily="65" charset="-120"/>
              </a:rPr>
              <a:t>公司獲分配股利等情事，性質上均非屬所得稅法第</a:t>
            </a:r>
            <a:r>
              <a:rPr lang="en-US" altLang="zh-TW" sz="2900" dirty="0">
                <a:latin typeface="標楷體" panose="03000509000000000000" pitchFamily="65" charset="-120"/>
              </a:rPr>
              <a:t>71</a:t>
            </a:r>
            <a:r>
              <a:rPr lang="zh-TW" altLang="en-US" sz="2900" dirty="0">
                <a:latin typeface="標楷體" panose="03000509000000000000" pitchFamily="65" charset="-120"/>
              </a:rPr>
              <a:t>條第</a:t>
            </a:r>
            <a:r>
              <a:rPr lang="en-US" altLang="zh-TW" sz="2900" dirty="0">
                <a:latin typeface="標楷體" panose="03000509000000000000" pitchFamily="65" charset="-120"/>
              </a:rPr>
              <a:t>1</a:t>
            </a:r>
            <a:r>
              <a:rPr lang="zh-TW" altLang="en-US" sz="2900" dirty="0">
                <a:latin typeface="標楷體" panose="03000509000000000000" pitchFamily="65" charset="-120"/>
              </a:rPr>
              <a:t>項所指「構成綜合所得總額</a:t>
            </a:r>
            <a:r>
              <a:rPr lang="en-US" altLang="zh-TW" sz="2900" dirty="0">
                <a:latin typeface="標楷體" panose="03000509000000000000" pitchFamily="65" charset="-120"/>
              </a:rPr>
              <a:t>……</a:t>
            </a:r>
            <a:r>
              <a:rPr lang="zh-TW" altLang="en-US" sz="2900" dirty="0">
                <a:latin typeface="標楷體" panose="03000509000000000000" pitchFamily="65" charset="-120"/>
              </a:rPr>
              <a:t>之項目及數額，以及</a:t>
            </a:r>
            <a:r>
              <a:rPr lang="en-US" altLang="zh-TW" sz="2900" dirty="0">
                <a:latin typeface="標楷體" panose="03000509000000000000" pitchFamily="65" charset="-120"/>
              </a:rPr>
              <a:t>……</a:t>
            </a:r>
            <a:r>
              <a:rPr lang="zh-TW" altLang="en-US" sz="2900" dirty="0">
                <a:latin typeface="標楷體" panose="03000509000000000000" pitchFamily="65" charset="-120"/>
              </a:rPr>
              <a:t>之事實」，並非申報綜合所得稅應填載於申報書之事項；況依甲</a:t>
            </a:r>
            <a:r>
              <a:rPr lang="en-US" altLang="zh-TW" sz="2900" dirty="0">
                <a:latin typeface="標楷體" panose="03000509000000000000" pitchFamily="65" charset="-120"/>
              </a:rPr>
              <a:t>104</a:t>
            </a:r>
            <a:r>
              <a:rPr lang="zh-TW" altLang="en-US" sz="2900" dirty="0">
                <a:latin typeface="標楷體" panose="03000509000000000000" pitchFamily="65" charset="-120"/>
              </a:rPr>
              <a:t>年度綜合所得稅結算申報書之格式，其上亦無應填載上開各項情事之欄位或說明，甲自無可能就上開事項自行申報或揭露，則甲未予自動揭露，亦不能指為有隱匿行為。</a:t>
            </a:r>
            <a:endParaRPr lang="en-US" altLang="zh-TW" sz="2900" dirty="0">
              <a:latin typeface="標楷體" panose="03000509000000000000" pitchFamily="65" charset="-120"/>
            </a:endParaRPr>
          </a:p>
          <a:p>
            <a:pPr marL="548640" lvl="2" indent="0">
              <a:buNone/>
            </a:pPr>
            <a:endParaRPr lang="en-US" altLang="zh-TW" sz="2400" dirty="0">
              <a:latin typeface="標楷體" panose="03000509000000000000" pitchFamily="65" charset="-120"/>
              <a:ea typeface="標楷體" panose="03000509000000000000" pitchFamily="65" charset="-120"/>
            </a:endParaRPr>
          </a:p>
          <a:p>
            <a:pPr lvl="1"/>
            <a:endParaRPr lang="en-US" altLang="zh-TW" sz="2600" b="1" dirty="0">
              <a:latin typeface="標楷體" panose="03000509000000000000" pitchFamily="65" charset="-120"/>
              <a:ea typeface="標楷體" panose="03000509000000000000" pitchFamily="65" charset="-120"/>
            </a:endParaRPr>
          </a:p>
          <a:p>
            <a:pPr lvl="1"/>
            <a:endParaRPr lang="en-US" altLang="zh-TW" sz="3400" b="1" dirty="0">
              <a:latin typeface="標楷體" panose="03000509000000000000" pitchFamily="65" charset="-120"/>
              <a:ea typeface="標楷體" panose="03000509000000000000" pitchFamily="65" charset="-120"/>
            </a:endParaRPr>
          </a:p>
          <a:p>
            <a:endParaRPr lang="zh-TW" altLang="en-US" sz="3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152</a:t>
            </a:fld>
            <a:endParaRPr lang="zh-TW" altLang="en-US"/>
          </a:p>
        </p:txBody>
      </p:sp>
    </p:spTree>
    <p:extLst>
      <p:ext uri="{BB962C8B-B14F-4D97-AF65-F5344CB8AC3E}">
        <p14:creationId xmlns:p14="http://schemas.microsoft.com/office/powerpoint/2010/main" val="19137471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7" y="484632"/>
            <a:ext cx="10958030" cy="762378"/>
          </a:xfrm>
        </p:spPr>
        <p:txBody>
          <a:bodyPr>
            <a:noAutofit/>
          </a:bodyPr>
          <a:lstStyle/>
          <a:p>
            <a:pPr hangingPunct="0">
              <a:lnSpc>
                <a:spcPct val="100000"/>
              </a:lnSpc>
            </a:pPr>
            <a:r>
              <a:rPr lang="zh-TW" altLang="en-US" dirty="0"/>
              <a:t>最高行政法院</a:t>
            </a:r>
            <a:r>
              <a:rPr lang="en-US" altLang="zh-TW" dirty="0"/>
              <a:t>109</a:t>
            </a:r>
            <a:r>
              <a:rPr lang="zh-TW" altLang="en-US" dirty="0"/>
              <a:t>年度判字第</a:t>
            </a:r>
            <a:r>
              <a:rPr lang="en-US" altLang="zh-TW" dirty="0"/>
              <a:t>212</a:t>
            </a:r>
            <a:r>
              <a:rPr lang="zh-TW" altLang="en-US" dirty="0"/>
              <a:t>號判決</a:t>
            </a:r>
            <a:br>
              <a:rPr lang="en-US" altLang="zh-TW" dirty="0"/>
            </a:br>
            <a:r>
              <a:rPr lang="en-US" altLang="zh-TW" dirty="0"/>
              <a:t>——</a:t>
            </a:r>
            <a:r>
              <a:rPr lang="zh-TW" altLang="en-US" sz="2800" dirty="0"/>
              <a:t>申請延期給付財差請求權金額之財產時，「特殊原因」之認定？</a:t>
            </a:r>
            <a:endParaRPr lang="zh-TW" altLang="en-US" sz="2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25000" lnSpcReduction="20000"/>
          </a:bodyPr>
          <a:lstStyle/>
          <a:p>
            <a:pPr algn="l" hangingPunct="0">
              <a:lnSpc>
                <a:spcPct val="100000"/>
              </a:lnSpc>
            </a:pPr>
            <a:endParaRPr lang="en-US" altLang="zh-TW" sz="9600" b="1" dirty="0">
              <a:latin typeface="標楷體" panose="03000509000000000000" pitchFamily="65" charset="-120"/>
            </a:endParaRPr>
          </a:p>
          <a:p>
            <a:pPr algn="l" hangingPunct="0">
              <a:lnSpc>
                <a:spcPct val="100000"/>
              </a:lnSpc>
            </a:pPr>
            <a:r>
              <a:rPr lang="zh-TW" altLang="en-US" sz="9600" dirty="0">
                <a:latin typeface="標楷體" panose="03000509000000000000" pitchFamily="65" charset="-120"/>
                <a:ea typeface="標楷體" panose="03000509000000000000" pitchFamily="65" charset="-120"/>
              </a:rPr>
              <a:t>事實概要</a:t>
            </a:r>
            <a:endParaRPr lang="en-US" altLang="zh-TW" sz="9600" dirty="0">
              <a:latin typeface="標楷體" panose="03000509000000000000" pitchFamily="65" charset="-120"/>
              <a:ea typeface="標楷體" panose="03000509000000000000" pitchFamily="65" charset="-120"/>
            </a:endParaRPr>
          </a:p>
          <a:p>
            <a:pPr hangingPunct="0">
              <a:lnSpc>
                <a:spcPct val="120000"/>
              </a:lnSpc>
            </a:pPr>
            <a:endParaRPr lang="en-US" altLang="zh-TW" sz="4000" dirty="0">
              <a:latin typeface="標楷體" panose="03000509000000000000" pitchFamily="65" charset="-120"/>
              <a:ea typeface="標楷體" panose="03000509000000000000" pitchFamily="65" charset="-120"/>
            </a:endParaRPr>
          </a:p>
          <a:p>
            <a:pPr marL="274320" lvl="1" indent="0" hangingPunct="0">
              <a:lnSpc>
                <a:spcPct val="120000"/>
              </a:lnSpc>
              <a:buNone/>
            </a:pPr>
            <a:r>
              <a:rPr lang="zh-TW" altLang="en-US" sz="8000" dirty="0">
                <a:latin typeface="標楷體" panose="03000509000000000000" pitchFamily="65" charset="-120"/>
              </a:rPr>
              <a:t>辛之父於</a:t>
            </a:r>
            <a:r>
              <a:rPr lang="en-US" altLang="zh-TW" sz="8000" dirty="0">
                <a:latin typeface="標楷體" panose="03000509000000000000" pitchFamily="65" charset="-120"/>
              </a:rPr>
              <a:t>88</a:t>
            </a:r>
            <a:r>
              <a:rPr lang="zh-TW" altLang="en-US" sz="8000" dirty="0">
                <a:latin typeface="標楷體" panose="03000509000000000000" pitchFamily="65" charset="-120"/>
              </a:rPr>
              <a:t>年</a:t>
            </a:r>
            <a:r>
              <a:rPr lang="en-US" altLang="zh-TW" sz="8000" dirty="0">
                <a:latin typeface="標楷體" panose="03000509000000000000" pitchFamily="65" charset="-120"/>
              </a:rPr>
              <a:t>5</a:t>
            </a:r>
            <a:r>
              <a:rPr lang="zh-TW" altLang="en-US" sz="8000" dirty="0">
                <a:latin typeface="標楷體" panose="03000509000000000000" pitchFamily="65" charset="-120"/>
              </a:rPr>
              <a:t>月</a:t>
            </a:r>
            <a:r>
              <a:rPr lang="en-US" altLang="zh-TW" sz="8000" dirty="0">
                <a:latin typeface="標楷體" panose="03000509000000000000" pitchFamily="65" charset="-120"/>
              </a:rPr>
              <a:t>2</a:t>
            </a:r>
            <a:r>
              <a:rPr lang="zh-TW" altLang="en-US" sz="8000" dirty="0">
                <a:latin typeface="標楷體" panose="03000509000000000000" pitchFamily="65" charset="-120"/>
              </a:rPr>
              <a:t>日死亡，辛及其他繼承人經核准延期並依辨理遺產稅申報（詳細過程略），最後經稅局重核復查決定，核定財差請求權扣除額</a:t>
            </a:r>
            <a:r>
              <a:rPr lang="en-US" altLang="zh-TW" sz="8000" dirty="0">
                <a:latin typeface="標楷體" panose="03000509000000000000" pitchFamily="65" charset="-120"/>
              </a:rPr>
              <a:t>54,304,064</a:t>
            </a:r>
            <a:r>
              <a:rPr lang="zh-TW" altLang="en-US" sz="8000" dirty="0">
                <a:latin typeface="標楷體" panose="03000509000000000000" pitchFamily="65" charset="-120"/>
              </a:rPr>
              <a:t>元、應納稅額及罰鍰。辛及其他繼承人仍不服，循序提行政訴訟，經本院</a:t>
            </a:r>
            <a:r>
              <a:rPr lang="en-US" altLang="zh-TW" sz="8000" dirty="0">
                <a:latin typeface="標楷體" panose="03000509000000000000" pitchFamily="65" charset="-120"/>
              </a:rPr>
              <a:t>101</a:t>
            </a:r>
            <a:r>
              <a:rPr lang="zh-TW" altLang="en-US" sz="8000" dirty="0">
                <a:latin typeface="標楷體" panose="03000509000000000000" pitchFamily="65" charset="-120"/>
              </a:rPr>
              <a:t>年度判字第</a:t>
            </a:r>
            <a:r>
              <a:rPr lang="en-US" altLang="zh-TW" sz="8000" dirty="0">
                <a:latin typeface="標楷體" panose="03000509000000000000" pitchFamily="65" charset="-120"/>
              </a:rPr>
              <a:t>591</a:t>
            </a:r>
            <a:r>
              <a:rPr lang="zh-TW" altLang="en-US" sz="8000" dirty="0">
                <a:latin typeface="標楷體" panose="03000509000000000000" pitchFamily="65" charset="-120"/>
              </a:rPr>
              <a:t>號判決駁回後確定，並於</a:t>
            </a:r>
            <a:r>
              <a:rPr lang="en-US" altLang="zh-TW" sz="8000" dirty="0">
                <a:latin typeface="標楷體" panose="03000509000000000000" pitchFamily="65" charset="-120"/>
              </a:rPr>
              <a:t>102</a:t>
            </a:r>
            <a:r>
              <a:rPr lang="zh-TW" altLang="en-US" sz="8000" dirty="0">
                <a:latin typeface="標楷體" panose="03000509000000000000" pitchFamily="65" charset="-120"/>
              </a:rPr>
              <a:t>年</a:t>
            </a:r>
            <a:r>
              <a:rPr lang="en-US" altLang="zh-TW" sz="8000" dirty="0">
                <a:latin typeface="標楷體" panose="03000509000000000000" pitchFamily="65" charset="-120"/>
              </a:rPr>
              <a:t>7</a:t>
            </a:r>
            <a:r>
              <a:rPr lang="zh-TW" altLang="en-US" sz="8000" dirty="0">
                <a:latin typeface="標楷體" panose="03000509000000000000" pitchFamily="65" charset="-120"/>
              </a:rPr>
              <a:t>月</a:t>
            </a:r>
            <a:r>
              <a:rPr lang="en-US" altLang="zh-TW" sz="8000" dirty="0">
                <a:latin typeface="標楷體" panose="03000509000000000000" pitchFamily="65" charset="-120"/>
              </a:rPr>
              <a:t>5</a:t>
            </a:r>
            <a:r>
              <a:rPr lang="zh-TW" altLang="en-US" sz="8000" dirty="0">
                <a:latin typeface="標楷體" panose="03000509000000000000" pitchFamily="65" charset="-120"/>
              </a:rPr>
              <a:t>日繳清稅款，稅局乃於</a:t>
            </a:r>
            <a:r>
              <a:rPr lang="en-US" altLang="zh-TW" sz="8000" dirty="0">
                <a:latin typeface="標楷體" panose="03000509000000000000" pitchFamily="65" charset="-120"/>
              </a:rPr>
              <a:t>102</a:t>
            </a:r>
            <a:r>
              <a:rPr lang="zh-TW" altLang="en-US" sz="8000" dirty="0">
                <a:latin typeface="標楷體" panose="03000509000000000000" pitchFamily="65" charset="-120"/>
              </a:rPr>
              <a:t>年</a:t>
            </a:r>
            <a:r>
              <a:rPr lang="en-US" altLang="zh-TW" sz="8000" dirty="0">
                <a:latin typeface="標楷體" panose="03000509000000000000" pitchFamily="65" charset="-120"/>
              </a:rPr>
              <a:t>7</a:t>
            </a:r>
            <a:r>
              <a:rPr lang="zh-TW" altLang="en-US" sz="8000" dirty="0">
                <a:latin typeface="標楷體" panose="03000509000000000000" pitchFamily="65" charset="-120"/>
              </a:rPr>
              <a:t>月</a:t>
            </a:r>
            <a:r>
              <a:rPr lang="en-US" altLang="zh-TW" sz="8000" dirty="0">
                <a:latin typeface="標楷體" panose="03000509000000000000" pitchFamily="65" charset="-120"/>
              </a:rPr>
              <a:t>24</a:t>
            </a:r>
            <a:r>
              <a:rPr lang="zh-TW" altLang="en-US" sz="8000" dirty="0">
                <a:latin typeface="標楷體" panose="03000509000000000000" pitchFamily="65" charset="-120"/>
              </a:rPr>
              <a:t>日核發遺產稅繳清證明書。嗣稅局於</a:t>
            </a:r>
            <a:r>
              <a:rPr lang="en-US" altLang="zh-TW" sz="8000" dirty="0">
                <a:latin typeface="標楷體" panose="03000509000000000000" pitchFamily="65" charset="-120"/>
              </a:rPr>
              <a:t>103</a:t>
            </a:r>
            <a:r>
              <a:rPr lang="zh-TW" altLang="en-US" sz="8000" dirty="0">
                <a:latin typeface="標楷體" panose="03000509000000000000" pitchFamily="65" charset="-120"/>
              </a:rPr>
              <a:t>年</a:t>
            </a:r>
            <a:r>
              <a:rPr lang="en-US" altLang="zh-TW" sz="8000" dirty="0">
                <a:latin typeface="標楷體" panose="03000509000000000000" pitchFamily="65" charset="-120"/>
              </a:rPr>
              <a:t>1</a:t>
            </a:r>
            <a:r>
              <a:rPr lang="zh-TW" altLang="en-US" sz="8000" dirty="0">
                <a:latin typeface="標楷體" panose="03000509000000000000" pitchFamily="65" charset="-120"/>
              </a:rPr>
              <a:t>月</a:t>
            </a:r>
            <a:r>
              <a:rPr lang="en-US" altLang="zh-TW" sz="8000" dirty="0">
                <a:latin typeface="標楷體" panose="03000509000000000000" pitchFamily="65" charset="-120"/>
              </a:rPr>
              <a:t>28</a:t>
            </a:r>
            <a:r>
              <a:rPr lang="zh-TW" altLang="en-US" sz="8000" dirty="0">
                <a:latin typeface="標楷體" panose="03000509000000000000" pitchFamily="65" charset="-120"/>
              </a:rPr>
              <a:t>日核准增列被繼承人死亡前應納未納稅捐扣除額，併同更正核定財差請求權扣除額</a:t>
            </a:r>
            <a:r>
              <a:rPr lang="en-US" altLang="zh-TW" sz="8000" dirty="0">
                <a:latin typeface="標楷體" panose="03000509000000000000" pitchFamily="65" charset="-120"/>
              </a:rPr>
              <a:t>53,259,138</a:t>
            </a:r>
            <a:r>
              <a:rPr lang="zh-TW" altLang="en-US" sz="8000" dirty="0">
                <a:latin typeface="標楷體" panose="03000509000000000000" pitchFamily="65" charset="-120"/>
              </a:rPr>
              <a:t>元、遺產淨額及應納稅額，並以函文通知繼承人應於核發稅款繳清證明書之日起</a:t>
            </a:r>
            <a:r>
              <a:rPr lang="en-US" altLang="zh-TW" sz="8000" dirty="0">
                <a:latin typeface="標楷體" panose="03000509000000000000" pitchFamily="65" charset="-120"/>
              </a:rPr>
              <a:t>1</a:t>
            </a:r>
            <a:r>
              <a:rPr lang="zh-TW" altLang="en-US" sz="8000" dirty="0">
                <a:latin typeface="標楷體" panose="03000509000000000000" pitchFamily="65" charset="-120"/>
              </a:rPr>
              <a:t>年內，將相當於核准自遺產總額中扣除財差請求權價值</a:t>
            </a:r>
            <a:r>
              <a:rPr lang="en-US" altLang="zh-TW" sz="8000" dirty="0">
                <a:latin typeface="標楷體" panose="03000509000000000000" pitchFamily="65" charset="-120"/>
              </a:rPr>
              <a:t>53,259,138</a:t>
            </a:r>
            <a:r>
              <a:rPr lang="zh-TW" altLang="en-US" sz="8000" dirty="0">
                <a:latin typeface="標楷體" panose="03000509000000000000" pitchFamily="65" charset="-120"/>
              </a:rPr>
              <a:t>元之財產，履行動產交付或辦理不動產移轉登記，並予列管在案。</a:t>
            </a:r>
          </a:p>
          <a:p>
            <a:pPr marL="274320" lvl="1" indent="0" hangingPunct="0">
              <a:lnSpc>
                <a:spcPct val="100000"/>
              </a:lnSpc>
              <a:buNone/>
            </a:pPr>
            <a:endParaRPr lang="en-US" altLang="zh-TW" sz="1600" dirty="0">
              <a:latin typeface="標楷體" panose="03000509000000000000" pitchFamily="65" charset="-120"/>
              <a:ea typeface="標楷體" panose="03000509000000000000" pitchFamily="65" charset="-120"/>
            </a:endParaRPr>
          </a:p>
          <a:p>
            <a:pPr marL="640080" lvl="1" indent="0">
              <a:buNone/>
            </a:pPr>
            <a:endParaRPr lang="en-US" altLang="zh-TW" sz="1600"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153</a:t>
            </a:fld>
            <a:endParaRPr lang="zh-TW" altLang="en-US"/>
          </a:p>
        </p:txBody>
      </p:sp>
    </p:spTree>
    <p:extLst>
      <p:ext uri="{BB962C8B-B14F-4D97-AF65-F5344CB8AC3E}">
        <p14:creationId xmlns:p14="http://schemas.microsoft.com/office/powerpoint/2010/main" val="1388656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marL="274320" lvl="1" indent="0">
              <a:lnSpc>
                <a:spcPct val="100000"/>
              </a:lnSpc>
              <a:buNone/>
            </a:pPr>
            <a:r>
              <a:rPr lang="zh-TW" altLang="en-US" dirty="0">
                <a:latin typeface="標楷體" panose="03000509000000000000" pitchFamily="65" charset="-120"/>
              </a:rPr>
              <a:t>辛及其他繼承人於</a:t>
            </a:r>
            <a:r>
              <a:rPr lang="en-US" altLang="zh-TW" dirty="0">
                <a:latin typeface="標楷體" panose="03000509000000000000" pitchFamily="65" charset="-120"/>
              </a:rPr>
              <a:t>103</a:t>
            </a:r>
            <a:r>
              <a:rPr lang="zh-TW" altLang="en-US" dirty="0">
                <a:latin typeface="標楷體" panose="03000509000000000000" pitchFamily="65" charset="-120"/>
              </a:rPr>
              <a:t>年</a:t>
            </a:r>
            <a:r>
              <a:rPr lang="en-US" altLang="zh-TW" dirty="0">
                <a:latin typeface="標楷體" panose="03000509000000000000" pitchFamily="65" charset="-120"/>
              </a:rPr>
              <a:t>7</a:t>
            </a:r>
            <a:r>
              <a:rPr lang="zh-TW" altLang="en-US" dirty="0">
                <a:latin typeface="標楷體" panose="03000509000000000000" pitchFamily="65" charset="-120"/>
              </a:rPr>
              <a:t>月</a:t>
            </a:r>
            <a:r>
              <a:rPr lang="en-US" altLang="zh-TW" dirty="0">
                <a:latin typeface="標楷體" panose="03000509000000000000" pitchFamily="65" charset="-120"/>
              </a:rPr>
              <a:t>1</a:t>
            </a:r>
            <a:r>
              <a:rPr lang="zh-TW" altLang="en-US" dirty="0">
                <a:latin typeface="標楷體" panose="03000509000000000000" pitchFamily="65" charset="-120"/>
              </a:rPr>
              <a:t>日申請延期交付（至分割遺產訴訟終結後相當期限內），稅局以</a:t>
            </a:r>
            <a:r>
              <a:rPr lang="en-US" altLang="zh-TW" dirty="0">
                <a:latin typeface="標楷體" panose="03000509000000000000" pitchFamily="65" charset="-120"/>
              </a:rPr>
              <a:t>104</a:t>
            </a:r>
            <a:r>
              <a:rPr lang="zh-TW" altLang="en-US" dirty="0">
                <a:latin typeface="標楷體" panose="03000509000000000000" pitchFamily="65" charset="-120"/>
              </a:rPr>
              <a:t>年</a:t>
            </a:r>
            <a:r>
              <a:rPr lang="en-US" altLang="zh-TW" dirty="0">
                <a:latin typeface="標楷體" panose="03000509000000000000" pitchFamily="65" charset="-120"/>
              </a:rPr>
              <a:t>12</a:t>
            </a:r>
            <a:r>
              <a:rPr lang="zh-TW" altLang="en-US" dirty="0">
                <a:latin typeface="標楷體" panose="03000509000000000000" pitchFamily="65" charset="-120"/>
              </a:rPr>
              <a:t>月</a:t>
            </a:r>
            <a:r>
              <a:rPr lang="en-US" altLang="zh-TW" dirty="0">
                <a:latin typeface="標楷體" panose="03000509000000000000" pitchFamily="65" charset="-120"/>
              </a:rPr>
              <a:t>9</a:t>
            </a:r>
            <a:r>
              <a:rPr lang="zh-TW" altLang="en-US" dirty="0">
                <a:latin typeface="標楷體" panose="03000509000000000000" pitchFamily="65" charset="-120"/>
              </a:rPr>
              <a:t>日函文限期於</a:t>
            </a:r>
            <a:r>
              <a:rPr lang="en-US" altLang="zh-TW" dirty="0">
                <a:latin typeface="標楷體" panose="03000509000000000000" pitchFamily="65" charset="-120"/>
              </a:rPr>
              <a:t>104</a:t>
            </a:r>
            <a:r>
              <a:rPr lang="zh-TW" altLang="en-US" dirty="0">
                <a:latin typeface="標楷體" panose="03000509000000000000" pitchFamily="65" charset="-120"/>
              </a:rPr>
              <a:t>年</a:t>
            </a:r>
            <a:r>
              <a:rPr lang="en-US" altLang="zh-TW" dirty="0">
                <a:latin typeface="標楷體" panose="03000509000000000000" pitchFamily="65" charset="-120"/>
              </a:rPr>
              <a:t>12</a:t>
            </a:r>
            <a:r>
              <a:rPr lang="zh-TW" altLang="en-US" dirty="0">
                <a:latin typeface="標楷體" panose="03000509000000000000" pitchFamily="65" charset="-120"/>
              </a:rPr>
              <a:t>月</a:t>
            </a:r>
            <a:r>
              <a:rPr lang="en-US" altLang="zh-TW" dirty="0">
                <a:latin typeface="標楷體" panose="03000509000000000000" pitchFamily="65" charset="-120"/>
              </a:rPr>
              <a:t>25</a:t>
            </a:r>
            <a:r>
              <a:rPr lang="zh-TW" altLang="en-US" dirty="0">
                <a:latin typeface="標楷體" panose="03000509000000000000" pitchFamily="65" charset="-120"/>
              </a:rPr>
              <a:t>日前請辛提示移轉財產明細及移轉事實證明文件，逾期未提示者，將依有關規定補徵遺產稅。惟逾期未獲提示，稅局乃以</a:t>
            </a:r>
            <a:r>
              <a:rPr lang="en-US" altLang="zh-TW" dirty="0">
                <a:latin typeface="標楷體" panose="03000509000000000000" pitchFamily="65" charset="-120"/>
              </a:rPr>
              <a:t>104</a:t>
            </a:r>
            <a:r>
              <a:rPr lang="zh-TW" altLang="en-US" dirty="0">
                <a:latin typeface="標楷體" panose="03000509000000000000" pitchFamily="65" charset="-120"/>
              </a:rPr>
              <a:t>年</a:t>
            </a:r>
            <a:r>
              <a:rPr lang="en-US" altLang="zh-TW" dirty="0">
                <a:latin typeface="標楷體" panose="03000509000000000000" pitchFamily="65" charset="-120"/>
              </a:rPr>
              <a:t>12</a:t>
            </a:r>
            <a:r>
              <a:rPr lang="zh-TW" altLang="en-US" dirty="0">
                <a:latin typeface="標楷體" panose="03000509000000000000" pitchFamily="65" charset="-120"/>
              </a:rPr>
              <a:t>月</a:t>
            </a:r>
            <a:r>
              <a:rPr lang="en-US" altLang="zh-TW" dirty="0">
                <a:latin typeface="標楷體" panose="03000509000000000000" pitchFamily="65" charset="-120"/>
              </a:rPr>
              <a:t>30</a:t>
            </a:r>
            <a:r>
              <a:rPr lang="zh-TW" altLang="en-US" dirty="0">
                <a:latin typeface="標楷體" panose="03000509000000000000" pitchFamily="65" charset="-120"/>
              </a:rPr>
              <a:t>日遺產稅通知書否准財差請求權扣除額</a:t>
            </a:r>
            <a:r>
              <a:rPr lang="en-US" altLang="zh-TW" dirty="0">
                <a:latin typeface="標楷體" panose="03000509000000000000" pitchFamily="65" charset="-120"/>
              </a:rPr>
              <a:t>53,259,138</a:t>
            </a:r>
            <a:r>
              <a:rPr lang="zh-TW" altLang="en-US" dirty="0">
                <a:latin typeface="標楷體" panose="03000509000000000000" pitchFamily="65" charset="-120"/>
              </a:rPr>
              <a:t>元，重行核定遺產淨額，發單補徵應納稅額，並就短漏報應稅應罰遺產所漏稅額處以罰鍰。辛就該追繳財差請求權金額之遺產稅及罰鍰處分不服，循序提起行政訴訟，經原審法院判決駁回後，乃提起上訴。嗣經最高行政法院判決廢棄原判決，並發回原審法院。</a:t>
            </a:r>
            <a:endParaRPr lang="en-US" altLang="zh-TW" sz="12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154</a:t>
            </a:fld>
            <a:endParaRPr lang="zh-TW" altLang="en-US"/>
          </a:p>
        </p:txBody>
      </p:sp>
    </p:spTree>
    <p:extLst>
      <p:ext uri="{BB962C8B-B14F-4D97-AF65-F5344CB8AC3E}">
        <p14:creationId xmlns:p14="http://schemas.microsoft.com/office/powerpoint/2010/main" val="40000145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marL="0" indent="0" hangingPunct="0">
              <a:lnSpc>
                <a:spcPct val="100000"/>
              </a:lnSpc>
              <a:buNone/>
            </a:pPr>
            <a:endParaRPr lang="en-US" altLang="zh-TW" sz="1000" b="1" dirty="0">
              <a:latin typeface="標楷體" panose="03000509000000000000" pitchFamily="65" charset="-120"/>
              <a:ea typeface="標楷體" panose="03000509000000000000" pitchFamily="65" charset="-120"/>
            </a:endParaRPr>
          </a:p>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latin typeface="標楷體" panose="03000509000000000000" pitchFamily="65" charset="-120"/>
              </a:rPr>
              <a:t>遺產及贈與稅法施行細則第</a:t>
            </a:r>
            <a:r>
              <a:rPr lang="en-US" altLang="zh-TW" sz="8000" dirty="0">
                <a:latin typeface="標楷體" panose="03000509000000000000" pitchFamily="65" charset="-120"/>
              </a:rPr>
              <a:t>11</a:t>
            </a:r>
            <a:r>
              <a:rPr lang="zh-TW" altLang="en-US" sz="8000" dirty="0">
                <a:latin typeface="標楷體" panose="03000509000000000000" pitchFamily="65" charset="-120"/>
              </a:rPr>
              <a:t>條之</a:t>
            </a:r>
            <a:r>
              <a:rPr lang="en-US" altLang="zh-TW" sz="8000" dirty="0">
                <a:latin typeface="標楷體" panose="03000509000000000000" pitchFamily="65" charset="-120"/>
              </a:rPr>
              <a:t>1</a:t>
            </a:r>
            <a:r>
              <a:rPr lang="zh-TW" altLang="en-US" sz="8000" dirty="0">
                <a:latin typeface="標楷體" panose="03000509000000000000" pitchFamily="65" charset="-120"/>
              </a:rPr>
              <a:t>規定「有特殊原因，報經主管稽徵機關核准延期」，所謂「特殊原因」，係指客觀上不可合理期待納稅義務人於稽徵機關核發稅款繳清證明書或免稅證明書之日起</a:t>
            </a:r>
            <a:r>
              <a:rPr lang="en-US" altLang="zh-TW" sz="8000" dirty="0">
                <a:latin typeface="標楷體" panose="03000509000000000000" pitchFamily="65" charset="-120"/>
              </a:rPr>
              <a:t>1</a:t>
            </a:r>
            <a:r>
              <a:rPr lang="zh-TW" altLang="en-US" sz="8000" dirty="0">
                <a:latin typeface="標楷體" panose="03000509000000000000" pitchFamily="65" charset="-120"/>
              </a:rPr>
              <a:t>年內，給付財差請求權金額之財產予被繼承人之配偶之情形。如果納稅義務人於稽徵機關核發稅款繳清證明書或免稅證明書時已因不能協議分割遺產而提起民事訴訟，致無法於取得證明書起</a:t>
            </a:r>
            <a:r>
              <a:rPr lang="en-US" altLang="zh-TW" sz="8000" dirty="0">
                <a:latin typeface="標楷體" panose="03000509000000000000" pitchFamily="65" charset="-120"/>
              </a:rPr>
              <a:t>1</a:t>
            </a:r>
            <a:r>
              <a:rPr lang="zh-TW" altLang="en-US" sz="8000" dirty="0">
                <a:latin typeface="標楷體" panose="03000509000000000000" pitchFamily="65" charset="-120"/>
              </a:rPr>
              <a:t>年內確定財差請求權金額及相當於該金額之財產者，即難以合理期待其於取得證明書起</a:t>
            </a:r>
            <a:r>
              <a:rPr lang="en-US" altLang="zh-TW" sz="8000" dirty="0">
                <a:latin typeface="標楷體" panose="03000509000000000000" pitchFamily="65" charset="-120"/>
              </a:rPr>
              <a:t>1</a:t>
            </a:r>
            <a:r>
              <a:rPr lang="zh-TW" altLang="en-US" sz="8000" dirty="0">
                <a:latin typeface="標楷體" panose="03000509000000000000" pitchFamily="65" charset="-120"/>
              </a:rPr>
              <a:t>年內給付財差請求權金額之財產予被繼承人之配偶，且因分割遺產判決具有形成效力，自得於原定期間屆滿前報請主管稽徵機關核准延展給付期限至判決確定時為止。</a:t>
            </a: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155</a:t>
            </a:fld>
            <a:endParaRPr lang="zh-TW" altLang="en-US"/>
          </a:p>
        </p:txBody>
      </p:sp>
    </p:spTree>
    <p:extLst>
      <p:ext uri="{BB962C8B-B14F-4D97-AF65-F5344CB8AC3E}">
        <p14:creationId xmlns:p14="http://schemas.microsoft.com/office/powerpoint/2010/main" val="6424513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t>辛及其他繼承人於</a:t>
            </a:r>
            <a:r>
              <a:rPr lang="en-US" altLang="zh-TW" dirty="0"/>
              <a:t>92</a:t>
            </a:r>
            <a:r>
              <a:rPr lang="zh-TW" altLang="en-US" dirty="0"/>
              <a:t>年間已因不能協議分割遺產而提起民事訴訟（原告</a:t>
            </a:r>
            <a:r>
              <a:rPr lang="en-US" altLang="zh-TW" dirty="0"/>
              <a:t>A</a:t>
            </a:r>
            <a:r>
              <a:rPr lang="zh-TW" altLang="en-US" dirty="0"/>
              <a:t>、被告</a:t>
            </a:r>
            <a:r>
              <a:rPr lang="en-US" altLang="zh-TW" dirty="0"/>
              <a:t>B</a:t>
            </a:r>
            <a:r>
              <a:rPr lang="zh-TW" altLang="en-US" dirty="0"/>
              <a:t>、</a:t>
            </a:r>
            <a:r>
              <a:rPr lang="en-US" altLang="zh-TW" dirty="0"/>
              <a:t>C</a:t>
            </a:r>
            <a:r>
              <a:rPr lang="zh-TW" altLang="en-US" dirty="0"/>
              <a:t>、</a:t>
            </a:r>
            <a:r>
              <a:rPr lang="en-US" altLang="zh-TW" dirty="0"/>
              <a:t>D</a:t>
            </a:r>
            <a:r>
              <a:rPr lang="zh-TW" altLang="en-US" dirty="0"/>
              <a:t>、辛），其爭執事項為</a:t>
            </a:r>
            <a:r>
              <a:rPr lang="en-US" altLang="zh-TW" dirty="0"/>
              <a:t>1.B</a:t>
            </a:r>
            <a:r>
              <a:rPr lang="zh-TW" altLang="en-US" dirty="0"/>
              <a:t>得否主張夫妻剩餘財產分配請求權？</a:t>
            </a:r>
            <a:r>
              <a:rPr lang="en-US" altLang="zh-TW" dirty="0"/>
              <a:t>A</a:t>
            </a:r>
            <a:r>
              <a:rPr lang="zh-TW" altLang="en-US" dirty="0"/>
              <a:t>對此主張時效抗辯有否理由？</a:t>
            </a:r>
            <a:r>
              <a:rPr lang="en-US" altLang="zh-TW" dirty="0"/>
              <a:t>2.</a:t>
            </a:r>
            <a:r>
              <a:rPr lang="zh-TW" altLang="en-US" dirty="0"/>
              <a:t>本件遺產範圍為何？被繼承人有否對</a:t>
            </a:r>
            <a:r>
              <a:rPr lang="en-US" altLang="zh-TW" dirty="0"/>
              <a:t>B</a:t>
            </a:r>
            <a:r>
              <a:rPr lang="zh-TW" altLang="en-US" dirty="0"/>
              <a:t>、</a:t>
            </a:r>
            <a:r>
              <a:rPr lang="en-US" altLang="zh-TW" dirty="0"/>
              <a:t>C</a:t>
            </a:r>
            <a:r>
              <a:rPr lang="zh-TW" altLang="en-US" dirty="0"/>
              <a:t>、</a:t>
            </a:r>
            <a:r>
              <a:rPr lang="en-US" altLang="zh-TW" dirty="0"/>
              <a:t>D</a:t>
            </a:r>
            <a:r>
              <a:rPr lang="zh-TW" altLang="en-US" dirty="0"/>
              <a:t>、辛等人存有借款債權、損害賠償與不當得利債權？是否列為遺產或以此扣抵渠等支出之遺產管理費用？</a:t>
            </a:r>
            <a:r>
              <a:rPr lang="en-US" altLang="zh-TW" dirty="0"/>
              <a:t>3.</a:t>
            </a:r>
            <a:r>
              <a:rPr lang="zh-TW" altLang="en-US" dirty="0"/>
              <a:t>本件遺產分割方式？此有民事判決可稽。足見辛及其他繼承人於稅局</a:t>
            </a:r>
            <a:r>
              <a:rPr lang="en-US" altLang="zh-TW" dirty="0"/>
              <a:t>102</a:t>
            </a:r>
            <a:r>
              <a:rPr lang="zh-TW" altLang="en-US" dirty="0"/>
              <a:t>年</a:t>
            </a:r>
            <a:r>
              <a:rPr lang="en-US" altLang="zh-TW" dirty="0"/>
              <a:t>7</a:t>
            </a:r>
            <a:r>
              <a:rPr lang="zh-TW" altLang="en-US" dirty="0"/>
              <a:t>月</a:t>
            </a:r>
            <a:r>
              <a:rPr lang="en-US" altLang="zh-TW" dirty="0"/>
              <a:t>24</a:t>
            </a:r>
            <a:r>
              <a:rPr lang="zh-TW" altLang="en-US" dirty="0"/>
              <a:t>日核發系爭遺產稅款繳清證明書時，已不能協議分割遺產而提起民事訴訟，致無法於取得證明書起</a:t>
            </a:r>
            <a:r>
              <a:rPr lang="en-US" altLang="zh-TW" dirty="0"/>
              <a:t>1</a:t>
            </a:r>
            <a:r>
              <a:rPr lang="zh-TW" altLang="en-US" dirty="0"/>
              <a:t>年內確定財差請求權金額及相當於該金額之財產者，即難以合理期待其於取得證明書起</a:t>
            </a:r>
            <a:r>
              <a:rPr lang="en-US" altLang="zh-TW" dirty="0"/>
              <a:t>1</a:t>
            </a:r>
            <a:r>
              <a:rPr lang="zh-TW" altLang="en-US" dirty="0"/>
              <a:t>年內給付財差請求權金額之財產予被繼承人之配偶</a:t>
            </a:r>
            <a:r>
              <a:rPr lang="en-US" altLang="zh-TW" dirty="0"/>
              <a:t>B</a:t>
            </a:r>
            <a:r>
              <a:rPr lang="zh-TW" altLang="en-US" dirty="0"/>
              <a:t>，自得於原定期間屆滿前，主張有特殊原因而報請主管稽徵機關核准延展給付期限至判決確定時為止。則辛及其他繼承人於渠等取得遺產稅款繳清證明書起</a:t>
            </a:r>
            <a:r>
              <a:rPr lang="en-US" altLang="zh-TW" dirty="0"/>
              <a:t>1</a:t>
            </a:r>
            <a:r>
              <a:rPr lang="zh-TW" altLang="en-US" dirty="0"/>
              <a:t>年內（給付期限屆滿前）之</a:t>
            </a:r>
            <a:r>
              <a:rPr lang="en-US" altLang="zh-TW" dirty="0"/>
              <a:t>103</a:t>
            </a:r>
            <a:r>
              <a:rPr lang="zh-TW" altLang="en-US" dirty="0"/>
              <a:t>年</a:t>
            </a:r>
            <a:r>
              <a:rPr lang="en-US" altLang="zh-TW" dirty="0"/>
              <a:t>7</a:t>
            </a:r>
            <a:r>
              <a:rPr lang="zh-TW" altLang="en-US" dirty="0"/>
              <a:t>月</a:t>
            </a:r>
            <a:r>
              <a:rPr lang="en-US" altLang="zh-TW" dirty="0"/>
              <a:t>1</a:t>
            </a:r>
            <a:r>
              <a:rPr lang="zh-TW" altLang="en-US" dirty="0"/>
              <a:t>日申請延期交付至分割遺產訴訟終結後相當期限，就「延展給付期限至民事分割遺產判決確定時」而言，於法尚無不合。</a:t>
            </a:r>
          </a:p>
          <a:p>
            <a:pPr lvl="1">
              <a:lnSpc>
                <a:spcPct val="100000"/>
              </a:lnSpc>
            </a:pPr>
            <a:endParaRPr lang="en-US" altLang="zh-TW" sz="9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156</a:t>
            </a:fld>
            <a:endParaRPr lang="zh-TW" altLang="en-US"/>
          </a:p>
        </p:txBody>
      </p:sp>
    </p:spTree>
    <p:extLst>
      <p:ext uri="{BB962C8B-B14F-4D97-AF65-F5344CB8AC3E}">
        <p14:creationId xmlns:p14="http://schemas.microsoft.com/office/powerpoint/2010/main" val="29222502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a:t>最高行政法院</a:t>
            </a:r>
            <a:r>
              <a:rPr lang="en-US" altLang="zh-TW" sz="3200" dirty="0"/>
              <a:t>100</a:t>
            </a:r>
            <a:r>
              <a:rPr lang="zh-TW" altLang="zh-TW" sz="3200" dirty="0"/>
              <a:t>年</a:t>
            </a:r>
            <a:r>
              <a:rPr lang="en-US" altLang="zh-TW" sz="3200" dirty="0"/>
              <a:t>12</a:t>
            </a:r>
            <a:r>
              <a:rPr lang="zh-TW" altLang="zh-TW" sz="3200" dirty="0"/>
              <a:t>月</a:t>
            </a:r>
            <a:r>
              <a:rPr lang="en-US" altLang="zh-TW" sz="3200" dirty="0"/>
              <a:t>13</a:t>
            </a:r>
            <a:r>
              <a:rPr lang="zh-TW" altLang="zh-TW" sz="3200" dirty="0"/>
              <a:t>日庭長法官聯席會議決議</a:t>
            </a:r>
            <a:endParaRPr lang="zh-TW" altLang="en-US" sz="3200" dirty="0"/>
          </a:p>
        </p:txBody>
      </p:sp>
      <p:sp>
        <p:nvSpPr>
          <p:cNvPr id="3" name="內容版面配置區 2"/>
          <p:cNvSpPr>
            <a:spLocks noGrp="1"/>
          </p:cNvSpPr>
          <p:nvPr>
            <p:ph idx="1"/>
          </p:nvPr>
        </p:nvSpPr>
        <p:spPr/>
        <p:txBody>
          <a:bodyPr>
            <a:normAutofit fontScale="25000" lnSpcReduction="20000"/>
          </a:bodyPr>
          <a:lstStyle/>
          <a:p>
            <a:pPr>
              <a:lnSpc>
                <a:spcPct val="120000"/>
              </a:lnSpc>
            </a:pPr>
            <a:r>
              <a:rPr lang="zh-TW" altLang="zh-TW" sz="7200" dirty="0"/>
              <a:t>「企業併購取得之商譽，係因收購成本超過收購取得可辨認淨資產之公平價值而生。商譽價值為所得計算基礎之減項，固應由納稅義務人負客觀舉證責任，納稅義務人並應舉證證明其主張之收購成本真實、必要、合理，惟關於可辨認淨資產之公平價值，納稅義務人除依財務會計準則公報第</a:t>
            </a:r>
            <a:r>
              <a:rPr lang="en-US" altLang="zh-TW" sz="7200" dirty="0"/>
              <a:t>25</a:t>
            </a:r>
            <a:r>
              <a:rPr lang="zh-TW" altLang="zh-TW" sz="7200" dirty="0"/>
              <a:t>號第</a:t>
            </a:r>
            <a:r>
              <a:rPr lang="en-US" altLang="zh-TW" sz="7200" dirty="0"/>
              <a:t>18</a:t>
            </a:r>
            <a:r>
              <a:rPr lang="zh-TW" altLang="zh-TW" sz="7200" dirty="0"/>
              <a:t>段衡量可辨認淨資產之公平價值外，亦得提出足以還原公平價值之鑑價報告或證據。」</a:t>
            </a:r>
            <a:endParaRPr lang="en-US" altLang="zh-TW" sz="7200" dirty="0"/>
          </a:p>
          <a:p>
            <a:pPr>
              <a:lnSpc>
                <a:spcPct val="120000"/>
              </a:lnSpc>
            </a:pPr>
            <a:endParaRPr lang="en-US" altLang="zh-TW" sz="3200" dirty="0"/>
          </a:p>
          <a:p>
            <a:pPr lvl="1">
              <a:lnSpc>
                <a:spcPct val="120000"/>
              </a:lnSpc>
            </a:pPr>
            <a:r>
              <a:rPr lang="zh-TW" altLang="zh-TW" sz="6400" dirty="0"/>
              <a:t>縱使納稅義務人未盡協力義務，致可辨認淨資產之公平價值陷於不明確狀態，於訴訟上並應負擔客觀舉證責任，稽徵機關仍應依所得稅法第</a:t>
            </a:r>
            <a:r>
              <a:rPr lang="en-US" altLang="zh-TW" sz="6400" dirty="0"/>
              <a:t>66</a:t>
            </a:r>
            <a:r>
              <a:rPr lang="zh-TW" altLang="zh-TW" sz="6400" dirty="0"/>
              <a:t>條第</a:t>
            </a:r>
            <a:r>
              <a:rPr lang="en-US" altLang="zh-TW" sz="6400" dirty="0"/>
              <a:t>2</a:t>
            </a:r>
            <a:r>
              <a:rPr lang="zh-TW" altLang="zh-TW" sz="6400" dirty="0"/>
              <a:t>項及查核準則第</a:t>
            </a:r>
            <a:r>
              <a:rPr lang="en-US" altLang="zh-TW" sz="6400" dirty="0"/>
              <a:t>96</a:t>
            </a:r>
            <a:r>
              <a:rPr lang="zh-TW" altLang="zh-TW" sz="6400" dirty="0"/>
              <a:t>條第</a:t>
            </a:r>
            <a:r>
              <a:rPr lang="en-US" altLang="zh-TW" sz="6400" dirty="0"/>
              <a:t>1</a:t>
            </a:r>
            <a:r>
              <a:rPr lang="zh-TW" altLang="zh-TW" sz="6400" dirty="0"/>
              <a:t>款規定，逕行估定其價額（轉正）。</a:t>
            </a:r>
            <a:endParaRPr lang="en-US" altLang="zh-TW" sz="6400" dirty="0"/>
          </a:p>
          <a:p>
            <a:pPr marL="274320" lvl="1" indent="0">
              <a:lnSpc>
                <a:spcPct val="120000"/>
              </a:lnSpc>
              <a:buNone/>
            </a:pPr>
            <a:endParaRPr lang="en-US" altLang="zh-TW" sz="3200" dirty="0"/>
          </a:p>
          <a:p>
            <a:pPr lvl="1">
              <a:lnSpc>
                <a:spcPct val="120000"/>
              </a:lnSpc>
            </a:pPr>
            <a:r>
              <a:rPr lang="zh-TW" altLang="zh-TW" sz="6400" dirty="0"/>
              <a:t>蓋可辨認淨資產之公平價值乃客觀上可得確定之事實，不會因納稅義務人未盡協力義務而不存在；將已證實的收購成本減除可辨認淨資產經估定之公平價值，即可知有無餘額作為商譽及價值若干。稽徵機關對於併購案如果僅因可辨認淨資產之公平價值不明確，即全面否定商譽資產之存在者，無異否認可辨認淨資產的存在，有違行政程序法第</a:t>
            </a:r>
            <a:r>
              <a:rPr lang="en-US" altLang="zh-TW" sz="6400" dirty="0"/>
              <a:t>8</a:t>
            </a:r>
            <a:r>
              <a:rPr lang="zh-TW" altLang="zh-TW" sz="6400" dirty="0"/>
              <a:t>條之誠實信用原則及同法第</a:t>
            </a:r>
            <a:r>
              <a:rPr lang="en-US" altLang="zh-TW" sz="6400" dirty="0"/>
              <a:t>9</a:t>
            </a:r>
            <a:r>
              <a:rPr lang="zh-TW" altLang="zh-TW" sz="6400" dirty="0"/>
              <a:t>條之有利不利一律注意原則，事實審法院非不得將該事件之訴願決定及原處分（復查決定）均予撤銷，由稽徵機關依法就該購入各項淨資產之公平價值為估定</a:t>
            </a:r>
            <a:r>
              <a:rPr lang="zh-TW" altLang="en-US" sz="6400" dirty="0"/>
              <a:t>。</a:t>
            </a:r>
            <a:endParaRPr lang="en-US" altLang="zh-TW" sz="6400" dirty="0"/>
          </a:p>
          <a:p>
            <a:pPr lvl="1">
              <a:lnSpc>
                <a:spcPct val="120000"/>
              </a:lnSpc>
            </a:pPr>
            <a:endParaRPr lang="en-US" altLang="zh-TW" sz="3600" dirty="0"/>
          </a:p>
          <a:p>
            <a:pPr lvl="1">
              <a:lnSpc>
                <a:spcPct val="120000"/>
              </a:lnSpc>
            </a:pPr>
            <a:r>
              <a:rPr lang="zh-TW" altLang="zh-TW" sz="6400" dirty="0"/>
              <a:t>前揭決議文雖未論及可辨認淨資產之公平價值陷於不明確狀態時，稽徵機關是否應依所得稅法第</a:t>
            </a:r>
            <a:r>
              <a:rPr lang="en-US" altLang="zh-TW" sz="6400" dirty="0"/>
              <a:t>66</a:t>
            </a:r>
            <a:r>
              <a:rPr lang="zh-TW" altLang="zh-TW" sz="6400" dirty="0"/>
              <a:t>條第</a:t>
            </a:r>
            <a:r>
              <a:rPr lang="en-US" altLang="zh-TW" sz="6400" dirty="0"/>
              <a:t>2</a:t>
            </a:r>
            <a:r>
              <a:rPr lang="zh-TW" altLang="zh-TW" sz="6400" dirty="0"/>
              <a:t>項及查核準則第</a:t>
            </a:r>
            <a:r>
              <a:rPr lang="en-US" altLang="zh-TW" sz="6400" dirty="0"/>
              <a:t>96</a:t>
            </a:r>
            <a:r>
              <a:rPr lang="zh-TW" altLang="zh-TW" sz="6400" dirty="0"/>
              <a:t>條第</a:t>
            </a:r>
            <a:r>
              <a:rPr lang="en-US" altLang="zh-TW" sz="6400" dirty="0"/>
              <a:t>1</a:t>
            </a:r>
            <a:r>
              <a:rPr lang="zh-TW" altLang="zh-TW" sz="6400" dirty="0"/>
              <a:t>款規定，逕行估定其價額（轉正），但其基礎設題表決結果所採甲說並未否定行政法院可以撤銷原處分，使稽徵機關依職權估定可辨認淨資產公平價值的見解</a:t>
            </a:r>
            <a:r>
              <a:rPr lang="zh-TW" altLang="en-US" sz="6400" dirty="0"/>
              <a:t>。</a:t>
            </a:r>
            <a:r>
              <a:rPr lang="zh-TW" altLang="zh-TW" sz="6400" dirty="0"/>
              <a:t>因此，決議文才未指明可辨認淨資產之公平價值有疑義時是否應由稽徵機關轉正，而留待個案由審理法官視其情節，於判決中表示法律見解</a:t>
            </a:r>
            <a:r>
              <a:rPr lang="zh-TW" altLang="en-US" sz="6400" dirty="0"/>
              <a:t>（</a:t>
            </a:r>
            <a:r>
              <a:rPr lang="zh-TW" altLang="zh-TW" sz="6400" dirty="0"/>
              <a:t>最高行政法院</a:t>
            </a:r>
            <a:r>
              <a:rPr lang="en-US" altLang="zh-TW" sz="6400" dirty="0"/>
              <a:t>101</a:t>
            </a:r>
            <a:r>
              <a:rPr lang="zh-TW" altLang="zh-TW" sz="6400" dirty="0"/>
              <a:t>年度判字第</a:t>
            </a:r>
            <a:r>
              <a:rPr lang="en-US" altLang="zh-TW" sz="6400" dirty="0"/>
              <a:t>290</a:t>
            </a:r>
            <a:r>
              <a:rPr lang="zh-TW" altLang="zh-TW" sz="6400" dirty="0"/>
              <a:t>號</a:t>
            </a:r>
            <a:r>
              <a:rPr lang="zh-TW" altLang="en-US" sz="6400" dirty="0"/>
              <a:t>、</a:t>
            </a:r>
            <a:r>
              <a:rPr lang="en-US" altLang="zh-TW" sz="6400" dirty="0"/>
              <a:t>104</a:t>
            </a:r>
            <a:r>
              <a:rPr lang="zh-TW" altLang="zh-TW" sz="6400" dirty="0"/>
              <a:t>年度判字第</a:t>
            </a:r>
            <a:r>
              <a:rPr lang="en-US" altLang="zh-TW" sz="6400" dirty="0"/>
              <a:t>274</a:t>
            </a:r>
            <a:r>
              <a:rPr lang="zh-TW" altLang="zh-TW" sz="6400" dirty="0"/>
              <a:t>號、第</a:t>
            </a:r>
            <a:r>
              <a:rPr lang="en-US" altLang="zh-TW" sz="6400" dirty="0"/>
              <a:t>275</a:t>
            </a:r>
            <a:r>
              <a:rPr lang="zh-TW" altLang="zh-TW" sz="6400" dirty="0"/>
              <a:t>號判決</a:t>
            </a:r>
            <a:r>
              <a:rPr lang="zh-TW" altLang="en-US" sz="6400" dirty="0"/>
              <a:t>參照</a:t>
            </a:r>
            <a:r>
              <a:rPr lang="zh-TW" altLang="zh-TW" sz="6400" dirty="0"/>
              <a:t>）。</a:t>
            </a:r>
          </a:p>
          <a:p>
            <a:endParaRPr lang="zh-TW" altLang="en-US" sz="45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157</a:t>
            </a:fld>
            <a:endParaRPr lang="zh-TW" alt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t>最高行政法院</a:t>
            </a:r>
            <a:r>
              <a:rPr lang="en-US" altLang="zh-TW" sz="3200" dirty="0"/>
              <a:t>100</a:t>
            </a:r>
            <a:r>
              <a:rPr lang="zh-TW" altLang="en-US" sz="3200" dirty="0"/>
              <a:t>年度判字第</a:t>
            </a:r>
            <a:r>
              <a:rPr lang="en-US" altLang="zh-TW" sz="3200" dirty="0"/>
              <a:t>2254</a:t>
            </a:r>
            <a:r>
              <a:rPr lang="zh-TW" altLang="en-US" sz="3200" dirty="0"/>
              <a:t>號判決</a:t>
            </a:r>
            <a:br>
              <a:rPr lang="en-US" altLang="zh-TW" sz="3200" dirty="0"/>
            </a:br>
            <a:r>
              <a:rPr lang="en-US" altLang="zh-TW" sz="3200" dirty="0"/>
              <a:t>——</a:t>
            </a:r>
            <a:r>
              <a:rPr lang="zh-TW" altLang="en-US" sz="2800" dirty="0"/>
              <a:t>教授音樂課程之發票開立對象</a:t>
            </a:r>
            <a:endParaRPr lang="zh-TW" altLang="en-US" sz="3200" dirty="0"/>
          </a:p>
        </p:txBody>
      </p:sp>
      <p:sp>
        <p:nvSpPr>
          <p:cNvPr id="3" name="內容版面配置區 2"/>
          <p:cNvSpPr>
            <a:spLocks noGrp="1"/>
          </p:cNvSpPr>
          <p:nvPr>
            <p:ph idx="1"/>
          </p:nvPr>
        </p:nvSpPr>
        <p:spPr/>
        <p:txBody>
          <a:bodyPr>
            <a:normAutofit fontScale="92500"/>
          </a:bodyPr>
          <a:lstStyle/>
          <a:p>
            <a:pPr>
              <a:lnSpc>
                <a:spcPct val="100000"/>
              </a:lnSpc>
            </a:pPr>
            <a:r>
              <a:rPr lang="zh-TW" altLang="en-US" sz="2600" dirty="0">
                <a:latin typeface="標楷體" panose="03000509000000000000" pitchFamily="65" charset="-120"/>
                <a:ea typeface="標楷體" panose="03000509000000000000" pitchFamily="65" charset="-120"/>
              </a:rPr>
              <a:t>事實概要</a:t>
            </a:r>
            <a:endParaRPr lang="en-US" altLang="zh-TW" sz="2600" dirty="0">
              <a:latin typeface="標楷體" panose="03000509000000000000" pitchFamily="65" charset="-120"/>
              <a:ea typeface="標楷體" panose="03000509000000000000" pitchFamily="65" charset="-120"/>
            </a:endParaRPr>
          </a:p>
          <a:p>
            <a:pPr marL="274320" lvl="1" indent="0">
              <a:lnSpc>
                <a:spcPct val="100000"/>
              </a:lnSpc>
              <a:buNone/>
            </a:pPr>
            <a:r>
              <a:rPr lang="zh-TW" altLang="en-US" sz="2200" dirty="0"/>
              <a:t>稅局以</a:t>
            </a:r>
            <a:r>
              <a:rPr lang="en-US" altLang="zh-TW" sz="2200" dirty="0">
                <a:latin typeface="標楷體" panose="03000509000000000000" pitchFamily="65" charset="-120"/>
              </a:rPr>
              <a:t>C</a:t>
            </a:r>
            <a:r>
              <a:rPr lang="zh-TW" altLang="en-US" sz="2200" dirty="0">
                <a:latin typeface="標楷體" panose="03000509000000000000" pitchFamily="65" charset="-120"/>
              </a:rPr>
              <a:t>公司</a:t>
            </a:r>
            <a:r>
              <a:rPr lang="zh-TW" altLang="en-US" sz="2200" dirty="0"/>
              <a:t>於</a:t>
            </a:r>
            <a:r>
              <a:rPr lang="en-US" altLang="zh-TW" sz="2200" dirty="0"/>
              <a:t>94</a:t>
            </a:r>
            <a:r>
              <a:rPr lang="zh-TW" altLang="en-US" sz="2200" dirty="0"/>
              <a:t>、</a:t>
            </a:r>
            <a:r>
              <a:rPr lang="en-US" altLang="zh-TW" sz="2200" dirty="0"/>
              <a:t>95</a:t>
            </a:r>
            <a:r>
              <a:rPr lang="zh-TW" altLang="en-US" sz="2200" dirty="0"/>
              <a:t>年間銷售勞務（聘請音樂教師至各音樂補習班教授○○音樂課程），未依規定開立統一發票予各補習班，卻開立統一發票予</a:t>
            </a:r>
            <a:r>
              <a:rPr lang="en-US" altLang="zh-TW" sz="2200" dirty="0"/>
              <a:t>T</a:t>
            </a:r>
            <a:r>
              <a:rPr lang="zh-TW" altLang="en-US" sz="2200" dirty="0"/>
              <a:t>公司等</a:t>
            </a:r>
            <a:r>
              <a:rPr lang="en-US" altLang="zh-TW" sz="2200" dirty="0"/>
              <a:t>13</a:t>
            </a:r>
            <a:r>
              <a:rPr lang="zh-TW" altLang="en-US" sz="2200" dirty="0"/>
              <a:t>家經銷商，合計銷售額為</a:t>
            </a:r>
            <a:r>
              <a:rPr lang="en-US" altLang="zh-TW" sz="2200" dirty="0"/>
              <a:t>95,743,488</a:t>
            </a:r>
            <a:r>
              <a:rPr lang="zh-TW" altLang="en-US" sz="2200" dirty="0"/>
              <a:t>元，乃依行為時稅捐稽徵法第</a:t>
            </a:r>
            <a:r>
              <a:rPr lang="en-US" altLang="zh-TW" sz="2200" dirty="0"/>
              <a:t>44</a:t>
            </a:r>
            <a:r>
              <a:rPr lang="zh-TW" altLang="en-US" sz="2200" dirty="0"/>
              <a:t>條規定，處以銷售額</a:t>
            </a:r>
            <a:r>
              <a:rPr lang="en-US" altLang="zh-TW" sz="2200" dirty="0"/>
              <a:t>5</a:t>
            </a:r>
            <a:r>
              <a:rPr lang="zh-TW" altLang="en-US" sz="2200" dirty="0"/>
              <a:t>％罰鍰</a:t>
            </a:r>
            <a:r>
              <a:rPr lang="en-US" altLang="zh-TW" sz="2200" dirty="0"/>
              <a:t>4,787,174</a:t>
            </a:r>
            <a:r>
              <a:rPr lang="zh-TW" altLang="en-US" sz="2200" dirty="0"/>
              <a:t>元。</a:t>
            </a:r>
            <a:r>
              <a:rPr lang="en-US" altLang="zh-TW" sz="2200" dirty="0">
                <a:latin typeface="標楷體" panose="03000509000000000000" pitchFamily="65" charset="-120"/>
              </a:rPr>
              <a:t>C</a:t>
            </a:r>
            <a:r>
              <a:rPr lang="zh-TW" altLang="en-US" sz="2200" dirty="0">
                <a:latin typeface="標楷體" panose="03000509000000000000" pitchFamily="65" charset="-120"/>
              </a:rPr>
              <a:t>公司</a:t>
            </a:r>
            <a:r>
              <a:rPr lang="zh-TW" altLang="en-US" sz="2200" dirty="0"/>
              <a:t>不服，申經復查結果，獲追減罰鍰</a:t>
            </a:r>
            <a:r>
              <a:rPr lang="en-US" altLang="zh-TW" sz="2200" dirty="0"/>
              <a:t>3,787,174</a:t>
            </a:r>
            <a:r>
              <a:rPr lang="zh-TW" altLang="en-US" sz="2200" dirty="0"/>
              <a:t>元，變更核定為</a:t>
            </a:r>
            <a:r>
              <a:rPr lang="en-US" altLang="zh-TW" sz="2200" dirty="0"/>
              <a:t>1,000,000</a:t>
            </a:r>
            <a:r>
              <a:rPr lang="zh-TW" altLang="en-US" sz="2200" dirty="0"/>
              <a:t>元，</a:t>
            </a:r>
            <a:r>
              <a:rPr lang="en-US" altLang="zh-TW" sz="2200" dirty="0">
                <a:latin typeface="標楷體" panose="03000509000000000000" pitchFamily="65" charset="-120"/>
              </a:rPr>
              <a:t>C</a:t>
            </a:r>
            <a:r>
              <a:rPr lang="zh-TW" altLang="en-US" sz="2200" dirty="0">
                <a:latin typeface="標楷體" panose="03000509000000000000" pitchFamily="65" charset="-120"/>
              </a:rPr>
              <a:t>公司</a:t>
            </a:r>
            <a:r>
              <a:rPr lang="zh-TW" altLang="en-US" sz="2200" dirty="0"/>
              <a:t>仍表不服，循序提起行政訴訟，經原審法院判決駁回其訴後，</a:t>
            </a:r>
            <a:r>
              <a:rPr lang="zh-TW" altLang="en-US" sz="2200" dirty="0">
                <a:latin typeface="標楷體" panose="03000509000000000000" pitchFamily="65" charset="-120"/>
              </a:rPr>
              <a:t>乃</a:t>
            </a:r>
            <a:r>
              <a:rPr lang="zh-TW" altLang="en-US" sz="2200" dirty="0"/>
              <a:t>提起上訴</a:t>
            </a:r>
            <a:r>
              <a:rPr lang="zh-TW" altLang="en-US" sz="2200" dirty="0">
                <a:latin typeface="標楷體" panose="03000509000000000000" pitchFamily="65" charset="-120"/>
              </a:rPr>
              <a:t>。嗣經最高行政法院判決廢棄原判決，並發回原審法院。</a:t>
            </a:r>
            <a:endParaRPr lang="en-US" altLang="zh-TW" sz="2200" dirty="0">
              <a:latin typeface="標楷體" panose="03000509000000000000" pitchFamily="65" charset="-120"/>
              <a:ea typeface="標楷體" panose="03000509000000000000" pitchFamily="65" charset="-120"/>
            </a:endParaRPr>
          </a:p>
          <a:p>
            <a:pPr marL="914400" lvl="2" indent="0">
              <a:lnSpc>
                <a:spcPct val="100000"/>
              </a:lnSpc>
              <a:buNone/>
            </a:pPr>
            <a:endParaRPr lang="en-US" altLang="zh-TW" sz="800" dirty="0">
              <a:latin typeface="標楷體" panose="03000509000000000000" pitchFamily="65" charset="-120"/>
              <a:ea typeface="標楷體" panose="03000509000000000000" pitchFamily="65" charset="-120"/>
            </a:endParaRPr>
          </a:p>
          <a:p>
            <a:pPr>
              <a:lnSpc>
                <a:spcPct val="100000"/>
              </a:lnSpc>
            </a:pPr>
            <a:r>
              <a:rPr lang="zh-TW" altLang="en-US" sz="2600" dirty="0">
                <a:latin typeface="標楷體" panose="03000509000000000000" pitchFamily="65" charset="-120"/>
                <a:ea typeface="標楷體" panose="03000509000000000000" pitchFamily="65" charset="-120"/>
              </a:rPr>
              <a:t>判決要旨</a:t>
            </a:r>
            <a:endParaRPr lang="en-US" altLang="zh-TW" sz="2600" dirty="0">
              <a:latin typeface="標楷體" panose="03000509000000000000" pitchFamily="65" charset="-120"/>
              <a:ea typeface="標楷體" panose="03000509000000000000" pitchFamily="65" charset="-120"/>
            </a:endParaRPr>
          </a:p>
          <a:p>
            <a:pPr lvl="1">
              <a:lnSpc>
                <a:spcPct val="100000"/>
              </a:lnSpc>
            </a:pPr>
            <a:r>
              <a:rPr lang="zh-TW" altLang="en-US" sz="2200" dirty="0"/>
              <a:t>有關營業人銷售貨物或勞務，未依規定給與他人憑證之案件，稽徵機關本應就營業人銷售貨物或勞務予他人之事實，負舉證責任；而稽徵機關對於營業人已經就其銷售貨物或勞務行為開立統一發票之事件，主張該營業人開立發票之對象與其實際交易對象不同者，尤應提出堅實可靠之證據使法院確信所謂實際交易對象係何人，如果仍有合理之懷疑，基於舉證責任分配法則，法院即應認定該主張之事實（即構成處罰要件之事實）為不存在，而將其不利益歸於稽徵機關。</a:t>
            </a:r>
            <a:endParaRPr lang="en-US" altLang="zh-TW" sz="19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158</a:t>
            </a:fld>
            <a:endParaRPr lang="zh-TW" altLang="en-US"/>
          </a:p>
        </p:txBody>
      </p:sp>
    </p:spTree>
    <p:extLst>
      <p:ext uri="{BB962C8B-B14F-4D97-AF65-F5344CB8AC3E}">
        <p14:creationId xmlns:p14="http://schemas.microsoft.com/office/powerpoint/2010/main" val="14993351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派遣音樂講師至經銷商後，既係由經銷商全權配置於經銷商直接營運管理之音樂教室提供音教服務，則縱使經銷商有再委託其另行設立之音樂補習班（甚至其他人設立之音樂補習班）提供音教服務，而使音樂講師至該音樂補習班授課之情形，亦僅係是否應依營業稅法第</a:t>
            </a:r>
            <a:r>
              <a:rPr lang="en-US" altLang="zh-TW" dirty="0"/>
              <a:t>3</a:t>
            </a:r>
            <a:r>
              <a:rPr lang="zh-TW" altLang="en-US" dirty="0"/>
              <a:t>條第</a:t>
            </a:r>
            <a:r>
              <a:rPr lang="en-US" altLang="zh-TW" dirty="0"/>
              <a:t>4</a:t>
            </a:r>
            <a:r>
              <a:rPr lang="zh-TW" altLang="en-US" dirty="0"/>
              <a:t>項準用第</a:t>
            </a:r>
            <a:r>
              <a:rPr lang="en-US" altLang="zh-TW" dirty="0"/>
              <a:t>3</a:t>
            </a:r>
            <a:r>
              <a:rPr lang="zh-TW" altLang="en-US" dirty="0"/>
              <a:t>項第</a:t>
            </a:r>
            <a:r>
              <a:rPr lang="en-US" altLang="zh-TW" dirty="0"/>
              <a:t>4</a:t>
            </a:r>
            <a:r>
              <a:rPr lang="zh-TW" altLang="en-US" dirty="0"/>
              <a:t>款規定，視為銷售勞務之問題，並不影響</a:t>
            </a: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原先提供勞務對象與資金取得來源均為經銷商的事實，尚難謂</a:t>
            </a: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應開立銷售憑證的對象為經銷商以外之音樂補習班。</a:t>
            </a:r>
            <a:endParaRPr lang="en-US" altLang="zh-TW" dirty="0"/>
          </a:p>
          <a:p>
            <a:pPr lvl="1">
              <a:lnSpc>
                <a:spcPct val="100000"/>
              </a:lnSpc>
            </a:pPr>
            <a:endParaRPr lang="en-US" altLang="zh-TW" sz="800" dirty="0"/>
          </a:p>
          <a:p>
            <a:pPr lvl="1">
              <a:lnSpc>
                <a:spcPct val="100000"/>
              </a:lnSpc>
            </a:pPr>
            <a:r>
              <a:rPr lang="zh-TW" altLang="en-US" dirty="0"/>
              <a:t>縱使經銷商與</a:t>
            </a: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另行約定，由</a:t>
            </a: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向第三者（音樂補習班）提供音教服務，而權利金仍由經銷商向</a:t>
            </a: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給付，於此情形，該銷售勞務之契約當事人仍係</a:t>
            </a: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與經銷商，</a:t>
            </a:r>
            <a:r>
              <a:rPr lang="en-US" altLang="zh-TW" dirty="0">
                <a:latin typeface="標楷體" panose="03000509000000000000" pitchFamily="65" charset="-120"/>
              </a:rPr>
              <a:t>C</a:t>
            </a:r>
            <a:r>
              <a:rPr lang="zh-TW" altLang="en-US" dirty="0">
                <a:latin typeface="標楷體" panose="03000509000000000000" pitchFamily="65" charset="-120"/>
              </a:rPr>
              <a:t>公司</a:t>
            </a:r>
            <a:r>
              <a:rPr lang="zh-TW" altLang="en-US" dirty="0"/>
              <a:t>仍應開立銷售憑證予經銷商，如認應開立發票給音樂補習班，反有「跳開發票」之嫌疑，因為經銷商與第三者（音樂補習班）之間可能已另行成立買賣、委託、贈與或其他契約關係，而涉及另一階段銷售勞務，或依營業稅法第</a:t>
            </a:r>
            <a:r>
              <a:rPr lang="en-US" altLang="zh-TW" dirty="0"/>
              <a:t>3</a:t>
            </a:r>
            <a:r>
              <a:rPr lang="zh-TW" altLang="en-US" dirty="0"/>
              <a:t>條第</a:t>
            </a:r>
            <a:r>
              <a:rPr lang="en-US" altLang="zh-TW" dirty="0"/>
              <a:t>4</a:t>
            </a:r>
            <a:r>
              <a:rPr lang="zh-TW" altLang="en-US" dirty="0"/>
              <a:t>項準用第</a:t>
            </a:r>
            <a:r>
              <a:rPr lang="en-US" altLang="zh-TW" dirty="0"/>
              <a:t>3</a:t>
            </a:r>
            <a:r>
              <a:rPr lang="zh-TW" altLang="en-US" dirty="0"/>
              <a:t>項第</a:t>
            </a:r>
            <a:r>
              <a:rPr lang="en-US" altLang="zh-TW" dirty="0"/>
              <a:t>1</a:t>
            </a:r>
            <a:r>
              <a:rPr lang="zh-TW" altLang="en-US" dirty="0"/>
              <a:t>款後段、第</a:t>
            </a:r>
            <a:r>
              <a:rPr lang="en-US" altLang="zh-TW" dirty="0"/>
              <a:t>4</a:t>
            </a:r>
            <a:r>
              <a:rPr lang="zh-TW" altLang="en-US" dirty="0"/>
              <a:t>款規定視為銷售勞務之問題。</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159</a:t>
            </a:fld>
            <a:endParaRPr lang="zh-TW" altLang="en-US"/>
          </a:p>
        </p:txBody>
      </p:sp>
    </p:spTree>
    <p:extLst>
      <p:ext uri="{BB962C8B-B14F-4D97-AF65-F5344CB8AC3E}">
        <p14:creationId xmlns:p14="http://schemas.microsoft.com/office/powerpoint/2010/main" val="112862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處罰法定主義</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二</a:t>
            </a:r>
          </a:p>
        </p:txBody>
      </p:sp>
    </p:spTree>
    <p:extLst>
      <p:ext uri="{BB962C8B-B14F-4D97-AF65-F5344CB8AC3E}">
        <p14:creationId xmlns:p14="http://schemas.microsoft.com/office/powerpoint/2010/main" val="29641206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t>最高行政法院</a:t>
            </a:r>
            <a:r>
              <a:rPr lang="en-US" altLang="zh-TW" sz="3200" dirty="0"/>
              <a:t>102</a:t>
            </a:r>
            <a:r>
              <a:rPr lang="zh-TW" altLang="en-US" sz="3200" dirty="0"/>
              <a:t>年度判字第</a:t>
            </a:r>
            <a:r>
              <a:rPr lang="en-US" altLang="zh-TW" dirty="0"/>
              <a:t>816</a:t>
            </a:r>
            <a:r>
              <a:rPr lang="zh-TW" altLang="en-US" sz="3200" dirty="0"/>
              <a:t>號判決</a:t>
            </a:r>
            <a:br>
              <a:rPr lang="en-US" altLang="zh-TW" sz="3200" dirty="0"/>
            </a:br>
            <a:r>
              <a:rPr lang="en-US" altLang="zh-TW" sz="3200" dirty="0"/>
              <a:t>——</a:t>
            </a:r>
            <a:r>
              <a:rPr lang="zh-TW" altLang="en-US" sz="2800" dirty="0"/>
              <a:t>佣金支出之事實存否不明並非即為虛列費用逃稅</a:t>
            </a:r>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ea typeface="標楷體" panose="03000509000000000000" pitchFamily="65" charset="-120"/>
              </a:rPr>
              <a:t>事實概要</a:t>
            </a:r>
            <a:endParaRPr lang="en-US" altLang="zh-TW" dirty="0">
              <a:latin typeface="標楷體" panose="03000509000000000000" pitchFamily="65" charset="-120"/>
              <a:ea typeface="標楷體" panose="03000509000000000000" pitchFamily="65" charset="-120"/>
            </a:endParaRPr>
          </a:p>
          <a:p>
            <a:pPr marL="274320" lvl="1" indent="0">
              <a:lnSpc>
                <a:spcPct val="100000"/>
              </a:lnSpc>
              <a:buNone/>
            </a:pPr>
            <a:r>
              <a:rPr lang="en-US" altLang="zh-TW" dirty="0">
                <a:latin typeface="標楷體" panose="03000509000000000000" pitchFamily="65" charset="-120"/>
              </a:rPr>
              <a:t>K</a:t>
            </a:r>
            <a:r>
              <a:rPr lang="zh-TW" altLang="en-US" dirty="0">
                <a:latin typeface="標楷體" panose="03000509000000000000" pitchFamily="65" charset="-120"/>
              </a:rPr>
              <a:t>公司於</a:t>
            </a:r>
            <a:r>
              <a:rPr lang="en-US" altLang="zh-TW" dirty="0">
                <a:latin typeface="標楷體" panose="03000509000000000000" pitchFamily="65" charset="-120"/>
              </a:rPr>
              <a:t>88</a:t>
            </a:r>
            <a:r>
              <a:rPr lang="zh-TW" altLang="en-US" dirty="0">
                <a:latin typeface="標楷體" panose="03000509000000000000" pitchFamily="65" charset="-120"/>
              </a:rPr>
              <a:t>年度營利事業所得稅結算申報，原列報營業費用－佣金支出</a:t>
            </a:r>
            <a:r>
              <a:rPr lang="en-US" altLang="zh-TW" dirty="0">
                <a:latin typeface="標楷體" panose="03000509000000000000" pitchFamily="65" charset="-120"/>
              </a:rPr>
              <a:t>62,070,000</a:t>
            </a:r>
            <a:r>
              <a:rPr lang="zh-TW" altLang="en-US" dirty="0">
                <a:latin typeface="標楷體" panose="03000509000000000000" pitchFamily="65" charset="-120"/>
              </a:rPr>
              <a:t>元，稅局初查核定佣金支出</a:t>
            </a:r>
            <a:r>
              <a:rPr lang="en-US" altLang="zh-TW" dirty="0">
                <a:latin typeface="標楷體" panose="03000509000000000000" pitchFamily="65" charset="-120"/>
              </a:rPr>
              <a:t>0</a:t>
            </a:r>
            <a:r>
              <a:rPr lang="zh-TW" altLang="en-US" dirty="0">
                <a:latin typeface="標楷體" panose="03000509000000000000" pitchFamily="65" charset="-120"/>
              </a:rPr>
              <a:t>元（本稅部分業經</a:t>
            </a:r>
            <a:r>
              <a:rPr lang="zh-TW" altLang="en-US" dirty="0"/>
              <a:t>最高行政法院</a:t>
            </a:r>
            <a:r>
              <a:rPr lang="en-US" altLang="zh-TW" dirty="0">
                <a:latin typeface="標楷體" panose="03000509000000000000" pitchFamily="65" charset="-120"/>
              </a:rPr>
              <a:t>98</a:t>
            </a:r>
            <a:r>
              <a:rPr lang="zh-TW" altLang="en-US" dirty="0">
                <a:latin typeface="標楷體" panose="03000509000000000000" pitchFamily="65" charset="-120"/>
              </a:rPr>
              <a:t>年度判字第</a:t>
            </a:r>
            <a:r>
              <a:rPr lang="en-US" altLang="zh-TW" dirty="0">
                <a:latin typeface="標楷體" panose="03000509000000000000" pitchFamily="65" charset="-120"/>
              </a:rPr>
              <a:t>1476</a:t>
            </a:r>
            <a:r>
              <a:rPr lang="zh-TW" altLang="en-US" dirty="0">
                <a:latin typeface="標楷體" panose="03000509000000000000" pitchFamily="65" charset="-120"/>
              </a:rPr>
              <a:t>號判決維持確定）。</a:t>
            </a:r>
            <a:r>
              <a:rPr lang="zh-TW" altLang="zh-TW" dirty="0"/>
              <a:t>嗣法務部調查局認為</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涉嫌虛列</a:t>
            </a:r>
            <a:r>
              <a:rPr lang="zh-TW" altLang="en-US" dirty="0"/>
              <a:t>佣金</a:t>
            </a:r>
            <a:r>
              <a:rPr lang="zh-TW" altLang="zh-TW" dirty="0"/>
              <a:t>支出浮報成本，逃漏稅捐，除將其負責人移送地檢署偵查外（刑案部分業經</a:t>
            </a:r>
            <a:r>
              <a:rPr lang="zh-TW" altLang="zh-TW" dirty="0">
                <a:latin typeface="+mn-ea"/>
              </a:rPr>
              <a:t>判決無罪確定</a:t>
            </a:r>
            <a:r>
              <a:rPr lang="zh-TW" altLang="zh-TW" dirty="0"/>
              <a:t>）</a:t>
            </a:r>
            <a:r>
              <a:rPr lang="zh-TW" altLang="en-US" dirty="0">
                <a:latin typeface="標楷體" panose="03000509000000000000" pitchFamily="65" charset="-120"/>
              </a:rPr>
              <a:t>，另於</a:t>
            </a:r>
            <a:r>
              <a:rPr lang="en-US" altLang="zh-TW" dirty="0">
                <a:latin typeface="標楷體" panose="03000509000000000000" pitchFamily="65" charset="-120"/>
              </a:rPr>
              <a:t>95</a:t>
            </a:r>
            <a:r>
              <a:rPr lang="zh-TW" altLang="en-US" dirty="0">
                <a:latin typeface="標楷體" panose="03000509000000000000" pitchFamily="65" charset="-120"/>
              </a:rPr>
              <a:t>年</a:t>
            </a:r>
            <a:r>
              <a:rPr lang="en-US" altLang="zh-TW" dirty="0">
                <a:latin typeface="標楷體" panose="03000509000000000000" pitchFamily="65" charset="-120"/>
              </a:rPr>
              <a:t>4</a:t>
            </a:r>
            <a:r>
              <a:rPr lang="zh-TW" altLang="en-US" dirty="0">
                <a:latin typeface="標楷體" panose="03000509000000000000" pitchFamily="65" charset="-120"/>
              </a:rPr>
              <a:t>月</a:t>
            </a:r>
            <a:r>
              <a:rPr lang="en-US" altLang="zh-TW" dirty="0">
                <a:latin typeface="標楷體" panose="03000509000000000000" pitchFamily="65" charset="-120"/>
              </a:rPr>
              <a:t>26</a:t>
            </a:r>
            <a:r>
              <a:rPr lang="zh-TW" altLang="en-US" dirty="0">
                <a:latin typeface="標楷體" panose="03000509000000000000" pitchFamily="65" charset="-120"/>
              </a:rPr>
              <a:t>日通報稅局重行核定漏報所得額</a:t>
            </a:r>
            <a:r>
              <a:rPr lang="en-US" altLang="zh-TW" dirty="0">
                <a:latin typeface="標楷體" panose="03000509000000000000" pitchFamily="65" charset="-120"/>
              </a:rPr>
              <a:t>62,070,000</a:t>
            </a:r>
            <a:r>
              <a:rPr lang="zh-TW" altLang="en-US" dirty="0">
                <a:latin typeface="標楷體" panose="03000509000000000000" pitchFamily="65" charset="-120"/>
              </a:rPr>
              <a:t>元，並依所得稅法第</a:t>
            </a:r>
            <a:r>
              <a:rPr lang="en-US" altLang="zh-TW" dirty="0">
                <a:latin typeface="標楷體" panose="03000509000000000000" pitchFamily="65" charset="-120"/>
              </a:rPr>
              <a:t>110</a:t>
            </a:r>
            <a:r>
              <a:rPr lang="zh-TW" altLang="en-US" dirty="0">
                <a:latin typeface="標楷體" panose="03000509000000000000" pitchFamily="65" charset="-120"/>
              </a:rPr>
              <a:t>條第</a:t>
            </a:r>
            <a:r>
              <a:rPr lang="en-US" altLang="zh-TW" dirty="0">
                <a:latin typeface="標楷體" panose="03000509000000000000" pitchFamily="65" charset="-120"/>
              </a:rPr>
              <a:t>1</a:t>
            </a:r>
            <a:r>
              <a:rPr lang="zh-TW" altLang="en-US" dirty="0">
                <a:latin typeface="標楷體" panose="03000509000000000000" pitchFamily="65" charset="-120"/>
              </a:rPr>
              <a:t>項規定，按所漏稅額</a:t>
            </a:r>
            <a:r>
              <a:rPr lang="en-US" altLang="zh-TW" dirty="0">
                <a:latin typeface="標楷體" panose="03000509000000000000" pitchFamily="65" charset="-120"/>
              </a:rPr>
              <a:t>15,517,500</a:t>
            </a:r>
            <a:r>
              <a:rPr lang="zh-TW" altLang="en-US" dirty="0">
                <a:latin typeface="標楷體" panose="03000509000000000000" pitchFamily="65" charset="-120"/>
              </a:rPr>
              <a:t>元處</a:t>
            </a:r>
            <a:r>
              <a:rPr lang="en-US" altLang="zh-TW" dirty="0">
                <a:latin typeface="標楷體" panose="03000509000000000000" pitchFamily="65" charset="-120"/>
              </a:rPr>
              <a:t>1</a:t>
            </a:r>
            <a:r>
              <a:rPr lang="zh-TW" altLang="en-US" dirty="0">
                <a:latin typeface="標楷體" panose="03000509000000000000" pitchFamily="65" charset="-120"/>
              </a:rPr>
              <a:t>倍罰鍰</a:t>
            </a:r>
            <a:r>
              <a:rPr lang="en-US" altLang="zh-TW" dirty="0">
                <a:latin typeface="標楷體" panose="03000509000000000000" pitchFamily="65" charset="-120"/>
              </a:rPr>
              <a:t>15,517,500</a:t>
            </a:r>
            <a:r>
              <a:rPr lang="zh-TW" altLang="en-US" dirty="0">
                <a:latin typeface="標楷體" panose="03000509000000000000" pitchFamily="65" charset="-120"/>
              </a:rPr>
              <a:t>元。</a:t>
            </a:r>
            <a:r>
              <a:rPr lang="en-US" altLang="zh-TW" dirty="0">
                <a:latin typeface="標楷體" panose="03000509000000000000" pitchFamily="65" charset="-120"/>
              </a:rPr>
              <a:t>K</a:t>
            </a:r>
            <a:r>
              <a:rPr lang="zh-TW" altLang="en-US" dirty="0">
                <a:latin typeface="標楷體" panose="03000509000000000000" pitchFamily="65" charset="-120"/>
              </a:rPr>
              <a:t>公司不服，循序提起行政訴訟，經原審法院三次判決駁回</a:t>
            </a:r>
            <a:r>
              <a:rPr lang="en-US" altLang="zh-TW" dirty="0">
                <a:latin typeface="標楷體" panose="03000509000000000000" pitchFamily="65" charset="-120"/>
              </a:rPr>
              <a:t>K</a:t>
            </a:r>
            <a:r>
              <a:rPr lang="zh-TW" altLang="en-US" dirty="0">
                <a:latin typeface="標楷體" panose="03000509000000000000" pitchFamily="65" charset="-120"/>
              </a:rPr>
              <a:t>公司之訴，並經最高行政法院三次廢棄發回更審。惟原審法院仍以判決駁回，</a:t>
            </a:r>
            <a:r>
              <a:rPr lang="en-US" altLang="zh-TW" dirty="0">
                <a:latin typeface="標楷體" panose="03000509000000000000" pitchFamily="65" charset="-120"/>
              </a:rPr>
              <a:t>K</a:t>
            </a:r>
            <a:r>
              <a:rPr lang="zh-TW" altLang="en-US" dirty="0">
                <a:latin typeface="標楷體" panose="03000509000000000000" pitchFamily="65" charset="-120"/>
              </a:rPr>
              <a:t>公司不服，乃提起上訴。嗣經最高行政法院判決廢棄原判決，並撤銷</a:t>
            </a:r>
            <a:r>
              <a:rPr lang="zh-TW" altLang="en-US" dirty="0"/>
              <a:t>訴願決定及原處分（復查決定）</a:t>
            </a:r>
            <a:r>
              <a:rPr lang="zh-TW" altLang="en-US" dirty="0">
                <a:latin typeface="標楷體" panose="03000509000000000000" pitchFamily="65" charset="-120"/>
              </a:rPr>
              <a:t>。</a:t>
            </a:r>
          </a:p>
          <a:p>
            <a:pPr marL="914400" lvl="2" indent="0">
              <a:lnSpc>
                <a:spcPct val="100000"/>
              </a:lnSpc>
              <a:buNone/>
            </a:pPr>
            <a:endParaRPr lang="en-US" altLang="zh-TW" sz="2000" dirty="0">
              <a:latin typeface="標楷體" panose="03000509000000000000" pitchFamily="65" charset="-120"/>
              <a:ea typeface="標楷體" panose="03000509000000000000" pitchFamily="65" charset="-120"/>
            </a:endParaRPr>
          </a:p>
          <a:p>
            <a:pPr marL="457200" lvl="1" indent="0">
              <a:buNone/>
            </a:pP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160</a:t>
            </a:fld>
            <a:endParaRPr lang="zh-TW" altLang="en-US"/>
          </a:p>
        </p:txBody>
      </p:sp>
    </p:spTree>
    <p:extLst>
      <p:ext uri="{BB962C8B-B14F-4D97-AF65-F5344CB8AC3E}">
        <p14:creationId xmlns:p14="http://schemas.microsoft.com/office/powerpoint/2010/main" val="42286456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ea typeface="標楷體" panose="03000509000000000000" pitchFamily="65" charset="-120"/>
              </a:rPr>
              <a:t>判決要旨</a:t>
            </a:r>
            <a:endParaRPr lang="en-US" altLang="zh-TW" dirty="0">
              <a:latin typeface="標楷體" panose="03000509000000000000" pitchFamily="65" charset="-120"/>
              <a:ea typeface="標楷體" panose="03000509000000000000" pitchFamily="65" charset="-120"/>
            </a:endParaRPr>
          </a:p>
          <a:p>
            <a:pPr lvl="1">
              <a:lnSpc>
                <a:spcPct val="100000"/>
              </a:lnSpc>
            </a:pPr>
            <a:r>
              <a:rPr lang="zh-TW" altLang="zh-TW" dirty="0"/>
              <a:t>營利事業辦理所得稅結算申報，其費用或損失之列報，須經查明確無支付之事實，而係虛列費用或損失逃稅者，始構成漏報課稅所得額，應依所得稅法第</a:t>
            </a:r>
            <a:r>
              <a:rPr lang="en-US" altLang="zh-TW" dirty="0"/>
              <a:t>110</a:t>
            </a:r>
            <a:r>
              <a:rPr lang="zh-TW" altLang="zh-TW" dirty="0"/>
              <a:t>條之規定處罰；如有付款之事實，僅因帳證不全或有疑，致無法有效證明該項支出與申報科目相符，或係其他本業或附屬業務所需者，固得予以剔除，依法補稅，惟既非查明確無支付之事實，即難援引所得稅法第</a:t>
            </a:r>
            <a:r>
              <a:rPr lang="en-US" altLang="zh-TW" dirty="0"/>
              <a:t>110</a:t>
            </a:r>
            <a:r>
              <a:rPr lang="zh-TW" altLang="zh-TW" dirty="0"/>
              <a:t>條第</a:t>
            </a:r>
            <a:r>
              <a:rPr lang="en-US" altLang="zh-TW" dirty="0"/>
              <a:t>1</a:t>
            </a:r>
            <a:r>
              <a:rPr lang="zh-TW" altLang="zh-TW" dirty="0"/>
              <a:t>項之規定加以處罰。行為時營利事業所得稅查核準則第</a:t>
            </a:r>
            <a:r>
              <a:rPr lang="en-US" altLang="zh-TW" dirty="0"/>
              <a:t>67</a:t>
            </a:r>
            <a:r>
              <a:rPr lang="zh-TW" altLang="zh-TW" dirty="0"/>
              <a:t>條規定即係本於與前述說明相同之意旨，區別補稅罰鍰處分所需事實基礎的證明程度，對於營利事業辦理所得稅結算申報，剔除其費用或損失，而增加課稅所得額之核定，並不要求應達到「確無支付之事實」的強度，但對於漏報課稅所得額之處罰，則要求應達到「查明確無支付之事實，而係虛列費用或損失逃稅」的強度，包括根本無此筆金額的支出，或雖有此筆支出，但完全與其本業或附屬業務無關等情形；且條文既指示「經查明」，則此「確無支付之事實，而係虛列費用或損失逃稅者」之要件事實，即應由稅捐稽徵機關負擔客觀舉證責任，於法院無法完全確信待證事實存在時，承擔其認定該事實不存在之不利益。</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161</a:t>
            </a:fld>
            <a:endParaRPr lang="zh-TW" altLang="en-US"/>
          </a:p>
        </p:txBody>
      </p:sp>
    </p:spTree>
    <p:extLst>
      <p:ext uri="{BB962C8B-B14F-4D97-AF65-F5344CB8AC3E}">
        <p14:creationId xmlns:p14="http://schemas.microsoft.com/office/powerpoint/2010/main" val="13677812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zh-TW" dirty="0"/>
              <a:t>揆諸臺北高等行政法院</a:t>
            </a:r>
            <a:r>
              <a:rPr lang="en-US" altLang="zh-TW" dirty="0"/>
              <a:t>96</a:t>
            </a:r>
            <a:r>
              <a:rPr lang="zh-TW" altLang="zh-TW" dirty="0"/>
              <a:t>年度訴字第</a:t>
            </a:r>
            <a:r>
              <a:rPr lang="en-US" altLang="zh-TW" dirty="0"/>
              <a:t>696</a:t>
            </a:r>
            <a:r>
              <a:rPr lang="zh-TW" altLang="zh-TW" dirty="0"/>
              <a:t>號判決理由，足見該撤銷訴訟確定判決之既判力，僅係確認</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對於其</a:t>
            </a:r>
            <a:r>
              <a:rPr lang="en-US" altLang="zh-TW" dirty="0"/>
              <a:t>88</a:t>
            </a:r>
            <a:r>
              <a:rPr lang="zh-TW" altLang="zh-TW" dirty="0"/>
              <a:t>年度營利事業所得稅核課處分在其曾經爭訟的</a:t>
            </a:r>
            <a:r>
              <a:rPr lang="zh-TW" altLang="en-US" dirty="0"/>
              <a:t>佣金</a:t>
            </a:r>
            <a:r>
              <a:rPr lang="zh-TW" altLang="zh-TW" dirty="0"/>
              <a:t>支出、研究與發展支出及可抵減稅額範圍內無撤銷請求權，暨確認該核課處分核定</a:t>
            </a:r>
            <a:r>
              <a:rPr lang="zh-TW" altLang="en-US" dirty="0"/>
              <a:t>佣金</a:t>
            </a:r>
            <a:r>
              <a:rPr lang="zh-TW" altLang="zh-TW" dirty="0"/>
              <a:t>支出、研究與發展支出及可抵減稅額均為</a:t>
            </a:r>
            <a:r>
              <a:rPr lang="en-US" altLang="zh-TW" dirty="0"/>
              <a:t>0</a:t>
            </a:r>
            <a:r>
              <a:rPr lang="zh-TW" altLang="zh-TW" dirty="0"/>
              <a:t>元部分未違法（</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不得再於其他訴訟主張列報系爭</a:t>
            </a:r>
            <a:r>
              <a:rPr lang="zh-TW" altLang="en-US" dirty="0"/>
              <a:t>佣金</a:t>
            </a:r>
            <a:r>
              <a:rPr lang="zh-TW" altLang="zh-TW" dirty="0"/>
              <a:t>支出、研究與發展支出及可抵減稅額，法院亦不得為相反之判斷），並未及於</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已申報或尚未申報之其他經營本業及附屬業務所生費用。</a:t>
            </a:r>
            <a:endParaRPr lang="en-US" altLang="zh-TW" dirty="0"/>
          </a:p>
          <a:p>
            <a:pPr lvl="1">
              <a:lnSpc>
                <a:spcPct val="100000"/>
              </a:lnSpc>
            </a:pPr>
            <a:endParaRPr lang="en-US" altLang="zh-TW" sz="800" dirty="0"/>
          </a:p>
          <a:p>
            <a:pPr lvl="1">
              <a:lnSpc>
                <a:spcPct val="100000"/>
              </a:lnSpc>
            </a:pPr>
            <a:r>
              <a:rPr lang="zh-TW" altLang="zh-TW" dirty="0"/>
              <a:t>又</a:t>
            </a:r>
            <a:r>
              <a:rPr lang="zh-TW" altLang="en-US" dirty="0"/>
              <a:t>依</a:t>
            </a:r>
            <a:r>
              <a:rPr lang="zh-TW" altLang="zh-TW" dirty="0"/>
              <a:t>臺北高等行政法院</a:t>
            </a:r>
            <a:r>
              <a:rPr lang="en-US" altLang="zh-TW" dirty="0"/>
              <a:t>96</a:t>
            </a:r>
            <a:r>
              <a:rPr lang="zh-TW" altLang="zh-TW" dirty="0"/>
              <a:t>年度訴字第</a:t>
            </a:r>
            <a:r>
              <a:rPr lang="en-US" altLang="zh-TW" dirty="0"/>
              <a:t>696</a:t>
            </a:r>
            <a:r>
              <a:rPr lang="zh-TW" altLang="zh-TW" dirty="0"/>
              <a:t>號判決關於</a:t>
            </a:r>
            <a:r>
              <a:rPr lang="zh-TW" altLang="en-US" dirty="0"/>
              <a:t>佣金</a:t>
            </a:r>
            <a:r>
              <a:rPr lang="zh-TW" altLang="zh-TW" dirty="0"/>
              <a:t>支出部分之判斷理由</a:t>
            </a:r>
            <a:r>
              <a:rPr lang="zh-TW" altLang="en-US" dirty="0"/>
              <a:t>及</a:t>
            </a:r>
            <a:r>
              <a:rPr lang="zh-TW" altLang="zh-TW" dirty="0"/>
              <a:t>本院</a:t>
            </a:r>
            <a:r>
              <a:rPr lang="en-US" altLang="zh-TW" dirty="0"/>
              <a:t>98</a:t>
            </a:r>
            <a:r>
              <a:rPr lang="zh-TW" altLang="zh-TW" dirty="0"/>
              <a:t>年度判字第</a:t>
            </a:r>
            <a:r>
              <a:rPr lang="en-US" altLang="zh-TW" dirty="0"/>
              <a:t>1476</a:t>
            </a:r>
            <a:r>
              <a:rPr lang="zh-TW" altLang="zh-TW" dirty="0"/>
              <a:t>號判決關於</a:t>
            </a:r>
            <a:r>
              <a:rPr lang="zh-TW" altLang="en-US" dirty="0"/>
              <a:t>佣金</a:t>
            </a:r>
            <a:r>
              <a:rPr lang="zh-TW" altLang="zh-TW" dirty="0"/>
              <a:t>支出部分之論駁理由</a:t>
            </a:r>
            <a:r>
              <a:rPr lang="zh-TW" altLang="en-US" dirty="0"/>
              <a:t>，</a:t>
            </a:r>
            <a:r>
              <a:rPr lang="zh-TW" altLang="zh-TW" dirty="0"/>
              <a:t>足見有關</a:t>
            </a:r>
            <a:r>
              <a:rPr lang="en-US" altLang="zh-TW" dirty="0">
                <a:latin typeface="標楷體" panose="03000509000000000000" pitchFamily="65" charset="-120"/>
              </a:rPr>
              <a:t>K</a:t>
            </a:r>
            <a:r>
              <a:rPr lang="zh-TW" altLang="en-US" dirty="0">
                <a:latin typeface="標楷體" panose="03000509000000000000" pitchFamily="65" charset="-120"/>
              </a:rPr>
              <a:t>公司</a:t>
            </a:r>
            <a:r>
              <a:rPr lang="en-US" altLang="zh-TW" dirty="0"/>
              <a:t>88</a:t>
            </a:r>
            <a:r>
              <a:rPr lang="zh-TW" altLang="zh-TW" dirty="0"/>
              <a:t>年度營利事業所得稅核課處分撤銷訴訟之確定判決，僅係認定</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未能證明香港</a:t>
            </a:r>
            <a:r>
              <a:rPr lang="en-US" altLang="zh-TW" dirty="0"/>
              <a:t>Y</a:t>
            </a:r>
            <a:r>
              <a:rPr lang="zh-TW" altLang="zh-TW" dirty="0"/>
              <a:t>公司當年度有提供仲介勞務之事實，基於客觀舉證責任分配理論，於「</a:t>
            </a:r>
            <a:r>
              <a:rPr lang="zh-TW" altLang="en-US" dirty="0"/>
              <a:t>佣金</a:t>
            </a:r>
            <a:r>
              <a:rPr lang="zh-TW" altLang="zh-TW" dirty="0"/>
              <a:t>支出之事實存否不明」時，應由其負擔不利益的法律效果，而不得認列該項</a:t>
            </a:r>
            <a:r>
              <a:rPr lang="zh-TW" altLang="en-US" dirty="0"/>
              <a:t>佣金</a:t>
            </a:r>
            <a:r>
              <a:rPr lang="zh-TW" altLang="zh-TW" dirty="0"/>
              <a:t>支出等情，顯未認定本件</a:t>
            </a:r>
            <a:r>
              <a:rPr lang="en-US" altLang="zh-TW" dirty="0">
                <a:latin typeface="標楷體" panose="03000509000000000000" pitchFamily="65" charset="-120"/>
              </a:rPr>
              <a:t>K</a:t>
            </a:r>
            <a:r>
              <a:rPr lang="zh-TW" altLang="en-US" dirty="0">
                <a:latin typeface="標楷體" panose="03000509000000000000" pitchFamily="65" charset="-120"/>
              </a:rPr>
              <a:t>公司</a:t>
            </a:r>
            <a:r>
              <a:rPr lang="en-US" altLang="zh-TW" dirty="0"/>
              <a:t>88</a:t>
            </a:r>
            <a:r>
              <a:rPr lang="zh-TW" altLang="zh-TW" dirty="0"/>
              <a:t>年度申報營利事業所得稅「虛列</a:t>
            </a:r>
            <a:r>
              <a:rPr lang="zh-TW" altLang="en-US" dirty="0"/>
              <a:t>佣金</a:t>
            </a:r>
            <a:r>
              <a:rPr lang="zh-TW" altLang="zh-TW" dirty="0"/>
              <a:t>支出，短漏報營利事業所得稅」之事實。</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162</a:t>
            </a:fld>
            <a:endParaRPr lang="zh-TW" altLang="en-US"/>
          </a:p>
        </p:txBody>
      </p:sp>
    </p:spTree>
    <p:extLst>
      <p:ext uri="{BB962C8B-B14F-4D97-AF65-F5344CB8AC3E}">
        <p14:creationId xmlns:p14="http://schemas.microsoft.com/office/powerpoint/2010/main" val="249588489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zh-TW" dirty="0"/>
              <a:t>然原判決卻謂：「本件原告</a:t>
            </a:r>
            <a:r>
              <a:rPr lang="en-US" altLang="zh-TW" dirty="0"/>
              <a:t>88</a:t>
            </a:r>
            <a:r>
              <a:rPr lang="zh-TW" altLang="zh-TW" dirty="0"/>
              <a:t>年度申報營利事業所得稅虛列</a:t>
            </a:r>
            <a:r>
              <a:rPr lang="zh-TW" altLang="en-US" dirty="0"/>
              <a:t>佣金</a:t>
            </a:r>
            <a:r>
              <a:rPr lang="zh-TW" altLang="zh-TW" dirty="0"/>
              <a:t>支出，短漏報營利事業所得稅之事實，乃經本院</a:t>
            </a:r>
            <a:r>
              <a:rPr lang="en-US" altLang="zh-TW" dirty="0"/>
              <a:t>96</a:t>
            </a:r>
            <a:r>
              <a:rPr lang="zh-TW" altLang="zh-TW" dirty="0"/>
              <a:t>年度訴字第</a:t>
            </a:r>
            <a:r>
              <a:rPr lang="en-US" altLang="zh-TW" dirty="0"/>
              <a:t>696</a:t>
            </a:r>
            <a:r>
              <a:rPr lang="zh-TW" altLang="zh-TW" dirty="0"/>
              <a:t>號判決及最高行政法院</a:t>
            </a:r>
            <a:r>
              <a:rPr lang="en-US" altLang="zh-TW" dirty="0"/>
              <a:t>98</a:t>
            </a:r>
            <a:r>
              <a:rPr lang="zh-TW" altLang="zh-TW" dirty="0"/>
              <a:t>年度判字第</a:t>
            </a:r>
            <a:r>
              <a:rPr lang="en-US" altLang="zh-TW" dirty="0"/>
              <a:t>1476</a:t>
            </a:r>
            <a:r>
              <a:rPr lang="zh-TW" altLang="zh-TW" dirty="0"/>
              <a:t>號判決所認定，且已確定…</a:t>
            </a:r>
            <a:r>
              <a:rPr lang="en-US" altLang="zh-TW" dirty="0"/>
              <a:t>96</a:t>
            </a:r>
            <a:r>
              <a:rPr lang="zh-TW" altLang="zh-TW" dirty="0"/>
              <a:t>年度訴字第</a:t>
            </a:r>
            <a:r>
              <a:rPr lang="en-US" altLang="zh-TW" dirty="0"/>
              <a:t>696</a:t>
            </a:r>
            <a:r>
              <a:rPr lang="zh-TW" altLang="zh-TW" dirty="0"/>
              <a:t>號判決就上開課稅事實已有明確認定，要非以事實真偽不明，而依客觀舉證責任之分配為據，論述原告之訴應予駁回」云云，容有誤會。</a:t>
            </a:r>
            <a:endParaRPr lang="en-US" altLang="zh-TW" dirty="0"/>
          </a:p>
          <a:p>
            <a:pPr lvl="1">
              <a:lnSpc>
                <a:spcPct val="100000"/>
              </a:lnSpc>
            </a:pPr>
            <a:endParaRPr lang="en-US" altLang="zh-TW" sz="800" dirty="0"/>
          </a:p>
          <a:p>
            <a:pPr lvl="1">
              <a:lnSpc>
                <a:spcPct val="100000"/>
              </a:lnSpc>
            </a:pPr>
            <a:r>
              <a:rPr lang="zh-TW" altLang="zh-TW" dirty="0"/>
              <a:t>且該</a:t>
            </a:r>
            <a:r>
              <a:rPr lang="en-US" altLang="zh-TW" dirty="0"/>
              <a:t>88</a:t>
            </a:r>
            <a:r>
              <a:rPr lang="zh-TW" altLang="zh-TW" dirty="0"/>
              <a:t>年度營利事業所得稅核課處分撤銷訴訟確定判決之既判力，僅及於</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不服原處分關於核定</a:t>
            </a:r>
            <a:r>
              <a:rPr lang="zh-TW" altLang="en-US" dirty="0"/>
              <a:t>佣金</a:t>
            </a:r>
            <a:r>
              <a:rPr lang="zh-TW" altLang="zh-TW" dirty="0"/>
              <a:t>支出、研究與發展支出及可抵減稅額均為</a:t>
            </a:r>
            <a:r>
              <a:rPr lang="en-US" altLang="zh-TW" dirty="0"/>
              <a:t>0</a:t>
            </a:r>
            <a:r>
              <a:rPr lang="zh-TW" altLang="zh-TW" dirty="0"/>
              <a:t>元部分所界定的訴訟標的範圍，並不及於其認定該部分未違法所依據的事由，然原判決卻謂該</a:t>
            </a:r>
            <a:r>
              <a:rPr lang="en-US" altLang="zh-TW" dirty="0"/>
              <a:t>88</a:t>
            </a:r>
            <a:r>
              <a:rPr lang="zh-TW" altLang="zh-TW" dirty="0"/>
              <a:t>年度營利事業所得稅核課處分撤銷訴訟之確定判決就</a:t>
            </a:r>
            <a:r>
              <a:rPr lang="zh-TW" altLang="en-US" dirty="0"/>
              <a:t>佣金</a:t>
            </a:r>
            <a:r>
              <a:rPr lang="zh-TW" altLang="zh-TW" dirty="0"/>
              <a:t>支出事實之判斷，原審法院「當受拘束」云云，亦有誤解。</a:t>
            </a:r>
            <a:endParaRPr lang="en-US" altLang="zh-TW"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163</a:t>
            </a:fld>
            <a:endParaRPr lang="zh-TW" altLang="en-US"/>
          </a:p>
        </p:txBody>
      </p:sp>
    </p:spTree>
    <p:extLst>
      <p:ext uri="{BB962C8B-B14F-4D97-AF65-F5344CB8AC3E}">
        <p14:creationId xmlns:p14="http://schemas.microsoft.com/office/powerpoint/2010/main" val="2659781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zh-TW" dirty="0"/>
              <a:t>原判決雖謂「既無</a:t>
            </a:r>
            <a:r>
              <a:rPr lang="en-US" altLang="zh-TW" dirty="0"/>
              <a:t>Y</a:t>
            </a:r>
            <a:r>
              <a:rPr lang="zh-TW" altLang="zh-TW" dirty="0"/>
              <a:t>公司為之仲介之事實，原告仍於</a:t>
            </a:r>
            <a:r>
              <a:rPr lang="en-US" altLang="zh-TW" dirty="0"/>
              <a:t>88</a:t>
            </a:r>
            <a:r>
              <a:rPr lang="zh-TW" altLang="zh-TW" dirty="0"/>
              <a:t>年度營利事業所得稅申報時列報</a:t>
            </a:r>
            <a:r>
              <a:rPr lang="en-US" altLang="zh-TW" dirty="0"/>
              <a:t>62,070,000</a:t>
            </a:r>
            <a:r>
              <a:rPr lang="zh-TW" altLang="zh-TW" dirty="0"/>
              <a:t>元為對該公司之</a:t>
            </a:r>
            <a:r>
              <a:rPr lang="zh-TW" altLang="en-US" dirty="0"/>
              <a:t>佣金</a:t>
            </a:r>
            <a:r>
              <a:rPr lang="zh-TW" altLang="zh-TW" dirty="0"/>
              <a:t>支出，自屬虛偽列報，當然係基於逃漏稅捐之故意而為之，本院對此形成之心證已達『完全確信』之高度蓋然。」等語，然觀其引述的證據資料，均未超出臺北高等行政法院</a:t>
            </a:r>
            <a:r>
              <a:rPr lang="en-US" altLang="zh-TW" dirty="0"/>
              <a:t>96</a:t>
            </a:r>
            <a:r>
              <a:rPr lang="zh-TW" altLang="zh-TW" dirty="0"/>
              <a:t>年度訴字第</a:t>
            </a:r>
            <a:r>
              <a:rPr lang="en-US" altLang="zh-TW" dirty="0"/>
              <a:t>696</a:t>
            </a:r>
            <a:r>
              <a:rPr lang="zh-TW" altLang="zh-TW" dirty="0"/>
              <a:t>號判決關於</a:t>
            </a:r>
            <a:r>
              <a:rPr lang="zh-TW" altLang="en-US" dirty="0"/>
              <a:t>佣金</a:t>
            </a:r>
            <a:r>
              <a:rPr lang="zh-TW" altLang="zh-TW" dirty="0"/>
              <a:t>支出部分審酌的證據資料範圍，然該案判決僅得出「綜此，本件原告未能證明香港</a:t>
            </a:r>
            <a:r>
              <a:rPr lang="en-US" altLang="zh-TW" dirty="0"/>
              <a:t>Y</a:t>
            </a:r>
            <a:r>
              <a:rPr lang="zh-TW" altLang="zh-TW" dirty="0"/>
              <a:t>公司當年度有提供仲介勞務之事實」的結論，而本件原判決卻能得出「顯然</a:t>
            </a:r>
            <a:r>
              <a:rPr lang="en-US" altLang="zh-TW" dirty="0"/>
              <a:t>Y</a:t>
            </a:r>
            <a:r>
              <a:rPr lang="zh-TW" altLang="zh-TW" dirty="0"/>
              <a:t>公司並無實際提供其仲介勞務一事，至為灼然」結論，似嫌速斷；且縱令「無</a:t>
            </a:r>
            <a:r>
              <a:rPr lang="en-US" altLang="zh-TW" dirty="0"/>
              <a:t>Y</a:t>
            </a:r>
            <a:r>
              <a:rPr lang="zh-TW" altLang="zh-TW" dirty="0"/>
              <a:t>公司為之仲介之事實」，論理上亦僅能推定系爭支出非用以支付</a:t>
            </a:r>
            <a:r>
              <a:rPr lang="zh-TW" altLang="en-US" dirty="0"/>
              <a:t>佣金</a:t>
            </a:r>
            <a:r>
              <a:rPr lang="zh-TW" altLang="zh-TW" dirty="0"/>
              <a:t>，並未排除用以支付其他本業或附屬業務所需費用之可能，原審徒憑「無仲介事實」，即推斷</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列報系爭支出「自屬虛偽列報，當然係基於逃漏稅捐之故意而為之」，自有違論理法則；</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164</a:t>
            </a:fld>
            <a:endParaRPr lang="zh-TW" altLang="en-US"/>
          </a:p>
        </p:txBody>
      </p:sp>
    </p:spTree>
    <p:extLst>
      <p:ext uri="{BB962C8B-B14F-4D97-AF65-F5344CB8AC3E}">
        <p14:creationId xmlns:p14="http://schemas.microsoft.com/office/powerpoint/2010/main" val="36079235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zh-TW" dirty="0"/>
              <a:t>又</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於行政救濟過程中已提出</a:t>
            </a:r>
            <a:r>
              <a:rPr lang="en-US" altLang="zh-TW" dirty="0"/>
              <a:t>Y</a:t>
            </a:r>
            <a:r>
              <a:rPr lang="zh-TW" altLang="zh-TW" dirty="0"/>
              <a:t>公司在香港匯豐銀行之開戶資料、其與</a:t>
            </a:r>
            <a:r>
              <a:rPr lang="en-US" altLang="zh-TW" dirty="0"/>
              <a:t>Y</a:t>
            </a:r>
            <a:r>
              <a:rPr lang="zh-TW" altLang="zh-TW" dirty="0"/>
              <a:t>公司簽訂之銷售代理合約…對此有利於</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之事證，原審未加以斟酌取捨，遽為</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不利的認定，其理由尚屬不備。尤其原判決顯然係於本件罰鍰處分之撤銷訴訟，要求受處分人即</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證明確有支付</a:t>
            </a:r>
            <a:r>
              <a:rPr lang="zh-TW" altLang="en-US" dirty="0"/>
              <a:t>佣金</a:t>
            </a:r>
            <a:r>
              <a:rPr lang="zh-TW" altLang="zh-TW" dirty="0"/>
              <a:t>之事實，否則應承擔「</a:t>
            </a:r>
            <a:r>
              <a:rPr lang="zh-TW" altLang="en-US" dirty="0"/>
              <a:t>佣金</a:t>
            </a:r>
            <a:r>
              <a:rPr lang="zh-TW" altLang="zh-TW" dirty="0"/>
              <a:t>支出之事實存否不明」的不利益，即以</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zh-TW" dirty="0"/>
              <a:t>所提出證據資料的證明力有合理的可疑，不能證明確有支付</a:t>
            </a:r>
            <a:r>
              <a:rPr lang="zh-TW" altLang="en-US" dirty="0"/>
              <a:t>佣金</a:t>
            </a:r>
            <a:r>
              <a:rPr lang="zh-TW" altLang="zh-TW" dirty="0"/>
              <a:t>之事實，得出與</a:t>
            </a:r>
            <a:r>
              <a:rPr lang="zh-TW" altLang="en-US" dirty="0"/>
              <a:t>佣金</a:t>
            </a:r>
            <a:r>
              <a:rPr lang="zh-TW" altLang="zh-TW" dirty="0"/>
              <a:t>支出事實不存在相同之法律效果，逕認其係虛列費用逃稅，應依所得稅法第</a:t>
            </a:r>
            <a:r>
              <a:rPr lang="en-US" altLang="zh-TW" dirty="0"/>
              <a:t>110</a:t>
            </a:r>
            <a:r>
              <a:rPr lang="zh-TW" altLang="zh-TW" dirty="0"/>
              <a:t>條之規定處罰。原判決之認定事實，核與前揭營利事業所得稅查核準則第</a:t>
            </a:r>
            <a:r>
              <a:rPr lang="en-US" altLang="zh-TW" dirty="0"/>
              <a:t>67</a:t>
            </a:r>
            <a:r>
              <a:rPr lang="zh-TW" altLang="zh-TW" dirty="0"/>
              <a:t>條第</a:t>
            </a:r>
            <a:r>
              <a:rPr lang="en-US" altLang="zh-TW" dirty="0"/>
              <a:t>2</a:t>
            </a:r>
            <a:r>
              <a:rPr lang="zh-TW" altLang="zh-TW" dirty="0"/>
              <a:t>項所揭示「確無支付之事實，而係虛列費用或損失逃稅者」之要件事實，應由稅捐稽徵機關負擔客觀舉證責任之法則有違，自難加以維持。</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165</a:t>
            </a:fld>
            <a:endParaRPr lang="zh-TW" altLang="en-US"/>
          </a:p>
        </p:txBody>
      </p:sp>
    </p:spTree>
    <p:extLst>
      <p:ext uri="{BB962C8B-B14F-4D97-AF65-F5344CB8AC3E}">
        <p14:creationId xmlns:p14="http://schemas.microsoft.com/office/powerpoint/2010/main" val="31371954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t>依營利事業所得稅查核準則第</a:t>
            </a:r>
            <a:r>
              <a:rPr lang="en-US" altLang="zh-TW" dirty="0"/>
              <a:t>67</a:t>
            </a:r>
            <a:r>
              <a:rPr lang="zh-TW" altLang="en-US" dirty="0"/>
              <a:t>條第</a:t>
            </a:r>
            <a:r>
              <a:rPr lang="en-US" altLang="zh-TW" dirty="0"/>
              <a:t>2</a:t>
            </a:r>
            <a:r>
              <a:rPr lang="zh-TW" altLang="en-US" dirty="0"/>
              <a:t>項規定，營利事業辦理所得稅結算申報，其費用或損失之列報，既須由稅捐稽徵機關查明確無支付之事實，而係虛列費用或損失逃稅者，始應依所得稅法第</a:t>
            </a:r>
            <a:r>
              <a:rPr lang="en-US" altLang="zh-TW" dirty="0"/>
              <a:t>110</a:t>
            </a:r>
            <a:r>
              <a:rPr lang="zh-TW" altLang="en-US" dirty="0"/>
              <a:t>條之規定處罰，而本件綜觀原審卷內所存證據資料，</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已確實於</a:t>
            </a:r>
            <a:r>
              <a:rPr lang="en-US" altLang="zh-TW" dirty="0"/>
              <a:t>88</a:t>
            </a:r>
            <a:r>
              <a:rPr lang="zh-TW" altLang="en-US" dirty="0"/>
              <a:t>年</a:t>
            </a:r>
            <a:r>
              <a:rPr lang="en-US" altLang="zh-TW" dirty="0"/>
              <a:t>11</a:t>
            </a:r>
            <a:r>
              <a:rPr lang="zh-TW" altLang="en-US" dirty="0"/>
              <a:t>月</a:t>
            </a:r>
            <a:r>
              <a:rPr lang="en-US" altLang="zh-TW" dirty="0"/>
              <a:t>26</a:t>
            </a:r>
            <a:r>
              <a:rPr lang="zh-TW" altLang="en-US" dirty="0"/>
              <a:t>日、</a:t>
            </a:r>
            <a:r>
              <a:rPr lang="en-US" altLang="zh-TW" dirty="0"/>
              <a:t>89</a:t>
            </a:r>
            <a:r>
              <a:rPr lang="zh-TW" altLang="en-US" dirty="0"/>
              <a:t>年</a:t>
            </a:r>
            <a:r>
              <a:rPr lang="en-US" altLang="zh-TW" dirty="0"/>
              <a:t>3</a:t>
            </a:r>
            <a:r>
              <a:rPr lang="zh-TW" altLang="en-US" dirty="0"/>
              <a:t>月</a:t>
            </a:r>
            <a:r>
              <a:rPr lang="en-US" altLang="zh-TW" dirty="0"/>
              <a:t>3</a:t>
            </a:r>
            <a:r>
              <a:rPr lang="zh-TW" altLang="en-US" dirty="0"/>
              <a:t>日、</a:t>
            </a:r>
            <a:r>
              <a:rPr lang="en-US" altLang="zh-TW" dirty="0"/>
              <a:t>89</a:t>
            </a:r>
            <a:r>
              <a:rPr lang="zh-TW" altLang="en-US" dirty="0"/>
              <a:t>年</a:t>
            </a:r>
            <a:r>
              <a:rPr lang="en-US" altLang="zh-TW" dirty="0"/>
              <a:t>6</a:t>
            </a:r>
            <a:r>
              <a:rPr lang="zh-TW" altLang="en-US" dirty="0"/>
              <a:t>月</a:t>
            </a:r>
            <a:r>
              <a:rPr lang="en-US" altLang="zh-TW" dirty="0"/>
              <a:t>30</a:t>
            </a:r>
            <a:r>
              <a:rPr lang="zh-TW" altLang="en-US" dirty="0"/>
              <a:t>日分別匯款</a:t>
            </a:r>
            <a:r>
              <a:rPr lang="en-US" altLang="zh-TW" dirty="0"/>
              <a:t>21,627,000</a:t>
            </a:r>
            <a:r>
              <a:rPr lang="zh-TW" altLang="en-US" dirty="0"/>
              <a:t>元、</a:t>
            </a:r>
            <a:r>
              <a:rPr lang="en-US" altLang="zh-TW" dirty="0"/>
              <a:t>11,012,620</a:t>
            </a:r>
            <a:r>
              <a:rPr lang="zh-TW" altLang="en-US" dirty="0"/>
              <a:t>元及</a:t>
            </a:r>
            <a:r>
              <a:rPr lang="en-US" altLang="zh-TW" dirty="0"/>
              <a:t>29,430,380</a:t>
            </a:r>
            <a:r>
              <a:rPr lang="zh-TW" altLang="en-US" dirty="0"/>
              <a:t>元（依斯時匯率分別折算為美金</a:t>
            </a:r>
            <a:r>
              <a:rPr lang="en-US" altLang="zh-TW" dirty="0"/>
              <a:t>681,594.71</a:t>
            </a:r>
            <a:r>
              <a:rPr lang="zh-TW" altLang="en-US" dirty="0"/>
              <a:t>元、</a:t>
            </a:r>
            <a:r>
              <a:rPr lang="en-US" altLang="zh-TW" dirty="0"/>
              <a:t>358,483.72</a:t>
            </a:r>
            <a:r>
              <a:rPr lang="zh-TW" altLang="en-US" dirty="0"/>
              <a:t>元及</a:t>
            </a:r>
            <a:r>
              <a:rPr lang="en-US" altLang="zh-TW" dirty="0"/>
              <a:t>955,159.68</a:t>
            </a:r>
            <a:r>
              <a:rPr lang="zh-TW" altLang="en-US" dirty="0"/>
              <a:t>元）予</a:t>
            </a:r>
            <a:r>
              <a:rPr lang="en-US" altLang="zh-TW" dirty="0"/>
              <a:t>Y</a:t>
            </a:r>
            <a:r>
              <a:rPr lang="zh-TW" altLang="en-US" dirty="0"/>
              <a:t>公司，並未發現</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匯至</a:t>
            </a:r>
            <a:r>
              <a:rPr lang="en-US" altLang="zh-TW" dirty="0"/>
              <a:t>Y</a:t>
            </a:r>
            <a:r>
              <a:rPr lang="zh-TW" altLang="en-US" dirty="0"/>
              <a:t>公司之款項有回流情形，此有匯款水單、中央銀行外匯局</a:t>
            </a:r>
            <a:r>
              <a:rPr lang="en-US" altLang="zh-TW" dirty="0"/>
              <a:t>96</a:t>
            </a:r>
            <a:r>
              <a:rPr lang="zh-TW" altLang="en-US" dirty="0"/>
              <a:t>年</a:t>
            </a:r>
            <a:r>
              <a:rPr lang="en-US" altLang="zh-TW" dirty="0"/>
              <a:t>5</a:t>
            </a:r>
            <a:r>
              <a:rPr lang="zh-TW" altLang="en-US" dirty="0"/>
              <a:t>月</a:t>
            </a:r>
            <a:r>
              <a:rPr lang="en-US" altLang="zh-TW" dirty="0"/>
              <a:t>24</a:t>
            </a:r>
            <a:r>
              <a:rPr lang="zh-TW" altLang="en-US" dirty="0"/>
              <a:t>日台央外捌字第</a:t>
            </a:r>
            <a:r>
              <a:rPr lang="en-US" altLang="zh-TW" dirty="0"/>
              <a:t>0960024796</a:t>
            </a:r>
            <a:r>
              <a:rPr lang="zh-TW" altLang="en-US" dirty="0"/>
              <a:t>號函可稽；</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於行政救濟過程中已提示銷售代理合約、仲介往來文件、</a:t>
            </a:r>
            <a:r>
              <a:rPr lang="en-US" altLang="zh-TW" dirty="0"/>
              <a:t>Y</a:t>
            </a:r>
            <a:r>
              <a:rPr lang="zh-TW" altLang="en-US" dirty="0"/>
              <a:t>公司解散證明文件及其在香港匯豐銀行之開戶資料，用以證明</a:t>
            </a:r>
            <a:r>
              <a:rPr lang="en-US" altLang="zh-TW" dirty="0"/>
              <a:t>Y</a:t>
            </a:r>
            <a:r>
              <a:rPr lang="zh-TW" altLang="en-US" dirty="0"/>
              <a:t>確為存在之公司；該銷售代理合約</a:t>
            </a:r>
            <a:r>
              <a:rPr lang="en-US" altLang="zh-TW" dirty="0"/>
              <a:t>…</a:t>
            </a:r>
            <a:r>
              <a:rPr lang="zh-TW" altLang="en-US" dirty="0"/>
              <a:t>，與</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提出之應付佣金計算明細表、應付佣金對帳單尚非不能勾稽；依甲於系爭營利事業所得稅撤銷訴訟中之證詞，</a:t>
            </a:r>
            <a:r>
              <a:rPr lang="en-US" altLang="zh-TW" dirty="0"/>
              <a:t>…</a:t>
            </a:r>
            <a:r>
              <a:rPr lang="zh-TW" altLang="en-US" dirty="0"/>
              <a:t>對</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仍屬有利，則縱使上開證據資料尚無法證明</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確有支付佣金之事實，但亦無法證明</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確無支付之事實，而係虛列費用或損失逃稅者」之處罰要件事實，即應由稅局負擔客觀舉證責任，於法院無法完全確信處罰要件事實存在時，承擔其認定該事實不存在之不利益。然原審遽將此處罰要件事實存否不明的不利益效果歸於</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，而為</a:t>
            </a:r>
            <a:r>
              <a:rPr lang="en-US" altLang="zh-TW" dirty="0">
                <a:latin typeface="標楷體" panose="03000509000000000000" pitchFamily="65" charset="-120"/>
              </a:rPr>
              <a:t>K</a:t>
            </a:r>
            <a:r>
              <a:rPr lang="zh-TW" altLang="en-US" dirty="0">
                <a:latin typeface="標楷體" panose="03000509000000000000" pitchFamily="65" charset="-120"/>
              </a:rPr>
              <a:t>公司</a:t>
            </a:r>
            <a:r>
              <a:rPr lang="zh-TW" altLang="en-US" dirty="0"/>
              <a:t>敗訴之判決，於法自有不合。</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166</a:t>
            </a:fld>
            <a:endParaRPr lang="zh-TW" altLang="en-US"/>
          </a:p>
        </p:txBody>
      </p:sp>
    </p:spTree>
    <p:extLst>
      <p:ext uri="{BB962C8B-B14F-4D97-AF65-F5344CB8AC3E}">
        <p14:creationId xmlns:p14="http://schemas.microsoft.com/office/powerpoint/2010/main" val="407401375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566</a:t>
            </a:r>
            <a:r>
              <a:rPr lang="zh-TW" altLang="en-US" dirty="0"/>
              <a:t>號判決</a:t>
            </a:r>
            <a:br>
              <a:rPr lang="en-US" altLang="zh-TW" dirty="0"/>
            </a:br>
            <a:r>
              <a:rPr lang="en-US" altLang="zh-TW" dirty="0"/>
              <a:t>——</a:t>
            </a:r>
            <a:r>
              <a:rPr lang="zh-TW" altLang="en-US" sz="2800" dirty="0"/>
              <a:t>資源回收業者分散所得案</a:t>
            </a:r>
            <a:r>
              <a:rPr lang="en-US" altLang="zh-TW" sz="2800" dirty="0"/>
              <a:t>I</a:t>
            </a:r>
            <a:endParaRPr lang="zh-TW" altLang="en-US" sz="2800" dirty="0"/>
          </a:p>
        </p:txBody>
      </p:sp>
      <p:sp>
        <p:nvSpPr>
          <p:cNvPr id="3" name="內容版面配置區 2"/>
          <p:cNvSpPr>
            <a:spLocks noGrp="1"/>
          </p:cNvSpPr>
          <p:nvPr>
            <p:ph idx="1"/>
          </p:nvPr>
        </p:nvSpPr>
        <p:spPr/>
        <p:txBody>
          <a:bodyPr>
            <a:normAutofit fontScale="92500" lnSpcReduction="10000"/>
          </a:bodyPr>
          <a:lstStyle/>
          <a:p>
            <a:pPr>
              <a:lnSpc>
                <a:spcPct val="100000"/>
              </a:lnSpc>
            </a:pPr>
            <a:r>
              <a:rPr lang="zh-TW" altLang="en-US" sz="2600" dirty="0">
                <a:latin typeface="標楷體" panose="03000509000000000000" pitchFamily="65" charset="-120"/>
                <a:ea typeface="標楷體" panose="03000509000000000000" pitchFamily="65" charset="-120"/>
              </a:rPr>
              <a:t>事實概要</a:t>
            </a:r>
            <a:endParaRPr lang="en-US" altLang="zh-TW" sz="2600" dirty="0">
              <a:latin typeface="標楷體" panose="03000509000000000000" pitchFamily="65" charset="-120"/>
              <a:ea typeface="標楷體" panose="03000509000000000000" pitchFamily="65" charset="-120"/>
            </a:endParaRPr>
          </a:p>
          <a:p>
            <a:pPr marL="274320" lvl="1" indent="0">
              <a:lnSpc>
                <a:spcPct val="100000"/>
              </a:lnSpc>
              <a:buNone/>
            </a:pPr>
            <a:r>
              <a:rPr lang="zh-TW" altLang="en-US" sz="2200" dirty="0">
                <a:latin typeface="標楷體" panose="03000509000000000000" pitchFamily="65" charset="-120"/>
                <a:ea typeface="標楷體" panose="03000509000000000000" pitchFamily="65" charset="-120"/>
              </a:rPr>
              <a:t>稅局查獲甲之配偶</a:t>
            </a:r>
            <a:r>
              <a:rPr lang="en-US" altLang="zh-TW" sz="2200" dirty="0">
                <a:latin typeface="標楷體" panose="03000509000000000000" pitchFamily="65" charset="-120"/>
                <a:ea typeface="標楷體" panose="03000509000000000000" pitchFamily="65" charset="-120"/>
              </a:rPr>
              <a:t>96</a:t>
            </a:r>
            <a:r>
              <a:rPr lang="zh-TW" altLang="en-US" sz="2200" dirty="0">
                <a:latin typeface="標楷體" panose="03000509000000000000" pitchFamily="65" charset="-120"/>
                <a:ea typeface="標楷體" panose="03000509000000000000" pitchFamily="65" charset="-120"/>
              </a:rPr>
              <a:t>年度以人頭列報一時貿易盈餘，來分散取自資源回收物運銷合作社（下稱合作社）的營利所得</a:t>
            </a:r>
            <a:r>
              <a:rPr lang="en-US" altLang="zh-TW" sz="2200" dirty="0">
                <a:latin typeface="標楷體" panose="03000509000000000000" pitchFamily="65" charset="-120"/>
                <a:ea typeface="標楷體" panose="03000509000000000000" pitchFamily="65" charset="-120"/>
              </a:rPr>
              <a:t>926</a:t>
            </a:r>
            <a:r>
              <a:rPr lang="zh-TW" altLang="en-US" sz="2200" dirty="0">
                <a:latin typeface="標楷體" panose="03000509000000000000" pitchFamily="65" charset="-120"/>
                <a:ea typeface="標楷體" panose="03000509000000000000" pitchFamily="65" charset="-120"/>
              </a:rPr>
              <a:t>萬餘元，核定補徵</a:t>
            </a:r>
            <a:r>
              <a:rPr lang="en-US" altLang="zh-TW" sz="2200" dirty="0">
                <a:latin typeface="標楷體" panose="03000509000000000000" pitchFamily="65" charset="-120"/>
                <a:ea typeface="標楷體" panose="03000509000000000000" pitchFamily="65" charset="-120"/>
              </a:rPr>
              <a:t>290</a:t>
            </a:r>
            <a:r>
              <a:rPr lang="zh-TW" altLang="en-US" sz="2200" dirty="0">
                <a:latin typeface="標楷體" panose="03000509000000000000" pitchFamily="65" charset="-120"/>
                <a:ea typeface="標楷體" panose="03000509000000000000" pitchFamily="65" charset="-120"/>
              </a:rPr>
              <a:t>萬餘元綜所稅，並裁處</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倍漏稅罰鍰</a:t>
            </a:r>
            <a:r>
              <a:rPr lang="zh-TW" altLang="en-US" sz="2200" dirty="0">
                <a:latin typeface="標楷體" panose="03000509000000000000" pitchFamily="65" charset="-120"/>
              </a:rPr>
              <a:t>。甲就漏報配偶營利所得及罰鍰部分不服，循序提起行政訴訟。經原審法院判決駁回後，乃提起上訴。嗣經最高行政法院判決廢棄原判決，並發回原審法院。</a:t>
            </a:r>
            <a:endParaRPr lang="en-US" altLang="zh-TW" sz="2200" dirty="0">
              <a:latin typeface="標楷體" panose="03000509000000000000" pitchFamily="65" charset="-120"/>
              <a:ea typeface="標楷體" panose="03000509000000000000" pitchFamily="65" charset="-120"/>
            </a:endParaRPr>
          </a:p>
          <a:p>
            <a:pPr marL="640080" lvl="1" indent="0" algn="just">
              <a:lnSpc>
                <a:spcPct val="100000"/>
              </a:lnSpc>
              <a:buNone/>
            </a:pPr>
            <a:endParaRPr lang="en-US" altLang="zh-TW" sz="1000" dirty="0">
              <a:latin typeface="標楷體" panose="03000509000000000000" pitchFamily="65" charset="-120"/>
              <a:ea typeface="標楷體" panose="03000509000000000000" pitchFamily="65" charset="-120"/>
            </a:endParaRPr>
          </a:p>
          <a:p>
            <a:pPr algn="just">
              <a:lnSpc>
                <a:spcPct val="100000"/>
              </a:lnSpc>
            </a:pPr>
            <a:r>
              <a:rPr lang="zh-TW" altLang="en-US" sz="2600" dirty="0">
                <a:latin typeface="標楷體" panose="03000509000000000000" pitchFamily="65" charset="-120"/>
                <a:ea typeface="標楷體" panose="03000509000000000000" pitchFamily="65" charset="-120"/>
              </a:rPr>
              <a:t>判決要旨</a:t>
            </a:r>
            <a:endParaRPr lang="en-US" altLang="zh-TW" sz="2600" dirty="0">
              <a:latin typeface="標楷體" panose="03000509000000000000" pitchFamily="65" charset="-120"/>
              <a:ea typeface="標楷體" panose="03000509000000000000" pitchFamily="65" charset="-120"/>
            </a:endParaRPr>
          </a:p>
          <a:p>
            <a:pPr lvl="1">
              <a:lnSpc>
                <a:spcPct val="100000"/>
              </a:lnSpc>
            </a:pPr>
            <a:r>
              <a:rPr lang="zh-TW" altLang="en-US" sz="2200" dirty="0">
                <a:latin typeface="標楷體" panose="03000509000000000000" pitchFamily="65" charset="-120"/>
              </a:rPr>
              <a:t>稅局</a:t>
            </a:r>
            <a:r>
              <a:rPr lang="zh-TW" altLang="en-US" sz="2200" dirty="0"/>
              <a:t>係遲至</a:t>
            </a:r>
            <a:r>
              <a:rPr lang="en-US" altLang="zh-TW" sz="2200" dirty="0"/>
              <a:t>103</a:t>
            </a:r>
            <a:r>
              <a:rPr lang="zh-TW" altLang="en-US" sz="2200" dirty="0"/>
              <a:t>年間始調查系爭</a:t>
            </a:r>
            <a:r>
              <a:rPr lang="en-US" altLang="zh-TW" sz="2200" dirty="0"/>
              <a:t>96</a:t>
            </a:r>
            <a:r>
              <a:rPr lang="zh-TW" altLang="en-US" sz="2200" dirty="0"/>
              <a:t>年度的營利所得，要求</a:t>
            </a:r>
            <a:r>
              <a:rPr lang="zh-TW" altLang="en-US" sz="2200" dirty="0">
                <a:latin typeface="標楷體" panose="03000509000000000000" pitchFamily="65" charset="-120"/>
              </a:rPr>
              <a:t>甲</a:t>
            </a:r>
            <a:r>
              <a:rPr lang="zh-TW" altLang="en-US" sz="2200" dirty="0"/>
              <a:t>提出付款給實際運社員的證據資料，參照商業會計法第</a:t>
            </a:r>
            <a:r>
              <a:rPr lang="en-US" altLang="zh-TW" sz="2200" dirty="0"/>
              <a:t>38</a:t>
            </a:r>
            <a:r>
              <a:rPr lang="zh-TW" altLang="en-US" sz="2200" dirty="0"/>
              <a:t>條第</a:t>
            </a:r>
            <a:r>
              <a:rPr lang="en-US" altLang="zh-TW" sz="2200" dirty="0"/>
              <a:t>1</a:t>
            </a:r>
            <a:r>
              <a:rPr lang="zh-TW" altLang="en-US" sz="2200" dirty="0"/>
              <a:t>項規定：「各項會計憑證，除應永久保存或有關未結會計事項者外，應於年度決算程序辦理終了後，至少保存五年。」是否強人所難，不具期待可能性？已非無疑。</a:t>
            </a:r>
            <a:endParaRPr lang="en-US" altLang="zh-TW" sz="2200" dirty="0"/>
          </a:p>
          <a:p>
            <a:pPr lvl="1">
              <a:lnSpc>
                <a:spcPct val="100000"/>
              </a:lnSpc>
            </a:pPr>
            <a:r>
              <a:rPr lang="zh-TW" altLang="en-US" sz="2200" dirty="0"/>
              <a:t>又縱使</a:t>
            </a:r>
            <a:r>
              <a:rPr lang="zh-TW" altLang="en-US" sz="2200" dirty="0">
                <a:latin typeface="標楷體" panose="03000509000000000000" pitchFamily="65" charset="-120"/>
              </a:rPr>
              <a:t>甲</a:t>
            </a:r>
            <a:r>
              <a:rPr lang="zh-TW" altLang="en-US" sz="2200" dirty="0"/>
              <a:t>未克盡協力義務，</a:t>
            </a:r>
            <a:r>
              <a:rPr lang="zh-TW" altLang="en-US" sz="2200" dirty="0">
                <a:latin typeface="標楷體" panose="03000509000000000000" pitchFamily="65" charset="-120"/>
              </a:rPr>
              <a:t>稅局</a:t>
            </a:r>
            <a:r>
              <a:rPr lang="zh-TW" altLang="en-US" sz="2200" dirty="0"/>
              <a:t>仍得依據合作社</a:t>
            </a:r>
            <a:r>
              <a:rPr lang="en-US" altLang="zh-TW" sz="2200" dirty="0"/>
              <a:t>96</a:t>
            </a:r>
            <a:r>
              <a:rPr lang="zh-TW" altLang="en-US" sz="2200" dirty="0"/>
              <a:t>年度為第</a:t>
            </a:r>
            <a:r>
              <a:rPr lang="zh-TW" altLang="en-US" sz="2400" dirty="0">
                <a:latin typeface="標楷體" panose="03000509000000000000" pitchFamily="65" charset="-120"/>
              </a:rPr>
              <a:t>○</a:t>
            </a:r>
            <a:r>
              <a:rPr lang="zh-TW" altLang="en-US" sz="2200" dirty="0"/>
              <a:t>回收站向稅局填報之社員「個人一時貿易資料申報表」或社員戶籍明細表，向被填報個人一時貿易所得的社員逐一查詢其是否有交易事實，金額是否正確無誤？並非無其他調查途徑，然原審僅因</a:t>
            </a:r>
            <a:r>
              <a:rPr lang="zh-TW" altLang="en-US" sz="2200" dirty="0">
                <a:latin typeface="標楷體" panose="03000509000000000000" pitchFamily="65" charset="-120"/>
              </a:rPr>
              <a:t>甲</a:t>
            </a:r>
            <a:r>
              <a:rPr lang="zh-TW" altLang="en-US" sz="2200" dirty="0"/>
              <a:t>未盡協力義務，不論究依職權調查是否有困難，即容許</a:t>
            </a:r>
            <a:r>
              <a:rPr lang="zh-TW" altLang="en-US" sz="2200" dirty="0">
                <a:latin typeface="標楷體" panose="03000509000000000000" pitchFamily="65" charset="-120"/>
              </a:rPr>
              <a:t>稅局</a:t>
            </a:r>
            <a:r>
              <a:rPr lang="zh-TW" altLang="en-US" sz="2200" dirty="0"/>
              <a:t>以推計方式課稅，於法尚有未合。</a:t>
            </a:r>
            <a:endParaRPr lang="en-US" altLang="zh-TW" sz="2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167</a:t>
            </a:fld>
            <a:endParaRPr lang="zh-TW" altLang="en-US"/>
          </a:p>
        </p:txBody>
      </p:sp>
    </p:spTree>
    <p:extLst>
      <p:ext uri="{BB962C8B-B14F-4D97-AF65-F5344CB8AC3E}">
        <p14:creationId xmlns:p14="http://schemas.microsoft.com/office/powerpoint/2010/main" val="260664714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pPr lvl="1" hangingPunct="0">
              <a:lnSpc>
                <a:spcPct val="110000"/>
              </a:lnSpc>
            </a:pPr>
            <a:r>
              <a:rPr lang="zh-TW" altLang="en-US" sz="2200" dirty="0"/>
              <a:t>刑事判決證實與系爭營利所得相關，甲之配偶涉及的</a:t>
            </a:r>
            <a:r>
              <a:rPr lang="en-US" altLang="zh-TW" sz="2200" dirty="0"/>
              <a:t>96</a:t>
            </a:r>
            <a:r>
              <a:rPr lang="zh-TW" altLang="en-US" sz="2200" dirty="0"/>
              <a:t>年度「偽造之個人一時貿易資料申報表」所載人頭社員僅有</a:t>
            </a:r>
            <a:r>
              <a:rPr lang="en-US" altLang="zh-TW" sz="2200" dirty="0"/>
              <a:t>11</a:t>
            </a:r>
            <a:r>
              <a:rPr lang="zh-TW" altLang="en-US" sz="2200" dirty="0"/>
              <a:t>人。然原處分認定甲之配偶於</a:t>
            </a:r>
            <a:r>
              <a:rPr lang="en-US" altLang="zh-TW" sz="2200" dirty="0"/>
              <a:t>96</a:t>
            </a:r>
            <a:r>
              <a:rPr lang="zh-TW" altLang="en-US" sz="2200" dirty="0"/>
              <a:t>年度利用人頭社員</a:t>
            </a:r>
            <a:r>
              <a:rPr lang="en-US" altLang="zh-TW" sz="2200" dirty="0"/>
              <a:t>368</a:t>
            </a:r>
            <a:r>
              <a:rPr lang="zh-TW" altLang="en-US" sz="2200" dirty="0"/>
              <a:t>人分散其營利所得。原審未依職權向其餘</a:t>
            </a:r>
            <a:r>
              <a:rPr lang="en-US" altLang="zh-TW" sz="2200" dirty="0"/>
              <a:t>357</a:t>
            </a:r>
            <a:r>
              <a:rPr lang="zh-TW" altLang="en-US" sz="2200" dirty="0"/>
              <a:t>名社員查詢，僅因甲未克盡協力義務，即推定合作社</a:t>
            </a:r>
            <a:r>
              <a:rPr lang="en-US" altLang="zh-TW" sz="2200" dirty="0"/>
              <a:t>96</a:t>
            </a:r>
            <a:r>
              <a:rPr lang="zh-TW" altLang="en-US" sz="2200" dirty="0"/>
              <a:t>年度為第</a:t>
            </a:r>
            <a:r>
              <a:rPr lang="zh-TW" altLang="en-US" sz="2400" dirty="0">
                <a:latin typeface="標楷體" panose="03000509000000000000" pitchFamily="65" charset="-120"/>
              </a:rPr>
              <a:t>○</a:t>
            </a:r>
            <a:r>
              <a:rPr lang="zh-TW" altLang="en-US" sz="2200" dirty="0"/>
              <a:t>回收站向稅局填報之社員「個人一時貿易資料申報表」（合計</a:t>
            </a:r>
            <a:r>
              <a:rPr lang="en-US" altLang="zh-TW" sz="2200" dirty="0"/>
              <a:t>368</a:t>
            </a:r>
            <a:r>
              <a:rPr lang="zh-TW" altLang="en-US" sz="2200" dirty="0"/>
              <a:t>人）全屬不實，無異令甲就課稅要件事實不存在，負擔主觀與客觀的舉證責任，於法顯有未合。蓋除上開</a:t>
            </a:r>
            <a:r>
              <a:rPr lang="en-US" altLang="zh-TW" sz="2200" dirty="0"/>
              <a:t>11</a:t>
            </a:r>
            <a:r>
              <a:rPr lang="zh-TW" altLang="en-US" sz="2200" dirty="0"/>
              <a:t>人外，其餘</a:t>
            </a:r>
            <a:r>
              <a:rPr lang="en-US" altLang="zh-TW" sz="2200" dirty="0"/>
              <a:t>357</a:t>
            </a:r>
            <a:r>
              <a:rPr lang="zh-TW" altLang="en-US" sz="2200" dirty="0"/>
              <a:t>名社員於收到合作社開立之個人一時貿易所得資料後，如果沒有異議，自行合併申報</a:t>
            </a:r>
            <a:r>
              <a:rPr lang="en-US" altLang="zh-TW" sz="2200" dirty="0"/>
              <a:t>96</a:t>
            </a:r>
            <a:r>
              <a:rPr lang="zh-TW" altLang="en-US" sz="2200" dirty="0"/>
              <a:t>年度綜合所得稅，客觀上即難認渠等係被利用為分散所得之對象。</a:t>
            </a:r>
            <a:endParaRPr lang="en-US" altLang="zh-TW" sz="1000" dirty="0"/>
          </a:p>
          <a:p>
            <a:pPr lvl="1" hangingPunct="0">
              <a:lnSpc>
                <a:spcPct val="110000"/>
              </a:lnSpc>
            </a:pPr>
            <a:r>
              <a:rPr lang="zh-TW" altLang="en-US" sz="2200" dirty="0"/>
              <a:t>甲</a:t>
            </a:r>
            <a:r>
              <a:rPr lang="zh-TW" altLang="en-US" sz="2200" dirty="0">
                <a:latin typeface="標楷體" panose="03000509000000000000" pitchFamily="65" charset="-120"/>
              </a:rPr>
              <a:t>並無協力義務或責任以自證無違規事實，而</a:t>
            </a:r>
            <a:r>
              <a:rPr lang="zh-TW" altLang="en-US" sz="2200" dirty="0"/>
              <a:t>稅局</a:t>
            </a:r>
            <a:r>
              <a:rPr lang="zh-TW" altLang="en-US" sz="2200" dirty="0">
                <a:latin typeface="標楷體" panose="03000509000000000000" pitchFamily="65" charset="-120"/>
              </a:rPr>
              <a:t>就該</a:t>
            </a:r>
            <a:r>
              <a:rPr lang="en-US" altLang="zh-TW" sz="2200" dirty="0">
                <a:latin typeface="標楷體" panose="03000509000000000000" pitchFamily="65" charset="-120"/>
              </a:rPr>
              <a:t>357</a:t>
            </a:r>
            <a:r>
              <a:rPr lang="zh-TW" altLang="en-US" sz="2200" dirty="0">
                <a:latin typeface="標楷體" panose="03000509000000000000" pitchFamily="65" charset="-120"/>
              </a:rPr>
              <a:t>人係被利用分散所得以便逃漏稅捐之人頭社員（處罰之要件事實）應負擔證明責任（納稅者權利保護法第</a:t>
            </a:r>
            <a:r>
              <a:rPr lang="en-US" altLang="zh-TW" sz="2200" dirty="0">
                <a:latin typeface="標楷體" panose="03000509000000000000" pitchFamily="65" charset="-120"/>
              </a:rPr>
              <a:t>11</a:t>
            </a:r>
            <a:r>
              <a:rPr lang="zh-TW" altLang="en-US" sz="2200" dirty="0">
                <a:latin typeface="標楷體" panose="03000509000000000000" pitchFamily="65" charset="-120"/>
              </a:rPr>
              <a:t>條第</a:t>
            </a:r>
            <a:r>
              <a:rPr lang="en-US" altLang="zh-TW" sz="2200" dirty="0">
                <a:latin typeface="標楷體" panose="03000509000000000000" pitchFamily="65" charset="-120"/>
              </a:rPr>
              <a:t>2</a:t>
            </a:r>
            <a:r>
              <a:rPr lang="zh-TW" altLang="en-US" sz="2200" dirty="0">
                <a:latin typeface="標楷體" panose="03000509000000000000" pitchFamily="65" charset="-120"/>
              </a:rPr>
              <a:t>項參照），且其證明程度至少應達到「幾近於真實的蓋然性」（蓋然率</a:t>
            </a:r>
            <a:r>
              <a:rPr lang="en-US" altLang="zh-TW" sz="2200" dirty="0">
                <a:latin typeface="標楷體" panose="03000509000000000000" pitchFamily="65" charset="-120"/>
              </a:rPr>
              <a:t>99.8</a:t>
            </a:r>
            <a:r>
              <a:rPr lang="zh-TW" altLang="en-US" sz="2200" dirty="0">
                <a:latin typeface="標楷體" panose="03000509000000000000" pitchFamily="65" charset="-120"/>
              </a:rPr>
              <a:t>％以上，或稱真實的確信蓋然性），始可謂其已盡舉證之責，否則法院仍應認定該處罰要件事實為不存在，而將其不利益歸於</a:t>
            </a:r>
            <a:r>
              <a:rPr lang="zh-TW" altLang="en-US" sz="2200" dirty="0"/>
              <a:t>稅局</a:t>
            </a:r>
            <a:r>
              <a:rPr lang="zh-TW" altLang="en-US" sz="2200" dirty="0">
                <a:latin typeface="標楷體" panose="03000509000000000000" pitchFamily="65" charset="-120"/>
              </a:rPr>
              <a:t>。詎原審未查明是否有積極證據，足以確實證明</a:t>
            </a:r>
            <a:r>
              <a:rPr lang="zh-TW" altLang="en-US" sz="2200" dirty="0"/>
              <a:t>甲之配偶</a:t>
            </a:r>
            <a:r>
              <a:rPr lang="zh-TW" altLang="en-US" sz="2200" dirty="0">
                <a:latin typeface="標楷體" panose="03000509000000000000" pitchFamily="65" charset="-120"/>
              </a:rPr>
              <a:t>有逃漏稅捐之違章行為（處罰要件事實），即與課徵本稅一樣，容許以推計方式認定其有逃漏稅捐之違章行為及漏稅數額，而維持</a:t>
            </a:r>
            <a:r>
              <a:rPr lang="zh-TW" altLang="en-US" sz="2200" dirty="0"/>
              <a:t>稅局</a:t>
            </a:r>
            <a:r>
              <a:rPr lang="zh-TW" altLang="en-US" sz="2200" dirty="0">
                <a:latin typeface="標楷體" panose="03000509000000000000" pitchFamily="65" charset="-120"/>
              </a:rPr>
              <a:t>所為裁罰處分，於法亦有未合。</a:t>
            </a:r>
            <a:endParaRPr lang="en-US" altLang="zh-TW" sz="2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168</a:t>
            </a:fld>
            <a:endParaRPr lang="zh-TW" altLang="en-US"/>
          </a:p>
        </p:txBody>
      </p:sp>
    </p:spTree>
    <p:extLst>
      <p:ext uri="{BB962C8B-B14F-4D97-AF65-F5344CB8AC3E}">
        <p14:creationId xmlns:p14="http://schemas.microsoft.com/office/powerpoint/2010/main" val="30548075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108</a:t>
            </a:r>
            <a:r>
              <a:rPr lang="zh-TW" altLang="en-US" dirty="0"/>
              <a:t>年度判字第</a:t>
            </a:r>
            <a:r>
              <a:rPr lang="en-US" altLang="zh-TW" dirty="0"/>
              <a:t>282</a:t>
            </a:r>
            <a:r>
              <a:rPr lang="zh-TW" altLang="en-US" dirty="0"/>
              <a:t>號判決</a:t>
            </a:r>
            <a:br>
              <a:rPr lang="en-US" altLang="zh-TW" dirty="0"/>
            </a:br>
            <a:r>
              <a:rPr lang="en-US" altLang="zh-TW" dirty="0"/>
              <a:t>——</a:t>
            </a:r>
            <a:r>
              <a:rPr lang="zh-TW" altLang="en-US" sz="2800" dirty="0"/>
              <a:t>資源回收業者分散所得案</a:t>
            </a:r>
            <a:r>
              <a:rPr lang="en-US" altLang="zh-TW" sz="2800" dirty="0"/>
              <a:t>II</a:t>
            </a:r>
            <a:endParaRPr lang="zh-TW" altLang="en-US" sz="2800" dirty="0"/>
          </a:p>
        </p:txBody>
      </p:sp>
      <p:sp>
        <p:nvSpPr>
          <p:cNvPr id="3" name="內容版面配置區 2"/>
          <p:cNvSpPr>
            <a:spLocks noGrp="1"/>
          </p:cNvSpPr>
          <p:nvPr>
            <p:ph idx="1"/>
          </p:nvPr>
        </p:nvSpPr>
        <p:spPr/>
        <p:txBody>
          <a:bodyPr>
            <a:noAutofit/>
          </a:bodyPr>
          <a:lstStyle/>
          <a:p>
            <a:pPr>
              <a:lnSpc>
                <a:spcPct val="100000"/>
              </a:lnSpc>
            </a:pPr>
            <a:r>
              <a:rPr lang="zh-TW" altLang="en-US" dirty="0">
                <a:latin typeface="標楷體" panose="03000509000000000000" pitchFamily="65" charset="-120"/>
                <a:ea typeface="標楷體" panose="03000509000000000000" pitchFamily="65" charset="-120"/>
              </a:rPr>
              <a:t>事實概要</a:t>
            </a:r>
            <a:endParaRPr lang="en-US" altLang="zh-TW" dirty="0">
              <a:latin typeface="標楷體" panose="03000509000000000000" pitchFamily="65" charset="-120"/>
              <a:ea typeface="標楷體" panose="03000509000000000000" pitchFamily="65" charset="-120"/>
            </a:endParaRPr>
          </a:p>
          <a:p>
            <a:pPr marL="274320" lvl="1" indent="0">
              <a:lnSpc>
                <a:spcPct val="100000"/>
              </a:lnSpc>
              <a:buNone/>
            </a:pPr>
            <a:r>
              <a:rPr lang="zh-TW" altLang="en-US" dirty="0">
                <a:latin typeface="標楷體" panose="03000509000000000000" pitchFamily="65" charset="-120"/>
              </a:rPr>
              <a:t>稅局認丁於</a:t>
            </a:r>
            <a:r>
              <a:rPr lang="en-US" altLang="zh-TW" dirty="0">
                <a:latin typeface="標楷體" panose="03000509000000000000" pitchFamily="65" charset="-120"/>
              </a:rPr>
              <a:t>95</a:t>
            </a:r>
            <a:r>
              <a:rPr lang="zh-TW" altLang="en-US" dirty="0">
                <a:latin typeface="標楷體" panose="03000509000000000000" pitchFamily="65" charset="-120"/>
              </a:rPr>
              <a:t>年度擔任資源回收物運銷合作社（下稱合作社）之站長期間，透過合作社辦理共同運銷，銷售資源回收物予</a:t>
            </a:r>
            <a:r>
              <a:rPr lang="en-US" altLang="zh-TW" dirty="0">
                <a:latin typeface="標楷體" panose="03000509000000000000" pitchFamily="65" charset="-120"/>
              </a:rPr>
              <a:t>D</a:t>
            </a:r>
            <a:r>
              <a:rPr lang="zh-TW" altLang="en-US" dirty="0">
                <a:latin typeface="標楷體" panose="03000509000000000000" pitchFamily="65" charset="-120"/>
              </a:rPr>
              <a:t>公司，</a:t>
            </a:r>
            <a:r>
              <a:rPr lang="en-US" altLang="zh-TW" dirty="0">
                <a:latin typeface="標楷體" panose="03000509000000000000" pitchFamily="65" charset="-120"/>
              </a:rPr>
              <a:t>95</a:t>
            </a:r>
            <a:r>
              <a:rPr lang="zh-TW" altLang="en-US" dirty="0">
                <a:latin typeface="標楷體" panose="03000509000000000000" pitchFamily="65" charset="-120"/>
              </a:rPr>
              <a:t>年度銷售額全數係由合作社利用人頭社員名義填載一時貿易資料申報表，據以攤提丁之一時貿易收入，</a:t>
            </a:r>
            <a:r>
              <a:rPr lang="zh-TW" altLang="en-US" dirty="0">
                <a:latin typeface="標楷體" panose="03000509000000000000" pitchFamily="65" charset="-120"/>
                <a:ea typeface="標楷體" panose="03000509000000000000" pitchFamily="65" charset="-120"/>
              </a:rPr>
              <a:t>乃核定丁</a:t>
            </a:r>
            <a:r>
              <a:rPr lang="en-US" altLang="zh-TW" dirty="0">
                <a:latin typeface="標楷體" panose="03000509000000000000" pitchFamily="65" charset="-120"/>
                <a:ea typeface="標楷體" panose="03000509000000000000" pitchFamily="65" charset="-120"/>
              </a:rPr>
              <a:t>95</a:t>
            </a:r>
            <a:r>
              <a:rPr lang="zh-TW" altLang="en-US" dirty="0">
                <a:latin typeface="標楷體" panose="03000509000000000000" pitchFamily="65" charset="-120"/>
                <a:ea typeface="標楷體" panose="03000509000000000000" pitchFamily="65" charset="-120"/>
              </a:rPr>
              <a:t>年度尚有營利所得</a:t>
            </a:r>
            <a:r>
              <a:rPr lang="en-US" altLang="zh-TW" dirty="0">
                <a:latin typeface="標楷體" panose="03000509000000000000" pitchFamily="65" charset="-120"/>
                <a:ea typeface="標楷體" panose="03000509000000000000" pitchFamily="65" charset="-120"/>
              </a:rPr>
              <a:t>2,037</a:t>
            </a:r>
            <a:r>
              <a:rPr lang="zh-TW" altLang="en-US" dirty="0">
                <a:latin typeface="標楷體" panose="03000509000000000000" pitchFamily="65" charset="-120"/>
                <a:ea typeface="標楷體" panose="03000509000000000000" pitchFamily="65" charset="-120"/>
              </a:rPr>
              <a:t>萬餘元，核定補徵</a:t>
            </a:r>
            <a:r>
              <a:rPr lang="en-US" altLang="zh-TW" dirty="0">
                <a:latin typeface="標楷體" panose="03000509000000000000" pitchFamily="65" charset="-120"/>
                <a:ea typeface="標楷體" panose="03000509000000000000" pitchFamily="65" charset="-120"/>
              </a:rPr>
              <a:t>757</a:t>
            </a:r>
            <a:r>
              <a:rPr lang="zh-TW" altLang="en-US" dirty="0">
                <a:latin typeface="標楷體" panose="03000509000000000000" pitchFamily="65" charset="-120"/>
                <a:ea typeface="標楷體" panose="03000509000000000000" pitchFamily="65" charset="-120"/>
              </a:rPr>
              <a:t>萬餘元綜所稅，並裁處</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倍漏稅罰鍰</a:t>
            </a:r>
            <a:r>
              <a:rPr lang="zh-TW" altLang="en-US" dirty="0">
                <a:latin typeface="標楷體" panose="03000509000000000000" pitchFamily="65" charset="-120"/>
              </a:rPr>
              <a:t>。丁不服，循序提起行政訴訟，前經原審法院判決駁回後，經最高行政法院判決將該判決廢棄，發回原審法院。嗣經原審法院仍以判決駁回丁之訴後，復經最高行政法院判決廢棄原判決，並發回原審法院。</a:t>
            </a:r>
            <a:endParaRPr lang="en-US" altLang="zh-TW" dirty="0">
              <a:latin typeface="標楷體" panose="03000509000000000000" pitchFamily="65" charset="-120"/>
            </a:endParaRPr>
          </a:p>
          <a:p>
            <a:pPr marL="274320" lvl="1" indent="0">
              <a:lnSpc>
                <a:spcPct val="100000"/>
              </a:lnSpc>
              <a:buNone/>
            </a:pPr>
            <a:endParaRPr lang="en-US" altLang="zh-TW" sz="1000" dirty="0">
              <a:latin typeface="標楷體" panose="03000509000000000000" pitchFamily="65" charset="-120"/>
              <a:ea typeface="標楷體" panose="03000509000000000000" pitchFamily="65" charset="-120"/>
            </a:endParaRPr>
          </a:p>
          <a:p>
            <a:pPr algn="just">
              <a:lnSpc>
                <a:spcPct val="100000"/>
              </a:lnSpc>
            </a:pPr>
            <a:r>
              <a:rPr lang="zh-TW" altLang="en-US" dirty="0">
                <a:latin typeface="標楷體" panose="03000509000000000000" pitchFamily="65" charset="-120"/>
                <a:ea typeface="標楷體" panose="03000509000000000000" pitchFamily="65" charset="-120"/>
              </a:rPr>
              <a:t>判決要旨</a:t>
            </a:r>
            <a:endParaRPr lang="en-US" altLang="zh-TW" dirty="0">
              <a:latin typeface="標楷體" panose="03000509000000000000" pitchFamily="65" charset="-120"/>
              <a:ea typeface="標楷體" panose="03000509000000000000" pitchFamily="65" charset="-120"/>
            </a:endParaRPr>
          </a:p>
          <a:p>
            <a:pPr lvl="1">
              <a:lnSpc>
                <a:spcPct val="100000"/>
              </a:lnSpc>
            </a:pPr>
            <a:r>
              <a:rPr lang="zh-TW" altLang="en-US" dirty="0">
                <a:latin typeface="標楷體" panose="03000509000000000000" pitchFamily="65" charset="-120"/>
              </a:rPr>
              <a:t>原處分認定丁於</a:t>
            </a:r>
            <a:r>
              <a:rPr lang="en-US" altLang="zh-TW" dirty="0">
                <a:latin typeface="標楷體" panose="03000509000000000000" pitchFamily="65" charset="-120"/>
              </a:rPr>
              <a:t>95</a:t>
            </a:r>
            <a:r>
              <a:rPr lang="zh-TW" altLang="en-US" dirty="0">
                <a:latin typeface="標楷體" panose="03000509000000000000" pitchFamily="65" charset="-120"/>
              </a:rPr>
              <a:t>年度利用人頭社員</a:t>
            </a:r>
            <a:r>
              <a:rPr lang="en-US" altLang="zh-TW" dirty="0">
                <a:latin typeface="標楷體" panose="03000509000000000000" pitchFamily="65" charset="-120"/>
              </a:rPr>
              <a:t>634</a:t>
            </a:r>
            <a:r>
              <a:rPr lang="zh-TW" altLang="en-US" dirty="0">
                <a:latin typeface="標楷體" panose="03000509000000000000" pitchFamily="65" charset="-120"/>
              </a:rPr>
              <a:t>人分散其營利所得，除</a:t>
            </a:r>
            <a:r>
              <a:rPr lang="en-US" altLang="zh-TW" dirty="0">
                <a:latin typeface="標楷體" panose="03000509000000000000" pitchFamily="65" charset="-120"/>
              </a:rPr>
              <a:t>12</a:t>
            </a:r>
            <a:r>
              <a:rPr lang="zh-TW" altLang="en-US" dirty="0">
                <a:latin typeface="標楷體" panose="03000509000000000000" pitchFamily="65" charset="-120"/>
              </a:rPr>
              <a:t>人外，稅局對於其餘</a:t>
            </a:r>
            <a:r>
              <a:rPr lang="en-US" altLang="zh-TW" dirty="0">
                <a:latin typeface="標楷體" panose="03000509000000000000" pitchFamily="65" charset="-120"/>
              </a:rPr>
              <a:t>622</a:t>
            </a:r>
            <a:r>
              <a:rPr lang="zh-TW" altLang="en-US" dirty="0">
                <a:latin typeface="標楷體" panose="03000509000000000000" pitchFamily="65" charset="-120"/>
              </a:rPr>
              <a:t>人係人頭社員並未提出積極證據加以證明。原判決以丁未克盡協力義務，即倒置課稅要件事實的舉證責任，令丁就課稅要件事實不存在，負擔主觀與客觀的舉證責任，於法顯有未合。稅局就丁利用人頭社員分散所得之課稅要件事實，應依職權調查證據，並負擔客觀舉證責任。</a:t>
            </a: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169</a:t>
            </a:fld>
            <a:endParaRPr lang="zh-TW" altLang="en-US"/>
          </a:p>
        </p:txBody>
      </p:sp>
    </p:spTree>
    <p:extLst>
      <p:ext uri="{BB962C8B-B14F-4D97-AF65-F5344CB8AC3E}">
        <p14:creationId xmlns:p14="http://schemas.microsoft.com/office/powerpoint/2010/main" val="285481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B420B1-8BEC-416E-AA98-0D078526C0E1}"/>
              </a:ext>
            </a:extLst>
          </p:cNvPr>
          <p:cNvSpPr>
            <a:spLocks noGrp="1"/>
          </p:cNvSpPr>
          <p:nvPr>
            <p:ph type="title"/>
          </p:nvPr>
        </p:nvSpPr>
        <p:spPr/>
        <p:txBody>
          <a:bodyPr>
            <a:normAutofit fontScale="90000"/>
          </a:bodyPr>
          <a:lstStyle/>
          <a:p>
            <a:br>
              <a:rPr lang="en-US" altLang="zh-TW" dirty="0"/>
            </a:br>
            <a:br>
              <a:rPr lang="en-US" altLang="zh-TW" dirty="0"/>
            </a:br>
            <a:br>
              <a:rPr lang="en-US" altLang="zh-TW" dirty="0"/>
            </a:br>
            <a:br>
              <a:rPr lang="en-US" altLang="zh-TW" dirty="0"/>
            </a:br>
            <a:endParaRPr lang="zh-TW" altLang="en-US" dirty="0"/>
          </a:p>
        </p:txBody>
      </p:sp>
      <p:sp>
        <p:nvSpPr>
          <p:cNvPr id="3" name="內容版面配置區 2">
            <a:extLst>
              <a:ext uri="{FF2B5EF4-FFF2-40B4-BE49-F238E27FC236}">
                <a16:creationId xmlns:a16="http://schemas.microsoft.com/office/drawing/2014/main" id="{8FF9ED3C-1D33-4F18-A3C9-9FA08D97C83C}"/>
              </a:ext>
            </a:extLst>
          </p:cNvPr>
          <p:cNvSpPr>
            <a:spLocks noGrp="1"/>
          </p:cNvSpPr>
          <p:nvPr>
            <p:ph idx="1"/>
          </p:nvPr>
        </p:nvSpPr>
        <p:spPr/>
        <p:txBody>
          <a:bodyPr>
            <a:normAutofit/>
          </a:bodyPr>
          <a:lstStyle/>
          <a:p>
            <a:r>
              <a:rPr lang="zh-TW" altLang="en-US" sz="2800" dirty="0">
                <a:solidFill>
                  <a:srgbClr val="000000"/>
                </a:solidFill>
                <a:latin typeface="標楷體" panose="03000509000000000000" pitchFamily="65" charset="-120"/>
                <a:ea typeface="標楷體" panose="03000509000000000000" pitchFamily="65" charset="-120"/>
              </a:rPr>
              <a:t>行政罰法第</a:t>
            </a:r>
            <a:r>
              <a:rPr lang="en-US" altLang="zh-TW" sz="2800" dirty="0">
                <a:solidFill>
                  <a:srgbClr val="000000"/>
                </a:solidFill>
                <a:latin typeface="標楷體" panose="03000509000000000000" pitchFamily="65" charset="-120"/>
                <a:ea typeface="標楷體" panose="03000509000000000000" pitchFamily="65" charset="-120"/>
              </a:rPr>
              <a:t>4</a:t>
            </a:r>
            <a:r>
              <a:rPr lang="zh-TW" altLang="en-US" sz="2800" dirty="0">
                <a:solidFill>
                  <a:srgbClr val="000000"/>
                </a:solidFill>
                <a:latin typeface="標楷體" panose="03000509000000000000" pitchFamily="65" charset="-120"/>
                <a:ea typeface="標楷體" panose="03000509000000000000" pitchFamily="65" charset="-120"/>
              </a:rPr>
              <a:t>條</a:t>
            </a:r>
            <a:r>
              <a:rPr lang="zh-TW" altLang="en-US" sz="2800" dirty="0">
                <a:solidFill>
                  <a:srgbClr val="000000"/>
                </a:solidFill>
                <a:latin typeface="PMingLiU" panose="02020500000000000000" pitchFamily="18" charset="-120"/>
                <a:ea typeface="PMingLiU" panose="02020500000000000000" pitchFamily="18" charset="-120"/>
              </a:rPr>
              <a:t>：</a:t>
            </a:r>
            <a:r>
              <a:rPr lang="zh-TW" altLang="en-US" sz="2800" dirty="0">
                <a:solidFill>
                  <a:srgbClr val="000000"/>
                </a:solidFill>
                <a:latin typeface="標楷體" panose="03000509000000000000" pitchFamily="65" charset="-120"/>
                <a:ea typeface="標楷體" panose="03000509000000000000" pitchFamily="65" charset="-120"/>
              </a:rPr>
              <a:t>違反行政法上義務之處罰，以行為時之法律或自治條例有明文規定者為限。</a:t>
            </a:r>
          </a:p>
          <a:p>
            <a:r>
              <a:rPr lang="zh-TW" altLang="en-US" sz="2800" dirty="0"/>
              <a:t>有關處罰之規定須符合法律保留原則，並應具備合憲性。</a:t>
            </a:r>
          </a:p>
        </p:txBody>
      </p:sp>
      <p:sp>
        <p:nvSpPr>
          <p:cNvPr id="4" name="投影片編號版面配置區 3">
            <a:extLst>
              <a:ext uri="{FF2B5EF4-FFF2-40B4-BE49-F238E27FC236}">
                <a16:creationId xmlns:a16="http://schemas.microsoft.com/office/drawing/2014/main" id="{B0EDDCD5-BF2B-4CCA-80C0-12C68B2BE8F0}"/>
              </a:ext>
            </a:extLst>
          </p:cNvPr>
          <p:cNvSpPr>
            <a:spLocks noGrp="1"/>
          </p:cNvSpPr>
          <p:nvPr>
            <p:ph type="sldNum" sz="quarter" idx="12"/>
          </p:nvPr>
        </p:nvSpPr>
        <p:spPr/>
        <p:txBody>
          <a:bodyPr/>
          <a:lstStyle/>
          <a:p>
            <a:fld id="{5EC6E32A-7459-448E-9A7A-1D3E04D07DA7}" type="slidenum">
              <a:rPr lang="zh-TW" altLang="en-US" smtClean="0"/>
              <a:pPr/>
              <a:t>17</a:t>
            </a:fld>
            <a:endParaRPr lang="zh-TW" altLang="en-US" dirty="0"/>
          </a:p>
        </p:txBody>
      </p:sp>
    </p:spTree>
    <p:extLst>
      <p:ext uri="{BB962C8B-B14F-4D97-AF65-F5344CB8AC3E}">
        <p14:creationId xmlns:p14="http://schemas.microsoft.com/office/powerpoint/2010/main" val="172849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latin typeface="標楷體" panose="03000509000000000000" pitchFamily="65" charset="-120"/>
              </a:rPr>
              <a:t>稅局遲至</a:t>
            </a:r>
            <a:r>
              <a:rPr lang="en-US" altLang="zh-TW" dirty="0">
                <a:latin typeface="標楷體" panose="03000509000000000000" pitchFamily="65" charset="-120"/>
              </a:rPr>
              <a:t>103</a:t>
            </a:r>
            <a:r>
              <a:rPr lang="zh-TW" altLang="en-US" dirty="0">
                <a:latin typeface="標楷體" panose="03000509000000000000" pitchFamily="65" charset="-120"/>
              </a:rPr>
              <a:t>年間始調查系爭</a:t>
            </a:r>
            <a:r>
              <a:rPr lang="en-US" altLang="zh-TW" dirty="0">
                <a:latin typeface="標楷體" panose="03000509000000000000" pitchFamily="65" charset="-120"/>
              </a:rPr>
              <a:t>95</a:t>
            </a:r>
            <a:r>
              <a:rPr lang="zh-TW" altLang="en-US" dirty="0">
                <a:latin typeface="標楷體" panose="03000509000000000000" pitchFamily="65" charset="-120"/>
              </a:rPr>
              <a:t>年度的營利所得，要求丁提出向社員收集資源回收物，並付款給社員的證據資料，是否強人所難，不具期待可能性？已非無疑（商業會計法第</a:t>
            </a:r>
            <a:r>
              <a:rPr lang="en-US" altLang="zh-TW" dirty="0">
                <a:latin typeface="標楷體" panose="03000509000000000000" pitchFamily="65" charset="-120"/>
              </a:rPr>
              <a:t>38</a:t>
            </a:r>
            <a:r>
              <a:rPr lang="zh-TW" altLang="en-US" dirty="0">
                <a:latin typeface="標楷體" panose="03000509000000000000" pitchFamily="65" charset="-120"/>
              </a:rPr>
              <a:t>條第</a:t>
            </a:r>
            <a:r>
              <a:rPr lang="en-US" altLang="zh-TW" dirty="0">
                <a:latin typeface="標楷體" panose="03000509000000000000" pitchFamily="65" charset="-120"/>
              </a:rPr>
              <a:t>1</a:t>
            </a:r>
            <a:r>
              <a:rPr lang="zh-TW" altLang="en-US" dirty="0">
                <a:latin typeface="標楷體" panose="03000509000000000000" pitchFamily="65" charset="-120"/>
              </a:rPr>
              <a:t>項參照）。又縱使丁未克盡協力義務，稅局並非無其他調查途徑，然原審僅因丁未盡協力義務，不論究依職權調查是否有困難，即容許稅局以推計方式認定課稅原因事實及其金額，於法尚有未合。</a:t>
            </a:r>
            <a:endParaRPr lang="en-US" altLang="zh-TW" dirty="0">
              <a:latin typeface="標楷體" panose="03000509000000000000" pitchFamily="65" charset="-120"/>
            </a:endParaRPr>
          </a:p>
          <a:p>
            <a:pPr lvl="1">
              <a:lnSpc>
                <a:spcPct val="100000"/>
              </a:lnSpc>
            </a:pPr>
            <a:r>
              <a:rPr lang="zh-TW" altLang="en-US" dirty="0">
                <a:latin typeface="標楷體" panose="03000509000000000000" pitchFamily="65" charset="-120"/>
              </a:rPr>
              <a:t>稅局將合作社於</a:t>
            </a:r>
            <a:r>
              <a:rPr lang="en-US" altLang="zh-TW" dirty="0">
                <a:latin typeface="標楷體" panose="03000509000000000000" pitchFamily="65" charset="-120"/>
              </a:rPr>
              <a:t>95</a:t>
            </a:r>
            <a:r>
              <a:rPr lang="zh-TW" altLang="en-US" dirty="0">
                <a:latin typeface="標楷體" panose="03000509000000000000" pitchFamily="65" charset="-120"/>
              </a:rPr>
              <a:t>年度以</a:t>
            </a:r>
            <a:r>
              <a:rPr lang="en-US" altLang="zh-TW" dirty="0">
                <a:latin typeface="標楷體" panose="03000509000000000000" pitchFamily="65" charset="-120"/>
              </a:rPr>
              <a:t>D</a:t>
            </a:r>
            <a:r>
              <a:rPr lang="zh-TW" altLang="en-US" dirty="0">
                <a:latin typeface="標楷體" panose="03000509000000000000" pitchFamily="65" charset="-120"/>
              </a:rPr>
              <a:t>公司為受貨人、廢鐵為品名所開立發票之銷售額全部計為丁之營利所得，推計其盈餘併課綜合所得稅，就超過丁實際取得之價款部分而言，顯與經濟事實及其所生經濟利益歸屬不符，有違核實課稅原則。且丁向來否認曾收到與合作社所開立予</a:t>
            </a:r>
            <a:r>
              <a:rPr lang="en-US" altLang="zh-TW" dirty="0">
                <a:latin typeface="標楷體" panose="03000509000000000000" pitchFamily="65" charset="-120"/>
              </a:rPr>
              <a:t>D</a:t>
            </a:r>
            <a:r>
              <a:rPr lang="zh-TW" altLang="en-US" dirty="0">
                <a:latin typeface="標楷體" panose="03000509000000000000" pitchFamily="65" charset="-120"/>
              </a:rPr>
              <a:t>公司之發票金額同額之匯款，詎原判決未指出憑何證據資料，謂「合作社匯予原告之金額須先扣除匯費後再匯予原告，其金額當然會有不同」，無非臆測合作社</a:t>
            </a:r>
            <a:r>
              <a:rPr lang="en-US" altLang="zh-TW" dirty="0">
                <a:latin typeface="標楷體" panose="03000509000000000000" pitchFamily="65" charset="-120"/>
              </a:rPr>
              <a:t>95</a:t>
            </a:r>
            <a:r>
              <a:rPr lang="zh-TW" altLang="en-US" dirty="0">
                <a:latin typeface="標楷體" panose="03000509000000000000" pitchFamily="65" charset="-120"/>
              </a:rPr>
              <a:t>年度自</a:t>
            </a:r>
            <a:r>
              <a:rPr lang="en-US" altLang="zh-TW" dirty="0">
                <a:latin typeface="標楷體" panose="03000509000000000000" pitchFamily="65" charset="-120"/>
              </a:rPr>
              <a:t>D</a:t>
            </a:r>
            <a:r>
              <a:rPr lang="zh-TW" altLang="en-US" dirty="0">
                <a:latin typeface="標楷體" panose="03000509000000000000" pitchFamily="65" charset="-120"/>
              </a:rPr>
              <a:t>公司收到之銷售總額，與同年度合作社匯予丁之款項間之差額，乃銀行匯款手續所生匯費（殊難想像匯費高達</a:t>
            </a:r>
            <a:r>
              <a:rPr lang="en-US" altLang="zh-TW" dirty="0">
                <a:latin typeface="標楷體" panose="03000509000000000000" pitchFamily="65" charset="-120"/>
              </a:rPr>
              <a:t>165,646,220</a:t>
            </a:r>
            <a:r>
              <a:rPr lang="zh-TW" altLang="en-US" dirty="0">
                <a:latin typeface="標楷體" panose="03000509000000000000" pitchFamily="65" charset="-120"/>
              </a:rPr>
              <a:t>元）。</a:t>
            </a:r>
            <a:endParaRPr lang="en-US" altLang="zh-TW" dirty="0">
              <a:latin typeface="標楷體" panose="03000509000000000000" pitchFamily="65" charset="-120"/>
            </a:endParaRPr>
          </a:p>
          <a:p>
            <a:pPr lvl="1">
              <a:lnSpc>
                <a:spcPct val="100000"/>
              </a:lnSpc>
            </a:pPr>
            <a:r>
              <a:rPr lang="zh-TW" altLang="en-US" dirty="0">
                <a:latin typeface="標楷體" panose="03000509000000000000" pitchFamily="65" charset="-120"/>
              </a:rPr>
              <a:t>原判決謂丁應就「提出真實社員有實際提交回收物與第○站之積極事實」負起舉證責任，無異令丁就課稅要件事實不存在，負擔主觀與客觀的舉證責任，於法顯有未合。</a:t>
            </a:r>
            <a:endParaRPr lang="en-US" altLang="zh-TW" dirty="0">
              <a:latin typeface="標楷體" panose="03000509000000000000" pitchFamily="65" charset="-120"/>
            </a:endParaRPr>
          </a:p>
          <a:p>
            <a:pPr marL="0" indent="0">
              <a:buNone/>
            </a:pP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170</a:t>
            </a:fld>
            <a:endParaRPr lang="zh-TW" altLang="en-US"/>
          </a:p>
        </p:txBody>
      </p:sp>
    </p:spTree>
    <p:extLst>
      <p:ext uri="{BB962C8B-B14F-4D97-AF65-F5344CB8AC3E}">
        <p14:creationId xmlns:p14="http://schemas.microsoft.com/office/powerpoint/2010/main" val="27712197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hangingPunct="0">
              <a:lnSpc>
                <a:spcPct val="100000"/>
              </a:lnSpc>
            </a:pPr>
            <a:r>
              <a:rPr lang="zh-TW" altLang="en-US" dirty="0">
                <a:latin typeface="標楷體" panose="03000509000000000000" pitchFamily="65" charset="-120"/>
              </a:rPr>
              <a:t>經證實被利用分散所得的人頭社員僅有</a:t>
            </a:r>
            <a:r>
              <a:rPr lang="en-US" altLang="zh-TW" dirty="0">
                <a:latin typeface="標楷體" panose="03000509000000000000" pitchFamily="65" charset="-120"/>
              </a:rPr>
              <a:t>12</a:t>
            </a:r>
            <a:r>
              <a:rPr lang="zh-TW" altLang="en-US" dirty="0">
                <a:latin typeface="標楷體" panose="03000509000000000000" pitchFamily="65" charset="-120"/>
              </a:rPr>
              <a:t>人，其餘</a:t>
            </a:r>
            <a:r>
              <a:rPr lang="en-US" altLang="zh-TW" dirty="0">
                <a:latin typeface="標楷體" panose="03000509000000000000" pitchFamily="65" charset="-120"/>
              </a:rPr>
              <a:t>622</a:t>
            </a:r>
            <a:r>
              <a:rPr lang="zh-TW" altLang="en-US" dirty="0">
                <a:latin typeface="標楷體" panose="03000509000000000000" pitchFamily="65" charset="-120"/>
              </a:rPr>
              <a:t>人是否為人頭社員，尚屬不明，丁並無協力義務或責任以自證無違規事實，而稅局就該</a:t>
            </a:r>
            <a:r>
              <a:rPr lang="en-US" altLang="zh-TW" dirty="0">
                <a:latin typeface="標楷體" panose="03000509000000000000" pitchFamily="65" charset="-120"/>
              </a:rPr>
              <a:t>622</a:t>
            </a:r>
            <a:r>
              <a:rPr lang="zh-TW" altLang="en-US" dirty="0">
                <a:latin typeface="標楷體" panose="03000509000000000000" pitchFamily="65" charset="-120"/>
              </a:rPr>
              <a:t>人係被利用分散所得以便逃漏稅捐之人頭社員（處罰之要件事實）應負擔證明責任（納稅者權利保護法第</a:t>
            </a:r>
            <a:r>
              <a:rPr lang="en-US" altLang="zh-TW" dirty="0">
                <a:latin typeface="標楷體" panose="03000509000000000000" pitchFamily="65" charset="-120"/>
              </a:rPr>
              <a:t>11</a:t>
            </a:r>
            <a:r>
              <a:rPr lang="zh-TW" altLang="en-US" dirty="0">
                <a:latin typeface="標楷體" panose="03000509000000000000" pitchFamily="65" charset="-120"/>
              </a:rPr>
              <a:t>條第</a:t>
            </a:r>
            <a:r>
              <a:rPr lang="en-US" altLang="zh-TW" dirty="0">
                <a:latin typeface="標楷體" panose="03000509000000000000" pitchFamily="65" charset="-120"/>
              </a:rPr>
              <a:t>2</a:t>
            </a:r>
            <a:r>
              <a:rPr lang="zh-TW" altLang="en-US" dirty="0">
                <a:latin typeface="標楷體" panose="03000509000000000000" pitchFamily="65" charset="-120"/>
              </a:rPr>
              <a:t>項參照），且其證明程度至少應達到「幾近於真實的蓋然性」（蓋然率</a:t>
            </a:r>
            <a:r>
              <a:rPr lang="en-US" altLang="zh-TW" dirty="0">
                <a:latin typeface="標楷體" panose="03000509000000000000" pitchFamily="65" charset="-120"/>
              </a:rPr>
              <a:t>99.8</a:t>
            </a:r>
            <a:r>
              <a:rPr lang="zh-TW" altLang="en-US" dirty="0">
                <a:latin typeface="標楷體" panose="03000509000000000000" pitchFamily="65" charset="-120"/>
              </a:rPr>
              <a:t>％以上），始可謂其已盡舉證之責，否則法院仍應認定該處罰要件事實為不存在，而將其不利益歸於稅局。詎原審未查明是否有積極證據，足以確實證明丁有此部分利用</a:t>
            </a:r>
            <a:r>
              <a:rPr lang="en-US" altLang="zh-TW" dirty="0">
                <a:latin typeface="標楷體" panose="03000509000000000000" pitchFamily="65" charset="-120"/>
              </a:rPr>
              <a:t>622</a:t>
            </a:r>
            <a:r>
              <a:rPr lang="zh-TW" altLang="en-US" dirty="0">
                <a:latin typeface="標楷體" panose="03000509000000000000" pitchFamily="65" charset="-120"/>
              </a:rPr>
              <a:t>人頭社員逃漏稅捐之違章行為（處罰要件事實），即與課徵本稅一樣，容許以推計方式（降低證明度）認定其有此部分利用</a:t>
            </a:r>
            <a:r>
              <a:rPr lang="en-US" altLang="zh-TW" dirty="0">
                <a:latin typeface="標楷體" panose="03000509000000000000" pitchFamily="65" charset="-120"/>
              </a:rPr>
              <a:t>622</a:t>
            </a:r>
            <a:r>
              <a:rPr lang="zh-TW" altLang="en-US" dirty="0">
                <a:latin typeface="標楷體" panose="03000509000000000000" pitchFamily="65" charset="-120"/>
              </a:rPr>
              <a:t>人頭社員逃漏稅捐之違章行為及漏稅數額，而維持稅局所為裁罰處分，於法亦有未合。</a:t>
            </a:r>
          </a:p>
          <a:p>
            <a:endParaRPr lang="zh-TW" altLang="en-US" dirty="0">
              <a:latin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171</a:t>
            </a:fld>
            <a:endParaRPr lang="zh-TW" altLang="en-US"/>
          </a:p>
        </p:txBody>
      </p:sp>
    </p:spTree>
    <p:extLst>
      <p:ext uri="{BB962C8B-B14F-4D97-AF65-F5344CB8AC3E}">
        <p14:creationId xmlns:p14="http://schemas.microsoft.com/office/powerpoint/2010/main" val="25079100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109</a:t>
            </a:r>
            <a:r>
              <a:rPr lang="zh-TW" altLang="en-US" dirty="0"/>
              <a:t>年度判字第</a:t>
            </a:r>
            <a:r>
              <a:rPr lang="en-US" altLang="zh-TW" dirty="0"/>
              <a:t>49</a:t>
            </a:r>
            <a:r>
              <a:rPr lang="zh-TW" altLang="en-US" dirty="0"/>
              <a:t>號判決</a:t>
            </a:r>
            <a:br>
              <a:rPr lang="en-US" altLang="zh-TW" dirty="0"/>
            </a:br>
            <a:r>
              <a:rPr lang="en-US" altLang="zh-TW" dirty="0"/>
              <a:t>——</a:t>
            </a:r>
            <a:r>
              <a:rPr lang="zh-TW" altLang="en-US" sz="2800" dirty="0"/>
              <a:t>資源回收業者分散所得案</a:t>
            </a:r>
            <a:r>
              <a:rPr lang="en-US" altLang="zh-TW" sz="2800" dirty="0"/>
              <a:t>III</a:t>
            </a:r>
            <a:endParaRPr lang="zh-TW" altLang="en-US" sz="2800" dirty="0"/>
          </a:p>
        </p:txBody>
      </p:sp>
      <p:sp>
        <p:nvSpPr>
          <p:cNvPr id="3" name="內容版面配置區 2"/>
          <p:cNvSpPr>
            <a:spLocks noGrp="1"/>
          </p:cNvSpPr>
          <p:nvPr>
            <p:ph idx="1"/>
          </p:nvPr>
        </p:nvSpPr>
        <p:spPr/>
        <p:txBody>
          <a:bodyPr>
            <a:noAutofit/>
          </a:bodyPr>
          <a:lstStyle/>
          <a:p>
            <a:pPr>
              <a:lnSpc>
                <a:spcPct val="100000"/>
              </a:lnSpc>
            </a:pPr>
            <a:r>
              <a:rPr lang="zh-TW" altLang="en-US" dirty="0">
                <a:latin typeface="標楷體" panose="03000509000000000000" pitchFamily="65" charset="-120"/>
                <a:ea typeface="標楷體" panose="03000509000000000000" pitchFamily="65" charset="-120"/>
              </a:rPr>
              <a:t>事實概要</a:t>
            </a:r>
            <a:endParaRPr lang="en-US" altLang="zh-TW" dirty="0">
              <a:latin typeface="標楷體" panose="03000509000000000000" pitchFamily="65" charset="-120"/>
              <a:ea typeface="標楷體" panose="03000509000000000000" pitchFamily="65" charset="-120"/>
            </a:endParaRPr>
          </a:p>
          <a:p>
            <a:pPr marL="274320" lvl="1" indent="0">
              <a:lnSpc>
                <a:spcPct val="100000"/>
              </a:lnSpc>
              <a:buNone/>
            </a:pPr>
            <a:r>
              <a:rPr lang="zh-TW" altLang="en-US" dirty="0"/>
              <a:t>稅局以甲</a:t>
            </a:r>
            <a:r>
              <a:rPr lang="en-US" altLang="zh-TW" dirty="0"/>
              <a:t>95</a:t>
            </a:r>
            <a:r>
              <a:rPr lang="zh-TW" altLang="en-US" dirty="0"/>
              <a:t>年度漏報取自</a:t>
            </a:r>
            <a:r>
              <a:rPr lang="zh-TW" altLang="en-US" dirty="0">
                <a:latin typeface="標楷體" panose="03000509000000000000" pitchFamily="65" charset="-120"/>
              </a:rPr>
              <a:t>資源回收物運銷合作社（下稱合作社）</a:t>
            </a:r>
            <a:r>
              <a:rPr lang="zh-TW" altLang="en-US" dirty="0"/>
              <a:t>營利所得計</a:t>
            </a:r>
            <a:r>
              <a:rPr lang="en-US" altLang="zh-TW" dirty="0"/>
              <a:t>10,499,333</a:t>
            </a:r>
            <a:r>
              <a:rPr lang="zh-TW" altLang="en-US" dirty="0"/>
              <a:t>元，併同查獲漏報本人機會中獎及受扶養親屬利息所得計</a:t>
            </a:r>
            <a:r>
              <a:rPr lang="en-US" altLang="zh-TW" dirty="0"/>
              <a:t>8,869</a:t>
            </a:r>
            <a:r>
              <a:rPr lang="zh-TW" altLang="en-US" dirty="0"/>
              <a:t>元，歸併核定甲</a:t>
            </a:r>
            <a:r>
              <a:rPr lang="en-US" altLang="zh-TW" dirty="0"/>
              <a:t>95</a:t>
            </a:r>
            <a:r>
              <a:rPr lang="zh-TW" altLang="en-US" dirty="0"/>
              <a:t>年度綜合所得總額</a:t>
            </a:r>
            <a:r>
              <a:rPr lang="en-US" altLang="zh-TW" dirty="0"/>
              <a:t>10,976,709</a:t>
            </a:r>
            <a:r>
              <a:rPr lang="zh-TW" altLang="en-US" dirty="0"/>
              <a:t>元，除補徵稅額</a:t>
            </a:r>
            <a:r>
              <a:rPr lang="en-US" altLang="zh-TW" dirty="0"/>
              <a:t>3,594,514</a:t>
            </a:r>
            <a:r>
              <a:rPr lang="zh-TW" altLang="en-US" dirty="0"/>
              <a:t>元外，並按所漏稅額</a:t>
            </a:r>
            <a:r>
              <a:rPr lang="en-US" altLang="zh-TW" dirty="0"/>
              <a:t>3,593,747</a:t>
            </a:r>
            <a:r>
              <a:rPr lang="zh-TW" altLang="en-US" dirty="0"/>
              <a:t>元處</a:t>
            </a:r>
            <a:r>
              <a:rPr lang="en-US" altLang="zh-TW" dirty="0"/>
              <a:t>1</a:t>
            </a:r>
            <a:r>
              <a:rPr lang="zh-TW" altLang="en-US" dirty="0"/>
              <a:t>倍之罰鍰計</a:t>
            </a:r>
            <a:r>
              <a:rPr lang="en-US" altLang="zh-TW" dirty="0"/>
              <a:t>3,593,747</a:t>
            </a:r>
            <a:r>
              <a:rPr lang="zh-TW" altLang="en-US" dirty="0"/>
              <a:t>元。甲不服，申請復查結果，獲准追減應補稅額</a:t>
            </a:r>
            <a:r>
              <a:rPr lang="en-US" altLang="zh-TW" dirty="0"/>
              <a:t>165,643</a:t>
            </a:r>
            <a:r>
              <a:rPr lang="zh-TW" altLang="en-US" dirty="0"/>
              <a:t>元及罰鍰</a:t>
            </a:r>
            <a:r>
              <a:rPr lang="en-US" altLang="zh-TW" dirty="0"/>
              <a:t>165,643</a:t>
            </a:r>
            <a:r>
              <a:rPr lang="zh-TW" altLang="en-US" dirty="0"/>
              <a:t>元。甲仍不服，提起訴願，經稅局重新審查，以甲所犯逃漏稅捐刑事案件仍未確定，乃以重審復查決定撤銷原復查決定，並追減應補稅額</a:t>
            </a:r>
            <a:r>
              <a:rPr lang="en-US" altLang="zh-TW" dirty="0"/>
              <a:t>165,643</a:t>
            </a:r>
            <a:r>
              <a:rPr lang="zh-TW" altLang="en-US" dirty="0"/>
              <a:t>元，及註銷罰鍰處分。嗣甲所犯逃漏稅捐刑事案件經最高法院刑事判決駁回上訴，稅局以該逃漏稅捐部分未經判刑已告確定，乃對甲裁罰</a:t>
            </a:r>
            <a:r>
              <a:rPr lang="en-US" altLang="zh-TW" dirty="0"/>
              <a:t>3,426,823</a:t>
            </a:r>
            <a:r>
              <a:rPr lang="zh-TW" altLang="en-US" dirty="0"/>
              <a:t>元。甲不服，循序提起行政訴訟，經原審法院判決駁回後，乃提起上訴。嗣</a:t>
            </a:r>
            <a:r>
              <a:rPr lang="zh-TW" altLang="en-US" dirty="0">
                <a:latin typeface="標楷體" panose="03000509000000000000" pitchFamily="65" charset="-120"/>
              </a:rPr>
              <a:t>經最高行政法院判決廢棄原判決，並發回原審法院。</a:t>
            </a:r>
            <a:endParaRPr lang="en-US" altLang="zh-TW" dirty="0">
              <a:latin typeface="標楷體" panose="03000509000000000000" pitchFamily="65" charset="-120"/>
            </a:endParaRPr>
          </a:p>
          <a:p>
            <a:pPr marL="274320" lvl="1" indent="0">
              <a:lnSpc>
                <a:spcPct val="100000"/>
              </a:lnSpc>
              <a:buNone/>
            </a:pP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172</a:t>
            </a:fld>
            <a:endParaRPr lang="zh-TW" altLang="en-US"/>
          </a:p>
        </p:txBody>
      </p:sp>
    </p:spTree>
    <p:extLst>
      <p:ext uri="{BB962C8B-B14F-4D97-AF65-F5344CB8AC3E}">
        <p14:creationId xmlns:p14="http://schemas.microsoft.com/office/powerpoint/2010/main" val="28350973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rPr>
              <a:t>判決要旨</a:t>
            </a:r>
            <a:endParaRPr lang="en-US" altLang="zh-TW" dirty="0">
              <a:latin typeface="標楷體" panose="03000509000000000000" pitchFamily="65" charset="-120"/>
            </a:endParaRPr>
          </a:p>
          <a:p>
            <a:pPr lvl="1"/>
            <a:r>
              <a:rPr lang="zh-TW" altLang="en-US" dirty="0"/>
              <a:t>補稅與漏稅處罰的要件寬嚴有別，構成補稅要件並不當然符合漏稅處罰要件；補稅與漏稅處罰的舉證責任分配稍有差別，且證明度要求高低不同，故法院依職權調查證據的結果，縱使可以認定有應補之稅額，亦未必足以認定有逃漏稅之事實。</a:t>
            </a:r>
            <a:endParaRPr lang="en-US" altLang="zh-TW" dirty="0"/>
          </a:p>
          <a:p>
            <a:pPr lvl="1"/>
            <a:endParaRPr lang="en-US" altLang="zh-TW" sz="800" dirty="0"/>
          </a:p>
          <a:p>
            <a:pPr lvl="1"/>
            <a:r>
              <a:rPr lang="zh-TW" altLang="en-US" dirty="0"/>
              <a:t>依行政訴訟法第</a:t>
            </a:r>
            <a:r>
              <a:rPr lang="en-US" altLang="zh-TW" dirty="0"/>
              <a:t>213</a:t>
            </a:r>
            <a:r>
              <a:rPr lang="zh-TW" altLang="en-US" dirty="0"/>
              <a:t>條規定：「訴訟標的於確定之終局判決中經裁判者，有確定力。」且參考民事訴訟通說之見解，確定判決之既判力，惟於判決主文所判斷之訴訟標的，始可發生；若訴訟標的以外之事項，縱令與為訴訟標的之法律關係有影響，因而於判決理由中對之有所判斷，除主張抵銷之對待請求，其成立與否經裁判者外，尚不能因該判決已經確定而認此項判斷有既判力。同理，行政訴訟亦應相同的解釋，即判決理由之論斷，原則上無既判力。又行政訴訟法第</a:t>
            </a:r>
            <a:r>
              <a:rPr lang="en-US" altLang="zh-TW" dirty="0"/>
              <a:t>105</a:t>
            </a:r>
            <a:r>
              <a:rPr lang="zh-TW" altLang="en-US" dirty="0"/>
              <a:t>條第</a:t>
            </a:r>
            <a:r>
              <a:rPr lang="en-US" altLang="zh-TW" dirty="0"/>
              <a:t>1</a:t>
            </a:r>
            <a:r>
              <a:rPr lang="zh-TW" altLang="en-US" dirty="0"/>
              <a:t>項第</a:t>
            </a:r>
            <a:r>
              <a:rPr lang="en-US" altLang="zh-TW" dirty="0"/>
              <a:t>3</a:t>
            </a:r>
            <a:r>
              <a:rPr lang="zh-TW" altLang="en-US" dirty="0"/>
              <a:t>款既規定起訴應以訴狀表明「訴訟標的及其原因事實」，可知原因事實並非訴訟標的本身，其作用係在界定訴訟羈束暨判決確定之效力範圍，亦即原因事實本身不是訴訟標的，僅是界定訴訟標的之範圍，益見確定判決理由中對於原因事實之論斷，並無既判力，亦即判決確定之效力不及於原因事實本身。</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173</a:t>
            </a:fld>
            <a:endParaRPr lang="zh-TW" altLang="en-US"/>
          </a:p>
        </p:txBody>
      </p:sp>
    </p:spTree>
    <p:extLst>
      <p:ext uri="{BB962C8B-B14F-4D97-AF65-F5344CB8AC3E}">
        <p14:creationId xmlns:p14="http://schemas.microsoft.com/office/powerpoint/2010/main" val="6230866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t>當事人於補稅撤銷訴訟即使受敗訴判決確定，就該訴訟標的相關的原因事實，仍得於其他訴訟，包括嗣後於同一基礎事實所涉及漏稅罰之撤銷訴訟，為相反之主張，法院亦不妨就同一原因事實之存否為反於該確定判決意旨之論斷。</a:t>
            </a:r>
            <a:endParaRPr lang="en-US" altLang="zh-TW" dirty="0"/>
          </a:p>
          <a:p>
            <a:pPr lvl="1">
              <a:lnSpc>
                <a:spcPct val="100000"/>
              </a:lnSpc>
            </a:pPr>
            <a:endParaRPr lang="en-US" altLang="zh-TW" sz="800" dirty="0"/>
          </a:p>
          <a:p>
            <a:pPr lvl="1">
              <a:lnSpc>
                <a:spcPct val="100000"/>
              </a:lnSpc>
            </a:pPr>
            <a:r>
              <a:rPr lang="zh-TW" altLang="en-US" dirty="0"/>
              <a:t>行政訴訟與民事訴訟本質不同，前者對於撤銷訴訟與涉及公益之事項係採職權探知主義，尤其稅務訴訟中補稅與罰鍰事件適用的舉證責任不盡相同，對於待證事實要求的證明度亦有別。納稅義務人於漏稅處罰程序無協力義務（不自證己罪），並有「無罪推定」及「疑則無罪」原則之適用，稽徵機關則對於漏稅行為事實負擔確實證明其存在的客觀舉證責任。如果將行政法院於補稅撤銷訴訟，因為納稅義務人違反協力義務，而減輕稽徵機關舉證責任（降低證明度），判決維持原課稅處分所認定的事實，視為具有爭點效力，使納稅義務人就與該爭點有關之罰鍰撤銷訴訟，不得再為相反之主張，法院亦不得作相異之判斷，無異強令納稅義務人負擔自證己罪之責任，違反「無罪推定」及「疑則無罪」法理，亦悖於誠信與公平原則，自難將民事訴訟上所謂「爭點效」理論移植適用於稅務訴訟之罰鍰事件。故審理逃漏稅違章罰鍰案件之行政法院應獨立審查認定納稅義務人有無違章漏稅行為、其逃漏稅金額之大小，以及有無故意過失，據以認定原裁罰處分是否違誤。</a:t>
            </a: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174</a:t>
            </a:fld>
            <a:endParaRPr lang="zh-TW" altLang="en-US"/>
          </a:p>
        </p:txBody>
      </p:sp>
    </p:spTree>
    <p:extLst>
      <p:ext uri="{BB962C8B-B14F-4D97-AF65-F5344CB8AC3E}">
        <p14:creationId xmlns:p14="http://schemas.microsoft.com/office/powerpoint/2010/main" val="30006578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t>原判決以高等行政法院判決駁回甲請求撤銷補稅處分之訴，復經最高行政法院裁定駁回確定在案，而論斷本稅部分已經判決確定，故兩造於本件罰鍰處分訴訟中，即應受該確定判決既判力之拘束，不得為與該確定判決意旨相反之主張，原審亦不得為與該確定判決意旨相反之判斷云云。無非認為補稅撤銷訴訟之確定判決理由中對於原因事實之論斷，具有既判力，當事人嗣後於同一基礎事實所涉及漏稅罰之撤銷訴訟，不得為相反之主張，於法容有未合。</a:t>
            </a:r>
          </a:p>
          <a:p>
            <a:pPr lvl="1">
              <a:lnSpc>
                <a:spcPct val="100000"/>
              </a:lnSpc>
            </a:pPr>
            <a:endParaRPr lang="en-US" altLang="zh-TW" sz="800" dirty="0"/>
          </a:p>
          <a:p>
            <a:pPr lvl="1">
              <a:lnSpc>
                <a:spcPct val="100000"/>
              </a:lnSpc>
            </a:pPr>
            <a:r>
              <a:rPr lang="zh-TW" altLang="en-US" dirty="0"/>
              <a:t>本件租稅裁罰爭訟案件，甲並無協力義務或責任以自證無違規事實，而稅局就該</a:t>
            </a:r>
            <a:r>
              <a:rPr lang="en-US" altLang="zh-TW" dirty="0"/>
              <a:t>588</a:t>
            </a:r>
            <a:r>
              <a:rPr lang="zh-TW" altLang="en-US" dirty="0"/>
              <a:t>人係被利用分散所得以便逃漏稅捐之人頭社員（處罰之要件事實）應負擔證明責任（納稅者權利保護法第</a:t>
            </a:r>
            <a:r>
              <a:rPr lang="en-US" altLang="zh-TW" dirty="0"/>
              <a:t>11</a:t>
            </a:r>
            <a:r>
              <a:rPr lang="zh-TW" altLang="en-US" dirty="0"/>
              <a:t>條第</a:t>
            </a:r>
            <a:r>
              <a:rPr lang="en-US" altLang="zh-TW" dirty="0"/>
              <a:t>2</a:t>
            </a:r>
            <a:r>
              <a:rPr lang="zh-TW" altLang="en-US" dirty="0"/>
              <a:t>項參照），且其證明程度至少應達到「幾近於真實的蓋然性」（蓋然率</a:t>
            </a:r>
            <a:r>
              <a:rPr lang="en-US" altLang="zh-TW" dirty="0"/>
              <a:t>99.8</a:t>
            </a:r>
            <a:r>
              <a:rPr lang="zh-TW" altLang="en-US" dirty="0"/>
              <a:t>％以上，或稱真實的確信蓋然性），始可謂其已盡舉證之責，否則法院仍應認定該處罰要件事實為不存在，而將其不利益歸於稅局。詎原審未查明是否有積極證據，足以確實證明甲係利用除</a:t>
            </a:r>
            <a:r>
              <a:rPr lang="en-US" altLang="zh-TW" dirty="0"/>
              <a:t>Z</a:t>
            </a:r>
            <a:r>
              <a:rPr lang="zh-TW" altLang="en-US" dirty="0"/>
              <a:t>等</a:t>
            </a:r>
            <a:r>
              <a:rPr lang="en-US" altLang="zh-TW" dirty="0"/>
              <a:t>15</a:t>
            </a:r>
            <a:r>
              <a:rPr lang="zh-TW" altLang="en-US" dirty="0"/>
              <a:t>人外之</a:t>
            </a:r>
            <a:r>
              <a:rPr lang="en-US" altLang="zh-TW" dirty="0"/>
              <a:t>573</a:t>
            </a:r>
            <a:r>
              <a:rPr lang="zh-TW" altLang="en-US" dirty="0"/>
              <a:t>名社員分散所得以逃漏稅捐（處罰要件事實），即與課徵本稅一樣，容許以推計方式（降低證明度）認定此部分逃漏稅捐之違章行為及其漏稅數額，而全部維持稅局所為裁罰處分，於法即有未合。</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175</a:t>
            </a:fld>
            <a:endParaRPr lang="zh-TW" altLang="en-US"/>
          </a:p>
        </p:txBody>
      </p:sp>
    </p:spTree>
    <p:extLst>
      <p:ext uri="{BB962C8B-B14F-4D97-AF65-F5344CB8AC3E}">
        <p14:creationId xmlns:p14="http://schemas.microsoft.com/office/powerpoint/2010/main" val="28417039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t>最高行政法院</a:t>
            </a:r>
            <a:r>
              <a:rPr lang="en-US" altLang="zh-TW" sz="3200" dirty="0"/>
              <a:t>107</a:t>
            </a:r>
            <a:r>
              <a:rPr lang="zh-TW" altLang="en-US" sz="3200" dirty="0"/>
              <a:t>年度判字第</a:t>
            </a:r>
            <a:r>
              <a:rPr lang="en-US" altLang="zh-TW" sz="3200" dirty="0"/>
              <a:t>722</a:t>
            </a:r>
            <a:r>
              <a:rPr lang="zh-TW" altLang="en-US" sz="3200" dirty="0"/>
              <a:t>號判決</a:t>
            </a:r>
            <a:br>
              <a:rPr lang="en-US" altLang="zh-TW" sz="3200" dirty="0"/>
            </a:br>
            <a:r>
              <a:rPr lang="en-US" altLang="zh-TW" sz="3200" dirty="0"/>
              <a:t>——</a:t>
            </a:r>
            <a:r>
              <a:rPr lang="zh-TW" altLang="en-US" sz="2800" dirty="0"/>
              <a:t>虛列零稅率冒退營業稅案</a:t>
            </a:r>
          </a:p>
        </p:txBody>
      </p:sp>
      <p:sp>
        <p:nvSpPr>
          <p:cNvPr id="3" name="內容版面配置區 2"/>
          <p:cNvSpPr>
            <a:spLocks noGrp="1"/>
          </p:cNvSpPr>
          <p:nvPr>
            <p:ph idx="1"/>
          </p:nvPr>
        </p:nvSpPr>
        <p:spPr/>
        <p:txBody>
          <a:bodyPr>
            <a:normAutofit fontScale="92500" lnSpcReduction="20000"/>
          </a:bodyPr>
          <a:lstStyle/>
          <a:p>
            <a:pPr>
              <a:lnSpc>
                <a:spcPct val="100000"/>
              </a:lnSpc>
            </a:pPr>
            <a:r>
              <a:rPr lang="zh-TW" altLang="en-US" sz="2600" dirty="0">
                <a:latin typeface="標楷體" panose="03000509000000000000" pitchFamily="65" charset="-120"/>
                <a:ea typeface="標楷體" panose="03000509000000000000" pitchFamily="65" charset="-120"/>
              </a:rPr>
              <a:t>事實概要</a:t>
            </a:r>
            <a:endParaRPr lang="en-US" altLang="zh-TW" sz="2600" dirty="0">
              <a:latin typeface="標楷體" panose="03000509000000000000" pitchFamily="65" charset="-120"/>
              <a:ea typeface="標楷體" panose="03000509000000000000" pitchFamily="65" charset="-120"/>
            </a:endParaRPr>
          </a:p>
          <a:p>
            <a:pPr marL="274320" lvl="1" indent="0">
              <a:lnSpc>
                <a:spcPct val="100000"/>
              </a:lnSpc>
              <a:buNone/>
            </a:pPr>
            <a:r>
              <a:rPr lang="en-US" altLang="zh-TW" sz="2200" dirty="0">
                <a:latin typeface="標楷體" panose="03000509000000000000" pitchFamily="65" charset="-120"/>
                <a:ea typeface="標楷體" panose="03000509000000000000" pitchFamily="65" charset="-120"/>
              </a:rPr>
              <a:t>A</a:t>
            </a:r>
            <a:r>
              <a:rPr lang="zh-TW" altLang="en-US" sz="2200" dirty="0">
                <a:latin typeface="標楷體" panose="03000509000000000000" pitchFamily="65" charset="-120"/>
                <a:ea typeface="標楷體" panose="03000509000000000000" pitchFamily="65" charset="-120"/>
              </a:rPr>
              <a:t>公司在</a:t>
            </a:r>
            <a:r>
              <a:rPr lang="en-US" altLang="zh-TW" sz="2200" dirty="0">
                <a:latin typeface="標楷體" panose="03000509000000000000" pitchFamily="65" charset="-120"/>
                <a:ea typeface="標楷體" panose="03000509000000000000" pitchFamily="65" charset="-120"/>
              </a:rPr>
              <a:t>100</a:t>
            </a:r>
            <a:r>
              <a:rPr lang="zh-TW" altLang="en-US" sz="2200" dirty="0">
                <a:latin typeface="標楷體" panose="03000509000000000000" pitchFamily="65" charset="-120"/>
                <a:ea typeface="標楷體" panose="03000509000000000000" pitchFamily="65" charset="-120"/>
              </a:rPr>
              <a:t>～</a:t>
            </a:r>
            <a:r>
              <a:rPr lang="en-US" altLang="zh-TW" sz="2200" dirty="0">
                <a:latin typeface="標楷體" panose="03000509000000000000" pitchFamily="65" charset="-120"/>
                <a:ea typeface="標楷體" panose="03000509000000000000" pitchFamily="65" charset="-120"/>
              </a:rPr>
              <a:t>104</a:t>
            </a:r>
            <a:r>
              <a:rPr lang="zh-TW" altLang="en-US" sz="2200" dirty="0">
                <a:latin typeface="標楷體" panose="03000509000000000000" pitchFamily="65" charset="-120"/>
                <a:ea typeface="標楷體" panose="03000509000000000000" pitchFamily="65" charset="-120"/>
              </a:rPr>
              <a:t>年之間，於境內向其他公司購入電話儲值卡，將其出售予香港</a:t>
            </a:r>
            <a:r>
              <a:rPr lang="en-US" altLang="zh-TW" sz="2200" dirty="0">
                <a:latin typeface="標楷體" panose="03000509000000000000" pitchFamily="65" charset="-120"/>
                <a:ea typeface="標楷體" panose="03000509000000000000" pitchFamily="65" charset="-120"/>
              </a:rPr>
              <a:t>T</a:t>
            </a:r>
            <a:r>
              <a:rPr lang="zh-TW" altLang="en-US" sz="2200" dirty="0">
                <a:latin typeface="標楷體" panose="03000509000000000000" pitchFamily="65" charset="-120"/>
                <a:ea typeface="標楷體" panose="03000509000000000000" pitchFamily="65" charset="-120"/>
              </a:rPr>
              <a:t>公司，而報運零稅率出口並申退營業稅，稅局懷疑該公司又就同批貨物低價報運進口，乃以</a:t>
            </a:r>
            <a:r>
              <a:rPr lang="en-US" altLang="zh-TW" sz="2200" dirty="0">
                <a:latin typeface="標楷體" panose="03000509000000000000" pitchFamily="65" charset="-120"/>
                <a:ea typeface="標楷體" panose="03000509000000000000" pitchFamily="65" charset="-120"/>
              </a:rPr>
              <a:t>A</a:t>
            </a:r>
            <a:r>
              <a:rPr lang="zh-TW" altLang="en-US" sz="2200" dirty="0">
                <a:latin typeface="標楷體" panose="03000509000000000000" pitchFamily="65" charset="-120"/>
                <a:ea typeface="標楷體" panose="03000509000000000000" pitchFamily="65" charset="-120"/>
              </a:rPr>
              <a:t>公司冒退營業稅為由，追繳原已核退營業稅</a:t>
            </a:r>
            <a:r>
              <a:rPr lang="en-US" altLang="zh-TW" sz="2200" dirty="0">
                <a:latin typeface="標楷體" panose="03000509000000000000" pitchFamily="65" charset="-120"/>
                <a:ea typeface="標楷體" panose="03000509000000000000" pitchFamily="65" charset="-120"/>
              </a:rPr>
              <a:t>1,236</a:t>
            </a:r>
            <a:r>
              <a:rPr lang="zh-TW" altLang="en-US" sz="2200" dirty="0">
                <a:latin typeface="標楷體" panose="03000509000000000000" pitchFamily="65" charset="-120"/>
                <a:ea typeface="標楷體" panose="03000509000000000000" pitchFamily="65" charset="-120"/>
              </a:rPr>
              <a:t>萬餘</a:t>
            </a:r>
            <a:r>
              <a:rPr lang="zh-TW" altLang="en-US" sz="2200" dirty="0">
                <a:latin typeface="標楷體" panose="03000509000000000000" pitchFamily="65" charset="-120"/>
              </a:rPr>
              <a:t>元，</a:t>
            </a:r>
            <a:r>
              <a:rPr lang="en-US" altLang="zh-TW" sz="2200" dirty="0">
                <a:latin typeface="標楷體" panose="03000509000000000000" pitchFamily="65" charset="-120"/>
              </a:rPr>
              <a:t>A</a:t>
            </a:r>
            <a:r>
              <a:rPr lang="zh-TW" altLang="en-US" sz="2200" dirty="0">
                <a:latin typeface="標楷體" panose="03000509000000000000" pitchFamily="65" charset="-120"/>
              </a:rPr>
              <a:t>公司不服，循序提起行政訴訟，經原審法院判決駁回後，乃提起上訴。嗣經最高行政法院判決廢棄原判決，並發回原審法院</a:t>
            </a:r>
            <a:r>
              <a:rPr lang="zh-TW" altLang="en-US" dirty="0">
                <a:latin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914400" lvl="2" indent="0">
              <a:lnSpc>
                <a:spcPct val="100000"/>
              </a:lnSpc>
              <a:buNone/>
            </a:pPr>
            <a:endParaRPr lang="en-US" altLang="zh-TW" sz="800" dirty="0">
              <a:latin typeface="標楷體" panose="03000509000000000000" pitchFamily="65" charset="-120"/>
              <a:ea typeface="標楷體" panose="03000509000000000000" pitchFamily="65" charset="-120"/>
            </a:endParaRPr>
          </a:p>
          <a:p>
            <a:pPr>
              <a:lnSpc>
                <a:spcPct val="100000"/>
              </a:lnSpc>
            </a:pPr>
            <a:r>
              <a:rPr lang="zh-TW" altLang="en-US" sz="2600" dirty="0">
                <a:latin typeface="標楷體" panose="03000509000000000000" pitchFamily="65" charset="-120"/>
                <a:ea typeface="標楷體" panose="03000509000000000000" pitchFamily="65" charset="-120"/>
              </a:rPr>
              <a:t>判決要旨</a:t>
            </a:r>
            <a:endParaRPr lang="en-US" altLang="zh-TW" sz="2600" dirty="0">
              <a:latin typeface="標楷體" panose="03000509000000000000" pitchFamily="65" charset="-120"/>
              <a:ea typeface="標楷體" panose="03000509000000000000" pitchFamily="65" charset="-120"/>
            </a:endParaRPr>
          </a:p>
          <a:p>
            <a:pPr lvl="1" algn="just">
              <a:lnSpc>
                <a:spcPct val="100000"/>
              </a:lnSpc>
            </a:pPr>
            <a:r>
              <a:rPr lang="en-US" altLang="zh-TW" sz="2200" dirty="0">
                <a:latin typeface="標楷體" panose="03000509000000000000" pitchFamily="65" charset="-120"/>
                <a:ea typeface="標楷體" panose="03000509000000000000" pitchFamily="65" charset="-120"/>
              </a:rPr>
              <a:t>A</a:t>
            </a:r>
            <a:r>
              <a:rPr lang="zh-TW" altLang="en-US" sz="2200" dirty="0">
                <a:latin typeface="標楷體" panose="03000509000000000000" pitchFamily="65" charset="-120"/>
                <a:ea typeface="標楷體" panose="03000509000000000000" pitchFamily="65" charset="-120"/>
              </a:rPr>
              <a:t>公司境內購入儲值卡時，已交付營業稅款予出賣方公司，出賣方公司也按期申報營業稅，並有實際出口的事實，不符一般冒退營業稅款情況－－假出口真退稅。</a:t>
            </a:r>
            <a:endParaRPr lang="en-US" altLang="zh-TW" sz="2200" dirty="0">
              <a:latin typeface="標楷體" panose="03000509000000000000" pitchFamily="65" charset="-120"/>
              <a:ea typeface="標楷體" panose="03000509000000000000" pitchFamily="65" charset="-120"/>
            </a:endParaRPr>
          </a:p>
          <a:p>
            <a:pPr lvl="1" algn="just">
              <a:lnSpc>
                <a:spcPct val="100000"/>
              </a:lnSpc>
            </a:pPr>
            <a:r>
              <a:rPr lang="zh-TW" altLang="en-US" sz="2200" dirty="0">
                <a:latin typeface="標楷體" panose="03000509000000000000" pitchFamily="65" charset="-120"/>
                <a:ea typeface="標楷體" panose="03000509000000000000" pitchFamily="65" charset="-120"/>
              </a:rPr>
              <a:t>本案出口時係以實際查驗貨物方式通關，驗明電話儲值卡出口，攸關貨物是否有實際外銷之事實，原審並未職權調查審酌。</a:t>
            </a:r>
            <a:endParaRPr lang="en-US" altLang="zh-TW" sz="2200" dirty="0">
              <a:latin typeface="標楷體" panose="03000509000000000000" pitchFamily="65" charset="-120"/>
              <a:ea typeface="標楷體" panose="03000509000000000000" pitchFamily="65" charset="-120"/>
            </a:endParaRPr>
          </a:p>
          <a:p>
            <a:pPr lvl="1" algn="just">
              <a:lnSpc>
                <a:spcPct val="100000"/>
              </a:lnSpc>
            </a:pPr>
            <a:r>
              <a:rPr lang="zh-TW" altLang="en-US" sz="2200" dirty="0">
                <a:latin typeface="標楷體" panose="03000509000000000000" pitchFamily="65" charset="-120"/>
                <a:ea typeface="標楷體" panose="03000509000000000000" pitchFamily="65" charset="-120"/>
              </a:rPr>
              <a:t>進口貨物究竟是儲值卡或包裝紙套，攸關正常退換貨，或不正常原貨復運進口，原審未職權調查審酌。</a:t>
            </a:r>
            <a:endParaRPr lang="en-US" altLang="zh-TW" sz="2200" dirty="0">
              <a:latin typeface="標楷體" panose="03000509000000000000" pitchFamily="65" charset="-120"/>
              <a:ea typeface="標楷體" panose="03000509000000000000" pitchFamily="65" charset="-120"/>
            </a:endParaRPr>
          </a:p>
          <a:p>
            <a:pPr lvl="1" algn="just">
              <a:lnSpc>
                <a:spcPct val="100000"/>
              </a:lnSpc>
            </a:pPr>
            <a:r>
              <a:rPr lang="zh-TW" altLang="en-US" sz="2200" dirty="0">
                <a:latin typeface="標楷體" panose="03000509000000000000" pitchFamily="65" charset="-120"/>
                <a:ea typeface="標楷體" panose="03000509000000000000" pitchFamily="65" charset="-120"/>
              </a:rPr>
              <a:t>香港</a:t>
            </a:r>
            <a:r>
              <a:rPr lang="en-US" altLang="zh-TW" sz="2200" dirty="0">
                <a:latin typeface="標楷體" panose="03000509000000000000" pitchFamily="65" charset="-120"/>
                <a:ea typeface="標楷體" panose="03000509000000000000" pitchFamily="65" charset="-120"/>
              </a:rPr>
              <a:t>T</a:t>
            </a:r>
            <a:r>
              <a:rPr lang="zh-TW" altLang="en-US" sz="2200" dirty="0">
                <a:latin typeface="標楷體" panose="03000509000000000000" pitchFamily="65" charset="-120"/>
                <a:ea typeface="標楷體" panose="03000509000000000000" pitchFamily="65" charset="-120"/>
              </a:rPr>
              <a:t>公司曾匯款美金</a:t>
            </a:r>
            <a:r>
              <a:rPr lang="en-US" altLang="zh-TW" sz="2200" dirty="0">
                <a:latin typeface="標楷體" panose="03000509000000000000" pitchFamily="65" charset="-120"/>
                <a:ea typeface="標楷體" panose="03000509000000000000" pitchFamily="65" charset="-120"/>
              </a:rPr>
              <a:t>200</a:t>
            </a:r>
            <a:r>
              <a:rPr lang="zh-TW" altLang="en-US" sz="2200" dirty="0">
                <a:latin typeface="標楷體" panose="03000509000000000000" pitchFamily="65" charset="-120"/>
                <a:ea typeface="標楷體" panose="03000509000000000000" pitchFamily="65" charset="-120"/>
              </a:rPr>
              <a:t>萬元予</a:t>
            </a:r>
            <a:r>
              <a:rPr lang="en-US" altLang="zh-TW" sz="2200" dirty="0">
                <a:latin typeface="標楷體" panose="03000509000000000000" pitchFamily="65" charset="-120"/>
                <a:ea typeface="標楷體" panose="03000509000000000000" pitchFamily="65" charset="-120"/>
              </a:rPr>
              <a:t>A</a:t>
            </a:r>
            <a:r>
              <a:rPr lang="zh-TW" altLang="en-US" sz="2200" dirty="0">
                <a:latin typeface="標楷體" panose="03000509000000000000" pitchFamily="65" charset="-120"/>
                <a:ea typeface="標楷體" panose="03000509000000000000" pitchFamily="65" charset="-120"/>
              </a:rPr>
              <a:t>公司，若其間無交易，為何有此匯款行為？原審未職權調查審酌。</a:t>
            </a:r>
            <a:endParaRPr lang="en-US" altLang="zh-TW" sz="2200" dirty="0">
              <a:latin typeface="標楷體" panose="03000509000000000000" pitchFamily="65" charset="-120"/>
              <a:ea typeface="標楷體" panose="03000509000000000000" pitchFamily="65" charset="-120"/>
            </a:endParaRPr>
          </a:p>
          <a:p>
            <a:pPr lvl="1" algn="just">
              <a:lnSpc>
                <a:spcPct val="100000"/>
              </a:lnSpc>
            </a:pPr>
            <a:r>
              <a:rPr lang="en-US" altLang="zh-TW" sz="2200" dirty="0">
                <a:latin typeface="標楷體" panose="03000509000000000000" pitchFamily="65" charset="-120"/>
                <a:ea typeface="標楷體" panose="03000509000000000000" pitchFamily="65" charset="-120"/>
              </a:rPr>
              <a:t>A</a:t>
            </a:r>
            <a:r>
              <a:rPr lang="zh-TW" altLang="en-US" sz="2200" dirty="0">
                <a:latin typeface="標楷體" panose="03000509000000000000" pitchFamily="65" charset="-120"/>
                <a:ea typeface="標楷體" panose="03000509000000000000" pitchFamily="65" charset="-120"/>
              </a:rPr>
              <a:t>公司怠於協力提供有利訊息，肇因帳冊遭查扣，不應歸責。</a:t>
            </a:r>
          </a:p>
          <a:p>
            <a:pPr marL="457200" lvl="1" indent="0">
              <a:buNone/>
            </a:pP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176</a:t>
            </a:fld>
            <a:endParaRPr lang="zh-TW" altLang="en-US"/>
          </a:p>
        </p:txBody>
      </p:sp>
    </p:spTree>
    <p:extLst>
      <p:ext uri="{BB962C8B-B14F-4D97-AF65-F5344CB8AC3E}">
        <p14:creationId xmlns:p14="http://schemas.microsoft.com/office/powerpoint/2010/main" val="4249775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latin typeface="標楷體" panose="03000509000000000000" pitchFamily="65" charset="-120"/>
                <a:ea typeface="標楷體" panose="03000509000000000000" pitchFamily="65" charset="-120"/>
              </a:rPr>
              <a:t>本案稅局主張</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公司以同批貨物高價報運出口後，再低價報運進口，藉以冒退營業稅款，由於未涉逃漏稅裁罰，且納稅人怠於協力非可歸責，故適用「高度蓋然性」，即證據與待證事實的關聯性≧</a:t>
            </a:r>
            <a:r>
              <a:rPr lang="en-US" altLang="zh-TW" dirty="0">
                <a:latin typeface="標楷體" panose="03000509000000000000" pitchFamily="65" charset="-120"/>
                <a:ea typeface="標楷體" panose="03000509000000000000" pitchFamily="65" charset="-120"/>
              </a:rPr>
              <a:t>75%</a:t>
            </a:r>
            <a:r>
              <a:rPr lang="zh-TW" altLang="en-US" dirty="0">
                <a:latin typeface="標楷體" panose="03000509000000000000" pitchFamily="65" charset="-120"/>
                <a:ea typeface="標楷體" panose="03000509000000000000" pitchFamily="65" charset="-120"/>
              </a:rPr>
              <a:t>。至於關鍵的待證事實，虛構貨物出口及原貨復運進口，稽徵機關與法院並未有積極、清楚的客觀事證可資佐證，也不斟酌有利於納稅人的客觀事證－－境外買方確實支付貨款、被認為復運進口之貨物乃包裝紙套等，可知本案納稅人的反證應已相當程度動搖了稽徵機關的證明主張。</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177</a:t>
            </a:fld>
            <a:endParaRPr lang="zh-TW" altLang="en-US"/>
          </a:p>
        </p:txBody>
      </p:sp>
    </p:spTree>
    <p:extLst>
      <p:ext uri="{BB962C8B-B14F-4D97-AF65-F5344CB8AC3E}">
        <p14:creationId xmlns:p14="http://schemas.microsoft.com/office/powerpoint/2010/main" val="261359755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456</a:t>
            </a:r>
            <a:r>
              <a:rPr lang="zh-TW" altLang="en-US" dirty="0"/>
              <a:t>號判決</a:t>
            </a:r>
            <a:br>
              <a:rPr lang="en-US" altLang="zh-TW" dirty="0"/>
            </a:br>
            <a:r>
              <a:rPr lang="en-US" altLang="zh-TW" dirty="0"/>
              <a:t>——</a:t>
            </a:r>
            <a:r>
              <a:rPr lang="zh-TW" altLang="en-US" sz="2800" dirty="0"/>
              <a:t>收購回收廢紙與真實交易對象</a:t>
            </a:r>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a:lnSpc>
                <a:spcPct val="100000"/>
              </a:lnSpc>
              <a:buNone/>
            </a:pPr>
            <a:r>
              <a:rPr lang="zh-TW" altLang="en-US" dirty="0">
                <a:latin typeface="標楷體" panose="03000509000000000000" pitchFamily="65" charset="-120"/>
              </a:rPr>
              <a:t>稅局認定</a:t>
            </a:r>
            <a:r>
              <a:rPr lang="en-US" altLang="zh-TW" dirty="0">
                <a:latin typeface="標楷體" panose="03000509000000000000" pitchFamily="65" charset="-120"/>
              </a:rPr>
              <a:t>B</a:t>
            </a:r>
            <a:r>
              <a:rPr lang="zh-TW" altLang="en-US" dirty="0">
                <a:latin typeface="標楷體" panose="03000509000000000000" pitchFamily="65" charset="-120"/>
              </a:rPr>
              <a:t>公司</a:t>
            </a:r>
            <a:r>
              <a:rPr lang="en-US" altLang="zh-TW" dirty="0">
                <a:latin typeface="標楷體" panose="03000509000000000000" pitchFamily="65" charset="-120"/>
              </a:rPr>
              <a:t>(</a:t>
            </a:r>
            <a:r>
              <a:rPr lang="zh-TW" altLang="en-US" dirty="0">
                <a:latin typeface="標楷體" panose="03000509000000000000" pitchFamily="65" charset="-120"/>
              </a:rPr>
              <a:t>造紙廠</a:t>
            </a:r>
            <a:r>
              <a:rPr lang="en-US" altLang="zh-TW" dirty="0">
                <a:latin typeface="標楷體" panose="03000509000000000000" pitchFamily="65" charset="-120"/>
              </a:rPr>
              <a:t>)</a:t>
            </a:r>
            <a:r>
              <a:rPr lang="zh-TW" altLang="en-US" dirty="0">
                <a:latin typeface="標楷體" panose="03000509000000000000" pitchFamily="65" charset="-120"/>
              </a:rPr>
              <a:t>在</a:t>
            </a:r>
            <a:r>
              <a:rPr lang="en-US" altLang="zh-TW" dirty="0">
                <a:latin typeface="標楷體" panose="03000509000000000000" pitchFamily="65" charset="-120"/>
              </a:rPr>
              <a:t>96</a:t>
            </a:r>
            <a:r>
              <a:rPr lang="zh-TW" altLang="en-US" dirty="0">
                <a:latin typeface="標楷體" panose="03000509000000000000" pitchFamily="65" charset="-120"/>
              </a:rPr>
              <a:t>年間未依規定取得合法憑證，其列報進項稅額憑證之數家紙業公司並非實際交易對象</a:t>
            </a:r>
            <a:r>
              <a:rPr lang="en-US" altLang="zh-TW" dirty="0">
                <a:latin typeface="標楷體" panose="03000509000000000000" pitchFamily="65" charset="-120"/>
              </a:rPr>
              <a:t>(</a:t>
            </a:r>
            <a:r>
              <a:rPr lang="zh-TW" altLang="en-US" dirty="0">
                <a:latin typeface="標楷體" panose="03000509000000000000" pitchFamily="65" charset="-120"/>
              </a:rPr>
              <a:t>這幾家紙業公司疑似受控於</a:t>
            </a:r>
            <a:r>
              <a:rPr lang="en-US" altLang="zh-TW" dirty="0">
                <a:latin typeface="標楷體" panose="03000509000000000000" pitchFamily="65" charset="-120"/>
              </a:rPr>
              <a:t>B</a:t>
            </a:r>
            <a:r>
              <a:rPr lang="zh-TW" altLang="en-US" dirty="0">
                <a:latin typeface="標楷體" panose="03000509000000000000" pitchFamily="65" charset="-120"/>
              </a:rPr>
              <a:t>公司的紙上公司</a:t>
            </a:r>
            <a:r>
              <a:rPr lang="en-US" altLang="zh-TW" dirty="0">
                <a:latin typeface="標楷體" panose="03000509000000000000" pitchFamily="65" charset="-120"/>
              </a:rPr>
              <a:t>Z)</a:t>
            </a:r>
            <a:r>
              <a:rPr lang="zh-TW" altLang="en-US" dirty="0">
                <a:latin typeface="標楷體" panose="03000509000000000000" pitchFamily="65" charset="-120"/>
              </a:rPr>
              <a:t>，除補徵營業稅</a:t>
            </a:r>
            <a:r>
              <a:rPr lang="en-US" altLang="zh-TW" dirty="0">
                <a:latin typeface="標楷體" panose="03000509000000000000" pitchFamily="65" charset="-120"/>
              </a:rPr>
              <a:t>7,403</a:t>
            </a:r>
            <a:r>
              <a:rPr lang="zh-TW" altLang="en-US" dirty="0">
                <a:latin typeface="標楷體" panose="03000509000000000000" pitchFamily="65" charset="-120"/>
              </a:rPr>
              <a:t>萬餘元外，尚裁處</a:t>
            </a:r>
            <a:r>
              <a:rPr lang="en-US" altLang="zh-TW" dirty="0">
                <a:latin typeface="標楷體" panose="03000509000000000000" pitchFamily="65" charset="-120"/>
              </a:rPr>
              <a:t>0.5</a:t>
            </a:r>
            <a:r>
              <a:rPr lang="zh-TW" altLang="en-US" dirty="0">
                <a:latin typeface="標楷體" panose="03000509000000000000" pitchFamily="65" charset="-120"/>
              </a:rPr>
              <a:t>倍罰鍰。</a:t>
            </a:r>
            <a:r>
              <a:rPr lang="en-US" altLang="zh-TW" dirty="0">
                <a:latin typeface="標楷體" panose="03000509000000000000" pitchFamily="65" charset="-120"/>
              </a:rPr>
              <a:t>B</a:t>
            </a:r>
            <a:r>
              <a:rPr lang="zh-TW" altLang="en-US" dirty="0">
                <a:latin typeface="標楷體" panose="03000509000000000000" pitchFamily="65" charset="-120"/>
              </a:rPr>
              <a:t>公司</a:t>
            </a:r>
            <a:r>
              <a:rPr lang="zh-TW" altLang="en-US" dirty="0"/>
              <a:t>不服，循序提起行政訴訟，經原審法院判決駁回後，乃提起上訴。嗣</a:t>
            </a:r>
            <a:r>
              <a:rPr lang="zh-TW" altLang="en-US" dirty="0">
                <a:latin typeface="標楷體" panose="03000509000000000000" pitchFamily="65" charset="-120"/>
              </a:rPr>
              <a:t>經最高行政法院判決廢棄原判決，並發回原審法院。</a:t>
            </a:r>
            <a:endParaRPr lang="en-US" altLang="zh-TW" dirty="0">
              <a:latin typeface="標楷體" panose="03000509000000000000" pitchFamily="65" charset="-120"/>
            </a:endParaRPr>
          </a:p>
          <a:p>
            <a:pPr marL="640080" lvl="1" indent="0" algn="just">
              <a:lnSpc>
                <a:spcPct val="100000"/>
              </a:lnSpc>
              <a:buNone/>
            </a:pPr>
            <a:endParaRPr lang="en-US" altLang="zh-TW" sz="1200" dirty="0">
              <a:latin typeface="標楷體" panose="03000509000000000000" pitchFamily="65" charset="-120"/>
            </a:endParaRPr>
          </a:p>
          <a:p>
            <a:pPr algn="just">
              <a:lnSpc>
                <a:spcPct val="100000"/>
              </a:lnSpc>
            </a:pPr>
            <a:r>
              <a:rPr lang="zh-TW" altLang="en-US" dirty="0">
                <a:latin typeface="標楷體" panose="03000509000000000000" pitchFamily="65" charset="-120"/>
              </a:rPr>
              <a:t>判決要旨</a:t>
            </a:r>
            <a:endParaRPr lang="en-US" altLang="zh-TW" dirty="0">
              <a:latin typeface="標楷體" panose="03000509000000000000" pitchFamily="65" charset="-120"/>
            </a:endParaRPr>
          </a:p>
          <a:p>
            <a:pPr lvl="1">
              <a:lnSpc>
                <a:spcPct val="100000"/>
              </a:lnSpc>
            </a:pPr>
            <a:r>
              <a:rPr lang="zh-TW" altLang="en-US" dirty="0">
                <a:latin typeface="標楷體" panose="03000509000000000000" pitchFamily="65" charset="-120"/>
              </a:rPr>
              <a:t>司法院於</a:t>
            </a:r>
            <a:r>
              <a:rPr lang="en-US" altLang="zh-TW" dirty="0">
                <a:latin typeface="標楷體" panose="03000509000000000000" pitchFamily="65" charset="-120"/>
              </a:rPr>
              <a:t>83</a:t>
            </a:r>
            <a:r>
              <a:rPr lang="zh-TW" altLang="en-US" dirty="0">
                <a:latin typeface="標楷體" panose="03000509000000000000" pitchFamily="65" charset="-120"/>
              </a:rPr>
              <a:t>年</a:t>
            </a:r>
            <a:r>
              <a:rPr lang="en-US" altLang="zh-TW" dirty="0">
                <a:latin typeface="標楷體" panose="03000509000000000000" pitchFamily="65" charset="-120"/>
              </a:rPr>
              <a:t>2</a:t>
            </a:r>
            <a:r>
              <a:rPr lang="zh-TW" altLang="en-US" dirty="0">
                <a:latin typeface="標楷體" panose="03000509000000000000" pitchFamily="65" charset="-120"/>
              </a:rPr>
              <a:t>月</a:t>
            </a:r>
            <a:r>
              <a:rPr lang="en-US" altLang="zh-TW" dirty="0">
                <a:latin typeface="標楷體" panose="03000509000000000000" pitchFamily="65" charset="-120"/>
              </a:rPr>
              <a:t>4</a:t>
            </a:r>
            <a:r>
              <a:rPr lang="zh-TW" altLang="en-US" dirty="0">
                <a:latin typeface="標楷體" panose="03000509000000000000" pitchFamily="65" charset="-120"/>
              </a:rPr>
              <a:t>日公布釋字第</a:t>
            </a:r>
            <a:r>
              <a:rPr lang="en-US" altLang="zh-TW" dirty="0">
                <a:latin typeface="標楷體" panose="03000509000000000000" pitchFamily="65" charset="-120"/>
              </a:rPr>
              <a:t>337</a:t>
            </a:r>
            <a:r>
              <a:rPr lang="zh-TW" altLang="en-US" dirty="0">
                <a:latin typeface="標楷體" panose="03000509000000000000" pitchFamily="65" charset="-120"/>
              </a:rPr>
              <a:t>號解釋，明示：「營業稅法第</a:t>
            </a:r>
            <a:r>
              <a:rPr lang="en-US" altLang="zh-TW" dirty="0">
                <a:latin typeface="標楷體" panose="03000509000000000000" pitchFamily="65" charset="-120"/>
              </a:rPr>
              <a:t>51</a:t>
            </a:r>
            <a:r>
              <a:rPr lang="zh-TW" altLang="en-US" dirty="0">
                <a:latin typeface="標楷體" panose="03000509000000000000" pitchFamily="65" charset="-120"/>
              </a:rPr>
              <a:t>條第</a:t>
            </a:r>
            <a:r>
              <a:rPr lang="en-US" altLang="zh-TW" dirty="0">
                <a:latin typeface="標楷體" panose="03000509000000000000" pitchFamily="65" charset="-120"/>
              </a:rPr>
              <a:t>5</a:t>
            </a:r>
            <a:r>
              <a:rPr lang="zh-TW" altLang="en-US" dirty="0">
                <a:latin typeface="標楷體" panose="03000509000000000000" pitchFamily="65" charset="-120"/>
              </a:rPr>
              <a:t>款規定，納稅義務人虛報進項稅額者，除追繳稅款外，按所漏稅額處</a:t>
            </a:r>
            <a:r>
              <a:rPr lang="en-US" altLang="zh-TW" dirty="0">
                <a:latin typeface="標楷體" panose="03000509000000000000" pitchFamily="65" charset="-120"/>
              </a:rPr>
              <a:t>5</a:t>
            </a:r>
            <a:r>
              <a:rPr lang="zh-TW" altLang="en-US" dirty="0">
                <a:latin typeface="標楷體" panose="03000509000000000000" pitchFamily="65" charset="-120"/>
              </a:rPr>
              <a:t>倍至</a:t>
            </a:r>
            <a:r>
              <a:rPr lang="en-US" altLang="zh-TW" dirty="0">
                <a:latin typeface="標楷體" panose="03000509000000000000" pitchFamily="65" charset="-120"/>
              </a:rPr>
              <a:t>20</a:t>
            </a:r>
            <a:r>
              <a:rPr lang="zh-TW" altLang="en-US" dirty="0">
                <a:latin typeface="標楷體" panose="03000509000000000000" pitchFamily="65" charset="-120"/>
              </a:rPr>
              <a:t>倍罰鍰，並得停止其營業。依此規定意旨，自應以納稅義務人有虛報進項稅額，並因而逃漏稅款者，始得據以追繳稅款及處罰。財政部中華民國</a:t>
            </a:r>
            <a:r>
              <a:rPr lang="en-US" altLang="zh-TW" dirty="0">
                <a:latin typeface="標楷體" panose="03000509000000000000" pitchFamily="65" charset="-120"/>
              </a:rPr>
              <a:t>76</a:t>
            </a:r>
            <a:r>
              <a:rPr lang="zh-TW" altLang="en-US" dirty="0">
                <a:latin typeface="標楷體" panose="03000509000000000000" pitchFamily="65" charset="-120"/>
              </a:rPr>
              <a:t>年</a:t>
            </a:r>
            <a:r>
              <a:rPr lang="en-US" altLang="zh-TW" dirty="0">
                <a:latin typeface="標楷體" panose="03000509000000000000" pitchFamily="65" charset="-120"/>
              </a:rPr>
              <a:t>5</a:t>
            </a:r>
            <a:r>
              <a:rPr lang="zh-TW" altLang="en-US" dirty="0">
                <a:latin typeface="標楷體" panose="03000509000000000000" pitchFamily="65" charset="-120"/>
              </a:rPr>
              <a:t>月</a:t>
            </a:r>
            <a:r>
              <a:rPr lang="en-US" altLang="zh-TW" dirty="0">
                <a:latin typeface="標楷體" panose="03000509000000000000" pitchFamily="65" charset="-120"/>
              </a:rPr>
              <a:t>6</a:t>
            </a:r>
            <a:r>
              <a:rPr lang="zh-TW" altLang="en-US" dirty="0">
                <a:latin typeface="標楷體" panose="03000509000000000000" pitchFamily="65" charset="-120"/>
              </a:rPr>
              <a:t>日台財稅字第</a:t>
            </a:r>
            <a:r>
              <a:rPr lang="en-US" altLang="zh-TW" dirty="0">
                <a:latin typeface="標楷體" panose="03000509000000000000" pitchFamily="65" charset="-120"/>
              </a:rPr>
              <a:t>7637376</a:t>
            </a:r>
            <a:r>
              <a:rPr lang="zh-TW" altLang="en-US" dirty="0">
                <a:latin typeface="標楷體" panose="03000509000000000000" pitchFamily="65" charset="-120"/>
              </a:rPr>
              <a:t>號函，對於有進貨事實之營業人，不論其是否有虛報進項稅額，並因而逃漏稅款，概依首開條款處罰，其與該條款意旨不符部分，有違憲法保障人民權利之本旨，應不再援用。」</a:t>
            </a:r>
            <a:endParaRPr lang="en-US" altLang="zh-TW" dirty="0">
              <a:latin typeface="標楷體" panose="03000509000000000000" pitchFamily="65" charset="-120"/>
            </a:endParaRPr>
          </a:p>
          <a:p>
            <a:pPr marL="0" indent="0">
              <a:buNone/>
            </a:pP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178</a:t>
            </a:fld>
            <a:endParaRPr lang="zh-TW" altLang="en-US"/>
          </a:p>
        </p:txBody>
      </p:sp>
    </p:spTree>
    <p:extLst>
      <p:ext uri="{BB962C8B-B14F-4D97-AF65-F5344CB8AC3E}">
        <p14:creationId xmlns:p14="http://schemas.microsoft.com/office/powerpoint/2010/main" val="236787588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latin typeface="標楷體" panose="03000509000000000000" pitchFamily="65" charset="-120"/>
              </a:rPr>
              <a:t>財政部</a:t>
            </a:r>
            <a:r>
              <a:rPr lang="en-US" altLang="zh-TW" dirty="0">
                <a:latin typeface="標楷體" panose="03000509000000000000" pitchFamily="65" charset="-120"/>
              </a:rPr>
              <a:t>83</a:t>
            </a:r>
            <a:r>
              <a:rPr lang="zh-TW" altLang="en-US" dirty="0">
                <a:latin typeface="標楷體" panose="03000509000000000000" pitchFamily="65" charset="-120"/>
              </a:rPr>
              <a:t>年</a:t>
            </a:r>
            <a:r>
              <a:rPr lang="en-US" altLang="zh-TW" dirty="0">
                <a:latin typeface="標楷體" panose="03000509000000000000" pitchFamily="65" charset="-120"/>
              </a:rPr>
              <a:t>7</a:t>
            </a:r>
            <a:r>
              <a:rPr lang="zh-TW" altLang="en-US" dirty="0">
                <a:latin typeface="標楷體" panose="03000509000000000000" pitchFamily="65" charset="-120"/>
              </a:rPr>
              <a:t>月</a:t>
            </a:r>
            <a:r>
              <a:rPr lang="en-US" altLang="zh-TW" dirty="0">
                <a:latin typeface="標楷體" panose="03000509000000000000" pitchFamily="65" charset="-120"/>
              </a:rPr>
              <a:t>9</a:t>
            </a:r>
            <a:r>
              <a:rPr lang="zh-TW" altLang="en-US" dirty="0">
                <a:latin typeface="標楷體" panose="03000509000000000000" pitchFamily="65" charset="-120"/>
              </a:rPr>
              <a:t>日台財稅字第</a:t>
            </a:r>
            <a:r>
              <a:rPr lang="en-US" altLang="zh-TW" dirty="0">
                <a:latin typeface="標楷體" panose="03000509000000000000" pitchFamily="65" charset="-120"/>
              </a:rPr>
              <a:t>831601371</a:t>
            </a:r>
            <a:r>
              <a:rPr lang="zh-TW" altLang="en-US" dirty="0">
                <a:latin typeface="標楷體" panose="03000509000000000000" pitchFamily="65" charset="-120"/>
              </a:rPr>
              <a:t>號函釋（下稱</a:t>
            </a:r>
            <a:r>
              <a:rPr lang="en-US" altLang="zh-TW" dirty="0">
                <a:latin typeface="標楷體" panose="03000509000000000000" pitchFamily="65" charset="-120"/>
              </a:rPr>
              <a:t>83</a:t>
            </a:r>
            <a:r>
              <a:rPr lang="zh-TW" altLang="en-US" dirty="0">
                <a:latin typeface="標楷體" panose="03000509000000000000" pitchFamily="65" charset="-120"/>
              </a:rPr>
              <a:t>年函釋），營業人取得非實際交易對象所開立之統一發票作為進項憑證申報扣抵銷項稅額案件中有進貨事實之情形，如經查明該營業人確有支付進項稅額予實際銷貨之營業人，而開立發票之營業人亦已依法申報繳納該應納之營業稅額者，尚無逃漏稅部分，乃從實質上國家稅收並無短少立論，符合司法院釋字第</a:t>
            </a:r>
            <a:r>
              <a:rPr lang="en-US" altLang="zh-TW" dirty="0">
                <a:latin typeface="標楷體" panose="03000509000000000000" pitchFamily="65" charset="-120"/>
              </a:rPr>
              <a:t>337</a:t>
            </a:r>
            <a:r>
              <a:rPr lang="zh-TW" altLang="en-US" dirty="0">
                <a:latin typeface="標楷體" panose="03000509000000000000" pitchFamily="65" charset="-120"/>
              </a:rPr>
              <a:t>號解釋意旨，自得加以適用。</a:t>
            </a:r>
            <a:endParaRPr lang="en-US" altLang="zh-TW" dirty="0">
              <a:latin typeface="標楷體" panose="03000509000000000000" pitchFamily="65" charset="-120"/>
            </a:endParaRPr>
          </a:p>
          <a:p>
            <a:pPr lvl="1">
              <a:lnSpc>
                <a:spcPct val="100000"/>
              </a:lnSpc>
            </a:pPr>
            <a:endParaRPr lang="en-US" altLang="zh-TW" sz="1000" dirty="0">
              <a:latin typeface="標楷體" panose="03000509000000000000" pitchFamily="65" charset="-120"/>
            </a:endParaRPr>
          </a:p>
          <a:p>
            <a:pPr lvl="1">
              <a:lnSpc>
                <a:spcPct val="100000"/>
              </a:lnSpc>
            </a:pPr>
            <a:r>
              <a:rPr lang="zh-TW" altLang="en-US" dirty="0">
                <a:latin typeface="標楷體" panose="03000509000000000000" pitchFamily="65" charset="-120"/>
              </a:rPr>
              <a:t>財政部</a:t>
            </a:r>
            <a:r>
              <a:rPr lang="en-US" altLang="zh-TW" dirty="0">
                <a:latin typeface="標楷體" panose="03000509000000000000" pitchFamily="65" charset="-120"/>
              </a:rPr>
              <a:t>98</a:t>
            </a:r>
            <a:r>
              <a:rPr lang="zh-TW" altLang="en-US" dirty="0">
                <a:latin typeface="標楷體" panose="03000509000000000000" pitchFamily="65" charset="-120"/>
              </a:rPr>
              <a:t>年</a:t>
            </a:r>
            <a:r>
              <a:rPr lang="en-US" altLang="zh-TW" dirty="0">
                <a:latin typeface="標楷體" panose="03000509000000000000" pitchFamily="65" charset="-120"/>
              </a:rPr>
              <a:t>12</a:t>
            </a:r>
            <a:r>
              <a:rPr lang="zh-TW" altLang="en-US" dirty="0">
                <a:latin typeface="標楷體" panose="03000509000000000000" pitchFamily="65" charset="-120"/>
              </a:rPr>
              <a:t>月</a:t>
            </a:r>
            <a:r>
              <a:rPr lang="en-US" altLang="zh-TW" dirty="0">
                <a:latin typeface="標楷體" panose="03000509000000000000" pitchFamily="65" charset="-120"/>
              </a:rPr>
              <a:t>7</a:t>
            </a:r>
            <a:r>
              <a:rPr lang="zh-TW" altLang="en-US" dirty="0">
                <a:latin typeface="標楷體" panose="03000509000000000000" pitchFamily="65" charset="-120"/>
              </a:rPr>
              <a:t>日台財稅字第</a:t>
            </a:r>
            <a:r>
              <a:rPr lang="en-US" altLang="zh-TW" dirty="0">
                <a:latin typeface="標楷體" panose="03000509000000000000" pitchFamily="65" charset="-120"/>
              </a:rPr>
              <a:t>09804577370</a:t>
            </a:r>
            <a:r>
              <a:rPr lang="zh-TW" altLang="en-US" dirty="0">
                <a:latin typeface="標楷體" panose="03000509000000000000" pitchFamily="65" charset="-120"/>
              </a:rPr>
              <a:t>號函釋（下稱</a:t>
            </a:r>
            <a:r>
              <a:rPr lang="en-US" altLang="zh-TW" dirty="0">
                <a:latin typeface="標楷體" panose="03000509000000000000" pitchFamily="65" charset="-120"/>
              </a:rPr>
              <a:t>98</a:t>
            </a:r>
            <a:r>
              <a:rPr lang="zh-TW" altLang="en-US" dirty="0">
                <a:latin typeface="標楷體" panose="03000509000000000000" pitchFamily="65" charset="-120"/>
              </a:rPr>
              <a:t>年函釋），變更</a:t>
            </a:r>
            <a:r>
              <a:rPr lang="en-US" altLang="zh-TW" dirty="0">
                <a:latin typeface="標楷體" panose="03000509000000000000" pitchFamily="65" charset="-120"/>
              </a:rPr>
              <a:t>83</a:t>
            </a:r>
            <a:r>
              <a:rPr lang="zh-TW" altLang="en-US" dirty="0">
                <a:latin typeface="標楷體" panose="03000509000000000000" pitchFamily="65" charset="-120"/>
              </a:rPr>
              <a:t>年函釋之見解，其中認為營業人取得非實際交易對象所開立之統一發票作為進項憑證申報扣抵銷項稅額而有進貨事實者，與開立憑證者之營業稅申報繳納情形無涉，即無論開立憑證者之營業稅是否已申報繳納，概依當時營業稅法第</a:t>
            </a:r>
            <a:r>
              <a:rPr lang="en-US" altLang="zh-TW" dirty="0">
                <a:latin typeface="標楷體" panose="03000509000000000000" pitchFamily="65" charset="-120"/>
              </a:rPr>
              <a:t>51</a:t>
            </a:r>
            <a:r>
              <a:rPr lang="zh-TW" altLang="en-US" dirty="0">
                <a:latin typeface="標楷體" panose="03000509000000000000" pitchFamily="65" charset="-120"/>
              </a:rPr>
              <a:t>條第</a:t>
            </a:r>
            <a:r>
              <a:rPr lang="en-US" altLang="zh-TW" dirty="0">
                <a:latin typeface="標楷體" panose="03000509000000000000" pitchFamily="65" charset="-120"/>
              </a:rPr>
              <a:t>5</a:t>
            </a:r>
            <a:r>
              <a:rPr lang="zh-TW" altLang="en-US" dirty="0">
                <a:latin typeface="標楷體" panose="03000509000000000000" pitchFamily="65" charset="-120"/>
              </a:rPr>
              <a:t>款處以漏稅罰部分，不利於納稅義務人，依稅捐稽徵法第</a:t>
            </a:r>
            <a:r>
              <a:rPr lang="en-US" altLang="zh-TW" dirty="0">
                <a:latin typeface="標楷體" panose="03000509000000000000" pitchFamily="65" charset="-120"/>
              </a:rPr>
              <a:t>1</a:t>
            </a:r>
            <a:r>
              <a:rPr lang="zh-TW" altLang="en-US" dirty="0">
                <a:latin typeface="標楷體" panose="03000509000000000000" pitchFamily="65" charset="-120"/>
              </a:rPr>
              <a:t>條之</a:t>
            </a:r>
            <a:r>
              <a:rPr lang="en-US" altLang="zh-TW" dirty="0">
                <a:latin typeface="標楷體" panose="03000509000000000000" pitchFamily="65" charset="-120"/>
              </a:rPr>
              <a:t>1</a:t>
            </a:r>
            <a:r>
              <a:rPr lang="zh-TW" altLang="en-US" dirty="0">
                <a:latin typeface="標楷體" panose="03000509000000000000" pitchFamily="65" charset="-120"/>
              </a:rPr>
              <a:t>第</a:t>
            </a:r>
            <a:r>
              <a:rPr lang="en-US" altLang="zh-TW" dirty="0">
                <a:latin typeface="標楷體" panose="03000509000000000000" pitchFamily="65" charset="-120"/>
              </a:rPr>
              <a:t>2</a:t>
            </a:r>
            <a:r>
              <a:rPr lang="zh-TW" altLang="en-US" dirty="0">
                <a:latin typeface="標楷體" panose="03000509000000000000" pitchFamily="65" charset="-120"/>
              </a:rPr>
              <a:t>項規定，於</a:t>
            </a:r>
            <a:r>
              <a:rPr lang="en-US" altLang="zh-TW" dirty="0">
                <a:latin typeface="標楷體" panose="03000509000000000000" pitchFamily="65" charset="-120"/>
              </a:rPr>
              <a:t>98</a:t>
            </a:r>
            <a:r>
              <a:rPr lang="zh-TW" altLang="en-US" dirty="0">
                <a:latin typeface="標楷體" panose="03000509000000000000" pitchFamily="65" charset="-120"/>
              </a:rPr>
              <a:t>年</a:t>
            </a:r>
            <a:r>
              <a:rPr lang="en-US" altLang="zh-TW" dirty="0">
                <a:latin typeface="標楷體" panose="03000509000000000000" pitchFamily="65" charset="-120"/>
              </a:rPr>
              <a:t>12</a:t>
            </a:r>
            <a:r>
              <a:rPr lang="zh-TW" altLang="en-US" dirty="0">
                <a:latin typeface="標楷體" panose="03000509000000000000" pitchFamily="65" charset="-120"/>
              </a:rPr>
              <a:t>月</a:t>
            </a:r>
            <a:r>
              <a:rPr lang="en-US" altLang="zh-TW" dirty="0">
                <a:latin typeface="標楷體" panose="03000509000000000000" pitchFamily="65" charset="-120"/>
              </a:rPr>
              <a:t>7</a:t>
            </a:r>
            <a:r>
              <a:rPr lang="zh-TW" altLang="en-US" dirty="0">
                <a:latin typeface="標楷體" panose="03000509000000000000" pitchFamily="65" charset="-120"/>
              </a:rPr>
              <a:t>日（發布日）前，應核課而未核課之稅捐及未確定案件，不適用該變更後之</a:t>
            </a:r>
            <a:r>
              <a:rPr lang="en-US" altLang="zh-TW" dirty="0">
                <a:latin typeface="標楷體" panose="03000509000000000000" pitchFamily="65" charset="-120"/>
              </a:rPr>
              <a:t>98</a:t>
            </a:r>
            <a:r>
              <a:rPr lang="zh-TW" altLang="en-US" dirty="0">
                <a:latin typeface="標楷體" panose="03000509000000000000" pitchFamily="65" charset="-120"/>
              </a:rPr>
              <a:t>年函釋見解，仍應適用有利於納稅義務人之</a:t>
            </a:r>
            <a:r>
              <a:rPr lang="en-US" altLang="zh-TW" dirty="0">
                <a:latin typeface="標楷體" panose="03000509000000000000" pitchFamily="65" charset="-120"/>
              </a:rPr>
              <a:t>83</a:t>
            </a:r>
            <a:r>
              <a:rPr lang="zh-TW" altLang="en-US" dirty="0">
                <a:latin typeface="標楷體" panose="03000509000000000000" pitchFamily="65" charset="-120"/>
              </a:rPr>
              <a:t>年函釋之見解，且依稅捐稽徵法第</a:t>
            </a:r>
            <a:r>
              <a:rPr lang="en-US" altLang="zh-TW" dirty="0">
                <a:latin typeface="標楷體" panose="03000509000000000000" pitchFamily="65" charset="-120"/>
              </a:rPr>
              <a:t>49</a:t>
            </a:r>
            <a:r>
              <a:rPr lang="zh-TW" altLang="en-US" dirty="0">
                <a:latin typeface="標楷體" panose="03000509000000000000" pitchFamily="65" charset="-120"/>
              </a:rPr>
              <a:t>條規定，罰鍰準用同法有關稅捐之規定。</a:t>
            </a:r>
            <a:endParaRPr lang="en-US" altLang="zh-TW" dirty="0">
              <a:latin typeface="標楷體" panose="03000509000000000000" pitchFamily="65" charset="-120"/>
            </a:endParaRPr>
          </a:p>
          <a:p>
            <a:pPr lvl="1">
              <a:lnSpc>
                <a:spcPct val="100000"/>
              </a:lnSpc>
            </a:pPr>
            <a:endParaRPr lang="en-US" altLang="zh-TW" dirty="0">
              <a:latin typeface="標楷體" panose="03000509000000000000" pitchFamily="65" charset="-120"/>
            </a:endParaRPr>
          </a:p>
          <a:p>
            <a:pPr>
              <a:lnSpc>
                <a:spcPct val="100000"/>
              </a:lnSpc>
            </a:pP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179</a:t>
            </a:fld>
            <a:endParaRPr lang="zh-TW" altLang="en-US"/>
          </a:p>
        </p:txBody>
      </p:sp>
    </p:spTree>
    <p:extLst>
      <p:ext uri="{BB962C8B-B14F-4D97-AF65-F5344CB8AC3E}">
        <p14:creationId xmlns:p14="http://schemas.microsoft.com/office/powerpoint/2010/main" val="416092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313</a:t>
            </a:r>
            <a:r>
              <a:rPr lang="zh-TW" altLang="en-US" dirty="0"/>
              <a:t>號解釋</a:t>
            </a:r>
          </a:p>
        </p:txBody>
      </p:sp>
      <p:sp>
        <p:nvSpPr>
          <p:cNvPr id="3" name="內容版面配置區 2"/>
          <p:cNvSpPr>
            <a:spLocks noGrp="1"/>
          </p:cNvSpPr>
          <p:nvPr>
            <p:ph idx="1"/>
          </p:nvPr>
        </p:nvSpPr>
        <p:spPr>
          <a:xfrm>
            <a:off x="1069848" y="1247010"/>
            <a:ext cx="10058400" cy="5610989"/>
          </a:xfrm>
        </p:spPr>
        <p:txBody>
          <a:bodyPr>
            <a:normAutofit/>
          </a:bodyPr>
          <a:lstStyle/>
          <a:p>
            <a:r>
              <a:rPr lang="zh-TW" altLang="en-US" dirty="0"/>
              <a:t>解釋爭點</a:t>
            </a:r>
            <a:endParaRPr lang="en-US" altLang="zh-TW" dirty="0"/>
          </a:p>
          <a:p>
            <a:pPr marL="274320" lvl="1" indent="0">
              <a:buNone/>
            </a:pPr>
            <a:r>
              <a:rPr lang="zh-TW" altLang="en-US" dirty="0"/>
              <a:t>民航業管理規則罰則之法律授權依據違憲？</a:t>
            </a:r>
            <a:endParaRPr lang="en-US" altLang="zh-TW" dirty="0"/>
          </a:p>
          <a:p>
            <a:pPr marL="274320" lvl="1" indent="0">
              <a:buNone/>
            </a:pPr>
            <a:endParaRPr lang="en-US" altLang="zh-TW" sz="800" dirty="0"/>
          </a:p>
          <a:p>
            <a:r>
              <a:rPr lang="zh-TW" altLang="en-US" dirty="0"/>
              <a:t>解釋文</a:t>
            </a:r>
            <a:endParaRPr lang="en-US" altLang="zh-TW" dirty="0"/>
          </a:p>
          <a:p>
            <a:pPr marL="274320" lvl="1" indent="0">
              <a:buNone/>
            </a:pPr>
            <a:r>
              <a:rPr lang="zh-TW" altLang="en-US" b="1" dirty="0"/>
              <a:t>對人民違反行政法上義務之行為科處罰鍰，涉及人民權利之限制，其處罰之構成要件及數額，應由法律定之。若法律就其構成要件，授權以命令為補充規定者，授權之內容及範圍應具體明確，然後據以發布命令，始符憲法第二十三條以法律限制人民權利之意旨。</a:t>
            </a:r>
            <a:r>
              <a:rPr lang="zh-TW" altLang="en-US" dirty="0"/>
              <a:t>民用航空運輸業管理規則雖係依據民用航空法第九十二條而訂定，惟其中因違反該規則第二十九條第一項規定，而依同規則第四十六條適用民用航空法第八十七條第七款規定處罰部分，法律授權之依據，有欠明確，與前述意旨不符，應自本解釋公布日起，至遲於屆滿一年時，失其效力。</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a:t>
            </a:fld>
            <a:endParaRPr lang="zh-TW" altLang="en-US" dirty="0"/>
          </a:p>
        </p:txBody>
      </p:sp>
    </p:spTree>
    <p:extLst>
      <p:ext uri="{BB962C8B-B14F-4D97-AF65-F5344CB8AC3E}">
        <p14:creationId xmlns:p14="http://schemas.microsoft.com/office/powerpoint/2010/main" val="311846394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340506"/>
          </a:xfrm>
        </p:spPr>
        <p:txBody>
          <a:bodyPr>
            <a:normAutofit/>
          </a:bodyPr>
          <a:lstStyle/>
          <a:p>
            <a:pPr lvl="1" hangingPunct="0">
              <a:lnSpc>
                <a:spcPct val="120000"/>
              </a:lnSpc>
            </a:pPr>
            <a:r>
              <a:rPr lang="zh-TW" altLang="en-US" dirty="0">
                <a:latin typeface="標楷體" panose="03000509000000000000" pitchFamily="65" charset="-120"/>
              </a:rPr>
              <a:t>本件兩段期間之補稅及罰鍰處分先後及分別於</a:t>
            </a:r>
            <a:r>
              <a:rPr lang="en-US" altLang="zh-TW" dirty="0">
                <a:latin typeface="標楷體" panose="03000509000000000000" pitchFamily="65" charset="-120"/>
              </a:rPr>
              <a:t>103</a:t>
            </a:r>
            <a:r>
              <a:rPr lang="zh-TW" altLang="en-US" dirty="0">
                <a:latin typeface="標楷體" panose="03000509000000000000" pitchFamily="65" charset="-120"/>
              </a:rPr>
              <a:t>年</a:t>
            </a:r>
            <a:r>
              <a:rPr lang="en-US" altLang="zh-TW" dirty="0">
                <a:latin typeface="標楷體" panose="03000509000000000000" pitchFamily="65" charset="-120"/>
              </a:rPr>
              <a:t>3</a:t>
            </a:r>
            <a:r>
              <a:rPr lang="zh-TW" altLang="en-US" dirty="0">
                <a:latin typeface="標楷體" panose="03000509000000000000" pitchFamily="65" charset="-120"/>
              </a:rPr>
              <a:t>月及</a:t>
            </a:r>
            <a:r>
              <a:rPr lang="en-US" altLang="zh-TW" dirty="0">
                <a:latin typeface="標楷體" panose="03000509000000000000" pitchFamily="65" charset="-120"/>
              </a:rPr>
              <a:t>4</a:t>
            </a:r>
            <a:r>
              <a:rPr lang="zh-TW" altLang="en-US" dirty="0">
                <a:latin typeface="標楷體" panose="03000509000000000000" pitchFamily="65" charset="-120"/>
              </a:rPr>
              <a:t>月間作成，縱使認為</a:t>
            </a:r>
            <a:r>
              <a:rPr lang="en-US" altLang="zh-TW" dirty="0">
                <a:latin typeface="標楷體" panose="03000509000000000000" pitchFamily="65" charset="-120"/>
              </a:rPr>
              <a:t>Z</a:t>
            </a:r>
            <a:r>
              <a:rPr lang="zh-TW" altLang="en-US" dirty="0">
                <a:latin typeface="標楷體" panose="03000509000000000000" pitchFamily="65" charset="-120"/>
              </a:rPr>
              <a:t>公司非</a:t>
            </a:r>
            <a:r>
              <a:rPr lang="en-US" altLang="zh-TW" dirty="0">
                <a:latin typeface="標楷體" panose="03000509000000000000" pitchFamily="65" charset="-120"/>
              </a:rPr>
              <a:t>B</a:t>
            </a:r>
            <a:r>
              <a:rPr lang="zh-TW" altLang="en-US" dirty="0">
                <a:latin typeface="標楷體" panose="03000509000000000000" pitchFamily="65" charset="-120"/>
              </a:rPr>
              <a:t>公司的實際交易對象，就</a:t>
            </a:r>
            <a:r>
              <a:rPr lang="en-US" altLang="zh-TW" dirty="0">
                <a:latin typeface="標楷體" panose="03000509000000000000" pitchFamily="65" charset="-120"/>
              </a:rPr>
              <a:t>98</a:t>
            </a:r>
            <a:r>
              <a:rPr lang="zh-TW" altLang="en-US" dirty="0">
                <a:latin typeface="標楷體" panose="03000509000000000000" pitchFamily="65" charset="-120"/>
              </a:rPr>
              <a:t>年函釋發布日（</a:t>
            </a:r>
            <a:r>
              <a:rPr lang="en-US" altLang="zh-TW" dirty="0">
                <a:latin typeface="標楷體" panose="03000509000000000000" pitchFamily="65" charset="-120"/>
              </a:rPr>
              <a:t>98</a:t>
            </a:r>
            <a:r>
              <a:rPr lang="zh-TW" altLang="en-US" dirty="0">
                <a:latin typeface="標楷體" panose="03000509000000000000" pitchFamily="65" charset="-120"/>
              </a:rPr>
              <a:t>年</a:t>
            </a:r>
            <a:r>
              <a:rPr lang="en-US" altLang="zh-TW" dirty="0">
                <a:latin typeface="標楷體" panose="03000509000000000000" pitchFamily="65" charset="-120"/>
              </a:rPr>
              <a:t>12</a:t>
            </a:r>
            <a:r>
              <a:rPr lang="zh-TW" altLang="en-US" dirty="0">
                <a:latin typeface="標楷體" panose="03000509000000000000" pitchFamily="65" charset="-120"/>
              </a:rPr>
              <a:t>月</a:t>
            </a:r>
            <a:r>
              <a:rPr lang="en-US" altLang="zh-TW" dirty="0">
                <a:latin typeface="標楷體" panose="03000509000000000000" pitchFamily="65" charset="-120"/>
              </a:rPr>
              <a:t>7</a:t>
            </a:r>
            <a:r>
              <a:rPr lang="zh-TW" altLang="en-US" dirty="0">
                <a:latin typeface="標楷體" panose="03000509000000000000" pitchFamily="65" charset="-120"/>
              </a:rPr>
              <a:t>日）前所發生涉嫌違章的事實而言，於發布日尚未核處罰鍰，仍應適用有利於納稅義務人之</a:t>
            </a:r>
            <a:r>
              <a:rPr lang="en-US" altLang="zh-TW" dirty="0">
                <a:latin typeface="標楷體" panose="03000509000000000000" pitchFamily="65" charset="-120"/>
              </a:rPr>
              <a:t>83</a:t>
            </a:r>
            <a:r>
              <a:rPr lang="zh-TW" altLang="en-US" dirty="0">
                <a:latin typeface="標楷體" panose="03000509000000000000" pitchFamily="65" charset="-120"/>
              </a:rPr>
              <a:t>年函釋之見解，即如果開立發票之</a:t>
            </a:r>
            <a:r>
              <a:rPr lang="en-US" altLang="zh-TW" dirty="0">
                <a:latin typeface="標楷體" panose="03000509000000000000" pitchFamily="65" charset="-120"/>
              </a:rPr>
              <a:t>Z</a:t>
            </a:r>
            <a:r>
              <a:rPr lang="zh-TW" altLang="en-US" dirty="0">
                <a:latin typeface="標楷體" panose="03000509000000000000" pitchFamily="65" charset="-120"/>
              </a:rPr>
              <a:t>公司已依法申報繳納該應納之營業稅額者，尚無逃漏稅可言，不能處以漏稅罰，稅局未適用該有利於</a:t>
            </a:r>
            <a:r>
              <a:rPr lang="en-US" altLang="zh-TW" dirty="0">
                <a:latin typeface="標楷體" panose="03000509000000000000" pitchFamily="65" charset="-120"/>
              </a:rPr>
              <a:t>B</a:t>
            </a:r>
            <a:r>
              <a:rPr lang="zh-TW" altLang="en-US" dirty="0">
                <a:latin typeface="標楷體" panose="03000509000000000000" pitchFamily="65" charset="-120"/>
              </a:rPr>
              <a:t>公司之</a:t>
            </a:r>
            <a:r>
              <a:rPr lang="en-US" altLang="zh-TW" dirty="0">
                <a:latin typeface="標楷體" panose="03000509000000000000" pitchFamily="65" charset="-120"/>
              </a:rPr>
              <a:t>83</a:t>
            </a:r>
            <a:r>
              <a:rPr lang="zh-TW" altLang="en-US" dirty="0">
                <a:latin typeface="標楷體" panose="03000509000000000000" pitchFamily="65" charset="-120"/>
              </a:rPr>
              <a:t>年函釋之見解，未經查明開立發票之</a:t>
            </a:r>
            <a:r>
              <a:rPr lang="en-US" altLang="zh-TW" dirty="0">
                <a:latin typeface="標楷體" panose="03000509000000000000" pitchFamily="65" charset="-120"/>
              </a:rPr>
              <a:t>Z</a:t>
            </a:r>
            <a:r>
              <a:rPr lang="zh-TW" altLang="en-US" dirty="0">
                <a:latin typeface="標楷體" panose="03000509000000000000" pitchFamily="65" charset="-120"/>
              </a:rPr>
              <a:t>公司是否已依法申報繳納該應納之營業稅額，逕依裁處時營業稅法第</a:t>
            </a:r>
            <a:r>
              <a:rPr lang="en-US" altLang="zh-TW" dirty="0">
                <a:latin typeface="標楷體" panose="03000509000000000000" pitchFamily="65" charset="-120"/>
              </a:rPr>
              <a:t>51</a:t>
            </a:r>
            <a:r>
              <a:rPr lang="zh-TW" altLang="en-US" dirty="0">
                <a:latin typeface="標楷體" panose="03000509000000000000" pitchFamily="65" charset="-120"/>
              </a:rPr>
              <a:t>條第</a:t>
            </a:r>
            <a:r>
              <a:rPr lang="en-US" altLang="zh-TW" dirty="0">
                <a:latin typeface="標楷體" panose="03000509000000000000" pitchFamily="65" charset="-120"/>
              </a:rPr>
              <a:t>1</a:t>
            </a:r>
            <a:r>
              <a:rPr lang="zh-TW" altLang="en-US" dirty="0">
                <a:latin typeface="標楷體" panose="03000509000000000000" pitchFamily="65" charset="-120"/>
              </a:rPr>
              <a:t>項第</a:t>
            </a:r>
            <a:r>
              <a:rPr lang="en-US" altLang="zh-TW" dirty="0">
                <a:latin typeface="標楷體" panose="03000509000000000000" pitchFamily="65" charset="-120"/>
              </a:rPr>
              <a:t>5</a:t>
            </a:r>
            <a:r>
              <a:rPr lang="zh-TW" altLang="en-US" dirty="0">
                <a:latin typeface="標楷體" panose="03000509000000000000" pitchFamily="65" charset="-120"/>
              </a:rPr>
              <a:t>款處以漏稅罰，已有未洽。</a:t>
            </a: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180</a:t>
            </a:fld>
            <a:endParaRPr lang="zh-TW" altLang="en-US"/>
          </a:p>
        </p:txBody>
      </p:sp>
    </p:spTree>
    <p:extLst>
      <p:ext uri="{BB962C8B-B14F-4D97-AF65-F5344CB8AC3E}">
        <p14:creationId xmlns:p14="http://schemas.microsoft.com/office/powerpoint/2010/main" val="17646648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32500" lnSpcReduction="20000"/>
          </a:bodyPr>
          <a:lstStyle/>
          <a:p>
            <a:pPr lvl="1" hangingPunct="0">
              <a:lnSpc>
                <a:spcPct val="120000"/>
              </a:lnSpc>
            </a:pPr>
            <a:r>
              <a:rPr lang="zh-TW" altLang="en-US" sz="6200" dirty="0">
                <a:latin typeface="標楷體" panose="03000509000000000000" pitchFamily="65" charset="-120"/>
              </a:rPr>
              <a:t>財政部</a:t>
            </a:r>
            <a:r>
              <a:rPr lang="en-US" altLang="zh-TW" sz="6200" dirty="0">
                <a:latin typeface="標楷體" panose="03000509000000000000" pitchFamily="65" charset="-120"/>
              </a:rPr>
              <a:t>98</a:t>
            </a:r>
            <a:r>
              <a:rPr lang="zh-TW" altLang="en-US" sz="6200" dirty="0">
                <a:latin typeface="標楷體" panose="03000509000000000000" pitchFamily="65" charset="-120"/>
              </a:rPr>
              <a:t>年函釋廢止</a:t>
            </a:r>
            <a:r>
              <a:rPr lang="en-US" altLang="zh-TW" sz="6200" dirty="0">
                <a:latin typeface="標楷體" panose="03000509000000000000" pitchFamily="65" charset="-120"/>
              </a:rPr>
              <a:t>83</a:t>
            </a:r>
            <a:r>
              <a:rPr lang="zh-TW" altLang="en-US" sz="6200" dirty="0">
                <a:latin typeface="標楷體" panose="03000509000000000000" pitchFamily="65" charset="-120"/>
              </a:rPr>
              <a:t>年函釋，雖重新釋示「營業人以不實進項稅額憑證申報扣抵銷項稅額之案件，如經查明有進貨事實者，應依營業稅法第</a:t>
            </a:r>
            <a:r>
              <a:rPr lang="en-US" altLang="zh-TW" sz="6200" dirty="0">
                <a:latin typeface="標楷體" panose="03000509000000000000" pitchFamily="65" charset="-120"/>
              </a:rPr>
              <a:t>19</a:t>
            </a:r>
            <a:r>
              <a:rPr lang="zh-TW" altLang="en-US" sz="6200" dirty="0">
                <a:latin typeface="標楷體" panose="03000509000000000000" pitchFamily="65" charset="-120"/>
              </a:rPr>
              <a:t>條第</a:t>
            </a:r>
            <a:r>
              <a:rPr lang="en-US" altLang="zh-TW" sz="6200" dirty="0">
                <a:latin typeface="標楷體" panose="03000509000000000000" pitchFamily="65" charset="-120"/>
              </a:rPr>
              <a:t>1</a:t>
            </a:r>
            <a:r>
              <a:rPr lang="zh-TW" altLang="en-US" sz="6200" dirty="0">
                <a:latin typeface="標楷體" panose="03000509000000000000" pitchFamily="65" charset="-120"/>
              </a:rPr>
              <a:t>項第</a:t>
            </a:r>
            <a:r>
              <a:rPr lang="en-US" altLang="zh-TW" sz="6200" dirty="0">
                <a:latin typeface="標楷體" panose="03000509000000000000" pitchFamily="65" charset="-120"/>
              </a:rPr>
              <a:t>1</a:t>
            </a:r>
            <a:r>
              <a:rPr lang="zh-TW" altLang="en-US" sz="6200" dirty="0">
                <a:latin typeface="標楷體" panose="03000509000000000000" pitchFamily="65" charset="-120"/>
              </a:rPr>
              <a:t>款、第</a:t>
            </a:r>
            <a:r>
              <a:rPr lang="en-US" altLang="zh-TW" sz="6200" dirty="0">
                <a:latin typeface="標楷體" panose="03000509000000000000" pitchFamily="65" charset="-120"/>
              </a:rPr>
              <a:t>51</a:t>
            </a:r>
            <a:r>
              <a:rPr lang="zh-TW" altLang="en-US" sz="6200" dirty="0">
                <a:latin typeface="標楷體" panose="03000509000000000000" pitchFamily="65" charset="-120"/>
              </a:rPr>
              <a:t>條第</a:t>
            </a:r>
            <a:r>
              <a:rPr lang="en-US" altLang="zh-TW" sz="6200" dirty="0">
                <a:latin typeface="標楷體" panose="03000509000000000000" pitchFamily="65" charset="-120"/>
              </a:rPr>
              <a:t>5</a:t>
            </a:r>
            <a:r>
              <a:rPr lang="zh-TW" altLang="en-US" sz="6200" dirty="0">
                <a:latin typeface="標楷體" panose="03000509000000000000" pitchFamily="65" charset="-120"/>
              </a:rPr>
              <a:t>款及稅捐稽徵法第</a:t>
            </a:r>
            <a:r>
              <a:rPr lang="en-US" altLang="zh-TW" sz="6200" dirty="0">
                <a:latin typeface="標楷體" panose="03000509000000000000" pitchFamily="65" charset="-120"/>
              </a:rPr>
              <a:t>44</a:t>
            </a:r>
            <a:r>
              <a:rPr lang="zh-TW" altLang="en-US" sz="6200" dirty="0">
                <a:latin typeface="標楷體" panose="03000509000000000000" pitchFamily="65" charset="-120"/>
              </a:rPr>
              <a:t>條規定補稅及擇一從重處罰」，但另重申「營業人以不實進項稅額憑證申報扣抵銷項稅額，而觸犯加值型及非加值型營業稅法第</a:t>
            </a:r>
            <a:r>
              <a:rPr lang="en-US" altLang="zh-TW" sz="6200" dirty="0">
                <a:latin typeface="標楷體" panose="03000509000000000000" pitchFamily="65" charset="-120"/>
              </a:rPr>
              <a:t>51</a:t>
            </a:r>
            <a:r>
              <a:rPr lang="zh-TW" altLang="en-US" sz="6200" dirty="0">
                <a:latin typeface="標楷體" panose="03000509000000000000" pitchFamily="65" charset="-120"/>
              </a:rPr>
              <a:t>條第</a:t>
            </a:r>
            <a:r>
              <a:rPr lang="en-US" altLang="zh-TW" sz="6200" dirty="0">
                <a:latin typeface="標楷體" panose="03000509000000000000" pitchFamily="65" charset="-120"/>
              </a:rPr>
              <a:t>5</a:t>
            </a:r>
            <a:r>
              <a:rPr lang="zh-TW" altLang="en-US" sz="6200" dirty="0">
                <a:latin typeface="標楷體" panose="03000509000000000000" pitchFamily="65" charset="-120"/>
              </a:rPr>
              <a:t>款規定之案件，參照司法院釋字第</a:t>
            </a:r>
            <a:r>
              <a:rPr lang="en-US" altLang="zh-TW" sz="6200" dirty="0">
                <a:latin typeface="標楷體" panose="03000509000000000000" pitchFamily="65" charset="-120"/>
              </a:rPr>
              <a:t>337</a:t>
            </a:r>
            <a:r>
              <a:rPr lang="zh-TW" altLang="en-US" sz="6200" dirty="0">
                <a:latin typeface="標楷體" panose="03000509000000000000" pitchFamily="65" charset="-120"/>
              </a:rPr>
              <a:t>號解釋意旨，應以虛報進項稅額之營業人是否逃漏稅款為處罰要件」，故營業人取得非實際交易對象所開立之統一發票作為進項憑證申報扣抵銷項稅額而有進貨事實之情形，並非無論其是否有逃漏稅款，一律依當時營業稅法第</a:t>
            </a:r>
            <a:r>
              <a:rPr lang="en-US" altLang="zh-TW" sz="6200" dirty="0">
                <a:latin typeface="標楷體" panose="03000509000000000000" pitchFamily="65" charset="-120"/>
              </a:rPr>
              <a:t>51</a:t>
            </a:r>
            <a:r>
              <a:rPr lang="zh-TW" altLang="en-US" sz="6200" dirty="0">
                <a:latin typeface="標楷體" panose="03000509000000000000" pitchFamily="65" charset="-120"/>
              </a:rPr>
              <a:t>條第</a:t>
            </a:r>
            <a:r>
              <a:rPr lang="en-US" altLang="zh-TW" sz="6200" dirty="0">
                <a:latin typeface="標楷體" panose="03000509000000000000" pitchFamily="65" charset="-120"/>
              </a:rPr>
              <a:t>5</a:t>
            </a:r>
            <a:r>
              <a:rPr lang="zh-TW" altLang="en-US" sz="6200" dirty="0">
                <a:latin typeface="標楷體" panose="03000509000000000000" pitchFamily="65" charset="-120"/>
              </a:rPr>
              <a:t>款處以漏稅罰，仍應查明其實質上有逃漏稅款，始得處以漏稅罰。故對於</a:t>
            </a:r>
            <a:r>
              <a:rPr lang="en-US" altLang="zh-TW" sz="6200" dirty="0">
                <a:latin typeface="標楷體" panose="03000509000000000000" pitchFamily="65" charset="-120"/>
              </a:rPr>
              <a:t>98</a:t>
            </a:r>
            <a:r>
              <a:rPr lang="zh-TW" altLang="en-US" sz="6200" dirty="0">
                <a:latin typeface="標楷體" panose="03000509000000000000" pitchFamily="65" charset="-120"/>
              </a:rPr>
              <a:t>年函釋發布日起所發生涉嫌違章的事實，仍應適用司法院釋字第</a:t>
            </a:r>
            <a:r>
              <a:rPr lang="en-US" altLang="zh-TW" sz="6200" dirty="0">
                <a:latin typeface="標楷體" panose="03000509000000000000" pitchFamily="65" charset="-120"/>
              </a:rPr>
              <a:t>337</a:t>
            </a:r>
            <a:r>
              <a:rPr lang="zh-TW" altLang="en-US" sz="6200" dirty="0">
                <a:latin typeface="標楷體" panose="03000509000000000000" pitchFamily="65" charset="-120"/>
              </a:rPr>
              <a:t>號解釋意旨，對於營業人取得非實際交易對象所開立之統一發票作為進項憑證申報扣抵銷項稅額而有進貨事實之情形，應查明其實質上有逃漏稅款，始得依營業稅法第</a:t>
            </a:r>
            <a:r>
              <a:rPr lang="en-US" altLang="zh-TW" sz="6200" dirty="0">
                <a:latin typeface="標楷體" panose="03000509000000000000" pitchFamily="65" charset="-120"/>
              </a:rPr>
              <a:t>51</a:t>
            </a:r>
            <a:r>
              <a:rPr lang="zh-TW" altLang="en-US" sz="6200" dirty="0">
                <a:latin typeface="標楷體" panose="03000509000000000000" pitchFamily="65" charset="-120"/>
              </a:rPr>
              <a:t>條第</a:t>
            </a:r>
            <a:r>
              <a:rPr lang="en-US" altLang="zh-TW" sz="6200" dirty="0">
                <a:latin typeface="標楷體" panose="03000509000000000000" pitchFamily="65" charset="-120"/>
              </a:rPr>
              <a:t>1</a:t>
            </a:r>
            <a:r>
              <a:rPr lang="zh-TW" altLang="en-US" sz="6200" dirty="0">
                <a:latin typeface="標楷體" panose="03000509000000000000" pitchFamily="65" charset="-120"/>
              </a:rPr>
              <a:t>項第</a:t>
            </a:r>
            <a:r>
              <a:rPr lang="en-US" altLang="zh-TW" sz="6200" dirty="0">
                <a:latin typeface="標楷體" panose="03000509000000000000" pitchFamily="65" charset="-120"/>
              </a:rPr>
              <a:t>5</a:t>
            </a:r>
            <a:r>
              <a:rPr lang="zh-TW" altLang="en-US" sz="6200" dirty="0">
                <a:latin typeface="標楷體" panose="03000509000000000000" pitchFamily="65" charset="-120"/>
              </a:rPr>
              <a:t>款處以漏稅罰。</a:t>
            </a:r>
            <a:endParaRPr lang="en-US" altLang="zh-TW" sz="6200" dirty="0">
              <a:latin typeface="標楷體" panose="03000509000000000000" pitchFamily="65" charset="-120"/>
            </a:endParaRPr>
          </a:p>
          <a:p>
            <a:pPr lvl="1" hangingPunct="0">
              <a:lnSpc>
                <a:spcPct val="100000"/>
              </a:lnSpc>
            </a:pP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181</a:t>
            </a:fld>
            <a:endParaRPr lang="zh-TW" altLang="en-US"/>
          </a:p>
        </p:txBody>
      </p:sp>
    </p:spTree>
    <p:extLst>
      <p:ext uri="{BB962C8B-B14F-4D97-AF65-F5344CB8AC3E}">
        <p14:creationId xmlns:p14="http://schemas.microsoft.com/office/powerpoint/2010/main" val="11981944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hangingPunct="0">
              <a:lnSpc>
                <a:spcPct val="100000"/>
              </a:lnSpc>
            </a:pPr>
            <a:r>
              <a:rPr lang="zh-TW" altLang="en-US" dirty="0">
                <a:latin typeface="標楷體" panose="03000509000000000000" pitchFamily="65" charset="-120"/>
              </a:rPr>
              <a:t>以本件情形而言，縱使認為</a:t>
            </a:r>
            <a:r>
              <a:rPr lang="en-US" altLang="zh-TW" dirty="0">
                <a:latin typeface="標楷體" panose="03000509000000000000" pitchFamily="65" charset="-120"/>
              </a:rPr>
              <a:t>Z</a:t>
            </a:r>
            <a:r>
              <a:rPr lang="zh-TW" altLang="en-US" dirty="0">
                <a:latin typeface="標楷體" panose="03000509000000000000" pitchFamily="65" charset="-120"/>
              </a:rPr>
              <a:t>公司並非</a:t>
            </a:r>
            <a:r>
              <a:rPr lang="en-US" altLang="zh-TW" dirty="0">
                <a:latin typeface="標楷體" panose="03000509000000000000" pitchFamily="65" charset="-120"/>
              </a:rPr>
              <a:t>B</a:t>
            </a:r>
            <a:r>
              <a:rPr lang="zh-TW" altLang="en-US" dirty="0">
                <a:latin typeface="標楷體" panose="03000509000000000000" pitchFamily="65" charset="-120"/>
              </a:rPr>
              <a:t>公司的實際交易對象，直接載送廢紙到</a:t>
            </a:r>
            <a:r>
              <a:rPr lang="en-US" altLang="zh-TW" dirty="0">
                <a:latin typeface="標楷體" panose="03000509000000000000" pitchFamily="65" charset="-120"/>
              </a:rPr>
              <a:t>B</a:t>
            </a:r>
            <a:r>
              <a:rPr lang="zh-TW" altLang="en-US" dirty="0">
                <a:latin typeface="標楷體" panose="03000509000000000000" pitchFamily="65" charset="-120"/>
              </a:rPr>
              <a:t>公司所屬工廠的廢紙供應商始為</a:t>
            </a:r>
            <a:r>
              <a:rPr lang="en-US" altLang="zh-TW" dirty="0">
                <a:latin typeface="標楷體" panose="03000509000000000000" pitchFamily="65" charset="-120"/>
              </a:rPr>
              <a:t>B</a:t>
            </a:r>
            <a:r>
              <a:rPr lang="zh-TW" altLang="en-US" dirty="0">
                <a:latin typeface="標楷體" panose="03000509000000000000" pitchFamily="65" charset="-120"/>
              </a:rPr>
              <a:t>公司的實際交易對象，然因</a:t>
            </a:r>
            <a:r>
              <a:rPr lang="en-US" altLang="zh-TW" dirty="0">
                <a:latin typeface="標楷體" panose="03000509000000000000" pitchFamily="65" charset="-120"/>
              </a:rPr>
              <a:t>B</a:t>
            </a:r>
            <a:r>
              <a:rPr lang="zh-TW" altLang="en-US" dirty="0">
                <a:latin typeface="標楷體" panose="03000509000000000000" pitchFamily="65" charset="-120"/>
              </a:rPr>
              <a:t>公司主張廢紙供應商已開立發票給</a:t>
            </a:r>
            <a:r>
              <a:rPr lang="en-US" altLang="zh-TW" dirty="0">
                <a:latin typeface="標楷體" panose="03000509000000000000" pitchFamily="65" charset="-120"/>
              </a:rPr>
              <a:t>Z</a:t>
            </a:r>
            <a:r>
              <a:rPr lang="zh-TW" altLang="en-US" dirty="0">
                <a:latin typeface="標楷體" panose="03000509000000000000" pitchFamily="65" charset="-120"/>
              </a:rPr>
              <a:t>公司，並從</a:t>
            </a:r>
            <a:r>
              <a:rPr lang="en-US" altLang="zh-TW" dirty="0">
                <a:latin typeface="標楷體" panose="03000509000000000000" pitchFamily="65" charset="-120"/>
              </a:rPr>
              <a:t>Z</a:t>
            </a:r>
            <a:r>
              <a:rPr lang="zh-TW" altLang="en-US" dirty="0">
                <a:latin typeface="標楷體" panose="03000509000000000000" pitchFamily="65" charset="-120"/>
              </a:rPr>
              <a:t>公司取得貨款；</a:t>
            </a:r>
            <a:r>
              <a:rPr lang="en-US" altLang="zh-TW" dirty="0">
                <a:latin typeface="標楷體" panose="03000509000000000000" pitchFamily="65" charset="-120"/>
              </a:rPr>
              <a:t>Z</a:t>
            </a:r>
            <a:r>
              <a:rPr lang="zh-TW" altLang="en-US" dirty="0">
                <a:latin typeface="標楷體" panose="03000509000000000000" pitchFamily="65" charset="-120"/>
              </a:rPr>
              <a:t>公司亦已開立發票給</a:t>
            </a:r>
            <a:r>
              <a:rPr lang="en-US" altLang="zh-TW" dirty="0">
                <a:latin typeface="標楷體" panose="03000509000000000000" pitchFamily="65" charset="-120"/>
              </a:rPr>
              <a:t>B</a:t>
            </a:r>
            <a:r>
              <a:rPr lang="zh-TW" altLang="en-US" dirty="0">
                <a:latin typeface="標楷體" panose="03000509000000000000" pitchFamily="65" charset="-120"/>
              </a:rPr>
              <a:t>公司，並從</a:t>
            </a:r>
            <a:r>
              <a:rPr lang="en-US" altLang="zh-TW" dirty="0">
                <a:latin typeface="標楷體" panose="03000509000000000000" pitchFamily="65" charset="-120"/>
              </a:rPr>
              <a:t>B</a:t>
            </a:r>
            <a:r>
              <a:rPr lang="zh-TW" altLang="en-US" dirty="0">
                <a:latin typeface="標楷體" panose="03000509000000000000" pitchFamily="65" charset="-120"/>
              </a:rPr>
              <a:t>公司取得貨款（高於</a:t>
            </a:r>
            <a:r>
              <a:rPr lang="en-US" altLang="zh-TW" dirty="0">
                <a:latin typeface="標楷體" panose="03000509000000000000" pitchFamily="65" charset="-120"/>
              </a:rPr>
              <a:t>Z</a:t>
            </a:r>
            <a:r>
              <a:rPr lang="zh-TW" altLang="en-US" dirty="0">
                <a:latin typeface="標楷體" panose="03000509000000000000" pitchFamily="65" charset="-120"/>
              </a:rPr>
              <a:t>公司付給廢紙供應商的貨款）等情，似為稅局所不爭，此與營業人有進貨事實，而取得非實際交易對象所開立之發票作為進項憑證，但實際交易對象卻未開立發票申報營業稅之情形，究有不同；且如認</a:t>
            </a:r>
            <a:r>
              <a:rPr lang="en-US" altLang="zh-TW" dirty="0">
                <a:latin typeface="標楷體" panose="03000509000000000000" pitchFamily="65" charset="-120"/>
              </a:rPr>
              <a:t>Z</a:t>
            </a:r>
            <a:r>
              <a:rPr lang="zh-TW" altLang="en-US" dirty="0">
                <a:latin typeface="標楷體" panose="03000509000000000000" pitchFamily="65" charset="-120"/>
              </a:rPr>
              <a:t>公司係由</a:t>
            </a:r>
            <a:r>
              <a:rPr lang="en-US" altLang="zh-TW" dirty="0">
                <a:latin typeface="標楷體" panose="03000509000000000000" pitchFamily="65" charset="-120"/>
              </a:rPr>
              <a:t>B</a:t>
            </a:r>
            <a:r>
              <a:rPr lang="zh-TW" altLang="en-US" dirty="0">
                <a:latin typeface="標楷體" panose="03000509000000000000" pitchFamily="65" charset="-120"/>
              </a:rPr>
              <a:t>公司所實際控制的紙上公司，其經濟實質上即為一體，則由廢紙供應商賣紙給</a:t>
            </a:r>
            <a:r>
              <a:rPr lang="en-US" altLang="zh-TW" dirty="0">
                <a:latin typeface="標楷體" panose="03000509000000000000" pitchFamily="65" charset="-120"/>
              </a:rPr>
              <a:t>Z</a:t>
            </a:r>
            <a:r>
              <a:rPr lang="zh-TW" altLang="en-US" dirty="0">
                <a:latin typeface="標楷體" panose="03000509000000000000" pitchFamily="65" charset="-120"/>
              </a:rPr>
              <a:t>公司，並開立發票供其作為進項憑證，再由</a:t>
            </a:r>
            <a:r>
              <a:rPr lang="en-US" altLang="zh-TW" dirty="0">
                <a:latin typeface="標楷體" panose="03000509000000000000" pitchFamily="65" charset="-120"/>
              </a:rPr>
              <a:t>Z</a:t>
            </a:r>
            <a:r>
              <a:rPr lang="zh-TW" altLang="en-US" dirty="0">
                <a:latin typeface="標楷體" panose="03000509000000000000" pitchFamily="65" charset="-120"/>
              </a:rPr>
              <a:t>公司加價賣給</a:t>
            </a:r>
            <a:r>
              <a:rPr lang="en-US" altLang="zh-TW" dirty="0">
                <a:latin typeface="標楷體" panose="03000509000000000000" pitchFamily="65" charset="-120"/>
              </a:rPr>
              <a:t>B</a:t>
            </a:r>
            <a:r>
              <a:rPr lang="zh-TW" altLang="en-US" dirty="0">
                <a:latin typeface="標楷體" panose="03000509000000000000" pitchFamily="65" charset="-120"/>
              </a:rPr>
              <a:t>公司，並開立發票供其作為進項憑證，分別由</a:t>
            </a:r>
            <a:r>
              <a:rPr lang="en-US" altLang="zh-TW" dirty="0">
                <a:latin typeface="標楷體" panose="03000509000000000000" pitchFamily="65" charset="-120"/>
              </a:rPr>
              <a:t>Z</a:t>
            </a:r>
            <a:r>
              <a:rPr lang="zh-TW" altLang="en-US" dirty="0">
                <a:latin typeface="標楷體" panose="03000509000000000000" pitchFamily="65" charset="-120"/>
              </a:rPr>
              <a:t>公司及</a:t>
            </a:r>
            <a:r>
              <a:rPr lang="en-US" altLang="zh-TW" dirty="0">
                <a:latin typeface="標楷體" panose="03000509000000000000" pitchFamily="65" charset="-120"/>
              </a:rPr>
              <a:t>B</a:t>
            </a:r>
            <a:r>
              <a:rPr lang="zh-TW" altLang="en-US" dirty="0">
                <a:latin typeface="標楷體" panose="03000509000000000000" pitchFamily="65" charset="-120"/>
              </a:rPr>
              <a:t>公司申報扣抵銷項稅額後繳納該應納之營業稅額，與由廢紙供應商賣紙給</a:t>
            </a:r>
            <a:r>
              <a:rPr lang="en-US" altLang="zh-TW" dirty="0">
                <a:latin typeface="標楷體" panose="03000509000000000000" pitchFamily="65" charset="-120"/>
              </a:rPr>
              <a:t>B</a:t>
            </a:r>
            <a:r>
              <a:rPr lang="zh-TW" altLang="en-US" dirty="0">
                <a:latin typeface="標楷體" panose="03000509000000000000" pitchFamily="65" charset="-120"/>
              </a:rPr>
              <a:t>公司，並開立發票供其作為進項憑證，由</a:t>
            </a:r>
            <a:r>
              <a:rPr lang="en-US" altLang="zh-TW" dirty="0">
                <a:latin typeface="標楷體" panose="03000509000000000000" pitchFamily="65" charset="-120"/>
              </a:rPr>
              <a:t>B</a:t>
            </a:r>
            <a:r>
              <a:rPr lang="zh-TW" altLang="en-US" dirty="0">
                <a:latin typeface="標楷體" panose="03000509000000000000" pitchFamily="65" charset="-120"/>
              </a:rPr>
              <a:t>公司申報扣抵銷項稅額後繳納該應納之營業稅額，就國家應收取的稅捐而言，其實質結果並無不同。故如果</a:t>
            </a:r>
            <a:r>
              <a:rPr lang="en-US" altLang="zh-TW" dirty="0">
                <a:latin typeface="標楷體" panose="03000509000000000000" pitchFamily="65" charset="-120"/>
              </a:rPr>
              <a:t>Z</a:t>
            </a:r>
            <a:r>
              <a:rPr lang="zh-TW" altLang="en-US" dirty="0">
                <a:latin typeface="標楷體" panose="03000509000000000000" pitchFamily="65" charset="-120"/>
              </a:rPr>
              <a:t>公司開立發票後有依法申報繳納該應納之營業稅額，即無逃漏稅款可言。原審就系爭罰鍰部分未注意適用司法院釋字第</a:t>
            </a:r>
            <a:r>
              <a:rPr lang="en-US" altLang="zh-TW" dirty="0">
                <a:latin typeface="標楷體" panose="03000509000000000000" pitchFamily="65" charset="-120"/>
              </a:rPr>
              <a:t>337</a:t>
            </a:r>
            <a:r>
              <a:rPr lang="zh-TW" altLang="en-US" dirty="0">
                <a:latin typeface="標楷體" panose="03000509000000000000" pitchFamily="65" charset="-120"/>
              </a:rPr>
              <a:t>號解釋及有利於納稅義務人之財政部</a:t>
            </a:r>
            <a:r>
              <a:rPr lang="en-US" altLang="zh-TW" dirty="0">
                <a:latin typeface="標楷體" panose="03000509000000000000" pitchFamily="65" charset="-120"/>
              </a:rPr>
              <a:t>83</a:t>
            </a:r>
            <a:r>
              <a:rPr lang="zh-TW" altLang="en-US" dirty="0">
                <a:latin typeface="標楷體" panose="03000509000000000000" pitchFamily="65" charset="-120"/>
              </a:rPr>
              <a:t>年函釋，遽予維持原處分，容有未洽。</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182</a:t>
            </a:fld>
            <a:endParaRPr lang="zh-TW" altLang="en-US"/>
          </a:p>
        </p:txBody>
      </p:sp>
    </p:spTree>
    <p:extLst>
      <p:ext uri="{BB962C8B-B14F-4D97-AF65-F5344CB8AC3E}">
        <p14:creationId xmlns:p14="http://schemas.microsoft.com/office/powerpoint/2010/main" val="213589440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369</a:t>
            </a:r>
            <a:r>
              <a:rPr lang="zh-TW" altLang="en-US" dirty="0"/>
              <a:t>號判決</a:t>
            </a:r>
            <a:br>
              <a:rPr lang="en-US" altLang="zh-TW" dirty="0"/>
            </a:br>
            <a:r>
              <a:rPr lang="en-US" altLang="zh-TW" dirty="0"/>
              <a:t>——</a:t>
            </a:r>
            <a:r>
              <a:rPr lang="zh-TW" altLang="en-US" sz="2800" dirty="0"/>
              <a:t>汽車旅館盈餘案</a:t>
            </a:r>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a:lnSpc>
                <a:spcPct val="100000"/>
              </a:lnSpc>
              <a:buNone/>
            </a:pPr>
            <a:r>
              <a:rPr lang="zh-TW" altLang="en-US" dirty="0">
                <a:latin typeface="標楷體" panose="03000509000000000000" pitchFamily="65" charset="-120"/>
              </a:rPr>
              <a:t>乙投資三間（</a:t>
            </a:r>
            <a:r>
              <a:rPr lang="en-US" altLang="zh-TW" dirty="0">
                <a:latin typeface="標楷體" panose="03000509000000000000" pitchFamily="65" charset="-120"/>
              </a:rPr>
              <a:t>X</a:t>
            </a:r>
            <a:r>
              <a:rPr lang="zh-TW" altLang="en-US" dirty="0">
                <a:latin typeface="標楷體" panose="03000509000000000000" pitchFamily="65" charset="-120"/>
              </a:rPr>
              <a:t>、</a:t>
            </a:r>
            <a:r>
              <a:rPr lang="en-US" altLang="zh-TW" dirty="0">
                <a:latin typeface="標楷體" panose="03000509000000000000" pitchFamily="65" charset="-120"/>
              </a:rPr>
              <a:t>Y</a:t>
            </a:r>
            <a:r>
              <a:rPr lang="zh-TW" altLang="en-US" dirty="0">
                <a:latin typeface="標楷體" panose="03000509000000000000" pitchFamily="65" charset="-120"/>
              </a:rPr>
              <a:t>、</a:t>
            </a:r>
            <a:r>
              <a:rPr lang="en-US" altLang="zh-TW" dirty="0">
                <a:latin typeface="標楷體" panose="03000509000000000000" pitchFamily="65" charset="-120"/>
              </a:rPr>
              <a:t>Z</a:t>
            </a:r>
            <a:r>
              <a:rPr lang="zh-TW" altLang="en-US" dirty="0">
                <a:latin typeface="標楷體" panose="03000509000000000000" pitchFamily="65" charset="-120"/>
              </a:rPr>
              <a:t>）汽車旅館公司，稅局憑汽車旅館公司匯款金流及證人談話筆錄，認定</a:t>
            </a:r>
            <a:r>
              <a:rPr lang="en-US" altLang="zh-TW" dirty="0">
                <a:latin typeface="標楷體" panose="03000509000000000000" pitchFamily="65" charset="-120"/>
              </a:rPr>
              <a:t>94</a:t>
            </a:r>
            <a:r>
              <a:rPr lang="zh-TW" altLang="en-US" dirty="0">
                <a:latin typeface="標楷體" panose="03000509000000000000" pitchFamily="65" charset="-120"/>
              </a:rPr>
              <a:t>年度乙漏報營利所得</a:t>
            </a:r>
            <a:r>
              <a:rPr lang="en-US" altLang="zh-TW" dirty="0">
                <a:latin typeface="標楷體" panose="03000509000000000000" pitchFamily="65" charset="-120"/>
              </a:rPr>
              <a:t>8</a:t>
            </a:r>
            <a:r>
              <a:rPr lang="zh-TW" altLang="en-US" dirty="0">
                <a:latin typeface="標楷體" panose="03000509000000000000" pitchFamily="65" charset="-120"/>
              </a:rPr>
              <a:t>百餘萬元，補徵稅額</a:t>
            </a:r>
            <a:r>
              <a:rPr lang="en-US" altLang="zh-TW" dirty="0">
                <a:latin typeface="標楷體" panose="03000509000000000000" pitchFamily="65" charset="-120"/>
              </a:rPr>
              <a:t>3</a:t>
            </a:r>
            <a:r>
              <a:rPr lang="zh-TW" altLang="en-US" dirty="0">
                <a:latin typeface="標楷體" panose="03000509000000000000" pitchFamily="65" charset="-120"/>
              </a:rPr>
              <a:t>百餘萬元，並裁處</a:t>
            </a:r>
            <a:r>
              <a:rPr lang="en-US" altLang="zh-TW" dirty="0">
                <a:latin typeface="標楷體" panose="03000509000000000000" pitchFamily="65" charset="-120"/>
              </a:rPr>
              <a:t>0.5</a:t>
            </a:r>
            <a:r>
              <a:rPr lang="zh-TW" altLang="en-US" dirty="0">
                <a:latin typeface="標楷體" panose="03000509000000000000" pitchFamily="65" charset="-120"/>
              </a:rPr>
              <a:t>倍罰鍰。乙</a:t>
            </a:r>
            <a:r>
              <a:rPr lang="zh-TW" altLang="en-US" dirty="0"/>
              <a:t>不服，循序提起行政訴訟。前經原審法院判決駁回後，經最高行政法院判決將該判決廢棄，發回原審法院。嗣經原審法院仍以判決駁回乙之訴</a:t>
            </a:r>
            <a:r>
              <a:rPr lang="zh-TW" altLang="en-US" dirty="0">
                <a:latin typeface="標楷體" panose="03000509000000000000" pitchFamily="65" charset="-120"/>
              </a:rPr>
              <a:t>後，復經最高行政法院判決廢棄原判決，並發回原審法院。</a:t>
            </a:r>
            <a:endParaRPr lang="en-US" altLang="zh-TW" sz="1400" dirty="0">
              <a:latin typeface="標楷體" panose="03000509000000000000" pitchFamily="65" charset="-120"/>
            </a:endParaRPr>
          </a:p>
          <a:p>
            <a:pPr algn="just">
              <a:lnSpc>
                <a:spcPct val="100000"/>
              </a:lnSpc>
            </a:pPr>
            <a:r>
              <a:rPr lang="zh-TW" altLang="en-US" dirty="0">
                <a:latin typeface="標楷體" panose="03000509000000000000" pitchFamily="65" charset="-120"/>
              </a:rPr>
              <a:t>判決要旨</a:t>
            </a:r>
            <a:endParaRPr lang="en-US" altLang="zh-TW" dirty="0">
              <a:latin typeface="標楷體" panose="03000509000000000000" pitchFamily="65" charset="-120"/>
            </a:endParaRPr>
          </a:p>
          <a:p>
            <a:pPr lvl="1" algn="just">
              <a:lnSpc>
                <a:spcPct val="100000"/>
              </a:lnSpc>
            </a:pPr>
            <a:r>
              <a:rPr lang="zh-TW" altLang="en-US" dirty="0">
                <a:latin typeface="標楷體" panose="03000509000000000000" pitchFamily="65" charset="-120"/>
              </a:rPr>
              <a:t>證人談話筆錄疑似疲勞訊問，應傳喚關係人到庭釐清。</a:t>
            </a:r>
            <a:endParaRPr lang="en-US" altLang="zh-TW" dirty="0">
              <a:latin typeface="標楷體" panose="03000509000000000000" pitchFamily="65" charset="-120"/>
            </a:endParaRPr>
          </a:p>
          <a:p>
            <a:pPr lvl="1" algn="just">
              <a:lnSpc>
                <a:spcPct val="100000"/>
              </a:lnSpc>
            </a:pPr>
            <a:r>
              <a:rPr lang="zh-TW" altLang="en-US" dirty="0">
                <a:latin typeface="標楷體" panose="03000509000000000000" pitchFamily="65" charset="-120"/>
              </a:rPr>
              <a:t>稅局認定匯款金流構成盈餘分派的主張，與股東持股比例與按月分派等客觀事證，並不相符。</a:t>
            </a:r>
            <a:endParaRPr lang="en-US" altLang="zh-TW" dirty="0">
              <a:latin typeface="標楷體" panose="03000509000000000000" pitchFamily="65" charset="-120"/>
            </a:endParaRPr>
          </a:p>
          <a:p>
            <a:pPr marL="0" indent="0">
              <a:buNone/>
            </a:pPr>
            <a:endParaRPr lang="en-US" altLang="zh-TW" sz="9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183</a:t>
            </a:fld>
            <a:endParaRPr lang="zh-TW" altLang="en-US"/>
          </a:p>
        </p:txBody>
      </p:sp>
    </p:spTree>
    <p:extLst>
      <p:ext uri="{BB962C8B-B14F-4D97-AF65-F5344CB8AC3E}">
        <p14:creationId xmlns:p14="http://schemas.microsoft.com/office/powerpoint/2010/main" val="2579290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87752"/>
          </a:xfrm>
        </p:spPr>
        <p:txBody>
          <a:bodyPr>
            <a:normAutofit fontScale="70000" lnSpcReduction="20000"/>
          </a:bodyPr>
          <a:lstStyle/>
          <a:p>
            <a:pPr lvl="1">
              <a:lnSpc>
                <a:spcPct val="110000"/>
              </a:lnSpc>
            </a:pPr>
            <a:r>
              <a:rPr lang="zh-TW" altLang="en-US" sz="2900" dirty="0">
                <a:latin typeface="標楷體" panose="03000509000000000000" pitchFamily="65" charset="-120"/>
              </a:rPr>
              <a:t>乙既僅登記為</a:t>
            </a:r>
            <a:r>
              <a:rPr lang="en-US" altLang="zh-TW" sz="2900" dirty="0">
                <a:latin typeface="標楷體" panose="03000509000000000000" pitchFamily="65" charset="-120"/>
              </a:rPr>
              <a:t>X</a:t>
            </a:r>
            <a:r>
              <a:rPr lang="zh-TW" altLang="en-US" sz="2900" dirty="0">
                <a:latin typeface="標楷體" panose="03000509000000000000" pitchFamily="65" charset="-120"/>
              </a:rPr>
              <a:t>公司及</a:t>
            </a:r>
            <a:r>
              <a:rPr lang="en-US" altLang="zh-TW" sz="2900" dirty="0">
                <a:latin typeface="標楷體" panose="03000509000000000000" pitchFamily="65" charset="-120"/>
              </a:rPr>
              <a:t>Y</a:t>
            </a:r>
            <a:r>
              <a:rPr lang="zh-TW" altLang="en-US" sz="2900" dirty="0">
                <a:latin typeface="標楷體" panose="03000509000000000000" pitchFamily="65" charset="-120"/>
              </a:rPr>
              <a:t>公司（均為有限公司）的股東，出資額分別為</a:t>
            </a:r>
            <a:r>
              <a:rPr lang="en-US" altLang="zh-TW" sz="2900" dirty="0">
                <a:latin typeface="標楷體" panose="03000509000000000000" pitchFamily="65" charset="-120"/>
              </a:rPr>
              <a:t>250</a:t>
            </a:r>
            <a:r>
              <a:rPr lang="zh-TW" altLang="en-US" sz="2900" dirty="0">
                <a:latin typeface="標楷體" panose="03000509000000000000" pitchFamily="65" charset="-120"/>
              </a:rPr>
              <a:t>萬元及</a:t>
            </a:r>
            <a:r>
              <a:rPr lang="en-US" altLang="zh-TW" sz="2900" dirty="0">
                <a:latin typeface="標楷體" panose="03000509000000000000" pitchFamily="65" charset="-120"/>
              </a:rPr>
              <a:t>50</a:t>
            </a:r>
            <a:r>
              <a:rPr lang="zh-TW" altLang="en-US" sz="2900" dirty="0">
                <a:latin typeface="標楷體" panose="03000509000000000000" pitchFamily="65" charset="-120"/>
              </a:rPr>
              <a:t>萬元，則其超過此登記出資額，透過訴外人帳戶所提供給</a:t>
            </a:r>
            <a:r>
              <a:rPr lang="en-US" altLang="zh-TW" sz="2900" dirty="0">
                <a:latin typeface="標楷體" panose="03000509000000000000" pitchFamily="65" charset="-120"/>
              </a:rPr>
              <a:t>X</a:t>
            </a:r>
            <a:r>
              <a:rPr lang="zh-TW" altLang="en-US" sz="2900" dirty="0">
                <a:latin typeface="標楷體" panose="03000509000000000000" pitchFamily="65" charset="-120"/>
              </a:rPr>
              <a:t>公司使用的資金（乙供</a:t>
            </a:r>
            <a:r>
              <a:rPr lang="en-US" altLang="zh-TW" sz="2900" dirty="0">
                <a:latin typeface="標楷體" panose="03000509000000000000" pitchFamily="65" charset="-120"/>
              </a:rPr>
              <a:t>Y</a:t>
            </a:r>
            <a:r>
              <a:rPr lang="zh-TW" altLang="en-US" sz="2900" dirty="0">
                <a:latin typeface="標楷體" panose="03000509000000000000" pitchFamily="65" charset="-120"/>
              </a:rPr>
              <a:t>公司使用的資金實際有多少，尚待查明），及直接匯入旅館籌備處帳戶，供</a:t>
            </a:r>
            <a:r>
              <a:rPr lang="en-US" altLang="zh-TW" sz="2900" dirty="0">
                <a:latin typeface="標楷體" panose="03000509000000000000" pitchFamily="65" charset="-120"/>
              </a:rPr>
              <a:t>Z</a:t>
            </a:r>
            <a:r>
              <a:rPr lang="zh-TW" altLang="en-US" sz="2900" dirty="0">
                <a:latin typeface="標楷體" panose="03000509000000000000" pitchFamily="65" charset="-120"/>
              </a:rPr>
              <a:t>公司（亦為有限公司，乙未登記為股東）使用之資金，無論其性質為股東個人間的借款、股東與公司間的借款、非股東與公司間的借款或係乙私下的投資行為（隱名出資），均無須依循減資或解散清算的程序，即得取回。原判決徒以乙於賦稅署之談話紀錄內容，坦承其有投資於</a:t>
            </a:r>
            <a:r>
              <a:rPr lang="en-US" altLang="zh-TW" sz="2900" dirty="0">
                <a:latin typeface="標楷體" panose="03000509000000000000" pitchFamily="65" charset="-120"/>
              </a:rPr>
              <a:t>X</a:t>
            </a:r>
            <a:r>
              <a:rPr lang="zh-TW" altLang="en-US" sz="2900" dirty="0">
                <a:latin typeface="標楷體" panose="03000509000000000000" pitchFamily="65" charset="-120"/>
              </a:rPr>
              <a:t>公司、</a:t>
            </a:r>
            <a:r>
              <a:rPr lang="en-US" altLang="zh-TW" sz="2900" dirty="0">
                <a:latin typeface="標楷體" panose="03000509000000000000" pitchFamily="65" charset="-120"/>
              </a:rPr>
              <a:t>Y</a:t>
            </a:r>
            <a:r>
              <a:rPr lang="zh-TW" altLang="en-US" sz="2900" dirty="0">
                <a:latin typeface="標楷體" panose="03000509000000000000" pitchFamily="65" charset="-120"/>
              </a:rPr>
              <a:t>公司及</a:t>
            </a:r>
            <a:r>
              <a:rPr lang="en-US" altLang="zh-TW" sz="2900" dirty="0">
                <a:latin typeface="標楷體" panose="03000509000000000000" pitchFamily="65" charset="-120"/>
              </a:rPr>
              <a:t>Z</a:t>
            </a:r>
            <a:r>
              <a:rPr lang="zh-TW" altLang="en-US" sz="2900" dirty="0">
                <a:latin typeface="標楷體" panose="03000509000000000000" pitchFamily="65" charset="-120"/>
              </a:rPr>
              <a:t>公司，再對照乙於</a:t>
            </a:r>
            <a:r>
              <a:rPr lang="en-US" altLang="zh-TW" sz="2900" dirty="0">
                <a:latin typeface="標楷體" panose="03000509000000000000" pitchFamily="65" charset="-120"/>
              </a:rPr>
              <a:t>94</a:t>
            </a:r>
            <a:r>
              <a:rPr lang="zh-TW" altLang="en-US" sz="2900" dirty="0">
                <a:latin typeface="標楷體" panose="03000509000000000000" pitchFamily="65" charset="-120"/>
              </a:rPr>
              <a:t>年度自</a:t>
            </a:r>
            <a:r>
              <a:rPr lang="en-US" altLang="zh-TW" sz="2900" dirty="0">
                <a:latin typeface="標楷體" panose="03000509000000000000" pitchFamily="65" charset="-120"/>
              </a:rPr>
              <a:t>X</a:t>
            </a:r>
            <a:r>
              <a:rPr lang="zh-TW" altLang="en-US" sz="2900" dirty="0">
                <a:latin typeface="標楷體" panose="03000509000000000000" pitchFamily="65" charset="-120"/>
              </a:rPr>
              <a:t>公司、</a:t>
            </a:r>
            <a:r>
              <a:rPr lang="en-US" altLang="zh-TW" sz="2900" dirty="0">
                <a:latin typeface="標楷體" panose="03000509000000000000" pitchFamily="65" charset="-120"/>
              </a:rPr>
              <a:t>Y</a:t>
            </a:r>
            <a:r>
              <a:rPr lang="zh-TW" altLang="en-US" sz="2900" dirty="0">
                <a:latin typeface="標楷體" panose="03000509000000000000" pitchFamily="65" charset="-120"/>
              </a:rPr>
              <a:t>公司、</a:t>
            </a:r>
            <a:r>
              <a:rPr lang="en-US" altLang="zh-TW" sz="2900" dirty="0">
                <a:latin typeface="標楷體" panose="03000509000000000000" pitchFamily="65" charset="-120"/>
              </a:rPr>
              <a:t>Z</a:t>
            </a:r>
            <a:r>
              <a:rPr lang="zh-TW" altLang="en-US" sz="2900" dirty="0">
                <a:latin typeface="標楷體" panose="03000509000000000000" pitchFamily="65" charset="-120"/>
              </a:rPr>
              <a:t>公司等</a:t>
            </a:r>
            <a:r>
              <a:rPr lang="en-US" altLang="zh-TW" sz="2900" dirty="0">
                <a:latin typeface="標楷體" panose="03000509000000000000" pitchFamily="65" charset="-120"/>
              </a:rPr>
              <a:t>3</a:t>
            </a:r>
            <a:r>
              <a:rPr lang="zh-TW" altLang="en-US" sz="2900" dirty="0">
                <a:latin typeface="標楷體" panose="03000509000000000000" pitchFamily="65" charset="-120"/>
              </a:rPr>
              <a:t>家公司，經常性、規律性、固定性及於每月均按固定比例取得之款項，即認定乙所取得之款項為該等公司之營利所得之分配云云，而排除取回隱名出資款（亦係按固定比例取回）之可能，卻未說明其理由；排除收取借貸本息之可能，卻僅論述乙主張從</a:t>
            </a:r>
            <a:r>
              <a:rPr lang="en-US" altLang="zh-TW" sz="2900" dirty="0">
                <a:latin typeface="標楷體" panose="03000509000000000000" pitchFamily="65" charset="-120"/>
              </a:rPr>
              <a:t>X</a:t>
            </a:r>
            <a:r>
              <a:rPr lang="zh-TW" altLang="en-US" sz="2900" dirty="0">
                <a:latin typeface="標楷體" panose="03000509000000000000" pitchFamily="65" charset="-120"/>
              </a:rPr>
              <a:t>公司、</a:t>
            </a:r>
            <a:r>
              <a:rPr lang="en-US" altLang="zh-TW" sz="2900" dirty="0">
                <a:latin typeface="標楷體" panose="03000509000000000000" pitchFamily="65" charset="-120"/>
              </a:rPr>
              <a:t>Z</a:t>
            </a:r>
            <a:r>
              <a:rPr lang="zh-TW" altLang="en-US" sz="2900" dirty="0">
                <a:latin typeface="標楷體" panose="03000509000000000000" pitchFamily="65" charset="-120"/>
              </a:rPr>
              <a:t>公司收取借款利息為不可採，自嫌率斷。</a:t>
            </a:r>
            <a:endParaRPr lang="en-US" altLang="zh-TW" sz="2900" dirty="0">
              <a:latin typeface="標楷體" panose="03000509000000000000" pitchFamily="65" charset="-120"/>
            </a:endParaRPr>
          </a:p>
          <a:p>
            <a:pPr lvl="1">
              <a:lnSpc>
                <a:spcPct val="110000"/>
              </a:lnSpc>
            </a:pPr>
            <a:endParaRPr lang="en-US" altLang="zh-TW" sz="1000" dirty="0">
              <a:latin typeface="標楷體" panose="03000509000000000000" pitchFamily="65" charset="-120"/>
            </a:endParaRPr>
          </a:p>
          <a:p>
            <a:pPr lvl="1">
              <a:lnSpc>
                <a:spcPct val="110000"/>
              </a:lnSpc>
            </a:pPr>
            <a:r>
              <a:rPr lang="zh-TW" altLang="en-US" sz="2900" dirty="0">
                <a:latin typeface="標楷體" panose="03000509000000000000" pitchFamily="65" charset="-120"/>
              </a:rPr>
              <a:t>原判決無異於事證不明時，以乙違反協力義務，而將課稅要件事實（盈餘分派）的客觀舉證責任轉換由納稅義務人即乙負擔，先推定盈餘分派事實的存在，再令否認此事實的乙，就其主張的借款返還事實負擔舉證責任，因借貸事實關係不明，即使乙承擔法院認定其主張事實不存在的不利益。原判決論證方法顯有違反舉證責任分配法則。且乙每月均按固定比例取得匯款的原因多端，除盈餘分配外，有可能係借貸本息之償還，或隱名出資款之取回，或出於其他不詳原因，原判決徒以乙主張系爭款項為借款之返還，要難採信，即推論其係盈餘之分派，亦有違論理法則。</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184</a:t>
            </a:fld>
            <a:endParaRPr lang="zh-TW" altLang="en-US"/>
          </a:p>
        </p:txBody>
      </p:sp>
    </p:spTree>
    <p:extLst>
      <p:ext uri="{BB962C8B-B14F-4D97-AF65-F5344CB8AC3E}">
        <p14:creationId xmlns:p14="http://schemas.microsoft.com/office/powerpoint/2010/main" val="2476435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368</a:t>
            </a:r>
            <a:r>
              <a:rPr lang="zh-TW" altLang="en-US" dirty="0"/>
              <a:t>號判決</a:t>
            </a:r>
            <a:br>
              <a:rPr lang="en-US" altLang="zh-TW" dirty="0"/>
            </a:br>
            <a:r>
              <a:rPr lang="en-US" altLang="zh-TW" dirty="0"/>
              <a:t>——</a:t>
            </a:r>
            <a:r>
              <a:rPr lang="zh-TW" altLang="en-US" sz="2800" dirty="0"/>
              <a:t>亂作帳不等同逃漏稅</a:t>
            </a:r>
            <a:endParaRPr lang="zh-TW" altLang="en-US" dirty="0"/>
          </a:p>
        </p:txBody>
      </p:sp>
      <p:sp>
        <p:nvSpPr>
          <p:cNvPr id="3" name="內容版面配置區 2"/>
          <p:cNvSpPr>
            <a:spLocks noGrp="1"/>
          </p:cNvSpPr>
          <p:nvPr>
            <p:ph idx="1"/>
          </p:nvPr>
        </p:nvSpPr>
        <p:spPr/>
        <p:txBody>
          <a:bodyPr>
            <a:normAutofit lnSpcReduction="10000"/>
          </a:bodyPr>
          <a:lstStyle/>
          <a:p>
            <a:pPr>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a:lnSpc>
                <a:spcPct val="100000"/>
              </a:lnSpc>
              <a:buNone/>
            </a:pPr>
            <a:r>
              <a:rPr lang="en-US" altLang="zh-TW" dirty="0">
                <a:latin typeface="標楷體" panose="03000509000000000000" pitchFamily="65" charset="-120"/>
              </a:rPr>
              <a:t>C</a:t>
            </a:r>
            <a:r>
              <a:rPr lang="zh-TW" altLang="en-US" dirty="0">
                <a:latin typeface="標楷體" panose="03000509000000000000" pitchFamily="65" charset="-120"/>
              </a:rPr>
              <a:t>公司</a:t>
            </a:r>
            <a:r>
              <a:rPr lang="en-US" altLang="zh-TW" dirty="0">
                <a:latin typeface="標楷體" panose="03000509000000000000" pitchFamily="65" charset="-120"/>
              </a:rPr>
              <a:t>97</a:t>
            </a:r>
            <a:r>
              <a:rPr lang="zh-TW" altLang="en-US" dirty="0">
                <a:latin typeface="標楷體" panose="03000509000000000000" pitchFamily="65" charset="-120"/>
              </a:rPr>
              <a:t>、</a:t>
            </a:r>
            <a:r>
              <a:rPr lang="en-US" altLang="zh-TW" dirty="0">
                <a:latin typeface="標楷體" panose="03000509000000000000" pitchFamily="65" charset="-120"/>
              </a:rPr>
              <a:t>98</a:t>
            </a:r>
            <a:r>
              <a:rPr lang="zh-TW" altLang="en-US" dirty="0">
                <a:latin typeface="標楷體" panose="03000509000000000000" pitchFamily="65" charset="-120"/>
              </a:rPr>
              <a:t>年度原申報課稅所得額</a:t>
            </a:r>
            <a:r>
              <a:rPr lang="en-US" altLang="zh-TW" dirty="0">
                <a:latin typeface="標楷體" panose="03000509000000000000" pitchFamily="65" charset="-120"/>
              </a:rPr>
              <a:t>6,105</a:t>
            </a:r>
            <a:r>
              <a:rPr lang="zh-TW" altLang="en-US" dirty="0">
                <a:latin typeface="標楷體" panose="03000509000000000000" pitchFamily="65" charset="-120"/>
              </a:rPr>
              <a:t>萬餘元與</a:t>
            </a:r>
            <a:r>
              <a:rPr lang="en-US" altLang="zh-TW" dirty="0">
                <a:latin typeface="標楷體" panose="03000509000000000000" pitchFamily="65" charset="-120"/>
              </a:rPr>
              <a:t>2,542</a:t>
            </a:r>
            <a:r>
              <a:rPr lang="zh-TW" altLang="en-US" dirty="0">
                <a:latin typeface="標楷體" panose="03000509000000000000" pitchFamily="65" charset="-120"/>
              </a:rPr>
              <a:t>萬餘元，嗣後申請更正為</a:t>
            </a:r>
            <a:r>
              <a:rPr lang="en-US" altLang="zh-TW" dirty="0">
                <a:latin typeface="標楷體" panose="03000509000000000000" pitchFamily="65" charset="-120"/>
              </a:rPr>
              <a:t>1</a:t>
            </a:r>
            <a:r>
              <a:rPr lang="zh-TW" altLang="en-US" dirty="0">
                <a:latin typeface="標楷體" panose="03000509000000000000" pitchFamily="65" charset="-120"/>
              </a:rPr>
              <a:t>億</a:t>
            </a:r>
            <a:r>
              <a:rPr lang="en-US" altLang="zh-TW" dirty="0">
                <a:latin typeface="標楷體" panose="03000509000000000000" pitchFamily="65" charset="-120"/>
              </a:rPr>
              <a:t>2,179</a:t>
            </a:r>
            <a:r>
              <a:rPr lang="zh-TW" altLang="en-US" dirty="0">
                <a:latin typeface="標楷體" panose="03000509000000000000" pitchFamily="65" charset="-120"/>
              </a:rPr>
              <a:t>萬餘元及</a:t>
            </a:r>
            <a:r>
              <a:rPr lang="en-US" altLang="zh-TW" dirty="0">
                <a:latin typeface="標楷體" panose="03000509000000000000" pitchFamily="65" charset="-120"/>
              </a:rPr>
              <a:t>4,624</a:t>
            </a:r>
            <a:r>
              <a:rPr lang="zh-TW" altLang="en-US" dirty="0">
                <a:latin typeface="標楷體" panose="03000509000000000000" pitchFamily="65" charset="-120"/>
              </a:rPr>
              <a:t>萬餘元，稅局認為更正事項係於檢舉後才提出，不符合自動補報補繳免罰之規定，以虛列成本補徵</a:t>
            </a:r>
            <a:r>
              <a:rPr lang="en-US" altLang="zh-TW" dirty="0">
                <a:latin typeface="標楷體" panose="03000509000000000000" pitchFamily="65" charset="-120"/>
              </a:rPr>
              <a:t>2,038</a:t>
            </a:r>
            <a:r>
              <a:rPr lang="zh-TW" altLang="en-US" dirty="0">
                <a:latin typeface="標楷體" panose="03000509000000000000" pitchFamily="65" charset="-120"/>
              </a:rPr>
              <a:t>萬餘元稅額並裁處</a:t>
            </a:r>
            <a:r>
              <a:rPr lang="en-US" altLang="zh-TW" dirty="0">
                <a:latin typeface="標楷體" panose="03000509000000000000" pitchFamily="65" charset="-120"/>
              </a:rPr>
              <a:t>1</a:t>
            </a:r>
            <a:r>
              <a:rPr lang="zh-TW" altLang="en-US" dirty="0">
                <a:latin typeface="標楷體" panose="03000509000000000000" pitchFamily="65" charset="-120"/>
              </a:rPr>
              <a:t>倍罰鍰。另</a:t>
            </a:r>
            <a:r>
              <a:rPr lang="en-US" altLang="zh-TW" dirty="0">
                <a:latin typeface="標楷體" panose="03000509000000000000" pitchFamily="65" charset="-120"/>
              </a:rPr>
              <a:t>C</a:t>
            </a:r>
            <a:r>
              <a:rPr lang="zh-TW" altLang="en-US" dirty="0">
                <a:latin typeface="標楷體" panose="03000509000000000000" pitchFamily="65" charset="-120"/>
              </a:rPr>
              <a:t>公司</a:t>
            </a:r>
            <a:r>
              <a:rPr lang="en-US" altLang="zh-TW" dirty="0">
                <a:latin typeface="標楷體" panose="03000509000000000000" pitchFamily="65" charset="-120"/>
              </a:rPr>
              <a:t>96</a:t>
            </a:r>
            <a:r>
              <a:rPr lang="zh-TW" altLang="en-US" dirty="0">
                <a:latin typeface="標楷體" panose="03000509000000000000" pitchFamily="65" charset="-120"/>
              </a:rPr>
              <a:t>至</a:t>
            </a:r>
            <a:r>
              <a:rPr lang="en-US" altLang="zh-TW" dirty="0">
                <a:latin typeface="標楷體" panose="03000509000000000000" pitchFamily="65" charset="-120"/>
              </a:rPr>
              <a:t>98</a:t>
            </a:r>
            <a:r>
              <a:rPr lang="zh-TW" altLang="en-US" dirty="0">
                <a:latin typeface="標楷體" panose="03000509000000000000" pitchFamily="65" charset="-120"/>
              </a:rPr>
              <a:t>年度未分配盈餘申報，經稅局依申報數核定，嗣</a:t>
            </a:r>
            <a:r>
              <a:rPr lang="en-US" altLang="zh-TW" dirty="0">
                <a:latin typeface="標楷體" panose="03000509000000000000" pitchFamily="65" charset="-120"/>
              </a:rPr>
              <a:t>C</a:t>
            </a:r>
            <a:r>
              <a:rPr lang="zh-TW" altLang="en-US" dirty="0">
                <a:latin typeface="標楷體" panose="03000509000000000000" pitchFamily="65" charset="-120"/>
              </a:rPr>
              <a:t>公司因前述更正事由，一併調增各年度稅後純益，及各該年度</a:t>
            </a:r>
            <a:r>
              <a:rPr lang="en-US" altLang="zh-TW" dirty="0">
                <a:latin typeface="標楷體" panose="03000509000000000000" pitchFamily="65" charset="-120"/>
              </a:rPr>
              <a:t>10%</a:t>
            </a:r>
            <a:r>
              <a:rPr lang="zh-TW" altLang="en-US" dirty="0">
                <a:latin typeface="標楷體" panose="03000509000000000000" pitchFamily="65" charset="-120"/>
              </a:rPr>
              <a:t>法定盈餘公積提列數，乃申請更正各年度未分配盈餘，稅局認為更正事項係於檢舉後才提出，並認</a:t>
            </a:r>
            <a:r>
              <a:rPr lang="en-US" altLang="zh-TW" dirty="0">
                <a:latin typeface="標楷體" panose="03000509000000000000" pitchFamily="65" charset="-120"/>
              </a:rPr>
              <a:t>C</a:t>
            </a:r>
            <a:r>
              <a:rPr lang="zh-TW" altLang="en-US" dirty="0">
                <a:latin typeface="標楷體" panose="03000509000000000000" pitchFamily="65" charset="-120"/>
              </a:rPr>
              <a:t>公司更正後盈餘之法定盈餘公積，核與所得稅法第</a:t>
            </a:r>
            <a:r>
              <a:rPr lang="en-US" altLang="zh-TW" dirty="0">
                <a:latin typeface="標楷體" panose="03000509000000000000" pitchFamily="65" charset="-120"/>
              </a:rPr>
              <a:t>66</a:t>
            </a:r>
            <a:r>
              <a:rPr lang="zh-TW" altLang="en-US" dirty="0">
                <a:latin typeface="標楷體" panose="03000509000000000000" pitchFamily="65" charset="-120"/>
              </a:rPr>
              <a:t>條之</a:t>
            </a:r>
            <a:r>
              <a:rPr lang="en-US" altLang="zh-TW" dirty="0">
                <a:latin typeface="標楷體" panose="03000509000000000000" pitchFamily="65" charset="-120"/>
              </a:rPr>
              <a:t>9</a:t>
            </a:r>
            <a:r>
              <a:rPr lang="zh-TW" altLang="en-US" dirty="0">
                <a:latin typeface="標楷體" panose="03000509000000000000" pitchFamily="65" charset="-120"/>
              </a:rPr>
              <a:t>第</a:t>
            </a:r>
            <a:r>
              <a:rPr lang="en-US" altLang="zh-TW" dirty="0">
                <a:latin typeface="標楷體" panose="03000509000000000000" pitchFamily="65" charset="-120"/>
              </a:rPr>
              <a:t>3</a:t>
            </a:r>
            <a:r>
              <a:rPr lang="zh-TW" altLang="en-US" dirty="0">
                <a:latin typeface="標楷體" panose="03000509000000000000" pitchFamily="65" charset="-120"/>
              </a:rPr>
              <a:t>項不符，否准其更正調增法定盈餘公積提列數，遂補徵未分配盈餘稅並裁處</a:t>
            </a:r>
            <a:r>
              <a:rPr lang="en-US" altLang="zh-TW" dirty="0">
                <a:latin typeface="標楷體" panose="03000509000000000000" pitchFamily="65" charset="-120"/>
              </a:rPr>
              <a:t>0.5</a:t>
            </a:r>
            <a:r>
              <a:rPr lang="zh-TW" altLang="en-US" dirty="0">
                <a:latin typeface="標楷體" panose="03000509000000000000" pitchFamily="65" charset="-120"/>
              </a:rPr>
              <a:t>倍罰鍰。</a:t>
            </a:r>
            <a:r>
              <a:rPr lang="en-US" altLang="zh-TW" dirty="0">
                <a:latin typeface="標楷體" panose="03000509000000000000" pitchFamily="65" charset="-120"/>
              </a:rPr>
              <a:t>C</a:t>
            </a:r>
            <a:r>
              <a:rPr lang="zh-TW" altLang="en-US" dirty="0">
                <a:latin typeface="標楷體" panose="03000509000000000000" pitchFamily="65" charset="-120"/>
              </a:rPr>
              <a:t>公司就罰鍰部分不服，循序提起行政訴訟</a:t>
            </a:r>
            <a:r>
              <a:rPr lang="zh-TW" altLang="en-US" dirty="0"/>
              <a:t>，經原審法院判決駁回後，乃提起上訴。嗣</a:t>
            </a:r>
            <a:r>
              <a:rPr lang="zh-TW" altLang="en-US" dirty="0">
                <a:latin typeface="標楷體" panose="03000509000000000000" pitchFamily="65" charset="-120"/>
              </a:rPr>
              <a:t>經最高行政法院判決廢棄原判決，並發回原審法院。</a:t>
            </a:r>
            <a:endParaRPr lang="en-US" altLang="zh-TW" dirty="0">
              <a:latin typeface="標楷體" panose="03000509000000000000" pitchFamily="65" charset="-120"/>
            </a:endParaRPr>
          </a:p>
          <a:p>
            <a:pPr marL="640080" lvl="1" indent="0">
              <a:lnSpc>
                <a:spcPct val="100000"/>
              </a:lnSpc>
              <a:buNone/>
            </a:pPr>
            <a:endParaRPr lang="en-US" altLang="zh-TW" sz="1200" dirty="0">
              <a:latin typeface="標楷體" panose="03000509000000000000" pitchFamily="65" charset="-120"/>
            </a:endParaRPr>
          </a:p>
          <a:p>
            <a:pPr>
              <a:lnSpc>
                <a:spcPct val="100000"/>
              </a:lnSpc>
            </a:pPr>
            <a:r>
              <a:rPr lang="zh-TW" altLang="en-US" dirty="0">
                <a:latin typeface="標楷體" panose="03000509000000000000" pitchFamily="65" charset="-120"/>
              </a:rPr>
              <a:t>判決要旨</a:t>
            </a:r>
            <a:endParaRPr lang="en-US" altLang="zh-TW" dirty="0">
              <a:latin typeface="標楷體" panose="03000509000000000000" pitchFamily="65" charset="-120"/>
            </a:endParaRPr>
          </a:p>
          <a:p>
            <a:pPr lvl="1">
              <a:lnSpc>
                <a:spcPct val="100000"/>
              </a:lnSpc>
            </a:pPr>
            <a:r>
              <a:rPr lang="en-US" altLang="zh-TW" dirty="0">
                <a:latin typeface="標楷體" panose="03000509000000000000" pitchFamily="65" charset="-120"/>
              </a:rPr>
              <a:t>C</a:t>
            </a:r>
            <a:r>
              <a:rPr lang="zh-TW" altLang="en-US" dirty="0">
                <a:latin typeface="標楷體" panose="03000509000000000000" pitchFamily="65" charset="-120"/>
              </a:rPr>
              <a:t>公司主張其有真實支出成本費用，但無法取得合法憑證，乃更正補繳營所稅，是否屬實？並未職權調查釐清。</a:t>
            </a:r>
            <a:endParaRPr lang="en-US" altLang="zh-TW" dirty="0">
              <a:latin typeface="標楷體" panose="03000509000000000000" pitchFamily="65" charset="-120"/>
            </a:endParaRPr>
          </a:p>
          <a:p>
            <a:pPr lvl="1">
              <a:lnSpc>
                <a:spcPct val="100000"/>
              </a:lnSpc>
            </a:pPr>
            <a:r>
              <a:rPr lang="zh-TW" altLang="en-US" dirty="0">
                <a:latin typeface="標楷體" panose="03000509000000000000" pitchFamily="65" charset="-120"/>
              </a:rPr>
              <a:t>原審應釐清是不是涉有未檢舉項目的更正，如是，則得適用自動補報繳免罰。</a:t>
            </a:r>
            <a:endParaRPr lang="en-US" altLang="zh-TW" dirty="0">
              <a:latin typeface="標楷體" panose="03000509000000000000" pitchFamily="65" charset="-120"/>
            </a:endParaRPr>
          </a:p>
          <a:p>
            <a:pPr marL="0" indent="0">
              <a:buNone/>
            </a:pP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185</a:t>
            </a:fld>
            <a:endParaRPr lang="zh-TW" altLang="en-US"/>
          </a:p>
        </p:txBody>
      </p:sp>
    </p:spTree>
    <p:extLst>
      <p:ext uri="{BB962C8B-B14F-4D97-AF65-F5344CB8AC3E}">
        <p14:creationId xmlns:p14="http://schemas.microsoft.com/office/powerpoint/2010/main" val="39878792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en-US" altLang="zh-TW" dirty="0">
                <a:latin typeface="標楷體" panose="03000509000000000000" pitchFamily="65" charset="-120"/>
              </a:rPr>
              <a:t>C</a:t>
            </a:r>
            <a:r>
              <a:rPr lang="zh-TW" altLang="en-US" dirty="0">
                <a:latin typeface="標楷體" panose="03000509000000000000" pitchFamily="65" charset="-120"/>
              </a:rPr>
              <a:t>公司於申報更正前，稅局僅曾函請</a:t>
            </a:r>
            <a:r>
              <a:rPr lang="en-US" altLang="zh-TW" dirty="0">
                <a:latin typeface="標楷體" panose="03000509000000000000" pitchFamily="65" charset="-120"/>
              </a:rPr>
              <a:t>C</a:t>
            </a:r>
            <a:r>
              <a:rPr lang="zh-TW" altLang="en-US" dirty="0">
                <a:latin typeface="標楷體" panose="03000509000000000000" pitchFamily="65" charset="-120"/>
              </a:rPr>
              <a:t>公司提示股東往來明細及收付款證明供核，嗣後又函請</a:t>
            </a:r>
            <a:r>
              <a:rPr lang="en-US" altLang="zh-TW" dirty="0">
                <a:latin typeface="標楷體" panose="03000509000000000000" pitchFamily="65" charset="-120"/>
              </a:rPr>
              <a:t>C</a:t>
            </a:r>
            <a:r>
              <a:rPr lang="zh-TW" altLang="en-US" dirty="0">
                <a:latin typeface="標楷體" panose="03000509000000000000" pitchFamily="65" charset="-120"/>
              </a:rPr>
              <a:t>公司提示更正項目之原因、可資佐證之更正前後內容相關資料供審核，及提示帳證釐清股東往來性質，雖</a:t>
            </a:r>
            <a:r>
              <a:rPr lang="en-US" altLang="zh-TW" dirty="0">
                <a:latin typeface="標楷體" panose="03000509000000000000" pitchFamily="65" charset="-120"/>
              </a:rPr>
              <a:t>C</a:t>
            </a:r>
            <a:r>
              <a:rPr lang="zh-TW" altLang="en-US" dirty="0">
                <a:latin typeface="標楷體" panose="03000509000000000000" pitchFamily="65" charset="-120"/>
              </a:rPr>
              <a:t>公司均未提示，有違納稅義務人對課稅要件事實調查的協力義務，惟本件係租稅裁罰爭訟案件，納稅義務人並無協力義務或責任以自證無違規事實，稅局就處罰之要件事實應負擔完全的證明責任，其證明程度不能因</a:t>
            </a:r>
            <a:r>
              <a:rPr lang="en-US" altLang="zh-TW" dirty="0">
                <a:latin typeface="標楷體" panose="03000509000000000000" pitchFamily="65" charset="-120"/>
              </a:rPr>
              <a:t>C</a:t>
            </a:r>
            <a:r>
              <a:rPr lang="zh-TW" altLang="en-US" dirty="0">
                <a:latin typeface="標楷體" panose="03000509000000000000" pitchFamily="65" charset="-120"/>
              </a:rPr>
              <a:t>公司違反協力義務而減輕。原審未調查釐清</a:t>
            </a:r>
            <a:r>
              <a:rPr lang="en-US" altLang="zh-TW" dirty="0">
                <a:latin typeface="標楷體" panose="03000509000000000000" pitchFamily="65" charset="-120"/>
              </a:rPr>
              <a:t>C</a:t>
            </a:r>
            <a:r>
              <a:rPr lang="zh-TW" altLang="en-US" dirty="0">
                <a:latin typeface="標楷體" panose="03000509000000000000" pitchFamily="65" charset="-120"/>
              </a:rPr>
              <a:t>公司原先有無虛列成本匿報所得或藉由股東往來隱匿營業收入或有其他短漏報原因，徒憑</a:t>
            </a:r>
            <a:r>
              <a:rPr lang="en-US" altLang="zh-TW" dirty="0">
                <a:latin typeface="標楷體" panose="03000509000000000000" pitchFamily="65" charset="-120"/>
              </a:rPr>
              <a:t>C</a:t>
            </a:r>
            <a:r>
              <a:rPr lang="zh-TW" altLang="en-US" dirty="0">
                <a:latin typeface="標楷體" panose="03000509000000000000" pitchFamily="65" charset="-120"/>
              </a:rPr>
              <a:t>公司所為之更正申報數據及稅局所提其他自相矛盾的事證，即維持原處分所為</a:t>
            </a:r>
            <a:r>
              <a:rPr lang="en-US" altLang="zh-TW" dirty="0">
                <a:latin typeface="標楷體" panose="03000509000000000000" pitchFamily="65" charset="-120"/>
              </a:rPr>
              <a:t>C</a:t>
            </a:r>
            <a:r>
              <a:rPr lang="zh-TW" altLang="en-US" dirty="0">
                <a:latin typeface="標楷體" panose="03000509000000000000" pitchFamily="65" charset="-120"/>
              </a:rPr>
              <a:t>公司虛列營業成本，致漏報課稅所得額及未分配盈餘的認定，亦嫌速斷；且原審既未查明</a:t>
            </a:r>
            <a:r>
              <a:rPr lang="en-US" altLang="zh-TW" dirty="0">
                <a:latin typeface="標楷體" panose="03000509000000000000" pitchFamily="65" charset="-120"/>
              </a:rPr>
              <a:t>C</a:t>
            </a:r>
            <a:r>
              <a:rPr lang="zh-TW" altLang="en-US" dirty="0">
                <a:latin typeface="標楷體" panose="03000509000000000000" pitchFamily="65" charset="-120"/>
              </a:rPr>
              <a:t>公司漏報課稅所得額及未分配盈餘的原因態樣，即無法論證其有無故意或過失，原判決未敘明理由，遽認</a:t>
            </a:r>
            <a:r>
              <a:rPr lang="en-US" altLang="zh-TW" dirty="0">
                <a:latin typeface="標楷體" panose="03000509000000000000" pitchFamily="65" charset="-120"/>
              </a:rPr>
              <a:t>C</a:t>
            </a:r>
            <a:r>
              <a:rPr lang="zh-TW" altLang="en-US" dirty="0">
                <a:latin typeface="標楷體" panose="03000509000000000000" pitchFamily="65" charset="-120"/>
              </a:rPr>
              <a:t>公司明知有漏短報情事卻於上述年度營利事業所得稅及未分配盈餘結算時予以列報，致減少所得額而逃漏所得稅，核屬故意云云，容有未洽。</a:t>
            </a: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186</a:t>
            </a:fld>
            <a:endParaRPr lang="zh-TW" altLang="en-US"/>
          </a:p>
        </p:txBody>
      </p:sp>
    </p:spTree>
    <p:extLst>
      <p:ext uri="{BB962C8B-B14F-4D97-AF65-F5344CB8AC3E}">
        <p14:creationId xmlns:p14="http://schemas.microsoft.com/office/powerpoint/2010/main" val="9427715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70</a:t>
            </a:r>
            <a:r>
              <a:rPr lang="zh-TW" altLang="en-US" dirty="0"/>
              <a:t>號判決</a:t>
            </a:r>
            <a:br>
              <a:rPr lang="en-US" altLang="zh-TW" dirty="0"/>
            </a:br>
            <a:r>
              <a:rPr lang="en-US" altLang="zh-TW" dirty="0"/>
              <a:t>——</a:t>
            </a:r>
            <a:r>
              <a:rPr lang="zh-TW" altLang="en-US" sz="2800" dirty="0"/>
              <a:t>進口金針之原產地認定</a:t>
            </a:r>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a:lnSpc>
                <a:spcPct val="100000"/>
              </a:lnSpc>
              <a:buNone/>
            </a:pPr>
            <a:r>
              <a:rPr lang="en-US" altLang="zh-TW" dirty="0">
                <a:latin typeface="標楷體" panose="03000509000000000000" pitchFamily="65" charset="-120"/>
              </a:rPr>
              <a:t>T</a:t>
            </a:r>
            <a:r>
              <a:rPr lang="zh-TW" altLang="en-US" dirty="0">
                <a:latin typeface="標楷體" panose="03000509000000000000" pitchFamily="65" charset="-120"/>
              </a:rPr>
              <a:t>公司於</a:t>
            </a:r>
            <a:r>
              <a:rPr lang="en-US" altLang="zh-TW" dirty="0">
                <a:latin typeface="標楷體" panose="03000509000000000000" pitchFamily="65" charset="-120"/>
              </a:rPr>
              <a:t>102</a:t>
            </a:r>
            <a:r>
              <a:rPr lang="zh-TW" altLang="en-US" dirty="0">
                <a:latin typeface="標楷體" panose="03000509000000000000" pitchFamily="65" charset="-120"/>
              </a:rPr>
              <a:t>年</a:t>
            </a:r>
            <a:r>
              <a:rPr lang="en-US" altLang="zh-TW" dirty="0">
                <a:latin typeface="標楷體" panose="03000509000000000000" pitchFamily="65" charset="-120"/>
              </a:rPr>
              <a:t>12</a:t>
            </a:r>
            <a:r>
              <a:rPr lang="zh-TW" altLang="en-US" dirty="0">
                <a:latin typeface="標楷體" panose="03000509000000000000" pitchFamily="65" charset="-120"/>
              </a:rPr>
              <a:t>月向海關報運進口泰國產製乾金針一批，因產地尚待確認，准</a:t>
            </a:r>
            <a:r>
              <a:rPr lang="en-US" altLang="zh-TW" dirty="0">
                <a:latin typeface="標楷體" panose="03000509000000000000" pitchFamily="65" charset="-120"/>
              </a:rPr>
              <a:t>T</a:t>
            </a:r>
            <a:r>
              <a:rPr lang="zh-TW" altLang="en-US" dirty="0">
                <a:latin typeface="標楷體" panose="03000509000000000000" pitchFamily="65" charset="-120"/>
              </a:rPr>
              <a:t>公司先繳納保證金驗放，事後再加審查。嗣海關依查證及鑑定結果，認為系爭貨物原產地應為中國大陸，核屬尚未准許輸入之中國物品，並以</a:t>
            </a:r>
            <a:r>
              <a:rPr lang="en-US" altLang="zh-TW" dirty="0">
                <a:latin typeface="標楷體" panose="03000509000000000000" pitchFamily="65" charset="-120"/>
              </a:rPr>
              <a:t>T</a:t>
            </a:r>
            <a:r>
              <a:rPr lang="zh-TW" altLang="en-US" dirty="0">
                <a:latin typeface="標楷體" panose="03000509000000000000" pitchFamily="65" charset="-120"/>
              </a:rPr>
              <a:t>公司報運貨物進口，涉有虛報產地，逃避管制情事。乃以海關緝私條例規定，處貨價</a:t>
            </a:r>
            <a:r>
              <a:rPr lang="en-US" altLang="zh-TW" dirty="0">
                <a:latin typeface="標楷體" panose="03000509000000000000" pitchFamily="65" charset="-120"/>
              </a:rPr>
              <a:t>1</a:t>
            </a:r>
            <a:r>
              <a:rPr lang="zh-TW" altLang="en-US" dirty="0">
                <a:latin typeface="標楷體" panose="03000509000000000000" pitchFamily="65" charset="-120"/>
              </a:rPr>
              <a:t>倍之罰鍰，且以貨物無法沒入，再裁處貨物之價額，並追徵進口稅費，此外再補徵營業稅額，並裁處</a:t>
            </a:r>
            <a:r>
              <a:rPr lang="en-US" altLang="zh-TW" dirty="0">
                <a:latin typeface="標楷體" panose="03000509000000000000" pitchFamily="65" charset="-120"/>
              </a:rPr>
              <a:t>0.6</a:t>
            </a:r>
            <a:r>
              <a:rPr lang="zh-TW" altLang="en-US" dirty="0">
                <a:latin typeface="標楷體" panose="03000509000000000000" pitchFamily="65" charset="-120"/>
              </a:rPr>
              <a:t>倍營業稅罰鍰。</a:t>
            </a:r>
            <a:r>
              <a:rPr lang="en-US" altLang="zh-TW" dirty="0">
                <a:latin typeface="標楷體" panose="03000509000000000000" pitchFamily="65" charset="-120"/>
              </a:rPr>
              <a:t>T</a:t>
            </a:r>
            <a:r>
              <a:rPr lang="zh-TW" altLang="en-US" dirty="0">
                <a:latin typeface="標楷體" panose="03000509000000000000" pitchFamily="65" charset="-120"/>
              </a:rPr>
              <a:t>公司不服</a:t>
            </a:r>
            <a:r>
              <a:rPr lang="zh-TW" altLang="en-US" dirty="0"/>
              <a:t>，循序提起行政訴訟，經原審法院判決駁回後，乃提起上訴。嗣</a:t>
            </a:r>
            <a:r>
              <a:rPr lang="zh-TW" altLang="en-US" dirty="0">
                <a:latin typeface="標楷體" panose="03000509000000000000" pitchFamily="65" charset="-120"/>
              </a:rPr>
              <a:t>經最高行政法院判決廢棄原判決，並發回原審法院。</a:t>
            </a:r>
            <a:endParaRPr lang="en-US" altLang="zh-TW" dirty="0">
              <a:latin typeface="標楷體" panose="03000509000000000000" pitchFamily="65" charset="-120"/>
            </a:endParaRPr>
          </a:p>
          <a:p>
            <a:pPr marL="640080" lvl="1" indent="0">
              <a:lnSpc>
                <a:spcPct val="100000"/>
              </a:lnSpc>
              <a:buNone/>
            </a:pPr>
            <a:endParaRPr lang="en-US" altLang="zh-TW" sz="1200" dirty="0">
              <a:latin typeface="標楷體" panose="03000509000000000000" pitchFamily="65" charset="-120"/>
            </a:endParaRPr>
          </a:p>
          <a:p>
            <a:pPr>
              <a:lnSpc>
                <a:spcPct val="100000"/>
              </a:lnSpc>
            </a:pPr>
            <a:r>
              <a:rPr lang="zh-TW" altLang="en-US" dirty="0">
                <a:latin typeface="標楷體" panose="03000509000000000000" pitchFamily="65" charset="-120"/>
              </a:rPr>
              <a:t>判決要旨</a:t>
            </a:r>
            <a:endParaRPr lang="en-US" altLang="zh-TW" dirty="0">
              <a:latin typeface="標楷體" panose="03000509000000000000" pitchFamily="65" charset="-120"/>
            </a:endParaRPr>
          </a:p>
          <a:p>
            <a:pPr lvl="1">
              <a:lnSpc>
                <a:spcPct val="100000"/>
              </a:lnSpc>
            </a:pPr>
            <a:r>
              <a:rPr lang="zh-TW" altLang="en-US" dirty="0">
                <a:latin typeface="標楷體" panose="03000509000000000000" pitchFamily="65" charset="-120"/>
              </a:rPr>
              <a:t>按納稅者權利保護法第</a:t>
            </a:r>
            <a:r>
              <a:rPr lang="en-US" altLang="zh-TW" dirty="0">
                <a:latin typeface="標楷體" panose="03000509000000000000" pitchFamily="65" charset="-120"/>
              </a:rPr>
              <a:t>11</a:t>
            </a:r>
            <a:r>
              <a:rPr lang="zh-TW" altLang="en-US" dirty="0">
                <a:latin typeface="標楷體" panose="03000509000000000000" pitchFamily="65" charset="-120"/>
              </a:rPr>
              <a:t>條第</a:t>
            </a:r>
            <a:r>
              <a:rPr lang="en-US" altLang="zh-TW" dirty="0">
                <a:latin typeface="標楷體" panose="03000509000000000000" pitchFamily="65" charset="-120"/>
              </a:rPr>
              <a:t>1</a:t>
            </a:r>
            <a:r>
              <a:rPr lang="zh-TW" altLang="en-US" dirty="0">
                <a:latin typeface="標楷體" panose="03000509000000000000" pitchFamily="65" charset="-120"/>
              </a:rPr>
              <a:t>、</a:t>
            </a:r>
            <a:r>
              <a:rPr lang="en-US" altLang="zh-TW" dirty="0">
                <a:latin typeface="標楷體" panose="03000509000000000000" pitchFamily="65" charset="-120"/>
              </a:rPr>
              <a:t>2</a:t>
            </a:r>
            <a:r>
              <a:rPr lang="zh-TW" altLang="en-US" dirty="0">
                <a:latin typeface="標楷體" panose="03000509000000000000" pitchFamily="65" charset="-120"/>
              </a:rPr>
              <a:t>項規定，明定稅捐稽徵程序中，稅捐事實之調查是稽徵機關本於職權應自行負擔之義務，稅捐義務人僅有配合調查之協力義務。</a:t>
            </a:r>
            <a:endParaRPr lang="en-US" altLang="zh-TW" dirty="0">
              <a:latin typeface="標楷體" panose="03000509000000000000" pitchFamily="65" charset="-120"/>
            </a:endParaRPr>
          </a:p>
          <a:p>
            <a:pPr lvl="1">
              <a:lnSpc>
                <a:spcPct val="100000"/>
              </a:lnSpc>
            </a:pPr>
            <a:r>
              <a:rPr lang="zh-TW" altLang="en-US" dirty="0">
                <a:latin typeface="標楷體" panose="03000509000000000000" pitchFamily="65" charset="-120"/>
              </a:rPr>
              <a:t>認定事實不得出於臆測，研究報告不應選擇性節略。</a:t>
            </a:r>
            <a:endParaRPr lang="en-US" altLang="zh-TW" dirty="0">
              <a:latin typeface="標楷體" panose="03000509000000000000" pitchFamily="65" charset="-120"/>
            </a:endParaRPr>
          </a:p>
          <a:p>
            <a:pPr lvl="1">
              <a:lnSpc>
                <a:spcPct val="100000"/>
              </a:lnSpc>
            </a:pPr>
            <a:r>
              <a:rPr lang="zh-TW" altLang="en-US" dirty="0">
                <a:latin typeface="標楷體" panose="03000509000000000000" pitchFamily="65" charset="-120"/>
              </a:rPr>
              <a:t>不採有利納稅人事證，未充分說明，重要事項職權調查尚不充分。</a:t>
            </a:r>
            <a:endParaRPr lang="en-US" altLang="zh-TW" dirty="0">
              <a:latin typeface="標楷體" panose="03000509000000000000" pitchFamily="65" charset="-120"/>
            </a:endParaRPr>
          </a:p>
          <a:p>
            <a:pPr marL="0" indent="0">
              <a:buNone/>
            </a:pP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187</a:t>
            </a:fld>
            <a:endParaRPr lang="zh-TW" altLang="en-US"/>
          </a:p>
        </p:txBody>
      </p:sp>
    </p:spTree>
    <p:extLst>
      <p:ext uri="{BB962C8B-B14F-4D97-AF65-F5344CB8AC3E}">
        <p14:creationId xmlns:p14="http://schemas.microsoft.com/office/powerpoint/2010/main" val="68170988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hangingPunct="0">
              <a:lnSpc>
                <a:spcPct val="100000"/>
              </a:lnSpc>
            </a:pPr>
            <a:r>
              <a:rPr lang="zh-TW" altLang="en-US" dirty="0">
                <a:latin typeface="標楷體" panose="03000509000000000000" pitchFamily="65" charset="-120"/>
              </a:rPr>
              <a:t>本案係依海關緝私條例裁罰的「虛報管制貨物的原產地」行為，符合構成要件的違章事實必須是「金針是產自中國的管制物品，在運送到泰國後，利用不實的原產地證明，偽造金針在泰國種植採收的事實」，對此事實的存在，海關負擔舉證責任，而且有鑑於最高行堅持農委會專業鑑定報告並未完全排除金針產自泰國的可能性，所以本案應是適用了較為嚴格的證明程度要求。海關應負擔的職權調查與證明責任內容為：</a:t>
            </a:r>
            <a:r>
              <a:rPr lang="en-US" altLang="zh-TW" dirty="0">
                <a:latin typeface="標楷體" panose="03000509000000000000" pitchFamily="65" charset="-120"/>
              </a:rPr>
              <a:t>(1)</a:t>
            </a:r>
            <a:r>
              <a:rPr lang="zh-TW" altLang="en-US" dirty="0">
                <a:latin typeface="標楷體" panose="03000509000000000000" pitchFamily="65" charset="-120"/>
              </a:rPr>
              <a:t>確認文件的形式真實性：系爭報關文件與原產地證明都是由權責機關製發；</a:t>
            </a:r>
            <a:r>
              <a:rPr lang="en-US" altLang="zh-TW" dirty="0">
                <a:latin typeface="標楷體" panose="03000509000000000000" pitchFamily="65" charset="-120"/>
              </a:rPr>
              <a:t>(2)</a:t>
            </a:r>
            <a:r>
              <a:rPr lang="zh-TW" altLang="en-US" dirty="0">
                <a:latin typeface="標楷體" panose="03000509000000000000" pitchFamily="65" charset="-120"/>
              </a:rPr>
              <a:t>內容真實性：原產地證明所記載的種植、採收事實，確實發生在泰國；</a:t>
            </a:r>
            <a:r>
              <a:rPr lang="en-US" altLang="zh-TW" dirty="0">
                <a:latin typeface="標楷體" panose="03000509000000000000" pitchFamily="65" charset="-120"/>
              </a:rPr>
              <a:t>(3)</a:t>
            </a:r>
            <a:r>
              <a:rPr lang="zh-TW" altLang="en-US" dirty="0">
                <a:latin typeface="標楷體" panose="03000509000000000000" pitchFamily="65" charset="-120"/>
              </a:rPr>
              <a:t>關於內容真實性的調查，海關至少應透過駐外單位進行訪視查證；</a:t>
            </a:r>
            <a:r>
              <a:rPr lang="en-US" altLang="zh-TW" dirty="0">
                <a:latin typeface="標楷體" panose="03000509000000000000" pitchFamily="65" charset="-120"/>
              </a:rPr>
              <a:t>(4)</a:t>
            </a:r>
            <a:r>
              <a:rPr lang="zh-TW" altLang="en-US" dirty="0">
                <a:latin typeface="標楷體" panose="03000509000000000000" pitchFamily="65" charset="-120"/>
              </a:rPr>
              <a:t>認定原產地證明如有疑義，雖然原產地作業要點有規定可限期要求納稅人提供相關資料確認產地之文件，但此不代表舉證責任因此轉換給納稅人負擔。</a:t>
            </a:r>
            <a:endParaRPr lang="en-US" altLang="zh-TW" dirty="0">
              <a:latin typeface="標楷體" panose="03000509000000000000" pitchFamily="65" charset="-120"/>
            </a:endParaRPr>
          </a:p>
          <a:p>
            <a:pPr marL="0" indent="0">
              <a:buNone/>
            </a:pP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188</a:t>
            </a:fld>
            <a:endParaRPr lang="zh-TW" altLang="en-US"/>
          </a:p>
        </p:txBody>
      </p:sp>
    </p:spTree>
    <p:extLst>
      <p:ext uri="{BB962C8B-B14F-4D97-AF65-F5344CB8AC3E}">
        <p14:creationId xmlns:p14="http://schemas.microsoft.com/office/powerpoint/2010/main" val="28470889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t>最高行政法院</a:t>
            </a:r>
            <a:r>
              <a:rPr lang="en-US" altLang="zh-TW" sz="3200" dirty="0"/>
              <a:t>108</a:t>
            </a:r>
            <a:r>
              <a:rPr lang="zh-TW" altLang="en-US" sz="3200" dirty="0"/>
              <a:t>年度判字第</a:t>
            </a:r>
            <a:r>
              <a:rPr lang="en-US" altLang="zh-TW" dirty="0"/>
              <a:t>525</a:t>
            </a:r>
            <a:r>
              <a:rPr lang="zh-TW" altLang="en-US" sz="3200" dirty="0"/>
              <a:t>號判決</a:t>
            </a:r>
            <a:br>
              <a:rPr lang="en-US" altLang="zh-TW" sz="3200" dirty="0"/>
            </a:br>
            <a:r>
              <a:rPr lang="en-US" altLang="zh-TW" sz="3200" dirty="0"/>
              <a:t>——</a:t>
            </a:r>
            <a:r>
              <a:rPr lang="zh-TW" altLang="en-US" sz="2800" dirty="0"/>
              <a:t>漏報課稅所得額之原因應釐清</a:t>
            </a:r>
          </a:p>
        </p:txBody>
      </p:sp>
      <p:sp>
        <p:nvSpPr>
          <p:cNvPr id="3" name="內容版面配置區 2"/>
          <p:cNvSpPr>
            <a:spLocks noGrp="1"/>
          </p:cNvSpPr>
          <p:nvPr>
            <p:ph idx="1"/>
          </p:nvPr>
        </p:nvSpPr>
        <p:spPr/>
        <p:txBody>
          <a:bodyPr>
            <a:normAutofit fontScale="77500" lnSpcReduction="20000"/>
          </a:bodyPr>
          <a:lstStyle/>
          <a:p>
            <a:pPr>
              <a:lnSpc>
                <a:spcPct val="100000"/>
              </a:lnSpc>
            </a:pPr>
            <a:r>
              <a:rPr lang="zh-TW" altLang="en-US" sz="2800" dirty="0">
                <a:latin typeface="標楷體" panose="03000509000000000000" pitchFamily="65" charset="-120"/>
                <a:ea typeface="標楷體" panose="03000509000000000000" pitchFamily="65" charset="-120"/>
              </a:rPr>
              <a:t>事實概要</a:t>
            </a:r>
            <a:endParaRPr lang="en-US" altLang="zh-TW" sz="2800" dirty="0">
              <a:latin typeface="標楷體" panose="03000509000000000000" pitchFamily="65" charset="-120"/>
              <a:ea typeface="標楷體" panose="03000509000000000000" pitchFamily="65" charset="-120"/>
            </a:endParaRPr>
          </a:p>
          <a:p>
            <a:pPr>
              <a:lnSpc>
                <a:spcPct val="100000"/>
              </a:lnSpc>
            </a:pPr>
            <a:endParaRPr lang="en-US" altLang="zh-TW" sz="800" dirty="0">
              <a:latin typeface="標楷體" panose="03000509000000000000" pitchFamily="65" charset="-120"/>
              <a:ea typeface="標楷體" panose="03000509000000000000" pitchFamily="65" charset="-120"/>
            </a:endParaRPr>
          </a:p>
          <a:p>
            <a:pPr marL="274320" lvl="1" indent="0">
              <a:lnSpc>
                <a:spcPct val="100000"/>
              </a:lnSpc>
              <a:buNone/>
            </a:pPr>
            <a:r>
              <a:rPr lang="en-US" altLang="zh-TW" sz="2400" dirty="0"/>
              <a:t>D</a:t>
            </a:r>
            <a:r>
              <a:rPr lang="zh-TW" altLang="en-US" sz="2400" dirty="0"/>
              <a:t>公司</a:t>
            </a:r>
            <a:r>
              <a:rPr lang="en-US" altLang="zh-TW" sz="2400" dirty="0"/>
              <a:t>97</a:t>
            </a:r>
            <a:r>
              <a:rPr lang="zh-TW" altLang="en-US" sz="2400" dirty="0"/>
              <a:t>及</a:t>
            </a:r>
            <a:r>
              <a:rPr lang="en-US" altLang="zh-TW" sz="2400" dirty="0"/>
              <a:t>98</a:t>
            </a:r>
            <a:r>
              <a:rPr lang="zh-TW" altLang="en-US" sz="2400" dirty="0"/>
              <a:t>年度營利事業所得稅結算申報，列報營業成本及其他費用，經稅局依申報數核定課稅所得額；嗣</a:t>
            </a:r>
            <a:r>
              <a:rPr lang="en-US" altLang="zh-TW" sz="2400" dirty="0"/>
              <a:t>D</a:t>
            </a:r>
            <a:r>
              <a:rPr lang="zh-TW" altLang="en-US" sz="2400" dirty="0"/>
              <a:t>公司申請更正營業成本及其他費用，稅局依其更正申報數核定課稅所得額。嗣稅局接獲通報，查得</a:t>
            </a:r>
            <a:r>
              <a:rPr lang="en-US" altLang="zh-TW" sz="2400" dirty="0"/>
              <a:t>D</a:t>
            </a:r>
            <a:r>
              <a:rPr lang="zh-TW" altLang="en-US" sz="2400" dirty="0"/>
              <a:t>公司更正事項屬被檢舉範圍，且更正事項係於檢舉後始提出，不符稅捐稽徵法第</a:t>
            </a:r>
            <a:r>
              <a:rPr lang="en-US" altLang="zh-TW" sz="2400" dirty="0"/>
              <a:t>48</a:t>
            </a:r>
            <a:r>
              <a:rPr lang="zh-TW" altLang="en-US" sz="2400" dirty="0"/>
              <a:t>條之</a:t>
            </a:r>
            <a:r>
              <a:rPr lang="en-US" altLang="zh-TW" sz="2400" dirty="0"/>
              <a:t>1</a:t>
            </a:r>
            <a:r>
              <a:rPr lang="zh-TW" altLang="en-US" sz="2400" dirty="0"/>
              <a:t>自動補繳免罰之規定，核認</a:t>
            </a:r>
            <a:r>
              <a:rPr lang="en-US" altLang="zh-TW" sz="2400" dirty="0"/>
              <a:t>D</a:t>
            </a:r>
            <a:r>
              <a:rPr lang="zh-TW" altLang="en-US" sz="2400" dirty="0"/>
              <a:t>公司虛列成本致短漏報所得稅額，按所漏稅額各處以</a:t>
            </a:r>
            <a:r>
              <a:rPr lang="en-US" altLang="zh-TW" sz="2400" dirty="0"/>
              <a:t>1</a:t>
            </a:r>
            <a:r>
              <a:rPr lang="zh-TW" altLang="en-US" sz="2400" dirty="0"/>
              <a:t>倍之罰鍰。</a:t>
            </a:r>
            <a:endParaRPr lang="en-US" altLang="zh-TW" sz="2400" dirty="0"/>
          </a:p>
          <a:p>
            <a:pPr marL="274320" lvl="1" indent="0">
              <a:lnSpc>
                <a:spcPct val="100000"/>
              </a:lnSpc>
              <a:buNone/>
            </a:pPr>
            <a:endParaRPr lang="en-US" altLang="zh-TW" sz="900" dirty="0"/>
          </a:p>
          <a:p>
            <a:pPr marL="274320" lvl="1" indent="0">
              <a:lnSpc>
                <a:spcPct val="100000"/>
              </a:lnSpc>
              <a:buNone/>
            </a:pPr>
            <a:r>
              <a:rPr lang="en-US" altLang="zh-TW" sz="2400" dirty="0"/>
              <a:t>D</a:t>
            </a:r>
            <a:r>
              <a:rPr lang="zh-TW" altLang="en-US" sz="2400" dirty="0"/>
              <a:t>公司</a:t>
            </a:r>
            <a:r>
              <a:rPr lang="en-US" altLang="zh-TW" sz="2400" dirty="0"/>
              <a:t>96</a:t>
            </a:r>
            <a:r>
              <a:rPr lang="zh-TW" altLang="en-US" sz="2400" dirty="0"/>
              <a:t>至</a:t>
            </a:r>
            <a:r>
              <a:rPr lang="en-US" altLang="zh-TW" sz="2400" dirty="0"/>
              <a:t>98</a:t>
            </a:r>
            <a:r>
              <a:rPr lang="zh-TW" altLang="en-US" sz="2400" dirty="0"/>
              <a:t>年度未分配盈餘申報，列報依所得稅法第</a:t>
            </a:r>
            <a:r>
              <a:rPr lang="en-US" altLang="zh-TW" sz="2400" dirty="0"/>
              <a:t>66</a:t>
            </a:r>
            <a:r>
              <a:rPr lang="zh-TW" altLang="en-US" sz="2400" dirty="0"/>
              <a:t>條之</a:t>
            </a:r>
            <a:r>
              <a:rPr lang="en-US" altLang="zh-TW" sz="2400" dirty="0"/>
              <a:t>9</a:t>
            </a:r>
            <a:r>
              <a:rPr lang="zh-TW" altLang="en-US" sz="2400" dirty="0"/>
              <a:t>第</a:t>
            </a:r>
            <a:r>
              <a:rPr lang="en-US" altLang="zh-TW" sz="2400" dirty="0"/>
              <a:t>2</a:t>
            </a:r>
            <a:r>
              <a:rPr lang="zh-TW" altLang="en-US" sz="2400" dirty="0"/>
              <a:t>項規定計算之未分配盈餘，經稅局依申報數核定；嗣</a:t>
            </a:r>
            <a:r>
              <a:rPr lang="en-US" altLang="zh-TW" sz="2400" dirty="0"/>
              <a:t>D</a:t>
            </a:r>
            <a:r>
              <a:rPr lang="zh-TW" altLang="en-US" sz="2400" dirty="0"/>
              <a:t>公司因前述更正營業成本等事由，一併調增各年度稅後純益，及各該年度</a:t>
            </a:r>
            <a:r>
              <a:rPr lang="en-US" altLang="zh-TW" sz="2400" dirty="0"/>
              <a:t>10%</a:t>
            </a:r>
            <a:r>
              <a:rPr lang="zh-TW" altLang="en-US" sz="2400" dirty="0"/>
              <a:t>法定盈餘公積提列數，乃申請更正各年度未分配盈餘，稅局依其更正申報數核定。嗣稅局接獲通報，認</a:t>
            </a:r>
            <a:r>
              <a:rPr lang="en-US" altLang="zh-TW" sz="2400" dirty="0"/>
              <a:t>D</a:t>
            </a:r>
            <a:r>
              <a:rPr lang="zh-TW" altLang="en-US" sz="2400" dirty="0"/>
              <a:t>公司更正事項屬被檢舉範圍，且於檢舉後始提出更正，並依檢舉資料認</a:t>
            </a:r>
            <a:r>
              <a:rPr lang="en-US" altLang="zh-TW" sz="2400" dirty="0"/>
              <a:t>D</a:t>
            </a:r>
            <a:r>
              <a:rPr lang="zh-TW" altLang="en-US" sz="2400" dirty="0"/>
              <a:t>公司係於以後年度始召開董事會提列更正後盈餘之法定盈餘公積，核與所得稅法第</a:t>
            </a:r>
            <a:r>
              <a:rPr lang="en-US" altLang="zh-TW" sz="2400" dirty="0"/>
              <a:t>66</a:t>
            </a:r>
            <a:r>
              <a:rPr lang="zh-TW" altLang="en-US" sz="2400" dirty="0"/>
              <a:t>條之</a:t>
            </a:r>
            <a:r>
              <a:rPr lang="en-US" altLang="zh-TW" sz="2400" dirty="0"/>
              <a:t>9</a:t>
            </a:r>
            <a:r>
              <a:rPr lang="zh-TW" altLang="en-US" sz="2400" dirty="0"/>
              <a:t>第</a:t>
            </a:r>
            <a:r>
              <a:rPr lang="en-US" altLang="zh-TW" sz="2400" dirty="0"/>
              <a:t>3</a:t>
            </a:r>
            <a:r>
              <a:rPr lang="zh-TW" altLang="en-US" sz="2400" dirty="0"/>
              <a:t>項提列法定盈餘公積應以截至該所得年度之次一會計年度結束前，已實際發生者為限規定不符，否准其更正調增法定盈餘公積提列數，稅局遂據以重行核定未分配盈餘，並補徵應納稅額，及就所漏稅額處以</a:t>
            </a:r>
            <a:r>
              <a:rPr lang="en-US" altLang="zh-TW" sz="2400" dirty="0"/>
              <a:t>0.5</a:t>
            </a:r>
            <a:r>
              <a:rPr lang="zh-TW" altLang="en-US" sz="2400" dirty="0"/>
              <a:t>倍之罰鍰。</a:t>
            </a:r>
            <a:endParaRPr lang="en-US" altLang="zh-TW" sz="2400" dirty="0"/>
          </a:p>
          <a:p>
            <a:pPr marL="274320" lvl="1" indent="0">
              <a:lnSpc>
                <a:spcPct val="100000"/>
              </a:lnSpc>
              <a:buNone/>
            </a:pPr>
            <a:endParaRPr lang="en-US" altLang="zh-TW" sz="1000" dirty="0"/>
          </a:p>
          <a:p>
            <a:pPr marL="274320" lvl="1" indent="0">
              <a:lnSpc>
                <a:spcPct val="100000"/>
              </a:lnSpc>
              <a:buNone/>
            </a:pPr>
            <a:r>
              <a:rPr lang="en-US" altLang="zh-TW" sz="2400" dirty="0"/>
              <a:t>D</a:t>
            </a:r>
            <a:r>
              <a:rPr lang="zh-TW" altLang="en-US" sz="2400" dirty="0"/>
              <a:t>公司就上開罰鍰處分不服，循序提起行政訴訟。前經原審法院判決駁回後，經最高行政法院判決將該判決廢棄，發回原審法院。嗣經原審法院仍以判決駁回</a:t>
            </a:r>
            <a:r>
              <a:rPr lang="en-US" altLang="zh-TW" sz="2400" dirty="0"/>
              <a:t>D</a:t>
            </a:r>
            <a:r>
              <a:rPr lang="zh-TW" altLang="en-US" sz="2400" dirty="0"/>
              <a:t>公司之訴</a:t>
            </a:r>
            <a:r>
              <a:rPr lang="zh-TW" altLang="en-US" sz="2400" dirty="0">
                <a:latin typeface="標楷體" panose="03000509000000000000" pitchFamily="65" charset="-120"/>
              </a:rPr>
              <a:t>後，復經最高行政法院判決廢棄原判決，並發回原審法院。</a:t>
            </a:r>
            <a:endParaRPr lang="en-US" altLang="zh-TW" sz="16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189</a:t>
            </a:fld>
            <a:endParaRPr lang="zh-TW" altLang="en-US"/>
          </a:p>
        </p:txBody>
      </p:sp>
    </p:spTree>
    <p:extLst>
      <p:ext uri="{BB962C8B-B14F-4D97-AF65-F5344CB8AC3E}">
        <p14:creationId xmlns:p14="http://schemas.microsoft.com/office/powerpoint/2010/main" val="268504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313</a:t>
            </a:r>
            <a:r>
              <a:rPr lang="zh-TW" altLang="en-US" dirty="0"/>
              <a:t>號解釋</a:t>
            </a:r>
          </a:p>
        </p:txBody>
      </p:sp>
      <p:sp>
        <p:nvSpPr>
          <p:cNvPr id="3" name="內容版面配置區 2"/>
          <p:cNvSpPr>
            <a:spLocks noGrp="1"/>
          </p:cNvSpPr>
          <p:nvPr>
            <p:ph idx="1"/>
          </p:nvPr>
        </p:nvSpPr>
        <p:spPr>
          <a:xfrm>
            <a:off x="1069848" y="1247010"/>
            <a:ext cx="10058400" cy="5610989"/>
          </a:xfrm>
        </p:spPr>
        <p:txBody>
          <a:bodyPr>
            <a:normAutofit/>
          </a:bodyPr>
          <a:lstStyle/>
          <a:p>
            <a:r>
              <a:rPr lang="zh-TW" altLang="en-US" dirty="0"/>
              <a:t>理由書</a:t>
            </a:r>
            <a:endParaRPr lang="en-US" altLang="zh-TW" dirty="0"/>
          </a:p>
          <a:p>
            <a:pPr marL="274320" lvl="1" indent="0">
              <a:buNone/>
            </a:pPr>
            <a:r>
              <a:rPr lang="zh-TW" altLang="en-US" dirty="0"/>
              <a:t>對人民違反行政法上義務之行為科處罰鍰，涉及人民權利之限制，其處罰之構成要件及數額，應由法律定之。若法律就其構成要件，授權以命令為補充規定者，授權之內容及範圍應具體明確，然後據以發布命令，始符合憲法第二十三條以法律限制人民權利之意旨。民用航空運輸業管理規則雖係依據民用航空法第九十二條授權而訂定，惟其中第二十九條第一項：「民用航空運輸業不得搭載無中華民國入境簽證或入境證之旅客來中華民國」，係交通部於中華民國七十七年九月十五日修正時，為因應解除戒嚴後之需要而增訂。民用航空業因違反此項規定而依同規則第四十六條適用民用航空法第八十七條第七款處罰部分，法律授權之依據，有欠明確，與前述意旨不符，應自本解釋公布日起，至遲於屆滿一年時，失其效力。至民用航空法第八十七條第七款規定：「其他違反本法或依本法所發布命令者」，一律科處罰鍰（同法第八十六條第七款亦同），對應受行政罰制裁之行為，作空泛而無確定範圍之授權，自亦應一併檢討，併此指明。</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a:t>
            </a:fld>
            <a:endParaRPr lang="zh-TW" altLang="en-US" dirty="0"/>
          </a:p>
        </p:txBody>
      </p:sp>
    </p:spTree>
    <p:extLst>
      <p:ext uri="{BB962C8B-B14F-4D97-AF65-F5344CB8AC3E}">
        <p14:creationId xmlns:p14="http://schemas.microsoft.com/office/powerpoint/2010/main" val="74579157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a:lnSpc>
                <a:spcPct val="100000"/>
              </a:lnSpc>
            </a:pPr>
            <a:r>
              <a:rPr lang="zh-TW" altLang="en-US" dirty="0">
                <a:latin typeface="標楷體" panose="03000509000000000000" pitchFamily="65" charset="-120"/>
                <a:ea typeface="標楷體" panose="03000509000000000000" pitchFamily="65" charset="-120"/>
              </a:rPr>
              <a:t>判決要旨</a:t>
            </a:r>
          </a:p>
          <a:p>
            <a:pPr lvl="1">
              <a:lnSpc>
                <a:spcPct val="100000"/>
              </a:lnSpc>
            </a:pPr>
            <a:r>
              <a:rPr lang="zh-TW" altLang="en-US" dirty="0"/>
              <a:t>原判決雖認定</a:t>
            </a:r>
            <a:r>
              <a:rPr lang="en-US" altLang="zh-TW" dirty="0"/>
              <a:t>D</a:t>
            </a:r>
            <a:r>
              <a:rPr lang="zh-TW" altLang="en-US" dirty="0"/>
              <a:t>公司利用漏記收入、虛列營業成本之手法，以漏報應申報課稅之所得額（</a:t>
            </a:r>
            <a:r>
              <a:rPr lang="en-US" altLang="zh-TW" dirty="0"/>
              <a:t>97</a:t>
            </a:r>
            <a:r>
              <a:rPr lang="zh-TW" altLang="en-US" dirty="0"/>
              <a:t>年度為</a:t>
            </a:r>
            <a:r>
              <a:rPr lang="en-US" altLang="zh-TW" dirty="0"/>
              <a:t>60,743,000</a:t>
            </a:r>
            <a:r>
              <a:rPr lang="zh-TW" altLang="en-US" dirty="0"/>
              <a:t>元、</a:t>
            </a:r>
            <a:r>
              <a:rPr lang="en-US" altLang="zh-TW" dirty="0"/>
              <a:t>98</a:t>
            </a:r>
            <a:r>
              <a:rPr lang="zh-TW" altLang="en-US" dirty="0"/>
              <a:t>年度為</a:t>
            </a:r>
            <a:r>
              <a:rPr lang="en-US" altLang="zh-TW" dirty="0"/>
              <a:t>20,828,567</a:t>
            </a:r>
            <a:r>
              <a:rPr lang="zh-TW" altLang="en-US" dirty="0"/>
              <a:t>元），致生漏稅之結果（</a:t>
            </a:r>
            <a:r>
              <a:rPr lang="en-US" altLang="zh-TW" dirty="0"/>
              <a:t>97</a:t>
            </a:r>
            <a:r>
              <a:rPr lang="zh-TW" altLang="en-US" dirty="0"/>
              <a:t>年度為</a:t>
            </a:r>
            <a:r>
              <a:rPr lang="en-US" altLang="zh-TW" dirty="0"/>
              <a:t>15,185,750</a:t>
            </a:r>
            <a:r>
              <a:rPr lang="zh-TW" altLang="en-US" dirty="0"/>
              <a:t>元、</a:t>
            </a:r>
            <a:r>
              <a:rPr lang="en-US" altLang="zh-TW" dirty="0"/>
              <a:t>98</a:t>
            </a:r>
            <a:r>
              <a:rPr lang="zh-TW" altLang="en-US" dirty="0"/>
              <a:t>年度為</a:t>
            </a:r>
            <a:r>
              <a:rPr lang="en-US" altLang="zh-TW" dirty="0"/>
              <a:t>5,207,141</a:t>
            </a:r>
            <a:r>
              <a:rPr lang="zh-TW" altLang="en-US" dirty="0"/>
              <a:t>元），但對於該兩個年度漏記收入、虛列營業成本的具體情形，除已論述</a:t>
            </a:r>
            <a:r>
              <a:rPr lang="en-US" altLang="zh-TW" dirty="0"/>
              <a:t>D</a:t>
            </a:r>
            <a:r>
              <a:rPr lang="zh-TW" altLang="en-US" dirty="0"/>
              <a:t>公司「虛列</a:t>
            </a:r>
            <a:r>
              <a:rPr lang="en-US" altLang="zh-TW" dirty="0"/>
              <a:t>98</a:t>
            </a:r>
            <a:r>
              <a:rPr lang="zh-TW" altLang="en-US" dirty="0"/>
              <a:t>年度之營業成本</a:t>
            </a:r>
            <a:r>
              <a:rPr lang="en-US" altLang="zh-TW" dirty="0"/>
              <a:t>21,000,000</a:t>
            </a:r>
            <a:r>
              <a:rPr lang="zh-TW" altLang="en-US" dirty="0"/>
              <a:t>元」致漏報該年度課稅所得額「</a:t>
            </a:r>
            <a:r>
              <a:rPr lang="en-US" altLang="zh-TW" dirty="0"/>
              <a:t>20,828,567</a:t>
            </a:r>
            <a:r>
              <a:rPr lang="zh-TW" altLang="en-US" dirty="0"/>
              <a:t>元」（營業成本應減少</a:t>
            </a:r>
            <a:r>
              <a:rPr lang="en-US" altLang="zh-TW" dirty="0"/>
              <a:t>21,000,000</a:t>
            </a:r>
            <a:r>
              <a:rPr lang="zh-TW" altLang="en-US" dirty="0"/>
              <a:t>元－營業費用應增加</a:t>
            </a:r>
            <a:r>
              <a:rPr lang="en-US" altLang="zh-TW" dirty="0"/>
              <a:t>171,433</a:t>
            </a:r>
            <a:r>
              <a:rPr lang="zh-TW" altLang="en-US" dirty="0"/>
              <a:t>元）外，對於</a:t>
            </a:r>
            <a:r>
              <a:rPr lang="en-US" altLang="zh-TW" dirty="0"/>
              <a:t>D</a:t>
            </a:r>
            <a:r>
              <a:rPr lang="zh-TW" altLang="en-US" dirty="0"/>
              <a:t>公司漏報</a:t>
            </a:r>
            <a:r>
              <a:rPr lang="en-US" altLang="zh-TW" dirty="0"/>
              <a:t>97</a:t>
            </a:r>
            <a:r>
              <a:rPr lang="zh-TW" altLang="en-US" dirty="0"/>
              <a:t>年度課稅所得額</a:t>
            </a:r>
            <a:r>
              <a:rPr lang="en-US" altLang="zh-TW" dirty="0"/>
              <a:t>60,743,000</a:t>
            </a:r>
            <a:r>
              <a:rPr lang="zh-TW" altLang="en-US" dirty="0"/>
              <a:t>元的原因究係出於匿報收入或虛增營業成本，則未加以調查釐清，關於本件</a:t>
            </a:r>
            <a:r>
              <a:rPr lang="en-US" altLang="zh-TW" dirty="0"/>
              <a:t>D</a:t>
            </a:r>
            <a:r>
              <a:rPr lang="zh-TW" altLang="en-US" dirty="0"/>
              <a:t>公司所涉所得稅法第</a:t>
            </a:r>
            <a:r>
              <a:rPr lang="en-US" altLang="zh-TW" dirty="0"/>
              <a:t>110</a:t>
            </a:r>
            <a:r>
              <a:rPr lang="zh-TW" altLang="en-US" dirty="0"/>
              <a:t>條第</a:t>
            </a:r>
            <a:r>
              <a:rPr lang="en-US" altLang="zh-TW" dirty="0"/>
              <a:t>1</a:t>
            </a:r>
            <a:r>
              <a:rPr lang="zh-TW" altLang="en-US" dirty="0"/>
              <a:t>項規定漏稅罰的構成要件事實（漏記收入或虛列成本，以漏報應申報課稅之所得額，致生漏稅的結果），其證明程度是否已達到「幾近於真實的蓋然性」，尚非無疑。</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190</a:t>
            </a:fld>
            <a:endParaRPr lang="zh-TW" altLang="en-US"/>
          </a:p>
        </p:txBody>
      </p:sp>
    </p:spTree>
    <p:extLst>
      <p:ext uri="{BB962C8B-B14F-4D97-AF65-F5344CB8AC3E}">
        <p14:creationId xmlns:p14="http://schemas.microsoft.com/office/powerpoint/2010/main" val="30994151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108</a:t>
            </a:r>
            <a:r>
              <a:rPr lang="zh-TW" altLang="en-US" dirty="0"/>
              <a:t>年度判字第</a:t>
            </a:r>
            <a:r>
              <a:rPr lang="en-US" altLang="zh-TW" dirty="0"/>
              <a:t>178</a:t>
            </a:r>
            <a:r>
              <a:rPr lang="zh-TW" altLang="en-US" dirty="0"/>
              <a:t>號判決</a:t>
            </a:r>
            <a:br>
              <a:rPr lang="en-US" altLang="zh-TW" dirty="0"/>
            </a:br>
            <a:r>
              <a:rPr lang="en-US" altLang="zh-TW" dirty="0"/>
              <a:t>—</a:t>
            </a:r>
            <a:r>
              <a:rPr lang="zh-TW" altLang="en-US" sz="2800" dirty="0"/>
              <a:t>系爭道路用地是否曾經協議價購而非</a:t>
            </a:r>
            <a:r>
              <a:rPr lang="zh-TW" altLang="en-US" sz="2800" dirty="0">
                <a:latin typeface="標楷體" panose="03000509000000000000" pitchFamily="65" charset="-120"/>
              </a:rPr>
              <a:t>屬公共設施保留地</a:t>
            </a:r>
            <a:r>
              <a:rPr lang="zh-TW" altLang="en-US" sz="2800" dirty="0"/>
              <a:t>？</a:t>
            </a:r>
          </a:p>
        </p:txBody>
      </p:sp>
      <p:sp>
        <p:nvSpPr>
          <p:cNvPr id="3" name="內容版面配置區 2"/>
          <p:cNvSpPr>
            <a:spLocks noGrp="1"/>
          </p:cNvSpPr>
          <p:nvPr>
            <p:ph idx="1"/>
          </p:nvPr>
        </p:nvSpPr>
        <p:spPr/>
        <p:txBody>
          <a:bodyPr>
            <a:normAutofit fontScale="77500" lnSpcReduction="20000"/>
          </a:bodyPr>
          <a:lstStyle/>
          <a:p>
            <a:pPr hangingPunct="0">
              <a:lnSpc>
                <a:spcPct val="100000"/>
              </a:lnSpc>
            </a:pPr>
            <a:r>
              <a:rPr lang="zh-TW" altLang="en-US" sz="3100" dirty="0">
                <a:latin typeface="標楷體" panose="03000509000000000000" pitchFamily="65" charset="-120"/>
              </a:rPr>
              <a:t>事實概要</a:t>
            </a:r>
            <a:endParaRPr lang="en-US" altLang="zh-TW" sz="3100" dirty="0">
              <a:latin typeface="標楷體" panose="03000509000000000000" pitchFamily="65" charset="-120"/>
            </a:endParaRPr>
          </a:p>
          <a:p>
            <a:pPr marL="274320" lvl="1" indent="0" hangingPunct="0">
              <a:lnSpc>
                <a:spcPct val="100000"/>
              </a:lnSpc>
              <a:buNone/>
            </a:pPr>
            <a:r>
              <a:rPr lang="zh-TW" altLang="en-US" sz="2600" dirty="0">
                <a:latin typeface="標楷體" panose="03000509000000000000" pitchFamily="65" charset="-120"/>
              </a:rPr>
              <a:t>戊申報買賣移轉土地予訴外人，於申報土地移轉現值時，檢附土地使用分區證明書，申請依土地稅法第</a:t>
            </a:r>
            <a:r>
              <a:rPr lang="en-US" altLang="zh-TW" sz="2600" dirty="0">
                <a:latin typeface="標楷體" panose="03000509000000000000" pitchFamily="65" charset="-120"/>
              </a:rPr>
              <a:t>39</a:t>
            </a:r>
            <a:r>
              <a:rPr lang="zh-TW" altLang="en-US" sz="2600" dirty="0">
                <a:latin typeface="標楷體" panose="03000509000000000000" pitchFamily="65" charset="-120"/>
              </a:rPr>
              <a:t>條第</a:t>
            </a:r>
            <a:r>
              <a:rPr lang="en-US" altLang="zh-TW" sz="2600" dirty="0">
                <a:latin typeface="標楷體" panose="03000509000000000000" pitchFamily="65" charset="-120"/>
              </a:rPr>
              <a:t>2</a:t>
            </a:r>
            <a:r>
              <a:rPr lang="zh-TW" altLang="en-US" sz="2600" dirty="0">
                <a:latin typeface="標楷體" panose="03000509000000000000" pitchFamily="65" charset="-120"/>
              </a:rPr>
              <a:t>項規定免徵土地增值稅，原經稅局核准免徵土地增值稅在案。嗣稅局以系爭土地業已於</a:t>
            </a:r>
            <a:r>
              <a:rPr lang="en-US" altLang="zh-TW" sz="2600" dirty="0">
                <a:latin typeface="標楷體" panose="03000509000000000000" pitchFamily="65" charset="-120"/>
              </a:rPr>
              <a:t>61</a:t>
            </a:r>
            <a:r>
              <a:rPr lang="zh-TW" altLang="en-US" sz="2600" dirty="0">
                <a:latin typeface="標楷體" panose="03000509000000000000" pitchFamily="65" charset="-120"/>
              </a:rPr>
              <a:t>至</a:t>
            </a:r>
            <a:r>
              <a:rPr lang="en-US" altLang="zh-TW" sz="2600" dirty="0">
                <a:latin typeface="標楷體" panose="03000509000000000000" pitchFamily="65" charset="-120"/>
              </a:rPr>
              <a:t>64</a:t>
            </a:r>
            <a:r>
              <a:rPr lang="zh-TW" altLang="en-US" sz="2600" dirty="0">
                <a:latin typeface="標楷體" panose="03000509000000000000" pitchFamily="65" charset="-120"/>
              </a:rPr>
              <a:t>年間由區公所與土地所有權人協議價購並完成付款（尚未辦理產權移轉），認定非屬公共設施保留地，無土地稅法第</a:t>
            </a:r>
            <a:r>
              <a:rPr lang="en-US" altLang="zh-TW" sz="2600" dirty="0">
                <a:latin typeface="標楷體" panose="03000509000000000000" pitchFamily="65" charset="-120"/>
              </a:rPr>
              <a:t>39</a:t>
            </a:r>
            <a:r>
              <a:rPr lang="zh-TW" altLang="en-US" sz="2600" dirty="0">
                <a:latin typeface="標楷體" panose="03000509000000000000" pitchFamily="65" charset="-120"/>
              </a:rPr>
              <a:t>條第</a:t>
            </a:r>
            <a:r>
              <a:rPr lang="en-US" altLang="zh-TW" sz="2600" dirty="0">
                <a:latin typeface="標楷體" panose="03000509000000000000" pitchFamily="65" charset="-120"/>
              </a:rPr>
              <a:t>2</a:t>
            </a:r>
            <a:r>
              <a:rPr lang="zh-TW" altLang="en-US" sz="2600" dirty="0">
                <a:latin typeface="標楷體" panose="03000509000000000000" pitchFamily="65" charset="-120"/>
              </a:rPr>
              <a:t>項免徵土地增值稅之適用，向戊補徵原免徵稅款計</a:t>
            </a:r>
            <a:r>
              <a:rPr lang="en-US" altLang="zh-TW" sz="2600" dirty="0">
                <a:latin typeface="標楷體" panose="03000509000000000000" pitchFamily="65" charset="-120"/>
              </a:rPr>
              <a:t>4,868</a:t>
            </a:r>
            <a:r>
              <a:rPr lang="zh-TW" altLang="en-US" sz="2600" dirty="0">
                <a:latin typeface="標楷體" panose="03000509000000000000" pitchFamily="65" charset="-120"/>
              </a:rPr>
              <a:t>萬餘元。戊</a:t>
            </a:r>
            <a:r>
              <a:rPr lang="zh-TW" altLang="en-US" sz="2600" dirty="0"/>
              <a:t>不服，循序提起行政訴訟。前經原審法院判決駁回後，經最高行政法院判決將該判決廢棄，發回原審法院。嗣經原審法院判決撤銷訴願決定及原處分</a:t>
            </a:r>
            <a:r>
              <a:rPr lang="zh-TW" altLang="en-US" sz="2600" dirty="0">
                <a:latin typeface="標楷體" panose="03000509000000000000" pitchFamily="65" charset="-120"/>
              </a:rPr>
              <a:t>後，稅局不服，提起上訴，經最高行政法院判決駁回上訴。</a:t>
            </a:r>
            <a:endParaRPr lang="en-US" altLang="zh-TW" sz="2600" dirty="0">
              <a:latin typeface="標楷體" panose="03000509000000000000" pitchFamily="65" charset="-120"/>
            </a:endParaRPr>
          </a:p>
          <a:p>
            <a:pPr marL="274320" lvl="1" indent="0" hangingPunct="0">
              <a:lnSpc>
                <a:spcPct val="100000"/>
              </a:lnSpc>
              <a:buNone/>
            </a:pPr>
            <a:endParaRPr lang="en-US" altLang="zh-TW" sz="1000" dirty="0">
              <a:latin typeface="標楷體" panose="03000509000000000000" pitchFamily="65" charset="-120"/>
            </a:endParaRPr>
          </a:p>
          <a:p>
            <a:pPr hangingPunct="0">
              <a:lnSpc>
                <a:spcPct val="100000"/>
              </a:lnSpc>
            </a:pPr>
            <a:r>
              <a:rPr lang="zh-TW" altLang="en-US" sz="3100" dirty="0">
                <a:latin typeface="標楷體" panose="03000509000000000000" pitchFamily="65" charset="-120"/>
              </a:rPr>
              <a:t>判決要旨</a:t>
            </a:r>
            <a:endParaRPr lang="en-US" altLang="zh-TW" sz="3100" dirty="0">
              <a:latin typeface="標楷體" panose="03000509000000000000" pitchFamily="65" charset="-120"/>
            </a:endParaRPr>
          </a:p>
          <a:p>
            <a:pPr lvl="1" hangingPunct="0">
              <a:lnSpc>
                <a:spcPct val="110000"/>
              </a:lnSpc>
            </a:pPr>
            <a:r>
              <a:rPr lang="zh-TW" altLang="en-US" sz="2600" dirty="0">
                <a:latin typeface="標楷體" panose="03000509000000000000" pitchFamily="65" charset="-120"/>
              </a:rPr>
              <a:t>租稅優惠（免徵或減徵）處分被撤銷後之行政訴訟，應由何方當事人負擔客觀舉證責任？因行政程序法第</a:t>
            </a:r>
            <a:r>
              <a:rPr lang="en-US" altLang="zh-TW" sz="2600" dirty="0">
                <a:latin typeface="標楷體" panose="03000509000000000000" pitchFamily="65" charset="-120"/>
              </a:rPr>
              <a:t>117</a:t>
            </a:r>
            <a:r>
              <a:rPr lang="zh-TW" altLang="en-US" sz="2600" dirty="0">
                <a:latin typeface="標楷體" panose="03000509000000000000" pitchFamily="65" charset="-120"/>
              </a:rPr>
              <a:t>條規定，行政處分於法定救濟期間經過後，依職權為全部或一部之撤銷，係以原處分違法作為前提要件，故必須原免徵或減徵租稅處分具有違法之原因事實，原處分機關或其上級機關始能加以撤銷，該違法之原因事實即成為撤銷租稅優惠（將原免徵或減徵處分變更為應課徵或補徵）的要件事實，基於依法行政及規範有利原則，應由稅捐稽徵機關負擔客觀舉證責任。</a:t>
            </a:r>
            <a:endParaRPr lang="en-US" altLang="zh-TW" sz="2600" dirty="0">
              <a:latin typeface="標楷體" panose="03000509000000000000" pitchFamily="65" charset="-120"/>
            </a:endParaRPr>
          </a:p>
          <a:p>
            <a:pPr marL="0" indent="0">
              <a:buNone/>
            </a:pP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191</a:t>
            </a:fld>
            <a:endParaRPr lang="zh-TW" altLang="en-US"/>
          </a:p>
        </p:txBody>
      </p:sp>
    </p:spTree>
    <p:extLst>
      <p:ext uri="{BB962C8B-B14F-4D97-AF65-F5344CB8AC3E}">
        <p14:creationId xmlns:p14="http://schemas.microsoft.com/office/powerpoint/2010/main" val="6993241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10000"/>
              </a:lnSpc>
            </a:pPr>
            <a:r>
              <a:rPr lang="zh-TW" altLang="en-US" sz="2200" dirty="0">
                <a:latin typeface="標楷體" panose="03000509000000000000" pitchFamily="65" charset="-120"/>
              </a:rPr>
              <a:t>補償清冊既標明「拓寬土地房屋補償」，參以區公所函覆系爭土地，原面積約</a:t>
            </a:r>
            <a:r>
              <a:rPr lang="en-US" altLang="zh-TW" sz="2200" dirty="0">
                <a:latin typeface="標楷體" panose="03000509000000000000" pitchFamily="65" charset="-120"/>
              </a:rPr>
              <a:t>1,163.415</a:t>
            </a:r>
            <a:r>
              <a:rPr lang="zh-TW" altLang="en-US" sz="2200" dirty="0">
                <a:latin typeface="標楷體" panose="03000509000000000000" pitchFamily="65" charset="-120"/>
              </a:rPr>
              <a:t>坪，惟協議價購僅為拆除面積</a:t>
            </a:r>
            <a:r>
              <a:rPr lang="en-US" altLang="zh-TW" sz="2200" dirty="0">
                <a:latin typeface="標楷體" panose="03000509000000000000" pitchFamily="65" charset="-120"/>
              </a:rPr>
              <a:t>454</a:t>
            </a:r>
            <a:r>
              <a:rPr lang="zh-TW" altLang="en-US" sz="2200" dirty="0">
                <a:latin typeface="標楷體" panose="03000509000000000000" pitchFamily="65" charset="-120"/>
              </a:rPr>
              <a:t>坪，當時相關法令既成道路部分不予辦理徵收或協議價購，且未分割出協議價購面積等語，及拆除面積「</a:t>
            </a:r>
            <a:r>
              <a:rPr lang="en-US" altLang="zh-TW" sz="2200" dirty="0">
                <a:latin typeface="標楷體" panose="03000509000000000000" pitchFamily="65" charset="-120"/>
              </a:rPr>
              <a:t>454</a:t>
            </a:r>
            <a:r>
              <a:rPr lang="zh-TW" altLang="en-US" sz="2200" dirty="0">
                <a:latin typeface="標楷體" panose="03000509000000000000" pitchFamily="65" charset="-120"/>
              </a:rPr>
              <a:t>坪」，乘以</a:t>
            </a:r>
            <a:r>
              <a:rPr lang="en-US" altLang="zh-TW" sz="2200" dirty="0">
                <a:latin typeface="標楷體" panose="03000509000000000000" pitchFamily="65" charset="-120"/>
              </a:rPr>
              <a:t>61</a:t>
            </a:r>
            <a:r>
              <a:rPr lang="zh-TW" altLang="en-US" sz="2200" dirty="0">
                <a:latin typeface="標楷體" panose="03000509000000000000" pitchFamily="65" charset="-120"/>
              </a:rPr>
              <a:t>年公告地價「</a:t>
            </a:r>
            <a:r>
              <a:rPr lang="en-US" altLang="zh-TW" sz="2200" dirty="0">
                <a:latin typeface="標楷體" panose="03000509000000000000" pitchFamily="65" charset="-120"/>
              </a:rPr>
              <a:t>4,139</a:t>
            </a:r>
            <a:r>
              <a:rPr lang="zh-TW" altLang="en-US" sz="2200" dirty="0">
                <a:latin typeface="標楷體" panose="03000509000000000000" pitchFamily="65" charset="-120"/>
              </a:rPr>
              <a:t>元」，合計應為「</a:t>
            </a:r>
            <a:r>
              <a:rPr lang="en-US" altLang="zh-TW" sz="2200" dirty="0">
                <a:latin typeface="標楷體" panose="03000509000000000000" pitchFamily="65" charset="-120"/>
              </a:rPr>
              <a:t>1,879,106</a:t>
            </a:r>
            <a:r>
              <a:rPr lang="zh-TW" altLang="en-US" sz="2200" dirty="0">
                <a:latin typeface="標楷體" panose="03000509000000000000" pitchFamily="65" charset="-120"/>
              </a:rPr>
              <a:t>元」，補償清冊記載已付「</a:t>
            </a:r>
            <a:r>
              <a:rPr lang="en-US" altLang="zh-TW" sz="2200" dirty="0">
                <a:latin typeface="標楷體" panose="03000509000000000000" pitchFamily="65" charset="-120"/>
              </a:rPr>
              <a:t>1,361,546</a:t>
            </a:r>
            <a:r>
              <a:rPr lang="zh-TW" altLang="en-US" sz="2200" dirty="0">
                <a:latin typeface="標楷體" panose="03000509000000000000" pitchFamily="65" charset="-120"/>
              </a:rPr>
              <a:t>元」，顯然不足土地應有總價等情觀之，所謂已付「</a:t>
            </a:r>
            <a:r>
              <a:rPr lang="en-US" altLang="zh-TW" sz="2200" dirty="0">
                <a:latin typeface="標楷體" panose="03000509000000000000" pitchFamily="65" charset="-120"/>
              </a:rPr>
              <a:t>1,361,546</a:t>
            </a:r>
            <a:r>
              <a:rPr lang="zh-TW" altLang="en-US" sz="2200" dirty="0">
                <a:latin typeface="標楷體" panose="03000509000000000000" pitchFamily="65" charset="-120"/>
              </a:rPr>
              <a:t>元」是否針對拆除房屋部分之補償，而非給付土地價款，亦非無疑，則原判決進而論斷系爭土地面積約</a:t>
            </a:r>
            <a:r>
              <a:rPr lang="en-US" altLang="zh-TW" sz="2200" dirty="0">
                <a:latin typeface="標楷體" panose="03000509000000000000" pitchFamily="65" charset="-120"/>
              </a:rPr>
              <a:t>1,163</a:t>
            </a:r>
            <a:r>
              <a:rPr lang="zh-TW" altLang="en-US" sz="2200" dirty="0">
                <a:latin typeface="標楷體" panose="03000509000000000000" pitchFamily="65" charset="-120"/>
              </a:rPr>
              <a:t>坪，其中</a:t>
            </a:r>
            <a:r>
              <a:rPr lang="en-US" altLang="zh-TW" sz="2200" dirty="0">
                <a:latin typeface="標楷體" panose="03000509000000000000" pitchFamily="65" charset="-120"/>
              </a:rPr>
              <a:t>709</a:t>
            </a:r>
            <a:r>
              <a:rPr lang="zh-TW" altLang="en-US" sz="2200" dirty="0">
                <a:latin typeface="標楷體" panose="03000509000000000000" pitchFamily="65" charset="-120"/>
              </a:rPr>
              <a:t>坪並無徵收或協議價購之事實；餘</a:t>
            </a:r>
            <a:r>
              <a:rPr lang="en-US" altLang="zh-TW" sz="2200" dirty="0">
                <a:latin typeface="標楷體" panose="03000509000000000000" pitchFamily="65" charset="-120"/>
              </a:rPr>
              <a:t>454</a:t>
            </a:r>
            <a:r>
              <a:rPr lang="zh-TW" altLang="en-US" sz="2200" dirty="0">
                <a:latin typeface="標楷體" panose="03000509000000000000" pitchFamily="65" charset="-120"/>
              </a:rPr>
              <a:t>坪，稅局雖主張已由區公所與土地所有權人協議價購並付清款項，僅未辦產權移轉云云，但原審依職權盡調查之能事，事實仍真偽不明，並不足以認定有協議價購並付清款項之事實，依舉證責任之分配，其不利益歸稅局負擔等語，於法亦無不合。</a:t>
            </a:r>
            <a:endParaRPr lang="en-US" altLang="zh-TW" sz="2200" dirty="0">
              <a:latin typeface="標楷體" panose="03000509000000000000" pitchFamily="65" charset="-120"/>
            </a:endParaRPr>
          </a:p>
          <a:p>
            <a:pPr lvl="1">
              <a:lnSpc>
                <a:spcPct val="110000"/>
              </a:lnSpc>
            </a:pPr>
            <a:endParaRPr lang="en-US" altLang="zh-TW" sz="1000" dirty="0">
              <a:latin typeface="標楷體" panose="03000509000000000000" pitchFamily="65" charset="-120"/>
            </a:endParaRPr>
          </a:p>
          <a:p>
            <a:pPr lvl="1">
              <a:lnSpc>
                <a:spcPct val="110000"/>
              </a:lnSpc>
            </a:pPr>
            <a:r>
              <a:rPr lang="zh-TW" altLang="en-US" sz="2200" dirty="0">
                <a:latin typeface="標楷體" panose="03000509000000000000" pitchFamily="65" charset="-120"/>
              </a:rPr>
              <a:t>何況系爭土地之公告現值總額為</a:t>
            </a:r>
            <a:r>
              <a:rPr lang="en-US" altLang="zh-TW" sz="2200" dirty="0">
                <a:latin typeface="標楷體" panose="03000509000000000000" pitchFamily="65" charset="-120"/>
              </a:rPr>
              <a:t>1</a:t>
            </a:r>
            <a:r>
              <a:rPr lang="zh-TW" altLang="en-US" sz="2200" dirty="0">
                <a:latin typeface="標楷體" panose="03000509000000000000" pitchFamily="65" charset="-120"/>
              </a:rPr>
              <a:t>億</a:t>
            </a:r>
            <a:r>
              <a:rPr lang="en-US" altLang="zh-TW" sz="2200" dirty="0">
                <a:latin typeface="標楷體" panose="03000509000000000000" pitchFamily="65" charset="-120"/>
              </a:rPr>
              <a:t>5,838</a:t>
            </a:r>
            <a:r>
              <a:rPr lang="zh-TW" altLang="en-US" sz="2200" dirty="0">
                <a:latin typeface="標楷體" panose="03000509000000000000" pitchFamily="65" charset="-120"/>
              </a:rPr>
              <a:t>萬餘元，稅局照此金額核算補徵的土地增值稅高達</a:t>
            </a:r>
            <a:r>
              <a:rPr lang="en-US" altLang="zh-TW" sz="2200" dirty="0">
                <a:latin typeface="標楷體" panose="03000509000000000000" pitchFamily="65" charset="-120"/>
              </a:rPr>
              <a:t>4,868</a:t>
            </a:r>
            <a:r>
              <a:rPr lang="zh-TW" altLang="en-US" sz="2200" dirty="0">
                <a:latin typeface="標楷體" panose="03000509000000000000" pitchFamily="65" charset="-120"/>
              </a:rPr>
              <a:t>萬餘元，然因屬都市計畫之道路用地，市價遠不及上開金額，戊於原審主張系爭土地買賣價額僅</a:t>
            </a:r>
            <a:r>
              <a:rPr lang="en-US" altLang="zh-TW" sz="2200" dirty="0">
                <a:latin typeface="標楷體" panose="03000509000000000000" pitchFamily="65" charset="-120"/>
              </a:rPr>
              <a:t>800</a:t>
            </a:r>
            <a:r>
              <a:rPr lang="zh-TW" altLang="en-US" sz="2200" dirty="0">
                <a:latin typeface="標楷體" panose="03000509000000000000" pitchFamily="65" charset="-120"/>
              </a:rPr>
              <a:t>萬元，兩者嚴重失衡，攸關原處分是否違反量能（量益）課稅原則及其所衍生出來的實質課稅原則，從而原審於客觀舉證責任分配與證明度要求上審慎為之，自屬允當。</a:t>
            </a:r>
            <a:endParaRPr lang="en-US" altLang="zh-TW" sz="2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192</a:t>
            </a:fld>
            <a:endParaRPr lang="zh-TW" altLang="en-US"/>
          </a:p>
        </p:txBody>
      </p:sp>
    </p:spTree>
    <p:extLst>
      <p:ext uri="{BB962C8B-B14F-4D97-AF65-F5344CB8AC3E}">
        <p14:creationId xmlns:p14="http://schemas.microsoft.com/office/powerpoint/2010/main" val="28191431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00000"/>
              </a:lnSpc>
            </a:pPr>
            <a:r>
              <a:rPr lang="zh-TW" altLang="en-US" dirty="0">
                <a:latin typeface="標楷體" panose="03000509000000000000" pitchFamily="65" charset="-120"/>
              </a:rPr>
              <a:t>依土地稅法第</a:t>
            </a:r>
            <a:r>
              <a:rPr lang="en-US" altLang="zh-TW" dirty="0">
                <a:latin typeface="標楷體" panose="03000509000000000000" pitchFamily="65" charset="-120"/>
              </a:rPr>
              <a:t>39</a:t>
            </a:r>
            <a:r>
              <a:rPr lang="zh-TW" altLang="en-US" dirty="0">
                <a:latin typeface="標楷體" panose="03000509000000000000" pitchFamily="65" charset="-120"/>
              </a:rPr>
              <a:t>條第</a:t>
            </a:r>
            <a:r>
              <a:rPr lang="en-US" altLang="zh-TW" dirty="0">
                <a:latin typeface="標楷體" panose="03000509000000000000" pitchFamily="65" charset="-120"/>
              </a:rPr>
              <a:t>2</a:t>
            </a:r>
            <a:r>
              <a:rPr lang="zh-TW" altLang="en-US" dirty="0">
                <a:latin typeface="標楷體" panose="03000509000000000000" pitchFamily="65" charset="-120"/>
              </a:rPr>
              <a:t>項前段規定，依都市計畫法指定之公共設施保留地尚未被徵收前之移轉，應免徵土地增值稅（平均地權條例第</a:t>
            </a:r>
            <a:r>
              <a:rPr lang="en-US" altLang="zh-TW" dirty="0">
                <a:latin typeface="標楷體" panose="03000509000000000000" pitchFamily="65" charset="-120"/>
              </a:rPr>
              <a:t>42</a:t>
            </a:r>
            <a:r>
              <a:rPr lang="zh-TW" altLang="en-US" dirty="0">
                <a:latin typeface="標楷體" panose="03000509000000000000" pitchFamily="65" charset="-120"/>
              </a:rPr>
              <a:t>條有相同之規定），無待申請，稅局本應依職權查明該申報移轉現值之土地是否屬公共設施保留地，而決定其是否應免徵土地增值稅。稽諸本件土地使用分區證明書乃縣政府城鄉發展局直接依據已發布實施之都市擴大修訂計畫所製發，無庸經由申請人提供何種資料或作任何陳述，自難謂戊曾提供何種不正確資料或作任何不完全之陳述。且稅局並未於土地增值稅（土地現值）申報書或其他相關說明書上要求或提示申報人應說明其土地是否曾經協議價購或領取補償費，自難謂戊於當初申報系爭土地之移轉現值時，有說明其土地是否曾經協議價購或領取補償費之協力義務。何況系爭土地如果曾經辦理協議價購，相關資料全由行政機關保管，如何歸責土地所有人未克盡協力義務？又是否辦理協議價購既屬不明，如何預設立場，指摘戊未據實申報？稅局主張戊於申報系爭土地移轉時，未據實申報其將土地售予區公所並領有相關價款之事實，對重要事項提供不正確資料及為不完全陳述，未善盡納稅人應盡之協力義務，致稅局依戊之資料及陳述而作成免稅之處分云云，容有誤會，不足採信。</a:t>
            </a:r>
            <a:endParaRPr lang="en-US" altLang="zh-TW" sz="10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193</a:t>
            </a:fld>
            <a:endParaRPr lang="zh-TW" altLang="en-US"/>
          </a:p>
        </p:txBody>
      </p:sp>
    </p:spTree>
    <p:extLst>
      <p:ext uri="{BB962C8B-B14F-4D97-AF65-F5344CB8AC3E}">
        <p14:creationId xmlns:p14="http://schemas.microsoft.com/office/powerpoint/2010/main" val="324591333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t>最高行政法院</a:t>
            </a:r>
            <a:r>
              <a:rPr lang="en-US" altLang="zh-TW" sz="3200" dirty="0"/>
              <a:t>108</a:t>
            </a:r>
            <a:r>
              <a:rPr lang="zh-TW" altLang="en-US" sz="3200" dirty="0"/>
              <a:t>年度判字第</a:t>
            </a:r>
            <a:r>
              <a:rPr lang="en-US" altLang="zh-TW" dirty="0"/>
              <a:t>39</a:t>
            </a:r>
            <a:r>
              <a:rPr lang="zh-TW" altLang="en-US" sz="3200" dirty="0"/>
              <a:t>號判決</a:t>
            </a:r>
            <a:br>
              <a:rPr lang="en-US" altLang="zh-TW" sz="3200" dirty="0"/>
            </a:br>
            <a:r>
              <a:rPr lang="en-US" altLang="zh-TW" sz="3200" dirty="0"/>
              <a:t>——</a:t>
            </a:r>
            <a:r>
              <a:rPr lang="zh-TW" altLang="en-US" sz="2800" dirty="0"/>
              <a:t>進口乾香菇之原產地認定</a:t>
            </a:r>
          </a:p>
        </p:txBody>
      </p:sp>
      <p:sp>
        <p:nvSpPr>
          <p:cNvPr id="3" name="內容版面配置區 2"/>
          <p:cNvSpPr>
            <a:spLocks noGrp="1"/>
          </p:cNvSpPr>
          <p:nvPr>
            <p:ph idx="1"/>
          </p:nvPr>
        </p:nvSpPr>
        <p:spPr/>
        <p:txBody>
          <a:bodyPr>
            <a:normAutofit lnSpcReduction="10000"/>
          </a:bodyPr>
          <a:lstStyle/>
          <a:p>
            <a:pPr>
              <a:lnSpc>
                <a:spcPct val="100000"/>
              </a:lnSpc>
            </a:pPr>
            <a:r>
              <a:rPr lang="zh-TW" altLang="en-US" dirty="0">
                <a:latin typeface="標楷體" panose="03000509000000000000" pitchFamily="65" charset="-120"/>
                <a:ea typeface="標楷體" panose="03000509000000000000" pitchFamily="65" charset="-120"/>
              </a:rPr>
              <a:t>事實概要</a:t>
            </a:r>
            <a:endParaRPr lang="en-US" altLang="zh-TW" dirty="0">
              <a:latin typeface="標楷體" panose="03000509000000000000" pitchFamily="65" charset="-120"/>
              <a:ea typeface="標楷體" panose="03000509000000000000" pitchFamily="65" charset="-120"/>
            </a:endParaRPr>
          </a:p>
          <a:p>
            <a:pPr>
              <a:lnSpc>
                <a:spcPct val="100000"/>
              </a:lnSpc>
            </a:pPr>
            <a:endParaRPr lang="en-US" altLang="zh-TW" sz="800" dirty="0">
              <a:latin typeface="標楷體" panose="03000509000000000000" pitchFamily="65" charset="-120"/>
              <a:ea typeface="標楷體" panose="03000509000000000000" pitchFamily="65" charset="-120"/>
            </a:endParaRPr>
          </a:p>
          <a:p>
            <a:pPr marL="274320" lvl="1" indent="0">
              <a:lnSpc>
                <a:spcPct val="100000"/>
              </a:lnSpc>
              <a:buNone/>
            </a:pPr>
            <a:r>
              <a:rPr lang="en-US" altLang="zh-TW" dirty="0"/>
              <a:t>I</a:t>
            </a:r>
            <a:r>
              <a:rPr lang="zh-TW" altLang="en-US" dirty="0"/>
              <a:t>公司委由報關公司於</a:t>
            </a:r>
            <a:r>
              <a:rPr lang="en-US" altLang="zh-TW" dirty="0"/>
              <a:t>104</a:t>
            </a:r>
            <a:r>
              <a:rPr lang="zh-TW" altLang="en-US" dirty="0"/>
              <a:t>年</a:t>
            </a:r>
            <a:r>
              <a:rPr lang="en-US" altLang="zh-TW" dirty="0"/>
              <a:t>3</a:t>
            </a:r>
            <a:r>
              <a:rPr lang="zh-TW" altLang="en-US" dirty="0"/>
              <a:t>月</a:t>
            </a:r>
            <a:r>
              <a:rPr lang="en-US" altLang="zh-TW" dirty="0"/>
              <a:t>25</a:t>
            </a:r>
            <a:r>
              <a:rPr lang="zh-TW" altLang="en-US" dirty="0"/>
              <a:t>日向海關報運進口韓國產製「</a:t>
            </a:r>
            <a:r>
              <a:rPr lang="en-US" altLang="zh-TW" dirty="0"/>
              <a:t>KOREA</a:t>
            </a:r>
            <a:r>
              <a:rPr lang="zh-TW" altLang="en-US" dirty="0"/>
              <a:t> </a:t>
            </a:r>
            <a:r>
              <a:rPr lang="en-US" altLang="zh-TW" dirty="0"/>
              <a:t>ORIGIN</a:t>
            </a:r>
            <a:r>
              <a:rPr lang="zh-TW" altLang="en-US" dirty="0"/>
              <a:t> </a:t>
            </a:r>
            <a:r>
              <a:rPr lang="en-US" altLang="zh-TW" dirty="0"/>
              <a:t>DRIED MUSHROOM</a:t>
            </a:r>
            <a:r>
              <a:rPr lang="zh-TW" altLang="en-US" dirty="0"/>
              <a:t>」乙批（報單號碼：第</a:t>
            </a:r>
            <a:r>
              <a:rPr lang="en-US" altLang="zh-TW" dirty="0"/>
              <a:t>BE/04/X392/2412</a:t>
            </a:r>
            <a:r>
              <a:rPr lang="zh-TW" altLang="en-US" dirty="0"/>
              <a:t>號），貨品分類號列第</a:t>
            </a:r>
            <a:r>
              <a:rPr lang="en-US" altLang="zh-TW" dirty="0"/>
              <a:t>9810.00.00.00-2</a:t>
            </a:r>
            <a:r>
              <a:rPr lang="zh-TW" altLang="en-US" dirty="0"/>
              <a:t>號「第</a:t>
            </a:r>
            <a:r>
              <a:rPr lang="en-US" altLang="zh-TW" dirty="0"/>
              <a:t>0712.39.20.00</a:t>
            </a:r>
            <a:r>
              <a:rPr lang="zh-TW" altLang="en-US" dirty="0"/>
              <a:t>號之乾香菇」，稅率</a:t>
            </a:r>
            <a:r>
              <a:rPr lang="en-US" altLang="zh-TW" dirty="0"/>
              <a:t>110</a:t>
            </a:r>
            <a:r>
              <a:rPr lang="zh-TW" altLang="en-US" dirty="0"/>
              <a:t>元／公斤或</a:t>
            </a:r>
            <a:r>
              <a:rPr lang="en-US" altLang="zh-TW" dirty="0"/>
              <a:t>25</a:t>
            </a:r>
            <a:r>
              <a:rPr lang="zh-TW" altLang="en-US" dirty="0"/>
              <a:t>％從高徵稅，輸入規定</a:t>
            </a:r>
            <a:r>
              <a:rPr lang="en-US" altLang="zh-TW" dirty="0"/>
              <a:t>F01</a:t>
            </a:r>
            <a:r>
              <a:rPr lang="zh-TW" altLang="en-US" dirty="0"/>
              <a:t>（輸入商品應依照「食品及相關產品輸入查驗辦法」規定，向衛生福利部食品藥物管理署申請辦理輸入查驗）、</a:t>
            </a:r>
            <a:r>
              <a:rPr lang="en-US" altLang="zh-TW" dirty="0"/>
              <a:t>MW0</a:t>
            </a:r>
            <a:r>
              <a:rPr lang="zh-TW" altLang="en-US" dirty="0"/>
              <a:t>（大陸物品不准輸入），並檢附輸入關稅配額證明書第</a:t>
            </a:r>
            <a:r>
              <a:rPr lang="en-US" altLang="zh-TW" dirty="0"/>
              <a:t>CTL041TRQ00094</a:t>
            </a:r>
            <a:r>
              <a:rPr lang="zh-TW" altLang="en-US" dirty="0"/>
              <a:t>號與經駐韓國臺北代表部認證之原產地證明書第</a:t>
            </a:r>
            <a:r>
              <a:rPr lang="en-US" altLang="zh-TW" dirty="0"/>
              <a:t>001-15-0188243</a:t>
            </a:r>
            <a:r>
              <a:rPr lang="zh-TW" altLang="en-US" dirty="0"/>
              <a:t>號，經電腦核定通關方式</a:t>
            </a:r>
            <a:r>
              <a:rPr lang="en-US" altLang="zh-TW" dirty="0"/>
              <a:t>C3M</a:t>
            </a:r>
            <a:r>
              <a:rPr lang="zh-TW" altLang="en-US" dirty="0"/>
              <a:t>（人工查驗）。海關所屬驗貨人員與報關公司人員共同開櫃查驗，取具代表性樣品送請農委會「雜糧蔬菜特作協助鑑定小組」進行產地鑑定，因產地尚待確認，依關稅法第</a:t>
            </a:r>
            <a:r>
              <a:rPr lang="en-US" altLang="zh-TW" dirty="0"/>
              <a:t>18</a:t>
            </a:r>
            <a:r>
              <a:rPr lang="zh-TW" altLang="en-US" dirty="0"/>
              <a:t>條規定，准</a:t>
            </a:r>
            <a:r>
              <a:rPr lang="en-US" altLang="zh-TW" dirty="0"/>
              <a:t>I</a:t>
            </a:r>
            <a:r>
              <a:rPr lang="zh-TW" altLang="en-US" dirty="0"/>
              <a:t>公司繳納相當金額之保證金後，貨物先予放行。嗣海關依查得事證及鑑定結果之資料，綜合認定系爭乾香菇產地為中國大陸，改歸列貨品分類號列第</a:t>
            </a:r>
            <a:r>
              <a:rPr lang="en-US" altLang="zh-TW" dirty="0"/>
              <a:t>0712.39.20.00-0</a:t>
            </a:r>
            <a:r>
              <a:rPr lang="zh-TW" altLang="en-US" dirty="0"/>
              <a:t>號「乾香菇」，稅率</a:t>
            </a:r>
            <a:r>
              <a:rPr lang="en-US" altLang="zh-TW" dirty="0"/>
              <a:t>369</a:t>
            </a:r>
            <a:r>
              <a:rPr lang="zh-TW" altLang="en-US" dirty="0"/>
              <a:t>元／公斤，輸入規定</a:t>
            </a:r>
            <a:r>
              <a:rPr lang="en-US" altLang="zh-TW" dirty="0"/>
              <a:t>F01</a:t>
            </a:r>
            <a:r>
              <a:rPr lang="zh-TW" altLang="en-US" dirty="0"/>
              <a:t>及</a:t>
            </a:r>
            <a:r>
              <a:rPr lang="en-US" altLang="zh-TW" dirty="0"/>
              <a:t>MW0</a:t>
            </a:r>
            <a:r>
              <a:rPr lang="zh-TW" altLang="en-US" dirty="0"/>
              <a:t>，核非屬經濟部公告准許輸入之大陸物品，</a:t>
            </a:r>
            <a:r>
              <a:rPr lang="en-US" altLang="zh-TW" dirty="0"/>
              <a:t>I</a:t>
            </a:r>
            <a:r>
              <a:rPr lang="zh-TW" altLang="en-US" dirty="0"/>
              <a:t>公司報運貨物進口，有虛報所運貨物產地，涉及逃避管制情事，並參財政部關務署基隆關簽復查價結果，實到貨物按原申報單價核估完稅價格，</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194</a:t>
            </a:fld>
            <a:endParaRPr lang="zh-TW" altLang="en-US"/>
          </a:p>
        </p:txBody>
      </p:sp>
    </p:spTree>
    <p:extLst>
      <p:ext uri="{BB962C8B-B14F-4D97-AF65-F5344CB8AC3E}">
        <p14:creationId xmlns:p14="http://schemas.microsoft.com/office/powerpoint/2010/main" val="366015071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marL="274320" lvl="1" indent="0">
              <a:lnSpc>
                <a:spcPct val="100000"/>
              </a:lnSpc>
              <a:buNone/>
            </a:pPr>
            <a:r>
              <a:rPr lang="zh-TW" altLang="en-US" dirty="0"/>
              <a:t>作成</a:t>
            </a:r>
            <a:r>
              <a:rPr lang="en-US" altLang="zh-TW" dirty="0"/>
              <a:t>104</a:t>
            </a:r>
            <a:r>
              <a:rPr lang="zh-TW" altLang="en-US" dirty="0"/>
              <a:t>年</a:t>
            </a:r>
            <a:r>
              <a:rPr lang="en-US" altLang="zh-TW" dirty="0"/>
              <a:t>11</a:t>
            </a:r>
            <a:r>
              <a:rPr lang="zh-TW" altLang="en-US" dirty="0"/>
              <a:t>月</a:t>
            </a:r>
            <a:r>
              <a:rPr lang="en-US" altLang="zh-TW" dirty="0"/>
              <a:t>11</a:t>
            </a:r>
            <a:r>
              <a:rPr lang="zh-TW" altLang="en-US" dirty="0"/>
              <a:t>日</a:t>
            </a:r>
            <a:r>
              <a:rPr lang="en-US" altLang="zh-TW" dirty="0"/>
              <a:t>104</a:t>
            </a:r>
            <a:r>
              <a:rPr lang="zh-TW" altLang="en-US" dirty="0"/>
              <a:t>年第</a:t>
            </a:r>
            <a:r>
              <a:rPr lang="en-US" altLang="zh-TW" dirty="0"/>
              <a:t>10400765</a:t>
            </a:r>
            <a:r>
              <a:rPr lang="zh-TW" altLang="en-US" dirty="0"/>
              <a:t>號處分書（下稱原處分）：一、虛報貨物產地、逃避管制部分：依海關緝私條例第</a:t>
            </a:r>
            <a:r>
              <a:rPr lang="en-US" altLang="zh-TW" dirty="0"/>
              <a:t>37</a:t>
            </a:r>
            <a:r>
              <a:rPr lang="zh-TW" altLang="en-US" dirty="0"/>
              <a:t>條第</a:t>
            </a:r>
            <a:r>
              <a:rPr lang="en-US" altLang="zh-TW" dirty="0"/>
              <a:t>3</a:t>
            </a:r>
            <a:r>
              <a:rPr lang="zh-TW" altLang="en-US" dirty="0"/>
              <a:t>項規定轉據第</a:t>
            </a:r>
            <a:r>
              <a:rPr lang="en-US" altLang="zh-TW" dirty="0"/>
              <a:t>36</a:t>
            </a:r>
            <a:r>
              <a:rPr lang="zh-TW" altLang="en-US" dirty="0"/>
              <a:t>條第</a:t>
            </a:r>
            <a:r>
              <a:rPr lang="en-US" altLang="zh-TW" dirty="0"/>
              <a:t>1</a:t>
            </a:r>
            <a:r>
              <a:rPr lang="zh-TW" altLang="en-US" dirty="0"/>
              <a:t>項、第</a:t>
            </a:r>
            <a:r>
              <a:rPr lang="en-US" altLang="zh-TW" dirty="0"/>
              <a:t>3</a:t>
            </a:r>
            <a:r>
              <a:rPr lang="zh-TW" altLang="en-US" dirty="0"/>
              <a:t>項規定，處貨價</a:t>
            </a:r>
            <a:r>
              <a:rPr lang="en-US" altLang="zh-TW" dirty="0"/>
              <a:t>1</a:t>
            </a:r>
            <a:r>
              <a:rPr lang="zh-TW" altLang="en-US" dirty="0"/>
              <a:t>倍之罰鍰計</a:t>
            </a:r>
            <a:r>
              <a:rPr lang="en-US" altLang="zh-TW" dirty="0"/>
              <a:t>1,527,965</a:t>
            </a:r>
            <a:r>
              <a:rPr lang="zh-TW" altLang="en-US" dirty="0"/>
              <a:t>元，併沒入貨物，惟因貨物已放行，無法裁處沒入，乃依行政罰法第</a:t>
            </a:r>
            <a:r>
              <a:rPr lang="en-US" altLang="zh-TW" dirty="0"/>
              <a:t>23</a:t>
            </a:r>
            <a:r>
              <a:rPr lang="zh-TW" altLang="en-US" dirty="0"/>
              <a:t>條第</a:t>
            </a:r>
            <a:r>
              <a:rPr lang="en-US" altLang="zh-TW" dirty="0"/>
              <a:t>1</a:t>
            </a:r>
            <a:r>
              <a:rPr lang="zh-TW" altLang="en-US" dirty="0"/>
              <a:t>項規定，裁處沒入貨物之價額</a:t>
            </a:r>
            <a:r>
              <a:rPr lang="en-US" altLang="zh-TW" dirty="0"/>
              <a:t>1,527,965</a:t>
            </a:r>
            <a:r>
              <a:rPr lang="zh-TW" altLang="en-US" dirty="0"/>
              <a:t>元。二、追徵所漏稅款部分：系爭貨物應歸列貨品分類號列第</a:t>
            </a:r>
            <a:r>
              <a:rPr lang="en-US" altLang="zh-TW" dirty="0"/>
              <a:t>0712.39.20.00-0</a:t>
            </a:r>
            <a:r>
              <a:rPr lang="zh-TW" altLang="en-US" dirty="0"/>
              <a:t>號「乾香菇」，按國定稅率第</a:t>
            </a:r>
            <a:r>
              <a:rPr lang="en-US" altLang="zh-TW" dirty="0"/>
              <a:t>1</a:t>
            </a:r>
            <a:r>
              <a:rPr lang="zh-TW" altLang="en-US" dirty="0"/>
              <a:t>欄</a:t>
            </a:r>
            <a:r>
              <a:rPr lang="en-US" altLang="zh-TW" dirty="0"/>
              <a:t>369</a:t>
            </a:r>
            <a:r>
              <a:rPr lang="zh-TW" altLang="en-US" dirty="0"/>
              <a:t>元／公斤課稅，經計算結果，應課徵進口稅</a:t>
            </a:r>
            <a:r>
              <a:rPr lang="en-US" altLang="zh-TW" dirty="0"/>
              <a:t>1,107,000</a:t>
            </a:r>
            <a:r>
              <a:rPr lang="zh-TW" altLang="en-US" dirty="0"/>
              <a:t>元、營業稅</a:t>
            </a:r>
            <a:r>
              <a:rPr lang="en-US" altLang="zh-TW" dirty="0"/>
              <a:t>131,748</a:t>
            </a:r>
            <a:r>
              <a:rPr lang="zh-TW" altLang="en-US" dirty="0"/>
              <a:t>元及推廣貿易服務費</a:t>
            </a:r>
            <a:r>
              <a:rPr lang="en-US" altLang="zh-TW" dirty="0"/>
              <a:t>611</a:t>
            </a:r>
            <a:r>
              <a:rPr lang="zh-TW" altLang="en-US" dirty="0"/>
              <a:t>元。因原申報營業稅</a:t>
            </a:r>
            <a:r>
              <a:rPr lang="en-US" altLang="zh-TW" dirty="0"/>
              <a:t>95,497</a:t>
            </a:r>
            <a:r>
              <a:rPr lang="zh-TW" altLang="en-US" dirty="0"/>
              <a:t>元已自押金辦理抵繳，乃依海關緝私條例第</a:t>
            </a:r>
            <a:r>
              <a:rPr lang="en-US" altLang="zh-TW" dirty="0"/>
              <a:t>44</a:t>
            </a:r>
            <a:r>
              <a:rPr lang="zh-TW" altLang="en-US" dirty="0"/>
              <a:t>條、營業稅法第</a:t>
            </a:r>
            <a:r>
              <a:rPr lang="en-US" altLang="zh-TW" dirty="0"/>
              <a:t>51</a:t>
            </a:r>
            <a:r>
              <a:rPr lang="zh-TW" altLang="en-US" dirty="0"/>
              <a:t>條第</a:t>
            </a:r>
            <a:r>
              <a:rPr lang="en-US" altLang="zh-TW" dirty="0"/>
              <a:t>1</a:t>
            </a:r>
            <a:r>
              <a:rPr lang="zh-TW" altLang="en-US" dirty="0"/>
              <a:t>項第</a:t>
            </a:r>
            <a:r>
              <a:rPr lang="en-US" altLang="zh-TW" dirty="0"/>
              <a:t>7</a:t>
            </a:r>
            <a:r>
              <a:rPr lang="zh-TW" altLang="en-US" dirty="0"/>
              <a:t>款及貿易法第</a:t>
            </a:r>
            <a:r>
              <a:rPr lang="en-US" altLang="zh-TW" dirty="0"/>
              <a:t>21</a:t>
            </a:r>
            <a:r>
              <a:rPr lang="zh-TW" altLang="en-US" dirty="0"/>
              <a:t>條第</a:t>
            </a:r>
            <a:r>
              <a:rPr lang="en-US" altLang="zh-TW" dirty="0"/>
              <a:t>1</a:t>
            </a:r>
            <a:r>
              <a:rPr lang="zh-TW" altLang="en-US" dirty="0"/>
              <a:t>項規定，追徵所漏進口稅款計</a:t>
            </a:r>
            <a:r>
              <a:rPr lang="en-US" altLang="zh-TW" dirty="0"/>
              <a:t>1,143,862</a:t>
            </a:r>
            <a:r>
              <a:rPr lang="zh-TW" altLang="en-US" dirty="0"/>
              <a:t>元（包括進口稅</a:t>
            </a:r>
            <a:r>
              <a:rPr lang="en-US" altLang="zh-TW" dirty="0"/>
              <a:t>1,107,000</a:t>
            </a:r>
            <a:r>
              <a:rPr lang="zh-TW" altLang="en-US" dirty="0"/>
              <a:t>元、營業稅</a:t>
            </a:r>
            <a:r>
              <a:rPr lang="en-US" altLang="zh-TW" dirty="0"/>
              <a:t>36,251</a:t>
            </a:r>
            <a:r>
              <a:rPr lang="zh-TW" altLang="en-US" dirty="0"/>
              <a:t>元、推廣貿易服務費</a:t>
            </a:r>
            <a:r>
              <a:rPr lang="en-US" altLang="zh-TW" dirty="0"/>
              <a:t>611</a:t>
            </a:r>
            <a:r>
              <a:rPr lang="zh-TW" altLang="en-US" dirty="0"/>
              <a:t>元）。三、營業稅罰鍰部分：逃漏營業稅</a:t>
            </a:r>
            <a:r>
              <a:rPr lang="en-US" altLang="zh-TW" dirty="0"/>
              <a:t>36,251</a:t>
            </a:r>
            <a:r>
              <a:rPr lang="zh-TW" altLang="en-US" dirty="0"/>
              <a:t>元（所漏營業稅稅額為</a:t>
            </a:r>
            <a:r>
              <a:rPr lang="en-US" altLang="zh-TW" dirty="0"/>
              <a:t>131,748</a:t>
            </a:r>
            <a:r>
              <a:rPr lang="zh-TW" altLang="en-US" dirty="0"/>
              <a:t>元－</a:t>
            </a:r>
            <a:r>
              <a:rPr lang="en-US" altLang="zh-TW" dirty="0"/>
              <a:t>95,497</a:t>
            </a:r>
            <a:r>
              <a:rPr lang="zh-TW" altLang="en-US" dirty="0"/>
              <a:t>元＝</a:t>
            </a:r>
            <a:r>
              <a:rPr lang="en-US" altLang="zh-TW" dirty="0"/>
              <a:t>36,251</a:t>
            </a:r>
            <a:r>
              <a:rPr lang="zh-TW" altLang="en-US" dirty="0"/>
              <a:t>元），</a:t>
            </a:r>
            <a:r>
              <a:rPr lang="en-US" altLang="zh-TW" dirty="0"/>
              <a:t>I</a:t>
            </a:r>
            <a:r>
              <a:rPr lang="zh-TW" altLang="en-US" dirty="0"/>
              <a:t>公司已填具同意書，同意於裁罰處分核定前以足額保證金抵繳稅款，爰依營業稅法第</a:t>
            </a:r>
            <a:r>
              <a:rPr lang="en-US" altLang="zh-TW" dirty="0"/>
              <a:t>51</a:t>
            </a:r>
            <a:r>
              <a:rPr lang="zh-TW" altLang="en-US" dirty="0"/>
              <a:t>條第</a:t>
            </a:r>
            <a:r>
              <a:rPr lang="en-US" altLang="zh-TW" dirty="0"/>
              <a:t>1</a:t>
            </a:r>
            <a:r>
              <a:rPr lang="zh-TW" altLang="en-US" dirty="0"/>
              <a:t>項第</a:t>
            </a:r>
            <a:r>
              <a:rPr lang="en-US" altLang="zh-TW" dirty="0"/>
              <a:t>7</a:t>
            </a:r>
            <a:r>
              <a:rPr lang="zh-TW" altLang="en-US" dirty="0"/>
              <a:t>款及裁罰倍數參考表之規定，處所漏營業稅額</a:t>
            </a:r>
            <a:r>
              <a:rPr lang="en-US" altLang="zh-TW" dirty="0"/>
              <a:t>0.6</a:t>
            </a:r>
            <a:r>
              <a:rPr lang="zh-TW" altLang="en-US" dirty="0"/>
              <a:t>倍之罰鍰</a:t>
            </a:r>
            <a:r>
              <a:rPr lang="en-US" altLang="zh-TW" dirty="0"/>
              <a:t>21,750</a:t>
            </a:r>
            <a:r>
              <a:rPr lang="zh-TW" altLang="en-US" dirty="0"/>
              <a:t>元。</a:t>
            </a:r>
            <a:r>
              <a:rPr lang="en-US" altLang="zh-TW" dirty="0"/>
              <a:t>I</a:t>
            </a:r>
            <a:r>
              <a:rPr lang="zh-TW" altLang="en-US" dirty="0"/>
              <a:t>公司不服，循序提起行政訴訟，經原審法院判決撤銷訴願決定及原處分（含復查決定）。海關不服，</a:t>
            </a:r>
            <a:r>
              <a:rPr lang="zh-TW" altLang="en-US" dirty="0">
                <a:latin typeface="標楷體" panose="03000509000000000000" pitchFamily="65" charset="-120"/>
              </a:rPr>
              <a:t>提起上訴，經最高行政法院判決駁回上訴。</a:t>
            </a: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195</a:t>
            </a:fld>
            <a:endParaRPr lang="zh-TW" altLang="en-US"/>
          </a:p>
        </p:txBody>
      </p:sp>
    </p:spTree>
    <p:extLst>
      <p:ext uri="{BB962C8B-B14F-4D97-AF65-F5344CB8AC3E}">
        <p14:creationId xmlns:p14="http://schemas.microsoft.com/office/powerpoint/2010/main" val="2811754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08338"/>
          </a:xfrm>
        </p:spPr>
        <p:txBody>
          <a:bodyPr>
            <a:normAutofit lnSpcReduction="10000"/>
          </a:bodyPr>
          <a:lstStyle/>
          <a:p>
            <a:pPr>
              <a:lnSpc>
                <a:spcPct val="100000"/>
              </a:lnSpc>
            </a:pPr>
            <a:r>
              <a:rPr lang="zh-TW" altLang="en-US" dirty="0">
                <a:latin typeface="標楷體" panose="03000509000000000000" pitchFamily="65" charset="-120"/>
                <a:ea typeface="標楷體" panose="03000509000000000000" pitchFamily="65" charset="-120"/>
              </a:rPr>
              <a:t>判決要旨</a:t>
            </a:r>
          </a:p>
          <a:p>
            <a:pPr lvl="1">
              <a:lnSpc>
                <a:spcPct val="100000"/>
              </a:lnSpc>
            </a:pPr>
            <a:r>
              <a:rPr lang="zh-TW" altLang="en-US" dirty="0"/>
              <a:t>系爭乾香菇原產地為中國大陸，不是韓國的事實，攸關本件課徵租稅（關稅及營業稅）構成要件與處罰（罰鍰及沒入）要件的成立，法院於最後審理階段，依職權調查證據之結果，認為上開要件事實存否仍屬不明（未達到使法院相信為真實的證明程度）時，只能認定該課稅要件或處罰要件事實為不存在，而將其不利益歸於海關（稽徵機關），遑論法院依職權調查證據之結果，如認為系爭乾香菇原產地為韓國，不是中國大陸，較為可信時，更應為有利於</a:t>
            </a:r>
            <a:r>
              <a:rPr lang="en-US" altLang="zh-TW" dirty="0"/>
              <a:t>I</a:t>
            </a:r>
            <a:r>
              <a:rPr lang="zh-TW" altLang="en-US" dirty="0"/>
              <a:t>公司（納稅義務人）之認定。</a:t>
            </a:r>
            <a:endParaRPr lang="en-US" altLang="zh-TW" dirty="0"/>
          </a:p>
          <a:p>
            <a:pPr lvl="1">
              <a:lnSpc>
                <a:spcPct val="100000"/>
              </a:lnSpc>
            </a:pPr>
            <a:endParaRPr lang="en-US" altLang="zh-TW" sz="800" dirty="0"/>
          </a:p>
          <a:p>
            <a:pPr lvl="1">
              <a:lnSpc>
                <a:spcPct val="100000"/>
              </a:lnSpc>
            </a:pPr>
            <a:r>
              <a:rPr lang="zh-TW" altLang="en-US" dirty="0"/>
              <a:t>且</a:t>
            </a:r>
            <a:r>
              <a:rPr lang="en-US" altLang="zh-TW" dirty="0"/>
              <a:t>I</a:t>
            </a:r>
            <a:r>
              <a:rPr lang="zh-TW" altLang="en-US" dirty="0"/>
              <a:t>公司自韓國進口系爭乾香菇，既已填送貨物進口報單，並檢附發票、裝箱單，及繳驗輸入關稅配額證明書、原產地證明書第</a:t>
            </a:r>
            <a:r>
              <a:rPr lang="en-US" altLang="zh-TW" dirty="0"/>
              <a:t>001-15-0188243</a:t>
            </a:r>
            <a:r>
              <a:rPr lang="zh-TW" altLang="en-US" dirty="0"/>
              <a:t>號，難謂未克盡關稅法第</a:t>
            </a:r>
            <a:r>
              <a:rPr lang="en-US" altLang="zh-TW" dirty="0"/>
              <a:t>16</a:t>
            </a:r>
            <a:r>
              <a:rPr lang="zh-TW" altLang="en-US" dirty="0"/>
              <a:t>條第</a:t>
            </a:r>
            <a:r>
              <a:rPr lang="en-US" altLang="zh-TW" dirty="0"/>
              <a:t>1</a:t>
            </a:r>
            <a:r>
              <a:rPr lang="zh-TW" altLang="en-US" dirty="0"/>
              <a:t>項及第</a:t>
            </a:r>
            <a:r>
              <a:rPr lang="en-US" altLang="zh-TW" dirty="0"/>
              <a:t>17</a:t>
            </a:r>
            <a:r>
              <a:rPr lang="zh-TW" altLang="en-US" dirty="0"/>
              <a:t>條第</a:t>
            </a:r>
            <a:r>
              <a:rPr lang="en-US" altLang="zh-TW" dirty="0"/>
              <a:t>1</a:t>
            </a:r>
            <a:r>
              <a:rPr lang="zh-TW" altLang="en-US" dirty="0"/>
              <a:t>項規定之進口貨物申報協力義務，故海關以系爭乾香菇產地為中國大陸，改歸列貨品分類號列第</a:t>
            </a:r>
            <a:r>
              <a:rPr lang="en-US" altLang="zh-TW" dirty="0"/>
              <a:t>0712.39.20.00-0</a:t>
            </a:r>
            <a:r>
              <a:rPr lang="zh-TW" altLang="en-US" dirty="0"/>
              <a:t>號「乾香菇」，按國定稅率第</a:t>
            </a:r>
            <a:r>
              <a:rPr lang="en-US" altLang="zh-TW" dirty="0"/>
              <a:t>1</a:t>
            </a:r>
            <a:r>
              <a:rPr lang="zh-TW" altLang="en-US" dirty="0"/>
              <a:t>欄</a:t>
            </a:r>
            <a:r>
              <a:rPr lang="en-US" altLang="zh-TW" dirty="0"/>
              <a:t>369</a:t>
            </a:r>
            <a:r>
              <a:rPr lang="zh-TW" altLang="en-US" dirty="0"/>
              <a:t>元</a:t>
            </a:r>
            <a:r>
              <a:rPr lang="en-US" altLang="zh-TW" dirty="0"/>
              <a:t>/</a:t>
            </a:r>
            <a:r>
              <a:rPr lang="zh-TW" altLang="en-US" dirty="0"/>
              <a:t>公斤課稅，追徵所漏進口稅款計</a:t>
            </a:r>
            <a:r>
              <a:rPr lang="en-US" altLang="zh-TW" dirty="0"/>
              <a:t>1,143,862</a:t>
            </a:r>
            <a:r>
              <a:rPr lang="zh-TW" altLang="en-US" dirty="0"/>
              <a:t>元，其證明程度至少應達到「高度蓋然性」（蓋然率</a:t>
            </a:r>
            <a:r>
              <a:rPr lang="en-US" altLang="zh-TW" dirty="0"/>
              <a:t>75</a:t>
            </a:r>
            <a:r>
              <a:rPr lang="zh-TW" altLang="en-US" dirty="0"/>
              <a:t>％以上），始能認為真實；而處罰部分，</a:t>
            </a:r>
            <a:r>
              <a:rPr lang="en-US" altLang="zh-TW" dirty="0"/>
              <a:t>I</a:t>
            </a:r>
            <a:r>
              <a:rPr lang="zh-TW" altLang="en-US" dirty="0"/>
              <a:t>公司本無協力義務，對其以虛報貨物產地、逃避管制，裁處貨價</a:t>
            </a:r>
            <a:r>
              <a:rPr lang="en-US" altLang="zh-TW" dirty="0"/>
              <a:t>1</a:t>
            </a:r>
            <a:r>
              <a:rPr lang="zh-TW" altLang="en-US" dirty="0"/>
              <a:t>倍罰鍰</a:t>
            </a:r>
            <a:r>
              <a:rPr lang="en-US" altLang="zh-TW" dirty="0"/>
              <a:t>1,527,965</a:t>
            </a:r>
            <a:r>
              <a:rPr lang="zh-TW" altLang="en-US" dirty="0"/>
              <a:t>元，併沒入系爭貨物價額</a:t>
            </a:r>
            <a:r>
              <a:rPr lang="en-US" altLang="zh-TW" dirty="0"/>
              <a:t>1,527,965</a:t>
            </a:r>
            <a:r>
              <a:rPr lang="zh-TW" altLang="en-US" dirty="0"/>
              <a:t>元，及以逃漏營業稅，處罰鍰</a:t>
            </a:r>
            <a:r>
              <a:rPr lang="en-US" altLang="zh-TW" dirty="0"/>
              <a:t>21,750</a:t>
            </a:r>
            <a:r>
              <a:rPr lang="zh-TW" altLang="en-US" dirty="0"/>
              <a:t>元，其證明程度至少應達到「幾近於真實的蓋然性」（蓋然率</a:t>
            </a:r>
            <a:r>
              <a:rPr lang="en-US" altLang="zh-TW" dirty="0"/>
              <a:t>99.8</a:t>
            </a:r>
            <a:r>
              <a:rPr lang="zh-TW" altLang="en-US" dirty="0"/>
              <a:t>％以上，或稱真實的確信蓋然性），始能認為真實。</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196</a:t>
            </a:fld>
            <a:endParaRPr lang="zh-TW" altLang="en-US"/>
          </a:p>
        </p:txBody>
      </p:sp>
    </p:spTree>
    <p:extLst>
      <p:ext uri="{BB962C8B-B14F-4D97-AF65-F5344CB8AC3E}">
        <p14:creationId xmlns:p14="http://schemas.microsoft.com/office/powerpoint/2010/main" val="21000991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1380060" cy="762378"/>
          </a:xfrm>
        </p:spPr>
        <p:txBody>
          <a:bodyPr>
            <a:noAutofit/>
          </a:bodyPr>
          <a:lstStyle/>
          <a:p>
            <a:r>
              <a:rPr lang="zh-TW" altLang="en-US" dirty="0"/>
              <a:t>最高行政法院</a:t>
            </a:r>
            <a:r>
              <a:rPr lang="en-US" altLang="zh-TW" dirty="0"/>
              <a:t>100</a:t>
            </a:r>
            <a:r>
              <a:rPr lang="zh-TW" altLang="en-US" dirty="0"/>
              <a:t>年度判字第</a:t>
            </a:r>
            <a:r>
              <a:rPr lang="en-US" altLang="zh-TW" dirty="0"/>
              <a:t>2158</a:t>
            </a:r>
            <a:r>
              <a:rPr lang="zh-TW" altLang="en-US" dirty="0"/>
              <a:t>號判決</a:t>
            </a:r>
            <a:br>
              <a:rPr lang="en-US" altLang="zh-TW" dirty="0"/>
            </a:br>
            <a:r>
              <a:rPr lang="en-US" altLang="zh-TW" dirty="0"/>
              <a:t>——</a:t>
            </a:r>
            <a:r>
              <a:rPr lang="zh-TW" altLang="en-US" sz="2800" dirty="0"/>
              <a:t>扣繳義務人若係因「過失」，尚非得逕處以法定最高額之罰鍰</a:t>
            </a:r>
          </a:p>
        </p:txBody>
      </p:sp>
      <p:sp>
        <p:nvSpPr>
          <p:cNvPr id="3" name="內容版面配置區 2"/>
          <p:cNvSpPr>
            <a:spLocks noGrp="1"/>
          </p:cNvSpPr>
          <p:nvPr>
            <p:ph idx="1"/>
          </p:nvPr>
        </p:nvSpPr>
        <p:spPr>
          <a:xfrm>
            <a:off x="1069848" y="1429571"/>
            <a:ext cx="10058400" cy="5331714"/>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dirty="0"/>
              <a:t>乙係</a:t>
            </a:r>
            <a:r>
              <a:rPr lang="en-US" altLang="zh-TW" dirty="0"/>
              <a:t>B</a:t>
            </a:r>
            <a:r>
              <a:rPr lang="zh-TW" altLang="en-US" dirty="0"/>
              <a:t>協會責應扣繳單位主管，即所得稅法第</a:t>
            </a:r>
            <a:r>
              <a:rPr lang="en-US" altLang="zh-TW" dirty="0"/>
              <a:t>89</a:t>
            </a:r>
            <a:r>
              <a:rPr lang="zh-TW" altLang="en-US" dirty="0"/>
              <a:t>條規定之扣繳義務人，該協會</a:t>
            </a:r>
            <a:r>
              <a:rPr lang="en-US" altLang="zh-TW" dirty="0"/>
              <a:t>92</a:t>
            </a:r>
            <a:r>
              <a:rPr lang="zh-TW" altLang="en-US" dirty="0"/>
              <a:t>年度給付國外營利事業其他所得</a:t>
            </a:r>
            <a:r>
              <a:rPr lang="en-US" altLang="zh-TW" dirty="0"/>
              <a:t>23,443,500</a:t>
            </a:r>
            <a:r>
              <a:rPr lang="zh-TW" altLang="en-US" dirty="0"/>
              <a:t>元，未依同法第</a:t>
            </a:r>
            <a:r>
              <a:rPr lang="en-US" altLang="zh-TW" dirty="0"/>
              <a:t>88</a:t>
            </a:r>
            <a:r>
              <a:rPr lang="zh-TW" altLang="en-US" dirty="0"/>
              <a:t>條及第</a:t>
            </a:r>
            <a:r>
              <a:rPr lang="en-US" altLang="zh-TW" dirty="0"/>
              <a:t>92</a:t>
            </a:r>
            <a:r>
              <a:rPr lang="zh-TW" altLang="en-US" dirty="0"/>
              <a:t>條規定於給付時扣繳稅款並申報扣繳憑單，經稅局查獲，限期責令乙補報繳應扣未扣稅款</a:t>
            </a:r>
            <a:r>
              <a:rPr lang="en-US" altLang="zh-TW" dirty="0"/>
              <a:t>4,688,700</a:t>
            </a:r>
            <a:r>
              <a:rPr lang="zh-TW" altLang="en-US" dirty="0"/>
              <a:t>元（乙業依規定期限補繳及補報），乃按同法第</a:t>
            </a:r>
            <a:r>
              <a:rPr lang="en-US" altLang="zh-TW" dirty="0"/>
              <a:t>114</a:t>
            </a:r>
            <a:r>
              <a:rPr lang="zh-TW" altLang="en-US" dirty="0"/>
              <a:t>條第</a:t>
            </a:r>
            <a:r>
              <a:rPr lang="en-US" altLang="zh-TW" dirty="0"/>
              <a:t>1</a:t>
            </a:r>
            <a:r>
              <a:rPr lang="zh-TW" altLang="en-US" dirty="0"/>
              <a:t>款規定按應扣未扣之稅額處</a:t>
            </a:r>
            <a:r>
              <a:rPr lang="en-US" altLang="zh-TW" dirty="0"/>
              <a:t>1</a:t>
            </a:r>
            <a:r>
              <a:rPr lang="zh-TW" altLang="en-US" dirty="0"/>
              <a:t>倍之罰鍰</a:t>
            </a:r>
            <a:r>
              <a:rPr lang="en-US" altLang="zh-TW" dirty="0"/>
              <a:t>4,688,700</a:t>
            </a:r>
            <a:r>
              <a:rPr lang="zh-TW" altLang="en-US" dirty="0"/>
              <a:t>元。乙不服，申請復查，未獲變更，提起訴願，經訴願決定將原處分（復查決定）撤銷，著由稅局另為處分，稅局重核復查決定，維持原核定，乙復提起訴願，遭決定駁回，提起行政訴訟。</a:t>
            </a:r>
            <a:r>
              <a:rPr lang="zh-TW" altLang="en-US" dirty="0">
                <a:latin typeface="標楷體" panose="03000509000000000000" pitchFamily="65" charset="-120"/>
              </a:rPr>
              <a:t>經原審法院判決駁回後，乃提起上訴。嗣經最高行政法院判決廢棄原判決關於罰鍰部分，並就廢棄部分，</a:t>
            </a:r>
            <a:r>
              <a:rPr lang="zh-TW" altLang="en-US" dirty="0"/>
              <a:t>撤銷訴願決定及原處分（復查決定），且駁回其餘上訴</a:t>
            </a:r>
            <a:r>
              <a:rPr lang="zh-TW" altLang="en-US" dirty="0">
                <a:latin typeface="標楷體" panose="03000509000000000000" pitchFamily="65" charset="-120"/>
              </a:rPr>
              <a:t>。</a:t>
            </a:r>
            <a:endParaRPr lang="en-US" altLang="zh-TW" dirty="0">
              <a:latin typeface="標楷體" panose="03000509000000000000" pitchFamily="65" charset="-120"/>
            </a:endParaRPr>
          </a:p>
          <a:p>
            <a:pPr marL="274320" lvl="1" indent="0" hangingPunct="0">
              <a:lnSpc>
                <a:spcPct val="100000"/>
              </a:lnSpc>
              <a:buNone/>
            </a:pPr>
            <a:endParaRPr lang="en-US" altLang="zh-TW" sz="10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197</a:t>
            </a:fld>
            <a:endParaRPr lang="zh-TW" altLang="en-US"/>
          </a:p>
        </p:txBody>
      </p:sp>
    </p:spTree>
    <p:extLst>
      <p:ext uri="{BB962C8B-B14F-4D97-AF65-F5344CB8AC3E}">
        <p14:creationId xmlns:p14="http://schemas.microsoft.com/office/powerpoint/2010/main" val="246877318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「扣繳義務人如有下列情事之一者，分別依各該款規定處罰：一、扣繳義務人未依第</a:t>
            </a:r>
            <a:r>
              <a:rPr lang="en-US" altLang="zh-TW" sz="8000" dirty="0"/>
              <a:t>88</a:t>
            </a:r>
            <a:r>
              <a:rPr lang="zh-TW" altLang="en-US" sz="8000" dirty="0"/>
              <a:t>條規定扣繳稅款者，除限期責令補繳應扣未扣或短扣之稅款及補報扣繳憑單外，並按應扣未扣或短扣之稅額處</a:t>
            </a:r>
            <a:r>
              <a:rPr lang="en-US" altLang="zh-TW" sz="8000" dirty="0"/>
              <a:t>1</a:t>
            </a:r>
            <a:r>
              <a:rPr lang="zh-TW" altLang="en-US" sz="8000" dirty="0"/>
              <a:t>倍以下之罰鍰；</a:t>
            </a:r>
            <a:r>
              <a:rPr lang="en-US" altLang="zh-TW" sz="8000" dirty="0"/>
              <a:t>…</a:t>
            </a:r>
            <a:r>
              <a:rPr lang="zh-TW" altLang="en-US" sz="8000" dirty="0"/>
              <a:t>」為修正後所得稅法第</a:t>
            </a:r>
            <a:r>
              <a:rPr lang="en-US" altLang="zh-TW" sz="8000" dirty="0"/>
              <a:t>114</a:t>
            </a:r>
            <a:r>
              <a:rPr lang="zh-TW" altLang="en-US" sz="8000" dirty="0"/>
              <a:t>條第</a:t>
            </a:r>
            <a:r>
              <a:rPr lang="en-US" altLang="zh-TW" sz="8000" dirty="0"/>
              <a:t>1</a:t>
            </a:r>
            <a:r>
              <a:rPr lang="zh-TW" altLang="en-US" sz="8000" dirty="0"/>
              <a:t>款前段所明定。本款原規定處以「</a:t>
            </a:r>
            <a:r>
              <a:rPr lang="en-US" altLang="zh-TW" sz="8000" dirty="0"/>
              <a:t>1</a:t>
            </a:r>
            <a:r>
              <a:rPr lang="zh-TW" altLang="en-US" sz="8000" dirty="0"/>
              <a:t>倍」罰鍰，嗣因考量個案之違章事實情形不一，不宜逕採劃一之處罰方式，以利稽徵機關得按個案違章情節輕重，彈性調整其罰度，而修正為「</a:t>
            </a:r>
            <a:r>
              <a:rPr lang="en-US" altLang="zh-TW" sz="8000" dirty="0"/>
              <a:t>1</a:t>
            </a:r>
            <a:r>
              <a:rPr lang="zh-TW" altLang="en-US" sz="8000" dirty="0"/>
              <a:t>倍以下」之處罰倍數。復按</a:t>
            </a:r>
            <a:r>
              <a:rPr lang="en-US" altLang="zh-TW" sz="8000" dirty="0"/>
              <a:t>98</a:t>
            </a:r>
            <a:r>
              <a:rPr lang="zh-TW" altLang="en-US" sz="8000" dirty="0"/>
              <a:t>年修正後裁罰金額或倍數參考表，就修正後所得稅法第</a:t>
            </a:r>
            <a:r>
              <a:rPr lang="en-US" altLang="zh-TW" sz="8000" dirty="0"/>
              <a:t>114</a:t>
            </a:r>
            <a:r>
              <a:rPr lang="zh-TW" altLang="en-US" sz="8000" dirty="0"/>
              <a:t>條第</a:t>
            </a:r>
            <a:r>
              <a:rPr lang="en-US" altLang="zh-TW" sz="8000" dirty="0"/>
              <a:t>1</a:t>
            </a:r>
            <a:r>
              <a:rPr lang="zh-TW" altLang="en-US" sz="8000" dirty="0"/>
              <a:t>款前段部分，固規定：「（一）應扣未扣或短扣之稅額在</a:t>
            </a:r>
            <a:r>
              <a:rPr lang="en-US" altLang="zh-TW" sz="8000" dirty="0"/>
              <a:t>20</a:t>
            </a:r>
            <a:r>
              <a:rPr lang="zh-TW" altLang="en-US" sz="8000" dirty="0"/>
              <a:t>萬元以下者，處</a:t>
            </a:r>
            <a:r>
              <a:rPr lang="en-US" altLang="zh-TW" sz="8000" dirty="0"/>
              <a:t>0.5</a:t>
            </a:r>
            <a:r>
              <a:rPr lang="zh-TW" altLang="en-US" sz="8000" dirty="0"/>
              <a:t>倍之罰鍰。（二）應扣未扣或短扣之稅額超過</a:t>
            </a:r>
            <a:r>
              <a:rPr lang="en-US" altLang="zh-TW" sz="8000" dirty="0"/>
              <a:t>20</a:t>
            </a:r>
            <a:r>
              <a:rPr lang="zh-TW" altLang="en-US" sz="8000" dirty="0"/>
              <a:t>萬元者，處</a:t>
            </a:r>
            <a:r>
              <a:rPr lang="en-US" altLang="zh-TW" sz="8000" dirty="0"/>
              <a:t>1</a:t>
            </a:r>
            <a:r>
              <a:rPr lang="zh-TW" altLang="en-US" sz="8000" dirty="0"/>
              <a:t>倍之罰鍰。」惟依行政罰法第</a:t>
            </a:r>
            <a:r>
              <a:rPr lang="en-US" altLang="zh-TW" sz="8000" dirty="0"/>
              <a:t>18</a:t>
            </a:r>
            <a:r>
              <a:rPr lang="zh-TW" altLang="en-US" sz="8000" dirty="0"/>
              <a:t>條第</a:t>
            </a:r>
            <a:r>
              <a:rPr lang="en-US" altLang="zh-TW" sz="8000" dirty="0"/>
              <a:t>1</a:t>
            </a:r>
            <a:r>
              <a:rPr lang="zh-TW" altLang="en-US" sz="8000" dirty="0"/>
              <a:t>項規定，罰鍰之裁處，除應審酌違反行政法上義務之所得利益外，尚應審酌違反行政法上義務行為之應受責難程度。</a:t>
            </a:r>
            <a:endParaRPr lang="en-US" altLang="zh-TW" sz="8000" dirty="0"/>
          </a:p>
          <a:p>
            <a:pPr lvl="1" hangingPunct="0">
              <a:lnSpc>
                <a:spcPct val="120000"/>
              </a:lnSpc>
            </a:pPr>
            <a:endParaRPr lang="zh-TW" altLang="en-US"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198</a:t>
            </a:fld>
            <a:endParaRPr lang="zh-TW" altLang="en-US"/>
          </a:p>
        </p:txBody>
      </p:sp>
    </p:spTree>
    <p:extLst>
      <p:ext uri="{BB962C8B-B14F-4D97-AF65-F5344CB8AC3E}">
        <p14:creationId xmlns:p14="http://schemas.microsoft.com/office/powerpoint/2010/main" val="176134094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340506"/>
          </a:xfrm>
        </p:spPr>
        <p:txBody>
          <a:bodyPr>
            <a:normAutofit fontScale="25000" lnSpcReduction="20000"/>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而違反行政法上義務之行為人，其主觀責任條件復有故意及過失之分，並因故意或過失致有違反行政法上義務之行為，其受責難程度本屬有別，是</a:t>
            </a:r>
            <a:r>
              <a:rPr lang="en-US" altLang="zh-TW" sz="8000" dirty="0"/>
              <a:t>98</a:t>
            </a:r>
            <a:r>
              <a:rPr lang="zh-TW" altLang="en-US" sz="8000" dirty="0"/>
              <a:t>年修正後裁罰金額或倍數參考表就修正後所得稅法第</a:t>
            </a:r>
            <a:r>
              <a:rPr lang="en-US" altLang="zh-TW" sz="8000" dirty="0"/>
              <a:t>114</a:t>
            </a:r>
            <a:r>
              <a:rPr lang="zh-TW" altLang="en-US" sz="8000" dirty="0"/>
              <a:t>條第</a:t>
            </a:r>
            <a:r>
              <a:rPr lang="en-US" altLang="zh-TW" sz="8000" dirty="0"/>
              <a:t>1</a:t>
            </a:r>
            <a:r>
              <a:rPr lang="zh-TW" altLang="en-US" sz="8000" dirty="0"/>
              <a:t>款前段所定之「裁罰金額或倍數」，其中關於「應扣未扣或短扣之稅額超過</a:t>
            </a:r>
            <a:r>
              <a:rPr lang="en-US" altLang="zh-TW" sz="8000" dirty="0"/>
              <a:t>20</a:t>
            </a:r>
            <a:r>
              <a:rPr lang="zh-TW" altLang="en-US" sz="8000" dirty="0"/>
              <a:t>萬元者」，所定處以「</a:t>
            </a:r>
            <a:r>
              <a:rPr lang="en-US" altLang="zh-TW" sz="8000" dirty="0"/>
              <a:t>1</a:t>
            </a:r>
            <a:r>
              <a:rPr lang="zh-TW" altLang="en-US" sz="8000" dirty="0"/>
              <a:t>倍」罰鍰之裁罰標準，因屬「法定最高額」之罰鍰，此法定最高額之處罰，是否應屬針對「故意」之違章行為者，斟酌其「故意」為違章行為之受責難程度而為。</a:t>
            </a:r>
            <a:endParaRPr lang="en-US" altLang="zh-TW" sz="8000" dirty="0"/>
          </a:p>
          <a:p>
            <a:pPr lvl="1" hangingPunct="0">
              <a:lnSpc>
                <a:spcPct val="120000"/>
              </a:lnSpc>
            </a:pPr>
            <a:endParaRPr lang="en-US" altLang="zh-TW" sz="3200" dirty="0"/>
          </a:p>
          <a:p>
            <a:pPr lvl="1" hangingPunct="0">
              <a:lnSpc>
                <a:spcPct val="120000"/>
              </a:lnSpc>
            </a:pPr>
            <a:r>
              <a:rPr lang="zh-TW" altLang="en-US" sz="8000" dirty="0"/>
              <a:t>準此，並參酌上述修正後所得稅法第</a:t>
            </a:r>
            <a:r>
              <a:rPr lang="en-US" altLang="zh-TW" sz="8000" dirty="0"/>
              <a:t>114</a:t>
            </a:r>
            <a:r>
              <a:rPr lang="zh-TW" altLang="en-US" sz="8000" dirty="0"/>
              <a:t>條第</a:t>
            </a:r>
            <a:r>
              <a:rPr lang="en-US" altLang="zh-TW" sz="8000" dirty="0"/>
              <a:t>1</a:t>
            </a:r>
            <a:r>
              <a:rPr lang="zh-TW" altLang="en-US" sz="8000" dirty="0"/>
              <a:t>款之立法理由，暨依</a:t>
            </a:r>
            <a:r>
              <a:rPr lang="en-US" altLang="zh-TW" sz="8000" dirty="0"/>
              <a:t>98</a:t>
            </a:r>
            <a:r>
              <a:rPr lang="zh-TW" altLang="en-US" sz="8000" dirty="0"/>
              <a:t>年修正後裁罰金額或倍數參考表使用須知第</a:t>
            </a:r>
            <a:r>
              <a:rPr lang="en-US" altLang="zh-TW" sz="8000" dirty="0"/>
              <a:t>4</a:t>
            </a:r>
            <a:r>
              <a:rPr lang="zh-TW" altLang="en-US" sz="8000" dirty="0"/>
              <a:t>點規定，應認修正後所得稅法第</a:t>
            </a:r>
            <a:r>
              <a:rPr lang="en-US" altLang="zh-TW" sz="8000" dirty="0"/>
              <a:t>114</a:t>
            </a:r>
            <a:r>
              <a:rPr lang="zh-TW" altLang="en-US" sz="8000" dirty="0"/>
              <a:t>條第</a:t>
            </a:r>
            <a:r>
              <a:rPr lang="en-US" altLang="zh-TW" sz="8000" dirty="0"/>
              <a:t>1</a:t>
            </a:r>
            <a:r>
              <a:rPr lang="zh-TW" altLang="en-US" sz="8000" dirty="0"/>
              <a:t>款前段規定之違章行為人，雖其應扣未扣或短扣之稅額超過</a:t>
            </a:r>
            <a:r>
              <a:rPr lang="en-US" altLang="zh-TW" sz="8000" dirty="0"/>
              <a:t>20</a:t>
            </a:r>
            <a:r>
              <a:rPr lang="zh-TW" altLang="en-US" sz="8000" dirty="0"/>
              <a:t>萬元，然若其主觀上僅屬「過失」者，原則上應屬上述使用須知第</a:t>
            </a:r>
            <a:r>
              <a:rPr lang="en-US" altLang="zh-TW" sz="8000" dirty="0"/>
              <a:t>4</a:t>
            </a:r>
            <a:r>
              <a:rPr lang="zh-TW" altLang="en-US" sz="8000" dirty="0"/>
              <a:t>點規定所稱之違章情節較輕，而得減輕其罰之情形。亦即於此情形，除個案敘明須裁處應扣未扣或短扣稅額</a:t>
            </a:r>
            <a:r>
              <a:rPr lang="en-US" altLang="zh-TW" sz="8000" dirty="0"/>
              <a:t>1</a:t>
            </a:r>
            <a:r>
              <a:rPr lang="zh-TW" altLang="en-US" sz="8000" dirty="0"/>
              <a:t>倍罰鍰之具體理由外，尚非得逕援引上述「應扣未扣或短扣之稅額超過</a:t>
            </a:r>
            <a:r>
              <a:rPr lang="en-US" altLang="zh-TW" sz="8000" dirty="0"/>
              <a:t>20</a:t>
            </a:r>
            <a:r>
              <a:rPr lang="zh-TW" altLang="en-US" sz="8000" dirty="0"/>
              <a:t>萬元者，處</a:t>
            </a:r>
            <a:r>
              <a:rPr lang="en-US" altLang="zh-TW" sz="8000" dirty="0"/>
              <a:t>1</a:t>
            </a:r>
            <a:r>
              <a:rPr lang="zh-TW" altLang="en-US" sz="8000" dirty="0"/>
              <a:t>倍之罰鍰」之裁罰標準，即處違章行為人應扣未扣或短扣稅額</a:t>
            </a:r>
            <a:r>
              <a:rPr lang="en-US" altLang="zh-TW" sz="8000" dirty="0"/>
              <a:t>1</a:t>
            </a:r>
            <a:r>
              <a:rPr lang="zh-TW" altLang="en-US" sz="8000" dirty="0"/>
              <a:t>倍之罰鍰，否則即有裁量怠惰之違法。</a:t>
            </a:r>
            <a:endParaRPr lang="en-US" altLang="zh-TW" sz="8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199</a:t>
            </a:fld>
            <a:endParaRPr lang="zh-TW" altLang="en-US"/>
          </a:p>
        </p:txBody>
      </p:sp>
    </p:spTree>
    <p:extLst>
      <p:ext uri="{BB962C8B-B14F-4D97-AF65-F5344CB8AC3E}">
        <p14:creationId xmlns:p14="http://schemas.microsoft.com/office/powerpoint/2010/main" val="70298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Autofit/>
          </a:bodyPr>
          <a:lstStyle/>
          <a:p>
            <a:r>
              <a:rPr lang="zh-TW" altLang="en-US" sz="2800" dirty="0">
                <a:latin typeface="標楷體" panose="03000509000000000000" pitchFamily="65" charset="-120"/>
                <a:ea typeface="標楷體" panose="03000509000000000000" pitchFamily="65" charset="-120"/>
              </a:rPr>
              <a:t>「刑罰與稅賦是國家給予人民的兩大痛苦，為人權把關的大法官，既不該支持深文周納入人於罪，也不該支持深文周納橫徵苛斂。」</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（大法官許玉秀，司法院釋字第</a:t>
            </a:r>
            <a:r>
              <a:rPr lang="en-US" altLang="zh-TW" sz="2800" dirty="0">
                <a:latin typeface="標楷體" panose="03000509000000000000" pitchFamily="65" charset="-120"/>
                <a:ea typeface="標楷體" panose="03000509000000000000" pitchFamily="65" charset="-120"/>
              </a:rPr>
              <a:t>660</a:t>
            </a:r>
            <a:r>
              <a:rPr lang="zh-TW" altLang="en-US" sz="2800" dirty="0">
                <a:latin typeface="標楷體" panose="03000509000000000000" pitchFamily="65" charset="-120"/>
                <a:ea typeface="標楷體" panose="03000509000000000000" pitchFamily="65" charset="-120"/>
              </a:rPr>
              <a:t>號解釋不同意見書）</a:t>
            </a:r>
            <a:br>
              <a:rPr lang="en-US" altLang="zh-TW" sz="2800" dirty="0">
                <a:latin typeface="標楷體" panose="03000509000000000000" pitchFamily="65" charset="-120"/>
                <a:ea typeface="標楷體" panose="03000509000000000000" pitchFamily="65" charset="-120"/>
              </a:rPr>
            </a:b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「稅政宜寬勿苛，以示稅政權力之謙抑</a:t>
            </a:r>
            <a:r>
              <a:rPr lang="en-US" altLang="zh-TW" sz="2800" dirty="0"/>
              <a:t>……</a:t>
            </a:r>
            <a:r>
              <a:rPr lang="zh-TW" altLang="en-US" sz="2800" dirty="0">
                <a:latin typeface="標楷體" panose="03000509000000000000" pitchFamily="65" charset="-120"/>
                <a:ea typeface="標楷體" panose="03000509000000000000" pitchFamily="65" charset="-120"/>
              </a:rPr>
              <a:t>苛政主要顯現於刑罰與苛捐繁稅方面。」</a:t>
            </a:r>
            <a:br>
              <a:rPr lang="en-US" altLang="zh-TW" sz="2800" dirty="0">
                <a:latin typeface="標楷體" panose="03000509000000000000" pitchFamily="65" charset="-120"/>
                <a:ea typeface="標楷體" panose="03000509000000000000" pitchFamily="65" charset="-120"/>
              </a:rPr>
            </a:br>
            <a:r>
              <a:rPr lang="zh-TW" altLang="en-US" sz="2800" dirty="0">
                <a:latin typeface="標楷體" panose="03000509000000000000" pitchFamily="65" charset="-120"/>
                <a:ea typeface="標楷體" panose="03000509000000000000" pitchFamily="65" charset="-120"/>
              </a:rPr>
              <a:t>（大法官陳新民，司法院釋字第</a:t>
            </a:r>
            <a:r>
              <a:rPr lang="en-US" altLang="zh-TW" sz="2800" dirty="0">
                <a:latin typeface="標楷體" panose="03000509000000000000" pitchFamily="65" charset="-120"/>
                <a:ea typeface="標楷體" panose="03000509000000000000" pitchFamily="65" charset="-120"/>
              </a:rPr>
              <a:t>700</a:t>
            </a:r>
            <a:r>
              <a:rPr lang="zh-TW" altLang="en-US" sz="2800" dirty="0">
                <a:latin typeface="標楷體" panose="03000509000000000000" pitchFamily="65" charset="-120"/>
                <a:ea typeface="標楷體" panose="03000509000000000000" pitchFamily="65" charset="-120"/>
              </a:rPr>
              <a:t>號解釋不同意見書）</a:t>
            </a:r>
          </a:p>
        </p:txBody>
      </p:sp>
      <p:sp>
        <p:nvSpPr>
          <p:cNvPr id="5" name="文字版面配置區 4"/>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6094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394</a:t>
            </a:r>
            <a:r>
              <a:rPr lang="zh-TW" altLang="en-US" dirty="0"/>
              <a:t>號解釋</a:t>
            </a:r>
          </a:p>
        </p:txBody>
      </p:sp>
      <p:sp>
        <p:nvSpPr>
          <p:cNvPr id="3" name="內容版面配置區 2"/>
          <p:cNvSpPr>
            <a:spLocks noGrp="1"/>
          </p:cNvSpPr>
          <p:nvPr>
            <p:ph idx="1"/>
          </p:nvPr>
        </p:nvSpPr>
        <p:spPr>
          <a:xfrm>
            <a:off x="1069848" y="1247011"/>
            <a:ext cx="10058400" cy="5390898"/>
          </a:xfrm>
        </p:spPr>
        <p:txBody>
          <a:bodyPr>
            <a:normAutofit/>
          </a:bodyPr>
          <a:lstStyle/>
          <a:p>
            <a:r>
              <a:rPr lang="zh-TW" altLang="en-US" dirty="0"/>
              <a:t>解釋爭點</a:t>
            </a:r>
            <a:endParaRPr lang="en-US" altLang="zh-TW" dirty="0"/>
          </a:p>
          <a:p>
            <a:pPr marL="274320" lvl="1" indent="0">
              <a:buNone/>
            </a:pPr>
            <a:r>
              <a:rPr lang="zh-TW" altLang="en-US" dirty="0"/>
              <a:t>營造業管理規則及內政部函釋所定裁罰性處分規定違憲？</a:t>
            </a:r>
            <a:endParaRPr lang="en-US" altLang="zh-TW" dirty="0"/>
          </a:p>
          <a:p>
            <a:pPr marL="274320" lvl="1" indent="0">
              <a:buNone/>
            </a:pPr>
            <a:endParaRPr lang="en-US" altLang="zh-TW" sz="800" dirty="0"/>
          </a:p>
          <a:p>
            <a:r>
              <a:rPr lang="zh-TW" altLang="en-US" dirty="0"/>
              <a:t>解釋文</a:t>
            </a:r>
            <a:endParaRPr lang="en-US" altLang="zh-TW" dirty="0"/>
          </a:p>
          <a:p>
            <a:pPr marL="274320" lvl="1" indent="0">
              <a:buNone/>
            </a:pPr>
            <a:r>
              <a:rPr lang="zh-TW" altLang="en-US" dirty="0"/>
              <a:t>建築法第十五條第二項規定：「營造業之管理規則，由內政部定之」，概括授權訂定營造業管理規則。此項授權條款雖未就授權之內容與範圍為明確之規定，惟</a:t>
            </a:r>
            <a:r>
              <a:rPr lang="zh-TW" altLang="en-US" b="1" dirty="0"/>
              <a:t>依法律整體解釋，應可推知立法者有意授權主管機關，就營造業登記之要件、營造業及其從業人員之行為準則、主管機關之考核管理等事項，依其行政專業之考量，訂定法規命令</a:t>
            </a:r>
            <a:r>
              <a:rPr lang="zh-TW" altLang="en-US" dirty="0"/>
              <a:t>，以資規範。</a:t>
            </a:r>
            <a:r>
              <a:rPr lang="zh-TW" altLang="en-US" b="1" dirty="0"/>
              <a:t>至於對營造業者所為裁罰性之行政處分，固與上開事項有關，但究涉及人民權利之限制，其處罰之構成要件與法律效果，應由法律定之；法律若授權行政機關訂定法規命令予以規範，亦須為具體明確之規定，始符憲法第二十三條法律保留原則之意旨。</a:t>
            </a:r>
            <a:r>
              <a:rPr lang="zh-TW" altLang="en-US" dirty="0"/>
              <a:t>營造業管理規則第三十一條第一項第九款，關於「連續三年內違反本規則或建築法規規定達三次以上者，由省（市）主管機關報請中央主管機關核准後撤銷其登記證書，並刊登公報」之規定部分，及內政部中華民國七十四年十二月十七日（七四）臺內營字第三五七四二九號關於「營造業依營造業管理規則所置之主（專）任技師，因出國或其他原因不能執行職務，超過一個月，其狀況已消失者，應予警告處分」之函釋，未經法律具體明確授權，而逕行訂定對營造業者裁罰性行政處分之構成要件及法律效果，與憲法保障人民權利之意旨不符，自本解釋公布之日起，應停止適用。</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a:t>
            </a:fld>
            <a:endParaRPr lang="zh-TW" altLang="en-US" dirty="0"/>
          </a:p>
        </p:txBody>
      </p:sp>
    </p:spTree>
    <p:extLst>
      <p:ext uri="{BB962C8B-B14F-4D97-AF65-F5344CB8AC3E}">
        <p14:creationId xmlns:p14="http://schemas.microsoft.com/office/powerpoint/2010/main" val="416824020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340506"/>
          </a:xfrm>
        </p:spPr>
        <p:txBody>
          <a:bodyPr>
            <a:normAutofit fontScale="25000" lnSpcReduction="20000"/>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稅局係援引修正後所得稅法第</a:t>
            </a:r>
            <a:r>
              <a:rPr lang="en-US" altLang="zh-TW" sz="8000" dirty="0"/>
              <a:t>114</a:t>
            </a:r>
            <a:r>
              <a:rPr lang="zh-TW" altLang="en-US" sz="8000" dirty="0"/>
              <a:t>條第</a:t>
            </a:r>
            <a:r>
              <a:rPr lang="en-US" altLang="zh-TW" sz="8000" dirty="0"/>
              <a:t>1</a:t>
            </a:r>
            <a:r>
              <a:rPr lang="zh-TW" altLang="en-US" sz="8000" dirty="0"/>
              <a:t>款前段規定，並參據</a:t>
            </a:r>
            <a:r>
              <a:rPr lang="en-US" altLang="zh-TW" sz="8000" dirty="0"/>
              <a:t>98</a:t>
            </a:r>
            <a:r>
              <a:rPr lang="zh-TW" altLang="en-US" sz="8000" dirty="0"/>
              <a:t>年修正後裁罰金額或倍數參考表，以乙係扣繳義務人，疏於注意而未辦理扣繳，依法自應負其過失之責任，短扣稅額超過</a:t>
            </a:r>
            <a:r>
              <a:rPr lang="en-US" altLang="zh-TW" sz="8000" dirty="0"/>
              <a:t>20</a:t>
            </a:r>
            <a:r>
              <a:rPr lang="zh-TW" altLang="en-US" sz="8000" dirty="0"/>
              <a:t>萬元，而處以短扣稅額</a:t>
            </a:r>
            <a:r>
              <a:rPr lang="en-US" altLang="zh-TW" sz="8000" dirty="0"/>
              <a:t>1</a:t>
            </a:r>
            <a:r>
              <a:rPr lang="zh-TW" altLang="en-US" sz="8000" dirty="0"/>
              <a:t>倍之罰鍰，而原判決亦認乙就本件之未依規定扣繳之違章行為，係具「過失」之責任條件，至於是否有「故意」一節，則均未認定。惟乙若僅係因過失致有本件之違章行為，除個案敘明須為法定最高處罰倍數之具體理由外，尚非得逕援引</a:t>
            </a:r>
            <a:r>
              <a:rPr lang="en-US" altLang="zh-TW" sz="8000" dirty="0"/>
              <a:t>98</a:t>
            </a:r>
            <a:r>
              <a:rPr lang="zh-TW" altLang="en-US" sz="8000" dirty="0"/>
              <a:t>年修正後裁罰金額或倍數參考表，即處以法定最高額之「</a:t>
            </a:r>
            <a:r>
              <a:rPr lang="en-US" altLang="zh-TW" sz="8000" dirty="0"/>
              <a:t>1</a:t>
            </a:r>
            <a:r>
              <a:rPr lang="zh-TW" altLang="en-US" sz="8000" dirty="0"/>
              <a:t>倍」罰鍰。原判決僅以乙應負過失之責，即認稅局按</a:t>
            </a:r>
            <a:r>
              <a:rPr lang="en-US" altLang="zh-TW" sz="8000" dirty="0"/>
              <a:t>98</a:t>
            </a:r>
            <a:r>
              <a:rPr lang="zh-TW" altLang="en-US" sz="8000" dirty="0"/>
              <a:t>年修正後裁罰金額或倍數參考表處以</a:t>
            </a:r>
            <a:r>
              <a:rPr lang="en-US" altLang="zh-TW" sz="8000" dirty="0"/>
              <a:t>1</a:t>
            </a:r>
            <a:r>
              <a:rPr lang="zh-TW" altLang="en-US" sz="8000" dirty="0"/>
              <a:t>倍罰鍰，並無不為裁量、裁量怠惰及不符比例原則或違反平等原則之違法，非無可議，而有判決不適用法規及理由不備之違法。上訴論旨據以指摘原判決違背法令，求予廢棄，為有理由。而裁罰倍數或金額多寡涉及稅局之行政裁量權（最高行政法院</a:t>
            </a:r>
            <a:r>
              <a:rPr lang="en-US" altLang="zh-TW" sz="8000" dirty="0"/>
              <a:t>86</a:t>
            </a:r>
            <a:r>
              <a:rPr lang="zh-TW" altLang="en-US" sz="8000" dirty="0"/>
              <a:t>年</a:t>
            </a:r>
            <a:r>
              <a:rPr lang="en-US" altLang="zh-TW" sz="8000" dirty="0"/>
              <a:t>2</a:t>
            </a:r>
            <a:r>
              <a:rPr lang="zh-TW" altLang="en-US" sz="8000" dirty="0"/>
              <a:t>月份庭長評事聯席會議決議參照），關於本件違章行為，乙是否有故意，或縱屬有過失，稅局就個案是否有須為法定最高額裁罰之理由等事實，有由稅局再為調查審認之必要，故原判決關於罰鍰部分應將之廢棄，並將廢棄部分訴願決定及原處分（復查決定）均撤銷，由稅局另為適法之處分。</a:t>
            </a:r>
            <a:endParaRPr lang="en-US" altLang="zh-TW" sz="72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200</a:t>
            </a:fld>
            <a:endParaRPr lang="zh-TW" altLang="en-US"/>
          </a:p>
        </p:txBody>
      </p:sp>
    </p:spTree>
    <p:extLst>
      <p:ext uri="{BB962C8B-B14F-4D97-AF65-F5344CB8AC3E}">
        <p14:creationId xmlns:p14="http://schemas.microsoft.com/office/powerpoint/2010/main" val="391814071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0703052" cy="762378"/>
          </a:xfrm>
        </p:spPr>
        <p:txBody>
          <a:bodyPr>
            <a:noAutofit/>
          </a:bodyPr>
          <a:lstStyle/>
          <a:p>
            <a:r>
              <a:rPr lang="zh-TW" altLang="en-US" dirty="0"/>
              <a:t>最高行政法院</a:t>
            </a:r>
            <a:r>
              <a:rPr lang="en-US" altLang="zh-TW" dirty="0"/>
              <a:t>100</a:t>
            </a:r>
            <a:r>
              <a:rPr lang="zh-TW" altLang="en-US" dirty="0"/>
              <a:t>年度判字第</a:t>
            </a:r>
            <a:r>
              <a:rPr lang="en-US" altLang="zh-TW" dirty="0"/>
              <a:t>1647</a:t>
            </a:r>
            <a:r>
              <a:rPr lang="zh-TW" altLang="en-US" dirty="0"/>
              <a:t>號判決</a:t>
            </a:r>
            <a:br>
              <a:rPr lang="en-US" altLang="zh-TW" dirty="0"/>
            </a:br>
            <a:r>
              <a:rPr lang="en-US" altLang="zh-TW" dirty="0"/>
              <a:t>——</a:t>
            </a:r>
            <a:r>
              <a:rPr lang="zh-TW" altLang="en-US" sz="2800" dirty="0"/>
              <a:t>扣繳義務人若係因「過失」，尚非得逕處以法定最高額之罰鍰</a:t>
            </a:r>
          </a:p>
        </p:txBody>
      </p:sp>
      <p:sp>
        <p:nvSpPr>
          <p:cNvPr id="3" name="內容版面配置區 2"/>
          <p:cNvSpPr>
            <a:spLocks noGrp="1"/>
          </p:cNvSpPr>
          <p:nvPr>
            <p:ph idx="1"/>
          </p:nvPr>
        </p:nvSpPr>
        <p:spPr>
          <a:xfrm>
            <a:off x="1069848" y="1429571"/>
            <a:ext cx="10058400" cy="5331714"/>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dirty="0"/>
              <a:t>丁</a:t>
            </a:r>
            <a:r>
              <a:rPr lang="en-US" altLang="zh-TW" dirty="0"/>
              <a:t>94</a:t>
            </a:r>
            <a:r>
              <a:rPr lang="zh-TW" altLang="en-US" dirty="0"/>
              <a:t>年度為</a:t>
            </a:r>
            <a:r>
              <a:rPr lang="en-US" altLang="zh-TW" dirty="0"/>
              <a:t>T</a:t>
            </a:r>
            <a:r>
              <a:rPr lang="zh-TW" altLang="en-US" dirty="0"/>
              <a:t>公司高雄分公司之負責人，亦即所得稅法規定之扣繳義務人，該公司於</a:t>
            </a:r>
            <a:r>
              <a:rPr lang="en-US" altLang="zh-TW" dirty="0"/>
              <a:t>94</a:t>
            </a:r>
            <a:r>
              <a:rPr lang="zh-TW" altLang="en-US" dirty="0"/>
              <a:t>年度給付員工薪資計</a:t>
            </a:r>
            <a:r>
              <a:rPr lang="en-US" altLang="zh-TW" dirty="0"/>
              <a:t>156,561,102</a:t>
            </a:r>
            <a:r>
              <a:rPr lang="zh-TW" altLang="en-US" dirty="0"/>
              <a:t>元，未依規定扣繳所得稅款，短扣繳稅款計</a:t>
            </a:r>
            <a:r>
              <a:rPr lang="en-US" altLang="zh-TW" dirty="0"/>
              <a:t>6,256,408</a:t>
            </a:r>
            <a:r>
              <a:rPr lang="zh-TW" altLang="en-US" dirty="0"/>
              <a:t>元，稅局發單令丁限期補繳短扣之稅款及更正扣繳憑單，丁未依限補報繳，乃再按短扣繳之稅款裁處</a:t>
            </a:r>
            <a:r>
              <a:rPr lang="en-US" altLang="zh-TW" dirty="0"/>
              <a:t>3</a:t>
            </a:r>
            <a:r>
              <a:rPr lang="zh-TW" altLang="en-US" dirty="0"/>
              <a:t>倍罰鍰</a:t>
            </a:r>
            <a:r>
              <a:rPr lang="en-US" altLang="zh-TW" dirty="0"/>
              <a:t>18,769,200</a:t>
            </a:r>
            <a:r>
              <a:rPr lang="zh-TW" altLang="en-US" dirty="0"/>
              <a:t>元（計至百元）。丁不服，申請復查，獲准撤銷補徵短扣繳稅款，並追減罰鍰</a:t>
            </a:r>
            <a:r>
              <a:rPr lang="en-US" altLang="zh-TW" dirty="0"/>
              <a:t>9,905,000</a:t>
            </a:r>
            <a:r>
              <a:rPr lang="zh-TW" altLang="en-US" dirty="0"/>
              <a:t>元。丁就罰鍰仍表不服，提起訴願，經財政部</a:t>
            </a:r>
            <a:r>
              <a:rPr lang="en-US" altLang="zh-TW" dirty="0"/>
              <a:t>98</a:t>
            </a:r>
            <a:r>
              <a:rPr lang="zh-TW" altLang="en-US" dirty="0"/>
              <a:t>年</a:t>
            </a:r>
            <a:r>
              <a:rPr lang="en-US" altLang="zh-TW" dirty="0"/>
              <a:t>1</a:t>
            </a:r>
            <a:r>
              <a:rPr lang="zh-TW" altLang="en-US" dirty="0"/>
              <a:t>月</a:t>
            </a:r>
            <a:r>
              <a:rPr lang="en-US" altLang="zh-TW" dirty="0"/>
              <a:t>23</a:t>
            </a:r>
            <a:r>
              <a:rPr lang="zh-TW" altLang="en-US" dirty="0"/>
              <a:t>日台財訴字第</a:t>
            </a:r>
            <a:r>
              <a:rPr lang="en-US" altLang="zh-TW" dirty="0"/>
              <a:t>09700408720</a:t>
            </a:r>
            <a:r>
              <a:rPr lang="zh-TW" altLang="en-US" dirty="0"/>
              <a:t>號訴願決定：「原處分（復查決定）關於罰鍰部分撤銷，由原處分機關另為處分。」嗣稅局重核復查決定核定罰鍰為</a:t>
            </a:r>
            <a:r>
              <a:rPr lang="en-US" altLang="zh-TW" dirty="0"/>
              <a:t>4,509,011</a:t>
            </a:r>
            <a:r>
              <a:rPr lang="zh-TW" altLang="en-US" dirty="0"/>
              <a:t>元。丁不服，循序提起行政訴訟，</a:t>
            </a:r>
            <a:r>
              <a:rPr lang="zh-TW" altLang="en-US" dirty="0">
                <a:latin typeface="標楷體" panose="03000509000000000000" pitchFamily="65" charset="-120"/>
              </a:rPr>
              <a:t>經原審法院判決駁回後，乃提起上訴。嗣經最高行政法院判決廢棄原判決，並發回原審法院。</a:t>
            </a:r>
            <a:endParaRPr lang="en-US" altLang="zh-TW" dirty="0"/>
          </a:p>
          <a:p>
            <a:pPr marL="274320" lvl="1" indent="0" hangingPunct="0">
              <a:lnSpc>
                <a:spcPct val="100000"/>
              </a:lnSpc>
              <a:buNone/>
            </a:pPr>
            <a:endParaRPr lang="en-US" altLang="zh-TW" sz="10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201</a:t>
            </a:fld>
            <a:endParaRPr lang="zh-TW" altLang="en-US"/>
          </a:p>
        </p:txBody>
      </p:sp>
    </p:spTree>
    <p:extLst>
      <p:ext uri="{BB962C8B-B14F-4D97-AF65-F5344CB8AC3E}">
        <p14:creationId xmlns:p14="http://schemas.microsoft.com/office/powerpoint/2010/main" val="28283636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en-US" altLang="zh-TW" sz="8000" dirty="0"/>
              <a:t>98</a:t>
            </a:r>
            <a:r>
              <a:rPr lang="zh-TW" altLang="en-US" sz="8000" dirty="0"/>
              <a:t>年</a:t>
            </a:r>
            <a:r>
              <a:rPr lang="en-US" altLang="zh-TW" sz="8000" dirty="0"/>
              <a:t>5</a:t>
            </a:r>
            <a:r>
              <a:rPr lang="zh-TW" altLang="en-US" sz="8000" dirty="0"/>
              <a:t>月</a:t>
            </a:r>
            <a:r>
              <a:rPr lang="en-US" altLang="zh-TW" sz="8000" dirty="0"/>
              <a:t>27</a:t>
            </a:r>
            <a:r>
              <a:rPr lang="zh-TW" altLang="en-US" sz="8000" dirty="0"/>
              <a:t>日修正公布所得稅法第</a:t>
            </a:r>
            <a:r>
              <a:rPr lang="en-US" altLang="zh-TW" sz="8000" dirty="0"/>
              <a:t>114</a:t>
            </a:r>
            <a:r>
              <a:rPr lang="zh-TW" altLang="en-US" sz="8000" dirty="0"/>
              <a:t>條第</a:t>
            </a:r>
            <a:r>
              <a:rPr lang="en-US" altLang="zh-TW" sz="8000" dirty="0"/>
              <a:t>1</a:t>
            </a:r>
            <a:r>
              <a:rPr lang="zh-TW" altLang="en-US" sz="8000" dirty="0"/>
              <a:t>款前段規定之立法理由載明：「考量個案之違章事實情形不一，不宜逕採劃一之處罰方式，爰修正第</a:t>
            </a:r>
            <a:r>
              <a:rPr lang="en-US" altLang="zh-TW" sz="8000" dirty="0"/>
              <a:t>1</a:t>
            </a:r>
            <a:r>
              <a:rPr lang="zh-TW" altLang="en-US" sz="8000" dirty="0"/>
              <a:t>款處罰倍數為</a:t>
            </a:r>
            <a:r>
              <a:rPr lang="en-US" altLang="zh-TW" sz="8000" dirty="0"/>
              <a:t>1</a:t>
            </a:r>
            <a:r>
              <a:rPr lang="zh-TW" altLang="en-US" sz="8000" dirty="0"/>
              <a:t>倍以下或</a:t>
            </a:r>
            <a:r>
              <a:rPr lang="en-US" altLang="zh-TW" sz="8000" dirty="0"/>
              <a:t>3</a:t>
            </a:r>
            <a:r>
              <a:rPr lang="zh-TW" altLang="en-US" sz="8000" dirty="0"/>
              <a:t>倍以下，以利稽徵機關得按個案違章情節輕重，彈性調整其罰度」等語，則財稅主管機關於訂立裁罰基準時，自應審酌違反行政法上義務行為應受責難程度、所生影響及因違反行政法上義務所得之利益等因素，使罰責相當，始符比例原則。然觀諸財政部以</a:t>
            </a:r>
            <a:r>
              <a:rPr lang="en-US" altLang="zh-TW" sz="8000" dirty="0"/>
              <a:t>98</a:t>
            </a:r>
            <a:r>
              <a:rPr lang="zh-TW" altLang="en-US" sz="8000" dirty="0"/>
              <a:t>年</a:t>
            </a:r>
            <a:r>
              <a:rPr lang="en-US" altLang="zh-TW" sz="8000" dirty="0"/>
              <a:t>12</a:t>
            </a:r>
            <a:r>
              <a:rPr lang="zh-TW" altLang="en-US" sz="8000" dirty="0"/>
              <a:t>月</a:t>
            </a:r>
            <a:r>
              <a:rPr lang="en-US" altLang="zh-TW" sz="8000" dirty="0"/>
              <a:t>8</a:t>
            </a:r>
            <a:r>
              <a:rPr lang="zh-TW" altLang="en-US" sz="8000" dirty="0"/>
              <a:t>日修正發布之稅務違章案件裁罰金額或倍數參考表，其中針對</a:t>
            </a:r>
            <a:r>
              <a:rPr lang="en-US" altLang="zh-TW" sz="8000" dirty="0"/>
              <a:t>98</a:t>
            </a:r>
            <a:r>
              <a:rPr lang="zh-TW" altLang="en-US" sz="8000" dirty="0"/>
              <a:t>年</a:t>
            </a:r>
            <a:r>
              <a:rPr lang="en-US" altLang="zh-TW" sz="8000" dirty="0"/>
              <a:t>5</a:t>
            </a:r>
            <a:r>
              <a:rPr lang="zh-TW" altLang="en-US" sz="8000" dirty="0"/>
              <a:t>月</a:t>
            </a:r>
            <a:r>
              <a:rPr lang="en-US" altLang="zh-TW" sz="8000" dirty="0"/>
              <a:t>27</a:t>
            </a:r>
            <a:r>
              <a:rPr lang="zh-TW" altLang="en-US" sz="8000" dirty="0"/>
              <a:t>日修正公布所得稅法第</a:t>
            </a:r>
            <a:r>
              <a:rPr lang="en-US" altLang="zh-TW" sz="8000" dirty="0"/>
              <a:t>114</a:t>
            </a:r>
            <a:r>
              <a:rPr lang="zh-TW" altLang="en-US" sz="8000" dirty="0"/>
              <a:t>條第</a:t>
            </a:r>
            <a:r>
              <a:rPr lang="en-US" altLang="zh-TW" sz="8000" dirty="0"/>
              <a:t>1</a:t>
            </a:r>
            <a:r>
              <a:rPr lang="zh-TW" altLang="en-US" sz="8000" dirty="0"/>
              <a:t>款前段罰則規定之裁量基準，僅揭示：「扣繳義務人未依所得稅法第</a:t>
            </a:r>
            <a:r>
              <a:rPr lang="en-US" altLang="zh-TW" sz="8000" dirty="0"/>
              <a:t>88</a:t>
            </a:r>
            <a:r>
              <a:rPr lang="zh-TW" altLang="en-US" sz="8000" dirty="0"/>
              <a:t>條規定扣繳稅款，已於限期內補繳應扣未扣或短扣之稅款及按實補報扣繳憑單：（一）應扣未扣或短扣之稅額在</a:t>
            </a:r>
            <a:r>
              <a:rPr lang="en-US" altLang="zh-TW" sz="8000" dirty="0"/>
              <a:t>20</a:t>
            </a:r>
            <a:r>
              <a:rPr lang="zh-TW" altLang="en-US" sz="8000" dirty="0"/>
              <a:t>萬元以下者，處</a:t>
            </a:r>
            <a:r>
              <a:rPr lang="en-US" altLang="zh-TW" sz="8000" dirty="0"/>
              <a:t>0.5</a:t>
            </a:r>
            <a:r>
              <a:rPr lang="zh-TW" altLang="en-US" sz="8000" dirty="0"/>
              <a:t>倍之罰鍰。（二）應扣未扣或短扣之稅額超過</a:t>
            </a:r>
            <a:r>
              <a:rPr lang="en-US" altLang="zh-TW" sz="8000" dirty="0"/>
              <a:t>20</a:t>
            </a:r>
            <a:r>
              <a:rPr lang="zh-TW" altLang="en-US" sz="8000" dirty="0"/>
              <a:t>萬元者，處</a:t>
            </a:r>
            <a:r>
              <a:rPr lang="en-US" altLang="zh-TW" sz="8000" dirty="0"/>
              <a:t>1</a:t>
            </a:r>
            <a:r>
              <a:rPr lang="zh-TW" altLang="en-US" sz="8000" dirty="0"/>
              <a:t>倍之罰鍰。」一律以應扣未扣或短扣之稅額是否超過</a:t>
            </a:r>
            <a:r>
              <a:rPr lang="en-US" altLang="zh-TW" sz="8000" dirty="0"/>
              <a:t>20</a:t>
            </a:r>
            <a:r>
              <a:rPr lang="zh-TW" altLang="en-US" sz="8000" dirty="0"/>
              <a:t>萬元，作為裁處</a:t>
            </a:r>
            <a:r>
              <a:rPr lang="en-US" altLang="zh-TW" sz="8000" dirty="0"/>
              <a:t>1</a:t>
            </a:r>
            <a:r>
              <a:rPr lang="zh-TW" altLang="en-US" sz="8000" dirty="0"/>
              <a:t>倍或</a:t>
            </a:r>
            <a:r>
              <a:rPr lang="en-US" altLang="zh-TW" sz="8000" dirty="0"/>
              <a:t>0.5</a:t>
            </a:r>
            <a:r>
              <a:rPr lang="zh-TW" altLang="en-US" sz="8000" dirty="0"/>
              <a:t>倍的基準，未考量行為人故意或過失等主觀上應受責難程度，及其他違章情節輕重之因素，顯然不符所得稅法第</a:t>
            </a:r>
            <a:r>
              <a:rPr lang="en-US" altLang="zh-TW" sz="8000" dirty="0"/>
              <a:t>114</a:t>
            </a:r>
            <a:r>
              <a:rPr lang="zh-TW" altLang="en-US" sz="8000" dirty="0"/>
              <a:t>條第</a:t>
            </a:r>
            <a:r>
              <a:rPr lang="en-US" altLang="zh-TW" sz="8000" dirty="0"/>
              <a:t>1</a:t>
            </a:r>
            <a:r>
              <a:rPr lang="zh-TW" altLang="en-US" sz="8000" dirty="0"/>
              <a:t>款之修正目的，及行政罰法第</a:t>
            </a:r>
            <a:r>
              <a:rPr lang="en-US" altLang="zh-TW" sz="8000" dirty="0"/>
              <a:t>18</a:t>
            </a:r>
            <a:r>
              <a:rPr lang="zh-TW" altLang="en-US" sz="8000" dirty="0"/>
              <a:t>條第</a:t>
            </a:r>
            <a:r>
              <a:rPr lang="en-US" altLang="zh-TW" sz="8000" dirty="0"/>
              <a:t>1</a:t>
            </a:r>
            <a:r>
              <a:rPr lang="zh-TW" altLang="en-US" sz="8000" dirty="0"/>
              <a:t>項之規範意旨。</a:t>
            </a:r>
            <a:endParaRPr lang="en-US" altLang="zh-TW" sz="8000" dirty="0"/>
          </a:p>
          <a:p>
            <a:pPr marL="274320" lvl="1" indent="0" hangingPunct="0">
              <a:lnSpc>
                <a:spcPct val="120000"/>
              </a:lnSpc>
              <a:buNone/>
            </a:pPr>
            <a:endParaRPr lang="en-US" altLang="zh-TW" sz="6200" dirty="0">
              <a:latin typeface="標楷體" panose="03000509000000000000" pitchFamily="65" charset="-120"/>
            </a:endParaRPr>
          </a:p>
          <a:p>
            <a:pPr lvl="1" hangingPunct="0">
              <a:lnSpc>
                <a:spcPct val="120000"/>
              </a:lnSpc>
            </a:pPr>
            <a:endParaRPr lang="zh-TW" altLang="en-US"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202</a:t>
            </a:fld>
            <a:endParaRPr lang="zh-TW" altLang="en-US"/>
          </a:p>
        </p:txBody>
      </p:sp>
    </p:spTree>
    <p:extLst>
      <p:ext uri="{BB962C8B-B14F-4D97-AF65-F5344CB8AC3E}">
        <p14:creationId xmlns:p14="http://schemas.microsoft.com/office/powerpoint/2010/main" val="19985752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340506"/>
          </a:xfrm>
        </p:spPr>
        <p:txBody>
          <a:bodyPr>
            <a:normAutofit fontScale="92500" lnSpcReduction="20000"/>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10000"/>
              </a:lnSpc>
            </a:pPr>
            <a:r>
              <a:rPr lang="zh-TW" altLang="en-US" sz="2200" dirty="0"/>
              <a:t>丁主張本件扣繳稅款發生短扣爭議，純屬徵納雙方對稅法認知差異所致，丁並無故意規避扣繳之責，且</a:t>
            </a:r>
            <a:r>
              <a:rPr lang="en-US" altLang="zh-TW" sz="2200" dirty="0"/>
              <a:t>T</a:t>
            </a:r>
            <a:r>
              <a:rPr lang="zh-TW" altLang="en-US" sz="2200" dirty="0"/>
              <a:t>公司高雄分公司依所得稅法第</a:t>
            </a:r>
            <a:r>
              <a:rPr lang="en-US" altLang="zh-TW" sz="2200" dirty="0"/>
              <a:t>92</a:t>
            </a:r>
            <a:r>
              <a:rPr lang="zh-TW" altLang="en-US" sz="2200" dirty="0"/>
              <a:t>條規定，按月將扣繳款項繳入國庫，並於</a:t>
            </a:r>
            <a:r>
              <a:rPr lang="en-US" altLang="zh-TW" sz="2200" dirty="0"/>
              <a:t>95</a:t>
            </a:r>
            <a:r>
              <a:rPr lang="zh-TW" altLang="en-US" sz="2200" dirty="0"/>
              <a:t>年</a:t>
            </a:r>
            <a:r>
              <a:rPr lang="en-US" altLang="zh-TW" sz="2200" dirty="0"/>
              <a:t>1</a:t>
            </a:r>
            <a:r>
              <a:rPr lang="zh-TW" altLang="en-US" sz="2200" dirty="0"/>
              <a:t>月</a:t>
            </a:r>
            <a:r>
              <a:rPr lang="en-US" altLang="zh-TW" sz="2200" dirty="0"/>
              <a:t>31</a:t>
            </a:r>
            <a:r>
              <a:rPr lang="zh-TW" altLang="en-US" sz="2200" dirty="0"/>
              <a:t>日前已將</a:t>
            </a:r>
            <a:r>
              <a:rPr lang="en-US" altLang="zh-TW" sz="2200" dirty="0"/>
              <a:t>94</a:t>
            </a:r>
            <a:r>
              <a:rPr lang="zh-TW" altLang="en-US" sz="2200" dirty="0"/>
              <a:t>年度扣繳各所得人之稅款數額依法開立扣繳憑單，顯見丁並無違章之故意；而該公司員工已將應扣繳稅款之所得合併其</a:t>
            </a:r>
            <a:r>
              <a:rPr lang="en-US" altLang="zh-TW" sz="2200" dirty="0"/>
              <a:t>94</a:t>
            </a:r>
            <a:r>
              <a:rPr lang="zh-TW" altLang="en-US" sz="2200" dirty="0"/>
              <a:t>年度綜合所得申報繳稅或已經稅局核定繳稅，國庫未因丁短扣稅款行為致生短收稅額之結果等語，為稅局所不爭執。何況，稅局之重核復查決定與其原復查決定對於</a:t>
            </a:r>
            <a:r>
              <a:rPr lang="en-US" altLang="zh-TW" sz="2200" dirty="0"/>
              <a:t>T</a:t>
            </a:r>
            <a:r>
              <a:rPr lang="zh-TW" altLang="en-US" sz="2200" dirty="0"/>
              <a:t>公司高雄分公司每月給付員工之薪資是否全部屬固定性薪資，或有部分屬非固定性薪資？以及是否得以短扣之稅額及溢扣稅款之差額計算短扣繳稅款？本身亦有歧見。足見本件應扣繳稅款發生短扣爭議，純屬因所得稅法規定文義不清，以致徵納雙方對系爭薪資所得是否屬非固定性薪資及其應適用之扣繳稅率種類認知差異所造成，原判決認定丁有主觀可歸責之過失，卻未論明其有何應注意能注意而不注意之情形，理由尚欠完備。且丁縱有過失，其情節亦屬輕微，然稅局重核復查決定（原處分）未審酌此主觀應受責難程度，逕處以</a:t>
            </a:r>
            <a:r>
              <a:rPr lang="en-US" altLang="zh-TW" sz="2200" dirty="0"/>
              <a:t>98</a:t>
            </a:r>
            <a:r>
              <a:rPr lang="zh-TW" altLang="en-US" sz="2200" dirty="0"/>
              <a:t>年</a:t>
            </a:r>
            <a:r>
              <a:rPr lang="en-US" altLang="zh-TW" sz="2200" dirty="0"/>
              <a:t>5</a:t>
            </a:r>
            <a:r>
              <a:rPr lang="zh-TW" altLang="en-US" sz="2200" dirty="0"/>
              <a:t>月</a:t>
            </a:r>
            <a:r>
              <a:rPr lang="en-US" altLang="zh-TW" sz="2200" dirty="0"/>
              <a:t>27</a:t>
            </a:r>
            <a:r>
              <a:rPr lang="zh-TW" altLang="en-US" sz="2200" dirty="0"/>
              <a:t>日修正公布所得稅法第</a:t>
            </a:r>
            <a:r>
              <a:rPr lang="en-US" altLang="zh-TW" sz="2200" dirty="0"/>
              <a:t>114</a:t>
            </a:r>
            <a:r>
              <a:rPr lang="zh-TW" altLang="en-US" sz="2200" dirty="0"/>
              <a:t>條第</a:t>
            </a:r>
            <a:r>
              <a:rPr lang="en-US" altLang="zh-TW" sz="2200" dirty="0"/>
              <a:t>1</a:t>
            </a:r>
            <a:r>
              <a:rPr lang="zh-TW" altLang="en-US" sz="2200" dirty="0"/>
              <a:t>款前段規定之最高額罰鍰（按重行核算短扣稅款</a:t>
            </a:r>
            <a:r>
              <a:rPr lang="en-US" altLang="zh-TW" sz="2200" dirty="0"/>
              <a:t>4,509,011</a:t>
            </a:r>
            <a:r>
              <a:rPr lang="zh-TW" altLang="en-US" sz="2200" dirty="0"/>
              <a:t>元處以</a:t>
            </a:r>
            <a:r>
              <a:rPr lang="en-US" altLang="zh-TW" sz="2200" dirty="0"/>
              <a:t>1</a:t>
            </a:r>
            <a:r>
              <a:rPr lang="zh-TW" altLang="en-US" sz="2200" dirty="0"/>
              <a:t>倍之罰鍰），容有裁量怠惰之瑕疵。雖然原處分係遵循稅務違章案件裁罰金額或倍數參考表之基準，惟該裁量基準既不符母法之修正目的，依此所為處分自亦與母法之規範精神不合，訴願決定及原判決未加糾正，遞予維持，自有未洽。</a:t>
            </a:r>
            <a:endParaRPr lang="en-US" altLang="zh-TW" sz="22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203</a:t>
            </a:fld>
            <a:endParaRPr lang="zh-TW" altLang="en-US"/>
          </a:p>
        </p:txBody>
      </p:sp>
    </p:spTree>
    <p:extLst>
      <p:ext uri="{BB962C8B-B14F-4D97-AF65-F5344CB8AC3E}">
        <p14:creationId xmlns:p14="http://schemas.microsoft.com/office/powerpoint/2010/main" val="376160243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7" y="484632"/>
            <a:ext cx="10993199" cy="762378"/>
          </a:xfrm>
        </p:spPr>
        <p:txBody>
          <a:bodyPr>
            <a:noAutofit/>
          </a:bodyPr>
          <a:lstStyle/>
          <a:p>
            <a:r>
              <a:rPr lang="zh-TW" altLang="en-US" dirty="0"/>
              <a:t>最高行政法院</a:t>
            </a:r>
            <a:r>
              <a:rPr lang="en-US" altLang="zh-TW" dirty="0"/>
              <a:t>101</a:t>
            </a:r>
            <a:r>
              <a:rPr lang="zh-TW" altLang="en-US" dirty="0"/>
              <a:t>年度判字第</a:t>
            </a:r>
            <a:r>
              <a:rPr lang="en-US" altLang="zh-TW" dirty="0"/>
              <a:t>29</a:t>
            </a:r>
            <a:r>
              <a:rPr lang="zh-TW" altLang="en-US" dirty="0"/>
              <a:t>號判決</a:t>
            </a:r>
            <a:br>
              <a:rPr lang="en-US" altLang="zh-TW" dirty="0"/>
            </a:br>
            <a:r>
              <a:rPr lang="en-US" altLang="zh-TW" dirty="0"/>
              <a:t>——</a:t>
            </a:r>
            <a:r>
              <a:rPr lang="zh-TW" altLang="en-US" sz="2800" dirty="0"/>
              <a:t>扣繳義務人僅係因「過失」，尚非得逕處以法定最高額之罰鍰</a:t>
            </a:r>
          </a:p>
        </p:txBody>
      </p:sp>
      <p:sp>
        <p:nvSpPr>
          <p:cNvPr id="3" name="內容版面配置區 2"/>
          <p:cNvSpPr>
            <a:spLocks noGrp="1"/>
          </p:cNvSpPr>
          <p:nvPr>
            <p:ph idx="1"/>
          </p:nvPr>
        </p:nvSpPr>
        <p:spPr>
          <a:xfrm>
            <a:off x="1069848" y="1429571"/>
            <a:ext cx="10058400" cy="5023983"/>
          </a:xfrm>
        </p:spPr>
        <p:txBody>
          <a:bodyPr>
            <a:normAutofit fontScale="92500" lnSpcReduction="20000"/>
          </a:bodyPr>
          <a:lstStyle/>
          <a:p>
            <a:pPr hangingPunct="0">
              <a:lnSpc>
                <a:spcPct val="100000"/>
              </a:lnSpc>
            </a:pPr>
            <a:r>
              <a:rPr lang="zh-TW" altLang="en-US" sz="2600" dirty="0">
                <a:latin typeface="標楷體" panose="03000509000000000000" pitchFamily="65" charset="-120"/>
              </a:rPr>
              <a:t>事實概要</a:t>
            </a:r>
            <a:endParaRPr lang="en-US" altLang="zh-TW" sz="2600" dirty="0">
              <a:latin typeface="標楷體" panose="03000509000000000000" pitchFamily="65" charset="-120"/>
            </a:endParaRPr>
          </a:p>
          <a:p>
            <a:pPr marL="274320" lvl="1" indent="0" hangingPunct="0">
              <a:lnSpc>
                <a:spcPct val="100000"/>
              </a:lnSpc>
              <a:buNone/>
            </a:pPr>
            <a:r>
              <a:rPr lang="zh-TW" altLang="en-US" sz="2200" dirty="0"/>
              <a:t>甲係</a:t>
            </a:r>
            <a:r>
              <a:rPr lang="en-US" altLang="zh-TW" sz="2200" dirty="0"/>
              <a:t>G</a:t>
            </a:r>
            <a:r>
              <a:rPr lang="zh-TW" altLang="en-US" sz="2200" dirty="0"/>
              <a:t>公司負責人，經財政部賦稅署查獲該公司</a:t>
            </a:r>
            <a:r>
              <a:rPr lang="en-US" altLang="zh-TW" sz="2200" dirty="0"/>
              <a:t>89</a:t>
            </a:r>
            <a:r>
              <a:rPr lang="zh-TW" altLang="en-US" sz="2200" dirty="0"/>
              <a:t>年度給付</a:t>
            </a:r>
            <a:r>
              <a:rPr lang="en-US" altLang="zh-TW" sz="2200" dirty="0"/>
              <a:t>HBO</a:t>
            </a:r>
            <a:r>
              <a:rPr lang="zh-TW" altLang="en-US" sz="2200" dirty="0"/>
              <a:t>、</a:t>
            </a:r>
            <a:r>
              <a:rPr lang="en-US" altLang="zh-TW" sz="2200" dirty="0"/>
              <a:t>Discovery</a:t>
            </a:r>
            <a:r>
              <a:rPr lang="zh-TW" altLang="en-US" sz="2200" dirty="0"/>
              <a:t>、</a:t>
            </a:r>
            <a:r>
              <a:rPr lang="en-US" altLang="zh-TW" sz="2200" dirty="0"/>
              <a:t>Playboy</a:t>
            </a:r>
            <a:r>
              <a:rPr lang="zh-TW" altLang="en-US" sz="2200" dirty="0"/>
              <a:t>等國外頻道商權利金（下稱頻道代理權利金）</a:t>
            </a:r>
            <a:r>
              <a:rPr lang="en-US" altLang="zh-TW" sz="2200" dirty="0"/>
              <a:t>838,873,308</a:t>
            </a:r>
            <a:r>
              <a:rPr lang="zh-TW" altLang="en-US" sz="2200" dirty="0"/>
              <a:t>元、</a:t>
            </a:r>
            <a:r>
              <a:rPr lang="en-US" altLang="zh-TW" sz="2200" dirty="0"/>
              <a:t>28,372,425</a:t>
            </a:r>
            <a:r>
              <a:rPr lang="zh-TW" altLang="en-US" sz="2200" dirty="0"/>
              <a:t>元及</a:t>
            </a:r>
            <a:r>
              <a:rPr lang="en-US" altLang="zh-TW" sz="2200" dirty="0"/>
              <a:t>23,137,812</a:t>
            </a:r>
            <a:r>
              <a:rPr lang="zh-TW" altLang="en-US" sz="2200" dirty="0"/>
              <a:t>元，合計</a:t>
            </a:r>
            <a:r>
              <a:rPr lang="en-US" altLang="zh-TW" sz="2200" dirty="0"/>
              <a:t>890,383,545</a:t>
            </a:r>
            <a:r>
              <a:rPr lang="zh-TW" altLang="en-US" sz="2200" dirty="0"/>
              <a:t>元，依財政部</a:t>
            </a:r>
            <a:r>
              <a:rPr lang="en-US" altLang="zh-TW" sz="2200" dirty="0"/>
              <a:t>68</a:t>
            </a:r>
            <a:r>
              <a:rPr lang="zh-TW" altLang="en-US" sz="2200" dirty="0"/>
              <a:t>年</a:t>
            </a:r>
            <a:r>
              <a:rPr lang="en-US" altLang="zh-TW" sz="2200" dirty="0"/>
              <a:t>7</a:t>
            </a:r>
            <a:r>
              <a:rPr lang="zh-TW" altLang="en-US" sz="2200" dirty="0"/>
              <a:t>月</a:t>
            </a:r>
            <a:r>
              <a:rPr lang="en-US" altLang="zh-TW" sz="2200" dirty="0"/>
              <a:t>6</a:t>
            </a:r>
            <a:r>
              <a:rPr lang="zh-TW" altLang="en-US" sz="2200" dirty="0"/>
              <a:t>日臺財稅第</a:t>
            </a:r>
            <a:r>
              <a:rPr lang="en-US" altLang="zh-TW" sz="2200" dirty="0"/>
              <a:t>34585</a:t>
            </a:r>
            <a:r>
              <a:rPr lang="zh-TW" altLang="en-US" sz="2200" dirty="0"/>
              <a:t>號函釋（下稱</a:t>
            </a:r>
            <a:r>
              <a:rPr lang="en-US" altLang="zh-TW" sz="2200" dirty="0"/>
              <a:t>68</a:t>
            </a:r>
            <a:r>
              <a:rPr lang="zh-TW" altLang="en-US" sz="2200" dirty="0"/>
              <a:t>年函釋）、</a:t>
            </a:r>
            <a:r>
              <a:rPr lang="en-US" altLang="zh-TW" sz="2200" dirty="0"/>
              <a:t>94</a:t>
            </a:r>
            <a:r>
              <a:rPr lang="zh-TW" altLang="en-US" sz="2200" dirty="0"/>
              <a:t>年</a:t>
            </a:r>
            <a:r>
              <a:rPr lang="en-US" altLang="zh-TW" sz="2200" dirty="0"/>
              <a:t>1</a:t>
            </a:r>
            <a:r>
              <a:rPr lang="zh-TW" altLang="en-US" sz="2200" dirty="0"/>
              <a:t>月</a:t>
            </a:r>
            <a:r>
              <a:rPr lang="en-US" altLang="zh-TW" sz="2200" dirty="0"/>
              <a:t>25</a:t>
            </a:r>
            <a:r>
              <a:rPr lang="zh-TW" altLang="en-US" sz="2200" dirty="0"/>
              <a:t>日臺財稅字第</a:t>
            </a:r>
            <a:r>
              <a:rPr lang="en-US" altLang="zh-TW" sz="2200" dirty="0"/>
              <a:t>09404507160</a:t>
            </a:r>
            <a:r>
              <a:rPr lang="zh-TW" altLang="en-US" sz="2200" dirty="0"/>
              <a:t>號函釋（下稱</a:t>
            </a:r>
            <a:r>
              <a:rPr lang="en-US" altLang="zh-TW" sz="2200" dirty="0"/>
              <a:t>94</a:t>
            </a:r>
            <a:r>
              <a:rPr lang="zh-TW" altLang="en-US" sz="2200" dirty="0"/>
              <a:t>年</a:t>
            </a:r>
            <a:r>
              <a:rPr lang="en-US" altLang="zh-TW" sz="2200" dirty="0"/>
              <a:t>1</a:t>
            </a:r>
            <a:r>
              <a:rPr lang="zh-TW" altLang="en-US" sz="2200" dirty="0"/>
              <a:t>月</a:t>
            </a:r>
            <a:r>
              <a:rPr lang="en-US" altLang="zh-TW" sz="2200" dirty="0"/>
              <a:t>25</a:t>
            </a:r>
            <a:r>
              <a:rPr lang="zh-TW" altLang="en-US" sz="2200" dirty="0"/>
              <a:t>日函釋）、</a:t>
            </a:r>
            <a:r>
              <a:rPr lang="en-US" altLang="zh-TW" sz="2200" dirty="0"/>
              <a:t>94</a:t>
            </a:r>
            <a:r>
              <a:rPr lang="zh-TW" altLang="en-US" sz="2200" dirty="0"/>
              <a:t>年</a:t>
            </a:r>
            <a:r>
              <a:rPr lang="en-US" altLang="zh-TW" sz="2200" dirty="0"/>
              <a:t>1</a:t>
            </a:r>
            <a:r>
              <a:rPr lang="zh-TW" altLang="en-US" sz="2200" dirty="0"/>
              <a:t>月</a:t>
            </a:r>
            <a:r>
              <a:rPr lang="en-US" altLang="zh-TW" sz="2200" dirty="0"/>
              <a:t>28</a:t>
            </a:r>
            <a:r>
              <a:rPr lang="zh-TW" altLang="en-US" sz="2200" dirty="0"/>
              <a:t>日臺財稅字第</a:t>
            </a:r>
            <a:r>
              <a:rPr lang="en-US" altLang="zh-TW" sz="2200" dirty="0"/>
              <a:t>09404512020</a:t>
            </a:r>
            <a:r>
              <a:rPr lang="zh-TW" altLang="en-US" sz="2200" dirty="0"/>
              <a:t>號令（下稱</a:t>
            </a:r>
            <a:r>
              <a:rPr lang="en-US" altLang="zh-TW" sz="2200" dirty="0"/>
              <a:t>94</a:t>
            </a:r>
            <a:r>
              <a:rPr lang="zh-TW" altLang="en-US" sz="2200" dirty="0"/>
              <a:t>年</a:t>
            </a:r>
            <a:r>
              <a:rPr lang="en-US" altLang="zh-TW" sz="2200" dirty="0"/>
              <a:t>1</a:t>
            </a:r>
            <a:r>
              <a:rPr lang="zh-TW" altLang="en-US" sz="2200" dirty="0"/>
              <a:t>月</a:t>
            </a:r>
            <a:r>
              <a:rPr lang="en-US" altLang="zh-TW" sz="2200" dirty="0"/>
              <a:t>28</a:t>
            </a:r>
            <a:r>
              <a:rPr lang="zh-TW" altLang="en-US" sz="2200" dirty="0"/>
              <a:t>日函釋）及</a:t>
            </a:r>
            <a:r>
              <a:rPr lang="en-US" altLang="zh-TW" sz="2200" dirty="0"/>
              <a:t>94</a:t>
            </a:r>
            <a:r>
              <a:rPr lang="zh-TW" altLang="en-US" sz="2200" dirty="0"/>
              <a:t>年</a:t>
            </a:r>
            <a:r>
              <a:rPr lang="en-US" altLang="zh-TW" sz="2200" dirty="0"/>
              <a:t>5</a:t>
            </a:r>
            <a:r>
              <a:rPr lang="zh-TW" altLang="en-US" sz="2200" dirty="0"/>
              <a:t>月</a:t>
            </a:r>
            <a:r>
              <a:rPr lang="en-US" altLang="zh-TW" sz="2200" dirty="0"/>
              <a:t>23</a:t>
            </a:r>
            <a:r>
              <a:rPr lang="zh-TW" altLang="en-US" sz="2200" dirty="0"/>
              <a:t>日臺財稅字第</a:t>
            </a:r>
            <a:r>
              <a:rPr lang="en-US" altLang="zh-TW" sz="2200" dirty="0"/>
              <a:t>09404529050</a:t>
            </a:r>
            <a:r>
              <a:rPr lang="zh-TW" altLang="en-US" sz="2200" dirty="0"/>
              <a:t>號函釋（下稱</a:t>
            </a:r>
            <a:r>
              <a:rPr lang="en-US" altLang="zh-TW" sz="2200" dirty="0"/>
              <a:t>94</a:t>
            </a:r>
            <a:r>
              <a:rPr lang="zh-TW" altLang="en-US" sz="2200" dirty="0"/>
              <a:t>年</a:t>
            </a:r>
            <a:r>
              <a:rPr lang="en-US" altLang="zh-TW" sz="2200" dirty="0"/>
              <a:t>5</a:t>
            </a:r>
            <a:r>
              <a:rPr lang="zh-TW" altLang="en-US" sz="2200" dirty="0"/>
              <a:t>月</a:t>
            </a:r>
            <a:r>
              <a:rPr lang="en-US" altLang="zh-TW" sz="2200" dirty="0"/>
              <a:t>23</a:t>
            </a:r>
            <a:r>
              <a:rPr lang="zh-TW" altLang="en-US" sz="2200" dirty="0"/>
              <a:t>日函釋）意旨，係屬所得稅法第</a:t>
            </a:r>
            <a:r>
              <a:rPr lang="en-US" altLang="zh-TW" sz="2200" dirty="0"/>
              <a:t>8</a:t>
            </a:r>
            <a:r>
              <a:rPr lang="zh-TW" altLang="en-US" sz="2200" dirty="0"/>
              <a:t>條第</a:t>
            </a:r>
            <a:r>
              <a:rPr lang="en-US" altLang="zh-TW" sz="2200" dirty="0"/>
              <a:t>6</a:t>
            </a:r>
            <a:r>
              <a:rPr lang="zh-TW" altLang="en-US" sz="2200" dirty="0"/>
              <a:t>款規定之權利金所得，為中華民國來源所得，乃通報稅局其未依規定扣繳稅款</a:t>
            </a:r>
            <a:r>
              <a:rPr lang="en-US" altLang="zh-TW" sz="2200" dirty="0"/>
              <a:t>178,076,709</a:t>
            </a:r>
            <a:r>
              <a:rPr lang="zh-TW" altLang="en-US" sz="2200" dirty="0"/>
              <a:t>元。經稅局就</a:t>
            </a:r>
            <a:r>
              <a:rPr lang="en-US" altLang="zh-TW" sz="2200" dirty="0"/>
              <a:t>G</a:t>
            </a:r>
            <a:r>
              <a:rPr lang="zh-TW" altLang="en-US" sz="2200" dirty="0"/>
              <a:t>公司</a:t>
            </a:r>
            <a:r>
              <a:rPr lang="en-US" altLang="zh-TW" sz="2200" dirty="0"/>
              <a:t>89</a:t>
            </a:r>
            <a:r>
              <a:rPr lang="zh-TW" altLang="en-US" sz="2200" dirty="0"/>
              <a:t>年</a:t>
            </a:r>
            <a:r>
              <a:rPr lang="en-US" altLang="zh-TW" sz="2200" dirty="0"/>
              <a:t>1</a:t>
            </a:r>
            <a:r>
              <a:rPr lang="zh-TW" altLang="en-US" sz="2200" dirty="0"/>
              <a:t>月份及同年</a:t>
            </a:r>
            <a:r>
              <a:rPr lang="en-US" altLang="zh-TW" sz="2200" dirty="0"/>
              <a:t>2</a:t>
            </a:r>
            <a:r>
              <a:rPr lang="zh-TW" altLang="en-US" sz="2200" dirty="0"/>
              <a:t>至</a:t>
            </a:r>
            <a:r>
              <a:rPr lang="en-US" altLang="zh-TW" sz="2200" dirty="0"/>
              <a:t>12</a:t>
            </a:r>
            <a:r>
              <a:rPr lang="zh-TW" altLang="en-US" sz="2200" dirty="0"/>
              <a:t>月份支付頻道代理權利金</a:t>
            </a:r>
            <a:r>
              <a:rPr lang="en-US" altLang="zh-TW" sz="2200" dirty="0"/>
              <a:t>72,210,109</a:t>
            </a:r>
            <a:r>
              <a:rPr lang="zh-TW" altLang="en-US" sz="2200" dirty="0"/>
              <a:t>元、</a:t>
            </a:r>
            <a:r>
              <a:rPr lang="en-US" altLang="zh-TW" sz="2200" dirty="0"/>
              <a:t>818,173,436</a:t>
            </a:r>
            <a:r>
              <a:rPr lang="zh-TW" altLang="en-US" sz="2200" dirty="0"/>
              <a:t>元，限期責令甲補繳應扣未扣稅款</a:t>
            </a:r>
            <a:r>
              <a:rPr lang="en-US" altLang="zh-TW" sz="2200" dirty="0"/>
              <a:t>14,442,022</a:t>
            </a:r>
            <a:r>
              <a:rPr lang="zh-TW" altLang="en-US" sz="2200" dirty="0"/>
              <a:t>元、</a:t>
            </a:r>
            <a:r>
              <a:rPr lang="en-US" altLang="zh-TW" sz="2200" dirty="0"/>
              <a:t>163,634,687</a:t>
            </a:r>
            <a:r>
              <a:rPr lang="zh-TW" altLang="en-US" sz="2200" dirty="0"/>
              <a:t>元及補報扣繳憑單，並以甲未依規定期限補繳及補報，按應扣未扣之稅額</a:t>
            </a:r>
            <a:r>
              <a:rPr lang="en-US" altLang="zh-TW" sz="2200" dirty="0"/>
              <a:t>178,076,709</a:t>
            </a:r>
            <a:r>
              <a:rPr lang="zh-TW" altLang="en-US" sz="2200" dirty="0"/>
              <a:t>元處</a:t>
            </a:r>
            <a:r>
              <a:rPr lang="en-US" altLang="zh-TW" sz="2200" dirty="0"/>
              <a:t>3</a:t>
            </a:r>
            <a:r>
              <a:rPr lang="zh-TW" altLang="en-US" sz="2200" dirty="0"/>
              <a:t>倍之罰鍰</a:t>
            </a:r>
            <a:r>
              <a:rPr lang="en-US" altLang="zh-TW" sz="2200" dirty="0"/>
              <a:t>534,230,127</a:t>
            </a:r>
            <a:r>
              <a:rPr lang="zh-TW" altLang="en-US" sz="2200" dirty="0"/>
              <a:t>元。甲不服，申請復查，經復查決定原核定給付頻道代理權利金之扣繳稅款</a:t>
            </a:r>
            <a:r>
              <a:rPr lang="en-US" altLang="zh-TW" sz="2200" dirty="0"/>
              <a:t>178,076,709</a:t>
            </a:r>
            <a:r>
              <a:rPr lang="zh-TW" altLang="en-US" sz="2200" dirty="0"/>
              <a:t>元准予追減</a:t>
            </a:r>
            <a:r>
              <a:rPr lang="en-US" altLang="zh-TW" sz="2200" dirty="0"/>
              <a:t>158,488,272</a:t>
            </a:r>
            <a:r>
              <a:rPr lang="zh-TW" altLang="en-US" sz="2200" dirty="0"/>
              <a:t>元，變更核定</a:t>
            </a:r>
            <a:r>
              <a:rPr lang="en-US" altLang="zh-TW" sz="2200" dirty="0"/>
              <a:t>19,588,437</a:t>
            </a:r>
            <a:r>
              <a:rPr lang="zh-TW" altLang="en-US" sz="2200" dirty="0"/>
              <a:t>元，原處罰鍰准予追減</a:t>
            </a:r>
            <a:r>
              <a:rPr lang="en-US" altLang="zh-TW" sz="2200" dirty="0"/>
              <a:t>475,464,816</a:t>
            </a:r>
            <a:r>
              <a:rPr lang="zh-TW" altLang="en-US" sz="2200" dirty="0"/>
              <a:t>元。甲就不利部分不服，提起訴願，遭決定駁回，提起行政訴訟，經原審判決：「訴願決定及原處分（即復查決定不利於原告即甲部分）關於扣繳稅款逾</a:t>
            </a:r>
            <a:r>
              <a:rPr lang="en-US" altLang="zh-TW" sz="2200" dirty="0"/>
              <a:t>13,614,657</a:t>
            </a:r>
            <a:r>
              <a:rPr lang="zh-TW" altLang="en-US" sz="2200" dirty="0"/>
              <a:t>元及罰鍰逾</a:t>
            </a:r>
            <a:r>
              <a:rPr lang="en-US" altLang="zh-TW" sz="2200" dirty="0"/>
              <a:t>37,559,840</a:t>
            </a:r>
            <a:r>
              <a:rPr lang="zh-TW" altLang="en-US" sz="2200" dirty="0"/>
              <a:t>元部分撤銷。原告其餘之訴駁回。」甲不服，乃提起上訴。</a:t>
            </a:r>
            <a:r>
              <a:rPr lang="zh-TW" altLang="en-US" sz="2200" dirty="0">
                <a:latin typeface="標楷體" panose="03000509000000000000" pitchFamily="65" charset="-120"/>
              </a:rPr>
              <a:t>嗣經最高行政法院判決廢棄原判決關於罰鍰部分，並發回原審法院</a:t>
            </a:r>
            <a:r>
              <a:rPr lang="zh-TW" altLang="en-US" sz="2200" dirty="0"/>
              <a:t>，且駁回其餘上訴</a:t>
            </a:r>
            <a:r>
              <a:rPr lang="zh-TW" altLang="en-US" sz="2200" dirty="0">
                <a:latin typeface="標楷體" panose="03000509000000000000" pitchFamily="65" charset="-120"/>
              </a:rPr>
              <a:t>。</a:t>
            </a:r>
            <a:endParaRPr lang="en-US" altLang="zh-TW" sz="22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204</a:t>
            </a:fld>
            <a:endParaRPr lang="zh-TW" altLang="en-US"/>
          </a:p>
        </p:txBody>
      </p:sp>
    </p:spTree>
    <p:extLst>
      <p:ext uri="{BB962C8B-B14F-4D97-AF65-F5344CB8AC3E}">
        <p14:creationId xmlns:p14="http://schemas.microsoft.com/office/powerpoint/2010/main" val="6062823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en-US" altLang="zh-TW" sz="9600" dirty="0">
                <a:latin typeface="標楷體" panose="03000509000000000000" pitchFamily="65" charset="-120"/>
              </a:rPr>
              <a:t>——</a:t>
            </a:r>
            <a:r>
              <a:rPr lang="zh-TW" altLang="en-US" sz="9600" dirty="0">
                <a:latin typeface="標楷體" panose="03000509000000000000" pitchFamily="65" charset="-120"/>
              </a:rPr>
              <a:t>罰鍰部分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按行為時所得稅法第</a:t>
            </a:r>
            <a:r>
              <a:rPr lang="en-US" altLang="zh-TW" sz="8000" dirty="0"/>
              <a:t>114</a:t>
            </a:r>
            <a:r>
              <a:rPr lang="zh-TW" altLang="en-US" sz="8000" dirty="0"/>
              <a:t>條第</a:t>
            </a:r>
            <a:r>
              <a:rPr lang="en-US" altLang="zh-TW" sz="8000" dirty="0"/>
              <a:t>1</a:t>
            </a:r>
            <a:r>
              <a:rPr lang="zh-TW" altLang="en-US" sz="8000" dirty="0"/>
              <a:t>款：「扣繳義務人如有下列情事之一者，分別依各該款規定處罰：一、扣繳義務人未依第</a:t>
            </a:r>
            <a:r>
              <a:rPr lang="en-US" altLang="zh-TW" sz="8000" dirty="0"/>
              <a:t>88</a:t>
            </a:r>
            <a:r>
              <a:rPr lang="zh-TW" altLang="en-US" sz="8000" dirty="0"/>
              <a:t>條規定扣繳稅款者，除限期責令補繳應扣未扣或短扣之稅款及補報扣繳憑單</a:t>
            </a:r>
            <a:r>
              <a:rPr lang="en-US" altLang="zh-TW" sz="8000" dirty="0"/>
              <a:t>……</a:t>
            </a:r>
            <a:r>
              <a:rPr lang="zh-TW" altLang="en-US" sz="8000" dirty="0"/>
              <a:t>其未於限期內補繳應扣未扣或短扣之稅款，或不按實補報扣繳憑單者，應按應扣未扣或短扣之稅額處</a:t>
            </a:r>
            <a:r>
              <a:rPr lang="en-US" altLang="zh-TW" sz="8000" dirty="0"/>
              <a:t>3</a:t>
            </a:r>
            <a:r>
              <a:rPr lang="zh-TW" altLang="en-US" sz="8000" dirty="0"/>
              <a:t>倍之罰鍰。」惟現行之同條款已於</a:t>
            </a:r>
            <a:r>
              <a:rPr lang="en-US" altLang="zh-TW" sz="8000" dirty="0"/>
              <a:t>98</a:t>
            </a:r>
            <a:r>
              <a:rPr lang="zh-TW" altLang="en-US" sz="8000" dirty="0"/>
              <a:t>年</a:t>
            </a:r>
            <a:r>
              <a:rPr lang="en-US" altLang="zh-TW" sz="8000" dirty="0"/>
              <a:t>5</a:t>
            </a:r>
            <a:r>
              <a:rPr lang="zh-TW" altLang="en-US" sz="8000" dirty="0"/>
              <a:t>月</a:t>
            </a:r>
            <a:r>
              <a:rPr lang="en-US" altLang="zh-TW" sz="8000" dirty="0"/>
              <a:t>27</a:t>
            </a:r>
            <a:r>
              <a:rPr lang="zh-TW" altLang="en-US" sz="8000" dirty="0"/>
              <a:t>日修正將裁罰倍數下修為</a:t>
            </a:r>
            <a:r>
              <a:rPr lang="en-US" altLang="zh-TW" sz="8000" dirty="0"/>
              <a:t>3</a:t>
            </a:r>
            <a:r>
              <a:rPr lang="zh-TW" altLang="en-US" sz="8000" dirty="0"/>
              <a:t>倍以下。又按稅捐稽徵法第</a:t>
            </a:r>
            <a:r>
              <a:rPr lang="en-US" altLang="zh-TW" sz="8000" dirty="0"/>
              <a:t>48</a:t>
            </a:r>
            <a:r>
              <a:rPr lang="zh-TW" altLang="en-US" sz="8000" dirty="0"/>
              <a:t>條之</a:t>
            </a:r>
            <a:r>
              <a:rPr lang="en-US" altLang="zh-TW" sz="8000" dirty="0"/>
              <a:t>3</a:t>
            </a:r>
            <a:r>
              <a:rPr lang="zh-TW" altLang="en-US" sz="8000" dirty="0"/>
              <a:t>規定：「納稅義務人違反本法或稅法之規定，適用裁處時之法律。但裁處前之法律有利於納稅義務人者，適用最有利於納稅義務人之法律。」上開法條所稱之「裁處」，依修正理由說明，包括訴願、再訴願及行政訴訟之決定或判決。原判決適用</a:t>
            </a:r>
            <a:r>
              <a:rPr lang="en-US" altLang="zh-TW" sz="8000" dirty="0"/>
              <a:t>98</a:t>
            </a:r>
            <a:r>
              <a:rPr lang="zh-TW" altLang="en-US" sz="8000" dirty="0"/>
              <a:t>年</a:t>
            </a:r>
            <a:r>
              <a:rPr lang="en-US" altLang="zh-TW" sz="8000" dirty="0"/>
              <a:t>5</a:t>
            </a:r>
            <a:r>
              <a:rPr lang="zh-TW" altLang="en-US" sz="8000" dirty="0"/>
              <a:t>月</a:t>
            </a:r>
            <a:r>
              <a:rPr lang="en-US" altLang="zh-TW" sz="8000" dirty="0"/>
              <a:t>27</a:t>
            </a:r>
            <a:r>
              <a:rPr lang="zh-TW" altLang="en-US" sz="8000" dirty="0"/>
              <a:t>日修正之所得稅法第</a:t>
            </a:r>
            <a:r>
              <a:rPr lang="en-US" altLang="zh-TW" sz="8000" dirty="0"/>
              <a:t>114</a:t>
            </a:r>
            <a:r>
              <a:rPr lang="zh-TW" altLang="en-US" sz="8000" dirty="0"/>
              <a:t>條第</a:t>
            </a:r>
            <a:r>
              <a:rPr lang="en-US" altLang="zh-TW" sz="8000" dirty="0"/>
              <a:t>1</a:t>
            </a:r>
            <a:r>
              <a:rPr lang="zh-TW" altLang="en-US" sz="8000" dirty="0"/>
              <a:t>款，及</a:t>
            </a:r>
            <a:r>
              <a:rPr lang="en-US" altLang="zh-TW" sz="8000" dirty="0"/>
              <a:t>98</a:t>
            </a:r>
            <a:r>
              <a:rPr lang="zh-TW" altLang="en-US" sz="8000" dirty="0"/>
              <a:t>年</a:t>
            </a:r>
            <a:r>
              <a:rPr lang="en-US" altLang="zh-TW" sz="8000" dirty="0"/>
              <a:t>5</a:t>
            </a:r>
            <a:r>
              <a:rPr lang="zh-TW" altLang="en-US" sz="8000" dirty="0"/>
              <a:t>月</a:t>
            </a:r>
            <a:r>
              <a:rPr lang="en-US" altLang="zh-TW" sz="8000" dirty="0"/>
              <a:t>27</a:t>
            </a:r>
            <a:r>
              <a:rPr lang="zh-TW" altLang="en-US" sz="8000" dirty="0"/>
              <a:t>日修正後裁罰金額或倍數參考表，固無不當。</a:t>
            </a:r>
            <a:endParaRPr lang="en-US" altLang="zh-TW" sz="8000" dirty="0"/>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205</a:t>
            </a:fld>
            <a:endParaRPr lang="zh-TW" altLang="en-US"/>
          </a:p>
        </p:txBody>
      </p:sp>
    </p:spTree>
    <p:extLst>
      <p:ext uri="{BB962C8B-B14F-4D97-AF65-F5344CB8AC3E}">
        <p14:creationId xmlns:p14="http://schemas.microsoft.com/office/powerpoint/2010/main" val="232037537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340506"/>
          </a:xfrm>
        </p:spPr>
        <p:txBody>
          <a:bodyPr>
            <a:normAutofit fontScale="25000" lnSpcReduction="20000"/>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惟「裁處罰鍰，應審酌違反行政法上義務行為應受責難程度、所生影響及因違反行政法上義務所得之利益，並得考量受處罰者之資力。」行政罰法第</a:t>
            </a:r>
            <a:r>
              <a:rPr lang="en-US" altLang="zh-TW" sz="8000" dirty="0"/>
              <a:t>18</a:t>
            </a:r>
            <a:r>
              <a:rPr lang="zh-TW" altLang="en-US" sz="8000" dirty="0"/>
              <a:t>條第</a:t>
            </a:r>
            <a:r>
              <a:rPr lang="en-US" altLang="zh-TW" sz="8000" dirty="0"/>
              <a:t>1</a:t>
            </a:r>
            <a:r>
              <a:rPr lang="zh-TW" altLang="en-US" sz="8000" dirty="0"/>
              <a:t>項定有明文。</a:t>
            </a:r>
            <a:r>
              <a:rPr lang="en-US" altLang="zh-TW" sz="8000" dirty="0"/>
              <a:t>98</a:t>
            </a:r>
            <a:r>
              <a:rPr lang="zh-TW" altLang="en-US" sz="8000" dirty="0"/>
              <a:t>年</a:t>
            </a:r>
            <a:r>
              <a:rPr lang="en-US" altLang="zh-TW" sz="8000" dirty="0"/>
              <a:t>5</a:t>
            </a:r>
            <a:r>
              <a:rPr lang="zh-TW" altLang="en-US" sz="8000" dirty="0"/>
              <a:t>月</a:t>
            </a:r>
            <a:r>
              <a:rPr lang="en-US" altLang="zh-TW" sz="8000" dirty="0"/>
              <a:t>27</a:t>
            </a:r>
            <a:r>
              <a:rPr lang="zh-TW" altLang="en-US" sz="8000" dirty="0"/>
              <a:t>日修正後裁罰金額或倍數參考表，就修正後所得稅法第</a:t>
            </a:r>
            <a:r>
              <a:rPr lang="en-US" altLang="zh-TW" sz="8000" dirty="0"/>
              <a:t>114</a:t>
            </a:r>
            <a:r>
              <a:rPr lang="zh-TW" altLang="en-US" sz="8000" dirty="0"/>
              <a:t>條第</a:t>
            </a:r>
            <a:r>
              <a:rPr lang="en-US" altLang="zh-TW" sz="8000" dirty="0"/>
              <a:t>1</a:t>
            </a:r>
            <a:r>
              <a:rPr lang="zh-TW" altLang="en-US" sz="8000" dirty="0"/>
              <a:t>款前段部分，就未於限期內補繳應扣未扣或短扣之稅款，或不按實補報扣繳憑單者固規定：「應扣未扣稅額在</a:t>
            </a:r>
            <a:r>
              <a:rPr lang="en-US" altLang="zh-TW" sz="8000" dirty="0"/>
              <a:t>20</a:t>
            </a:r>
            <a:r>
              <a:rPr lang="zh-TW" altLang="en-US" sz="8000" dirty="0"/>
              <a:t>萬元以下者，處</a:t>
            </a:r>
            <a:r>
              <a:rPr lang="en-US" altLang="zh-TW" sz="8000" dirty="0"/>
              <a:t>2</a:t>
            </a:r>
            <a:r>
              <a:rPr lang="zh-TW" altLang="en-US" sz="8000" dirty="0"/>
              <a:t>倍之罰鍰；超過</a:t>
            </a:r>
            <a:r>
              <a:rPr lang="en-US" altLang="zh-TW" sz="8000" dirty="0"/>
              <a:t>20</a:t>
            </a:r>
            <a:r>
              <a:rPr lang="zh-TW" altLang="en-US" sz="8000" dirty="0"/>
              <a:t>萬元者，處</a:t>
            </a:r>
            <a:r>
              <a:rPr lang="en-US" altLang="zh-TW" sz="8000" dirty="0"/>
              <a:t>3</a:t>
            </a:r>
            <a:r>
              <a:rPr lang="zh-TW" altLang="en-US" sz="8000" dirty="0"/>
              <a:t>倍之罰鍰。」依行政罰法第</a:t>
            </a:r>
            <a:r>
              <a:rPr lang="en-US" altLang="zh-TW" sz="8000" dirty="0"/>
              <a:t>18</a:t>
            </a:r>
            <a:r>
              <a:rPr lang="zh-TW" altLang="en-US" sz="8000" dirty="0"/>
              <a:t>條第</a:t>
            </a:r>
            <a:r>
              <a:rPr lang="en-US" altLang="zh-TW" sz="8000" dirty="0"/>
              <a:t>1</a:t>
            </a:r>
            <a:r>
              <a:rPr lang="zh-TW" altLang="en-US" sz="8000" dirty="0"/>
              <a:t>項規定，罰鍰之裁處，除應審酌違反行政法上義務之所得利益外，尚應審酌違反行政法上義務行為之應受責難程度。</a:t>
            </a:r>
            <a:endParaRPr lang="en-US" altLang="zh-TW" sz="8000" dirty="0"/>
          </a:p>
          <a:p>
            <a:pPr lvl="1" hangingPunct="0">
              <a:lnSpc>
                <a:spcPct val="120000"/>
              </a:lnSpc>
            </a:pPr>
            <a:endParaRPr lang="en-US" altLang="zh-TW" sz="3200" dirty="0"/>
          </a:p>
          <a:p>
            <a:pPr lvl="1" hangingPunct="0">
              <a:lnSpc>
                <a:spcPct val="120000"/>
              </a:lnSpc>
            </a:pPr>
            <a:r>
              <a:rPr lang="zh-TW" altLang="en-US" sz="8000" dirty="0"/>
              <a:t>而違反行政法上義務之行為人，其主觀責任條件復有故意及過失之分，並因故意或過失致有違反行政法上義務之行為，其受責難程度本屬有別，是</a:t>
            </a:r>
            <a:r>
              <a:rPr lang="en-US" altLang="zh-TW" sz="8000" dirty="0"/>
              <a:t>98</a:t>
            </a:r>
            <a:r>
              <a:rPr lang="zh-TW" altLang="en-US" sz="8000" dirty="0"/>
              <a:t>年修正後裁罰金額或倍數參考表就修正後所得稅法第</a:t>
            </a:r>
            <a:r>
              <a:rPr lang="en-US" altLang="zh-TW" sz="8000" dirty="0"/>
              <a:t>114</a:t>
            </a:r>
            <a:r>
              <a:rPr lang="zh-TW" altLang="en-US" sz="8000" dirty="0"/>
              <a:t>條第</a:t>
            </a:r>
            <a:r>
              <a:rPr lang="en-US" altLang="zh-TW" sz="8000" dirty="0"/>
              <a:t>1</a:t>
            </a:r>
            <a:r>
              <a:rPr lang="zh-TW" altLang="en-US" sz="8000" dirty="0"/>
              <a:t>款前段所定之「裁罰金額或倍數」，其中關於「應扣未扣或短扣之稅額超過</a:t>
            </a:r>
            <a:r>
              <a:rPr lang="en-US" altLang="zh-TW" sz="8000" dirty="0"/>
              <a:t>20</a:t>
            </a:r>
            <a:r>
              <a:rPr lang="zh-TW" altLang="en-US" sz="8000" dirty="0"/>
              <a:t>萬元者」，所定處以「</a:t>
            </a:r>
            <a:r>
              <a:rPr lang="en-US" altLang="zh-TW" sz="8000" dirty="0"/>
              <a:t>3</a:t>
            </a:r>
            <a:r>
              <a:rPr lang="zh-TW" altLang="en-US" sz="8000" dirty="0"/>
              <a:t>倍」罰鍰之裁罰標準，因屬「法定最高額」之罰鍰，是此法定最高額之處罰，是否應屬針對「故意」之違章行為者，斟酌其「故意」為違章行為之受責難程度而為。</a:t>
            </a:r>
            <a:endParaRPr lang="en-US" altLang="zh-TW" sz="8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206</a:t>
            </a:fld>
            <a:endParaRPr lang="zh-TW" altLang="en-US"/>
          </a:p>
        </p:txBody>
      </p:sp>
    </p:spTree>
    <p:extLst>
      <p:ext uri="{BB962C8B-B14F-4D97-AF65-F5344CB8AC3E}">
        <p14:creationId xmlns:p14="http://schemas.microsoft.com/office/powerpoint/2010/main" val="10260219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340506"/>
          </a:xfrm>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hangingPunct="0">
              <a:lnSpc>
                <a:spcPct val="120000"/>
              </a:lnSpc>
            </a:pPr>
            <a:r>
              <a:rPr lang="zh-TW" altLang="en-US" dirty="0"/>
              <a:t>準此，並參酌修正後所得稅法第</a:t>
            </a:r>
            <a:r>
              <a:rPr lang="en-US" altLang="zh-TW" dirty="0"/>
              <a:t>114</a:t>
            </a:r>
            <a:r>
              <a:rPr lang="zh-TW" altLang="en-US" dirty="0"/>
              <a:t>條第</a:t>
            </a:r>
            <a:r>
              <a:rPr lang="en-US" altLang="zh-TW" dirty="0"/>
              <a:t>1</a:t>
            </a:r>
            <a:r>
              <a:rPr lang="zh-TW" altLang="en-US" dirty="0"/>
              <a:t>款之立法理由，暨依</a:t>
            </a:r>
            <a:r>
              <a:rPr lang="en-US" altLang="zh-TW" dirty="0"/>
              <a:t>98</a:t>
            </a:r>
            <a:r>
              <a:rPr lang="zh-TW" altLang="en-US" dirty="0"/>
              <a:t>年修正後裁罰金額或倍數參考表使用須知第</a:t>
            </a:r>
            <a:r>
              <a:rPr lang="en-US" altLang="zh-TW" dirty="0"/>
              <a:t>4</a:t>
            </a:r>
            <a:r>
              <a:rPr lang="zh-TW" altLang="en-US" dirty="0"/>
              <a:t>點規定，應認修正後所得稅法第</a:t>
            </a:r>
            <a:r>
              <a:rPr lang="en-US" altLang="zh-TW" dirty="0"/>
              <a:t>114</a:t>
            </a:r>
            <a:r>
              <a:rPr lang="zh-TW" altLang="en-US" dirty="0"/>
              <a:t>條第</a:t>
            </a:r>
            <a:r>
              <a:rPr lang="en-US" altLang="zh-TW" dirty="0"/>
              <a:t>1</a:t>
            </a:r>
            <a:r>
              <a:rPr lang="zh-TW" altLang="en-US" dirty="0"/>
              <a:t>款前段規定之違章行為人，雖其應扣未扣或短扣之稅額超過</a:t>
            </a:r>
            <a:r>
              <a:rPr lang="en-US" altLang="zh-TW" dirty="0"/>
              <a:t>20</a:t>
            </a:r>
            <a:r>
              <a:rPr lang="zh-TW" altLang="en-US" dirty="0"/>
              <a:t>萬元，然若其主觀上僅屬「過失」者，原則上應屬上述使用須知第</a:t>
            </a:r>
            <a:r>
              <a:rPr lang="en-US" altLang="zh-TW" dirty="0"/>
              <a:t>4</a:t>
            </a:r>
            <a:r>
              <a:rPr lang="zh-TW" altLang="en-US" dirty="0"/>
              <a:t>點所稱之違章情節較輕，而得減輕其罰之情形。即於此情形，除個案敘明須裁處應扣未扣或短扣稅額</a:t>
            </a:r>
            <a:r>
              <a:rPr lang="en-US" altLang="zh-TW" dirty="0"/>
              <a:t>3</a:t>
            </a:r>
            <a:r>
              <a:rPr lang="zh-TW" altLang="en-US" dirty="0"/>
              <a:t>倍罰鍰之具體理由外，尚非得逕援引上述「應扣未扣或短扣之稅額超過</a:t>
            </a:r>
            <a:r>
              <a:rPr lang="en-US" altLang="zh-TW" dirty="0"/>
              <a:t>20</a:t>
            </a:r>
            <a:r>
              <a:rPr lang="zh-TW" altLang="en-US" dirty="0"/>
              <a:t>萬元者，處</a:t>
            </a:r>
            <a:r>
              <a:rPr lang="en-US" altLang="zh-TW" dirty="0"/>
              <a:t>3</a:t>
            </a:r>
            <a:r>
              <a:rPr lang="zh-TW" altLang="en-US" dirty="0"/>
              <a:t>倍之罰鍰」之裁罰標準，即處違章行為人應扣未扣或短扣稅額</a:t>
            </a:r>
            <a:r>
              <a:rPr lang="en-US" altLang="zh-TW" dirty="0"/>
              <a:t>3</a:t>
            </a:r>
            <a:r>
              <a:rPr lang="zh-TW" altLang="en-US" dirty="0"/>
              <a:t>倍之罰鍰，否則即有裁量怠惰之違法。</a:t>
            </a:r>
            <a:endParaRPr lang="zh-TW" altLang="en-US"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207</a:t>
            </a:fld>
            <a:endParaRPr lang="zh-TW" altLang="en-US"/>
          </a:p>
        </p:txBody>
      </p:sp>
    </p:spTree>
    <p:extLst>
      <p:ext uri="{BB962C8B-B14F-4D97-AF65-F5344CB8AC3E}">
        <p14:creationId xmlns:p14="http://schemas.microsoft.com/office/powerpoint/2010/main" val="392033358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006398"/>
          </a:xfrm>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hangingPunct="0">
              <a:lnSpc>
                <a:spcPct val="120000"/>
              </a:lnSpc>
            </a:pPr>
            <a:r>
              <a:rPr lang="zh-TW" altLang="en-US" dirty="0"/>
              <a:t>稅局係援引修正後所得稅法第</a:t>
            </a:r>
            <a:r>
              <a:rPr lang="en-US" altLang="zh-TW" dirty="0"/>
              <a:t>114</a:t>
            </a:r>
            <a:r>
              <a:rPr lang="zh-TW" altLang="en-US" dirty="0"/>
              <a:t>條第</a:t>
            </a:r>
            <a:r>
              <a:rPr lang="en-US" altLang="zh-TW" dirty="0"/>
              <a:t>1</a:t>
            </a:r>
            <a:r>
              <a:rPr lang="zh-TW" altLang="en-US" dirty="0"/>
              <a:t>款前段規定，並參據</a:t>
            </a:r>
            <a:r>
              <a:rPr lang="en-US" altLang="zh-TW" dirty="0"/>
              <a:t>98</a:t>
            </a:r>
            <a:r>
              <a:rPr lang="zh-TW" altLang="en-US" dirty="0"/>
              <a:t>年修正後裁罰金額或倍數參考表，以甲短扣稅額超過</a:t>
            </a:r>
            <a:r>
              <a:rPr lang="en-US" altLang="zh-TW" dirty="0"/>
              <a:t>20</a:t>
            </a:r>
            <a:r>
              <a:rPr lang="zh-TW" altLang="en-US" dirty="0"/>
              <a:t>萬元，而處以短扣稅額</a:t>
            </a:r>
            <a:r>
              <a:rPr lang="en-US" altLang="zh-TW" dirty="0"/>
              <a:t>3</a:t>
            </a:r>
            <a:r>
              <a:rPr lang="zh-TW" altLang="en-US" dirty="0"/>
              <a:t>倍之罰鍰等情，已經原判決認定甚明。而甲未依規定辦理扣繳，為有過失，應依法論罰一節，復經原判決依調查證據之辯論結果敘明在案，甲既僅係因過失致有本件之違章行為，除個案敘明須為法定最高處罰倍數之具體理由外，尚非得逕援引</a:t>
            </a:r>
            <a:r>
              <a:rPr lang="en-US" altLang="zh-TW" dirty="0"/>
              <a:t>98</a:t>
            </a:r>
            <a:r>
              <a:rPr lang="zh-TW" altLang="en-US" dirty="0"/>
              <a:t>年修正後裁罰金額或倍數參考表，即處以法定最高額之「</a:t>
            </a:r>
            <a:r>
              <a:rPr lang="en-US" altLang="zh-TW" dirty="0"/>
              <a:t>3</a:t>
            </a:r>
            <a:r>
              <a:rPr lang="zh-TW" altLang="en-US" dirty="0"/>
              <a:t>倍」罰鍰。是原判決僅以甲有過失，即認被甲按</a:t>
            </a:r>
            <a:r>
              <a:rPr lang="en-US" altLang="zh-TW" dirty="0"/>
              <a:t>98</a:t>
            </a:r>
            <a:r>
              <a:rPr lang="zh-TW" altLang="en-US" dirty="0"/>
              <a:t>年修正後裁罰金額或倍數參考表處以</a:t>
            </a:r>
            <a:r>
              <a:rPr lang="en-US" altLang="zh-TW" dirty="0"/>
              <a:t>3</a:t>
            </a:r>
            <a:r>
              <a:rPr lang="zh-TW" altLang="en-US" dirty="0"/>
              <a:t>倍罰鍰，係屬對甲違章程度之適切裁罰，即有判決不適用法規及理由不備之違法，並於判決結論有影響，是上訴論旨據以指摘原判決違背法令，求予廢棄，即有理由。復因關於本件違章行為，甲僅屬過失，稅局就個案是否有須為法定最高額裁罰之理由等事實，均尚有未明，有由原審再為調查審認之必要，本院尚無從自為判決。故將原判決關於此部分廢棄，發回原審法院更為適法之裁判。</a:t>
            </a:r>
            <a:endParaRPr lang="zh-TW" altLang="en-US"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208</a:t>
            </a:fld>
            <a:endParaRPr lang="zh-TW" altLang="en-US"/>
          </a:p>
        </p:txBody>
      </p:sp>
    </p:spTree>
    <p:extLst>
      <p:ext uri="{BB962C8B-B14F-4D97-AF65-F5344CB8AC3E}">
        <p14:creationId xmlns:p14="http://schemas.microsoft.com/office/powerpoint/2010/main" val="297069293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102</a:t>
            </a:r>
            <a:r>
              <a:rPr lang="zh-TW" altLang="en-US" dirty="0"/>
              <a:t>年度判字第</a:t>
            </a:r>
            <a:r>
              <a:rPr lang="en-US" altLang="zh-TW" dirty="0"/>
              <a:t>648</a:t>
            </a:r>
            <a:r>
              <a:rPr lang="zh-TW" altLang="en-US" dirty="0"/>
              <a:t>號判決</a:t>
            </a:r>
            <a:br>
              <a:rPr lang="en-US" altLang="zh-TW" dirty="0"/>
            </a:br>
            <a:r>
              <a:rPr lang="en-US" altLang="zh-TW" dirty="0"/>
              <a:t>——</a:t>
            </a:r>
            <a:r>
              <a:rPr lang="zh-TW" altLang="en-US" sz="2800" dirty="0"/>
              <a:t>稅局未具體說明何以應處最高罰鍰，而有裁量怠惰之違法</a:t>
            </a:r>
          </a:p>
        </p:txBody>
      </p:sp>
      <p:sp>
        <p:nvSpPr>
          <p:cNvPr id="3" name="內容版面配置區 2"/>
          <p:cNvSpPr>
            <a:spLocks noGrp="1"/>
          </p:cNvSpPr>
          <p:nvPr>
            <p:ph idx="1"/>
          </p:nvPr>
        </p:nvSpPr>
        <p:spPr>
          <a:xfrm>
            <a:off x="1069848" y="1429571"/>
            <a:ext cx="10058400" cy="5023983"/>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dirty="0"/>
              <a:t>甲於</a:t>
            </a:r>
            <a:r>
              <a:rPr lang="en-US" altLang="zh-TW" dirty="0"/>
              <a:t>95</a:t>
            </a:r>
            <a:r>
              <a:rPr lang="zh-TW" altLang="en-US" dirty="0"/>
              <a:t>年</a:t>
            </a:r>
            <a:r>
              <a:rPr lang="en-US" altLang="zh-TW" dirty="0"/>
              <a:t>1</a:t>
            </a:r>
            <a:r>
              <a:rPr lang="zh-TW" altLang="en-US" dirty="0"/>
              <a:t>月至</a:t>
            </a:r>
            <a:r>
              <a:rPr lang="en-US" altLang="zh-TW" dirty="0"/>
              <a:t>12</a:t>
            </a:r>
            <a:r>
              <a:rPr lang="zh-TW" altLang="en-US" dirty="0"/>
              <a:t>月間銷售勞務，未依規定開立統一發票，且將應稅銷售額合計</a:t>
            </a:r>
            <a:r>
              <a:rPr lang="en-US" altLang="zh-TW" dirty="0"/>
              <a:t>67,090,386</a:t>
            </a:r>
            <a:r>
              <a:rPr lang="zh-TW" altLang="en-US" dirty="0"/>
              <a:t>元申報為免稅銷售額，經稅局核定補徵營業稅額</a:t>
            </a:r>
            <a:r>
              <a:rPr lang="en-US" altLang="zh-TW" dirty="0"/>
              <a:t>2,721,517</a:t>
            </a:r>
            <a:r>
              <a:rPr lang="zh-TW" altLang="en-US" dirty="0"/>
              <a:t>元，甲於裁罰處分前補繳稅款</a:t>
            </a:r>
            <a:r>
              <a:rPr lang="en-US" altLang="zh-TW" dirty="0"/>
              <a:t>1,802,368</a:t>
            </a:r>
            <a:r>
              <a:rPr lang="zh-TW" altLang="en-US" dirty="0"/>
              <a:t>元，稅局乃按所漏稅額就已補繳稅款</a:t>
            </a:r>
            <a:r>
              <a:rPr lang="en-US" altLang="zh-TW" dirty="0"/>
              <a:t>1,802,368</a:t>
            </a:r>
            <a:r>
              <a:rPr lang="zh-TW" altLang="en-US" dirty="0"/>
              <a:t>元與未補繳稅款</a:t>
            </a:r>
            <a:r>
              <a:rPr lang="en-US" altLang="zh-TW" dirty="0"/>
              <a:t>919,149</a:t>
            </a:r>
            <a:r>
              <a:rPr lang="zh-TW" altLang="en-US" dirty="0"/>
              <a:t>元（</a:t>
            </a:r>
            <a:r>
              <a:rPr lang="en-US" altLang="zh-TW" dirty="0"/>
              <a:t>2,721,517</a:t>
            </a:r>
            <a:r>
              <a:rPr lang="zh-TW" altLang="en-US" dirty="0"/>
              <a:t>元－</a:t>
            </a:r>
            <a:r>
              <a:rPr lang="en-US" altLang="zh-TW" dirty="0"/>
              <a:t>1,802,368</a:t>
            </a:r>
            <a:r>
              <a:rPr lang="zh-TW" altLang="en-US" dirty="0"/>
              <a:t>元）分別處以</a:t>
            </a:r>
            <a:r>
              <a:rPr lang="en-US" altLang="zh-TW" dirty="0"/>
              <a:t>0.5</a:t>
            </a:r>
            <a:r>
              <a:rPr lang="zh-TW" altLang="en-US" dirty="0"/>
              <a:t>倍及</a:t>
            </a:r>
            <a:r>
              <a:rPr lang="en-US" altLang="zh-TW" dirty="0"/>
              <a:t>1</a:t>
            </a:r>
            <a:r>
              <a:rPr lang="zh-TW" altLang="en-US" dirty="0"/>
              <a:t>倍之罰鍰合計</a:t>
            </a:r>
            <a:r>
              <a:rPr lang="en-US" altLang="zh-TW" dirty="0"/>
              <a:t>1,802,333</a:t>
            </a:r>
            <a:r>
              <a:rPr lang="zh-TW" altLang="en-US" dirty="0"/>
              <a:t>元。甲不服，循序提起行政訴訟</a:t>
            </a:r>
            <a:r>
              <a:rPr lang="zh-TW" altLang="en-US" dirty="0">
                <a:latin typeface="標楷體" panose="03000509000000000000" pitchFamily="65" charset="-120"/>
              </a:rPr>
              <a:t>。</a:t>
            </a:r>
            <a:r>
              <a:rPr lang="zh-TW" altLang="en-US" dirty="0"/>
              <a:t>經原審法院判決駁回後</a:t>
            </a:r>
            <a:r>
              <a:rPr lang="zh-TW" altLang="en-US" dirty="0">
                <a:latin typeface="標楷體" panose="03000509000000000000" pitchFamily="65" charset="-120"/>
              </a:rPr>
              <a:t>，乃提起上訴。嗣經最高行政法院判決廢棄原判決關於罰鍰部分，並就廢棄部分，</a:t>
            </a:r>
            <a:r>
              <a:rPr lang="zh-TW" altLang="en-US" dirty="0"/>
              <a:t>撤銷訴願決定及原處分（復查決定），且駁回其餘上訴</a:t>
            </a:r>
            <a:r>
              <a:rPr lang="zh-TW" altLang="en-US" dirty="0">
                <a:latin typeface="標楷體" panose="03000509000000000000" pitchFamily="65" charset="-120"/>
              </a:rPr>
              <a:t>。</a:t>
            </a: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209</a:t>
            </a:fld>
            <a:endParaRPr lang="zh-TW" altLang="en-US"/>
          </a:p>
        </p:txBody>
      </p:sp>
    </p:spTree>
    <p:extLst>
      <p:ext uri="{BB962C8B-B14F-4D97-AF65-F5344CB8AC3E}">
        <p14:creationId xmlns:p14="http://schemas.microsoft.com/office/powerpoint/2010/main" val="343385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394</a:t>
            </a:r>
            <a:r>
              <a:rPr lang="zh-TW" altLang="en-US" dirty="0"/>
              <a:t>號解釋</a:t>
            </a:r>
          </a:p>
        </p:txBody>
      </p:sp>
      <p:sp>
        <p:nvSpPr>
          <p:cNvPr id="3" name="內容版面配置區 2"/>
          <p:cNvSpPr>
            <a:spLocks noGrp="1"/>
          </p:cNvSpPr>
          <p:nvPr>
            <p:ph idx="1"/>
          </p:nvPr>
        </p:nvSpPr>
        <p:spPr/>
        <p:txBody>
          <a:bodyPr>
            <a:normAutofit/>
          </a:bodyPr>
          <a:lstStyle/>
          <a:p>
            <a:r>
              <a:rPr lang="zh-TW" altLang="en-US" dirty="0"/>
              <a:t>理由書</a:t>
            </a:r>
            <a:endParaRPr lang="en-US" altLang="zh-TW" dirty="0"/>
          </a:p>
          <a:p>
            <a:pPr marL="274320" lvl="1" indent="0">
              <a:buNone/>
            </a:pPr>
            <a:r>
              <a:rPr lang="zh-TW" altLang="en-US" dirty="0"/>
              <a:t>對於人民違反行政法上義務之行為科處裁罰性之行政處分，涉及人民權利之限制，其處罰之構成要件及法律效果，應由法律定之。若法律就其構成要件，授權以命令為補充規定者，授權之內容及範圍應具體明確，然後據以發布命令，始符憲法第二十三條以法律限制人民權利之意旨，本院釋字第三一三號解釋可資參照。準此，凡與限制人民自由權利有關之事項，應以法律或法律授權命令加以規範，方與法律保留原則相符。故法律授權訂定命令者，如涉及限制人民之自由權利時，其授權之目的、範圍及內容須符合具體明確之要件；</a:t>
            </a:r>
            <a:r>
              <a:rPr lang="zh-TW" altLang="en-US" b="1" dirty="0"/>
              <a:t>若法律僅為概括授權時，固應就該項法律整體所表現之關聯意義為判斷，</a:t>
            </a:r>
            <a:r>
              <a:rPr lang="zh-TW" altLang="en-US" dirty="0"/>
              <a:t>而非拘泥於特定法條之文字；</a:t>
            </a:r>
            <a:r>
              <a:rPr lang="zh-TW" altLang="en-US" b="1" dirty="0"/>
              <a:t>惟依此種概括授權所訂定之命令祇能就執行母法有關之細節性及技術性事項加以規定，尚不得超越法律授權之外，逕行訂定制裁性之條款，此觀本院釋字第三六七號解釋甚為明顯</a:t>
            </a:r>
            <a:r>
              <a:rPr lang="zh-TW" altLang="en-US" dirty="0"/>
              <a:t>。</a:t>
            </a:r>
          </a:p>
          <a:p>
            <a:pPr marL="274320" lvl="1" indent="0">
              <a:buNone/>
            </a:pPr>
            <a:r>
              <a:rPr lang="zh-TW" altLang="en-US" dirty="0"/>
              <a:t>　　</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a:t>
            </a:fld>
            <a:endParaRPr lang="zh-TW" altLang="en-US" dirty="0"/>
          </a:p>
        </p:txBody>
      </p:sp>
    </p:spTree>
    <p:extLst>
      <p:ext uri="{BB962C8B-B14F-4D97-AF65-F5344CB8AC3E}">
        <p14:creationId xmlns:p14="http://schemas.microsoft.com/office/powerpoint/2010/main" val="1109498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en-US" altLang="zh-TW" sz="9600" dirty="0">
                <a:latin typeface="標楷體" panose="03000509000000000000" pitchFamily="65" charset="-120"/>
              </a:rPr>
              <a:t>——</a:t>
            </a:r>
            <a:r>
              <a:rPr lang="zh-TW" altLang="en-US" sz="9600" dirty="0">
                <a:latin typeface="標楷體" panose="03000509000000000000" pitchFamily="65" charset="-120"/>
              </a:rPr>
              <a:t>罰鍰部分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稅局於裁罰時，並未依系爭個案之具體情形，衡酌立法目的與個案實質正義之要求，綜合審查甲違反行政法上義務行為應受責難之程度、所生影響、違反行政法上義務所得之利益及其他相關情狀等而為裁處，使責罰相當，卻逕依倍數參考表規定，就甲所漏稅額區分其已於裁罰處分前補繳漏稅款部分之</a:t>
            </a:r>
            <a:r>
              <a:rPr lang="en-US" altLang="zh-TW" sz="8000" dirty="0"/>
              <a:t>1,802,368</a:t>
            </a:r>
            <a:r>
              <a:rPr lang="zh-TW" altLang="en-US" sz="8000" dirty="0"/>
              <a:t>元與未補繳部分之</a:t>
            </a:r>
            <a:r>
              <a:rPr lang="en-US" altLang="zh-TW" sz="8000" dirty="0"/>
              <a:t>919,149</a:t>
            </a:r>
            <a:r>
              <a:rPr lang="zh-TW" altLang="en-US" sz="8000" dirty="0"/>
              <a:t>元，分別處以</a:t>
            </a:r>
            <a:r>
              <a:rPr lang="en-US" altLang="zh-TW" sz="8000" dirty="0"/>
              <a:t>0.5</a:t>
            </a:r>
            <a:r>
              <a:rPr lang="zh-TW" altLang="en-US" sz="8000" dirty="0"/>
              <a:t>倍及</a:t>
            </a:r>
            <a:r>
              <a:rPr lang="en-US" altLang="zh-TW" sz="8000" dirty="0"/>
              <a:t>1</a:t>
            </a:r>
            <a:r>
              <a:rPr lang="zh-TW" altLang="en-US" sz="8000" dirty="0"/>
              <a:t>倍之罰鍰，且未具體說明甲之「系爭違章行為」，何以應處「倍數參考表」規定之最高罰鍰，可認為不行使法規授與之裁量權，而有裁量怠惰之違法；訴願決定遞予維持，亦有未洽。原審未審酌上情，予以維持，同嫌違誤，上訴意旨指摘此部分之原審判決違背法令，求予廢棄，為有理由。因系爭違反行政法上義務應受處罰之裁罰額度，乃稅局之權責，應由本院本於原審確定之事實，將原審關於罰鍰部分之判決廢棄，並將此部分之訴願決定及原處分（復查決定）均撤銷，由稅局依據本院判決意旨，重為處分，以符法制，並昭折服。</a:t>
            </a: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210</a:t>
            </a:fld>
            <a:endParaRPr lang="zh-TW" altLang="en-US"/>
          </a:p>
        </p:txBody>
      </p:sp>
    </p:spTree>
    <p:extLst>
      <p:ext uri="{BB962C8B-B14F-4D97-AF65-F5344CB8AC3E}">
        <p14:creationId xmlns:p14="http://schemas.microsoft.com/office/powerpoint/2010/main" val="211624998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3</a:t>
            </a:r>
            <a:r>
              <a:rPr lang="zh-TW" altLang="en-US" dirty="0"/>
              <a:t>號判決</a:t>
            </a:r>
            <a:br>
              <a:rPr lang="en-US" altLang="zh-TW" dirty="0"/>
            </a:br>
            <a:r>
              <a:rPr lang="en-US" altLang="zh-TW" dirty="0"/>
              <a:t>——</a:t>
            </a:r>
            <a:r>
              <a:rPr lang="zh-TW" altLang="en-US" sz="2800" dirty="0"/>
              <a:t>未注意個案違章情節是否較輕，而逕為劃一方式之裁罰， </a:t>
            </a:r>
            <a:br>
              <a:rPr lang="en-US" altLang="zh-TW" sz="2800" dirty="0"/>
            </a:br>
            <a:r>
              <a:rPr lang="zh-TW" altLang="en-US" sz="2800" dirty="0"/>
              <a:t>     容有裁量怠惰之違法</a:t>
            </a:r>
          </a:p>
        </p:txBody>
      </p:sp>
      <p:sp>
        <p:nvSpPr>
          <p:cNvPr id="3" name="內容版面配置區 2"/>
          <p:cNvSpPr>
            <a:spLocks noGrp="1"/>
          </p:cNvSpPr>
          <p:nvPr>
            <p:ph idx="1"/>
          </p:nvPr>
        </p:nvSpPr>
        <p:spPr>
          <a:xfrm>
            <a:off x="1069848" y="1693339"/>
            <a:ext cx="10058400" cy="5023983"/>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dirty="0"/>
              <a:t>稅局依據查得資料，以乙等之被繼承人</a:t>
            </a:r>
            <a:r>
              <a:rPr lang="en-US" altLang="zh-TW" dirty="0"/>
              <a:t>X</a:t>
            </a:r>
            <a:r>
              <a:rPr lang="zh-TW" altLang="en-US" dirty="0"/>
              <a:t>及其配偶</a:t>
            </a:r>
            <a:r>
              <a:rPr lang="en-US" altLang="zh-TW" dirty="0"/>
              <a:t>Y98</a:t>
            </a:r>
            <a:r>
              <a:rPr lang="zh-TW" altLang="en-US" dirty="0"/>
              <a:t>年度取有終止承租系爭土地租約遷讓補償之其他所得各為</a:t>
            </a:r>
            <a:r>
              <a:rPr lang="en-US" altLang="zh-TW" dirty="0"/>
              <a:t>4,387,500</a:t>
            </a:r>
            <a:r>
              <a:rPr lang="zh-TW" altLang="en-US" dirty="0"/>
              <a:t>元（合計為</a:t>
            </a:r>
            <a:r>
              <a:rPr lang="en-US" altLang="zh-TW" dirty="0"/>
              <a:t>8,775,000</a:t>
            </a:r>
            <a:r>
              <a:rPr lang="zh-TW" altLang="en-US" dirty="0"/>
              <a:t>元），及本人、配偶及受扶養親屬利息所得合計</a:t>
            </a:r>
            <a:r>
              <a:rPr lang="en-US" altLang="zh-TW" dirty="0"/>
              <a:t>36,839</a:t>
            </a:r>
            <a:r>
              <a:rPr lang="zh-TW" altLang="en-US" dirty="0"/>
              <a:t>元，已超過當年度規定之免稅額及標準扣除額之合計數，惟未依所得稅法第</a:t>
            </a:r>
            <a:r>
              <a:rPr lang="en-US" altLang="zh-TW" dirty="0"/>
              <a:t>71</a:t>
            </a:r>
            <a:r>
              <a:rPr lang="zh-TW" altLang="en-US" dirty="0"/>
              <a:t>條規定辦理綜合所得稅結算申報，經審理違章成立，於</a:t>
            </a:r>
            <a:r>
              <a:rPr lang="en-US" altLang="zh-TW" dirty="0"/>
              <a:t>102</a:t>
            </a:r>
            <a:r>
              <a:rPr lang="zh-TW" altLang="en-US" dirty="0"/>
              <a:t>年</a:t>
            </a:r>
            <a:r>
              <a:rPr lang="en-US" altLang="zh-TW" dirty="0"/>
              <a:t>3</a:t>
            </a:r>
            <a:r>
              <a:rPr lang="zh-TW" altLang="en-US" dirty="0"/>
              <a:t>月</a:t>
            </a:r>
            <a:r>
              <a:rPr lang="en-US" altLang="zh-TW" dirty="0"/>
              <a:t>13</a:t>
            </a:r>
            <a:r>
              <a:rPr lang="zh-TW" altLang="en-US" dirty="0"/>
              <a:t>日核定渠等當年度綜合所得總額</a:t>
            </a:r>
            <a:r>
              <a:rPr lang="en-US" altLang="zh-TW" dirty="0"/>
              <a:t>8,811,839</a:t>
            </a:r>
            <a:r>
              <a:rPr lang="zh-TW" altLang="en-US" dirty="0"/>
              <a:t>元，淨額</a:t>
            </a:r>
            <a:r>
              <a:rPr lang="en-US" altLang="zh-TW" dirty="0"/>
              <a:t>8,169,000</a:t>
            </a:r>
            <a:r>
              <a:rPr lang="zh-TW" altLang="en-US" dirty="0"/>
              <a:t>元，因</a:t>
            </a:r>
            <a:r>
              <a:rPr lang="en-US" altLang="zh-TW" dirty="0"/>
              <a:t>Y</a:t>
            </a:r>
            <a:r>
              <a:rPr lang="zh-TW" altLang="en-US" dirty="0"/>
              <a:t>已於</a:t>
            </a:r>
            <a:r>
              <a:rPr lang="en-US" altLang="zh-TW" dirty="0"/>
              <a:t>99</a:t>
            </a:r>
            <a:r>
              <a:rPr lang="zh-TW" altLang="en-US" dirty="0"/>
              <a:t>年</a:t>
            </a:r>
            <a:r>
              <a:rPr lang="en-US" altLang="zh-TW" dirty="0"/>
              <a:t>9</a:t>
            </a:r>
            <a:r>
              <a:rPr lang="zh-TW" altLang="en-US" dirty="0"/>
              <a:t>月</a:t>
            </a:r>
            <a:r>
              <a:rPr lang="en-US" altLang="zh-TW" dirty="0"/>
              <a:t>1</a:t>
            </a:r>
            <a:r>
              <a:rPr lang="zh-TW" altLang="en-US" dirty="0"/>
              <a:t>日死亡，乃發單對</a:t>
            </a:r>
            <a:r>
              <a:rPr lang="en-US" altLang="zh-TW" dirty="0"/>
              <a:t>X</a:t>
            </a:r>
            <a:r>
              <a:rPr lang="zh-TW" altLang="en-US" dirty="0"/>
              <a:t>補徵稅額</a:t>
            </a:r>
            <a:r>
              <a:rPr lang="en-US" altLang="zh-TW" dirty="0"/>
              <a:t>2,546,500</a:t>
            </a:r>
            <a:r>
              <a:rPr lang="zh-TW" altLang="en-US" dirty="0"/>
              <a:t>元，並於</a:t>
            </a:r>
            <a:r>
              <a:rPr lang="en-US" altLang="zh-TW" dirty="0"/>
              <a:t>102</a:t>
            </a:r>
            <a:r>
              <a:rPr lang="zh-TW" altLang="en-US" dirty="0"/>
              <a:t>年</a:t>
            </a:r>
            <a:r>
              <a:rPr lang="en-US" altLang="zh-TW" dirty="0"/>
              <a:t>7</a:t>
            </a:r>
            <a:r>
              <a:rPr lang="zh-TW" altLang="en-US" dirty="0"/>
              <a:t>月</a:t>
            </a:r>
            <a:r>
              <a:rPr lang="en-US" altLang="zh-TW" dirty="0"/>
              <a:t>18</a:t>
            </a:r>
            <a:r>
              <a:rPr lang="zh-TW" altLang="en-US" dirty="0"/>
              <a:t>日按所漏稅額分別裁處</a:t>
            </a:r>
            <a:r>
              <a:rPr lang="en-US" altLang="zh-TW" dirty="0"/>
              <a:t>0.4</a:t>
            </a:r>
            <a:r>
              <a:rPr lang="zh-TW" altLang="en-US" dirty="0"/>
              <a:t>倍及</a:t>
            </a:r>
            <a:r>
              <a:rPr lang="en-US" altLang="zh-TW" dirty="0"/>
              <a:t>1</a:t>
            </a:r>
            <a:r>
              <a:rPr lang="zh-TW" altLang="en-US" dirty="0"/>
              <a:t>倍之罰鍰計</a:t>
            </a:r>
            <a:r>
              <a:rPr lang="en-US" altLang="zh-TW" dirty="0"/>
              <a:t>2,540,112</a:t>
            </a:r>
            <a:r>
              <a:rPr lang="zh-TW" altLang="en-US" dirty="0"/>
              <a:t>元</a:t>
            </a:r>
            <a:r>
              <a:rPr lang="en-US" altLang="zh-TW" dirty="0"/>
              <a:t>〔2,546,500</a:t>
            </a:r>
            <a:r>
              <a:rPr lang="zh-TW" altLang="en-US" dirty="0"/>
              <a:t>元</a:t>
            </a:r>
            <a:r>
              <a:rPr lang="en-US" altLang="zh-TW" dirty="0"/>
              <a:t>×</a:t>
            </a:r>
            <a:r>
              <a:rPr lang="zh-TW" altLang="en-US" dirty="0"/>
              <a:t>（</a:t>
            </a:r>
            <a:r>
              <a:rPr lang="en-US" altLang="zh-TW" dirty="0"/>
              <a:t>36,839</a:t>
            </a:r>
            <a:r>
              <a:rPr lang="zh-TW" altLang="en-US" dirty="0"/>
              <a:t>元</a:t>
            </a:r>
            <a:r>
              <a:rPr lang="en-US" altLang="zh-TW" dirty="0"/>
              <a:t>×0.4</a:t>
            </a:r>
            <a:r>
              <a:rPr lang="zh-TW" altLang="en-US" dirty="0"/>
              <a:t>倍＋</a:t>
            </a:r>
            <a:r>
              <a:rPr lang="en-US" altLang="zh-TW" dirty="0"/>
              <a:t>8,775,000</a:t>
            </a:r>
            <a:r>
              <a:rPr lang="zh-TW" altLang="en-US" dirty="0"/>
              <a:t>元</a:t>
            </a:r>
            <a:r>
              <a:rPr lang="en-US" altLang="zh-TW" dirty="0"/>
              <a:t>×1</a:t>
            </a:r>
            <a:r>
              <a:rPr lang="zh-TW" altLang="en-US" dirty="0"/>
              <a:t>倍）</a:t>
            </a:r>
            <a:r>
              <a:rPr lang="en-US" altLang="zh-TW" dirty="0"/>
              <a:t>÷8,811,839</a:t>
            </a:r>
            <a:r>
              <a:rPr lang="zh-TW" altLang="en-US" dirty="0"/>
              <a:t>元</a:t>
            </a:r>
            <a:r>
              <a:rPr lang="en-US" altLang="zh-TW" dirty="0"/>
              <a:t>〕</a:t>
            </a:r>
            <a:r>
              <a:rPr lang="zh-TW" altLang="en-US" dirty="0"/>
              <a:t>。</a:t>
            </a:r>
            <a:r>
              <a:rPr lang="en-US" altLang="zh-TW" dirty="0"/>
              <a:t>X</a:t>
            </a:r>
            <a:r>
              <a:rPr lang="zh-TW" altLang="en-US" dirty="0"/>
              <a:t>就核定其他所得及罰鍰處分不服，循序提起行政訴訟；嗣於訴訟中死亡，乃由其繼承人即乙等承受訴訟。經原審法院判決駁回後</a:t>
            </a:r>
            <a:r>
              <a:rPr lang="zh-TW" altLang="en-US" dirty="0">
                <a:latin typeface="標楷體" panose="03000509000000000000" pitchFamily="65" charset="-120"/>
              </a:rPr>
              <a:t>，乃提起上訴。嗣經最高行政法院判決廢棄原判決關於罰鍰部分，並就廢棄部分，</a:t>
            </a:r>
            <a:r>
              <a:rPr lang="zh-TW" altLang="en-US" dirty="0"/>
              <a:t>撤銷訴願決定及原處分（即復查決定），且駁回其餘上訴</a:t>
            </a:r>
            <a:r>
              <a:rPr lang="zh-TW" altLang="en-US" dirty="0">
                <a:latin typeface="標楷體" panose="03000509000000000000" pitchFamily="65" charset="-120"/>
              </a:rPr>
              <a:t>。</a:t>
            </a: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211</a:t>
            </a:fld>
            <a:endParaRPr lang="zh-TW" altLang="en-US"/>
          </a:p>
        </p:txBody>
      </p:sp>
    </p:spTree>
    <p:extLst>
      <p:ext uri="{BB962C8B-B14F-4D97-AF65-F5344CB8AC3E}">
        <p14:creationId xmlns:p14="http://schemas.microsoft.com/office/powerpoint/2010/main" val="416436395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en-US" altLang="zh-TW" sz="9600" dirty="0">
                <a:latin typeface="標楷體" panose="03000509000000000000" pitchFamily="65" charset="-120"/>
              </a:rPr>
              <a:t>——</a:t>
            </a:r>
            <a:r>
              <a:rPr lang="zh-TW" altLang="en-US" sz="9600" dirty="0">
                <a:latin typeface="標楷體" panose="03000509000000000000" pitchFamily="65" charset="-120"/>
              </a:rPr>
              <a:t>罰鍰部分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所得稅法第</a:t>
            </a:r>
            <a:r>
              <a:rPr lang="en-US" altLang="zh-TW" sz="8000" dirty="0"/>
              <a:t>110</a:t>
            </a:r>
            <a:r>
              <a:rPr lang="zh-TW" altLang="en-US" sz="8000" dirty="0"/>
              <a:t>條第</a:t>
            </a:r>
            <a:r>
              <a:rPr lang="en-US" altLang="zh-TW" sz="8000" dirty="0"/>
              <a:t>2</a:t>
            </a:r>
            <a:r>
              <a:rPr lang="zh-TW" altLang="en-US" sz="8000" dirty="0"/>
              <a:t>項係規定「應照補徵稅額，處</a:t>
            </a:r>
            <a:r>
              <a:rPr lang="en-US" altLang="zh-TW" sz="8000" dirty="0"/>
              <a:t>3</a:t>
            </a:r>
            <a:r>
              <a:rPr lang="zh-TW" altLang="en-US" sz="8000" dirty="0"/>
              <a:t>倍以下之罰鍰」，並非採劃一之處罰方式。準此，稅捐稽徵機關於適用所得稅法第</a:t>
            </a:r>
            <a:r>
              <a:rPr lang="en-US" altLang="zh-TW" sz="8000" dirty="0"/>
              <a:t>110</a:t>
            </a:r>
            <a:r>
              <a:rPr lang="zh-TW" altLang="en-US" sz="8000" dirty="0"/>
              <a:t>條第</a:t>
            </a:r>
            <a:r>
              <a:rPr lang="en-US" altLang="zh-TW" sz="8000" dirty="0"/>
              <a:t>2</a:t>
            </a:r>
            <a:r>
              <a:rPr lang="zh-TW" altLang="en-US" sz="8000" dirty="0"/>
              <a:t>項規定裁處罰鍰時，自應審酌違反行政法上義務行為應受責難程度、所生影響及因違反行政法上義務所得之利益等情節，並注意使責罰相當，以符合比例原則，且宜考量受處罰者之資力，避免造成個案顯然過苛之處罰，逾越處罰之必要程度，否則即有裁量怠惰或濫用之違法。</a:t>
            </a:r>
            <a:endParaRPr lang="en-US" altLang="zh-TW" sz="8000" dirty="0"/>
          </a:p>
          <a:p>
            <a:pPr lvl="1" hangingPunct="0">
              <a:lnSpc>
                <a:spcPct val="120000"/>
              </a:lnSpc>
            </a:pPr>
            <a:endParaRPr lang="en-US" altLang="zh-TW" dirty="0"/>
          </a:p>
          <a:p>
            <a:pPr lvl="1" hangingPunct="0">
              <a:lnSpc>
                <a:spcPct val="120000"/>
              </a:lnSpc>
            </a:pPr>
            <a:r>
              <a:rPr lang="zh-TW" altLang="en-US" sz="8000" dirty="0"/>
              <a:t>財政部訂定之裁罰倍數參考表關於所得稅法（綜合所得稅）第</a:t>
            </a:r>
            <a:r>
              <a:rPr lang="en-US" altLang="zh-TW" sz="8000" dirty="0"/>
              <a:t>110</a:t>
            </a:r>
            <a:r>
              <a:rPr lang="zh-TW" altLang="en-US" sz="8000" dirty="0"/>
              <a:t>條第</a:t>
            </a:r>
            <a:r>
              <a:rPr lang="en-US" altLang="zh-TW" sz="8000" dirty="0"/>
              <a:t>2</a:t>
            </a:r>
            <a:r>
              <a:rPr lang="zh-TW" altLang="en-US" sz="8000" dirty="0"/>
              <a:t>項部分，就「未申報所得屬前二點以外之所得，且無第四點情形者」，原則上所設立之裁罰標準（處所漏稅額</a:t>
            </a:r>
            <a:r>
              <a:rPr lang="en-US" altLang="zh-TW" sz="8000" dirty="0"/>
              <a:t>1</a:t>
            </a:r>
            <a:r>
              <a:rPr lang="zh-TW" altLang="en-US" sz="8000" dirty="0"/>
              <a:t>倍之罰鍰），既未達所得稅法第</a:t>
            </a:r>
            <a:r>
              <a:rPr lang="en-US" altLang="zh-TW" sz="8000" dirty="0"/>
              <a:t>110</a:t>
            </a:r>
            <a:r>
              <a:rPr lang="zh-TW" altLang="en-US" sz="8000" dirty="0"/>
              <a:t>條第</a:t>
            </a:r>
            <a:r>
              <a:rPr lang="en-US" altLang="zh-TW" sz="8000" dirty="0"/>
              <a:t>2</a:t>
            </a:r>
            <a:r>
              <a:rPr lang="zh-TW" altLang="en-US" sz="8000" dirty="0"/>
              <a:t>項規定之罰鍰下限，則依該參考表使用須知第</a:t>
            </a:r>
            <a:r>
              <a:rPr lang="en-US" altLang="zh-TW" sz="8000" dirty="0"/>
              <a:t>4</a:t>
            </a:r>
            <a:r>
              <a:rPr lang="zh-TW" altLang="en-US" sz="8000" dirty="0"/>
              <a:t>點規定，稽徵機關於裁罰時自應注意個案違章情節是否為較輕者，而酌予在法定倍數範圍內減輕其罰，至稅法規定之最低限為止，否則即有裁量怠惰或濫用之違法。此為行政法院應依職權加以審查之事項。</a:t>
            </a:r>
            <a:endParaRPr lang="en-US" altLang="zh-TW" sz="8000"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212</a:t>
            </a:fld>
            <a:endParaRPr lang="zh-TW" altLang="en-US"/>
          </a:p>
        </p:txBody>
      </p:sp>
    </p:spTree>
    <p:extLst>
      <p:ext uri="{BB962C8B-B14F-4D97-AF65-F5344CB8AC3E}">
        <p14:creationId xmlns:p14="http://schemas.microsoft.com/office/powerpoint/2010/main" val="228878952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en-US" sz="2100" dirty="0"/>
              <a:t>所得稅法第</a:t>
            </a:r>
            <a:r>
              <a:rPr lang="en-US" altLang="zh-TW" sz="2100" dirty="0"/>
              <a:t>14</a:t>
            </a:r>
            <a:r>
              <a:rPr lang="zh-TW" altLang="en-US" sz="2100" dirty="0"/>
              <a:t>條第</a:t>
            </a:r>
            <a:r>
              <a:rPr lang="en-US" altLang="zh-TW" sz="2100" dirty="0"/>
              <a:t>1</a:t>
            </a:r>
            <a:r>
              <a:rPr lang="zh-TW" altLang="en-US" sz="2100" dirty="0"/>
              <a:t>項第</a:t>
            </a:r>
            <a:r>
              <a:rPr lang="en-US" altLang="zh-TW" sz="2100" dirty="0"/>
              <a:t>10</a:t>
            </a:r>
            <a:r>
              <a:rPr lang="zh-TW" altLang="en-US" sz="2100" dirty="0"/>
              <a:t>類前段規定之「其他所得」（不屬於上列各類之所得）乃不確定之法律概念，其涵攝範圍如何，是否包括因損害賠償所取得之財產，容有疑義；且民法第</a:t>
            </a:r>
            <a:r>
              <a:rPr lang="en-US" altLang="zh-TW" sz="2100" dirty="0"/>
              <a:t>216</a:t>
            </a:r>
            <a:r>
              <a:rPr lang="zh-TW" altLang="en-US" sz="2100" dirty="0"/>
              <a:t>條第</a:t>
            </a:r>
            <a:r>
              <a:rPr lang="en-US" altLang="zh-TW" sz="2100" dirty="0"/>
              <a:t>1</a:t>
            </a:r>
            <a:r>
              <a:rPr lang="zh-TW" altLang="en-US" sz="2100" dirty="0"/>
              <a:t>項規定損害賠償之範圍，原則上既包含填補債權人所受損害及所失利益，在稅法無明文規定下，本難以期待一般人能區分「所受損害」之賠償係填補現存財產之損害，相當於收入減除成本無所得，故免納所得稅；「所失利益」之賠償，則係新財產之取得，應歸屬所得稅法第</a:t>
            </a:r>
            <a:r>
              <a:rPr lang="en-US" altLang="zh-TW" sz="2100" dirty="0"/>
              <a:t>14</a:t>
            </a:r>
            <a:r>
              <a:rPr lang="zh-TW" altLang="en-US" sz="2100" dirty="0"/>
              <a:t>條第</a:t>
            </a:r>
            <a:r>
              <a:rPr lang="en-US" altLang="zh-TW" sz="2100" dirty="0"/>
              <a:t>1</a:t>
            </a:r>
            <a:r>
              <a:rPr lang="zh-TW" altLang="en-US" sz="2100" dirty="0"/>
              <a:t>項第</a:t>
            </a:r>
            <a:r>
              <a:rPr lang="en-US" altLang="zh-TW" sz="2100" dirty="0"/>
              <a:t>10</a:t>
            </a:r>
            <a:r>
              <a:rPr lang="zh-TW" altLang="en-US" sz="2100" dirty="0"/>
              <a:t>類之「其他所得」等情。</a:t>
            </a:r>
            <a:endParaRPr lang="en-US" altLang="zh-TW" sz="2100" dirty="0"/>
          </a:p>
          <a:p>
            <a:pPr lvl="1">
              <a:lnSpc>
                <a:spcPct val="100000"/>
              </a:lnSpc>
            </a:pPr>
            <a:r>
              <a:rPr lang="zh-TW" altLang="en-US" sz="2100" dirty="0"/>
              <a:t>又對於涉及租稅事項法律之解釋及租稅構成要件事實之認定，本於實質課稅之公平原則，固容許主管機關對課稅標的之涵攝範圍及某項經濟行為是否為租稅客體，以「行政函釋」方式為之（司法院釋字第</a:t>
            </a:r>
            <a:r>
              <a:rPr lang="en-US" altLang="zh-TW" sz="2100" dirty="0"/>
              <a:t>500</a:t>
            </a:r>
            <a:r>
              <a:rPr lang="zh-TW" altLang="en-US" sz="2100" dirty="0"/>
              <a:t>號解釋參照</a:t>
            </a:r>
            <a:r>
              <a:rPr lang="en-US" altLang="zh-TW" sz="2100" dirty="0"/>
              <a:t>)</a:t>
            </a:r>
            <a:r>
              <a:rPr lang="zh-TW" altLang="en-US" sz="2100" dirty="0"/>
              <a:t>；</a:t>
            </a:r>
            <a:r>
              <a:rPr lang="zh-TW" altLang="en-US" sz="2100" b="1" dirty="0"/>
              <a:t>但對涉及「罰則」之規定而言，則係針對國家公權力干預行為之事項而為規範，僅於法律上對其內容、客體、目的及範圍均有明確規定，而使受處分之人可得預見並控制其行為的情況下，方符法治國家原則</a:t>
            </a:r>
            <a:r>
              <a:rPr lang="zh-TW" altLang="en-US" sz="2100" dirty="0"/>
              <a:t>。</a:t>
            </a:r>
            <a:r>
              <a:rPr lang="zh-TW" altLang="en-US" sz="2100" b="1" dirty="0"/>
              <a:t>至於以行政函釋推論之「納稅義務」，尤其如同本案涉及複雜之法律解釋爭議，實難期待納稅義務人知悉函釋內容，進而依循為「適法行為」。</a:t>
            </a:r>
            <a:endParaRPr lang="en-US" altLang="zh-TW" sz="2100" b="1"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213</a:t>
            </a:fld>
            <a:endParaRPr lang="zh-TW" altLang="en-US"/>
          </a:p>
        </p:txBody>
      </p:sp>
    </p:spTree>
    <p:extLst>
      <p:ext uri="{BB962C8B-B14F-4D97-AF65-F5344CB8AC3E}">
        <p14:creationId xmlns:p14="http://schemas.microsoft.com/office/powerpoint/2010/main" val="354935763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sz="2400" dirty="0"/>
              <a:t>揆諸行政罰法第</a:t>
            </a:r>
            <a:r>
              <a:rPr lang="en-US" altLang="zh-TW" sz="2400" dirty="0"/>
              <a:t>8</a:t>
            </a:r>
            <a:r>
              <a:rPr lang="zh-TW" altLang="en-US" sz="2400" dirty="0"/>
              <a:t>條規定：「不得因不知法規而免除行政處罰責任。但按其情節，得減輕或免除其處罰。」</a:t>
            </a:r>
            <a:r>
              <a:rPr lang="zh-TW" altLang="en-US" sz="2400" b="1" dirty="0"/>
              <a:t>既然人民不知法規（法律或法規命令）而違反行政法上義務，應負擔行政處罰責任時，按其情節，得減輕或免除其處罰，則對於不知行政函釋者，如仍認不能免除過失責任，豈不更得按其情節，減輕或免除其處罰</a:t>
            </a:r>
            <a:r>
              <a:rPr lang="zh-TW" altLang="en-US" sz="2400" dirty="0"/>
              <a:t>？故縱認「</a:t>
            </a:r>
            <a:r>
              <a:rPr lang="en-US" altLang="zh-TW" sz="2400" dirty="0"/>
              <a:t>X</a:t>
            </a:r>
            <a:r>
              <a:rPr lang="zh-TW" altLang="en-US" sz="2400" dirty="0"/>
              <a:t>對於單一年度受領如此高額其他所得，竟未先向稅捐機關查詢，俾獲得正確及充分之資訊，即主觀認定就系爭其他所得無須報繳綜合所得稅」，為有過失，其過失情節亦極為輕微（主觀應受責難程度甚低），稅局未依裁罰倍數參考表使用須知第</a:t>
            </a:r>
            <a:r>
              <a:rPr lang="en-US" altLang="zh-TW" sz="2400" dirty="0"/>
              <a:t>4</a:t>
            </a:r>
            <a:r>
              <a:rPr lang="zh-TW" altLang="en-US" sz="2400" dirty="0"/>
              <a:t>點規定，注意個案違章情節是否較輕，酌予在法定倍數範圍內減輕其罰，逕依裁罰倍數參考表規定之劃一處罰方式，按補徵稅額</a:t>
            </a:r>
            <a:r>
              <a:rPr lang="en-US" altLang="zh-TW" sz="2400" dirty="0"/>
              <a:t>2,546,500</a:t>
            </a:r>
            <a:r>
              <a:rPr lang="zh-TW" altLang="en-US" sz="2400" dirty="0"/>
              <a:t>元處</a:t>
            </a:r>
            <a:r>
              <a:rPr lang="en-US" altLang="zh-TW" sz="2400" dirty="0"/>
              <a:t>1</a:t>
            </a:r>
            <a:r>
              <a:rPr lang="zh-TW" altLang="en-US" sz="2400" dirty="0"/>
              <a:t>倍罰鍰，容有裁量怠惰之違法，自難以維持。</a:t>
            </a:r>
            <a:endParaRPr lang="en-US" altLang="zh-TW"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214</a:t>
            </a:fld>
            <a:endParaRPr lang="zh-TW" altLang="en-US"/>
          </a:p>
        </p:txBody>
      </p:sp>
    </p:spTree>
    <p:extLst>
      <p:ext uri="{BB962C8B-B14F-4D97-AF65-F5344CB8AC3E}">
        <p14:creationId xmlns:p14="http://schemas.microsoft.com/office/powerpoint/2010/main" val="298283090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3600" dirty="0"/>
              <a:t>最高行政法院</a:t>
            </a:r>
            <a:r>
              <a:rPr lang="en-US" altLang="zh-TW" sz="3600" dirty="0"/>
              <a:t>108</a:t>
            </a:r>
            <a:r>
              <a:rPr lang="zh-TW" altLang="en-US" sz="3600" dirty="0"/>
              <a:t>年度判字第</a:t>
            </a:r>
            <a:r>
              <a:rPr lang="en-US" altLang="zh-TW" sz="3600" dirty="0"/>
              <a:t>311</a:t>
            </a:r>
            <a:r>
              <a:rPr lang="zh-TW" altLang="en-US" sz="3600" dirty="0"/>
              <a:t>號判決</a:t>
            </a:r>
            <a:br>
              <a:rPr lang="zh-TW" altLang="en-US" sz="3600" dirty="0"/>
            </a:br>
            <a:r>
              <a:rPr lang="en-US" altLang="zh-TW" sz="3600" dirty="0"/>
              <a:t>——</a:t>
            </a:r>
            <a:r>
              <a:rPr lang="zh-TW" altLang="en-US" sz="3100" dirty="0"/>
              <a:t>裁處時，未考量行政函釋不清所致過失情節輕微之情形</a:t>
            </a:r>
          </a:p>
        </p:txBody>
      </p:sp>
      <p:sp>
        <p:nvSpPr>
          <p:cNvPr id="3" name="內容版面配置區 2"/>
          <p:cNvSpPr>
            <a:spLocks noGrp="1"/>
          </p:cNvSpPr>
          <p:nvPr>
            <p:ph idx="1"/>
          </p:nvPr>
        </p:nvSpPr>
        <p:spPr/>
        <p:txBody>
          <a:bodyPr>
            <a:normAutofit fontScale="25000" lnSpcReduction="20000"/>
          </a:bodyPr>
          <a:lstStyle/>
          <a:p>
            <a:pPr hangingPunct="0">
              <a:lnSpc>
                <a:spcPct val="120000"/>
              </a:lnSpc>
            </a:pPr>
            <a:r>
              <a:rPr lang="zh-TW" altLang="en-US" sz="9600" dirty="0">
                <a:latin typeface="標楷體" panose="03000509000000000000" pitchFamily="65" charset="-120"/>
                <a:ea typeface="標楷體" panose="03000509000000000000" pitchFamily="65" charset="-120"/>
              </a:rPr>
              <a:t>事實概要</a:t>
            </a:r>
            <a:endParaRPr lang="en-US" altLang="zh-TW" sz="4400" dirty="0">
              <a:latin typeface="標楷體" panose="03000509000000000000" pitchFamily="65" charset="-120"/>
              <a:ea typeface="標楷體" panose="03000509000000000000" pitchFamily="65" charset="-120"/>
            </a:endParaRPr>
          </a:p>
          <a:p>
            <a:pPr marL="274320" lvl="1" indent="0" hangingPunct="0">
              <a:lnSpc>
                <a:spcPct val="120000"/>
              </a:lnSpc>
              <a:buNone/>
            </a:pPr>
            <a:r>
              <a:rPr lang="en-US" altLang="zh-TW" sz="8000" dirty="0"/>
              <a:t>F</a:t>
            </a:r>
            <a:r>
              <a:rPr lang="zh-TW" altLang="en-US" sz="8000" dirty="0"/>
              <a:t>公司</a:t>
            </a:r>
            <a:r>
              <a:rPr lang="en-US" altLang="zh-TW" sz="8000" dirty="0"/>
              <a:t>97</a:t>
            </a:r>
            <a:r>
              <a:rPr lang="zh-TW" altLang="en-US" sz="8000" dirty="0"/>
              <a:t>年度營利事業所得稅結算申報，列報出售資產增益</a:t>
            </a:r>
            <a:r>
              <a:rPr lang="en-US" altLang="zh-TW" sz="8000" dirty="0"/>
              <a:t>45,675,753</a:t>
            </a:r>
            <a:r>
              <a:rPr lang="zh-TW" altLang="en-US" sz="8000" dirty="0"/>
              <a:t>元，全年所得額－</a:t>
            </a:r>
            <a:r>
              <a:rPr lang="en-US" altLang="zh-TW" sz="8000" dirty="0"/>
              <a:t>41,316,194</a:t>
            </a:r>
            <a:r>
              <a:rPr lang="zh-TW" altLang="en-US" sz="8000" dirty="0"/>
              <a:t>元，課稅所得額－</a:t>
            </a:r>
            <a:r>
              <a:rPr lang="en-US" altLang="zh-TW" sz="8000" dirty="0"/>
              <a:t>6,441,911</a:t>
            </a:r>
            <a:r>
              <a:rPr lang="zh-TW" altLang="en-US" sz="8000" dirty="0"/>
              <a:t>元，應納稅額</a:t>
            </a:r>
            <a:r>
              <a:rPr lang="en-US" altLang="zh-TW" sz="8000" dirty="0"/>
              <a:t>0</a:t>
            </a:r>
            <a:r>
              <a:rPr lang="zh-TW" altLang="en-US" sz="8000" dirty="0"/>
              <a:t>元，稅局原按申報數核定，嗣獲通報</a:t>
            </a:r>
            <a:r>
              <a:rPr lang="en-US" altLang="zh-TW" sz="8000" dirty="0"/>
              <a:t>F</a:t>
            </a:r>
            <a:r>
              <a:rPr lang="zh-TW" altLang="en-US" sz="8000" dirty="0"/>
              <a:t>公司有處分不良債權增益</a:t>
            </a:r>
            <a:r>
              <a:rPr lang="en-US" altLang="zh-TW" sz="8000" dirty="0"/>
              <a:t>158,115,800</a:t>
            </a:r>
            <a:r>
              <a:rPr lang="zh-TW" altLang="en-US" sz="8000" dirty="0"/>
              <a:t>元及財產交易損失</a:t>
            </a:r>
            <a:r>
              <a:rPr lang="en-US" altLang="zh-TW" sz="8000" dirty="0"/>
              <a:t>22,378,450</a:t>
            </a:r>
            <a:r>
              <a:rPr lang="zh-TW" altLang="en-US" sz="8000" dirty="0"/>
              <a:t>元，乃重新核定出售資產增益為</a:t>
            </a:r>
            <a:r>
              <a:rPr lang="en-US" altLang="zh-TW" sz="8000" dirty="0"/>
              <a:t>135,737,350</a:t>
            </a:r>
            <a:r>
              <a:rPr lang="zh-TW" altLang="en-US" sz="8000" dirty="0"/>
              <a:t>元，全年及課稅所得額</a:t>
            </a:r>
            <a:r>
              <a:rPr lang="en-US" altLang="zh-TW" sz="8000" dirty="0"/>
              <a:t>100,817,858</a:t>
            </a:r>
            <a:r>
              <a:rPr lang="zh-TW" altLang="en-US" sz="8000" dirty="0"/>
              <a:t>元，漏報所得額</a:t>
            </a:r>
            <a:r>
              <a:rPr lang="en-US" altLang="zh-TW" sz="8000" dirty="0"/>
              <a:t>125,550,223</a:t>
            </a:r>
            <a:r>
              <a:rPr lang="zh-TW" altLang="en-US" sz="8000" dirty="0"/>
              <a:t>元</a:t>
            </a:r>
            <a:r>
              <a:rPr lang="en-US" altLang="zh-TW" sz="8000" dirty="0"/>
              <a:t>〔</a:t>
            </a:r>
            <a:r>
              <a:rPr lang="zh-TW" altLang="en-US" sz="8000" dirty="0"/>
              <a:t>處分不良債權增益</a:t>
            </a:r>
            <a:r>
              <a:rPr lang="en-US" altLang="zh-TW" sz="8000" dirty="0"/>
              <a:t>158,115,800</a:t>
            </a:r>
            <a:r>
              <a:rPr lang="zh-TW" altLang="en-US" sz="8000" dirty="0"/>
              <a:t>元－（已申報出售資產增益</a:t>
            </a:r>
            <a:r>
              <a:rPr lang="en-US" altLang="zh-TW" sz="8000" dirty="0"/>
              <a:t>45,675,753</a:t>
            </a:r>
            <a:r>
              <a:rPr lang="zh-TW" altLang="en-US" sz="8000" dirty="0"/>
              <a:t>元－重複認列處分系爭不良債權稅費</a:t>
            </a:r>
            <a:r>
              <a:rPr lang="en-US" altLang="zh-TW" sz="8000" dirty="0"/>
              <a:t>13,110,176</a:t>
            </a:r>
            <a:r>
              <a:rPr lang="zh-TW" altLang="en-US" sz="8000" dirty="0"/>
              <a:t>元）</a:t>
            </a:r>
            <a:r>
              <a:rPr lang="en-US" altLang="zh-TW" sz="8000" dirty="0"/>
              <a:t>〕</a:t>
            </a:r>
            <a:r>
              <a:rPr lang="zh-TW" altLang="en-US" sz="8000" dirty="0"/>
              <a:t>，除補徵漏稅額</a:t>
            </a:r>
            <a:r>
              <a:rPr lang="en-US" altLang="zh-TW" sz="8000" dirty="0"/>
              <a:t>25,194,464</a:t>
            </a:r>
            <a:r>
              <a:rPr lang="zh-TW" altLang="en-US" sz="8000" dirty="0"/>
              <a:t>元（課稅所得額</a:t>
            </a:r>
            <a:r>
              <a:rPr lang="en-US" altLang="zh-TW" sz="8000" dirty="0"/>
              <a:t>100,817,858</a:t>
            </a:r>
            <a:r>
              <a:rPr lang="zh-TW" altLang="en-US" sz="8000" dirty="0"/>
              <a:t>元</a:t>
            </a:r>
            <a:r>
              <a:rPr lang="en-US" altLang="zh-TW" sz="8000" dirty="0"/>
              <a:t>×</a:t>
            </a:r>
            <a:r>
              <a:rPr lang="zh-TW" altLang="en-US" sz="8000" dirty="0"/>
              <a:t>稅率</a:t>
            </a:r>
            <a:r>
              <a:rPr lang="en-US" altLang="zh-TW" sz="8000" dirty="0"/>
              <a:t>25</a:t>
            </a:r>
            <a:r>
              <a:rPr lang="zh-TW" altLang="en-US" sz="8000" dirty="0"/>
              <a:t>％－累進差額</a:t>
            </a:r>
            <a:r>
              <a:rPr lang="en-US" altLang="zh-TW" sz="8000" dirty="0"/>
              <a:t>10,000</a:t>
            </a:r>
            <a:r>
              <a:rPr lang="zh-TW" altLang="en-US" sz="8000" dirty="0"/>
              <a:t>元）外，並按所漏稅額處以</a:t>
            </a:r>
            <a:r>
              <a:rPr lang="en-US" altLang="zh-TW" sz="8000" dirty="0"/>
              <a:t>0.8</a:t>
            </a:r>
            <a:r>
              <a:rPr lang="zh-TW" altLang="en-US" sz="8000" dirty="0"/>
              <a:t>倍之罰鍰計</a:t>
            </a:r>
            <a:r>
              <a:rPr lang="en-US" altLang="zh-TW" sz="8000" dirty="0"/>
              <a:t>20,155,571</a:t>
            </a:r>
            <a:r>
              <a:rPr lang="zh-TW" altLang="en-US" sz="8000" dirty="0"/>
              <a:t>元。</a:t>
            </a:r>
            <a:r>
              <a:rPr lang="en-US" altLang="zh-TW" sz="8000" dirty="0"/>
              <a:t>F</a:t>
            </a:r>
            <a:r>
              <a:rPr lang="zh-TW" altLang="en-US" sz="8000" dirty="0"/>
              <a:t>公司不服，申經復查，獲追減全年及課稅所得額</a:t>
            </a:r>
            <a:r>
              <a:rPr lang="en-US" altLang="zh-TW" sz="8000" dirty="0"/>
              <a:t>74,462,001</a:t>
            </a:r>
            <a:r>
              <a:rPr lang="zh-TW" altLang="en-US" sz="8000" dirty="0"/>
              <a:t>元及罰鍰變更為</a:t>
            </a:r>
            <a:r>
              <a:rPr lang="en-US" altLang="zh-TW" sz="8000" dirty="0"/>
              <a:t>3,947,378</a:t>
            </a:r>
            <a:r>
              <a:rPr lang="zh-TW" altLang="en-US" sz="8000" dirty="0"/>
              <a:t>元。</a:t>
            </a:r>
            <a:r>
              <a:rPr lang="en-US" altLang="zh-TW" sz="8000" dirty="0"/>
              <a:t>F</a:t>
            </a:r>
            <a:r>
              <a:rPr lang="zh-TW" altLang="en-US" sz="8000" dirty="0"/>
              <a:t>公司就復查結果對其不利部分猶未甘服，提起訴願，遭決定駁回，遂提起行政訴訟。經原審法院判決駁回後，僅就罰鍰部分，提起上訴（本稅部分已經確定）。</a:t>
            </a:r>
            <a:r>
              <a:rPr lang="zh-TW" altLang="en-US" sz="8000" dirty="0">
                <a:latin typeface="標楷體" panose="03000509000000000000" pitchFamily="65" charset="-120"/>
              </a:rPr>
              <a:t>嗣經最高行政法院判決廢棄原判決</a:t>
            </a:r>
            <a:r>
              <a:rPr lang="zh-TW" altLang="en-US" sz="8000" dirty="0"/>
              <a:t>關於罰鍰部分，並就廢棄部分撤銷訴願決定及原處分（即復查決定）。</a:t>
            </a:r>
            <a:endParaRPr lang="en-US" altLang="zh-TW"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215</a:t>
            </a:fld>
            <a:endParaRPr lang="zh-TW" altLang="en-US"/>
          </a:p>
        </p:txBody>
      </p:sp>
    </p:spTree>
    <p:extLst>
      <p:ext uri="{BB962C8B-B14F-4D97-AF65-F5344CB8AC3E}">
        <p14:creationId xmlns:p14="http://schemas.microsoft.com/office/powerpoint/2010/main" val="301743582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endParaRPr lang="en-US" altLang="zh-TW" sz="9600" dirty="0">
              <a:latin typeface="標楷體" panose="03000509000000000000" pitchFamily="65" charset="-120"/>
              <a:ea typeface="標楷體" panose="03000509000000000000" pitchFamily="65" charset="-120"/>
            </a:endParaRPr>
          </a:p>
          <a:p>
            <a:pPr lvl="1">
              <a:lnSpc>
                <a:spcPct val="120000"/>
              </a:lnSpc>
            </a:pPr>
            <a:r>
              <a:rPr lang="zh-TW" altLang="en-US" sz="8000" dirty="0"/>
              <a:t>行政機關行使裁量權，並非不受任何拘束，其裁量權之行使，除應遵守一般法律原則（如誠實信用原則、平等原則、比例原則）外，亦應符合法規授權之目的，並不得逾越法定之裁量範圍（行政程序法第</a:t>
            </a:r>
            <a:r>
              <a:rPr lang="en-US" altLang="zh-TW" sz="8000" dirty="0"/>
              <a:t>4</a:t>
            </a:r>
            <a:r>
              <a:rPr lang="zh-TW" altLang="en-US" sz="8000" dirty="0"/>
              <a:t>條、第</a:t>
            </a:r>
            <a:r>
              <a:rPr lang="en-US" altLang="zh-TW" sz="8000" dirty="0"/>
              <a:t>6</a:t>
            </a:r>
            <a:r>
              <a:rPr lang="zh-TW" altLang="en-US" sz="8000" dirty="0"/>
              <a:t>條、第</a:t>
            </a:r>
            <a:r>
              <a:rPr lang="en-US" altLang="zh-TW" sz="8000" dirty="0"/>
              <a:t>7</a:t>
            </a:r>
            <a:r>
              <a:rPr lang="zh-TW" altLang="en-US" sz="8000" dirty="0"/>
              <a:t>條、第</a:t>
            </a:r>
            <a:r>
              <a:rPr lang="en-US" altLang="zh-TW" sz="8000" dirty="0"/>
              <a:t>8</a:t>
            </a:r>
            <a:r>
              <a:rPr lang="zh-TW" altLang="en-US" sz="8000" dirty="0"/>
              <a:t>條、第</a:t>
            </a:r>
            <a:r>
              <a:rPr lang="en-US" altLang="zh-TW" sz="8000" dirty="0"/>
              <a:t>10</a:t>
            </a:r>
            <a:r>
              <a:rPr lang="zh-TW" altLang="en-US" sz="8000" dirty="0"/>
              <a:t>條參照）。又行政罰法第</a:t>
            </a:r>
            <a:r>
              <a:rPr lang="en-US" altLang="zh-TW" sz="8000" dirty="0"/>
              <a:t>7</a:t>
            </a:r>
            <a:r>
              <a:rPr lang="zh-TW" altLang="en-US" sz="8000" dirty="0"/>
              <a:t>條第</a:t>
            </a:r>
            <a:r>
              <a:rPr lang="en-US" altLang="zh-TW" sz="8000" dirty="0"/>
              <a:t>1</a:t>
            </a:r>
            <a:r>
              <a:rPr lang="zh-TW" altLang="en-US" sz="8000" dirty="0"/>
              <a:t>項、第</a:t>
            </a:r>
            <a:r>
              <a:rPr lang="en-US" altLang="zh-TW" sz="8000" dirty="0"/>
              <a:t>18</a:t>
            </a:r>
            <a:r>
              <a:rPr lang="zh-TW" altLang="en-US" sz="8000" dirty="0"/>
              <a:t>條第</a:t>
            </a:r>
            <a:r>
              <a:rPr lang="en-US" altLang="zh-TW" sz="8000" dirty="0"/>
              <a:t>1</a:t>
            </a:r>
            <a:r>
              <a:rPr lang="zh-TW" altLang="en-US" sz="8000" dirty="0"/>
              <a:t>項分別規定：「違反行政法上義務之行為非出於故意或過失者，不予處罰。」、「裁處罰鍰，應審酌違反行政法上義務行為應受責難程度、所生影響及因違反行政法上義務所得之利益，並得考量受處罰者之資力。」納稅者權利保護法第</a:t>
            </a:r>
            <a:r>
              <a:rPr lang="en-US" altLang="zh-TW" sz="8000" dirty="0"/>
              <a:t>16</a:t>
            </a:r>
            <a:r>
              <a:rPr lang="zh-TW" altLang="en-US" sz="8000" dirty="0"/>
              <a:t>條第</a:t>
            </a:r>
            <a:r>
              <a:rPr lang="en-US" altLang="zh-TW" sz="8000" dirty="0"/>
              <a:t>1</a:t>
            </a:r>
            <a:r>
              <a:rPr lang="zh-TW" altLang="en-US" sz="8000" dirty="0"/>
              <a:t>項、第</a:t>
            </a:r>
            <a:r>
              <a:rPr lang="en-US" altLang="zh-TW" sz="8000" dirty="0"/>
              <a:t>3</a:t>
            </a:r>
            <a:r>
              <a:rPr lang="zh-TW" altLang="en-US" sz="8000" dirty="0"/>
              <a:t>項亦規定：「納稅者違反稅法上義務之行為非出於故意或過失者，不予處罰。」、「稅捐稽徵機關為處罰，應審酌納稅者違反稅法上義務行為應受責難程度、所生影響及因違反稅法上義務所得之利益，並得考量納稅者之資力。」司法院釋字第</a:t>
            </a:r>
            <a:r>
              <a:rPr lang="en-US" altLang="zh-TW" sz="8000" dirty="0"/>
              <a:t>641</a:t>
            </a:r>
            <a:r>
              <a:rPr lang="zh-TW" altLang="en-US" sz="8000" dirty="0"/>
              <a:t>號解釋更明示「對人民違反行政法上義務之行為處以罰鍰，其違規情節有區分輕重程度之可能與必要者，應根據違反義務情節之輕重程度為之，使責罰相當」之意旨。</a:t>
            </a:r>
            <a:endParaRPr lang="en-US" altLang="zh-TW" sz="8000"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216</a:t>
            </a:fld>
            <a:endParaRPr lang="zh-TW" altLang="en-US"/>
          </a:p>
        </p:txBody>
      </p:sp>
    </p:spTree>
    <p:extLst>
      <p:ext uri="{BB962C8B-B14F-4D97-AF65-F5344CB8AC3E}">
        <p14:creationId xmlns:p14="http://schemas.microsoft.com/office/powerpoint/2010/main" val="211444110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r>
              <a:rPr lang="zh-TW" altLang="en-US" dirty="0"/>
              <a:t>所謂故意，係指行為人對於構成違規之事實及該事實係屬違規，明知並有意使其發生者（直接故意），或行為人對於構成違規之事實，預見其發生而其發生並不違背其本意，且知悉該事實係屬違規者（間接故意）而言；所謂過失係指行為人雖非故意，但按其情節應注意，並能注意，而不注意者（無認識之過失），或行為人對於構成違規之事實，雖預見其能發生而確信其不發生者（有認識之過失）而言。且所謂「違反行政法或稅法上義務行為應受責難程度」，除於主觀上區分直接故意、間接故意、重大過失、具體輕過失及抽象輕過失之外，並應對於客觀上造成違反行政法或稅法上義務結果的原因，分別其可以歸責之程度。</a:t>
            </a:r>
            <a:endParaRPr lang="en-US" altLang="zh-TW" dirty="0"/>
          </a:p>
          <a:p>
            <a:pPr lvl="1">
              <a:lnSpc>
                <a:spcPct val="100000"/>
              </a:lnSpc>
            </a:pPr>
            <a:endParaRPr lang="en-US" altLang="zh-TW" sz="800" dirty="0"/>
          </a:p>
          <a:p>
            <a:pPr lvl="1">
              <a:lnSpc>
                <a:spcPct val="100000"/>
              </a:lnSpc>
            </a:pPr>
            <a:r>
              <a:rPr lang="zh-TW" altLang="en-US" dirty="0"/>
              <a:t>所得稅法第</a:t>
            </a:r>
            <a:r>
              <a:rPr lang="en-US" altLang="zh-TW" dirty="0"/>
              <a:t>110</a:t>
            </a:r>
            <a:r>
              <a:rPr lang="zh-TW" altLang="en-US" dirty="0"/>
              <a:t>條第</a:t>
            </a:r>
            <a:r>
              <a:rPr lang="en-US" altLang="zh-TW" dirty="0"/>
              <a:t>1</a:t>
            </a:r>
            <a:r>
              <a:rPr lang="zh-TW" altLang="en-US" dirty="0"/>
              <a:t>項係規定「處以所漏稅額</a:t>
            </a:r>
            <a:r>
              <a:rPr lang="en-US" altLang="zh-TW" dirty="0"/>
              <a:t>2</a:t>
            </a:r>
            <a:r>
              <a:rPr lang="zh-TW" altLang="en-US" dirty="0"/>
              <a:t>倍以下之罰鍰」，並非採劃一之處罰方式，準此，稅捐稽徵機關於適用所得稅法第</a:t>
            </a:r>
            <a:r>
              <a:rPr lang="en-US" altLang="zh-TW" dirty="0"/>
              <a:t>110</a:t>
            </a:r>
            <a:r>
              <a:rPr lang="zh-TW" altLang="en-US" dirty="0"/>
              <a:t>條第</a:t>
            </a:r>
            <a:r>
              <a:rPr lang="en-US" altLang="zh-TW" dirty="0"/>
              <a:t>1</a:t>
            </a:r>
            <a:r>
              <a:rPr lang="zh-TW" altLang="en-US" dirty="0"/>
              <a:t>項規定裁處罰鍰時，自應調查違反行政法上義務之行為是否非出於故意或過失，再審酌其主觀及客觀上應受責難程度、所生影響及因違反行政法上義務所得之利益等情節，並注意使罰責相當，以符合比例原則。</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217</a:t>
            </a:fld>
            <a:endParaRPr lang="zh-TW" altLang="en-US"/>
          </a:p>
        </p:txBody>
      </p:sp>
    </p:spTree>
    <p:extLst>
      <p:ext uri="{BB962C8B-B14F-4D97-AF65-F5344CB8AC3E}">
        <p14:creationId xmlns:p14="http://schemas.microsoft.com/office/powerpoint/2010/main" val="37919298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630652"/>
          </a:xfrm>
        </p:spPr>
        <p:txBody>
          <a:bodyPr>
            <a:normAutofit fontScale="47500" lnSpcReduction="20000"/>
          </a:bodyPr>
          <a:lstStyle/>
          <a:p>
            <a:pPr lvl="1">
              <a:lnSpc>
                <a:spcPct val="120000"/>
              </a:lnSpc>
            </a:pPr>
            <a:r>
              <a:rPr lang="zh-TW" altLang="en-US" sz="4200" dirty="0"/>
              <a:t>財政部訂定之裁罰倍數參考表關於所得稅法（營利事業所得稅）第</a:t>
            </a:r>
            <a:r>
              <a:rPr lang="en-US" altLang="zh-TW" sz="4200" dirty="0"/>
              <a:t>110</a:t>
            </a:r>
            <a:r>
              <a:rPr lang="zh-TW" altLang="en-US" sz="4200" dirty="0"/>
              <a:t>條第</a:t>
            </a:r>
            <a:r>
              <a:rPr lang="en-US" altLang="zh-TW" sz="4200" dirty="0"/>
              <a:t>1</a:t>
            </a:r>
            <a:r>
              <a:rPr lang="zh-TW" altLang="en-US" sz="4200" dirty="0"/>
              <a:t>項部分，就「漏稅額超過新臺幣</a:t>
            </a:r>
            <a:r>
              <a:rPr lang="en-US" altLang="zh-TW" sz="4200" dirty="0"/>
              <a:t>10</a:t>
            </a:r>
            <a:r>
              <a:rPr lang="zh-TW" altLang="en-US" sz="4200" dirty="0"/>
              <a:t>萬元，於裁罰處分核定前，以書面或於談話筆（紀）錄中承認違章事實，並願意繳清稅款及罰鍰，其屬查獲之日前</a:t>
            </a:r>
            <a:r>
              <a:rPr lang="en-US" altLang="zh-TW" sz="4200" dirty="0"/>
              <a:t>5</a:t>
            </a:r>
            <a:r>
              <a:rPr lang="zh-TW" altLang="en-US" sz="4200" dirty="0"/>
              <a:t>年內未曾查獲有本條文第</a:t>
            </a:r>
            <a:r>
              <a:rPr lang="en-US" altLang="zh-TW" sz="4200" dirty="0"/>
              <a:t>1</a:t>
            </a:r>
            <a:r>
              <a:rPr lang="zh-TW" altLang="en-US" sz="4200" dirty="0"/>
              <a:t>項漏報或短報依本法規定應申報課稅之所得額者」，原則上所設立之裁罰標準（處所漏稅額</a:t>
            </a:r>
            <a:r>
              <a:rPr lang="en-US" altLang="zh-TW" sz="4200" dirty="0"/>
              <a:t>0.6</a:t>
            </a:r>
            <a:r>
              <a:rPr lang="zh-TW" altLang="en-US" sz="4200" dirty="0"/>
              <a:t>倍之罰鍰），既未達所得稅法第</a:t>
            </a:r>
            <a:r>
              <a:rPr lang="en-US" altLang="zh-TW" sz="4200" dirty="0"/>
              <a:t>110</a:t>
            </a:r>
            <a:r>
              <a:rPr lang="zh-TW" altLang="en-US" sz="4200" dirty="0"/>
              <a:t>條第</a:t>
            </a:r>
            <a:r>
              <a:rPr lang="en-US" altLang="zh-TW" sz="4200" dirty="0"/>
              <a:t>1</a:t>
            </a:r>
            <a:r>
              <a:rPr lang="zh-TW" altLang="en-US" sz="4200" dirty="0"/>
              <a:t>項規定之罰鍰下限，則依該參考表使用須知第</a:t>
            </a:r>
            <a:r>
              <a:rPr lang="en-US" altLang="zh-TW" sz="4200" dirty="0"/>
              <a:t>4</a:t>
            </a:r>
            <a:r>
              <a:rPr lang="zh-TW" altLang="en-US" sz="4200" dirty="0"/>
              <a:t>點規定：「參考表訂定之裁罰金額或倍數未達稅法規定之最高限或最低限，而違章情節重大或較輕者，仍得加重或減輕其罰，至稅法規定之最高限或最低限為止，惟應於審查報告敘明其加重或減輕之理由。」稽徵機關於裁罰時自應注意個案違章情節是否為較輕者，而酌予在法定倍數範圍內減輕其罰，至稅法規定之最低限為止，否則即有裁量怠惰或濫用之違法。此為行政法院應依職權加以審查之事項。</a:t>
            </a:r>
            <a:endParaRPr lang="en-US" altLang="zh-TW" sz="4200" dirty="0"/>
          </a:p>
          <a:p>
            <a:pPr lvl="1">
              <a:lnSpc>
                <a:spcPct val="120000"/>
              </a:lnSpc>
            </a:pPr>
            <a:endParaRPr lang="en-US" altLang="zh-TW" sz="1100" dirty="0"/>
          </a:p>
          <a:p>
            <a:pPr lvl="1">
              <a:lnSpc>
                <a:spcPct val="120000"/>
              </a:lnSpc>
            </a:pPr>
            <a:r>
              <a:rPr lang="zh-TW" altLang="en-US" sz="4200" dirty="0"/>
              <a:t>對於涉及租稅事項法律之解釋及租稅構成要件事實之認定，本於實質課稅之公平原則，固容許主管機關對課稅標的之涵攝範圍及某項經濟行為是否為租稅客體，以「行政函釋」方式為之（司法院釋字第</a:t>
            </a:r>
            <a:r>
              <a:rPr lang="en-US" altLang="zh-TW" sz="4200" dirty="0"/>
              <a:t>500</a:t>
            </a:r>
            <a:r>
              <a:rPr lang="zh-TW" altLang="en-US" sz="4200" dirty="0"/>
              <a:t>號解釋參照</a:t>
            </a:r>
            <a:r>
              <a:rPr lang="en-US" altLang="zh-TW" sz="4200" dirty="0"/>
              <a:t>)</a:t>
            </a:r>
            <a:r>
              <a:rPr lang="zh-TW" altLang="en-US" sz="4200" dirty="0"/>
              <a:t>；但對涉及「罰則」之規定而言，則係針對國家公權力干預行為之事項而為規範，必須法律或經具體明確授權之法規命令，對其內容、客體及範圍均有明確規定，而使受處分之人可得預見並控制其行為者，始符處罰法定原則（行政罰法第</a:t>
            </a:r>
            <a:r>
              <a:rPr lang="en-US" altLang="zh-TW" sz="4200" dirty="0"/>
              <a:t>4</a:t>
            </a:r>
            <a:r>
              <a:rPr lang="zh-TW" altLang="en-US" sz="4200" dirty="0"/>
              <a:t>條參照），不應僅以「行政函釋」作為主觀可歸責性或可非難性的依據。</a:t>
            </a:r>
            <a:endParaRPr lang="en-US" altLang="zh-TW" sz="4200" dirty="0"/>
          </a:p>
          <a:p>
            <a:pPr lvl="2">
              <a:lnSpc>
                <a:spcPct val="100000"/>
              </a:lnSpc>
            </a:pPr>
            <a:endParaRPr lang="en-US" altLang="zh-TW" sz="11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218</a:t>
            </a:fld>
            <a:endParaRPr lang="zh-TW" altLang="en-US"/>
          </a:p>
        </p:txBody>
      </p:sp>
    </p:spTree>
    <p:extLst>
      <p:ext uri="{BB962C8B-B14F-4D97-AF65-F5344CB8AC3E}">
        <p14:creationId xmlns:p14="http://schemas.microsoft.com/office/powerpoint/2010/main" val="371601666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en-US" sz="2100" dirty="0"/>
              <a:t>按行政罰法第</a:t>
            </a:r>
            <a:r>
              <a:rPr lang="en-US" altLang="zh-TW" sz="2100" dirty="0"/>
              <a:t>8</a:t>
            </a:r>
            <a:r>
              <a:rPr lang="zh-TW" altLang="en-US" sz="2100" dirty="0"/>
              <a:t>條規定：「不得因不知法規而免除行政處罰責任。但按其情節，得減輕或免除其處罰。」納稅者權利保護法第</a:t>
            </a:r>
            <a:r>
              <a:rPr lang="en-US" altLang="zh-TW" sz="2100" dirty="0"/>
              <a:t>16</a:t>
            </a:r>
            <a:r>
              <a:rPr lang="zh-TW" altLang="en-US" sz="2100" dirty="0"/>
              <a:t>條第</a:t>
            </a:r>
            <a:r>
              <a:rPr lang="en-US" altLang="zh-TW" sz="2100" dirty="0"/>
              <a:t>2</a:t>
            </a:r>
            <a:r>
              <a:rPr lang="zh-TW" altLang="en-US" sz="2100" dirty="0"/>
              <a:t>項亦規定：「納稅者不得因不知法規而免除行政處罰責任。但按其情節，得減輕或免除其處罰。」</a:t>
            </a:r>
            <a:r>
              <a:rPr lang="zh-TW" altLang="en-US" sz="2100" b="1" dirty="0"/>
              <a:t>所謂法規係指法律或法規命令，不包括行政函釋。</a:t>
            </a:r>
            <a:r>
              <a:rPr lang="zh-TW" altLang="en-US" sz="2100" dirty="0"/>
              <a:t>由於法規係立法者或行政機關基於法律授權，對多數不特定人民就一般事項所作抽象之對外發生法律效果之規定（行政程序法第</a:t>
            </a:r>
            <a:r>
              <a:rPr lang="en-US" altLang="zh-TW" sz="2100" dirty="0"/>
              <a:t>150</a:t>
            </a:r>
            <a:r>
              <a:rPr lang="zh-TW" altLang="en-US" sz="2100" dirty="0"/>
              <a:t>條第</a:t>
            </a:r>
            <a:r>
              <a:rPr lang="en-US" altLang="zh-TW" sz="2100" dirty="0"/>
              <a:t>1</a:t>
            </a:r>
            <a:r>
              <a:rPr lang="zh-TW" altLang="en-US" sz="2100" dirty="0"/>
              <a:t>項參照），人民有知悉並遵行之義務，自不得因不知法規而免除行政處罰責任；而</a:t>
            </a:r>
            <a:r>
              <a:rPr lang="zh-TW" altLang="en-US" sz="2100" b="1" dirty="0"/>
              <a:t>行政函釋則係行政機關為協助下級機關或屬官統一解釋法令、認定事實，而訂頒之解釋性規定，其性質為行政規則，乃上級機關對下級機關，或長官對屬官，依其權限或職權為規範機關內部秩序及運作，所為非直接對外發生法規範效力之一般、抽象之規定，僅具有拘束訂定機關、其下級機關及屬官之效力（行政程序法第</a:t>
            </a:r>
            <a:r>
              <a:rPr lang="en-US" altLang="zh-TW" sz="2100" b="1" dirty="0"/>
              <a:t>159</a:t>
            </a:r>
            <a:r>
              <a:rPr lang="zh-TW" altLang="en-US" sz="2100" b="1" dirty="0"/>
              <a:t>條、第</a:t>
            </a:r>
            <a:r>
              <a:rPr lang="en-US" altLang="zh-TW" sz="2100" b="1" dirty="0"/>
              <a:t>161</a:t>
            </a:r>
            <a:r>
              <a:rPr lang="zh-TW" altLang="en-US" sz="2100" b="1" dirty="0"/>
              <a:t>條參照），人民並不易知悉而予遵行，自不得逕以納稅者不遵守行政函釋，遽認其具有主觀可歸責性或可非難性。</a:t>
            </a:r>
            <a:r>
              <a:rPr lang="zh-TW" altLang="en-US" sz="2100" dirty="0"/>
              <a:t>且人民因不知法規而違反行政法上義務，應負擔行政處罰責任時，按其情節，既得減輕或免除其處罰，則對於不知行政函釋者，如仍認不能免除過失責任，豈不更得按其情節，減輕或免除其處罰？</a:t>
            </a:r>
            <a:endParaRPr lang="en-US" altLang="zh-TW" sz="21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219</a:t>
            </a:fld>
            <a:endParaRPr lang="zh-TW" altLang="en-US"/>
          </a:p>
        </p:txBody>
      </p:sp>
    </p:spTree>
    <p:extLst>
      <p:ext uri="{BB962C8B-B14F-4D97-AF65-F5344CB8AC3E}">
        <p14:creationId xmlns:p14="http://schemas.microsoft.com/office/powerpoint/2010/main" val="128604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394</a:t>
            </a:r>
            <a:r>
              <a:rPr lang="zh-TW" altLang="en-US" dirty="0"/>
              <a:t>號解釋</a:t>
            </a:r>
          </a:p>
        </p:txBody>
      </p:sp>
      <p:sp>
        <p:nvSpPr>
          <p:cNvPr id="3" name="內容版面配置區 2"/>
          <p:cNvSpPr>
            <a:spLocks noGrp="1"/>
          </p:cNvSpPr>
          <p:nvPr>
            <p:ph idx="1"/>
          </p:nvPr>
        </p:nvSpPr>
        <p:spPr>
          <a:xfrm>
            <a:off x="1069848" y="1247011"/>
            <a:ext cx="10058400" cy="5390898"/>
          </a:xfrm>
        </p:spPr>
        <p:txBody>
          <a:bodyPr>
            <a:noAutofit/>
          </a:bodyPr>
          <a:lstStyle/>
          <a:p>
            <a:pPr marL="274320" lvl="1" indent="0">
              <a:buNone/>
            </a:pPr>
            <a:endParaRPr lang="en-US" altLang="zh-TW" dirty="0"/>
          </a:p>
          <a:p>
            <a:pPr marL="274320" lvl="1" indent="0">
              <a:buNone/>
            </a:pPr>
            <a:r>
              <a:rPr lang="zh-TW" altLang="en-US" dirty="0"/>
              <a:t>建築法第十五條第二項規定：「營造業之管理規則，由內政部定之」，概括授權內政部訂定營造業管理規則。此項授權條款並未就授權之內容與範圍為明確之規定，惟依法律整體解釋，應可推知立法者有意授權主管機關，就營造業登記之要件、營造業及其從業人員之行為準則、主管機關之考核管理等事項，依其行政專業之考量，訂定法規命令，以資規範。內政部於中華民國七十二年五月十一日修正發布之營造業管理規則第三十條第一項第十一款（七十五年四月三十日修正條次為第三十一條第一項第九款，迄至現行規則規定之條次相同），關於「連續三年內違反本規則或建築法規規定達三次以上者，由省（市）主管機關報請中央主管機關核准後撤銷其登記證書，並刊登公報」之規定，及內政部七十四年十二月十七日（七四）臺內營字第三五七四二九號關於「營造業依營造業管理規則所置之主（專）任技師，因出國或其他原因不能執行職務，超過一個月，其狀況已消失者，應予警告處分」之函釋，雖係基於公共利益之考量，屬行政主管機關行使監督權之範疇；但已涉及人民權利之限制，揆諸前開說明，仍有法律保留原則之適用。蓋「撤銷登記證書之處分」，係指對於違反管理規則所定義務之處罰，將其已享有之權益，予以不利之處分；而警告處分既發生撤銷登記證書之法律效果，亦屬行政處罰種類之一，均應以法律或法律具體明確授權之規定為依據，方符憲法保障人民權利之意旨。</a:t>
            </a:r>
          </a:p>
          <a:p>
            <a:pPr marL="274320" lvl="1" indent="0">
              <a:buNone/>
            </a:pPr>
            <a:r>
              <a:rPr lang="zh-TW" altLang="en-US" dirty="0"/>
              <a:t>　　</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a:t>
            </a:fld>
            <a:endParaRPr lang="zh-TW" altLang="en-US" dirty="0"/>
          </a:p>
        </p:txBody>
      </p:sp>
    </p:spTree>
    <p:extLst>
      <p:ext uri="{BB962C8B-B14F-4D97-AF65-F5344CB8AC3E}">
        <p14:creationId xmlns:p14="http://schemas.microsoft.com/office/powerpoint/2010/main" val="381114519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en-US" dirty="0"/>
              <a:t>本件課稅爭議在於</a:t>
            </a:r>
            <a:r>
              <a:rPr lang="en-US" altLang="zh-TW" dirty="0"/>
              <a:t>F</a:t>
            </a:r>
            <a:r>
              <a:rPr lang="zh-TW" altLang="en-US" dirty="0"/>
              <a:t>公司以</a:t>
            </a:r>
            <a:r>
              <a:rPr lang="en-US" altLang="zh-TW" dirty="0"/>
              <a:t>550,000,000</a:t>
            </a:r>
            <a:r>
              <a:rPr lang="zh-TW" altLang="en-US" dirty="0"/>
              <a:t>元之代價取得金融機構之不良債權後，經其受託人向法院聲請拍賣不動產抵押物即系爭房地，因無人應買，由其受託人按該次拍賣所定之最低價額</a:t>
            </a:r>
            <a:r>
              <a:rPr lang="en-US" altLang="zh-TW" dirty="0"/>
              <a:t>726,860,000</a:t>
            </a:r>
            <a:r>
              <a:rPr lang="zh-TW" altLang="en-US" dirty="0"/>
              <a:t>元聲明承受，並以所持有債權抵繳法院拍賣價款時，是否即應認列處分不良債權損益？此涉及</a:t>
            </a:r>
            <a:r>
              <a:rPr lang="en-US" altLang="zh-TW" dirty="0"/>
              <a:t>F</a:t>
            </a:r>
            <a:r>
              <a:rPr lang="zh-TW" altLang="en-US" dirty="0"/>
              <a:t>公司購入不良債權後，其損益何時實現的問題，揆諸所得稅法並無明文規定，行為時營利事業所得稅查核準則（</a:t>
            </a:r>
            <a:r>
              <a:rPr lang="en-US" altLang="zh-TW" dirty="0"/>
              <a:t>93</a:t>
            </a:r>
            <a:r>
              <a:rPr lang="zh-TW" altLang="en-US" dirty="0"/>
              <a:t>年</a:t>
            </a:r>
            <a:r>
              <a:rPr lang="en-US" altLang="zh-TW" dirty="0"/>
              <a:t>1</a:t>
            </a:r>
            <a:r>
              <a:rPr lang="zh-TW" altLang="en-US" dirty="0"/>
              <a:t>月</a:t>
            </a:r>
            <a:r>
              <a:rPr lang="en-US" altLang="zh-TW" dirty="0"/>
              <a:t>2</a:t>
            </a:r>
            <a:r>
              <a:rPr lang="zh-TW" altLang="en-US" dirty="0"/>
              <a:t>日修正發布）第</a:t>
            </a:r>
            <a:r>
              <a:rPr lang="en-US" altLang="zh-TW" dirty="0"/>
              <a:t>32</a:t>
            </a:r>
            <a:r>
              <a:rPr lang="zh-TW" altLang="en-US" dirty="0"/>
              <a:t>條、第</a:t>
            </a:r>
            <a:r>
              <a:rPr lang="en-US" altLang="zh-TW" dirty="0"/>
              <a:t>100</a:t>
            </a:r>
            <a:r>
              <a:rPr lang="zh-TW" altLang="en-US" dirty="0"/>
              <a:t>條僅分別規定：「出售或交換資產利益：一、出售資產之售價，大於資產之未折減餘額部分，應列為出售資產收益課稅。</a:t>
            </a:r>
            <a:r>
              <a:rPr lang="en-US" altLang="zh-TW" dirty="0"/>
              <a:t>…</a:t>
            </a:r>
            <a:r>
              <a:rPr lang="zh-TW" altLang="en-US" dirty="0"/>
              <a:t>二、不同類固定資產之交換，應按時價入帳；如有交換利益，應列為收益。同類固定資產之交換，如無另收現金者，應按換出資產之帳面價值作為換入資產之成本入帳；如有另收現金者，現金部分應視為出售，按比例承認利益。</a:t>
            </a:r>
            <a:r>
              <a:rPr lang="en-US" altLang="zh-TW" dirty="0"/>
              <a:t>…</a:t>
            </a:r>
            <a:r>
              <a:rPr lang="zh-TW" altLang="en-US" dirty="0"/>
              <a:t>」、「出售資產損失：一、資產之未折減餘額大於出售價格者，其差額得列為出售資產損失。二、不同類固定資產之交換，應按時價入帳；如有交換損失，得列為出售資產損失。三、同類固定資產之交換，如有交換損失，得列為出售資產損失。</a:t>
            </a:r>
            <a:r>
              <a:rPr lang="en-US" altLang="zh-TW" dirty="0"/>
              <a:t>…</a:t>
            </a:r>
            <a:r>
              <a:rPr lang="zh-TW" altLang="en-US" dirty="0"/>
              <a:t>」對此問題亦無明確的規範。</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220</a:t>
            </a:fld>
            <a:endParaRPr lang="zh-TW" altLang="en-US"/>
          </a:p>
        </p:txBody>
      </p:sp>
    </p:spTree>
    <p:extLst>
      <p:ext uri="{BB962C8B-B14F-4D97-AF65-F5344CB8AC3E}">
        <p14:creationId xmlns:p14="http://schemas.microsoft.com/office/powerpoint/2010/main" val="46036536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en-US" dirty="0"/>
              <a:t>雖然財政部</a:t>
            </a:r>
            <a:r>
              <a:rPr lang="en-US" altLang="zh-TW" dirty="0"/>
              <a:t>93</a:t>
            </a:r>
            <a:r>
              <a:rPr lang="zh-TW" altLang="en-US" dirty="0"/>
              <a:t>年</a:t>
            </a:r>
            <a:r>
              <a:rPr lang="en-US" altLang="zh-TW" dirty="0"/>
              <a:t>9</a:t>
            </a:r>
            <a:r>
              <a:rPr lang="zh-TW" altLang="en-US" dirty="0"/>
              <a:t>月</a:t>
            </a:r>
            <a:r>
              <a:rPr lang="en-US" altLang="zh-TW" dirty="0"/>
              <a:t>23</a:t>
            </a:r>
            <a:r>
              <a:rPr lang="zh-TW" altLang="en-US" dirty="0"/>
              <a:t>日台財稅字第</a:t>
            </a:r>
            <a:r>
              <a:rPr lang="en-US" altLang="zh-TW" dirty="0"/>
              <a:t>09304549470</a:t>
            </a:r>
            <a:r>
              <a:rPr lang="zh-TW" altLang="en-US" dirty="0"/>
              <a:t>號函釋針對「資產管理公司以其所持有之金融機構不良債權抵繳法院拍賣價款，以承受抵押物」，認為「應於承受抵押物時，認列處分不良債權損益」，惟</a:t>
            </a:r>
            <a:r>
              <a:rPr lang="en-US" altLang="zh-TW" dirty="0"/>
              <a:t>F</a:t>
            </a:r>
            <a:r>
              <a:rPr lang="zh-TW" altLang="en-US" dirty="0"/>
              <a:t>公司主張其並非資產管理公司，是否能期待</a:t>
            </a:r>
            <a:r>
              <a:rPr lang="en-US" altLang="zh-TW" dirty="0"/>
              <a:t>F</a:t>
            </a:r>
            <a:r>
              <a:rPr lang="zh-TW" altLang="en-US" dirty="0"/>
              <a:t>公司援引此函釋申報其處分不良債權損益，尚非無疑。其次財政部</a:t>
            </a:r>
            <a:r>
              <a:rPr lang="en-US" altLang="zh-TW" dirty="0"/>
              <a:t>103</a:t>
            </a:r>
            <a:r>
              <a:rPr lang="zh-TW" altLang="en-US" dirty="0"/>
              <a:t>年</a:t>
            </a:r>
            <a:r>
              <a:rPr lang="en-US" altLang="zh-TW" dirty="0"/>
              <a:t>2</a:t>
            </a:r>
            <a:r>
              <a:rPr lang="zh-TW" altLang="en-US" dirty="0"/>
              <a:t>月</a:t>
            </a:r>
            <a:r>
              <a:rPr lang="en-US" altLang="zh-TW" dirty="0"/>
              <a:t>5</a:t>
            </a:r>
            <a:r>
              <a:rPr lang="zh-TW" altLang="en-US" dirty="0"/>
              <a:t>日台財稅字第</a:t>
            </a:r>
            <a:r>
              <a:rPr lang="en-US" altLang="zh-TW" dirty="0"/>
              <a:t>10304501460</a:t>
            </a:r>
            <a:r>
              <a:rPr lang="zh-TW" altLang="en-US" dirty="0"/>
              <a:t>號令釋雖針對：「營利事業或個人向金融機構或資產管理公司購入不良債權，嗣向法院聲請強制執行，其因法院拍賣之不動產抵押物無人應買，由該營利事業或個人按該次拍賣所定之最低價額聲明承受，並以所持有債權抵繳法院拍賣價款者」，認為「於取得抵押物時，應以抵押物時價減除購入債權成本及相關費用之餘額，認列處分債權損益」，惟此函釋係</a:t>
            </a:r>
            <a:r>
              <a:rPr lang="en-US" altLang="zh-TW" dirty="0"/>
              <a:t>F</a:t>
            </a:r>
            <a:r>
              <a:rPr lang="zh-TW" altLang="en-US" dirty="0"/>
              <a:t>公司申報系爭</a:t>
            </a:r>
            <a:r>
              <a:rPr lang="en-US" altLang="zh-TW" dirty="0"/>
              <a:t>97</a:t>
            </a:r>
            <a:r>
              <a:rPr lang="zh-TW" altLang="en-US" dirty="0"/>
              <a:t>年度營利事業所得稅以後所發布，為</a:t>
            </a:r>
            <a:r>
              <a:rPr lang="en-US" altLang="zh-TW" dirty="0"/>
              <a:t>F</a:t>
            </a:r>
            <a:r>
              <a:rPr lang="zh-TW" altLang="en-US" dirty="0"/>
              <a:t>公司申報時所不及知悉，尚難期待</a:t>
            </a:r>
            <a:r>
              <a:rPr lang="en-US" altLang="zh-TW" dirty="0"/>
              <a:t>F</a:t>
            </a:r>
            <a:r>
              <a:rPr lang="zh-TW" altLang="en-US" dirty="0"/>
              <a:t>公司遵照此函釋申報其處分不良債權損益。</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221</a:t>
            </a:fld>
            <a:endParaRPr lang="zh-TW" altLang="en-US"/>
          </a:p>
        </p:txBody>
      </p:sp>
    </p:spTree>
    <p:extLst>
      <p:ext uri="{BB962C8B-B14F-4D97-AF65-F5344CB8AC3E}">
        <p14:creationId xmlns:p14="http://schemas.microsoft.com/office/powerpoint/2010/main" val="404738174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en-US" dirty="0"/>
              <a:t>至於稅局復查決定所引財政部</a:t>
            </a:r>
            <a:r>
              <a:rPr lang="en-US" altLang="zh-TW" dirty="0"/>
              <a:t>98</a:t>
            </a:r>
            <a:r>
              <a:rPr lang="zh-TW" altLang="en-US" dirty="0"/>
              <a:t>年</a:t>
            </a:r>
            <a:r>
              <a:rPr lang="en-US" altLang="zh-TW" dirty="0"/>
              <a:t>6</a:t>
            </a:r>
            <a:r>
              <a:rPr lang="zh-TW" altLang="en-US" dirty="0"/>
              <a:t>月</a:t>
            </a:r>
            <a:r>
              <a:rPr lang="en-US" altLang="zh-TW" dirty="0"/>
              <a:t>15</a:t>
            </a:r>
            <a:r>
              <a:rPr lang="zh-TW" altLang="en-US" dirty="0"/>
              <a:t>日台財稅字第</a:t>
            </a:r>
            <a:r>
              <a:rPr lang="en-US" altLang="zh-TW" dirty="0"/>
              <a:t>09800068640</a:t>
            </a:r>
            <a:r>
              <a:rPr lang="zh-TW" altLang="en-US" dirty="0"/>
              <a:t>號函釋謂：「</a:t>
            </a:r>
            <a:r>
              <a:rPr lang="en-US" altLang="zh-TW" dirty="0"/>
              <a:t>…</a:t>
            </a:r>
            <a:r>
              <a:rPr lang="zh-TW" altLang="en-US" dirty="0"/>
              <a:t>三、非資產管理公司承購非屬金融機構不良債權（抵押債權），以其所持有之債權抵繳法院拍賣價款承受抵押物，嗣後再將所取得之抵押物出售予第三人之案例，</a:t>
            </a:r>
            <a:r>
              <a:rPr lang="en-US" altLang="zh-TW" dirty="0"/>
              <a:t>…</a:t>
            </a:r>
            <a:r>
              <a:rPr lang="zh-TW" altLang="en-US" dirty="0"/>
              <a:t>應於承受該抵押物時，認列處分不良債權損益，並於實際處分抵押物時，認列處分資產損益。」亦係</a:t>
            </a:r>
            <a:r>
              <a:rPr lang="en-US" altLang="zh-TW" dirty="0"/>
              <a:t>F</a:t>
            </a:r>
            <a:r>
              <a:rPr lang="zh-TW" altLang="en-US" dirty="0"/>
              <a:t>公司申報系爭</a:t>
            </a:r>
            <a:r>
              <a:rPr lang="en-US" altLang="zh-TW" dirty="0"/>
              <a:t>97</a:t>
            </a:r>
            <a:r>
              <a:rPr lang="zh-TW" altLang="en-US" dirty="0"/>
              <a:t>年度營利事業所得稅以後所發布，且其情形與本件案例（</a:t>
            </a:r>
            <a:r>
              <a:rPr lang="en-US" altLang="zh-TW" dirty="0"/>
              <a:t>F</a:t>
            </a:r>
            <a:r>
              <a:rPr lang="zh-TW" altLang="en-US" dirty="0"/>
              <a:t>公司係從資產管理公司承購金融機構不良債權），不盡相符，亦難期待</a:t>
            </a:r>
            <a:r>
              <a:rPr lang="en-US" altLang="zh-TW" dirty="0"/>
              <a:t>F</a:t>
            </a:r>
            <a:r>
              <a:rPr lang="zh-TW" altLang="en-US" dirty="0"/>
              <a:t>公司遵照此函釋申報其處分不良債權損益。</a:t>
            </a:r>
            <a:endParaRPr lang="en-US" altLang="zh-TW" dirty="0"/>
          </a:p>
          <a:p>
            <a:pPr lvl="1">
              <a:lnSpc>
                <a:spcPct val="100000"/>
              </a:lnSpc>
            </a:pPr>
            <a:endParaRPr lang="en-US" altLang="zh-TW" sz="1200" dirty="0"/>
          </a:p>
          <a:p>
            <a:pPr lvl="1">
              <a:lnSpc>
                <a:spcPct val="100000"/>
              </a:lnSpc>
            </a:pPr>
            <a:r>
              <a:rPr lang="zh-TW" altLang="en-US" dirty="0"/>
              <a:t>稅局復查決定援引財政部</a:t>
            </a:r>
            <a:r>
              <a:rPr lang="en-US" altLang="zh-TW" dirty="0"/>
              <a:t>103</a:t>
            </a:r>
            <a:r>
              <a:rPr lang="zh-TW" altLang="en-US" dirty="0"/>
              <a:t>年</a:t>
            </a:r>
            <a:r>
              <a:rPr lang="en-US" altLang="zh-TW" dirty="0"/>
              <a:t>2</a:t>
            </a:r>
            <a:r>
              <a:rPr lang="zh-TW" altLang="en-US" dirty="0"/>
              <a:t>月</a:t>
            </a:r>
            <a:r>
              <a:rPr lang="en-US" altLang="zh-TW" dirty="0"/>
              <a:t>5</a:t>
            </a:r>
            <a:r>
              <a:rPr lang="zh-TW" altLang="en-US" dirty="0"/>
              <a:t>日台財稅字第</a:t>
            </a:r>
            <a:r>
              <a:rPr lang="en-US" altLang="zh-TW" dirty="0"/>
              <a:t>10304501460</a:t>
            </a:r>
            <a:r>
              <a:rPr lang="zh-TW" altLang="en-US" dirty="0"/>
              <a:t>號令釋及</a:t>
            </a:r>
            <a:r>
              <a:rPr lang="en-US" altLang="zh-TW" dirty="0"/>
              <a:t>98</a:t>
            </a:r>
            <a:r>
              <a:rPr lang="zh-TW" altLang="en-US" dirty="0"/>
              <a:t>年</a:t>
            </a:r>
            <a:r>
              <a:rPr lang="en-US" altLang="zh-TW" dirty="0"/>
              <a:t>6</a:t>
            </a:r>
            <a:r>
              <a:rPr lang="zh-TW" altLang="en-US" dirty="0"/>
              <a:t>月</a:t>
            </a:r>
            <a:r>
              <a:rPr lang="en-US" altLang="zh-TW" dirty="0"/>
              <a:t>15</a:t>
            </a:r>
            <a:r>
              <a:rPr lang="zh-TW" altLang="en-US" dirty="0"/>
              <a:t>日台財稅字第</a:t>
            </a:r>
            <a:r>
              <a:rPr lang="en-US" altLang="zh-TW" dirty="0"/>
              <a:t>09800068640</a:t>
            </a:r>
            <a:r>
              <a:rPr lang="zh-TW" altLang="en-US" dirty="0"/>
              <a:t>號函釋，重新核定</a:t>
            </a:r>
            <a:r>
              <a:rPr lang="en-US" altLang="zh-TW" dirty="0"/>
              <a:t>F</a:t>
            </a:r>
            <a:r>
              <a:rPr lang="zh-TW" altLang="en-US" dirty="0"/>
              <a:t>公司於</a:t>
            </a:r>
            <a:r>
              <a:rPr lang="en-US" altLang="zh-TW" dirty="0"/>
              <a:t>97</a:t>
            </a:r>
            <a:r>
              <a:rPr lang="zh-TW" altLang="en-US" dirty="0"/>
              <a:t>年度處分不良債權增益，據以補稅，固非全然無據，惟進而加以裁罰部分，未審究</a:t>
            </a:r>
            <a:r>
              <a:rPr lang="en-US" altLang="zh-TW" dirty="0"/>
              <a:t>F</a:t>
            </a:r>
            <a:r>
              <a:rPr lang="zh-TW" altLang="en-US" dirty="0"/>
              <a:t>公司是否為資產管理公司，要求其依上開財政部函釋意旨，於承受抵押物時，即認列處分不良債權損益，是否具有期待可能性？泛以</a:t>
            </a:r>
            <a:r>
              <a:rPr lang="en-US" altLang="zh-TW" dirty="0"/>
              <a:t>F</a:t>
            </a:r>
            <a:r>
              <a:rPr lang="zh-TW" altLang="en-US" dirty="0"/>
              <a:t>公司為營利事業，對於營利事業所得稅之申報義務及其交易行為應如何紀錄及計算之規定有相當了解等語為由，認定</a:t>
            </a:r>
            <a:r>
              <a:rPr lang="en-US" altLang="zh-TW" dirty="0"/>
              <a:t>F</a:t>
            </a:r>
            <a:r>
              <a:rPr lang="zh-TW" altLang="en-US" dirty="0"/>
              <a:t>公司有應注意能注意而不注意之過失，尚嫌率斷，已難維持。</a:t>
            </a:r>
            <a:endParaRPr lang="en-US" altLang="zh-TW" sz="1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222</a:t>
            </a:fld>
            <a:endParaRPr lang="zh-TW" altLang="en-US"/>
          </a:p>
        </p:txBody>
      </p:sp>
    </p:spTree>
    <p:extLst>
      <p:ext uri="{BB962C8B-B14F-4D97-AF65-F5344CB8AC3E}">
        <p14:creationId xmlns:p14="http://schemas.microsoft.com/office/powerpoint/2010/main" val="275922563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zh-TW" altLang="en-US" dirty="0"/>
              <a:t>何況財政部</a:t>
            </a:r>
            <a:r>
              <a:rPr lang="en-US" altLang="zh-TW" dirty="0"/>
              <a:t>94</a:t>
            </a:r>
            <a:r>
              <a:rPr lang="zh-TW" altLang="en-US" dirty="0"/>
              <a:t>年</a:t>
            </a:r>
            <a:r>
              <a:rPr lang="en-US" altLang="zh-TW" dirty="0"/>
              <a:t>10</a:t>
            </a:r>
            <a:r>
              <a:rPr lang="zh-TW" altLang="en-US" dirty="0"/>
              <a:t>月</a:t>
            </a:r>
            <a:r>
              <a:rPr lang="en-US" altLang="zh-TW" dirty="0"/>
              <a:t>26</a:t>
            </a:r>
            <a:r>
              <a:rPr lang="zh-TW" altLang="en-US" dirty="0"/>
              <a:t>日台財稅字第</a:t>
            </a:r>
            <a:r>
              <a:rPr lang="en-US" altLang="zh-TW" dirty="0"/>
              <a:t>09404574090</a:t>
            </a:r>
            <a:r>
              <a:rPr lang="zh-TW" altLang="en-US" dirty="0"/>
              <a:t>號函釋謂：「資產管理公司就已取得執行名義之金融機構不良債權，向法院申請強制執行，其因參與拍賣或聲明承受而取得該不良債權之抵押物時，已與第三人達成買賣該抵押物之合意，嗣後並依買賣契約書約定之交易價格完成交易者，資產管理公司得以其與該第三人之實際交易價格作為取得該抵押物之成本，並分別計算處分不良債權及抵押物之損益課稅。」似又准許資產管理公司因參與拍賣或聲明承受而取得其所持有不良債權之抵押物者，於符合一定條件下，得俟出售該抵押物，產生實際交易價格時，再以此價格為取得該抵押物之成本，同時計算處分不良債權及抵押物之損益課稅。</a:t>
            </a:r>
            <a:endParaRPr lang="en-US" altLang="zh-TW" dirty="0"/>
          </a:p>
          <a:p>
            <a:pPr lvl="2">
              <a:lnSpc>
                <a:spcPct val="100000"/>
              </a:lnSpc>
            </a:pPr>
            <a:endParaRPr lang="en-US" altLang="zh-TW" sz="1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223</a:t>
            </a:fld>
            <a:endParaRPr lang="zh-TW" altLang="en-US"/>
          </a:p>
        </p:txBody>
      </p:sp>
    </p:spTree>
    <p:extLst>
      <p:ext uri="{BB962C8B-B14F-4D97-AF65-F5344CB8AC3E}">
        <p14:creationId xmlns:p14="http://schemas.microsoft.com/office/powerpoint/2010/main" val="23543375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1">
              <a:lnSpc>
                <a:spcPct val="100000"/>
              </a:lnSpc>
            </a:pPr>
            <a:r>
              <a:rPr lang="en-US" altLang="zh-TW" dirty="0"/>
              <a:t>F</a:t>
            </a:r>
            <a:r>
              <a:rPr lang="zh-TW" altLang="en-US" dirty="0"/>
              <a:t>公司於</a:t>
            </a:r>
            <a:r>
              <a:rPr lang="en-US" altLang="zh-TW" dirty="0"/>
              <a:t>97</a:t>
            </a:r>
            <a:r>
              <a:rPr lang="zh-TW" altLang="en-US" dirty="0"/>
              <a:t>年</a:t>
            </a:r>
            <a:r>
              <a:rPr lang="en-US" altLang="zh-TW" dirty="0"/>
              <a:t>3</a:t>
            </a:r>
            <a:r>
              <a:rPr lang="zh-TW" altLang="en-US" dirty="0"/>
              <a:t>月</a:t>
            </a:r>
            <a:r>
              <a:rPr lang="en-US" altLang="zh-TW" dirty="0"/>
              <a:t>6</a:t>
            </a:r>
            <a:r>
              <a:rPr lang="zh-TW" altLang="en-US" dirty="0"/>
              <a:t>日由受託人聲明以拍賣底價承受系爭房地後，旋於同年月</a:t>
            </a:r>
            <a:r>
              <a:rPr lang="en-US" altLang="zh-TW" dirty="0"/>
              <a:t>13</a:t>
            </a:r>
            <a:r>
              <a:rPr lang="zh-TW" altLang="en-US" dirty="0"/>
              <a:t>日與丁簽訂之不動產買賣契約書，將系爭房地之</a:t>
            </a:r>
            <a:r>
              <a:rPr lang="en-US" altLang="zh-TW" dirty="0"/>
              <a:t>5</a:t>
            </a:r>
            <a:r>
              <a:rPr lang="zh-TW" altLang="en-US" dirty="0"/>
              <a:t>樓、</a:t>
            </a:r>
            <a:r>
              <a:rPr lang="en-US" altLang="zh-TW" dirty="0"/>
              <a:t>6</a:t>
            </a:r>
            <a:r>
              <a:rPr lang="zh-TW" altLang="en-US" dirty="0"/>
              <a:t>樓部分（權利範圍包含土地、建物、停車位等）出售，已於申報</a:t>
            </a:r>
            <a:r>
              <a:rPr lang="en-US" altLang="zh-TW" dirty="0"/>
              <a:t>97</a:t>
            </a:r>
            <a:r>
              <a:rPr lang="zh-TW" altLang="en-US" dirty="0"/>
              <a:t>年度營利事業所得稅時，認列此部分處分不良債權增益（即出售資產增益）</a:t>
            </a:r>
            <a:r>
              <a:rPr lang="en-US" altLang="zh-TW" dirty="0"/>
              <a:t>45,675,753</a:t>
            </a:r>
            <a:r>
              <a:rPr lang="zh-TW" altLang="en-US" dirty="0"/>
              <a:t>元等情，為兩造所不爭，依</a:t>
            </a:r>
            <a:r>
              <a:rPr lang="en-US" altLang="zh-TW" dirty="0"/>
              <a:t>F</a:t>
            </a:r>
            <a:r>
              <a:rPr lang="zh-TW" altLang="en-US" dirty="0"/>
              <a:t>公司主張其於</a:t>
            </a:r>
            <a:r>
              <a:rPr lang="en-US" altLang="zh-TW" dirty="0"/>
              <a:t>3</a:t>
            </a:r>
            <a:r>
              <a:rPr lang="zh-TW" altLang="en-US" dirty="0"/>
              <a:t>月</a:t>
            </a:r>
            <a:r>
              <a:rPr lang="en-US" altLang="zh-TW" dirty="0"/>
              <a:t>13</a:t>
            </a:r>
            <a:r>
              <a:rPr lang="zh-TW" altLang="en-US" dirty="0"/>
              <a:t>日出售系爭房地</a:t>
            </a:r>
            <a:r>
              <a:rPr lang="en-US" altLang="zh-TW" dirty="0"/>
              <a:t>5</a:t>
            </a:r>
            <a:r>
              <a:rPr lang="zh-TW" altLang="en-US" dirty="0"/>
              <a:t>樓、</a:t>
            </a:r>
            <a:r>
              <a:rPr lang="en-US" altLang="zh-TW" dirty="0"/>
              <a:t>6</a:t>
            </a:r>
            <a:r>
              <a:rPr lang="zh-TW" altLang="en-US" dirty="0"/>
              <a:t>樓，即以售價減除成本後帳上承認出售資產增益等語，</a:t>
            </a:r>
            <a:r>
              <a:rPr lang="en-US" altLang="zh-TW" dirty="0"/>
              <a:t>F</a:t>
            </a:r>
            <a:r>
              <a:rPr lang="zh-TW" altLang="en-US" dirty="0"/>
              <a:t>公司係以承受之抵押物另行出售時，作為其所持有之不良債權損益實現之時，揆諸財政部</a:t>
            </a:r>
            <a:r>
              <a:rPr lang="en-US" altLang="zh-TW" dirty="0"/>
              <a:t>94</a:t>
            </a:r>
            <a:r>
              <a:rPr lang="zh-TW" altLang="en-US" dirty="0"/>
              <a:t>年</a:t>
            </a:r>
            <a:r>
              <a:rPr lang="en-US" altLang="zh-TW" dirty="0"/>
              <a:t>10</a:t>
            </a:r>
            <a:r>
              <a:rPr lang="zh-TW" altLang="en-US" dirty="0"/>
              <a:t>月</a:t>
            </a:r>
            <a:r>
              <a:rPr lang="en-US" altLang="zh-TW" dirty="0"/>
              <a:t>26</a:t>
            </a:r>
            <a:r>
              <a:rPr lang="zh-TW" altLang="en-US" dirty="0"/>
              <a:t>日台財稅字第</a:t>
            </a:r>
            <a:r>
              <a:rPr lang="en-US" altLang="zh-TW" dirty="0"/>
              <a:t>09404574090</a:t>
            </a:r>
            <a:r>
              <a:rPr lang="zh-TW" altLang="en-US" dirty="0"/>
              <a:t>號函釋意旨，尚非全然無據。縱使認為其未參照行為時財政部</a:t>
            </a:r>
            <a:r>
              <a:rPr lang="en-US" altLang="zh-TW" dirty="0"/>
              <a:t>93</a:t>
            </a:r>
            <a:r>
              <a:rPr lang="zh-TW" altLang="en-US" dirty="0"/>
              <a:t>年</a:t>
            </a:r>
            <a:r>
              <a:rPr lang="en-US" altLang="zh-TW" dirty="0"/>
              <a:t>9</a:t>
            </a:r>
            <a:r>
              <a:rPr lang="zh-TW" altLang="en-US" dirty="0"/>
              <a:t>月</a:t>
            </a:r>
            <a:r>
              <a:rPr lang="en-US" altLang="zh-TW" dirty="0"/>
              <a:t>23</a:t>
            </a:r>
            <a:r>
              <a:rPr lang="zh-TW" altLang="en-US" dirty="0"/>
              <a:t>日台財稅字第</a:t>
            </a:r>
            <a:r>
              <a:rPr lang="en-US" altLang="zh-TW" dirty="0"/>
              <a:t>09304549470</a:t>
            </a:r>
            <a:r>
              <a:rPr lang="zh-TW" altLang="en-US" dirty="0"/>
              <a:t>號函釋，於承受抵押物時，即認列全部處分不良債權損益，核有過失，其過失情節亦屬輕微（主觀應受責難程度較低），稅局未依裁罰倍數參考表使用須知第</a:t>
            </a:r>
            <a:r>
              <a:rPr lang="en-US" altLang="zh-TW" dirty="0"/>
              <a:t>4</a:t>
            </a:r>
            <a:r>
              <a:rPr lang="zh-TW" altLang="en-US" dirty="0"/>
              <a:t>點規定，注意個案違章情節是否較輕，酌予在法定倍數範圍內減輕其罰，逕依裁罰倍數參考表規定之劃一處罰方式，按補徵稅額</a:t>
            </a:r>
            <a:r>
              <a:rPr lang="en-US" altLang="zh-TW" dirty="0"/>
              <a:t>6,578,964</a:t>
            </a:r>
            <a:r>
              <a:rPr lang="zh-TW" altLang="en-US" dirty="0"/>
              <a:t>元處以</a:t>
            </a:r>
            <a:r>
              <a:rPr lang="en-US" altLang="zh-TW" dirty="0"/>
              <a:t>0.6</a:t>
            </a:r>
            <a:r>
              <a:rPr lang="zh-TW" altLang="en-US" dirty="0"/>
              <a:t>倍之罰鍰計</a:t>
            </a:r>
            <a:r>
              <a:rPr lang="en-US" altLang="zh-TW" dirty="0"/>
              <a:t>3,947,378</a:t>
            </a:r>
            <a:r>
              <a:rPr lang="zh-TW" altLang="en-US" dirty="0"/>
              <a:t>元，容有裁量怠惰之違法，自難以維持。</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224</a:t>
            </a:fld>
            <a:endParaRPr lang="zh-TW" altLang="en-US"/>
          </a:p>
        </p:txBody>
      </p:sp>
    </p:spTree>
    <p:extLst>
      <p:ext uri="{BB962C8B-B14F-4D97-AF65-F5344CB8AC3E}">
        <p14:creationId xmlns:p14="http://schemas.microsoft.com/office/powerpoint/2010/main" val="25345163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105</a:t>
            </a:r>
            <a:r>
              <a:rPr lang="zh-TW" altLang="en-US" dirty="0"/>
              <a:t>年度判字第</a:t>
            </a:r>
            <a:r>
              <a:rPr lang="en-US" altLang="zh-TW" dirty="0"/>
              <a:t>710</a:t>
            </a:r>
            <a:r>
              <a:rPr lang="zh-TW" altLang="en-US" dirty="0"/>
              <a:t>號判決</a:t>
            </a:r>
            <a:br>
              <a:rPr lang="en-US" altLang="zh-TW" dirty="0"/>
            </a:br>
            <a:r>
              <a:rPr lang="en-US" altLang="zh-TW" dirty="0"/>
              <a:t>——</a:t>
            </a:r>
            <a:r>
              <a:rPr lang="zh-TW" altLang="en-US" sz="2800" dirty="0"/>
              <a:t>裁處時未審酌因違反行政法上義務所得之利益</a:t>
            </a:r>
          </a:p>
        </p:txBody>
      </p:sp>
      <p:sp>
        <p:nvSpPr>
          <p:cNvPr id="3" name="內容版面配置區 2"/>
          <p:cNvSpPr>
            <a:spLocks noGrp="1"/>
          </p:cNvSpPr>
          <p:nvPr>
            <p:ph idx="1"/>
          </p:nvPr>
        </p:nvSpPr>
        <p:spPr>
          <a:xfrm>
            <a:off x="1069848" y="1429571"/>
            <a:ext cx="10058400" cy="5331714"/>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en-US" altLang="zh-TW" dirty="0"/>
              <a:t>L</a:t>
            </a:r>
            <a:r>
              <a:rPr lang="zh-TW" altLang="en-US" dirty="0"/>
              <a:t>公司於</a:t>
            </a:r>
            <a:r>
              <a:rPr lang="en-US" altLang="zh-TW" dirty="0"/>
              <a:t>100</a:t>
            </a:r>
            <a:r>
              <a:rPr lang="zh-TW" altLang="en-US" dirty="0"/>
              <a:t>至</a:t>
            </a:r>
            <a:r>
              <a:rPr lang="en-US" altLang="zh-TW" dirty="0"/>
              <a:t>102</a:t>
            </a:r>
            <a:r>
              <a:rPr lang="zh-TW" altLang="en-US" dirty="0"/>
              <a:t>年間產製○○料理米酒等</a:t>
            </a:r>
            <a:r>
              <a:rPr lang="en-US" altLang="zh-TW" dirty="0"/>
              <a:t>11</a:t>
            </a:r>
            <a:r>
              <a:rPr lang="zh-TW" altLang="en-US" dirty="0"/>
              <a:t>種酒品，而其中「○○料理米酒」（酒精濃度</a:t>
            </a:r>
            <a:r>
              <a:rPr lang="en-US" altLang="zh-TW" dirty="0"/>
              <a:t>19.5</a:t>
            </a:r>
            <a:r>
              <a:rPr lang="zh-TW" altLang="en-US" dirty="0"/>
              <a:t>％，通稱</a:t>
            </a:r>
            <a:r>
              <a:rPr lang="en-US" altLang="zh-TW" dirty="0"/>
              <a:t>19.5</a:t>
            </a:r>
            <a:r>
              <a:rPr lang="zh-TW" altLang="en-US" dirty="0"/>
              <a:t>度，容量分</a:t>
            </a:r>
            <a:r>
              <a:rPr lang="en-US" altLang="zh-TW" dirty="0"/>
              <a:t>600ML</a:t>
            </a:r>
            <a:r>
              <a:rPr lang="zh-TW" altLang="en-US" dirty="0"/>
              <a:t>及</a:t>
            </a:r>
            <a:r>
              <a:rPr lang="en-US" altLang="zh-TW" dirty="0"/>
              <a:t>3000ML2</a:t>
            </a:r>
            <a:r>
              <a:rPr lang="zh-TW" altLang="en-US" dirty="0"/>
              <a:t>種）、「○○米酒頭」（酒精濃度</a:t>
            </a:r>
            <a:r>
              <a:rPr lang="en-US" altLang="zh-TW" dirty="0"/>
              <a:t>30</a:t>
            </a:r>
            <a:r>
              <a:rPr lang="zh-TW" altLang="en-US" dirty="0"/>
              <a:t>％，通稱</a:t>
            </a:r>
            <a:r>
              <a:rPr lang="en-US" altLang="zh-TW" dirty="0"/>
              <a:t>30</a:t>
            </a:r>
            <a:r>
              <a:rPr lang="zh-TW" altLang="en-US" dirty="0"/>
              <a:t>度，容量</a:t>
            </a:r>
            <a:r>
              <a:rPr lang="en-US" altLang="zh-TW" dirty="0"/>
              <a:t>600ML</a:t>
            </a:r>
            <a:r>
              <a:rPr lang="zh-TW" altLang="en-US" dirty="0"/>
              <a:t>）」及「○○高粱酒」（酒精濃度</a:t>
            </a:r>
            <a:r>
              <a:rPr lang="en-US" altLang="zh-TW" dirty="0"/>
              <a:t>38</a:t>
            </a:r>
            <a:r>
              <a:rPr lang="zh-TW" altLang="en-US" dirty="0"/>
              <a:t>％，通稱</a:t>
            </a:r>
            <a:r>
              <a:rPr lang="en-US" altLang="zh-TW" dirty="0"/>
              <a:t>38</a:t>
            </a:r>
            <a:r>
              <a:rPr lang="zh-TW" altLang="en-US" dirty="0"/>
              <a:t>度，容量分</a:t>
            </a:r>
            <a:r>
              <a:rPr lang="en-US" altLang="zh-TW" dirty="0"/>
              <a:t>360ML</a:t>
            </a:r>
            <a:r>
              <a:rPr lang="zh-TW" altLang="en-US" dirty="0"/>
              <a:t>及</a:t>
            </a:r>
            <a:r>
              <a:rPr lang="en-US" altLang="zh-TW" dirty="0"/>
              <a:t>600ML2</a:t>
            </a:r>
            <a:r>
              <a:rPr lang="zh-TW" altLang="en-US" dirty="0"/>
              <a:t>種）等</a:t>
            </a:r>
            <a:r>
              <a:rPr lang="en-US" altLang="zh-TW" dirty="0"/>
              <a:t>5</a:t>
            </a:r>
            <a:r>
              <a:rPr lang="zh-TW" altLang="en-US" dirty="0"/>
              <a:t>種酒品，原經被</a:t>
            </a:r>
            <a:r>
              <a:rPr lang="en-US" altLang="zh-TW" dirty="0"/>
              <a:t>L</a:t>
            </a:r>
            <a:r>
              <a:rPr lang="zh-TW" altLang="en-US" dirty="0"/>
              <a:t>公司依其申請酒類別，課徵菸酒稅。嗣經被</a:t>
            </a:r>
            <a:r>
              <a:rPr lang="en-US" altLang="zh-TW" dirty="0"/>
              <a:t>L</a:t>
            </a:r>
            <a:r>
              <a:rPr lang="zh-TW" altLang="en-US" dirty="0"/>
              <a:t>公司審認該</a:t>
            </a:r>
            <a:r>
              <a:rPr lang="en-US" altLang="zh-TW" dirty="0"/>
              <a:t>5</a:t>
            </a:r>
            <a:r>
              <a:rPr lang="zh-TW" altLang="en-US" dirty="0"/>
              <a:t>種酒品均屬於菸酒稅法第</a:t>
            </a:r>
            <a:r>
              <a:rPr lang="en-US" altLang="zh-TW" dirty="0"/>
              <a:t>2</a:t>
            </a:r>
            <a:r>
              <a:rPr lang="zh-TW" altLang="en-US" dirty="0"/>
              <a:t>條第</a:t>
            </a:r>
            <a:r>
              <a:rPr lang="en-US" altLang="zh-TW" dirty="0"/>
              <a:t>3</a:t>
            </a:r>
            <a:r>
              <a:rPr lang="zh-TW" altLang="en-US" dirty="0"/>
              <a:t>款第</a:t>
            </a:r>
            <a:r>
              <a:rPr lang="en-US" altLang="zh-TW" dirty="0"/>
              <a:t>5</a:t>
            </a:r>
            <a:r>
              <a:rPr lang="zh-TW" altLang="en-US" dirty="0"/>
              <a:t>目規定之「其他酒類」，皆應按每公升酒精成分每度徵收</a:t>
            </a:r>
            <a:r>
              <a:rPr lang="en-US" altLang="zh-TW" dirty="0"/>
              <a:t>7</a:t>
            </a:r>
            <a:r>
              <a:rPr lang="zh-TW" altLang="en-US" dirty="0"/>
              <a:t>元，</a:t>
            </a:r>
            <a:r>
              <a:rPr lang="en-US" altLang="zh-TW" dirty="0"/>
              <a:t>L</a:t>
            </a:r>
            <a:r>
              <a:rPr lang="zh-TW" altLang="en-US" dirty="0"/>
              <a:t>公司未依規定酒品種類申報繳納菸酒稅，乃分別按其於上開期間產製出廠之各該酒品數量，核定補徵菸酒稅額</a:t>
            </a:r>
            <a:r>
              <a:rPr lang="en-US" altLang="zh-TW" dirty="0"/>
              <a:t>161,525,940</a:t>
            </a:r>
            <a:r>
              <a:rPr lang="zh-TW" altLang="en-US" dirty="0"/>
              <a:t>元（下稱本稅核課處分），並按補徵稅額</a:t>
            </a:r>
            <a:r>
              <a:rPr lang="en-US" altLang="zh-TW" dirty="0"/>
              <a:t>161,525,940</a:t>
            </a:r>
            <a:r>
              <a:rPr lang="zh-TW" altLang="en-US" dirty="0"/>
              <a:t>元，處以</a:t>
            </a:r>
            <a:r>
              <a:rPr lang="en-US" altLang="zh-TW" dirty="0"/>
              <a:t>2</a:t>
            </a:r>
            <a:r>
              <a:rPr lang="zh-TW" altLang="en-US" dirty="0"/>
              <a:t>倍罰鍰計</a:t>
            </a:r>
            <a:r>
              <a:rPr lang="en-US" altLang="zh-TW" dirty="0"/>
              <a:t>323,051,880</a:t>
            </a:r>
            <a:r>
              <a:rPr lang="zh-TW" altLang="en-US" dirty="0"/>
              <a:t>元（下稱裁罰處分）。</a:t>
            </a:r>
            <a:r>
              <a:rPr lang="en-US" altLang="zh-TW" dirty="0"/>
              <a:t>L</a:t>
            </a:r>
            <a:r>
              <a:rPr lang="zh-TW" altLang="en-US" dirty="0"/>
              <a:t>公司不服，循序提起行政訴訟。</a:t>
            </a:r>
            <a:r>
              <a:rPr lang="zh-TW" altLang="en-US" dirty="0">
                <a:latin typeface="標楷體" panose="03000509000000000000" pitchFamily="65" charset="-120"/>
              </a:rPr>
              <a:t>經原審法院判決駁回後，乃提起上訴。嗣經最高行政法院判決廢棄原判決關於罰鍰部分，並就廢棄部分，</a:t>
            </a:r>
            <a:r>
              <a:rPr lang="zh-TW" altLang="en-US" dirty="0"/>
              <a:t>撤銷訴願決定及原處分（即復查決定），且駁回其餘上訴</a:t>
            </a:r>
            <a:r>
              <a:rPr lang="zh-TW" altLang="en-US" dirty="0">
                <a:latin typeface="標楷體" panose="03000509000000000000" pitchFamily="65" charset="-120"/>
              </a:rPr>
              <a:t>。</a:t>
            </a:r>
            <a:endParaRPr lang="en-US" altLang="zh-TW" dirty="0">
              <a:latin typeface="標楷體" panose="03000509000000000000" pitchFamily="65" charset="-120"/>
            </a:endParaRPr>
          </a:p>
          <a:p>
            <a:pPr marL="274320" lvl="1" indent="0" hangingPunct="0">
              <a:lnSpc>
                <a:spcPct val="100000"/>
              </a:lnSpc>
              <a:buNone/>
            </a:pP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225</a:t>
            </a:fld>
            <a:endParaRPr lang="zh-TW" altLang="en-US"/>
          </a:p>
        </p:txBody>
      </p:sp>
    </p:spTree>
    <p:extLst>
      <p:ext uri="{BB962C8B-B14F-4D97-AF65-F5344CB8AC3E}">
        <p14:creationId xmlns:p14="http://schemas.microsoft.com/office/powerpoint/2010/main" val="12303353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en-US" altLang="zh-TW" sz="9600" dirty="0">
                <a:latin typeface="標楷體" panose="03000509000000000000" pitchFamily="65" charset="-120"/>
              </a:rPr>
              <a:t>——</a:t>
            </a:r>
            <a:r>
              <a:rPr lang="zh-TW" altLang="en-US" sz="9600" dirty="0">
                <a:latin typeface="標楷體" panose="03000509000000000000" pitchFamily="65" charset="-120"/>
              </a:rPr>
              <a:t>罰鍰部分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按行政機關行使裁量權，並非不受任何拘束，其裁量權之行使，除應遵守一般法律原則（如誠實信用原則、平等原則、比例原則）外，亦應符合法規授權之目的，並不得逾越法定之裁量範圍（行政程序法第</a:t>
            </a:r>
            <a:r>
              <a:rPr lang="en-US" altLang="zh-TW" sz="8000" dirty="0"/>
              <a:t>4</a:t>
            </a:r>
            <a:r>
              <a:rPr lang="zh-TW" altLang="en-US" sz="8000" dirty="0"/>
              <a:t>條、第</a:t>
            </a:r>
            <a:r>
              <a:rPr lang="en-US" altLang="zh-TW" sz="8000" dirty="0"/>
              <a:t>6</a:t>
            </a:r>
            <a:r>
              <a:rPr lang="zh-TW" altLang="en-US" sz="8000" dirty="0"/>
              <a:t>條、第</a:t>
            </a:r>
            <a:r>
              <a:rPr lang="en-US" altLang="zh-TW" sz="8000" dirty="0"/>
              <a:t>7</a:t>
            </a:r>
            <a:r>
              <a:rPr lang="zh-TW" altLang="en-US" sz="8000" dirty="0"/>
              <a:t>條、第</a:t>
            </a:r>
            <a:r>
              <a:rPr lang="en-US" altLang="zh-TW" sz="8000" dirty="0"/>
              <a:t>8</a:t>
            </a:r>
            <a:r>
              <a:rPr lang="zh-TW" altLang="en-US" sz="8000" dirty="0"/>
              <a:t>條、第</a:t>
            </a:r>
            <a:r>
              <a:rPr lang="en-US" altLang="zh-TW" sz="8000" dirty="0"/>
              <a:t>10</a:t>
            </a:r>
            <a:r>
              <a:rPr lang="zh-TW" altLang="en-US" sz="8000" dirty="0"/>
              <a:t>條參照）。又行政罰法第</a:t>
            </a:r>
            <a:r>
              <a:rPr lang="en-US" altLang="zh-TW" sz="8000" dirty="0"/>
              <a:t>18</a:t>
            </a:r>
            <a:r>
              <a:rPr lang="zh-TW" altLang="en-US" sz="8000" dirty="0"/>
              <a:t>條第</a:t>
            </a:r>
            <a:r>
              <a:rPr lang="en-US" altLang="zh-TW" sz="8000" dirty="0"/>
              <a:t>1</a:t>
            </a:r>
            <a:r>
              <a:rPr lang="zh-TW" altLang="en-US" sz="8000" dirty="0"/>
              <a:t>項規定：「裁處罰鍰，應審酌違反行政法上義務行為應受責難程度、所生影響及因違反行政法上義務所得之利益，並得考量受處罰者之資力。」其立法理由載明「第一項規定裁處罰鍰時應審酌之因素，以求處罰允當。」；司法院釋字第</a:t>
            </a:r>
            <a:r>
              <a:rPr lang="en-US" altLang="zh-TW" sz="8000" dirty="0"/>
              <a:t>641</a:t>
            </a:r>
            <a:r>
              <a:rPr lang="zh-TW" altLang="en-US" sz="8000" dirty="0"/>
              <a:t>號解釋亦明示「對人民違反行政法上義務之行為處以罰鍰，其違規情節有區分輕重程度之可能與必要者，應根據違反義務情節之輕重程度為之，使責罰相當」之意旨。且菸酒稅法第</a:t>
            </a:r>
            <a:r>
              <a:rPr lang="en-US" altLang="zh-TW" sz="8000" dirty="0"/>
              <a:t>19</a:t>
            </a:r>
            <a:r>
              <a:rPr lang="zh-TW" altLang="en-US" sz="8000" dirty="0"/>
              <a:t>條係規定「按補徵金額處</a:t>
            </a:r>
            <a:r>
              <a:rPr lang="en-US" altLang="zh-TW" sz="8000" dirty="0"/>
              <a:t>1</a:t>
            </a:r>
            <a:r>
              <a:rPr lang="zh-TW" altLang="en-US" sz="8000" dirty="0"/>
              <a:t>倍至</a:t>
            </a:r>
            <a:r>
              <a:rPr lang="en-US" altLang="zh-TW" sz="8000" dirty="0"/>
              <a:t>3</a:t>
            </a:r>
            <a:r>
              <a:rPr lang="zh-TW" altLang="en-US" sz="8000" dirty="0"/>
              <a:t>倍之罰鍰」，並非採劃一之處罰方式。</a:t>
            </a:r>
            <a:endParaRPr lang="en-US" altLang="zh-TW" sz="8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226</a:t>
            </a:fld>
            <a:endParaRPr lang="zh-TW" altLang="en-US"/>
          </a:p>
        </p:txBody>
      </p:sp>
    </p:spTree>
    <p:extLst>
      <p:ext uri="{BB962C8B-B14F-4D97-AF65-F5344CB8AC3E}">
        <p14:creationId xmlns:p14="http://schemas.microsoft.com/office/powerpoint/2010/main" val="364942142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08338"/>
          </a:xfrm>
        </p:spPr>
        <p:txBody>
          <a:bodyPr>
            <a:noAutofit/>
          </a:bodyPr>
          <a:lstStyle/>
          <a:p>
            <a:pPr lvl="1" hangingPunct="0">
              <a:lnSpc>
                <a:spcPct val="120000"/>
              </a:lnSpc>
            </a:pPr>
            <a:r>
              <a:rPr lang="zh-TW" altLang="en-US" dirty="0"/>
              <a:t>準此，稅捐稽徵機關於適用菸酒稅法第</a:t>
            </a:r>
            <a:r>
              <a:rPr lang="en-US" altLang="zh-TW" dirty="0"/>
              <a:t>19</a:t>
            </a:r>
            <a:r>
              <a:rPr lang="zh-TW" altLang="en-US" dirty="0"/>
              <a:t>條規定裁處罰鍰時，自應審酌違反行政法上義務行為應受責難程度、所生影響及因違反行政法上義務所得之利益等情節，並注意使責罰相當，以符合比例原則，且宜考量受處罰者之資力，避免造成個案顯然過苛之處罰，逾越處罰之必要程度，否則即有裁量怠惰或濫用之違法。另財政部訂定之「稅務違章案件裁罰金額或倍數參考表」關於菸酒稅法第</a:t>
            </a:r>
            <a:r>
              <a:rPr lang="en-US" altLang="zh-TW" dirty="0"/>
              <a:t>19</a:t>
            </a:r>
            <a:r>
              <a:rPr lang="zh-TW" altLang="en-US" dirty="0"/>
              <a:t>條部分，就「菸酒課稅類別申報不實者」原則上所設立之裁罰標準，既未達菸酒稅法第</a:t>
            </a:r>
            <a:r>
              <a:rPr lang="en-US" altLang="zh-TW" dirty="0"/>
              <a:t>19</a:t>
            </a:r>
            <a:r>
              <a:rPr lang="zh-TW" altLang="en-US" dirty="0"/>
              <a:t>條規定之罰鍰下限，則依該參考表使用須知第</a:t>
            </a:r>
            <a:r>
              <a:rPr lang="en-US" altLang="zh-TW" dirty="0"/>
              <a:t>4</a:t>
            </a:r>
            <a:r>
              <a:rPr lang="zh-TW" altLang="en-US" dirty="0"/>
              <a:t>點規定，稽徵機關於裁罰時自應注意個案違章情節是否為較輕者，而酌予在法定倍數範圍內減輕其罰，至稅法規定之最低限為止，否則即有裁量怠惰或濫用之違法。此為行政法院應依職權加以審查之事項。</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227</a:t>
            </a:fld>
            <a:endParaRPr lang="zh-TW" altLang="en-US"/>
          </a:p>
        </p:txBody>
      </p:sp>
    </p:spTree>
    <p:extLst>
      <p:ext uri="{BB962C8B-B14F-4D97-AF65-F5344CB8AC3E}">
        <p14:creationId xmlns:p14="http://schemas.microsoft.com/office/powerpoint/2010/main" val="372713114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08338"/>
          </a:xfrm>
        </p:spPr>
        <p:txBody>
          <a:bodyPr>
            <a:noAutofit/>
          </a:bodyPr>
          <a:lstStyle/>
          <a:p>
            <a:pPr lvl="1" hangingPunct="0">
              <a:lnSpc>
                <a:spcPct val="120000"/>
              </a:lnSpc>
            </a:pPr>
            <a:r>
              <a:rPr lang="zh-TW" altLang="en-US" dirty="0"/>
              <a:t>產銷存明細表所載銷售單價如屬實，即證</a:t>
            </a:r>
            <a:r>
              <a:rPr lang="en-US" altLang="zh-TW" dirty="0"/>
              <a:t>L</a:t>
            </a:r>
            <a:r>
              <a:rPr lang="zh-TW" altLang="en-US" dirty="0"/>
              <a:t>公司受託代為產製，而由</a:t>
            </a:r>
            <a:r>
              <a:rPr lang="en-US" altLang="zh-TW" dirty="0"/>
              <a:t>T</a:t>
            </a:r>
            <a:r>
              <a:rPr lang="zh-TW" altLang="en-US" dirty="0"/>
              <a:t>公司銷售的系爭</a:t>
            </a:r>
            <a:r>
              <a:rPr lang="en-US" altLang="zh-TW" dirty="0"/>
              <a:t>5</a:t>
            </a:r>
            <a:r>
              <a:rPr lang="zh-TW" altLang="en-US" dirty="0"/>
              <a:t>種酒品，經稅局重新核課之稅額，已超過其利潤，甚至超過其售價，則按補徵稅額，處以</a:t>
            </a:r>
            <a:r>
              <a:rPr lang="en-US" altLang="zh-TW" dirty="0"/>
              <a:t>2</a:t>
            </a:r>
            <a:r>
              <a:rPr lang="zh-TW" altLang="en-US" dirty="0"/>
              <a:t>倍罰鍰，顯然逾越</a:t>
            </a:r>
            <a:r>
              <a:rPr lang="en-US" altLang="zh-TW" dirty="0"/>
              <a:t>L</a:t>
            </a:r>
            <a:r>
              <a:rPr lang="zh-TW" altLang="en-US" dirty="0"/>
              <a:t>公司因「菸酒課稅類別申報不實」所得之利益甚鉅，而有違比例原則。詎稅局於裁處時未審酌</a:t>
            </a:r>
            <a:r>
              <a:rPr lang="en-US" altLang="zh-TW" dirty="0"/>
              <a:t>L</a:t>
            </a:r>
            <a:r>
              <a:rPr lang="zh-TW" altLang="en-US" dirty="0"/>
              <a:t>公司因違反行政法上義務所得之利益，以避免造成個案過苛之處罰，而未依裁罰倍數參考表使用須知第</a:t>
            </a:r>
            <a:r>
              <a:rPr lang="en-US" altLang="zh-TW" dirty="0"/>
              <a:t>4</a:t>
            </a:r>
            <a:r>
              <a:rPr lang="zh-TW" altLang="en-US" dirty="0"/>
              <a:t>點之規定，注意個案違章情節是否較輕，酌予在法定倍數範圍內減輕其罰，逕依裁罰倍數參考表規定之劃一處罰方式，按補徵稅額</a:t>
            </a:r>
            <a:r>
              <a:rPr lang="en-US" altLang="zh-TW" dirty="0"/>
              <a:t>161,525,940</a:t>
            </a:r>
            <a:r>
              <a:rPr lang="zh-TW" altLang="en-US" dirty="0"/>
              <a:t>元，處以</a:t>
            </a:r>
            <a:r>
              <a:rPr lang="en-US" altLang="zh-TW" dirty="0"/>
              <a:t>2</a:t>
            </a:r>
            <a:r>
              <a:rPr lang="zh-TW" altLang="en-US" dirty="0"/>
              <a:t>倍罰鍰計</a:t>
            </a:r>
            <a:r>
              <a:rPr lang="en-US" altLang="zh-TW" dirty="0"/>
              <a:t>323,051,880</a:t>
            </a:r>
            <a:r>
              <a:rPr lang="zh-TW" altLang="en-US" dirty="0"/>
              <a:t>元之重罰，容有裁量怠惰之違法，自難以維持。</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228</a:t>
            </a:fld>
            <a:endParaRPr lang="zh-TW" altLang="en-US"/>
          </a:p>
        </p:txBody>
      </p:sp>
    </p:spTree>
    <p:extLst>
      <p:ext uri="{BB962C8B-B14F-4D97-AF65-F5344CB8AC3E}">
        <p14:creationId xmlns:p14="http://schemas.microsoft.com/office/powerpoint/2010/main" val="32935937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0058400" cy="762378"/>
          </a:xfrm>
        </p:spPr>
        <p:txBody>
          <a:bodyPr>
            <a:noAutofit/>
          </a:bodyPr>
          <a:lstStyle/>
          <a:p>
            <a:r>
              <a:rPr lang="zh-TW" altLang="en-US" dirty="0"/>
              <a:t>最高行政法院</a:t>
            </a:r>
            <a:r>
              <a:rPr lang="en-US" altLang="zh-TW" dirty="0"/>
              <a:t>106</a:t>
            </a:r>
            <a:r>
              <a:rPr lang="zh-TW" altLang="en-US" dirty="0"/>
              <a:t>年度判字第</a:t>
            </a:r>
            <a:r>
              <a:rPr lang="en-US" altLang="zh-TW" dirty="0"/>
              <a:t>492</a:t>
            </a:r>
            <a:r>
              <a:rPr lang="zh-TW" altLang="en-US" dirty="0"/>
              <a:t>號判決</a:t>
            </a:r>
            <a:br>
              <a:rPr lang="en-US" altLang="zh-TW" dirty="0"/>
            </a:br>
            <a:r>
              <a:rPr lang="en-US" altLang="zh-TW" dirty="0"/>
              <a:t>——</a:t>
            </a:r>
            <a:r>
              <a:rPr lang="zh-TW" altLang="en-US" sz="2500" dirty="0"/>
              <a:t>所得基本稅額條例第</a:t>
            </a:r>
            <a:r>
              <a:rPr lang="en-US" altLang="zh-TW" sz="2500" dirty="0"/>
              <a:t>15</a:t>
            </a:r>
            <a:r>
              <a:rPr lang="zh-TW" altLang="en-US" sz="2500" dirty="0"/>
              <a:t>條第</a:t>
            </a:r>
            <a:r>
              <a:rPr lang="en-US" altLang="zh-TW" sz="2500" dirty="0"/>
              <a:t>2</a:t>
            </a:r>
            <a:r>
              <a:rPr lang="zh-TW" altLang="en-US" sz="2500" dirty="0"/>
              <a:t>項之漏稅裁罰案件，應考量納稅義務人於裁罰前之良好態度</a:t>
            </a:r>
          </a:p>
        </p:txBody>
      </p:sp>
      <p:sp>
        <p:nvSpPr>
          <p:cNvPr id="3" name="內容版面配置區 2"/>
          <p:cNvSpPr>
            <a:spLocks noGrp="1"/>
          </p:cNvSpPr>
          <p:nvPr>
            <p:ph idx="1"/>
          </p:nvPr>
        </p:nvSpPr>
        <p:spPr>
          <a:xfrm>
            <a:off x="1069848" y="1429571"/>
            <a:ext cx="10058400" cy="5331714"/>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sz="2400" dirty="0"/>
              <a:t>丙</a:t>
            </a:r>
            <a:r>
              <a:rPr lang="en-US" altLang="zh-TW" sz="2400" dirty="0"/>
              <a:t>101</a:t>
            </a:r>
            <a:r>
              <a:rPr lang="zh-TW" altLang="en-US" sz="2400" dirty="0"/>
              <a:t>年度綜合所得稅結算申報，經稅局查獲其於</a:t>
            </a:r>
            <a:r>
              <a:rPr lang="en-US" altLang="zh-TW" sz="2400" dirty="0"/>
              <a:t>101</a:t>
            </a:r>
            <a:r>
              <a:rPr lang="zh-TW" altLang="en-US" sz="2400" dirty="0"/>
              <a:t>年</a:t>
            </a:r>
            <a:r>
              <a:rPr lang="en-US" altLang="zh-TW" sz="2400" dirty="0"/>
              <a:t>5</a:t>
            </a:r>
            <a:r>
              <a:rPr lang="zh-TW" altLang="en-US" sz="2400" dirty="0"/>
              <a:t>月</a:t>
            </a:r>
            <a:r>
              <a:rPr lang="en-US" altLang="zh-TW" sz="2400" dirty="0"/>
              <a:t>31</a:t>
            </a:r>
            <a:r>
              <a:rPr lang="zh-TW" altLang="en-US" sz="2400" dirty="0"/>
              <a:t>日出售</a:t>
            </a:r>
            <a:r>
              <a:rPr lang="en-US" altLang="zh-TW" sz="2400" dirty="0"/>
              <a:t>K</a:t>
            </a:r>
            <a:r>
              <a:rPr lang="zh-TW" altLang="en-US" sz="2400" dirty="0"/>
              <a:t>公司（非上市上櫃公司）股票</a:t>
            </a:r>
            <a:r>
              <a:rPr lang="en-US" altLang="zh-TW" sz="2400" dirty="0"/>
              <a:t>312</a:t>
            </a:r>
            <a:r>
              <a:rPr lang="zh-TW" altLang="en-US" sz="2400" dirty="0"/>
              <a:t>股，成交價額</a:t>
            </a:r>
            <a:r>
              <a:rPr lang="en-US" altLang="zh-TW" sz="2400" dirty="0"/>
              <a:t>42,000,000</a:t>
            </a:r>
            <a:r>
              <a:rPr lang="zh-TW" altLang="en-US" sz="2400" dirty="0"/>
              <a:t>元，未依</a:t>
            </a:r>
            <a:r>
              <a:rPr lang="en-US" altLang="zh-TW" sz="2400" dirty="0"/>
              <a:t>94</a:t>
            </a:r>
            <a:r>
              <a:rPr lang="zh-TW" altLang="en-US" sz="2400" dirty="0"/>
              <a:t>年</a:t>
            </a:r>
            <a:r>
              <a:rPr lang="en-US" altLang="zh-TW" sz="2400" dirty="0"/>
              <a:t>12</a:t>
            </a:r>
            <a:r>
              <a:rPr lang="zh-TW" altLang="en-US" sz="2400" dirty="0"/>
              <a:t>月</a:t>
            </a:r>
            <a:r>
              <a:rPr lang="en-US" altLang="zh-TW" sz="2400" dirty="0"/>
              <a:t>28</a:t>
            </a:r>
            <a:r>
              <a:rPr lang="zh-TW" altLang="en-US" sz="2400" dirty="0"/>
              <a:t>日制定公布之所得基本稅額條例（下稱所得基本稅額條例）第</a:t>
            </a:r>
            <a:r>
              <a:rPr lang="en-US" altLang="zh-TW" sz="2400" dirty="0"/>
              <a:t>12</a:t>
            </a:r>
            <a:r>
              <a:rPr lang="zh-TW" altLang="en-US" sz="2400" dirty="0"/>
              <a:t>條第</a:t>
            </a:r>
            <a:r>
              <a:rPr lang="en-US" altLang="zh-TW" sz="2400" dirty="0"/>
              <a:t>1</a:t>
            </a:r>
            <a:r>
              <a:rPr lang="zh-TW" altLang="en-US" sz="2400" dirty="0"/>
              <a:t>項第</a:t>
            </a:r>
            <a:r>
              <a:rPr lang="en-US" altLang="zh-TW" sz="2400" dirty="0"/>
              <a:t>3</a:t>
            </a:r>
            <a:r>
              <a:rPr lang="zh-TW" altLang="en-US" sz="2400" dirty="0"/>
              <a:t>款規定計算及申報基本所得額，初查乃核定其年度證券交易所得</a:t>
            </a:r>
            <a:r>
              <a:rPr lang="en-US" altLang="zh-TW" sz="2400" dirty="0"/>
              <a:t>38,754,000</a:t>
            </a:r>
            <a:r>
              <a:rPr lang="zh-TW" altLang="en-US" sz="2400" dirty="0"/>
              <a:t>元，綜合所得淨額</a:t>
            </a:r>
            <a:r>
              <a:rPr lang="en-US" altLang="zh-TW" sz="2400" dirty="0"/>
              <a:t>0</a:t>
            </a:r>
            <a:r>
              <a:rPr lang="zh-TW" altLang="en-US" sz="2400" dirty="0"/>
              <a:t>元，基本所得額</a:t>
            </a:r>
            <a:r>
              <a:rPr lang="en-US" altLang="zh-TW" sz="2400" dirty="0"/>
              <a:t>38,754,000</a:t>
            </a:r>
            <a:r>
              <a:rPr lang="zh-TW" altLang="en-US" sz="2400" dirty="0"/>
              <a:t>元，基本稅額</a:t>
            </a:r>
            <a:r>
              <a:rPr lang="en-US" altLang="zh-TW" sz="2400" dirty="0"/>
              <a:t>6,550,800</a:t>
            </a:r>
            <a:r>
              <a:rPr lang="zh-TW" altLang="en-US" sz="2400" dirty="0"/>
              <a:t>元，減除扣繳稅額及可扣抵稅額</a:t>
            </a:r>
            <a:r>
              <a:rPr lang="en-US" altLang="zh-TW" sz="2400" dirty="0"/>
              <a:t>36,668</a:t>
            </a:r>
            <a:r>
              <a:rPr lang="zh-TW" altLang="en-US" sz="2400" dirty="0"/>
              <a:t>元、自行繳納稅額</a:t>
            </a:r>
            <a:r>
              <a:rPr lang="en-US" altLang="zh-TW" sz="2400" dirty="0"/>
              <a:t>6,550,800</a:t>
            </a:r>
            <a:r>
              <a:rPr lang="zh-TW" altLang="en-US" sz="2400" dirty="0"/>
              <a:t>元，應退稅額</a:t>
            </a:r>
            <a:r>
              <a:rPr lang="en-US" altLang="zh-TW" sz="2400" dirty="0"/>
              <a:t>36,668</a:t>
            </a:r>
            <a:r>
              <a:rPr lang="zh-TW" altLang="en-US" sz="2400" dirty="0"/>
              <a:t>元，並經審理違章成立，按應補稅額</a:t>
            </a:r>
            <a:r>
              <a:rPr lang="en-US" altLang="zh-TW" sz="2400" dirty="0"/>
              <a:t>6,514,132</a:t>
            </a:r>
            <a:r>
              <a:rPr lang="zh-TW" altLang="en-US" sz="2400" dirty="0"/>
              <a:t>元處以</a:t>
            </a:r>
            <a:r>
              <a:rPr lang="en-US" altLang="zh-TW" sz="2400" dirty="0"/>
              <a:t>1</a:t>
            </a:r>
            <a:r>
              <a:rPr lang="zh-TW" altLang="en-US" sz="2400" dirty="0"/>
              <a:t>倍之罰鍰計</a:t>
            </a:r>
            <a:r>
              <a:rPr lang="en-US" altLang="zh-TW" sz="2400" dirty="0"/>
              <a:t>6,514,132</a:t>
            </a:r>
            <a:r>
              <a:rPr lang="zh-TW" altLang="en-US" sz="2400" dirty="0"/>
              <a:t>元。丙就罰鍰處分不服，循序提起行政訴訟。</a:t>
            </a:r>
            <a:r>
              <a:rPr lang="zh-TW" altLang="en-US" sz="2400" dirty="0">
                <a:latin typeface="標楷體" panose="03000509000000000000" pitchFamily="65" charset="-120"/>
              </a:rPr>
              <a:t>經原審法院判決駁回後，乃提起上訴。嗣經最高行政法院判決廢棄原判決，並</a:t>
            </a:r>
            <a:r>
              <a:rPr lang="zh-TW" altLang="en-US" sz="2400" dirty="0"/>
              <a:t>撤銷訴願決定及原處分（復查決定）</a:t>
            </a:r>
            <a:r>
              <a:rPr lang="zh-TW" altLang="en-US" sz="2400" dirty="0">
                <a:latin typeface="標楷體" panose="03000509000000000000" pitchFamily="65" charset="-120"/>
              </a:rPr>
              <a:t>。</a:t>
            </a:r>
            <a:endParaRPr lang="en-US" altLang="zh-TW" sz="24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229</a:t>
            </a:fld>
            <a:endParaRPr lang="zh-TW" altLang="en-US"/>
          </a:p>
        </p:txBody>
      </p:sp>
    </p:spTree>
    <p:extLst>
      <p:ext uri="{BB962C8B-B14F-4D97-AF65-F5344CB8AC3E}">
        <p14:creationId xmlns:p14="http://schemas.microsoft.com/office/powerpoint/2010/main" val="267911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394</a:t>
            </a:r>
            <a:r>
              <a:rPr lang="zh-TW" altLang="en-US" dirty="0"/>
              <a:t>號解釋</a:t>
            </a:r>
          </a:p>
        </p:txBody>
      </p:sp>
      <p:sp>
        <p:nvSpPr>
          <p:cNvPr id="3" name="內容版面配置區 2"/>
          <p:cNvSpPr>
            <a:spLocks noGrp="1"/>
          </p:cNvSpPr>
          <p:nvPr>
            <p:ph idx="1"/>
          </p:nvPr>
        </p:nvSpPr>
        <p:spPr>
          <a:xfrm>
            <a:off x="1069848" y="1247011"/>
            <a:ext cx="10058400" cy="5390898"/>
          </a:xfrm>
        </p:spPr>
        <p:txBody>
          <a:bodyPr>
            <a:noAutofit/>
          </a:bodyPr>
          <a:lstStyle/>
          <a:p>
            <a:pPr marL="274320" lvl="1" indent="0">
              <a:buNone/>
            </a:pPr>
            <a:endParaRPr lang="en-US" altLang="zh-TW" dirty="0"/>
          </a:p>
          <a:p>
            <a:pPr marL="274320" lvl="1" indent="0">
              <a:buNone/>
            </a:pPr>
            <a:r>
              <a:rPr lang="zh-TW" altLang="en-US" dirty="0"/>
              <a:t>綜上所述，建築法第十五條僅概括授權訂定營造業管理規則，並未為撤銷登記證書之授權，而其他違反義務應予處罰之構成要件及制裁方式，該法第八十五條至第九十五條已分別定有明文，是上開營造業管理規則第三十一條第一項第九款及內政部七十四年十二月十七日（七四）臺內營字第三五七四二九號函，均欠缺法律明確授權之依據，逕行訂定對營造業裁罰性行政處分之構成要件及法律效果，與憲法保障人民權利之意旨不符，自本解釋公布之日起，應停止適用。</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23</a:t>
            </a:fld>
            <a:endParaRPr lang="zh-TW" altLang="en-US" dirty="0"/>
          </a:p>
        </p:txBody>
      </p:sp>
    </p:spTree>
    <p:extLst>
      <p:ext uri="{BB962C8B-B14F-4D97-AF65-F5344CB8AC3E}">
        <p14:creationId xmlns:p14="http://schemas.microsoft.com/office/powerpoint/2010/main" val="397939861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裁罰倍數參考表（含使用須知）係財政部對所屬稅捐稽徵機關，關於對稅務違章案件為處罰行使裁量權事項，而訂頒之裁量基準，稅捐稽徵機關為裁罰時，如有違反該參考表（含使用須知），即屬濫用裁量權限而違法。此外「裁罰金額或倍數未達稅法規定之最高限或最低限，而違章情節重大或較輕者，仍得加重或減輕其罰，至稅法規定之最高限或最低限為止，惟應於審查報告敘明其加重或減輕之理由。」為使用須知第</a:t>
            </a:r>
            <a:r>
              <a:rPr lang="en-US" altLang="zh-TW" sz="8000" dirty="0"/>
              <a:t>4</a:t>
            </a:r>
            <a:r>
              <a:rPr lang="zh-TW" altLang="en-US" sz="8000" dirty="0"/>
              <a:t>點所規定，雖納稅義務人於漏稅違章後，承認違章事實，表示願意繳清稅款及罰鍰，在未裁罰前自動繳清稅款等情形，屬違章後之態度問題，然裁罰倍數參考表在諸多稅目，例如</a:t>
            </a:r>
            <a:r>
              <a:rPr lang="en-US" altLang="zh-TW" sz="8000" dirty="0"/>
              <a:t>:</a:t>
            </a:r>
            <a:r>
              <a:rPr lang="zh-TW" altLang="en-US" sz="8000" dirty="0"/>
              <a:t>營利事業所得稅、證券交易稅、貨物稅、菸酒稅、加值型及非加值型營業稅、契稅、娛樂稅、特種貨物及勞務稅等，對納稅義務人漏稅違章後，有「以書面或談話筆錄中承認違章事實，並願意繳清稅款及罰鍰」或「裁罰處分核定前（已補申報，並）已補繳稅款」等相類情事時，均有比無此情形者為較輕之裁罰規定。</a:t>
            </a:r>
            <a:endParaRPr lang="zh-TW" altLang="en-US" sz="80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230</a:t>
            </a:fld>
            <a:endParaRPr lang="zh-TW" altLang="en-US"/>
          </a:p>
        </p:txBody>
      </p:sp>
    </p:spTree>
    <p:extLst>
      <p:ext uri="{BB962C8B-B14F-4D97-AF65-F5344CB8AC3E}">
        <p14:creationId xmlns:p14="http://schemas.microsoft.com/office/powerpoint/2010/main" val="56634996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hangingPunct="0">
              <a:lnSpc>
                <a:spcPct val="120000"/>
              </a:lnSpc>
            </a:pPr>
            <a:r>
              <a:rPr lang="zh-TW" altLang="en-US" dirty="0"/>
              <a:t>蓋在此種情形，除顯示納稅義務人違章後態度良好外，亦有助於節省稽徵成本，尤其在「裁罰處分核定前已補繳稅款」之情形，國庫及早收取稅款，有利於國庫資金調度，裁罰倍數參考表予以較輕之裁罰，具有妥當性，符合法規授與裁量權之目的。此顯示出納稅義務人漏稅違章後，有無「以書面或談話筆錄中承認違章事實，並願意繳清稅款及罰鍰」或「裁罰處分核定前（已補申報，並）已補繳稅款」等相類情事，應為稅捐稽徵機關為裁罰時，裁量審酌之重要事項。</a:t>
            </a:r>
            <a:endParaRPr lang="en-US" altLang="zh-TW" dirty="0"/>
          </a:p>
          <a:p>
            <a:pPr lvl="1" hangingPunct="0">
              <a:lnSpc>
                <a:spcPct val="120000"/>
              </a:lnSpc>
            </a:pPr>
            <a:endParaRPr lang="en-US" altLang="zh-TW" sz="800" dirty="0"/>
          </a:p>
          <a:p>
            <a:pPr lvl="1" hangingPunct="0">
              <a:lnSpc>
                <a:spcPct val="120000"/>
              </a:lnSpc>
            </a:pPr>
            <a:r>
              <a:rPr lang="zh-TW" altLang="en-US" dirty="0"/>
              <a:t>然在違反所得基本稅額條例第</a:t>
            </a:r>
            <a:r>
              <a:rPr lang="en-US" altLang="zh-TW" dirty="0"/>
              <a:t>15</a:t>
            </a:r>
            <a:r>
              <a:rPr lang="zh-TW" altLang="en-US" dirty="0"/>
              <a:t>條第</a:t>
            </a:r>
            <a:r>
              <a:rPr lang="en-US" altLang="zh-TW" dirty="0"/>
              <a:t>2</a:t>
            </a:r>
            <a:r>
              <a:rPr lang="zh-TW" altLang="en-US" dirty="0"/>
              <a:t>項規定之漏稅違章案件，裁罰倍數參考表並未將此列為裁量審酌事項，為補救此種僅針對典型案件所作之裁罰倍數參考表，稅捐稽徵機關在具體案件納稅義務人已於裁罰處分核定前補申報，並已補繳稅款者，稽徵機關為裁罰，無論是依裁罰倍數參考表規定為裁罰，抑或減輕，均應於審查報告中敘明其已斟酌包括納稅義務人已於裁罰處分核定前補申報，並已補繳稅款等情事之裁量理由，否則即有裁量怠惰，屬濫用裁量權限而違法。</a:t>
            </a:r>
            <a:endParaRPr lang="en-US" altLang="zh-TW" sz="16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231</a:t>
            </a:fld>
            <a:endParaRPr lang="zh-TW" altLang="en-US"/>
          </a:p>
        </p:txBody>
      </p:sp>
    </p:spTree>
    <p:extLst>
      <p:ext uri="{BB962C8B-B14F-4D97-AF65-F5344CB8AC3E}">
        <p14:creationId xmlns:p14="http://schemas.microsoft.com/office/powerpoint/2010/main" val="36712941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78960"/>
          </a:xfrm>
        </p:spPr>
        <p:txBody>
          <a:bodyPr>
            <a:noAutofit/>
          </a:bodyPr>
          <a:lstStyle/>
          <a:p>
            <a:pPr lvl="1" hangingPunct="0">
              <a:lnSpc>
                <a:spcPct val="120000"/>
              </a:lnSpc>
            </a:pPr>
            <a:r>
              <a:rPr lang="zh-TW" altLang="en-US" dirty="0"/>
              <a:t>稅局於</a:t>
            </a:r>
            <a:r>
              <a:rPr lang="en-US" altLang="zh-TW" dirty="0"/>
              <a:t>104</a:t>
            </a:r>
            <a:r>
              <a:rPr lang="zh-TW" altLang="en-US" dirty="0"/>
              <a:t>年</a:t>
            </a:r>
            <a:r>
              <a:rPr lang="en-US" altLang="zh-TW" dirty="0"/>
              <a:t>11</a:t>
            </a:r>
            <a:r>
              <a:rPr lang="zh-TW" altLang="en-US" dirty="0"/>
              <a:t>月</a:t>
            </a:r>
            <a:r>
              <a:rPr lang="en-US" altLang="zh-TW" dirty="0"/>
              <a:t>25</a:t>
            </a:r>
            <a:r>
              <a:rPr lang="zh-TW" altLang="en-US" dirty="0"/>
              <a:t>日作出原處分，而丙於</a:t>
            </a:r>
            <a:r>
              <a:rPr lang="en-US" altLang="zh-TW" dirty="0"/>
              <a:t>103</a:t>
            </a:r>
            <a:r>
              <a:rPr lang="zh-TW" altLang="en-US" dirty="0"/>
              <a:t>年</a:t>
            </a:r>
            <a:r>
              <a:rPr lang="en-US" altLang="zh-TW" dirty="0"/>
              <a:t>2</a:t>
            </a:r>
            <a:r>
              <a:rPr lang="zh-TW" altLang="en-US" dirty="0"/>
              <a:t>月</a:t>
            </a:r>
            <a:r>
              <a:rPr lang="en-US" altLang="zh-TW" dirty="0"/>
              <a:t>6</a:t>
            </a:r>
            <a:r>
              <a:rPr lang="zh-TW" altLang="en-US" dirty="0"/>
              <a:t>日即已更正申報並補繳稅款，即於稅局為本件裁罰前，已補申報，並已補繳稅款，為原判決所確定之事實。丙申請復查，已主張其漏報有價證券交易所得已於</a:t>
            </a:r>
            <a:r>
              <a:rPr lang="en-US" altLang="zh-TW" dirty="0"/>
              <a:t>103</a:t>
            </a:r>
            <a:r>
              <a:rPr lang="zh-TW" altLang="en-US" dirty="0"/>
              <a:t>年</a:t>
            </a:r>
            <a:r>
              <a:rPr lang="en-US" altLang="zh-TW" dirty="0"/>
              <a:t>2</a:t>
            </a:r>
            <a:r>
              <a:rPr lang="zh-TW" altLang="en-US" dirty="0"/>
              <a:t>月</a:t>
            </a:r>
            <a:r>
              <a:rPr lang="en-US" altLang="zh-TW" dirty="0"/>
              <a:t>6</a:t>
            </a:r>
            <a:r>
              <a:rPr lang="zh-TW" altLang="en-US" dirty="0"/>
              <a:t>日更正申報，並繳清稅款，稅局復查決定，僅以不符合稅捐稽徵法第</a:t>
            </a:r>
            <a:r>
              <a:rPr lang="en-US" altLang="zh-TW" dirty="0"/>
              <a:t>48</a:t>
            </a:r>
            <a:r>
              <a:rPr lang="zh-TW" altLang="en-US" dirty="0"/>
              <a:t>條之</a:t>
            </a:r>
            <a:r>
              <a:rPr lang="en-US" altLang="zh-TW" dirty="0"/>
              <a:t>1</a:t>
            </a:r>
            <a:r>
              <a:rPr lang="zh-TW" altLang="en-US" dirty="0"/>
              <a:t>規定，而未於裁罰時予以斟酌。丙提起本件訴訟，於原審時仍主張「本件應審酌原告有於裁罰前已補報補繳之情事而處以較</a:t>
            </a:r>
            <a:r>
              <a:rPr lang="en-US" altLang="zh-TW" dirty="0"/>
              <a:t>1</a:t>
            </a:r>
            <a:r>
              <a:rPr lang="zh-TW" altLang="en-US" dirty="0"/>
              <a:t>倍為輕之裁罰」，稅局對此，以丙未依規定計算及申報</a:t>
            </a:r>
            <a:r>
              <a:rPr lang="en-US" altLang="zh-TW" dirty="0"/>
              <a:t>101</a:t>
            </a:r>
            <a:r>
              <a:rPr lang="zh-TW" altLang="en-US" dirty="0"/>
              <a:t>年度個人綜合所得稅基本所得額，違章事證明確，其不符合行政罰法第</a:t>
            </a:r>
            <a:r>
              <a:rPr lang="en-US" altLang="zh-TW" dirty="0"/>
              <a:t>7</a:t>
            </a:r>
            <a:r>
              <a:rPr lang="zh-TW" altLang="en-US" dirty="0"/>
              <a:t>條第</a:t>
            </a:r>
            <a:r>
              <a:rPr lang="en-US" altLang="zh-TW" dirty="0"/>
              <a:t>1</a:t>
            </a:r>
            <a:r>
              <a:rPr lang="zh-TW" altLang="en-US" dirty="0"/>
              <a:t>項規定不予處罰之要件，自不能免罰，原按所漏稅額處</a:t>
            </a:r>
            <a:r>
              <a:rPr lang="en-US" altLang="zh-TW" dirty="0"/>
              <a:t>1</a:t>
            </a:r>
            <a:r>
              <a:rPr lang="zh-TW" altLang="en-US" dirty="0"/>
              <a:t>倍罰鍰，係已考量丙違章情節所為之適切處分為答辯。</a:t>
            </a:r>
            <a:endParaRPr lang="en-US" altLang="zh-TW" sz="18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232</a:t>
            </a:fld>
            <a:endParaRPr lang="zh-TW" altLang="en-US"/>
          </a:p>
        </p:txBody>
      </p:sp>
    </p:spTree>
    <p:extLst>
      <p:ext uri="{BB962C8B-B14F-4D97-AF65-F5344CB8AC3E}">
        <p14:creationId xmlns:p14="http://schemas.microsoft.com/office/powerpoint/2010/main" val="69025741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78960"/>
          </a:xfrm>
        </p:spPr>
        <p:txBody>
          <a:bodyPr>
            <a:noAutofit/>
          </a:bodyPr>
          <a:lstStyle/>
          <a:p>
            <a:pPr lvl="1" hangingPunct="0">
              <a:lnSpc>
                <a:spcPct val="120000"/>
              </a:lnSpc>
            </a:pPr>
            <a:r>
              <a:rPr lang="zh-TW" altLang="en-US" dirty="0"/>
              <a:t>原判決則以：「原告為</a:t>
            </a:r>
            <a:r>
              <a:rPr lang="en-US" altLang="zh-TW" dirty="0"/>
              <a:t>K</a:t>
            </a:r>
            <a:r>
              <a:rPr lang="zh-TW" altLang="en-US" dirty="0"/>
              <a:t>公司第二大持股股東，應知悉對於未上市上櫃公司之股權交易所得，應依所得基本稅額條例第</a:t>
            </a:r>
            <a:r>
              <a:rPr lang="en-US" altLang="zh-TW" dirty="0"/>
              <a:t>12</a:t>
            </a:r>
            <a:r>
              <a:rPr lang="zh-TW" altLang="en-US" dirty="0"/>
              <a:t>條規定加計列入當年度綜合所得稅申報，其於</a:t>
            </a:r>
            <a:r>
              <a:rPr lang="en-US" altLang="zh-TW" dirty="0"/>
              <a:t>101</a:t>
            </a:r>
            <a:r>
              <a:rPr lang="zh-TW" altLang="en-US" dirty="0"/>
              <a:t>年度核有系爭證券交易所得，惟未依所得基本稅額條例規定計算及申報基本所得額，且系爭證券交易所得高達</a:t>
            </a:r>
            <a:r>
              <a:rPr lang="en-US" altLang="zh-TW" dirty="0"/>
              <a:t>38,754,000</a:t>
            </a:r>
            <a:r>
              <a:rPr lang="zh-TW" altLang="en-US" dirty="0"/>
              <a:t>元，顯非小額所得，原告復於被告所屬員林稽徵所</a:t>
            </a:r>
            <a:r>
              <a:rPr lang="en-US" altLang="zh-TW" dirty="0"/>
              <a:t>103</a:t>
            </a:r>
            <a:r>
              <a:rPr lang="zh-TW" altLang="en-US" dirty="0"/>
              <a:t>年</a:t>
            </a:r>
            <a:r>
              <a:rPr lang="en-US" altLang="zh-TW" dirty="0"/>
              <a:t>1</a:t>
            </a:r>
            <a:r>
              <a:rPr lang="zh-TW" altLang="en-US" dirty="0"/>
              <a:t>月</a:t>
            </a:r>
            <a:r>
              <a:rPr lang="en-US" altLang="zh-TW" dirty="0"/>
              <a:t>20</a:t>
            </a:r>
            <a:r>
              <a:rPr lang="zh-TW" altLang="en-US" dirty="0"/>
              <a:t>日函調查與原告同屬</a:t>
            </a:r>
            <a:r>
              <a:rPr lang="en-US" altLang="zh-TW" dirty="0"/>
              <a:t>K</a:t>
            </a:r>
            <a:r>
              <a:rPr lang="zh-TW" altLang="en-US" dirty="0"/>
              <a:t>公司原始股東之黃○○後，於同年</a:t>
            </a:r>
            <a:r>
              <a:rPr lang="en-US" altLang="zh-TW" dirty="0"/>
              <a:t>2</a:t>
            </a:r>
            <a:r>
              <a:rPr lang="zh-TW" altLang="en-US" dirty="0"/>
              <a:t>月</a:t>
            </a:r>
            <a:r>
              <a:rPr lang="en-US" altLang="zh-TW" dirty="0"/>
              <a:t>6</a:t>
            </a:r>
            <a:r>
              <a:rPr lang="zh-TW" altLang="en-US" dirty="0"/>
              <a:t>日更正申報並繳清稅款，從渠等二人就該公司之設立、增資取得及出售股份之時點、對象均相同等情，應可合理認定渠等間應有相當之聯繫，益證原告補報繳系爭稅款係為脫免其漏稅責任，是原告並無可減輕之情事，尚無</a:t>
            </a:r>
            <a:r>
              <a:rPr lang="en-US" altLang="zh-TW" dirty="0"/>
              <a:t>『</a:t>
            </a:r>
            <a:r>
              <a:rPr lang="zh-TW" altLang="en-US" dirty="0"/>
              <a:t>稅務違章案件裁罰金額或倍數參考表使用須知</a:t>
            </a:r>
            <a:r>
              <a:rPr lang="en-US" altLang="zh-TW" dirty="0"/>
              <a:t>』</a:t>
            </a:r>
            <a:r>
              <a:rPr lang="zh-TW" altLang="en-US" dirty="0"/>
              <a:t>第</a:t>
            </a:r>
            <a:r>
              <a:rPr lang="en-US" altLang="zh-TW" dirty="0"/>
              <a:t>4</a:t>
            </a:r>
            <a:r>
              <a:rPr lang="zh-TW" altLang="en-US" dirty="0"/>
              <a:t>點之適用，且被告已考量原告於裁決前補報補繳所漏稅額及從輕裁處</a:t>
            </a:r>
            <a:r>
              <a:rPr lang="en-US" altLang="zh-TW" dirty="0"/>
              <a:t>1</a:t>
            </a:r>
            <a:r>
              <a:rPr lang="zh-TW" altLang="en-US" dirty="0"/>
              <a:t>倍罰鍰」為由，認丙以稅局裁罰時未適用上揭須知第</a:t>
            </a:r>
            <a:r>
              <a:rPr lang="en-US" altLang="zh-TW" dirty="0"/>
              <a:t>4</a:t>
            </a:r>
            <a:r>
              <a:rPr lang="zh-TW" altLang="en-US" dirty="0"/>
              <a:t>點規定予以減輕裁罰，顯有裁量怠惰、濫用裁量之主張不可採，而維持原處分及訴願決定，尚有適用法規不當。</a:t>
            </a:r>
            <a:endParaRPr lang="en-US" altLang="zh-TW" sz="18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233</a:t>
            </a:fld>
            <a:endParaRPr lang="zh-TW" altLang="en-US"/>
          </a:p>
        </p:txBody>
      </p:sp>
    </p:spTree>
    <p:extLst>
      <p:ext uri="{BB962C8B-B14F-4D97-AF65-F5344CB8AC3E}">
        <p14:creationId xmlns:p14="http://schemas.microsoft.com/office/powerpoint/2010/main" val="38425408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6CD8AC-D38F-4942-B198-293B572744FD}"/>
              </a:ext>
            </a:extLst>
          </p:cNvPr>
          <p:cNvSpPr>
            <a:spLocks noGrp="1"/>
          </p:cNvSpPr>
          <p:nvPr>
            <p:ph type="title"/>
          </p:nvPr>
        </p:nvSpPr>
        <p:spPr/>
        <p:txBody>
          <a:bodyPr>
            <a:normAutofit fontScale="90000"/>
          </a:bodyPr>
          <a:lstStyle/>
          <a:p>
            <a:r>
              <a:rPr lang="zh-TW" altLang="en-US" dirty="0"/>
              <a:t>最高行政法院</a:t>
            </a:r>
            <a:r>
              <a:rPr lang="en-US" altLang="zh-TW" dirty="0"/>
              <a:t>105</a:t>
            </a:r>
            <a:r>
              <a:rPr lang="zh-TW" altLang="en-US" dirty="0"/>
              <a:t>年度判字第</a:t>
            </a:r>
            <a:r>
              <a:rPr lang="en-US" altLang="zh-TW" dirty="0"/>
              <a:t>278</a:t>
            </a:r>
            <a:r>
              <a:rPr lang="zh-TW" altLang="en-US" dirty="0"/>
              <a:t>號判決</a:t>
            </a:r>
            <a:br>
              <a:rPr lang="zh-TW" altLang="en-US" dirty="0"/>
            </a:br>
            <a:r>
              <a:rPr lang="en-US" altLang="zh-TW" dirty="0"/>
              <a:t>——</a:t>
            </a:r>
            <a:r>
              <a:rPr lang="zh-TW" altLang="en-US" dirty="0"/>
              <a:t>裁處罰鍰金額超過其短期買賣所得價差盈餘，有處罰過苛之虞</a:t>
            </a:r>
          </a:p>
        </p:txBody>
      </p:sp>
      <p:sp>
        <p:nvSpPr>
          <p:cNvPr id="3" name="內容版面配置區 2">
            <a:extLst>
              <a:ext uri="{FF2B5EF4-FFF2-40B4-BE49-F238E27FC236}">
                <a16:creationId xmlns:a16="http://schemas.microsoft.com/office/drawing/2014/main" id="{A8E8FAFB-3D54-4B77-8198-DF5EE288CC2E}"/>
              </a:ext>
            </a:extLst>
          </p:cNvPr>
          <p:cNvSpPr>
            <a:spLocks noGrp="1"/>
          </p:cNvSpPr>
          <p:nvPr>
            <p:ph idx="1"/>
          </p:nvPr>
        </p:nvSpPr>
        <p:spPr/>
        <p:txBody>
          <a:bodyPr/>
          <a:lstStyle/>
          <a:p>
            <a:r>
              <a:rPr lang="zh-TW" altLang="en-US" dirty="0"/>
              <a:t>事實概要</a:t>
            </a:r>
          </a:p>
          <a:p>
            <a:r>
              <a:rPr lang="zh-TW" altLang="en-US" dirty="0"/>
              <a:t>稅局依據查得資料，認為丁利用其母名義，於</a:t>
            </a:r>
            <a:r>
              <a:rPr lang="en-US" altLang="zh-TW" dirty="0"/>
              <a:t>100</a:t>
            </a:r>
            <a:r>
              <a:rPr lang="zh-TW" altLang="en-US" dirty="0"/>
              <a:t>年</a:t>
            </a:r>
            <a:r>
              <a:rPr lang="en-US" altLang="zh-TW" dirty="0"/>
              <a:t>6</a:t>
            </a:r>
            <a:r>
              <a:rPr lang="zh-TW" altLang="en-US" dirty="0"/>
              <a:t>月</a:t>
            </a:r>
            <a:r>
              <a:rPr lang="en-US" altLang="zh-TW" dirty="0"/>
              <a:t>22</a:t>
            </a:r>
            <a:r>
              <a:rPr lang="zh-TW" altLang="en-US" dirty="0"/>
              <a:t>日完成移轉登記，取得系爭房地，旋於同年</a:t>
            </a:r>
            <a:r>
              <a:rPr lang="en-US" altLang="zh-TW" dirty="0"/>
              <a:t>8</a:t>
            </a:r>
            <a:r>
              <a:rPr lang="zh-TW" altLang="en-US" dirty="0"/>
              <a:t>月</a:t>
            </a:r>
            <a:r>
              <a:rPr lang="en-US" altLang="zh-TW" dirty="0"/>
              <a:t>3</a:t>
            </a:r>
            <a:r>
              <a:rPr lang="zh-TW" altLang="en-US" dirty="0"/>
              <a:t>日訂定買賣契約出售，銷售價格</a:t>
            </a:r>
            <a:r>
              <a:rPr lang="en-US" altLang="zh-TW" dirty="0"/>
              <a:t>10,600,000</a:t>
            </a:r>
            <a:r>
              <a:rPr lang="zh-TW" altLang="en-US" dirty="0"/>
              <a:t>元，未依規定於訂約之次日起</a:t>
            </a:r>
            <a:r>
              <a:rPr lang="en-US" altLang="zh-TW" dirty="0"/>
              <a:t>30</a:t>
            </a:r>
            <a:r>
              <a:rPr lang="zh-TW" altLang="en-US" dirty="0"/>
              <a:t>日內申報，並繳納特種貨物及勞務稅（下稱特銷稅）。遂按銷售價格依適用稅率</a:t>
            </a:r>
            <a:r>
              <a:rPr lang="en-US" altLang="zh-TW" dirty="0"/>
              <a:t>15%</a:t>
            </a:r>
            <a:r>
              <a:rPr lang="zh-TW" altLang="en-US" dirty="0"/>
              <a:t>（銷售價格</a:t>
            </a:r>
            <a:r>
              <a:rPr lang="en-US" altLang="zh-TW" dirty="0"/>
              <a:t>10,600,000</a:t>
            </a:r>
            <a:r>
              <a:rPr lang="zh-TW" altLang="en-US" dirty="0"/>
              <a:t>元</a:t>
            </a:r>
            <a:r>
              <a:rPr lang="en-US" altLang="zh-TW" dirty="0"/>
              <a:t>×</a:t>
            </a:r>
            <a:r>
              <a:rPr lang="zh-TW" altLang="en-US" dirty="0"/>
              <a:t>稅率</a:t>
            </a:r>
            <a:r>
              <a:rPr lang="en-US" altLang="zh-TW" dirty="0"/>
              <a:t>15%</a:t>
            </a:r>
            <a:r>
              <a:rPr lang="zh-TW" altLang="en-US" dirty="0"/>
              <a:t>），核定應徵特銷稅</a:t>
            </a:r>
            <a:r>
              <a:rPr lang="en-US" altLang="zh-TW" dirty="0"/>
              <a:t>1,590,000</a:t>
            </a:r>
            <a:r>
              <a:rPr lang="zh-TW" altLang="en-US" dirty="0"/>
              <a:t>元，並按所漏稅額</a:t>
            </a:r>
            <a:r>
              <a:rPr lang="en-US" altLang="zh-TW" dirty="0"/>
              <a:t>1,590,000</a:t>
            </a:r>
            <a:r>
              <a:rPr lang="zh-TW" altLang="en-US" dirty="0"/>
              <a:t>元處以</a:t>
            </a:r>
            <a:r>
              <a:rPr lang="en-US" altLang="zh-TW" dirty="0"/>
              <a:t>2.5</a:t>
            </a:r>
            <a:r>
              <a:rPr lang="zh-TW" altLang="en-US" dirty="0"/>
              <a:t>倍之罰鍰計</a:t>
            </a:r>
            <a:r>
              <a:rPr lang="en-US" altLang="zh-TW" dirty="0"/>
              <a:t>3,975,000</a:t>
            </a:r>
            <a:r>
              <a:rPr lang="zh-TW" altLang="en-US" dirty="0"/>
              <a:t>元（下稱原處分）。丁不服，循序提起行政訴訟。前經原審法院判決駁回後，經最高行政法院判決將該判決關於罰鍰部分廢棄，發回原審法院，並駁回其餘上訴（即本稅部分）。</a:t>
            </a:r>
            <a:endParaRPr lang="en-US" altLang="zh-TW" dirty="0"/>
          </a:p>
          <a:p>
            <a:r>
              <a:rPr lang="zh-TW" altLang="en-US"/>
              <a:t>丁取得</a:t>
            </a:r>
            <a:r>
              <a:rPr lang="zh-TW" altLang="en-US" dirty="0"/>
              <a:t>系爭房地的成本為</a:t>
            </a:r>
            <a:r>
              <a:rPr lang="en-US" altLang="zh-TW" dirty="0"/>
              <a:t>9</a:t>
            </a:r>
            <a:r>
              <a:rPr lang="zh-TW" altLang="en-US" dirty="0"/>
              <a:t>百萬元，其間價差僅有</a:t>
            </a:r>
            <a:r>
              <a:rPr lang="en-US" altLang="zh-TW" dirty="0"/>
              <a:t>1,600,000</a:t>
            </a:r>
            <a:r>
              <a:rPr lang="zh-TW" altLang="en-US" dirty="0"/>
              <a:t>元，再扣除出售時應負擔的稅捐、相關規費合計</a:t>
            </a:r>
            <a:r>
              <a:rPr lang="en-US" altLang="zh-TW" dirty="0"/>
              <a:t>211,631</a:t>
            </a:r>
            <a:r>
              <a:rPr lang="zh-TW" altLang="en-US" dirty="0"/>
              <a:t>元，以及持有期間抵押貸款利息支出後，實際盈餘不到</a:t>
            </a:r>
            <a:r>
              <a:rPr lang="en-US" altLang="zh-TW" dirty="0"/>
              <a:t>1,388,369</a:t>
            </a:r>
            <a:r>
              <a:rPr lang="zh-TW" altLang="en-US" dirty="0"/>
              <a:t>元，</a:t>
            </a:r>
          </a:p>
        </p:txBody>
      </p:sp>
      <p:sp>
        <p:nvSpPr>
          <p:cNvPr id="4" name="投影片編號版面配置區 3">
            <a:extLst>
              <a:ext uri="{FF2B5EF4-FFF2-40B4-BE49-F238E27FC236}">
                <a16:creationId xmlns:a16="http://schemas.microsoft.com/office/drawing/2014/main" id="{0D111A45-C492-446F-A90A-EA6377C5BF7E}"/>
              </a:ext>
            </a:extLst>
          </p:cNvPr>
          <p:cNvSpPr>
            <a:spLocks noGrp="1"/>
          </p:cNvSpPr>
          <p:nvPr>
            <p:ph type="sldNum" sz="quarter" idx="12"/>
          </p:nvPr>
        </p:nvSpPr>
        <p:spPr/>
        <p:txBody>
          <a:bodyPr/>
          <a:lstStyle/>
          <a:p>
            <a:fld id="{5EC6E32A-7459-448E-9A7A-1D3E04D07DA7}" type="slidenum">
              <a:rPr lang="zh-TW" altLang="en-US" smtClean="0"/>
              <a:pPr/>
              <a:t>234</a:t>
            </a:fld>
            <a:endParaRPr lang="zh-TW" altLang="en-US" dirty="0"/>
          </a:p>
        </p:txBody>
      </p:sp>
    </p:spTree>
    <p:extLst>
      <p:ext uri="{BB962C8B-B14F-4D97-AF65-F5344CB8AC3E}">
        <p14:creationId xmlns:p14="http://schemas.microsoft.com/office/powerpoint/2010/main" val="26498864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895D95-1D71-41E1-B738-FA3EA102B289}"/>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D7B9C9D-6F8F-4B02-8F58-96167B1716FA}"/>
              </a:ext>
            </a:extLst>
          </p:cNvPr>
          <p:cNvSpPr>
            <a:spLocks noGrp="1"/>
          </p:cNvSpPr>
          <p:nvPr>
            <p:ph idx="1"/>
          </p:nvPr>
        </p:nvSpPr>
        <p:spPr/>
        <p:txBody>
          <a:bodyPr>
            <a:normAutofit/>
          </a:bodyPr>
          <a:lstStyle/>
          <a:p>
            <a:r>
              <a:rPr lang="zh-TW" altLang="en-US" sz="2800" dirty="0"/>
              <a:t>罰鍰部分判決要旨：</a:t>
            </a:r>
            <a:endParaRPr lang="en-US" altLang="zh-TW" sz="2800" dirty="0"/>
          </a:p>
          <a:p>
            <a:r>
              <a:rPr lang="zh-TW" altLang="en-US" dirty="0"/>
              <a:t>按行政機關行使裁量權，並非不受任何拘束，其裁量權之行使，除應遵守一般法律原則（如誠實信用原則、平等原則、比例原則）外，亦應符合法規授權之目的，並不得逾越法定之裁量範圍（行政程序法第</a:t>
            </a:r>
            <a:r>
              <a:rPr lang="en-US" altLang="zh-TW" dirty="0"/>
              <a:t>4</a:t>
            </a:r>
            <a:r>
              <a:rPr lang="zh-TW" altLang="en-US" dirty="0"/>
              <a:t>條、第</a:t>
            </a:r>
            <a:r>
              <a:rPr lang="en-US" altLang="zh-TW" dirty="0"/>
              <a:t>6</a:t>
            </a:r>
            <a:r>
              <a:rPr lang="zh-TW" altLang="en-US" dirty="0"/>
              <a:t>條、第</a:t>
            </a:r>
            <a:r>
              <a:rPr lang="en-US" altLang="zh-TW" dirty="0"/>
              <a:t>7</a:t>
            </a:r>
            <a:r>
              <a:rPr lang="zh-TW" altLang="en-US" dirty="0"/>
              <a:t>條、第</a:t>
            </a:r>
            <a:r>
              <a:rPr lang="en-US" altLang="zh-TW" dirty="0"/>
              <a:t>8</a:t>
            </a:r>
            <a:r>
              <a:rPr lang="zh-TW" altLang="en-US" dirty="0"/>
              <a:t>條、第</a:t>
            </a:r>
            <a:r>
              <a:rPr lang="en-US" altLang="zh-TW" dirty="0"/>
              <a:t>10</a:t>
            </a:r>
            <a:r>
              <a:rPr lang="zh-TW" altLang="en-US" dirty="0"/>
              <a:t>條參照）。又行政罰法第</a:t>
            </a:r>
            <a:r>
              <a:rPr lang="en-US" altLang="zh-TW" dirty="0"/>
              <a:t>18</a:t>
            </a:r>
            <a:r>
              <a:rPr lang="zh-TW" altLang="en-US" dirty="0"/>
              <a:t>條第</a:t>
            </a:r>
            <a:r>
              <a:rPr lang="en-US" altLang="zh-TW" dirty="0"/>
              <a:t>1</a:t>
            </a:r>
            <a:r>
              <a:rPr lang="zh-TW" altLang="en-US" dirty="0"/>
              <a:t>項規定：「裁處罰鍰，應審酌違反行政法上義務行為應受責難程度、所生影響及    因違反行政法上義務所得之利益，並得考量受處罰者之資力。」其立法理由載明「第一項規定裁處罰鍰時應審酌之因素，以求處罰允當。」；司法院釋字第</a:t>
            </a:r>
            <a:r>
              <a:rPr lang="en-US" altLang="zh-TW" dirty="0"/>
              <a:t>641</a:t>
            </a:r>
            <a:r>
              <a:rPr lang="zh-TW" altLang="en-US" dirty="0"/>
              <a:t>號解釋亦明示「對人民違反行政法上義務之行為處以罰鍰，其違規情節有區分輕重程度之可能與必要者，應根據違反義務情節之輕重程度 為之，使責罰相當」之意旨。且特種貨物及勞務稅條例第</a:t>
            </a:r>
            <a:r>
              <a:rPr lang="en-US" altLang="zh-TW" dirty="0"/>
              <a:t>22    </a:t>
            </a:r>
            <a:r>
              <a:rPr lang="zh-TW" altLang="en-US" dirty="0"/>
              <a:t>條第</a:t>
            </a:r>
            <a:r>
              <a:rPr lang="en-US" altLang="zh-TW" dirty="0"/>
              <a:t>2</a:t>
            </a:r>
            <a:r>
              <a:rPr lang="zh-TW" altLang="en-US" dirty="0"/>
              <a:t>項係規定「按所漏稅額處</a:t>
            </a:r>
            <a:r>
              <a:rPr lang="en-US" altLang="zh-TW" dirty="0"/>
              <a:t>3</a:t>
            </a:r>
            <a:r>
              <a:rPr lang="zh-TW" altLang="en-US" dirty="0"/>
              <a:t>倍以下罰鍰」，並非採劃一之處罰方式。</a:t>
            </a:r>
          </a:p>
        </p:txBody>
      </p:sp>
      <p:sp>
        <p:nvSpPr>
          <p:cNvPr id="4" name="投影片編號版面配置區 3">
            <a:extLst>
              <a:ext uri="{FF2B5EF4-FFF2-40B4-BE49-F238E27FC236}">
                <a16:creationId xmlns:a16="http://schemas.microsoft.com/office/drawing/2014/main" id="{B54A0F77-7BDE-4D87-BBAA-3A36CC4680D2}"/>
              </a:ext>
            </a:extLst>
          </p:cNvPr>
          <p:cNvSpPr>
            <a:spLocks noGrp="1"/>
          </p:cNvSpPr>
          <p:nvPr>
            <p:ph type="sldNum" sz="quarter" idx="12"/>
          </p:nvPr>
        </p:nvSpPr>
        <p:spPr/>
        <p:txBody>
          <a:bodyPr/>
          <a:lstStyle/>
          <a:p>
            <a:fld id="{5EC6E32A-7459-448E-9A7A-1D3E04D07DA7}" type="slidenum">
              <a:rPr lang="zh-TW" altLang="en-US" smtClean="0"/>
              <a:pPr/>
              <a:t>235</a:t>
            </a:fld>
            <a:endParaRPr lang="zh-TW" altLang="en-US" dirty="0"/>
          </a:p>
        </p:txBody>
      </p:sp>
    </p:spTree>
    <p:extLst>
      <p:ext uri="{BB962C8B-B14F-4D97-AF65-F5344CB8AC3E}">
        <p14:creationId xmlns:p14="http://schemas.microsoft.com/office/powerpoint/2010/main" val="341210445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E39AE4-0B96-4373-B486-FF452A29D553}"/>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03B3CFE3-E81D-40F6-B431-30CD42B52F4A}"/>
              </a:ext>
            </a:extLst>
          </p:cNvPr>
          <p:cNvSpPr>
            <a:spLocks noGrp="1"/>
          </p:cNvSpPr>
          <p:nvPr>
            <p:ph idx="1"/>
          </p:nvPr>
        </p:nvSpPr>
        <p:spPr>
          <a:xfrm>
            <a:off x="966153" y="1410365"/>
            <a:ext cx="10058400" cy="5044981"/>
          </a:xfrm>
        </p:spPr>
        <p:txBody>
          <a:bodyPr>
            <a:normAutofit/>
          </a:bodyPr>
          <a:lstStyle/>
          <a:p>
            <a:r>
              <a:rPr lang="zh-TW" altLang="en-US" dirty="0"/>
              <a:t>準此，稅捐稽徵機關於適用特種貨物及勞務稅 條例第</a:t>
            </a:r>
            <a:r>
              <a:rPr lang="en-US" altLang="zh-TW" dirty="0"/>
              <a:t>22</a:t>
            </a:r>
            <a:r>
              <a:rPr lang="zh-TW" altLang="en-US" dirty="0"/>
              <a:t>條第</a:t>
            </a:r>
            <a:r>
              <a:rPr lang="en-US" altLang="zh-TW" dirty="0"/>
              <a:t>2</a:t>
            </a:r>
            <a:r>
              <a:rPr lang="zh-TW" altLang="en-US" dirty="0"/>
              <a:t>項規定裁處罰鍰時，自應審酌違反行政法上義務行為應受責難程度、所生影響及因違反行政法上義務所得之利益等情節，並注意使責罰相當，以符合比例原則，且宜考量受處罰者之資力，避免造成個案顯然過苛之處罰，逾 越處罰之必要程度，否則即有裁量怠惰或濫用之違法。另財政部訂定之稅務違章案件裁罰金額或倍數參考表，對於漏報特銷稅部分所設立之裁罰標準，既未達特種貨物及勞務稅條例第</a:t>
            </a:r>
            <a:r>
              <a:rPr lang="en-US" altLang="zh-TW" dirty="0"/>
              <a:t>22</a:t>
            </a:r>
            <a:r>
              <a:rPr lang="zh-TW" altLang="en-US" dirty="0"/>
              <a:t>條第</a:t>
            </a:r>
            <a:r>
              <a:rPr lang="en-US" altLang="zh-TW" dirty="0"/>
              <a:t>2</a:t>
            </a:r>
            <a:r>
              <a:rPr lang="zh-TW" altLang="en-US" dirty="0"/>
              <a:t>項規定之罰鍰下限，則依該參考表使用須知第</a:t>
            </a:r>
            <a:r>
              <a:rPr lang="en-US" altLang="zh-TW" dirty="0"/>
              <a:t>4</a:t>
            </a:r>
            <a:r>
              <a:rPr lang="zh-TW" altLang="en-US" dirty="0"/>
              <a:t>點規定：「參考表訂定之裁罰金額或倍數未達稅法規定之最高限或最低限，而違章情節重大或較輕者，仍得加重或減輕其罰，至稅法規定之最高限或最低限為止，惟應於審查報告敘明其加重或減輕之理由。」稽徵機關於裁罰時亦應注意個案違章情節是否為較輕者，而酌予在法定倍數範圍內減輕其罰，至稅法規定之最低限為止，否則即有裁量怠惰或濫用之違法。此為行政法院應依職權加以審查之事項。</a:t>
            </a:r>
            <a:endParaRPr lang="en-US" altLang="zh-TW" dirty="0"/>
          </a:p>
          <a:p>
            <a:pPr marL="0" indent="0">
              <a:buNone/>
            </a:pPr>
            <a:endParaRPr lang="zh-TW" altLang="en-US" dirty="0"/>
          </a:p>
        </p:txBody>
      </p:sp>
      <p:sp>
        <p:nvSpPr>
          <p:cNvPr id="4" name="投影片編號版面配置區 3">
            <a:extLst>
              <a:ext uri="{FF2B5EF4-FFF2-40B4-BE49-F238E27FC236}">
                <a16:creationId xmlns:a16="http://schemas.microsoft.com/office/drawing/2014/main" id="{147D87C6-785E-40F0-B4E0-76D562ABF3B1}"/>
              </a:ext>
            </a:extLst>
          </p:cNvPr>
          <p:cNvSpPr>
            <a:spLocks noGrp="1"/>
          </p:cNvSpPr>
          <p:nvPr>
            <p:ph type="sldNum" sz="quarter" idx="12"/>
          </p:nvPr>
        </p:nvSpPr>
        <p:spPr/>
        <p:txBody>
          <a:bodyPr/>
          <a:lstStyle/>
          <a:p>
            <a:fld id="{5EC6E32A-7459-448E-9A7A-1D3E04D07DA7}" type="slidenum">
              <a:rPr lang="zh-TW" altLang="en-US" smtClean="0"/>
              <a:pPr/>
              <a:t>236</a:t>
            </a:fld>
            <a:endParaRPr lang="zh-TW" altLang="en-US" dirty="0"/>
          </a:p>
        </p:txBody>
      </p:sp>
    </p:spTree>
    <p:extLst>
      <p:ext uri="{BB962C8B-B14F-4D97-AF65-F5344CB8AC3E}">
        <p14:creationId xmlns:p14="http://schemas.microsoft.com/office/powerpoint/2010/main" val="24925304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690820-5D09-424A-9FAC-E49780AF484E}"/>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3145F5B-BF58-41CE-991C-4AD8B3508CF1}"/>
              </a:ext>
            </a:extLst>
          </p:cNvPr>
          <p:cNvSpPr>
            <a:spLocks noGrp="1"/>
          </p:cNvSpPr>
          <p:nvPr>
            <p:ph idx="1"/>
          </p:nvPr>
        </p:nvSpPr>
        <p:spPr/>
        <p:txBody>
          <a:bodyPr>
            <a:normAutofit/>
          </a:bodyPr>
          <a:lstStyle/>
          <a:p>
            <a:r>
              <a:rPr lang="en-US" altLang="zh-TW" dirty="0"/>
              <a:t>100</a:t>
            </a:r>
            <a:r>
              <a:rPr lang="zh-TW" altLang="en-US" dirty="0"/>
              <a:t>年</a:t>
            </a:r>
            <a:r>
              <a:rPr lang="en-US" altLang="zh-TW" dirty="0"/>
              <a:t>5</a:t>
            </a:r>
            <a:r>
              <a:rPr lang="zh-TW" altLang="en-US" dirty="0"/>
              <a:t>月</a:t>
            </a:r>
            <a:r>
              <a:rPr lang="en-US" altLang="zh-TW" dirty="0"/>
              <a:t>4</a:t>
            </a:r>
            <a:r>
              <a:rPr lang="zh-TW" altLang="en-US" dirty="0"/>
              <a:t>日制定公布（同年</a:t>
            </a:r>
            <a:r>
              <a:rPr lang="en-US" altLang="zh-TW" dirty="0"/>
              <a:t>6</a:t>
            </a:r>
            <a:r>
              <a:rPr lang="zh-TW" altLang="en-US" dirty="0"/>
              <a:t>月</a:t>
            </a:r>
            <a:r>
              <a:rPr lang="en-US" altLang="zh-TW" dirty="0"/>
              <a:t>1</a:t>
            </a:r>
            <a:r>
              <a:rPr lang="zh-TW" altLang="en-US" dirty="0"/>
              <a:t>日施行）特種貨物及勞務稅條例，其中第</a:t>
            </a:r>
            <a:r>
              <a:rPr lang="en-US" altLang="zh-TW" dirty="0"/>
              <a:t>2</a:t>
            </a:r>
            <a:r>
              <a:rPr lang="zh-TW" altLang="en-US" dirty="0"/>
              <a:t>條第</a:t>
            </a:r>
            <a:r>
              <a:rPr lang="en-US" altLang="zh-TW" dirty="0"/>
              <a:t>1</a:t>
            </a:r>
            <a:r>
              <a:rPr lang="zh-TW" altLang="en-US" dirty="0"/>
              <a:t>項第</a:t>
            </a:r>
            <a:r>
              <a:rPr lang="en-US" altLang="zh-TW" dirty="0"/>
              <a:t>1</a:t>
            </a:r>
            <a:r>
              <a:rPr lang="zh-TW" altLang="en-US" dirty="0"/>
              <a:t>款之立法理由係「衡酌現行土地及房屋短期交易稅負偏低，甚或無稅負，爰於第一款 規定持有期間在二年以內之房屋及其坐落基地為課稅項目」 ，同條例第</a:t>
            </a:r>
            <a:r>
              <a:rPr lang="en-US" altLang="zh-TW" dirty="0"/>
              <a:t>5</a:t>
            </a:r>
            <a:r>
              <a:rPr lang="zh-TW" altLang="en-US" dirty="0"/>
              <a:t>條之立法理由係「對不動產課徵特種貨物及勞務稅，旨在健全房屋市場，爰參照土地稅法第二十八條、第三十四條、第三十九條及第三十九條之二等規定，定明合理、常態及非自願性移轉房地之情形，排除課稅，以符合本條例立法意旨。」，參照</a:t>
            </a:r>
            <a:r>
              <a:rPr lang="en-US" altLang="zh-TW" dirty="0"/>
              <a:t>104</a:t>
            </a:r>
            <a:r>
              <a:rPr lang="zh-TW" altLang="en-US" dirty="0"/>
              <a:t>年</a:t>
            </a:r>
            <a:r>
              <a:rPr lang="en-US" altLang="zh-TW" dirty="0"/>
              <a:t>1</a:t>
            </a:r>
            <a:r>
              <a:rPr lang="zh-TW" altLang="en-US" dirty="0"/>
              <a:t>月</a:t>
            </a:r>
            <a:r>
              <a:rPr lang="en-US" altLang="zh-TW" dirty="0"/>
              <a:t>7</a:t>
            </a:r>
            <a:r>
              <a:rPr lang="zh-TW" altLang="en-US" dirty="0"/>
              <a:t>日修正公布第</a:t>
            </a:r>
            <a:r>
              <a:rPr lang="en-US" altLang="zh-TW" dirty="0"/>
              <a:t>5</a:t>
            </a:r>
            <a:r>
              <a:rPr lang="zh-TW" altLang="en-US" dirty="0"/>
              <a:t>條條文，增訂第</a:t>
            </a:r>
            <a:r>
              <a:rPr lang="en-US" altLang="zh-TW" dirty="0"/>
              <a:t>1</a:t>
            </a:r>
            <a:r>
              <a:rPr lang="zh-TW" altLang="en-US" dirty="0"/>
              <a:t>項第</a:t>
            </a:r>
            <a:r>
              <a:rPr lang="en-US" altLang="zh-TW" dirty="0"/>
              <a:t>12</a:t>
            </a:r>
            <a:r>
              <a:rPr lang="zh-TW" altLang="en-US" dirty="0"/>
              <a:t>款「確屬非短期投機經財政部核定者」，亦免徵特銷稅之意旨，可知特種貨物及勞務稅條例之立法目的，不但在於矯正現行土地及房屋短期交易稅負偏低，甚或無稅負之不公平現象，以符合量能課稅原則，並且兼具抑制短期投機，以健全房屋市場之作用。</a:t>
            </a:r>
          </a:p>
        </p:txBody>
      </p:sp>
      <p:sp>
        <p:nvSpPr>
          <p:cNvPr id="4" name="投影片編號版面配置區 3">
            <a:extLst>
              <a:ext uri="{FF2B5EF4-FFF2-40B4-BE49-F238E27FC236}">
                <a16:creationId xmlns:a16="http://schemas.microsoft.com/office/drawing/2014/main" id="{7EDBC160-B85C-4222-91C6-88A5563D4FA1}"/>
              </a:ext>
            </a:extLst>
          </p:cNvPr>
          <p:cNvSpPr>
            <a:spLocks noGrp="1"/>
          </p:cNvSpPr>
          <p:nvPr>
            <p:ph type="sldNum" sz="quarter" idx="12"/>
          </p:nvPr>
        </p:nvSpPr>
        <p:spPr/>
        <p:txBody>
          <a:bodyPr/>
          <a:lstStyle/>
          <a:p>
            <a:fld id="{5EC6E32A-7459-448E-9A7A-1D3E04D07DA7}" type="slidenum">
              <a:rPr lang="zh-TW" altLang="en-US" smtClean="0"/>
              <a:pPr/>
              <a:t>237</a:t>
            </a:fld>
            <a:endParaRPr lang="zh-TW" altLang="en-US" dirty="0"/>
          </a:p>
        </p:txBody>
      </p:sp>
    </p:spTree>
    <p:extLst>
      <p:ext uri="{BB962C8B-B14F-4D97-AF65-F5344CB8AC3E}">
        <p14:creationId xmlns:p14="http://schemas.microsoft.com/office/powerpoint/2010/main" val="264866945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AD8F3-48DF-4086-9052-2191DC78F4BB}"/>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CEBF9F5-ADF6-466D-AA76-CC85CAE03719}"/>
              </a:ext>
            </a:extLst>
          </p:cNvPr>
          <p:cNvSpPr>
            <a:spLocks noGrp="1"/>
          </p:cNvSpPr>
          <p:nvPr>
            <p:ph idx="1"/>
          </p:nvPr>
        </p:nvSpPr>
        <p:spPr/>
        <p:txBody>
          <a:bodyPr>
            <a:normAutofit/>
          </a:bodyPr>
          <a:lstStyle/>
          <a:p>
            <a:r>
              <a:rPr lang="zh-TW" altLang="en-US" dirty="0"/>
              <a:t>準此，利用他人名義銷售特銷稅條例第</a:t>
            </a:r>
            <a:r>
              <a:rPr lang="en-US" altLang="zh-TW" dirty="0"/>
              <a:t>2</a:t>
            </a:r>
            <a:r>
              <a:rPr lang="zh-TW" altLang="en-US" dirty="0"/>
              <a:t>條第</a:t>
            </a:r>
            <a:r>
              <a:rPr lang="en-US" altLang="zh-TW" dirty="0"/>
              <a:t>1</a:t>
            </a:r>
            <a:r>
              <a:rPr lang="zh-TW" altLang="en-US" dirty="0"/>
              <a:t>項第</a:t>
            </a:r>
            <a:r>
              <a:rPr lang="en-US" altLang="zh-TW" dirty="0"/>
              <a:t>1</a:t>
            </a:r>
            <a:r>
              <a:rPr lang="zh-TW" altLang="en-US" dirty="0"/>
              <a:t>款規定之特種貨物之行為，所以應    受處罰，除係因違反特銷稅條例第</a:t>
            </a:r>
            <a:r>
              <a:rPr lang="en-US" altLang="zh-TW" dirty="0"/>
              <a:t>16</a:t>
            </a:r>
            <a:r>
              <a:rPr lang="zh-TW" altLang="en-US" dirty="0"/>
              <a:t>條第</a:t>
            </a:r>
            <a:r>
              <a:rPr lang="en-US" altLang="zh-TW" dirty="0"/>
              <a:t>1</a:t>
            </a:r>
            <a:r>
              <a:rPr lang="zh-TW" altLang="en-US" dirty="0"/>
              <a:t>項規定之申報義務外，尚因牴觸該條例抑制短期投機房市之規範意旨，故計算其因違反行政法上義務所得之利益，必須顧及短期投機買賣所得價差盈餘。而參考行政罰法第</a:t>
            </a:r>
            <a:r>
              <a:rPr lang="en-US" altLang="zh-TW" dirty="0"/>
              <a:t>18</a:t>
            </a:r>
            <a:r>
              <a:rPr lang="zh-TW" altLang="en-US" dirty="0"/>
              <a:t>條第</a:t>
            </a:r>
            <a:r>
              <a:rPr lang="en-US" altLang="zh-TW" dirty="0"/>
              <a:t>2</a:t>
            </a:r>
            <a:r>
              <a:rPr lang="zh-TW" altLang="en-US" dirty="0"/>
              <a:t>項規定，違反行政法上義務所得之利益，超過法定罰鍰最高額者，得於所得利益之範圍內酌量加重之意旨，如果對違章個案，除補徵稅款外，裁處罰鍰金額超過其短期買賣所得價差盈餘，即有處罰過苛之虞；又如果對於利用他人名義銷售特銷稅條例第</a:t>
            </a:r>
            <a:r>
              <a:rPr lang="en-US" altLang="zh-TW" dirty="0"/>
              <a:t>2</a:t>
            </a:r>
            <a:r>
              <a:rPr lang="zh-TW" altLang="en-US" dirty="0"/>
              <a:t>條第</a:t>
            </a:r>
            <a:r>
              <a:rPr lang="en-US" altLang="zh-TW" dirty="0"/>
              <a:t>1</a:t>
            </a:r>
            <a:r>
              <a:rPr lang="zh-TW" altLang="en-US" dirty="0"/>
              <a:t>項第</a:t>
            </a:r>
            <a:r>
              <a:rPr lang="en-US" altLang="zh-TW" dirty="0"/>
              <a:t>1</a:t>
            </a:r>
            <a:r>
              <a:rPr lang="zh-TW" altLang="en-US" dirty="0"/>
              <a:t>款規定之特種貨物行為所補徵的特銷稅，已超過其短期買賣所得價差盈餘，即不宜依前揭裁罰倍數參考表，採取劃一之處罰方式，否則，一律依補徵的特銷稅額的</a:t>
            </a:r>
            <a:r>
              <a:rPr lang="en-US" altLang="zh-TW" dirty="0"/>
              <a:t>2.5</a:t>
            </a:r>
            <a:r>
              <a:rPr lang="zh-TW" altLang="en-US" dirty="0"/>
              <a:t>倍裁處重罰，於個案更將造成責罰顯不相當，致不當侵害人民財產權，而違反比例原則與平等原則的結果。</a:t>
            </a:r>
          </a:p>
        </p:txBody>
      </p:sp>
      <p:sp>
        <p:nvSpPr>
          <p:cNvPr id="4" name="投影片編號版面配置區 3">
            <a:extLst>
              <a:ext uri="{FF2B5EF4-FFF2-40B4-BE49-F238E27FC236}">
                <a16:creationId xmlns:a16="http://schemas.microsoft.com/office/drawing/2014/main" id="{4E51290C-9DC3-4090-A0F3-34359293CFB1}"/>
              </a:ext>
            </a:extLst>
          </p:cNvPr>
          <p:cNvSpPr>
            <a:spLocks noGrp="1"/>
          </p:cNvSpPr>
          <p:nvPr>
            <p:ph type="sldNum" sz="quarter" idx="12"/>
          </p:nvPr>
        </p:nvSpPr>
        <p:spPr/>
        <p:txBody>
          <a:bodyPr/>
          <a:lstStyle/>
          <a:p>
            <a:fld id="{5EC6E32A-7459-448E-9A7A-1D3E04D07DA7}" type="slidenum">
              <a:rPr lang="zh-TW" altLang="en-US" smtClean="0"/>
              <a:pPr/>
              <a:t>238</a:t>
            </a:fld>
            <a:endParaRPr lang="zh-TW" altLang="en-US" dirty="0"/>
          </a:p>
        </p:txBody>
      </p:sp>
    </p:spTree>
    <p:extLst>
      <p:ext uri="{BB962C8B-B14F-4D97-AF65-F5344CB8AC3E}">
        <p14:creationId xmlns:p14="http://schemas.microsoft.com/office/powerpoint/2010/main" val="94702234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413099-4D38-47C1-A323-6AF9C6FFF03D}"/>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C01984AA-B9CF-464F-BF6E-C75E6261E673}"/>
              </a:ext>
            </a:extLst>
          </p:cNvPr>
          <p:cNvSpPr>
            <a:spLocks noGrp="1"/>
          </p:cNvSpPr>
          <p:nvPr>
            <p:ph idx="1"/>
          </p:nvPr>
        </p:nvSpPr>
        <p:spPr/>
        <p:txBody>
          <a:bodyPr/>
          <a:lstStyle/>
          <a:p>
            <a:r>
              <a:rPr lang="zh-TW" altLang="en-US" dirty="0"/>
              <a:t>蓋特銷稅之稅額，係依其銷售價格，按固定之稅率計算，並非採有盈    餘始有課稅的方式，已會發生相同銷售價格，無論有無盈餘、盈餘多少，均須繳納同額稅捐的疑慮，如果再按所須補繳的稅捐，一律處以相同倍數的罰鍰，勢將造成違反行政法上義務所得之利益不同，卻處以相同額度罰鍰的不公平結果；且依一般社會通念，對於所獲盈餘低於所負稅額者，較難期待其主動報稅，其未履行申報義務，於法雖屬不容，於情卻    非全無可原，相較於所獲盈餘高於所負稅額者，其違章情節應屬較輕，如仍處以相同額度的罰鍰，即屬過重而失衡。</a:t>
            </a:r>
          </a:p>
        </p:txBody>
      </p:sp>
      <p:sp>
        <p:nvSpPr>
          <p:cNvPr id="4" name="投影片編號版面配置區 3">
            <a:extLst>
              <a:ext uri="{FF2B5EF4-FFF2-40B4-BE49-F238E27FC236}">
                <a16:creationId xmlns:a16="http://schemas.microsoft.com/office/drawing/2014/main" id="{43D6C531-1F86-48F5-B7BA-84442D4972B7}"/>
              </a:ext>
            </a:extLst>
          </p:cNvPr>
          <p:cNvSpPr>
            <a:spLocks noGrp="1"/>
          </p:cNvSpPr>
          <p:nvPr>
            <p:ph type="sldNum" sz="quarter" idx="12"/>
          </p:nvPr>
        </p:nvSpPr>
        <p:spPr/>
        <p:txBody>
          <a:bodyPr/>
          <a:lstStyle/>
          <a:p>
            <a:fld id="{5EC6E32A-7459-448E-9A7A-1D3E04D07DA7}" type="slidenum">
              <a:rPr lang="zh-TW" altLang="en-US" smtClean="0"/>
              <a:pPr/>
              <a:t>239</a:t>
            </a:fld>
            <a:endParaRPr lang="zh-TW" altLang="en-US" dirty="0"/>
          </a:p>
        </p:txBody>
      </p:sp>
    </p:spTree>
    <p:extLst>
      <p:ext uri="{BB962C8B-B14F-4D97-AF65-F5344CB8AC3E}">
        <p14:creationId xmlns:p14="http://schemas.microsoft.com/office/powerpoint/2010/main" val="417795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402</a:t>
            </a:r>
            <a:r>
              <a:rPr lang="zh-TW" altLang="en-US" dirty="0"/>
              <a:t>號解釋</a:t>
            </a:r>
          </a:p>
        </p:txBody>
      </p:sp>
      <p:sp>
        <p:nvSpPr>
          <p:cNvPr id="3" name="內容版面配置區 2"/>
          <p:cNvSpPr>
            <a:spLocks noGrp="1"/>
          </p:cNvSpPr>
          <p:nvPr>
            <p:ph idx="1"/>
          </p:nvPr>
        </p:nvSpPr>
        <p:spPr/>
        <p:txBody>
          <a:bodyPr/>
          <a:lstStyle/>
          <a:p>
            <a:r>
              <a:rPr lang="zh-TW" altLang="en-US" dirty="0"/>
              <a:t>解釋爭點</a:t>
            </a:r>
            <a:endParaRPr lang="en-US" altLang="zh-TW" dirty="0"/>
          </a:p>
          <a:p>
            <a:pPr marL="274320" lvl="1" indent="0">
              <a:buNone/>
            </a:pPr>
            <a:r>
              <a:rPr lang="zh-TW" altLang="en-US" dirty="0"/>
              <a:t>財政部所訂保險業務員管理等規則之裁罰性處分規定違憲？</a:t>
            </a:r>
            <a:endParaRPr lang="en-US" altLang="zh-TW" dirty="0"/>
          </a:p>
          <a:p>
            <a:pPr marL="274320" lvl="1" indent="0">
              <a:buNone/>
            </a:pPr>
            <a:endParaRPr lang="en-US" altLang="zh-TW" sz="800" dirty="0"/>
          </a:p>
          <a:p>
            <a:r>
              <a:rPr lang="zh-TW" altLang="en-US" dirty="0"/>
              <a:t>解釋文</a:t>
            </a:r>
            <a:endParaRPr lang="en-US" altLang="zh-TW" dirty="0"/>
          </a:p>
          <a:p>
            <a:pPr marL="274320" lvl="1" indent="0">
              <a:buNone/>
            </a:pPr>
            <a:r>
              <a:rPr lang="zh-TW" altLang="en-US" b="1" dirty="0"/>
              <a:t>對人民違反行政法上義務之行為予以裁罰性之行政處分，涉及人民權利之限制，其處分之構成要件與法律效果，應由法律定之，法律雖得授權以命令為補充規定，惟授權之目的、範圍及內容必須具體明確，然後據以發布命令，方符憲法第二十三條之意旨</a:t>
            </a:r>
            <a:r>
              <a:rPr lang="zh-TW" altLang="en-US" dirty="0"/>
              <a:t>。保險法第一百七十七條規定：「代理人、經紀人、公證人及保險業務員管理規則，由財政部另訂之」，主管機關固得依此訂定法規命令，對該等從業人員之行為為必要之規範，惟保險法並未就上述人員違反義務應予處罰之構成要件與法律效果為具體明確之授權，則其依據上開法條訂定發布之保險代理人經紀人公證人管理規則第四十八條第一項第十一款，對於保險代理人、經紀人及公證人等從業人員違反義務之行為，訂定得予裁罰性之行政處分，顯與首開憲法保障人民權利之意旨不符，應自本解釋公布日起，至遲於屆滿一年時，失其效力。</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a:t>
            </a:fld>
            <a:endParaRPr lang="zh-TW" altLang="en-US" dirty="0"/>
          </a:p>
        </p:txBody>
      </p:sp>
    </p:spTree>
    <p:extLst>
      <p:ext uri="{BB962C8B-B14F-4D97-AF65-F5344CB8AC3E}">
        <p14:creationId xmlns:p14="http://schemas.microsoft.com/office/powerpoint/2010/main" val="329550405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7" y="484632"/>
            <a:ext cx="10667883" cy="762378"/>
          </a:xfrm>
        </p:spPr>
        <p:txBody>
          <a:bodyPr>
            <a:noAutofit/>
          </a:bodyPr>
          <a:lstStyle/>
          <a:p>
            <a:r>
              <a:rPr lang="zh-TW" altLang="en-US" dirty="0"/>
              <a:t>臺北高等行政法院</a:t>
            </a:r>
            <a:r>
              <a:rPr lang="en-US" altLang="zh-TW" dirty="0"/>
              <a:t>106</a:t>
            </a:r>
            <a:r>
              <a:rPr lang="zh-TW" altLang="en-US" dirty="0"/>
              <a:t>年度訴字第</a:t>
            </a:r>
            <a:r>
              <a:rPr lang="en-US" altLang="zh-TW" dirty="0"/>
              <a:t>1157</a:t>
            </a:r>
            <a:r>
              <a:rPr lang="zh-TW" altLang="en-US" dirty="0"/>
              <a:t>號判決</a:t>
            </a:r>
            <a:br>
              <a:rPr lang="en-US" altLang="zh-TW" dirty="0"/>
            </a:br>
            <a:r>
              <a:rPr lang="en-US" altLang="zh-TW" dirty="0"/>
              <a:t>——</a:t>
            </a:r>
            <a:r>
              <a:rPr lang="zh-TW" altLang="en-US" sz="2800" dirty="0"/>
              <a:t>裁處罰鍰金額超過其短期買賣所得價差盈餘，有處罰過苛之虞</a:t>
            </a:r>
          </a:p>
        </p:txBody>
      </p:sp>
      <p:sp>
        <p:nvSpPr>
          <p:cNvPr id="3" name="內容版面配置區 2"/>
          <p:cNvSpPr>
            <a:spLocks noGrp="1"/>
          </p:cNvSpPr>
          <p:nvPr>
            <p:ph idx="1"/>
          </p:nvPr>
        </p:nvSpPr>
        <p:spPr>
          <a:xfrm>
            <a:off x="1069848" y="1429571"/>
            <a:ext cx="10058400" cy="4980021"/>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dirty="0">
                <a:latin typeface="標楷體" panose="03000509000000000000" pitchFamily="65" charset="-120"/>
              </a:rPr>
              <a:t>稅局查獲甲與訴外人乙利用訴外人丙（甲之姪）名義，於</a:t>
            </a:r>
            <a:r>
              <a:rPr lang="en-US" altLang="zh-TW" dirty="0">
                <a:latin typeface="標楷體" panose="03000509000000000000" pitchFamily="65" charset="-120"/>
              </a:rPr>
              <a:t>102</a:t>
            </a:r>
            <a:r>
              <a:rPr lang="zh-TW" altLang="en-US" dirty="0">
                <a:latin typeface="標楷體" panose="03000509000000000000" pitchFamily="65" charset="-120"/>
              </a:rPr>
              <a:t>年</a:t>
            </a:r>
            <a:r>
              <a:rPr lang="en-US" altLang="zh-TW" dirty="0">
                <a:latin typeface="標楷體" panose="03000509000000000000" pitchFamily="65" charset="-120"/>
              </a:rPr>
              <a:t>10</a:t>
            </a:r>
            <a:r>
              <a:rPr lang="zh-TW" altLang="en-US" dirty="0">
                <a:latin typeface="標楷體" panose="03000509000000000000" pitchFamily="65" charset="-120"/>
              </a:rPr>
              <a:t>月</a:t>
            </a:r>
            <a:r>
              <a:rPr lang="en-US" altLang="zh-TW" dirty="0">
                <a:latin typeface="標楷體" panose="03000509000000000000" pitchFamily="65" charset="-120"/>
              </a:rPr>
              <a:t>13</a:t>
            </a:r>
            <a:r>
              <a:rPr lang="zh-TW" altLang="en-US" dirty="0">
                <a:latin typeface="標楷體" panose="03000509000000000000" pitchFamily="65" charset="-120"/>
              </a:rPr>
              <a:t>日銷售持有期間在</a:t>
            </a:r>
            <a:r>
              <a:rPr lang="en-US" altLang="zh-TW" dirty="0">
                <a:latin typeface="標楷體" panose="03000509000000000000" pitchFamily="65" charset="-120"/>
              </a:rPr>
              <a:t>1</a:t>
            </a:r>
            <a:r>
              <a:rPr lang="zh-TW" altLang="en-US" dirty="0">
                <a:latin typeface="標楷體" panose="03000509000000000000" pitchFamily="65" charset="-120"/>
              </a:rPr>
              <a:t>年以內之系爭房地，未依規定於訂定銷售契約之次日起</a:t>
            </a:r>
            <a:r>
              <a:rPr lang="en-US" altLang="zh-TW" dirty="0">
                <a:latin typeface="標楷體" panose="03000509000000000000" pitchFamily="65" charset="-120"/>
              </a:rPr>
              <a:t>30</a:t>
            </a:r>
            <a:r>
              <a:rPr lang="zh-TW" altLang="en-US" dirty="0">
                <a:latin typeface="標楷體" panose="03000509000000000000" pitchFamily="65" charset="-120"/>
              </a:rPr>
              <a:t>日內報繳特種貨物及勞務稅（下稱特銷稅），乃依查得之系爭房地銷售價格</a:t>
            </a:r>
            <a:r>
              <a:rPr lang="en-US" altLang="zh-TW" dirty="0">
                <a:latin typeface="標楷體" panose="03000509000000000000" pitchFamily="65" charset="-120"/>
              </a:rPr>
              <a:t>19,200,000</a:t>
            </a:r>
            <a:r>
              <a:rPr lang="zh-TW" altLang="en-US" dirty="0">
                <a:latin typeface="標楷體" panose="03000509000000000000" pitchFamily="65" charset="-120"/>
              </a:rPr>
              <a:t>元及出資比例二分之一，依特種貨物及勞務稅條例（下稱特銷稅條例）第</a:t>
            </a:r>
            <a:r>
              <a:rPr lang="en-US" altLang="zh-TW" dirty="0">
                <a:latin typeface="標楷體" panose="03000509000000000000" pitchFamily="65" charset="-120"/>
              </a:rPr>
              <a:t>16</a:t>
            </a:r>
            <a:r>
              <a:rPr lang="zh-TW" altLang="en-US" dirty="0">
                <a:latin typeface="標楷體" panose="03000509000000000000" pitchFamily="65" charset="-120"/>
              </a:rPr>
              <a:t>條規定，按適用稅率</a:t>
            </a:r>
            <a:r>
              <a:rPr lang="en-US" altLang="zh-TW" dirty="0">
                <a:latin typeface="標楷體" panose="03000509000000000000" pitchFamily="65" charset="-120"/>
              </a:rPr>
              <a:t>15%</a:t>
            </a:r>
            <a:r>
              <a:rPr lang="zh-TW" altLang="en-US" dirty="0">
                <a:latin typeface="標楷體" panose="03000509000000000000" pitchFamily="65" charset="-120"/>
              </a:rPr>
              <a:t>核定應納稅額</a:t>
            </a:r>
            <a:r>
              <a:rPr lang="en-US" altLang="zh-TW" dirty="0">
                <a:latin typeface="標楷體" panose="03000509000000000000" pitchFamily="65" charset="-120"/>
              </a:rPr>
              <a:t>1,440,000</a:t>
            </a:r>
            <a:r>
              <a:rPr lang="zh-TW" altLang="en-US" dirty="0">
                <a:latin typeface="標楷體" panose="03000509000000000000" pitchFamily="65" charset="-120"/>
              </a:rPr>
              <a:t>元，另依同條例第</a:t>
            </a:r>
            <a:r>
              <a:rPr lang="en-US" altLang="zh-TW" dirty="0">
                <a:latin typeface="標楷體" panose="03000509000000000000" pitchFamily="65" charset="-120"/>
              </a:rPr>
              <a:t>22</a:t>
            </a:r>
            <a:r>
              <a:rPr lang="zh-TW" altLang="en-US" dirty="0">
                <a:latin typeface="標楷體" panose="03000509000000000000" pitchFamily="65" charset="-120"/>
              </a:rPr>
              <a:t>條規定，以</a:t>
            </a:r>
            <a:r>
              <a:rPr lang="en-US" altLang="zh-TW" dirty="0">
                <a:latin typeface="標楷體" panose="03000509000000000000" pitchFamily="65" charset="-120"/>
              </a:rPr>
              <a:t>104</a:t>
            </a:r>
            <a:r>
              <a:rPr lang="zh-TW" altLang="en-US" dirty="0">
                <a:latin typeface="標楷體" panose="03000509000000000000" pitchFamily="65" charset="-120"/>
              </a:rPr>
              <a:t>年</a:t>
            </a:r>
            <a:r>
              <a:rPr lang="en-US" altLang="zh-TW" dirty="0">
                <a:latin typeface="標楷體" panose="03000509000000000000" pitchFamily="65" charset="-120"/>
              </a:rPr>
              <a:t>7</a:t>
            </a:r>
            <a:r>
              <a:rPr lang="zh-TW" altLang="en-US" dirty="0">
                <a:latin typeface="標楷體" panose="03000509000000000000" pitchFamily="65" charset="-120"/>
              </a:rPr>
              <a:t>月</a:t>
            </a:r>
            <a:r>
              <a:rPr lang="en-US" altLang="zh-TW" dirty="0">
                <a:latin typeface="標楷體" panose="03000509000000000000" pitchFamily="65" charset="-120"/>
              </a:rPr>
              <a:t>1</a:t>
            </a:r>
            <a:r>
              <a:rPr lang="zh-TW" altLang="en-US" dirty="0">
                <a:latin typeface="標楷體" panose="03000509000000000000" pitchFamily="65" charset="-120"/>
              </a:rPr>
              <a:t>日裁處書，按所漏稅額</a:t>
            </a:r>
            <a:r>
              <a:rPr lang="en-US" altLang="zh-TW" dirty="0">
                <a:latin typeface="標楷體" panose="03000509000000000000" pitchFamily="65" charset="-120"/>
              </a:rPr>
              <a:t>1,440,000</a:t>
            </a:r>
            <a:r>
              <a:rPr lang="zh-TW" altLang="en-US" dirty="0">
                <a:latin typeface="標楷體" panose="03000509000000000000" pitchFamily="65" charset="-120"/>
              </a:rPr>
              <a:t>元處</a:t>
            </a:r>
            <a:r>
              <a:rPr lang="en-US" altLang="zh-TW" dirty="0">
                <a:latin typeface="標楷體" panose="03000509000000000000" pitchFamily="65" charset="-120"/>
              </a:rPr>
              <a:t>1.5</a:t>
            </a:r>
            <a:r>
              <a:rPr lang="zh-TW" altLang="en-US" dirty="0">
                <a:latin typeface="標楷體" panose="03000509000000000000" pitchFamily="65" charset="-120"/>
              </a:rPr>
              <a:t>倍之罰鍰</a:t>
            </a:r>
            <a:r>
              <a:rPr lang="en-US" altLang="zh-TW" dirty="0">
                <a:latin typeface="標楷體" panose="03000509000000000000" pitchFamily="65" charset="-120"/>
              </a:rPr>
              <a:t>2,160,000</a:t>
            </a:r>
            <a:r>
              <a:rPr lang="zh-TW" altLang="en-US" dirty="0">
                <a:latin typeface="標楷體" panose="03000509000000000000" pitchFamily="65" charset="-120"/>
              </a:rPr>
              <a:t>元。甲不服，申請復查，經稅局以復查決定（下稱原處分），查得甲與乙間之實際出資金額分別為</a:t>
            </a:r>
            <a:r>
              <a:rPr lang="en-US" altLang="zh-TW" dirty="0">
                <a:latin typeface="標楷體" panose="03000509000000000000" pitchFamily="65" charset="-120"/>
              </a:rPr>
              <a:t>1,957,302</a:t>
            </a:r>
            <a:r>
              <a:rPr lang="zh-TW" altLang="en-US" dirty="0">
                <a:latin typeface="標楷體" panose="03000509000000000000" pitchFamily="65" charset="-120"/>
              </a:rPr>
              <a:t>及</a:t>
            </a:r>
            <a:r>
              <a:rPr lang="en-US" altLang="zh-TW" dirty="0">
                <a:latin typeface="標楷體" panose="03000509000000000000" pitchFamily="65" charset="-120"/>
              </a:rPr>
              <a:t>2,793,660</a:t>
            </a:r>
            <a:r>
              <a:rPr lang="zh-TW" altLang="en-US" dirty="0">
                <a:latin typeface="標楷體" panose="03000509000000000000" pitchFamily="65" charset="-120"/>
              </a:rPr>
              <a:t>元，以甲實際出資比例</a:t>
            </a:r>
            <a:r>
              <a:rPr lang="en-US" altLang="zh-TW" dirty="0">
                <a:latin typeface="標楷體" panose="03000509000000000000" pitchFamily="65" charset="-120"/>
              </a:rPr>
              <a:t>41%</a:t>
            </a:r>
            <a:r>
              <a:rPr lang="zh-TW" altLang="en-US" dirty="0">
                <a:latin typeface="標楷體" panose="03000509000000000000" pitchFamily="65" charset="-120"/>
              </a:rPr>
              <a:t>計算，追減應納稅額</a:t>
            </a:r>
            <a:r>
              <a:rPr lang="en-US" altLang="zh-TW" dirty="0">
                <a:latin typeface="標楷體" panose="03000509000000000000" pitchFamily="65" charset="-120"/>
              </a:rPr>
              <a:t>259,200</a:t>
            </a:r>
            <a:r>
              <a:rPr lang="zh-TW" altLang="en-US" dirty="0">
                <a:latin typeface="標楷體" panose="03000509000000000000" pitchFamily="65" charset="-120"/>
              </a:rPr>
              <a:t>元及罰鍰</a:t>
            </a:r>
            <a:r>
              <a:rPr lang="en-US" altLang="zh-TW" dirty="0">
                <a:latin typeface="標楷體" panose="03000509000000000000" pitchFamily="65" charset="-120"/>
              </a:rPr>
              <a:t>388,800</a:t>
            </a:r>
            <a:r>
              <a:rPr lang="zh-TW" altLang="en-US" dirty="0">
                <a:latin typeface="標楷體" panose="03000509000000000000" pitchFamily="65" charset="-120"/>
              </a:rPr>
              <a:t>元（追減後本稅為</a:t>
            </a:r>
            <a:r>
              <a:rPr lang="en-US" altLang="zh-TW" dirty="0">
                <a:latin typeface="標楷體" panose="03000509000000000000" pitchFamily="65" charset="-120"/>
              </a:rPr>
              <a:t>1,180,800</a:t>
            </a:r>
            <a:r>
              <a:rPr lang="zh-TW" altLang="en-US" dirty="0">
                <a:latin typeface="標楷體" panose="03000509000000000000" pitchFamily="65" charset="-120"/>
              </a:rPr>
              <a:t>元，罰鍰</a:t>
            </a:r>
            <a:r>
              <a:rPr lang="en-US" altLang="zh-TW" dirty="0">
                <a:latin typeface="標楷體" panose="03000509000000000000" pitchFamily="65" charset="-120"/>
              </a:rPr>
              <a:t>1,771,200</a:t>
            </a:r>
            <a:r>
              <a:rPr lang="zh-TW" altLang="en-US" dirty="0">
                <a:latin typeface="標楷體" panose="03000509000000000000" pitchFamily="65" charset="-120"/>
              </a:rPr>
              <a:t>元）。甲就原處分關於本稅部份已無爭執，僅就罰鍰不利部分仍表不服，提起訴願遭駁回後，遂提起行政訴訟。經原審法院判決將原處分關於罰鍰不利於甲部分、訴願決定均撤銷。</a:t>
            </a:r>
            <a:endParaRPr lang="en-US" altLang="zh-TW" dirty="0">
              <a:latin typeface="標楷體" panose="03000509000000000000" pitchFamily="65" charset="-120"/>
            </a:endParaRPr>
          </a:p>
          <a:p>
            <a:pPr marL="274320" lvl="1" indent="0" hangingPunct="0">
              <a:lnSpc>
                <a:spcPct val="100000"/>
              </a:lnSpc>
              <a:buNone/>
            </a:pPr>
            <a:endParaRPr lang="en-US" altLang="zh-TW" sz="800" dirty="0">
              <a:latin typeface="標楷體" panose="03000509000000000000" pitchFamily="65" charset="-120"/>
            </a:endParaRPr>
          </a:p>
          <a:p>
            <a:pPr marL="274320" lvl="1" indent="0" hangingPunct="0">
              <a:lnSpc>
                <a:spcPct val="100000"/>
              </a:lnSpc>
              <a:buNone/>
            </a:pPr>
            <a:r>
              <a:rPr lang="zh-TW" altLang="en-US" dirty="0">
                <a:latin typeface="標楷體" panose="03000509000000000000" pitchFamily="65" charset="-120"/>
              </a:rPr>
              <a:t>嗣經</a:t>
            </a:r>
            <a:r>
              <a:rPr lang="zh-TW" altLang="en-US" dirty="0"/>
              <a:t>稅局依</a:t>
            </a:r>
            <a:r>
              <a:rPr lang="zh-TW" altLang="en-US" dirty="0">
                <a:latin typeface="標楷體" panose="03000509000000000000" pitchFamily="65" charset="-120"/>
              </a:rPr>
              <a:t>原審法院</a:t>
            </a:r>
            <a:r>
              <a:rPr lang="zh-TW" altLang="en-US" dirty="0"/>
              <a:t>判決意旨，以重核復查決定，按所漏稅額</a:t>
            </a:r>
            <a:r>
              <a:rPr lang="en-US" altLang="zh-TW" dirty="0"/>
              <a:t>1,180,800</a:t>
            </a:r>
            <a:r>
              <a:rPr lang="zh-TW" altLang="en-US" dirty="0"/>
              <a:t>元改處</a:t>
            </a:r>
            <a:r>
              <a:rPr lang="en-US" altLang="zh-TW" dirty="0"/>
              <a:t>0.75</a:t>
            </a:r>
            <a:r>
              <a:rPr lang="zh-TW" altLang="en-US" dirty="0"/>
              <a:t>倍之罰鍰</a:t>
            </a:r>
            <a:r>
              <a:rPr lang="en-US" altLang="zh-TW" dirty="0"/>
              <a:t>885,600</a:t>
            </a:r>
            <a:r>
              <a:rPr lang="zh-TW" altLang="en-US" dirty="0"/>
              <a:t>元，准予追減罰鍰</a:t>
            </a:r>
            <a:r>
              <a:rPr lang="en-US" altLang="zh-TW" dirty="0"/>
              <a:t>885,600</a:t>
            </a:r>
            <a:r>
              <a:rPr lang="zh-TW" altLang="en-US" dirty="0"/>
              <a:t>元。</a:t>
            </a:r>
            <a:endParaRPr lang="en-US" altLang="zh-TW" dirty="0">
              <a:latin typeface="標楷體" panose="03000509000000000000" pitchFamily="65" charset="-120"/>
            </a:endParaRPr>
          </a:p>
          <a:p>
            <a:pPr marL="274320" lvl="1" indent="0" hangingPunct="0">
              <a:lnSpc>
                <a:spcPct val="100000"/>
              </a:lnSpc>
              <a:buNone/>
            </a:pPr>
            <a:endParaRPr lang="en-US" altLang="zh-TW" sz="9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240</a:t>
            </a:fld>
            <a:endParaRPr lang="zh-TW" altLang="en-US"/>
          </a:p>
        </p:txBody>
      </p:sp>
    </p:spTree>
    <p:extLst>
      <p:ext uri="{BB962C8B-B14F-4D97-AF65-F5344CB8AC3E}">
        <p14:creationId xmlns:p14="http://schemas.microsoft.com/office/powerpoint/2010/main" val="258921046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特銷稅條例第</a:t>
            </a:r>
            <a:r>
              <a:rPr lang="en-US" altLang="zh-TW" sz="8000" dirty="0"/>
              <a:t>22</a:t>
            </a:r>
            <a:r>
              <a:rPr lang="zh-TW" altLang="en-US" sz="8000" dirty="0"/>
              <a:t>條第</a:t>
            </a:r>
            <a:r>
              <a:rPr lang="en-US" altLang="zh-TW" sz="8000" dirty="0"/>
              <a:t>2</a:t>
            </a:r>
            <a:r>
              <a:rPr lang="zh-TW" altLang="en-US" sz="8000" dirty="0"/>
              <a:t>項係規定「按所漏稅額處</a:t>
            </a:r>
            <a:r>
              <a:rPr lang="en-US" altLang="zh-TW" sz="8000" dirty="0"/>
              <a:t>3</a:t>
            </a:r>
            <a:r>
              <a:rPr lang="zh-TW" altLang="en-US" sz="8000" dirty="0"/>
              <a:t>倍以下罰鍰」，並非採劃一之處罰方式。準此，稅捐稽徵機關於適用特銷稅條例第</a:t>
            </a:r>
            <a:r>
              <a:rPr lang="en-US" altLang="zh-TW" sz="8000" dirty="0"/>
              <a:t>22</a:t>
            </a:r>
            <a:r>
              <a:rPr lang="zh-TW" altLang="en-US" sz="8000" dirty="0"/>
              <a:t>條第</a:t>
            </a:r>
            <a:r>
              <a:rPr lang="en-US" altLang="zh-TW" sz="8000" dirty="0"/>
              <a:t>2</a:t>
            </a:r>
            <a:r>
              <a:rPr lang="zh-TW" altLang="en-US" sz="8000" dirty="0"/>
              <a:t>項規定裁處罰鍰時，自應審酌違反行政法上義務行為應受責難程度、所生影響及因違反行政法上義務所得之利益等情節，並注意使責罰相當，以符合比例原則，且宜考量受處罰者之資力，避免造成個案顯然過苛之處罰，逾越處罰之必要程度，否則即有裁量怠惰或裁量濫用之違法。</a:t>
            </a:r>
            <a:endParaRPr lang="en-US" altLang="zh-TW" sz="8000" dirty="0"/>
          </a:p>
          <a:p>
            <a:pPr lvl="1" hangingPunct="0">
              <a:lnSpc>
                <a:spcPct val="120000"/>
              </a:lnSpc>
            </a:pPr>
            <a:endParaRPr lang="en-US" altLang="zh-TW" sz="3200" dirty="0">
              <a:latin typeface="標楷體" panose="03000509000000000000" pitchFamily="65" charset="-120"/>
            </a:endParaRPr>
          </a:p>
          <a:p>
            <a:pPr lvl="1" hangingPunct="0">
              <a:lnSpc>
                <a:spcPct val="120000"/>
              </a:lnSpc>
            </a:pPr>
            <a:r>
              <a:rPr lang="zh-TW" altLang="en-US" sz="8000" dirty="0"/>
              <a:t>裁罰倍數參考表對於利用他人名義銷售特種貨物部分所設立之裁罰標準，既未達特銷稅條例第</a:t>
            </a:r>
            <a:r>
              <a:rPr lang="en-US" altLang="zh-TW" sz="8000" dirty="0"/>
              <a:t>22</a:t>
            </a:r>
            <a:r>
              <a:rPr lang="zh-TW" altLang="en-US" sz="8000" dirty="0"/>
              <a:t>條第</a:t>
            </a:r>
            <a:r>
              <a:rPr lang="en-US" altLang="zh-TW" sz="8000" dirty="0"/>
              <a:t>2</a:t>
            </a:r>
            <a:r>
              <a:rPr lang="zh-TW" altLang="en-US" sz="8000" dirty="0"/>
              <a:t>項之罰鍰下限，則應適用該參考表使用須知第</a:t>
            </a:r>
            <a:r>
              <a:rPr lang="en-US" altLang="zh-TW" sz="8000" dirty="0"/>
              <a:t>4</a:t>
            </a:r>
            <a:r>
              <a:rPr lang="zh-TW" altLang="en-US" sz="8000" dirty="0"/>
              <a:t>點規定。特銷稅固屬特殊類型之銷售稅，未必與實際獲利有直接相關，惟稽徵機關於裁罰時仍應注意個案違章情節是否為較輕者，而在法定倍數範圍內酌予減輕其罰，至稅法規定之最低限為止，否則即生個案過苛而有裁量怠惰或濫用之違法。此為行政法院應依職權加以審查之事項。</a:t>
            </a:r>
            <a:endParaRPr lang="en-US" altLang="zh-TW" sz="8000" dirty="0"/>
          </a:p>
          <a:p>
            <a:pPr lvl="1" hangingPunct="0">
              <a:lnSpc>
                <a:spcPct val="120000"/>
              </a:lnSpc>
            </a:pPr>
            <a:endParaRPr lang="en-US" altLang="zh-TW" sz="6200" dirty="0">
              <a:latin typeface="標楷體" panose="03000509000000000000" pitchFamily="65" charset="-120"/>
            </a:endParaRPr>
          </a:p>
          <a:p>
            <a:pPr lvl="1" hangingPunct="0">
              <a:lnSpc>
                <a:spcPct val="120000"/>
              </a:lnSpc>
            </a:pPr>
            <a:endParaRPr lang="zh-TW" altLang="en-US"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241</a:t>
            </a:fld>
            <a:endParaRPr lang="zh-TW" altLang="en-US"/>
          </a:p>
        </p:txBody>
      </p:sp>
    </p:spTree>
    <p:extLst>
      <p:ext uri="{BB962C8B-B14F-4D97-AF65-F5344CB8AC3E}">
        <p14:creationId xmlns:p14="http://schemas.microsoft.com/office/powerpoint/2010/main" val="255194036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08338"/>
          </a:xfrm>
        </p:spPr>
        <p:txBody>
          <a:bodyPr>
            <a:noAutofit/>
          </a:bodyPr>
          <a:lstStyle/>
          <a:p>
            <a:pPr lvl="1">
              <a:lnSpc>
                <a:spcPct val="110000"/>
              </a:lnSpc>
            </a:pPr>
            <a:r>
              <a:rPr lang="zh-TW" altLang="en-US" dirty="0"/>
              <a:t>特銷稅條例之立法目的，不但在於矯正現行土地及房屋短期交易稅負偏低，甚或無稅負之不公平現象，以符合量能課稅原則，並且兼具抑制短期投機，以健全房屋市場之作用。準此，利用他人名義銷售特銷稅條例第</a:t>
            </a:r>
            <a:r>
              <a:rPr lang="en-US" altLang="zh-TW" dirty="0"/>
              <a:t>2</a:t>
            </a:r>
            <a:r>
              <a:rPr lang="zh-TW" altLang="en-US" dirty="0"/>
              <a:t>條第</a:t>
            </a:r>
            <a:r>
              <a:rPr lang="en-US" altLang="zh-TW" dirty="0"/>
              <a:t>1</a:t>
            </a:r>
            <a:r>
              <a:rPr lang="zh-TW" altLang="en-US" dirty="0"/>
              <a:t>項第</a:t>
            </a:r>
            <a:r>
              <a:rPr lang="en-US" altLang="zh-TW" dirty="0"/>
              <a:t>1</a:t>
            </a:r>
            <a:r>
              <a:rPr lang="zh-TW" altLang="en-US" dirty="0"/>
              <a:t>款規定之特種貨物之行為，所以應受處罰，除係因違反該條例第</a:t>
            </a:r>
            <a:r>
              <a:rPr lang="en-US" altLang="zh-TW" dirty="0"/>
              <a:t>16</a:t>
            </a:r>
            <a:r>
              <a:rPr lang="zh-TW" altLang="en-US" dirty="0"/>
              <a:t>條第</a:t>
            </a:r>
            <a:r>
              <a:rPr lang="en-US" altLang="zh-TW" dirty="0"/>
              <a:t>1</a:t>
            </a:r>
            <a:r>
              <a:rPr lang="zh-TW" altLang="en-US" dirty="0"/>
              <a:t>項規定之申報義務外，尚因牴觸該條例抑制短期投機房市之規範意旨，故計算其因違反行政法上義務所得之利益，必須顧及短期投機買賣所得價差盈餘。而參考行政罰法第</a:t>
            </a:r>
            <a:r>
              <a:rPr lang="en-US" altLang="zh-TW" dirty="0"/>
              <a:t>18</a:t>
            </a:r>
            <a:r>
              <a:rPr lang="zh-TW" altLang="en-US" dirty="0"/>
              <a:t>條第</a:t>
            </a:r>
            <a:r>
              <a:rPr lang="en-US" altLang="zh-TW" dirty="0"/>
              <a:t>2</a:t>
            </a:r>
            <a:r>
              <a:rPr lang="zh-TW" altLang="en-US" dirty="0"/>
              <a:t>項規定，違反行政法上義務所得之利益，超過法定罰鍰最高額者，得於所得利益之範圍內酌量加重之意旨，如果對違章個案，除補徵稅款外，裁處罰鍰金額超過其短期買賣所得價差盈餘，即有處罰過苛之虞；又如對於利用他人名義銷售特銷稅條例第</a:t>
            </a:r>
            <a:r>
              <a:rPr lang="en-US" altLang="zh-TW" dirty="0"/>
              <a:t>2</a:t>
            </a:r>
            <a:r>
              <a:rPr lang="zh-TW" altLang="en-US" dirty="0"/>
              <a:t>條第</a:t>
            </a:r>
            <a:r>
              <a:rPr lang="en-US" altLang="zh-TW" dirty="0"/>
              <a:t>1</a:t>
            </a:r>
            <a:r>
              <a:rPr lang="zh-TW" altLang="en-US" dirty="0"/>
              <a:t>項第</a:t>
            </a:r>
            <a:r>
              <a:rPr lang="en-US" altLang="zh-TW" dirty="0"/>
              <a:t>1</a:t>
            </a:r>
            <a:r>
              <a:rPr lang="zh-TW" altLang="en-US" dirty="0"/>
              <a:t>款規定之特種貨物行為所補徵的特銷稅，已超過其短期買賣所得價差盈餘，即不宜依前揭裁罰倍數參考表，採取劃一之處罰方式，否則，一律依補徵的特銷稅額的</a:t>
            </a:r>
            <a:r>
              <a:rPr lang="en-US" altLang="zh-TW" dirty="0"/>
              <a:t>2.5</a:t>
            </a:r>
            <a:r>
              <a:rPr lang="zh-TW" altLang="en-US" dirty="0"/>
              <a:t>倍裁處重罰，於個案更將造成責罰顯不相當，致不當侵害人民財產權，而違反比例原則與平等原則的結果。</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242</a:t>
            </a:fld>
            <a:endParaRPr lang="zh-TW" altLang="en-US"/>
          </a:p>
        </p:txBody>
      </p:sp>
    </p:spTree>
    <p:extLst>
      <p:ext uri="{BB962C8B-B14F-4D97-AF65-F5344CB8AC3E}">
        <p14:creationId xmlns:p14="http://schemas.microsoft.com/office/powerpoint/2010/main" val="11555036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08338"/>
          </a:xfrm>
        </p:spPr>
        <p:txBody>
          <a:bodyPr>
            <a:noAutofit/>
          </a:bodyPr>
          <a:lstStyle/>
          <a:p>
            <a:pPr lvl="1">
              <a:lnSpc>
                <a:spcPct val="110000"/>
              </a:lnSpc>
            </a:pPr>
            <a:r>
              <a:rPr lang="zh-TW" altLang="en-US" dirty="0"/>
              <a:t>蓋特銷稅之稅額，係依其銷售價格，按固定之稅率計算，並非採有盈餘始有課稅的方式，已會發生相同銷售價格，無論有無盈餘、盈餘多少，均須繳納同額稅捐的疑慮，如果再按所須補繳的稅捐，一律處以相同倍數的罰鍰，勢將造成違反行政法上義務所得之利益不同，卻處以相同額度罰鍰的不公平結果；且依一般社會通念，對於所獲盈餘低於所負稅額者，實難期待其主動報稅，其未履行申報義務，於法雖屬不容，於情卻非全無可愿，相較於所獲盈餘更高於所負稅額者，其違章情節應屬較輕，如仍處以相同額度的罰鍰，即屬過重而失衡。</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243</a:t>
            </a:fld>
            <a:endParaRPr lang="zh-TW" altLang="en-US"/>
          </a:p>
        </p:txBody>
      </p:sp>
    </p:spTree>
    <p:extLst>
      <p:ext uri="{BB962C8B-B14F-4D97-AF65-F5344CB8AC3E}">
        <p14:creationId xmlns:p14="http://schemas.microsoft.com/office/powerpoint/2010/main" val="70662293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08338"/>
          </a:xfrm>
        </p:spPr>
        <p:txBody>
          <a:bodyPr>
            <a:noAutofit/>
          </a:bodyPr>
          <a:lstStyle/>
          <a:p>
            <a:pPr lvl="1">
              <a:lnSpc>
                <a:spcPct val="110000"/>
              </a:lnSpc>
            </a:pPr>
            <a:r>
              <a:rPr lang="zh-TW" altLang="en-US" dirty="0"/>
              <a:t>系爭房地出售價款實質經濟利益固係歸屬甲及乙，甲利用他人名義銷售特種貨物並從中賺取差價，亦難認非基於故意，惟其間買賣價差</a:t>
            </a:r>
            <a:r>
              <a:rPr lang="en-US" altLang="zh-TW" dirty="0"/>
              <a:t>3,080,000</a:t>
            </a:r>
            <a:r>
              <a:rPr lang="zh-TW" altLang="en-US" dirty="0"/>
              <a:t>元，扣除實際支出之裝潢費用、持有期間抵押貸款利息及出售時應負擔的稅捐（土地增值稅等）、相關規費後，原處分亦認定甲與乙實際獲利僅約</a:t>
            </a:r>
            <a:r>
              <a:rPr lang="en-US" altLang="zh-TW" dirty="0"/>
              <a:t>88</a:t>
            </a:r>
            <a:r>
              <a:rPr lang="zh-TW" altLang="en-US" dirty="0"/>
              <a:t>萬元（＝</a:t>
            </a:r>
            <a:r>
              <a:rPr lang="en-US" altLang="zh-TW" dirty="0"/>
              <a:t>19,200,000</a:t>
            </a:r>
            <a:r>
              <a:rPr lang="zh-TW" altLang="en-US" dirty="0"/>
              <a:t>元－</a:t>
            </a:r>
            <a:r>
              <a:rPr lang="en-US" altLang="zh-TW" dirty="0"/>
              <a:t>18,310,816</a:t>
            </a:r>
            <a:r>
              <a:rPr lang="zh-TW" altLang="en-US" dirty="0"/>
              <a:t>元），足見甲獲利實甚有限（甲自承獲利</a:t>
            </a:r>
            <a:r>
              <a:rPr lang="en-US" altLang="zh-TW" dirty="0"/>
              <a:t>20</a:t>
            </a:r>
            <a:r>
              <a:rPr lang="zh-TW" altLang="en-US" dirty="0"/>
              <a:t>萬元），惟原處分補徵甲特銷稅</a:t>
            </a:r>
            <a:r>
              <a:rPr lang="en-US" altLang="zh-TW" dirty="0"/>
              <a:t>1,180,800</a:t>
            </a:r>
            <a:r>
              <a:rPr lang="zh-TW" altLang="en-US" dirty="0"/>
              <a:t>元，即已超過甲因短期買賣所得價差盈餘，稅局又按所漏稅額</a:t>
            </a:r>
            <a:r>
              <a:rPr lang="en-US" altLang="zh-TW" dirty="0"/>
              <a:t>1,180,800</a:t>
            </a:r>
            <a:r>
              <a:rPr lang="zh-TW" altLang="en-US" dirty="0"/>
              <a:t>元處以</a:t>
            </a:r>
            <a:r>
              <a:rPr lang="en-US" altLang="zh-TW" dirty="0"/>
              <a:t>1.5</a:t>
            </a:r>
            <a:r>
              <a:rPr lang="zh-TW" altLang="en-US" dirty="0"/>
              <a:t>倍之罰鍰計</a:t>
            </a:r>
            <a:r>
              <a:rPr lang="en-US" altLang="zh-TW" dirty="0"/>
              <a:t>1,771,200</a:t>
            </a:r>
            <a:r>
              <a:rPr lang="zh-TW" altLang="en-US" dirty="0"/>
              <a:t>元，其責罰顯不相當，稅局於裁處時未審酌甲因違反行政法上義務所得之利益，以避免造成個案過苛之處罰，亦未依裁罰倍數參考表使用須知第</a:t>
            </a:r>
            <a:r>
              <a:rPr lang="en-US" altLang="zh-TW" dirty="0"/>
              <a:t>4</a:t>
            </a:r>
            <a:r>
              <a:rPr lang="zh-TW" altLang="en-US" dirty="0"/>
              <a:t>點之規定，注意個案是否初犯、主觀或客觀違章情節是否較輕，而酌予在法定倍數範圍內減輕其罰，逕依裁罰倍數參考表規定之劃一處罰方式，按系爭特銷稅額</a:t>
            </a:r>
            <a:r>
              <a:rPr lang="en-US" altLang="zh-TW" dirty="0"/>
              <a:t>1.5</a:t>
            </a:r>
            <a:r>
              <a:rPr lang="zh-TW" altLang="en-US" dirty="0"/>
              <a:t>倍裁處重罰，容有裁量怠惰或濫用情事，難謂符合責罰相當原則，已逾越處罰之必要程度，違反比例原則，於法未合。</a:t>
            </a:r>
            <a:endParaRPr lang="en-US" altLang="zh-TW" dirty="0"/>
          </a:p>
          <a:p>
            <a:pPr marL="274320" lvl="1" indent="0">
              <a:lnSpc>
                <a:spcPct val="110000"/>
              </a:lnSpc>
              <a:buNone/>
            </a:pPr>
            <a:endParaRPr lang="en-US" altLang="zh-TW" sz="8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244</a:t>
            </a:fld>
            <a:endParaRPr lang="zh-TW" altLang="en-US"/>
          </a:p>
        </p:txBody>
      </p:sp>
    </p:spTree>
    <p:extLst>
      <p:ext uri="{BB962C8B-B14F-4D97-AF65-F5344CB8AC3E}">
        <p14:creationId xmlns:p14="http://schemas.microsoft.com/office/powerpoint/2010/main" val="402432384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08338"/>
          </a:xfrm>
        </p:spPr>
        <p:txBody>
          <a:bodyPr>
            <a:noAutofit/>
          </a:bodyPr>
          <a:lstStyle/>
          <a:p>
            <a:pPr lvl="1">
              <a:lnSpc>
                <a:spcPct val="110000"/>
              </a:lnSpc>
            </a:pPr>
            <a:r>
              <a:rPr lang="zh-TW" altLang="en-US" dirty="0"/>
              <a:t>對於違反行政法上義務之裁罰性行政處分，若涉及行政裁量權之行使者，其裁量尚未減縮至零，基於權力分立原則，行政法院不應代替原處分機關行使行政裁量權，而應由行政機關行使之。本件原處分裁處罰鍰不利原告部分，既有上開違法，訴願決定就此遞予維持，亦有未合，原告訴請撤銷，為有理由，應予准許，著由被告另為適法之重核復查決定。</a:t>
            </a:r>
          </a:p>
          <a:p>
            <a:pPr lvl="1">
              <a:lnSpc>
                <a:spcPct val="110000"/>
              </a:lnSpc>
            </a:pPr>
            <a:endParaRPr lang="zh-TW" altLang="en-US" sz="18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245</a:t>
            </a:fld>
            <a:endParaRPr lang="zh-TW" altLang="en-US"/>
          </a:p>
        </p:txBody>
      </p:sp>
    </p:spTree>
    <p:extLst>
      <p:ext uri="{BB962C8B-B14F-4D97-AF65-F5344CB8AC3E}">
        <p14:creationId xmlns:p14="http://schemas.microsoft.com/office/powerpoint/2010/main" val="227156219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371</a:t>
            </a:r>
            <a:r>
              <a:rPr lang="zh-TW" altLang="en-US" dirty="0"/>
              <a:t>號判決</a:t>
            </a:r>
            <a:br>
              <a:rPr lang="en-US" altLang="zh-TW" dirty="0"/>
            </a:br>
            <a:r>
              <a:rPr lang="en-US" altLang="zh-TW" dirty="0"/>
              <a:t>——</a:t>
            </a:r>
            <a:r>
              <a:rPr lang="zh-TW" altLang="en-US" dirty="0"/>
              <a:t>無應補徵稅額，仍有處以漏稅罰之可能</a:t>
            </a:r>
          </a:p>
        </p:txBody>
      </p:sp>
      <p:sp>
        <p:nvSpPr>
          <p:cNvPr id="3" name="內容版面配置區 2"/>
          <p:cNvSpPr>
            <a:spLocks noGrp="1"/>
          </p:cNvSpPr>
          <p:nvPr>
            <p:ph idx="1"/>
          </p:nvPr>
        </p:nvSpPr>
        <p:spPr/>
        <p:txBody>
          <a:bodyPr>
            <a:normAutofit lnSpcReduction="10000"/>
          </a:bodyPr>
          <a:lstStyle/>
          <a:p>
            <a:pPr>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a:lnSpc>
                <a:spcPct val="100000"/>
              </a:lnSpc>
              <a:buNone/>
            </a:pPr>
            <a:r>
              <a:rPr lang="en-US" altLang="zh-TW" dirty="0">
                <a:latin typeface="標楷體" panose="03000509000000000000" pitchFamily="65" charset="-120"/>
              </a:rPr>
              <a:t>H</a:t>
            </a:r>
            <a:r>
              <a:rPr lang="zh-TW" altLang="en-US" dirty="0">
                <a:latin typeface="標楷體" panose="03000509000000000000" pitchFamily="65" charset="-120"/>
              </a:rPr>
              <a:t>公司</a:t>
            </a:r>
            <a:r>
              <a:rPr lang="en-US" altLang="zh-TW" dirty="0"/>
              <a:t>101</a:t>
            </a:r>
            <a:r>
              <a:rPr lang="zh-TW" altLang="en-US" dirty="0"/>
              <a:t>年度未分配盈餘申報，列報項次</a:t>
            </a:r>
            <a:r>
              <a:rPr lang="en-US" altLang="zh-TW" dirty="0"/>
              <a:t>12</a:t>
            </a:r>
            <a:r>
              <a:rPr lang="zh-TW" altLang="en-US" dirty="0"/>
              <a:t>「依其他法律規定，由主管機關命令自當年度盈餘已提列特別盈餘公積或限制分配部分」</a:t>
            </a:r>
            <a:r>
              <a:rPr lang="en-US" altLang="zh-TW" dirty="0"/>
              <a:t>205,139,305</a:t>
            </a:r>
            <a:r>
              <a:rPr lang="zh-TW" altLang="en-US" dirty="0"/>
              <a:t>元及未分配盈餘</a:t>
            </a:r>
            <a:r>
              <a:rPr lang="en-US" altLang="zh-TW" dirty="0"/>
              <a:t>4,554</a:t>
            </a:r>
            <a:r>
              <a:rPr lang="zh-TW" altLang="en-US" dirty="0"/>
              <a:t>元，經稅局查得</a:t>
            </a:r>
            <a:r>
              <a:rPr lang="en-US" altLang="zh-TW" dirty="0">
                <a:latin typeface="標楷體" panose="03000509000000000000" pitchFamily="65" charset="-120"/>
              </a:rPr>
              <a:t>H</a:t>
            </a:r>
            <a:r>
              <a:rPr lang="zh-TW" altLang="en-US" dirty="0">
                <a:latin typeface="標楷體" panose="03000509000000000000" pitchFamily="65" charset="-120"/>
              </a:rPr>
              <a:t>公司</a:t>
            </a:r>
            <a:r>
              <a:rPr lang="zh-TW" altLang="en-US" dirty="0"/>
              <a:t>當年度發生之帳列股東權益減項金額為</a:t>
            </a:r>
            <a:r>
              <a:rPr lang="en-US" altLang="zh-TW" dirty="0"/>
              <a:t>114,812,175</a:t>
            </a:r>
            <a:r>
              <a:rPr lang="zh-TW" altLang="en-US" dirty="0"/>
              <a:t>元，初查乃核定「項次</a:t>
            </a:r>
            <a:r>
              <a:rPr lang="en-US" altLang="zh-TW" dirty="0"/>
              <a:t>12</a:t>
            </a:r>
            <a:r>
              <a:rPr lang="zh-TW" altLang="en-US" dirty="0"/>
              <a:t>」</a:t>
            </a:r>
            <a:r>
              <a:rPr lang="en-US" altLang="zh-TW" dirty="0"/>
              <a:t>114,812,175</a:t>
            </a:r>
            <a:r>
              <a:rPr lang="zh-TW" altLang="en-US" dirty="0"/>
              <a:t>元及未分配盈餘</a:t>
            </a:r>
            <a:r>
              <a:rPr lang="en-US" altLang="zh-TW" dirty="0"/>
              <a:t>90,331,684</a:t>
            </a:r>
            <a:r>
              <a:rPr lang="zh-TW" altLang="en-US" dirty="0"/>
              <a:t>元，加徵</a:t>
            </a:r>
            <a:r>
              <a:rPr lang="en-US" altLang="zh-TW" dirty="0"/>
              <a:t>10%</a:t>
            </a:r>
            <a:r>
              <a:rPr lang="zh-TW" altLang="en-US" dirty="0"/>
              <a:t>營利事業所得稅</a:t>
            </a:r>
            <a:r>
              <a:rPr lang="en-US" altLang="zh-TW" dirty="0"/>
              <a:t>9,033,168</a:t>
            </a:r>
            <a:r>
              <a:rPr lang="zh-TW" altLang="en-US" dirty="0"/>
              <a:t>元，另因有依法律規定之投資抵減稅額，故補徵稅額</a:t>
            </a:r>
            <a:r>
              <a:rPr lang="en-US" altLang="zh-TW" dirty="0"/>
              <a:t>0</a:t>
            </a:r>
            <a:r>
              <a:rPr lang="zh-TW" altLang="en-US" dirty="0"/>
              <a:t>元，並按所漏稅額</a:t>
            </a:r>
            <a:r>
              <a:rPr lang="en-US" altLang="zh-TW" dirty="0"/>
              <a:t>9,032,713</a:t>
            </a:r>
            <a:r>
              <a:rPr lang="zh-TW" altLang="en-US" dirty="0"/>
              <a:t>元處</a:t>
            </a:r>
            <a:r>
              <a:rPr lang="en-US" altLang="zh-TW" dirty="0"/>
              <a:t>0.4</a:t>
            </a:r>
            <a:r>
              <a:rPr lang="zh-TW" altLang="en-US" dirty="0"/>
              <a:t>倍之罰鍰計</a:t>
            </a:r>
            <a:r>
              <a:rPr lang="en-US" altLang="zh-TW" dirty="0"/>
              <a:t>3,613,085</a:t>
            </a:r>
            <a:r>
              <a:rPr lang="zh-TW" altLang="en-US" dirty="0"/>
              <a:t>元。</a:t>
            </a:r>
            <a:r>
              <a:rPr lang="en-US" altLang="zh-TW" dirty="0">
                <a:latin typeface="標楷體" panose="03000509000000000000" pitchFamily="65" charset="-120"/>
              </a:rPr>
              <a:t>H</a:t>
            </a:r>
            <a:r>
              <a:rPr lang="zh-TW" altLang="en-US" dirty="0">
                <a:latin typeface="標楷體" panose="03000509000000000000" pitchFamily="65" charset="-120"/>
              </a:rPr>
              <a:t>公司</a:t>
            </a:r>
            <a:r>
              <a:rPr lang="zh-TW" altLang="en-US" dirty="0"/>
              <a:t>對罰鍰處分不服，循序提起行政訴訟，經原審法院判決駁回後，乃提起上訴。嗣</a:t>
            </a:r>
            <a:r>
              <a:rPr lang="zh-TW" altLang="en-US" dirty="0">
                <a:latin typeface="標楷體" panose="03000509000000000000" pitchFamily="65" charset="-120"/>
              </a:rPr>
              <a:t>經最高行政法院判決廢棄原判決，並發回原審法院。</a:t>
            </a:r>
            <a:endParaRPr lang="en-US" altLang="zh-TW" dirty="0">
              <a:latin typeface="標楷體" panose="03000509000000000000" pitchFamily="65" charset="-120"/>
            </a:endParaRPr>
          </a:p>
          <a:p>
            <a:pPr marL="640080" lvl="1" indent="0" algn="just">
              <a:lnSpc>
                <a:spcPct val="100000"/>
              </a:lnSpc>
              <a:buNone/>
            </a:pPr>
            <a:endParaRPr lang="en-US" altLang="zh-TW" sz="900" dirty="0">
              <a:latin typeface="標楷體" panose="03000509000000000000" pitchFamily="65" charset="-120"/>
            </a:endParaRPr>
          </a:p>
          <a:p>
            <a:pPr algn="just">
              <a:lnSpc>
                <a:spcPct val="100000"/>
              </a:lnSpc>
            </a:pPr>
            <a:r>
              <a:rPr lang="zh-TW" altLang="en-US" dirty="0">
                <a:latin typeface="標楷體" panose="03000509000000000000" pitchFamily="65" charset="-120"/>
              </a:rPr>
              <a:t>判決要旨</a:t>
            </a:r>
            <a:endParaRPr lang="en-US" altLang="zh-TW" dirty="0">
              <a:latin typeface="標楷體" panose="03000509000000000000" pitchFamily="65" charset="-120"/>
            </a:endParaRPr>
          </a:p>
          <a:p>
            <a:pPr lvl="1">
              <a:lnSpc>
                <a:spcPct val="100000"/>
              </a:lnSpc>
            </a:pPr>
            <a:r>
              <a:rPr lang="zh-TW" altLang="en-US" dirty="0"/>
              <a:t>所得稅法第</a:t>
            </a:r>
            <a:r>
              <a:rPr lang="en-US" altLang="zh-TW" dirty="0"/>
              <a:t>110</a:t>
            </a:r>
            <a:r>
              <a:rPr lang="zh-TW" altLang="en-US" dirty="0"/>
              <a:t>條之</a:t>
            </a:r>
            <a:r>
              <a:rPr lang="en-US" altLang="zh-TW" dirty="0"/>
              <a:t>2</a:t>
            </a:r>
            <a:r>
              <a:rPr lang="zh-TW" altLang="en-US" dirty="0"/>
              <a:t>第</a:t>
            </a:r>
            <a:r>
              <a:rPr lang="en-US" altLang="zh-TW" dirty="0"/>
              <a:t>1</a:t>
            </a:r>
            <a:r>
              <a:rPr lang="zh-TW" altLang="en-US" dirty="0"/>
              <a:t>項係規定「處以所漏稅額</a:t>
            </a:r>
            <a:r>
              <a:rPr lang="en-US" altLang="zh-TW" dirty="0"/>
              <a:t>1</a:t>
            </a:r>
            <a:r>
              <a:rPr lang="zh-TW" altLang="en-US" dirty="0"/>
              <a:t>倍以下之罰鍰」，並非採劃一之處罰方式。準此，稅捐稽徵機關於適用所得稅法第</a:t>
            </a:r>
            <a:r>
              <a:rPr lang="en-US" altLang="zh-TW" dirty="0"/>
              <a:t>110</a:t>
            </a:r>
            <a:r>
              <a:rPr lang="zh-TW" altLang="en-US" dirty="0"/>
              <a:t>條之</a:t>
            </a:r>
            <a:r>
              <a:rPr lang="en-US" altLang="zh-TW" dirty="0"/>
              <a:t>2</a:t>
            </a:r>
            <a:r>
              <a:rPr lang="zh-TW" altLang="en-US" dirty="0"/>
              <a:t>第</a:t>
            </a:r>
            <a:r>
              <a:rPr lang="en-US" altLang="zh-TW" dirty="0"/>
              <a:t>1</a:t>
            </a:r>
            <a:r>
              <a:rPr lang="zh-TW" altLang="en-US" dirty="0"/>
              <a:t>項規定裁處罰鍰時，自應審酌違反行政法上義務行為應受責難程度、所生影響及因違反行政法上義務所得之利益等情節，並注意使責罰相當，以符合比例原則，且宜考量受處罰者之資力，避免造成個案顯然過苛之處罰，逾越處罰之必要程度，否則即有裁量怠惰或濫用之違法。</a:t>
            </a: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246</a:t>
            </a:fld>
            <a:endParaRPr lang="zh-TW" altLang="en-US"/>
          </a:p>
        </p:txBody>
      </p:sp>
    </p:spTree>
    <p:extLst>
      <p:ext uri="{BB962C8B-B14F-4D97-AF65-F5344CB8AC3E}">
        <p14:creationId xmlns:p14="http://schemas.microsoft.com/office/powerpoint/2010/main" val="47328342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10000"/>
              </a:lnSpc>
            </a:pPr>
            <a:r>
              <a:rPr lang="zh-TW" altLang="en-US" dirty="0"/>
              <a:t>財政部訂定之裁罰參考表，對於漏報或短報未分配盈餘部分所設立之裁罰標準，既未達所得稅法第</a:t>
            </a:r>
            <a:r>
              <a:rPr lang="en-US" altLang="zh-TW" dirty="0"/>
              <a:t>110</a:t>
            </a:r>
            <a:r>
              <a:rPr lang="zh-TW" altLang="en-US" dirty="0"/>
              <a:t>條之</a:t>
            </a:r>
            <a:r>
              <a:rPr lang="en-US" altLang="zh-TW" dirty="0"/>
              <a:t>2</a:t>
            </a:r>
            <a:r>
              <a:rPr lang="zh-TW" altLang="en-US" dirty="0"/>
              <a:t>第</a:t>
            </a:r>
            <a:r>
              <a:rPr lang="en-US" altLang="zh-TW" dirty="0"/>
              <a:t>1</a:t>
            </a:r>
            <a:r>
              <a:rPr lang="zh-TW" altLang="en-US" dirty="0"/>
              <a:t>項規定之罰鍰下限，則依該參考表使用須知第</a:t>
            </a:r>
            <a:r>
              <a:rPr lang="en-US" altLang="zh-TW" dirty="0"/>
              <a:t>4</a:t>
            </a:r>
            <a:r>
              <a:rPr lang="zh-TW" altLang="en-US" dirty="0"/>
              <a:t>點規定：「參考表訂定之裁罰金額或倍數未達稅法規定之最高限或最低限，而違章情節重大或較輕者，仍得加重或減輕其罰，至稅法規定之最高限或最低限為止，惟應於審查報告敘明其加重或減輕之理由。」稽徵機關於裁罰時亦應注意個案違章情節是否為較輕者，而酌予在法定倍數範圍內減輕其罰，至稅法規定之最低限為止，否則即有裁量怠惰或濫用之違法。</a:t>
            </a:r>
            <a:endParaRPr lang="en-US" altLang="zh-TW" dirty="0"/>
          </a:p>
          <a:p>
            <a:pPr lvl="1">
              <a:lnSpc>
                <a:spcPct val="110000"/>
              </a:lnSpc>
            </a:pPr>
            <a:endParaRPr lang="en-US" altLang="zh-TW" sz="800" dirty="0">
              <a:latin typeface="標楷體" panose="03000509000000000000" pitchFamily="65" charset="-120"/>
            </a:endParaRPr>
          </a:p>
          <a:p>
            <a:pPr lvl="1">
              <a:lnSpc>
                <a:spcPct val="110000"/>
              </a:lnSpc>
            </a:pPr>
            <a:r>
              <a:rPr lang="en-US" altLang="zh-TW" dirty="0">
                <a:latin typeface="標楷體" panose="03000509000000000000" pitchFamily="65" charset="-120"/>
              </a:rPr>
              <a:t>H</a:t>
            </a:r>
            <a:r>
              <a:rPr lang="zh-TW" altLang="en-US" dirty="0">
                <a:latin typeface="標楷體" panose="03000509000000000000" pitchFamily="65" charset="-120"/>
              </a:rPr>
              <a:t>公司</a:t>
            </a:r>
            <a:r>
              <a:rPr lang="zh-TW" altLang="en-US" dirty="0"/>
              <a:t>於申報</a:t>
            </a:r>
            <a:r>
              <a:rPr lang="en-US" altLang="zh-TW" dirty="0"/>
              <a:t>102</a:t>
            </a:r>
            <a:r>
              <a:rPr lang="zh-TW" altLang="en-US" dirty="0"/>
              <a:t>年度營利事業所得稅及</a:t>
            </a:r>
            <a:r>
              <a:rPr lang="en-US" altLang="zh-TW" dirty="0"/>
              <a:t>101</a:t>
            </a:r>
            <a:r>
              <a:rPr lang="zh-TW" altLang="en-US" dirty="0"/>
              <a:t>年度未分配盈餘時，尚有依促進產業升級條例第</a:t>
            </a:r>
            <a:r>
              <a:rPr lang="en-US" altLang="zh-TW" dirty="0"/>
              <a:t>6</a:t>
            </a:r>
            <a:r>
              <a:rPr lang="zh-TW" altLang="en-US" dirty="0"/>
              <a:t>條規定所賦予巨額的投資可抵減稅額，且已屆最後抵減年度（第</a:t>
            </a:r>
            <a:r>
              <a:rPr lang="en-US" altLang="zh-TW" dirty="0"/>
              <a:t>5</a:t>
            </a:r>
            <a:r>
              <a:rPr lang="zh-TW" altLang="en-US" dirty="0"/>
              <a:t>年），逾期即歸零，本無需漏報或短報未分配盈餘，規避未分配盈餘加徵之營利事業所得稅，或藉此留下可抵減稅額供往後年度使用，顯欠缺漏報或短報未分配盈餘的動機，自無故意可言。</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247</a:t>
            </a:fld>
            <a:endParaRPr lang="zh-TW" altLang="en-US"/>
          </a:p>
        </p:txBody>
      </p:sp>
    </p:spTree>
    <p:extLst>
      <p:ext uri="{BB962C8B-B14F-4D97-AF65-F5344CB8AC3E}">
        <p14:creationId xmlns:p14="http://schemas.microsoft.com/office/powerpoint/2010/main" val="218368978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1069848" y="1429571"/>
            <a:ext cx="10058400" cy="5296544"/>
          </a:xfrm>
        </p:spPr>
        <p:txBody>
          <a:bodyPr>
            <a:normAutofit fontScale="92500" lnSpcReduction="10000"/>
          </a:bodyPr>
          <a:lstStyle/>
          <a:p>
            <a:pPr lvl="1">
              <a:lnSpc>
                <a:spcPct val="110000"/>
              </a:lnSpc>
            </a:pPr>
            <a:r>
              <a:rPr lang="zh-TW" altLang="en-US" sz="2200" dirty="0"/>
              <a:t>雖然</a:t>
            </a:r>
            <a:r>
              <a:rPr lang="en-US" altLang="zh-TW" sz="2200" dirty="0">
                <a:latin typeface="標楷體" panose="03000509000000000000" pitchFamily="65" charset="-120"/>
              </a:rPr>
              <a:t>H</a:t>
            </a:r>
            <a:r>
              <a:rPr lang="zh-TW" altLang="en-US" sz="2200" dirty="0">
                <a:latin typeface="標楷體" panose="03000509000000000000" pitchFamily="65" charset="-120"/>
              </a:rPr>
              <a:t>公司</a:t>
            </a:r>
            <a:r>
              <a:rPr lang="en-US" altLang="zh-TW" sz="2200" dirty="0"/>
              <a:t>101</a:t>
            </a:r>
            <a:r>
              <a:rPr lang="zh-TW" altLang="en-US" sz="2200" dirty="0"/>
              <a:t>年度未開始採用國際財務報導準則，卻又以採用國際財務報導準則編製財務報告之情況，就已提列數額與其他權益減項淨額之差額補提列特別盈餘公積，難謂無過失，但</a:t>
            </a:r>
            <a:r>
              <a:rPr lang="en-US" altLang="zh-TW" sz="2200" dirty="0">
                <a:latin typeface="標楷體" panose="03000509000000000000" pitchFamily="65" charset="-120"/>
              </a:rPr>
              <a:t>H</a:t>
            </a:r>
            <a:r>
              <a:rPr lang="zh-TW" altLang="en-US" sz="2200" dirty="0">
                <a:latin typeface="標楷體" panose="03000509000000000000" pitchFamily="65" charset="-120"/>
              </a:rPr>
              <a:t>公司</a:t>
            </a:r>
            <a:r>
              <a:rPr lang="en-US" altLang="zh-TW" sz="2200" dirty="0"/>
              <a:t>102</a:t>
            </a:r>
            <a:r>
              <a:rPr lang="zh-TW" altLang="en-US" sz="2200" dirty="0"/>
              <a:t>年度營利事業所得稅結算申報，原申報應納稅額</a:t>
            </a:r>
            <a:r>
              <a:rPr lang="en-US" altLang="zh-TW" sz="2200" dirty="0"/>
              <a:t>85,000</a:t>
            </a:r>
            <a:r>
              <a:rPr lang="zh-TW" altLang="en-US" sz="2200" dirty="0"/>
              <a:t>元及</a:t>
            </a:r>
            <a:r>
              <a:rPr lang="en-US" altLang="zh-TW" sz="2200" dirty="0"/>
              <a:t>101</a:t>
            </a:r>
            <a:r>
              <a:rPr lang="zh-TW" altLang="en-US" sz="2200" dirty="0"/>
              <a:t>年度未分配盈餘加徵之稅額</a:t>
            </a:r>
            <a:r>
              <a:rPr lang="en-US" altLang="zh-TW" sz="2200" dirty="0"/>
              <a:t>455</a:t>
            </a:r>
            <a:r>
              <a:rPr lang="zh-TW" altLang="en-US" sz="2200" dirty="0"/>
              <a:t>元，合計</a:t>
            </a:r>
            <a:r>
              <a:rPr lang="en-US" altLang="zh-TW" sz="2200" dirty="0"/>
              <a:t>85,455</a:t>
            </a:r>
            <a:r>
              <a:rPr lang="zh-TW" altLang="en-US" sz="2200" dirty="0"/>
              <a:t>元，並全數以廢止前促進產業升級條例第</a:t>
            </a:r>
            <a:r>
              <a:rPr lang="en-US" altLang="zh-TW" sz="2200" dirty="0"/>
              <a:t>6</a:t>
            </a:r>
            <a:r>
              <a:rPr lang="zh-TW" altLang="en-US" sz="2200" dirty="0"/>
              <a:t>條規定的投資可抵減稅額抵減之，經稅局查核後，所調增</a:t>
            </a:r>
            <a:r>
              <a:rPr lang="en-US" altLang="zh-TW" sz="2200" dirty="0"/>
              <a:t>101</a:t>
            </a:r>
            <a:r>
              <a:rPr lang="zh-TW" altLang="en-US" sz="2200" dirty="0"/>
              <a:t>年度未分配盈餘應加徵稅額，亦全數「依促進產業升級條例第</a:t>
            </a:r>
            <a:r>
              <a:rPr lang="en-US" altLang="zh-TW" sz="2200" dirty="0"/>
              <a:t>6</a:t>
            </a:r>
            <a:r>
              <a:rPr lang="zh-TW" altLang="en-US" sz="2200" dirty="0"/>
              <a:t>條規定，本年度准予抵減之稅額」予以抵減，致補徵稅額</a:t>
            </a:r>
            <a:r>
              <a:rPr lang="en-US" altLang="zh-TW" sz="2200" dirty="0"/>
              <a:t>0</a:t>
            </a:r>
            <a:r>
              <a:rPr lang="zh-TW" altLang="en-US" sz="2200" dirty="0"/>
              <a:t>元，未使用完畢的投資可抵減稅額亦已歸零，可見</a:t>
            </a:r>
            <a:r>
              <a:rPr lang="en-US" altLang="zh-TW" sz="2200" dirty="0">
                <a:latin typeface="標楷體" panose="03000509000000000000" pitchFamily="65" charset="-120"/>
              </a:rPr>
              <a:t>H</a:t>
            </a:r>
            <a:r>
              <a:rPr lang="zh-TW" altLang="en-US" sz="2200" dirty="0">
                <a:latin typeface="標楷體" panose="03000509000000000000" pitchFamily="65" charset="-120"/>
              </a:rPr>
              <a:t>公司</a:t>
            </a:r>
            <a:r>
              <a:rPr lang="zh-TW" altLang="en-US" sz="2200" dirty="0"/>
              <a:t>並未因漏報或短報系爭未分配盈餘而獲得任何利益（包括投資可抵減稅額遞延抵減的利益），亦未損及國家租稅債權，其客觀上應受責難的程度甚低，如果使其與一般有獲得漏稅利益者適用相同的裁罰基準，恐有失公平，且有違比例原則，自有適用裁罰參考表使用須知第</a:t>
            </a:r>
            <a:r>
              <a:rPr lang="en-US" altLang="zh-TW" sz="2200" dirty="0"/>
              <a:t>4</a:t>
            </a:r>
            <a:r>
              <a:rPr lang="zh-TW" altLang="en-US" sz="2200" dirty="0"/>
              <a:t>點規定，酌予在法定倍數範圍內減輕其罰之必要。</a:t>
            </a:r>
            <a:endParaRPr lang="en-US" altLang="zh-TW" sz="2200" dirty="0"/>
          </a:p>
          <a:p>
            <a:pPr lvl="1">
              <a:lnSpc>
                <a:spcPct val="110000"/>
              </a:lnSpc>
            </a:pPr>
            <a:endParaRPr lang="en-US" altLang="zh-TW" sz="800" dirty="0"/>
          </a:p>
          <a:p>
            <a:pPr lvl="1">
              <a:lnSpc>
                <a:spcPct val="110000"/>
              </a:lnSpc>
            </a:pPr>
            <a:r>
              <a:rPr lang="zh-TW" altLang="en-US" sz="2200" dirty="0"/>
              <a:t>稅局於裁處時未審酌</a:t>
            </a:r>
            <a:r>
              <a:rPr lang="en-US" altLang="zh-TW" sz="2200" dirty="0">
                <a:latin typeface="標楷體" panose="03000509000000000000" pitchFamily="65" charset="-120"/>
              </a:rPr>
              <a:t>H</a:t>
            </a:r>
            <a:r>
              <a:rPr lang="zh-TW" altLang="en-US" sz="2200" dirty="0">
                <a:latin typeface="標楷體" panose="03000509000000000000" pitchFamily="65" charset="-120"/>
              </a:rPr>
              <a:t>公司</a:t>
            </a:r>
            <a:r>
              <a:rPr lang="zh-TW" altLang="en-US" sz="2200" dirty="0"/>
              <a:t>有無因漏報或短報系爭未分配盈餘而獲得利益，國家租稅債權是否因此受有損害，以避免造成個案過苛之處罰，亦未依裁罰參考表使用須知第</a:t>
            </a:r>
            <a:r>
              <a:rPr lang="en-US" altLang="zh-TW" sz="2200" dirty="0"/>
              <a:t>4</a:t>
            </a:r>
            <a:r>
              <a:rPr lang="zh-TW" altLang="en-US" sz="2200" dirty="0"/>
              <a:t>點之規定，注意個案是否初犯、主觀或客觀違章情節是否較輕，而酌予在法定倍數範圍內減輕其罰，逕依裁罰參考表規定之劃一處罰方式，按漏報或短報系爭未分配盈餘形式上所計算漏稅額的</a:t>
            </a:r>
            <a:r>
              <a:rPr lang="en-US" altLang="zh-TW" sz="2200" dirty="0"/>
              <a:t>0.4</a:t>
            </a:r>
            <a:r>
              <a:rPr lang="zh-TW" altLang="en-US" sz="2200" dirty="0"/>
              <a:t>倍裁罰，似有裁量怠惰或濫用之違法。</a:t>
            </a:r>
            <a:endParaRPr lang="en-US" altLang="zh-TW" sz="22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248</a:t>
            </a:fld>
            <a:endParaRPr lang="zh-TW" altLang="en-US"/>
          </a:p>
        </p:txBody>
      </p:sp>
    </p:spTree>
    <p:extLst>
      <p:ext uri="{BB962C8B-B14F-4D97-AF65-F5344CB8AC3E}">
        <p14:creationId xmlns:p14="http://schemas.microsoft.com/office/powerpoint/2010/main" val="408769539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305</a:t>
            </a:r>
            <a:r>
              <a:rPr lang="zh-TW" altLang="en-US" dirty="0"/>
              <a:t>號判決</a:t>
            </a:r>
            <a:br>
              <a:rPr lang="en-US" altLang="zh-TW" dirty="0"/>
            </a:br>
            <a:r>
              <a:rPr lang="en-US" altLang="zh-TW" dirty="0"/>
              <a:t>——</a:t>
            </a:r>
            <a:r>
              <a:rPr lang="zh-TW" altLang="en-US" sz="2800" dirty="0"/>
              <a:t>裁量基準與法律授權意旨的義務衝突時，行政機關應優先</a:t>
            </a:r>
            <a:br>
              <a:rPr lang="en-US" altLang="zh-TW" sz="2800" dirty="0"/>
            </a:br>
            <a:r>
              <a:rPr lang="zh-TW" altLang="en-US" sz="2800" dirty="0"/>
              <a:t>     遵照法律授權意旨為裁量</a:t>
            </a:r>
          </a:p>
        </p:txBody>
      </p:sp>
      <p:sp>
        <p:nvSpPr>
          <p:cNvPr id="3" name="內容版面配置區 2"/>
          <p:cNvSpPr>
            <a:spLocks noGrp="1"/>
          </p:cNvSpPr>
          <p:nvPr>
            <p:ph idx="1"/>
          </p:nvPr>
        </p:nvSpPr>
        <p:spPr>
          <a:xfrm>
            <a:off x="1069848" y="1696915"/>
            <a:ext cx="10058400" cy="4575869"/>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dirty="0">
                <a:latin typeface="標楷體" panose="03000509000000000000" pitchFamily="65" charset="-120"/>
              </a:rPr>
              <a:t>稅局依據查得資料，認為丁利用其母名義，於</a:t>
            </a:r>
            <a:r>
              <a:rPr lang="en-US" altLang="zh-TW" dirty="0">
                <a:latin typeface="標楷體" panose="03000509000000000000" pitchFamily="65" charset="-120"/>
              </a:rPr>
              <a:t>100</a:t>
            </a:r>
            <a:r>
              <a:rPr lang="zh-TW" altLang="en-US" dirty="0">
                <a:latin typeface="標楷體" panose="03000509000000000000" pitchFamily="65" charset="-120"/>
              </a:rPr>
              <a:t>年</a:t>
            </a:r>
            <a:r>
              <a:rPr lang="en-US" altLang="zh-TW" dirty="0">
                <a:latin typeface="標楷體" panose="03000509000000000000" pitchFamily="65" charset="-120"/>
              </a:rPr>
              <a:t>6</a:t>
            </a:r>
            <a:r>
              <a:rPr lang="zh-TW" altLang="en-US" dirty="0">
                <a:latin typeface="標楷體" panose="03000509000000000000" pitchFamily="65" charset="-120"/>
              </a:rPr>
              <a:t>月</a:t>
            </a:r>
            <a:r>
              <a:rPr lang="en-US" altLang="zh-TW" dirty="0">
                <a:latin typeface="標楷體" panose="03000509000000000000" pitchFamily="65" charset="-120"/>
              </a:rPr>
              <a:t>22</a:t>
            </a:r>
            <a:r>
              <a:rPr lang="zh-TW" altLang="en-US" dirty="0">
                <a:latin typeface="標楷體" panose="03000509000000000000" pitchFamily="65" charset="-120"/>
              </a:rPr>
              <a:t>日完成移轉登記，取得系爭房地，旋於同年</a:t>
            </a:r>
            <a:r>
              <a:rPr lang="en-US" altLang="zh-TW" dirty="0">
                <a:latin typeface="標楷體" panose="03000509000000000000" pitchFamily="65" charset="-120"/>
              </a:rPr>
              <a:t>8</a:t>
            </a:r>
            <a:r>
              <a:rPr lang="zh-TW" altLang="en-US" dirty="0">
                <a:latin typeface="標楷體" panose="03000509000000000000" pitchFamily="65" charset="-120"/>
              </a:rPr>
              <a:t>月</a:t>
            </a:r>
            <a:r>
              <a:rPr lang="en-US" altLang="zh-TW" dirty="0">
                <a:latin typeface="標楷體" panose="03000509000000000000" pitchFamily="65" charset="-120"/>
              </a:rPr>
              <a:t>3</a:t>
            </a:r>
            <a:r>
              <a:rPr lang="zh-TW" altLang="en-US" dirty="0">
                <a:latin typeface="標楷體" panose="03000509000000000000" pitchFamily="65" charset="-120"/>
              </a:rPr>
              <a:t>日訂定買賣契約出售，銷售價格</a:t>
            </a:r>
            <a:r>
              <a:rPr lang="en-US" altLang="zh-TW" dirty="0">
                <a:latin typeface="標楷體" panose="03000509000000000000" pitchFamily="65" charset="-120"/>
              </a:rPr>
              <a:t>10,600,000</a:t>
            </a:r>
            <a:r>
              <a:rPr lang="zh-TW" altLang="en-US" dirty="0">
                <a:latin typeface="標楷體" panose="03000509000000000000" pitchFamily="65" charset="-120"/>
              </a:rPr>
              <a:t>元，未依規定於訂約之次日起</a:t>
            </a:r>
            <a:r>
              <a:rPr lang="en-US" altLang="zh-TW" dirty="0">
                <a:latin typeface="標楷體" panose="03000509000000000000" pitchFamily="65" charset="-120"/>
              </a:rPr>
              <a:t>30</a:t>
            </a:r>
            <a:r>
              <a:rPr lang="zh-TW" altLang="en-US" dirty="0">
                <a:latin typeface="標楷體" panose="03000509000000000000" pitchFamily="65" charset="-120"/>
              </a:rPr>
              <a:t>日內申報，並繳納特種貨物及勞務稅（下稱特銷稅）。遂按銷售價格依適用稅率</a:t>
            </a:r>
            <a:r>
              <a:rPr lang="en-US" altLang="zh-TW" dirty="0">
                <a:latin typeface="標楷體" panose="03000509000000000000" pitchFamily="65" charset="-120"/>
              </a:rPr>
              <a:t>15%</a:t>
            </a:r>
            <a:r>
              <a:rPr lang="zh-TW" altLang="en-US" dirty="0">
                <a:latin typeface="標楷體" panose="03000509000000000000" pitchFamily="65" charset="-120"/>
              </a:rPr>
              <a:t>（銷售價格</a:t>
            </a:r>
            <a:r>
              <a:rPr lang="en-US" altLang="zh-TW" dirty="0">
                <a:latin typeface="標楷體" panose="03000509000000000000" pitchFamily="65" charset="-120"/>
              </a:rPr>
              <a:t>10,600,000</a:t>
            </a:r>
            <a:r>
              <a:rPr lang="zh-TW" altLang="en-US" dirty="0">
                <a:latin typeface="標楷體" panose="03000509000000000000" pitchFamily="65" charset="-120"/>
              </a:rPr>
              <a:t>元</a:t>
            </a:r>
            <a:r>
              <a:rPr lang="en-US" altLang="zh-TW" dirty="0">
                <a:latin typeface="標楷體" panose="03000509000000000000" pitchFamily="65" charset="-120"/>
              </a:rPr>
              <a:t>×</a:t>
            </a:r>
            <a:r>
              <a:rPr lang="zh-TW" altLang="en-US" dirty="0">
                <a:latin typeface="標楷體" panose="03000509000000000000" pitchFamily="65" charset="-120"/>
              </a:rPr>
              <a:t>稅率</a:t>
            </a:r>
            <a:r>
              <a:rPr lang="en-US" altLang="zh-TW" dirty="0">
                <a:latin typeface="標楷體" panose="03000509000000000000" pitchFamily="65" charset="-120"/>
              </a:rPr>
              <a:t>15%</a:t>
            </a:r>
            <a:r>
              <a:rPr lang="zh-TW" altLang="en-US" dirty="0">
                <a:latin typeface="標楷體" panose="03000509000000000000" pitchFamily="65" charset="-120"/>
              </a:rPr>
              <a:t>），核定應徵特銷稅</a:t>
            </a:r>
            <a:r>
              <a:rPr lang="en-US" altLang="zh-TW" dirty="0">
                <a:latin typeface="標楷體" panose="03000509000000000000" pitchFamily="65" charset="-120"/>
              </a:rPr>
              <a:t>1,590,000</a:t>
            </a:r>
            <a:r>
              <a:rPr lang="zh-TW" altLang="en-US" dirty="0">
                <a:latin typeface="標楷體" panose="03000509000000000000" pitchFamily="65" charset="-120"/>
              </a:rPr>
              <a:t>元，並按所漏稅額</a:t>
            </a:r>
            <a:r>
              <a:rPr lang="en-US" altLang="zh-TW" dirty="0">
                <a:latin typeface="標楷體" panose="03000509000000000000" pitchFamily="65" charset="-120"/>
              </a:rPr>
              <a:t>1,590,000</a:t>
            </a:r>
            <a:r>
              <a:rPr lang="zh-TW" altLang="en-US" dirty="0">
                <a:latin typeface="標楷體" panose="03000509000000000000" pitchFamily="65" charset="-120"/>
              </a:rPr>
              <a:t>元處以</a:t>
            </a:r>
            <a:r>
              <a:rPr lang="en-US" altLang="zh-TW" dirty="0">
                <a:latin typeface="標楷體" panose="03000509000000000000" pitchFamily="65" charset="-120"/>
              </a:rPr>
              <a:t>2.5</a:t>
            </a:r>
            <a:r>
              <a:rPr lang="zh-TW" altLang="en-US" dirty="0">
                <a:latin typeface="標楷體" panose="03000509000000000000" pitchFamily="65" charset="-120"/>
              </a:rPr>
              <a:t>倍之罰鍰計</a:t>
            </a:r>
            <a:r>
              <a:rPr lang="en-US" altLang="zh-TW" dirty="0">
                <a:latin typeface="標楷體" panose="03000509000000000000" pitchFamily="65" charset="-120"/>
              </a:rPr>
              <a:t>3,975,000</a:t>
            </a:r>
            <a:r>
              <a:rPr lang="zh-TW" altLang="en-US" dirty="0">
                <a:latin typeface="標楷體" panose="03000509000000000000" pitchFamily="65" charset="-120"/>
              </a:rPr>
              <a:t>元（下稱原處分）。丁不服，循序提起行政訴訟</a:t>
            </a:r>
            <a:r>
              <a:rPr lang="zh-TW" altLang="en-US" dirty="0"/>
              <a:t>。前經原審法院判決駁回後，經最高行政法院</a:t>
            </a:r>
            <a:r>
              <a:rPr lang="en-US" altLang="zh-TW" dirty="0"/>
              <a:t>105</a:t>
            </a:r>
            <a:r>
              <a:rPr lang="zh-TW" altLang="en-US" dirty="0"/>
              <a:t>年度判字第</a:t>
            </a:r>
            <a:r>
              <a:rPr lang="en-US" altLang="zh-TW" dirty="0"/>
              <a:t>278</a:t>
            </a:r>
            <a:r>
              <a:rPr lang="zh-TW" altLang="en-US" dirty="0"/>
              <a:t>號判決將該判決</a:t>
            </a:r>
            <a:r>
              <a:rPr lang="zh-TW" altLang="en-US" dirty="0">
                <a:latin typeface="標楷體" panose="03000509000000000000" pitchFamily="65" charset="-120"/>
              </a:rPr>
              <a:t>關於罰鍰部分</a:t>
            </a:r>
            <a:r>
              <a:rPr lang="zh-TW" altLang="en-US" dirty="0"/>
              <a:t>廢棄，發回原審法院</a:t>
            </a:r>
            <a:r>
              <a:rPr lang="zh-TW" altLang="en-US" dirty="0">
                <a:latin typeface="標楷體" panose="03000509000000000000" pitchFamily="65" charset="-120"/>
              </a:rPr>
              <a:t>，並駁回其餘上訴（即本稅部分）</a:t>
            </a:r>
            <a:r>
              <a:rPr lang="zh-TW" altLang="en-US" dirty="0"/>
              <a:t>。嗣經原審法院判決</a:t>
            </a:r>
            <a:r>
              <a:rPr lang="zh-TW" altLang="en-US" dirty="0">
                <a:latin typeface="標楷體" panose="03000509000000000000" pitchFamily="65" charset="-120"/>
              </a:rPr>
              <a:t>除確定部分外，以稅局未斟酌原處分補徵特銷稅</a:t>
            </a:r>
            <a:r>
              <a:rPr lang="en-US" altLang="zh-TW" dirty="0">
                <a:latin typeface="標楷體" panose="03000509000000000000" pitchFamily="65" charset="-120"/>
              </a:rPr>
              <a:t>1,590,000</a:t>
            </a:r>
            <a:r>
              <a:rPr lang="zh-TW" altLang="en-US" dirty="0">
                <a:latin typeface="標楷體" panose="03000509000000000000" pitchFamily="65" charset="-120"/>
              </a:rPr>
              <a:t>元，已超過丁因短期買賣所得價差盈餘，逕按所漏稅額</a:t>
            </a:r>
            <a:r>
              <a:rPr lang="en-US" altLang="zh-TW" dirty="0">
                <a:latin typeface="標楷體" panose="03000509000000000000" pitchFamily="65" charset="-120"/>
              </a:rPr>
              <a:t>1,590,000</a:t>
            </a:r>
            <a:r>
              <a:rPr lang="zh-TW" altLang="en-US" dirty="0">
                <a:latin typeface="標楷體" panose="03000509000000000000" pitchFamily="65" charset="-120"/>
              </a:rPr>
              <a:t>元處以</a:t>
            </a:r>
            <a:r>
              <a:rPr lang="en-US" altLang="zh-TW" dirty="0">
                <a:latin typeface="標楷體" panose="03000509000000000000" pitchFamily="65" charset="-120"/>
              </a:rPr>
              <a:t>2.5</a:t>
            </a:r>
            <a:r>
              <a:rPr lang="zh-TW" altLang="en-US" dirty="0">
                <a:latin typeface="標楷體" panose="03000509000000000000" pitchFamily="65" charset="-120"/>
              </a:rPr>
              <a:t>倍之罰鍰計</a:t>
            </a:r>
            <a:r>
              <a:rPr lang="en-US" altLang="zh-TW" dirty="0">
                <a:latin typeface="標楷體" panose="03000509000000000000" pitchFamily="65" charset="-120"/>
              </a:rPr>
              <a:t>3,975,000</a:t>
            </a:r>
            <a:r>
              <a:rPr lang="zh-TW" altLang="en-US" dirty="0">
                <a:latin typeface="標楷體" panose="03000509000000000000" pitchFamily="65" charset="-120"/>
              </a:rPr>
              <a:t>元，其責罰顯不相當，容有裁量怠惰情事，而</a:t>
            </a:r>
            <a:r>
              <a:rPr lang="zh-TW" altLang="en-US" dirty="0"/>
              <a:t>撤銷訴願決定及原處分</a:t>
            </a:r>
            <a:r>
              <a:rPr lang="zh-TW" altLang="en-US" dirty="0">
                <a:latin typeface="標楷體" panose="03000509000000000000" pitchFamily="65" charset="-120"/>
              </a:rPr>
              <a:t>（即復查決定）關於罰鍰部分，稅局不服，提起上訴，經最高行政法院判決駁回上訴。</a:t>
            </a:r>
            <a:endParaRPr lang="en-US" altLang="zh-TW" dirty="0">
              <a:latin typeface="標楷體" panose="03000509000000000000" pitchFamily="65" charset="-120"/>
            </a:endParaRPr>
          </a:p>
          <a:p>
            <a:pPr marL="274320" lvl="1" indent="0" hangingPunct="0">
              <a:lnSpc>
                <a:spcPct val="100000"/>
              </a:lnSpc>
              <a:buNone/>
            </a:pPr>
            <a:endParaRPr lang="en-US" altLang="zh-TW" sz="10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249</a:t>
            </a:fld>
            <a:endParaRPr lang="zh-TW" altLang="en-US"/>
          </a:p>
        </p:txBody>
      </p:sp>
    </p:spTree>
    <p:extLst>
      <p:ext uri="{BB962C8B-B14F-4D97-AF65-F5344CB8AC3E}">
        <p14:creationId xmlns:p14="http://schemas.microsoft.com/office/powerpoint/2010/main" val="373601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402</a:t>
            </a:r>
            <a:r>
              <a:rPr lang="zh-TW" altLang="en-US" dirty="0"/>
              <a:t>號解釋</a:t>
            </a:r>
          </a:p>
        </p:txBody>
      </p:sp>
      <p:sp>
        <p:nvSpPr>
          <p:cNvPr id="3" name="內容版面配置區 2"/>
          <p:cNvSpPr>
            <a:spLocks noGrp="1"/>
          </p:cNvSpPr>
          <p:nvPr>
            <p:ph idx="1"/>
          </p:nvPr>
        </p:nvSpPr>
        <p:spPr>
          <a:xfrm>
            <a:off x="1069848" y="1247011"/>
            <a:ext cx="10058400" cy="5487164"/>
          </a:xfrm>
        </p:spPr>
        <p:txBody>
          <a:bodyPr>
            <a:normAutofit/>
          </a:bodyPr>
          <a:lstStyle/>
          <a:p>
            <a:r>
              <a:rPr lang="zh-TW" altLang="en-US" sz="2800" dirty="0"/>
              <a:t>理由書</a:t>
            </a:r>
            <a:endParaRPr lang="en-US" altLang="zh-TW" sz="2800" dirty="0"/>
          </a:p>
          <a:p>
            <a:pPr marL="274320" lvl="1" indent="0">
              <a:buNone/>
            </a:pPr>
            <a:r>
              <a:rPr lang="zh-TW" altLang="en-US" sz="2400" dirty="0"/>
              <a:t>對於人民違反行政法上義務之行為予以裁罰性之行政處分，涉及人民權利之限制，其處罰之構成要件及法律效果，應由法律定之，方符憲法第二十三條之意旨。故法律授權訂定命令，如涉及限制人民之自由權利時，其授權之目的、範圍及內容須符合具體明確之要件；若法律僅為概括之授權者，固應就該項法律整體所表現之關連意義為判斷，而非拘泥於特定法條之文字，惟依此種概括授權所訂定之命令，祇能就母法有關之細節性及技術性事項加以規定，尚不得超越法律授權之外，逕行訂定裁罰性之行政處分條款，迭經本院解釋有案。</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a:t>
            </a:fld>
            <a:endParaRPr lang="zh-TW" altLang="en-US" dirty="0"/>
          </a:p>
        </p:txBody>
      </p:sp>
    </p:spTree>
    <p:extLst>
      <p:ext uri="{BB962C8B-B14F-4D97-AF65-F5344CB8AC3E}">
        <p14:creationId xmlns:p14="http://schemas.microsoft.com/office/powerpoint/2010/main" val="417938000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10000"/>
              </a:lnSpc>
            </a:pPr>
            <a:r>
              <a:rPr lang="zh-TW" altLang="en-US" sz="8000" dirty="0"/>
              <a:t>依司法院大法官會議向來之見解，無論係立法者制定法律對人民違反行政法上義務之行為處以罰鍰，或主管機關為執行有關行政罰鍰的法律而訂定裁量基準，均應根據違反義務情節之輕重程度為之，使責罰相當，且應避免以單一標準區分違規情節之輕重並據以計算罰鍰金額，否則可能造成個案顯然過苛之處罰而有違憲法第</a:t>
            </a:r>
            <a:r>
              <a:rPr lang="en-US" altLang="zh-TW" sz="8000" dirty="0"/>
              <a:t>23</a:t>
            </a:r>
            <a:r>
              <a:rPr lang="zh-TW" altLang="en-US" sz="8000" dirty="0"/>
              <a:t>條之比例原則與憲法第</a:t>
            </a:r>
            <a:r>
              <a:rPr lang="en-US" altLang="zh-TW" sz="8000" dirty="0"/>
              <a:t>15</a:t>
            </a:r>
            <a:r>
              <a:rPr lang="zh-TW" altLang="en-US" sz="8000" dirty="0"/>
              <a:t>條保障人民財產權之意旨；如果係為執行法律所訂定之裁罰基準，則更損及母法賦予主管機關裁量權之目的，而構成違法事由。</a:t>
            </a:r>
            <a:endParaRPr lang="en-US" altLang="zh-TW" sz="8000" dirty="0"/>
          </a:p>
          <a:p>
            <a:pPr lvl="1" hangingPunct="0">
              <a:lnSpc>
                <a:spcPct val="110000"/>
              </a:lnSpc>
            </a:pPr>
            <a:endParaRPr lang="en-US" altLang="zh-TW" sz="3200" dirty="0"/>
          </a:p>
          <a:p>
            <a:pPr lvl="1" hangingPunct="0">
              <a:lnSpc>
                <a:spcPct val="110000"/>
              </a:lnSpc>
            </a:pPr>
            <a:r>
              <a:rPr lang="zh-TW" altLang="en-US" sz="8000" dirty="0"/>
              <a:t>主管機關為執行有關行政罰鍰的法律而訂定裁量基準，如果係基於母法明文授權，則為法規命令，行政法院僅於其不牴觸憲法或法律時受拘束（司法院院解字第</a:t>
            </a:r>
            <a:r>
              <a:rPr lang="en-US" altLang="zh-TW" sz="8000" dirty="0"/>
              <a:t>4012</a:t>
            </a:r>
            <a:r>
              <a:rPr lang="zh-TW" altLang="en-US" sz="8000" dirty="0"/>
              <a:t>號解釋、司法院釋字第</a:t>
            </a:r>
            <a:r>
              <a:rPr lang="en-US" altLang="zh-TW" sz="8000" dirty="0"/>
              <a:t>38</a:t>
            </a:r>
            <a:r>
              <a:rPr lang="zh-TW" altLang="en-US" sz="8000" dirty="0"/>
              <a:t>號解釋參照）；如果僅係上級機關對下級機關，或長官對屬官，依其權限或職權為規範機關內部秩序及運作，所為非直接對外發生法規範效力之一般、抽象之規定，則屬行政規則，僅供法官審判案件時之參考，並不受其拘束（司法院釋字第</a:t>
            </a:r>
            <a:r>
              <a:rPr lang="en-US" altLang="zh-TW" sz="8000" dirty="0"/>
              <a:t>137</a:t>
            </a:r>
            <a:r>
              <a:rPr lang="zh-TW" altLang="en-US" sz="8000" dirty="0"/>
              <a:t>號、第</a:t>
            </a:r>
            <a:r>
              <a:rPr lang="en-US" altLang="zh-TW" sz="8000" dirty="0"/>
              <a:t>216</a:t>
            </a:r>
            <a:r>
              <a:rPr lang="zh-TW" altLang="en-US" sz="8000" dirty="0"/>
              <a:t>號解釋參照）。行政法院對於裁量基準，本得審查其是否符合法律授與裁量權之目的，是否根據違反義務情節之輕重程度，所為責罰相當之合理標準；審查結果如認為其與母法授權之目的未盡相符，或違反比例原則，而與憲法第</a:t>
            </a:r>
            <a:r>
              <a:rPr lang="en-US" altLang="zh-TW" sz="8000" dirty="0"/>
              <a:t>15</a:t>
            </a:r>
            <a:r>
              <a:rPr lang="zh-TW" altLang="en-US" sz="8000" dirty="0"/>
              <a:t>條保障人民財產權之意旨有違，自應於個案中拒絕適用此裁量基準不合規範目的部分，並據以撤銷依該部分裁量基準所為裁罰處分，由原處分機關重為合目的性裁處。</a:t>
            </a:r>
          </a:p>
          <a:p>
            <a:pPr lvl="1" hangingPunct="0">
              <a:lnSpc>
                <a:spcPct val="110000"/>
              </a:lnSpc>
            </a:pPr>
            <a:endParaRPr lang="en-US" altLang="zh-TW" sz="32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250</a:t>
            </a:fld>
            <a:endParaRPr lang="zh-TW" altLang="en-US"/>
          </a:p>
        </p:txBody>
      </p:sp>
    </p:spTree>
    <p:extLst>
      <p:ext uri="{BB962C8B-B14F-4D97-AF65-F5344CB8AC3E}">
        <p14:creationId xmlns:p14="http://schemas.microsoft.com/office/powerpoint/2010/main" val="80304196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10000"/>
              </a:lnSpc>
            </a:pPr>
            <a:r>
              <a:rPr lang="zh-TW" altLang="en-US" dirty="0"/>
              <a:t>對於行政機關而言，雖然依據行政程序法第</a:t>
            </a:r>
            <a:r>
              <a:rPr lang="en-US" altLang="zh-TW" dirty="0"/>
              <a:t>161</a:t>
            </a:r>
            <a:r>
              <a:rPr lang="zh-TW" altLang="en-US" dirty="0"/>
              <a:t>條規定，其行使裁量權，原則上應受其上級機關或長官所訂頒裁量基準之拘束，但依同法第</a:t>
            </a:r>
            <a:r>
              <a:rPr lang="en-US" altLang="zh-TW" dirty="0"/>
              <a:t>10</a:t>
            </a:r>
            <a:r>
              <a:rPr lang="zh-TW" altLang="en-US" dirty="0"/>
              <a:t>條規定，除不得逾越法定之裁量範圍外，並應符合法規授權之目的；且依行政罰法第</a:t>
            </a:r>
            <a:r>
              <a:rPr lang="en-US" altLang="zh-TW" dirty="0"/>
              <a:t>18</a:t>
            </a:r>
            <a:r>
              <a:rPr lang="zh-TW" altLang="en-US" dirty="0"/>
              <a:t>條第</a:t>
            </a:r>
            <a:r>
              <a:rPr lang="en-US" altLang="zh-TW" dirty="0"/>
              <a:t>1</a:t>
            </a:r>
            <a:r>
              <a:rPr lang="zh-TW" altLang="en-US" dirty="0"/>
              <a:t>項規定，其裁處罰鍰，尚應審酌違反行政法上義務行為應受責難程度、所生影響及因違反行政法上義務所得之利益，並得考量受處罰者之資力（納稅者權利保護法第</a:t>
            </a:r>
            <a:r>
              <a:rPr lang="en-US" altLang="zh-TW" dirty="0"/>
              <a:t>16</a:t>
            </a:r>
            <a:r>
              <a:rPr lang="zh-TW" altLang="en-US" dirty="0"/>
              <a:t>條第</a:t>
            </a:r>
            <a:r>
              <a:rPr lang="en-US" altLang="zh-TW" dirty="0"/>
              <a:t>3</a:t>
            </a:r>
            <a:r>
              <a:rPr lang="zh-TW" altLang="en-US" dirty="0"/>
              <a:t>項亦有相同之規定）。因此，如果上級機關或長官訂頒之裁量基準有不符合母法授權目的之處，或未充分區分違反義務情節之輕重程度，亦未設有適當的調整機制，則下級機關或屬官在個案行使裁量權，遇到違規情節較輕微者，一律以單一標準裁量，有違比例原則時，將面臨究應遵守裁量基準或法律授權意旨的義務衝突；此際由於法律位階高於裁量基準，行政機關自應優先遵照法律授權意旨為裁量，如果仍一味依照裁量基準為處分，即構成裁量怠惰之違法瑕疵。</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251</a:t>
            </a:fld>
            <a:endParaRPr lang="zh-TW" altLang="en-US"/>
          </a:p>
        </p:txBody>
      </p:sp>
    </p:spTree>
    <p:extLst>
      <p:ext uri="{BB962C8B-B14F-4D97-AF65-F5344CB8AC3E}">
        <p14:creationId xmlns:p14="http://schemas.microsoft.com/office/powerpoint/2010/main" val="196265186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pPr lvl="1">
              <a:lnSpc>
                <a:spcPct val="110000"/>
              </a:lnSpc>
            </a:pPr>
            <a:r>
              <a:rPr lang="zh-TW" altLang="en-US" dirty="0"/>
              <a:t>何況財政部訂定之稅務違章案件裁罰金額或倍數參考表使用須知第</a:t>
            </a:r>
            <a:r>
              <a:rPr lang="en-US" altLang="zh-TW" dirty="0"/>
              <a:t>4</a:t>
            </a:r>
            <a:r>
              <a:rPr lang="zh-TW" altLang="en-US" dirty="0"/>
              <a:t>點已規定：「參考表訂定之裁罰金額或倍數未達稅法規定之最高限或最低限，而違章情節重大或較輕者，仍得加重或減輕其罰，至稅法規定之最高限或最低限為止，惟應於審查報告敘明其加重或減輕之理由。」其中對於漏報特銷稅部分所設立之裁罰標準，既未達特銷稅條例第</a:t>
            </a:r>
            <a:r>
              <a:rPr lang="en-US" altLang="zh-TW" dirty="0"/>
              <a:t>22</a:t>
            </a:r>
            <a:r>
              <a:rPr lang="zh-TW" altLang="en-US" dirty="0"/>
              <a:t>條第</a:t>
            </a:r>
            <a:r>
              <a:rPr lang="en-US" altLang="zh-TW" dirty="0"/>
              <a:t>2</a:t>
            </a:r>
            <a:r>
              <a:rPr lang="zh-TW" altLang="en-US" dirty="0"/>
              <a:t>項規定之罰鍰下限，則稽徵機關於裁罰時即應注意個案違章情節是否為較輕者，而酌予在法定倍數範圍內減輕其罰，至稅法規定之最低限為止，否則亦有裁量濫用或怠惰之違法。而依行政訴訟法第</a:t>
            </a:r>
            <a:r>
              <a:rPr lang="en-US" altLang="zh-TW" dirty="0"/>
              <a:t>4</a:t>
            </a:r>
            <a:r>
              <a:rPr lang="zh-TW" altLang="en-US" dirty="0"/>
              <a:t>條第</a:t>
            </a:r>
            <a:r>
              <a:rPr lang="en-US" altLang="zh-TW" dirty="0"/>
              <a:t>2</a:t>
            </a:r>
            <a:r>
              <a:rPr lang="zh-TW" altLang="en-US" dirty="0"/>
              <a:t>項、第</a:t>
            </a:r>
            <a:r>
              <a:rPr lang="en-US" altLang="zh-TW" dirty="0"/>
              <a:t>201</a:t>
            </a:r>
            <a:r>
              <a:rPr lang="zh-TW" altLang="en-US" dirty="0"/>
              <a:t>條規定，行政機關依裁量權所為之行政處分，如有逾越權限或濫用權力者，不論其為積極的作為或消極的不作為，均以違法論，行政法院得加以審查及撤銷。</a:t>
            </a:r>
            <a:endParaRPr lang="en-US" altLang="zh-TW" dirty="0"/>
          </a:p>
          <a:p>
            <a:pPr lvl="1">
              <a:lnSpc>
                <a:spcPct val="110000"/>
              </a:lnSpc>
            </a:pPr>
            <a:endParaRPr lang="en-US" altLang="zh-TW" sz="800" dirty="0"/>
          </a:p>
          <a:p>
            <a:pPr lvl="1">
              <a:lnSpc>
                <a:spcPct val="110000"/>
              </a:lnSpc>
            </a:pPr>
            <a:r>
              <a:rPr lang="zh-TW" altLang="en-US" dirty="0"/>
              <a:t>又特銷稅之立法固有其政策上之目的，並以銷售價格作為稅基（特銷稅條例第</a:t>
            </a:r>
            <a:r>
              <a:rPr lang="en-US" altLang="zh-TW" dirty="0"/>
              <a:t>11</a:t>
            </a:r>
            <a:r>
              <a:rPr lang="zh-TW" altLang="en-US" dirty="0"/>
              <a:t>條），且其課徵係屬羈束處分，無裁量空間，然漏稅處罰的目的在於衡平法益的侵害及警惕來茲，故屬於裁量處分，兩者的性質尚有不同，稽徵機關於裁處時依法本應審酌納稅者違反稅法上義務行為應受責難程度、所生影響及因違反稅法上義務所得之利益，並得考量納稅者之資力。</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252</a:t>
            </a:fld>
            <a:endParaRPr lang="zh-TW" altLang="en-US"/>
          </a:p>
        </p:txBody>
      </p:sp>
    </p:spTree>
    <p:extLst>
      <p:ext uri="{BB962C8B-B14F-4D97-AF65-F5344CB8AC3E}">
        <p14:creationId xmlns:p14="http://schemas.microsoft.com/office/powerpoint/2010/main" val="206853406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108</a:t>
            </a:r>
            <a:r>
              <a:rPr lang="zh-TW" altLang="en-US" dirty="0"/>
              <a:t>年度判字第</a:t>
            </a:r>
            <a:r>
              <a:rPr lang="en-US" altLang="zh-TW" dirty="0"/>
              <a:t>313</a:t>
            </a:r>
            <a:r>
              <a:rPr lang="zh-TW" altLang="en-US" dirty="0"/>
              <a:t>號判決</a:t>
            </a:r>
            <a:br>
              <a:rPr lang="en-US" altLang="zh-TW" dirty="0"/>
            </a:br>
            <a:r>
              <a:rPr lang="en-US" altLang="zh-TW" dirty="0"/>
              <a:t>——</a:t>
            </a:r>
            <a:r>
              <a:rPr lang="zh-TW" altLang="en-US" sz="2500" dirty="0"/>
              <a:t>所得稅法第</a:t>
            </a:r>
            <a:r>
              <a:rPr lang="en-US" altLang="zh-TW" sz="2500" dirty="0"/>
              <a:t>110</a:t>
            </a:r>
            <a:r>
              <a:rPr lang="zh-TW" altLang="en-US" sz="2500" dirty="0"/>
              <a:t>條第</a:t>
            </a:r>
            <a:r>
              <a:rPr lang="en-US" altLang="zh-TW" sz="2500" dirty="0"/>
              <a:t>1</a:t>
            </a:r>
            <a:r>
              <a:rPr lang="zh-TW" altLang="en-US" sz="2500" dirty="0"/>
              <a:t>項之漏稅裁罰案件，應考量納稅義務人於裁罰前之良好態度</a:t>
            </a:r>
          </a:p>
        </p:txBody>
      </p:sp>
      <p:sp>
        <p:nvSpPr>
          <p:cNvPr id="3" name="內容版面配置區 2"/>
          <p:cNvSpPr>
            <a:spLocks noGrp="1"/>
          </p:cNvSpPr>
          <p:nvPr>
            <p:ph idx="1"/>
          </p:nvPr>
        </p:nvSpPr>
        <p:spPr>
          <a:xfrm>
            <a:off x="1069848" y="1429570"/>
            <a:ext cx="10058400" cy="5120699"/>
          </a:xfrm>
        </p:spPr>
        <p:txBody>
          <a:bodyPr>
            <a:normAutofit/>
          </a:bodyPr>
          <a:lstStyle/>
          <a:p>
            <a:pPr hangingPunct="0">
              <a:lnSpc>
                <a:spcPct val="100000"/>
              </a:lnSpc>
            </a:pPr>
            <a:r>
              <a:rPr lang="zh-TW" altLang="en-US" dirty="0">
                <a:latin typeface="標楷體" panose="03000509000000000000" pitchFamily="65" charset="-120"/>
              </a:rPr>
              <a:t>事實概要</a:t>
            </a:r>
            <a:endParaRPr lang="en-US" altLang="zh-TW" dirty="0">
              <a:latin typeface="標楷體" panose="03000509000000000000" pitchFamily="65" charset="-120"/>
            </a:endParaRPr>
          </a:p>
          <a:p>
            <a:pPr marL="274320" lvl="1" indent="0" hangingPunct="0">
              <a:lnSpc>
                <a:spcPct val="100000"/>
              </a:lnSpc>
              <a:buNone/>
            </a:pPr>
            <a:r>
              <a:rPr lang="zh-TW" altLang="en-US" sz="2400" dirty="0"/>
              <a:t>丁辦理</a:t>
            </a:r>
            <a:r>
              <a:rPr lang="en-US" altLang="zh-TW" sz="2400" dirty="0"/>
              <a:t>101</a:t>
            </a:r>
            <a:r>
              <a:rPr lang="zh-TW" altLang="en-US" sz="2400" dirty="0"/>
              <a:t>年度綜合所得稅結算申報，列報</a:t>
            </a:r>
            <a:r>
              <a:rPr lang="en-US" altLang="zh-TW" sz="2400" dirty="0"/>
              <a:t>100</a:t>
            </a:r>
            <a:r>
              <a:rPr lang="zh-TW" altLang="en-US" sz="2400" dirty="0"/>
              <a:t>年</a:t>
            </a:r>
            <a:r>
              <a:rPr lang="en-US" altLang="zh-TW" sz="2400" dirty="0"/>
              <a:t>12</a:t>
            </a:r>
            <a:r>
              <a:rPr lang="zh-TW" altLang="en-US" sz="2400" dirty="0"/>
              <a:t>月</a:t>
            </a:r>
            <a:r>
              <a:rPr lang="en-US" altLang="zh-TW" sz="2400" dirty="0"/>
              <a:t>20</a:t>
            </a:r>
            <a:r>
              <a:rPr lang="zh-TW" altLang="en-US" sz="2400" dirty="0"/>
              <a:t>日出售系爭臺北市房地，並於</a:t>
            </a:r>
            <a:r>
              <a:rPr lang="en-US" altLang="zh-TW" sz="2400" dirty="0"/>
              <a:t>101</a:t>
            </a:r>
            <a:r>
              <a:rPr lang="zh-TW" altLang="en-US" sz="2400" dirty="0"/>
              <a:t>年</a:t>
            </a:r>
            <a:r>
              <a:rPr lang="en-US" altLang="zh-TW" sz="2400" dirty="0"/>
              <a:t>1</a:t>
            </a:r>
            <a:r>
              <a:rPr lang="zh-TW" altLang="en-US" sz="2400" dirty="0"/>
              <a:t>月</a:t>
            </a:r>
            <a:r>
              <a:rPr lang="en-US" altLang="zh-TW" sz="2400" dirty="0"/>
              <a:t>19</a:t>
            </a:r>
            <a:r>
              <a:rPr lang="zh-TW" altLang="en-US" sz="2400" dirty="0"/>
              <a:t>日辦理移轉登記；另出售系爭新北市房地，財產交易所得計</a:t>
            </a:r>
            <a:r>
              <a:rPr lang="en-US" altLang="zh-TW" sz="2400" dirty="0"/>
              <a:t>1,804,152</a:t>
            </a:r>
            <a:r>
              <a:rPr lang="zh-TW" altLang="en-US" sz="2400" dirty="0"/>
              <a:t>元，經稅局依據賦稅署通報及查得資料，核認丁財產交易所得為</a:t>
            </a:r>
            <a:r>
              <a:rPr lang="en-US" altLang="zh-TW" sz="2400" dirty="0"/>
              <a:t>35,344,626</a:t>
            </a:r>
            <a:r>
              <a:rPr lang="zh-TW" altLang="en-US" sz="2400" dirty="0"/>
              <a:t>元，即短報財產交易所得</a:t>
            </a:r>
            <a:r>
              <a:rPr lang="en-US" altLang="zh-TW" sz="2400" dirty="0"/>
              <a:t>33,540,474</a:t>
            </a:r>
            <a:r>
              <a:rPr lang="zh-TW" altLang="en-US" sz="2400" dirty="0"/>
              <a:t>元，歸課核定丁</a:t>
            </a:r>
            <a:r>
              <a:rPr lang="en-US" altLang="zh-TW" sz="2400" dirty="0"/>
              <a:t>101</a:t>
            </a:r>
            <a:r>
              <a:rPr lang="zh-TW" altLang="en-US" sz="2400" dirty="0"/>
              <a:t>年度綜合所得總額</a:t>
            </a:r>
            <a:r>
              <a:rPr lang="en-US" altLang="zh-TW" sz="2400" dirty="0"/>
              <a:t>53,906,784</a:t>
            </a:r>
            <a:r>
              <a:rPr lang="zh-TW" altLang="en-US" sz="2400" dirty="0"/>
              <a:t>元，所得淨額</a:t>
            </a:r>
            <a:r>
              <a:rPr lang="en-US" altLang="zh-TW" sz="2400" dirty="0"/>
              <a:t>52,905,688</a:t>
            </a:r>
            <a:r>
              <a:rPr lang="zh-TW" altLang="en-US" sz="2400" dirty="0"/>
              <a:t>元，補徵應納稅額</a:t>
            </a:r>
            <a:r>
              <a:rPr lang="en-US" altLang="zh-TW" sz="2400" dirty="0"/>
              <a:t>13,416,190</a:t>
            </a:r>
            <a:r>
              <a:rPr lang="zh-TW" altLang="en-US" sz="2400" dirty="0"/>
              <a:t>元，並依所得稅法第</a:t>
            </a:r>
            <a:r>
              <a:rPr lang="en-US" altLang="zh-TW" sz="2400" dirty="0"/>
              <a:t>110</a:t>
            </a:r>
            <a:r>
              <a:rPr lang="zh-TW" altLang="en-US" sz="2400" dirty="0"/>
              <a:t>條第</a:t>
            </a:r>
            <a:r>
              <a:rPr lang="en-US" altLang="zh-TW" sz="2400" dirty="0"/>
              <a:t>1</a:t>
            </a:r>
            <a:r>
              <a:rPr lang="zh-TW" altLang="en-US" sz="2400" dirty="0"/>
              <a:t>項規定，按所漏稅額</a:t>
            </a:r>
            <a:r>
              <a:rPr lang="en-US" altLang="zh-TW" sz="2400" dirty="0"/>
              <a:t>12,966,035</a:t>
            </a:r>
            <a:r>
              <a:rPr lang="zh-TW" altLang="en-US" sz="2400" dirty="0"/>
              <a:t>元處</a:t>
            </a:r>
            <a:r>
              <a:rPr lang="en-US" altLang="zh-TW" sz="2400" dirty="0"/>
              <a:t>0.5</a:t>
            </a:r>
            <a:r>
              <a:rPr lang="zh-TW" altLang="en-US" sz="2400" dirty="0"/>
              <a:t>倍罰鍰計</a:t>
            </a:r>
            <a:r>
              <a:rPr lang="en-US" altLang="zh-TW" sz="2400" dirty="0"/>
              <a:t>6,483,017</a:t>
            </a:r>
            <a:r>
              <a:rPr lang="zh-TW" altLang="en-US" sz="2400" dirty="0"/>
              <a:t>元。丁對罰鍰處分不服，循序提起行政訴訟。</a:t>
            </a:r>
            <a:r>
              <a:rPr lang="zh-TW" altLang="en-US" sz="2400" dirty="0">
                <a:latin typeface="標楷體" panose="03000509000000000000" pitchFamily="65" charset="-120"/>
              </a:rPr>
              <a:t>經原審法院判決駁回後，乃提起上訴。嗣經最高行政法院判決廢棄原判決，並</a:t>
            </a:r>
            <a:r>
              <a:rPr lang="zh-TW" altLang="en-US" sz="2400" dirty="0"/>
              <a:t>撤銷訴願決定及原處分（復查決定）</a:t>
            </a:r>
            <a:r>
              <a:rPr lang="zh-TW" altLang="en-US" sz="2400" dirty="0">
                <a:latin typeface="標楷體" panose="03000509000000000000" pitchFamily="65" charset="-120"/>
              </a:rPr>
              <a:t>。</a:t>
            </a:r>
            <a:endParaRPr lang="en-US" altLang="zh-TW" sz="2400" dirty="0"/>
          </a:p>
          <a:p>
            <a:pPr marL="274320" lvl="1" indent="0" hangingPunct="0">
              <a:lnSpc>
                <a:spcPct val="100000"/>
              </a:lnSpc>
              <a:buNone/>
            </a:pPr>
            <a:endParaRPr lang="en-US" altLang="zh-TW" sz="3200" dirty="0"/>
          </a:p>
          <a:p>
            <a:pPr marL="274320" lvl="1" indent="0" hangingPunct="0">
              <a:lnSpc>
                <a:spcPct val="100000"/>
              </a:lnSpc>
              <a:buNone/>
            </a:pPr>
            <a:endParaRPr lang="en-US" altLang="zh-TW" sz="3200" dirty="0"/>
          </a:p>
          <a:p>
            <a:pPr marL="274320" lvl="1" indent="0" hangingPunct="0">
              <a:lnSpc>
                <a:spcPct val="100000"/>
              </a:lnSpc>
              <a:buNone/>
            </a:pPr>
            <a:endParaRPr lang="en-US" altLang="zh-TW" sz="1000"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253</a:t>
            </a:fld>
            <a:endParaRPr lang="zh-TW" altLang="en-US"/>
          </a:p>
        </p:txBody>
      </p:sp>
    </p:spTree>
    <p:extLst>
      <p:ext uri="{BB962C8B-B14F-4D97-AF65-F5344CB8AC3E}">
        <p14:creationId xmlns:p14="http://schemas.microsoft.com/office/powerpoint/2010/main" val="133808538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latin typeface="標楷體" panose="03000509000000000000" pitchFamily="65" charset="-120"/>
              </a:rPr>
              <a:t>    </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r>
              <a:rPr lang="zh-TW" altLang="en-US" sz="8000" dirty="0"/>
              <a:t>裁罰倍數參考表（含使用須知）係財政部對所屬稅捐稽徵機關，關於對稅務違章案件為處罰行使裁量權事項，而訂頒之裁量基準，稅捐稽徵機關為裁罰時，如有違反該參考表（含使用須知），即屬濫用裁量權限而違法。參諸裁罰倍數參考表在諸多稅目，例如：營利事業所得稅、貨物稅、菸酒稅、加值型及非加值型營業稅、契稅、娛樂稅、特種貨物及勞務稅，對納稅義務人漏稅違章後，有「以書面或談話筆錄中承認違章事實，並願意繳清稅款及罰鍰」或「裁罰處分核定前（已補申報，並）已補繳稅款」等相類情事時，均有比無此情形較輕之裁罰規定。蓋在此種情形，除顯示納稅義務人違章後態度良好外，亦有助於節省稽徵成本，尤其在「裁罰處分核定前已補繳稅款」之情形，國庫及早收取稅款，有利於國庫資金調度，裁罰倍數參考表予以較輕之裁罰，具有妥當性，符合法規授與裁量權之目的。這也顯示出納稅義務人漏稅違章後，有無「以書面或談話筆錄中承認違章事實，並願意繳清稅款及罰鍰」或「裁罰處分核定前（已補申報，並）已補繳稅款」等相類情事，成為稅捐稽徵機關為裁罰時，裁量審酌之重要事項。</a:t>
            </a:r>
            <a:endParaRPr lang="en-US" altLang="zh-TW" sz="8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254</a:t>
            </a:fld>
            <a:endParaRPr lang="zh-TW" altLang="en-US"/>
          </a:p>
        </p:txBody>
      </p:sp>
    </p:spTree>
    <p:extLst>
      <p:ext uri="{BB962C8B-B14F-4D97-AF65-F5344CB8AC3E}">
        <p14:creationId xmlns:p14="http://schemas.microsoft.com/office/powerpoint/2010/main" val="348509519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hangingPunct="0">
              <a:lnSpc>
                <a:spcPct val="120000"/>
              </a:lnSpc>
            </a:pPr>
            <a:r>
              <a:rPr lang="zh-TW" altLang="en-US" dirty="0"/>
              <a:t>然在違反所得稅法第</a:t>
            </a:r>
            <a:r>
              <a:rPr lang="en-US" altLang="zh-TW" dirty="0"/>
              <a:t>110</a:t>
            </a:r>
            <a:r>
              <a:rPr lang="zh-TW" altLang="en-US" dirty="0"/>
              <a:t>條第</a:t>
            </a:r>
            <a:r>
              <a:rPr lang="en-US" altLang="zh-TW" dirty="0"/>
              <a:t>1</a:t>
            </a:r>
            <a:r>
              <a:rPr lang="zh-TW" altLang="en-US" dirty="0"/>
              <a:t>項之漏稅違章案件，裁罰倍數參考表並未就此列為裁量審酌事項，如未有合理之差別理由，僅因稅目不同，即與諸多稅目有異，而為不同之處理，乃與平等原則未盡相符。為補救此種僅針對典型案件所作之裁罰倍數參考表，在符合平等原則之法律上要求之不足，稅捐稽徵機關在具體案件即有義務適用裁罰倍數參考表使用須知第</a:t>
            </a:r>
            <a:r>
              <a:rPr lang="en-US" altLang="zh-TW" dirty="0"/>
              <a:t>4</a:t>
            </a:r>
            <a:r>
              <a:rPr lang="zh-TW" altLang="en-US" dirty="0"/>
              <a:t>點，積極說明違反所得稅法第</a:t>
            </a:r>
            <a:r>
              <a:rPr lang="en-US" altLang="zh-TW" dirty="0"/>
              <a:t>110</a:t>
            </a:r>
            <a:r>
              <a:rPr lang="zh-TW" altLang="en-US" dirty="0"/>
              <a:t>條第</a:t>
            </a:r>
            <a:r>
              <a:rPr lang="en-US" altLang="zh-TW" dirty="0"/>
              <a:t>1</a:t>
            </a:r>
            <a:r>
              <a:rPr lang="zh-TW" altLang="en-US" dirty="0"/>
              <a:t>項之納稅義務人，有「以書面或於談話筆錄中承認違章事實，並願意繳清稅款及罰鍰」或「裁罰處分核定前（已補申報，並）已補繳稅款」等相類情事（亦屬違章情節），得否予以減輕處罰，其結果可能予以減輕處罰，或綜合考量其他違章情節，不予以減輕處罰，否則裁罰行為違反裁罰倍數參考表（含使用須知），即有裁量怠惰或濫用裁量權限之違法，此為行政法院應依職權加以審查之事項。</a:t>
            </a: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255</a:t>
            </a:fld>
            <a:endParaRPr lang="zh-TW" altLang="en-US"/>
          </a:p>
        </p:txBody>
      </p:sp>
    </p:spTree>
    <p:extLst>
      <p:ext uri="{BB962C8B-B14F-4D97-AF65-F5344CB8AC3E}">
        <p14:creationId xmlns:p14="http://schemas.microsoft.com/office/powerpoint/2010/main" val="254960938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hangingPunct="0">
              <a:lnSpc>
                <a:spcPct val="120000"/>
              </a:lnSpc>
            </a:pPr>
            <a:r>
              <a:rPr lang="zh-TW" altLang="en-US" dirty="0"/>
              <a:t>丁於被通知有漏稅情事時，即承認有違章事實，並表明願意補稅，雖因該應補徵稅款高達</a:t>
            </a:r>
            <a:r>
              <a:rPr lang="en-US" altLang="zh-TW" dirty="0"/>
              <a:t>13,416,190</a:t>
            </a:r>
            <a:r>
              <a:rPr lang="zh-TW" altLang="en-US" dirty="0"/>
              <a:t>元，丁一時未能繳清，惟丁願意提供足額擔保以辦理分期繳款，足見其確有繳清稅款之意，且已經分期繳清稅款，國家稅收業已實現。賦稅署及稅局訴訟代理人，於本院言詞辯論時亦表明如納稅義務人如有繳清稅款，因裁罰倍數參考表使用須知內有可加重或減輕，亦可斟酌已繳清稅款而考量其罰鍰輕重等情。是稅局裁罰時即應有義務適用裁罰倍數參考表使用須知第</a:t>
            </a:r>
            <a:r>
              <a:rPr lang="en-US" altLang="zh-TW" dirty="0"/>
              <a:t>4</a:t>
            </a:r>
            <a:r>
              <a:rPr lang="zh-TW" altLang="en-US" dirty="0"/>
              <a:t>點，審酌此事項，積極說明得否予以減輕處罰，詎稅局未審酌上情，以丁所漏稅額，逕依裁罰倍數參考表，按所漏稅額裁處</a:t>
            </a:r>
            <a:r>
              <a:rPr lang="en-US" altLang="zh-TW" dirty="0"/>
              <a:t>0.5</a:t>
            </a:r>
            <a:r>
              <a:rPr lang="zh-TW" altLang="en-US" dirty="0"/>
              <a:t>倍之罰鍰，違反該表使用須知第</a:t>
            </a:r>
            <a:r>
              <a:rPr lang="en-US" altLang="zh-TW" dirty="0"/>
              <a:t>4</a:t>
            </a:r>
            <a:r>
              <a:rPr lang="zh-TW" altLang="en-US" dirty="0"/>
              <a:t>點，有裁量怠惰，因濫用裁量權限而違法。</a:t>
            </a: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256</a:t>
            </a:fld>
            <a:endParaRPr lang="zh-TW" altLang="en-US"/>
          </a:p>
        </p:txBody>
      </p:sp>
    </p:spTree>
    <p:extLst>
      <p:ext uri="{BB962C8B-B14F-4D97-AF65-F5344CB8AC3E}">
        <p14:creationId xmlns:p14="http://schemas.microsoft.com/office/powerpoint/2010/main" val="87160566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107</a:t>
            </a:r>
            <a:r>
              <a:rPr lang="zh-TW" altLang="en-US" dirty="0"/>
              <a:t>年度判字第</a:t>
            </a:r>
            <a:r>
              <a:rPr lang="en-US" altLang="zh-TW" dirty="0"/>
              <a:t>165</a:t>
            </a:r>
            <a:r>
              <a:rPr lang="zh-TW" altLang="en-US" dirty="0"/>
              <a:t>號判決</a:t>
            </a:r>
            <a:br>
              <a:rPr lang="en-US" altLang="zh-TW" dirty="0"/>
            </a:br>
            <a:r>
              <a:rPr lang="en-US" altLang="zh-TW" dirty="0"/>
              <a:t>——</a:t>
            </a:r>
            <a:r>
              <a:rPr lang="zh-TW" altLang="en-US" sz="2800" dirty="0"/>
              <a:t>推計課稅的前提要件</a:t>
            </a:r>
          </a:p>
        </p:txBody>
      </p:sp>
      <p:sp>
        <p:nvSpPr>
          <p:cNvPr id="3" name="內容版面配置區 2"/>
          <p:cNvSpPr>
            <a:spLocks noGrp="1"/>
          </p:cNvSpPr>
          <p:nvPr>
            <p:ph idx="1"/>
          </p:nvPr>
        </p:nvSpPr>
        <p:spPr/>
        <p:txBody>
          <a:bodyPr>
            <a:normAutofit fontScale="92500" lnSpcReduction="10000"/>
          </a:bodyPr>
          <a:lstStyle/>
          <a:p>
            <a:pPr hangingPunct="0">
              <a:lnSpc>
                <a:spcPct val="100000"/>
              </a:lnSpc>
            </a:pPr>
            <a:r>
              <a:rPr lang="zh-TW" altLang="en-US" sz="2600" dirty="0">
                <a:latin typeface="標楷體" panose="03000509000000000000" pitchFamily="65" charset="-120"/>
              </a:rPr>
              <a:t>事實概要</a:t>
            </a:r>
            <a:endParaRPr lang="en-US" altLang="zh-TW" sz="2600" dirty="0">
              <a:latin typeface="標楷體" panose="03000509000000000000" pitchFamily="65" charset="-120"/>
            </a:endParaRPr>
          </a:p>
          <a:p>
            <a:pPr marL="274320" lvl="1" indent="0" hangingPunct="0">
              <a:lnSpc>
                <a:spcPct val="100000"/>
              </a:lnSpc>
              <a:buNone/>
            </a:pPr>
            <a:r>
              <a:rPr lang="en-US" altLang="zh-TW" sz="2200" dirty="0">
                <a:latin typeface="標楷體" panose="03000509000000000000" pitchFamily="65" charset="-120"/>
              </a:rPr>
              <a:t>J</a:t>
            </a:r>
            <a:r>
              <a:rPr lang="zh-TW" altLang="en-US" sz="2200" dirty="0">
                <a:latin typeface="標楷體" panose="03000509000000000000" pitchFamily="65" charset="-120"/>
              </a:rPr>
              <a:t>公司經營金屬手工具製造業，</a:t>
            </a:r>
            <a:r>
              <a:rPr lang="en-US" altLang="zh-TW" sz="2200" dirty="0">
                <a:latin typeface="標楷體" panose="03000509000000000000" pitchFamily="65" charset="-120"/>
              </a:rPr>
              <a:t>101</a:t>
            </a:r>
            <a:r>
              <a:rPr lang="zh-TW" altLang="en-US" sz="2200" dirty="0">
                <a:latin typeface="標楷體" panose="03000509000000000000" pitchFamily="65" charset="-120"/>
              </a:rPr>
              <a:t>年度申報虧損</a:t>
            </a:r>
            <a:r>
              <a:rPr lang="en-US" altLang="zh-TW" sz="2200" dirty="0">
                <a:latin typeface="標楷體" panose="03000509000000000000" pitchFamily="65" charset="-120"/>
              </a:rPr>
              <a:t>828</a:t>
            </a:r>
            <a:r>
              <a:rPr lang="zh-TW" altLang="en-US" sz="2200" dirty="0">
                <a:latin typeface="標楷體" panose="03000509000000000000" pitchFamily="65" charset="-120"/>
              </a:rPr>
              <a:t>萬餘元，稅局以</a:t>
            </a:r>
            <a:r>
              <a:rPr lang="en-US" altLang="zh-TW" sz="2200" dirty="0">
                <a:latin typeface="標楷體" panose="03000509000000000000" pitchFamily="65" charset="-120"/>
              </a:rPr>
              <a:t>J</a:t>
            </a:r>
            <a:r>
              <a:rPr lang="zh-TW" altLang="en-US" sz="2200" dirty="0">
                <a:latin typeface="標楷體" panose="03000509000000000000" pitchFamily="65" charset="-120"/>
              </a:rPr>
              <a:t>公司列報的營業成本無法勾稽查核，乃按同業利潤淨利率</a:t>
            </a:r>
            <a:r>
              <a:rPr lang="en-US" altLang="zh-TW" sz="2200" dirty="0">
                <a:latin typeface="標楷體" panose="03000509000000000000" pitchFamily="65" charset="-120"/>
              </a:rPr>
              <a:t>7%</a:t>
            </a:r>
            <a:r>
              <a:rPr lang="zh-TW" altLang="en-US" sz="2200" dirty="0">
                <a:latin typeface="標楷體" panose="03000509000000000000" pitchFamily="65" charset="-120"/>
              </a:rPr>
              <a:t>，核算營業淨利</a:t>
            </a:r>
            <a:r>
              <a:rPr lang="en-US" altLang="zh-TW" sz="2200" dirty="0">
                <a:latin typeface="標楷體" panose="03000509000000000000" pitchFamily="65" charset="-120"/>
              </a:rPr>
              <a:t>1,044</a:t>
            </a:r>
            <a:r>
              <a:rPr lang="zh-TW" altLang="en-US" sz="2200" dirty="0">
                <a:latin typeface="標楷體" panose="03000509000000000000" pitchFamily="65" charset="-120"/>
              </a:rPr>
              <a:t>萬餘元，減除已扣繳稅額後，應補</a:t>
            </a:r>
            <a:r>
              <a:rPr lang="en-US" altLang="zh-TW" sz="2200" dirty="0">
                <a:latin typeface="標楷體" panose="03000509000000000000" pitchFamily="65" charset="-120"/>
              </a:rPr>
              <a:t>36</a:t>
            </a:r>
            <a:r>
              <a:rPr lang="zh-TW" altLang="en-US" sz="2200" dirty="0">
                <a:latin typeface="標楷體" panose="03000509000000000000" pitchFamily="65" charset="-120"/>
              </a:rPr>
              <a:t>萬餘元營所稅。</a:t>
            </a:r>
            <a:r>
              <a:rPr lang="en-US" altLang="zh-TW" sz="2200" dirty="0">
                <a:latin typeface="標楷體" panose="03000509000000000000" pitchFamily="65" charset="-120"/>
              </a:rPr>
              <a:t>J</a:t>
            </a:r>
            <a:r>
              <a:rPr lang="zh-TW" altLang="en-US" sz="2200" dirty="0">
                <a:latin typeface="標楷體" panose="03000509000000000000" pitchFamily="65" charset="-120"/>
              </a:rPr>
              <a:t>公司</a:t>
            </a:r>
            <a:r>
              <a:rPr lang="zh-TW" altLang="en-US" sz="2200" dirty="0"/>
              <a:t>不服，循序提起行政訴訟。經原審法院判決駁回後，乃提起上訴。嗣</a:t>
            </a:r>
            <a:r>
              <a:rPr lang="zh-TW" altLang="en-US" sz="2200" dirty="0">
                <a:latin typeface="標楷體" panose="03000509000000000000" pitchFamily="65" charset="-120"/>
              </a:rPr>
              <a:t>經最高行政法院判決廢棄原判決，並發回原審法院。</a:t>
            </a:r>
            <a:r>
              <a:rPr lang="zh-TW" altLang="en-US" sz="2200" dirty="0"/>
              <a:t>（稅局</a:t>
            </a:r>
            <a:r>
              <a:rPr lang="zh-TW" altLang="en-US" sz="2200" dirty="0">
                <a:latin typeface="標楷體" panose="03000509000000000000" pitchFamily="65" charset="-120"/>
              </a:rPr>
              <a:t>以</a:t>
            </a:r>
            <a:r>
              <a:rPr lang="en-US" altLang="zh-TW" sz="2200" dirty="0">
                <a:latin typeface="標楷體" panose="03000509000000000000" pitchFamily="65" charset="-120"/>
              </a:rPr>
              <a:t>J</a:t>
            </a:r>
            <a:r>
              <a:rPr lang="zh-TW" altLang="en-US" sz="2200" dirty="0">
                <a:latin typeface="標楷體" panose="03000509000000000000" pitchFamily="65" charset="-120"/>
              </a:rPr>
              <a:t>公司提示的製成品明細帳與單價分析表的品名資料，品項差異過大無法相互勾稽，另進耗存明細表與銷售明細表勾稽亦有困難，作為發動推計課稅的依據。）</a:t>
            </a:r>
            <a:endParaRPr lang="en-US" altLang="zh-TW" sz="2200" dirty="0">
              <a:latin typeface="標楷體" panose="03000509000000000000" pitchFamily="65" charset="-120"/>
            </a:endParaRPr>
          </a:p>
          <a:p>
            <a:pPr marL="640080" lvl="1" indent="0" hangingPunct="0">
              <a:lnSpc>
                <a:spcPct val="100000"/>
              </a:lnSpc>
              <a:buNone/>
            </a:pPr>
            <a:endParaRPr lang="en-US" altLang="zh-TW" sz="1000" dirty="0">
              <a:latin typeface="標楷體" panose="03000509000000000000" pitchFamily="65" charset="-120"/>
            </a:endParaRPr>
          </a:p>
          <a:p>
            <a:pPr hangingPunct="0">
              <a:lnSpc>
                <a:spcPct val="100000"/>
              </a:lnSpc>
            </a:pPr>
            <a:r>
              <a:rPr lang="zh-TW" altLang="en-US" sz="2600" dirty="0">
                <a:latin typeface="標楷體" panose="03000509000000000000" pitchFamily="65" charset="-120"/>
              </a:rPr>
              <a:t>判決要旨</a:t>
            </a:r>
            <a:endParaRPr lang="en-US" altLang="zh-TW" sz="2600" dirty="0">
              <a:latin typeface="標楷體" panose="03000509000000000000" pitchFamily="65" charset="-120"/>
            </a:endParaRPr>
          </a:p>
          <a:p>
            <a:pPr lvl="1" hangingPunct="0">
              <a:lnSpc>
                <a:spcPct val="110000"/>
              </a:lnSpc>
            </a:pPr>
            <a:r>
              <a:rPr lang="en-US" altLang="zh-TW" sz="2200" dirty="0">
                <a:latin typeface="標楷體" panose="03000509000000000000" pitchFamily="65" charset="-120"/>
              </a:rPr>
              <a:t>J</a:t>
            </a:r>
            <a:r>
              <a:rPr lang="zh-TW" altLang="en-US" sz="2200" dirty="0">
                <a:latin typeface="標楷體" panose="03000509000000000000" pitchFamily="65" charset="-120"/>
              </a:rPr>
              <a:t>公司主張其於初查時已應稅局要求提出直接原料明細表，記載成品名稱、生產數量、單位、代號、品名規格、數量、單位、單價、金額、單位成品平均用量與金額之數量與金額等欄位，總計</a:t>
            </a:r>
            <a:r>
              <a:rPr lang="en-US" altLang="zh-TW" sz="2200" dirty="0">
                <a:latin typeface="標楷體" panose="03000509000000000000" pitchFamily="65" charset="-120"/>
              </a:rPr>
              <a:t>1009</a:t>
            </a:r>
            <a:r>
              <a:rPr lang="zh-TW" altLang="en-US" sz="2200" dirty="0">
                <a:latin typeface="標楷體" panose="03000509000000000000" pitchFamily="65" charset="-120"/>
              </a:rPr>
              <a:t>頁，由稅局保管中，則原判決謂</a:t>
            </a:r>
            <a:r>
              <a:rPr lang="en-US" altLang="zh-TW" sz="2200" dirty="0">
                <a:latin typeface="標楷體" panose="03000509000000000000" pitchFamily="65" charset="-120"/>
              </a:rPr>
              <a:t>J</a:t>
            </a:r>
            <a:r>
              <a:rPr lang="zh-TW" altLang="en-US" sz="2200" dirty="0">
                <a:latin typeface="標楷體" panose="03000509000000000000" pitchFamily="65" charset="-120"/>
              </a:rPr>
              <a:t>公司並未編製直接原料明細表，記載每項產品所需耗費原料及各項原料之數量、單價、單位平均用量等資料，致其原料進耗存資料無法勾稽查核云云，似有誤會。且</a:t>
            </a:r>
            <a:r>
              <a:rPr lang="en-US" altLang="zh-TW" sz="2200" dirty="0">
                <a:latin typeface="標楷體" panose="03000509000000000000" pitchFamily="65" charset="-120"/>
              </a:rPr>
              <a:t>J</a:t>
            </a:r>
            <a:r>
              <a:rPr lang="zh-TW" altLang="en-US" sz="2200" dirty="0">
                <a:latin typeface="標楷體" panose="03000509000000000000" pitchFamily="65" charset="-120"/>
              </a:rPr>
              <a:t>公司於初查時除提出直接原料明細表外，並已提出原物料明細帳</a:t>
            </a:r>
            <a:r>
              <a:rPr lang="en-US" altLang="zh-TW" sz="2200" dirty="0">
                <a:latin typeface="標楷體" panose="03000509000000000000" pitchFamily="65" charset="-120"/>
              </a:rPr>
              <a:t>1</a:t>
            </a:r>
            <a:r>
              <a:rPr lang="zh-TW" altLang="en-US" sz="2200" dirty="0">
                <a:latin typeface="標楷體" panose="03000509000000000000" pitchFamily="65" charset="-120"/>
              </a:rPr>
              <a:t>本，稅局對此部分帳簿、文據恝置不論，亦未規定時間命其補正，逕認其原料進耗存資料無法勾稽。</a:t>
            </a:r>
            <a:endParaRPr lang="en-US" altLang="zh-TW" sz="2200" dirty="0">
              <a:latin typeface="標楷體" panose="03000509000000000000" pitchFamily="65" charset="-120"/>
            </a:endParaRPr>
          </a:p>
          <a:p>
            <a:pPr marL="0" indent="0">
              <a:buNone/>
            </a:pPr>
            <a:endParaRPr lang="en-US" altLang="zh-TW" sz="1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257</a:t>
            </a:fld>
            <a:endParaRPr lang="zh-TW" altLang="en-US"/>
          </a:p>
        </p:txBody>
      </p:sp>
    </p:spTree>
    <p:extLst>
      <p:ext uri="{BB962C8B-B14F-4D97-AF65-F5344CB8AC3E}">
        <p14:creationId xmlns:p14="http://schemas.microsoft.com/office/powerpoint/2010/main" val="213830151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00000"/>
              </a:lnSpc>
            </a:pPr>
            <a:r>
              <a:rPr lang="en-US" altLang="zh-TW" dirty="0">
                <a:latin typeface="標楷體" panose="03000509000000000000" pitchFamily="65" charset="-120"/>
              </a:rPr>
              <a:t>J</a:t>
            </a:r>
            <a:r>
              <a:rPr lang="zh-TW" altLang="en-US" dirty="0">
                <a:latin typeface="標楷體" panose="03000509000000000000" pitchFamily="65" charset="-120"/>
              </a:rPr>
              <a:t>公司於本件營利事業所得稅申報時，既經會計師查核簽證，並於稅局初查時提出前揭帳冊、記帳憑證與會計報告，尚難謂其未提示有關各種證明所得額之帳簿、文據。稅局如認其提示不完全，非不可調閱會計師之工作底稿，予以查核勾稽；如仍有疑義，即應依所得稅法第</a:t>
            </a:r>
            <a:r>
              <a:rPr lang="en-US" altLang="zh-TW" dirty="0">
                <a:latin typeface="標楷體" panose="03000509000000000000" pitchFamily="65" charset="-120"/>
              </a:rPr>
              <a:t>83</a:t>
            </a:r>
            <a:r>
              <a:rPr lang="zh-TW" altLang="en-US" dirty="0">
                <a:latin typeface="標楷體" panose="03000509000000000000" pitchFamily="65" charset="-120"/>
              </a:rPr>
              <a:t>條第</a:t>
            </a:r>
            <a:r>
              <a:rPr lang="en-US" altLang="zh-TW" dirty="0">
                <a:latin typeface="標楷體" panose="03000509000000000000" pitchFamily="65" charset="-120"/>
              </a:rPr>
              <a:t>2</a:t>
            </a:r>
            <a:r>
              <a:rPr lang="zh-TW" altLang="en-US" dirty="0">
                <a:latin typeface="標楷體" panose="03000509000000000000" pitchFamily="65" charset="-120"/>
              </a:rPr>
              <a:t>項，規定時間命其補正，於經過規定時間，</a:t>
            </a:r>
            <a:r>
              <a:rPr lang="en-US" altLang="zh-TW" dirty="0">
                <a:latin typeface="標楷體" panose="03000509000000000000" pitchFamily="65" charset="-120"/>
              </a:rPr>
              <a:t>J</a:t>
            </a:r>
            <a:r>
              <a:rPr lang="zh-TW" altLang="en-US" dirty="0">
                <a:latin typeface="標楷體" panose="03000509000000000000" pitchFamily="65" charset="-120"/>
              </a:rPr>
              <a:t>公司仍不遵照補正者，始得依同條第</a:t>
            </a:r>
            <a:r>
              <a:rPr lang="en-US" altLang="zh-TW" dirty="0">
                <a:latin typeface="標楷體" panose="03000509000000000000" pitchFamily="65" charset="-120"/>
              </a:rPr>
              <a:t>1</a:t>
            </a:r>
            <a:r>
              <a:rPr lang="zh-TW" altLang="en-US" dirty="0">
                <a:latin typeface="標楷體" panose="03000509000000000000" pitchFamily="65" charset="-120"/>
              </a:rPr>
              <a:t>項後段規定，依同業利潤標準，核定其所得額（最高行政法院</a:t>
            </a:r>
            <a:r>
              <a:rPr lang="en-US" altLang="zh-TW" dirty="0">
                <a:latin typeface="標楷體" panose="03000509000000000000" pitchFamily="65" charset="-120"/>
              </a:rPr>
              <a:t>61</a:t>
            </a:r>
            <a:r>
              <a:rPr lang="zh-TW" altLang="en-US" dirty="0">
                <a:latin typeface="標楷體" panose="03000509000000000000" pitchFamily="65" charset="-120"/>
              </a:rPr>
              <a:t>年判字第</a:t>
            </a:r>
            <a:r>
              <a:rPr lang="en-US" altLang="zh-TW" dirty="0">
                <a:latin typeface="標楷體" panose="03000509000000000000" pitchFamily="65" charset="-120"/>
              </a:rPr>
              <a:t>198</a:t>
            </a:r>
            <a:r>
              <a:rPr lang="zh-TW" altLang="en-US" dirty="0">
                <a:latin typeface="標楷體" panose="03000509000000000000" pitchFamily="65" charset="-120"/>
              </a:rPr>
              <a:t>號判例參照）。然稅局未經詳察，逕以本件營利事業所得稅申報之營業成本無法勾稽，按同業利潤標準淨利率</a:t>
            </a:r>
            <a:r>
              <a:rPr lang="en-US" altLang="zh-TW" dirty="0">
                <a:latin typeface="標楷體" panose="03000509000000000000" pitchFamily="65" charset="-120"/>
              </a:rPr>
              <a:t>7%</a:t>
            </a:r>
            <a:r>
              <a:rPr lang="zh-TW" altLang="en-US" dirty="0">
                <a:latin typeface="標楷體" panose="03000509000000000000" pitchFamily="65" charset="-120"/>
              </a:rPr>
              <a:t>，核算其營業淨利</a:t>
            </a:r>
            <a:r>
              <a:rPr lang="en-US" altLang="zh-TW" dirty="0">
                <a:latin typeface="標楷體" panose="03000509000000000000" pitchFamily="65" charset="-120"/>
              </a:rPr>
              <a:t>1,044</a:t>
            </a:r>
            <a:r>
              <a:rPr lang="zh-TW" altLang="en-US" dirty="0">
                <a:latin typeface="標楷體" panose="03000509000000000000" pitchFamily="65" charset="-120"/>
              </a:rPr>
              <a:t>萬餘元，於法自有未合。原審未依職權調查釐清，逕予維持，其判決理由尚有不備。</a:t>
            </a:r>
            <a:endParaRPr lang="en-US" altLang="zh-TW" dirty="0">
              <a:latin typeface="標楷體" panose="03000509000000000000" pitchFamily="65" charset="-120"/>
            </a:endParaRPr>
          </a:p>
          <a:p>
            <a:pPr lvl="1">
              <a:lnSpc>
                <a:spcPct val="100000"/>
              </a:lnSpc>
            </a:pPr>
            <a:endParaRPr lang="en-US" altLang="zh-TW" sz="800" dirty="0">
              <a:latin typeface="標楷體" panose="03000509000000000000" pitchFamily="65" charset="-120"/>
            </a:endParaRPr>
          </a:p>
          <a:p>
            <a:pPr lvl="1" algn="l">
              <a:lnSpc>
                <a:spcPct val="100000"/>
              </a:lnSpc>
            </a:pPr>
            <a:r>
              <a:rPr lang="zh-TW" altLang="en-US" b="1" dirty="0">
                <a:latin typeface="+mn-ea"/>
              </a:rPr>
              <a:t>納稅者權利保護法第</a:t>
            </a:r>
            <a:r>
              <a:rPr lang="en-US" altLang="zh-TW" b="1" dirty="0">
                <a:latin typeface="+mn-ea"/>
              </a:rPr>
              <a:t>14</a:t>
            </a:r>
            <a:r>
              <a:rPr lang="zh-TW" altLang="en-US" b="1" dirty="0">
                <a:latin typeface="+mn-ea"/>
              </a:rPr>
              <a:t>條第</a:t>
            </a:r>
            <a:r>
              <a:rPr lang="en-US" altLang="zh-TW" b="1" dirty="0">
                <a:latin typeface="+mn-ea"/>
              </a:rPr>
              <a:t>1</a:t>
            </a:r>
            <a:r>
              <a:rPr lang="zh-TW" altLang="en-US" b="1" dirty="0">
                <a:latin typeface="+mn-ea"/>
              </a:rPr>
              <a:t>項規定：「稅捐稽徵機關對於課稅基礎，經調查仍不能確定或調查費用過鉅時，為維護課稅公平原則，得推計課稅，並應以書面敘明推計依據及計算資料。」</a:t>
            </a:r>
            <a:endParaRPr lang="en-US" altLang="zh-TW" b="1" dirty="0">
              <a:latin typeface="+mn-ea"/>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258</a:t>
            </a:fld>
            <a:endParaRPr lang="zh-TW" altLang="en-US"/>
          </a:p>
        </p:txBody>
      </p:sp>
    </p:spTree>
    <p:extLst>
      <p:ext uri="{BB962C8B-B14F-4D97-AF65-F5344CB8AC3E}">
        <p14:creationId xmlns:p14="http://schemas.microsoft.com/office/powerpoint/2010/main" val="313434896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t>最高行政法院</a:t>
            </a:r>
            <a:r>
              <a:rPr lang="en-US" altLang="zh-TW" dirty="0"/>
              <a:t>109</a:t>
            </a:r>
            <a:r>
              <a:rPr lang="zh-TW" altLang="en-US" dirty="0"/>
              <a:t>年度判字第</a:t>
            </a:r>
            <a:r>
              <a:rPr lang="en-US" altLang="zh-TW" dirty="0"/>
              <a:t>311</a:t>
            </a:r>
            <a:r>
              <a:rPr lang="zh-TW" altLang="en-US" dirty="0"/>
              <a:t>號判決</a:t>
            </a:r>
            <a:br>
              <a:rPr lang="en-US" altLang="zh-TW" dirty="0"/>
            </a:br>
            <a:r>
              <a:rPr lang="en-US" altLang="zh-TW" dirty="0"/>
              <a:t>——</a:t>
            </a:r>
            <a:r>
              <a:rPr lang="zh-TW" altLang="en-US" sz="2800" dirty="0"/>
              <a:t>房屋財產交易損益之推計</a:t>
            </a:r>
          </a:p>
        </p:txBody>
      </p:sp>
      <p:sp>
        <p:nvSpPr>
          <p:cNvPr id="3" name="內容版面配置區 2"/>
          <p:cNvSpPr>
            <a:spLocks noGrp="1"/>
          </p:cNvSpPr>
          <p:nvPr>
            <p:ph idx="1"/>
          </p:nvPr>
        </p:nvSpPr>
        <p:spPr/>
        <p:txBody>
          <a:bodyPr>
            <a:noAutofit/>
          </a:bodyPr>
          <a:lstStyle/>
          <a:p>
            <a:pPr>
              <a:lnSpc>
                <a:spcPct val="100000"/>
              </a:lnSpc>
            </a:pPr>
            <a:r>
              <a:rPr lang="zh-TW" altLang="en-US" dirty="0">
                <a:latin typeface="標楷體" panose="03000509000000000000" pitchFamily="65" charset="-120"/>
                <a:ea typeface="標楷體" panose="03000509000000000000" pitchFamily="65" charset="-120"/>
              </a:rPr>
              <a:t>事實概要</a:t>
            </a:r>
            <a:endParaRPr lang="en-US" altLang="zh-TW" dirty="0">
              <a:latin typeface="標楷體" panose="03000509000000000000" pitchFamily="65" charset="-120"/>
              <a:ea typeface="標楷體" panose="03000509000000000000" pitchFamily="65" charset="-120"/>
            </a:endParaRPr>
          </a:p>
          <a:p>
            <a:pPr marL="274320" lvl="1" indent="0">
              <a:lnSpc>
                <a:spcPct val="100000"/>
              </a:lnSpc>
              <a:buNone/>
            </a:pPr>
            <a:r>
              <a:rPr lang="zh-TW" altLang="en-US" dirty="0"/>
              <a:t>乙</a:t>
            </a:r>
            <a:r>
              <a:rPr lang="en-US" altLang="zh-TW" dirty="0"/>
              <a:t>101</a:t>
            </a:r>
            <a:r>
              <a:rPr lang="zh-TW" altLang="en-US" dirty="0"/>
              <a:t>年度綜合所得稅結算申報，列報出售系爭房屋之財產交易所得</a:t>
            </a:r>
            <a:r>
              <a:rPr lang="en-US" altLang="zh-TW" dirty="0"/>
              <a:t>1,018,000</a:t>
            </a:r>
            <a:r>
              <a:rPr lang="zh-TW" altLang="en-US" dirty="0"/>
              <a:t>元，經稅局依據查得資料核算為</a:t>
            </a:r>
            <a:r>
              <a:rPr lang="en-US" altLang="zh-TW" dirty="0"/>
              <a:t>4,096,516</a:t>
            </a:r>
            <a:r>
              <a:rPr lang="zh-TW" altLang="en-US" dirty="0"/>
              <a:t>元（短報</a:t>
            </a:r>
            <a:r>
              <a:rPr lang="en-US" altLang="zh-TW" dirty="0"/>
              <a:t>3,078,516</a:t>
            </a:r>
            <a:r>
              <a:rPr lang="zh-TW" altLang="en-US" dirty="0"/>
              <a:t>元），除核定當年度綜合所得總額</a:t>
            </a:r>
            <a:r>
              <a:rPr lang="en-US" altLang="zh-TW" dirty="0"/>
              <a:t>4,128,552</a:t>
            </a:r>
            <a:r>
              <a:rPr lang="zh-TW" altLang="en-US" dirty="0"/>
              <a:t>元，綜合所得淨額</a:t>
            </a:r>
            <a:r>
              <a:rPr lang="en-US" altLang="zh-TW" dirty="0"/>
              <a:t>3,780,516</a:t>
            </a:r>
            <a:r>
              <a:rPr lang="zh-TW" altLang="en-US" dirty="0"/>
              <a:t>元，應補稅額</a:t>
            </a:r>
            <a:r>
              <a:rPr lang="en-US" altLang="zh-TW" dirty="0"/>
              <a:t>735,914</a:t>
            </a:r>
            <a:r>
              <a:rPr lang="zh-TW" altLang="en-US" dirty="0"/>
              <a:t>元，並依所得稅法第</a:t>
            </a:r>
            <a:r>
              <a:rPr lang="en-US" altLang="zh-TW" dirty="0"/>
              <a:t>110</a:t>
            </a:r>
            <a:r>
              <a:rPr lang="zh-TW" altLang="en-US" dirty="0"/>
              <a:t>條第</a:t>
            </a:r>
            <a:r>
              <a:rPr lang="en-US" altLang="zh-TW" dirty="0"/>
              <a:t>1</a:t>
            </a:r>
            <a:r>
              <a:rPr lang="zh-TW" altLang="en-US" dirty="0"/>
              <a:t>項規定，裁處罰鍰</a:t>
            </a:r>
            <a:r>
              <a:rPr lang="en-US" altLang="zh-TW" dirty="0"/>
              <a:t>366,757</a:t>
            </a:r>
            <a:r>
              <a:rPr lang="zh-TW" altLang="en-US" dirty="0"/>
              <a:t>元。乙就財產交易所得及罰鍰處分不服，循序提起行政訴訟。經原審法院判決將訴願決定及原處分（即復查決定）關於核定應補徵稅額逾</a:t>
            </a:r>
            <a:r>
              <a:rPr lang="en-US" altLang="zh-TW" dirty="0"/>
              <a:t>707,590</a:t>
            </a:r>
            <a:r>
              <a:rPr lang="zh-TW" altLang="en-US" dirty="0"/>
              <a:t>元部分及罰鍰部分均撤銷，並駁回乙其餘之訴。兩造對各自敗訴部分不服，遂分別提起上訴，嗣</a:t>
            </a:r>
            <a:r>
              <a:rPr lang="zh-TW" altLang="en-US" dirty="0">
                <a:latin typeface="標楷體" panose="03000509000000000000" pitchFamily="65" charset="-120"/>
              </a:rPr>
              <a:t>經最高行政法院判決駁回兩造上訴。</a:t>
            </a:r>
            <a:endParaRPr lang="en-US" altLang="zh-TW" dirty="0">
              <a:latin typeface="標楷體" panose="03000509000000000000" pitchFamily="65" charset="-120"/>
            </a:endParaRPr>
          </a:p>
          <a:p>
            <a:pPr marL="274320" lvl="1" indent="0">
              <a:lnSpc>
                <a:spcPct val="100000"/>
              </a:lnSpc>
              <a:buNone/>
            </a:pPr>
            <a:endParaRPr lang="en-US" altLang="zh-TW" sz="1000" dirty="0">
              <a:latin typeface="標楷體" panose="03000509000000000000" pitchFamily="65" charset="-120"/>
              <a:ea typeface="標楷體" panose="03000509000000000000" pitchFamily="65" charset="-120"/>
            </a:endParaRPr>
          </a:p>
          <a:p>
            <a:pPr algn="just">
              <a:lnSpc>
                <a:spcPct val="100000"/>
              </a:lnSpc>
            </a:pPr>
            <a:r>
              <a:rPr lang="zh-TW" altLang="en-US" dirty="0">
                <a:latin typeface="標楷體" panose="03000509000000000000" pitchFamily="65" charset="-120"/>
                <a:ea typeface="標楷體" panose="03000509000000000000" pitchFamily="65" charset="-120"/>
              </a:rPr>
              <a:t>判決要旨</a:t>
            </a:r>
            <a:endParaRPr lang="en-US" altLang="zh-TW" dirty="0">
              <a:latin typeface="標楷體" panose="03000509000000000000" pitchFamily="65" charset="-120"/>
              <a:ea typeface="標楷體" panose="03000509000000000000" pitchFamily="65" charset="-120"/>
            </a:endParaRPr>
          </a:p>
          <a:p>
            <a:pPr lvl="1">
              <a:lnSpc>
                <a:spcPct val="100000"/>
              </a:lnSpc>
            </a:pPr>
            <a:r>
              <a:rPr lang="zh-TW" altLang="en-US" dirty="0"/>
              <a:t>如果課稅基礎事實的本體已經證明存在，僅係因事件本質或其他障礙，致調查困難或不可能，而無法正確計算其具體數額時，基於公平及比例原則，不能認定全有或全無，本應准許推計課稅。故課稅基礎事實的本體已經證明為存在的前提下，推計其具體數額只是一種事實推定，乃認定事實過程中之一種方法，未必須有法律依據。</a:t>
            </a:r>
            <a:endParaRPr lang="en-US" altLang="zh-TW" dirty="0">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259</a:t>
            </a:fld>
            <a:endParaRPr lang="zh-TW" altLang="en-US"/>
          </a:p>
        </p:txBody>
      </p:sp>
    </p:spTree>
    <p:extLst>
      <p:ext uri="{BB962C8B-B14F-4D97-AF65-F5344CB8AC3E}">
        <p14:creationId xmlns:p14="http://schemas.microsoft.com/office/powerpoint/2010/main" val="306179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司法院釋字第</a:t>
            </a:r>
            <a:r>
              <a:rPr lang="en-US" altLang="zh-TW" dirty="0"/>
              <a:t>402</a:t>
            </a:r>
            <a:r>
              <a:rPr lang="zh-TW" altLang="en-US" dirty="0"/>
              <a:t>號解釋</a:t>
            </a:r>
          </a:p>
        </p:txBody>
      </p:sp>
      <p:sp>
        <p:nvSpPr>
          <p:cNvPr id="3" name="內容版面配置區 2"/>
          <p:cNvSpPr>
            <a:spLocks noGrp="1"/>
          </p:cNvSpPr>
          <p:nvPr>
            <p:ph idx="1"/>
          </p:nvPr>
        </p:nvSpPr>
        <p:spPr>
          <a:xfrm>
            <a:off x="1069848" y="1247011"/>
            <a:ext cx="10058400" cy="5487164"/>
          </a:xfrm>
        </p:spPr>
        <p:txBody>
          <a:bodyPr>
            <a:normAutofit fontScale="92500" lnSpcReduction="10000"/>
          </a:bodyPr>
          <a:lstStyle/>
          <a:p>
            <a:pPr marL="274320" lvl="1" indent="0">
              <a:buNone/>
            </a:pPr>
            <a:endParaRPr lang="en-US" altLang="zh-TW" dirty="0"/>
          </a:p>
          <a:p>
            <a:pPr marL="274320" lvl="1" indent="0">
              <a:buNone/>
            </a:pPr>
            <a:r>
              <a:rPr lang="zh-TW" altLang="en-US" sz="2400" dirty="0"/>
              <a:t>保險法第一百七十七條規定：「代理人、經紀人、公證人及保險業務員管理規則，由財政部另訂之」，主管機關固得依此訂定法規命令，對保險業代理人、經紀人及公證人等相關從業人員之行為為必要之規範，惟對上述人員違反義務之行為，除已於同法第一百六十七條之一明定罰則外，上開授權法條並未就其應予處罰之構成要件與法律效果為具體明確之規定。財政部於中華民國八十二年十一月四日依據上開授權法條修正發布之保險代理人經紀人公證人管理規則第四十八條第一項第十一款規定：代理人、經紀人或公證人違反財政部命令或核定之保險業務規章者，除法令另有規定外，財政部得按其情節輕重，予以警告、一個月以上三年以下之停止執行業務或撤銷其執業證書之處分，雖係財政部基於公共利益之考量所為之規定，惟各該警告、停止執行業務或撤銷其執業證書之處分，均屬裁罰性行政處分之一種，已涉及人民權利之限制，本應以法律或法律具體明確授權之法規命令為依據，方符憲法保障人民權利之意旨。上開管理規則第四十八條第一項第十一款於超越法律授權之外，逕行訂定對上述從業人員裁罰性行政處分之構成要件及法律效果，顯與憲法保障人民權利之意旨不符。又審酌各該規定之必要性及修改法律所需時間，上開管理規則第四十八條第一項第十一款應自本解釋公布日起，至遲於屆滿一年時，失其效力。又該管理規則涉及限制人民權利之其他裁罰性行政處分，亦應從速一併檢討修正。</a:t>
            </a:r>
            <a:endParaRPr lang="en-US" altLang="zh-TW"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a:t>
            </a:fld>
            <a:endParaRPr lang="zh-TW" altLang="en-US" dirty="0"/>
          </a:p>
        </p:txBody>
      </p:sp>
    </p:spTree>
    <p:extLst>
      <p:ext uri="{BB962C8B-B14F-4D97-AF65-F5344CB8AC3E}">
        <p14:creationId xmlns:p14="http://schemas.microsoft.com/office/powerpoint/2010/main" val="398366065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10000"/>
              </a:lnSpc>
            </a:pPr>
            <a:r>
              <a:rPr lang="zh-TW" altLang="en-US" dirty="0"/>
              <a:t>乙購入系爭房地時，「房屋」部分支付</a:t>
            </a:r>
            <a:r>
              <a:rPr lang="en-US" altLang="zh-TW" dirty="0"/>
              <a:t>10,620,000</a:t>
            </a:r>
            <a:r>
              <a:rPr lang="zh-TW" altLang="en-US" dirty="0"/>
              <a:t>元向建設公司購入，「土地」部分支付</a:t>
            </a:r>
            <a:r>
              <a:rPr lang="en-US" altLang="zh-TW" dirty="0"/>
              <a:t>16,610,000</a:t>
            </a:r>
            <a:r>
              <a:rPr lang="zh-TW" altLang="en-US" dirty="0"/>
              <a:t>元向</a:t>
            </a:r>
            <a:r>
              <a:rPr lang="en-US" altLang="zh-TW" dirty="0"/>
              <a:t>A</a:t>
            </a:r>
            <a:r>
              <a:rPr lang="zh-TW" altLang="en-US" dirty="0"/>
              <a:t>購入，固有明確之交易金額，惟出售予</a:t>
            </a:r>
            <a:r>
              <a:rPr lang="en-US" altLang="zh-TW" dirty="0"/>
              <a:t>B</a:t>
            </a:r>
            <a:r>
              <a:rPr lang="zh-TW" altLang="en-US" dirty="0"/>
              <a:t>時，所簽訂出售系爭房地買賣契約，其賣價以「總價」方式而未區分房、地之各別賣價，致缺少出售「房屋」部分之明確金額，無法依所得稅法第</a:t>
            </a:r>
            <a:r>
              <a:rPr lang="en-US" altLang="zh-TW" dirty="0"/>
              <a:t>14</a:t>
            </a:r>
            <a:r>
              <a:rPr lang="zh-TW" altLang="en-US" dirty="0"/>
              <a:t>條第</a:t>
            </a:r>
            <a:r>
              <a:rPr lang="en-US" altLang="zh-TW" dirty="0"/>
              <a:t>1</a:t>
            </a:r>
            <a:r>
              <a:rPr lang="zh-TW" altLang="en-US" dirty="0"/>
              <a:t>項第</a:t>
            </a:r>
            <a:r>
              <a:rPr lang="en-US" altLang="zh-TW" dirty="0"/>
              <a:t>7</a:t>
            </a:r>
            <a:r>
              <a:rPr lang="zh-TW" altLang="en-US" dirty="0"/>
              <a:t>類規定核實認定其財產交易所得，即屬「稅捐稽徵機關對於課稅基礎，經調查仍不能確定」之情形，為維護課稅公平原則，自得啟動推計課稅。</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260</a:t>
            </a:fld>
            <a:endParaRPr lang="zh-TW" altLang="en-US"/>
          </a:p>
        </p:txBody>
      </p:sp>
    </p:spTree>
    <p:extLst>
      <p:ext uri="{BB962C8B-B14F-4D97-AF65-F5344CB8AC3E}">
        <p14:creationId xmlns:p14="http://schemas.microsoft.com/office/powerpoint/2010/main" val="48413830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10000"/>
              </a:lnSpc>
            </a:pPr>
            <a:r>
              <a:rPr lang="zh-TW" altLang="en-US" dirty="0"/>
              <a:t>原處分之計算方式，係將系爭房屋及土地的賣出總價與買進總價，均按出售時之房屋評定現值占土地公告現值及房屋評定現值之比例（約</a:t>
            </a:r>
            <a:r>
              <a:rPr lang="en-US" altLang="zh-TW" dirty="0"/>
              <a:t>0.28592189</a:t>
            </a:r>
            <a:r>
              <a:rPr lang="zh-TW" altLang="en-US" dirty="0"/>
              <a:t>）推計系爭房屋之賣出價格與買進價格，則系爭房屋之買賣差價為</a:t>
            </a:r>
            <a:r>
              <a:rPr lang="en-US" altLang="zh-TW" dirty="0"/>
              <a:t>4,737,726</a:t>
            </a:r>
            <a:r>
              <a:rPr lang="zh-TW" altLang="en-US" dirty="0"/>
              <a:t>元。</a:t>
            </a:r>
            <a:endParaRPr lang="en-US" altLang="zh-TW" dirty="0"/>
          </a:p>
          <a:p>
            <a:pPr lvl="1">
              <a:lnSpc>
                <a:spcPct val="110000"/>
              </a:lnSpc>
            </a:pPr>
            <a:endParaRPr lang="en-US" altLang="zh-TW" sz="900" dirty="0"/>
          </a:p>
          <a:p>
            <a:pPr lvl="1">
              <a:lnSpc>
                <a:spcPct val="110000"/>
              </a:lnSpc>
            </a:pPr>
            <a:r>
              <a:rPr lang="zh-TW" altLang="en-US" dirty="0">
                <a:latin typeface="標楷體" panose="03000509000000000000" pitchFamily="65" charset="-120"/>
                <a:ea typeface="標楷體" panose="03000509000000000000" pitchFamily="65" charset="-120"/>
              </a:rPr>
              <a:t>乙</a:t>
            </a:r>
            <a:r>
              <a:rPr lang="zh-TW" altLang="en-US" dirty="0"/>
              <a:t>起訴主張之計算方式，係以系爭房屋及土地賣出總價，按出售時之房屋評定現值占土地公告現值及房屋評定現值之比例（約</a:t>
            </a:r>
            <a:r>
              <a:rPr lang="en-US" altLang="zh-TW" dirty="0"/>
              <a:t>0.2859</a:t>
            </a:r>
            <a:r>
              <a:rPr lang="zh-TW" altLang="en-US" dirty="0"/>
              <a:t>）推計系爭房屋之賣出價格，再減除系爭房屋之實際買進價格，則系爭房屋之買賣差價為</a:t>
            </a:r>
            <a:r>
              <a:rPr lang="en-US" altLang="zh-TW" dirty="0"/>
              <a:t>1,902,420</a:t>
            </a:r>
            <a:r>
              <a:rPr lang="zh-TW" altLang="en-US" dirty="0"/>
              <a:t>元。</a:t>
            </a:r>
            <a:endParaRPr lang="en-US" altLang="zh-TW" dirty="0"/>
          </a:p>
          <a:p>
            <a:pPr lvl="1">
              <a:lnSpc>
                <a:spcPct val="110000"/>
              </a:lnSpc>
            </a:pPr>
            <a:endParaRPr lang="en-US" altLang="zh-TW" sz="900" dirty="0"/>
          </a:p>
          <a:p>
            <a:pPr lvl="1">
              <a:lnSpc>
                <a:spcPct val="110000"/>
              </a:lnSpc>
            </a:pPr>
            <a:r>
              <a:rPr lang="zh-TW" altLang="en-US" dirty="0"/>
              <a:t>第三種計算方式，係以系爭房屋及土地賣出總價，按系爭房屋之實際買進價格占其房地實際買進總價之比例（約</a:t>
            </a:r>
            <a:r>
              <a:rPr lang="en-US" altLang="zh-TW" dirty="0"/>
              <a:t>0.39001102</a:t>
            </a:r>
            <a:r>
              <a:rPr lang="zh-TW" altLang="en-US" dirty="0"/>
              <a:t>）推計出系爭房屋之賣出價格，再減除系爭房屋之實際買進價格，則系爭房屋之買賣差價為</a:t>
            </a:r>
            <a:r>
              <a:rPr lang="en-US" altLang="zh-TW" dirty="0"/>
              <a:t>6,462,483</a:t>
            </a:r>
            <a:r>
              <a:rPr lang="zh-TW" altLang="en-US" dirty="0"/>
              <a:t>元。</a:t>
            </a:r>
            <a:endParaRPr lang="en-US" altLang="zh-TW" dirty="0"/>
          </a:p>
          <a:p>
            <a:pPr lvl="1">
              <a:lnSpc>
                <a:spcPct val="110000"/>
              </a:lnSpc>
            </a:pPr>
            <a:endParaRPr lang="en-US" altLang="zh-TW" sz="2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261</a:t>
            </a:fld>
            <a:endParaRPr lang="zh-TW" altLang="en-US"/>
          </a:p>
        </p:txBody>
      </p:sp>
    </p:spTree>
    <p:extLst>
      <p:ext uri="{BB962C8B-B14F-4D97-AF65-F5344CB8AC3E}">
        <p14:creationId xmlns:p14="http://schemas.microsoft.com/office/powerpoint/2010/main" val="122507253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10000"/>
              </a:lnSpc>
            </a:pPr>
            <a:r>
              <a:rPr lang="zh-TW" altLang="en-US" dirty="0"/>
              <a:t>系爭房屋為新成屋，且乙自建設公司價購系爭新屋至轉手出售，期間相距僅不過</a:t>
            </a:r>
            <a:r>
              <a:rPr lang="en-US" altLang="zh-TW" dirty="0"/>
              <a:t>4</a:t>
            </a:r>
            <a:r>
              <a:rPr lang="zh-TW" altLang="en-US" dirty="0"/>
              <a:t>年餘，又基於房屋與其坐落土地兩者之市場價格具有連動關係，則乙買進系爭房屋支付價金占其買進系爭房屋及土地支付價金之比例</a:t>
            </a:r>
            <a:r>
              <a:rPr lang="en-US" altLang="zh-TW" dirty="0"/>
              <a:t>〔</a:t>
            </a:r>
            <a:r>
              <a:rPr lang="zh-TW" altLang="en-US" dirty="0"/>
              <a:t>即</a:t>
            </a:r>
            <a:r>
              <a:rPr lang="en-US" altLang="zh-TW" dirty="0"/>
              <a:t>10,620,000</a:t>
            </a:r>
            <a:r>
              <a:rPr lang="zh-TW" altLang="en-US" dirty="0"/>
              <a:t>元∕（</a:t>
            </a:r>
            <a:r>
              <a:rPr lang="en-US" altLang="zh-TW" dirty="0"/>
              <a:t>10,620,000</a:t>
            </a:r>
            <a:r>
              <a:rPr lang="zh-TW" altLang="en-US" dirty="0"/>
              <a:t>元＋</a:t>
            </a:r>
            <a:r>
              <a:rPr lang="en-US" altLang="zh-TW" dirty="0"/>
              <a:t>16,610,000</a:t>
            </a:r>
            <a:r>
              <a:rPr lang="zh-TW" altLang="en-US" dirty="0"/>
              <a:t>元）≒</a:t>
            </a:r>
            <a:r>
              <a:rPr lang="en-US" altLang="zh-TW" dirty="0"/>
              <a:t>39</a:t>
            </a:r>
            <a:r>
              <a:rPr lang="zh-TW" altLang="en-US" dirty="0"/>
              <a:t>％</a:t>
            </a:r>
            <a:r>
              <a:rPr lang="en-US" altLang="zh-TW" dirty="0"/>
              <a:t>】</a:t>
            </a:r>
            <a:r>
              <a:rPr lang="zh-TW" altLang="en-US" dirty="0"/>
              <a:t>，於本件個案中，應可認係趨近實額推估系爭房屋出售價格之參考資料，相對於以房屋評定現值及土地公告現值比例之推估方式，係依據行政機關背離市場行情所評估而得之價格，顯然比較能反應出售當時系爭房屋及土地之各別市場價格。惟基於行政救濟不利益變更禁止原則（行政訴訟法第</a:t>
            </a:r>
            <a:r>
              <a:rPr lang="en-US" altLang="zh-TW" dirty="0"/>
              <a:t>195</a:t>
            </a:r>
            <a:r>
              <a:rPr lang="zh-TW" altLang="en-US" dirty="0"/>
              <a:t>條第</a:t>
            </a:r>
            <a:r>
              <a:rPr lang="en-US" altLang="zh-TW" dirty="0"/>
              <a:t>2</a:t>
            </a:r>
            <a:r>
              <a:rPr lang="zh-TW" altLang="en-US" dirty="0"/>
              <a:t>項），原審自不能採取第三種計算方式。</a:t>
            </a:r>
            <a:endParaRPr lang="en-US" altLang="zh-TW" dirty="0"/>
          </a:p>
          <a:p>
            <a:pPr lvl="1">
              <a:lnSpc>
                <a:spcPct val="110000"/>
              </a:lnSpc>
            </a:pPr>
            <a:endParaRPr lang="en-US" altLang="zh-TW" sz="800" dirty="0"/>
          </a:p>
          <a:p>
            <a:pPr lvl="1">
              <a:lnSpc>
                <a:spcPct val="110000"/>
              </a:lnSpc>
            </a:pPr>
            <a:r>
              <a:rPr lang="zh-TW" altLang="en-US" dirty="0"/>
              <a:t>乙起訴主張之計算方式，對乙雖最為有利，但系爭房屋之賣出價格以房屋評定現值及土地公告現值比例之推估，其成本即買進價格卻依當初實際支付之價金為準，除其推計系爭房屋之賣出價格未能切近實額，連帶使依此價格減除實際買進價格所推估之房屋交易所得，亦難期切近實額外，其計算系爭房屋之賣出價格依據之比例（約</a:t>
            </a:r>
            <a:r>
              <a:rPr lang="en-US" altLang="zh-TW" dirty="0"/>
              <a:t>0.2859</a:t>
            </a:r>
            <a:r>
              <a:rPr lang="zh-TW" altLang="en-US" dirty="0"/>
              <a:t>）與實際買進價格所占其房地實際買進總價之比例（約</a:t>
            </a:r>
            <a:r>
              <a:rPr lang="en-US" altLang="zh-TW" dirty="0"/>
              <a:t>0.39</a:t>
            </a:r>
            <a:r>
              <a:rPr lang="zh-TW" altLang="en-US" dirty="0"/>
              <a:t>）不同，欠缺價格比較基礎之一致性，核與論理法則有違。</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262</a:t>
            </a:fld>
            <a:endParaRPr lang="zh-TW" altLang="en-US"/>
          </a:p>
        </p:txBody>
      </p:sp>
    </p:spTree>
    <p:extLst>
      <p:ext uri="{BB962C8B-B14F-4D97-AF65-F5344CB8AC3E}">
        <p14:creationId xmlns:p14="http://schemas.microsoft.com/office/powerpoint/2010/main" val="311702062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lvl="1">
              <a:lnSpc>
                <a:spcPct val="100000"/>
              </a:lnSpc>
            </a:pPr>
            <a:endParaRPr lang="en-US" altLang="zh-TW" sz="300" dirty="0">
              <a:latin typeface="標楷體" panose="03000509000000000000" pitchFamily="65" charset="-120"/>
              <a:ea typeface="標楷體" panose="03000509000000000000" pitchFamily="65" charset="-120"/>
            </a:endParaRPr>
          </a:p>
          <a:p>
            <a:pPr lvl="1">
              <a:lnSpc>
                <a:spcPct val="110000"/>
              </a:lnSpc>
            </a:pPr>
            <a:r>
              <a:rPr lang="zh-TW" altLang="en-US" dirty="0"/>
              <a:t>原處分之計算方式，雖然系爭房屋之賣出價格與買進價格均係按出售時之房屋評定現值占土地公告現值及房屋評定現值之比例（約</a:t>
            </a:r>
            <a:r>
              <a:rPr lang="en-US" altLang="zh-TW" dirty="0"/>
              <a:t>0.28592189</a:t>
            </a:r>
            <a:r>
              <a:rPr lang="zh-TW" altLang="en-US" dirty="0"/>
              <a:t>）推計，亦有未能切近實額之瑕疵，但其價格比較基礎一致，符合論理法則，且其標準客觀、操作容易，對於個人出售房地之原始取得成本及出售價格之金額，已經查核明確者，無論其買進及賣出房地價格均未劃分，或僅劃分買進或賣出房地之各別價格等情形，均可一體適用，符合公平原則，自較為合理、客觀及適切。</a:t>
            </a:r>
            <a:endParaRPr lang="en-US" altLang="zh-TW" dirty="0"/>
          </a:p>
          <a:p>
            <a:pPr lvl="1">
              <a:lnSpc>
                <a:spcPct val="110000"/>
              </a:lnSpc>
            </a:pPr>
            <a:endParaRPr lang="en-US" altLang="zh-TW" sz="800" dirty="0"/>
          </a:p>
          <a:p>
            <a:pPr lvl="1">
              <a:lnSpc>
                <a:spcPct val="110000"/>
              </a:lnSpc>
            </a:pPr>
            <a:r>
              <a:rPr lang="zh-TW" altLang="en-US" dirty="0"/>
              <a:t>原判決採信原處分之計算方式，在基於不利益變更禁止原則而依法不能採取較切近實額之第三種計算方式下，核與納稅者權利保護法第</a:t>
            </a:r>
            <a:r>
              <a:rPr lang="en-US" altLang="zh-TW" dirty="0"/>
              <a:t>14</a:t>
            </a:r>
            <a:r>
              <a:rPr lang="zh-TW" altLang="en-US" dirty="0"/>
              <a:t>條規範意旨並無違背。</a:t>
            </a:r>
            <a:endParaRPr lang="en-US" altLang="zh-TW" dirty="0"/>
          </a:p>
          <a:p>
            <a:pPr marL="274320" lvl="1" indent="0">
              <a:lnSpc>
                <a:spcPct val="110000"/>
              </a:lnSpc>
              <a:buNone/>
            </a:pP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263</a:t>
            </a:fld>
            <a:endParaRPr lang="zh-TW" altLang="en-US"/>
          </a:p>
        </p:txBody>
      </p:sp>
    </p:spTree>
    <p:extLst>
      <p:ext uri="{BB962C8B-B14F-4D97-AF65-F5344CB8AC3E}">
        <p14:creationId xmlns:p14="http://schemas.microsoft.com/office/powerpoint/2010/main" val="351743733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案例分享</a:t>
            </a:r>
          </a:p>
        </p:txBody>
      </p:sp>
      <p:sp>
        <p:nvSpPr>
          <p:cNvPr id="3" name="內容版面配置區 2"/>
          <p:cNvSpPr>
            <a:spLocks noGrp="1"/>
          </p:cNvSpPr>
          <p:nvPr>
            <p:ph idx="1"/>
          </p:nvPr>
        </p:nvSpPr>
        <p:spPr/>
        <p:txBody>
          <a:bodyPr>
            <a:normAutofit fontScale="25000" lnSpcReduction="20000"/>
          </a:bodyPr>
          <a:lstStyle/>
          <a:p>
            <a:pPr hangingPunct="0">
              <a:lnSpc>
                <a:spcPct val="100000"/>
              </a:lnSpc>
            </a:pPr>
            <a:r>
              <a:rPr lang="zh-TW" altLang="en-US" sz="9600" b="1" dirty="0">
                <a:latin typeface="標楷體" panose="03000509000000000000" pitchFamily="65" charset="-120"/>
                <a:ea typeface="標楷體" panose="03000509000000000000" pitchFamily="65" charset="-120"/>
              </a:rPr>
              <a:t>最高行政法院</a:t>
            </a:r>
            <a:r>
              <a:rPr lang="en-US" altLang="zh-TW" sz="9600" b="1" dirty="0">
                <a:latin typeface="標楷體" panose="03000509000000000000" pitchFamily="65" charset="-120"/>
                <a:ea typeface="標楷體" panose="03000509000000000000" pitchFamily="65" charset="-120"/>
              </a:rPr>
              <a:t>108</a:t>
            </a:r>
            <a:r>
              <a:rPr lang="zh-TW" altLang="en-US" sz="9600" b="1" dirty="0">
                <a:latin typeface="標楷體" panose="03000509000000000000" pitchFamily="65" charset="-120"/>
                <a:ea typeface="標楷體" panose="03000509000000000000" pitchFamily="65" charset="-120"/>
              </a:rPr>
              <a:t>年度判字第</a:t>
            </a:r>
            <a:r>
              <a:rPr lang="en-US" altLang="zh-TW" sz="9600" b="1" dirty="0">
                <a:latin typeface="標楷體" panose="03000509000000000000" pitchFamily="65" charset="-120"/>
                <a:ea typeface="標楷體" panose="03000509000000000000" pitchFamily="65" charset="-120"/>
              </a:rPr>
              <a:t>262</a:t>
            </a:r>
            <a:r>
              <a:rPr lang="zh-TW" altLang="en-US" sz="9600" b="1" dirty="0">
                <a:latin typeface="標楷體" panose="03000509000000000000" pitchFamily="65" charset="-120"/>
                <a:ea typeface="標楷體" panose="03000509000000000000" pitchFamily="65" charset="-120"/>
              </a:rPr>
              <a:t>號判決</a:t>
            </a:r>
            <a:endParaRPr lang="en-US" altLang="zh-TW" sz="9600" b="1" dirty="0">
              <a:latin typeface="標楷體" panose="03000509000000000000" pitchFamily="65" charset="-120"/>
              <a:ea typeface="標楷體" panose="03000509000000000000" pitchFamily="65" charset="-120"/>
            </a:endParaRPr>
          </a:p>
          <a:p>
            <a:pPr marL="0" indent="0" hangingPunct="0">
              <a:lnSpc>
                <a:spcPct val="100000"/>
              </a:lnSpc>
              <a:buNone/>
            </a:pPr>
            <a:r>
              <a:rPr lang="zh-TW" altLang="en-US" sz="9600" b="1" dirty="0">
                <a:latin typeface="標楷體" panose="03000509000000000000" pitchFamily="65" charset="-120"/>
                <a:ea typeface="標楷體" panose="03000509000000000000" pitchFamily="65" charset="-120"/>
              </a:rPr>
              <a:t> </a:t>
            </a:r>
            <a:r>
              <a:rPr lang="en-US" altLang="zh-TW" sz="9600" b="1" dirty="0">
                <a:latin typeface="標楷體" panose="03000509000000000000" pitchFamily="65" charset="-120"/>
              </a:rPr>
              <a:t>——</a:t>
            </a:r>
            <a:r>
              <a:rPr lang="zh-TW" altLang="en-US" sz="9600" b="1" dirty="0">
                <a:latin typeface="標楷體" panose="03000509000000000000" pitchFamily="65" charset="-120"/>
              </a:rPr>
              <a:t>簡易合併後存續公司原有之虧損扣除額是否仍得繼續主張？</a:t>
            </a:r>
            <a:endParaRPr lang="en-US" altLang="zh-TW" sz="1000" b="1" dirty="0">
              <a:latin typeface="標楷體" panose="03000509000000000000" pitchFamily="65" charset="-120"/>
              <a:ea typeface="標楷體" panose="03000509000000000000" pitchFamily="65" charset="-120"/>
            </a:endParaRPr>
          </a:p>
          <a:p>
            <a:pPr lvl="1" hangingPunct="0">
              <a:lnSpc>
                <a:spcPct val="120000"/>
              </a:lnSpc>
            </a:pPr>
            <a:r>
              <a:rPr lang="zh-TW" altLang="en-US" sz="9600" dirty="0">
                <a:latin typeface="標楷體" panose="03000509000000000000" pitchFamily="65" charset="-120"/>
                <a:ea typeface="標楷體" panose="03000509000000000000" pitchFamily="65" charset="-120"/>
              </a:rPr>
              <a:t>事實概要</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endParaRPr lang="en-US" altLang="zh-TW" sz="4000" dirty="0">
              <a:latin typeface="標楷體" panose="03000509000000000000" pitchFamily="65" charset="-120"/>
              <a:ea typeface="標楷體" panose="03000509000000000000" pitchFamily="65" charset="-120"/>
            </a:endParaRPr>
          </a:p>
          <a:p>
            <a:pPr marL="548640" lvl="2" indent="0" hangingPunct="0">
              <a:lnSpc>
                <a:spcPct val="120000"/>
              </a:lnSpc>
              <a:buNone/>
            </a:pPr>
            <a:r>
              <a:rPr lang="en-US" altLang="zh-TW" sz="8000" dirty="0"/>
              <a:t>A</a:t>
            </a:r>
            <a:r>
              <a:rPr lang="zh-TW" altLang="en-US" sz="8000" dirty="0"/>
              <a:t>公司</a:t>
            </a:r>
            <a:r>
              <a:rPr lang="en-US" altLang="zh-TW" sz="8000" dirty="0"/>
              <a:t>(</a:t>
            </a:r>
            <a:r>
              <a:rPr lang="zh-TW" altLang="en-US" sz="8000" dirty="0"/>
              <a:t>一</a:t>
            </a:r>
            <a:r>
              <a:rPr lang="en-US" altLang="zh-TW" sz="8000" dirty="0"/>
              <a:t>)103</a:t>
            </a:r>
            <a:r>
              <a:rPr lang="zh-TW" altLang="en-US" sz="8000" dirty="0"/>
              <a:t>年度營利事業所得稅結算申報，列報前</a:t>
            </a:r>
            <a:r>
              <a:rPr lang="en-US" altLang="zh-TW" sz="8000" dirty="0"/>
              <a:t>10</a:t>
            </a:r>
            <a:r>
              <a:rPr lang="zh-TW" altLang="en-US" sz="8000" dirty="0"/>
              <a:t>年核定虧損本年度扣除額（下稱虧損扣除額）</a:t>
            </a:r>
            <a:r>
              <a:rPr lang="en-US" altLang="zh-TW" sz="8000" dirty="0"/>
              <a:t>2,407,878,326</a:t>
            </a:r>
            <a:r>
              <a:rPr lang="zh-TW" altLang="en-US" sz="8000" dirty="0"/>
              <a:t>元（</a:t>
            </a:r>
            <a:r>
              <a:rPr lang="en-US" altLang="zh-TW" sz="8000" dirty="0"/>
              <a:t>93</a:t>
            </a:r>
            <a:r>
              <a:rPr lang="zh-TW" altLang="en-US" sz="8000" dirty="0"/>
              <a:t>年</a:t>
            </a:r>
            <a:r>
              <a:rPr lang="en-US" altLang="zh-TW" sz="8000" dirty="0"/>
              <a:t>399,953,369</a:t>
            </a:r>
            <a:r>
              <a:rPr lang="zh-TW" altLang="en-US" sz="8000" dirty="0"/>
              <a:t>元、</a:t>
            </a:r>
            <a:r>
              <a:rPr lang="en-US" altLang="zh-TW" sz="8000" dirty="0"/>
              <a:t>94</a:t>
            </a:r>
            <a:r>
              <a:rPr lang="zh-TW" altLang="en-US" sz="8000" dirty="0"/>
              <a:t>年</a:t>
            </a:r>
            <a:r>
              <a:rPr lang="en-US" altLang="zh-TW" sz="8000" dirty="0"/>
              <a:t>1,047,653,076</a:t>
            </a:r>
            <a:r>
              <a:rPr lang="zh-TW" altLang="en-US" sz="8000" dirty="0"/>
              <a:t>元及</a:t>
            </a:r>
            <a:r>
              <a:rPr lang="en-US" altLang="zh-TW" sz="8000" dirty="0"/>
              <a:t>95</a:t>
            </a:r>
            <a:r>
              <a:rPr lang="zh-TW" altLang="en-US" sz="8000" dirty="0"/>
              <a:t>年</a:t>
            </a:r>
            <a:r>
              <a:rPr lang="en-US" altLang="zh-TW" sz="8000" dirty="0"/>
              <a:t>960,271,881</a:t>
            </a:r>
            <a:r>
              <a:rPr lang="zh-TW" altLang="en-US" sz="8000" dirty="0"/>
              <a:t>元）；稅局初查，以其於</a:t>
            </a:r>
            <a:r>
              <a:rPr lang="en-US" altLang="zh-TW" sz="8000" dirty="0"/>
              <a:t>98</a:t>
            </a:r>
            <a:r>
              <a:rPr lang="zh-TW" altLang="en-US" sz="8000" dirty="0"/>
              <a:t>年度及</a:t>
            </a:r>
            <a:r>
              <a:rPr lang="en-US" altLang="zh-TW" sz="8000" dirty="0"/>
              <a:t>101</a:t>
            </a:r>
            <a:r>
              <a:rPr lang="zh-TW" altLang="en-US" sz="8000" dirty="0"/>
              <a:t>年度均以現金為對價，簡易合併</a:t>
            </a:r>
            <a:r>
              <a:rPr lang="en-US" altLang="zh-TW" sz="8000" dirty="0"/>
              <a:t>X</a:t>
            </a:r>
            <a:r>
              <a:rPr lang="zh-TW" altLang="en-US" sz="8000" dirty="0"/>
              <a:t>公司及</a:t>
            </a:r>
            <a:r>
              <a:rPr lang="en-US" altLang="zh-TW" sz="8000" dirty="0"/>
              <a:t>Y</a:t>
            </a:r>
            <a:r>
              <a:rPr lang="zh-TW" altLang="en-US" sz="8000" dirty="0"/>
              <a:t>公司，合併後以</a:t>
            </a:r>
            <a:r>
              <a:rPr lang="en-US" altLang="zh-TW" sz="8000" dirty="0"/>
              <a:t>A</a:t>
            </a:r>
            <a:r>
              <a:rPr lang="zh-TW" altLang="en-US" sz="8000" dirty="0"/>
              <a:t>公司為存續公司，應適用行為時企業併購法第</a:t>
            </a:r>
            <a:r>
              <a:rPr lang="en-US" altLang="zh-TW" sz="8000" dirty="0"/>
              <a:t>38</a:t>
            </a:r>
            <a:r>
              <a:rPr lang="zh-TW" altLang="en-US" sz="8000" dirty="0"/>
              <a:t>條第</a:t>
            </a:r>
            <a:r>
              <a:rPr lang="en-US" altLang="zh-TW" sz="8000" dirty="0"/>
              <a:t>1</a:t>
            </a:r>
            <a:r>
              <a:rPr lang="zh-TW" altLang="en-US" sz="8000" dirty="0"/>
              <a:t>項規定，盈虧互抵期限以</a:t>
            </a:r>
            <a:r>
              <a:rPr lang="en-US" altLang="zh-TW" sz="8000" dirty="0"/>
              <a:t>5</a:t>
            </a:r>
            <a:r>
              <a:rPr lang="zh-TW" altLang="en-US" sz="8000" dirty="0"/>
              <a:t>年為限，</a:t>
            </a:r>
            <a:r>
              <a:rPr lang="en-US" altLang="zh-TW" sz="8000" dirty="0"/>
              <a:t>A</a:t>
            </a:r>
            <a:r>
              <a:rPr lang="zh-TW" altLang="en-US" sz="8000" dirty="0"/>
              <a:t>公司以前年度核定准予扣除虧損數至</a:t>
            </a:r>
            <a:r>
              <a:rPr lang="en-US" altLang="zh-TW" sz="8000" dirty="0"/>
              <a:t>102</a:t>
            </a:r>
            <a:r>
              <a:rPr lang="zh-TW" altLang="en-US" sz="8000" dirty="0"/>
              <a:t>年度已全數抵減完畢，乃核定本年度虧損扣除額為</a:t>
            </a:r>
            <a:r>
              <a:rPr lang="en-US" altLang="zh-TW" sz="8000" dirty="0"/>
              <a:t>0</a:t>
            </a:r>
            <a:r>
              <a:rPr lang="zh-TW" altLang="en-US" sz="8000" dirty="0"/>
              <a:t>元，併同其餘查核結果，核定全年課稅所得額</a:t>
            </a:r>
            <a:r>
              <a:rPr lang="en-US" altLang="zh-TW" sz="8000" dirty="0"/>
              <a:t>2,407,878,326</a:t>
            </a:r>
            <a:r>
              <a:rPr lang="zh-TW" altLang="en-US" sz="8000" dirty="0"/>
              <a:t>元、應補稅額</a:t>
            </a:r>
            <a:r>
              <a:rPr lang="en-US" altLang="zh-TW" sz="8000" dirty="0"/>
              <a:t>402,174,221</a:t>
            </a:r>
            <a:r>
              <a:rPr lang="zh-TW" altLang="en-US" sz="8000" dirty="0"/>
              <a:t>元。</a:t>
            </a:r>
            <a:endParaRPr lang="en-US" altLang="zh-TW" sz="8000" dirty="0">
              <a:latin typeface="標楷體" panose="03000509000000000000" pitchFamily="65" charset="-120"/>
            </a:endParaRPr>
          </a:p>
          <a:p>
            <a:pPr marL="548640" lvl="2" indent="0" hangingPunct="0">
              <a:lnSpc>
                <a:spcPct val="120000"/>
              </a:lnSpc>
              <a:buNone/>
            </a:pPr>
            <a:endParaRPr lang="en-US" altLang="zh-TW"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264</a:t>
            </a:fld>
            <a:endParaRPr lang="zh-TW" altLang="en-US"/>
          </a:p>
        </p:txBody>
      </p:sp>
    </p:spTree>
    <p:extLst>
      <p:ext uri="{BB962C8B-B14F-4D97-AF65-F5344CB8AC3E}">
        <p14:creationId xmlns:p14="http://schemas.microsoft.com/office/powerpoint/2010/main" val="253768155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pPr marL="548640" lvl="2" indent="0" hangingPunct="0">
              <a:lnSpc>
                <a:spcPct val="120000"/>
              </a:lnSpc>
              <a:buNone/>
            </a:pPr>
            <a:r>
              <a:rPr lang="en-US" altLang="zh-TW" sz="2000" dirty="0"/>
              <a:t>(</a:t>
            </a:r>
            <a:r>
              <a:rPr lang="zh-TW" altLang="en-US" sz="2000" dirty="0"/>
              <a:t>二</a:t>
            </a:r>
            <a:r>
              <a:rPr lang="en-US" altLang="zh-TW" sz="2000" dirty="0"/>
              <a:t>)102</a:t>
            </a:r>
            <a:r>
              <a:rPr lang="zh-TW" altLang="en-US" sz="2000" dirty="0"/>
              <a:t>年度未分配盈餘申報，列報項次</a:t>
            </a:r>
            <a:r>
              <a:rPr lang="en-US" altLang="zh-TW" sz="2000" dirty="0"/>
              <a:t>14</a:t>
            </a:r>
            <a:r>
              <a:rPr lang="zh-TW" altLang="en-US" sz="2000" dirty="0"/>
              <a:t>「其他經財政部核准之項目」</a:t>
            </a:r>
            <a:r>
              <a:rPr lang="en-US" altLang="zh-TW" sz="2000" dirty="0"/>
              <a:t>1,609,379</a:t>
            </a:r>
            <a:r>
              <a:rPr lang="zh-TW" altLang="en-US" sz="2000" dirty="0"/>
              <a:t>元，經稅局以所提示資料尚無法證明係經財政部核准之項目，否准認列，並核定未分配盈餘</a:t>
            </a:r>
            <a:r>
              <a:rPr lang="en-US" altLang="zh-TW" sz="2000" dirty="0"/>
              <a:t>1,609,379</a:t>
            </a:r>
            <a:r>
              <a:rPr lang="zh-TW" altLang="en-US" sz="2000" dirty="0"/>
              <a:t>元，補徵</a:t>
            </a:r>
            <a:r>
              <a:rPr lang="en-US" altLang="zh-TW" sz="2000" dirty="0"/>
              <a:t>10%</a:t>
            </a:r>
            <a:r>
              <a:rPr lang="zh-TW" altLang="en-US" sz="2000" dirty="0"/>
              <a:t>營利事業所得稅</a:t>
            </a:r>
            <a:r>
              <a:rPr lang="en-US" altLang="zh-TW" sz="2000" dirty="0"/>
              <a:t>160,937</a:t>
            </a:r>
            <a:r>
              <a:rPr lang="zh-TW" altLang="en-US" sz="2000" dirty="0"/>
              <a:t>元。</a:t>
            </a:r>
            <a:endParaRPr lang="en-US" altLang="zh-TW" sz="2000" dirty="0"/>
          </a:p>
          <a:p>
            <a:pPr marL="548640" lvl="2" indent="0" hangingPunct="0">
              <a:lnSpc>
                <a:spcPct val="120000"/>
              </a:lnSpc>
              <a:buNone/>
            </a:pPr>
            <a:r>
              <a:rPr lang="en-US" altLang="zh-TW" sz="2000" dirty="0"/>
              <a:t>A</a:t>
            </a:r>
            <a:r>
              <a:rPr lang="zh-TW" altLang="en-US" sz="2000" dirty="0"/>
              <a:t>公司不服</a:t>
            </a:r>
            <a:r>
              <a:rPr lang="zh-TW" altLang="en-US" sz="2000" dirty="0">
                <a:latin typeface="標楷體" panose="03000509000000000000" pitchFamily="65" charset="-120"/>
              </a:rPr>
              <a:t>，循序提起行政訴訟，經原審法院判決駁回後，乃提起上訴。嗣經最高行政法院判決廢棄原判決</a:t>
            </a:r>
            <a:r>
              <a:rPr lang="zh-TW" altLang="en-US" sz="2000" dirty="0"/>
              <a:t>關於駁回</a:t>
            </a:r>
            <a:r>
              <a:rPr lang="en-US" altLang="zh-TW" sz="2000" dirty="0"/>
              <a:t>A</a:t>
            </a:r>
            <a:r>
              <a:rPr lang="zh-TW" altLang="en-US" sz="2000" dirty="0"/>
              <a:t>公司請求撤銷訴願決定及原處分（含復查決定）否准列報</a:t>
            </a:r>
            <a:r>
              <a:rPr lang="en-US" altLang="zh-TW" sz="2000" dirty="0"/>
              <a:t>103</a:t>
            </a:r>
            <a:r>
              <a:rPr lang="zh-TW" altLang="en-US" sz="2000" dirty="0"/>
              <a:t>年度前十年核定虧損扣除額</a:t>
            </a:r>
            <a:r>
              <a:rPr lang="en-US" altLang="zh-TW" sz="2000" dirty="0"/>
              <a:t>2,407,878,326</a:t>
            </a:r>
            <a:r>
              <a:rPr lang="zh-TW" altLang="en-US" sz="2000" dirty="0"/>
              <a:t>元暨調整</a:t>
            </a:r>
            <a:r>
              <a:rPr lang="en-US" altLang="zh-TW" sz="2000" dirty="0"/>
              <a:t>95</a:t>
            </a:r>
            <a:r>
              <a:rPr lang="zh-TW" altLang="en-US" sz="2000" dirty="0"/>
              <a:t>至</a:t>
            </a:r>
            <a:r>
              <a:rPr lang="en-US" altLang="zh-TW" sz="2000" dirty="0"/>
              <a:t>99</a:t>
            </a:r>
            <a:r>
              <a:rPr lang="zh-TW" altLang="en-US" sz="2000" dirty="0"/>
              <a:t>年度發生尚未扣除之核定虧損</a:t>
            </a:r>
            <a:r>
              <a:rPr lang="en-US" altLang="zh-TW" sz="2000" dirty="0"/>
              <a:t>3,165,455,071</a:t>
            </a:r>
            <a:r>
              <a:rPr lang="zh-TW" altLang="en-US" sz="2000" dirty="0"/>
              <a:t>元</a:t>
            </a:r>
            <a:r>
              <a:rPr lang="zh-TW" altLang="en-US" sz="2000" dirty="0">
                <a:latin typeface="標楷體" panose="03000509000000000000" pitchFamily="65" charset="-120"/>
              </a:rPr>
              <a:t>，並發回原審法院</a:t>
            </a:r>
            <a:r>
              <a:rPr lang="zh-TW" altLang="en-US" sz="2000" dirty="0"/>
              <a:t>；其餘上訴駁回。</a:t>
            </a:r>
            <a:endParaRPr lang="en-US" altLang="zh-TW" sz="9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265</a:t>
            </a:fld>
            <a:endParaRPr lang="zh-TW" altLang="en-US"/>
          </a:p>
        </p:txBody>
      </p:sp>
    </p:spTree>
    <p:extLst>
      <p:ext uri="{BB962C8B-B14F-4D97-AF65-F5344CB8AC3E}">
        <p14:creationId xmlns:p14="http://schemas.microsoft.com/office/powerpoint/2010/main" val="208945601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marL="0" indent="0" hangingPunct="0">
              <a:lnSpc>
                <a:spcPct val="100000"/>
              </a:lnSpc>
              <a:buNone/>
            </a:pPr>
            <a:endParaRPr lang="en-US" altLang="zh-TW" sz="1000" b="1" dirty="0">
              <a:latin typeface="標楷體" panose="03000509000000000000" pitchFamily="65" charset="-120"/>
              <a:ea typeface="標楷體" panose="03000509000000000000" pitchFamily="65" charset="-120"/>
            </a:endParaRPr>
          </a:p>
          <a:p>
            <a:pPr lvl="1" algn="l" hangingPunct="0">
              <a:lnSpc>
                <a:spcPct val="120000"/>
              </a:lnSpc>
            </a:pPr>
            <a:r>
              <a:rPr lang="zh-TW" altLang="en-US" sz="9600" dirty="0">
                <a:latin typeface="標楷體" panose="03000509000000000000" pitchFamily="65" charset="-120"/>
                <a:ea typeface="標楷體" panose="03000509000000000000" pitchFamily="65" charset="-120"/>
              </a:rPr>
              <a:t>判決要旨</a:t>
            </a:r>
            <a:r>
              <a:rPr lang="zh-TW" altLang="en-US" sz="9600" dirty="0"/>
              <a:t>──關於</a:t>
            </a:r>
            <a:r>
              <a:rPr lang="en-US" altLang="zh-TW" sz="9600" dirty="0"/>
              <a:t>103</a:t>
            </a:r>
            <a:r>
              <a:rPr lang="zh-TW" altLang="en-US" sz="9600" dirty="0"/>
              <a:t>年度營利事業所得稅虧損扣除額部分</a:t>
            </a:r>
            <a:endParaRPr lang="en-US" altLang="zh-TW" sz="9600" dirty="0">
              <a:latin typeface="標楷體" panose="03000509000000000000" pitchFamily="65" charset="-120"/>
              <a:ea typeface="標楷體" panose="03000509000000000000" pitchFamily="65" charset="-120"/>
            </a:endParaRPr>
          </a:p>
          <a:p>
            <a:pPr lvl="2">
              <a:lnSpc>
                <a:spcPct val="100000"/>
              </a:lnSpc>
            </a:pPr>
            <a:endParaRPr lang="en-US" altLang="zh-TW" sz="800" dirty="0"/>
          </a:p>
          <a:p>
            <a:pPr lvl="2">
              <a:lnSpc>
                <a:spcPct val="100000"/>
              </a:lnSpc>
            </a:pPr>
            <a:r>
              <a:rPr lang="zh-TW" altLang="en-US" sz="7600" dirty="0"/>
              <a:t>按</a:t>
            </a:r>
            <a:r>
              <a:rPr lang="en-US" altLang="zh-TW" sz="7600" dirty="0"/>
              <a:t>78</a:t>
            </a:r>
            <a:r>
              <a:rPr lang="zh-TW" altLang="en-US" sz="7600" dirty="0"/>
              <a:t>年</a:t>
            </a:r>
            <a:r>
              <a:rPr lang="en-US" altLang="zh-TW" sz="7600" dirty="0"/>
              <a:t>12</a:t>
            </a:r>
            <a:r>
              <a:rPr lang="zh-TW" altLang="en-US" sz="7600" dirty="0"/>
              <a:t>月</a:t>
            </a:r>
            <a:r>
              <a:rPr lang="en-US" altLang="zh-TW" sz="7600" dirty="0"/>
              <a:t>30</a:t>
            </a:r>
            <a:r>
              <a:rPr lang="zh-TW" altLang="en-US" sz="7600" dirty="0"/>
              <a:t>日修正公布之所得稅法第</a:t>
            </a:r>
            <a:r>
              <a:rPr lang="en-US" altLang="zh-TW" sz="7600" dirty="0"/>
              <a:t>39</a:t>
            </a:r>
            <a:r>
              <a:rPr lang="zh-TW" altLang="en-US" sz="7600" dirty="0"/>
              <a:t>條（下稱修正前所得稅法第</a:t>
            </a:r>
            <a:r>
              <a:rPr lang="en-US" altLang="zh-TW" sz="7600" dirty="0"/>
              <a:t>39</a:t>
            </a:r>
            <a:r>
              <a:rPr lang="zh-TW" altLang="en-US" sz="7600" dirty="0"/>
              <a:t>條）規定：「以往年度營業之虧損，不得列入本年度計算。但公司組織之營利事業，會計帳冊簿據完備，虧損及申報扣除年度均使用第</a:t>
            </a:r>
            <a:r>
              <a:rPr lang="en-US" altLang="zh-TW" sz="7600" dirty="0"/>
              <a:t>77</a:t>
            </a:r>
            <a:r>
              <a:rPr lang="zh-TW" altLang="en-US" sz="7600" dirty="0"/>
              <a:t>條所稱藍色申報書或經會計師查核簽證，並如期申報者，得將經該管稽徵機關核定之前</a:t>
            </a:r>
            <a:r>
              <a:rPr lang="en-US" altLang="zh-TW" sz="7600" dirty="0"/>
              <a:t>5</a:t>
            </a:r>
            <a:r>
              <a:rPr lang="zh-TW" altLang="en-US" sz="7600" dirty="0"/>
              <a:t>年內各期虧損，自本年純益額中扣除後，再行核課。」</a:t>
            </a:r>
            <a:endParaRPr lang="en-US" altLang="zh-TW" sz="7600" dirty="0"/>
          </a:p>
          <a:p>
            <a:pPr lvl="2">
              <a:lnSpc>
                <a:spcPct val="100000"/>
              </a:lnSpc>
            </a:pPr>
            <a:endParaRPr lang="en-US" altLang="zh-TW" sz="800" dirty="0"/>
          </a:p>
          <a:p>
            <a:pPr lvl="2">
              <a:lnSpc>
                <a:spcPct val="110000"/>
              </a:lnSpc>
            </a:pPr>
            <a:r>
              <a:rPr lang="en-US" altLang="zh-TW" sz="7600" dirty="0"/>
              <a:t>91</a:t>
            </a:r>
            <a:r>
              <a:rPr lang="zh-TW" altLang="en-US" sz="7600" dirty="0"/>
              <a:t>年</a:t>
            </a:r>
            <a:r>
              <a:rPr lang="en-US" altLang="zh-TW" sz="7600" dirty="0"/>
              <a:t>2</a:t>
            </a:r>
            <a:r>
              <a:rPr lang="zh-TW" altLang="en-US" sz="7600" dirty="0"/>
              <a:t>月</a:t>
            </a:r>
            <a:r>
              <a:rPr lang="en-US" altLang="zh-TW" sz="7600" dirty="0"/>
              <a:t>6</a:t>
            </a:r>
            <a:r>
              <a:rPr lang="zh-TW" altLang="en-US" sz="7600" dirty="0"/>
              <a:t>日制定公布行為時企業併購法第</a:t>
            </a:r>
            <a:r>
              <a:rPr lang="en-US" altLang="zh-TW" sz="7600" dirty="0"/>
              <a:t>38</a:t>
            </a:r>
            <a:r>
              <a:rPr lang="zh-TW" altLang="en-US" sz="7600" dirty="0"/>
              <a:t>條第</a:t>
            </a:r>
            <a:r>
              <a:rPr lang="en-US" altLang="zh-TW" sz="7600" dirty="0"/>
              <a:t>1</a:t>
            </a:r>
            <a:r>
              <a:rPr lang="zh-TW" altLang="en-US" sz="7600" dirty="0"/>
              <a:t>項規定：「公司合併，其虧損及申報扣除年度，會計帳冊簿據完備，均使用所得稅法第</a:t>
            </a:r>
            <a:r>
              <a:rPr lang="en-US" altLang="zh-TW" sz="7600" dirty="0"/>
              <a:t>77</a:t>
            </a:r>
            <a:r>
              <a:rPr lang="zh-TW" altLang="en-US" sz="7600" dirty="0"/>
              <a:t>條所稱之藍色申報書或經會計師查核簽證，且如期辦理申報並繳納所得稅額者，合併後存續或新設公司於辦理營利事業所得稅結算申報時，得將各該參與合併之公司於合併前經該管稽徵機關核定尚未扣除之前</a:t>
            </a:r>
            <a:r>
              <a:rPr lang="en-US" altLang="zh-TW" sz="7600" dirty="0"/>
              <a:t>5</a:t>
            </a:r>
            <a:r>
              <a:rPr lang="zh-TW" altLang="en-US" sz="7600" dirty="0"/>
              <a:t>年內各期虧損，按各該公司股東因合併而持有合併後存續或新設公司股權之比例計算之金額，自虧損發生年度起</a:t>
            </a:r>
            <a:r>
              <a:rPr lang="en-US" altLang="zh-TW" sz="7600" dirty="0"/>
              <a:t>5</a:t>
            </a:r>
            <a:r>
              <a:rPr lang="zh-TW" altLang="en-US" sz="7600" dirty="0"/>
              <a:t>年內從當年度純益額中扣除。」</a:t>
            </a:r>
            <a:endParaRPr lang="en-US" altLang="zh-TW" sz="7600" dirty="0"/>
          </a:p>
          <a:p>
            <a:pPr lvl="2">
              <a:lnSpc>
                <a:spcPct val="110000"/>
              </a:lnSpc>
            </a:pPr>
            <a:endParaRPr lang="en-US" altLang="zh-TW" sz="3200" dirty="0">
              <a:latin typeface="標楷體" panose="03000509000000000000" pitchFamily="65" charset="-120"/>
              <a:ea typeface="標楷體" panose="03000509000000000000" pitchFamily="65" charset="-120"/>
            </a:endParaRPr>
          </a:p>
          <a:p>
            <a:pPr lvl="2">
              <a:lnSpc>
                <a:spcPct val="110000"/>
              </a:lnSpc>
            </a:pPr>
            <a:r>
              <a:rPr lang="zh-TW" altLang="en-US" sz="7600" dirty="0"/>
              <a:t>比較修正前所得稅法第</a:t>
            </a:r>
            <a:r>
              <a:rPr lang="en-US" altLang="zh-TW" sz="7600" dirty="0"/>
              <a:t>39</a:t>
            </a:r>
            <a:r>
              <a:rPr lang="zh-TW" altLang="en-US" sz="7600" dirty="0"/>
              <a:t>條及行為時企業併購法第</a:t>
            </a:r>
            <a:r>
              <a:rPr lang="en-US" altLang="zh-TW" sz="7600" dirty="0"/>
              <a:t>38</a:t>
            </a:r>
            <a:r>
              <a:rPr lang="zh-TW" altLang="en-US" sz="7600" dirty="0"/>
              <a:t>條第</a:t>
            </a:r>
            <a:r>
              <a:rPr lang="en-US" altLang="zh-TW" sz="7600" dirty="0"/>
              <a:t>1</a:t>
            </a:r>
            <a:r>
              <a:rPr lang="zh-TW" altLang="en-US" sz="7600" dirty="0"/>
              <a:t>項關於以前年度虧損之盈虧互抵規定，可知行為時企業併購法第</a:t>
            </a:r>
            <a:r>
              <a:rPr lang="en-US" altLang="zh-TW" sz="7600" dirty="0"/>
              <a:t>38</a:t>
            </a:r>
            <a:r>
              <a:rPr lang="zh-TW" altLang="en-US" sz="7600" dirty="0"/>
              <a:t>條第</a:t>
            </a:r>
            <a:r>
              <a:rPr lang="en-US" altLang="zh-TW" sz="7600" dirty="0"/>
              <a:t>1</a:t>
            </a:r>
            <a:r>
              <a:rPr lang="zh-TW" altLang="en-US" sz="7600" dirty="0"/>
              <a:t>項關於盈虧互抵規定之要件，除加入「公司合併」及其相關用語，並表明「按各該公司股東因合併而持有合併後存續或新設公司股權之比例計算」之虧損金額計算方式外，餘均同修正前所得稅法第</a:t>
            </a:r>
            <a:r>
              <a:rPr lang="en-US" altLang="zh-TW" sz="7600" dirty="0"/>
              <a:t>39</a:t>
            </a:r>
            <a:r>
              <a:rPr lang="zh-TW" altLang="en-US" sz="7600" dirty="0"/>
              <a:t>條規定。</a:t>
            </a:r>
            <a:endParaRPr lang="en-US" altLang="zh-TW" sz="7600" dirty="0"/>
          </a:p>
          <a:p>
            <a:pPr marL="548640" lvl="2" indent="0">
              <a:lnSpc>
                <a:spcPct val="110000"/>
              </a:lnSpc>
              <a:buNone/>
            </a:pPr>
            <a:endParaRPr lang="en-US" altLang="zh-TW" sz="8000"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266</a:t>
            </a:fld>
            <a:endParaRPr lang="zh-TW" altLang="en-US"/>
          </a:p>
        </p:txBody>
      </p:sp>
    </p:spTree>
    <p:extLst>
      <p:ext uri="{BB962C8B-B14F-4D97-AF65-F5344CB8AC3E}">
        <p14:creationId xmlns:p14="http://schemas.microsoft.com/office/powerpoint/2010/main" val="14186279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2">
              <a:lnSpc>
                <a:spcPct val="100000"/>
              </a:lnSpc>
            </a:pPr>
            <a:r>
              <a:rPr lang="zh-TW" altLang="en-US" sz="2000" dirty="0"/>
              <a:t>揆諸行為時企業併購法第</a:t>
            </a:r>
            <a:r>
              <a:rPr lang="en-US" altLang="zh-TW" sz="2000" dirty="0"/>
              <a:t>38</a:t>
            </a:r>
            <a:r>
              <a:rPr lang="zh-TW" altLang="en-US" sz="2000" dirty="0"/>
              <a:t>條之立法理由係：「公司併購前之虧損如一概不准扣除，將造成併購之租稅障礙，如完全許其扣除而不予限制，則又難以防杜專以享受虧損扣除而進行之併購。為配合公司藉併購提升經營績效之趨勢，與考量公司之盈虧係由各股東依其持有股份比例承受，及基於公司併購適用虧損扣除之計算原則宜採一致性規範，爰參照金融機構合併法第</a:t>
            </a:r>
            <a:r>
              <a:rPr lang="en-US" altLang="zh-TW" sz="2000" dirty="0"/>
              <a:t>17</a:t>
            </a:r>
            <a:r>
              <a:rPr lang="zh-TW" altLang="en-US" sz="2000" dirty="0"/>
              <a:t>條第</a:t>
            </a:r>
            <a:r>
              <a:rPr lang="en-US" altLang="zh-TW" sz="2000" dirty="0"/>
              <a:t>2</a:t>
            </a:r>
            <a:r>
              <a:rPr lang="zh-TW" altLang="en-US" sz="2000" dirty="0"/>
              <a:t>項、促進產業升級條例部分條文修正草案第</a:t>
            </a:r>
            <a:r>
              <a:rPr lang="en-US" altLang="zh-TW" sz="2000" dirty="0"/>
              <a:t>15</a:t>
            </a:r>
            <a:r>
              <a:rPr lang="zh-TW" altLang="en-US" sz="2000" dirty="0"/>
              <a:t>條第</a:t>
            </a:r>
            <a:r>
              <a:rPr lang="en-US" altLang="zh-TW" sz="2000" dirty="0"/>
              <a:t>4</a:t>
            </a:r>
            <a:r>
              <a:rPr lang="zh-TW" altLang="en-US" sz="2000" dirty="0"/>
              <a:t>項規定，於本條明定公司合併、公司與外國公司合併及公司分割得適用虧損扣除之規定。」足知行為時企業併購法第</a:t>
            </a:r>
            <a:r>
              <a:rPr lang="en-US" altLang="zh-TW" sz="2000" dirty="0"/>
              <a:t>38</a:t>
            </a:r>
            <a:r>
              <a:rPr lang="zh-TW" altLang="en-US" sz="2000" dirty="0"/>
              <a:t>條第</a:t>
            </a:r>
            <a:r>
              <a:rPr lang="en-US" altLang="zh-TW" sz="2000" dirty="0"/>
              <a:t>1</a:t>
            </a:r>
            <a:r>
              <a:rPr lang="zh-TW" altLang="en-US" sz="2000" dirty="0"/>
              <a:t>項規範重點係在基於企業合併本質所為「按各該公司股東因合併而持有合併後存續或新設公司股權之比例計算」之准互抵之虧損金額計算方式，至於其他關於盈虧互抵之要件及年限規定，則僅是重申行為時企業併購法立法當時（</a:t>
            </a:r>
            <a:r>
              <a:rPr lang="en-US" altLang="zh-TW" sz="2000" dirty="0"/>
              <a:t>91</a:t>
            </a:r>
            <a:r>
              <a:rPr lang="zh-TW" altLang="en-US" sz="2000" dirty="0"/>
              <a:t>年</a:t>
            </a:r>
            <a:r>
              <a:rPr lang="en-US" altLang="zh-TW" sz="2000" dirty="0"/>
              <a:t>2</a:t>
            </a:r>
            <a:r>
              <a:rPr lang="zh-TW" altLang="en-US" sz="2000" dirty="0"/>
              <a:t>月</a:t>
            </a:r>
            <a:r>
              <a:rPr lang="en-US" altLang="zh-TW" sz="2000" dirty="0"/>
              <a:t>6</a:t>
            </a:r>
            <a:r>
              <a:rPr lang="zh-TW" altLang="en-US" sz="2000" dirty="0"/>
              <a:t>日）所得稅法即修正前所得稅法第</a:t>
            </a:r>
            <a:r>
              <a:rPr lang="en-US" altLang="zh-TW" sz="2000" dirty="0"/>
              <a:t>39</a:t>
            </a:r>
            <a:r>
              <a:rPr lang="zh-TW" altLang="en-US" sz="2000" dirty="0"/>
              <a:t>條規定內容；其立法目的，顯在排除公司併購之租稅障礙，提高企業進行併購之誘因，藉以落實企業併購法第</a:t>
            </a:r>
            <a:r>
              <a:rPr lang="en-US" altLang="zh-TW" sz="2000" dirty="0"/>
              <a:t>1</a:t>
            </a:r>
            <a:r>
              <a:rPr lang="zh-TW" altLang="en-US" sz="2000" dirty="0"/>
              <a:t>條「為利企業以併購進行組織調整，發揮企業經營效率」之立法意旨，惟為避免公司專為享受虧損扣除而進行併購，造成弊端，故對各參與合併之公司得申報扣除之合併前虧損比例設有限制。</a:t>
            </a:r>
            <a:endParaRPr lang="en-US" altLang="zh-TW" sz="2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267</a:t>
            </a:fld>
            <a:endParaRPr lang="zh-TW" altLang="en-US"/>
          </a:p>
        </p:txBody>
      </p:sp>
    </p:spTree>
    <p:extLst>
      <p:ext uri="{BB962C8B-B14F-4D97-AF65-F5344CB8AC3E}">
        <p14:creationId xmlns:p14="http://schemas.microsoft.com/office/powerpoint/2010/main" val="88883645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2">
              <a:lnSpc>
                <a:spcPct val="100000"/>
              </a:lnSpc>
            </a:pPr>
            <a:r>
              <a:rPr lang="zh-TW" altLang="en-US" sz="1900" dirty="0"/>
              <a:t>然而，所得稅法第</a:t>
            </a:r>
            <a:r>
              <a:rPr lang="en-US" altLang="zh-TW" sz="1900" dirty="0"/>
              <a:t>39</a:t>
            </a:r>
            <a:r>
              <a:rPr lang="zh-TW" altLang="en-US" sz="1900" dirty="0"/>
              <a:t>條第</a:t>
            </a:r>
            <a:r>
              <a:rPr lang="en-US" altLang="zh-TW" sz="1900" dirty="0"/>
              <a:t>1</a:t>
            </a:r>
            <a:r>
              <a:rPr lang="zh-TW" altLang="en-US" sz="1900" dirty="0"/>
              <a:t>項早在</a:t>
            </a:r>
            <a:r>
              <a:rPr lang="en-US" altLang="zh-TW" sz="1900" dirty="0"/>
              <a:t>98</a:t>
            </a:r>
            <a:r>
              <a:rPr lang="zh-TW" altLang="en-US" sz="1900" dirty="0"/>
              <a:t>年</a:t>
            </a:r>
            <a:r>
              <a:rPr lang="en-US" altLang="zh-TW" sz="1900" dirty="0"/>
              <a:t>1</a:t>
            </a:r>
            <a:r>
              <a:rPr lang="zh-TW" altLang="en-US" sz="1900" dirty="0"/>
              <a:t>月</a:t>
            </a:r>
            <a:r>
              <a:rPr lang="en-US" altLang="zh-TW" sz="1900" dirty="0"/>
              <a:t>21</a:t>
            </a:r>
            <a:r>
              <a:rPr lang="zh-TW" altLang="en-US" sz="1900" dirty="0"/>
              <a:t>日即已修正，將公司得申報扣除先前年度營業虧損數額之年限，由</a:t>
            </a:r>
            <a:r>
              <a:rPr lang="en-US" altLang="zh-TW" sz="1900" dirty="0"/>
              <a:t>5</a:t>
            </a:r>
            <a:r>
              <a:rPr lang="zh-TW" altLang="en-US" sz="1900" dirty="0"/>
              <a:t>年延長為</a:t>
            </a:r>
            <a:r>
              <a:rPr lang="en-US" altLang="zh-TW" sz="1900" dirty="0"/>
              <a:t>10</a:t>
            </a:r>
            <a:r>
              <a:rPr lang="zh-TW" altLang="en-US" sz="1900" dirty="0"/>
              <a:t>年，企業併購法卻遲至</a:t>
            </a:r>
            <a:r>
              <a:rPr lang="en-US" altLang="zh-TW" sz="1900" dirty="0"/>
              <a:t>104</a:t>
            </a:r>
            <a:r>
              <a:rPr lang="zh-TW" altLang="en-US" sz="1900" dirty="0"/>
              <a:t>年</a:t>
            </a:r>
            <a:r>
              <a:rPr lang="en-US" altLang="zh-TW" sz="1900" dirty="0"/>
              <a:t>7</a:t>
            </a:r>
            <a:r>
              <a:rPr lang="zh-TW" altLang="en-US" sz="1900" dirty="0"/>
              <a:t>月</a:t>
            </a:r>
            <a:r>
              <a:rPr lang="en-US" altLang="zh-TW" sz="1900" dirty="0"/>
              <a:t>8</a:t>
            </a:r>
            <a:r>
              <a:rPr lang="zh-TW" altLang="en-US" sz="1900" dirty="0"/>
              <a:t>日修正時，始基於「配合所得稅法第</a:t>
            </a:r>
            <a:r>
              <a:rPr lang="en-US" altLang="zh-TW" sz="1900" dirty="0"/>
              <a:t>39</a:t>
            </a:r>
            <a:r>
              <a:rPr lang="zh-TW" altLang="en-US" sz="1900" dirty="0"/>
              <a:t>條之修正，將公司組織之營利事業虧損互抵適用年限由</a:t>
            </a:r>
            <a:r>
              <a:rPr lang="en-US" altLang="zh-TW" sz="1900" dirty="0"/>
              <a:t>5</a:t>
            </a:r>
            <a:r>
              <a:rPr lang="zh-TW" altLang="en-US" sz="1900" dirty="0"/>
              <a:t>年延長為</a:t>
            </a:r>
            <a:r>
              <a:rPr lang="en-US" altLang="zh-TW" sz="1900" dirty="0"/>
              <a:t>10</a:t>
            </a:r>
            <a:r>
              <a:rPr lang="zh-TW" altLang="en-US" sz="1900" dirty="0"/>
              <a:t>年，爰修正第</a:t>
            </a:r>
            <a:r>
              <a:rPr lang="en-US" altLang="zh-TW" sz="1900" dirty="0"/>
              <a:t>1</a:t>
            </a:r>
            <a:r>
              <a:rPr lang="zh-TW" altLang="en-US" sz="1900" dirty="0"/>
              <a:t>項，延長各參與合併公司於合併前依法尚未扣除之各期虧損，得由合併後存續或新設公司計算虧損繼受扣除之年限規定」之理由，將行為時該法第</a:t>
            </a:r>
            <a:r>
              <a:rPr lang="en-US" altLang="zh-TW" sz="1900" dirty="0"/>
              <a:t>38</a:t>
            </a:r>
            <a:r>
              <a:rPr lang="zh-TW" altLang="en-US" sz="1900" dirty="0"/>
              <a:t>條第</a:t>
            </a:r>
            <a:r>
              <a:rPr lang="en-US" altLang="zh-TW" sz="1900" dirty="0"/>
              <a:t>1</a:t>
            </a:r>
            <a:r>
              <a:rPr lang="zh-TW" altLang="en-US" sz="1900" dirty="0"/>
              <a:t>項移列同法第</a:t>
            </a:r>
            <a:r>
              <a:rPr lang="en-US" altLang="zh-TW" sz="1900" dirty="0"/>
              <a:t>43</a:t>
            </a:r>
            <a:r>
              <a:rPr lang="zh-TW" altLang="en-US" sz="1900" dirty="0"/>
              <a:t>條第</a:t>
            </a:r>
            <a:r>
              <a:rPr lang="en-US" altLang="zh-TW" sz="1900" dirty="0"/>
              <a:t>1</a:t>
            </a:r>
            <a:r>
              <a:rPr lang="zh-TW" altLang="en-US" sz="1900" dirty="0"/>
              <a:t>項，且修正為：「公司合併，其虧損及申報扣除年度，會計帳冊簿據完備，均使用所得稅法第</a:t>
            </a:r>
            <a:r>
              <a:rPr lang="en-US" altLang="zh-TW" sz="1900" dirty="0"/>
              <a:t>77</a:t>
            </a:r>
            <a:r>
              <a:rPr lang="zh-TW" altLang="en-US" sz="1900" dirty="0"/>
              <a:t>條所稱之藍色申報書或經會計師查核簽證，且如期辦理申報並繳納所得稅額者，合併後存續或新設公司於辦理營利事業所得稅結算申報時，得將各該參與合併之公司於合併前，依所得稅法第</a:t>
            </a:r>
            <a:r>
              <a:rPr lang="en-US" altLang="zh-TW" sz="1900" dirty="0"/>
              <a:t>39</a:t>
            </a:r>
            <a:r>
              <a:rPr lang="zh-TW" altLang="en-US" sz="1900" dirty="0"/>
              <a:t>條規定得扣除各期虧損，按各該公司股東因合併而持有合併後存續或新設公司股權之比例計算之金額，自虧損發生年度起</a:t>
            </a:r>
            <a:r>
              <a:rPr lang="en-US" altLang="zh-TW" sz="1900" dirty="0"/>
              <a:t>10</a:t>
            </a:r>
            <a:r>
              <a:rPr lang="zh-TW" altLang="en-US" sz="1900" dirty="0"/>
              <a:t>年內從當年度純益額中扣除。」已落後所得稅法第</a:t>
            </a:r>
            <a:r>
              <a:rPr lang="en-US" altLang="zh-TW" sz="1900" dirty="0"/>
              <a:t>39</a:t>
            </a:r>
            <a:r>
              <a:rPr lang="zh-TW" altLang="en-US" sz="1900" dirty="0"/>
              <a:t>條第</a:t>
            </a:r>
            <a:r>
              <a:rPr lang="en-US" altLang="zh-TW" sz="1900" dirty="0"/>
              <a:t>1</a:t>
            </a:r>
            <a:r>
              <a:rPr lang="zh-TW" altLang="en-US" sz="1900" dirty="0"/>
              <a:t>項之修正達數年之久，實屬立法之疏漏，並非立法者有意針對公司合併之情形為不同之規範；如認為公司合併發生於企業併購法</a:t>
            </a:r>
            <a:r>
              <a:rPr lang="en-US" altLang="zh-TW" sz="1900" dirty="0"/>
              <a:t>104</a:t>
            </a:r>
            <a:r>
              <a:rPr lang="zh-TW" altLang="en-US" sz="1900" dirty="0"/>
              <a:t>年</a:t>
            </a:r>
            <a:r>
              <a:rPr lang="en-US" altLang="zh-TW" sz="1900" dirty="0"/>
              <a:t>7</a:t>
            </a:r>
            <a:r>
              <a:rPr lang="zh-TW" altLang="en-US" sz="1900" dirty="0"/>
              <a:t>月</a:t>
            </a:r>
            <a:r>
              <a:rPr lang="en-US" altLang="zh-TW" sz="1900" dirty="0"/>
              <a:t>8</a:t>
            </a:r>
            <a:r>
              <a:rPr lang="zh-TW" altLang="en-US" sz="1900" dirty="0"/>
              <a:t>日修正公布第</a:t>
            </a:r>
            <a:r>
              <a:rPr lang="en-US" altLang="zh-TW" sz="1900" dirty="0"/>
              <a:t>43</a:t>
            </a:r>
            <a:r>
              <a:rPr lang="zh-TW" altLang="en-US" sz="1900" dirty="0"/>
              <a:t>條第</a:t>
            </a:r>
            <a:r>
              <a:rPr lang="en-US" altLang="zh-TW" sz="1900" dirty="0"/>
              <a:t>1</a:t>
            </a:r>
            <a:r>
              <a:rPr lang="zh-TW" altLang="en-US" sz="1900" dirty="0"/>
              <a:t>項之前，即應一律適用行為時該法第</a:t>
            </a:r>
            <a:r>
              <a:rPr lang="en-US" altLang="zh-TW" sz="1900" dirty="0"/>
              <a:t>38</a:t>
            </a:r>
            <a:r>
              <a:rPr lang="zh-TW" altLang="en-US" sz="1900" dirty="0"/>
              <a:t>條第</a:t>
            </a:r>
            <a:r>
              <a:rPr lang="en-US" altLang="zh-TW" sz="1900" dirty="0"/>
              <a:t>1</a:t>
            </a:r>
            <a:r>
              <a:rPr lang="zh-TW" altLang="en-US" sz="1900" dirty="0"/>
              <a:t>項申報虧損扣除，所得稅法第</a:t>
            </a:r>
            <a:r>
              <a:rPr lang="en-US" altLang="zh-TW" sz="1900" dirty="0"/>
              <a:t>39</a:t>
            </a:r>
            <a:r>
              <a:rPr lang="zh-TW" altLang="en-US" sz="1900" dirty="0"/>
              <a:t>條第</a:t>
            </a:r>
            <a:r>
              <a:rPr lang="en-US" altLang="zh-TW" sz="1900" dirty="0"/>
              <a:t>1</a:t>
            </a:r>
            <a:r>
              <a:rPr lang="zh-TW" altLang="en-US" sz="1900" dirty="0"/>
              <a:t>項毫無適用餘地，勢將造成公司一經合併，原本得依上開所得稅法規定，列報之前</a:t>
            </a:r>
            <a:r>
              <a:rPr lang="en-US" altLang="zh-TW" sz="1900" dirty="0"/>
              <a:t>10</a:t>
            </a:r>
            <a:r>
              <a:rPr lang="zh-TW" altLang="en-US" sz="1900" dirty="0"/>
              <a:t>年內虧損扣除額中，超過</a:t>
            </a:r>
            <a:r>
              <a:rPr lang="en-US" altLang="zh-TW" sz="1900" dirty="0"/>
              <a:t>5</a:t>
            </a:r>
            <a:r>
              <a:rPr lang="zh-TW" altLang="en-US" sz="1900" dirty="0"/>
              <a:t>年部分，因必須適用行為時企業併購法第</a:t>
            </a:r>
            <a:r>
              <a:rPr lang="en-US" altLang="zh-TW" sz="1900" dirty="0"/>
              <a:t>38</a:t>
            </a:r>
            <a:r>
              <a:rPr lang="zh-TW" altLang="en-US" sz="1900" dirty="0"/>
              <a:t>條第</a:t>
            </a:r>
            <a:r>
              <a:rPr lang="en-US" altLang="zh-TW" sz="1900" dirty="0"/>
              <a:t>1</a:t>
            </a:r>
            <a:r>
              <a:rPr lang="zh-TW" altLang="en-US" sz="1900" dirty="0"/>
              <a:t>項規定之結果，反不得申報扣除，即公司竟因進行合併而產生租稅上之不利益，顯與行為時企業併購法第</a:t>
            </a:r>
            <a:r>
              <a:rPr lang="en-US" altLang="zh-TW" sz="1900" dirty="0"/>
              <a:t>38</a:t>
            </a:r>
            <a:r>
              <a:rPr lang="zh-TW" altLang="en-US" sz="1900" dirty="0"/>
              <a:t>條第</a:t>
            </a:r>
            <a:r>
              <a:rPr lang="en-US" altLang="zh-TW" sz="1900" dirty="0"/>
              <a:t>1</a:t>
            </a:r>
            <a:r>
              <a:rPr lang="zh-TW" altLang="en-US" sz="1900" dirty="0"/>
              <a:t>項之立法意旨有悖。</a:t>
            </a:r>
            <a:endParaRPr lang="en-US" altLang="zh-TW" sz="1900" dirty="0"/>
          </a:p>
          <a:p>
            <a:pPr lvl="2">
              <a:lnSpc>
                <a:spcPct val="100000"/>
              </a:lnSpc>
            </a:pPr>
            <a:endParaRPr lang="en-US" altLang="zh-TW" sz="9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268</a:t>
            </a:fld>
            <a:endParaRPr lang="zh-TW" altLang="en-US"/>
          </a:p>
        </p:txBody>
      </p:sp>
    </p:spTree>
    <p:extLst>
      <p:ext uri="{BB962C8B-B14F-4D97-AF65-F5344CB8AC3E}">
        <p14:creationId xmlns:p14="http://schemas.microsoft.com/office/powerpoint/2010/main" val="307420492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2">
              <a:lnSpc>
                <a:spcPct val="100000"/>
              </a:lnSpc>
            </a:pPr>
            <a:r>
              <a:rPr lang="zh-TW" altLang="en-US" sz="2000" dirty="0"/>
              <a:t>基於合目的性解釋，依行為時企業併購法第</a:t>
            </a:r>
            <a:r>
              <a:rPr lang="en-US" altLang="zh-TW" sz="2000" dirty="0"/>
              <a:t>2</a:t>
            </a:r>
            <a:r>
              <a:rPr lang="zh-TW" altLang="en-US" sz="2000" dirty="0"/>
              <a:t>條第</a:t>
            </a:r>
            <a:r>
              <a:rPr lang="en-US" altLang="zh-TW" sz="2000" dirty="0"/>
              <a:t>1</a:t>
            </a:r>
            <a:r>
              <a:rPr lang="zh-TW" altLang="en-US" sz="2000" dirty="0"/>
              <a:t>項規定，該法第</a:t>
            </a:r>
            <a:r>
              <a:rPr lang="en-US" altLang="zh-TW" sz="2000" dirty="0"/>
              <a:t>38</a:t>
            </a:r>
            <a:r>
              <a:rPr lang="zh-TW" altLang="en-US" sz="2000" dirty="0"/>
              <a:t>條第</a:t>
            </a:r>
            <a:r>
              <a:rPr lang="en-US" altLang="zh-TW" sz="2000" dirty="0"/>
              <a:t>1</a:t>
            </a:r>
            <a:r>
              <a:rPr lang="zh-TW" altLang="en-US" sz="2000" dirty="0"/>
              <a:t>項有關「合併後存續或新設公司於辦理營利事業所得稅結算申報時，得將各該參與合併之公司於合併前經該管稽徵機關核定尚未扣除之前</a:t>
            </a:r>
            <a:r>
              <a:rPr lang="en-US" altLang="zh-TW" sz="2000" dirty="0"/>
              <a:t>5</a:t>
            </a:r>
            <a:r>
              <a:rPr lang="zh-TW" altLang="en-US" sz="2000" dirty="0"/>
              <a:t>年內各期虧損，按各該公司股東因合併而持有合併後存續或新設公司股權之比例計算之金額，自虧損發生年度起</a:t>
            </a:r>
            <a:r>
              <a:rPr lang="en-US" altLang="zh-TW" sz="2000" dirty="0"/>
              <a:t>5</a:t>
            </a:r>
            <a:r>
              <a:rPr lang="zh-TW" altLang="en-US" sz="2000" dirty="0"/>
              <a:t>年內從當年度純益額中扣除」之規定，相對於所得稅法第</a:t>
            </a:r>
            <a:r>
              <a:rPr lang="en-US" altLang="zh-TW" sz="2000" dirty="0"/>
              <a:t>39</a:t>
            </a:r>
            <a:r>
              <a:rPr lang="zh-TW" altLang="en-US" sz="2000" dirty="0"/>
              <a:t>條第</a:t>
            </a:r>
            <a:r>
              <a:rPr lang="en-US" altLang="zh-TW" sz="2000" dirty="0"/>
              <a:t>1</a:t>
            </a:r>
            <a:r>
              <a:rPr lang="zh-TW" altLang="en-US" sz="2000" dirty="0"/>
              <a:t>項規定，雖屬特別法性質，但其既謂「按各該公司股東因合併而持有合併後存續或新設公司股權之比例計算之金額」，即應限於二家以上合併，且有按各該公司股東因合併而持有合併後存續或新設公司股權之比例計算虧損金額之情形，始有行為時企業併購法第</a:t>
            </a:r>
            <a:r>
              <a:rPr lang="en-US" altLang="zh-TW" sz="2000" dirty="0"/>
              <a:t>38</a:t>
            </a:r>
            <a:r>
              <a:rPr lang="zh-TW" altLang="en-US" sz="2000" dirty="0"/>
              <a:t>條第</a:t>
            </a:r>
            <a:r>
              <a:rPr lang="en-US" altLang="zh-TW" sz="2000" dirty="0"/>
              <a:t>1</a:t>
            </a:r>
            <a:r>
              <a:rPr lang="zh-TW" altLang="en-US" sz="2000" dirty="0"/>
              <a:t>項之適用；如果其合併不存在「按各該公司股東因合併而持有合併後存續或新設公司股權之比例計算之金額」情形，且合併後係由存續公司申報自己合併前的虧損，即與行為時企業併購法第</a:t>
            </a:r>
            <a:r>
              <a:rPr lang="en-US" altLang="zh-TW" sz="2000" dirty="0"/>
              <a:t>38</a:t>
            </a:r>
            <a:r>
              <a:rPr lang="zh-TW" altLang="en-US" sz="2000" dirty="0"/>
              <a:t>條第</a:t>
            </a:r>
            <a:r>
              <a:rPr lang="en-US" altLang="zh-TW" sz="2000" dirty="0"/>
              <a:t>1</a:t>
            </a:r>
            <a:r>
              <a:rPr lang="zh-TW" altLang="en-US" sz="2000" dirty="0"/>
              <a:t>項之特別規定不該當，而應依行為時企業併購法第</a:t>
            </a:r>
            <a:r>
              <a:rPr lang="en-US" altLang="zh-TW" sz="2000" dirty="0"/>
              <a:t>2</a:t>
            </a:r>
            <a:r>
              <a:rPr lang="zh-TW" altLang="en-US" sz="2000" dirty="0"/>
              <a:t>條第</a:t>
            </a:r>
            <a:r>
              <a:rPr lang="en-US" altLang="zh-TW" sz="2000" dirty="0"/>
              <a:t>1</a:t>
            </a:r>
            <a:r>
              <a:rPr lang="zh-TW" altLang="en-US" sz="2000" dirty="0"/>
              <a:t>項規定，回歸適用符合其情形之普通法，即所得稅法第</a:t>
            </a:r>
            <a:r>
              <a:rPr lang="en-US" altLang="zh-TW" sz="2000" dirty="0"/>
              <a:t>39</a:t>
            </a:r>
            <a:r>
              <a:rPr lang="zh-TW" altLang="en-US" sz="2000" dirty="0"/>
              <a:t>條第</a:t>
            </a:r>
            <a:r>
              <a:rPr lang="en-US" altLang="zh-TW" sz="2000" dirty="0"/>
              <a:t>1</a:t>
            </a:r>
            <a:r>
              <a:rPr lang="zh-TW" altLang="en-US" sz="2000" dirty="0"/>
              <a:t>項規定。</a:t>
            </a:r>
            <a:endParaRPr lang="en-US" altLang="zh-TW" sz="9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269</a:t>
            </a:fld>
            <a:endParaRPr lang="zh-TW" altLang="en-US"/>
          </a:p>
        </p:txBody>
      </p:sp>
    </p:spTree>
    <p:extLst>
      <p:ext uri="{BB962C8B-B14F-4D97-AF65-F5344CB8AC3E}">
        <p14:creationId xmlns:p14="http://schemas.microsoft.com/office/powerpoint/2010/main" val="239460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BB758F-98FA-4402-B20C-83287806AC3E}"/>
              </a:ext>
            </a:extLst>
          </p:cNvPr>
          <p:cNvSpPr>
            <a:spLocks noGrp="1"/>
          </p:cNvSpPr>
          <p:nvPr>
            <p:ph type="title"/>
          </p:nvPr>
        </p:nvSpPr>
        <p:spPr/>
        <p:txBody>
          <a:bodyPr/>
          <a:lstStyle/>
          <a:p>
            <a:r>
              <a:rPr lang="zh-TW" altLang="en-US" dirty="0"/>
              <a:t>司法院釋字第</a:t>
            </a:r>
            <a:r>
              <a:rPr lang="en-US" altLang="zh-TW" dirty="0"/>
              <a:t>327</a:t>
            </a:r>
            <a:r>
              <a:rPr lang="zh-TW" altLang="en-US" dirty="0"/>
              <a:t>號解釋</a:t>
            </a:r>
          </a:p>
        </p:txBody>
      </p:sp>
      <p:sp>
        <p:nvSpPr>
          <p:cNvPr id="3" name="內容版面配置區 2">
            <a:extLst>
              <a:ext uri="{FF2B5EF4-FFF2-40B4-BE49-F238E27FC236}">
                <a16:creationId xmlns:a16="http://schemas.microsoft.com/office/drawing/2014/main" id="{4D5A5A7E-CD82-46F3-A620-57A32DDC2C40}"/>
              </a:ext>
            </a:extLst>
          </p:cNvPr>
          <p:cNvSpPr>
            <a:spLocks noGrp="1"/>
          </p:cNvSpPr>
          <p:nvPr>
            <p:ph idx="1"/>
          </p:nvPr>
        </p:nvSpPr>
        <p:spPr/>
        <p:txBody>
          <a:bodyPr/>
          <a:lstStyle/>
          <a:p>
            <a:r>
              <a:rPr lang="zh-TW" altLang="en-US" sz="2800" dirty="0"/>
              <a:t>解釋爭點</a:t>
            </a:r>
          </a:p>
          <a:p>
            <a:pPr marL="274320" lvl="1" indent="0">
              <a:buNone/>
            </a:pPr>
            <a:r>
              <a:rPr lang="zh-TW" altLang="en-US" sz="2400" dirty="0"/>
              <a:t>所得稅法對未依限按實填報等情形處罰鍰之規定違憲？</a:t>
            </a:r>
          </a:p>
          <a:p>
            <a:r>
              <a:rPr lang="zh-TW" altLang="en-US" sz="2800" dirty="0"/>
              <a:t>解釋文</a:t>
            </a:r>
          </a:p>
          <a:p>
            <a:pPr marL="274320" lvl="1" indent="0">
              <a:buNone/>
            </a:pPr>
            <a:r>
              <a:rPr lang="zh-TW" altLang="en-US" sz="2400" dirty="0"/>
              <a:t>所得稅法第一百十四條第二款前段：「扣繳義務人已依本法扣繳稅款，而未依第九十二條規定之期限按實填報或填發扣繳憑單者，除限期責令補報或填發外，應按扣繳稅額處百分之二十之罰鍰，但最低不得少於一千五百元；逾期自動申報或填發者，減半處罰」，旨在掌握稅源資料，維護租稅公平，就違反此項法律上作為義務應予制裁部分，為增進公共利益所必要，與憲法尚無牴觸。惟對於扣繳義務人已將所扣稅款依限向國庫繳清，僅逾期申報或填發扣繳憑單者，仍依應扣繳稅額固定之比例處以罰鍰，又無合理最高額之限制，應由有關機關檢討修正。</a:t>
            </a:r>
          </a:p>
        </p:txBody>
      </p:sp>
      <p:sp>
        <p:nvSpPr>
          <p:cNvPr id="4" name="投影片編號版面配置區 3">
            <a:extLst>
              <a:ext uri="{FF2B5EF4-FFF2-40B4-BE49-F238E27FC236}">
                <a16:creationId xmlns:a16="http://schemas.microsoft.com/office/drawing/2014/main" id="{A3E91F9D-2AE0-4C80-8665-942A87E1D8DF}"/>
              </a:ext>
            </a:extLst>
          </p:cNvPr>
          <p:cNvSpPr>
            <a:spLocks noGrp="1"/>
          </p:cNvSpPr>
          <p:nvPr>
            <p:ph type="sldNum" sz="quarter" idx="12"/>
          </p:nvPr>
        </p:nvSpPr>
        <p:spPr/>
        <p:txBody>
          <a:bodyPr/>
          <a:lstStyle/>
          <a:p>
            <a:fld id="{5EC6E32A-7459-448E-9A7A-1D3E04D07DA7}" type="slidenum">
              <a:rPr lang="zh-TW" altLang="en-US" smtClean="0"/>
              <a:pPr/>
              <a:t>27</a:t>
            </a:fld>
            <a:endParaRPr lang="zh-TW" altLang="en-US" dirty="0"/>
          </a:p>
        </p:txBody>
      </p:sp>
    </p:spTree>
    <p:extLst>
      <p:ext uri="{BB962C8B-B14F-4D97-AF65-F5344CB8AC3E}">
        <p14:creationId xmlns:p14="http://schemas.microsoft.com/office/powerpoint/2010/main" val="17535084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2">
              <a:lnSpc>
                <a:spcPct val="100000"/>
              </a:lnSpc>
            </a:pPr>
            <a:r>
              <a:rPr lang="en-US" altLang="zh-TW" sz="2000" dirty="0"/>
              <a:t>A</a:t>
            </a:r>
            <a:r>
              <a:rPr lang="zh-TW" altLang="en-US" sz="2000" dirty="0"/>
              <a:t>公司申報</a:t>
            </a:r>
            <a:r>
              <a:rPr lang="en-US" altLang="zh-TW" sz="2000" dirty="0"/>
              <a:t>103</a:t>
            </a:r>
            <a:r>
              <a:rPr lang="zh-TW" altLang="en-US" sz="2000" dirty="0"/>
              <a:t>年度營利事業所得稅時，雖已與</a:t>
            </a:r>
            <a:r>
              <a:rPr lang="en-US" altLang="zh-TW" sz="2000" dirty="0"/>
              <a:t>X</a:t>
            </a:r>
            <a:r>
              <a:rPr lang="zh-TW" altLang="en-US" sz="2000" dirty="0"/>
              <a:t>公司與</a:t>
            </a:r>
            <a:r>
              <a:rPr lang="en-US" altLang="zh-TW" sz="2000" dirty="0"/>
              <a:t>Y</a:t>
            </a:r>
            <a:r>
              <a:rPr lang="zh-TW" altLang="en-US" sz="2000" dirty="0"/>
              <a:t>公司合併，惟因該</a:t>
            </a:r>
            <a:r>
              <a:rPr lang="en-US" altLang="zh-TW" sz="2000" dirty="0"/>
              <a:t>2</a:t>
            </a:r>
            <a:r>
              <a:rPr lang="zh-TW" altLang="en-US" sz="2000" dirty="0"/>
              <a:t>消滅公司之原股東，未持有合併後存續之</a:t>
            </a:r>
            <a:r>
              <a:rPr lang="en-US" altLang="zh-TW" sz="2000" dirty="0"/>
              <a:t>A</a:t>
            </a:r>
            <a:r>
              <a:rPr lang="zh-TW" altLang="en-US" sz="2000" dirty="0"/>
              <a:t>公司股權，是該等消滅公司於合併前縱有虧損，亦不符行為時企業併購法第</a:t>
            </a:r>
            <a:r>
              <a:rPr lang="en-US" altLang="zh-TW" sz="2000" dirty="0"/>
              <a:t>38</a:t>
            </a:r>
            <a:r>
              <a:rPr lang="zh-TW" altLang="en-US" sz="2000" dirty="0"/>
              <a:t>條第</a:t>
            </a:r>
            <a:r>
              <a:rPr lang="en-US" altLang="zh-TW" sz="2000" dirty="0"/>
              <a:t>1</a:t>
            </a:r>
            <a:r>
              <a:rPr lang="zh-TW" altLang="en-US" sz="2000" dirty="0"/>
              <a:t>項規定，得自存續之</a:t>
            </a:r>
            <a:r>
              <a:rPr lang="en-US" altLang="zh-TW" sz="2000" dirty="0"/>
              <a:t>A</a:t>
            </a:r>
            <a:r>
              <a:rPr lang="zh-TW" altLang="en-US" sz="2000" dirty="0"/>
              <a:t>公司當年度純益額中扣除之要件；而</a:t>
            </a:r>
            <a:r>
              <a:rPr lang="en-US" altLang="zh-TW" sz="2000" dirty="0"/>
              <a:t>A</a:t>
            </a:r>
            <a:r>
              <a:rPr lang="zh-TW" altLang="en-US" sz="2000" dirty="0"/>
              <a:t>公司於</a:t>
            </a:r>
            <a:r>
              <a:rPr lang="en-US" altLang="zh-TW" sz="2000" dirty="0"/>
              <a:t>103</a:t>
            </a:r>
            <a:r>
              <a:rPr lang="zh-TW" altLang="en-US" sz="2000" dirty="0"/>
              <a:t>年度列報之虧損扣除額，悉數為其本身經稽徵機關核定而尚未扣除之前</a:t>
            </a:r>
            <a:r>
              <a:rPr lang="en-US" altLang="zh-TW" sz="2000" dirty="0"/>
              <a:t>10</a:t>
            </a:r>
            <a:r>
              <a:rPr lang="zh-TW" altLang="en-US" sz="2000" dirty="0"/>
              <a:t>年內虧損，此一情形，因不涉及「按各該公司股東因合併而持有合併後存續或新設公司股權之比例計算虧損金額」之問題，且</a:t>
            </a:r>
            <a:r>
              <a:rPr lang="en-US" altLang="zh-TW" sz="2000" dirty="0"/>
              <a:t>A</a:t>
            </a:r>
            <a:r>
              <a:rPr lang="zh-TW" altLang="en-US" sz="2000" dirty="0"/>
              <a:t>公司係合併後之存續公司，於合併前後之法人格及股東結構並無更易，其將本身於合併前經稽徵機關核定而尚未扣除之前</a:t>
            </a:r>
            <a:r>
              <a:rPr lang="en-US" altLang="zh-TW" sz="2000" dirty="0"/>
              <a:t>10</a:t>
            </a:r>
            <a:r>
              <a:rPr lang="zh-TW" altLang="en-US" sz="2000" dirty="0"/>
              <a:t>年虧損，於申報營利事業所得稅時列報扣除，即與行為時企業併購法第</a:t>
            </a:r>
            <a:r>
              <a:rPr lang="en-US" altLang="zh-TW" sz="2000" dirty="0"/>
              <a:t>38</a:t>
            </a:r>
            <a:r>
              <a:rPr lang="zh-TW" altLang="en-US" sz="2000" dirty="0"/>
              <a:t>條第</a:t>
            </a:r>
            <a:r>
              <a:rPr lang="en-US" altLang="zh-TW" sz="2000" dirty="0"/>
              <a:t>1</a:t>
            </a:r>
            <a:r>
              <a:rPr lang="zh-TW" altLang="en-US" sz="2000" dirty="0"/>
              <a:t>項之特別規定不該當，而應依行為時企業併購法第</a:t>
            </a:r>
            <a:r>
              <a:rPr lang="en-US" altLang="zh-TW" sz="2000" dirty="0"/>
              <a:t>2</a:t>
            </a:r>
            <a:r>
              <a:rPr lang="zh-TW" altLang="en-US" sz="2000" dirty="0"/>
              <a:t>條第</a:t>
            </a:r>
            <a:r>
              <a:rPr lang="en-US" altLang="zh-TW" sz="2000" dirty="0"/>
              <a:t>1</a:t>
            </a:r>
            <a:r>
              <a:rPr lang="zh-TW" altLang="en-US" sz="2000" dirty="0"/>
              <a:t>項規定，回歸適用符合其情形之普通法，即所得稅法第</a:t>
            </a:r>
            <a:r>
              <a:rPr lang="en-US" altLang="zh-TW" sz="2000" dirty="0"/>
              <a:t>39</a:t>
            </a:r>
            <a:r>
              <a:rPr lang="zh-TW" altLang="en-US" sz="2000" dirty="0"/>
              <a:t>條第</a:t>
            </a:r>
            <a:r>
              <a:rPr lang="en-US" altLang="zh-TW" sz="2000" dirty="0"/>
              <a:t>1</a:t>
            </a:r>
            <a:r>
              <a:rPr lang="zh-TW" altLang="en-US" sz="2000" dirty="0"/>
              <a:t>項之規定。是</a:t>
            </a:r>
            <a:r>
              <a:rPr lang="en-US" altLang="zh-TW" sz="2000" dirty="0"/>
              <a:t>A</a:t>
            </a:r>
            <a:r>
              <a:rPr lang="zh-TW" altLang="en-US" sz="2000" dirty="0"/>
              <a:t>公司主張依所得稅法第</a:t>
            </a:r>
            <a:r>
              <a:rPr lang="en-US" altLang="zh-TW" sz="2000" dirty="0"/>
              <a:t>39</a:t>
            </a:r>
            <a:r>
              <a:rPr lang="zh-TW" altLang="en-US" sz="2000" dirty="0"/>
              <a:t>條第</a:t>
            </a:r>
            <a:r>
              <a:rPr lang="en-US" altLang="zh-TW" sz="2000" dirty="0"/>
              <a:t>1</a:t>
            </a:r>
            <a:r>
              <a:rPr lang="zh-TW" altLang="en-US" sz="2000" dirty="0"/>
              <a:t>項規定，將其經稽徵機關核定之前</a:t>
            </a:r>
            <a:r>
              <a:rPr lang="en-US" altLang="zh-TW" sz="2000" dirty="0"/>
              <a:t>10</a:t>
            </a:r>
            <a:r>
              <a:rPr lang="zh-TW" altLang="en-US" sz="2000" dirty="0"/>
              <a:t>年內（即</a:t>
            </a:r>
            <a:r>
              <a:rPr lang="en-US" altLang="zh-TW" sz="2000" dirty="0"/>
              <a:t>93</a:t>
            </a:r>
            <a:r>
              <a:rPr lang="zh-TW" altLang="en-US" sz="2000" dirty="0"/>
              <a:t>、</a:t>
            </a:r>
            <a:r>
              <a:rPr lang="en-US" altLang="zh-TW" sz="2000" dirty="0"/>
              <a:t>94</a:t>
            </a:r>
            <a:r>
              <a:rPr lang="zh-TW" altLang="en-US" sz="2000" dirty="0"/>
              <a:t>、</a:t>
            </a:r>
            <a:r>
              <a:rPr lang="en-US" altLang="zh-TW" sz="2000" dirty="0"/>
              <a:t>95</a:t>
            </a:r>
            <a:r>
              <a:rPr lang="zh-TW" altLang="en-US" sz="2000" dirty="0"/>
              <a:t>年度）虧損數，於</a:t>
            </a:r>
            <a:r>
              <a:rPr lang="en-US" altLang="zh-TW" sz="2000" dirty="0"/>
              <a:t>103</a:t>
            </a:r>
            <a:r>
              <a:rPr lang="zh-TW" altLang="en-US" sz="2000" dirty="0"/>
              <a:t>年度純益額中扣除，尚非無據。稅局無視</a:t>
            </a:r>
            <a:r>
              <a:rPr lang="en-US" altLang="zh-TW" sz="2000" dirty="0"/>
              <a:t>A</a:t>
            </a:r>
            <a:r>
              <a:rPr lang="zh-TW" altLang="en-US" sz="2000" dirty="0"/>
              <a:t>公司列報扣除之虧損額，均為其本身於合併前之營業虧損，與行為時企業併購法第</a:t>
            </a:r>
            <a:r>
              <a:rPr lang="en-US" altLang="zh-TW" sz="2000" dirty="0"/>
              <a:t>38</a:t>
            </a:r>
            <a:r>
              <a:rPr lang="zh-TW" altLang="en-US" sz="2000" dirty="0"/>
              <a:t>條第</a:t>
            </a:r>
            <a:r>
              <a:rPr lang="en-US" altLang="zh-TW" sz="2000" dirty="0"/>
              <a:t>1</a:t>
            </a:r>
            <a:r>
              <a:rPr lang="zh-TW" altLang="en-US" sz="2000" dirty="0"/>
              <a:t>項所規範情形並非相當，僅因</a:t>
            </a:r>
            <a:r>
              <a:rPr lang="en-US" altLang="zh-TW" sz="2000" dirty="0"/>
              <a:t>A</a:t>
            </a:r>
            <a:r>
              <a:rPr lang="zh-TW" altLang="en-US" sz="2000" dirty="0"/>
              <a:t>公司於申報</a:t>
            </a:r>
            <a:r>
              <a:rPr lang="en-US" altLang="zh-TW" sz="2000" dirty="0"/>
              <a:t>103</a:t>
            </a:r>
            <a:r>
              <a:rPr lang="zh-TW" altLang="en-US" sz="2000" dirty="0"/>
              <a:t>年營利事業所得稅前，曾與另</a:t>
            </a:r>
            <a:r>
              <a:rPr lang="en-US" altLang="zh-TW" sz="2000" dirty="0"/>
              <a:t>2</a:t>
            </a:r>
            <a:r>
              <a:rPr lang="zh-TW" altLang="en-US" sz="2000" dirty="0"/>
              <a:t>家公司合併，即認應優先適用行為時企業併購法條文規定，而否准</a:t>
            </a:r>
            <a:r>
              <a:rPr lang="en-US" altLang="zh-TW" sz="2000" dirty="0"/>
              <a:t>A</a:t>
            </a:r>
            <a:r>
              <a:rPr lang="zh-TW" altLang="en-US" sz="2000" dirty="0"/>
              <a:t>公司依所得稅法第</a:t>
            </a:r>
            <a:r>
              <a:rPr lang="en-US" altLang="zh-TW" sz="2000" dirty="0"/>
              <a:t>39</a:t>
            </a:r>
            <a:r>
              <a:rPr lang="zh-TW" altLang="en-US" sz="2000" dirty="0"/>
              <a:t>條第</a:t>
            </a:r>
            <a:r>
              <a:rPr lang="en-US" altLang="zh-TW" sz="2000" dirty="0"/>
              <a:t>1</a:t>
            </a:r>
            <a:r>
              <a:rPr lang="zh-TW" altLang="en-US" sz="2000" dirty="0"/>
              <a:t>項規定，列報超過</a:t>
            </a:r>
            <a:r>
              <a:rPr lang="en-US" altLang="zh-TW" sz="2000" dirty="0"/>
              <a:t>5</a:t>
            </a:r>
            <a:r>
              <a:rPr lang="zh-TW" altLang="en-US" sz="2000" dirty="0"/>
              <a:t>年之虧損扣除額，難認適法，訴願決定及原判決未加糾正，遞予維持，亦有未洽。</a:t>
            </a:r>
            <a:endParaRPr lang="en-US" altLang="zh-TW" sz="9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270</a:t>
            </a:fld>
            <a:endParaRPr lang="zh-TW" altLang="en-US"/>
          </a:p>
        </p:txBody>
      </p:sp>
    </p:spTree>
    <p:extLst>
      <p:ext uri="{BB962C8B-B14F-4D97-AF65-F5344CB8AC3E}">
        <p14:creationId xmlns:p14="http://schemas.microsoft.com/office/powerpoint/2010/main" val="183821413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案例分享</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25000" lnSpcReduction="20000"/>
          </a:bodyPr>
          <a:lstStyle/>
          <a:p>
            <a:pPr hangingPunct="0">
              <a:lnSpc>
                <a:spcPct val="100000"/>
              </a:lnSpc>
            </a:pPr>
            <a:r>
              <a:rPr lang="zh-TW" altLang="en-US" sz="9600" b="1" dirty="0">
                <a:latin typeface="標楷體" panose="03000509000000000000" pitchFamily="65" charset="-120"/>
              </a:rPr>
              <a:t>最高行政法院</a:t>
            </a:r>
            <a:r>
              <a:rPr lang="en-US" altLang="zh-TW" sz="9600" b="1" dirty="0">
                <a:latin typeface="標楷體" panose="03000509000000000000" pitchFamily="65" charset="-120"/>
              </a:rPr>
              <a:t>109</a:t>
            </a:r>
            <a:r>
              <a:rPr lang="zh-TW" altLang="en-US" sz="9600" b="1" dirty="0">
                <a:latin typeface="標楷體" panose="03000509000000000000" pitchFamily="65" charset="-120"/>
              </a:rPr>
              <a:t>年度判字第</a:t>
            </a:r>
            <a:r>
              <a:rPr lang="en-US" altLang="zh-TW" sz="9600" b="1" dirty="0">
                <a:latin typeface="標楷體" panose="03000509000000000000" pitchFamily="65" charset="-120"/>
              </a:rPr>
              <a:t>233</a:t>
            </a:r>
            <a:r>
              <a:rPr lang="zh-TW" altLang="en-US" sz="9600" b="1" dirty="0">
                <a:latin typeface="標楷體" panose="03000509000000000000" pitchFamily="65" charset="-120"/>
              </a:rPr>
              <a:t>號判決</a:t>
            </a:r>
            <a:endParaRPr lang="en-US" altLang="zh-TW" sz="9600" b="1" dirty="0">
              <a:latin typeface="標楷體" panose="03000509000000000000" pitchFamily="65" charset="-120"/>
            </a:endParaRPr>
          </a:p>
          <a:p>
            <a:pPr marL="0" indent="0" hangingPunct="0">
              <a:lnSpc>
                <a:spcPct val="100000"/>
              </a:lnSpc>
              <a:buNone/>
            </a:pPr>
            <a:r>
              <a:rPr lang="zh-TW" altLang="en-US" sz="9600" b="1" dirty="0">
                <a:latin typeface="標楷體" panose="03000509000000000000" pitchFamily="65" charset="-120"/>
              </a:rPr>
              <a:t> </a:t>
            </a:r>
            <a:r>
              <a:rPr lang="en-US" altLang="zh-TW" sz="9600" b="1" dirty="0">
                <a:latin typeface="標楷體" panose="03000509000000000000" pitchFamily="65" charset="-120"/>
              </a:rPr>
              <a:t>——</a:t>
            </a:r>
            <a:r>
              <a:rPr lang="zh-TW" altLang="en-US" sz="9600" b="1" dirty="0">
                <a:latin typeface="標楷體" panose="03000509000000000000" pitchFamily="65" charset="-120"/>
              </a:rPr>
              <a:t>未踐行正當程序，逕予沒入難謂符合比例原則</a:t>
            </a:r>
            <a:endParaRPr lang="en-US" altLang="zh-TW" sz="1000" b="1" dirty="0">
              <a:latin typeface="標楷體" panose="03000509000000000000" pitchFamily="65" charset="-120"/>
              <a:ea typeface="標楷體" panose="03000509000000000000" pitchFamily="65" charset="-120"/>
            </a:endParaRPr>
          </a:p>
          <a:p>
            <a:pPr lvl="1" hangingPunct="0">
              <a:lnSpc>
                <a:spcPct val="120000"/>
              </a:lnSpc>
            </a:pPr>
            <a:r>
              <a:rPr lang="zh-TW" altLang="en-US" sz="9600" dirty="0">
                <a:latin typeface="標楷體" panose="03000509000000000000" pitchFamily="65" charset="-120"/>
                <a:ea typeface="標楷體" panose="03000509000000000000" pitchFamily="65" charset="-120"/>
              </a:rPr>
              <a:t>事實概要</a:t>
            </a:r>
            <a:endParaRPr lang="en-US" altLang="zh-TW" sz="9600" dirty="0">
              <a:latin typeface="標楷體" panose="03000509000000000000" pitchFamily="65" charset="-120"/>
              <a:ea typeface="標楷體" panose="03000509000000000000" pitchFamily="65" charset="-120"/>
            </a:endParaRPr>
          </a:p>
          <a:p>
            <a:pPr lvl="1" hangingPunct="0">
              <a:lnSpc>
                <a:spcPct val="120000"/>
              </a:lnSpc>
            </a:pPr>
            <a:endParaRPr lang="en-US" altLang="zh-TW" sz="4000" dirty="0">
              <a:latin typeface="標楷體" panose="03000509000000000000" pitchFamily="65" charset="-120"/>
              <a:ea typeface="標楷體" panose="03000509000000000000" pitchFamily="65" charset="-120"/>
            </a:endParaRPr>
          </a:p>
          <a:p>
            <a:pPr marL="548640" lvl="2" indent="0" hangingPunct="0">
              <a:lnSpc>
                <a:spcPct val="120000"/>
              </a:lnSpc>
              <a:buNone/>
            </a:pPr>
            <a:r>
              <a:rPr lang="zh-TW" altLang="en-US" sz="8000" dirty="0"/>
              <a:t>乙於</a:t>
            </a:r>
            <a:r>
              <a:rPr lang="en-US" altLang="zh-TW" sz="8000" dirty="0"/>
              <a:t>105</a:t>
            </a:r>
            <a:r>
              <a:rPr lang="zh-TW" altLang="en-US" sz="8000" dirty="0"/>
              <a:t>年</a:t>
            </a:r>
            <a:r>
              <a:rPr lang="en-US" altLang="zh-TW" sz="8000" dirty="0"/>
              <a:t>5</a:t>
            </a:r>
            <a:r>
              <a:rPr lang="zh-TW" altLang="en-US" sz="8000" dirty="0"/>
              <a:t>月</a:t>
            </a:r>
            <a:r>
              <a:rPr lang="en-US" altLang="zh-TW" sz="8000" dirty="0"/>
              <a:t>24</a:t>
            </a:r>
            <a:r>
              <a:rPr lang="zh-TW" altLang="en-US" sz="8000" dirty="0"/>
              <a:t>日自日本搭乘班機入境，填報「中華民國海關申報單」（下稱申報單）及「旅客或隨交通工具服務之人員攜帶外幣、人民幣、新臺幣或有價證券入出境登記表」（下稱登記表），並擇由紅線（應申報）檯向海關申報攜帶「日幣</a:t>
            </a:r>
            <a:r>
              <a:rPr lang="en-US" altLang="zh-TW" sz="8000" dirty="0"/>
              <a:t>3734000</a:t>
            </a:r>
            <a:r>
              <a:rPr lang="zh-TW" altLang="en-US" sz="8000" dirty="0"/>
              <a:t>」入境。經海關查驗結果，乙實際攜帶港幣</a:t>
            </a:r>
            <a:r>
              <a:rPr lang="en-US" altLang="zh-TW" sz="8000" dirty="0"/>
              <a:t>54,500</a:t>
            </a:r>
            <a:r>
              <a:rPr lang="zh-TW" altLang="en-US" sz="8000" dirty="0"/>
              <a:t>元及日幣</a:t>
            </a:r>
            <a:r>
              <a:rPr lang="en-US" altLang="zh-TW" sz="8000" dirty="0"/>
              <a:t>37,340,000</a:t>
            </a:r>
            <a:r>
              <a:rPr lang="zh-TW" altLang="en-US" sz="8000" dirty="0"/>
              <a:t>元，與原申報不符，審認乙攜帶超額外幣入境，向海關為不實申報之違章成立，除當場發還乙申報之日幣</a:t>
            </a:r>
            <a:r>
              <a:rPr lang="en-US" altLang="zh-TW" sz="8000" dirty="0"/>
              <a:t>3,734,000</a:t>
            </a:r>
            <a:r>
              <a:rPr lang="zh-TW" altLang="en-US" sz="8000" dirty="0"/>
              <a:t>元（因乙攜帶日幣皆為萬元鈔，故實際發還日幣</a:t>
            </a:r>
            <a:r>
              <a:rPr lang="en-US" altLang="zh-TW" sz="8000" dirty="0"/>
              <a:t>3,740,000</a:t>
            </a:r>
            <a:r>
              <a:rPr lang="zh-TW" altLang="en-US" sz="8000" dirty="0"/>
              <a:t>元）外，其餘超過申報部分計港幣</a:t>
            </a:r>
            <a:r>
              <a:rPr lang="en-US" altLang="zh-TW" sz="8000" dirty="0"/>
              <a:t>54,500</a:t>
            </a:r>
            <a:r>
              <a:rPr lang="zh-TW" altLang="en-US" sz="8000" dirty="0"/>
              <a:t>元及日幣</a:t>
            </a:r>
            <a:r>
              <a:rPr lang="en-US" altLang="zh-TW" sz="8000" dirty="0"/>
              <a:t>33,600,000</a:t>
            </a:r>
            <a:r>
              <a:rPr lang="zh-TW" altLang="en-US" sz="8000" dirty="0"/>
              <a:t>元，依管理外匯條例第</a:t>
            </a:r>
            <a:r>
              <a:rPr lang="en-US" altLang="zh-TW" sz="8000" dirty="0"/>
              <a:t>24</a:t>
            </a:r>
            <a:r>
              <a:rPr lang="zh-TW" altLang="en-US" sz="8000" dirty="0"/>
              <a:t>條第</a:t>
            </a:r>
            <a:r>
              <a:rPr lang="en-US" altLang="zh-TW" sz="8000" dirty="0"/>
              <a:t>3</a:t>
            </a:r>
            <a:r>
              <a:rPr lang="zh-TW" altLang="en-US" sz="8000" dirty="0"/>
              <a:t>項規定，於</a:t>
            </a:r>
            <a:r>
              <a:rPr lang="en-US" altLang="zh-TW" sz="8000" dirty="0"/>
              <a:t>105</a:t>
            </a:r>
            <a:r>
              <a:rPr lang="zh-TW" altLang="en-US" sz="8000" dirty="0"/>
              <a:t>年</a:t>
            </a:r>
            <a:r>
              <a:rPr lang="en-US" altLang="zh-TW" sz="8000" dirty="0"/>
              <a:t>6</a:t>
            </a:r>
            <a:r>
              <a:rPr lang="zh-TW" altLang="en-US" sz="8000" dirty="0"/>
              <a:t>月</a:t>
            </a:r>
            <a:r>
              <a:rPr lang="en-US" altLang="zh-TW" sz="8000" dirty="0"/>
              <a:t>21</a:t>
            </a:r>
            <a:r>
              <a:rPr lang="zh-TW" altLang="en-US" sz="8000" dirty="0"/>
              <a:t>日裁處沒入。乙就沒入日幣部分不服，循序提起行政訴訟。前經原審法院判決駁回後，經最高行政法院判決將該判決廢棄，發回原審法院。嗣經原審法院判決撤銷訴願決定及原處分關於沒入日幣</a:t>
            </a:r>
            <a:r>
              <a:rPr lang="en-US" altLang="zh-TW" sz="8000" dirty="0"/>
              <a:t>33,600,000</a:t>
            </a:r>
            <a:r>
              <a:rPr lang="zh-TW" altLang="en-US" sz="8000" dirty="0"/>
              <a:t>元部分後，海關不服，乃提起上訴</a:t>
            </a:r>
            <a:r>
              <a:rPr lang="zh-TW" altLang="en-US" sz="8000" dirty="0">
                <a:latin typeface="標楷體" panose="03000509000000000000" pitchFamily="65" charset="-120"/>
              </a:rPr>
              <a:t>，經最高行政法院判決駁回上訴。</a:t>
            </a:r>
            <a:endParaRPr lang="en-US" altLang="zh-TW" sz="8000" dirty="0">
              <a:latin typeface="標楷體" panose="03000509000000000000" pitchFamily="65" charset="-120"/>
            </a:endParaRPr>
          </a:p>
          <a:p>
            <a:pPr marL="548640" lvl="2" indent="0" hangingPunct="0">
              <a:lnSpc>
                <a:spcPct val="120000"/>
              </a:lnSpc>
              <a:buNone/>
            </a:pPr>
            <a:endParaRPr lang="en-US" altLang="zh-TW" sz="8000" dirty="0">
              <a:latin typeface="標楷體" panose="03000509000000000000" pitchFamily="65" charset="-120"/>
            </a:endParaRPr>
          </a:p>
          <a:p>
            <a:pPr marL="548640" lvl="2" indent="0" hangingPunct="0">
              <a:lnSpc>
                <a:spcPct val="120000"/>
              </a:lnSpc>
              <a:buNone/>
            </a:pPr>
            <a:endParaRPr lang="en-US" altLang="zh-TW" sz="8000" dirty="0">
              <a:latin typeface="標楷體" panose="03000509000000000000" pitchFamily="65" charset="-120"/>
            </a:endParaRPr>
          </a:p>
          <a:p>
            <a:pPr marL="548640" lvl="2" indent="0" algn="just" hangingPunct="0">
              <a:lnSpc>
                <a:spcPct val="100000"/>
              </a:lnSpc>
              <a:buNone/>
            </a:pPr>
            <a:endParaRPr lang="en-US" altLang="zh-TW"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271</a:t>
            </a:fld>
            <a:endParaRPr lang="zh-TW" altLang="en-US"/>
          </a:p>
        </p:txBody>
      </p:sp>
    </p:spTree>
    <p:extLst>
      <p:ext uri="{BB962C8B-B14F-4D97-AF65-F5344CB8AC3E}">
        <p14:creationId xmlns:p14="http://schemas.microsoft.com/office/powerpoint/2010/main" val="325935111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25000" lnSpcReduction="20000"/>
          </a:bodyPr>
          <a:lstStyle/>
          <a:p>
            <a:pPr marL="0" indent="0" hangingPunct="0">
              <a:lnSpc>
                <a:spcPct val="100000"/>
              </a:lnSpc>
              <a:buNone/>
            </a:pPr>
            <a:endParaRPr lang="en-US" altLang="zh-TW" sz="1000" b="1" dirty="0">
              <a:latin typeface="標楷體" panose="03000509000000000000" pitchFamily="65" charset="-120"/>
              <a:ea typeface="標楷體" panose="03000509000000000000" pitchFamily="65" charset="-120"/>
            </a:endParaRPr>
          </a:p>
          <a:p>
            <a:pPr lvl="1" algn="l" hangingPunct="0">
              <a:lnSpc>
                <a:spcPct val="120000"/>
              </a:lnSpc>
            </a:pPr>
            <a:r>
              <a:rPr lang="zh-TW" altLang="en-US" sz="9600" dirty="0">
                <a:latin typeface="標楷體" panose="03000509000000000000" pitchFamily="65" charset="-120"/>
                <a:ea typeface="標楷體" panose="03000509000000000000" pitchFamily="65" charset="-120"/>
              </a:rPr>
              <a:t>判決要旨</a:t>
            </a:r>
            <a:endParaRPr lang="en-US" altLang="zh-TW" sz="9600" dirty="0">
              <a:latin typeface="標楷體" panose="03000509000000000000" pitchFamily="65" charset="-120"/>
              <a:ea typeface="標楷體" panose="03000509000000000000" pitchFamily="65" charset="-120"/>
            </a:endParaRPr>
          </a:p>
          <a:p>
            <a:pPr lvl="2">
              <a:lnSpc>
                <a:spcPct val="100000"/>
              </a:lnSpc>
            </a:pPr>
            <a:endParaRPr lang="en-US" altLang="zh-TW" sz="800" dirty="0"/>
          </a:p>
          <a:p>
            <a:pPr lvl="2" hangingPunct="0">
              <a:lnSpc>
                <a:spcPct val="120000"/>
              </a:lnSpc>
            </a:pPr>
            <a:r>
              <a:rPr lang="zh-TW" altLang="en-US" sz="8000" dirty="0"/>
              <a:t>按管理外匯條例第</a:t>
            </a:r>
            <a:r>
              <a:rPr lang="en-US" altLang="zh-TW" sz="8000" dirty="0"/>
              <a:t>24</a:t>
            </a:r>
            <a:r>
              <a:rPr lang="zh-TW" altLang="en-US" sz="8000" dirty="0"/>
              <a:t>條第</a:t>
            </a:r>
            <a:r>
              <a:rPr lang="en-US" altLang="zh-TW" sz="8000" dirty="0"/>
              <a:t>3</a:t>
            </a:r>
            <a:r>
              <a:rPr lang="zh-TW" altLang="en-US" sz="8000" dirty="0"/>
              <a:t>項規定：「攜帶外幣出入國境，不依第</a:t>
            </a:r>
            <a:r>
              <a:rPr lang="en-US" altLang="zh-TW" sz="8000" dirty="0"/>
              <a:t>11</a:t>
            </a:r>
            <a:r>
              <a:rPr lang="zh-TW" altLang="en-US" sz="8000" dirty="0"/>
              <a:t>條規定報明登記者，沒入之；申報不實者，其超過申報部分沒入之。」準此，攜帶外幣出入國境，已經申報登記而申報不實者，其超過申報部分一律沒入之，攸關人民財產權存否甚鉅，其發現申報不實的查驗程序本須審慎為之，應於當事人有利及不利之情形，一律注意，並選擇對人民權益損害最少的措施，以符比例原則（行政程序法第</a:t>
            </a:r>
            <a:r>
              <a:rPr lang="en-US" altLang="zh-TW" sz="8000" dirty="0"/>
              <a:t>7</a:t>
            </a:r>
            <a:r>
              <a:rPr lang="zh-TW" altLang="en-US" sz="8000" dirty="0"/>
              <a:t>條、第</a:t>
            </a:r>
            <a:r>
              <a:rPr lang="en-US" altLang="zh-TW" sz="8000" dirty="0"/>
              <a:t>9</a:t>
            </a:r>
            <a:r>
              <a:rPr lang="zh-TW" altLang="en-US" sz="8000" dirty="0"/>
              <a:t>條參照）。</a:t>
            </a:r>
            <a:endParaRPr lang="en-US" altLang="zh-TW" sz="8000" dirty="0"/>
          </a:p>
          <a:p>
            <a:pPr lvl="2" hangingPunct="0">
              <a:lnSpc>
                <a:spcPct val="120000"/>
              </a:lnSpc>
            </a:pPr>
            <a:endParaRPr lang="en-US" altLang="zh-TW" sz="2800" dirty="0"/>
          </a:p>
          <a:p>
            <a:pPr lvl="2" hangingPunct="0">
              <a:lnSpc>
                <a:spcPct val="120000"/>
              </a:lnSpc>
            </a:pPr>
            <a:r>
              <a:rPr lang="zh-TW" altLang="en-US" sz="8000" dirty="0"/>
              <a:t>觀諸目前海關提供入境旅客使用的「中華民國海關申報單」及「旅客或隨交通工具服務之人員攜帶外幣、人民幣、新臺幣或有價證券入出境登記表」，對於金額的填寫並無以數字單位（萬、千、十等）呈現之設計，亦無▁</a:t>
            </a:r>
            <a:r>
              <a:rPr lang="en-US" altLang="zh-TW" sz="8000" dirty="0"/>
              <a:t>,▁,▁,▁,</a:t>
            </a:r>
            <a:r>
              <a:rPr lang="zh-TW" altLang="en-US" sz="8000" dirty="0"/>
              <a:t>（每</a:t>
            </a:r>
            <a:r>
              <a:rPr lang="en-US" altLang="zh-TW" sz="8000" dirty="0"/>
              <a:t>3</a:t>
            </a:r>
            <a:r>
              <a:rPr lang="zh-TW" altLang="en-US" sz="8000" dirty="0"/>
              <a:t>位數一個段落）之提示，則於空白欄位使用阿拉伯數字填報，於金額龐大時難免有誤寫、漏寫情形（例如漏寫或多寫一個「</a:t>
            </a:r>
            <a:r>
              <a:rPr lang="en-US" altLang="zh-TW" sz="8000" dirty="0"/>
              <a:t>0</a:t>
            </a:r>
            <a:r>
              <a:rPr lang="zh-TW" altLang="en-US" sz="8000" dirty="0"/>
              <a:t>」），對於因一時疏忽致漏寫一個「</a:t>
            </a:r>
            <a:r>
              <a:rPr lang="en-US" altLang="zh-TW" sz="8000" dirty="0"/>
              <a:t>0</a:t>
            </a:r>
            <a:r>
              <a:rPr lang="zh-TW" altLang="en-US" sz="8000" dirty="0"/>
              <a:t>」，卻必須被沒入鉅額外幣者而言，難免情輕罰重，有違比例原則，並逾越管理外匯之目的。</a:t>
            </a:r>
            <a:endParaRPr lang="en-US" altLang="zh-TW" sz="8000" dirty="0">
              <a:latin typeface="標楷體" panose="03000509000000000000" pitchFamily="65" charset="-120"/>
              <a:ea typeface="標楷體" panose="03000509000000000000" pitchFamily="65" charset="-120"/>
            </a:endParaRPr>
          </a:p>
          <a:p>
            <a:pPr marL="914400" lvl="2" indent="0">
              <a:buNone/>
            </a:pPr>
            <a:endParaRPr lang="en-US" altLang="zh-TW" dirty="0">
              <a:latin typeface="標楷體" panose="03000509000000000000" pitchFamily="65" charset="-120"/>
              <a:ea typeface="標楷體" panose="03000509000000000000" pitchFamily="65" charset="-120"/>
            </a:endParaRPr>
          </a:p>
          <a:p>
            <a:pPr lvl="1"/>
            <a:endParaRPr lang="en-US" altLang="zh-TW" b="1" dirty="0">
              <a:latin typeface="標楷體" panose="03000509000000000000" pitchFamily="65" charset="-120"/>
              <a:ea typeface="標楷體" panose="03000509000000000000" pitchFamily="65" charset="-120"/>
            </a:endParaRPr>
          </a:p>
          <a:p>
            <a:pPr lvl="1"/>
            <a:endParaRPr lang="en-US" altLang="zh-TW" sz="2000" b="1" dirty="0">
              <a:latin typeface="標楷體" panose="03000509000000000000" pitchFamily="65" charset="-120"/>
              <a:ea typeface="標楷體" panose="03000509000000000000" pitchFamily="65" charset="-120"/>
            </a:endParaRPr>
          </a:p>
          <a:p>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272</a:t>
            </a:fld>
            <a:endParaRPr lang="zh-TW" altLang="en-US"/>
          </a:p>
        </p:txBody>
      </p:sp>
    </p:spTree>
    <p:extLst>
      <p:ext uri="{BB962C8B-B14F-4D97-AF65-F5344CB8AC3E}">
        <p14:creationId xmlns:p14="http://schemas.microsoft.com/office/powerpoint/2010/main" val="192093538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2" hangingPunct="0">
              <a:lnSpc>
                <a:spcPct val="120000"/>
              </a:lnSpc>
            </a:pPr>
            <a:r>
              <a:rPr lang="zh-TW" altLang="en-US" sz="2000" dirty="0"/>
              <a:t>故為兼顧平衡國際收支，穩定金融，實施外匯管理之公益，與憲法保障人民財產權之目的，並落實公正、公開與民主之行政程序（行政程序法第</a:t>
            </a:r>
            <a:r>
              <a:rPr lang="en-US" altLang="zh-TW" sz="2000" dirty="0"/>
              <a:t>1</a:t>
            </a:r>
            <a:r>
              <a:rPr lang="zh-TW" altLang="en-US" sz="2000" dirty="0"/>
              <a:t>條參照），對於攜帶外幣現鈔入境，已以阿拉伯數字填寫數額向海關申報，並選擇紅線檯通關者而言，海關在發動指定查驗程序之前，實應提醒旅客確認所填報的外幣數額無誤，並允許旅客口頭更正，方足以確認旅客是否有因使用阿拉伯數字填報致生漏寫或誤寫之情形；若未先提醒旅客確認（未給予口頭更正之機會），即發動指定查驗程序，尚難謂已踐行正當程序，其逕予沒入亦難謂符合比例原則。</a:t>
            </a:r>
            <a:endParaRPr lang="en-US" altLang="zh-TW" sz="2000" dirty="0"/>
          </a:p>
          <a:p>
            <a:pPr lvl="2" hangingPunct="0">
              <a:lnSpc>
                <a:spcPct val="120000"/>
              </a:lnSpc>
            </a:pPr>
            <a:r>
              <a:rPr lang="zh-TW" altLang="en-US" sz="2000" dirty="0"/>
              <a:t>所謂「海關指定查驗」，就已填單申報者而言，應係指海關發現其有申報不實之嫌疑，而指定對象（包括人與物件）進一步加以調查檢驗，並不包括例行性的通案檢查。而海關Ｘ光儀檢查乃對入境走紅線檯通關旅客行李物品所實施之一般性檢查，於實施檢查後發現有異樣，而要求開箱查驗時，固可謂啟動指定查驗程序，自此以後即不准再為更正申報，但如果海關於指定查驗前，未先向旅客確認其所填報的外幣數額是否無誤，即難謂已踐行正當程序，則嗣後無論該旅客有無請求更正其書面申報，海關因該查驗所為沒入處分均難謂符合比例原則。</a:t>
            </a:r>
            <a:endParaRPr lang="en-US" altLang="zh-TW" sz="2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273</a:t>
            </a:fld>
            <a:endParaRPr lang="zh-TW" altLang="en-US"/>
          </a:p>
        </p:txBody>
      </p:sp>
    </p:spTree>
    <p:extLst>
      <p:ext uri="{BB962C8B-B14F-4D97-AF65-F5344CB8AC3E}">
        <p14:creationId xmlns:p14="http://schemas.microsoft.com/office/powerpoint/2010/main" val="362644182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2" hangingPunct="0">
              <a:lnSpc>
                <a:spcPct val="120000"/>
              </a:lnSpc>
            </a:pPr>
            <a:r>
              <a:rPr lang="zh-TW" altLang="en-US" sz="2000" dirty="0"/>
              <a:t>海關人員於經由Ｘ光儀檢查對乙所攜帶小型登機箱實施檢查，發現其申報之日幣數額有異，而要求開箱查驗前，既未向乙詢問其所填報的日幣數額是否無誤，則原判決以其未踐行正當程序，所為沒入處分不符合比例原則，而撤銷原處分，於法並無不合。從而乙於配合海關人員要求至扣押室進行開箱清點途中始表示其填報數額恐繕寫有誤，係攜帶日幣</a:t>
            </a:r>
            <a:r>
              <a:rPr lang="en-US" altLang="zh-TW" sz="2000" dirty="0"/>
              <a:t>3</a:t>
            </a:r>
            <a:r>
              <a:rPr lang="zh-TW" altLang="en-US" sz="2000" dirty="0"/>
              <a:t>千多萬元等語，是否發生更正申報之效力，自無加以論究之必要。</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274</a:t>
            </a:fld>
            <a:endParaRPr lang="zh-TW" altLang="en-US"/>
          </a:p>
        </p:txBody>
      </p:sp>
    </p:spTree>
    <p:extLst>
      <p:ext uri="{BB962C8B-B14F-4D97-AF65-F5344CB8AC3E}">
        <p14:creationId xmlns:p14="http://schemas.microsoft.com/office/powerpoint/2010/main" val="303841904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謝謝聆聽，歡迎指教！</a:t>
            </a:r>
          </a:p>
        </p:txBody>
      </p:sp>
      <p:sp>
        <p:nvSpPr>
          <p:cNvPr id="3" name="投影片編號版面配置區 2"/>
          <p:cNvSpPr>
            <a:spLocks noGrp="1"/>
          </p:cNvSpPr>
          <p:nvPr>
            <p:ph type="sldNum" sz="quarter" idx="12"/>
          </p:nvPr>
        </p:nvSpPr>
        <p:spPr/>
        <p:txBody>
          <a:bodyPr/>
          <a:lstStyle/>
          <a:p>
            <a:fld id="{5EC6E32A-7459-448E-9A7A-1D3E04D07DA7}" type="slidenum">
              <a:rPr lang="zh-TW" altLang="en-US" smtClean="0"/>
              <a:pPr/>
              <a:t>275</a:t>
            </a:fld>
            <a:endParaRPr lang="zh-TW" altLang="en-US"/>
          </a:p>
        </p:txBody>
      </p:sp>
    </p:spTree>
    <p:extLst>
      <p:ext uri="{BB962C8B-B14F-4D97-AF65-F5344CB8AC3E}">
        <p14:creationId xmlns:p14="http://schemas.microsoft.com/office/powerpoint/2010/main" val="242258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D10D72-2594-4F2D-91D6-2474FC9818B1}"/>
              </a:ext>
            </a:extLst>
          </p:cNvPr>
          <p:cNvSpPr>
            <a:spLocks noGrp="1"/>
          </p:cNvSpPr>
          <p:nvPr>
            <p:ph type="title"/>
          </p:nvPr>
        </p:nvSpPr>
        <p:spPr/>
        <p:txBody>
          <a:bodyPr/>
          <a:lstStyle/>
          <a:p>
            <a:r>
              <a:rPr lang="zh-TW" altLang="en-US" dirty="0"/>
              <a:t>司法院釋字第</a:t>
            </a:r>
            <a:r>
              <a:rPr lang="en-US" altLang="zh-TW" dirty="0"/>
              <a:t>619</a:t>
            </a:r>
            <a:r>
              <a:rPr lang="zh-TW" altLang="en-US" dirty="0"/>
              <a:t>號解釋</a:t>
            </a:r>
          </a:p>
        </p:txBody>
      </p:sp>
      <p:sp>
        <p:nvSpPr>
          <p:cNvPr id="3" name="內容版面配置區 2">
            <a:extLst>
              <a:ext uri="{FF2B5EF4-FFF2-40B4-BE49-F238E27FC236}">
                <a16:creationId xmlns:a16="http://schemas.microsoft.com/office/drawing/2014/main" id="{59FCC8A8-FEE9-4E78-8A5F-FDB7E60D7363}"/>
              </a:ext>
            </a:extLst>
          </p:cNvPr>
          <p:cNvSpPr>
            <a:spLocks noGrp="1"/>
          </p:cNvSpPr>
          <p:nvPr>
            <p:ph idx="1"/>
          </p:nvPr>
        </p:nvSpPr>
        <p:spPr/>
        <p:txBody>
          <a:bodyPr>
            <a:normAutofit lnSpcReduction="10000"/>
          </a:bodyPr>
          <a:lstStyle/>
          <a:p>
            <a:r>
              <a:rPr lang="zh-TW" altLang="en-US" dirty="0"/>
              <a:t>解釋爭點</a:t>
            </a:r>
          </a:p>
          <a:p>
            <a:pPr marL="0" indent="0">
              <a:buNone/>
            </a:pPr>
            <a:r>
              <a:rPr lang="zh-TW" altLang="en-US" dirty="0"/>
              <a:t>  </a:t>
            </a:r>
            <a:r>
              <a:rPr lang="zh-TW" altLang="en-US" sz="2200" dirty="0"/>
              <a:t>土地稅法施行細則第十五條違憲？</a:t>
            </a:r>
            <a:endParaRPr lang="en-US" altLang="zh-TW" sz="2200" dirty="0"/>
          </a:p>
          <a:p>
            <a:r>
              <a:rPr lang="zh-TW" altLang="en-US" dirty="0"/>
              <a:t>解釋文</a:t>
            </a:r>
          </a:p>
          <a:p>
            <a:pPr marL="274320" lvl="1" indent="0">
              <a:buNone/>
            </a:pPr>
            <a:r>
              <a:rPr lang="zh-TW" altLang="en-US" sz="2100" dirty="0"/>
              <a:t>對於人民違反行政法上義務之行為處以裁罰性之行政處分，涉及人民權利之限制，其處罰之構成要件及法律效果，應由法律定之，以命令為之者，應有法律明確授權，始符合憲法第二十三條法律保留原則之意旨（本院釋字第三九四號、第四０二號解釋參照）。土地稅法第五十四條第一項第一款所稱「減免地價稅」之意義，因涉及裁罰性法律構成要件，依其文義及土地稅法第六條、第十八條第一項與第三項等相關規定之體系解釋，自應限於依土地稅法第六條授權行政院訂定之土地稅減免規則所定標準及程序所為之地價稅減免而言。土地稅法施行細則第十五條規定：「適用特別稅率之原因、事實消滅時，土地所有權人應於三十日內向主管稽徵機關申報，未於期限內申報者，依本法第五十四條第一項第一款之規定辦理」，將非依土地稅法第六條及土地稅減免規則規定之標準及程序所為之地價稅減免情形，於未依三十日期限內申報適用特別稅率之原因、事實消滅者，亦得依土地稅法第五十四條第一項第一款之規定，處以短匿稅額三倍之罰鍰，顯以法規命令增加裁罰性法律所未規定之處罰對象，復無法律明確之授權，核與首開法律保留原則之意旨不符，牴觸憲法第二十三條規定，應於本解釋公布之日起至遲於屆滿一年時失其效力。</a:t>
            </a:r>
          </a:p>
        </p:txBody>
      </p:sp>
      <p:sp>
        <p:nvSpPr>
          <p:cNvPr id="4" name="投影片編號版面配置區 3">
            <a:extLst>
              <a:ext uri="{FF2B5EF4-FFF2-40B4-BE49-F238E27FC236}">
                <a16:creationId xmlns:a16="http://schemas.microsoft.com/office/drawing/2014/main" id="{3D247B17-AA05-44F0-BE31-3FB81D2D9E15}"/>
              </a:ext>
            </a:extLst>
          </p:cNvPr>
          <p:cNvSpPr>
            <a:spLocks noGrp="1"/>
          </p:cNvSpPr>
          <p:nvPr>
            <p:ph type="sldNum" sz="quarter" idx="12"/>
          </p:nvPr>
        </p:nvSpPr>
        <p:spPr/>
        <p:txBody>
          <a:bodyPr/>
          <a:lstStyle/>
          <a:p>
            <a:fld id="{5EC6E32A-7459-448E-9A7A-1D3E04D07DA7}" type="slidenum">
              <a:rPr lang="zh-TW" altLang="en-US" smtClean="0"/>
              <a:pPr/>
              <a:t>28</a:t>
            </a:fld>
            <a:endParaRPr lang="zh-TW" altLang="en-US" dirty="0"/>
          </a:p>
        </p:txBody>
      </p:sp>
    </p:spTree>
    <p:extLst>
      <p:ext uri="{BB962C8B-B14F-4D97-AF65-F5344CB8AC3E}">
        <p14:creationId xmlns:p14="http://schemas.microsoft.com/office/powerpoint/2010/main" val="4034003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8A7502-8C4D-4AC9-81E8-FAB03354BDE8}"/>
              </a:ext>
            </a:extLst>
          </p:cNvPr>
          <p:cNvSpPr>
            <a:spLocks noGrp="1"/>
          </p:cNvSpPr>
          <p:nvPr>
            <p:ph type="title"/>
          </p:nvPr>
        </p:nvSpPr>
        <p:spPr/>
        <p:txBody>
          <a:bodyPr/>
          <a:lstStyle/>
          <a:p>
            <a:r>
              <a:rPr lang="zh-TW" altLang="en-US" dirty="0"/>
              <a:t>司法院釋字第</a:t>
            </a:r>
            <a:r>
              <a:rPr lang="en-US" altLang="zh-TW" dirty="0"/>
              <a:t>673</a:t>
            </a:r>
            <a:r>
              <a:rPr lang="zh-TW" altLang="en-US" dirty="0"/>
              <a:t>號解釋</a:t>
            </a:r>
          </a:p>
        </p:txBody>
      </p:sp>
      <p:sp>
        <p:nvSpPr>
          <p:cNvPr id="3" name="內容版面配置區 2">
            <a:extLst>
              <a:ext uri="{FF2B5EF4-FFF2-40B4-BE49-F238E27FC236}">
                <a16:creationId xmlns:a16="http://schemas.microsoft.com/office/drawing/2014/main" id="{4857495D-76AB-4745-B2BC-F6383AACE61C}"/>
              </a:ext>
            </a:extLst>
          </p:cNvPr>
          <p:cNvSpPr>
            <a:spLocks noGrp="1"/>
          </p:cNvSpPr>
          <p:nvPr>
            <p:ph idx="1"/>
          </p:nvPr>
        </p:nvSpPr>
        <p:spPr/>
        <p:txBody>
          <a:bodyPr/>
          <a:lstStyle/>
          <a:p>
            <a:r>
              <a:rPr lang="zh-TW" altLang="en-US" sz="2800" dirty="0"/>
              <a:t>解釋爭點</a:t>
            </a:r>
            <a:endParaRPr lang="en-US" altLang="zh-TW" sz="2800" dirty="0"/>
          </a:p>
          <a:p>
            <a:pPr marL="274320" lvl="1" indent="0">
              <a:buNone/>
            </a:pPr>
            <a:r>
              <a:rPr lang="zh-TW" altLang="en-US" sz="2400" dirty="0"/>
              <a:t>所得稅法就扣繳義務人及違背扣繳義務之處罰等規定違憲</a:t>
            </a:r>
            <a:r>
              <a:rPr lang="en-US" altLang="zh-TW" sz="2400" dirty="0"/>
              <a:t>?</a:t>
            </a:r>
          </a:p>
          <a:p>
            <a:r>
              <a:rPr lang="zh-TW" altLang="en-US" sz="2800" dirty="0"/>
              <a:t>解釋文</a:t>
            </a:r>
          </a:p>
          <a:p>
            <a:pPr marL="274320" lvl="1" indent="0">
              <a:buNone/>
            </a:pPr>
            <a:r>
              <a:rPr lang="zh-TW" altLang="en-US" sz="2400" dirty="0"/>
              <a:t>中華民國七十八年十二月三十日修正公布之</a:t>
            </a:r>
            <a:r>
              <a:rPr lang="en-US" altLang="zh-TW" sz="2400" dirty="0"/>
              <a:t>……</a:t>
            </a:r>
            <a:r>
              <a:rPr lang="zh-TW" altLang="en-US" sz="2400" dirty="0"/>
              <a:t>所得稅法第一百十四條第一款後段，有關扣繳義務人不按實補報扣繳憑單者，應按應扣未扣或短扣之稅額處三倍之罰鍰部分，未賦予稅捐稽徵機關得參酌具體違章狀況，按情節輕重裁量罰鍰之數額，其處罰顯已逾越必要程度，就此範圍內，不符憲法第二十三條之比例原則，與憲法第十五條保障人民財產權之意旨有違，應自本解釋公布之日起停止適用。有關機關對未於限期內按實補報扣繳憑單，而處罰尚未確定之案件，應斟酌個案情節輕重，並參酌稅捐稽徵法第四十八條之三之規定，另為符合比例原則之適當處置，併予指明。</a:t>
            </a:r>
            <a:endParaRPr lang="en-US" altLang="zh-TW" sz="2400" dirty="0"/>
          </a:p>
          <a:p>
            <a:pPr marL="274320" lvl="1" indent="0">
              <a:buNone/>
            </a:pPr>
            <a:endParaRPr lang="zh-TW" altLang="en-US" dirty="0"/>
          </a:p>
        </p:txBody>
      </p:sp>
      <p:sp>
        <p:nvSpPr>
          <p:cNvPr id="4" name="投影片編號版面配置區 3">
            <a:extLst>
              <a:ext uri="{FF2B5EF4-FFF2-40B4-BE49-F238E27FC236}">
                <a16:creationId xmlns:a16="http://schemas.microsoft.com/office/drawing/2014/main" id="{2BEF5981-06ED-4749-8A38-8822DAFC3116}"/>
              </a:ext>
            </a:extLst>
          </p:cNvPr>
          <p:cNvSpPr>
            <a:spLocks noGrp="1"/>
          </p:cNvSpPr>
          <p:nvPr>
            <p:ph type="sldNum" sz="quarter" idx="12"/>
          </p:nvPr>
        </p:nvSpPr>
        <p:spPr/>
        <p:txBody>
          <a:bodyPr/>
          <a:lstStyle/>
          <a:p>
            <a:fld id="{5EC6E32A-7459-448E-9A7A-1D3E04D07DA7}" type="slidenum">
              <a:rPr lang="zh-TW" altLang="en-US" smtClean="0"/>
              <a:pPr/>
              <a:t>29</a:t>
            </a:fld>
            <a:endParaRPr lang="zh-TW" altLang="en-US" dirty="0"/>
          </a:p>
        </p:txBody>
      </p:sp>
    </p:spTree>
    <p:extLst>
      <p:ext uri="{BB962C8B-B14F-4D97-AF65-F5344CB8AC3E}">
        <p14:creationId xmlns:p14="http://schemas.microsoft.com/office/powerpoint/2010/main" val="155352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a:latin typeface="標楷體" panose="03000509000000000000" pitchFamily="65" charset="-120"/>
                <a:ea typeface="標楷體" panose="03000509000000000000" pitchFamily="65" charset="-120"/>
              </a:rPr>
              <a:t>課程綱要</a:t>
            </a:r>
            <a:endParaRPr lang="zh-TW" altLang="en-US" sz="3200" dirty="0"/>
          </a:p>
        </p:txBody>
      </p:sp>
      <p:sp>
        <p:nvSpPr>
          <p:cNvPr id="12" name="內容版面配置區 11"/>
          <p:cNvSpPr>
            <a:spLocks noGrp="1"/>
          </p:cNvSpPr>
          <p:nvPr>
            <p:ph idx="1"/>
          </p:nvPr>
        </p:nvSpPr>
        <p:spPr/>
        <p:txBody>
          <a:bodyPr>
            <a:normAutofit lnSpcReduction="10000"/>
          </a:bodyPr>
          <a:lstStyle/>
          <a:p>
            <a:pPr marL="457200" indent="-457200">
              <a:buClrTx/>
              <a:buFont typeface="+mj-ea"/>
              <a:buAutoNum type="ea1ChtPeriod"/>
            </a:pPr>
            <a:r>
              <a:rPr lang="zh-TW" altLang="en-US" dirty="0"/>
              <a:t>前言</a:t>
            </a:r>
            <a:r>
              <a:rPr lang="en-US" altLang="zh-TW" dirty="0"/>
              <a:t>——</a:t>
            </a:r>
            <a:r>
              <a:rPr lang="zh-TW" altLang="en-US" dirty="0">
                <a:latin typeface="標楷體" panose="03000509000000000000" pitchFamily="65" charset="-120"/>
              </a:rPr>
              <a:t>稅務訴訟之本質與特徵</a:t>
            </a:r>
            <a:endParaRPr lang="en-US" altLang="zh-TW" dirty="0">
              <a:latin typeface="標楷體" panose="03000509000000000000" pitchFamily="65" charset="-120"/>
            </a:endParaRPr>
          </a:p>
          <a:p>
            <a:pPr marL="457200" indent="-457200">
              <a:buClrTx/>
              <a:buFont typeface="+mj-ea"/>
              <a:buAutoNum type="ea1ChtPeriod"/>
            </a:pPr>
            <a:r>
              <a:rPr lang="zh-TW" altLang="en-US" dirty="0"/>
              <a:t>處罰法定主義</a:t>
            </a:r>
            <a:endParaRPr lang="en-US" altLang="zh-TW" dirty="0"/>
          </a:p>
          <a:p>
            <a:pPr marL="457200" indent="-457200">
              <a:buClrTx/>
              <a:buFont typeface="+mj-ea"/>
              <a:buAutoNum type="ea1ChtPeriod"/>
            </a:pPr>
            <a:r>
              <a:rPr lang="zh-TW" altLang="en-US" dirty="0"/>
              <a:t>處罰要件解釋論</a:t>
            </a:r>
            <a:endParaRPr lang="en-US" altLang="zh-TW" dirty="0"/>
          </a:p>
          <a:p>
            <a:pPr marL="457200" indent="-457200">
              <a:buClrTx/>
              <a:buFont typeface="+mj-ea"/>
              <a:buAutoNum type="ea1ChtPeriod"/>
            </a:pPr>
            <a:r>
              <a:rPr lang="zh-TW" altLang="en-US" dirty="0"/>
              <a:t>不確定法律概念涵攝事實關係之判斷餘地問題</a:t>
            </a:r>
            <a:endParaRPr lang="en-US" altLang="zh-TW" dirty="0"/>
          </a:p>
          <a:p>
            <a:pPr marL="457200" indent="-457200">
              <a:buClrTx/>
              <a:buFont typeface="+mj-ea"/>
              <a:buAutoNum type="ea1ChtPeriod"/>
            </a:pPr>
            <a:r>
              <a:rPr lang="zh-TW" altLang="en-US" dirty="0"/>
              <a:t>處罰要件事實之舉證責任與證明度</a:t>
            </a:r>
            <a:endParaRPr lang="en-US" altLang="zh-TW" dirty="0"/>
          </a:p>
          <a:p>
            <a:pPr marL="457200" indent="-457200">
              <a:buClrTx/>
              <a:buFont typeface="+mj-ea"/>
              <a:buAutoNum type="ea1ChtPeriod"/>
            </a:pPr>
            <a:r>
              <a:rPr lang="zh-TW" altLang="en-US" dirty="0"/>
              <a:t>處罰效果之裁量</a:t>
            </a:r>
            <a:endParaRPr lang="en-US" altLang="zh-TW" dirty="0"/>
          </a:p>
          <a:p>
            <a:pPr marL="457200" indent="-457200">
              <a:buClrTx/>
              <a:buFont typeface="+mj-ea"/>
              <a:buAutoNum type="ea1ChtPeriod"/>
            </a:pPr>
            <a:r>
              <a:rPr lang="zh-TW" altLang="en-US" dirty="0"/>
              <a:t>裁罰處分基準時</a:t>
            </a:r>
            <a:endParaRPr lang="en-US" altLang="zh-TW" dirty="0"/>
          </a:p>
          <a:p>
            <a:pPr marL="457200" indent="-457200">
              <a:buClrTx/>
              <a:buFont typeface="+mj-ea"/>
              <a:buAutoNum type="ea1ChtPeriod"/>
            </a:pPr>
            <a:r>
              <a:rPr lang="zh-TW" altLang="en-US" dirty="0"/>
              <a:t>補稅與處罰</a:t>
            </a:r>
            <a:endParaRPr lang="en-US" altLang="zh-TW" dirty="0"/>
          </a:p>
          <a:p>
            <a:pPr marL="457200" indent="-457200">
              <a:buClrTx/>
              <a:buFont typeface="+mj-ea"/>
              <a:buAutoNum type="ea1ChtPeriod"/>
            </a:pPr>
            <a:r>
              <a:rPr lang="zh-TW" altLang="en-US" dirty="0"/>
              <a:t>減免罰要件</a:t>
            </a:r>
            <a:endParaRPr lang="en-US" altLang="zh-TW" dirty="0"/>
          </a:p>
          <a:p>
            <a:pPr marL="457200" indent="-457200">
              <a:buClrTx/>
              <a:buFont typeface="+mj-ea"/>
              <a:buAutoNum type="ea1ChtPeriod"/>
            </a:pPr>
            <a:r>
              <a:rPr lang="zh-TW" altLang="en-US" dirty="0"/>
              <a:t>案例分析</a:t>
            </a:r>
          </a:p>
        </p:txBody>
      </p:sp>
      <p:sp>
        <p:nvSpPr>
          <p:cNvPr id="7" name="投影片編號版面配置區 6"/>
          <p:cNvSpPr>
            <a:spLocks noGrp="1"/>
          </p:cNvSpPr>
          <p:nvPr>
            <p:ph type="sldNum" sz="quarter" idx="12"/>
          </p:nvPr>
        </p:nvSpPr>
        <p:spPr/>
        <p:txBody>
          <a:bodyPr/>
          <a:lstStyle/>
          <a:p>
            <a:fld id="{5EC6E32A-7459-448E-9A7A-1D3E04D07DA7}" type="slidenum">
              <a:rPr lang="zh-TW" altLang="en-US" smtClean="0"/>
              <a:pPr/>
              <a:t>3</a:t>
            </a:fld>
            <a:endParaRPr lang="zh-TW" altLang="en-US"/>
          </a:p>
        </p:txBody>
      </p:sp>
    </p:spTree>
    <p:extLst>
      <p:ext uri="{BB962C8B-B14F-4D97-AF65-F5344CB8AC3E}">
        <p14:creationId xmlns:p14="http://schemas.microsoft.com/office/powerpoint/2010/main" val="20299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34EC7A-058B-42ED-AB96-04F740E7EE70}"/>
              </a:ext>
            </a:extLst>
          </p:cNvPr>
          <p:cNvSpPr>
            <a:spLocks noGrp="1"/>
          </p:cNvSpPr>
          <p:nvPr>
            <p:ph type="title"/>
          </p:nvPr>
        </p:nvSpPr>
        <p:spPr/>
        <p:txBody>
          <a:bodyPr/>
          <a:lstStyle/>
          <a:p>
            <a:r>
              <a:rPr lang="zh-TW" altLang="en-US" dirty="0"/>
              <a:t>司法院釋字第</a:t>
            </a:r>
            <a:r>
              <a:rPr lang="en-US" altLang="zh-TW" dirty="0"/>
              <a:t>713</a:t>
            </a:r>
            <a:r>
              <a:rPr lang="zh-TW" altLang="en-US" dirty="0"/>
              <a:t>號解釋</a:t>
            </a:r>
          </a:p>
        </p:txBody>
      </p:sp>
      <p:sp>
        <p:nvSpPr>
          <p:cNvPr id="3" name="內容版面配置區 2">
            <a:extLst>
              <a:ext uri="{FF2B5EF4-FFF2-40B4-BE49-F238E27FC236}">
                <a16:creationId xmlns:a16="http://schemas.microsoft.com/office/drawing/2014/main" id="{FCF1F9A5-7460-4445-9F84-06B776A7069E}"/>
              </a:ext>
            </a:extLst>
          </p:cNvPr>
          <p:cNvSpPr>
            <a:spLocks noGrp="1"/>
          </p:cNvSpPr>
          <p:nvPr>
            <p:ph idx="1"/>
          </p:nvPr>
        </p:nvSpPr>
        <p:spPr/>
        <p:txBody>
          <a:bodyPr/>
          <a:lstStyle/>
          <a:p>
            <a:r>
              <a:rPr lang="zh-TW" altLang="en-US" sz="2800" dirty="0"/>
              <a:t>解釋爭點</a:t>
            </a:r>
            <a:endParaRPr lang="en-US" altLang="zh-TW" sz="2800" dirty="0"/>
          </a:p>
          <a:p>
            <a:pPr marL="274320" lvl="1" indent="0">
              <a:buNone/>
            </a:pPr>
            <a:r>
              <a:rPr lang="zh-TW" altLang="en-US" sz="2400" dirty="0"/>
              <a:t>扣繳義務人無論違申報扣繳憑單義務或違扣繳稅款義務，一律處稅額</a:t>
            </a:r>
            <a:r>
              <a:rPr lang="en-US" altLang="zh-TW" sz="2400" dirty="0"/>
              <a:t>1.5</a:t>
            </a:r>
            <a:r>
              <a:rPr lang="zh-TW" altLang="en-US" sz="2400" dirty="0"/>
              <a:t>倍罰鍰，違憲？</a:t>
            </a:r>
            <a:endParaRPr lang="en-US" altLang="zh-TW" sz="2400" dirty="0"/>
          </a:p>
          <a:p>
            <a:r>
              <a:rPr lang="zh-TW" altLang="en-US" dirty="0"/>
              <a:t>解釋文</a:t>
            </a:r>
            <a:endParaRPr lang="en-US" altLang="zh-TW" dirty="0"/>
          </a:p>
          <a:p>
            <a:pPr marL="274320" lvl="1" indent="0">
              <a:buNone/>
            </a:pPr>
            <a:r>
              <a:rPr lang="zh-TW" altLang="en-US" sz="2400" dirty="0"/>
              <a:t>財政部中華民國九十一年六月二十日修正發布之稅務違章案件減免處罰標準第六條第一項第二款規定：「依所得稅法第一百十四條第一款規定應處罰鍰案件，有下列情事之一者，減輕或免予處罰：</a:t>
            </a:r>
            <a:r>
              <a:rPr lang="en-US" altLang="zh-TW" sz="2400" dirty="0"/>
              <a:t>……</a:t>
            </a:r>
            <a:r>
              <a:rPr lang="zh-TW" altLang="en-US" sz="2400" dirty="0"/>
              <a:t>二、扣繳義務人已於期限內補繳應扣未扣或短扣之稅款，未在期限內補報扣繳憑單，於裁罰處分核定前已按實補報者，按應扣未扣或短扣之稅額處一</a:t>
            </a:r>
            <a:r>
              <a:rPr lang="en-US" altLang="zh-TW" sz="2400" dirty="0"/>
              <a:t>‧</a:t>
            </a:r>
            <a:r>
              <a:rPr lang="zh-TW" altLang="en-US" sz="2400" dirty="0"/>
              <a:t>五倍之罰鍰」（一００年五月二十七日修正刪除），關於裁處罰鍰數額部分，已逾越必要程度，就此範圍內，不符憲法第二十三條之比例原則，與憲法第十五條保障人民財產權之意旨有違，應自本解釋公布之日起不再適用。</a:t>
            </a:r>
          </a:p>
          <a:p>
            <a:pPr lvl="1"/>
            <a:endParaRPr lang="en-US" altLang="zh-TW" sz="2400" dirty="0"/>
          </a:p>
          <a:p>
            <a:pPr marL="0" indent="0">
              <a:buNone/>
            </a:pPr>
            <a:endParaRPr lang="zh-TW" altLang="en-US" dirty="0"/>
          </a:p>
        </p:txBody>
      </p:sp>
      <p:sp>
        <p:nvSpPr>
          <p:cNvPr id="4" name="投影片編號版面配置區 3">
            <a:extLst>
              <a:ext uri="{FF2B5EF4-FFF2-40B4-BE49-F238E27FC236}">
                <a16:creationId xmlns:a16="http://schemas.microsoft.com/office/drawing/2014/main" id="{7B3748D9-A2E0-419E-AC1A-E95774F9A0EC}"/>
              </a:ext>
            </a:extLst>
          </p:cNvPr>
          <p:cNvSpPr>
            <a:spLocks noGrp="1"/>
          </p:cNvSpPr>
          <p:nvPr>
            <p:ph type="sldNum" sz="quarter" idx="12"/>
          </p:nvPr>
        </p:nvSpPr>
        <p:spPr/>
        <p:txBody>
          <a:bodyPr/>
          <a:lstStyle/>
          <a:p>
            <a:fld id="{5EC6E32A-7459-448E-9A7A-1D3E04D07DA7}" type="slidenum">
              <a:rPr lang="zh-TW" altLang="en-US" smtClean="0"/>
              <a:pPr/>
              <a:t>30</a:t>
            </a:fld>
            <a:endParaRPr lang="zh-TW" altLang="en-US" dirty="0"/>
          </a:p>
        </p:txBody>
      </p:sp>
    </p:spTree>
    <p:extLst>
      <p:ext uri="{BB962C8B-B14F-4D97-AF65-F5344CB8AC3E}">
        <p14:creationId xmlns:p14="http://schemas.microsoft.com/office/powerpoint/2010/main" val="190411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處罰要件解釋論</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三</a:t>
            </a:r>
          </a:p>
        </p:txBody>
      </p:sp>
    </p:spTree>
    <p:extLst>
      <p:ext uri="{BB962C8B-B14F-4D97-AF65-F5344CB8AC3E}">
        <p14:creationId xmlns:p14="http://schemas.microsoft.com/office/powerpoint/2010/main" val="4044785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C98DE91F-85B7-4BA4-A8AF-9A95CF4FB820}"/>
              </a:ext>
            </a:extLst>
          </p:cNvPr>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a:t>法律明確性原則。</a:t>
            </a:r>
            <a:endParaRPr lang="en-US" altLang="zh-TW" dirty="0"/>
          </a:p>
          <a:p>
            <a:r>
              <a:rPr lang="zh-TW" altLang="en-US" dirty="0"/>
              <a:t>法律之適用以正確的解釋及涵攝為先決條件。</a:t>
            </a:r>
            <a:endParaRPr lang="en-US" altLang="zh-TW" dirty="0"/>
          </a:p>
          <a:p>
            <a:r>
              <a:rPr lang="zh-TW" altLang="en-US" dirty="0"/>
              <a:t>法律適用與法規位階</a:t>
            </a:r>
            <a:endParaRPr lang="en-US" altLang="zh-TW" dirty="0"/>
          </a:p>
          <a:p>
            <a:pPr lvl="1"/>
            <a:r>
              <a:rPr lang="zh-TW" altLang="en-US" dirty="0">
                <a:latin typeface="+mn-ea"/>
              </a:rPr>
              <a:t>效力優先：憲法、法律、法規命令、行政規則（憲法第</a:t>
            </a:r>
            <a:r>
              <a:rPr lang="en-US" altLang="zh-TW" dirty="0">
                <a:latin typeface="+mn-ea"/>
              </a:rPr>
              <a:t>171</a:t>
            </a:r>
            <a:r>
              <a:rPr lang="zh-TW" altLang="en-US" dirty="0">
                <a:latin typeface="+mn-ea"/>
              </a:rPr>
              <a:t>、</a:t>
            </a:r>
            <a:r>
              <a:rPr lang="en-US" altLang="zh-TW" dirty="0">
                <a:latin typeface="+mn-ea"/>
              </a:rPr>
              <a:t>172</a:t>
            </a:r>
            <a:r>
              <a:rPr lang="zh-TW" altLang="en-US" dirty="0">
                <a:latin typeface="+mn-ea"/>
              </a:rPr>
              <a:t>條，行政程序法第</a:t>
            </a:r>
            <a:r>
              <a:rPr lang="en-US" altLang="zh-TW" dirty="0">
                <a:latin typeface="+mn-ea"/>
              </a:rPr>
              <a:t>158</a:t>
            </a:r>
            <a:r>
              <a:rPr lang="zh-TW" altLang="en-US" dirty="0">
                <a:latin typeface="+mn-ea"/>
              </a:rPr>
              <a:t>條）</a:t>
            </a:r>
            <a:endParaRPr lang="en-US" altLang="zh-TW" dirty="0">
              <a:latin typeface="+mn-ea"/>
            </a:endParaRPr>
          </a:p>
          <a:p>
            <a:pPr lvl="1"/>
            <a:r>
              <a:rPr lang="zh-TW" altLang="en-US" dirty="0">
                <a:latin typeface="標楷體" panose="03000509000000000000" pitchFamily="65" charset="-120"/>
                <a:ea typeface="標楷體" panose="03000509000000000000" pitchFamily="65" charset="-120"/>
              </a:rPr>
              <a:t>適用優先</a:t>
            </a:r>
            <a:r>
              <a:rPr lang="zh-TW" altLang="en-US" dirty="0">
                <a:latin typeface="PMingLiU" panose="02020500000000000000" pitchFamily="18" charset="-120"/>
                <a:ea typeface="PMingLiU" panose="02020500000000000000" pitchFamily="18" charset="-120"/>
              </a:rPr>
              <a:t>：</a:t>
            </a:r>
            <a:r>
              <a:rPr lang="zh-TW" altLang="en-US" dirty="0">
                <a:latin typeface="標楷體" panose="03000509000000000000" pitchFamily="65" charset="-120"/>
                <a:ea typeface="標楷體" panose="03000509000000000000" pitchFamily="65" charset="-120"/>
              </a:rPr>
              <a:t>行政規則、法規命令、法律、憲法（行政程序法第 </a:t>
            </a:r>
            <a:r>
              <a:rPr lang="en-US" altLang="zh-TW" dirty="0">
                <a:latin typeface="標楷體" panose="03000509000000000000" pitchFamily="65" charset="-120"/>
                <a:ea typeface="標楷體" panose="03000509000000000000" pitchFamily="65" charset="-120"/>
              </a:rPr>
              <a:t>161</a:t>
            </a:r>
            <a:r>
              <a:rPr lang="zh-TW" altLang="en-US" dirty="0">
                <a:latin typeface="標楷體" panose="03000509000000000000" pitchFamily="65" charset="-120"/>
                <a:ea typeface="標楷體" panose="03000509000000000000" pitchFamily="65" charset="-120"/>
              </a:rPr>
              <a:t>條</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法律適用三段論</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大前提：尋找合適之法規條文、解釋法規條文</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小前提：採證認定事實關係，並判斷是否與法規構成要件相當（涵攝）</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  論：作成具有特定法律效果的處置（行政處分或法院裁判</a:t>
            </a:r>
            <a:r>
              <a:rPr lang="en-US" altLang="zh-TW" dirty="0">
                <a:latin typeface="標楷體" panose="03000509000000000000" pitchFamily="65" charset="-120"/>
                <a:ea typeface="標楷體" panose="03000509000000000000" pitchFamily="65" charset="-120"/>
              </a:rPr>
              <a:t>)</a:t>
            </a:r>
          </a:p>
          <a:p>
            <a:r>
              <a:rPr lang="zh-TW" altLang="en-US" dirty="0"/>
              <a:t>解釋方法</a:t>
            </a:r>
            <a:endParaRPr lang="en-US" altLang="zh-TW" dirty="0"/>
          </a:p>
          <a:p>
            <a:pPr lvl="1"/>
            <a:r>
              <a:rPr lang="zh-TW" altLang="en-US" dirty="0"/>
              <a:t>文義解釋</a:t>
            </a:r>
            <a:endParaRPr lang="en-US" altLang="zh-TW" dirty="0"/>
          </a:p>
          <a:p>
            <a:pPr lvl="1"/>
            <a:r>
              <a:rPr lang="zh-TW" altLang="en-US" dirty="0"/>
              <a:t>論理及體系解釋</a:t>
            </a:r>
            <a:endParaRPr lang="en-US" altLang="zh-TW" dirty="0"/>
          </a:p>
          <a:p>
            <a:pPr lvl="1"/>
            <a:r>
              <a:rPr lang="zh-TW" altLang="en-US" dirty="0"/>
              <a:t>歷史及起源解釋</a:t>
            </a:r>
            <a:endParaRPr lang="en-US" altLang="zh-TW" dirty="0"/>
          </a:p>
          <a:p>
            <a:pPr lvl="1"/>
            <a:r>
              <a:rPr lang="zh-TW" altLang="en-US" dirty="0"/>
              <a:t>目的論解釋</a:t>
            </a:r>
            <a:endParaRPr lang="en-US" altLang="zh-TW" dirty="0"/>
          </a:p>
          <a:p>
            <a:pPr lvl="1"/>
            <a:r>
              <a:rPr lang="zh-TW" altLang="en-US" dirty="0"/>
              <a:t>合憲性解釋</a:t>
            </a:r>
            <a:endParaRPr lang="en-US" altLang="zh-TW" dirty="0"/>
          </a:p>
          <a:p>
            <a:pPr lvl="1"/>
            <a:endParaRPr lang="en-US" altLang="zh-TW" dirty="0">
              <a:highlight>
                <a:srgbClr val="FFFF00"/>
              </a:highlight>
            </a:endParaRPr>
          </a:p>
          <a:p>
            <a:pPr lvl="1"/>
            <a:endParaRPr lang="zh-TW" altLang="en-US" dirty="0">
              <a:highlight>
                <a:srgbClr val="FFFF00"/>
              </a:highlight>
            </a:endParaRP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32</a:t>
            </a:fld>
            <a:endParaRPr lang="zh-TW" altLang="en-US" dirty="0"/>
          </a:p>
        </p:txBody>
      </p:sp>
    </p:spTree>
    <p:extLst>
      <p:ext uri="{BB962C8B-B14F-4D97-AF65-F5344CB8AC3E}">
        <p14:creationId xmlns:p14="http://schemas.microsoft.com/office/powerpoint/2010/main" val="201350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31A7FF54-76BD-4925-9B41-F61581192291}"/>
              </a:ext>
            </a:extLst>
          </p:cNvPr>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zh-TW" altLang="en-US" dirty="0"/>
              <a:t>文義解釋即文理解釋，必須與文法學、字源學及專門名詞學的知識結合使用。</a:t>
            </a:r>
          </a:p>
          <a:p>
            <a:r>
              <a:rPr lang="zh-TW" altLang="en-US" dirty="0"/>
              <a:t>論理解釋係以概念含義、關聯性比較並藉助推理法則所作成之解釋，包括擴張解釋、限縮解釋、類推解釋及反面解釋。</a:t>
            </a:r>
            <a:endParaRPr lang="en-US" altLang="zh-TW" dirty="0"/>
          </a:p>
          <a:p>
            <a:r>
              <a:rPr lang="zh-TW" altLang="en-US" dirty="0"/>
              <a:t>體系解釋乃論理解釋的進階方法，探討個別法條在整體法制中的地位與其關聯意義，尤其用於解決法條相互間矛盾所形成的規範衝突。</a:t>
            </a:r>
            <a:endParaRPr lang="en-US" altLang="zh-TW" dirty="0"/>
          </a:p>
          <a:p>
            <a:r>
              <a:rPr lang="zh-TW" altLang="en-US" dirty="0"/>
              <a:t>歷史及起源解釋皆屬著重於法律之產生及歷史演進的解釋方法。歷史解釋偏向以該法律之歷史發展為探討重點；起源解釋則以法律制定過程為 檢討素材，並探求立法者本意 。惟所謂立法者本意 ，並非指草擬法律之特定個人或立法委員個別之意見，而是制定過程中所表現之客觀法律本旨。</a:t>
            </a:r>
          </a:p>
          <a:p>
            <a:endParaRPr lang="en-US" altLang="zh-TW" dirty="0"/>
          </a:p>
          <a:p>
            <a:endParaRPr lang="zh-TW" altLang="en-US" dirty="0"/>
          </a:p>
          <a:p>
            <a:endParaRPr lang="zh-TW" altLang="en-US" dirty="0"/>
          </a:p>
          <a:p>
            <a:endParaRPr lang="en-US" altLang="zh-TW" dirty="0"/>
          </a:p>
          <a:p>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33</a:t>
            </a:fld>
            <a:endParaRPr lang="zh-TW" altLang="en-US" dirty="0"/>
          </a:p>
        </p:txBody>
      </p:sp>
    </p:spTree>
    <p:extLst>
      <p:ext uri="{BB962C8B-B14F-4D97-AF65-F5344CB8AC3E}">
        <p14:creationId xmlns:p14="http://schemas.microsoft.com/office/powerpoint/2010/main" val="759130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CCC4E0D-FD2B-43FA-A484-5B86117E3529}"/>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BFA3BE92-67EE-421B-BC40-E4FC812882FC}"/>
              </a:ext>
            </a:extLst>
          </p:cNvPr>
          <p:cNvSpPr>
            <a:spLocks noGrp="1"/>
          </p:cNvSpPr>
          <p:nvPr>
            <p:ph idx="1"/>
          </p:nvPr>
        </p:nvSpPr>
        <p:spPr/>
        <p:txBody>
          <a:bodyPr>
            <a:normAutofit lnSpcReduction="10000"/>
          </a:bodyPr>
          <a:lstStyle/>
          <a:p>
            <a:r>
              <a:rPr lang="zh-TW" altLang="en-US" dirty="0"/>
              <a:t>目的論解釋以考慮法之客觀目的、環境變遷及法規範對相關者利益的評價取捨為要素。目的論解釋常與論理解釋結合，例如合目的性擴張或限縮解釋，而即使是反面解釋也必須合目的性始具有正當性。</a:t>
            </a:r>
            <a:endParaRPr lang="en-US" altLang="zh-TW" dirty="0"/>
          </a:p>
          <a:p>
            <a:r>
              <a:rPr lang="zh-TW" altLang="en-US" dirty="0"/>
              <a:t>目的論解釋結論如與文義解釋不符時，應該以更崇高的法原則</a:t>
            </a:r>
            <a:r>
              <a:rPr lang="en-US" altLang="zh-TW" dirty="0"/>
              <a:t>(</a:t>
            </a:r>
            <a:r>
              <a:rPr lang="zh-TW" altLang="en-US" dirty="0"/>
              <a:t>例如憲法規範</a:t>
            </a:r>
            <a:r>
              <a:rPr lang="en-US" altLang="zh-TW" dirty="0"/>
              <a:t>)</a:t>
            </a:r>
            <a:r>
              <a:rPr lang="zh-TW" altLang="en-US" dirty="0"/>
              <a:t>作為其正當性的依據。 </a:t>
            </a:r>
            <a:endParaRPr lang="en-US" altLang="zh-TW" dirty="0"/>
          </a:p>
          <a:p>
            <a:r>
              <a:rPr lang="zh-TW" altLang="en-US" dirty="0"/>
              <a:t>合憲性解釋乃指一項法律條文的解釋，如果有多種可能，只要其中一種結果可以避免宣告該項法條違憲時，即應選擇其作為裁判的結論，而不採納其他可能導致違憲的解釋方法。</a:t>
            </a:r>
            <a:endParaRPr lang="en-US" altLang="zh-TW" dirty="0"/>
          </a:p>
          <a:p>
            <a:r>
              <a:rPr lang="zh-TW" altLang="en-US" dirty="0"/>
              <a:t>基於租稅法律主義，除非法條文義不清、多種可能、前後矛盾或為更崇高的目的，否則，文義解釋相較於其他解釋方法，應具優先性，並不可增加法律文義所無而不利於人民之限制。</a:t>
            </a:r>
          </a:p>
          <a:p>
            <a:r>
              <a:rPr lang="zh-TW" altLang="en-US"/>
              <a:t>基於憲法保護人民自由與權利之意旨，制裁</a:t>
            </a:r>
            <a:r>
              <a:rPr lang="zh-TW" altLang="en-US" dirty="0"/>
              <a:t>性法律之解釋</a:t>
            </a:r>
            <a:r>
              <a:rPr lang="zh-TW" altLang="en-US"/>
              <a:t>，應遵守嚴格</a:t>
            </a:r>
            <a:r>
              <a:rPr lang="zh-TW" altLang="en-US" dirty="0"/>
              <a:t>的文義方法，不可增加法律文義所無而不利於人民</a:t>
            </a:r>
            <a:r>
              <a:rPr lang="zh-TW" altLang="en-US"/>
              <a:t>之限制。</a:t>
            </a:r>
            <a:r>
              <a:rPr lang="zh-TW" altLang="en-US" dirty="0"/>
              <a:t>有多種解釋可能時，應採有利於人民之認定。</a:t>
            </a:r>
          </a:p>
          <a:p>
            <a:endParaRPr lang="zh-TW" altLang="en-US"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DC42B8DB-C5C6-42B7-96DC-D2AF8A8F113D}"/>
              </a:ext>
            </a:extLst>
          </p:cNvPr>
          <p:cNvSpPr>
            <a:spLocks noGrp="1"/>
          </p:cNvSpPr>
          <p:nvPr>
            <p:ph type="sldNum" sz="quarter" idx="12"/>
          </p:nvPr>
        </p:nvSpPr>
        <p:spPr/>
        <p:txBody>
          <a:bodyPr/>
          <a:lstStyle/>
          <a:p>
            <a:fld id="{5EC6E32A-7459-448E-9A7A-1D3E04D07DA7}" type="slidenum">
              <a:rPr lang="zh-TW" altLang="en-US" smtClean="0"/>
              <a:pPr/>
              <a:t>34</a:t>
            </a:fld>
            <a:endParaRPr lang="zh-TW" altLang="en-US" dirty="0"/>
          </a:p>
        </p:txBody>
      </p:sp>
    </p:spTree>
    <p:extLst>
      <p:ext uri="{BB962C8B-B14F-4D97-AF65-F5344CB8AC3E}">
        <p14:creationId xmlns:p14="http://schemas.microsoft.com/office/powerpoint/2010/main" val="799343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49A12F-7EC5-474C-89F7-AD2B91F1B3D6}"/>
              </a:ext>
            </a:extLst>
          </p:cNvPr>
          <p:cNvSpPr>
            <a:spLocks noGrp="1"/>
          </p:cNvSpPr>
          <p:nvPr>
            <p:ph type="title"/>
          </p:nvPr>
        </p:nvSpPr>
        <p:spPr/>
        <p:txBody>
          <a:bodyPr/>
          <a:lstStyle/>
          <a:p>
            <a:r>
              <a:rPr lang="zh-TW" altLang="en-US" dirty="0"/>
              <a:t>司法院釋字第</a:t>
            </a:r>
            <a:r>
              <a:rPr lang="en-US" altLang="zh-TW" dirty="0"/>
              <a:t>3</a:t>
            </a:r>
            <a:r>
              <a:rPr lang="zh-TW" altLang="en-US" dirty="0"/>
              <a:t>號解釋</a:t>
            </a:r>
          </a:p>
        </p:txBody>
      </p:sp>
      <p:sp>
        <p:nvSpPr>
          <p:cNvPr id="3" name="內容版面配置區 2">
            <a:extLst>
              <a:ext uri="{FF2B5EF4-FFF2-40B4-BE49-F238E27FC236}">
                <a16:creationId xmlns:a16="http://schemas.microsoft.com/office/drawing/2014/main" id="{45A083E3-A159-4FA0-BCB3-F60FEF94CCB0}"/>
              </a:ext>
            </a:extLst>
          </p:cNvPr>
          <p:cNvSpPr>
            <a:spLocks noGrp="1"/>
          </p:cNvSpPr>
          <p:nvPr>
            <p:ph idx="1"/>
          </p:nvPr>
        </p:nvSpPr>
        <p:spPr/>
        <p:txBody>
          <a:bodyPr/>
          <a:lstStyle/>
          <a:p>
            <a:r>
              <a:rPr lang="zh-TW" altLang="en-US" sz="2800" dirty="0"/>
              <a:t>解釋爭點</a:t>
            </a:r>
          </a:p>
          <a:p>
            <a:pPr marL="0" indent="0">
              <a:buNone/>
            </a:pPr>
            <a:r>
              <a:rPr lang="zh-TW" altLang="en-US" dirty="0"/>
              <a:t>   監察院關於所掌事項得提法律案？</a:t>
            </a:r>
          </a:p>
          <a:p>
            <a:r>
              <a:rPr lang="zh-TW" altLang="en-US" sz="2800" dirty="0"/>
              <a:t>解釋文</a:t>
            </a:r>
            <a:endParaRPr lang="en-US" altLang="zh-TW" sz="2800" dirty="0"/>
          </a:p>
          <a:p>
            <a:pPr marL="0" indent="0" algn="l">
              <a:buNone/>
            </a:pPr>
            <a:r>
              <a:rPr lang="zh-TW" altLang="en-US" dirty="0"/>
              <a:t>監察院關於所掌事項是否得向立法院提出法律案，憲法無明文規定，而同法第八十七條則稱考試院關於所掌事項得向立法院提出法律案，論者因執</a:t>
            </a:r>
            <a:r>
              <a:rPr lang="zh-TW" altLang="en-US" b="1" dirty="0"/>
              <a:t>「省略規定之事項應認為有意省略」</a:t>
            </a:r>
            <a:r>
              <a:rPr lang="zh-TW" altLang="en-US" dirty="0"/>
              <a:t>（</a:t>
            </a:r>
            <a:r>
              <a:rPr lang="en-US" altLang="zh-TW" dirty="0"/>
              <a:t>Casus </a:t>
            </a:r>
            <a:r>
              <a:rPr lang="en-US" altLang="zh-TW" dirty="0" err="1"/>
              <a:t>omissus</a:t>
            </a:r>
            <a:r>
              <a:rPr lang="en-US" altLang="zh-TW" dirty="0"/>
              <a:t> pro </a:t>
            </a:r>
            <a:r>
              <a:rPr lang="en-US" altLang="zh-TW" dirty="0" err="1"/>
              <a:t>omisso</a:t>
            </a:r>
            <a:r>
              <a:rPr lang="en-US" altLang="zh-TW" dirty="0"/>
              <a:t> </a:t>
            </a:r>
            <a:r>
              <a:rPr lang="en-US" altLang="zh-TW" dirty="0" err="1"/>
              <a:t>habendus</a:t>
            </a:r>
            <a:r>
              <a:rPr lang="en-US" altLang="zh-TW" dirty="0"/>
              <a:t> </a:t>
            </a:r>
            <a:r>
              <a:rPr lang="en-US" altLang="zh-TW" dirty="0" err="1"/>
              <a:t>est</a:t>
            </a:r>
            <a:r>
              <a:rPr lang="zh-TW" altLang="en-US" dirty="0"/>
              <a:t>）以及</a:t>
            </a:r>
            <a:r>
              <a:rPr lang="zh-TW" altLang="en-US" b="1" dirty="0"/>
              <a:t>「明示規定其一者應認為排除其他」</a:t>
            </a:r>
            <a:r>
              <a:rPr lang="zh-TW" altLang="en-US" dirty="0"/>
              <a:t>（</a:t>
            </a:r>
            <a:r>
              <a:rPr lang="en-US" altLang="zh-TW" dirty="0" err="1"/>
              <a:t>expressio</a:t>
            </a:r>
            <a:r>
              <a:rPr lang="en-US" altLang="zh-TW" dirty="0"/>
              <a:t> </a:t>
            </a:r>
            <a:r>
              <a:rPr lang="en-US" altLang="zh-TW" dirty="0" err="1"/>
              <a:t>unius</a:t>
            </a:r>
            <a:r>
              <a:rPr lang="en-US" altLang="zh-TW" dirty="0"/>
              <a:t> </a:t>
            </a:r>
            <a:r>
              <a:rPr lang="en-US" altLang="zh-TW" dirty="0" err="1"/>
              <a:t>est</a:t>
            </a:r>
            <a:r>
              <a:rPr lang="en-US" altLang="zh-TW" dirty="0"/>
              <a:t> </a:t>
            </a:r>
            <a:r>
              <a:rPr lang="en-US" altLang="zh-TW" dirty="0" err="1"/>
              <a:t>exclusio</a:t>
            </a:r>
            <a:r>
              <a:rPr lang="en-US" altLang="zh-TW" dirty="0"/>
              <a:t> </a:t>
            </a:r>
            <a:r>
              <a:rPr lang="en-US" altLang="zh-TW" dirty="0" err="1"/>
              <a:t>alterius</a:t>
            </a:r>
            <a:r>
              <a:rPr lang="zh-TW" altLang="en-US" dirty="0"/>
              <a:t>）之拉丁法諺，認為監察院不得向立法院提案，實則</a:t>
            </a:r>
            <a:r>
              <a:rPr lang="zh-TW" altLang="en-US" b="1" dirty="0"/>
              <a:t>此項法諺並非在任何情形之下均可援用</a:t>
            </a:r>
            <a:r>
              <a:rPr lang="zh-TW" altLang="en-US" dirty="0"/>
              <a:t>，</a:t>
            </a:r>
            <a:r>
              <a:rPr lang="zh-TW" altLang="en-US" b="1" dirty="0"/>
              <a:t>如法律條文顯有闕漏或有關法條尚有解釋之餘地時，則此項法諺，即不復適用</a:t>
            </a:r>
            <a:r>
              <a:rPr lang="zh-TW" altLang="en-US" dirty="0"/>
              <a:t>，</a:t>
            </a:r>
            <a:r>
              <a:rPr lang="en-US" altLang="zh-TW" dirty="0"/>
              <a:t>……</a:t>
            </a:r>
            <a:r>
              <a:rPr lang="zh-TW" altLang="en-US" dirty="0"/>
              <a:t>綜上所述，考試院關於所掌事項，依憲法第八十七條，既得向立法院提出法律案，基於五權分治，平等相維之體制，參以該條及第七十一條之制訂經過，監察院關於所掌事項，得向立法院提出法律案，實與憲法之精神相符。  </a:t>
            </a:r>
          </a:p>
        </p:txBody>
      </p:sp>
      <p:sp>
        <p:nvSpPr>
          <p:cNvPr id="4" name="投影片編號版面配置區 3">
            <a:extLst>
              <a:ext uri="{FF2B5EF4-FFF2-40B4-BE49-F238E27FC236}">
                <a16:creationId xmlns:a16="http://schemas.microsoft.com/office/drawing/2014/main" id="{1D13B9D1-3923-4B9C-A928-D5E7CE083A3A}"/>
              </a:ext>
            </a:extLst>
          </p:cNvPr>
          <p:cNvSpPr>
            <a:spLocks noGrp="1"/>
          </p:cNvSpPr>
          <p:nvPr>
            <p:ph type="sldNum" sz="quarter" idx="12"/>
          </p:nvPr>
        </p:nvSpPr>
        <p:spPr/>
        <p:txBody>
          <a:bodyPr/>
          <a:lstStyle/>
          <a:p>
            <a:fld id="{5EC6E32A-7459-448E-9A7A-1D3E04D07DA7}" type="slidenum">
              <a:rPr lang="zh-TW" altLang="en-US" smtClean="0"/>
              <a:pPr/>
              <a:t>35</a:t>
            </a:fld>
            <a:endParaRPr lang="zh-TW" altLang="en-US" dirty="0"/>
          </a:p>
        </p:txBody>
      </p:sp>
    </p:spTree>
    <p:extLst>
      <p:ext uri="{BB962C8B-B14F-4D97-AF65-F5344CB8AC3E}">
        <p14:creationId xmlns:p14="http://schemas.microsoft.com/office/powerpoint/2010/main" val="2648909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E3F813-86E9-4C01-A549-1B1A923436F3}"/>
              </a:ext>
            </a:extLst>
          </p:cNvPr>
          <p:cNvSpPr>
            <a:spLocks noGrp="1"/>
          </p:cNvSpPr>
          <p:nvPr>
            <p:ph type="title"/>
          </p:nvPr>
        </p:nvSpPr>
        <p:spPr/>
        <p:txBody>
          <a:bodyPr/>
          <a:lstStyle/>
          <a:p>
            <a:r>
              <a:rPr lang="zh-TW" altLang="en-US" dirty="0"/>
              <a:t>司法院釋字第</a:t>
            </a:r>
            <a:r>
              <a:rPr lang="en-US" altLang="zh-TW" dirty="0"/>
              <a:t>210</a:t>
            </a:r>
            <a:r>
              <a:rPr lang="zh-TW" altLang="en-US" dirty="0"/>
              <a:t>號解釋</a:t>
            </a:r>
          </a:p>
        </p:txBody>
      </p:sp>
      <p:sp>
        <p:nvSpPr>
          <p:cNvPr id="3" name="內容版面配置區 2">
            <a:extLst>
              <a:ext uri="{FF2B5EF4-FFF2-40B4-BE49-F238E27FC236}">
                <a16:creationId xmlns:a16="http://schemas.microsoft.com/office/drawing/2014/main" id="{854C11BA-5D79-4E2C-B130-E3D31F958A55}"/>
              </a:ext>
            </a:extLst>
          </p:cNvPr>
          <p:cNvSpPr>
            <a:spLocks noGrp="1"/>
          </p:cNvSpPr>
          <p:nvPr>
            <p:ph idx="1"/>
          </p:nvPr>
        </p:nvSpPr>
        <p:spPr/>
        <p:txBody>
          <a:bodyPr>
            <a:normAutofit/>
          </a:bodyPr>
          <a:lstStyle/>
          <a:p>
            <a:r>
              <a:rPr lang="zh-TW" altLang="en-US" sz="2800" dirty="0"/>
              <a:t>解釋爭點</a:t>
            </a:r>
            <a:endParaRPr lang="en-US" altLang="zh-TW" sz="2800" dirty="0"/>
          </a:p>
          <a:p>
            <a:pPr marL="274320" lvl="1" indent="0">
              <a:buNone/>
            </a:pPr>
            <a:r>
              <a:rPr lang="zh-TW" altLang="en-US" sz="2400" dirty="0"/>
              <a:t>以獎勵投資條例施行細則、財政部函釋等命令，規定免稅利息之範圍，是否違反租稅法律主義？</a:t>
            </a:r>
            <a:endParaRPr lang="en-US" altLang="zh-TW" sz="2400" dirty="0"/>
          </a:p>
          <a:p>
            <a:r>
              <a:rPr lang="zh-TW" altLang="en-US" sz="2800" dirty="0"/>
              <a:t>解釋文</a:t>
            </a:r>
            <a:endParaRPr lang="en-US" altLang="zh-TW" sz="2800" dirty="0"/>
          </a:p>
          <a:p>
            <a:pPr marL="274320" lvl="1" indent="0">
              <a:buNone/>
            </a:pPr>
            <a:r>
              <a:rPr lang="zh-TW" altLang="en-US" sz="2400" dirty="0"/>
              <a:t>中華民國六十九年十二月三十日修正公布之獎勵投資條例第二十三條第三項第一款，關於限額免納所得稅之利息，係規定「除郵政存薄儲金及短期票券以外之各種利息」，並非排除私人間無投資性之借款利息，而中華民國七十年八月三十一日發布之獎勵投資條例施行細則第二十七條認該款「所稱各種利息，包括公債、公司債、金融債券、金融機構之存款及工商企業借入款之利息」，財政部 </a:t>
            </a:r>
            <a:r>
              <a:rPr lang="en-US" altLang="zh-TW" sz="2400" dirty="0"/>
              <a:t>(70) </a:t>
            </a:r>
            <a:r>
              <a:rPr lang="zh-TW" altLang="en-US" sz="2400" dirty="0"/>
              <a:t>台財稅字第三七九三○號函並認「 不包括私人間借款之利息。」縱符獎勵投資之目的，惟逕以命令訂定，仍與當時有效之首述法條「各種利息」之明文規定不合，有違憲法第十九條租稅法律主義之本旨。</a:t>
            </a:r>
          </a:p>
          <a:p>
            <a:endParaRPr lang="zh-TW" altLang="en-US" dirty="0"/>
          </a:p>
        </p:txBody>
      </p:sp>
      <p:sp>
        <p:nvSpPr>
          <p:cNvPr id="4" name="投影片編號版面配置區 3">
            <a:extLst>
              <a:ext uri="{FF2B5EF4-FFF2-40B4-BE49-F238E27FC236}">
                <a16:creationId xmlns:a16="http://schemas.microsoft.com/office/drawing/2014/main" id="{FA43DBED-3F50-4B5C-9A3F-EEA78D771B9F}"/>
              </a:ext>
            </a:extLst>
          </p:cNvPr>
          <p:cNvSpPr>
            <a:spLocks noGrp="1"/>
          </p:cNvSpPr>
          <p:nvPr>
            <p:ph type="sldNum" sz="quarter" idx="12"/>
          </p:nvPr>
        </p:nvSpPr>
        <p:spPr/>
        <p:txBody>
          <a:bodyPr/>
          <a:lstStyle/>
          <a:p>
            <a:fld id="{5EC6E32A-7459-448E-9A7A-1D3E04D07DA7}" type="slidenum">
              <a:rPr lang="zh-TW" altLang="en-US" smtClean="0"/>
              <a:pPr/>
              <a:t>36</a:t>
            </a:fld>
            <a:endParaRPr lang="zh-TW" altLang="en-US" dirty="0"/>
          </a:p>
        </p:txBody>
      </p:sp>
    </p:spTree>
    <p:extLst>
      <p:ext uri="{BB962C8B-B14F-4D97-AF65-F5344CB8AC3E}">
        <p14:creationId xmlns:p14="http://schemas.microsoft.com/office/powerpoint/2010/main" val="3123269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0D5DF6-597F-40D3-8749-7B8E1A4D7139}"/>
              </a:ext>
            </a:extLst>
          </p:cNvPr>
          <p:cNvSpPr>
            <a:spLocks noGrp="1"/>
          </p:cNvSpPr>
          <p:nvPr>
            <p:ph type="title"/>
          </p:nvPr>
        </p:nvSpPr>
        <p:spPr/>
        <p:txBody>
          <a:bodyPr/>
          <a:lstStyle/>
          <a:p>
            <a:r>
              <a:rPr lang="zh-TW" altLang="en-US" dirty="0"/>
              <a:t>司法院釋字第</a:t>
            </a:r>
            <a:r>
              <a:rPr lang="en-US" altLang="zh-TW" dirty="0"/>
              <a:t>247</a:t>
            </a:r>
            <a:r>
              <a:rPr lang="zh-TW" altLang="en-US" dirty="0"/>
              <a:t>號解釋</a:t>
            </a:r>
          </a:p>
        </p:txBody>
      </p:sp>
      <p:sp>
        <p:nvSpPr>
          <p:cNvPr id="3" name="內容版面配置區 2">
            <a:extLst>
              <a:ext uri="{FF2B5EF4-FFF2-40B4-BE49-F238E27FC236}">
                <a16:creationId xmlns:a16="http://schemas.microsoft.com/office/drawing/2014/main" id="{E381A2D5-C55E-42E5-87B3-6862B1BE9272}"/>
              </a:ext>
            </a:extLst>
          </p:cNvPr>
          <p:cNvSpPr>
            <a:spLocks noGrp="1"/>
          </p:cNvSpPr>
          <p:nvPr>
            <p:ph idx="1"/>
          </p:nvPr>
        </p:nvSpPr>
        <p:spPr/>
        <p:txBody>
          <a:bodyPr>
            <a:normAutofit lnSpcReduction="10000"/>
          </a:bodyPr>
          <a:lstStyle/>
          <a:p>
            <a:r>
              <a:rPr lang="zh-TW" altLang="en-US" sz="2800" dirty="0"/>
              <a:t>解釋爭點</a:t>
            </a:r>
            <a:endParaRPr lang="en-US" altLang="zh-TW" sz="2800" dirty="0"/>
          </a:p>
          <a:p>
            <a:pPr marL="0" indent="0">
              <a:buNone/>
            </a:pPr>
            <a:r>
              <a:rPr lang="zh-TW" altLang="en-US" dirty="0"/>
              <a:t>  申報額在所得額標準以上者，仍得調查、補徵、裁罰之命令違憲？</a:t>
            </a:r>
            <a:endParaRPr lang="en-US" altLang="zh-TW" dirty="0"/>
          </a:p>
          <a:p>
            <a:r>
              <a:rPr lang="zh-TW" altLang="en-US" sz="2800" dirty="0"/>
              <a:t>解釋文</a:t>
            </a:r>
            <a:endParaRPr lang="en-US" altLang="zh-TW" sz="2800" dirty="0"/>
          </a:p>
          <a:p>
            <a:pPr marL="274320" lvl="1" indent="0">
              <a:buNone/>
            </a:pPr>
            <a:r>
              <a:rPr lang="zh-TW" altLang="en-US" sz="2400" dirty="0"/>
              <a:t>稽徵機關已依所得稅法第八十條第二項核定各該業所得額標準者，納稅義務人申報之所得額，如在上項標準以上，依同條第三項規定，即以其原申報額為準，旨在簡化稽徵手續，期使徵納兩便，並非謂納稅義務人申報額在標準以上者，即不負誠實申報之義務。故倘有匿報、短報或漏報等情事，仍得依所得稅法第一百零三條、第一百一十條、稅捐稽徵法第二十一條及第三十條等規定，調查課稅資科，予以補徵或裁罰。財政部發布之營利事業所得稅結算申報書面審核案件抽查辦法、營利事業所得稅結算申報查核準則及中華民國五十九年五月十八日台財稅字第二三七九八號令即係為執行該等法律之規定而訂定，就此而言，與憲法尚無牴觸。惟前述抽查辦法第三條、第四條查核準則第二條及上開令示，與所得稅法第八十條第三項之規定，文義上易滋誤解，應予檢討修正。</a:t>
            </a:r>
          </a:p>
        </p:txBody>
      </p:sp>
      <p:sp>
        <p:nvSpPr>
          <p:cNvPr id="4" name="投影片編號版面配置區 3">
            <a:extLst>
              <a:ext uri="{FF2B5EF4-FFF2-40B4-BE49-F238E27FC236}">
                <a16:creationId xmlns:a16="http://schemas.microsoft.com/office/drawing/2014/main" id="{F7DE28DD-5BD1-4F2A-9C7B-07CC59337BE2}"/>
              </a:ext>
            </a:extLst>
          </p:cNvPr>
          <p:cNvSpPr>
            <a:spLocks noGrp="1"/>
          </p:cNvSpPr>
          <p:nvPr>
            <p:ph type="sldNum" sz="quarter" idx="12"/>
          </p:nvPr>
        </p:nvSpPr>
        <p:spPr/>
        <p:txBody>
          <a:bodyPr/>
          <a:lstStyle/>
          <a:p>
            <a:fld id="{5EC6E32A-7459-448E-9A7A-1D3E04D07DA7}" type="slidenum">
              <a:rPr lang="zh-TW" altLang="en-US" smtClean="0"/>
              <a:pPr/>
              <a:t>37</a:t>
            </a:fld>
            <a:endParaRPr lang="zh-TW" altLang="en-US" dirty="0"/>
          </a:p>
        </p:txBody>
      </p:sp>
    </p:spTree>
    <p:extLst>
      <p:ext uri="{BB962C8B-B14F-4D97-AF65-F5344CB8AC3E}">
        <p14:creationId xmlns:p14="http://schemas.microsoft.com/office/powerpoint/2010/main" val="3399677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652F76-3102-4D27-8042-9BC1BE7B1434}"/>
              </a:ext>
            </a:extLst>
          </p:cNvPr>
          <p:cNvSpPr>
            <a:spLocks noGrp="1"/>
          </p:cNvSpPr>
          <p:nvPr>
            <p:ph type="title"/>
          </p:nvPr>
        </p:nvSpPr>
        <p:spPr/>
        <p:txBody>
          <a:bodyPr/>
          <a:lstStyle/>
          <a:p>
            <a:r>
              <a:rPr lang="zh-TW" altLang="en-US" dirty="0"/>
              <a:t>司法院釋字第</a:t>
            </a:r>
            <a:r>
              <a:rPr lang="en-US" altLang="zh-TW" dirty="0"/>
              <a:t>337</a:t>
            </a:r>
            <a:r>
              <a:rPr lang="zh-TW" altLang="en-US" dirty="0"/>
              <a:t>號解釋</a:t>
            </a:r>
          </a:p>
        </p:txBody>
      </p:sp>
      <p:sp>
        <p:nvSpPr>
          <p:cNvPr id="3" name="內容版面配置區 2">
            <a:extLst>
              <a:ext uri="{FF2B5EF4-FFF2-40B4-BE49-F238E27FC236}">
                <a16:creationId xmlns:a16="http://schemas.microsoft.com/office/drawing/2014/main" id="{56E5CF42-394A-4556-90F8-FBDC0DB0E783}"/>
              </a:ext>
            </a:extLst>
          </p:cNvPr>
          <p:cNvSpPr>
            <a:spLocks noGrp="1"/>
          </p:cNvSpPr>
          <p:nvPr>
            <p:ph idx="1"/>
          </p:nvPr>
        </p:nvSpPr>
        <p:spPr/>
        <p:txBody>
          <a:bodyPr/>
          <a:lstStyle/>
          <a:p>
            <a:r>
              <a:rPr lang="zh-TW" altLang="en-US" dirty="0"/>
              <a:t>解釋爭點</a:t>
            </a:r>
          </a:p>
          <a:p>
            <a:pPr marL="0" indent="0">
              <a:buNone/>
            </a:pPr>
            <a:r>
              <a:rPr lang="zh-TW" altLang="en-US" dirty="0"/>
              <a:t>  財政部就逃漏營業稅款概予追繳及處罰之函釋違憲？</a:t>
            </a:r>
            <a:endParaRPr lang="en-US" altLang="zh-TW" dirty="0"/>
          </a:p>
          <a:p>
            <a:r>
              <a:rPr lang="zh-TW" altLang="en-US" dirty="0"/>
              <a:t>解釋文</a:t>
            </a:r>
          </a:p>
          <a:p>
            <a:pPr marL="274320" lvl="1" indent="0">
              <a:buNone/>
            </a:pPr>
            <a:r>
              <a:rPr lang="zh-TW" altLang="en-US" sz="2400" dirty="0"/>
              <a:t>營業稅法第五十一條第五款規定，納稅義務人虛報進項稅額者，除追繳稅款外，按所漏稅額處五倍至二十倍罰鍰，並得停止其營業。依此規定意旨，自應以納稅義務人有虛報進項稅額，並因而逃漏稅款者，始得據以追繳稅款及處罰。財政部中華民國七十六年五月六日台財稅字第七六三七三七六號函，對於有進貨事實之營業人，不論其是否有虛報進項稅額，並因而逃漏稅款，概依首開條款處罰，其與該條款意旨不符部分，有違憲法保障人民權利之本旨，應不再援用。至首開法條所定處罰標準，尚未逾越立法裁量範圍，與憲法並無牴觸。</a:t>
            </a:r>
          </a:p>
        </p:txBody>
      </p:sp>
      <p:sp>
        <p:nvSpPr>
          <p:cNvPr id="4" name="投影片編號版面配置區 3">
            <a:extLst>
              <a:ext uri="{FF2B5EF4-FFF2-40B4-BE49-F238E27FC236}">
                <a16:creationId xmlns:a16="http://schemas.microsoft.com/office/drawing/2014/main" id="{E8CFF545-C366-4C65-BDCF-6EC233E04882}"/>
              </a:ext>
            </a:extLst>
          </p:cNvPr>
          <p:cNvSpPr>
            <a:spLocks noGrp="1"/>
          </p:cNvSpPr>
          <p:nvPr>
            <p:ph type="sldNum" sz="quarter" idx="12"/>
          </p:nvPr>
        </p:nvSpPr>
        <p:spPr/>
        <p:txBody>
          <a:bodyPr/>
          <a:lstStyle/>
          <a:p>
            <a:fld id="{5EC6E32A-7459-448E-9A7A-1D3E04D07DA7}" type="slidenum">
              <a:rPr lang="zh-TW" altLang="en-US" smtClean="0"/>
              <a:pPr/>
              <a:t>38</a:t>
            </a:fld>
            <a:endParaRPr lang="zh-TW" altLang="en-US" dirty="0"/>
          </a:p>
        </p:txBody>
      </p:sp>
    </p:spTree>
    <p:extLst>
      <p:ext uri="{BB962C8B-B14F-4D97-AF65-F5344CB8AC3E}">
        <p14:creationId xmlns:p14="http://schemas.microsoft.com/office/powerpoint/2010/main" val="1496779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6AE58-439F-45A5-A097-A2A17F3D88CC}"/>
              </a:ext>
            </a:extLst>
          </p:cNvPr>
          <p:cNvSpPr>
            <a:spLocks noGrp="1"/>
          </p:cNvSpPr>
          <p:nvPr>
            <p:ph type="title"/>
          </p:nvPr>
        </p:nvSpPr>
        <p:spPr/>
        <p:txBody>
          <a:bodyPr/>
          <a:lstStyle/>
          <a:p>
            <a:r>
              <a:rPr kumimoji="0" lang="zh-TW" altLang="en-US" sz="32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標楷體" panose="03000509000000000000" pitchFamily="65" charset="-120"/>
                <a:ea typeface="標楷體" panose="03000509000000000000" pitchFamily="65" charset="-120"/>
                <a:cs typeface="+mj-cs"/>
              </a:rPr>
              <a:t>司法院釋字第</a:t>
            </a:r>
            <a:r>
              <a:rPr kumimoji="0" lang="en-US" altLang="zh-TW" sz="32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標楷體" panose="03000509000000000000" pitchFamily="65" charset="-120"/>
                <a:ea typeface="標楷體" panose="03000509000000000000" pitchFamily="65" charset="-120"/>
                <a:cs typeface="+mj-cs"/>
              </a:rPr>
              <a:t>642</a:t>
            </a:r>
            <a:r>
              <a:rPr kumimoji="0" lang="zh-TW" altLang="en-US" sz="32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標楷體" panose="03000509000000000000" pitchFamily="65" charset="-120"/>
                <a:ea typeface="標楷體" panose="03000509000000000000" pitchFamily="65" charset="-120"/>
                <a:cs typeface="+mj-cs"/>
              </a:rPr>
              <a:t>號解釋</a:t>
            </a:r>
            <a:endParaRPr lang="zh-TW" altLang="en-US" dirty="0"/>
          </a:p>
        </p:txBody>
      </p:sp>
      <p:sp>
        <p:nvSpPr>
          <p:cNvPr id="3" name="內容版面配置區 2">
            <a:extLst>
              <a:ext uri="{FF2B5EF4-FFF2-40B4-BE49-F238E27FC236}">
                <a16:creationId xmlns:a16="http://schemas.microsoft.com/office/drawing/2014/main" id="{024E91DC-847B-4C26-AE40-D426FFC3627F}"/>
              </a:ext>
            </a:extLst>
          </p:cNvPr>
          <p:cNvSpPr>
            <a:spLocks noGrp="1"/>
          </p:cNvSpPr>
          <p:nvPr>
            <p:ph idx="1"/>
          </p:nvPr>
        </p:nvSpPr>
        <p:spPr/>
        <p:txBody>
          <a:bodyPr>
            <a:normAutofit lnSpcReduction="10000"/>
          </a:bodyPr>
          <a:lstStyle/>
          <a:p>
            <a:r>
              <a:rPr lang="zh-TW" altLang="en-US" dirty="0"/>
              <a:t>解釋爭點</a:t>
            </a:r>
          </a:p>
          <a:p>
            <a:pPr marL="0" indent="0">
              <a:buNone/>
            </a:pPr>
            <a:r>
              <a:rPr lang="zh-TW" altLang="en-US" dirty="0"/>
              <a:t>  稅捐稽徵法第四十四條及財政部相關函釋違憲？</a:t>
            </a:r>
            <a:endParaRPr lang="en-US" altLang="zh-TW" dirty="0"/>
          </a:p>
          <a:p>
            <a:r>
              <a:rPr lang="zh-TW" altLang="en-US" dirty="0"/>
              <a:t>解釋文</a:t>
            </a:r>
            <a:endParaRPr lang="en-US" altLang="zh-TW" dirty="0"/>
          </a:p>
          <a:p>
            <a:pPr lvl="1"/>
            <a:r>
              <a:rPr lang="zh-TW" altLang="en-US" sz="2400" dirty="0"/>
              <a:t>稅捐稽徵法第四十四條規定營利事業依法應保存憑證而未保存者，應就其未保存憑證經查明認定之總額，處百分之五罰鍰。營利事業如確已給與或取得憑證且帳簿記載明確，而於行政機關所進行之裁處或救濟程序終結前，提出原始憑證或取得與原應保存憑證相當之證明者，即已符合立法目的，而未違背保存憑證之義務，自不在該條規定處罰之列。於此範圍內，該條有關處罰未保存憑證之規定，與憲法第二十三條比例原則及第十五條保護人民財產權之意旨尚無牴觸。</a:t>
            </a:r>
          </a:p>
          <a:p>
            <a:pPr lvl="1"/>
            <a:r>
              <a:rPr lang="zh-TW" altLang="en-US" sz="2400" dirty="0"/>
              <a:t>財政部中華民國八十四年七月二十六日台財稅字第八四一六三七七一二號函示，營利事業未依法保存憑證，須於未經檢舉及未經稽徵機關或財政部指定之調查人員進行調查前，取得與原應保存憑證相當之證明者，始得免除相關處罰，其與本解釋意旨不符部分，自本解釋公布之日起，應不予援用。</a:t>
            </a:r>
          </a:p>
          <a:p>
            <a:endParaRPr lang="zh-TW" altLang="en-US" dirty="0"/>
          </a:p>
        </p:txBody>
      </p:sp>
      <p:sp>
        <p:nvSpPr>
          <p:cNvPr id="4" name="投影片編號版面配置區 3">
            <a:extLst>
              <a:ext uri="{FF2B5EF4-FFF2-40B4-BE49-F238E27FC236}">
                <a16:creationId xmlns:a16="http://schemas.microsoft.com/office/drawing/2014/main" id="{3EDADF2E-4FC9-47E8-B771-CA2EA42168A9}"/>
              </a:ext>
            </a:extLst>
          </p:cNvPr>
          <p:cNvSpPr>
            <a:spLocks noGrp="1"/>
          </p:cNvSpPr>
          <p:nvPr>
            <p:ph type="sldNum" sz="quarter" idx="12"/>
          </p:nvPr>
        </p:nvSpPr>
        <p:spPr/>
        <p:txBody>
          <a:bodyPr/>
          <a:lstStyle/>
          <a:p>
            <a:fld id="{5EC6E32A-7459-448E-9A7A-1D3E04D07DA7}" type="slidenum">
              <a:rPr lang="zh-TW" altLang="en-US" smtClean="0"/>
              <a:pPr/>
              <a:t>39</a:t>
            </a:fld>
            <a:endParaRPr lang="zh-TW" altLang="en-US" dirty="0"/>
          </a:p>
        </p:txBody>
      </p:sp>
    </p:spTree>
    <p:extLst>
      <p:ext uri="{BB962C8B-B14F-4D97-AF65-F5344CB8AC3E}">
        <p14:creationId xmlns:p14="http://schemas.microsoft.com/office/powerpoint/2010/main" val="413459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前言</a:t>
            </a:r>
            <a:r>
              <a:rPr lang="en-US" altLang="zh-TW" sz="6600" dirty="0"/>
              <a:t>——</a:t>
            </a:r>
            <a:br>
              <a:rPr lang="en-US" altLang="zh-TW" sz="6600" dirty="0"/>
            </a:br>
            <a:r>
              <a:rPr lang="zh-TW" altLang="en-US" sz="6600" dirty="0"/>
              <a:t>稅務訴訟之本質與特徵</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一</a:t>
            </a:r>
          </a:p>
        </p:txBody>
      </p:sp>
    </p:spTree>
    <p:extLst>
      <p:ext uri="{BB962C8B-B14F-4D97-AF65-F5344CB8AC3E}">
        <p14:creationId xmlns:p14="http://schemas.microsoft.com/office/powerpoint/2010/main" val="3055537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93C156-0C31-4F84-977C-BDFD038D8C83}"/>
              </a:ext>
            </a:extLst>
          </p:cNvPr>
          <p:cNvSpPr>
            <a:spLocks noGrp="1"/>
          </p:cNvSpPr>
          <p:nvPr>
            <p:ph type="title"/>
          </p:nvPr>
        </p:nvSpPr>
        <p:spPr/>
        <p:txBody>
          <a:bodyPr/>
          <a:lstStyle/>
          <a:p>
            <a:r>
              <a:rPr lang="zh-TW" altLang="en-US" dirty="0"/>
              <a:t>司法院釋字第</a:t>
            </a:r>
            <a:r>
              <a:rPr lang="en-US" altLang="zh-TW" dirty="0"/>
              <a:t>692</a:t>
            </a:r>
            <a:r>
              <a:rPr lang="zh-TW" altLang="en-US" dirty="0"/>
              <a:t>號解釋</a:t>
            </a:r>
          </a:p>
        </p:txBody>
      </p:sp>
      <p:sp>
        <p:nvSpPr>
          <p:cNvPr id="3" name="內容版面配置區 2">
            <a:extLst>
              <a:ext uri="{FF2B5EF4-FFF2-40B4-BE49-F238E27FC236}">
                <a16:creationId xmlns:a16="http://schemas.microsoft.com/office/drawing/2014/main" id="{0951D3F2-C6ED-4797-8E72-A87A31E2B602}"/>
              </a:ext>
            </a:extLst>
          </p:cNvPr>
          <p:cNvSpPr>
            <a:spLocks noGrp="1"/>
          </p:cNvSpPr>
          <p:nvPr>
            <p:ph idx="1"/>
          </p:nvPr>
        </p:nvSpPr>
        <p:spPr/>
        <p:txBody>
          <a:bodyPr>
            <a:normAutofit/>
          </a:bodyPr>
          <a:lstStyle/>
          <a:p>
            <a:r>
              <a:rPr lang="zh-TW" altLang="en-US" sz="3000" dirty="0"/>
              <a:t>解釋爭點</a:t>
            </a:r>
            <a:endParaRPr lang="en-US" altLang="zh-TW" sz="3000" dirty="0"/>
          </a:p>
          <a:p>
            <a:pPr marL="274320" lvl="1" indent="0">
              <a:buNone/>
            </a:pPr>
            <a:r>
              <a:rPr lang="zh-TW" altLang="en-US" sz="2600" dirty="0"/>
              <a:t>子女滿</a:t>
            </a:r>
            <a:r>
              <a:rPr lang="en-US" altLang="zh-TW" sz="2600" dirty="0"/>
              <a:t>20</a:t>
            </a:r>
            <a:r>
              <a:rPr lang="zh-TW" altLang="en-US" sz="2600" dirty="0"/>
              <a:t>歲於大陸地區未經認可學校就學，不得列報扶養親屬免稅額，違憲？</a:t>
            </a:r>
            <a:endParaRPr lang="en-US" altLang="zh-TW" sz="2600" dirty="0"/>
          </a:p>
          <a:p>
            <a:r>
              <a:rPr lang="zh-TW" altLang="en-US" sz="3000" dirty="0"/>
              <a:t>解釋文</a:t>
            </a:r>
          </a:p>
          <a:p>
            <a:pPr marL="274320" lvl="1" indent="0">
              <a:buNone/>
            </a:pPr>
            <a:r>
              <a:rPr lang="zh-TW" altLang="en-US" sz="2400" dirty="0"/>
              <a:t>中華民國九十年一月三日及九十二年六月二十五日修正公布之所得稅法第十七條第一項第一款第二目均規定，納稅義務人之子女滿二十歲以上，而因在校就學受納稅義務人扶養者，納稅義務人依該法規定計算個人綜合所得淨額時，得減除此項扶養親屬免稅額。惟迄今仍繼續援用之財政部八十四年十一月十五日台財稅第八四一六五七八九六號函釋：「現階段臺灣地區人民年滿二十歲，就讀學歷未經教育部認可之大陸地區學校，納稅義務人於辦理綜合所得稅結算申報時，不得列報扶養親屬免稅額。」限縮上開所得稅法之適用，增加法律所無之租稅義務，違反憲法第十九條租稅法律主義，應自本解釋公布之日起不再援用。</a:t>
            </a:r>
          </a:p>
          <a:p>
            <a:pPr marL="0" indent="0">
              <a:buNone/>
            </a:pPr>
            <a:endParaRPr lang="en-US" altLang="zh-TW" sz="2800" dirty="0"/>
          </a:p>
          <a:p>
            <a:pPr marL="274320" lvl="1" indent="0">
              <a:buNone/>
            </a:pPr>
            <a:endParaRPr lang="en-US" altLang="zh-TW" sz="2400" dirty="0"/>
          </a:p>
          <a:p>
            <a:pPr marL="274320" lvl="1" indent="0">
              <a:buNone/>
            </a:pPr>
            <a:endParaRPr lang="zh-TW" altLang="en-US" sz="2400" dirty="0"/>
          </a:p>
        </p:txBody>
      </p:sp>
      <p:sp>
        <p:nvSpPr>
          <p:cNvPr id="4" name="投影片編號版面配置區 3">
            <a:extLst>
              <a:ext uri="{FF2B5EF4-FFF2-40B4-BE49-F238E27FC236}">
                <a16:creationId xmlns:a16="http://schemas.microsoft.com/office/drawing/2014/main" id="{3940D5F0-9359-4893-B8A2-2AA05D2F4EA1}"/>
              </a:ext>
            </a:extLst>
          </p:cNvPr>
          <p:cNvSpPr>
            <a:spLocks noGrp="1"/>
          </p:cNvSpPr>
          <p:nvPr>
            <p:ph type="sldNum" sz="quarter" idx="12"/>
          </p:nvPr>
        </p:nvSpPr>
        <p:spPr/>
        <p:txBody>
          <a:bodyPr/>
          <a:lstStyle/>
          <a:p>
            <a:fld id="{5EC6E32A-7459-448E-9A7A-1D3E04D07DA7}" type="slidenum">
              <a:rPr lang="zh-TW" altLang="en-US" smtClean="0"/>
              <a:pPr/>
              <a:t>40</a:t>
            </a:fld>
            <a:endParaRPr lang="zh-TW" altLang="en-US" dirty="0"/>
          </a:p>
        </p:txBody>
      </p:sp>
    </p:spTree>
    <p:extLst>
      <p:ext uri="{BB962C8B-B14F-4D97-AF65-F5344CB8AC3E}">
        <p14:creationId xmlns:p14="http://schemas.microsoft.com/office/powerpoint/2010/main" val="1359125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73AD22-B541-415C-B307-88B86C61290D}"/>
              </a:ext>
            </a:extLst>
          </p:cNvPr>
          <p:cNvSpPr>
            <a:spLocks noGrp="1"/>
          </p:cNvSpPr>
          <p:nvPr>
            <p:ph type="title"/>
          </p:nvPr>
        </p:nvSpPr>
        <p:spPr/>
        <p:txBody>
          <a:bodyPr/>
          <a:lstStyle/>
          <a:p>
            <a:r>
              <a:rPr lang="zh-TW" altLang="en-US" dirty="0"/>
              <a:t>司法院釋字第</a:t>
            </a:r>
            <a:r>
              <a:rPr lang="en-US" altLang="zh-TW" dirty="0"/>
              <a:t>745</a:t>
            </a:r>
            <a:r>
              <a:rPr lang="zh-TW" altLang="en-US" dirty="0"/>
              <a:t>號解釋</a:t>
            </a:r>
          </a:p>
        </p:txBody>
      </p:sp>
      <p:sp>
        <p:nvSpPr>
          <p:cNvPr id="3" name="內容版面配置區 2">
            <a:extLst>
              <a:ext uri="{FF2B5EF4-FFF2-40B4-BE49-F238E27FC236}">
                <a16:creationId xmlns:a16="http://schemas.microsoft.com/office/drawing/2014/main" id="{2AF1C1C8-18E2-4E22-BD27-033534D4EAAF}"/>
              </a:ext>
            </a:extLst>
          </p:cNvPr>
          <p:cNvSpPr>
            <a:spLocks noGrp="1"/>
          </p:cNvSpPr>
          <p:nvPr>
            <p:ph idx="1"/>
          </p:nvPr>
        </p:nvSpPr>
        <p:spPr>
          <a:xfrm>
            <a:off x="1069848" y="1223296"/>
            <a:ext cx="10241280" cy="5150072"/>
          </a:xfrm>
        </p:spPr>
        <p:txBody>
          <a:bodyPr>
            <a:normAutofit fontScale="92500" lnSpcReduction="20000"/>
          </a:bodyPr>
          <a:lstStyle/>
          <a:p>
            <a:r>
              <a:rPr lang="zh-TW" altLang="en-US" sz="2800" b="1" dirty="0"/>
              <a:t>解釋爭點</a:t>
            </a:r>
            <a:endParaRPr lang="en-US" altLang="zh-TW" sz="2800" b="1" dirty="0"/>
          </a:p>
          <a:p>
            <a:pPr marL="0" indent="0">
              <a:buNone/>
            </a:pPr>
            <a:r>
              <a:rPr lang="zh-TW" altLang="en-US" sz="2600" dirty="0"/>
              <a:t>財政部</a:t>
            </a:r>
            <a:r>
              <a:rPr lang="en-US" altLang="zh-TW" sz="2600" dirty="0"/>
              <a:t>74</a:t>
            </a:r>
            <a:r>
              <a:rPr lang="zh-TW" altLang="en-US" sz="2600" dirty="0"/>
              <a:t>年</a:t>
            </a:r>
            <a:r>
              <a:rPr lang="en-US" altLang="zh-TW" sz="2600" dirty="0"/>
              <a:t>4</a:t>
            </a:r>
            <a:r>
              <a:rPr lang="zh-TW" altLang="en-US" sz="2600" dirty="0"/>
              <a:t>月</a:t>
            </a:r>
            <a:r>
              <a:rPr lang="en-US" altLang="zh-TW" sz="2600" dirty="0"/>
              <a:t>23</a:t>
            </a:r>
            <a:r>
              <a:rPr lang="zh-TW" altLang="en-US" sz="2600" dirty="0"/>
              <a:t>日台財稅第</a:t>
            </a:r>
            <a:r>
              <a:rPr lang="en-US" altLang="zh-TW" sz="2600" dirty="0"/>
              <a:t>14917</a:t>
            </a:r>
            <a:r>
              <a:rPr lang="zh-TW" altLang="en-US" sz="2600" dirty="0"/>
              <a:t>號函釋認大學兼任教師之授課鐘點費屬由薪資所得，而非執行業務所得，是否牴觸租稅法律主義？</a:t>
            </a:r>
            <a:endParaRPr lang="en-US" altLang="zh-TW" sz="2600" dirty="0"/>
          </a:p>
          <a:p>
            <a:r>
              <a:rPr lang="zh-TW" altLang="en-US" sz="2800" b="1" dirty="0"/>
              <a:t>理由書</a:t>
            </a:r>
            <a:endParaRPr lang="en-US" altLang="zh-TW" sz="2800" b="1" dirty="0"/>
          </a:p>
          <a:p>
            <a:pPr marL="0" indent="0">
              <a:buNone/>
            </a:pPr>
            <a:r>
              <a:rPr lang="zh-TW" altLang="en-US" sz="2600" dirty="0"/>
              <a:t>主管機關於職權範圍內適用各該租稅法律規定，本於法定職權予以闡釋，如係秉持憲法原則及相關之立法意旨，遵守一般法律解釋方法為之，即與租稅法律主義無違（本院釋字第</a:t>
            </a:r>
            <a:r>
              <a:rPr lang="en-US" altLang="zh-TW" sz="2600" dirty="0"/>
              <a:t>607</a:t>
            </a:r>
            <a:r>
              <a:rPr lang="zh-TW" altLang="en-US" sz="2600" dirty="0"/>
              <a:t>號、第</a:t>
            </a:r>
            <a:r>
              <a:rPr lang="en-US" altLang="zh-TW" sz="2600" dirty="0"/>
              <a:t>615</a:t>
            </a:r>
            <a:r>
              <a:rPr lang="zh-TW" altLang="en-US" sz="2600" dirty="0"/>
              <a:t>號、第</a:t>
            </a:r>
            <a:r>
              <a:rPr lang="en-US" altLang="zh-TW" sz="2600" dirty="0"/>
              <a:t>625</a:t>
            </a:r>
            <a:r>
              <a:rPr lang="zh-TW" altLang="en-US" sz="2600" dirty="0"/>
              <a:t>號、第</a:t>
            </a:r>
            <a:r>
              <a:rPr lang="en-US" altLang="zh-TW" sz="2600" dirty="0"/>
              <a:t>635</a:t>
            </a:r>
            <a:r>
              <a:rPr lang="zh-TW" altLang="en-US" sz="2600" dirty="0"/>
              <a:t>號、第</a:t>
            </a:r>
            <a:r>
              <a:rPr lang="en-US" altLang="zh-TW" sz="2600" dirty="0"/>
              <a:t>660</a:t>
            </a:r>
            <a:r>
              <a:rPr lang="zh-TW" altLang="en-US" sz="2600" dirty="0"/>
              <a:t>號、第</a:t>
            </a:r>
            <a:r>
              <a:rPr lang="en-US" altLang="zh-TW" sz="2600" dirty="0"/>
              <a:t>674</a:t>
            </a:r>
            <a:r>
              <a:rPr lang="zh-TW" altLang="en-US" sz="2600" dirty="0"/>
              <a:t>號、第</a:t>
            </a:r>
            <a:r>
              <a:rPr lang="en-US" altLang="zh-TW" sz="2600" dirty="0"/>
              <a:t>685</a:t>
            </a:r>
            <a:r>
              <a:rPr lang="zh-TW" altLang="en-US" sz="2600" dirty="0"/>
              <a:t>號及第</a:t>
            </a:r>
            <a:r>
              <a:rPr lang="en-US" altLang="zh-TW" sz="2600" dirty="0"/>
              <a:t>693</a:t>
            </a:r>
            <a:r>
              <a:rPr lang="zh-TW" altLang="en-US" sz="2600" dirty="0"/>
              <a:t>號解釋參照）。系爭函釋稱：「三、公私機關、團體、事業及各級學校，開課或舉辦各項訓練班、講習會，及其他類似性質之活動，聘請授課人員講授課程，所發給之鐘點費，屬同法第</a:t>
            </a:r>
            <a:r>
              <a:rPr lang="en-US" altLang="zh-TW" sz="2600" dirty="0"/>
              <a:t>14</a:t>
            </a:r>
            <a:r>
              <a:rPr lang="zh-TW" altLang="en-US" sz="2600" dirty="0"/>
              <a:t>條第</a:t>
            </a:r>
            <a:r>
              <a:rPr lang="en-US" altLang="zh-TW" sz="2600" dirty="0"/>
              <a:t>1</a:t>
            </a:r>
            <a:r>
              <a:rPr lang="zh-TW" altLang="en-US" sz="2600" dirty="0"/>
              <a:t>項第</a:t>
            </a:r>
            <a:r>
              <a:rPr lang="en-US" altLang="zh-TW" sz="2600" dirty="0"/>
              <a:t>3</a:t>
            </a:r>
            <a:r>
              <a:rPr lang="zh-TW" altLang="en-US" sz="2600" dirty="0"/>
              <a:t>類所稱之薪資所得。該授課人員並不以具備教授（包括副教授、講師、助教等）或教員身分者為限。」其中關於大專院校兼任教師授課鐘點費亦屬薪資所得部分，係財政部基於主管機關地位，於其法定職權範圍內，依一般法律解釋方法，闡釋薪資所得之涵蓋範圍，符合系爭規定一之立法意旨；且有助於釐清適用上可能疑義，供扣繳義務機關及稅捐稽徵機關有所遵循，從而簡化稽徵成本，亦無增加法律所未規定之租稅義務，與憲法第</a:t>
            </a:r>
            <a:r>
              <a:rPr lang="en-US" altLang="zh-TW" sz="2600" dirty="0"/>
              <a:t>19</a:t>
            </a:r>
            <a:r>
              <a:rPr lang="zh-TW" altLang="en-US" sz="2600" dirty="0"/>
              <a:t>條租稅法律主義及第</a:t>
            </a:r>
            <a:r>
              <a:rPr lang="en-US" altLang="zh-TW" sz="2600" dirty="0"/>
              <a:t>23</a:t>
            </a:r>
            <a:r>
              <a:rPr lang="zh-TW" altLang="en-US" sz="2600" dirty="0"/>
              <a:t>條規定尚無牴觸。</a:t>
            </a:r>
          </a:p>
          <a:p>
            <a:endParaRPr lang="zh-TW" altLang="en-US" sz="2600" dirty="0"/>
          </a:p>
          <a:p>
            <a:endParaRPr lang="zh-TW" altLang="en-US" dirty="0"/>
          </a:p>
        </p:txBody>
      </p:sp>
      <p:sp>
        <p:nvSpPr>
          <p:cNvPr id="4" name="投影片編號版面配置區 3">
            <a:extLst>
              <a:ext uri="{FF2B5EF4-FFF2-40B4-BE49-F238E27FC236}">
                <a16:creationId xmlns:a16="http://schemas.microsoft.com/office/drawing/2014/main" id="{FDB5CBEA-1CB8-4CBF-BFC1-BA08F8789691}"/>
              </a:ext>
            </a:extLst>
          </p:cNvPr>
          <p:cNvSpPr>
            <a:spLocks noGrp="1"/>
          </p:cNvSpPr>
          <p:nvPr>
            <p:ph type="sldNum" sz="quarter" idx="12"/>
          </p:nvPr>
        </p:nvSpPr>
        <p:spPr/>
        <p:txBody>
          <a:bodyPr/>
          <a:lstStyle/>
          <a:p>
            <a:fld id="{5EC6E32A-7459-448E-9A7A-1D3E04D07DA7}" type="slidenum">
              <a:rPr lang="zh-TW" altLang="en-US" smtClean="0"/>
              <a:pPr/>
              <a:t>41</a:t>
            </a:fld>
            <a:endParaRPr lang="zh-TW" altLang="en-US" dirty="0"/>
          </a:p>
        </p:txBody>
      </p:sp>
    </p:spTree>
    <p:extLst>
      <p:ext uri="{BB962C8B-B14F-4D97-AF65-F5344CB8AC3E}">
        <p14:creationId xmlns:p14="http://schemas.microsoft.com/office/powerpoint/2010/main" val="1498858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8271BF-C45C-499F-BCB0-DBE556CB7D56}"/>
              </a:ext>
            </a:extLst>
          </p:cNvPr>
          <p:cNvSpPr>
            <a:spLocks noGrp="1"/>
          </p:cNvSpPr>
          <p:nvPr>
            <p:ph type="title"/>
          </p:nvPr>
        </p:nvSpPr>
        <p:spPr/>
        <p:txBody>
          <a:bodyPr/>
          <a:lstStyle/>
          <a:p>
            <a:r>
              <a:rPr lang="zh-TW" altLang="en-US" dirty="0"/>
              <a:t>司法院釋字第</a:t>
            </a:r>
            <a:r>
              <a:rPr lang="en-US" altLang="zh-TW" dirty="0"/>
              <a:t>777</a:t>
            </a:r>
            <a:r>
              <a:rPr lang="zh-TW" altLang="en-US" dirty="0"/>
              <a:t>號解釋</a:t>
            </a:r>
          </a:p>
        </p:txBody>
      </p:sp>
      <p:sp>
        <p:nvSpPr>
          <p:cNvPr id="3" name="內容版面配置區 2">
            <a:extLst>
              <a:ext uri="{FF2B5EF4-FFF2-40B4-BE49-F238E27FC236}">
                <a16:creationId xmlns:a16="http://schemas.microsoft.com/office/drawing/2014/main" id="{D5B33676-4E8D-4C27-ABEB-81630B1DC0FF}"/>
              </a:ext>
            </a:extLst>
          </p:cNvPr>
          <p:cNvSpPr>
            <a:spLocks noGrp="1"/>
          </p:cNvSpPr>
          <p:nvPr>
            <p:ph idx="1"/>
          </p:nvPr>
        </p:nvSpPr>
        <p:spPr/>
        <p:txBody>
          <a:bodyPr/>
          <a:lstStyle/>
          <a:p>
            <a:r>
              <a:rPr lang="zh-TW" altLang="en-US" sz="2800" b="1" dirty="0"/>
              <a:t>解釋爭點</a:t>
            </a:r>
            <a:endParaRPr lang="en-US" altLang="zh-TW" sz="2800" b="1" dirty="0"/>
          </a:p>
          <a:p>
            <a:r>
              <a:rPr lang="zh-TW" altLang="en-US" dirty="0"/>
              <a:t>刑法第</a:t>
            </a:r>
            <a:r>
              <a:rPr lang="en-US" altLang="zh-TW" dirty="0"/>
              <a:t>185</a:t>
            </a:r>
            <a:r>
              <a:rPr lang="zh-TW" altLang="en-US" dirty="0"/>
              <a:t>條之</a:t>
            </a:r>
            <a:r>
              <a:rPr lang="en-US" altLang="zh-TW" dirty="0"/>
              <a:t>4</a:t>
            </a:r>
            <a:r>
              <a:rPr lang="zh-TW" altLang="en-US" dirty="0"/>
              <a:t>之構成要件是否違反法律明確性原則？</a:t>
            </a:r>
            <a:endParaRPr lang="en-US" altLang="zh-TW" dirty="0"/>
          </a:p>
          <a:p>
            <a:r>
              <a:rPr lang="zh-TW" altLang="en-US" sz="2800" b="1" dirty="0"/>
              <a:t>解釋文</a:t>
            </a:r>
            <a:endParaRPr lang="en-US" altLang="zh-TW" sz="2800" b="1" dirty="0"/>
          </a:p>
          <a:p>
            <a:pPr marL="0" indent="0">
              <a:buNone/>
            </a:pPr>
            <a:r>
              <a:rPr lang="zh-TW" altLang="en-US" dirty="0"/>
              <a:t>中華民國</a:t>
            </a:r>
            <a:r>
              <a:rPr lang="en-US" altLang="zh-TW" dirty="0"/>
              <a:t>88</a:t>
            </a:r>
            <a:r>
              <a:rPr lang="zh-TW" altLang="en-US" dirty="0"/>
              <a:t>年</a:t>
            </a:r>
            <a:r>
              <a:rPr lang="en-US" altLang="zh-TW" dirty="0"/>
              <a:t>4</a:t>
            </a:r>
            <a:r>
              <a:rPr lang="zh-TW" altLang="en-US" dirty="0"/>
              <a:t>月</a:t>
            </a:r>
            <a:r>
              <a:rPr lang="en-US" altLang="zh-TW" dirty="0"/>
              <a:t>21</a:t>
            </a:r>
            <a:r>
              <a:rPr lang="zh-TW" altLang="en-US" dirty="0"/>
              <a:t>日增訂公布之刑法第</a:t>
            </a:r>
            <a:r>
              <a:rPr lang="en-US" altLang="zh-TW" dirty="0"/>
              <a:t>185</a:t>
            </a:r>
            <a:r>
              <a:rPr lang="zh-TW" altLang="en-US" dirty="0"/>
              <a:t>條之</a:t>
            </a:r>
            <a:r>
              <a:rPr lang="en-US" altLang="zh-TW" dirty="0"/>
              <a:t>4</a:t>
            </a:r>
            <a:r>
              <a:rPr lang="zh-TW" altLang="en-US" dirty="0"/>
              <a:t>規定：「駕駛動力交通工具肇事，致人死傷而逃逸者，處</a:t>
            </a:r>
            <a:r>
              <a:rPr lang="en-US" altLang="zh-TW" dirty="0"/>
              <a:t>6</a:t>
            </a:r>
            <a:r>
              <a:rPr lang="zh-TW" altLang="en-US" dirty="0"/>
              <a:t>月以上</a:t>
            </a:r>
            <a:r>
              <a:rPr lang="en-US" altLang="zh-TW" dirty="0"/>
              <a:t>5</a:t>
            </a:r>
            <a:r>
              <a:rPr lang="zh-TW" altLang="en-US" dirty="0"/>
              <a:t>年以下有期徒刑。」（</a:t>
            </a:r>
            <a:r>
              <a:rPr lang="en-US" altLang="zh-TW" dirty="0"/>
              <a:t>102</a:t>
            </a:r>
            <a:r>
              <a:rPr lang="zh-TW" altLang="en-US" dirty="0"/>
              <a:t>年</a:t>
            </a:r>
            <a:r>
              <a:rPr lang="en-US" altLang="zh-TW" dirty="0"/>
              <a:t>6</a:t>
            </a:r>
            <a:r>
              <a:rPr lang="zh-TW" altLang="en-US" dirty="0"/>
              <a:t>月</a:t>
            </a:r>
            <a:r>
              <a:rPr lang="en-US" altLang="zh-TW" dirty="0"/>
              <a:t>11</a:t>
            </a:r>
            <a:r>
              <a:rPr lang="zh-TW" altLang="en-US" dirty="0"/>
              <a:t>日修正公布同條規定，提高刑度為</a:t>
            </a:r>
            <a:r>
              <a:rPr lang="en-US" altLang="zh-TW" dirty="0"/>
              <a:t>1</a:t>
            </a:r>
            <a:r>
              <a:rPr lang="zh-TW" altLang="en-US" dirty="0"/>
              <a:t>年以上</a:t>
            </a:r>
            <a:r>
              <a:rPr lang="en-US" altLang="zh-TW" dirty="0"/>
              <a:t>7</a:t>
            </a:r>
            <a:r>
              <a:rPr lang="zh-TW" altLang="en-US" dirty="0"/>
              <a:t>年以下有期徒刑，構成要件均相同）其中有關「肇事」部分，可能語意所及之範圍，包括「因駕駛人之故意或過失」或「非因駕駛人之故意或過失」（因不可抗力、被害人或第三人之故意或過失）所致之事故，除因駕駛人之故意或過失所致之事故為該條所涵蓋，而無不明確外，其餘非因駕駛人之故意或過失所致事故之情形是否構成「肇事」，尚非一般受規範者所得理解或預見，於此範圍內，其文義有違法律明確性原則，此違反部分，應自本解釋公布之日起失其效力。</a:t>
            </a: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0F7FFBB5-3ED0-4185-BE34-A03BF68C6BF4}"/>
              </a:ext>
            </a:extLst>
          </p:cNvPr>
          <p:cNvSpPr>
            <a:spLocks noGrp="1"/>
          </p:cNvSpPr>
          <p:nvPr>
            <p:ph type="sldNum" sz="quarter" idx="12"/>
          </p:nvPr>
        </p:nvSpPr>
        <p:spPr/>
        <p:txBody>
          <a:bodyPr/>
          <a:lstStyle/>
          <a:p>
            <a:fld id="{5EC6E32A-7459-448E-9A7A-1D3E04D07DA7}" type="slidenum">
              <a:rPr lang="zh-TW" altLang="en-US" smtClean="0"/>
              <a:pPr/>
              <a:t>42</a:t>
            </a:fld>
            <a:endParaRPr lang="zh-TW" altLang="en-US" dirty="0"/>
          </a:p>
        </p:txBody>
      </p:sp>
    </p:spTree>
    <p:extLst>
      <p:ext uri="{BB962C8B-B14F-4D97-AF65-F5344CB8AC3E}">
        <p14:creationId xmlns:p14="http://schemas.microsoft.com/office/powerpoint/2010/main" val="625721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BEDD15-C83F-494B-9D2E-B0FAFCF643E0}"/>
              </a:ext>
            </a:extLst>
          </p:cNvPr>
          <p:cNvSpPr>
            <a:spLocks noGrp="1"/>
          </p:cNvSpPr>
          <p:nvPr>
            <p:ph type="title"/>
          </p:nvPr>
        </p:nvSpPr>
        <p:spPr>
          <a:xfrm>
            <a:off x="747860" y="267815"/>
            <a:ext cx="10058400" cy="744252"/>
          </a:xfrm>
        </p:spPr>
        <p:txBody>
          <a:bodyPr/>
          <a:lstStyle/>
          <a:p>
            <a:endParaRPr lang="zh-TW" altLang="en-US" dirty="0"/>
          </a:p>
        </p:txBody>
      </p:sp>
      <p:sp>
        <p:nvSpPr>
          <p:cNvPr id="3" name="內容版面配置區 2">
            <a:extLst>
              <a:ext uri="{FF2B5EF4-FFF2-40B4-BE49-F238E27FC236}">
                <a16:creationId xmlns:a16="http://schemas.microsoft.com/office/drawing/2014/main" id="{D1A206D3-1707-4BCE-8608-B48E9CC7810B}"/>
              </a:ext>
            </a:extLst>
          </p:cNvPr>
          <p:cNvSpPr>
            <a:spLocks noGrp="1"/>
          </p:cNvSpPr>
          <p:nvPr>
            <p:ph idx="1"/>
          </p:nvPr>
        </p:nvSpPr>
        <p:spPr>
          <a:xfrm>
            <a:off x="747860" y="1174147"/>
            <a:ext cx="11015315" cy="5281199"/>
          </a:xfrm>
        </p:spPr>
        <p:txBody>
          <a:bodyPr>
            <a:normAutofit fontScale="92500" lnSpcReduction="10000"/>
          </a:bodyPr>
          <a:lstStyle/>
          <a:p>
            <a:r>
              <a:rPr lang="zh-TW" altLang="en-US" sz="3000" b="1" dirty="0"/>
              <a:t>理由書 </a:t>
            </a:r>
            <a:endParaRPr lang="en-US" altLang="zh-TW" sz="3000" b="1" dirty="0"/>
          </a:p>
          <a:p>
            <a:pPr marL="0" indent="0">
              <a:buNone/>
            </a:pPr>
            <a:r>
              <a:rPr lang="zh-TW" altLang="en-US" sz="2600" dirty="0"/>
              <a:t>    基於法治國原則，以法律限制人民權利，其構成要件應符合法律明確性原則，使受規範者可能預見其行為之法律效果，以確保法律預先告知之功能，並使執法之準據明確，以保障規範目的之實現。依本院歷來解釋，法律規定所使用之概念，其意義依法條文義、立法目的及法體系整體關聯性，須為受規範者可得理解，且為其所得預見，並可經由司法審查加以確認，始與法律明確性原則無違（本院釋字第</a:t>
            </a:r>
            <a:r>
              <a:rPr lang="en-US" altLang="zh-TW" sz="2600" dirty="0"/>
              <a:t>432</a:t>
            </a:r>
            <a:r>
              <a:rPr lang="zh-TW" altLang="en-US" sz="2600" dirty="0"/>
              <a:t>號、第</a:t>
            </a:r>
            <a:r>
              <a:rPr lang="en-US" altLang="zh-TW" sz="2600" dirty="0"/>
              <a:t>521</a:t>
            </a:r>
            <a:r>
              <a:rPr lang="zh-TW" altLang="en-US" sz="2600" dirty="0"/>
              <a:t>號、第</a:t>
            </a:r>
            <a:r>
              <a:rPr lang="en-US" altLang="zh-TW" sz="2600" dirty="0"/>
              <a:t>594</a:t>
            </a:r>
            <a:r>
              <a:rPr lang="zh-TW" altLang="en-US" sz="2600" dirty="0"/>
              <a:t>號、第</a:t>
            </a:r>
            <a:r>
              <a:rPr lang="en-US" altLang="zh-TW" sz="2600" dirty="0"/>
              <a:t>617</a:t>
            </a:r>
            <a:r>
              <a:rPr lang="zh-TW" altLang="en-US" sz="2600" dirty="0"/>
              <a:t>號、第</a:t>
            </a:r>
            <a:r>
              <a:rPr lang="en-US" altLang="zh-TW" sz="2600" dirty="0"/>
              <a:t>623</a:t>
            </a:r>
            <a:r>
              <a:rPr lang="zh-TW" altLang="en-US" sz="2600" dirty="0"/>
              <a:t>號、第</a:t>
            </a:r>
            <a:r>
              <a:rPr lang="en-US" altLang="zh-TW" sz="2600" dirty="0"/>
              <a:t>636</a:t>
            </a:r>
            <a:r>
              <a:rPr lang="zh-TW" altLang="en-US" sz="2600" dirty="0"/>
              <a:t>號及第</a:t>
            </a:r>
            <a:r>
              <a:rPr lang="en-US" altLang="zh-TW" sz="2600" dirty="0"/>
              <a:t>690</a:t>
            </a:r>
            <a:r>
              <a:rPr lang="zh-TW" altLang="en-US" sz="2600" dirty="0"/>
              <a:t>號解釋參照）。惟涉及拘束人民身體自由之刑罰規定，其構成要件是否符合法律明確性原則，應受較為嚴格之審查（本院釋字第</a:t>
            </a:r>
            <a:r>
              <a:rPr lang="en-US" altLang="zh-TW" sz="2600" dirty="0"/>
              <a:t>636</a:t>
            </a:r>
            <a:r>
              <a:rPr lang="zh-TW" altLang="en-US" sz="2600" dirty="0"/>
              <a:t>號解釋參照）。</a:t>
            </a:r>
          </a:p>
          <a:p>
            <a:pPr marL="0" indent="0">
              <a:buNone/>
            </a:pPr>
            <a:r>
              <a:rPr lang="zh-TW" altLang="en-US" sz="2600" dirty="0"/>
              <a:t>    </a:t>
            </a:r>
            <a:r>
              <a:rPr lang="en-US" altLang="zh-TW" sz="2600" dirty="0"/>
              <a:t>88</a:t>
            </a:r>
            <a:r>
              <a:rPr lang="zh-TW" altLang="en-US" sz="2600" dirty="0"/>
              <a:t>年系爭規定明定：「駕駛動力交通工具肇事，致人死傷而逃逸者，處</a:t>
            </a:r>
            <a:r>
              <a:rPr lang="en-US" altLang="zh-TW" sz="2600" dirty="0"/>
              <a:t>6</a:t>
            </a:r>
            <a:r>
              <a:rPr lang="zh-TW" altLang="en-US" sz="2600" dirty="0"/>
              <a:t>月以上</a:t>
            </a:r>
            <a:r>
              <a:rPr lang="en-US" altLang="zh-TW" sz="2600" dirty="0"/>
              <a:t>5</a:t>
            </a:r>
            <a:r>
              <a:rPr lang="zh-TW" altLang="en-US" sz="2600" dirty="0"/>
              <a:t>年以下有期徒刑。」</a:t>
            </a:r>
            <a:r>
              <a:rPr lang="en-US" altLang="zh-TW" sz="2600" dirty="0"/>
              <a:t>102</a:t>
            </a:r>
            <a:r>
              <a:rPr lang="zh-TW" altLang="en-US" sz="2600" dirty="0"/>
              <a:t>年系爭規定提高刑度修正為：「駕駛動力交通工具肇事，致人死傷而逃逸者，處</a:t>
            </a:r>
            <a:r>
              <a:rPr lang="en-US" altLang="zh-TW" sz="2600" dirty="0"/>
              <a:t>1</a:t>
            </a:r>
            <a:r>
              <a:rPr lang="zh-TW" altLang="en-US" sz="2600" dirty="0"/>
              <a:t>年以上</a:t>
            </a:r>
            <a:r>
              <a:rPr lang="en-US" altLang="zh-TW" sz="2600" dirty="0"/>
              <a:t>7</a:t>
            </a:r>
            <a:r>
              <a:rPr lang="zh-TW" altLang="en-US" sz="2600" dirty="0"/>
              <a:t>年以下有期徒刑。」核上開二規定為涉及拘束人民身體自由之刑罰規定，是其構成要件是否明確，自應受較為嚴格之審查，其判斷爰應僅以該規定文義及刑法體系整體關聯性為準，不應再參考其他相關法律。</a:t>
            </a:r>
          </a:p>
        </p:txBody>
      </p:sp>
      <p:sp>
        <p:nvSpPr>
          <p:cNvPr id="4" name="投影片編號版面配置區 3">
            <a:extLst>
              <a:ext uri="{FF2B5EF4-FFF2-40B4-BE49-F238E27FC236}">
                <a16:creationId xmlns:a16="http://schemas.microsoft.com/office/drawing/2014/main" id="{3EBBE40E-A83E-4A8D-BFD8-93B52DA6B87C}"/>
              </a:ext>
            </a:extLst>
          </p:cNvPr>
          <p:cNvSpPr>
            <a:spLocks noGrp="1"/>
          </p:cNvSpPr>
          <p:nvPr>
            <p:ph type="sldNum" sz="quarter" idx="12"/>
          </p:nvPr>
        </p:nvSpPr>
        <p:spPr/>
        <p:txBody>
          <a:bodyPr/>
          <a:lstStyle/>
          <a:p>
            <a:fld id="{5EC6E32A-7459-448E-9A7A-1D3E04D07DA7}" type="slidenum">
              <a:rPr lang="zh-TW" altLang="en-US" smtClean="0"/>
              <a:pPr/>
              <a:t>43</a:t>
            </a:fld>
            <a:endParaRPr lang="zh-TW" altLang="en-US" dirty="0"/>
          </a:p>
        </p:txBody>
      </p:sp>
    </p:spTree>
    <p:extLst>
      <p:ext uri="{BB962C8B-B14F-4D97-AF65-F5344CB8AC3E}">
        <p14:creationId xmlns:p14="http://schemas.microsoft.com/office/powerpoint/2010/main" val="2414298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38847B-A0BD-4D55-99E5-D019AD1BF9DF}"/>
              </a:ext>
            </a:extLst>
          </p:cNvPr>
          <p:cNvSpPr>
            <a:spLocks noGrp="1"/>
          </p:cNvSpPr>
          <p:nvPr>
            <p:ph type="title"/>
          </p:nvPr>
        </p:nvSpPr>
        <p:spPr/>
        <p:txBody>
          <a:bodyPr>
            <a:noAutofit/>
          </a:bodyPr>
          <a:lstStyle/>
          <a:p>
            <a:r>
              <a:rPr lang="zh-TW" altLang="en-US" dirty="0"/>
              <a:t>司法院釋字第</a:t>
            </a:r>
            <a:r>
              <a:rPr lang="en-US" altLang="zh-TW" dirty="0"/>
              <a:t>792</a:t>
            </a:r>
            <a:r>
              <a:rPr lang="zh-TW" altLang="en-US" dirty="0"/>
              <a:t>號解釋</a:t>
            </a:r>
            <a:br>
              <a:rPr lang="zh-TW" altLang="en-US" dirty="0"/>
            </a:br>
            <a:endParaRPr lang="zh-TW" altLang="en-US" dirty="0"/>
          </a:p>
        </p:txBody>
      </p:sp>
      <p:sp>
        <p:nvSpPr>
          <p:cNvPr id="3" name="內容版面配置區 2">
            <a:extLst>
              <a:ext uri="{FF2B5EF4-FFF2-40B4-BE49-F238E27FC236}">
                <a16:creationId xmlns:a16="http://schemas.microsoft.com/office/drawing/2014/main" id="{83032E31-E113-4983-AAEF-556C62DC841D}"/>
              </a:ext>
            </a:extLst>
          </p:cNvPr>
          <p:cNvSpPr>
            <a:spLocks noGrp="1"/>
          </p:cNvSpPr>
          <p:nvPr>
            <p:ph idx="1"/>
          </p:nvPr>
        </p:nvSpPr>
        <p:spPr/>
        <p:txBody>
          <a:bodyPr>
            <a:normAutofit/>
          </a:bodyPr>
          <a:lstStyle/>
          <a:p>
            <a:r>
              <a:rPr lang="zh-TW" altLang="en-US" sz="2800" dirty="0"/>
              <a:t>解釋爭點</a:t>
            </a:r>
          </a:p>
          <a:p>
            <a:pPr marL="274320" lvl="1" indent="0">
              <a:buNone/>
            </a:pPr>
            <a:r>
              <a:rPr lang="zh-TW" altLang="en-US" sz="2400" dirty="0"/>
              <a:t>毒品危害防制條例第</a:t>
            </a:r>
            <a:r>
              <a:rPr lang="en-US" altLang="zh-TW" sz="2400" dirty="0"/>
              <a:t>4</a:t>
            </a:r>
            <a:r>
              <a:rPr lang="zh-TW" altLang="en-US" sz="2400" dirty="0"/>
              <a:t>條第</a:t>
            </a:r>
            <a:r>
              <a:rPr lang="en-US" altLang="zh-TW" sz="2400" dirty="0"/>
              <a:t>1</a:t>
            </a:r>
            <a:r>
              <a:rPr lang="zh-TW" altLang="en-US" sz="2400" dirty="0"/>
              <a:t>項至第</a:t>
            </a:r>
            <a:r>
              <a:rPr lang="en-US" altLang="zh-TW" sz="2400" dirty="0"/>
              <a:t>4</a:t>
            </a:r>
            <a:r>
              <a:rPr lang="zh-TW" altLang="en-US" sz="2400" dirty="0"/>
              <a:t>項規定之販賣毒品既遂罪，是否祇要以營利為目的，而有購入之行為，即足該當？最高法院</a:t>
            </a:r>
            <a:r>
              <a:rPr lang="en-US" altLang="zh-TW" sz="2400" dirty="0"/>
              <a:t>25</a:t>
            </a:r>
            <a:r>
              <a:rPr lang="zh-TW" altLang="en-US" sz="2400" dirty="0"/>
              <a:t>年非字第</a:t>
            </a:r>
            <a:r>
              <a:rPr lang="en-US" altLang="zh-TW" sz="2400" dirty="0"/>
              <a:t>123</a:t>
            </a:r>
            <a:r>
              <a:rPr lang="zh-TW" altLang="en-US" sz="2400" dirty="0"/>
              <a:t>號刑事判例及</a:t>
            </a:r>
            <a:r>
              <a:rPr lang="en-US" altLang="zh-TW" sz="2400" dirty="0"/>
              <a:t>67</a:t>
            </a:r>
            <a:r>
              <a:rPr lang="zh-TW" altLang="en-US" sz="2400" dirty="0"/>
              <a:t>年台上字第</a:t>
            </a:r>
            <a:r>
              <a:rPr lang="en-US" altLang="zh-TW" sz="2400" dirty="0"/>
              <a:t>2500</a:t>
            </a:r>
            <a:r>
              <a:rPr lang="zh-TW" altLang="en-US" sz="2400" dirty="0"/>
              <a:t>號刑事判例相關部分之意旨，是否合憲？</a:t>
            </a:r>
            <a:endParaRPr lang="en-US" altLang="zh-TW" sz="2400" dirty="0"/>
          </a:p>
          <a:p>
            <a:r>
              <a:rPr lang="zh-TW" altLang="en-US" sz="2800" dirty="0"/>
              <a:t>理由書</a:t>
            </a:r>
            <a:endParaRPr lang="en-US" altLang="zh-TW" sz="2800" dirty="0"/>
          </a:p>
          <a:p>
            <a:pPr lvl="1"/>
            <a:r>
              <a:rPr lang="zh-TW" altLang="en-US" sz="2400" dirty="0"/>
              <a:t>按刑罰法規涉及人民生命、人身自由及財產權之限制或剝奪，國家刑罰權之行使，應嚴格遵守憲法罪刑法定原則，行為之處罰，以行為時之法律有明文規定者為限，且法律所定之犯罪構成要件，須使一般受規範者得以理解，並具預見之可能性（本院釋字第 </a:t>
            </a:r>
            <a:r>
              <a:rPr lang="en-US" altLang="zh-TW" sz="2400" dirty="0"/>
              <a:t>602</a:t>
            </a:r>
            <a:r>
              <a:rPr lang="zh-TW" altLang="en-US" sz="2400" dirty="0"/>
              <a:t>號解釋參照）。法院解釋適用刑事法律時，就犯罪構成要件不得擴張或增加法律規定所無之內容，而擴增可罰行為範圍。</a:t>
            </a:r>
            <a:endParaRPr lang="en-US" altLang="zh-TW" sz="2400" dirty="0"/>
          </a:p>
          <a:p>
            <a:pPr lvl="1"/>
            <a:endParaRPr lang="zh-TW" altLang="en-US" sz="2400" dirty="0"/>
          </a:p>
          <a:p>
            <a:endParaRPr lang="zh-TW" altLang="en-US" dirty="0"/>
          </a:p>
        </p:txBody>
      </p:sp>
      <p:sp>
        <p:nvSpPr>
          <p:cNvPr id="4" name="投影片編號版面配置區 3">
            <a:extLst>
              <a:ext uri="{FF2B5EF4-FFF2-40B4-BE49-F238E27FC236}">
                <a16:creationId xmlns:a16="http://schemas.microsoft.com/office/drawing/2014/main" id="{A6AF6382-69D9-4CAA-9476-DB5A72B669F7}"/>
              </a:ext>
            </a:extLst>
          </p:cNvPr>
          <p:cNvSpPr>
            <a:spLocks noGrp="1"/>
          </p:cNvSpPr>
          <p:nvPr>
            <p:ph type="sldNum" sz="quarter" idx="12"/>
          </p:nvPr>
        </p:nvSpPr>
        <p:spPr/>
        <p:txBody>
          <a:bodyPr/>
          <a:lstStyle/>
          <a:p>
            <a:fld id="{5EC6E32A-7459-448E-9A7A-1D3E04D07DA7}" type="slidenum">
              <a:rPr lang="zh-TW" altLang="en-US" smtClean="0"/>
              <a:pPr/>
              <a:t>44</a:t>
            </a:fld>
            <a:endParaRPr lang="zh-TW" altLang="en-US" dirty="0"/>
          </a:p>
        </p:txBody>
      </p:sp>
    </p:spTree>
    <p:extLst>
      <p:ext uri="{BB962C8B-B14F-4D97-AF65-F5344CB8AC3E}">
        <p14:creationId xmlns:p14="http://schemas.microsoft.com/office/powerpoint/2010/main" val="3973498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78B8B5-5F3A-4BC2-B35E-B858F9563E12}"/>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5537EBC4-6A28-4124-9962-122466763885}"/>
              </a:ext>
            </a:extLst>
          </p:cNvPr>
          <p:cNvSpPr>
            <a:spLocks noGrp="1"/>
          </p:cNvSpPr>
          <p:nvPr>
            <p:ph idx="1"/>
          </p:nvPr>
        </p:nvSpPr>
        <p:spPr/>
        <p:txBody>
          <a:bodyPr/>
          <a:lstStyle/>
          <a:p>
            <a:r>
              <a:rPr lang="zh-TW" altLang="en-US" dirty="0"/>
              <a:t>按刑罰規定之用語應以受規範者得以理解及可預見之標準解釋之，始符合刑法解釋之明確性要求，俾能避免恣意入人民於罪，而與憲法保障人民基本權之意旨相符。前開條文構成要件中所稱之「販賣」一詞，根據當前各版本辭典所載，或解為出售物品，或解為購入物品再轉售，無論何者，所謂販賣之核心意義均在出售，均非單指購入物品之行為。</a:t>
            </a:r>
            <a:endParaRPr lang="en-US" altLang="zh-TW" dirty="0"/>
          </a:p>
          <a:p>
            <a:r>
              <a:rPr lang="zh-TW" altLang="en-US" dirty="0"/>
              <a:t>不論依文義解釋、體系解釋及立法者之原意，毒品條例第</a:t>
            </a:r>
            <a:r>
              <a:rPr lang="en-US" altLang="zh-TW" dirty="0"/>
              <a:t>4</a:t>
            </a:r>
            <a:r>
              <a:rPr lang="zh-TW" altLang="en-US" dirty="0"/>
              <a:t>條第</a:t>
            </a:r>
            <a:r>
              <a:rPr lang="en-US" altLang="zh-TW" dirty="0"/>
              <a:t>1</a:t>
            </a:r>
            <a:r>
              <a:rPr lang="zh-TW" altLang="en-US" dirty="0"/>
              <a:t>項至第</a:t>
            </a:r>
            <a:r>
              <a:rPr lang="en-US" altLang="zh-TW" dirty="0"/>
              <a:t>4</a:t>
            </a:r>
            <a:r>
              <a:rPr lang="zh-TW" altLang="en-US" dirty="0"/>
              <a:t>項所定販賣毒品既遂罪，僅限於「銷售賣出」之行為已完成，始足該當。如有悖於上開意旨，擴張或增加法律規定所無之內容，而擴增可罰行為範圍，即與憲法罪刑法定原則有違。</a:t>
            </a:r>
          </a:p>
          <a:p>
            <a:r>
              <a:rPr lang="zh-TW" altLang="en-US" dirty="0"/>
              <a:t>系爭判例一及二，其中關於以營利為目的而一有「購入」毒品之行為，即該當販賣毒品既遂罪部分，與上開販賣意旨不符，於此範圍內，均有違憲法罪刑法定原則，牴觸憲法第</a:t>
            </a:r>
            <a:r>
              <a:rPr lang="en-US" altLang="zh-TW" dirty="0"/>
              <a:t>8</a:t>
            </a:r>
            <a:r>
              <a:rPr lang="zh-TW" altLang="en-US" dirty="0"/>
              <a:t>條及第</a:t>
            </a:r>
            <a:r>
              <a:rPr lang="en-US" altLang="zh-TW" dirty="0"/>
              <a:t>15</a:t>
            </a:r>
            <a:r>
              <a:rPr lang="zh-TW" altLang="en-US" dirty="0"/>
              <a:t>條保障人民人身自由、生命權及財產權之意旨。</a:t>
            </a:r>
          </a:p>
          <a:p>
            <a:endParaRPr lang="zh-TW" altLang="en-US" dirty="0"/>
          </a:p>
        </p:txBody>
      </p:sp>
      <p:sp>
        <p:nvSpPr>
          <p:cNvPr id="4" name="投影片編號版面配置區 3">
            <a:extLst>
              <a:ext uri="{FF2B5EF4-FFF2-40B4-BE49-F238E27FC236}">
                <a16:creationId xmlns:a16="http://schemas.microsoft.com/office/drawing/2014/main" id="{4740EC6E-0F92-4CF5-B086-8C3BCFB9B17F}"/>
              </a:ext>
            </a:extLst>
          </p:cNvPr>
          <p:cNvSpPr>
            <a:spLocks noGrp="1"/>
          </p:cNvSpPr>
          <p:nvPr>
            <p:ph type="sldNum" sz="quarter" idx="12"/>
          </p:nvPr>
        </p:nvSpPr>
        <p:spPr/>
        <p:txBody>
          <a:bodyPr/>
          <a:lstStyle/>
          <a:p>
            <a:fld id="{5EC6E32A-7459-448E-9A7A-1D3E04D07DA7}" type="slidenum">
              <a:rPr lang="zh-TW" altLang="en-US" smtClean="0"/>
              <a:pPr/>
              <a:t>45</a:t>
            </a:fld>
            <a:endParaRPr lang="zh-TW" altLang="en-US" dirty="0"/>
          </a:p>
        </p:txBody>
      </p:sp>
    </p:spTree>
    <p:extLst>
      <p:ext uri="{BB962C8B-B14F-4D97-AF65-F5344CB8AC3E}">
        <p14:creationId xmlns:p14="http://schemas.microsoft.com/office/powerpoint/2010/main" val="3390097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5BEF05-0BBC-4AFB-9A6D-6135E8B52FD9}"/>
              </a:ext>
            </a:extLst>
          </p:cNvPr>
          <p:cNvSpPr>
            <a:spLocks noGrp="1"/>
          </p:cNvSpPr>
          <p:nvPr>
            <p:ph type="title"/>
          </p:nvPr>
        </p:nvSpPr>
        <p:spPr/>
        <p:txBody>
          <a:bodyPr/>
          <a:lstStyle/>
          <a:p>
            <a:r>
              <a:rPr lang="zh-TW" altLang="en-US" dirty="0"/>
              <a:t>司法院釋字第</a:t>
            </a:r>
            <a:r>
              <a:rPr lang="en-US" altLang="zh-TW" dirty="0"/>
              <a:t>785</a:t>
            </a:r>
            <a:r>
              <a:rPr lang="zh-TW" altLang="en-US" dirty="0"/>
              <a:t>號解釋</a:t>
            </a:r>
          </a:p>
        </p:txBody>
      </p:sp>
      <p:sp>
        <p:nvSpPr>
          <p:cNvPr id="3" name="內容版面配置區 2">
            <a:extLst>
              <a:ext uri="{FF2B5EF4-FFF2-40B4-BE49-F238E27FC236}">
                <a16:creationId xmlns:a16="http://schemas.microsoft.com/office/drawing/2014/main" id="{263656C9-BA29-4DA2-BCB9-E9227B0B558B}"/>
              </a:ext>
            </a:extLst>
          </p:cNvPr>
          <p:cNvSpPr>
            <a:spLocks noGrp="1"/>
          </p:cNvSpPr>
          <p:nvPr>
            <p:ph idx="1"/>
          </p:nvPr>
        </p:nvSpPr>
        <p:spPr/>
        <p:txBody>
          <a:bodyPr>
            <a:normAutofit/>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zh-TW" altLang="en-US" sz="28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解釋爭點</a:t>
            </a:r>
            <a:endParaRPr kumimoji="0" lang="en-US" altLang="zh-TW" sz="28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endParaRPr>
          </a:p>
          <a:p>
            <a:pPr marL="274320" lvl="1" indent="0">
              <a:spcBef>
                <a:spcPts val="1200"/>
              </a:spcBef>
              <a:spcAft>
                <a:spcPts val="0"/>
              </a:spcAft>
              <a:buClr>
                <a:srgbClr val="D34817">
                  <a:lumMod val="75000"/>
                </a:srgbClr>
              </a:buClr>
              <a:buNone/>
              <a:defRPr/>
            </a:pP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根據公務人員保障法，公務人員就影響其權益之不當公權力措施，於申訴、再申訴後，不得續向法院請求救濟，是否違憲？</a:t>
            </a:r>
            <a:endPar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zh-TW" altLang="en-US" sz="28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解釋文</a:t>
            </a:r>
          </a:p>
          <a:p>
            <a:pPr marL="274320" lvl="1" indent="0">
              <a:spcBef>
                <a:spcPts val="1200"/>
              </a:spcBef>
              <a:spcAft>
                <a:spcPts val="0"/>
              </a:spcAft>
              <a:buClr>
                <a:srgbClr val="D34817">
                  <a:lumMod val="75000"/>
                </a:srgbClr>
              </a:buClr>
              <a:buNone/>
              <a:defRPr/>
            </a:pP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本於憲法第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16</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有權利即有救濟之意旨，人民因其公務人員身分，與其服務機關或人事主管機關發生公法上爭議，認其權利遭受違法侵害，或有主張權利之必要，自得按相關措施與爭議之性質，依法提起相應之行政訴訟，並不因其公務人員身分而異其公法上爭議之訴訟救濟途徑之保障。中華民國</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92</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年</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5</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月</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28</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日修正公布之公務人員保障法第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77</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1</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項、第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78</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條及第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84</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條規定，並不排除公務人員認其權利受違法侵害或有主張其權利之必要時，原即得按相關措施之性質，依法提起相應之行政訴訟，請求救濟，與憲法第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16</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條保障人民訴訟權之意旨均尚無違背。</a:t>
            </a: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952D9F4E-F20B-401B-82D8-124A22819C67}"/>
              </a:ext>
            </a:extLst>
          </p:cNvPr>
          <p:cNvSpPr>
            <a:spLocks noGrp="1"/>
          </p:cNvSpPr>
          <p:nvPr>
            <p:ph type="sldNum" sz="quarter" idx="12"/>
          </p:nvPr>
        </p:nvSpPr>
        <p:spPr/>
        <p:txBody>
          <a:bodyPr/>
          <a:lstStyle/>
          <a:p>
            <a:fld id="{5EC6E32A-7459-448E-9A7A-1D3E04D07DA7}" type="slidenum">
              <a:rPr lang="zh-TW" altLang="en-US" smtClean="0"/>
              <a:pPr/>
              <a:t>46</a:t>
            </a:fld>
            <a:endParaRPr lang="zh-TW" altLang="en-US" dirty="0"/>
          </a:p>
        </p:txBody>
      </p:sp>
    </p:spTree>
    <p:extLst>
      <p:ext uri="{BB962C8B-B14F-4D97-AF65-F5344CB8AC3E}">
        <p14:creationId xmlns:p14="http://schemas.microsoft.com/office/powerpoint/2010/main" val="2862908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5A351C-F39C-49A6-9056-2E98AD91B3ED}"/>
              </a:ext>
            </a:extLst>
          </p:cNvPr>
          <p:cNvSpPr>
            <a:spLocks noGrp="1"/>
          </p:cNvSpPr>
          <p:nvPr>
            <p:ph type="title"/>
          </p:nvPr>
        </p:nvSpPr>
        <p:spPr/>
        <p:txBody>
          <a:bodyPr/>
          <a:lstStyle/>
          <a:p>
            <a:r>
              <a:rPr lang="zh-TW" altLang="en-US" dirty="0"/>
              <a:t>司法院釋字第</a:t>
            </a:r>
            <a:r>
              <a:rPr lang="en-US" altLang="zh-TW" dirty="0"/>
              <a:t>736</a:t>
            </a:r>
            <a:r>
              <a:rPr lang="zh-TW" altLang="en-US" dirty="0"/>
              <a:t>號解釋</a:t>
            </a:r>
          </a:p>
        </p:txBody>
      </p:sp>
      <p:sp>
        <p:nvSpPr>
          <p:cNvPr id="3" name="內容版面配置區 2">
            <a:extLst>
              <a:ext uri="{FF2B5EF4-FFF2-40B4-BE49-F238E27FC236}">
                <a16:creationId xmlns:a16="http://schemas.microsoft.com/office/drawing/2014/main" id="{4716FDE4-9ACC-4DB4-9709-21D5A425D5F9}"/>
              </a:ext>
            </a:extLst>
          </p:cNvPr>
          <p:cNvSpPr>
            <a:spLocks noGrp="1"/>
          </p:cNvSpPr>
          <p:nvPr>
            <p:ph idx="1"/>
          </p:nvPr>
        </p:nvSpPr>
        <p:spPr/>
        <p:txBody>
          <a:bodyPr>
            <a:normAutofit/>
          </a:bodyPr>
          <a:lstStyle/>
          <a:p>
            <a:pPr algn="l"/>
            <a:r>
              <a:rPr lang="zh-TW" altLang="en-US" dirty="0"/>
              <a:t>解釋爭點</a:t>
            </a:r>
          </a:p>
          <a:p>
            <a:pPr lvl="1" algn="l"/>
            <a:r>
              <a:rPr lang="zh-TW" altLang="en-US" sz="2400" dirty="0"/>
              <a:t>教師法第三十三條規定，違憲？</a:t>
            </a:r>
          </a:p>
          <a:p>
            <a:pPr lvl="1" algn="l"/>
            <a:r>
              <a:rPr lang="zh-TW" altLang="en-US" sz="2400" dirty="0"/>
              <a:t>教師認其權利或法律上利益因學校具體措施遭受侵害時，得否訴訟救濟？</a:t>
            </a:r>
            <a:endParaRPr lang="en-US" altLang="zh-TW" sz="2400" dirty="0"/>
          </a:p>
          <a:p>
            <a:pPr algn="l"/>
            <a:r>
              <a:rPr lang="zh-TW" altLang="en-US" dirty="0"/>
              <a:t>理由書</a:t>
            </a:r>
            <a:endParaRPr lang="en-US" altLang="zh-TW" dirty="0"/>
          </a:p>
          <a:p>
            <a:pPr marL="274320" lvl="1" indent="0" algn="l">
              <a:buNone/>
            </a:pPr>
            <a:r>
              <a:rPr lang="zh-TW" altLang="en-US" sz="2400" dirty="0"/>
              <a:t>教師法第三十三條規定：「教師不願申訴或不服申訴、再申訴決定者，得按其性質依法提起訴訟或依訴願法或行政訴訟法或其他保障法律等有關規定，請求救濟。」僅係規定教師權利或法律上利益受侵害時之救濟途徑，並未限制公立學校教師提起行政訴訟之權利，與憲法第十六條保障人民訴訟權之意旨尚無違背。教師因學校具體措施（諸如曠職登記、扣薪、年終成績考核留支原薪、教師評量等）認其權利或法律上利益受侵害時，自得如一般人民依行政訴訟法或民事訴訟法等有關規定，向法院請求救濟，始符合有權利即有救濟之憲法原則。</a:t>
            </a:r>
          </a:p>
        </p:txBody>
      </p:sp>
      <p:sp>
        <p:nvSpPr>
          <p:cNvPr id="4" name="投影片編號版面配置區 3">
            <a:extLst>
              <a:ext uri="{FF2B5EF4-FFF2-40B4-BE49-F238E27FC236}">
                <a16:creationId xmlns:a16="http://schemas.microsoft.com/office/drawing/2014/main" id="{EE6B818A-65DD-4249-A283-B69922A4E7F2}"/>
              </a:ext>
            </a:extLst>
          </p:cNvPr>
          <p:cNvSpPr>
            <a:spLocks noGrp="1"/>
          </p:cNvSpPr>
          <p:nvPr>
            <p:ph type="sldNum" sz="quarter" idx="12"/>
          </p:nvPr>
        </p:nvSpPr>
        <p:spPr/>
        <p:txBody>
          <a:bodyPr/>
          <a:lstStyle/>
          <a:p>
            <a:fld id="{5EC6E32A-7459-448E-9A7A-1D3E04D07DA7}" type="slidenum">
              <a:rPr lang="zh-TW" altLang="en-US" smtClean="0"/>
              <a:pPr/>
              <a:t>47</a:t>
            </a:fld>
            <a:endParaRPr lang="zh-TW" altLang="en-US" dirty="0"/>
          </a:p>
        </p:txBody>
      </p:sp>
    </p:spTree>
    <p:extLst>
      <p:ext uri="{BB962C8B-B14F-4D97-AF65-F5344CB8AC3E}">
        <p14:creationId xmlns:p14="http://schemas.microsoft.com/office/powerpoint/2010/main" val="278416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92500"/>
          </a:bodyPr>
          <a:lstStyle/>
          <a:p>
            <a:r>
              <a:rPr lang="zh-TW" altLang="en-US" sz="2200" dirty="0"/>
              <a:t>觀之現行遺產及贈與稅法與其施行細則有關稅基量化之立法體例</a:t>
            </a:r>
            <a:r>
              <a:rPr lang="en-US" altLang="zh-TW" sz="2200" dirty="0"/>
              <a:t>(</a:t>
            </a:r>
            <a:r>
              <a:rPr lang="zh-TW" altLang="en-US" sz="2200" dirty="0"/>
              <a:t>特別是遺產及贈與稅法施行細則第</a:t>
            </a:r>
            <a:r>
              <a:rPr lang="en-US" altLang="zh-TW" sz="2200" dirty="0"/>
              <a:t>4</a:t>
            </a:r>
            <a:r>
              <a:rPr lang="zh-TW" altLang="en-US" sz="2200" dirty="0"/>
              <a:t>章「估價」第</a:t>
            </a:r>
            <a:r>
              <a:rPr lang="en-US" altLang="zh-TW" sz="2200" dirty="0"/>
              <a:t>24</a:t>
            </a:r>
            <a:r>
              <a:rPr lang="zh-TW" altLang="en-US" sz="2200" dirty="0"/>
              <a:t>條至第</a:t>
            </a:r>
            <a:r>
              <a:rPr lang="en-US" altLang="zh-TW" sz="2200" dirty="0"/>
              <a:t>40</a:t>
            </a:r>
            <a:r>
              <a:rPr lang="zh-TW" altLang="en-US" sz="2200" dirty="0"/>
              <a:t>條之</a:t>
            </a:r>
            <a:r>
              <a:rPr lang="en-US" altLang="zh-TW" sz="2200" dirty="0"/>
              <a:t>1</a:t>
            </a:r>
            <a:r>
              <a:rPr lang="zh-TW" altLang="en-US" sz="2200" dirty="0"/>
              <a:t>規定</a:t>
            </a:r>
            <a:r>
              <a:rPr lang="en-US" altLang="zh-TW" sz="2200" dirty="0"/>
              <a:t>)</a:t>
            </a:r>
            <a:r>
              <a:rPr lang="zh-TW" altLang="en-US" sz="2200" dirty="0"/>
              <a:t>，所有有關遺產稅基量化之具體法條規定，均係就各種類之積極遺產</a:t>
            </a:r>
            <a:r>
              <a:rPr lang="en-US" altLang="zh-TW" sz="2200" dirty="0"/>
              <a:t>(</a:t>
            </a:r>
            <a:r>
              <a:rPr lang="zh-TW" altLang="en-US" sz="2200" dirty="0"/>
              <a:t>權利</a:t>
            </a:r>
            <a:r>
              <a:rPr lang="en-US" altLang="zh-TW" sz="2200" dirty="0"/>
              <a:t>)</a:t>
            </a:r>
            <a:r>
              <a:rPr lang="zh-TW" altLang="en-US" sz="2200" dirty="0"/>
              <a:t>為之，而無消極遺產之稅基量化規定。但消極遺產種類與積極遺產種類有「一對一」之對應關係，種類數量與積極遺產相等。從遺產及贈與稅法制之整體規劃言之，乃是規範制定者「應」行規範之事項。</a:t>
            </a:r>
            <a:endParaRPr lang="en-US" altLang="zh-TW" sz="2200" dirty="0"/>
          </a:p>
          <a:p>
            <a:r>
              <a:rPr lang="zh-TW" altLang="en-US" sz="2200" dirty="0"/>
              <a:t>又從事務本質言之，消極遺產債務必有其債務給付之標的，若該給付標的即為被繼承人所有之積極遺產，則該給付標的積極遺產之稅基量化結果，當然即應作為以給付該積極遺產為標的之消極遺產債務稅基量化金額，使二者可以相互抵銷。因此遺產及贈與稅法制之規範設計，未重複制定「金額相同只是正負號相反」之消極遺產債務稅基量化規定，其原因當係「在被繼承人所有之積極遺產已有稅負量化規定後，相關以給付積極遺產為標的之消極遺產債務稅基量化即有標準可循，勿庸另為規定」。</a:t>
            </a:r>
            <a:endParaRPr lang="en-US" altLang="zh-TW" sz="2200" dirty="0"/>
          </a:p>
          <a:p>
            <a:r>
              <a:rPr lang="zh-TW" altLang="en-US" sz="2200" dirty="0"/>
              <a:t>此外遺產及贈與稅法中有關劃分積極財產類別之法律用語，其文義範圍可及於以該積極財產為給付標的之債權或債務，因此在法律解釋上，消極債務與積極債權應可直接適用其給付標的積極遺產之稅基量化標準。從而遺產及贈與稅法第</a:t>
            </a:r>
            <a:r>
              <a:rPr lang="en-US" altLang="zh-TW" sz="2200" dirty="0"/>
              <a:t>10</a:t>
            </a:r>
            <a:r>
              <a:rPr lang="zh-TW" altLang="en-US" sz="2200" dirty="0"/>
              <a:t>條第</a:t>
            </a:r>
            <a:r>
              <a:rPr lang="en-US" altLang="zh-TW" sz="2200" dirty="0"/>
              <a:t>3</a:t>
            </a:r>
            <a:r>
              <a:rPr lang="zh-TW" altLang="en-US" sz="2200" dirty="0"/>
              <a:t>項之稅基量化規定，應可直接適用於移轉土地債務，與請求移轉土地債權之稅基量化。</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48</a:t>
            </a:fld>
            <a:endParaRPr lang="zh-TW" altLang="en-US" dirty="0"/>
          </a:p>
        </p:txBody>
      </p:sp>
      <p:sp>
        <p:nvSpPr>
          <p:cNvPr id="10" name="標題 1">
            <a:extLst>
              <a:ext uri="{FF2B5EF4-FFF2-40B4-BE49-F238E27FC236}">
                <a16:creationId xmlns:a16="http://schemas.microsoft.com/office/drawing/2014/main" id="{0FA86EEA-A94F-43F8-ABB3-A9C03C72C406}"/>
              </a:ext>
            </a:extLst>
          </p:cNvPr>
          <p:cNvSpPr>
            <a:spLocks noGrp="1"/>
          </p:cNvSpPr>
          <p:nvPr>
            <p:ph type="title"/>
          </p:nvPr>
        </p:nvSpPr>
        <p:spPr>
          <a:xfrm>
            <a:off x="1069975" y="484188"/>
            <a:ext cx="10058400" cy="744537"/>
          </a:xfrm>
        </p:spPr>
        <p:txBody>
          <a:bodyPr>
            <a:noAutofit/>
          </a:bodyPr>
          <a:lstStyle/>
          <a:p>
            <a:r>
              <a:rPr lang="zh-TW" altLang="en-US" sz="2400" dirty="0"/>
              <a:t>最高行政法院大法庭</a:t>
            </a:r>
            <a:r>
              <a:rPr lang="en-US" altLang="zh-TW" sz="2400" dirty="0"/>
              <a:t>108</a:t>
            </a:r>
            <a:r>
              <a:rPr lang="zh-TW" altLang="en-US" sz="2400" dirty="0"/>
              <a:t>年度大字第</a:t>
            </a:r>
            <a:r>
              <a:rPr lang="en-US" altLang="zh-TW" sz="2400" dirty="0"/>
              <a:t>2</a:t>
            </a:r>
            <a:r>
              <a:rPr lang="zh-TW" altLang="en-US" sz="2400" dirty="0"/>
              <a:t>號裁定</a:t>
            </a:r>
            <a:br>
              <a:rPr lang="en-US" altLang="zh-TW" sz="2400" dirty="0"/>
            </a:br>
            <a:r>
              <a:rPr lang="en-US" altLang="zh-TW" sz="2400" dirty="0"/>
              <a:t>——</a:t>
            </a:r>
            <a:r>
              <a:rPr lang="zh-TW" altLang="en-US" sz="2400" dirty="0"/>
              <a:t>土地公告現值之目的論擴張解釋</a:t>
            </a:r>
          </a:p>
        </p:txBody>
      </p:sp>
    </p:spTree>
    <p:extLst>
      <p:ext uri="{BB962C8B-B14F-4D97-AF65-F5344CB8AC3E}">
        <p14:creationId xmlns:p14="http://schemas.microsoft.com/office/powerpoint/2010/main" val="4032398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最高行政法院</a:t>
            </a:r>
            <a:r>
              <a:rPr lang="en-US" altLang="zh-TW" dirty="0"/>
              <a:t>95</a:t>
            </a:r>
            <a:r>
              <a:rPr lang="zh-TW" altLang="en-US" dirty="0"/>
              <a:t>年度判字第</a:t>
            </a:r>
            <a:r>
              <a:rPr lang="en-US" altLang="zh-TW" dirty="0"/>
              <a:t>998</a:t>
            </a:r>
            <a:r>
              <a:rPr lang="zh-TW" altLang="en-US" dirty="0"/>
              <a:t>號判決</a:t>
            </a:r>
          </a:p>
        </p:txBody>
      </p:sp>
      <p:sp>
        <p:nvSpPr>
          <p:cNvPr id="3" name="內容版面配置區 2"/>
          <p:cNvSpPr>
            <a:spLocks noGrp="1"/>
          </p:cNvSpPr>
          <p:nvPr>
            <p:ph idx="1"/>
          </p:nvPr>
        </p:nvSpPr>
        <p:spPr/>
        <p:txBody>
          <a:bodyPr>
            <a:noAutofit/>
          </a:bodyPr>
          <a:lstStyle/>
          <a:p>
            <a:r>
              <a:rPr lang="zh-TW" altLang="en-US" dirty="0"/>
              <a:t>土地稅法第</a:t>
            </a:r>
            <a:r>
              <a:rPr lang="en-US" altLang="zh-TW" dirty="0"/>
              <a:t>39</a:t>
            </a:r>
            <a:r>
              <a:rPr lang="zh-TW" altLang="en-US" dirty="0"/>
              <a:t>條第</a:t>
            </a:r>
            <a:r>
              <a:rPr lang="en-US" altLang="zh-TW" dirty="0"/>
              <a:t>4</a:t>
            </a:r>
            <a:r>
              <a:rPr lang="zh-TW" altLang="en-US" dirty="0"/>
              <a:t>項規定之立法理由係以：「經重劃之土地，於重劃後第一次移轉時，政府進行重劃時間均相當長，故其土地增值稅應減徵百分之</a:t>
            </a:r>
            <a:r>
              <a:rPr lang="en-US" altLang="zh-TW" dirty="0"/>
              <a:t>40</a:t>
            </a:r>
            <a:r>
              <a:rPr lang="zh-TW" altLang="en-US" dirty="0"/>
              <a:t>，以保障土地所有權人之權益。」足見其目的係在對於重劃後第一次移轉之增值稅予以減徵，以減輕納稅義務人之負擔。而夫妻間相互贈與之土地，因不課徵土地增值稅，該贈與土地之移轉現值依法無需異動，而無需向主管稽徵機關申報土地移轉現值。但於受贈之一方再移轉第三人時，則須以該土地第一次贈與前之原規定地價或前次移轉現值為原地價，計算漲價總數額，課徵土地增值稅。是贈與時，既無增值稅之申報，無減徵可言，則於受贈後再移轉之情形，如不認屬土地稅法第</a:t>
            </a:r>
            <a:r>
              <a:rPr lang="en-US" altLang="zh-TW" dirty="0"/>
              <a:t>39</a:t>
            </a:r>
            <a:r>
              <a:rPr lang="zh-TW" altLang="en-US" dirty="0"/>
              <a:t>條第</a:t>
            </a:r>
            <a:r>
              <a:rPr lang="en-US" altLang="zh-TW" dirty="0"/>
              <a:t>4</a:t>
            </a:r>
            <a:r>
              <a:rPr lang="zh-TW" altLang="en-US" dirty="0"/>
              <a:t>項之移轉，則在夫妻相互贈與土地之情形，勢將無法享受減徵之利益，當非立法之目的。因此，上開條項規定所稱「第一次移轉」，係指依稅法規定應課徵土地增值稅之土地所有權移轉之情形而言，至於配偶相互贈與之土地，依行為時土地稅法第</a:t>
            </a:r>
            <a:r>
              <a:rPr lang="en-US" altLang="zh-TW" dirty="0"/>
              <a:t>28</a:t>
            </a:r>
            <a:r>
              <a:rPr lang="zh-TW" altLang="en-US" dirty="0"/>
              <a:t>條之</a:t>
            </a:r>
            <a:r>
              <a:rPr lang="en-US" altLang="zh-TW" dirty="0"/>
              <a:t>2</a:t>
            </a:r>
            <a:r>
              <a:rPr lang="zh-TW" altLang="en-US" dirty="0"/>
              <a:t>規定，既不課徵土地增值稅，自不生減徵土地增值稅問題，其相互間土地之移轉，自不包括在上開條項規定所稱「第一次移轉」之範圍。</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49</a:t>
            </a:fld>
            <a:endParaRPr lang="zh-TW" altLang="en-US" dirty="0"/>
          </a:p>
        </p:txBody>
      </p:sp>
    </p:spTree>
    <p:extLst>
      <p:ext uri="{BB962C8B-B14F-4D97-AF65-F5344CB8AC3E}">
        <p14:creationId xmlns:p14="http://schemas.microsoft.com/office/powerpoint/2010/main" val="77920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272" y="627925"/>
            <a:ext cx="11017377" cy="696019"/>
          </a:xfrm>
        </p:spPr>
        <p:txBody>
          <a:bodyPr/>
          <a:lstStyle/>
          <a:p>
            <a:r>
              <a:rPr lang="zh-TW" altLang="en-US" dirty="0"/>
              <a:t>不樂之捐的抗拒，爭議廣度大、密度高</a:t>
            </a:r>
            <a:endParaRPr lang="en-US" altLang="zh-TW" dirty="0"/>
          </a:p>
        </p:txBody>
      </p:sp>
      <p:sp>
        <p:nvSpPr>
          <p:cNvPr id="3" name="內容版面配置區 2"/>
          <p:cNvSpPr>
            <a:spLocks noGrp="1"/>
          </p:cNvSpPr>
          <p:nvPr>
            <p:ph idx="1"/>
          </p:nvPr>
        </p:nvSpPr>
        <p:spPr>
          <a:xfrm>
            <a:off x="318272" y="1236024"/>
            <a:ext cx="11547297" cy="5373006"/>
          </a:xfrm>
        </p:spPr>
        <p:txBody>
          <a:bodyPr>
            <a:normAutofit/>
          </a:bodyPr>
          <a:lstStyle/>
          <a:p>
            <a:pPr>
              <a:lnSpc>
                <a:spcPct val="110000"/>
              </a:lnSpc>
            </a:pPr>
            <a:r>
              <a:rPr lang="zh-TW" altLang="en-US" dirty="0"/>
              <a:t>司法院大法官會議解釋</a:t>
            </a:r>
            <a:endParaRPr lang="en-US" altLang="zh-TW" dirty="0"/>
          </a:p>
          <a:p>
            <a:pPr lvl="1">
              <a:lnSpc>
                <a:spcPct val="110000"/>
              </a:lnSpc>
              <a:buFont typeface="Wingdings" panose="05000000000000000000" pitchFamily="2" charset="2"/>
              <a:buChar char="è"/>
            </a:pPr>
            <a:r>
              <a:rPr lang="zh-TW" altLang="en-US" sz="2400" dirty="0"/>
              <a:t>迄</a:t>
            </a:r>
            <a:r>
              <a:rPr lang="en-US" altLang="zh-TW" sz="2400" dirty="0"/>
              <a:t>110</a:t>
            </a:r>
            <a:r>
              <a:rPr lang="zh-TW" altLang="en-US" sz="2400" dirty="0"/>
              <a:t>年</a:t>
            </a:r>
            <a:r>
              <a:rPr lang="en-US" altLang="zh-TW" sz="2400" dirty="0"/>
              <a:t>12</a:t>
            </a:r>
            <a:r>
              <a:rPr lang="zh-TW" altLang="en-US" sz="2400" dirty="0"/>
              <a:t>月</a:t>
            </a:r>
            <a:r>
              <a:rPr lang="en-US" altLang="zh-TW" sz="2400" dirty="0"/>
              <a:t>24</a:t>
            </a:r>
            <a:r>
              <a:rPr lang="zh-TW" altLang="en-US" sz="2400" dirty="0"/>
              <a:t>日總共作成</a:t>
            </a:r>
            <a:r>
              <a:rPr lang="en-US" altLang="zh-TW" sz="2400" dirty="0"/>
              <a:t>813</a:t>
            </a:r>
            <a:r>
              <a:rPr lang="zh-TW" altLang="en-US" sz="2400" dirty="0"/>
              <a:t>號解釋，其中跟稅法有關的解釋達</a:t>
            </a:r>
            <a:r>
              <a:rPr lang="en-US" altLang="zh-TW" sz="2400" dirty="0"/>
              <a:t>134</a:t>
            </a:r>
            <a:r>
              <a:rPr lang="zh-TW" altLang="en-US" sz="2400" dirty="0"/>
              <a:t>則。</a:t>
            </a:r>
            <a:endParaRPr lang="en-US" altLang="zh-TW" sz="2400" dirty="0"/>
          </a:p>
          <a:p>
            <a:pPr marL="274320" lvl="1" indent="0">
              <a:lnSpc>
                <a:spcPct val="110000"/>
              </a:lnSpc>
              <a:buNone/>
            </a:pPr>
            <a:r>
              <a:rPr lang="zh-TW" altLang="en-US" dirty="0"/>
              <a:t>第</a:t>
            </a:r>
            <a:r>
              <a:rPr lang="en-US" altLang="zh-TW" dirty="0"/>
              <a:t>134</a:t>
            </a:r>
            <a:r>
              <a:rPr lang="zh-TW" altLang="en-US" dirty="0"/>
              <a:t>則係</a:t>
            </a:r>
            <a:r>
              <a:rPr lang="en-US" altLang="zh-TW" dirty="0"/>
              <a:t>109</a:t>
            </a:r>
            <a:r>
              <a:rPr lang="zh-TW" altLang="en-US" dirty="0"/>
              <a:t>年</a:t>
            </a:r>
            <a:r>
              <a:rPr lang="en-US" altLang="zh-TW" dirty="0"/>
              <a:t>12</a:t>
            </a:r>
            <a:r>
              <a:rPr lang="zh-TW" altLang="en-US" dirty="0"/>
              <a:t>月</a:t>
            </a:r>
            <a:r>
              <a:rPr lang="en-US" altLang="zh-TW" dirty="0"/>
              <a:t>31</a:t>
            </a:r>
            <a:r>
              <a:rPr lang="zh-TW" altLang="en-US" dirty="0"/>
              <a:t>日公布之釋字第</a:t>
            </a:r>
            <a:r>
              <a:rPr lang="en-US" altLang="zh-TW" dirty="0"/>
              <a:t>798</a:t>
            </a:r>
            <a:r>
              <a:rPr lang="zh-TW" altLang="en-US" dirty="0"/>
              <a:t>號</a:t>
            </a:r>
            <a:r>
              <a:rPr lang="en-US" altLang="zh-TW" dirty="0"/>
              <a:t>【</a:t>
            </a:r>
            <a:r>
              <a:rPr lang="zh-TW" altLang="en-US" dirty="0"/>
              <a:t>社會福利機構免徵使用牌照稅案</a:t>
            </a:r>
            <a:r>
              <a:rPr lang="en-US" altLang="zh-TW" dirty="0"/>
              <a:t>】</a:t>
            </a:r>
          </a:p>
          <a:p>
            <a:pPr marL="274320" lvl="1" indent="0">
              <a:lnSpc>
                <a:spcPct val="110000"/>
              </a:lnSpc>
              <a:buNone/>
            </a:pPr>
            <a:r>
              <a:rPr lang="zh-TW" altLang="en-US" dirty="0"/>
              <a:t>＊財政部中華民國</a:t>
            </a:r>
            <a:r>
              <a:rPr lang="en-US" altLang="zh-TW" dirty="0"/>
              <a:t>92</a:t>
            </a:r>
            <a:r>
              <a:rPr lang="zh-TW" altLang="en-US" dirty="0"/>
              <a:t>年</a:t>
            </a:r>
            <a:r>
              <a:rPr lang="en-US" altLang="zh-TW" dirty="0"/>
              <a:t>2</a:t>
            </a:r>
            <a:r>
              <a:rPr lang="zh-TW" altLang="en-US" dirty="0"/>
              <a:t>月</a:t>
            </a:r>
            <a:r>
              <a:rPr lang="en-US" altLang="zh-TW" dirty="0"/>
              <a:t>12</a:t>
            </a:r>
            <a:r>
              <a:rPr lang="zh-TW" altLang="en-US" dirty="0"/>
              <a:t>日台財稅字第</a:t>
            </a:r>
            <a:r>
              <a:rPr lang="en-US" altLang="zh-TW" dirty="0"/>
              <a:t>0920450239</a:t>
            </a:r>
            <a:r>
              <a:rPr lang="zh-TW" altLang="en-US" dirty="0"/>
              <a:t>號令及</a:t>
            </a:r>
            <a:r>
              <a:rPr lang="en-US" altLang="zh-TW" dirty="0"/>
              <a:t>105</a:t>
            </a:r>
            <a:r>
              <a:rPr lang="zh-TW" altLang="en-US" dirty="0"/>
              <a:t>年</a:t>
            </a:r>
            <a:r>
              <a:rPr lang="en-US" altLang="zh-TW" dirty="0"/>
              <a:t>8</a:t>
            </a:r>
            <a:r>
              <a:rPr lang="zh-TW" altLang="en-US" dirty="0"/>
              <a:t>月</a:t>
            </a:r>
            <a:r>
              <a:rPr lang="en-US" altLang="zh-TW" dirty="0"/>
              <a:t>31</a:t>
            </a:r>
            <a:r>
              <a:rPr lang="zh-TW" altLang="en-US" dirty="0"/>
              <a:t>日台財稅字第</a:t>
            </a:r>
            <a:r>
              <a:rPr lang="en-US" altLang="zh-TW" dirty="0"/>
              <a:t>10504576330</a:t>
            </a:r>
            <a:r>
              <a:rPr lang="zh-TW" altLang="en-US" dirty="0"/>
              <a:t>號函，就</a:t>
            </a:r>
            <a:r>
              <a:rPr lang="en-US" altLang="zh-TW" dirty="0"/>
              <a:t>90</a:t>
            </a:r>
            <a:r>
              <a:rPr lang="zh-TW" altLang="en-US" dirty="0"/>
              <a:t>年</a:t>
            </a:r>
            <a:r>
              <a:rPr lang="en-US" altLang="zh-TW" dirty="0"/>
              <a:t>1</a:t>
            </a:r>
            <a:r>
              <a:rPr lang="zh-TW" altLang="en-US" dirty="0"/>
              <a:t>月</a:t>
            </a:r>
            <a:r>
              <a:rPr lang="en-US" altLang="zh-TW" dirty="0"/>
              <a:t>17</a:t>
            </a:r>
            <a:r>
              <a:rPr lang="zh-TW" altLang="en-US" dirty="0"/>
              <a:t>日修正公布之使用牌照稅法第</a:t>
            </a:r>
            <a:r>
              <a:rPr lang="en-US" altLang="zh-TW" dirty="0"/>
              <a:t>7</a:t>
            </a:r>
            <a:r>
              <a:rPr lang="zh-TW" altLang="en-US" dirty="0"/>
              <a:t>條第</a:t>
            </a:r>
            <a:r>
              <a:rPr lang="en-US" altLang="zh-TW" dirty="0"/>
              <a:t>1</a:t>
            </a:r>
            <a:r>
              <a:rPr lang="zh-TW" altLang="en-US" dirty="0"/>
              <a:t>項第</a:t>
            </a:r>
            <a:r>
              <a:rPr lang="en-US" altLang="zh-TW" dirty="0"/>
              <a:t>9</a:t>
            </a:r>
            <a:r>
              <a:rPr lang="zh-TW" altLang="en-US" dirty="0"/>
              <a:t>款關於交通工具免徵使用牌照稅之規定，所稱「每一團體和機構以</a:t>
            </a:r>
            <a:r>
              <a:rPr lang="en-US" altLang="zh-TW" dirty="0"/>
              <a:t>3</a:t>
            </a:r>
            <a:r>
              <a:rPr lang="zh-TW" altLang="en-US" dirty="0"/>
              <a:t>輛為限」，明示應以同一法人於同一行政區域（同一直轄市或縣</a:t>
            </a:r>
            <a:r>
              <a:rPr lang="en-US" altLang="zh-TW" dirty="0"/>
              <a:t>(</a:t>
            </a:r>
            <a:r>
              <a:rPr lang="zh-TW" altLang="en-US" dirty="0"/>
              <a:t>市</a:t>
            </a:r>
            <a:r>
              <a:rPr lang="en-US" altLang="zh-TW" dirty="0"/>
              <a:t>)</a:t>
            </a:r>
            <a:r>
              <a:rPr lang="zh-TW" altLang="en-US" dirty="0"/>
              <a:t>）內之總分支機構合計</a:t>
            </a:r>
            <a:r>
              <a:rPr lang="en-US" altLang="zh-TW" dirty="0"/>
              <a:t>3</a:t>
            </a:r>
            <a:r>
              <a:rPr lang="zh-TW" altLang="en-US" dirty="0"/>
              <a:t>輛為限，其縮減人民依法律享有免徵使用牌照稅之優惠，增加法律所無之限制，於此範圍內，均違反憲法第</a:t>
            </a:r>
            <a:r>
              <a:rPr lang="en-US" altLang="zh-TW" dirty="0"/>
              <a:t>19</a:t>
            </a:r>
            <a:r>
              <a:rPr lang="zh-TW" altLang="en-US" dirty="0"/>
              <a:t>條租稅法律主義，應不予援用。</a:t>
            </a:r>
            <a:endParaRPr lang="en-US" altLang="zh-TW" dirty="0"/>
          </a:p>
          <a:p>
            <a:pPr>
              <a:lnSpc>
                <a:spcPct val="110000"/>
              </a:lnSpc>
            </a:pPr>
            <a:r>
              <a:rPr lang="zh-TW" altLang="en-US" dirty="0"/>
              <a:t>最高行政法院庭長法官聯席會議決議</a:t>
            </a:r>
            <a:endParaRPr lang="en-US" altLang="zh-TW" dirty="0"/>
          </a:p>
          <a:p>
            <a:pPr lvl="1">
              <a:lnSpc>
                <a:spcPct val="110000"/>
              </a:lnSpc>
              <a:buFont typeface="Wingdings" panose="05000000000000000000" pitchFamily="2" charset="2"/>
              <a:buChar char="è"/>
            </a:pPr>
            <a:r>
              <a:rPr lang="zh-TW" altLang="en-US" sz="2400" dirty="0"/>
              <a:t>自</a:t>
            </a:r>
            <a:r>
              <a:rPr lang="en-US" altLang="zh-TW" sz="2400" dirty="0"/>
              <a:t>89</a:t>
            </a:r>
            <a:r>
              <a:rPr lang="zh-TW" altLang="en-US" sz="2400" dirty="0"/>
              <a:t>年</a:t>
            </a:r>
            <a:r>
              <a:rPr lang="en-US" altLang="zh-TW" sz="2400" dirty="0"/>
              <a:t>7</a:t>
            </a:r>
            <a:r>
              <a:rPr lang="zh-TW" altLang="en-US" sz="2400" dirty="0"/>
              <a:t>月</a:t>
            </a:r>
            <a:r>
              <a:rPr lang="en-US" altLang="zh-TW" sz="2400" dirty="0"/>
              <a:t>1</a:t>
            </a:r>
            <a:r>
              <a:rPr lang="zh-TW" altLang="en-US" sz="2400" dirty="0"/>
              <a:t>日實施行政訴訟二級二審新制以來迄</a:t>
            </a:r>
            <a:r>
              <a:rPr lang="en-US" altLang="zh-TW" sz="2400" dirty="0"/>
              <a:t>108</a:t>
            </a:r>
            <a:r>
              <a:rPr lang="zh-TW" altLang="en-US" sz="2400" dirty="0"/>
              <a:t>年</a:t>
            </a:r>
            <a:r>
              <a:rPr lang="en-US" altLang="zh-TW" sz="2400" dirty="0"/>
              <a:t>4</a:t>
            </a:r>
            <a:r>
              <a:rPr lang="zh-TW" altLang="en-US" sz="2400" dirty="0"/>
              <a:t>月</a:t>
            </a:r>
            <a:r>
              <a:rPr lang="en-US" altLang="zh-TW" sz="2400" dirty="0"/>
              <a:t>30</a:t>
            </a:r>
            <a:r>
              <a:rPr lang="zh-TW" altLang="en-US" sz="2400" dirty="0"/>
              <a:t>日，最高行政法院總 共作成</a:t>
            </a:r>
            <a:r>
              <a:rPr lang="en-US" altLang="zh-TW" sz="2400" dirty="0"/>
              <a:t>202</a:t>
            </a:r>
            <a:r>
              <a:rPr lang="zh-TW" altLang="en-US" sz="2400" dirty="0"/>
              <a:t>則決議，其中跟稅法直接有關的決議達</a:t>
            </a:r>
            <a:r>
              <a:rPr lang="en-US" altLang="zh-TW" sz="2400" dirty="0"/>
              <a:t>53</a:t>
            </a:r>
            <a:r>
              <a:rPr lang="zh-TW" altLang="en-US" sz="2400" dirty="0"/>
              <a:t>則。</a:t>
            </a:r>
            <a:endParaRPr lang="en-US" altLang="zh-TW" sz="2400" dirty="0"/>
          </a:p>
        </p:txBody>
      </p:sp>
      <p:sp>
        <p:nvSpPr>
          <p:cNvPr id="4" name="投影片編號版面配置區 3"/>
          <p:cNvSpPr>
            <a:spLocks noGrp="1"/>
          </p:cNvSpPr>
          <p:nvPr>
            <p:ph type="sldNum" sz="quarter" idx="4294967295"/>
          </p:nvPr>
        </p:nvSpPr>
        <p:spPr>
          <a:xfrm>
            <a:off x="10061368" y="4661686"/>
            <a:ext cx="640080" cy="365125"/>
          </a:xfrm>
        </p:spPr>
        <p:txBody>
          <a:bodyPr/>
          <a:lstStyle/>
          <a:p>
            <a:fld id="{5EC6E32A-7459-448E-9A7A-1D3E04D07DA7}" type="slidenum">
              <a:rPr lang="zh-TW" altLang="en-US" smtClean="0"/>
              <a:pPr/>
              <a:t>5</a:t>
            </a:fld>
            <a:endParaRPr lang="zh-TW" altLang="en-US"/>
          </a:p>
        </p:txBody>
      </p:sp>
    </p:spTree>
    <p:extLst>
      <p:ext uri="{BB962C8B-B14F-4D97-AF65-F5344CB8AC3E}">
        <p14:creationId xmlns:p14="http://schemas.microsoft.com/office/powerpoint/2010/main" val="1053205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93D4E6-52E7-4820-92C2-A57CC571E6C2}"/>
              </a:ext>
            </a:extLst>
          </p:cNvPr>
          <p:cNvSpPr>
            <a:spLocks noGrp="1"/>
          </p:cNvSpPr>
          <p:nvPr>
            <p:ph type="title"/>
          </p:nvPr>
        </p:nvSpPr>
        <p:spPr/>
        <p:txBody>
          <a:bodyPr/>
          <a:lstStyle/>
          <a:p>
            <a:r>
              <a:rPr lang="zh-TW" altLang="en-US" dirty="0"/>
              <a:t>最高行政法院</a:t>
            </a:r>
            <a:r>
              <a:rPr lang="en-US" altLang="zh-TW" dirty="0"/>
              <a:t>109</a:t>
            </a:r>
            <a:r>
              <a:rPr lang="zh-TW" altLang="en-US" dirty="0"/>
              <a:t>年度判字第</a:t>
            </a:r>
            <a:r>
              <a:rPr lang="en-US" altLang="zh-TW" dirty="0"/>
              <a:t>464</a:t>
            </a:r>
            <a:r>
              <a:rPr lang="zh-TW" altLang="en-US" dirty="0"/>
              <a:t>號判決</a:t>
            </a:r>
          </a:p>
        </p:txBody>
      </p:sp>
      <p:sp>
        <p:nvSpPr>
          <p:cNvPr id="3" name="內容版面配置區 2">
            <a:extLst>
              <a:ext uri="{FF2B5EF4-FFF2-40B4-BE49-F238E27FC236}">
                <a16:creationId xmlns:a16="http://schemas.microsoft.com/office/drawing/2014/main" id="{09E6B0A3-E8E9-4D88-81F2-ED236038EC82}"/>
              </a:ext>
            </a:extLst>
          </p:cNvPr>
          <p:cNvSpPr>
            <a:spLocks noGrp="1"/>
          </p:cNvSpPr>
          <p:nvPr>
            <p:ph idx="1"/>
          </p:nvPr>
        </p:nvSpPr>
        <p:spPr/>
        <p:txBody>
          <a:bodyPr>
            <a:normAutofit lnSpcReduction="10000"/>
          </a:bodyPr>
          <a:lstStyle/>
          <a:p>
            <a:r>
              <a:rPr lang="zh-TW" altLang="en-US" dirty="0"/>
              <a:t>菸害防制法第</a:t>
            </a:r>
            <a:r>
              <a:rPr lang="en-US" altLang="zh-TW" dirty="0"/>
              <a:t>7</a:t>
            </a:r>
            <a:r>
              <a:rPr lang="zh-TW" altLang="en-US" dirty="0"/>
              <a:t>條第</a:t>
            </a:r>
            <a:r>
              <a:rPr lang="en-US" altLang="zh-TW" dirty="0"/>
              <a:t>1</a:t>
            </a:r>
            <a:r>
              <a:rPr lang="zh-TW" altLang="en-US" dirty="0"/>
              <a:t>項規定：「菸品所含之尼古丁及焦油含量，應以    中文標示於菸品</a:t>
            </a:r>
            <a:r>
              <a:rPr lang="zh-TW" altLang="en-US" b="0" i="0" dirty="0">
                <a:solidFill>
                  <a:srgbClr val="000000"/>
                </a:solidFill>
                <a:effectLst/>
                <a:latin typeface="標楷體" panose="03000509000000000000" pitchFamily="65" charset="-120"/>
                <a:ea typeface="標楷體" panose="03000509000000000000" pitchFamily="65" charset="-120"/>
              </a:rPr>
              <a:t>定：「 本法所稱主管機關：在中央為財政部；在直轄市為直轄市</a:t>
            </a:r>
            <a:r>
              <a:rPr lang="zh-TW" altLang="en-US" dirty="0"/>
              <a:t>容器上。</a:t>
            </a:r>
            <a:r>
              <a:rPr lang="zh-TW" altLang="en-US" dirty="0">
                <a:latin typeface="標楷體" panose="03000509000000000000" pitchFamily="65" charset="-120"/>
              </a:rPr>
              <a:t>」第</a:t>
            </a:r>
            <a:r>
              <a:rPr lang="en-US" altLang="zh-TW" dirty="0">
                <a:latin typeface="標楷體" panose="03000509000000000000" pitchFamily="65" charset="-120"/>
              </a:rPr>
              <a:t>24</a:t>
            </a:r>
            <a:r>
              <a:rPr lang="zh-TW" altLang="en-US" dirty="0">
                <a:latin typeface="標楷體" panose="03000509000000000000" pitchFamily="65" charset="-120"/>
              </a:rPr>
              <a:t>條第</a:t>
            </a:r>
            <a:r>
              <a:rPr lang="en-US" altLang="zh-TW" dirty="0">
                <a:latin typeface="標楷體" panose="03000509000000000000" pitchFamily="65" charset="-120"/>
              </a:rPr>
              <a:t>1</a:t>
            </a:r>
            <a:r>
              <a:rPr lang="zh-TW" altLang="en-US" dirty="0">
                <a:latin typeface="標楷體" panose="03000509000000000000" pitchFamily="65" charset="-120"/>
              </a:rPr>
              <a:t>項規定：「製造或輸入違反</a:t>
            </a:r>
            <a:r>
              <a:rPr lang="en-US" altLang="zh-TW" dirty="0">
                <a:latin typeface="標楷體" panose="03000509000000000000" pitchFamily="65" charset="-120"/>
              </a:rPr>
              <a:t>……</a:t>
            </a:r>
            <a:r>
              <a:rPr lang="zh-TW" altLang="en-US" dirty="0">
                <a:latin typeface="標楷體" panose="03000509000000000000" pitchFamily="65" charset="-120"/>
              </a:rPr>
              <a:t>第</a:t>
            </a:r>
            <a:r>
              <a:rPr lang="en-US" altLang="zh-TW" dirty="0">
                <a:latin typeface="標楷體" panose="03000509000000000000" pitchFamily="65" charset="-120"/>
              </a:rPr>
              <a:t>7</a:t>
            </a:r>
            <a:r>
              <a:rPr lang="zh-TW" altLang="en-US" dirty="0">
                <a:latin typeface="標楷體" panose="03000509000000000000" pitchFamily="65" charset="-120"/>
              </a:rPr>
              <a:t>條第</a:t>
            </a:r>
            <a:r>
              <a:rPr lang="en-US" altLang="zh-TW" dirty="0">
                <a:latin typeface="標楷體" panose="03000509000000000000" pitchFamily="65" charset="-120"/>
              </a:rPr>
              <a:t>1</a:t>
            </a:r>
            <a:r>
              <a:rPr lang="zh-TW" altLang="en-US" dirty="0">
                <a:latin typeface="標楷體" panose="03000509000000000000" pitchFamily="65" charset="-120"/>
              </a:rPr>
              <a:t>項規定之菸品者，處新臺幣</a:t>
            </a:r>
            <a:r>
              <a:rPr lang="en-US" altLang="zh-TW" dirty="0">
                <a:latin typeface="標楷體" panose="03000509000000000000" pitchFamily="65" charset="-120"/>
              </a:rPr>
              <a:t>1</a:t>
            </a:r>
            <a:r>
              <a:rPr lang="zh-TW" altLang="en-US" dirty="0">
                <a:latin typeface="標楷體" panose="03000509000000000000" pitchFamily="65" charset="-120"/>
              </a:rPr>
              <a:t>百萬元以上</a:t>
            </a:r>
            <a:r>
              <a:rPr lang="en-US" altLang="zh-TW" dirty="0">
                <a:latin typeface="標楷體" panose="03000509000000000000" pitchFamily="65" charset="-120"/>
              </a:rPr>
              <a:t>5</a:t>
            </a:r>
            <a:r>
              <a:rPr lang="zh-TW" altLang="en-US" dirty="0">
                <a:latin typeface="標楷體" panose="03000509000000000000" pitchFamily="65" charset="-120"/>
              </a:rPr>
              <a:t>百萬元以下罰鍰，並令限期回收；屆期未回收者，按次連續處罰，違規之菸品沒入並銷毀之。」</a:t>
            </a:r>
            <a:endParaRPr lang="en-US" altLang="zh-TW" dirty="0">
              <a:latin typeface="標楷體" panose="03000509000000000000" pitchFamily="65" charset="-120"/>
            </a:endParaRPr>
          </a:p>
          <a:p>
            <a:r>
              <a:rPr lang="zh-TW" altLang="en-US" dirty="0">
                <a:solidFill>
                  <a:srgbClr val="000000"/>
                </a:solidFill>
                <a:latin typeface="標楷體" panose="03000509000000000000" pitchFamily="65" charset="-120"/>
              </a:rPr>
              <a:t>菸酒管理法</a:t>
            </a:r>
            <a:r>
              <a:rPr lang="zh-TW" altLang="en-US" b="0" i="0" dirty="0">
                <a:solidFill>
                  <a:srgbClr val="000000"/>
                </a:solidFill>
                <a:effectLst/>
                <a:latin typeface="標楷體" panose="03000509000000000000" pitchFamily="65" charset="-120"/>
                <a:ea typeface="標楷體" panose="03000509000000000000" pitchFamily="65" charset="-120"/>
              </a:rPr>
              <a:t>第</a:t>
            </a:r>
            <a:r>
              <a:rPr lang="en-US" altLang="zh-TW" b="0" i="0" dirty="0">
                <a:solidFill>
                  <a:srgbClr val="000000"/>
                </a:solidFill>
                <a:effectLst/>
                <a:latin typeface="標楷體" panose="03000509000000000000" pitchFamily="65" charset="-120"/>
                <a:ea typeface="標楷體" panose="03000509000000000000" pitchFamily="65" charset="-120"/>
              </a:rPr>
              <a:t>31</a:t>
            </a:r>
            <a:r>
              <a:rPr lang="zh-TW" altLang="en-US" b="0" i="0" dirty="0">
                <a:solidFill>
                  <a:srgbClr val="000000"/>
                </a:solidFill>
                <a:effectLst/>
                <a:latin typeface="標楷體" panose="03000509000000000000" pitchFamily="65" charset="-120"/>
                <a:ea typeface="標楷體" panose="03000509000000000000" pitchFamily="65" charset="-120"/>
              </a:rPr>
              <a:t>條規定：「（第</a:t>
            </a:r>
            <a:r>
              <a:rPr lang="en-US" altLang="zh-TW" b="0" i="0" dirty="0">
                <a:solidFill>
                  <a:srgbClr val="000000"/>
                </a:solidFill>
                <a:effectLst/>
                <a:latin typeface="標楷體" panose="03000509000000000000" pitchFamily="65" charset="-120"/>
                <a:ea typeface="標楷體" panose="03000509000000000000" pitchFamily="65" charset="-120"/>
              </a:rPr>
              <a:t>1</a:t>
            </a:r>
            <a:r>
              <a:rPr lang="zh-TW" altLang="en-US" b="0" i="0" dirty="0">
                <a:solidFill>
                  <a:srgbClr val="000000"/>
                </a:solidFill>
                <a:effectLst/>
                <a:latin typeface="標楷體" panose="03000509000000000000" pitchFamily="65" charset="-120"/>
                <a:ea typeface="標楷體" panose="03000509000000000000" pitchFamily="65" charset="-120"/>
              </a:rPr>
              <a:t>項）菸經包裝出售者，製造業者或進口 業者應於直接接觸菸之容器上標示下列事項：</a:t>
            </a:r>
            <a:r>
              <a:rPr lang="en-US" altLang="zh-TW" b="0" i="0" dirty="0">
                <a:solidFill>
                  <a:srgbClr val="000000"/>
                </a:solidFill>
                <a:effectLst/>
                <a:latin typeface="標楷體" panose="03000509000000000000" pitchFamily="65" charset="-120"/>
                <a:ea typeface="標楷體" panose="03000509000000000000" pitchFamily="65" charset="-120"/>
              </a:rPr>
              <a:t>……</a:t>
            </a:r>
            <a:r>
              <a:rPr lang="zh-TW" altLang="en-US" b="0" i="0" dirty="0">
                <a:solidFill>
                  <a:srgbClr val="000000"/>
                </a:solidFill>
                <a:effectLst/>
                <a:latin typeface="標楷體" panose="03000509000000000000" pitchFamily="65" charset="-120"/>
                <a:ea typeface="標楷體" panose="03000509000000000000" pitchFamily="65" charset="-120"/>
              </a:rPr>
              <a:t>五、尼古 丁及焦油含量。</a:t>
            </a:r>
            <a:r>
              <a:rPr lang="en-US" altLang="zh-TW" b="0" i="0" dirty="0">
                <a:solidFill>
                  <a:srgbClr val="000000"/>
                </a:solidFill>
                <a:effectLst/>
                <a:latin typeface="標楷體" panose="03000509000000000000" pitchFamily="65" charset="-120"/>
                <a:ea typeface="標楷體" panose="03000509000000000000" pitchFamily="65" charset="-120"/>
              </a:rPr>
              <a:t>……</a:t>
            </a:r>
            <a:r>
              <a:rPr lang="zh-TW" altLang="en-US" b="0" i="0" dirty="0">
                <a:solidFill>
                  <a:srgbClr val="000000"/>
                </a:solidFill>
                <a:effectLst/>
                <a:latin typeface="標楷體" panose="03000509000000000000" pitchFamily="65" charset="-120"/>
                <a:ea typeface="標楷體" panose="03000509000000000000" pitchFamily="65" charset="-120"/>
              </a:rPr>
              <a:t>（第</a:t>
            </a:r>
            <a:r>
              <a:rPr lang="en-US" altLang="zh-TW" b="0" i="0" dirty="0">
                <a:solidFill>
                  <a:srgbClr val="000000"/>
                </a:solidFill>
                <a:effectLst/>
                <a:latin typeface="標楷體" panose="03000509000000000000" pitchFamily="65" charset="-120"/>
                <a:ea typeface="標楷體" panose="03000509000000000000" pitchFamily="65" charset="-120"/>
              </a:rPr>
              <a:t>2</a:t>
            </a:r>
            <a:r>
              <a:rPr lang="zh-TW" altLang="en-US" b="0" i="0" dirty="0">
                <a:solidFill>
                  <a:srgbClr val="000000"/>
                </a:solidFill>
                <a:effectLst/>
                <a:latin typeface="標楷體" panose="03000509000000000000" pitchFamily="65" charset="-120"/>
                <a:ea typeface="標楷體" panose="03000509000000000000" pitchFamily="65" charset="-120"/>
              </a:rPr>
              <a:t>項）菸品容器及其外包裝之標示 ，不得有不實或使人誤信之情事。（第</a:t>
            </a:r>
            <a:r>
              <a:rPr lang="en-US" altLang="zh-TW" b="0" i="0" dirty="0">
                <a:solidFill>
                  <a:srgbClr val="000000"/>
                </a:solidFill>
                <a:effectLst/>
                <a:latin typeface="標楷體" panose="03000509000000000000" pitchFamily="65" charset="-120"/>
                <a:ea typeface="標楷體" panose="03000509000000000000" pitchFamily="65" charset="-120"/>
              </a:rPr>
              <a:t>3</a:t>
            </a:r>
            <a:r>
              <a:rPr lang="zh-TW" altLang="en-US" b="0" i="0" dirty="0">
                <a:solidFill>
                  <a:srgbClr val="000000"/>
                </a:solidFill>
                <a:effectLst/>
                <a:latin typeface="標楷體" panose="03000509000000000000" pitchFamily="65" charset="-120"/>
                <a:ea typeface="標楷體" panose="03000509000000000000" pitchFamily="65" charset="-120"/>
              </a:rPr>
              <a:t>項）前</a:t>
            </a:r>
            <a:r>
              <a:rPr lang="en-US" altLang="zh-TW" b="0" i="0" dirty="0">
                <a:solidFill>
                  <a:srgbClr val="000000"/>
                </a:solidFill>
                <a:effectLst/>
                <a:latin typeface="標楷體" panose="03000509000000000000" pitchFamily="65" charset="-120"/>
                <a:ea typeface="標楷體" panose="03000509000000000000" pitchFamily="65" charset="-120"/>
              </a:rPr>
              <a:t>2</a:t>
            </a:r>
            <a:r>
              <a:rPr lang="zh-TW" altLang="en-US" b="0" i="0" dirty="0">
                <a:solidFill>
                  <a:srgbClr val="000000"/>
                </a:solidFill>
                <a:effectLst/>
                <a:latin typeface="標楷體" panose="03000509000000000000" pitchFamily="65" charset="-120"/>
                <a:ea typeface="標楷體" panose="03000509000000000000" pitchFamily="65" charset="-120"/>
              </a:rPr>
              <a:t>項標示規定 ，菸害防制法有規定者，依其規定辦理及處罰。」第</a:t>
            </a:r>
            <a:r>
              <a:rPr lang="en-US" altLang="zh-TW" b="0" i="0" dirty="0">
                <a:solidFill>
                  <a:srgbClr val="000000"/>
                </a:solidFill>
                <a:effectLst/>
                <a:latin typeface="標楷體" panose="03000509000000000000" pitchFamily="65" charset="-120"/>
                <a:ea typeface="標楷體" panose="03000509000000000000" pitchFamily="65" charset="-120"/>
              </a:rPr>
              <a:t>33</a:t>
            </a:r>
            <a:r>
              <a:rPr lang="zh-TW" altLang="en-US" b="0" i="0" dirty="0">
                <a:solidFill>
                  <a:srgbClr val="000000"/>
                </a:solidFill>
                <a:effectLst/>
                <a:latin typeface="標楷體" panose="03000509000000000000" pitchFamily="65" charset="-120"/>
                <a:ea typeface="標楷體" panose="03000509000000000000" pitchFamily="65" charset="-120"/>
              </a:rPr>
              <a:t>條第 </a:t>
            </a:r>
            <a:r>
              <a:rPr lang="en-US" altLang="zh-TW" b="0" i="0" dirty="0">
                <a:solidFill>
                  <a:srgbClr val="000000"/>
                </a:solidFill>
                <a:effectLst/>
                <a:latin typeface="標楷體" panose="03000509000000000000" pitchFamily="65" charset="-120"/>
                <a:ea typeface="標楷體" panose="03000509000000000000" pitchFamily="65" charset="-120"/>
              </a:rPr>
              <a:t>1</a:t>
            </a:r>
            <a:r>
              <a:rPr lang="zh-TW" altLang="en-US" b="0" i="0" dirty="0">
                <a:solidFill>
                  <a:srgbClr val="000000"/>
                </a:solidFill>
                <a:effectLst/>
                <a:latin typeface="標楷體" panose="03000509000000000000" pitchFamily="65" charset="-120"/>
                <a:ea typeface="標楷體" panose="03000509000000000000" pitchFamily="65" charset="-120"/>
              </a:rPr>
              <a:t>項規定：「第</a:t>
            </a:r>
            <a:r>
              <a:rPr lang="en-US" altLang="zh-TW" b="0" i="0" dirty="0">
                <a:solidFill>
                  <a:srgbClr val="000000"/>
                </a:solidFill>
                <a:effectLst/>
                <a:latin typeface="標楷體" panose="03000509000000000000" pitchFamily="65" charset="-120"/>
                <a:ea typeface="標楷體" panose="03000509000000000000" pitchFamily="65" charset="-120"/>
              </a:rPr>
              <a:t>31</a:t>
            </a:r>
            <a:r>
              <a:rPr lang="zh-TW" altLang="en-US" b="0" i="0" dirty="0">
                <a:solidFill>
                  <a:srgbClr val="000000"/>
                </a:solidFill>
                <a:effectLst/>
                <a:latin typeface="標楷體" panose="03000509000000000000" pitchFamily="65" charset="-120"/>
                <a:ea typeface="標楷體" panose="03000509000000000000" pitchFamily="65" charset="-120"/>
              </a:rPr>
              <a:t>條第</a:t>
            </a:r>
            <a:r>
              <a:rPr lang="en-US" altLang="zh-TW" b="0" i="0" dirty="0">
                <a:solidFill>
                  <a:srgbClr val="000000"/>
                </a:solidFill>
                <a:effectLst/>
                <a:latin typeface="標楷體" panose="03000509000000000000" pitchFamily="65" charset="-120"/>
                <a:ea typeface="標楷體" panose="03000509000000000000" pitchFamily="65" charset="-120"/>
              </a:rPr>
              <a:t>1</a:t>
            </a:r>
            <a:r>
              <a:rPr lang="zh-TW" altLang="en-US" b="0" i="0" dirty="0">
                <a:solidFill>
                  <a:srgbClr val="000000"/>
                </a:solidFill>
                <a:effectLst/>
                <a:latin typeface="標楷體" panose="03000509000000000000" pitchFamily="65" charset="-120"/>
                <a:ea typeface="標楷體" panose="03000509000000000000" pitchFamily="65" charset="-120"/>
              </a:rPr>
              <a:t>項</a:t>
            </a:r>
            <a:r>
              <a:rPr lang="en-US" altLang="zh-TW" b="0" i="0" dirty="0">
                <a:solidFill>
                  <a:srgbClr val="000000"/>
                </a:solidFill>
                <a:effectLst/>
                <a:latin typeface="標楷體" panose="03000509000000000000" pitchFamily="65" charset="-120"/>
                <a:ea typeface="標楷體" panose="03000509000000000000" pitchFamily="65" charset="-120"/>
              </a:rPr>
              <a:t>……</a:t>
            </a:r>
            <a:r>
              <a:rPr lang="zh-TW" altLang="en-US" b="0" i="0" dirty="0">
                <a:solidFill>
                  <a:srgbClr val="000000"/>
                </a:solidFill>
                <a:effectLst/>
                <a:latin typeface="標楷體" panose="03000509000000000000" pitchFamily="65" charset="-120"/>
                <a:ea typeface="標楷體" panose="03000509000000000000" pitchFamily="65" charset="-120"/>
              </a:rPr>
              <a:t>規定菸酒應標示之事項，應有中文標示。</a:t>
            </a:r>
            <a:r>
              <a:rPr lang="en-US" altLang="zh-TW" b="0" i="0" dirty="0">
                <a:solidFill>
                  <a:srgbClr val="000000"/>
                </a:solidFill>
                <a:effectLst/>
                <a:latin typeface="標楷體" panose="03000509000000000000" pitchFamily="65" charset="-120"/>
                <a:ea typeface="標楷體" panose="03000509000000000000" pitchFamily="65" charset="-120"/>
              </a:rPr>
              <a:t>……</a:t>
            </a:r>
            <a:r>
              <a:rPr lang="zh-TW" altLang="en-US" b="0" i="0" dirty="0">
                <a:solidFill>
                  <a:srgbClr val="000000"/>
                </a:solidFill>
                <a:effectLst/>
                <a:latin typeface="標楷體" panose="03000509000000000000" pitchFamily="65" charset="-120"/>
                <a:ea typeface="標楷體" panose="03000509000000000000" pitchFamily="65" charset="-120"/>
              </a:rPr>
              <a:t>」第</a:t>
            </a:r>
            <a:r>
              <a:rPr lang="en-US" altLang="zh-TW" b="0" i="0" dirty="0">
                <a:solidFill>
                  <a:srgbClr val="000000"/>
                </a:solidFill>
                <a:effectLst/>
                <a:latin typeface="標楷體" panose="03000509000000000000" pitchFamily="65" charset="-120"/>
                <a:ea typeface="標楷體" panose="03000509000000000000" pitchFamily="65" charset="-120"/>
              </a:rPr>
              <a:t>50</a:t>
            </a:r>
            <a:r>
              <a:rPr lang="zh-TW" altLang="en-US" b="0" i="0" dirty="0">
                <a:solidFill>
                  <a:srgbClr val="000000"/>
                </a:solidFill>
                <a:effectLst/>
                <a:latin typeface="標楷體" panose="03000509000000000000" pitchFamily="65" charset="-120"/>
                <a:ea typeface="標楷體" panose="03000509000000000000" pitchFamily="65" charset="-120"/>
              </a:rPr>
              <a:t>條第</a:t>
            </a:r>
            <a:r>
              <a:rPr lang="en-US" altLang="zh-TW" b="0" i="0" dirty="0">
                <a:solidFill>
                  <a:srgbClr val="000000"/>
                </a:solidFill>
                <a:effectLst/>
                <a:latin typeface="標楷體" panose="03000509000000000000" pitchFamily="65" charset="-120"/>
                <a:ea typeface="標楷體" panose="03000509000000000000" pitchFamily="65" charset="-120"/>
              </a:rPr>
              <a:t>1</a:t>
            </a:r>
            <a:r>
              <a:rPr lang="zh-TW" altLang="en-US" b="0" i="0" dirty="0">
                <a:solidFill>
                  <a:srgbClr val="000000"/>
                </a:solidFill>
                <a:effectLst/>
                <a:latin typeface="標楷體" panose="03000509000000000000" pitchFamily="65" charset="-120"/>
                <a:ea typeface="標楷體" panose="03000509000000000000" pitchFamily="65" charset="-120"/>
              </a:rPr>
              <a:t>項規定：「菸酒製造業者或進 口業者違反第</a:t>
            </a:r>
            <a:r>
              <a:rPr lang="en-US" altLang="zh-TW" b="0" i="0" dirty="0">
                <a:solidFill>
                  <a:srgbClr val="000000"/>
                </a:solidFill>
                <a:effectLst/>
                <a:latin typeface="標楷體" panose="03000509000000000000" pitchFamily="65" charset="-120"/>
                <a:ea typeface="標楷體" panose="03000509000000000000" pitchFamily="65" charset="-120"/>
              </a:rPr>
              <a:t>31</a:t>
            </a:r>
            <a:r>
              <a:rPr lang="zh-TW" altLang="en-US" b="0" i="0" dirty="0">
                <a:solidFill>
                  <a:srgbClr val="000000"/>
                </a:solidFill>
                <a:effectLst/>
                <a:latin typeface="標楷體" panose="03000509000000000000" pitchFamily="65" charset="-120"/>
                <a:ea typeface="標楷體" panose="03000509000000000000" pitchFamily="65" charset="-120"/>
              </a:rPr>
              <a:t>條第</a:t>
            </a:r>
            <a:r>
              <a:rPr lang="en-US" altLang="zh-TW" b="0" i="0" dirty="0">
                <a:solidFill>
                  <a:srgbClr val="000000"/>
                </a:solidFill>
                <a:effectLst/>
                <a:latin typeface="標楷體" panose="03000509000000000000" pitchFamily="65" charset="-120"/>
                <a:ea typeface="標楷體" panose="03000509000000000000" pitchFamily="65" charset="-120"/>
              </a:rPr>
              <a:t>1</a:t>
            </a:r>
            <a:r>
              <a:rPr lang="zh-TW" altLang="en-US" b="0" i="0" dirty="0">
                <a:solidFill>
                  <a:srgbClr val="000000"/>
                </a:solidFill>
                <a:effectLst/>
                <a:latin typeface="標楷體" panose="03000509000000000000" pitchFamily="65" charset="-120"/>
                <a:ea typeface="標楷體" panose="03000509000000000000" pitchFamily="65" charset="-120"/>
              </a:rPr>
              <a:t>項、第</a:t>
            </a:r>
            <a:r>
              <a:rPr lang="en-US" altLang="zh-TW" b="0" i="0" dirty="0">
                <a:solidFill>
                  <a:srgbClr val="000000"/>
                </a:solidFill>
                <a:effectLst/>
                <a:latin typeface="標楷體" panose="03000509000000000000" pitchFamily="65" charset="-120"/>
                <a:ea typeface="標楷體" panose="03000509000000000000" pitchFamily="65" charset="-120"/>
              </a:rPr>
              <a:t>2</a:t>
            </a:r>
            <a:r>
              <a:rPr lang="zh-TW" altLang="en-US" b="0" i="0" dirty="0">
                <a:solidFill>
                  <a:srgbClr val="000000"/>
                </a:solidFill>
                <a:effectLst/>
                <a:latin typeface="標楷體" panose="03000509000000000000" pitchFamily="65" charset="-120"/>
                <a:ea typeface="標楷體" panose="03000509000000000000" pitchFamily="65" charset="-120"/>
              </a:rPr>
              <a:t>項</a:t>
            </a:r>
            <a:r>
              <a:rPr lang="en-US" altLang="zh-TW" b="0" i="0" dirty="0">
                <a:solidFill>
                  <a:srgbClr val="000000"/>
                </a:solidFill>
                <a:effectLst/>
                <a:latin typeface="標楷體" panose="03000509000000000000" pitchFamily="65" charset="-120"/>
                <a:ea typeface="標楷體" panose="03000509000000000000" pitchFamily="65" charset="-120"/>
              </a:rPr>
              <a:t>……</a:t>
            </a:r>
            <a:r>
              <a:rPr lang="zh-TW" altLang="en-US" b="0" i="0" dirty="0">
                <a:solidFill>
                  <a:srgbClr val="000000"/>
                </a:solidFill>
                <a:effectLst/>
                <a:latin typeface="標楷體" panose="03000509000000000000" pitchFamily="65" charset="-120"/>
                <a:ea typeface="標楷體" panose="03000509000000000000" pitchFamily="65" charset="-120"/>
              </a:rPr>
              <a:t>第</a:t>
            </a:r>
            <a:r>
              <a:rPr lang="en-US" altLang="zh-TW" b="0" i="0" dirty="0">
                <a:solidFill>
                  <a:srgbClr val="000000"/>
                </a:solidFill>
                <a:effectLst/>
                <a:latin typeface="標楷體" panose="03000509000000000000" pitchFamily="65" charset="-120"/>
                <a:ea typeface="標楷體" panose="03000509000000000000" pitchFamily="65" charset="-120"/>
              </a:rPr>
              <a:t>33</a:t>
            </a:r>
            <a:r>
              <a:rPr lang="zh-TW" altLang="en-US" b="0" i="0" dirty="0">
                <a:solidFill>
                  <a:srgbClr val="000000"/>
                </a:solidFill>
                <a:effectLst/>
                <a:latin typeface="標楷體" panose="03000509000000000000" pitchFamily="65" charset="-120"/>
                <a:ea typeface="標楷體" panose="03000509000000000000" pitchFamily="65" charset="-120"/>
              </a:rPr>
              <a:t>條之標示規定者， 除第一次查獲情形未涉及標示不實或使人誤信者，得先限期 改正外，處新臺幣</a:t>
            </a:r>
            <a:r>
              <a:rPr lang="en-US" altLang="zh-TW" b="0" i="0" dirty="0">
                <a:solidFill>
                  <a:srgbClr val="000000"/>
                </a:solidFill>
                <a:effectLst/>
                <a:latin typeface="標楷體" panose="03000509000000000000" pitchFamily="65" charset="-120"/>
                <a:ea typeface="標楷體" panose="03000509000000000000" pitchFamily="65" charset="-120"/>
              </a:rPr>
              <a:t>3</a:t>
            </a:r>
            <a:r>
              <a:rPr lang="zh-TW" altLang="en-US" b="0" i="0" dirty="0">
                <a:solidFill>
                  <a:srgbClr val="000000"/>
                </a:solidFill>
                <a:effectLst/>
                <a:latin typeface="標楷體" panose="03000509000000000000" pitchFamily="65" charset="-120"/>
                <a:ea typeface="標楷體" panose="03000509000000000000" pitchFamily="65" charset="-120"/>
              </a:rPr>
              <a:t>萬元以上</a:t>
            </a:r>
            <a:r>
              <a:rPr lang="en-US" altLang="zh-TW" b="0" i="0" dirty="0">
                <a:solidFill>
                  <a:srgbClr val="000000"/>
                </a:solidFill>
                <a:effectLst/>
                <a:latin typeface="標楷體" panose="03000509000000000000" pitchFamily="65" charset="-120"/>
                <a:ea typeface="標楷體" panose="03000509000000000000" pitchFamily="65" charset="-120"/>
              </a:rPr>
              <a:t>50</a:t>
            </a:r>
            <a:r>
              <a:rPr lang="zh-TW" altLang="en-US" b="0" i="0" dirty="0">
                <a:solidFill>
                  <a:srgbClr val="000000"/>
                </a:solidFill>
                <a:effectLst/>
                <a:latin typeface="標楷體" panose="03000509000000000000" pitchFamily="65" charset="-120"/>
                <a:ea typeface="標楷體" panose="03000509000000000000" pitchFamily="65" charset="-120"/>
              </a:rPr>
              <a:t>萬元以下罰鍰，並通知其限 期回收改正，改正前不得繼續販售；屆期不遵行者，按次處 罰，並沒入違規之菸酒。」</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935C344F-FB95-4383-B860-D3DFB957B359}"/>
              </a:ext>
            </a:extLst>
          </p:cNvPr>
          <p:cNvSpPr>
            <a:spLocks noGrp="1"/>
          </p:cNvSpPr>
          <p:nvPr>
            <p:ph type="sldNum" sz="quarter" idx="12"/>
          </p:nvPr>
        </p:nvSpPr>
        <p:spPr/>
        <p:txBody>
          <a:bodyPr/>
          <a:lstStyle/>
          <a:p>
            <a:fld id="{5EC6E32A-7459-448E-9A7A-1D3E04D07DA7}" type="slidenum">
              <a:rPr lang="zh-TW" altLang="en-US" smtClean="0"/>
              <a:pPr/>
              <a:t>50</a:t>
            </a:fld>
            <a:endParaRPr lang="zh-TW" altLang="en-US" dirty="0"/>
          </a:p>
        </p:txBody>
      </p:sp>
    </p:spTree>
    <p:extLst>
      <p:ext uri="{BB962C8B-B14F-4D97-AF65-F5344CB8AC3E}">
        <p14:creationId xmlns:p14="http://schemas.microsoft.com/office/powerpoint/2010/main" val="3011146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7BC761-DAAB-4175-AA8B-C7BB177A592D}"/>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C5ECB7FD-5C24-472B-BF7C-0B8E21B7B624}"/>
              </a:ext>
            </a:extLst>
          </p:cNvPr>
          <p:cNvSpPr>
            <a:spLocks noGrp="1"/>
          </p:cNvSpPr>
          <p:nvPr>
            <p:ph idx="1"/>
          </p:nvPr>
        </p:nvSpPr>
        <p:spPr>
          <a:xfrm>
            <a:off x="1069848" y="1223296"/>
            <a:ext cx="10241280" cy="5049488"/>
          </a:xfrm>
        </p:spPr>
        <p:txBody>
          <a:bodyPr>
            <a:normAutofit/>
          </a:bodyPr>
          <a:lstStyle/>
          <a:p>
            <a:r>
              <a:rPr lang="zh-TW" altLang="en-US" sz="2600" dirty="0"/>
              <a:t>依菸害防制法立法意旨之所以得認尼古丁、焦油含量「標示不實」，形同未為標示，乃基於尼古丁、焦油含量對人體健康之傷害，已具科學實證，吸用菸品者且多數會反覆施用，具成癮性，尼古丁、焦油含量以多標示少之標示不實，易使吸用菸品者誤認上述有害物質含量較低，忽視長期施用足致對健康產生致命威脅之負面影響，是認此種標示不實之情形，無法使消費者正確認知該等物質對其健康危害程度，等同未標示，是有菸害防制法第</a:t>
            </a:r>
            <a:r>
              <a:rPr lang="en-US" altLang="zh-TW" sz="2600" dirty="0"/>
              <a:t>24</a:t>
            </a:r>
            <a:r>
              <a:rPr lang="zh-TW" altLang="en-US" sz="2600" dirty="0"/>
              <a:t>條規定之適用。</a:t>
            </a:r>
            <a:r>
              <a:rPr lang="zh-TW" altLang="en-US" sz="2600" b="1" dirty="0"/>
              <a:t>反之於尼古丁、焦油含量以少標示多之情形，固亦構成標示不實，然此尼古丁、焦油含量標示較實際為高之不實，只會使消費者提高警覺，是認並非菸害防制法第</a:t>
            </a:r>
            <a:r>
              <a:rPr lang="en-US" altLang="zh-TW" sz="2600" b="1" dirty="0"/>
              <a:t>7</a:t>
            </a:r>
            <a:r>
              <a:rPr lang="zh-TW" altLang="en-US" sz="2600" b="1" dirty="0"/>
              <a:t>條第</a:t>
            </a:r>
            <a:r>
              <a:rPr lang="en-US" altLang="zh-TW" sz="2600" b="1" dirty="0"/>
              <a:t>1</a:t>
            </a:r>
            <a:r>
              <a:rPr lang="zh-TW" altLang="en-US" sz="2600" b="1" dirty="0"/>
              <a:t>項所欲規範範疇，無庸適用同法第</a:t>
            </a:r>
            <a:r>
              <a:rPr lang="en-US" altLang="zh-TW" sz="2600" b="1" dirty="0"/>
              <a:t>24</a:t>
            </a:r>
            <a:r>
              <a:rPr lang="zh-TW" altLang="en-US" sz="2600" b="1" dirty="0"/>
              <a:t>條規定予以非難處罰；就此種菸害防制法未規定之標示不實情形，乃應依菸酒管理法第</a:t>
            </a:r>
            <a:r>
              <a:rPr lang="en-US" altLang="zh-TW" sz="2600" b="1" dirty="0"/>
              <a:t>50</a:t>
            </a:r>
            <a:r>
              <a:rPr lang="zh-TW" altLang="en-US" sz="2600" b="1" dirty="0"/>
              <a:t>條第</a:t>
            </a:r>
            <a:r>
              <a:rPr lang="en-US" altLang="zh-TW" sz="2600" b="1" dirty="0"/>
              <a:t>1</a:t>
            </a:r>
            <a:r>
              <a:rPr lang="zh-TW" altLang="en-US" sz="2600" b="1" dirty="0"/>
              <a:t>項處理。</a:t>
            </a:r>
          </a:p>
        </p:txBody>
      </p:sp>
      <p:sp>
        <p:nvSpPr>
          <p:cNvPr id="4" name="投影片編號版面配置區 3">
            <a:extLst>
              <a:ext uri="{FF2B5EF4-FFF2-40B4-BE49-F238E27FC236}">
                <a16:creationId xmlns:a16="http://schemas.microsoft.com/office/drawing/2014/main" id="{57A17543-17BD-4B84-84BB-97B50E47E24A}"/>
              </a:ext>
            </a:extLst>
          </p:cNvPr>
          <p:cNvSpPr>
            <a:spLocks noGrp="1"/>
          </p:cNvSpPr>
          <p:nvPr>
            <p:ph type="sldNum" sz="quarter" idx="12"/>
          </p:nvPr>
        </p:nvSpPr>
        <p:spPr/>
        <p:txBody>
          <a:bodyPr/>
          <a:lstStyle/>
          <a:p>
            <a:fld id="{5EC6E32A-7459-448E-9A7A-1D3E04D07DA7}" type="slidenum">
              <a:rPr lang="zh-TW" altLang="en-US" smtClean="0"/>
              <a:pPr/>
              <a:t>51</a:t>
            </a:fld>
            <a:endParaRPr lang="zh-TW" altLang="en-US" dirty="0"/>
          </a:p>
        </p:txBody>
      </p:sp>
    </p:spTree>
    <p:extLst>
      <p:ext uri="{BB962C8B-B14F-4D97-AF65-F5344CB8AC3E}">
        <p14:creationId xmlns:p14="http://schemas.microsoft.com/office/powerpoint/2010/main" val="2239335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DE12EC-53BE-4432-9755-D8ACC6B03DA1}"/>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CE95BB7-63B6-4C98-A260-5C814847EA4C}"/>
              </a:ext>
            </a:extLst>
          </p:cNvPr>
          <p:cNvSpPr>
            <a:spLocks noGrp="1"/>
          </p:cNvSpPr>
          <p:nvPr>
            <p:ph idx="1"/>
          </p:nvPr>
        </p:nvSpPr>
        <p:spPr/>
        <p:txBody>
          <a:bodyPr>
            <a:normAutofit/>
          </a:bodyPr>
          <a:lstStyle/>
          <a:p>
            <a:r>
              <a:rPr lang="zh-TW" altLang="en-US" sz="2600" dirty="0"/>
              <a:t>查上訴人係菸類輸入業者，其輸入系爭菸品之抽樣菸品經食藥署檢驗，焦油含量檢驗結果為</a:t>
            </a:r>
            <a:r>
              <a:rPr lang="en-US" altLang="zh-TW" sz="2600" dirty="0"/>
              <a:t>4.2</a:t>
            </a:r>
            <a:r>
              <a:rPr lang="zh-TW" altLang="en-US" sz="2600" dirty="0"/>
              <a:t>毫克，然系爭菸品容器上焦油含量標示值為</a:t>
            </a:r>
            <a:r>
              <a:rPr lang="en-US" altLang="zh-TW" sz="2600" dirty="0"/>
              <a:t>6</a:t>
            </a:r>
            <a:r>
              <a:rPr lang="zh-TW" altLang="en-US" sz="2600" dirty="0"/>
              <a:t>毫克，已逾越允許之誤差標準（即檢測值</a:t>
            </a:r>
            <a:r>
              <a:rPr lang="en-US" altLang="zh-TW" sz="2600" dirty="0"/>
              <a:t>4.2</a:t>
            </a:r>
            <a:r>
              <a:rPr lang="zh-TW" altLang="en-US" sz="2600" dirty="0"/>
              <a:t>毫克之正負</a:t>
            </a:r>
            <a:r>
              <a:rPr lang="en-US" altLang="zh-TW" sz="2600" dirty="0"/>
              <a:t>1</a:t>
            </a:r>
            <a:r>
              <a:rPr lang="zh-TW" altLang="en-US" sz="2600" dirty="0"/>
              <a:t>毫克之間，為</a:t>
            </a:r>
            <a:r>
              <a:rPr lang="en-US" altLang="zh-TW" sz="2600" dirty="0"/>
              <a:t>3.2</a:t>
            </a:r>
            <a:r>
              <a:rPr lang="zh-TW" altLang="en-US" sz="2600" dirty="0"/>
              <a:t>毫克至</a:t>
            </a:r>
            <a:r>
              <a:rPr lang="en-US" altLang="zh-TW" sz="2600" dirty="0"/>
              <a:t>5.2</a:t>
            </a:r>
            <a:r>
              <a:rPr lang="zh-TW" altLang="en-US" sz="2600" dirty="0"/>
              <a:t>毫克），乃原審依法確定之事實。核上訴人就此焦油含量標示較實際為高之情形，雖有菸品焦油含量標示不實之違法，然依上開規定及說明，尚非菸害防制法第</a:t>
            </a:r>
            <a:r>
              <a:rPr lang="en-US" altLang="zh-TW" sz="2600" dirty="0"/>
              <a:t>7</a:t>
            </a:r>
            <a:r>
              <a:rPr lang="zh-TW" altLang="en-US" sz="2600" dirty="0"/>
              <a:t>條第</a:t>
            </a:r>
            <a:r>
              <a:rPr lang="en-US" altLang="zh-TW" sz="2600" dirty="0"/>
              <a:t>1</a:t>
            </a:r>
            <a:r>
              <a:rPr lang="zh-TW" altLang="en-US" sz="2600" dirty="0"/>
              <a:t>項之規範範圍，而應依菸酒管理法第</a:t>
            </a:r>
            <a:r>
              <a:rPr lang="en-US" altLang="zh-TW" sz="2600" dirty="0"/>
              <a:t>50</a:t>
            </a:r>
            <a:r>
              <a:rPr lang="zh-TW" altLang="en-US" sz="2600" dirty="0"/>
              <a:t>條第</a:t>
            </a:r>
            <a:r>
              <a:rPr lang="en-US" altLang="zh-TW" sz="2600" dirty="0"/>
              <a:t>1</a:t>
            </a:r>
            <a:r>
              <a:rPr lang="zh-TW" altLang="en-US" sz="2600" dirty="0"/>
              <a:t>項處理。原判決以：菸品製造及輸入業者標示之尼古丁及焦油含量數值，倘有錯誤或不實情形，即與未為標示之情形相當，是上訴人違反菸害防制法第</a:t>
            </a:r>
            <a:r>
              <a:rPr lang="en-US" altLang="zh-TW" sz="2600" dirty="0"/>
              <a:t>7</a:t>
            </a:r>
            <a:r>
              <a:rPr lang="zh-TW" altLang="en-US" sz="2600" dirty="0"/>
              <a:t>條第</a:t>
            </a:r>
            <a:r>
              <a:rPr lang="en-US" altLang="zh-TW" sz="2600" dirty="0"/>
              <a:t>1</a:t>
            </a:r>
            <a:r>
              <a:rPr lang="zh-TW" altLang="en-US" sz="2600" dirty="0"/>
              <a:t>項規定，被上訴人依同法第</a:t>
            </a:r>
            <a:r>
              <a:rPr lang="en-US" altLang="zh-TW" sz="2600" dirty="0"/>
              <a:t>24</a:t>
            </a:r>
            <a:r>
              <a:rPr lang="zh-TW" altLang="en-US" sz="2600" dirty="0"/>
              <a:t>條第</a:t>
            </a:r>
            <a:r>
              <a:rPr lang="en-US" altLang="zh-TW" sz="2600" dirty="0"/>
              <a:t>1</a:t>
            </a:r>
            <a:r>
              <a:rPr lang="zh-TW" altLang="en-US" sz="2600" dirty="0"/>
              <a:t>項規定，以原處分裁處原告罰鍰</a:t>
            </a:r>
            <a:r>
              <a:rPr lang="en-US" altLang="zh-TW" sz="2600" dirty="0"/>
              <a:t>100</a:t>
            </a:r>
            <a:r>
              <a:rPr lang="zh-TW" altLang="en-US" sz="2600" dirty="0"/>
              <a:t>萬元，並限期於</a:t>
            </a:r>
            <a:r>
              <a:rPr lang="en-US" altLang="zh-TW" sz="2600" dirty="0"/>
              <a:t>107</a:t>
            </a:r>
            <a:r>
              <a:rPr lang="zh-TW" altLang="en-US" sz="2600" dirty="0"/>
              <a:t>年</a:t>
            </a:r>
            <a:r>
              <a:rPr lang="en-US" altLang="zh-TW" sz="2600" dirty="0"/>
              <a:t>3</a:t>
            </a:r>
            <a:r>
              <a:rPr lang="zh-TW" altLang="en-US" sz="2600" dirty="0"/>
              <a:t>月底前收回無誤；訴願決定遞予維持，亦無不合云云，於法尚有未洽，而有適用法規不當之違誤。</a:t>
            </a:r>
          </a:p>
        </p:txBody>
      </p:sp>
      <p:sp>
        <p:nvSpPr>
          <p:cNvPr id="4" name="投影片編號版面配置區 3">
            <a:extLst>
              <a:ext uri="{FF2B5EF4-FFF2-40B4-BE49-F238E27FC236}">
                <a16:creationId xmlns:a16="http://schemas.microsoft.com/office/drawing/2014/main" id="{E3375F65-4ADB-4102-909C-6663FCCF9730}"/>
              </a:ext>
            </a:extLst>
          </p:cNvPr>
          <p:cNvSpPr>
            <a:spLocks noGrp="1"/>
          </p:cNvSpPr>
          <p:nvPr>
            <p:ph type="sldNum" sz="quarter" idx="12"/>
          </p:nvPr>
        </p:nvSpPr>
        <p:spPr/>
        <p:txBody>
          <a:bodyPr/>
          <a:lstStyle/>
          <a:p>
            <a:fld id="{5EC6E32A-7459-448E-9A7A-1D3E04D07DA7}" type="slidenum">
              <a:rPr lang="zh-TW" altLang="en-US" smtClean="0"/>
              <a:pPr/>
              <a:t>52</a:t>
            </a:fld>
            <a:endParaRPr lang="zh-TW" altLang="en-US" dirty="0"/>
          </a:p>
        </p:txBody>
      </p:sp>
    </p:spTree>
    <p:extLst>
      <p:ext uri="{BB962C8B-B14F-4D97-AF65-F5344CB8AC3E}">
        <p14:creationId xmlns:p14="http://schemas.microsoft.com/office/powerpoint/2010/main" val="1063546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不確定法律概念涵攝事實關係之判斷餘地問題</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四</a:t>
            </a:r>
          </a:p>
        </p:txBody>
      </p:sp>
    </p:spTree>
    <p:extLst>
      <p:ext uri="{BB962C8B-B14F-4D97-AF65-F5344CB8AC3E}">
        <p14:creationId xmlns:p14="http://schemas.microsoft.com/office/powerpoint/2010/main" val="1654187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r>
              <a:rPr lang="zh-TW" altLang="en-US" sz="2300" dirty="0"/>
              <a:t>法律明確性之要求，非僅指法律文義具體詳盡之體例而言。立法者於立法定制時，得衡酌法律所規範生活事實之複雜性及適用於個案之妥當性，從立法上適當運用不確定法律概念而為相應之規定。如法律規定之意義，自立法目的與法體系整體關聯性觀點非難以理解，且個案事實是否屬於法律所欲規範之對象，為一般受規範者所得預見，並可經由司法審查加以認定及判斷者，即無違反法律明確性原則</a:t>
            </a:r>
            <a:r>
              <a:rPr lang="zh-TW" altLang="en-US" sz="2300" dirty="0">
                <a:latin typeface="PMingLiU" panose="02020500000000000000" pitchFamily="18" charset="-120"/>
                <a:ea typeface="PMingLiU" panose="02020500000000000000" pitchFamily="18" charset="-120"/>
              </a:rPr>
              <a:t>。</a:t>
            </a:r>
            <a:r>
              <a:rPr lang="zh-TW" altLang="en-US" sz="2300" dirty="0">
                <a:latin typeface="標楷體" panose="03000509000000000000" pitchFamily="65" charset="-120"/>
                <a:ea typeface="標楷體" panose="03000509000000000000" pitchFamily="65" charset="-120"/>
              </a:rPr>
              <a:t>（司法院釋字第</a:t>
            </a:r>
            <a:r>
              <a:rPr lang="en-US" altLang="zh-TW" sz="2300" dirty="0">
                <a:latin typeface="標楷體" panose="03000509000000000000" pitchFamily="65" charset="-120"/>
                <a:ea typeface="標楷體" panose="03000509000000000000" pitchFamily="65" charset="-120"/>
              </a:rPr>
              <a:t>432</a:t>
            </a:r>
            <a:r>
              <a:rPr lang="zh-TW" altLang="en-US" sz="2300" dirty="0">
                <a:latin typeface="標楷體" panose="03000509000000000000" pitchFamily="65" charset="-120"/>
                <a:ea typeface="標楷體" panose="03000509000000000000" pitchFamily="65" charset="-120"/>
              </a:rPr>
              <a:t>、</a:t>
            </a:r>
            <a:r>
              <a:rPr lang="en-US" altLang="zh-TW" sz="2300" dirty="0">
                <a:latin typeface="標楷體" panose="03000509000000000000" pitchFamily="65" charset="-120"/>
                <a:ea typeface="標楷體" panose="03000509000000000000" pitchFamily="65" charset="-120"/>
              </a:rPr>
              <a:t>521</a:t>
            </a:r>
            <a:r>
              <a:rPr lang="zh-TW" altLang="en-US" sz="2300" dirty="0">
                <a:latin typeface="標楷體" panose="03000509000000000000" pitchFamily="65" charset="-120"/>
                <a:ea typeface="標楷體" panose="03000509000000000000" pitchFamily="65" charset="-120"/>
              </a:rPr>
              <a:t>、</a:t>
            </a:r>
            <a:r>
              <a:rPr lang="en-US" altLang="zh-TW" sz="2300" dirty="0">
                <a:latin typeface="標楷體" panose="03000509000000000000" pitchFamily="65" charset="-120"/>
                <a:ea typeface="標楷體" panose="03000509000000000000" pitchFamily="65" charset="-120"/>
              </a:rPr>
              <a:t>594</a:t>
            </a:r>
            <a:r>
              <a:rPr lang="zh-TW" altLang="en-US" sz="2300" dirty="0">
                <a:latin typeface="標楷體" panose="03000509000000000000" pitchFamily="65" charset="-120"/>
                <a:ea typeface="標楷體" panose="03000509000000000000" pitchFamily="65" charset="-120"/>
              </a:rPr>
              <a:t>、</a:t>
            </a:r>
            <a:r>
              <a:rPr lang="en-US" altLang="zh-TW" sz="2300" dirty="0">
                <a:latin typeface="標楷體" panose="03000509000000000000" pitchFamily="65" charset="-120"/>
                <a:ea typeface="標楷體" panose="03000509000000000000" pitchFamily="65" charset="-120"/>
              </a:rPr>
              <a:t>602</a:t>
            </a:r>
            <a:r>
              <a:rPr lang="zh-TW" altLang="en-US" sz="2300" dirty="0">
                <a:latin typeface="標楷體" panose="03000509000000000000" pitchFamily="65" charset="-120"/>
                <a:ea typeface="標楷體" panose="03000509000000000000" pitchFamily="65" charset="-120"/>
              </a:rPr>
              <a:t>號解釋）</a:t>
            </a:r>
            <a:r>
              <a:rPr lang="zh-TW" altLang="en-US" sz="2300" dirty="0"/>
              <a:t>。</a:t>
            </a:r>
            <a:endParaRPr lang="en-US" altLang="zh-TW" sz="2300" dirty="0"/>
          </a:p>
          <a:p>
            <a:r>
              <a:rPr lang="zh-TW" altLang="en-US" sz="2300" dirty="0"/>
              <a:t>不確定法律概念經由解釋，適用於特定事實關係時，可能產生多種不同意義，因只有一種係屬正確，故法院對於不確定法律概念，原則上可加審查。但屬於行政機關之判斷餘地者，則尊重其判斷，只有在例外情形始加以審查。 </a:t>
            </a:r>
            <a:endParaRPr lang="en-US" altLang="zh-TW" sz="2300" dirty="0"/>
          </a:p>
          <a:p>
            <a:r>
              <a:rPr lang="zh-TW" altLang="en-US" sz="2300" dirty="0"/>
              <a:t>行政法院對於具有高度屬人性之評定（如國家考試評分、學生之品行考核、學業評量、教師升等前之學術能力評量等）、高度科技性之判斷（如與環保、醫藥、電機有關之風險效率預估或價值取捨）、計畫性政策之決定及獨立專家委員會之判斷，基於尊重其不可替代性、專業性及法律授權之專屬性，承認行政機關就此等事項之決定，有判斷餘地，而對其判斷採取較低之審查密度，僅於行政機關之判斷有恣意濫用及其他違法情事時，可以撤銷或變更。</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54</a:t>
            </a:fld>
            <a:endParaRPr lang="zh-TW" altLang="en-US" dirty="0"/>
          </a:p>
        </p:txBody>
      </p:sp>
    </p:spTree>
    <p:extLst>
      <p:ext uri="{BB962C8B-B14F-4D97-AF65-F5344CB8AC3E}">
        <p14:creationId xmlns:p14="http://schemas.microsoft.com/office/powerpoint/2010/main" val="1353047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497760-D7F9-4CF6-8DAD-4BA8BCAE52D8}"/>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2EE015E5-CE6D-4C19-A902-AE9CA1158B03}"/>
              </a:ext>
            </a:extLst>
          </p:cNvPr>
          <p:cNvSpPr>
            <a:spLocks noGrp="1"/>
          </p:cNvSpPr>
          <p:nvPr>
            <p:ph idx="1"/>
          </p:nvPr>
        </p:nvSpPr>
        <p:spPr/>
        <p:txBody>
          <a:bodyPr>
            <a:normAutofit/>
          </a:bodyPr>
          <a:lstStyle/>
          <a:p>
            <a:r>
              <a:rPr lang="zh-TW" altLang="en-US" dirty="0"/>
              <a:t>行政法院對於行政機關有判斷餘地的事項，可資審查之情形包括：</a:t>
            </a:r>
            <a:r>
              <a:rPr lang="en-US" altLang="zh-TW" dirty="0"/>
              <a:t>1.</a:t>
            </a:r>
            <a:r>
              <a:rPr lang="zh-TW" altLang="en-US" dirty="0"/>
              <a:t>行政機    關所為之判斷，是否出於錯誤之事實認定或不完全之資訊。</a:t>
            </a:r>
            <a:r>
              <a:rPr lang="en-US" altLang="zh-TW" dirty="0"/>
              <a:t>2.</a:t>
            </a:r>
            <a:r>
              <a:rPr lang="zh-TW" altLang="en-US" dirty="0"/>
              <a:t>法律概念涉及事實關係時，其涵攝有無明顯錯誤。</a:t>
            </a:r>
            <a:r>
              <a:rPr lang="en-US" altLang="zh-TW" dirty="0"/>
              <a:t>3.</a:t>
            </a:r>
            <a:r>
              <a:rPr lang="zh-TW" altLang="en-US" dirty="0"/>
              <a:t>對法律概念之解釋有無明顯違背解釋法則或牴觸既存之上位規範。</a:t>
            </a:r>
            <a:r>
              <a:rPr lang="en-US" altLang="zh-TW" dirty="0"/>
              <a:t>4.</a:t>
            </a:r>
            <a:r>
              <a:rPr lang="zh-TW" altLang="en-US" dirty="0"/>
              <a:t>行政機關之判斷，是否有違一般公認之價值判斷標準。</a:t>
            </a:r>
            <a:r>
              <a:rPr lang="en-US" altLang="zh-TW" dirty="0"/>
              <a:t>5.</a:t>
            </a:r>
            <a:r>
              <a:rPr lang="zh-TW" altLang="en-US" dirty="0"/>
              <a:t>行政機關之判斷，是否出於與事物無關之考量，亦即違反不當連結之禁止。</a:t>
            </a:r>
            <a:r>
              <a:rPr lang="en-US" altLang="zh-TW" dirty="0"/>
              <a:t>6.</a:t>
            </a:r>
            <a:r>
              <a:rPr lang="zh-TW" altLang="en-US" dirty="0"/>
              <a:t>行政機關之判斷，是否違反法定之正當 程序。</a:t>
            </a:r>
            <a:r>
              <a:rPr lang="en-US" altLang="zh-TW" dirty="0"/>
              <a:t>7.</a:t>
            </a:r>
            <a:r>
              <a:rPr lang="zh-TW" altLang="en-US" dirty="0"/>
              <a:t>作成判斷之行政機關，其組織是否合法且有判斷之    權限。</a:t>
            </a:r>
            <a:r>
              <a:rPr lang="en-US" altLang="zh-TW" dirty="0"/>
              <a:t>8.</a:t>
            </a:r>
            <a:r>
              <a:rPr lang="zh-TW" altLang="en-US" dirty="0"/>
              <a:t>行政機關之判斷，是否違反相關法治國家應遵守之原理原則，如平等原則、公益原則等（司法院釋字第</a:t>
            </a:r>
            <a:r>
              <a:rPr lang="en-US" altLang="zh-TW" dirty="0"/>
              <a:t>382</a:t>
            </a:r>
            <a:r>
              <a:rPr lang="zh-TW" altLang="en-US" dirty="0"/>
              <a:t>號、第</a:t>
            </a:r>
            <a:r>
              <a:rPr lang="en-US" altLang="zh-TW" dirty="0"/>
              <a:t>462</a:t>
            </a:r>
            <a:r>
              <a:rPr lang="zh-TW" altLang="en-US" dirty="0"/>
              <a:t>號、第</a:t>
            </a:r>
            <a:r>
              <a:rPr lang="en-US" altLang="zh-TW" dirty="0"/>
              <a:t>553</a:t>
            </a:r>
            <a:r>
              <a:rPr lang="zh-TW" altLang="en-US" dirty="0"/>
              <a:t>號解釋理由，及釋字第</a:t>
            </a:r>
            <a:r>
              <a:rPr lang="en-US" altLang="zh-TW" dirty="0"/>
              <a:t>319</a:t>
            </a:r>
            <a:r>
              <a:rPr lang="zh-TW" altLang="en-US" dirty="0"/>
              <a:t>號翁岳生等</a:t>
            </a:r>
            <a:r>
              <a:rPr lang="en-US" altLang="zh-TW" dirty="0"/>
              <a:t>3</a:t>
            </a:r>
            <a:r>
              <a:rPr lang="zh-TW" altLang="en-US" dirty="0"/>
              <a:t>位大法官所提不同意見書參照）。</a:t>
            </a:r>
          </a:p>
        </p:txBody>
      </p:sp>
      <p:sp>
        <p:nvSpPr>
          <p:cNvPr id="4" name="投影片編號版面配置區 3">
            <a:extLst>
              <a:ext uri="{FF2B5EF4-FFF2-40B4-BE49-F238E27FC236}">
                <a16:creationId xmlns:a16="http://schemas.microsoft.com/office/drawing/2014/main" id="{5462B732-B4A8-4E5F-B0DD-EF10C15B8BD1}"/>
              </a:ext>
            </a:extLst>
          </p:cNvPr>
          <p:cNvSpPr>
            <a:spLocks noGrp="1"/>
          </p:cNvSpPr>
          <p:nvPr>
            <p:ph type="sldNum" sz="quarter" idx="12"/>
          </p:nvPr>
        </p:nvSpPr>
        <p:spPr/>
        <p:txBody>
          <a:bodyPr/>
          <a:lstStyle/>
          <a:p>
            <a:fld id="{5EC6E32A-7459-448E-9A7A-1D3E04D07DA7}" type="slidenum">
              <a:rPr lang="zh-TW" altLang="en-US" smtClean="0"/>
              <a:pPr/>
              <a:t>55</a:t>
            </a:fld>
            <a:endParaRPr lang="zh-TW" altLang="en-US" dirty="0"/>
          </a:p>
        </p:txBody>
      </p:sp>
    </p:spTree>
    <p:extLst>
      <p:ext uri="{BB962C8B-B14F-4D97-AF65-F5344CB8AC3E}">
        <p14:creationId xmlns:p14="http://schemas.microsoft.com/office/powerpoint/2010/main" val="1427972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處罰要件事實之</a:t>
            </a:r>
            <a:br>
              <a:rPr lang="en-US" altLang="zh-TW" sz="6600" dirty="0"/>
            </a:br>
            <a:r>
              <a:rPr lang="zh-TW" altLang="en-US" sz="6600" dirty="0"/>
              <a:t>舉證責任與證明度</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五</a:t>
            </a:r>
          </a:p>
        </p:txBody>
      </p:sp>
    </p:spTree>
    <p:extLst>
      <p:ext uri="{BB962C8B-B14F-4D97-AF65-F5344CB8AC3E}">
        <p14:creationId xmlns:p14="http://schemas.microsoft.com/office/powerpoint/2010/main" val="2613684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舉證責任分配的標準</a:t>
            </a:r>
            <a:endParaRPr lang="en-US" altLang="zh-TW" dirty="0"/>
          </a:p>
        </p:txBody>
      </p:sp>
      <p:sp>
        <p:nvSpPr>
          <p:cNvPr id="3" name="文字版面配置區 2"/>
          <p:cNvSpPr>
            <a:spLocks noGrp="1"/>
          </p:cNvSpPr>
          <p:nvPr>
            <p:ph idx="1"/>
          </p:nvPr>
        </p:nvSpPr>
        <p:spPr>
          <a:xfrm>
            <a:off x="1069848" y="1499907"/>
            <a:ext cx="10058400" cy="5044981"/>
          </a:xfrm>
        </p:spPr>
        <p:txBody>
          <a:bodyPr>
            <a:normAutofit lnSpcReduction="10000"/>
          </a:bodyPr>
          <a:lstStyle/>
          <a:p>
            <a:r>
              <a:rPr lang="zh-TW" altLang="en-US" dirty="0">
                <a:latin typeface="+mn-ea"/>
              </a:rPr>
              <a:t>行政訴訟舉證責任分配理論</a:t>
            </a:r>
            <a:r>
              <a:rPr lang="en-US" altLang="zh-TW" dirty="0">
                <a:latin typeface="+mn-ea"/>
              </a:rPr>
              <a:t>——</a:t>
            </a:r>
            <a:r>
              <a:rPr lang="zh-TW" altLang="en-US" dirty="0">
                <a:latin typeface="+mn-ea"/>
              </a:rPr>
              <a:t>規範理論（法律要件分類說）</a:t>
            </a:r>
            <a:endParaRPr lang="en-US" altLang="zh-TW" dirty="0">
              <a:latin typeface="+mn-ea"/>
            </a:endParaRPr>
          </a:p>
          <a:p>
            <a:endParaRPr lang="en-US" altLang="zh-TW" sz="1000" dirty="0">
              <a:latin typeface="+mn-ea"/>
            </a:endParaRPr>
          </a:p>
          <a:p>
            <a:pPr lvl="1"/>
            <a:endParaRPr lang="en-US" altLang="zh-TW" dirty="0">
              <a:latin typeface="+mn-ea"/>
            </a:endParaRPr>
          </a:p>
          <a:p>
            <a:pPr lvl="1"/>
            <a:endParaRPr lang="en-US" altLang="zh-TW" dirty="0">
              <a:latin typeface="+mn-ea"/>
            </a:endParaRPr>
          </a:p>
          <a:p>
            <a:pPr lvl="1"/>
            <a:endParaRPr lang="en-US" altLang="zh-TW" dirty="0">
              <a:latin typeface="+mn-ea"/>
            </a:endParaRPr>
          </a:p>
          <a:p>
            <a:pPr lvl="1"/>
            <a:endParaRPr lang="en-US" altLang="zh-TW" dirty="0">
              <a:latin typeface="+mn-ea"/>
            </a:endParaRPr>
          </a:p>
          <a:p>
            <a:pPr lvl="1"/>
            <a:endParaRPr lang="en-US" altLang="zh-TW" dirty="0">
              <a:latin typeface="+mn-ea"/>
            </a:endParaRPr>
          </a:p>
          <a:p>
            <a:pPr lvl="1"/>
            <a:endParaRPr lang="en-US" altLang="zh-TW" dirty="0">
              <a:latin typeface="+mn-ea"/>
            </a:endParaRPr>
          </a:p>
          <a:p>
            <a:pPr lvl="1"/>
            <a:endParaRPr lang="en-US" altLang="zh-TW" dirty="0">
              <a:latin typeface="+mn-ea"/>
            </a:endParaRPr>
          </a:p>
          <a:p>
            <a:pPr lvl="1"/>
            <a:endParaRPr lang="en-US" altLang="zh-TW" dirty="0">
              <a:latin typeface="+mn-ea"/>
            </a:endParaRPr>
          </a:p>
          <a:p>
            <a:pPr lvl="1"/>
            <a:endParaRPr lang="en-US" altLang="zh-TW" sz="1000" dirty="0">
              <a:latin typeface="+mn-ea"/>
            </a:endParaRPr>
          </a:p>
          <a:p>
            <a:pPr lvl="1"/>
            <a:r>
              <a:rPr lang="zh-TW" altLang="en-US" dirty="0">
                <a:latin typeface="+mn-ea"/>
              </a:rPr>
              <a:t>然有學者認為，於所得稅法規範下，沒有收入，所得稅債權即不能發生，收入固然是權利發生要件，但有成本、費用，權利仍然可能發生，故成本費用並不符合權利障礙要件的特徵，因而捨棄權利障礙要件的術語，另行創設「使租稅限制或減少之要件」的用語，將成本費用定性為「使租稅限制或減少之要件」，並責由納稅義務人負擔客觀舉證責任。</a:t>
            </a:r>
          </a:p>
        </p:txBody>
      </p:sp>
      <p:sp>
        <p:nvSpPr>
          <p:cNvPr id="7" name="投影片編號版面配置區 6"/>
          <p:cNvSpPr>
            <a:spLocks noGrp="1"/>
          </p:cNvSpPr>
          <p:nvPr>
            <p:ph type="sldNum" sz="quarter" idx="12"/>
          </p:nvPr>
        </p:nvSpPr>
        <p:spPr/>
        <p:txBody>
          <a:bodyPr/>
          <a:lstStyle/>
          <a:p>
            <a:fld id="{5EC6E32A-7459-448E-9A7A-1D3E04D07DA7}" type="slidenum">
              <a:rPr lang="zh-TW" altLang="en-US" smtClean="0"/>
              <a:pPr/>
              <a:t>57</a:t>
            </a:fld>
            <a:endParaRPr lang="zh-TW" altLang="en-US"/>
          </a:p>
        </p:txBody>
      </p:sp>
      <p:graphicFrame>
        <p:nvGraphicFramePr>
          <p:cNvPr id="5" name="資料庫圖表 4"/>
          <p:cNvGraphicFramePr/>
          <p:nvPr/>
        </p:nvGraphicFramePr>
        <p:xfrm>
          <a:off x="1520760" y="2199297"/>
          <a:ext cx="2509701" cy="2566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雲朵形圖說文字 7"/>
          <p:cNvSpPr/>
          <p:nvPr/>
        </p:nvSpPr>
        <p:spPr>
          <a:xfrm>
            <a:off x="3659563" y="2077946"/>
            <a:ext cx="2212184" cy="921648"/>
          </a:xfrm>
          <a:prstGeom prst="cloudCallout">
            <a:avLst>
              <a:gd name="adj1" fmla="val -63881"/>
              <a:gd name="adj2" fmla="val 4113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p>
        </p:txBody>
      </p:sp>
      <p:sp>
        <p:nvSpPr>
          <p:cNvPr id="9" name="文字方塊 8"/>
          <p:cNvSpPr txBox="1"/>
          <p:nvPr/>
        </p:nvSpPr>
        <p:spPr>
          <a:xfrm>
            <a:off x="3859540" y="2192049"/>
            <a:ext cx="1800493" cy="646331"/>
          </a:xfrm>
          <a:prstGeom prst="rect">
            <a:avLst/>
          </a:prstGeom>
          <a:noFill/>
        </p:spPr>
        <p:txBody>
          <a:bodyPr wrap="none" rtlCol="0">
            <a:spAutoFit/>
          </a:bodyPr>
          <a:lstStyle/>
          <a:p>
            <a:pPr algn="ctr"/>
            <a:r>
              <a:rPr lang="zh-TW" altLang="en-US" dirty="0"/>
              <a:t>於行政訴訟時，</a:t>
            </a:r>
            <a:endParaRPr lang="en-US" altLang="zh-TW" dirty="0"/>
          </a:p>
          <a:p>
            <a:pPr algn="ctr"/>
            <a:r>
              <a:rPr lang="zh-TW" altLang="en-US" dirty="0"/>
              <a:t>稱權利基礎規範</a:t>
            </a:r>
          </a:p>
        </p:txBody>
      </p:sp>
      <p:graphicFrame>
        <p:nvGraphicFramePr>
          <p:cNvPr id="10" name="資料庫圖表 9"/>
          <p:cNvGraphicFramePr/>
          <p:nvPr/>
        </p:nvGraphicFramePr>
        <p:xfrm>
          <a:off x="6600541" y="1494367"/>
          <a:ext cx="3348000" cy="3869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雲朵形圖說文字 10"/>
          <p:cNvSpPr/>
          <p:nvPr/>
        </p:nvSpPr>
        <p:spPr>
          <a:xfrm>
            <a:off x="9739024" y="3844007"/>
            <a:ext cx="2212184" cy="921648"/>
          </a:xfrm>
          <a:prstGeom prst="cloudCallout">
            <a:avLst>
              <a:gd name="adj1" fmla="val -30905"/>
              <a:gd name="adj2" fmla="val -82605"/>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p>
        </p:txBody>
      </p:sp>
      <p:sp>
        <p:nvSpPr>
          <p:cNvPr id="12" name="文字方塊 11"/>
          <p:cNvSpPr txBox="1"/>
          <p:nvPr/>
        </p:nvSpPr>
        <p:spPr>
          <a:xfrm>
            <a:off x="9939001" y="3958110"/>
            <a:ext cx="1800493" cy="646331"/>
          </a:xfrm>
          <a:prstGeom prst="rect">
            <a:avLst/>
          </a:prstGeom>
          <a:noFill/>
        </p:spPr>
        <p:txBody>
          <a:bodyPr wrap="none" rtlCol="0">
            <a:spAutoFit/>
          </a:bodyPr>
          <a:lstStyle/>
          <a:p>
            <a:pPr algn="ctr"/>
            <a:r>
              <a:rPr lang="zh-TW" altLang="en-US" dirty="0"/>
              <a:t>於行政訴訟時，</a:t>
            </a:r>
            <a:endParaRPr lang="en-US" altLang="zh-TW" dirty="0"/>
          </a:p>
          <a:p>
            <a:pPr algn="ctr"/>
            <a:r>
              <a:rPr lang="zh-TW" altLang="en-US" dirty="0"/>
              <a:t>稱權利對立規範</a:t>
            </a:r>
          </a:p>
        </p:txBody>
      </p:sp>
      <p:sp>
        <p:nvSpPr>
          <p:cNvPr id="14" name="矩形 13"/>
          <p:cNvSpPr/>
          <p:nvPr/>
        </p:nvSpPr>
        <p:spPr>
          <a:xfrm>
            <a:off x="6482993" y="2199297"/>
            <a:ext cx="3585681" cy="1485728"/>
          </a:xfrm>
          <a:prstGeom prst="rect">
            <a:avLst/>
          </a:prstGeom>
          <a:noFill/>
          <a:ln w="31750">
            <a:solidFill>
              <a:schemeClr val="accent1">
                <a:shade val="5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31149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舉證責任分配的標準</a:t>
            </a:r>
            <a:endParaRPr lang="en-US" altLang="zh-TW" dirty="0"/>
          </a:p>
        </p:txBody>
      </p:sp>
      <p:sp>
        <p:nvSpPr>
          <p:cNvPr id="3" name="文字版面配置區 2"/>
          <p:cNvSpPr>
            <a:spLocks noGrp="1"/>
          </p:cNvSpPr>
          <p:nvPr>
            <p:ph idx="1"/>
          </p:nvPr>
        </p:nvSpPr>
        <p:spPr/>
        <p:txBody>
          <a:bodyPr>
            <a:normAutofit/>
          </a:bodyPr>
          <a:lstStyle/>
          <a:p>
            <a:pPr>
              <a:lnSpc>
                <a:spcPct val="100000"/>
              </a:lnSpc>
            </a:pPr>
            <a:r>
              <a:rPr lang="zh-TW" altLang="en-US" dirty="0">
                <a:latin typeface="+mn-ea"/>
              </a:rPr>
              <a:t>行政訴訟舉證責任分配理論</a:t>
            </a:r>
            <a:r>
              <a:rPr lang="en-US" altLang="zh-TW" dirty="0">
                <a:latin typeface="+mn-ea"/>
              </a:rPr>
              <a:t>——</a:t>
            </a:r>
            <a:r>
              <a:rPr lang="zh-TW" altLang="en-US" dirty="0">
                <a:latin typeface="+mn-ea"/>
              </a:rPr>
              <a:t>支配領域說</a:t>
            </a:r>
            <a:endParaRPr lang="en-US" altLang="zh-TW" dirty="0">
              <a:latin typeface="+mn-ea"/>
            </a:endParaRPr>
          </a:p>
          <a:p>
            <a:pPr>
              <a:lnSpc>
                <a:spcPct val="100000"/>
              </a:lnSpc>
            </a:pPr>
            <a:endParaRPr lang="en-US" altLang="zh-TW" sz="1000" dirty="0">
              <a:latin typeface="+mn-ea"/>
            </a:endParaRPr>
          </a:p>
          <a:p>
            <a:pPr lvl="1">
              <a:lnSpc>
                <a:spcPct val="100000"/>
              </a:lnSpc>
            </a:pPr>
            <a:r>
              <a:rPr lang="zh-TW" altLang="zh-TW" dirty="0"/>
              <a:t>當事人如就裁判基礎事實之查明，依法應予協力，而不盡其協力義務，致事實真相無法查明者，應由該當事人承擔事實不明的不利效果。因為負有協力義務之當事人較接近證據資料，比其他當事人容易取得、提出證據，若令其他當事人負擔舉證責任，將有違公平原則。</a:t>
            </a:r>
            <a:endParaRPr lang="en-US" altLang="zh-TW" dirty="0"/>
          </a:p>
          <a:p>
            <a:pPr lvl="1">
              <a:lnSpc>
                <a:spcPct val="100000"/>
              </a:lnSpc>
            </a:pPr>
            <a:r>
              <a:rPr lang="zh-TW" altLang="zh-TW" dirty="0"/>
              <a:t>如果當事人無協力義務，或已履行協力義務，而事實仍無法查明時，則應依照規範有利說，分配舉證責任之歸屬。</a:t>
            </a:r>
            <a:endParaRPr lang="en-US" altLang="zh-TW" dirty="0"/>
          </a:p>
          <a:p>
            <a:pPr lvl="1">
              <a:lnSpc>
                <a:spcPct val="100000"/>
              </a:lnSpc>
            </a:pPr>
            <a:r>
              <a:rPr lang="zh-TW" altLang="zh-TW" dirty="0"/>
              <a:t>最後如果依照支配領域說或規範有利說分配舉證責任，其結果顯然違反公平正義時，則應改依相關法律之目的及憲法之要求（平等原則、有效權利保護原則及法治國原則），決定舉證責任之分配</a:t>
            </a:r>
            <a:r>
              <a:rPr lang="zh-TW" altLang="en-US" dirty="0"/>
              <a:t>。</a:t>
            </a:r>
            <a:endParaRPr lang="zh-TW" altLang="en-US" dirty="0">
              <a:latin typeface="+mn-ea"/>
            </a:endParaRPr>
          </a:p>
        </p:txBody>
      </p:sp>
      <p:sp>
        <p:nvSpPr>
          <p:cNvPr id="7" name="投影片編號版面配置區 6"/>
          <p:cNvSpPr>
            <a:spLocks noGrp="1"/>
          </p:cNvSpPr>
          <p:nvPr>
            <p:ph type="sldNum" sz="quarter" idx="12"/>
          </p:nvPr>
        </p:nvSpPr>
        <p:spPr/>
        <p:txBody>
          <a:bodyPr/>
          <a:lstStyle/>
          <a:p>
            <a:fld id="{5EC6E32A-7459-448E-9A7A-1D3E04D07DA7}" type="slidenum">
              <a:rPr lang="zh-TW" altLang="en-US" smtClean="0"/>
              <a:pPr/>
              <a:t>58</a:t>
            </a:fld>
            <a:endParaRPr lang="zh-TW" altLang="en-US"/>
          </a:p>
        </p:txBody>
      </p:sp>
    </p:spTree>
    <p:extLst>
      <p:ext uri="{BB962C8B-B14F-4D97-AF65-F5344CB8AC3E}">
        <p14:creationId xmlns:p14="http://schemas.microsoft.com/office/powerpoint/2010/main" val="3841763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舉證責任分配的標準</a:t>
            </a:r>
            <a:endParaRPr lang="en-US" altLang="zh-TW" dirty="0"/>
          </a:p>
        </p:txBody>
      </p:sp>
      <p:sp>
        <p:nvSpPr>
          <p:cNvPr id="3" name="文字版面配置區 2"/>
          <p:cNvSpPr>
            <a:spLocks noGrp="1"/>
          </p:cNvSpPr>
          <p:nvPr>
            <p:ph idx="1"/>
          </p:nvPr>
        </p:nvSpPr>
        <p:spPr/>
        <p:txBody>
          <a:bodyPr>
            <a:normAutofit/>
          </a:bodyPr>
          <a:lstStyle/>
          <a:p>
            <a:pPr>
              <a:lnSpc>
                <a:spcPct val="100000"/>
              </a:lnSpc>
            </a:pPr>
            <a:r>
              <a:rPr lang="zh-TW" altLang="en-US" dirty="0">
                <a:latin typeface="+mn-ea"/>
              </a:rPr>
              <a:t>行政訴訟舉證責任分配理論</a:t>
            </a:r>
            <a:r>
              <a:rPr lang="en-US" altLang="zh-TW" dirty="0">
                <a:latin typeface="+mn-ea"/>
              </a:rPr>
              <a:t>——</a:t>
            </a:r>
            <a:r>
              <a:rPr lang="zh-TW" altLang="en-US" dirty="0">
                <a:latin typeface="+mn-ea"/>
              </a:rPr>
              <a:t>權利限制、擴張區分說</a:t>
            </a:r>
            <a:endParaRPr lang="en-US" altLang="zh-TW" dirty="0">
              <a:latin typeface="+mn-ea"/>
            </a:endParaRPr>
          </a:p>
          <a:p>
            <a:pPr>
              <a:lnSpc>
                <a:spcPct val="100000"/>
              </a:lnSpc>
            </a:pPr>
            <a:endParaRPr lang="en-US" altLang="zh-TW" sz="1000" dirty="0">
              <a:latin typeface="+mn-ea"/>
            </a:endParaRPr>
          </a:p>
          <a:p>
            <a:pPr lvl="1">
              <a:lnSpc>
                <a:spcPct val="100000"/>
              </a:lnSpc>
            </a:pPr>
            <a:r>
              <a:rPr lang="zh-TW" altLang="zh-TW" dirty="0"/>
              <a:t>人民自由遭受行政權侵害之情形，亦應受刑事訴訟上罪疑惟赦（或無罪推定原則）之支配，亦即在請求撤銷限制人民自由、課予人民義務之行政處分之訴訟上，行政機關就其行為之適法性，應負擔舉證責任</a:t>
            </a:r>
            <a:r>
              <a:rPr lang="zh-TW" altLang="en-US" dirty="0"/>
              <a:t>。</a:t>
            </a:r>
            <a:endParaRPr lang="en-US" altLang="zh-TW" dirty="0"/>
          </a:p>
          <a:p>
            <a:pPr lvl="1">
              <a:lnSpc>
                <a:spcPct val="100000"/>
              </a:lnSpc>
            </a:pPr>
            <a:r>
              <a:rPr lang="zh-TW" altLang="zh-TW" dirty="0"/>
              <a:t>人民對於國家，請求擴張自己之權利領域、利益領域之情形，原告就其請求權之基礎事實，負擔舉證責任</a:t>
            </a:r>
            <a:r>
              <a:rPr lang="zh-TW" altLang="en-US" dirty="0"/>
              <a:t>。</a:t>
            </a:r>
            <a:endParaRPr lang="en-US" altLang="zh-TW" dirty="0"/>
          </a:p>
        </p:txBody>
      </p:sp>
      <p:sp>
        <p:nvSpPr>
          <p:cNvPr id="7" name="投影片編號版面配置區 6"/>
          <p:cNvSpPr>
            <a:spLocks noGrp="1"/>
          </p:cNvSpPr>
          <p:nvPr>
            <p:ph type="sldNum" sz="quarter" idx="12"/>
          </p:nvPr>
        </p:nvSpPr>
        <p:spPr/>
        <p:txBody>
          <a:bodyPr/>
          <a:lstStyle/>
          <a:p>
            <a:fld id="{5EC6E32A-7459-448E-9A7A-1D3E04D07DA7}" type="slidenum">
              <a:rPr lang="zh-TW" altLang="en-US" smtClean="0"/>
              <a:pPr/>
              <a:t>59</a:t>
            </a:fld>
            <a:endParaRPr lang="zh-TW" altLang="en-US"/>
          </a:p>
        </p:txBody>
      </p:sp>
    </p:spTree>
    <p:extLst>
      <p:ext uri="{BB962C8B-B14F-4D97-AF65-F5344CB8AC3E}">
        <p14:creationId xmlns:p14="http://schemas.microsoft.com/office/powerpoint/2010/main" val="396743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272" y="627925"/>
            <a:ext cx="11017377" cy="696019"/>
          </a:xfrm>
        </p:spPr>
        <p:txBody>
          <a:bodyPr/>
          <a:lstStyle/>
          <a:p>
            <a:r>
              <a:rPr lang="zh-TW" altLang="en-US" dirty="0"/>
              <a:t>不樂之捐的抗拒，爭議廣度大、密度高</a:t>
            </a:r>
            <a:endParaRPr lang="en-US" altLang="zh-TW" dirty="0"/>
          </a:p>
        </p:txBody>
      </p:sp>
      <p:sp>
        <p:nvSpPr>
          <p:cNvPr id="3" name="內容版面配置區 2"/>
          <p:cNvSpPr>
            <a:spLocks noGrp="1"/>
          </p:cNvSpPr>
          <p:nvPr>
            <p:ph idx="1"/>
          </p:nvPr>
        </p:nvSpPr>
        <p:spPr>
          <a:xfrm>
            <a:off x="318272" y="1236024"/>
            <a:ext cx="11547297" cy="5373006"/>
          </a:xfrm>
        </p:spPr>
        <p:txBody>
          <a:bodyPr>
            <a:normAutofit lnSpcReduction="10000"/>
          </a:bodyPr>
          <a:lstStyle/>
          <a:p>
            <a:pPr>
              <a:lnSpc>
                <a:spcPct val="110000"/>
              </a:lnSpc>
            </a:pPr>
            <a:r>
              <a:rPr lang="zh-TW" altLang="en-US" dirty="0"/>
              <a:t>最高行政法院大法庭</a:t>
            </a:r>
            <a:endParaRPr lang="en-US" altLang="zh-TW" dirty="0"/>
          </a:p>
          <a:p>
            <a:pPr lvl="1">
              <a:lnSpc>
                <a:spcPct val="110000"/>
              </a:lnSpc>
              <a:buFont typeface="Wingdings" panose="05000000000000000000" pitchFamily="2" charset="2"/>
              <a:buChar char="è"/>
            </a:pPr>
            <a:r>
              <a:rPr lang="zh-TW" altLang="en-US" sz="2400" dirty="0"/>
              <a:t>自</a:t>
            </a:r>
            <a:r>
              <a:rPr lang="en-US" altLang="zh-TW" sz="2400" dirty="0"/>
              <a:t>108</a:t>
            </a:r>
            <a:r>
              <a:rPr lang="zh-TW" altLang="en-US" sz="2400" dirty="0"/>
              <a:t>年</a:t>
            </a:r>
            <a:r>
              <a:rPr lang="en-US" altLang="zh-TW" sz="2400" dirty="0"/>
              <a:t>7</a:t>
            </a:r>
            <a:r>
              <a:rPr lang="zh-TW" altLang="en-US" sz="2400" dirty="0"/>
              <a:t>月</a:t>
            </a:r>
            <a:r>
              <a:rPr lang="en-US" altLang="zh-TW" sz="2400" dirty="0"/>
              <a:t>4</a:t>
            </a:r>
            <a:r>
              <a:rPr lang="zh-TW" altLang="en-US" sz="2400" dirty="0"/>
              <a:t>日最高行政法院設立大法庭以來迄今，共有</a:t>
            </a:r>
            <a:r>
              <a:rPr lang="en-US" altLang="zh-TW" sz="2400" dirty="0"/>
              <a:t>10</a:t>
            </a:r>
            <a:r>
              <a:rPr lang="zh-TW" altLang="en-US" sz="2400" dirty="0"/>
              <a:t>號事件提案予大法庭裁判，其中跟稅法直接有關的提案有</a:t>
            </a:r>
            <a:r>
              <a:rPr lang="en-US" altLang="zh-TW" sz="2400" dirty="0"/>
              <a:t>5</a:t>
            </a:r>
            <a:r>
              <a:rPr lang="zh-TW" altLang="en-US" sz="2400" dirty="0"/>
              <a:t>號，爭點及裁定主文分別為：</a:t>
            </a:r>
            <a:endParaRPr lang="en-US" altLang="zh-TW" sz="2400" dirty="0"/>
          </a:p>
          <a:p>
            <a:pPr lvl="2">
              <a:lnSpc>
                <a:spcPct val="110000"/>
              </a:lnSpc>
              <a:buFont typeface="Wingdings" panose="05000000000000000000" pitchFamily="2" charset="2"/>
              <a:buChar char="l"/>
            </a:pPr>
            <a:r>
              <a:rPr lang="en-US" altLang="zh-TW" sz="2000" b="1" dirty="0"/>
              <a:t>108</a:t>
            </a:r>
            <a:r>
              <a:rPr lang="zh-TW" altLang="en-US" sz="2000" b="1" dirty="0"/>
              <a:t>年度大字第</a:t>
            </a:r>
            <a:r>
              <a:rPr lang="en-US" altLang="zh-TW" sz="2000" b="1" dirty="0"/>
              <a:t>1</a:t>
            </a:r>
            <a:r>
              <a:rPr lang="zh-TW" altLang="en-US" sz="2000" b="1" dirty="0"/>
              <a:t>號</a:t>
            </a:r>
            <a:endParaRPr lang="en-US" altLang="zh-TW" sz="2000" b="1" dirty="0"/>
          </a:p>
          <a:p>
            <a:pPr marL="822960" lvl="3" indent="0">
              <a:lnSpc>
                <a:spcPct val="110000"/>
              </a:lnSpc>
              <a:buNone/>
            </a:pPr>
            <a:r>
              <a:rPr lang="zh-TW" altLang="en-US" sz="2000" b="1" dirty="0"/>
              <a:t>爭點：</a:t>
            </a:r>
            <a:r>
              <a:rPr lang="en-US" altLang="zh-TW" sz="2000" b="0" i="0" dirty="0">
                <a:solidFill>
                  <a:srgbClr val="333333"/>
                </a:solidFill>
                <a:effectLst/>
                <a:latin typeface="標楷體" panose="03000509000000000000" pitchFamily="65" charset="-120"/>
                <a:ea typeface="標楷體" panose="03000509000000000000" pitchFamily="65" charset="-120"/>
              </a:rPr>
              <a:t>74</a:t>
            </a:r>
            <a:r>
              <a:rPr lang="zh-TW" altLang="en-US" sz="2000" b="0" i="0" dirty="0">
                <a:solidFill>
                  <a:srgbClr val="333333"/>
                </a:solidFill>
                <a:effectLst/>
                <a:latin typeface="標楷體" panose="03000509000000000000" pitchFamily="65" charset="-120"/>
                <a:ea typeface="標楷體" panose="03000509000000000000" pitchFamily="65" charset="-120"/>
              </a:rPr>
              <a:t>年</a:t>
            </a:r>
            <a:r>
              <a:rPr lang="en-US" altLang="zh-TW" sz="2000" b="0" i="0" dirty="0">
                <a:solidFill>
                  <a:srgbClr val="333333"/>
                </a:solidFill>
                <a:effectLst/>
                <a:latin typeface="標楷體" panose="03000509000000000000" pitchFamily="65" charset="-120"/>
                <a:ea typeface="標楷體" panose="03000509000000000000" pitchFamily="65" charset="-120"/>
              </a:rPr>
              <a:t>6</a:t>
            </a:r>
            <a:r>
              <a:rPr lang="zh-TW" altLang="en-US" sz="2000" b="0" i="0" dirty="0">
                <a:solidFill>
                  <a:srgbClr val="333333"/>
                </a:solidFill>
                <a:effectLst/>
                <a:latin typeface="標楷體" panose="03000509000000000000" pitchFamily="65" charset="-120"/>
                <a:ea typeface="標楷體" panose="03000509000000000000" pitchFamily="65" charset="-120"/>
              </a:rPr>
              <a:t>月</a:t>
            </a:r>
            <a:r>
              <a:rPr lang="en-US" altLang="zh-TW" sz="2000" b="0" i="0" dirty="0">
                <a:solidFill>
                  <a:srgbClr val="333333"/>
                </a:solidFill>
                <a:effectLst/>
                <a:latin typeface="標楷體" panose="03000509000000000000" pitchFamily="65" charset="-120"/>
                <a:ea typeface="標楷體" panose="03000509000000000000" pitchFamily="65" charset="-120"/>
              </a:rPr>
              <a:t>4</a:t>
            </a:r>
            <a:r>
              <a:rPr lang="zh-TW" altLang="en-US" sz="2000" b="0" i="0" dirty="0">
                <a:solidFill>
                  <a:srgbClr val="333333"/>
                </a:solidFill>
                <a:effectLst/>
                <a:latin typeface="標楷體" panose="03000509000000000000" pitchFamily="65" charset="-120"/>
                <a:ea typeface="標楷體" panose="03000509000000000000" pitchFamily="65" charset="-120"/>
              </a:rPr>
              <a:t>日以前結婚，並適用聯合財產制之夫妻，其中一方配偶死亡（下稱先死亡配偶），其繼承人於司法院釋字第</a:t>
            </a:r>
            <a:r>
              <a:rPr lang="en-US" altLang="zh-TW" sz="2000" b="0" i="0" dirty="0">
                <a:solidFill>
                  <a:srgbClr val="333333"/>
                </a:solidFill>
                <a:effectLst/>
                <a:latin typeface="標楷體" panose="03000509000000000000" pitchFamily="65" charset="-120"/>
                <a:ea typeface="標楷體" panose="03000509000000000000" pitchFamily="65" charset="-120"/>
              </a:rPr>
              <a:t>620</a:t>
            </a:r>
            <a:r>
              <a:rPr lang="zh-TW" altLang="en-US" sz="2000" b="0" i="0" dirty="0">
                <a:solidFill>
                  <a:srgbClr val="333333"/>
                </a:solidFill>
                <a:effectLst/>
                <a:latin typeface="標楷體" panose="03000509000000000000" pitchFamily="65" charset="-120"/>
                <a:ea typeface="標楷體" panose="03000509000000000000" pitchFamily="65" charset="-120"/>
              </a:rPr>
              <a:t>號解釋前，申報遺產稅時，列報差額分配請求權扣除額， 但為稽徵機關依最高行政法院</a:t>
            </a:r>
            <a:r>
              <a:rPr lang="en-US" altLang="zh-TW" sz="2000" b="0" i="0" dirty="0">
                <a:solidFill>
                  <a:srgbClr val="333333"/>
                </a:solidFill>
                <a:effectLst/>
                <a:latin typeface="標楷體" panose="03000509000000000000" pitchFamily="65" charset="-120"/>
                <a:ea typeface="標楷體" panose="03000509000000000000" pitchFamily="65" charset="-120"/>
              </a:rPr>
              <a:t>91</a:t>
            </a:r>
            <a:r>
              <a:rPr lang="zh-TW" altLang="en-US" sz="2000" b="0" i="0" dirty="0">
                <a:solidFill>
                  <a:srgbClr val="333333"/>
                </a:solidFill>
                <a:effectLst/>
                <a:latin typeface="標楷體" panose="03000509000000000000" pitchFamily="65" charset="-120"/>
                <a:ea typeface="標楷體" panose="03000509000000000000" pitchFamily="65" charset="-120"/>
              </a:rPr>
              <a:t>年度</a:t>
            </a:r>
            <a:r>
              <a:rPr lang="en-US" altLang="zh-TW" sz="2000" b="0" i="0" dirty="0">
                <a:solidFill>
                  <a:srgbClr val="333333"/>
                </a:solidFill>
                <a:effectLst/>
                <a:latin typeface="標楷體" panose="03000509000000000000" pitchFamily="65" charset="-120"/>
                <a:ea typeface="標楷體" panose="03000509000000000000" pitchFamily="65" charset="-120"/>
              </a:rPr>
              <a:t>3</a:t>
            </a:r>
            <a:r>
              <a:rPr lang="zh-TW" altLang="en-US" sz="2000" b="0" i="0" dirty="0">
                <a:solidFill>
                  <a:srgbClr val="333333"/>
                </a:solidFill>
                <a:effectLst/>
                <a:latin typeface="標楷體" panose="03000509000000000000" pitchFamily="65" charset="-120"/>
                <a:ea typeface="標楷體" panose="03000509000000000000" pitchFamily="65" charset="-120"/>
              </a:rPr>
              <a:t>月份庭長法官聯席會議決議，</a:t>
            </a:r>
            <a:r>
              <a:rPr lang="en-US" altLang="zh-TW" sz="2000" b="0" i="0" dirty="0">
                <a:solidFill>
                  <a:srgbClr val="333333"/>
                </a:solidFill>
                <a:effectLst/>
                <a:latin typeface="標楷體" panose="03000509000000000000" pitchFamily="65" charset="-120"/>
                <a:ea typeface="標楷體" panose="03000509000000000000" pitchFamily="65" charset="-120"/>
              </a:rPr>
              <a:t>74</a:t>
            </a:r>
            <a:r>
              <a:rPr lang="zh-TW" altLang="en-US" sz="2000" b="0" i="0" dirty="0">
                <a:solidFill>
                  <a:srgbClr val="333333"/>
                </a:solidFill>
                <a:effectLst/>
                <a:latin typeface="標楷體" panose="03000509000000000000" pitchFamily="65" charset="-120"/>
                <a:ea typeface="標楷體" panose="03000509000000000000" pitchFamily="65" charset="-120"/>
              </a:rPr>
              <a:t>年</a:t>
            </a:r>
            <a:r>
              <a:rPr lang="en-US" altLang="zh-TW" sz="2000" b="0" i="0" dirty="0">
                <a:solidFill>
                  <a:srgbClr val="333333"/>
                </a:solidFill>
                <a:effectLst/>
                <a:latin typeface="標楷體" panose="03000509000000000000" pitchFamily="65" charset="-120"/>
                <a:ea typeface="標楷體" panose="03000509000000000000" pitchFamily="65" charset="-120"/>
              </a:rPr>
              <a:t>6</a:t>
            </a:r>
            <a:r>
              <a:rPr lang="zh-TW" altLang="en-US" sz="2000" b="0" i="0" dirty="0">
                <a:solidFill>
                  <a:srgbClr val="333333"/>
                </a:solidFill>
                <a:effectLst/>
                <a:latin typeface="標楷體" panose="03000509000000000000" pitchFamily="65" charset="-120"/>
                <a:ea typeface="標楷體" panose="03000509000000000000" pitchFamily="65" charset="-120"/>
              </a:rPr>
              <a:t>月</a:t>
            </a:r>
            <a:r>
              <a:rPr lang="en-US" altLang="zh-TW" sz="2000" b="0" i="0" dirty="0">
                <a:solidFill>
                  <a:srgbClr val="333333"/>
                </a:solidFill>
                <a:effectLst/>
                <a:latin typeface="標楷體" panose="03000509000000000000" pitchFamily="65" charset="-120"/>
                <a:ea typeface="標楷體" panose="03000509000000000000" pitchFamily="65" charset="-120"/>
              </a:rPr>
              <a:t>4</a:t>
            </a:r>
            <a:r>
              <a:rPr lang="zh-TW" altLang="en-US" sz="2000" b="0" i="0" dirty="0">
                <a:solidFill>
                  <a:srgbClr val="333333"/>
                </a:solidFill>
                <a:effectLst/>
                <a:latin typeface="標楷體" panose="03000509000000000000" pitchFamily="65" charset="-120"/>
                <a:ea typeface="標楷體" panose="03000509000000000000" pitchFamily="65" charset="-120"/>
              </a:rPr>
              <a:t>日以前取得之夫妻原有財產，不列入差額分配請求權範圍，而核為</a:t>
            </a:r>
            <a:r>
              <a:rPr lang="en-US" altLang="zh-TW" sz="2000" b="0" i="0" dirty="0">
                <a:solidFill>
                  <a:srgbClr val="333333"/>
                </a:solidFill>
                <a:effectLst/>
                <a:latin typeface="標楷體" panose="03000509000000000000" pitchFamily="65" charset="-120"/>
                <a:ea typeface="標楷體" panose="03000509000000000000" pitchFamily="65" charset="-120"/>
              </a:rPr>
              <a:t>0</a:t>
            </a:r>
            <a:r>
              <a:rPr lang="zh-TW" altLang="en-US" sz="2000" b="0" i="0" dirty="0">
                <a:solidFill>
                  <a:srgbClr val="333333"/>
                </a:solidFill>
                <a:effectLst/>
                <a:latin typeface="標楷體" panose="03000509000000000000" pitchFamily="65" charset="-120"/>
                <a:ea typeface="標楷體" panose="03000509000000000000" pitchFamily="65" charset="-120"/>
              </a:rPr>
              <a:t>元，作成遺產稅課稅處分，繼承人不服循序提起行政訴訟。為繼承人之一之配偶（下稱後死亡配偶）於行政救濟中死亡，其繼承人於法定期間內申報遺產稅，但未將於先死亡配偶遺產稅案中列報為扣除額之後死亡配偶之差額分配請求權，列報計入後死亡配偶之遺產總額。嗣司法院釋字第</a:t>
            </a:r>
            <a:r>
              <a:rPr lang="en-US" altLang="zh-TW" sz="2000" b="0" i="0" dirty="0">
                <a:solidFill>
                  <a:srgbClr val="333333"/>
                </a:solidFill>
                <a:effectLst/>
                <a:latin typeface="標楷體" panose="03000509000000000000" pitchFamily="65" charset="-120"/>
                <a:ea typeface="標楷體" panose="03000509000000000000" pitchFamily="65" charset="-120"/>
              </a:rPr>
              <a:t>620</a:t>
            </a:r>
            <a:r>
              <a:rPr lang="zh-TW" altLang="en-US" sz="2000" b="0" i="0" dirty="0">
                <a:solidFill>
                  <a:srgbClr val="333333"/>
                </a:solidFill>
                <a:effectLst/>
                <a:latin typeface="標楷體" panose="03000509000000000000" pitchFamily="65" charset="-120"/>
                <a:ea typeface="標楷體" panose="03000509000000000000" pitchFamily="65" charset="-120"/>
              </a:rPr>
              <a:t>號解釋公布（</a:t>
            </a:r>
            <a:r>
              <a:rPr lang="en-US" altLang="zh-TW" sz="2000" b="0" i="0" dirty="0">
                <a:solidFill>
                  <a:srgbClr val="333333"/>
                </a:solidFill>
                <a:effectLst/>
                <a:latin typeface="標楷體" panose="03000509000000000000" pitchFamily="65" charset="-120"/>
                <a:ea typeface="標楷體" panose="03000509000000000000" pitchFamily="65" charset="-120"/>
              </a:rPr>
              <a:t>95</a:t>
            </a:r>
            <a:r>
              <a:rPr lang="zh-TW" altLang="en-US" sz="2000" b="0" i="0" dirty="0">
                <a:solidFill>
                  <a:srgbClr val="333333"/>
                </a:solidFill>
                <a:effectLst/>
                <a:latin typeface="標楷體" panose="03000509000000000000" pitchFamily="65" charset="-120"/>
                <a:ea typeface="標楷體" panose="03000509000000000000" pitchFamily="65" charset="-120"/>
              </a:rPr>
              <a:t>年</a:t>
            </a:r>
            <a:r>
              <a:rPr lang="en-US" altLang="zh-TW" sz="2000" b="0" i="0" dirty="0">
                <a:solidFill>
                  <a:srgbClr val="333333"/>
                </a:solidFill>
                <a:effectLst/>
                <a:latin typeface="標楷體" panose="03000509000000000000" pitchFamily="65" charset="-120"/>
                <a:ea typeface="標楷體" panose="03000509000000000000" pitchFamily="65" charset="-120"/>
              </a:rPr>
              <a:t>12</a:t>
            </a:r>
            <a:r>
              <a:rPr lang="zh-TW" altLang="en-US" sz="2000" b="0" i="0" dirty="0">
                <a:solidFill>
                  <a:srgbClr val="333333"/>
                </a:solidFill>
                <a:effectLst/>
                <a:latin typeface="標楷體" panose="03000509000000000000" pitchFamily="65" charset="-120"/>
                <a:ea typeface="標楷體" panose="03000509000000000000" pitchFamily="65" charset="-120"/>
              </a:rPr>
              <a:t>月</a:t>
            </a:r>
            <a:r>
              <a:rPr lang="en-US" altLang="zh-TW" sz="2000" b="0" i="0" dirty="0">
                <a:solidFill>
                  <a:srgbClr val="333333"/>
                </a:solidFill>
                <a:effectLst/>
                <a:latin typeface="標楷體" panose="03000509000000000000" pitchFamily="65" charset="-120"/>
                <a:ea typeface="標楷體" panose="03000509000000000000" pitchFamily="65" charset="-120"/>
              </a:rPr>
              <a:t>6</a:t>
            </a:r>
            <a:r>
              <a:rPr lang="zh-TW" altLang="en-US" sz="2000" b="0" i="0" dirty="0">
                <a:solidFill>
                  <a:srgbClr val="333333"/>
                </a:solidFill>
                <a:effectLst/>
                <a:latin typeface="標楷體" panose="03000509000000000000" pitchFamily="65" charset="-120"/>
                <a:ea typeface="標楷體" panose="03000509000000000000" pitchFamily="65" charset="-120"/>
              </a:rPr>
              <a:t>日），行政法院依該號解釋意旨，撤銷先死亡配偶之遺產稅課稅處分確定，則後死亡配偶對先死亡配偶之差額分配請求權，計入遺產總額課徵遺產稅之核課期間，應自何時起算？如無故意以詐欺或其他不正當方法逃漏稅捐情事，則是否屬稅捐稽徵法第</a:t>
            </a:r>
            <a:r>
              <a:rPr lang="en-US" altLang="zh-TW" sz="2000" b="0" i="0" dirty="0">
                <a:solidFill>
                  <a:srgbClr val="333333"/>
                </a:solidFill>
                <a:effectLst/>
                <a:latin typeface="標楷體" panose="03000509000000000000" pitchFamily="65" charset="-120"/>
                <a:ea typeface="標楷體" panose="03000509000000000000" pitchFamily="65" charset="-120"/>
              </a:rPr>
              <a:t>21</a:t>
            </a:r>
            <a:r>
              <a:rPr lang="zh-TW" altLang="en-US" sz="2000" b="0" i="0" dirty="0">
                <a:solidFill>
                  <a:srgbClr val="333333"/>
                </a:solidFill>
                <a:effectLst/>
                <a:latin typeface="標楷體" panose="03000509000000000000" pitchFamily="65" charset="-120"/>
                <a:ea typeface="標楷體" panose="03000509000000000000" pitchFamily="65" charset="-120"/>
              </a:rPr>
              <a:t>條第</a:t>
            </a:r>
            <a:r>
              <a:rPr lang="en-US" altLang="zh-TW" sz="2000" b="0" i="0" dirty="0">
                <a:solidFill>
                  <a:srgbClr val="333333"/>
                </a:solidFill>
                <a:effectLst/>
                <a:latin typeface="標楷體" panose="03000509000000000000" pitchFamily="65" charset="-120"/>
                <a:ea typeface="標楷體" panose="03000509000000000000" pitchFamily="65" charset="-120"/>
              </a:rPr>
              <a:t>1</a:t>
            </a:r>
            <a:r>
              <a:rPr lang="zh-TW" altLang="en-US" sz="2000" b="0" i="0" dirty="0">
                <a:solidFill>
                  <a:srgbClr val="333333"/>
                </a:solidFill>
                <a:effectLst/>
                <a:latin typeface="標楷體" panose="03000509000000000000" pitchFamily="65" charset="-120"/>
                <a:ea typeface="標楷體" panose="03000509000000000000" pitchFamily="65" charset="-120"/>
              </a:rPr>
              <a:t>項第</a:t>
            </a:r>
            <a:r>
              <a:rPr lang="en-US" altLang="zh-TW" sz="2000" b="0" i="0" dirty="0">
                <a:solidFill>
                  <a:srgbClr val="333333"/>
                </a:solidFill>
                <a:effectLst/>
                <a:latin typeface="標楷體" panose="03000509000000000000" pitchFamily="65" charset="-120"/>
                <a:ea typeface="標楷體" panose="03000509000000000000" pitchFamily="65" charset="-120"/>
              </a:rPr>
              <a:t>1</a:t>
            </a:r>
            <a:r>
              <a:rPr lang="zh-TW" altLang="en-US" sz="2000" b="0" i="0" dirty="0">
                <a:solidFill>
                  <a:srgbClr val="333333"/>
                </a:solidFill>
                <a:effectLst/>
                <a:latin typeface="標楷體" panose="03000509000000000000" pitchFamily="65" charset="-120"/>
                <a:ea typeface="標楷體" panose="03000509000000000000" pitchFamily="65" charset="-120"/>
              </a:rPr>
              <a:t>款「已在規定期間內申報」，其核課期間應為</a:t>
            </a:r>
            <a:r>
              <a:rPr lang="en-US" altLang="zh-TW" sz="2000" b="0" i="0" dirty="0">
                <a:solidFill>
                  <a:srgbClr val="333333"/>
                </a:solidFill>
                <a:effectLst/>
                <a:latin typeface="標楷體" panose="03000509000000000000" pitchFamily="65" charset="-120"/>
                <a:ea typeface="標楷體" panose="03000509000000000000" pitchFamily="65" charset="-120"/>
              </a:rPr>
              <a:t>5</a:t>
            </a:r>
            <a:r>
              <a:rPr lang="zh-TW" altLang="en-US" sz="2000" b="0" i="0" dirty="0">
                <a:solidFill>
                  <a:srgbClr val="333333"/>
                </a:solidFill>
                <a:effectLst/>
                <a:latin typeface="標楷體" panose="03000509000000000000" pitchFamily="65" charset="-120"/>
                <a:ea typeface="標楷體" panose="03000509000000000000" pitchFamily="65" charset="-120"/>
              </a:rPr>
              <a:t>年或</a:t>
            </a:r>
            <a:r>
              <a:rPr lang="en-US" altLang="zh-TW" sz="2000" b="0" i="0" dirty="0">
                <a:solidFill>
                  <a:srgbClr val="333333"/>
                </a:solidFill>
                <a:effectLst/>
                <a:latin typeface="標楷體" panose="03000509000000000000" pitchFamily="65" charset="-120"/>
                <a:ea typeface="標楷體" panose="03000509000000000000" pitchFamily="65" charset="-120"/>
              </a:rPr>
              <a:t>7</a:t>
            </a:r>
            <a:r>
              <a:rPr lang="zh-TW" altLang="en-US" sz="2000" b="0" i="0" dirty="0">
                <a:solidFill>
                  <a:srgbClr val="333333"/>
                </a:solidFill>
                <a:effectLst/>
                <a:latin typeface="標楷體" panose="03000509000000000000" pitchFamily="65" charset="-120"/>
                <a:ea typeface="標楷體" panose="03000509000000000000" pitchFamily="65" charset="-120"/>
              </a:rPr>
              <a:t>年？</a:t>
            </a:r>
            <a:endParaRPr lang="en-US" altLang="zh-TW" sz="17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4294967295"/>
          </p:nvPr>
        </p:nvSpPr>
        <p:spPr>
          <a:xfrm>
            <a:off x="10061368" y="4661686"/>
            <a:ext cx="64008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C6E32A-7459-448E-9A7A-1D3E04D07DA7}" type="slidenum">
              <a:rPr kumimoji="0" lang="zh-TW" altLang="en-US" sz="1400" b="1" i="0" u="none" strike="noStrike" kern="1200" cap="none" spc="0" normalizeH="0" baseline="0" noProof="0" smtClean="0">
                <a:ln>
                  <a:noFill/>
                </a:ln>
                <a:solidFill>
                  <a:srgbClr val="FFFFFF"/>
                </a:solidFill>
                <a:effectLst/>
                <a:uLnTx/>
                <a:uFillTx/>
                <a:latin typeface="Rockwell Condensed"/>
                <a:ea typeface="標楷體" panose="03000509000000000000" pitchFamily="65"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zh-TW" altLang="en-US" sz="1400" b="1" i="0" u="none" strike="noStrike" kern="1200" cap="none" spc="0" normalizeH="0" baseline="0" noProof="0">
              <a:ln>
                <a:noFill/>
              </a:ln>
              <a:solidFill>
                <a:srgbClr val="FFFFFF"/>
              </a:solidFill>
              <a:effectLst/>
              <a:uLnTx/>
              <a:uFillTx/>
              <a:latin typeface="Rockwell Condensed"/>
              <a:ea typeface="標楷體" panose="03000509000000000000" pitchFamily="65" charset="-120"/>
              <a:cs typeface="+mn-cs"/>
            </a:endParaRPr>
          </a:p>
        </p:txBody>
      </p:sp>
    </p:spTree>
    <p:extLst>
      <p:ext uri="{BB962C8B-B14F-4D97-AF65-F5344CB8AC3E}">
        <p14:creationId xmlns:p14="http://schemas.microsoft.com/office/powerpoint/2010/main" val="3162530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舉證責任分配的標準</a:t>
            </a:r>
            <a:endParaRPr lang="en-US" altLang="zh-TW" dirty="0"/>
          </a:p>
        </p:txBody>
      </p:sp>
      <p:sp>
        <p:nvSpPr>
          <p:cNvPr id="3" name="文字版面配置區 2"/>
          <p:cNvSpPr>
            <a:spLocks noGrp="1"/>
          </p:cNvSpPr>
          <p:nvPr>
            <p:ph idx="1"/>
          </p:nvPr>
        </p:nvSpPr>
        <p:spPr/>
        <p:txBody>
          <a:bodyPr>
            <a:normAutofit/>
          </a:bodyPr>
          <a:lstStyle/>
          <a:p>
            <a:pPr>
              <a:lnSpc>
                <a:spcPct val="100000"/>
              </a:lnSpc>
            </a:pPr>
            <a:r>
              <a:rPr lang="zh-TW" altLang="en-US" dirty="0">
                <a:latin typeface="+mn-ea"/>
              </a:rPr>
              <a:t>行政訴訟舉證責任分配理論</a:t>
            </a:r>
            <a:r>
              <a:rPr lang="en-US" altLang="zh-TW" dirty="0">
                <a:latin typeface="+mn-ea"/>
              </a:rPr>
              <a:t>——</a:t>
            </a:r>
            <a:r>
              <a:rPr lang="zh-TW" altLang="en-US" dirty="0">
                <a:latin typeface="+mn-ea"/>
              </a:rPr>
              <a:t>個別檢討說</a:t>
            </a:r>
            <a:endParaRPr lang="en-US" altLang="zh-TW" dirty="0">
              <a:latin typeface="+mn-ea"/>
            </a:endParaRPr>
          </a:p>
          <a:p>
            <a:pPr>
              <a:lnSpc>
                <a:spcPct val="100000"/>
              </a:lnSpc>
            </a:pPr>
            <a:endParaRPr lang="en-US" altLang="zh-TW" sz="1000" dirty="0">
              <a:latin typeface="+mn-ea"/>
            </a:endParaRPr>
          </a:p>
          <a:p>
            <a:pPr lvl="1">
              <a:lnSpc>
                <a:spcPct val="100000"/>
              </a:lnSpc>
            </a:pPr>
            <a:r>
              <a:rPr lang="zh-TW" altLang="zh-TW" dirty="0"/>
              <a:t>舉證責任之分配，應就具體事件，檢討當事人間之公平、事件之性質、關於事物舉證之難易等因素，以判斷應由何當事人負擔不利益。</a:t>
            </a:r>
            <a:endParaRPr lang="en-US" altLang="zh-TW" dirty="0"/>
          </a:p>
          <a:p>
            <a:pPr lvl="1">
              <a:lnSpc>
                <a:spcPct val="100000"/>
              </a:lnSpc>
            </a:pPr>
            <a:r>
              <a:rPr lang="zh-TW" altLang="zh-TW" dirty="0"/>
              <a:t>行政訴訟之裁判，乃在追求具體個案之公平判斷，關於不能查明之事實，其危險負擔之分配，仍應委由直接審查該事件之法官，就該具體事件，依事件所應適用法律之精神、訴訟種類之性質、不能</a:t>
            </a:r>
            <a:r>
              <a:rPr lang="zh-TW" altLang="en-US" dirty="0"/>
              <a:t>查</a:t>
            </a:r>
            <a:r>
              <a:rPr lang="zh-TW" altLang="zh-TW" dirty="0"/>
              <a:t>明之事實舉證之難易度、事件之性質（授益處分、負擔處分）等因素，依利益衡量原則，為公平之衡量以為決定，才不致因堅守某一學說，削足適履，反遭致不公平</a:t>
            </a:r>
            <a:r>
              <a:rPr lang="zh-TW" altLang="en-US" dirty="0"/>
              <a:t>。</a:t>
            </a:r>
            <a:endParaRPr lang="en-US" altLang="zh-TW" dirty="0">
              <a:latin typeface="+mn-ea"/>
            </a:endParaRPr>
          </a:p>
          <a:p>
            <a:endParaRPr lang="en-US" altLang="zh-TW" sz="1000" dirty="0">
              <a:latin typeface="+mn-ea"/>
            </a:endParaRPr>
          </a:p>
        </p:txBody>
      </p:sp>
      <p:sp>
        <p:nvSpPr>
          <p:cNvPr id="7" name="投影片編號版面配置區 6"/>
          <p:cNvSpPr>
            <a:spLocks noGrp="1"/>
          </p:cNvSpPr>
          <p:nvPr>
            <p:ph type="sldNum" sz="quarter" idx="12"/>
          </p:nvPr>
        </p:nvSpPr>
        <p:spPr/>
        <p:txBody>
          <a:bodyPr/>
          <a:lstStyle/>
          <a:p>
            <a:fld id="{5EC6E32A-7459-448E-9A7A-1D3E04D07DA7}" type="slidenum">
              <a:rPr lang="zh-TW" altLang="en-US" smtClean="0"/>
              <a:pPr/>
              <a:t>60</a:t>
            </a:fld>
            <a:endParaRPr lang="zh-TW" altLang="en-US"/>
          </a:p>
        </p:txBody>
      </p:sp>
    </p:spTree>
    <p:extLst>
      <p:ext uri="{BB962C8B-B14F-4D97-AF65-F5344CB8AC3E}">
        <p14:creationId xmlns:p14="http://schemas.microsoft.com/office/powerpoint/2010/main" val="538862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舉證責任分配的標準</a:t>
            </a:r>
            <a:endParaRPr lang="en-US" altLang="zh-TW" dirty="0"/>
          </a:p>
        </p:txBody>
      </p:sp>
      <p:sp>
        <p:nvSpPr>
          <p:cNvPr id="3" name="文字版面配置區 2"/>
          <p:cNvSpPr>
            <a:spLocks noGrp="1"/>
          </p:cNvSpPr>
          <p:nvPr>
            <p:ph idx="1"/>
          </p:nvPr>
        </p:nvSpPr>
        <p:spPr/>
        <p:txBody>
          <a:bodyPr>
            <a:normAutofit/>
          </a:bodyPr>
          <a:lstStyle/>
          <a:p>
            <a:pPr>
              <a:lnSpc>
                <a:spcPct val="100000"/>
              </a:lnSpc>
            </a:pPr>
            <a:r>
              <a:rPr lang="zh-TW" altLang="en-US" dirty="0">
                <a:latin typeface="+mn-ea"/>
              </a:rPr>
              <a:t>稅務訴訟舉證責任分配理論</a:t>
            </a:r>
            <a:endParaRPr lang="en-US" altLang="zh-TW" dirty="0">
              <a:latin typeface="+mn-ea"/>
            </a:endParaRPr>
          </a:p>
          <a:p>
            <a:pPr>
              <a:lnSpc>
                <a:spcPct val="100000"/>
              </a:lnSpc>
            </a:pPr>
            <a:endParaRPr lang="en-US" altLang="zh-TW" sz="1000" dirty="0">
              <a:latin typeface="+mn-ea"/>
            </a:endParaRPr>
          </a:p>
          <a:p>
            <a:pPr lvl="1">
              <a:lnSpc>
                <a:spcPct val="100000"/>
              </a:lnSpc>
            </a:pPr>
            <a:r>
              <a:rPr lang="zh-TW" altLang="en-US" dirty="0">
                <a:latin typeface="+mn-ea"/>
              </a:rPr>
              <a:t>稅法為行政法之一部，稅務訴訟乃行政訴訟的一環，其客觀舉證責任分配理論乃一脈相承，</a:t>
            </a:r>
            <a:r>
              <a:rPr lang="zh-TW" altLang="en-US" b="1" dirty="0">
                <a:latin typeface="+mn-ea"/>
              </a:rPr>
              <a:t>通說原則上亦採規範有利說（或謂法律要件分類說）</a:t>
            </a:r>
            <a:r>
              <a:rPr lang="zh-TW" altLang="en-US" dirty="0">
                <a:latin typeface="+mn-ea"/>
              </a:rPr>
              <a:t>，即準用民事訴訟法第</a:t>
            </a:r>
            <a:r>
              <a:rPr lang="en-US" altLang="zh-TW" dirty="0">
                <a:latin typeface="+mn-ea"/>
              </a:rPr>
              <a:t>277</a:t>
            </a:r>
            <a:r>
              <a:rPr lang="zh-TW" altLang="en-US" dirty="0">
                <a:latin typeface="+mn-ea"/>
              </a:rPr>
              <a:t>條規定，當事人應就稅法規範中對其有利的要件事實，負擔客觀舉證責任，於該要件事實調查結果陷於存否不明時，由該當事人承受其不利益，即發生與該要件事實不存在相同的法律效果。</a:t>
            </a:r>
            <a:endParaRPr lang="en-US" altLang="zh-TW" dirty="0">
              <a:latin typeface="+mn-ea"/>
            </a:endParaRPr>
          </a:p>
          <a:p>
            <a:pPr lvl="1">
              <a:lnSpc>
                <a:spcPct val="100000"/>
              </a:lnSpc>
            </a:pPr>
            <a:r>
              <a:rPr lang="zh-TW" altLang="en-US" dirty="0">
                <a:latin typeface="+mn-ea"/>
              </a:rPr>
              <a:t>稅捐稽徵法第</a:t>
            </a:r>
            <a:r>
              <a:rPr lang="en-US" altLang="zh-TW" dirty="0">
                <a:latin typeface="+mn-ea"/>
              </a:rPr>
              <a:t>12</a:t>
            </a:r>
            <a:r>
              <a:rPr lang="zh-TW" altLang="en-US" dirty="0">
                <a:latin typeface="+mn-ea"/>
              </a:rPr>
              <a:t>條之</a:t>
            </a:r>
            <a:r>
              <a:rPr lang="en-US" altLang="zh-TW" dirty="0">
                <a:latin typeface="+mn-ea"/>
              </a:rPr>
              <a:t>1</a:t>
            </a:r>
            <a:r>
              <a:rPr lang="zh-TW" altLang="en-US" dirty="0">
                <a:latin typeface="+mn-ea"/>
              </a:rPr>
              <a:t>第</a:t>
            </a:r>
            <a:r>
              <a:rPr lang="en-US" altLang="zh-TW" dirty="0">
                <a:latin typeface="+mn-ea"/>
              </a:rPr>
              <a:t>4</a:t>
            </a:r>
            <a:r>
              <a:rPr lang="zh-TW" altLang="en-US" dirty="0">
                <a:latin typeface="+mn-ea"/>
              </a:rPr>
              <a:t>項規定：「前項租稅規避及第二項課徵租稅構成要件事實之認定，稅捐稽徵機關就其事實有舉證之責任。」</a:t>
            </a:r>
            <a:endParaRPr lang="en-US" altLang="zh-TW" dirty="0">
              <a:latin typeface="+mn-ea"/>
            </a:endParaRPr>
          </a:p>
          <a:p>
            <a:pPr lvl="1">
              <a:lnSpc>
                <a:spcPct val="100000"/>
              </a:lnSpc>
            </a:pPr>
            <a:r>
              <a:rPr lang="zh-TW" altLang="en-US" dirty="0">
                <a:latin typeface="+mn-ea"/>
              </a:rPr>
              <a:t>納稅者權利保護法第</a:t>
            </a:r>
            <a:r>
              <a:rPr lang="en-US" altLang="zh-TW" dirty="0">
                <a:latin typeface="+mn-ea"/>
              </a:rPr>
              <a:t>7</a:t>
            </a:r>
            <a:r>
              <a:rPr lang="zh-TW" altLang="en-US" dirty="0">
                <a:latin typeface="+mn-ea"/>
              </a:rPr>
              <a:t>條第</a:t>
            </a:r>
            <a:r>
              <a:rPr lang="en-US" altLang="zh-TW" dirty="0">
                <a:latin typeface="+mn-ea"/>
              </a:rPr>
              <a:t>4</a:t>
            </a:r>
            <a:r>
              <a:rPr lang="zh-TW" altLang="en-US" dirty="0">
                <a:latin typeface="+mn-ea"/>
              </a:rPr>
              <a:t>項規定：「前項租稅規避及第二項課徵租稅構成要件事實之認定，稅捐稽徵機關就其事實有舉證之責任。」</a:t>
            </a:r>
            <a:endParaRPr lang="en-US" altLang="zh-TW" dirty="0">
              <a:latin typeface="+mn-ea"/>
            </a:endParaRPr>
          </a:p>
          <a:p>
            <a:pPr lvl="1">
              <a:lnSpc>
                <a:spcPct val="100000"/>
              </a:lnSpc>
            </a:pPr>
            <a:r>
              <a:rPr lang="zh-TW" altLang="en-US" dirty="0">
                <a:latin typeface="+mn-ea"/>
              </a:rPr>
              <a:t>納稅者權利保護法第</a:t>
            </a:r>
            <a:r>
              <a:rPr lang="en-US" altLang="zh-TW" dirty="0">
                <a:latin typeface="+mn-ea"/>
              </a:rPr>
              <a:t>11</a:t>
            </a:r>
            <a:r>
              <a:rPr lang="zh-TW" altLang="en-US" dirty="0">
                <a:latin typeface="+mn-ea"/>
              </a:rPr>
              <a:t>條第</a:t>
            </a:r>
            <a:r>
              <a:rPr lang="en-US" altLang="zh-TW" dirty="0">
                <a:latin typeface="+mn-ea"/>
              </a:rPr>
              <a:t>2</a:t>
            </a:r>
            <a:r>
              <a:rPr lang="zh-TW" altLang="en-US" dirty="0">
                <a:latin typeface="+mn-ea"/>
              </a:rPr>
              <a:t>項規定：「稅捐稽徵機關就課稅或處罰之要件事實，除法律別有明文規定者外，負證明責任。」</a:t>
            </a:r>
            <a:endParaRPr lang="en-US" altLang="zh-TW" dirty="0">
              <a:latin typeface="+mn-ea"/>
            </a:endParaRPr>
          </a:p>
        </p:txBody>
      </p:sp>
      <p:sp>
        <p:nvSpPr>
          <p:cNvPr id="7" name="投影片編號版面配置區 6"/>
          <p:cNvSpPr>
            <a:spLocks noGrp="1"/>
          </p:cNvSpPr>
          <p:nvPr>
            <p:ph type="sldNum" sz="quarter" idx="12"/>
          </p:nvPr>
        </p:nvSpPr>
        <p:spPr/>
        <p:txBody>
          <a:bodyPr/>
          <a:lstStyle/>
          <a:p>
            <a:fld id="{5EC6E32A-7459-448E-9A7A-1D3E04D07DA7}" type="slidenum">
              <a:rPr lang="zh-TW" altLang="en-US" smtClean="0"/>
              <a:pPr/>
              <a:t>61</a:t>
            </a:fld>
            <a:endParaRPr lang="zh-TW" altLang="en-US"/>
          </a:p>
        </p:txBody>
      </p:sp>
    </p:spTree>
    <p:extLst>
      <p:ext uri="{BB962C8B-B14F-4D97-AF65-F5344CB8AC3E}">
        <p14:creationId xmlns:p14="http://schemas.microsoft.com/office/powerpoint/2010/main" val="3963689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客觀舉證責任分配之效果</a:t>
            </a:r>
          </a:p>
        </p:txBody>
      </p:sp>
      <p:sp>
        <p:nvSpPr>
          <p:cNvPr id="3" name="內容版面配置區 2"/>
          <p:cNvSpPr>
            <a:spLocks noGrp="1"/>
          </p:cNvSpPr>
          <p:nvPr>
            <p:ph idx="1"/>
          </p:nvPr>
        </p:nvSpPr>
        <p:spPr/>
        <p:txBody>
          <a:bodyPr>
            <a:normAutofit/>
          </a:bodyPr>
          <a:lstStyle/>
          <a:p>
            <a:pPr hangingPunct="0">
              <a:lnSpc>
                <a:spcPct val="100000"/>
              </a:lnSpc>
            </a:pPr>
            <a:r>
              <a:rPr lang="zh-TW" altLang="zh-TW" sz="2000" dirty="0"/>
              <a:t>客觀舉證責任的分配規則，即是要解決要件事實不明時，如何適用法律，決定其不利益法律效果歸屬之問題；且事實不明並非事實確定不存在，故不能直接認定事實不存在，僅是假定（或擬制）當事人主張的要件事實不存在，使發生與要件事實不存在相同的法律效果。如果要件事實的本體已經證明存在，僅係其具體的存在情形不明，則僅能假定該具體情形不存在，而不能完全否定其所涉及之要件事實本體之存在，否則無異因噎廢食、因小失大，有違比例原則，此時即應依職權核定或酌定其具體情形。</a:t>
            </a:r>
            <a:endParaRPr lang="en-US" altLang="zh-TW" sz="2000" dirty="0"/>
          </a:p>
          <a:p>
            <a:pPr hangingPunct="0">
              <a:lnSpc>
                <a:spcPct val="100000"/>
              </a:lnSpc>
            </a:pPr>
            <a:r>
              <a:rPr lang="zh-TW" altLang="en-US" sz="2000" dirty="0"/>
              <a:t>在稅務行政事件，由於營利事業所得的產生，經驗法則上必然會有成本費用的支出或消耗（例如銷貨必有製造成本或進貨支出，持有固定資產必然折舊），本年度收入減除成本費用、損失及稅捐後之純益額，始為課稅所得額（所得稅法第</a:t>
            </a:r>
            <a:r>
              <a:rPr lang="en-US" altLang="zh-TW" sz="2000" dirty="0"/>
              <a:t>24</a:t>
            </a:r>
            <a:r>
              <a:rPr lang="zh-TW" altLang="en-US" sz="2000" dirty="0"/>
              <a:t>條第</a:t>
            </a:r>
            <a:r>
              <a:rPr lang="en-US" altLang="zh-TW" sz="2000" dirty="0"/>
              <a:t>1</a:t>
            </a:r>
            <a:r>
              <a:rPr lang="zh-TW" altLang="en-US" sz="2000" dirty="0"/>
              <a:t>項前段參照），則於收入已知的情形下，納稅義務人不能（協力不足）證明其主張的稅捐消極事項的具體金額（成本費用多少）時，應由稽徵機關依職權加以推計；或於出售貨物、勞務或進口貨物的種類及數量確定時，稽徵機關如不能查明稅捐積極事項的具體金額（單價或收入多少），亦得依職權加以核算，而非對該事項的本體全部予以否定。</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62</a:t>
            </a:fld>
            <a:endParaRPr lang="zh-TW" altLang="en-US" dirty="0"/>
          </a:p>
        </p:txBody>
      </p:sp>
    </p:spTree>
    <p:extLst>
      <p:ext uri="{BB962C8B-B14F-4D97-AF65-F5344CB8AC3E}">
        <p14:creationId xmlns:p14="http://schemas.microsoft.com/office/powerpoint/2010/main" val="1771662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本證與反證</a:t>
            </a:r>
          </a:p>
        </p:txBody>
      </p:sp>
      <p:sp>
        <p:nvSpPr>
          <p:cNvPr id="3" name="內容版面配置區 2"/>
          <p:cNvSpPr>
            <a:spLocks noGrp="1"/>
          </p:cNvSpPr>
          <p:nvPr>
            <p:ph idx="1"/>
          </p:nvPr>
        </p:nvSpPr>
        <p:spPr/>
        <p:txBody>
          <a:bodyPr>
            <a:normAutofit/>
          </a:bodyPr>
          <a:lstStyle/>
          <a:p>
            <a:pPr hangingPunct="0">
              <a:lnSpc>
                <a:spcPct val="100000"/>
              </a:lnSpc>
            </a:pPr>
            <a:r>
              <a:rPr lang="zh-TW" altLang="zh-TW" dirty="0"/>
              <a:t>從主觀舉證責任的角度立論</a:t>
            </a:r>
            <a:endParaRPr lang="en-US" altLang="zh-TW" dirty="0"/>
          </a:p>
          <a:p>
            <a:pPr hangingPunct="0">
              <a:lnSpc>
                <a:spcPct val="100000"/>
              </a:lnSpc>
            </a:pPr>
            <a:endParaRPr lang="en-US" altLang="zh-TW" sz="1000" dirty="0"/>
          </a:p>
          <a:p>
            <a:pPr lvl="1" hangingPunct="0">
              <a:lnSpc>
                <a:spcPct val="100000"/>
              </a:lnSpc>
            </a:pPr>
            <a:r>
              <a:rPr lang="zh-TW" altLang="zh-TW" dirty="0"/>
              <a:t>本證係指當事人就其負有主張及舉證責任之事實所提出之證據方法，就一般給付訴訟而言，原告就其請求所依據的原因事實或被告反對該請求所抗辯的原因事實，需提出本證，以積極的使法院確信其主張事實之存在；就稅務撤銷訴訟而言，關於課稅或處罰要件事實，基於依法行政及規範有利原則，應由稽徵機關負擔提出本證的舉證責任，至於減稅或免稅有關事由，則應由主張此有利事實的納稅義務人負擔提出本證的舉證責任</a:t>
            </a:r>
            <a:r>
              <a:rPr lang="zh-TW" altLang="en-US" dirty="0"/>
              <a:t>。</a:t>
            </a:r>
            <a:endParaRPr lang="en-US" altLang="zh-TW" dirty="0"/>
          </a:p>
          <a:p>
            <a:pPr lvl="1" hangingPunct="0">
              <a:lnSpc>
                <a:spcPct val="100000"/>
              </a:lnSpc>
            </a:pPr>
            <a:r>
              <a:rPr lang="zh-TW" altLang="en-US" dirty="0"/>
              <a:t>反證係指當事人為否認本證所欲證明之事實所提出之證據，亦即當事人為反對他造主張之事實，而主張相反的事實，為證明相反的事實而提出的證據，以妨礙法院對於本證形成確信，使他造主張之事實陷於真偽不明的狀態，或使法院確信其不存在。</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63</a:t>
            </a:fld>
            <a:endParaRPr lang="zh-TW" altLang="en-US" dirty="0"/>
          </a:p>
        </p:txBody>
      </p:sp>
    </p:spTree>
    <p:extLst>
      <p:ext uri="{BB962C8B-B14F-4D97-AF65-F5344CB8AC3E}">
        <p14:creationId xmlns:p14="http://schemas.microsoft.com/office/powerpoint/2010/main" val="320393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本證與反證</a:t>
            </a:r>
          </a:p>
        </p:txBody>
      </p:sp>
      <p:sp>
        <p:nvSpPr>
          <p:cNvPr id="3" name="內容版面配置區 2"/>
          <p:cNvSpPr>
            <a:spLocks noGrp="1"/>
          </p:cNvSpPr>
          <p:nvPr>
            <p:ph idx="1"/>
          </p:nvPr>
        </p:nvSpPr>
        <p:spPr/>
        <p:txBody>
          <a:bodyPr>
            <a:normAutofit/>
          </a:bodyPr>
          <a:lstStyle/>
          <a:p>
            <a:pPr hangingPunct="0">
              <a:lnSpc>
                <a:spcPct val="100000"/>
              </a:lnSpc>
            </a:pPr>
            <a:r>
              <a:rPr lang="zh-TW" altLang="en-US" sz="2400" dirty="0"/>
              <a:t>區分實益</a:t>
            </a:r>
            <a:endParaRPr lang="en-US" altLang="zh-TW" sz="2400" dirty="0"/>
          </a:p>
          <a:p>
            <a:pPr hangingPunct="0">
              <a:lnSpc>
                <a:spcPct val="100000"/>
              </a:lnSpc>
            </a:pPr>
            <a:endParaRPr lang="en-US" altLang="zh-TW" sz="1000" dirty="0"/>
          </a:p>
          <a:p>
            <a:pPr lvl="1" hangingPunct="0">
              <a:lnSpc>
                <a:spcPct val="100000"/>
              </a:lnSpc>
            </a:pPr>
            <a:r>
              <a:rPr lang="zh-TW" altLang="zh-TW" dirty="0"/>
              <a:t>本證必須使法院之心證達到完全確信之程度，始可謂其已盡舉證之責，若未能達到完全確信之程度，事實關係即陷於真偽不明之狀態，則法院仍應認定該待證事實為不實，其不利益仍歸於應舉本證的當事人</a:t>
            </a:r>
            <a:r>
              <a:rPr lang="zh-TW" altLang="en-US" dirty="0"/>
              <a:t>。</a:t>
            </a:r>
            <a:endParaRPr lang="en-US" altLang="zh-TW" dirty="0"/>
          </a:p>
          <a:p>
            <a:pPr lvl="1" hangingPunct="0">
              <a:lnSpc>
                <a:spcPct val="100000"/>
              </a:lnSpc>
            </a:pPr>
            <a:r>
              <a:rPr lang="zh-TW" altLang="zh-TW" dirty="0"/>
              <a:t>反證之目的在推翻或削弱本證的證明力，防止法院對於本證形成確信，故只要使法院對於本證的心證未達到確信的程度，其待證事項就陷於真偽不明的狀態，即可達到其舉證之目的，其不利益歸屬應舉本證的當事人；如果反證的證據力強到足以使法院確信待證事實不存在，更係推翻本證的證明力，其不利益自亦歸屬應舉本證的當事人。</a:t>
            </a:r>
            <a:endParaRPr lang="en-US" altLang="zh-TW" dirty="0"/>
          </a:p>
          <a:p>
            <a:pPr lvl="1"/>
            <a:endParaRPr lang="zh-TW" altLang="en-US"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64</a:t>
            </a:fld>
            <a:endParaRPr lang="zh-TW" altLang="en-US" dirty="0"/>
          </a:p>
        </p:txBody>
      </p:sp>
    </p:spTree>
    <p:extLst>
      <p:ext uri="{BB962C8B-B14F-4D97-AF65-F5344CB8AC3E}">
        <p14:creationId xmlns:p14="http://schemas.microsoft.com/office/powerpoint/2010/main" val="142363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本證與反證</a:t>
            </a:r>
          </a:p>
        </p:txBody>
      </p:sp>
      <p:sp>
        <p:nvSpPr>
          <p:cNvPr id="3" name="內容版面配置區 2"/>
          <p:cNvSpPr>
            <a:spLocks noGrp="1"/>
          </p:cNvSpPr>
          <p:nvPr>
            <p:ph idx="1"/>
          </p:nvPr>
        </p:nvSpPr>
        <p:spPr/>
        <p:txBody>
          <a:bodyPr>
            <a:normAutofit/>
          </a:bodyPr>
          <a:lstStyle/>
          <a:p>
            <a:pPr>
              <a:lnSpc>
                <a:spcPct val="100000"/>
              </a:lnSpc>
            </a:pPr>
            <a:r>
              <a:rPr lang="zh-TW" altLang="en-US" dirty="0"/>
              <a:t>因抗辯事實而提出證據</a:t>
            </a:r>
            <a:r>
              <a:rPr lang="en-US" altLang="zh-TW" dirty="0"/>
              <a:t>VS</a:t>
            </a:r>
            <a:r>
              <a:rPr lang="zh-TW" altLang="en-US" dirty="0"/>
              <a:t>反證</a:t>
            </a:r>
            <a:endParaRPr lang="en-US" altLang="zh-TW" dirty="0"/>
          </a:p>
          <a:p>
            <a:pPr>
              <a:lnSpc>
                <a:spcPct val="100000"/>
              </a:lnSpc>
            </a:pPr>
            <a:endParaRPr lang="en-US" altLang="zh-TW" sz="1000" dirty="0"/>
          </a:p>
          <a:p>
            <a:pPr lvl="1">
              <a:lnSpc>
                <a:spcPct val="100000"/>
              </a:lnSpc>
            </a:pPr>
            <a:r>
              <a:rPr lang="zh-TW" altLang="en-US" dirty="0"/>
              <a:t>因抗辯事實而提出證據</a:t>
            </a:r>
            <a:r>
              <a:rPr lang="zh-TW" altLang="zh-TW" dirty="0"/>
              <a:t>通常係不爭執他造主張的事實，或於他造主張的事實已獲得證明後，另外提出新的事實以阻止他造之請求或反對請求成立，故抗辯也是一種主張，對於抗辯之事實必須負舉證責任（提出本證），原告與被告依其情形，各有其主張與舉證責任</a:t>
            </a:r>
            <a:r>
              <a:rPr lang="zh-TW" altLang="en-US" dirty="0"/>
              <a:t>。</a:t>
            </a:r>
            <a:endParaRPr lang="en-US" altLang="zh-TW" dirty="0"/>
          </a:p>
          <a:p>
            <a:pPr lvl="1">
              <a:lnSpc>
                <a:spcPct val="100000"/>
              </a:lnSpc>
            </a:pPr>
            <a:r>
              <a:rPr lang="zh-TW" altLang="en-US" dirty="0"/>
              <a:t>釋例：原告已依營利事業所得稅查核準則（下稱查核準則）第</a:t>
            </a:r>
            <a:r>
              <a:rPr lang="en-US" altLang="zh-TW" dirty="0"/>
              <a:t>87</a:t>
            </a:r>
            <a:r>
              <a:rPr lang="zh-TW" altLang="en-US" dirty="0"/>
              <a:t>條第</a:t>
            </a:r>
            <a:r>
              <a:rPr lang="en-US" altLang="zh-TW" dirty="0"/>
              <a:t>4</a:t>
            </a:r>
            <a:r>
              <a:rPr lang="zh-TW" altLang="en-US" dirty="0"/>
              <a:t>款規定所要求之證據方法，證明權利金支出之真實性，符合查核準則第</a:t>
            </a:r>
            <a:r>
              <a:rPr lang="en-US" altLang="zh-TW" dirty="0"/>
              <a:t>87</a:t>
            </a:r>
            <a:r>
              <a:rPr lang="zh-TW" altLang="en-US" dirty="0"/>
              <a:t>條第</a:t>
            </a:r>
            <a:r>
              <a:rPr lang="en-US" altLang="zh-TW" dirty="0"/>
              <a:t>1</a:t>
            </a:r>
            <a:r>
              <a:rPr lang="zh-TW" altLang="en-US" dirty="0"/>
              <a:t>款前段之要件，本應承認該權利金費用得列為計算所得額之減項，但被告引用查核準則第</a:t>
            </a:r>
            <a:r>
              <a:rPr lang="en-US" altLang="zh-TW" dirty="0"/>
              <a:t>87</a:t>
            </a:r>
            <a:r>
              <a:rPr lang="zh-TW" altLang="en-US" dirty="0"/>
              <a:t>條第</a:t>
            </a:r>
            <a:r>
              <a:rPr lang="en-US" altLang="zh-TW" dirty="0"/>
              <a:t>1</a:t>
            </a:r>
            <a:r>
              <a:rPr lang="zh-TW" altLang="en-US" dirty="0"/>
              <a:t>款但書之規定（即「但契約或其他相關證明文件約定金額，超出一般常規者，除經提出正當理由外，不予認定」），抗辯該權利金費用支出超出一般常規者，此項「權利金費用支出超出一般常規」之客觀舉證責任，即歸由被告負擔，而如果原告再抗辯該權利金費用支出有正當理由，則應對所謂正當理由負客觀舉證責任。</a:t>
            </a:r>
            <a:endParaRPr lang="en-US" altLang="zh-TW" dirty="0"/>
          </a:p>
          <a:p>
            <a:pPr lvl="1">
              <a:lnSpc>
                <a:spcPct val="100000"/>
              </a:lnSpc>
            </a:pPr>
            <a:r>
              <a:rPr lang="zh-TW" altLang="en-US" dirty="0"/>
              <a:t>反證係用以否認本證所欲證明之事實（即爭執該事實不存在），而使法院懷疑他造主張之事實是否存在，甚至相信其不存在。</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65</a:t>
            </a:fld>
            <a:endParaRPr lang="zh-TW" altLang="en-US" dirty="0"/>
          </a:p>
        </p:txBody>
      </p:sp>
    </p:spTree>
    <p:extLst>
      <p:ext uri="{BB962C8B-B14F-4D97-AF65-F5344CB8AC3E}">
        <p14:creationId xmlns:p14="http://schemas.microsoft.com/office/powerpoint/2010/main" val="1497803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本證與反證</a:t>
            </a:r>
          </a:p>
        </p:txBody>
      </p:sp>
      <p:sp>
        <p:nvSpPr>
          <p:cNvPr id="3" name="內容版面配置區 2"/>
          <p:cNvSpPr>
            <a:spLocks noGrp="1"/>
          </p:cNvSpPr>
          <p:nvPr>
            <p:ph idx="1"/>
          </p:nvPr>
        </p:nvSpPr>
        <p:spPr/>
        <p:txBody>
          <a:bodyPr>
            <a:normAutofit/>
          </a:bodyPr>
          <a:lstStyle/>
          <a:p>
            <a:pPr hangingPunct="0">
              <a:lnSpc>
                <a:spcPct val="100000"/>
              </a:lnSpc>
            </a:pPr>
            <a:r>
              <a:rPr lang="zh-TW" altLang="zh-TW" b="1" dirty="0"/>
              <a:t>雖然稅務訴訟原則上採職權探知主義，絕大部分無當事人主觀舉證責任之適用，邏輯上不生本證與反證的問題</a:t>
            </a:r>
            <a:r>
              <a:rPr lang="zh-TW" altLang="zh-TW" dirty="0"/>
              <a:t>，但實務上，法院在提示或調查證據的活動過程仍需區分本證與反證，迨最後審理階段，整理調查證據之結果時，對於累積的本證，必須檢視其是否足以證明要件事實的存在，亦即其證明力是否足以使要件事實存在的蓋然性達到真實確信的程度，而對於累積的反證，則僅須檢視其是否可以動搖本證的證明力，亦即其證明力是否足以防止法院對於本證的心證達到確信的程度，而使要件事實的存在陷於真偽不明，無庸達到足以使法院確信要件事實不存在的程度。且綜合檢視結果，認為要件事實存否不明，</a:t>
            </a:r>
            <a:r>
              <a:rPr lang="zh-TW" altLang="zh-TW" b="1" dirty="0"/>
              <a:t>法院仍須決定其不利益之歸屬（客觀舉證責任）時，係以該訴訟事件原應由哪一造當事人提出本證作為標準，故對於客觀舉證責任而言，仍有區分本證與反證的必要</a:t>
            </a:r>
            <a:r>
              <a:rPr lang="zh-TW" altLang="zh-TW" dirty="0"/>
              <a:t>。</a:t>
            </a:r>
          </a:p>
          <a:p>
            <a:pPr hangingPunct="0">
              <a:lnSpc>
                <a:spcPct val="100000"/>
              </a:lnSpc>
            </a:pPr>
            <a:endParaRPr lang="en-US" altLang="zh-TW" sz="22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66</a:t>
            </a:fld>
            <a:endParaRPr lang="zh-TW" altLang="en-US" dirty="0"/>
          </a:p>
        </p:txBody>
      </p:sp>
    </p:spTree>
    <p:extLst>
      <p:ext uri="{BB962C8B-B14F-4D97-AF65-F5344CB8AC3E}">
        <p14:creationId xmlns:p14="http://schemas.microsoft.com/office/powerpoint/2010/main" val="2917727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無責推定</a:t>
            </a:r>
          </a:p>
        </p:txBody>
      </p:sp>
      <p:sp>
        <p:nvSpPr>
          <p:cNvPr id="3" name="內容版面配置區 2"/>
          <p:cNvSpPr>
            <a:spLocks noGrp="1"/>
          </p:cNvSpPr>
          <p:nvPr>
            <p:ph idx="1"/>
          </p:nvPr>
        </p:nvSpPr>
        <p:spPr/>
        <p:txBody>
          <a:bodyPr>
            <a:normAutofit lnSpcReduction="10000"/>
          </a:bodyPr>
          <a:lstStyle/>
          <a:p>
            <a:pPr>
              <a:lnSpc>
                <a:spcPct val="100000"/>
              </a:lnSpc>
            </a:pPr>
            <a:r>
              <a:rPr lang="zh-TW" altLang="en-US" dirty="0"/>
              <a:t>改制前行政法院</a:t>
            </a:r>
            <a:r>
              <a:rPr lang="en-US" altLang="zh-TW" dirty="0"/>
              <a:t>32</a:t>
            </a:r>
            <a:r>
              <a:rPr lang="zh-TW" altLang="en-US" dirty="0"/>
              <a:t>年判字第</a:t>
            </a:r>
            <a:r>
              <a:rPr lang="en-US" altLang="zh-TW" dirty="0"/>
              <a:t>16</a:t>
            </a:r>
            <a:r>
              <a:rPr lang="zh-TW" altLang="en-US" dirty="0"/>
              <a:t>號判例：「行政官署對於人民有所處罰，必須確實證明其違法之事實，倘所提出之證據自相矛盾不能確實證明違法事實之存在，其處罰即不能認為合法。」</a:t>
            </a:r>
            <a:endParaRPr lang="en-US" altLang="zh-TW" dirty="0"/>
          </a:p>
          <a:p>
            <a:pPr>
              <a:lnSpc>
                <a:spcPct val="100000"/>
              </a:lnSpc>
            </a:pPr>
            <a:r>
              <a:rPr lang="zh-TW" altLang="en-US" dirty="0"/>
              <a:t>改制前行政法院</a:t>
            </a:r>
            <a:r>
              <a:rPr lang="en-US" altLang="zh-TW" dirty="0"/>
              <a:t>39</a:t>
            </a:r>
            <a:r>
              <a:rPr lang="zh-TW" altLang="en-US" dirty="0"/>
              <a:t>年判字第</a:t>
            </a:r>
            <a:r>
              <a:rPr lang="en-US" altLang="zh-TW" dirty="0"/>
              <a:t>2</a:t>
            </a:r>
            <a:r>
              <a:rPr lang="zh-TW" altLang="en-US" dirty="0"/>
              <a:t>號判例：「</a:t>
            </a:r>
            <a:r>
              <a:rPr lang="en-US" altLang="zh-TW" dirty="0"/>
              <a:t>……</a:t>
            </a:r>
            <a:r>
              <a:rPr lang="zh-TW" altLang="en-US" dirty="0"/>
              <a:t>行政官署對於人民有所處罰，必須確實證明其違法之事實。倘不能確實證明違法事實之存在，其處罰即不能認為合法。」</a:t>
            </a:r>
            <a:endParaRPr lang="en-US" altLang="zh-TW" dirty="0"/>
          </a:p>
          <a:p>
            <a:pPr>
              <a:lnSpc>
                <a:spcPct val="100000"/>
              </a:lnSpc>
            </a:pPr>
            <a:r>
              <a:rPr lang="zh-TW" altLang="en-US" dirty="0"/>
              <a:t>改制前行政法院</a:t>
            </a:r>
            <a:r>
              <a:rPr lang="en-US" altLang="zh-TW" dirty="0"/>
              <a:t>62</a:t>
            </a:r>
            <a:r>
              <a:rPr lang="zh-TW" altLang="zh-TW" dirty="0"/>
              <a:t>年判字第</a:t>
            </a:r>
            <a:r>
              <a:rPr lang="en-US" altLang="zh-TW" dirty="0"/>
              <a:t>402</a:t>
            </a:r>
            <a:r>
              <a:rPr lang="zh-TW" altLang="zh-TW" dirty="0"/>
              <a:t>號判例：「事實之認定，應憑證據，為訴訟事件所適用之共通原則。行政罰之處罰，雖不以故意為要件，然其違法事實之認定，要不能僅憑片面之臆測，為裁判基礎。」</a:t>
            </a:r>
            <a:endParaRPr lang="en-US" altLang="zh-TW" dirty="0"/>
          </a:p>
          <a:p>
            <a:pPr>
              <a:lnSpc>
                <a:spcPct val="100000"/>
              </a:lnSpc>
            </a:pPr>
            <a:r>
              <a:rPr lang="zh-TW" altLang="en-US" dirty="0"/>
              <a:t>改制前行政法院</a:t>
            </a:r>
            <a:r>
              <a:rPr lang="en-US" altLang="zh-TW" dirty="0"/>
              <a:t>75</a:t>
            </a:r>
            <a:r>
              <a:rPr lang="zh-TW" altLang="zh-TW" dirty="0"/>
              <a:t>年判字第</a:t>
            </a:r>
            <a:r>
              <a:rPr lang="en-US" altLang="zh-TW" dirty="0"/>
              <a:t>309</a:t>
            </a:r>
            <a:r>
              <a:rPr lang="zh-TW" altLang="zh-TW" dirty="0"/>
              <a:t>號判例：「行政罰與刑罰之構成要件雖有不同，而刑事判決與行政處分，亦原可各自認定事實，惟認定事實須憑證據，倘無證據足資認定有堪以構成行政罰或刑罰要件之事實存在，即不得僅以推測之詞予人處罰，則為二者所應一致。」</a:t>
            </a: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67</a:t>
            </a:fld>
            <a:endParaRPr lang="zh-TW" altLang="en-US" dirty="0"/>
          </a:p>
        </p:txBody>
      </p:sp>
    </p:spTree>
    <p:extLst>
      <p:ext uri="{BB962C8B-B14F-4D97-AF65-F5344CB8AC3E}">
        <p14:creationId xmlns:p14="http://schemas.microsoft.com/office/powerpoint/2010/main" val="24367398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無責推定</a:t>
            </a:r>
          </a:p>
        </p:txBody>
      </p:sp>
      <p:sp>
        <p:nvSpPr>
          <p:cNvPr id="3" name="內容版面配置區 2"/>
          <p:cNvSpPr>
            <a:spLocks noGrp="1"/>
          </p:cNvSpPr>
          <p:nvPr>
            <p:ph idx="1"/>
          </p:nvPr>
        </p:nvSpPr>
        <p:spPr/>
        <p:txBody>
          <a:bodyPr>
            <a:normAutofit/>
          </a:bodyPr>
          <a:lstStyle/>
          <a:p>
            <a:pPr>
              <a:lnSpc>
                <a:spcPct val="100000"/>
              </a:lnSpc>
            </a:pPr>
            <a:r>
              <a:rPr lang="zh-TW" altLang="en-US" dirty="0"/>
              <a:t>行政法院向來認為違反行政法上義務之處罰，應有「無責推定（無罪推定</a:t>
            </a:r>
            <a:r>
              <a:rPr lang="en-US" altLang="zh-TW" dirty="0" err="1"/>
              <a:t>Unschuldvermutung</a:t>
            </a:r>
            <a:r>
              <a:rPr lang="en-US" altLang="zh-TW" dirty="0"/>
              <a:t>/ Presumption of Innocence</a:t>
            </a:r>
            <a:r>
              <a:rPr lang="zh-TW" altLang="en-US" dirty="0"/>
              <a:t>）」原則之適用，行政機關對於違法行為事實的認定，必須依證據，即負有舉證責任，且證明程度必須達到「真實確信」，倘不能確實證明違法行為事實之存在，法院即應作有利行為人之認定（其處罰即不能認為合法），漏稅行政罰亦然。</a:t>
            </a:r>
            <a:endParaRPr lang="en-US" altLang="zh-TW" dirty="0"/>
          </a:p>
          <a:p>
            <a:pPr>
              <a:lnSpc>
                <a:spcPct val="100000"/>
              </a:lnSpc>
            </a:pPr>
            <a:r>
              <a:rPr lang="zh-TW" altLang="en-US" dirty="0"/>
              <a:t>釋例：最高行政法院</a:t>
            </a:r>
            <a:r>
              <a:rPr lang="en-US" altLang="zh-TW" dirty="0"/>
              <a:t>98</a:t>
            </a:r>
            <a:r>
              <a:rPr lang="zh-TW" altLang="en-US" dirty="0"/>
              <a:t>年</a:t>
            </a:r>
            <a:r>
              <a:rPr lang="en-US" altLang="zh-TW" dirty="0"/>
              <a:t>8</a:t>
            </a:r>
            <a:r>
              <a:rPr lang="zh-TW" altLang="en-US" dirty="0"/>
              <a:t>月份第</a:t>
            </a:r>
            <a:r>
              <a:rPr lang="en-US" altLang="zh-TW" dirty="0"/>
              <a:t>2</a:t>
            </a:r>
            <a:r>
              <a:rPr lang="zh-TW" altLang="en-US" dirty="0"/>
              <a:t>次庭長法官聯席會議決議引述</a:t>
            </a:r>
            <a:r>
              <a:rPr lang="en-US" altLang="zh-TW" dirty="0"/>
              <a:t>39</a:t>
            </a:r>
            <a:r>
              <a:rPr lang="zh-TW" altLang="en-US" dirty="0"/>
              <a:t>年判字第</a:t>
            </a:r>
            <a:r>
              <a:rPr lang="en-US" altLang="zh-TW" dirty="0"/>
              <a:t>2</a:t>
            </a:r>
            <a:r>
              <a:rPr lang="zh-TW" altLang="en-US" dirty="0"/>
              <a:t>號判例意旨，揭示「納稅義務人是否涉及對應申報課稅之所得額有漏報或短報情事，且對該漏報或短報情事有故意或過失，須由稽徵機關舉證證明後，始得依所得稅法第</a:t>
            </a:r>
            <a:r>
              <a:rPr lang="en-US" altLang="zh-TW" dirty="0"/>
              <a:t>110</a:t>
            </a:r>
            <a:r>
              <a:rPr lang="zh-TW" altLang="en-US" dirty="0"/>
              <a:t>條第</a:t>
            </a:r>
            <a:r>
              <a:rPr lang="en-US" altLang="zh-TW" dirty="0"/>
              <a:t>1</a:t>
            </a:r>
            <a:r>
              <a:rPr lang="zh-TW" altLang="en-US" dirty="0"/>
              <a:t>項規定，處以罰鍰。」</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68</a:t>
            </a:fld>
            <a:endParaRPr lang="zh-TW" altLang="en-US" dirty="0"/>
          </a:p>
        </p:txBody>
      </p:sp>
    </p:spTree>
    <p:extLst>
      <p:ext uri="{BB962C8B-B14F-4D97-AF65-F5344CB8AC3E}">
        <p14:creationId xmlns:p14="http://schemas.microsoft.com/office/powerpoint/2010/main" val="1631963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無罪推定</a:t>
            </a:r>
          </a:p>
        </p:txBody>
      </p:sp>
      <p:sp>
        <p:nvSpPr>
          <p:cNvPr id="3" name="內容版面配置區 2"/>
          <p:cNvSpPr>
            <a:spLocks noGrp="1"/>
          </p:cNvSpPr>
          <p:nvPr>
            <p:ph idx="1"/>
          </p:nvPr>
        </p:nvSpPr>
        <p:spPr/>
        <p:txBody>
          <a:bodyPr>
            <a:noAutofit/>
          </a:bodyPr>
          <a:lstStyle/>
          <a:p>
            <a:pPr hangingPunct="0">
              <a:lnSpc>
                <a:spcPct val="100000"/>
              </a:lnSpc>
            </a:pPr>
            <a:r>
              <a:rPr lang="en-US" altLang="zh-TW" dirty="0"/>
              <a:t>《</a:t>
            </a:r>
            <a:r>
              <a:rPr lang="zh-TW" altLang="en-US" dirty="0"/>
              <a:t>尚書</a:t>
            </a:r>
            <a:r>
              <a:rPr lang="en-US" altLang="zh-TW" dirty="0"/>
              <a:t>》</a:t>
            </a:r>
          </a:p>
          <a:p>
            <a:pPr marL="0" indent="0" hangingPunct="0">
              <a:lnSpc>
                <a:spcPct val="100000"/>
              </a:lnSpc>
              <a:buNone/>
            </a:pPr>
            <a:endParaRPr lang="zh-TW" altLang="zh-TW" sz="1000" dirty="0"/>
          </a:p>
          <a:p>
            <a:pPr marL="274320" lvl="1" indent="0" hangingPunct="0">
              <a:lnSpc>
                <a:spcPct val="100000"/>
              </a:lnSpc>
              <a:buNone/>
            </a:pPr>
            <a:r>
              <a:rPr lang="zh-TW" altLang="en-US" dirty="0"/>
              <a:t>皋陶曰：「</a:t>
            </a:r>
            <a:r>
              <a:rPr lang="en-US" altLang="zh-TW" dirty="0"/>
              <a:t>……</a:t>
            </a:r>
            <a:r>
              <a:rPr lang="zh-TW" altLang="en-US" dirty="0"/>
              <a:t>宥過無大，刑故無小；罪疑惟輕，功疑惟重；與其殺不辜，寧失不經</a:t>
            </a:r>
            <a:r>
              <a:rPr lang="en-US" altLang="zh-TW" dirty="0"/>
              <a:t>……</a:t>
            </a:r>
            <a:r>
              <a:rPr lang="zh-TW" altLang="en-US" dirty="0"/>
              <a:t>」</a:t>
            </a:r>
            <a:endParaRPr lang="en-US" altLang="zh-TW" dirty="0"/>
          </a:p>
          <a:p>
            <a:pPr marL="274320" lvl="1" indent="0" hangingPunct="0">
              <a:lnSpc>
                <a:spcPct val="100000"/>
              </a:lnSpc>
              <a:buNone/>
            </a:pPr>
            <a:endParaRPr lang="en-US" altLang="zh-TW" sz="800" dirty="0"/>
          </a:p>
          <a:p>
            <a:pPr hangingPunct="0">
              <a:lnSpc>
                <a:spcPct val="100000"/>
              </a:lnSpc>
            </a:pPr>
            <a:r>
              <a:rPr lang="zh-TW" altLang="en-US" dirty="0"/>
              <a:t>蘇軾</a:t>
            </a:r>
            <a:r>
              <a:rPr lang="en-US" altLang="zh-TW" dirty="0"/>
              <a:t>《</a:t>
            </a:r>
            <a:r>
              <a:rPr lang="zh-TW" altLang="en-US" dirty="0"/>
              <a:t>刑賞忠厚之至論</a:t>
            </a:r>
            <a:r>
              <a:rPr lang="en-US" altLang="zh-TW" dirty="0"/>
              <a:t>》</a:t>
            </a:r>
          </a:p>
          <a:p>
            <a:pPr hangingPunct="0">
              <a:lnSpc>
                <a:spcPct val="100000"/>
              </a:lnSpc>
            </a:pPr>
            <a:endParaRPr lang="en-US" altLang="zh-TW" sz="800" dirty="0"/>
          </a:p>
          <a:p>
            <a:pPr marL="274320" lvl="1" indent="0" hangingPunct="0">
              <a:lnSpc>
                <a:spcPct val="100000"/>
              </a:lnSpc>
              <a:buNone/>
            </a:pPr>
            <a:r>
              <a:rPr lang="en-US" altLang="zh-TW" dirty="0"/>
              <a:t>……《</a:t>
            </a:r>
            <a:r>
              <a:rPr lang="zh-TW" altLang="en-US" dirty="0"/>
              <a:t>傳</a:t>
            </a:r>
            <a:r>
              <a:rPr lang="en-US" altLang="zh-TW" dirty="0"/>
              <a:t>》</a:t>
            </a:r>
            <a:r>
              <a:rPr lang="zh-TW" altLang="en-US" dirty="0"/>
              <a:t>曰：「賞疑從與，所以廣恩也；罰疑從去，所以慎刑也。」</a:t>
            </a:r>
            <a:r>
              <a:rPr lang="en-US" altLang="zh-TW" dirty="0"/>
              <a:t>……</a:t>
            </a:r>
          </a:p>
          <a:p>
            <a:pPr marL="274320" lvl="1" indent="0" hangingPunct="0">
              <a:lnSpc>
                <a:spcPct val="100000"/>
              </a:lnSpc>
              <a:buNone/>
            </a:pPr>
            <a:r>
              <a:rPr lang="en-US" altLang="zh-TW" dirty="0"/>
              <a:t>……《</a:t>
            </a:r>
            <a:r>
              <a:rPr lang="zh-TW" altLang="en-US" dirty="0"/>
              <a:t>書</a:t>
            </a:r>
            <a:r>
              <a:rPr lang="en-US" altLang="zh-TW" dirty="0"/>
              <a:t>》</a:t>
            </a:r>
            <a:r>
              <a:rPr lang="zh-TW" altLang="en-US" dirty="0"/>
              <a:t>曰：「罪疑惟輕，功疑惟重。與其殺不辜，寧失不經。」嗚呼，盡之矣。可以賞，可以無賞，賞之過乎仁；可以罰，可以無罰，罰之過乎義。過乎仁，不失爲君子；過乎義，則流而入於忍人。故仁可過也，義不可過也。</a:t>
            </a:r>
            <a:r>
              <a:rPr lang="en-US" altLang="zh-TW"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69</a:t>
            </a:fld>
            <a:endParaRPr lang="zh-TW" altLang="en-US" dirty="0"/>
          </a:p>
        </p:txBody>
      </p:sp>
    </p:spTree>
    <p:extLst>
      <p:ext uri="{BB962C8B-B14F-4D97-AF65-F5344CB8AC3E}">
        <p14:creationId xmlns:p14="http://schemas.microsoft.com/office/powerpoint/2010/main" val="289979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7AE3DC-F46A-4CDE-9142-EEEDC49CE99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C6E32A-7459-448E-9A7A-1D3E04D07DA7}" type="slidenum">
              <a:rPr kumimoji="0" lang="zh-TW" altLang="en-US" sz="1400" b="1" i="0" u="none" strike="noStrike" kern="1200" cap="none" spc="0" normalizeH="0" baseline="0" noProof="0" smtClean="0">
                <a:ln>
                  <a:noFill/>
                </a:ln>
                <a:solidFill>
                  <a:srgbClr val="FFFFFF"/>
                </a:solidFill>
                <a:effectLst/>
                <a:uLnTx/>
                <a:uFillTx/>
                <a:latin typeface="Rockwell Condensed"/>
                <a:ea typeface="標楷體" panose="03000509000000000000" pitchFamily="65"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zh-TW" altLang="en-US" sz="1400" b="1" i="0" u="none" strike="noStrike" kern="1200" cap="none" spc="0" normalizeH="0" baseline="0" noProof="0" dirty="0">
              <a:ln>
                <a:noFill/>
              </a:ln>
              <a:solidFill>
                <a:srgbClr val="FFFFFF"/>
              </a:solidFill>
              <a:effectLst/>
              <a:uLnTx/>
              <a:uFillTx/>
              <a:latin typeface="Rockwell Condensed"/>
              <a:ea typeface="標楷體" panose="03000509000000000000" pitchFamily="65" charset="-120"/>
              <a:cs typeface="+mn-cs"/>
            </a:endParaRPr>
          </a:p>
        </p:txBody>
      </p:sp>
      <p:sp>
        <p:nvSpPr>
          <p:cNvPr id="3" name="標題 2">
            <a:extLst>
              <a:ext uri="{FF2B5EF4-FFF2-40B4-BE49-F238E27FC236}">
                <a16:creationId xmlns:a16="http://schemas.microsoft.com/office/drawing/2014/main" id="{09FE121D-B822-46AA-A54A-6A67A4CA7DA2}"/>
              </a:ext>
            </a:extLst>
          </p:cNvPr>
          <p:cNvSpPr>
            <a:spLocks noGrp="1"/>
          </p:cNvSpPr>
          <p:nvPr>
            <p:ph type="title"/>
          </p:nvPr>
        </p:nvSpPr>
        <p:spPr/>
        <p:txBody>
          <a:bodyPr>
            <a:normAutofit fontScale="90000"/>
          </a:bodyPr>
          <a:lstStyle/>
          <a:p>
            <a:br>
              <a:rPr lang="en-US" altLang="zh-TW" dirty="0"/>
            </a:br>
            <a:br>
              <a:rPr lang="en-US" altLang="zh-TW" dirty="0"/>
            </a:br>
            <a:br>
              <a:rPr lang="en-US" altLang="zh-TW" dirty="0"/>
            </a:br>
            <a:endParaRPr lang="zh-TW" altLang="en-US" dirty="0"/>
          </a:p>
        </p:txBody>
      </p:sp>
      <p:sp>
        <p:nvSpPr>
          <p:cNvPr id="7" name="文字方塊 6">
            <a:extLst>
              <a:ext uri="{FF2B5EF4-FFF2-40B4-BE49-F238E27FC236}">
                <a16:creationId xmlns:a16="http://schemas.microsoft.com/office/drawing/2014/main" id="{AAD8C2FD-6EFA-4F5D-BFD8-03E5CD4921C3}"/>
              </a:ext>
            </a:extLst>
          </p:cNvPr>
          <p:cNvSpPr txBox="1"/>
          <p:nvPr/>
        </p:nvSpPr>
        <p:spPr>
          <a:xfrm>
            <a:off x="122549" y="1271451"/>
            <a:ext cx="10727704" cy="4125296"/>
          </a:xfrm>
          <a:prstGeom prst="rect">
            <a:avLst/>
          </a:prstGeom>
          <a:noFill/>
        </p:spPr>
        <p:txBody>
          <a:bodyPr wrap="square">
            <a:spAutoFit/>
          </a:bodyPr>
          <a:lstStyle/>
          <a:p>
            <a:pPr marL="822960" marR="0" lvl="3" indent="0" algn="l" defTabSz="457200" rtl="0" eaLnBrk="1" fontAlgn="auto" latinLnBrk="0" hangingPunct="1">
              <a:lnSpc>
                <a:spcPct val="11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裁定主文：</a:t>
            </a:r>
            <a:endParaRPr kumimoji="0" lang="en-US" altLang="zh-TW" sz="2400" b="1"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endParaRPr>
          </a:p>
          <a:p>
            <a:pPr marL="1165860" marR="0" lvl="3" indent="-342900" algn="l" defTabSz="457200" rtl="0" eaLnBrk="1" fontAlgn="auto" latinLnBrk="0" hangingPunct="1">
              <a:lnSpc>
                <a:spcPct val="110000"/>
              </a:lnSpc>
              <a:spcBef>
                <a:spcPts val="0"/>
              </a:spcBef>
              <a:spcAft>
                <a:spcPts val="0"/>
              </a:spcAft>
              <a:buClrTx/>
              <a:buSzTx/>
              <a:buFont typeface="+mj-ea"/>
              <a:buAutoNum type="ea1ChtPeriod"/>
              <a:tabLst/>
              <a:defRPr/>
            </a:pP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後死亡配偶之夫妻剩餘財產差額分配請求權，計入遺產總額課徵遺產稅，關於遺產及贈與稅法第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23</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1</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項所定之</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6</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個月申報期間，繼承人應自司法院釋字第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620</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號解釋公布之日起</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6</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個月內補申報遺產稅，並依稅捐稽徵法第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22</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條規定之日起算其核課期間。</a:t>
            </a:r>
            <a:endPar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endParaRPr>
          </a:p>
          <a:p>
            <a:pPr marL="1165860" marR="0" lvl="3" indent="-342900" algn="l" defTabSz="457200" rtl="0" eaLnBrk="1" fontAlgn="auto" latinLnBrk="0" hangingPunct="1">
              <a:lnSpc>
                <a:spcPct val="110000"/>
              </a:lnSpc>
              <a:spcBef>
                <a:spcPts val="0"/>
              </a:spcBef>
              <a:spcAft>
                <a:spcPts val="0"/>
              </a:spcAft>
              <a:buClrTx/>
              <a:buSzTx/>
              <a:buFont typeface="+mj-ea"/>
              <a:buAutoNum type="ea1ChtPeriod"/>
              <a:tabLst/>
              <a:defRPr/>
            </a:pP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後死亡配偶之繼承人已於法定期間內申報遺產稅，屬「已於規定期間內申報」之稅捐，故後死亡配偶之夫妻剩餘財產差額分配請求權，如無故意以詐欺或其他不正當方法逃漏稅捐情事，核課期間依稅捐稽徵法第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21</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條第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1</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項第</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1</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款規定應為</a:t>
            </a:r>
            <a:r>
              <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5</a:t>
            </a: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年。</a:t>
            </a:r>
            <a:endParaRPr kumimoji="0" lang="en-US" altLang="zh-TW"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endParaRPr>
          </a:p>
          <a:p>
            <a:pPr marL="822960" marR="0" lvl="3" indent="0" algn="l" defTabSz="457200" rtl="0" eaLnBrk="1" fontAlgn="auto" latinLnBrk="0" hangingPunct="1">
              <a:lnSpc>
                <a:spcPct val="11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rPr>
              <a:t>註</a:t>
            </a:r>
            <a:r>
              <a:rPr kumimoji="0" lang="zh-TW" altLang="en-US" sz="2400" b="0" i="0" u="none" strike="noStrike" kern="1200" cap="none" spc="0" normalizeH="0" baseline="0" noProof="0" dirty="0">
                <a:ln>
                  <a:noFill/>
                </a:ln>
                <a:solidFill>
                  <a:prstClr val="black"/>
                </a:solidFill>
                <a:effectLst/>
                <a:uLnTx/>
                <a:uFillTx/>
                <a:latin typeface="PMingLiU" panose="02020500000000000000" pitchFamily="18" charset="-120"/>
                <a:ea typeface="PMingLiU" panose="02020500000000000000" pitchFamily="18" charset="-120"/>
                <a:cs typeface="+mn-cs"/>
              </a:rPr>
              <a:t>：</a:t>
            </a:r>
            <a:r>
              <a:rPr kumimoji="0" lang="zh-TW" altLang="en-US" sz="2400" b="0" i="0" u="none" strike="noStrike" kern="1200" cap="none" spc="0" normalizeH="0" baseline="0" noProof="0" dirty="0">
                <a:ln>
                  <a:noFill/>
                </a:ln>
                <a:solidFill>
                  <a:srgbClr val="000000"/>
                </a:solidFill>
                <a:effectLst/>
                <a:uLnTx/>
                <a:uFillTx/>
                <a:latin typeface="Arial" panose="020B0604020202020204" pitchFamily="34" charset="0"/>
                <a:ea typeface="標楷體" panose="03000509000000000000" pitchFamily="65" charset="-120"/>
                <a:cs typeface="+mn-cs"/>
              </a:rPr>
              <a:t>最高行政法院據此作成</a:t>
            </a:r>
            <a:r>
              <a:rPr kumimoji="0" lang="en-US" altLang="zh-TW" sz="2400" b="0" i="0" u="none" strike="noStrike" kern="1200" cap="none" spc="0" normalizeH="0" baseline="0" noProof="0" dirty="0">
                <a:ln>
                  <a:noFill/>
                </a:ln>
                <a:solidFill>
                  <a:srgbClr val="000000"/>
                </a:solidFill>
                <a:effectLst/>
                <a:uLnTx/>
                <a:uFillTx/>
                <a:latin typeface="Arial" panose="020B0604020202020204" pitchFamily="34" charset="0"/>
                <a:ea typeface="標楷體" panose="03000509000000000000" pitchFamily="65" charset="-120"/>
                <a:cs typeface="+mn-cs"/>
              </a:rPr>
              <a:t>109</a:t>
            </a:r>
            <a:r>
              <a:rPr kumimoji="0" lang="zh-TW" altLang="en-US" sz="2400" b="0" i="0" u="none" strike="noStrike" kern="1200" cap="none" spc="0" normalizeH="0" baseline="0" noProof="0" dirty="0">
                <a:ln>
                  <a:noFill/>
                </a:ln>
                <a:solidFill>
                  <a:srgbClr val="000000"/>
                </a:solidFill>
                <a:effectLst/>
                <a:uLnTx/>
                <a:uFillTx/>
                <a:latin typeface="Arial" panose="020B0604020202020204" pitchFamily="34" charset="0"/>
                <a:ea typeface="標楷體" panose="03000509000000000000" pitchFamily="65" charset="-120"/>
                <a:cs typeface="+mn-cs"/>
              </a:rPr>
              <a:t>年判字第</a:t>
            </a:r>
            <a:r>
              <a:rPr kumimoji="0" lang="en-US" altLang="zh-TW" sz="2400" b="0" i="0" u="none" strike="noStrike" kern="1200" cap="none" spc="0" normalizeH="0" baseline="0" noProof="0" dirty="0">
                <a:ln>
                  <a:noFill/>
                </a:ln>
                <a:solidFill>
                  <a:srgbClr val="000000"/>
                </a:solidFill>
                <a:effectLst/>
                <a:uLnTx/>
                <a:uFillTx/>
                <a:latin typeface="Arial" panose="020B0604020202020204" pitchFamily="34" charset="0"/>
                <a:ea typeface="標楷體" panose="03000509000000000000" pitchFamily="65" charset="-120"/>
                <a:cs typeface="+mn-cs"/>
              </a:rPr>
              <a:t>13</a:t>
            </a:r>
            <a:r>
              <a:rPr kumimoji="0" lang="zh-TW" altLang="en-US" sz="2400" b="0" i="0" u="none" strike="noStrike" kern="1200" cap="none" spc="0" normalizeH="0" baseline="0" noProof="0" dirty="0">
                <a:ln>
                  <a:noFill/>
                </a:ln>
                <a:solidFill>
                  <a:srgbClr val="000000"/>
                </a:solidFill>
                <a:effectLst/>
                <a:uLnTx/>
                <a:uFillTx/>
                <a:latin typeface="Arial" panose="020B0604020202020204" pitchFamily="34" charset="0"/>
                <a:ea typeface="標楷體" panose="03000509000000000000" pitchFamily="65" charset="-120"/>
                <a:cs typeface="+mn-cs"/>
              </a:rPr>
              <a:t>號判決</a:t>
            </a:r>
            <a:endParaRPr kumimoji="0" lang="zh-TW" altLang="en-US" sz="2400" b="0" i="0" u="none" strike="noStrike" kern="1200" cap="none" spc="0" normalizeH="0" baseline="0" noProof="0" dirty="0">
              <a:ln>
                <a:noFill/>
              </a:ln>
              <a:solidFill>
                <a:prstClr val="black"/>
              </a:solidFill>
              <a:effectLst/>
              <a:uLnTx/>
              <a:uFillTx/>
              <a:latin typeface="Rockwell"/>
              <a:ea typeface="標楷體" panose="03000509000000000000" pitchFamily="65" charset="-120"/>
              <a:cs typeface="+mn-cs"/>
            </a:endParaRPr>
          </a:p>
        </p:txBody>
      </p:sp>
    </p:spTree>
    <p:extLst>
      <p:ext uri="{BB962C8B-B14F-4D97-AF65-F5344CB8AC3E}">
        <p14:creationId xmlns:p14="http://schemas.microsoft.com/office/powerpoint/2010/main" val="8649492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無罪推定</a:t>
            </a:r>
          </a:p>
        </p:txBody>
      </p:sp>
      <p:sp>
        <p:nvSpPr>
          <p:cNvPr id="3" name="內容版面配置區 2"/>
          <p:cNvSpPr>
            <a:spLocks noGrp="1"/>
          </p:cNvSpPr>
          <p:nvPr>
            <p:ph idx="1"/>
          </p:nvPr>
        </p:nvSpPr>
        <p:spPr/>
        <p:txBody>
          <a:bodyPr>
            <a:noAutofit/>
          </a:bodyPr>
          <a:lstStyle/>
          <a:p>
            <a:pPr hangingPunct="0">
              <a:lnSpc>
                <a:spcPct val="100000"/>
              </a:lnSpc>
            </a:pPr>
            <a:r>
              <a:rPr lang="zh-TW" altLang="en-US" dirty="0"/>
              <a:t>歐陽修</a:t>
            </a:r>
            <a:r>
              <a:rPr lang="en-US" altLang="zh-TW" dirty="0"/>
              <a:t>《</a:t>
            </a:r>
            <a:r>
              <a:rPr lang="zh-TW" altLang="en-US" dirty="0"/>
              <a:t>瀧岡阡表</a:t>
            </a:r>
            <a:r>
              <a:rPr lang="en-US" altLang="zh-TW" dirty="0"/>
              <a:t>》</a:t>
            </a:r>
          </a:p>
          <a:p>
            <a:pPr hangingPunct="0">
              <a:lnSpc>
                <a:spcPct val="100000"/>
              </a:lnSpc>
            </a:pPr>
            <a:endParaRPr lang="en-US" altLang="zh-TW" sz="800" dirty="0"/>
          </a:p>
          <a:p>
            <a:pPr marL="274320" lvl="1" indent="0" hangingPunct="0">
              <a:lnSpc>
                <a:spcPct val="100000"/>
              </a:lnSpc>
              <a:buNone/>
            </a:pPr>
            <a:r>
              <a:rPr lang="en-US" altLang="zh-TW" dirty="0"/>
              <a:t>……</a:t>
            </a:r>
            <a:r>
              <a:rPr lang="zh-TW" altLang="en-US" dirty="0"/>
              <a:t>修不幸，生四歳而孤</a:t>
            </a:r>
            <a:r>
              <a:rPr lang="en-US" altLang="zh-TW" dirty="0"/>
              <a:t>……</a:t>
            </a:r>
            <a:r>
              <a:rPr lang="zh-TW" altLang="en-US" dirty="0"/>
              <a:t>太夫人告之曰：「</a:t>
            </a:r>
            <a:r>
              <a:rPr lang="en-US" altLang="zh-TW" dirty="0"/>
              <a:t>……</a:t>
            </a:r>
            <a:r>
              <a:rPr lang="zh-TW" altLang="en-US" dirty="0"/>
              <a:t>汝父爲吏，嘗夜燭治官書，屢廢而歎。吾問之，則曰：</a:t>
            </a:r>
            <a:r>
              <a:rPr lang="en-US" altLang="zh-TW" dirty="0"/>
              <a:t>『</a:t>
            </a:r>
            <a:r>
              <a:rPr lang="zh-TW" altLang="en-US" b="1" dirty="0"/>
              <a:t>此死獄也，我求其生不得爾。</a:t>
            </a:r>
            <a:r>
              <a:rPr lang="en-US" altLang="zh-TW" dirty="0"/>
              <a:t>』</a:t>
            </a:r>
            <a:r>
              <a:rPr lang="zh-TW" altLang="en-US" dirty="0"/>
              <a:t>吾曰：</a:t>
            </a:r>
            <a:r>
              <a:rPr lang="en-US" altLang="zh-TW" dirty="0"/>
              <a:t>『</a:t>
            </a:r>
            <a:r>
              <a:rPr lang="zh-TW" altLang="en-US" dirty="0"/>
              <a:t>生可求乎？</a:t>
            </a:r>
            <a:r>
              <a:rPr lang="en-US" altLang="zh-TW" dirty="0"/>
              <a:t>』</a:t>
            </a:r>
            <a:r>
              <a:rPr lang="zh-TW" altLang="en-US" dirty="0"/>
              <a:t>曰：</a:t>
            </a:r>
            <a:r>
              <a:rPr lang="en-US" altLang="zh-TW" dirty="0"/>
              <a:t>『</a:t>
            </a:r>
            <a:r>
              <a:rPr lang="zh-TW" altLang="en-US" b="1" dirty="0"/>
              <a:t>求其生而不得，則死者與我皆無恨也</a:t>
            </a:r>
            <a:r>
              <a:rPr lang="zh-TW" altLang="en-US" dirty="0"/>
              <a:t>；矧求而有得邪？以其有得，則知不求而死者有恨也。</a:t>
            </a:r>
            <a:r>
              <a:rPr lang="en-US" altLang="zh-TW" dirty="0"/>
              <a:t>……』……</a:t>
            </a:r>
            <a:r>
              <a:rPr lang="zh-TW" altLang="en-US" dirty="0"/>
              <a:t>嗚呼！其心厚於仁者邪！此吾知汝父之必將有後也。汝其勉之！夫養不必豐，要於孝；利雖不得博於物，要其心之厚於仁，吾不能教汝，此汝父之志也。」修泣而志之，不敢忘。</a:t>
            </a:r>
            <a:r>
              <a:rPr lang="en-US" altLang="zh-TW"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70</a:t>
            </a:fld>
            <a:endParaRPr lang="zh-TW" altLang="en-US" dirty="0"/>
          </a:p>
        </p:txBody>
      </p:sp>
    </p:spTree>
    <p:extLst>
      <p:ext uri="{BB962C8B-B14F-4D97-AF65-F5344CB8AC3E}">
        <p14:creationId xmlns:p14="http://schemas.microsoft.com/office/powerpoint/2010/main" val="3709496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無罪推定</a:t>
            </a:r>
          </a:p>
        </p:txBody>
      </p:sp>
      <p:sp>
        <p:nvSpPr>
          <p:cNvPr id="3" name="內容版面配置區 2"/>
          <p:cNvSpPr>
            <a:spLocks noGrp="1"/>
          </p:cNvSpPr>
          <p:nvPr>
            <p:ph idx="1"/>
          </p:nvPr>
        </p:nvSpPr>
        <p:spPr/>
        <p:txBody>
          <a:bodyPr>
            <a:noAutofit/>
          </a:bodyPr>
          <a:lstStyle/>
          <a:p>
            <a:pPr hangingPunct="0">
              <a:lnSpc>
                <a:spcPct val="100000"/>
              </a:lnSpc>
            </a:pPr>
            <a:r>
              <a:rPr lang="zh-TW" altLang="zh-TW" dirty="0"/>
              <a:t>聖經新約《約翰福音》第八章</a:t>
            </a:r>
            <a:r>
              <a:rPr lang="en-US" altLang="zh-TW" dirty="0"/>
              <a:t>3</a:t>
            </a:r>
            <a:r>
              <a:rPr lang="zh-TW" altLang="zh-TW" dirty="0"/>
              <a:t>～</a:t>
            </a:r>
            <a:r>
              <a:rPr lang="en-US" altLang="zh-TW" dirty="0"/>
              <a:t>11</a:t>
            </a:r>
            <a:r>
              <a:rPr lang="zh-TW" altLang="zh-TW" dirty="0"/>
              <a:t>節：</a:t>
            </a:r>
            <a:endParaRPr lang="en-US" altLang="zh-TW" dirty="0"/>
          </a:p>
          <a:p>
            <a:pPr marL="0" indent="0" hangingPunct="0">
              <a:lnSpc>
                <a:spcPct val="100000"/>
              </a:lnSpc>
              <a:buNone/>
            </a:pPr>
            <a:endParaRPr lang="zh-TW" altLang="zh-TW" sz="1000" dirty="0"/>
          </a:p>
          <a:p>
            <a:pPr marL="274320" lvl="1" indent="0" hangingPunct="0">
              <a:lnSpc>
                <a:spcPct val="100000"/>
              </a:lnSpc>
              <a:buNone/>
            </a:pPr>
            <a:r>
              <a:rPr lang="zh-TW" altLang="zh-TW" dirty="0"/>
              <a:t>文士和法利賽人帶著一個行淫時被拿的婦人來，叫她站在當中。就對耶穌說：</a:t>
            </a:r>
            <a:r>
              <a:rPr lang="zh-TW" altLang="en-US" dirty="0"/>
              <a:t>「</a:t>
            </a:r>
            <a:r>
              <a:rPr lang="zh-TW" altLang="zh-TW" dirty="0"/>
              <a:t>夫子，這婦人是正行淫之時被拿的。摩西在律法上吩咐我們，把這樣的婦人用石頭打死。你說該把她怎麼樣呢？</a:t>
            </a:r>
            <a:r>
              <a:rPr lang="zh-TW" altLang="en-US" dirty="0"/>
              <a:t>」</a:t>
            </a:r>
            <a:r>
              <a:rPr lang="zh-TW" altLang="zh-TW" dirty="0"/>
              <a:t>他們說這話，乃試探耶穌，要得著告他的把柄。耶穌卻彎著腰用指頭在地上畫字。他們還是不住地問他，</a:t>
            </a:r>
            <a:r>
              <a:rPr lang="zh-TW" altLang="zh-TW" b="1" dirty="0"/>
              <a:t>耶穌就直起腰來，對他們說：</a:t>
            </a:r>
            <a:r>
              <a:rPr lang="zh-TW" altLang="en-US" b="1" dirty="0"/>
              <a:t>「</a:t>
            </a:r>
            <a:r>
              <a:rPr lang="zh-TW" altLang="zh-TW" b="1" dirty="0"/>
              <a:t>你們中間誰是沒有罪的，誰就可以先拿石頭打她。</a:t>
            </a:r>
            <a:r>
              <a:rPr lang="zh-TW" altLang="en-US" b="1" dirty="0"/>
              <a:t>」</a:t>
            </a:r>
            <a:r>
              <a:rPr lang="zh-TW" altLang="zh-TW" dirty="0"/>
              <a:t>於是又彎著腰用指頭在地上畫字。他們聽見這話，就從老到少一個一個地都出去了，只剩下耶穌一人，還有那婦人仍然站在當中。耶穌就直起腰來，對她說：</a:t>
            </a:r>
            <a:r>
              <a:rPr lang="zh-TW" altLang="en-US" dirty="0"/>
              <a:t>「</a:t>
            </a:r>
            <a:r>
              <a:rPr lang="zh-TW" altLang="zh-TW" dirty="0"/>
              <a:t>婦人，那些人在哪裡呢？沒有人定你的罪嗎？</a:t>
            </a:r>
            <a:r>
              <a:rPr lang="zh-TW" altLang="en-US" dirty="0"/>
              <a:t>」</a:t>
            </a:r>
            <a:r>
              <a:rPr lang="zh-TW" altLang="zh-TW" dirty="0"/>
              <a:t>她說：</a:t>
            </a:r>
            <a:r>
              <a:rPr lang="zh-TW" altLang="en-US" dirty="0"/>
              <a:t>「</a:t>
            </a:r>
            <a:r>
              <a:rPr lang="zh-TW" altLang="zh-TW" dirty="0"/>
              <a:t>主啊，沒有。</a:t>
            </a:r>
            <a:r>
              <a:rPr lang="zh-TW" altLang="en-US" dirty="0"/>
              <a:t>」</a:t>
            </a:r>
            <a:r>
              <a:rPr lang="zh-TW" altLang="zh-TW" dirty="0"/>
              <a:t>耶穌說：</a:t>
            </a:r>
            <a:r>
              <a:rPr lang="zh-TW" altLang="en-US" dirty="0"/>
              <a:t>「</a:t>
            </a:r>
            <a:r>
              <a:rPr lang="zh-TW" altLang="zh-TW" dirty="0"/>
              <a:t>我也不定你的罪，去吧！從此不要再犯罪了。</a:t>
            </a:r>
            <a:r>
              <a:rPr lang="zh-TW" altLang="en-US" dirty="0"/>
              <a:t>」</a:t>
            </a: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71</a:t>
            </a:fld>
            <a:endParaRPr lang="zh-TW" altLang="en-US" dirty="0"/>
          </a:p>
        </p:txBody>
      </p:sp>
    </p:spTree>
    <p:extLst>
      <p:ext uri="{BB962C8B-B14F-4D97-AF65-F5344CB8AC3E}">
        <p14:creationId xmlns:p14="http://schemas.microsoft.com/office/powerpoint/2010/main" val="4061069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不自證己非</a:t>
            </a:r>
          </a:p>
        </p:txBody>
      </p:sp>
      <p:sp>
        <p:nvSpPr>
          <p:cNvPr id="3" name="內容版面配置區 2"/>
          <p:cNvSpPr>
            <a:spLocks noGrp="1"/>
          </p:cNvSpPr>
          <p:nvPr>
            <p:ph idx="1"/>
          </p:nvPr>
        </p:nvSpPr>
        <p:spPr/>
        <p:txBody>
          <a:bodyPr>
            <a:noAutofit/>
          </a:bodyPr>
          <a:lstStyle/>
          <a:p>
            <a:pPr hangingPunct="0">
              <a:lnSpc>
                <a:spcPct val="100000"/>
              </a:lnSpc>
            </a:pPr>
            <a:r>
              <a:rPr lang="zh-TW" altLang="zh-TW" dirty="0"/>
              <a:t>司法院釋字第</a:t>
            </a:r>
            <a:r>
              <a:rPr lang="en-US" altLang="zh-TW" dirty="0"/>
              <a:t>603</a:t>
            </a:r>
            <a:r>
              <a:rPr lang="zh-TW" altLang="zh-TW" dirty="0"/>
              <a:t>號解釋</a:t>
            </a:r>
            <a:r>
              <a:rPr lang="zh-TW" altLang="en-US" dirty="0"/>
              <a:t>：</a:t>
            </a:r>
            <a:r>
              <a:rPr lang="zh-TW" altLang="zh-TW" dirty="0"/>
              <a:t>「維護人性尊嚴與尊重人格自由發展，乃自由民主憲政秩序之核心價值。隱私權雖非憲法明文列舉之權利，惟基於人性尊嚴與個人主體性之維護及人格發展之完整，並為保障個人生活私密領域免於他人侵擾及個人資料之自主控制，隱私權乃為不可或缺之基本權利，而受憲法第</a:t>
            </a:r>
            <a:r>
              <a:rPr lang="en-US" altLang="zh-TW" dirty="0"/>
              <a:t>22</a:t>
            </a:r>
            <a:r>
              <a:rPr lang="zh-TW" altLang="zh-TW" dirty="0"/>
              <a:t>條所保障（本院釋字第</a:t>
            </a:r>
            <a:r>
              <a:rPr lang="en-US" altLang="zh-TW" dirty="0"/>
              <a:t>585</a:t>
            </a:r>
            <a:r>
              <a:rPr lang="zh-TW" altLang="zh-TW" dirty="0"/>
              <a:t>號解釋參照）。其中就個人自主控制個人資料之資訊隱私權而言，乃保障人民決定是否揭露其個人資料、及在何種範圍內、於何時、以何種方式、向何人揭露之決定權，並保障人民對其個人資料之使用有知悉與控制權及資料記載錯誤之更正權。」</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72</a:t>
            </a:fld>
            <a:endParaRPr lang="zh-TW" altLang="en-US" dirty="0"/>
          </a:p>
        </p:txBody>
      </p:sp>
    </p:spTree>
    <p:extLst>
      <p:ext uri="{BB962C8B-B14F-4D97-AF65-F5344CB8AC3E}">
        <p14:creationId xmlns:p14="http://schemas.microsoft.com/office/powerpoint/2010/main" val="2573599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不自證己非</a:t>
            </a:r>
          </a:p>
        </p:txBody>
      </p:sp>
      <p:sp>
        <p:nvSpPr>
          <p:cNvPr id="3" name="內容版面配置區 2"/>
          <p:cNvSpPr>
            <a:spLocks noGrp="1"/>
          </p:cNvSpPr>
          <p:nvPr>
            <p:ph idx="1"/>
          </p:nvPr>
        </p:nvSpPr>
        <p:spPr/>
        <p:txBody>
          <a:bodyPr>
            <a:noAutofit/>
          </a:bodyPr>
          <a:lstStyle/>
          <a:p>
            <a:pPr hangingPunct="0">
              <a:lnSpc>
                <a:spcPct val="100000"/>
              </a:lnSpc>
            </a:pPr>
            <a:r>
              <a:rPr lang="zh-TW" altLang="en-US" dirty="0"/>
              <a:t>德國聯邦憲法法院判決：</a:t>
            </a:r>
            <a:r>
              <a:rPr lang="zh-TW" altLang="zh-TW" dirty="0"/>
              <a:t>「強制將自己陳述提供作為刑事判決或其他相關處罰條件，不僅欠缺期待可能性，亦違反人性尊嚴」</a:t>
            </a:r>
            <a:endParaRPr lang="en-US" altLang="zh-TW" dirty="0"/>
          </a:p>
          <a:p>
            <a:pPr hangingPunct="0">
              <a:lnSpc>
                <a:spcPct val="100000"/>
              </a:lnSpc>
            </a:pPr>
            <a:r>
              <a:rPr lang="zh-TW" altLang="en-US" dirty="0"/>
              <a:t>行政訴訟法第</a:t>
            </a:r>
            <a:r>
              <a:rPr lang="en-US" altLang="zh-TW" dirty="0"/>
              <a:t>145</a:t>
            </a:r>
            <a:r>
              <a:rPr lang="zh-TW" altLang="en-US" dirty="0"/>
              <a:t>條規定：「證人恐因陳述致自己或下列之人受刑事訴追或蒙恥辱者，得拒絕證言：一、證人之配偶、前配偶或四親等內之血親、三親等內之姻親或曾有此親屬關係或與證人訂有婚約者。二、證人之監護人或受監護人。」（緘默權）</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73</a:t>
            </a:fld>
            <a:endParaRPr lang="zh-TW" altLang="en-US" dirty="0"/>
          </a:p>
        </p:txBody>
      </p:sp>
    </p:spTree>
    <p:extLst>
      <p:ext uri="{BB962C8B-B14F-4D97-AF65-F5344CB8AC3E}">
        <p14:creationId xmlns:p14="http://schemas.microsoft.com/office/powerpoint/2010/main" val="28253258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不自證己非</a:t>
            </a:r>
          </a:p>
        </p:txBody>
      </p:sp>
      <p:sp>
        <p:nvSpPr>
          <p:cNvPr id="3" name="內容版面配置區 2"/>
          <p:cNvSpPr>
            <a:spLocks noGrp="1"/>
          </p:cNvSpPr>
          <p:nvPr>
            <p:ph idx="1"/>
          </p:nvPr>
        </p:nvSpPr>
        <p:spPr/>
        <p:txBody>
          <a:bodyPr>
            <a:noAutofit/>
          </a:bodyPr>
          <a:lstStyle/>
          <a:p>
            <a:pPr hangingPunct="0">
              <a:lnSpc>
                <a:spcPct val="100000"/>
              </a:lnSpc>
            </a:pPr>
            <a:r>
              <a:rPr lang="zh-TW" altLang="en-US" dirty="0"/>
              <a:t>我國漏稅行政罰都以漏稅額倍數計算，較諸稅捐稽徵法第</a:t>
            </a:r>
            <a:r>
              <a:rPr lang="en-US" altLang="zh-TW" dirty="0"/>
              <a:t>41</a:t>
            </a:r>
            <a:r>
              <a:rPr lang="zh-TW" altLang="en-US" dirty="0"/>
              <a:t>條規定的逃漏稅捐刑罰，處「五年以下有期徒刑、拘役或科或併科新臺幣六萬元以下罰金」，依刑法第</a:t>
            </a:r>
            <a:r>
              <a:rPr lang="en-US" altLang="zh-TW" dirty="0"/>
              <a:t>41</a:t>
            </a:r>
            <a:r>
              <a:rPr lang="zh-TW" altLang="en-US" dirty="0"/>
              <a:t>條第</a:t>
            </a:r>
            <a:r>
              <a:rPr lang="en-US" altLang="zh-TW" dirty="0"/>
              <a:t>1</a:t>
            </a:r>
            <a:r>
              <a:rPr lang="zh-TW" altLang="en-US" dirty="0"/>
              <a:t>項規定，如受</a:t>
            </a:r>
            <a:r>
              <a:rPr lang="en-US" altLang="zh-TW" dirty="0"/>
              <a:t>6</a:t>
            </a:r>
            <a:r>
              <a:rPr lang="zh-TW" altLang="en-US" dirty="0"/>
              <a:t>月以下有期徒刑或拘役之宣告者，尚「得以新臺幣一千元、二千元或三千元折算一日，易科罰金」，堪稱嚴苛，與刑罰具有類似性，應解為納稅義務人恐因陳述致自己受行政處罰，無論於租稅裁罰及爭訟程序均無說明及提出證據資料的協力義務，即有不自證己罪（不自證己非）（</a:t>
            </a:r>
            <a:r>
              <a:rPr lang="en-US" altLang="zh-TW" dirty="0"/>
              <a:t>nemo </a:t>
            </a:r>
            <a:r>
              <a:rPr lang="en-US" altLang="zh-TW" dirty="0" err="1"/>
              <a:t>tenetur</a:t>
            </a:r>
            <a:r>
              <a:rPr lang="en-US" altLang="zh-TW" dirty="0"/>
              <a:t> </a:t>
            </a:r>
            <a:r>
              <a:rPr lang="en-US" altLang="zh-TW" dirty="0" err="1"/>
              <a:t>seipsum</a:t>
            </a:r>
            <a:r>
              <a:rPr lang="en-US" altLang="zh-TW" dirty="0"/>
              <a:t> </a:t>
            </a:r>
            <a:r>
              <a:rPr lang="en-US" altLang="zh-TW" dirty="0" err="1"/>
              <a:t>accusare</a:t>
            </a:r>
            <a:r>
              <a:rPr lang="zh-TW" altLang="en-US" dirty="0"/>
              <a:t>）原則之適用。</a:t>
            </a:r>
            <a:endParaRPr lang="en-US" altLang="zh-TW" dirty="0"/>
          </a:p>
          <a:p>
            <a:pPr hangingPunct="0">
              <a:lnSpc>
                <a:spcPct val="100000"/>
              </a:lnSpc>
            </a:pPr>
            <a:r>
              <a:rPr lang="zh-TW" altLang="en-US" dirty="0"/>
              <a:t>租稅債務與租稅處罰於本質上究竟有所不同，前者乃於課徵要件事實發生時，租稅債務即為成立，故協力義務與租稅債務有密切的關連，課稅處分僅係加以確認及命為給付而已，然租稅處罰要件事實縱使發生，並不當然成立行為人受罰義務，須俟作成裁罰處分，始有依處分內容繳納罰鍰或為其他行為之義務，裁罰相對人並無先驗的協力義務。</a:t>
            </a:r>
          </a:p>
          <a:p>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74</a:t>
            </a:fld>
            <a:endParaRPr lang="zh-TW" altLang="en-US" dirty="0"/>
          </a:p>
        </p:txBody>
      </p:sp>
    </p:spTree>
    <p:extLst>
      <p:ext uri="{BB962C8B-B14F-4D97-AF65-F5344CB8AC3E}">
        <p14:creationId xmlns:p14="http://schemas.microsoft.com/office/powerpoint/2010/main" val="1880310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證據能力與證據力</a:t>
            </a:r>
          </a:p>
        </p:txBody>
      </p:sp>
      <p:sp>
        <p:nvSpPr>
          <p:cNvPr id="3" name="內容版面配置區 2"/>
          <p:cNvSpPr>
            <a:spLocks noGrp="1"/>
          </p:cNvSpPr>
          <p:nvPr>
            <p:ph idx="1"/>
          </p:nvPr>
        </p:nvSpPr>
        <p:spPr/>
        <p:txBody>
          <a:bodyPr>
            <a:normAutofit fontScale="92500"/>
          </a:bodyPr>
          <a:lstStyle/>
          <a:p>
            <a:r>
              <a:rPr lang="zh-TW" altLang="en-US" sz="2600" dirty="0"/>
              <a:t>證據能力</a:t>
            </a:r>
            <a:endParaRPr lang="en-US" altLang="zh-TW" sz="2600" dirty="0"/>
          </a:p>
          <a:p>
            <a:pPr lvl="1">
              <a:buFont typeface="Wingdings" panose="05000000000000000000" pitchFamily="2" charset="2"/>
              <a:buChar char="è"/>
            </a:pPr>
            <a:r>
              <a:rPr lang="zh-TW" altLang="en-US" sz="2200" dirty="0"/>
              <a:t>係指有形物得為證據方法之適格。如何之有形物（證據）始有作為證據方法之適格（資格），本法未設有明文規定，原則上並無限制。</a:t>
            </a:r>
            <a:endParaRPr lang="en-US" altLang="zh-TW" sz="2200" dirty="0"/>
          </a:p>
          <a:p>
            <a:pPr lvl="1">
              <a:buFont typeface="Wingdings" panose="05000000000000000000" pitchFamily="2" charset="2"/>
              <a:buChar char="è"/>
            </a:pPr>
            <a:r>
              <a:rPr lang="zh-TW" altLang="en-US" sz="2200" dirty="0"/>
              <a:t>最高行政法院</a:t>
            </a:r>
            <a:r>
              <a:rPr lang="en-US" altLang="zh-TW" sz="2200" dirty="0">
                <a:latin typeface="+mn-ea"/>
              </a:rPr>
              <a:t>105</a:t>
            </a:r>
            <a:r>
              <a:rPr lang="zh-TW" altLang="en-US" sz="2200" dirty="0">
                <a:latin typeface="+mn-ea"/>
              </a:rPr>
              <a:t>年度判字第</a:t>
            </a:r>
            <a:r>
              <a:rPr lang="en-US" altLang="zh-TW" sz="2200" dirty="0">
                <a:latin typeface="+mn-ea"/>
              </a:rPr>
              <a:t>710</a:t>
            </a:r>
            <a:r>
              <a:rPr lang="zh-TW" altLang="en-US" sz="2200" dirty="0">
                <a:latin typeface="+mn-ea"/>
              </a:rPr>
              <a:t>號判決</a:t>
            </a:r>
            <a:r>
              <a:rPr lang="zh-TW" altLang="en-US" sz="2200" dirty="0"/>
              <a:t>參照</a:t>
            </a:r>
            <a:endParaRPr lang="en-US" altLang="zh-TW" sz="2200" dirty="0"/>
          </a:p>
          <a:p>
            <a:pPr marL="548640" lvl="2" indent="0">
              <a:buNone/>
            </a:pPr>
            <a:r>
              <a:rPr lang="zh-TW" altLang="en-US" sz="2200" dirty="0"/>
              <a:t>行政程序法之制定目的既係「為使行政行為遵循公正、公開與民主之程序，確保依法行政之原則，以保障人民權益，提高行政效能，增進人民對行政之信賴」，則實施行政程序之公務員自應遵守正當法律程序，其作成侵害人民基本權利的行政處分，如係以違背法定程序調查所取得之證據為基礎，法理上即生有無證據能力之問題（學理上稱「證據使用禁止」法則）。</a:t>
            </a:r>
            <a:r>
              <a:rPr lang="en-US" altLang="zh-TW" sz="2200" dirty="0"/>
              <a:t>99</a:t>
            </a:r>
            <a:r>
              <a:rPr lang="zh-TW" altLang="en-US" sz="2200" dirty="0"/>
              <a:t>年</a:t>
            </a:r>
            <a:r>
              <a:rPr lang="en-US" altLang="zh-TW" sz="2200" dirty="0"/>
              <a:t>1</a:t>
            </a:r>
            <a:r>
              <a:rPr lang="zh-TW" altLang="en-US" sz="2200" dirty="0"/>
              <a:t>月</a:t>
            </a:r>
            <a:r>
              <a:rPr lang="en-US" altLang="zh-TW" sz="2200" dirty="0"/>
              <a:t>6</a:t>
            </a:r>
            <a:r>
              <a:rPr lang="zh-TW" altLang="en-US" sz="2200" dirty="0"/>
              <a:t>日修正公布增訂稅捐稽徵法第</a:t>
            </a:r>
            <a:r>
              <a:rPr lang="en-US" altLang="zh-TW" sz="2200" dirty="0"/>
              <a:t>116</a:t>
            </a:r>
            <a:r>
              <a:rPr lang="zh-TW" altLang="en-US" sz="2200" dirty="0"/>
              <a:t>條之</a:t>
            </a:r>
            <a:r>
              <a:rPr lang="en-US" altLang="zh-TW" sz="2200" dirty="0"/>
              <a:t>6</a:t>
            </a:r>
            <a:r>
              <a:rPr lang="zh-TW" altLang="en-US" sz="2200" dirty="0"/>
              <a:t>規定：「稅捐稽徵機關故意以不正當方法取得之自白且與事實不相符者，不得作為課稅或處罰之證據。」其立法理由載明：「課稅及處罰之調查，應遵守正當法律程序，違法調查之事實，不得據以課稅或處罰」，乃明定故意以不正當方法取得之自白且與事實不相符之證據，無證據能力。參以立法院甫於</a:t>
            </a:r>
            <a:r>
              <a:rPr lang="en-US" altLang="zh-TW" sz="2200" dirty="0"/>
              <a:t>105</a:t>
            </a:r>
            <a:r>
              <a:rPr lang="zh-TW" altLang="en-US" sz="2200" dirty="0"/>
              <a:t>年</a:t>
            </a:r>
            <a:r>
              <a:rPr lang="en-US" altLang="zh-TW" sz="2200" dirty="0"/>
              <a:t>12</a:t>
            </a:r>
            <a:r>
              <a:rPr lang="zh-TW" altLang="en-US" sz="2200" dirty="0"/>
              <a:t>月</a:t>
            </a:r>
            <a:r>
              <a:rPr lang="en-US" altLang="zh-TW" sz="2200" dirty="0"/>
              <a:t>9</a:t>
            </a:r>
            <a:r>
              <a:rPr lang="zh-TW" altLang="en-US" sz="2200" dirty="0"/>
              <a:t>日三讀通過之納稅者權利保護法第</a:t>
            </a:r>
            <a:r>
              <a:rPr lang="en-US" altLang="zh-TW" sz="2200" dirty="0"/>
              <a:t>11</a:t>
            </a:r>
            <a:r>
              <a:rPr lang="zh-TW" altLang="en-US" sz="2200" dirty="0"/>
              <a:t>條第</a:t>
            </a:r>
            <a:r>
              <a:rPr lang="en-US" altLang="zh-TW" sz="2200" dirty="0"/>
              <a:t>3</a:t>
            </a:r>
            <a:r>
              <a:rPr lang="zh-TW" altLang="en-US" sz="2200" dirty="0"/>
              <a:t>項規定：「稅捐稽徵機關或財政部賦稅署指定之人員違法調查所取得之證據，不得作為認定課稅或處罰之基礎。但違法取得證據之情節輕微，排除該證據之使用明顯有違公共利益者，不在此限。」益見稅務訴訟關於證據事項，並非無證據使用禁止法則之適用。</a:t>
            </a:r>
            <a:endParaRPr lang="en-US" altLang="zh-TW" sz="2200" dirty="0"/>
          </a:p>
          <a:p>
            <a:pPr marL="274320" lvl="1" indent="0">
              <a:buNone/>
            </a:pPr>
            <a:endParaRPr lang="en-US" altLang="zh-TW" sz="8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75</a:t>
            </a:fld>
            <a:endParaRPr lang="zh-TW" altLang="en-US" dirty="0"/>
          </a:p>
        </p:txBody>
      </p:sp>
    </p:spTree>
    <p:extLst>
      <p:ext uri="{BB962C8B-B14F-4D97-AF65-F5344CB8AC3E}">
        <p14:creationId xmlns:p14="http://schemas.microsoft.com/office/powerpoint/2010/main" val="371262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證據能力與證據力</a:t>
            </a:r>
          </a:p>
        </p:txBody>
      </p:sp>
      <p:sp>
        <p:nvSpPr>
          <p:cNvPr id="3" name="內容版面配置區 2"/>
          <p:cNvSpPr>
            <a:spLocks noGrp="1"/>
          </p:cNvSpPr>
          <p:nvPr>
            <p:ph idx="1"/>
          </p:nvPr>
        </p:nvSpPr>
        <p:spPr/>
        <p:txBody>
          <a:bodyPr/>
          <a:lstStyle/>
          <a:p>
            <a:r>
              <a:rPr lang="zh-TW" altLang="en-US" dirty="0"/>
              <a:t>證據力（證明度）</a:t>
            </a:r>
            <a:endParaRPr lang="en-US" altLang="zh-TW" dirty="0"/>
          </a:p>
          <a:p>
            <a:pPr lvl="1">
              <a:buFont typeface="Wingdings" panose="05000000000000000000" pitchFamily="2" charset="2"/>
              <a:buChar char="è"/>
            </a:pPr>
            <a:r>
              <a:rPr lang="zh-TW" altLang="en-US" dirty="0"/>
              <a:t>係指證據方法經調查之結果，足以影響法官認定事實之效果者。關於證據力如何？由法院依論理法則及經驗法則判斷之。</a:t>
            </a:r>
          </a:p>
          <a:p>
            <a:pPr marL="274320" lvl="1" indent="0">
              <a:buNone/>
            </a:pPr>
            <a:endParaRPr lang="en-US" altLang="zh-TW" sz="8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76</a:t>
            </a:fld>
            <a:endParaRPr lang="zh-TW" altLang="en-US" dirty="0"/>
          </a:p>
        </p:txBody>
      </p:sp>
    </p:spTree>
    <p:extLst>
      <p:ext uri="{BB962C8B-B14F-4D97-AF65-F5344CB8AC3E}">
        <p14:creationId xmlns:p14="http://schemas.microsoft.com/office/powerpoint/2010/main" val="27059939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稅務訴訟的客觀舉證責任分配</a:t>
            </a:r>
          </a:p>
        </p:txBody>
      </p:sp>
      <p:sp>
        <p:nvSpPr>
          <p:cNvPr id="3" name="內容版面配置區 2"/>
          <p:cNvSpPr>
            <a:spLocks noGrp="1"/>
          </p:cNvSpPr>
          <p:nvPr>
            <p:ph idx="1"/>
          </p:nvPr>
        </p:nvSpPr>
        <p:spPr/>
        <p:txBody>
          <a:bodyPr>
            <a:normAutofit/>
          </a:bodyPr>
          <a:lstStyle/>
          <a:p>
            <a:pPr>
              <a:lnSpc>
                <a:spcPct val="100000"/>
              </a:lnSpc>
            </a:pPr>
            <a:r>
              <a:rPr lang="zh-TW" altLang="en-US" dirty="0"/>
              <a:t>課稅要件事實</a:t>
            </a:r>
            <a:endParaRPr lang="en-US" altLang="zh-TW" dirty="0"/>
          </a:p>
          <a:p>
            <a:pPr lvl="1">
              <a:lnSpc>
                <a:spcPct val="100000"/>
              </a:lnSpc>
              <a:buFont typeface="Wingdings" panose="05000000000000000000" pitchFamily="2" charset="2"/>
              <a:buChar char="è"/>
            </a:pPr>
            <a:r>
              <a:rPr lang="zh-TW" altLang="en-US" dirty="0"/>
              <a:t>基於依法行政及規範有利原則，應由稽徵機關就課稅要件事實負擔舉證責任。</a:t>
            </a:r>
            <a:endParaRPr lang="en-US" altLang="zh-TW" dirty="0"/>
          </a:p>
          <a:p>
            <a:pPr lvl="1">
              <a:lnSpc>
                <a:spcPct val="100000"/>
              </a:lnSpc>
              <a:buFont typeface="Wingdings" panose="05000000000000000000" pitchFamily="2" charset="2"/>
              <a:buChar char="è"/>
            </a:pPr>
            <a:r>
              <a:rPr lang="zh-TW" altLang="en-US" dirty="0"/>
              <a:t>於補稅案件中，基於規範有利原則或法律明文規定，有利於減少或免除稅捐的要件事實，應由納稅義務人負擔舉證責任。</a:t>
            </a:r>
            <a:endParaRPr lang="en-US" altLang="zh-TW" dirty="0"/>
          </a:p>
          <a:p>
            <a:pPr lvl="1">
              <a:lnSpc>
                <a:spcPct val="100000"/>
              </a:lnSpc>
              <a:buFont typeface="Wingdings" panose="05000000000000000000" pitchFamily="2" charset="2"/>
              <a:buChar char="è"/>
            </a:pPr>
            <a:r>
              <a:rPr lang="zh-TW" altLang="zh-TW" dirty="0"/>
              <a:t>就稅捐發生、增加、稅捐規避以及撤回稅捐優惠之事實，應由稽徵機關負舉證責任；就稅捐優惠（免除或減免）、退稅請求權，以及稅捐債權消滅（例如抵銷、罹於徵收時效）之要件事實，納稅義務人應負舉證責任。</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77</a:t>
            </a:fld>
            <a:endParaRPr lang="zh-TW" altLang="en-US" dirty="0"/>
          </a:p>
        </p:txBody>
      </p:sp>
    </p:spTree>
    <p:extLst>
      <p:ext uri="{BB962C8B-B14F-4D97-AF65-F5344CB8AC3E}">
        <p14:creationId xmlns:p14="http://schemas.microsoft.com/office/powerpoint/2010/main" val="2566310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稅務訴訟的客觀舉證責任分配</a:t>
            </a:r>
          </a:p>
        </p:txBody>
      </p:sp>
      <p:sp>
        <p:nvSpPr>
          <p:cNvPr id="3" name="內容版面配置區 2"/>
          <p:cNvSpPr>
            <a:spLocks noGrp="1"/>
          </p:cNvSpPr>
          <p:nvPr>
            <p:ph idx="1"/>
          </p:nvPr>
        </p:nvSpPr>
        <p:spPr/>
        <p:txBody>
          <a:bodyPr>
            <a:normAutofit/>
          </a:bodyPr>
          <a:lstStyle/>
          <a:p>
            <a:pPr>
              <a:lnSpc>
                <a:spcPct val="100000"/>
              </a:lnSpc>
            </a:pPr>
            <a:r>
              <a:rPr lang="zh-TW" altLang="en-US" dirty="0"/>
              <a:t>課稅要件事實</a:t>
            </a:r>
            <a:endParaRPr lang="en-US" altLang="zh-TW" dirty="0"/>
          </a:p>
          <a:p>
            <a:pPr lvl="1">
              <a:lnSpc>
                <a:spcPct val="100000"/>
              </a:lnSpc>
              <a:buFont typeface="Wingdings" panose="05000000000000000000" pitchFamily="2" charset="2"/>
              <a:buChar char="è"/>
            </a:pPr>
            <a:r>
              <a:rPr lang="zh-TW" altLang="zh-TW" dirty="0"/>
              <a:t>經營上或職業上原因發生之成本費用</a:t>
            </a:r>
            <a:r>
              <a:rPr lang="zh-TW" altLang="en-US" dirty="0"/>
              <a:t>由誰</a:t>
            </a:r>
            <a:r>
              <a:rPr lang="zh-TW" altLang="zh-TW" dirty="0"/>
              <a:t>負</a:t>
            </a:r>
            <a:r>
              <a:rPr lang="zh-TW" altLang="en-US" dirty="0"/>
              <a:t>擔</a:t>
            </a:r>
            <a:r>
              <a:rPr lang="zh-TW" altLang="zh-TW" dirty="0"/>
              <a:t>舉證責任</a:t>
            </a:r>
            <a:r>
              <a:rPr lang="zh-TW" altLang="en-US" dirty="0"/>
              <a:t>？</a:t>
            </a:r>
            <a:endParaRPr lang="en-US" altLang="zh-TW" dirty="0"/>
          </a:p>
          <a:p>
            <a:pPr lvl="1">
              <a:lnSpc>
                <a:spcPct val="100000"/>
              </a:lnSpc>
              <a:buFont typeface="Wingdings" panose="05000000000000000000" pitchFamily="2" charset="2"/>
              <a:buChar char="è"/>
            </a:pPr>
            <a:r>
              <a:rPr lang="zh-TW" altLang="zh-TW" b="1" dirty="0"/>
              <a:t>成本費用及損失既屬課稅所得額計算之要素，</a:t>
            </a:r>
            <a:r>
              <a:rPr lang="zh-TW" altLang="en-US" b="1" dirty="0"/>
              <a:t>即</a:t>
            </a:r>
            <a:r>
              <a:rPr lang="zh-TW" altLang="zh-TW" b="1" dirty="0"/>
              <a:t>應歸類為課稅要件事實，</a:t>
            </a:r>
            <a:r>
              <a:rPr lang="zh-TW" altLang="en-US" b="1" dirty="0"/>
              <a:t>除法律有特別規定外，仍</a:t>
            </a:r>
            <a:r>
              <a:rPr lang="zh-TW" altLang="zh-TW" b="1" dirty="0"/>
              <a:t>應由稽徵機關就其不實或不存在負舉證責任</a:t>
            </a:r>
            <a:r>
              <a:rPr lang="zh-TW" altLang="en-US" dirty="0"/>
              <a:t>，惟其證明度得參照一般同業利潤標準為之。即</a:t>
            </a:r>
            <a:r>
              <a:rPr lang="zh-TW" altLang="zh-TW" dirty="0"/>
              <a:t>對於超過同業利潤標準的成本、費用，及不在同業利潤標準訂定範圍之非營業損失，可以納稅義務人不盡協力義務及不符合經驗法則，推定其不存在（降低其證明度），但對於同業利潤標準範圍內的成本、費用，如果要將其剔除，則必須查證至明確且具有說服力的程度（真實的確信、幾近於真實的蓋然性）；尤其所得稅法第83條授權稽徵機關進行調查或復查時，如果納稅義務人未提示有關各種證明所得額之帳簿、文據，或雖有提示而不完全者，得依查得之資料或同業利潤標準，核定其所得額，即係因納稅義務人違反協力義務而減輕稽徵機關對於成本、費用及課稅所得額的舉證責任（降低證明度），益見課稅要件事實（包括成本、費用）的舉證責任亦應由稽徵機關負擔</a:t>
            </a:r>
            <a:r>
              <a:rPr lang="zh-TW" altLang="en-US" dirty="0"/>
              <a:t>。</a:t>
            </a:r>
            <a:endParaRPr lang="en-US" altLang="zh-TW" sz="1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78</a:t>
            </a:fld>
            <a:endParaRPr lang="zh-TW" altLang="en-US" dirty="0"/>
          </a:p>
        </p:txBody>
      </p:sp>
    </p:spTree>
    <p:extLst>
      <p:ext uri="{BB962C8B-B14F-4D97-AF65-F5344CB8AC3E}">
        <p14:creationId xmlns:p14="http://schemas.microsoft.com/office/powerpoint/2010/main" val="2833858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稅務訴訟的客觀舉證責任分配</a:t>
            </a:r>
          </a:p>
        </p:txBody>
      </p:sp>
      <p:sp>
        <p:nvSpPr>
          <p:cNvPr id="3" name="內容版面配置區 2"/>
          <p:cNvSpPr>
            <a:spLocks noGrp="1"/>
          </p:cNvSpPr>
          <p:nvPr>
            <p:ph idx="1"/>
          </p:nvPr>
        </p:nvSpPr>
        <p:spPr/>
        <p:txBody>
          <a:bodyPr>
            <a:normAutofit/>
          </a:bodyPr>
          <a:lstStyle/>
          <a:p>
            <a:pPr>
              <a:lnSpc>
                <a:spcPct val="100000"/>
              </a:lnSpc>
            </a:pPr>
            <a:r>
              <a:rPr lang="zh-TW" altLang="en-US" dirty="0"/>
              <a:t>處罰要件事實</a:t>
            </a:r>
            <a:endParaRPr lang="en-US" altLang="zh-TW" dirty="0"/>
          </a:p>
          <a:p>
            <a:pPr lvl="1">
              <a:lnSpc>
                <a:spcPct val="100000"/>
              </a:lnSpc>
              <a:buFont typeface="Wingdings" panose="05000000000000000000" pitchFamily="2" charset="2"/>
              <a:buChar char="è"/>
            </a:pPr>
            <a:r>
              <a:rPr lang="zh-TW" altLang="en-US" dirty="0"/>
              <a:t>於租稅裁罰爭訟案件中，</a:t>
            </a:r>
            <a:r>
              <a:rPr lang="zh-TW" altLang="zh-TW" dirty="0"/>
              <a:t>係國家行使處罰高權的結果，與課稅平等或稽徵便利無關，而與刑事罰類似，</a:t>
            </a:r>
            <a:r>
              <a:rPr lang="zh-TW" altLang="zh-TW" b="1" dirty="0"/>
              <a:t>當事人並無協力義務</a:t>
            </a:r>
            <a:r>
              <a:rPr lang="zh-TW" altLang="zh-TW" dirty="0"/>
              <a:t>或責任以自證己罪或自證無違規事實，且有「無罪推定」及「疑則無罪」原則之適用，自應由稽徵機關負責確實證明</a:t>
            </a:r>
            <a:r>
              <a:rPr lang="zh-TW" altLang="en-US" dirty="0"/>
              <a:t>處罰要件事實，包括</a:t>
            </a:r>
            <a:r>
              <a:rPr lang="zh-TW" altLang="zh-TW" dirty="0"/>
              <a:t>減少或免除稅捐的要件事實不存在</a:t>
            </a:r>
            <a:r>
              <a:rPr lang="zh-TW" altLang="en-US" dirty="0"/>
              <a:t>（</a:t>
            </a:r>
            <a:r>
              <a:rPr lang="zh-TW" altLang="zh-TW" dirty="0"/>
              <a:t>虛列減少或免除稅捐事由</a:t>
            </a:r>
            <a:r>
              <a:rPr lang="zh-TW" altLang="en-US" dirty="0"/>
              <a:t>）</a:t>
            </a:r>
            <a:r>
              <a:rPr lang="zh-TW" altLang="zh-TW" dirty="0"/>
              <a:t>以逃漏稅捐，</a:t>
            </a:r>
            <a:r>
              <a:rPr lang="zh-TW" altLang="en-US" dirty="0"/>
              <a:t>始能</a:t>
            </a:r>
            <a:r>
              <a:rPr lang="zh-TW" altLang="zh-TW" dirty="0"/>
              <a:t>施予處罰。</a:t>
            </a:r>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79</a:t>
            </a:fld>
            <a:endParaRPr lang="zh-TW" altLang="en-US" dirty="0"/>
          </a:p>
        </p:txBody>
      </p:sp>
    </p:spTree>
    <p:extLst>
      <p:ext uri="{BB962C8B-B14F-4D97-AF65-F5344CB8AC3E}">
        <p14:creationId xmlns:p14="http://schemas.microsoft.com/office/powerpoint/2010/main" val="188062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272" y="627925"/>
            <a:ext cx="11017377" cy="696019"/>
          </a:xfrm>
        </p:spPr>
        <p:txBody>
          <a:bodyPr/>
          <a:lstStyle/>
          <a:p>
            <a:r>
              <a:rPr lang="zh-TW" altLang="en-US" dirty="0"/>
              <a:t>不樂之捐的抗拒，爭議廣度大、密度高</a:t>
            </a:r>
            <a:endParaRPr lang="en-US" altLang="zh-TW" dirty="0"/>
          </a:p>
        </p:txBody>
      </p:sp>
      <p:sp>
        <p:nvSpPr>
          <p:cNvPr id="3" name="內容版面配置區 2"/>
          <p:cNvSpPr>
            <a:spLocks noGrp="1"/>
          </p:cNvSpPr>
          <p:nvPr>
            <p:ph idx="1"/>
          </p:nvPr>
        </p:nvSpPr>
        <p:spPr>
          <a:xfrm>
            <a:off x="318272" y="1236024"/>
            <a:ext cx="11547297" cy="5373006"/>
          </a:xfrm>
        </p:spPr>
        <p:txBody>
          <a:bodyPr>
            <a:normAutofit fontScale="92500"/>
          </a:bodyPr>
          <a:lstStyle/>
          <a:p>
            <a:pPr lvl="2">
              <a:lnSpc>
                <a:spcPct val="110000"/>
              </a:lnSpc>
              <a:buFont typeface="Wingdings" panose="05000000000000000000" pitchFamily="2" charset="2"/>
              <a:buChar char="l"/>
            </a:pPr>
            <a:endParaRPr lang="en-US" altLang="zh-TW" sz="900" b="1" dirty="0"/>
          </a:p>
          <a:p>
            <a:pPr lvl="2">
              <a:lnSpc>
                <a:spcPct val="110000"/>
              </a:lnSpc>
              <a:buFont typeface="Wingdings" panose="05000000000000000000" pitchFamily="2" charset="2"/>
              <a:buChar char="l"/>
            </a:pPr>
            <a:r>
              <a:rPr lang="en-US" altLang="zh-TW" sz="2200" b="1" dirty="0"/>
              <a:t>108</a:t>
            </a:r>
            <a:r>
              <a:rPr lang="zh-TW" altLang="en-US" sz="2200" b="1" dirty="0"/>
              <a:t>年度大字第</a:t>
            </a:r>
            <a:r>
              <a:rPr lang="en-US" altLang="zh-TW" sz="2200" b="1" dirty="0"/>
              <a:t>2</a:t>
            </a:r>
            <a:r>
              <a:rPr lang="zh-TW" altLang="en-US" sz="2200" b="1" dirty="0"/>
              <a:t>號</a:t>
            </a:r>
            <a:endParaRPr lang="en-US" altLang="zh-TW" sz="2200" b="1" dirty="0"/>
          </a:p>
          <a:p>
            <a:pPr marL="822960" lvl="3" indent="0">
              <a:lnSpc>
                <a:spcPct val="110000"/>
              </a:lnSpc>
              <a:buNone/>
            </a:pPr>
            <a:r>
              <a:rPr lang="zh-TW" altLang="en-US" sz="2200" b="1" dirty="0"/>
              <a:t>爭點：</a:t>
            </a:r>
            <a:r>
              <a:rPr lang="zh-TW" altLang="en-US" sz="2200" dirty="0"/>
              <a:t>被繼承人生前出售土地所生之移轉土地所有權持分債務，其稅基量化標準，究竟要依遺產及贈與稅法第</a:t>
            </a:r>
            <a:r>
              <a:rPr lang="en-US" altLang="zh-TW" sz="2200" dirty="0"/>
              <a:t>10</a:t>
            </a:r>
            <a:r>
              <a:rPr lang="zh-TW" altLang="en-US" sz="2200" dirty="0"/>
              <a:t>條第</a:t>
            </a:r>
            <a:r>
              <a:rPr lang="en-US" altLang="zh-TW" sz="2200" dirty="0"/>
              <a:t>3</a:t>
            </a:r>
            <a:r>
              <a:rPr lang="zh-TW" altLang="en-US" sz="2200" dirty="0"/>
              <a:t>項之規定，以土地公告現值為準？還是要依遺產及贈與稅法施行細則第</a:t>
            </a:r>
            <a:r>
              <a:rPr lang="en-US" altLang="zh-TW" sz="2200" dirty="0"/>
              <a:t>41</a:t>
            </a:r>
            <a:r>
              <a:rPr lang="zh-TW" altLang="en-US" sz="2200" dirty="0"/>
              <a:t>條規定，依市場價值估定之？</a:t>
            </a:r>
            <a:endParaRPr lang="en-US" altLang="zh-TW" sz="2200" dirty="0"/>
          </a:p>
          <a:p>
            <a:pPr marL="822960" lvl="3" indent="0">
              <a:lnSpc>
                <a:spcPct val="110000"/>
              </a:lnSpc>
              <a:buNone/>
            </a:pPr>
            <a:r>
              <a:rPr lang="zh-TW" altLang="en-US" sz="2200" b="1" dirty="0"/>
              <a:t>裁定主文：</a:t>
            </a:r>
            <a:r>
              <a:rPr lang="zh-TW" altLang="en-US" sz="2200" dirty="0"/>
              <a:t>遺產及贈與稅法第</a:t>
            </a:r>
            <a:r>
              <a:rPr lang="en-US" altLang="zh-TW" sz="2200" dirty="0"/>
              <a:t>17</a:t>
            </a:r>
            <a:r>
              <a:rPr lang="zh-TW" altLang="en-US" sz="2200" dirty="0"/>
              <a:t>條第</a:t>
            </a:r>
            <a:r>
              <a:rPr lang="en-US" altLang="zh-TW" sz="2200" dirty="0"/>
              <a:t>1</a:t>
            </a:r>
            <a:r>
              <a:rPr lang="zh-TW" altLang="en-US" sz="2200" dirty="0"/>
              <a:t>項第</a:t>
            </a:r>
            <a:r>
              <a:rPr lang="en-US" altLang="zh-TW" sz="2200" dirty="0"/>
              <a:t>9</a:t>
            </a:r>
            <a:r>
              <a:rPr lang="zh-TW" altLang="en-US" sz="2200" dirty="0"/>
              <a:t>款所定被繼承人死亡前未償債務，係被繼承人移轉其所有土地</a:t>
            </a:r>
            <a:r>
              <a:rPr lang="en-US" altLang="zh-TW" sz="2200" dirty="0"/>
              <a:t>(</a:t>
            </a:r>
            <a:r>
              <a:rPr lang="zh-TW" altLang="en-US" sz="2200" dirty="0"/>
              <a:t>應有部分</a:t>
            </a:r>
            <a:r>
              <a:rPr lang="en-US" altLang="zh-TW" sz="2200" dirty="0"/>
              <a:t>)</a:t>
            </a:r>
            <a:r>
              <a:rPr lang="zh-TW" altLang="en-US" sz="2200" dirty="0"/>
              <a:t>債務時，其價值之計算，應直接適用遺產及贈與稅法第</a:t>
            </a:r>
            <a:r>
              <a:rPr lang="en-US" altLang="zh-TW" sz="2200" dirty="0"/>
              <a:t>10</a:t>
            </a:r>
            <a:r>
              <a:rPr lang="zh-TW" altLang="en-US" sz="2200" dirty="0"/>
              <a:t>條第</a:t>
            </a:r>
            <a:r>
              <a:rPr lang="en-US" altLang="zh-TW" sz="2200" dirty="0"/>
              <a:t>3</a:t>
            </a:r>
            <a:r>
              <a:rPr lang="zh-TW" altLang="en-US" sz="2200" dirty="0"/>
              <a:t>項規定。</a:t>
            </a:r>
            <a:endParaRPr lang="en-US" altLang="zh-TW" sz="2200" dirty="0"/>
          </a:p>
          <a:p>
            <a:pPr marL="822960" lvl="3" indent="0">
              <a:lnSpc>
                <a:spcPct val="110000"/>
              </a:lnSpc>
              <a:buNone/>
            </a:pPr>
            <a:endParaRPr lang="en-US" altLang="zh-TW" sz="900" dirty="0"/>
          </a:p>
          <a:p>
            <a:pPr lvl="2">
              <a:lnSpc>
                <a:spcPct val="110000"/>
              </a:lnSpc>
              <a:buFont typeface="Wingdings" panose="05000000000000000000" pitchFamily="2" charset="2"/>
              <a:buChar char="l"/>
            </a:pPr>
            <a:r>
              <a:rPr lang="en-US" altLang="zh-TW" sz="2200" b="1" dirty="0"/>
              <a:t>108</a:t>
            </a:r>
            <a:r>
              <a:rPr lang="zh-TW" altLang="en-US" sz="2200" b="1" dirty="0"/>
              <a:t>年度大字第</a:t>
            </a:r>
            <a:r>
              <a:rPr lang="en-US" altLang="zh-TW" sz="2200" b="1" dirty="0"/>
              <a:t>3</a:t>
            </a:r>
            <a:r>
              <a:rPr lang="zh-TW" altLang="en-US" sz="2200" b="1" dirty="0"/>
              <a:t>號</a:t>
            </a:r>
            <a:endParaRPr lang="en-US" altLang="zh-TW" sz="2200" b="1" dirty="0"/>
          </a:p>
          <a:p>
            <a:pPr marL="822960" lvl="3" indent="0">
              <a:lnSpc>
                <a:spcPct val="110000"/>
              </a:lnSpc>
              <a:buNone/>
            </a:pPr>
            <a:r>
              <a:rPr lang="zh-TW" altLang="en-US" sz="2200" b="1" dirty="0"/>
              <a:t>爭點：</a:t>
            </a:r>
            <a:r>
              <a:rPr lang="zh-TW" altLang="zh-TW" sz="2200" dirty="0"/>
              <a:t>稽徵機關依所得基本稅額條例第</a:t>
            </a:r>
            <a:r>
              <a:rPr lang="en-US" altLang="zh-TW" sz="2200" dirty="0"/>
              <a:t>12</a:t>
            </a:r>
            <a:r>
              <a:rPr lang="zh-TW" altLang="zh-TW" sz="2200" dirty="0"/>
              <a:t>條第</a:t>
            </a:r>
            <a:r>
              <a:rPr lang="en-US" altLang="zh-TW" sz="2200" dirty="0"/>
              <a:t>1</a:t>
            </a:r>
            <a:r>
              <a:rPr lang="zh-TW" altLang="zh-TW" sz="2200" dirty="0"/>
              <a:t>項第</a:t>
            </a:r>
            <a:r>
              <a:rPr lang="en-US" altLang="zh-TW" sz="2200" dirty="0"/>
              <a:t>1</a:t>
            </a:r>
            <a:r>
              <a:rPr lang="zh-TW" altLang="zh-TW" sz="2200" dirty="0"/>
              <a:t>款規定，核算應計入個人基本所得額之海外期貨財產交易所得時，是否適用所得稅法第</a:t>
            </a:r>
            <a:r>
              <a:rPr lang="en-US" altLang="zh-TW" sz="2200" dirty="0"/>
              <a:t>17</a:t>
            </a:r>
            <a:r>
              <a:rPr lang="zh-TW" altLang="zh-TW" sz="2200" dirty="0"/>
              <a:t>條第</a:t>
            </a:r>
            <a:r>
              <a:rPr lang="en-US" altLang="zh-TW" sz="2200" dirty="0"/>
              <a:t>1</a:t>
            </a:r>
            <a:r>
              <a:rPr lang="zh-TW" altLang="zh-TW" sz="2200" dirty="0"/>
              <a:t>項第</a:t>
            </a:r>
            <a:r>
              <a:rPr lang="en-US" altLang="zh-TW" sz="2200" dirty="0"/>
              <a:t>2</a:t>
            </a:r>
            <a:r>
              <a:rPr lang="zh-TW" altLang="zh-TW" sz="2200" dirty="0"/>
              <a:t>款第</a:t>
            </a:r>
            <a:r>
              <a:rPr lang="en-US" altLang="zh-TW" sz="2200" dirty="0"/>
              <a:t>3</a:t>
            </a:r>
            <a:r>
              <a:rPr lang="zh-TW" altLang="zh-TW" sz="2200" dirty="0"/>
              <a:t>目第</a:t>
            </a:r>
            <a:r>
              <a:rPr lang="en-US" altLang="zh-TW" sz="2200" dirty="0"/>
              <a:t>1</a:t>
            </a:r>
            <a:r>
              <a:rPr lang="zh-TW" altLang="zh-TW" sz="2200" dirty="0"/>
              <a:t>細目有關財產交易損失扣除之規定（即將前</a:t>
            </a:r>
            <a:r>
              <a:rPr lang="en-US" altLang="zh-TW" sz="2200" dirty="0"/>
              <a:t>3</a:t>
            </a:r>
            <a:r>
              <a:rPr lang="zh-TW" altLang="zh-TW" sz="2200" dirty="0"/>
              <a:t>年度海外期貨財產交易損失扣除）？</a:t>
            </a:r>
            <a:endParaRPr lang="zh-TW" altLang="en-US" sz="2200" dirty="0"/>
          </a:p>
          <a:p>
            <a:pPr marL="822960" lvl="3" indent="0">
              <a:lnSpc>
                <a:spcPct val="110000"/>
              </a:lnSpc>
              <a:buNone/>
            </a:pPr>
            <a:r>
              <a:rPr lang="zh-TW" altLang="en-US" sz="2200" b="1" dirty="0"/>
              <a:t>裁定主文：</a:t>
            </a:r>
            <a:r>
              <a:rPr lang="zh-TW" altLang="en-US" sz="2200" dirty="0"/>
              <a:t>稅捐稽徵機關依所得基本稅額條例第</a:t>
            </a:r>
            <a:r>
              <a:rPr lang="en-US" altLang="zh-TW" sz="2200" dirty="0"/>
              <a:t>12</a:t>
            </a:r>
            <a:r>
              <a:rPr lang="zh-TW" altLang="en-US" sz="2200" dirty="0"/>
              <a:t>條第</a:t>
            </a:r>
            <a:r>
              <a:rPr lang="en-US" altLang="zh-TW" sz="2200" dirty="0"/>
              <a:t>1</a:t>
            </a:r>
            <a:r>
              <a:rPr lang="zh-TW" altLang="en-US" sz="2200" dirty="0"/>
              <a:t>項第</a:t>
            </a:r>
            <a:r>
              <a:rPr lang="en-US" altLang="zh-TW" sz="2200" dirty="0"/>
              <a:t>1</a:t>
            </a:r>
            <a:r>
              <a:rPr lang="zh-TW" altLang="en-US" sz="2200" dirty="0"/>
              <a:t>款規定，核算應計入個人基本所得額之海外期貨財產交易所得時，不適用所得稅法第</a:t>
            </a:r>
            <a:r>
              <a:rPr lang="en-US" altLang="zh-TW" sz="2200" dirty="0"/>
              <a:t>17</a:t>
            </a:r>
            <a:r>
              <a:rPr lang="zh-TW" altLang="en-US" sz="2200" dirty="0"/>
              <a:t>條第</a:t>
            </a:r>
            <a:r>
              <a:rPr lang="en-US" altLang="zh-TW" sz="2200" dirty="0"/>
              <a:t>1</a:t>
            </a:r>
            <a:r>
              <a:rPr lang="zh-TW" altLang="en-US" sz="2200" dirty="0"/>
              <a:t>項第</a:t>
            </a:r>
            <a:r>
              <a:rPr lang="en-US" altLang="zh-TW" sz="2200" dirty="0"/>
              <a:t>2</a:t>
            </a:r>
            <a:r>
              <a:rPr lang="zh-TW" altLang="en-US" sz="2200" dirty="0"/>
              <a:t>款第</a:t>
            </a:r>
            <a:r>
              <a:rPr lang="en-US" altLang="zh-TW" sz="2200" dirty="0"/>
              <a:t>3</a:t>
            </a:r>
            <a:r>
              <a:rPr lang="zh-TW" altLang="en-US" sz="2200" dirty="0"/>
              <a:t>目第</a:t>
            </a:r>
            <a:r>
              <a:rPr lang="en-US" altLang="zh-TW" sz="2200" dirty="0"/>
              <a:t>1</a:t>
            </a:r>
            <a:r>
              <a:rPr lang="zh-TW" altLang="en-US" sz="2200" dirty="0"/>
              <a:t>細目有關財產交易損失扣除之規定。（有不同意見書）</a:t>
            </a:r>
          </a:p>
          <a:p>
            <a:pPr marL="822960" lvl="3" indent="0">
              <a:lnSpc>
                <a:spcPct val="110000"/>
              </a:lnSpc>
              <a:buNone/>
            </a:pPr>
            <a:endParaRPr lang="zh-TW" altLang="en-US" sz="2200" dirty="0"/>
          </a:p>
          <a:p>
            <a:pPr marL="822960" lvl="3" indent="0">
              <a:lnSpc>
                <a:spcPct val="110000"/>
              </a:lnSpc>
              <a:buNone/>
            </a:pPr>
            <a:endParaRPr lang="zh-TW" altLang="en-US" sz="2000" dirty="0"/>
          </a:p>
          <a:p>
            <a:pPr marL="822960" lvl="3" indent="0">
              <a:lnSpc>
                <a:spcPct val="110000"/>
              </a:lnSpc>
              <a:buNone/>
            </a:pPr>
            <a:endParaRPr lang="zh-TW" altLang="en-US" sz="2000" dirty="0"/>
          </a:p>
          <a:p>
            <a:pPr marL="822960" lvl="3" indent="0">
              <a:lnSpc>
                <a:spcPct val="110000"/>
              </a:lnSpc>
              <a:buNone/>
            </a:pPr>
            <a:endParaRPr lang="en-US" altLang="zh-TW" sz="1700" dirty="0"/>
          </a:p>
        </p:txBody>
      </p:sp>
      <p:sp>
        <p:nvSpPr>
          <p:cNvPr id="4" name="投影片編號版面配置區 3"/>
          <p:cNvSpPr>
            <a:spLocks noGrp="1"/>
          </p:cNvSpPr>
          <p:nvPr>
            <p:ph type="sldNum" sz="quarter" idx="4294967295"/>
          </p:nvPr>
        </p:nvSpPr>
        <p:spPr>
          <a:xfrm>
            <a:off x="10061368" y="4661686"/>
            <a:ext cx="64008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C6E32A-7459-448E-9A7A-1D3E04D07DA7}" type="slidenum">
              <a:rPr kumimoji="0" lang="zh-TW" altLang="en-US" sz="1400" b="1" i="0" u="none" strike="noStrike" kern="1200" cap="none" spc="0" normalizeH="0" baseline="0" noProof="0" smtClean="0">
                <a:ln>
                  <a:noFill/>
                </a:ln>
                <a:solidFill>
                  <a:srgbClr val="FFFFFF"/>
                </a:solidFill>
                <a:effectLst/>
                <a:uLnTx/>
                <a:uFillTx/>
                <a:latin typeface="Rockwell Condensed"/>
                <a:ea typeface="標楷體" panose="03000509000000000000" pitchFamily="65"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zh-TW" altLang="en-US" sz="1400" b="1" i="0" u="none" strike="noStrike" kern="1200" cap="none" spc="0" normalizeH="0" baseline="0" noProof="0">
              <a:ln>
                <a:noFill/>
              </a:ln>
              <a:solidFill>
                <a:srgbClr val="FFFFFF"/>
              </a:solidFill>
              <a:effectLst/>
              <a:uLnTx/>
              <a:uFillTx/>
              <a:latin typeface="Rockwell Condensed"/>
              <a:ea typeface="標楷體" panose="03000509000000000000" pitchFamily="65" charset="-120"/>
              <a:cs typeface="+mn-cs"/>
            </a:endParaRPr>
          </a:p>
        </p:txBody>
      </p:sp>
    </p:spTree>
    <p:extLst>
      <p:ext uri="{BB962C8B-B14F-4D97-AF65-F5344CB8AC3E}">
        <p14:creationId xmlns:p14="http://schemas.microsoft.com/office/powerpoint/2010/main" val="944596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稅務訴訟的客觀舉證責任分配</a:t>
            </a:r>
          </a:p>
        </p:txBody>
      </p:sp>
      <p:sp>
        <p:nvSpPr>
          <p:cNvPr id="3" name="內容版面配置區 2"/>
          <p:cNvSpPr>
            <a:spLocks noGrp="1"/>
          </p:cNvSpPr>
          <p:nvPr>
            <p:ph idx="1"/>
          </p:nvPr>
        </p:nvSpPr>
        <p:spPr/>
        <p:txBody>
          <a:bodyPr/>
          <a:lstStyle/>
          <a:p>
            <a:pPr>
              <a:lnSpc>
                <a:spcPct val="100000"/>
              </a:lnSpc>
            </a:pPr>
            <a:r>
              <a:rPr lang="zh-TW" altLang="en-US" dirty="0"/>
              <a:t>釋例</a:t>
            </a:r>
            <a:r>
              <a:rPr lang="en-US" altLang="zh-TW" dirty="0"/>
              <a:t>1</a:t>
            </a:r>
          </a:p>
          <a:p>
            <a:pPr marL="274320" lvl="1" indent="0">
              <a:lnSpc>
                <a:spcPct val="100000"/>
              </a:lnSpc>
              <a:buNone/>
            </a:pPr>
            <a:r>
              <a:rPr lang="zh-TW" altLang="en-US" dirty="0"/>
              <a:t>依查核準則第</a:t>
            </a:r>
            <a:r>
              <a:rPr lang="en-US" altLang="zh-TW" dirty="0"/>
              <a:t>67</a:t>
            </a:r>
            <a:r>
              <a:rPr lang="zh-TW" altLang="en-US" dirty="0"/>
              <a:t>條規定：「（</a:t>
            </a:r>
            <a:r>
              <a:rPr lang="zh-TW" altLang="zh-TW" dirty="0"/>
              <a:t>第</a:t>
            </a:r>
            <a:r>
              <a:rPr lang="en-US" altLang="zh-TW" dirty="0"/>
              <a:t>1</a:t>
            </a:r>
            <a:r>
              <a:rPr lang="zh-TW" altLang="zh-TW" dirty="0"/>
              <a:t>項</a:t>
            </a:r>
            <a:r>
              <a:rPr lang="zh-TW" altLang="en-US" dirty="0"/>
              <a:t>）費用及損失，未經取得原始憑證，或經取得而記載事項不符者，不予認定。</a:t>
            </a:r>
            <a:r>
              <a:rPr lang="en-US" altLang="zh-TW" dirty="0"/>
              <a:t>……</a:t>
            </a:r>
            <a:r>
              <a:rPr lang="zh-TW" altLang="en-US" dirty="0"/>
              <a:t>（</a:t>
            </a:r>
            <a:r>
              <a:rPr lang="zh-TW" altLang="zh-TW" dirty="0"/>
              <a:t>第</a:t>
            </a:r>
            <a:r>
              <a:rPr lang="en-US" altLang="zh-TW" dirty="0"/>
              <a:t>2</a:t>
            </a:r>
            <a:r>
              <a:rPr lang="zh-TW" altLang="zh-TW" dirty="0"/>
              <a:t>項</a:t>
            </a:r>
            <a:r>
              <a:rPr lang="zh-TW" altLang="en-US" dirty="0"/>
              <a:t>）前項之費用或損失，如經查明確無支付之事實，而係虛列費用或損失逃稅者，應依所得稅法第</a:t>
            </a:r>
            <a:r>
              <a:rPr lang="en-US" altLang="zh-TW" dirty="0"/>
              <a:t>110</a:t>
            </a:r>
            <a:r>
              <a:rPr lang="zh-TW" altLang="en-US" dirty="0"/>
              <a:t>條之規定處罰。」即知成本、費用或損失不存在的事實（確無支付之事實，而係虛列成本、費用或損失以漏報所得額之要件事實），應由稽徵機關負責確實「查明」（負擔客觀舉證責任），始能依所得稅法第</a:t>
            </a:r>
            <a:r>
              <a:rPr lang="en-US" altLang="zh-TW" dirty="0"/>
              <a:t>110</a:t>
            </a:r>
            <a:r>
              <a:rPr lang="zh-TW" altLang="en-US" dirty="0"/>
              <a:t>條之規定處罰，如果無法使法院完全確信該要件事實存在時，其漏稅罰即難以維持，殊無令納稅義務人於租稅裁罰爭訟程序就成本、費用或損失的存在負擔客觀舉證責任之餘地。</a:t>
            </a:r>
            <a:endParaRPr lang="en-US" altLang="zh-TW" dirty="0"/>
          </a:p>
          <a:p>
            <a:pPr marL="274320" lvl="1" indent="0">
              <a:lnSpc>
                <a:spcPct val="100000"/>
              </a:lnSpc>
              <a:buNone/>
            </a:pPr>
            <a:endParaRPr lang="en-US" altLang="zh-TW" sz="1000" dirty="0"/>
          </a:p>
          <a:p>
            <a:pPr>
              <a:lnSpc>
                <a:spcPct val="100000"/>
              </a:lnSpc>
            </a:pPr>
            <a:r>
              <a:rPr lang="zh-TW" altLang="en-US" dirty="0"/>
              <a:t>釋例</a:t>
            </a:r>
            <a:r>
              <a:rPr lang="en-US" altLang="zh-TW" dirty="0"/>
              <a:t>2</a:t>
            </a:r>
          </a:p>
          <a:p>
            <a:pPr marL="274320" lvl="1" indent="0">
              <a:lnSpc>
                <a:spcPct val="100000"/>
              </a:lnSpc>
              <a:buNone/>
            </a:pPr>
            <a:r>
              <a:rPr lang="zh-TW" altLang="en-US" dirty="0"/>
              <a:t>依遺產及贈與稅法第</a:t>
            </a:r>
            <a:r>
              <a:rPr lang="en-US" altLang="zh-TW" dirty="0"/>
              <a:t>17</a:t>
            </a:r>
            <a:r>
              <a:rPr lang="zh-TW" altLang="en-US" dirty="0"/>
              <a:t>條第</a:t>
            </a:r>
            <a:r>
              <a:rPr lang="en-US" altLang="zh-TW" dirty="0"/>
              <a:t>1</a:t>
            </a:r>
            <a:r>
              <a:rPr lang="zh-TW" altLang="en-US" dirty="0"/>
              <a:t>項第</a:t>
            </a:r>
            <a:r>
              <a:rPr lang="en-US" altLang="zh-TW" dirty="0"/>
              <a:t>9</a:t>
            </a:r>
            <a:r>
              <a:rPr lang="zh-TW" altLang="en-US" dirty="0"/>
              <a:t>款規定：「被繼承人死亡前，未償之債務，具有確實之證明者」，應自遺產總額中扣除，免徵遺產稅，明定減免稅捐之要件事實應由納稅義務人負擔客觀舉證責任。但於其租稅裁罰爭訟程序，仍應由稽徵機關就該減免稅捐之要件事實不存在負擔客觀舉證責任。</a:t>
            </a:r>
            <a:endParaRPr lang="en-US" altLang="zh-TW" dirty="0"/>
          </a:p>
          <a:p>
            <a:endParaRPr lang="en-US" altLang="zh-TW"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80</a:t>
            </a:fld>
            <a:endParaRPr lang="zh-TW" altLang="en-US" dirty="0"/>
          </a:p>
        </p:txBody>
      </p:sp>
    </p:spTree>
    <p:extLst>
      <p:ext uri="{BB962C8B-B14F-4D97-AF65-F5344CB8AC3E}">
        <p14:creationId xmlns:p14="http://schemas.microsoft.com/office/powerpoint/2010/main" val="2884225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稅務訴訟的證明程度</a:t>
            </a:r>
          </a:p>
        </p:txBody>
      </p:sp>
      <p:sp>
        <p:nvSpPr>
          <p:cNvPr id="3" name="內容版面配置區 2"/>
          <p:cNvSpPr>
            <a:spLocks noGrp="1"/>
          </p:cNvSpPr>
          <p:nvPr>
            <p:ph idx="1"/>
          </p:nvPr>
        </p:nvSpPr>
        <p:spPr/>
        <p:txBody>
          <a:bodyPr/>
          <a:lstStyle/>
          <a:p>
            <a:r>
              <a:rPr lang="zh-TW" altLang="en-US" dirty="0"/>
              <a:t>證明程度（證明度）係指訴訟當事人應就其所主張事實證明至何種程度，或法院應將待證事實調查或闡明至何種程度，始能使法院的心證達到認為真實的確信（或稱完全確信）。</a:t>
            </a:r>
            <a:endParaRPr lang="en-US" altLang="zh-TW" dirty="0"/>
          </a:p>
          <a:p>
            <a:r>
              <a:rPr lang="zh-TW" altLang="zh-TW" dirty="0"/>
              <a:t>達到證明度，即確信待證事實存在，達不到證明度，即屬事實不明，雖非事實絕對不存在，而不能直接認定事實不存在，但應假定待證事實不存在，而認定待證事實所聯結的法律效果不發生。</a:t>
            </a:r>
            <a:endParaRPr lang="zh-TW" altLang="en-US"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81</a:t>
            </a:fld>
            <a:endParaRPr lang="zh-TW" altLang="en-US" dirty="0"/>
          </a:p>
        </p:txBody>
      </p:sp>
    </p:spTree>
    <p:extLst>
      <p:ext uri="{BB962C8B-B14F-4D97-AF65-F5344CB8AC3E}">
        <p14:creationId xmlns:p14="http://schemas.microsoft.com/office/powerpoint/2010/main" val="28760972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稅務訴訟的證明程度</a:t>
            </a:r>
          </a:p>
        </p:txBody>
      </p:sp>
      <p:sp>
        <p:nvSpPr>
          <p:cNvPr id="3" name="內容版面配置區 2"/>
          <p:cNvSpPr>
            <a:spLocks noGrp="1"/>
          </p:cNvSpPr>
          <p:nvPr>
            <p:ph idx="1"/>
          </p:nvPr>
        </p:nvSpPr>
        <p:spPr/>
        <p:txBody>
          <a:bodyPr/>
          <a:lstStyle/>
          <a:p>
            <a:pPr>
              <a:lnSpc>
                <a:spcPct val="100000"/>
              </a:lnSpc>
            </a:pPr>
            <a:r>
              <a:rPr lang="zh-TW" altLang="en-US" dirty="0"/>
              <a:t>關於訴訟上證明程度主要有「蓋然性確信理論」與「真實確信理論」兩種。</a:t>
            </a:r>
            <a:endParaRPr lang="en-US" altLang="zh-TW" dirty="0"/>
          </a:p>
          <a:p>
            <a:pPr>
              <a:lnSpc>
                <a:spcPct val="100000"/>
              </a:lnSpc>
            </a:pPr>
            <a:endParaRPr lang="en-US" altLang="zh-TW" sz="1000" dirty="0"/>
          </a:p>
          <a:p>
            <a:pPr lvl="1">
              <a:lnSpc>
                <a:spcPct val="100000"/>
              </a:lnSpc>
            </a:pPr>
            <a:r>
              <a:rPr lang="zh-TW" altLang="en-US" dirty="0"/>
              <a:t>「蓋然性確信理論」以</a:t>
            </a:r>
            <a:r>
              <a:rPr lang="zh-TW" altLang="zh-TW" dirty="0"/>
              <a:t>自由心證之任務不</a:t>
            </a:r>
            <a:r>
              <a:rPr lang="zh-TW" altLang="en-US" dirty="0"/>
              <a:t>在</a:t>
            </a:r>
            <a:r>
              <a:rPr lang="zh-TW" altLang="zh-TW" dirty="0"/>
              <a:t>求得真實之確信，而係在計算可用以判斷相關事實存否之蓋然性，因此事實確定之決定性在於達到一定的蓋然性，法官之確信不在於真實，而是達成「優勢之蓋然性」（</a:t>
            </a:r>
            <a:r>
              <a:rPr lang="en-US" altLang="zh-TW" dirty="0" err="1"/>
              <a:t>Überwiegende</a:t>
            </a:r>
            <a:r>
              <a:rPr lang="en-US" altLang="zh-TW" dirty="0"/>
              <a:t> </a:t>
            </a:r>
            <a:r>
              <a:rPr lang="en-US" altLang="zh-TW" dirty="0" err="1"/>
              <a:t>Wahrscheinlichkeit</a:t>
            </a:r>
            <a:r>
              <a:rPr lang="zh-TW" altLang="zh-TW" dirty="0"/>
              <a:t>）</a:t>
            </a:r>
            <a:r>
              <a:rPr lang="zh-TW" altLang="zh-TW" b="1" dirty="0"/>
              <a:t>。</a:t>
            </a:r>
            <a:endParaRPr lang="en-US" altLang="zh-TW" b="1" dirty="0"/>
          </a:p>
          <a:p>
            <a:pPr lvl="1">
              <a:lnSpc>
                <a:spcPct val="100000"/>
              </a:lnSpc>
            </a:pPr>
            <a:endParaRPr lang="en-US" altLang="zh-TW" sz="1000" b="1" dirty="0"/>
          </a:p>
          <a:p>
            <a:pPr lvl="1">
              <a:lnSpc>
                <a:spcPct val="100000"/>
              </a:lnSpc>
            </a:pPr>
            <a:r>
              <a:rPr lang="zh-TW" altLang="en-US" dirty="0"/>
              <a:t>「真實確信理論」要求訴訟上之「真實」為一定高度之蓋然性，而所謂一定高度之蓋然性，有認為係「沒有一個理性、清楚通曉生活事實之人還會懷疑之蓋然性」，有認為是「排除合理懷疑之蓋然性」，德國聯邦最高法院（</a:t>
            </a:r>
            <a:r>
              <a:rPr lang="en-US" altLang="zh-TW" dirty="0"/>
              <a:t>BGH</a:t>
            </a:r>
            <a:r>
              <a:rPr lang="zh-TW" altLang="en-US" dirty="0"/>
              <a:t>）則認為是「幾近於真實之蓋然性」（</a:t>
            </a:r>
            <a:r>
              <a:rPr lang="en-US" altLang="zh-TW" dirty="0" err="1"/>
              <a:t>eine</a:t>
            </a:r>
            <a:r>
              <a:rPr lang="en-US" altLang="zh-TW" dirty="0"/>
              <a:t> an </a:t>
            </a:r>
            <a:r>
              <a:rPr lang="en-US" altLang="zh-TW" dirty="0" err="1"/>
              <a:t>Sicherheit</a:t>
            </a:r>
            <a:r>
              <a:rPr lang="en-US" altLang="zh-TW" dirty="0"/>
              <a:t> </a:t>
            </a:r>
            <a:r>
              <a:rPr lang="en-US" altLang="zh-TW" dirty="0" err="1"/>
              <a:t>grenzenden</a:t>
            </a:r>
            <a:r>
              <a:rPr lang="en-US" altLang="zh-TW" dirty="0"/>
              <a:t> </a:t>
            </a:r>
            <a:r>
              <a:rPr lang="en-US" altLang="zh-TW" dirty="0" err="1"/>
              <a:t>Wahrscheinlichkeit</a:t>
            </a:r>
            <a:r>
              <a:rPr lang="zh-TW" altLang="en-US"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82</a:t>
            </a:fld>
            <a:endParaRPr lang="zh-TW" altLang="en-US" dirty="0"/>
          </a:p>
        </p:txBody>
      </p:sp>
    </p:spTree>
    <p:extLst>
      <p:ext uri="{BB962C8B-B14F-4D97-AF65-F5344CB8AC3E}">
        <p14:creationId xmlns:p14="http://schemas.microsoft.com/office/powerpoint/2010/main" val="3982592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稅務訴訟的證明程度</a:t>
            </a:r>
          </a:p>
        </p:txBody>
      </p:sp>
      <p:sp>
        <p:nvSpPr>
          <p:cNvPr id="3" name="內容版面配置區 2"/>
          <p:cNvSpPr>
            <a:spLocks noGrp="1"/>
          </p:cNvSpPr>
          <p:nvPr>
            <p:ph idx="1"/>
          </p:nvPr>
        </p:nvSpPr>
        <p:spPr/>
        <p:txBody>
          <a:bodyPr/>
          <a:lstStyle/>
          <a:p>
            <a:pPr>
              <a:lnSpc>
                <a:spcPct val="100000"/>
              </a:lnSpc>
            </a:pPr>
            <a:r>
              <a:rPr lang="zh-TW" altLang="zh-TW" dirty="0"/>
              <a:t>「真實確信理論」是以「真實」為其追求對象，只是囿於人類認識能力的有限性，不能求其絕對的真實，而「蓋然性確信理論」則自始體認真實之無法達到，一開始即以蓋然性為法官確信的內容，</a:t>
            </a:r>
            <a:r>
              <a:rPr lang="zh-TW" altLang="zh-TW" b="1" dirty="0"/>
              <a:t>後者是德國多數說及為實務所採行。</a:t>
            </a:r>
            <a:r>
              <a:rPr lang="zh-TW" altLang="zh-TW" dirty="0"/>
              <a:t>然無論何者，均是以蓋然性作為形成心證之基準。</a:t>
            </a:r>
            <a:endParaRPr lang="en-US" altLang="zh-TW" dirty="0"/>
          </a:p>
          <a:p>
            <a:pPr>
              <a:lnSpc>
                <a:spcPct val="100000"/>
              </a:lnSpc>
            </a:pPr>
            <a:endParaRPr lang="en-US" altLang="zh-TW" sz="1000" dirty="0"/>
          </a:p>
          <a:p>
            <a:pPr>
              <a:lnSpc>
                <a:spcPct val="100000"/>
              </a:lnSpc>
            </a:pPr>
            <a:r>
              <a:rPr lang="zh-TW" altLang="en-US" dirty="0"/>
              <a:t>學者將之分成三個等級，並將之量化：</a:t>
            </a:r>
            <a:endParaRPr lang="en-US" altLang="zh-TW" dirty="0"/>
          </a:p>
          <a:p>
            <a:pPr lvl="1">
              <a:lnSpc>
                <a:spcPct val="100000"/>
              </a:lnSpc>
            </a:pPr>
            <a:r>
              <a:rPr lang="zh-TW" altLang="en-US" sz="2400" dirty="0"/>
              <a:t>「幾近於真實之蓋然性」的蓋然性率是</a:t>
            </a:r>
            <a:r>
              <a:rPr lang="en-US" altLang="zh-TW" sz="2400" dirty="0"/>
              <a:t>99.8</a:t>
            </a:r>
            <a:r>
              <a:rPr lang="zh-TW" altLang="en-US" sz="2400" dirty="0"/>
              <a:t>％以上</a:t>
            </a:r>
            <a:r>
              <a:rPr lang="zh-TW" altLang="zh-TW" sz="2400" dirty="0"/>
              <a:t>。</a:t>
            </a:r>
            <a:endParaRPr lang="en-US" altLang="zh-TW" sz="2400" dirty="0"/>
          </a:p>
          <a:p>
            <a:pPr marL="274320" lvl="1" indent="0">
              <a:lnSpc>
                <a:spcPct val="100000"/>
              </a:lnSpc>
              <a:buNone/>
            </a:pPr>
            <a:r>
              <a:rPr lang="zh-TW" altLang="en-US" sz="2400" dirty="0"/>
              <a:t> （或稱真實確信的蓋然性）</a:t>
            </a:r>
            <a:endParaRPr lang="en-US" altLang="zh-TW" sz="2400" dirty="0"/>
          </a:p>
          <a:p>
            <a:pPr lvl="1">
              <a:lnSpc>
                <a:spcPct val="100000"/>
              </a:lnSpc>
            </a:pPr>
            <a:r>
              <a:rPr lang="zh-TW" altLang="en-US" sz="2400" dirty="0"/>
              <a:t>「高度的蓋然性」的蓋然率是</a:t>
            </a:r>
            <a:r>
              <a:rPr lang="en-US" altLang="zh-TW" sz="2400" dirty="0"/>
              <a:t>75</a:t>
            </a:r>
            <a:r>
              <a:rPr lang="zh-TW" altLang="en-US" sz="2400" dirty="0"/>
              <a:t>％以上</a:t>
            </a:r>
            <a:r>
              <a:rPr lang="zh-TW" altLang="zh-TW" sz="2400" dirty="0"/>
              <a:t>。</a:t>
            </a:r>
            <a:endParaRPr lang="en-US" altLang="zh-TW" sz="2400" dirty="0"/>
          </a:p>
          <a:p>
            <a:pPr lvl="1">
              <a:lnSpc>
                <a:spcPct val="100000"/>
              </a:lnSpc>
            </a:pPr>
            <a:r>
              <a:rPr lang="zh-TW" altLang="en-US" sz="2400" dirty="0"/>
              <a:t>「優勢的蓋然性」的蓋然率是</a:t>
            </a:r>
            <a:r>
              <a:rPr lang="en-US" altLang="zh-TW" sz="2400" dirty="0"/>
              <a:t>51</a:t>
            </a:r>
            <a:r>
              <a:rPr lang="zh-TW" altLang="en-US" sz="2400" dirty="0"/>
              <a:t>％（超過</a:t>
            </a:r>
            <a:r>
              <a:rPr lang="en-US" altLang="zh-TW" sz="2400" dirty="0"/>
              <a:t>50</a:t>
            </a:r>
            <a:r>
              <a:rPr lang="zh-TW" altLang="en-US" sz="2400" dirty="0"/>
              <a:t>％）</a:t>
            </a:r>
            <a:r>
              <a:rPr lang="zh-TW" altLang="zh-TW" sz="2400"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83</a:t>
            </a:fld>
            <a:endParaRPr lang="zh-TW" altLang="en-US" dirty="0"/>
          </a:p>
        </p:txBody>
      </p:sp>
    </p:spTree>
    <p:extLst>
      <p:ext uri="{BB962C8B-B14F-4D97-AF65-F5344CB8AC3E}">
        <p14:creationId xmlns:p14="http://schemas.microsoft.com/office/powerpoint/2010/main" val="35610462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稅務訴訟的證明程度</a:t>
            </a:r>
          </a:p>
        </p:txBody>
      </p:sp>
      <p:sp>
        <p:nvSpPr>
          <p:cNvPr id="3" name="內容版面配置區 2"/>
          <p:cNvSpPr>
            <a:spLocks noGrp="1"/>
          </p:cNvSpPr>
          <p:nvPr>
            <p:ph idx="1"/>
          </p:nvPr>
        </p:nvSpPr>
        <p:spPr/>
        <p:txBody>
          <a:bodyPr>
            <a:normAutofit/>
          </a:bodyPr>
          <a:lstStyle/>
          <a:p>
            <a:pPr>
              <a:lnSpc>
                <a:spcPct val="100000"/>
              </a:lnSpc>
            </a:pPr>
            <a:r>
              <a:rPr lang="zh-TW" altLang="zh-TW" dirty="0"/>
              <a:t>國內行政訴訟法學者認為基於行政訴訟對人民權利保障及行政合法性控制的作用，原則上當裁判認定的「事實」真實性越高時，越能達成行政訴訟的目的，故行政訴訟所要求的證明程度應是高度蓋然性，此亦為行政法院實務上之通說。</a:t>
            </a:r>
            <a:endParaRPr lang="en-US" altLang="zh-TW" dirty="0"/>
          </a:p>
          <a:p>
            <a:pPr>
              <a:lnSpc>
                <a:spcPct val="100000"/>
              </a:lnSpc>
            </a:pPr>
            <a:r>
              <a:rPr lang="zh-TW" altLang="zh-TW" dirty="0"/>
              <a:t>稅務訴訟作為行政訴訟的一環，且課稅處分既屬國家行使課稅高權的結果，直接影響人民財產權，其證明程度自應至少達到「高度蓋然性」（蓋然率</a:t>
            </a:r>
            <a:r>
              <a:rPr lang="en-US" altLang="zh-TW" dirty="0"/>
              <a:t>75</a:t>
            </a:r>
            <a:r>
              <a:rPr lang="zh-TW" altLang="en-US" dirty="0"/>
              <a:t>％</a:t>
            </a:r>
            <a:r>
              <a:rPr lang="zh-TW" altLang="zh-TW" dirty="0"/>
              <a:t>以上），且基於行政訴訟法保障人民權益，確保國家行政權合法行使的宗旨，最好能以「幾近於真實的蓋然性」作為訴訟上證明程度的要求</a:t>
            </a:r>
            <a:r>
              <a:rPr lang="zh-TW" altLang="en-US" dirty="0"/>
              <a:t>。</a:t>
            </a:r>
            <a:endParaRPr lang="en-US" altLang="zh-TW" dirty="0"/>
          </a:p>
          <a:p>
            <a:pPr>
              <a:lnSpc>
                <a:spcPct val="100000"/>
              </a:lnSpc>
            </a:pPr>
            <a:r>
              <a:rPr lang="zh-TW" altLang="zh-TW" dirty="0"/>
              <a:t>另基於稅務案件所具有的大量性與課稅資料為納稅義務人所掌握的事物本質，法院得視個案情形及納稅義務人是否克盡協力義務，適當調整證明程度，以實現公平課稅之要求，惟最低程度仍不得低於優勢蓋然性。</a:t>
            </a:r>
          </a:p>
          <a:p>
            <a:endParaRPr lang="zh-TW" altLang="zh-TW" sz="24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84</a:t>
            </a:fld>
            <a:endParaRPr lang="zh-TW" altLang="en-US" dirty="0"/>
          </a:p>
        </p:txBody>
      </p:sp>
    </p:spTree>
    <p:extLst>
      <p:ext uri="{BB962C8B-B14F-4D97-AF65-F5344CB8AC3E}">
        <p14:creationId xmlns:p14="http://schemas.microsoft.com/office/powerpoint/2010/main" val="2967498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稅務訴訟的證明程度</a:t>
            </a:r>
          </a:p>
        </p:txBody>
      </p:sp>
      <p:sp>
        <p:nvSpPr>
          <p:cNvPr id="2" name="內容版面配置區 1"/>
          <p:cNvSpPr>
            <a:spLocks noGrp="1"/>
          </p:cNvSpPr>
          <p:nvPr>
            <p:ph idx="1"/>
          </p:nvPr>
        </p:nvSpPr>
        <p:spPr/>
        <p:txBody>
          <a:bodyPr>
            <a:normAutofit fontScale="92500" lnSpcReduction="10000"/>
          </a:bodyPr>
          <a:lstStyle/>
          <a:p>
            <a:pPr>
              <a:lnSpc>
                <a:spcPct val="100000"/>
              </a:lnSpc>
            </a:pPr>
            <a:r>
              <a:rPr lang="zh-TW" altLang="zh-TW" dirty="0"/>
              <a:t>成本費用及損失既屬課稅所得額計算之要素，</a:t>
            </a:r>
            <a:r>
              <a:rPr lang="zh-TW" altLang="en-US" dirty="0"/>
              <a:t>即</a:t>
            </a:r>
            <a:r>
              <a:rPr lang="zh-TW" altLang="zh-TW" dirty="0"/>
              <a:t>應歸類為課稅要件事實，</a:t>
            </a:r>
            <a:r>
              <a:rPr lang="zh-TW" altLang="en-US" dirty="0"/>
              <a:t>除法律有特別規定外，仍</a:t>
            </a:r>
            <a:r>
              <a:rPr lang="zh-TW" altLang="zh-TW" dirty="0"/>
              <a:t>應由稽徵機關就其不實或不存在負舉證責任</a:t>
            </a:r>
            <a:r>
              <a:rPr lang="zh-TW" altLang="en-US" dirty="0"/>
              <a:t>，</a:t>
            </a:r>
            <a:r>
              <a:rPr lang="zh-TW" altLang="zh-TW" dirty="0"/>
              <a:t>惟其證明度，得參照一般同業利潤標準（毛利率、費用率及淨利率，收入減去成本之餘額即為毛利，毛利減去費用之餘額即為淨利）為之。即對於超過同業利潤標準的成本、費用，及不在同業利潤標準訂定範圍之非營業損失，可以納稅義務人不盡協力義務及不符合經驗法則，推定其不存在（降低其證明度），但對於同業利潤標準範圍內的成本、費用，如果要將其剔除，則必須查證至明確且具有說服力的程度（幾近於真實的蓋然性）</a:t>
            </a:r>
            <a:r>
              <a:rPr lang="zh-TW" altLang="en-US" dirty="0"/>
              <a:t>（</a:t>
            </a:r>
            <a:r>
              <a:rPr lang="zh-TW" altLang="zh-TW" dirty="0"/>
              <a:t>所得稅法第83條</a:t>
            </a:r>
            <a:r>
              <a:rPr lang="zh-TW" altLang="en-US" dirty="0"/>
              <a:t>參照）。</a:t>
            </a:r>
            <a:endParaRPr lang="en-US" altLang="zh-TW" dirty="0"/>
          </a:p>
          <a:p>
            <a:pPr>
              <a:lnSpc>
                <a:spcPct val="100000"/>
              </a:lnSpc>
            </a:pPr>
            <a:r>
              <a:rPr lang="zh-TW" altLang="zh-TW" dirty="0"/>
              <a:t>依規範有利原則或依法律特別規定應由納稅義務人負擔客觀舉證責任之事項，其證明度要求，原則亦應達到「高度蓋然性」，但符合經驗法則或論理法則的部分，應推定其存在（降低其證明度）。例如所得稅法第</a:t>
            </a:r>
            <a:r>
              <a:rPr lang="en-US" altLang="zh-TW" dirty="0"/>
              <a:t>28</a:t>
            </a:r>
            <a:r>
              <a:rPr lang="zh-TW" altLang="zh-TW" dirty="0"/>
              <a:t>條規定：「製造業耗用之原料超過各該業通常水準者，其超過部分非經提出正當理由經稽徵機關查明屬實者不予減除。」是製造業耗用之原料屬於營利事業所得額之減項，如未超過各該業通常水準，即應推定其真正；超過各該業通常水準者，其超過部分需要提出正當理由經查明屬實，始准予減除。即為適例。</a:t>
            </a:r>
            <a:endParaRPr lang="zh-TW" altLang="en-US" dirty="0"/>
          </a:p>
        </p:txBody>
      </p:sp>
    </p:spTree>
    <p:extLst>
      <p:ext uri="{BB962C8B-B14F-4D97-AF65-F5344CB8AC3E}">
        <p14:creationId xmlns:p14="http://schemas.microsoft.com/office/powerpoint/2010/main" val="40220253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稅務訴訟的證明程度</a:t>
            </a:r>
          </a:p>
        </p:txBody>
      </p:sp>
      <p:sp>
        <p:nvSpPr>
          <p:cNvPr id="3" name="內容版面配置區 2"/>
          <p:cNvSpPr>
            <a:spLocks noGrp="1"/>
          </p:cNvSpPr>
          <p:nvPr>
            <p:ph idx="1"/>
          </p:nvPr>
        </p:nvSpPr>
        <p:spPr/>
        <p:txBody>
          <a:bodyPr>
            <a:normAutofit/>
          </a:bodyPr>
          <a:lstStyle/>
          <a:p>
            <a:pPr>
              <a:lnSpc>
                <a:spcPct val="100000"/>
              </a:lnSpc>
            </a:pPr>
            <a:r>
              <a:rPr lang="zh-TW" altLang="zh-TW" b="1" dirty="0"/>
              <a:t>租稅裁罰爭訟案件</a:t>
            </a:r>
            <a:r>
              <a:rPr lang="zh-TW" altLang="zh-TW" dirty="0"/>
              <a:t>，</a:t>
            </a:r>
            <a:r>
              <a:rPr lang="zh-TW" altLang="zh-TW" b="1" dirty="0"/>
              <a:t>則係國家行使處罰高權的結果，與課稅平等或稽徵便利無關，而與刑事罰類似，當事人並無協力義務或責任以自證己罪或自證無違規事實，且有「無罪推定」及「疑則無罪」原則之適用，故無論稽徵法規或行政法院判例均要求其證明程度應達到「確信為真實」，亦即至少要達到「幾近於真實的蓋然性」</a:t>
            </a:r>
            <a:r>
              <a:rPr lang="zh-TW" altLang="en-US" b="1" dirty="0"/>
              <a:t>。</a:t>
            </a:r>
            <a:endParaRPr lang="en-US" altLang="zh-TW" b="1"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86</a:t>
            </a:fld>
            <a:endParaRPr lang="zh-TW" altLang="en-US" dirty="0"/>
          </a:p>
        </p:txBody>
      </p:sp>
    </p:spTree>
    <p:extLst>
      <p:ext uri="{BB962C8B-B14F-4D97-AF65-F5344CB8AC3E}">
        <p14:creationId xmlns:p14="http://schemas.microsoft.com/office/powerpoint/2010/main" val="16044945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稅務訴訟的證明程度</a:t>
            </a:r>
          </a:p>
        </p:txBody>
      </p:sp>
      <p:sp>
        <p:nvSpPr>
          <p:cNvPr id="3" name="內容版面配置區 2"/>
          <p:cNvSpPr>
            <a:spLocks noGrp="1"/>
          </p:cNvSpPr>
          <p:nvPr>
            <p:ph idx="1"/>
          </p:nvPr>
        </p:nvSpPr>
        <p:spPr/>
        <p:txBody>
          <a:bodyPr>
            <a:normAutofit fontScale="92500" lnSpcReduction="10000"/>
          </a:bodyPr>
          <a:lstStyle/>
          <a:p>
            <a:pPr>
              <a:lnSpc>
                <a:spcPct val="100000"/>
              </a:lnSpc>
            </a:pPr>
            <a:r>
              <a:rPr lang="zh-TW" altLang="en-US" sz="2600" dirty="0"/>
              <a:t>釋例</a:t>
            </a:r>
            <a:endParaRPr lang="en-US" altLang="zh-TW" sz="2600" dirty="0"/>
          </a:p>
          <a:p>
            <a:pPr marL="274320" lvl="1" indent="0">
              <a:lnSpc>
                <a:spcPct val="100000"/>
              </a:lnSpc>
              <a:buNone/>
            </a:pPr>
            <a:r>
              <a:rPr lang="zh-TW" altLang="zh-TW" sz="2200" dirty="0"/>
              <a:t>查核準則第</a:t>
            </a:r>
            <a:r>
              <a:rPr lang="en-US" altLang="zh-TW" sz="2200" dirty="0"/>
              <a:t>67</a:t>
            </a:r>
            <a:r>
              <a:rPr lang="zh-TW" altLang="zh-TW" sz="2200" dirty="0"/>
              <a:t>條規定：「</a:t>
            </a:r>
            <a:r>
              <a:rPr lang="zh-TW" altLang="en-US" sz="2200" dirty="0"/>
              <a:t>（</a:t>
            </a:r>
            <a:r>
              <a:rPr lang="zh-TW" altLang="zh-TW" sz="2200" dirty="0"/>
              <a:t>第</a:t>
            </a:r>
            <a:r>
              <a:rPr lang="en-US" altLang="zh-TW" sz="2200" dirty="0"/>
              <a:t>1</a:t>
            </a:r>
            <a:r>
              <a:rPr lang="zh-TW" altLang="zh-TW" sz="2200" dirty="0"/>
              <a:t>項</a:t>
            </a:r>
            <a:r>
              <a:rPr lang="zh-TW" altLang="en-US" sz="2200" dirty="0"/>
              <a:t>）</a:t>
            </a:r>
            <a:r>
              <a:rPr lang="zh-TW" altLang="zh-TW" sz="2200" dirty="0"/>
              <a:t>費用及損失，未經取得原始憑證，或經取得而記載事項不符者，不予認定。</a:t>
            </a:r>
            <a:r>
              <a:rPr lang="en-US" altLang="zh-TW" sz="2200" dirty="0"/>
              <a:t>……</a:t>
            </a:r>
            <a:r>
              <a:rPr lang="zh-TW" altLang="en-US" sz="2200" dirty="0"/>
              <a:t>（</a:t>
            </a:r>
            <a:r>
              <a:rPr lang="zh-TW" altLang="zh-TW" sz="2200" dirty="0"/>
              <a:t>第</a:t>
            </a:r>
            <a:r>
              <a:rPr lang="en-US" altLang="zh-TW" sz="2200" dirty="0"/>
              <a:t>2</a:t>
            </a:r>
            <a:r>
              <a:rPr lang="zh-TW" altLang="zh-TW" sz="2200" dirty="0"/>
              <a:t>項</a:t>
            </a:r>
            <a:r>
              <a:rPr lang="zh-TW" altLang="en-US" sz="2200" dirty="0"/>
              <a:t>）</a:t>
            </a:r>
            <a:r>
              <a:rPr lang="zh-TW" altLang="zh-TW" sz="2200" dirty="0"/>
              <a:t>前項之費用或損失，</a:t>
            </a:r>
            <a:r>
              <a:rPr lang="zh-TW" altLang="zh-TW" sz="2200" u="sng" dirty="0"/>
              <a:t>如經查明確無支付之事實，而係虛列費用或損失逃稅者，應依所得稅法第</a:t>
            </a:r>
            <a:r>
              <a:rPr lang="en-US" altLang="zh-TW" sz="2200" u="sng" dirty="0"/>
              <a:t>110</a:t>
            </a:r>
            <a:r>
              <a:rPr lang="zh-TW" altLang="zh-TW" sz="2200" u="sng" dirty="0"/>
              <a:t>條之規定處罰</a:t>
            </a:r>
            <a:r>
              <a:rPr lang="zh-TW" altLang="zh-TW" sz="2200" dirty="0"/>
              <a:t>。」</a:t>
            </a:r>
            <a:endParaRPr lang="en-US" altLang="zh-TW" sz="2200" dirty="0"/>
          </a:p>
          <a:p>
            <a:pPr marL="274320" lvl="1" indent="0">
              <a:lnSpc>
                <a:spcPct val="100000"/>
              </a:lnSpc>
              <a:buNone/>
            </a:pPr>
            <a:endParaRPr lang="en-US" altLang="zh-TW" sz="1100" dirty="0"/>
          </a:p>
          <a:p>
            <a:pPr lvl="1">
              <a:lnSpc>
                <a:spcPct val="100000"/>
              </a:lnSpc>
              <a:buFont typeface="Wingdings" panose="05000000000000000000" pitchFamily="2" charset="2"/>
              <a:buChar char="è"/>
            </a:pPr>
            <a:r>
              <a:rPr lang="zh-TW" altLang="zh-TW" sz="2200" dirty="0"/>
              <a:t>查核準則第</a:t>
            </a:r>
            <a:r>
              <a:rPr lang="en-US" altLang="zh-TW" sz="2200" dirty="0"/>
              <a:t>67</a:t>
            </a:r>
            <a:r>
              <a:rPr lang="zh-TW" altLang="zh-TW" sz="2200" dirty="0"/>
              <a:t>條規定更區別補稅與罰鍰處分所需事實基礎的證明程度，對於營利事業辦理所得稅結算申報，剔除其費用或損失，而增加課稅所得額之核定，並不要求應達到「確無支付之事實」的強度，但對於漏報課稅所得額之處罰，則要求應達到「查明確無支付之事實，而係虛列費用或損失逃稅」的強度（包括根本無此筆金額的支出，或雖有此筆支出，但完全與其本業或附屬業務無關等情形），始能認其有漏報或短報課稅所得額行為，否則，如僅係有疑，即應為有利納稅義務人之認定，不得逕以該筆費用或損失經剔除後相應增加之所得額作為漏報所得額，並以補徵之稅額作為漏稅額，而依所得稅法第</a:t>
            </a:r>
            <a:r>
              <a:rPr lang="en-US" altLang="zh-TW" sz="2200" dirty="0"/>
              <a:t>110</a:t>
            </a:r>
            <a:r>
              <a:rPr lang="zh-TW" altLang="zh-TW" sz="2200" dirty="0"/>
              <a:t>條第</a:t>
            </a:r>
            <a:r>
              <a:rPr lang="en-US" altLang="zh-TW" sz="2200" dirty="0"/>
              <a:t>1</a:t>
            </a:r>
            <a:r>
              <a:rPr lang="zh-TW" altLang="zh-TW" sz="2200" dirty="0"/>
              <a:t>項之規定處以罰鍰。</a:t>
            </a:r>
            <a:endParaRPr lang="en-US" altLang="zh-TW" sz="2200" dirty="0"/>
          </a:p>
          <a:p>
            <a:pPr marL="274320" lvl="1" indent="0">
              <a:lnSpc>
                <a:spcPct val="100000"/>
              </a:lnSpc>
              <a:buNone/>
            </a:pPr>
            <a:endParaRPr lang="en-US" altLang="zh-TW" sz="1100" dirty="0"/>
          </a:p>
          <a:p>
            <a:pPr lvl="1">
              <a:lnSpc>
                <a:spcPct val="100000"/>
              </a:lnSpc>
              <a:buFont typeface="Wingdings" panose="05000000000000000000" pitchFamily="2" charset="2"/>
              <a:buChar char="è"/>
            </a:pPr>
            <a:r>
              <a:rPr lang="zh-TW" altLang="zh-TW" sz="2200" dirty="0"/>
              <a:t>此項規定如果加以貫徹，應能減少許多民怨及訟源，只可惜稽徵機關於實務操作上常將「增加課稅所得額」以補稅與「漏報課稅所得額」之處罰的證明程度作同一看待，又不論究納稅者是否有故意或過失，以致補稅與處罰常伴隨而來。</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87</a:t>
            </a:fld>
            <a:endParaRPr lang="zh-TW" altLang="en-US" dirty="0"/>
          </a:p>
        </p:txBody>
      </p:sp>
    </p:spTree>
    <p:extLst>
      <p:ext uri="{BB962C8B-B14F-4D97-AF65-F5344CB8AC3E}">
        <p14:creationId xmlns:p14="http://schemas.microsoft.com/office/powerpoint/2010/main" val="50361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3200" dirty="0">
                <a:blipFill>
                  <a:blip r:embed="rId2">
                    <a:extLst>
                      <a:ext uri="{28A0092B-C50C-407E-A947-70E740481C1C}">
                        <a14:useLocalDpi xmlns:a14="http://schemas.microsoft.com/office/drawing/2010/main" val="0"/>
                      </a:ext>
                    </a:extLst>
                  </a:blip>
                  <a:tile tx="6350" ty="-127000" sx="65000" sy="64000" flip="none" algn="tl"/>
                </a:blipFill>
              </a:rPr>
              <a:t>財</a:t>
            </a:r>
            <a:r>
              <a:rPr lang="zh-TW" altLang="zh-TW" sz="3200" dirty="0">
                <a:blipFill>
                  <a:blip r:embed="rId2">
                    <a:extLst>
                      <a:ext uri="{28A0092B-C50C-407E-A947-70E740481C1C}">
                        <a14:useLocalDpi xmlns:a14="http://schemas.microsoft.com/office/drawing/2010/main" val="0"/>
                      </a:ext>
                    </a:extLst>
                  </a:blip>
                  <a:tile tx="6350" ty="-127000" sx="65000" sy="64000" flip="none" algn="tl"/>
                </a:blipFill>
              </a:rPr>
              <a:t>政部賦稅署</a:t>
            </a:r>
            <a:r>
              <a:rPr lang="en-US" altLang="zh-TW" sz="3200" dirty="0">
                <a:blipFill>
                  <a:blip r:embed="rId2">
                    <a:extLst>
                      <a:ext uri="{28A0092B-C50C-407E-A947-70E740481C1C}">
                        <a14:useLocalDpi xmlns:a14="http://schemas.microsoft.com/office/drawing/2010/main" val="0"/>
                      </a:ext>
                    </a:extLst>
                  </a:blip>
                  <a:tile tx="6350" ty="-127000" sx="65000" sy="64000" flip="none" algn="tl"/>
                </a:blipFill>
              </a:rPr>
              <a:t>86</a:t>
            </a:r>
            <a:r>
              <a:rPr lang="zh-TW" altLang="zh-TW" sz="3200" dirty="0">
                <a:blipFill>
                  <a:blip r:embed="rId2">
                    <a:extLst>
                      <a:ext uri="{28A0092B-C50C-407E-A947-70E740481C1C}">
                        <a14:useLocalDpi xmlns:a14="http://schemas.microsoft.com/office/drawing/2010/main" val="0"/>
                      </a:ext>
                    </a:extLst>
                  </a:blip>
                  <a:tile tx="6350" ty="-127000" sx="65000" sy="64000" flip="none" algn="tl"/>
                </a:blipFill>
              </a:rPr>
              <a:t>年</a:t>
            </a:r>
            <a:r>
              <a:rPr lang="en-US" altLang="zh-TW" sz="3200" dirty="0">
                <a:blipFill>
                  <a:blip r:embed="rId2">
                    <a:extLst>
                      <a:ext uri="{28A0092B-C50C-407E-A947-70E740481C1C}">
                        <a14:useLocalDpi xmlns:a14="http://schemas.microsoft.com/office/drawing/2010/main" val="0"/>
                      </a:ext>
                    </a:extLst>
                  </a:blip>
                  <a:tile tx="6350" ty="-127000" sx="65000" sy="64000" flip="none" algn="tl"/>
                </a:blipFill>
              </a:rPr>
              <a:t>4</a:t>
            </a:r>
            <a:r>
              <a:rPr lang="zh-TW" altLang="zh-TW" sz="3200" dirty="0">
                <a:blipFill>
                  <a:blip r:embed="rId2">
                    <a:extLst>
                      <a:ext uri="{28A0092B-C50C-407E-A947-70E740481C1C}">
                        <a14:useLocalDpi xmlns:a14="http://schemas.microsoft.com/office/drawing/2010/main" val="0"/>
                      </a:ext>
                    </a:extLst>
                  </a:blip>
                  <a:tile tx="6350" ty="-127000" sx="65000" sy="64000" flip="none" algn="tl"/>
                </a:blipFill>
              </a:rPr>
              <a:t>月</a:t>
            </a:r>
            <a:r>
              <a:rPr lang="en-US" altLang="zh-TW" sz="3200" dirty="0">
                <a:blipFill>
                  <a:blip r:embed="rId2">
                    <a:extLst>
                      <a:ext uri="{28A0092B-C50C-407E-A947-70E740481C1C}">
                        <a14:useLocalDpi xmlns:a14="http://schemas.microsoft.com/office/drawing/2010/main" val="0"/>
                      </a:ext>
                    </a:extLst>
                  </a:blip>
                  <a:tile tx="6350" ty="-127000" sx="65000" sy="64000" flip="none" algn="tl"/>
                </a:blipFill>
              </a:rPr>
              <a:t>7</a:t>
            </a:r>
            <a:r>
              <a:rPr lang="zh-TW" altLang="zh-TW" sz="3200" dirty="0">
                <a:blipFill>
                  <a:blip r:embed="rId2">
                    <a:extLst>
                      <a:ext uri="{28A0092B-C50C-407E-A947-70E740481C1C}">
                        <a14:useLocalDpi xmlns:a14="http://schemas.microsoft.com/office/drawing/2010/main" val="0"/>
                      </a:ext>
                    </a:extLst>
                  </a:blip>
                  <a:tile tx="6350" ty="-127000" sx="65000" sy="64000" flip="none" algn="tl"/>
                </a:blipFill>
              </a:rPr>
              <a:t>日台稅稽發第</a:t>
            </a:r>
            <a:r>
              <a:rPr lang="en-US" altLang="zh-TW" sz="3200" dirty="0">
                <a:blipFill>
                  <a:blip r:embed="rId2">
                    <a:extLst>
                      <a:ext uri="{28A0092B-C50C-407E-A947-70E740481C1C}">
                        <a14:useLocalDpi xmlns:a14="http://schemas.microsoft.com/office/drawing/2010/main" val="0"/>
                      </a:ext>
                    </a:extLst>
                  </a:blip>
                  <a:tile tx="6350" ty="-127000" sx="65000" sy="64000" flip="none" algn="tl"/>
                </a:blipFill>
              </a:rPr>
              <a:t>8600292</a:t>
            </a:r>
            <a:r>
              <a:rPr lang="zh-TW" altLang="zh-TW" sz="3200" dirty="0">
                <a:blipFill>
                  <a:blip r:embed="rId2">
                    <a:extLst>
                      <a:ext uri="{28A0092B-C50C-407E-A947-70E740481C1C}">
                        <a14:useLocalDpi xmlns:a14="http://schemas.microsoft.com/office/drawing/2010/main" val="0"/>
                      </a:ext>
                    </a:extLst>
                  </a:blip>
                  <a:tile tx="6350" ty="-127000" sx="65000" sy="64000" flip="none" algn="tl"/>
                </a:blipFill>
              </a:rPr>
              <a:t>號函</a:t>
            </a:r>
            <a:r>
              <a:rPr lang="zh-TW" altLang="en-US" sz="3200" dirty="0">
                <a:blipFill>
                  <a:blip r:embed="rId2">
                    <a:extLst>
                      <a:ext uri="{28A0092B-C50C-407E-A947-70E740481C1C}">
                        <a14:useLocalDpi xmlns:a14="http://schemas.microsoft.com/office/drawing/2010/main" val="0"/>
                      </a:ext>
                    </a:extLst>
                  </a:blip>
                  <a:tile tx="6350" ty="-127000" sx="65000" sy="64000" flip="none" algn="tl"/>
                </a:blipFill>
              </a:rPr>
              <a:t>發</a:t>
            </a:r>
            <a:r>
              <a:rPr lang="zh-TW" altLang="zh-TW" sz="3200" dirty="0">
                <a:blipFill>
                  <a:blip r:embed="rId2">
                    <a:extLst>
                      <a:ext uri="{28A0092B-C50C-407E-A947-70E740481C1C}">
                        <a14:useLocalDpi xmlns:a14="http://schemas.microsoft.com/office/drawing/2010/main" val="0"/>
                      </a:ext>
                    </a:extLst>
                  </a:blip>
                  <a:tile tx="6350" ty="-127000" sx="65000" sy="64000" flip="none" algn="tl"/>
                </a:blipFill>
              </a:rPr>
              <a:t>「查稅過程中徵納雙方舉證責任分配之研議」</a:t>
            </a:r>
            <a:endParaRPr lang="zh-TW" altLang="en-US" dirty="0"/>
          </a:p>
        </p:txBody>
      </p:sp>
      <p:sp>
        <p:nvSpPr>
          <p:cNvPr id="2" name="內容版面配置區 1"/>
          <p:cNvSpPr>
            <a:spLocks noGrp="1"/>
          </p:cNvSpPr>
          <p:nvPr>
            <p:ph idx="1"/>
          </p:nvPr>
        </p:nvSpPr>
        <p:spPr/>
        <p:txBody>
          <a:bodyPr/>
          <a:lstStyle/>
          <a:p>
            <a:pPr>
              <a:lnSpc>
                <a:spcPct val="100000"/>
              </a:lnSpc>
            </a:pPr>
            <a:r>
              <a:rPr lang="zh-TW" altLang="en-US" dirty="0"/>
              <a:t>此</a:t>
            </a:r>
            <a:r>
              <a:rPr lang="zh-TW" altLang="zh-TW" dirty="0"/>
              <a:t>研究報告指出參考美國立法例，認為對補稅案件應採「優勢證據法則」（</a:t>
            </a:r>
            <a:r>
              <a:rPr lang="en-US" altLang="zh-TW" dirty="0"/>
              <a:t>Law of Preponderance</a:t>
            </a:r>
            <a:r>
              <a:rPr lang="zh-TW" altLang="zh-TW" dirty="0"/>
              <a:t>），即稽徵機關只須證明課稅事實達表面可信狀態即可；租稅罰鍰案件則應採「明顯的優勢證據法則」（</a:t>
            </a:r>
            <a:r>
              <a:rPr lang="en-US" altLang="zh-TW" dirty="0"/>
              <a:t>Law of Clear Preponderance</a:t>
            </a:r>
            <a:r>
              <a:rPr lang="zh-TW" altLang="zh-TW" dirty="0"/>
              <a:t>）或稱「明確而有說服力的證據法則」（</a:t>
            </a:r>
            <a:r>
              <a:rPr lang="en-US" altLang="zh-TW" dirty="0"/>
              <a:t>Law of Clear and Convincing</a:t>
            </a:r>
            <a:r>
              <a:rPr lang="zh-TW" altLang="zh-TW" dirty="0"/>
              <a:t>）。</a:t>
            </a:r>
            <a:endParaRPr lang="en-US" altLang="zh-TW" dirty="0"/>
          </a:p>
          <a:p>
            <a:pPr>
              <a:lnSpc>
                <a:spcPct val="100000"/>
              </a:lnSpc>
            </a:pPr>
            <a:r>
              <a:rPr lang="zh-TW" altLang="zh-TW" dirty="0"/>
              <a:t>例如依一般蓋然性經驗法則，認定抵押權登記應有本金及利息之收受，稽徵機關得據以課徵利息所得稅，倘另行查有利息支付的資金流程，則證據力已提昇至優越的蓋然性，足資證明納稅義務人有漏報所得的事實，除應補徵所得稅外，更須課以漏稅罰</a:t>
            </a:r>
            <a:r>
              <a:rPr lang="zh-TW" altLang="en-US" dirty="0"/>
              <a:t>。</a:t>
            </a:r>
            <a:endParaRPr lang="en-US" altLang="zh-TW" dirty="0"/>
          </a:p>
          <a:p>
            <a:pPr>
              <a:lnSpc>
                <a:spcPct val="100000"/>
              </a:lnSpc>
            </a:pPr>
            <a:r>
              <a:rPr lang="zh-TW" altLang="en-US" dirty="0"/>
              <a:t>此</a:t>
            </a:r>
            <a:r>
              <a:rPr lang="zh-TW" altLang="zh-TW" dirty="0"/>
              <a:t>研究報告釐清稅務案件之證明程度，並區分補稅與裁罰案件應適用不同證明程度之觀點，與查核準則第</a:t>
            </a:r>
            <a:r>
              <a:rPr lang="en-US" altLang="zh-TW" dirty="0"/>
              <a:t>67</a:t>
            </a:r>
            <a:r>
              <a:rPr lang="zh-TW" altLang="zh-TW" dirty="0"/>
              <a:t>條規範意旨不謀而合</a:t>
            </a:r>
            <a:r>
              <a:rPr lang="zh-TW" altLang="en-US" dirty="0"/>
              <a:t>。</a:t>
            </a:r>
          </a:p>
          <a:p>
            <a:endParaRPr lang="zh-TW" altLang="en-US" dirty="0"/>
          </a:p>
        </p:txBody>
      </p:sp>
    </p:spTree>
    <p:extLst>
      <p:ext uri="{BB962C8B-B14F-4D97-AF65-F5344CB8AC3E}">
        <p14:creationId xmlns:p14="http://schemas.microsoft.com/office/powerpoint/2010/main" val="14566747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法律上推定、擬制與事實上推定</a:t>
            </a:r>
          </a:p>
        </p:txBody>
      </p:sp>
      <p:sp>
        <p:nvSpPr>
          <p:cNvPr id="3" name="內容版面配置區 2"/>
          <p:cNvSpPr>
            <a:spLocks noGrp="1"/>
          </p:cNvSpPr>
          <p:nvPr>
            <p:ph idx="1"/>
          </p:nvPr>
        </p:nvSpPr>
        <p:spPr/>
        <p:txBody>
          <a:bodyPr>
            <a:noAutofit/>
          </a:bodyPr>
          <a:lstStyle/>
          <a:p>
            <a:pPr>
              <a:lnSpc>
                <a:spcPct val="100000"/>
              </a:lnSpc>
            </a:pPr>
            <a:r>
              <a:rPr lang="zh-TW" altLang="zh-TW" sz="2200" b="1" dirty="0"/>
              <a:t>法律上推定</a:t>
            </a:r>
            <a:r>
              <a:rPr lang="zh-TW" altLang="zh-TW" sz="2200" dirty="0"/>
              <a:t>係指法律本於他事實，而推認某要件事實為真實的規定（行政訴訟法第</a:t>
            </a:r>
            <a:r>
              <a:rPr lang="en-US" altLang="zh-TW" sz="2200" dirty="0"/>
              <a:t>176</a:t>
            </a:r>
            <a:r>
              <a:rPr lang="zh-TW" altLang="zh-TW" sz="2200" dirty="0"/>
              <a:t>條準用民事訴訟法第</a:t>
            </a:r>
            <a:r>
              <a:rPr lang="en-US" altLang="zh-TW" sz="2200" dirty="0"/>
              <a:t>281</a:t>
            </a:r>
            <a:r>
              <a:rPr lang="zh-TW" altLang="zh-TW" sz="2200" dirty="0"/>
              <a:t>條），此種規定在訴訟當事人間發生舉證責任轉換的效果，使主張權利要件事實（或有利事實）之一方僅須就據以推定的基礎事實（間接事實）負舉證責任，即可依法據以推定該權利要件事實（或有利事實）的存在，乃對於法官自由心證的限制，只要當事人一方證明間接事實存在，即應依法推定主要事實的存在，不能評價該間接事實是否足以證明主要事實存在，除非他造當事人反對而舉證欲加以推翻，否則法院不得繼續審查主要事實是否存在，故他造當事人對於該事實之不存在，負擔提出本證加以證明的舉證責任（舉證責任倒置）</a:t>
            </a:r>
            <a:r>
              <a:rPr lang="zh-TW" altLang="en-US" sz="2200" dirty="0"/>
              <a:t>。</a:t>
            </a:r>
            <a:endParaRPr lang="en-US" altLang="zh-TW" sz="2200" dirty="0"/>
          </a:p>
          <a:p>
            <a:pPr>
              <a:lnSpc>
                <a:spcPct val="100000"/>
              </a:lnSpc>
            </a:pPr>
            <a:endParaRPr lang="en-US" altLang="zh-TW" sz="1000" dirty="0"/>
          </a:p>
          <a:p>
            <a:pPr>
              <a:lnSpc>
                <a:spcPct val="100000"/>
              </a:lnSpc>
            </a:pPr>
            <a:r>
              <a:rPr lang="zh-TW" altLang="en-US" sz="2200" dirty="0"/>
              <a:t>釋例：遺產及贈與稅法第</a:t>
            </a:r>
            <a:r>
              <a:rPr lang="en-US" altLang="zh-TW" sz="2200" dirty="0"/>
              <a:t>5</a:t>
            </a:r>
            <a:r>
              <a:rPr lang="zh-TW" altLang="en-US" sz="2200" dirty="0"/>
              <a:t>條規定：「</a:t>
            </a:r>
            <a:r>
              <a:rPr lang="en-US" altLang="zh-TW" sz="2200" dirty="0"/>
              <a:t>……</a:t>
            </a:r>
            <a:r>
              <a:rPr lang="zh-TW" altLang="en-US" sz="2200" dirty="0"/>
              <a:t>（第</a:t>
            </a:r>
            <a:r>
              <a:rPr lang="en-US" altLang="zh-TW" sz="2200" dirty="0"/>
              <a:t>5</a:t>
            </a:r>
            <a:r>
              <a:rPr lang="zh-TW" altLang="en-US" sz="2200" dirty="0"/>
              <a:t>款）限制行為能力人或無行為能力人所購置之財產，視為法定代理人或監護人之贈與。但能證明支付之款項屬於購買人所有者，不在此限。（第</a:t>
            </a:r>
            <a:r>
              <a:rPr lang="en-US" altLang="zh-TW" sz="2200" dirty="0"/>
              <a:t>6</a:t>
            </a:r>
            <a:r>
              <a:rPr lang="zh-TW" altLang="en-US" sz="2200" dirty="0"/>
              <a:t>款）二親等以內親屬間財產之買賣（以贈與論）。但能提出已支付價款之確實證明，且該已支付之價款非由出賣人貸與或提供擔保向他人借得者，不在此限。」</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89</a:t>
            </a:fld>
            <a:endParaRPr lang="zh-TW" altLang="en-US" dirty="0"/>
          </a:p>
        </p:txBody>
      </p:sp>
    </p:spTree>
    <p:extLst>
      <p:ext uri="{BB962C8B-B14F-4D97-AF65-F5344CB8AC3E}">
        <p14:creationId xmlns:p14="http://schemas.microsoft.com/office/powerpoint/2010/main" val="316634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272" y="627925"/>
            <a:ext cx="11017377" cy="696019"/>
          </a:xfrm>
        </p:spPr>
        <p:txBody>
          <a:bodyPr/>
          <a:lstStyle/>
          <a:p>
            <a:r>
              <a:rPr lang="zh-TW" altLang="en-US" dirty="0"/>
              <a:t>不樂之捐的抗拒，爭議廣度大、密度高</a:t>
            </a:r>
            <a:endParaRPr lang="en-US" altLang="zh-TW" dirty="0"/>
          </a:p>
        </p:txBody>
      </p:sp>
      <p:sp>
        <p:nvSpPr>
          <p:cNvPr id="3" name="內容版面配置區 2"/>
          <p:cNvSpPr>
            <a:spLocks noGrp="1"/>
          </p:cNvSpPr>
          <p:nvPr>
            <p:ph idx="1"/>
          </p:nvPr>
        </p:nvSpPr>
        <p:spPr>
          <a:xfrm>
            <a:off x="318272" y="1165688"/>
            <a:ext cx="11547297" cy="5373006"/>
          </a:xfrm>
        </p:spPr>
        <p:txBody>
          <a:bodyPr>
            <a:normAutofit/>
          </a:bodyPr>
          <a:lstStyle/>
          <a:p>
            <a:pPr lvl="2">
              <a:lnSpc>
                <a:spcPct val="110000"/>
              </a:lnSpc>
              <a:buFont typeface="Wingdings" panose="05000000000000000000" pitchFamily="2" charset="2"/>
              <a:buChar char="l"/>
            </a:pPr>
            <a:endParaRPr lang="en-US" altLang="zh-TW" sz="800" b="1" dirty="0"/>
          </a:p>
          <a:p>
            <a:pPr lvl="2">
              <a:lnSpc>
                <a:spcPct val="110000"/>
              </a:lnSpc>
              <a:buFont typeface="Wingdings" panose="05000000000000000000" pitchFamily="2" charset="2"/>
              <a:buChar char="l"/>
            </a:pPr>
            <a:r>
              <a:rPr lang="en-US" altLang="zh-TW" sz="2000" b="1" dirty="0"/>
              <a:t>109</a:t>
            </a:r>
            <a:r>
              <a:rPr lang="zh-TW" altLang="en-US" sz="2000" b="1" dirty="0"/>
              <a:t>年度大字第</a:t>
            </a:r>
            <a:r>
              <a:rPr lang="en-US" altLang="zh-TW" sz="2000" b="1" dirty="0"/>
              <a:t>3</a:t>
            </a:r>
            <a:r>
              <a:rPr lang="zh-TW" altLang="en-US" sz="2000" b="1" dirty="0"/>
              <a:t>號</a:t>
            </a:r>
            <a:endParaRPr lang="en-US" altLang="zh-TW" sz="2000" b="1" dirty="0"/>
          </a:p>
          <a:p>
            <a:pPr marL="822960" lvl="3" indent="0">
              <a:lnSpc>
                <a:spcPct val="110000"/>
              </a:lnSpc>
              <a:buNone/>
            </a:pPr>
            <a:r>
              <a:rPr lang="zh-TW" altLang="en-US" sz="2000" b="1" dirty="0"/>
              <a:t>爭點：</a:t>
            </a:r>
            <a:r>
              <a:rPr lang="zh-TW" altLang="en-US" sz="2000" dirty="0"/>
              <a:t>遺產及贈與稅法（下稱遺贈稅法）第</a:t>
            </a:r>
            <a:r>
              <a:rPr lang="en-US" altLang="zh-TW" sz="2000" dirty="0"/>
              <a:t>30</a:t>
            </a:r>
            <a:r>
              <a:rPr lang="zh-TW" altLang="en-US" sz="2000" dirty="0"/>
              <a:t>條第</a:t>
            </a:r>
            <a:r>
              <a:rPr lang="en-US" altLang="zh-TW" sz="2000" dirty="0"/>
              <a:t>4</a:t>
            </a:r>
            <a:r>
              <a:rPr lang="zh-TW" altLang="en-US" sz="2000" dirty="0"/>
              <a:t>項規定納稅義務人以現金繳納確有困難時，例外准以實物抵繳方式繳納稅款。若納稅義務人申請抵繳遺產稅遭駁回，循序提起行政救濟，請求稅捐稽徵機關作成准予抵繳之處分，嗣後納稅義務人於行政救濟程序中（包括訴願及行政訴訟程序）先行補納遺產稅完畢，是否即應逕認不符合實物抵繳遺贈稅「納稅義務人確有困難不能一次繳納現金」之要件，而與前揭遺贈稅法第</a:t>
            </a:r>
            <a:r>
              <a:rPr lang="en-US" altLang="zh-TW" sz="2000" dirty="0"/>
              <a:t>30</a:t>
            </a:r>
            <a:r>
              <a:rPr lang="zh-TW" altLang="en-US" sz="2000" dirty="0"/>
              <a:t>條第</a:t>
            </a:r>
            <a:r>
              <a:rPr lang="en-US" altLang="zh-TW" sz="2000" dirty="0"/>
              <a:t>4</a:t>
            </a:r>
            <a:r>
              <a:rPr lang="zh-TW" altLang="en-US" sz="2000" dirty="0"/>
              <a:t>項所定得以實物抵繳遺贈稅額之要件不合？</a:t>
            </a:r>
            <a:endParaRPr lang="en-US" altLang="zh-TW" sz="2000" dirty="0"/>
          </a:p>
          <a:p>
            <a:pPr marL="822960" lvl="3" indent="0">
              <a:lnSpc>
                <a:spcPct val="110000"/>
              </a:lnSpc>
              <a:buNone/>
            </a:pPr>
            <a:r>
              <a:rPr lang="zh-TW" altLang="en-US" sz="2000" b="1" dirty="0"/>
              <a:t>裁定主文：</a:t>
            </a:r>
            <a:r>
              <a:rPr lang="zh-TW" altLang="en-US" sz="2000" dirty="0"/>
              <a:t>納稅義務人申請以實物抵繳遺產稅遭駁回，循序提起行政救濟，請求稅捐稽徵機關作成准予抵繳之處分，嗣後納稅義務人於行政救濟程序中（包括訴願及行政訴訟程序）先行補納遺產稅完畢。此際，行政法院不得僅以該事實為由，逕認納稅義務人有以現金繳納遺產稅之能力，不符合遺產及贈與稅法第</a:t>
            </a:r>
            <a:r>
              <a:rPr lang="en-US" altLang="zh-TW" sz="2000" dirty="0"/>
              <a:t>30</a:t>
            </a:r>
            <a:r>
              <a:rPr lang="zh-TW" altLang="en-US" sz="2000" dirty="0"/>
              <a:t>條第</a:t>
            </a:r>
            <a:r>
              <a:rPr lang="en-US" altLang="zh-TW" sz="2000" dirty="0"/>
              <a:t>4</a:t>
            </a:r>
            <a:r>
              <a:rPr lang="zh-TW" altLang="en-US" sz="2000" dirty="0"/>
              <a:t>項所定「納稅義務人確有困難不能一次繳納現金」之要件，而為不利於納稅義務人之裁判。</a:t>
            </a:r>
          </a:p>
          <a:p>
            <a:pPr marL="822960" lvl="3" indent="0">
              <a:lnSpc>
                <a:spcPct val="110000"/>
              </a:lnSpc>
              <a:buNone/>
            </a:pPr>
            <a:endParaRPr lang="zh-TW" altLang="en-US" sz="2000" dirty="0"/>
          </a:p>
          <a:p>
            <a:pPr marL="822960" lvl="3" indent="0">
              <a:lnSpc>
                <a:spcPct val="110000"/>
              </a:lnSpc>
              <a:buNone/>
            </a:pPr>
            <a:endParaRPr lang="zh-TW" altLang="en-US" sz="2000" dirty="0"/>
          </a:p>
          <a:p>
            <a:pPr marL="822960" lvl="3" indent="0">
              <a:lnSpc>
                <a:spcPct val="110000"/>
              </a:lnSpc>
              <a:buNone/>
            </a:pPr>
            <a:endParaRPr lang="en-US" altLang="zh-TW" sz="1700" dirty="0"/>
          </a:p>
        </p:txBody>
      </p:sp>
      <p:sp>
        <p:nvSpPr>
          <p:cNvPr id="4" name="投影片編號版面配置區 3"/>
          <p:cNvSpPr>
            <a:spLocks noGrp="1"/>
          </p:cNvSpPr>
          <p:nvPr>
            <p:ph type="sldNum" sz="quarter" idx="4294967295"/>
          </p:nvPr>
        </p:nvSpPr>
        <p:spPr>
          <a:xfrm>
            <a:off x="10061368" y="4661686"/>
            <a:ext cx="640080" cy="365125"/>
          </a:xfrm>
        </p:spPr>
        <p:txBody>
          <a:bodyPr/>
          <a:lstStyle/>
          <a:p>
            <a:fld id="{5EC6E32A-7459-448E-9A7A-1D3E04D07DA7}" type="slidenum">
              <a:rPr lang="zh-TW" altLang="en-US" smtClean="0"/>
              <a:pPr/>
              <a:t>9</a:t>
            </a:fld>
            <a:endParaRPr lang="zh-TW" altLang="en-US"/>
          </a:p>
        </p:txBody>
      </p:sp>
    </p:spTree>
    <p:extLst>
      <p:ext uri="{BB962C8B-B14F-4D97-AF65-F5344CB8AC3E}">
        <p14:creationId xmlns:p14="http://schemas.microsoft.com/office/powerpoint/2010/main" val="1804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法律上推定、擬制與事實上推定</a:t>
            </a:r>
          </a:p>
        </p:txBody>
      </p:sp>
      <p:sp>
        <p:nvSpPr>
          <p:cNvPr id="3" name="內容版面配置區 2"/>
          <p:cNvSpPr>
            <a:spLocks noGrp="1"/>
          </p:cNvSpPr>
          <p:nvPr>
            <p:ph idx="1"/>
          </p:nvPr>
        </p:nvSpPr>
        <p:spPr/>
        <p:txBody>
          <a:bodyPr/>
          <a:lstStyle/>
          <a:p>
            <a:pPr>
              <a:lnSpc>
                <a:spcPct val="100000"/>
              </a:lnSpc>
            </a:pPr>
            <a:r>
              <a:rPr lang="zh-TW" altLang="zh-TW" sz="2200" b="1" dirty="0"/>
              <a:t>法律上的擬制</a:t>
            </a:r>
            <a:r>
              <a:rPr lang="zh-TW" altLang="zh-TW" sz="2200" dirty="0"/>
              <a:t>，係指法律本於他事實，而視某要件事實為真實或擬制其法律效果的規定，不論事實的真相如何，無法再舉證以推翻法律所擬制的事實</a:t>
            </a:r>
            <a:r>
              <a:rPr lang="zh-TW" altLang="en-US" sz="2200" dirty="0"/>
              <a:t>。</a:t>
            </a:r>
            <a:endParaRPr lang="en-US" altLang="zh-TW" sz="2200" dirty="0"/>
          </a:p>
          <a:p>
            <a:pPr>
              <a:lnSpc>
                <a:spcPct val="100000"/>
              </a:lnSpc>
            </a:pPr>
            <a:endParaRPr lang="en-US" altLang="zh-TW" sz="1000" dirty="0"/>
          </a:p>
          <a:p>
            <a:pPr>
              <a:lnSpc>
                <a:spcPct val="100000"/>
              </a:lnSpc>
            </a:pPr>
            <a:r>
              <a:rPr lang="zh-TW" altLang="en-US" sz="2200" dirty="0"/>
              <a:t>釋例：</a:t>
            </a:r>
            <a:r>
              <a:rPr lang="zh-TW" altLang="zh-TW" sz="2200" dirty="0"/>
              <a:t>遺產及贈與稅法第</a:t>
            </a:r>
            <a:r>
              <a:rPr lang="en-US" altLang="zh-TW" sz="2200" dirty="0"/>
              <a:t>5</a:t>
            </a:r>
            <a:r>
              <a:rPr lang="zh-TW" altLang="zh-TW" sz="2200" dirty="0"/>
              <a:t>條第</a:t>
            </a:r>
            <a:r>
              <a:rPr lang="en-US" altLang="zh-TW" sz="2200" dirty="0"/>
              <a:t>1</a:t>
            </a:r>
            <a:r>
              <a:rPr lang="zh-TW" altLang="zh-TW" sz="2200" dirty="0"/>
              <a:t>款規定：「在請求權時效內無償免除或承擔債務者」，其免除或承擔之債務以贈與論；同法第</a:t>
            </a:r>
            <a:r>
              <a:rPr lang="en-US" altLang="zh-TW" sz="2200" dirty="0"/>
              <a:t>5</a:t>
            </a:r>
            <a:r>
              <a:rPr lang="zh-TW" altLang="zh-TW" sz="2200" dirty="0"/>
              <a:t>條第</a:t>
            </a:r>
            <a:r>
              <a:rPr lang="en-US" altLang="zh-TW" sz="2200" dirty="0"/>
              <a:t>3</a:t>
            </a:r>
            <a:r>
              <a:rPr lang="zh-TW" altLang="zh-TW" sz="2200" dirty="0"/>
              <a:t>款規定：「以自己之資金，無償為他人購置財產者」，其資金以贈與論，「但該財產為不動產者」，其不動產以贈與論，形式意義上亦為法律上的擬制</a:t>
            </a:r>
            <a:r>
              <a:rPr lang="zh-TW" altLang="en-US" sz="2200" dirty="0"/>
              <a:t>。</a:t>
            </a:r>
            <a:endParaRPr lang="en-US" altLang="zh-TW" sz="2200" dirty="0"/>
          </a:p>
          <a:p>
            <a:pPr marL="0" indent="0">
              <a:lnSpc>
                <a:spcPct val="100000"/>
              </a:lnSpc>
              <a:buNone/>
            </a:pPr>
            <a:endParaRPr lang="en-US" altLang="zh-TW" sz="1000" dirty="0"/>
          </a:p>
          <a:p>
            <a:pPr lvl="1">
              <a:lnSpc>
                <a:spcPct val="100000"/>
              </a:lnSpc>
              <a:buFont typeface="Wingdings" panose="05000000000000000000" pitchFamily="2" charset="2"/>
              <a:buChar char="è"/>
            </a:pPr>
            <a:r>
              <a:rPr lang="zh-TW" altLang="zh-TW" dirty="0"/>
              <a:t>惟條文既曰「無償」，他人亦已允受（如未允受即無從擬制），即符合同法第</a:t>
            </a:r>
            <a:r>
              <a:rPr lang="en-US" altLang="zh-TW" dirty="0"/>
              <a:t>4</a:t>
            </a:r>
            <a:r>
              <a:rPr lang="zh-TW" altLang="zh-TW" dirty="0"/>
              <a:t>條第</a:t>
            </a:r>
            <a:r>
              <a:rPr lang="en-US" altLang="zh-TW" dirty="0"/>
              <a:t>2</a:t>
            </a:r>
            <a:r>
              <a:rPr lang="zh-TW" altLang="zh-TW" dirty="0"/>
              <a:t>項規定之贈與要件，並無擬制的必要，另為擬制的規定，適用上反容易滋生混淆誤用之情形</a:t>
            </a:r>
            <a:r>
              <a:rPr lang="zh-TW" altLang="en-US"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90</a:t>
            </a:fld>
            <a:endParaRPr lang="zh-TW" altLang="en-US" dirty="0"/>
          </a:p>
        </p:txBody>
      </p:sp>
    </p:spTree>
    <p:extLst>
      <p:ext uri="{BB962C8B-B14F-4D97-AF65-F5344CB8AC3E}">
        <p14:creationId xmlns:p14="http://schemas.microsoft.com/office/powerpoint/2010/main" val="21384042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法律上推定、擬制與事實上推定</a:t>
            </a:r>
          </a:p>
        </p:txBody>
      </p:sp>
      <p:sp>
        <p:nvSpPr>
          <p:cNvPr id="3" name="內容版面配置區 2"/>
          <p:cNvSpPr>
            <a:spLocks noGrp="1"/>
          </p:cNvSpPr>
          <p:nvPr>
            <p:ph idx="1"/>
          </p:nvPr>
        </p:nvSpPr>
        <p:spPr/>
        <p:txBody>
          <a:bodyPr>
            <a:normAutofit/>
          </a:bodyPr>
          <a:lstStyle/>
          <a:p>
            <a:pPr>
              <a:lnSpc>
                <a:spcPct val="110000"/>
              </a:lnSpc>
            </a:pPr>
            <a:r>
              <a:rPr lang="zh-TW" altLang="zh-TW" sz="2000" b="1" dirty="0"/>
              <a:t>事實上推定</a:t>
            </a:r>
            <a:r>
              <a:rPr lang="zh-TW" altLang="zh-TW" sz="2000" dirty="0"/>
              <a:t>係指法院依已明瞭之事實（間接事實）推定待證事實之真偽（依行政訴訟法第</a:t>
            </a:r>
            <a:r>
              <a:rPr lang="en-US" altLang="zh-TW" sz="2000" dirty="0"/>
              <a:t>176</a:t>
            </a:r>
            <a:r>
              <a:rPr lang="zh-TW" altLang="zh-TW" sz="2000" dirty="0"/>
              <a:t>條準用民事訴訟法第</a:t>
            </a:r>
            <a:r>
              <a:rPr lang="en-US" altLang="zh-TW" sz="2000" dirty="0"/>
              <a:t>282</a:t>
            </a:r>
            <a:r>
              <a:rPr lang="zh-TW" altLang="zh-TW" sz="2000" dirty="0"/>
              <a:t>條規定），就行政訴訟而言，亦即由法院依眾所周知或為其職務上所已知，或當事人已舉證證明的間接事實，基於論理法則或經驗法則所形成的典型因果歷程或邏輯上的排斥關係，推定待證事實的真偽，乃法院依職權認定事實的行為，屬法官自由心證的範圍，僅有減輕原就待證事實應提出本證者的舉證責任（降低證明度）的效果，並不轉換訴訟當事人間的舉證責任，故他造就該推定的事實，不負擔提出本證加以推翻的舉證責任，僅須提出反證動搖法官對該推定事實的確信（使待證事實陷於真偽不明的狀態），即可達到舉證的目的</a:t>
            </a:r>
            <a:r>
              <a:rPr lang="zh-TW" altLang="en-US" sz="2000" dirty="0"/>
              <a:t>。</a:t>
            </a:r>
            <a:endParaRPr lang="en-US" altLang="zh-TW" sz="2000" dirty="0"/>
          </a:p>
          <a:p>
            <a:pPr>
              <a:lnSpc>
                <a:spcPct val="110000"/>
              </a:lnSpc>
            </a:pPr>
            <a:endParaRPr lang="en-US" altLang="zh-TW" sz="900" dirty="0"/>
          </a:p>
          <a:p>
            <a:pPr>
              <a:lnSpc>
                <a:spcPct val="110000"/>
              </a:lnSpc>
            </a:pPr>
            <a:r>
              <a:rPr lang="zh-TW" altLang="zh-TW" sz="2000" dirty="0"/>
              <a:t>與法律上之推定者，應由主張該推定事實不存在的當事人負擔提出本證的舉證責任，且其所提出之證據，須使法院完全確信該法律上推定之事實不存在（推翻推定之事實），始可謂已盡舉證之責，若僅使該事實陷於真偽不明之狀態，因其有法律上推定之故，法院仍應認定該推定的事實為真正，尚有差別。</a:t>
            </a:r>
            <a:endParaRPr lang="zh-TW" altLang="en-US" sz="2000" dirty="0"/>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91</a:t>
            </a:fld>
            <a:endParaRPr lang="zh-TW" altLang="en-US" dirty="0"/>
          </a:p>
        </p:txBody>
      </p:sp>
    </p:spTree>
    <p:extLst>
      <p:ext uri="{BB962C8B-B14F-4D97-AF65-F5344CB8AC3E}">
        <p14:creationId xmlns:p14="http://schemas.microsoft.com/office/powerpoint/2010/main" val="12710705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間接證明、表見證明與事實上推定</a:t>
            </a:r>
          </a:p>
        </p:txBody>
      </p:sp>
      <p:sp>
        <p:nvSpPr>
          <p:cNvPr id="3" name="內容版面配置區 2"/>
          <p:cNvSpPr>
            <a:spLocks noGrp="1"/>
          </p:cNvSpPr>
          <p:nvPr>
            <p:ph idx="1"/>
          </p:nvPr>
        </p:nvSpPr>
        <p:spPr/>
        <p:txBody>
          <a:bodyPr/>
          <a:lstStyle/>
          <a:p>
            <a:pPr>
              <a:lnSpc>
                <a:spcPct val="100000"/>
              </a:lnSpc>
            </a:pPr>
            <a:r>
              <a:rPr lang="zh-TW" altLang="zh-TW" b="1" dirty="0"/>
              <a:t>間接證明</a:t>
            </a:r>
            <a:r>
              <a:rPr lang="zh-TW" altLang="zh-TW" dirty="0"/>
              <a:t>係基於已證明的事實（間接事實），藉由論理或經驗法則推論出法律要件事實（主要事實）的存在，或輔助增強直接證據對主要事實的證明力。</a:t>
            </a:r>
            <a:endParaRPr lang="en-US" altLang="zh-TW" dirty="0"/>
          </a:p>
          <a:p>
            <a:pPr>
              <a:lnSpc>
                <a:spcPct val="100000"/>
              </a:lnSpc>
            </a:pPr>
            <a:endParaRPr lang="en-US" altLang="zh-TW" sz="1000" dirty="0"/>
          </a:p>
          <a:p>
            <a:pPr>
              <a:lnSpc>
                <a:spcPct val="100000"/>
              </a:lnSpc>
            </a:pPr>
            <a:r>
              <a:rPr lang="zh-TW" altLang="zh-TW" b="1" dirty="0"/>
              <a:t>表見證明</a:t>
            </a:r>
            <a:r>
              <a:rPr lang="zh-TW" altLang="zh-TW" dirty="0"/>
              <a:t>（</a:t>
            </a:r>
            <a:r>
              <a:rPr lang="en-US" altLang="zh-TW" dirty="0" err="1"/>
              <a:t>Beweis</a:t>
            </a:r>
            <a:r>
              <a:rPr lang="en-US" altLang="zh-TW" dirty="0"/>
              <a:t> des </a:t>
            </a:r>
            <a:r>
              <a:rPr lang="en-US" altLang="zh-TW" dirty="0" err="1"/>
              <a:t>ersten</a:t>
            </a:r>
            <a:r>
              <a:rPr lang="en-US" altLang="zh-TW" dirty="0"/>
              <a:t> </a:t>
            </a:r>
            <a:r>
              <a:rPr lang="en-US" altLang="zh-TW" dirty="0" err="1"/>
              <a:t>Anscheins</a:t>
            </a:r>
            <a:r>
              <a:rPr lang="en-US" altLang="zh-TW" dirty="0"/>
              <a:t>, </a:t>
            </a:r>
            <a:r>
              <a:rPr lang="en-US" altLang="zh-TW" dirty="0" err="1"/>
              <a:t>Anscheinsbeweis</a:t>
            </a:r>
            <a:r>
              <a:rPr lang="zh-TW" altLang="zh-TW" dirty="0"/>
              <a:t>）係德國判例及學說所形成的概念，僅適用於「特定類型的事象經過（</a:t>
            </a:r>
            <a:r>
              <a:rPr lang="en-US" altLang="zh-TW" dirty="0" err="1"/>
              <a:t>typische</a:t>
            </a:r>
            <a:r>
              <a:rPr lang="en-US" altLang="zh-TW" dirty="0"/>
              <a:t> </a:t>
            </a:r>
            <a:r>
              <a:rPr lang="en-US" altLang="zh-TW" dirty="0" err="1"/>
              <a:t>Geschehensablauf</a:t>
            </a:r>
            <a:r>
              <a:rPr lang="zh-TW" altLang="zh-TW" dirty="0"/>
              <a:t>）」事件，基於某表見客觀事實，依照具有高度蓋然性之經驗法則，以推認侵權行為之故意、過失或因果關係等構成要件之一種間接證明</a:t>
            </a:r>
            <a:r>
              <a:rPr lang="zh-TW" altLang="en-US"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92</a:t>
            </a:fld>
            <a:endParaRPr lang="zh-TW" altLang="en-US" dirty="0"/>
          </a:p>
        </p:txBody>
      </p:sp>
    </p:spTree>
    <p:extLst>
      <p:ext uri="{BB962C8B-B14F-4D97-AF65-F5344CB8AC3E}">
        <p14:creationId xmlns:p14="http://schemas.microsoft.com/office/powerpoint/2010/main" val="33641913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間接證明、表見證明與事實上推定</a:t>
            </a:r>
          </a:p>
        </p:txBody>
      </p:sp>
      <p:sp>
        <p:nvSpPr>
          <p:cNvPr id="3" name="內容版面配置區 2"/>
          <p:cNvSpPr>
            <a:spLocks noGrp="1"/>
          </p:cNvSpPr>
          <p:nvPr>
            <p:ph idx="1"/>
          </p:nvPr>
        </p:nvSpPr>
        <p:spPr/>
        <p:txBody>
          <a:bodyPr/>
          <a:lstStyle/>
          <a:p>
            <a:pPr hangingPunct="0">
              <a:lnSpc>
                <a:spcPct val="100000"/>
              </a:lnSpc>
            </a:pPr>
            <a:r>
              <a:rPr lang="zh-TW" altLang="zh-TW" b="1" dirty="0"/>
              <a:t>事實上推定</a:t>
            </a:r>
            <a:r>
              <a:rPr lang="zh-TW" altLang="zh-TW" dirty="0"/>
              <a:t>係指法院依已明瞭之事實（間接事實）依論理法則或經驗法則，推定待證事實之真偽，足見表見證明與事實上推定均屬間接證明的性質。雖然有論者認為兩者的區別在於事實上推定係以不具極高蓋然性之普通經驗法則為推論基礎，或是靠數個相互補充，甚至相互有異的經驗法則之運用；表見證明則是以具極高蓋然性之經驗原則為推論基礎，所使用的經驗法則是個別單一的經驗法則，自此個別單一的經驗法則，構成「事件經過的典型性」（</a:t>
            </a:r>
            <a:r>
              <a:rPr lang="en-US" altLang="zh-TW" dirty="0" err="1"/>
              <a:t>Typizitaet</a:t>
            </a:r>
            <a:r>
              <a:rPr lang="en-US" altLang="zh-TW" dirty="0"/>
              <a:t> des </a:t>
            </a:r>
            <a:r>
              <a:rPr lang="en-US" altLang="zh-TW" dirty="0" err="1"/>
              <a:t>Geschehens</a:t>
            </a:r>
            <a:r>
              <a:rPr lang="zh-TW" altLang="zh-TW" dirty="0"/>
              <a:t>）；如進一步區別，依事實上推定認定待證事實，形成暫時心證，有時需要其他補強證據，使法官對待證事實形成確信，而依表見證明認定待證事實，原則上即可使法官獲致確信；再者，以反證動搖法官依事實上推定而形成之心證，比起動搖法官依表見證明所形成之心證容易</a:t>
            </a:r>
            <a:r>
              <a:rPr lang="zh-TW" altLang="en-US"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93</a:t>
            </a:fld>
            <a:endParaRPr lang="zh-TW" altLang="en-US" dirty="0"/>
          </a:p>
        </p:txBody>
      </p:sp>
    </p:spTree>
    <p:extLst>
      <p:ext uri="{BB962C8B-B14F-4D97-AF65-F5344CB8AC3E}">
        <p14:creationId xmlns:p14="http://schemas.microsoft.com/office/powerpoint/2010/main" val="35717886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法定客觀舉證責任的轉換</a:t>
            </a:r>
          </a:p>
        </p:txBody>
      </p:sp>
      <p:sp>
        <p:nvSpPr>
          <p:cNvPr id="3" name="內容版面配置區 2"/>
          <p:cNvSpPr>
            <a:spLocks noGrp="1"/>
          </p:cNvSpPr>
          <p:nvPr>
            <p:ph idx="1"/>
          </p:nvPr>
        </p:nvSpPr>
        <p:spPr/>
        <p:txBody>
          <a:bodyPr>
            <a:noAutofit/>
          </a:bodyPr>
          <a:lstStyle/>
          <a:p>
            <a:pPr hangingPunct="0">
              <a:lnSpc>
                <a:spcPct val="110000"/>
              </a:lnSpc>
            </a:pPr>
            <a:r>
              <a:rPr lang="zh-TW" altLang="zh-TW" sz="1800" dirty="0"/>
              <a:t>民事訴訟法第</a:t>
            </a:r>
            <a:r>
              <a:rPr lang="en-US" altLang="zh-TW" sz="1800" dirty="0"/>
              <a:t>277</a:t>
            </a:r>
            <a:r>
              <a:rPr lang="zh-TW" altLang="zh-TW" sz="1800" dirty="0"/>
              <a:t>條規定：「當事人主張有利於己之事實者，就其事實有舉證之責任。但法律別有規定，或依其情形顯失公平者，不在此限。」</a:t>
            </a:r>
            <a:endParaRPr lang="en-US" altLang="zh-TW" sz="1800" dirty="0"/>
          </a:p>
          <a:p>
            <a:pPr hangingPunct="0">
              <a:lnSpc>
                <a:spcPct val="110000"/>
              </a:lnSpc>
            </a:pPr>
            <a:r>
              <a:rPr lang="zh-TW" altLang="zh-TW" sz="1800" dirty="0"/>
              <a:t>行政機關應就負擔處分之要件事實負客觀舉證責任，除根據規範有利原則外，並基於依法行政原則，亦即依據法律規定的要件調查事實而提出證據，無異法律直接規定行政機關就此要件事實負擔舉證責任，故要轉換此在依法行政原則決定下之客觀舉證責任分配，必須由立法者以法律（或法律明確授權訂定之法規命令）明文為之，始符合法律保留原則。因此，</a:t>
            </a:r>
            <a:r>
              <a:rPr lang="zh-TW" altLang="zh-TW" sz="1800" b="1" dirty="0"/>
              <a:t>就負擔處分（包括課稅處分）之撤銷訴訟而言，法院不能以依其情形顯失公平（例如負擔處分要件事實係存在於人民之管領範圍，行政機關難以舉證）為由，任意將行政機關的舉證責任轉換由行政處分相對人負擔</a:t>
            </a:r>
            <a:r>
              <a:rPr lang="zh-TW" altLang="zh-TW" sz="1800" dirty="0"/>
              <a:t>。從而，上開規定所謂「</a:t>
            </a:r>
            <a:r>
              <a:rPr lang="zh-TW" altLang="zh-TW" sz="1800" b="1" dirty="0"/>
              <a:t>依其情形顯失公平</a:t>
            </a:r>
            <a:r>
              <a:rPr lang="zh-TW" altLang="zh-TW" sz="1800" dirty="0"/>
              <a:t>」，於行政訴訟，主要係指存在行政機關管領範圍（責任領域）之事實無法查明時，不適用一般客觀舉證責任分配標準（即規範有利原則）而是由行政機關負無法證明之危險</a:t>
            </a:r>
            <a:r>
              <a:rPr lang="zh-TW" altLang="en-US" sz="1800" dirty="0"/>
              <a:t>。</a:t>
            </a:r>
            <a:endParaRPr lang="en-US" altLang="zh-TW" sz="1800" dirty="0"/>
          </a:p>
          <a:p>
            <a:pPr hangingPunct="0">
              <a:lnSpc>
                <a:spcPct val="110000"/>
              </a:lnSpc>
            </a:pPr>
            <a:r>
              <a:rPr lang="zh-TW" altLang="zh-TW" sz="1800" dirty="0"/>
              <a:t>舉證責任轉換（倒置），如係基於相關證據在負擔處分相對人支配範圍，不啻使當事人在遭到實體法上不利的行政處分後，再度蒙受訴訟上不利的舉證責任負擔（雙重不利），顯然有失公平，且違反</a:t>
            </a:r>
            <a:r>
              <a:rPr lang="zh-TW" altLang="en-US" sz="1800" dirty="0"/>
              <a:t>法律保留</a:t>
            </a:r>
            <a:r>
              <a:rPr lang="zh-TW" altLang="zh-TW" sz="1800" dirty="0"/>
              <a:t>原則</a:t>
            </a:r>
            <a:r>
              <a:rPr lang="zh-TW" altLang="en-US" sz="1800"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94</a:t>
            </a:fld>
            <a:endParaRPr lang="zh-TW" altLang="en-US" dirty="0"/>
          </a:p>
        </p:txBody>
      </p:sp>
    </p:spTree>
    <p:extLst>
      <p:ext uri="{BB962C8B-B14F-4D97-AF65-F5344CB8AC3E}">
        <p14:creationId xmlns:p14="http://schemas.microsoft.com/office/powerpoint/2010/main" val="25186607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法定客觀舉證責任的轉換</a:t>
            </a:r>
          </a:p>
        </p:txBody>
      </p:sp>
      <p:sp>
        <p:nvSpPr>
          <p:cNvPr id="3" name="內容版面配置區 2"/>
          <p:cNvSpPr>
            <a:spLocks noGrp="1"/>
          </p:cNvSpPr>
          <p:nvPr>
            <p:ph idx="1"/>
          </p:nvPr>
        </p:nvSpPr>
        <p:spPr/>
        <p:txBody>
          <a:bodyPr/>
          <a:lstStyle/>
          <a:p>
            <a:r>
              <a:rPr lang="zh-TW" altLang="zh-TW" dirty="0"/>
              <a:t>依行政訴訟法第</a:t>
            </a:r>
            <a:r>
              <a:rPr lang="en-US" altLang="zh-TW" dirty="0"/>
              <a:t>136</a:t>
            </a:r>
            <a:r>
              <a:rPr lang="zh-TW" altLang="zh-TW" dirty="0"/>
              <a:t>條準用民事訴訟法第</a:t>
            </a:r>
            <a:r>
              <a:rPr lang="en-US" altLang="zh-TW" dirty="0"/>
              <a:t>277</a:t>
            </a:r>
            <a:r>
              <a:rPr lang="zh-TW" altLang="zh-TW" dirty="0"/>
              <a:t>條但書所稱「法律別有規定……不在此限」，係指法律如果特別規定客觀舉證責任分配的對象，即不受民事訴訟法第</a:t>
            </a:r>
            <a:r>
              <a:rPr lang="en-US" altLang="zh-TW" dirty="0"/>
              <a:t>277</a:t>
            </a:r>
            <a:r>
              <a:rPr lang="zh-TW" altLang="zh-TW" dirty="0"/>
              <a:t>條本文原則性規定的限制，可以改變依規範有利原則所得出之客觀舉證責任分配。如前所述，就負擔處分（包括課稅處分）之撤銷訴訟而言，沒有適用民事訴訟法第</a:t>
            </a:r>
            <a:r>
              <a:rPr lang="en-US" altLang="zh-TW" dirty="0"/>
              <a:t>277</a:t>
            </a:r>
            <a:r>
              <a:rPr lang="zh-TW" altLang="zh-TW" dirty="0"/>
              <a:t>條但書所稱依其情形顯失公平而調整舉證責任的餘地，只容許「</a:t>
            </a:r>
            <a:r>
              <a:rPr lang="zh-TW" altLang="zh-TW" b="1" dirty="0"/>
              <a:t>法律別有規定</a:t>
            </a:r>
            <a:r>
              <a:rPr lang="zh-TW" altLang="zh-TW" dirty="0"/>
              <a:t>」。</a:t>
            </a:r>
            <a:endParaRPr lang="en-US" altLang="zh-TW" dirty="0"/>
          </a:p>
          <a:p>
            <a:endParaRPr lang="en-US" altLang="zh-TW" sz="1000" dirty="0"/>
          </a:p>
          <a:p>
            <a:r>
              <a:rPr lang="zh-TW" altLang="en-US" dirty="0"/>
              <a:t>釋例：</a:t>
            </a:r>
            <a:r>
              <a:rPr lang="zh-TW" altLang="zh-TW" dirty="0"/>
              <a:t>遺產及贈與稅法第</a:t>
            </a:r>
            <a:r>
              <a:rPr lang="en-US" altLang="zh-TW" dirty="0"/>
              <a:t>5</a:t>
            </a:r>
            <a:r>
              <a:rPr lang="zh-TW" altLang="zh-TW" dirty="0"/>
              <a:t>條第</a:t>
            </a:r>
            <a:r>
              <a:rPr lang="en-US" altLang="zh-TW" dirty="0"/>
              <a:t>5</a:t>
            </a:r>
            <a:r>
              <a:rPr lang="zh-TW" altLang="zh-TW" dirty="0"/>
              <a:t>款、第</a:t>
            </a:r>
            <a:r>
              <a:rPr lang="en-US" altLang="zh-TW" dirty="0"/>
              <a:t>6</a:t>
            </a:r>
            <a:r>
              <a:rPr lang="zh-TW" altLang="zh-TW" dirty="0"/>
              <a:t>款規定所謂「視為贈與」或「以贈與論」，其實均為法律上之贈與事實推定，因為依但書規定，納稅義務人得舉本證證明相反之事實加以推翻，即是變更依規範有利原則本應由稽徵機關對贈與稅要件事實所負擔舉證責任，轉換由納稅義務人負擔證明沒有贈與事實之責任</a:t>
            </a:r>
            <a:r>
              <a:rPr lang="zh-TW" altLang="en-US" dirty="0"/>
              <a:t>。</a:t>
            </a:r>
          </a:p>
        </p:txBody>
      </p:sp>
      <p:sp>
        <p:nvSpPr>
          <p:cNvPr id="4" name="投影片編號版面配置區 3"/>
          <p:cNvSpPr>
            <a:spLocks noGrp="1"/>
          </p:cNvSpPr>
          <p:nvPr>
            <p:ph type="sldNum" sz="quarter" idx="12"/>
          </p:nvPr>
        </p:nvSpPr>
        <p:spPr/>
        <p:txBody>
          <a:bodyPr/>
          <a:lstStyle/>
          <a:p>
            <a:fld id="{5EC6E32A-7459-448E-9A7A-1D3E04D07DA7}" type="slidenum">
              <a:rPr lang="zh-TW" altLang="en-US" smtClean="0"/>
              <a:pPr/>
              <a:t>95</a:t>
            </a:fld>
            <a:endParaRPr lang="zh-TW" altLang="en-US" dirty="0"/>
          </a:p>
        </p:txBody>
      </p:sp>
    </p:spTree>
    <p:extLst>
      <p:ext uri="{BB962C8B-B14F-4D97-AF65-F5344CB8AC3E}">
        <p14:creationId xmlns:p14="http://schemas.microsoft.com/office/powerpoint/2010/main" val="26197443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A32559-CCE2-4271-A16E-F80C3DACC56A}"/>
              </a:ext>
            </a:extLst>
          </p:cNvPr>
          <p:cNvSpPr>
            <a:spLocks noGrp="1"/>
          </p:cNvSpPr>
          <p:nvPr>
            <p:ph type="title"/>
          </p:nvPr>
        </p:nvSpPr>
        <p:spPr/>
        <p:txBody>
          <a:bodyPr/>
          <a:lstStyle/>
          <a:p>
            <a:r>
              <a:rPr lang="zh-TW" altLang="en-US" dirty="0"/>
              <a:t>最高行政法院</a:t>
            </a:r>
            <a:r>
              <a:rPr lang="en-US" altLang="zh-TW" dirty="0"/>
              <a:t>100</a:t>
            </a:r>
            <a:r>
              <a:rPr lang="zh-TW" altLang="en-US" dirty="0"/>
              <a:t>年</a:t>
            </a:r>
            <a:r>
              <a:rPr lang="en-US" altLang="zh-TW" dirty="0"/>
              <a:t>8</a:t>
            </a:r>
            <a:r>
              <a:rPr lang="zh-TW" altLang="en-US" dirty="0"/>
              <a:t>月份第</a:t>
            </a:r>
            <a:r>
              <a:rPr lang="en-US" altLang="zh-TW" dirty="0"/>
              <a:t>2</a:t>
            </a:r>
            <a:r>
              <a:rPr lang="zh-TW" altLang="en-US" dirty="0"/>
              <a:t>次庭長法官聯席會議決議</a:t>
            </a:r>
          </a:p>
        </p:txBody>
      </p:sp>
      <p:sp>
        <p:nvSpPr>
          <p:cNvPr id="3" name="內容版面配置區 2">
            <a:extLst>
              <a:ext uri="{FF2B5EF4-FFF2-40B4-BE49-F238E27FC236}">
                <a16:creationId xmlns:a16="http://schemas.microsoft.com/office/drawing/2014/main" id="{552DDBD5-53F7-45A7-ACB0-9FE22298EBC0}"/>
              </a:ext>
            </a:extLst>
          </p:cNvPr>
          <p:cNvSpPr>
            <a:spLocks noGrp="1"/>
          </p:cNvSpPr>
          <p:nvPr>
            <p:ph idx="1"/>
          </p:nvPr>
        </p:nvSpPr>
        <p:spPr/>
        <p:txBody>
          <a:bodyPr/>
          <a:lstStyle/>
          <a:p>
            <a:r>
              <a:rPr lang="zh-TW" altLang="en-US" dirty="0"/>
              <a:t>民法第</a:t>
            </a:r>
            <a:r>
              <a:rPr lang="en-US" altLang="zh-TW" dirty="0"/>
              <a:t>224</a:t>
            </a:r>
            <a:r>
              <a:rPr lang="zh-TW" altLang="en-US" dirty="0"/>
              <a:t>條本文規定：「債務人之代理人或使用人，關於債之履行有故意或過失者，債務人應與自己之故意或過失，負同一責任。」乃民法自己行為責任原則之例外規定。債務人使用代理人或使用人，擴大其活動領域，享受使用代理人或使用人之利益，亦應負擔代理人或使用人在為其履行債務過程所致之不利益，對債務人之代理人或使用人，關於債之履行之故意或過失，負同一故意或過失之責任。人民參與行政程序，就行政法上義務之履行，類於私法上債務關係之履行。人民由其使用人或委任代理人參與行政程序，擴大其活動領域，享受使用使用人或代理人之利益，亦應負擔使用人或代理人之參與行政程序行為所致之不利益。是以行政罰法施行前違反行政法上義務之人，如係由其使用人或委任代理人參與行政程序，因使用人或代理人之故意或過失致違反行政法上義務，於行政罰法施行前裁處者，應類推適用民法第</a:t>
            </a:r>
            <a:r>
              <a:rPr lang="en-US" altLang="zh-TW" dirty="0"/>
              <a:t>224</a:t>
            </a:r>
            <a:r>
              <a:rPr lang="zh-TW" altLang="en-US" dirty="0"/>
              <a:t>條本文規定，該違反行政法上義務之人應負同一故意或過失責任。</a:t>
            </a:r>
          </a:p>
          <a:p>
            <a:endParaRPr lang="zh-TW" altLang="en-US" dirty="0"/>
          </a:p>
        </p:txBody>
      </p:sp>
      <p:sp>
        <p:nvSpPr>
          <p:cNvPr id="4" name="投影片編號版面配置區 3">
            <a:extLst>
              <a:ext uri="{FF2B5EF4-FFF2-40B4-BE49-F238E27FC236}">
                <a16:creationId xmlns:a16="http://schemas.microsoft.com/office/drawing/2014/main" id="{76E33499-9C73-49A7-9D53-6D941D19C60B}"/>
              </a:ext>
            </a:extLst>
          </p:cNvPr>
          <p:cNvSpPr>
            <a:spLocks noGrp="1"/>
          </p:cNvSpPr>
          <p:nvPr>
            <p:ph type="sldNum" sz="quarter" idx="12"/>
          </p:nvPr>
        </p:nvSpPr>
        <p:spPr/>
        <p:txBody>
          <a:bodyPr/>
          <a:lstStyle/>
          <a:p>
            <a:fld id="{5EC6E32A-7459-448E-9A7A-1D3E04D07DA7}" type="slidenum">
              <a:rPr lang="zh-TW" altLang="en-US" smtClean="0"/>
              <a:pPr/>
              <a:t>96</a:t>
            </a:fld>
            <a:endParaRPr lang="zh-TW" altLang="en-US" dirty="0"/>
          </a:p>
        </p:txBody>
      </p:sp>
    </p:spTree>
    <p:extLst>
      <p:ext uri="{BB962C8B-B14F-4D97-AF65-F5344CB8AC3E}">
        <p14:creationId xmlns:p14="http://schemas.microsoft.com/office/powerpoint/2010/main" val="26969348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47A2E3-8506-4C5E-8E06-FAF5706042D3}"/>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FF742F24-DA4C-4F2E-A6B6-D1854B248CBE}"/>
              </a:ext>
            </a:extLst>
          </p:cNvPr>
          <p:cNvSpPr>
            <a:spLocks noGrp="1"/>
          </p:cNvSpPr>
          <p:nvPr>
            <p:ph idx="1"/>
          </p:nvPr>
        </p:nvSpPr>
        <p:spPr/>
        <p:txBody>
          <a:bodyPr/>
          <a:lstStyle/>
          <a:p>
            <a:r>
              <a:rPr lang="zh-TW" altLang="en-US" dirty="0"/>
              <a:t>惟行政罰法施行後（包括行政罰法施行前違反行政法上義務行為於施行後始裁處之情形），同法第</a:t>
            </a:r>
            <a:r>
              <a:rPr lang="en-US" altLang="zh-TW" dirty="0"/>
              <a:t>7</a:t>
            </a:r>
            <a:r>
              <a:rPr lang="zh-TW" altLang="en-US" dirty="0"/>
              <a:t>條第</a:t>
            </a:r>
            <a:r>
              <a:rPr lang="en-US" altLang="zh-TW" dirty="0"/>
              <a:t>2</a:t>
            </a:r>
            <a:r>
              <a:rPr lang="zh-TW" altLang="en-US" dirty="0"/>
              <a:t>項：「法人、設有代表人或管理人之非法人團體、中央或地方機關或其他組織違反行政法上義務者，其代表人、管理人、其他有代表權之人或實際行為之職員、受僱人或從業人員之故意、過失，推定為該等組織之故意、過失。」法人等組織就其機關（代表人、管理人、其他有代表權之人）之故意、過失，僅負推定故意、過失責任，人民就其使用人或代理人之故意、過失所負之責任，已不應超過推定故意、過失責任，否則有失均衡。再法人等組織就其內部實際行為之職員、受僱人或從業人員之故意、過失，係負推定故意、過失責任。此等組織實際行為之職員、受僱人或從業人員，為法人等組織參與行政程序，係以法人等組織之使用人或代理人之地位為之。此際，法人等組織就彼等之故意、過失，係負推定故意、過失責任，則除行政罰法第</a:t>
            </a:r>
            <a:r>
              <a:rPr lang="en-US" altLang="zh-TW" dirty="0"/>
              <a:t>7</a:t>
            </a:r>
            <a:r>
              <a:rPr lang="zh-TW" altLang="en-US" dirty="0"/>
              <a:t>條第</a:t>
            </a:r>
            <a:r>
              <a:rPr lang="en-US" altLang="zh-TW" dirty="0"/>
              <a:t>2</a:t>
            </a:r>
            <a:r>
              <a:rPr lang="zh-TW" altLang="en-US" dirty="0"/>
              <a:t>項情形外，人民以第三人為使用人或委任其為代理人參與行政程序，具有類似性，應類推適用行政罰法第</a:t>
            </a:r>
            <a:r>
              <a:rPr lang="en-US" altLang="zh-TW" dirty="0"/>
              <a:t>7</a:t>
            </a:r>
            <a:r>
              <a:rPr lang="zh-TW" altLang="en-US" dirty="0"/>
              <a:t>條第</a:t>
            </a:r>
            <a:r>
              <a:rPr lang="en-US" altLang="zh-TW" dirty="0"/>
              <a:t>2</a:t>
            </a:r>
            <a:r>
              <a:rPr lang="zh-TW" altLang="en-US" dirty="0"/>
              <a:t>項規定，即人民就該使用人或代理人之故意、過失負推定故意、過失責任。</a:t>
            </a:r>
          </a:p>
        </p:txBody>
      </p:sp>
      <p:sp>
        <p:nvSpPr>
          <p:cNvPr id="4" name="投影片編號版面配置區 3">
            <a:extLst>
              <a:ext uri="{FF2B5EF4-FFF2-40B4-BE49-F238E27FC236}">
                <a16:creationId xmlns:a16="http://schemas.microsoft.com/office/drawing/2014/main" id="{FCB623CD-30BA-4D46-98B2-B8F1F931F0FD}"/>
              </a:ext>
            </a:extLst>
          </p:cNvPr>
          <p:cNvSpPr>
            <a:spLocks noGrp="1"/>
          </p:cNvSpPr>
          <p:nvPr>
            <p:ph type="sldNum" sz="quarter" idx="12"/>
          </p:nvPr>
        </p:nvSpPr>
        <p:spPr/>
        <p:txBody>
          <a:bodyPr/>
          <a:lstStyle/>
          <a:p>
            <a:fld id="{5EC6E32A-7459-448E-9A7A-1D3E04D07DA7}" type="slidenum">
              <a:rPr lang="zh-TW" altLang="en-US" smtClean="0"/>
              <a:pPr/>
              <a:t>97</a:t>
            </a:fld>
            <a:endParaRPr lang="zh-TW" altLang="en-US" dirty="0"/>
          </a:p>
        </p:txBody>
      </p:sp>
    </p:spTree>
    <p:extLst>
      <p:ext uri="{BB962C8B-B14F-4D97-AF65-F5344CB8AC3E}">
        <p14:creationId xmlns:p14="http://schemas.microsoft.com/office/powerpoint/2010/main" val="16080233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600" dirty="0"/>
              <a:t>處罰效果之裁量</a:t>
            </a:r>
          </a:p>
        </p:txBody>
      </p:sp>
      <p:sp>
        <p:nvSpPr>
          <p:cNvPr id="3" name="文字版面配置區 2"/>
          <p:cNvSpPr>
            <a:spLocks noGrp="1"/>
          </p:cNvSpPr>
          <p:nvPr>
            <p:ph type="body" idx="1"/>
          </p:nvPr>
        </p:nvSpPr>
        <p:spPr/>
        <p:txBody>
          <a:bodyPr/>
          <a:lstStyle/>
          <a:p>
            <a:endParaRPr lang="zh-TW" altLang="en-US"/>
          </a:p>
        </p:txBody>
      </p:sp>
      <p:sp>
        <p:nvSpPr>
          <p:cNvPr id="4" name="文字方塊 3"/>
          <p:cNvSpPr txBox="1"/>
          <p:nvPr/>
        </p:nvSpPr>
        <p:spPr>
          <a:xfrm>
            <a:off x="1149791" y="2571184"/>
            <a:ext cx="595035" cy="584775"/>
          </a:xfrm>
          <a:prstGeom prst="rect">
            <a:avLst/>
          </a:prstGeom>
          <a:noFill/>
        </p:spPr>
        <p:txBody>
          <a:bodyPr wrap="none" rtlCol="0">
            <a:spAutoFit/>
          </a:bodyPr>
          <a:lstStyle/>
          <a:p>
            <a:r>
              <a:rPr lang="zh-TW" altLang="en-US" sz="3200" dirty="0">
                <a:solidFill>
                  <a:schemeClr val="bg1"/>
                </a:solidFill>
              </a:rPr>
              <a:t>六</a:t>
            </a:r>
          </a:p>
        </p:txBody>
      </p:sp>
    </p:spTree>
    <p:extLst>
      <p:ext uri="{BB962C8B-B14F-4D97-AF65-F5344CB8AC3E}">
        <p14:creationId xmlns:p14="http://schemas.microsoft.com/office/powerpoint/2010/main" val="24327746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FF4CCE-6FCA-4D01-BB57-06D0CF9F6279}"/>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84F0E814-03E0-4124-BE93-016BB212B7FC}"/>
              </a:ext>
            </a:extLst>
          </p:cNvPr>
          <p:cNvSpPr>
            <a:spLocks noGrp="1"/>
          </p:cNvSpPr>
          <p:nvPr>
            <p:ph idx="1"/>
          </p:nvPr>
        </p:nvSpPr>
        <p:spPr/>
        <p:txBody>
          <a:bodyPr>
            <a:normAutofit fontScale="92500" lnSpcReduction="10000"/>
          </a:bodyPr>
          <a:lstStyle/>
          <a:p>
            <a:r>
              <a:rPr lang="zh-TW" altLang="en-US" dirty="0"/>
              <a:t>行政法院對行政機關依裁量權所為行政處分之司法審查範圍限於裁量之合法性，而不及於裁量行使之妥當性。</a:t>
            </a:r>
            <a:endParaRPr lang="en-US" altLang="zh-TW" dirty="0"/>
          </a:p>
          <a:p>
            <a:r>
              <a:rPr lang="zh-TW" altLang="en-US" dirty="0"/>
              <a:t>逾越權限或濫用權力之行政處分，以違法論。</a:t>
            </a:r>
            <a:r>
              <a:rPr lang="zh-TW" altLang="en-US" dirty="0">
                <a:latin typeface="標楷體" panose="03000509000000000000" pitchFamily="65" charset="-120"/>
                <a:ea typeface="標楷體" panose="03000509000000000000" pitchFamily="65" charset="-120"/>
              </a:rPr>
              <a:t>（行政訴訟法第</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a:t>
            </a:r>
            <a:endParaRPr lang="zh-TW" altLang="en-US" dirty="0"/>
          </a:p>
          <a:p>
            <a:r>
              <a:rPr lang="zh-TW" altLang="en-US" dirty="0"/>
              <a:t> 行政機關依裁量權所為之行政處分，以其作為或不作為逾越權限或濫用權 力者為限，行政法院得予撤銷。（行政訴訟法第</a:t>
            </a:r>
            <a:r>
              <a:rPr lang="en-US" altLang="zh-TW" dirty="0"/>
              <a:t>201</a:t>
            </a:r>
            <a:r>
              <a:rPr lang="zh-TW" altLang="en-US" dirty="0"/>
              <a:t>條）</a:t>
            </a:r>
            <a:endParaRPr lang="en-US" altLang="zh-TW" dirty="0"/>
          </a:p>
          <a:p>
            <a:r>
              <a:rPr lang="zh-TW" altLang="en-US" dirty="0"/>
              <a:t>行政機關行使裁量權，並非不受任何拘束，其裁量權之行使，除應遵守一般法律原則（如誠實信用原則、平等原則、比例原則）外，亦應符合法規授權之目的，並不得逾越法定之裁量範圍。（行政程序法第</a:t>
            </a:r>
            <a:r>
              <a:rPr lang="en-US" altLang="zh-TW" dirty="0"/>
              <a:t>4</a:t>
            </a:r>
            <a:r>
              <a:rPr lang="zh-TW" altLang="en-US" dirty="0"/>
              <a:t>條、第</a:t>
            </a:r>
            <a:r>
              <a:rPr lang="en-US" altLang="zh-TW" dirty="0"/>
              <a:t>6</a:t>
            </a:r>
            <a:r>
              <a:rPr lang="zh-TW" altLang="en-US" dirty="0"/>
              <a:t>條、第</a:t>
            </a:r>
            <a:r>
              <a:rPr lang="en-US" altLang="zh-TW" dirty="0"/>
              <a:t>7</a:t>
            </a:r>
            <a:r>
              <a:rPr lang="zh-TW" altLang="en-US" dirty="0"/>
              <a:t>條、第</a:t>
            </a:r>
            <a:r>
              <a:rPr lang="en-US" altLang="zh-TW" dirty="0"/>
              <a:t>8</a:t>
            </a:r>
            <a:r>
              <a:rPr lang="zh-TW" altLang="en-US" dirty="0"/>
              <a:t>條、 第</a:t>
            </a:r>
            <a:r>
              <a:rPr lang="en-US" altLang="zh-TW" dirty="0"/>
              <a:t>10</a:t>
            </a:r>
            <a:r>
              <a:rPr lang="zh-TW" altLang="en-US" dirty="0"/>
              <a:t>條參照）</a:t>
            </a:r>
            <a:endParaRPr lang="en-US" altLang="zh-TW" dirty="0"/>
          </a:p>
          <a:p>
            <a:r>
              <a:rPr lang="zh-TW" altLang="en-US" dirty="0"/>
              <a:t>裁處罰鍰，應審酌違反行政法上義務行為應受責難程度、所生影響及因違反行政法上義務所得之利益，並得考量受處罰者之資力。</a:t>
            </a:r>
            <a:r>
              <a:rPr lang="zh-TW" altLang="en-US" dirty="0">
                <a:latin typeface="標楷體" panose="03000509000000000000" pitchFamily="65" charset="-120"/>
                <a:ea typeface="標楷體" panose="03000509000000000000" pitchFamily="65" charset="-120"/>
              </a:rPr>
              <a:t>（行政罰法第</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項）</a:t>
            </a:r>
            <a:endParaRPr lang="zh-TW" altLang="en-US" dirty="0"/>
          </a:p>
          <a:p>
            <a:r>
              <a:rPr lang="zh-TW" altLang="en-US" dirty="0"/>
              <a:t> 對人民違反行政法上義務之行為處以罰鍰，其違規情節有區分輕重程度之可能與必要者，應根據違反義務情節之輕重程度為之，使責罰相當。</a:t>
            </a:r>
            <a:r>
              <a:rPr lang="zh-TW" altLang="en-US" dirty="0">
                <a:latin typeface="標楷體" panose="03000509000000000000" pitchFamily="65" charset="-120"/>
                <a:ea typeface="標楷體" panose="03000509000000000000" pitchFamily="65" charset="-120"/>
              </a:rPr>
              <a:t>（司法院釋字第</a:t>
            </a:r>
            <a:r>
              <a:rPr lang="en-US" altLang="zh-TW" dirty="0">
                <a:latin typeface="標楷體" panose="03000509000000000000" pitchFamily="65" charset="-120"/>
                <a:ea typeface="標楷體" panose="03000509000000000000" pitchFamily="65" charset="-120"/>
              </a:rPr>
              <a:t>641</a:t>
            </a:r>
            <a:r>
              <a:rPr lang="zh-TW" altLang="en-US" dirty="0">
                <a:latin typeface="標楷體" panose="03000509000000000000" pitchFamily="65" charset="-120"/>
                <a:ea typeface="標楷體" panose="03000509000000000000" pitchFamily="65" charset="-120"/>
              </a:rPr>
              <a:t>號解釋）</a:t>
            </a:r>
            <a:endParaRPr lang="zh-TW" altLang="en-US" dirty="0"/>
          </a:p>
        </p:txBody>
      </p:sp>
      <p:sp>
        <p:nvSpPr>
          <p:cNvPr id="4" name="投影片編號版面配置區 3">
            <a:extLst>
              <a:ext uri="{FF2B5EF4-FFF2-40B4-BE49-F238E27FC236}">
                <a16:creationId xmlns:a16="http://schemas.microsoft.com/office/drawing/2014/main" id="{E5F0ABD9-D9EF-49A0-92F0-DD648E25D522}"/>
              </a:ext>
            </a:extLst>
          </p:cNvPr>
          <p:cNvSpPr>
            <a:spLocks noGrp="1"/>
          </p:cNvSpPr>
          <p:nvPr>
            <p:ph type="sldNum" sz="quarter" idx="12"/>
          </p:nvPr>
        </p:nvSpPr>
        <p:spPr/>
        <p:txBody>
          <a:bodyPr/>
          <a:lstStyle/>
          <a:p>
            <a:fld id="{5EC6E32A-7459-448E-9A7A-1D3E04D07DA7}" type="slidenum">
              <a:rPr lang="zh-TW" altLang="en-US" smtClean="0"/>
              <a:pPr/>
              <a:t>99</a:t>
            </a:fld>
            <a:endParaRPr lang="zh-TW" altLang="en-US" dirty="0"/>
          </a:p>
        </p:txBody>
      </p:sp>
    </p:spTree>
    <p:extLst>
      <p:ext uri="{BB962C8B-B14F-4D97-AF65-F5344CB8AC3E}">
        <p14:creationId xmlns:p14="http://schemas.microsoft.com/office/powerpoint/2010/main" val="4051596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2_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TM03090434[[fn=木頭類型]]</Template>
  <TotalTime>14479</TotalTime>
  <Words>68965</Words>
  <Application>Microsoft Office PowerPoint</Application>
  <PresentationFormat>寬螢幕</PresentationFormat>
  <Paragraphs>1506</Paragraphs>
  <Slides>275</Slides>
  <Notes>5</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275</vt:i4>
      </vt:variant>
    </vt:vector>
  </HeadingPairs>
  <TitlesOfParts>
    <vt:vector size="286" baseType="lpstr">
      <vt:lpstr>新細明體</vt:lpstr>
      <vt:lpstr>新細明體</vt:lpstr>
      <vt:lpstr>標楷體</vt:lpstr>
      <vt:lpstr>Arial</vt:lpstr>
      <vt:lpstr>Calibri</vt:lpstr>
      <vt:lpstr>Rockwell</vt:lpstr>
      <vt:lpstr>Rockwell Condensed</vt:lpstr>
      <vt:lpstr>Wingdings</vt:lpstr>
      <vt:lpstr>木刻字型</vt:lpstr>
      <vt:lpstr>1_木刻字型</vt:lpstr>
      <vt:lpstr>2_木刻字型</vt:lpstr>
      <vt:lpstr>稅捐裁罰之適法性</vt:lpstr>
      <vt:lpstr>「刑罰與稅賦是國家給予人民的兩大痛苦，為人權把關的大法官，既不該支持深文周納入人於罪，也不該支持深文周納橫徵苛斂。」 （大法官許玉秀，司法院釋字第660號解釋不同意見書）  「稅政宜寬勿苛，以示稅政權力之謙抑……苛政主要顯現於刑罰與苛捐繁稅方面。」 （大法官陳新民，司法院釋字第700號解釋不同意見書）</vt:lpstr>
      <vt:lpstr>課程綱要</vt:lpstr>
      <vt:lpstr>前言—— 稅務訴訟之本質與特徵</vt:lpstr>
      <vt:lpstr>不樂之捐的抗拒，爭議廣度大、密度高</vt:lpstr>
      <vt:lpstr>不樂之捐的抗拒，爭議廣度大、密度高</vt:lpstr>
      <vt:lpstr>   </vt:lpstr>
      <vt:lpstr>不樂之捐的抗拒，爭議廣度大、密度高</vt:lpstr>
      <vt:lpstr>不樂之捐的抗拒，爭議廣度大、密度高</vt:lpstr>
      <vt:lpstr>不樂之捐的抗拒，爭議廣度大、密度高</vt:lpstr>
      <vt:lpstr>PowerPoint 簡報</vt:lpstr>
      <vt:lpstr>稅務與關務終結數量與各類結案總數之比例</vt:lpstr>
      <vt:lpstr>PowerPoint 簡報</vt:lpstr>
      <vt:lpstr>稽徵機關處於實體法與程序法上的優越地位</vt:lpstr>
      <vt:lpstr>強調納稅者之協力義務</vt:lpstr>
      <vt:lpstr>處罰法定主義</vt:lpstr>
      <vt:lpstr>    </vt:lpstr>
      <vt:lpstr>司法院釋字第313號解釋</vt:lpstr>
      <vt:lpstr>司法院釋字第313號解釋</vt:lpstr>
      <vt:lpstr>司法院釋字第394號解釋</vt:lpstr>
      <vt:lpstr>司法院釋字第394號解釋</vt:lpstr>
      <vt:lpstr>司法院釋字第394號解釋</vt:lpstr>
      <vt:lpstr>司法院釋字第394號解釋</vt:lpstr>
      <vt:lpstr>司法院釋字第402號解釋</vt:lpstr>
      <vt:lpstr>司法院釋字第402號解釋</vt:lpstr>
      <vt:lpstr>司法院釋字第402號解釋</vt:lpstr>
      <vt:lpstr>司法院釋字第327號解釋</vt:lpstr>
      <vt:lpstr>司法院釋字第619號解釋</vt:lpstr>
      <vt:lpstr>司法院釋字第673號解釋</vt:lpstr>
      <vt:lpstr>司法院釋字第713號解釋</vt:lpstr>
      <vt:lpstr>處罰要件解釋論</vt:lpstr>
      <vt:lpstr>PowerPoint 簡報</vt:lpstr>
      <vt:lpstr>PowerPoint 簡報</vt:lpstr>
      <vt:lpstr>PowerPoint 簡報</vt:lpstr>
      <vt:lpstr>司法院釋字第3號解釋</vt:lpstr>
      <vt:lpstr>司法院釋字第210號解釋</vt:lpstr>
      <vt:lpstr>司法院釋字第247號解釋</vt:lpstr>
      <vt:lpstr>司法院釋字第337號解釋</vt:lpstr>
      <vt:lpstr>司法院釋字第642號解釋</vt:lpstr>
      <vt:lpstr>司法院釋字第692號解釋</vt:lpstr>
      <vt:lpstr>司法院釋字第745號解釋</vt:lpstr>
      <vt:lpstr>司法院釋字第777號解釋</vt:lpstr>
      <vt:lpstr>PowerPoint 簡報</vt:lpstr>
      <vt:lpstr>司法院釋字第792號解釋 </vt:lpstr>
      <vt:lpstr>PowerPoint 簡報</vt:lpstr>
      <vt:lpstr>司法院釋字第785號解釋</vt:lpstr>
      <vt:lpstr>司法院釋字第736號解釋</vt:lpstr>
      <vt:lpstr>最高行政法院大法庭108年度大字第2號裁定 ——土地公告現值之目的論擴張解釋</vt:lpstr>
      <vt:lpstr>最高行政法院95年度判字第998號判決</vt:lpstr>
      <vt:lpstr>最高行政法院109年度判字第464號判決</vt:lpstr>
      <vt:lpstr>PowerPoint 簡報</vt:lpstr>
      <vt:lpstr>PowerPoint 簡報</vt:lpstr>
      <vt:lpstr>不確定法律概念涵攝事實關係之判斷餘地問題</vt:lpstr>
      <vt:lpstr>PowerPoint 簡報</vt:lpstr>
      <vt:lpstr>PowerPoint 簡報</vt:lpstr>
      <vt:lpstr>處罰要件事實之 舉證責任與證明度</vt:lpstr>
      <vt:lpstr>舉證責任分配的標準</vt:lpstr>
      <vt:lpstr>舉證責任分配的標準</vt:lpstr>
      <vt:lpstr>舉證責任分配的標準</vt:lpstr>
      <vt:lpstr>舉證責任分配的標準</vt:lpstr>
      <vt:lpstr>舉證責任分配的標準</vt:lpstr>
      <vt:lpstr>客觀舉證責任分配之效果</vt:lpstr>
      <vt:lpstr>本證與反證</vt:lpstr>
      <vt:lpstr>本證與反證</vt:lpstr>
      <vt:lpstr>本證與反證</vt:lpstr>
      <vt:lpstr>本證與反證</vt:lpstr>
      <vt:lpstr>無責推定</vt:lpstr>
      <vt:lpstr>無責推定</vt:lpstr>
      <vt:lpstr>無罪推定</vt:lpstr>
      <vt:lpstr>無罪推定</vt:lpstr>
      <vt:lpstr>無罪推定</vt:lpstr>
      <vt:lpstr>不自證己非</vt:lpstr>
      <vt:lpstr>不自證己非</vt:lpstr>
      <vt:lpstr>不自證己非</vt:lpstr>
      <vt:lpstr>證據能力與證據力</vt:lpstr>
      <vt:lpstr>證據能力與證據力</vt:lpstr>
      <vt:lpstr>稅務訴訟的客觀舉證責任分配</vt:lpstr>
      <vt:lpstr>稅務訴訟的客觀舉證責任分配</vt:lpstr>
      <vt:lpstr>稅務訴訟的客觀舉證責任分配</vt:lpstr>
      <vt:lpstr>稅務訴訟的客觀舉證責任分配</vt:lpstr>
      <vt:lpstr>稅務訴訟的證明程度</vt:lpstr>
      <vt:lpstr>稅務訴訟的證明程度</vt:lpstr>
      <vt:lpstr>稅務訴訟的證明程度</vt:lpstr>
      <vt:lpstr>稅務訴訟的證明程度</vt:lpstr>
      <vt:lpstr>稅務訴訟的證明程度</vt:lpstr>
      <vt:lpstr>稅務訴訟的證明程度</vt:lpstr>
      <vt:lpstr>稅務訴訟的證明程度</vt:lpstr>
      <vt:lpstr>財政部賦稅署86年4月7日台稅稽發第8600292號函發「查稅過程中徵納雙方舉證責任分配之研議」</vt:lpstr>
      <vt:lpstr>法律上推定、擬制與事實上推定</vt:lpstr>
      <vt:lpstr>法律上推定、擬制與事實上推定</vt:lpstr>
      <vt:lpstr>法律上推定、擬制與事實上推定</vt:lpstr>
      <vt:lpstr>間接證明、表見證明與事實上推定</vt:lpstr>
      <vt:lpstr>間接證明、表見證明與事實上推定</vt:lpstr>
      <vt:lpstr>法定客觀舉證責任的轉換</vt:lpstr>
      <vt:lpstr>法定客觀舉證責任的轉換</vt:lpstr>
      <vt:lpstr>最高行政法院100年8月份第2次庭長法官聯席會議決議</vt:lpstr>
      <vt:lpstr>PowerPoint 簡報</vt:lpstr>
      <vt:lpstr>處罰效果之裁量</vt:lpstr>
      <vt:lpstr>PowerPoint 簡報</vt:lpstr>
      <vt:lpstr>PowerPoint 簡報</vt:lpstr>
      <vt:lpstr>PowerPoint 簡報</vt:lpstr>
      <vt:lpstr>PowerPoint 簡報</vt:lpstr>
      <vt:lpstr>PowerPoint 簡報</vt:lpstr>
      <vt:lpstr>PowerPoint 簡報</vt:lpstr>
      <vt:lpstr>稅務違章案件裁罰金額或倍數參考表使用須知</vt:lpstr>
      <vt:lpstr>98年12月8日修正發布之稅務違章案件裁罰金額或倍數參考表</vt:lpstr>
      <vt:lpstr>最高行政法院102年度3月份第2次庭長法官聯席會議決議</vt:lpstr>
      <vt:lpstr>101年9月12日修正發布之稅務違章案件裁罰金額或倍數參考表</vt:lpstr>
      <vt:lpstr>101年9月12日修正發布之稅務違章案件裁罰金額或倍數參考表</vt:lpstr>
      <vt:lpstr>PowerPoint 簡報</vt:lpstr>
      <vt:lpstr>裁罰處分基準時</vt:lpstr>
      <vt:lpstr>PowerPoint 簡報</vt:lpstr>
      <vt:lpstr>最高行政法院89年9月份第1次庭長法官聯席會議決議</vt:lpstr>
      <vt:lpstr>補稅與處罰</vt:lpstr>
      <vt:lpstr>補稅與漏稅罰之分際</vt:lpstr>
      <vt:lpstr>補稅與漏稅罰之分際</vt:lpstr>
      <vt:lpstr>PowerPoint 簡報</vt:lpstr>
      <vt:lpstr>補稅與漏稅罰之分際</vt:lpstr>
      <vt:lpstr>補稅處分對於漏稅罰撤銷訴訟之審理是否有拘束效力？</vt:lpstr>
      <vt:lpstr>補稅處分對於漏稅罰撤銷訴訟之審理是否有拘束效力？</vt:lpstr>
      <vt:lpstr>補稅處分對於漏稅罰撤銷訴訟之審理是否有拘束效力？</vt:lpstr>
      <vt:lpstr>補稅撤銷訴訟確定判決理由就原因事實所為之論斷是否有既判力？嗣後於同一基礎事實所涉及漏稅罰之撤銷訴訟，行政法院就同一爭點，是否可以為相反之判斷？</vt:lpstr>
      <vt:lpstr>補稅撤銷訴訟確定判決理由就原因事實所為之論斷是否有既判力？嗣後於同一基礎事實所涉及漏稅罰之撤銷訴訟，行政法院就同一爭點，是否可以為相反之判斷？</vt:lpstr>
      <vt:lpstr>補稅撤銷訴訟確定判決理由就原因事實所為之論斷是否有既判力？嗣後於同一基礎事實所涉及漏稅罰之撤銷訴訟，行政法院就同一爭點，是否可以為相反之判斷？</vt:lpstr>
      <vt:lpstr>漏稅罰之所漏稅額可否推估？</vt:lpstr>
      <vt:lpstr>漏稅罰之所漏稅額可否推估？</vt:lpstr>
      <vt:lpstr>漏稅罰之所漏稅額可否推估？</vt:lpstr>
      <vt:lpstr>漏稅罰之所漏稅額可否推估？</vt:lpstr>
      <vt:lpstr>違反稅法上規定協力義務之效果</vt:lpstr>
      <vt:lpstr>違反稅法上規定協力義務之效果</vt:lpstr>
      <vt:lpstr>PowerPoint 簡報</vt:lpstr>
      <vt:lpstr>PowerPoint 簡報</vt:lpstr>
      <vt:lpstr>PowerPoint 簡報</vt:lpstr>
      <vt:lpstr>PowerPoint 簡報</vt:lpstr>
      <vt:lpstr>減免罰要件</vt:lpstr>
      <vt:lpstr>PowerPoint 簡報</vt:lpstr>
      <vt:lpstr>PowerPoint 簡報</vt:lpstr>
      <vt:lpstr>PowerPoint 簡報</vt:lpstr>
      <vt:lpstr>PowerPoint 簡報</vt:lpstr>
      <vt:lpstr>案例分析</vt:lpstr>
      <vt:lpstr>最高行政法院95年度判字第998號判決 ——就土地「第一次移轉」之目的論解釋</vt:lpstr>
      <vt:lpstr>PowerPoint 簡報</vt:lpstr>
      <vt:lpstr>PowerPoint 簡報</vt:lpstr>
      <vt:lpstr>最高行政法院107年度判字第309號判決 ——裁處沒入其物之價額時，須具有「為避免其物被沒入」之意圖</vt:lpstr>
      <vt:lpstr>PowerPoint 簡報</vt:lpstr>
      <vt:lpstr>PowerPoint 簡報</vt:lpstr>
      <vt:lpstr>PowerPoint 簡報</vt:lpstr>
      <vt:lpstr>PowerPoint 簡報</vt:lpstr>
      <vt:lpstr>PowerPoint 簡報</vt:lpstr>
      <vt:lpstr>最高行政法院108年度判字第203號判決 ——消極未申報是否構成隱匿？</vt:lpstr>
      <vt:lpstr>PowerPoint 簡報</vt:lpstr>
      <vt:lpstr>PowerPoint 簡報</vt:lpstr>
      <vt:lpstr>最高行政法院109年度判字第212號判決 ——申請延期給付財差請求權金額之財產時，「特殊原因」之認定？</vt:lpstr>
      <vt:lpstr>PowerPoint 簡報</vt:lpstr>
      <vt:lpstr>PowerPoint 簡報</vt:lpstr>
      <vt:lpstr>PowerPoint 簡報</vt:lpstr>
      <vt:lpstr>最高行政法院100年12月13日庭長法官聯席會議決議</vt:lpstr>
      <vt:lpstr>最高行政法院100年度判字第2254號判決 ——教授音樂課程之發票開立對象</vt:lpstr>
      <vt:lpstr>PowerPoint 簡報</vt:lpstr>
      <vt:lpstr>最高行政法院102年度判字第816號判決 ——佣金支出之事實存否不明並非即為虛列費用逃稅</vt:lpstr>
      <vt:lpstr>PowerPoint 簡報</vt:lpstr>
      <vt:lpstr>PowerPoint 簡報</vt:lpstr>
      <vt:lpstr>PowerPoint 簡報</vt:lpstr>
      <vt:lpstr>PowerPoint 簡報</vt:lpstr>
      <vt:lpstr>PowerPoint 簡報</vt:lpstr>
      <vt:lpstr>PowerPoint 簡報</vt:lpstr>
      <vt:lpstr>最高行政法院107年度判字第566號判決 ——資源回收業者分散所得案I</vt:lpstr>
      <vt:lpstr>PowerPoint 簡報</vt:lpstr>
      <vt:lpstr>最高行政法院108年度判字第282號判決 ——資源回收業者分散所得案II</vt:lpstr>
      <vt:lpstr>PowerPoint 簡報</vt:lpstr>
      <vt:lpstr>PowerPoint 簡報</vt:lpstr>
      <vt:lpstr>最高行政法院109年度判字第49號判決 ——資源回收業者分散所得案III</vt:lpstr>
      <vt:lpstr>PowerPoint 簡報</vt:lpstr>
      <vt:lpstr>PowerPoint 簡報</vt:lpstr>
      <vt:lpstr>PowerPoint 簡報</vt:lpstr>
      <vt:lpstr>最高行政法院107年度判字第722號判決 ——虛列零稅率冒退營業稅案</vt:lpstr>
      <vt:lpstr>PowerPoint 簡報</vt:lpstr>
      <vt:lpstr>最高行政法院107年度判字第456號判決 ——收購回收廢紙與真實交易對象</vt:lpstr>
      <vt:lpstr>PowerPoint 簡報</vt:lpstr>
      <vt:lpstr>PowerPoint 簡報</vt:lpstr>
      <vt:lpstr>PowerPoint 簡報</vt:lpstr>
      <vt:lpstr>PowerPoint 簡報</vt:lpstr>
      <vt:lpstr>最高行政法院107年度判字第369號判決 ——汽車旅館盈餘案</vt:lpstr>
      <vt:lpstr>PowerPoint 簡報</vt:lpstr>
      <vt:lpstr>最高行政法院107年度判字第368號判決 ——亂作帳不等同逃漏稅</vt:lpstr>
      <vt:lpstr>PowerPoint 簡報</vt:lpstr>
      <vt:lpstr>最高行政法院107年度判字第70號判決 ——進口金針之原產地認定</vt:lpstr>
      <vt:lpstr>PowerPoint 簡報</vt:lpstr>
      <vt:lpstr>最高行政法院108年度判字第525號判決 ——漏報課稅所得額之原因應釐清</vt:lpstr>
      <vt:lpstr>PowerPoint 簡報</vt:lpstr>
      <vt:lpstr>最高行政法院108年度判字第178號判決 —系爭道路用地是否曾經協議價購而非屬公共設施保留地？</vt:lpstr>
      <vt:lpstr>PowerPoint 簡報</vt:lpstr>
      <vt:lpstr>PowerPoint 簡報</vt:lpstr>
      <vt:lpstr>最高行政法院108年度判字第39號判決 ——進口乾香菇之原產地認定</vt:lpstr>
      <vt:lpstr>PowerPoint 簡報</vt:lpstr>
      <vt:lpstr>PowerPoint 簡報</vt:lpstr>
      <vt:lpstr>最高行政法院100年度判字第2158號判決 ——扣繳義務人若係因「過失」，尚非得逕處以法定最高額之罰鍰</vt:lpstr>
      <vt:lpstr>PowerPoint 簡報</vt:lpstr>
      <vt:lpstr>PowerPoint 簡報</vt:lpstr>
      <vt:lpstr>PowerPoint 簡報</vt:lpstr>
      <vt:lpstr>最高行政法院100年度判字第1647號判決 ——扣繳義務人若係因「過失」，尚非得逕處以法定最高額之罰鍰</vt:lpstr>
      <vt:lpstr>PowerPoint 簡報</vt:lpstr>
      <vt:lpstr>PowerPoint 簡報</vt:lpstr>
      <vt:lpstr>最高行政法院101年度判字第29號判決 ——扣繳義務人僅係因「過失」，尚非得逕處以法定最高額之罰鍰</vt:lpstr>
      <vt:lpstr>PowerPoint 簡報</vt:lpstr>
      <vt:lpstr>PowerPoint 簡報</vt:lpstr>
      <vt:lpstr>PowerPoint 簡報</vt:lpstr>
      <vt:lpstr>PowerPoint 簡報</vt:lpstr>
      <vt:lpstr>最高行政法院102年度判字第648號判決 ——稅局未具體說明何以應處最高罰鍰，而有裁量怠惰之違法</vt:lpstr>
      <vt:lpstr>PowerPoint 簡報</vt:lpstr>
      <vt:lpstr>最高行政法院107年度判字第3號判決 ——未注意個案違章情節是否較輕，而逕為劃一方式之裁罰，       容有裁量怠惰之違法</vt:lpstr>
      <vt:lpstr>PowerPoint 簡報</vt:lpstr>
      <vt:lpstr>PowerPoint 簡報</vt:lpstr>
      <vt:lpstr>PowerPoint 簡報</vt:lpstr>
      <vt:lpstr>最高行政法院108年度判字第311號判決 ——裁處時，未考量行政函釋不清所致過失情節輕微之情形</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最高行政法院105年度判字第710號判決 ——裁處時未審酌因違反行政法上義務所得之利益</vt:lpstr>
      <vt:lpstr>PowerPoint 簡報</vt:lpstr>
      <vt:lpstr>PowerPoint 簡報</vt:lpstr>
      <vt:lpstr>PowerPoint 簡報</vt:lpstr>
      <vt:lpstr>最高行政法院106年度判字第492號判決 ——所得基本稅額條例第15條第2項之漏稅裁罰案件，應考量納稅義務人於裁罰前之良好態度</vt:lpstr>
      <vt:lpstr>PowerPoint 簡報</vt:lpstr>
      <vt:lpstr>PowerPoint 簡報</vt:lpstr>
      <vt:lpstr>PowerPoint 簡報</vt:lpstr>
      <vt:lpstr>PowerPoint 簡報</vt:lpstr>
      <vt:lpstr>最高行政法院105年度判字第278號判決 ——裁處罰鍰金額超過其短期買賣所得價差盈餘，有處罰過苛之虞</vt:lpstr>
      <vt:lpstr>PowerPoint 簡報</vt:lpstr>
      <vt:lpstr>PowerPoint 簡報</vt:lpstr>
      <vt:lpstr>PowerPoint 簡報</vt:lpstr>
      <vt:lpstr>PowerPoint 簡報</vt:lpstr>
      <vt:lpstr>PowerPoint 簡報</vt:lpstr>
      <vt:lpstr>臺北高等行政法院106年度訴字第1157號判決 ——裁處罰鍰金額超過其短期買賣所得價差盈餘，有處罰過苛之虞</vt:lpstr>
      <vt:lpstr>PowerPoint 簡報</vt:lpstr>
      <vt:lpstr>PowerPoint 簡報</vt:lpstr>
      <vt:lpstr>PowerPoint 簡報</vt:lpstr>
      <vt:lpstr>PowerPoint 簡報</vt:lpstr>
      <vt:lpstr>PowerPoint 簡報</vt:lpstr>
      <vt:lpstr>最高行政法院107年度判字第371號判決 ——無應補徵稅額，仍有處以漏稅罰之可能</vt:lpstr>
      <vt:lpstr>PowerPoint 簡報</vt:lpstr>
      <vt:lpstr>PowerPoint 簡報</vt:lpstr>
      <vt:lpstr>最高行政法院107年度判字第305號判決 ——裁量基準與法律授權意旨的義務衝突時，行政機關應優先      遵照法律授權意旨為裁量</vt:lpstr>
      <vt:lpstr>PowerPoint 簡報</vt:lpstr>
      <vt:lpstr>PowerPoint 簡報</vt:lpstr>
      <vt:lpstr>PowerPoint 簡報</vt:lpstr>
      <vt:lpstr>最高行政法院108年度判字第313號判決 ——所得稅法第110條第1項之漏稅裁罰案件，應考量納稅義務人於裁罰前之良好態度</vt:lpstr>
      <vt:lpstr>PowerPoint 簡報</vt:lpstr>
      <vt:lpstr>PowerPoint 簡報</vt:lpstr>
      <vt:lpstr>PowerPoint 簡報</vt:lpstr>
      <vt:lpstr>最高行政法院107年度判字第165號判決 ——推計課稅的前提要件</vt:lpstr>
      <vt:lpstr>PowerPoint 簡報</vt:lpstr>
      <vt:lpstr>最高行政法院109年度判字第311號判決 ——房屋財產交易損益之推計</vt:lpstr>
      <vt:lpstr>PowerPoint 簡報</vt:lpstr>
      <vt:lpstr>PowerPoint 簡報</vt:lpstr>
      <vt:lpstr>PowerPoint 簡報</vt:lpstr>
      <vt:lpstr>PowerPoint 簡報</vt:lpstr>
      <vt:lpstr>案例分享</vt:lpstr>
      <vt:lpstr>PowerPoint 簡報</vt:lpstr>
      <vt:lpstr>PowerPoint 簡報</vt:lpstr>
      <vt:lpstr>PowerPoint 簡報</vt:lpstr>
      <vt:lpstr>PowerPoint 簡報</vt:lpstr>
      <vt:lpstr>PowerPoint 簡報</vt:lpstr>
      <vt:lpstr>PowerPoint 簡報</vt:lpstr>
      <vt:lpstr>案例分享</vt:lpstr>
      <vt:lpstr>PowerPoint 簡報</vt:lpstr>
      <vt:lpstr>PowerPoint 簡報</vt:lpstr>
      <vt:lpstr>PowerPoint 簡報</vt:lpstr>
      <vt:lpstr>謝謝聆聽，歡迎指教！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李珮穎</dc:creator>
  <cp:lastModifiedBy>文舟 林</cp:lastModifiedBy>
  <cp:revision>1025</cp:revision>
  <cp:lastPrinted>2020-08-06T08:58:47Z</cp:lastPrinted>
  <dcterms:created xsi:type="dcterms:W3CDTF">2019-05-29T09:51:48Z</dcterms:created>
  <dcterms:modified xsi:type="dcterms:W3CDTF">2022-09-16T12:07:55Z</dcterms:modified>
</cp:coreProperties>
</file>