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60" r:id="rId1"/>
  </p:sldMasterIdLst>
  <p:notesMasterIdLst>
    <p:notesMasterId r:id="rId10"/>
  </p:notesMasterIdLst>
  <p:handoutMasterIdLst>
    <p:handoutMasterId r:id="rId11"/>
  </p:handoutMasterIdLst>
  <p:sldIdLst>
    <p:sldId id="256" r:id="rId2"/>
    <p:sldId id="535" r:id="rId3"/>
    <p:sldId id="536" r:id="rId4"/>
    <p:sldId id="537" r:id="rId5"/>
    <p:sldId id="538" r:id="rId6"/>
    <p:sldId id="540" r:id="rId7"/>
    <p:sldId id="539" r:id="rId8"/>
    <p:sldId id="282" r:id="rId9"/>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稅務訴訟舉證責任暨租稅規避" id="{9B397B7E-27E6-4AB5-8C92-160BFB446B57}">
          <p14:sldIdLst>
            <p14:sldId id="256"/>
            <p14:sldId id="535"/>
            <p14:sldId id="536"/>
            <p14:sldId id="537"/>
            <p14:sldId id="538"/>
            <p14:sldId id="540"/>
            <p14:sldId id="539"/>
            <p14:sldId id="282"/>
          </p14:sldIdLst>
        </p14:section>
      </p14:sectionLst>
    </p:ex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E7E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中等深淺樣式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010" autoAdjust="0"/>
    <p:restoredTop sz="94076" autoAdjust="0"/>
  </p:normalViewPr>
  <p:slideViewPr>
    <p:cSldViewPr snapToGrid="0">
      <p:cViewPr varScale="1">
        <p:scale>
          <a:sx n="87" d="100"/>
          <a:sy n="87" d="100"/>
        </p:scale>
        <p:origin x="-115" y="-96"/>
      </p:cViewPr>
      <p:guideLst>
        <p:guide orient="horz" pos="2160"/>
        <p:guide pos="3840"/>
      </p:guideLst>
    </p:cSldViewPr>
  </p:slideViewPr>
  <p:outlineViewPr>
    <p:cViewPr>
      <p:scale>
        <a:sx n="33" d="100"/>
        <a:sy n="33" d="100"/>
      </p:scale>
      <p:origin x="0" y="-101208"/>
    </p:cViewPr>
  </p:outlineViewPr>
  <p:notesTextViewPr>
    <p:cViewPr>
      <p:scale>
        <a:sx n="1" d="1"/>
        <a:sy n="1" d="1"/>
      </p:scale>
      <p:origin x="0" y="0"/>
    </p:cViewPr>
  </p:notesTextViewPr>
  <p:sorterViewPr>
    <p:cViewPr varScale="1">
      <p:scale>
        <a:sx n="1" d="1"/>
        <a:sy n="1" d="1"/>
      </p:scale>
      <p:origin x="0" y="16848"/>
    </p:cViewPr>
  </p:sorterViewPr>
  <p:notesViewPr>
    <p:cSldViewPr snapToGrid="0">
      <p:cViewPr varScale="1">
        <p:scale>
          <a:sx n="119" d="100"/>
          <a:sy n="119" d="100"/>
        </p:scale>
        <p:origin x="199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3" y="5"/>
            <a:ext cx="3079200" cy="513858"/>
          </a:xfrm>
          <a:prstGeom prst="rect">
            <a:avLst/>
          </a:prstGeom>
        </p:spPr>
        <p:txBody>
          <a:bodyPr vert="horz" lIns="94771" tIns="47385" rIns="94771" bIns="47385" rtlCol="0"/>
          <a:lstStyle>
            <a:lvl1pPr algn="l">
              <a:defRPr sz="1300"/>
            </a:lvl1pPr>
          </a:lstStyle>
          <a:p>
            <a:endParaRPr lang="zh-TW" altLang="en-US"/>
          </a:p>
        </p:txBody>
      </p:sp>
      <p:sp>
        <p:nvSpPr>
          <p:cNvPr id="3" name="日期版面配置區 2"/>
          <p:cNvSpPr>
            <a:spLocks noGrp="1"/>
          </p:cNvSpPr>
          <p:nvPr>
            <p:ph type="dt" sz="quarter" idx="1"/>
          </p:nvPr>
        </p:nvSpPr>
        <p:spPr>
          <a:xfrm>
            <a:off x="4023205" y="5"/>
            <a:ext cx="3079200" cy="513858"/>
          </a:xfrm>
          <a:prstGeom prst="rect">
            <a:avLst/>
          </a:prstGeom>
        </p:spPr>
        <p:txBody>
          <a:bodyPr vert="horz" lIns="94771" tIns="47385" rIns="94771" bIns="47385" rtlCol="0"/>
          <a:lstStyle>
            <a:lvl1pPr algn="r">
              <a:defRPr sz="1300"/>
            </a:lvl1pPr>
          </a:lstStyle>
          <a:p>
            <a:fld id="{1600FB03-A001-4523-AEC8-B5CB11A84446}" type="datetimeFigureOut">
              <a:rPr lang="zh-TW" altLang="en-US" smtClean="0"/>
              <a:pPr/>
              <a:t>2024/4/23</a:t>
            </a:fld>
            <a:endParaRPr lang="zh-TW" altLang="en-US"/>
          </a:p>
        </p:txBody>
      </p:sp>
      <p:sp>
        <p:nvSpPr>
          <p:cNvPr id="4" name="頁尾版面配置區 3"/>
          <p:cNvSpPr>
            <a:spLocks noGrp="1"/>
          </p:cNvSpPr>
          <p:nvPr>
            <p:ph type="ftr" sz="quarter" idx="2"/>
          </p:nvPr>
        </p:nvSpPr>
        <p:spPr>
          <a:xfrm>
            <a:off x="3" y="9720758"/>
            <a:ext cx="3079200" cy="513858"/>
          </a:xfrm>
          <a:prstGeom prst="rect">
            <a:avLst/>
          </a:prstGeom>
        </p:spPr>
        <p:txBody>
          <a:bodyPr vert="horz" lIns="94771" tIns="47385" rIns="94771" bIns="47385" rtlCol="0" anchor="b"/>
          <a:lstStyle>
            <a:lvl1pPr algn="l">
              <a:defRPr sz="1300"/>
            </a:lvl1pPr>
          </a:lstStyle>
          <a:p>
            <a:endParaRPr lang="zh-TW" altLang="en-US"/>
          </a:p>
        </p:txBody>
      </p:sp>
      <p:sp>
        <p:nvSpPr>
          <p:cNvPr id="5" name="投影片編號版面配置區 4"/>
          <p:cNvSpPr>
            <a:spLocks noGrp="1"/>
          </p:cNvSpPr>
          <p:nvPr>
            <p:ph type="sldNum" sz="quarter" idx="3"/>
          </p:nvPr>
        </p:nvSpPr>
        <p:spPr>
          <a:xfrm>
            <a:off x="4023205" y="9720758"/>
            <a:ext cx="3079200" cy="513858"/>
          </a:xfrm>
          <a:prstGeom prst="rect">
            <a:avLst/>
          </a:prstGeom>
        </p:spPr>
        <p:txBody>
          <a:bodyPr vert="horz" lIns="94771" tIns="47385" rIns="94771" bIns="47385" rtlCol="0" anchor="b"/>
          <a:lstStyle>
            <a:lvl1pPr algn="r">
              <a:defRPr sz="1300"/>
            </a:lvl1pPr>
          </a:lstStyle>
          <a:p>
            <a:fld id="{DE1E7B4E-C284-458A-9C40-FBDCB771131C}" type="slidenum">
              <a:rPr lang="zh-TW" altLang="en-US" smtClean="0"/>
              <a:pPr/>
              <a:t>‹#›</a:t>
            </a:fld>
            <a:endParaRPr lang="zh-TW" altLang="en-US"/>
          </a:p>
        </p:txBody>
      </p:sp>
    </p:spTree>
    <p:extLst>
      <p:ext uri="{BB962C8B-B14F-4D97-AF65-F5344CB8AC3E}">
        <p14:creationId xmlns:p14="http://schemas.microsoft.com/office/powerpoint/2010/main" val="2108066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5" y="1"/>
            <a:ext cx="3078427" cy="513508"/>
          </a:xfrm>
          <a:prstGeom prst="rect">
            <a:avLst/>
          </a:prstGeom>
        </p:spPr>
        <p:txBody>
          <a:bodyPr vert="horz" lIns="94763" tIns="47381" rIns="94763" bIns="47381" rtlCol="0"/>
          <a:lstStyle>
            <a:lvl1pPr algn="l">
              <a:defRPr sz="1300"/>
            </a:lvl1pPr>
          </a:lstStyle>
          <a:p>
            <a:endParaRPr lang="zh-TW" altLang="en-US"/>
          </a:p>
        </p:txBody>
      </p:sp>
      <p:sp>
        <p:nvSpPr>
          <p:cNvPr id="3" name="日期版面配置區 2"/>
          <p:cNvSpPr>
            <a:spLocks noGrp="1"/>
          </p:cNvSpPr>
          <p:nvPr>
            <p:ph type="dt" idx="1"/>
          </p:nvPr>
        </p:nvSpPr>
        <p:spPr>
          <a:xfrm>
            <a:off x="4023996" y="1"/>
            <a:ext cx="3078427" cy="513508"/>
          </a:xfrm>
          <a:prstGeom prst="rect">
            <a:avLst/>
          </a:prstGeom>
        </p:spPr>
        <p:txBody>
          <a:bodyPr vert="horz" lIns="94763" tIns="47381" rIns="94763" bIns="47381" rtlCol="0"/>
          <a:lstStyle>
            <a:lvl1pPr algn="r">
              <a:defRPr sz="1300"/>
            </a:lvl1pPr>
          </a:lstStyle>
          <a:p>
            <a:fld id="{F887D95F-AB9C-4329-9ECA-1BCE9C9A0E9E}" type="datetimeFigureOut">
              <a:rPr lang="zh-TW" altLang="en-US" smtClean="0"/>
              <a:pPr/>
              <a:t>2024/4/23</a:t>
            </a:fld>
            <a:endParaRPr lang="zh-TW" altLang="en-US"/>
          </a:p>
        </p:txBody>
      </p:sp>
      <p:sp>
        <p:nvSpPr>
          <p:cNvPr id="4" name="投影片圖像版面配置區 3"/>
          <p:cNvSpPr>
            <a:spLocks noGrp="1" noRot="1" noChangeAspect="1"/>
          </p:cNvSpPr>
          <p:nvPr>
            <p:ph type="sldImg" idx="2"/>
          </p:nvPr>
        </p:nvSpPr>
        <p:spPr>
          <a:xfrm>
            <a:off x="479425" y="1277938"/>
            <a:ext cx="6145213" cy="3455987"/>
          </a:xfrm>
          <a:prstGeom prst="rect">
            <a:avLst/>
          </a:prstGeom>
          <a:noFill/>
          <a:ln w="12700">
            <a:solidFill>
              <a:prstClr val="black"/>
            </a:solidFill>
          </a:ln>
        </p:spPr>
        <p:txBody>
          <a:bodyPr vert="horz" lIns="94763" tIns="47381" rIns="94763" bIns="47381" rtlCol="0" anchor="ctr"/>
          <a:lstStyle/>
          <a:p>
            <a:endParaRPr lang="zh-TW" altLang="en-US"/>
          </a:p>
        </p:txBody>
      </p:sp>
      <p:sp>
        <p:nvSpPr>
          <p:cNvPr id="5" name="備忘稿版面配置區 4"/>
          <p:cNvSpPr>
            <a:spLocks noGrp="1"/>
          </p:cNvSpPr>
          <p:nvPr>
            <p:ph type="body" sz="quarter" idx="3"/>
          </p:nvPr>
        </p:nvSpPr>
        <p:spPr>
          <a:xfrm>
            <a:off x="710407" y="4925411"/>
            <a:ext cx="5683250" cy="4029881"/>
          </a:xfrm>
          <a:prstGeom prst="rect">
            <a:avLst/>
          </a:prstGeom>
        </p:spPr>
        <p:txBody>
          <a:bodyPr vert="horz" lIns="94763" tIns="47381" rIns="94763" bIns="47381"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5" y="9721111"/>
            <a:ext cx="3078427" cy="513507"/>
          </a:xfrm>
          <a:prstGeom prst="rect">
            <a:avLst/>
          </a:prstGeom>
        </p:spPr>
        <p:txBody>
          <a:bodyPr vert="horz" lIns="94763" tIns="47381" rIns="94763" bIns="47381" rtlCol="0" anchor="b"/>
          <a:lstStyle>
            <a:lvl1pPr algn="l">
              <a:defRPr sz="1300"/>
            </a:lvl1pPr>
          </a:lstStyle>
          <a:p>
            <a:endParaRPr lang="zh-TW" altLang="en-US"/>
          </a:p>
        </p:txBody>
      </p:sp>
      <p:sp>
        <p:nvSpPr>
          <p:cNvPr id="7" name="投影片編號版面配置區 6"/>
          <p:cNvSpPr>
            <a:spLocks noGrp="1"/>
          </p:cNvSpPr>
          <p:nvPr>
            <p:ph type="sldNum" sz="quarter" idx="5"/>
          </p:nvPr>
        </p:nvSpPr>
        <p:spPr>
          <a:xfrm>
            <a:off x="4023996" y="9721111"/>
            <a:ext cx="3078427" cy="513507"/>
          </a:xfrm>
          <a:prstGeom prst="rect">
            <a:avLst/>
          </a:prstGeom>
        </p:spPr>
        <p:txBody>
          <a:bodyPr vert="horz" lIns="94763" tIns="47381" rIns="94763" bIns="47381" rtlCol="0" anchor="b"/>
          <a:lstStyle>
            <a:lvl1pPr algn="r">
              <a:defRPr sz="1300"/>
            </a:lvl1pPr>
          </a:lstStyle>
          <a:p>
            <a:fld id="{736D03CD-A9AA-403B-ABBA-E4592D5F8642}" type="slidenum">
              <a:rPr lang="zh-TW" altLang="en-US" smtClean="0"/>
              <a:pPr/>
              <a:t>‹#›</a:t>
            </a:fld>
            <a:endParaRPr lang="zh-TW" altLang="en-US"/>
          </a:p>
        </p:txBody>
      </p:sp>
    </p:spTree>
    <p:extLst>
      <p:ext uri="{BB962C8B-B14F-4D97-AF65-F5344CB8AC3E}">
        <p14:creationId xmlns:p14="http://schemas.microsoft.com/office/powerpoint/2010/main" val="2175964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zh-TW" altLang="en-US" dirty="0"/>
              <a:t>按一下以編輯母片標題樣式</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fld id="{E8F6009C-96BA-46BF-9855-74B684B985BD}" type="datetime1">
              <a:rPr lang="zh-TW" altLang="en-US" smtClean="0"/>
              <a:pPr/>
              <a:t>2024/4/23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157302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0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p:txBody>
          <a:bodyPr/>
          <a:lstStyle>
            <a:lvl1pPr>
              <a:defRPr sz="2400"/>
            </a:lvl1pPr>
            <a:lvl2pPr>
              <a:defRPr sz="2000"/>
            </a:lvl2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2024/4/23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1524200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atin typeface="+mn-ea"/>
                <a:ea typeface="+mn-ea"/>
              </a:defRPr>
            </a:lvl1pPr>
          </a:lstStyle>
          <a:p>
            <a:r>
              <a:rPr lang="zh-TW" altLang="en-US" dirty="0"/>
              <a:t>按一下以編輯母片標題樣式</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a:xfrm>
            <a:off x="8593667" y="6272784"/>
            <a:ext cx="2644309" cy="365125"/>
          </a:xfrm>
        </p:spPr>
        <p:txBody>
          <a:bodyPr/>
          <a:lstStyle/>
          <a:p>
            <a:fld id="{6A459669-2997-44F6-897B-7330F8023228}" type="datetime1">
              <a:rPr lang="zh-TW" altLang="en-US" smtClean="0"/>
              <a:pPr/>
              <a:t>2024/4/23</a:t>
            </a:fld>
            <a:endParaRPr lang="zh-TW" altLang="en-US"/>
          </a:p>
        </p:txBody>
      </p:sp>
      <p:sp>
        <p:nvSpPr>
          <p:cNvPr id="5" name="Footer Placeholder 4"/>
          <p:cNvSpPr>
            <a:spLocks noGrp="1"/>
          </p:cNvSpPr>
          <p:nvPr>
            <p:ph type="ftr" sz="quarter" idx="11"/>
          </p:nvPr>
        </p:nvSpPr>
        <p:spPr>
          <a:xfrm>
            <a:off x="2182708" y="6272784"/>
            <a:ext cx="6327648" cy="365125"/>
          </a:xfrm>
        </p:spPr>
        <p:txBody>
          <a:bodyPr/>
          <a:lstStyle/>
          <a:p>
            <a:endParaRPr lang="zh-TW" alt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Tree>
    <p:extLst>
      <p:ext uri="{BB962C8B-B14F-4D97-AF65-F5344CB8AC3E}">
        <p14:creationId xmlns:p14="http://schemas.microsoft.com/office/powerpoint/2010/main" val="17505745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F2477250-0B1C-44D5-9FD9-F2D562ECBB3A}" type="datetime1">
              <a:rPr lang="zh-TW" altLang="en-US" smtClean="0"/>
              <a:pPr/>
              <a:t>2024/4/23</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923140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lvl1pPr>
              <a:defRPr sz="5000">
                <a:latin typeface="+mn-ea"/>
                <a:ea typeface="+mn-ea"/>
              </a:defRPr>
            </a:lvl1pPr>
          </a:lstStyle>
          <a:p>
            <a:r>
              <a:rPr lang="zh-TW" altLang="en-US" dirty="0"/>
              <a:t>按一下以編輯母片標題樣式</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lgn="dist">
              <a:buNone/>
              <a:defRPr sz="28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dirty="0"/>
              <a:t>編輯母片文字樣式</a:t>
            </a:r>
          </a:p>
        </p:txBody>
      </p:sp>
      <p:sp>
        <p:nvSpPr>
          <p:cNvPr id="4" name="Content Placeholder 3"/>
          <p:cNvSpPr>
            <a:spLocks noGrp="1"/>
          </p:cNvSpPr>
          <p:nvPr>
            <p:ph sz="half" idx="2"/>
          </p:nvPr>
        </p:nvSpPr>
        <p:spPr>
          <a:xfrm>
            <a:off x="1069848" y="2743200"/>
            <a:ext cx="4754880" cy="3291840"/>
          </a:xfrm>
        </p:spPr>
        <p:txBody>
          <a:bodyPr/>
          <a:lstStyle>
            <a:lvl1pPr>
              <a:defRPr sz="24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lgn="dist">
              <a:buNone/>
              <a:defRPr sz="28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dirty="0"/>
              <a:t>編輯母片文字樣式</a:t>
            </a:r>
          </a:p>
        </p:txBody>
      </p:sp>
      <p:sp>
        <p:nvSpPr>
          <p:cNvPr id="6" name="Content Placeholder 5"/>
          <p:cNvSpPr>
            <a:spLocks noGrp="1"/>
          </p:cNvSpPr>
          <p:nvPr>
            <p:ph sz="quarter" idx="4"/>
          </p:nvPr>
        </p:nvSpPr>
        <p:spPr>
          <a:xfrm>
            <a:off x="6364224" y="2743200"/>
            <a:ext cx="4754880" cy="3291840"/>
          </a:xfrm>
        </p:spPr>
        <p:txBody>
          <a:bodyPr/>
          <a:lstStyle>
            <a:lvl1pPr>
              <a:defRPr sz="24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7" name="Date Placeholder 6"/>
          <p:cNvSpPr>
            <a:spLocks noGrp="1"/>
          </p:cNvSpPr>
          <p:nvPr>
            <p:ph type="dt" sz="half" idx="10"/>
          </p:nvPr>
        </p:nvSpPr>
        <p:spPr/>
        <p:txBody>
          <a:bodyPr/>
          <a:lstStyle/>
          <a:p>
            <a:fld id="{F4F08217-E70C-4100-9555-D35EEFB87787}" type="datetime1">
              <a:rPr lang="zh-TW" altLang="en-US" smtClean="0"/>
              <a:pPr/>
              <a:t>2024/4/23</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16328369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sz="5000">
                <a:latin typeface="+mn-ea"/>
                <a:ea typeface="+mn-ea"/>
              </a:defRPr>
            </a:lvl1pPr>
          </a:lstStyle>
          <a:p>
            <a:r>
              <a:rPr lang="zh-TW" altLang="en-US" dirty="0"/>
              <a:t>按一下以編輯母片標題樣式</a:t>
            </a:r>
            <a:endParaRPr lang="en-US" dirty="0"/>
          </a:p>
        </p:txBody>
      </p:sp>
      <p:sp>
        <p:nvSpPr>
          <p:cNvPr id="3" name="Date Placeholder 2"/>
          <p:cNvSpPr>
            <a:spLocks noGrp="1"/>
          </p:cNvSpPr>
          <p:nvPr>
            <p:ph type="dt" sz="half" idx="10"/>
          </p:nvPr>
        </p:nvSpPr>
        <p:spPr/>
        <p:txBody>
          <a:bodyPr/>
          <a:lstStyle/>
          <a:p>
            <a:fld id="{FE75460C-3382-4FC9-A6B4-F0CB83559DA5}" type="datetime1">
              <a:rPr lang="zh-TW" altLang="en-US" smtClean="0"/>
              <a:pPr/>
              <a:t>2024/4/23</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41254013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6E9681-C414-425B-82B9-888BD7843BCD}" type="datetime1">
              <a:rPr lang="zh-TW" altLang="en-US" smtClean="0"/>
              <a:pPr/>
              <a:t>2024/4/23</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34214213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cstate="print">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TW" altLang="en-US"/>
              <a:t>按一下以編輯母片標題樣式</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295E6D43-E01C-4DEA-970C-84661C0CBB34}" type="datetime1">
              <a:rPr lang="zh-TW" altLang="en-US" smtClean="0"/>
              <a:pPr/>
              <a:t>2024/4/23</a:t>
            </a:fld>
            <a:endParaRPr lang="zh-TW" altLang="en-US"/>
          </a:p>
        </p:txBody>
      </p:sp>
      <p:sp>
        <p:nvSpPr>
          <p:cNvPr id="6" name="Footer Placeholder 5"/>
          <p:cNvSpPr>
            <a:spLocks noGrp="1"/>
          </p:cNvSpPr>
          <p:nvPr>
            <p:ph type="ftr" sz="quarter" idx="11"/>
          </p:nvPr>
        </p:nvSpPr>
        <p:spPr/>
        <p:txBody>
          <a:bodyPr/>
          <a:lstStyle/>
          <a:p>
            <a:endParaRPr lang="zh-TW" alt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37257016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cstate="print">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D2CA7772-7146-4A42-9005-2D029C9B978A}" type="datetime1">
              <a:rPr lang="zh-TW" altLang="en-US" smtClean="0"/>
              <a:pPr/>
              <a:t>2024/4/23</a:t>
            </a:fld>
            <a:endParaRPr lang="zh-TW" alt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879823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稅務訴訟之本質與特徵">
    <p:spTree>
      <p:nvGrpSpPr>
        <p:cNvPr id="1" name=""/>
        <p:cNvGrpSpPr/>
        <p:nvPr/>
      </p:nvGrpSpPr>
      <p:grpSpPr>
        <a:xfrm>
          <a:off x="0" y="0"/>
          <a:ext cx="0" cy="0"/>
          <a:chOff x="0" y="0"/>
          <a:chExt cx="0" cy="0"/>
        </a:xfrm>
      </p:grpSpPr>
      <p:sp>
        <p:nvSpPr>
          <p:cNvPr id="3" name="Content Placeholder 2"/>
          <p:cNvSpPr>
            <a:spLocks noGrp="1"/>
          </p:cNvSpPr>
          <p:nvPr>
            <p:ph idx="1"/>
          </p:nvPr>
        </p:nvSpPr>
        <p:spPr>
          <a:xfrm>
            <a:off x="318272" y="1236024"/>
            <a:ext cx="11547297" cy="496411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1"/>
          <p:cNvSpPr>
            <a:spLocks noGrp="1"/>
          </p:cNvSpPr>
          <p:nvPr>
            <p:ph type="title"/>
          </p:nvPr>
        </p:nvSpPr>
        <p:spPr>
          <a:xfrm>
            <a:off x="323008" y="438724"/>
            <a:ext cx="11542562" cy="797300"/>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solidFill>
              </a:rPr>
              <a:t>稅務訴訟之本質與特徵</a:t>
            </a:r>
          </a:p>
          <a:p>
            <a:endParaRPr lang="zh-TW" altLang="en-US" dirty="0">
              <a:solidFill>
                <a:schemeClr val="tx1"/>
              </a:solidFill>
            </a:endParaRPr>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solidFill>
                <a:schemeClr val="accent2">
                  <a:lumMod val="75000"/>
                </a:schemeClr>
              </a:solidFill>
            </a:endParaRPr>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20"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1" name="文字方塊 20"/>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7" name="Rectangle 8"/>
          <p:cNvSpPr/>
          <p:nvPr userDrawn="1"/>
        </p:nvSpPr>
        <p:spPr>
          <a:xfrm>
            <a:off x="-6206" y="6498000"/>
            <a:ext cx="12198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8" name="文字方塊 27"/>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4" name="Date Placeholder 3"/>
          <p:cNvSpPr>
            <a:spLocks noGrp="1"/>
          </p:cNvSpPr>
          <p:nvPr>
            <p:ph type="dt" sz="half" idx="10"/>
          </p:nvPr>
        </p:nvSpPr>
        <p:spPr/>
        <p:txBody>
          <a:bodyPr/>
          <a:lstStyle/>
          <a:p>
            <a:fld id="{95E1B05B-EC01-4532-8CC8-5DB50FC25F55}" type="datetime1">
              <a:rPr lang="zh-TW" altLang="en-US" smtClean="0"/>
              <a:pPr/>
              <a:t>2024/4/23</a:t>
            </a:fld>
            <a:endParaRPr lang="zh-TW" altLang="en-US"/>
          </a:p>
        </p:txBody>
      </p:sp>
      <p:sp>
        <p:nvSpPr>
          <p:cNvPr id="5" name="Footer Placeholder 4"/>
          <p:cNvSpPr>
            <a:spLocks noGrp="1"/>
          </p:cNvSpPr>
          <p:nvPr>
            <p:ph type="ftr" sz="quarter" idx="11"/>
          </p:nvPr>
        </p:nvSpPr>
        <p:spPr/>
        <p:txBody>
          <a:bodyPr/>
          <a:lstStyle/>
          <a:p>
            <a:endParaRPr lang="zh-TW" altLang="en-US" dirty="0"/>
          </a:p>
        </p:txBody>
      </p:sp>
      <p:grpSp>
        <p:nvGrpSpPr>
          <p:cNvPr id="24" name="Group 9"/>
          <p:cNvGrpSpPr/>
          <p:nvPr userDrawn="1"/>
        </p:nvGrpSpPr>
        <p:grpSpPr>
          <a:xfrm>
            <a:off x="11337223" y="6174368"/>
            <a:ext cx="587052" cy="586970"/>
            <a:chOff x="9685338" y="4460675"/>
            <a:chExt cx="1080904" cy="1080902"/>
          </a:xfrm>
        </p:grpSpPr>
        <p:sp>
          <p:nvSpPr>
            <p:cNvPr id="25"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6"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9"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4185070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舉證責任">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1"/>
            <a:ext cx="10058400" cy="762380"/>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247011"/>
            <a:ext cx="10058400" cy="5208335"/>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2024/4/23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bg1"/>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20"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1" name="文字方塊 20"/>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6" name="Rectangle 8"/>
          <p:cNvSpPr/>
          <p:nvPr userDrawn="1"/>
        </p:nvSpPr>
        <p:spPr>
          <a:xfrm>
            <a:off x="-6206" y="6498000"/>
            <a:ext cx="12198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文字方塊 26"/>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19" name="Group 9"/>
          <p:cNvGrpSpPr/>
          <p:nvPr userDrawn="1"/>
        </p:nvGrpSpPr>
        <p:grpSpPr>
          <a:xfrm>
            <a:off x="11337223" y="6174368"/>
            <a:ext cx="587052" cy="586970"/>
            <a:chOff x="9685338" y="4460675"/>
            <a:chExt cx="1080904" cy="1080902"/>
          </a:xfrm>
        </p:grpSpPr>
        <p:sp>
          <p:nvSpPr>
            <p:cNvPr id="22"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2351051076"/>
      </p:ext>
    </p:extLst>
  </p:cSld>
  <p:clrMapOvr>
    <a:masterClrMapping/>
  </p:clrMapOvr>
  <p:extLst>
    <p:ext uri="{DCECCB84-F9BA-43D5-87BE-67443E8EF086}">
      <p15:sldGuideLst xmlns:p15="http://schemas.microsoft.com/office/powerpoint/2012/main" xmlns="">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納稅義務人協力義務">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44252"/>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223296"/>
            <a:ext cx="10058400" cy="495558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2024/4/23</a:t>
            </a:fld>
            <a:endParaRPr lang="zh-TW" altLang="en-US"/>
          </a:p>
        </p:txBody>
      </p:sp>
      <p:sp>
        <p:nvSpPr>
          <p:cNvPr id="5" name="Footer Placeholder 4"/>
          <p:cNvSpPr>
            <a:spLocks noGrp="1"/>
          </p:cNvSpPr>
          <p:nvPr>
            <p:ph type="ftr" sz="quarter" idx="11"/>
          </p:nvPr>
        </p:nvSpPr>
        <p:spPr/>
        <p:txBody>
          <a:bodyPr/>
          <a:lstStyle/>
          <a:p>
            <a:endParaRPr lang="zh-TW" altLang="en-US" dirty="0"/>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18"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9" name="文字方塊 18"/>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4" name="Rectangle 8"/>
          <p:cNvSpPr/>
          <p:nvPr userDrawn="1"/>
        </p:nvSpPr>
        <p:spPr>
          <a:xfrm>
            <a:off x="-6205" y="6498000"/>
            <a:ext cx="12621538"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文字方塊 24"/>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20" name="Group 9"/>
          <p:cNvGrpSpPr/>
          <p:nvPr userDrawn="1"/>
        </p:nvGrpSpPr>
        <p:grpSpPr>
          <a:xfrm>
            <a:off x="11337223" y="6174368"/>
            <a:ext cx="587052" cy="586970"/>
            <a:chOff x="9685338" y="4460675"/>
            <a:chExt cx="1080904" cy="1080902"/>
          </a:xfrm>
        </p:grpSpPr>
        <p:sp>
          <p:nvSpPr>
            <p:cNvPr id="21"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3"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860003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補稅與漏稅罰">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62351"/>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246984"/>
            <a:ext cx="10058400" cy="4907346"/>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2024/4/23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solidFill>
              </a:rPr>
              <a:t>補稅與漏稅罰</a:t>
            </a:r>
            <a:endParaRPr lang="zh-TW" altLang="en-US" dirty="0">
              <a:solidFill>
                <a:schemeClr val="bg1"/>
              </a:solidFill>
            </a:endParaRPr>
          </a:p>
        </p:txBody>
      </p:sp>
      <p:sp>
        <p:nvSpPr>
          <p:cNvPr id="18"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9" name="文字方塊 18"/>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6" name="Rectangle 8"/>
          <p:cNvSpPr/>
          <p:nvPr userDrawn="1"/>
        </p:nvSpPr>
        <p:spPr>
          <a:xfrm>
            <a:off x="-6206" y="6498000"/>
            <a:ext cx="12452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文字方塊 26"/>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20" name="Group 9"/>
          <p:cNvGrpSpPr/>
          <p:nvPr userDrawn="1"/>
        </p:nvGrpSpPr>
        <p:grpSpPr>
          <a:xfrm>
            <a:off x="11337223" y="6174368"/>
            <a:ext cx="587052" cy="586970"/>
            <a:chOff x="9685338" y="4460675"/>
            <a:chExt cx="1080904" cy="1080902"/>
          </a:xfrm>
        </p:grpSpPr>
        <p:sp>
          <p:nvSpPr>
            <p:cNvPr id="21"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3"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232062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案例分析">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62378"/>
          </a:xfrm>
        </p:spPr>
        <p:txBody>
          <a:bodyPr>
            <a:normAutofit/>
          </a:bodyPr>
          <a:lstStyle>
            <a:lvl1pPr>
              <a:defRPr sz="32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429571"/>
            <a:ext cx="10058400" cy="5044981"/>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2024/4/23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18"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9" name="文字方塊 18"/>
          <p:cNvSpPr txBox="1"/>
          <p:nvPr userDrawn="1"/>
        </p:nvSpPr>
        <p:spPr>
          <a:xfrm>
            <a:off x="10486514" y="-101065"/>
            <a:ext cx="1415772" cy="461665"/>
          </a:xfrm>
          <a:prstGeom prst="rect">
            <a:avLst/>
          </a:prstGeom>
          <a:noFill/>
        </p:spPr>
        <p:txBody>
          <a:bodyPr wrap="none" rtlCol="0">
            <a:spAutoFit/>
          </a:bodyPr>
          <a:lstStyle/>
          <a:p>
            <a:r>
              <a:rPr lang="zh-TW" altLang="en-US" sz="2400" dirty="0">
                <a:solidFill>
                  <a:schemeClr val="bg1"/>
                </a:solidFill>
              </a:rPr>
              <a:t>案例分析</a:t>
            </a:r>
          </a:p>
        </p:txBody>
      </p:sp>
      <p:sp>
        <p:nvSpPr>
          <p:cNvPr id="24" name="Rectangle 8"/>
          <p:cNvSpPr/>
          <p:nvPr userDrawn="1"/>
        </p:nvSpPr>
        <p:spPr>
          <a:xfrm>
            <a:off x="-6206" y="6498000"/>
            <a:ext cx="12198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文字方塊 24"/>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20" name="Group 9"/>
          <p:cNvGrpSpPr/>
          <p:nvPr userDrawn="1"/>
        </p:nvGrpSpPr>
        <p:grpSpPr>
          <a:xfrm>
            <a:off x="11337223" y="6174368"/>
            <a:ext cx="587052" cy="586970"/>
            <a:chOff x="9685338" y="4460675"/>
            <a:chExt cx="1080904" cy="1080902"/>
          </a:xfrm>
        </p:grpSpPr>
        <p:sp>
          <p:nvSpPr>
            <p:cNvPr id="21"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3"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3446672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稅務訴訟之舉證責任">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0A0C60B3-8384-478D-AF6F-171D82646CD1}" type="datetime1">
              <a:rPr lang="zh-TW" altLang="en-US" smtClean="0"/>
              <a:pPr/>
              <a:t>2024/4/23</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sp>
        <p:nvSpPr>
          <p:cNvPr id="6" name="Rectangle 8"/>
          <p:cNvSpPr/>
          <p:nvPr userDrawn="1"/>
        </p:nvSpPr>
        <p:spPr>
          <a:xfrm>
            <a:off x="-6206" y="6498000"/>
            <a:ext cx="12198205" cy="72000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文字方塊 6"/>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grpSp>
        <p:nvGrpSpPr>
          <p:cNvPr id="11" name="Group 9"/>
          <p:cNvGrpSpPr/>
          <p:nvPr userDrawn="1"/>
        </p:nvGrpSpPr>
        <p:grpSpPr>
          <a:xfrm>
            <a:off x="11337223" y="6174368"/>
            <a:ext cx="587052" cy="586970"/>
            <a:chOff x="9685338" y="4460675"/>
            <a:chExt cx="1080904" cy="1080902"/>
          </a:xfrm>
        </p:grpSpPr>
        <p:sp>
          <p:nvSpPr>
            <p:cNvPr id="12" name="Oval 10"/>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1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
        <p:nvSpPr>
          <p:cNvPr id="15" name="Title 1"/>
          <p:cNvSpPr>
            <a:spLocks noGrp="1"/>
          </p:cNvSpPr>
          <p:nvPr>
            <p:ph type="title"/>
          </p:nvPr>
        </p:nvSpPr>
        <p:spPr>
          <a:xfrm>
            <a:off x="1069848" y="484632"/>
            <a:ext cx="10058400" cy="786819"/>
          </a:xfrm>
        </p:spPr>
        <p:txBody>
          <a:bodyPr>
            <a:normAutofit/>
          </a:bodyPr>
          <a:lstStyle>
            <a:lvl1pPr>
              <a:defRPr sz="3600">
                <a:latin typeface="+mn-ea"/>
                <a:ea typeface="+mn-ea"/>
              </a:defRPr>
            </a:lvl1pPr>
          </a:lstStyle>
          <a:p>
            <a:r>
              <a:rPr lang="zh-TW" altLang="en-US" dirty="0"/>
              <a:t>按一下以編輯母片標題樣式</a:t>
            </a:r>
            <a:endParaRPr lang="en-US" dirty="0"/>
          </a:p>
        </p:txBody>
      </p:sp>
    </p:spTree>
    <p:extLst>
      <p:ext uri="{BB962C8B-B14F-4D97-AF65-F5344CB8AC3E}">
        <p14:creationId xmlns:p14="http://schemas.microsoft.com/office/powerpoint/2010/main" val="1135835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租稅規避">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73539"/>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440733"/>
            <a:ext cx="10058400" cy="473146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2024/4/23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Rectangle 8"/>
          <p:cNvSpPr/>
          <p:nvPr userDrawn="1"/>
        </p:nvSpPr>
        <p:spPr>
          <a:xfrm>
            <a:off x="-6205" y="6498000"/>
            <a:ext cx="12384472" cy="72000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文字方塊 11"/>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lumMod val="65000"/>
                  </a:schemeClr>
                </a:solidFill>
              </a:rPr>
              <a:t>稅務訴訟之舉證責任暨</a:t>
            </a:r>
            <a:r>
              <a:rPr lang="zh-TW" altLang="en-US" sz="2400" dirty="0">
                <a:solidFill>
                  <a:schemeClr val="tx1"/>
                </a:solidFill>
              </a:rPr>
              <a:t>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9" name="Group 9"/>
          <p:cNvGrpSpPr/>
          <p:nvPr userDrawn="1"/>
        </p:nvGrpSpPr>
        <p:grpSpPr>
          <a:xfrm>
            <a:off x="11337223" y="6174368"/>
            <a:ext cx="587052" cy="586970"/>
            <a:chOff x="9685338" y="4460675"/>
            <a:chExt cx="1080904" cy="1080902"/>
          </a:xfrm>
        </p:grpSpPr>
        <p:sp>
          <p:nvSpPr>
            <p:cNvPr id="10" name="Oval 10"/>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1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1297824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7_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73539"/>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440733"/>
            <a:ext cx="10058400" cy="473146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2024/4/23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9" name="Group 9"/>
          <p:cNvGrpSpPr/>
          <p:nvPr userDrawn="1"/>
        </p:nvGrpSpPr>
        <p:grpSpPr>
          <a:xfrm>
            <a:off x="11337223" y="6174368"/>
            <a:ext cx="587052" cy="586970"/>
            <a:chOff x="9685338" y="4460675"/>
            <a:chExt cx="1080904" cy="1080902"/>
          </a:xfrm>
        </p:grpSpPr>
        <p:sp>
          <p:nvSpPr>
            <p:cNvPr id="10"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1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204935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0A0C60B3-8384-478D-AF6F-171D82646CD1}" type="datetime1">
              <a:rPr lang="zh-TW" altLang="en-US" smtClean="0"/>
              <a:pPr/>
              <a:t>2024/4/23</a:t>
            </a:fld>
            <a:endParaRPr lang="zh-TW" alt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zh-TW" alt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9" cstate="print">
                <a:duotone>
                  <a:schemeClr val="accent1">
                    <a:shade val="45000"/>
                    <a:satMod val="135000"/>
                  </a:schemeClr>
                  <a:prstClr val="white"/>
                </a:duotone>
                <a:extLst>
                  <a:ext uri="{BEBA8EAE-BF5A-486C-A8C5-ECC9F3942E4B}">
                    <a14:imgProps xmlns:a14="http://schemas.microsoft.com/office/drawing/2010/main">
                      <a14:imgLayer r:embed="rId20">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681815346"/>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72" r:id="rId3"/>
    <p:sldLayoutId id="2147483673" r:id="rId4"/>
    <p:sldLayoutId id="2147483674" r:id="rId5"/>
    <p:sldLayoutId id="2147483676" r:id="rId6"/>
    <p:sldLayoutId id="2147483678" r:id="rId7"/>
    <p:sldLayoutId id="2147483677" r:id="rId8"/>
    <p:sldLayoutId id="2147483679" r:id="rId9"/>
    <p:sldLayoutId id="2147483662" r:id="rId10"/>
    <p:sldLayoutId id="2147483663" r:id="rId11"/>
    <p:sldLayoutId id="2147483664" r:id="rId12"/>
    <p:sldLayoutId id="2147483665" r:id="rId13"/>
    <p:sldLayoutId id="2147483666" r:id="rId14"/>
    <p:sldLayoutId id="2147483667" r:id="rId15"/>
    <p:sldLayoutId id="2147483668" r:id="rId16"/>
    <p:sldLayoutId id="2147483669" r:id="rId17"/>
  </p:sldLayoutIdLst>
  <p:hf hdr="0" ftr="0" dt="0"/>
  <p:txStyles>
    <p:titleStyle>
      <a:lvl1pPr algn="l" defTabSz="914400" rtl="0" eaLnBrk="1" latinLnBrk="0" hangingPunct="1">
        <a:lnSpc>
          <a:spcPct val="90000"/>
        </a:lnSpc>
        <a:spcBef>
          <a:spcPct val="0"/>
        </a:spcBef>
        <a:buNone/>
        <a:defRPr sz="5400" kern="1200" cap="all" baseline="0">
          <a:blipFill>
            <a:blip r:embed="rId21">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sz="7200" dirty="0">
                <a:latin typeface="+mn-ea"/>
                <a:ea typeface="+mn-ea"/>
              </a:rPr>
              <a:t>文章節選</a:t>
            </a:r>
            <a:r>
              <a:rPr lang="en-US" altLang="zh-TW" sz="7200" dirty="0">
                <a:latin typeface="+mn-ea"/>
                <a:ea typeface="+mn-ea"/>
              </a:rPr>
              <a:t/>
            </a:r>
            <a:br>
              <a:rPr lang="en-US" altLang="zh-TW" sz="7200" dirty="0">
                <a:latin typeface="+mn-ea"/>
                <a:ea typeface="+mn-ea"/>
              </a:rPr>
            </a:br>
            <a:r>
              <a:rPr lang="en-US" altLang="zh-TW" sz="5400" dirty="0">
                <a:latin typeface="+mn-ea"/>
                <a:ea typeface="+mn-ea"/>
              </a:rPr>
              <a:t>-</a:t>
            </a:r>
            <a:r>
              <a:rPr lang="zh-TW" altLang="zh-TW" sz="5400" dirty="0">
                <a:latin typeface="+mn-ea"/>
                <a:ea typeface="+mn-ea"/>
              </a:rPr>
              <a:t>綜合所得稅家庭合併申報之債務性質</a:t>
            </a:r>
            <a:r>
              <a:rPr lang="zh-TW" altLang="en-US" sz="5400" dirty="0"/>
              <a:t/>
            </a:r>
            <a:br>
              <a:rPr lang="zh-TW" altLang="en-US" sz="5400" dirty="0"/>
            </a:br>
            <a:endParaRPr lang="zh-TW" altLang="en-US" sz="5000" dirty="0">
              <a:latin typeface="標楷體" panose="03000509000000000000" pitchFamily="65" charset="-120"/>
              <a:ea typeface="標楷體" panose="03000509000000000000" pitchFamily="65" charset="-120"/>
            </a:endParaRPr>
          </a:p>
        </p:txBody>
      </p:sp>
      <p:sp>
        <p:nvSpPr>
          <p:cNvPr id="3" name="副標題 2"/>
          <p:cNvSpPr>
            <a:spLocks noGrp="1"/>
          </p:cNvSpPr>
          <p:nvPr>
            <p:ph type="subTitle" idx="1"/>
          </p:nvPr>
        </p:nvSpPr>
        <p:spPr>
          <a:xfrm>
            <a:off x="4846819" y="5273441"/>
            <a:ext cx="2498361" cy="1434658"/>
          </a:xfrm>
        </p:spPr>
        <p:txBody>
          <a:bodyPr>
            <a:normAutofit/>
          </a:bodyPr>
          <a:lstStyle/>
          <a:p>
            <a:pPr algn="ctr"/>
            <a:r>
              <a:rPr lang="zh-TW" altLang="en-US" sz="2800" dirty="0">
                <a:latin typeface="標楷體" panose="03000509000000000000" pitchFamily="65" charset="-120"/>
                <a:ea typeface="標楷體" panose="03000509000000000000" pitchFamily="65" charset="-120"/>
              </a:rPr>
              <a:t>林文舟 </a:t>
            </a:r>
            <a:endParaRPr lang="en-US" altLang="zh-TW" sz="2800" dirty="0">
              <a:latin typeface="標楷體" panose="03000509000000000000" pitchFamily="65" charset="-120"/>
              <a:ea typeface="標楷體" panose="03000509000000000000" pitchFamily="65" charset="-120"/>
            </a:endParaRPr>
          </a:p>
          <a:p>
            <a:pPr algn="ctr"/>
            <a:r>
              <a:rPr lang="zh-TW" altLang="en-US" sz="2800" dirty="0">
                <a:latin typeface="標楷體" panose="03000509000000000000" pitchFamily="65" charset="-120"/>
                <a:ea typeface="標楷體" panose="03000509000000000000" pitchFamily="65" charset="-120"/>
              </a:rPr>
              <a:t>民國</a:t>
            </a:r>
            <a:r>
              <a:rPr lang="en-US" altLang="zh-TW" sz="2800" dirty="0">
                <a:latin typeface="標楷體" panose="03000509000000000000" pitchFamily="65" charset="-120"/>
                <a:ea typeface="標楷體" panose="03000509000000000000" pitchFamily="65" charset="-120"/>
              </a:rPr>
              <a:t>113</a:t>
            </a:r>
            <a:r>
              <a:rPr lang="zh-TW" altLang="en-US" sz="2800" dirty="0">
                <a:latin typeface="標楷體" panose="03000509000000000000" pitchFamily="65" charset="-120"/>
                <a:ea typeface="標楷體" panose="03000509000000000000" pitchFamily="65" charset="-120"/>
              </a:rPr>
              <a:t>年</a:t>
            </a:r>
            <a:r>
              <a:rPr lang="en-US" altLang="zh-TW" sz="2800">
                <a:latin typeface="標楷體" panose="03000509000000000000" pitchFamily="65" charset="-120"/>
                <a:ea typeface="標楷體" panose="03000509000000000000" pitchFamily="65" charset="-120"/>
              </a:rPr>
              <a:t>3</a:t>
            </a:r>
            <a:r>
              <a:rPr lang="zh-TW" altLang="en-US" sz="2800">
                <a:latin typeface="標楷體" panose="03000509000000000000" pitchFamily="65" charset="-120"/>
                <a:ea typeface="標楷體" panose="03000509000000000000" pitchFamily="65" charset="-120"/>
              </a:rPr>
              <a:t>月</a:t>
            </a:r>
            <a:endParaRPr lang="zh-TW" altLang="en-US" sz="28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28121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3576"/>
            <a:ext cx="10058400" cy="774595"/>
          </a:xfrm>
        </p:spPr>
        <p:txBody>
          <a:bodyPr>
            <a:normAutofit fontScale="90000"/>
          </a:bodyPr>
          <a:lstStyle/>
          <a:p>
            <a:r>
              <a:rPr lang="zh-TW" altLang="en-US" sz="4000" dirty="0"/>
              <a:t>文章節選</a:t>
            </a:r>
            <a:r>
              <a:rPr lang="en-US" altLang="zh-TW" sz="4000" dirty="0"/>
              <a:t/>
            </a:r>
            <a:br>
              <a:rPr lang="en-US" altLang="zh-TW" sz="4000" dirty="0"/>
            </a:br>
            <a:r>
              <a:rPr lang="en-US" altLang="zh-TW" sz="2700" dirty="0" smtClean="0"/>
              <a:t>-</a:t>
            </a:r>
            <a:r>
              <a:rPr lang="zh-TW" altLang="zh-TW" sz="2700" dirty="0" smtClean="0"/>
              <a:t>綜合所得稅</a:t>
            </a:r>
            <a:r>
              <a:rPr lang="zh-TW" altLang="zh-TW" sz="2700" dirty="0"/>
              <a:t>家庭合併申報之債務性質</a:t>
            </a:r>
            <a:r>
              <a:rPr lang="zh-TW" altLang="en-US" sz="2800" dirty="0"/>
              <a:t/>
            </a:r>
            <a:br>
              <a:rPr lang="zh-TW" altLang="en-US" sz="2800" dirty="0"/>
            </a:br>
            <a:endParaRPr lang="zh-TW" altLang="en-US" sz="3100" dirty="0"/>
          </a:p>
        </p:txBody>
      </p:sp>
      <p:sp>
        <p:nvSpPr>
          <p:cNvPr id="3" name="內容版面配置區 2"/>
          <p:cNvSpPr>
            <a:spLocks noGrp="1"/>
          </p:cNvSpPr>
          <p:nvPr>
            <p:ph idx="1"/>
          </p:nvPr>
        </p:nvSpPr>
        <p:spPr/>
        <p:txBody>
          <a:bodyPr/>
          <a:lstStyle/>
          <a:p>
            <a:r>
              <a:rPr lang="zh-TW" altLang="en-US" dirty="0" smtClean="0"/>
              <a:t>問題意識</a:t>
            </a:r>
            <a:endParaRPr lang="en-US" altLang="zh-TW" dirty="0"/>
          </a:p>
          <a:p>
            <a:r>
              <a:rPr lang="zh-TW" altLang="en-US" sz="2000" dirty="0" smtClean="0"/>
              <a:t>所得稅法第</a:t>
            </a:r>
            <a:r>
              <a:rPr lang="en-US" altLang="zh-TW" sz="2000" dirty="0" smtClean="0"/>
              <a:t>15</a:t>
            </a:r>
            <a:r>
              <a:rPr lang="zh-TW" altLang="en-US" sz="2000" dirty="0" smtClean="0"/>
              <a:t>條</a:t>
            </a:r>
            <a:r>
              <a:rPr lang="zh-TW" altLang="zh-TW" sz="2000" dirty="0" smtClean="0"/>
              <a:t>綜合所得稅</a:t>
            </a:r>
            <a:r>
              <a:rPr lang="zh-TW" altLang="zh-TW" sz="2000" dirty="0"/>
              <a:t>家庭合併申報之債務</a:t>
            </a:r>
            <a:r>
              <a:rPr lang="zh-TW" altLang="zh-TW" sz="2000" dirty="0" smtClean="0"/>
              <a:t>性質</a:t>
            </a:r>
            <a:r>
              <a:rPr lang="en-US" altLang="zh-TW" sz="2000" dirty="0" smtClean="0"/>
              <a:t>?</a:t>
            </a:r>
          </a:p>
          <a:p>
            <a:r>
              <a:rPr lang="zh-TW" altLang="zh-TW" sz="2000" dirty="0" smtClean="0"/>
              <a:t>其</a:t>
            </a:r>
            <a:r>
              <a:rPr lang="zh-TW" altLang="zh-TW" sz="2000" dirty="0"/>
              <a:t>是否為連帶租稅債務？連帶租稅債務人範圍如何</a:t>
            </a:r>
            <a:r>
              <a:rPr lang="zh-TW" altLang="zh-TW" sz="2000" dirty="0" smtClean="0"/>
              <a:t>？</a:t>
            </a:r>
            <a:endParaRPr lang="en-US" altLang="zh-TW" sz="2000" dirty="0" smtClean="0"/>
          </a:p>
          <a:p>
            <a:r>
              <a:rPr lang="zh-TW" altLang="zh-TW" sz="2000" dirty="0" smtClean="0"/>
              <a:t>家庭</a:t>
            </a:r>
            <a:r>
              <a:rPr lang="zh-TW" altLang="zh-TW" sz="2000" dirty="0"/>
              <a:t>成員何人有行政上之申報義務（協力義務）</a:t>
            </a:r>
            <a:r>
              <a:rPr lang="zh-TW" altLang="zh-TW" sz="2000" dirty="0" smtClean="0"/>
              <a:t>？</a:t>
            </a:r>
            <a:endParaRPr lang="en-US" altLang="zh-TW" sz="2000" dirty="0" smtClean="0"/>
          </a:p>
          <a:p>
            <a:r>
              <a:rPr lang="zh-TW" altLang="zh-TW" sz="2000" dirty="0" smtClean="0"/>
              <a:t>如</a:t>
            </a:r>
            <a:r>
              <a:rPr lang="zh-TW" altLang="zh-TW" sz="2000" dirty="0"/>
              <a:t>有不申報或申報不實之違章情形，應以何者為裁罰對象</a:t>
            </a:r>
            <a:r>
              <a:rPr lang="zh-TW" altLang="zh-TW" sz="2000" dirty="0" smtClean="0"/>
              <a:t>？</a:t>
            </a:r>
            <a:endParaRPr lang="en-US" altLang="zh-TW" sz="2000" dirty="0" smtClean="0"/>
          </a:p>
          <a:p>
            <a:r>
              <a:rPr lang="zh-TW" altLang="zh-TW" sz="2000" dirty="0" smtClean="0"/>
              <a:t>其</a:t>
            </a:r>
            <a:r>
              <a:rPr lang="zh-TW" altLang="zh-TW" sz="2000" dirty="0"/>
              <a:t>主觀可歸責事由，是否僅由裁罰對象是否有故意或過失為判斷</a:t>
            </a:r>
            <a:r>
              <a:rPr lang="zh-TW" altLang="zh-TW" sz="2000" dirty="0" smtClean="0"/>
              <a:t>？</a:t>
            </a:r>
            <a:endParaRPr lang="en-US" altLang="zh-TW" sz="2000" dirty="0" smtClean="0"/>
          </a:p>
          <a:p>
            <a:r>
              <a:rPr lang="zh-TW" altLang="zh-TW" sz="2000" dirty="0" smtClean="0"/>
              <a:t>罰鍰</a:t>
            </a:r>
            <a:r>
              <a:rPr lang="zh-TW" altLang="zh-TW" sz="2000" dirty="0"/>
              <a:t>處分的效力是否及於第三人？</a:t>
            </a:r>
            <a:endParaRPr lang="zh-TW" altLang="en-US"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a:t>
            </a:fld>
            <a:endParaRPr lang="zh-TW" altLang="en-US" dirty="0"/>
          </a:p>
        </p:txBody>
      </p:sp>
    </p:spTree>
    <p:extLst>
      <p:ext uri="{BB962C8B-B14F-4D97-AF65-F5344CB8AC3E}">
        <p14:creationId xmlns:p14="http://schemas.microsoft.com/office/powerpoint/2010/main" val="535093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zh-TW" dirty="0" smtClean="0"/>
              <a:t>綜所稅</a:t>
            </a:r>
            <a:r>
              <a:rPr lang="zh-TW" altLang="zh-TW" dirty="0"/>
              <a:t>家庭合併申報</a:t>
            </a:r>
            <a:r>
              <a:rPr lang="zh-TW" altLang="zh-TW" dirty="0" smtClean="0"/>
              <a:t>，配偶</a:t>
            </a:r>
            <a:r>
              <a:rPr lang="zh-TW" altLang="zh-TW" dirty="0"/>
              <a:t>二人應成立連帶租稅債務</a:t>
            </a:r>
            <a:br>
              <a:rPr lang="zh-TW" altLang="zh-TW" dirty="0"/>
            </a:br>
            <a:endParaRPr lang="zh-TW" altLang="en-US" dirty="0"/>
          </a:p>
        </p:txBody>
      </p:sp>
      <p:sp>
        <p:nvSpPr>
          <p:cNvPr id="3" name="內容版面配置區 2"/>
          <p:cNvSpPr>
            <a:spLocks noGrp="1"/>
          </p:cNvSpPr>
          <p:nvPr>
            <p:ph idx="1"/>
          </p:nvPr>
        </p:nvSpPr>
        <p:spPr>
          <a:xfrm>
            <a:off x="1069848" y="1440733"/>
            <a:ext cx="10058400" cy="4951275"/>
          </a:xfrm>
        </p:spPr>
        <p:txBody>
          <a:bodyPr>
            <a:normAutofit fontScale="92500" lnSpcReduction="10000"/>
          </a:bodyPr>
          <a:lstStyle/>
          <a:p>
            <a:pPr hangingPunct="0"/>
            <a:r>
              <a:rPr lang="zh-TW" altLang="zh-TW" sz="2200" dirty="0">
                <a:latin typeface="+mn-ea"/>
              </a:rPr>
              <a:t>民法第</a:t>
            </a:r>
            <a:r>
              <a:rPr lang="en-US" altLang="zh-TW" sz="2200" dirty="0">
                <a:latin typeface="+mn-ea"/>
              </a:rPr>
              <a:t>272</a:t>
            </a:r>
            <a:r>
              <a:rPr lang="zh-TW" altLang="zh-TW" sz="2200" dirty="0">
                <a:latin typeface="+mn-ea"/>
              </a:rPr>
              <a:t>條規定：「</a:t>
            </a:r>
            <a:r>
              <a:rPr lang="en-US" altLang="zh-TW" sz="2200" dirty="0">
                <a:latin typeface="+mn-ea"/>
              </a:rPr>
              <a:t>I.</a:t>
            </a:r>
            <a:r>
              <a:rPr lang="zh-TW" altLang="zh-TW" sz="2200" dirty="0">
                <a:latin typeface="+mn-ea"/>
              </a:rPr>
              <a:t>數人負同一債務，明示對於債權人各負全部給付之責任者，為連帶債務。</a:t>
            </a:r>
            <a:r>
              <a:rPr lang="en-US" altLang="zh-TW" sz="2200" dirty="0">
                <a:latin typeface="+mn-ea"/>
              </a:rPr>
              <a:t>II.</a:t>
            </a:r>
            <a:r>
              <a:rPr lang="zh-TW" altLang="zh-TW" sz="2200" dirty="0">
                <a:latin typeface="+mn-ea"/>
              </a:rPr>
              <a:t>無前項之明示時，連帶債務之成立，以法律有規定者為限。」與租稅法定原則不謀而合，民法第</a:t>
            </a:r>
            <a:r>
              <a:rPr lang="en-US" altLang="zh-TW" sz="2200" dirty="0">
                <a:latin typeface="+mn-ea"/>
              </a:rPr>
              <a:t>1003</a:t>
            </a:r>
            <a:r>
              <a:rPr lang="zh-TW" altLang="zh-TW" sz="2200" dirty="0">
                <a:latin typeface="+mn-ea"/>
              </a:rPr>
              <a:t>條之</a:t>
            </a:r>
            <a:r>
              <a:rPr lang="en-US" altLang="zh-TW" sz="2200" dirty="0">
                <a:latin typeface="+mn-ea"/>
              </a:rPr>
              <a:t>1</a:t>
            </a:r>
            <a:r>
              <a:rPr lang="zh-TW" altLang="zh-TW" sz="2200" dirty="0">
                <a:latin typeface="+mn-ea"/>
              </a:rPr>
              <a:t>規定：「</a:t>
            </a:r>
            <a:r>
              <a:rPr lang="en-US" altLang="zh-TW" sz="2200" dirty="0">
                <a:latin typeface="+mn-ea"/>
              </a:rPr>
              <a:t>I.</a:t>
            </a:r>
            <a:r>
              <a:rPr lang="zh-TW" altLang="zh-TW" sz="2200" dirty="0">
                <a:latin typeface="+mn-ea"/>
              </a:rPr>
              <a:t>家庭生活費用，除法律或契約另有約定外，由夫妻各依其經濟能力、家事勞動或其他情事分擔之。</a:t>
            </a:r>
            <a:r>
              <a:rPr lang="en-US" altLang="zh-TW" sz="2200" dirty="0">
                <a:latin typeface="+mn-ea"/>
              </a:rPr>
              <a:t>II.</a:t>
            </a:r>
            <a:r>
              <a:rPr lang="zh-TW" altLang="zh-TW" sz="2200" dirty="0">
                <a:latin typeface="+mn-ea"/>
              </a:rPr>
              <a:t>因前項費用所生之債務，由夫妻負連帶責任。」雖係私法上連帶債務之規定，基於平等原則，亦得適用於公法上租稅債務</a:t>
            </a:r>
            <a:r>
              <a:rPr lang="zh-TW" altLang="zh-TW" sz="2200" dirty="0" smtClean="0">
                <a:latin typeface="+mn-ea"/>
              </a:rPr>
              <a:t>。</a:t>
            </a:r>
            <a:endParaRPr lang="en-US" altLang="zh-TW" sz="2200" dirty="0">
              <a:latin typeface="+mn-ea"/>
            </a:endParaRPr>
          </a:p>
          <a:p>
            <a:pPr hangingPunct="0"/>
            <a:r>
              <a:rPr lang="zh-TW" altLang="zh-TW" sz="2200" b="1" dirty="0" smtClean="0">
                <a:solidFill>
                  <a:srgbClr val="FF0000"/>
                </a:solidFill>
                <a:latin typeface="+mn-ea"/>
              </a:rPr>
              <a:t>揆</a:t>
            </a:r>
            <a:r>
              <a:rPr lang="zh-TW" altLang="zh-TW" sz="2200" b="1" dirty="0">
                <a:solidFill>
                  <a:srgbClr val="FF0000"/>
                </a:solidFill>
                <a:latin typeface="+mn-ea"/>
              </a:rPr>
              <a:t>諸相關稅法雖未明文規定配偶二人對於家庭綜合所得稅成立連帶租稅債務或各負全部給付責任，稽徵機關亦未於綜合所得稅結算申報書或申報系統揭露連帶租稅債務之意旨，由出名申報者及其配偶勾選同意，但所得稅法第</a:t>
            </a:r>
            <a:r>
              <a:rPr lang="en-US" altLang="zh-TW" sz="2200" b="1" dirty="0">
                <a:solidFill>
                  <a:srgbClr val="FF0000"/>
                </a:solidFill>
                <a:latin typeface="+mn-ea"/>
              </a:rPr>
              <a:t>15</a:t>
            </a:r>
            <a:r>
              <a:rPr lang="zh-TW" altLang="zh-TW" sz="2200" b="1" dirty="0">
                <a:solidFill>
                  <a:srgbClr val="FF0000"/>
                </a:solidFill>
                <a:latin typeface="+mn-ea"/>
              </a:rPr>
              <a:t>條第</a:t>
            </a:r>
            <a:r>
              <a:rPr lang="en-US" altLang="zh-TW" sz="2200" b="1" dirty="0">
                <a:solidFill>
                  <a:srgbClr val="FF0000"/>
                </a:solidFill>
                <a:latin typeface="+mn-ea"/>
              </a:rPr>
              <a:t>1</a:t>
            </a:r>
            <a:r>
              <a:rPr lang="zh-TW" altLang="zh-TW" sz="2200" b="1" dirty="0">
                <a:solidFill>
                  <a:srgbClr val="FF0000"/>
                </a:solidFill>
                <a:latin typeface="+mn-ea"/>
              </a:rPr>
              <a:t>項已確立家庭所得合併申報課稅，並由配偶選定其中一人出名為納稅義務人主體的原則（配偶有分居之情形者除外），寓含配偶二人為共同租稅債務人之意</a:t>
            </a:r>
            <a:r>
              <a:rPr lang="zh-TW" altLang="zh-TW" sz="2200" dirty="0">
                <a:latin typeface="+mn-ea"/>
              </a:rPr>
              <a:t>，且人民有依法律納稅之義務（憲法第</a:t>
            </a:r>
            <a:r>
              <a:rPr lang="en-US" altLang="zh-TW" sz="2200" dirty="0">
                <a:latin typeface="+mn-ea"/>
              </a:rPr>
              <a:t>19</a:t>
            </a:r>
            <a:r>
              <a:rPr lang="zh-TW" altLang="zh-TW" sz="2200" dirty="0">
                <a:latin typeface="+mn-ea"/>
              </a:rPr>
              <a:t>條），故稅捐支出屬家庭必要生活費用的範圍，依民法第</a:t>
            </a:r>
            <a:r>
              <a:rPr lang="en-US" altLang="zh-TW" sz="2200" dirty="0">
                <a:latin typeface="+mn-ea"/>
              </a:rPr>
              <a:t>1003</a:t>
            </a:r>
            <a:r>
              <a:rPr lang="zh-TW" altLang="zh-TW" sz="2200" dirty="0">
                <a:latin typeface="+mn-ea"/>
              </a:rPr>
              <a:t>條之</a:t>
            </a:r>
            <a:r>
              <a:rPr lang="en-US" altLang="zh-TW" sz="2200" dirty="0">
                <a:latin typeface="+mn-ea"/>
              </a:rPr>
              <a:t>1</a:t>
            </a:r>
            <a:r>
              <a:rPr lang="zh-TW" altLang="zh-TW" sz="2200" dirty="0">
                <a:latin typeface="+mn-ea"/>
              </a:rPr>
              <a:t>規定，即應由配偶二人負連帶給付責任，各負給付全部稅款之義務</a:t>
            </a:r>
            <a:r>
              <a:rPr lang="zh-TW" altLang="zh-TW" sz="2200" dirty="0" smtClean="0">
                <a:latin typeface="+mn-ea"/>
              </a:rPr>
              <a:t>。因此</a:t>
            </a:r>
            <a:r>
              <a:rPr lang="zh-TW" altLang="zh-TW" sz="2200" dirty="0">
                <a:latin typeface="+mn-ea"/>
              </a:rPr>
              <a:t>，配偶間自行選定家庭所得之形式納稅義務人（出名申報繳納）後，未經選定者並不失其為稅捐主體地位，仍應盡其稅捐法上之義務，除就所得稅捐應與配偶連帶負擔外，亦無可豁免稅捐法上協力義務（含申報義務）。惟公私法事務性質究有所不同，在法無明文規定可以準用的情形下，將民法規定的法理適用於公行政事務，難以脫免類推適用的質疑，恐怕經不起嚴格租稅法定主義的檢驗，宜於所得稅法明文規定配偶連帶租稅債務及相關效力之意旨，以杜爭議。</a:t>
            </a:r>
            <a:r>
              <a:rPr lang="zh-TW" altLang="zh-TW" sz="2200" dirty="0">
                <a:latin typeface="+mn-ea"/>
              </a:rPr>
              <a:t> </a:t>
            </a:r>
            <a:r>
              <a:rPr lang="en-US" altLang="zh-TW" dirty="0"/>
              <a:t> </a:t>
            </a:r>
            <a:endParaRPr lang="zh-TW" altLang="zh-TW" dirty="0"/>
          </a:p>
          <a:p>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3</a:t>
            </a:fld>
            <a:endParaRPr lang="zh-TW" altLang="en-US" dirty="0"/>
          </a:p>
        </p:txBody>
      </p:sp>
    </p:spTree>
    <p:extLst>
      <p:ext uri="{BB962C8B-B14F-4D97-AF65-F5344CB8AC3E}">
        <p14:creationId xmlns:p14="http://schemas.microsoft.com/office/powerpoint/2010/main" val="3106217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zh-TW" dirty="0" smtClean="0"/>
              <a:t>綜所稅</a:t>
            </a:r>
            <a:r>
              <a:rPr lang="zh-TW" altLang="zh-TW" dirty="0"/>
              <a:t>負連帶給付責任</a:t>
            </a:r>
            <a:r>
              <a:rPr lang="zh-TW" altLang="zh-TW" dirty="0" smtClean="0"/>
              <a:t>者不及於受扶養</a:t>
            </a:r>
            <a:r>
              <a:rPr lang="zh-TW" altLang="en-US" dirty="0" smtClean="0"/>
              <a:t>親</a:t>
            </a:r>
            <a:r>
              <a:rPr lang="zh-TW" altLang="zh-TW" dirty="0" smtClean="0"/>
              <a:t>屬</a:t>
            </a:r>
            <a:r>
              <a:rPr lang="zh-TW" altLang="zh-TW" dirty="0"/>
              <a:t/>
            </a:r>
            <a:br>
              <a:rPr lang="zh-TW" altLang="zh-TW" dirty="0"/>
            </a:br>
            <a:endParaRPr lang="zh-TW" altLang="en-US" dirty="0"/>
          </a:p>
        </p:txBody>
      </p:sp>
      <p:sp>
        <p:nvSpPr>
          <p:cNvPr id="3" name="內容版面配置區 2"/>
          <p:cNvSpPr>
            <a:spLocks noGrp="1"/>
          </p:cNvSpPr>
          <p:nvPr>
            <p:ph idx="1"/>
          </p:nvPr>
        </p:nvSpPr>
        <p:spPr/>
        <p:txBody>
          <a:bodyPr>
            <a:normAutofit/>
          </a:bodyPr>
          <a:lstStyle/>
          <a:p>
            <a:r>
              <a:rPr lang="zh-TW" altLang="zh-TW" sz="2000" dirty="0"/>
              <a:t>依租稅法定主義與民法第</a:t>
            </a:r>
            <a:r>
              <a:rPr lang="en-US" altLang="zh-TW" sz="2000" dirty="0"/>
              <a:t>272</a:t>
            </a:r>
            <a:r>
              <a:rPr lang="zh-TW" altLang="zh-TW" sz="2000" dirty="0"/>
              <a:t>條規定之法理，連帶租稅債務之成立，除租稅債務人明示之意思表示外，以法律有規定者為限（只要條文表明就同一稅捐債務各負全部給付責任之意旨，即屬連帶債務，不限於明文規定連帶責任）。</a:t>
            </a:r>
            <a:r>
              <a:rPr lang="zh-TW" altLang="zh-TW" sz="2000" b="1" dirty="0">
                <a:solidFill>
                  <a:srgbClr val="FF0000"/>
                </a:solidFill>
              </a:rPr>
              <a:t>揆諸所得稅法第</a:t>
            </a:r>
            <a:r>
              <a:rPr lang="en-US" altLang="zh-TW" sz="2000" b="1" dirty="0">
                <a:solidFill>
                  <a:srgbClr val="FF0000"/>
                </a:solidFill>
              </a:rPr>
              <a:t>15</a:t>
            </a:r>
            <a:r>
              <a:rPr lang="zh-TW" altLang="zh-TW" sz="2000" b="1" dirty="0">
                <a:solidFill>
                  <a:srgbClr val="FF0000"/>
                </a:solidFill>
              </a:rPr>
              <a:t>條雖採家庭所得合併申報，但依其前後文義及參照同法第</a:t>
            </a:r>
            <a:r>
              <a:rPr lang="en-US" altLang="zh-TW" sz="2000" b="1" dirty="0">
                <a:solidFill>
                  <a:srgbClr val="FF0000"/>
                </a:solidFill>
              </a:rPr>
              <a:t>71</a:t>
            </a:r>
            <a:r>
              <a:rPr lang="zh-TW" altLang="zh-TW" sz="2000" b="1" dirty="0">
                <a:solidFill>
                  <a:srgbClr val="FF0000"/>
                </a:solidFill>
              </a:rPr>
              <a:t>條第</a:t>
            </a:r>
            <a:r>
              <a:rPr lang="en-US" altLang="zh-TW" sz="2000" b="1" dirty="0">
                <a:solidFill>
                  <a:srgbClr val="FF0000"/>
                </a:solidFill>
              </a:rPr>
              <a:t>1</a:t>
            </a:r>
            <a:r>
              <a:rPr lang="zh-TW" altLang="zh-TW" sz="2000" b="1" dirty="0">
                <a:solidFill>
                  <a:srgbClr val="FF0000"/>
                </a:solidFill>
              </a:rPr>
              <a:t>項規定意旨，係指配偶之間應選定其中一人為納稅義務人主體合併申報繳納所得稅，受扶養親屬並無被選定為納稅義務人之餘地，自無可能成為連帶債務人</a:t>
            </a:r>
            <a:r>
              <a:rPr lang="zh-TW" altLang="zh-TW" sz="2000" b="1" dirty="0" smtClean="0">
                <a:solidFill>
                  <a:srgbClr val="FF0000"/>
                </a:solidFill>
              </a:rPr>
              <a:t>。</a:t>
            </a:r>
            <a:endParaRPr lang="en-US" altLang="zh-TW" sz="2000" b="1" dirty="0" smtClean="0">
              <a:solidFill>
                <a:srgbClr val="FF0000"/>
              </a:solidFill>
            </a:endParaRPr>
          </a:p>
          <a:p>
            <a:endParaRPr lang="en-US" altLang="zh-TW" sz="2000" dirty="0" smtClean="0"/>
          </a:p>
          <a:p>
            <a:r>
              <a:rPr lang="zh-TW" altLang="zh-TW" sz="2000" dirty="0" smtClean="0"/>
              <a:t>依</a:t>
            </a:r>
            <a:r>
              <a:rPr lang="zh-TW" altLang="zh-TW" sz="2000" dirty="0"/>
              <a:t>所得稅法第</a:t>
            </a:r>
            <a:r>
              <a:rPr lang="en-US" altLang="zh-TW" sz="2000" dirty="0"/>
              <a:t>15</a:t>
            </a:r>
            <a:r>
              <a:rPr lang="zh-TW" altLang="zh-TW" sz="2000" dirty="0"/>
              <a:t>、</a:t>
            </a:r>
            <a:r>
              <a:rPr lang="en-US" altLang="zh-TW" sz="2000" dirty="0"/>
              <a:t>71</a:t>
            </a:r>
            <a:r>
              <a:rPr lang="zh-TW" altLang="zh-TW" sz="2000" dirty="0"/>
              <a:t>條規定，受扶養親屬既非應申報或繳納所得稅之人，即難謂其為納稅義務人，亦無法依上開規定使受扶養親屬成為連帶債務人。且</a:t>
            </a:r>
            <a:r>
              <a:rPr lang="zh-TW" altLang="zh-TW" sz="2000" b="1" dirty="0">
                <a:solidFill>
                  <a:srgbClr val="FF0000"/>
                </a:solidFill>
              </a:rPr>
              <a:t>合於所得稅法第</a:t>
            </a:r>
            <a:r>
              <a:rPr lang="en-US" altLang="zh-TW" sz="2000" b="1" dirty="0">
                <a:solidFill>
                  <a:srgbClr val="FF0000"/>
                </a:solidFill>
              </a:rPr>
              <a:t>17</a:t>
            </a:r>
            <a:r>
              <a:rPr lang="zh-TW" altLang="zh-TW" sz="2000" b="1" dirty="0">
                <a:solidFill>
                  <a:srgbClr val="FF0000"/>
                </a:solidFill>
              </a:rPr>
              <a:t>條規定得申報減除扶養親屬免稅額之受扶養親屬，基本上係資力薄弱或無謀生能力之人，縱有所得亦不足以獨立維生，因此才需要被扶養，何忍向其課徵所得稅？可知所得稅法於立法上顯無令其承擔納稅義務之意，則於解釋論上，更無將受扶養親屬解釋為納稅義務人的餘地，遑論使其就同一稅捐債務負全部給付責任</a:t>
            </a:r>
            <a:r>
              <a:rPr lang="zh-TW" altLang="zh-TW" sz="2000" dirty="0"/>
              <a:t>。</a:t>
            </a:r>
            <a:endParaRPr lang="zh-TW" altLang="en-US"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a:t>
            </a:fld>
            <a:endParaRPr lang="zh-TW" altLang="en-US" dirty="0"/>
          </a:p>
        </p:txBody>
      </p:sp>
    </p:spTree>
    <p:extLst>
      <p:ext uri="{BB962C8B-B14F-4D97-AF65-F5344CB8AC3E}">
        <p14:creationId xmlns:p14="http://schemas.microsoft.com/office/powerpoint/2010/main" val="2833953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zh-TW" dirty="0" smtClean="0"/>
              <a:t>綜所稅</a:t>
            </a:r>
            <a:r>
              <a:rPr lang="zh-TW" altLang="zh-TW" dirty="0"/>
              <a:t>合併申報違章</a:t>
            </a:r>
            <a:r>
              <a:rPr lang="zh-TW" altLang="zh-TW" dirty="0" smtClean="0"/>
              <a:t>之罰鍰</a:t>
            </a:r>
            <a:r>
              <a:rPr lang="zh-TW" altLang="zh-TW" dirty="0"/>
              <a:t>處分的效力不及於第三人</a:t>
            </a:r>
            <a:endParaRPr lang="zh-TW" altLang="en-US" dirty="0"/>
          </a:p>
        </p:txBody>
      </p:sp>
      <p:sp>
        <p:nvSpPr>
          <p:cNvPr id="3" name="內容版面配置區 2"/>
          <p:cNvSpPr>
            <a:spLocks noGrp="1"/>
          </p:cNvSpPr>
          <p:nvPr>
            <p:ph idx="1"/>
          </p:nvPr>
        </p:nvSpPr>
        <p:spPr/>
        <p:txBody>
          <a:bodyPr>
            <a:normAutofit fontScale="92500" lnSpcReduction="10000"/>
          </a:bodyPr>
          <a:lstStyle/>
          <a:p>
            <a:r>
              <a:rPr lang="zh-TW" altLang="zh-TW" dirty="0"/>
              <a:t>所得稅法第</a:t>
            </a:r>
            <a:r>
              <a:rPr lang="en-US" altLang="zh-TW" dirty="0"/>
              <a:t>110</a:t>
            </a:r>
            <a:r>
              <a:rPr lang="zh-TW" altLang="zh-TW" dirty="0"/>
              <a:t>條第</a:t>
            </a:r>
            <a:r>
              <a:rPr lang="en-US" altLang="zh-TW" dirty="0"/>
              <a:t>1</a:t>
            </a:r>
            <a:r>
              <a:rPr lang="zh-TW" altLang="zh-TW" dirty="0"/>
              <a:t>、</a:t>
            </a:r>
            <a:r>
              <a:rPr lang="en-US" altLang="zh-TW" dirty="0"/>
              <a:t>2</a:t>
            </a:r>
            <a:r>
              <a:rPr lang="zh-TW" altLang="zh-TW" dirty="0"/>
              <a:t>項依序規定：「 </a:t>
            </a:r>
            <a:r>
              <a:rPr lang="en-US" altLang="zh-TW" dirty="0"/>
              <a:t>I.</a:t>
            </a:r>
            <a:r>
              <a:rPr lang="zh-TW" altLang="zh-TW" dirty="0"/>
              <a:t>納稅義務人已依本法規定辦理結算、決算或清算申報，而對依本法規定應申報課稅之所得額有漏報或短報情事者，處以所漏稅額二倍以下之罰鍰。</a:t>
            </a:r>
            <a:r>
              <a:rPr lang="en-US" altLang="zh-TW" dirty="0"/>
              <a:t>II.</a:t>
            </a:r>
            <a:r>
              <a:rPr lang="zh-TW" altLang="zh-TW" dirty="0"/>
              <a:t>納稅義務人未依本法規定自行辦理結算、決算或清算申報，而經稽徵機關調查，發現有依本法規定課稅之所得額者，除依法核定補徵應納稅額外，應照補徵稅額，處三倍以下之罰鍰。」可知無論是已辦理綜所稅結算申報而短漏報課稅所得額，或未辦理結算申報而發現有課稅所得額，均以納稅義務人為裁罰對象，不具納稅義務人身分者，除其與納稅義務人故意共同實施前揭逃漏稅行為，應分別依其行為情節之輕重，加以處罰外，原則上並非受處罰主體（行政罰法第</a:t>
            </a:r>
            <a:r>
              <a:rPr lang="en-US" altLang="zh-TW" dirty="0"/>
              <a:t>14</a:t>
            </a:r>
            <a:r>
              <a:rPr lang="zh-TW" altLang="zh-TW" dirty="0"/>
              <a:t>條第</a:t>
            </a:r>
            <a:r>
              <a:rPr lang="en-US" altLang="zh-TW" dirty="0"/>
              <a:t>2</a:t>
            </a:r>
            <a:r>
              <a:rPr lang="zh-TW" altLang="zh-TW" dirty="0"/>
              <a:t>項）。</a:t>
            </a:r>
            <a:r>
              <a:rPr lang="zh-TW" altLang="zh-TW" b="1" dirty="0">
                <a:solidFill>
                  <a:srgbClr val="FF0000"/>
                </a:solidFill>
              </a:rPr>
              <a:t>而所得稅法第</a:t>
            </a:r>
            <a:r>
              <a:rPr lang="en-US" altLang="zh-TW" b="1" dirty="0">
                <a:solidFill>
                  <a:srgbClr val="FF0000"/>
                </a:solidFill>
              </a:rPr>
              <a:t>15</a:t>
            </a:r>
            <a:r>
              <a:rPr lang="zh-TW" altLang="zh-TW" b="1" dirty="0">
                <a:solidFill>
                  <a:srgbClr val="FF0000"/>
                </a:solidFill>
              </a:rPr>
              <a:t>條既寓含已結婚者的綜所稅係以配偶二人為共同租稅債務人，均有申報繳納之義務，依所得稅法第</a:t>
            </a:r>
            <a:r>
              <a:rPr lang="en-US" altLang="zh-TW" b="1" dirty="0">
                <a:solidFill>
                  <a:srgbClr val="FF0000"/>
                </a:solidFill>
              </a:rPr>
              <a:t>7</a:t>
            </a:r>
            <a:r>
              <a:rPr lang="zh-TW" altLang="zh-TW" b="1" dirty="0">
                <a:solidFill>
                  <a:srgbClr val="FF0000"/>
                </a:solidFill>
              </a:rPr>
              <a:t>條第</a:t>
            </a:r>
            <a:r>
              <a:rPr lang="en-US" altLang="zh-TW" b="1" dirty="0">
                <a:solidFill>
                  <a:srgbClr val="FF0000"/>
                </a:solidFill>
              </a:rPr>
              <a:t>4</a:t>
            </a:r>
            <a:r>
              <a:rPr lang="zh-TW" altLang="zh-TW" b="1" dirty="0">
                <a:solidFill>
                  <a:srgbClr val="FF0000"/>
                </a:solidFill>
              </a:rPr>
              <a:t>項規定，即均為納稅義務人，且選定其中一人出名申報，係為自己及代理其配偶申報之性質，則除選定之配偶為形式（顯名）納稅義務人外，未出名申報的配偶實質上仍不失為納稅義務人，故無論是已辦理綜所稅結算申報而短漏報課稅所得額，或未辦理結算申報而發現有課稅所得額，均應以配偶中一人為裁罰對象</a:t>
            </a:r>
            <a:r>
              <a:rPr lang="zh-TW" altLang="zh-TW" dirty="0"/>
              <a:t>（原則上為出名申報之配偶，詳後述），而無選擇非納稅義務人之受扶養親屬作為裁罰對象之理。</a:t>
            </a:r>
          </a:p>
          <a:p>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a:t>
            </a:fld>
            <a:endParaRPr lang="zh-TW" altLang="en-US" dirty="0"/>
          </a:p>
        </p:txBody>
      </p:sp>
    </p:spTree>
    <p:extLst>
      <p:ext uri="{BB962C8B-B14F-4D97-AF65-F5344CB8AC3E}">
        <p14:creationId xmlns:p14="http://schemas.microsoft.com/office/powerpoint/2010/main" val="959781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Autofit/>
          </a:bodyPr>
          <a:lstStyle/>
          <a:p>
            <a:endParaRPr lang="en-US" altLang="zh-TW" sz="2000" dirty="0" smtClean="0"/>
          </a:p>
          <a:p>
            <a:r>
              <a:rPr lang="zh-TW" altLang="zh-TW" sz="2000" dirty="0"/>
              <a:t>最高行政法院</a:t>
            </a:r>
            <a:r>
              <a:rPr lang="en-US" altLang="zh-TW" sz="2000" dirty="0"/>
              <a:t>100</a:t>
            </a:r>
            <a:r>
              <a:rPr lang="zh-TW" altLang="zh-TW" sz="2000" dirty="0"/>
              <a:t>年度</a:t>
            </a:r>
            <a:r>
              <a:rPr lang="en-US" altLang="zh-TW" sz="2000" dirty="0"/>
              <a:t>8</a:t>
            </a:r>
            <a:r>
              <a:rPr lang="zh-TW" altLang="zh-TW" sz="2000" dirty="0"/>
              <a:t>月份第</a:t>
            </a:r>
            <a:r>
              <a:rPr lang="en-US" altLang="zh-TW" sz="2000" dirty="0"/>
              <a:t>2</a:t>
            </a:r>
            <a:r>
              <a:rPr lang="zh-TW" altLang="zh-TW" sz="2000" dirty="0"/>
              <a:t>次庭長法官聯席會議臚列的肯定說將民法第</a:t>
            </a:r>
            <a:r>
              <a:rPr lang="en-US" altLang="zh-TW" sz="2000" dirty="0"/>
              <a:t>224</a:t>
            </a:r>
            <a:r>
              <a:rPr lang="zh-TW" altLang="zh-TW" sz="2000" dirty="0"/>
              <a:t>條之規定，類推適用於公法上違規行為故意、過失之認定，使納稅義務人為其代理人或使用人之故意或過失承擔處罰責任（即將代理人或使用人之故意或過失，視為納稅義務人自己的故意或過失），或其決議所採折衷說，將行政罰法第</a:t>
            </a:r>
            <a:r>
              <a:rPr lang="en-US" altLang="zh-TW" sz="2000" dirty="0"/>
              <a:t>7</a:t>
            </a:r>
            <a:r>
              <a:rPr lang="zh-TW" altLang="zh-TW" sz="2000" dirty="0"/>
              <a:t>條第</a:t>
            </a:r>
            <a:r>
              <a:rPr lang="en-US" altLang="zh-TW" sz="2000" dirty="0"/>
              <a:t>2</a:t>
            </a:r>
            <a:r>
              <a:rPr lang="zh-TW" altLang="zh-TW" sz="2000" dirty="0"/>
              <a:t>項有關「法人、設有代表人或管理人之非法人團體、中央或地方機關或其他組織違反行政法上義務者，其代表人、管理人、其他有代表權之人或實際行為之職員、受僱人或從業人員之故意、過失，推定為該等組織之故意、過失」之規定，類推適用於公法上違規行為故意、過失之認定，使「人民以第三人為使用人或委任其為代理人參與行政程序」者，應就該使用人或代理人之故意、過失負推定故意、過失責任，均違反自己責任原則、無罪推定原則與處罰法定主義，而不足取</a:t>
            </a:r>
            <a:r>
              <a:rPr lang="zh-TW" altLang="zh-TW" sz="2000" dirty="0" smtClean="0"/>
              <a:t>。</a:t>
            </a:r>
            <a:endParaRPr lang="en-US" altLang="zh-TW" sz="2000" dirty="0" smtClean="0"/>
          </a:p>
          <a:p>
            <a:r>
              <a:rPr lang="zh-TW" altLang="zh-TW" sz="2000" dirty="0" smtClean="0"/>
              <a:t>夫妻</a:t>
            </a:r>
            <a:r>
              <a:rPr lang="zh-TW" altLang="zh-TW" sz="2000" dirty="0"/>
              <a:t>於日常事務固互為代理人（民法第</a:t>
            </a:r>
            <a:r>
              <a:rPr lang="en-US" altLang="zh-TW" sz="2000" dirty="0"/>
              <a:t>1003</a:t>
            </a:r>
            <a:r>
              <a:rPr lang="zh-TW" altLang="zh-TW" sz="2000" dirty="0"/>
              <a:t>條第</a:t>
            </a:r>
            <a:r>
              <a:rPr lang="en-US" altLang="zh-TW" sz="2000" dirty="0"/>
              <a:t>1</a:t>
            </a:r>
            <a:r>
              <a:rPr lang="zh-TW" altLang="zh-TW" sz="2000" dirty="0"/>
              <a:t>項），但</a:t>
            </a:r>
            <a:r>
              <a:rPr lang="zh-TW" altLang="zh-TW" sz="2000" b="1" dirty="0">
                <a:solidFill>
                  <a:srgbClr val="FF0000"/>
                </a:solidFill>
              </a:rPr>
              <a:t>形式納稅義務人之配偶如於年度中有逃漏稅的準備行為（例如利用人頭分散所得），其係執行自己的違規事務，並非代理形式納稅義務人執行日常事務，亦非代理形式納稅義務人參與稅捐稽徵程序</a:t>
            </a:r>
            <a:r>
              <a:rPr lang="zh-TW" altLang="zh-TW" sz="2000" dirty="0"/>
              <a:t>，如何將形式納稅義務人之配偶的故意或過失行為推定或視為形式納稅義務人的故意或過失？</a:t>
            </a:r>
            <a:endParaRPr lang="zh-TW" altLang="en-US"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a:t>
            </a:fld>
            <a:endParaRPr lang="zh-TW" altLang="en-US" dirty="0"/>
          </a:p>
        </p:txBody>
      </p:sp>
    </p:spTree>
    <p:extLst>
      <p:ext uri="{BB962C8B-B14F-4D97-AF65-F5344CB8AC3E}">
        <p14:creationId xmlns:p14="http://schemas.microsoft.com/office/powerpoint/2010/main" val="3704722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hangingPunct="0"/>
            <a:r>
              <a:rPr lang="zh-TW" altLang="zh-TW" sz="2000" dirty="0"/>
              <a:t>受扶養親屬更非形式納稅義務人的代理人或使用人，亦無從將其故意或過失行為推定或視為形式納稅義務人的故意或過失。且形式納稅義務人於申報綜合所得稅時，對於其配偶及受扶養親屬之各類所得之蒐集完整，本應與處理自己事務為同一之注意，如未克盡完整申報義務，致短漏報課稅所得額者，除夫妻失和分居或其他不可歸責之特殊情形外，原則上難以脫免過失責任，如果形式納稅義務人已盡相當之注意，卻因其配偶之故意或過失，致生短漏報之情形，超出其注意能力範圍，而不可歸責，亦得選擇改向其配偶即實質納稅義務人究責裁罰，殊無必要將配偶之故意或過失推定或視為形式納稅義務人的故意或過失</a:t>
            </a:r>
            <a:r>
              <a:rPr lang="zh-TW" altLang="zh-TW" sz="2000" dirty="0" smtClean="0"/>
              <a:t>。</a:t>
            </a:r>
            <a:endParaRPr lang="en-US" altLang="zh-TW" sz="2000" dirty="0" smtClean="0"/>
          </a:p>
          <a:p>
            <a:pPr hangingPunct="0"/>
            <a:endParaRPr lang="zh-TW" altLang="zh-TW" sz="2000" dirty="0"/>
          </a:p>
          <a:p>
            <a:pPr hangingPunct="0"/>
            <a:r>
              <a:rPr lang="en-US" altLang="zh-TW" sz="2000" dirty="0"/>
              <a:t> </a:t>
            </a:r>
            <a:r>
              <a:rPr lang="zh-TW" altLang="zh-TW" sz="2000" dirty="0" smtClean="0"/>
              <a:t>罰鍰</a:t>
            </a:r>
            <a:r>
              <a:rPr lang="zh-TW" altLang="zh-TW" sz="2000" dirty="0"/>
              <a:t>不是稅捐，所得稅法第</a:t>
            </a:r>
            <a:r>
              <a:rPr lang="en-US" altLang="zh-TW" sz="2000" dirty="0"/>
              <a:t>15</a:t>
            </a:r>
            <a:r>
              <a:rPr lang="zh-TW" altLang="zh-TW" sz="2000" dirty="0"/>
              <a:t>條僅係規定家庭綜合所得稅合併申報繳納，並不適用於罰鍰。且基於罰止一身原則，罰鍰處分的效力不及於第三人，</a:t>
            </a:r>
            <a:r>
              <a:rPr lang="zh-TW" altLang="zh-TW" sz="2000" b="1" dirty="0">
                <a:solidFill>
                  <a:srgbClr val="FF0000"/>
                </a:solidFill>
              </a:rPr>
              <a:t>無法使處分相對人以外任何人負擔連帶繳納罰鍰的責任</a:t>
            </a:r>
            <a:r>
              <a:rPr lang="zh-TW" altLang="zh-TW" sz="2000" dirty="0"/>
              <a:t>。</a:t>
            </a:r>
          </a:p>
          <a:p>
            <a:pPr hangingPunct="0"/>
            <a:endParaRPr lang="zh-TW" altLang="zh-TW" dirty="0"/>
          </a:p>
          <a:p>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a:t>
            </a:fld>
            <a:endParaRPr lang="zh-TW" altLang="en-US" dirty="0"/>
          </a:p>
        </p:txBody>
      </p:sp>
    </p:spTree>
    <p:extLst>
      <p:ext uri="{BB962C8B-B14F-4D97-AF65-F5344CB8AC3E}">
        <p14:creationId xmlns:p14="http://schemas.microsoft.com/office/powerpoint/2010/main" val="2227391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謝謝聆聽，歡迎指教！</a:t>
            </a:r>
          </a:p>
        </p:txBody>
      </p:sp>
      <p:sp>
        <p:nvSpPr>
          <p:cNvPr id="3" name="投影片編號版面配置區 2"/>
          <p:cNvSpPr>
            <a:spLocks noGrp="1"/>
          </p:cNvSpPr>
          <p:nvPr>
            <p:ph type="sldNum" sz="quarter" idx="12"/>
          </p:nvPr>
        </p:nvSpPr>
        <p:spPr/>
        <p:txBody>
          <a:bodyPr/>
          <a:lstStyle/>
          <a:p>
            <a:fld id="{5EC6E32A-7459-448E-9A7A-1D3E04D07DA7}" type="slidenum">
              <a:rPr lang="zh-TW" altLang="en-US" smtClean="0"/>
              <a:pPr/>
              <a:t>8</a:t>
            </a:fld>
            <a:endParaRPr lang="zh-TW" altLang="en-US"/>
          </a:p>
        </p:txBody>
      </p:sp>
    </p:spTree>
    <p:extLst>
      <p:ext uri="{BB962C8B-B14F-4D97-AF65-F5344CB8AC3E}">
        <p14:creationId xmlns:p14="http://schemas.microsoft.com/office/powerpoint/2010/main" val="24225853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木刻字型">
  <a:themeElements>
    <a:clrScheme name="木刻字型">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木刻字型">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木刻字型">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xmlns="" name="Wood Type" id="{7ACABC62-BF99-48CF-A9DC-4DB89C7B13DC}" vid="{142A1326-48AB-42A9-8428-CB14AA30176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TM03090434[[fn=木頭類型]]</Template>
  <TotalTime>13858</TotalTime>
  <Words>1747</Words>
  <Application>Microsoft Office PowerPoint</Application>
  <PresentationFormat>自訂</PresentationFormat>
  <Paragraphs>34</Paragraphs>
  <Slides>8</Slides>
  <Notes>0</Notes>
  <HiddenSlides>0</HiddenSlides>
  <MMClips>0</MMClips>
  <ScaleCrop>false</ScaleCrop>
  <HeadingPairs>
    <vt:vector size="4" baseType="variant">
      <vt:variant>
        <vt:lpstr>佈景主題</vt:lpstr>
      </vt:variant>
      <vt:variant>
        <vt:i4>1</vt:i4>
      </vt:variant>
      <vt:variant>
        <vt:lpstr>投影片標題</vt:lpstr>
      </vt:variant>
      <vt:variant>
        <vt:i4>8</vt:i4>
      </vt:variant>
    </vt:vector>
  </HeadingPairs>
  <TitlesOfParts>
    <vt:vector size="9" baseType="lpstr">
      <vt:lpstr>木刻字型</vt:lpstr>
      <vt:lpstr>文章節選 -綜合所得稅家庭合併申報之債務性質 </vt:lpstr>
      <vt:lpstr>文章節選 -綜合所得稅家庭合併申報之債務性質 </vt:lpstr>
      <vt:lpstr>綜所稅家庭合併申報，配偶二人應成立連帶租稅債務 </vt:lpstr>
      <vt:lpstr>綜所稅負連帶給付責任者不及於受扶養親屬 </vt:lpstr>
      <vt:lpstr>綜所稅合併申報違章之罰鍰處分的效力不及於第三人</vt:lpstr>
      <vt:lpstr>PowerPoint 簡報</vt:lpstr>
      <vt:lpstr>PowerPoint 簡報</vt:lpstr>
      <vt:lpstr>謝謝聆聽，歡迎指教！</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李珮穎</dc:creator>
  <cp:lastModifiedBy>宇揚</cp:lastModifiedBy>
  <cp:revision>772</cp:revision>
  <cp:lastPrinted>2020-08-05T06:52:35Z</cp:lastPrinted>
  <dcterms:created xsi:type="dcterms:W3CDTF">2019-05-29T09:51:48Z</dcterms:created>
  <dcterms:modified xsi:type="dcterms:W3CDTF">2024-04-24T05:56:58Z</dcterms:modified>
</cp:coreProperties>
</file>