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7" r:id="rId4"/>
    <p:sldId id="271" r:id="rId5"/>
    <p:sldId id="268" r:id="rId6"/>
    <p:sldId id="270" r:id="rId7"/>
    <p:sldId id="27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林彥宏" initials="林彥宏" lastIdx="1" clrIdx="0">
    <p:extLst>
      <p:ext uri="{19B8F6BF-5375-455C-9EA6-DF929625EA0E}">
        <p15:presenceInfo xmlns:p15="http://schemas.microsoft.com/office/powerpoint/2012/main" userId="6023b320ebbf50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E77B7E-A24C-42F3-924C-EF3EB8545F21}" v="66" dt="2023-02-11T08:14:32.0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文舟 林" userId="4e6e4a1eb16809bf" providerId="LiveId" clId="{2DE77B7E-A24C-42F3-924C-EF3EB8545F21}"/>
    <pc:docChg chg="undo redo custSel addSld delSld modSld">
      <pc:chgData name="文舟 林" userId="4e6e4a1eb16809bf" providerId="LiveId" clId="{2DE77B7E-A24C-42F3-924C-EF3EB8545F21}" dt="2023-02-11T08:17:02.022" v="277" actId="2696"/>
      <pc:docMkLst>
        <pc:docMk/>
      </pc:docMkLst>
      <pc:sldChg chg="modSp new mod">
        <pc:chgData name="文舟 林" userId="4e6e4a1eb16809bf" providerId="LiveId" clId="{2DE77B7E-A24C-42F3-924C-EF3EB8545F21}" dt="2023-02-11T08:15:17.822" v="276" actId="1076"/>
        <pc:sldMkLst>
          <pc:docMk/>
          <pc:sldMk cId="1438858384" sldId="295"/>
        </pc:sldMkLst>
        <pc:spChg chg="mod">
          <ac:chgData name="文舟 林" userId="4e6e4a1eb16809bf" providerId="LiveId" clId="{2DE77B7E-A24C-42F3-924C-EF3EB8545F21}" dt="2023-02-11T08:14:20.339" v="270"/>
          <ac:spMkLst>
            <pc:docMk/>
            <pc:sldMk cId="1438858384" sldId="295"/>
            <ac:spMk id="2" creationId="{ACCFF1F2-64DC-97A3-0394-82AFF19A94DB}"/>
          </ac:spMkLst>
        </pc:spChg>
        <pc:spChg chg="mod">
          <ac:chgData name="文舟 林" userId="4e6e4a1eb16809bf" providerId="LiveId" clId="{2DE77B7E-A24C-42F3-924C-EF3EB8545F21}" dt="2023-02-11T08:15:17.822" v="276" actId="1076"/>
          <ac:spMkLst>
            <pc:docMk/>
            <pc:sldMk cId="1438858384" sldId="295"/>
            <ac:spMk id="3" creationId="{63F2A58F-C7C1-A111-1140-9DE969370D84}"/>
          </ac:spMkLst>
        </pc:spChg>
      </pc:sldChg>
      <pc:sldChg chg="modSp new del mod">
        <pc:chgData name="文舟 林" userId="4e6e4a1eb16809bf" providerId="LiveId" clId="{2DE77B7E-A24C-42F3-924C-EF3EB8545F21}" dt="2023-02-11T06:27:30.928" v="47" actId="680"/>
        <pc:sldMkLst>
          <pc:docMk/>
          <pc:sldMk cId="2170235781" sldId="295"/>
        </pc:sldMkLst>
        <pc:spChg chg="mod">
          <ac:chgData name="文舟 林" userId="4e6e4a1eb16809bf" providerId="LiveId" clId="{2DE77B7E-A24C-42F3-924C-EF3EB8545F21}" dt="2023-02-11T06:27:29.316" v="46"/>
          <ac:spMkLst>
            <pc:docMk/>
            <pc:sldMk cId="2170235781" sldId="295"/>
            <ac:spMk id="2" creationId="{EBEDED66-C0FA-9B37-6AFC-0515D10E521C}"/>
          </ac:spMkLst>
        </pc:spChg>
        <pc:spChg chg="mod">
          <ac:chgData name="文舟 林" userId="4e6e4a1eb16809bf" providerId="LiveId" clId="{2DE77B7E-A24C-42F3-924C-EF3EB8545F21}" dt="2023-02-11T06:27:22.564" v="34" actId="14100"/>
          <ac:spMkLst>
            <pc:docMk/>
            <pc:sldMk cId="2170235781" sldId="295"/>
            <ac:spMk id="3" creationId="{7352FD78-CA3C-BD3F-B7EC-7D114585560D}"/>
          </ac:spMkLst>
        </pc:spChg>
      </pc:sldChg>
      <pc:sldChg chg="addSp modSp new del mod">
        <pc:chgData name="文舟 林" userId="4e6e4a1eb16809bf" providerId="LiveId" clId="{2DE77B7E-A24C-42F3-924C-EF3EB8545F21}" dt="2023-02-11T08:17:02.022" v="277" actId="2696"/>
        <pc:sldMkLst>
          <pc:docMk/>
          <pc:sldMk cId="4075765345" sldId="296"/>
        </pc:sldMkLst>
        <pc:spChg chg="add mod">
          <ac:chgData name="文舟 林" userId="4e6e4a1eb16809bf" providerId="LiveId" clId="{2DE77B7E-A24C-42F3-924C-EF3EB8545F21}" dt="2023-02-11T08:10:27.906" v="248" actId="20577"/>
          <ac:spMkLst>
            <pc:docMk/>
            <pc:sldMk cId="4075765345" sldId="296"/>
            <ac:spMk id="3" creationId="{82811F4E-F2C0-3FA8-DC15-200981A586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A8A4D9-9161-4903-AF3D-765C4523FB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6329" y="1968467"/>
            <a:ext cx="9812336" cy="977621"/>
          </a:xfrm>
        </p:spPr>
        <p:txBody>
          <a:bodyPr>
            <a:no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最高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行政法院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109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上字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571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號判決摘要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69F9530-4266-43F8-982A-F4F93C482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655" y="2805953"/>
            <a:ext cx="9494048" cy="3362371"/>
          </a:xfrm>
        </p:spPr>
        <p:txBody>
          <a:bodyPr>
            <a:normAutofit/>
          </a:bodyPr>
          <a:lstStyle/>
          <a:p>
            <a:pPr algn="r"/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C9B22EB-8BCB-47EB-8659-6BE9455F2CF0}"/>
              </a:ext>
            </a:extLst>
          </p:cNvPr>
          <p:cNvSpPr/>
          <p:nvPr/>
        </p:nvSpPr>
        <p:spPr>
          <a:xfrm>
            <a:off x="5109883" y="4545106"/>
            <a:ext cx="26625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歐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晉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瑜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2800" smtClean="0">
                <a:latin typeface="標楷體" panose="03000509000000000000" pitchFamily="65" charset="-120"/>
                <a:ea typeface="標楷體" panose="03000509000000000000" pitchFamily="65" charset="-120"/>
              </a:rPr>
              <a:t>611630017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民國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7679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39A1EE9-4666-472F-8A84-A02C1581D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998" y="1144201"/>
            <a:ext cx="11122451" cy="339243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被上訴人配偶蔡秀陽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與訴外人蔡毛棕、蔡和雄</a:t>
            </a: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人為兄弟，均具農民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身分，本件系爭土地為蔡氏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兄弟於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67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年間共同出資買受，因囿於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當時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土地法第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2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規定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農地不得移轉登記為共有，乃合意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以蔡毛棕為所有權人名義登記取得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迄</a:t>
            </a:r>
            <a:r>
              <a:rPr lang="en-US" altLang="zh-TW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76</a:t>
            </a:r>
            <a:r>
              <a:rPr lang="zh-TW" altLang="en-US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年間蔡氏</a:t>
            </a:r>
            <a:r>
              <a:rPr lang="en-US" altLang="zh-TW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兄弟始簽訂系</a:t>
            </a:r>
            <a:r>
              <a:rPr lang="zh-TW" altLang="en-US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爭協議書，載明以蔡毛棕名義登記為所有權人，土地處分需渠</a:t>
            </a:r>
            <a:r>
              <a:rPr lang="en-US" altLang="zh-TW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人同意，土地使用、收益權利由渠</a:t>
            </a:r>
            <a:r>
              <a:rPr lang="en-US" altLang="zh-TW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人均分、賦稅亦由渠</a:t>
            </a:r>
            <a:r>
              <a:rPr lang="en-US" altLang="zh-TW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人負擔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嗣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98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年間臺北市政府區段徵收系爭土地，蔡毛棕先申請以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徵收後可供建築之抵價地折算抵付地價補償費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，經臺北市政府函復應領地價補償費為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78,405,300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元，並同意發給抵價地。蔡毛棕再於同年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日與宏普公司簽約，約定賣方應於領回抵價地後，將抵價地移轉予宏普公司，價金為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278,000,000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元。宏普公司即於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99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年間開立支票先行支付價款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250,200,000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元，蔡毛棕即於同年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日分別與蔡和雄、被上訴人（彼時蔡秀陽已逝）在系爭協議書簽章註記土地售罄、價款收清等文義。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64235" y="949106"/>
            <a:ext cx="9236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本案判決事實概要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484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56279" y="1000923"/>
            <a:ext cx="9603275" cy="10492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本案判決事實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概要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59717" y="1982796"/>
            <a:ext cx="11468099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上訴人以：被上訴人配偶蔡秀陽非原農地之土地所有權人，由蔡毛棕處所分配自宏普公司之土地價款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83,041,216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元，核屬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所得稅法第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項第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類「其他所得」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，未經被上訴人於所得年度（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99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年度）為其配偶蔡秀陽生前所得為合併申報，乃歸課核定被上訴人該年度綜合所得總額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83,041,587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元，綜合所得淨額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82,725,587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補徵應納稅額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32,315,787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。被上訴人提起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復查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，經復查決定將原以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67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年購地時之公告現值為成本，改以土地徵收補償費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78,405,300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元為成本，變更核定被上訴人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99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年漏報之其他所得為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52,264,900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上訴人就原處分不利部分仍表不服，循序提起行政訴訟，並聲明：訴願決定及原處分（即復查決定）不利於被上訴人之部分均撤銷。經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原審法院判決將訴願決定及原處分（即復查決定）不利於被上訴人部分均撤銷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，上訴人不服，乃提起本件上訴。</a:t>
            </a:r>
          </a:p>
        </p:txBody>
      </p:sp>
    </p:spTree>
    <p:extLst>
      <p:ext uri="{BB962C8B-B14F-4D97-AF65-F5344CB8AC3E}">
        <p14:creationId xmlns:p14="http://schemas.microsoft.com/office/powerpoint/2010/main" val="3506633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39A1EE9-4666-472F-8A84-A02C1581D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930" y="1210189"/>
            <a:ext cx="10985970" cy="339243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民法第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758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規定：「不動產物權，依法律行為而取得、設定、喪失及變更者，非經登記，不生效力」之所有權登記生效主義下，系爭土地在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67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年買受時，被上訴人之配偶蔡秀陽及蔡和雄既未能登記為系爭土地所有權人，自未取得所有權，渠等各自得對處分系爭土地所得利益主張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1/3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之配受，實係依系爭協議書所表彰之權利義務而來；而非渠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人本於所有權人出售土地而來。故如被上訴人之配偶本於此項契約關係，於蔡毛棕於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99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年取得宏普公司所支付之價款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250,200,000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元中獲配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1/3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之款項，而有年度所得之增加，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應屬所得稅法第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項第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類其他所得之收入額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，而非同法第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項第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款個人出售土地之免稅所得，被上訴人自應申報並完稅之。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53630" y="856246"/>
            <a:ext cx="9236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最高法院判決意旨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409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39A1EE9-4666-472F-8A84-A02C1581D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980" y="1564132"/>
            <a:ext cx="10985970" cy="339243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稅捐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稽徵機關認定課徵租稅之構成要件事實時，應以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實質經濟事實關係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及其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所生實質經濟利益之歸屬與享有為依據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，此為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納稅者權利保護法第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所揭示之實質課稅原則。亦有認為對於課稅事實的掌握，不應拘泥於外觀的私法形式，而應重視課稅的經濟事實，此一態度有稱之為「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經濟觀察法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」（陳敏，稅法總論，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108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月版，頁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182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）。而其目的係在，對於人民濫用私法形式迂迴安排經濟活動，以規避稅賦但仍能達到原所希望的經濟效果時，應按經濟觀察法，深究經濟利益之歸屬，掌握納稅能力，加以調整課稅。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53630" y="856246"/>
            <a:ext cx="9236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最高法院判決意旨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38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39A1EE9-4666-472F-8A84-A02C1581D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030" y="1419739"/>
            <a:ext cx="10985970" cy="339243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惟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查，承前所述，彼等合意之始，係出於農地無法登記為共有之限制，不得不推由一人登記為所有權人，故彼等所欲規避者為土地法令之禁止規定，非在避稅。渠等基於手足情誼之信賴而由蔡毛棕登記為所有權人，惟仍不免憚於另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人出資卻未取得所有權，隨之而來的風險，乃迄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76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年追補系爭協議書載明權利義務，明定蔡氏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兄弟平分利益及平攤稅費之內部關係，此適因上訴人之配偶蔡秀陽與蔡和雄非所有權人之故。因本件核課處分增加被上訴人之所得稅負擔，即屬蔡氏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兄弟應依系爭協議書之約定，彼此均攤找補以為衡平。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53630" y="856246"/>
            <a:ext cx="9236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最高法院判決意旨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388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39A1EE9-4666-472F-8A84-A02C1581D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830" y="1564132"/>
            <a:ext cx="10985970" cy="339243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法律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之本質應足以令使遵循，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如果不同法律體系之間互斥而產生漏洞，令人民有脫免避就之機會，此種僥倖將破毀法律之價值。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本件緣起於蔡氏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兄弟為脫免農地不得共有之限制而合意推由一人登記為所有權人，</a:t>
            </a:r>
            <a:r>
              <a:rPr lang="zh-TW" altLang="en-US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本質上係違反禁止規定之不當行為</a:t>
            </a:r>
            <a:r>
              <a:rPr lang="zh-TW" altLang="en-US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，依原審所持見解將使非農地之所有權人出售區段徵收所得抵價地，</a:t>
            </a:r>
            <a:r>
              <a:rPr lang="zh-TW" altLang="en-US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既免土地增值稅</a:t>
            </a:r>
            <a:r>
              <a:rPr lang="zh-TW" altLang="en-US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（依土地稅法第</a:t>
            </a:r>
            <a:r>
              <a:rPr lang="en-US" altLang="zh-TW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39</a:t>
            </a:r>
            <a:r>
              <a:rPr lang="zh-TW" altLang="en-US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條之</a:t>
            </a:r>
            <a:r>
              <a:rPr lang="en-US" altLang="zh-TW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2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項）</a:t>
            </a:r>
            <a:r>
              <a:rPr lang="zh-TW" altLang="en-US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亦免所得稅</a:t>
            </a:r>
            <a:r>
              <a:rPr lang="zh-TW" altLang="en-US" sz="2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此無異鼓勵人民選擇脫法行為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則土地法當時規定農地不得共有，以避免農地細分之立法意旨，將因此而無法實現，喪失法律應有之權威。原審藉經濟觀察法之理論，解釋本件應屬出售土地所得免納所得稅而無其他所得之適用，乃適用法律有所違誤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53630" y="856246"/>
            <a:ext cx="9236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最高法院判決意旨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578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圖庫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TM10001114[[fn=圖庫]]</Template>
  <TotalTime>2059</TotalTime>
  <Words>1287</Words>
  <Application>Microsoft Office PowerPoint</Application>
  <PresentationFormat>寬螢幕</PresentationFormat>
  <Paragraphs>23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標楷體</vt:lpstr>
      <vt:lpstr>Arial</vt:lpstr>
      <vt:lpstr>Gill Sans MT</vt:lpstr>
      <vt:lpstr>圖庫</vt:lpstr>
      <vt:lpstr>最高行政法院109年度上字第571號判決摘要</vt:lpstr>
      <vt:lpstr>PowerPoint 簡報</vt:lpstr>
      <vt:lpstr>本案判決事實概要: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經實體確定判決維持之違法行政處分的救濟途徑</dc:title>
  <dc:creator>林彥宏</dc:creator>
  <cp:lastModifiedBy>user</cp:lastModifiedBy>
  <cp:revision>93</cp:revision>
  <dcterms:created xsi:type="dcterms:W3CDTF">2022-04-06T06:50:50Z</dcterms:created>
  <dcterms:modified xsi:type="dcterms:W3CDTF">2024-04-24T05:52:52Z</dcterms:modified>
</cp:coreProperties>
</file>