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260" r:id="rId6"/>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2" d="100"/>
          <a:sy n="72" d="100"/>
        </p:scale>
        <p:origin x="45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247717E-0554-CDAD-D63E-CF31D4BA8F07}"/>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75F87626-8B83-DAAA-DBDA-05D3394250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69FDB0B2-BA7F-8AF6-A36A-860C1894F400}"/>
              </a:ext>
            </a:extLst>
          </p:cNvPr>
          <p:cNvSpPr>
            <a:spLocks noGrp="1"/>
          </p:cNvSpPr>
          <p:nvPr>
            <p:ph type="dt" sz="half" idx="10"/>
          </p:nvPr>
        </p:nvSpPr>
        <p:spPr/>
        <p:txBody>
          <a:bodyPr/>
          <a:lstStyle/>
          <a:p>
            <a:fld id="{E05BA47B-D1F9-4034-B52A-F5A271728C59}" type="datetimeFigureOut">
              <a:rPr lang="zh-TW" altLang="en-US" smtClean="0"/>
              <a:t>2024/4/24</a:t>
            </a:fld>
            <a:endParaRPr lang="zh-TW" altLang="en-US"/>
          </a:p>
        </p:txBody>
      </p:sp>
      <p:sp>
        <p:nvSpPr>
          <p:cNvPr id="5" name="頁尾版面配置區 4">
            <a:extLst>
              <a:ext uri="{FF2B5EF4-FFF2-40B4-BE49-F238E27FC236}">
                <a16:creationId xmlns:a16="http://schemas.microsoft.com/office/drawing/2014/main" id="{C28AB92F-7A9F-20F9-758F-ABB28098C2EC}"/>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EB24AF14-7B7A-DC5B-7469-8D0496AEBC4F}"/>
              </a:ext>
            </a:extLst>
          </p:cNvPr>
          <p:cNvSpPr>
            <a:spLocks noGrp="1"/>
          </p:cNvSpPr>
          <p:nvPr>
            <p:ph type="sldNum" sz="quarter" idx="12"/>
          </p:nvPr>
        </p:nvSpPr>
        <p:spPr/>
        <p:txBody>
          <a:bodyPr/>
          <a:lstStyle/>
          <a:p>
            <a:fld id="{24649494-FC11-4768-852B-EC7FC45B58FB}" type="slidenum">
              <a:rPr lang="zh-TW" altLang="en-US" smtClean="0"/>
              <a:t>‹#›</a:t>
            </a:fld>
            <a:endParaRPr lang="zh-TW" altLang="en-US"/>
          </a:p>
        </p:txBody>
      </p:sp>
    </p:spTree>
    <p:extLst>
      <p:ext uri="{BB962C8B-B14F-4D97-AF65-F5344CB8AC3E}">
        <p14:creationId xmlns:p14="http://schemas.microsoft.com/office/powerpoint/2010/main" val="2546225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CBFEDD2-4585-8AC5-58B1-BD2453D8B88B}"/>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42FE9E59-7690-FAE6-DCAB-34EC32D7A97D}"/>
              </a:ext>
            </a:extLst>
          </p:cNvPr>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4CB26D96-B7F4-E5CE-A511-B54FDE94CC74}"/>
              </a:ext>
            </a:extLst>
          </p:cNvPr>
          <p:cNvSpPr>
            <a:spLocks noGrp="1"/>
          </p:cNvSpPr>
          <p:nvPr>
            <p:ph type="dt" sz="half" idx="10"/>
          </p:nvPr>
        </p:nvSpPr>
        <p:spPr/>
        <p:txBody>
          <a:bodyPr/>
          <a:lstStyle/>
          <a:p>
            <a:fld id="{E05BA47B-D1F9-4034-B52A-F5A271728C59}" type="datetimeFigureOut">
              <a:rPr lang="zh-TW" altLang="en-US" smtClean="0"/>
              <a:t>2024/4/24</a:t>
            </a:fld>
            <a:endParaRPr lang="zh-TW" altLang="en-US"/>
          </a:p>
        </p:txBody>
      </p:sp>
      <p:sp>
        <p:nvSpPr>
          <p:cNvPr id="5" name="頁尾版面配置區 4">
            <a:extLst>
              <a:ext uri="{FF2B5EF4-FFF2-40B4-BE49-F238E27FC236}">
                <a16:creationId xmlns:a16="http://schemas.microsoft.com/office/drawing/2014/main" id="{2B9A3453-2712-063A-28FF-F20DE80301C5}"/>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1CC6D2C8-7190-DD48-410D-476442B71D32}"/>
              </a:ext>
            </a:extLst>
          </p:cNvPr>
          <p:cNvSpPr>
            <a:spLocks noGrp="1"/>
          </p:cNvSpPr>
          <p:nvPr>
            <p:ph type="sldNum" sz="quarter" idx="12"/>
          </p:nvPr>
        </p:nvSpPr>
        <p:spPr/>
        <p:txBody>
          <a:bodyPr/>
          <a:lstStyle/>
          <a:p>
            <a:fld id="{24649494-FC11-4768-852B-EC7FC45B58FB}" type="slidenum">
              <a:rPr lang="zh-TW" altLang="en-US" smtClean="0"/>
              <a:t>‹#›</a:t>
            </a:fld>
            <a:endParaRPr lang="zh-TW" altLang="en-US"/>
          </a:p>
        </p:txBody>
      </p:sp>
    </p:spTree>
    <p:extLst>
      <p:ext uri="{BB962C8B-B14F-4D97-AF65-F5344CB8AC3E}">
        <p14:creationId xmlns:p14="http://schemas.microsoft.com/office/powerpoint/2010/main" val="1837283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AA1C7D11-8D57-2C86-9ED9-664C91A95C1D}"/>
              </a:ext>
            </a:extLst>
          </p:cNvPr>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036A7E82-4032-EE3D-C446-DD7A13FAF616}"/>
              </a:ext>
            </a:extLst>
          </p:cNvPr>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63134D05-5A66-DBCF-0BF7-416FFECD6F17}"/>
              </a:ext>
            </a:extLst>
          </p:cNvPr>
          <p:cNvSpPr>
            <a:spLocks noGrp="1"/>
          </p:cNvSpPr>
          <p:nvPr>
            <p:ph type="dt" sz="half" idx="10"/>
          </p:nvPr>
        </p:nvSpPr>
        <p:spPr/>
        <p:txBody>
          <a:bodyPr/>
          <a:lstStyle/>
          <a:p>
            <a:fld id="{E05BA47B-D1F9-4034-B52A-F5A271728C59}" type="datetimeFigureOut">
              <a:rPr lang="zh-TW" altLang="en-US" smtClean="0"/>
              <a:t>2024/4/24</a:t>
            </a:fld>
            <a:endParaRPr lang="zh-TW" altLang="en-US"/>
          </a:p>
        </p:txBody>
      </p:sp>
      <p:sp>
        <p:nvSpPr>
          <p:cNvPr id="5" name="頁尾版面配置區 4">
            <a:extLst>
              <a:ext uri="{FF2B5EF4-FFF2-40B4-BE49-F238E27FC236}">
                <a16:creationId xmlns:a16="http://schemas.microsoft.com/office/drawing/2014/main" id="{799915E1-29C6-040B-DF49-586048E4F544}"/>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FFB88890-DC2F-A87E-D975-5ECB74A921BB}"/>
              </a:ext>
            </a:extLst>
          </p:cNvPr>
          <p:cNvSpPr>
            <a:spLocks noGrp="1"/>
          </p:cNvSpPr>
          <p:nvPr>
            <p:ph type="sldNum" sz="quarter" idx="12"/>
          </p:nvPr>
        </p:nvSpPr>
        <p:spPr/>
        <p:txBody>
          <a:bodyPr/>
          <a:lstStyle/>
          <a:p>
            <a:fld id="{24649494-FC11-4768-852B-EC7FC45B58FB}" type="slidenum">
              <a:rPr lang="zh-TW" altLang="en-US" smtClean="0"/>
              <a:t>‹#›</a:t>
            </a:fld>
            <a:endParaRPr lang="zh-TW" altLang="en-US"/>
          </a:p>
        </p:txBody>
      </p:sp>
    </p:spTree>
    <p:extLst>
      <p:ext uri="{BB962C8B-B14F-4D97-AF65-F5344CB8AC3E}">
        <p14:creationId xmlns:p14="http://schemas.microsoft.com/office/powerpoint/2010/main" val="2907704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2DD802B-A4DF-AE58-194D-786590782DAB}"/>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746E11C9-DBF9-8083-D7F1-9CB7EF45EC62}"/>
              </a:ext>
            </a:extLst>
          </p:cNvPr>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91CE7385-551A-26D9-F2C2-0D78069D76D7}"/>
              </a:ext>
            </a:extLst>
          </p:cNvPr>
          <p:cNvSpPr>
            <a:spLocks noGrp="1"/>
          </p:cNvSpPr>
          <p:nvPr>
            <p:ph type="dt" sz="half" idx="10"/>
          </p:nvPr>
        </p:nvSpPr>
        <p:spPr/>
        <p:txBody>
          <a:bodyPr/>
          <a:lstStyle/>
          <a:p>
            <a:fld id="{E05BA47B-D1F9-4034-B52A-F5A271728C59}" type="datetimeFigureOut">
              <a:rPr lang="zh-TW" altLang="en-US" smtClean="0"/>
              <a:t>2024/4/24</a:t>
            </a:fld>
            <a:endParaRPr lang="zh-TW" altLang="en-US"/>
          </a:p>
        </p:txBody>
      </p:sp>
      <p:sp>
        <p:nvSpPr>
          <p:cNvPr id="5" name="頁尾版面配置區 4">
            <a:extLst>
              <a:ext uri="{FF2B5EF4-FFF2-40B4-BE49-F238E27FC236}">
                <a16:creationId xmlns:a16="http://schemas.microsoft.com/office/drawing/2014/main" id="{C64C0C87-2D00-A767-A12B-0DDCE05C1DE0}"/>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2B2652D1-9283-AD6E-E5A9-DCF30D7CBC70}"/>
              </a:ext>
            </a:extLst>
          </p:cNvPr>
          <p:cNvSpPr>
            <a:spLocks noGrp="1"/>
          </p:cNvSpPr>
          <p:nvPr>
            <p:ph type="sldNum" sz="quarter" idx="12"/>
          </p:nvPr>
        </p:nvSpPr>
        <p:spPr/>
        <p:txBody>
          <a:bodyPr/>
          <a:lstStyle/>
          <a:p>
            <a:fld id="{24649494-FC11-4768-852B-EC7FC45B58FB}" type="slidenum">
              <a:rPr lang="zh-TW" altLang="en-US" smtClean="0"/>
              <a:t>‹#›</a:t>
            </a:fld>
            <a:endParaRPr lang="zh-TW" altLang="en-US"/>
          </a:p>
        </p:txBody>
      </p:sp>
    </p:spTree>
    <p:extLst>
      <p:ext uri="{BB962C8B-B14F-4D97-AF65-F5344CB8AC3E}">
        <p14:creationId xmlns:p14="http://schemas.microsoft.com/office/powerpoint/2010/main" val="3736047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F8E7A54-D2ED-CAE9-D68D-381F85CE641E}"/>
              </a:ext>
            </a:extLst>
          </p:cNvPr>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193AFF5D-F646-AFA1-E885-F1C4DB69B1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日期版面配置區 3">
            <a:extLst>
              <a:ext uri="{FF2B5EF4-FFF2-40B4-BE49-F238E27FC236}">
                <a16:creationId xmlns:a16="http://schemas.microsoft.com/office/drawing/2014/main" id="{E010FF4B-5CCE-4AFF-30FA-AAD47BD1B8F6}"/>
              </a:ext>
            </a:extLst>
          </p:cNvPr>
          <p:cNvSpPr>
            <a:spLocks noGrp="1"/>
          </p:cNvSpPr>
          <p:nvPr>
            <p:ph type="dt" sz="half" idx="10"/>
          </p:nvPr>
        </p:nvSpPr>
        <p:spPr/>
        <p:txBody>
          <a:bodyPr/>
          <a:lstStyle/>
          <a:p>
            <a:fld id="{E05BA47B-D1F9-4034-B52A-F5A271728C59}" type="datetimeFigureOut">
              <a:rPr lang="zh-TW" altLang="en-US" smtClean="0"/>
              <a:t>2024/4/24</a:t>
            </a:fld>
            <a:endParaRPr lang="zh-TW" altLang="en-US"/>
          </a:p>
        </p:txBody>
      </p:sp>
      <p:sp>
        <p:nvSpPr>
          <p:cNvPr id="5" name="頁尾版面配置區 4">
            <a:extLst>
              <a:ext uri="{FF2B5EF4-FFF2-40B4-BE49-F238E27FC236}">
                <a16:creationId xmlns:a16="http://schemas.microsoft.com/office/drawing/2014/main" id="{8AE0D941-0EDF-D6E9-39C7-21449694762B}"/>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D97F9329-6C66-192F-719A-39986355B0EE}"/>
              </a:ext>
            </a:extLst>
          </p:cNvPr>
          <p:cNvSpPr>
            <a:spLocks noGrp="1"/>
          </p:cNvSpPr>
          <p:nvPr>
            <p:ph type="sldNum" sz="quarter" idx="12"/>
          </p:nvPr>
        </p:nvSpPr>
        <p:spPr/>
        <p:txBody>
          <a:bodyPr/>
          <a:lstStyle/>
          <a:p>
            <a:fld id="{24649494-FC11-4768-852B-EC7FC45B58FB}" type="slidenum">
              <a:rPr lang="zh-TW" altLang="en-US" smtClean="0"/>
              <a:t>‹#›</a:t>
            </a:fld>
            <a:endParaRPr lang="zh-TW" altLang="en-US"/>
          </a:p>
        </p:txBody>
      </p:sp>
    </p:spTree>
    <p:extLst>
      <p:ext uri="{BB962C8B-B14F-4D97-AF65-F5344CB8AC3E}">
        <p14:creationId xmlns:p14="http://schemas.microsoft.com/office/powerpoint/2010/main" val="2976964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A5AEC2F-0EAD-7E59-2657-F4494AE5B560}"/>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6D84E1CC-E4BB-FC32-E966-31B5391D50C6}"/>
              </a:ext>
            </a:extLst>
          </p:cNvPr>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2A77864F-523E-EAE2-98E7-06392D421441}"/>
              </a:ext>
            </a:extLst>
          </p:cNvPr>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1AE1B282-CF66-4938-1A8E-EFD908AEC53D}"/>
              </a:ext>
            </a:extLst>
          </p:cNvPr>
          <p:cNvSpPr>
            <a:spLocks noGrp="1"/>
          </p:cNvSpPr>
          <p:nvPr>
            <p:ph type="dt" sz="half" idx="10"/>
          </p:nvPr>
        </p:nvSpPr>
        <p:spPr/>
        <p:txBody>
          <a:bodyPr/>
          <a:lstStyle/>
          <a:p>
            <a:fld id="{E05BA47B-D1F9-4034-B52A-F5A271728C59}" type="datetimeFigureOut">
              <a:rPr lang="zh-TW" altLang="en-US" smtClean="0"/>
              <a:t>2024/4/24</a:t>
            </a:fld>
            <a:endParaRPr lang="zh-TW" altLang="en-US"/>
          </a:p>
        </p:txBody>
      </p:sp>
      <p:sp>
        <p:nvSpPr>
          <p:cNvPr id="6" name="頁尾版面配置區 5">
            <a:extLst>
              <a:ext uri="{FF2B5EF4-FFF2-40B4-BE49-F238E27FC236}">
                <a16:creationId xmlns:a16="http://schemas.microsoft.com/office/drawing/2014/main" id="{D68F996D-BEC9-D356-E860-7FAA6DD4909C}"/>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666DC5AF-07F3-4938-E155-318227589713}"/>
              </a:ext>
            </a:extLst>
          </p:cNvPr>
          <p:cNvSpPr>
            <a:spLocks noGrp="1"/>
          </p:cNvSpPr>
          <p:nvPr>
            <p:ph type="sldNum" sz="quarter" idx="12"/>
          </p:nvPr>
        </p:nvSpPr>
        <p:spPr/>
        <p:txBody>
          <a:bodyPr/>
          <a:lstStyle/>
          <a:p>
            <a:fld id="{24649494-FC11-4768-852B-EC7FC45B58FB}" type="slidenum">
              <a:rPr lang="zh-TW" altLang="en-US" smtClean="0"/>
              <a:t>‹#›</a:t>
            </a:fld>
            <a:endParaRPr lang="zh-TW" altLang="en-US"/>
          </a:p>
        </p:txBody>
      </p:sp>
    </p:spTree>
    <p:extLst>
      <p:ext uri="{BB962C8B-B14F-4D97-AF65-F5344CB8AC3E}">
        <p14:creationId xmlns:p14="http://schemas.microsoft.com/office/powerpoint/2010/main" val="133068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94A1491-C3AE-67FB-9D95-801DF1D4FFFC}"/>
              </a:ext>
            </a:extLst>
          </p:cNvPr>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EF980FC4-2327-C7E0-1B3A-FBB7E1DCED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a:extLst>
              <a:ext uri="{FF2B5EF4-FFF2-40B4-BE49-F238E27FC236}">
                <a16:creationId xmlns:a16="http://schemas.microsoft.com/office/drawing/2014/main" id="{8D266DF5-941F-7DBA-C468-B45E161DFCEA}"/>
              </a:ext>
            </a:extLst>
          </p:cNvPr>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8813F3C4-61EC-54E2-BB16-49F110CA57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a:extLst>
              <a:ext uri="{FF2B5EF4-FFF2-40B4-BE49-F238E27FC236}">
                <a16:creationId xmlns:a16="http://schemas.microsoft.com/office/drawing/2014/main" id="{AE4B16EF-5A25-5397-AD57-5D2E8B498B72}"/>
              </a:ext>
            </a:extLst>
          </p:cNvPr>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5363F997-3E38-9DFF-B8EE-F8843F9F8482}"/>
              </a:ext>
            </a:extLst>
          </p:cNvPr>
          <p:cNvSpPr>
            <a:spLocks noGrp="1"/>
          </p:cNvSpPr>
          <p:nvPr>
            <p:ph type="dt" sz="half" idx="10"/>
          </p:nvPr>
        </p:nvSpPr>
        <p:spPr/>
        <p:txBody>
          <a:bodyPr/>
          <a:lstStyle/>
          <a:p>
            <a:fld id="{E05BA47B-D1F9-4034-B52A-F5A271728C59}" type="datetimeFigureOut">
              <a:rPr lang="zh-TW" altLang="en-US" smtClean="0"/>
              <a:t>2024/4/24</a:t>
            </a:fld>
            <a:endParaRPr lang="zh-TW" altLang="en-US"/>
          </a:p>
        </p:txBody>
      </p:sp>
      <p:sp>
        <p:nvSpPr>
          <p:cNvPr id="8" name="頁尾版面配置區 7">
            <a:extLst>
              <a:ext uri="{FF2B5EF4-FFF2-40B4-BE49-F238E27FC236}">
                <a16:creationId xmlns:a16="http://schemas.microsoft.com/office/drawing/2014/main" id="{1E002D40-5246-3F39-822B-B0CABE4F9E3A}"/>
              </a:ext>
            </a:extLst>
          </p:cNvPr>
          <p:cNvSpPr>
            <a:spLocks noGrp="1"/>
          </p:cNvSpPr>
          <p:nvPr>
            <p:ph type="ftr" sz="quarter" idx="11"/>
          </p:nvPr>
        </p:nvSpPr>
        <p:spPr/>
        <p:txBody>
          <a:bodyPr/>
          <a:lstStyle/>
          <a:p>
            <a:endParaRPr lang="zh-TW" altLang="en-US"/>
          </a:p>
        </p:txBody>
      </p:sp>
      <p:sp>
        <p:nvSpPr>
          <p:cNvPr id="9" name="投影片編號版面配置區 8">
            <a:extLst>
              <a:ext uri="{FF2B5EF4-FFF2-40B4-BE49-F238E27FC236}">
                <a16:creationId xmlns:a16="http://schemas.microsoft.com/office/drawing/2014/main" id="{D1853AD5-E97C-78E7-E7F2-6D7C02E8B1AE}"/>
              </a:ext>
            </a:extLst>
          </p:cNvPr>
          <p:cNvSpPr>
            <a:spLocks noGrp="1"/>
          </p:cNvSpPr>
          <p:nvPr>
            <p:ph type="sldNum" sz="quarter" idx="12"/>
          </p:nvPr>
        </p:nvSpPr>
        <p:spPr/>
        <p:txBody>
          <a:bodyPr/>
          <a:lstStyle/>
          <a:p>
            <a:fld id="{24649494-FC11-4768-852B-EC7FC45B58FB}" type="slidenum">
              <a:rPr lang="zh-TW" altLang="en-US" smtClean="0"/>
              <a:t>‹#›</a:t>
            </a:fld>
            <a:endParaRPr lang="zh-TW" altLang="en-US"/>
          </a:p>
        </p:txBody>
      </p:sp>
    </p:spTree>
    <p:extLst>
      <p:ext uri="{BB962C8B-B14F-4D97-AF65-F5344CB8AC3E}">
        <p14:creationId xmlns:p14="http://schemas.microsoft.com/office/powerpoint/2010/main" val="2447030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85CC054-4974-94D8-3C90-995BEE435BE5}"/>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CE026C19-696F-2BF6-D999-4E60170B0B03}"/>
              </a:ext>
            </a:extLst>
          </p:cNvPr>
          <p:cNvSpPr>
            <a:spLocks noGrp="1"/>
          </p:cNvSpPr>
          <p:nvPr>
            <p:ph type="dt" sz="half" idx="10"/>
          </p:nvPr>
        </p:nvSpPr>
        <p:spPr/>
        <p:txBody>
          <a:bodyPr/>
          <a:lstStyle/>
          <a:p>
            <a:fld id="{E05BA47B-D1F9-4034-B52A-F5A271728C59}" type="datetimeFigureOut">
              <a:rPr lang="zh-TW" altLang="en-US" smtClean="0"/>
              <a:t>2024/4/24</a:t>
            </a:fld>
            <a:endParaRPr lang="zh-TW" altLang="en-US"/>
          </a:p>
        </p:txBody>
      </p:sp>
      <p:sp>
        <p:nvSpPr>
          <p:cNvPr id="4" name="頁尾版面配置區 3">
            <a:extLst>
              <a:ext uri="{FF2B5EF4-FFF2-40B4-BE49-F238E27FC236}">
                <a16:creationId xmlns:a16="http://schemas.microsoft.com/office/drawing/2014/main" id="{ECAE2384-F86B-F894-A4A6-E4FFD03234A9}"/>
              </a:ext>
            </a:extLst>
          </p:cNvPr>
          <p:cNvSpPr>
            <a:spLocks noGrp="1"/>
          </p:cNvSpPr>
          <p:nvPr>
            <p:ph type="ftr" sz="quarter" idx="11"/>
          </p:nvPr>
        </p:nvSpPr>
        <p:spPr/>
        <p:txBody>
          <a:bodyPr/>
          <a:lstStyle/>
          <a:p>
            <a:endParaRPr lang="zh-TW" altLang="en-US"/>
          </a:p>
        </p:txBody>
      </p:sp>
      <p:sp>
        <p:nvSpPr>
          <p:cNvPr id="5" name="投影片編號版面配置區 4">
            <a:extLst>
              <a:ext uri="{FF2B5EF4-FFF2-40B4-BE49-F238E27FC236}">
                <a16:creationId xmlns:a16="http://schemas.microsoft.com/office/drawing/2014/main" id="{776A1528-3D39-D248-05EB-3928FF696BF5}"/>
              </a:ext>
            </a:extLst>
          </p:cNvPr>
          <p:cNvSpPr>
            <a:spLocks noGrp="1"/>
          </p:cNvSpPr>
          <p:nvPr>
            <p:ph type="sldNum" sz="quarter" idx="12"/>
          </p:nvPr>
        </p:nvSpPr>
        <p:spPr/>
        <p:txBody>
          <a:bodyPr/>
          <a:lstStyle/>
          <a:p>
            <a:fld id="{24649494-FC11-4768-852B-EC7FC45B58FB}" type="slidenum">
              <a:rPr lang="zh-TW" altLang="en-US" smtClean="0"/>
              <a:t>‹#›</a:t>
            </a:fld>
            <a:endParaRPr lang="zh-TW" altLang="en-US"/>
          </a:p>
        </p:txBody>
      </p:sp>
    </p:spTree>
    <p:extLst>
      <p:ext uri="{BB962C8B-B14F-4D97-AF65-F5344CB8AC3E}">
        <p14:creationId xmlns:p14="http://schemas.microsoft.com/office/powerpoint/2010/main" val="3334699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DE3E02C2-7B40-EA1C-8997-213A7A5BBC88}"/>
              </a:ext>
            </a:extLst>
          </p:cNvPr>
          <p:cNvSpPr>
            <a:spLocks noGrp="1"/>
          </p:cNvSpPr>
          <p:nvPr>
            <p:ph type="dt" sz="half" idx="10"/>
          </p:nvPr>
        </p:nvSpPr>
        <p:spPr/>
        <p:txBody>
          <a:bodyPr/>
          <a:lstStyle/>
          <a:p>
            <a:fld id="{E05BA47B-D1F9-4034-B52A-F5A271728C59}" type="datetimeFigureOut">
              <a:rPr lang="zh-TW" altLang="en-US" smtClean="0"/>
              <a:t>2024/4/24</a:t>
            </a:fld>
            <a:endParaRPr lang="zh-TW" altLang="en-US"/>
          </a:p>
        </p:txBody>
      </p:sp>
      <p:sp>
        <p:nvSpPr>
          <p:cNvPr id="3" name="頁尾版面配置區 2">
            <a:extLst>
              <a:ext uri="{FF2B5EF4-FFF2-40B4-BE49-F238E27FC236}">
                <a16:creationId xmlns:a16="http://schemas.microsoft.com/office/drawing/2014/main" id="{75C23BCB-AFC7-B838-8A54-FBBC89AB568B}"/>
              </a:ext>
            </a:extLst>
          </p:cNvPr>
          <p:cNvSpPr>
            <a:spLocks noGrp="1"/>
          </p:cNvSpPr>
          <p:nvPr>
            <p:ph type="ftr" sz="quarter" idx="11"/>
          </p:nvPr>
        </p:nvSpPr>
        <p:spPr/>
        <p:txBody>
          <a:bodyPr/>
          <a:lstStyle/>
          <a:p>
            <a:endParaRPr lang="zh-TW" altLang="en-US"/>
          </a:p>
        </p:txBody>
      </p:sp>
      <p:sp>
        <p:nvSpPr>
          <p:cNvPr id="4" name="投影片編號版面配置區 3">
            <a:extLst>
              <a:ext uri="{FF2B5EF4-FFF2-40B4-BE49-F238E27FC236}">
                <a16:creationId xmlns:a16="http://schemas.microsoft.com/office/drawing/2014/main" id="{2E2E94BB-2AA8-9EC0-D105-DD561D46C2E2}"/>
              </a:ext>
            </a:extLst>
          </p:cNvPr>
          <p:cNvSpPr>
            <a:spLocks noGrp="1"/>
          </p:cNvSpPr>
          <p:nvPr>
            <p:ph type="sldNum" sz="quarter" idx="12"/>
          </p:nvPr>
        </p:nvSpPr>
        <p:spPr/>
        <p:txBody>
          <a:bodyPr/>
          <a:lstStyle/>
          <a:p>
            <a:fld id="{24649494-FC11-4768-852B-EC7FC45B58FB}" type="slidenum">
              <a:rPr lang="zh-TW" altLang="en-US" smtClean="0"/>
              <a:t>‹#›</a:t>
            </a:fld>
            <a:endParaRPr lang="zh-TW" altLang="en-US"/>
          </a:p>
        </p:txBody>
      </p:sp>
    </p:spTree>
    <p:extLst>
      <p:ext uri="{BB962C8B-B14F-4D97-AF65-F5344CB8AC3E}">
        <p14:creationId xmlns:p14="http://schemas.microsoft.com/office/powerpoint/2010/main" val="1767311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4CE1614-1679-8C73-E177-76B1F36FE196}"/>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8344D37F-E361-E881-A17B-B901680898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DC650749-5B12-C253-8A3D-A8A8492BD9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19CF778B-E81D-0D0B-FEAD-69649BB8EB45}"/>
              </a:ext>
            </a:extLst>
          </p:cNvPr>
          <p:cNvSpPr>
            <a:spLocks noGrp="1"/>
          </p:cNvSpPr>
          <p:nvPr>
            <p:ph type="dt" sz="half" idx="10"/>
          </p:nvPr>
        </p:nvSpPr>
        <p:spPr/>
        <p:txBody>
          <a:bodyPr/>
          <a:lstStyle/>
          <a:p>
            <a:fld id="{E05BA47B-D1F9-4034-B52A-F5A271728C59}" type="datetimeFigureOut">
              <a:rPr lang="zh-TW" altLang="en-US" smtClean="0"/>
              <a:t>2024/4/24</a:t>
            </a:fld>
            <a:endParaRPr lang="zh-TW" altLang="en-US"/>
          </a:p>
        </p:txBody>
      </p:sp>
      <p:sp>
        <p:nvSpPr>
          <p:cNvPr id="6" name="頁尾版面配置區 5">
            <a:extLst>
              <a:ext uri="{FF2B5EF4-FFF2-40B4-BE49-F238E27FC236}">
                <a16:creationId xmlns:a16="http://schemas.microsoft.com/office/drawing/2014/main" id="{15B82A77-CA35-C2C9-6096-A30D9B93ED77}"/>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B59B7DA9-E802-B7C2-AA55-CE909A3CF91D}"/>
              </a:ext>
            </a:extLst>
          </p:cNvPr>
          <p:cNvSpPr>
            <a:spLocks noGrp="1"/>
          </p:cNvSpPr>
          <p:nvPr>
            <p:ph type="sldNum" sz="quarter" idx="12"/>
          </p:nvPr>
        </p:nvSpPr>
        <p:spPr/>
        <p:txBody>
          <a:bodyPr/>
          <a:lstStyle/>
          <a:p>
            <a:fld id="{24649494-FC11-4768-852B-EC7FC45B58FB}" type="slidenum">
              <a:rPr lang="zh-TW" altLang="en-US" smtClean="0"/>
              <a:t>‹#›</a:t>
            </a:fld>
            <a:endParaRPr lang="zh-TW" altLang="en-US"/>
          </a:p>
        </p:txBody>
      </p:sp>
    </p:spTree>
    <p:extLst>
      <p:ext uri="{BB962C8B-B14F-4D97-AF65-F5344CB8AC3E}">
        <p14:creationId xmlns:p14="http://schemas.microsoft.com/office/powerpoint/2010/main" val="421967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399F417-1047-6696-29F1-4E5077BD426B}"/>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05EA17FE-E001-1160-90E6-E2292784BB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1C560580-8A73-043E-82A7-E824794BA8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7E7D41F2-A596-D9C2-9AEF-B86934FD704C}"/>
              </a:ext>
            </a:extLst>
          </p:cNvPr>
          <p:cNvSpPr>
            <a:spLocks noGrp="1"/>
          </p:cNvSpPr>
          <p:nvPr>
            <p:ph type="dt" sz="half" idx="10"/>
          </p:nvPr>
        </p:nvSpPr>
        <p:spPr/>
        <p:txBody>
          <a:bodyPr/>
          <a:lstStyle/>
          <a:p>
            <a:fld id="{E05BA47B-D1F9-4034-B52A-F5A271728C59}" type="datetimeFigureOut">
              <a:rPr lang="zh-TW" altLang="en-US" smtClean="0"/>
              <a:t>2024/4/24</a:t>
            </a:fld>
            <a:endParaRPr lang="zh-TW" altLang="en-US"/>
          </a:p>
        </p:txBody>
      </p:sp>
      <p:sp>
        <p:nvSpPr>
          <p:cNvPr id="6" name="頁尾版面配置區 5">
            <a:extLst>
              <a:ext uri="{FF2B5EF4-FFF2-40B4-BE49-F238E27FC236}">
                <a16:creationId xmlns:a16="http://schemas.microsoft.com/office/drawing/2014/main" id="{16DC7173-15DA-5C32-F960-965B74A32236}"/>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C0FEE9D5-ACC3-030F-EF23-77FC3E930129}"/>
              </a:ext>
            </a:extLst>
          </p:cNvPr>
          <p:cNvSpPr>
            <a:spLocks noGrp="1"/>
          </p:cNvSpPr>
          <p:nvPr>
            <p:ph type="sldNum" sz="quarter" idx="12"/>
          </p:nvPr>
        </p:nvSpPr>
        <p:spPr/>
        <p:txBody>
          <a:bodyPr/>
          <a:lstStyle/>
          <a:p>
            <a:fld id="{24649494-FC11-4768-852B-EC7FC45B58FB}" type="slidenum">
              <a:rPr lang="zh-TW" altLang="en-US" smtClean="0"/>
              <a:t>‹#›</a:t>
            </a:fld>
            <a:endParaRPr lang="zh-TW" altLang="en-US"/>
          </a:p>
        </p:txBody>
      </p:sp>
    </p:spTree>
    <p:extLst>
      <p:ext uri="{BB962C8B-B14F-4D97-AF65-F5344CB8AC3E}">
        <p14:creationId xmlns:p14="http://schemas.microsoft.com/office/powerpoint/2010/main" val="4265581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006564C4-79A9-55C5-D83B-A0D094500A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a:extLst>
              <a:ext uri="{FF2B5EF4-FFF2-40B4-BE49-F238E27FC236}">
                <a16:creationId xmlns:a16="http://schemas.microsoft.com/office/drawing/2014/main" id="{92550658-1348-7583-3E9F-CB8D4CD2BE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578CEBA1-D78D-E120-5098-ACC92BE11D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BA47B-D1F9-4034-B52A-F5A271728C59}" type="datetimeFigureOut">
              <a:rPr lang="zh-TW" altLang="en-US" smtClean="0"/>
              <a:t>2024/4/24</a:t>
            </a:fld>
            <a:endParaRPr lang="zh-TW" altLang="en-US"/>
          </a:p>
        </p:txBody>
      </p:sp>
      <p:sp>
        <p:nvSpPr>
          <p:cNvPr id="5" name="頁尾版面配置區 4">
            <a:extLst>
              <a:ext uri="{FF2B5EF4-FFF2-40B4-BE49-F238E27FC236}">
                <a16:creationId xmlns:a16="http://schemas.microsoft.com/office/drawing/2014/main" id="{FF39DD5D-D4CE-AC01-27CC-8751CD1D1B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a:extLst>
              <a:ext uri="{FF2B5EF4-FFF2-40B4-BE49-F238E27FC236}">
                <a16:creationId xmlns:a16="http://schemas.microsoft.com/office/drawing/2014/main" id="{85E6FF1A-C44A-002C-261F-5E10BFB9D2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649494-FC11-4768-852B-EC7FC45B58FB}" type="slidenum">
              <a:rPr lang="zh-TW" altLang="en-US" smtClean="0"/>
              <a:t>‹#›</a:t>
            </a:fld>
            <a:endParaRPr lang="zh-TW" altLang="en-US"/>
          </a:p>
        </p:txBody>
      </p:sp>
    </p:spTree>
    <p:extLst>
      <p:ext uri="{BB962C8B-B14F-4D97-AF65-F5344CB8AC3E}">
        <p14:creationId xmlns:p14="http://schemas.microsoft.com/office/powerpoint/2010/main" val="3029027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80D401BB-C8C0-10F9-464E-BB8CBABAD4F9}"/>
              </a:ext>
            </a:extLst>
          </p:cNvPr>
          <p:cNvSpPr>
            <a:spLocks noGrp="1"/>
          </p:cNvSpPr>
          <p:nvPr>
            <p:ph type="subTitle" idx="1"/>
          </p:nvPr>
        </p:nvSpPr>
        <p:spPr>
          <a:xfrm>
            <a:off x="458679" y="1355987"/>
            <a:ext cx="11242090" cy="5604106"/>
          </a:xfrm>
        </p:spPr>
        <p:txBody>
          <a:bodyPr>
            <a:noAutofit/>
          </a:bodyPr>
          <a:lstStyle/>
          <a:p>
            <a:pPr algn="l"/>
            <a:r>
              <a:rPr lang="zh-TW" altLang="en-US" sz="2000" dirty="0">
                <a:latin typeface="標楷體" panose="03000509000000000000" pitchFamily="65" charset="-120"/>
                <a:ea typeface="標楷體" panose="03000509000000000000" pitchFamily="65" charset="-120"/>
              </a:rPr>
              <a:t>張先生於</a:t>
            </a:r>
            <a:r>
              <a:rPr lang="en-US" altLang="zh-TW" sz="2000" dirty="0">
                <a:latin typeface="標楷體" panose="03000509000000000000" pitchFamily="65" charset="-120"/>
                <a:ea typeface="標楷體" panose="03000509000000000000" pitchFamily="65" charset="-120"/>
              </a:rPr>
              <a:t>2007</a:t>
            </a:r>
            <a:r>
              <a:rPr lang="zh-TW" altLang="en-US" sz="2000" dirty="0">
                <a:latin typeface="標楷體" panose="03000509000000000000" pitchFamily="65" charset="-120"/>
                <a:ea typeface="標楷體" panose="03000509000000000000" pitchFamily="65" charset="-120"/>
              </a:rPr>
              <a:t>年過世後，因為法定繼承人全部拋棄繼承，中區國稅局乃向臺中地方法院聲請指定遺產管理人，法院隨即於</a:t>
            </a:r>
            <a:r>
              <a:rPr lang="en-US" altLang="zh-TW" sz="2000" dirty="0">
                <a:latin typeface="標楷體" panose="03000509000000000000" pitchFamily="65" charset="-120"/>
                <a:ea typeface="標楷體" panose="03000509000000000000" pitchFamily="65" charset="-120"/>
              </a:rPr>
              <a:t>2008</a:t>
            </a:r>
            <a:r>
              <a:rPr lang="zh-TW" altLang="en-US" sz="2000" dirty="0">
                <a:latin typeface="標楷體" panose="03000509000000000000" pitchFamily="65" charset="-120"/>
                <a:ea typeface="標楷體" panose="03000509000000000000" pitchFamily="65" charset="-120"/>
              </a:rPr>
              <a:t>年</a:t>
            </a:r>
            <a:r>
              <a:rPr lang="en-US" altLang="zh-TW" sz="2000" dirty="0">
                <a:latin typeface="標楷體" panose="03000509000000000000" pitchFamily="65" charset="-120"/>
                <a:ea typeface="標楷體" panose="03000509000000000000" pitchFamily="65" charset="-120"/>
              </a:rPr>
              <a:t>7</a:t>
            </a:r>
            <a:r>
              <a:rPr lang="zh-TW" altLang="en-US" sz="2000" dirty="0">
                <a:latin typeface="標楷體" panose="03000509000000000000" pitchFamily="65" charset="-120"/>
                <a:ea typeface="標楷體" panose="03000509000000000000" pitchFamily="65" charset="-120"/>
              </a:rPr>
              <a:t>月</a:t>
            </a:r>
            <a:r>
              <a:rPr lang="en-US" altLang="zh-TW" sz="2000" dirty="0">
                <a:latin typeface="標楷體" panose="03000509000000000000" pitchFamily="65" charset="-120"/>
                <a:ea typeface="標楷體" panose="03000509000000000000" pitchFamily="65" charset="-120"/>
              </a:rPr>
              <a:t>31</a:t>
            </a:r>
            <a:r>
              <a:rPr lang="zh-TW" altLang="en-US" sz="2000" dirty="0">
                <a:latin typeface="標楷體" panose="03000509000000000000" pitchFamily="65" charset="-120"/>
                <a:ea typeface="標楷體" panose="03000509000000000000" pitchFamily="65" charset="-120"/>
              </a:rPr>
              <a:t>日裁定選任黃姓律師為張先生的遺產管理人（</a:t>
            </a:r>
            <a:r>
              <a:rPr lang="en-US" altLang="zh-TW" sz="2000" dirty="0">
                <a:latin typeface="標楷體" panose="03000509000000000000" pitchFamily="65" charset="-120"/>
                <a:ea typeface="標楷體" panose="03000509000000000000" pitchFamily="65" charset="-120"/>
              </a:rPr>
              <a:t>97</a:t>
            </a:r>
            <a:r>
              <a:rPr lang="zh-TW" altLang="en-US" sz="2000" dirty="0">
                <a:latin typeface="標楷體" panose="03000509000000000000" pitchFamily="65" charset="-120"/>
                <a:ea typeface="標楷體" panose="03000509000000000000" pitchFamily="65" charset="-120"/>
              </a:rPr>
              <a:t>年度財管字第</a:t>
            </a:r>
            <a:r>
              <a:rPr lang="en-US" altLang="zh-TW" sz="2000" dirty="0">
                <a:latin typeface="標楷體" panose="03000509000000000000" pitchFamily="65" charset="-120"/>
                <a:ea typeface="標楷體" panose="03000509000000000000" pitchFamily="65" charset="-120"/>
              </a:rPr>
              <a:t>32</a:t>
            </a:r>
            <a:r>
              <a:rPr lang="zh-TW" altLang="en-US" sz="2000" dirty="0">
                <a:latin typeface="標楷體" panose="03000509000000000000" pitchFamily="65" charset="-120"/>
                <a:ea typeface="標楷體" panose="03000509000000000000" pitchFamily="65" charset="-120"/>
              </a:rPr>
              <a:t>號）。黃律師查到張先生名下只剩現金存款新臺幣（以下同）</a:t>
            </a:r>
            <a:r>
              <a:rPr lang="en-US" altLang="zh-TW" sz="2000" dirty="0">
                <a:latin typeface="標楷體" panose="03000509000000000000" pitchFamily="65" charset="-120"/>
                <a:ea typeface="標楷體" panose="03000509000000000000" pitchFamily="65" charset="-120"/>
              </a:rPr>
              <a:t>926</a:t>
            </a:r>
            <a:r>
              <a:rPr lang="zh-TW" altLang="en-US" sz="2000" dirty="0">
                <a:latin typeface="標楷體" panose="03000509000000000000" pitchFamily="65" charset="-120"/>
                <a:ea typeface="標楷體" panose="03000509000000000000" pitchFamily="65" charset="-120"/>
              </a:rPr>
              <a:t>元、股票</a:t>
            </a:r>
            <a:r>
              <a:rPr lang="en-US" altLang="zh-TW" sz="2000" dirty="0">
                <a:latin typeface="標楷體" panose="03000509000000000000" pitchFamily="65" charset="-120"/>
                <a:ea typeface="標楷體" panose="03000509000000000000" pitchFamily="65" charset="-120"/>
              </a:rPr>
              <a:t>500</a:t>
            </a:r>
            <a:r>
              <a:rPr lang="zh-TW" altLang="en-US" sz="2000" dirty="0">
                <a:latin typeface="標楷體" panose="03000509000000000000" pitchFamily="65" charset="-120"/>
                <a:ea typeface="標楷體" panose="03000509000000000000" pitchFamily="65" charset="-120"/>
              </a:rPr>
              <a:t>元，誤以為不必申報遺產稅，然中區國稅局依其公權力查得張先生死亡前二年內已經將財產移轉予其配偶及親屬殆盡，共計</a:t>
            </a:r>
            <a:r>
              <a:rPr lang="en-US" altLang="zh-TW" sz="2000" dirty="0">
                <a:latin typeface="標楷體" panose="03000509000000000000" pitchFamily="65" charset="-120"/>
                <a:ea typeface="標楷體" panose="03000509000000000000" pitchFamily="65" charset="-120"/>
              </a:rPr>
              <a:t>1</a:t>
            </a:r>
            <a:r>
              <a:rPr lang="zh-TW" altLang="en-US" sz="2000" dirty="0">
                <a:latin typeface="標楷體" panose="03000509000000000000" pitchFamily="65" charset="-120"/>
                <a:ea typeface="標楷體" panose="03000509000000000000" pitchFamily="65" charset="-120"/>
              </a:rPr>
              <a:t>億</a:t>
            </a:r>
            <a:r>
              <a:rPr lang="en-US" altLang="zh-TW" sz="2000" dirty="0">
                <a:latin typeface="標楷體" panose="03000509000000000000" pitchFamily="65" charset="-120"/>
                <a:ea typeface="標楷體" panose="03000509000000000000" pitchFamily="65" charset="-120"/>
              </a:rPr>
              <a:t>5,300</a:t>
            </a:r>
            <a:r>
              <a:rPr lang="zh-TW" altLang="en-US" sz="2000" dirty="0">
                <a:latin typeface="標楷體" panose="03000509000000000000" pitchFamily="65" charset="-120"/>
                <a:ea typeface="標楷體" panose="03000509000000000000" pitchFamily="65" charset="-120"/>
              </a:rPr>
              <a:t>餘萬元（包括曾經匯了兩筆錢到國外，共約</a:t>
            </a:r>
            <a:r>
              <a:rPr lang="en-US" altLang="zh-TW" sz="2000" dirty="0">
                <a:latin typeface="標楷體" panose="03000509000000000000" pitchFamily="65" charset="-120"/>
                <a:ea typeface="標楷體" panose="03000509000000000000" pitchFamily="65" charset="-120"/>
              </a:rPr>
              <a:t>5,000</a:t>
            </a:r>
            <a:r>
              <a:rPr lang="zh-TW" altLang="en-US" sz="2000" dirty="0">
                <a:latin typeface="標楷體" panose="03000509000000000000" pitchFamily="65" charset="-120"/>
                <a:ea typeface="標楷體" panose="03000509000000000000" pitchFamily="65" charset="-120"/>
              </a:rPr>
              <a:t>多萬元），乃認定為贈與，依遺產及贈與稅法第</a:t>
            </a:r>
            <a:r>
              <a:rPr lang="en-US" altLang="zh-TW" sz="2000" dirty="0">
                <a:latin typeface="標楷體" panose="03000509000000000000" pitchFamily="65" charset="-120"/>
                <a:ea typeface="標楷體" panose="03000509000000000000" pitchFamily="65" charset="-120"/>
              </a:rPr>
              <a:t>15</a:t>
            </a:r>
            <a:r>
              <a:rPr lang="zh-TW" altLang="en-US" sz="2000" dirty="0">
                <a:latin typeface="標楷體" panose="03000509000000000000" pitchFamily="65" charset="-120"/>
                <a:ea typeface="標楷體" panose="03000509000000000000" pitchFamily="65" charset="-120"/>
              </a:rPr>
              <a:t>條第</a:t>
            </a:r>
            <a:r>
              <a:rPr lang="en-US" altLang="zh-TW" sz="2000" dirty="0">
                <a:latin typeface="標楷體" panose="03000509000000000000" pitchFamily="65" charset="-120"/>
                <a:ea typeface="標楷體" panose="03000509000000000000" pitchFamily="65" charset="-120"/>
              </a:rPr>
              <a:t>1</a:t>
            </a:r>
            <a:r>
              <a:rPr lang="zh-TW" altLang="en-US" sz="2000" dirty="0">
                <a:latin typeface="標楷體" panose="03000509000000000000" pitchFamily="65" charset="-120"/>
                <a:ea typeface="標楷體" panose="03000509000000000000" pitchFamily="65" charset="-120"/>
              </a:rPr>
              <a:t>項，將此等贈與均視為遺產，併入遺產總額，即於</a:t>
            </a:r>
            <a:r>
              <a:rPr lang="en-US" altLang="zh-TW" sz="2000" dirty="0">
                <a:latin typeface="標楷體" panose="03000509000000000000" pitchFamily="65" charset="-120"/>
                <a:ea typeface="標楷體" panose="03000509000000000000" pitchFamily="65" charset="-120"/>
              </a:rPr>
              <a:t>2010</a:t>
            </a:r>
            <a:r>
              <a:rPr lang="zh-TW" altLang="en-US" sz="2000" dirty="0">
                <a:latin typeface="標楷體" panose="03000509000000000000" pitchFamily="65" charset="-120"/>
                <a:ea typeface="標楷體" panose="03000509000000000000" pitchFamily="65" charset="-120"/>
              </a:rPr>
              <a:t>年</a:t>
            </a:r>
            <a:r>
              <a:rPr lang="en-US" altLang="zh-TW" sz="2000" dirty="0">
                <a:latin typeface="標楷體" panose="03000509000000000000" pitchFamily="65" charset="-120"/>
                <a:ea typeface="標楷體" panose="03000509000000000000" pitchFamily="65" charset="-120"/>
              </a:rPr>
              <a:t>10</a:t>
            </a:r>
            <a:r>
              <a:rPr lang="zh-TW" altLang="en-US" sz="2000" dirty="0">
                <a:latin typeface="標楷體" panose="03000509000000000000" pitchFamily="65" charset="-120"/>
                <a:ea typeface="標楷體" panose="03000509000000000000" pitchFamily="65" charset="-120"/>
              </a:rPr>
              <a:t>月</a:t>
            </a:r>
            <a:r>
              <a:rPr lang="en-US" altLang="zh-TW" sz="2000" dirty="0">
                <a:latin typeface="標楷體" panose="03000509000000000000" pitchFamily="65" charset="-120"/>
                <a:ea typeface="標楷體" panose="03000509000000000000" pitchFamily="65" charset="-120"/>
              </a:rPr>
              <a:t>29</a:t>
            </a:r>
            <a:r>
              <a:rPr lang="zh-TW" altLang="en-US" sz="2000" dirty="0">
                <a:latin typeface="標楷體" panose="03000509000000000000" pitchFamily="65" charset="-120"/>
                <a:ea typeface="標楷體" panose="03000509000000000000" pitchFamily="65" charset="-120"/>
              </a:rPr>
              <a:t>日核定張先生的遺產稅為</a:t>
            </a:r>
            <a:r>
              <a:rPr lang="en-US" altLang="zh-TW" sz="2000" dirty="0">
                <a:latin typeface="標楷體" panose="03000509000000000000" pitchFamily="65" charset="-120"/>
                <a:ea typeface="標楷體" panose="03000509000000000000" pitchFamily="65" charset="-120"/>
              </a:rPr>
              <a:t>5,600</a:t>
            </a:r>
            <a:r>
              <a:rPr lang="zh-TW" altLang="en-US" sz="2000" dirty="0">
                <a:latin typeface="標楷體" panose="03000509000000000000" pitchFamily="65" charset="-120"/>
                <a:ea typeface="標楷體" panose="03000509000000000000" pitchFamily="65" charset="-120"/>
              </a:rPr>
              <a:t>多萬元，並以遺產管理人黃律師為納稅義務人，除命其如數繳納遺產稅外，另以其未依限辦理遺產稅申報，加處</a:t>
            </a:r>
            <a:r>
              <a:rPr lang="en-US" altLang="zh-TW" sz="2000" dirty="0">
                <a:latin typeface="標楷體" panose="03000509000000000000" pitchFamily="65" charset="-120"/>
                <a:ea typeface="標楷體" panose="03000509000000000000" pitchFamily="65" charset="-120"/>
              </a:rPr>
              <a:t>5,500</a:t>
            </a:r>
            <a:r>
              <a:rPr lang="zh-TW" altLang="en-US" sz="2000" dirty="0">
                <a:latin typeface="標楷體" panose="03000509000000000000" pitchFamily="65" charset="-120"/>
                <a:ea typeface="標楷體" panose="03000509000000000000" pitchFamily="65" charset="-120"/>
              </a:rPr>
              <a:t>多萬元之罰鍰，本稅及罰鍰合計達</a:t>
            </a:r>
            <a:r>
              <a:rPr lang="en-US" altLang="zh-TW" sz="2000" dirty="0">
                <a:latin typeface="標楷體" panose="03000509000000000000" pitchFamily="65" charset="-120"/>
                <a:ea typeface="標楷體" panose="03000509000000000000" pitchFamily="65" charset="-120"/>
              </a:rPr>
              <a:t>1</a:t>
            </a:r>
            <a:r>
              <a:rPr lang="zh-TW" altLang="en-US" sz="2000" dirty="0">
                <a:latin typeface="標楷體" panose="03000509000000000000" pitchFamily="65" charset="-120"/>
                <a:ea typeface="標楷體" panose="03000509000000000000" pitchFamily="65" charset="-120"/>
              </a:rPr>
              <a:t>億</a:t>
            </a:r>
            <a:r>
              <a:rPr lang="en-US" altLang="zh-TW" sz="2000" dirty="0">
                <a:latin typeface="標楷體" panose="03000509000000000000" pitchFamily="65" charset="-120"/>
                <a:ea typeface="標楷體" panose="03000509000000000000" pitchFamily="65" charset="-120"/>
              </a:rPr>
              <a:t>1,000</a:t>
            </a:r>
            <a:r>
              <a:rPr lang="zh-TW" altLang="en-US" sz="2000" dirty="0">
                <a:latin typeface="標楷體" panose="03000509000000000000" pitchFamily="65" charset="-120"/>
                <a:ea typeface="標楷體" panose="03000509000000000000" pitchFamily="65" charset="-120"/>
              </a:rPr>
              <a:t>餘萬元，致使黃律師的生活頓時陷入困境。</a:t>
            </a:r>
            <a:endParaRPr lang="en-US" altLang="zh-TW" sz="2000" dirty="0">
              <a:latin typeface="標楷體" panose="03000509000000000000" pitchFamily="65" charset="-120"/>
              <a:ea typeface="標楷體" panose="03000509000000000000" pitchFamily="65" charset="-120"/>
            </a:endParaRPr>
          </a:p>
          <a:p>
            <a:pPr algn="l"/>
            <a:endParaRPr lang="en-US" altLang="zh-TW" sz="2000" dirty="0">
              <a:latin typeface="標楷體" panose="03000509000000000000" pitchFamily="65" charset="-120"/>
              <a:ea typeface="標楷體" panose="03000509000000000000" pitchFamily="65" charset="-120"/>
            </a:endParaRPr>
          </a:p>
          <a:p>
            <a:pPr algn="l"/>
            <a:r>
              <a:rPr lang="zh-TW" altLang="en-US" sz="2000" dirty="0">
                <a:latin typeface="標楷體" panose="03000509000000000000" pitchFamily="65" charset="-120"/>
                <a:ea typeface="標楷體" panose="03000509000000000000" pitchFamily="65" charset="-120"/>
              </a:rPr>
              <a:t>雖然經過多方協調援救，才未被移送強制執行，並聲請由臺中地方法院於</a:t>
            </a:r>
            <a:r>
              <a:rPr lang="en-US" altLang="zh-TW" sz="2000" dirty="0">
                <a:latin typeface="標楷體" panose="03000509000000000000" pitchFamily="65" charset="-120"/>
                <a:ea typeface="標楷體" panose="03000509000000000000" pitchFamily="65" charset="-120"/>
              </a:rPr>
              <a:t>2011</a:t>
            </a:r>
            <a:r>
              <a:rPr lang="zh-TW" altLang="en-US" sz="2000" dirty="0">
                <a:latin typeface="標楷體" panose="03000509000000000000" pitchFamily="65" charset="-120"/>
                <a:ea typeface="標楷體" panose="03000509000000000000" pitchFamily="65" charset="-120"/>
              </a:rPr>
              <a:t>年</a:t>
            </a:r>
            <a:r>
              <a:rPr lang="en-US" altLang="zh-TW" sz="2000" dirty="0">
                <a:latin typeface="標楷體" panose="03000509000000000000" pitchFamily="65" charset="-120"/>
                <a:ea typeface="標楷體" panose="03000509000000000000" pitchFamily="65" charset="-120"/>
              </a:rPr>
              <a:t>2</a:t>
            </a:r>
            <a:r>
              <a:rPr lang="zh-TW" altLang="en-US" sz="2000" dirty="0">
                <a:latin typeface="標楷體" panose="03000509000000000000" pitchFamily="65" charset="-120"/>
                <a:ea typeface="標楷體" panose="03000509000000000000" pitchFamily="65" charset="-120"/>
              </a:rPr>
              <a:t>月</a:t>
            </a:r>
            <a:r>
              <a:rPr lang="en-US" altLang="zh-TW" sz="2000" dirty="0">
                <a:latin typeface="標楷體" panose="03000509000000000000" pitchFamily="65" charset="-120"/>
                <a:ea typeface="標楷體" panose="03000509000000000000" pitchFamily="65" charset="-120"/>
              </a:rPr>
              <a:t>23</a:t>
            </a:r>
            <a:r>
              <a:rPr lang="zh-TW" altLang="en-US" sz="2000" dirty="0">
                <a:latin typeface="標楷體" panose="03000509000000000000" pitchFamily="65" charset="-120"/>
                <a:ea typeface="標楷體" panose="03000509000000000000" pitchFamily="65" charset="-120"/>
              </a:rPr>
              <a:t>日以</a:t>
            </a:r>
            <a:r>
              <a:rPr lang="en-US" altLang="zh-TW" sz="2000" dirty="0">
                <a:latin typeface="標楷體" panose="03000509000000000000" pitchFamily="65" charset="-120"/>
                <a:ea typeface="標楷體" panose="03000509000000000000" pitchFamily="65" charset="-120"/>
              </a:rPr>
              <a:t>99</a:t>
            </a:r>
            <a:r>
              <a:rPr lang="zh-TW" altLang="en-US" sz="2000" dirty="0">
                <a:latin typeface="標楷體" panose="03000509000000000000" pitchFamily="65" charset="-120"/>
                <a:ea typeface="標楷體" panose="03000509000000000000" pitchFamily="65" charset="-120"/>
              </a:rPr>
              <a:t>年度家聲字第</a:t>
            </a:r>
            <a:r>
              <a:rPr lang="en-US" altLang="zh-TW" sz="2000" dirty="0">
                <a:latin typeface="標楷體" panose="03000509000000000000" pitchFamily="65" charset="-120"/>
                <a:ea typeface="標楷體" panose="03000509000000000000" pitchFamily="65" charset="-120"/>
              </a:rPr>
              <a:t>482</a:t>
            </a:r>
            <a:r>
              <a:rPr lang="zh-TW" altLang="en-US" sz="2000" dirty="0">
                <a:latin typeface="標楷體" panose="03000509000000000000" pitchFamily="65" charset="-120"/>
                <a:ea typeface="標楷體" panose="03000509000000000000" pitchFamily="65" charset="-120"/>
              </a:rPr>
              <a:t>號民事裁定解除其遺產管理人職務，改由國有財產局擔任遺產管理人，復經臺中地方法院於</a:t>
            </a:r>
            <a:r>
              <a:rPr lang="en-US" altLang="zh-TW" sz="2000" dirty="0">
                <a:latin typeface="標楷體" panose="03000509000000000000" pitchFamily="65" charset="-120"/>
                <a:ea typeface="標楷體" panose="03000509000000000000" pitchFamily="65" charset="-120"/>
              </a:rPr>
              <a:t>2011</a:t>
            </a:r>
            <a:r>
              <a:rPr lang="zh-TW" altLang="en-US" sz="2000" dirty="0">
                <a:latin typeface="標楷體" panose="03000509000000000000" pitchFamily="65" charset="-120"/>
                <a:ea typeface="標楷體" panose="03000509000000000000" pitchFamily="65" charset="-120"/>
              </a:rPr>
              <a:t>年</a:t>
            </a:r>
            <a:r>
              <a:rPr lang="en-US" altLang="zh-TW" sz="2000" dirty="0">
                <a:latin typeface="標楷體" panose="03000509000000000000" pitchFamily="65" charset="-120"/>
                <a:ea typeface="標楷體" panose="03000509000000000000" pitchFamily="65" charset="-120"/>
              </a:rPr>
              <a:t>7</a:t>
            </a:r>
            <a:r>
              <a:rPr lang="zh-TW" altLang="en-US" sz="2000" dirty="0">
                <a:latin typeface="標楷體" panose="03000509000000000000" pitchFamily="65" charset="-120"/>
                <a:ea typeface="標楷體" panose="03000509000000000000" pitchFamily="65" charset="-120"/>
              </a:rPr>
              <a:t>月</a:t>
            </a:r>
            <a:r>
              <a:rPr lang="en-US" altLang="zh-TW" sz="2000" dirty="0">
                <a:latin typeface="標楷體" panose="03000509000000000000" pitchFamily="65" charset="-120"/>
                <a:ea typeface="標楷體" panose="03000509000000000000" pitchFamily="65" charset="-120"/>
              </a:rPr>
              <a:t>22</a:t>
            </a:r>
            <a:r>
              <a:rPr lang="zh-TW" altLang="en-US" sz="2000" dirty="0">
                <a:latin typeface="標楷體" panose="03000509000000000000" pitchFamily="65" charset="-120"/>
                <a:ea typeface="標楷體" panose="03000509000000000000" pitchFamily="65" charset="-120"/>
              </a:rPr>
              <a:t>日，以</a:t>
            </a:r>
            <a:r>
              <a:rPr lang="en-US" altLang="zh-TW" sz="2000" dirty="0">
                <a:latin typeface="標楷體" panose="03000509000000000000" pitchFamily="65" charset="-120"/>
                <a:ea typeface="標楷體" panose="03000509000000000000" pitchFamily="65" charset="-120"/>
              </a:rPr>
              <a:t>100</a:t>
            </a:r>
            <a:r>
              <a:rPr lang="zh-TW" altLang="en-US" sz="2000" dirty="0">
                <a:latin typeface="標楷體" panose="03000509000000000000" pitchFamily="65" charset="-120"/>
                <a:ea typeface="標楷體" panose="03000509000000000000" pitchFamily="65" charset="-120"/>
              </a:rPr>
              <a:t>年度家抗字第</a:t>
            </a:r>
            <a:r>
              <a:rPr lang="en-US" altLang="zh-TW" sz="2000" dirty="0">
                <a:latin typeface="標楷體" panose="03000509000000000000" pitchFamily="65" charset="-120"/>
                <a:ea typeface="標楷體" panose="03000509000000000000" pitchFamily="65" charset="-120"/>
              </a:rPr>
              <a:t>34</a:t>
            </a:r>
            <a:r>
              <a:rPr lang="zh-TW" altLang="en-US" sz="2000" dirty="0">
                <a:latin typeface="標楷體" panose="03000509000000000000" pitchFamily="65" charset="-120"/>
                <a:ea typeface="標楷體" panose="03000509000000000000" pitchFamily="65" charset="-120"/>
              </a:rPr>
              <a:t>號裁定駁回國有財產局之抗告確定，但危機並未完全解除 。以上事件令人匪夷所思，只是受法院委派擔任公益性質的遺產管理人，既未曾從遺產受益，怎麼會承擔如此鉅額的遺產稅繳納義務？而且因其未依限申報遺產稅，就按核定應納稅額加處近一倍之罰鍰，是否過於嚴苛？</a:t>
            </a:r>
            <a:endParaRPr lang="en-US" altLang="zh-TW" sz="2000" dirty="0">
              <a:latin typeface="標楷體" panose="03000509000000000000" pitchFamily="65" charset="-120"/>
              <a:ea typeface="標楷體" panose="03000509000000000000" pitchFamily="65" charset="-120"/>
            </a:endParaRPr>
          </a:p>
          <a:p>
            <a:pPr algn="l"/>
            <a:endParaRPr lang="en-US" altLang="zh-TW" sz="1400" dirty="0">
              <a:latin typeface="標楷體" panose="03000509000000000000" pitchFamily="65" charset="-120"/>
              <a:ea typeface="標楷體" panose="03000509000000000000" pitchFamily="65" charset="-120"/>
            </a:endParaRPr>
          </a:p>
        </p:txBody>
      </p:sp>
      <p:sp>
        <p:nvSpPr>
          <p:cNvPr id="4" name="文字方塊 3">
            <a:extLst>
              <a:ext uri="{FF2B5EF4-FFF2-40B4-BE49-F238E27FC236}">
                <a16:creationId xmlns:a16="http://schemas.microsoft.com/office/drawing/2014/main" id="{19ACC15A-D964-063F-4CFB-7A3A22589D09}"/>
              </a:ext>
            </a:extLst>
          </p:cNvPr>
          <p:cNvSpPr txBox="1"/>
          <p:nvPr/>
        </p:nvSpPr>
        <p:spPr>
          <a:xfrm>
            <a:off x="458679" y="398938"/>
            <a:ext cx="2633708" cy="646331"/>
          </a:xfrm>
          <a:prstGeom prst="rect">
            <a:avLst/>
          </a:prstGeom>
          <a:noFill/>
        </p:spPr>
        <p:txBody>
          <a:bodyPr wrap="square" rtlCol="0">
            <a:spAutoFit/>
          </a:bodyPr>
          <a:lstStyle/>
          <a:p>
            <a:r>
              <a:rPr lang="zh-TW" altLang="en-US" sz="3600" dirty="0">
                <a:latin typeface="標楷體" panose="03000509000000000000" pitchFamily="65" charset="-120"/>
                <a:ea typeface="標楷體" panose="03000509000000000000" pitchFamily="65" charset="-120"/>
              </a:rPr>
              <a:t>案例事實</a:t>
            </a:r>
          </a:p>
        </p:txBody>
      </p:sp>
    </p:spTree>
    <p:extLst>
      <p:ext uri="{BB962C8B-B14F-4D97-AF65-F5344CB8AC3E}">
        <p14:creationId xmlns:p14="http://schemas.microsoft.com/office/powerpoint/2010/main" val="1990083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0E4C177F-694B-9E49-702B-9773DEF456A5}"/>
              </a:ext>
            </a:extLst>
          </p:cNvPr>
          <p:cNvSpPr>
            <a:spLocks noGrp="1"/>
          </p:cNvSpPr>
          <p:nvPr>
            <p:ph idx="1"/>
          </p:nvPr>
        </p:nvSpPr>
        <p:spPr>
          <a:xfrm>
            <a:off x="403193" y="1177553"/>
            <a:ext cx="11208798" cy="6315200"/>
          </a:xfrm>
        </p:spPr>
        <p:txBody>
          <a:bodyPr>
            <a:normAutofit fontScale="62500" lnSpcReduction="20000"/>
          </a:bodyPr>
          <a:lstStyle/>
          <a:p>
            <a:pPr marL="0" indent="0">
              <a:lnSpc>
                <a:spcPct val="120000"/>
              </a:lnSpc>
              <a:buNone/>
            </a:pPr>
            <a:r>
              <a:rPr lang="zh-TW" altLang="en-US" sz="2900" dirty="0">
                <a:latin typeface="標楷體" panose="03000509000000000000" pitchFamily="65" charset="-120"/>
                <a:ea typeface="標楷體" panose="03000509000000000000" pitchFamily="65" charset="-120"/>
              </a:rPr>
              <a:t>遺產及贈與稅法第</a:t>
            </a:r>
            <a:r>
              <a:rPr lang="en-US" altLang="zh-TW" sz="2900" dirty="0">
                <a:latin typeface="標楷體" panose="03000509000000000000" pitchFamily="65" charset="-120"/>
                <a:ea typeface="標楷體" panose="03000509000000000000" pitchFamily="65" charset="-120"/>
              </a:rPr>
              <a:t>6</a:t>
            </a:r>
            <a:r>
              <a:rPr lang="zh-TW" altLang="en-US" sz="2900" dirty="0">
                <a:latin typeface="標楷體" panose="03000509000000000000" pitchFamily="65" charset="-120"/>
                <a:ea typeface="標楷體" panose="03000509000000000000" pitchFamily="65" charset="-120"/>
              </a:rPr>
              <a:t>條第</a:t>
            </a:r>
            <a:r>
              <a:rPr lang="en-US" altLang="zh-TW" sz="2900" dirty="0">
                <a:latin typeface="標楷體" panose="03000509000000000000" pitchFamily="65" charset="-120"/>
                <a:ea typeface="標楷體" panose="03000509000000000000" pitchFamily="65" charset="-120"/>
              </a:rPr>
              <a:t>1</a:t>
            </a:r>
            <a:r>
              <a:rPr lang="zh-TW" altLang="en-US" sz="2900" dirty="0">
                <a:latin typeface="標楷體" panose="03000509000000000000" pitchFamily="65" charset="-120"/>
                <a:ea typeface="標楷體" panose="03000509000000000000" pitchFamily="65" charset="-120"/>
              </a:rPr>
              <a:t>項第</a:t>
            </a:r>
            <a:r>
              <a:rPr lang="en-US" altLang="zh-TW" sz="2900" dirty="0">
                <a:latin typeface="標楷體" panose="03000509000000000000" pitchFamily="65" charset="-120"/>
                <a:ea typeface="標楷體" panose="03000509000000000000" pitchFamily="65" charset="-120"/>
              </a:rPr>
              <a:t>3</a:t>
            </a:r>
            <a:r>
              <a:rPr lang="zh-TW" altLang="en-US" sz="2900" dirty="0">
                <a:latin typeface="標楷體" panose="03000509000000000000" pitchFamily="65" charset="-120"/>
                <a:ea typeface="標楷體" panose="03000509000000000000" pitchFamily="65" charset="-120"/>
              </a:rPr>
              <a:t>款規定，無遺囑執行人及繼承人者，遺產稅之納稅義務人為依法選定遺產管理人。依同法第</a:t>
            </a:r>
            <a:r>
              <a:rPr lang="en-US" altLang="zh-TW" sz="2900" dirty="0">
                <a:latin typeface="標楷體" panose="03000509000000000000" pitchFamily="65" charset="-120"/>
                <a:ea typeface="標楷體" panose="03000509000000000000" pitchFamily="65" charset="-120"/>
              </a:rPr>
              <a:t>23</a:t>
            </a:r>
            <a:r>
              <a:rPr lang="zh-TW" altLang="en-US" sz="2900" dirty="0">
                <a:latin typeface="標楷體" panose="03000509000000000000" pitchFamily="65" charset="-120"/>
                <a:ea typeface="標楷體" panose="03000509000000000000" pitchFamily="65" charset="-120"/>
              </a:rPr>
              <a:t>條第</a:t>
            </a:r>
            <a:r>
              <a:rPr lang="en-US" altLang="zh-TW" sz="2900" dirty="0">
                <a:latin typeface="標楷體" panose="03000509000000000000" pitchFamily="65" charset="-120"/>
                <a:ea typeface="標楷體" panose="03000509000000000000" pitchFamily="65" charset="-120"/>
              </a:rPr>
              <a:t>1</a:t>
            </a:r>
            <a:r>
              <a:rPr lang="zh-TW" altLang="en-US" sz="2900" dirty="0">
                <a:latin typeface="標楷體" panose="03000509000000000000" pitchFamily="65" charset="-120"/>
                <a:ea typeface="標楷體" panose="03000509000000000000" pitchFamily="65" charset="-120"/>
              </a:rPr>
              <a:t>項及第</a:t>
            </a:r>
            <a:r>
              <a:rPr lang="en-US" altLang="zh-TW" sz="2900" dirty="0">
                <a:latin typeface="標楷體" panose="03000509000000000000" pitchFamily="65" charset="-120"/>
                <a:ea typeface="標楷體" panose="03000509000000000000" pitchFamily="65" charset="-120"/>
              </a:rPr>
              <a:t>44</a:t>
            </a:r>
            <a:r>
              <a:rPr lang="zh-TW" altLang="en-US" sz="2900" dirty="0">
                <a:latin typeface="標楷體" panose="03000509000000000000" pitchFamily="65" charset="-120"/>
                <a:ea typeface="標楷體" panose="03000509000000000000" pitchFamily="65" charset="-120"/>
              </a:rPr>
              <a:t>條，中區國稅局以黃律師係張先生之遺產管理人，由於法定繼承人全部拋棄繼承，又無遺囑執行人，惟按納稅義務人係稅捐債務之主債務人，其繳納稅捐是為自己之計算而繳納，有別於稅捐扣繳義務人、代徵義務人、代繳義務人、承擔義務人及賠繳義務人，只是為他人之稅捐債務負繳納義務。</a:t>
            </a:r>
            <a:br>
              <a:rPr lang="zh-TW" altLang="en-US" sz="2900" dirty="0">
                <a:latin typeface="標楷體" panose="03000509000000000000" pitchFamily="65" charset="-120"/>
                <a:ea typeface="標楷體" panose="03000509000000000000" pitchFamily="65" charset="-120"/>
              </a:rPr>
            </a:br>
            <a:r>
              <a:rPr lang="zh-TW" altLang="en-US" sz="2900" dirty="0">
                <a:latin typeface="標楷體" panose="03000509000000000000" pitchFamily="65" charset="-120"/>
                <a:ea typeface="標楷體" panose="03000509000000000000" pitchFamily="65" charset="-120"/>
              </a:rPr>
              <a:t>次按量能課稅原則乃依據憲法第</a:t>
            </a:r>
            <a:r>
              <a:rPr lang="en-US" altLang="zh-TW" sz="2900" dirty="0">
                <a:latin typeface="標楷體" panose="03000509000000000000" pitchFamily="65" charset="-120"/>
                <a:ea typeface="標楷體" panose="03000509000000000000" pitchFamily="65" charset="-120"/>
              </a:rPr>
              <a:t>7</a:t>
            </a:r>
            <a:r>
              <a:rPr lang="zh-TW" altLang="en-US" sz="2900" dirty="0">
                <a:latin typeface="標楷體" panose="03000509000000000000" pitchFamily="65" charset="-120"/>
                <a:ea typeface="標楷體" panose="03000509000000000000" pitchFamily="65" charset="-120"/>
              </a:rPr>
              <a:t>條平等原則所具體化之稅捐正義原則，要求有關納稅義務人之稅捐負擔，應當按照經濟上之負擔能力分配</a:t>
            </a:r>
            <a:r>
              <a:rPr lang="en-US" altLang="zh-TW" sz="2900" dirty="0">
                <a:latin typeface="標楷體" panose="03000509000000000000" pitchFamily="65" charset="-120"/>
                <a:ea typeface="標楷體" panose="03000509000000000000" pitchFamily="65" charset="-120"/>
              </a:rPr>
              <a:t>(</a:t>
            </a:r>
            <a:r>
              <a:rPr lang="zh-TW" altLang="en-US" sz="2900" dirty="0">
                <a:latin typeface="標楷體" panose="03000509000000000000" pitchFamily="65" charset="-120"/>
                <a:ea typeface="標楷體" panose="03000509000000000000" pitchFamily="65" charset="-120"/>
              </a:rPr>
              <a:t>納稅者權利保護法第</a:t>
            </a:r>
            <a:r>
              <a:rPr lang="en-US" altLang="zh-TW" sz="2900" dirty="0">
                <a:latin typeface="標楷體" panose="03000509000000000000" pitchFamily="65" charset="-120"/>
                <a:ea typeface="標楷體" panose="03000509000000000000" pitchFamily="65" charset="-120"/>
              </a:rPr>
              <a:t>5</a:t>
            </a:r>
            <a:r>
              <a:rPr lang="zh-TW" altLang="en-US" sz="2900" dirty="0">
                <a:latin typeface="標楷體" panose="03000509000000000000" pitchFamily="65" charset="-120"/>
                <a:ea typeface="標楷體" panose="03000509000000000000" pitchFamily="65" charset="-120"/>
              </a:rPr>
              <a:t>條</a:t>
            </a:r>
            <a:r>
              <a:rPr lang="en-US" altLang="zh-TW" sz="2900" dirty="0">
                <a:latin typeface="標楷體" panose="03000509000000000000" pitchFamily="65" charset="-120"/>
                <a:ea typeface="標楷體" panose="03000509000000000000" pitchFamily="65" charset="-120"/>
              </a:rPr>
              <a:t>)</a:t>
            </a:r>
            <a:br>
              <a:rPr lang="en-US" altLang="zh-TW" sz="2900" dirty="0">
                <a:latin typeface="標楷體" panose="03000509000000000000" pitchFamily="65" charset="-120"/>
                <a:ea typeface="標楷體" panose="03000509000000000000" pitchFamily="65" charset="-120"/>
              </a:rPr>
            </a:br>
            <a:endParaRPr lang="en-US" altLang="zh-TW" sz="2900" dirty="0">
              <a:latin typeface="標楷體" panose="03000509000000000000" pitchFamily="65" charset="-120"/>
              <a:ea typeface="標楷體" panose="03000509000000000000" pitchFamily="65" charset="-120"/>
            </a:endParaRPr>
          </a:p>
          <a:p>
            <a:pPr marL="0" indent="0">
              <a:lnSpc>
                <a:spcPct val="120000"/>
              </a:lnSpc>
              <a:buNone/>
            </a:pPr>
            <a:r>
              <a:rPr lang="zh-TW" altLang="en-US" sz="2900" dirty="0">
                <a:latin typeface="標楷體" panose="03000509000000000000" pitchFamily="65" charset="-120"/>
                <a:ea typeface="標楷體" panose="03000509000000000000" pitchFamily="65" charset="-120"/>
              </a:rPr>
              <a:t>遺產管理人係繼承開始時，繼承人之有無不明，或先順序繼承人均拋棄其繼承權時，其次順序繼承人有無不明，或第四順序之繼承人均拋棄其繼承權者，依法所應設置者，無論是出自親屬會議之選定或法院之選任（指定）（民法第</a:t>
            </a:r>
            <a:r>
              <a:rPr lang="en-US" altLang="zh-TW" sz="2900" dirty="0">
                <a:latin typeface="標楷體" panose="03000509000000000000" pitchFamily="65" charset="-120"/>
                <a:ea typeface="標楷體" panose="03000509000000000000" pitchFamily="65" charset="-120"/>
              </a:rPr>
              <a:t>1176</a:t>
            </a:r>
            <a:r>
              <a:rPr lang="zh-TW" altLang="en-US" sz="2900" dirty="0">
                <a:latin typeface="標楷體" panose="03000509000000000000" pitchFamily="65" charset="-120"/>
                <a:ea typeface="標楷體" panose="03000509000000000000" pitchFamily="65" charset="-120"/>
              </a:rPr>
              <a:t>條第</a:t>
            </a:r>
            <a:r>
              <a:rPr lang="en-US" altLang="zh-TW" sz="2900" dirty="0">
                <a:latin typeface="標楷體" panose="03000509000000000000" pitchFamily="65" charset="-120"/>
                <a:ea typeface="標楷體" panose="03000509000000000000" pitchFamily="65" charset="-120"/>
              </a:rPr>
              <a:t>6</a:t>
            </a:r>
            <a:r>
              <a:rPr lang="zh-TW" altLang="en-US" sz="2900" dirty="0">
                <a:latin typeface="標楷體" panose="03000509000000000000" pitchFamily="65" charset="-120"/>
                <a:ea typeface="標楷體" panose="03000509000000000000" pitchFamily="65" charset="-120"/>
              </a:rPr>
              <a:t>項、第</a:t>
            </a:r>
            <a:r>
              <a:rPr lang="en-US" altLang="zh-TW" sz="2900" dirty="0">
                <a:latin typeface="標楷體" panose="03000509000000000000" pitchFamily="65" charset="-120"/>
                <a:ea typeface="標楷體" panose="03000509000000000000" pitchFamily="65" charset="-120"/>
              </a:rPr>
              <a:t>1177</a:t>
            </a:r>
            <a:r>
              <a:rPr lang="zh-TW" altLang="en-US" sz="2900" dirty="0">
                <a:latin typeface="標楷體" panose="03000509000000000000" pitchFamily="65" charset="-120"/>
                <a:ea typeface="標楷體" panose="03000509000000000000" pitchFamily="65" charset="-120"/>
              </a:rPr>
              <a:t>條、第</a:t>
            </a:r>
            <a:r>
              <a:rPr lang="en-US" altLang="zh-TW" sz="2900" dirty="0">
                <a:latin typeface="標楷體" panose="03000509000000000000" pitchFamily="65" charset="-120"/>
                <a:ea typeface="標楷體" panose="03000509000000000000" pitchFamily="65" charset="-120"/>
              </a:rPr>
              <a:t>1178</a:t>
            </a:r>
            <a:r>
              <a:rPr lang="zh-TW" altLang="en-US" sz="2900" dirty="0">
                <a:latin typeface="標楷體" panose="03000509000000000000" pitchFamily="65" charset="-120"/>
                <a:ea typeface="標楷體" panose="03000509000000000000" pitchFamily="65" charset="-120"/>
              </a:rPr>
              <a:t>條第</a:t>
            </a:r>
            <a:r>
              <a:rPr lang="en-US" altLang="zh-TW" sz="2900" dirty="0">
                <a:latin typeface="標楷體" panose="03000509000000000000" pitchFamily="65" charset="-120"/>
                <a:ea typeface="標楷體" panose="03000509000000000000" pitchFamily="65" charset="-120"/>
              </a:rPr>
              <a:t>2</a:t>
            </a:r>
            <a:r>
              <a:rPr lang="zh-TW" altLang="en-US" sz="2900" dirty="0">
                <a:latin typeface="標楷體" panose="03000509000000000000" pitchFamily="65" charset="-120"/>
                <a:ea typeface="標楷體" panose="03000509000000000000" pitchFamily="65" charset="-120"/>
              </a:rPr>
              <a:t>項、遺產及贈與稅法第</a:t>
            </a:r>
            <a:r>
              <a:rPr lang="en-US" altLang="zh-TW" sz="2900" dirty="0">
                <a:latin typeface="標楷體" panose="03000509000000000000" pitchFamily="65" charset="-120"/>
                <a:ea typeface="標楷體" panose="03000509000000000000" pitchFamily="65" charset="-120"/>
              </a:rPr>
              <a:t>6</a:t>
            </a:r>
            <a:r>
              <a:rPr lang="zh-TW" altLang="en-US" sz="2900" dirty="0">
                <a:latin typeface="標楷體" panose="03000509000000000000" pitchFamily="65" charset="-120"/>
                <a:ea typeface="標楷體" panose="03000509000000000000" pitchFamily="65" charset="-120"/>
              </a:rPr>
              <a:t>條第</a:t>
            </a:r>
            <a:r>
              <a:rPr lang="en-US" altLang="zh-TW" sz="2900" dirty="0">
                <a:latin typeface="標楷體" panose="03000509000000000000" pitchFamily="65" charset="-120"/>
                <a:ea typeface="標楷體" panose="03000509000000000000" pitchFamily="65" charset="-120"/>
              </a:rPr>
              <a:t>2</a:t>
            </a:r>
            <a:r>
              <a:rPr lang="zh-TW" altLang="en-US" sz="2900" dirty="0">
                <a:latin typeface="標楷體" panose="03000509000000000000" pitchFamily="65" charset="-120"/>
                <a:ea typeface="標楷體" panose="03000509000000000000" pitchFamily="65" charset="-120"/>
              </a:rPr>
              <a:t>項），均不具繼承人身分，除非其另受有遺贈，否則與遺產無分無關。而遺產稅的稅捐客體是被繼承人之遺產，其本質係財產稅，又具所得稅補充的性質，基於量能課稅原則，擁有「客觀上經濟價值的財產」者，始得成為適格的納稅義務人，自應以該遺產的歸屬對象為稅捐債務人（除繼承人外，依民法第</a:t>
            </a:r>
            <a:r>
              <a:rPr lang="en-US" altLang="zh-TW" sz="2900" dirty="0">
                <a:latin typeface="標楷體" panose="03000509000000000000" pitchFamily="65" charset="-120"/>
                <a:ea typeface="標楷體" panose="03000509000000000000" pitchFamily="65" charset="-120"/>
              </a:rPr>
              <a:t>1185</a:t>
            </a:r>
            <a:r>
              <a:rPr lang="zh-TW" altLang="en-US" sz="2900" dirty="0">
                <a:latin typeface="標楷體" panose="03000509000000000000" pitchFamily="65" charset="-120"/>
                <a:ea typeface="標楷體" panose="03000509000000000000" pitchFamily="65" charset="-120"/>
              </a:rPr>
              <a:t>條規定，公告期限屆滿無人承認繼承，包括第四順序之繼承人均拋棄其繼承權之遺產，於清償債權並交付遺贈物後，如有賸餘，最終歸屬國庫），實無針對與遺產無分無關的遺產管理人課徵遺產稅的餘地。遺產及贈與稅法第</a:t>
            </a:r>
            <a:r>
              <a:rPr lang="en-US" altLang="zh-TW" sz="2900" dirty="0">
                <a:latin typeface="標楷體" panose="03000509000000000000" pitchFamily="65" charset="-120"/>
                <a:ea typeface="標楷體" panose="03000509000000000000" pitchFamily="65" charset="-120"/>
              </a:rPr>
              <a:t>6</a:t>
            </a:r>
            <a:r>
              <a:rPr lang="zh-TW" altLang="en-US" sz="2900" dirty="0">
                <a:latin typeface="標楷體" panose="03000509000000000000" pitchFamily="65" charset="-120"/>
                <a:ea typeface="標楷體" panose="03000509000000000000" pitchFamily="65" charset="-120"/>
              </a:rPr>
              <a:t>條第</a:t>
            </a:r>
            <a:r>
              <a:rPr lang="en-US" altLang="zh-TW" sz="2900" dirty="0">
                <a:latin typeface="標楷體" panose="03000509000000000000" pitchFamily="65" charset="-120"/>
                <a:ea typeface="標楷體" panose="03000509000000000000" pitchFamily="65" charset="-120"/>
              </a:rPr>
              <a:t>1</a:t>
            </a:r>
            <a:r>
              <a:rPr lang="zh-TW" altLang="en-US" sz="2900" dirty="0">
                <a:latin typeface="標楷體" panose="03000509000000000000" pitchFamily="65" charset="-120"/>
                <a:ea typeface="標楷體" panose="03000509000000000000" pitchFamily="65" charset="-120"/>
              </a:rPr>
              <a:t>項第</a:t>
            </a:r>
            <a:r>
              <a:rPr lang="en-US" altLang="zh-TW" sz="2900" dirty="0">
                <a:latin typeface="標楷體" panose="03000509000000000000" pitchFamily="65" charset="-120"/>
                <a:ea typeface="標楷體" panose="03000509000000000000" pitchFamily="65" charset="-120"/>
              </a:rPr>
              <a:t>3</a:t>
            </a:r>
            <a:r>
              <a:rPr lang="zh-TW" altLang="en-US" sz="2900" dirty="0">
                <a:latin typeface="標楷體" panose="03000509000000000000" pitchFamily="65" charset="-120"/>
                <a:ea typeface="標楷體" panose="03000509000000000000" pitchFamily="65" charset="-120"/>
              </a:rPr>
              <a:t>款規定，於無遺囑執行人及繼承人時，逕以遺產管理人作為遺產稅之納稅義務人，使與遺產無分無關的遺產管理人之自有財產有被強制執行之虞，悖離遺產稅係財產稅或所得稅的本質，違反憲法第</a:t>
            </a:r>
            <a:r>
              <a:rPr lang="en-US" altLang="zh-TW" sz="2900" dirty="0">
                <a:latin typeface="標楷體" panose="03000509000000000000" pitchFamily="65" charset="-120"/>
                <a:ea typeface="標楷體" panose="03000509000000000000" pitchFamily="65" charset="-120"/>
              </a:rPr>
              <a:t>7</a:t>
            </a:r>
            <a:r>
              <a:rPr lang="zh-TW" altLang="en-US" sz="2900" dirty="0">
                <a:latin typeface="標楷體" panose="03000509000000000000" pitchFamily="65" charset="-120"/>
                <a:ea typeface="標楷體" panose="03000509000000000000" pitchFamily="65" charset="-120"/>
              </a:rPr>
              <a:t>條平等原則所具體化之量能課稅原則，牴觸憲法保障人民生存權及財產權之意旨，依憲法第</a:t>
            </a:r>
            <a:r>
              <a:rPr lang="en-US" altLang="zh-TW" sz="2900" dirty="0">
                <a:latin typeface="標楷體" panose="03000509000000000000" pitchFamily="65" charset="-120"/>
                <a:ea typeface="標楷體" panose="03000509000000000000" pitchFamily="65" charset="-120"/>
              </a:rPr>
              <a:t>171</a:t>
            </a:r>
            <a:r>
              <a:rPr lang="zh-TW" altLang="en-US" sz="2900" dirty="0">
                <a:latin typeface="標楷體" panose="03000509000000000000" pitchFamily="65" charset="-120"/>
                <a:ea typeface="標楷體" panose="03000509000000000000" pitchFamily="65" charset="-120"/>
              </a:rPr>
              <a:t>條第</a:t>
            </a:r>
            <a:r>
              <a:rPr lang="en-US" altLang="zh-TW" sz="2900" dirty="0">
                <a:latin typeface="標楷體" panose="03000509000000000000" pitchFamily="65" charset="-120"/>
                <a:ea typeface="標楷體" panose="03000509000000000000" pitchFamily="65" charset="-120"/>
              </a:rPr>
              <a:t>1</a:t>
            </a:r>
            <a:r>
              <a:rPr lang="zh-TW" altLang="en-US" sz="2900" dirty="0">
                <a:latin typeface="標楷體" panose="03000509000000000000" pitchFamily="65" charset="-120"/>
                <a:ea typeface="標楷體" panose="03000509000000000000" pitchFamily="65" charset="-120"/>
              </a:rPr>
              <a:t>項規定，應屬無效。</a:t>
            </a:r>
            <a:br>
              <a:rPr lang="en-US" altLang="zh-TW" sz="2900" dirty="0">
                <a:latin typeface="標楷體" panose="03000509000000000000" pitchFamily="65" charset="-120"/>
                <a:ea typeface="標楷體" panose="03000509000000000000" pitchFamily="65" charset="-120"/>
              </a:rPr>
            </a:br>
            <a:endParaRPr lang="en-US" altLang="zh-TW" sz="2900" dirty="0">
              <a:latin typeface="標楷體" panose="03000509000000000000" pitchFamily="65" charset="-120"/>
              <a:ea typeface="標楷體" panose="03000509000000000000" pitchFamily="65" charset="-120"/>
            </a:endParaRPr>
          </a:p>
          <a:p>
            <a:endParaRPr lang="zh-TW" altLang="en-US" sz="1000" dirty="0"/>
          </a:p>
        </p:txBody>
      </p:sp>
      <p:sp>
        <p:nvSpPr>
          <p:cNvPr id="2" name="文字方塊 1">
            <a:extLst>
              <a:ext uri="{FF2B5EF4-FFF2-40B4-BE49-F238E27FC236}">
                <a16:creationId xmlns:a16="http://schemas.microsoft.com/office/drawing/2014/main" id="{948088C4-B5E7-E36E-7F38-0AE2C0E3F53B}"/>
              </a:ext>
            </a:extLst>
          </p:cNvPr>
          <p:cNvSpPr txBox="1"/>
          <p:nvPr/>
        </p:nvSpPr>
        <p:spPr>
          <a:xfrm>
            <a:off x="321445" y="292963"/>
            <a:ext cx="11467362" cy="707886"/>
          </a:xfrm>
          <a:prstGeom prst="rect">
            <a:avLst/>
          </a:prstGeom>
          <a:noFill/>
        </p:spPr>
        <p:txBody>
          <a:bodyPr wrap="square" rtlCol="0">
            <a:spAutoFit/>
          </a:bodyPr>
          <a:lstStyle/>
          <a:p>
            <a:r>
              <a:rPr lang="zh-TW" altLang="en-US" sz="4000" dirty="0">
                <a:latin typeface="標楷體" panose="03000509000000000000" pitchFamily="65" charset="-120"/>
                <a:ea typeface="標楷體" panose="03000509000000000000" pitchFamily="65" charset="-120"/>
              </a:rPr>
              <a:t>以遺產管理人為遺產稅納稅義務人之規定係屬違憲</a:t>
            </a:r>
          </a:p>
        </p:txBody>
      </p:sp>
    </p:spTree>
    <p:extLst>
      <p:ext uri="{BB962C8B-B14F-4D97-AF65-F5344CB8AC3E}">
        <p14:creationId xmlns:p14="http://schemas.microsoft.com/office/powerpoint/2010/main" val="1475832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FB4A80F-D228-6F56-C6E7-71EBDB1C3453}"/>
              </a:ext>
            </a:extLst>
          </p:cNvPr>
          <p:cNvSpPr>
            <a:spLocks noGrp="1"/>
          </p:cNvSpPr>
          <p:nvPr>
            <p:ph type="title"/>
          </p:nvPr>
        </p:nvSpPr>
        <p:spPr>
          <a:xfrm>
            <a:off x="363984" y="1290052"/>
            <a:ext cx="11150353" cy="4561982"/>
          </a:xfrm>
        </p:spPr>
        <p:txBody>
          <a:bodyPr>
            <a:normAutofit fontScale="90000"/>
          </a:bodyPr>
          <a:lstStyle/>
          <a:p>
            <a:br>
              <a:rPr lang="en-US" altLang="zh-TW" sz="1400" dirty="0"/>
            </a:br>
            <a:br>
              <a:rPr lang="en-US" altLang="zh-TW" sz="1400" dirty="0"/>
            </a:br>
            <a:r>
              <a:rPr lang="zh-TW" altLang="en-US" sz="2200" dirty="0">
                <a:latin typeface="標楷體" panose="03000509000000000000" pitchFamily="65" charset="-120"/>
                <a:ea typeface="標楷體" panose="03000509000000000000" pitchFamily="65" charset="-120"/>
              </a:rPr>
              <a:t>稅捐稽徵法第</a:t>
            </a:r>
            <a:r>
              <a:rPr lang="en-US" altLang="zh-TW" sz="2200" dirty="0">
                <a:latin typeface="標楷體" panose="03000509000000000000" pitchFamily="65" charset="-120"/>
                <a:ea typeface="標楷體" panose="03000509000000000000" pitchFamily="65" charset="-120"/>
              </a:rPr>
              <a:t>14</a:t>
            </a:r>
            <a:r>
              <a:rPr lang="zh-TW" altLang="en-US" sz="2200" dirty="0">
                <a:latin typeface="標楷體" panose="03000509000000000000" pitchFamily="65" charset="-120"/>
                <a:ea typeface="標楷體" panose="03000509000000000000" pitchFamily="65" charset="-120"/>
              </a:rPr>
              <a:t>條及且依司法院釋字第</a:t>
            </a:r>
            <a:r>
              <a:rPr lang="en-US" altLang="zh-TW" sz="2200" dirty="0">
                <a:latin typeface="標楷體" panose="03000509000000000000" pitchFamily="65" charset="-120"/>
                <a:ea typeface="標楷體" panose="03000509000000000000" pitchFamily="65" charset="-120"/>
              </a:rPr>
              <a:t>622</a:t>
            </a:r>
            <a:r>
              <a:rPr lang="zh-TW" altLang="en-US" sz="2200" dirty="0">
                <a:latin typeface="標楷體" panose="03000509000000000000" pitchFamily="65" charset="-120"/>
                <a:ea typeface="標楷體" panose="03000509000000000000" pitchFamily="65" charset="-120"/>
              </a:rPr>
              <a:t>號解釋意旨，對於被繼承人生前尚未繳納之稅捐義務，係由其遺囑執行人、繼承人、受遺贈人或遺產管理人，於被繼承人遺有財產之範圍內，代為繳納。亦即遺囑執行人、繼承人、受遺贈人或遺產管理人僅係居於代繳義務人之地位，代被繼承人履行生前已成立的稅捐義務 。至於被繼承人死亡時始發生的遺產稅義務，其本質為被繼承人之遺產所生債務，無論認係被繼承人之債務或繼承人自身固有之債務 ，均不脫離稅捐稽徵法第</a:t>
            </a:r>
            <a:r>
              <a:rPr lang="en-US" altLang="zh-TW" sz="2200" dirty="0">
                <a:latin typeface="標楷體" panose="03000509000000000000" pitchFamily="65" charset="-120"/>
                <a:ea typeface="標楷體" panose="03000509000000000000" pitchFamily="65" charset="-120"/>
              </a:rPr>
              <a:t>14</a:t>
            </a:r>
            <a:r>
              <a:rPr lang="zh-TW" altLang="en-US" sz="2200" dirty="0">
                <a:latin typeface="標楷體" panose="03000509000000000000" pitchFamily="65" charset="-120"/>
                <a:ea typeface="標楷體" panose="03000509000000000000" pitchFamily="65" charset="-120"/>
              </a:rPr>
              <a:t>條第</a:t>
            </a:r>
            <a:r>
              <a:rPr lang="en-US" altLang="zh-TW" sz="2200" dirty="0">
                <a:latin typeface="標楷體" panose="03000509000000000000" pitchFamily="65" charset="-120"/>
                <a:ea typeface="標楷體" panose="03000509000000000000" pitchFamily="65" charset="-120"/>
              </a:rPr>
              <a:t>1</a:t>
            </a:r>
            <a:r>
              <a:rPr lang="zh-TW" altLang="en-US" sz="2200" dirty="0">
                <a:latin typeface="標楷體" panose="03000509000000000000" pitchFamily="65" charset="-120"/>
                <a:ea typeface="標楷體" panose="03000509000000000000" pitchFamily="65" charset="-120"/>
              </a:rPr>
              <a:t>項前段規定「納稅義務人死亡，遺有財產者，其依法應繳納之稅捐」之文義涵攝範圍，解釋上亦應有該條全部規定之適用。</a:t>
            </a:r>
            <a:br>
              <a:rPr lang="en-US" altLang="zh-TW" sz="2200" dirty="0">
                <a:latin typeface="標楷體" panose="03000509000000000000" pitchFamily="65" charset="-120"/>
                <a:ea typeface="標楷體" panose="03000509000000000000" pitchFamily="65" charset="-120"/>
              </a:rPr>
            </a:br>
            <a:br>
              <a:rPr lang="en-US" altLang="zh-TW" sz="2200" dirty="0">
                <a:latin typeface="標楷體" panose="03000509000000000000" pitchFamily="65" charset="-120"/>
                <a:ea typeface="標楷體" panose="03000509000000000000" pitchFamily="65" charset="-120"/>
              </a:rPr>
            </a:br>
            <a:r>
              <a:rPr lang="zh-TW" altLang="en-US" sz="2200" dirty="0">
                <a:latin typeface="標楷體" panose="03000509000000000000" pitchFamily="65" charset="-120"/>
                <a:ea typeface="標楷體" panose="03000509000000000000" pitchFamily="65" charset="-120"/>
              </a:rPr>
              <a:t>就遺產管理人而言，其職務包括為保存遺產必要之處置、清償債權等（民法第</a:t>
            </a:r>
            <a:r>
              <a:rPr lang="en-US" altLang="zh-TW" sz="2200" dirty="0">
                <a:latin typeface="標楷體" panose="03000509000000000000" pitchFamily="65" charset="-120"/>
                <a:ea typeface="標楷體" panose="03000509000000000000" pitchFamily="65" charset="-120"/>
              </a:rPr>
              <a:t>1179</a:t>
            </a:r>
            <a:r>
              <a:rPr lang="zh-TW" altLang="en-US" sz="2200" dirty="0">
                <a:latin typeface="標楷體" panose="03000509000000000000" pitchFamily="65" charset="-120"/>
                <a:ea typeface="標楷體" panose="03000509000000000000" pitchFamily="65" charset="-120"/>
              </a:rPr>
              <a:t>條），固可認有使其一併從經管的遺產中取財清償遺產稅之必要 ，然基於為他人處理事務之本旨，以及遺產稅係被繼承人財產未盡之債務，與被繼承人生前已成立的稅捐義務類似，參照前揭司法院釋字第</a:t>
            </a:r>
            <a:r>
              <a:rPr lang="en-US" altLang="zh-TW" sz="2200" dirty="0">
                <a:latin typeface="標楷體" panose="03000509000000000000" pitchFamily="65" charset="-120"/>
                <a:ea typeface="標楷體" panose="03000509000000000000" pitchFamily="65" charset="-120"/>
              </a:rPr>
              <a:t>622</a:t>
            </a:r>
            <a:r>
              <a:rPr lang="zh-TW" altLang="en-US" sz="2200" dirty="0">
                <a:latin typeface="標楷體" panose="03000509000000000000" pitchFamily="65" charset="-120"/>
                <a:ea typeface="標楷體" panose="03000509000000000000" pitchFamily="65" charset="-120"/>
              </a:rPr>
              <a:t>號解釋意旨，亦應認屬在被繼承人遺有財產之範圍內，代為繳納的性質。依民法第</a:t>
            </a:r>
            <a:r>
              <a:rPr lang="en-US" altLang="zh-TW" sz="2200" dirty="0">
                <a:latin typeface="標楷體" panose="03000509000000000000" pitchFamily="65" charset="-120"/>
                <a:ea typeface="標楷體" panose="03000509000000000000" pitchFamily="65" charset="-120"/>
              </a:rPr>
              <a:t>1184</a:t>
            </a:r>
            <a:r>
              <a:rPr lang="zh-TW" altLang="en-US" sz="2200" dirty="0">
                <a:latin typeface="標楷體" panose="03000509000000000000" pitchFamily="65" charset="-120"/>
                <a:ea typeface="標楷體" panose="03000509000000000000" pitchFamily="65" charset="-120"/>
              </a:rPr>
              <a:t>條規定，最終有繼承人承認繼承時，遺產管理人在繼承人承認繼承前所為之職務上行為（包括代繳遺產稅），視為繼承人之代理；依民法第</a:t>
            </a:r>
            <a:r>
              <a:rPr lang="en-US" altLang="zh-TW" sz="2200" dirty="0">
                <a:latin typeface="標楷體" panose="03000509000000000000" pitchFamily="65" charset="-120"/>
                <a:ea typeface="標楷體" panose="03000509000000000000" pitchFamily="65" charset="-120"/>
              </a:rPr>
              <a:t>1185</a:t>
            </a:r>
            <a:r>
              <a:rPr lang="zh-TW" altLang="en-US" sz="2200" dirty="0">
                <a:latin typeface="標楷體" panose="03000509000000000000" pitchFamily="65" charset="-120"/>
                <a:ea typeface="標楷體" panose="03000509000000000000" pitchFamily="65" charset="-120"/>
              </a:rPr>
              <a:t>條規定，如最終無繼承人承認繼承時，賸餘遺產歸屬國庫，先前從遺產中取財清償遺產稅的行為則係代理國庫 ，因為依遺產及贈與稅法第</a:t>
            </a:r>
            <a:r>
              <a:rPr lang="en-US" altLang="zh-TW" sz="2200" dirty="0">
                <a:latin typeface="標楷體" panose="03000509000000000000" pitchFamily="65" charset="-120"/>
                <a:ea typeface="標楷體" panose="03000509000000000000" pitchFamily="65" charset="-120"/>
              </a:rPr>
              <a:t>2</a:t>
            </a:r>
            <a:r>
              <a:rPr lang="zh-TW" altLang="en-US" sz="2200" dirty="0">
                <a:latin typeface="標楷體" panose="03000509000000000000" pitchFamily="65" charset="-120"/>
                <a:ea typeface="標楷體" panose="03000509000000000000" pitchFamily="65" charset="-120"/>
              </a:rPr>
              <a:t>條規定：「無人承認繼承之遺產，依法歸屬國庫；其應繳之遺產稅，由國庫依財政收支劃分法之規定分配之」，由此可知，遺產稅原則上係以實際承受遺產利益之人為此項稅捐之債務人，縱使於國庫承受無人承認繼承之遺產時，仍有遺產稅應予課徵。遺產管理人只有在違反稅捐稽徵法第</a:t>
            </a:r>
            <a:r>
              <a:rPr lang="en-US" altLang="zh-TW" sz="2200" dirty="0">
                <a:latin typeface="標楷體" panose="03000509000000000000" pitchFamily="65" charset="-120"/>
                <a:ea typeface="標楷體" panose="03000509000000000000" pitchFamily="65" charset="-120"/>
              </a:rPr>
              <a:t>14</a:t>
            </a:r>
            <a:r>
              <a:rPr lang="zh-TW" altLang="en-US" sz="2200" dirty="0">
                <a:latin typeface="標楷體" panose="03000509000000000000" pitchFamily="65" charset="-120"/>
                <a:ea typeface="標楷體" panose="03000509000000000000" pitchFamily="65" charset="-120"/>
              </a:rPr>
              <a:t>條第</a:t>
            </a:r>
            <a:r>
              <a:rPr lang="en-US" altLang="zh-TW" sz="2200" dirty="0">
                <a:latin typeface="標楷體" panose="03000509000000000000" pitchFamily="65" charset="-120"/>
                <a:ea typeface="標楷體" panose="03000509000000000000" pitchFamily="65" charset="-120"/>
              </a:rPr>
              <a:t>1</a:t>
            </a:r>
            <a:r>
              <a:rPr lang="zh-TW" altLang="en-US" sz="2200" dirty="0">
                <a:latin typeface="標楷體" panose="03000509000000000000" pitchFamily="65" charset="-120"/>
                <a:ea typeface="標楷體" panose="03000509000000000000" pitchFamily="65" charset="-120"/>
              </a:rPr>
              <a:t>項規定，未按稅捐受清償之順序，繳清稅捐，逕予分割遺產或交付遺贈時，始應就未清繳之稅捐，負繳納義務。</a:t>
            </a:r>
            <a:endParaRPr lang="zh-TW" altLang="en-US" sz="2000" dirty="0">
              <a:latin typeface="標楷體" panose="03000509000000000000" pitchFamily="65" charset="-120"/>
              <a:ea typeface="標楷體" panose="03000509000000000000" pitchFamily="65" charset="-120"/>
            </a:endParaRPr>
          </a:p>
        </p:txBody>
      </p:sp>
      <p:sp>
        <p:nvSpPr>
          <p:cNvPr id="3" name="文字方塊 2">
            <a:extLst>
              <a:ext uri="{FF2B5EF4-FFF2-40B4-BE49-F238E27FC236}">
                <a16:creationId xmlns:a16="http://schemas.microsoft.com/office/drawing/2014/main" id="{D5FF30B4-C6EC-B06B-088B-75FE9BE613F0}"/>
              </a:ext>
            </a:extLst>
          </p:cNvPr>
          <p:cNvSpPr txBox="1"/>
          <p:nvPr/>
        </p:nvSpPr>
        <p:spPr>
          <a:xfrm>
            <a:off x="363984" y="301841"/>
            <a:ext cx="10173810" cy="707886"/>
          </a:xfrm>
          <a:prstGeom prst="rect">
            <a:avLst/>
          </a:prstGeom>
          <a:noFill/>
        </p:spPr>
        <p:txBody>
          <a:bodyPr wrap="square" rtlCol="0">
            <a:spAutoFit/>
          </a:bodyPr>
          <a:lstStyle/>
          <a:p>
            <a:r>
              <a:rPr lang="zh-TW" altLang="en-US" sz="4000" dirty="0">
                <a:latin typeface="標楷體" panose="03000509000000000000" pitchFamily="65" charset="-120"/>
                <a:ea typeface="標楷體" panose="03000509000000000000" pitchFamily="65" charset="-120"/>
              </a:rPr>
              <a:t>遺產管理人應僅係遺產稅之代繳義務人</a:t>
            </a:r>
          </a:p>
        </p:txBody>
      </p:sp>
    </p:spTree>
    <p:extLst>
      <p:ext uri="{BB962C8B-B14F-4D97-AF65-F5344CB8AC3E}">
        <p14:creationId xmlns:p14="http://schemas.microsoft.com/office/powerpoint/2010/main" val="82033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a:extLst>
              <a:ext uri="{FF2B5EF4-FFF2-40B4-BE49-F238E27FC236}">
                <a16:creationId xmlns:a16="http://schemas.microsoft.com/office/drawing/2014/main" id="{B06929DA-6940-5B23-862A-2C91678A1302}"/>
              </a:ext>
            </a:extLst>
          </p:cNvPr>
          <p:cNvSpPr txBox="1"/>
          <p:nvPr/>
        </p:nvSpPr>
        <p:spPr>
          <a:xfrm>
            <a:off x="187172" y="476109"/>
            <a:ext cx="11735540" cy="6894195"/>
          </a:xfrm>
          <a:prstGeom prst="rect">
            <a:avLst/>
          </a:prstGeom>
          <a:noFill/>
        </p:spPr>
        <p:txBody>
          <a:bodyPr wrap="square" rtlCol="0">
            <a:spAutoFit/>
          </a:bodyPr>
          <a:lstStyle/>
          <a:p>
            <a:r>
              <a:rPr lang="zh-TW" altLang="en-US" sz="2800" b="1" dirty="0">
                <a:latin typeface="標楷體" panose="03000509000000000000" pitchFamily="65" charset="-120"/>
                <a:ea typeface="標楷體" panose="03000509000000000000" pitchFamily="65" charset="-120"/>
              </a:rPr>
              <a:t>對前揭遺產管理人未依限申報遺產稅處以核定稅額近一倍之罰鍰過於嚴苛</a:t>
            </a:r>
            <a:endParaRPr lang="en-US" altLang="zh-TW" sz="2800" b="1" dirty="0">
              <a:latin typeface="標楷體" panose="03000509000000000000" pitchFamily="65" charset="-120"/>
              <a:ea typeface="標楷體" panose="03000509000000000000" pitchFamily="65" charset="-120"/>
            </a:endParaRPr>
          </a:p>
          <a:p>
            <a:endParaRPr lang="zh-TW" altLang="en-US" b="1" dirty="0">
              <a:latin typeface="標楷體" panose="03000509000000000000" pitchFamily="65" charset="-120"/>
              <a:ea typeface="標楷體" panose="03000509000000000000" pitchFamily="65" charset="-120"/>
            </a:endParaRPr>
          </a:p>
          <a:p>
            <a:r>
              <a:rPr lang="zh-TW" altLang="en-US" dirty="0">
                <a:latin typeface="標楷體" panose="03000509000000000000" pitchFamily="65" charset="-120"/>
                <a:ea typeface="標楷體" panose="03000509000000000000" pitchFamily="65" charset="-120"/>
              </a:rPr>
              <a:t>遺產管理人既有代繼承人或國庫繳納遺產稅之義務，解釋上其代繳義務即包含應依遺產及贈與稅法第</a:t>
            </a:r>
            <a:r>
              <a:rPr lang="en-US" altLang="zh-TW" dirty="0">
                <a:latin typeface="標楷體" panose="03000509000000000000" pitchFamily="65" charset="-120"/>
                <a:ea typeface="標楷體" panose="03000509000000000000" pitchFamily="65" charset="-120"/>
              </a:rPr>
              <a:t>23</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項規定及遺產及贈與稅法第</a:t>
            </a:r>
            <a:r>
              <a:rPr lang="en-US" altLang="zh-TW" dirty="0">
                <a:latin typeface="標楷體" panose="03000509000000000000" pitchFamily="65" charset="-120"/>
                <a:ea typeface="標楷體" panose="03000509000000000000" pitchFamily="65" charset="-120"/>
              </a:rPr>
              <a:t>41</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42</a:t>
            </a:r>
            <a:r>
              <a:rPr lang="zh-TW" altLang="en-US" dirty="0">
                <a:latin typeface="標楷體" panose="03000509000000000000" pitchFamily="65" charset="-120"/>
                <a:ea typeface="標楷體" panose="03000509000000000000" pitchFamily="65" charset="-120"/>
              </a:rPr>
              <a:t>條，無論是否有應課稅之遺產淨額，均應辦理遺產稅申報，如未依限辦理，即有同法第</a:t>
            </a:r>
            <a:r>
              <a:rPr lang="en-US" altLang="zh-TW" dirty="0">
                <a:latin typeface="標楷體" panose="03000509000000000000" pitchFamily="65" charset="-120"/>
                <a:ea typeface="標楷體" panose="03000509000000000000" pitchFamily="65" charset="-120"/>
              </a:rPr>
              <a:t>44</a:t>
            </a:r>
            <a:r>
              <a:rPr lang="zh-TW" altLang="en-US" dirty="0">
                <a:latin typeface="標楷體" panose="03000509000000000000" pitchFamily="65" charset="-120"/>
                <a:ea typeface="標楷體" panose="03000509000000000000" pitchFamily="65" charset="-120"/>
              </a:rPr>
              <a:t>條「按核定應納稅額加處二倍以下之罰鍰」規定之適用。雖依行政罰法第</a:t>
            </a:r>
            <a:r>
              <a:rPr lang="en-US" altLang="zh-TW" dirty="0">
                <a:latin typeface="標楷體" panose="03000509000000000000" pitchFamily="65" charset="-120"/>
                <a:ea typeface="標楷體" panose="03000509000000000000" pitchFamily="65" charset="-120"/>
              </a:rPr>
              <a:t>7</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項及納稅者權利保護法第</a:t>
            </a:r>
            <a:r>
              <a:rPr lang="en-US" altLang="zh-TW" dirty="0">
                <a:latin typeface="標楷體" panose="03000509000000000000" pitchFamily="65" charset="-120"/>
                <a:ea typeface="標楷體" panose="03000509000000000000" pitchFamily="65" charset="-120"/>
              </a:rPr>
              <a:t>16</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項之規定，遺產管理人可能主張其因不知法規，而未申報遺產稅，非出於故意或過失，惟不知法規者，除有正當理由而無法避免之特殊情形，期待其知法，已不具可能性，得主張無過失外（刑法第</a:t>
            </a:r>
            <a:r>
              <a:rPr lang="en-US" altLang="zh-TW" dirty="0">
                <a:latin typeface="標楷體" panose="03000509000000000000" pitchFamily="65" charset="-120"/>
                <a:ea typeface="標楷體" panose="03000509000000000000" pitchFamily="65" charset="-120"/>
              </a:rPr>
              <a:t>16</a:t>
            </a:r>
            <a:r>
              <a:rPr lang="zh-TW" altLang="en-US" dirty="0">
                <a:latin typeface="標楷體" panose="03000509000000000000" pitchFamily="65" charset="-120"/>
                <a:ea typeface="標楷體" panose="03000509000000000000" pitchFamily="65" charset="-120"/>
              </a:rPr>
              <a:t>條參照） ，原則上不得因不知法規而免除行政處罰責任，僅得按其情節，減輕或免除其處罰（行政罰法第</a:t>
            </a:r>
            <a:r>
              <a:rPr lang="en-US" altLang="zh-TW" dirty="0">
                <a:latin typeface="標楷體" panose="03000509000000000000" pitchFamily="65" charset="-120"/>
                <a:ea typeface="標楷體" panose="03000509000000000000" pitchFamily="65" charset="-120"/>
              </a:rPr>
              <a:t>8</a:t>
            </a:r>
            <a:r>
              <a:rPr lang="zh-TW" altLang="en-US" dirty="0">
                <a:latin typeface="標楷體" panose="03000509000000000000" pitchFamily="65" charset="-120"/>
                <a:ea typeface="標楷體" panose="03000509000000000000" pitchFamily="65" charset="-120"/>
              </a:rPr>
              <a:t>條、納稅者權利保護法第</a:t>
            </a:r>
            <a:r>
              <a:rPr lang="en-US" altLang="zh-TW" dirty="0">
                <a:latin typeface="標楷體" panose="03000509000000000000" pitchFamily="65" charset="-120"/>
                <a:ea typeface="標楷體" panose="03000509000000000000" pitchFamily="65" charset="-120"/>
              </a:rPr>
              <a:t>16</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2</a:t>
            </a:r>
            <a:r>
              <a:rPr lang="zh-TW" altLang="en-US" dirty="0">
                <a:latin typeface="標楷體" panose="03000509000000000000" pitchFamily="65" charset="-120"/>
                <a:ea typeface="標楷體" panose="03000509000000000000" pitchFamily="65" charset="-120"/>
              </a:rPr>
              <a:t>項）。稅捐稽徵機關為處罰時，應審酌納稅者違反稅法上義務行為應受責難程度、所生影響及因違反稅法上義務所得之利益，並得考量納稅者之資力，而為合義務裁量，使責罰相當，不得逾越權限或濫用權力，並應符合法規授權之目的，否則其裁罰處分，以違法論，於行政訴訟時，法院得予撤銷。</a:t>
            </a:r>
            <a:endParaRPr lang="en-US" altLang="zh-TW" dirty="0">
              <a:latin typeface="標楷體" panose="03000509000000000000" pitchFamily="65" charset="-120"/>
              <a:ea typeface="標楷體" panose="03000509000000000000" pitchFamily="65" charset="-120"/>
            </a:endParaRPr>
          </a:p>
          <a:p>
            <a:endParaRPr lang="en-US" altLang="zh-TW" dirty="0">
              <a:latin typeface="標楷體" panose="03000509000000000000" pitchFamily="65" charset="-120"/>
              <a:ea typeface="標楷體" panose="03000509000000000000" pitchFamily="65" charset="-120"/>
            </a:endParaRPr>
          </a:p>
          <a:p>
            <a:r>
              <a:rPr lang="zh-TW" altLang="en-US" dirty="0">
                <a:latin typeface="標楷體" panose="03000509000000000000" pitchFamily="65" charset="-120"/>
                <a:ea typeface="標楷體" panose="03000509000000000000" pitchFamily="65" charset="-120"/>
              </a:rPr>
              <a:t>對前揭遺產管理人而言，其係以公益律師身分為他人處理事務，而該被繼承人生前已經將財產移轉予其配偶及親屬殆盡，現實遺產所剩無幾，法院難以就遺產酌定管理人報酬，反需由遺產管理人自行墊付各項費用。且遺產管理人並無公權力可以追查被繼承人生前財產的流向，前揭事件無論其遺產管理人有無依限辦理遺產稅申報，均須仰賴國稅局動用公權力，始能查悉被繼承人死亡前二年內贈與財產之事實，故前揭漏報大額遺產的結果與未依限辦理遺產稅申報之間，客觀上尚無因果關係。何況依遺產及贈與稅法第</a:t>
            </a:r>
            <a:r>
              <a:rPr lang="en-US" altLang="zh-TW" dirty="0">
                <a:latin typeface="標楷體" panose="03000509000000000000" pitchFamily="65" charset="-120"/>
                <a:ea typeface="標楷體" panose="03000509000000000000" pitchFamily="65" charset="-120"/>
              </a:rPr>
              <a:t>28</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項規定，前揭事件之法定繼承人既已悉數拋棄繼承，可見渠等已先申請被繼承人死亡之戶籍登記，衡情戶籍所在地主管稽徵機關亦已接獲死亡通報，詎中區國稅局從未填發遺產稅申報通知書，通知遺產管理人依限申報，豈可將前揭遺產稅之未申報責任全部歸咎於遺產管理人？前揭罰鍰之原處分機關未審酌遺產管理人違反稅法上義務行為於主觀及客觀上應受責難程度、所生影響及因違反稅法上義務所得之利益，逕按核定應納稅額加處近一倍之罰鍰，其責罰顯不相當，有裁量濫用及怠惰（消極濫用）之瑕疵，構成行政處分違法應予撤銷之理由。</a:t>
            </a:r>
          </a:p>
          <a:p>
            <a:endParaRPr lang="zh-TW" altLang="en-US" dirty="0"/>
          </a:p>
          <a:p>
            <a:endParaRPr lang="zh-TW" altLang="en-US" dirty="0"/>
          </a:p>
        </p:txBody>
      </p:sp>
    </p:spTree>
    <p:extLst>
      <p:ext uri="{BB962C8B-B14F-4D97-AF65-F5344CB8AC3E}">
        <p14:creationId xmlns:p14="http://schemas.microsoft.com/office/powerpoint/2010/main" val="4135042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a:extLst>
              <a:ext uri="{FF2B5EF4-FFF2-40B4-BE49-F238E27FC236}">
                <a16:creationId xmlns:a16="http://schemas.microsoft.com/office/drawing/2014/main" id="{282897F6-AEAD-AB65-2E4F-F94B43C06020}"/>
              </a:ext>
            </a:extLst>
          </p:cNvPr>
          <p:cNvSpPr txBox="1"/>
          <p:nvPr/>
        </p:nvSpPr>
        <p:spPr>
          <a:xfrm>
            <a:off x="337350" y="772356"/>
            <a:ext cx="11416685" cy="6186309"/>
          </a:xfrm>
          <a:prstGeom prst="rect">
            <a:avLst/>
          </a:prstGeom>
          <a:noFill/>
        </p:spPr>
        <p:txBody>
          <a:bodyPr wrap="square" rtlCol="0">
            <a:spAutoFit/>
          </a:bodyPr>
          <a:lstStyle/>
          <a:p>
            <a:endParaRPr lang="en-US" altLang="zh-TW" dirty="0"/>
          </a:p>
          <a:p>
            <a:r>
              <a:rPr lang="zh-TW" altLang="en-US" dirty="0">
                <a:latin typeface="標楷體" panose="03000509000000000000" pitchFamily="65" charset="-120"/>
                <a:ea typeface="標楷體" panose="03000509000000000000" pitchFamily="65" charset="-120"/>
              </a:rPr>
              <a:t>當事人對前揭事件，於循序提起行政訴訟時，得主張遺產及贈與稅法第</a:t>
            </a:r>
            <a:r>
              <a:rPr lang="en-US" altLang="zh-TW" dirty="0">
                <a:latin typeface="標楷體" panose="03000509000000000000" pitchFamily="65" charset="-120"/>
                <a:ea typeface="標楷體" panose="03000509000000000000" pitchFamily="65" charset="-120"/>
              </a:rPr>
              <a:t>6</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項第</a:t>
            </a:r>
            <a:r>
              <a:rPr lang="en-US" altLang="zh-TW" dirty="0">
                <a:latin typeface="標楷體" panose="03000509000000000000" pitchFamily="65" charset="-120"/>
                <a:ea typeface="標楷體" panose="03000509000000000000" pitchFamily="65" charset="-120"/>
              </a:rPr>
              <a:t>3</a:t>
            </a:r>
            <a:r>
              <a:rPr lang="zh-TW" altLang="en-US" dirty="0">
                <a:latin typeface="標楷體" panose="03000509000000000000" pitchFamily="65" charset="-120"/>
                <a:ea typeface="標楷體" panose="03000509000000000000" pitchFamily="65" charset="-120"/>
              </a:rPr>
              <a:t>款有關以遺產管理人作為遺產稅納稅義務人之規定違憲，說服行政法院依當時司法院大法官審理案件法第</a:t>
            </a:r>
            <a:r>
              <a:rPr lang="en-US" altLang="zh-TW" dirty="0">
                <a:latin typeface="標楷體" panose="03000509000000000000" pitchFamily="65" charset="-120"/>
                <a:ea typeface="標楷體" panose="03000509000000000000" pitchFamily="65" charset="-120"/>
              </a:rPr>
              <a:t>5</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2</a:t>
            </a:r>
            <a:r>
              <a:rPr lang="zh-TW" altLang="en-US" dirty="0">
                <a:latin typeface="標楷體" panose="03000509000000000000" pitchFamily="65" charset="-120"/>
                <a:ea typeface="標楷體" panose="03000509000000000000" pitchFamily="65" charset="-120"/>
              </a:rPr>
              <a:t>項、司法院釋字第</a:t>
            </a:r>
            <a:r>
              <a:rPr lang="en-US" altLang="zh-TW" dirty="0">
                <a:latin typeface="標楷體" panose="03000509000000000000" pitchFamily="65" charset="-120"/>
                <a:ea typeface="標楷體" panose="03000509000000000000" pitchFamily="65" charset="-120"/>
              </a:rPr>
              <a:t>371</a:t>
            </a:r>
            <a:r>
              <a:rPr lang="zh-TW" altLang="en-US" dirty="0">
                <a:latin typeface="標楷體" panose="03000509000000000000" pitchFamily="65" charset="-120"/>
                <a:ea typeface="標楷體" panose="03000509000000000000" pitchFamily="65" charset="-120"/>
              </a:rPr>
              <a:t>號解釋意旨，以及</a:t>
            </a:r>
            <a:r>
              <a:rPr lang="en-US" altLang="zh-TW" dirty="0">
                <a:latin typeface="標楷體" panose="03000509000000000000" pitchFamily="65" charset="-120"/>
                <a:ea typeface="標楷體" panose="03000509000000000000" pitchFamily="65" charset="-120"/>
              </a:rPr>
              <a:t>2011</a:t>
            </a:r>
            <a:r>
              <a:rPr lang="zh-TW" altLang="en-US" dirty="0">
                <a:latin typeface="標楷體" panose="03000509000000000000" pitchFamily="65" charset="-120"/>
                <a:ea typeface="標楷體" panose="03000509000000000000" pitchFamily="65" charset="-120"/>
              </a:rPr>
              <a:t>年</a:t>
            </a:r>
            <a:r>
              <a:rPr lang="en-US" altLang="zh-TW" dirty="0">
                <a:latin typeface="標楷體" panose="03000509000000000000" pitchFamily="65" charset="-120"/>
                <a:ea typeface="標楷體" panose="03000509000000000000" pitchFamily="65" charset="-120"/>
              </a:rPr>
              <a:t>11</a:t>
            </a:r>
            <a:r>
              <a:rPr lang="zh-TW" altLang="en-US" dirty="0">
                <a:latin typeface="標楷體" panose="03000509000000000000" pitchFamily="65" charset="-120"/>
                <a:ea typeface="標楷體" panose="03000509000000000000" pitchFamily="65" charset="-120"/>
              </a:rPr>
              <a:t>月</a:t>
            </a:r>
            <a:r>
              <a:rPr lang="en-US" altLang="zh-TW" dirty="0">
                <a:latin typeface="標楷體" panose="03000509000000000000" pitchFamily="65" charset="-120"/>
                <a:ea typeface="標楷體" panose="03000509000000000000" pitchFamily="65" charset="-120"/>
              </a:rPr>
              <a:t>23</a:t>
            </a:r>
            <a:r>
              <a:rPr lang="zh-TW" altLang="en-US" dirty="0">
                <a:latin typeface="標楷體" panose="03000509000000000000" pitchFamily="65" charset="-120"/>
                <a:ea typeface="標楷體" panose="03000509000000000000" pitchFamily="65" charset="-120"/>
              </a:rPr>
              <a:t>日修正公布行政訴訟法第</a:t>
            </a:r>
            <a:r>
              <a:rPr lang="en-US" altLang="zh-TW" dirty="0">
                <a:latin typeface="標楷體" panose="03000509000000000000" pitchFamily="65" charset="-120"/>
                <a:ea typeface="標楷體" panose="03000509000000000000" pitchFamily="65" charset="-120"/>
              </a:rPr>
              <a:t>178</a:t>
            </a:r>
            <a:r>
              <a:rPr lang="zh-TW" altLang="en-US" dirty="0">
                <a:latin typeface="標楷體" panose="03000509000000000000" pitchFamily="65" charset="-120"/>
                <a:ea typeface="標楷體" panose="03000509000000000000" pitchFamily="65" charset="-120"/>
              </a:rPr>
              <a:t>條之</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a:t>
            </a:r>
            <a:r>
              <a:rPr lang="en-US" altLang="zh-TW" dirty="0">
                <a:latin typeface="標楷體" panose="03000509000000000000" pitchFamily="65" charset="-120"/>
                <a:ea typeface="標楷體" panose="03000509000000000000" pitchFamily="65" charset="-120"/>
              </a:rPr>
              <a:t>2012</a:t>
            </a:r>
            <a:r>
              <a:rPr lang="zh-TW" altLang="en-US" dirty="0">
                <a:latin typeface="標楷體" panose="03000509000000000000" pitchFamily="65" charset="-120"/>
                <a:ea typeface="標楷體" panose="03000509000000000000" pitchFamily="65" charset="-120"/>
              </a:rPr>
              <a:t>年</a:t>
            </a:r>
            <a:r>
              <a:rPr lang="en-US" altLang="zh-TW" dirty="0">
                <a:latin typeface="標楷體" panose="03000509000000000000" pitchFamily="65" charset="-120"/>
                <a:ea typeface="標楷體" panose="03000509000000000000" pitchFamily="65" charset="-120"/>
              </a:rPr>
              <a:t>9</a:t>
            </a:r>
            <a:r>
              <a:rPr lang="zh-TW" altLang="en-US" dirty="0">
                <a:latin typeface="標楷體" panose="03000509000000000000" pitchFamily="65" charset="-120"/>
                <a:ea typeface="標楷體" panose="03000509000000000000" pitchFamily="65" charset="-120"/>
              </a:rPr>
              <a:t>月</a:t>
            </a:r>
            <a:r>
              <a:rPr lang="en-US" altLang="zh-TW" dirty="0">
                <a:latin typeface="標楷體" panose="03000509000000000000" pitchFamily="65" charset="-120"/>
                <a:ea typeface="標楷體" panose="03000509000000000000" pitchFamily="65" charset="-120"/>
              </a:rPr>
              <a:t>6</a:t>
            </a:r>
            <a:r>
              <a:rPr lang="zh-TW" altLang="en-US" dirty="0">
                <a:latin typeface="標楷體" panose="03000509000000000000" pitchFamily="65" charset="-120"/>
                <a:ea typeface="標楷體" panose="03000509000000000000" pitchFamily="65" charset="-120"/>
              </a:rPr>
              <a:t>日施行），裁定停止訴訟程序，聲請大法官解釋，或俟判決敗訴確定後，自行依當時司法院大法官審理案件法第</a:t>
            </a:r>
            <a:r>
              <a:rPr lang="en-US" altLang="zh-TW" dirty="0">
                <a:latin typeface="標楷體" panose="03000509000000000000" pitchFamily="65" charset="-120"/>
                <a:ea typeface="標楷體" panose="03000509000000000000" pitchFamily="65" charset="-120"/>
              </a:rPr>
              <a:t>5</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項第</a:t>
            </a:r>
            <a:r>
              <a:rPr lang="en-US" altLang="zh-TW" dirty="0">
                <a:latin typeface="標楷體" panose="03000509000000000000" pitchFamily="65" charset="-120"/>
                <a:ea typeface="標楷體" panose="03000509000000000000" pitchFamily="65" charset="-120"/>
              </a:rPr>
              <a:t>2</a:t>
            </a:r>
            <a:r>
              <a:rPr lang="zh-TW" altLang="en-US" dirty="0">
                <a:latin typeface="標楷體" panose="03000509000000000000" pitchFamily="65" charset="-120"/>
                <a:ea typeface="標楷體" panose="03000509000000000000" pitchFamily="65" charset="-120"/>
              </a:rPr>
              <a:t>款，聲請解釋憲法，促使宣告上開法律規定牴觸憲法。除此之外，行政法院可不必聲請大法官解釋，而逕依其職權對遺產及贈與稅法第</a:t>
            </a:r>
            <a:r>
              <a:rPr lang="en-US" altLang="zh-TW" dirty="0">
                <a:latin typeface="標楷體" panose="03000509000000000000" pitchFamily="65" charset="-120"/>
                <a:ea typeface="標楷體" panose="03000509000000000000" pitchFamily="65" charset="-120"/>
              </a:rPr>
              <a:t>6</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項第</a:t>
            </a:r>
            <a:r>
              <a:rPr lang="en-US" altLang="zh-TW" dirty="0">
                <a:latin typeface="標楷體" panose="03000509000000000000" pitchFamily="65" charset="-120"/>
                <a:ea typeface="標楷體" panose="03000509000000000000" pitchFamily="65" charset="-120"/>
              </a:rPr>
              <a:t>3</a:t>
            </a:r>
            <a:r>
              <a:rPr lang="zh-TW" altLang="en-US" dirty="0">
                <a:latin typeface="標楷體" panose="03000509000000000000" pitchFamily="65" charset="-120"/>
                <a:ea typeface="標楷體" panose="03000509000000000000" pitchFamily="65" charset="-120"/>
              </a:rPr>
              <a:t>款規定為合憲性解釋，將遺產管理人作為遺產稅之納稅義務人之意義限縮在代繳義務人範圍內。然上開事件當事人似未對補稅處分提起行政救濟，對於罰鍰處分似僅有申請復查（參見前揭</a:t>
            </a:r>
            <a:r>
              <a:rPr lang="en-US" altLang="zh-TW" dirty="0">
                <a:latin typeface="標楷體" panose="03000509000000000000" pitchFamily="65" charset="-120"/>
                <a:ea typeface="標楷體" panose="03000509000000000000" pitchFamily="65" charset="-120"/>
              </a:rPr>
              <a:t>99</a:t>
            </a:r>
            <a:r>
              <a:rPr lang="zh-TW" altLang="en-US" dirty="0">
                <a:latin typeface="標楷體" panose="03000509000000000000" pitchFamily="65" charset="-120"/>
                <a:ea typeface="標楷體" panose="03000509000000000000" pitchFamily="65" charset="-120"/>
              </a:rPr>
              <a:t>年度家聲字第</a:t>
            </a:r>
            <a:r>
              <a:rPr lang="en-US" altLang="zh-TW" dirty="0">
                <a:latin typeface="標楷體" panose="03000509000000000000" pitchFamily="65" charset="-120"/>
                <a:ea typeface="標楷體" panose="03000509000000000000" pitchFamily="65" charset="-120"/>
              </a:rPr>
              <a:t>482</a:t>
            </a:r>
            <a:r>
              <a:rPr lang="zh-TW" altLang="en-US" dirty="0">
                <a:latin typeface="標楷體" panose="03000509000000000000" pitchFamily="65" charset="-120"/>
                <a:ea typeface="標楷體" panose="03000509000000000000" pitchFamily="65" charset="-120"/>
              </a:rPr>
              <a:t>號裁定理由所載相對人中區國稅局之主張），而未見提起行政訴訟，失去釜底抽薪解決系爭制度問題的機會。所幸當事人已聲請解除擔任被繼承人張先生之遺產管理人職務，使原補稅罰鍰處分的事實基礎喪失，提供原處分機關撤銷或廢止系爭違法處分的正當理由 。</a:t>
            </a:r>
            <a:endParaRPr lang="en-US" altLang="zh-TW" dirty="0">
              <a:latin typeface="標楷體" panose="03000509000000000000" pitchFamily="65" charset="-120"/>
              <a:ea typeface="標楷體" panose="03000509000000000000" pitchFamily="65" charset="-120"/>
            </a:endParaRPr>
          </a:p>
          <a:p>
            <a:endParaRPr lang="en-US" altLang="zh-TW" dirty="0">
              <a:latin typeface="標楷體" panose="03000509000000000000" pitchFamily="65" charset="-120"/>
              <a:ea typeface="標楷體" panose="03000509000000000000" pitchFamily="65" charset="-120"/>
            </a:endParaRPr>
          </a:p>
          <a:p>
            <a:r>
              <a:rPr lang="zh-TW" altLang="en-US" dirty="0">
                <a:latin typeface="標楷體" panose="03000509000000000000" pitchFamily="65" charset="-120"/>
                <a:ea typeface="標楷體" panose="03000509000000000000" pitchFamily="65" charset="-120"/>
              </a:rPr>
              <a:t>依黃律師自述，其於</a:t>
            </a:r>
            <a:r>
              <a:rPr lang="en-US" altLang="zh-TW" dirty="0">
                <a:latin typeface="標楷體" panose="03000509000000000000" pitchFamily="65" charset="-120"/>
                <a:ea typeface="標楷體" panose="03000509000000000000" pitchFamily="65" charset="-120"/>
              </a:rPr>
              <a:t>2011</a:t>
            </a:r>
            <a:r>
              <a:rPr lang="zh-TW" altLang="en-US" dirty="0">
                <a:latin typeface="標楷體" panose="03000509000000000000" pitchFamily="65" charset="-120"/>
                <a:ea typeface="標楷體" panose="03000509000000000000" pitchFamily="65" charset="-120"/>
              </a:rPr>
              <a:t>年</a:t>
            </a:r>
            <a:r>
              <a:rPr lang="en-US" altLang="zh-TW" dirty="0">
                <a:latin typeface="標楷體" panose="03000509000000000000" pitchFamily="65" charset="-120"/>
                <a:ea typeface="標楷體" panose="03000509000000000000" pitchFamily="65" charset="-120"/>
              </a:rPr>
              <a:t>5</a:t>
            </a:r>
            <a:r>
              <a:rPr lang="zh-TW" altLang="en-US" dirty="0">
                <a:latin typeface="標楷體" panose="03000509000000000000" pitchFamily="65" charset="-120"/>
                <a:ea typeface="標楷體" panose="03000509000000000000" pitchFamily="65" charset="-120"/>
              </a:rPr>
              <a:t>月</a:t>
            </a:r>
            <a:r>
              <a:rPr lang="en-US" altLang="zh-TW" dirty="0">
                <a:latin typeface="標楷體" panose="03000509000000000000" pitchFamily="65" charset="-120"/>
                <a:ea typeface="標楷體" panose="03000509000000000000" pitchFamily="65" charset="-120"/>
              </a:rPr>
              <a:t>25</a:t>
            </a:r>
            <a:r>
              <a:rPr lang="zh-TW" altLang="en-US" dirty="0">
                <a:latin typeface="標楷體" panose="03000509000000000000" pitchFamily="65" charset="-120"/>
                <a:ea typeface="標楷體" panose="03000509000000000000" pitchFamily="65" charset="-120"/>
              </a:rPr>
              <a:t>日收到中區國稅局發函承諾不會對他的固有財產強制執行 ，其根據應係財政部</a:t>
            </a:r>
            <a:r>
              <a:rPr lang="en-US" altLang="zh-TW" dirty="0">
                <a:latin typeface="標楷體" panose="03000509000000000000" pitchFamily="65" charset="-120"/>
                <a:ea typeface="標楷體" panose="03000509000000000000" pitchFamily="65" charset="-120"/>
              </a:rPr>
              <a:t>2011</a:t>
            </a:r>
            <a:r>
              <a:rPr lang="zh-TW" altLang="en-US" dirty="0">
                <a:latin typeface="標楷體" panose="03000509000000000000" pitchFamily="65" charset="-120"/>
                <a:ea typeface="標楷體" panose="03000509000000000000" pitchFamily="65" charset="-120"/>
              </a:rPr>
              <a:t>年</a:t>
            </a:r>
            <a:r>
              <a:rPr lang="en-US" altLang="zh-TW" dirty="0">
                <a:latin typeface="標楷體" panose="03000509000000000000" pitchFamily="65" charset="-120"/>
                <a:ea typeface="標楷體" panose="03000509000000000000" pitchFamily="65" charset="-120"/>
              </a:rPr>
              <a:t>5</a:t>
            </a:r>
            <a:r>
              <a:rPr lang="zh-TW" altLang="en-US" dirty="0">
                <a:latin typeface="標楷體" panose="03000509000000000000" pitchFamily="65" charset="-120"/>
                <a:ea typeface="標楷體" panose="03000509000000000000" pitchFamily="65" charset="-120"/>
              </a:rPr>
              <a:t>月</a:t>
            </a:r>
            <a:r>
              <a:rPr lang="en-US" altLang="zh-TW" dirty="0">
                <a:latin typeface="標楷體" panose="03000509000000000000" pitchFamily="65" charset="-120"/>
                <a:ea typeface="標楷體" panose="03000509000000000000" pitchFamily="65" charset="-120"/>
              </a:rPr>
              <a:t>3</a:t>
            </a:r>
            <a:r>
              <a:rPr lang="zh-TW" altLang="en-US" dirty="0">
                <a:latin typeface="標楷體" panose="03000509000000000000" pitchFamily="65" charset="-120"/>
                <a:ea typeface="標楷體" panose="03000509000000000000" pitchFamily="65" charset="-120"/>
              </a:rPr>
              <a:t>日台財稅字第</a:t>
            </a:r>
            <a:r>
              <a:rPr lang="en-US" altLang="zh-TW" dirty="0">
                <a:latin typeface="標楷體" panose="03000509000000000000" pitchFamily="65" charset="-120"/>
                <a:ea typeface="標楷體" panose="03000509000000000000" pitchFamily="65" charset="-120"/>
              </a:rPr>
              <a:t>10004507500</a:t>
            </a:r>
            <a:r>
              <a:rPr lang="zh-TW" altLang="en-US" dirty="0">
                <a:latin typeface="標楷體" panose="03000509000000000000" pitchFamily="65" charset="-120"/>
                <a:ea typeface="標楷體" panose="03000509000000000000" pitchFamily="65" charset="-120"/>
              </a:rPr>
              <a:t>號函釋：「遺產管理人係以第三人之地位依法取得管理遺產之權限，於依遺產及贈與稅法第</a:t>
            </a:r>
            <a:r>
              <a:rPr lang="en-US" altLang="zh-TW" dirty="0">
                <a:latin typeface="標楷體" panose="03000509000000000000" pitchFamily="65" charset="-120"/>
                <a:ea typeface="標楷體" panose="03000509000000000000" pitchFamily="65" charset="-120"/>
              </a:rPr>
              <a:t>6</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項第</a:t>
            </a:r>
            <a:r>
              <a:rPr lang="en-US" altLang="zh-TW" dirty="0">
                <a:latin typeface="標楷體" panose="03000509000000000000" pitchFamily="65" charset="-120"/>
                <a:ea typeface="標楷體" panose="03000509000000000000" pitchFamily="65" charset="-120"/>
              </a:rPr>
              <a:t>3</a:t>
            </a:r>
            <a:r>
              <a:rPr lang="zh-TW" altLang="en-US" dirty="0">
                <a:latin typeface="標楷體" panose="03000509000000000000" pitchFamily="65" charset="-120"/>
                <a:ea typeface="標楷體" panose="03000509000000000000" pitchFamily="65" charset="-120"/>
              </a:rPr>
              <a:t>款規定為納稅義務人而未依法申報或已依法申報而有短漏報，經稽徵機關核定應納遺產稅及裁處罰鍰後，得以遺產繳納，如逾限未繳經移送強制執行，依同法施行細則第</a:t>
            </a:r>
            <a:r>
              <a:rPr lang="en-US" altLang="zh-TW" dirty="0">
                <a:latin typeface="標楷體" panose="03000509000000000000" pitchFamily="65" charset="-120"/>
                <a:ea typeface="標楷體" panose="03000509000000000000" pitchFamily="65" charset="-120"/>
              </a:rPr>
              <a:t>22</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3</a:t>
            </a:r>
            <a:r>
              <a:rPr lang="zh-TW" altLang="en-US" dirty="0">
                <a:latin typeface="標楷體" panose="03000509000000000000" pitchFamily="65" charset="-120"/>
                <a:ea typeface="標楷體" panose="03000509000000000000" pitchFamily="65" charset="-120"/>
              </a:rPr>
              <a:t>項規定，得對遺產執行；遺產管理人性質上係形式上之納稅義務人，應免對其固有財產執行。」這個結果對當事人而言，算是差強人意；財政部也堪稱從善如流，惟訴諸函釋，畢竟是便宜行事，且被裁處罰鍰係基於自己行為所生責任，並非代繳義務，逕准以遺產繳納罰鍰，有違法理，故宜進一步修法明定遺產管理人僅在其管理之遺產範圍內有代繳遺產稅之義務，唯有違反善良管理人注意義務，始應就國家損失之稅捐債權負擔賠繳責任，並另定代繳義務人未依限申報或短漏報的罰則，使有別於實質納稅義務人即繼承人之責任，始臻功德圓滿。</a:t>
            </a:r>
          </a:p>
          <a:p>
            <a:endParaRPr lang="zh-TW" altLang="en-US" dirty="0"/>
          </a:p>
        </p:txBody>
      </p:sp>
      <p:sp>
        <p:nvSpPr>
          <p:cNvPr id="3" name="文字方塊 2">
            <a:extLst>
              <a:ext uri="{FF2B5EF4-FFF2-40B4-BE49-F238E27FC236}">
                <a16:creationId xmlns:a16="http://schemas.microsoft.com/office/drawing/2014/main" id="{0FF3E465-8C91-FE4B-22A6-2333393221B8}"/>
              </a:ext>
            </a:extLst>
          </p:cNvPr>
          <p:cNvSpPr txBox="1"/>
          <p:nvPr/>
        </p:nvSpPr>
        <p:spPr>
          <a:xfrm>
            <a:off x="337350" y="248575"/>
            <a:ext cx="3160450" cy="707886"/>
          </a:xfrm>
          <a:prstGeom prst="rect">
            <a:avLst/>
          </a:prstGeom>
          <a:noFill/>
        </p:spPr>
        <p:txBody>
          <a:bodyPr wrap="square" rtlCol="0">
            <a:spAutoFit/>
          </a:bodyPr>
          <a:lstStyle/>
          <a:p>
            <a:r>
              <a:rPr lang="zh-TW" altLang="en-US" sz="4000" dirty="0">
                <a:latin typeface="標楷體" panose="03000509000000000000" pitchFamily="65" charset="-120"/>
                <a:ea typeface="標楷體" panose="03000509000000000000" pitchFamily="65" charset="-120"/>
              </a:rPr>
              <a:t>結論</a:t>
            </a:r>
          </a:p>
        </p:txBody>
      </p:sp>
    </p:spTree>
    <p:extLst>
      <p:ext uri="{BB962C8B-B14F-4D97-AF65-F5344CB8AC3E}">
        <p14:creationId xmlns:p14="http://schemas.microsoft.com/office/powerpoint/2010/main" val="2980913405"/>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2652</Words>
  <Application>Microsoft Office PowerPoint</Application>
  <PresentationFormat>寬螢幕</PresentationFormat>
  <Paragraphs>19</Paragraphs>
  <Slides>5</Slides>
  <Notes>0</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5</vt:i4>
      </vt:variant>
    </vt:vector>
  </HeadingPairs>
  <TitlesOfParts>
    <vt:vector size="10" baseType="lpstr">
      <vt:lpstr>標楷體</vt:lpstr>
      <vt:lpstr>Arial</vt:lpstr>
      <vt:lpstr>Calibri</vt:lpstr>
      <vt:lpstr>Calibri Light</vt:lpstr>
      <vt:lpstr>Office 佈景主題</vt:lpstr>
      <vt:lpstr>PowerPoint 簡報</vt:lpstr>
      <vt:lpstr>PowerPoint 簡報</vt:lpstr>
      <vt:lpstr>  稅捐稽徵法第14條及且依司法院釋字第622號解釋意旨，對於被繼承人生前尚未繳納之稅捐義務，係由其遺囑執行人、繼承人、受遺贈人或遺產管理人，於被繼承人遺有財產之範圍內，代為繳納。亦即遺囑執行人、繼承人、受遺贈人或遺產管理人僅係居於代繳義務人之地位，代被繼承人履行生前已成立的稅捐義務 。至於被繼承人死亡時始發生的遺產稅義務，其本質為被繼承人之遺產所生債務，無論認係被繼承人之債務或繼承人自身固有之債務 ，均不脫離稅捐稽徵法第14條第1項前段規定「納稅義務人死亡，遺有財產者，其依法應繳納之稅捐」之文義涵攝範圍，解釋上亦應有該條全部規定之適用。  就遺產管理人而言，其職務包括為保存遺產必要之處置、清償債權等（民法第1179條），固可認有使其一併從經管的遺產中取財清償遺產稅之必要 ，然基於為他人處理事務之本旨，以及遺產稅係被繼承人財產未盡之債務，與被繼承人生前已成立的稅捐義務類似，參照前揭司法院釋字第622號解釋意旨，亦應認屬在被繼承人遺有財產之範圍內，代為繳納的性質。依民法第1184條規定，最終有繼承人承認繼承時，遺產管理人在繼承人承認繼承前所為之職務上行為（包括代繳遺產稅），視為繼承人之代理；依民法第1185條規定，如最終無繼承人承認繼承時，賸餘遺產歸屬國庫，先前從遺產中取財清償遺產稅的行為則係代理國庫 ，因為依遺產及贈與稅法第2條規定：「無人承認繼承之遺產，依法歸屬國庫；其應繳之遺產稅，由國庫依財政收支劃分法之規定分配之」，由此可知，遺產稅原則上係以實際承受遺產利益之人為此項稅捐之債務人，縱使於國庫承受無人承認繼承之遺產時，仍有遺產稅應予課徵。遺產管理人只有在違反稅捐稽徵法第14條第1項規定，未按稅捐受清償之順序，繳清稅捐，逕予分割遺產或交付遺贈時，始應就未清繳之稅捐，負繳納義務。</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Chia-Ying LI</dc:creator>
  <cp:lastModifiedBy>Chia-Ying LI</cp:lastModifiedBy>
  <cp:revision>10</cp:revision>
  <dcterms:created xsi:type="dcterms:W3CDTF">2024-03-20T07:52:20Z</dcterms:created>
  <dcterms:modified xsi:type="dcterms:W3CDTF">2024-04-24T05:58:02Z</dcterms:modified>
</cp:coreProperties>
</file>