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17"/>
  </p:notesMasterIdLst>
  <p:handoutMasterIdLst>
    <p:handoutMasterId r:id="rId118"/>
  </p:handoutMasterIdLst>
  <p:sldIdLst>
    <p:sldId id="256" r:id="rId2"/>
    <p:sldId id="355" r:id="rId3"/>
    <p:sldId id="366" r:id="rId4"/>
    <p:sldId id="350" r:id="rId5"/>
    <p:sldId id="361" r:id="rId6"/>
    <p:sldId id="257" r:id="rId7"/>
    <p:sldId id="258" r:id="rId8"/>
    <p:sldId id="352" r:id="rId9"/>
    <p:sldId id="306" r:id="rId10"/>
    <p:sldId id="353" r:id="rId11"/>
    <p:sldId id="354" r:id="rId12"/>
    <p:sldId id="362" r:id="rId13"/>
    <p:sldId id="363" r:id="rId14"/>
    <p:sldId id="305" r:id="rId15"/>
    <p:sldId id="316" r:id="rId16"/>
    <p:sldId id="319" r:id="rId17"/>
    <p:sldId id="320" r:id="rId18"/>
    <p:sldId id="321" r:id="rId19"/>
    <p:sldId id="324" r:id="rId20"/>
    <p:sldId id="331" r:id="rId21"/>
    <p:sldId id="326" r:id="rId22"/>
    <p:sldId id="376" r:id="rId23"/>
    <p:sldId id="308" r:id="rId24"/>
    <p:sldId id="368" r:id="rId25"/>
    <p:sldId id="369" r:id="rId26"/>
    <p:sldId id="370" r:id="rId27"/>
    <p:sldId id="371" r:id="rId28"/>
    <p:sldId id="372" r:id="rId29"/>
    <p:sldId id="309" r:id="rId30"/>
    <p:sldId id="373" r:id="rId31"/>
    <p:sldId id="349" r:id="rId32"/>
    <p:sldId id="374" r:id="rId33"/>
    <p:sldId id="375" r:id="rId34"/>
    <p:sldId id="356" r:id="rId35"/>
    <p:sldId id="315" r:id="rId36"/>
    <p:sldId id="259" r:id="rId37"/>
    <p:sldId id="344" r:id="rId38"/>
    <p:sldId id="343" r:id="rId39"/>
    <p:sldId id="364" r:id="rId40"/>
    <p:sldId id="365" r:id="rId41"/>
    <p:sldId id="367" r:id="rId42"/>
    <p:sldId id="340" r:id="rId43"/>
    <p:sldId id="346" r:id="rId44"/>
    <p:sldId id="341" r:id="rId45"/>
    <p:sldId id="342" r:id="rId46"/>
    <p:sldId id="345" r:id="rId47"/>
    <p:sldId id="338" r:id="rId48"/>
    <p:sldId id="347" r:id="rId49"/>
    <p:sldId id="348" r:id="rId50"/>
    <p:sldId id="357" r:id="rId51"/>
    <p:sldId id="260" r:id="rId52"/>
    <p:sldId id="337" r:id="rId53"/>
    <p:sldId id="261" r:id="rId54"/>
    <p:sldId id="262" r:id="rId55"/>
    <p:sldId id="263" r:id="rId56"/>
    <p:sldId id="322" r:id="rId57"/>
    <p:sldId id="323" r:id="rId58"/>
    <p:sldId id="351" r:id="rId59"/>
    <p:sldId id="264" r:id="rId60"/>
    <p:sldId id="265" r:id="rId61"/>
    <p:sldId id="307" r:id="rId62"/>
    <p:sldId id="310" r:id="rId63"/>
    <p:sldId id="312" r:id="rId64"/>
    <p:sldId id="358" r:id="rId65"/>
    <p:sldId id="266" r:id="rId66"/>
    <p:sldId id="334" r:id="rId67"/>
    <p:sldId id="336" r:id="rId68"/>
    <p:sldId id="335" r:id="rId69"/>
    <p:sldId id="327" r:id="rId70"/>
    <p:sldId id="328" r:id="rId71"/>
    <p:sldId id="268" r:id="rId72"/>
    <p:sldId id="267" r:id="rId73"/>
    <p:sldId id="269" r:id="rId74"/>
    <p:sldId id="270" r:id="rId75"/>
    <p:sldId id="271" r:id="rId76"/>
    <p:sldId id="297" r:id="rId77"/>
    <p:sldId id="298" r:id="rId78"/>
    <p:sldId id="299" r:id="rId79"/>
    <p:sldId id="300" r:id="rId80"/>
    <p:sldId id="302" r:id="rId81"/>
    <p:sldId id="301" r:id="rId82"/>
    <p:sldId id="359" r:id="rId83"/>
    <p:sldId id="272" r:id="rId84"/>
    <p:sldId id="274" r:id="rId85"/>
    <p:sldId id="275" r:id="rId86"/>
    <p:sldId id="276" r:id="rId87"/>
    <p:sldId id="339" r:id="rId88"/>
    <p:sldId id="277" r:id="rId89"/>
    <p:sldId id="278" r:id="rId90"/>
    <p:sldId id="279" r:id="rId91"/>
    <p:sldId id="280" r:id="rId92"/>
    <p:sldId id="281" r:id="rId93"/>
    <p:sldId id="282" r:id="rId94"/>
    <p:sldId id="313" r:id="rId95"/>
    <p:sldId id="283" r:id="rId96"/>
    <p:sldId id="284" r:id="rId97"/>
    <p:sldId id="314" r:id="rId98"/>
    <p:sldId id="285" r:id="rId99"/>
    <p:sldId id="286" r:id="rId100"/>
    <p:sldId id="287" r:id="rId101"/>
    <p:sldId id="288" r:id="rId102"/>
    <p:sldId id="332" r:id="rId103"/>
    <p:sldId id="333" r:id="rId104"/>
    <p:sldId id="289" r:id="rId105"/>
    <p:sldId id="290" r:id="rId106"/>
    <p:sldId id="291" r:id="rId107"/>
    <p:sldId id="292" r:id="rId108"/>
    <p:sldId id="296" r:id="rId109"/>
    <p:sldId id="293" r:id="rId110"/>
    <p:sldId id="294" r:id="rId111"/>
    <p:sldId id="360" r:id="rId112"/>
    <p:sldId id="317" r:id="rId113"/>
    <p:sldId id="318" r:id="rId114"/>
    <p:sldId id="330" r:id="rId115"/>
    <p:sldId id="329" r:id="rId116"/>
  </p:sldIdLst>
  <p:sldSz cx="9144000" cy="6858000" type="screen4x3"/>
  <p:notesSz cx="6858000" cy="9144000"/>
  <p:defaultTextStyle>
    <a:defPPr>
      <a:defRPr lang="zh-TW"/>
    </a:defPPr>
    <a:lvl1pPr algn="r" rtl="0" fontAlgn="base">
      <a:spcBef>
        <a:spcPct val="0"/>
      </a:spcBef>
      <a:spcAft>
        <a:spcPct val="0"/>
      </a:spcAft>
      <a:defRPr kumimoji="1" sz="2400" kern="1200">
        <a:solidFill>
          <a:srgbClr val="000000"/>
        </a:solidFill>
        <a:latin typeface="Tahoma" pitchFamily="34" charset="0"/>
        <a:ea typeface="新細明體" charset="-120"/>
        <a:cs typeface="+mn-cs"/>
      </a:defRPr>
    </a:lvl1pPr>
    <a:lvl2pPr marL="457200" algn="r" rtl="0" fontAlgn="base">
      <a:spcBef>
        <a:spcPct val="0"/>
      </a:spcBef>
      <a:spcAft>
        <a:spcPct val="0"/>
      </a:spcAft>
      <a:defRPr kumimoji="1" sz="2400" kern="1200">
        <a:solidFill>
          <a:srgbClr val="000000"/>
        </a:solidFill>
        <a:latin typeface="Tahoma" pitchFamily="34" charset="0"/>
        <a:ea typeface="新細明體" charset="-120"/>
        <a:cs typeface="+mn-cs"/>
      </a:defRPr>
    </a:lvl2pPr>
    <a:lvl3pPr marL="914400" algn="r" rtl="0" fontAlgn="base">
      <a:spcBef>
        <a:spcPct val="0"/>
      </a:spcBef>
      <a:spcAft>
        <a:spcPct val="0"/>
      </a:spcAft>
      <a:defRPr kumimoji="1" sz="2400" kern="1200">
        <a:solidFill>
          <a:srgbClr val="000000"/>
        </a:solidFill>
        <a:latin typeface="Tahoma" pitchFamily="34" charset="0"/>
        <a:ea typeface="新細明體" charset="-120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umimoji="1" sz="2400" kern="1200">
        <a:solidFill>
          <a:srgbClr val="000000"/>
        </a:solidFill>
        <a:latin typeface="Tahoma" pitchFamily="34" charset="0"/>
        <a:ea typeface="新細明體" charset="-120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umimoji="1" sz="2400" kern="1200">
        <a:solidFill>
          <a:srgbClr val="000000"/>
        </a:solidFill>
        <a:latin typeface="Tahoma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000000"/>
        </a:solidFill>
        <a:latin typeface="Tahoma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000000"/>
        </a:solidFill>
        <a:latin typeface="Tahoma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000000"/>
        </a:solidFill>
        <a:latin typeface="Tahoma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000000"/>
        </a:solidFill>
        <a:latin typeface="Tahoma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A7FFFF"/>
    <a:srgbClr val="000000"/>
    <a:srgbClr val="00FFFF"/>
    <a:srgbClr val="FFCCFF"/>
    <a:srgbClr val="6600CC"/>
    <a:srgbClr val="66FF33"/>
    <a:srgbClr val="CCFF33"/>
    <a:srgbClr val="99FFCC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27" autoAdjust="0"/>
    <p:restoredTop sz="93382" autoAdjust="0"/>
  </p:normalViewPr>
  <p:slideViewPr>
    <p:cSldViewPr>
      <p:cViewPr varScale="1">
        <p:scale>
          <a:sx n="106" d="100"/>
          <a:sy n="106" d="100"/>
        </p:scale>
        <p:origin x="153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F176D2-FDC3-4950-A7DE-F9E5B8E39072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8D8AFBEF-192B-4FFA-9914-D216A7F13A4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整體事實</a:t>
          </a:r>
        </a:p>
      </dgm:t>
    </dgm:pt>
    <dgm:pt modelId="{ECABCA4A-6AC2-47BF-98B8-4F5E05D4EA7B}" type="parTrans" cxnId="{28195533-589E-4BE7-9649-F7597E192EFC}">
      <dgm:prSet/>
      <dgm:spPr/>
    </dgm:pt>
    <dgm:pt modelId="{0788BC7F-A851-4BF1-A4BC-C815D881DEE9}" type="sibTrans" cxnId="{28195533-589E-4BE7-9649-F7597E192EFC}">
      <dgm:prSet/>
      <dgm:spPr/>
    </dgm:pt>
    <dgm:pt modelId="{732F3D78-9F18-42C7-BC44-CD686ED1A38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行為主體</a:t>
          </a:r>
        </a:p>
      </dgm:t>
    </dgm:pt>
    <dgm:pt modelId="{38E18394-7203-4A28-BA36-39ACBF7E3F71}" type="parTrans" cxnId="{FE796A63-606D-47A7-B30B-F73BF8AC2F67}">
      <dgm:prSet/>
      <dgm:spPr/>
      <dgm:t>
        <a:bodyPr/>
        <a:lstStyle/>
        <a:p>
          <a:endParaRPr lang="zh-TW" altLang="en-US"/>
        </a:p>
      </dgm:t>
    </dgm:pt>
    <dgm:pt modelId="{85646B97-DF9F-4B33-B0E7-2A5512F2A417}" type="sibTrans" cxnId="{FE796A63-606D-47A7-B30B-F73BF8AC2F67}">
      <dgm:prSet/>
      <dgm:spPr/>
    </dgm:pt>
    <dgm:pt modelId="{36EC43D1-7403-4167-B579-10C45233EF6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侵害事實</a:t>
          </a:r>
        </a:p>
      </dgm:t>
    </dgm:pt>
    <dgm:pt modelId="{A03DF142-78B7-4F4F-B3FD-AD722B2A00D4}" type="parTrans" cxnId="{E441860F-628C-470E-A4C8-7255884BA4B9}">
      <dgm:prSet/>
      <dgm:spPr/>
      <dgm:t>
        <a:bodyPr/>
        <a:lstStyle/>
        <a:p>
          <a:endParaRPr lang="zh-TW" altLang="en-US"/>
        </a:p>
      </dgm:t>
    </dgm:pt>
    <dgm:pt modelId="{B8403FA6-27E8-4511-B070-0D1C1DF55E4A}" type="sibTrans" cxnId="{E441860F-628C-470E-A4C8-7255884BA4B9}">
      <dgm:prSet/>
      <dgm:spPr/>
    </dgm:pt>
    <dgm:pt modelId="{27AFA670-BFA5-4012-A415-D6F9E52C9A8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客體事實</a:t>
          </a:r>
        </a:p>
      </dgm:t>
    </dgm:pt>
    <dgm:pt modelId="{AA75CF36-36BA-4E7B-BEC8-69A508DFD26F}" type="parTrans" cxnId="{32C1E75C-3634-4736-8B66-2F9463436048}">
      <dgm:prSet/>
      <dgm:spPr/>
      <dgm:t>
        <a:bodyPr/>
        <a:lstStyle/>
        <a:p>
          <a:endParaRPr lang="zh-TW" altLang="en-US"/>
        </a:p>
      </dgm:t>
    </dgm:pt>
    <dgm:pt modelId="{236D17D4-E178-4E64-A252-D17007AF1765}" type="sibTrans" cxnId="{32C1E75C-3634-4736-8B66-2F9463436048}">
      <dgm:prSet/>
      <dgm:spPr/>
    </dgm:pt>
    <dgm:pt modelId="{320DFAA8-1DAB-454B-8C34-F8267746D61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行為事實</a:t>
          </a:r>
        </a:p>
      </dgm:t>
    </dgm:pt>
    <dgm:pt modelId="{47FDBC5C-14FF-42D5-BB30-F013378CB304}" type="parTrans" cxnId="{E6ED8486-3FC5-4771-B18B-F44790498C13}">
      <dgm:prSet/>
      <dgm:spPr/>
      <dgm:t>
        <a:bodyPr/>
        <a:lstStyle/>
        <a:p>
          <a:endParaRPr lang="zh-TW" altLang="en-US"/>
        </a:p>
      </dgm:t>
    </dgm:pt>
    <dgm:pt modelId="{96AF8A79-B96F-4A0A-9277-1B64AFCE71D0}" type="sibTrans" cxnId="{E6ED8486-3FC5-4771-B18B-F44790498C13}">
      <dgm:prSet/>
      <dgm:spPr/>
    </dgm:pt>
    <dgm:pt modelId="{D1C72E52-0C4B-4332-92CD-FAA389C7835D}" type="pres">
      <dgm:prSet presAssocID="{16F176D2-FDC3-4950-A7DE-F9E5B8E3907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F6DE12D-2E83-4E1F-902C-0C87C12254C7}" type="pres">
      <dgm:prSet presAssocID="{8D8AFBEF-192B-4FFA-9914-D216A7F13A4F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38C15CCA-6C71-490C-BFBB-CAAC0E6CA7BF}" type="pres">
      <dgm:prSet presAssocID="{38E18394-7203-4A28-BA36-39ACBF7E3F71}" presName="Name9" presStyleLbl="parChTrans1D2" presStyleIdx="0" presStyleCnt="4"/>
      <dgm:spPr/>
      <dgm:t>
        <a:bodyPr/>
        <a:lstStyle/>
        <a:p>
          <a:endParaRPr lang="zh-TW" altLang="en-US"/>
        </a:p>
      </dgm:t>
    </dgm:pt>
    <dgm:pt modelId="{47393A99-9F45-49C6-AA6D-947FE347BDC2}" type="pres">
      <dgm:prSet presAssocID="{38E18394-7203-4A28-BA36-39ACBF7E3F71}" presName="connTx" presStyleLbl="parChTrans1D2" presStyleIdx="0" presStyleCnt="4"/>
      <dgm:spPr/>
      <dgm:t>
        <a:bodyPr/>
        <a:lstStyle/>
        <a:p>
          <a:endParaRPr lang="zh-TW" altLang="en-US"/>
        </a:p>
      </dgm:t>
    </dgm:pt>
    <dgm:pt modelId="{62CF1E16-C1C3-4CE4-AE1C-E18151E56E96}" type="pres">
      <dgm:prSet presAssocID="{732F3D78-9F18-42C7-BC44-CD686ED1A38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E662FE-CD79-4DF2-803B-C67FE884B6F8}" type="pres">
      <dgm:prSet presAssocID="{A03DF142-78B7-4F4F-B3FD-AD722B2A00D4}" presName="Name9" presStyleLbl="parChTrans1D2" presStyleIdx="1" presStyleCnt="4"/>
      <dgm:spPr/>
      <dgm:t>
        <a:bodyPr/>
        <a:lstStyle/>
        <a:p>
          <a:endParaRPr lang="zh-TW" altLang="en-US"/>
        </a:p>
      </dgm:t>
    </dgm:pt>
    <dgm:pt modelId="{DC6E66E4-3B43-4A12-9C08-181B11DB084B}" type="pres">
      <dgm:prSet presAssocID="{A03DF142-78B7-4F4F-B3FD-AD722B2A00D4}" presName="connTx" presStyleLbl="parChTrans1D2" presStyleIdx="1" presStyleCnt="4"/>
      <dgm:spPr/>
      <dgm:t>
        <a:bodyPr/>
        <a:lstStyle/>
        <a:p>
          <a:endParaRPr lang="zh-TW" altLang="en-US"/>
        </a:p>
      </dgm:t>
    </dgm:pt>
    <dgm:pt modelId="{B2943F3A-4A5A-453D-896C-94DA45F29415}" type="pres">
      <dgm:prSet presAssocID="{36EC43D1-7403-4167-B579-10C45233E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12BACE-B6A9-4DD5-838E-BEB70285D621}" type="pres">
      <dgm:prSet presAssocID="{AA75CF36-36BA-4E7B-BEC8-69A508DFD26F}" presName="Name9" presStyleLbl="parChTrans1D2" presStyleIdx="2" presStyleCnt="4"/>
      <dgm:spPr/>
      <dgm:t>
        <a:bodyPr/>
        <a:lstStyle/>
        <a:p>
          <a:endParaRPr lang="zh-TW" altLang="en-US"/>
        </a:p>
      </dgm:t>
    </dgm:pt>
    <dgm:pt modelId="{1A88767D-BE8A-4B0E-A76E-E19EB80FCA92}" type="pres">
      <dgm:prSet presAssocID="{AA75CF36-36BA-4E7B-BEC8-69A508DFD26F}" presName="connTx" presStyleLbl="parChTrans1D2" presStyleIdx="2" presStyleCnt="4"/>
      <dgm:spPr/>
      <dgm:t>
        <a:bodyPr/>
        <a:lstStyle/>
        <a:p>
          <a:endParaRPr lang="zh-TW" altLang="en-US"/>
        </a:p>
      </dgm:t>
    </dgm:pt>
    <dgm:pt modelId="{89967637-6681-4AB8-AAA3-9FC73B6A1850}" type="pres">
      <dgm:prSet presAssocID="{27AFA670-BFA5-4012-A415-D6F9E52C9A8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5715FD-4812-4E36-8A03-3892DF259691}" type="pres">
      <dgm:prSet presAssocID="{47FDBC5C-14FF-42D5-BB30-F013378CB304}" presName="Name9" presStyleLbl="parChTrans1D2" presStyleIdx="3" presStyleCnt="4"/>
      <dgm:spPr/>
      <dgm:t>
        <a:bodyPr/>
        <a:lstStyle/>
        <a:p>
          <a:endParaRPr lang="zh-TW" altLang="en-US"/>
        </a:p>
      </dgm:t>
    </dgm:pt>
    <dgm:pt modelId="{A8C29FD0-CBFF-4A2B-904F-CD78ECA10F13}" type="pres">
      <dgm:prSet presAssocID="{47FDBC5C-14FF-42D5-BB30-F013378CB304}" presName="connTx" presStyleLbl="parChTrans1D2" presStyleIdx="3" presStyleCnt="4"/>
      <dgm:spPr/>
      <dgm:t>
        <a:bodyPr/>
        <a:lstStyle/>
        <a:p>
          <a:endParaRPr lang="zh-TW" altLang="en-US"/>
        </a:p>
      </dgm:t>
    </dgm:pt>
    <dgm:pt modelId="{7A5381F9-E11F-499A-BE90-BC5144863D6A}" type="pres">
      <dgm:prSet presAssocID="{320DFAA8-1DAB-454B-8C34-F8267746D61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F6C23E0-8152-4F2A-87AF-C23A55B404C5}" type="presOf" srcId="{38E18394-7203-4A28-BA36-39ACBF7E3F71}" destId="{38C15CCA-6C71-490C-BFBB-CAAC0E6CA7BF}" srcOrd="0" destOrd="0" presId="urn:microsoft.com/office/officeart/2005/8/layout/radial1"/>
    <dgm:cxn modelId="{32C1E75C-3634-4736-8B66-2F9463436048}" srcId="{8D8AFBEF-192B-4FFA-9914-D216A7F13A4F}" destId="{27AFA670-BFA5-4012-A415-D6F9E52C9A8E}" srcOrd="2" destOrd="0" parTransId="{AA75CF36-36BA-4E7B-BEC8-69A508DFD26F}" sibTransId="{236D17D4-E178-4E64-A252-D17007AF1765}"/>
    <dgm:cxn modelId="{007ED912-2AB7-4C55-AEE5-DC6CF04DDB5F}" type="presOf" srcId="{AA75CF36-36BA-4E7B-BEC8-69A508DFD26F}" destId="{CA12BACE-B6A9-4DD5-838E-BEB70285D621}" srcOrd="0" destOrd="0" presId="urn:microsoft.com/office/officeart/2005/8/layout/radial1"/>
    <dgm:cxn modelId="{C7673BB7-3FCB-4745-B576-5EF58A87A722}" type="presOf" srcId="{47FDBC5C-14FF-42D5-BB30-F013378CB304}" destId="{E15715FD-4812-4E36-8A03-3892DF259691}" srcOrd="0" destOrd="0" presId="urn:microsoft.com/office/officeart/2005/8/layout/radial1"/>
    <dgm:cxn modelId="{28195533-589E-4BE7-9649-F7597E192EFC}" srcId="{16F176D2-FDC3-4950-A7DE-F9E5B8E39072}" destId="{8D8AFBEF-192B-4FFA-9914-D216A7F13A4F}" srcOrd="0" destOrd="0" parTransId="{ECABCA4A-6AC2-47BF-98B8-4F5E05D4EA7B}" sibTransId="{0788BC7F-A851-4BF1-A4BC-C815D881DEE9}"/>
    <dgm:cxn modelId="{FA59EA8B-8CF7-4B42-BDA1-8228A4D5D2DB}" type="presOf" srcId="{47FDBC5C-14FF-42D5-BB30-F013378CB304}" destId="{A8C29FD0-CBFF-4A2B-904F-CD78ECA10F13}" srcOrd="1" destOrd="0" presId="urn:microsoft.com/office/officeart/2005/8/layout/radial1"/>
    <dgm:cxn modelId="{732FBE02-3605-4592-9679-268487A605DF}" type="presOf" srcId="{16F176D2-FDC3-4950-A7DE-F9E5B8E39072}" destId="{D1C72E52-0C4B-4332-92CD-FAA389C7835D}" srcOrd="0" destOrd="0" presId="urn:microsoft.com/office/officeart/2005/8/layout/radial1"/>
    <dgm:cxn modelId="{C0AE90BF-DF22-48D5-83A8-46F29EB3E99B}" type="presOf" srcId="{320DFAA8-1DAB-454B-8C34-F8267746D614}" destId="{7A5381F9-E11F-499A-BE90-BC5144863D6A}" srcOrd="0" destOrd="0" presId="urn:microsoft.com/office/officeart/2005/8/layout/radial1"/>
    <dgm:cxn modelId="{E6ED8486-3FC5-4771-B18B-F44790498C13}" srcId="{8D8AFBEF-192B-4FFA-9914-D216A7F13A4F}" destId="{320DFAA8-1DAB-454B-8C34-F8267746D614}" srcOrd="3" destOrd="0" parTransId="{47FDBC5C-14FF-42D5-BB30-F013378CB304}" sibTransId="{96AF8A79-B96F-4A0A-9277-1B64AFCE71D0}"/>
    <dgm:cxn modelId="{F60B435D-B500-4F51-AF74-E57C64779A04}" type="presOf" srcId="{A03DF142-78B7-4F4F-B3FD-AD722B2A00D4}" destId="{BDE662FE-CD79-4DF2-803B-C67FE884B6F8}" srcOrd="0" destOrd="0" presId="urn:microsoft.com/office/officeart/2005/8/layout/radial1"/>
    <dgm:cxn modelId="{0192B087-79B9-4906-9757-43F292F6C757}" type="presOf" srcId="{36EC43D1-7403-4167-B579-10C45233EF68}" destId="{B2943F3A-4A5A-453D-896C-94DA45F29415}" srcOrd="0" destOrd="0" presId="urn:microsoft.com/office/officeart/2005/8/layout/radial1"/>
    <dgm:cxn modelId="{A818DD73-9EAE-426B-B495-5C06C77987C1}" type="presOf" srcId="{732F3D78-9F18-42C7-BC44-CD686ED1A380}" destId="{62CF1E16-C1C3-4CE4-AE1C-E18151E56E96}" srcOrd="0" destOrd="0" presId="urn:microsoft.com/office/officeart/2005/8/layout/radial1"/>
    <dgm:cxn modelId="{FE796A63-606D-47A7-B30B-F73BF8AC2F67}" srcId="{8D8AFBEF-192B-4FFA-9914-D216A7F13A4F}" destId="{732F3D78-9F18-42C7-BC44-CD686ED1A380}" srcOrd="0" destOrd="0" parTransId="{38E18394-7203-4A28-BA36-39ACBF7E3F71}" sibTransId="{85646B97-DF9F-4B33-B0E7-2A5512F2A417}"/>
    <dgm:cxn modelId="{B556A5FB-879D-4103-9474-5B5AD2E4793A}" type="presOf" srcId="{A03DF142-78B7-4F4F-B3FD-AD722B2A00D4}" destId="{DC6E66E4-3B43-4A12-9C08-181B11DB084B}" srcOrd="1" destOrd="0" presId="urn:microsoft.com/office/officeart/2005/8/layout/radial1"/>
    <dgm:cxn modelId="{C63406FD-11F7-4880-94EB-51C9D5DC0728}" type="presOf" srcId="{38E18394-7203-4A28-BA36-39ACBF7E3F71}" destId="{47393A99-9F45-49C6-AA6D-947FE347BDC2}" srcOrd="1" destOrd="0" presId="urn:microsoft.com/office/officeart/2005/8/layout/radial1"/>
    <dgm:cxn modelId="{0B3B4BF6-C2A5-4166-8115-EC41E1F824B9}" type="presOf" srcId="{27AFA670-BFA5-4012-A415-D6F9E52C9A8E}" destId="{89967637-6681-4AB8-AAA3-9FC73B6A1850}" srcOrd="0" destOrd="0" presId="urn:microsoft.com/office/officeart/2005/8/layout/radial1"/>
    <dgm:cxn modelId="{E441860F-628C-470E-A4C8-7255884BA4B9}" srcId="{8D8AFBEF-192B-4FFA-9914-D216A7F13A4F}" destId="{36EC43D1-7403-4167-B579-10C45233EF68}" srcOrd="1" destOrd="0" parTransId="{A03DF142-78B7-4F4F-B3FD-AD722B2A00D4}" sibTransId="{B8403FA6-27E8-4511-B070-0D1C1DF55E4A}"/>
    <dgm:cxn modelId="{47B297EA-ACA6-4AC3-B362-05D80B2C31AB}" type="presOf" srcId="{8D8AFBEF-192B-4FFA-9914-D216A7F13A4F}" destId="{4F6DE12D-2E83-4E1F-902C-0C87C12254C7}" srcOrd="0" destOrd="0" presId="urn:microsoft.com/office/officeart/2005/8/layout/radial1"/>
    <dgm:cxn modelId="{BA53C1CF-45BA-4C56-8934-A45316E6F7EA}" type="presOf" srcId="{AA75CF36-36BA-4E7B-BEC8-69A508DFD26F}" destId="{1A88767D-BE8A-4B0E-A76E-E19EB80FCA92}" srcOrd="1" destOrd="0" presId="urn:microsoft.com/office/officeart/2005/8/layout/radial1"/>
    <dgm:cxn modelId="{73F7AC34-094A-4D1B-A424-AB1C7A660BF8}" type="presParOf" srcId="{D1C72E52-0C4B-4332-92CD-FAA389C7835D}" destId="{4F6DE12D-2E83-4E1F-902C-0C87C12254C7}" srcOrd="0" destOrd="0" presId="urn:microsoft.com/office/officeart/2005/8/layout/radial1"/>
    <dgm:cxn modelId="{66CAA421-CEB0-4516-ABC5-C7EB4AA0D574}" type="presParOf" srcId="{D1C72E52-0C4B-4332-92CD-FAA389C7835D}" destId="{38C15CCA-6C71-490C-BFBB-CAAC0E6CA7BF}" srcOrd="1" destOrd="0" presId="urn:microsoft.com/office/officeart/2005/8/layout/radial1"/>
    <dgm:cxn modelId="{EB0AE9C3-E6CB-4DE7-9A53-7BF25F5DB3FF}" type="presParOf" srcId="{38C15CCA-6C71-490C-BFBB-CAAC0E6CA7BF}" destId="{47393A99-9F45-49C6-AA6D-947FE347BDC2}" srcOrd="0" destOrd="0" presId="urn:microsoft.com/office/officeart/2005/8/layout/radial1"/>
    <dgm:cxn modelId="{C48276F8-34CF-4F3D-AD5A-10C55DF5123E}" type="presParOf" srcId="{D1C72E52-0C4B-4332-92CD-FAA389C7835D}" destId="{62CF1E16-C1C3-4CE4-AE1C-E18151E56E96}" srcOrd="2" destOrd="0" presId="urn:microsoft.com/office/officeart/2005/8/layout/radial1"/>
    <dgm:cxn modelId="{95F5C777-27F7-4006-A4BA-A2EC002567B7}" type="presParOf" srcId="{D1C72E52-0C4B-4332-92CD-FAA389C7835D}" destId="{BDE662FE-CD79-4DF2-803B-C67FE884B6F8}" srcOrd="3" destOrd="0" presId="urn:microsoft.com/office/officeart/2005/8/layout/radial1"/>
    <dgm:cxn modelId="{242B68A3-4305-4F77-A680-D30BB034BE94}" type="presParOf" srcId="{BDE662FE-CD79-4DF2-803B-C67FE884B6F8}" destId="{DC6E66E4-3B43-4A12-9C08-181B11DB084B}" srcOrd="0" destOrd="0" presId="urn:microsoft.com/office/officeart/2005/8/layout/radial1"/>
    <dgm:cxn modelId="{EC6DE049-2DE3-42FE-A1A1-3654D077BADF}" type="presParOf" srcId="{D1C72E52-0C4B-4332-92CD-FAA389C7835D}" destId="{B2943F3A-4A5A-453D-896C-94DA45F29415}" srcOrd="4" destOrd="0" presId="urn:microsoft.com/office/officeart/2005/8/layout/radial1"/>
    <dgm:cxn modelId="{78DC259C-F340-45D6-84F9-3852E7866E08}" type="presParOf" srcId="{D1C72E52-0C4B-4332-92CD-FAA389C7835D}" destId="{CA12BACE-B6A9-4DD5-838E-BEB70285D621}" srcOrd="5" destOrd="0" presId="urn:microsoft.com/office/officeart/2005/8/layout/radial1"/>
    <dgm:cxn modelId="{12215063-A3F9-49CC-9125-44A9E3000C9B}" type="presParOf" srcId="{CA12BACE-B6A9-4DD5-838E-BEB70285D621}" destId="{1A88767D-BE8A-4B0E-A76E-E19EB80FCA92}" srcOrd="0" destOrd="0" presId="urn:microsoft.com/office/officeart/2005/8/layout/radial1"/>
    <dgm:cxn modelId="{A40ACE5F-5001-402C-89B3-011BC0FE6B70}" type="presParOf" srcId="{D1C72E52-0C4B-4332-92CD-FAA389C7835D}" destId="{89967637-6681-4AB8-AAA3-9FC73B6A1850}" srcOrd="6" destOrd="0" presId="urn:microsoft.com/office/officeart/2005/8/layout/radial1"/>
    <dgm:cxn modelId="{FB734280-FDD1-46DE-8424-649ACA1641FD}" type="presParOf" srcId="{D1C72E52-0C4B-4332-92CD-FAA389C7835D}" destId="{E15715FD-4812-4E36-8A03-3892DF259691}" srcOrd="7" destOrd="0" presId="urn:microsoft.com/office/officeart/2005/8/layout/radial1"/>
    <dgm:cxn modelId="{2EA980CE-AB00-4AE4-AA21-90F6B20BDAE2}" type="presParOf" srcId="{E15715FD-4812-4E36-8A03-3892DF259691}" destId="{A8C29FD0-CBFF-4A2B-904F-CD78ECA10F13}" srcOrd="0" destOrd="0" presId="urn:microsoft.com/office/officeart/2005/8/layout/radial1"/>
    <dgm:cxn modelId="{CB24716F-1E9C-42A6-B21D-2D7691C91CB2}" type="presParOf" srcId="{D1C72E52-0C4B-4332-92CD-FAA389C7835D}" destId="{7A5381F9-E11F-499A-BE90-BC5144863D6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DE12D-2E83-4E1F-902C-0C87C12254C7}">
      <dsp:nvSpPr>
        <dsp:cNvPr id="0" name=""/>
        <dsp:cNvSpPr/>
      </dsp:nvSpPr>
      <dsp:spPr>
        <a:xfrm>
          <a:off x="3326196" y="2055403"/>
          <a:ext cx="1577206" cy="1577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整體事實</a:t>
          </a:r>
        </a:p>
      </dsp:txBody>
      <dsp:txXfrm>
        <a:off x="3557172" y="2286379"/>
        <a:ext cx="1115254" cy="1115254"/>
      </dsp:txXfrm>
    </dsp:sp>
    <dsp:sp modelId="{38C15CCA-6C71-490C-BFBB-CAAC0E6CA7BF}">
      <dsp:nvSpPr>
        <dsp:cNvPr id="0" name=""/>
        <dsp:cNvSpPr/>
      </dsp:nvSpPr>
      <dsp:spPr>
        <a:xfrm rot="16200000">
          <a:off x="3878204" y="1801558"/>
          <a:ext cx="473191" cy="34497"/>
        </a:xfrm>
        <a:custGeom>
          <a:avLst/>
          <a:gdLst/>
          <a:ahLst/>
          <a:cxnLst/>
          <a:rect l="0" t="0" r="0" b="0"/>
          <a:pathLst>
            <a:path>
              <a:moveTo>
                <a:pt x="0" y="17248"/>
              </a:moveTo>
              <a:lnTo>
                <a:pt x="473191" y="172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102970" y="1806977"/>
        <a:ext cx="23659" cy="23659"/>
      </dsp:txXfrm>
    </dsp:sp>
    <dsp:sp modelId="{62CF1E16-C1C3-4CE4-AE1C-E18151E56E96}">
      <dsp:nvSpPr>
        <dsp:cNvPr id="0" name=""/>
        <dsp:cNvSpPr/>
      </dsp:nvSpPr>
      <dsp:spPr>
        <a:xfrm>
          <a:off x="3326196" y="5005"/>
          <a:ext cx="1577206" cy="1577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行為主體</a:t>
          </a:r>
        </a:p>
      </dsp:txBody>
      <dsp:txXfrm>
        <a:off x="3557172" y="235981"/>
        <a:ext cx="1115254" cy="1115254"/>
      </dsp:txXfrm>
    </dsp:sp>
    <dsp:sp modelId="{BDE662FE-CD79-4DF2-803B-C67FE884B6F8}">
      <dsp:nvSpPr>
        <dsp:cNvPr id="0" name=""/>
        <dsp:cNvSpPr/>
      </dsp:nvSpPr>
      <dsp:spPr>
        <a:xfrm>
          <a:off x="4903403" y="2826757"/>
          <a:ext cx="473191" cy="34497"/>
        </a:xfrm>
        <a:custGeom>
          <a:avLst/>
          <a:gdLst/>
          <a:ahLst/>
          <a:cxnLst/>
          <a:rect l="0" t="0" r="0" b="0"/>
          <a:pathLst>
            <a:path>
              <a:moveTo>
                <a:pt x="0" y="17248"/>
              </a:moveTo>
              <a:lnTo>
                <a:pt x="473191" y="172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128169" y="2832176"/>
        <a:ext cx="23659" cy="23659"/>
      </dsp:txXfrm>
    </dsp:sp>
    <dsp:sp modelId="{B2943F3A-4A5A-453D-896C-94DA45F29415}">
      <dsp:nvSpPr>
        <dsp:cNvPr id="0" name=""/>
        <dsp:cNvSpPr/>
      </dsp:nvSpPr>
      <dsp:spPr>
        <a:xfrm>
          <a:off x="5376594" y="2055403"/>
          <a:ext cx="1577206" cy="1577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侵害事實</a:t>
          </a:r>
        </a:p>
      </dsp:txBody>
      <dsp:txXfrm>
        <a:off x="5607570" y="2286379"/>
        <a:ext cx="1115254" cy="1115254"/>
      </dsp:txXfrm>
    </dsp:sp>
    <dsp:sp modelId="{CA12BACE-B6A9-4DD5-838E-BEB70285D621}">
      <dsp:nvSpPr>
        <dsp:cNvPr id="0" name=""/>
        <dsp:cNvSpPr/>
      </dsp:nvSpPr>
      <dsp:spPr>
        <a:xfrm rot="5400000">
          <a:off x="3878204" y="3851956"/>
          <a:ext cx="473191" cy="34497"/>
        </a:xfrm>
        <a:custGeom>
          <a:avLst/>
          <a:gdLst/>
          <a:ahLst/>
          <a:cxnLst/>
          <a:rect l="0" t="0" r="0" b="0"/>
          <a:pathLst>
            <a:path>
              <a:moveTo>
                <a:pt x="0" y="17248"/>
              </a:moveTo>
              <a:lnTo>
                <a:pt x="473191" y="172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102970" y="3857375"/>
        <a:ext cx="23659" cy="23659"/>
      </dsp:txXfrm>
    </dsp:sp>
    <dsp:sp modelId="{89967637-6681-4AB8-AAA3-9FC73B6A1850}">
      <dsp:nvSpPr>
        <dsp:cNvPr id="0" name=""/>
        <dsp:cNvSpPr/>
      </dsp:nvSpPr>
      <dsp:spPr>
        <a:xfrm>
          <a:off x="3326196" y="4105801"/>
          <a:ext cx="1577206" cy="1577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客體事實</a:t>
          </a:r>
        </a:p>
      </dsp:txBody>
      <dsp:txXfrm>
        <a:off x="3557172" y="4336777"/>
        <a:ext cx="1115254" cy="1115254"/>
      </dsp:txXfrm>
    </dsp:sp>
    <dsp:sp modelId="{E15715FD-4812-4E36-8A03-3892DF259691}">
      <dsp:nvSpPr>
        <dsp:cNvPr id="0" name=""/>
        <dsp:cNvSpPr/>
      </dsp:nvSpPr>
      <dsp:spPr>
        <a:xfrm rot="10800000">
          <a:off x="2853005" y="2826757"/>
          <a:ext cx="473191" cy="34497"/>
        </a:xfrm>
        <a:custGeom>
          <a:avLst/>
          <a:gdLst/>
          <a:ahLst/>
          <a:cxnLst/>
          <a:rect l="0" t="0" r="0" b="0"/>
          <a:pathLst>
            <a:path>
              <a:moveTo>
                <a:pt x="0" y="17248"/>
              </a:moveTo>
              <a:lnTo>
                <a:pt x="473191" y="172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 rot="10800000">
        <a:off x="3077771" y="2832176"/>
        <a:ext cx="23659" cy="23659"/>
      </dsp:txXfrm>
    </dsp:sp>
    <dsp:sp modelId="{7A5381F9-E11F-499A-BE90-BC5144863D6A}">
      <dsp:nvSpPr>
        <dsp:cNvPr id="0" name=""/>
        <dsp:cNvSpPr/>
      </dsp:nvSpPr>
      <dsp:spPr>
        <a:xfrm>
          <a:off x="1275798" y="2055403"/>
          <a:ext cx="1577206" cy="1577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華康中黑體(P)" pitchFamily="34" charset="-120"/>
            </a:rPr>
            <a:t>行為事實</a:t>
          </a:r>
        </a:p>
      </dsp:txBody>
      <dsp:txXfrm>
        <a:off x="1506774" y="2286379"/>
        <a:ext cx="1115254" cy="1115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</a:lstStyle>
          <a:p>
            <a:pPr>
              <a:defRPr/>
            </a:pPr>
            <a:fld id="{DB09D971-6ED1-466F-8CCC-6C2761184B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98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</a:lstStyle>
          <a:p>
            <a:pPr>
              <a:defRPr/>
            </a:pPr>
            <a:fld id="{F966B665-E981-4CD5-B1AE-251000C885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華康中黑體(P)" pitchFamily="34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華康中黑體(P)" pitchFamily="34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華康中黑體(P)" pitchFamily="34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華康中黑體(P)" pitchFamily="34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華康中黑體(P)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ABAB34-9B45-465F-8A0E-907D38ED8D02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</p:grpSp>
      <p:sp>
        <p:nvSpPr>
          <p:cNvPr id="1642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642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9E1E-FC6B-4C59-8CD3-6F5AE38F26B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272C0-CF4F-4343-9519-0AE9DDD5D4D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EBF2C-0D80-4E52-8575-B3431F20CC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5B1D1-8E5D-4F57-9F05-3E855E5E0B7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CA06D-DEDD-490B-842B-212648F6C0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A975E-C0AC-49CE-ACFF-C8BB3226F2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7C80F-BBF7-468E-A329-BAE31BBCD0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034EC-CEFD-46D0-B4E4-C0F8A972306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153B6-FC1F-44AD-AFB8-8CF955D080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82EC-D83C-4B0B-8F55-C54055C8EC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1BB98-616C-460F-8FD1-2D3836C3E16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84715-B2BD-42FC-9840-BB4F4D3D87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0AD79-2482-47E0-A75A-46C2C504A2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0000"/>
            </a:gs>
            <a:gs pos="50000">
              <a:srgbClr val="808000"/>
            </a:gs>
            <a:gs pos="100000">
              <a:srgbClr val="99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5363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64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65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66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67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68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69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0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1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2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3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4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5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6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7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8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79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0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1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2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3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4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5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6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7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8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89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90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91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92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93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94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95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  <p:sp>
          <p:nvSpPr>
            <p:cNvPr id="15396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標楷體" pitchFamily="65" charset="-120"/>
              </a:endParaRPr>
            </a:p>
          </p:txBody>
        </p:sp>
      </p:grpSp>
      <p:sp>
        <p:nvSpPr>
          <p:cNvPr id="15397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539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5399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>
                <a:solidFill>
                  <a:schemeClr val="tx1"/>
                </a:solidFill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400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chemeClr val="tx1"/>
                </a:solidFill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401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ea typeface="標楷體" pitchFamily="65" charset="-120"/>
              </a:defRPr>
            </a:lvl1pPr>
          </a:lstStyle>
          <a:p>
            <a:pPr>
              <a:defRPr/>
            </a:pPr>
            <a:fld id="{D7924E21-A70F-4244-BB3F-DBC63F151D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slide" Target="slide84.xml"/><Relationship Id="rId1" Type="http://schemas.openxmlformats.org/officeDocument/2006/relationships/slideLayout" Target="../slideLayouts/slideLayout13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slide" Target="slide108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6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" Target="slide65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slide" Target="slide93.xml"/><Relationship Id="rId2" Type="http://schemas.openxmlformats.org/officeDocument/2006/relationships/slide" Target="slide9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5.xml"/><Relationship Id="rId5" Type="http://schemas.openxmlformats.org/officeDocument/2006/relationships/slide" Target="slide98.xml"/><Relationship Id="rId4" Type="http://schemas.openxmlformats.org/officeDocument/2006/relationships/slide" Target="slide95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slide" Target="slide84.xml"/><Relationship Id="rId1" Type="http://schemas.openxmlformats.org/officeDocument/2006/relationships/slideLayout" Target="../slideLayouts/slideLayout13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" Target="slide8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slide" Target="slide84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slide" Target="slide84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slide" Target="slide84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6244" y="548680"/>
            <a:ext cx="8291512" cy="59055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4800" dirty="0" smtClean="0">
                <a:solidFill>
                  <a:srgbClr val="00FF00"/>
                </a:solidFill>
              </a:rPr>
              <a:t>刑事訴訟法</a:t>
            </a:r>
            <a:br>
              <a:rPr lang="zh-TW" altLang="en-US" sz="4800" dirty="0" smtClean="0">
                <a:solidFill>
                  <a:srgbClr val="00FF00"/>
                </a:solidFill>
              </a:rPr>
            </a:br>
            <a:r>
              <a:rPr lang="zh-TW" altLang="en-US" sz="4800" dirty="0" smtClean="0">
                <a:solidFill>
                  <a:srgbClr val="00FF00"/>
                </a:solidFill>
              </a:rPr>
              <a:t/>
            </a:r>
            <a:br>
              <a:rPr lang="zh-TW" altLang="en-US" sz="4800" dirty="0" smtClean="0">
                <a:solidFill>
                  <a:srgbClr val="00FF00"/>
                </a:solidFill>
              </a:rPr>
            </a:br>
            <a:r>
              <a:rPr lang="zh-TW" altLang="en-US" sz="4800" dirty="0" smtClean="0">
                <a:solidFill>
                  <a:srgbClr val="00FF00"/>
                </a:solidFill>
              </a:rPr>
              <a:t/>
            </a:r>
            <a:br>
              <a:rPr lang="zh-TW" altLang="en-US" sz="4800" dirty="0" smtClean="0">
                <a:solidFill>
                  <a:srgbClr val="00FF00"/>
                </a:solidFill>
              </a:rPr>
            </a:br>
            <a:r>
              <a:rPr lang="zh-TW" altLang="en-US" dirty="0" smtClean="0"/>
              <a:t> </a:t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sz="4000" dirty="0" smtClean="0">
                <a:solidFill>
                  <a:srgbClr val="00FF00"/>
                </a:solidFill>
              </a:rPr>
              <a:t/>
            </a:r>
            <a:br>
              <a:rPr lang="zh-TW" altLang="en-US" sz="4000" dirty="0" smtClean="0">
                <a:solidFill>
                  <a:srgbClr val="00FF00"/>
                </a:solidFill>
              </a:rPr>
            </a:br>
            <a:r>
              <a:rPr lang="zh-TW" altLang="en-US" sz="3200" smtClean="0"/>
              <a:t/>
            </a:r>
            <a:br>
              <a:rPr lang="zh-TW" altLang="en-US" sz="3200" smtClean="0"/>
            </a:br>
            <a:r>
              <a:rPr lang="zh-TW" altLang="en-US" sz="3200" smtClean="0">
                <a:solidFill>
                  <a:srgbClr val="00FF00"/>
                </a:solidFill>
              </a:rPr>
              <a:t>教授</a:t>
            </a:r>
            <a:r>
              <a:rPr lang="zh-TW" altLang="en-US" sz="3200" dirty="0" smtClean="0">
                <a:solidFill>
                  <a:srgbClr val="00FF00"/>
                </a:solidFill>
              </a:rPr>
              <a:t/>
            </a:r>
            <a:br>
              <a:rPr lang="zh-TW" altLang="en-US" sz="3200" dirty="0" smtClean="0">
                <a:solidFill>
                  <a:srgbClr val="00FF00"/>
                </a:solidFill>
              </a:rPr>
            </a:br>
            <a:endParaRPr lang="zh-TW" altLang="en-US" sz="3200" dirty="0" smtClean="0">
              <a:solidFill>
                <a:srgbClr val="00FF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defRPr/>
            </a:pPr>
            <a:endParaRPr lang="en-US" altLang="zh-TW" dirty="0" smtClean="0"/>
          </a:p>
          <a:p>
            <a:pPr algn="l" eaLnBrk="1" hangingPunct="1">
              <a:defRPr/>
            </a:pPr>
            <a:endParaRPr lang="en-US" altLang="zh-TW" dirty="0" smtClean="0"/>
          </a:p>
        </p:txBody>
      </p:sp>
      <p:sp>
        <p:nvSpPr>
          <p:cNvPr id="16388" name="laptop"/>
          <p:cNvSpPr>
            <a:spLocks noEditPoints="1" noChangeArrowheads="1"/>
          </p:cNvSpPr>
          <p:nvPr/>
        </p:nvSpPr>
        <p:spPr bwMode="auto">
          <a:xfrm>
            <a:off x="1476375" y="2276475"/>
            <a:ext cx="5903913" cy="295275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zh-TW" altLang="en-US" sz="4800">
                <a:solidFill>
                  <a:srgbClr val="00FF00"/>
                </a:solidFill>
                <a:ea typeface="華康隸書體W5" pitchFamily="65" charset="-120"/>
              </a:rPr>
              <a:t>柯 耀 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>
                <a:solidFill>
                  <a:srgbClr val="00FFFF"/>
                </a:solidFill>
                <a:latin typeface="華康隸書體W5" pitchFamily="65" charset="-120"/>
                <a:ea typeface="華康隸書體W5" pitchFamily="65" charset="-120"/>
              </a:rPr>
              <a:t>管轄分配之基礎</a:t>
            </a:r>
            <a:endParaRPr lang="zh-TW" altLang="en-US" dirty="0">
              <a:solidFill>
                <a:srgbClr val="00FFFF"/>
              </a:solidFill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24579" name="流程圖: 替代處理程序 3"/>
          <p:cNvSpPr>
            <a:spLocks noChangeArrowheads="1"/>
          </p:cNvSpPr>
          <p:nvPr/>
        </p:nvSpPr>
        <p:spPr bwMode="auto">
          <a:xfrm>
            <a:off x="468313" y="3068638"/>
            <a:ext cx="647700" cy="1728787"/>
          </a:xfrm>
          <a:prstGeom prst="flowChartAlternateProcess">
            <a:avLst/>
          </a:prstGeom>
          <a:solidFill>
            <a:srgbClr val="33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r>
              <a:rPr lang="zh-TW" altLang="en-US">
                <a:ea typeface="標楷體" pitchFamily="65" charset="-120"/>
              </a:rPr>
              <a:t>固有管轄</a:t>
            </a:r>
          </a:p>
        </p:txBody>
      </p:sp>
      <p:sp>
        <p:nvSpPr>
          <p:cNvPr id="24580" name="流程圖: 替代處理程序 4"/>
          <p:cNvSpPr>
            <a:spLocks noChangeArrowheads="1"/>
          </p:cNvSpPr>
          <p:nvPr/>
        </p:nvSpPr>
        <p:spPr bwMode="auto">
          <a:xfrm>
            <a:off x="1763713" y="2276475"/>
            <a:ext cx="1655762" cy="576263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地之管轄</a:t>
            </a:r>
          </a:p>
        </p:txBody>
      </p:sp>
      <p:sp>
        <p:nvSpPr>
          <p:cNvPr id="24581" name="流程圖: 替代處理程序 5"/>
          <p:cNvSpPr>
            <a:spLocks noChangeArrowheads="1"/>
          </p:cNvSpPr>
          <p:nvPr/>
        </p:nvSpPr>
        <p:spPr bwMode="auto">
          <a:xfrm>
            <a:off x="1763713" y="4724400"/>
            <a:ext cx="1655762" cy="576263"/>
          </a:xfrm>
          <a:prstGeom prst="flowChartAlternateProcess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事物管轄</a:t>
            </a:r>
          </a:p>
        </p:txBody>
      </p:sp>
      <p:sp>
        <p:nvSpPr>
          <p:cNvPr id="8" name="橢圓形圖說文字 7"/>
          <p:cNvSpPr/>
          <p:nvPr/>
        </p:nvSpPr>
        <p:spPr bwMode="auto">
          <a:xfrm>
            <a:off x="1763713" y="3357563"/>
            <a:ext cx="1655762" cy="719137"/>
          </a:xfrm>
          <a:prstGeom prst="wedgeEllipseCallout">
            <a:avLst>
              <a:gd name="adj1" fmla="val 7083"/>
              <a:gd name="adj2" fmla="val -118705"/>
            </a:avLst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TW" sz="2200" dirty="0">
                <a:latin typeface="+mj-lt"/>
                <a:ea typeface="標楷體" pitchFamily="65" charset="-120"/>
              </a:rPr>
              <a:t>§</a:t>
            </a:r>
            <a:r>
              <a:rPr lang="zh-TW" altLang="en-US" sz="2200" dirty="0">
                <a:latin typeface="+mj-lt"/>
                <a:ea typeface="標楷體" pitchFamily="65" charset="-120"/>
              </a:rPr>
              <a:t> </a:t>
            </a:r>
            <a:r>
              <a:rPr lang="en-US" altLang="zh-TW" sz="2200" dirty="0">
                <a:latin typeface="+mj-lt"/>
                <a:ea typeface="標楷體" pitchFamily="65" charset="-120"/>
              </a:rPr>
              <a:t>5</a:t>
            </a:r>
            <a:endParaRPr lang="zh-TW" altLang="en-US" sz="2200" dirty="0">
              <a:latin typeface="+mj-lt"/>
              <a:ea typeface="標楷體" pitchFamily="65" charset="-120"/>
            </a:endParaRPr>
          </a:p>
        </p:txBody>
      </p:sp>
      <p:sp>
        <p:nvSpPr>
          <p:cNvPr id="9" name="橢圓形圖說文字 8"/>
          <p:cNvSpPr/>
          <p:nvPr/>
        </p:nvSpPr>
        <p:spPr bwMode="auto">
          <a:xfrm>
            <a:off x="1835150" y="5732463"/>
            <a:ext cx="1512888" cy="649287"/>
          </a:xfrm>
          <a:prstGeom prst="wedgeEllipseCallout">
            <a:avLst>
              <a:gd name="adj1" fmla="val 2947"/>
              <a:gd name="adj2" fmla="val -115058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TW" sz="2200" dirty="0">
                <a:latin typeface="+mj-lt"/>
                <a:ea typeface="標楷體" pitchFamily="65" charset="-120"/>
              </a:rPr>
              <a:t>§</a:t>
            </a:r>
            <a:r>
              <a:rPr lang="zh-TW" altLang="en-US" sz="2200" dirty="0">
                <a:latin typeface="+mj-lt"/>
                <a:ea typeface="標楷體" pitchFamily="65" charset="-120"/>
              </a:rPr>
              <a:t> </a:t>
            </a:r>
            <a:r>
              <a:rPr lang="en-US" altLang="zh-TW" sz="2200" dirty="0">
                <a:latin typeface="+mj-lt"/>
                <a:ea typeface="標楷體" pitchFamily="65" charset="-120"/>
              </a:rPr>
              <a:t>4</a:t>
            </a:r>
            <a:endParaRPr lang="zh-TW" altLang="en-US" sz="2200" dirty="0">
              <a:latin typeface="+mj-lt"/>
              <a:ea typeface="標楷體" pitchFamily="65" charset="-120"/>
            </a:endParaRPr>
          </a:p>
        </p:txBody>
      </p:sp>
      <p:sp>
        <p:nvSpPr>
          <p:cNvPr id="24584" name="流程圖: 替代處理程序 9"/>
          <p:cNvSpPr>
            <a:spLocks noChangeArrowheads="1"/>
          </p:cNvSpPr>
          <p:nvPr/>
        </p:nvSpPr>
        <p:spPr bwMode="auto">
          <a:xfrm>
            <a:off x="4211638" y="1412875"/>
            <a:ext cx="4321175" cy="576263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犯罪地：行為→結果地</a:t>
            </a:r>
          </a:p>
        </p:txBody>
      </p:sp>
      <p:sp>
        <p:nvSpPr>
          <p:cNvPr id="24585" name="流程圖: 替代處理程序 10"/>
          <p:cNvSpPr>
            <a:spLocks noChangeArrowheads="1"/>
          </p:cNvSpPr>
          <p:nvPr/>
        </p:nvSpPr>
        <p:spPr bwMode="auto">
          <a:xfrm>
            <a:off x="4211638" y="3141663"/>
            <a:ext cx="4321175" cy="574675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所在地（原則上應指逮捕地）</a:t>
            </a:r>
          </a:p>
        </p:txBody>
      </p:sp>
      <p:sp>
        <p:nvSpPr>
          <p:cNvPr id="24586" name="流程圖: 替代處理程序 11"/>
          <p:cNvSpPr>
            <a:spLocks noChangeArrowheads="1"/>
          </p:cNvSpPr>
          <p:nvPr/>
        </p:nvSpPr>
        <p:spPr bwMode="auto">
          <a:xfrm>
            <a:off x="4211638" y="2276475"/>
            <a:ext cx="4321175" cy="576263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被告住居所地</a:t>
            </a:r>
          </a:p>
        </p:txBody>
      </p:sp>
      <p:sp>
        <p:nvSpPr>
          <p:cNvPr id="24587" name="流程圖: 替代處理程序 12"/>
          <p:cNvSpPr>
            <a:spLocks noChangeArrowheads="1"/>
          </p:cNvSpPr>
          <p:nvPr/>
        </p:nvSpPr>
        <p:spPr bwMode="auto">
          <a:xfrm>
            <a:off x="4284663" y="4724400"/>
            <a:ext cx="4319587" cy="576263"/>
          </a:xfrm>
          <a:prstGeom prst="flowChartAlternateProcess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內亂、外患及妨害國交罪：第一審高院管轄</a:t>
            </a:r>
          </a:p>
        </p:txBody>
      </p:sp>
      <p:cxnSp>
        <p:nvCxnSpPr>
          <p:cNvPr id="24588" name="直線單箭頭接點 14"/>
          <p:cNvCxnSpPr>
            <a:cxnSpLocks noChangeShapeType="1"/>
            <a:stCxn id="24581" idx="3"/>
            <a:endCxn id="24587" idx="1"/>
          </p:cNvCxnSpPr>
          <p:nvPr/>
        </p:nvCxnSpPr>
        <p:spPr bwMode="auto">
          <a:xfrm>
            <a:off x="3419475" y="5013325"/>
            <a:ext cx="865188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89" name="直線單箭頭接點 16"/>
          <p:cNvCxnSpPr>
            <a:cxnSpLocks noChangeShapeType="1"/>
            <a:stCxn id="24580" idx="3"/>
            <a:endCxn id="24586" idx="1"/>
          </p:cNvCxnSpPr>
          <p:nvPr/>
        </p:nvCxnSpPr>
        <p:spPr bwMode="auto">
          <a:xfrm>
            <a:off x="3419475" y="2565400"/>
            <a:ext cx="792163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90" name="肘形接點 18"/>
          <p:cNvCxnSpPr>
            <a:cxnSpLocks noChangeShapeType="1"/>
            <a:stCxn id="24580" idx="3"/>
            <a:endCxn id="24584" idx="1"/>
          </p:cNvCxnSpPr>
          <p:nvPr/>
        </p:nvCxnSpPr>
        <p:spPr bwMode="auto">
          <a:xfrm flipV="1">
            <a:off x="3419475" y="1700213"/>
            <a:ext cx="792163" cy="865187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91" name="肘形接點 20"/>
          <p:cNvCxnSpPr>
            <a:cxnSpLocks noChangeShapeType="1"/>
            <a:stCxn id="24580" idx="3"/>
            <a:endCxn id="24585" idx="1"/>
          </p:cNvCxnSpPr>
          <p:nvPr/>
        </p:nvCxnSpPr>
        <p:spPr bwMode="auto">
          <a:xfrm>
            <a:off x="3419475" y="2565400"/>
            <a:ext cx="792163" cy="863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92" name="肘形接點 22"/>
          <p:cNvCxnSpPr>
            <a:cxnSpLocks noChangeShapeType="1"/>
            <a:stCxn id="24579" idx="3"/>
            <a:endCxn id="24580" idx="1"/>
          </p:cNvCxnSpPr>
          <p:nvPr/>
        </p:nvCxnSpPr>
        <p:spPr bwMode="auto">
          <a:xfrm flipV="1">
            <a:off x="1116013" y="2565400"/>
            <a:ext cx="647700" cy="1368425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93" name="肘形接點 24"/>
          <p:cNvCxnSpPr>
            <a:cxnSpLocks noChangeShapeType="1"/>
            <a:stCxn id="24579" idx="3"/>
            <a:endCxn id="24581" idx="1"/>
          </p:cNvCxnSpPr>
          <p:nvPr/>
        </p:nvCxnSpPr>
        <p:spPr bwMode="auto">
          <a:xfrm>
            <a:off x="1116013" y="3933825"/>
            <a:ext cx="647700" cy="10795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證據調查</a:t>
            </a:r>
            <a:r>
              <a:rPr lang="zh-TW" altLang="en-US" smtClean="0"/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四、證據調查進行順序：</a:t>
            </a:r>
          </a:p>
          <a:p>
            <a:pPr eaLnBrk="1" hangingPunct="1">
              <a:defRPr/>
            </a:pPr>
            <a:endParaRPr lang="en-US" altLang="zh-TW" smtClean="0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611188" y="2565400"/>
            <a:ext cx="1801812" cy="5746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成罪事實之證據</a:t>
            </a:r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2627313" y="2781300"/>
            <a:ext cx="720725" cy="214313"/>
          </a:xfrm>
          <a:prstGeom prst="rightArrow">
            <a:avLst>
              <a:gd name="adj1" fmla="val 50000"/>
              <a:gd name="adj2" fmla="val 8407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3563938" y="2565400"/>
            <a:ext cx="2305050" cy="5746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阻卻成罪事實之證據</a:t>
            </a:r>
            <a:r>
              <a:rPr lang="zh-TW" altLang="en-US" sz="1800">
                <a:solidFill>
                  <a:schemeClr val="tx1"/>
                </a:solidFill>
                <a:ea typeface="華康中黑體(P)" pitchFamily="34" charset="-120"/>
              </a:rPr>
              <a:t> </a:t>
            </a:r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6011863" y="2781300"/>
            <a:ext cx="720725" cy="214313"/>
          </a:xfrm>
          <a:prstGeom prst="rightArrow">
            <a:avLst>
              <a:gd name="adj1" fmla="val 50000"/>
              <a:gd name="adj2" fmla="val 8407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6877050" y="2565400"/>
            <a:ext cx="1727200" cy="5762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佐證事實之證據</a:t>
            </a:r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827088" y="4221163"/>
            <a:ext cx="720725" cy="217487"/>
          </a:xfrm>
          <a:prstGeom prst="rightArrow">
            <a:avLst>
              <a:gd name="adj1" fmla="val 50000"/>
              <a:gd name="adj2" fmla="val 8284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1835150" y="4076700"/>
            <a:ext cx="1944688" cy="503238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科刑證據</a:t>
            </a:r>
            <a:r>
              <a:rPr lang="zh-TW" altLang="en-US" sz="1800">
                <a:solidFill>
                  <a:schemeClr val="tx1"/>
                </a:solidFill>
                <a:ea typeface="華康中黑體(P)" pitchFamily="34" charset="-120"/>
              </a:rPr>
              <a:t> </a:t>
            </a:r>
          </a:p>
        </p:txBody>
      </p:sp>
      <p:sp>
        <p:nvSpPr>
          <p:cNvPr id="61451" name="Oval 11"/>
          <p:cNvSpPr>
            <a:spLocks noChangeArrowheads="1"/>
          </p:cNvSpPr>
          <p:nvPr/>
        </p:nvSpPr>
        <p:spPr bwMode="auto">
          <a:xfrm>
            <a:off x="1403350" y="3429000"/>
            <a:ext cx="360363" cy="288925"/>
          </a:xfrm>
          <a:prstGeom prst="ellipse">
            <a:avLst/>
          </a:prstGeom>
          <a:solidFill>
            <a:srgbClr val="5CE2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1</a:t>
            </a:r>
          </a:p>
        </p:txBody>
      </p:sp>
      <p:sp>
        <p:nvSpPr>
          <p:cNvPr id="61452" name="Oval 12"/>
          <p:cNvSpPr>
            <a:spLocks noChangeArrowheads="1"/>
          </p:cNvSpPr>
          <p:nvPr/>
        </p:nvSpPr>
        <p:spPr bwMode="auto">
          <a:xfrm>
            <a:off x="4356100" y="3429000"/>
            <a:ext cx="358775" cy="288925"/>
          </a:xfrm>
          <a:prstGeom prst="ellipse">
            <a:avLst/>
          </a:prstGeom>
          <a:solidFill>
            <a:srgbClr val="5CE2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2</a:t>
            </a:r>
          </a:p>
        </p:txBody>
      </p:sp>
      <p:sp>
        <p:nvSpPr>
          <p:cNvPr id="61453" name="Oval 13"/>
          <p:cNvSpPr>
            <a:spLocks noChangeArrowheads="1"/>
          </p:cNvSpPr>
          <p:nvPr/>
        </p:nvSpPr>
        <p:spPr bwMode="auto">
          <a:xfrm>
            <a:off x="7524750" y="3357563"/>
            <a:ext cx="360363" cy="288925"/>
          </a:xfrm>
          <a:prstGeom prst="ellipse">
            <a:avLst/>
          </a:prstGeom>
          <a:solidFill>
            <a:srgbClr val="5CE2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3</a:t>
            </a:r>
          </a:p>
        </p:txBody>
      </p:sp>
      <p:sp>
        <p:nvSpPr>
          <p:cNvPr id="61454" name="Oval 14"/>
          <p:cNvSpPr>
            <a:spLocks noChangeArrowheads="1"/>
          </p:cNvSpPr>
          <p:nvPr/>
        </p:nvSpPr>
        <p:spPr bwMode="auto">
          <a:xfrm>
            <a:off x="2555875" y="4797425"/>
            <a:ext cx="360363" cy="287338"/>
          </a:xfrm>
          <a:prstGeom prst="ellipse">
            <a:avLst/>
          </a:prstGeom>
          <a:solidFill>
            <a:srgbClr val="5CE2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nimBg="1"/>
      <p:bldP spid="61445" grpId="0" animBg="1"/>
      <p:bldP spid="61446" grpId="0" animBg="1"/>
      <p:bldP spid="61447" grpId="0" animBg="1"/>
      <p:bldP spid="61448" grpId="0" animBg="1"/>
      <p:bldP spid="61449" grpId="0" animBg="1"/>
      <p:bldP spid="61450" grpId="0" animBg="1"/>
      <p:bldP spid="61451" grpId="0" animBg="1"/>
      <p:bldP spid="61452" grpId="0" animBg="1"/>
      <p:bldP spid="61453" grpId="0" animBg="1"/>
      <p:bldP spid="61454" grpId="0" animBg="1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交互詰問</a:t>
            </a:r>
            <a:r>
              <a:rPr lang="zh-TW" altLang="en-US" smtClean="0"/>
              <a:t>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一、交互詰問問題：限於成罪事項的供述證據。主要為直接證人的證言。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（一）詰問程序：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684213" y="3357563"/>
            <a:ext cx="1800225" cy="719137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事實成立</a:t>
            </a:r>
          </a:p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之詰問 </a:t>
            </a: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3276600" y="3357563"/>
            <a:ext cx="1873250" cy="719137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阻礙事實成立</a:t>
            </a:r>
          </a:p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之詰問</a:t>
            </a:r>
            <a:r>
              <a:rPr lang="zh-TW" altLang="en-US" sz="1800">
                <a:solidFill>
                  <a:schemeClr val="tx1"/>
                </a:solidFill>
                <a:ea typeface="華康中黑體(P)" pitchFamily="34" charset="-120"/>
              </a:rPr>
              <a:t> 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5940425" y="3357563"/>
            <a:ext cx="1871663" cy="719137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轉向或阻卻</a:t>
            </a:r>
          </a:p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之詰問</a:t>
            </a:r>
            <a:r>
              <a:rPr lang="zh-TW" altLang="en-US" sz="1800">
                <a:solidFill>
                  <a:schemeClr val="tx1"/>
                </a:solidFill>
                <a:ea typeface="華康中黑體(P)" pitchFamily="34" charset="-120"/>
              </a:rPr>
              <a:t> </a:t>
            </a:r>
          </a:p>
        </p:txBody>
      </p:sp>
      <p:sp>
        <p:nvSpPr>
          <p:cNvPr id="62471" name="AutoShape 7"/>
          <p:cNvSpPr>
            <a:spLocks noChangeArrowheads="1"/>
          </p:cNvSpPr>
          <p:nvPr/>
        </p:nvSpPr>
        <p:spPr bwMode="auto">
          <a:xfrm>
            <a:off x="2700338" y="3644900"/>
            <a:ext cx="287337" cy="71438"/>
          </a:xfrm>
          <a:prstGeom prst="rightArrow">
            <a:avLst>
              <a:gd name="adj1" fmla="val 50000"/>
              <a:gd name="adj2" fmla="val 1005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2472" name="AutoShape 8"/>
          <p:cNvSpPr>
            <a:spLocks noChangeArrowheads="1"/>
          </p:cNvSpPr>
          <p:nvPr/>
        </p:nvSpPr>
        <p:spPr bwMode="auto">
          <a:xfrm>
            <a:off x="5292725" y="3644900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2473" name="Oval 9"/>
          <p:cNvSpPr>
            <a:spLocks noChangeArrowheads="1"/>
          </p:cNvSpPr>
          <p:nvPr/>
        </p:nvSpPr>
        <p:spPr bwMode="auto">
          <a:xfrm>
            <a:off x="1476375" y="4221163"/>
            <a:ext cx="358775" cy="215900"/>
          </a:xfrm>
          <a:prstGeom prst="ellipse">
            <a:avLst/>
          </a:prstGeom>
          <a:solidFill>
            <a:srgbClr val="5CE2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1</a:t>
            </a:r>
          </a:p>
        </p:txBody>
      </p:sp>
      <p:sp>
        <p:nvSpPr>
          <p:cNvPr id="62474" name="Oval 10"/>
          <p:cNvSpPr>
            <a:spLocks noChangeArrowheads="1"/>
          </p:cNvSpPr>
          <p:nvPr/>
        </p:nvSpPr>
        <p:spPr bwMode="auto">
          <a:xfrm>
            <a:off x="3924300" y="4221163"/>
            <a:ext cx="360363" cy="215900"/>
          </a:xfrm>
          <a:prstGeom prst="ellipse">
            <a:avLst/>
          </a:prstGeom>
          <a:solidFill>
            <a:srgbClr val="5CE2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2</a:t>
            </a:r>
          </a:p>
        </p:txBody>
      </p:sp>
      <p:sp>
        <p:nvSpPr>
          <p:cNvPr id="62475" name="Oval 11"/>
          <p:cNvSpPr>
            <a:spLocks noChangeArrowheads="1"/>
          </p:cNvSpPr>
          <p:nvPr/>
        </p:nvSpPr>
        <p:spPr bwMode="auto">
          <a:xfrm>
            <a:off x="6659563" y="4221163"/>
            <a:ext cx="360362" cy="215900"/>
          </a:xfrm>
          <a:prstGeom prst="ellipse">
            <a:avLst/>
          </a:prstGeom>
          <a:solidFill>
            <a:srgbClr val="5CE2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3</a:t>
            </a:r>
          </a:p>
        </p:txBody>
      </p:sp>
      <p:sp>
        <p:nvSpPr>
          <p:cNvPr id="62476" name="AutoShape 12"/>
          <p:cNvSpPr>
            <a:spLocks noChangeArrowheads="1"/>
          </p:cNvSpPr>
          <p:nvPr/>
        </p:nvSpPr>
        <p:spPr bwMode="auto">
          <a:xfrm>
            <a:off x="755650" y="4652963"/>
            <a:ext cx="1655763" cy="1871662"/>
          </a:xfrm>
          <a:prstGeom prst="wedgeRectCallout">
            <a:avLst>
              <a:gd name="adj1" fmla="val -7815"/>
              <a:gd name="adj2" fmla="val -79685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1800">
                <a:ea typeface="華康中黑體(P)" pitchFamily="34" charset="-120"/>
              </a:rPr>
              <a:t>主詰問：檢察官（或自訴人）→反詰問：被告→覆問：檢察官→覆反問：被告</a:t>
            </a:r>
            <a:r>
              <a:rPr lang="zh-TW" altLang="en-US" sz="1800">
                <a:solidFill>
                  <a:schemeClr val="tx1"/>
                </a:solidFill>
                <a:ea typeface="華康中黑體(P)" pitchFamily="34" charset="-120"/>
              </a:rPr>
              <a:t> </a:t>
            </a:r>
          </a:p>
        </p:txBody>
      </p:sp>
      <p:sp>
        <p:nvSpPr>
          <p:cNvPr id="62477" name="AutoShape 13"/>
          <p:cNvSpPr>
            <a:spLocks noChangeArrowheads="1"/>
          </p:cNvSpPr>
          <p:nvPr/>
        </p:nvSpPr>
        <p:spPr bwMode="auto">
          <a:xfrm>
            <a:off x="3276600" y="4652963"/>
            <a:ext cx="1727200" cy="1871662"/>
          </a:xfrm>
          <a:prstGeom prst="wedgeRectCallout">
            <a:avLst>
              <a:gd name="adj1" fmla="val -18565"/>
              <a:gd name="adj2" fmla="val -78157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1800">
                <a:ea typeface="華康中黑體(P)" pitchFamily="34" charset="-120"/>
              </a:rPr>
              <a:t>主詰問：被告→反詰問：檢察官→覆問：被告→覆反問：檢察官</a:t>
            </a:r>
            <a:r>
              <a:rPr lang="zh-TW" altLang="en-US" sz="1800">
                <a:solidFill>
                  <a:schemeClr val="tx1"/>
                </a:solidFill>
                <a:ea typeface="華康中黑體(P)" pitchFamily="34" charset="-120"/>
              </a:rPr>
              <a:t> </a:t>
            </a:r>
          </a:p>
        </p:txBody>
      </p:sp>
      <p:sp>
        <p:nvSpPr>
          <p:cNvPr id="62478" name="AutoShape 14"/>
          <p:cNvSpPr>
            <a:spLocks noChangeArrowheads="1"/>
          </p:cNvSpPr>
          <p:nvPr/>
        </p:nvSpPr>
        <p:spPr bwMode="auto">
          <a:xfrm>
            <a:off x="6084888" y="4652963"/>
            <a:ext cx="1727200" cy="1944687"/>
          </a:xfrm>
          <a:prstGeom prst="wedgeRectCallout">
            <a:avLst>
              <a:gd name="adj1" fmla="val 12593"/>
              <a:gd name="adj2" fmla="val -7701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1800">
                <a:ea typeface="華康中黑體(P)" pitchFamily="34" charset="-120"/>
              </a:rPr>
              <a:t>主詰問：被告→反詰問：檢察官→覆問：被告→覆反問：檢察官</a:t>
            </a:r>
            <a:r>
              <a:rPr lang="zh-TW" altLang="en-US" sz="1800">
                <a:solidFill>
                  <a:schemeClr val="tx1"/>
                </a:solidFill>
                <a:ea typeface="華康中黑體(P)" pitchFamily="34" charset="-12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 animBg="1"/>
      <p:bldP spid="62469" grpId="0" animBg="1"/>
      <p:bldP spid="62470" grpId="0" animBg="1"/>
      <p:bldP spid="62471" grpId="0" animBg="1"/>
      <p:bldP spid="62472" grpId="0" animBg="1"/>
      <p:bldP spid="62473" grpId="0" animBg="1"/>
      <p:bldP spid="62474" grpId="0" animBg="1"/>
      <p:bldP spid="62475" grpId="0" animBg="1"/>
      <p:bldP spid="62476" grpId="0" animBg="1"/>
      <p:bldP spid="62477" grpId="0" animBg="1"/>
      <p:bldP spid="62478" grpId="0" animBg="1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交互詰問進行方式</a:t>
            </a:r>
            <a:r>
              <a:rPr lang="en-US" altLang="zh-TW" sz="2400" smtClean="0">
                <a:solidFill>
                  <a:srgbClr val="00FFFF"/>
                </a:solidFill>
              </a:rPr>
              <a:t>1</a:t>
            </a:r>
          </a:p>
        </p:txBody>
      </p:sp>
      <p:sp>
        <p:nvSpPr>
          <p:cNvPr id="105475" name="AutoShape 4"/>
          <p:cNvSpPr>
            <a:spLocks noChangeArrowheads="1"/>
          </p:cNvSpPr>
          <p:nvPr/>
        </p:nvSpPr>
        <p:spPr bwMode="auto">
          <a:xfrm>
            <a:off x="684213" y="1484313"/>
            <a:ext cx="576262" cy="2016125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檢察官舉證</a:t>
            </a:r>
          </a:p>
        </p:txBody>
      </p:sp>
      <p:sp>
        <p:nvSpPr>
          <p:cNvPr id="105476" name="AutoShape 5"/>
          <p:cNvSpPr>
            <a:spLocks noChangeArrowheads="1"/>
          </p:cNvSpPr>
          <p:nvPr/>
        </p:nvSpPr>
        <p:spPr bwMode="auto">
          <a:xfrm>
            <a:off x="827088" y="4149725"/>
            <a:ext cx="504825" cy="2303463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檢察官主詰問</a:t>
            </a:r>
          </a:p>
        </p:txBody>
      </p:sp>
      <p:sp>
        <p:nvSpPr>
          <p:cNvPr id="105477" name="AutoShape 6"/>
          <p:cNvSpPr>
            <a:spLocks noChangeArrowheads="1"/>
          </p:cNvSpPr>
          <p:nvPr/>
        </p:nvSpPr>
        <p:spPr bwMode="auto">
          <a:xfrm>
            <a:off x="2268538" y="4149725"/>
            <a:ext cx="1008062" cy="2303463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被告、辯護人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反詰問</a:t>
            </a:r>
          </a:p>
        </p:txBody>
      </p:sp>
      <p:sp>
        <p:nvSpPr>
          <p:cNvPr id="105478" name="AutoShape 7"/>
          <p:cNvSpPr>
            <a:spLocks noChangeArrowheads="1"/>
          </p:cNvSpPr>
          <p:nvPr/>
        </p:nvSpPr>
        <p:spPr bwMode="auto">
          <a:xfrm>
            <a:off x="4427538" y="4076700"/>
            <a:ext cx="504825" cy="230505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檢察官覆主詰問</a:t>
            </a:r>
          </a:p>
        </p:txBody>
      </p:sp>
      <p:sp>
        <p:nvSpPr>
          <p:cNvPr id="105479" name="AutoShape 8"/>
          <p:cNvSpPr>
            <a:spLocks noChangeArrowheads="1"/>
          </p:cNvSpPr>
          <p:nvPr/>
        </p:nvSpPr>
        <p:spPr bwMode="auto">
          <a:xfrm>
            <a:off x="5940425" y="4076700"/>
            <a:ext cx="936625" cy="230505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被告、辯護人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覆反詰問</a:t>
            </a:r>
          </a:p>
        </p:txBody>
      </p:sp>
      <p:sp>
        <p:nvSpPr>
          <p:cNvPr id="105480" name="AutoShape 9"/>
          <p:cNvSpPr>
            <a:spLocks noChangeArrowheads="1"/>
          </p:cNvSpPr>
          <p:nvPr/>
        </p:nvSpPr>
        <p:spPr bwMode="auto">
          <a:xfrm>
            <a:off x="2195513" y="1484313"/>
            <a:ext cx="2447925" cy="504825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犯罪成立事項</a:t>
            </a:r>
          </a:p>
        </p:txBody>
      </p:sp>
      <p:sp>
        <p:nvSpPr>
          <p:cNvPr id="105481" name="AutoShape 10"/>
          <p:cNvSpPr>
            <a:spLocks noChangeArrowheads="1"/>
          </p:cNvSpPr>
          <p:nvPr/>
        </p:nvSpPr>
        <p:spPr bwMode="auto">
          <a:xfrm>
            <a:off x="2195513" y="2997200"/>
            <a:ext cx="2447925" cy="503238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刑罰形成事項</a:t>
            </a:r>
          </a:p>
        </p:txBody>
      </p:sp>
      <p:cxnSp>
        <p:nvCxnSpPr>
          <p:cNvPr id="105482" name="AutoShape 11"/>
          <p:cNvCxnSpPr>
            <a:cxnSpLocks noChangeShapeType="1"/>
            <a:stCxn id="105475" idx="3"/>
            <a:endCxn id="105480" idx="1"/>
          </p:cNvCxnSpPr>
          <p:nvPr/>
        </p:nvCxnSpPr>
        <p:spPr bwMode="auto">
          <a:xfrm flipV="1">
            <a:off x="1260475" y="1736725"/>
            <a:ext cx="935038" cy="755650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5483" name="AutoShape 12"/>
          <p:cNvCxnSpPr>
            <a:cxnSpLocks noChangeShapeType="1"/>
            <a:stCxn id="105475" idx="3"/>
            <a:endCxn id="105481" idx="1"/>
          </p:cNvCxnSpPr>
          <p:nvPr/>
        </p:nvCxnSpPr>
        <p:spPr bwMode="auto">
          <a:xfrm>
            <a:off x="1260475" y="2492375"/>
            <a:ext cx="935038" cy="757238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5484" name="AutoShape 13"/>
          <p:cNvCxnSpPr>
            <a:cxnSpLocks noChangeShapeType="1"/>
            <a:stCxn id="105480" idx="3"/>
            <a:endCxn id="105481" idx="3"/>
          </p:cNvCxnSpPr>
          <p:nvPr/>
        </p:nvCxnSpPr>
        <p:spPr bwMode="auto">
          <a:xfrm>
            <a:off x="4643438" y="1736725"/>
            <a:ext cx="1587" cy="1512888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5485" name="AutoShape 14"/>
          <p:cNvSpPr>
            <a:spLocks noChangeArrowheads="1"/>
          </p:cNvSpPr>
          <p:nvPr/>
        </p:nvSpPr>
        <p:spPr bwMode="auto">
          <a:xfrm>
            <a:off x="5076825" y="2349500"/>
            <a:ext cx="719138" cy="287338"/>
          </a:xfrm>
          <a:prstGeom prst="rightArrow">
            <a:avLst>
              <a:gd name="adj1" fmla="val 50000"/>
              <a:gd name="adj2" fmla="val 62569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5486" name="AutoShape 15"/>
          <p:cNvSpPr>
            <a:spLocks noChangeArrowheads="1"/>
          </p:cNvSpPr>
          <p:nvPr/>
        </p:nvSpPr>
        <p:spPr bwMode="auto">
          <a:xfrm>
            <a:off x="6084888" y="2205038"/>
            <a:ext cx="2087562" cy="5048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進行方式</a:t>
            </a:r>
          </a:p>
        </p:txBody>
      </p:sp>
      <p:cxnSp>
        <p:nvCxnSpPr>
          <p:cNvPr id="105487" name="AutoShape 16"/>
          <p:cNvCxnSpPr>
            <a:cxnSpLocks noChangeShapeType="1"/>
            <a:stCxn id="105486" idx="3"/>
            <a:endCxn id="105476" idx="1"/>
          </p:cNvCxnSpPr>
          <p:nvPr/>
        </p:nvCxnSpPr>
        <p:spPr bwMode="auto">
          <a:xfrm flipH="1">
            <a:off x="827088" y="2457450"/>
            <a:ext cx="7345362" cy="2844800"/>
          </a:xfrm>
          <a:prstGeom prst="bentConnector5">
            <a:avLst>
              <a:gd name="adj1" fmla="val -3111"/>
              <a:gd name="adj2" fmla="val 45366"/>
              <a:gd name="adj3" fmla="val 1031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05488" name="AutoShape 17"/>
          <p:cNvSpPr>
            <a:spLocks noChangeArrowheads="1"/>
          </p:cNvSpPr>
          <p:nvPr/>
        </p:nvSpPr>
        <p:spPr bwMode="auto">
          <a:xfrm>
            <a:off x="7885113" y="4076700"/>
            <a:ext cx="503237" cy="230505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法官補充訊問</a:t>
            </a:r>
          </a:p>
        </p:txBody>
      </p:sp>
      <p:sp>
        <p:nvSpPr>
          <p:cNvPr id="105489" name="AutoShape 18"/>
          <p:cNvSpPr>
            <a:spLocks noChangeArrowheads="1"/>
          </p:cNvSpPr>
          <p:nvPr/>
        </p:nvSpPr>
        <p:spPr bwMode="auto">
          <a:xfrm>
            <a:off x="1476375" y="51577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5490" name="AutoShape 19"/>
          <p:cNvSpPr>
            <a:spLocks noChangeArrowheads="1"/>
          </p:cNvSpPr>
          <p:nvPr/>
        </p:nvSpPr>
        <p:spPr bwMode="auto">
          <a:xfrm>
            <a:off x="3492500" y="51577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5491" name="AutoShape 20"/>
          <p:cNvSpPr>
            <a:spLocks noChangeArrowheads="1"/>
          </p:cNvSpPr>
          <p:nvPr/>
        </p:nvSpPr>
        <p:spPr bwMode="auto">
          <a:xfrm>
            <a:off x="5076825" y="51577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5492" name="AutoShape 21"/>
          <p:cNvSpPr>
            <a:spLocks noChangeArrowheads="1"/>
          </p:cNvSpPr>
          <p:nvPr/>
        </p:nvSpPr>
        <p:spPr bwMode="auto">
          <a:xfrm>
            <a:off x="7019925" y="51577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交互詰問進行方式</a:t>
            </a:r>
            <a:r>
              <a:rPr lang="en-US" altLang="zh-TW" sz="2400" smtClean="0">
                <a:solidFill>
                  <a:srgbClr val="00FFFF"/>
                </a:solidFill>
              </a:rPr>
              <a:t>2</a:t>
            </a:r>
          </a:p>
        </p:txBody>
      </p:sp>
      <p:sp>
        <p:nvSpPr>
          <p:cNvPr id="106499" name="AutoShape 3"/>
          <p:cNvSpPr>
            <a:spLocks noChangeArrowheads="1"/>
          </p:cNvSpPr>
          <p:nvPr/>
        </p:nvSpPr>
        <p:spPr bwMode="auto">
          <a:xfrm>
            <a:off x="684213" y="1484313"/>
            <a:ext cx="576262" cy="2016125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被告舉證</a:t>
            </a:r>
          </a:p>
        </p:txBody>
      </p:sp>
      <p:sp>
        <p:nvSpPr>
          <p:cNvPr id="106500" name="AutoShape 5"/>
          <p:cNvSpPr>
            <a:spLocks noChangeArrowheads="1"/>
          </p:cNvSpPr>
          <p:nvPr/>
        </p:nvSpPr>
        <p:spPr bwMode="auto">
          <a:xfrm>
            <a:off x="827088" y="4149725"/>
            <a:ext cx="1008062" cy="2303463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被告、辯護人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主詰問</a:t>
            </a:r>
          </a:p>
        </p:txBody>
      </p:sp>
      <p:sp>
        <p:nvSpPr>
          <p:cNvPr id="106501" name="AutoShape 7"/>
          <p:cNvSpPr>
            <a:spLocks noChangeArrowheads="1"/>
          </p:cNvSpPr>
          <p:nvPr/>
        </p:nvSpPr>
        <p:spPr bwMode="auto">
          <a:xfrm>
            <a:off x="4284663" y="4221163"/>
            <a:ext cx="936625" cy="230505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被告、辯護人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覆主詰問</a:t>
            </a:r>
          </a:p>
        </p:txBody>
      </p:sp>
      <p:sp>
        <p:nvSpPr>
          <p:cNvPr id="106502" name="AutoShape 8"/>
          <p:cNvSpPr>
            <a:spLocks noChangeArrowheads="1"/>
          </p:cNvSpPr>
          <p:nvPr/>
        </p:nvSpPr>
        <p:spPr bwMode="auto">
          <a:xfrm>
            <a:off x="2195513" y="1484313"/>
            <a:ext cx="2447925" cy="504825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阻礙犯罪成立事項</a:t>
            </a:r>
          </a:p>
        </p:txBody>
      </p:sp>
      <p:sp>
        <p:nvSpPr>
          <p:cNvPr id="106503" name="AutoShape 9"/>
          <p:cNvSpPr>
            <a:spLocks noChangeArrowheads="1"/>
          </p:cNvSpPr>
          <p:nvPr/>
        </p:nvSpPr>
        <p:spPr bwMode="auto">
          <a:xfrm>
            <a:off x="2195513" y="2997200"/>
            <a:ext cx="2447925" cy="503238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阻礙刑罰形成事項</a:t>
            </a:r>
          </a:p>
        </p:txBody>
      </p:sp>
      <p:cxnSp>
        <p:nvCxnSpPr>
          <p:cNvPr id="106504" name="AutoShape 10"/>
          <p:cNvCxnSpPr>
            <a:cxnSpLocks noChangeShapeType="1"/>
            <a:stCxn id="106499" idx="3"/>
            <a:endCxn id="106502" idx="1"/>
          </p:cNvCxnSpPr>
          <p:nvPr/>
        </p:nvCxnSpPr>
        <p:spPr bwMode="auto">
          <a:xfrm flipV="1">
            <a:off x="1260475" y="1736725"/>
            <a:ext cx="935038" cy="755650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6505" name="AutoShape 11"/>
          <p:cNvCxnSpPr>
            <a:cxnSpLocks noChangeShapeType="1"/>
            <a:stCxn id="106499" idx="3"/>
            <a:endCxn id="106503" idx="1"/>
          </p:cNvCxnSpPr>
          <p:nvPr/>
        </p:nvCxnSpPr>
        <p:spPr bwMode="auto">
          <a:xfrm>
            <a:off x="1260475" y="2492375"/>
            <a:ext cx="935038" cy="757238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6506" name="AutoShape 12"/>
          <p:cNvCxnSpPr>
            <a:cxnSpLocks noChangeShapeType="1"/>
            <a:stCxn id="106502" idx="3"/>
            <a:endCxn id="106503" idx="3"/>
          </p:cNvCxnSpPr>
          <p:nvPr/>
        </p:nvCxnSpPr>
        <p:spPr bwMode="auto">
          <a:xfrm>
            <a:off x="4643438" y="1736725"/>
            <a:ext cx="1587" cy="1512888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6507" name="AutoShape 13"/>
          <p:cNvSpPr>
            <a:spLocks noChangeArrowheads="1"/>
          </p:cNvSpPr>
          <p:nvPr/>
        </p:nvSpPr>
        <p:spPr bwMode="auto">
          <a:xfrm>
            <a:off x="5076825" y="2349500"/>
            <a:ext cx="719138" cy="287338"/>
          </a:xfrm>
          <a:prstGeom prst="rightArrow">
            <a:avLst>
              <a:gd name="adj1" fmla="val 50000"/>
              <a:gd name="adj2" fmla="val 62569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6508" name="AutoShape 14"/>
          <p:cNvSpPr>
            <a:spLocks noChangeArrowheads="1"/>
          </p:cNvSpPr>
          <p:nvPr/>
        </p:nvSpPr>
        <p:spPr bwMode="auto">
          <a:xfrm>
            <a:off x="6084888" y="2205038"/>
            <a:ext cx="2087562" cy="5048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進行方式</a:t>
            </a:r>
          </a:p>
        </p:txBody>
      </p:sp>
      <p:cxnSp>
        <p:nvCxnSpPr>
          <p:cNvPr id="106509" name="AutoShape 15"/>
          <p:cNvCxnSpPr>
            <a:cxnSpLocks noChangeShapeType="1"/>
            <a:stCxn id="106508" idx="3"/>
          </p:cNvCxnSpPr>
          <p:nvPr/>
        </p:nvCxnSpPr>
        <p:spPr bwMode="auto">
          <a:xfrm flipH="1">
            <a:off x="827088" y="2457450"/>
            <a:ext cx="7345362" cy="2844800"/>
          </a:xfrm>
          <a:prstGeom prst="bentConnector5">
            <a:avLst>
              <a:gd name="adj1" fmla="val -3111"/>
              <a:gd name="adj2" fmla="val 45366"/>
              <a:gd name="adj3" fmla="val 1031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06510" name="AutoShape 16"/>
          <p:cNvSpPr>
            <a:spLocks noChangeArrowheads="1"/>
          </p:cNvSpPr>
          <p:nvPr/>
        </p:nvSpPr>
        <p:spPr bwMode="auto">
          <a:xfrm>
            <a:off x="7885113" y="4149725"/>
            <a:ext cx="503237" cy="230505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法官補充訊問</a:t>
            </a:r>
          </a:p>
        </p:txBody>
      </p:sp>
      <p:sp>
        <p:nvSpPr>
          <p:cNvPr id="106511" name="AutoShape 17"/>
          <p:cNvSpPr>
            <a:spLocks noChangeArrowheads="1"/>
          </p:cNvSpPr>
          <p:nvPr/>
        </p:nvSpPr>
        <p:spPr bwMode="auto">
          <a:xfrm>
            <a:off x="1979613" y="51577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6512" name="AutoShape 18"/>
          <p:cNvSpPr>
            <a:spLocks noChangeArrowheads="1"/>
          </p:cNvSpPr>
          <p:nvPr/>
        </p:nvSpPr>
        <p:spPr bwMode="auto">
          <a:xfrm>
            <a:off x="3492500" y="51577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6513" name="AutoShape 19"/>
          <p:cNvSpPr>
            <a:spLocks noChangeArrowheads="1"/>
          </p:cNvSpPr>
          <p:nvPr/>
        </p:nvSpPr>
        <p:spPr bwMode="auto">
          <a:xfrm>
            <a:off x="5435600" y="51577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6514" name="AutoShape 20"/>
          <p:cNvSpPr>
            <a:spLocks noChangeArrowheads="1"/>
          </p:cNvSpPr>
          <p:nvPr/>
        </p:nvSpPr>
        <p:spPr bwMode="auto">
          <a:xfrm>
            <a:off x="7019925" y="51577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6515" name="AutoShape 21"/>
          <p:cNvSpPr>
            <a:spLocks noChangeArrowheads="1"/>
          </p:cNvSpPr>
          <p:nvPr/>
        </p:nvSpPr>
        <p:spPr bwMode="auto">
          <a:xfrm>
            <a:off x="2771775" y="4149725"/>
            <a:ext cx="504825" cy="2303463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檢察官反詰問</a:t>
            </a:r>
          </a:p>
        </p:txBody>
      </p:sp>
      <p:sp>
        <p:nvSpPr>
          <p:cNvPr id="106516" name="AutoShape 22"/>
          <p:cNvSpPr>
            <a:spLocks noChangeArrowheads="1"/>
          </p:cNvSpPr>
          <p:nvPr/>
        </p:nvSpPr>
        <p:spPr bwMode="auto">
          <a:xfrm>
            <a:off x="6372225" y="4221163"/>
            <a:ext cx="504825" cy="230505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檢察官覆反詰問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交互詰問</a:t>
            </a:r>
            <a:r>
              <a:rPr lang="zh-TW" altLang="en-US" smtClean="0"/>
              <a:t>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二、詰問要求：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（一）主詰問：屬舉證，不得拋棄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（二）反詰問：屬抗辯，得以拋棄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（三）覆問：屬舉證補充，性質屬於補充性質。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（四）覆反問：屬抗辯補充。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主詰問不得放棄，如有應為主詰問而不為者，應視為不舉證，則視為證據（或證據方法）捨棄。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hlinkClick r:id="rId2" action="ppaction://hlinksldjump"/>
              </a:rPr>
              <a:t>心證 </a:t>
            </a:r>
            <a:endParaRPr lang="zh-TW" altLang="en-US" smtClean="0"/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684213" y="4868863"/>
            <a:ext cx="1800225" cy="1008062"/>
          </a:xfrm>
          <a:prstGeom prst="wedgeRoundRectCallout">
            <a:avLst>
              <a:gd name="adj1" fmla="val 13843"/>
              <a:gd name="adj2" fmla="val -127481"/>
              <a:gd name="adj3" fmla="val 16667"/>
            </a:avLst>
          </a:prstGeom>
          <a:solidFill>
            <a:srgbClr val="5CE2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zh-TW" altLang="en-US" sz="1800">
                <a:ea typeface="華康中黑體(P)" pitchFamily="34" charset="-120"/>
              </a:rPr>
              <a:t>證據認定階段，反應在證據調查程序</a:t>
            </a: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3708400" y="4868863"/>
            <a:ext cx="1800225" cy="1008062"/>
          </a:xfrm>
          <a:prstGeom prst="wedgeRoundRectCallout">
            <a:avLst>
              <a:gd name="adj1" fmla="val -3264"/>
              <a:gd name="adj2" fmla="val -125593"/>
              <a:gd name="adj3" fmla="val 16667"/>
            </a:avLst>
          </a:prstGeom>
          <a:solidFill>
            <a:srgbClr val="5CE2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zh-TW" altLang="en-US" sz="1800">
                <a:ea typeface="華康中黑體(P)" pitchFamily="34" charset="-120"/>
              </a:rPr>
              <a:t>法律適用階段，反應在嚴詞辯論程序</a:t>
            </a:r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443663" y="4868863"/>
            <a:ext cx="1655762" cy="1008062"/>
          </a:xfrm>
          <a:prstGeom prst="wedgeRoundRectCallout">
            <a:avLst>
              <a:gd name="adj1" fmla="val 1870"/>
              <a:gd name="adj2" fmla="val -139921"/>
              <a:gd name="adj3" fmla="val 16667"/>
            </a:avLst>
          </a:prstGeom>
          <a:solidFill>
            <a:srgbClr val="5CE2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zh-TW" altLang="en-US" sz="1800">
                <a:ea typeface="華康中黑體(P)" pitchFamily="34" charset="-120"/>
              </a:rPr>
              <a:t>刑罰科處，屬於科刑審酌程序</a:t>
            </a: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3492500" y="1916113"/>
            <a:ext cx="2159000" cy="649287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800">
                <a:solidFill>
                  <a:srgbClr val="0000FF"/>
                </a:solidFill>
                <a:ea typeface="華康隸書體W7" pitchFamily="49" charset="-120"/>
              </a:rPr>
              <a:t>審判心證</a:t>
            </a: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900113" y="3429000"/>
            <a:ext cx="1871662" cy="504825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800">
                <a:solidFill>
                  <a:srgbClr val="0000FF"/>
                </a:solidFill>
                <a:ea typeface="標楷體" pitchFamily="65" charset="-120"/>
              </a:rPr>
              <a:t>事實心證</a:t>
            </a:r>
          </a:p>
        </p:txBody>
      </p:sp>
      <p:sp>
        <p:nvSpPr>
          <p:cNvPr id="64520" name="AutoShape 8"/>
          <p:cNvSpPr>
            <a:spLocks noChangeArrowheads="1"/>
          </p:cNvSpPr>
          <p:nvPr/>
        </p:nvSpPr>
        <p:spPr bwMode="auto">
          <a:xfrm>
            <a:off x="3563938" y="3429000"/>
            <a:ext cx="2016125" cy="503238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800">
                <a:solidFill>
                  <a:srgbClr val="0000FF"/>
                </a:solidFill>
                <a:ea typeface="標楷體" pitchFamily="65" charset="-120"/>
              </a:rPr>
              <a:t>評價心證</a:t>
            </a:r>
          </a:p>
        </p:txBody>
      </p:sp>
      <p:sp>
        <p:nvSpPr>
          <p:cNvPr id="64521" name="AutoShape 9"/>
          <p:cNvSpPr>
            <a:spLocks noChangeArrowheads="1"/>
          </p:cNvSpPr>
          <p:nvPr/>
        </p:nvSpPr>
        <p:spPr bwMode="auto">
          <a:xfrm>
            <a:off x="6300788" y="3429000"/>
            <a:ext cx="1871662" cy="504825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800">
                <a:solidFill>
                  <a:srgbClr val="0000FF"/>
                </a:solidFill>
                <a:ea typeface="標楷體" pitchFamily="65" charset="-120"/>
              </a:rPr>
              <a:t>科刑心證</a:t>
            </a:r>
          </a:p>
        </p:txBody>
      </p:sp>
      <p:cxnSp>
        <p:nvCxnSpPr>
          <p:cNvPr id="64522" name="AutoShape 10"/>
          <p:cNvCxnSpPr>
            <a:cxnSpLocks noChangeShapeType="1"/>
            <a:stCxn id="64518" idx="2"/>
            <a:endCxn id="64519" idx="0"/>
          </p:cNvCxnSpPr>
          <p:nvPr/>
        </p:nvCxnSpPr>
        <p:spPr bwMode="auto">
          <a:xfrm rot="5400000">
            <a:off x="2772569" y="1629569"/>
            <a:ext cx="863600" cy="2735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23" name="AutoShape 11"/>
          <p:cNvCxnSpPr>
            <a:cxnSpLocks noChangeShapeType="1"/>
            <a:stCxn id="64518" idx="2"/>
            <a:endCxn id="64520" idx="0"/>
          </p:cNvCxnSpPr>
          <p:nvPr/>
        </p:nvCxnSpPr>
        <p:spPr bwMode="auto">
          <a:xfrm>
            <a:off x="4572000" y="2565400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4524" name="AutoShape 12"/>
          <p:cNvCxnSpPr>
            <a:cxnSpLocks noChangeShapeType="1"/>
            <a:stCxn id="64518" idx="2"/>
            <a:endCxn id="64521" idx="0"/>
          </p:cNvCxnSpPr>
          <p:nvPr/>
        </p:nvCxnSpPr>
        <p:spPr bwMode="auto">
          <a:xfrm rot="16200000" flipH="1">
            <a:off x="5472907" y="1664493"/>
            <a:ext cx="863600" cy="26654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4525" name="AutoShape 13"/>
          <p:cNvSpPr>
            <a:spLocks noChangeArrowheads="1"/>
          </p:cNvSpPr>
          <p:nvPr/>
        </p:nvSpPr>
        <p:spPr bwMode="auto">
          <a:xfrm>
            <a:off x="2843213" y="3644900"/>
            <a:ext cx="647700" cy="71438"/>
          </a:xfrm>
          <a:prstGeom prst="notchedRightArrow">
            <a:avLst>
              <a:gd name="adj1" fmla="val 50000"/>
              <a:gd name="adj2" fmla="val 226665"/>
            </a:avLst>
          </a:prstGeom>
          <a:solidFill>
            <a:srgbClr val="00FFFF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4526" name="AutoShape 14"/>
          <p:cNvSpPr>
            <a:spLocks noChangeArrowheads="1"/>
          </p:cNvSpPr>
          <p:nvPr/>
        </p:nvSpPr>
        <p:spPr bwMode="auto">
          <a:xfrm>
            <a:off x="5651500" y="3644900"/>
            <a:ext cx="574675" cy="71438"/>
          </a:xfrm>
          <a:prstGeom prst="notchedRightArrow">
            <a:avLst>
              <a:gd name="adj1" fmla="val 50000"/>
              <a:gd name="adj2" fmla="val 201110"/>
            </a:avLst>
          </a:prstGeom>
          <a:solidFill>
            <a:srgbClr val="00FFFF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animBg="1"/>
      <p:bldP spid="64516" grpId="0" animBg="1"/>
      <p:bldP spid="64517" grpId="0" animBg="1"/>
      <p:bldP spid="64518" grpId="0" animBg="1"/>
      <p:bldP spid="64519" grpId="0" animBg="1"/>
      <p:bldP spid="64520" grpId="0" animBg="1"/>
      <p:bldP spid="64521" grpId="0" animBg="1"/>
      <p:bldP spid="64525" grpId="0" animBg="1"/>
      <p:bldP spid="64526" grpId="0" animBg="1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現行規定之特殊問題</a:t>
            </a:r>
            <a:r>
              <a:rPr lang="zh-TW" altLang="en-US" smtClean="0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z="3600" smtClean="0"/>
              <a:t>一、「不得作為證據」規定之分析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z="3600" smtClean="0"/>
              <a:t>（一）</a:t>
            </a:r>
            <a:r>
              <a:rPr lang="zh-TW" altLang="en-US" sz="3600" smtClean="0">
                <a:solidFill>
                  <a:srgbClr val="00FFFF"/>
                </a:solidFill>
              </a:rPr>
              <a:t>關連性</a:t>
            </a:r>
            <a:r>
              <a:rPr lang="zh-TW" altLang="en-US" sz="3600" smtClean="0"/>
              <a:t>：</a:t>
            </a:r>
            <a:r>
              <a:rPr lang="en-US" altLang="zh-TW" sz="3600" smtClean="0"/>
              <a:t>§159I</a:t>
            </a:r>
            <a:r>
              <a:rPr lang="zh-TW" altLang="en-US" sz="3600" smtClean="0"/>
              <a:t>（傳聞證據）、</a:t>
            </a:r>
            <a:r>
              <a:rPr lang="en-US" altLang="zh-TW" sz="3600" smtClean="0"/>
              <a:t>§160</a:t>
            </a:r>
            <a:r>
              <a:rPr lang="zh-TW" altLang="en-US" sz="3600" smtClean="0"/>
              <a:t>（意見證據）、</a:t>
            </a:r>
            <a:r>
              <a:rPr lang="en-US" altLang="zh-TW" sz="3600" smtClean="0"/>
              <a:t>§156I</a:t>
            </a:r>
            <a:r>
              <a:rPr lang="zh-TW" altLang="en-US" sz="3600" smtClean="0"/>
              <a:t>（自白的基本概念）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z="3600" smtClean="0"/>
              <a:t>（二）</a:t>
            </a:r>
            <a:r>
              <a:rPr lang="zh-TW" altLang="en-US" sz="3600" smtClean="0">
                <a:solidFill>
                  <a:srgbClr val="00FFFF"/>
                </a:solidFill>
              </a:rPr>
              <a:t>正當性</a:t>
            </a:r>
            <a:r>
              <a:rPr lang="zh-TW" altLang="en-US" sz="3600" smtClean="0"/>
              <a:t>：</a:t>
            </a:r>
            <a:r>
              <a:rPr lang="en-US" altLang="zh-TW" sz="3600" smtClean="0"/>
              <a:t>§100-1</a:t>
            </a:r>
            <a:r>
              <a:rPr lang="zh-TW" altLang="en-US" sz="3600" smtClean="0"/>
              <a:t>、</a:t>
            </a:r>
            <a:r>
              <a:rPr lang="en-US" altLang="zh-TW" sz="3600" smtClean="0"/>
              <a:t>§100-2</a:t>
            </a:r>
            <a:r>
              <a:rPr lang="zh-TW" altLang="en-US" sz="3600" smtClean="0"/>
              <a:t>（訊問與詢問正當性規定）、</a:t>
            </a:r>
            <a:r>
              <a:rPr lang="en-US" altLang="zh-TW" sz="3600" smtClean="0"/>
              <a:t>§131IV</a:t>
            </a:r>
            <a:r>
              <a:rPr lang="zh-TW" altLang="en-US" sz="3600" smtClean="0"/>
              <a:t>（逕行或緊急搜索問題）、 </a:t>
            </a:r>
            <a:r>
              <a:rPr lang="en-US" altLang="zh-TW" sz="3600" smtClean="0"/>
              <a:t>§156I </a:t>
            </a:r>
            <a:r>
              <a:rPr lang="zh-TW" altLang="en-US" sz="3600" smtClean="0"/>
              <a:t>（自白任意性）、</a:t>
            </a:r>
            <a:r>
              <a:rPr lang="en-US" altLang="zh-TW" sz="3600" smtClean="0"/>
              <a:t>§158-2</a:t>
            </a:r>
            <a:r>
              <a:rPr lang="zh-TW" altLang="en-US" sz="3600" smtClean="0"/>
              <a:t>、</a:t>
            </a:r>
            <a:r>
              <a:rPr lang="en-US" altLang="zh-TW" sz="3600" smtClean="0"/>
              <a:t>§158-3</a:t>
            </a:r>
            <a:r>
              <a:rPr lang="zh-TW" altLang="en-US" sz="3600" smtClean="0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None/>
              <a:defRPr/>
            </a:pPr>
            <a:r>
              <a:rPr lang="zh-TW" altLang="en-US" smtClean="0">
                <a:solidFill>
                  <a:srgbClr val="00FFFF"/>
                </a:solidFill>
              </a:rPr>
              <a:t>現行規定之特殊問題</a:t>
            </a:r>
            <a:r>
              <a:rPr lang="zh-TW" altLang="en-US" smtClean="0"/>
              <a:t>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66CCFF"/>
              </a:buClr>
              <a:buSzTx/>
              <a:buFont typeface="Wingdings" pitchFamily="2" charset="2"/>
              <a:buChar char="¯"/>
              <a:defRPr/>
            </a:pPr>
            <a:r>
              <a:rPr lang="zh-TW" altLang="en-US" smtClean="0"/>
              <a:t>二、證據同意或無異議問題：</a:t>
            </a:r>
            <a:r>
              <a:rPr lang="en-US" altLang="zh-TW" smtClean="0"/>
              <a:t>§159-5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SzTx/>
              <a:buFont typeface="Wingdings" pitchFamily="2" charset="2"/>
              <a:buChar char="¯"/>
              <a:defRPr/>
            </a:pPr>
            <a:r>
              <a:rPr lang="zh-TW" altLang="en-US" smtClean="0"/>
              <a:t>（一）基本要求：創設證據禁止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SzTx/>
              <a:buFont typeface="Wingdings" pitchFamily="2" charset="2"/>
              <a:buChar char="¯"/>
              <a:defRPr/>
            </a:pPr>
            <a:r>
              <a:rPr lang="zh-TW" altLang="zh-TW" smtClean="0"/>
              <a:t>（</a:t>
            </a:r>
            <a:r>
              <a:rPr lang="zh-TW" altLang="en-US" smtClean="0"/>
              <a:t>二</a:t>
            </a:r>
            <a:r>
              <a:rPr lang="zh-TW" altLang="zh-TW" smtClean="0"/>
              <a:t>）</a:t>
            </a:r>
            <a:r>
              <a:rPr lang="zh-TW" altLang="en-US" smtClean="0"/>
              <a:t>適用範圍：僅適用於正當性之問題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SzTx/>
              <a:buFont typeface="Wingdings" pitchFamily="2" charset="2"/>
              <a:buChar char="¯"/>
              <a:defRPr/>
            </a:pPr>
            <a:r>
              <a:rPr lang="zh-TW" altLang="en-US" smtClean="0"/>
              <a:t>三、權衡原則：</a:t>
            </a:r>
            <a:r>
              <a:rPr lang="en-US" altLang="zh-TW" smtClean="0"/>
              <a:t>§158-4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SzTx/>
              <a:buFont typeface="Wingdings" pitchFamily="2" charset="2"/>
              <a:buChar char="¯"/>
              <a:defRPr/>
            </a:pPr>
            <a:r>
              <a:rPr lang="zh-TW" altLang="en-US" smtClean="0"/>
              <a:t>（一）指導原則：</a:t>
            </a:r>
            <a:r>
              <a:rPr lang="en-US" altLang="zh-TW" smtClean="0">
                <a:hlinkClick r:id="rId2" action="ppaction://hlinksldjump"/>
              </a:rPr>
              <a:t>in dubio pro non</a:t>
            </a:r>
            <a:endParaRPr lang="en-US" altLang="zh-TW" smtClean="0"/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SzTx/>
              <a:buFont typeface="Wingdings" pitchFamily="2" charset="2"/>
              <a:buChar char="¯"/>
              <a:defRPr/>
            </a:pPr>
            <a:r>
              <a:rPr lang="zh-TW" altLang="en-US" smtClean="0"/>
              <a:t>（二）分析：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SzTx/>
              <a:buFont typeface="Wingdings" pitchFamily="2" charset="2"/>
              <a:buChar char="¯"/>
              <a:defRPr/>
            </a:pPr>
            <a:r>
              <a:rPr lang="zh-TW" altLang="en-US" smtClean="0"/>
              <a:t>   </a:t>
            </a:r>
            <a:r>
              <a:rPr lang="en-US" altLang="zh-TW" smtClean="0"/>
              <a:t>1</a:t>
            </a:r>
            <a:r>
              <a:rPr lang="zh-TW" altLang="en-US" smtClean="0"/>
              <a:t>、無疑：合法與不合法（違法）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SzTx/>
              <a:buFont typeface="Wingdings" pitchFamily="2" charset="2"/>
              <a:buChar char="¯"/>
              <a:defRPr/>
            </a:pPr>
            <a:r>
              <a:rPr lang="zh-TW" altLang="en-US" smtClean="0"/>
              <a:t>   </a:t>
            </a:r>
            <a:r>
              <a:rPr lang="en-US" altLang="zh-TW" smtClean="0"/>
              <a:t>2</a:t>
            </a:r>
            <a:r>
              <a:rPr lang="zh-TW" altLang="en-US" smtClean="0"/>
              <a:t>、有疑：方得權衡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hlinkClick r:id="rId2" action="ppaction://hlinksldjump"/>
              </a:rPr>
              <a:t>附則</a:t>
            </a:r>
            <a:r>
              <a:rPr lang="zh-TW" altLang="en-US" smtClean="0">
                <a:solidFill>
                  <a:srgbClr val="FFFF00"/>
                </a:solidFill>
              </a:rPr>
              <a:t>：</a:t>
            </a: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罪疑原則之於證據之關係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一、關連性關係（絕對）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endParaRPr lang="zh-TW" altLang="en-US" smtClean="0"/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endParaRPr lang="zh-TW" altLang="en-US" smtClean="0"/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二、正當性關係（相對）</a:t>
            </a:r>
          </a:p>
        </p:txBody>
      </p:sp>
      <p:sp>
        <p:nvSpPr>
          <p:cNvPr id="70660" name="AutoShape 4"/>
          <p:cNvSpPr>
            <a:spLocks noChangeArrowheads="1"/>
          </p:cNvSpPr>
          <p:nvPr/>
        </p:nvSpPr>
        <p:spPr bwMode="auto">
          <a:xfrm>
            <a:off x="900113" y="2133600"/>
            <a:ext cx="431800" cy="129698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證據關連性</a:t>
            </a:r>
          </a:p>
        </p:txBody>
      </p:sp>
      <p:sp>
        <p:nvSpPr>
          <p:cNvPr id="70661" name="AutoShape 5"/>
          <p:cNvSpPr>
            <a:spLocks noChangeArrowheads="1"/>
          </p:cNvSpPr>
          <p:nvPr/>
        </p:nvSpPr>
        <p:spPr bwMode="auto">
          <a:xfrm>
            <a:off x="1547813" y="2781300"/>
            <a:ext cx="719137" cy="71438"/>
          </a:xfrm>
          <a:prstGeom prst="rightArrow">
            <a:avLst>
              <a:gd name="adj1" fmla="val 50000"/>
              <a:gd name="adj2" fmla="val 2516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0662" name="AutoShape 6"/>
          <p:cNvSpPr>
            <a:spLocks noChangeArrowheads="1"/>
          </p:cNvSpPr>
          <p:nvPr/>
        </p:nvSpPr>
        <p:spPr bwMode="auto">
          <a:xfrm>
            <a:off x="2411413" y="2133600"/>
            <a:ext cx="431800" cy="13684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確認判斷</a:t>
            </a:r>
          </a:p>
        </p:txBody>
      </p:sp>
      <p:sp>
        <p:nvSpPr>
          <p:cNvPr id="70663" name="AutoShape 7"/>
          <p:cNvSpPr>
            <a:spLocks noChangeArrowheads="1"/>
          </p:cNvSpPr>
          <p:nvPr/>
        </p:nvSpPr>
        <p:spPr bwMode="auto">
          <a:xfrm>
            <a:off x="3779838" y="2133600"/>
            <a:ext cx="1296987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確認無疑</a:t>
            </a:r>
          </a:p>
        </p:txBody>
      </p:sp>
      <p:sp>
        <p:nvSpPr>
          <p:cNvPr id="70664" name="AutoShape 8"/>
          <p:cNvSpPr>
            <a:spLocks noChangeArrowheads="1"/>
          </p:cNvSpPr>
          <p:nvPr/>
        </p:nvSpPr>
        <p:spPr bwMode="auto">
          <a:xfrm>
            <a:off x="3779838" y="3068638"/>
            <a:ext cx="1296987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容有懷疑</a:t>
            </a:r>
          </a:p>
        </p:txBody>
      </p:sp>
      <p:cxnSp>
        <p:nvCxnSpPr>
          <p:cNvPr id="70665" name="AutoShape 9"/>
          <p:cNvCxnSpPr>
            <a:cxnSpLocks noChangeShapeType="1"/>
            <a:stCxn id="70662" idx="3"/>
            <a:endCxn id="70663" idx="1"/>
          </p:cNvCxnSpPr>
          <p:nvPr/>
        </p:nvCxnSpPr>
        <p:spPr bwMode="auto">
          <a:xfrm flipV="1">
            <a:off x="2843213" y="2349500"/>
            <a:ext cx="936625" cy="4683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0666" name="AutoShape 10"/>
          <p:cNvCxnSpPr>
            <a:cxnSpLocks noChangeShapeType="1"/>
            <a:stCxn id="70662" idx="3"/>
            <a:endCxn id="70664" idx="1"/>
          </p:cNvCxnSpPr>
          <p:nvPr/>
        </p:nvCxnSpPr>
        <p:spPr bwMode="auto">
          <a:xfrm>
            <a:off x="2843213" y="2817813"/>
            <a:ext cx="936625" cy="4667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0667" name="AutoShape 11"/>
          <p:cNvSpPr>
            <a:spLocks noChangeArrowheads="1"/>
          </p:cNvSpPr>
          <p:nvPr/>
        </p:nvSpPr>
        <p:spPr bwMode="auto">
          <a:xfrm>
            <a:off x="6659563" y="1844675"/>
            <a:ext cx="1655762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得為證明之用</a:t>
            </a:r>
          </a:p>
        </p:txBody>
      </p:sp>
      <p:sp>
        <p:nvSpPr>
          <p:cNvPr id="70668" name="AutoShape 12"/>
          <p:cNvSpPr>
            <a:spLocks noChangeArrowheads="1"/>
          </p:cNvSpPr>
          <p:nvPr/>
        </p:nvSpPr>
        <p:spPr bwMode="auto">
          <a:xfrm>
            <a:off x="6659563" y="2492375"/>
            <a:ext cx="1655762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證據排除</a:t>
            </a:r>
          </a:p>
        </p:txBody>
      </p:sp>
      <p:sp>
        <p:nvSpPr>
          <p:cNvPr id="70669" name="AutoShape 13"/>
          <p:cNvSpPr>
            <a:spLocks noChangeArrowheads="1"/>
          </p:cNvSpPr>
          <p:nvPr/>
        </p:nvSpPr>
        <p:spPr bwMode="auto">
          <a:xfrm>
            <a:off x="900113" y="4365625"/>
            <a:ext cx="431800" cy="13684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證據正當性</a:t>
            </a:r>
          </a:p>
        </p:txBody>
      </p:sp>
      <p:sp>
        <p:nvSpPr>
          <p:cNvPr id="70670" name="AutoShape 14"/>
          <p:cNvSpPr>
            <a:spLocks noChangeArrowheads="1"/>
          </p:cNvSpPr>
          <p:nvPr/>
        </p:nvSpPr>
        <p:spPr bwMode="auto">
          <a:xfrm>
            <a:off x="1476375" y="4941888"/>
            <a:ext cx="792163" cy="71437"/>
          </a:xfrm>
          <a:prstGeom prst="rightArrow">
            <a:avLst>
              <a:gd name="adj1" fmla="val 50000"/>
              <a:gd name="adj2" fmla="val 2772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0671" name="AutoShape 15"/>
          <p:cNvSpPr>
            <a:spLocks noChangeArrowheads="1"/>
          </p:cNvSpPr>
          <p:nvPr/>
        </p:nvSpPr>
        <p:spPr bwMode="auto">
          <a:xfrm>
            <a:off x="2411413" y="4365625"/>
            <a:ext cx="360362" cy="1439863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確認判斷</a:t>
            </a:r>
          </a:p>
        </p:txBody>
      </p:sp>
      <p:sp>
        <p:nvSpPr>
          <p:cNvPr id="70672" name="AutoShape 16"/>
          <p:cNvSpPr>
            <a:spLocks noChangeArrowheads="1"/>
          </p:cNvSpPr>
          <p:nvPr/>
        </p:nvSpPr>
        <p:spPr bwMode="auto">
          <a:xfrm>
            <a:off x="3563938" y="4365625"/>
            <a:ext cx="1296987" cy="4318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確認無疑</a:t>
            </a:r>
          </a:p>
        </p:txBody>
      </p:sp>
      <p:sp>
        <p:nvSpPr>
          <p:cNvPr id="70673" name="AutoShape 17"/>
          <p:cNvSpPr>
            <a:spLocks noChangeArrowheads="1"/>
          </p:cNvSpPr>
          <p:nvPr/>
        </p:nvSpPr>
        <p:spPr bwMode="auto">
          <a:xfrm>
            <a:off x="3563938" y="5300663"/>
            <a:ext cx="1296987" cy="433387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有所懷疑</a:t>
            </a:r>
          </a:p>
        </p:txBody>
      </p:sp>
      <p:sp>
        <p:nvSpPr>
          <p:cNvPr id="70674" name="AutoShape 18"/>
          <p:cNvSpPr>
            <a:spLocks noChangeArrowheads="1"/>
          </p:cNvSpPr>
          <p:nvPr/>
        </p:nvSpPr>
        <p:spPr bwMode="auto">
          <a:xfrm>
            <a:off x="5651500" y="4149725"/>
            <a:ext cx="936625" cy="287338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合法</a:t>
            </a:r>
          </a:p>
        </p:txBody>
      </p:sp>
      <p:sp>
        <p:nvSpPr>
          <p:cNvPr id="70675" name="AutoShape 19"/>
          <p:cNvSpPr>
            <a:spLocks noChangeArrowheads="1"/>
          </p:cNvSpPr>
          <p:nvPr/>
        </p:nvSpPr>
        <p:spPr bwMode="auto">
          <a:xfrm>
            <a:off x="5651500" y="4724400"/>
            <a:ext cx="936625" cy="2889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不合法</a:t>
            </a:r>
          </a:p>
        </p:txBody>
      </p:sp>
      <p:sp>
        <p:nvSpPr>
          <p:cNvPr id="70676" name="AutoShape 20"/>
          <p:cNvSpPr>
            <a:spLocks noChangeArrowheads="1"/>
          </p:cNvSpPr>
          <p:nvPr/>
        </p:nvSpPr>
        <p:spPr bwMode="auto">
          <a:xfrm>
            <a:off x="6804025" y="4292600"/>
            <a:ext cx="360363" cy="73025"/>
          </a:xfrm>
          <a:prstGeom prst="rightArrow">
            <a:avLst>
              <a:gd name="adj1" fmla="val 50000"/>
              <a:gd name="adj2" fmla="val 1233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0677" name="AutoShape 21"/>
          <p:cNvSpPr>
            <a:spLocks noChangeArrowheads="1"/>
          </p:cNvSpPr>
          <p:nvPr/>
        </p:nvSpPr>
        <p:spPr bwMode="auto">
          <a:xfrm>
            <a:off x="6732588" y="4868863"/>
            <a:ext cx="360362" cy="71437"/>
          </a:xfrm>
          <a:prstGeom prst="rightArrow">
            <a:avLst>
              <a:gd name="adj1" fmla="val 50000"/>
              <a:gd name="adj2" fmla="val 1261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0678" name="AutoShape 22"/>
          <p:cNvSpPr>
            <a:spLocks noChangeArrowheads="1"/>
          </p:cNvSpPr>
          <p:nvPr/>
        </p:nvSpPr>
        <p:spPr bwMode="auto">
          <a:xfrm>
            <a:off x="7308850" y="4149725"/>
            <a:ext cx="792163" cy="287338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可用</a:t>
            </a:r>
          </a:p>
        </p:txBody>
      </p:sp>
      <p:sp>
        <p:nvSpPr>
          <p:cNvPr id="70679" name="AutoShape 23"/>
          <p:cNvSpPr>
            <a:spLocks noChangeArrowheads="1"/>
          </p:cNvSpPr>
          <p:nvPr/>
        </p:nvSpPr>
        <p:spPr bwMode="auto">
          <a:xfrm>
            <a:off x="7308850" y="4797425"/>
            <a:ext cx="792163" cy="287338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排除</a:t>
            </a:r>
          </a:p>
        </p:txBody>
      </p:sp>
      <p:cxnSp>
        <p:nvCxnSpPr>
          <p:cNvPr id="70680" name="AutoShape 24"/>
          <p:cNvCxnSpPr>
            <a:cxnSpLocks noChangeShapeType="1"/>
            <a:stCxn id="70672" idx="3"/>
            <a:endCxn id="70674" idx="1"/>
          </p:cNvCxnSpPr>
          <p:nvPr/>
        </p:nvCxnSpPr>
        <p:spPr bwMode="auto">
          <a:xfrm flipV="1">
            <a:off x="4860925" y="4294188"/>
            <a:ext cx="790575" cy="287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0681" name="AutoShape 25"/>
          <p:cNvCxnSpPr>
            <a:cxnSpLocks noChangeShapeType="1"/>
            <a:stCxn id="70672" idx="3"/>
            <a:endCxn id="70675" idx="1"/>
          </p:cNvCxnSpPr>
          <p:nvPr/>
        </p:nvCxnSpPr>
        <p:spPr bwMode="auto">
          <a:xfrm>
            <a:off x="4860925" y="4581525"/>
            <a:ext cx="790575" cy="2873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0682" name="AutoShape 26"/>
          <p:cNvCxnSpPr>
            <a:cxnSpLocks noChangeShapeType="1"/>
            <a:stCxn id="70671" idx="3"/>
            <a:endCxn id="70672" idx="1"/>
          </p:cNvCxnSpPr>
          <p:nvPr/>
        </p:nvCxnSpPr>
        <p:spPr bwMode="auto">
          <a:xfrm flipV="1">
            <a:off x="2771775" y="4581525"/>
            <a:ext cx="792163" cy="5048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0683" name="AutoShape 27"/>
          <p:cNvCxnSpPr>
            <a:cxnSpLocks noChangeShapeType="1"/>
            <a:stCxn id="70671" idx="3"/>
            <a:endCxn id="70673" idx="1"/>
          </p:cNvCxnSpPr>
          <p:nvPr/>
        </p:nvCxnSpPr>
        <p:spPr bwMode="auto">
          <a:xfrm>
            <a:off x="2771775" y="5086350"/>
            <a:ext cx="792163" cy="4318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0684" name="AutoShape 28"/>
          <p:cNvSpPr>
            <a:spLocks noChangeArrowheads="1"/>
          </p:cNvSpPr>
          <p:nvPr/>
        </p:nvSpPr>
        <p:spPr bwMode="auto">
          <a:xfrm>
            <a:off x="5076825" y="5516563"/>
            <a:ext cx="647700" cy="73025"/>
          </a:xfrm>
          <a:prstGeom prst="rightArrow">
            <a:avLst>
              <a:gd name="adj1" fmla="val 50000"/>
              <a:gd name="adj2" fmla="val 2217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0685" name="AutoShape 29"/>
          <p:cNvSpPr>
            <a:spLocks noChangeArrowheads="1"/>
          </p:cNvSpPr>
          <p:nvPr/>
        </p:nvSpPr>
        <p:spPr bwMode="auto">
          <a:xfrm>
            <a:off x="5940425" y="5373688"/>
            <a:ext cx="1800225" cy="360362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華康隸書體W5" pitchFamily="65" charset="-120"/>
              </a:rPr>
              <a:t>權衡原則運用</a:t>
            </a:r>
          </a:p>
        </p:txBody>
      </p:sp>
      <p:sp>
        <p:nvSpPr>
          <p:cNvPr id="70686" name="AutoShape 30"/>
          <p:cNvSpPr>
            <a:spLocks noChangeArrowheads="1"/>
          </p:cNvSpPr>
          <p:nvPr/>
        </p:nvSpPr>
        <p:spPr bwMode="auto">
          <a:xfrm>
            <a:off x="5508625" y="1844675"/>
            <a:ext cx="503238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是</a:t>
            </a:r>
          </a:p>
        </p:txBody>
      </p:sp>
      <p:sp>
        <p:nvSpPr>
          <p:cNvPr id="70687" name="AutoShape 31"/>
          <p:cNvSpPr>
            <a:spLocks noChangeArrowheads="1"/>
          </p:cNvSpPr>
          <p:nvPr/>
        </p:nvSpPr>
        <p:spPr bwMode="auto">
          <a:xfrm>
            <a:off x="6084888" y="1989138"/>
            <a:ext cx="431800" cy="144462"/>
          </a:xfrm>
          <a:prstGeom prst="rightArrow">
            <a:avLst>
              <a:gd name="adj1" fmla="val 50000"/>
              <a:gd name="adj2" fmla="val 747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0688" name="AutoShape 32"/>
          <p:cNvSpPr>
            <a:spLocks noChangeArrowheads="1"/>
          </p:cNvSpPr>
          <p:nvPr/>
        </p:nvSpPr>
        <p:spPr bwMode="auto">
          <a:xfrm>
            <a:off x="5508625" y="2492375"/>
            <a:ext cx="503238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否</a:t>
            </a:r>
          </a:p>
        </p:txBody>
      </p:sp>
      <p:cxnSp>
        <p:nvCxnSpPr>
          <p:cNvPr id="70689" name="AutoShape 33"/>
          <p:cNvCxnSpPr>
            <a:cxnSpLocks noChangeShapeType="1"/>
            <a:stCxn id="70663" idx="3"/>
            <a:endCxn id="70686" idx="1"/>
          </p:cNvCxnSpPr>
          <p:nvPr/>
        </p:nvCxnSpPr>
        <p:spPr bwMode="auto">
          <a:xfrm flipV="1">
            <a:off x="5076825" y="2025650"/>
            <a:ext cx="431800" cy="323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0690" name="AutoShape 34"/>
          <p:cNvCxnSpPr>
            <a:cxnSpLocks noChangeShapeType="1"/>
            <a:stCxn id="70663" idx="3"/>
            <a:endCxn id="70688" idx="1"/>
          </p:cNvCxnSpPr>
          <p:nvPr/>
        </p:nvCxnSpPr>
        <p:spPr bwMode="auto">
          <a:xfrm>
            <a:off x="5076825" y="2349500"/>
            <a:ext cx="431800" cy="323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0691" name="AutoShape 35"/>
          <p:cNvSpPr>
            <a:spLocks noChangeArrowheads="1"/>
          </p:cNvSpPr>
          <p:nvPr/>
        </p:nvSpPr>
        <p:spPr bwMode="auto">
          <a:xfrm>
            <a:off x="6156325" y="2565400"/>
            <a:ext cx="287338" cy="144463"/>
          </a:xfrm>
          <a:prstGeom prst="rightArrow">
            <a:avLst>
              <a:gd name="adj1" fmla="val 50000"/>
              <a:gd name="adj2" fmla="val 49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70692" name="AutoShape 36"/>
          <p:cNvCxnSpPr>
            <a:cxnSpLocks noChangeShapeType="1"/>
            <a:stCxn id="70664" idx="3"/>
            <a:endCxn id="70668" idx="2"/>
          </p:cNvCxnSpPr>
          <p:nvPr/>
        </p:nvCxnSpPr>
        <p:spPr bwMode="auto">
          <a:xfrm flipV="1">
            <a:off x="5076825" y="2851150"/>
            <a:ext cx="2411413" cy="433388"/>
          </a:xfrm>
          <a:prstGeom prst="bentConnector2">
            <a:avLst/>
          </a:prstGeom>
          <a:noFill/>
          <a:ln w="38100">
            <a:solidFill>
              <a:schemeClr val="accent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0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0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0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0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0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0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7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500"/>
                            </p:stCondLst>
                            <p:childTnLst>
                              <p:par>
                                <p:cTn id="15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000"/>
                            </p:stCondLst>
                            <p:childTnLst>
                              <p:par>
                                <p:cTn id="1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0"/>
                            </p:stCondLst>
                            <p:childTnLst>
                              <p:par>
                                <p:cTn id="17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00"/>
                            </p:stCondLst>
                            <p:childTnLst>
                              <p:par>
                                <p:cTn id="20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0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0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70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  <p:bldP spid="70660" grpId="0" animBg="1"/>
      <p:bldP spid="70661" grpId="0" animBg="1"/>
      <p:bldP spid="70662" grpId="0" animBg="1"/>
      <p:bldP spid="70663" grpId="0" animBg="1"/>
      <p:bldP spid="70664" grpId="0" animBg="1"/>
      <p:bldP spid="70667" grpId="0" animBg="1"/>
      <p:bldP spid="70668" grpId="0" animBg="1"/>
      <p:bldP spid="70669" grpId="0" animBg="1"/>
      <p:bldP spid="70670" grpId="0" animBg="1"/>
      <p:bldP spid="70671" grpId="0" animBg="1"/>
      <p:bldP spid="70672" grpId="0" animBg="1"/>
      <p:bldP spid="70673" grpId="0" animBg="1"/>
      <p:bldP spid="70674" grpId="0" animBg="1"/>
      <p:bldP spid="70675" grpId="0" animBg="1"/>
      <p:bldP spid="70676" grpId="0" animBg="1"/>
      <p:bldP spid="70677" grpId="0" animBg="1"/>
      <p:bldP spid="70678" grpId="0" animBg="1"/>
      <p:bldP spid="70679" grpId="0" animBg="1"/>
      <p:bldP spid="70684" grpId="0" animBg="1"/>
      <p:bldP spid="70685" grpId="0" animBg="1"/>
      <p:bldP spid="70686" grpId="0" animBg="1"/>
      <p:bldP spid="70687" grpId="0" animBg="1"/>
      <p:bldP spid="70688" grpId="0" animBg="1"/>
      <p:bldP spid="70691" grpId="0" animBg="1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現行規定之特殊問題</a:t>
            </a:r>
            <a:r>
              <a:rPr lang="zh-TW" altLang="en-US" smtClean="0"/>
              <a:t>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四、自白調查問題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（一）自白之證據屬性：屬供述性之直接證據。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（二）證明力：須有補強證據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（三）調查先後順序：應於成罪事實範圍內調查。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（四）疑慮：</a:t>
            </a:r>
            <a:r>
              <a:rPr lang="en-US" altLang="zh-TW" smtClean="0"/>
              <a:t>§163-3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>
                <a:solidFill>
                  <a:srgbClr val="00FFFF"/>
                </a:solidFill>
                <a:latin typeface="華康隸書體W5" pitchFamily="65" charset="-120"/>
                <a:ea typeface="華康隸書體W5" pitchFamily="65" charset="-120"/>
              </a:rPr>
              <a:t>競合管轄</a:t>
            </a:r>
            <a:endParaRPr lang="zh-TW" altLang="en-US" dirty="0">
              <a:solidFill>
                <a:srgbClr val="00FFFF"/>
              </a:solidFill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25603" name="流程圖: 替代處理程序 3"/>
          <p:cNvSpPr>
            <a:spLocks noChangeArrowheads="1"/>
          </p:cNvSpPr>
          <p:nvPr/>
        </p:nvSpPr>
        <p:spPr bwMode="auto">
          <a:xfrm>
            <a:off x="468313" y="3068638"/>
            <a:ext cx="647700" cy="1800225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r>
              <a:rPr lang="zh-TW" altLang="en-US">
                <a:ea typeface="標楷體" pitchFamily="65" charset="-120"/>
              </a:rPr>
              <a:t>基準與處理</a:t>
            </a:r>
          </a:p>
        </p:txBody>
      </p:sp>
      <p:sp>
        <p:nvSpPr>
          <p:cNvPr id="25604" name="向右箭號 5"/>
          <p:cNvSpPr>
            <a:spLocks noChangeArrowheads="1"/>
          </p:cNvSpPr>
          <p:nvPr/>
        </p:nvSpPr>
        <p:spPr bwMode="auto">
          <a:xfrm>
            <a:off x="468313" y="1196975"/>
            <a:ext cx="1943100" cy="863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FF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ea typeface="標楷體" pitchFamily="65" charset="-120"/>
              </a:rPr>
              <a:t>形成前提</a:t>
            </a:r>
          </a:p>
        </p:txBody>
      </p:sp>
      <p:sp>
        <p:nvSpPr>
          <p:cNvPr id="25605" name="流程圖: 替代處理程序 6"/>
          <p:cNvSpPr>
            <a:spLocks noChangeArrowheads="1"/>
          </p:cNvSpPr>
          <p:nvPr/>
        </p:nvSpPr>
        <p:spPr bwMode="auto">
          <a:xfrm>
            <a:off x="2627313" y="1341438"/>
            <a:ext cx="5976937" cy="574675"/>
          </a:xfrm>
          <a:prstGeom prst="flowChartAlternateProcess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單一案件的繫屬關係，一案不得二判（實質）</a:t>
            </a:r>
          </a:p>
        </p:txBody>
      </p:sp>
      <p:sp>
        <p:nvSpPr>
          <p:cNvPr id="25606" name="流程圖: 替代處理程序 7"/>
          <p:cNvSpPr>
            <a:spLocks noChangeArrowheads="1"/>
          </p:cNvSpPr>
          <p:nvPr/>
        </p:nvSpPr>
        <p:spPr bwMode="auto">
          <a:xfrm>
            <a:off x="1763713" y="2852738"/>
            <a:ext cx="1439862" cy="576262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定性基準</a:t>
            </a:r>
          </a:p>
        </p:txBody>
      </p:sp>
      <p:sp>
        <p:nvSpPr>
          <p:cNvPr id="25607" name="流程圖: 替代處理程序 8"/>
          <p:cNvSpPr>
            <a:spLocks noChangeArrowheads="1"/>
          </p:cNvSpPr>
          <p:nvPr/>
        </p:nvSpPr>
        <p:spPr bwMode="auto">
          <a:xfrm>
            <a:off x="1763713" y="4437063"/>
            <a:ext cx="1439862" cy="576262"/>
          </a:xfrm>
          <a:prstGeom prst="flowChartAlternateProcess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處理</a:t>
            </a:r>
          </a:p>
        </p:txBody>
      </p:sp>
      <p:sp>
        <p:nvSpPr>
          <p:cNvPr id="25608" name="流程圖: 替代處理程序 9"/>
          <p:cNvSpPr>
            <a:spLocks noChangeArrowheads="1"/>
          </p:cNvSpPr>
          <p:nvPr/>
        </p:nvSpPr>
        <p:spPr bwMode="auto">
          <a:xfrm>
            <a:off x="3708400" y="2420938"/>
            <a:ext cx="1079500" cy="503237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原則</a:t>
            </a:r>
          </a:p>
        </p:txBody>
      </p:sp>
      <p:sp>
        <p:nvSpPr>
          <p:cNvPr id="25609" name="流程圖: 替代處理程序 10"/>
          <p:cNvSpPr>
            <a:spLocks noChangeArrowheads="1"/>
          </p:cNvSpPr>
          <p:nvPr/>
        </p:nvSpPr>
        <p:spPr bwMode="auto">
          <a:xfrm>
            <a:off x="3708400" y="3284538"/>
            <a:ext cx="1079500" cy="504825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例外</a:t>
            </a:r>
          </a:p>
        </p:txBody>
      </p:sp>
      <p:sp>
        <p:nvSpPr>
          <p:cNvPr id="25610" name="流程圖: 替代處理程序 11"/>
          <p:cNvSpPr>
            <a:spLocks noChangeArrowheads="1"/>
          </p:cNvSpPr>
          <p:nvPr/>
        </p:nvSpPr>
        <p:spPr bwMode="auto">
          <a:xfrm>
            <a:off x="5292725" y="2420938"/>
            <a:ext cx="3527425" cy="503237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繫屬在先的法院審理</a:t>
            </a:r>
          </a:p>
        </p:txBody>
      </p:sp>
      <p:sp>
        <p:nvSpPr>
          <p:cNvPr id="25611" name="流程圖: 替代處理程序 12"/>
          <p:cNvSpPr>
            <a:spLocks noChangeArrowheads="1"/>
          </p:cNvSpPr>
          <p:nvPr/>
        </p:nvSpPr>
        <p:spPr bwMode="auto">
          <a:xfrm>
            <a:off x="5292725" y="3284538"/>
            <a:ext cx="3527425" cy="504825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共同直接上級法院裁定</a:t>
            </a:r>
          </a:p>
        </p:txBody>
      </p:sp>
      <p:cxnSp>
        <p:nvCxnSpPr>
          <p:cNvPr id="25612" name="肘形接點 14"/>
          <p:cNvCxnSpPr>
            <a:cxnSpLocks noChangeShapeType="1"/>
            <a:stCxn id="25603" idx="3"/>
            <a:endCxn id="25606" idx="1"/>
          </p:cNvCxnSpPr>
          <p:nvPr/>
        </p:nvCxnSpPr>
        <p:spPr bwMode="auto">
          <a:xfrm flipV="1">
            <a:off x="1116013" y="3141663"/>
            <a:ext cx="647700" cy="827087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13" name="肘形接點 16"/>
          <p:cNvCxnSpPr>
            <a:cxnSpLocks noChangeShapeType="1"/>
            <a:stCxn id="25603" idx="3"/>
            <a:endCxn id="25607" idx="1"/>
          </p:cNvCxnSpPr>
          <p:nvPr/>
        </p:nvCxnSpPr>
        <p:spPr bwMode="auto">
          <a:xfrm>
            <a:off x="1116013" y="3968750"/>
            <a:ext cx="647700" cy="75565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14" name="肘形接點 18"/>
          <p:cNvCxnSpPr>
            <a:cxnSpLocks noChangeShapeType="1"/>
            <a:stCxn id="25606" idx="3"/>
            <a:endCxn id="25608" idx="1"/>
          </p:cNvCxnSpPr>
          <p:nvPr/>
        </p:nvCxnSpPr>
        <p:spPr bwMode="auto">
          <a:xfrm flipV="1">
            <a:off x="3203575" y="2673350"/>
            <a:ext cx="504825" cy="468313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15" name="肘形接點 20"/>
          <p:cNvCxnSpPr>
            <a:cxnSpLocks noChangeShapeType="1"/>
            <a:stCxn id="25606" idx="3"/>
            <a:endCxn id="25609" idx="1"/>
          </p:cNvCxnSpPr>
          <p:nvPr/>
        </p:nvCxnSpPr>
        <p:spPr bwMode="auto">
          <a:xfrm>
            <a:off x="3203575" y="3141663"/>
            <a:ext cx="504825" cy="395287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5616" name="流程圖: 替代處理程序 24"/>
          <p:cNvSpPr>
            <a:spLocks noChangeArrowheads="1"/>
          </p:cNvSpPr>
          <p:nvPr/>
        </p:nvSpPr>
        <p:spPr bwMode="auto">
          <a:xfrm>
            <a:off x="3708400" y="4076700"/>
            <a:ext cx="1079500" cy="504825"/>
          </a:xfrm>
          <a:prstGeom prst="flowChartAlternateProcess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得審</a:t>
            </a:r>
          </a:p>
        </p:txBody>
      </p:sp>
      <p:sp>
        <p:nvSpPr>
          <p:cNvPr id="25617" name="流程圖: 替代處理程序 25"/>
          <p:cNvSpPr>
            <a:spLocks noChangeArrowheads="1"/>
          </p:cNvSpPr>
          <p:nvPr/>
        </p:nvSpPr>
        <p:spPr bwMode="auto">
          <a:xfrm>
            <a:off x="3708400" y="4868863"/>
            <a:ext cx="1079500" cy="504825"/>
          </a:xfrm>
          <a:prstGeom prst="flowChartAlternateProcess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不得審</a:t>
            </a:r>
          </a:p>
        </p:txBody>
      </p:sp>
      <p:cxnSp>
        <p:nvCxnSpPr>
          <p:cNvPr id="25618" name="直線單箭頭接點 27"/>
          <p:cNvCxnSpPr>
            <a:cxnSpLocks noChangeShapeType="1"/>
            <a:stCxn id="25608" idx="3"/>
            <a:endCxn id="25610" idx="1"/>
          </p:cNvCxnSpPr>
          <p:nvPr/>
        </p:nvCxnSpPr>
        <p:spPr bwMode="auto">
          <a:xfrm>
            <a:off x="4787900" y="2673350"/>
            <a:ext cx="50482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19" name="直線單箭頭接點 29"/>
          <p:cNvCxnSpPr>
            <a:cxnSpLocks noChangeShapeType="1"/>
            <a:stCxn id="25609" idx="3"/>
            <a:endCxn id="25611" idx="1"/>
          </p:cNvCxnSpPr>
          <p:nvPr/>
        </p:nvCxnSpPr>
        <p:spPr bwMode="auto">
          <a:xfrm>
            <a:off x="4787900" y="3536950"/>
            <a:ext cx="50482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5620" name="流程圖: 替代處理程序 30"/>
          <p:cNvSpPr>
            <a:spLocks noChangeArrowheads="1"/>
          </p:cNvSpPr>
          <p:nvPr/>
        </p:nvSpPr>
        <p:spPr bwMode="auto">
          <a:xfrm>
            <a:off x="5292725" y="4076700"/>
            <a:ext cx="3527425" cy="504825"/>
          </a:xfrm>
          <a:prstGeom prst="flowChartAlternateProcess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依規定為實質審判</a:t>
            </a:r>
          </a:p>
        </p:txBody>
      </p:sp>
      <p:sp>
        <p:nvSpPr>
          <p:cNvPr id="25621" name="流程圖: 替代處理程序 31"/>
          <p:cNvSpPr>
            <a:spLocks noChangeArrowheads="1"/>
          </p:cNvSpPr>
          <p:nvPr/>
        </p:nvSpPr>
        <p:spPr bwMode="auto">
          <a:xfrm>
            <a:off x="5292725" y="4868863"/>
            <a:ext cx="3527425" cy="504825"/>
          </a:xfrm>
          <a:prstGeom prst="flowChartAlternateProcess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應為不受理判決</a:t>
            </a:r>
          </a:p>
        </p:txBody>
      </p:sp>
      <p:cxnSp>
        <p:nvCxnSpPr>
          <p:cNvPr id="25622" name="直線單箭頭接點 33"/>
          <p:cNvCxnSpPr>
            <a:cxnSpLocks noChangeShapeType="1"/>
            <a:stCxn id="25616" idx="3"/>
            <a:endCxn id="25620" idx="1"/>
          </p:cNvCxnSpPr>
          <p:nvPr/>
        </p:nvCxnSpPr>
        <p:spPr bwMode="auto">
          <a:xfrm>
            <a:off x="4787900" y="4329113"/>
            <a:ext cx="50482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23" name="直線單箭頭接點 35"/>
          <p:cNvCxnSpPr>
            <a:cxnSpLocks noChangeShapeType="1"/>
            <a:stCxn id="25617" idx="3"/>
            <a:endCxn id="25621" idx="1"/>
          </p:cNvCxnSpPr>
          <p:nvPr/>
        </p:nvCxnSpPr>
        <p:spPr bwMode="auto">
          <a:xfrm>
            <a:off x="4787900" y="5121275"/>
            <a:ext cx="50482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24" name="肘形接點 37"/>
          <p:cNvCxnSpPr>
            <a:cxnSpLocks noChangeShapeType="1"/>
            <a:stCxn id="25607" idx="3"/>
            <a:endCxn id="25616" idx="1"/>
          </p:cNvCxnSpPr>
          <p:nvPr/>
        </p:nvCxnSpPr>
        <p:spPr bwMode="auto">
          <a:xfrm flipV="1">
            <a:off x="3203575" y="4329113"/>
            <a:ext cx="504825" cy="395287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25" name="肘形接點 39"/>
          <p:cNvCxnSpPr>
            <a:cxnSpLocks noChangeShapeType="1"/>
            <a:stCxn id="25607" idx="3"/>
            <a:endCxn id="25617" idx="1"/>
          </p:cNvCxnSpPr>
          <p:nvPr/>
        </p:nvCxnSpPr>
        <p:spPr bwMode="auto">
          <a:xfrm>
            <a:off x="3203575" y="4724400"/>
            <a:ext cx="504825" cy="396875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5626" name="書卷 (水平) 40"/>
          <p:cNvSpPr>
            <a:spLocks noChangeArrowheads="1"/>
          </p:cNvSpPr>
          <p:nvPr/>
        </p:nvSpPr>
        <p:spPr bwMode="auto">
          <a:xfrm>
            <a:off x="395288" y="5661025"/>
            <a:ext cx="8424862" cy="1008063"/>
          </a:xfrm>
          <a:prstGeom prst="horizontalScroll">
            <a:avLst>
              <a:gd name="adj" fmla="val 12500"/>
            </a:avLst>
          </a:prstGeom>
          <a:solidFill>
            <a:srgbClr val="33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競合管轄原則應由繫屬在先法院為審判，不得審判的法院，應依刑訴</a:t>
            </a:r>
            <a:r>
              <a:rPr lang="en-US" altLang="zh-TW" sz="2000">
                <a:ea typeface="標楷體" pitchFamily="65" charset="-120"/>
              </a:rPr>
              <a:t>§303</a:t>
            </a:r>
            <a:r>
              <a:rPr lang="zh-TW" altLang="en-US" sz="2000">
                <a:ea typeface="標楷體" pitchFamily="65" charset="-120"/>
              </a:rPr>
              <a:t>（</a:t>
            </a:r>
            <a:r>
              <a:rPr lang="en-US" altLang="zh-TW" sz="2000">
                <a:ea typeface="標楷體" pitchFamily="65" charset="-120"/>
              </a:rPr>
              <a:t>7</a:t>
            </a:r>
            <a:r>
              <a:rPr lang="zh-TW" altLang="en-US" sz="2000">
                <a:ea typeface="標楷體" pitchFamily="65" charset="-120"/>
              </a:rPr>
              <a:t>）為不受理判決。不得審法院為審判者，應為判決違背法令。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現行規定之特殊問題</a:t>
            </a:r>
            <a:r>
              <a:rPr lang="zh-TW" altLang="en-US" smtClean="0"/>
              <a:t>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五、法官取證問題：</a:t>
            </a:r>
            <a:r>
              <a:rPr lang="en-US" altLang="zh-TW" smtClean="0"/>
              <a:t>§166IV</a:t>
            </a:r>
            <a:r>
              <a:rPr lang="zh-TW" altLang="en-US" smtClean="0"/>
              <a:t>、</a:t>
            </a:r>
            <a:r>
              <a:rPr lang="en-US" altLang="zh-TW" smtClean="0"/>
              <a:t>§166-6II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（一）法官不取證：公平法院之基本要求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（二）應避免當事人進行的矛盾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（三）法官取證係剝奪當事人對證據之抗辯權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（四）法官取證會影響法官對事實認定之偏頗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書卷 (水平) 1"/>
          <p:cNvSpPr>
            <a:spLocks noChangeArrowheads="1"/>
          </p:cNvSpPr>
          <p:nvPr/>
        </p:nvSpPr>
        <p:spPr bwMode="auto">
          <a:xfrm>
            <a:off x="611188" y="2205038"/>
            <a:ext cx="7632700" cy="2376487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4800">
                <a:solidFill>
                  <a:srgbClr val="000099"/>
                </a:solidFill>
                <a:latin typeface="華康隸書體W5" pitchFamily="65" charset="-120"/>
                <a:ea typeface="華康隸書體W5" pitchFamily="65" charset="-120"/>
              </a:rPr>
              <a:t>審級與救濟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33CCFF"/>
                </a:solidFill>
              </a:rPr>
              <a:t>審級關係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040312"/>
          </a:xfrm>
        </p:spPr>
        <p:txBody>
          <a:bodyPr/>
          <a:lstStyle/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前提：案經原審判決而上訴</a:t>
            </a:r>
          </a:p>
        </p:txBody>
      </p:sp>
      <p:sp>
        <p:nvSpPr>
          <p:cNvPr id="104453" name="AutoShape 5"/>
          <p:cNvSpPr>
            <a:spLocks noChangeArrowheads="1"/>
          </p:cNvSpPr>
          <p:nvPr/>
        </p:nvSpPr>
        <p:spPr bwMode="auto">
          <a:xfrm>
            <a:off x="755650" y="2997200"/>
            <a:ext cx="431800" cy="151288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>
              <a:defRPr/>
            </a:pPr>
            <a:r>
              <a:rPr lang="zh-TW" altLang="en-US" sz="2000">
                <a:effectLst>
                  <a:outerShdw blurRad="38100" dist="38100" dir="2700000" algn="tl">
                    <a:srgbClr val="FFFFFF"/>
                  </a:outerShdw>
                </a:effectLst>
                <a:ea typeface="標楷體" pitchFamily="65" charset="-120"/>
              </a:rPr>
              <a:t>基本</a:t>
            </a:r>
            <a:r>
              <a:rPr lang="zh-TW" altLang="en-US" sz="2000">
                <a:ea typeface="標楷體" pitchFamily="65" charset="-120"/>
              </a:rPr>
              <a:t>結構</a:t>
            </a:r>
          </a:p>
        </p:txBody>
      </p:sp>
      <p:sp>
        <p:nvSpPr>
          <p:cNvPr id="115717" name="AutoShape 6"/>
          <p:cNvSpPr>
            <a:spLocks noChangeArrowheads="1"/>
          </p:cNvSpPr>
          <p:nvPr/>
        </p:nvSpPr>
        <p:spPr bwMode="auto">
          <a:xfrm>
            <a:off x="1763713" y="2565400"/>
            <a:ext cx="1079500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原則</a:t>
            </a:r>
          </a:p>
        </p:txBody>
      </p:sp>
      <p:sp>
        <p:nvSpPr>
          <p:cNvPr id="115718" name="AutoShape 7"/>
          <p:cNvSpPr>
            <a:spLocks noChangeArrowheads="1"/>
          </p:cNvSpPr>
          <p:nvPr/>
        </p:nvSpPr>
        <p:spPr bwMode="auto">
          <a:xfrm>
            <a:off x="1763713" y="4581525"/>
            <a:ext cx="1079500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例外</a:t>
            </a:r>
          </a:p>
        </p:txBody>
      </p:sp>
      <p:sp>
        <p:nvSpPr>
          <p:cNvPr id="115719" name="AutoShape 8"/>
          <p:cNvSpPr>
            <a:spLocks noChangeArrowheads="1"/>
          </p:cNvSpPr>
          <p:nvPr/>
        </p:nvSpPr>
        <p:spPr bwMode="auto">
          <a:xfrm>
            <a:off x="3563938" y="2565400"/>
            <a:ext cx="1512887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三級三審</a:t>
            </a:r>
          </a:p>
        </p:txBody>
      </p:sp>
      <p:sp>
        <p:nvSpPr>
          <p:cNvPr id="115720" name="AutoShape 9"/>
          <p:cNvSpPr>
            <a:spLocks noChangeArrowheads="1"/>
          </p:cNvSpPr>
          <p:nvPr/>
        </p:nvSpPr>
        <p:spPr bwMode="auto">
          <a:xfrm>
            <a:off x="3563938" y="4581525"/>
            <a:ext cx="1512887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三級二審</a:t>
            </a:r>
          </a:p>
        </p:txBody>
      </p:sp>
      <p:sp>
        <p:nvSpPr>
          <p:cNvPr id="115721" name="AutoShape 10"/>
          <p:cNvSpPr>
            <a:spLocks noChangeArrowheads="1"/>
          </p:cNvSpPr>
          <p:nvPr/>
        </p:nvSpPr>
        <p:spPr bwMode="auto">
          <a:xfrm>
            <a:off x="5795963" y="2565400"/>
            <a:ext cx="1511300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通常案件</a:t>
            </a:r>
          </a:p>
        </p:txBody>
      </p:sp>
      <p:sp>
        <p:nvSpPr>
          <p:cNvPr id="115722" name="AutoShape 11"/>
          <p:cNvSpPr>
            <a:spLocks noChangeArrowheads="1"/>
          </p:cNvSpPr>
          <p:nvPr/>
        </p:nvSpPr>
        <p:spPr bwMode="auto">
          <a:xfrm>
            <a:off x="5724525" y="3789363"/>
            <a:ext cx="1439863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簡易案件</a:t>
            </a:r>
          </a:p>
        </p:txBody>
      </p:sp>
      <p:sp>
        <p:nvSpPr>
          <p:cNvPr id="115723" name="AutoShape 12"/>
          <p:cNvSpPr>
            <a:spLocks noChangeArrowheads="1"/>
          </p:cNvSpPr>
          <p:nvPr/>
        </p:nvSpPr>
        <p:spPr bwMode="auto">
          <a:xfrm>
            <a:off x="5724525" y="4581525"/>
            <a:ext cx="1439863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2000">
                <a:ea typeface="標楷體" pitchFamily="65" charset="-120"/>
              </a:rPr>
              <a:t>§4</a:t>
            </a:r>
            <a:r>
              <a:rPr lang="zh-TW" altLang="en-US" sz="2000">
                <a:ea typeface="標楷體" pitchFamily="65" charset="-120"/>
              </a:rPr>
              <a:t>案件</a:t>
            </a:r>
          </a:p>
        </p:txBody>
      </p:sp>
      <p:sp>
        <p:nvSpPr>
          <p:cNvPr id="115724" name="AutoShape 13"/>
          <p:cNvSpPr>
            <a:spLocks noChangeArrowheads="1"/>
          </p:cNvSpPr>
          <p:nvPr/>
        </p:nvSpPr>
        <p:spPr bwMode="auto">
          <a:xfrm>
            <a:off x="5724525" y="5300663"/>
            <a:ext cx="1439863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2000">
                <a:ea typeface="標楷體" pitchFamily="65" charset="-120"/>
              </a:rPr>
              <a:t>§376</a:t>
            </a:r>
            <a:r>
              <a:rPr lang="zh-TW" altLang="en-US" sz="2000">
                <a:ea typeface="標楷體" pitchFamily="65" charset="-120"/>
              </a:rPr>
              <a:t>案件</a:t>
            </a:r>
          </a:p>
        </p:txBody>
      </p:sp>
      <p:cxnSp>
        <p:nvCxnSpPr>
          <p:cNvPr id="115725" name="AutoShape 14"/>
          <p:cNvCxnSpPr>
            <a:cxnSpLocks noChangeShapeType="1"/>
            <a:stCxn id="104453" idx="3"/>
            <a:endCxn id="115717" idx="1"/>
          </p:cNvCxnSpPr>
          <p:nvPr/>
        </p:nvCxnSpPr>
        <p:spPr bwMode="auto">
          <a:xfrm flipV="1">
            <a:off x="1187450" y="2746375"/>
            <a:ext cx="576263" cy="1008063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5726" name="AutoShape 15"/>
          <p:cNvCxnSpPr>
            <a:cxnSpLocks noChangeShapeType="1"/>
            <a:stCxn id="104453" idx="3"/>
            <a:endCxn id="115718" idx="1"/>
          </p:cNvCxnSpPr>
          <p:nvPr/>
        </p:nvCxnSpPr>
        <p:spPr bwMode="auto">
          <a:xfrm>
            <a:off x="1187450" y="3754438"/>
            <a:ext cx="576263" cy="100806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5727" name="AutoShape 16"/>
          <p:cNvSpPr>
            <a:spLocks noChangeArrowheads="1"/>
          </p:cNvSpPr>
          <p:nvPr/>
        </p:nvSpPr>
        <p:spPr bwMode="auto">
          <a:xfrm>
            <a:off x="2987675" y="2636838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5728" name="AutoShape 17"/>
          <p:cNvSpPr>
            <a:spLocks noChangeArrowheads="1"/>
          </p:cNvSpPr>
          <p:nvPr/>
        </p:nvSpPr>
        <p:spPr bwMode="auto">
          <a:xfrm>
            <a:off x="5219700" y="2636838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5729" name="AutoShape 18"/>
          <p:cNvSpPr>
            <a:spLocks noChangeArrowheads="1"/>
          </p:cNvSpPr>
          <p:nvPr/>
        </p:nvSpPr>
        <p:spPr bwMode="auto">
          <a:xfrm>
            <a:off x="2987675" y="4652963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115730" name="AutoShape 19"/>
          <p:cNvCxnSpPr>
            <a:cxnSpLocks noChangeShapeType="1"/>
            <a:stCxn id="115720" idx="3"/>
            <a:endCxn id="115722" idx="1"/>
          </p:cNvCxnSpPr>
          <p:nvPr/>
        </p:nvCxnSpPr>
        <p:spPr bwMode="auto">
          <a:xfrm flipV="1">
            <a:off x="5076825" y="3970338"/>
            <a:ext cx="647700" cy="7921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FF66CC"/>
            </a:solidFill>
            <a:miter lim="800000"/>
            <a:headEnd/>
            <a:tailEnd type="triangle" w="med" len="med"/>
          </a:ln>
        </p:spPr>
      </p:cxnSp>
      <p:cxnSp>
        <p:nvCxnSpPr>
          <p:cNvPr id="115731" name="AutoShape 20"/>
          <p:cNvCxnSpPr>
            <a:cxnSpLocks noChangeShapeType="1"/>
            <a:stCxn id="115720" idx="3"/>
            <a:endCxn id="115724" idx="1"/>
          </p:cNvCxnSpPr>
          <p:nvPr/>
        </p:nvCxnSpPr>
        <p:spPr bwMode="auto">
          <a:xfrm>
            <a:off x="5076825" y="4762500"/>
            <a:ext cx="647700" cy="7191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5732" name="AutoShape 21"/>
          <p:cNvCxnSpPr>
            <a:cxnSpLocks noChangeShapeType="1"/>
            <a:stCxn id="115720" idx="3"/>
            <a:endCxn id="115723" idx="1"/>
          </p:cNvCxnSpPr>
          <p:nvPr/>
        </p:nvCxnSpPr>
        <p:spPr bwMode="auto">
          <a:xfrm>
            <a:off x="5076825" y="4762500"/>
            <a:ext cx="647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00FF00"/>
                </a:solidFill>
                <a:effectLst/>
              </a:rPr>
              <a:t>審級制度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上訴：</a:t>
            </a:r>
          </a:p>
        </p:txBody>
      </p:sp>
      <p:sp>
        <p:nvSpPr>
          <p:cNvPr id="116740" name="AutoShape 4"/>
          <p:cNvSpPr>
            <a:spLocks noChangeArrowheads="1"/>
          </p:cNvSpPr>
          <p:nvPr/>
        </p:nvSpPr>
        <p:spPr bwMode="auto">
          <a:xfrm>
            <a:off x="755650" y="2205038"/>
            <a:ext cx="431800" cy="136842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基本概念</a:t>
            </a:r>
          </a:p>
        </p:txBody>
      </p:sp>
      <p:sp>
        <p:nvSpPr>
          <p:cNvPr id="116741" name="AutoShape 5"/>
          <p:cNvSpPr>
            <a:spLocks noChangeArrowheads="1"/>
          </p:cNvSpPr>
          <p:nvPr/>
        </p:nvSpPr>
        <p:spPr bwMode="auto">
          <a:xfrm>
            <a:off x="1835150" y="1844675"/>
            <a:ext cx="1223963" cy="35877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覆審制</a:t>
            </a:r>
          </a:p>
        </p:txBody>
      </p:sp>
      <p:sp>
        <p:nvSpPr>
          <p:cNvPr id="116742" name="AutoShape 6"/>
          <p:cNvSpPr>
            <a:spLocks noChangeArrowheads="1"/>
          </p:cNvSpPr>
          <p:nvPr/>
        </p:nvSpPr>
        <p:spPr bwMode="auto">
          <a:xfrm>
            <a:off x="1835150" y="2708275"/>
            <a:ext cx="1223963" cy="35877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續審制</a:t>
            </a:r>
          </a:p>
        </p:txBody>
      </p:sp>
      <p:sp>
        <p:nvSpPr>
          <p:cNvPr id="116743" name="AutoShape 7"/>
          <p:cNvSpPr>
            <a:spLocks noChangeArrowheads="1"/>
          </p:cNvSpPr>
          <p:nvPr/>
        </p:nvSpPr>
        <p:spPr bwMode="auto">
          <a:xfrm>
            <a:off x="1835150" y="3573463"/>
            <a:ext cx="1223963" cy="35877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事後審制</a:t>
            </a:r>
          </a:p>
        </p:txBody>
      </p:sp>
      <p:sp>
        <p:nvSpPr>
          <p:cNvPr id="116744" name="AutoShape 8"/>
          <p:cNvSpPr>
            <a:spLocks noChangeArrowheads="1"/>
          </p:cNvSpPr>
          <p:nvPr/>
        </p:nvSpPr>
        <p:spPr bwMode="auto">
          <a:xfrm>
            <a:off x="3779838" y="1773238"/>
            <a:ext cx="4681537" cy="431800"/>
          </a:xfrm>
          <a:prstGeom prst="wedgeRoundRectCallout">
            <a:avLst>
              <a:gd name="adj1" fmla="val -64176"/>
              <a:gd name="adj2" fmla="val -366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對案件之審理乃重複原審審理之程序</a:t>
            </a:r>
          </a:p>
        </p:txBody>
      </p:sp>
      <p:sp>
        <p:nvSpPr>
          <p:cNvPr id="116745" name="AutoShape 9"/>
          <p:cNvSpPr>
            <a:spLocks noChangeArrowheads="1"/>
          </p:cNvSpPr>
          <p:nvPr/>
        </p:nvSpPr>
        <p:spPr bwMode="auto">
          <a:xfrm>
            <a:off x="3779838" y="2708275"/>
            <a:ext cx="4681537" cy="433388"/>
          </a:xfrm>
          <a:prstGeom prst="wedgeRoundRectCallout">
            <a:avLst>
              <a:gd name="adj1" fmla="val -64176"/>
              <a:gd name="adj2" fmla="val -551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原審未審部分，上訴審續為審理</a:t>
            </a:r>
          </a:p>
        </p:txBody>
      </p:sp>
      <p:sp>
        <p:nvSpPr>
          <p:cNvPr id="116746" name="AutoShape 10"/>
          <p:cNvSpPr>
            <a:spLocks noChangeArrowheads="1"/>
          </p:cNvSpPr>
          <p:nvPr/>
        </p:nvSpPr>
        <p:spPr bwMode="auto">
          <a:xfrm>
            <a:off x="3779838" y="3500438"/>
            <a:ext cx="4681537" cy="431800"/>
          </a:xfrm>
          <a:prstGeom prst="wedgeRoundRectCallout">
            <a:avLst>
              <a:gd name="adj1" fmla="val -64176"/>
              <a:gd name="adj2" fmla="val -366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僅審查原審判決形成之正確性</a:t>
            </a:r>
          </a:p>
        </p:txBody>
      </p:sp>
      <p:cxnSp>
        <p:nvCxnSpPr>
          <p:cNvPr id="116747" name="AutoShape 11"/>
          <p:cNvCxnSpPr>
            <a:cxnSpLocks noChangeShapeType="1"/>
            <a:stCxn id="116740" idx="3"/>
            <a:endCxn id="116741" idx="1"/>
          </p:cNvCxnSpPr>
          <p:nvPr/>
        </p:nvCxnSpPr>
        <p:spPr bwMode="auto">
          <a:xfrm flipV="1">
            <a:off x="1187450" y="2024063"/>
            <a:ext cx="647700" cy="8651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6748" name="AutoShape 12"/>
          <p:cNvCxnSpPr>
            <a:cxnSpLocks noChangeShapeType="1"/>
            <a:stCxn id="116740" idx="3"/>
            <a:endCxn id="116742" idx="1"/>
          </p:cNvCxnSpPr>
          <p:nvPr/>
        </p:nvCxnSpPr>
        <p:spPr bwMode="auto">
          <a:xfrm flipV="1">
            <a:off x="1187450" y="2887663"/>
            <a:ext cx="6477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6749" name="AutoShape 13"/>
          <p:cNvCxnSpPr>
            <a:cxnSpLocks noChangeShapeType="1"/>
            <a:stCxn id="116740" idx="3"/>
            <a:endCxn id="116743" idx="1"/>
          </p:cNvCxnSpPr>
          <p:nvPr/>
        </p:nvCxnSpPr>
        <p:spPr bwMode="auto">
          <a:xfrm>
            <a:off x="1187450" y="2889250"/>
            <a:ext cx="647700" cy="863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6750" name="AutoShape 14"/>
          <p:cNvSpPr>
            <a:spLocks noChangeArrowheads="1"/>
          </p:cNvSpPr>
          <p:nvPr/>
        </p:nvSpPr>
        <p:spPr bwMode="auto">
          <a:xfrm>
            <a:off x="827088" y="4652963"/>
            <a:ext cx="358775" cy="1296987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審級流程</a:t>
            </a:r>
          </a:p>
        </p:txBody>
      </p:sp>
      <p:sp>
        <p:nvSpPr>
          <p:cNvPr id="116751" name="AutoShape 15"/>
          <p:cNvSpPr>
            <a:spLocks noChangeArrowheads="1"/>
          </p:cNvSpPr>
          <p:nvPr/>
        </p:nvSpPr>
        <p:spPr bwMode="auto">
          <a:xfrm>
            <a:off x="1692275" y="4581525"/>
            <a:ext cx="1296988" cy="3603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現制</a:t>
            </a:r>
          </a:p>
        </p:txBody>
      </p:sp>
      <p:sp>
        <p:nvSpPr>
          <p:cNvPr id="116752" name="AutoShape 16"/>
          <p:cNvSpPr>
            <a:spLocks noChangeArrowheads="1"/>
          </p:cNvSpPr>
          <p:nvPr/>
        </p:nvSpPr>
        <p:spPr bwMode="auto">
          <a:xfrm>
            <a:off x="1692275" y="5661025"/>
            <a:ext cx="1296988" cy="3603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修法動向</a:t>
            </a:r>
          </a:p>
        </p:txBody>
      </p:sp>
      <p:sp>
        <p:nvSpPr>
          <p:cNvPr id="116753" name="AutoShape 17"/>
          <p:cNvSpPr>
            <a:spLocks noChangeArrowheads="1"/>
          </p:cNvSpPr>
          <p:nvPr/>
        </p:nvSpPr>
        <p:spPr bwMode="auto">
          <a:xfrm>
            <a:off x="3635375" y="4292600"/>
            <a:ext cx="2232025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一審→二審</a:t>
            </a:r>
          </a:p>
        </p:txBody>
      </p:sp>
      <p:sp>
        <p:nvSpPr>
          <p:cNvPr id="116754" name="AutoShape 18"/>
          <p:cNvSpPr>
            <a:spLocks noChangeArrowheads="1"/>
          </p:cNvSpPr>
          <p:nvPr/>
        </p:nvSpPr>
        <p:spPr bwMode="auto">
          <a:xfrm>
            <a:off x="3635375" y="4868863"/>
            <a:ext cx="2232025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二審→三審</a:t>
            </a:r>
          </a:p>
        </p:txBody>
      </p:sp>
      <p:sp>
        <p:nvSpPr>
          <p:cNvPr id="116755" name="AutoShape 19"/>
          <p:cNvSpPr>
            <a:spLocks noChangeArrowheads="1"/>
          </p:cNvSpPr>
          <p:nvPr/>
        </p:nvSpPr>
        <p:spPr bwMode="auto">
          <a:xfrm>
            <a:off x="3635375" y="5445125"/>
            <a:ext cx="2232025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一審→二審</a:t>
            </a:r>
          </a:p>
        </p:txBody>
      </p:sp>
      <p:sp>
        <p:nvSpPr>
          <p:cNvPr id="116756" name="AutoShape 20"/>
          <p:cNvSpPr>
            <a:spLocks noChangeArrowheads="1"/>
          </p:cNvSpPr>
          <p:nvPr/>
        </p:nvSpPr>
        <p:spPr bwMode="auto">
          <a:xfrm>
            <a:off x="3635375" y="5949950"/>
            <a:ext cx="2232025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二審→三審</a:t>
            </a:r>
          </a:p>
        </p:txBody>
      </p:sp>
      <p:sp>
        <p:nvSpPr>
          <p:cNvPr id="116757" name="AutoShape 21"/>
          <p:cNvSpPr>
            <a:spLocks noChangeArrowheads="1"/>
          </p:cNvSpPr>
          <p:nvPr/>
        </p:nvSpPr>
        <p:spPr bwMode="auto">
          <a:xfrm>
            <a:off x="6516688" y="4292600"/>
            <a:ext cx="1943100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覆審兼續審</a:t>
            </a:r>
          </a:p>
        </p:txBody>
      </p:sp>
      <p:sp>
        <p:nvSpPr>
          <p:cNvPr id="116758" name="AutoShape 22"/>
          <p:cNvSpPr>
            <a:spLocks noChangeArrowheads="1"/>
          </p:cNvSpPr>
          <p:nvPr/>
        </p:nvSpPr>
        <p:spPr bwMode="auto">
          <a:xfrm>
            <a:off x="6516688" y="4868863"/>
            <a:ext cx="1943100" cy="35877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法律事後審</a:t>
            </a:r>
          </a:p>
        </p:txBody>
      </p:sp>
      <p:sp>
        <p:nvSpPr>
          <p:cNvPr id="116759" name="AutoShape 23"/>
          <p:cNvSpPr>
            <a:spLocks noChangeArrowheads="1"/>
          </p:cNvSpPr>
          <p:nvPr/>
        </p:nvSpPr>
        <p:spPr bwMode="auto">
          <a:xfrm>
            <a:off x="6516688" y="5445125"/>
            <a:ext cx="1943100" cy="35877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事後審</a:t>
            </a:r>
          </a:p>
        </p:txBody>
      </p:sp>
      <p:sp>
        <p:nvSpPr>
          <p:cNvPr id="116760" name="AutoShape 24"/>
          <p:cNvSpPr>
            <a:spLocks noChangeArrowheads="1"/>
          </p:cNvSpPr>
          <p:nvPr/>
        </p:nvSpPr>
        <p:spPr bwMode="auto">
          <a:xfrm>
            <a:off x="6516688" y="5949950"/>
            <a:ext cx="1943100" cy="35877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嚴格法律事後審</a:t>
            </a:r>
          </a:p>
        </p:txBody>
      </p:sp>
      <p:cxnSp>
        <p:nvCxnSpPr>
          <p:cNvPr id="116761" name="AutoShape 25"/>
          <p:cNvCxnSpPr>
            <a:cxnSpLocks noChangeShapeType="1"/>
            <a:stCxn id="116750" idx="3"/>
            <a:endCxn id="116751" idx="1"/>
          </p:cNvCxnSpPr>
          <p:nvPr/>
        </p:nvCxnSpPr>
        <p:spPr bwMode="auto">
          <a:xfrm flipV="1">
            <a:off x="1185863" y="4762500"/>
            <a:ext cx="506412" cy="53975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6762" name="AutoShape 26"/>
          <p:cNvCxnSpPr>
            <a:cxnSpLocks noChangeShapeType="1"/>
            <a:stCxn id="116750" idx="3"/>
            <a:endCxn id="116752" idx="1"/>
          </p:cNvCxnSpPr>
          <p:nvPr/>
        </p:nvCxnSpPr>
        <p:spPr bwMode="auto">
          <a:xfrm>
            <a:off x="1185863" y="5302250"/>
            <a:ext cx="506412" cy="53975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6763" name="AutoShape 27"/>
          <p:cNvCxnSpPr>
            <a:cxnSpLocks noChangeShapeType="1"/>
            <a:stCxn id="116751" idx="3"/>
            <a:endCxn id="116753" idx="1"/>
          </p:cNvCxnSpPr>
          <p:nvPr/>
        </p:nvCxnSpPr>
        <p:spPr bwMode="auto">
          <a:xfrm flipV="1">
            <a:off x="2989263" y="4473575"/>
            <a:ext cx="646112" cy="288925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6764" name="AutoShape 28"/>
          <p:cNvCxnSpPr>
            <a:cxnSpLocks noChangeShapeType="1"/>
            <a:stCxn id="116751" idx="3"/>
            <a:endCxn id="116754" idx="1"/>
          </p:cNvCxnSpPr>
          <p:nvPr/>
        </p:nvCxnSpPr>
        <p:spPr bwMode="auto">
          <a:xfrm>
            <a:off x="2989263" y="4762500"/>
            <a:ext cx="646112" cy="287338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6765" name="AutoShape 29"/>
          <p:cNvCxnSpPr>
            <a:cxnSpLocks noChangeShapeType="1"/>
            <a:stCxn id="116752" idx="3"/>
            <a:endCxn id="116755" idx="1"/>
          </p:cNvCxnSpPr>
          <p:nvPr/>
        </p:nvCxnSpPr>
        <p:spPr bwMode="auto">
          <a:xfrm flipV="1">
            <a:off x="2989263" y="5626100"/>
            <a:ext cx="646112" cy="215900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6766" name="AutoShape 30"/>
          <p:cNvCxnSpPr>
            <a:cxnSpLocks noChangeShapeType="1"/>
            <a:stCxn id="116752" idx="3"/>
            <a:endCxn id="116756" idx="1"/>
          </p:cNvCxnSpPr>
          <p:nvPr/>
        </p:nvCxnSpPr>
        <p:spPr bwMode="auto">
          <a:xfrm>
            <a:off x="2989263" y="5842000"/>
            <a:ext cx="646112" cy="288925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6767" name="AutoShape 31"/>
          <p:cNvSpPr>
            <a:spLocks noChangeArrowheads="1"/>
          </p:cNvSpPr>
          <p:nvPr/>
        </p:nvSpPr>
        <p:spPr bwMode="auto">
          <a:xfrm>
            <a:off x="5940425" y="4365625"/>
            <a:ext cx="503238" cy="215900"/>
          </a:xfrm>
          <a:prstGeom prst="rightArrow">
            <a:avLst>
              <a:gd name="adj1" fmla="val 50000"/>
              <a:gd name="adj2" fmla="val 58272"/>
            </a:avLst>
          </a:prstGeom>
          <a:solidFill>
            <a:srgbClr val="33CCFF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6768" name="AutoShape 32"/>
          <p:cNvSpPr>
            <a:spLocks noChangeArrowheads="1"/>
          </p:cNvSpPr>
          <p:nvPr/>
        </p:nvSpPr>
        <p:spPr bwMode="auto">
          <a:xfrm>
            <a:off x="5940425" y="4941888"/>
            <a:ext cx="503238" cy="215900"/>
          </a:xfrm>
          <a:prstGeom prst="rightArrow">
            <a:avLst>
              <a:gd name="adj1" fmla="val 50000"/>
              <a:gd name="adj2" fmla="val 58272"/>
            </a:avLst>
          </a:prstGeom>
          <a:solidFill>
            <a:srgbClr val="33CCFF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6769" name="AutoShape 33"/>
          <p:cNvSpPr>
            <a:spLocks noChangeArrowheads="1"/>
          </p:cNvSpPr>
          <p:nvPr/>
        </p:nvSpPr>
        <p:spPr bwMode="auto">
          <a:xfrm>
            <a:off x="5940425" y="5516563"/>
            <a:ext cx="503238" cy="215900"/>
          </a:xfrm>
          <a:prstGeom prst="rightArrow">
            <a:avLst>
              <a:gd name="adj1" fmla="val 50000"/>
              <a:gd name="adj2" fmla="val 58272"/>
            </a:avLst>
          </a:prstGeom>
          <a:solidFill>
            <a:srgbClr val="33CCFF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6770" name="AutoShape 34"/>
          <p:cNvSpPr>
            <a:spLocks noChangeArrowheads="1"/>
          </p:cNvSpPr>
          <p:nvPr/>
        </p:nvSpPr>
        <p:spPr bwMode="auto">
          <a:xfrm>
            <a:off x="5940425" y="6021388"/>
            <a:ext cx="503238" cy="215900"/>
          </a:xfrm>
          <a:prstGeom prst="rightArrow">
            <a:avLst>
              <a:gd name="adj1" fmla="val 50000"/>
              <a:gd name="adj2" fmla="val 58272"/>
            </a:avLst>
          </a:prstGeom>
          <a:solidFill>
            <a:srgbClr val="33CCFF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訴訟救濟模式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救濟形式：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判決之救濟關係：</a:t>
            </a:r>
          </a:p>
        </p:txBody>
      </p:sp>
      <p:sp>
        <p:nvSpPr>
          <p:cNvPr id="117764" name="AutoShape 4"/>
          <p:cNvSpPr>
            <a:spLocks noChangeArrowheads="1"/>
          </p:cNvSpPr>
          <p:nvPr/>
        </p:nvSpPr>
        <p:spPr bwMode="auto">
          <a:xfrm>
            <a:off x="1331913" y="1989138"/>
            <a:ext cx="431800" cy="1152525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裁判</a:t>
            </a:r>
          </a:p>
        </p:txBody>
      </p:sp>
      <p:sp>
        <p:nvSpPr>
          <p:cNvPr id="117765" name="AutoShape 5"/>
          <p:cNvSpPr>
            <a:spLocks noChangeArrowheads="1"/>
          </p:cNvSpPr>
          <p:nvPr/>
        </p:nvSpPr>
        <p:spPr bwMode="auto">
          <a:xfrm>
            <a:off x="2484438" y="1989138"/>
            <a:ext cx="1081087" cy="287337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裁定</a:t>
            </a:r>
          </a:p>
        </p:txBody>
      </p:sp>
      <p:sp>
        <p:nvSpPr>
          <p:cNvPr id="117766" name="AutoShape 6"/>
          <p:cNvSpPr>
            <a:spLocks noChangeArrowheads="1"/>
          </p:cNvSpPr>
          <p:nvPr/>
        </p:nvSpPr>
        <p:spPr bwMode="auto">
          <a:xfrm>
            <a:off x="2484438" y="2852738"/>
            <a:ext cx="1081087" cy="287337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判決</a:t>
            </a:r>
          </a:p>
        </p:txBody>
      </p:sp>
      <p:sp>
        <p:nvSpPr>
          <p:cNvPr id="117767" name="AutoShape 7"/>
          <p:cNvSpPr>
            <a:spLocks noChangeArrowheads="1"/>
          </p:cNvSpPr>
          <p:nvPr/>
        </p:nvSpPr>
        <p:spPr bwMode="auto">
          <a:xfrm>
            <a:off x="7235825" y="1989138"/>
            <a:ext cx="938213" cy="287337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抗告</a:t>
            </a:r>
          </a:p>
        </p:txBody>
      </p:sp>
      <p:sp>
        <p:nvSpPr>
          <p:cNvPr id="117768" name="AutoShape 8"/>
          <p:cNvSpPr>
            <a:spLocks noChangeArrowheads="1"/>
          </p:cNvSpPr>
          <p:nvPr/>
        </p:nvSpPr>
        <p:spPr bwMode="auto">
          <a:xfrm>
            <a:off x="7235825" y="2852738"/>
            <a:ext cx="1009650" cy="288925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上訴</a:t>
            </a:r>
          </a:p>
        </p:txBody>
      </p:sp>
      <p:sp>
        <p:nvSpPr>
          <p:cNvPr id="117769" name="AutoShape 10"/>
          <p:cNvSpPr>
            <a:spLocks noChangeArrowheads="1"/>
          </p:cNvSpPr>
          <p:nvPr/>
        </p:nvSpPr>
        <p:spPr bwMode="auto">
          <a:xfrm>
            <a:off x="4067175" y="1989138"/>
            <a:ext cx="2520950" cy="28733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針對個別訴訟行為所為</a:t>
            </a:r>
          </a:p>
        </p:txBody>
      </p:sp>
      <p:sp>
        <p:nvSpPr>
          <p:cNvPr id="117770" name="AutoShape 11"/>
          <p:cNvSpPr>
            <a:spLocks noChangeArrowheads="1"/>
          </p:cNvSpPr>
          <p:nvPr/>
        </p:nvSpPr>
        <p:spPr bwMode="auto">
          <a:xfrm>
            <a:off x="4067175" y="2852738"/>
            <a:ext cx="2520950" cy="28733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針對案件全體所為</a:t>
            </a:r>
          </a:p>
        </p:txBody>
      </p:sp>
      <p:sp>
        <p:nvSpPr>
          <p:cNvPr id="117771" name="AutoShape 12"/>
          <p:cNvSpPr>
            <a:spLocks noChangeArrowheads="1"/>
          </p:cNvSpPr>
          <p:nvPr/>
        </p:nvSpPr>
        <p:spPr bwMode="auto">
          <a:xfrm>
            <a:off x="1331913" y="4581525"/>
            <a:ext cx="360362" cy="1081088"/>
          </a:xfrm>
          <a:prstGeom prst="flowChartAlternateProcess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判決</a:t>
            </a:r>
          </a:p>
        </p:txBody>
      </p:sp>
      <p:sp>
        <p:nvSpPr>
          <p:cNvPr id="117772" name="AutoShape 13"/>
          <p:cNvSpPr>
            <a:spLocks noChangeArrowheads="1"/>
          </p:cNvSpPr>
          <p:nvPr/>
        </p:nvSpPr>
        <p:spPr bwMode="auto">
          <a:xfrm>
            <a:off x="2268538" y="4437063"/>
            <a:ext cx="1223962" cy="360362"/>
          </a:xfrm>
          <a:prstGeom prst="flowChartAlternateProcess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未確定</a:t>
            </a:r>
          </a:p>
        </p:txBody>
      </p:sp>
      <p:sp>
        <p:nvSpPr>
          <p:cNvPr id="117773" name="AutoShape 14"/>
          <p:cNvSpPr>
            <a:spLocks noChangeArrowheads="1"/>
          </p:cNvSpPr>
          <p:nvPr/>
        </p:nvSpPr>
        <p:spPr bwMode="auto">
          <a:xfrm>
            <a:off x="2268538" y="5445125"/>
            <a:ext cx="1223962" cy="360363"/>
          </a:xfrm>
          <a:prstGeom prst="flowChartAlternateProcess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確定</a:t>
            </a:r>
          </a:p>
        </p:txBody>
      </p:sp>
      <p:sp>
        <p:nvSpPr>
          <p:cNvPr id="117774" name="AutoShape 15"/>
          <p:cNvSpPr>
            <a:spLocks noChangeArrowheads="1"/>
          </p:cNvSpPr>
          <p:nvPr/>
        </p:nvSpPr>
        <p:spPr bwMode="auto">
          <a:xfrm>
            <a:off x="4067175" y="4437063"/>
            <a:ext cx="1368425" cy="360362"/>
          </a:xfrm>
          <a:prstGeom prst="flowChartAlternateProcess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通常救濟</a:t>
            </a:r>
          </a:p>
        </p:txBody>
      </p:sp>
      <p:sp>
        <p:nvSpPr>
          <p:cNvPr id="117775" name="AutoShape 16"/>
          <p:cNvSpPr>
            <a:spLocks noChangeArrowheads="1"/>
          </p:cNvSpPr>
          <p:nvPr/>
        </p:nvSpPr>
        <p:spPr bwMode="auto">
          <a:xfrm>
            <a:off x="4067175" y="5445125"/>
            <a:ext cx="1368425" cy="360363"/>
          </a:xfrm>
          <a:prstGeom prst="flowChartAlternateProcess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非常救濟</a:t>
            </a:r>
          </a:p>
        </p:txBody>
      </p:sp>
      <p:sp>
        <p:nvSpPr>
          <p:cNvPr id="117776" name="AutoShape 17"/>
          <p:cNvSpPr>
            <a:spLocks noChangeArrowheads="1"/>
          </p:cNvSpPr>
          <p:nvPr/>
        </p:nvSpPr>
        <p:spPr bwMode="auto">
          <a:xfrm>
            <a:off x="6372225" y="4437063"/>
            <a:ext cx="1008063" cy="360362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上訴</a:t>
            </a:r>
          </a:p>
        </p:txBody>
      </p:sp>
      <p:sp>
        <p:nvSpPr>
          <p:cNvPr id="117777" name="AutoShape 18"/>
          <p:cNvSpPr>
            <a:spLocks noChangeArrowheads="1"/>
          </p:cNvSpPr>
          <p:nvPr/>
        </p:nvSpPr>
        <p:spPr bwMode="auto">
          <a:xfrm>
            <a:off x="6084888" y="5157788"/>
            <a:ext cx="1366837" cy="287337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非常上訴</a:t>
            </a:r>
          </a:p>
        </p:txBody>
      </p:sp>
      <p:sp>
        <p:nvSpPr>
          <p:cNvPr id="117778" name="AutoShape 19"/>
          <p:cNvSpPr>
            <a:spLocks noChangeArrowheads="1"/>
          </p:cNvSpPr>
          <p:nvPr/>
        </p:nvSpPr>
        <p:spPr bwMode="auto">
          <a:xfrm>
            <a:off x="6084888" y="5805488"/>
            <a:ext cx="1366837" cy="287337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再審</a:t>
            </a:r>
          </a:p>
        </p:txBody>
      </p:sp>
      <p:cxnSp>
        <p:nvCxnSpPr>
          <p:cNvPr id="117779" name="AutoShape 20"/>
          <p:cNvCxnSpPr>
            <a:cxnSpLocks noChangeShapeType="1"/>
            <a:stCxn id="117771" idx="3"/>
            <a:endCxn id="117772" idx="1"/>
          </p:cNvCxnSpPr>
          <p:nvPr/>
        </p:nvCxnSpPr>
        <p:spPr bwMode="auto">
          <a:xfrm flipV="1">
            <a:off x="1692275" y="4618038"/>
            <a:ext cx="576263" cy="5048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7780" name="AutoShape 21"/>
          <p:cNvCxnSpPr>
            <a:cxnSpLocks noChangeShapeType="1"/>
            <a:stCxn id="117771" idx="3"/>
            <a:endCxn id="117773" idx="1"/>
          </p:cNvCxnSpPr>
          <p:nvPr/>
        </p:nvCxnSpPr>
        <p:spPr bwMode="auto">
          <a:xfrm>
            <a:off x="1692275" y="5122863"/>
            <a:ext cx="576263" cy="50323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7781" name="AutoShape 22"/>
          <p:cNvSpPr>
            <a:spLocks noChangeArrowheads="1"/>
          </p:cNvSpPr>
          <p:nvPr/>
        </p:nvSpPr>
        <p:spPr bwMode="auto">
          <a:xfrm>
            <a:off x="3563938" y="45085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3399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7782" name="AutoShape 23"/>
          <p:cNvSpPr>
            <a:spLocks noChangeArrowheads="1"/>
          </p:cNvSpPr>
          <p:nvPr/>
        </p:nvSpPr>
        <p:spPr bwMode="auto">
          <a:xfrm>
            <a:off x="3563938" y="5516563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3399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7783" name="AutoShape 24"/>
          <p:cNvSpPr>
            <a:spLocks noChangeArrowheads="1"/>
          </p:cNvSpPr>
          <p:nvPr/>
        </p:nvSpPr>
        <p:spPr bwMode="auto">
          <a:xfrm>
            <a:off x="5651500" y="45085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3399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117784" name="AutoShape 25"/>
          <p:cNvCxnSpPr>
            <a:cxnSpLocks noChangeShapeType="1"/>
            <a:stCxn id="117775" idx="3"/>
            <a:endCxn id="117777" idx="1"/>
          </p:cNvCxnSpPr>
          <p:nvPr/>
        </p:nvCxnSpPr>
        <p:spPr bwMode="auto">
          <a:xfrm flipV="1">
            <a:off x="5435600" y="5302250"/>
            <a:ext cx="649288" cy="323850"/>
          </a:xfrm>
          <a:prstGeom prst="bentConnector3">
            <a:avLst>
              <a:gd name="adj1" fmla="val 3153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7785" name="AutoShape 26"/>
          <p:cNvCxnSpPr>
            <a:cxnSpLocks noChangeShapeType="1"/>
            <a:stCxn id="117775" idx="3"/>
            <a:endCxn id="117778" idx="1"/>
          </p:cNvCxnSpPr>
          <p:nvPr/>
        </p:nvCxnSpPr>
        <p:spPr bwMode="auto">
          <a:xfrm>
            <a:off x="5435600" y="5626100"/>
            <a:ext cx="649288" cy="323850"/>
          </a:xfrm>
          <a:prstGeom prst="bentConnector3">
            <a:avLst>
              <a:gd name="adj1" fmla="val 3202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7786" name="AutoShape 27"/>
          <p:cNvCxnSpPr>
            <a:cxnSpLocks noChangeShapeType="1"/>
            <a:stCxn id="117764" idx="3"/>
            <a:endCxn id="117765" idx="1"/>
          </p:cNvCxnSpPr>
          <p:nvPr/>
        </p:nvCxnSpPr>
        <p:spPr bwMode="auto">
          <a:xfrm flipV="1">
            <a:off x="1763713" y="2133600"/>
            <a:ext cx="720725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7787" name="AutoShape 28"/>
          <p:cNvCxnSpPr>
            <a:cxnSpLocks noChangeShapeType="1"/>
            <a:stCxn id="117764" idx="3"/>
            <a:endCxn id="117766" idx="1"/>
          </p:cNvCxnSpPr>
          <p:nvPr/>
        </p:nvCxnSpPr>
        <p:spPr bwMode="auto">
          <a:xfrm>
            <a:off x="1763713" y="2565400"/>
            <a:ext cx="720725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7788" name="AutoShape 29"/>
          <p:cNvSpPr>
            <a:spLocks noChangeArrowheads="1"/>
          </p:cNvSpPr>
          <p:nvPr/>
        </p:nvSpPr>
        <p:spPr bwMode="auto">
          <a:xfrm>
            <a:off x="3635375" y="2060575"/>
            <a:ext cx="360363" cy="144463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8708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7789" name="AutoShape 30"/>
          <p:cNvSpPr>
            <a:spLocks noChangeArrowheads="1"/>
          </p:cNvSpPr>
          <p:nvPr/>
        </p:nvSpPr>
        <p:spPr bwMode="auto">
          <a:xfrm>
            <a:off x="3635375" y="2924175"/>
            <a:ext cx="360363" cy="144463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8708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7790" name="AutoShape 31"/>
          <p:cNvSpPr>
            <a:spLocks noChangeArrowheads="1"/>
          </p:cNvSpPr>
          <p:nvPr/>
        </p:nvSpPr>
        <p:spPr bwMode="auto">
          <a:xfrm>
            <a:off x="6732588" y="2060575"/>
            <a:ext cx="360362" cy="144463"/>
          </a:xfrm>
          <a:prstGeom prst="rightArrow">
            <a:avLst>
              <a:gd name="adj1" fmla="val 50000"/>
              <a:gd name="adj2" fmla="val 62362"/>
            </a:avLst>
          </a:prstGeom>
          <a:solidFill>
            <a:srgbClr val="8708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7791" name="AutoShape 32"/>
          <p:cNvSpPr>
            <a:spLocks noChangeArrowheads="1"/>
          </p:cNvSpPr>
          <p:nvPr/>
        </p:nvSpPr>
        <p:spPr bwMode="auto">
          <a:xfrm>
            <a:off x="6732588" y="2924175"/>
            <a:ext cx="360362" cy="144463"/>
          </a:xfrm>
          <a:prstGeom prst="rightArrow">
            <a:avLst>
              <a:gd name="adj1" fmla="val 50000"/>
              <a:gd name="adj2" fmla="val 62362"/>
            </a:avLst>
          </a:prstGeom>
          <a:solidFill>
            <a:srgbClr val="8708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裁判確定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確定形成：</a:t>
            </a:r>
          </a:p>
        </p:txBody>
      </p:sp>
      <p:sp>
        <p:nvSpPr>
          <p:cNvPr id="118788" name="AutoShape 4"/>
          <p:cNvSpPr>
            <a:spLocks noChangeArrowheads="1"/>
          </p:cNvSpPr>
          <p:nvPr/>
        </p:nvSpPr>
        <p:spPr bwMode="auto">
          <a:xfrm>
            <a:off x="1331913" y="2636838"/>
            <a:ext cx="503237" cy="165735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發生事由</a:t>
            </a:r>
          </a:p>
        </p:txBody>
      </p:sp>
      <p:sp>
        <p:nvSpPr>
          <p:cNvPr id="118789" name="AutoShape 5"/>
          <p:cNvSpPr>
            <a:spLocks noChangeArrowheads="1"/>
          </p:cNvSpPr>
          <p:nvPr/>
        </p:nvSpPr>
        <p:spPr bwMode="auto">
          <a:xfrm>
            <a:off x="3059113" y="2205038"/>
            <a:ext cx="1512887" cy="36036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終審判決</a:t>
            </a:r>
          </a:p>
        </p:txBody>
      </p:sp>
      <p:sp>
        <p:nvSpPr>
          <p:cNvPr id="118790" name="AutoShape 6"/>
          <p:cNvSpPr>
            <a:spLocks noChangeArrowheads="1"/>
          </p:cNvSpPr>
          <p:nvPr/>
        </p:nvSpPr>
        <p:spPr bwMode="auto">
          <a:xfrm>
            <a:off x="3059113" y="2924175"/>
            <a:ext cx="1512887" cy="360363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逾上訴期</a:t>
            </a:r>
          </a:p>
        </p:txBody>
      </p:sp>
      <p:sp>
        <p:nvSpPr>
          <p:cNvPr id="118791" name="AutoShape 7"/>
          <p:cNvSpPr>
            <a:spLocks noChangeArrowheads="1"/>
          </p:cNvSpPr>
          <p:nvPr/>
        </p:nvSpPr>
        <p:spPr bwMode="auto">
          <a:xfrm>
            <a:off x="3059113" y="3644900"/>
            <a:ext cx="1512887" cy="360363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捨棄上訴</a:t>
            </a:r>
          </a:p>
        </p:txBody>
      </p:sp>
      <p:sp>
        <p:nvSpPr>
          <p:cNvPr id="118792" name="AutoShape 8"/>
          <p:cNvSpPr>
            <a:spLocks noChangeArrowheads="1"/>
          </p:cNvSpPr>
          <p:nvPr/>
        </p:nvSpPr>
        <p:spPr bwMode="auto">
          <a:xfrm>
            <a:off x="3059113" y="4365625"/>
            <a:ext cx="1512887" cy="360363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撤回上訴</a:t>
            </a:r>
          </a:p>
        </p:txBody>
      </p:sp>
      <p:sp>
        <p:nvSpPr>
          <p:cNvPr id="118793" name="AutoShape 9"/>
          <p:cNvSpPr>
            <a:spLocks noChangeArrowheads="1"/>
          </p:cNvSpPr>
          <p:nvPr/>
        </p:nvSpPr>
        <p:spPr bwMode="auto">
          <a:xfrm>
            <a:off x="5724525" y="2205038"/>
            <a:ext cx="2159000" cy="360362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判決即確定</a:t>
            </a:r>
          </a:p>
        </p:txBody>
      </p:sp>
      <p:sp>
        <p:nvSpPr>
          <p:cNvPr id="118794" name="AutoShape 10"/>
          <p:cNvSpPr>
            <a:spLocks noChangeArrowheads="1"/>
          </p:cNvSpPr>
          <p:nvPr/>
        </p:nvSpPr>
        <p:spPr bwMode="auto">
          <a:xfrm>
            <a:off x="5724525" y="2924175"/>
            <a:ext cx="2159000" cy="360363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逾期始確定</a:t>
            </a:r>
          </a:p>
        </p:txBody>
      </p:sp>
      <p:sp>
        <p:nvSpPr>
          <p:cNvPr id="118795" name="AutoShape 11"/>
          <p:cNvSpPr>
            <a:spLocks noChangeArrowheads="1"/>
          </p:cNvSpPr>
          <p:nvPr/>
        </p:nvSpPr>
        <p:spPr bwMode="auto">
          <a:xfrm>
            <a:off x="5724525" y="3644900"/>
            <a:ext cx="2159000" cy="360363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捨棄時確定</a:t>
            </a:r>
          </a:p>
        </p:txBody>
      </p:sp>
      <p:sp>
        <p:nvSpPr>
          <p:cNvPr id="118796" name="AutoShape 12"/>
          <p:cNvSpPr>
            <a:spLocks noChangeArrowheads="1"/>
          </p:cNvSpPr>
          <p:nvPr/>
        </p:nvSpPr>
        <p:spPr bwMode="auto">
          <a:xfrm>
            <a:off x="5724525" y="4365625"/>
            <a:ext cx="2159000" cy="360363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撤回時確定</a:t>
            </a:r>
          </a:p>
        </p:txBody>
      </p:sp>
      <p:cxnSp>
        <p:nvCxnSpPr>
          <p:cNvPr id="118797" name="AutoShape 13"/>
          <p:cNvCxnSpPr>
            <a:cxnSpLocks noChangeShapeType="1"/>
            <a:stCxn id="118788" idx="3"/>
            <a:endCxn id="118789" idx="1"/>
          </p:cNvCxnSpPr>
          <p:nvPr/>
        </p:nvCxnSpPr>
        <p:spPr bwMode="auto">
          <a:xfrm flipV="1">
            <a:off x="1835150" y="2386013"/>
            <a:ext cx="1223963" cy="1079500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8798" name="AutoShape 14"/>
          <p:cNvCxnSpPr>
            <a:cxnSpLocks noChangeShapeType="1"/>
            <a:stCxn id="118788" idx="3"/>
            <a:endCxn id="118790" idx="1"/>
          </p:cNvCxnSpPr>
          <p:nvPr/>
        </p:nvCxnSpPr>
        <p:spPr bwMode="auto">
          <a:xfrm flipV="1">
            <a:off x="1835150" y="3105150"/>
            <a:ext cx="1223963" cy="360363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8799" name="AutoShape 15"/>
          <p:cNvCxnSpPr>
            <a:cxnSpLocks noChangeShapeType="1"/>
            <a:stCxn id="118788" idx="3"/>
            <a:endCxn id="118791" idx="1"/>
          </p:cNvCxnSpPr>
          <p:nvPr/>
        </p:nvCxnSpPr>
        <p:spPr bwMode="auto">
          <a:xfrm>
            <a:off x="1835150" y="3465513"/>
            <a:ext cx="1223963" cy="360362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8800" name="AutoShape 16"/>
          <p:cNvCxnSpPr>
            <a:cxnSpLocks noChangeShapeType="1"/>
            <a:stCxn id="118788" idx="3"/>
            <a:endCxn id="118792" idx="1"/>
          </p:cNvCxnSpPr>
          <p:nvPr/>
        </p:nvCxnSpPr>
        <p:spPr bwMode="auto">
          <a:xfrm>
            <a:off x="1835150" y="3465513"/>
            <a:ext cx="1223963" cy="1081087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8801" name="AutoShape 17"/>
          <p:cNvSpPr>
            <a:spLocks noChangeArrowheads="1"/>
          </p:cNvSpPr>
          <p:nvPr/>
        </p:nvSpPr>
        <p:spPr bwMode="auto">
          <a:xfrm>
            <a:off x="4716463" y="2276475"/>
            <a:ext cx="792162" cy="215900"/>
          </a:xfrm>
          <a:prstGeom prst="rightArrow">
            <a:avLst>
              <a:gd name="adj1" fmla="val 50000"/>
              <a:gd name="adj2" fmla="val 91728"/>
            </a:avLst>
          </a:prstGeom>
          <a:solidFill>
            <a:srgbClr val="00CC99"/>
          </a:solidFill>
          <a:ln w="38100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8802" name="AutoShape 18"/>
          <p:cNvSpPr>
            <a:spLocks noChangeArrowheads="1"/>
          </p:cNvSpPr>
          <p:nvPr/>
        </p:nvSpPr>
        <p:spPr bwMode="auto">
          <a:xfrm>
            <a:off x="4716463" y="2997200"/>
            <a:ext cx="792162" cy="215900"/>
          </a:xfrm>
          <a:prstGeom prst="rightArrow">
            <a:avLst>
              <a:gd name="adj1" fmla="val 50000"/>
              <a:gd name="adj2" fmla="val 91728"/>
            </a:avLst>
          </a:prstGeom>
          <a:solidFill>
            <a:srgbClr val="00CC99"/>
          </a:solidFill>
          <a:ln w="38100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8803" name="AutoShape 19"/>
          <p:cNvSpPr>
            <a:spLocks noChangeArrowheads="1"/>
          </p:cNvSpPr>
          <p:nvPr/>
        </p:nvSpPr>
        <p:spPr bwMode="auto">
          <a:xfrm>
            <a:off x="4787900" y="3716338"/>
            <a:ext cx="792163" cy="215900"/>
          </a:xfrm>
          <a:prstGeom prst="rightArrow">
            <a:avLst>
              <a:gd name="adj1" fmla="val 50000"/>
              <a:gd name="adj2" fmla="val 91728"/>
            </a:avLst>
          </a:prstGeom>
          <a:solidFill>
            <a:srgbClr val="00CC99"/>
          </a:solidFill>
          <a:ln w="38100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8804" name="AutoShape 20"/>
          <p:cNvSpPr>
            <a:spLocks noChangeArrowheads="1"/>
          </p:cNvSpPr>
          <p:nvPr/>
        </p:nvSpPr>
        <p:spPr bwMode="auto">
          <a:xfrm>
            <a:off x="4787900" y="4437063"/>
            <a:ext cx="792163" cy="215900"/>
          </a:xfrm>
          <a:prstGeom prst="rightArrow">
            <a:avLst>
              <a:gd name="adj1" fmla="val 50000"/>
              <a:gd name="adj2" fmla="val 91728"/>
            </a:avLst>
          </a:prstGeom>
          <a:solidFill>
            <a:srgbClr val="00CC99"/>
          </a:solidFill>
          <a:ln w="38100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r>
              <a:rPr lang="zh-TW" altLang="en-US" smtClean="0">
                <a:solidFill>
                  <a:srgbClr val="00FFFF"/>
                </a:solidFill>
                <a:effectLst/>
                <a:latin typeface="華康隸書體W5" pitchFamily="65" charset="-120"/>
                <a:ea typeface="華康隸書體W5" pitchFamily="65" charset="-120"/>
              </a:rPr>
              <a:t>牽連管轄（合併管轄）</a:t>
            </a:r>
          </a:p>
        </p:txBody>
      </p:sp>
      <p:sp>
        <p:nvSpPr>
          <p:cNvPr id="26627" name="圓角矩形 2"/>
          <p:cNvSpPr>
            <a:spLocks noChangeArrowheads="1"/>
          </p:cNvSpPr>
          <p:nvPr/>
        </p:nvSpPr>
        <p:spPr bwMode="auto">
          <a:xfrm>
            <a:off x="468313" y="2924175"/>
            <a:ext cx="647700" cy="1944688"/>
          </a:xfrm>
          <a:prstGeom prst="roundRect">
            <a:avLst>
              <a:gd name="adj" fmla="val 16667"/>
            </a:avLst>
          </a:prstGeom>
          <a:solidFill>
            <a:srgbClr val="CCFF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r>
              <a:rPr lang="zh-TW" altLang="en-US">
                <a:ea typeface="標楷體" pitchFamily="65" charset="-120"/>
              </a:rPr>
              <a:t>合併管轄</a:t>
            </a:r>
          </a:p>
        </p:txBody>
      </p:sp>
      <p:sp>
        <p:nvSpPr>
          <p:cNvPr id="26628" name="圓角矩形 3"/>
          <p:cNvSpPr>
            <a:spLocks noChangeArrowheads="1"/>
          </p:cNvSpPr>
          <p:nvPr/>
        </p:nvSpPr>
        <p:spPr bwMode="auto">
          <a:xfrm>
            <a:off x="1763713" y="1700213"/>
            <a:ext cx="1512887" cy="649287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ea typeface="標楷體" pitchFamily="65" charset="-120"/>
              </a:rPr>
              <a:t>前提</a:t>
            </a:r>
          </a:p>
        </p:txBody>
      </p:sp>
      <p:sp>
        <p:nvSpPr>
          <p:cNvPr id="26629" name="圓角矩形 4"/>
          <p:cNvSpPr>
            <a:spLocks noChangeArrowheads="1"/>
          </p:cNvSpPr>
          <p:nvPr/>
        </p:nvSpPr>
        <p:spPr bwMode="auto">
          <a:xfrm>
            <a:off x="1763713" y="3573463"/>
            <a:ext cx="1512887" cy="647700"/>
          </a:xfrm>
          <a:prstGeom prst="roundRect">
            <a:avLst>
              <a:gd name="adj" fmla="val 16667"/>
            </a:avLst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ea typeface="標楷體" pitchFamily="65" charset="-120"/>
              </a:rPr>
              <a:t>處理</a:t>
            </a:r>
          </a:p>
        </p:txBody>
      </p:sp>
      <p:sp>
        <p:nvSpPr>
          <p:cNvPr id="26630" name="圓角矩形 5"/>
          <p:cNvSpPr>
            <a:spLocks noChangeArrowheads="1"/>
          </p:cNvSpPr>
          <p:nvPr/>
        </p:nvSpPr>
        <p:spPr bwMode="auto">
          <a:xfrm>
            <a:off x="1763713" y="5445125"/>
            <a:ext cx="1512887" cy="647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ea typeface="標楷體" pitchFamily="65" charset="-120"/>
              </a:rPr>
              <a:t>效應</a:t>
            </a:r>
          </a:p>
        </p:txBody>
      </p:sp>
      <p:sp>
        <p:nvSpPr>
          <p:cNvPr id="26631" name="圓角矩形 6"/>
          <p:cNvSpPr>
            <a:spLocks noChangeArrowheads="1"/>
          </p:cNvSpPr>
          <p:nvPr/>
        </p:nvSpPr>
        <p:spPr bwMode="auto">
          <a:xfrm>
            <a:off x="3851275" y="1700213"/>
            <a:ext cx="5113338" cy="649287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牽連案件（數案本質）</a:t>
            </a:r>
          </a:p>
        </p:txBody>
      </p:sp>
      <p:sp>
        <p:nvSpPr>
          <p:cNvPr id="26632" name="圓角矩形 7"/>
          <p:cNvSpPr>
            <a:spLocks noChangeArrowheads="1"/>
          </p:cNvSpPr>
          <p:nvPr/>
        </p:nvSpPr>
        <p:spPr bwMode="auto">
          <a:xfrm>
            <a:off x="3851275" y="2781300"/>
            <a:ext cx="5113338" cy="647700"/>
          </a:xfrm>
          <a:prstGeom prst="roundRect">
            <a:avLst>
              <a:gd name="adj" fmla="val 16667"/>
            </a:avLst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合併起訴、追加起訴→合併審判</a:t>
            </a:r>
          </a:p>
        </p:txBody>
      </p:sp>
      <p:sp>
        <p:nvSpPr>
          <p:cNvPr id="26633" name="圓角矩形 8"/>
          <p:cNvSpPr>
            <a:spLocks noChangeArrowheads="1"/>
          </p:cNvSpPr>
          <p:nvPr/>
        </p:nvSpPr>
        <p:spPr bwMode="auto">
          <a:xfrm>
            <a:off x="3851275" y="3573463"/>
            <a:ext cx="5113338" cy="647700"/>
          </a:xfrm>
          <a:prstGeom prst="roundRect">
            <a:avLst>
              <a:gd name="adj" fmla="val 16667"/>
            </a:avLst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分別起訴→同意合併審判</a:t>
            </a:r>
          </a:p>
        </p:txBody>
      </p:sp>
      <p:sp>
        <p:nvSpPr>
          <p:cNvPr id="26634" name="圓角矩形 9"/>
          <p:cNvSpPr>
            <a:spLocks noChangeArrowheads="1"/>
          </p:cNvSpPr>
          <p:nvPr/>
        </p:nvSpPr>
        <p:spPr bwMode="auto">
          <a:xfrm>
            <a:off x="3851275" y="4365625"/>
            <a:ext cx="5113338" cy="647700"/>
          </a:xfrm>
          <a:prstGeom prst="roundRect">
            <a:avLst>
              <a:gd name="adj" fmla="val 16667"/>
            </a:avLst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分別起訴→不同意合併→共同上級法院裁定</a:t>
            </a:r>
          </a:p>
        </p:txBody>
      </p:sp>
      <p:sp>
        <p:nvSpPr>
          <p:cNvPr id="26635" name="圓角矩形 10"/>
          <p:cNvSpPr>
            <a:spLocks noChangeArrowheads="1"/>
          </p:cNvSpPr>
          <p:nvPr/>
        </p:nvSpPr>
        <p:spPr bwMode="auto">
          <a:xfrm>
            <a:off x="3851275" y="5445125"/>
            <a:ext cx="5113338" cy="647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統一判決、案件各自獨立、</a:t>
            </a:r>
            <a:r>
              <a:rPr lang="en-US" altLang="zh-TW" sz="2200">
                <a:ea typeface="標楷體" pitchFamily="65" charset="-120"/>
              </a:rPr>
              <a:t>§348I</a:t>
            </a:r>
            <a:endParaRPr lang="zh-TW" altLang="en-US" sz="2200">
              <a:ea typeface="標楷體" pitchFamily="65" charset="-120"/>
            </a:endParaRPr>
          </a:p>
        </p:txBody>
      </p:sp>
      <p:cxnSp>
        <p:nvCxnSpPr>
          <p:cNvPr id="26636" name="直線單箭頭接點 12"/>
          <p:cNvCxnSpPr>
            <a:cxnSpLocks noChangeShapeType="1"/>
            <a:stCxn id="26627" idx="3"/>
            <a:endCxn id="26629" idx="1"/>
          </p:cNvCxnSpPr>
          <p:nvPr/>
        </p:nvCxnSpPr>
        <p:spPr bwMode="auto">
          <a:xfrm>
            <a:off x="1116013" y="3897313"/>
            <a:ext cx="647700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637" name="肘形接點 17"/>
          <p:cNvCxnSpPr>
            <a:cxnSpLocks noChangeShapeType="1"/>
            <a:stCxn id="26627" idx="3"/>
            <a:endCxn id="26628" idx="1"/>
          </p:cNvCxnSpPr>
          <p:nvPr/>
        </p:nvCxnSpPr>
        <p:spPr bwMode="auto">
          <a:xfrm flipV="1">
            <a:off x="1116013" y="2024063"/>
            <a:ext cx="647700" cy="187325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638" name="肘形接點 19"/>
          <p:cNvCxnSpPr>
            <a:cxnSpLocks noChangeShapeType="1"/>
            <a:stCxn id="26627" idx="3"/>
            <a:endCxn id="26630" idx="1"/>
          </p:cNvCxnSpPr>
          <p:nvPr/>
        </p:nvCxnSpPr>
        <p:spPr bwMode="auto">
          <a:xfrm>
            <a:off x="1116013" y="3897313"/>
            <a:ext cx="647700" cy="1871662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639" name="直線單箭頭接點 21"/>
          <p:cNvCxnSpPr>
            <a:cxnSpLocks noChangeShapeType="1"/>
            <a:stCxn id="26629" idx="3"/>
            <a:endCxn id="26633" idx="1"/>
          </p:cNvCxnSpPr>
          <p:nvPr/>
        </p:nvCxnSpPr>
        <p:spPr bwMode="auto">
          <a:xfrm>
            <a:off x="3276600" y="3897313"/>
            <a:ext cx="57467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640" name="肘形接點 23"/>
          <p:cNvCxnSpPr>
            <a:cxnSpLocks noChangeShapeType="1"/>
            <a:stCxn id="26629" idx="3"/>
            <a:endCxn id="26632" idx="1"/>
          </p:cNvCxnSpPr>
          <p:nvPr/>
        </p:nvCxnSpPr>
        <p:spPr bwMode="auto">
          <a:xfrm flipV="1">
            <a:off x="3276600" y="3105150"/>
            <a:ext cx="574675" cy="792163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641" name="肘形接點 25"/>
          <p:cNvCxnSpPr>
            <a:cxnSpLocks noChangeShapeType="1"/>
            <a:stCxn id="26629" idx="3"/>
            <a:endCxn id="26634" idx="1"/>
          </p:cNvCxnSpPr>
          <p:nvPr/>
        </p:nvCxnSpPr>
        <p:spPr bwMode="auto">
          <a:xfrm>
            <a:off x="3276600" y="3897313"/>
            <a:ext cx="574675" cy="792162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642" name="直線單箭頭接點 27"/>
          <p:cNvCxnSpPr>
            <a:cxnSpLocks noChangeShapeType="1"/>
            <a:stCxn id="26628" idx="3"/>
            <a:endCxn id="26631" idx="1"/>
          </p:cNvCxnSpPr>
          <p:nvPr/>
        </p:nvCxnSpPr>
        <p:spPr bwMode="auto">
          <a:xfrm>
            <a:off x="3276600" y="2024063"/>
            <a:ext cx="57467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643" name="直線單箭頭接點 29"/>
          <p:cNvCxnSpPr>
            <a:cxnSpLocks noChangeShapeType="1"/>
            <a:stCxn id="26630" idx="3"/>
            <a:endCxn id="26635" idx="1"/>
          </p:cNvCxnSpPr>
          <p:nvPr/>
        </p:nvCxnSpPr>
        <p:spPr bwMode="auto">
          <a:xfrm>
            <a:off x="3276600" y="5768975"/>
            <a:ext cx="57467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r>
              <a:rPr lang="zh-TW" altLang="en-US" smtClean="0">
                <a:solidFill>
                  <a:srgbClr val="00FFFF"/>
                </a:solidFill>
                <a:effectLst/>
                <a:latin typeface="華康隸書體W5" pitchFamily="65" charset="-120"/>
                <a:ea typeface="華康隸書體W5" pitchFamily="65" charset="-120"/>
              </a:rPr>
              <a:t>牽連案件</a:t>
            </a:r>
          </a:p>
        </p:txBody>
      </p:sp>
      <p:sp>
        <p:nvSpPr>
          <p:cNvPr id="27651" name="圓角矩形 2"/>
          <p:cNvSpPr>
            <a:spLocks noChangeArrowheads="1"/>
          </p:cNvSpPr>
          <p:nvPr/>
        </p:nvSpPr>
        <p:spPr bwMode="auto">
          <a:xfrm>
            <a:off x="395288" y="2708275"/>
            <a:ext cx="647700" cy="1873250"/>
          </a:xfrm>
          <a:prstGeom prst="roundRect">
            <a:avLst>
              <a:gd name="adj" fmla="val 16667"/>
            </a:avLst>
          </a:prstGeom>
          <a:solidFill>
            <a:srgbClr val="CCFF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r>
              <a:rPr lang="zh-TW" altLang="en-US">
                <a:ea typeface="標楷體" pitchFamily="65" charset="-120"/>
              </a:rPr>
              <a:t>基本概念</a:t>
            </a:r>
          </a:p>
        </p:txBody>
      </p:sp>
      <p:sp>
        <p:nvSpPr>
          <p:cNvPr id="27652" name="圓角矩形 3"/>
          <p:cNvSpPr>
            <a:spLocks noChangeArrowheads="1"/>
          </p:cNvSpPr>
          <p:nvPr/>
        </p:nvSpPr>
        <p:spPr bwMode="auto">
          <a:xfrm>
            <a:off x="1763713" y="1628775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ea typeface="標楷體" pitchFamily="65" charset="-120"/>
              </a:rPr>
              <a:t>本質</a:t>
            </a:r>
          </a:p>
        </p:txBody>
      </p:sp>
      <p:sp>
        <p:nvSpPr>
          <p:cNvPr id="27653" name="圓角矩形 4"/>
          <p:cNvSpPr>
            <a:spLocks noChangeArrowheads="1"/>
          </p:cNvSpPr>
          <p:nvPr/>
        </p:nvSpPr>
        <p:spPr bwMode="auto">
          <a:xfrm>
            <a:off x="1763713" y="3357563"/>
            <a:ext cx="1584325" cy="576262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ea typeface="標楷體" pitchFamily="65" charset="-120"/>
              </a:rPr>
              <a:t>形成關係</a:t>
            </a:r>
          </a:p>
        </p:txBody>
      </p:sp>
      <p:sp>
        <p:nvSpPr>
          <p:cNvPr id="27654" name="圓角矩形 5"/>
          <p:cNvSpPr>
            <a:spLocks noChangeArrowheads="1"/>
          </p:cNvSpPr>
          <p:nvPr/>
        </p:nvSpPr>
        <p:spPr bwMode="auto">
          <a:xfrm>
            <a:off x="1763713" y="5516563"/>
            <a:ext cx="1584325" cy="576262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ea typeface="標楷體" pitchFamily="65" charset="-120"/>
              </a:rPr>
              <a:t>效應</a:t>
            </a:r>
          </a:p>
        </p:txBody>
      </p:sp>
      <p:sp>
        <p:nvSpPr>
          <p:cNvPr id="27655" name="圓角矩形 6"/>
          <p:cNvSpPr>
            <a:spLocks noChangeArrowheads="1"/>
          </p:cNvSpPr>
          <p:nvPr/>
        </p:nvSpPr>
        <p:spPr bwMode="auto">
          <a:xfrm>
            <a:off x="3995738" y="1628775"/>
            <a:ext cx="4679950" cy="57626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複數獨立案件，均可個別程序處理</a:t>
            </a:r>
          </a:p>
        </p:txBody>
      </p:sp>
      <p:sp>
        <p:nvSpPr>
          <p:cNvPr id="27656" name="圓角矩形 7"/>
          <p:cNvSpPr>
            <a:spLocks noChangeArrowheads="1"/>
          </p:cNvSpPr>
          <p:nvPr/>
        </p:nvSpPr>
        <p:spPr bwMode="auto">
          <a:xfrm>
            <a:off x="3995738" y="2565400"/>
            <a:ext cx="4679950" cy="576263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人之牽連：一人犯數罪</a:t>
            </a:r>
          </a:p>
        </p:txBody>
      </p:sp>
      <p:sp>
        <p:nvSpPr>
          <p:cNvPr id="27657" name="圓角矩形 8"/>
          <p:cNvSpPr>
            <a:spLocks noChangeArrowheads="1"/>
          </p:cNvSpPr>
          <p:nvPr/>
        </p:nvSpPr>
        <p:spPr bwMode="auto">
          <a:xfrm>
            <a:off x="3995738" y="3357563"/>
            <a:ext cx="4679950" cy="576262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事之牽連：數人共犯一罪或數罪</a:t>
            </a:r>
          </a:p>
        </p:txBody>
      </p:sp>
      <p:sp>
        <p:nvSpPr>
          <p:cNvPr id="27658" name="圓角矩形 9"/>
          <p:cNvSpPr>
            <a:spLocks noChangeArrowheads="1"/>
          </p:cNvSpPr>
          <p:nvPr/>
        </p:nvSpPr>
        <p:spPr bwMode="auto">
          <a:xfrm>
            <a:off x="3995738" y="4149725"/>
            <a:ext cx="4679950" cy="574675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本罪之牽連：以本案為基礎所形成之罪</a:t>
            </a:r>
          </a:p>
        </p:txBody>
      </p:sp>
      <p:sp>
        <p:nvSpPr>
          <p:cNvPr id="27659" name="圓角矩形 10"/>
          <p:cNvSpPr>
            <a:spLocks noChangeArrowheads="1"/>
          </p:cNvSpPr>
          <p:nvPr/>
        </p:nvSpPr>
        <p:spPr bwMode="auto">
          <a:xfrm>
            <a:off x="3995738" y="5084763"/>
            <a:ext cx="4679950" cy="576262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起訴：追加起訴容許</a:t>
            </a:r>
          </a:p>
        </p:txBody>
      </p:sp>
      <p:sp>
        <p:nvSpPr>
          <p:cNvPr id="27660" name="圓角矩形 11"/>
          <p:cNvSpPr>
            <a:spLocks noChangeArrowheads="1"/>
          </p:cNvSpPr>
          <p:nvPr/>
        </p:nvSpPr>
        <p:spPr bwMode="auto">
          <a:xfrm>
            <a:off x="3995738" y="5876925"/>
            <a:ext cx="4679950" cy="576263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審判：合併審判（合併管轄）</a:t>
            </a:r>
          </a:p>
        </p:txBody>
      </p:sp>
      <p:cxnSp>
        <p:nvCxnSpPr>
          <p:cNvPr id="27661" name="直線單箭頭接點 13"/>
          <p:cNvCxnSpPr>
            <a:cxnSpLocks noChangeShapeType="1"/>
            <a:stCxn id="27653" idx="3"/>
            <a:endCxn id="27657" idx="1"/>
          </p:cNvCxnSpPr>
          <p:nvPr/>
        </p:nvCxnSpPr>
        <p:spPr bwMode="auto">
          <a:xfrm>
            <a:off x="3348038" y="3644900"/>
            <a:ext cx="647700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62" name="直線單箭頭接點 15"/>
          <p:cNvCxnSpPr>
            <a:cxnSpLocks noChangeShapeType="1"/>
            <a:stCxn id="27651" idx="3"/>
            <a:endCxn id="27653" idx="1"/>
          </p:cNvCxnSpPr>
          <p:nvPr/>
        </p:nvCxnSpPr>
        <p:spPr bwMode="auto">
          <a:xfrm>
            <a:off x="1042988" y="3644900"/>
            <a:ext cx="72072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63" name="肘形接點 18"/>
          <p:cNvCxnSpPr>
            <a:cxnSpLocks noChangeShapeType="1"/>
            <a:stCxn id="27651" idx="3"/>
            <a:endCxn id="27652" idx="1"/>
          </p:cNvCxnSpPr>
          <p:nvPr/>
        </p:nvCxnSpPr>
        <p:spPr bwMode="auto">
          <a:xfrm flipV="1">
            <a:off x="1042988" y="1916113"/>
            <a:ext cx="720725" cy="1728787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64" name="肘形接點 20"/>
          <p:cNvCxnSpPr>
            <a:cxnSpLocks noChangeShapeType="1"/>
            <a:stCxn id="27651" idx="3"/>
            <a:endCxn id="27654" idx="1"/>
          </p:cNvCxnSpPr>
          <p:nvPr/>
        </p:nvCxnSpPr>
        <p:spPr bwMode="auto">
          <a:xfrm>
            <a:off x="1042988" y="3644900"/>
            <a:ext cx="720725" cy="2160588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65" name="肘形接點 22"/>
          <p:cNvCxnSpPr>
            <a:cxnSpLocks noChangeShapeType="1"/>
            <a:stCxn id="27653" idx="3"/>
            <a:endCxn id="27656" idx="1"/>
          </p:cNvCxnSpPr>
          <p:nvPr/>
        </p:nvCxnSpPr>
        <p:spPr bwMode="auto">
          <a:xfrm flipV="1">
            <a:off x="3348038" y="2852738"/>
            <a:ext cx="647700" cy="792162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66" name="肘形接點 24"/>
          <p:cNvCxnSpPr>
            <a:cxnSpLocks noChangeShapeType="1"/>
            <a:stCxn id="27653" idx="3"/>
            <a:endCxn id="27658" idx="1"/>
          </p:cNvCxnSpPr>
          <p:nvPr/>
        </p:nvCxnSpPr>
        <p:spPr bwMode="auto">
          <a:xfrm>
            <a:off x="3348038" y="3644900"/>
            <a:ext cx="647700" cy="792163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67" name="肘形接點 26"/>
          <p:cNvCxnSpPr>
            <a:cxnSpLocks noChangeShapeType="1"/>
            <a:stCxn id="27654" idx="3"/>
            <a:endCxn id="27659" idx="1"/>
          </p:cNvCxnSpPr>
          <p:nvPr/>
        </p:nvCxnSpPr>
        <p:spPr bwMode="auto">
          <a:xfrm flipV="1">
            <a:off x="3348038" y="5373688"/>
            <a:ext cx="647700" cy="4318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68" name="肘形接點 28"/>
          <p:cNvCxnSpPr>
            <a:cxnSpLocks noChangeShapeType="1"/>
            <a:stCxn id="27654" idx="3"/>
            <a:endCxn id="27660" idx="1"/>
          </p:cNvCxnSpPr>
          <p:nvPr/>
        </p:nvCxnSpPr>
        <p:spPr bwMode="auto">
          <a:xfrm>
            <a:off x="3348038" y="5805488"/>
            <a:ext cx="647700" cy="360362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69" name="直線單箭頭接點 30"/>
          <p:cNvCxnSpPr>
            <a:cxnSpLocks noChangeShapeType="1"/>
            <a:stCxn id="27652" idx="3"/>
            <a:endCxn id="27655" idx="1"/>
          </p:cNvCxnSpPr>
          <p:nvPr/>
        </p:nvCxnSpPr>
        <p:spPr bwMode="auto">
          <a:xfrm>
            <a:off x="3348038" y="1916113"/>
            <a:ext cx="647700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程序形成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dirty="0" smtClean="0"/>
              <a:t>偵查程序：源自犯罪嫌疑發生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dirty="0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dirty="0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dirty="0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dirty="0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dirty="0" smtClean="0"/>
              <a:t>審判程序：源自案件繫屬（不告不理）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1187450" y="2420938"/>
            <a:ext cx="431800" cy="1295400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偵查形成</a:t>
            </a: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195513" y="2420938"/>
            <a:ext cx="360362" cy="1295400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犯罪嫌疑</a:t>
            </a: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1692275" y="2924175"/>
            <a:ext cx="431800" cy="287338"/>
          </a:xfrm>
          <a:prstGeom prst="rightArrow">
            <a:avLst>
              <a:gd name="adj1" fmla="val 50000"/>
              <a:gd name="adj2" fmla="val 37569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2987675" y="2276475"/>
            <a:ext cx="1296988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偵查主體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2987675" y="3429000"/>
            <a:ext cx="1296988" cy="360363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偵查客體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4716463" y="1989138"/>
            <a:ext cx="1150937" cy="360362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</a:t>
            </a: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4716463" y="2492375"/>
            <a:ext cx="1150937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司法警察</a:t>
            </a: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4716463" y="3141663"/>
            <a:ext cx="1150937" cy="360362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</a:t>
            </a:r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4716463" y="3644900"/>
            <a:ext cx="1150937" cy="360363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犯罪事實</a:t>
            </a:r>
          </a:p>
        </p:txBody>
      </p:sp>
      <p:cxnSp>
        <p:nvCxnSpPr>
          <p:cNvPr id="28685" name="AutoShape 13"/>
          <p:cNvCxnSpPr>
            <a:cxnSpLocks noChangeShapeType="1"/>
            <a:stCxn id="28677" idx="3"/>
            <a:endCxn id="28679" idx="1"/>
          </p:cNvCxnSpPr>
          <p:nvPr/>
        </p:nvCxnSpPr>
        <p:spPr bwMode="auto">
          <a:xfrm flipV="1">
            <a:off x="2555875" y="2457450"/>
            <a:ext cx="431800" cy="6111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6" name="AutoShape 14"/>
          <p:cNvCxnSpPr>
            <a:cxnSpLocks noChangeShapeType="1"/>
            <a:stCxn id="28677" idx="3"/>
            <a:endCxn id="28680" idx="1"/>
          </p:cNvCxnSpPr>
          <p:nvPr/>
        </p:nvCxnSpPr>
        <p:spPr bwMode="auto">
          <a:xfrm>
            <a:off x="2555875" y="3068638"/>
            <a:ext cx="431800" cy="541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7" name="AutoShape 15"/>
          <p:cNvCxnSpPr>
            <a:cxnSpLocks noChangeShapeType="1"/>
            <a:stCxn id="28679" idx="3"/>
            <a:endCxn id="28681" idx="1"/>
          </p:cNvCxnSpPr>
          <p:nvPr/>
        </p:nvCxnSpPr>
        <p:spPr bwMode="auto">
          <a:xfrm flipV="1">
            <a:off x="4284663" y="2170113"/>
            <a:ext cx="431800" cy="287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8" name="AutoShape 16"/>
          <p:cNvCxnSpPr>
            <a:cxnSpLocks noChangeShapeType="1"/>
            <a:stCxn id="28679" idx="3"/>
            <a:endCxn id="28682" idx="1"/>
          </p:cNvCxnSpPr>
          <p:nvPr/>
        </p:nvCxnSpPr>
        <p:spPr bwMode="auto">
          <a:xfrm>
            <a:off x="4284663" y="2457450"/>
            <a:ext cx="431800" cy="215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9" name="AutoShape 17"/>
          <p:cNvCxnSpPr>
            <a:cxnSpLocks noChangeShapeType="1"/>
            <a:stCxn id="28680" idx="3"/>
            <a:endCxn id="28683" idx="1"/>
          </p:cNvCxnSpPr>
          <p:nvPr/>
        </p:nvCxnSpPr>
        <p:spPr bwMode="auto">
          <a:xfrm flipV="1">
            <a:off x="4284663" y="3322638"/>
            <a:ext cx="431800" cy="287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90" name="AutoShape 18"/>
          <p:cNvCxnSpPr>
            <a:cxnSpLocks noChangeShapeType="1"/>
            <a:stCxn id="28680" idx="3"/>
            <a:endCxn id="28684" idx="1"/>
          </p:cNvCxnSpPr>
          <p:nvPr/>
        </p:nvCxnSpPr>
        <p:spPr bwMode="auto">
          <a:xfrm>
            <a:off x="4284663" y="3609975"/>
            <a:ext cx="431800" cy="215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91" name="AutoShape 19"/>
          <p:cNvCxnSpPr>
            <a:cxnSpLocks noChangeShapeType="1"/>
            <a:stCxn id="28681" idx="3"/>
            <a:endCxn id="28682" idx="3"/>
          </p:cNvCxnSpPr>
          <p:nvPr/>
        </p:nvCxnSpPr>
        <p:spPr bwMode="auto">
          <a:xfrm>
            <a:off x="5867400" y="2170113"/>
            <a:ext cx="1588" cy="503237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8692" name="AutoShape 20"/>
          <p:cNvCxnSpPr>
            <a:cxnSpLocks noChangeShapeType="1"/>
            <a:stCxn id="28683" idx="3"/>
            <a:endCxn id="28684" idx="3"/>
          </p:cNvCxnSpPr>
          <p:nvPr/>
        </p:nvCxnSpPr>
        <p:spPr bwMode="auto">
          <a:xfrm>
            <a:off x="5867400" y="3322638"/>
            <a:ext cx="1588" cy="503237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8693" name="AutoShape 22"/>
          <p:cNvSpPr>
            <a:spLocks noChangeArrowheads="1"/>
          </p:cNvSpPr>
          <p:nvPr/>
        </p:nvSpPr>
        <p:spPr bwMode="auto">
          <a:xfrm>
            <a:off x="6227763" y="2276475"/>
            <a:ext cx="431800" cy="1584325"/>
          </a:xfrm>
          <a:prstGeom prst="curvedLeftArrow">
            <a:avLst>
              <a:gd name="adj1" fmla="val 73382"/>
              <a:gd name="adj2" fmla="val 146765"/>
              <a:gd name="adj3" fmla="val 3014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8694" name="AutoShape 23"/>
          <p:cNvSpPr>
            <a:spLocks noChangeArrowheads="1"/>
          </p:cNvSpPr>
          <p:nvPr/>
        </p:nvSpPr>
        <p:spPr bwMode="auto">
          <a:xfrm>
            <a:off x="7092950" y="2276475"/>
            <a:ext cx="1368425" cy="1081088"/>
          </a:xfrm>
          <a:prstGeom prst="wedgeRoundRectCallout">
            <a:avLst>
              <a:gd name="adj1" fmla="val -75060"/>
              <a:gd name="adj2" fmla="val 1402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偵查機關對被告之單向作為</a:t>
            </a:r>
          </a:p>
        </p:txBody>
      </p:sp>
      <p:sp>
        <p:nvSpPr>
          <p:cNvPr id="28695" name="AutoShape 24"/>
          <p:cNvSpPr>
            <a:spLocks noChangeArrowheads="1"/>
          </p:cNvSpPr>
          <p:nvPr/>
        </p:nvSpPr>
        <p:spPr bwMode="auto">
          <a:xfrm>
            <a:off x="1258888" y="5157788"/>
            <a:ext cx="360362" cy="1150937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案件起訴</a:t>
            </a:r>
          </a:p>
        </p:txBody>
      </p:sp>
      <p:sp>
        <p:nvSpPr>
          <p:cNvPr id="28696" name="AutoShape 25"/>
          <p:cNvSpPr>
            <a:spLocks noChangeArrowheads="1"/>
          </p:cNvSpPr>
          <p:nvPr/>
        </p:nvSpPr>
        <p:spPr bwMode="auto">
          <a:xfrm>
            <a:off x="2195513" y="5157788"/>
            <a:ext cx="360362" cy="1150937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審判程序</a:t>
            </a:r>
          </a:p>
        </p:txBody>
      </p:sp>
      <p:sp>
        <p:nvSpPr>
          <p:cNvPr id="28697" name="AutoShape 26"/>
          <p:cNvSpPr>
            <a:spLocks noChangeArrowheads="1"/>
          </p:cNvSpPr>
          <p:nvPr/>
        </p:nvSpPr>
        <p:spPr bwMode="auto">
          <a:xfrm>
            <a:off x="2843213" y="5084763"/>
            <a:ext cx="1296987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訴訟主體</a:t>
            </a:r>
          </a:p>
        </p:txBody>
      </p:sp>
      <p:sp>
        <p:nvSpPr>
          <p:cNvPr id="28698" name="AutoShape 27"/>
          <p:cNvSpPr>
            <a:spLocks noChangeArrowheads="1"/>
          </p:cNvSpPr>
          <p:nvPr/>
        </p:nvSpPr>
        <p:spPr bwMode="auto">
          <a:xfrm>
            <a:off x="2843213" y="6021388"/>
            <a:ext cx="1296987" cy="35877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訴訟客體</a:t>
            </a:r>
          </a:p>
        </p:txBody>
      </p:sp>
      <p:sp>
        <p:nvSpPr>
          <p:cNvPr id="28699" name="AutoShape 28"/>
          <p:cNvSpPr>
            <a:spLocks noChangeArrowheads="1"/>
          </p:cNvSpPr>
          <p:nvPr/>
        </p:nvSpPr>
        <p:spPr bwMode="auto">
          <a:xfrm>
            <a:off x="4572000" y="4868863"/>
            <a:ext cx="1368425" cy="28892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法院、法官</a:t>
            </a:r>
          </a:p>
        </p:txBody>
      </p:sp>
      <p:sp>
        <p:nvSpPr>
          <p:cNvPr id="28700" name="AutoShape 29"/>
          <p:cNvSpPr>
            <a:spLocks noChangeArrowheads="1"/>
          </p:cNvSpPr>
          <p:nvPr/>
        </p:nvSpPr>
        <p:spPr bwMode="auto">
          <a:xfrm>
            <a:off x="4572000" y="5373688"/>
            <a:ext cx="1368425" cy="287337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當事人</a:t>
            </a:r>
          </a:p>
        </p:txBody>
      </p:sp>
      <p:sp>
        <p:nvSpPr>
          <p:cNvPr id="28701" name="AutoShape 30"/>
          <p:cNvSpPr>
            <a:spLocks noChangeArrowheads="1"/>
          </p:cNvSpPr>
          <p:nvPr/>
        </p:nvSpPr>
        <p:spPr bwMode="auto">
          <a:xfrm>
            <a:off x="4572000" y="6021388"/>
            <a:ext cx="1296988" cy="35877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案件</a:t>
            </a:r>
          </a:p>
        </p:txBody>
      </p:sp>
      <p:sp>
        <p:nvSpPr>
          <p:cNvPr id="28702" name="AutoShape 31"/>
          <p:cNvSpPr>
            <a:spLocks noChangeArrowheads="1"/>
          </p:cNvSpPr>
          <p:nvPr/>
        </p:nvSpPr>
        <p:spPr bwMode="auto">
          <a:xfrm>
            <a:off x="6300788" y="4941888"/>
            <a:ext cx="1008062" cy="2889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</a:t>
            </a:r>
          </a:p>
        </p:txBody>
      </p:sp>
      <p:sp>
        <p:nvSpPr>
          <p:cNvPr id="28703" name="AutoShape 32"/>
          <p:cNvSpPr>
            <a:spLocks noChangeArrowheads="1"/>
          </p:cNvSpPr>
          <p:nvPr/>
        </p:nvSpPr>
        <p:spPr bwMode="auto">
          <a:xfrm>
            <a:off x="6300788" y="5373688"/>
            <a:ext cx="1008062" cy="2889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自訴人</a:t>
            </a:r>
          </a:p>
        </p:txBody>
      </p:sp>
      <p:sp>
        <p:nvSpPr>
          <p:cNvPr id="28704" name="AutoShape 33"/>
          <p:cNvSpPr>
            <a:spLocks noChangeArrowheads="1"/>
          </p:cNvSpPr>
          <p:nvPr/>
        </p:nvSpPr>
        <p:spPr bwMode="auto">
          <a:xfrm>
            <a:off x="6300788" y="5805488"/>
            <a:ext cx="1008062" cy="287337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</a:t>
            </a:r>
          </a:p>
        </p:txBody>
      </p:sp>
      <p:cxnSp>
        <p:nvCxnSpPr>
          <p:cNvPr id="28705" name="AutoShape 34"/>
          <p:cNvCxnSpPr>
            <a:cxnSpLocks noChangeShapeType="1"/>
            <a:stCxn id="28702" idx="3"/>
            <a:endCxn id="28703" idx="3"/>
          </p:cNvCxnSpPr>
          <p:nvPr/>
        </p:nvCxnSpPr>
        <p:spPr bwMode="auto">
          <a:xfrm>
            <a:off x="7308850" y="5086350"/>
            <a:ext cx="1588" cy="431800"/>
          </a:xfrm>
          <a:prstGeom prst="bentConnector3">
            <a:avLst>
              <a:gd name="adj1" fmla="val 88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8706" name="AutoShape 35"/>
          <p:cNvCxnSpPr>
            <a:cxnSpLocks noChangeShapeType="1"/>
            <a:stCxn id="28703" idx="3"/>
            <a:endCxn id="28704" idx="3"/>
          </p:cNvCxnSpPr>
          <p:nvPr/>
        </p:nvCxnSpPr>
        <p:spPr bwMode="auto">
          <a:xfrm>
            <a:off x="7308850" y="5518150"/>
            <a:ext cx="1588" cy="431800"/>
          </a:xfrm>
          <a:prstGeom prst="bentConnector3">
            <a:avLst>
              <a:gd name="adj1" fmla="val 88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8707" name="AutoShape 36"/>
          <p:cNvCxnSpPr>
            <a:cxnSpLocks noChangeShapeType="1"/>
            <a:stCxn id="28700" idx="3"/>
            <a:endCxn id="28702" idx="1"/>
          </p:cNvCxnSpPr>
          <p:nvPr/>
        </p:nvCxnSpPr>
        <p:spPr bwMode="auto">
          <a:xfrm flipV="1">
            <a:off x="5940425" y="5086350"/>
            <a:ext cx="360363" cy="43180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708" name="AutoShape 37"/>
          <p:cNvCxnSpPr>
            <a:cxnSpLocks noChangeShapeType="1"/>
            <a:stCxn id="28700" idx="3"/>
            <a:endCxn id="28703" idx="1"/>
          </p:cNvCxnSpPr>
          <p:nvPr/>
        </p:nvCxnSpPr>
        <p:spPr bwMode="auto">
          <a:xfrm>
            <a:off x="5940425" y="5518150"/>
            <a:ext cx="3603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8709" name="AutoShape 38"/>
          <p:cNvCxnSpPr>
            <a:cxnSpLocks noChangeShapeType="1"/>
            <a:stCxn id="28700" idx="3"/>
            <a:endCxn id="28704" idx="1"/>
          </p:cNvCxnSpPr>
          <p:nvPr/>
        </p:nvCxnSpPr>
        <p:spPr bwMode="auto">
          <a:xfrm>
            <a:off x="5940425" y="5518150"/>
            <a:ext cx="360363" cy="43180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710" name="AutoShape 39"/>
          <p:cNvCxnSpPr>
            <a:cxnSpLocks noChangeShapeType="1"/>
            <a:stCxn id="28697" idx="3"/>
            <a:endCxn id="28699" idx="1"/>
          </p:cNvCxnSpPr>
          <p:nvPr/>
        </p:nvCxnSpPr>
        <p:spPr bwMode="auto">
          <a:xfrm flipV="1">
            <a:off x="4140200" y="5013325"/>
            <a:ext cx="431800" cy="2524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8711" name="AutoShape 40"/>
          <p:cNvCxnSpPr>
            <a:cxnSpLocks noChangeShapeType="1"/>
            <a:stCxn id="28697" idx="3"/>
            <a:endCxn id="28700" idx="1"/>
          </p:cNvCxnSpPr>
          <p:nvPr/>
        </p:nvCxnSpPr>
        <p:spPr bwMode="auto">
          <a:xfrm>
            <a:off x="4140200" y="5265738"/>
            <a:ext cx="431800" cy="2524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8712" name="AutoShape 41"/>
          <p:cNvCxnSpPr>
            <a:cxnSpLocks noChangeShapeType="1"/>
            <a:stCxn id="28698" idx="3"/>
            <a:endCxn id="28701" idx="1"/>
          </p:cNvCxnSpPr>
          <p:nvPr/>
        </p:nvCxnSpPr>
        <p:spPr bwMode="auto">
          <a:xfrm>
            <a:off x="4140200" y="6200775"/>
            <a:ext cx="431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8713" name="AutoShape 42"/>
          <p:cNvCxnSpPr>
            <a:cxnSpLocks noChangeShapeType="1"/>
            <a:stCxn id="28696" idx="3"/>
            <a:endCxn id="28697" idx="1"/>
          </p:cNvCxnSpPr>
          <p:nvPr/>
        </p:nvCxnSpPr>
        <p:spPr bwMode="auto">
          <a:xfrm flipV="1">
            <a:off x="2555875" y="5265738"/>
            <a:ext cx="287338" cy="468312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8714" name="AutoShape 43"/>
          <p:cNvCxnSpPr>
            <a:cxnSpLocks noChangeShapeType="1"/>
            <a:stCxn id="28696" idx="3"/>
            <a:endCxn id="28698" idx="1"/>
          </p:cNvCxnSpPr>
          <p:nvPr/>
        </p:nvCxnSpPr>
        <p:spPr bwMode="auto">
          <a:xfrm>
            <a:off x="2555875" y="5734050"/>
            <a:ext cx="287338" cy="466725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8715" name="AutoShape 44"/>
          <p:cNvSpPr>
            <a:spLocks noChangeArrowheads="1"/>
          </p:cNvSpPr>
          <p:nvPr/>
        </p:nvSpPr>
        <p:spPr bwMode="auto">
          <a:xfrm>
            <a:off x="1692275" y="5589588"/>
            <a:ext cx="431800" cy="287337"/>
          </a:xfrm>
          <a:prstGeom prst="rightArrow">
            <a:avLst>
              <a:gd name="adj1" fmla="val 50000"/>
              <a:gd name="adj2" fmla="val 37569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8716" name="AutoShape 45"/>
          <p:cNvSpPr>
            <a:spLocks noChangeArrowheads="1"/>
          </p:cNvSpPr>
          <p:nvPr/>
        </p:nvSpPr>
        <p:spPr bwMode="auto">
          <a:xfrm>
            <a:off x="7667625" y="5013325"/>
            <a:ext cx="1081088" cy="1008063"/>
          </a:xfrm>
          <a:prstGeom prst="wedgeRoundRectCallout">
            <a:avLst>
              <a:gd name="adj1" fmla="val -67181"/>
              <a:gd name="adj2" fmla="val -669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當事人對等關係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訴訟結構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結構：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971550" y="2565400"/>
            <a:ext cx="431800" cy="19431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訴訟形成關係</a:t>
            </a:r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1908175" y="2349500"/>
            <a:ext cx="1295400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訴訟主體</a:t>
            </a: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1908175" y="4292600"/>
            <a:ext cx="1295400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訴訟客體</a:t>
            </a:r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>
            <a:off x="3851275" y="1700213"/>
            <a:ext cx="1225550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法院</a:t>
            </a: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>
            <a:off x="3851275" y="2997200"/>
            <a:ext cx="1225550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當事人</a:t>
            </a:r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5580063" y="2349500"/>
            <a:ext cx="1223962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</a:t>
            </a:r>
          </a:p>
        </p:txBody>
      </p:sp>
      <p:sp>
        <p:nvSpPr>
          <p:cNvPr id="29706" name="AutoShape 10"/>
          <p:cNvSpPr>
            <a:spLocks noChangeArrowheads="1"/>
          </p:cNvSpPr>
          <p:nvPr/>
        </p:nvSpPr>
        <p:spPr bwMode="auto">
          <a:xfrm>
            <a:off x="5580063" y="2997200"/>
            <a:ext cx="1223962" cy="35877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自訴人</a:t>
            </a:r>
          </a:p>
        </p:txBody>
      </p:sp>
      <p:sp>
        <p:nvSpPr>
          <p:cNvPr id="29707" name="AutoShape 11"/>
          <p:cNvSpPr>
            <a:spLocks noChangeArrowheads="1"/>
          </p:cNvSpPr>
          <p:nvPr/>
        </p:nvSpPr>
        <p:spPr bwMode="auto">
          <a:xfrm>
            <a:off x="5580063" y="3573463"/>
            <a:ext cx="1223962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</a:t>
            </a:r>
          </a:p>
        </p:txBody>
      </p:sp>
      <p:sp>
        <p:nvSpPr>
          <p:cNvPr id="29708" name="AutoShape 12"/>
          <p:cNvSpPr>
            <a:spLocks noChangeArrowheads="1"/>
          </p:cNvSpPr>
          <p:nvPr/>
        </p:nvSpPr>
        <p:spPr bwMode="auto">
          <a:xfrm>
            <a:off x="5940425" y="1700213"/>
            <a:ext cx="1873250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審級制度</a:t>
            </a:r>
          </a:p>
        </p:txBody>
      </p:sp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3924300" y="4292600"/>
            <a:ext cx="1225550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案件</a:t>
            </a:r>
          </a:p>
        </p:txBody>
      </p:sp>
      <p:sp>
        <p:nvSpPr>
          <p:cNvPr id="29710" name="AutoShape 14"/>
          <p:cNvSpPr>
            <a:spLocks noChangeArrowheads="1"/>
          </p:cNvSpPr>
          <p:nvPr/>
        </p:nvSpPr>
        <p:spPr bwMode="auto">
          <a:xfrm>
            <a:off x="5580063" y="4076700"/>
            <a:ext cx="1223962" cy="2873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被告？</a:t>
            </a:r>
          </a:p>
        </p:txBody>
      </p:sp>
      <p:sp>
        <p:nvSpPr>
          <p:cNvPr id="29711" name="AutoShape 15"/>
          <p:cNvSpPr>
            <a:spLocks noChangeArrowheads="1"/>
          </p:cNvSpPr>
          <p:nvPr/>
        </p:nvSpPr>
        <p:spPr bwMode="auto">
          <a:xfrm>
            <a:off x="5580063" y="4581525"/>
            <a:ext cx="1223962" cy="2873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犯罪事實</a:t>
            </a:r>
          </a:p>
        </p:txBody>
      </p:sp>
      <p:cxnSp>
        <p:nvCxnSpPr>
          <p:cNvPr id="29712" name="AutoShape 16"/>
          <p:cNvCxnSpPr>
            <a:cxnSpLocks noChangeShapeType="1"/>
            <a:stCxn id="29700" idx="3"/>
            <a:endCxn id="29701" idx="1"/>
          </p:cNvCxnSpPr>
          <p:nvPr/>
        </p:nvCxnSpPr>
        <p:spPr bwMode="auto">
          <a:xfrm flipV="1">
            <a:off x="1403350" y="2530475"/>
            <a:ext cx="504825" cy="10064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13" name="AutoShape 17"/>
          <p:cNvCxnSpPr>
            <a:cxnSpLocks noChangeShapeType="1"/>
            <a:stCxn id="29700" idx="3"/>
            <a:endCxn id="29702" idx="1"/>
          </p:cNvCxnSpPr>
          <p:nvPr/>
        </p:nvCxnSpPr>
        <p:spPr bwMode="auto">
          <a:xfrm>
            <a:off x="1403350" y="3536950"/>
            <a:ext cx="504825" cy="9366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14" name="AutoShape 18"/>
          <p:cNvCxnSpPr>
            <a:cxnSpLocks noChangeShapeType="1"/>
            <a:stCxn id="29701" idx="3"/>
            <a:endCxn id="29703" idx="1"/>
          </p:cNvCxnSpPr>
          <p:nvPr/>
        </p:nvCxnSpPr>
        <p:spPr bwMode="auto">
          <a:xfrm flipV="1">
            <a:off x="3203575" y="1881188"/>
            <a:ext cx="647700" cy="6492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15" name="AutoShape 19"/>
          <p:cNvCxnSpPr>
            <a:cxnSpLocks noChangeShapeType="1"/>
            <a:stCxn id="29701" idx="3"/>
            <a:endCxn id="29704" idx="1"/>
          </p:cNvCxnSpPr>
          <p:nvPr/>
        </p:nvCxnSpPr>
        <p:spPr bwMode="auto">
          <a:xfrm>
            <a:off x="3203575" y="2530475"/>
            <a:ext cx="647700" cy="647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9716" name="AutoShape 20"/>
          <p:cNvSpPr>
            <a:spLocks noChangeArrowheads="1"/>
          </p:cNvSpPr>
          <p:nvPr/>
        </p:nvSpPr>
        <p:spPr bwMode="auto">
          <a:xfrm>
            <a:off x="5219700" y="1773238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29717" name="AutoShape 21"/>
          <p:cNvCxnSpPr>
            <a:cxnSpLocks noChangeShapeType="1"/>
            <a:stCxn id="29704" idx="3"/>
            <a:endCxn id="29705" idx="1"/>
          </p:cNvCxnSpPr>
          <p:nvPr/>
        </p:nvCxnSpPr>
        <p:spPr bwMode="auto">
          <a:xfrm flipV="1">
            <a:off x="5076825" y="2530475"/>
            <a:ext cx="503238" cy="64770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18" name="AutoShape 22"/>
          <p:cNvCxnSpPr>
            <a:cxnSpLocks noChangeShapeType="1"/>
            <a:stCxn id="29704" idx="3"/>
            <a:endCxn id="29707" idx="1"/>
          </p:cNvCxnSpPr>
          <p:nvPr/>
        </p:nvCxnSpPr>
        <p:spPr bwMode="auto">
          <a:xfrm>
            <a:off x="5076825" y="3178175"/>
            <a:ext cx="503238" cy="576263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19" name="AutoShape 24"/>
          <p:cNvCxnSpPr>
            <a:cxnSpLocks noChangeShapeType="1"/>
            <a:stCxn id="29704" idx="3"/>
            <a:endCxn id="29706" idx="1"/>
          </p:cNvCxnSpPr>
          <p:nvPr/>
        </p:nvCxnSpPr>
        <p:spPr bwMode="auto">
          <a:xfrm flipV="1">
            <a:off x="5076825" y="3176588"/>
            <a:ext cx="503238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20" name="AutoShape 25"/>
          <p:cNvCxnSpPr>
            <a:cxnSpLocks noChangeShapeType="1"/>
            <a:stCxn id="29702" idx="3"/>
            <a:endCxn id="29709" idx="1"/>
          </p:cNvCxnSpPr>
          <p:nvPr/>
        </p:nvCxnSpPr>
        <p:spPr bwMode="auto">
          <a:xfrm>
            <a:off x="3203575" y="4473575"/>
            <a:ext cx="720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21" name="AutoShape 26"/>
          <p:cNvCxnSpPr>
            <a:cxnSpLocks noChangeShapeType="1"/>
            <a:stCxn id="29709" idx="3"/>
            <a:endCxn id="29710" idx="1"/>
          </p:cNvCxnSpPr>
          <p:nvPr/>
        </p:nvCxnSpPr>
        <p:spPr bwMode="auto">
          <a:xfrm flipV="1">
            <a:off x="5149850" y="4221163"/>
            <a:ext cx="430213" cy="252412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22" name="AutoShape 27"/>
          <p:cNvCxnSpPr>
            <a:cxnSpLocks noChangeShapeType="1"/>
            <a:stCxn id="29709" idx="3"/>
            <a:endCxn id="29711" idx="1"/>
          </p:cNvCxnSpPr>
          <p:nvPr/>
        </p:nvCxnSpPr>
        <p:spPr bwMode="auto">
          <a:xfrm>
            <a:off x="5149850" y="4473575"/>
            <a:ext cx="430213" cy="252413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9723" name="AutoShape 29"/>
          <p:cNvSpPr>
            <a:spLocks noChangeArrowheads="1"/>
          </p:cNvSpPr>
          <p:nvPr/>
        </p:nvSpPr>
        <p:spPr bwMode="auto">
          <a:xfrm>
            <a:off x="1042988" y="5445125"/>
            <a:ext cx="2160587" cy="4333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其他訴訟參與人</a:t>
            </a:r>
          </a:p>
        </p:txBody>
      </p:sp>
      <p:sp>
        <p:nvSpPr>
          <p:cNvPr id="29724" name="AutoShape 30"/>
          <p:cNvSpPr>
            <a:spLocks noChangeArrowheads="1"/>
          </p:cNvSpPr>
          <p:nvPr/>
        </p:nvSpPr>
        <p:spPr bwMode="auto">
          <a:xfrm>
            <a:off x="3924300" y="5157788"/>
            <a:ext cx="3168650" cy="360362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證人或鑑定人</a:t>
            </a:r>
          </a:p>
        </p:txBody>
      </p:sp>
      <p:sp>
        <p:nvSpPr>
          <p:cNvPr id="29725" name="AutoShape 31"/>
          <p:cNvSpPr>
            <a:spLocks noChangeArrowheads="1"/>
          </p:cNvSpPr>
          <p:nvPr/>
        </p:nvSpPr>
        <p:spPr bwMode="auto">
          <a:xfrm>
            <a:off x="3924300" y="5805488"/>
            <a:ext cx="3168650" cy="358775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辯護人、輔佐人或代理人</a:t>
            </a:r>
          </a:p>
        </p:txBody>
      </p:sp>
      <p:cxnSp>
        <p:nvCxnSpPr>
          <p:cNvPr id="29726" name="AutoShape 32"/>
          <p:cNvCxnSpPr>
            <a:cxnSpLocks noChangeShapeType="1"/>
            <a:stCxn id="29723" idx="3"/>
            <a:endCxn id="29724" idx="1"/>
          </p:cNvCxnSpPr>
          <p:nvPr/>
        </p:nvCxnSpPr>
        <p:spPr bwMode="auto">
          <a:xfrm flipV="1">
            <a:off x="3203575" y="5338763"/>
            <a:ext cx="720725" cy="323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9727" name="AutoShape 33"/>
          <p:cNvCxnSpPr>
            <a:cxnSpLocks noChangeShapeType="1"/>
            <a:stCxn id="29723" idx="3"/>
            <a:endCxn id="29725" idx="1"/>
          </p:cNvCxnSpPr>
          <p:nvPr/>
        </p:nvCxnSpPr>
        <p:spPr bwMode="auto">
          <a:xfrm>
            <a:off x="3203575" y="5662613"/>
            <a:ext cx="720725" cy="322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訴訟主體</a:t>
            </a:r>
          </a:p>
        </p:txBody>
      </p:sp>
      <p:sp>
        <p:nvSpPr>
          <p:cNvPr id="30723" name="AutoShape 4"/>
          <p:cNvSpPr>
            <a:spLocks noChangeArrowheads="1"/>
          </p:cNvSpPr>
          <p:nvPr/>
        </p:nvSpPr>
        <p:spPr bwMode="auto">
          <a:xfrm>
            <a:off x="3563938" y="1557338"/>
            <a:ext cx="2160587" cy="431800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訴訟主體</a:t>
            </a:r>
          </a:p>
        </p:txBody>
      </p:sp>
      <p:sp>
        <p:nvSpPr>
          <p:cNvPr id="30724" name="AutoShape 5"/>
          <p:cNvSpPr>
            <a:spLocks noChangeArrowheads="1"/>
          </p:cNvSpPr>
          <p:nvPr/>
        </p:nvSpPr>
        <p:spPr bwMode="auto">
          <a:xfrm>
            <a:off x="1403350" y="2636838"/>
            <a:ext cx="431800" cy="1944687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法院</a:t>
            </a:r>
          </a:p>
        </p:txBody>
      </p:sp>
      <p:sp>
        <p:nvSpPr>
          <p:cNvPr id="30725" name="AutoShape 6"/>
          <p:cNvSpPr>
            <a:spLocks noChangeArrowheads="1"/>
          </p:cNvSpPr>
          <p:nvPr/>
        </p:nvSpPr>
        <p:spPr bwMode="auto">
          <a:xfrm>
            <a:off x="7596188" y="2708275"/>
            <a:ext cx="431800" cy="20161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</a:t>
            </a:r>
          </a:p>
        </p:txBody>
      </p:sp>
      <p:sp>
        <p:nvSpPr>
          <p:cNvPr id="30726" name="AutoShape 7"/>
          <p:cNvSpPr>
            <a:spLocks noChangeArrowheads="1"/>
          </p:cNvSpPr>
          <p:nvPr/>
        </p:nvSpPr>
        <p:spPr bwMode="auto">
          <a:xfrm>
            <a:off x="4427538" y="2565400"/>
            <a:ext cx="431800" cy="20161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檢察官或自訴人</a:t>
            </a:r>
          </a:p>
        </p:txBody>
      </p:sp>
      <p:sp>
        <p:nvSpPr>
          <p:cNvPr id="30727" name="AutoShape 8"/>
          <p:cNvSpPr>
            <a:spLocks noChangeArrowheads="1"/>
          </p:cNvSpPr>
          <p:nvPr/>
        </p:nvSpPr>
        <p:spPr bwMode="auto">
          <a:xfrm>
            <a:off x="1258888" y="5157788"/>
            <a:ext cx="865187" cy="1223962"/>
          </a:xfrm>
          <a:prstGeom prst="wedgeRoundRectCallout">
            <a:avLst>
              <a:gd name="adj1" fmla="val -8532"/>
              <a:gd name="adj2" fmla="val -88782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2000">
                <a:ea typeface="標楷體" pitchFamily="65" charset="-120"/>
              </a:rPr>
              <a:t>以法官為審判者</a:t>
            </a:r>
          </a:p>
        </p:txBody>
      </p:sp>
      <p:sp>
        <p:nvSpPr>
          <p:cNvPr id="30728" name="AutoShape 9"/>
          <p:cNvSpPr>
            <a:spLocks noChangeArrowheads="1"/>
          </p:cNvSpPr>
          <p:nvPr/>
        </p:nvSpPr>
        <p:spPr bwMode="auto">
          <a:xfrm>
            <a:off x="4284663" y="5157788"/>
            <a:ext cx="647700" cy="1150937"/>
          </a:xfrm>
          <a:prstGeom prst="wedgeRoundRectCallout">
            <a:avLst>
              <a:gd name="adj1" fmla="val 16421"/>
              <a:gd name="adj2" fmla="val -93861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2000">
                <a:ea typeface="標楷體" pitchFamily="65" charset="-120"/>
              </a:rPr>
              <a:t>追訴者</a:t>
            </a:r>
          </a:p>
        </p:txBody>
      </p:sp>
      <p:sp>
        <p:nvSpPr>
          <p:cNvPr id="30729" name="AutoShape 10"/>
          <p:cNvSpPr>
            <a:spLocks noChangeArrowheads="1"/>
          </p:cNvSpPr>
          <p:nvPr/>
        </p:nvSpPr>
        <p:spPr bwMode="auto">
          <a:xfrm>
            <a:off x="7596188" y="5157788"/>
            <a:ext cx="792162" cy="1150937"/>
          </a:xfrm>
          <a:prstGeom prst="wedgeRoundRectCallout">
            <a:avLst>
              <a:gd name="adj1" fmla="val -27153"/>
              <a:gd name="adj2" fmla="val -83931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2000">
                <a:ea typeface="標楷體" pitchFamily="65" charset="-120"/>
              </a:rPr>
              <a:t>被追訴者</a:t>
            </a:r>
          </a:p>
        </p:txBody>
      </p:sp>
      <p:cxnSp>
        <p:nvCxnSpPr>
          <p:cNvPr id="30730" name="AutoShape 11"/>
          <p:cNvCxnSpPr>
            <a:cxnSpLocks noChangeShapeType="1"/>
            <a:stCxn id="30723" idx="2"/>
            <a:endCxn id="30724" idx="0"/>
          </p:cNvCxnSpPr>
          <p:nvPr/>
        </p:nvCxnSpPr>
        <p:spPr bwMode="auto">
          <a:xfrm rot="5400000">
            <a:off x="2808288" y="800100"/>
            <a:ext cx="647700" cy="30257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1" name="AutoShape 13"/>
          <p:cNvCxnSpPr>
            <a:cxnSpLocks noChangeShapeType="1"/>
            <a:stCxn id="30723" idx="2"/>
            <a:endCxn id="30725" idx="0"/>
          </p:cNvCxnSpPr>
          <p:nvPr/>
        </p:nvCxnSpPr>
        <p:spPr bwMode="auto">
          <a:xfrm rot="16200000" flipH="1">
            <a:off x="5868988" y="765175"/>
            <a:ext cx="719137" cy="3167063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2" name="AutoShape 14"/>
          <p:cNvCxnSpPr>
            <a:cxnSpLocks noChangeShapeType="1"/>
            <a:stCxn id="30723" idx="2"/>
            <a:endCxn id="30726" idx="0"/>
          </p:cNvCxnSpPr>
          <p:nvPr/>
        </p:nvCxnSpPr>
        <p:spPr bwMode="auto">
          <a:xfrm flipH="1">
            <a:off x="4643438" y="1989138"/>
            <a:ext cx="1587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zh-TW" altLang="en-US" sz="2800" smtClean="0">
                <a:solidFill>
                  <a:srgbClr val="33CCFF"/>
                </a:solidFill>
                <a:effectLst/>
              </a:rPr>
              <a:t>（法院）</a:t>
            </a:r>
            <a:r>
              <a:rPr lang="zh-TW" altLang="en-US" smtClean="0">
                <a:solidFill>
                  <a:srgbClr val="00FF00"/>
                </a:solidFill>
                <a:effectLst/>
              </a:rPr>
              <a:t>迴避制度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對象：僅針對實際審判之法官</a:t>
            </a:r>
          </a:p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指導原則：公平法院原則</a:t>
            </a:r>
          </a:p>
        </p:txBody>
      </p:sp>
      <p:sp>
        <p:nvSpPr>
          <p:cNvPr id="31748" name="AutoShape 6"/>
          <p:cNvSpPr>
            <a:spLocks noChangeArrowheads="1"/>
          </p:cNvSpPr>
          <p:nvPr/>
        </p:nvSpPr>
        <p:spPr bwMode="auto">
          <a:xfrm>
            <a:off x="3276600" y="2636838"/>
            <a:ext cx="1943100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公平法院</a:t>
            </a:r>
          </a:p>
        </p:txBody>
      </p:sp>
      <p:sp>
        <p:nvSpPr>
          <p:cNvPr id="31749" name="AutoShape 7"/>
          <p:cNvSpPr>
            <a:spLocks noChangeArrowheads="1"/>
          </p:cNvSpPr>
          <p:nvPr/>
        </p:nvSpPr>
        <p:spPr bwMode="auto">
          <a:xfrm>
            <a:off x="3276600" y="3573463"/>
            <a:ext cx="1944688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偏見排除</a:t>
            </a:r>
          </a:p>
        </p:txBody>
      </p:sp>
      <p:sp>
        <p:nvSpPr>
          <p:cNvPr id="31750" name="AutoShape 8"/>
          <p:cNvSpPr>
            <a:spLocks noChangeArrowheads="1"/>
          </p:cNvSpPr>
          <p:nvPr/>
        </p:nvSpPr>
        <p:spPr bwMode="auto">
          <a:xfrm>
            <a:off x="1908175" y="4437063"/>
            <a:ext cx="1512888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實質判斷</a:t>
            </a:r>
          </a:p>
        </p:txBody>
      </p:sp>
      <p:sp>
        <p:nvSpPr>
          <p:cNvPr id="31751" name="AutoShape 9"/>
          <p:cNvSpPr>
            <a:spLocks noChangeArrowheads="1"/>
          </p:cNvSpPr>
          <p:nvPr/>
        </p:nvSpPr>
        <p:spPr bwMode="auto">
          <a:xfrm>
            <a:off x="5148263" y="4437063"/>
            <a:ext cx="1584325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形式判斷</a:t>
            </a:r>
          </a:p>
        </p:txBody>
      </p:sp>
      <p:sp>
        <p:nvSpPr>
          <p:cNvPr id="31752" name="AutoShape 10"/>
          <p:cNvSpPr>
            <a:spLocks noChangeArrowheads="1"/>
          </p:cNvSpPr>
          <p:nvPr/>
        </p:nvSpPr>
        <p:spPr bwMode="auto">
          <a:xfrm>
            <a:off x="1908175" y="5516563"/>
            <a:ext cx="1512888" cy="360362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證據法則</a:t>
            </a:r>
          </a:p>
        </p:txBody>
      </p:sp>
      <p:sp>
        <p:nvSpPr>
          <p:cNvPr id="31753" name="AutoShape 11"/>
          <p:cNvSpPr>
            <a:spLocks noChangeArrowheads="1"/>
          </p:cNvSpPr>
          <p:nvPr/>
        </p:nvSpPr>
        <p:spPr bwMode="auto">
          <a:xfrm>
            <a:off x="5148263" y="5516563"/>
            <a:ext cx="1512887" cy="360362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迴避制度</a:t>
            </a:r>
          </a:p>
        </p:txBody>
      </p:sp>
      <p:sp>
        <p:nvSpPr>
          <p:cNvPr id="31754" name="AutoShape 13"/>
          <p:cNvSpPr>
            <a:spLocks noChangeArrowheads="1"/>
          </p:cNvSpPr>
          <p:nvPr/>
        </p:nvSpPr>
        <p:spPr bwMode="auto">
          <a:xfrm>
            <a:off x="4140200" y="3141663"/>
            <a:ext cx="215900" cy="358775"/>
          </a:xfrm>
          <a:prstGeom prst="downArrow">
            <a:avLst>
              <a:gd name="adj1" fmla="val 50000"/>
              <a:gd name="adj2" fmla="val 41544"/>
            </a:avLst>
          </a:prstGeom>
          <a:solidFill>
            <a:srgbClr val="6600FF"/>
          </a:soli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31755" name="AutoShape 14"/>
          <p:cNvCxnSpPr>
            <a:cxnSpLocks noChangeShapeType="1"/>
            <a:stCxn id="31749" idx="2"/>
            <a:endCxn id="31750" idx="0"/>
          </p:cNvCxnSpPr>
          <p:nvPr/>
        </p:nvCxnSpPr>
        <p:spPr bwMode="auto">
          <a:xfrm rot="5400000">
            <a:off x="3205957" y="3393281"/>
            <a:ext cx="503238" cy="1584325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56" name="AutoShape 15"/>
          <p:cNvCxnSpPr>
            <a:cxnSpLocks noChangeShapeType="1"/>
            <a:stCxn id="31749" idx="2"/>
            <a:endCxn id="31751" idx="0"/>
          </p:cNvCxnSpPr>
          <p:nvPr/>
        </p:nvCxnSpPr>
        <p:spPr bwMode="auto">
          <a:xfrm rot="16200000" flipH="1">
            <a:off x="4843463" y="3340100"/>
            <a:ext cx="503238" cy="169068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1757" name="AutoShape 16"/>
          <p:cNvSpPr>
            <a:spLocks noChangeArrowheads="1"/>
          </p:cNvSpPr>
          <p:nvPr/>
        </p:nvSpPr>
        <p:spPr bwMode="auto">
          <a:xfrm>
            <a:off x="2555875" y="5013325"/>
            <a:ext cx="215900" cy="358775"/>
          </a:xfrm>
          <a:prstGeom prst="downArrow">
            <a:avLst>
              <a:gd name="adj1" fmla="val 50000"/>
              <a:gd name="adj2" fmla="val 41544"/>
            </a:avLst>
          </a:prstGeom>
          <a:solidFill>
            <a:srgbClr val="6600FF"/>
          </a:soli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1758" name="AutoShape 17"/>
          <p:cNvSpPr>
            <a:spLocks noChangeArrowheads="1"/>
          </p:cNvSpPr>
          <p:nvPr/>
        </p:nvSpPr>
        <p:spPr bwMode="auto">
          <a:xfrm>
            <a:off x="5795963" y="5013325"/>
            <a:ext cx="215900" cy="358775"/>
          </a:xfrm>
          <a:prstGeom prst="downArrow">
            <a:avLst>
              <a:gd name="adj1" fmla="val 50000"/>
              <a:gd name="adj2" fmla="val 41544"/>
            </a:avLst>
          </a:prstGeom>
          <a:solidFill>
            <a:srgbClr val="6600FF"/>
          </a:soli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00FF00"/>
                </a:solidFill>
                <a:effectLst/>
              </a:rPr>
              <a:t>法官迴避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基本原則：偏見排除（預斷排除）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755650" y="2708275"/>
            <a:ext cx="433388" cy="15843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法官迴避</a:t>
            </a:r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1908175" y="2492375"/>
            <a:ext cx="1512888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自行迴避</a:t>
            </a:r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1908175" y="4149725"/>
            <a:ext cx="1584325" cy="3603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聲請迴避</a:t>
            </a:r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4211638" y="2133600"/>
            <a:ext cx="2374900" cy="3603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與當事人之特定關係</a:t>
            </a:r>
          </a:p>
        </p:txBody>
      </p:sp>
      <p:sp>
        <p:nvSpPr>
          <p:cNvPr id="32776" name="AutoShape 8"/>
          <p:cNvSpPr>
            <a:spLocks noChangeArrowheads="1"/>
          </p:cNvSpPr>
          <p:nvPr/>
        </p:nvSpPr>
        <p:spPr bwMode="auto">
          <a:xfrm>
            <a:off x="4211638" y="2852738"/>
            <a:ext cx="2374900" cy="360362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事先接觸事實</a:t>
            </a:r>
          </a:p>
        </p:txBody>
      </p:sp>
      <p:sp>
        <p:nvSpPr>
          <p:cNvPr id="32777" name="AutoShape 10"/>
          <p:cNvSpPr>
            <a:spLocks noChangeArrowheads="1"/>
          </p:cNvSpPr>
          <p:nvPr/>
        </p:nvSpPr>
        <p:spPr bwMode="auto">
          <a:xfrm>
            <a:off x="4211638" y="3716338"/>
            <a:ext cx="2376487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有自行迴避事由</a:t>
            </a:r>
          </a:p>
        </p:txBody>
      </p:sp>
      <p:sp>
        <p:nvSpPr>
          <p:cNvPr id="32778" name="AutoShape 11"/>
          <p:cNvSpPr>
            <a:spLocks noChangeArrowheads="1"/>
          </p:cNvSpPr>
          <p:nvPr/>
        </p:nvSpPr>
        <p:spPr bwMode="auto">
          <a:xfrm>
            <a:off x="4211638" y="4581525"/>
            <a:ext cx="2376487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具體有偏頗事由</a:t>
            </a:r>
          </a:p>
        </p:txBody>
      </p:sp>
      <p:cxnSp>
        <p:nvCxnSpPr>
          <p:cNvPr id="32779" name="AutoShape 12"/>
          <p:cNvCxnSpPr>
            <a:cxnSpLocks noChangeShapeType="1"/>
            <a:stCxn id="32775" idx="3"/>
            <a:endCxn id="32776" idx="3"/>
          </p:cNvCxnSpPr>
          <p:nvPr/>
        </p:nvCxnSpPr>
        <p:spPr bwMode="auto">
          <a:xfrm>
            <a:off x="6586538" y="2314575"/>
            <a:ext cx="1587" cy="719138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2780" name="AutoShape 13"/>
          <p:cNvSpPr>
            <a:spLocks noChangeArrowheads="1"/>
          </p:cNvSpPr>
          <p:nvPr/>
        </p:nvSpPr>
        <p:spPr bwMode="auto">
          <a:xfrm>
            <a:off x="7308850" y="2492375"/>
            <a:ext cx="1295400" cy="3603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嚴格規定</a:t>
            </a:r>
          </a:p>
        </p:txBody>
      </p:sp>
      <p:cxnSp>
        <p:nvCxnSpPr>
          <p:cNvPr id="32781" name="AutoShape 14"/>
          <p:cNvCxnSpPr>
            <a:cxnSpLocks noChangeShapeType="1"/>
            <a:stCxn id="32772" idx="3"/>
            <a:endCxn id="32773" idx="1"/>
          </p:cNvCxnSpPr>
          <p:nvPr/>
        </p:nvCxnSpPr>
        <p:spPr bwMode="auto">
          <a:xfrm flipV="1">
            <a:off x="1189038" y="2671763"/>
            <a:ext cx="719137" cy="82867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2" name="AutoShape 15"/>
          <p:cNvCxnSpPr>
            <a:cxnSpLocks noChangeShapeType="1"/>
            <a:stCxn id="32772" idx="3"/>
            <a:endCxn id="32774" idx="1"/>
          </p:cNvCxnSpPr>
          <p:nvPr/>
        </p:nvCxnSpPr>
        <p:spPr bwMode="auto">
          <a:xfrm>
            <a:off x="1189038" y="3500438"/>
            <a:ext cx="719137" cy="830262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3" name="AutoShape 16"/>
          <p:cNvCxnSpPr>
            <a:cxnSpLocks noChangeShapeType="1"/>
            <a:stCxn id="32773" idx="3"/>
            <a:endCxn id="32775" idx="1"/>
          </p:cNvCxnSpPr>
          <p:nvPr/>
        </p:nvCxnSpPr>
        <p:spPr bwMode="auto">
          <a:xfrm flipV="1">
            <a:off x="3421063" y="2314575"/>
            <a:ext cx="790575" cy="3571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4" name="AutoShape 17"/>
          <p:cNvCxnSpPr>
            <a:cxnSpLocks noChangeShapeType="1"/>
            <a:stCxn id="32773" idx="3"/>
            <a:endCxn id="32776" idx="1"/>
          </p:cNvCxnSpPr>
          <p:nvPr/>
        </p:nvCxnSpPr>
        <p:spPr bwMode="auto">
          <a:xfrm>
            <a:off x="3421063" y="2671763"/>
            <a:ext cx="790575" cy="3619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5" name="AutoShape 18"/>
          <p:cNvCxnSpPr>
            <a:cxnSpLocks noChangeShapeType="1"/>
            <a:stCxn id="32774" idx="3"/>
            <a:endCxn id="32777" idx="1"/>
          </p:cNvCxnSpPr>
          <p:nvPr/>
        </p:nvCxnSpPr>
        <p:spPr bwMode="auto">
          <a:xfrm flipV="1">
            <a:off x="3492500" y="3897313"/>
            <a:ext cx="719138" cy="433387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6" name="AutoShape 19"/>
          <p:cNvCxnSpPr>
            <a:cxnSpLocks noChangeShapeType="1"/>
            <a:stCxn id="32774" idx="3"/>
            <a:endCxn id="32778" idx="1"/>
          </p:cNvCxnSpPr>
          <p:nvPr/>
        </p:nvCxnSpPr>
        <p:spPr bwMode="auto">
          <a:xfrm>
            <a:off x="3492500" y="4330700"/>
            <a:ext cx="719138" cy="431800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787" name="AutoShape 20"/>
          <p:cNvSpPr>
            <a:spLocks noChangeArrowheads="1"/>
          </p:cNvSpPr>
          <p:nvPr/>
        </p:nvSpPr>
        <p:spPr bwMode="auto">
          <a:xfrm>
            <a:off x="6877050" y="2565400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32788" name="AutoShape 21"/>
          <p:cNvCxnSpPr>
            <a:cxnSpLocks noChangeShapeType="1"/>
            <a:stCxn id="32777" idx="3"/>
            <a:endCxn id="32778" idx="3"/>
          </p:cNvCxnSpPr>
          <p:nvPr/>
        </p:nvCxnSpPr>
        <p:spPr bwMode="auto">
          <a:xfrm>
            <a:off x="6588125" y="3897313"/>
            <a:ext cx="1588" cy="865187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2789" name="AutoShape 22"/>
          <p:cNvSpPr>
            <a:spLocks noChangeArrowheads="1"/>
          </p:cNvSpPr>
          <p:nvPr/>
        </p:nvSpPr>
        <p:spPr bwMode="auto">
          <a:xfrm>
            <a:off x="6877050" y="4221163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2790" name="AutoShape 23"/>
          <p:cNvSpPr>
            <a:spLocks noChangeArrowheads="1"/>
          </p:cNvSpPr>
          <p:nvPr/>
        </p:nvSpPr>
        <p:spPr bwMode="auto">
          <a:xfrm>
            <a:off x="7451725" y="4149725"/>
            <a:ext cx="936625" cy="35877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裁定</a:t>
            </a:r>
          </a:p>
        </p:txBody>
      </p:sp>
      <p:sp>
        <p:nvSpPr>
          <p:cNvPr id="32791" name="AutoShape 24"/>
          <p:cNvSpPr>
            <a:spLocks noChangeArrowheads="1"/>
          </p:cNvSpPr>
          <p:nvPr/>
        </p:nvSpPr>
        <p:spPr bwMode="auto">
          <a:xfrm>
            <a:off x="2195513" y="3068638"/>
            <a:ext cx="792162" cy="504825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2000">
                <a:ea typeface="標楷體" pitchFamily="65" charset="-120"/>
              </a:rPr>
              <a:t>§17</a:t>
            </a:r>
          </a:p>
        </p:txBody>
      </p:sp>
      <p:sp>
        <p:nvSpPr>
          <p:cNvPr id="32792" name="AutoShape 25"/>
          <p:cNvSpPr>
            <a:spLocks noChangeArrowheads="1"/>
          </p:cNvSpPr>
          <p:nvPr/>
        </p:nvSpPr>
        <p:spPr bwMode="auto">
          <a:xfrm>
            <a:off x="2268538" y="4652963"/>
            <a:ext cx="935037" cy="504825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en-US" altLang="zh-TW" sz="2000">
                <a:ea typeface="標楷體" pitchFamily="65" charset="-120"/>
              </a:rPr>
              <a:t>§18</a:t>
            </a:r>
          </a:p>
        </p:txBody>
      </p:sp>
      <p:sp>
        <p:nvSpPr>
          <p:cNvPr id="32793" name="書卷 (水平) 24"/>
          <p:cNvSpPr>
            <a:spLocks noChangeArrowheads="1"/>
          </p:cNvSpPr>
          <p:nvPr/>
        </p:nvSpPr>
        <p:spPr bwMode="auto">
          <a:xfrm>
            <a:off x="755650" y="5157788"/>
            <a:ext cx="7632700" cy="1511300"/>
          </a:xfrm>
          <a:prstGeom prst="horizontalScroll">
            <a:avLst>
              <a:gd name="adj" fmla="val 12500"/>
            </a:avLst>
          </a:prstGeom>
          <a:solidFill>
            <a:srgbClr val="CCFF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l"/>
            <a:r>
              <a:rPr lang="zh-TW" altLang="en-US" sz="2000">
                <a:solidFill>
                  <a:srgbClr val="000099"/>
                </a:solidFill>
                <a:ea typeface="標楷體" pitchFamily="65" charset="-120"/>
              </a:rPr>
              <a:t>法官應迴避者：</a:t>
            </a:r>
            <a:r>
              <a:rPr lang="en-US" altLang="zh-TW" sz="2000">
                <a:solidFill>
                  <a:srgbClr val="000099"/>
                </a:solidFill>
                <a:ea typeface="標楷體" pitchFamily="65" charset="-120"/>
              </a:rPr>
              <a:t>1</a:t>
            </a:r>
            <a:r>
              <a:rPr lang="zh-TW" altLang="en-US" sz="2000">
                <a:solidFill>
                  <a:srgbClr val="000099"/>
                </a:solidFill>
                <a:ea typeface="標楷體" pitchFamily="65" charset="-120"/>
              </a:rPr>
              <a:t>、有自行迴避事由；</a:t>
            </a:r>
            <a:r>
              <a:rPr lang="en-US" altLang="zh-TW" sz="2000">
                <a:solidFill>
                  <a:srgbClr val="000099"/>
                </a:solidFill>
                <a:ea typeface="標楷體" pitchFamily="65" charset="-120"/>
              </a:rPr>
              <a:t>2</a:t>
            </a:r>
            <a:r>
              <a:rPr lang="zh-TW" altLang="en-US" sz="2000">
                <a:solidFill>
                  <a:srgbClr val="000099"/>
                </a:solidFill>
                <a:ea typeface="標楷體" pitchFamily="65" charset="-120"/>
              </a:rPr>
              <a:t>、受裁定迴避者。法官應迴避而不迴避者，其判決違背法令（構成上訴或確定後非常上訴事由）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  <a:hlinkClick r:id="rId2" action="ppaction://hlinksldjump"/>
              </a:rPr>
              <a:t>前審</a:t>
            </a:r>
            <a:endParaRPr lang="zh-TW" altLang="en-US" smtClean="0">
              <a:solidFill>
                <a:srgbClr val="66FFFF"/>
              </a:solidFill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迴避事由：法官曾參與前審審判</a:t>
            </a: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9750" y="2276475"/>
            <a:ext cx="360363" cy="17287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前審</a:t>
            </a:r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1476375" y="2276475"/>
            <a:ext cx="1366838" cy="2889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審級說</a:t>
            </a:r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1476375" y="2997200"/>
            <a:ext cx="1366838" cy="28733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拘束說</a:t>
            </a:r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1476375" y="3716338"/>
            <a:ext cx="1366838" cy="2889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實質審查</a:t>
            </a:r>
          </a:p>
        </p:txBody>
      </p:sp>
      <p:sp>
        <p:nvSpPr>
          <p:cNvPr id="33800" name="AutoShape 8"/>
          <p:cNvSpPr>
            <a:spLocks noChangeArrowheads="1"/>
          </p:cNvSpPr>
          <p:nvPr/>
        </p:nvSpPr>
        <p:spPr bwMode="auto">
          <a:xfrm>
            <a:off x="3492500" y="2276475"/>
            <a:ext cx="1871663" cy="2889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曾參與下級審</a:t>
            </a:r>
          </a:p>
        </p:txBody>
      </p:sp>
      <p:sp>
        <p:nvSpPr>
          <p:cNvPr id="33801" name="AutoShape 9"/>
          <p:cNvSpPr>
            <a:spLocks noChangeArrowheads="1"/>
          </p:cNvSpPr>
          <p:nvPr/>
        </p:nvSpPr>
        <p:spPr bwMode="auto">
          <a:xfrm>
            <a:off x="3492500" y="2997200"/>
            <a:ext cx="1871663" cy="28733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曾參與前次審</a:t>
            </a:r>
          </a:p>
        </p:txBody>
      </p:sp>
      <p:sp>
        <p:nvSpPr>
          <p:cNvPr id="33802" name="AutoShape 10"/>
          <p:cNvSpPr>
            <a:spLocks noChangeArrowheads="1"/>
          </p:cNvSpPr>
          <p:nvPr/>
        </p:nvSpPr>
        <p:spPr bwMode="auto">
          <a:xfrm>
            <a:off x="3492500" y="3716338"/>
            <a:ext cx="1943100" cy="2889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曾參與實質審查</a:t>
            </a:r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>
            <a:off x="6227763" y="2060575"/>
            <a:ext cx="1944687" cy="503238"/>
          </a:xfrm>
          <a:prstGeom prst="wedgeRoundRectCallout">
            <a:avLst>
              <a:gd name="adj1" fmla="val -92042"/>
              <a:gd name="adj2" fmla="val 26972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實務採用</a:t>
            </a:r>
          </a:p>
        </p:txBody>
      </p:sp>
      <p:sp>
        <p:nvSpPr>
          <p:cNvPr id="33804" name="AutoShape 12"/>
          <p:cNvSpPr>
            <a:spLocks noChangeArrowheads="1"/>
          </p:cNvSpPr>
          <p:nvPr/>
        </p:nvSpPr>
        <p:spPr bwMode="auto">
          <a:xfrm>
            <a:off x="6227763" y="2924175"/>
            <a:ext cx="1873250" cy="504825"/>
          </a:xfrm>
          <a:prstGeom prst="wedgeRoundRectCallout">
            <a:avLst>
              <a:gd name="adj1" fmla="val -93306"/>
              <a:gd name="adj2" fmla="val -24843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部分學理主張</a:t>
            </a:r>
          </a:p>
        </p:txBody>
      </p:sp>
      <p:sp>
        <p:nvSpPr>
          <p:cNvPr id="33805" name="AutoShape 13"/>
          <p:cNvSpPr>
            <a:spLocks noChangeArrowheads="1"/>
          </p:cNvSpPr>
          <p:nvPr/>
        </p:nvSpPr>
        <p:spPr bwMode="auto">
          <a:xfrm>
            <a:off x="6227763" y="3716338"/>
            <a:ext cx="1873250" cy="433387"/>
          </a:xfrm>
          <a:prstGeom prst="wedgeRoundRectCallout">
            <a:avLst>
              <a:gd name="adj1" fmla="val -90255"/>
              <a:gd name="adj2" fmla="val -36815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柯老師見解</a:t>
            </a:r>
          </a:p>
        </p:txBody>
      </p:sp>
      <p:cxnSp>
        <p:nvCxnSpPr>
          <p:cNvPr id="33806" name="AutoShape 14"/>
          <p:cNvCxnSpPr>
            <a:cxnSpLocks noChangeShapeType="1"/>
            <a:stCxn id="33796" idx="3"/>
            <a:endCxn id="33797" idx="1"/>
          </p:cNvCxnSpPr>
          <p:nvPr/>
        </p:nvCxnSpPr>
        <p:spPr bwMode="auto">
          <a:xfrm flipV="1">
            <a:off x="900113" y="2420938"/>
            <a:ext cx="576262" cy="7207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3807" name="AutoShape 15"/>
          <p:cNvCxnSpPr>
            <a:cxnSpLocks noChangeShapeType="1"/>
            <a:stCxn id="33796" idx="3"/>
            <a:endCxn id="33798" idx="1"/>
          </p:cNvCxnSpPr>
          <p:nvPr/>
        </p:nvCxnSpPr>
        <p:spPr bwMode="auto">
          <a:xfrm>
            <a:off x="900113" y="3141663"/>
            <a:ext cx="576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808" name="AutoShape 16"/>
          <p:cNvCxnSpPr>
            <a:cxnSpLocks noChangeShapeType="1"/>
            <a:stCxn id="33796" idx="3"/>
            <a:endCxn id="33799" idx="1"/>
          </p:cNvCxnSpPr>
          <p:nvPr/>
        </p:nvCxnSpPr>
        <p:spPr bwMode="auto">
          <a:xfrm>
            <a:off x="900113" y="3141663"/>
            <a:ext cx="576262" cy="71913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3809" name="AutoShape 17"/>
          <p:cNvSpPr>
            <a:spLocks noChangeArrowheads="1"/>
          </p:cNvSpPr>
          <p:nvPr/>
        </p:nvSpPr>
        <p:spPr bwMode="auto">
          <a:xfrm>
            <a:off x="2916238" y="2349500"/>
            <a:ext cx="431800" cy="142875"/>
          </a:xfrm>
          <a:prstGeom prst="rightArrow">
            <a:avLst>
              <a:gd name="adj1" fmla="val 50000"/>
              <a:gd name="adj2" fmla="val 75556"/>
            </a:avLst>
          </a:prstGeom>
          <a:solidFill>
            <a:srgbClr val="6600FF"/>
          </a:solidFill>
          <a:ln w="38100">
            <a:solidFill>
              <a:srgbClr val="FF66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3810" name="AutoShape 18"/>
          <p:cNvSpPr>
            <a:spLocks noChangeArrowheads="1"/>
          </p:cNvSpPr>
          <p:nvPr/>
        </p:nvSpPr>
        <p:spPr bwMode="auto">
          <a:xfrm>
            <a:off x="2987675" y="3068638"/>
            <a:ext cx="431800" cy="142875"/>
          </a:xfrm>
          <a:prstGeom prst="rightArrow">
            <a:avLst>
              <a:gd name="adj1" fmla="val 50000"/>
              <a:gd name="adj2" fmla="val 75556"/>
            </a:avLst>
          </a:prstGeom>
          <a:solidFill>
            <a:srgbClr val="6600FF"/>
          </a:solidFill>
          <a:ln w="38100">
            <a:solidFill>
              <a:srgbClr val="FF66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3811" name="AutoShape 19"/>
          <p:cNvSpPr>
            <a:spLocks noChangeArrowheads="1"/>
          </p:cNvSpPr>
          <p:nvPr/>
        </p:nvSpPr>
        <p:spPr bwMode="auto">
          <a:xfrm>
            <a:off x="2987675" y="3789363"/>
            <a:ext cx="431800" cy="142875"/>
          </a:xfrm>
          <a:prstGeom prst="rightArrow">
            <a:avLst>
              <a:gd name="adj1" fmla="val 50000"/>
              <a:gd name="adj2" fmla="val 75556"/>
            </a:avLst>
          </a:prstGeom>
          <a:solidFill>
            <a:srgbClr val="6600FF"/>
          </a:solidFill>
          <a:ln w="38100">
            <a:solidFill>
              <a:srgbClr val="FF66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>
            <a:off x="1187450" y="4437063"/>
            <a:ext cx="6624638" cy="1871662"/>
          </a:xfrm>
          <a:prstGeom prst="wedgeRoundRectCallout">
            <a:avLst>
              <a:gd name="adj1" fmla="val -54671"/>
              <a:gd name="adj2" fmla="val -54667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審級說會形成已經參與實質審判之法官卻不迴避；拘束性說則會使得未參與實質認定之法官，必須迴避。實質審查說則是以具體情狀，只有法官曾參與同一案件之實質審判為迴避事由，既可避免不須迴避而迴避，也可避免應迴避而不迴避之缺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書卷 (水平) 1"/>
          <p:cNvSpPr>
            <a:spLocks noChangeArrowheads="1"/>
          </p:cNvSpPr>
          <p:nvPr/>
        </p:nvSpPr>
        <p:spPr bwMode="auto">
          <a:xfrm>
            <a:off x="684213" y="2205038"/>
            <a:ext cx="7775575" cy="2232025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4800">
                <a:latin typeface="華康隸書體W5" pitchFamily="65" charset="-120"/>
                <a:ea typeface="華康隸書體W5" pitchFamily="65" charset="-120"/>
              </a:rPr>
              <a:t>基本概念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33CCFF"/>
                </a:solidFill>
              </a:rPr>
              <a:t>檢察官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184775"/>
          </a:xfrm>
        </p:spPr>
        <p:txBody>
          <a:bodyPr/>
          <a:lstStyle/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程序角色：法組</a:t>
            </a:r>
            <a:r>
              <a:rPr lang="en-US" altLang="zh-TW" smtClean="0"/>
              <a:t>§60</a:t>
            </a:r>
            <a:r>
              <a:rPr lang="zh-TW" altLang="en-US" smtClean="0"/>
              <a:t>；刑訴</a:t>
            </a:r>
            <a:r>
              <a:rPr lang="en-US" altLang="zh-TW" smtClean="0"/>
              <a:t>§§228.</a:t>
            </a: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3779838" y="2276475"/>
            <a:ext cx="1943100" cy="3603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</a:t>
            </a:r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4932363" y="3357563"/>
            <a:ext cx="1439862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審判程序</a:t>
            </a:r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>
            <a:off x="1116013" y="3357563"/>
            <a:ext cx="1439862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偵查程序</a:t>
            </a: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6804025" y="3357563"/>
            <a:ext cx="1368425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執行程序</a:t>
            </a:r>
          </a:p>
        </p:txBody>
      </p:sp>
      <p:sp>
        <p:nvSpPr>
          <p:cNvPr id="34824" name="AutoShape 8"/>
          <p:cNvSpPr>
            <a:spLocks noChangeArrowheads="1"/>
          </p:cNvSpPr>
          <p:nvPr/>
        </p:nvSpPr>
        <p:spPr bwMode="auto">
          <a:xfrm>
            <a:off x="3059113" y="3357563"/>
            <a:ext cx="1439862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起訴程序</a:t>
            </a:r>
          </a:p>
        </p:txBody>
      </p:sp>
      <p:sp>
        <p:nvSpPr>
          <p:cNvPr id="34825" name="AutoShape 9"/>
          <p:cNvSpPr>
            <a:spLocks noChangeArrowheads="1"/>
          </p:cNvSpPr>
          <p:nvPr/>
        </p:nvSpPr>
        <p:spPr bwMode="auto">
          <a:xfrm>
            <a:off x="1116013" y="4365625"/>
            <a:ext cx="1368425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偵查主體</a:t>
            </a:r>
          </a:p>
        </p:txBody>
      </p:sp>
      <p:sp>
        <p:nvSpPr>
          <p:cNvPr id="34826" name="AutoShape 10"/>
          <p:cNvSpPr>
            <a:spLocks noChangeArrowheads="1"/>
          </p:cNvSpPr>
          <p:nvPr/>
        </p:nvSpPr>
        <p:spPr bwMode="auto">
          <a:xfrm>
            <a:off x="3132138" y="4365625"/>
            <a:ext cx="1368425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起訴者</a:t>
            </a:r>
          </a:p>
        </p:txBody>
      </p:sp>
      <p:sp>
        <p:nvSpPr>
          <p:cNvPr id="34827" name="AutoShape 11"/>
          <p:cNvSpPr>
            <a:spLocks noChangeArrowheads="1"/>
          </p:cNvSpPr>
          <p:nvPr/>
        </p:nvSpPr>
        <p:spPr bwMode="auto">
          <a:xfrm>
            <a:off x="5003800" y="4365625"/>
            <a:ext cx="1368425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當事人</a:t>
            </a:r>
          </a:p>
        </p:txBody>
      </p:sp>
      <p:sp>
        <p:nvSpPr>
          <p:cNvPr id="34828" name="AutoShape 12"/>
          <p:cNvSpPr>
            <a:spLocks noChangeArrowheads="1"/>
          </p:cNvSpPr>
          <p:nvPr/>
        </p:nvSpPr>
        <p:spPr bwMode="auto">
          <a:xfrm>
            <a:off x="6877050" y="4365625"/>
            <a:ext cx="1368425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指揮者</a:t>
            </a:r>
          </a:p>
        </p:txBody>
      </p:sp>
      <p:sp>
        <p:nvSpPr>
          <p:cNvPr id="34829" name="AutoShape 13"/>
          <p:cNvSpPr>
            <a:spLocks noChangeArrowheads="1"/>
          </p:cNvSpPr>
          <p:nvPr/>
        </p:nvSpPr>
        <p:spPr bwMode="auto">
          <a:xfrm>
            <a:off x="1187450" y="5373688"/>
            <a:ext cx="1296988" cy="792162"/>
          </a:xfrm>
          <a:prstGeom prst="wedgeRoundRectCallout">
            <a:avLst>
              <a:gd name="adj1" fmla="val -8019"/>
              <a:gd name="adj2" fmla="val -120542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單向權力關係</a:t>
            </a:r>
          </a:p>
        </p:txBody>
      </p:sp>
      <p:sp>
        <p:nvSpPr>
          <p:cNvPr id="34830" name="AutoShape 14"/>
          <p:cNvSpPr>
            <a:spLocks noChangeArrowheads="1"/>
          </p:cNvSpPr>
          <p:nvPr/>
        </p:nvSpPr>
        <p:spPr bwMode="auto">
          <a:xfrm>
            <a:off x="3203575" y="5373688"/>
            <a:ext cx="1296988" cy="792162"/>
          </a:xfrm>
          <a:prstGeom prst="wedgeRoundRectCallout">
            <a:avLst>
              <a:gd name="adj1" fmla="val 917"/>
              <a:gd name="adj2" fmla="val -120542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法定結構關係</a:t>
            </a:r>
          </a:p>
        </p:txBody>
      </p:sp>
      <p:sp>
        <p:nvSpPr>
          <p:cNvPr id="34831" name="AutoShape 15"/>
          <p:cNvSpPr>
            <a:spLocks noChangeArrowheads="1"/>
          </p:cNvSpPr>
          <p:nvPr/>
        </p:nvSpPr>
        <p:spPr bwMode="auto">
          <a:xfrm>
            <a:off x="5148263" y="5373688"/>
            <a:ext cx="1296987" cy="792162"/>
          </a:xfrm>
          <a:prstGeom prst="wedgeRoundRectCallout">
            <a:avLst>
              <a:gd name="adj1" fmla="val -10097"/>
              <a:gd name="adj2" fmla="val -120542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對等權利關係</a:t>
            </a:r>
          </a:p>
        </p:txBody>
      </p:sp>
      <p:sp>
        <p:nvSpPr>
          <p:cNvPr id="34832" name="AutoShape 16"/>
          <p:cNvSpPr>
            <a:spLocks noChangeArrowheads="1"/>
          </p:cNvSpPr>
          <p:nvPr/>
        </p:nvSpPr>
        <p:spPr bwMode="auto">
          <a:xfrm>
            <a:off x="7019925" y="5300663"/>
            <a:ext cx="1296988" cy="792162"/>
          </a:xfrm>
          <a:prstGeom prst="wedgeRoundRectCallout">
            <a:avLst>
              <a:gd name="adj1" fmla="val 7648"/>
              <a:gd name="adj2" fmla="val -11132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單向作為關係</a:t>
            </a:r>
          </a:p>
        </p:txBody>
      </p:sp>
      <p:cxnSp>
        <p:nvCxnSpPr>
          <p:cNvPr id="34833" name="AutoShape 17"/>
          <p:cNvCxnSpPr>
            <a:cxnSpLocks noChangeShapeType="1"/>
            <a:stCxn id="34820" idx="2"/>
            <a:endCxn id="34822" idx="0"/>
          </p:cNvCxnSpPr>
          <p:nvPr/>
        </p:nvCxnSpPr>
        <p:spPr bwMode="auto">
          <a:xfrm rot="5400000">
            <a:off x="2933700" y="1539876"/>
            <a:ext cx="720725" cy="2914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4" name="AutoShape 18"/>
          <p:cNvCxnSpPr>
            <a:cxnSpLocks noChangeShapeType="1"/>
            <a:stCxn id="34820" idx="2"/>
            <a:endCxn id="34824" idx="0"/>
          </p:cNvCxnSpPr>
          <p:nvPr/>
        </p:nvCxnSpPr>
        <p:spPr bwMode="auto">
          <a:xfrm rot="5400000">
            <a:off x="3905250" y="2511426"/>
            <a:ext cx="720725" cy="9715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5" name="AutoShape 19"/>
          <p:cNvCxnSpPr>
            <a:cxnSpLocks noChangeShapeType="1"/>
            <a:stCxn id="34820" idx="2"/>
            <a:endCxn id="34821" idx="0"/>
          </p:cNvCxnSpPr>
          <p:nvPr/>
        </p:nvCxnSpPr>
        <p:spPr bwMode="auto">
          <a:xfrm rot="16200000" flipH="1">
            <a:off x="4841875" y="2546351"/>
            <a:ext cx="720725" cy="901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6" name="AutoShape 20"/>
          <p:cNvCxnSpPr>
            <a:cxnSpLocks noChangeShapeType="1"/>
            <a:stCxn id="34820" idx="2"/>
            <a:endCxn id="34823" idx="0"/>
          </p:cNvCxnSpPr>
          <p:nvPr/>
        </p:nvCxnSpPr>
        <p:spPr bwMode="auto">
          <a:xfrm rot="16200000" flipH="1">
            <a:off x="5759450" y="1628776"/>
            <a:ext cx="720725" cy="2736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4837" name="AutoShape 21"/>
          <p:cNvSpPr>
            <a:spLocks noChangeArrowheads="1"/>
          </p:cNvSpPr>
          <p:nvPr/>
        </p:nvSpPr>
        <p:spPr bwMode="auto">
          <a:xfrm>
            <a:off x="1619250" y="3860800"/>
            <a:ext cx="288925" cy="360363"/>
          </a:xfrm>
          <a:prstGeom prst="downArrow">
            <a:avLst>
              <a:gd name="adj1" fmla="val 50000"/>
              <a:gd name="adj2" fmla="val 31181"/>
            </a:avLst>
          </a:prstGeom>
          <a:solidFill>
            <a:srgbClr val="00FF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4838" name="AutoShape 22"/>
          <p:cNvSpPr>
            <a:spLocks noChangeArrowheads="1"/>
          </p:cNvSpPr>
          <p:nvPr/>
        </p:nvSpPr>
        <p:spPr bwMode="auto">
          <a:xfrm>
            <a:off x="3635375" y="3860800"/>
            <a:ext cx="288925" cy="360363"/>
          </a:xfrm>
          <a:prstGeom prst="downArrow">
            <a:avLst>
              <a:gd name="adj1" fmla="val 50000"/>
              <a:gd name="adj2" fmla="val 31181"/>
            </a:avLst>
          </a:prstGeom>
          <a:solidFill>
            <a:srgbClr val="00FF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4839" name="AutoShape 23"/>
          <p:cNvSpPr>
            <a:spLocks noChangeArrowheads="1"/>
          </p:cNvSpPr>
          <p:nvPr/>
        </p:nvSpPr>
        <p:spPr bwMode="auto">
          <a:xfrm>
            <a:off x="5508625" y="3860800"/>
            <a:ext cx="288925" cy="360363"/>
          </a:xfrm>
          <a:prstGeom prst="downArrow">
            <a:avLst>
              <a:gd name="adj1" fmla="val 50000"/>
              <a:gd name="adj2" fmla="val 31181"/>
            </a:avLst>
          </a:prstGeom>
          <a:solidFill>
            <a:srgbClr val="00FF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4840" name="AutoShape 24"/>
          <p:cNvSpPr>
            <a:spLocks noChangeArrowheads="1"/>
          </p:cNvSpPr>
          <p:nvPr/>
        </p:nvSpPr>
        <p:spPr bwMode="auto">
          <a:xfrm>
            <a:off x="7380288" y="3860800"/>
            <a:ext cx="288925" cy="360363"/>
          </a:xfrm>
          <a:prstGeom prst="downArrow">
            <a:avLst>
              <a:gd name="adj1" fmla="val 50000"/>
              <a:gd name="adj2" fmla="val 31181"/>
            </a:avLst>
          </a:prstGeom>
          <a:solidFill>
            <a:srgbClr val="00FF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00FF00"/>
                </a:solidFill>
                <a:effectLst/>
              </a:rPr>
              <a:t>被告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程序地位：</a:t>
            </a: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3348038" y="1916113"/>
            <a:ext cx="2592387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犯罪嫌疑人</a:t>
            </a:r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3348038" y="2781300"/>
            <a:ext cx="2663825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</a:t>
            </a:r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6659563" y="1844675"/>
            <a:ext cx="1584325" cy="431800"/>
          </a:xfrm>
          <a:prstGeom prst="wedgeRoundRectCallout">
            <a:avLst>
              <a:gd name="adj1" fmla="val -89681"/>
              <a:gd name="adj2" fmla="val -404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警詢階段</a:t>
            </a:r>
          </a:p>
        </p:txBody>
      </p:sp>
      <p:sp>
        <p:nvSpPr>
          <p:cNvPr id="35847" name="AutoShape 7"/>
          <p:cNvSpPr>
            <a:spLocks noChangeArrowheads="1"/>
          </p:cNvSpPr>
          <p:nvPr/>
        </p:nvSpPr>
        <p:spPr bwMode="auto">
          <a:xfrm>
            <a:off x="6588125" y="2636838"/>
            <a:ext cx="1584325" cy="431800"/>
          </a:xfrm>
          <a:prstGeom prst="wedgeRoundRectCallout">
            <a:avLst>
              <a:gd name="adj1" fmla="val -82463"/>
              <a:gd name="adj2" fmla="val -73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檢訊階段後</a:t>
            </a:r>
          </a:p>
        </p:txBody>
      </p:sp>
      <p:sp>
        <p:nvSpPr>
          <p:cNvPr id="35848" name="AutoShape 8"/>
          <p:cNvSpPr>
            <a:spLocks noChangeArrowheads="1"/>
          </p:cNvSpPr>
          <p:nvPr/>
        </p:nvSpPr>
        <p:spPr bwMode="auto">
          <a:xfrm>
            <a:off x="900113" y="3644900"/>
            <a:ext cx="1368425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偵查程序</a:t>
            </a:r>
          </a:p>
        </p:txBody>
      </p:sp>
      <p:sp>
        <p:nvSpPr>
          <p:cNvPr id="35849" name="AutoShape 9"/>
          <p:cNvSpPr>
            <a:spLocks noChangeArrowheads="1"/>
          </p:cNvSpPr>
          <p:nvPr/>
        </p:nvSpPr>
        <p:spPr bwMode="auto">
          <a:xfrm>
            <a:off x="2916238" y="3644900"/>
            <a:ext cx="1368425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起訴程序</a:t>
            </a:r>
          </a:p>
        </p:txBody>
      </p:sp>
      <p:sp>
        <p:nvSpPr>
          <p:cNvPr id="35850" name="AutoShape 10"/>
          <p:cNvSpPr>
            <a:spLocks noChangeArrowheads="1"/>
          </p:cNvSpPr>
          <p:nvPr/>
        </p:nvSpPr>
        <p:spPr bwMode="auto">
          <a:xfrm>
            <a:off x="4932363" y="3644900"/>
            <a:ext cx="1368425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審判程序</a:t>
            </a:r>
          </a:p>
        </p:txBody>
      </p:sp>
      <p:sp>
        <p:nvSpPr>
          <p:cNvPr id="35851" name="AutoShape 11"/>
          <p:cNvSpPr>
            <a:spLocks noChangeArrowheads="1"/>
          </p:cNvSpPr>
          <p:nvPr/>
        </p:nvSpPr>
        <p:spPr bwMode="auto">
          <a:xfrm>
            <a:off x="6804025" y="3644900"/>
            <a:ext cx="1368425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執行程序</a:t>
            </a:r>
          </a:p>
        </p:txBody>
      </p:sp>
      <p:sp>
        <p:nvSpPr>
          <p:cNvPr id="35852" name="AutoShape 12"/>
          <p:cNvSpPr>
            <a:spLocks noChangeArrowheads="1"/>
          </p:cNvSpPr>
          <p:nvPr/>
        </p:nvSpPr>
        <p:spPr bwMode="auto">
          <a:xfrm>
            <a:off x="900113" y="4652963"/>
            <a:ext cx="1368425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被偵查者</a:t>
            </a:r>
          </a:p>
        </p:txBody>
      </p:sp>
      <p:sp>
        <p:nvSpPr>
          <p:cNvPr id="35853" name="AutoShape 13"/>
          <p:cNvSpPr>
            <a:spLocks noChangeArrowheads="1"/>
          </p:cNvSpPr>
          <p:nvPr/>
        </p:nvSpPr>
        <p:spPr bwMode="auto">
          <a:xfrm>
            <a:off x="2916238" y="4652963"/>
            <a:ext cx="1368425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被起訴人</a:t>
            </a:r>
          </a:p>
        </p:txBody>
      </p:sp>
      <p:sp>
        <p:nvSpPr>
          <p:cNvPr id="35854" name="AutoShape 14"/>
          <p:cNvSpPr>
            <a:spLocks noChangeArrowheads="1"/>
          </p:cNvSpPr>
          <p:nvPr/>
        </p:nvSpPr>
        <p:spPr bwMode="auto">
          <a:xfrm>
            <a:off x="4932363" y="4652963"/>
            <a:ext cx="1368425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當事人</a:t>
            </a:r>
          </a:p>
        </p:txBody>
      </p:sp>
      <p:sp>
        <p:nvSpPr>
          <p:cNvPr id="35855" name="AutoShape 15"/>
          <p:cNvSpPr>
            <a:spLocks noChangeArrowheads="1"/>
          </p:cNvSpPr>
          <p:nvPr/>
        </p:nvSpPr>
        <p:spPr bwMode="auto">
          <a:xfrm>
            <a:off x="6877050" y="4652963"/>
            <a:ext cx="1368425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受刑人</a:t>
            </a:r>
          </a:p>
        </p:txBody>
      </p:sp>
      <p:sp>
        <p:nvSpPr>
          <p:cNvPr id="35856" name="AutoShape 16"/>
          <p:cNvSpPr>
            <a:spLocks noChangeArrowheads="1"/>
          </p:cNvSpPr>
          <p:nvPr/>
        </p:nvSpPr>
        <p:spPr bwMode="auto">
          <a:xfrm>
            <a:off x="900113" y="5516563"/>
            <a:ext cx="1368425" cy="720725"/>
          </a:xfrm>
          <a:prstGeom prst="wedgeRoundRectCallout">
            <a:avLst>
              <a:gd name="adj1" fmla="val -6611"/>
              <a:gd name="adj2" fmla="val -105287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單向權利干預關係</a:t>
            </a:r>
          </a:p>
        </p:txBody>
      </p:sp>
      <p:sp>
        <p:nvSpPr>
          <p:cNvPr id="35857" name="AutoShape 17"/>
          <p:cNvSpPr>
            <a:spLocks noChangeArrowheads="1"/>
          </p:cNvSpPr>
          <p:nvPr/>
        </p:nvSpPr>
        <p:spPr bwMode="auto">
          <a:xfrm>
            <a:off x="2916238" y="5516563"/>
            <a:ext cx="1368425" cy="720725"/>
          </a:xfrm>
          <a:prstGeom prst="wedgeRoundRectCallout">
            <a:avLst>
              <a:gd name="adj1" fmla="val 9282"/>
              <a:gd name="adj2" fmla="val -109250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法定被訴關係</a:t>
            </a:r>
          </a:p>
        </p:txBody>
      </p:sp>
      <p:sp>
        <p:nvSpPr>
          <p:cNvPr id="35858" name="AutoShape 18"/>
          <p:cNvSpPr>
            <a:spLocks noChangeArrowheads="1"/>
          </p:cNvSpPr>
          <p:nvPr/>
        </p:nvSpPr>
        <p:spPr bwMode="auto">
          <a:xfrm>
            <a:off x="4932363" y="5516563"/>
            <a:ext cx="1368425" cy="720725"/>
          </a:xfrm>
          <a:prstGeom prst="wedgeRoundRectCallout">
            <a:avLst>
              <a:gd name="adj1" fmla="val -15083"/>
              <a:gd name="adj2" fmla="val -103083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程序權利對等關係</a:t>
            </a:r>
          </a:p>
        </p:txBody>
      </p:sp>
      <p:sp>
        <p:nvSpPr>
          <p:cNvPr id="35859" name="AutoShape 19"/>
          <p:cNvSpPr>
            <a:spLocks noChangeArrowheads="1"/>
          </p:cNvSpPr>
          <p:nvPr/>
        </p:nvSpPr>
        <p:spPr bwMode="auto">
          <a:xfrm>
            <a:off x="6948488" y="5516563"/>
            <a:ext cx="1368425" cy="720725"/>
          </a:xfrm>
          <a:prstGeom prst="wedgeRoundRectCallout">
            <a:avLst>
              <a:gd name="adj1" fmla="val 1856"/>
              <a:gd name="adj2" fmla="val -105287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單向刑罰實現關係</a:t>
            </a:r>
          </a:p>
        </p:txBody>
      </p:sp>
      <p:sp>
        <p:nvSpPr>
          <p:cNvPr id="35860" name="AutoShape 20"/>
          <p:cNvSpPr>
            <a:spLocks noChangeArrowheads="1"/>
          </p:cNvSpPr>
          <p:nvPr/>
        </p:nvSpPr>
        <p:spPr bwMode="auto">
          <a:xfrm>
            <a:off x="4500563" y="2349500"/>
            <a:ext cx="287337" cy="358775"/>
          </a:xfrm>
          <a:prstGeom prst="downArrow">
            <a:avLst>
              <a:gd name="adj1" fmla="val 50000"/>
              <a:gd name="adj2" fmla="val 31216"/>
            </a:avLst>
          </a:prstGeom>
          <a:solidFill>
            <a:srgbClr val="FF33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35861" name="AutoShape 21"/>
          <p:cNvCxnSpPr>
            <a:cxnSpLocks noChangeShapeType="1"/>
            <a:stCxn id="35845" idx="2"/>
            <a:endCxn id="35848" idx="0"/>
          </p:cNvCxnSpPr>
          <p:nvPr/>
        </p:nvCxnSpPr>
        <p:spPr bwMode="auto">
          <a:xfrm rot="5400000">
            <a:off x="2880519" y="1845469"/>
            <a:ext cx="503237" cy="3095625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62" name="AutoShape 22"/>
          <p:cNvCxnSpPr>
            <a:cxnSpLocks noChangeShapeType="1"/>
            <a:stCxn id="35845" idx="2"/>
            <a:endCxn id="35849" idx="0"/>
          </p:cNvCxnSpPr>
          <p:nvPr/>
        </p:nvCxnSpPr>
        <p:spPr bwMode="auto">
          <a:xfrm rot="5400000">
            <a:off x="3888581" y="2853532"/>
            <a:ext cx="503237" cy="107950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63" name="AutoShape 23"/>
          <p:cNvCxnSpPr>
            <a:cxnSpLocks noChangeShapeType="1"/>
            <a:stCxn id="35845" idx="2"/>
            <a:endCxn id="35850" idx="0"/>
          </p:cNvCxnSpPr>
          <p:nvPr/>
        </p:nvCxnSpPr>
        <p:spPr bwMode="auto">
          <a:xfrm rot="16200000" flipH="1">
            <a:off x="4896644" y="2924969"/>
            <a:ext cx="503237" cy="936625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64" name="AutoShape 24"/>
          <p:cNvCxnSpPr>
            <a:cxnSpLocks noChangeShapeType="1"/>
            <a:stCxn id="35845" idx="2"/>
            <a:endCxn id="35851" idx="0"/>
          </p:cNvCxnSpPr>
          <p:nvPr/>
        </p:nvCxnSpPr>
        <p:spPr bwMode="auto">
          <a:xfrm rot="16200000" flipH="1">
            <a:off x="5832475" y="1989138"/>
            <a:ext cx="503237" cy="2808288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5865" name="AutoShape 25"/>
          <p:cNvSpPr>
            <a:spLocks noChangeArrowheads="1"/>
          </p:cNvSpPr>
          <p:nvPr/>
        </p:nvSpPr>
        <p:spPr bwMode="auto">
          <a:xfrm>
            <a:off x="1403350" y="4149725"/>
            <a:ext cx="358775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5866" name="AutoShape 26"/>
          <p:cNvSpPr>
            <a:spLocks noChangeArrowheads="1"/>
          </p:cNvSpPr>
          <p:nvPr/>
        </p:nvSpPr>
        <p:spPr bwMode="auto">
          <a:xfrm>
            <a:off x="3419475" y="4149725"/>
            <a:ext cx="358775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5867" name="AutoShape 27"/>
          <p:cNvSpPr>
            <a:spLocks noChangeArrowheads="1"/>
          </p:cNvSpPr>
          <p:nvPr/>
        </p:nvSpPr>
        <p:spPr bwMode="auto">
          <a:xfrm>
            <a:off x="5364163" y="4149725"/>
            <a:ext cx="358775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5868" name="AutoShape 28"/>
          <p:cNvSpPr>
            <a:spLocks noChangeArrowheads="1"/>
          </p:cNvSpPr>
          <p:nvPr/>
        </p:nvSpPr>
        <p:spPr bwMode="auto">
          <a:xfrm>
            <a:off x="7308850" y="4149725"/>
            <a:ext cx="358775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79208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effectLst/>
                <a:latin typeface="華康隸書體W5" pitchFamily="65" charset="-120"/>
                <a:ea typeface="華康隸書體W5" pitchFamily="65" charset="-120"/>
              </a:rPr>
              <a:t>被告於程序中的權利義務</a:t>
            </a:r>
            <a:endParaRPr lang="zh-TW" altLang="en-US" dirty="0">
              <a:solidFill>
                <a:srgbClr val="00FFFF"/>
              </a:solidFill>
              <a:effectLst/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3" name="流程圖: 替代處理程序 2"/>
          <p:cNvSpPr/>
          <p:nvPr/>
        </p:nvSpPr>
        <p:spPr bwMode="auto">
          <a:xfrm>
            <a:off x="467544" y="2924944"/>
            <a:ext cx="648072" cy="1728192"/>
          </a:xfrm>
          <a:prstGeom prst="flowChartAlternateProcess">
            <a:avLst/>
          </a:prstGeom>
          <a:solidFill>
            <a:srgbClr val="A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程序階段</a:t>
            </a:r>
          </a:p>
        </p:txBody>
      </p:sp>
      <p:sp>
        <p:nvSpPr>
          <p:cNvPr id="4" name="流程圖: 替代處理程序 3"/>
          <p:cNvSpPr/>
          <p:nvPr/>
        </p:nvSpPr>
        <p:spPr bwMode="auto">
          <a:xfrm>
            <a:off x="1835696" y="2060848"/>
            <a:ext cx="1296144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偵查程序</a:t>
            </a:r>
          </a:p>
        </p:txBody>
      </p:sp>
      <p:sp>
        <p:nvSpPr>
          <p:cNvPr id="5" name="流程圖: 替代處理程序 4"/>
          <p:cNvSpPr/>
          <p:nvPr/>
        </p:nvSpPr>
        <p:spPr bwMode="auto">
          <a:xfrm>
            <a:off x="1835696" y="4869160"/>
            <a:ext cx="1368152" cy="648072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審判程序</a:t>
            </a:r>
          </a:p>
        </p:txBody>
      </p:sp>
      <p:sp>
        <p:nvSpPr>
          <p:cNvPr id="6" name="流程圖: 替代處理程序 5"/>
          <p:cNvSpPr/>
          <p:nvPr/>
        </p:nvSpPr>
        <p:spPr bwMode="auto">
          <a:xfrm>
            <a:off x="3635896" y="1412776"/>
            <a:ext cx="1368152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權利</a:t>
            </a:r>
          </a:p>
        </p:txBody>
      </p:sp>
      <p:sp>
        <p:nvSpPr>
          <p:cNvPr id="7" name="流程圖: 替代處理程序 6"/>
          <p:cNvSpPr/>
          <p:nvPr/>
        </p:nvSpPr>
        <p:spPr bwMode="auto">
          <a:xfrm>
            <a:off x="3635896" y="2708920"/>
            <a:ext cx="1368152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義務</a:t>
            </a:r>
          </a:p>
        </p:txBody>
      </p:sp>
      <p:sp>
        <p:nvSpPr>
          <p:cNvPr id="8" name="流程圖: 替代處理程序 7"/>
          <p:cNvSpPr/>
          <p:nvPr/>
        </p:nvSpPr>
        <p:spPr bwMode="auto">
          <a:xfrm>
            <a:off x="3707904" y="5589240"/>
            <a:ext cx="1368152" cy="648072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義務</a:t>
            </a:r>
          </a:p>
        </p:txBody>
      </p:sp>
      <p:sp>
        <p:nvSpPr>
          <p:cNvPr id="9" name="流程圖: 替代處理程序 8"/>
          <p:cNvSpPr/>
          <p:nvPr/>
        </p:nvSpPr>
        <p:spPr bwMode="auto">
          <a:xfrm>
            <a:off x="3707904" y="4149080"/>
            <a:ext cx="1368152" cy="720080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權利</a:t>
            </a:r>
          </a:p>
        </p:txBody>
      </p:sp>
      <p:sp>
        <p:nvSpPr>
          <p:cNvPr id="10" name="流程圖: 替代處理程序 9"/>
          <p:cNvSpPr/>
          <p:nvPr/>
        </p:nvSpPr>
        <p:spPr bwMode="auto">
          <a:xfrm>
            <a:off x="5508104" y="1124744"/>
            <a:ext cx="3168352" cy="504056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受告知之權利</a:t>
            </a:r>
          </a:p>
        </p:txBody>
      </p:sp>
      <p:sp>
        <p:nvSpPr>
          <p:cNvPr id="11" name="流程圖: 替代處理程序 10"/>
          <p:cNvSpPr/>
          <p:nvPr/>
        </p:nvSpPr>
        <p:spPr bwMode="auto">
          <a:xfrm>
            <a:off x="5508104" y="1844824"/>
            <a:ext cx="3168352" cy="504056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受法律協助權利</a:t>
            </a:r>
          </a:p>
        </p:txBody>
      </p:sp>
      <p:sp>
        <p:nvSpPr>
          <p:cNvPr id="12" name="流程圖: 替代處理程序 11"/>
          <p:cNvSpPr/>
          <p:nvPr/>
        </p:nvSpPr>
        <p:spPr bwMode="auto">
          <a:xfrm>
            <a:off x="5508104" y="2492896"/>
            <a:ext cx="3168352" cy="504056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忍受強制處分之義務</a:t>
            </a:r>
          </a:p>
        </p:txBody>
      </p:sp>
      <p:sp>
        <p:nvSpPr>
          <p:cNvPr id="13" name="流程圖: 替代處理程序 12"/>
          <p:cNvSpPr/>
          <p:nvPr/>
        </p:nvSpPr>
        <p:spPr bwMode="auto">
          <a:xfrm>
            <a:off x="5508104" y="5301208"/>
            <a:ext cx="3168352" cy="504056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忍受強制處分義務</a:t>
            </a:r>
          </a:p>
        </p:txBody>
      </p:sp>
      <p:sp>
        <p:nvSpPr>
          <p:cNvPr id="14" name="流程圖: 替代處理程序 13"/>
          <p:cNvSpPr/>
          <p:nvPr/>
        </p:nvSpPr>
        <p:spPr bwMode="auto">
          <a:xfrm>
            <a:off x="5508104" y="4581128"/>
            <a:ext cx="3168352" cy="504056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直接要求調查證據權利</a:t>
            </a:r>
          </a:p>
        </p:txBody>
      </p:sp>
      <p:sp>
        <p:nvSpPr>
          <p:cNvPr id="15" name="流程圖: 替代處理程序 14"/>
          <p:cNvSpPr/>
          <p:nvPr/>
        </p:nvSpPr>
        <p:spPr bwMode="auto">
          <a:xfrm>
            <a:off x="5508104" y="3933056"/>
            <a:ext cx="3168352" cy="504056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防禦權：知與防禦權利</a:t>
            </a:r>
          </a:p>
        </p:txBody>
      </p:sp>
      <p:sp>
        <p:nvSpPr>
          <p:cNvPr id="16" name="流程圖: 替代處理程序 15"/>
          <p:cNvSpPr/>
          <p:nvPr/>
        </p:nvSpPr>
        <p:spPr bwMode="auto">
          <a:xfrm>
            <a:off x="5508104" y="3140968"/>
            <a:ext cx="3168352" cy="504056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到場之義務</a:t>
            </a:r>
          </a:p>
        </p:txBody>
      </p:sp>
      <p:sp>
        <p:nvSpPr>
          <p:cNvPr id="17" name="流程圖: 替代處理程序 16"/>
          <p:cNvSpPr/>
          <p:nvPr/>
        </p:nvSpPr>
        <p:spPr bwMode="auto">
          <a:xfrm>
            <a:off x="5508104" y="6021288"/>
            <a:ext cx="3168352" cy="504056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到場義務</a:t>
            </a:r>
          </a:p>
        </p:txBody>
      </p:sp>
      <p:cxnSp>
        <p:nvCxnSpPr>
          <p:cNvPr id="19" name="肘形接點 18"/>
          <p:cNvCxnSpPr>
            <a:stCxn id="6" idx="3"/>
            <a:endCxn id="10" idx="1"/>
          </p:cNvCxnSpPr>
          <p:nvPr/>
        </p:nvCxnSpPr>
        <p:spPr bwMode="auto">
          <a:xfrm flipV="1">
            <a:off x="5004048" y="1376772"/>
            <a:ext cx="504056" cy="3600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肘形接點 21"/>
          <p:cNvCxnSpPr>
            <a:stCxn id="6" idx="3"/>
            <a:endCxn id="11" idx="1"/>
          </p:cNvCxnSpPr>
          <p:nvPr/>
        </p:nvCxnSpPr>
        <p:spPr bwMode="auto">
          <a:xfrm>
            <a:off x="5004048" y="1736812"/>
            <a:ext cx="504056" cy="3600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肘形接點 23"/>
          <p:cNvCxnSpPr>
            <a:stCxn id="7" idx="3"/>
            <a:endCxn id="12" idx="1"/>
          </p:cNvCxnSpPr>
          <p:nvPr/>
        </p:nvCxnSpPr>
        <p:spPr bwMode="auto">
          <a:xfrm flipV="1">
            <a:off x="5004048" y="2744924"/>
            <a:ext cx="504056" cy="28803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肘形接點 25"/>
          <p:cNvCxnSpPr>
            <a:stCxn id="7" idx="3"/>
            <a:endCxn id="16" idx="1"/>
          </p:cNvCxnSpPr>
          <p:nvPr/>
        </p:nvCxnSpPr>
        <p:spPr bwMode="auto">
          <a:xfrm>
            <a:off x="5004048" y="3032956"/>
            <a:ext cx="504056" cy="3600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肘形接點 27"/>
          <p:cNvCxnSpPr>
            <a:stCxn id="9" idx="3"/>
            <a:endCxn id="15" idx="1"/>
          </p:cNvCxnSpPr>
          <p:nvPr/>
        </p:nvCxnSpPr>
        <p:spPr bwMode="auto">
          <a:xfrm flipV="1">
            <a:off x="5076056" y="4185084"/>
            <a:ext cx="432048" cy="3240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肘形接點 29"/>
          <p:cNvCxnSpPr>
            <a:stCxn id="9" idx="3"/>
            <a:endCxn id="14" idx="1"/>
          </p:cNvCxnSpPr>
          <p:nvPr/>
        </p:nvCxnSpPr>
        <p:spPr bwMode="auto">
          <a:xfrm>
            <a:off x="5076056" y="4509120"/>
            <a:ext cx="432048" cy="3240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肘形接點 31"/>
          <p:cNvCxnSpPr>
            <a:stCxn id="8" idx="3"/>
            <a:endCxn id="13" idx="1"/>
          </p:cNvCxnSpPr>
          <p:nvPr/>
        </p:nvCxnSpPr>
        <p:spPr bwMode="auto">
          <a:xfrm flipV="1">
            <a:off x="5076056" y="5553236"/>
            <a:ext cx="432048" cy="3600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肘形接點 33"/>
          <p:cNvCxnSpPr>
            <a:stCxn id="8" idx="3"/>
            <a:endCxn id="17" idx="1"/>
          </p:cNvCxnSpPr>
          <p:nvPr/>
        </p:nvCxnSpPr>
        <p:spPr bwMode="auto">
          <a:xfrm>
            <a:off x="5076056" y="5913276"/>
            <a:ext cx="432048" cy="3600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肘形接點 35"/>
          <p:cNvCxnSpPr>
            <a:stCxn id="4" idx="3"/>
            <a:endCxn id="6" idx="1"/>
          </p:cNvCxnSpPr>
          <p:nvPr/>
        </p:nvCxnSpPr>
        <p:spPr bwMode="auto">
          <a:xfrm flipV="1">
            <a:off x="3131840" y="1736812"/>
            <a:ext cx="504056" cy="64807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肘形接點 39"/>
          <p:cNvCxnSpPr>
            <a:stCxn id="4" idx="3"/>
            <a:endCxn id="7" idx="1"/>
          </p:cNvCxnSpPr>
          <p:nvPr/>
        </p:nvCxnSpPr>
        <p:spPr bwMode="auto">
          <a:xfrm>
            <a:off x="3131840" y="2384884"/>
            <a:ext cx="504056" cy="64807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肘形接點 41"/>
          <p:cNvCxnSpPr>
            <a:stCxn id="5" idx="3"/>
            <a:endCxn id="9" idx="1"/>
          </p:cNvCxnSpPr>
          <p:nvPr/>
        </p:nvCxnSpPr>
        <p:spPr bwMode="auto">
          <a:xfrm flipV="1">
            <a:off x="3203848" y="4509120"/>
            <a:ext cx="504056" cy="68407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肘形接點 43"/>
          <p:cNvCxnSpPr>
            <a:stCxn id="5" idx="3"/>
            <a:endCxn id="8" idx="1"/>
          </p:cNvCxnSpPr>
          <p:nvPr/>
        </p:nvCxnSpPr>
        <p:spPr bwMode="auto">
          <a:xfrm>
            <a:off x="3203848" y="5193196"/>
            <a:ext cx="504056" cy="72008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肘形接點 45"/>
          <p:cNvCxnSpPr>
            <a:stCxn id="3" idx="3"/>
            <a:endCxn id="4" idx="1"/>
          </p:cNvCxnSpPr>
          <p:nvPr/>
        </p:nvCxnSpPr>
        <p:spPr bwMode="auto">
          <a:xfrm flipV="1">
            <a:off x="1115616" y="2384884"/>
            <a:ext cx="720080" cy="14041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肘形接點 48"/>
          <p:cNvCxnSpPr>
            <a:stCxn id="3" idx="3"/>
            <a:endCxn id="5" idx="1"/>
          </p:cNvCxnSpPr>
          <p:nvPr/>
        </p:nvCxnSpPr>
        <p:spPr bwMode="auto">
          <a:xfrm>
            <a:off x="1115616" y="3789040"/>
            <a:ext cx="720080" cy="14041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訴訟客體：案件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>
                <a:solidFill>
                  <a:srgbClr val="66FFFF"/>
                </a:solidFill>
              </a:rPr>
              <a:t>案件單一性</a:t>
            </a:r>
            <a:r>
              <a:rPr lang="zh-TW" altLang="en-US" smtClean="0"/>
              <a:t>：訴訟客體之基礎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827088" y="2492375"/>
            <a:ext cx="431800" cy="18002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形成結構</a:t>
            </a: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1692275" y="2492375"/>
            <a:ext cx="1368425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單一行為人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1692275" y="3933825"/>
            <a:ext cx="1368425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一行為事實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3419475" y="3429000"/>
            <a:ext cx="936625" cy="35877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一行為</a:t>
            </a:r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3419475" y="4365625"/>
            <a:ext cx="936625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數行為</a:t>
            </a:r>
          </a:p>
        </p:txBody>
      </p:sp>
      <p:sp>
        <p:nvSpPr>
          <p:cNvPr id="36873" name="AutoShape 9"/>
          <p:cNvSpPr>
            <a:spLocks noChangeArrowheads="1"/>
          </p:cNvSpPr>
          <p:nvPr/>
        </p:nvSpPr>
        <p:spPr bwMode="auto">
          <a:xfrm>
            <a:off x="4716463" y="2852738"/>
            <a:ext cx="1295400" cy="28892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一構成要件</a:t>
            </a:r>
          </a:p>
        </p:txBody>
      </p:sp>
      <p:sp>
        <p:nvSpPr>
          <p:cNvPr id="36874" name="AutoShape 10"/>
          <p:cNvSpPr>
            <a:spLocks noChangeArrowheads="1"/>
          </p:cNvSpPr>
          <p:nvPr/>
        </p:nvSpPr>
        <p:spPr bwMode="auto">
          <a:xfrm>
            <a:off x="4716463" y="3429000"/>
            <a:ext cx="1295400" cy="35877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數構成要件</a:t>
            </a:r>
          </a:p>
        </p:txBody>
      </p:sp>
      <p:sp>
        <p:nvSpPr>
          <p:cNvPr id="36875" name="AutoShape 11"/>
          <p:cNvSpPr>
            <a:spLocks noChangeArrowheads="1"/>
          </p:cNvSpPr>
          <p:nvPr/>
        </p:nvSpPr>
        <p:spPr bwMode="auto">
          <a:xfrm>
            <a:off x="4716463" y="4005263"/>
            <a:ext cx="1295400" cy="287337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數構成要件</a:t>
            </a:r>
          </a:p>
        </p:txBody>
      </p:sp>
      <p:sp>
        <p:nvSpPr>
          <p:cNvPr id="36876" name="AutoShape 12"/>
          <p:cNvSpPr>
            <a:spLocks noChangeArrowheads="1"/>
          </p:cNvSpPr>
          <p:nvPr/>
        </p:nvSpPr>
        <p:spPr bwMode="auto">
          <a:xfrm>
            <a:off x="4716463" y="4797425"/>
            <a:ext cx="1295400" cy="28892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數構成要件</a:t>
            </a:r>
          </a:p>
        </p:txBody>
      </p:sp>
      <p:sp>
        <p:nvSpPr>
          <p:cNvPr id="36877" name="AutoShape 13"/>
          <p:cNvSpPr>
            <a:spLocks noChangeArrowheads="1"/>
          </p:cNvSpPr>
          <p:nvPr/>
        </p:nvSpPr>
        <p:spPr bwMode="auto">
          <a:xfrm>
            <a:off x="6588125" y="2852738"/>
            <a:ext cx="1223963" cy="28892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一罪</a:t>
            </a:r>
          </a:p>
        </p:txBody>
      </p:sp>
      <p:sp>
        <p:nvSpPr>
          <p:cNvPr id="36878" name="AutoShape 14"/>
          <p:cNvSpPr>
            <a:spLocks noChangeArrowheads="1"/>
          </p:cNvSpPr>
          <p:nvPr/>
        </p:nvSpPr>
        <p:spPr bwMode="auto">
          <a:xfrm>
            <a:off x="6588125" y="3429000"/>
            <a:ext cx="1223963" cy="287338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想像競合</a:t>
            </a:r>
          </a:p>
        </p:txBody>
      </p:sp>
      <p:sp>
        <p:nvSpPr>
          <p:cNvPr id="36879" name="AutoShape 15"/>
          <p:cNvSpPr>
            <a:spLocks noChangeArrowheads="1"/>
          </p:cNvSpPr>
          <p:nvPr/>
        </p:nvSpPr>
        <p:spPr bwMode="auto">
          <a:xfrm>
            <a:off x="6588125" y="4005263"/>
            <a:ext cx="1223963" cy="287337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牽連關係</a:t>
            </a:r>
          </a:p>
        </p:txBody>
      </p:sp>
      <p:sp>
        <p:nvSpPr>
          <p:cNvPr id="36880" name="AutoShape 17"/>
          <p:cNvSpPr>
            <a:spLocks noChangeArrowheads="1"/>
          </p:cNvSpPr>
          <p:nvPr/>
        </p:nvSpPr>
        <p:spPr bwMode="auto">
          <a:xfrm>
            <a:off x="6588125" y="4797425"/>
            <a:ext cx="1223963" cy="28892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連續關係</a:t>
            </a:r>
          </a:p>
        </p:txBody>
      </p:sp>
      <p:cxnSp>
        <p:nvCxnSpPr>
          <p:cNvPr id="36881" name="AutoShape 18"/>
          <p:cNvCxnSpPr>
            <a:cxnSpLocks noChangeShapeType="1"/>
            <a:stCxn id="36868" idx="3"/>
            <a:endCxn id="36869" idx="1"/>
          </p:cNvCxnSpPr>
          <p:nvPr/>
        </p:nvCxnSpPr>
        <p:spPr bwMode="auto">
          <a:xfrm flipV="1">
            <a:off x="1258888" y="2673350"/>
            <a:ext cx="433387" cy="719138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6882" name="AutoShape 19"/>
          <p:cNvCxnSpPr>
            <a:cxnSpLocks noChangeShapeType="1"/>
            <a:stCxn id="36868" idx="3"/>
            <a:endCxn id="36870" idx="1"/>
          </p:cNvCxnSpPr>
          <p:nvPr/>
        </p:nvCxnSpPr>
        <p:spPr bwMode="auto">
          <a:xfrm>
            <a:off x="1258888" y="3392488"/>
            <a:ext cx="433387" cy="722312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6883" name="AutoShape 20"/>
          <p:cNvCxnSpPr>
            <a:cxnSpLocks noChangeShapeType="1"/>
            <a:stCxn id="36870" idx="3"/>
            <a:endCxn id="36871" idx="1"/>
          </p:cNvCxnSpPr>
          <p:nvPr/>
        </p:nvCxnSpPr>
        <p:spPr bwMode="auto">
          <a:xfrm flipV="1">
            <a:off x="3060700" y="3608388"/>
            <a:ext cx="358775" cy="5064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6884" name="AutoShape 21"/>
          <p:cNvCxnSpPr>
            <a:cxnSpLocks noChangeShapeType="1"/>
            <a:stCxn id="36870" idx="3"/>
            <a:endCxn id="36872" idx="1"/>
          </p:cNvCxnSpPr>
          <p:nvPr/>
        </p:nvCxnSpPr>
        <p:spPr bwMode="auto">
          <a:xfrm>
            <a:off x="3060700" y="4114800"/>
            <a:ext cx="358775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6885" name="AutoShape 22"/>
          <p:cNvCxnSpPr>
            <a:cxnSpLocks noChangeShapeType="1"/>
            <a:stCxn id="36871" idx="3"/>
            <a:endCxn id="36873" idx="1"/>
          </p:cNvCxnSpPr>
          <p:nvPr/>
        </p:nvCxnSpPr>
        <p:spPr bwMode="auto">
          <a:xfrm flipV="1">
            <a:off x="4356100" y="2997200"/>
            <a:ext cx="360363" cy="611188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6886" name="AutoShape 23"/>
          <p:cNvCxnSpPr>
            <a:cxnSpLocks noChangeShapeType="1"/>
            <a:stCxn id="36871" idx="3"/>
            <a:endCxn id="36875" idx="1"/>
          </p:cNvCxnSpPr>
          <p:nvPr/>
        </p:nvCxnSpPr>
        <p:spPr bwMode="auto">
          <a:xfrm>
            <a:off x="4356100" y="3608388"/>
            <a:ext cx="360363" cy="541337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6887" name="AutoShape 25"/>
          <p:cNvCxnSpPr>
            <a:cxnSpLocks noChangeShapeType="1"/>
            <a:stCxn id="36871" idx="3"/>
            <a:endCxn id="36874" idx="1"/>
          </p:cNvCxnSpPr>
          <p:nvPr/>
        </p:nvCxnSpPr>
        <p:spPr bwMode="auto">
          <a:xfrm>
            <a:off x="4356100" y="3608388"/>
            <a:ext cx="3603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6888" name="AutoShape 26"/>
          <p:cNvCxnSpPr>
            <a:cxnSpLocks noChangeShapeType="1"/>
            <a:stCxn id="36872" idx="3"/>
            <a:endCxn id="36875" idx="1"/>
          </p:cNvCxnSpPr>
          <p:nvPr/>
        </p:nvCxnSpPr>
        <p:spPr bwMode="auto">
          <a:xfrm flipV="1">
            <a:off x="4356100" y="4149725"/>
            <a:ext cx="360363" cy="396875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6889" name="AutoShape 27"/>
          <p:cNvCxnSpPr>
            <a:cxnSpLocks noChangeShapeType="1"/>
            <a:stCxn id="36872" idx="3"/>
            <a:endCxn id="36876" idx="1"/>
          </p:cNvCxnSpPr>
          <p:nvPr/>
        </p:nvCxnSpPr>
        <p:spPr bwMode="auto">
          <a:xfrm>
            <a:off x="4356100" y="4546600"/>
            <a:ext cx="360363" cy="395288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6890" name="AutoShape 28"/>
          <p:cNvSpPr>
            <a:spLocks noChangeArrowheads="1"/>
          </p:cNvSpPr>
          <p:nvPr/>
        </p:nvSpPr>
        <p:spPr bwMode="auto">
          <a:xfrm>
            <a:off x="6156325" y="2924175"/>
            <a:ext cx="287338" cy="144463"/>
          </a:xfrm>
          <a:prstGeom prst="rightArrow">
            <a:avLst>
              <a:gd name="adj1" fmla="val 50000"/>
              <a:gd name="adj2" fmla="val 49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6891" name="AutoShape 29"/>
          <p:cNvSpPr>
            <a:spLocks noChangeArrowheads="1"/>
          </p:cNvSpPr>
          <p:nvPr/>
        </p:nvSpPr>
        <p:spPr bwMode="auto">
          <a:xfrm>
            <a:off x="6156325" y="3500438"/>
            <a:ext cx="287338" cy="144462"/>
          </a:xfrm>
          <a:prstGeom prst="rightArrow">
            <a:avLst>
              <a:gd name="adj1" fmla="val 50000"/>
              <a:gd name="adj2" fmla="val 497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6892" name="AutoShape 30"/>
          <p:cNvSpPr>
            <a:spLocks noChangeArrowheads="1"/>
          </p:cNvSpPr>
          <p:nvPr/>
        </p:nvSpPr>
        <p:spPr bwMode="auto">
          <a:xfrm>
            <a:off x="6156325" y="4076700"/>
            <a:ext cx="287338" cy="144463"/>
          </a:xfrm>
          <a:prstGeom prst="rightArrow">
            <a:avLst>
              <a:gd name="adj1" fmla="val 50000"/>
              <a:gd name="adj2" fmla="val 49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6893" name="AutoShape 31"/>
          <p:cNvSpPr>
            <a:spLocks noChangeArrowheads="1"/>
          </p:cNvSpPr>
          <p:nvPr/>
        </p:nvSpPr>
        <p:spPr bwMode="auto">
          <a:xfrm>
            <a:off x="6156325" y="4868863"/>
            <a:ext cx="287338" cy="144462"/>
          </a:xfrm>
          <a:prstGeom prst="rightArrow">
            <a:avLst>
              <a:gd name="adj1" fmla="val 50000"/>
              <a:gd name="adj2" fmla="val 497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6894" name="AutoShape 32"/>
          <p:cNvSpPr>
            <a:spLocks/>
          </p:cNvSpPr>
          <p:nvPr/>
        </p:nvSpPr>
        <p:spPr bwMode="auto">
          <a:xfrm>
            <a:off x="7885113" y="2997200"/>
            <a:ext cx="71437" cy="1944688"/>
          </a:xfrm>
          <a:prstGeom prst="rightBracket">
            <a:avLst>
              <a:gd name="adj" fmla="val 22685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6895" name="AutoShape 34"/>
          <p:cNvSpPr>
            <a:spLocks noChangeArrowheads="1"/>
          </p:cNvSpPr>
          <p:nvPr/>
        </p:nvSpPr>
        <p:spPr bwMode="auto">
          <a:xfrm>
            <a:off x="8316913" y="3213100"/>
            <a:ext cx="431800" cy="1439863"/>
          </a:xfrm>
          <a:prstGeom prst="wedgeRoundRectCallout">
            <a:avLst>
              <a:gd name="adj1" fmla="val -129046"/>
              <a:gd name="adj2" fmla="val -3694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75000"/>
              </a:lnSpc>
            </a:pPr>
            <a:r>
              <a:rPr lang="zh-TW" altLang="en-US" sz="2000">
                <a:ea typeface="標楷體" pitchFamily="65" charset="-120"/>
              </a:rPr>
              <a:t>一案件</a:t>
            </a:r>
          </a:p>
        </p:txBody>
      </p:sp>
      <p:sp>
        <p:nvSpPr>
          <p:cNvPr id="36896" name="AutoShape 35"/>
          <p:cNvSpPr>
            <a:spLocks noChangeArrowheads="1"/>
          </p:cNvSpPr>
          <p:nvPr/>
        </p:nvSpPr>
        <p:spPr bwMode="auto">
          <a:xfrm>
            <a:off x="755650" y="5013325"/>
            <a:ext cx="3671888" cy="1441450"/>
          </a:xfrm>
          <a:prstGeom prst="wedgeRoundRectCallout">
            <a:avLst>
              <a:gd name="adj1" fmla="val -40273"/>
              <a:gd name="adj2" fmla="val -9229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案件單一性本為訴訟程序最基礎的訴訟對象，其判斷的依據，並非在於程序法，而是在於實體法。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FFFF"/>
                </a:solidFill>
                <a:latin typeface="華康隸書體W5" pitchFamily="65" charset="-120"/>
                <a:ea typeface="華康隸書體W5" pitchFamily="65" charset="-120"/>
              </a:rPr>
              <a:t>一案件的判斷</a:t>
            </a: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1403350" y="2997200"/>
            <a:ext cx="503238" cy="1295400"/>
          </a:xfrm>
          <a:prstGeom prst="flowChart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kumimoji="0" lang="zh-TW" altLang="en-US" sz="2400">
                <a:latin typeface="標楷體" pitchFamily="65" charset="-120"/>
                <a:ea typeface="標楷體" pitchFamily="65" charset="-120"/>
              </a:rPr>
              <a:t>一行為</a:t>
            </a:r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2771775" y="2420938"/>
            <a:ext cx="1871663" cy="431800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latin typeface="+mn-ea"/>
                <a:ea typeface="+mn-ea"/>
              </a:rPr>
              <a:t>主觀一致性</a:t>
            </a:r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2771775" y="4581525"/>
            <a:ext cx="1943100" cy="433388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latin typeface="+mn-ea"/>
                <a:ea typeface="+mn-ea"/>
              </a:rPr>
              <a:t>客觀一致性</a:t>
            </a:r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>
            <a:off x="5867400" y="3429000"/>
            <a:ext cx="2376488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200">
                <a:latin typeface="標楷體" pitchFamily="65" charset="-120"/>
                <a:ea typeface="標楷體" pitchFamily="65" charset="-120"/>
              </a:rPr>
              <a:t>手段一致性</a:t>
            </a:r>
          </a:p>
        </p:txBody>
      </p:sp>
      <p:sp>
        <p:nvSpPr>
          <p:cNvPr id="47112" name="AutoShape 8"/>
          <p:cNvSpPr>
            <a:spLocks noChangeArrowheads="1"/>
          </p:cNvSpPr>
          <p:nvPr/>
        </p:nvSpPr>
        <p:spPr bwMode="auto">
          <a:xfrm>
            <a:off x="5867400" y="4221163"/>
            <a:ext cx="2376488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200">
                <a:latin typeface="標楷體" pitchFamily="65" charset="-120"/>
                <a:ea typeface="標楷體" pitchFamily="65" charset="-120"/>
              </a:rPr>
              <a:t>客體侵害一致性</a:t>
            </a:r>
          </a:p>
        </p:txBody>
      </p:sp>
      <p:sp>
        <p:nvSpPr>
          <p:cNvPr id="47113" name="AutoShape 9"/>
          <p:cNvSpPr>
            <a:spLocks noChangeArrowheads="1"/>
          </p:cNvSpPr>
          <p:nvPr/>
        </p:nvSpPr>
        <p:spPr bwMode="auto">
          <a:xfrm>
            <a:off x="5867400" y="4941888"/>
            <a:ext cx="2376488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200">
                <a:latin typeface="標楷體" pitchFamily="65" charset="-120"/>
                <a:ea typeface="標楷體" pitchFamily="65" charset="-120"/>
              </a:rPr>
              <a:t>客觀情狀一致性</a:t>
            </a:r>
          </a:p>
        </p:txBody>
      </p:sp>
      <p:cxnSp>
        <p:nvCxnSpPr>
          <p:cNvPr id="47114" name="AutoShape 10"/>
          <p:cNvCxnSpPr>
            <a:cxnSpLocks noChangeShapeType="1"/>
            <a:stCxn id="47108" idx="3"/>
            <a:endCxn id="47109" idx="1"/>
          </p:cNvCxnSpPr>
          <p:nvPr/>
        </p:nvCxnSpPr>
        <p:spPr bwMode="auto">
          <a:xfrm flipV="1">
            <a:off x="1906588" y="2636838"/>
            <a:ext cx="865187" cy="10080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7115" name="AutoShape 11"/>
          <p:cNvCxnSpPr>
            <a:cxnSpLocks noChangeShapeType="1"/>
            <a:stCxn id="47108" idx="3"/>
            <a:endCxn id="47110" idx="1"/>
          </p:cNvCxnSpPr>
          <p:nvPr/>
        </p:nvCxnSpPr>
        <p:spPr bwMode="auto">
          <a:xfrm>
            <a:off x="1906588" y="3644900"/>
            <a:ext cx="865187" cy="11525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7116" name="AutoShape 12"/>
          <p:cNvCxnSpPr>
            <a:cxnSpLocks noChangeShapeType="1"/>
            <a:stCxn id="47110" idx="3"/>
            <a:endCxn id="47111" idx="1"/>
          </p:cNvCxnSpPr>
          <p:nvPr/>
        </p:nvCxnSpPr>
        <p:spPr bwMode="auto">
          <a:xfrm flipV="1">
            <a:off x="4714875" y="3644900"/>
            <a:ext cx="1152525" cy="1152525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17" name="AutoShape 13"/>
          <p:cNvCxnSpPr>
            <a:cxnSpLocks noChangeShapeType="1"/>
            <a:stCxn id="47110" idx="3"/>
            <a:endCxn id="5133" idx="1"/>
          </p:cNvCxnSpPr>
          <p:nvPr/>
        </p:nvCxnSpPr>
        <p:spPr bwMode="auto">
          <a:xfrm>
            <a:off x="4714875" y="4797425"/>
            <a:ext cx="1152525" cy="1008063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33" name="AutoShape 14"/>
          <p:cNvSpPr>
            <a:spLocks noChangeArrowheads="1"/>
          </p:cNvSpPr>
          <p:nvPr/>
        </p:nvSpPr>
        <p:spPr bwMode="auto">
          <a:xfrm>
            <a:off x="5867400" y="5589588"/>
            <a:ext cx="2376488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200">
                <a:latin typeface="Garamond" pitchFamily="18" charset="0"/>
                <a:ea typeface="標楷體" pitchFamily="65" charset="-120"/>
              </a:rPr>
              <a:t>因果關係一致性</a:t>
            </a:r>
          </a:p>
        </p:txBody>
      </p:sp>
      <p:cxnSp>
        <p:nvCxnSpPr>
          <p:cNvPr id="5134" name="AutoShape 15"/>
          <p:cNvCxnSpPr>
            <a:cxnSpLocks noChangeShapeType="1"/>
            <a:stCxn id="47110" idx="3"/>
            <a:endCxn id="47112" idx="1"/>
          </p:cNvCxnSpPr>
          <p:nvPr/>
        </p:nvCxnSpPr>
        <p:spPr bwMode="auto">
          <a:xfrm flipV="1">
            <a:off x="4714875" y="4437063"/>
            <a:ext cx="1152525" cy="360362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5" name="AutoShape 16"/>
          <p:cNvCxnSpPr>
            <a:cxnSpLocks noChangeShapeType="1"/>
            <a:stCxn id="47110" idx="3"/>
            <a:endCxn id="47113" idx="1"/>
          </p:cNvCxnSpPr>
          <p:nvPr/>
        </p:nvCxnSpPr>
        <p:spPr bwMode="auto">
          <a:xfrm>
            <a:off x="4714875" y="4797425"/>
            <a:ext cx="1152525" cy="360363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7" name="流程圖: 替代處理程序 16"/>
          <p:cNvSpPr/>
          <p:nvPr/>
        </p:nvSpPr>
        <p:spPr>
          <a:xfrm>
            <a:off x="684213" y="1196975"/>
            <a:ext cx="7775575" cy="576263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FF"/>
                </a:solidFill>
              </a:rPr>
              <a:t>行為→事實→案件：行為數即案件數</a:t>
            </a:r>
          </a:p>
        </p:txBody>
      </p:sp>
      <p:sp>
        <p:nvSpPr>
          <p:cNvPr id="42" name="流程圖: 替代處理程序 41"/>
          <p:cNvSpPr/>
          <p:nvPr/>
        </p:nvSpPr>
        <p:spPr>
          <a:xfrm>
            <a:off x="5219700" y="2420938"/>
            <a:ext cx="3168650" cy="431800"/>
          </a:xfrm>
          <a:prstGeom prst="flowChartAlternateProcess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主觀犯意的不變</a:t>
            </a:r>
          </a:p>
        </p:txBody>
      </p:sp>
      <p:sp>
        <p:nvSpPr>
          <p:cNvPr id="43" name="向右箭號圖說文字 42"/>
          <p:cNvSpPr/>
          <p:nvPr/>
        </p:nvSpPr>
        <p:spPr>
          <a:xfrm>
            <a:off x="323850" y="2781300"/>
            <a:ext cx="1008063" cy="17272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一案件基礎</a:t>
            </a:r>
          </a:p>
        </p:txBody>
      </p:sp>
      <p:cxnSp>
        <p:nvCxnSpPr>
          <p:cNvPr id="45" name="直線單箭頭接點 44"/>
          <p:cNvCxnSpPr>
            <a:stCxn id="47109" idx="3"/>
            <a:endCxn id="42" idx="1"/>
          </p:cNvCxnSpPr>
          <p:nvPr/>
        </p:nvCxnSpPr>
        <p:spPr>
          <a:xfrm>
            <a:off x="4643438" y="2636838"/>
            <a:ext cx="576262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圓角矩形圖說文字 45"/>
          <p:cNvSpPr/>
          <p:nvPr/>
        </p:nvSpPr>
        <p:spPr>
          <a:xfrm>
            <a:off x="468313" y="5013325"/>
            <a:ext cx="2016125" cy="1584325"/>
          </a:xfrm>
          <a:prstGeom prst="wedgeRoundRectCallout">
            <a:avLst>
              <a:gd name="adj1" fmla="val -41997"/>
              <a:gd name="adj2" fmla="val -81321"/>
              <a:gd name="adj3" fmla="val 16667"/>
            </a:avLst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犯罪事實的單一不可分，取決於行為的單一性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1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nimBg="1"/>
      <p:bldP spid="47109" grpId="0" animBg="1"/>
      <p:bldP spid="47110" grpId="0" animBg="1"/>
      <p:bldP spid="47111" grpId="0" animBg="1"/>
      <p:bldP spid="47112" grpId="0" animBg="1"/>
      <p:bldP spid="471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865187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FFFF"/>
                </a:solidFill>
                <a:latin typeface="華康隸書體W5(P)" pitchFamily="66" charset="-120"/>
                <a:ea typeface="華康隸書體W5(P)" pitchFamily="66" charset="-120"/>
              </a:rPr>
              <a:t>行為的判斷</a:t>
            </a:r>
          </a:p>
        </p:txBody>
      </p:sp>
      <p:sp>
        <p:nvSpPr>
          <p:cNvPr id="3" name="流程圖: 替代處理程序 2"/>
          <p:cNvSpPr/>
          <p:nvPr/>
        </p:nvSpPr>
        <p:spPr>
          <a:xfrm>
            <a:off x="323850" y="2133600"/>
            <a:ext cx="647700" cy="2879725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solidFill>
                  <a:srgbClr val="000000"/>
                </a:solidFill>
              </a:rPr>
              <a:t>行為與罪的類型</a:t>
            </a:r>
          </a:p>
        </p:txBody>
      </p:sp>
      <p:sp>
        <p:nvSpPr>
          <p:cNvPr id="4" name="流程圖: 替代處理程序 3"/>
          <p:cNvSpPr/>
          <p:nvPr/>
        </p:nvSpPr>
        <p:spPr>
          <a:xfrm>
            <a:off x="1763713" y="1196975"/>
            <a:ext cx="1800225" cy="576263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單行為類型</a:t>
            </a:r>
          </a:p>
        </p:txBody>
      </p:sp>
      <p:sp>
        <p:nvSpPr>
          <p:cNvPr id="8" name="流程圖: 替代處理程序 7"/>
          <p:cNvSpPr/>
          <p:nvPr/>
        </p:nvSpPr>
        <p:spPr>
          <a:xfrm>
            <a:off x="1763713" y="4437063"/>
            <a:ext cx="1800225" cy="576262"/>
          </a:xfrm>
          <a:prstGeom prst="flowChartAlternateProcess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繼續犯類型</a:t>
            </a:r>
          </a:p>
        </p:txBody>
      </p:sp>
      <p:sp>
        <p:nvSpPr>
          <p:cNvPr id="9" name="流程圖: 替代處理程序 8"/>
          <p:cNvSpPr/>
          <p:nvPr/>
        </p:nvSpPr>
        <p:spPr>
          <a:xfrm>
            <a:off x="1763713" y="3284538"/>
            <a:ext cx="1800225" cy="576262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升層行為類型</a:t>
            </a:r>
          </a:p>
        </p:txBody>
      </p:sp>
      <p:sp>
        <p:nvSpPr>
          <p:cNvPr id="10" name="流程圖: 替代處理程序 9"/>
          <p:cNvSpPr/>
          <p:nvPr/>
        </p:nvSpPr>
        <p:spPr>
          <a:xfrm>
            <a:off x="1763713" y="5589588"/>
            <a:ext cx="1800225" cy="576262"/>
          </a:xfrm>
          <a:prstGeom prst="flowChartAlternateProces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結合犯類型</a:t>
            </a:r>
          </a:p>
        </p:txBody>
      </p:sp>
      <p:sp>
        <p:nvSpPr>
          <p:cNvPr id="11" name="流程圖: 替代處理程序 10"/>
          <p:cNvSpPr/>
          <p:nvPr/>
        </p:nvSpPr>
        <p:spPr>
          <a:xfrm>
            <a:off x="1763713" y="2205038"/>
            <a:ext cx="1800225" cy="576262"/>
          </a:xfrm>
          <a:prstGeom prst="flowChartAlternateProcess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雙行為類型</a:t>
            </a:r>
          </a:p>
        </p:txBody>
      </p:sp>
      <p:sp>
        <p:nvSpPr>
          <p:cNvPr id="12" name="流程圖: 替代處理程序 11"/>
          <p:cNvSpPr/>
          <p:nvPr/>
        </p:nvSpPr>
        <p:spPr>
          <a:xfrm>
            <a:off x="4067175" y="1196975"/>
            <a:ext cx="3313113" cy="576263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單型構成要件適用為一行為</a:t>
            </a:r>
          </a:p>
        </p:txBody>
      </p:sp>
      <p:sp>
        <p:nvSpPr>
          <p:cNvPr id="13" name="流程圖: 替代處理程序 12"/>
          <p:cNvSpPr/>
          <p:nvPr/>
        </p:nvSpPr>
        <p:spPr>
          <a:xfrm>
            <a:off x="4067175" y="2060575"/>
            <a:ext cx="3313113" cy="360363"/>
          </a:xfrm>
          <a:prstGeom prst="flowChartAlternateProcess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手段→目的行為：一行為</a:t>
            </a:r>
          </a:p>
        </p:txBody>
      </p:sp>
      <p:sp>
        <p:nvSpPr>
          <p:cNvPr id="14" name="流程圖: 替代處理程序 13"/>
          <p:cNvSpPr/>
          <p:nvPr/>
        </p:nvSpPr>
        <p:spPr>
          <a:xfrm>
            <a:off x="4067175" y="3141663"/>
            <a:ext cx="3313113" cy="358775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低階→高階：一行為（賄賂）</a:t>
            </a:r>
          </a:p>
        </p:txBody>
      </p:sp>
      <p:sp>
        <p:nvSpPr>
          <p:cNvPr id="15" name="流程圖: 替代處理程序 14"/>
          <p:cNvSpPr/>
          <p:nvPr/>
        </p:nvSpPr>
        <p:spPr>
          <a:xfrm>
            <a:off x="4067175" y="3644900"/>
            <a:ext cx="3313113" cy="360363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低階→分次高階：一行為</a:t>
            </a:r>
          </a:p>
        </p:txBody>
      </p:sp>
      <p:sp>
        <p:nvSpPr>
          <p:cNvPr id="16" name="流程圖: 替代處理程序 15"/>
          <p:cNvSpPr/>
          <p:nvPr/>
        </p:nvSpPr>
        <p:spPr>
          <a:xfrm>
            <a:off x="4067175" y="4292600"/>
            <a:ext cx="3313113" cy="360363"/>
          </a:xfrm>
          <a:prstGeom prst="flowChartAlternateProcess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繼續行為而犯他罪：</a:t>
            </a:r>
            <a:r>
              <a:rPr kumimoji="0" lang="en-US" altLang="zh-TW" sz="2000" dirty="0">
                <a:solidFill>
                  <a:srgbClr val="000000"/>
                </a:solidFill>
              </a:rPr>
              <a:t>§55</a:t>
            </a:r>
            <a:endParaRPr kumimoji="0" lang="zh-TW" altLang="en-US" sz="2000" dirty="0">
              <a:solidFill>
                <a:srgbClr val="000000"/>
              </a:solidFill>
            </a:endParaRPr>
          </a:p>
        </p:txBody>
      </p:sp>
      <p:sp>
        <p:nvSpPr>
          <p:cNvPr id="17" name="流程圖: 替代處理程序 16"/>
          <p:cNvSpPr/>
          <p:nvPr/>
        </p:nvSpPr>
        <p:spPr>
          <a:xfrm>
            <a:off x="4067175" y="4797425"/>
            <a:ext cx="3313113" cy="360363"/>
          </a:xfrm>
          <a:prstGeom prst="flowChartAlternateProcess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繼續行為犯他罪外再犯罪</a:t>
            </a:r>
          </a:p>
        </p:txBody>
      </p:sp>
      <p:sp>
        <p:nvSpPr>
          <p:cNvPr id="18" name="流程圖: 替代處理程序 17"/>
          <p:cNvSpPr/>
          <p:nvPr/>
        </p:nvSpPr>
        <p:spPr>
          <a:xfrm>
            <a:off x="4067175" y="5445125"/>
            <a:ext cx="3313113" cy="360363"/>
          </a:xfrm>
          <a:prstGeom prst="flowChartAlternateProces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先基礎→結合行為：結合罪</a:t>
            </a:r>
          </a:p>
        </p:txBody>
      </p:sp>
      <p:sp>
        <p:nvSpPr>
          <p:cNvPr id="19" name="流程圖: 替代處理程序 18"/>
          <p:cNvSpPr/>
          <p:nvPr/>
        </p:nvSpPr>
        <p:spPr>
          <a:xfrm>
            <a:off x="4067175" y="5949950"/>
            <a:ext cx="3313113" cy="358775"/>
          </a:xfrm>
          <a:prstGeom prst="flowChartAlternateProces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800" dirty="0">
                <a:solidFill>
                  <a:srgbClr val="000000"/>
                </a:solidFill>
                <a:latin typeface="+mj-ea"/>
                <a:ea typeface="+mj-ea"/>
              </a:rPr>
              <a:t>先結合行為</a:t>
            </a:r>
            <a:r>
              <a:rPr kumimoji="0" lang="en-US" altLang="zh-TW" sz="1800" dirty="0">
                <a:solidFill>
                  <a:srgbClr val="000000"/>
                </a:solidFill>
                <a:latin typeface="+mj-ea"/>
                <a:ea typeface="+mj-ea"/>
              </a:rPr>
              <a:t>→</a:t>
            </a:r>
            <a:r>
              <a:rPr kumimoji="0" lang="zh-TW" altLang="en-US" sz="1800" dirty="0">
                <a:solidFill>
                  <a:srgbClr val="000000"/>
                </a:solidFill>
                <a:latin typeface="+mj-ea"/>
                <a:ea typeface="+mj-ea"/>
              </a:rPr>
              <a:t>基礎行為：數罪</a:t>
            </a:r>
          </a:p>
        </p:txBody>
      </p:sp>
      <p:sp>
        <p:nvSpPr>
          <p:cNvPr id="20" name="流程圖: 替代處理程序 19"/>
          <p:cNvSpPr/>
          <p:nvPr/>
        </p:nvSpPr>
        <p:spPr>
          <a:xfrm>
            <a:off x="4067175" y="2565400"/>
            <a:ext cx="3313113" cy="358775"/>
          </a:xfrm>
          <a:prstGeom prst="flowChartAlternateProcess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  <a:latin typeface="+mn-ea"/>
              </a:rPr>
              <a:t>目的→手段行為：</a:t>
            </a:r>
            <a:r>
              <a:rPr kumimoji="0" lang="en-US" altLang="zh-TW" sz="2000" dirty="0">
                <a:solidFill>
                  <a:srgbClr val="000000"/>
                </a:solidFill>
                <a:latin typeface="+mn-ea"/>
              </a:rPr>
              <a:t>Tb</a:t>
            </a:r>
            <a:r>
              <a:rPr kumimoji="0" lang="zh-TW" altLang="en-US" sz="2000" dirty="0">
                <a:solidFill>
                  <a:srgbClr val="000000"/>
                </a:solidFill>
                <a:latin typeface="+mn-ea"/>
              </a:rPr>
              <a:t>檢視</a:t>
            </a:r>
          </a:p>
        </p:txBody>
      </p:sp>
      <p:sp>
        <p:nvSpPr>
          <p:cNvPr id="21" name="圓角矩形圖說文字 20"/>
          <p:cNvSpPr/>
          <p:nvPr/>
        </p:nvSpPr>
        <p:spPr>
          <a:xfrm>
            <a:off x="7812088" y="1196975"/>
            <a:ext cx="1081087" cy="576263"/>
          </a:xfrm>
          <a:prstGeom prst="wedgeRoundRectCallout">
            <a:avLst>
              <a:gd name="adj1" fmla="val -86442"/>
              <a:gd name="adj2" fmla="val -2316"/>
              <a:gd name="adj3" fmla="val 16667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一案</a:t>
            </a:r>
          </a:p>
        </p:txBody>
      </p:sp>
      <p:sp>
        <p:nvSpPr>
          <p:cNvPr id="22" name="圓角矩形圖說文字 21"/>
          <p:cNvSpPr/>
          <p:nvPr/>
        </p:nvSpPr>
        <p:spPr>
          <a:xfrm>
            <a:off x="7812088" y="2060575"/>
            <a:ext cx="1081087" cy="360363"/>
          </a:xfrm>
          <a:prstGeom prst="wedgeRoundRectCallout">
            <a:avLst>
              <a:gd name="adj1" fmla="val -89264"/>
              <a:gd name="adj2" fmla="val -993"/>
              <a:gd name="adj3" fmla="val 16667"/>
            </a:avLst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一案</a:t>
            </a:r>
          </a:p>
        </p:txBody>
      </p:sp>
      <p:sp>
        <p:nvSpPr>
          <p:cNvPr id="23" name="圓角矩形圖說文字 22"/>
          <p:cNvSpPr/>
          <p:nvPr/>
        </p:nvSpPr>
        <p:spPr>
          <a:xfrm>
            <a:off x="7812088" y="2565400"/>
            <a:ext cx="1081087" cy="358775"/>
          </a:xfrm>
          <a:prstGeom prst="wedgeRoundRectCallout">
            <a:avLst>
              <a:gd name="adj1" fmla="val -89264"/>
              <a:gd name="adj2" fmla="val -993"/>
              <a:gd name="adj3" fmla="val 16667"/>
            </a:avLst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一或二</a:t>
            </a:r>
          </a:p>
        </p:txBody>
      </p:sp>
      <p:sp>
        <p:nvSpPr>
          <p:cNvPr id="24" name="圓角矩形圖說文字 23"/>
          <p:cNvSpPr/>
          <p:nvPr/>
        </p:nvSpPr>
        <p:spPr>
          <a:xfrm>
            <a:off x="7812088" y="3500438"/>
            <a:ext cx="1081087" cy="360362"/>
          </a:xfrm>
          <a:prstGeom prst="wedgeRoundRectCallout">
            <a:avLst>
              <a:gd name="adj1" fmla="val -89264"/>
              <a:gd name="adj2" fmla="val -993"/>
              <a:gd name="adj3" fmla="val 16667"/>
            </a:avLst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一案</a:t>
            </a:r>
          </a:p>
        </p:txBody>
      </p:sp>
      <p:sp>
        <p:nvSpPr>
          <p:cNvPr id="25" name="圓角矩形圖說文字 24"/>
          <p:cNvSpPr/>
          <p:nvPr/>
        </p:nvSpPr>
        <p:spPr>
          <a:xfrm>
            <a:off x="7812088" y="3068638"/>
            <a:ext cx="1081087" cy="360362"/>
          </a:xfrm>
          <a:prstGeom prst="wedgeRoundRectCallout">
            <a:avLst>
              <a:gd name="adj1" fmla="val -89264"/>
              <a:gd name="adj2" fmla="val -993"/>
              <a:gd name="adj3" fmla="val 16667"/>
            </a:avLst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一案</a:t>
            </a:r>
          </a:p>
        </p:txBody>
      </p:sp>
      <p:sp>
        <p:nvSpPr>
          <p:cNvPr id="26" name="圓角矩形圖說文字 25"/>
          <p:cNvSpPr/>
          <p:nvPr/>
        </p:nvSpPr>
        <p:spPr>
          <a:xfrm>
            <a:off x="7812088" y="4292600"/>
            <a:ext cx="1081087" cy="360363"/>
          </a:xfrm>
          <a:prstGeom prst="wedgeRoundRectCallout">
            <a:avLst>
              <a:gd name="adj1" fmla="val -89264"/>
              <a:gd name="adj2" fmla="val -993"/>
              <a:gd name="adj3" fmla="val 16667"/>
            </a:avLst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一案件</a:t>
            </a:r>
          </a:p>
        </p:txBody>
      </p:sp>
      <p:sp>
        <p:nvSpPr>
          <p:cNvPr id="27" name="圓角矩形圖說文字 26"/>
          <p:cNvSpPr/>
          <p:nvPr/>
        </p:nvSpPr>
        <p:spPr>
          <a:xfrm>
            <a:off x="7812088" y="4797425"/>
            <a:ext cx="1081087" cy="360363"/>
          </a:xfrm>
          <a:prstGeom prst="wedgeRoundRectCallout">
            <a:avLst>
              <a:gd name="adj1" fmla="val -89264"/>
              <a:gd name="adj2" fmla="val -993"/>
              <a:gd name="adj3" fmla="val 16667"/>
            </a:avLst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數案</a:t>
            </a:r>
          </a:p>
        </p:txBody>
      </p:sp>
      <p:sp>
        <p:nvSpPr>
          <p:cNvPr id="28" name="圓角矩形圖說文字 27"/>
          <p:cNvSpPr/>
          <p:nvPr/>
        </p:nvSpPr>
        <p:spPr>
          <a:xfrm>
            <a:off x="7812088" y="5445125"/>
            <a:ext cx="1081087" cy="360363"/>
          </a:xfrm>
          <a:prstGeom prst="wedgeRoundRectCallout">
            <a:avLst>
              <a:gd name="adj1" fmla="val -89264"/>
              <a:gd name="adj2" fmla="val -993"/>
              <a:gd name="adj3" fmla="val 16667"/>
            </a:avLst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一案</a:t>
            </a:r>
          </a:p>
        </p:txBody>
      </p:sp>
      <p:sp>
        <p:nvSpPr>
          <p:cNvPr id="29" name="圓角矩形圖說文字 28"/>
          <p:cNvSpPr/>
          <p:nvPr/>
        </p:nvSpPr>
        <p:spPr>
          <a:xfrm>
            <a:off x="7812088" y="5949950"/>
            <a:ext cx="1081087" cy="358775"/>
          </a:xfrm>
          <a:prstGeom prst="wedgeRoundRectCallout">
            <a:avLst>
              <a:gd name="adj1" fmla="val -89264"/>
              <a:gd name="adj2" fmla="val -993"/>
              <a:gd name="adj3" fmla="val 16667"/>
            </a:avLst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數案</a:t>
            </a:r>
          </a:p>
        </p:txBody>
      </p:sp>
      <p:cxnSp>
        <p:nvCxnSpPr>
          <p:cNvPr id="31" name="直線單箭頭接點 30"/>
          <p:cNvCxnSpPr>
            <a:stCxn id="3" idx="3"/>
            <a:endCxn id="9" idx="1"/>
          </p:cNvCxnSpPr>
          <p:nvPr/>
        </p:nvCxnSpPr>
        <p:spPr>
          <a:xfrm>
            <a:off x="971550" y="3573463"/>
            <a:ext cx="792163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>
            <a:stCxn id="4" idx="3"/>
            <a:endCxn id="12" idx="1"/>
          </p:cNvCxnSpPr>
          <p:nvPr/>
        </p:nvCxnSpPr>
        <p:spPr>
          <a:xfrm>
            <a:off x="3563938" y="1484313"/>
            <a:ext cx="503237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肘形接點 34"/>
          <p:cNvCxnSpPr>
            <a:stCxn id="3" idx="3"/>
            <a:endCxn id="11" idx="1"/>
          </p:cNvCxnSpPr>
          <p:nvPr/>
        </p:nvCxnSpPr>
        <p:spPr>
          <a:xfrm flipV="1">
            <a:off x="971550" y="2492375"/>
            <a:ext cx="792163" cy="1081088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肘形接點 40"/>
          <p:cNvCxnSpPr>
            <a:stCxn id="3" idx="3"/>
            <a:endCxn id="8" idx="1"/>
          </p:cNvCxnSpPr>
          <p:nvPr/>
        </p:nvCxnSpPr>
        <p:spPr>
          <a:xfrm>
            <a:off x="971550" y="3573463"/>
            <a:ext cx="792163" cy="1150937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肘形接點 42"/>
          <p:cNvCxnSpPr>
            <a:stCxn id="3" idx="3"/>
            <a:endCxn id="4" idx="1"/>
          </p:cNvCxnSpPr>
          <p:nvPr/>
        </p:nvCxnSpPr>
        <p:spPr>
          <a:xfrm flipV="1">
            <a:off x="971550" y="1484313"/>
            <a:ext cx="792163" cy="208915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肘形接點 44"/>
          <p:cNvCxnSpPr>
            <a:stCxn id="3" idx="3"/>
            <a:endCxn id="10" idx="1"/>
          </p:cNvCxnSpPr>
          <p:nvPr/>
        </p:nvCxnSpPr>
        <p:spPr>
          <a:xfrm>
            <a:off x="971550" y="3573463"/>
            <a:ext cx="792163" cy="2303462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肘形接點 46"/>
          <p:cNvCxnSpPr>
            <a:stCxn id="11" idx="3"/>
            <a:endCxn id="13" idx="1"/>
          </p:cNvCxnSpPr>
          <p:nvPr/>
        </p:nvCxnSpPr>
        <p:spPr>
          <a:xfrm flipV="1">
            <a:off x="3563938" y="2241550"/>
            <a:ext cx="503237" cy="25082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肘形接點 48"/>
          <p:cNvCxnSpPr>
            <a:stCxn id="11" idx="3"/>
            <a:endCxn id="20" idx="1"/>
          </p:cNvCxnSpPr>
          <p:nvPr/>
        </p:nvCxnSpPr>
        <p:spPr>
          <a:xfrm>
            <a:off x="3563938" y="2492375"/>
            <a:ext cx="503237" cy="252413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肘形接點 50"/>
          <p:cNvCxnSpPr>
            <a:stCxn id="9" idx="3"/>
            <a:endCxn id="14" idx="1"/>
          </p:cNvCxnSpPr>
          <p:nvPr/>
        </p:nvCxnSpPr>
        <p:spPr>
          <a:xfrm flipV="1">
            <a:off x="3563938" y="3321050"/>
            <a:ext cx="503237" cy="252413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肘形接點 52"/>
          <p:cNvCxnSpPr>
            <a:stCxn id="9" idx="3"/>
            <a:endCxn id="15" idx="1"/>
          </p:cNvCxnSpPr>
          <p:nvPr/>
        </p:nvCxnSpPr>
        <p:spPr>
          <a:xfrm>
            <a:off x="3563938" y="3573463"/>
            <a:ext cx="503237" cy="25082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肘形接點 54"/>
          <p:cNvCxnSpPr>
            <a:stCxn id="8" idx="3"/>
            <a:endCxn id="16" idx="1"/>
          </p:cNvCxnSpPr>
          <p:nvPr/>
        </p:nvCxnSpPr>
        <p:spPr>
          <a:xfrm flipV="1">
            <a:off x="3563938" y="4473575"/>
            <a:ext cx="503237" cy="25082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肘形接點 56"/>
          <p:cNvCxnSpPr>
            <a:stCxn id="8" idx="3"/>
            <a:endCxn id="17" idx="1"/>
          </p:cNvCxnSpPr>
          <p:nvPr/>
        </p:nvCxnSpPr>
        <p:spPr>
          <a:xfrm>
            <a:off x="3563938" y="4724400"/>
            <a:ext cx="503237" cy="252413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肘形接點 58"/>
          <p:cNvCxnSpPr>
            <a:stCxn id="10" idx="3"/>
            <a:endCxn id="18" idx="1"/>
          </p:cNvCxnSpPr>
          <p:nvPr/>
        </p:nvCxnSpPr>
        <p:spPr>
          <a:xfrm flipV="1">
            <a:off x="3563938" y="5624513"/>
            <a:ext cx="503237" cy="252412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肘形接點 61"/>
          <p:cNvCxnSpPr>
            <a:stCxn id="10" idx="3"/>
            <a:endCxn id="19" idx="1"/>
          </p:cNvCxnSpPr>
          <p:nvPr/>
        </p:nvCxnSpPr>
        <p:spPr>
          <a:xfrm>
            <a:off x="3563938" y="5876925"/>
            <a:ext cx="503237" cy="252413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9216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FFFF"/>
                </a:solidFill>
                <a:effectLst/>
                <a:latin typeface="華康隸書體W5" pitchFamily="65" charset="-120"/>
                <a:ea typeface="華康隸書體W5" pitchFamily="65" charset="-120"/>
              </a:rPr>
              <a:t>案件的認定</a:t>
            </a:r>
          </a:p>
        </p:txBody>
      </p:sp>
      <p:sp>
        <p:nvSpPr>
          <p:cNvPr id="3" name="流程圖: 替代處理程序 2"/>
          <p:cNvSpPr/>
          <p:nvPr/>
        </p:nvSpPr>
        <p:spPr>
          <a:xfrm>
            <a:off x="468313" y="2205038"/>
            <a:ext cx="574675" cy="1944687"/>
          </a:xfrm>
          <a:prstGeom prst="flowChartAlternateProcess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solidFill>
                  <a:srgbClr val="000000"/>
                </a:solidFill>
              </a:rPr>
              <a:t>一案件判斷</a:t>
            </a:r>
          </a:p>
        </p:txBody>
      </p:sp>
      <p:sp>
        <p:nvSpPr>
          <p:cNvPr id="4" name="流程圖: 替代處理程序 3"/>
          <p:cNvSpPr/>
          <p:nvPr/>
        </p:nvSpPr>
        <p:spPr>
          <a:xfrm>
            <a:off x="2843213" y="1412875"/>
            <a:ext cx="1873250" cy="503238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主、客觀單一</a:t>
            </a:r>
          </a:p>
        </p:txBody>
      </p:sp>
      <p:sp>
        <p:nvSpPr>
          <p:cNvPr id="5" name="流程圖: 替代處理程序 4"/>
          <p:cNvSpPr/>
          <p:nvPr/>
        </p:nvSpPr>
        <p:spPr>
          <a:xfrm>
            <a:off x="1619250" y="2205038"/>
            <a:ext cx="576263" cy="1944687"/>
          </a:xfrm>
          <a:prstGeom prst="flowChartAlternateProcess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是否為一行為</a:t>
            </a:r>
          </a:p>
        </p:txBody>
      </p:sp>
      <p:sp>
        <p:nvSpPr>
          <p:cNvPr id="6" name="流程圖: 替代處理程序 5"/>
          <p:cNvSpPr/>
          <p:nvPr/>
        </p:nvSpPr>
        <p:spPr>
          <a:xfrm>
            <a:off x="2843213" y="4652963"/>
            <a:ext cx="1873250" cy="504825"/>
          </a:xfrm>
          <a:prstGeom prst="flowChartAlternateProces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非單一行為</a:t>
            </a:r>
          </a:p>
        </p:txBody>
      </p:sp>
      <p:sp>
        <p:nvSpPr>
          <p:cNvPr id="7" name="流程圖: 替代處理程序 6"/>
          <p:cNvSpPr/>
          <p:nvPr/>
        </p:nvSpPr>
        <p:spPr>
          <a:xfrm>
            <a:off x="2843213" y="2924175"/>
            <a:ext cx="1873250" cy="504825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單一性有疑</a:t>
            </a:r>
          </a:p>
        </p:txBody>
      </p:sp>
      <p:sp>
        <p:nvSpPr>
          <p:cNvPr id="8" name="流程圖: 替代處理程序 7"/>
          <p:cNvSpPr/>
          <p:nvPr/>
        </p:nvSpPr>
        <p:spPr>
          <a:xfrm>
            <a:off x="5508625" y="1412875"/>
            <a:ext cx="3167063" cy="503238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單一行為事實為單一案件</a:t>
            </a:r>
          </a:p>
        </p:txBody>
      </p:sp>
      <p:sp>
        <p:nvSpPr>
          <p:cNvPr id="9" name="流程圖: 替代處理程序 8"/>
          <p:cNvSpPr/>
          <p:nvPr/>
        </p:nvSpPr>
        <p:spPr>
          <a:xfrm>
            <a:off x="5508625" y="2924175"/>
            <a:ext cx="3167063" cy="504825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適用罪疑原則為一案</a:t>
            </a:r>
          </a:p>
        </p:txBody>
      </p:sp>
      <p:sp>
        <p:nvSpPr>
          <p:cNvPr id="10" name="流程圖: 替代處理程序 9"/>
          <p:cNvSpPr/>
          <p:nvPr/>
        </p:nvSpPr>
        <p:spPr>
          <a:xfrm>
            <a:off x="5508625" y="5084763"/>
            <a:ext cx="3167063" cy="504825"/>
          </a:xfrm>
          <a:prstGeom prst="flowChartAlternateProces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客觀行為情狀的不一致</a:t>
            </a:r>
          </a:p>
        </p:txBody>
      </p:sp>
      <p:sp>
        <p:nvSpPr>
          <p:cNvPr id="11" name="流程圖: 替代處理程序 10"/>
          <p:cNvSpPr/>
          <p:nvPr/>
        </p:nvSpPr>
        <p:spPr>
          <a:xfrm>
            <a:off x="5508625" y="4292600"/>
            <a:ext cx="3167063" cy="504825"/>
          </a:xfrm>
          <a:prstGeom prst="flowChartAlternateProces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主觀差異性</a:t>
            </a:r>
          </a:p>
        </p:txBody>
      </p:sp>
      <p:cxnSp>
        <p:nvCxnSpPr>
          <p:cNvPr id="13" name="直線單箭頭接點 12"/>
          <p:cNvCxnSpPr>
            <a:stCxn id="5" idx="3"/>
            <a:endCxn id="7" idx="1"/>
          </p:cNvCxnSpPr>
          <p:nvPr/>
        </p:nvCxnSpPr>
        <p:spPr>
          <a:xfrm>
            <a:off x="2195513" y="3176588"/>
            <a:ext cx="647700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肘形接點 15"/>
          <p:cNvCxnSpPr>
            <a:stCxn id="6" idx="3"/>
            <a:endCxn id="11" idx="1"/>
          </p:cNvCxnSpPr>
          <p:nvPr/>
        </p:nvCxnSpPr>
        <p:spPr>
          <a:xfrm flipV="1">
            <a:off x="4716463" y="4545013"/>
            <a:ext cx="792162" cy="360362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肘形接點 17"/>
          <p:cNvCxnSpPr>
            <a:stCxn id="6" idx="3"/>
            <a:endCxn id="10" idx="1"/>
          </p:cNvCxnSpPr>
          <p:nvPr/>
        </p:nvCxnSpPr>
        <p:spPr>
          <a:xfrm>
            <a:off x="4716463" y="4905375"/>
            <a:ext cx="792162" cy="4318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圓角矩形圖說文字 18"/>
          <p:cNvSpPr/>
          <p:nvPr/>
        </p:nvSpPr>
        <p:spPr>
          <a:xfrm>
            <a:off x="2124075" y="5661025"/>
            <a:ext cx="2735263" cy="792163"/>
          </a:xfrm>
          <a:prstGeom prst="wedgeRoundRectCallout">
            <a:avLst>
              <a:gd name="adj1" fmla="val -3968"/>
              <a:gd name="adj2" fmla="val -111625"/>
              <a:gd name="adj3" fmla="val 16667"/>
            </a:avLst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非單一行為所形成之事時必然為數案件</a:t>
            </a:r>
          </a:p>
        </p:txBody>
      </p:sp>
      <p:cxnSp>
        <p:nvCxnSpPr>
          <p:cNvPr id="21" name="肘形接點 20"/>
          <p:cNvCxnSpPr>
            <a:stCxn id="5" idx="3"/>
            <a:endCxn id="4" idx="1"/>
          </p:cNvCxnSpPr>
          <p:nvPr/>
        </p:nvCxnSpPr>
        <p:spPr>
          <a:xfrm flipV="1">
            <a:off x="2195513" y="1665288"/>
            <a:ext cx="647700" cy="15113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接點 22"/>
          <p:cNvCxnSpPr>
            <a:stCxn id="5" idx="3"/>
            <a:endCxn id="6" idx="1"/>
          </p:cNvCxnSpPr>
          <p:nvPr/>
        </p:nvCxnSpPr>
        <p:spPr>
          <a:xfrm>
            <a:off x="2195513" y="3176588"/>
            <a:ext cx="647700" cy="1728787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向右箭號 23"/>
          <p:cNvSpPr/>
          <p:nvPr/>
        </p:nvSpPr>
        <p:spPr>
          <a:xfrm>
            <a:off x="1116013" y="3068638"/>
            <a:ext cx="431800" cy="288925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25" name="向右箭號 24"/>
          <p:cNvSpPr/>
          <p:nvPr/>
        </p:nvSpPr>
        <p:spPr>
          <a:xfrm>
            <a:off x="4787900" y="1557338"/>
            <a:ext cx="647700" cy="2159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26" name="向右箭號 25"/>
          <p:cNvSpPr/>
          <p:nvPr/>
        </p:nvSpPr>
        <p:spPr>
          <a:xfrm>
            <a:off x="4787900" y="3068638"/>
            <a:ext cx="647700" cy="2159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865187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FFFF"/>
                </a:solidFill>
                <a:latin typeface="華康隸書體W5" pitchFamily="65" charset="-120"/>
                <a:ea typeface="華康隸書體W5" pitchFamily="65" charset="-120"/>
              </a:rPr>
              <a:t>案件的放射？</a:t>
            </a:r>
          </a:p>
        </p:txBody>
      </p:sp>
      <p:sp>
        <p:nvSpPr>
          <p:cNvPr id="4" name="流程圖: 替代處理程序 3"/>
          <p:cNvSpPr/>
          <p:nvPr/>
        </p:nvSpPr>
        <p:spPr>
          <a:xfrm>
            <a:off x="1979613" y="1412875"/>
            <a:ext cx="1728787" cy="576263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具體事實</a:t>
            </a:r>
          </a:p>
        </p:txBody>
      </p:sp>
      <p:sp>
        <p:nvSpPr>
          <p:cNvPr id="6" name="流程圖: 替代處理程序 5"/>
          <p:cNvSpPr/>
          <p:nvPr/>
        </p:nvSpPr>
        <p:spPr>
          <a:xfrm>
            <a:off x="5292725" y="1412875"/>
            <a:ext cx="1727200" cy="576263"/>
          </a:xfrm>
          <a:prstGeom prst="flowChartAlternateProcess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起訴事實</a:t>
            </a:r>
          </a:p>
        </p:txBody>
      </p:sp>
      <p:sp>
        <p:nvSpPr>
          <p:cNvPr id="7" name="橢圓 6"/>
          <p:cNvSpPr/>
          <p:nvPr/>
        </p:nvSpPr>
        <p:spPr>
          <a:xfrm>
            <a:off x="3995738" y="1484313"/>
            <a:ext cx="1008062" cy="431800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>
                <a:solidFill>
                  <a:srgbClr val="000000"/>
                </a:solidFill>
              </a:rPr>
              <a:t>VS</a:t>
            </a:r>
            <a:endParaRPr kumimoji="0" lang="zh-TW" altLang="en-US" dirty="0">
              <a:solidFill>
                <a:srgbClr val="000000"/>
              </a:solidFill>
            </a:endParaRPr>
          </a:p>
        </p:txBody>
      </p:sp>
      <p:sp>
        <p:nvSpPr>
          <p:cNvPr id="8" name="流程圖: 替代處理程序 7"/>
          <p:cNvSpPr/>
          <p:nvPr/>
        </p:nvSpPr>
        <p:spPr>
          <a:xfrm>
            <a:off x="5292725" y="2565400"/>
            <a:ext cx="1727200" cy="576263"/>
          </a:xfrm>
          <a:prstGeom prst="flowChartAlternateProcess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200" dirty="0">
                <a:solidFill>
                  <a:srgbClr val="000000"/>
                </a:solidFill>
              </a:rPr>
              <a:t>§267</a:t>
            </a:r>
            <a:endParaRPr kumimoji="0" lang="zh-TW" altLang="en-US" sz="2200" dirty="0">
              <a:solidFill>
                <a:srgbClr val="000000"/>
              </a:solidFill>
            </a:endParaRPr>
          </a:p>
        </p:txBody>
      </p:sp>
      <p:sp>
        <p:nvSpPr>
          <p:cNvPr id="9" name="流程圖: 替代處理程序 8"/>
          <p:cNvSpPr/>
          <p:nvPr/>
        </p:nvSpPr>
        <p:spPr>
          <a:xfrm>
            <a:off x="1979613" y="2565400"/>
            <a:ext cx="1728787" cy="576263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200" dirty="0">
                <a:solidFill>
                  <a:srgbClr val="000000"/>
                </a:solidFill>
              </a:rPr>
              <a:t>§268</a:t>
            </a:r>
            <a:r>
              <a:rPr kumimoji="0" lang="zh-TW" altLang="en-US" sz="2200" dirty="0">
                <a:solidFill>
                  <a:srgbClr val="000000"/>
                </a:solidFill>
              </a:rPr>
              <a:t>？</a:t>
            </a:r>
          </a:p>
        </p:txBody>
      </p:sp>
      <p:sp>
        <p:nvSpPr>
          <p:cNvPr id="10" name="向下箭號 9"/>
          <p:cNvSpPr/>
          <p:nvPr/>
        </p:nvSpPr>
        <p:spPr>
          <a:xfrm>
            <a:off x="6011863" y="2060575"/>
            <a:ext cx="288925" cy="4318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1" name="流程圖: 替代處理程序 10"/>
          <p:cNvSpPr/>
          <p:nvPr/>
        </p:nvSpPr>
        <p:spPr>
          <a:xfrm>
            <a:off x="1979613" y="3789363"/>
            <a:ext cx="1728787" cy="576262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200" dirty="0">
                <a:solidFill>
                  <a:srgbClr val="000000"/>
                </a:solidFill>
              </a:rPr>
              <a:t>§163</a:t>
            </a:r>
            <a:endParaRPr kumimoji="0" lang="zh-TW" altLang="en-US" sz="2200" dirty="0">
              <a:solidFill>
                <a:srgbClr val="000000"/>
              </a:solidFill>
            </a:endParaRPr>
          </a:p>
        </p:txBody>
      </p:sp>
      <p:sp>
        <p:nvSpPr>
          <p:cNvPr id="13" name="向下箭號 12"/>
          <p:cNvSpPr/>
          <p:nvPr/>
        </p:nvSpPr>
        <p:spPr>
          <a:xfrm>
            <a:off x="2700338" y="2060575"/>
            <a:ext cx="287337" cy="4318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4" name="向下箭號 13"/>
          <p:cNvSpPr/>
          <p:nvPr/>
        </p:nvSpPr>
        <p:spPr>
          <a:xfrm>
            <a:off x="2700338" y="3213100"/>
            <a:ext cx="287337" cy="4318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5" name="流程圖: 替代處理程序 14"/>
          <p:cNvSpPr/>
          <p:nvPr/>
        </p:nvSpPr>
        <p:spPr>
          <a:xfrm>
            <a:off x="5219700" y="3716338"/>
            <a:ext cx="504825" cy="2160587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起訴事實決定論</a:t>
            </a:r>
          </a:p>
        </p:txBody>
      </p:sp>
      <p:sp>
        <p:nvSpPr>
          <p:cNvPr id="16" name="流程圖: 替代處理程序 15"/>
          <p:cNvSpPr/>
          <p:nvPr/>
        </p:nvSpPr>
        <p:spPr>
          <a:xfrm>
            <a:off x="6516688" y="3716338"/>
            <a:ext cx="503237" cy="2160587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起訴不可分？</a:t>
            </a:r>
          </a:p>
        </p:txBody>
      </p:sp>
      <p:cxnSp>
        <p:nvCxnSpPr>
          <p:cNvPr id="18" name="肘形接點 17"/>
          <p:cNvCxnSpPr>
            <a:stCxn id="8" idx="2"/>
            <a:endCxn id="15" idx="0"/>
          </p:cNvCxnSpPr>
          <p:nvPr/>
        </p:nvCxnSpPr>
        <p:spPr>
          <a:xfrm rot="5400000">
            <a:off x="5526881" y="3086895"/>
            <a:ext cx="574675" cy="684212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肘形接點 19"/>
          <p:cNvCxnSpPr>
            <a:stCxn id="8" idx="2"/>
            <a:endCxn id="16" idx="0"/>
          </p:cNvCxnSpPr>
          <p:nvPr/>
        </p:nvCxnSpPr>
        <p:spPr>
          <a:xfrm rot="16200000" flipH="1">
            <a:off x="6174581" y="3123407"/>
            <a:ext cx="574675" cy="611188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圓角矩形圖說文字 20"/>
          <p:cNvSpPr/>
          <p:nvPr/>
        </p:nvSpPr>
        <p:spPr>
          <a:xfrm>
            <a:off x="1331913" y="4724400"/>
            <a:ext cx="3240087" cy="1584920"/>
          </a:xfrm>
          <a:prstGeom prst="wedgeRoundRectCallout">
            <a:avLst>
              <a:gd name="adj1" fmla="val -2620"/>
              <a:gd name="adj2" fmla="val -72486"/>
              <a:gd name="adj3" fmla="val 16667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最高法院</a:t>
            </a:r>
            <a:r>
              <a:rPr kumimoji="0" lang="en-US" altLang="zh-TW" sz="2000" dirty="0">
                <a:solidFill>
                  <a:srgbClr val="000000"/>
                </a:solidFill>
              </a:rPr>
              <a:t>91</a:t>
            </a:r>
            <a:r>
              <a:rPr kumimoji="0" lang="zh-TW" altLang="en-US" sz="2000" dirty="0">
                <a:solidFill>
                  <a:srgbClr val="000000"/>
                </a:solidFill>
              </a:rPr>
              <a:t>年第</a:t>
            </a:r>
            <a:r>
              <a:rPr kumimoji="0" lang="en-US" altLang="zh-TW" sz="2000" dirty="0">
                <a:solidFill>
                  <a:srgbClr val="000000"/>
                </a:solidFill>
              </a:rPr>
              <a:t>4</a:t>
            </a:r>
            <a:r>
              <a:rPr kumimoji="0" lang="zh-TW" altLang="en-US" sz="2000" dirty="0">
                <a:solidFill>
                  <a:srgbClr val="000000"/>
                </a:solidFill>
              </a:rPr>
              <a:t>次刑庭會議決議、</a:t>
            </a:r>
            <a:r>
              <a:rPr kumimoji="0" lang="en-US" altLang="zh-TW" sz="2000" dirty="0">
                <a:solidFill>
                  <a:srgbClr val="000000"/>
                </a:solidFill>
              </a:rPr>
              <a:t>100</a:t>
            </a:r>
            <a:r>
              <a:rPr kumimoji="0" lang="zh-TW" altLang="en-US" sz="2000" dirty="0">
                <a:solidFill>
                  <a:srgbClr val="000000"/>
                </a:solidFill>
              </a:rPr>
              <a:t>年第</a:t>
            </a:r>
            <a:r>
              <a:rPr kumimoji="0" lang="en-US" altLang="zh-TW" sz="2000" dirty="0">
                <a:solidFill>
                  <a:srgbClr val="000000"/>
                </a:solidFill>
              </a:rPr>
              <a:t>2</a:t>
            </a:r>
            <a:r>
              <a:rPr kumimoji="0" lang="zh-TW" altLang="en-US" sz="2000" dirty="0">
                <a:solidFill>
                  <a:srgbClr val="000000"/>
                </a:solidFill>
              </a:rPr>
              <a:t>次席停會議決議、</a:t>
            </a:r>
            <a:r>
              <a:rPr kumimoji="0" lang="en-US" altLang="zh-TW" sz="2000" dirty="0">
                <a:solidFill>
                  <a:srgbClr val="000000"/>
                </a:solidFill>
              </a:rPr>
              <a:t>101</a:t>
            </a:r>
            <a:r>
              <a:rPr kumimoji="0" lang="zh-TW" altLang="en-US" sz="2000" dirty="0">
                <a:solidFill>
                  <a:srgbClr val="000000"/>
                </a:solidFill>
              </a:rPr>
              <a:t>年第</a:t>
            </a:r>
            <a:r>
              <a:rPr kumimoji="0" lang="en-US" altLang="zh-TW" sz="2000" dirty="0">
                <a:solidFill>
                  <a:srgbClr val="000000"/>
                </a:solidFill>
              </a:rPr>
              <a:t>2</a:t>
            </a:r>
            <a:r>
              <a:rPr kumimoji="0" lang="zh-TW" altLang="en-US" sz="2000" dirty="0">
                <a:solidFill>
                  <a:srgbClr val="000000"/>
                </a:solidFill>
              </a:rPr>
              <a:t>次刑庭會議決議參照</a:t>
            </a:r>
          </a:p>
        </p:txBody>
      </p:sp>
      <p:sp>
        <p:nvSpPr>
          <p:cNvPr id="22" name="左-右雙向箭號 21"/>
          <p:cNvSpPr/>
          <p:nvPr/>
        </p:nvSpPr>
        <p:spPr>
          <a:xfrm>
            <a:off x="3995738" y="2565400"/>
            <a:ext cx="1008062" cy="576263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dirty="0">
                <a:solidFill>
                  <a:schemeClr val="tx1"/>
                </a:solidFill>
              </a:rPr>
              <a:t>？</a:t>
            </a:r>
          </a:p>
        </p:txBody>
      </p:sp>
      <p:sp>
        <p:nvSpPr>
          <p:cNvPr id="23" name="弧形箭號 (下彎) 22"/>
          <p:cNvSpPr/>
          <p:nvPr/>
        </p:nvSpPr>
        <p:spPr>
          <a:xfrm>
            <a:off x="2843213" y="981075"/>
            <a:ext cx="3384550" cy="360363"/>
          </a:xfrm>
          <a:prstGeom prst="curvedDownArrow">
            <a:avLst>
              <a:gd name="adj1" fmla="val 25000"/>
              <a:gd name="adj2" fmla="val 124668"/>
              <a:gd name="adj3" fmla="val 25000"/>
            </a:avLst>
          </a:prstGeom>
          <a:solidFill>
            <a:srgbClr val="A7FF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>
              <a:solidFill>
                <a:schemeClr val="tx1"/>
              </a:solidFill>
            </a:endParaRPr>
          </a:p>
        </p:txBody>
      </p:sp>
      <p:sp>
        <p:nvSpPr>
          <p:cNvPr id="25" name="左中括弧 24"/>
          <p:cNvSpPr/>
          <p:nvPr/>
        </p:nvSpPr>
        <p:spPr>
          <a:xfrm>
            <a:off x="1547813" y="1557338"/>
            <a:ext cx="144462" cy="2592387"/>
          </a:xfrm>
          <a:prstGeom prst="leftBracket">
            <a:avLst/>
          </a:prstGeom>
          <a:ln w="158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26" name="流程圖: 替代處理程序 25"/>
          <p:cNvSpPr/>
          <p:nvPr/>
        </p:nvSpPr>
        <p:spPr>
          <a:xfrm>
            <a:off x="250825" y="1557338"/>
            <a:ext cx="649288" cy="2519362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非審理範圍的決定</a:t>
            </a:r>
          </a:p>
        </p:txBody>
      </p:sp>
      <p:sp>
        <p:nvSpPr>
          <p:cNvPr id="27" name="右中括弧 26"/>
          <p:cNvSpPr/>
          <p:nvPr/>
        </p:nvSpPr>
        <p:spPr>
          <a:xfrm>
            <a:off x="7092950" y="1628775"/>
            <a:ext cx="71438" cy="1295400"/>
          </a:xfrm>
          <a:prstGeom prst="rightBracket">
            <a:avLst/>
          </a:prstGeom>
          <a:ln w="158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28" name="流程圖: 替代處理程序 27"/>
          <p:cNvSpPr/>
          <p:nvPr/>
        </p:nvSpPr>
        <p:spPr>
          <a:xfrm>
            <a:off x="7956550" y="1557338"/>
            <a:ext cx="647700" cy="2519362"/>
          </a:xfrm>
          <a:prstGeom prst="flowChartAlternateProcess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dirty="0">
                <a:solidFill>
                  <a:srgbClr val="000000"/>
                </a:solidFill>
              </a:rPr>
              <a:t>審理範圍的決定</a:t>
            </a:r>
          </a:p>
        </p:txBody>
      </p:sp>
      <p:sp>
        <p:nvSpPr>
          <p:cNvPr id="29" name="向右箭號 28"/>
          <p:cNvSpPr/>
          <p:nvPr/>
        </p:nvSpPr>
        <p:spPr>
          <a:xfrm>
            <a:off x="7308850" y="1700213"/>
            <a:ext cx="576263" cy="2159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30" name="向左箭號 29"/>
          <p:cNvSpPr/>
          <p:nvPr/>
        </p:nvSpPr>
        <p:spPr>
          <a:xfrm>
            <a:off x="971550" y="2636838"/>
            <a:ext cx="431800" cy="287337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FFFF"/>
                </a:solidFill>
                <a:latin typeface="華康隸書體W5" pitchFamily="65" charset="-120"/>
                <a:ea typeface="華康隸書體W5" pitchFamily="65" charset="-120"/>
              </a:rPr>
              <a:t>訴訟的三個根本問題</a:t>
            </a:r>
          </a:p>
        </p:txBody>
      </p:sp>
      <p:sp>
        <p:nvSpPr>
          <p:cNvPr id="3" name="流程圖: 替代處理程序 2"/>
          <p:cNvSpPr/>
          <p:nvPr/>
        </p:nvSpPr>
        <p:spPr>
          <a:xfrm>
            <a:off x="468313" y="2708275"/>
            <a:ext cx="719137" cy="1800225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solidFill>
                  <a:srgbClr val="000000"/>
                </a:solidFill>
              </a:rPr>
              <a:t>案件事實</a:t>
            </a:r>
          </a:p>
        </p:txBody>
      </p:sp>
      <p:sp>
        <p:nvSpPr>
          <p:cNvPr id="4" name="流程圖: 替代處理程序 3"/>
          <p:cNvSpPr/>
          <p:nvPr/>
        </p:nvSpPr>
        <p:spPr>
          <a:xfrm>
            <a:off x="1835150" y="1700213"/>
            <a:ext cx="1657350" cy="649287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事實認定</a:t>
            </a:r>
          </a:p>
        </p:txBody>
      </p:sp>
      <p:sp>
        <p:nvSpPr>
          <p:cNvPr id="5" name="流程圖: 替代處理程序 4"/>
          <p:cNvSpPr/>
          <p:nvPr/>
        </p:nvSpPr>
        <p:spPr>
          <a:xfrm>
            <a:off x="1835150" y="3284538"/>
            <a:ext cx="1657350" cy="649287"/>
          </a:xfrm>
          <a:prstGeom prst="flowChartAlternateProcess">
            <a:avLst/>
          </a:prstGeom>
          <a:solidFill>
            <a:srgbClr val="FC9E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法律適用</a:t>
            </a:r>
          </a:p>
        </p:txBody>
      </p:sp>
      <p:sp>
        <p:nvSpPr>
          <p:cNvPr id="6" name="流程圖: 替代處理程序 5"/>
          <p:cNvSpPr/>
          <p:nvPr/>
        </p:nvSpPr>
        <p:spPr>
          <a:xfrm>
            <a:off x="1835150" y="5013325"/>
            <a:ext cx="1657350" cy="647700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法律關係</a:t>
            </a:r>
          </a:p>
        </p:txBody>
      </p:sp>
      <p:sp>
        <p:nvSpPr>
          <p:cNvPr id="7" name="流程圖: 替代處理程序 6"/>
          <p:cNvSpPr/>
          <p:nvPr/>
        </p:nvSpPr>
        <p:spPr>
          <a:xfrm>
            <a:off x="4140200" y="1341438"/>
            <a:ext cx="4608513" cy="574675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具體事實作為案件數的認定標準</a:t>
            </a:r>
          </a:p>
        </p:txBody>
      </p:sp>
      <p:sp>
        <p:nvSpPr>
          <p:cNvPr id="8" name="流程圖: 替代處理程序 7"/>
          <p:cNvSpPr/>
          <p:nvPr/>
        </p:nvSpPr>
        <p:spPr>
          <a:xfrm>
            <a:off x="4140200" y="2133600"/>
            <a:ext cx="4608513" cy="574675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事實不動→案件數變動→同一性</a:t>
            </a:r>
          </a:p>
        </p:txBody>
      </p:sp>
      <p:sp>
        <p:nvSpPr>
          <p:cNvPr id="9" name="流程圖: 替代處理程序 8"/>
          <p:cNvSpPr/>
          <p:nvPr/>
        </p:nvSpPr>
        <p:spPr>
          <a:xfrm>
            <a:off x="4140200" y="2924175"/>
            <a:ext cx="4608513" cy="576263"/>
          </a:xfrm>
          <a:prstGeom prst="flowChartAlternateProcess">
            <a:avLst/>
          </a:prstGeom>
          <a:solidFill>
            <a:srgbClr val="FC9E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000" dirty="0">
                <a:solidFill>
                  <a:srgbClr val="000000"/>
                </a:solidFill>
              </a:rPr>
              <a:t>§300</a:t>
            </a:r>
            <a:r>
              <a:rPr kumimoji="0" lang="zh-TW" altLang="en-US" sz="2000" dirty="0">
                <a:solidFill>
                  <a:srgbClr val="000000"/>
                </a:solidFill>
              </a:rPr>
              <a:t>法律評價可變更性</a:t>
            </a:r>
          </a:p>
        </p:txBody>
      </p:sp>
      <p:sp>
        <p:nvSpPr>
          <p:cNvPr id="10" name="流程圖: 替代處理程序 9"/>
          <p:cNvSpPr/>
          <p:nvPr/>
        </p:nvSpPr>
        <p:spPr>
          <a:xfrm>
            <a:off x="4140200" y="3716338"/>
            <a:ext cx="4608513" cy="576262"/>
          </a:xfrm>
          <a:prstGeom prst="flowChartAlternateProcess">
            <a:avLst/>
          </a:prstGeom>
          <a:solidFill>
            <a:srgbClr val="FC9E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評價變更的具體效應關係</a:t>
            </a:r>
          </a:p>
        </p:txBody>
      </p:sp>
      <p:sp>
        <p:nvSpPr>
          <p:cNvPr id="11" name="流程圖: 替代處理程序 10"/>
          <p:cNvSpPr/>
          <p:nvPr/>
        </p:nvSpPr>
        <p:spPr>
          <a:xfrm>
            <a:off x="4140200" y="5445125"/>
            <a:ext cx="4608513" cy="576263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chemeClr val="tx1"/>
                </a:solidFill>
              </a:rPr>
              <a:t>一</a:t>
            </a:r>
            <a:r>
              <a:rPr kumimoji="0" lang="zh-TW" altLang="en-US" sz="2000" dirty="0">
                <a:solidFill>
                  <a:srgbClr val="000000"/>
                </a:solidFill>
              </a:rPr>
              <a:t>案件的單一關係、數案件的複數關係</a:t>
            </a:r>
          </a:p>
        </p:txBody>
      </p:sp>
      <p:sp>
        <p:nvSpPr>
          <p:cNvPr id="12" name="流程圖: 替代處理程序 11"/>
          <p:cNvSpPr/>
          <p:nvPr/>
        </p:nvSpPr>
        <p:spPr>
          <a:xfrm>
            <a:off x="4140200" y="4652963"/>
            <a:ext cx="4608513" cy="576262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具體事實的法律關係判斷</a:t>
            </a:r>
          </a:p>
        </p:txBody>
      </p:sp>
      <p:cxnSp>
        <p:nvCxnSpPr>
          <p:cNvPr id="14" name="直線單箭頭接點 13"/>
          <p:cNvCxnSpPr>
            <a:stCxn id="3" idx="3"/>
            <a:endCxn id="5" idx="1"/>
          </p:cNvCxnSpPr>
          <p:nvPr/>
        </p:nvCxnSpPr>
        <p:spPr>
          <a:xfrm>
            <a:off x="1187450" y="3608388"/>
            <a:ext cx="647700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肘形接點 18"/>
          <p:cNvCxnSpPr>
            <a:stCxn id="3" idx="3"/>
            <a:endCxn id="4" idx="1"/>
          </p:cNvCxnSpPr>
          <p:nvPr/>
        </p:nvCxnSpPr>
        <p:spPr>
          <a:xfrm flipV="1">
            <a:off x="1187450" y="2024063"/>
            <a:ext cx="647700" cy="158432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肘形接點 20"/>
          <p:cNvCxnSpPr>
            <a:stCxn id="3" idx="3"/>
            <a:endCxn id="6" idx="1"/>
          </p:cNvCxnSpPr>
          <p:nvPr/>
        </p:nvCxnSpPr>
        <p:spPr>
          <a:xfrm>
            <a:off x="1187450" y="3608388"/>
            <a:ext cx="647700" cy="1728787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接點 22"/>
          <p:cNvCxnSpPr>
            <a:stCxn id="4" idx="3"/>
            <a:endCxn id="7" idx="1"/>
          </p:cNvCxnSpPr>
          <p:nvPr/>
        </p:nvCxnSpPr>
        <p:spPr>
          <a:xfrm flipV="1">
            <a:off x="3492500" y="1628775"/>
            <a:ext cx="647700" cy="395288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肘形接點 24"/>
          <p:cNvCxnSpPr>
            <a:stCxn id="4" idx="3"/>
            <a:endCxn id="8" idx="1"/>
          </p:cNvCxnSpPr>
          <p:nvPr/>
        </p:nvCxnSpPr>
        <p:spPr>
          <a:xfrm>
            <a:off x="3492500" y="2024063"/>
            <a:ext cx="647700" cy="39687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肘形接點 26"/>
          <p:cNvCxnSpPr>
            <a:stCxn id="5" idx="3"/>
            <a:endCxn id="9" idx="1"/>
          </p:cNvCxnSpPr>
          <p:nvPr/>
        </p:nvCxnSpPr>
        <p:spPr>
          <a:xfrm flipV="1">
            <a:off x="3492500" y="3213100"/>
            <a:ext cx="647700" cy="395288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肘形接點 28"/>
          <p:cNvCxnSpPr>
            <a:stCxn id="5" idx="3"/>
            <a:endCxn id="10" idx="1"/>
          </p:cNvCxnSpPr>
          <p:nvPr/>
        </p:nvCxnSpPr>
        <p:spPr>
          <a:xfrm>
            <a:off x="3492500" y="3608388"/>
            <a:ext cx="647700" cy="39687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肘形接點 31"/>
          <p:cNvCxnSpPr>
            <a:stCxn id="6" idx="3"/>
            <a:endCxn id="12" idx="1"/>
          </p:cNvCxnSpPr>
          <p:nvPr/>
        </p:nvCxnSpPr>
        <p:spPr>
          <a:xfrm flipV="1">
            <a:off x="3492500" y="4941888"/>
            <a:ext cx="647700" cy="395287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肘形接點 33"/>
          <p:cNvCxnSpPr>
            <a:stCxn id="6" idx="3"/>
            <a:endCxn id="11" idx="1"/>
          </p:cNvCxnSpPr>
          <p:nvPr/>
        </p:nvCxnSpPr>
        <p:spPr>
          <a:xfrm>
            <a:off x="3492500" y="5337175"/>
            <a:ext cx="647700" cy="395288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訴訟客體：案件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>
                <a:solidFill>
                  <a:srgbClr val="66FFFF"/>
                </a:solidFill>
              </a:rPr>
              <a:t>同一性</a:t>
            </a:r>
            <a:r>
              <a:rPr lang="zh-TW" altLang="en-US" smtClean="0"/>
              <a:t>：程序進行之指導原則</a:t>
            </a: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11188" y="2492375"/>
            <a:ext cx="431800" cy="12239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同一性</a:t>
            </a:r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1476375" y="2276475"/>
            <a:ext cx="1295400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程序同一性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1476375" y="3500438"/>
            <a:ext cx="1295400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案件同一性</a:t>
            </a:r>
          </a:p>
        </p:txBody>
      </p:sp>
      <p:sp>
        <p:nvSpPr>
          <p:cNvPr id="37895" name="AutoShape 8"/>
          <p:cNvSpPr>
            <a:spLocks noChangeArrowheads="1"/>
          </p:cNvSpPr>
          <p:nvPr/>
        </p:nvSpPr>
        <p:spPr bwMode="auto">
          <a:xfrm>
            <a:off x="3348038" y="1916113"/>
            <a:ext cx="360362" cy="10810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原始繫屬</a:t>
            </a:r>
          </a:p>
        </p:txBody>
      </p:sp>
      <p:sp>
        <p:nvSpPr>
          <p:cNvPr id="37896" name="AutoShape 9"/>
          <p:cNvSpPr>
            <a:spLocks noChangeArrowheads="1"/>
          </p:cNvSpPr>
          <p:nvPr/>
        </p:nvSpPr>
        <p:spPr bwMode="auto">
          <a:xfrm>
            <a:off x="4211638" y="1916113"/>
            <a:ext cx="1008062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單一程序</a:t>
            </a:r>
          </a:p>
        </p:txBody>
      </p:sp>
      <p:sp>
        <p:nvSpPr>
          <p:cNvPr id="37897" name="AutoShape 10"/>
          <p:cNvSpPr>
            <a:spLocks noChangeArrowheads="1"/>
          </p:cNvSpPr>
          <p:nvPr/>
        </p:nvSpPr>
        <p:spPr bwMode="auto">
          <a:xfrm>
            <a:off x="4211638" y="2708275"/>
            <a:ext cx="1008062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分別程序</a:t>
            </a:r>
          </a:p>
        </p:txBody>
      </p:sp>
      <p:cxnSp>
        <p:nvCxnSpPr>
          <p:cNvPr id="37898" name="AutoShape 11"/>
          <p:cNvCxnSpPr>
            <a:cxnSpLocks noChangeShapeType="1"/>
            <a:stCxn id="37892" idx="3"/>
            <a:endCxn id="37893" idx="1"/>
          </p:cNvCxnSpPr>
          <p:nvPr/>
        </p:nvCxnSpPr>
        <p:spPr bwMode="auto">
          <a:xfrm flipV="1">
            <a:off x="1042988" y="2457450"/>
            <a:ext cx="433387" cy="64770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7899" name="AutoShape 12"/>
          <p:cNvCxnSpPr>
            <a:cxnSpLocks noChangeShapeType="1"/>
            <a:stCxn id="37892" idx="3"/>
            <a:endCxn id="37894" idx="1"/>
          </p:cNvCxnSpPr>
          <p:nvPr/>
        </p:nvCxnSpPr>
        <p:spPr bwMode="auto">
          <a:xfrm>
            <a:off x="1042988" y="3105150"/>
            <a:ext cx="433387" cy="576263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7900" name="AutoShape 13"/>
          <p:cNvSpPr>
            <a:spLocks noChangeArrowheads="1"/>
          </p:cNvSpPr>
          <p:nvPr/>
        </p:nvSpPr>
        <p:spPr bwMode="auto">
          <a:xfrm>
            <a:off x="2843213" y="2349500"/>
            <a:ext cx="433387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37901" name="AutoShape 14"/>
          <p:cNvCxnSpPr>
            <a:cxnSpLocks noChangeShapeType="1"/>
            <a:stCxn id="37895" idx="3"/>
            <a:endCxn id="37896" idx="1"/>
          </p:cNvCxnSpPr>
          <p:nvPr/>
        </p:nvCxnSpPr>
        <p:spPr bwMode="auto">
          <a:xfrm flipV="1">
            <a:off x="3708400" y="2097088"/>
            <a:ext cx="503238" cy="36036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7902" name="AutoShape 15"/>
          <p:cNvCxnSpPr>
            <a:cxnSpLocks noChangeShapeType="1"/>
            <a:stCxn id="37895" idx="3"/>
            <a:endCxn id="37897" idx="1"/>
          </p:cNvCxnSpPr>
          <p:nvPr/>
        </p:nvCxnSpPr>
        <p:spPr bwMode="auto">
          <a:xfrm>
            <a:off x="3708400" y="2457450"/>
            <a:ext cx="503238" cy="43180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7903" name="AutoShape 16"/>
          <p:cNvSpPr>
            <a:spLocks noChangeArrowheads="1"/>
          </p:cNvSpPr>
          <p:nvPr/>
        </p:nvSpPr>
        <p:spPr bwMode="auto">
          <a:xfrm>
            <a:off x="6084888" y="1916113"/>
            <a:ext cx="2449512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自始至終單一程序</a:t>
            </a:r>
          </a:p>
        </p:txBody>
      </p:sp>
      <p:sp>
        <p:nvSpPr>
          <p:cNvPr id="37904" name="AutoShape 17"/>
          <p:cNvSpPr>
            <a:spLocks noChangeArrowheads="1"/>
          </p:cNvSpPr>
          <p:nvPr/>
        </p:nvSpPr>
        <p:spPr bwMode="auto">
          <a:xfrm>
            <a:off x="6084888" y="2708275"/>
            <a:ext cx="2449512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自始至終分別程序</a:t>
            </a:r>
          </a:p>
        </p:txBody>
      </p:sp>
      <p:sp>
        <p:nvSpPr>
          <p:cNvPr id="37905" name="AutoShape 18"/>
          <p:cNvSpPr>
            <a:spLocks noChangeArrowheads="1"/>
          </p:cNvSpPr>
          <p:nvPr/>
        </p:nvSpPr>
        <p:spPr bwMode="auto">
          <a:xfrm>
            <a:off x="5435600" y="1989138"/>
            <a:ext cx="433388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06" name="AutoShape 19"/>
          <p:cNvSpPr>
            <a:spLocks noChangeArrowheads="1"/>
          </p:cNvSpPr>
          <p:nvPr/>
        </p:nvSpPr>
        <p:spPr bwMode="auto">
          <a:xfrm>
            <a:off x="5435600" y="2781300"/>
            <a:ext cx="433388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07" name="AutoShape 20"/>
          <p:cNvSpPr>
            <a:spLocks noChangeArrowheads="1"/>
          </p:cNvSpPr>
          <p:nvPr/>
        </p:nvSpPr>
        <p:spPr bwMode="auto">
          <a:xfrm>
            <a:off x="2843213" y="3573463"/>
            <a:ext cx="433387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08" name="AutoShape 21"/>
          <p:cNvSpPr>
            <a:spLocks noChangeArrowheads="1"/>
          </p:cNvSpPr>
          <p:nvPr/>
        </p:nvSpPr>
        <p:spPr bwMode="auto">
          <a:xfrm>
            <a:off x="5219700" y="3500438"/>
            <a:ext cx="3313113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訴之範圍自始至終不可改變</a:t>
            </a:r>
          </a:p>
        </p:txBody>
      </p:sp>
      <p:sp>
        <p:nvSpPr>
          <p:cNvPr id="37909" name="AutoShape 22"/>
          <p:cNvSpPr>
            <a:spLocks noChangeArrowheads="1"/>
          </p:cNvSpPr>
          <p:nvPr/>
        </p:nvSpPr>
        <p:spPr bwMode="auto">
          <a:xfrm>
            <a:off x="1763713" y="4365625"/>
            <a:ext cx="792162" cy="35877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一案</a:t>
            </a:r>
          </a:p>
        </p:txBody>
      </p:sp>
      <p:sp>
        <p:nvSpPr>
          <p:cNvPr id="37910" name="AutoShape 23"/>
          <p:cNvSpPr>
            <a:spLocks noChangeArrowheads="1"/>
          </p:cNvSpPr>
          <p:nvPr/>
        </p:nvSpPr>
        <p:spPr bwMode="auto">
          <a:xfrm>
            <a:off x="3276600" y="4365625"/>
            <a:ext cx="792163" cy="35877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一訴</a:t>
            </a:r>
          </a:p>
        </p:txBody>
      </p:sp>
      <p:sp>
        <p:nvSpPr>
          <p:cNvPr id="37911" name="AutoShape 24"/>
          <p:cNvSpPr>
            <a:spLocks noChangeArrowheads="1"/>
          </p:cNvSpPr>
          <p:nvPr/>
        </p:nvSpPr>
        <p:spPr bwMode="auto">
          <a:xfrm>
            <a:off x="4716463" y="4365625"/>
            <a:ext cx="792162" cy="35877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一繫屬</a:t>
            </a:r>
          </a:p>
        </p:txBody>
      </p:sp>
      <p:sp>
        <p:nvSpPr>
          <p:cNvPr id="37912" name="AutoShape 25"/>
          <p:cNvSpPr>
            <a:spLocks noChangeArrowheads="1"/>
          </p:cNvSpPr>
          <p:nvPr/>
        </p:nvSpPr>
        <p:spPr bwMode="auto">
          <a:xfrm>
            <a:off x="6084888" y="4365625"/>
            <a:ext cx="792162" cy="35877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一審</a:t>
            </a:r>
          </a:p>
        </p:txBody>
      </p:sp>
      <p:sp>
        <p:nvSpPr>
          <p:cNvPr id="37913" name="AutoShape 26"/>
          <p:cNvSpPr>
            <a:spLocks noChangeArrowheads="1"/>
          </p:cNvSpPr>
          <p:nvPr/>
        </p:nvSpPr>
        <p:spPr bwMode="auto">
          <a:xfrm>
            <a:off x="7667625" y="4365625"/>
            <a:ext cx="792163" cy="35877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一確定</a:t>
            </a:r>
          </a:p>
        </p:txBody>
      </p:sp>
      <p:sp>
        <p:nvSpPr>
          <p:cNvPr id="37914" name="AutoShape 27"/>
          <p:cNvSpPr>
            <a:spLocks noChangeArrowheads="1"/>
          </p:cNvSpPr>
          <p:nvPr/>
        </p:nvSpPr>
        <p:spPr bwMode="auto">
          <a:xfrm>
            <a:off x="3348038" y="3500438"/>
            <a:ext cx="1295400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訴之不可分</a:t>
            </a:r>
          </a:p>
        </p:txBody>
      </p:sp>
      <p:sp>
        <p:nvSpPr>
          <p:cNvPr id="37915" name="AutoShape 28"/>
          <p:cNvSpPr>
            <a:spLocks noChangeArrowheads="1"/>
          </p:cNvSpPr>
          <p:nvPr/>
        </p:nvSpPr>
        <p:spPr bwMode="auto">
          <a:xfrm>
            <a:off x="4716463" y="3573463"/>
            <a:ext cx="433387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16" name="AutoShape 29"/>
          <p:cNvSpPr>
            <a:spLocks noChangeArrowheads="1"/>
          </p:cNvSpPr>
          <p:nvPr/>
        </p:nvSpPr>
        <p:spPr bwMode="auto">
          <a:xfrm>
            <a:off x="2700338" y="4437063"/>
            <a:ext cx="433387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17" name="AutoShape 30"/>
          <p:cNvSpPr>
            <a:spLocks noChangeArrowheads="1"/>
          </p:cNvSpPr>
          <p:nvPr/>
        </p:nvSpPr>
        <p:spPr bwMode="auto">
          <a:xfrm>
            <a:off x="4140200" y="4437063"/>
            <a:ext cx="433388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18" name="AutoShape 31"/>
          <p:cNvSpPr>
            <a:spLocks noChangeArrowheads="1"/>
          </p:cNvSpPr>
          <p:nvPr/>
        </p:nvSpPr>
        <p:spPr bwMode="auto">
          <a:xfrm>
            <a:off x="5580063" y="4437063"/>
            <a:ext cx="433387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19" name="AutoShape 32"/>
          <p:cNvSpPr>
            <a:spLocks noChangeArrowheads="1"/>
          </p:cNvSpPr>
          <p:nvPr/>
        </p:nvSpPr>
        <p:spPr bwMode="auto">
          <a:xfrm>
            <a:off x="7019925" y="4437063"/>
            <a:ext cx="433388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20" name="AutoShape 33"/>
          <p:cNvSpPr>
            <a:spLocks noChangeArrowheads="1"/>
          </p:cNvSpPr>
          <p:nvPr/>
        </p:nvSpPr>
        <p:spPr bwMode="auto">
          <a:xfrm>
            <a:off x="2051050" y="3933825"/>
            <a:ext cx="217488" cy="358775"/>
          </a:xfrm>
          <a:prstGeom prst="downArrow">
            <a:avLst>
              <a:gd name="adj1" fmla="val 50000"/>
              <a:gd name="adj2" fmla="val 41241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21" name="AutoShape 34"/>
          <p:cNvSpPr>
            <a:spLocks noChangeArrowheads="1"/>
          </p:cNvSpPr>
          <p:nvPr/>
        </p:nvSpPr>
        <p:spPr bwMode="auto">
          <a:xfrm>
            <a:off x="1403350" y="5373688"/>
            <a:ext cx="6769100" cy="1223962"/>
          </a:xfrm>
          <a:prstGeom prst="wedgeRoundRectCallout">
            <a:avLst>
              <a:gd name="adj1" fmla="val 1829"/>
              <a:gd name="adj2" fmla="val -7451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案件同一性者，乃指訴訟對象在任何之程序階段，均須維持其一致性，凡有所變更時，均違法所不允許，如有變更，即屬訴之變更，其判決自然違背法律。</a:t>
            </a:r>
          </a:p>
        </p:txBody>
      </p:sp>
      <p:sp>
        <p:nvSpPr>
          <p:cNvPr id="37922" name="AutoShape 35"/>
          <p:cNvSpPr>
            <a:spLocks/>
          </p:cNvSpPr>
          <p:nvPr/>
        </p:nvSpPr>
        <p:spPr bwMode="auto">
          <a:xfrm rot="16200000" flipH="1">
            <a:off x="5004594" y="1916906"/>
            <a:ext cx="215900" cy="5976938"/>
          </a:xfrm>
          <a:prstGeom prst="rightBracket">
            <a:avLst>
              <a:gd name="adj" fmla="val 138419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7923" name="Rectangle 37"/>
          <p:cNvSpPr>
            <a:spLocks noChangeArrowheads="1"/>
          </p:cNvSpPr>
          <p:nvPr/>
        </p:nvSpPr>
        <p:spPr bwMode="auto">
          <a:xfrm>
            <a:off x="611188" y="4416425"/>
            <a:ext cx="438150" cy="350838"/>
          </a:xfrm>
          <a:prstGeom prst="rec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66FF33"/>
                </a:solidFill>
                <a:latin typeface="華康隸書體W5" pitchFamily="65" charset="-120"/>
                <a:ea typeface="華康隸書體W5" pitchFamily="65" charset="-120"/>
              </a:rPr>
              <a:t>結構關係</a:t>
            </a:r>
            <a:endParaRPr lang="zh-TW" altLang="en-US" dirty="0">
              <a:solidFill>
                <a:srgbClr val="66FF33"/>
              </a:solidFill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3" name="流程圖: 接點 2"/>
          <p:cNvSpPr/>
          <p:nvPr/>
        </p:nvSpPr>
        <p:spPr bwMode="auto">
          <a:xfrm>
            <a:off x="683568" y="1844824"/>
            <a:ext cx="2088232" cy="1944216"/>
          </a:xfrm>
          <a:prstGeom prst="flowChartConnector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犯罪</a:t>
            </a:r>
          </a:p>
        </p:txBody>
      </p:sp>
      <p:sp>
        <p:nvSpPr>
          <p:cNvPr id="4" name="流程圖: 接點 3"/>
          <p:cNvSpPr/>
          <p:nvPr/>
        </p:nvSpPr>
        <p:spPr bwMode="auto">
          <a:xfrm>
            <a:off x="3707904" y="1844824"/>
            <a:ext cx="2016224" cy="1944216"/>
          </a:xfrm>
          <a:prstGeom prst="flowChartConnector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認定程序</a:t>
            </a:r>
          </a:p>
        </p:txBody>
      </p:sp>
      <p:sp>
        <p:nvSpPr>
          <p:cNvPr id="5" name="流程圖: 接點 4"/>
          <p:cNvSpPr/>
          <p:nvPr/>
        </p:nvSpPr>
        <p:spPr bwMode="auto">
          <a:xfrm>
            <a:off x="6588224" y="1844824"/>
            <a:ext cx="2016224" cy="1944216"/>
          </a:xfrm>
          <a:prstGeom prst="flowChartConnector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確定效果與執行</a:t>
            </a:r>
          </a:p>
        </p:txBody>
      </p:sp>
      <p:sp>
        <p:nvSpPr>
          <p:cNvPr id="6" name="向右箭號 5"/>
          <p:cNvSpPr/>
          <p:nvPr/>
        </p:nvSpPr>
        <p:spPr bwMode="auto">
          <a:xfrm>
            <a:off x="2915816" y="2636912"/>
            <a:ext cx="720080" cy="432048"/>
          </a:xfrm>
          <a:prstGeom prst="rightArrow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0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7" name="向右箭號 6"/>
          <p:cNvSpPr/>
          <p:nvPr/>
        </p:nvSpPr>
        <p:spPr bwMode="auto">
          <a:xfrm>
            <a:off x="5796136" y="2636912"/>
            <a:ext cx="720080" cy="432048"/>
          </a:xfrm>
          <a:prstGeom prst="rightArrow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0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8" name="流程圖: 替代處理程序 7"/>
          <p:cNvSpPr/>
          <p:nvPr/>
        </p:nvSpPr>
        <p:spPr bwMode="auto">
          <a:xfrm>
            <a:off x="683568" y="4221088"/>
            <a:ext cx="720080" cy="2160240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行為事實</a:t>
            </a:r>
          </a:p>
        </p:txBody>
      </p:sp>
      <p:sp>
        <p:nvSpPr>
          <p:cNvPr id="9" name="流程圖: 替代處理程序 8"/>
          <p:cNvSpPr/>
          <p:nvPr/>
        </p:nvSpPr>
        <p:spPr bwMode="auto">
          <a:xfrm>
            <a:off x="1907704" y="4221088"/>
            <a:ext cx="720080" cy="2160240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成罪判斷</a:t>
            </a:r>
          </a:p>
        </p:txBody>
      </p:sp>
      <p:sp>
        <p:nvSpPr>
          <p:cNvPr id="10" name="流程圖: 替代處理程序 9"/>
          <p:cNvSpPr/>
          <p:nvPr/>
        </p:nvSpPr>
        <p:spPr bwMode="auto">
          <a:xfrm>
            <a:off x="3635896" y="4293096"/>
            <a:ext cx="720080" cy="2160240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偵查程序</a:t>
            </a:r>
          </a:p>
        </p:txBody>
      </p:sp>
      <p:sp>
        <p:nvSpPr>
          <p:cNvPr id="11" name="流程圖: 替代處理程序 10"/>
          <p:cNvSpPr/>
          <p:nvPr/>
        </p:nvSpPr>
        <p:spPr bwMode="auto">
          <a:xfrm>
            <a:off x="6660232" y="4221088"/>
            <a:ext cx="720080" cy="2160240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裁判確定</a:t>
            </a:r>
          </a:p>
        </p:txBody>
      </p:sp>
      <p:sp>
        <p:nvSpPr>
          <p:cNvPr id="12" name="流程圖: 替代處理程序 11"/>
          <p:cNvSpPr/>
          <p:nvPr/>
        </p:nvSpPr>
        <p:spPr bwMode="auto">
          <a:xfrm>
            <a:off x="7956376" y="4221088"/>
            <a:ext cx="720080" cy="2160240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執行程序</a:t>
            </a:r>
          </a:p>
        </p:txBody>
      </p:sp>
      <p:sp>
        <p:nvSpPr>
          <p:cNvPr id="13" name="流程圖: 替代處理程序 12"/>
          <p:cNvSpPr/>
          <p:nvPr/>
        </p:nvSpPr>
        <p:spPr bwMode="auto">
          <a:xfrm>
            <a:off x="5004048" y="4293096"/>
            <a:ext cx="720080" cy="2160240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審判程序</a:t>
            </a:r>
          </a:p>
        </p:txBody>
      </p:sp>
      <p:cxnSp>
        <p:nvCxnSpPr>
          <p:cNvPr id="15" name="直線單箭頭接點 14"/>
          <p:cNvCxnSpPr>
            <a:stCxn id="3" idx="4"/>
            <a:endCxn id="8" idx="0"/>
          </p:cNvCxnSpPr>
          <p:nvPr/>
        </p:nvCxnSpPr>
        <p:spPr bwMode="auto">
          <a:xfrm flipH="1">
            <a:off x="1043608" y="3789040"/>
            <a:ext cx="684076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直線單箭頭接點 19"/>
          <p:cNvCxnSpPr>
            <a:stCxn id="3" idx="4"/>
            <a:endCxn id="9" idx="0"/>
          </p:cNvCxnSpPr>
          <p:nvPr/>
        </p:nvCxnSpPr>
        <p:spPr bwMode="auto">
          <a:xfrm>
            <a:off x="1727684" y="3789040"/>
            <a:ext cx="54006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直線單箭頭接點 22"/>
          <p:cNvCxnSpPr>
            <a:stCxn id="4" idx="4"/>
            <a:endCxn id="10" idx="0"/>
          </p:cNvCxnSpPr>
          <p:nvPr/>
        </p:nvCxnSpPr>
        <p:spPr bwMode="auto">
          <a:xfrm flipH="1">
            <a:off x="3995936" y="3789040"/>
            <a:ext cx="720080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直線單箭頭接點 24"/>
          <p:cNvCxnSpPr>
            <a:stCxn id="4" idx="4"/>
            <a:endCxn id="13" idx="0"/>
          </p:cNvCxnSpPr>
          <p:nvPr/>
        </p:nvCxnSpPr>
        <p:spPr bwMode="auto">
          <a:xfrm>
            <a:off x="4716016" y="3789040"/>
            <a:ext cx="648072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直線單箭頭接點 26"/>
          <p:cNvCxnSpPr>
            <a:stCxn id="5" idx="4"/>
            <a:endCxn id="11" idx="0"/>
          </p:cNvCxnSpPr>
          <p:nvPr/>
        </p:nvCxnSpPr>
        <p:spPr bwMode="auto">
          <a:xfrm flipH="1">
            <a:off x="702027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直線單箭頭接點 28"/>
          <p:cNvCxnSpPr>
            <a:stCxn id="5" idx="4"/>
            <a:endCxn id="12" idx="0"/>
          </p:cNvCxnSpPr>
          <p:nvPr/>
        </p:nvCxnSpPr>
        <p:spPr bwMode="auto">
          <a:xfrm>
            <a:off x="7596336" y="3789040"/>
            <a:ext cx="72008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弧形箭號 (下彎) 29"/>
          <p:cNvSpPr/>
          <p:nvPr/>
        </p:nvSpPr>
        <p:spPr bwMode="auto">
          <a:xfrm>
            <a:off x="2339752" y="1124744"/>
            <a:ext cx="1872208" cy="720080"/>
          </a:xfrm>
          <a:prstGeom prst="curvedDown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0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31" name="弧形箭號 (下彎) 30"/>
          <p:cNvSpPr/>
          <p:nvPr/>
        </p:nvSpPr>
        <p:spPr bwMode="auto">
          <a:xfrm>
            <a:off x="5436096" y="1052736"/>
            <a:ext cx="1872208" cy="720080"/>
          </a:xfrm>
          <a:prstGeom prst="curvedDown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0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FFFF"/>
                </a:solidFill>
                <a:effectLst/>
                <a:latin typeface="華康隸書體W5" pitchFamily="65" charset="-120"/>
                <a:ea typeface="華康隸書體W5" pitchFamily="65" charset="-120"/>
              </a:rPr>
              <a:t>同一性問題</a:t>
            </a:r>
          </a:p>
        </p:txBody>
      </p:sp>
      <p:sp>
        <p:nvSpPr>
          <p:cNvPr id="3" name="流程圖: 替代處理程序 2"/>
          <p:cNvSpPr/>
          <p:nvPr/>
        </p:nvSpPr>
        <p:spPr>
          <a:xfrm>
            <a:off x="468313" y="2852738"/>
            <a:ext cx="647700" cy="1800225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solidFill>
                  <a:srgbClr val="000000"/>
                </a:solidFill>
              </a:rPr>
              <a:t>訴之事實</a:t>
            </a:r>
          </a:p>
        </p:txBody>
      </p:sp>
      <p:sp>
        <p:nvSpPr>
          <p:cNvPr id="4" name="流程圖: 替代處理程序 3"/>
          <p:cNvSpPr/>
          <p:nvPr/>
        </p:nvSpPr>
        <p:spPr>
          <a:xfrm>
            <a:off x="1763713" y="2205038"/>
            <a:ext cx="1728787" cy="576262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起訴事實</a:t>
            </a:r>
          </a:p>
        </p:txBody>
      </p:sp>
      <p:sp>
        <p:nvSpPr>
          <p:cNvPr id="5" name="流程圖: 替代處理程序 4"/>
          <p:cNvSpPr/>
          <p:nvPr/>
        </p:nvSpPr>
        <p:spPr>
          <a:xfrm>
            <a:off x="1763713" y="4797425"/>
            <a:ext cx="1728787" cy="576263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審判認定</a:t>
            </a:r>
          </a:p>
        </p:txBody>
      </p:sp>
      <p:sp>
        <p:nvSpPr>
          <p:cNvPr id="6" name="流程圖: 替代處理程序 5"/>
          <p:cNvSpPr/>
          <p:nvPr/>
        </p:nvSpPr>
        <p:spPr>
          <a:xfrm>
            <a:off x="4211638" y="1557338"/>
            <a:ext cx="1512887" cy="576262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單一案件</a:t>
            </a:r>
          </a:p>
        </p:txBody>
      </p:sp>
      <p:sp>
        <p:nvSpPr>
          <p:cNvPr id="7" name="流程圖: 替代處理程序 6"/>
          <p:cNvSpPr/>
          <p:nvPr/>
        </p:nvSpPr>
        <p:spPr>
          <a:xfrm>
            <a:off x="4211638" y="2924175"/>
            <a:ext cx="1512887" cy="576263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數案件</a:t>
            </a:r>
          </a:p>
        </p:txBody>
      </p:sp>
      <p:sp>
        <p:nvSpPr>
          <p:cNvPr id="8" name="流程圖: 替代處理程序 7"/>
          <p:cNvSpPr/>
          <p:nvPr/>
        </p:nvSpPr>
        <p:spPr>
          <a:xfrm>
            <a:off x="4140200" y="4365625"/>
            <a:ext cx="1511300" cy="576263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單一案件</a:t>
            </a:r>
          </a:p>
        </p:txBody>
      </p:sp>
      <p:sp>
        <p:nvSpPr>
          <p:cNvPr id="9" name="流程圖: 替代處理程序 8"/>
          <p:cNvSpPr/>
          <p:nvPr/>
        </p:nvSpPr>
        <p:spPr>
          <a:xfrm>
            <a:off x="4140200" y="5229225"/>
            <a:ext cx="1511300" cy="576263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數案件</a:t>
            </a:r>
          </a:p>
        </p:txBody>
      </p:sp>
      <p:sp>
        <p:nvSpPr>
          <p:cNvPr id="10" name="流程圖: 替代處理程序 9"/>
          <p:cNvSpPr/>
          <p:nvPr/>
        </p:nvSpPr>
        <p:spPr>
          <a:xfrm>
            <a:off x="6300788" y="1268413"/>
            <a:ext cx="2374900" cy="504825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確認為單一</a:t>
            </a:r>
          </a:p>
        </p:txBody>
      </p:sp>
      <p:sp>
        <p:nvSpPr>
          <p:cNvPr id="11" name="流程圖: 替代處理程序 10"/>
          <p:cNvSpPr/>
          <p:nvPr/>
        </p:nvSpPr>
        <p:spPr>
          <a:xfrm>
            <a:off x="6300788" y="1916113"/>
            <a:ext cx="2374900" cy="504825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確認非單一</a:t>
            </a:r>
          </a:p>
        </p:txBody>
      </p:sp>
      <p:sp>
        <p:nvSpPr>
          <p:cNvPr id="12" name="流程圖: 替代處理程序 11"/>
          <p:cNvSpPr/>
          <p:nvPr/>
        </p:nvSpPr>
        <p:spPr>
          <a:xfrm>
            <a:off x="6300788" y="2636838"/>
            <a:ext cx="2374900" cy="504825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合併、追加→單一</a:t>
            </a:r>
          </a:p>
        </p:txBody>
      </p:sp>
      <p:sp>
        <p:nvSpPr>
          <p:cNvPr id="13" name="流程圖: 替代處理程序 12"/>
          <p:cNvSpPr/>
          <p:nvPr/>
        </p:nvSpPr>
        <p:spPr>
          <a:xfrm>
            <a:off x="6300788" y="3284538"/>
            <a:ext cx="2374900" cy="504825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確認為數案</a:t>
            </a:r>
          </a:p>
        </p:txBody>
      </p:sp>
      <p:sp>
        <p:nvSpPr>
          <p:cNvPr id="14" name="向下箭號 13"/>
          <p:cNvSpPr/>
          <p:nvPr/>
        </p:nvSpPr>
        <p:spPr>
          <a:xfrm>
            <a:off x="1979613" y="2997200"/>
            <a:ext cx="1296987" cy="1655763"/>
          </a:xfrm>
          <a:prstGeom prst="downArrow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認定變更</a:t>
            </a:r>
          </a:p>
        </p:txBody>
      </p:sp>
      <p:sp>
        <p:nvSpPr>
          <p:cNvPr id="15" name="流程圖: 替代處理程序 14"/>
          <p:cNvSpPr/>
          <p:nvPr/>
        </p:nvSpPr>
        <p:spPr>
          <a:xfrm>
            <a:off x="6300788" y="4365625"/>
            <a:ext cx="2303462" cy="576263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不可分效果</a:t>
            </a:r>
          </a:p>
        </p:txBody>
      </p:sp>
      <p:sp>
        <p:nvSpPr>
          <p:cNvPr id="16" name="流程圖: 替代處理程序 15"/>
          <p:cNvSpPr/>
          <p:nvPr/>
        </p:nvSpPr>
        <p:spPr>
          <a:xfrm>
            <a:off x="6300788" y="5229225"/>
            <a:ext cx="2303462" cy="576263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併罰處理關係</a:t>
            </a:r>
          </a:p>
        </p:txBody>
      </p:sp>
      <p:cxnSp>
        <p:nvCxnSpPr>
          <p:cNvPr id="18" name="肘形接點 17"/>
          <p:cNvCxnSpPr>
            <a:stCxn id="3" idx="3"/>
            <a:endCxn id="4" idx="1"/>
          </p:cNvCxnSpPr>
          <p:nvPr/>
        </p:nvCxnSpPr>
        <p:spPr>
          <a:xfrm flipV="1">
            <a:off x="1116013" y="2492375"/>
            <a:ext cx="647700" cy="126047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肘形接點 20"/>
          <p:cNvCxnSpPr>
            <a:stCxn id="3" idx="3"/>
            <a:endCxn id="5" idx="1"/>
          </p:cNvCxnSpPr>
          <p:nvPr/>
        </p:nvCxnSpPr>
        <p:spPr>
          <a:xfrm>
            <a:off x="1116013" y="3752850"/>
            <a:ext cx="647700" cy="1331913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接點 22"/>
          <p:cNvCxnSpPr>
            <a:stCxn id="4" idx="3"/>
            <a:endCxn id="6" idx="1"/>
          </p:cNvCxnSpPr>
          <p:nvPr/>
        </p:nvCxnSpPr>
        <p:spPr>
          <a:xfrm flipV="1">
            <a:off x="3492500" y="1844675"/>
            <a:ext cx="719138" cy="6477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肘形接點 24"/>
          <p:cNvCxnSpPr>
            <a:stCxn id="4" idx="3"/>
            <a:endCxn id="7" idx="1"/>
          </p:cNvCxnSpPr>
          <p:nvPr/>
        </p:nvCxnSpPr>
        <p:spPr>
          <a:xfrm>
            <a:off x="3492500" y="2492375"/>
            <a:ext cx="719138" cy="72072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肘形接點 26"/>
          <p:cNvCxnSpPr>
            <a:stCxn id="6" idx="3"/>
            <a:endCxn id="10" idx="1"/>
          </p:cNvCxnSpPr>
          <p:nvPr/>
        </p:nvCxnSpPr>
        <p:spPr>
          <a:xfrm flipV="1">
            <a:off x="5724525" y="1520825"/>
            <a:ext cx="576263" cy="32385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肘形接點 28"/>
          <p:cNvCxnSpPr>
            <a:stCxn id="6" idx="3"/>
            <a:endCxn id="11" idx="1"/>
          </p:cNvCxnSpPr>
          <p:nvPr/>
        </p:nvCxnSpPr>
        <p:spPr>
          <a:xfrm>
            <a:off x="5724525" y="1844675"/>
            <a:ext cx="576263" cy="32385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肘形接點 30"/>
          <p:cNvCxnSpPr>
            <a:stCxn id="7" idx="3"/>
            <a:endCxn id="12" idx="1"/>
          </p:cNvCxnSpPr>
          <p:nvPr/>
        </p:nvCxnSpPr>
        <p:spPr>
          <a:xfrm flipV="1">
            <a:off x="5724525" y="2889250"/>
            <a:ext cx="576263" cy="32385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肘形接點 32"/>
          <p:cNvCxnSpPr>
            <a:stCxn id="7" idx="3"/>
            <a:endCxn id="13" idx="1"/>
          </p:cNvCxnSpPr>
          <p:nvPr/>
        </p:nvCxnSpPr>
        <p:spPr>
          <a:xfrm>
            <a:off x="5724525" y="3213100"/>
            <a:ext cx="576263" cy="32385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肘形接點 34"/>
          <p:cNvCxnSpPr>
            <a:stCxn id="5" idx="3"/>
            <a:endCxn id="8" idx="1"/>
          </p:cNvCxnSpPr>
          <p:nvPr/>
        </p:nvCxnSpPr>
        <p:spPr>
          <a:xfrm flipV="1">
            <a:off x="3492500" y="4652963"/>
            <a:ext cx="647700" cy="4318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肘形接點 36"/>
          <p:cNvCxnSpPr>
            <a:stCxn id="5" idx="3"/>
            <a:endCxn id="9" idx="1"/>
          </p:cNvCxnSpPr>
          <p:nvPr/>
        </p:nvCxnSpPr>
        <p:spPr>
          <a:xfrm>
            <a:off x="3492500" y="5084763"/>
            <a:ext cx="647700" cy="4318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/>
          <p:cNvCxnSpPr>
            <a:stCxn id="8" idx="3"/>
            <a:endCxn id="15" idx="1"/>
          </p:cNvCxnSpPr>
          <p:nvPr/>
        </p:nvCxnSpPr>
        <p:spPr>
          <a:xfrm>
            <a:off x="5651500" y="4652963"/>
            <a:ext cx="649288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/>
          <p:cNvCxnSpPr>
            <a:stCxn id="9" idx="3"/>
            <a:endCxn id="16" idx="1"/>
          </p:cNvCxnSpPr>
          <p:nvPr/>
        </p:nvCxnSpPr>
        <p:spPr>
          <a:xfrm>
            <a:off x="5651500" y="5516563"/>
            <a:ext cx="649288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同一性原則之效應</a:t>
            </a:r>
          </a:p>
        </p:txBody>
      </p:sp>
      <p:sp>
        <p:nvSpPr>
          <p:cNvPr id="38915" name="AutoShape 5"/>
          <p:cNvSpPr>
            <a:spLocks noChangeArrowheads="1"/>
          </p:cNvSpPr>
          <p:nvPr/>
        </p:nvSpPr>
        <p:spPr bwMode="auto">
          <a:xfrm>
            <a:off x="395288" y="2349500"/>
            <a:ext cx="574675" cy="22320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同一性</a:t>
            </a:r>
          </a:p>
        </p:txBody>
      </p:sp>
      <p:sp>
        <p:nvSpPr>
          <p:cNvPr id="38916" name="AutoShape 6"/>
          <p:cNvSpPr>
            <a:spLocks noChangeArrowheads="1"/>
          </p:cNvSpPr>
          <p:nvPr/>
        </p:nvSpPr>
        <p:spPr bwMode="auto">
          <a:xfrm>
            <a:off x="1692275" y="1989138"/>
            <a:ext cx="1800225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事實同一性</a:t>
            </a:r>
          </a:p>
        </p:txBody>
      </p:sp>
      <p:sp>
        <p:nvSpPr>
          <p:cNvPr id="38917" name="AutoShape 7"/>
          <p:cNvSpPr>
            <a:spLocks noChangeArrowheads="1"/>
          </p:cNvSpPr>
          <p:nvPr/>
        </p:nvSpPr>
        <p:spPr bwMode="auto">
          <a:xfrm>
            <a:off x="1692275" y="4508500"/>
            <a:ext cx="1800225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程序同一性</a:t>
            </a:r>
          </a:p>
        </p:txBody>
      </p:sp>
      <p:sp>
        <p:nvSpPr>
          <p:cNvPr id="38918" name="AutoShape 8"/>
          <p:cNvSpPr>
            <a:spLocks noChangeArrowheads="1"/>
          </p:cNvSpPr>
          <p:nvPr/>
        </p:nvSpPr>
        <p:spPr bwMode="auto">
          <a:xfrm>
            <a:off x="1692275" y="3213100"/>
            <a:ext cx="1800225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評價同一性</a:t>
            </a:r>
          </a:p>
        </p:txBody>
      </p:sp>
      <p:sp>
        <p:nvSpPr>
          <p:cNvPr id="38919" name="AutoShape 9"/>
          <p:cNvSpPr>
            <a:spLocks noChangeArrowheads="1"/>
          </p:cNvSpPr>
          <p:nvPr/>
        </p:nvSpPr>
        <p:spPr bwMode="auto">
          <a:xfrm>
            <a:off x="4211638" y="1989138"/>
            <a:ext cx="2016125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完整性不容變更</a:t>
            </a:r>
          </a:p>
        </p:txBody>
      </p:sp>
      <p:sp>
        <p:nvSpPr>
          <p:cNvPr id="38920" name="AutoShape 10"/>
          <p:cNvSpPr>
            <a:spLocks noChangeArrowheads="1"/>
          </p:cNvSpPr>
          <p:nvPr/>
        </p:nvSpPr>
        <p:spPr bwMode="auto">
          <a:xfrm>
            <a:off x="4211638" y="3213100"/>
            <a:ext cx="2016125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得為評價變更</a:t>
            </a:r>
          </a:p>
        </p:txBody>
      </p:sp>
      <p:sp>
        <p:nvSpPr>
          <p:cNvPr id="38921" name="AutoShape 11"/>
          <p:cNvSpPr>
            <a:spLocks noChangeArrowheads="1"/>
          </p:cNvSpPr>
          <p:nvPr/>
        </p:nvSpPr>
        <p:spPr bwMode="auto">
          <a:xfrm>
            <a:off x="4284663" y="4508500"/>
            <a:ext cx="2016125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一致性不容變更</a:t>
            </a:r>
          </a:p>
        </p:txBody>
      </p:sp>
      <p:sp>
        <p:nvSpPr>
          <p:cNvPr id="38922" name="AutoShape 12"/>
          <p:cNvSpPr>
            <a:spLocks noChangeArrowheads="1"/>
          </p:cNvSpPr>
          <p:nvPr/>
        </p:nvSpPr>
        <p:spPr bwMode="auto">
          <a:xfrm>
            <a:off x="7308850" y="1989138"/>
            <a:ext cx="1584325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違背法令</a:t>
            </a:r>
          </a:p>
        </p:txBody>
      </p:sp>
      <p:sp>
        <p:nvSpPr>
          <p:cNvPr id="38923" name="AutoShape 13"/>
          <p:cNvSpPr>
            <a:spLocks noChangeArrowheads="1"/>
          </p:cNvSpPr>
          <p:nvPr/>
        </p:nvSpPr>
        <p:spPr bwMode="auto">
          <a:xfrm>
            <a:off x="7308850" y="3213100"/>
            <a:ext cx="1584325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變更法條適用</a:t>
            </a:r>
          </a:p>
        </p:txBody>
      </p:sp>
      <p:sp>
        <p:nvSpPr>
          <p:cNvPr id="38924" name="AutoShape 14"/>
          <p:cNvSpPr>
            <a:spLocks noChangeArrowheads="1"/>
          </p:cNvSpPr>
          <p:nvPr/>
        </p:nvSpPr>
        <p:spPr bwMode="auto">
          <a:xfrm>
            <a:off x="7235825" y="4508500"/>
            <a:ext cx="1584325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違背法令</a:t>
            </a:r>
          </a:p>
        </p:txBody>
      </p:sp>
      <p:cxnSp>
        <p:nvCxnSpPr>
          <p:cNvPr id="38925" name="AutoShape 15"/>
          <p:cNvCxnSpPr>
            <a:cxnSpLocks noChangeShapeType="1"/>
            <a:stCxn id="38915" idx="3"/>
            <a:endCxn id="38918" idx="1"/>
          </p:cNvCxnSpPr>
          <p:nvPr/>
        </p:nvCxnSpPr>
        <p:spPr bwMode="auto">
          <a:xfrm>
            <a:off x="969963" y="3465513"/>
            <a:ext cx="7223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8926" name="AutoShape 16"/>
          <p:cNvCxnSpPr>
            <a:cxnSpLocks noChangeShapeType="1"/>
            <a:stCxn id="38915" idx="3"/>
            <a:endCxn id="38916" idx="1"/>
          </p:cNvCxnSpPr>
          <p:nvPr/>
        </p:nvCxnSpPr>
        <p:spPr bwMode="auto">
          <a:xfrm flipV="1">
            <a:off x="969963" y="2241550"/>
            <a:ext cx="722312" cy="1223963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8927" name="AutoShape 17"/>
          <p:cNvCxnSpPr>
            <a:cxnSpLocks noChangeShapeType="1"/>
            <a:stCxn id="38915" idx="3"/>
            <a:endCxn id="38917" idx="1"/>
          </p:cNvCxnSpPr>
          <p:nvPr/>
        </p:nvCxnSpPr>
        <p:spPr bwMode="auto">
          <a:xfrm>
            <a:off x="969963" y="3465513"/>
            <a:ext cx="722312" cy="1295400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8928" name="AutoShape 18"/>
          <p:cNvSpPr>
            <a:spLocks noChangeArrowheads="1"/>
          </p:cNvSpPr>
          <p:nvPr/>
        </p:nvSpPr>
        <p:spPr bwMode="auto">
          <a:xfrm>
            <a:off x="3563938" y="2205038"/>
            <a:ext cx="576262" cy="71437"/>
          </a:xfrm>
          <a:prstGeom prst="rightArrow">
            <a:avLst>
              <a:gd name="adj1" fmla="val 50000"/>
              <a:gd name="adj2" fmla="val 201668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8929" name="AutoShape 19"/>
          <p:cNvSpPr>
            <a:spLocks noChangeArrowheads="1"/>
          </p:cNvSpPr>
          <p:nvPr/>
        </p:nvSpPr>
        <p:spPr bwMode="auto">
          <a:xfrm>
            <a:off x="3563938" y="4724400"/>
            <a:ext cx="576262" cy="71438"/>
          </a:xfrm>
          <a:prstGeom prst="rightArrow">
            <a:avLst>
              <a:gd name="adj1" fmla="val 50000"/>
              <a:gd name="adj2" fmla="val 201665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8930" name="AutoShape 20"/>
          <p:cNvSpPr>
            <a:spLocks noChangeArrowheads="1"/>
          </p:cNvSpPr>
          <p:nvPr/>
        </p:nvSpPr>
        <p:spPr bwMode="auto">
          <a:xfrm>
            <a:off x="3563938" y="3429000"/>
            <a:ext cx="576262" cy="71438"/>
          </a:xfrm>
          <a:prstGeom prst="rightArrow">
            <a:avLst>
              <a:gd name="adj1" fmla="val 50000"/>
              <a:gd name="adj2" fmla="val 201665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8931" name="AutoShape 21"/>
          <p:cNvSpPr>
            <a:spLocks noChangeArrowheads="1"/>
          </p:cNvSpPr>
          <p:nvPr/>
        </p:nvSpPr>
        <p:spPr bwMode="auto">
          <a:xfrm>
            <a:off x="6443663" y="2205038"/>
            <a:ext cx="576262" cy="71437"/>
          </a:xfrm>
          <a:prstGeom prst="rightArrow">
            <a:avLst>
              <a:gd name="adj1" fmla="val 50000"/>
              <a:gd name="adj2" fmla="val 201668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8932" name="AutoShape 22"/>
          <p:cNvSpPr>
            <a:spLocks noChangeArrowheads="1"/>
          </p:cNvSpPr>
          <p:nvPr/>
        </p:nvSpPr>
        <p:spPr bwMode="auto">
          <a:xfrm>
            <a:off x="6443663" y="3429000"/>
            <a:ext cx="576262" cy="71438"/>
          </a:xfrm>
          <a:prstGeom prst="rightArrow">
            <a:avLst>
              <a:gd name="adj1" fmla="val 50000"/>
              <a:gd name="adj2" fmla="val 201665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8933" name="AutoShape 23"/>
          <p:cNvSpPr>
            <a:spLocks noChangeArrowheads="1"/>
          </p:cNvSpPr>
          <p:nvPr/>
        </p:nvSpPr>
        <p:spPr bwMode="auto">
          <a:xfrm>
            <a:off x="6516688" y="4724400"/>
            <a:ext cx="576262" cy="71438"/>
          </a:xfrm>
          <a:prstGeom prst="rightArrow">
            <a:avLst>
              <a:gd name="adj1" fmla="val 50000"/>
              <a:gd name="adj2" fmla="val 201665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38934" name="AutoShape 24"/>
          <p:cNvSpPr>
            <a:spLocks noChangeArrowheads="1"/>
          </p:cNvSpPr>
          <p:nvPr/>
        </p:nvSpPr>
        <p:spPr bwMode="auto">
          <a:xfrm>
            <a:off x="6443663" y="2636838"/>
            <a:ext cx="792162" cy="431800"/>
          </a:xfrm>
          <a:prstGeom prst="wedgeRoundRectCallout">
            <a:avLst>
              <a:gd name="adj1" fmla="val -7917"/>
              <a:gd name="adj2" fmla="val -12279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違反</a:t>
            </a:r>
          </a:p>
        </p:txBody>
      </p:sp>
      <p:sp>
        <p:nvSpPr>
          <p:cNvPr id="38935" name="AutoShape 25"/>
          <p:cNvSpPr>
            <a:spLocks noChangeArrowheads="1"/>
          </p:cNvSpPr>
          <p:nvPr/>
        </p:nvSpPr>
        <p:spPr bwMode="auto">
          <a:xfrm>
            <a:off x="6443663" y="5157788"/>
            <a:ext cx="792162" cy="431800"/>
          </a:xfrm>
          <a:prstGeom prst="wedgeRoundRectCallout">
            <a:avLst>
              <a:gd name="adj1" fmla="val -7917"/>
              <a:gd name="adj2" fmla="val -12279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違反</a:t>
            </a:r>
          </a:p>
        </p:txBody>
      </p:sp>
      <p:sp>
        <p:nvSpPr>
          <p:cNvPr id="38936" name="AutoShape 26"/>
          <p:cNvSpPr>
            <a:spLocks noChangeArrowheads="1"/>
          </p:cNvSpPr>
          <p:nvPr/>
        </p:nvSpPr>
        <p:spPr bwMode="auto">
          <a:xfrm>
            <a:off x="6372225" y="3933825"/>
            <a:ext cx="1512888" cy="431800"/>
          </a:xfrm>
          <a:prstGeom prst="wedgeRectCallout">
            <a:avLst>
              <a:gd name="adj1" fmla="val -65319"/>
              <a:gd name="adj2" fmla="val -10625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評價對錯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FFFF"/>
                </a:solidFill>
                <a:effectLst/>
                <a:latin typeface="華康隸書體W5" pitchFamily="65" charset="-120"/>
                <a:ea typeface="華康隸書體W5" pitchFamily="65" charset="-120"/>
              </a:rPr>
              <a:t>案件數的判斷</a:t>
            </a:r>
          </a:p>
        </p:txBody>
      </p:sp>
      <p:sp>
        <p:nvSpPr>
          <p:cNvPr id="3" name="流程圖: 替代處理程序 2"/>
          <p:cNvSpPr/>
          <p:nvPr/>
        </p:nvSpPr>
        <p:spPr>
          <a:xfrm>
            <a:off x="468313" y="2708275"/>
            <a:ext cx="647700" cy="1944688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solidFill>
                  <a:srgbClr val="000000"/>
                </a:solidFill>
              </a:rPr>
              <a:t>案件數</a:t>
            </a:r>
          </a:p>
        </p:txBody>
      </p:sp>
      <p:sp>
        <p:nvSpPr>
          <p:cNvPr id="4" name="流程圖: 替代處理程序 3"/>
          <p:cNvSpPr/>
          <p:nvPr/>
        </p:nvSpPr>
        <p:spPr>
          <a:xfrm>
            <a:off x="1763713" y="2060575"/>
            <a:ext cx="1439862" cy="576263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一案</a:t>
            </a:r>
          </a:p>
        </p:txBody>
      </p:sp>
      <p:sp>
        <p:nvSpPr>
          <p:cNvPr id="5" name="流程圖: 替代處理程序 4"/>
          <p:cNvSpPr/>
          <p:nvPr/>
        </p:nvSpPr>
        <p:spPr>
          <a:xfrm>
            <a:off x="1763713" y="4581525"/>
            <a:ext cx="1439862" cy="576263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200" dirty="0">
                <a:solidFill>
                  <a:srgbClr val="000000"/>
                </a:solidFill>
              </a:rPr>
              <a:t>數案</a:t>
            </a:r>
          </a:p>
        </p:txBody>
      </p:sp>
      <p:sp>
        <p:nvSpPr>
          <p:cNvPr id="6" name="流程圖: 替代處理程序 5"/>
          <p:cNvSpPr/>
          <p:nvPr/>
        </p:nvSpPr>
        <p:spPr>
          <a:xfrm>
            <a:off x="3851275" y="2060575"/>
            <a:ext cx="1728788" cy="576263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單一刑罰權</a:t>
            </a:r>
          </a:p>
        </p:txBody>
      </p:sp>
      <p:sp>
        <p:nvSpPr>
          <p:cNvPr id="7" name="流程圖: 替代處理程序 6"/>
          <p:cNvSpPr/>
          <p:nvPr/>
        </p:nvSpPr>
        <p:spPr>
          <a:xfrm>
            <a:off x="3779838" y="4581525"/>
            <a:ext cx="1728787" cy="576263"/>
          </a:xfrm>
          <a:prstGeom prst="flowChartAlternateProcess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複數刑罰權</a:t>
            </a:r>
          </a:p>
        </p:txBody>
      </p:sp>
      <p:sp>
        <p:nvSpPr>
          <p:cNvPr id="8" name="流程圖: 替代處理程序 7"/>
          <p:cNvSpPr/>
          <p:nvPr/>
        </p:nvSpPr>
        <p:spPr>
          <a:xfrm>
            <a:off x="6084888" y="1557338"/>
            <a:ext cx="2808287" cy="576262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一人一事一評價</a:t>
            </a:r>
          </a:p>
        </p:txBody>
      </p:sp>
      <p:sp>
        <p:nvSpPr>
          <p:cNvPr id="10" name="流程圖: 替代處理程序 9"/>
          <p:cNvSpPr/>
          <p:nvPr/>
        </p:nvSpPr>
        <p:spPr>
          <a:xfrm>
            <a:off x="6084888" y="2565400"/>
            <a:ext cx="2808287" cy="576263"/>
          </a:xfrm>
          <a:prstGeom prst="flowChartAlternateProces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一人一事數評價</a:t>
            </a:r>
          </a:p>
        </p:txBody>
      </p:sp>
      <p:sp>
        <p:nvSpPr>
          <p:cNvPr id="11" name="流程圖: 替代處理程序 10"/>
          <p:cNvSpPr/>
          <p:nvPr/>
        </p:nvSpPr>
        <p:spPr>
          <a:xfrm>
            <a:off x="6011863" y="4581525"/>
            <a:ext cx="2808287" cy="576263"/>
          </a:xfrm>
          <a:prstGeom prst="flowChartAlternateProcess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數人一事數評價</a:t>
            </a:r>
          </a:p>
        </p:txBody>
      </p:sp>
      <p:sp>
        <p:nvSpPr>
          <p:cNvPr id="12" name="流程圖: 替代處理程序 11"/>
          <p:cNvSpPr/>
          <p:nvPr/>
        </p:nvSpPr>
        <p:spPr>
          <a:xfrm>
            <a:off x="6011863" y="3789363"/>
            <a:ext cx="2808287" cy="576262"/>
          </a:xfrm>
          <a:prstGeom prst="flowChartAlternateProcess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chemeClr val="tx1"/>
                </a:solidFill>
              </a:rPr>
              <a:t>一</a:t>
            </a:r>
            <a:r>
              <a:rPr kumimoji="0" lang="zh-TW" altLang="en-US" sz="2000" dirty="0">
                <a:solidFill>
                  <a:srgbClr val="000000"/>
                </a:solidFill>
              </a:rPr>
              <a:t>人數事數評價</a:t>
            </a:r>
          </a:p>
        </p:txBody>
      </p:sp>
      <p:sp>
        <p:nvSpPr>
          <p:cNvPr id="13" name="流程圖: 替代處理程序 12"/>
          <p:cNvSpPr/>
          <p:nvPr/>
        </p:nvSpPr>
        <p:spPr>
          <a:xfrm>
            <a:off x="6011863" y="5373688"/>
            <a:ext cx="2808287" cy="576262"/>
          </a:xfrm>
          <a:prstGeom prst="flowChartAlternateProcess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數人數事數評價</a:t>
            </a:r>
          </a:p>
        </p:txBody>
      </p:sp>
      <p:cxnSp>
        <p:nvCxnSpPr>
          <p:cNvPr id="15" name="直線單箭頭接點 14"/>
          <p:cNvCxnSpPr>
            <a:stCxn id="7" idx="3"/>
            <a:endCxn id="11" idx="1"/>
          </p:cNvCxnSpPr>
          <p:nvPr/>
        </p:nvCxnSpPr>
        <p:spPr>
          <a:xfrm>
            <a:off x="5508625" y="4868863"/>
            <a:ext cx="503238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肘形接點 16"/>
          <p:cNvCxnSpPr>
            <a:stCxn id="6" idx="3"/>
            <a:endCxn id="8" idx="1"/>
          </p:cNvCxnSpPr>
          <p:nvPr/>
        </p:nvCxnSpPr>
        <p:spPr>
          <a:xfrm flipV="1">
            <a:off x="5580063" y="1844675"/>
            <a:ext cx="504825" cy="50482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肘形接點 18"/>
          <p:cNvCxnSpPr>
            <a:stCxn id="6" idx="3"/>
            <a:endCxn id="10" idx="1"/>
          </p:cNvCxnSpPr>
          <p:nvPr/>
        </p:nvCxnSpPr>
        <p:spPr>
          <a:xfrm>
            <a:off x="5580063" y="2349500"/>
            <a:ext cx="504825" cy="503238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肘形接點 21"/>
          <p:cNvCxnSpPr>
            <a:stCxn id="3" idx="3"/>
            <a:endCxn id="4" idx="1"/>
          </p:cNvCxnSpPr>
          <p:nvPr/>
        </p:nvCxnSpPr>
        <p:spPr>
          <a:xfrm flipV="1">
            <a:off x="1116013" y="2349500"/>
            <a:ext cx="647700" cy="1331913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3" idx="3"/>
            <a:endCxn id="5" idx="1"/>
          </p:cNvCxnSpPr>
          <p:nvPr/>
        </p:nvCxnSpPr>
        <p:spPr>
          <a:xfrm>
            <a:off x="1116013" y="3681413"/>
            <a:ext cx="647700" cy="118745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/>
          <p:cNvCxnSpPr>
            <a:stCxn id="4" idx="3"/>
            <a:endCxn id="6" idx="1"/>
          </p:cNvCxnSpPr>
          <p:nvPr/>
        </p:nvCxnSpPr>
        <p:spPr>
          <a:xfrm>
            <a:off x="3203575" y="2349500"/>
            <a:ext cx="647700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單箭頭接點 28"/>
          <p:cNvCxnSpPr>
            <a:stCxn id="5" idx="3"/>
            <a:endCxn id="7" idx="1"/>
          </p:cNvCxnSpPr>
          <p:nvPr/>
        </p:nvCxnSpPr>
        <p:spPr>
          <a:xfrm>
            <a:off x="3203575" y="4868863"/>
            <a:ext cx="576263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肘形接點 30"/>
          <p:cNvCxnSpPr>
            <a:stCxn id="7" idx="3"/>
            <a:endCxn id="12" idx="1"/>
          </p:cNvCxnSpPr>
          <p:nvPr/>
        </p:nvCxnSpPr>
        <p:spPr>
          <a:xfrm flipV="1">
            <a:off x="5508625" y="4076700"/>
            <a:ext cx="503238" cy="792163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肘形接點 32"/>
          <p:cNvCxnSpPr>
            <a:stCxn id="7" idx="3"/>
            <a:endCxn id="13" idx="1"/>
          </p:cNvCxnSpPr>
          <p:nvPr/>
        </p:nvCxnSpPr>
        <p:spPr>
          <a:xfrm>
            <a:off x="5508625" y="4868863"/>
            <a:ext cx="503238" cy="792162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圓角矩形圖說文字 33"/>
          <p:cNvSpPr/>
          <p:nvPr/>
        </p:nvSpPr>
        <p:spPr>
          <a:xfrm>
            <a:off x="2627313" y="3213100"/>
            <a:ext cx="2592387" cy="936625"/>
          </a:xfrm>
          <a:prstGeom prst="wedgeRoundRectCallout">
            <a:avLst>
              <a:gd name="adj1" fmla="val -35950"/>
              <a:gd name="adj2" fmla="val -107426"/>
              <a:gd name="adj3" fmla="val 16667"/>
            </a:avLst>
          </a:prstGeom>
          <a:solidFill>
            <a:srgbClr val="E6D0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200" dirty="0">
                <a:solidFill>
                  <a:srgbClr val="000000"/>
                </a:solidFill>
              </a:rPr>
              <a:t>§267</a:t>
            </a:r>
            <a:r>
              <a:rPr kumimoji="0" lang="zh-TW" altLang="en-US" sz="2200" dirty="0">
                <a:solidFill>
                  <a:srgbClr val="000000"/>
                </a:solidFill>
              </a:rPr>
              <a:t>、</a:t>
            </a:r>
            <a:r>
              <a:rPr kumimoji="0" lang="en-US" altLang="zh-TW" sz="2200" dirty="0">
                <a:solidFill>
                  <a:srgbClr val="000000"/>
                </a:solidFill>
              </a:rPr>
              <a:t>§348II</a:t>
            </a:r>
            <a:endParaRPr kumimoji="0" lang="zh-TW" altLang="en-US" sz="2200" dirty="0">
              <a:solidFill>
                <a:srgbClr val="000000"/>
              </a:solidFill>
            </a:endParaRPr>
          </a:p>
        </p:txBody>
      </p:sp>
      <p:sp>
        <p:nvSpPr>
          <p:cNvPr id="35" name="圓角矩形圖說文字 34"/>
          <p:cNvSpPr/>
          <p:nvPr/>
        </p:nvSpPr>
        <p:spPr>
          <a:xfrm>
            <a:off x="2700338" y="5661025"/>
            <a:ext cx="2592387" cy="936625"/>
          </a:xfrm>
          <a:prstGeom prst="wedgeRoundRectCallout">
            <a:avLst>
              <a:gd name="adj1" fmla="val -40359"/>
              <a:gd name="adj2" fmla="val -101321"/>
              <a:gd name="adj3" fmla="val 16667"/>
            </a:avLst>
          </a:prstGeom>
          <a:solidFill>
            <a:srgbClr val="E6D0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200" dirty="0">
                <a:solidFill>
                  <a:srgbClr val="000000"/>
                </a:solidFill>
              </a:rPr>
              <a:t>§265</a:t>
            </a:r>
            <a:r>
              <a:rPr kumimoji="0" lang="zh-TW" altLang="en-US" sz="2200" dirty="0">
                <a:solidFill>
                  <a:srgbClr val="000000"/>
                </a:solidFill>
              </a:rPr>
              <a:t>、</a:t>
            </a:r>
            <a:r>
              <a:rPr kumimoji="0" lang="en-US" altLang="zh-TW" sz="2200" dirty="0">
                <a:solidFill>
                  <a:srgbClr val="000000"/>
                </a:solidFill>
              </a:rPr>
              <a:t>§348I</a:t>
            </a:r>
            <a:endParaRPr kumimoji="0" lang="zh-TW" altLang="en-US" sz="2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FFFF"/>
                </a:solidFill>
                <a:effectLst/>
                <a:latin typeface="華康隸書體W5" pitchFamily="65" charset="-120"/>
                <a:ea typeface="華康隸書體W5" pitchFamily="65" charset="-120"/>
              </a:rPr>
              <a:t>案件的變異</a:t>
            </a:r>
          </a:p>
        </p:txBody>
      </p:sp>
      <p:sp>
        <p:nvSpPr>
          <p:cNvPr id="3" name="流程圖: 替代處理程序 2"/>
          <p:cNvSpPr/>
          <p:nvPr/>
        </p:nvSpPr>
        <p:spPr>
          <a:xfrm>
            <a:off x="468313" y="2852738"/>
            <a:ext cx="647700" cy="1728787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solidFill>
                  <a:srgbClr val="000000"/>
                </a:solidFill>
              </a:rPr>
              <a:t>二種情形</a:t>
            </a:r>
          </a:p>
        </p:txBody>
      </p:sp>
      <p:sp>
        <p:nvSpPr>
          <p:cNvPr id="4" name="流程圖: 替代處理程序 3"/>
          <p:cNvSpPr/>
          <p:nvPr/>
        </p:nvSpPr>
        <p:spPr>
          <a:xfrm>
            <a:off x="1692275" y="1989138"/>
            <a:ext cx="1366838" cy="576262"/>
          </a:xfrm>
          <a:prstGeom prst="flowChartAlternateProcess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solidFill>
                  <a:srgbClr val="000000"/>
                </a:solidFill>
              </a:rPr>
              <a:t>原則</a:t>
            </a:r>
          </a:p>
        </p:txBody>
      </p:sp>
      <p:sp>
        <p:nvSpPr>
          <p:cNvPr id="5" name="流程圖: 替代處理程序 4"/>
          <p:cNvSpPr/>
          <p:nvPr/>
        </p:nvSpPr>
        <p:spPr>
          <a:xfrm>
            <a:off x="1692275" y="4724400"/>
            <a:ext cx="1366838" cy="576263"/>
          </a:xfrm>
          <a:prstGeom prst="flowChartAlternateProcess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solidFill>
                  <a:srgbClr val="000000"/>
                </a:solidFill>
              </a:rPr>
              <a:t>變異</a:t>
            </a:r>
          </a:p>
        </p:txBody>
      </p:sp>
      <p:sp>
        <p:nvSpPr>
          <p:cNvPr id="6" name="流程圖: 替代處理程序 5"/>
          <p:cNvSpPr/>
          <p:nvPr/>
        </p:nvSpPr>
        <p:spPr>
          <a:xfrm>
            <a:off x="3563938" y="1412875"/>
            <a:ext cx="5256212" cy="576263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u="sng" dirty="0">
                <a:solidFill>
                  <a:srgbClr val="000000"/>
                </a:solidFill>
              </a:rPr>
              <a:t>禁止：訴之事實變更，事實內容不能變更</a:t>
            </a:r>
          </a:p>
        </p:txBody>
      </p:sp>
      <p:sp>
        <p:nvSpPr>
          <p:cNvPr id="8" name="流程圖: 替代處理程序 7"/>
          <p:cNvSpPr/>
          <p:nvPr/>
        </p:nvSpPr>
        <p:spPr>
          <a:xfrm>
            <a:off x="3563938" y="2492375"/>
            <a:ext cx="5256212" cy="576263"/>
          </a:xfrm>
          <a:prstGeom prst="flowChartAlternateProcess">
            <a:avLst/>
          </a:prstGeom>
          <a:solidFill>
            <a:srgbClr val="D8FB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允許：訴之評價變更，法律適用得以不同</a:t>
            </a:r>
          </a:p>
        </p:txBody>
      </p:sp>
      <p:sp>
        <p:nvSpPr>
          <p:cNvPr id="9" name="流程圖: 替代處理程序 8"/>
          <p:cNvSpPr/>
          <p:nvPr/>
        </p:nvSpPr>
        <p:spPr>
          <a:xfrm>
            <a:off x="3563938" y="5229225"/>
            <a:ext cx="5256212" cy="576263"/>
          </a:xfrm>
          <a:prstGeom prst="flowChartAlternateProcess">
            <a:avLst/>
          </a:prstGeom>
          <a:solidFill>
            <a:srgbClr val="FC9E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FF"/>
                </a:solidFill>
              </a:rPr>
              <a:t>訴之關係認定減縮，二案變一案</a:t>
            </a:r>
          </a:p>
        </p:txBody>
      </p:sp>
      <p:sp>
        <p:nvSpPr>
          <p:cNvPr id="10" name="流程圖: 替代處理程序 9"/>
          <p:cNvSpPr/>
          <p:nvPr/>
        </p:nvSpPr>
        <p:spPr>
          <a:xfrm>
            <a:off x="3563938" y="4221163"/>
            <a:ext cx="5256212" cy="576262"/>
          </a:xfrm>
          <a:prstGeom prst="flowChartAlternateProcess">
            <a:avLst/>
          </a:prstGeom>
          <a:solidFill>
            <a:srgbClr val="FC9E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FF"/>
                </a:solidFill>
              </a:rPr>
              <a:t>訴之關係認定擴張，一案變二案</a:t>
            </a:r>
          </a:p>
        </p:txBody>
      </p:sp>
      <p:cxnSp>
        <p:nvCxnSpPr>
          <p:cNvPr id="12" name="肘形接點 11"/>
          <p:cNvCxnSpPr>
            <a:stCxn id="3" idx="3"/>
            <a:endCxn id="4" idx="1"/>
          </p:cNvCxnSpPr>
          <p:nvPr/>
        </p:nvCxnSpPr>
        <p:spPr>
          <a:xfrm flipV="1">
            <a:off x="1116013" y="2276475"/>
            <a:ext cx="576262" cy="1439863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肘形接點 13"/>
          <p:cNvCxnSpPr>
            <a:stCxn id="3" idx="3"/>
            <a:endCxn id="5" idx="1"/>
          </p:cNvCxnSpPr>
          <p:nvPr/>
        </p:nvCxnSpPr>
        <p:spPr>
          <a:xfrm>
            <a:off x="1116013" y="3716338"/>
            <a:ext cx="576262" cy="1296987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肘形接點 15"/>
          <p:cNvCxnSpPr>
            <a:stCxn id="4" idx="3"/>
            <a:endCxn id="6" idx="1"/>
          </p:cNvCxnSpPr>
          <p:nvPr/>
        </p:nvCxnSpPr>
        <p:spPr>
          <a:xfrm flipV="1">
            <a:off x="3059113" y="1700213"/>
            <a:ext cx="504825" cy="576262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肘形接點 17"/>
          <p:cNvCxnSpPr>
            <a:stCxn id="4" idx="3"/>
            <a:endCxn id="8" idx="1"/>
          </p:cNvCxnSpPr>
          <p:nvPr/>
        </p:nvCxnSpPr>
        <p:spPr>
          <a:xfrm>
            <a:off x="3059113" y="2276475"/>
            <a:ext cx="504825" cy="50482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圖案 19"/>
          <p:cNvCxnSpPr>
            <a:stCxn id="5" idx="3"/>
            <a:endCxn id="10" idx="1"/>
          </p:cNvCxnSpPr>
          <p:nvPr/>
        </p:nvCxnSpPr>
        <p:spPr>
          <a:xfrm flipV="1">
            <a:off x="3059113" y="4508500"/>
            <a:ext cx="504825" cy="504825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接點 22"/>
          <p:cNvCxnSpPr>
            <a:stCxn id="5" idx="3"/>
            <a:endCxn id="9" idx="1"/>
          </p:cNvCxnSpPr>
          <p:nvPr/>
        </p:nvCxnSpPr>
        <p:spPr>
          <a:xfrm>
            <a:off x="3059113" y="5013325"/>
            <a:ext cx="504825" cy="503238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圓角矩形圖說文字 23"/>
          <p:cNvSpPr/>
          <p:nvPr/>
        </p:nvSpPr>
        <p:spPr>
          <a:xfrm>
            <a:off x="1763713" y="3213100"/>
            <a:ext cx="2520950" cy="863600"/>
          </a:xfrm>
          <a:prstGeom prst="wedgeRoundRectCallout">
            <a:avLst>
              <a:gd name="adj1" fmla="val -26348"/>
              <a:gd name="adj2" fmla="val -122688"/>
              <a:gd name="adj3" fmla="val 16667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檢視範圍：訴的內容（事實）與評價</a:t>
            </a:r>
          </a:p>
        </p:txBody>
      </p:sp>
      <p:sp>
        <p:nvSpPr>
          <p:cNvPr id="37" name="圓角矩形圖說文字 36"/>
          <p:cNvSpPr/>
          <p:nvPr/>
        </p:nvSpPr>
        <p:spPr>
          <a:xfrm>
            <a:off x="1692275" y="5949950"/>
            <a:ext cx="2879725" cy="719138"/>
          </a:xfrm>
          <a:prstGeom prst="wedgeRoundRectCallout">
            <a:avLst>
              <a:gd name="adj1" fmla="val -24691"/>
              <a:gd name="adj2" fmla="val -139884"/>
              <a:gd name="adj3" fmla="val 16667"/>
            </a:avLst>
          </a:prstGeom>
          <a:solidFill>
            <a:srgbClr val="F8AE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solidFill>
                  <a:srgbClr val="000000"/>
                </a:solidFill>
              </a:rPr>
              <a:t>涉及訴的關係判斷，即一案或數案的判斷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書卷 (水平) 1"/>
          <p:cNvSpPr>
            <a:spLocks noChangeArrowheads="1"/>
          </p:cNvSpPr>
          <p:nvPr/>
        </p:nvSpPr>
        <p:spPr bwMode="auto">
          <a:xfrm>
            <a:off x="684213" y="1989138"/>
            <a:ext cx="7704137" cy="2232025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4800">
                <a:solidFill>
                  <a:srgbClr val="0066FF"/>
                </a:solidFill>
                <a:latin typeface="華康隸書體W5" pitchFamily="65" charset="-120"/>
                <a:ea typeface="華康隸書體W5" pitchFamily="65" charset="-120"/>
              </a:rPr>
              <a:t>刑事程序</a:t>
            </a:r>
            <a:endParaRPr lang="en-US" altLang="zh-TW" sz="4800">
              <a:solidFill>
                <a:srgbClr val="0066FF"/>
              </a:solidFill>
              <a:latin typeface="華康隸書體W5" pitchFamily="65" charset="-120"/>
              <a:ea typeface="華康隸書體W5" pitchFamily="65" charset="-120"/>
            </a:endParaRPr>
          </a:p>
          <a:p>
            <a:pPr algn="ctr"/>
            <a:r>
              <a:rPr lang="zh-TW" altLang="en-US" sz="4800">
                <a:solidFill>
                  <a:srgbClr val="0066FF"/>
                </a:solidFill>
                <a:latin typeface="華康隸書體W5" pitchFamily="65" charset="-120"/>
                <a:ea typeface="華康隸書體W5" pitchFamily="65" charset="-120"/>
              </a:rPr>
              <a:t>偵查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22337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刑事程序形成結構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 eaLnBrk="1" hangingPunct="1">
              <a:buClr>
                <a:srgbClr val="33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結構概念：</a:t>
            </a: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3059113" y="1989138"/>
            <a:ext cx="3025775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  <a:ea typeface="標楷體" pitchFamily="65" charset="-120"/>
              </a:rPr>
              <a:t>刑事程序</a:t>
            </a: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1403350" y="3213100"/>
            <a:ext cx="504825" cy="12954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latin typeface="Arial" charset="0"/>
                <a:ea typeface="標楷體" pitchFamily="65" charset="-120"/>
              </a:rPr>
              <a:t>偵查程序</a:t>
            </a: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348038" y="3213100"/>
            <a:ext cx="431800" cy="136842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latin typeface="Arial" charset="0"/>
                <a:ea typeface="標楷體" pitchFamily="65" charset="-120"/>
              </a:rPr>
              <a:t>起訴程序</a:t>
            </a:r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>
            <a:off x="5364163" y="3213100"/>
            <a:ext cx="431800" cy="12954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latin typeface="Arial" charset="0"/>
                <a:ea typeface="標楷體" pitchFamily="65" charset="-120"/>
              </a:rPr>
              <a:t>審判程序</a:t>
            </a:r>
          </a:p>
        </p:txBody>
      </p:sp>
      <p:sp>
        <p:nvSpPr>
          <p:cNvPr id="40968" name="AutoShape 8"/>
          <p:cNvSpPr>
            <a:spLocks noChangeArrowheads="1"/>
          </p:cNvSpPr>
          <p:nvPr/>
        </p:nvSpPr>
        <p:spPr bwMode="auto">
          <a:xfrm>
            <a:off x="7235825" y="3213100"/>
            <a:ext cx="431800" cy="12954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latin typeface="Arial" charset="0"/>
                <a:ea typeface="標楷體" pitchFamily="65" charset="-120"/>
              </a:rPr>
              <a:t>執行程序</a:t>
            </a:r>
          </a:p>
        </p:txBody>
      </p:sp>
      <p:sp>
        <p:nvSpPr>
          <p:cNvPr id="40969" name="AutoShape 9"/>
          <p:cNvSpPr>
            <a:spLocks noChangeArrowheads="1"/>
          </p:cNvSpPr>
          <p:nvPr/>
        </p:nvSpPr>
        <p:spPr bwMode="auto">
          <a:xfrm>
            <a:off x="2124075" y="3716338"/>
            <a:ext cx="1008063" cy="433387"/>
          </a:xfrm>
          <a:prstGeom prst="rightArrow">
            <a:avLst>
              <a:gd name="adj1" fmla="val 50000"/>
              <a:gd name="adj2" fmla="val 58150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0970" name="AutoShape 10"/>
          <p:cNvSpPr>
            <a:spLocks noChangeArrowheads="1"/>
          </p:cNvSpPr>
          <p:nvPr/>
        </p:nvSpPr>
        <p:spPr bwMode="auto">
          <a:xfrm>
            <a:off x="4067175" y="3716338"/>
            <a:ext cx="1008063" cy="433387"/>
          </a:xfrm>
          <a:prstGeom prst="rightArrow">
            <a:avLst>
              <a:gd name="adj1" fmla="val 50000"/>
              <a:gd name="adj2" fmla="val 58150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0971" name="AutoShape 11"/>
          <p:cNvSpPr>
            <a:spLocks noChangeArrowheads="1"/>
          </p:cNvSpPr>
          <p:nvPr/>
        </p:nvSpPr>
        <p:spPr bwMode="auto">
          <a:xfrm>
            <a:off x="6011863" y="3716338"/>
            <a:ext cx="1008062" cy="433387"/>
          </a:xfrm>
          <a:prstGeom prst="rightArrow">
            <a:avLst>
              <a:gd name="adj1" fmla="val 50000"/>
              <a:gd name="adj2" fmla="val 58150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0972" name="AutoShape 12"/>
          <p:cNvSpPr>
            <a:spLocks noChangeArrowheads="1"/>
          </p:cNvSpPr>
          <p:nvPr/>
        </p:nvSpPr>
        <p:spPr bwMode="auto">
          <a:xfrm>
            <a:off x="1187450" y="4941888"/>
            <a:ext cx="865188" cy="1439862"/>
          </a:xfrm>
          <a:prstGeom prst="wedgeRoundRectCallout">
            <a:avLst>
              <a:gd name="adj1" fmla="val -6329"/>
              <a:gd name="adj2" fmla="val -7756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1800">
                <a:latin typeface="Arial" charset="0"/>
                <a:ea typeface="標楷體" pitchFamily="65" charset="-120"/>
              </a:rPr>
              <a:t>檢察官暨司法警察機關</a:t>
            </a:r>
          </a:p>
        </p:txBody>
      </p:sp>
      <p:sp>
        <p:nvSpPr>
          <p:cNvPr id="40973" name="AutoShape 13"/>
          <p:cNvSpPr>
            <a:spLocks noChangeArrowheads="1"/>
          </p:cNvSpPr>
          <p:nvPr/>
        </p:nvSpPr>
        <p:spPr bwMode="auto">
          <a:xfrm>
            <a:off x="3276600" y="4941888"/>
            <a:ext cx="574675" cy="1439862"/>
          </a:xfrm>
          <a:prstGeom prst="wedgeRoundRectCallout">
            <a:avLst>
              <a:gd name="adj1" fmla="val -6352"/>
              <a:gd name="adj2" fmla="val -7127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1800">
                <a:latin typeface="Arial" charset="0"/>
                <a:ea typeface="標楷體" pitchFamily="65" charset="-120"/>
              </a:rPr>
              <a:t>偵查檢察官</a:t>
            </a:r>
          </a:p>
        </p:txBody>
      </p:sp>
      <p:sp>
        <p:nvSpPr>
          <p:cNvPr id="40974" name="AutoShape 14"/>
          <p:cNvSpPr>
            <a:spLocks noChangeArrowheads="1"/>
          </p:cNvSpPr>
          <p:nvPr/>
        </p:nvSpPr>
        <p:spPr bwMode="auto">
          <a:xfrm>
            <a:off x="5148263" y="4868863"/>
            <a:ext cx="1008062" cy="1512887"/>
          </a:xfrm>
          <a:prstGeom prst="wedgeRoundRectCallout">
            <a:avLst>
              <a:gd name="adj1" fmla="val -13778"/>
              <a:gd name="adj2" fmla="val -7224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1800">
                <a:latin typeface="Arial" charset="0"/>
                <a:ea typeface="標楷體" pitchFamily="65" charset="-120"/>
              </a:rPr>
              <a:t>法院（依審級結構審理）</a:t>
            </a:r>
          </a:p>
        </p:txBody>
      </p:sp>
      <p:sp>
        <p:nvSpPr>
          <p:cNvPr id="40975" name="AutoShape 15"/>
          <p:cNvSpPr>
            <a:spLocks noChangeArrowheads="1"/>
          </p:cNvSpPr>
          <p:nvPr/>
        </p:nvSpPr>
        <p:spPr bwMode="auto">
          <a:xfrm>
            <a:off x="6804025" y="4797425"/>
            <a:ext cx="1081088" cy="1511300"/>
          </a:xfrm>
          <a:prstGeom prst="wedgeRoundRectCallout">
            <a:avLst>
              <a:gd name="adj1" fmla="val 5801"/>
              <a:gd name="adj2" fmla="val -7058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1800">
                <a:latin typeface="Arial" charset="0"/>
                <a:ea typeface="標楷體" pitchFamily="65" charset="-120"/>
              </a:rPr>
              <a:t>檢察官或法院（一般為檢察官）</a:t>
            </a:r>
          </a:p>
        </p:txBody>
      </p:sp>
      <p:cxnSp>
        <p:nvCxnSpPr>
          <p:cNvPr id="40976" name="AutoShape 16"/>
          <p:cNvCxnSpPr>
            <a:cxnSpLocks noChangeShapeType="1"/>
            <a:stCxn id="40964" idx="2"/>
            <a:endCxn id="40965" idx="0"/>
          </p:cNvCxnSpPr>
          <p:nvPr/>
        </p:nvCxnSpPr>
        <p:spPr bwMode="auto">
          <a:xfrm rot="5400000">
            <a:off x="2717801" y="1358900"/>
            <a:ext cx="792162" cy="291623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0977" name="AutoShape 17"/>
          <p:cNvCxnSpPr>
            <a:cxnSpLocks noChangeShapeType="1"/>
            <a:stCxn id="40964" idx="2"/>
            <a:endCxn id="40966" idx="0"/>
          </p:cNvCxnSpPr>
          <p:nvPr/>
        </p:nvCxnSpPr>
        <p:spPr bwMode="auto">
          <a:xfrm rot="5400000">
            <a:off x="3671888" y="2312988"/>
            <a:ext cx="792162" cy="1008062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0978" name="AutoShape 18"/>
          <p:cNvCxnSpPr>
            <a:cxnSpLocks noChangeShapeType="1"/>
            <a:stCxn id="40964" idx="2"/>
            <a:endCxn id="40967" idx="0"/>
          </p:cNvCxnSpPr>
          <p:nvPr/>
        </p:nvCxnSpPr>
        <p:spPr bwMode="auto">
          <a:xfrm rot="16200000" flipH="1">
            <a:off x="4679951" y="2312987"/>
            <a:ext cx="792162" cy="1008063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0979" name="AutoShape 19"/>
          <p:cNvCxnSpPr>
            <a:cxnSpLocks noChangeShapeType="1"/>
            <a:stCxn id="40964" idx="2"/>
            <a:endCxn id="40968" idx="0"/>
          </p:cNvCxnSpPr>
          <p:nvPr/>
        </p:nvCxnSpPr>
        <p:spPr bwMode="auto">
          <a:xfrm rot="16200000" flipH="1">
            <a:off x="5615782" y="1377156"/>
            <a:ext cx="792162" cy="28797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偵查程序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流程：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39750" y="2060575"/>
            <a:ext cx="358775" cy="12239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偵查發起</a:t>
            </a: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1331913" y="2060575"/>
            <a:ext cx="360362" cy="12239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偵查作為</a:t>
            </a: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2051050" y="2060575"/>
            <a:ext cx="1368425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1800">
                <a:ea typeface="標楷體" pitchFamily="65" charset="-120"/>
              </a:rPr>
              <a:t>確認犯人</a:t>
            </a: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2051050" y="2924175"/>
            <a:ext cx="1368425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釐清事實</a:t>
            </a: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971550" y="2565400"/>
            <a:ext cx="287338" cy="142875"/>
          </a:xfrm>
          <a:prstGeom prst="rightArrow">
            <a:avLst>
              <a:gd name="adj1" fmla="val 50000"/>
              <a:gd name="adj2" fmla="val 50278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19465" name="AutoShape 9"/>
          <p:cNvCxnSpPr>
            <a:cxnSpLocks noChangeShapeType="1"/>
            <a:stCxn id="19461" idx="3"/>
            <a:endCxn id="19462" idx="1"/>
          </p:cNvCxnSpPr>
          <p:nvPr/>
        </p:nvCxnSpPr>
        <p:spPr bwMode="auto">
          <a:xfrm flipV="1">
            <a:off x="1692275" y="2241550"/>
            <a:ext cx="358775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9466" name="AutoShape 10"/>
          <p:cNvCxnSpPr>
            <a:cxnSpLocks noChangeShapeType="1"/>
            <a:stCxn id="19461" idx="3"/>
            <a:endCxn id="19463" idx="1"/>
          </p:cNvCxnSpPr>
          <p:nvPr/>
        </p:nvCxnSpPr>
        <p:spPr bwMode="auto">
          <a:xfrm>
            <a:off x="1692275" y="2673350"/>
            <a:ext cx="358775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9467" name="AutoShape 11"/>
          <p:cNvCxnSpPr>
            <a:cxnSpLocks noChangeShapeType="1"/>
            <a:stCxn id="19462" idx="3"/>
            <a:endCxn id="19463" idx="3"/>
          </p:cNvCxnSpPr>
          <p:nvPr/>
        </p:nvCxnSpPr>
        <p:spPr bwMode="auto">
          <a:xfrm>
            <a:off x="3419475" y="2241550"/>
            <a:ext cx="1588" cy="863600"/>
          </a:xfrm>
          <a:prstGeom prst="bentConnector3">
            <a:avLst>
              <a:gd name="adj1" fmla="val 71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3635375" y="2565400"/>
            <a:ext cx="287338" cy="142875"/>
          </a:xfrm>
          <a:prstGeom prst="rightArrow">
            <a:avLst>
              <a:gd name="adj1" fmla="val 50000"/>
              <a:gd name="adj2" fmla="val 50278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9469" name="AutoShape 13"/>
          <p:cNvSpPr>
            <a:spLocks noChangeArrowheads="1"/>
          </p:cNvSpPr>
          <p:nvPr/>
        </p:nvSpPr>
        <p:spPr bwMode="auto">
          <a:xfrm>
            <a:off x="3995738" y="2060575"/>
            <a:ext cx="360362" cy="12239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偵查終結</a:t>
            </a:r>
          </a:p>
        </p:txBody>
      </p:sp>
      <p:sp>
        <p:nvSpPr>
          <p:cNvPr id="19470" name="AutoShape 14"/>
          <p:cNvSpPr>
            <a:spLocks noChangeArrowheads="1"/>
          </p:cNvSpPr>
          <p:nvPr/>
        </p:nvSpPr>
        <p:spPr bwMode="auto">
          <a:xfrm>
            <a:off x="4787900" y="1916113"/>
            <a:ext cx="1223963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提起公訴</a:t>
            </a:r>
          </a:p>
        </p:txBody>
      </p:sp>
      <p:sp>
        <p:nvSpPr>
          <p:cNvPr id="19471" name="AutoShape 15"/>
          <p:cNvSpPr>
            <a:spLocks noChangeArrowheads="1"/>
          </p:cNvSpPr>
          <p:nvPr/>
        </p:nvSpPr>
        <p:spPr bwMode="auto">
          <a:xfrm>
            <a:off x="4787900" y="2492375"/>
            <a:ext cx="1225550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不起訴</a:t>
            </a:r>
          </a:p>
        </p:txBody>
      </p:sp>
      <p:sp>
        <p:nvSpPr>
          <p:cNvPr id="19472" name="AutoShape 16"/>
          <p:cNvSpPr>
            <a:spLocks noChangeArrowheads="1"/>
          </p:cNvSpPr>
          <p:nvPr/>
        </p:nvSpPr>
        <p:spPr bwMode="auto">
          <a:xfrm>
            <a:off x="4787900" y="3068638"/>
            <a:ext cx="1223963" cy="358775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緩起訴</a:t>
            </a:r>
          </a:p>
        </p:txBody>
      </p:sp>
      <p:cxnSp>
        <p:nvCxnSpPr>
          <p:cNvPr id="19473" name="AutoShape 17"/>
          <p:cNvCxnSpPr>
            <a:cxnSpLocks noChangeShapeType="1"/>
            <a:stCxn id="19469" idx="3"/>
            <a:endCxn id="19470" idx="1"/>
          </p:cNvCxnSpPr>
          <p:nvPr/>
        </p:nvCxnSpPr>
        <p:spPr bwMode="auto">
          <a:xfrm flipV="1">
            <a:off x="4356100" y="2097088"/>
            <a:ext cx="431800" cy="576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9474" name="AutoShape 18"/>
          <p:cNvCxnSpPr>
            <a:cxnSpLocks noChangeShapeType="1"/>
            <a:stCxn id="19469" idx="3"/>
            <a:endCxn id="19471" idx="1"/>
          </p:cNvCxnSpPr>
          <p:nvPr/>
        </p:nvCxnSpPr>
        <p:spPr bwMode="auto">
          <a:xfrm>
            <a:off x="4356100" y="2673350"/>
            <a:ext cx="431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475" name="AutoShape 19"/>
          <p:cNvCxnSpPr>
            <a:cxnSpLocks noChangeShapeType="1"/>
            <a:stCxn id="19469" idx="3"/>
            <a:endCxn id="19472" idx="1"/>
          </p:cNvCxnSpPr>
          <p:nvPr/>
        </p:nvCxnSpPr>
        <p:spPr bwMode="auto">
          <a:xfrm>
            <a:off x="4356100" y="2673350"/>
            <a:ext cx="431800" cy="5746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9476" name="AutoShape 20"/>
          <p:cNvCxnSpPr>
            <a:cxnSpLocks noChangeShapeType="1"/>
            <a:stCxn id="19471" idx="3"/>
            <a:endCxn id="19472" idx="3"/>
          </p:cNvCxnSpPr>
          <p:nvPr/>
        </p:nvCxnSpPr>
        <p:spPr bwMode="auto">
          <a:xfrm flipH="1">
            <a:off x="6011863" y="2673350"/>
            <a:ext cx="1587" cy="574675"/>
          </a:xfrm>
          <a:prstGeom prst="bentConnector3">
            <a:avLst>
              <a:gd name="adj1" fmla="val -5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9477" name="AutoShape 21"/>
          <p:cNvSpPr>
            <a:spLocks noChangeArrowheads="1"/>
          </p:cNvSpPr>
          <p:nvPr/>
        </p:nvSpPr>
        <p:spPr bwMode="auto">
          <a:xfrm>
            <a:off x="6084888" y="1989138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9478" name="AutoShape 22"/>
          <p:cNvSpPr>
            <a:spLocks noChangeArrowheads="1"/>
          </p:cNvSpPr>
          <p:nvPr/>
        </p:nvSpPr>
        <p:spPr bwMode="auto">
          <a:xfrm>
            <a:off x="6588125" y="1916113"/>
            <a:ext cx="1368425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審判程序</a:t>
            </a:r>
          </a:p>
        </p:txBody>
      </p:sp>
      <p:sp>
        <p:nvSpPr>
          <p:cNvPr id="19479" name="AutoShape 23"/>
          <p:cNvSpPr>
            <a:spLocks noChangeArrowheads="1"/>
          </p:cNvSpPr>
          <p:nvPr/>
        </p:nvSpPr>
        <p:spPr bwMode="auto">
          <a:xfrm>
            <a:off x="6156325" y="2852738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9480" name="AutoShape 24"/>
          <p:cNvSpPr>
            <a:spLocks noChangeArrowheads="1"/>
          </p:cNvSpPr>
          <p:nvPr/>
        </p:nvSpPr>
        <p:spPr bwMode="auto">
          <a:xfrm>
            <a:off x="6588125" y="2781300"/>
            <a:ext cx="1368425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再議</a:t>
            </a:r>
          </a:p>
        </p:txBody>
      </p:sp>
      <p:sp>
        <p:nvSpPr>
          <p:cNvPr id="19481" name="AutoShape 25"/>
          <p:cNvSpPr>
            <a:spLocks noChangeArrowheads="1"/>
          </p:cNvSpPr>
          <p:nvPr/>
        </p:nvSpPr>
        <p:spPr bwMode="auto">
          <a:xfrm>
            <a:off x="827088" y="4221163"/>
            <a:ext cx="1150937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駁回</a:t>
            </a:r>
          </a:p>
        </p:txBody>
      </p:sp>
      <p:sp>
        <p:nvSpPr>
          <p:cNvPr id="19482" name="AutoShape 26"/>
          <p:cNvSpPr>
            <a:spLocks noChangeArrowheads="1"/>
          </p:cNvSpPr>
          <p:nvPr/>
        </p:nvSpPr>
        <p:spPr bwMode="auto">
          <a:xfrm>
            <a:off x="827088" y="5157788"/>
            <a:ext cx="1152525" cy="358775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成立</a:t>
            </a:r>
          </a:p>
        </p:txBody>
      </p:sp>
      <p:sp>
        <p:nvSpPr>
          <p:cNvPr id="19488" name="AutoShape 32"/>
          <p:cNvSpPr>
            <a:spLocks noChangeArrowheads="1"/>
          </p:cNvSpPr>
          <p:nvPr/>
        </p:nvSpPr>
        <p:spPr bwMode="auto">
          <a:xfrm>
            <a:off x="2051050" y="4365625"/>
            <a:ext cx="360363" cy="71438"/>
          </a:xfrm>
          <a:prstGeom prst="rightArrow">
            <a:avLst>
              <a:gd name="adj1" fmla="val 50000"/>
              <a:gd name="adj2" fmla="val 12611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9489" name="AutoShape 33"/>
          <p:cNvSpPr>
            <a:spLocks noChangeArrowheads="1"/>
          </p:cNvSpPr>
          <p:nvPr/>
        </p:nvSpPr>
        <p:spPr bwMode="auto">
          <a:xfrm>
            <a:off x="2484438" y="4221163"/>
            <a:ext cx="1439862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處分確定？</a:t>
            </a:r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>
            <a:off x="3995738" y="4005263"/>
            <a:ext cx="0" cy="719137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9491" name="AutoShape 35"/>
          <p:cNvSpPr>
            <a:spLocks noChangeArrowheads="1"/>
          </p:cNvSpPr>
          <p:nvPr/>
        </p:nvSpPr>
        <p:spPr bwMode="auto">
          <a:xfrm>
            <a:off x="4067175" y="4292600"/>
            <a:ext cx="433388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9492" name="AutoShape 36"/>
          <p:cNvSpPr>
            <a:spLocks noChangeArrowheads="1"/>
          </p:cNvSpPr>
          <p:nvPr/>
        </p:nvSpPr>
        <p:spPr bwMode="auto">
          <a:xfrm>
            <a:off x="4643438" y="4221163"/>
            <a:ext cx="1223962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交付審判</a:t>
            </a:r>
          </a:p>
        </p:txBody>
      </p:sp>
      <p:cxnSp>
        <p:nvCxnSpPr>
          <p:cNvPr id="19495" name="AutoShape 39"/>
          <p:cNvCxnSpPr>
            <a:cxnSpLocks noChangeShapeType="1"/>
            <a:stCxn id="19480" idx="3"/>
            <a:endCxn id="19481" idx="1"/>
          </p:cNvCxnSpPr>
          <p:nvPr/>
        </p:nvCxnSpPr>
        <p:spPr bwMode="auto">
          <a:xfrm flipH="1">
            <a:off x="827088" y="2962275"/>
            <a:ext cx="7129462" cy="1439863"/>
          </a:xfrm>
          <a:prstGeom prst="bentConnector5">
            <a:avLst>
              <a:gd name="adj1" fmla="val -3208"/>
              <a:gd name="adj2" fmla="val 49944"/>
              <a:gd name="adj3" fmla="val 103208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</p:spPr>
      </p:cxnSp>
      <p:cxnSp>
        <p:nvCxnSpPr>
          <p:cNvPr id="19496" name="AutoShape 40"/>
          <p:cNvCxnSpPr>
            <a:cxnSpLocks noChangeShapeType="1"/>
            <a:stCxn id="19481" idx="1"/>
            <a:endCxn id="19482" idx="1"/>
          </p:cNvCxnSpPr>
          <p:nvPr/>
        </p:nvCxnSpPr>
        <p:spPr bwMode="auto">
          <a:xfrm rot="10800000" flipH="1" flipV="1">
            <a:off x="827088" y="4402138"/>
            <a:ext cx="1587" cy="935037"/>
          </a:xfrm>
          <a:prstGeom prst="bentConnector3">
            <a:avLst>
              <a:gd name="adj1" fmla="val -14400005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</p:spPr>
      </p:cxnSp>
      <p:sp>
        <p:nvSpPr>
          <p:cNvPr id="19498" name="AutoShape 42"/>
          <p:cNvSpPr>
            <a:spLocks noChangeArrowheads="1"/>
          </p:cNvSpPr>
          <p:nvPr/>
        </p:nvSpPr>
        <p:spPr bwMode="auto">
          <a:xfrm>
            <a:off x="2484438" y="4868863"/>
            <a:ext cx="1439862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發回續偵</a:t>
            </a:r>
          </a:p>
        </p:txBody>
      </p:sp>
      <p:sp>
        <p:nvSpPr>
          <p:cNvPr id="19499" name="AutoShape 43"/>
          <p:cNvSpPr>
            <a:spLocks noChangeArrowheads="1"/>
          </p:cNvSpPr>
          <p:nvPr/>
        </p:nvSpPr>
        <p:spPr bwMode="auto">
          <a:xfrm>
            <a:off x="2484438" y="5516563"/>
            <a:ext cx="1439862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提起公訴</a:t>
            </a:r>
          </a:p>
        </p:txBody>
      </p:sp>
      <p:cxnSp>
        <p:nvCxnSpPr>
          <p:cNvPr id="19500" name="AutoShape 44"/>
          <p:cNvCxnSpPr>
            <a:cxnSpLocks noChangeShapeType="1"/>
            <a:stCxn id="19482" idx="3"/>
            <a:endCxn id="19498" idx="1"/>
          </p:cNvCxnSpPr>
          <p:nvPr/>
        </p:nvCxnSpPr>
        <p:spPr bwMode="auto">
          <a:xfrm flipV="1">
            <a:off x="1979613" y="5049838"/>
            <a:ext cx="504825" cy="28733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</p:spPr>
      </p:cxnSp>
      <p:cxnSp>
        <p:nvCxnSpPr>
          <p:cNvPr id="19501" name="AutoShape 45"/>
          <p:cNvCxnSpPr>
            <a:cxnSpLocks noChangeShapeType="1"/>
            <a:stCxn id="19482" idx="3"/>
            <a:endCxn id="19499" idx="1"/>
          </p:cNvCxnSpPr>
          <p:nvPr/>
        </p:nvCxnSpPr>
        <p:spPr bwMode="auto">
          <a:xfrm>
            <a:off x="1979613" y="5337175"/>
            <a:ext cx="504825" cy="36036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19502" name="AutoShape 46"/>
          <p:cNvSpPr>
            <a:spLocks noChangeArrowheads="1"/>
          </p:cNvSpPr>
          <p:nvPr/>
        </p:nvSpPr>
        <p:spPr bwMode="auto">
          <a:xfrm>
            <a:off x="6227763" y="3933825"/>
            <a:ext cx="863600" cy="287338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駁回</a:t>
            </a:r>
          </a:p>
        </p:txBody>
      </p:sp>
      <p:sp>
        <p:nvSpPr>
          <p:cNvPr id="19503" name="AutoShape 47"/>
          <p:cNvSpPr>
            <a:spLocks noChangeArrowheads="1"/>
          </p:cNvSpPr>
          <p:nvPr/>
        </p:nvSpPr>
        <p:spPr bwMode="auto">
          <a:xfrm>
            <a:off x="6227763" y="4652963"/>
            <a:ext cx="863600" cy="288925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准許</a:t>
            </a:r>
          </a:p>
        </p:txBody>
      </p:sp>
      <p:cxnSp>
        <p:nvCxnSpPr>
          <p:cNvPr id="19504" name="AutoShape 48"/>
          <p:cNvCxnSpPr>
            <a:cxnSpLocks noChangeShapeType="1"/>
            <a:stCxn id="19492" idx="3"/>
            <a:endCxn id="19502" idx="1"/>
          </p:cNvCxnSpPr>
          <p:nvPr/>
        </p:nvCxnSpPr>
        <p:spPr bwMode="auto">
          <a:xfrm flipV="1">
            <a:off x="5867400" y="4078288"/>
            <a:ext cx="360363" cy="32385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9505" name="AutoShape 49"/>
          <p:cNvCxnSpPr>
            <a:cxnSpLocks noChangeShapeType="1"/>
            <a:stCxn id="19492" idx="3"/>
            <a:endCxn id="19503" idx="1"/>
          </p:cNvCxnSpPr>
          <p:nvPr/>
        </p:nvCxnSpPr>
        <p:spPr bwMode="auto">
          <a:xfrm>
            <a:off x="5867400" y="4402138"/>
            <a:ext cx="360363" cy="395287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9506" name="AutoShape 50"/>
          <p:cNvSpPr>
            <a:spLocks noChangeArrowheads="1"/>
          </p:cNvSpPr>
          <p:nvPr/>
        </p:nvSpPr>
        <p:spPr bwMode="auto">
          <a:xfrm>
            <a:off x="5724525" y="5445125"/>
            <a:ext cx="1871663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視為提起公訴</a:t>
            </a:r>
          </a:p>
        </p:txBody>
      </p:sp>
      <p:cxnSp>
        <p:nvCxnSpPr>
          <p:cNvPr id="19507" name="AutoShape 51"/>
          <p:cNvCxnSpPr>
            <a:cxnSpLocks noChangeShapeType="1"/>
            <a:stCxn id="19503" idx="2"/>
            <a:endCxn id="19506" idx="0"/>
          </p:cNvCxnSpPr>
          <p:nvPr/>
        </p:nvCxnSpPr>
        <p:spPr bwMode="auto">
          <a:xfrm rot="16200000" flipH="1">
            <a:off x="6408738" y="5192713"/>
            <a:ext cx="503237" cy="1587"/>
          </a:xfrm>
          <a:prstGeom prst="bentConnector3">
            <a:avLst>
              <a:gd name="adj1" fmla="val 49843"/>
            </a:avLst>
          </a:prstGeom>
          <a:noFill/>
          <a:ln w="38100">
            <a:solidFill>
              <a:srgbClr val="FFFF00"/>
            </a:solidFill>
            <a:miter lim="800000"/>
            <a:headEnd/>
            <a:tailEnd type="triangle" w="med" len="med"/>
          </a:ln>
        </p:spPr>
      </p:cxnSp>
      <p:sp>
        <p:nvSpPr>
          <p:cNvPr id="19508" name="AutoShape 52"/>
          <p:cNvSpPr>
            <a:spLocks noChangeArrowheads="1"/>
          </p:cNvSpPr>
          <p:nvPr/>
        </p:nvSpPr>
        <p:spPr bwMode="auto">
          <a:xfrm>
            <a:off x="7451725" y="3933825"/>
            <a:ext cx="720725" cy="287338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確定</a:t>
            </a:r>
          </a:p>
        </p:txBody>
      </p:sp>
      <p:cxnSp>
        <p:nvCxnSpPr>
          <p:cNvPr id="19509" name="AutoShape 53"/>
          <p:cNvCxnSpPr>
            <a:cxnSpLocks noChangeShapeType="1"/>
            <a:stCxn id="19502" idx="3"/>
            <a:endCxn id="19508" idx="1"/>
          </p:cNvCxnSpPr>
          <p:nvPr/>
        </p:nvCxnSpPr>
        <p:spPr bwMode="auto">
          <a:xfrm>
            <a:off x="7091363" y="4078288"/>
            <a:ext cx="360362" cy="0"/>
          </a:xfrm>
          <a:prstGeom prst="straightConnector1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6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500"/>
                            </p:stCondLst>
                            <p:childTnLst>
                              <p:par>
                                <p:cTn id="1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500"/>
                            </p:stCondLst>
                            <p:childTnLst>
                              <p:par>
                                <p:cTn id="1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1" grpId="0" animBg="1"/>
      <p:bldP spid="19462" grpId="0" animBg="1"/>
      <p:bldP spid="19463" grpId="0" animBg="1"/>
      <p:bldP spid="19464" grpId="0" animBg="1"/>
      <p:bldP spid="19468" grpId="0" animBg="1"/>
      <p:bldP spid="19469" grpId="0" animBg="1"/>
      <p:bldP spid="19470" grpId="0" animBg="1"/>
      <p:bldP spid="19471" grpId="0" animBg="1"/>
      <p:bldP spid="19472" grpId="0" animBg="1"/>
      <p:bldP spid="19477" grpId="0" animBg="1"/>
      <p:bldP spid="19478" grpId="0" animBg="1"/>
      <p:bldP spid="19479" grpId="0" animBg="1"/>
      <p:bldP spid="19480" grpId="0" animBg="1"/>
      <p:bldP spid="19481" grpId="0" animBg="1"/>
      <p:bldP spid="19482" grpId="0" animBg="1"/>
      <p:bldP spid="19488" grpId="0" animBg="1"/>
      <p:bldP spid="19489" grpId="0" animBg="1"/>
      <p:bldP spid="19490" grpId="0" animBg="1"/>
      <p:bldP spid="19491" grpId="0" animBg="1"/>
      <p:bldP spid="19492" grpId="0" animBg="1"/>
      <p:bldP spid="19498" grpId="0" animBg="1"/>
      <p:bldP spid="19499" grpId="0" animBg="1"/>
      <p:bldP spid="19502" grpId="0" animBg="1"/>
      <p:bldP spid="19503" grpId="0" animBg="1"/>
      <p:bldP spid="19506" grpId="0" animBg="1"/>
      <p:bldP spid="1950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641"/>
            <a:ext cx="8229600" cy="936103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>
                <a:solidFill>
                  <a:srgbClr val="00FFFF"/>
                </a:solidFill>
                <a:effectLst/>
              </a:rPr>
              <a:t>偵查作為</a:t>
            </a:r>
          </a:p>
        </p:txBody>
      </p:sp>
      <p:sp>
        <p:nvSpPr>
          <p:cNvPr id="43011" name="AutoShape 5"/>
          <p:cNvSpPr>
            <a:spLocks noChangeArrowheads="1"/>
          </p:cNvSpPr>
          <p:nvPr/>
        </p:nvSpPr>
        <p:spPr bwMode="auto">
          <a:xfrm>
            <a:off x="395288" y="2636838"/>
            <a:ext cx="576262" cy="2016125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犯罪嫌疑</a:t>
            </a:r>
          </a:p>
        </p:txBody>
      </p:sp>
      <p:sp>
        <p:nvSpPr>
          <p:cNvPr id="43012" name="AutoShape 6"/>
          <p:cNvSpPr>
            <a:spLocks noChangeArrowheads="1"/>
          </p:cNvSpPr>
          <p:nvPr/>
        </p:nvSpPr>
        <p:spPr bwMode="auto">
          <a:xfrm>
            <a:off x="1547813" y="2636838"/>
            <a:ext cx="576262" cy="2087562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開始偵查</a:t>
            </a:r>
          </a:p>
        </p:txBody>
      </p:sp>
      <p:sp>
        <p:nvSpPr>
          <p:cNvPr id="43013" name="AutoShape 7"/>
          <p:cNvSpPr>
            <a:spLocks noChangeArrowheads="1"/>
          </p:cNvSpPr>
          <p:nvPr/>
        </p:nvSpPr>
        <p:spPr bwMode="auto">
          <a:xfrm>
            <a:off x="2700338" y="2349500"/>
            <a:ext cx="1873250" cy="647700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確認犯罪嫌疑人</a:t>
            </a:r>
          </a:p>
        </p:txBody>
      </p:sp>
      <p:sp>
        <p:nvSpPr>
          <p:cNvPr id="43014" name="AutoShape 8"/>
          <p:cNvSpPr>
            <a:spLocks noChangeArrowheads="1"/>
          </p:cNvSpPr>
          <p:nvPr/>
        </p:nvSpPr>
        <p:spPr bwMode="auto">
          <a:xfrm>
            <a:off x="2700338" y="4365625"/>
            <a:ext cx="1800225" cy="647700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確認嫌疑事實</a:t>
            </a:r>
          </a:p>
        </p:txBody>
      </p:sp>
      <p:sp>
        <p:nvSpPr>
          <p:cNvPr id="43015" name="AutoShape 9"/>
          <p:cNvSpPr>
            <a:spLocks noChangeArrowheads="1"/>
          </p:cNvSpPr>
          <p:nvPr/>
        </p:nvSpPr>
        <p:spPr bwMode="auto">
          <a:xfrm>
            <a:off x="5219700" y="1773238"/>
            <a:ext cx="2087563" cy="576262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警詢、偵訊</a:t>
            </a:r>
          </a:p>
        </p:txBody>
      </p:sp>
      <p:sp>
        <p:nvSpPr>
          <p:cNvPr id="43016" name="AutoShape 10"/>
          <p:cNvSpPr>
            <a:spLocks noChangeArrowheads="1"/>
          </p:cNvSpPr>
          <p:nvPr/>
        </p:nvSpPr>
        <p:spPr bwMode="auto">
          <a:xfrm>
            <a:off x="5219700" y="4868863"/>
            <a:ext cx="2087563" cy="576262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搜索扣押</a:t>
            </a:r>
          </a:p>
        </p:txBody>
      </p:sp>
      <p:sp>
        <p:nvSpPr>
          <p:cNvPr id="43017" name="AutoShape 11"/>
          <p:cNvSpPr>
            <a:spLocks noChangeArrowheads="1"/>
          </p:cNvSpPr>
          <p:nvPr/>
        </p:nvSpPr>
        <p:spPr bwMode="auto">
          <a:xfrm>
            <a:off x="5219700" y="3933825"/>
            <a:ext cx="2087563" cy="5762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勘驗取證</a:t>
            </a:r>
          </a:p>
        </p:txBody>
      </p:sp>
      <p:sp>
        <p:nvSpPr>
          <p:cNvPr id="43018" name="AutoShape 12"/>
          <p:cNvSpPr>
            <a:spLocks noChangeArrowheads="1"/>
          </p:cNvSpPr>
          <p:nvPr/>
        </p:nvSpPr>
        <p:spPr bwMode="auto">
          <a:xfrm>
            <a:off x="5219700" y="2852738"/>
            <a:ext cx="2087563" cy="576262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拘提、逮捕</a:t>
            </a:r>
          </a:p>
        </p:txBody>
      </p:sp>
      <p:sp>
        <p:nvSpPr>
          <p:cNvPr id="43019" name="AutoShape 13"/>
          <p:cNvSpPr>
            <a:spLocks noChangeArrowheads="1"/>
          </p:cNvSpPr>
          <p:nvPr/>
        </p:nvSpPr>
        <p:spPr bwMode="auto">
          <a:xfrm>
            <a:off x="7812088" y="1341438"/>
            <a:ext cx="1081087" cy="1079500"/>
          </a:xfrm>
          <a:prstGeom prst="wedgeRoundRectCallout">
            <a:avLst>
              <a:gd name="adj1" fmla="val -96551"/>
              <a:gd name="adj2" fmla="val -1472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標楷體" pitchFamily="65" charset="-120"/>
              </a:rPr>
              <a:t>§§94ff.</a:t>
            </a:r>
          </a:p>
          <a:p>
            <a:pPr algn="ctr"/>
            <a:r>
              <a:rPr lang="en-US" altLang="zh-TW" sz="1800">
                <a:ea typeface="標楷體" pitchFamily="65" charset="-120"/>
              </a:rPr>
              <a:t>§100-1</a:t>
            </a:r>
          </a:p>
          <a:p>
            <a:pPr algn="ctr"/>
            <a:r>
              <a:rPr lang="en-US" altLang="zh-TW" sz="1800">
                <a:ea typeface="標楷體" pitchFamily="65" charset="-120"/>
              </a:rPr>
              <a:t>§100-2</a:t>
            </a:r>
          </a:p>
        </p:txBody>
      </p:sp>
      <p:sp>
        <p:nvSpPr>
          <p:cNvPr id="43020" name="AutoShape 14"/>
          <p:cNvSpPr>
            <a:spLocks noChangeArrowheads="1"/>
          </p:cNvSpPr>
          <p:nvPr/>
        </p:nvSpPr>
        <p:spPr bwMode="auto">
          <a:xfrm>
            <a:off x="7596188" y="2565400"/>
            <a:ext cx="1368425" cy="1079500"/>
          </a:xfrm>
          <a:prstGeom prst="wedgeRoundRectCallout">
            <a:avLst>
              <a:gd name="adj1" fmla="val -69954"/>
              <a:gd name="adj2" fmla="val -13384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標楷體" pitchFamily="65" charset="-120"/>
              </a:rPr>
              <a:t>§§75ff.</a:t>
            </a:r>
          </a:p>
          <a:p>
            <a:pPr algn="ctr"/>
            <a:r>
              <a:rPr lang="en-US" altLang="zh-TW" sz="2000">
                <a:ea typeface="標楷體" pitchFamily="65" charset="-120"/>
              </a:rPr>
              <a:t>§</a:t>
            </a:r>
            <a:r>
              <a:rPr lang="en-US" altLang="zh-TW" sz="1800">
                <a:ea typeface="標楷體" pitchFamily="65" charset="-120"/>
              </a:rPr>
              <a:t>§84</a:t>
            </a:r>
            <a:r>
              <a:rPr lang="zh-TW" altLang="en-US" sz="1800">
                <a:ea typeface="標楷體" pitchFamily="65" charset="-120"/>
              </a:rPr>
              <a:t>、</a:t>
            </a:r>
            <a:r>
              <a:rPr lang="en-US" altLang="zh-TW" sz="1800">
                <a:ea typeface="標楷體" pitchFamily="65" charset="-120"/>
              </a:rPr>
              <a:t>88</a:t>
            </a:r>
          </a:p>
          <a:p>
            <a:pPr algn="ctr"/>
            <a:r>
              <a:rPr lang="en-US" altLang="zh-TW" sz="1800">
                <a:ea typeface="標楷體" pitchFamily="65" charset="-120"/>
              </a:rPr>
              <a:t>§178</a:t>
            </a:r>
          </a:p>
        </p:txBody>
      </p:sp>
      <p:sp>
        <p:nvSpPr>
          <p:cNvPr id="43021" name="AutoShape 15"/>
          <p:cNvSpPr>
            <a:spLocks noChangeArrowheads="1"/>
          </p:cNvSpPr>
          <p:nvPr/>
        </p:nvSpPr>
        <p:spPr bwMode="auto">
          <a:xfrm>
            <a:off x="7667625" y="3933825"/>
            <a:ext cx="1225550" cy="647700"/>
          </a:xfrm>
          <a:prstGeom prst="wedgeRoundRectCallout">
            <a:avLst>
              <a:gd name="adj1" fmla="val -81088"/>
              <a:gd name="adj2" fmla="val -15931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標楷體" pitchFamily="65" charset="-120"/>
              </a:rPr>
              <a:t>§§212ff.</a:t>
            </a:r>
          </a:p>
        </p:txBody>
      </p:sp>
      <p:sp>
        <p:nvSpPr>
          <p:cNvPr id="43022" name="AutoShape 16"/>
          <p:cNvSpPr>
            <a:spLocks noChangeArrowheads="1"/>
          </p:cNvSpPr>
          <p:nvPr/>
        </p:nvSpPr>
        <p:spPr bwMode="auto">
          <a:xfrm>
            <a:off x="7667625" y="4941888"/>
            <a:ext cx="1152525" cy="574675"/>
          </a:xfrm>
          <a:prstGeom prst="wedgeRoundRectCallout">
            <a:avLst>
              <a:gd name="adj1" fmla="val -78514"/>
              <a:gd name="adj2" fmla="val -24583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標楷體" pitchFamily="65" charset="-120"/>
              </a:rPr>
              <a:t>§§122ff.</a:t>
            </a:r>
          </a:p>
        </p:txBody>
      </p:sp>
      <p:sp>
        <p:nvSpPr>
          <p:cNvPr id="43023" name="AutoShape 17"/>
          <p:cNvSpPr>
            <a:spLocks noChangeArrowheads="1"/>
          </p:cNvSpPr>
          <p:nvPr/>
        </p:nvSpPr>
        <p:spPr bwMode="auto">
          <a:xfrm>
            <a:off x="1042988" y="3573463"/>
            <a:ext cx="433387" cy="287337"/>
          </a:xfrm>
          <a:prstGeom prst="rightArrow">
            <a:avLst>
              <a:gd name="adj1" fmla="val 50000"/>
              <a:gd name="adj2" fmla="val 37707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43024" name="AutoShape 18"/>
          <p:cNvCxnSpPr>
            <a:cxnSpLocks noChangeShapeType="1"/>
            <a:stCxn id="43012" idx="3"/>
            <a:endCxn id="43013" idx="1"/>
          </p:cNvCxnSpPr>
          <p:nvPr/>
        </p:nvCxnSpPr>
        <p:spPr bwMode="auto">
          <a:xfrm flipV="1">
            <a:off x="2124075" y="2673350"/>
            <a:ext cx="576263" cy="1008063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5" name="AutoShape 19"/>
          <p:cNvCxnSpPr>
            <a:cxnSpLocks noChangeShapeType="1"/>
            <a:stCxn id="43012" idx="3"/>
            <a:endCxn id="43014" idx="1"/>
          </p:cNvCxnSpPr>
          <p:nvPr/>
        </p:nvCxnSpPr>
        <p:spPr bwMode="auto">
          <a:xfrm>
            <a:off x="2124075" y="3681413"/>
            <a:ext cx="576263" cy="100806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6" name="AutoShape 20"/>
          <p:cNvCxnSpPr>
            <a:cxnSpLocks noChangeShapeType="1"/>
            <a:stCxn id="43013" idx="3"/>
            <a:endCxn id="43015" idx="1"/>
          </p:cNvCxnSpPr>
          <p:nvPr/>
        </p:nvCxnSpPr>
        <p:spPr bwMode="auto">
          <a:xfrm flipV="1">
            <a:off x="4573588" y="2062163"/>
            <a:ext cx="646112" cy="611187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7" name="AutoShape 21"/>
          <p:cNvCxnSpPr>
            <a:cxnSpLocks noChangeShapeType="1"/>
            <a:stCxn id="43013" idx="3"/>
            <a:endCxn id="43018" idx="1"/>
          </p:cNvCxnSpPr>
          <p:nvPr/>
        </p:nvCxnSpPr>
        <p:spPr bwMode="auto">
          <a:xfrm>
            <a:off x="4573588" y="2673350"/>
            <a:ext cx="646112" cy="468313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8" name="AutoShape 22"/>
          <p:cNvCxnSpPr>
            <a:cxnSpLocks noChangeShapeType="1"/>
            <a:stCxn id="43014" idx="3"/>
            <a:endCxn id="43017" idx="1"/>
          </p:cNvCxnSpPr>
          <p:nvPr/>
        </p:nvCxnSpPr>
        <p:spPr bwMode="auto">
          <a:xfrm flipV="1">
            <a:off x="4500563" y="4222750"/>
            <a:ext cx="719137" cy="46672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9" name="AutoShape 23"/>
          <p:cNvCxnSpPr>
            <a:cxnSpLocks noChangeShapeType="1"/>
            <a:stCxn id="43014" idx="3"/>
            <a:endCxn id="43016" idx="1"/>
          </p:cNvCxnSpPr>
          <p:nvPr/>
        </p:nvCxnSpPr>
        <p:spPr bwMode="auto">
          <a:xfrm>
            <a:off x="4500563" y="4689475"/>
            <a:ext cx="719137" cy="468313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30" name="AutoShape 2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532813" y="5949950"/>
            <a:ext cx="360362" cy="431800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犯罪嫌疑</a:t>
            </a:r>
          </a:p>
        </p:txBody>
      </p:sp>
      <p:sp>
        <p:nvSpPr>
          <p:cNvPr id="44035" name="AutoShape 5"/>
          <p:cNvSpPr>
            <a:spLocks noChangeArrowheads="1"/>
          </p:cNvSpPr>
          <p:nvPr/>
        </p:nvSpPr>
        <p:spPr bwMode="auto">
          <a:xfrm>
            <a:off x="468313" y="2852738"/>
            <a:ext cx="576262" cy="208915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犯罪嫌疑程度</a:t>
            </a:r>
          </a:p>
        </p:txBody>
      </p:sp>
      <p:sp>
        <p:nvSpPr>
          <p:cNvPr id="44036" name="AutoShape 6"/>
          <p:cNvSpPr>
            <a:spLocks noChangeArrowheads="1"/>
          </p:cNvSpPr>
          <p:nvPr/>
        </p:nvSpPr>
        <p:spPr bwMode="auto">
          <a:xfrm>
            <a:off x="2051050" y="1628775"/>
            <a:ext cx="1943100" cy="50323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偵查發起</a:t>
            </a:r>
          </a:p>
        </p:txBody>
      </p:sp>
      <p:sp>
        <p:nvSpPr>
          <p:cNvPr id="44037" name="AutoShape 7"/>
          <p:cNvSpPr>
            <a:spLocks noChangeArrowheads="1"/>
          </p:cNvSpPr>
          <p:nvPr/>
        </p:nvSpPr>
        <p:spPr bwMode="auto">
          <a:xfrm>
            <a:off x="2051050" y="2636838"/>
            <a:ext cx="1943100" cy="50323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蒐集證據</a:t>
            </a:r>
          </a:p>
        </p:txBody>
      </p:sp>
      <p:sp>
        <p:nvSpPr>
          <p:cNvPr id="44038" name="AutoShape 8"/>
          <p:cNvSpPr>
            <a:spLocks noChangeArrowheads="1"/>
          </p:cNvSpPr>
          <p:nvPr/>
        </p:nvSpPr>
        <p:spPr bwMode="auto">
          <a:xfrm>
            <a:off x="2051050" y="3644900"/>
            <a:ext cx="1943100" cy="50323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拘提</a:t>
            </a:r>
          </a:p>
        </p:txBody>
      </p:sp>
      <p:sp>
        <p:nvSpPr>
          <p:cNvPr id="44039" name="AutoShape 9"/>
          <p:cNvSpPr>
            <a:spLocks noChangeArrowheads="1"/>
          </p:cNvSpPr>
          <p:nvPr/>
        </p:nvSpPr>
        <p:spPr bwMode="auto">
          <a:xfrm>
            <a:off x="2051050" y="4652963"/>
            <a:ext cx="1943100" cy="50323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羈押</a:t>
            </a:r>
          </a:p>
        </p:txBody>
      </p:sp>
      <p:sp>
        <p:nvSpPr>
          <p:cNvPr id="44040" name="AutoShape 10"/>
          <p:cNvSpPr>
            <a:spLocks noChangeArrowheads="1"/>
          </p:cNvSpPr>
          <p:nvPr/>
        </p:nvSpPr>
        <p:spPr bwMode="auto">
          <a:xfrm>
            <a:off x="2051050" y="5805488"/>
            <a:ext cx="1943100" cy="50323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起訴決定</a:t>
            </a:r>
          </a:p>
        </p:txBody>
      </p:sp>
      <p:sp>
        <p:nvSpPr>
          <p:cNvPr id="44041" name="AutoShape 11"/>
          <p:cNvSpPr>
            <a:spLocks noChangeArrowheads="1"/>
          </p:cNvSpPr>
          <p:nvPr/>
        </p:nvSpPr>
        <p:spPr bwMode="auto">
          <a:xfrm>
            <a:off x="4932363" y="1628775"/>
            <a:ext cx="3600450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事實認定為主</a:t>
            </a:r>
          </a:p>
        </p:txBody>
      </p:sp>
      <p:sp>
        <p:nvSpPr>
          <p:cNvPr id="44042" name="AutoShape 12"/>
          <p:cNvSpPr>
            <a:spLocks noChangeArrowheads="1"/>
          </p:cNvSpPr>
          <p:nvPr/>
        </p:nvSpPr>
        <p:spPr bwMode="auto">
          <a:xfrm>
            <a:off x="4932363" y="2636838"/>
            <a:ext cx="3600450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事實有該當構成要件可能</a:t>
            </a:r>
          </a:p>
        </p:txBody>
      </p:sp>
      <p:sp>
        <p:nvSpPr>
          <p:cNvPr id="44043" name="AutoShape 13"/>
          <p:cNvSpPr>
            <a:spLocks noChangeArrowheads="1"/>
          </p:cNvSpPr>
          <p:nvPr/>
        </p:nvSpPr>
        <p:spPr bwMode="auto">
          <a:xfrm>
            <a:off x="4932363" y="3644900"/>
            <a:ext cx="3600450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確認為行為人</a:t>
            </a:r>
          </a:p>
        </p:txBody>
      </p:sp>
      <p:sp>
        <p:nvSpPr>
          <p:cNvPr id="44044" name="AutoShape 14"/>
          <p:cNvSpPr>
            <a:spLocks noChangeArrowheads="1"/>
          </p:cNvSpPr>
          <p:nvPr/>
        </p:nvSpPr>
        <p:spPr bwMode="auto">
          <a:xfrm>
            <a:off x="4932363" y="4652963"/>
            <a:ext cx="3600450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事實法律兼具之高度懷疑</a:t>
            </a:r>
          </a:p>
        </p:txBody>
      </p:sp>
      <p:sp>
        <p:nvSpPr>
          <p:cNvPr id="44045" name="AutoShape 15"/>
          <p:cNvSpPr>
            <a:spLocks noChangeArrowheads="1"/>
          </p:cNvSpPr>
          <p:nvPr/>
        </p:nvSpPr>
        <p:spPr bwMode="auto">
          <a:xfrm>
            <a:off x="5003800" y="5805488"/>
            <a:ext cx="3600450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足認有罪刑確認可能</a:t>
            </a:r>
          </a:p>
        </p:txBody>
      </p:sp>
      <p:cxnSp>
        <p:nvCxnSpPr>
          <p:cNvPr id="44046" name="AutoShape 16"/>
          <p:cNvCxnSpPr>
            <a:cxnSpLocks noChangeShapeType="1"/>
            <a:stCxn id="44035" idx="3"/>
            <a:endCxn id="44038" idx="1"/>
          </p:cNvCxnSpPr>
          <p:nvPr/>
        </p:nvCxnSpPr>
        <p:spPr bwMode="auto">
          <a:xfrm>
            <a:off x="1044575" y="3897313"/>
            <a:ext cx="10064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47" name="AutoShape 17"/>
          <p:cNvCxnSpPr>
            <a:cxnSpLocks noChangeShapeType="1"/>
            <a:stCxn id="44035" idx="3"/>
            <a:endCxn id="44036" idx="1"/>
          </p:cNvCxnSpPr>
          <p:nvPr/>
        </p:nvCxnSpPr>
        <p:spPr bwMode="auto">
          <a:xfrm flipV="1">
            <a:off x="1044575" y="1881188"/>
            <a:ext cx="1006475" cy="2016125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4048" name="AutoShape 18"/>
          <p:cNvCxnSpPr>
            <a:cxnSpLocks noChangeShapeType="1"/>
            <a:stCxn id="44035" idx="3"/>
            <a:endCxn id="44037" idx="1"/>
          </p:cNvCxnSpPr>
          <p:nvPr/>
        </p:nvCxnSpPr>
        <p:spPr bwMode="auto">
          <a:xfrm flipV="1">
            <a:off x="1044575" y="2889250"/>
            <a:ext cx="1006475" cy="1008063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4049" name="AutoShape 19"/>
          <p:cNvCxnSpPr>
            <a:cxnSpLocks noChangeShapeType="1"/>
            <a:stCxn id="44035" idx="3"/>
            <a:endCxn id="44039" idx="1"/>
          </p:cNvCxnSpPr>
          <p:nvPr/>
        </p:nvCxnSpPr>
        <p:spPr bwMode="auto">
          <a:xfrm>
            <a:off x="1044575" y="3897313"/>
            <a:ext cx="1006475" cy="100806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4050" name="AutoShape 20"/>
          <p:cNvCxnSpPr>
            <a:cxnSpLocks noChangeShapeType="1"/>
            <a:stCxn id="44035" idx="3"/>
            <a:endCxn id="44040" idx="1"/>
          </p:cNvCxnSpPr>
          <p:nvPr/>
        </p:nvCxnSpPr>
        <p:spPr bwMode="auto">
          <a:xfrm>
            <a:off x="1044575" y="3897313"/>
            <a:ext cx="1006475" cy="216058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4051" name="AutoShape 21"/>
          <p:cNvSpPr>
            <a:spLocks noChangeArrowheads="1"/>
          </p:cNvSpPr>
          <p:nvPr/>
        </p:nvSpPr>
        <p:spPr bwMode="auto">
          <a:xfrm>
            <a:off x="4140200" y="1773238"/>
            <a:ext cx="647700" cy="2159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4052" name="AutoShape 22"/>
          <p:cNvSpPr>
            <a:spLocks noChangeArrowheads="1"/>
          </p:cNvSpPr>
          <p:nvPr/>
        </p:nvSpPr>
        <p:spPr bwMode="auto">
          <a:xfrm>
            <a:off x="4140200" y="2781300"/>
            <a:ext cx="647700" cy="2159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4053" name="AutoShape 23"/>
          <p:cNvSpPr>
            <a:spLocks noChangeArrowheads="1"/>
          </p:cNvSpPr>
          <p:nvPr/>
        </p:nvSpPr>
        <p:spPr bwMode="auto">
          <a:xfrm>
            <a:off x="4140200" y="3789363"/>
            <a:ext cx="647700" cy="2159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4054" name="AutoShape 24"/>
          <p:cNvSpPr>
            <a:spLocks noChangeArrowheads="1"/>
          </p:cNvSpPr>
          <p:nvPr/>
        </p:nvSpPr>
        <p:spPr bwMode="auto">
          <a:xfrm>
            <a:off x="4140200" y="4797425"/>
            <a:ext cx="647700" cy="2159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4055" name="AutoShape 25"/>
          <p:cNvSpPr>
            <a:spLocks noChangeArrowheads="1"/>
          </p:cNvSpPr>
          <p:nvPr/>
        </p:nvSpPr>
        <p:spPr bwMode="auto">
          <a:xfrm>
            <a:off x="4140200" y="5949950"/>
            <a:ext cx="647700" cy="2159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94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latin typeface="華康隸書體W5" pitchFamily="65" charset="-120"/>
                <a:ea typeface="華康隸書體W5" pitchFamily="65" charset="-120"/>
              </a:rPr>
              <a:t>訴訟條件</a:t>
            </a:r>
            <a:endParaRPr lang="zh-TW" altLang="en-US" dirty="0">
              <a:solidFill>
                <a:srgbClr val="00FFFF"/>
              </a:solidFill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3" name="流程圖: 替代處理程序 2"/>
          <p:cNvSpPr/>
          <p:nvPr/>
        </p:nvSpPr>
        <p:spPr bwMode="auto">
          <a:xfrm>
            <a:off x="323528" y="2852936"/>
            <a:ext cx="648072" cy="1800200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訴訟條件</a:t>
            </a:r>
          </a:p>
        </p:txBody>
      </p:sp>
      <p:sp>
        <p:nvSpPr>
          <p:cNvPr id="4" name="流程圖: 替代處理程序 3"/>
          <p:cNvSpPr/>
          <p:nvPr/>
        </p:nvSpPr>
        <p:spPr bwMode="auto">
          <a:xfrm>
            <a:off x="1619672" y="1484784"/>
            <a:ext cx="1656184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概念</a:t>
            </a:r>
          </a:p>
        </p:txBody>
      </p:sp>
      <p:sp>
        <p:nvSpPr>
          <p:cNvPr id="5" name="流程圖: 替代處理程序 4"/>
          <p:cNvSpPr/>
          <p:nvPr/>
        </p:nvSpPr>
        <p:spPr bwMode="auto">
          <a:xfrm>
            <a:off x="1547664" y="3429000"/>
            <a:ext cx="1656184" cy="648072"/>
          </a:xfrm>
          <a:prstGeom prst="flowChartAlternateProcess">
            <a:avLst/>
          </a:prstGeom>
          <a:solidFill>
            <a:srgbClr val="99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類型</a:t>
            </a:r>
          </a:p>
        </p:txBody>
      </p:sp>
      <p:sp>
        <p:nvSpPr>
          <p:cNvPr id="6" name="流程圖: 替代處理程序 5"/>
          <p:cNvSpPr/>
          <p:nvPr/>
        </p:nvSpPr>
        <p:spPr bwMode="auto">
          <a:xfrm>
            <a:off x="1619672" y="5445224"/>
            <a:ext cx="1656184" cy="648072"/>
          </a:xfrm>
          <a:prstGeom prst="flowChartAlternateProcess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欠缺效應</a:t>
            </a:r>
          </a:p>
        </p:txBody>
      </p:sp>
      <p:sp>
        <p:nvSpPr>
          <p:cNvPr id="7" name="流程圖: 替代處理程序 6"/>
          <p:cNvSpPr/>
          <p:nvPr/>
        </p:nvSpPr>
        <p:spPr bwMode="auto">
          <a:xfrm>
            <a:off x="3923928" y="1484784"/>
            <a:ext cx="4896544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實體形成（實體判決）應具備的條件</a:t>
            </a:r>
          </a:p>
        </p:txBody>
      </p:sp>
      <p:sp>
        <p:nvSpPr>
          <p:cNvPr id="8" name="流程圖: 替代處理程序 7"/>
          <p:cNvSpPr/>
          <p:nvPr/>
        </p:nvSpPr>
        <p:spPr bwMode="auto">
          <a:xfrm>
            <a:off x="3851920" y="2924944"/>
            <a:ext cx="4896544" cy="648072"/>
          </a:xfrm>
          <a:prstGeom prst="flowChartAlternateProcess">
            <a:avLst/>
          </a:prstGeom>
          <a:solidFill>
            <a:srgbClr val="99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形式訴訟條件：程序得以進行的條件</a:t>
            </a:r>
          </a:p>
        </p:txBody>
      </p:sp>
      <p:sp>
        <p:nvSpPr>
          <p:cNvPr id="10" name="流程圖: 替代處理程序 9"/>
          <p:cNvSpPr/>
          <p:nvPr/>
        </p:nvSpPr>
        <p:spPr bwMode="auto">
          <a:xfrm>
            <a:off x="3851920" y="3933056"/>
            <a:ext cx="4896544" cy="648072"/>
          </a:xfrm>
          <a:prstGeom prst="flowChartAlternateProcess">
            <a:avLst/>
          </a:prstGeom>
          <a:solidFill>
            <a:srgbClr val="99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實體訴訟條件：得以形成實體判決條件</a:t>
            </a:r>
          </a:p>
        </p:txBody>
      </p:sp>
      <p:sp>
        <p:nvSpPr>
          <p:cNvPr id="11" name="流程圖: 替代處理程序 10"/>
          <p:cNvSpPr/>
          <p:nvPr/>
        </p:nvSpPr>
        <p:spPr bwMode="auto">
          <a:xfrm>
            <a:off x="3851920" y="4941168"/>
            <a:ext cx="4896544" cy="648072"/>
          </a:xfrm>
          <a:prstGeom prst="flowChartAlternateProcess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形式條件欠缺：不受理判決</a:t>
            </a:r>
          </a:p>
        </p:txBody>
      </p:sp>
      <p:sp>
        <p:nvSpPr>
          <p:cNvPr id="12" name="流程圖: 替代處理程序 11"/>
          <p:cNvSpPr/>
          <p:nvPr/>
        </p:nvSpPr>
        <p:spPr bwMode="auto">
          <a:xfrm>
            <a:off x="3851920" y="5949280"/>
            <a:ext cx="4896544" cy="648072"/>
          </a:xfrm>
          <a:prstGeom prst="flowChartAlternateProcess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實體條件欠缺：免訴判決</a:t>
            </a:r>
          </a:p>
        </p:txBody>
      </p:sp>
      <p:cxnSp>
        <p:nvCxnSpPr>
          <p:cNvPr id="14" name="直線單箭頭接點 13"/>
          <p:cNvCxnSpPr>
            <a:stCxn id="3" idx="3"/>
            <a:endCxn id="5" idx="1"/>
          </p:cNvCxnSpPr>
          <p:nvPr/>
        </p:nvCxnSpPr>
        <p:spPr bwMode="auto">
          <a:xfrm>
            <a:off x="971600" y="3753036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肘形接點 16"/>
          <p:cNvCxnSpPr>
            <a:stCxn id="5" idx="3"/>
            <a:endCxn id="8" idx="1"/>
          </p:cNvCxnSpPr>
          <p:nvPr/>
        </p:nvCxnSpPr>
        <p:spPr bwMode="auto">
          <a:xfrm flipV="1">
            <a:off x="3203848" y="3248980"/>
            <a:ext cx="648072" cy="5040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直線單箭頭接點 18"/>
          <p:cNvCxnSpPr>
            <a:stCxn id="4" idx="3"/>
            <a:endCxn id="7" idx="1"/>
          </p:cNvCxnSpPr>
          <p:nvPr/>
        </p:nvCxnSpPr>
        <p:spPr bwMode="auto">
          <a:xfrm>
            <a:off x="3275856" y="1808820"/>
            <a:ext cx="648072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肘形接點 20"/>
          <p:cNvCxnSpPr>
            <a:stCxn id="3" idx="3"/>
            <a:endCxn id="4" idx="1"/>
          </p:cNvCxnSpPr>
          <p:nvPr/>
        </p:nvCxnSpPr>
        <p:spPr bwMode="auto">
          <a:xfrm flipV="1">
            <a:off x="971600" y="1808820"/>
            <a:ext cx="648072" cy="194421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肘形接點 22"/>
          <p:cNvCxnSpPr>
            <a:stCxn id="3" idx="3"/>
            <a:endCxn id="6" idx="1"/>
          </p:cNvCxnSpPr>
          <p:nvPr/>
        </p:nvCxnSpPr>
        <p:spPr bwMode="auto">
          <a:xfrm>
            <a:off x="971600" y="3753036"/>
            <a:ext cx="648072" cy="201622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肘形接點 24"/>
          <p:cNvCxnSpPr>
            <a:stCxn id="5" idx="3"/>
            <a:endCxn id="10" idx="1"/>
          </p:cNvCxnSpPr>
          <p:nvPr/>
        </p:nvCxnSpPr>
        <p:spPr bwMode="auto">
          <a:xfrm>
            <a:off x="3203848" y="3753036"/>
            <a:ext cx="648072" cy="5040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肘形接點 26"/>
          <p:cNvCxnSpPr>
            <a:stCxn id="6" idx="3"/>
            <a:endCxn id="11" idx="1"/>
          </p:cNvCxnSpPr>
          <p:nvPr/>
        </p:nvCxnSpPr>
        <p:spPr bwMode="auto">
          <a:xfrm flipV="1">
            <a:off x="3275856" y="5265204"/>
            <a:ext cx="576064" cy="5040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肘形接點 28"/>
          <p:cNvCxnSpPr>
            <a:stCxn id="6" idx="3"/>
            <a:endCxn id="12" idx="1"/>
          </p:cNvCxnSpPr>
          <p:nvPr/>
        </p:nvCxnSpPr>
        <p:spPr bwMode="auto">
          <a:xfrm>
            <a:off x="3275856" y="5769260"/>
            <a:ext cx="576064" cy="5040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刑事訴訟任務與目的</a:t>
            </a:r>
          </a:p>
        </p:txBody>
      </p:sp>
      <p:sp>
        <p:nvSpPr>
          <p:cNvPr id="18435" name="AutoShape 5"/>
          <p:cNvSpPr>
            <a:spLocks noChangeArrowheads="1"/>
          </p:cNvSpPr>
          <p:nvPr/>
        </p:nvSpPr>
        <p:spPr bwMode="auto">
          <a:xfrm>
            <a:off x="468313" y="2349500"/>
            <a:ext cx="719137" cy="23749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刑事程序</a:t>
            </a:r>
          </a:p>
        </p:txBody>
      </p:sp>
      <p:sp>
        <p:nvSpPr>
          <p:cNvPr id="18436" name="AutoShape 6"/>
          <p:cNvSpPr>
            <a:spLocks noChangeArrowheads="1"/>
          </p:cNvSpPr>
          <p:nvPr/>
        </p:nvSpPr>
        <p:spPr bwMode="auto">
          <a:xfrm>
            <a:off x="1908175" y="1916113"/>
            <a:ext cx="1655763" cy="5762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任務</a:t>
            </a:r>
          </a:p>
        </p:txBody>
      </p:sp>
      <p:sp>
        <p:nvSpPr>
          <p:cNvPr id="18437" name="AutoShape 7"/>
          <p:cNvSpPr>
            <a:spLocks noChangeArrowheads="1"/>
          </p:cNvSpPr>
          <p:nvPr/>
        </p:nvSpPr>
        <p:spPr bwMode="auto">
          <a:xfrm>
            <a:off x="1908175" y="4508500"/>
            <a:ext cx="1655763" cy="5762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目的</a:t>
            </a:r>
          </a:p>
        </p:txBody>
      </p:sp>
      <p:sp>
        <p:nvSpPr>
          <p:cNvPr id="18438" name="AutoShape 8"/>
          <p:cNvSpPr>
            <a:spLocks noChangeArrowheads="1"/>
          </p:cNvSpPr>
          <p:nvPr/>
        </p:nvSpPr>
        <p:spPr bwMode="auto">
          <a:xfrm>
            <a:off x="4284663" y="1484313"/>
            <a:ext cx="4391025" cy="5048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實現刑罰權的確認程序</a:t>
            </a:r>
          </a:p>
        </p:txBody>
      </p:sp>
      <p:sp>
        <p:nvSpPr>
          <p:cNvPr id="18439" name="AutoShape 9"/>
          <p:cNvSpPr>
            <a:spLocks noChangeArrowheads="1"/>
          </p:cNvSpPr>
          <p:nvPr/>
        </p:nvSpPr>
        <p:spPr bwMode="auto">
          <a:xfrm>
            <a:off x="4284663" y="2420938"/>
            <a:ext cx="4391025" cy="5048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法定程序（</a:t>
            </a:r>
            <a:r>
              <a:rPr lang="en-US" altLang="zh-TW">
                <a:ea typeface="標楷體" pitchFamily="65" charset="-120"/>
              </a:rPr>
              <a:t>Justizförmigkeit</a:t>
            </a:r>
            <a:r>
              <a:rPr lang="zh-TW" altLang="en-US">
                <a:ea typeface="標楷體" pitchFamily="65" charset="-120"/>
              </a:rPr>
              <a:t>）</a:t>
            </a:r>
          </a:p>
        </p:txBody>
      </p:sp>
      <p:sp>
        <p:nvSpPr>
          <p:cNvPr id="18440" name="AutoShape 10"/>
          <p:cNvSpPr>
            <a:spLocks noChangeArrowheads="1"/>
          </p:cNvSpPr>
          <p:nvPr/>
        </p:nvSpPr>
        <p:spPr bwMode="auto">
          <a:xfrm>
            <a:off x="4284663" y="3644900"/>
            <a:ext cx="4391025" cy="5762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實體的正確性</a:t>
            </a:r>
          </a:p>
        </p:txBody>
      </p:sp>
      <p:sp>
        <p:nvSpPr>
          <p:cNvPr id="18441" name="AutoShape 11"/>
          <p:cNvSpPr>
            <a:spLocks noChangeArrowheads="1"/>
          </p:cNvSpPr>
          <p:nvPr/>
        </p:nvSpPr>
        <p:spPr bwMode="auto">
          <a:xfrm>
            <a:off x="4284663" y="5373688"/>
            <a:ext cx="4391025" cy="5762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法平和之確保</a:t>
            </a:r>
          </a:p>
        </p:txBody>
      </p:sp>
      <p:sp>
        <p:nvSpPr>
          <p:cNvPr id="18442" name="AutoShape 12"/>
          <p:cNvSpPr>
            <a:spLocks noChangeArrowheads="1"/>
          </p:cNvSpPr>
          <p:nvPr/>
        </p:nvSpPr>
        <p:spPr bwMode="auto">
          <a:xfrm>
            <a:off x="4284663" y="4508500"/>
            <a:ext cx="4391025" cy="5762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程序的正當性</a:t>
            </a:r>
          </a:p>
        </p:txBody>
      </p:sp>
      <p:cxnSp>
        <p:nvCxnSpPr>
          <p:cNvPr id="18443" name="AutoShape 13"/>
          <p:cNvCxnSpPr>
            <a:cxnSpLocks noChangeShapeType="1"/>
            <a:stCxn id="18437" idx="3"/>
            <a:endCxn id="18442" idx="1"/>
          </p:cNvCxnSpPr>
          <p:nvPr/>
        </p:nvCxnSpPr>
        <p:spPr bwMode="auto">
          <a:xfrm>
            <a:off x="3563938" y="4797425"/>
            <a:ext cx="720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44" name="AutoShape 14"/>
          <p:cNvCxnSpPr>
            <a:cxnSpLocks noChangeShapeType="1"/>
            <a:stCxn id="18435" idx="3"/>
            <a:endCxn id="18436" idx="1"/>
          </p:cNvCxnSpPr>
          <p:nvPr/>
        </p:nvCxnSpPr>
        <p:spPr bwMode="auto">
          <a:xfrm flipV="1">
            <a:off x="1187450" y="2205038"/>
            <a:ext cx="720725" cy="1331912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445" name="AutoShape 15"/>
          <p:cNvCxnSpPr>
            <a:cxnSpLocks noChangeShapeType="1"/>
            <a:stCxn id="18435" idx="3"/>
            <a:endCxn id="18437" idx="1"/>
          </p:cNvCxnSpPr>
          <p:nvPr/>
        </p:nvCxnSpPr>
        <p:spPr bwMode="auto">
          <a:xfrm>
            <a:off x="1187450" y="3536950"/>
            <a:ext cx="720725" cy="1260475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446" name="AutoShape 16"/>
          <p:cNvCxnSpPr>
            <a:cxnSpLocks noChangeShapeType="1"/>
            <a:stCxn id="18436" idx="3"/>
            <a:endCxn id="18438" idx="1"/>
          </p:cNvCxnSpPr>
          <p:nvPr/>
        </p:nvCxnSpPr>
        <p:spPr bwMode="auto">
          <a:xfrm flipV="1">
            <a:off x="3563938" y="1736725"/>
            <a:ext cx="720725" cy="468313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447" name="AutoShape 17"/>
          <p:cNvCxnSpPr>
            <a:cxnSpLocks noChangeShapeType="1"/>
            <a:stCxn id="18436" idx="3"/>
            <a:endCxn id="18439" idx="1"/>
          </p:cNvCxnSpPr>
          <p:nvPr/>
        </p:nvCxnSpPr>
        <p:spPr bwMode="auto">
          <a:xfrm>
            <a:off x="3563938" y="2205038"/>
            <a:ext cx="720725" cy="468312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448" name="AutoShape 18"/>
          <p:cNvCxnSpPr>
            <a:cxnSpLocks noChangeShapeType="1"/>
            <a:stCxn id="18437" idx="3"/>
            <a:endCxn id="18440" idx="1"/>
          </p:cNvCxnSpPr>
          <p:nvPr/>
        </p:nvCxnSpPr>
        <p:spPr bwMode="auto">
          <a:xfrm flipV="1">
            <a:off x="3563938" y="3933825"/>
            <a:ext cx="720725" cy="86360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449" name="AutoShape 19"/>
          <p:cNvCxnSpPr>
            <a:cxnSpLocks noChangeShapeType="1"/>
            <a:stCxn id="18437" idx="3"/>
            <a:endCxn id="18441" idx="1"/>
          </p:cNvCxnSpPr>
          <p:nvPr/>
        </p:nvCxnSpPr>
        <p:spPr bwMode="auto">
          <a:xfrm>
            <a:off x="3563938" y="4797425"/>
            <a:ext cx="720725" cy="865188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93610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latin typeface="華康隸書體W5" pitchFamily="65" charset="-120"/>
                <a:ea typeface="華康隸書體W5" pitchFamily="65" charset="-120"/>
              </a:rPr>
              <a:t>訴訟條件欠缺之處理</a:t>
            </a:r>
            <a:endParaRPr lang="zh-TW" altLang="en-US" dirty="0">
              <a:solidFill>
                <a:srgbClr val="00FFFF"/>
              </a:solidFill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3" name="流程圖: 替代處理程序 2"/>
          <p:cNvSpPr/>
          <p:nvPr/>
        </p:nvSpPr>
        <p:spPr bwMode="auto">
          <a:xfrm>
            <a:off x="467544" y="2636912"/>
            <a:ext cx="648072" cy="2088232"/>
          </a:xfrm>
          <a:prstGeom prst="flowChartAlternateProcess">
            <a:avLst/>
          </a:prstGeom>
          <a:solidFill>
            <a:srgbClr val="CC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欠缺訴訟條件</a:t>
            </a:r>
          </a:p>
        </p:txBody>
      </p:sp>
      <p:sp>
        <p:nvSpPr>
          <p:cNvPr id="4" name="流程圖: 替代處理程序 3"/>
          <p:cNvSpPr/>
          <p:nvPr/>
        </p:nvSpPr>
        <p:spPr bwMode="auto">
          <a:xfrm>
            <a:off x="1691680" y="1988840"/>
            <a:ext cx="1800200" cy="576064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單一條件欠缺</a:t>
            </a:r>
          </a:p>
        </p:txBody>
      </p:sp>
      <p:sp>
        <p:nvSpPr>
          <p:cNvPr id="5" name="流程圖: 替代處理程序 4"/>
          <p:cNvSpPr/>
          <p:nvPr/>
        </p:nvSpPr>
        <p:spPr bwMode="auto">
          <a:xfrm>
            <a:off x="1691680" y="4797152"/>
            <a:ext cx="1872208" cy="576064"/>
          </a:xfrm>
          <a:prstGeom prst="flowChartAlternateProcess">
            <a:avLst/>
          </a:prstGeom>
          <a:solidFill>
            <a:srgbClr val="A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不同條件競合</a:t>
            </a:r>
          </a:p>
        </p:txBody>
      </p:sp>
      <p:sp>
        <p:nvSpPr>
          <p:cNvPr id="6" name="流程圖: 替代處理程序 5"/>
          <p:cNvSpPr/>
          <p:nvPr/>
        </p:nvSpPr>
        <p:spPr bwMode="auto">
          <a:xfrm>
            <a:off x="3995936" y="1484784"/>
            <a:ext cx="4752528" cy="576064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依條件審查先後關係為處理</a:t>
            </a:r>
          </a:p>
        </p:txBody>
      </p:sp>
      <p:sp>
        <p:nvSpPr>
          <p:cNvPr id="7" name="流程圖: 替代處理程序 6"/>
          <p:cNvSpPr/>
          <p:nvPr/>
        </p:nvSpPr>
        <p:spPr bwMode="auto">
          <a:xfrm>
            <a:off x="3995936" y="2420888"/>
            <a:ext cx="4752528" cy="576064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具體案件進行先形式後實質的關係處理</a:t>
            </a:r>
          </a:p>
        </p:txBody>
      </p:sp>
      <p:sp>
        <p:nvSpPr>
          <p:cNvPr id="8" name="流程圖: 替代處理程序 7"/>
          <p:cNvSpPr/>
          <p:nvPr/>
        </p:nvSpPr>
        <p:spPr bwMode="auto">
          <a:xfrm>
            <a:off x="4067944" y="6021288"/>
            <a:ext cx="4752528" cy="576064"/>
          </a:xfrm>
          <a:prstGeom prst="flowChartAlternateProcess">
            <a:avLst/>
          </a:prstGeom>
          <a:solidFill>
            <a:srgbClr val="A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000" dirty="0">
                <a:ea typeface="標楷體" pitchFamily="65" charset="-120"/>
              </a:rPr>
              <a:t>形式與實體條件競合時，形式優先</a:t>
            </a:r>
          </a:p>
        </p:txBody>
      </p:sp>
      <p:sp>
        <p:nvSpPr>
          <p:cNvPr id="9" name="流程圖: 替代處理程序 8"/>
          <p:cNvSpPr/>
          <p:nvPr/>
        </p:nvSpPr>
        <p:spPr bwMode="auto">
          <a:xfrm>
            <a:off x="4067944" y="3645024"/>
            <a:ext cx="4752528" cy="576064"/>
          </a:xfrm>
          <a:prstGeom prst="flowChartAlternateProcess">
            <a:avLst/>
          </a:prstGeom>
          <a:solidFill>
            <a:srgbClr val="A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管轄錯誤與不受理競合，依具體情況所欠缺之條件處理</a:t>
            </a:r>
          </a:p>
        </p:txBody>
      </p:sp>
      <p:sp>
        <p:nvSpPr>
          <p:cNvPr id="10" name="流程圖: 替代處理程序 9"/>
          <p:cNvSpPr/>
          <p:nvPr/>
        </p:nvSpPr>
        <p:spPr bwMode="auto">
          <a:xfrm>
            <a:off x="4067944" y="4437112"/>
            <a:ext cx="4752528" cy="576064"/>
          </a:xfrm>
          <a:prstGeom prst="flowChartAlternateProcess">
            <a:avLst/>
          </a:prstGeom>
          <a:solidFill>
            <a:srgbClr val="A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000" dirty="0" smtClean="0">
                <a:ea typeface="標楷體" pitchFamily="65" charset="-120"/>
              </a:rPr>
              <a:t>不受理條件</a:t>
            </a:r>
            <a:r>
              <a:rPr lang="zh-TW" altLang="en-US" sz="2000" dirty="0">
                <a:ea typeface="標楷體" pitchFamily="65" charset="-120"/>
              </a:rPr>
              <a:t>競合時</a:t>
            </a:r>
            <a:r>
              <a:rPr lang="zh-TW" altLang="en-US" sz="2000" dirty="0" smtClean="0">
                <a:ea typeface="標楷體" pitchFamily="65" charset="-120"/>
              </a:rPr>
              <a:t>，依欠缺條件之先後順序處理</a:t>
            </a:r>
            <a:endParaRPr lang="zh-TW" altLang="en-US" sz="2000" dirty="0">
              <a:ea typeface="標楷體" pitchFamily="65" charset="-120"/>
            </a:endParaRPr>
          </a:p>
        </p:txBody>
      </p:sp>
      <p:cxnSp>
        <p:nvCxnSpPr>
          <p:cNvPr id="14" name="肘形接點 13"/>
          <p:cNvCxnSpPr>
            <a:stCxn id="4" idx="3"/>
            <a:endCxn id="6" idx="1"/>
          </p:cNvCxnSpPr>
          <p:nvPr/>
        </p:nvCxnSpPr>
        <p:spPr bwMode="auto">
          <a:xfrm flipV="1">
            <a:off x="3491880" y="1772816"/>
            <a:ext cx="504056" cy="5040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肘形接點 15"/>
          <p:cNvCxnSpPr>
            <a:stCxn id="4" idx="3"/>
            <a:endCxn id="7" idx="1"/>
          </p:cNvCxnSpPr>
          <p:nvPr/>
        </p:nvCxnSpPr>
        <p:spPr bwMode="auto">
          <a:xfrm>
            <a:off x="3491880" y="2276872"/>
            <a:ext cx="504056" cy="43204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肘形接點 17"/>
          <p:cNvCxnSpPr>
            <a:stCxn id="3" idx="3"/>
            <a:endCxn id="4" idx="1"/>
          </p:cNvCxnSpPr>
          <p:nvPr/>
        </p:nvCxnSpPr>
        <p:spPr bwMode="auto">
          <a:xfrm flipV="1">
            <a:off x="1115616" y="2276872"/>
            <a:ext cx="576064" cy="14041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肘形接點 19"/>
          <p:cNvCxnSpPr>
            <a:stCxn id="3" idx="3"/>
            <a:endCxn id="5" idx="1"/>
          </p:cNvCxnSpPr>
          <p:nvPr/>
        </p:nvCxnSpPr>
        <p:spPr bwMode="auto">
          <a:xfrm>
            <a:off x="1115616" y="3681028"/>
            <a:ext cx="576064" cy="14041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肘形接點 21"/>
          <p:cNvCxnSpPr>
            <a:stCxn id="5" idx="3"/>
            <a:endCxn id="9" idx="1"/>
          </p:cNvCxnSpPr>
          <p:nvPr/>
        </p:nvCxnSpPr>
        <p:spPr bwMode="auto">
          <a:xfrm flipV="1">
            <a:off x="3563888" y="3933056"/>
            <a:ext cx="504056" cy="115212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肘形接點 23"/>
          <p:cNvCxnSpPr>
            <a:stCxn id="5" idx="3"/>
            <a:endCxn id="8" idx="1"/>
          </p:cNvCxnSpPr>
          <p:nvPr/>
        </p:nvCxnSpPr>
        <p:spPr bwMode="auto">
          <a:xfrm>
            <a:off x="3563888" y="5085184"/>
            <a:ext cx="504056" cy="12241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流程圖: 替代處理程序 24"/>
          <p:cNvSpPr/>
          <p:nvPr/>
        </p:nvSpPr>
        <p:spPr bwMode="auto">
          <a:xfrm>
            <a:off x="4067944" y="5229200"/>
            <a:ext cx="4752528" cy="576064"/>
          </a:xfrm>
          <a:prstGeom prst="flowChartAlternateProcess">
            <a:avLst/>
          </a:prstGeom>
          <a:solidFill>
            <a:srgbClr val="A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000" dirty="0">
                <a:ea typeface="標楷體" pitchFamily="65" charset="-120"/>
              </a:rPr>
              <a:t>不受理與免訴條件競合時，不受理優先</a:t>
            </a:r>
          </a:p>
        </p:txBody>
      </p:sp>
      <p:cxnSp>
        <p:nvCxnSpPr>
          <p:cNvPr id="39" name="肘形接點 38"/>
          <p:cNvCxnSpPr>
            <a:stCxn id="5" idx="3"/>
            <a:endCxn id="10" idx="1"/>
          </p:cNvCxnSpPr>
          <p:nvPr/>
        </p:nvCxnSpPr>
        <p:spPr bwMode="auto">
          <a:xfrm flipV="1">
            <a:off x="3563888" y="4725144"/>
            <a:ext cx="504056" cy="3600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肘形接點 40"/>
          <p:cNvCxnSpPr>
            <a:stCxn id="5" idx="3"/>
            <a:endCxn id="25" idx="1"/>
          </p:cNvCxnSpPr>
          <p:nvPr/>
        </p:nvCxnSpPr>
        <p:spPr bwMode="auto">
          <a:xfrm>
            <a:off x="3563888" y="5085184"/>
            <a:ext cx="504056" cy="43204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9094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effectLst/>
                <a:latin typeface="華康隸書體W5" pitchFamily="65" charset="-120"/>
                <a:ea typeface="華康隸書體W5" pitchFamily="65" charset="-120"/>
              </a:rPr>
              <a:t>訴訟條件欠缺的認知原則</a:t>
            </a:r>
            <a:endParaRPr lang="zh-TW" altLang="en-US" dirty="0">
              <a:solidFill>
                <a:srgbClr val="00FFFF"/>
              </a:solidFill>
              <a:effectLst/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3" name="流程圖: 替代處理程序 2"/>
          <p:cNvSpPr/>
          <p:nvPr/>
        </p:nvSpPr>
        <p:spPr bwMode="auto">
          <a:xfrm>
            <a:off x="467544" y="3068960"/>
            <a:ext cx="720080" cy="1872208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判斷原則</a:t>
            </a:r>
          </a:p>
        </p:txBody>
      </p:sp>
      <p:sp>
        <p:nvSpPr>
          <p:cNvPr id="4" name="流程圖: 替代處理程序 3"/>
          <p:cNvSpPr/>
          <p:nvPr/>
        </p:nvSpPr>
        <p:spPr bwMode="auto">
          <a:xfrm>
            <a:off x="1907704" y="1628800"/>
            <a:ext cx="2448272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刑法無適用效力</a:t>
            </a:r>
          </a:p>
        </p:txBody>
      </p:sp>
      <p:sp>
        <p:nvSpPr>
          <p:cNvPr id="5" name="流程圖: 替代處理程序 4"/>
          <p:cNvSpPr/>
          <p:nvPr/>
        </p:nvSpPr>
        <p:spPr bwMode="auto">
          <a:xfrm>
            <a:off x="1907704" y="5589240"/>
            <a:ext cx="2448272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罪刑之有無</a:t>
            </a:r>
          </a:p>
        </p:txBody>
      </p:sp>
      <p:sp>
        <p:nvSpPr>
          <p:cNvPr id="6" name="流程圖: 替代處理程序 5"/>
          <p:cNvSpPr/>
          <p:nvPr/>
        </p:nvSpPr>
        <p:spPr bwMode="auto">
          <a:xfrm>
            <a:off x="1907704" y="2996952"/>
            <a:ext cx="2448272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刑罰權不能處理</a:t>
            </a:r>
          </a:p>
        </p:txBody>
      </p:sp>
      <p:sp>
        <p:nvSpPr>
          <p:cNvPr id="7" name="流程圖: 替代處理程序 6"/>
          <p:cNvSpPr/>
          <p:nvPr/>
        </p:nvSpPr>
        <p:spPr bwMode="auto">
          <a:xfrm>
            <a:off x="1907704" y="4293096"/>
            <a:ext cx="2448272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程序得否啟動處理</a:t>
            </a:r>
          </a:p>
        </p:txBody>
      </p:sp>
      <p:sp>
        <p:nvSpPr>
          <p:cNvPr id="8" name="流程圖: 替代處理程序 7"/>
          <p:cNvSpPr/>
          <p:nvPr/>
        </p:nvSpPr>
        <p:spPr bwMode="auto">
          <a:xfrm>
            <a:off x="5076056" y="1628800"/>
            <a:ext cx="3600400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欠缺審判權：不受理</a:t>
            </a:r>
          </a:p>
        </p:txBody>
      </p:sp>
      <p:sp>
        <p:nvSpPr>
          <p:cNvPr id="9" name="流程圖: 替代處理程序 8"/>
          <p:cNvSpPr/>
          <p:nvPr/>
        </p:nvSpPr>
        <p:spPr bwMode="auto">
          <a:xfrm>
            <a:off x="5076056" y="4653136"/>
            <a:ext cx="3600400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刑罰權的變更而消失：免訴</a:t>
            </a:r>
          </a:p>
        </p:txBody>
      </p:sp>
      <p:sp>
        <p:nvSpPr>
          <p:cNvPr id="10" name="流程圖: 替代處理程序 9"/>
          <p:cNvSpPr/>
          <p:nvPr/>
        </p:nvSpPr>
        <p:spPr bwMode="auto">
          <a:xfrm>
            <a:off x="5076056" y="2996952"/>
            <a:ext cx="3600400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欠缺管轄權：管轄錯誤</a:t>
            </a:r>
          </a:p>
        </p:txBody>
      </p:sp>
      <p:sp>
        <p:nvSpPr>
          <p:cNvPr id="11" name="流程圖: 替代處理程序 10"/>
          <p:cNvSpPr/>
          <p:nvPr/>
        </p:nvSpPr>
        <p:spPr bwMode="auto">
          <a:xfrm>
            <a:off x="5076056" y="3861048"/>
            <a:ext cx="3600400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欠缺程序條件：不受理</a:t>
            </a:r>
          </a:p>
        </p:txBody>
      </p:sp>
      <p:sp>
        <p:nvSpPr>
          <p:cNvPr id="12" name="流程圖: 替代處理程序 11"/>
          <p:cNvSpPr/>
          <p:nvPr/>
        </p:nvSpPr>
        <p:spPr bwMode="auto">
          <a:xfrm>
            <a:off x="5076056" y="5589240"/>
            <a:ext cx="3600400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欠缺刑罰權形成的實體條件</a:t>
            </a:r>
          </a:p>
        </p:txBody>
      </p:sp>
      <p:sp>
        <p:nvSpPr>
          <p:cNvPr id="13" name="向下箭號 12"/>
          <p:cNvSpPr/>
          <p:nvPr/>
        </p:nvSpPr>
        <p:spPr bwMode="auto">
          <a:xfrm>
            <a:off x="2915816" y="2420888"/>
            <a:ext cx="432048" cy="432048"/>
          </a:xfrm>
          <a:prstGeom prst="downArrow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0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15" name="向下箭號 14"/>
          <p:cNvSpPr/>
          <p:nvPr/>
        </p:nvSpPr>
        <p:spPr bwMode="auto">
          <a:xfrm>
            <a:off x="2915816" y="3789040"/>
            <a:ext cx="432048" cy="432048"/>
          </a:xfrm>
          <a:prstGeom prst="downArrow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0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16" name="向下箭號 15"/>
          <p:cNvSpPr/>
          <p:nvPr/>
        </p:nvSpPr>
        <p:spPr bwMode="auto">
          <a:xfrm>
            <a:off x="2915816" y="5085184"/>
            <a:ext cx="432048" cy="432048"/>
          </a:xfrm>
          <a:prstGeom prst="downArrow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0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cxnSp>
        <p:nvCxnSpPr>
          <p:cNvPr id="18" name="肘形接點 17"/>
          <p:cNvCxnSpPr>
            <a:stCxn id="3" idx="3"/>
            <a:endCxn id="6" idx="1"/>
          </p:cNvCxnSpPr>
          <p:nvPr/>
        </p:nvCxnSpPr>
        <p:spPr bwMode="auto">
          <a:xfrm flipV="1">
            <a:off x="1187624" y="3320988"/>
            <a:ext cx="720080" cy="68407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肘形接點 19"/>
          <p:cNvCxnSpPr>
            <a:stCxn id="3" idx="3"/>
            <a:endCxn id="7" idx="1"/>
          </p:cNvCxnSpPr>
          <p:nvPr/>
        </p:nvCxnSpPr>
        <p:spPr bwMode="auto">
          <a:xfrm>
            <a:off x="1187624" y="4005064"/>
            <a:ext cx="720080" cy="61206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肘形接點 21"/>
          <p:cNvCxnSpPr>
            <a:stCxn id="3" idx="3"/>
            <a:endCxn id="4" idx="1"/>
          </p:cNvCxnSpPr>
          <p:nvPr/>
        </p:nvCxnSpPr>
        <p:spPr bwMode="auto">
          <a:xfrm flipV="1">
            <a:off x="1187624" y="1952836"/>
            <a:ext cx="720080" cy="205222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肘形接點 23"/>
          <p:cNvCxnSpPr>
            <a:stCxn id="3" idx="3"/>
            <a:endCxn id="5" idx="1"/>
          </p:cNvCxnSpPr>
          <p:nvPr/>
        </p:nvCxnSpPr>
        <p:spPr bwMode="auto">
          <a:xfrm>
            <a:off x="1187624" y="4005064"/>
            <a:ext cx="720080" cy="190821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直線單箭頭接點 25"/>
          <p:cNvCxnSpPr>
            <a:stCxn id="4" idx="3"/>
            <a:endCxn id="8" idx="1"/>
          </p:cNvCxnSpPr>
          <p:nvPr/>
        </p:nvCxnSpPr>
        <p:spPr bwMode="auto">
          <a:xfrm>
            <a:off x="4355976" y="1952836"/>
            <a:ext cx="72008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直線單箭頭接點 27"/>
          <p:cNvCxnSpPr>
            <a:stCxn id="6" idx="3"/>
            <a:endCxn id="10" idx="1"/>
          </p:cNvCxnSpPr>
          <p:nvPr/>
        </p:nvCxnSpPr>
        <p:spPr bwMode="auto">
          <a:xfrm>
            <a:off x="4355976" y="3320988"/>
            <a:ext cx="72008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肘形接點 29"/>
          <p:cNvCxnSpPr>
            <a:stCxn id="7" idx="3"/>
            <a:endCxn id="11" idx="1"/>
          </p:cNvCxnSpPr>
          <p:nvPr/>
        </p:nvCxnSpPr>
        <p:spPr bwMode="auto">
          <a:xfrm flipV="1">
            <a:off x="4355976" y="4185084"/>
            <a:ext cx="720080" cy="43204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肘形接點 31"/>
          <p:cNvCxnSpPr>
            <a:stCxn id="7" idx="3"/>
            <a:endCxn id="9" idx="1"/>
          </p:cNvCxnSpPr>
          <p:nvPr/>
        </p:nvCxnSpPr>
        <p:spPr bwMode="auto">
          <a:xfrm>
            <a:off x="4355976" y="4617132"/>
            <a:ext cx="720080" cy="3600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直線單箭頭接點 33"/>
          <p:cNvCxnSpPr>
            <a:stCxn id="5" idx="3"/>
            <a:endCxn id="12" idx="1"/>
          </p:cNvCxnSpPr>
          <p:nvPr/>
        </p:nvCxnSpPr>
        <p:spPr bwMode="auto">
          <a:xfrm>
            <a:off x="4355976" y="5913276"/>
            <a:ext cx="72008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>
                <a:solidFill>
                  <a:srgbClr val="00FFFF"/>
                </a:solidFill>
              </a:rPr>
              <a:t>告訴之為訴訟條件</a:t>
            </a:r>
          </a:p>
        </p:txBody>
      </p:sp>
      <p:sp>
        <p:nvSpPr>
          <p:cNvPr id="45059" name="AutoShape 5"/>
          <p:cNvSpPr>
            <a:spLocks noChangeArrowheads="1"/>
          </p:cNvSpPr>
          <p:nvPr/>
        </p:nvSpPr>
        <p:spPr bwMode="auto">
          <a:xfrm>
            <a:off x="395288" y="1268413"/>
            <a:ext cx="1728787" cy="5048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基本概念</a:t>
            </a:r>
          </a:p>
        </p:txBody>
      </p:sp>
      <p:sp>
        <p:nvSpPr>
          <p:cNvPr id="45060" name="AutoShape 6"/>
          <p:cNvSpPr>
            <a:spLocks noChangeArrowheads="1"/>
          </p:cNvSpPr>
          <p:nvPr/>
        </p:nvSpPr>
        <p:spPr bwMode="auto">
          <a:xfrm>
            <a:off x="3059113" y="1268413"/>
            <a:ext cx="5689600" cy="5048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dirty="0">
                <a:ea typeface="標楷體" pitchFamily="65" charset="-120"/>
              </a:rPr>
              <a:t>訴訟進行的必要性條件</a:t>
            </a:r>
            <a:r>
              <a:rPr lang="zh-TW" altLang="en-US" dirty="0" smtClean="0">
                <a:ea typeface="標楷體" pitchFamily="65" charset="-120"/>
              </a:rPr>
              <a:t>：包括告訴</a:t>
            </a:r>
            <a:r>
              <a:rPr lang="zh-TW" altLang="en-US" dirty="0">
                <a:ea typeface="標楷體" pitchFamily="65" charset="-120"/>
              </a:rPr>
              <a:t>及請求</a:t>
            </a:r>
          </a:p>
        </p:txBody>
      </p:sp>
      <p:sp>
        <p:nvSpPr>
          <p:cNvPr id="45061" name="AutoShape 7"/>
          <p:cNvSpPr>
            <a:spLocks noChangeArrowheads="1"/>
          </p:cNvSpPr>
          <p:nvPr/>
        </p:nvSpPr>
        <p:spPr bwMode="auto">
          <a:xfrm>
            <a:off x="2268538" y="141287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5062" name="AutoShape 8"/>
          <p:cNvSpPr>
            <a:spLocks noChangeArrowheads="1"/>
          </p:cNvSpPr>
          <p:nvPr/>
        </p:nvSpPr>
        <p:spPr bwMode="auto">
          <a:xfrm>
            <a:off x="395288" y="3429000"/>
            <a:ext cx="504825" cy="17272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告訴概念</a:t>
            </a:r>
          </a:p>
        </p:txBody>
      </p:sp>
      <p:sp>
        <p:nvSpPr>
          <p:cNvPr id="45063" name="AutoShape 9"/>
          <p:cNvSpPr>
            <a:spLocks noChangeArrowheads="1"/>
          </p:cNvSpPr>
          <p:nvPr/>
        </p:nvSpPr>
        <p:spPr bwMode="auto">
          <a:xfrm>
            <a:off x="1403350" y="3284538"/>
            <a:ext cx="1512888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一般理解</a:t>
            </a:r>
          </a:p>
        </p:txBody>
      </p:sp>
      <p:sp>
        <p:nvSpPr>
          <p:cNvPr id="45064" name="AutoShape 10"/>
          <p:cNvSpPr>
            <a:spLocks noChangeArrowheads="1"/>
          </p:cNvSpPr>
          <p:nvPr/>
        </p:nvSpPr>
        <p:spPr bwMode="auto">
          <a:xfrm>
            <a:off x="1403350" y="5013325"/>
            <a:ext cx="1512888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概念應然</a:t>
            </a:r>
          </a:p>
        </p:txBody>
      </p:sp>
      <p:sp>
        <p:nvSpPr>
          <p:cNvPr id="45065" name="AutoShape 11"/>
          <p:cNvSpPr>
            <a:spLocks noChangeArrowheads="1"/>
          </p:cNvSpPr>
          <p:nvPr/>
        </p:nvSpPr>
        <p:spPr bwMode="auto">
          <a:xfrm>
            <a:off x="3348038" y="2852738"/>
            <a:ext cx="1727200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絕對告訴概念</a:t>
            </a:r>
          </a:p>
        </p:txBody>
      </p:sp>
      <p:sp>
        <p:nvSpPr>
          <p:cNvPr id="45066" name="AutoShape 12"/>
          <p:cNvSpPr>
            <a:spLocks noChangeArrowheads="1"/>
          </p:cNvSpPr>
          <p:nvPr/>
        </p:nvSpPr>
        <p:spPr bwMode="auto">
          <a:xfrm>
            <a:off x="3348038" y="3716338"/>
            <a:ext cx="1727200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相對告訴概念</a:t>
            </a:r>
          </a:p>
        </p:txBody>
      </p:sp>
      <p:sp>
        <p:nvSpPr>
          <p:cNvPr id="45067" name="AutoShape 13"/>
          <p:cNvSpPr>
            <a:spLocks noChangeArrowheads="1"/>
          </p:cNvSpPr>
          <p:nvPr/>
        </p:nvSpPr>
        <p:spPr bwMode="auto">
          <a:xfrm>
            <a:off x="3492500" y="5516563"/>
            <a:ext cx="3167063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行為人導向的告訴概念</a:t>
            </a:r>
          </a:p>
        </p:txBody>
      </p:sp>
      <p:sp>
        <p:nvSpPr>
          <p:cNvPr id="45068" name="AutoShape 14"/>
          <p:cNvSpPr>
            <a:spLocks noChangeArrowheads="1"/>
          </p:cNvSpPr>
          <p:nvPr/>
        </p:nvSpPr>
        <p:spPr bwMode="auto">
          <a:xfrm>
            <a:off x="3492500" y="4508500"/>
            <a:ext cx="3167063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行為事實導向的告訴概念</a:t>
            </a:r>
          </a:p>
        </p:txBody>
      </p:sp>
      <p:cxnSp>
        <p:nvCxnSpPr>
          <p:cNvPr id="45069" name="AutoShape 15"/>
          <p:cNvCxnSpPr>
            <a:cxnSpLocks noChangeShapeType="1"/>
            <a:stCxn id="45062" idx="3"/>
            <a:endCxn id="45063" idx="1"/>
          </p:cNvCxnSpPr>
          <p:nvPr/>
        </p:nvCxnSpPr>
        <p:spPr bwMode="auto">
          <a:xfrm flipV="1">
            <a:off x="900113" y="3465513"/>
            <a:ext cx="503237" cy="82708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0" name="AutoShape 16"/>
          <p:cNvCxnSpPr>
            <a:cxnSpLocks noChangeShapeType="1"/>
            <a:stCxn id="45062" idx="3"/>
            <a:endCxn id="45064" idx="1"/>
          </p:cNvCxnSpPr>
          <p:nvPr/>
        </p:nvCxnSpPr>
        <p:spPr bwMode="auto">
          <a:xfrm>
            <a:off x="900113" y="4292600"/>
            <a:ext cx="503237" cy="90170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1" name="AutoShape 17"/>
          <p:cNvCxnSpPr>
            <a:cxnSpLocks noChangeShapeType="1"/>
            <a:stCxn id="45063" idx="3"/>
            <a:endCxn id="45065" idx="1"/>
          </p:cNvCxnSpPr>
          <p:nvPr/>
        </p:nvCxnSpPr>
        <p:spPr bwMode="auto">
          <a:xfrm flipV="1">
            <a:off x="2916238" y="3033713"/>
            <a:ext cx="431800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2" name="AutoShape 18"/>
          <p:cNvCxnSpPr>
            <a:cxnSpLocks noChangeShapeType="1"/>
            <a:stCxn id="45063" idx="3"/>
            <a:endCxn id="45066" idx="1"/>
          </p:cNvCxnSpPr>
          <p:nvPr/>
        </p:nvCxnSpPr>
        <p:spPr bwMode="auto">
          <a:xfrm>
            <a:off x="2916238" y="3465513"/>
            <a:ext cx="431800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3" name="AutoShape 19"/>
          <p:cNvCxnSpPr>
            <a:cxnSpLocks noChangeShapeType="1"/>
            <a:stCxn id="45064" idx="3"/>
            <a:endCxn id="45068" idx="1"/>
          </p:cNvCxnSpPr>
          <p:nvPr/>
        </p:nvCxnSpPr>
        <p:spPr bwMode="auto">
          <a:xfrm flipV="1">
            <a:off x="2916238" y="4689475"/>
            <a:ext cx="576262" cy="5048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4" name="AutoShape 20"/>
          <p:cNvCxnSpPr>
            <a:cxnSpLocks noChangeShapeType="1"/>
            <a:stCxn id="45064" idx="3"/>
            <a:endCxn id="45067" idx="1"/>
          </p:cNvCxnSpPr>
          <p:nvPr/>
        </p:nvCxnSpPr>
        <p:spPr bwMode="auto">
          <a:xfrm>
            <a:off x="2916238" y="5194300"/>
            <a:ext cx="576262" cy="50323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5075" name="AutoShape 21"/>
          <p:cNvSpPr>
            <a:spLocks noChangeArrowheads="1"/>
          </p:cNvSpPr>
          <p:nvPr/>
        </p:nvSpPr>
        <p:spPr bwMode="auto">
          <a:xfrm>
            <a:off x="5651500" y="2852738"/>
            <a:ext cx="3241675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陳述事實並有追訴意思</a:t>
            </a:r>
          </a:p>
        </p:txBody>
      </p:sp>
      <p:sp>
        <p:nvSpPr>
          <p:cNvPr id="45076" name="AutoShape 22"/>
          <p:cNvSpPr>
            <a:spLocks noChangeArrowheads="1"/>
          </p:cNvSpPr>
          <p:nvPr/>
        </p:nvSpPr>
        <p:spPr bwMode="auto">
          <a:xfrm>
            <a:off x="5651500" y="3716338"/>
            <a:ext cx="3241675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除事實外尚須指明所告之人</a:t>
            </a:r>
          </a:p>
        </p:txBody>
      </p:sp>
      <p:sp>
        <p:nvSpPr>
          <p:cNvPr id="45077" name="AutoShape 23"/>
          <p:cNvSpPr>
            <a:spLocks noChangeArrowheads="1"/>
          </p:cNvSpPr>
          <p:nvPr/>
        </p:nvSpPr>
        <p:spPr bwMode="auto">
          <a:xfrm>
            <a:off x="5148263" y="2924175"/>
            <a:ext cx="431800" cy="217488"/>
          </a:xfrm>
          <a:prstGeom prst="rightArrow">
            <a:avLst>
              <a:gd name="adj1" fmla="val 50000"/>
              <a:gd name="adj2" fmla="val 49635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5078" name="AutoShape 24"/>
          <p:cNvSpPr>
            <a:spLocks noChangeArrowheads="1"/>
          </p:cNvSpPr>
          <p:nvPr/>
        </p:nvSpPr>
        <p:spPr bwMode="auto">
          <a:xfrm>
            <a:off x="5148263" y="3789363"/>
            <a:ext cx="431800" cy="217487"/>
          </a:xfrm>
          <a:prstGeom prst="rightArrow">
            <a:avLst>
              <a:gd name="adj1" fmla="val 50000"/>
              <a:gd name="adj2" fmla="val 49635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5079" name="AutoShape 25"/>
          <p:cNvSpPr>
            <a:spLocks noChangeArrowheads="1"/>
          </p:cNvSpPr>
          <p:nvPr/>
        </p:nvSpPr>
        <p:spPr bwMode="auto">
          <a:xfrm>
            <a:off x="395288" y="2133600"/>
            <a:ext cx="2305050" cy="431800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dirty="0" smtClean="0">
                <a:ea typeface="標楷體" pitchFamily="65" charset="-120"/>
              </a:rPr>
              <a:t>告訴的要求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45080" name="AutoShape 26"/>
          <p:cNvSpPr>
            <a:spLocks noChangeArrowheads="1"/>
          </p:cNvSpPr>
          <p:nvPr/>
        </p:nvSpPr>
        <p:spPr bwMode="auto">
          <a:xfrm>
            <a:off x="3563938" y="2133600"/>
            <a:ext cx="5111750" cy="431800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dirty="0">
                <a:ea typeface="標楷體" pitchFamily="65" charset="-120"/>
              </a:rPr>
              <a:t>專指告訴乃論或請求乃論之罪</a:t>
            </a:r>
          </a:p>
        </p:txBody>
      </p:sp>
      <p:sp>
        <p:nvSpPr>
          <p:cNvPr id="45081" name="AutoShape 27"/>
          <p:cNvSpPr>
            <a:spLocks noChangeArrowheads="1"/>
          </p:cNvSpPr>
          <p:nvPr/>
        </p:nvSpPr>
        <p:spPr bwMode="auto">
          <a:xfrm>
            <a:off x="2843213" y="22050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告訴的方式</a:t>
            </a:r>
          </a:p>
        </p:txBody>
      </p:sp>
      <p:sp>
        <p:nvSpPr>
          <p:cNvPr id="46083" name="AutoShape 5"/>
          <p:cNvSpPr>
            <a:spLocks noChangeArrowheads="1"/>
          </p:cNvSpPr>
          <p:nvPr/>
        </p:nvSpPr>
        <p:spPr bwMode="auto">
          <a:xfrm>
            <a:off x="395288" y="2924175"/>
            <a:ext cx="576262" cy="20161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告訴</a:t>
            </a:r>
          </a:p>
        </p:txBody>
      </p:sp>
      <p:sp>
        <p:nvSpPr>
          <p:cNvPr id="46084" name="AutoShape 6"/>
          <p:cNvSpPr>
            <a:spLocks noChangeArrowheads="1"/>
          </p:cNvSpPr>
          <p:nvPr/>
        </p:nvSpPr>
        <p:spPr bwMode="auto">
          <a:xfrm>
            <a:off x="1763713" y="2420938"/>
            <a:ext cx="2376487" cy="7191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告訴權人之告訴</a:t>
            </a:r>
          </a:p>
        </p:txBody>
      </p:sp>
      <p:sp>
        <p:nvSpPr>
          <p:cNvPr id="46085" name="AutoShape 7"/>
          <p:cNvSpPr>
            <a:spLocks noChangeArrowheads="1"/>
          </p:cNvSpPr>
          <p:nvPr/>
        </p:nvSpPr>
        <p:spPr bwMode="auto">
          <a:xfrm>
            <a:off x="1763713" y="4724400"/>
            <a:ext cx="2376487" cy="71913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代行告訴</a:t>
            </a:r>
          </a:p>
        </p:txBody>
      </p:sp>
      <p:sp>
        <p:nvSpPr>
          <p:cNvPr id="46086" name="AutoShape 8"/>
          <p:cNvSpPr>
            <a:spLocks noChangeArrowheads="1"/>
          </p:cNvSpPr>
          <p:nvPr/>
        </p:nvSpPr>
        <p:spPr bwMode="auto">
          <a:xfrm>
            <a:off x="5003800" y="1844675"/>
            <a:ext cx="2592388" cy="7207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自為告訴</a:t>
            </a:r>
          </a:p>
        </p:txBody>
      </p:sp>
      <p:sp>
        <p:nvSpPr>
          <p:cNvPr id="46087" name="AutoShape 9"/>
          <p:cNvSpPr>
            <a:spLocks noChangeArrowheads="1"/>
          </p:cNvSpPr>
          <p:nvPr/>
        </p:nvSpPr>
        <p:spPr bwMode="auto">
          <a:xfrm>
            <a:off x="5003800" y="2924175"/>
            <a:ext cx="2592388" cy="7207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告訴代理</a:t>
            </a:r>
          </a:p>
        </p:txBody>
      </p:sp>
      <p:sp>
        <p:nvSpPr>
          <p:cNvPr id="46088" name="AutoShape 10"/>
          <p:cNvSpPr>
            <a:spLocks noChangeArrowheads="1"/>
          </p:cNvSpPr>
          <p:nvPr/>
        </p:nvSpPr>
        <p:spPr bwMode="auto">
          <a:xfrm>
            <a:off x="5003800" y="5300663"/>
            <a:ext cx="2592388" cy="7207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利害關係人聲請</a:t>
            </a:r>
          </a:p>
        </p:txBody>
      </p:sp>
      <p:sp>
        <p:nvSpPr>
          <p:cNvPr id="46089" name="AutoShape 11"/>
          <p:cNvSpPr>
            <a:spLocks noChangeArrowheads="1"/>
          </p:cNvSpPr>
          <p:nvPr/>
        </p:nvSpPr>
        <p:spPr bwMode="auto">
          <a:xfrm>
            <a:off x="5003800" y="4149725"/>
            <a:ext cx="2592388" cy="7207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檢察官職權指定</a:t>
            </a:r>
          </a:p>
        </p:txBody>
      </p:sp>
      <p:cxnSp>
        <p:nvCxnSpPr>
          <p:cNvPr id="46090" name="AutoShape 12"/>
          <p:cNvCxnSpPr>
            <a:cxnSpLocks noChangeShapeType="1"/>
            <a:stCxn id="46083" idx="3"/>
            <a:endCxn id="46084" idx="1"/>
          </p:cNvCxnSpPr>
          <p:nvPr/>
        </p:nvCxnSpPr>
        <p:spPr bwMode="auto">
          <a:xfrm flipV="1">
            <a:off x="971550" y="2781300"/>
            <a:ext cx="792163" cy="1150938"/>
          </a:xfrm>
          <a:prstGeom prst="bentConnector3">
            <a:avLst>
              <a:gd name="adj1" fmla="val 4989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1" name="AutoShape 13"/>
          <p:cNvCxnSpPr>
            <a:cxnSpLocks noChangeShapeType="1"/>
            <a:stCxn id="46083" idx="3"/>
            <a:endCxn id="46085" idx="1"/>
          </p:cNvCxnSpPr>
          <p:nvPr/>
        </p:nvCxnSpPr>
        <p:spPr bwMode="auto">
          <a:xfrm>
            <a:off x="971550" y="3932238"/>
            <a:ext cx="792163" cy="1152525"/>
          </a:xfrm>
          <a:prstGeom prst="bentConnector3">
            <a:avLst>
              <a:gd name="adj1" fmla="val 4989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2" name="AutoShape 14"/>
          <p:cNvCxnSpPr>
            <a:cxnSpLocks noChangeShapeType="1"/>
            <a:stCxn id="46084" idx="3"/>
            <a:endCxn id="46086" idx="1"/>
          </p:cNvCxnSpPr>
          <p:nvPr/>
        </p:nvCxnSpPr>
        <p:spPr bwMode="auto">
          <a:xfrm flipV="1">
            <a:off x="4140200" y="2205038"/>
            <a:ext cx="863600" cy="576262"/>
          </a:xfrm>
          <a:prstGeom prst="bentConnector3">
            <a:avLst>
              <a:gd name="adj1" fmla="val 4981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3" name="AutoShape 15"/>
          <p:cNvCxnSpPr>
            <a:cxnSpLocks noChangeShapeType="1"/>
            <a:stCxn id="46084" idx="3"/>
            <a:endCxn id="46087" idx="1"/>
          </p:cNvCxnSpPr>
          <p:nvPr/>
        </p:nvCxnSpPr>
        <p:spPr bwMode="auto">
          <a:xfrm>
            <a:off x="4140200" y="2781300"/>
            <a:ext cx="863600" cy="503238"/>
          </a:xfrm>
          <a:prstGeom prst="bentConnector3">
            <a:avLst>
              <a:gd name="adj1" fmla="val 4981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4" name="AutoShape 16"/>
          <p:cNvCxnSpPr>
            <a:cxnSpLocks noChangeShapeType="1"/>
            <a:stCxn id="46085" idx="3"/>
            <a:endCxn id="46089" idx="1"/>
          </p:cNvCxnSpPr>
          <p:nvPr/>
        </p:nvCxnSpPr>
        <p:spPr bwMode="auto">
          <a:xfrm flipV="1">
            <a:off x="4140200" y="4510088"/>
            <a:ext cx="863600" cy="574675"/>
          </a:xfrm>
          <a:prstGeom prst="bentConnector3">
            <a:avLst>
              <a:gd name="adj1" fmla="val 4981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5" name="AutoShape 17"/>
          <p:cNvCxnSpPr>
            <a:cxnSpLocks noChangeShapeType="1"/>
            <a:stCxn id="46085" idx="3"/>
            <a:endCxn id="46088" idx="1"/>
          </p:cNvCxnSpPr>
          <p:nvPr/>
        </p:nvCxnSpPr>
        <p:spPr bwMode="auto">
          <a:xfrm>
            <a:off x="4140200" y="5084763"/>
            <a:ext cx="863600" cy="576262"/>
          </a:xfrm>
          <a:prstGeom prst="bentConnector3">
            <a:avLst>
              <a:gd name="adj1" fmla="val 4981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>
                <a:solidFill>
                  <a:srgbClr val="00FFFF"/>
                </a:solidFill>
              </a:rPr>
              <a:t>告訴的程序效應</a:t>
            </a:r>
          </a:p>
        </p:txBody>
      </p:sp>
      <p:sp>
        <p:nvSpPr>
          <p:cNvPr id="47107" name="AutoShape 5"/>
          <p:cNvSpPr>
            <a:spLocks noChangeArrowheads="1"/>
          </p:cNvSpPr>
          <p:nvPr/>
        </p:nvSpPr>
        <p:spPr bwMode="auto">
          <a:xfrm>
            <a:off x="395288" y="2420938"/>
            <a:ext cx="504825" cy="23050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告訴或請求乃論</a:t>
            </a:r>
          </a:p>
        </p:txBody>
      </p:sp>
      <p:sp>
        <p:nvSpPr>
          <p:cNvPr id="47108" name="AutoShape 6"/>
          <p:cNvSpPr>
            <a:spLocks noChangeArrowheads="1"/>
          </p:cNvSpPr>
          <p:nvPr/>
        </p:nvSpPr>
        <p:spPr bwMode="auto">
          <a:xfrm>
            <a:off x="1547813" y="1628775"/>
            <a:ext cx="1368425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偵查</a:t>
            </a:r>
          </a:p>
        </p:txBody>
      </p:sp>
      <p:sp>
        <p:nvSpPr>
          <p:cNvPr id="47109" name="AutoShape 7"/>
          <p:cNvSpPr>
            <a:spLocks noChangeArrowheads="1"/>
          </p:cNvSpPr>
          <p:nvPr/>
        </p:nvSpPr>
        <p:spPr bwMode="auto">
          <a:xfrm>
            <a:off x="1547813" y="5157788"/>
            <a:ext cx="1368425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審判</a:t>
            </a:r>
          </a:p>
        </p:txBody>
      </p:sp>
      <p:cxnSp>
        <p:nvCxnSpPr>
          <p:cNvPr id="47110" name="AutoShape 8"/>
          <p:cNvCxnSpPr>
            <a:cxnSpLocks noChangeShapeType="1"/>
            <a:stCxn id="47107" idx="3"/>
            <a:endCxn id="47108" idx="1"/>
          </p:cNvCxnSpPr>
          <p:nvPr/>
        </p:nvCxnSpPr>
        <p:spPr bwMode="auto">
          <a:xfrm flipV="1">
            <a:off x="900113" y="1844675"/>
            <a:ext cx="647700" cy="17287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11" name="AutoShape 9"/>
          <p:cNvCxnSpPr>
            <a:cxnSpLocks noChangeShapeType="1"/>
            <a:stCxn id="47107" idx="3"/>
            <a:endCxn id="47109" idx="1"/>
          </p:cNvCxnSpPr>
          <p:nvPr/>
        </p:nvCxnSpPr>
        <p:spPr bwMode="auto">
          <a:xfrm>
            <a:off x="900113" y="3573463"/>
            <a:ext cx="647700" cy="18002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7112" name="AutoShape 10"/>
          <p:cNvSpPr>
            <a:spLocks noChangeArrowheads="1"/>
          </p:cNvSpPr>
          <p:nvPr/>
        </p:nvSpPr>
        <p:spPr bwMode="auto">
          <a:xfrm>
            <a:off x="3708400" y="1628775"/>
            <a:ext cx="4824413" cy="431800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訴訟條件的要求，並無拘束偵查之效力</a:t>
            </a:r>
          </a:p>
        </p:txBody>
      </p:sp>
      <p:cxnSp>
        <p:nvCxnSpPr>
          <p:cNvPr id="47113" name="AutoShape 11"/>
          <p:cNvCxnSpPr>
            <a:cxnSpLocks noChangeShapeType="1"/>
            <a:stCxn id="47107" idx="3"/>
            <a:endCxn id="47114" idx="1"/>
          </p:cNvCxnSpPr>
          <p:nvPr/>
        </p:nvCxnSpPr>
        <p:spPr bwMode="auto">
          <a:xfrm>
            <a:off x="900113" y="3573463"/>
            <a:ext cx="647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7114" name="AutoShape 12"/>
          <p:cNvSpPr>
            <a:spLocks noChangeArrowheads="1"/>
          </p:cNvSpPr>
          <p:nvPr/>
        </p:nvSpPr>
        <p:spPr bwMode="auto">
          <a:xfrm>
            <a:off x="1547813" y="3357563"/>
            <a:ext cx="1295400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起訴</a:t>
            </a:r>
          </a:p>
        </p:txBody>
      </p:sp>
      <p:sp>
        <p:nvSpPr>
          <p:cNvPr id="47115" name="AutoShape 13"/>
          <p:cNvSpPr>
            <a:spLocks noChangeArrowheads="1"/>
          </p:cNvSpPr>
          <p:nvPr/>
        </p:nvSpPr>
        <p:spPr bwMode="auto">
          <a:xfrm>
            <a:off x="2987675" y="1700213"/>
            <a:ext cx="504825" cy="288925"/>
          </a:xfrm>
          <a:prstGeom prst="rightArrow">
            <a:avLst>
              <a:gd name="adj1" fmla="val 50000"/>
              <a:gd name="adj2" fmla="val 43681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7116" name="AutoShape 14"/>
          <p:cNvSpPr>
            <a:spLocks noChangeArrowheads="1"/>
          </p:cNvSpPr>
          <p:nvPr/>
        </p:nvSpPr>
        <p:spPr bwMode="auto">
          <a:xfrm>
            <a:off x="3348038" y="2924175"/>
            <a:ext cx="1079500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具備</a:t>
            </a:r>
          </a:p>
        </p:txBody>
      </p:sp>
      <p:sp>
        <p:nvSpPr>
          <p:cNvPr id="47117" name="AutoShape 15"/>
          <p:cNvSpPr>
            <a:spLocks noChangeArrowheads="1"/>
          </p:cNvSpPr>
          <p:nvPr/>
        </p:nvSpPr>
        <p:spPr bwMode="auto">
          <a:xfrm>
            <a:off x="3348038" y="3789363"/>
            <a:ext cx="1079500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不備</a:t>
            </a:r>
          </a:p>
        </p:txBody>
      </p:sp>
      <p:cxnSp>
        <p:nvCxnSpPr>
          <p:cNvPr id="47118" name="AutoShape 16"/>
          <p:cNvCxnSpPr>
            <a:cxnSpLocks noChangeShapeType="1"/>
            <a:stCxn id="47114" idx="3"/>
            <a:endCxn id="47116" idx="1"/>
          </p:cNvCxnSpPr>
          <p:nvPr/>
        </p:nvCxnSpPr>
        <p:spPr bwMode="auto">
          <a:xfrm flipV="1">
            <a:off x="2843213" y="3140075"/>
            <a:ext cx="504825" cy="4333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19" name="AutoShape 17"/>
          <p:cNvCxnSpPr>
            <a:cxnSpLocks noChangeShapeType="1"/>
            <a:stCxn id="47114" idx="3"/>
            <a:endCxn id="47117" idx="1"/>
          </p:cNvCxnSpPr>
          <p:nvPr/>
        </p:nvCxnSpPr>
        <p:spPr bwMode="auto">
          <a:xfrm>
            <a:off x="2843213" y="3573463"/>
            <a:ext cx="504825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7120" name="AutoShape 18"/>
          <p:cNvSpPr>
            <a:spLocks noChangeArrowheads="1"/>
          </p:cNvSpPr>
          <p:nvPr/>
        </p:nvSpPr>
        <p:spPr bwMode="auto">
          <a:xfrm>
            <a:off x="5219700" y="2924175"/>
            <a:ext cx="2087563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起訴形式效力存在</a:t>
            </a:r>
          </a:p>
        </p:txBody>
      </p:sp>
      <p:sp>
        <p:nvSpPr>
          <p:cNvPr id="47121" name="AutoShape 19"/>
          <p:cNvSpPr>
            <a:spLocks noChangeArrowheads="1"/>
          </p:cNvSpPr>
          <p:nvPr/>
        </p:nvSpPr>
        <p:spPr bwMode="auto">
          <a:xfrm>
            <a:off x="4500563" y="2997200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7122" name="AutoShape 20"/>
          <p:cNvSpPr>
            <a:spLocks noChangeArrowheads="1"/>
          </p:cNvSpPr>
          <p:nvPr/>
        </p:nvSpPr>
        <p:spPr bwMode="auto">
          <a:xfrm>
            <a:off x="5219700" y="3789363"/>
            <a:ext cx="2087563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起訴形式有瑕疵</a:t>
            </a:r>
          </a:p>
        </p:txBody>
      </p:sp>
      <p:sp>
        <p:nvSpPr>
          <p:cNvPr id="47123" name="AutoShape 21"/>
          <p:cNvSpPr>
            <a:spLocks noChangeArrowheads="1"/>
          </p:cNvSpPr>
          <p:nvPr/>
        </p:nvSpPr>
        <p:spPr bwMode="auto">
          <a:xfrm>
            <a:off x="4500563" y="3860800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7124" name="AutoShape 22"/>
          <p:cNvSpPr>
            <a:spLocks noChangeArrowheads="1"/>
          </p:cNvSpPr>
          <p:nvPr/>
        </p:nvSpPr>
        <p:spPr bwMode="auto">
          <a:xfrm>
            <a:off x="7812088" y="3429000"/>
            <a:ext cx="1079500" cy="360363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補正</a:t>
            </a:r>
          </a:p>
        </p:txBody>
      </p:sp>
      <p:sp>
        <p:nvSpPr>
          <p:cNvPr id="47125" name="AutoShape 23"/>
          <p:cNvSpPr>
            <a:spLocks noChangeArrowheads="1"/>
          </p:cNvSpPr>
          <p:nvPr/>
        </p:nvSpPr>
        <p:spPr bwMode="auto">
          <a:xfrm>
            <a:off x="7812088" y="4292600"/>
            <a:ext cx="1079500" cy="360363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不能補正</a:t>
            </a:r>
          </a:p>
        </p:txBody>
      </p:sp>
      <p:cxnSp>
        <p:nvCxnSpPr>
          <p:cNvPr id="47126" name="AutoShape 24"/>
          <p:cNvCxnSpPr>
            <a:cxnSpLocks noChangeShapeType="1"/>
            <a:stCxn id="47122" idx="3"/>
            <a:endCxn id="47124" idx="1"/>
          </p:cNvCxnSpPr>
          <p:nvPr/>
        </p:nvCxnSpPr>
        <p:spPr bwMode="auto">
          <a:xfrm flipV="1">
            <a:off x="7307263" y="3609975"/>
            <a:ext cx="504825" cy="3952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27" name="AutoShape 25"/>
          <p:cNvCxnSpPr>
            <a:cxnSpLocks noChangeShapeType="1"/>
            <a:stCxn id="47122" idx="3"/>
            <a:endCxn id="47125" idx="1"/>
          </p:cNvCxnSpPr>
          <p:nvPr/>
        </p:nvCxnSpPr>
        <p:spPr bwMode="auto">
          <a:xfrm>
            <a:off x="7307263" y="4005263"/>
            <a:ext cx="504825" cy="4683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7128" name="AutoShape 26"/>
          <p:cNvSpPr>
            <a:spLocks noChangeArrowheads="1"/>
          </p:cNvSpPr>
          <p:nvPr/>
        </p:nvSpPr>
        <p:spPr bwMode="auto">
          <a:xfrm>
            <a:off x="3419475" y="4797425"/>
            <a:ext cx="1008063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具備</a:t>
            </a:r>
          </a:p>
        </p:txBody>
      </p:sp>
      <p:sp>
        <p:nvSpPr>
          <p:cNvPr id="47129" name="AutoShape 27"/>
          <p:cNvSpPr>
            <a:spLocks noChangeArrowheads="1"/>
          </p:cNvSpPr>
          <p:nvPr/>
        </p:nvSpPr>
        <p:spPr bwMode="auto">
          <a:xfrm>
            <a:off x="3419475" y="5589588"/>
            <a:ext cx="1008063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不備</a:t>
            </a:r>
          </a:p>
        </p:txBody>
      </p:sp>
      <p:sp>
        <p:nvSpPr>
          <p:cNvPr id="47130" name="AutoShape 28"/>
          <p:cNvSpPr>
            <a:spLocks noChangeArrowheads="1"/>
          </p:cNvSpPr>
          <p:nvPr/>
        </p:nvSpPr>
        <p:spPr bwMode="auto">
          <a:xfrm>
            <a:off x="5219700" y="4724400"/>
            <a:ext cx="1944688" cy="43338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得為實體審判</a:t>
            </a:r>
          </a:p>
        </p:txBody>
      </p:sp>
      <p:sp>
        <p:nvSpPr>
          <p:cNvPr id="47131" name="AutoShape 29"/>
          <p:cNvSpPr>
            <a:spLocks noChangeArrowheads="1"/>
          </p:cNvSpPr>
          <p:nvPr/>
        </p:nvSpPr>
        <p:spPr bwMode="auto">
          <a:xfrm>
            <a:off x="5219700" y="5589588"/>
            <a:ext cx="1944688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不得為實體審判</a:t>
            </a:r>
          </a:p>
        </p:txBody>
      </p:sp>
      <p:sp>
        <p:nvSpPr>
          <p:cNvPr id="47132" name="AutoShape 30"/>
          <p:cNvSpPr>
            <a:spLocks noChangeArrowheads="1"/>
          </p:cNvSpPr>
          <p:nvPr/>
        </p:nvSpPr>
        <p:spPr bwMode="auto">
          <a:xfrm>
            <a:off x="7740650" y="5589588"/>
            <a:ext cx="1079500" cy="360362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不受理</a:t>
            </a:r>
          </a:p>
        </p:txBody>
      </p:sp>
      <p:cxnSp>
        <p:nvCxnSpPr>
          <p:cNvPr id="47133" name="AutoShape 31"/>
          <p:cNvCxnSpPr>
            <a:cxnSpLocks noChangeShapeType="1"/>
            <a:stCxn id="47109" idx="3"/>
            <a:endCxn id="47128" idx="1"/>
          </p:cNvCxnSpPr>
          <p:nvPr/>
        </p:nvCxnSpPr>
        <p:spPr bwMode="auto">
          <a:xfrm flipV="1">
            <a:off x="2916238" y="4978400"/>
            <a:ext cx="503237" cy="395288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34" name="AutoShape 32"/>
          <p:cNvCxnSpPr>
            <a:cxnSpLocks noChangeShapeType="1"/>
            <a:stCxn id="47109" idx="3"/>
            <a:endCxn id="47129" idx="1"/>
          </p:cNvCxnSpPr>
          <p:nvPr/>
        </p:nvCxnSpPr>
        <p:spPr bwMode="auto">
          <a:xfrm>
            <a:off x="2916238" y="5373688"/>
            <a:ext cx="503237" cy="396875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7135" name="AutoShape 33"/>
          <p:cNvSpPr>
            <a:spLocks noChangeArrowheads="1"/>
          </p:cNvSpPr>
          <p:nvPr/>
        </p:nvSpPr>
        <p:spPr bwMode="auto">
          <a:xfrm>
            <a:off x="4572000" y="5661025"/>
            <a:ext cx="576263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7136" name="AutoShape 34"/>
          <p:cNvSpPr>
            <a:spLocks noChangeArrowheads="1"/>
          </p:cNvSpPr>
          <p:nvPr/>
        </p:nvSpPr>
        <p:spPr bwMode="auto">
          <a:xfrm>
            <a:off x="4572000" y="4797425"/>
            <a:ext cx="576263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7137" name="AutoShape 35"/>
          <p:cNvSpPr>
            <a:spLocks noChangeArrowheads="1"/>
          </p:cNvSpPr>
          <p:nvPr/>
        </p:nvSpPr>
        <p:spPr bwMode="auto">
          <a:xfrm>
            <a:off x="7235825" y="5661025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>
                <a:solidFill>
                  <a:srgbClr val="66FFCC"/>
                </a:solidFill>
              </a:rPr>
              <a:t>告訴之效力範圍</a:t>
            </a:r>
          </a:p>
        </p:txBody>
      </p:sp>
      <p:sp>
        <p:nvSpPr>
          <p:cNvPr id="48131" name="AutoShape 5"/>
          <p:cNvSpPr>
            <a:spLocks noChangeArrowheads="1"/>
          </p:cNvSpPr>
          <p:nvPr/>
        </p:nvSpPr>
        <p:spPr bwMode="auto">
          <a:xfrm>
            <a:off x="1331913" y="1557338"/>
            <a:ext cx="3167062" cy="4333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行為事實導向的告訴概念</a:t>
            </a:r>
          </a:p>
        </p:txBody>
      </p:sp>
      <p:sp>
        <p:nvSpPr>
          <p:cNvPr id="48132" name="AutoShape 6"/>
          <p:cNvSpPr>
            <a:spLocks noChangeArrowheads="1"/>
          </p:cNvSpPr>
          <p:nvPr/>
        </p:nvSpPr>
        <p:spPr bwMode="auto">
          <a:xfrm>
            <a:off x="395288" y="1916113"/>
            <a:ext cx="504825" cy="1152525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告訴</a:t>
            </a:r>
          </a:p>
        </p:txBody>
      </p:sp>
      <p:sp>
        <p:nvSpPr>
          <p:cNvPr id="48133" name="AutoShape 7"/>
          <p:cNvSpPr>
            <a:spLocks noChangeArrowheads="1"/>
          </p:cNvSpPr>
          <p:nvPr/>
        </p:nvSpPr>
        <p:spPr bwMode="auto">
          <a:xfrm>
            <a:off x="5508625" y="1557338"/>
            <a:ext cx="3241675" cy="4333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告訴效力及於事實及所有人</a:t>
            </a:r>
          </a:p>
        </p:txBody>
      </p:sp>
      <p:sp>
        <p:nvSpPr>
          <p:cNvPr id="48134" name="AutoShape 8"/>
          <p:cNvSpPr>
            <a:spLocks noChangeArrowheads="1"/>
          </p:cNvSpPr>
          <p:nvPr/>
        </p:nvSpPr>
        <p:spPr bwMode="auto">
          <a:xfrm>
            <a:off x="1331913" y="2924175"/>
            <a:ext cx="3167062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行為人導向的告訴概念</a:t>
            </a:r>
          </a:p>
        </p:txBody>
      </p:sp>
      <p:sp>
        <p:nvSpPr>
          <p:cNvPr id="48135" name="AutoShape 9"/>
          <p:cNvSpPr>
            <a:spLocks noChangeArrowheads="1"/>
          </p:cNvSpPr>
          <p:nvPr/>
        </p:nvSpPr>
        <p:spPr bwMode="auto">
          <a:xfrm>
            <a:off x="5508625" y="2924175"/>
            <a:ext cx="3241675" cy="4333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告訴效力僅及所提告之人</a:t>
            </a:r>
          </a:p>
        </p:txBody>
      </p:sp>
      <p:cxnSp>
        <p:nvCxnSpPr>
          <p:cNvPr id="48136" name="AutoShape 10"/>
          <p:cNvCxnSpPr>
            <a:cxnSpLocks noChangeShapeType="1"/>
            <a:stCxn id="48132" idx="3"/>
            <a:endCxn id="48131" idx="1"/>
          </p:cNvCxnSpPr>
          <p:nvPr/>
        </p:nvCxnSpPr>
        <p:spPr bwMode="auto">
          <a:xfrm flipV="1">
            <a:off x="900113" y="1774825"/>
            <a:ext cx="431800" cy="7175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37" name="AutoShape 11"/>
          <p:cNvCxnSpPr>
            <a:cxnSpLocks noChangeShapeType="1"/>
            <a:stCxn id="48132" idx="3"/>
            <a:endCxn id="48134" idx="1"/>
          </p:cNvCxnSpPr>
          <p:nvPr/>
        </p:nvCxnSpPr>
        <p:spPr bwMode="auto">
          <a:xfrm>
            <a:off x="900113" y="2492375"/>
            <a:ext cx="431800" cy="647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38" name="AutoShape 12"/>
          <p:cNvSpPr>
            <a:spLocks noChangeArrowheads="1"/>
          </p:cNvSpPr>
          <p:nvPr/>
        </p:nvSpPr>
        <p:spPr bwMode="auto">
          <a:xfrm>
            <a:off x="4572000" y="1628775"/>
            <a:ext cx="792163" cy="287338"/>
          </a:xfrm>
          <a:prstGeom prst="rightArrow">
            <a:avLst>
              <a:gd name="adj1" fmla="val 50000"/>
              <a:gd name="adj2" fmla="val 68923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39" name="AutoShape 13"/>
          <p:cNvSpPr>
            <a:spLocks noChangeArrowheads="1"/>
          </p:cNvSpPr>
          <p:nvPr/>
        </p:nvSpPr>
        <p:spPr bwMode="auto">
          <a:xfrm>
            <a:off x="4572000" y="2997200"/>
            <a:ext cx="792163" cy="287338"/>
          </a:xfrm>
          <a:prstGeom prst="rightArrow">
            <a:avLst>
              <a:gd name="adj1" fmla="val 50000"/>
              <a:gd name="adj2" fmla="val 68923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40" name="AutoShape 14"/>
          <p:cNvSpPr>
            <a:spLocks noChangeArrowheads="1"/>
          </p:cNvSpPr>
          <p:nvPr/>
        </p:nvSpPr>
        <p:spPr bwMode="auto">
          <a:xfrm>
            <a:off x="395288" y="4292600"/>
            <a:ext cx="504825" cy="151288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告訴期間</a:t>
            </a:r>
          </a:p>
        </p:txBody>
      </p:sp>
      <p:sp>
        <p:nvSpPr>
          <p:cNvPr id="48141" name="AutoShape 15"/>
          <p:cNvSpPr>
            <a:spLocks noChangeArrowheads="1"/>
          </p:cNvSpPr>
          <p:nvPr/>
        </p:nvSpPr>
        <p:spPr bwMode="auto">
          <a:xfrm>
            <a:off x="1331913" y="4149725"/>
            <a:ext cx="2519362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事實導向之告訴乃論</a:t>
            </a:r>
          </a:p>
        </p:txBody>
      </p:sp>
      <p:sp>
        <p:nvSpPr>
          <p:cNvPr id="48142" name="AutoShape 16"/>
          <p:cNvSpPr>
            <a:spLocks noChangeArrowheads="1"/>
          </p:cNvSpPr>
          <p:nvPr/>
        </p:nvSpPr>
        <p:spPr bwMode="auto">
          <a:xfrm>
            <a:off x="1331913" y="5445125"/>
            <a:ext cx="2519362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事實導向之告訴乃論</a:t>
            </a:r>
          </a:p>
        </p:txBody>
      </p:sp>
      <p:sp>
        <p:nvSpPr>
          <p:cNvPr id="48143" name="AutoShape 17"/>
          <p:cNvSpPr>
            <a:spLocks noChangeArrowheads="1"/>
          </p:cNvSpPr>
          <p:nvPr/>
        </p:nvSpPr>
        <p:spPr bwMode="auto">
          <a:xfrm>
            <a:off x="4356100" y="3789363"/>
            <a:ext cx="1079500" cy="360362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實然面</a:t>
            </a:r>
          </a:p>
        </p:txBody>
      </p:sp>
      <p:sp>
        <p:nvSpPr>
          <p:cNvPr id="48144" name="AutoShape 18"/>
          <p:cNvSpPr>
            <a:spLocks noChangeArrowheads="1"/>
          </p:cNvSpPr>
          <p:nvPr/>
        </p:nvSpPr>
        <p:spPr bwMode="auto">
          <a:xfrm>
            <a:off x="4356100" y="4581525"/>
            <a:ext cx="1079500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應然面</a:t>
            </a:r>
          </a:p>
        </p:txBody>
      </p:sp>
      <p:sp>
        <p:nvSpPr>
          <p:cNvPr id="48145" name="AutoShape 19"/>
          <p:cNvSpPr>
            <a:spLocks noChangeArrowheads="1"/>
          </p:cNvSpPr>
          <p:nvPr/>
        </p:nvSpPr>
        <p:spPr bwMode="auto">
          <a:xfrm>
            <a:off x="5940425" y="3789363"/>
            <a:ext cx="1223963" cy="360362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知悉犯人</a:t>
            </a:r>
          </a:p>
        </p:txBody>
      </p:sp>
      <p:sp>
        <p:nvSpPr>
          <p:cNvPr id="48146" name="AutoShape 20"/>
          <p:cNvSpPr>
            <a:spLocks noChangeArrowheads="1"/>
          </p:cNvSpPr>
          <p:nvPr/>
        </p:nvSpPr>
        <p:spPr bwMode="auto">
          <a:xfrm>
            <a:off x="5940425" y="4581525"/>
            <a:ext cx="1223963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事實發生</a:t>
            </a:r>
          </a:p>
        </p:txBody>
      </p:sp>
      <p:sp>
        <p:nvSpPr>
          <p:cNvPr id="48147" name="AutoShape 21"/>
          <p:cNvSpPr>
            <a:spLocks noChangeArrowheads="1"/>
          </p:cNvSpPr>
          <p:nvPr/>
        </p:nvSpPr>
        <p:spPr bwMode="auto">
          <a:xfrm>
            <a:off x="7885113" y="4221163"/>
            <a:ext cx="1008062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六個月</a:t>
            </a:r>
          </a:p>
        </p:txBody>
      </p:sp>
      <p:sp>
        <p:nvSpPr>
          <p:cNvPr id="48148" name="AutoShape 22"/>
          <p:cNvSpPr>
            <a:spLocks noChangeArrowheads="1"/>
          </p:cNvSpPr>
          <p:nvPr/>
        </p:nvSpPr>
        <p:spPr bwMode="auto">
          <a:xfrm>
            <a:off x="4716463" y="5445125"/>
            <a:ext cx="1800225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知悉犯人</a:t>
            </a:r>
          </a:p>
        </p:txBody>
      </p:sp>
      <p:sp>
        <p:nvSpPr>
          <p:cNvPr id="48149" name="AutoShape 23"/>
          <p:cNvSpPr>
            <a:spLocks noChangeArrowheads="1"/>
          </p:cNvSpPr>
          <p:nvPr/>
        </p:nvSpPr>
        <p:spPr bwMode="auto">
          <a:xfrm>
            <a:off x="7451725" y="5445125"/>
            <a:ext cx="1081088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六個月</a:t>
            </a:r>
          </a:p>
        </p:txBody>
      </p:sp>
      <p:cxnSp>
        <p:nvCxnSpPr>
          <p:cNvPr id="48150" name="AutoShape 24"/>
          <p:cNvCxnSpPr>
            <a:cxnSpLocks noChangeShapeType="1"/>
            <a:stCxn id="48140" idx="3"/>
            <a:endCxn id="48141" idx="1"/>
          </p:cNvCxnSpPr>
          <p:nvPr/>
        </p:nvCxnSpPr>
        <p:spPr bwMode="auto">
          <a:xfrm flipV="1">
            <a:off x="900113" y="4365625"/>
            <a:ext cx="431800" cy="6842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1" name="AutoShape 25"/>
          <p:cNvCxnSpPr>
            <a:cxnSpLocks noChangeShapeType="1"/>
            <a:stCxn id="48140" idx="3"/>
            <a:endCxn id="48142" idx="1"/>
          </p:cNvCxnSpPr>
          <p:nvPr/>
        </p:nvCxnSpPr>
        <p:spPr bwMode="auto">
          <a:xfrm>
            <a:off x="900113" y="5049838"/>
            <a:ext cx="431800" cy="6111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2" name="AutoShape 26"/>
          <p:cNvCxnSpPr>
            <a:cxnSpLocks noChangeShapeType="1"/>
            <a:stCxn id="48141" idx="3"/>
            <a:endCxn id="48143" idx="1"/>
          </p:cNvCxnSpPr>
          <p:nvPr/>
        </p:nvCxnSpPr>
        <p:spPr bwMode="auto">
          <a:xfrm flipV="1">
            <a:off x="3851275" y="3970338"/>
            <a:ext cx="504825" cy="3952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3" name="AutoShape 27"/>
          <p:cNvCxnSpPr>
            <a:cxnSpLocks noChangeShapeType="1"/>
            <a:stCxn id="48141" idx="3"/>
            <a:endCxn id="48144" idx="1"/>
          </p:cNvCxnSpPr>
          <p:nvPr/>
        </p:nvCxnSpPr>
        <p:spPr bwMode="auto">
          <a:xfrm>
            <a:off x="3851275" y="4365625"/>
            <a:ext cx="504825" cy="396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54" name="AutoShape 28"/>
          <p:cNvSpPr>
            <a:spLocks noChangeArrowheads="1"/>
          </p:cNvSpPr>
          <p:nvPr/>
        </p:nvSpPr>
        <p:spPr bwMode="auto">
          <a:xfrm>
            <a:off x="5508625" y="3860800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8708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55" name="AutoShape 29"/>
          <p:cNvSpPr>
            <a:spLocks noChangeArrowheads="1"/>
          </p:cNvSpPr>
          <p:nvPr/>
        </p:nvSpPr>
        <p:spPr bwMode="auto">
          <a:xfrm>
            <a:off x="5508625" y="4652963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8708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48156" name="AutoShape 30"/>
          <p:cNvCxnSpPr>
            <a:cxnSpLocks noChangeShapeType="1"/>
            <a:stCxn id="48145" idx="3"/>
            <a:endCxn id="48146" idx="3"/>
          </p:cNvCxnSpPr>
          <p:nvPr/>
        </p:nvCxnSpPr>
        <p:spPr bwMode="auto">
          <a:xfrm>
            <a:off x="7164388" y="3970338"/>
            <a:ext cx="1587" cy="792162"/>
          </a:xfrm>
          <a:prstGeom prst="bentConnector3">
            <a:avLst>
              <a:gd name="adj1" fmla="val 87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8157" name="AutoShape 31"/>
          <p:cNvSpPr>
            <a:spLocks noChangeArrowheads="1"/>
          </p:cNvSpPr>
          <p:nvPr/>
        </p:nvSpPr>
        <p:spPr bwMode="auto">
          <a:xfrm>
            <a:off x="7380288" y="4292600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8708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58" name="AutoShape 32"/>
          <p:cNvSpPr>
            <a:spLocks noChangeArrowheads="1"/>
          </p:cNvSpPr>
          <p:nvPr/>
        </p:nvSpPr>
        <p:spPr bwMode="auto">
          <a:xfrm>
            <a:off x="6659563" y="5516563"/>
            <a:ext cx="649287" cy="288925"/>
          </a:xfrm>
          <a:prstGeom prst="rightArrow">
            <a:avLst>
              <a:gd name="adj1" fmla="val 50000"/>
              <a:gd name="adj2" fmla="val 56181"/>
            </a:avLst>
          </a:prstGeom>
          <a:solidFill>
            <a:srgbClr val="8708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59" name="AutoShape 33"/>
          <p:cNvSpPr>
            <a:spLocks noChangeArrowheads="1"/>
          </p:cNvSpPr>
          <p:nvPr/>
        </p:nvSpPr>
        <p:spPr bwMode="auto">
          <a:xfrm>
            <a:off x="3995738" y="5516563"/>
            <a:ext cx="576262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rgbClr val="8708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偵查終結</a:t>
            </a:r>
          </a:p>
        </p:txBody>
      </p:sp>
      <p:sp>
        <p:nvSpPr>
          <p:cNvPr id="49155" name="AutoShape 5"/>
          <p:cNvSpPr>
            <a:spLocks noChangeArrowheads="1"/>
          </p:cNvSpPr>
          <p:nvPr/>
        </p:nvSpPr>
        <p:spPr bwMode="auto">
          <a:xfrm>
            <a:off x="323850" y="2852738"/>
            <a:ext cx="576263" cy="17272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偵查</a:t>
            </a:r>
          </a:p>
        </p:txBody>
      </p:sp>
      <p:sp>
        <p:nvSpPr>
          <p:cNvPr id="49156" name="AutoShape 6"/>
          <p:cNvSpPr>
            <a:spLocks noChangeArrowheads="1"/>
          </p:cNvSpPr>
          <p:nvPr/>
        </p:nvSpPr>
        <p:spPr bwMode="auto">
          <a:xfrm>
            <a:off x="1692275" y="2205038"/>
            <a:ext cx="1584325" cy="6477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無法終結</a:t>
            </a:r>
          </a:p>
        </p:txBody>
      </p:sp>
      <p:sp>
        <p:nvSpPr>
          <p:cNvPr id="49157" name="AutoShape 7"/>
          <p:cNvSpPr>
            <a:spLocks noChangeArrowheads="1"/>
          </p:cNvSpPr>
          <p:nvPr/>
        </p:nvSpPr>
        <p:spPr bwMode="auto">
          <a:xfrm>
            <a:off x="1692275" y="4581525"/>
            <a:ext cx="1655763" cy="6477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偵查終結</a:t>
            </a:r>
          </a:p>
        </p:txBody>
      </p:sp>
      <p:sp>
        <p:nvSpPr>
          <p:cNvPr id="49158" name="AutoShape 8"/>
          <p:cNvSpPr>
            <a:spLocks noChangeArrowheads="1"/>
          </p:cNvSpPr>
          <p:nvPr/>
        </p:nvSpPr>
        <p:spPr bwMode="auto">
          <a:xfrm>
            <a:off x="4067175" y="1628775"/>
            <a:ext cx="2736850" cy="6477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犯罪以他法律關係為斷</a:t>
            </a:r>
          </a:p>
        </p:txBody>
      </p:sp>
      <p:sp>
        <p:nvSpPr>
          <p:cNvPr id="49159" name="AutoShape 9"/>
          <p:cNvSpPr>
            <a:spLocks noChangeArrowheads="1"/>
          </p:cNvSpPr>
          <p:nvPr/>
        </p:nvSpPr>
        <p:spPr bwMode="auto">
          <a:xfrm>
            <a:off x="4067175" y="2781300"/>
            <a:ext cx="2736850" cy="6477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犯罪行為人不明</a:t>
            </a:r>
          </a:p>
        </p:txBody>
      </p:sp>
      <p:sp>
        <p:nvSpPr>
          <p:cNvPr id="49160" name="AutoShape 10"/>
          <p:cNvSpPr>
            <a:spLocks noChangeArrowheads="1"/>
          </p:cNvSpPr>
          <p:nvPr/>
        </p:nvSpPr>
        <p:spPr bwMode="auto">
          <a:xfrm>
            <a:off x="4067175" y="4005263"/>
            <a:ext cx="2016125" cy="6477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提起公訴</a:t>
            </a:r>
          </a:p>
        </p:txBody>
      </p:sp>
      <p:sp>
        <p:nvSpPr>
          <p:cNvPr id="49161" name="AutoShape 11"/>
          <p:cNvSpPr>
            <a:spLocks noChangeArrowheads="1"/>
          </p:cNvSpPr>
          <p:nvPr/>
        </p:nvSpPr>
        <p:spPr bwMode="auto">
          <a:xfrm>
            <a:off x="4067175" y="5157788"/>
            <a:ext cx="2016125" cy="6477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不予起訴</a:t>
            </a:r>
          </a:p>
        </p:txBody>
      </p:sp>
      <p:sp>
        <p:nvSpPr>
          <p:cNvPr id="49162" name="AutoShape 12"/>
          <p:cNvSpPr>
            <a:spLocks noChangeArrowheads="1"/>
          </p:cNvSpPr>
          <p:nvPr/>
        </p:nvSpPr>
        <p:spPr bwMode="auto">
          <a:xfrm>
            <a:off x="7380288" y="1341438"/>
            <a:ext cx="1512887" cy="1079500"/>
          </a:xfrm>
          <a:prstGeom prst="wedgeRoundRectCallout">
            <a:avLst>
              <a:gd name="adj1" fmla="val -82741"/>
              <a:gd name="adj2" fmla="val -2060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確認前停止偵查</a:t>
            </a:r>
            <a:r>
              <a:rPr lang="en-US" altLang="zh-TW" sz="2000">
                <a:ea typeface="標楷體" pitchFamily="65" charset="-120"/>
              </a:rPr>
              <a:t>§261</a:t>
            </a:r>
          </a:p>
        </p:txBody>
      </p:sp>
      <p:sp>
        <p:nvSpPr>
          <p:cNvPr id="49163" name="AutoShape 13"/>
          <p:cNvSpPr>
            <a:spLocks noChangeArrowheads="1"/>
          </p:cNvSpPr>
          <p:nvPr/>
        </p:nvSpPr>
        <p:spPr bwMode="auto">
          <a:xfrm>
            <a:off x="7380288" y="2708275"/>
            <a:ext cx="1512887" cy="865188"/>
          </a:xfrm>
          <a:prstGeom prst="wedgeRoundRectCallout">
            <a:avLst>
              <a:gd name="adj1" fmla="val -82741"/>
              <a:gd name="adj2" fmla="val -6699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不得終結</a:t>
            </a:r>
            <a:r>
              <a:rPr lang="en-US" altLang="zh-TW" sz="2000">
                <a:ea typeface="標楷體" pitchFamily="65" charset="-120"/>
              </a:rPr>
              <a:t>§262</a:t>
            </a:r>
          </a:p>
        </p:txBody>
      </p:sp>
      <p:sp>
        <p:nvSpPr>
          <p:cNvPr id="49164" name="AutoShape 14"/>
          <p:cNvSpPr>
            <a:spLocks noChangeArrowheads="1"/>
          </p:cNvSpPr>
          <p:nvPr/>
        </p:nvSpPr>
        <p:spPr bwMode="auto">
          <a:xfrm>
            <a:off x="6877050" y="3933825"/>
            <a:ext cx="1943100" cy="863600"/>
          </a:xfrm>
          <a:prstGeom prst="wedgeRoundRectCallout">
            <a:avLst>
              <a:gd name="adj1" fmla="val -87009"/>
              <a:gd name="adj2" fmla="val -13602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足認犯罪嫌疑</a:t>
            </a:r>
            <a:r>
              <a:rPr lang="en-US" altLang="zh-TW" sz="2000">
                <a:ea typeface="標楷體" pitchFamily="65" charset="-120"/>
              </a:rPr>
              <a:t>§251</a:t>
            </a:r>
          </a:p>
        </p:txBody>
      </p:sp>
      <p:sp>
        <p:nvSpPr>
          <p:cNvPr id="49165" name="AutoShape 15"/>
          <p:cNvSpPr>
            <a:spLocks noChangeArrowheads="1"/>
          </p:cNvSpPr>
          <p:nvPr/>
        </p:nvSpPr>
        <p:spPr bwMode="auto">
          <a:xfrm>
            <a:off x="6659563" y="5013325"/>
            <a:ext cx="2305050" cy="1439863"/>
          </a:xfrm>
          <a:prstGeom prst="wedgeRoundRectCallout">
            <a:avLst>
              <a:gd name="adj1" fmla="val -74931"/>
              <a:gd name="adj2" fmla="val -23208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無法認定犯罪嫌疑、無法追訴或法授權不予起訴</a:t>
            </a:r>
            <a:r>
              <a:rPr lang="en-US" altLang="zh-TW" sz="2000">
                <a:ea typeface="標楷體" pitchFamily="65" charset="-120"/>
              </a:rPr>
              <a:t>§ § § 252ff.</a:t>
            </a:r>
          </a:p>
        </p:txBody>
      </p:sp>
      <p:cxnSp>
        <p:nvCxnSpPr>
          <p:cNvPr id="49166" name="AutoShape 16"/>
          <p:cNvCxnSpPr>
            <a:cxnSpLocks noChangeShapeType="1"/>
            <a:stCxn id="49155" idx="3"/>
            <a:endCxn id="49156" idx="1"/>
          </p:cNvCxnSpPr>
          <p:nvPr/>
        </p:nvCxnSpPr>
        <p:spPr bwMode="auto">
          <a:xfrm flipV="1">
            <a:off x="900113" y="2528888"/>
            <a:ext cx="792162" cy="11874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67" name="AutoShape 17"/>
          <p:cNvCxnSpPr>
            <a:cxnSpLocks noChangeShapeType="1"/>
            <a:stCxn id="49155" idx="3"/>
            <a:endCxn id="49157" idx="1"/>
          </p:cNvCxnSpPr>
          <p:nvPr/>
        </p:nvCxnSpPr>
        <p:spPr bwMode="auto">
          <a:xfrm>
            <a:off x="900113" y="3716338"/>
            <a:ext cx="792162" cy="118903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68" name="AutoShape 18"/>
          <p:cNvCxnSpPr>
            <a:cxnSpLocks noChangeShapeType="1"/>
            <a:stCxn id="49156" idx="3"/>
            <a:endCxn id="49158" idx="1"/>
          </p:cNvCxnSpPr>
          <p:nvPr/>
        </p:nvCxnSpPr>
        <p:spPr bwMode="auto">
          <a:xfrm flipV="1">
            <a:off x="3276600" y="1952625"/>
            <a:ext cx="790575" cy="576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69" name="AutoShape 19"/>
          <p:cNvCxnSpPr>
            <a:cxnSpLocks noChangeShapeType="1"/>
            <a:stCxn id="49156" idx="3"/>
            <a:endCxn id="49159" idx="1"/>
          </p:cNvCxnSpPr>
          <p:nvPr/>
        </p:nvCxnSpPr>
        <p:spPr bwMode="auto">
          <a:xfrm>
            <a:off x="3276600" y="2528888"/>
            <a:ext cx="790575" cy="576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70" name="AutoShape 20"/>
          <p:cNvCxnSpPr>
            <a:cxnSpLocks noChangeShapeType="1"/>
            <a:stCxn id="49157" idx="3"/>
            <a:endCxn id="49160" idx="1"/>
          </p:cNvCxnSpPr>
          <p:nvPr/>
        </p:nvCxnSpPr>
        <p:spPr bwMode="auto">
          <a:xfrm flipV="1">
            <a:off x="3348038" y="4329113"/>
            <a:ext cx="719137" cy="576262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71" name="AutoShape 21"/>
          <p:cNvCxnSpPr>
            <a:cxnSpLocks noChangeShapeType="1"/>
            <a:stCxn id="49157" idx="3"/>
            <a:endCxn id="49161" idx="1"/>
          </p:cNvCxnSpPr>
          <p:nvPr/>
        </p:nvCxnSpPr>
        <p:spPr bwMode="auto">
          <a:xfrm>
            <a:off x="3348038" y="4905375"/>
            <a:ext cx="719137" cy="576263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00FFFF"/>
                </a:solidFill>
                <a:effectLst/>
              </a:rPr>
              <a:t>不予起訴處分</a:t>
            </a:r>
          </a:p>
        </p:txBody>
      </p:sp>
      <p:sp>
        <p:nvSpPr>
          <p:cNvPr id="50179" name="AutoShape 5"/>
          <p:cNvSpPr>
            <a:spLocks noChangeArrowheads="1"/>
          </p:cNvSpPr>
          <p:nvPr/>
        </p:nvSpPr>
        <p:spPr bwMode="auto">
          <a:xfrm>
            <a:off x="539750" y="2205038"/>
            <a:ext cx="503238" cy="18716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不予起訴</a:t>
            </a:r>
          </a:p>
        </p:txBody>
      </p:sp>
      <p:sp>
        <p:nvSpPr>
          <p:cNvPr id="50180" name="AutoShape 6"/>
          <p:cNvSpPr>
            <a:spLocks noChangeArrowheads="1"/>
          </p:cNvSpPr>
          <p:nvPr/>
        </p:nvSpPr>
        <p:spPr bwMode="auto">
          <a:xfrm>
            <a:off x="1835150" y="1989138"/>
            <a:ext cx="2447925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絕對不起訴</a:t>
            </a:r>
          </a:p>
        </p:txBody>
      </p:sp>
      <p:sp>
        <p:nvSpPr>
          <p:cNvPr id="50181" name="AutoShape 7"/>
          <p:cNvSpPr>
            <a:spLocks noChangeArrowheads="1"/>
          </p:cNvSpPr>
          <p:nvPr/>
        </p:nvSpPr>
        <p:spPr bwMode="auto">
          <a:xfrm>
            <a:off x="1835150" y="3860800"/>
            <a:ext cx="2447925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緩起訴</a:t>
            </a:r>
          </a:p>
        </p:txBody>
      </p:sp>
      <p:sp>
        <p:nvSpPr>
          <p:cNvPr id="50182" name="AutoShape 8"/>
          <p:cNvSpPr>
            <a:spLocks noChangeArrowheads="1"/>
          </p:cNvSpPr>
          <p:nvPr/>
        </p:nvSpPr>
        <p:spPr bwMode="auto">
          <a:xfrm>
            <a:off x="1835150" y="2924175"/>
            <a:ext cx="2376488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職權不起訴</a:t>
            </a:r>
          </a:p>
        </p:txBody>
      </p:sp>
      <p:cxnSp>
        <p:nvCxnSpPr>
          <p:cNvPr id="50183" name="AutoShape 9"/>
          <p:cNvCxnSpPr>
            <a:cxnSpLocks noChangeShapeType="1"/>
            <a:stCxn id="50179" idx="3"/>
            <a:endCxn id="50182" idx="1"/>
          </p:cNvCxnSpPr>
          <p:nvPr/>
        </p:nvCxnSpPr>
        <p:spPr bwMode="auto">
          <a:xfrm flipV="1">
            <a:off x="1042988" y="3140075"/>
            <a:ext cx="792162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0184" name="AutoShape 10"/>
          <p:cNvSpPr>
            <a:spLocks noChangeArrowheads="1"/>
          </p:cNvSpPr>
          <p:nvPr/>
        </p:nvSpPr>
        <p:spPr bwMode="auto">
          <a:xfrm>
            <a:off x="5364163" y="1700213"/>
            <a:ext cx="2881312" cy="649287"/>
          </a:xfrm>
          <a:prstGeom prst="wedgeRoundRectCallout">
            <a:avLst>
              <a:gd name="adj1" fmla="val -86144"/>
              <a:gd name="adj2" fmla="val -2810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案件有</a:t>
            </a:r>
            <a:r>
              <a:rPr lang="en-US" altLang="zh-TW" sz="2000">
                <a:ea typeface="標楷體" pitchFamily="65" charset="-120"/>
              </a:rPr>
              <a:t>§252</a:t>
            </a:r>
            <a:r>
              <a:rPr lang="zh-TW" altLang="en-US" sz="2000">
                <a:ea typeface="標楷體" pitchFamily="65" charset="-120"/>
              </a:rPr>
              <a:t>情形者</a:t>
            </a:r>
          </a:p>
        </p:txBody>
      </p:sp>
      <p:sp>
        <p:nvSpPr>
          <p:cNvPr id="50185" name="AutoShape 11"/>
          <p:cNvSpPr>
            <a:spLocks noChangeArrowheads="1"/>
          </p:cNvSpPr>
          <p:nvPr/>
        </p:nvSpPr>
        <p:spPr bwMode="auto">
          <a:xfrm>
            <a:off x="5364163" y="2636838"/>
            <a:ext cx="2952750" cy="1008062"/>
          </a:xfrm>
          <a:prstGeom prst="wedgeRoundRectCallout">
            <a:avLst>
              <a:gd name="adj1" fmla="val -84894"/>
              <a:gd name="adj2" fmla="val -86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犯罪事實雖成立，但以不起訴為適當。</a:t>
            </a:r>
            <a:r>
              <a:rPr lang="en-US" altLang="zh-TW" sz="2000">
                <a:ea typeface="標楷體" pitchFamily="65" charset="-120"/>
              </a:rPr>
              <a:t>§§253</a:t>
            </a:r>
            <a:r>
              <a:rPr lang="zh-TW" altLang="en-US" sz="2000">
                <a:ea typeface="標楷體" pitchFamily="65" charset="-120"/>
              </a:rPr>
              <a:t>、</a:t>
            </a:r>
            <a:r>
              <a:rPr lang="en-US" altLang="zh-TW" sz="2000">
                <a:ea typeface="標楷體" pitchFamily="65" charset="-120"/>
              </a:rPr>
              <a:t>254</a:t>
            </a:r>
            <a:r>
              <a:rPr lang="zh-TW" altLang="en-US" sz="2000">
                <a:ea typeface="標楷體" pitchFamily="65" charset="-120"/>
              </a:rPr>
              <a:t>、</a:t>
            </a:r>
            <a:r>
              <a:rPr lang="en-US" altLang="zh-TW" sz="2000">
                <a:ea typeface="標楷體" pitchFamily="65" charset="-120"/>
              </a:rPr>
              <a:t>255</a:t>
            </a:r>
            <a:r>
              <a:rPr lang="zh-TW" altLang="en-US" sz="2000">
                <a:ea typeface="標楷體" pitchFamily="65" charset="-120"/>
              </a:rPr>
              <a:t>。</a:t>
            </a:r>
          </a:p>
        </p:txBody>
      </p:sp>
      <p:sp>
        <p:nvSpPr>
          <p:cNvPr id="50186" name="AutoShape 12"/>
          <p:cNvSpPr>
            <a:spLocks noChangeArrowheads="1"/>
          </p:cNvSpPr>
          <p:nvPr/>
        </p:nvSpPr>
        <p:spPr bwMode="auto">
          <a:xfrm>
            <a:off x="5364163" y="3860800"/>
            <a:ext cx="2952750" cy="863600"/>
          </a:xfrm>
          <a:prstGeom prst="wedgeRoundRectCallout">
            <a:avLst>
              <a:gd name="adj1" fmla="val -84894"/>
              <a:gd name="adj2" fmla="val -22611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案件有</a:t>
            </a:r>
            <a:r>
              <a:rPr lang="en-US" altLang="zh-TW" sz="2000">
                <a:ea typeface="標楷體" pitchFamily="65" charset="-120"/>
              </a:rPr>
              <a:t>§253-1</a:t>
            </a:r>
            <a:r>
              <a:rPr lang="zh-TW" altLang="en-US" sz="2000">
                <a:ea typeface="標楷體" pitchFamily="65" charset="-120"/>
              </a:rPr>
              <a:t>之情形者。</a:t>
            </a:r>
          </a:p>
        </p:txBody>
      </p:sp>
      <p:cxnSp>
        <p:nvCxnSpPr>
          <p:cNvPr id="50187" name="AutoShape 13"/>
          <p:cNvCxnSpPr>
            <a:cxnSpLocks noChangeShapeType="1"/>
            <a:stCxn id="50179" idx="3"/>
            <a:endCxn id="50180" idx="1"/>
          </p:cNvCxnSpPr>
          <p:nvPr/>
        </p:nvCxnSpPr>
        <p:spPr bwMode="auto">
          <a:xfrm flipV="1">
            <a:off x="1042988" y="2205038"/>
            <a:ext cx="792162" cy="9366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0188" name="AutoShape 14"/>
          <p:cNvCxnSpPr>
            <a:cxnSpLocks noChangeShapeType="1"/>
            <a:stCxn id="50179" idx="3"/>
            <a:endCxn id="50181" idx="1"/>
          </p:cNvCxnSpPr>
          <p:nvPr/>
        </p:nvCxnSpPr>
        <p:spPr bwMode="auto">
          <a:xfrm>
            <a:off x="1042988" y="3141663"/>
            <a:ext cx="792162" cy="93503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0189" name="AutoShape 15"/>
          <p:cNvSpPr>
            <a:spLocks noChangeArrowheads="1"/>
          </p:cNvSpPr>
          <p:nvPr/>
        </p:nvSpPr>
        <p:spPr bwMode="auto">
          <a:xfrm>
            <a:off x="3492500" y="5157788"/>
            <a:ext cx="576263" cy="935037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再議</a:t>
            </a:r>
          </a:p>
        </p:txBody>
      </p:sp>
      <p:sp>
        <p:nvSpPr>
          <p:cNvPr id="50190" name="AutoShape 16"/>
          <p:cNvSpPr>
            <a:spLocks noChangeArrowheads="1"/>
          </p:cNvSpPr>
          <p:nvPr/>
        </p:nvSpPr>
        <p:spPr bwMode="auto">
          <a:xfrm>
            <a:off x="684213" y="4365625"/>
            <a:ext cx="215900" cy="647700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0191" name="AutoShape 17"/>
          <p:cNvSpPr>
            <a:spLocks noChangeArrowheads="1"/>
          </p:cNvSpPr>
          <p:nvPr/>
        </p:nvSpPr>
        <p:spPr bwMode="auto">
          <a:xfrm>
            <a:off x="1908175" y="5157788"/>
            <a:ext cx="433388" cy="9350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告訴人</a:t>
            </a:r>
          </a:p>
        </p:txBody>
      </p:sp>
      <p:sp>
        <p:nvSpPr>
          <p:cNvPr id="50192" name="AutoShape 18"/>
          <p:cNvSpPr>
            <a:spLocks noChangeArrowheads="1"/>
          </p:cNvSpPr>
          <p:nvPr/>
        </p:nvSpPr>
        <p:spPr bwMode="auto">
          <a:xfrm>
            <a:off x="539750" y="5157788"/>
            <a:ext cx="504825" cy="9350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救濟</a:t>
            </a:r>
          </a:p>
        </p:txBody>
      </p:sp>
      <p:sp>
        <p:nvSpPr>
          <p:cNvPr id="50193" name="AutoShape 19"/>
          <p:cNvSpPr>
            <a:spLocks noChangeArrowheads="1"/>
          </p:cNvSpPr>
          <p:nvPr/>
        </p:nvSpPr>
        <p:spPr bwMode="auto">
          <a:xfrm>
            <a:off x="1187450" y="5445125"/>
            <a:ext cx="576263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0194" name="AutoShape 20"/>
          <p:cNvSpPr>
            <a:spLocks noChangeArrowheads="1"/>
          </p:cNvSpPr>
          <p:nvPr/>
        </p:nvSpPr>
        <p:spPr bwMode="auto">
          <a:xfrm>
            <a:off x="2555875" y="5445125"/>
            <a:ext cx="792163" cy="288925"/>
          </a:xfrm>
          <a:prstGeom prst="rightArrow">
            <a:avLst>
              <a:gd name="adj1" fmla="val 50000"/>
              <a:gd name="adj2" fmla="val 68544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0195" name="AutoShape 21"/>
          <p:cNvSpPr>
            <a:spLocks noChangeArrowheads="1"/>
          </p:cNvSpPr>
          <p:nvPr/>
        </p:nvSpPr>
        <p:spPr bwMode="auto">
          <a:xfrm>
            <a:off x="4859338" y="4941888"/>
            <a:ext cx="863600" cy="35877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駁回</a:t>
            </a:r>
          </a:p>
        </p:txBody>
      </p:sp>
      <p:sp>
        <p:nvSpPr>
          <p:cNvPr id="50196" name="AutoShape 22"/>
          <p:cNvSpPr>
            <a:spLocks noChangeArrowheads="1"/>
          </p:cNvSpPr>
          <p:nvPr/>
        </p:nvSpPr>
        <p:spPr bwMode="auto">
          <a:xfrm>
            <a:off x="4859338" y="5876925"/>
            <a:ext cx="865187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撤銷</a:t>
            </a:r>
          </a:p>
        </p:txBody>
      </p:sp>
      <p:sp>
        <p:nvSpPr>
          <p:cNvPr id="50197" name="AutoShape 24"/>
          <p:cNvSpPr>
            <a:spLocks noChangeArrowheads="1"/>
          </p:cNvSpPr>
          <p:nvPr/>
        </p:nvSpPr>
        <p:spPr bwMode="auto">
          <a:xfrm>
            <a:off x="6372225" y="5589588"/>
            <a:ext cx="1800225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發回續偵</a:t>
            </a:r>
          </a:p>
        </p:txBody>
      </p:sp>
      <p:sp>
        <p:nvSpPr>
          <p:cNvPr id="50198" name="AutoShape 25"/>
          <p:cNvSpPr>
            <a:spLocks noChangeArrowheads="1"/>
          </p:cNvSpPr>
          <p:nvPr/>
        </p:nvSpPr>
        <p:spPr bwMode="auto">
          <a:xfrm>
            <a:off x="6372225" y="6237288"/>
            <a:ext cx="1800225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提起公訴</a:t>
            </a:r>
          </a:p>
        </p:txBody>
      </p:sp>
      <p:cxnSp>
        <p:nvCxnSpPr>
          <p:cNvPr id="50199" name="AutoShape 26"/>
          <p:cNvCxnSpPr>
            <a:cxnSpLocks noChangeShapeType="1"/>
            <a:stCxn id="50189" idx="3"/>
            <a:endCxn id="50195" idx="1"/>
          </p:cNvCxnSpPr>
          <p:nvPr/>
        </p:nvCxnSpPr>
        <p:spPr bwMode="auto">
          <a:xfrm flipV="1">
            <a:off x="4068763" y="5121275"/>
            <a:ext cx="790575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0200" name="AutoShape 27"/>
          <p:cNvCxnSpPr>
            <a:cxnSpLocks noChangeShapeType="1"/>
            <a:stCxn id="50189" idx="3"/>
            <a:endCxn id="50196" idx="1"/>
          </p:cNvCxnSpPr>
          <p:nvPr/>
        </p:nvCxnSpPr>
        <p:spPr bwMode="auto">
          <a:xfrm>
            <a:off x="4068763" y="5626100"/>
            <a:ext cx="790575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0201" name="AutoShape 28"/>
          <p:cNvCxnSpPr>
            <a:cxnSpLocks noChangeShapeType="1"/>
            <a:stCxn id="50196" idx="3"/>
            <a:endCxn id="50197" idx="1"/>
          </p:cNvCxnSpPr>
          <p:nvPr/>
        </p:nvCxnSpPr>
        <p:spPr bwMode="auto">
          <a:xfrm flipV="1">
            <a:off x="5724525" y="5770563"/>
            <a:ext cx="647700" cy="287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0202" name="AutoShape 29"/>
          <p:cNvCxnSpPr>
            <a:cxnSpLocks noChangeShapeType="1"/>
            <a:stCxn id="50196" idx="3"/>
            <a:endCxn id="50198" idx="1"/>
          </p:cNvCxnSpPr>
          <p:nvPr/>
        </p:nvCxnSpPr>
        <p:spPr bwMode="auto">
          <a:xfrm>
            <a:off x="5724525" y="6057900"/>
            <a:ext cx="647700" cy="3603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0203" name="AutoShape 30"/>
          <p:cNvSpPr>
            <a:spLocks noChangeArrowheads="1"/>
          </p:cNvSpPr>
          <p:nvPr/>
        </p:nvSpPr>
        <p:spPr bwMode="auto">
          <a:xfrm>
            <a:off x="6588125" y="4941888"/>
            <a:ext cx="1584325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聲請交付審判</a:t>
            </a:r>
          </a:p>
        </p:txBody>
      </p:sp>
      <p:sp>
        <p:nvSpPr>
          <p:cNvPr id="50204" name="AutoShape 31"/>
          <p:cNvSpPr>
            <a:spLocks noChangeArrowheads="1"/>
          </p:cNvSpPr>
          <p:nvPr/>
        </p:nvSpPr>
        <p:spPr bwMode="auto">
          <a:xfrm>
            <a:off x="5867400" y="5013325"/>
            <a:ext cx="647700" cy="287338"/>
          </a:xfrm>
          <a:prstGeom prst="rightArrow">
            <a:avLst>
              <a:gd name="adj1" fmla="val 50000"/>
              <a:gd name="adj2" fmla="val 56353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不予起訴之救濟</a:t>
            </a:r>
          </a:p>
        </p:txBody>
      </p:sp>
      <p:sp>
        <p:nvSpPr>
          <p:cNvPr id="51203" name="AutoShape 5"/>
          <p:cNvSpPr>
            <a:spLocks noChangeArrowheads="1"/>
          </p:cNvSpPr>
          <p:nvPr/>
        </p:nvSpPr>
        <p:spPr bwMode="auto">
          <a:xfrm>
            <a:off x="250825" y="1557338"/>
            <a:ext cx="719138" cy="24479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不予起訴處分</a:t>
            </a:r>
          </a:p>
        </p:txBody>
      </p:sp>
      <p:sp>
        <p:nvSpPr>
          <p:cNvPr id="51204" name="AutoShape 6"/>
          <p:cNvSpPr>
            <a:spLocks noChangeArrowheads="1"/>
          </p:cNvSpPr>
          <p:nvPr/>
        </p:nvSpPr>
        <p:spPr bwMode="auto">
          <a:xfrm>
            <a:off x="3203575" y="1557338"/>
            <a:ext cx="649288" cy="24479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送達告訴人</a:t>
            </a:r>
          </a:p>
        </p:txBody>
      </p:sp>
      <p:sp>
        <p:nvSpPr>
          <p:cNvPr id="51205" name="AutoShape 7"/>
          <p:cNvSpPr>
            <a:spLocks noChangeArrowheads="1"/>
          </p:cNvSpPr>
          <p:nvPr/>
        </p:nvSpPr>
        <p:spPr bwMode="auto">
          <a:xfrm>
            <a:off x="4427538" y="1628775"/>
            <a:ext cx="649287" cy="24479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en-US" altLang="zh-TW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日內提起再議</a:t>
            </a:r>
          </a:p>
        </p:txBody>
      </p:sp>
      <p:sp>
        <p:nvSpPr>
          <p:cNvPr id="51206" name="AutoShape 8"/>
          <p:cNvSpPr>
            <a:spLocks noChangeArrowheads="1"/>
          </p:cNvSpPr>
          <p:nvPr/>
        </p:nvSpPr>
        <p:spPr bwMode="auto">
          <a:xfrm>
            <a:off x="5651500" y="1557338"/>
            <a:ext cx="649288" cy="24479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原處分檢察官</a:t>
            </a:r>
          </a:p>
        </p:txBody>
      </p:sp>
      <p:sp>
        <p:nvSpPr>
          <p:cNvPr id="51207" name="AutoShape 10"/>
          <p:cNvSpPr>
            <a:spLocks noChangeArrowheads="1"/>
          </p:cNvSpPr>
          <p:nvPr/>
        </p:nvSpPr>
        <p:spPr bwMode="auto">
          <a:xfrm>
            <a:off x="1403350" y="1484313"/>
            <a:ext cx="1079500" cy="64928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不起訴</a:t>
            </a:r>
          </a:p>
        </p:txBody>
      </p:sp>
      <p:sp>
        <p:nvSpPr>
          <p:cNvPr id="51208" name="AutoShape 11"/>
          <p:cNvSpPr>
            <a:spLocks noChangeArrowheads="1"/>
          </p:cNvSpPr>
          <p:nvPr/>
        </p:nvSpPr>
        <p:spPr bwMode="auto">
          <a:xfrm>
            <a:off x="1403350" y="3357563"/>
            <a:ext cx="1079500" cy="6477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緩起訴</a:t>
            </a:r>
          </a:p>
        </p:txBody>
      </p:sp>
      <p:cxnSp>
        <p:nvCxnSpPr>
          <p:cNvPr id="51209" name="AutoShape 13"/>
          <p:cNvCxnSpPr>
            <a:cxnSpLocks noChangeShapeType="1"/>
            <a:stCxn id="51203" idx="3"/>
            <a:endCxn id="51207" idx="1"/>
          </p:cNvCxnSpPr>
          <p:nvPr/>
        </p:nvCxnSpPr>
        <p:spPr bwMode="auto">
          <a:xfrm flipV="1">
            <a:off x="969963" y="1809750"/>
            <a:ext cx="433387" cy="971550"/>
          </a:xfrm>
          <a:prstGeom prst="bentConnector3">
            <a:avLst>
              <a:gd name="adj1" fmla="val 4981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210" name="AutoShape 14"/>
          <p:cNvCxnSpPr>
            <a:cxnSpLocks noChangeShapeType="1"/>
            <a:stCxn id="51203" idx="3"/>
            <a:endCxn id="51208" idx="1"/>
          </p:cNvCxnSpPr>
          <p:nvPr/>
        </p:nvCxnSpPr>
        <p:spPr bwMode="auto">
          <a:xfrm>
            <a:off x="969963" y="2781300"/>
            <a:ext cx="433387" cy="900113"/>
          </a:xfrm>
          <a:prstGeom prst="bentConnector3">
            <a:avLst>
              <a:gd name="adj1" fmla="val 4981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211" name="AutoShape 15"/>
          <p:cNvSpPr>
            <a:spLocks noChangeArrowheads="1"/>
          </p:cNvSpPr>
          <p:nvPr/>
        </p:nvSpPr>
        <p:spPr bwMode="auto">
          <a:xfrm>
            <a:off x="2700338" y="2708275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1212" name="AutoShape 16"/>
          <p:cNvSpPr>
            <a:spLocks noChangeArrowheads="1"/>
          </p:cNvSpPr>
          <p:nvPr/>
        </p:nvSpPr>
        <p:spPr bwMode="auto">
          <a:xfrm>
            <a:off x="3924300" y="2708275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1213" name="AutoShape 17"/>
          <p:cNvSpPr>
            <a:spLocks noChangeArrowheads="1"/>
          </p:cNvSpPr>
          <p:nvPr/>
        </p:nvSpPr>
        <p:spPr bwMode="auto">
          <a:xfrm>
            <a:off x="5148263" y="2708275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1214" name="AutoShape 20"/>
          <p:cNvSpPr>
            <a:spLocks noChangeArrowheads="1"/>
          </p:cNvSpPr>
          <p:nvPr/>
        </p:nvSpPr>
        <p:spPr bwMode="auto">
          <a:xfrm>
            <a:off x="6804025" y="1628775"/>
            <a:ext cx="1871663" cy="5762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有理由撤銷處分</a:t>
            </a:r>
          </a:p>
        </p:txBody>
      </p:sp>
      <p:sp>
        <p:nvSpPr>
          <p:cNvPr id="51215" name="AutoShape 21"/>
          <p:cNvSpPr>
            <a:spLocks noChangeArrowheads="1"/>
          </p:cNvSpPr>
          <p:nvPr/>
        </p:nvSpPr>
        <p:spPr bwMode="auto">
          <a:xfrm>
            <a:off x="6804025" y="3357563"/>
            <a:ext cx="1871663" cy="5762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無理由送交再議</a:t>
            </a:r>
          </a:p>
        </p:txBody>
      </p:sp>
      <p:sp>
        <p:nvSpPr>
          <p:cNvPr id="51216" name="AutoShape 22"/>
          <p:cNvSpPr>
            <a:spLocks/>
          </p:cNvSpPr>
          <p:nvPr/>
        </p:nvSpPr>
        <p:spPr bwMode="auto">
          <a:xfrm>
            <a:off x="2555875" y="1773238"/>
            <a:ext cx="71438" cy="1943100"/>
          </a:xfrm>
          <a:prstGeom prst="rightBracket">
            <a:avLst>
              <a:gd name="adj" fmla="val 226665"/>
            </a:avLst>
          </a:prstGeom>
          <a:noFill/>
          <a:ln w="28575">
            <a:solidFill>
              <a:srgbClr val="33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1217" name="AutoShape 23"/>
          <p:cNvSpPr>
            <a:spLocks noChangeArrowheads="1"/>
          </p:cNvSpPr>
          <p:nvPr/>
        </p:nvSpPr>
        <p:spPr bwMode="auto">
          <a:xfrm>
            <a:off x="3059113" y="4797425"/>
            <a:ext cx="2305050" cy="6477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原檢察署檢察長</a:t>
            </a:r>
          </a:p>
        </p:txBody>
      </p:sp>
      <p:sp>
        <p:nvSpPr>
          <p:cNvPr id="51218" name="AutoShape 24"/>
          <p:cNvSpPr>
            <a:spLocks noChangeArrowheads="1"/>
          </p:cNvSpPr>
          <p:nvPr/>
        </p:nvSpPr>
        <p:spPr bwMode="auto">
          <a:xfrm>
            <a:off x="3059113" y="5876925"/>
            <a:ext cx="2305050" cy="6477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上級檢察長</a:t>
            </a:r>
          </a:p>
        </p:txBody>
      </p:sp>
      <p:sp>
        <p:nvSpPr>
          <p:cNvPr id="51219" name="AutoShape 25"/>
          <p:cNvSpPr>
            <a:spLocks noChangeArrowheads="1"/>
          </p:cNvSpPr>
          <p:nvPr/>
        </p:nvSpPr>
        <p:spPr bwMode="auto">
          <a:xfrm>
            <a:off x="1116013" y="4797425"/>
            <a:ext cx="1152525" cy="5762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有必要</a:t>
            </a:r>
          </a:p>
        </p:txBody>
      </p:sp>
      <p:sp>
        <p:nvSpPr>
          <p:cNvPr id="51220" name="AutoShape 26"/>
          <p:cNvSpPr>
            <a:spLocks noChangeArrowheads="1"/>
          </p:cNvSpPr>
          <p:nvPr/>
        </p:nvSpPr>
        <p:spPr bwMode="auto">
          <a:xfrm>
            <a:off x="1116013" y="5876925"/>
            <a:ext cx="1152525" cy="5762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無爭議</a:t>
            </a:r>
          </a:p>
        </p:txBody>
      </p:sp>
      <p:sp>
        <p:nvSpPr>
          <p:cNvPr id="51221" name="AutoShape 27"/>
          <p:cNvSpPr>
            <a:spLocks noChangeArrowheads="1"/>
          </p:cNvSpPr>
          <p:nvPr/>
        </p:nvSpPr>
        <p:spPr bwMode="auto">
          <a:xfrm>
            <a:off x="2411413" y="5013325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1222" name="AutoShape 28"/>
          <p:cNvSpPr>
            <a:spLocks noChangeArrowheads="1"/>
          </p:cNvSpPr>
          <p:nvPr/>
        </p:nvSpPr>
        <p:spPr bwMode="auto">
          <a:xfrm>
            <a:off x="2411413" y="6092825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51223" name="AutoShape 29"/>
          <p:cNvCxnSpPr>
            <a:cxnSpLocks noChangeShapeType="1"/>
            <a:stCxn id="51206" idx="3"/>
            <a:endCxn id="51214" idx="1"/>
          </p:cNvCxnSpPr>
          <p:nvPr/>
        </p:nvCxnSpPr>
        <p:spPr bwMode="auto">
          <a:xfrm flipV="1">
            <a:off x="6300788" y="1917700"/>
            <a:ext cx="503237" cy="863600"/>
          </a:xfrm>
          <a:prstGeom prst="bentConnector3">
            <a:avLst>
              <a:gd name="adj1" fmla="val 49843"/>
            </a:avLst>
          </a:prstGeom>
          <a:noFill/>
          <a:ln w="28575">
            <a:solidFill>
              <a:srgbClr val="3399FF"/>
            </a:solidFill>
            <a:miter lim="800000"/>
            <a:headEnd/>
            <a:tailEnd type="triangle" w="med" len="med"/>
          </a:ln>
        </p:spPr>
      </p:cxnSp>
      <p:cxnSp>
        <p:nvCxnSpPr>
          <p:cNvPr id="51224" name="AutoShape 30"/>
          <p:cNvCxnSpPr>
            <a:cxnSpLocks noChangeShapeType="1"/>
            <a:stCxn id="51206" idx="3"/>
            <a:endCxn id="51215" idx="1"/>
          </p:cNvCxnSpPr>
          <p:nvPr/>
        </p:nvCxnSpPr>
        <p:spPr bwMode="auto">
          <a:xfrm>
            <a:off x="6300788" y="2781300"/>
            <a:ext cx="503237" cy="865188"/>
          </a:xfrm>
          <a:prstGeom prst="bentConnector3">
            <a:avLst>
              <a:gd name="adj1" fmla="val 49843"/>
            </a:avLst>
          </a:prstGeom>
          <a:noFill/>
          <a:ln w="28575">
            <a:solidFill>
              <a:srgbClr val="3399FF"/>
            </a:solidFill>
            <a:miter lim="800000"/>
            <a:headEnd/>
            <a:tailEnd type="triangle" w="med" len="med"/>
          </a:ln>
        </p:spPr>
      </p:cxnSp>
      <p:cxnSp>
        <p:nvCxnSpPr>
          <p:cNvPr id="51225" name="AutoShape 31"/>
          <p:cNvCxnSpPr>
            <a:cxnSpLocks noChangeShapeType="1"/>
            <a:stCxn id="51215" idx="2"/>
            <a:endCxn id="51219" idx="1"/>
          </p:cNvCxnSpPr>
          <p:nvPr/>
        </p:nvCxnSpPr>
        <p:spPr bwMode="auto">
          <a:xfrm rot="5400000">
            <a:off x="3852069" y="1197769"/>
            <a:ext cx="1152525" cy="6624637"/>
          </a:xfrm>
          <a:prstGeom prst="bentConnector4">
            <a:avLst>
              <a:gd name="adj1" fmla="val 37329"/>
              <a:gd name="adj2" fmla="val 108935"/>
            </a:avLst>
          </a:prstGeom>
          <a:noFill/>
          <a:ln w="19050">
            <a:solidFill>
              <a:srgbClr val="3399FF"/>
            </a:solidFill>
            <a:miter lim="800000"/>
            <a:headEnd/>
            <a:tailEnd type="triangle" w="med" len="med"/>
          </a:ln>
        </p:spPr>
      </p:cxnSp>
      <p:cxnSp>
        <p:nvCxnSpPr>
          <p:cNvPr id="51226" name="AutoShape 32"/>
          <p:cNvCxnSpPr>
            <a:cxnSpLocks noChangeShapeType="1"/>
            <a:stCxn id="51215" idx="2"/>
            <a:endCxn id="51220" idx="1"/>
          </p:cNvCxnSpPr>
          <p:nvPr/>
        </p:nvCxnSpPr>
        <p:spPr bwMode="auto">
          <a:xfrm rot="5400000">
            <a:off x="3312319" y="1737519"/>
            <a:ext cx="2232025" cy="6624637"/>
          </a:xfrm>
          <a:prstGeom prst="bentConnector4">
            <a:avLst>
              <a:gd name="adj1" fmla="val 19630"/>
              <a:gd name="adj2" fmla="val 109130"/>
            </a:avLst>
          </a:prstGeom>
          <a:noFill/>
          <a:ln w="28575">
            <a:solidFill>
              <a:srgbClr val="3399FF"/>
            </a:solidFill>
            <a:miter lim="800000"/>
            <a:headEnd/>
            <a:tailEnd type="triangle" w="med" len="med"/>
          </a:ln>
        </p:spPr>
      </p:cxnSp>
      <p:sp>
        <p:nvSpPr>
          <p:cNvPr id="51227" name="AutoShape 34"/>
          <p:cNvSpPr>
            <a:spLocks noChangeArrowheads="1"/>
          </p:cNvSpPr>
          <p:nvPr/>
        </p:nvSpPr>
        <p:spPr bwMode="auto">
          <a:xfrm>
            <a:off x="5940425" y="4581525"/>
            <a:ext cx="2735263" cy="4333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親自偵查或審核</a:t>
            </a:r>
          </a:p>
        </p:txBody>
      </p:sp>
      <p:sp>
        <p:nvSpPr>
          <p:cNvPr id="51228" name="AutoShape 35"/>
          <p:cNvSpPr>
            <a:spLocks noChangeArrowheads="1"/>
          </p:cNvSpPr>
          <p:nvPr/>
        </p:nvSpPr>
        <p:spPr bwMode="auto">
          <a:xfrm>
            <a:off x="5940425" y="5229225"/>
            <a:ext cx="2735263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命他檢察官偵查或審核</a:t>
            </a:r>
          </a:p>
        </p:txBody>
      </p:sp>
      <p:cxnSp>
        <p:nvCxnSpPr>
          <p:cNvPr id="51229" name="AutoShape 36"/>
          <p:cNvCxnSpPr>
            <a:cxnSpLocks noChangeShapeType="1"/>
            <a:stCxn id="51217" idx="3"/>
            <a:endCxn id="51227" idx="1"/>
          </p:cNvCxnSpPr>
          <p:nvPr/>
        </p:nvCxnSpPr>
        <p:spPr bwMode="auto">
          <a:xfrm flipV="1">
            <a:off x="5364163" y="4799013"/>
            <a:ext cx="576262" cy="32226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230" name="AutoShape 37"/>
          <p:cNvCxnSpPr>
            <a:cxnSpLocks noChangeShapeType="1"/>
            <a:stCxn id="51217" idx="3"/>
            <a:endCxn id="51228" idx="1"/>
          </p:cNvCxnSpPr>
          <p:nvPr/>
        </p:nvCxnSpPr>
        <p:spPr bwMode="auto">
          <a:xfrm>
            <a:off x="5364163" y="5121275"/>
            <a:ext cx="576262" cy="32385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231" name="AutoShape 39"/>
          <p:cNvSpPr>
            <a:spLocks noChangeArrowheads="1"/>
          </p:cNvSpPr>
          <p:nvPr/>
        </p:nvSpPr>
        <p:spPr bwMode="auto">
          <a:xfrm rot="10800000">
            <a:off x="5795963" y="5805488"/>
            <a:ext cx="1081087" cy="576262"/>
          </a:xfrm>
          <a:custGeom>
            <a:avLst/>
            <a:gdLst>
              <a:gd name="T0" fmla="*/ 1896463751 w 21600"/>
              <a:gd name="T1" fmla="*/ 0 h 21600"/>
              <a:gd name="T2" fmla="*/ 1896463751 w 21600"/>
              <a:gd name="T3" fmla="*/ 230866588 h 21600"/>
              <a:gd name="T4" fmla="*/ 405848021 w 21600"/>
              <a:gd name="T5" fmla="*/ 410159132 h 21600"/>
              <a:gd name="T6" fmla="*/ 2147483647 w 21600"/>
              <a:gd name="T7" fmla="*/ 11543286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3399FF"/>
                </a:solidFill>
              </a:rPr>
              <a:t>再議機關決定</a:t>
            </a:r>
          </a:p>
        </p:txBody>
      </p:sp>
      <p:sp>
        <p:nvSpPr>
          <p:cNvPr id="52227" name="AutoShape 5"/>
          <p:cNvSpPr>
            <a:spLocks noChangeArrowheads="1"/>
          </p:cNvSpPr>
          <p:nvPr/>
        </p:nvSpPr>
        <p:spPr bwMode="auto">
          <a:xfrm>
            <a:off x="468313" y="2420938"/>
            <a:ext cx="574675" cy="20891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再議機關</a:t>
            </a:r>
          </a:p>
        </p:txBody>
      </p:sp>
      <p:sp>
        <p:nvSpPr>
          <p:cNvPr id="52228" name="AutoShape 6"/>
          <p:cNvSpPr>
            <a:spLocks noChangeArrowheads="1"/>
          </p:cNvSpPr>
          <p:nvPr/>
        </p:nvSpPr>
        <p:spPr bwMode="auto">
          <a:xfrm>
            <a:off x="1835150" y="2205038"/>
            <a:ext cx="1512888" cy="7191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有理由</a:t>
            </a:r>
          </a:p>
        </p:txBody>
      </p:sp>
      <p:sp>
        <p:nvSpPr>
          <p:cNvPr id="52229" name="AutoShape 7"/>
          <p:cNvSpPr>
            <a:spLocks noChangeArrowheads="1"/>
          </p:cNvSpPr>
          <p:nvPr/>
        </p:nvSpPr>
        <p:spPr bwMode="auto">
          <a:xfrm>
            <a:off x="1835150" y="4076700"/>
            <a:ext cx="1512888" cy="7191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無理由</a:t>
            </a:r>
          </a:p>
        </p:txBody>
      </p:sp>
      <p:sp>
        <p:nvSpPr>
          <p:cNvPr id="52230" name="AutoShape 9"/>
          <p:cNvSpPr>
            <a:spLocks noChangeArrowheads="1"/>
          </p:cNvSpPr>
          <p:nvPr/>
        </p:nvSpPr>
        <p:spPr bwMode="auto">
          <a:xfrm>
            <a:off x="4067175" y="2205038"/>
            <a:ext cx="1657350" cy="7191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撤銷原處分</a:t>
            </a:r>
          </a:p>
        </p:txBody>
      </p:sp>
      <p:sp>
        <p:nvSpPr>
          <p:cNvPr id="52231" name="AutoShape 10"/>
          <p:cNvSpPr>
            <a:spLocks noChangeArrowheads="1"/>
          </p:cNvSpPr>
          <p:nvPr/>
        </p:nvSpPr>
        <p:spPr bwMode="auto">
          <a:xfrm>
            <a:off x="6516688" y="1700213"/>
            <a:ext cx="1727200" cy="6492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命續偵</a:t>
            </a:r>
          </a:p>
        </p:txBody>
      </p:sp>
      <p:sp>
        <p:nvSpPr>
          <p:cNvPr id="52232" name="AutoShape 12"/>
          <p:cNvSpPr>
            <a:spLocks noChangeArrowheads="1"/>
          </p:cNvSpPr>
          <p:nvPr/>
        </p:nvSpPr>
        <p:spPr bwMode="auto">
          <a:xfrm>
            <a:off x="6516688" y="2781300"/>
            <a:ext cx="1727200" cy="64928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命起訴</a:t>
            </a:r>
          </a:p>
        </p:txBody>
      </p:sp>
      <p:sp>
        <p:nvSpPr>
          <p:cNvPr id="52233" name="AutoShape 13"/>
          <p:cNvSpPr>
            <a:spLocks noChangeArrowheads="1"/>
          </p:cNvSpPr>
          <p:nvPr/>
        </p:nvSpPr>
        <p:spPr bwMode="auto">
          <a:xfrm>
            <a:off x="4067175" y="4076700"/>
            <a:ext cx="1657350" cy="72231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駁回再議</a:t>
            </a:r>
          </a:p>
        </p:txBody>
      </p:sp>
      <p:sp>
        <p:nvSpPr>
          <p:cNvPr id="52234" name="AutoShape 14"/>
          <p:cNvSpPr>
            <a:spLocks noChangeArrowheads="1"/>
          </p:cNvSpPr>
          <p:nvPr/>
        </p:nvSpPr>
        <p:spPr bwMode="auto">
          <a:xfrm>
            <a:off x="6588125" y="4076700"/>
            <a:ext cx="1727200" cy="64928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交付審判</a:t>
            </a:r>
          </a:p>
        </p:txBody>
      </p:sp>
      <p:sp>
        <p:nvSpPr>
          <p:cNvPr id="52235" name="Line 15"/>
          <p:cNvSpPr>
            <a:spLocks noChangeShapeType="1"/>
          </p:cNvSpPr>
          <p:nvPr/>
        </p:nvSpPr>
        <p:spPr bwMode="auto">
          <a:xfrm>
            <a:off x="6084888" y="3789363"/>
            <a:ext cx="0" cy="1368425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36" name="AutoShape 16"/>
          <p:cNvSpPr>
            <a:spLocks noChangeArrowheads="1"/>
          </p:cNvSpPr>
          <p:nvPr/>
        </p:nvSpPr>
        <p:spPr bwMode="auto">
          <a:xfrm>
            <a:off x="5867400" y="4221163"/>
            <a:ext cx="576263" cy="431800"/>
          </a:xfrm>
          <a:prstGeom prst="rightArrow">
            <a:avLst>
              <a:gd name="adj1" fmla="val 50000"/>
              <a:gd name="adj2" fmla="val 33364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52237" name="AutoShape 17"/>
          <p:cNvCxnSpPr>
            <a:cxnSpLocks noChangeShapeType="1"/>
            <a:stCxn id="52227" idx="3"/>
            <a:endCxn id="52228" idx="1"/>
          </p:cNvCxnSpPr>
          <p:nvPr/>
        </p:nvCxnSpPr>
        <p:spPr bwMode="auto">
          <a:xfrm flipV="1">
            <a:off x="1042988" y="2565400"/>
            <a:ext cx="792162" cy="900113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2238" name="AutoShape 18"/>
          <p:cNvCxnSpPr>
            <a:cxnSpLocks noChangeShapeType="1"/>
            <a:stCxn id="52227" idx="3"/>
            <a:endCxn id="52229" idx="1"/>
          </p:cNvCxnSpPr>
          <p:nvPr/>
        </p:nvCxnSpPr>
        <p:spPr bwMode="auto">
          <a:xfrm>
            <a:off x="1042988" y="3465513"/>
            <a:ext cx="792162" cy="9715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2239" name="AutoShape 19"/>
          <p:cNvSpPr>
            <a:spLocks noChangeArrowheads="1"/>
          </p:cNvSpPr>
          <p:nvPr/>
        </p:nvSpPr>
        <p:spPr bwMode="auto">
          <a:xfrm>
            <a:off x="3419475" y="2420938"/>
            <a:ext cx="576263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2240" name="AutoShape 20"/>
          <p:cNvSpPr>
            <a:spLocks noChangeArrowheads="1"/>
          </p:cNvSpPr>
          <p:nvPr/>
        </p:nvSpPr>
        <p:spPr bwMode="auto">
          <a:xfrm>
            <a:off x="3419475" y="4292600"/>
            <a:ext cx="576263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52241" name="AutoShape 21"/>
          <p:cNvCxnSpPr>
            <a:cxnSpLocks noChangeShapeType="1"/>
            <a:stCxn id="52230" idx="3"/>
            <a:endCxn id="52231" idx="1"/>
          </p:cNvCxnSpPr>
          <p:nvPr/>
        </p:nvCxnSpPr>
        <p:spPr bwMode="auto">
          <a:xfrm flipV="1">
            <a:off x="5724525" y="2025650"/>
            <a:ext cx="792163" cy="5397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2242" name="AutoShape 22"/>
          <p:cNvCxnSpPr>
            <a:cxnSpLocks noChangeShapeType="1"/>
            <a:stCxn id="52230" idx="3"/>
            <a:endCxn id="52232" idx="1"/>
          </p:cNvCxnSpPr>
          <p:nvPr/>
        </p:nvCxnSpPr>
        <p:spPr bwMode="auto">
          <a:xfrm>
            <a:off x="5724525" y="2565400"/>
            <a:ext cx="792163" cy="541338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865187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>
                <a:solidFill>
                  <a:srgbClr val="66FF33"/>
                </a:solidFill>
                <a:latin typeface="華康隸書體W5" pitchFamily="65" charset="-120"/>
                <a:ea typeface="華康隸書體W5" pitchFamily="65" charset="-120"/>
              </a:rPr>
              <a:t>刑事程序法基本原則</a:t>
            </a:r>
            <a:endParaRPr lang="zh-TW" altLang="en-US" dirty="0">
              <a:solidFill>
                <a:srgbClr val="66FF33"/>
              </a:solidFill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19459" name="流程圖: 替代處理程序 2"/>
          <p:cNvSpPr>
            <a:spLocks noChangeArrowheads="1"/>
          </p:cNvSpPr>
          <p:nvPr/>
        </p:nvSpPr>
        <p:spPr bwMode="auto">
          <a:xfrm>
            <a:off x="395288" y="3068638"/>
            <a:ext cx="720725" cy="1800225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r>
              <a:rPr lang="zh-TW" altLang="en-US">
                <a:ea typeface="標楷體" pitchFamily="65" charset="-120"/>
              </a:rPr>
              <a:t>指導原則</a:t>
            </a:r>
          </a:p>
        </p:txBody>
      </p:sp>
      <p:sp>
        <p:nvSpPr>
          <p:cNvPr id="19460" name="流程圖: 替代處理程序 3"/>
          <p:cNvSpPr>
            <a:spLocks noChangeArrowheads="1"/>
          </p:cNvSpPr>
          <p:nvPr/>
        </p:nvSpPr>
        <p:spPr bwMode="auto">
          <a:xfrm>
            <a:off x="1763713" y="1628775"/>
            <a:ext cx="1800225" cy="647700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基礎性原則</a:t>
            </a:r>
          </a:p>
        </p:txBody>
      </p:sp>
      <p:sp>
        <p:nvSpPr>
          <p:cNvPr id="19461" name="流程圖: 替代處理程序 4"/>
          <p:cNvSpPr>
            <a:spLocks noChangeArrowheads="1"/>
          </p:cNvSpPr>
          <p:nvPr/>
        </p:nvSpPr>
        <p:spPr bwMode="auto">
          <a:xfrm>
            <a:off x="1763713" y="2924175"/>
            <a:ext cx="1800225" cy="649288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程序啟動原則</a:t>
            </a:r>
          </a:p>
        </p:txBody>
      </p:sp>
      <p:sp>
        <p:nvSpPr>
          <p:cNvPr id="19462" name="流程圖: 替代處理程序 5"/>
          <p:cNvSpPr>
            <a:spLocks noChangeArrowheads="1"/>
          </p:cNvSpPr>
          <p:nvPr/>
        </p:nvSpPr>
        <p:spPr bwMode="auto">
          <a:xfrm>
            <a:off x="1763713" y="4292600"/>
            <a:ext cx="1800225" cy="649288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偵查原則</a:t>
            </a:r>
          </a:p>
        </p:txBody>
      </p:sp>
      <p:sp>
        <p:nvSpPr>
          <p:cNvPr id="19463" name="流程圖: 替代處理程序 6"/>
          <p:cNvSpPr>
            <a:spLocks noChangeArrowheads="1"/>
          </p:cNvSpPr>
          <p:nvPr/>
        </p:nvSpPr>
        <p:spPr bwMode="auto">
          <a:xfrm>
            <a:off x="1763713" y="5732463"/>
            <a:ext cx="1800225" cy="649287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審判原則</a:t>
            </a:r>
          </a:p>
        </p:txBody>
      </p:sp>
      <p:sp>
        <p:nvSpPr>
          <p:cNvPr id="19464" name="流程圖: 替代處理程序 7"/>
          <p:cNvSpPr>
            <a:spLocks noChangeArrowheads="1"/>
          </p:cNvSpPr>
          <p:nvPr/>
        </p:nvSpPr>
        <p:spPr bwMode="auto">
          <a:xfrm>
            <a:off x="4284663" y="1341438"/>
            <a:ext cx="4319587" cy="503237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程序正當性原則</a:t>
            </a:r>
          </a:p>
        </p:txBody>
      </p:sp>
      <p:sp>
        <p:nvSpPr>
          <p:cNvPr id="19465" name="流程圖: 替代處理程序 8"/>
          <p:cNvSpPr>
            <a:spLocks noChangeArrowheads="1"/>
          </p:cNvSpPr>
          <p:nvPr/>
        </p:nvSpPr>
        <p:spPr bwMode="auto">
          <a:xfrm>
            <a:off x="4356100" y="4005263"/>
            <a:ext cx="4319588" cy="503237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職權原則</a:t>
            </a:r>
          </a:p>
        </p:txBody>
      </p:sp>
      <p:sp>
        <p:nvSpPr>
          <p:cNvPr id="19466" name="流程圖: 替代處理程序 9"/>
          <p:cNvSpPr>
            <a:spLocks noChangeArrowheads="1"/>
          </p:cNvSpPr>
          <p:nvPr/>
        </p:nvSpPr>
        <p:spPr bwMode="auto">
          <a:xfrm>
            <a:off x="4284663" y="2997200"/>
            <a:ext cx="4319587" cy="503238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控訴原則：不告不理</a:t>
            </a:r>
          </a:p>
        </p:txBody>
      </p:sp>
      <p:sp>
        <p:nvSpPr>
          <p:cNvPr id="19467" name="流程圖: 替代處理程序 10"/>
          <p:cNvSpPr>
            <a:spLocks noChangeArrowheads="1"/>
          </p:cNvSpPr>
          <p:nvPr/>
        </p:nvSpPr>
        <p:spPr bwMode="auto">
          <a:xfrm>
            <a:off x="4356100" y="4724400"/>
            <a:ext cx="4319588" cy="504825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法定原則</a:t>
            </a:r>
          </a:p>
        </p:txBody>
      </p:sp>
      <p:sp>
        <p:nvSpPr>
          <p:cNvPr id="19468" name="流程圖: 替代處理程序 11"/>
          <p:cNvSpPr>
            <a:spLocks noChangeArrowheads="1"/>
          </p:cNvSpPr>
          <p:nvPr/>
        </p:nvSpPr>
        <p:spPr bwMode="auto">
          <a:xfrm>
            <a:off x="4356100" y="5445125"/>
            <a:ext cx="4319588" cy="504825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公開言詞審理原則</a:t>
            </a:r>
          </a:p>
        </p:txBody>
      </p:sp>
      <p:sp>
        <p:nvSpPr>
          <p:cNvPr id="19469" name="流程圖: 替代處理程序 12"/>
          <p:cNvSpPr>
            <a:spLocks noChangeArrowheads="1"/>
          </p:cNvSpPr>
          <p:nvPr/>
        </p:nvSpPr>
        <p:spPr bwMode="auto">
          <a:xfrm>
            <a:off x="4356100" y="6165850"/>
            <a:ext cx="4319588" cy="503238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無罪推定、證據法則</a:t>
            </a:r>
          </a:p>
        </p:txBody>
      </p:sp>
      <p:sp>
        <p:nvSpPr>
          <p:cNvPr id="19470" name="流程圖: 替代處理程序 13"/>
          <p:cNvSpPr>
            <a:spLocks noChangeArrowheads="1"/>
          </p:cNvSpPr>
          <p:nvPr/>
        </p:nvSpPr>
        <p:spPr bwMode="auto">
          <a:xfrm>
            <a:off x="4284663" y="2060575"/>
            <a:ext cx="4319587" cy="504825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200">
                <a:ea typeface="標楷體" pitchFamily="65" charset="-120"/>
              </a:rPr>
              <a:t>公平審判原則</a:t>
            </a:r>
          </a:p>
        </p:txBody>
      </p:sp>
      <p:cxnSp>
        <p:nvCxnSpPr>
          <p:cNvPr id="19471" name="直線單箭頭接點 15"/>
          <p:cNvCxnSpPr>
            <a:cxnSpLocks noChangeShapeType="1"/>
            <a:stCxn id="19461" idx="3"/>
            <a:endCxn id="19466" idx="1"/>
          </p:cNvCxnSpPr>
          <p:nvPr/>
        </p:nvCxnSpPr>
        <p:spPr bwMode="auto">
          <a:xfrm>
            <a:off x="3563938" y="3249613"/>
            <a:ext cx="72072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2" name="肘形接點 17"/>
          <p:cNvCxnSpPr>
            <a:cxnSpLocks noChangeShapeType="1"/>
            <a:stCxn id="19460" idx="3"/>
            <a:endCxn id="19464" idx="1"/>
          </p:cNvCxnSpPr>
          <p:nvPr/>
        </p:nvCxnSpPr>
        <p:spPr bwMode="auto">
          <a:xfrm flipV="1">
            <a:off x="3563938" y="1592263"/>
            <a:ext cx="720725" cy="360362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3" name="肘形接點 19"/>
          <p:cNvCxnSpPr>
            <a:cxnSpLocks noChangeShapeType="1"/>
            <a:stCxn id="19460" idx="3"/>
            <a:endCxn id="19470" idx="1"/>
          </p:cNvCxnSpPr>
          <p:nvPr/>
        </p:nvCxnSpPr>
        <p:spPr bwMode="auto">
          <a:xfrm>
            <a:off x="3563938" y="1952625"/>
            <a:ext cx="720725" cy="360363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4" name="肘形接點 22"/>
          <p:cNvCxnSpPr>
            <a:cxnSpLocks noChangeShapeType="1"/>
            <a:stCxn id="19462" idx="3"/>
            <a:endCxn id="19465" idx="1"/>
          </p:cNvCxnSpPr>
          <p:nvPr/>
        </p:nvCxnSpPr>
        <p:spPr bwMode="auto">
          <a:xfrm flipV="1">
            <a:off x="3563938" y="4257675"/>
            <a:ext cx="792162" cy="358775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5" name="肘形接點 24"/>
          <p:cNvCxnSpPr>
            <a:cxnSpLocks noChangeShapeType="1"/>
            <a:stCxn id="19462" idx="3"/>
            <a:endCxn id="19467" idx="1"/>
          </p:cNvCxnSpPr>
          <p:nvPr/>
        </p:nvCxnSpPr>
        <p:spPr bwMode="auto">
          <a:xfrm>
            <a:off x="3563938" y="4616450"/>
            <a:ext cx="792162" cy="360363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6" name="肘形接點 26"/>
          <p:cNvCxnSpPr>
            <a:cxnSpLocks noChangeShapeType="1"/>
            <a:stCxn id="19463" idx="3"/>
            <a:endCxn id="19468" idx="1"/>
          </p:cNvCxnSpPr>
          <p:nvPr/>
        </p:nvCxnSpPr>
        <p:spPr bwMode="auto">
          <a:xfrm flipV="1">
            <a:off x="3563938" y="5697538"/>
            <a:ext cx="792162" cy="360362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7" name="肘形接點 29"/>
          <p:cNvCxnSpPr>
            <a:cxnSpLocks noChangeShapeType="1"/>
            <a:stCxn id="19463" idx="3"/>
            <a:endCxn id="19469" idx="1"/>
          </p:cNvCxnSpPr>
          <p:nvPr/>
        </p:nvCxnSpPr>
        <p:spPr bwMode="auto">
          <a:xfrm>
            <a:off x="3563938" y="6057900"/>
            <a:ext cx="792162" cy="358775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8" name="肘形接點 31"/>
          <p:cNvCxnSpPr>
            <a:cxnSpLocks noChangeShapeType="1"/>
            <a:stCxn id="19459" idx="3"/>
            <a:endCxn id="19460" idx="1"/>
          </p:cNvCxnSpPr>
          <p:nvPr/>
        </p:nvCxnSpPr>
        <p:spPr bwMode="auto">
          <a:xfrm flipV="1">
            <a:off x="1116013" y="1952625"/>
            <a:ext cx="647700" cy="2016125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9" name="肘形接點 33"/>
          <p:cNvCxnSpPr>
            <a:cxnSpLocks noChangeShapeType="1"/>
            <a:stCxn id="19459" idx="3"/>
            <a:endCxn id="19461" idx="1"/>
          </p:cNvCxnSpPr>
          <p:nvPr/>
        </p:nvCxnSpPr>
        <p:spPr bwMode="auto">
          <a:xfrm flipV="1">
            <a:off x="1116013" y="3249613"/>
            <a:ext cx="647700" cy="719137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80" name="肘形接點 35"/>
          <p:cNvCxnSpPr>
            <a:cxnSpLocks noChangeShapeType="1"/>
            <a:stCxn id="19459" idx="3"/>
            <a:endCxn id="19462" idx="1"/>
          </p:cNvCxnSpPr>
          <p:nvPr/>
        </p:nvCxnSpPr>
        <p:spPr bwMode="auto">
          <a:xfrm>
            <a:off x="1116013" y="3968750"/>
            <a:ext cx="647700" cy="6477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81" name="肘形接點 37"/>
          <p:cNvCxnSpPr>
            <a:cxnSpLocks noChangeShapeType="1"/>
            <a:stCxn id="19459" idx="3"/>
            <a:endCxn id="19463" idx="1"/>
          </p:cNvCxnSpPr>
          <p:nvPr/>
        </p:nvCxnSpPr>
        <p:spPr bwMode="auto">
          <a:xfrm>
            <a:off x="1116013" y="3968750"/>
            <a:ext cx="647700" cy="208915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書卷 (水平) 1"/>
          <p:cNvSpPr>
            <a:spLocks noChangeArrowheads="1"/>
          </p:cNvSpPr>
          <p:nvPr/>
        </p:nvSpPr>
        <p:spPr bwMode="auto">
          <a:xfrm>
            <a:off x="539750" y="2133600"/>
            <a:ext cx="7920038" cy="2447925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4800">
                <a:solidFill>
                  <a:srgbClr val="000099"/>
                </a:solidFill>
                <a:latin typeface="華康隸書體W5" pitchFamily="65" charset="-120"/>
                <a:ea typeface="華康隸書體W5" pitchFamily="65" charset="-120"/>
              </a:rPr>
              <a:t>起訴與審判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66FFFF"/>
                </a:solidFill>
                <a:effectLst/>
              </a:rPr>
              <a:t>起訴程序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111750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</a:pPr>
            <a:r>
              <a:rPr lang="zh-TW" altLang="en-US" smtClean="0">
                <a:effectLst/>
              </a:rPr>
              <a:t>制度可能性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684213" y="2205038"/>
            <a:ext cx="431800" cy="180022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起訴方式</a:t>
            </a:r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1547813" y="2205038"/>
            <a:ext cx="1655762" cy="360362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solidFill>
                  <a:srgbClr val="000099"/>
                </a:solidFill>
                <a:ea typeface="標楷體" pitchFamily="65" charset="-120"/>
              </a:rPr>
              <a:t>訴因制度</a:t>
            </a:r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1547813" y="2924175"/>
            <a:ext cx="1655762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solidFill>
                  <a:srgbClr val="000099"/>
                </a:solidFill>
                <a:ea typeface="標楷體" pitchFamily="65" charset="-120"/>
              </a:rPr>
              <a:t>起訴狀一本</a:t>
            </a:r>
          </a:p>
        </p:txBody>
      </p:sp>
      <p:sp>
        <p:nvSpPr>
          <p:cNvPr id="54279" name="AutoShape 7"/>
          <p:cNvSpPr>
            <a:spLocks noChangeArrowheads="1"/>
          </p:cNvSpPr>
          <p:nvPr/>
        </p:nvSpPr>
        <p:spPr bwMode="auto">
          <a:xfrm>
            <a:off x="1547813" y="3716338"/>
            <a:ext cx="1655762" cy="360362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solidFill>
                  <a:srgbClr val="000099"/>
                </a:solidFill>
                <a:ea typeface="標楷體" pitchFamily="65" charset="-120"/>
              </a:rPr>
              <a:t>卷證併送</a:t>
            </a:r>
          </a:p>
        </p:txBody>
      </p:sp>
      <p:cxnSp>
        <p:nvCxnSpPr>
          <p:cNvPr id="54280" name="AutoShape 8"/>
          <p:cNvCxnSpPr>
            <a:cxnSpLocks noChangeShapeType="1"/>
            <a:stCxn id="54276" idx="3"/>
            <a:endCxn id="54277" idx="1"/>
          </p:cNvCxnSpPr>
          <p:nvPr/>
        </p:nvCxnSpPr>
        <p:spPr bwMode="auto">
          <a:xfrm flipV="1">
            <a:off x="1116013" y="2386013"/>
            <a:ext cx="431800" cy="71913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000099"/>
            </a:solidFill>
            <a:miter lim="800000"/>
            <a:headEnd/>
            <a:tailEnd type="triangle" w="med" len="med"/>
          </a:ln>
        </p:spPr>
      </p:cxnSp>
      <p:cxnSp>
        <p:nvCxnSpPr>
          <p:cNvPr id="54281" name="AutoShape 9"/>
          <p:cNvCxnSpPr>
            <a:cxnSpLocks noChangeShapeType="1"/>
            <a:stCxn id="54276" idx="3"/>
            <a:endCxn id="54278" idx="1"/>
          </p:cNvCxnSpPr>
          <p:nvPr/>
        </p:nvCxnSpPr>
        <p:spPr bwMode="auto">
          <a:xfrm>
            <a:off x="1116013" y="3105150"/>
            <a:ext cx="431800" cy="0"/>
          </a:xfrm>
          <a:prstGeom prst="straightConnector1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</p:spPr>
      </p:cxnSp>
      <p:cxnSp>
        <p:nvCxnSpPr>
          <p:cNvPr id="54282" name="AutoShape 10"/>
          <p:cNvCxnSpPr>
            <a:cxnSpLocks noChangeShapeType="1"/>
            <a:stCxn id="54276" idx="3"/>
            <a:endCxn id="54279" idx="1"/>
          </p:cNvCxnSpPr>
          <p:nvPr/>
        </p:nvCxnSpPr>
        <p:spPr bwMode="auto">
          <a:xfrm>
            <a:off x="1116013" y="3105150"/>
            <a:ext cx="431800" cy="79216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000099"/>
            </a:solidFill>
            <a:miter lim="800000"/>
            <a:headEnd/>
            <a:tailEnd type="triangle" w="med" len="med"/>
          </a:ln>
        </p:spPr>
      </p:cxnSp>
      <p:sp>
        <p:nvSpPr>
          <p:cNvPr id="54283" name="AutoShape 11"/>
          <p:cNvSpPr>
            <a:spLocks noChangeArrowheads="1"/>
          </p:cNvSpPr>
          <p:nvPr/>
        </p:nvSpPr>
        <p:spPr bwMode="auto">
          <a:xfrm>
            <a:off x="3851275" y="1700213"/>
            <a:ext cx="4321175" cy="792162"/>
          </a:xfrm>
          <a:prstGeom prst="wedgeRoundRectCallout">
            <a:avLst>
              <a:gd name="adj1" fmla="val -63370"/>
              <a:gd name="adj2" fmla="val 40782"/>
              <a:gd name="adj3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事實與評價均受起訴之拘束，程序進行輔以證據開示制度，如美國</a:t>
            </a:r>
          </a:p>
        </p:txBody>
      </p:sp>
      <p:sp>
        <p:nvSpPr>
          <p:cNvPr id="54284" name="AutoShape 12"/>
          <p:cNvSpPr>
            <a:spLocks noChangeArrowheads="1"/>
          </p:cNvSpPr>
          <p:nvPr/>
        </p:nvSpPr>
        <p:spPr bwMode="auto">
          <a:xfrm>
            <a:off x="3924300" y="2781300"/>
            <a:ext cx="4248150" cy="719138"/>
          </a:xfrm>
          <a:prstGeom prst="wedgeRoundRectCallout">
            <a:avLst>
              <a:gd name="adj1" fmla="val -65694"/>
              <a:gd name="adj2" fmla="val -14681"/>
              <a:gd name="adj3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事實受起訴拘束，但評價則依法定原則，如日本</a:t>
            </a:r>
          </a:p>
        </p:txBody>
      </p:sp>
      <p:sp>
        <p:nvSpPr>
          <p:cNvPr id="54285" name="AutoShape 13"/>
          <p:cNvSpPr>
            <a:spLocks noChangeArrowheads="1"/>
          </p:cNvSpPr>
          <p:nvPr/>
        </p:nvSpPr>
        <p:spPr bwMode="auto">
          <a:xfrm>
            <a:off x="3995738" y="3789363"/>
            <a:ext cx="4176712" cy="935037"/>
          </a:xfrm>
          <a:prstGeom prst="wedgeRoundRectCallout">
            <a:avLst>
              <a:gd name="adj1" fmla="val -66722"/>
              <a:gd name="adj2" fmla="val -30815"/>
              <a:gd name="adj3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事實原則受起訴拘束，法律評價則依法定原則定之，且採卷證併送之起訴要求，如我國</a:t>
            </a:r>
          </a:p>
        </p:txBody>
      </p:sp>
      <p:sp>
        <p:nvSpPr>
          <p:cNvPr id="54286" name="AutoShape 14"/>
          <p:cNvSpPr>
            <a:spLocks noChangeArrowheads="1"/>
          </p:cNvSpPr>
          <p:nvPr/>
        </p:nvSpPr>
        <p:spPr bwMode="auto">
          <a:xfrm>
            <a:off x="1258888" y="4652963"/>
            <a:ext cx="360362" cy="1512887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卷證併送</a:t>
            </a:r>
          </a:p>
        </p:txBody>
      </p:sp>
      <p:sp>
        <p:nvSpPr>
          <p:cNvPr id="54287" name="AutoShape 15"/>
          <p:cNvSpPr>
            <a:spLocks noChangeArrowheads="1"/>
          </p:cNvSpPr>
          <p:nvPr/>
        </p:nvSpPr>
        <p:spPr bwMode="auto">
          <a:xfrm>
            <a:off x="2195513" y="4652963"/>
            <a:ext cx="360362" cy="1512887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卷證不併送</a:t>
            </a:r>
          </a:p>
        </p:txBody>
      </p:sp>
      <p:sp>
        <p:nvSpPr>
          <p:cNvPr id="54288" name="AutoShape 16"/>
          <p:cNvSpPr>
            <a:spLocks noChangeArrowheads="1"/>
          </p:cNvSpPr>
          <p:nvPr/>
        </p:nvSpPr>
        <p:spPr bwMode="auto">
          <a:xfrm>
            <a:off x="3059113" y="4652963"/>
            <a:ext cx="360362" cy="1512887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卷證送其一</a:t>
            </a:r>
          </a:p>
        </p:txBody>
      </p:sp>
      <p:cxnSp>
        <p:nvCxnSpPr>
          <p:cNvPr id="54289" name="AutoShape 17"/>
          <p:cNvCxnSpPr>
            <a:cxnSpLocks noChangeShapeType="1"/>
            <a:stCxn id="54279" idx="2"/>
            <a:endCxn id="54286" idx="0"/>
          </p:cNvCxnSpPr>
          <p:nvPr/>
        </p:nvCxnSpPr>
        <p:spPr bwMode="auto">
          <a:xfrm rot="5400000">
            <a:off x="1620044" y="3896519"/>
            <a:ext cx="576263" cy="9366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4290" name="AutoShape 18"/>
          <p:cNvCxnSpPr>
            <a:cxnSpLocks noChangeShapeType="1"/>
            <a:stCxn id="54279" idx="2"/>
            <a:endCxn id="54287" idx="0"/>
          </p:cNvCxnSpPr>
          <p:nvPr/>
        </p:nvCxnSpPr>
        <p:spPr bwMode="auto">
          <a:xfrm rot="5400000">
            <a:off x="2088356" y="4364832"/>
            <a:ext cx="576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291" name="AutoShape 19"/>
          <p:cNvCxnSpPr>
            <a:cxnSpLocks noChangeShapeType="1"/>
            <a:stCxn id="54279" idx="2"/>
            <a:endCxn id="54288" idx="0"/>
          </p:cNvCxnSpPr>
          <p:nvPr/>
        </p:nvCxnSpPr>
        <p:spPr bwMode="auto">
          <a:xfrm rot="16200000" flipH="1">
            <a:off x="2520156" y="3933032"/>
            <a:ext cx="576263" cy="8636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4292" name="AutoShape 20"/>
          <p:cNvSpPr>
            <a:spLocks noChangeArrowheads="1"/>
          </p:cNvSpPr>
          <p:nvPr/>
        </p:nvSpPr>
        <p:spPr bwMode="auto">
          <a:xfrm>
            <a:off x="4140200" y="5013325"/>
            <a:ext cx="3455988" cy="1152525"/>
          </a:xfrm>
          <a:prstGeom prst="wedgeRoundRectCallout">
            <a:avLst>
              <a:gd name="adj1" fmla="val -71542"/>
              <a:gd name="adj2" fmla="val 7382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卷證併不併送之爭議問題，可能性之思維有三種方式，惟仍以併送制度為佳</a:t>
            </a:r>
          </a:p>
        </p:txBody>
      </p:sp>
      <p:cxnSp>
        <p:nvCxnSpPr>
          <p:cNvPr id="54293" name="AutoShape 22"/>
          <p:cNvCxnSpPr>
            <a:cxnSpLocks noChangeShapeType="1"/>
            <a:stCxn id="54286" idx="2"/>
            <a:endCxn id="54287" idx="2"/>
          </p:cNvCxnSpPr>
          <p:nvPr/>
        </p:nvCxnSpPr>
        <p:spPr bwMode="auto">
          <a:xfrm rot="16200000" flipH="1">
            <a:off x="1907382" y="5698331"/>
            <a:ext cx="1588" cy="936625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4294" name="AutoShape 24"/>
          <p:cNvCxnSpPr>
            <a:cxnSpLocks noChangeShapeType="1"/>
            <a:stCxn id="54287" idx="2"/>
            <a:endCxn id="54288" idx="2"/>
          </p:cNvCxnSpPr>
          <p:nvPr/>
        </p:nvCxnSpPr>
        <p:spPr bwMode="auto">
          <a:xfrm rot="16200000" flipH="1">
            <a:off x="2807494" y="5734844"/>
            <a:ext cx="1588" cy="863600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3" name="AutoShape 5"/>
          <p:cNvSpPr>
            <a:spLocks noChangeArrowheads="1"/>
          </p:cNvSpPr>
          <p:nvPr/>
        </p:nvSpPr>
        <p:spPr bwMode="auto">
          <a:xfrm>
            <a:off x="2484438" y="404813"/>
            <a:ext cx="4175125" cy="5762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TW" altLang="en-US" sz="3200">
                <a:effectLst>
                  <a:outerShdw blurRad="38100" dist="38100" dir="2700000" algn="tl">
                    <a:srgbClr val="FFFFFF"/>
                  </a:outerShdw>
                </a:effectLst>
                <a:ea typeface="標楷體" pitchFamily="65" charset="-120"/>
              </a:rPr>
              <a:t>起訴方式</a:t>
            </a:r>
          </a:p>
        </p:txBody>
      </p:sp>
      <p:sp>
        <p:nvSpPr>
          <p:cNvPr id="55299" name="AutoShape 8"/>
          <p:cNvSpPr>
            <a:spLocks noChangeArrowheads="1"/>
          </p:cNvSpPr>
          <p:nvPr/>
        </p:nvSpPr>
        <p:spPr bwMode="auto">
          <a:xfrm>
            <a:off x="468313" y="1700213"/>
            <a:ext cx="1943100" cy="5762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訴因制度</a:t>
            </a:r>
          </a:p>
        </p:txBody>
      </p:sp>
      <p:sp>
        <p:nvSpPr>
          <p:cNvPr id="55300" name="AutoShape 9"/>
          <p:cNvSpPr>
            <a:spLocks noChangeArrowheads="1"/>
          </p:cNvSpPr>
          <p:nvPr/>
        </p:nvSpPr>
        <p:spPr bwMode="auto">
          <a:xfrm>
            <a:off x="3563938" y="1700213"/>
            <a:ext cx="2016125" cy="5762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卷證併送</a:t>
            </a:r>
          </a:p>
        </p:txBody>
      </p:sp>
      <p:sp>
        <p:nvSpPr>
          <p:cNvPr id="55301" name="AutoShape 10"/>
          <p:cNvSpPr>
            <a:spLocks noChangeArrowheads="1"/>
          </p:cNvSpPr>
          <p:nvPr/>
        </p:nvSpPr>
        <p:spPr bwMode="auto">
          <a:xfrm>
            <a:off x="6443663" y="1700213"/>
            <a:ext cx="2016125" cy="5762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起訴狀一本</a:t>
            </a:r>
          </a:p>
        </p:txBody>
      </p:sp>
      <p:sp>
        <p:nvSpPr>
          <p:cNvPr id="55302" name="AutoShape 11"/>
          <p:cNvSpPr>
            <a:spLocks noChangeArrowheads="1"/>
          </p:cNvSpPr>
          <p:nvPr/>
        </p:nvSpPr>
        <p:spPr bwMode="auto">
          <a:xfrm>
            <a:off x="250825" y="3068638"/>
            <a:ext cx="503238" cy="31686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起訴事實與罪名認定之絕對</a:t>
            </a:r>
          </a:p>
        </p:txBody>
      </p:sp>
      <p:sp>
        <p:nvSpPr>
          <p:cNvPr id="55303" name="AutoShape 12"/>
          <p:cNvSpPr>
            <a:spLocks noChangeArrowheads="1"/>
          </p:cNvSpPr>
          <p:nvPr/>
        </p:nvSpPr>
        <p:spPr bwMode="auto">
          <a:xfrm>
            <a:off x="1187450" y="3068638"/>
            <a:ext cx="504825" cy="31686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卷證不併送</a:t>
            </a:r>
          </a:p>
        </p:txBody>
      </p:sp>
      <p:sp>
        <p:nvSpPr>
          <p:cNvPr id="55304" name="AutoShape 13"/>
          <p:cNvSpPr>
            <a:spLocks noChangeArrowheads="1"/>
          </p:cNvSpPr>
          <p:nvPr/>
        </p:nvSpPr>
        <p:spPr bwMode="auto">
          <a:xfrm>
            <a:off x="2051050" y="3068638"/>
            <a:ext cx="503238" cy="31686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證據開示制度</a:t>
            </a:r>
          </a:p>
        </p:txBody>
      </p:sp>
      <p:sp>
        <p:nvSpPr>
          <p:cNvPr id="55305" name="AutoShape 14"/>
          <p:cNvSpPr>
            <a:spLocks noChangeArrowheads="1"/>
          </p:cNvSpPr>
          <p:nvPr/>
        </p:nvSpPr>
        <p:spPr bwMode="auto">
          <a:xfrm>
            <a:off x="3348038" y="2997200"/>
            <a:ext cx="504825" cy="31686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事實絕對罪名相對</a:t>
            </a:r>
          </a:p>
        </p:txBody>
      </p:sp>
      <p:sp>
        <p:nvSpPr>
          <p:cNvPr id="55306" name="AutoShape 15"/>
          <p:cNvSpPr>
            <a:spLocks noChangeArrowheads="1"/>
          </p:cNvSpPr>
          <p:nvPr/>
        </p:nvSpPr>
        <p:spPr bwMode="auto">
          <a:xfrm>
            <a:off x="4284663" y="2997200"/>
            <a:ext cx="576262" cy="31686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卷證併送</a:t>
            </a:r>
          </a:p>
        </p:txBody>
      </p:sp>
      <p:sp>
        <p:nvSpPr>
          <p:cNvPr id="55307" name="AutoShape 16"/>
          <p:cNvSpPr>
            <a:spLocks noChangeArrowheads="1"/>
          </p:cNvSpPr>
          <p:nvPr/>
        </p:nvSpPr>
        <p:spPr bwMode="auto">
          <a:xfrm>
            <a:off x="5219700" y="2997200"/>
            <a:ext cx="504825" cy="31686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閱卷制度</a:t>
            </a:r>
          </a:p>
        </p:txBody>
      </p:sp>
      <p:sp>
        <p:nvSpPr>
          <p:cNvPr id="55308" name="AutoShape 17"/>
          <p:cNvSpPr>
            <a:spLocks noChangeArrowheads="1"/>
          </p:cNvSpPr>
          <p:nvPr/>
        </p:nvSpPr>
        <p:spPr bwMode="auto">
          <a:xfrm>
            <a:off x="8101013" y="2997200"/>
            <a:ext cx="504825" cy="31686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證據開示制度</a:t>
            </a:r>
          </a:p>
        </p:txBody>
      </p:sp>
      <p:sp>
        <p:nvSpPr>
          <p:cNvPr id="55309" name="AutoShape 18"/>
          <p:cNvSpPr>
            <a:spLocks noChangeArrowheads="1"/>
          </p:cNvSpPr>
          <p:nvPr/>
        </p:nvSpPr>
        <p:spPr bwMode="auto">
          <a:xfrm>
            <a:off x="7164388" y="2997200"/>
            <a:ext cx="576262" cy="31686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卷證不併送</a:t>
            </a:r>
          </a:p>
        </p:txBody>
      </p:sp>
      <p:sp>
        <p:nvSpPr>
          <p:cNvPr id="55310" name="AutoShape 19"/>
          <p:cNvSpPr>
            <a:spLocks noChangeArrowheads="1"/>
          </p:cNvSpPr>
          <p:nvPr/>
        </p:nvSpPr>
        <p:spPr bwMode="auto">
          <a:xfrm>
            <a:off x="6372225" y="2997200"/>
            <a:ext cx="504825" cy="31686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事實絕對罪名相對</a:t>
            </a:r>
          </a:p>
        </p:txBody>
      </p:sp>
      <p:cxnSp>
        <p:nvCxnSpPr>
          <p:cNvPr id="55311" name="AutoShape 20"/>
          <p:cNvCxnSpPr>
            <a:cxnSpLocks noChangeShapeType="1"/>
            <a:stCxn id="130053" idx="2"/>
            <a:endCxn id="55299" idx="0"/>
          </p:cNvCxnSpPr>
          <p:nvPr/>
        </p:nvCxnSpPr>
        <p:spPr bwMode="auto">
          <a:xfrm rot="5400000">
            <a:off x="2646363" y="-225425"/>
            <a:ext cx="719138" cy="3132137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2" name="AutoShape 21"/>
          <p:cNvCxnSpPr>
            <a:cxnSpLocks noChangeShapeType="1"/>
            <a:stCxn id="130053" idx="2"/>
            <a:endCxn id="55300" idx="0"/>
          </p:cNvCxnSpPr>
          <p:nvPr/>
        </p:nvCxnSpPr>
        <p:spPr bwMode="auto">
          <a:xfrm>
            <a:off x="4572000" y="981075"/>
            <a:ext cx="0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13" name="AutoShape 22"/>
          <p:cNvCxnSpPr>
            <a:cxnSpLocks noChangeShapeType="1"/>
            <a:stCxn id="130053" idx="2"/>
            <a:endCxn id="55301" idx="0"/>
          </p:cNvCxnSpPr>
          <p:nvPr/>
        </p:nvCxnSpPr>
        <p:spPr bwMode="auto">
          <a:xfrm rot="16200000" flipH="1">
            <a:off x="5652294" y="-99219"/>
            <a:ext cx="719138" cy="287972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4" name="AutoShape 23"/>
          <p:cNvCxnSpPr>
            <a:cxnSpLocks noChangeShapeType="1"/>
            <a:stCxn id="55299" idx="2"/>
            <a:endCxn id="55303" idx="0"/>
          </p:cNvCxnSpPr>
          <p:nvPr/>
        </p:nvCxnSpPr>
        <p:spPr bwMode="auto">
          <a:xfrm>
            <a:off x="1439863" y="2276475"/>
            <a:ext cx="0" cy="79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15" name="AutoShape 24"/>
          <p:cNvCxnSpPr>
            <a:cxnSpLocks noChangeShapeType="1"/>
            <a:stCxn id="55299" idx="2"/>
            <a:endCxn id="55302" idx="0"/>
          </p:cNvCxnSpPr>
          <p:nvPr/>
        </p:nvCxnSpPr>
        <p:spPr bwMode="auto">
          <a:xfrm rot="5400000">
            <a:off x="575469" y="2204244"/>
            <a:ext cx="792163" cy="9366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6" name="AutoShape 25"/>
          <p:cNvCxnSpPr>
            <a:cxnSpLocks noChangeShapeType="1"/>
            <a:stCxn id="55299" idx="2"/>
            <a:endCxn id="55304" idx="0"/>
          </p:cNvCxnSpPr>
          <p:nvPr/>
        </p:nvCxnSpPr>
        <p:spPr bwMode="auto">
          <a:xfrm rot="16200000" flipH="1">
            <a:off x="1475581" y="2240757"/>
            <a:ext cx="792163" cy="8636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7" name="AutoShape 26"/>
          <p:cNvCxnSpPr>
            <a:cxnSpLocks noChangeShapeType="1"/>
            <a:stCxn id="55300" idx="2"/>
            <a:endCxn id="55306" idx="0"/>
          </p:cNvCxnSpPr>
          <p:nvPr/>
        </p:nvCxnSpPr>
        <p:spPr bwMode="auto">
          <a:xfrm>
            <a:off x="4572000" y="2276475"/>
            <a:ext cx="158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18" name="AutoShape 27"/>
          <p:cNvCxnSpPr>
            <a:cxnSpLocks noChangeShapeType="1"/>
            <a:stCxn id="55300" idx="2"/>
            <a:endCxn id="55305" idx="0"/>
          </p:cNvCxnSpPr>
          <p:nvPr/>
        </p:nvCxnSpPr>
        <p:spPr bwMode="auto">
          <a:xfrm rot="5400000">
            <a:off x="3725862" y="2151063"/>
            <a:ext cx="720725" cy="9715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9" name="AutoShape 28"/>
          <p:cNvCxnSpPr>
            <a:cxnSpLocks noChangeShapeType="1"/>
            <a:stCxn id="55300" idx="2"/>
            <a:endCxn id="55307" idx="0"/>
          </p:cNvCxnSpPr>
          <p:nvPr/>
        </p:nvCxnSpPr>
        <p:spPr bwMode="auto">
          <a:xfrm rot="16200000" flipH="1">
            <a:off x="4661694" y="2186781"/>
            <a:ext cx="720725" cy="90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20" name="AutoShape 29"/>
          <p:cNvCxnSpPr>
            <a:cxnSpLocks noChangeShapeType="1"/>
            <a:stCxn id="55301" idx="2"/>
            <a:endCxn id="55309" idx="0"/>
          </p:cNvCxnSpPr>
          <p:nvPr/>
        </p:nvCxnSpPr>
        <p:spPr bwMode="auto">
          <a:xfrm>
            <a:off x="7451725" y="2276475"/>
            <a:ext cx="158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21" name="AutoShape 30"/>
          <p:cNvCxnSpPr>
            <a:cxnSpLocks noChangeShapeType="1"/>
            <a:stCxn id="55301" idx="2"/>
            <a:endCxn id="55310" idx="0"/>
          </p:cNvCxnSpPr>
          <p:nvPr/>
        </p:nvCxnSpPr>
        <p:spPr bwMode="auto">
          <a:xfrm rot="5400000">
            <a:off x="6677819" y="2223294"/>
            <a:ext cx="720725" cy="8270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22" name="AutoShape 31"/>
          <p:cNvCxnSpPr>
            <a:cxnSpLocks noChangeShapeType="1"/>
            <a:stCxn id="55301" idx="2"/>
            <a:endCxn id="55308" idx="0"/>
          </p:cNvCxnSpPr>
          <p:nvPr/>
        </p:nvCxnSpPr>
        <p:spPr bwMode="auto">
          <a:xfrm rot="16200000" flipH="1">
            <a:off x="7542212" y="2185988"/>
            <a:ext cx="720725" cy="901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審判制度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結構關係：</a:t>
            </a:r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611188" y="2349500"/>
            <a:ext cx="431800" cy="1655763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審判結構</a:t>
            </a:r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1476375" y="2060575"/>
            <a:ext cx="1366838" cy="431800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通常程序</a:t>
            </a:r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1476375" y="3860800"/>
            <a:ext cx="1366838" cy="431800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速審程序</a:t>
            </a:r>
          </a:p>
        </p:txBody>
      </p:sp>
      <p:sp>
        <p:nvSpPr>
          <p:cNvPr id="56327" name="AutoShape 7"/>
          <p:cNvSpPr>
            <a:spLocks noChangeArrowheads="1"/>
          </p:cNvSpPr>
          <p:nvPr/>
        </p:nvSpPr>
        <p:spPr bwMode="auto">
          <a:xfrm>
            <a:off x="3276600" y="3500438"/>
            <a:ext cx="1223963" cy="360362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簡式審判</a:t>
            </a:r>
          </a:p>
        </p:txBody>
      </p:sp>
      <p:sp>
        <p:nvSpPr>
          <p:cNvPr id="56328" name="AutoShape 8"/>
          <p:cNvSpPr>
            <a:spLocks noChangeArrowheads="1"/>
          </p:cNvSpPr>
          <p:nvPr/>
        </p:nvSpPr>
        <p:spPr bwMode="auto">
          <a:xfrm>
            <a:off x="3276600" y="4292600"/>
            <a:ext cx="1223963" cy="358775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簡易程序</a:t>
            </a:r>
          </a:p>
        </p:txBody>
      </p:sp>
      <p:sp>
        <p:nvSpPr>
          <p:cNvPr id="56329" name="AutoShape 9"/>
          <p:cNvSpPr>
            <a:spLocks noChangeArrowheads="1"/>
          </p:cNvSpPr>
          <p:nvPr/>
        </p:nvSpPr>
        <p:spPr bwMode="auto">
          <a:xfrm>
            <a:off x="3276600" y="2060575"/>
            <a:ext cx="1223963" cy="431800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審級制度</a:t>
            </a:r>
          </a:p>
        </p:txBody>
      </p:sp>
      <p:sp>
        <p:nvSpPr>
          <p:cNvPr id="56330" name="AutoShape 10"/>
          <p:cNvSpPr>
            <a:spLocks noChangeArrowheads="1"/>
          </p:cNvSpPr>
          <p:nvPr/>
        </p:nvSpPr>
        <p:spPr bwMode="auto">
          <a:xfrm>
            <a:off x="4932363" y="1557338"/>
            <a:ext cx="1152525" cy="360362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第一審</a:t>
            </a:r>
          </a:p>
        </p:txBody>
      </p:sp>
      <p:sp>
        <p:nvSpPr>
          <p:cNvPr id="56331" name="AutoShape 11"/>
          <p:cNvSpPr>
            <a:spLocks noChangeArrowheads="1"/>
          </p:cNvSpPr>
          <p:nvPr/>
        </p:nvSpPr>
        <p:spPr bwMode="auto">
          <a:xfrm>
            <a:off x="4932363" y="2060575"/>
            <a:ext cx="1152525" cy="431800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第二審</a:t>
            </a:r>
          </a:p>
        </p:txBody>
      </p:sp>
      <p:sp>
        <p:nvSpPr>
          <p:cNvPr id="56332" name="AutoShape 12"/>
          <p:cNvSpPr>
            <a:spLocks noChangeArrowheads="1"/>
          </p:cNvSpPr>
          <p:nvPr/>
        </p:nvSpPr>
        <p:spPr bwMode="auto">
          <a:xfrm>
            <a:off x="4932363" y="2636838"/>
            <a:ext cx="1152525" cy="358775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第三審</a:t>
            </a:r>
          </a:p>
        </p:txBody>
      </p:sp>
      <p:sp>
        <p:nvSpPr>
          <p:cNvPr id="56333" name="AutoShape 13"/>
          <p:cNvSpPr>
            <a:spLocks noChangeArrowheads="1"/>
          </p:cNvSpPr>
          <p:nvPr/>
        </p:nvSpPr>
        <p:spPr bwMode="auto">
          <a:xfrm>
            <a:off x="6443663" y="1557338"/>
            <a:ext cx="1584325" cy="35877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地方法院</a:t>
            </a:r>
          </a:p>
        </p:txBody>
      </p:sp>
      <p:sp>
        <p:nvSpPr>
          <p:cNvPr id="56334" name="AutoShape 14"/>
          <p:cNvSpPr>
            <a:spLocks noChangeArrowheads="1"/>
          </p:cNvSpPr>
          <p:nvPr/>
        </p:nvSpPr>
        <p:spPr bwMode="auto">
          <a:xfrm>
            <a:off x="6443663" y="2060575"/>
            <a:ext cx="1584325" cy="4318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高等法院</a:t>
            </a:r>
          </a:p>
        </p:txBody>
      </p:sp>
      <p:sp>
        <p:nvSpPr>
          <p:cNvPr id="56335" name="AutoShape 15"/>
          <p:cNvSpPr>
            <a:spLocks noChangeArrowheads="1"/>
          </p:cNvSpPr>
          <p:nvPr/>
        </p:nvSpPr>
        <p:spPr bwMode="auto">
          <a:xfrm>
            <a:off x="6443663" y="2636838"/>
            <a:ext cx="1584325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最高法院</a:t>
            </a:r>
          </a:p>
        </p:txBody>
      </p:sp>
      <p:sp>
        <p:nvSpPr>
          <p:cNvPr id="56336" name="AutoShape 16"/>
          <p:cNvSpPr>
            <a:spLocks noChangeArrowheads="1"/>
          </p:cNvSpPr>
          <p:nvPr/>
        </p:nvSpPr>
        <p:spPr bwMode="auto">
          <a:xfrm>
            <a:off x="3348038" y="5084763"/>
            <a:ext cx="1295400" cy="649287"/>
          </a:xfrm>
          <a:prstGeom prst="wedgeRoundRectCallout">
            <a:avLst>
              <a:gd name="adj1" fmla="val -22796"/>
              <a:gd name="adj2" fmla="val -100120"/>
              <a:gd name="adj3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地方法院簡易庭</a:t>
            </a:r>
          </a:p>
        </p:txBody>
      </p:sp>
      <p:sp>
        <p:nvSpPr>
          <p:cNvPr id="56337" name="AutoShape 17"/>
          <p:cNvSpPr>
            <a:spLocks noChangeArrowheads="1"/>
          </p:cNvSpPr>
          <p:nvPr/>
        </p:nvSpPr>
        <p:spPr bwMode="auto">
          <a:xfrm>
            <a:off x="5148263" y="5084763"/>
            <a:ext cx="1295400" cy="649287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地方法院</a:t>
            </a:r>
          </a:p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合議庭</a:t>
            </a:r>
          </a:p>
        </p:txBody>
      </p:sp>
      <p:cxnSp>
        <p:nvCxnSpPr>
          <p:cNvPr id="56338" name="AutoShape 18"/>
          <p:cNvCxnSpPr>
            <a:cxnSpLocks noChangeShapeType="1"/>
            <a:stCxn id="56324" idx="3"/>
            <a:endCxn id="56325" idx="1"/>
          </p:cNvCxnSpPr>
          <p:nvPr/>
        </p:nvCxnSpPr>
        <p:spPr bwMode="auto">
          <a:xfrm flipV="1">
            <a:off x="1042988" y="2276475"/>
            <a:ext cx="433387" cy="901700"/>
          </a:xfrm>
          <a:prstGeom prst="bentConnector3">
            <a:avLst>
              <a:gd name="adj1" fmla="val 49815"/>
            </a:avLst>
          </a:prstGeom>
          <a:noFill/>
          <a:ln w="38100">
            <a:solidFill>
              <a:srgbClr val="66CCFF"/>
            </a:solidFill>
            <a:miter lim="800000"/>
            <a:headEnd/>
            <a:tailEnd type="triangle" w="med" len="med"/>
          </a:ln>
        </p:spPr>
      </p:cxnSp>
      <p:cxnSp>
        <p:nvCxnSpPr>
          <p:cNvPr id="56339" name="AutoShape 19"/>
          <p:cNvCxnSpPr>
            <a:cxnSpLocks noChangeShapeType="1"/>
            <a:stCxn id="56324" idx="3"/>
            <a:endCxn id="56326" idx="1"/>
          </p:cNvCxnSpPr>
          <p:nvPr/>
        </p:nvCxnSpPr>
        <p:spPr bwMode="auto">
          <a:xfrm>
            <a:off x="1042988" y="3178175"/>
            <a:ext cx="433387" cy="898525"/>
          </a:xfrm>
          <a:prstGeom prst="bentConnector3">
            <a:avLst>
              <a:gd name="adj1" fmla="val 49815"/>
            </a:avLst>
          </a:prstGeom>
          <a:noFill/>
          <a:ln w="38100">
            <a:solidFill>
              <a:srgbClr val="66CCFF"/>
            </a:solidFill>
            <a:miter lim="800000"/>
            <a:headEnd/>
            <a:tailEnd type="triangle" w="med" len="med"/>
          </a:ln>
        </p:spPr>
      </p:cxnSp>
      <p:cxnSp>
        <p:nvCxnSpPr>
          <p:cNvPr id="56340" name="AutoShape 20"/>
          <p:cNvCxnSpPr>
            <a:cxnSpLocks noChangeShapeType="1"/>
            <a:stCxn id="56325" idx="3"/>
            <a:endCxn id="56329" idx="1"/>
          </p:cNvCxnSpPr>
          <p:nvPr/>
        </p:nvCxnSpPr>
        <p:spPr bwMode="auto">
          <a:xfrm>
            <a:off x="2843213" y="2276475"/>
            <a:ext cx="433387" cy="0"/>
          </a:xfrm>
          <a:prstGeom prst="straightConnector1">
            <a:avLst/>
          </a:prstGeom>
          <a:noFill/>
          <a:ln w="57150">
            <a:solidFill>
              <a:srgbClr val="66CCFF"/>
            </a:solidFill>
            <a:round/>
            <a:headEnd/>
            <a:tailEnd type="triangle" w="med" len="med"/>
          </a:ln>
        </p:spPr>
      </p:cxnSp>
      <p:cxnSp>
        <p:nvCxnSpPr>
          <p:cNvPr id="56341" name="AutoShape 22"/>
          <p:cNvCxnSpPr>
            <a:cxnSpLocks noChangeShapeType="1"/>
            <a:stCxn id="56329" idx="3"/>
            <a:endCxn id="56330" idx="1"/>
          </p:cNvCxnSpPr>
          <p:nvPr/>
        </p:nvCxnSpPr>
        <p:spPr bwMode="auto">
          <a:xfrm flipV="1">
            <a:off x="4500563" y="1738313"/>
            <a:ext cx="431800" cy="5381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6342" name="AutoShape 23"/>
          <p:cNvCxnSpPr>
            <a:cxnSpLocks noChangeShapeType="1"/>
            <a:stCxn id="56329" idx="3"/>
            <a:endCxn id="56331" idx="1"/>
          </p:cNvCxnSpPr>
          <p:nvPr/>
        </p:nvCxnSpPr>
        <p:spPr bwMode="auto">
          <a:xfrm>
            <a:off x="4500563" y="2276475"/>
            <a:ext cx="431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6343" name="AutoShape 24"/>
          <p:cNvCxnSpPr>
            <a:cxnSpLocks noChangeShapeType="1"/>
            <a:stCxn id="56329" idx="3"/>
            <a:endCxn id="56332" idx="1"/>
          </p:cNvCxnSpPr>
          <p:nvPr/>
        </p:nvCxnSpPr>
        <p:spPr bwMode="auto">
          <a:xfrm>
            <a:off x="4500563" y="2276475"/>
            <a:ext cx="431800" cy="539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6344" name="AutoShape 25"/>
          <p:cNvCxnSpPr>
            <a:cxnSpLocks noChangeShapeType="1"/>
            <a:stCxn id="56330" idx="3"/>
            <a:endCxn id="56333" idx="1"/>
          </p:cNvCxnSpPr>
          <p:nvPr/>
        </p:nvCxnSpPr>
        <p:spPr bwMode="auto">
          <a:xfrm flipV="1">
            <a:off x="6084888" y="1736725"/>
            <a:ext cx="358775" cy="1588"/>
          </a:xfrm>
          <a:prstGeom prst="straightConnector1">
            <a:avLst/>
          </a:prstGeom>
          <a:noFill/>
          <a:ln w="28575">
            <a:solidFill>
              <a:srgbClr val="66CCFF"/>
            </a:solidFill>
            <a:round/>
            <a:headEnd/>
            <a:tailEnd type="triangle" w="med" len="med"/>
          </a:ln>
        </p:spPr>
      </p:cxnSp>
      <p:cxnSp>
        <p:nvCxnSpPr>
          <p:cNvPr id="56345" name="AutoShape 26"/>
          <p:cNvCxnSpPr>
            <a:cxnSpLocks noChangeShapeType="1"/>
            <a:stCxn id="56330" idx="3"/>
            <a:endCxn id="56334" idx="1"/>
          </p:cNvCxnSpPr>
          <p:nvPr/>
        </p:nvCxnSpPr>
        <p:spPr bwMode="auto">
          <a:xfrm>
            <a:off x="6084888" y="1738313"/>
            <a:ext cx="358775" cy="538162"/>
          </a:xfrm>
          <a:prstGeom prst="straightConnector1">
            <a:avLst/>
          </a:prstGeom>
          <a:noFill/>
          <a:ln w="28575">
            <a:solidFill>
              <a:srgbClr val="66CCFF"/>
            </a:solidFill>
            <a:round/>
            <a:headEnd/>
            <a:tailEnd type="triangle" w="med" len="med"/>
          </a:ln>
        </p:spPr>
      </p:cxnSp>
      <p:cxnSp>
        <p:nvCxnSpPr>
          <p:cNvPr id="56346" name="AutoShape 27"/>
          <p:cNvCxnSpPr>
            <a:cxnSpLocks noChangeShapeType="1"/>
            <a:stCxn id="56331" idx="3"/>
            <a:endCxn id="56334" idx="1"/>
          </p:cNvCxnSpPr>
          <p:nvPr/>
        </p:nvCxnSpPr>
        <p:spPr bwMode="auto">
          <a:xfrm>
            <a:off x="6084888" y="2276475"/>
            <a:ext cx="358775" cy="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56347" name="AutoShape 28"/>
          <p:cNvCxnSpPr>
            <a:cxnSpLocks noChangeShapeType="1"/>
            <a:stCxn id="56331" idx="3"/>
            <a:endCxn id="56335" idx="1"/>
          </p:cNvCxnSpPr>
          <p:nvPr/>
        </p:nvCxnSpPr>
        <p:spPr bwMode="auto">
          <a:xfrm>
            <a:off x="6084888" y="2276475"/>
            <a:ext cx="358775" cy="5413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56348" name="AutoShape 29"/>
          <p:cNvCxnSpPr>
            <a:cxnSpLocks noChangeShapeType="1"/>
            <a:stCxn id="56332" idx="3"/>
            <a:endCxn id="56335" idx="1"/>
          </p:cNvCxnSpPr>
          <p:nvPr/>
        </p:nvCxnSpPr>
        <p:spPr bwMode="auto">
          <a:xfrm>
            <a:off x="6084888" y="2816225"/>
            <a:ext cx="358775" cy="1588"/>
          </a:xfrm>
          <a:prstGeom prst="straightConnector1">
            <a:avLst/>
          </a:prstGeom>
          <a:noFill/>
          <a:ln w="28575">
            <a:solidFill>
              <a:srgbClr val="3366FF"/>
            </a:solidFill>
            <a:round/>
            <a:headEnd/>
            <a:tailEnd type="triangle" w="med" len="med"/>
          </a:ln>
        </p:spPr>
      </p:cxnSp>
      <p:cxnSp>
        <p:nvCxnSpPr>
          <p:cNvPr id="56349" name="AutoShape 30"/>
          <p:cNvCxnSpPr>
            <a:cxnSpLocks noChangeShapeType="1"/>
            <a:stCxn id="56327" idx="0"/>
            <a:endCxn id="56329" idx="2"/>
          </p:cNvCxnSpPr>
          <p:nvPr/>
        </p:nvCxnSpPr>
        <p:spPr bwMode="auto">
          <a:xfrm flipV="1">
            <a:off x="3889375" y="2492375"/>
            <a:ext cx="0" cy="1008063"/>
          </a:xfrm>
          <a:prstGeom prst="straightConnector1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56350" name="AutoShape 32"/>
          <p:cNvCxnSpPr>
            <a:cxnSpLocks noChangeShapeType="1"/>
            <a:stCxn id="56326" idx="3"/>
            <a:endCxn id="56327" idx="1"/>
          </p:cNvCxnSpPr>
          <p:nvPr/>
        </p:nvCxnSpPr>
        <p:spPr bwMode="auto">
          <a:xfrm flipV="1">
            <a:off x="2843213" y="3681413"/>
            <a:ext cx="433387" cy="395287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6351" name="AutoShape 33"/>
          <p:cNvCxnSpPr>
            <a:cxnSpLocks noChangeShapeType="1"/>
            <a:stCxn id="56326" idx="3"/>
            <a:endCxn id="56328" idx="1"/>
          </p:cNvCxnSpPr>
          <p:nvPr/>
        </p:nvCxnSpPr>
        <p:spPr bwMode="auto">
          <a:xfrm>
            <a:off x="2843213" y="4076700"/>
            <a:ext cx="433387" cy="395288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6352" name="AutoShape 34"/>
          <p:cNvCxnSpPr>
            <a:cxnSpLocks noChangeShapeType="1"/>
            <a:stCxn id="56336" idx="3"/>
            <a:endCxn id="56337" idx="1"/>
          </p:cNvCxnSpPr>
          <p:nvPr/>
        </p:nvCxnSpPr>
        <p:spPr bwMode="auto">
          <a:xfrm>
            <a:off x="4643438" y="5410200"/>
            <a:ext cx="504825" cy="0"/>
          </a:xfrm>
          <a:prstGeom prst="straightConnector1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</p:spPr>
      </p:cxnSp>
      <p:sp>
        <p:nvSpPr>
          <p:cNvPr id="56353" name="AutoShape 35"/>
          <p:cNvSpPr>
            <a:spLocks noChangeArrowheads="1"/>
          </p:cNvSpPr>
          <p:nvPr/>
        </p:nvSpPr>
        <p:spPr bwMode="auto">
          <a:xfrm>
            <a:off x="5148263" y="3429000"/>
            <a:ext cx="3384550" cy="1439863"/>
          </a:xfrm>
          <a:prstGeom prst="wedgeRoundRectCallout">
            <a:avLst>
              <a:gd name="adj1" fmla="val -71343"/>
              <a:gd name="adj2" fmla="val -7403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 b="1">
                <a:ea typeface="標楷體" pitchFamily="65" charset="-120"/>
              </a:rPr>
              <a:t>協商程序並非審判程序，而適於既有程序中之作為方式，應僅適用於通常程序及簡式程序。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審判程序流程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184775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判決形成過程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684213" y="2636838"/>
            <a:ext cx="358775" cy="13684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案件繫屬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1476375" y="2636838"/>
            <a:ext cx="360363" cy="13684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準備程序</a:t>
            </a: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1116013" y="3213100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3276600" y="2420938"/>
            <a:ext cx="1223963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形式裁判</a:t>
            </a:r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5148263" y="2420938"/>
            <a:ext cx="2016125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不受理判決</a:t>
            </a:r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5148263" y="2997200"/>
            <a:ext cx="2016125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管轄錯誤判決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5148263" y="1844675"/>
            <a:ext cx="2016125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免訴判決</a:t>
            </a:r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>
            <a:off x="3276600" y="3789363"/>
            <a:ext cx="1296988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實質裁判</a:t>
            </a:r>
          </a:p>
        </p:txBody>
      </p:sp>
      <p:cxnSp>
        <p:nvCxnSpPr>
          <p:cNvPr id="25613" name="AutoShape 13"/>
          <p:cNvCxnSpPr>
            <a:cxnSpLocks noChangeShapeType="1"/>
            <a:stCxn id="25648" idx="3"/>
            <a:endCxn id="25607" idx="1"/>
          </p:cNvCxnSpPr>
          <p:nvPr/>
        </p:nvCxnSpPr>
        <p:spPr bwMode="auto">
          <a:xfrm flipV="1">
            <a:off x="2770188" y="2601913"/>
            <a:ext cx="506412" cy="7191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4" name="AutoShape 14"/>
          <p:cNvCxnSpPr>
            <a:cxnSpLocks noChangeShapeType="1"/>
            <a:stCxn id="25648" idx="3"/>
            <a:endCxn id="25612" idx="1"/>
          </p:cNvCxnSpPr>
          <p:nvPr/>
        </p:nvCxnSpPr>
        <p:spPr bwMode="auto">
          <a:xfrm>
            <a:off x="2770188" y="3321050"/>
            <a:ext cx="506412" cy="649288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5" name="AutoShape 15"/>
          <p:cNvCxnSpPr>
            <a:cxnSpLocks noChangeShapeType="1"/>
            <a:stCxn id="25607" idx="3"/>
            <a:endCxn id="25611" idx="1"/>
          </p:cNvCxnSpPr>
          <p:nvPr/>
        </p:nvCxnSpPr>
        <p:spPr bwMode="auto">
          <a:xfrm flipV="1">
            <a:off x="4500563" y="2025650"/>
            <a:ext cx="647700" cy="576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6" name="AutoShape 16"/>
          <p:cNvCxnSpPr>
            <a:cxnSpLocks noChangeShapeType="1"/>
            <a:stCxn id="25607" idx="3"/>
            <a:endCxn id="25609" idx="1"/>
          </p:cNvCxnSpPr>
          <p:nvPr/>
        </p:nvCxnSpPr>
        <p:spPr bwMode="auto">
          <a:xfrm>
            <a:off x="4500563" y="2601913"/>
            <a:ext cx="647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7" name="AutoShape 17"/>
          <p:cNvCxnSpPr>
            <a:cxnSpLocks noChangeShapeType="1"/>
            <a:stCxn id="25607" idx="3"/>
            <a:endCxn id="25610" idx="1"/>
          </p:cNvCxnSpPr>
          <p:nvPr/>
        </p:nvCxnSpPr>
        <p:spPr bwMode="auto">
          <a:xfrm>
            <a:off x="4500563" y="2601913"/>
            <a:ext cx="647700" cy="576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18" name="AutoShape 18"/>
          <p:cNvSpPr>
            <a:spLocks noChangeArrowheads="1"/>
          </p:cNvSpPr>
          <p:nvPr/>
        </p:nvSpPr>
        <p:spPr bwMode="auto">
          <a:xfrm>
            <a:off x="827088" y="4797425"/>
            <a:ext cx="360362" cy="12239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事實認定</a:t>
            </a:r>
          </a:p>
        </p:txBody>
      </p:sp>
      <p:cxnSp>
        <p:nvCxnSpPr>
          <p:cNvPr id="25619" name="AutoShape 19"/>
          <p:cNvCxnSpPr>
            <a:cxnSpLocks noChangeShapeType="1"/>
            <a:stCxn id="25612" idx="3"/>
            <a:endCxn id="25618" idx="1"/>
          </p:cNvCxnSpPr>
          <p:nvPr/>
        </p:nvCxnSpPr>
        <p:spPr bwMode="auto">
          <a:xfrm flipH="1">
            <a:off x="827088" y="3970338"/>
            <a:ext cx="3746500" cy="1439862"/>
          </a:xfrm>
          <a:prstGeom prst="bentConnector5">
            <a:avLst>
              <a:gd name="adj1" fmla="val -46144"/>
              <a:gd name="adj2" fmla="val 34949"/>
              <a:gd name="adj3" fmla="val 106102"/>
            </a:avLst>
          </a:prstGeom>
          <a:noFill/>
          <a:ln w="38100">
            <a:solidFill>
              <a:srgbClr val="FF00FF"/>
            </a:solidFill>
            <a:miter lim="800000"/>
            <a:headEnd/>
            <a:tailEnd type="triangle" w="med" len="med"/>
          </a:ln>
        </p:spPr>
      </p:cxnSp>
      <p:sp>
        <p:nvSpPr>
          <p:cNvPr id="25620" name="AutoShape 20"/>
          <p:cNvSpPr>
            <a:spLocks noChangeArrowheads="1"/>
          </p:cNvSpPr>
          <p:nvPr/>
        </p:nvSpPr>
        <p:spPr bwMode="auto">
          <a:xfrm>
            <a:off x="1476375" y="4797425"/>
            <a:ext cx="792163" cy="287338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成立</a:t>
            </a:r>
          </a:p>
        </p:txBody>
      </p:sp>
      <p:sp>
        <p:nvSpPr>
          <p:cNvPr id="25621" name="AutoShape 21"/>
          <p:cNvSpPr>
            <a:spLocks noChangeArrowheads="1"/>
          </p:cNvSpPr>
          <p:nvPr/>
        </p:nvSpPr>
        <p:spPr bwMode="auto">
          <a:xfrm>
            <a:off x="1476375" y="5734050"/>
            <a:ext cx="792163" cy="287338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不成立</a:t>
            </a:r>
          </a:p>
        </p:txBody>
      </p:sp>
      <p:cxnSp>
        <p:nvCxnSpPr>
          <p:cNvPr id="25622" name="AutoShape 22"/>
          <p:cNvCxnSpPr>
            <a:cxnSpLocks noChangeShapeType="1"/>
            <a:stCxn id="25618" idx="3"/>
            <a:endCxn id="25620" idx="1"/>
          </p:cNvCxnSpPr>
          <p:nvPr/>
        </p:nvCxnSpPr>
        <p:spPr bwMode="auto">
          <a:xfrm flipV="1">
            <a:off x="1187450" y="4941888"/>
            <a:ext cx="288925" cy="468312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00FF"/>
            </a:solidFill>
            <a:miter lim="800000"/>
            <a:headEnd/>
            <a:tailEnd type="triangle" w="med" len="med"/>
          </a:ln>
        </p:spPr>
      </p:cxnSp>
      <p:cxnSp>
        <p:nvCxnSpPr>
          <p:cNvPr id="25623" name="AutoShape 23"/>
          <p:cNvCxnSpPr>
            <a:cxnSpLocks noChangeShapeType="1"/>
            <a:stCxn id="25618" idx="3"/>
            <a:endCxn id="25621" idx="1"/>
          </p:cNvCxnSpPr>
          <p:nvPr/>
        </p:nvCxnSpPr>
        <p:spPr bwMode="auto">
          <a:xfrm>
            <a:off x="1187450" y="5410200"/>
            <a:ext cx="288925" cy="4683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24" name="AutoShape 24"/>
          <p:cNvSpPr>
            <a:spLocks noChangeArrowheads="1"/>
          </p:cNvSpPr>
          <p:nvPr/>
        </p:nvSpPr>
        <p:spPr bwMode="auto">
          <a:xfrm>
            <a:off x="2339975" y="4868863"/>
            <a:ext cx="215900" cy="144462"/>
          </a:xfrm>
          <a:prstGeom prst="rightArrow">
            <a:avLst>
              <a:gd name="adj1" fmla="val 50000"/>
              <a:gd name="adj2" fmla="val 37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>
            <a:off x="2627313" y="4797425"/>
            <a:ext cx="360362" cy="11525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法律評價</a:t>
            </a:r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>
            <a:off x="3203575" y="4797425"/>
            <a:ext cx="792163" cy="287338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成立</a:t>
            </a:r>
          </a:p>
        </p:txBody>
      </p:sp>
      <p:sp>
        <p:nvSpPr>
          <p:cNvPr id="25627" name="AutoShape 27"/>
          <p:cNvSpPr>
            <a:spLocks noChangeArrowheads="1"/>
          </p:cNvSpPr>
          <p:nvPr/>
        </p:nvSpPr>
        <p:spPr bwMode="auto">
          <a:xfrm>
            <a:off x="3203575" y="5734050"/>
            <a:ext cx="935038" cy="287338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不成立</a:t>
            </a:r>
          </a:p>
        </p:txBody>
      </p:sp>
      <p:cxnSp>
        <p:nvCxnSpPr>
          <p:cNvPr id="25628" name="AutoShape 28"/>
          <p:cNvCxnSpPr>
            <a:cxnSpLocks noChangeShapeType="1"/>
            <a:stCxn id="25625" idx="3"/>
            <a:endCxn id="25626" idx="1"/>
          </p:cNvCxnSpPr>
          <p:nvPr/>
        </p:nvCxnSpPr>
        <p:spPr bwMode="auto">
          <a:xfrm flipV="1">
            <a:off x="2987675" y="4941888"/>
            <a:ext cx="215900" cy="4318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00FF"/>
            </a:solidFill>
            <a:miter lim="800000"/>
            <a:headEnd/>
            <a:tailEnd type="triangle" w="med" len="med"/>
          </a:ln>
        </p:spPr>
      </p:cxnSp>
      <p:cxnSp>
        <p:nvCxnSpPr>
          <p:cNvPr id="25629" name="AutoShape 29"/>
          <p:cNvCxnSpPr>
            <a:cxnSpLocks noChangeShapeType="1"/>
            <a:stCxn id="25625" idx="3"/>
            <a:endCxn id="25627" idx="1"/>
          </p:cNvCxnSpPr>
          <p:nvPr/>
        </p:nvCxnSpPr>
        <p:spPr bwMode="auto">
          <a:xfrm>
            <a:off x="2987675" y="5373688"/>
            <a:ext cx="215900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30" name="AutoShape 30"/>
          <p:cNvSpPr>
            <a:spLocks noChangeArrowheads="1"/>
          </p:cNvSpPr>
          <p:nvPr/>
        </p:nvSpPr>
        <p:spPr bwMode="auto">
          <a:xfrm>
            <a:off x="4067175" y="4868863"/>
            <a:ext cx="287338" cy="144462"/>
          </a:xfrm>
          <a:prstGeom prst="rightArrow">
            <a:avLst>
              <a:gd name="adj1" fmla="val 50000"/>
              <a:gd name="adj2" fmla="val 497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5631" name="AutoShape 31"/>
          <p:cNvSpPr>
            <a:spLocks noChangeArrowheads="1"/>
          </p:cNvSpPr>
          <p:nvPr/>
        </p:nvSpPr>
        <p:spPr bwMode="auto">
          <a:xfrm>
            <a:off x="4427538" y="4797425"/>
            <a:ext cx="360362" cy="11525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科刑裁量</a:t>
            </a: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5003800" y="4797425"/>
            <a:ext cx="647700" cy="2889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科刑</a:t>
            </a:r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5003800" y="5661025"/>
            <a:ext cx="647700" cy="287338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免刑</a:t>
            </a:r>
          </a:p>
        </p:txBody>
      </p:sp>
      <p:cxnSp>
        <p:nvCxnSpPr>
          <p:cNvPr id="25634" name="AutoShape 34"/>
          <p:cNvCxnSpPr>
            <a:cxnSpLocks noChangeShapeType="1"/>
            <a:stCxn id="25631" idx="3"/>
            <a:endCxn id="25632" idx="1"/>
          </p:cNvCxnSpPr>
          <p:nvPr/>
        </p:nvCxnSpPr>
        <p:spPr bwMode="auto">
          <a:xfrm flipV="1">
            <a:off x="4787900" y="4941888"/>
            <a:ext cx="215900" cy="4318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FF"/>
            </a:solidFill>
            <a:miter lim="800000"/>
            <a:headEnd/>
            <a:tailEnd type="triangle" w="med" len="med"/>
          </a:ln>
        </p:spPr>
      </p:cxnSp>
      <p:cxnSp>
        <p:nvCxnSpPr>
          <p:cNvPr id="25635" name="AutoShape 35"/>
          <p:cNvCxnSpPr>
            <a:cxnSpLocks noChangeShapeType="1"/>
            <a:stCxn id="25631" idx="3"/>
            <a:endCxn id="25633" idx="1"/>
          </p:cNvCxnSpPr>
          <p:nvPr/>
        </p:nvCxnSpPr>
        <p:spPr bwMode="auto">
          <a:xfrm>
            <a:off x="4787900" y="5373688"/>
            <a:ext cx="215900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36" name="AutoShape 36"/>
          <p:cNvSpPr>
            <a:spLocks noChangeArrowheads="1"/>
          </p:cNvSpPr>
          <p:nvPr/>
        </p:nvSpPr>
        <p:spPr bwMode="auto">
          <a:xfrm>
            <a:off x="6084888" y="4797425"/>
            <a:ext cx="287337" cy="11525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執行考量</a:t>
            </a:r>
          </a:p>
        </p:txBody>
      </p:sp>
      <p:sp>
        <p:nvSpPr>
          <p:cNvPr id="25637" name="AutoShape 37"/>
          <p:cNvSpPr>
            <a:spLocks noChangeArrowheads="1"/>
          </p:cNvSpPr>
          <p:nvPr/>
        </p:nvSpPr>
        <p:spPr bwMode="auto">
          <a:xfrm>
            <a:off x="5724525" y="4868863"/>
            <a:ext cx="287338" cy="144462"/>
          </a:xfrm>
          <a:prstGeom prst="rightArrow">
            <a:avLst>
              <a:gd name="adj1" fmla="val 50000"/>
              <a:gd name="adj2" fmla="val 497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5638" name="AutoShape 38"/>
          <p:cNvSpPr>
            <a:spLocks noChangeArrowheads="1"/>
          </p:cNvSpPr>
          <p:nvPr/>
        </p:nvSpPr>
        <p:spPr bwMode="auto">
          <a:xfrm>
            <a:off x="6588125" y="4797425"/>
            <a:ext cx="576263" cy="2889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執行</a:t>
            </a:r>
          </a:p>
        </p:txBody>
      </p:sp>
      <p:sp>
        <p:nvSpPr>
          <p:cNvPr id="25639" name="AutoShape 39"/>
          <p:cNvSpPr>
            <a:spLocks noChangeArrowheads="1"/>
          </p:cNvSpPr>
          <p:nvPr/>
        </p:nvSpPr>
        <p:spPr bwMode="auto">
          <a:xfrm>
            <a:off x="6588125" y="5661025"/>
            <a:ext cx="576263" cy="287338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緩刑</a:t>
            </a:r>
          </a:p>
        </p:txBody>
      </p:sp>
      <p:cxnSp>
        <p:nvCxnSpPr>
          <p:cNvPr id="25640" name="AutoShape 40"/>
          <p:cNvCxnSpPr>
            <a:cxnSpLocks noChangeShapeType="1"/>
            <a:stCxn id="25636" idx="3"/>
            <a:endCxn id="25638" idx="1"/>
          </p:cNvCxnSpPr>
          <p:nvPr/>
        </p:nvCxnSpPr>
        <p:spPr bwMode="auto">
          <a:xfrm flipV="1">
            <a:off x="6372225" y="4941888"/>
            <a:ext cx="215900" cy="4318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FF"/>
            </a:solidFill>
            <a:miter lim="800000"/>
            <a:headEnd/>
            <a:tailEnd type="triangle" w="med" len="med"/>
          </a:ln>
        </p:spPr>
      </p:cxnSp>
      <p:cxnSp>
        <p:nvCxnSpPr>
          <p:cNvPr id="25641" name="AutoShape 41"/>
          <p:cNvCxnSpPr>
            <a:cxnSpLocks noChangeShapeType="1"/>
            <a:stCxn id="25636" idx="3"/>
            <a:endCxn id="25639" idx="1"/>
          </p:cNvCxnSpPr>
          <p:nvPr/>
        </p:nvCxnSpPr>
        <p:spPr bwMode="auto">
          <a:xfrm>
            <a:off x="6372225" y="5373688"/>
            <a:ext cx="215900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42" name="AutoShape 42"/>
          <p:cNvSpPr>
            <a:spLocks noChangeArrowheads="1"/>
          </p:cNvSpPr>
          <p:nvPr/>
        </p:nvSpPr>
        <p:spPr bwMode="auto">
          <a:xfrm>
            <a:off x="7235825" y="4868863"/>
            <a:ext cx="215900" cy="144462"/>
          </a:xfrm>
          <a:prstGeom prst="rightArrow">
            <a:avLst>
              <a:gd name="adj1" fmla="val 50000"/>
              <a:gd name="adj2" fmla="val 37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5643" name="AutoShape 43"/>
          <p:cNvSpPr>
            <a:spLocks noChangeArrowheads="1"/>
          </p:cNvSpPr>
          <p:nvPr/>
        </p:nvSpPr>
        <p:spPr bwMode="auto">
          <a:xfrm>
            <a:off x="7524750" y="4797425"/>
            <a:ext cx="288925" cy="10795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執行方式</a:t>
            </a:r>
          </a:p>
        </p:txBody>
      </p:sp>
      <p:sp>
        <p:nvSpPr>
          <p:cNvPr id="25644" name="AutoShape 44"/>
          <p:cNvSpPr>
            <a:spLocks noChangeArrowheads="1"/>
          </p:cNvSpPr>
          <p:nvPr/>
        </p:nvSpPr>
        <p:spPr bwMode="auto">
          <a:xfrm>
            <a:off x="8027988" y="4797425"/>
            <a:ext cx="576262" cy="287338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原刑</a:t>
            </a:r>
          </a:p>
        </p:txBody>
      </p:sp>
      <p:sp>
        <p:nvSpPr>
          <p:cNvPr id="25645" name="AutoShape 45"/>
          <p:cNvSpPr>
            <a:spLocks noChangeArrowheads="1"/>
          </p:cNvSpPr>
          <p:nvPr/>
        </p:nvSpPr>
        <p:spPr bwMode="auto">
          <a:xfrm>
            <a:off x="8027988" y="5589588"/>
            <a:ext cx="576262" cy="288925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易刑</a:t>
            </a:r>
          </a:p>
        </p:txBody>
      </p:sp>
      <p:cxnSp>
        <p:nvCxnSpPr>
          <p:cNvPr id="25646" name="AutoShape 46"/>
          <p:cNvCxnSpPr>
            <a:cxnSpLocks noChangeShapeType="1"/>
            <a:stCxn id="25643" idx="3"/>
            <a:endCxn id="25644" idx="1"/>
          </p:cNvCxnSpPr>
          <p:nvPr/>
        </p:nvCxnSpPr>
        <p:spPr bwMode="auto">
          <a:xfrm flipV="1">
            <a:off x="7813675" y="4941888"/>
            <a:ext cx="214313" cy="395287"/>
          </a:xfrm>
          <a:prstGeom prst="bentConnector3">
            <a:avLst>
              <a:gd name="adj1" fmla="val 49630"/>
            </a:avLst>
          </a:prstGeom>
          <a:noFill/>
          <a:ln w="38100">
            <a:solidFill>
              <a:srgbClr val="FF00FF"/>
            </a:solidFill>
            <a:miter lim="800000"/>
            <a:headEnd/>
            <a:tailEnd type="triangle" w="med" len="med"/>
          </a:ln>
        </p:spPr>
      </p:cxnSp>
      <p:cxnSp>
        <p:nvCxnSpPr>
          <p:cNvPr id="25647" name="AutoShape 47"/>
          <p:cNvCxnSpPr>
            <a:cxnSpLocks noChangeShapeType="1"/>
            <a:stCxn id="25643" idx="3"/>
            <a:endCxn id="25645" idx="1"/>
          </p:cNvCxnSpPr>
          <p:nvPr/>
        </p:nvCxnSpPr>
        <p:spPr bwMode="auto">
          <a:xfrm>
            <a:off x="7813675" y="5337175"/>
            <a:ext cx="214313" cy="396875"/>
          </a:xfrm>
          <a:prstGeom prst="bentConnector3">
            <a:avLst>
              <a:gd name="adj1" fmla="val 4963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48" name="AutoShape 48"/>
          <p:cNvSpPr>
            <a:spLocks noChangeArrowheads="1"/>
          </p:cNvSpPr>
          <p:nvPr/>
        </p:nvSpPr>
        <p:spPr bwMode="auto">
          <a:xfrm>
            <a:off x="2411413" y="2636838"/>
            <a:ext cx="358775" cy="136842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審理程序</a:t>
            </a:r>
          </a:p>
        </p:txBody>
      </p:sp>
      <p:sp>
        <p:nvSpPr>
          <p:cNvPr id="25649" name="AutoShape 49"/>
          <p:cNvSpPr>
            <a:spLocks noChangeArrowheads="1"/>
          </p:cNvSpPr>
          <p:nvPr/>
        </p:nvSpPr>
        <p:spPr bwMode="auto">
          <a:xfrm>
            <a:off x="1979613" y="3213100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5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5" dur="10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000"/>
                            </p:stCondLst>
                            <p:childTnLst>
                              <p:par>
                                <p:cTn id="1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46" dur="1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7" dur="10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000"/>
                            </p:stCondLst>
                            <p:childTnLst>
                              <p:par>
                                <p:cTn id="19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25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25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8" dur="10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25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25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25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25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25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25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25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 animBg="1"/>
      <p:bldP spid="25606" grpId="0" animBg="1"/>
      <p:bldP spid="25607" grpId="0" animBg="1"/>
      <p:bldP spid="25609" grpId="0" animBg="1"/>
      <p:bldP spid="25610" grpId="0" animBg="1"/>
      <p:bldP spid="25611" grpId="0" animBg="1"/>
      <p:bldP spid="25612" grpId="0" animBg="1"/>
      <p:bldP spid="25618" grpId="0" animBg="1"/>
      <p:bldP spid="25620" grpId="0" animBg="1"/>
      <p:bldP spid="25621" grpId="0" animBg="1"/>
      <p:bldP spid="25624" grpId="0" animBg="1"/>
      <p:bldP spid="25625" grpId="0" animBg="1"/>
      <p:bldP spid="25626" grpId="0" animBg="1"/>
      <p:bldP spid="25627" grpId="0" animBg="1"/>
      <p:bldP spid="25630" grpId="0" animBg="1"/>
      <p:bldP spid="25631" grpId="0" animBg="1"/>
      <p:bldP spid="25632" grpId="0" animBg="1"/>
      <p:bldP spid="25633" grpId="0" animBg="1"/>
      <p:bldP spid="25636" grpId="0" animBg="1"/>
      <p:bldP spid="25637" grpId="0" animBg="1"/>
      <p:bldP spid="25638" grpId="0" animBg="1"/>
      <p:bldP spid="25639" grpId="0" animBg="1"/>
      <p:bldP spid="25642" grpId="0" animBg="1"/>
      <p:bldP spid="25643" grpId="0" animBg="1"/>
      <p:bldP spid="25644" grpId="0" animBg="1"/>
      <p:bldP spid="25645" grpId="0" animBg="1"/>
      <p:bldP spid="25648" grpId="0" animBg="1"/>
      <p:bldP spid="25649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判決存在形式正確性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040312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形成判決之實質形式：判決的實質內容有</a:t>
            </a:r>
            <a:r>
              <a:rPr lang="zh-TW" altLang="en-US" smtClean="0">
                <a:hlinkClick r:id="rId2" action="ppaction://hlinksldjump"/>
              </a:rPr>
              <a:t>四</a:t>
            </a:r>
            <a:r>
              <a:rPr lang="zh-TW" altLang="en-US" smtClean="0"/>
              <a:t>：</a:t>
            </a: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755650" y="3068638"/>
            <a:ext cx="431800" cy="1944687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判決具體觀察</a:t>
            </a:r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1692275" y="2781300"/>
            <a:ext cx="1871663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應審而審</a:t>
            </a:r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1692275" y="3500438"/>
            <a:ext cx="1871663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不應審而未審</a:t>
            </a:r>
          </a:p>
        </p:txBody>
      </p:sp>
      <p:sp>
        <p:nvSpPr>
          <p:cNvPr id="58375" name="AutoShape 7"/>
          <p:cNvSpPr>
            <a:spLocks noChangeArrowheads="1"/>
          </p:cNvSpPr>
          <p:nvPr/>
        </p:nvSpPr>
        <p:spPr bwMode="auto">
          <a:xfrm>
            <a:off x="1692275" y="4221163"/>
            <a:ext cx="1944688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應審而未審</a:t>
            </a:r>
          </a:p>
        </p:txBody>
      </p:sp>
      <p:sp>
        <p:nvSpPr>
          <p:cNvPr id="58376" name="AutoShape 8"/>
          <p:cNvSpPr>
            <a:spLocks noChangeArrowheads="1"/>
          </p:cNvSpPr>
          <p:nvPr/>
        </p:nvSpPr>
        <p:spPr bwMode="auto">
          <a:xfrm>
            <a:off x="1692275" y="4941888"/>
            <a:ext cx="1944688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不應審而審</a:t>
            </a:r>
          </a:p>
        </p:txBody>
      </p:sp>
      <p:cxnSp>
        <p:nvCxnSpPr>
          <p:cNvPr id="58377" name="AutoShape 9"/>
          <p:cNvCxnSpPr>
            <a:cxnSpLocks noChangeShapeType="1"/>
            <a:stCxn id="58372" idx="3"/>
            <a:endCxn id="58373" idx="1"/>
          </p:cNvCxnSpPr>
          <p:nvPr/>
        </p:nvCxnSpPr>
        <p:spPr bwMode="auto">
          <a:xfrm flipV="1">
            <a:off x="1187450" y="2962275"/>
            <a:ext cx="504825" cy="10795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8378" name="AutoShape 10"/>
          <p:cNvCxnSpPr>
            <a:cxnSpLocks noChangeShapeType="1"/>
            <a:stCxn id="58372" idx="3"/>
            <a:endCxn id="58374" idx="1"/>
          </p:cNvCxnSpPr>
          <p:nvPr/>
        </p:nvCxnSpPr>
        <p:spPr bwMode="auto">
          <a:xfrm flipV="1">
            <a:off x="1187450" y="3681413"/>
            <a:ext cx="504825" cy="3603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8379" name="AutoShape 11"/>
          <p:cNvCxnSpPr>
            <a:cxnSpLocks noChangeShapeType="1"/>
            <a:stCxn id="58372" idx="3"/>
            <a:endCxn id="58375" idx="1"/>
          </p:cNvCxnSpPr>
          <p:nvPr/>
        </p:nvCxnSpPr>
        <p:spPr bwMode="auto">
          <a:xfrm>
            <a:off x="1187450" y="4041775"/>
            <a:ext cx="504825" cy="3603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8380" name="AutoShape 12"/>
          <p:cNvCxnSpPr>
            <a:cxnSpLocks noChangeShapeType="1"/>
            <a:stCxn id="58372" idx="3"/>
            <a:endCxn id="58376" idx="1"/>
          </p:cNvCxnSpPr>
          <p:nvPr/>
        </p:nvCxnSpPr>
        <p:spPr bwMode="auto">
          <a:xfrm>
            <a:off x="1187450" y="4041775"/>
            <a:ext cx="504825" cy="10810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8381" name="AutoShape 13"/>
          <p:cNvSpPr>
            <a:spLocks noChangeArrowheads="1"/>
          </p:cNvSpPr>
          <p:nvPr/>
        </p:nvSpPr>
        <p:spPr bwMode="auto">
          <a:xfrm>
            <a:off x="4140200" y="2781300"/>
            <a:ext cx="1584325" cy="360363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實體判決</a:t>
            </a:r>
          </a:p>
        </p:txBody>
      </p:sp>
      <p:sp>
        <p:nvSpPr>
          <p:cNvPr id="58382" name="AutoShape 14"/>
          <p:cNvSpPr>
            <a:spLocks noChangeArrowheads="1"/>
          </p:cNvSpPr>
          <p:nvPr/>
        </p:nvSpPr>
        <p:spPr bwMode="auto">
          <a:xfrm>
            <a:off x="4140200" y="3500438"/>
            <a:ext cx="1584325" cy="360362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形式判決</a:t>
            </a:r>
          </a:p>
        </p:txBody>
      </p:sp>
      <p:sp>
        <p:nvSpPr>
          <p:cNvPr id="58383" name="AutoShape 15"/>
          <p:cNvSpPr>
            <a:spLocks noChangeArrowheads="1"/>
          </p:cNvSpPr>
          <p:nvPr/>
        </p:nvSpPr>
        <p:spPr bwMode="auto">
          <a:xfrm>
            <a:off x="4067175" y="4221163"/>
            <a:ext cx="1655763" cy="360362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形式判決</a:t>
            </a:r>
          </a:p>
        </p:txBody>
      </p:sp>
      <p:sp>
        <p:nvSpPr>
          <p:cNvPr id="58384" name="AutoShape 16"/>
          <p:cNvSpPr>
            <a:spLocks noChangeArrowheads="1"/>
          </p:cNvSpPr>
          <p:nvPr/>
        </p:nvSpPr>
        <p:spPr bwMode="auto">
          <a:xfrm>
            <a:off x="4140200" y="4941888"/>
            <a:ext cx="1584325" cy="360362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實體判決</a:t>
            </a:r>
          </a:p>
        </p:txBody>
      </p:sp>
      <p:sp>
        <p:nvSpPr>
          <p:cNvPr id="58385" name="AutoShape 17"/>
          <p:cNvSpPr>
            <a:spLocks noChangeArrowheads="1"/>
          </p:cNvSpPr>
          <p:nvPr/>
        </p:nvSpPr>
        <p:spPr bwMode="auto">
          <a:xfrm>
            <a:off x="3635375" y="2924175"/>
            <a:ext cx="431800" cy="73025"/>
          </a:xfrm>
          <a:prstGeom prst="rightArrow">
            <a:avLst>
              <a:gd name="adj1" fmla="val 50000"/>
              <a:gd name="adj2" fmla="val 14782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8386" name="AutoShape 18"/>
          <p:cNvSpPr>
            <a:spLocks noChangeArrowheads="1"/>
          </p:cNvSpPr>
          <p:nvPr/>
        </p:nvSpPr>
        <p:spPr bwMode="auto">
          <a:xfrm>
            <a:off x="3635375" y="3644900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8387" name="AutoShape 19"/>
          <p:cNvSpPr>
            <a:spLocks noChangeArrowheads="1"/>
          </p:cNvSpPr>
          <p:nvPr/>
        </p:nvSpPr>
        <p:spPr bwMode="auto">
          <a:xfrm>
            <a:off x="3708400" y="5084763"/>
            <a:ext cx="358775" cy="73025"/>
          </a:xfrm>
          <a:prstGeom prst="rightArrow">
            <a:avLst>
              <a:gd name="adj1" fmla="val 50000"/>
              <a:gd name="adj2" fmla="val 12282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8388" name="AutoShape 20"/>
          <p:cNvSpPr>
            <a:spLocks noChangeArrowheads="1"/>
          </p:cNvSpPr>
          <p:nvPr/>
        </p:nvSpPr>
        <p:spPr bwMode="auto">
          <a:xfrm>
            <a:off x="3708400" y="4365625"/>
            <a:ext cx="358775" cy="71438"/>
          </a:xfrm>
          <a:prstGeom prst="rightArrow">
            <a:avLst>
              <a:gd name="adj1" fmla="val 50000"/>
              <a:gd name="adj2" fmla="val 125555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58389" name="AutoShape 22"/>
          <p:cNvCxnSpPr>
            <a:cxnSpLocks noChangeShapeType="1"/>
            <a:stCxn id="58381" idx="3"/>
            <a:endCxn id="58382" idx="3"/>
          </p:cNvCxnSpPr>
          <p:nvPr/>
        </p:nvCxnSpPr>
        <p:spPr bwMode="auto">
          <a:xfrm>
            <a:off x="5724525" y="2962275"/>
            <a:ext cx="1588" cy="719138"/>
          </a:xfrm>
          <a:prstGeom prst="bentConnector3">
            <a:avLst>
              <a:gd name="adj1" fmla="val 98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8390" name="AutoShape 23"/>
          <p:cNvCxnSpPr>
            <a:cxnSpLocks noChangeShapeType="1"/>
            <a:stCxn id="58383" idx="3"/>
            <a:endCxn id="58384" idx="3"/>
          </p:cNvCxnSpPr>
          <p:nvPr/>
        </p:nvCxnSpPr>
        <p:spPr bwMode="auto">
          <a:xfrm>
            <a:off x="5722938" y="4402138"/>
            <a:ext cx="1587" cy="720725"/>
          </a:xfrm>
          <a:prstGeom prst="bentConnector3">
            <a:avLst>
              <a:gd name="adj1" fmla="val 100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8391" name="AutoShape 25"/>
          <p:cNvSpPr>
            <a:spLocks noChangeArrowheads="1"/>
          </p:cNvSpPr>
          <p:nvPr/>
        </p:nvSpPr>
        <p:spPr bwMode="auto">
          <a:xfrm>
            <a:off x="6443663" y="2636838"/>
            <a:ext cx="1944687" cy="720725"/>
          </a:xfrm>
          <a:prstGeom prst="wedgeRoundRectCallout">
            <a:avLst>
              <a:gd name="adj1" fmla="val -73509"/>
              <a:gd name="adj2" fmla="val 4801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判決形成的形式並無瑕疵，</a:t>
            </a:r>
          </a:p>
        </p:txBody>
      </p:sp>
      <p:sp>
        <p:nvSpPr>
          <p:cNvPr id="58392" name="AutoShape 26"/>
          <p:cNvSpPr>
            <a:spLocks noChangeArrowheads="1"/>
          </p:cNvSpPr>
          <p:nvPr/>
        </p:nvSpPr>
        <p:spPr bwMode="auto">
          <a:xfrm>
            <a:off x="6372225" y="4365625"/>
            <a:ext cx="2087563" cy="792163"/>
          </a:xfrm>
          <a:prstGeom prst="wedgeRoundRectCallout">
            <a:avLst>
              <a:gd name="adj1" fmla="val -72282"/>
              <a:gd name="adj2" fmla="val -6912"/>
              <a:gd name="adj3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solidFill>
                  <a:srgbClr val="FFFFFF"/>
                </a:solidFill>
                <a:ea typeface="標楷體" pitchFamily="65" charset="-120"/>
              </a:rPr>
              <a:t>判決形成已屬有瑕疵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2400" smtClean="0">
                <a:solidFill>
                  <a:srgbClr val="66FFFF"/>
                </a:solidFill>
              </a:rPr>
              <a:t>附則</a:t>
            </a:r>
            <a:r>
              <a:rPr lang="zh-TW" altLang="en-US" sz="4000" smtClean="0">
                <a:solidFill>
                  <a:srgbClr val="66FFFF"/>
                </a:solidFill>
              </a:rPr>
              <a:t>：上訴審是否撤銷原審更為決判</a:t>
            </a:r>
            <a:r>
              <a:rPr lang="en-US" altLang="zh-TW" sz="2000" smtClean="0">
                <a:solidFill>
                  <a:srgbClr val="66FFFF"/>
                </a:solidFill>
              </a:rPr>
              <a:t>1</a:t>
            </a:r>
            <a:endParaRPr lang="en-US" altLang="zh-TW" sz="4000" smtClean="0">
              <a:solidFill>
                <a:srgbClr val="66FFFF"/>
              </a:solidFill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8218488" cy="4789487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z="2800" smtClean="0"/>
              <a:t>邏輯關係：原審為實體判決者</a:t>
            </a:r>
          </a:p>
        </p:txBody>
      </p:sp>
      <p:sp>
        <p:nvSpPr>
          <p:cNvPr id="110596" name="AutoShape 4"/>
          <p:cNvSpPr>
            <a:spLocks noChangeArrowheads="1"/>
          </p:cNvSpPr>
          <p:nvPr/>
        </p:nvSpPr>
        <p:spPr bwMode="auto">
          <a:xfrm>
            <a:off x="755650" y="2205038"/>
            <a:ext cx="1512888" cy="431800"/>
          </a:xfrm>
          <a:prstGeom prst="flowChartAlternate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rgbClr val="FFFF99"/>
                </a:solidFill>
                <a:ea typeface="標楷體" pitchFamily="65" charset="-120"/>
              </a:rPr>
              <a:t>原審判決</a:t>
            </a:r>
          </a:p>
        </p:txBody>
      </p:sp>
      <p:sp>
        <p:nvSpPr>
          <p:cNvPr id="110597" name="AutoShape 5"/>
          <p:cNvSpPr>
            <a:spLocks noChangeArrowheads="1"/>
          </p:cNvSpPr>
          <p:nvPr/>
        </p:nvSpPr>
        <p:spPr bwMode="auto">
          <a:xfrm>
            <a:off x="4211638" y="2205038"/>
            <a:ext cx="1800225" cy="431800"/>
          </a:xfrm>
          <a:prstGeom prst="flowChartAlternate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rgbClr val="FFFF99"/>
                </a:solidFill>
                <a:ea typeface="標楷體" pitchFamily="65" charset="-120"/>
              </a:rPr>
              <a:t>上訴審判決</a:t>
            </a:r>
          </a:p>
        </p:txBody>
      </p:sp>
      <p:sp>
        <p:nvSpPr>
          <p:cNvPr id="110598" name="AutoShape 6"/>
          <p:cNvSpPr>
            <a:spLocks noChangeArrowheads="1"/>
          </p:cNvSpPr>
          <p:nvPr/>
        </p:nvSpPr>
        <p:spPr bwMode="auto">
          <a:xfrm>
            <a:off x="6732588" y="2205038"/>
            <a:ext cx="2016125" cy="431800"/>
          </a:xfrm>
          <a:prstGeom prst="flowChartAlternate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rgbClr val="FFFF99"/>
                </a:solidFill>
                <a:ea typeface="標楷體" pitchFamily="65" charset="-120"/>
              </a:rPr>
              <a:t>是否撤銷原判</a:t>
            </a:r>
          </a:p>
        </p:txBody>
      </p:sp>
      <p:sp>
        <p:nvSpPr>
          <p:cNvPr id="110599" name="AutoShape 7"/>
          <p:cNvSpPr>
            <a:spLocks noChangeArrowheads="1"/>
          </p:cNvSpPr>
          <p:nvPr/>
        </p:nvSpPr>
        <p:spPr bwMode="auto">
          <a:xfrm>
            <a:off x="1258888" y="2852738"/>
            <a:ext cx="288925" cy="1223962"/>
          </a:xfrm>
          <a:prstGeom prst="downArrow">
            <a:avLst>
              <a:gd name="adj1" fmla="val 50000"/>
              <a:gd name="adj2" fmla="val 105907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00" name="AutoShape 8"/>
          <p:cNvSpPr>
            <a:spLocks noChangeArrowheads="1"/>
          </p:cNvSpPr>
          <p:nvPr/>
        </p:nvSpPr>
        <p:spPr bwMode="auto">
          <a:xfrm>
            <a:off x="2771775" y="2420938"/>
            <a:ext cx="1225550" cy="71437"/>
          </a:xfrm>
          <a:prstGeom prst="rightArrow">
            <a:avLst>
              <a:gd name="adj1" fmla="val 50000"/>
              <a:gd name="adj2" fmla="val 42889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01" name="AutoShape 9"/>
          <p:cNvSpPr>
            <a:spLocks noChangeArrowheads="1"/>
          </p:cNvSpPr>
          <p:nvPr/>
        </p:nvSpPr>
        <p:spPr bwMode="auto">
          <a:xfrm>
            <a:off x="2916238" y="1844675"/>
            <a:ext cx="792162" cy="360363"/>
          </a:xfrm>
          <a:prstGeom prst="wedgeRoundRectCallout">
            <a:avLst>
              <a:gd name="adj1" fmla="val -8116"/>
              <a:gd name="adj2" fmla="val 101981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上訴</a:t>
            </a:r>
          </a:p>
        </p:txBody>
      </p:sp>
      <p:sp>
        <p:nvSpPr>
          <p:cNvPr id="110602" name="AutoShape 10"/>
          <p:cNvSpPr>
            <a:spLocks noChangeArrowheads="1"/>
          </p:cNvSpPr>
          <p:nvPr/>
        </p:nvSpPr>
        <p:spPr bwMode="auto">
          <a:xfrm>
            <a:off x="684213" y="4365625"/>
            <a:ext cx="1512887" cy="5762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實質判決</a:t>
            </a:r>
          </a:p>
        </p:txBody>
      </p:sp>
      <p:sp>
        <p:nvSpPr>
          <p:cNvPr id="110603" name="AutoShape 11"/>
          <p:cNvSpPr>
            <a:spLocks noChangeArrowheads="1"/>
          </p:cNvSpPr>
          <p:nvPr/>
        </p:nvSpPr>
        <p:spPr bwMode="auto">
          <a:xfrm>
            <a:off x="5003800" y="2781300"/>
            <a:ext cx="288925" cy="431800"/>
          </a:xfrm>
          <a:prstGeom prst="downArrow">
            <a:avLst>
              <a:gd name="adj1" fmla="val 50000"/>
              <a:gd name="adj2" fmla="val 3736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zh-TW" altLang="zh-TW" sz="2000">
              <a:ea typeface="標楷體" pitchFamily="65" charset="-120"/>
            </a:endParaRPr>
          </a:p>
        </p:txBody>
      </p:sp>
      <p:sp>
        <p:nvSpPr>
          <p:cNvPr id="110604" name="AutoShape 12"/>
          <p:cNvSpPr>
            <a:spLocks noChangeArrowheads="1"/>
          </p:cNvSpPr>
          <p:nvPr/>
        </p:nvSpPr>
        <p:spPr bwMode="auto">
          <a:xfrm>
            <a:off x="7524750" y="2781300"/>
            <a:ext cx="287338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05" name="AutoShape 13"/>
          <p:cNvSpPr>
            <a:spLocks noChangeArrowheads="1"/>
          </p:cNvSpPr>
          <p:nvPr/>
        </p:nvSpPr>
        <p:spPr bwMode="auto">
          <a:xfrm>
            <a:off x="2555875" y="3789363"/>
            <a:ext cx="935038" cy="360362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無瑕疵</a:t>
            </a:r>
          </a:p>
        </p:txBody>
      </p:sp>
      <p:sp>
        <p:nvSpPr>
          <p:cNvPr id="110606" name="AutoShape 14"/>
          <p:cNvSpPr>
            <a:spLocks noChangeArrowheads="1"/>
          </p:cNvSpPr>
          <p:nvPr/>
        </p:nvSpPr>
        <p:spPr bwMode="auto">
          <a:xfrm>
            <a:off x="2268538" y="2636838"/>
            <a:ext cx="1728787" cy="433387"/>
          </a:xfrm>
          <a:prstGeom prst="wedgeRoundRectCallout">
            <a:avLst>
              <a:gd name="adj1" fmla="val -41185"/>
              <a:gd name="adj2" fmla="val -8076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形式正確性</a:t>
            </a:r>
          </a:p>
        </p:txBody>
      </p:sp>
      <p:sp>
        <p:nvSpPr>
          <p:cNvPr id="110607" name="AutoShape 15"/>
          <p:cNvSpPr>
            <a:spLocks noChangeArrowheads="1"/>
          </p:cNvSpPr>
          <p:nvPr/>
        </p:nvSpPr>
        <p:spPr bwMode="auto">
          <a:xfrm>
            <a:off x="3059113" y="3213100"/>
            <a:ext cx="144462" cy="360363"/>
          </a:xfrm>
          <a:prstGeom prst="downArrow">
            <a:avLst>
              <a:gd name="adj1" fmla="val 50000"/>
              <a:gd name="adj2" fmla="val 6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08" name="AutoShape 16"/>
          <p:cNvSpPr>
            <a:spLocks noChangeArrowheads="1"/>
          </p:cNvSpPr>
          <p:nvPr/>
        </p:nvSpPr>
        <p:spPr bwMode="auto">
          <a:xfrm>
            <a:off x="2555875" y="5157788"/>
            <a:ext cx="935038" cy="360362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有瑕疵</a:t>
            </a:r>
          </a:p>
        </p:txBody>
      </p:sp>
      <p:cxnSp>
        <p:nvCxnSpPr>
          <p:cNvPr id="110609" name="AutoShape 17"/>
          <p:cNvCxnSpPr>
            <a:cxnSpLocks noChangeShapeType="1"/>
            <a:stCxn id="110602" idx="3"/>
            <a:endCxn id="110605" idx="1"/>
          </p:cNvCxnSpPr>
          <p:nvPr/>
        </p:nvCxnSpPr>
        <p:spPr bwMode="auto">
          <a:xfrm flipV="1">
            <a:off x="2197100" y="3970338"/>
            <a:ext cx="358775" cy="6842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0610" name="AutoShape 18"/>
          <p:cNvCxnSpPr>
            <a:cxnSpLocks noChangeShapeType="1"/>
            <a:stCxn id="110602" idx="3"/>
            <a:endCxn id="110608" idx="1"/>
          </p:cNvCxnSpPr>
          <p:nvPr/>
        </p:nvCxnSpPr>
        <p:spPr bwMode="auto">
          <a:xfrm>
            <a:off x="2197100" y="4654550"/>
            <a:ext cx="358775" cy="6842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0611" name="AutoShape 19"/>
          <p:cNvSpPr>
            <a:spLocks noChangeArrowheads="1"/>
          </p:cNvSpPr>
          <p:nvPr/>
        </p:nvSpPr>
        <p:spPr bwMode="auto">
          <a:xfrm>
            <a:off x="5364163" y="3429000"/>
            <a:ext cx="1081087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實體判決</a:t>
            </a:r>
          </a:p>
        </p:txBody>
      </p:sp>
      <p:sp>
        <p:nvSpPr>
          <p:cNvPr id="110612" name="AutoShape 20"/>
          <p:cNvSpPr>
            <a:spLocks noChangeArrowheads="1"/>
          </p:cNvSpPr>
          <p:nvPr/>
        </p:nvSpPr>
        <p:spPr bwMode="auto">
          <a:xfrm>
            <a:off x="5364163" y="4149725"/>
            <a:ext cx="1079500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形式判決</a:t>
            </a:r>
          </a:p>
        </p:txBody>
      </p:sp>
      <p:sp>
        <p:nvSpPr>
          <p:cNvPr id="110613" name="AutoShape 21"/>
          <p:cNvSpPr>
            <a:spLocks noChangeArrowheads="1"/>
          </p:cNvSpPr>
          <p:nvPr/>
        </p:nvSpPr>
        <p:spPr bwMode="auto">
          <a:xfrm>
            <a:off x="3851275" y="3429000"/>
            <a:ext cx="1079500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有理由</a:t>
            </a:r>
          </a:p>
        </p:txBody>
      </p:sp>
      <p:sp>
        <p:nvSpPr>
          <p:cNvPr id="110614" name="AutoShape 22"/>
          <p:cNvSpPr>
            <a:spLocks noChangeArrowheads="1"/>
          </p:cNvSpPr>
          <p:nvPr/>
        </p:nvSpPr>
        <p:spPr bwMode="auto">
          <a:xfrm>
            <a:off x="3851275" y="4149725"/>
            <a:ext cx="1079500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無理由</a:t>
            </a:r>
          </a:p>
        </p:txBody>
      </p:sp>
      <p:cxnSp>
        <p:nvCxnSpPr>
          <p:cNvPr id="110615" name="AutoShape 23"/>
          <p:cNvCxnSpPr>
            <a:cxnSpLocks noChangeShapeType="1"/>
            <a:stCxn id="110605" idx="3"/>
            <a:endCxn id="110613" idx="1"/>
          </p:cNvCxnSpPr>
          <p:nvPr/>
        </p:nvCxnSpPr>
        <p:spPr bwMode="auto">
          <a:xfrm flipV="1">
            <a:off x="3490913" y="3609975"/>
            <a:ext cx="360362" cy="360363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0616" name="AutoShape 24"/>
          <p:cNvCxnSpPr>
            <a:cxnSpLocks noChangeShapeType="1"/>
            <a:stCxn id="110605" idx="3"/>
            <a:endCxn id="110614" idx="1"/>
          </p:cNvCxnSpPr>
          <p:nvPr/>
        </p:nvCxnSpPr>
        <p:spPr bwMode="auto">
          <a:xfrm>
            <a:off x="3490913" y="3970338"/>
            <a:ext cx="360362" cy="360362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0617" name="AutoShape 25"/>
          <p:cNvCxnSpPr>
            <a:cxnSpLocks noChangeShapeType="1"/>
            <a:stCxn id="110613" idx="3"/>
            <a:endCxn id="110611" idx="1"/>
          </p:cNvCxnSpPr>
          <p:nvPr/>
        </p:nvCxnSpPr>
        <p:spPr bwMode="auto">
          <a:xfrm>
            <a:off x="4930775" y="3609975"/>
            <a:ext cx="433388" cy="0"/>
          </a:xfrm>
          <a:prstGeom prst="straightConnector1">
            <a:avLst/>
          </a:prstGeom>
          <a:noFill/>
          <a:ln w="38100">
            <a:solidFill>
              <a:srgbClr val="66FF33"/>
            </a:solidFill>
            <a:round/>
            <a:headEnd/>
            <a:tailEnd type="triangle" w="med" len="med"/>
          </a:ln>
        </p:spPr>
      </p:cxnSp>
      <p:cxnSp>
        <p:nvCxnSpPr>
          <p:cNvPr id="110618" name="AutoShape 26"/>
          <p:cNvCxnSpPr>
            <a:cxnSpLocks noChangeShapeType="1"/>
            <a:stCxn id="110614" idx="3"/>
            <a:endCxn id="110612" idx="1"/>
          </p:cNvCxnSpPr>
          <p:nvPr/>
        </p:nvCxnSpPr>
        <p:spPr bwMode="auto">
          <a:xfrm>
            <a:off x="4930775" y="4330700"/>
            <a:ext cx="433388" cy="0"/>
          </a:xfrm>
          <a:prstGeom prst="straightConnector1">
            <a:avLst/>
          </a:prstGeom>
          <a:noFill/>
          <a:ln w="38100">
            <a:solidFill>
              <a:srgbClr val="66FF33"/>
            </a:solidFill>
            <a:round/>
            <a:headEnd/>
            <a:tailEnd type="triangle" w="med" len="med"/>
          </a:ln>
        </p:spPr>
      </p:cxnSp>
      <p:sp>
        <p:nvSpPr>
          <p:cNvPr id="110619" name="AutoShape 27"/>
          <p:cNvSpPr>
            <a:spLocks noChangeArrowheads="1"/>
          </p:cNvSpPr>
          <p:nvPr/>
        </p:nvSpPr>
        <p:spPr bwMode="auto">
          <a:xfrm>
            <a:off x="6516688" y="3500438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20" name="AutoShape 28"/>
          <p:cNvSpPr>
            <a:spLocks noChangeArrowheads="1"/>
          </p:cNvSpPr>
          <p:nvPr/>
        </p:nvSpPr>
        <p:spPr bwMode="auto">
          <a:xfrm>
            <a:off x="6948488" y="3429000"/>
            <a:ext cx="1727200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撤銷原判</a:t>
            </a:r>
          </a:p>
        </p:txBody>
      </p:sp>
      <p:sp>
        <p:nvSpPr>
          <p:cNvPr id="110621" name="AutoShape 29"/>
          <p:cNvSpPr>
            <a:spLocks noChangeArrowheads="1"/>
          </p:cNvSpPr>
          <p:nvPr/>
        </p:nvSpPr>
        <p:spPr bwMode="auto">
          <a:xfrm>
            <a:off x="6948488" y="4149725"/>
            <a:ext cx="1727200" cy="3603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無撤銷原判</a:t>
            </a:r>
          </a:p>
        </p:txBody>
      </p:sp>
      <p:sp>
        <p:nvSpPr>
          <p:cNvPr id="110622" name="AutoShape 30"/>
          <p:cNvSpPr>
            <a:spLocks noChangeArrowheads="1"/>
          </p:cNvSpPr>
          <p:nvPr/>
        </p:nvSpPr>
        <p:spPr bwMode="auto">
          <a:xfrm>
            <a:off x="6516688" y="4221163"/>
            <a:ext cx="287337" cy="215900"/>
          </a:xfrm>
          <a:prstGeom prst="rightArrow">
            <a:avLst>
              <a:gd name="adj1" fmla="val 50000"/>
              <a:gd name="adj2" fmla="val 3327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23" name="AutoShape 31"/>
          <p:cNvSpPr>
            <a:spLocks noChangeArrowheads="1"/>
          </p:cNvSpPr>
          <p:nvPr/>
        </p:nvSpPr>
        <p:spPr bwMode="auto">
          <a:xfrm>
            <a:off x="5292725" y="4797425"/>
            <a:ext cx="1079500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自為判決</a:t>
            </a:r>
          </a:p>
        </p:txBody>
      </p:sp>
      <p:sp>
        <p:nvSpPr>
          <p:cNvPr id="110624" name="AutoShape 32"/>
          <p:cNvSpPr>
            <a:spLocks noChangeArrowheads="1"/>
          </p:cNvSpPr>
          <p:nvPr/>
        </p:nvSpPr>
        <p:spPr bwMode="auto">
          <a:xfrm>
            <a:off x="1979613" y="5876925"/>
            <a:ext cx="2160587" cy="431800"/>
          </a:xfrm>
          <a:prstGeom prst="wedgeRoundRectCallout">
            <a:avLst>
              <a:gd name="adj1" fmla="val -10324"/>
              <a:gd name="adj2" fmla="val -11838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原審不應審而審</a:t>
            </a:r>
          </a:p>
        </p:txBody>
      </p:sp>
      <p:sp>
        <p:nvSpPr>
          <p:cNvPr id="110625" name="AutoShape 33"/>
          <p:cNvSpPr>
            <a:spLocks noChangeArrowheads="1"/>
          </p:cNvSpPr>
          <p:nvPr/>
        </p:nvSpPr>
        <p:spPr bwMode="auto">
          <a:xfrm>
            <a:off x="6443663" y="4868863"/>
            <a:ext cx="290512" cy="215900"/>
          </a:xfrm>
          <a:prstGeom prst="rightArrow">
            <a:avLst>
              <a:gd name="adj1" fmla="val 50000"/>
              <a:gd name="adj2" fmla="val 3364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26" name="AutoShape 34"/>
          <p:cNvSpPr>
            <a:spLocks noChangeArrowheads="1"/>
          </p:cNvSpPr>
          <p:nvPr/>
        </p:nvSpPr>
        <p:spPr bwMode="auto">
          <a:xfrm>
            <a:off x="6877050" y="4797425"/>
            <a:ext cx="1798638" cy="35877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撤銷原判</a:t>
            </a:r>
          </a:p>
        </p:txBody>
      </p:sp>
      <p:sp>
        <p:nvSpPr>
          <p:cNvPr id="110627" name="AutoShape 35"/>
          <p:cNvSpPr>
            <a:spLocks noChangeArrowheads="1"/>
          </p:cNvSpPr>
          <p:nvPr/>
        </p:nvSpPr>
        <p:spPr bwMode="auto">
          <a:xfrm>
            <a:off x="5292725" y="5445125"/>
            <a:ext cx="1079500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形式判決</a:t>
            </a:r>
          </a:p>
        </p:txBody>
      </p:sp>
      <p:sp>
        <p:nvSpPr>
          <p:cNvPr id="110628" name="AutoShape 36"/>
          <p:cNvSpPr>
            <a:spLocks noChangeArrowheads="1"/>
          </p:cNvSpPr>
          <p:nvPr/>
        </p:nvSpPr>
        <p:spPr bwMode="auto">
          <a:xfrm>
            <a:off x="6443663" y="5516563"/>
            <a:ext cx="290512" cy="215900"/>
          </a:xfrm>
          <a:prstGeom prst="rightArrow">
            <a:avLst>
              <a:gd name="adj1" fmla="val 50000"/>
              <a:gd name="adj2" fmla="val 3364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29" name="AutoShape 37"/>
          <p:cNvSpPr>
            <a:spLocks noChangeArrowheads="1"/>
          </p:cNvSpPr>
          <p:nvPr/>
        </p:nvSpPr>
        <p:spPr bwMode="auto">
          <a:xfrm>
            <a:off x="6877050" y="5445125"/>
            <a:ext cx="1798638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撤銷原判發交</a:t>
            </a:r>
          </a:p>
        </p:txBody>
      </p:sp>
      <p:sp>
        <p:nvSpPr>
          <p:cNvPr id="110630" name="AutoShape 38"/>
          <p:cNvSpPr>
            <a:spLocks noChangeArrowheads="1"/>
          </p:cNvSpPr>
          <p:nvPr/>
        </p:nvSpPr>
        <p:spPr bwMode="auto">
          <a:xfrm>
            <a:off x="3924300" y="4797425"/>
            <a:ext cx="935038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得審</a:t>
            </a:r>
          </a:p>
        </p:txBody>
      </p:sp>
      <p:sp>
        <p:nvSpPr>
          <p:cNvPr id="110631" name="AutoShape 39"/>
          <p:cNvSpPr>
            <a:spLocks noChangeArrowheads="1"/>
          </p:cNvSpPr>
          <p:nvPr/>
        </p:nvSpPr>
        <p:spPr bwMode="auto">
          <a:xfrm>
            <a:off x="3924300" y="5445125"/>
            <a:ext cx="935038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不得審</a:t>
            </a:r>
          </a:p>
        </p:txBody>
      </p:sp>
      <p:cxnSp>
        <p:nvCxnSpPr>
          <p:cNvPr id="110632" name="AutoShape 40"/>
          <p:cNvCxnSpPr>
            <a:cxnSpLocks noChangeShapeType="1"/>
            <a:stCxn id="110608" idx="3"/>
            <a:endCxn id="110630" idx="1"/>
          </p:cNvCxnSpPr>
          <p:nvPr/>
        </p:nvCxnSpPr>
        <p:spPr bwMode="auto">
          <a:xfrm flipV="1">
            <a:off x="3490913" y="4978400"/>
            <a:ext cx="433387" cy="360363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0633" name="AutoShape 41"/>
          <p:cNvCxnSpPr>
            <a:cxnSpLocks noChangeShapeType="1"/>
            <a:stCxn id="110608" idx="3"/>
            <a:endCxn id="110631" idx="1"/>
          </p:cNvCxnSpPr>
          <p:nvPr/>
        </p:nvCxnSpPr>
        <p:spPr bwMode="auto">
          <a:xfrm>
            <a:off x="3490913" y="5338763"/>
            <a:ext cx="433387" cy="287337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0634" name="AutoShape 42"/>
          <p:cNvSpPr>
            <a:spLocks noChangeArrowheads="1"/>
          </p:cNvSpPr>
          <p:nvPr/>
        </p:nvSpPr>
        <p:spPr bwMode="auto">
          <a:xfrm>
            <a:off x="4932363" y="4868863"/>
            <a:ext cx="287337" cy="215900"/>
          </a:xfrm>
          <a:prstGeom prst="rightArrow">
            <a:avLst>
              <a:gd name="adj1" fmla="val 50000"/>
              <a:gd name="adj2" fmla="val 3327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35" name="AutoShape 43"/>
          <p:cNvSpPr>
            <a:spLocks noChangeArrowheads="1"/>
          </p:cNvSpPr>
          <p:nvPr/>
        </p:nvSpPr>
        <p:spPr bwMode="auto">
          <a:xfrm>
            <a:off x="4932363" y="5516563"/>
            <a:ext cx="287337" cy="215900"/>
          </a:xfrm>
          <a:prstGeom prst="rightArrow">
            <a:avLst>
              <a:gd name="adj1" fmla="val 50000"/>
              <a:gd name="adj2" fmla="val 3327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0636" name="AutoShape 44"/>
          <p:cNvSpPr>
            <a:spLocks noChangeArrowheads="1"/>
          </p:cNvSpPr>
          <p:nvPr/>
        </p:nvSpPr>
        <p:spPr bwMode="auto">
          <a:xfrm>
            <a:off x="6156325" y="23495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3" dur="5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0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0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0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10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10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10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10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10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10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4" dur="500"/>
                                        <p:tgtEl>
                                          <p:spTgt spid="110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10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10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10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10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10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10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10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110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110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10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10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10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10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110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10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110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1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10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10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animBg="1"/>
      <p:bldP spid="110597" grpId="0" animBg="1"/>
      <p:bldP spid="110598" grpId="0" animBg="1"/>
      <p:bldP spid="110599" grpId="0" animBg="1"/>
      <p:bldP spid="110600" grpId="0" animBg="1"/>
      <p:bldP spid="110601" grpId="0" animBg="1"/>
      <p:bldP spid="110602" grpId="0" animBg="1"/>
      <p:bldP spid="110603" grpId="0" animBg="1"/>
      <p:bldP spid="110604" grpId="0" animBg="1"/>
      <p:bldP spid="110605" grpId="0" animBg="1"/>
      <p:bldP spid="110606" grpId="0" animBg="1"/>
      <p:bldP spid="110607" grpId="0" animBg="1"/>
      <p:bldP spid="110608" grpId="0" animBg="1"/>
      <p:bldP spid="110611" grpId="0" animBg="1"/>
      <p:bldP spid="110612" grpId="0" animBg="1"/>
      <p:bldP spid="110613" grpId="0" animBg="1"/>
      <p:bldP spid="110614" grpId="0" animBg="1"/>
      <p:bldP spid="110619" grpId="0" animBg="1"/>
      <p:bldP spid="110620" grpId="0" animBg="1"/>
      <p:bldP spid="110621" grpId="0" animBg="1"/>
      <p:bldP spid="110622" grpId="0" animBg="1"/>
      <p:bldP spid="110623" grpId="0" animBg="1"/>
      <p:bldP spid="110624" grpId="0" animBg="1"/>
      <p:bldP spid="110625" grpId="0" animBg="1"/>
      <p:bldP spid="110626" grpId="0" animBg="1"/>
      <p:bldP spid="110627" grpId="0" animBg="1"/>
      <p:bldP spid="110628" grpId="0" animBg="1"/>
      <p:bldP spid="110629" grpId="0" animBg="1"/>
      <p:bldP spid="110630" grpId="0" animBg="1"/>
      <p:bldP spid="110631" grpId="0" animBg="1"/>
      <p:bldP spid="110634" grpId="0" animBg="1"/>
      <p:bldP spid="110635" grpId="0" animBg="1"/>
      <p:bldP spid="110636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2400" smtClean="0">
                <a:solidFill>
                  <a:srgbClr val="66FFFF"/>
                </a:solidFill>
              </a:rPr>
              <a:t>附則</a:t>
            </a:r>
            <a:r>
              <a:rPr lang="zh-TW" altLang="en-US" sz="4000" smtClean="0">
                <a:solidFill>
                  <a:srgbClr val="66FFFF"/>
                </a:solidFill>
              </a:rPr>
              <a:t>：上訴審是否撤銷原審更為決判</a:t>
            </a:r>
            <a:r>
              <a:rPr lang="en-US" altLang="zh-TW" sz="2000" smtClean="0">
                <a:solidFill>
                  <a:srgbClr val="66FFFF"/>
                </a:solidFill>
              </a:rPr>
              <a:t>2</a:t>
            </a:r>
            <a:endParaRPr lang="en-US" altLang="zh-TW" sz="4000" smtClean="0">
              <a:solidFill>
                <a:srgbClr val="66FFFF"/>
              </a:solidFill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8218488" cy="50403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z="2800" smtClean="0"/>
              <a:t>邏輯關係：原審為形式判決者</a:t>
            </a:r>
          </a:p>
        </p:txBody>
      </p:sp>
      <p:sp>
        <p:nvSpPr>
          <p:cNvPr id="111620" name="AutoShape 4"/>
          <p:cNvSpPr>
            <a:spLocks noChangeArrowheads="1"/>
          </p:cNvSpPr>
          <p:nvPr/>
        </p:nvSpPr>
        <p:spPr bwMode="auto">
          <a:xfrm>
            <a:off x="755650" y="2205038"/>
            <a:ext cx="1512888" cy="431800"/>
          </a:xfrm>
          <a:prstGeom prst="flowChartAlternate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rgbClr val="FFFF99"/>
                </a:solidFill>
                <a:ea typeface="標楷體" pitchFamily="65" charset="-120"/>
              </a:rPr>
              <a:t>原審判決</a:t>
            </a:r>
          </a:p>
        </p:txBody>
      </p:sp>
      <p:sp>
        <p:nvSpPr>
          <p:cNvPr id="111621" name="AutoShape 5"/>
          <p:cNvSpPr>
            <a:spLocks noChangeArrowheads="1"/>
          </p:cNvSpPr>
          <p:nvPr/>
        </p:nvSpPr>
        <p:spPr bwMode="auto">
          <a:xfrm>
            <a:off x="4211638" y="2205038"/>
            <a:ext cx="1800225" cy="431800"/>
          </a:xfrm>
          <a:prstGeom prst="flowChartAlternate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rgbClr val="FFFF99"/>
                </a:solidFill>
                <a:ea typeface="標楷體" pitchFamily="65" charset="-120"/>
              </a:rPr>
              <a:t>上訴審判決</a:t>
            </a:r>
          </a:p>
        </p:txBody>
      </p:sp>
      <p:sp>
        <p:nvSpPr>
          <p:cNvPr id="111622" name="AutoShape 6"/>
          <p:cNvSpPr>
            <a:spLocks noChangeArrowheads="1"/>
          </p:cNvSpPr>
          <p:nvPr/>
        </p:nvSpPr>
        <p:spPr bwMode="auto">
          <a:xfrm>
            <a:off x="6516688" y="2205038"/>
            <a:ext cx="2016125" cy="431800"/>
          </a:xfrm>
          <a:prstGeom prst="flowChartAlternate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rgbClr val="FFFF99"/>
                </a:solidFill>
                <a:ea typeface="標楷體" pitchFamily="65" charset="-120"/>
              </a:rPr>
              <a:t>是否撤銷原判</a:t>
            </a:r>
          </a:p>
        </p:txBody>
      </p:sp>
      <p:sp>
        <p:nvSpPr>
          <p:cNvPr id="111623" name="AutoShape 7"/>
          <p:cNvSpPr>
            <a:spLocks noChangeArrowheads="1"/>
          </p:cNvSpPr>
          <p:nvPr/>
        </p:nvSpPr>
        <p:spPr bwMode="auto">
          <a:xfrm>
            <a:off x="1258888" y="2924175"/>
            <a:ext cx="288925" cy="1152525"/>
          </a:xfrm>
          <a:prstGeom prst="downArrow">
            <a:avLst>
              <a:gd name="adj1" fmla="val 50000"/>
              <a:gd name="adj2" fmla="val 99725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1624" name="AutoShape 8"/>
          <p:cNvSpPr>
            <a:spLocks noChangeArrowheads="1"/>
          </p:cNvSpPr>
          <p:nvPr/>
        </p:nvSpPr>
        <p:spPr bwMode="auto">
          <a:xfrm>
            <a:off x="2771775" y="2420938"/>
            <a:ext cx="1225550" cy="71437"/>
          </a:xfrm>
          <a:prstGeom prst="rightArrow">
            <a:avLst>
              <a:gd name="adj1" fmla="val 50000"/>
              <a:gd name="adj2" fmla="val 42889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1625" name="AutoShape 9"/>
          <p:cNvSpPr>
            <a:spLocks noChangeArrowheads="1"/>
          </p:cNvSpPr>
          <p:nvPr/>
        </p:nvSpPr>
        <p:spPr bwMode="auto">
          <a:xfrm>
            <a:off x="2916238" y="1844675"/>
            <a:ext cx="792162" cy="360363"/>
          </a:xfrm>
          <a:prstGeom prst="wedgeRoundRectCallout">
            <a:avLst>
              <a:gd name="adj1" fmla="val -8116"/>
              <a:gd name="adj2" fmla="val 101981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上訴</a:t>
            </a:r>
          </a:p>
        </p:txBody>
      </p:sp>
      <p:sp>
        <p:nvSpPr>
          <p:cNvPr id="111626" name="AutoShape 10"/>
          <p:cNvSpPr>
            <a:spLocks noChangeArrowheads="1"/>
          </p:cNvSpPr>
          <p:nvPr/>
        </p:nvSpPr>
        <p:spPr bwMode="auto">
          <a:xfrm>
            <a:off x="684213" y="4292600"/>
            <a:ext cx="1512887" cy="5762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形式判決</a:t>
            </a:r>
          </a:p>
        </p:txBody>
      </p:sp>
      <p:sp>
        <p:nvSpPr>
          <p:cNvPr id="111627" name="AutoShape 11"/>
          <p:cNvSpPr>
            <a:spLocks noChangeArrowheads="1"/>
          </p:cNvSpPr>
          <p:nvPr/>
        </p:nvSpPr>
        <p:spPr bwMode="auto">
          <a:xfrm>
            <a:off x="5003800" y="2781300"/>
            <a:ext cx="288925" cy="792163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zh-TW" altLang="zh-TW" sz="2000">
              <a:ea typeface="標楷體" pitchFamily="65" charset="-120"/>
            </a:endParaRPr>
          </a:p>
        </p:txBody>
      </p:sp>
      <p:sp>
        <p:nvSpPr>
          <p:cNvPr id="111628" name="AutoShape 12"/>
          <p:cNvSpPr>
            <a:spLocks noChangeArrowheads="1"/>
          </p:cNvSpPr>
          <p:nvPr/>
        </p:nvSpPr>
        <p:spPr bwMode="auto">
          <a:xfrm>
            <a:off x="7380288" y="2781300"/>
            <a:ext cx="287337" cy="792163"/>
          </a:xfrm>
          <a:prstGeom prst="downArrow">
            <a:avLst>
              <a:gd name="adj1" fmla="val 50000"/>
              <a:gd name="adj2" fmla="val 6892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1629" name="AutoShape 13"/>
          <p:cNvSpPr>
            <a:spLocks noChangeArrowheads="1"/>
          </p:cNvSpPr>
          <p:nvPr/>
        </p:nvSpPr>
        <p:spPr bwMode="auto">
          <a:xfrm>
            <a:off x="2555875" y="3789363"/>
            <a:ext cx="935038" cy="360362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無瑕疵</a:t>
            </a:r>
          </a:p>
        </p:txBody>
      </p:sp>
      <p:sp>
        <p:nvSpPr>
          <p:cNvPr id="111630" name="AutoShape 14"/>
          <p:cNvSpPr>
            <a:spLocks noChangeArrowheads="1"/>
          </p:cNvSpPr>
          <p:nvPr/>
        </p:nvSpPr>
        <p:spPr bwMode="auto">
          <a:xfrm>
            <a:off x="2268538" y="2636838"/>
            <a:ext cx="1728787" cy="433387"/>
          </a:xfrm>
          <a:prstGeom prst="wedgeRoundRectCallout">
            <a:avLst>
              <a:gd name="adj1" fmla="val -41185"/>
              <a:gd name="adj2" fmla="val -8076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形式正確性</a:t>
            </a:r>
          </a:p>
        </p:txBody>
      </p:sp>
      <p:sp>
        <p:nvSpPr>
          <p:cNvPr id="111631" name="AutoShape 15"/>
          <p:cNvSpPr>
            <a:spLocks noChangeArrowheads="1"/>
          </p:cNvSpPr>
          <p:nvPr/>
        </p:nvSpPr>
        <p:spPr bwMode="auto">
          <a:xfrm>
            <a:off x="3059113" y="3213100"/>
            <a:ext cx="144462" cy="360363"/>
          </a:xfrm>
          <a:prstGeom prst="downArrow">
            <a:avLst>
              <a:gd name="adj1" fmla="val 50000"/>
              <a:gd name="adj2" fmla="val 6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1632" name="AutoShape 16"/>
          <p:cNvSpPr>
            <a:spLocks noChangeArrowheads="1"/>
          </p:cNvSpPr>
          <p:nvPr/>
        </p:nvSpPr>
        <p:spPr bwMode="auto">
          <a:xfrm>
            <a:off x="2555875" y="5084763"/>
            <a:ext cx="935038" cy="360362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有瑕疵</a:t>
            </a:r>
          </a:p>
        </p:txBody>
      </p:sp>
      <p:cxnSp>
        <p:nvCxnSpPr>
          <p:cNvPr id="111633" name="AutoShape 17"/>
          <p:cNvCxnSpPr>
            <a:cxnSpLocks noChangeShapeType="1"/>
            <a:stCxn id="111626" idx="3"/>
            <a:endCxn id="111629" idx="1"/>
          </p:cNvCxnSpPr>
          <p:nvPr/>
        </p:nvCxnSpPr>
        <p:spPr bwMode="auto">
          <a:xfrm flipV="1">
            <a:off x="2197100" y="3970338"/>
            <a:ext cx="358775" cy="6111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1634" name="AutoShape 18"/>
          <p:cNvCxnSpPr>
            <a:cxnSpLocks noChangeShapeType="1"/>
            <a:stCxn id="111626" idx="3"/>
            <a:endCxn id="111632" idx="1"/>
          </p:cNvCxnSpPr>
          <p:nvPr/>
        </p:nvCxnSpPr>
        <p:spPr bwMode="auto">
          <a:xfrm>
            <a:off x="2197100" y="4581525"/>
            <a:ext cx="358775" cy="6842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1635" name="AutoShape 19"/>
          <p:cNvSpPr>
            <a:spLocks noChangeArrowheads="1"/>
          </p:cNvSpPr>
          <p:nvPr/>
        </p:nvSpPr>
        <p:spPr bwMode="auto">
          <a:xfrm>
            <a:off x="3924300" y="4724400"/>
            <a:ext cx="1943100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無第一審管轄權</a:t>
            </a:r>
          </a:p>
        </p:txBody>
      </p:sp>
      <p:cxnSp>
        <p:nvCxnSpPr>
          <p:cNvPr id="111636" name="AutoShape 20"/>
          <p:cNvCxnSpPr>
            <a:cxnSpLocks noChangeShapeType="1"/>
            <a:stCxn id="111632" idx="3"/>
            <a:endCxn id="111635" idx="1"/>
          </p:cNvCxnSpPr>
          <p:nvPr/>
        </p:nvCxnSpPr>
        <p:spPr bwMode="auto">
          <a:xfrm flipV="1">
            <a:off x="3490913" y="4905375"/>
            <a:ext cx="433387" cy="360363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1637" name="AutoShape 21"/>
          <p:cNvCxnSpPr>
            <a:cxnSpLocks noChangeShapeType="1"/>
            <a:stCxn id="111632" idx="3"/>
            <a:endCxn id="111647" idx="1"/>
          </p:cNvCxnSpPr>
          <p:nvPr/>
        </p:nvCxnSpPr>
        <p:spPr bwMode="auto">
          <a:xfrm>
            <a:off x="3490913" y="5265738"/>
            <a:ext cx="433387" cy="360362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1638" name="AutoShape 22"/>
          <p:cNvSpPr>
            <a:spLocks noChangeArrowheads="1"/>
          </p:cNvSpPr>
          <p:nvPr/>
        </p:nvSpPr>
        <p:spPr bwMode="auto">
          <a:xfrm>
            <a:off x="5940425" y="5516563"/>
            <a:ext cx="360363" cy="217487"/>
          </a:xfrm>
          <a:prstGeom prst="rightArrow">
            <a:avLst>
              <a:gd name="adj1" fmla="val 50000"/>
              <a:gd name="adj2" fmla="val 4142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1639" name="AutoShape 23"/>
          <p:cNvSpPr>
            <a:spLocks noChangeArrowheads="1"/>
          </p:cNvSpPr>
          <p:nvPr/>
        </p:nvSpPr>
        <p:spPr bwMode="auto">
          <a:xfrm>
            <a:off x="6516688" y="5445125"/>
            <a:ext cx="2087562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撤銷原判自為判決</a:t>
            </a:r>
          </a:p>
        </p:txBody>
      </p:sp>
      <p:sp>
        <p:nvSpPr>
          <p:cNvPr id="111640" name="AutoShape 24"/>
          <p:cNvSpPr>
            <a:spLocks noChangeArrowheads="1"/>
          </p:cNvSpPr>
          <p:nvPr/>
        </p:nvSpPr>
        <p:spPr bwMode="auto">
          <a:xfrm>
            <a:off x="6516688" y="3789363"/>
            <a:ext cx="2087562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無撤銷原判問題</a:t>
            </a:r>
          </a:p>
        </p:txBody>
      </p:sp>
      <p:sp>
        <p:nvSpPr>
          <p:cNvPr id="111641" name="AutoShape 25"/>
          <p:cNvSpPr>
            <a:spLocks noChangeArrowheads="1"/>
          </p:cNvSpPr>
          <p:nvPr/>
        </p:nvSpPr>
        <p:spPr bwMode="auto">
          <a:xfrm>
            <a:off x="6084888" y="3860800"/>
            <a:ext cx="287337" cy="215900"/>
          </a:xfrm>
          <a:prstGeom prst="rightArrow">
            <a:avLst>
              <a:gd name="adj1" fmla="val 50000"/>
              <a:gd name="adj2" fmla="val 3327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1642" name="AutoShape 26"/>
          <p:cNvSpPr>
            <a:spLocks noChangeArrowheads="1"/>
          </p:cNvSpPr>
          <p:nvPr/>
        </p:nvSpPr>
        <p:spPr bwMode="auto">
          <a:xfrm>
            <a:off x="4140200" y="3789363"/>
            <a:ext cx="1800225" cy="360362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形式判決駁回</a:t>
            </a:r>
          </a:p>
        </p:txBody>
      </p:sp>
      <p:sp>
        <p:nvSpPr>
          <p:cNvPr id="111643" name="AutoShape 27"/>
          <p:cNvSpPr>
            <a:spLocks noChangeArrowheads="1"/>
          </p:cNvSpPr>
          <p:nvPr/>
        </p:nvSpPr>
        <p:spPr bwMode="auto">
          <a:xfrm>
            <a:off x="1187450" y="5876925"/>
            <a:ext cx="2160588" cy="431800"/>
          </a:xfrm>
          <a:prstGeom prst="wedgeRoundRectCallout">
            <a:avLst>
              <a:gd name="adj1" fmla="val 21199"/>
              <a:gd name="adj2" fmla="val -131616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原審應審而未審</a:t>
            </a:r>
          </a:p>
        </p:txBody>
      </p:sp>
      <p:sp>
        <p:nvSpPr>
          <p:cNvPr id="111644" name="AutoShape 28"/>
          <p:cNvSpPr>
            <a:spLocks noChangeArrowheads="1"/>
          </p:cNvSpPr>
          <p:nvPr/>
        </p:nvSpPr>
        <p:spPr bwMode="auto">
          <a:xfrm>
            <a:off x="3563938" y="3860800"/>
            <a:ext cx="433387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1645" name="AutoShape 29"/>
          <p:cNvSpPr>
            <a:spLocks noChangeArrowheads="1"/>
          </p:cNvSpPr>
          <p:nvPr/>
        </p:nvSpPr>
        <p:spPr bwMode="auto">
          <a:xfrm>
            <a:off x="5940425" y="4797425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11646" name="AutoShape 30"/>
          <p:cNvSpPr>
            <a:spLocks noChangeArrowheads="1"/>
          </p:cNvSpPr>
          <p:nvPr/>
        </p:nvSpPr>
        <p:spPr bwMode="auto">
          <a:xfrm>
            <a:off x="6516688" y="4724400"/>
            <a:ext cx="2087562" cy="35877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撤銷原判發回</a:t>
            </a:r>
          </a:p>
        </p:txBody>
      </p:sp>
      <p:sp>
        <p:nvSpPr>
          <p:cNvPr id="111647" name="AutoShape 31"/>
          <p:cNvSpPr>
            <a:spLocks noChangeArrowheads="1"/>
          </p:cNvSpPr>
          <p:nvPr/>
        </p:nvSpPr>
        <p:spPr bwMode="auto">
          <a:xfrm>
            <a:off x="3924300" y="5445125"/>
            <a:ext cx="1943100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有第一審管轄權</a:t>
            </a:r>
          </a:p>
        </p:txBody>
      </p:sp>
      <p:sp>
        <p:nvSpPr>
          <p:cNvPr id="111648" name="AutoShape 32"/>
          <p:cNvSpPr>
            <a:spLocks noChangeArrowheads="1"/>
          </p:cNvSpPr>
          <p:nvPr/>
        </p:nvSpPr>
        <p:spPr bwMode="auto">
          <a:xfrm>
            <a:off x="6084888" y="2349500"/>
            <a:ext cx="287337" cy="215900"/>
          </a:xfrm>
          <a:prstGeom prst="rightArrow">
            <a:avLst>
              <a:gd name="adj1" fmla="val 50000"/>
              <a:gd name="adj2" fmla="val 3327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5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1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1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1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1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1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11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7" dur="500"/>
                                        <p:tgtEl>
                                          <p:spTgt spid="111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11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1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11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11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11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11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1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11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11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1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2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11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 animBg="1"/>
      <p:bldP spid="111621" grpId="0" animBg="1"/>
      <p:bldP spid="111622" grpId="0" animBg="1"/>
      <p:bldP spid="111623" grpId="0" animBg="1"/>
      <p:bldP spid="111624" grpId="0" animBg="1"/>
      <p:bldP spid="111625" grpId="0" animBg="1"/>
      <p:bldP spid="111626" grpId="0" animBg="1"/>
      <p:bldP spid="111627" grpId="0" animBg="1"/>
      <p:bldP spid="111628" grpId="0" animBg="1"/>
      <p:bldP spid="111629" grpId="0" animBg="1"/>
      <p:bldP spid="111630" grpId="0" animBg="1"/>
      <p:bldP spid="111631" grpId="0" animBg="1"/>
      <p:bldP spid="111632" grpId="0" animBg="1"/>
      <p:bldP spid="111635" grpId="0" animBg="1"/>
      <p:bldP spid="111638" grpId="0" animBg="1"/>
      <p:bldP spid="111639" grpId="0" animBg="1"/>
      <p:bldP spid="111640" grpId="0" animBg="1"/>
      <p:bldP spid="111641" grpId="0" animBg="1"/>
      <p:bldP spid="111642" grpId="0" animBg="1"/>
      <p:bldP spid="111643" grpId="0" animBg="1"/>
      <p:bldP spid="111644" grpId="0" animBg="1"/>
      <p:bldP spid="111645" grpId="0" animBg="1"/>
      <p:bldP spid="111646" grpId="0" animBg="1"/>
      <p:bldP spid="111647" grpId="0" animBg="1"/>
      <p:bldP spid="111648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審判</a:t>
            </a:r>
          </a:p>
        </p:txBody>
      </p:sp>
      <p:sp>
        <p:nvSpPr>
          <p:cNvPr id="61443" name="AutoShape 5"/>
          <p:cNvSpPr>
            <a:spLocks noChangeArrowheads="1"/>
          </p:cNvSpPr>
          <p:nvPr/>
        </p:nvSpPr>
        <p:spPr bwMode="auto">
          <a:xfrm>
            <a:off x="3492500" y="1341438"/>
            <a:ext cx="2232025" cy="5762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審判制度</a:t>
            </a:r>
          </a:p>
        </p:txBody>
      </p:sp>
      <p:sp>
        <p:nvSpPr>
          <p:cNvPr id="61444" name="AutoShape 6"/>
          <p:cNvSpPr>
            <a:spLocks noChangeArrowheads="1"/>
          </p:cNvSpPr>
          <p:nvPr/>
        </p:nvSpPr>
        <p:spPr bwMode="auto">
          <a:xfrm>
            <a:off x="1116013" y="2492375"/>
            <a:ext cx="576262" cy="16557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專業法官</a:t>
            </a:r>
          </a:p>
        </p:txBody>
      </p:sp>
      <p:sp>
        <p:nvSpPr>
          <p:cNvPr id="61445" name="AutoShape 7"/>
          <p:cNvSpPr>
            <a:spLocks noChangeArrowheads="1"/>
          </p:cNvSpPr>
          <p:nvPr/>
        </p:nvSpPr>
        <p:spPr bwMode="auto">
          <a:xfrm>
            <a:off x="7524750" y="2492375"/>
            <a:ext cx="576263" cy="16557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觀審制？</a:t>
            </a:r>
          </a:p>
        </p:txBody>
      </p:sp>
      <p:sp>
        <p:nvSpPr>
          <p:cNvPr id="61446" name="AutoShape 8"/>
          <p:cNvSpPr>
            <a:spLocks noChangeArrowheads="1"/>
          </p:cNvSpPr>
          <p:nvPr/>
        </p:nvSpPr>
        <p:spPr bwMode="auto">
          <a:xfrm>
            <a:off x="5435600" y="2492375"/>
            <a:ext cx="576263" cy="16557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參審制</a:t>
            </a:r>
          </a:p>
        </p:txBody>
      </p:sp>
      <p:sp>
        <p:nvSpPr>
          <p:cNvPr id="61447" name="AutoShape 9"/>
          <p:cNvSpPr>
            <a:spLocks noChangeArrowheads="1"/>
          </p:cNvSpPr>
          <p:nvPr/>
        </p:nvSpPr>
        <p:spPr bwMode="auto">
          <a:xfrm>
            <a:off x="3276600" y="2492375"/>
            <a:ext cx="576263" cy="16557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陪審制</a:t>
            </a:r>
          </a:p>
        </p:txBody>
      </p:sp>
      <p:cxnSp>
        <p:nvCxnSpPr>
          <p:cNvPr id="61448" name="AutoShape 11"/>
          <p:cNvCxnSpPr>
            <a:cxnSpLocks noChangeShapeType="1"/>
            <a:stCxn id="61443" idx="2"/>
            <a:endCxn id="61446" idx="0"/>
          </p:cNvCxnSpPr>
          <p:nvPr/>
        </p:nvCxnSpPr>
        <p:spPr bwMode="auto">
          <a:xfrm rot="16200000" flipH="1">
            <a:off x="4879181" y="1647032"/>
            <a:ext cx="574675" cy="1116012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449" name="AutoShape 12"/>
          <p:cNvCxnSpPr>
            <a:cxnSpLocks noChangeShapeType="1"/>
            <a:stCxn id="61443" idx="2"/>
            <a:endCxn id="61447" idx="0"/>
          </p:cNvCxnSpPr>
          <p:nvPr/>
        </p:nvCxnSpPr>
        <p:spPr bwMode="auto">
          <a:xfrm rot="5400000">
            <a:off x="3799681" y="1683544"/>
            <a:ext cx="574675" cy="1042988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450" name="AutoShape 13"/>
          <p:cNvCxnSpPr>
            <a:cxnSpLocks noChangeShapeType="1"/>
            <a:stCxn id="61443" idx="2"/>
            <a:endCxn id="61444" idx="0"/>
          </p:cNvCxnSpPr>
          <p:nvPr/>
        </p:nvCxnSpPr>
        <p:spPr bwMode="auto">
          <a:xfrm rot="5400000">
            <a:off x="2719388" y="603250"/>
            <a:ext cx="574675" cy="3203575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451" name="AutoShape 14"/>
          <p:cNvCxnSpPr>
            <a:cxnSpLocks noChangeShapeType="1"/>
            <a:stCxn id="61443" idx="2"/>
            <a:endCxn id="61445" idx="0"/>
          </p:cNvCxnSpPr>
          <p:nvPr/>
        </p:nvCxnSpPr>
        <p:spPr bwMode="auto">
          <a:xfrm rot="16200000" flipH="1">
            <a:off x="5923756" y="602457"/>
            <a:ext cx="574675" cy="3205162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1452" name="AutoShape 15"/>
          <p:cNvSpPr>
            <a:spLocks noChangeArrowheads="1"/>
          </p:cNvSpPr>
          <p:nvPr/>
        </p:nvSpPr>
        <p:spPr bwMode="auto">
          <a:xfrm>
            <a:off x="755650" y="4508500"/>
            <a:ext cx="1368425" cy="2089150"/>
          </a:xfrm>
          <a:prstGeom prst="wedgeRoundRectCallout">
            <a:avLst>
              <a:gd name="adj1" fmla="val -2551"/>
              <a:gd name="adj2" fmla="val -68995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l"/>
            <a:r>
              <a:rPr lang="zh-TW" altLang="en-US" sz="2000">
                <a:ea typeface="標楷體" pitchFamily="65" charset="-120"/>
              </a:rPr>
              <a:t>我國現行制度，以專業法官為審判者。</a:t>
            </a:r>
          </a:p>
        </p:txBody>
      </p:sp>
      <p:sp>
        <p:nvSpPr>
          <p:cNvPr id="61453" name="AutoShape 16"/>
          <p:cNvSpPr>
            <a:spLocks noChangeArrowheads="1"/>
          </p:cNvSpPr>
          <p:nvPr/>
        </p:nvSpPr>
        <p:spPr bwMode="auto">
          <a:xfrm>
            <a:off x="2843213" y="4508500"/>
            <a:ext cx="1368425" cy="2089150"/>
          </a:xfrm>
          <a:prstGeom prst="wedgeRoundRectCallout">
            <a:avLst>
              <a:gd name="adj1" fmla="val -1278"/>
              <a:gd name="adj2" fmla="val -66718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l"/>
            <a:r>
              <a:rPr lang="zh-TW" altLang="en-US" sz="2000">
                <a:ea typeface="標楷體" pitchFamily="65" charset="-120"/>
              </a:rPr>
              <a:t>美國制度，以陪審員為事實認定之判斷者。</a:t>
            </a:r>
          </a:p>
        </p:txBody>
      </p:sp>
      <p:sp>
        <p:nvSpPr>
          <p:cNvPr id="61454" name="AutoShape 17"/>
          <p:cNvSpPr>
            <a:spLocks noChangeArrowheads="1"/>
          </p:cNvSpPr>
          <p:nvPr/>
        </p:nvSpPr>
        <p:spPr bwMode="auto">
          <a:xfrm>
            <a:off x="4932363" y="4508500"/>
            <a:ext cx="1871662" cy="2160588"/>
          </a:xfrm>
          <a:prstGeom prst="wedgeRoundRectCallout">
            <a:avLst>
              <a:gd name="adj1" fmla="val -10051"/>
              <a:gd name="adj2" fmla="val -67708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l"/>
            <a:r>
              <a:rPr lang="zh-TW" altLang="en-US" sz="2000">
                <a:ea typeface="標楷體" pitchFamily="65" charset="-120"/>
              </a:rPr>
              <a:t>德國刑事程序制度，以專業法官及參審員為審判者。適用特別性案件。</a:t>
            </a:r>
          </a:p>
        </p:txBody>
      </p:sp>
      <p:sp>
        <p:nvSpPr>
          <p:cNvPr id="61455" name="AutoShape 18"/>
          <p:cNvSpPr>
            <a:spLocks noChangeArrowheads="1"/>
          </p:cNvSpPr>
          <p:nvPr/>
        </p:nvSpPr>
        <p:spPr bwMode="auto">
          <a:xfrm>
            <a:off x="7164388" y="4508500"/>
            <a:ext cx="1800225" cy="2089150"/>
          </a:xfrm>
          <a:prstGeom prst="wedgeRoundRectCallout">
            <a:avLst>
              <a:gd name="adj1" fmla="val -12171"/>
              <a:gd name="adj2" fmla="val -67324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l"/>
            <a:r>
              <a:rPr lang="zh-TW" altLang="en-US" sz="2000">
                <a:ea typeface="標楷體" pitchFamily="65" charset="-120"/>
              </a:rPr>
              <a:t>我國將試行之制度，以專業法官及觀審員為審判者。一種極端荒謬的制度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solidFill>
            <a:srgbClr val="66CCFF"/>
          </a:solidFill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zh-TW" altLang="en-US" smtClean="0">
                <a:solidFill>
                  <a:srgbClr val="FF0000"/>
                </a:solidFill>
                <a:effectLst/>
              </a:rPr>
              <a:t>普通審判進行方式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183187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審判係自繫屬為始</a:t>
            </a:r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9750" y="2420938"/>
            <a:ext cx="360363" cy="1439862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案件繫屬</a:t>
            </a:r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1403350" y="2420938"/>
            <a:ext cx="360363" cy="1439862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準備程序</a:t>
            </a:r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2195513" y="2420938"/>
            <a:ext cx="360362" cy="1441450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審理程序</a:t>
            </a:r>
          </a:p>
        </p:txBody>
      </p:sp>
      <p:sp>
        <p:nvSpPr>
          <p:cNvPr id="62471" name="AutoShape 7"/>
          <p:cNvSpPr>
            <a:spLocks noChangeArrowheads="1"/>
          </p:cNvSpPr>
          <p:nvPr/>
        </p:nvSpPr>
        <p:spPr bwMode="auto">
          <a:xfrm>
            <a:off x="2916238" y="2133600"/>
            <a:ext cx="1727200" cy="431800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形式審理程序</a:t>
            </a:r>
          </a:p>
        </p:txBody>
      </p:sp>
      <p:sp>
        <p:nvSpPr>
          <p:cNvPr id="62472" name="AutoShape 8"/>
          <p:cNvSpPr>
            <a:spLocks noChangeArrowheads="1"/>
          </p:cNvSpPr>
          <p:nvPr/>
        </p:nvSpPr>
        <p:spPr bwMode="auto">
          <a:xfrm>
            <a:off x="2916238" y="3860800"/>
            <a:ext cx="1727200" cy="431800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實體審理程序</a:t>
            </a:r>
          </a:p>
        </p:txBody>
      </p:sp>
      <p:sp>
        <p:nvSpPr>
          <p:cNvPr id="62473" name="AutoShape 9"/>
          <p:cNvSpPr>
            <a:spLocks noChangeArrowheads="1"/>
          </p:cNvSpPr>
          <p:nvPr/>
        </p:nvSpPr>
        <p:spPr bwMode="auto">
          <a:xfrm>
            <a:off x="5148263" y="1628775"/>
            <a:ext cx="1512887" cy="287338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1800">
                <a:ea typeface="標楷體" pitchFamily="65" charset="-120"/>
              </a:rPr>
              <a:t>朗讀案由</a:t>
            </a:r>
          </a:p>
        </p:txBody>
      </p:sp>
      <p:sp>
        <p:nvSpPr>
          <p:cNvPr id="62474" name="AutoShape 10"/>
          <p:cNvSpPr>
            <a:spLocks noChangeArrowheads="1"/>
          </p:cNvSpPr>
          <p:nvPr/>
        </p:nvSpPr>
        <p:spPr bwMode="auto">
          <a:xfrm>
            <a:off x="5148263" y="2205038"/>
            <a:ext cx="1511300" cy="288925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1800">
                <a:ea typeface="標楷體" pitchFamily="65" charset="-120"/>
              </a:rPr>
              <a:t>人別與起訴要旨</a:t>
            </a:r>
          </a:p>
        </p:txBody>
      </p:sp>
      <p:sp>
        <p:nvSpPr>
          <p:cNvPr id="62475" name="AutoShape 11"/>
          <p:cNvSpPr>
            <a:spLocks noChangeArrowheads="1"/>
          </p:cNvSpPr>
          <p:nvPr/>
        </p:nvSpPr>
        <p:spPr bwMode="auto">
          <a:xfrm>
            <a:off x="5148263" y="2781300"/>
            <a:ext cx="1511300" cy="288925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權利告知</a:t>
            </a:r>
          </a:p>
        </p:txBody>
      </p:sp>
      <p:cxnSp>
        <p:nvCxnSpPr>
          <p:cNvPr id="62476" name="AutoShape 12"/>
          <p:cNvCxnSpPr>
            <a:cxnSpLocks noChangeShapeType="1"/>
            <a:stCxn id="62471" idx="3"/>
            <a:endCxn id="62473" idx="1"/>
          </p:cNvCxnSpPr>
          <p:nvPr/>
        </p:nvCxnSpPr>
        <p:spPr bwMode="auto">
          <a:xfrm flipV="1">
            <a:off x="4643438" y="1773238"/>
            <a:ext cx="504825" cy="576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2477" name="AutoShape 13"/>
          <p:cNvCxnSpPr>
            <a:cxnSpLocks noChangeShapeType="1"/>
            <a:stCxn id="62471" idx="3"/>
            <a:endCxn id="62474" idx="1"/>
          </p:cNvCxnSpPr>
          <p:nvPr/>
        </p:nvCxnSpPr>
        <p:spPr bwMode="auto">
          <a:xfrm>
            <a:off x="4643438" y="2349500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2478" name="AutoShape 14"/>
          <p:cNvCxnSpPr>
            <a:cxnSpLocks noChangeShapeType="1"/>
            <a:stCxn id="62471" idx="3"/>
            <a:endCxn id="62475" idx="1"/>
          </p:cNvCxnSpPr>
          <p:nvPr/>
        </p:nvCxnSpPr>
        <p:spPr bwMode="auto">
          <a:xfrm>
            <a:off x="4643438" y="2349500"/>
            <a:ext cx="504825" cy="576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2479" name="AutoShape 16"/>
          <p:cNvCxnSpPr>
            <a:cxnSpLocks noChangeShapeType="1"/>
            <a:stCxn id="62473" idx="2"/>
            <a:endCxn id="62474" idx="0"/>
          </p:cNvCxnSpPr>
          <p:nvPr/>
        </p:nvCxnSpPr>
        <p:spPr bwMode="auto">
          <a:xfrm flipH="1">
            <a:off x="5903913" y="1916113"/>
            <a:ext cx="1587" cy="288925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</p:spPr>
      </p:cxnSp>
      <p:cxnSp>
        <p:nvCxnSpPr>
          <p:cNvPr id="62480" name="AutoShape 17"/>
          <p:cNvCxnSpPr>
            <a:cxnSpLocks noChangeShapeType="1"/>
            <a:stCxn id="62474" idx="2"/>
            <a:endCxn id="62475" idx="0"/>
          </p:cNvCxnSpPr>
          <p:nvPr/>
        </p:nvCxnSpPr>
        <p:spPr bwMode="auto">
          <a:xfrm>
            <a:off x="5903913" y="2493963"/>
            <a:ext cx="0" cy="287337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</p:spPr>
      </p:cxnSp>
      <p:sp>
        <p:nvSpPr>
          <p:cNvPr id="62481" name="AutoShape 18"/>
          <p:cNvSpPr>
            <a:spLocks noChangeArrowheads="1"/>
          </p:cNvSpPr>
          <p:nvPr/>
        </p:nvSpPr>
        <p:spPr bwMode="auto">
          <a:xfrm>
            <a:off x="5148263" y="3357563"/>
            <a:ext cx="1511300" cy="287337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1800">
                <a:ea typeface="標楷體" pitchFamily="65" charset="-120"/>
              </a:rPr>
              <a:t>事實認定程序</a:t>
            </a:r>
          </a:p>
        </p:txBody>
      </p:sp>
      <p:sp>
        <p:nvSpPr>
          <p:cNvPr id="62482" name="AutoShape 19"/>
          <p:cNvSpPr>
            <a:spLocks noChangeArrowheads="1"/>
          </p:cNvSpPr>
          <p:nvPr/>
        </p:nvSpPr>
        <p:spPr bwMode="auto">
          <a:xfrm>
            <a:off x="5148263" y="3933825"/>
            <a:ext cx="1511300" cy="287338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1800">
                <a:ea typeface="標楷體" pitchFamily="65" charset="-120"/>
              </a:rPr>
              <a:t>法律適用程序</a:t>
            </a:r>
          </a:p>
        </p:txBody>
      </p:sp>
      <p:sp>
        <p:nvSpPr>
          <p:cNvPr id="62483" name="AutoShape 20"/>
          <p:cNvSpPr>
            <a:spLocks noChangeArrowheads="1"/>
          </p:cNvSpPr>
          <p:nvPr/>
        </p:nvSpPr>
        <p:spPr bwMode="auto">
          <a:xfrm>
            <a:off x="5148263" y="4508500"/>
            <a:ext cx="1511300" cy="28892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1800">
                <a:ea typeface="標楷體" pitchFamily="65" charset="-120"/>
              </a:rPr>
              <a:t>科刑裁量程序</a:t>
            </a:r>
          </a:p>
        </p:txBody>
      </p:sp>
      <p:cxnSp>
        <p:nvCxnSpPr>
          <p:cNvPr id="62484" name="AutoShape 21"/>
          <p:cNvCxnSpPr>
            <a:cxnSpLocks noChangeShapeType="1"/>
            <a:stCxn id="62472" idx="3"/>
            <a:endCxn id="62481" idx="1"/>
          </p:cNvCxnSpPr>
          <p:nvPr/>
        </p:nvCxnSpPr>
        <p:spPr bwMode="auto">
          <a:xfrm flipV="1">
            <a:off x="4643438" y="3502025"/>
            <a:ext cx="504825" cy="5746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2485" name="AutoShape 22"/>
          <p:cNvCxnSpPr>
            <a:cxnSpLocks noChangeShapeType="1"/>
            <a:stCxn id="62472" idx="3"/>
            <a:endCxn id="62482" idx="1"/>
          </p:cNvCxnSpPr>
          <p:nvPr/>
        </p:nvCxnSpPr>
        <p:spPr bwMode="auto">
          <a:xfrm>
            <a:off x="4643438" y="4076700"/>
            <a:ext cx="504825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2486" name="AutoShape 23"/>
          <p:cNvCxnSpPr>
            <a:cxnSpLocks noChangeShapeType="1"/>
            <a:stCxn id="62472" idx="3"/>
            <a:endCxn id="62483" idx="1"/>
          </p:cNvCxnSpPr>
          <p:nvPr/>
        </p:nvCxnSpPr>
        <p:spPr bwMode="auto">
          <a:xfrm>
            <a:off x="4643438" y="4076700"/>
            <a:ext cx="504825" cy="576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2487" name="AutoShape 24"/>
          <p:cNvCxnSpPr>
            <a:cxnSpLocks noChangeShapeType="1"/>
            <a:stCxn id="62475" idx="2"/>
            <a:endCxn id="62481" idx="0"/>
          </p:cNvCxnSpPr>
          <p:nvPr/>
        </p:nvCxnSpPr>
        <p:spPr bwMode="auto">
          <a:xfrm>
            <a:off x="5903913" y="3070225"/>
            <a:ext cx="0" cy="287338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</p:spPr>
      </p:cxnSp>
      <p:cxnSp>
        <p:nvCxnSpPr>
          <p:cNvPr id="62488" name="AutoShape 25"/>
          <p:cNvCxnSpPr>
            <a:cxnSpLocks noChangeShapeType="1"/>
            <a:stCxn id="62481" idx="2"/>
            <a:endCxn id="62482" idx="0"/>
          </p:cNvCxnSpPr>
          <p:nvPr/>
        </p:nvCxnSpPr>
        <p:spPr bwMode="auto">
          <a:xfrm>
            <a:off x="5903913" y="3644900"/>
            <a:ext cx="0" cy="288925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</p:spPr>
      </p:cxnSp>
      <p:cxnSp>
        <p:nvCxnSpPr>
          <p:cNvPr id="62489" name="AutoShape 26"/>
          <p:cNvCxnSpPr>
            <a:cxnSpLocks noChangeShapeType="1"/>
            <a:stCxn id="62482" idx="2"/>
            <a:endCxn id="62483" idx="0"/>
          </p:cNvCxnSpPr>
          <p:nvPr/>
        </p:nvCxnSpPr>
        <p:spPr bwMode="auto">
          <a:xfrm>
            <a:off x="5903913" y="4221163"/>
            <a:ext cx="0" cy="287337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</p:spPr>
      </p:cxnSp>
      <p:sp>
        <p:nvSpPr>
          <p:cNvPr id="62490" name="AutoShape 27"/>
          <p:cNvSpPr>
            <a:spLocks/>
          </p:cNvSpPr>
          <p:nvPr/>
        </p:nvSpPr>
        <p:spPr bwMode="auto">
          <a:xfrm>
            <a:off x="6732588" y="1700213"/>
            <a:ext cx="360362" cy="2952750"/>
          </a:xfrm>
          <a:prstGeom prst="rightBrace">
            <a:avLst>
              <a:gd name="adj1" fmla="val 6828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2491" name="AutoShape 28"/>
          <p:cNvSpPr>
            <a:spLocks noChangeArrowheads="1"/>
          </p:cNvSpPr>
          <p:nvPr/>
        </p:nvSpPr>
        <p:spPr bwMode="auto">
          <a:xfrm>
            <a:off x="7524750" y="2420938"/>
            <a:ext cx="360363" cy="15128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被告罪後陳述</a:t>
            </a:r>
          </a:p>
        </p:txBody>
      </p:sp>
      <p:sp>
        <p:nvSpPr>
          <p:cNvPr id="62492" name="AutoShape 29"/>
          <p:cNvSpPr>
            <a:spLocks noChangeArrowheads="1"/>
          </p:cNvSpPr>
          <p:nvPr/>
        </p:nvSpPr>
        <p:spPr bwMode="auto">
          <a:xfrm>
            <a:off x="971550" y="5084763"/>
            <a:ext cx="431800" cy="136683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審理終結</a:t>
            </a:r>
          </a:p>
        </p:txBody>
      </p:sp>
      <p:sp>
        <p:nvSpPr>
          <p:cNvPr id="62493" name="AutoShape 30"/>
          <p:cNvSpPr>
            <a:spLocks noChangeArrowheads="1"/>
          </p:cNvSpPr>
          <p:nvPr/>
        </p:nvSpPr>
        <p:spPr bwMode="auto">
          <a:xfrm>
            <a:off x="1908175" y="5084763"/>
            <a:ext cx="433388" cy="136683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宣示判決</a:t>
            </a:r>
          </a:p>
        </p:txBody>
      </p:sp>
      <p:sp>
        <p:nvSpPr>
          <p:cNvPr id="62494" name="AutoShape 31"/>
          <p:cNvSpPr>
            <a:spLocks noChangeArrowheads="1"/>
          </p:cNvSpPr>
          <p:nvPr/>
        </p:nvSpPr>
        <p:spPr bwMode="auto">
          <a:xfrm>
            <a:off x="2916238" y="5084763"/>
            <a:ext cx="360362" cy="136683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解除繫屬</a:t>
            </a:r>
          </a:p>
        </p:txBody>
      </p:sp>
      <p:cxnSp>
        <p:nvCxnSpPr>
          <p:cNvPr id="62495" name="AutoShape 32"/>
          <p:cNvCxnSpPr>
            <a:cxnSpLocks noChangeShapeType="1"/>
            <a:stCxn id="62491" idx="3"/>
            <a:endCxn id="62492" idx="1"/>
          </p:cNvCxnSpPr>
          <p:nvPr/>
        </p:nvCxnSpPr>
        <p:spPr bwMode="auto">
          <a:xfrm flipH="1">
            <a:off x="971550" y="3178175"/>
            <a:ext cx="6913563" cy="2590800"/>
          </a:xfrm>
          <a:prstGeom prst="bentConnector5">
            <a:avLst>
              <a:gd name="adj1" fmla="val -3306"/>
              <a:gd name="adj2" fmla="val 68625"/>
              <a:gd name="adj3" fmla="val 103306"/>
            </a:avLst>
          </a:prstGeom>
          <a:noFill/>
          <a:ln w="38100">
            <a:solidFill>
              <a:srgbClr val="00FFFF"/>
            </a:solidFill>
            <a:miter lim="800000"/>
            <a:headEnd/>
            <a:tailEnd type="triangle" w="med" len="med"/>
          </a:ln>
        </p:spPr>
      </p:cxnSp>
      <p:cxnSp>
        <p:nvCxnSpPr>
          <p:cNvPr id="62496" name="AutoShape 33"/>
          <p:cNvCxnSpPr>
            <a:cxnSpLocks noChangeShapeType="1"/>
            <a:stCxn id="62468" idx="3"/>
            <a:endCxn id="62469" idx="1"/>
          </p:cNvCxnSpPr>
          <p:nvPr/>
        </p:nvCxnSpPr>
        <p:spPr bwMode="auto">
          <a:xfrm>
            <a:off x="900113" y="3141663"/>
            <a:ext cx="503237" cy="0"/>
          </a:xfrm>
          <a:prstGeom prst="straightConnector1">
            <a:avLst/>
          </a:prstGeom>
          <a:noFill/>
          <a:ln w="57150">
            <a:solidFill>
              <a:srgbClr val="00FFFF"/>
            </a:solidFill>
            <a:round/>
            <a:headEnd/>
            <a:tailEnd type="triangle" w="med" len="med"/>
          </a:ln>
        </p:spPr>
      </p:cxnSp>
      <p:cxnSp>
        <p:nvCxnSpPr>
          <p:cNvPr id="62497" name="AutoShape 34"/>
          <p:cNvCxnSpPr>
            <a:cxnSpLocks noChangeShapeType="1"/>
            <a:stCxn id="62469" idx="3"/>
            <a:endCxn id="62470" idx="1"/>
          </p:cNvCxnSpPr>
          <p:nvPr/>
        </p:nvCxnSpPr>
        <p:spPr bwMode="auto">
          <a:xfrm>
            <a:off x="1763713" y="3141663"/>
            <a:ext cx="431800" cy="0"/>
          </a:xfrm>
          <a:prstGeom prst="straightConnector1">
            <a:avLst/>
          </a:prstGeom>
          <a:noFill/>
          <a:ln w="57150">
            <a:solidFill>
              <a:srgbClr val="00FFFF"/>
            </a:solidFill>
            <a:round/>
            <a:headEnd/>
            <a:tailEnd type="triangle" w="med" len="med"/>
          </a:ln>
        </p:spPr>
      </p:cxnSp>
      <p:cxnSp>
        <p:nvCxnSpPr>
          <p:cNvPr id="62498" name="AutoShape 36"/>
          <p:cNvCxnSpPr>
            <a:cxnSpLocks noChangeShapeType="1"/>
            <a:stCxn id="62470" idx="3"/>
            <a:endCxn id="62471" idx="1"/>
          </p:cNvCxnSpPr>
          <p:nvPr/>
        </p:nvCxnSpPr>
        <p:spPr bwMode="auto">
          <a:xfrm flipV="1">
            <a:off x="2555875" y="2349500"/>
            <a:ext cx="360363" cy="792163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2499" name="AutoShape 37"/>
          <p:cNvCxnSpPr>
            <a:cxnSpLocks noChangeShapeType="1"/>
            <a:stCxn id="62470" idx="3"/>
            <a:endCxn id="62472" idx="1"/>
          </p:cNvCxnSpPr>
          <p:nvPr/>
        </p:nvCxnSpPr>
        <p:spPr bwMode="auto">
          <a:xfrm>
            <a:off x="2555875" y="3141663"/>
            <a:ext cx="360363" cy="935037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2500" name="AutoShape 38"/>
          <p:cNvCxnSpPr>
            <a:cxnSpLocks noChangeShapeType="1"/>
            <a:stCxn id="62490" idx="1"/>
            <a:endCxn id="62491" idx="1"/>
          </p:cNvCxnSpPr>
          <p:nvPr/>
        </p:nvCxnSpPr>
        <p:spPr bwMode="auto">
          <a:xfrm>
            <a:off x="7092950" y="3176588"/>
            <a:ext cx="431800" cy="1587"/>
          </a:xfrm>
          <a:prstGeom prst="straightConnector1">
            <a:avLst/>
          </a:prstGeom>
          <a:noFill/>
          <a:ln w="57150">
            <a:solidFill>
              <a:srgbClr val="00FFFF"/>
            </a:solidFill>
            <a:round/>
            <a:headEnd/>
            <a:tailEnd type="triangle" w="med" len="med"/>
          </a:ln>
        </p:spPr>
      </p:cxnSp>
      <p:cxnSp>
        <p:nvCxnSpPr>
          <p:cNvPr id="62501" name="AutoShape 39"/>
          <p:cNvCxnSpPr>
            <a:cxnSpLocks noChangeShapeType="1"/>
            <a:stCxn id="62492" idx="3"/>
            <a:endCxn id="62493" idx="1"/>
          </p:cNvCxnSpPr>
          <p:nvPr/>
        </p:nvCxnSpPr>
        <p:spPr bwMode="auto">
          <a:xfrm>
            <a:off x="1403350" y="5768975"/>
            <a:ext cx="504825" cy="0"/>
          </a:xfrm>
          <a:prstGeom prst="straightConnector1">
            <a:avLst/>
          </a:prstGeom>
          <a:noFill/>
          <a:ln w="57150">
            <a:solidFill>
              <a:srgbClr val="00FFFF"/>
            </a:solidFill>
            <a:round/>
            <a:headEnd/>
            <a:tailEnd type="triangle" w="med" len="med"/>
          </a:ln>
        </p:spPr>
      </p:cxnSp>
      <p:cxnSp>
        <p:nvCxnSpPr>
          <p:cNvPr id="62502" name="AutoShape 40"/>
          <p:cNvCxnSpPr>
            <a:cxnSpLocks noChangeShapeType="1"/>
            <a:stCxn id="62493" idx="3"/>
            <a:endCxn id="62494" idx="1"/>
          </p:cNvCxnSpPr>
          <p:nvPr/>
        </p:nvCxnSpPr>
        <p:spPr bwMode="auto">
          <a:xfrm>
            <a:off x="2341563" y="5768975"/>
            <a:ext cx="574675" cy="0"/>
          </a:xfrm>
          <a:prstGeom prst="straightConnector1">
            <a:avLst/>
          </a:prstGeom>
          <a:noFill/>
          <a:ln w="57150">
            <a:solidFill>
              <a:srgbClr val="00FFFF"/>
            </a:solidFill>
            <a:round/>
            <a:headEnd/>
            <a:tailEnd type="triangle" w="med" len="med"/>
          </a:ln>
        </p:spPr>
      </p:cxnSp>
      <p:sp>
        <p:nvSpPr>
          <p:cNvPr id="62503" name="AutoShape 41"/>
          <p:cNvSpPr>
            <a:spLocks noChangeArrowheads="1"/>
          </p:cNvSpPr>
          <p:nvPr/>
        </p:nvSpPr>
        <p:spPr bwMode="auto">
          <a:xfrm>
            <a:off x="3419475" y="5661025"/>
            <a:ext cx="865188" cy="215900"/>
          </a:xfrm>
          <a:prstGeom prst="rightArrow">
            <a:avLst>
              <a:gd name="adj1" fmla="val 50000"/>
              <a:gd name="adj2" fmla="val 1001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2504" name="AutoShape 43"/>
          <p:cNvSpPr>
            <a:spLocks noChangeArrowheads="1"/>
          </p:cNvSpPr>
          <p:nvPr/>
        </p:nvSpPr>
        <p:spPr bwMode="auto">
          <a:xfrm>
            <a:off x="4787900" y="5157788"/>
            <a:ext cx="1584325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救濟程序</a:t>
            </a:r>
          </a:p>
        </p:txBody>
      </p:sp>
      <p:sp>
        <p:nvSpPr>
          <p:cNvPr id="62505" name="AutoShape 44"/>
          <p:cNvSpPr>
            <a:spLocks noChangeArrowheads="1"/>
          </p:cNvSpPr>
          <p:nvPr/>
        </p:nvSpPr>
        <p:spPr bwMode="auto">
          <a:xfrm>
            <a:off x="4787900" y="5949950"/>
            <a:ext cx="1584325" cy="360363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00FFFF"/>
                </a:solidFill>
                <a:ea typeface="標楷體" pitchFamily="65" charset="-120"/>
              </a:rPr>
              <a:t>裁判確定</a:t>
            </a:r>
          </a:p>
        </p:txBody>
      </p:sp>
      <p:cxnSp>
        <p:nvCxnSpPr>
          <p:cNvPr id="62506" name="AutoShape 45"/>
          <p:cNvCxnSpPr>
            <a:cxnSpLocks noChangeShapeType="1"/>
            <a:stCxn id="62504" idx="1"/>
            <a:endCxn id="62505" idx="1"/>
          </p:cNvCxnSpPr>
          <p:nvPr/>
        </p:nvCxnSpPr>
        <p:spPr bwMode="auto">
          <a:xfrm rot="10800000" flipH="1" flipV="1">
            <a:off x="4787900" y="5337175"/>
            <a:ext cx="1588" cy="793750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程序法的變動關係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968875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既有程序結構：職權進行模式</a:t>
            </a:r>
          </a:p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修正關係：改良式當事人進行模式</a:t>
            </a:r>
          </a:p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變動關係：法院依職權涉入案件之調查</a:t>
            </a:r>
          </a:p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                  法院輔助性之案件調查</a:t>
            </a:r>
          </a:p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法律規定：</a:t>
            </a:r>
            <a:r>
              <a:rPr lang="en-US" altLang="zh-TW" smtClean="0"/>
              <a:t>§161</a:t>
            </a:r>
            <a:r>
              <a:rPr lang="zh-TW" altLang="en-US" smtClean="0"/>
              <a:t>、</a:t>
            </a:r>
            <a:r>
              <a:rPr lang="en-US" altLang="zh-TW" smtClean="0"/>
              <a:t>§163</a:t>
            </a:r>
          </a:p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變動關係：</a:t>
            </a:r>
          </a:p>
        </p:txBody>
      </p:sp>
      <p:sp>
        <p:nvSpPr>
          <p:cNvPr id="20484" name="AutoShape 5"/>
          <p:cNvSpPr>
            <a:spLocks noChangeArrowheads="1"/>
          </p:cNvSpPr>
          <p:nvPr/>
        </p:nvSpPr>
        <p:spPr bwMode="auto">
          <a:xfrm>
            <a:off x="827088" y="4868863"/>
            <a:ext cx="2305050" cy="431800"/>
          </a:xfrm>
          <a:prstGeom prst="flowChartAlternateProcess">
            <a:avLst/>
          </a:prstGeom>
          <a:solidFill>
            <a:srgbClr val="05DC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ctr">
              <a:lnSpc>
                <a:spcPct val="85000"/>
              </a:lnSpc>
            </a:pPr>
            <a:r>
              <a:rPr lang="zh-TW" altLang="en-US">
                <a:ea typeface="標楷體" pitchFamily="65" charset="-120"/>
              </a:rPr>
              <a:t>職權進行</a:t>
            </a:r>
          </a:p>
        </p:txBody>
      </p:sp>
      <p:sp>
        <p:nvSpPr>
          <p:cNvPr id="20485" name="AutoShape 6"/>
          <p:cNvSpPr>
            <a:spLocks noChangeArrowheads="1"/>
          </p:cNvSpPr>
          <p:nvPr/>
        </p:nvSpPr>
        <p:spPr bwMode="auto">
          <a:xfrm>
            <a:off x="3419475" y="4941888"/>
            <a:ext cx="936625" cy="215900"/>
          </a:xfrm>
          <a:prstGeom prst="rightArrow">
            <a:avLst>
              <a:gd name="adj1" fmla="val 50000"/>
              <a:gd name="adj2" fmla="val 108456"/>
            </a:avLst>
          </a:prstGeom>
          <a:solidFill>
            <a:srgbClr val="05DCF3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0486" name="AutoShape 7"/>
          <p:cNvSpPr>
            <a:spLocks noChangeArrowheads="1"/>
          </p:cNvSpPr>
          <p:nvPr/>
        </p:nvSpPr>
        <p:spPr bwMode="auto">
          <a:xfrm>
            <a:off x="4572000" y="4868863"/>
            <a:ext cx="3095625" cy="431800"/>
          </a:xfrm>
          <a:prstGeom prst="flowChartAlternateProcess">
            <a:avLst/>
          </a:prstGeom>
          <a:solidFill>
            <a:srgbClr val="05DC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（改良式）</a:t>
            </a:r>
            <a:r>
              <a:rPr lang="zh-TW" altLang="en-US">
                <a:ea typeface="標楷體" pitchFamily="65" charset="-120"/>
              </a:rPr>
              <a:t>當事人進行</a:t>
            </a:r>
          </a:p>
        </p:txBody>
      </p:sp>
      <p:sp>
        <p:nvSpPr>
          <p:cNvPr id="20487" name="AutoShape 8"/>
          <p:cNvSpPr>
            <a:spLocks noChangeArrowheads="1"/>
          </p:cNvSpPr>
          <p:nvPr/>
        </p:nvSpPr>
        <p:spPr bwMode="auto">
          <a:xfrm>
            <a:off x="1692275" y="3284538"/>
            <a:ext cx="1295400" cy="144462"/>
          </a:xfrm>
          <a:prstGeom prst="rightArrow">
            <a:avLst>
              <a:gd name="adj1" fmla="val 50000"/>
              <a:gd name="adj2" fmla="val 224177"/>
            </a:avLst>
          </a:prstGeom>
          <a:solidFill>
            <a:srgbClr val="05DC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0488" name="AutoShape 9"/>
          <p:cNvSpPr>
            <a:spLocks noChangeArrowheads="1"/>
          </p:cNvSpPr>
          <p:nvPr/>
        </p:nvSpPr>
        <p:spPr bwMode="auto">
          <a:xfrm>
            <a:off x="2987675" y="5516563"/>
            <a:ext cx="2232025" cy="576262"/>
          </a:xfrm>
          <a:prstGeom prst="wedgeRoundRectCallout">
            <a:avLst>
              <a:gd name="adj1" fmla="val -20769"/>
              <a:gd name="adj2" fmla="val -11115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訴訟制度之變革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繫屬關係形成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思維：繫屬關係為刑事審判之基礎</a:t>
            </a:r>
          </a:p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基礎：不告不理、告即須理</a:t>
            </a:r>
          </a:p>
        </p:txBody>
      </p:sp>
      <p:sp>
        <p:nvSpPr>
          <p:cNvPr id="63492" name="AutoShape 4"/>
          <p:cNvSpPr>
            <a:spLocks noChangeArrowheads="1"/>
          </p:cNvSpPr>
          <p:nvPr/>
        </p:nvSpPr>
        <p:spPr bwMode="auto">
          <a:xfrm>
            <a:off x="3851275" y="3789363"/>
            <a:ext cx="1081088" cy="1079500"/>
          </a:xfrm>
          <a:prstGeom prst="flowChartConnector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>
                <a:ea typeface="標楷體" pitchFamily="65" charset="-120"/>
              </a:rPr>
              <a:t>繫屬</a:t>
            </a:r>
          </a:p>
        </p:txBody>
      </p:sp>
      <p:sp>
        <p:nvSpPr>
          <p:cNvPr id="63493" name="AutoShape 5"/>
          <p:cNvSpPr>
            <a:spLocks noChangeArrowheads="1"/>
          </p:cNvSpPr>
          <p:nvPr/>
        </p:nvSpPr>
        <p:spPr bwMode="auto">
          <a:xfrm>
            <a:off x="4067175" y="2565400"/>
            <a:ext cx="649288" cy="647700"/>
          </a:xfrm>
          <a:prstGeom prst="flowChartConnector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上</a:t>
            </a:r>
          </a:p>
        </p:txBody>
      </p:sp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2627313" y="4005263"/>
            <a:ext cx="647700" cy="647700"/>
          </a:xfrm>
          <a:prstGeom prst="flowChartConnector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左</a:t>
            </a: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4067175" y="5373688"/>
            <a:ext cx="647700" cy="647700"/>
          </a:xfrm>
          <a:prstGeom prst="flowChartConnector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下</a:t>
            </a:r>
          </a:p>
        </p:txBody>
      </p:sp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5508625" y="4005263"/>
            <a:ext cx="647700" cy="647700"/>
          </a:xfrm>
          <a:prstGeom prst="flowChartConnector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右</a:t>
            </a:r>
          </a:p>
        </p:txBody>
      </p:sp>
      <p:cxnSp>
        <p:nvCxnSpPr>
          <p:cNvPr id="63497" name="AutoShape 9"/>
          <p:cNvCxnSpPr>
            <a:cxnSpLocks noChangeShapeType="1"/>
            <a:stCxn id="63493" idx="4"/>
            <a:endCxn id="63492" idx="0"/>
          </p:cNvCxnSpPr>
          <p:nvPr/>
        </p:nvCxnSpPr>
        <p:spPr bwMode="auto">
          <a:xfrm>
            <a:off x="4392613" y="3213100"/>
            <a:ext cx="0" cy="576263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</p:spPr>
      </p:cxnSp>
      <p:cxnSp>
        <p:nvCxnSpPr>
          <p:cNvPr id="63498" name="AutoShape 10"/>
          <p:cNvCxnSpPr>
            <a:cxnSpLocks noChangeShapeType="1"/>
            <a:stCxn id="63495" idx="0"/>
            <a:endCxn id="63492" idx="4"/>
          </p:cNvCxnSpPr>
          <p:nvPr/>
        </p:nvCxnSpPr>
        <p:spPr bwMode="auto">
          <a:xfrm flipV="1">
            <a:off x="4391025" y="4868863"/>
            <a:ext cx="1588" cy="504825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</p:spPr>
      </p:cxnSp>
      <p:cxnSp>
        <p:nvCxnSpPr>
          <p:cNvPr id="63499" name="AutoShape 11"/>
          <p:cNvCxnSpPr>
            <a:cxnSpLocks noChangeShapeType="1"/>
            <a:stCxn id="63494" idx="6"/>
            <a:endCxn id="63492" idx="2"/>
          </p:cNvCxnSpPr>
          <p:nvPr/>
        </p:nvCxnSpPr>
        <p:spPr bwMode="auto">
          <a:xfrm>
            <a:off x="3275013" y="4329113"/>
            <a:ext cx="576262" cy="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</p:spPr>
      </p:cxnSp>
      <p:cxnSp>
        <p:nvCxnSpPr>
          <p:cNvPr id="63500" name="AutoShape 12"/>
          <p:cNvCxnSpPr>
            <a:cxnSpLocks noChangeShapeType="1"/>
            <a:stCxn id="63496" idx="2"/>
            <a:endCxn id="63492" idx="6"/>
          </p:cNvCxnSpPr>
          <p:nvPr/>
        </p:nvCxnSpPr>
        <p:spPr bwMode="auto">
          <a:xfrm flipH="1">
            <a:off x="4932363" y="4329113"/>
            <a:ext cx="576262" cy="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</p:spPr>
      </p:cxnSp>
      <p:sp>
        <p:nvSpPr>
          <p:cNvPr id="63501" name="AutoShape 13"/>
          <p:cNvSpPr>
            <a:spLocks noChangeArrowheads="1"/>
          </p:cNvSpPr>
          <p:nvPr/>
        </p:nvSpPr>
        <p:spPr bwMode="auto">
          <a:xfrm>
            <a:off x="5292725" y="2492375"/>
            <a:ext cx="1871663" cy="936625"/>
          </a:xfrm>
          <a:prstGeom prst="wedgeRoundRectCallout">
            <a:avLst>
              <a:gd name="adj1" fmla="val -93088"/>
              <a:gd name="adj2" fmla="val 48306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案件自上級審發回或發交下級審</a:t>
            </a:r>
          </a:p>
        </p:txBody>
      </p:sp>
      <p:sp>
        <p:nvSpPr>
          <p:cNvPr id="63502" name="AutoShape 14"/>
          <p:cNvSpPr>
            <a:spLocks noChangeArrowheads="1"/>
          </p:cNvSpPr>
          <p:nvPr/>
        </p:nvSpPr>
        <p:spPr bwMode="auto">
          <a:xfrm>
            <a:off x="1403350" y="5013325"/>
            <a:ext cx="1800225" cy="863600"/>
          </a:xfrm>
          <a:prstGeom prst="wedgeRoundRectCallout">
            <a:avLst>
              <a:gd name="adj1" fmla="val 109435"/>
              <a:gd name="adj2" fmla="val -30884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案件起訴或對原審判決之上訴</a:t>
            </a:r>
          </a:p>
        </p:txBody>
      </p:sp>
      <p:sp>
        <p:nvSpPr>
          <p:cNvPr id="63503" name="AutoShape 15"/>
          <p:cNvSpPr>
            <a:spLocks noChangeArrowheads="1"/>
          </p:cNvSpPr>
          <p:nvPr/>
        </p:nvSpPr>
        <p:spPr bwMode="auto">
          <a:xfrm>
            <a:off x="1476375" y="2708275"/>
            <a:ext cx="1943100" cy="936625"/>
          </a:xfrm>
          <a:prstGeom prst="wedgeRoundRectCallout">
            <a:avLst>
              <a:gd name="adj1" fmla="val 55639"/>
              <a:gd name="adj2" fmla="val 110338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案件因管轄錯誤而諭知移送</a:t>
            </a:r>
          </a:p>
        </p:txBody>
      </p:sp>
      <p:sp>
        <p:nvSpPr>
          <p:cNvPr id="63504" name="AutoShape 16"/>
          <p:cNvSpPr>
            <a:spLocks noChangeArrowheads="1"/>
          </p:cNvSpPr>
          <p:nvPr/>
        </p:nvSpPr>
        <p:spPr bwMode="auto">
          <a:xfrm>
            <a:off x="5292725" y="5013325"/>
            <a:ext cx="1800225" cy="863600"/>
          </a:xfrm>
          <a:prstGeom prst="wedgeRoundRectCallout">
            <a:avLst>
              <a:gd name="adj1" fmla="val -51060"/>
              <a:gd name="adj2" fmla="val -104778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案件因指定或移轉管轄而繫屬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準備程序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結構關係：刑訴</a:t>
            </a:r>
            <a:r>
              <a:rPr lang="en-US" altLang="zh-TW" smtClean="0">
                <a:latin typeface="Courier New" pitchFamily="49" charset="0"/>
              </a:rPr>
              <a:t>§273</a:t>
            </a:r>
          </a:p>
        </p:txBody>
      </p:sp>
      <p:sp>
        <p:nvSpPr>
          <p:cNvPr id="64516" name="AutoShape 5"/>
          <p:cNvSpPr>
            <a:spLocks noChangeArrowheads="1"/>
          </p:cNvSpPr>
          <p:nvPr/>
        </p:nvSpPr>
        <p:spPr bwMode="auto">
          <a:xfrm>
            <a:off x="827088" y="2349500"/>
            <a:ext cx="431800" cy="1366838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普通程序</a:t>
            </a:r>
          </a:p>
        </p:txBody>
      </p:sp>
      <p:sp>
        <p:nvSpPr>
          <p:cNvPr id="64517" name="AutoShape 6"/>
          <p:cNvSpPr>
            <a:spLocks noChangeArrowheads="1"/>
          </p:cNvSpPr>
          <p:nvPr/>
        </p:nvSpPr>
        <p:spPr bwMode="auto">
          <a:xfrm>
            <a:off x="1979613" y="2349500"/>
            <a:ext cx="431800" cy="1366838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準備程序</a:t>
            </a:r>
          </a:p>
        </p:txBody>
      </p:sp>
      <p:sp>
        <p:nvSpPr>
          <p:cNvPr id="64518" name="AutoShape 7"/>
          <p:cNvSpPr>
            <a:spLocks noChangeArrowheads="1"/>
          </p:cNvSpPr>
          <p:nvPr/>
        </p:nvSpPr>
        <p:spPr bwMode="auto">
          <a:xfrm>
            <a:off x="3132138" y="2349500"/>
            <a:ext cx="431800" cy="1366838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前置作業</a:t>
            </a:r>
          </a:p>
        </p:txBody>
      </p:sp>
      <p:sp>
        <p:nvSpPr>
          <p:cNvPr id="64519" name="AutoShape 8"/>
          <p:cNvSpPr>
            <a:spLocks noChangeArrowheads="1"/>
          </p:cNvSpPr>
          <p:nvPr/>
        </p:nvSpPr>
        <p:spPr bwMode="auto">
          <a:xfrm>
            <a:off x="4211638" y="2276475"/>
            <a:ext cx="1439862" cy="360363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程序轉換</a:t>
            </a:r>
          </a:p>
        </p:txBody>
      </p:sp>
      <p:sp>
        <p:nvSpPr>
          <p:cNvPr id="64520" name="AutoShape 9"/>
          <p:cNvSpPr>
            <a:spLocks noChangeArrowheads="1"/>
          </p:cNvSpPr>
          <p:nvPr/>
        </p:nvSpPr>
        <p:spPr bwMode="auto">
          <a:xfrm>
            <a:off x="4211638" y="3357563"/>
            <a:ext cx="1439862" cy="360362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證據取捨</a:t>
            </a:r>
          </a:p>
        </p:txBody>
      </p:sp>
      <p:sp>
        <p:nvSpPr>
          <p:cNvPr id="64521" name="AutoShape 11"/>
          <p:cNvSpPr>
            <a:spLocks noChangeArrowheads="1"/>
          </p:cNvSpPr>
          <p:nvPr/>
        </p:nvSpPr>
        <p:spPr bwMode="auto">
          <a:xfrm>
            <a:off x="6156325" y="3068638"/>
            <a:ext cx="936625" cy="288925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關連性</a:t>
            </a:r>
          </a:p>
        </p:txBody>
      </p:sp>
      <p:sp>
        <p:nvSpPr>
          <p:cNvPr id="64522" name="AutoShape 12"/>
          <p:cNvSpPr>
            <a:spLocks noChangeArrowheads="1"/>
          </p:cNvSpPr>
          <p:nvPr/>
        </p:nvSpPr>
        <p:spPr bwMode="auto">
          <a:xfrm>
            <a:off x="6156325" y="3644900"/>
            <a:ext cx="936625" cy="288925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正當性</a:t>
            </a:r>
          </a:p>
        </p:txBody>
      </p:sp>
      <p:sp>
        <p:nvSpPr>
          <p:cNvPr id="64523" name="AutoShape 13"/>
          <p:cNvSpPr>
            <a:spLocks noChangeArrowheads="1"/>
          </p:cNvSpPr>
          <p:nvPr/>
        </p:nvSpPr>
        <p:spPr bwMode="auto">
          <a:xfrm>
            <a:off x="7596188" y="3068638"/>
            <a:ext cx="936625" cy="288925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可決</a:t>
            </a:r>
          </a:p>
        </p:txBody>
      </p:sp>
      <p:sp>
        <p:nvSpPr>
          <p:cNvPr id="64524" name="AutoShape 14"/>
          <p:cNvSpPr>
            <a:spLocks noChangeArrowheads="1"/>
          </p:cNvSpPr>
          <p:nvPr/>
        </p:nvSpPr>
        <p:spPr bwMode="auto">
          <a:xfrm>
            <a:off x="7596188" y="3644900"/>
            <a:ext cx="936625" cy="288925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不可決</a:t>
            </a:r>
          </a:p>
        </p:txBody>
      </p:sp>
      <p:sp>
        <p:nvSpPr>
          <p:cNvPr id="64525" name="AutoShape 15"/>
          <p:cNvSpPr>
            <a:spLocks noChangeArrowheads="1"/>
          </p:cNvSpPr>
          <p:nvPr/>
        </p:nvSpPr>
        <p:spPr bwMode="auto">
          <a:xfrm>
            <a:off x="6516688" y="2276475"/>
            <a:ext cx="1439862" cy="360363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速審程序</a:t>
            </a:r>
          </a:p>
        </p:txBody>
      </p:sp>
      <p:sp>
        <p:nvSpPr>
          <p:cNvPr id="64526" name="AutoShape 16"/>
          <p:cNvSpPr>
            <a:spLocks noChangeArrowheads="1"/>
          </p:cNvSpPr>
          <p:nvPr/>
        </p:nvSpPr>
        <p:spPr bwMode="auto">
          <a:xfrm>
            <a:off x="1331913" y="2924175"/>
            <a:ext cx="576262" cy="217488"/>
          </a:xfrm>
          <a:prstGeom prst="rightArrow">
            <a:avLst>
              <a:gd name="adj1" fmla="val 50000"/>
              <a:gd name="adj2" fmla="val 66241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4527" name="AutoShape 17"/>
          <p:cNvSpPr>
            <a:spLocks noChangeArrowheads="1"/>
          </p:cNvSpPr>
          <p:nvPr/>
        </p:nvSpPr>
        <p:spPr bwMode="auto">
          <a:xfrm>
            <a:off x="2484438" y="2924175"/>
            <a:ext cx="576262" cy="217488"/>
          </a:xfrm>
          <a:prstGeom prst="rightArrow">
            <a:avLst>
              <a:gd name="adj1" fmla="val 50000"/>
              <a:gd name="adj2" fmla="val 66241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64528" name="AutoShape 18"/>
          <p:cNvCxnSpPr>
            <a:cxnSpLocks noChangeShapeType="1"/>
            <a:stCxn id="64518" idx="3"/>
            <a:endCxn id="64519" idx="1"/>
          </p:cNvCxnSpPr>
          <p:nvPr/>
        </p:nvCxnSpPr>
        <p:spPr bwMode="auto">
          <a:xfrm flipV="1">
            <a:off x="3563938" y="2457450"/>
            <a:ext cx="647700" cy="576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29" name="AutoShape 19"/>
          <p:cNvCxnSpPr>
            <a:cxnSpLocks noChangeShapeType="1"/>
            <a:stCxn id="64518" idx="3"/>
            <a:endCxn id="64520" idx="1"/>
          </p:cNvCxnSpPr>
          <p:nvPr/>
        </p:nvCxnSpPr>
        <p:spPr bwMode="auto">
          <a:xfrm>
            <a:off x="3563938" y="3033713"/>
            <a:ext cx="647700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4530" name="AutoShape 20"/>
          <p:cNvSpPr>
            <a:spLocks noChangeArrowheads="1"/>
          </p:cNvSpPr>
          <p:nvPr/>
        </p:nvSpPr>
        <p:spPr bwMode="auto">
          <a:xfrm>
            <a:off x="5795963" y="2349500"/>
            <a:ext cx="576262" cy="217488"/>
          </a:xfrm>
          <a:prstGeom prst="rightArrow">
            <a:avLst>
              <a:gd name="adj1" fmla="val 50000"/>
              <a:gd name="adj2" fmla="val 66241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64531" name="AutoShape 21"/>
          <p:cNvCxnSpPr>
            <a:cxnSpLocks noChangeShapeType="1"/>
            <a:stCxn id="64520" idx="3"/>
            <a:endCxn id="64521" idx="1"/>
          </p:cNvCxnSpPr>
          <p:nvPr/>
        </p:nvCxnSpPr>
        <p:spPr bwMode="auto">
          <a:xfrm flipV="1">
            <a:off x="5651500" y="3213100"/>
            <a:ext cx="504825" cy="3254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32" name="AutoShape 22"/>
          <p:cNvCxnSpPr>
            <a:cxnSpLocks noChangeShapeType="1"/>
            <a:stCxn id="64520" idx="3"/>
            <a:endCxn id="64522" idx="1"/>
          </p:cNvCxnSpPr>
          <p:nvPr/>
        </p:nvCxnSpPr>
        <p:spPr bwMode="auto">
          <a:xfrm>
            <a:off x="5651500" y="3538538"/>
            <a:ext cx="504825" cy="250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4533" name="AutoShape 23"/>
          <p:cNvSpPr>
            <a:spLocks noChangeArrowheads="1"/>
          </p:cNvSpPr>
          <p:nvPr/>
        </p:nvSpPr>
        <p:spPr bwMode="auto">
          <a:xfrm>
            <a:off x="7164388" y="3141663"/>
            <a:ext cx="360362" cy="142875"/>
          </a:xfrm>
          <a:prstGeom prst="rightArrow">
            <a:avLst>
              <a:gd name="adj1" fmla="val 50000"/>
              <a:gd name="adj2" fmla="val 63055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4534" name="AutoShape 24"/>
          <p:cNvSpPr>
            <a:spLocks noChangeArrowheads="1"/>
          </p:cNvSpPr>
          <p:nvPr/>
        </p:nvSpPr>
        <p:spPr bwMode="auto">
          <a:xfrm>
            <a:off x="7164388" y="3716338"/>
            <a:ext cx="360362" cy="142875"/>
          </a:xfrm>
          <a:prstGeom prst="rightArrow">
            <a:avLst>
              <a:gd name="adj1" fmla="val 50000"/>
              <a:gd name="adj2" fmla="val 63055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4535" name="AutoShape 25"/>
          <p:cNvSpPr>
            <a:spLocks noChangeArrowheads="1"/>
          </p:cNvSpPr>
          <p:nvPr/>
        </p:nvSpPr>
        <p:spPr bwMode="auto">
          <a:xfrm>
            <a:off x="1835150" y="4437063"/>
            <a:ext cx="5976938" cy="1512887"/>
          </a:xfrm>
          <a:prstGeom prst="wedgeRoundRectCallout">
            <a:avLst>
              <a:gd name="adj1" fmla="val -41315"/>
              <a:gd name="adj2" fmla="val -94912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準備程序係為正式審理程序而存在，主要係為釐清事實與程序適用關係之目的，故對於程序之適用，自得在準備程序中思考；另對於集中審理中正據調查問題，也具有篩選之功能。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程序轉換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應然之限制：限於第一審程序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程序轉換可能性：</a:t>
            </a:r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2124075" y="2852738"/>
            <a:ext cx="431800" cy="15113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通常程序</a:t>
            </a:r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3995738" y="2781300"/>
            <a:ext cx="1439862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簡易程序</a:t>
            </a:r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3995738" y="4005263"/>
            <a:ext cx="1439862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簡式程序</a:t>
            </a:r>
          </a:p>
        </p:txBody>
      </p:sp>
      <p:sp>
        <p:nvSpPr>
          <p:cNvPr id="65543" name="AutoShape 7"/>
          <p:cNvSpPr>
            <a:spLocks noChangeArrowheads="1"/>
          </p:cNvSpPr>
          <p:nvPr/>
        </p:nvSpPr>
        <p:spPr bwMode="auto">
          <a:xfrm>
            <a:off x="2916238" y="2852738"/>
            <a:ext cx="719137" cy="288925"/>
          </a:xfrm>
          <a:prstGeom prst="leftRightArrow">
            <a:avLst>
              <a:gd name="adj1" fmla="val 50000"/>
              <a:gd name="adj2" fmla="val 4978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5544" name="AutoShape 8"/>
          <p:cNvSpPr>
            <a:spLocks noChangeArrowheads="1"/>
          </p:cNvSpPr>
          <p:nvPr/>
        </p:nvSpPr>
        <p:spPr bwMode="auto">
          <a:xfrm>
            <a:off x="2916238" y="4076700"/>
            <a:ext cx="719137" cy="288925"/>
          </a:xfrm>
          <a:prstGeom prst="leftRightArrow">
            <a:avLst>
              <a:gd name="adj1" fmla="val 50000"/>
              <a:gd name="adj2" fmla="val 4978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65545" name="AutoShape 10"/>
          <p:cNvCxnSpPr>
            <a:cxnSpLocks noChangeShapeType="1"/>
            <a:stCxn id="65541" idx="2"/>
            <a:endCxn id="65542" idx="0"/>
          </p:cNvCxnSpPr>
          <p:nvPr/>
        </p:nvCxnSpPr>
        <p:spPr bwMode="auto">
          <a:xfrm>
            <a:off x="4716463" y="3213100"/>
            <a:ext cx="0" cy="792163"/>
          </a:xfrm>
          <a:prstGeom prst="straightConnector1">
            <a:avLst/>
          </a:prstGeom>
          <a:noFill/>
          <a:ln w="57150">
            <a:solidFill>
              <a:srgbClr val="FF66FF"/>
            </a:solidFill>
            <a:prstDash val="sysDot"/>
            <a:round/>
            <a:headEnd type="triangle" w="med" len="med"/>
            <a:tailEnd type="triangle" w="med" len="med"/>
          </a:ln>
        </p:spPr>
      </p:cxnSp>
      <p:sp>
        <p:nvSpPr>
          <p:cNvPr id="65546" name="AutoShape 11"/>
          <p:cNvSpPr>
            <a:spLocks noChangeArrowheads="1"/>
          </p:cNvSpPr>
          <p:nvPr/>
        </p:nvSpPr>
        <p:spPr bwMode="auto">
          <a:xfrm>
            <a:off x="3276600" y="4868863"/>
            <a:ext cx="4824413" cy="1657350"/>
          </a:xfrm>
          <a:prstGeom prst="wedgeRoundRectCallout">
            <a:avLst>
              <a:gd name="adj1" fmla="val -48880"/>
              <a:gd name="adj2" fmla="val -76245"/>
              <a:gd name="adj3" fmla="val 16667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>
                <a:ea typeface="標楷體" pitchFamily="65" charset="-120"/>
              </a:rPr>
              <a:t>協商程序雖亦稱為程序，但並非程序轉換之程序意義，而是利用既有程序所為之審判方式，其僅應適用於通常與簡式程序之中。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程序轉換具體運作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具體轉換關係：</a:t>
            </a:r>
          </a:p>
        </p:txBody>
      </p:sp>
      <p:sp>
        <p:nvSpPr>
          <p:cNvPr id="66564" name="AutoShape 10"/>
          <p:cNvSpPr>
            <a:spLocks noChangeArrowheads="1"/>
          </p:cNvSpPr>
          <p:nvPr/>
        </p:nvSpPr>
        <p:spPr bwMode="auto">
          <a:xfrm>
            <a:off x="755650" y="3213100"/>
            <a:ext cx="360363" cy="14398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檢察官起訴</a:t>
            </a:r>
          </a:p>
        </p:txBody>
      </p:sp>
      <p:sp>
        <p:nvSpPr>
          <p:cNvPr id="66565" name="AutoShape 12"/>
          <p:cNvSpPr>
            <a:spLocks noChangeArrowheads="1"/>
          </p:cNvSpPr>
          <p:nvPr/>
        </p:nvSpPr>
        <p:spPr bwMode="auto">
          <a:xfrm>
            <a:off x="1763713" y="2636838"/>
            <a:ext cx="1439862" cy="35877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通常程序</a:t>
            </a:r>
          </a:p>
        </p:txBody>
      </p:sp>
      <p:sp>
        <p:nvSpPr>
          <p:cNvPr id="66566" name="AutoShape 13"/>
          <p:cNvSpPr>
            <a:spLocks noChangeArrowheads="1"/>
          </p:cNvSpPr>
          <p:nvPr/>
        </p:nvSpPr>
        <p:spPr bwMode="auto">
          <a:xfrm>
            <a:off x="1763713" y="4868863"/>
            <a:ext cx="1439862" cy="360362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簡易處刑</a:t>
            </a:r>
          </a:p>
        </p:txBody>
      </p:sp>
      <p:cxnSp>
        <p:nvCxnSpPr>
          <p:cNvPr id="66567" name="AutoShape 14"/>
          <p:cNvCxnSpPr>
            <a:cxnSpLocks noChangeShapeType="1"/>
            <a:stCxn id="66564" idx="3"/>
            <a:endCxn id="66565" idx="1"/>
          </p:cNvCxnSpPr>
          <p:nvPr/>
        </p:nvCxnSpPr>
        <p:spPr bwMode="auto">
          <a:xfrm flipV="1">
            <a:off x="1116013" y="2816225"/>
            <a:ext cx="647700" cy="11176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0066FF"/>
            </a:solidFill>
            <a:miter lim="800000"/>
            <a:headEnd/>
            <a:tailEnd type="triangle" w="med" len="med"/>
          </a:ln>
        </p:spPr>
      </p:cxnSp>
      <p:cxnSp>
        <p:nvCxnSpPr>
          <p:cNvPr id="66568" name="AutoShape 15"/>
          <p:cNvCxnSpPr>
            <a:cxnSpLocks noChangeShapeType="1"/>
            <a:stCxn id="66564" idx="3"/>
            <a:endCxn id="66566" idx="1"/>
          </p:cNvCxnSpPr>
          <p:nvPr/>
        </p:nvCxnSpPr>
        <p:spPr bwMode="auto">
          <a:xfrm>
            <a:off x="1116013" y="3933825"/>
            <a:ext cx="647700" cy="1116013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66FF"/>
            </a:solidFill>
            <a:miter lim="800000"/>
            <a:headEnd/>
            <a:tailEnd type="triangle" w="med" len="med"/>
          </a:ln>
        </p:spPr>
      </p:cxnSp>
      <p:sp>
        <p:nvSpPr>
          <p:cNvPr id="66569" name="AutoShape 16"/>
          <p:cNvSpPr>
            <a:spLocks noChangeArrowheads="1"/>
          </p:cNvSpPr>
          <p:nvPr/>
        </p:nvSpPr>
        <p:spPr bwMode="auto">
          <a:xfrm>
            <a:off x="3779838" y="2060575"/>
            <a:ext cx="1439862" cy="3603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被告自白</a:t>
            </a:r>
          </a:p>
        </p:txBody>
      </p:sp>
      <p:sp>
        <p:nvSpPr>
          <p:cNvPr id="66570" name="AutoShape 17"/>
          <p:cNvSpPr>
            <a:spLocks noChangeArrowheads="1"/>
          </p:cNvSpPr>
          <p:nvPr/>
        </p:nvSpPr>
        <p:spPr bwMode="auto">
          <a:xfrm>
            <a:off x="3779838" y="2636838"/>
            <a:ext cx="1439862" cy="360362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事證明確</a:t>
            </a:r>
          </a:p>
        </p:txBody>
      </p:sp>
      <p:sp>
        <p:nvSpPr>
          <p:cNvPr id="66571" name="AutoShape 18"/>
          <p:cNvSpPr>
            <a:spLocks noChangeArrowheads="1"/>
          </p:cNvSpPr>
          <p:nvPr/>
        </p:nvSpPr>
        <p:spPr bwMode="auto">
          <a:xfrm>
            <a:off x="3779838" y="3213100"/>
            <a:ext cx="1439862" cy="3603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合於速審</a:t>
            </a:r>
          </a:p>
        </p:txBody>
      </p:sp>
      <p:sp>
        <p:nvSpPr>
          <p:cNvPr id="66572" name="AutoShape 19"/>
          <p:cNvSpPr>
            <a:spLocks noChangeArrowheads="1"/>
          </p:cNvSpPr>
          <p:nvPr/>
        </p:nvSpPr>
        <p:spPr bwMode="auto">
          <a:xfrm>
            <a:off x="6084888" y="2060575"/>
            <a:ext cx="431800" cy="1439863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諭知轉換</a:t>
            </a:r>
          </a:p>
        </p:txBody>
      </p:sp>
      <p:sp>
        <p:nvSpPr>
          <p:cNvPr id="66573" name="AutoShape 20"/>
          <p:cNvSpPr>
            <a:spLocks noChangeArrowheads="1"/>
          </p:cNvSpPr>
          <p:nvPr/>
        </p:nvSpPr>
        <p:spPr bwMode="auto">
          <a:xfrm>
            <a:off x="7164388" y="2133600"/>
            <a:ext cx="1223962" cy="360363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簡易程序</a:t>
            </a:r>
          </a:p>
        </p:txBody>
      </p:sp>
      <p:sp>
        <p:nvSpPr>
          <p:cNvPr id="66574" name="AutoShape 21"/>
          <p:cNvSpPr>
            <a:spLocks noChangeArrowheads="1"/>
          </p:cNvSpPr>
          <p:nvPr/>
        </p:nvSpPr>
        <p:spPr bwMode="auto">
          <a:xfrm>
            <a:off x="7164388" y="3068638"/>
            <a:ext cx="1223962" cy="360362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簡式審判</a:t>
            </a:r>
          </a:p>
        </p:txBody>
      </p:sp>
      <p:cxnSp>
        <p:nvCxnSpPr>
          <p:cNvPr id="66575" name="AutoShape 22"/>
          <p:cNvCxnSpPr>
            <a:cxnSpLocks noChangeShapeType="1"/>
            <a:stCxn id="66565" idx="3"/>
            <a:endCxn id="66569" idx="1"/>
          </p:cNvCxnSpPr>
          <p:nvPr/>
        </p:nvCxnSpPr>
        <p:spPr bwMode="auto">
          <a:xfrm flipV="1">
            <a:off x="3203575" y="2241550"/>
            <a:ext cx="576263" cy="5746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6576" name="AutoShape 23"/>
          <p:cNvCxnSpPr>
            <a:cxnSpLocks noChangeShapeType="1"/>
            <a:stCxn id="66565" idx="3"/>
            <a:endCxn id="66570" idx="1"/>
          </p:cNvCxnSpPr>
          <p:nvPr/>
        </p:nvCxnSpPr>
        <p:spPr bwMode="auto">
          <a:xfrm>
            <a:off x="3203575" y="2816225"/>
            <a:ext cx="576263" cy="158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6577" name="AutoShape 24"/>
          <p:cNvCxnSpPr>
            <a:cxnSpLocks noChangeShapeType="1"/>
            <a:stCxn id="66565" idx="3"/>
            <a:endCxn id="66571" idx="1"/>
          </p:cNvCxnSpPr>
          <p:nvPr/>
        </p:nvCxnSpPr>
        <p:spPr bwMode="auto">
          <a:xfrm>
            <a:off x="3203575" y="2816225"/>
            <a:ext cx="576263" cy="57785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6578" name="AutoShape 25"/>
          <p:cNvCxnSpPr>
            <a:cxnSpLocks noChangeShapeType="1"/>
            <a:stCxn id="66569" idx="3"/>
            <a:endCxn id="66570" idx="3"/>
          </p:cNvCxnSpPr>
          <p:nvPr/>
        </p:nvCxnSpPr>
        <p:spPr bwMode="auto">
          <a:xfrm>
            <a:off x="5219700" y="2241550"/>
            <a:ext cx="1588" cy="576263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6579" name="AutoShape 26"/>
          <p:cNvCxnSpPr>
            <a:cxnSpLocks noChangeShapeType="1"/>
            <a:stCxn id="66570" idx="3"/>
            <a:endCxn id="66571" idx="3"/>
          </p:cNvCxnSpPr>
          <p:nvPr/>
        </p:nvCxnSpPr>
        <p:spPr bwMode="auto">
          <a:xfrm>
            <a:off x="5219700" y="2817813"/>
            <a:ext cx="1588" cy="576262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6580" name="AutoShape 27"/>
          <p:cNvSpPr>
            <a:spLocks noChangeArrowheads="1"/>
          </p:cNvSpPr>
          <p:nvPr/>
        </p:nvSpPr>
        <p:spPr bwMode="auto">
          <a:xfrm>
            <a:off x="5580063" y="2708275"/>
            <a:ext cx="360362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0FF00"/>
          </a:solidFill>
          <a:ln w="9525">
            <a:solidFill>
              <a:srgbClr val="99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66581" name="AutoShape 28"/>
          <p:cNvCxnSpPr>
            <a:cxnSpLocks noChangeShapeType="1"/>
            <a:stCxn id="66572" idx="3"/>
            <a:endCxn id="66573" idx="1"/>
          </p:cNvCxnSpPr>
          <p:nvPr/>
        </p:nvCxnSpPr>
        <p:spPr bwMode="auto">
          <a:xfrm flipV="1">
            <a:off x="6516688" y="2314575"/>
            <a:ext cx="647700" cy="4667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CCFF33"/>
            </a:solidFill>
            <a:miter lim="800000"/>
            <a:headEnd/>
            <a:tailEnd type="triangle" w="med" len="med"/>
          </a:ln>
        </p:spPr>
      </p:cxnSp>
      <p:cxnSp>
        <p:nvCxnSpPr>
          <p:cNvPr id="66582" name="AutoShape 29"/>
          <p:cNvCxnSpPr>
            <a:cxnSpLocks noChangeShapeType="1"/>
            <a:stCxn id="66572" idx="3"/>
            <a:endCxn id="66574" idx="1"/>
          </p:cNvCxnSpPr>
          <p:nvPr/>
        </p:nvCxnSpPr>
        <p:spPr bwMode="auto">
          <a:xfrm>
            <a:off x="6516688" y="2781300"/>
            <a:ext cx="647700" cy="468313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CCFF33"/>
            </a:solidFill>
            <a:miter lim="800000"/>
            <a:headEnd/>
            <a:tailEnd type="triangle" w="med" len="med"/>
          </a:ln>
        </p:spPr>
      </p:cxnSp>
      <p:sp>
        <p:nvSpPr>
          <p:cNvPr id="66583" name="AutoShape 30"/>
          <p:cNvSpPr>
            <a:spLocks noChangeArrowheads="1"/>
          </p:cNvSpPr>
          <p:nvPr/>
        </p:nvSpPr>
        <p:spPr bwMode="auto">
          <a:xfrm>
            <a:off x="7235825" y="1484313"/>
            <a:ext cx="1079500" cy="431800"/>
          </a:xfrm>
          <a:prstGeom prst="wedgeRoundRectCallout">
            <a:avLst>
              <a:gd name="adj1" fmla="val -7352"/>
              <a:gd name="adj2" fmla="val 9044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2000">
                <a:ea typeface="標楷體" pitchFamily="65" charset="-120"/>
              </a:rPr>
              <a:t>§449</a:t>
            </a:r>
          </a:p>
        </p:txBody>
      </p:sp>
      <p:sp>
        <p:nvSpPr>
          <p:cNvPr id="66584" name="AutoShape 31"/>
          <p:cNvSpPr>
            <a:spLocks noChangeArrowheads="1"/>
          </p:cNvSpPr>
          <p:nvPr/>
        </p:nvSpPr>
        <p:spPr bwMode="auto">
          <a:xfrm>
            <a:off x="7308850" y="3644900"/>
            <a:ext cx="1223963" cy="431800"/>
          </a:xfrm>
          <a:prstGeom prst="wedgeRoundRectCallout">
            <a:avLst>
              <a:gd name="adj1" fmla="val -25875"/>
              <a:gd name="adj2" fmla="val -88236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2000">
                <a:ea typeface="標楷體" pitchFamily="65" charset="-120"/>
              </a:rPr>
              <a:t>§273-1</a:t>
            </a:r>
          </a:p>
        </p:txBody>
      </p:sp>
      <p:sp>
        <p:nvSpPr>
          <p:cNvPr id="66585" name="AutoShape 32"/>
          <p:cNvSpPr>
            <a:spLocks noChangeArrowheads="1"/>
          </p:cNvSpPr>
          <p:nvPr/>
        </p:nvSpPr>
        <p:spPr bwMode="auto">
          <a:xfrm>
            <a:off x="3779838" y="4292600"/>
            <a:ext cx="1439862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事實不符</a:t>
            </a:r>
          </a:p>
        </p:txBody>
      </p:sp>
      <p:sp>
        <p:nvSpPr>
          <p:cNvPr id="66586" name="AutoShape 33"/>
          <p:cNvSpPr>
            <a:spLocks noChangeArrowheads="1"/>
          </p:cNvSpPr>
          <p:nvPr/>
        </p:nvSpPr>
        <p:spPr bwMode="auto">
          <a:xfrm>
            <a:off x="3779838" y="4868863"/>
            <a:ext cx="1439862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科刑不符</a:t>
            </a:r>
          </a:p>
        </p:txBody>
      </p:sp>
      <p:sp>
        <p:nvSpPr>
          <p:cNvPr id="66587" name="AutoShape 34"/>
          <p:cNvSpPr>
            <a:spLocks noChangeArrowheads="1"/>
          </p:cNvSpPr>
          <p:nvPr/>
        </p:nvSpPr>
        <p:spPr bwMode="auto">
          <a:xfrm>
            <a:off x="3779838" y="5445125"/>
            <a:ext cx="1439862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法不允許</a:t>
            </a:r>
          </a:p>
        </p:txBody>
      </p:sp>
      <p:cxnSp>
        <p:nvCxnSpPr>
          <p:cNvPr id="66588" name="AutoShape 35"/>
          <p:cNvCxnSpPr>
            <a:cxnSpLocks noChangeShapeType="1"/>
            <a:stCxn id="66566" idx="3"/>
            <a:endCxn id="66585" idx="1"/>
          </p:cNvCxnSpPr>
          <p:nvPr/>
        </p:nvCxnSpPr>
        <p:spPr bwMode="auto">
          <a:xfrm flipV="1">
            <a:off x="3203575" y="4471988"/>
            <a:ext cx="576263" cy="57785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6589" name="AutoShape 36"/>
          <p:cNvCxnSpPr>
            <a:cxnSpLocks noChangeShapeType="1"/>
            <a:stCxn id="66566" idx="3"/>
            <a:endCxn id="66586" idx="1"/>
          </p:cNvCxnSpPr>
          <p:nvPr/>
        </p:nvCxnSpPr>
        <p:spPr bwMode="auto">
          <a:xfrm>
            <a:off x="3203575" y="5049838"/>
            <a:ext cx="576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6590" name="AutoShape 37"/>
          <p:cNvCxnSpPr>
            <a:cxnSpLocks noChangeShapeType="1"/>
            <a:stCxn id="66566" idx="3"/>
            <a:endCxn id="66587" idx="1"/>
          </p:cNvCxnSpPr>
          <p:nvPr/>
        </p:nvCxnSpPr>
        <p:spPr bwMode="auto">
          <a:xfrm>
            <a:off x="3203575" y="5049838"/>
            <a:ext cx="576263" cy="57626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6591" name="AutoShape 38"/>
          <p:cNvCxnSpPr>
            <a:cxnSpLocks noChangeShapeType="1"/>
            <a:stCxn id="66585" idx="3"/>
            <a:endCxn id="66586" idx="3"/>
          </p:cNvCxnSpPr>
          <p:nvPr/>
        </p:nvCxnSpPr>
        <p:spPr bwMode="auto">
          <a:xfrm>
            <a:off x="5219700" y="4471988"/>
            <a:ext cx="1588" cy="577850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6592" name="AutoShape 39"/>
          <p:cNvCxnSpPr>
            <a:cxnSpLocks noChangeShapeType="1"/>
            <a:stCxn id="66586" idx="3"/>
            <a:endCxn id="66587" idx="3"/>
          </p:cNvCxnSpPr>
          <p:nvPr/>
        </p:nvCxnSpPr>
        <p:spPr bwMode="auto">
          <a:xfrm>
            <a:off x="5219700" y="5049838"/>
            <a:ext cx="1588" cy="576262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6593" name="AutoShape 40"/>
          <p:cNvSpPr>
            <a:spLocks noChangeArrowheads="1"/>
          </p:cNvSpPr>
          <p:nvPr/>
        </p:nvSpPr>
        <p:spPr bwMode="auto">
          <a:xfrm>
            <a:off x="5580063" y="4941888"/>
            <a:ext cx="360362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0FF00"/>
          </a:solidFill>
          <a:ln w="9525">
            <a:solidFill>
              <a:srgbClr val="99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6594" name="AutoShape 41"/>
          <p:cNvSpPr>
            <a:spLocks noChangeArrowheads="1"/>
          </p:cNvSpPr>
          <p:nvPr/>
        </p:nvSpPr>
        <p:spPr bwMode="auto">
          <a:xfrm>
            <a:off x="6084888" y="4365625"/>
            <a:ext cx="431800" cy="1366838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諭知轉換</a:t>
            </a:r>
          </a:p>
        </p:txBody>
      </p:sp>
      <p:sp>
        <p:nvSpPr>
          <p:cNvPr id="66595" name="AutoShape 42"/>
          <p:cNvSpPr>
            <a:spLocks noChangeArrowheads="1"/>
          </p:cNvSpPr>
          <p:nvPr/>
        </p:nvSpPr>
        <p:spPr bwMode="auto">
          <a:xfrm>
            <a:off x="6659563" y="4941888"/>
            <a:ext cx="360362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0FF00"/>
          </a:solidFill>
          <a:ln w="9525">
            <a:solidFill>
              <a:srgbClr val="99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6596" name="AutoShape 43"/>
          <p:cNvSpPr>
            <a:spLocks noChangeArrowheads="1"/>
          </p:cNvSpPr>
          <p:nvPr/>
        </p:nvSpPr>
        <p:spPr bwMode="auto">
          <a:xfrm>
            <a:off x="7164388" y="4365625"/>
            <a:ext cx="358775" cy="13684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通常程序</a:t>
            </a:r>
          </a:p>
        </p:txBody>
      </p:sp>
      <p:sp>
        <p:nvSpPr>
          <p:cNvPr id="66597" name="AutoShape 44"/>
          <p:cNvSpPr>
            <a:spLocks noChangeArrowheads="1"/>
          </p:cNvSpPr>
          <p:nvPr/>
        </p:nvSpPr>
        <p:spPr bwMode="auto">
          <a:xfrm>
            <a:off x="6300788" y="5876925"/>
            <a:ext cx="1366837" cy="576263"/>
          </a:xfrm>
          <a:prstGeom prst="wedgeRoundRectCallout">
            <a:avLst>
              <a:gd name="adj1" fmla="val -9699"/>
              <a:gd name="adj2" fmla="val -15909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2000">
                <a:ea typeface="標楷體" pitchFamily="65" charset="-120"/>
              </a:rPr>
              <a:t>§452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書卷 (水平) 1"/>
          <p:cNvSpPr>
            <a:spLocks noChangeArrowheads="1"/>
          </p:cNvSpPr>
          <p:nvPr/>
        </p:nvSpPr>
        <p:spPr bwMode="auto">
          <a:xfrm>
            <a:off x="611188" y="2133600"/>
            <a:ext cx="7993062" cy="2303463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4800">
                <a:solidFill>
                  <a:srgbClr val="000099"/>
                </a:solidFill>
                <a:latin typeface="華康隸書體W5" pitchFamily="65" charset="-120"/>
                <a:ea typeface="華康隸書體W5" pitchFamily="65" charset="-120"/>
              </a:rPr>
              <a:t>強制處分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zh-TW" altLang="en-US" u="sng" smtClean="0">
                <a:solidFill>
                  <a:srgbClr val="00FFFF"/>
                </a:solidFill>
                <a:effectLst/>
              </a:rPr>
              <a:t>強制處分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存在正當性：</a:t>
            </a:r>
            <a:r>
              <a:rPr lang="zh-TW" altLang="en-US" b="1" u="sng" smtClean="0">
                <a:solidFill>
                  <a:srgbClr val="FF00FF"/>
                </a:solidFill>
              </a:rPr>
              <a:t>排除程序進行之阻礙</a:t>
            </a:r>
          </a:p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>
                <a:solidFill>
                  <a:srgbClr val="FFFFFF"/>
                </a:solidFill>
              </a:rPr>
              <a:t>形式：以程序阻礙發生原因為定。</a:t>
            </a:r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827088" y="3357563"/>
            <a:ext cx="431800" cy="208915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強制處分</a:t>
            </a:r>
          </a:p>
        </p:txBody>
      </p:sp>
      <p:sp>
        <p:nvSpPr>
          <p:cNvPr id="68613" name="AutoShape 5"/>
          <p:cNvSpPr>
            <a:spLocks noChangeArrowheads="1"/>
          </p:cNvSpPr>
          <p:nvPr/>
        </p:nvSpPr>
        <p:spPr bwMode="auto">
          <a:xfrm>
            <a:off x="1619250" y="3213100"/>
            <a:ext cx="1655763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人所生之阻礙</a:t>
            </a:r>
          </a:p>
        </p:txBody>
      </p:sp>
      <p:sp>
        <p:nvSpPr>
          <p:cNvPr id="68614" name="AutoShape 6"/>
          <p:cNvSpPr>
            <a:spLocks noChangeArrowheads="1"/>
          </p:cNvSpPr>
          <p:nvPr/>
        </p:nvSpPr>
        <p:spPr bwMode="auto">
          <a:xfrm>
            <a:off x="1619250" y="5157788"/>
            <a:ext cx="1728788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事所生之阻礙</a:t>
            </a:r>
          </a:p>
        </p:txBody>
      </p:sp>
      <p:sp>
        <p:nvSpPr>
          <p:cNvPr id="68615" name="AutoShape 8"/>
          <p:cNvSpPr>
            <a:spLocks noChangeArrowheads="1"/>
          </p:cNvSpPr>
          <p:nvPr/>
        </p:nvSpPr>
        <p:spPr bwMode="auto">
          <a:xfrm>
            <a:off x="3851275" y="3284538"/>
            <a:ext cx="1008063" cy="287337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具保</a:t>
            </a:r>
          </a:p>
        </p:txBody>
      </p:sp>
      <p:sp>
        <p:nvSpPr>
          <p:cNvPr id="68616" name="AutoShape 9"/>
          <p:cNvSpPr>
            <a:spLocks noChangeArrowheads="1"/>
          </p:cNvSpPr>
          <p:nvPr/>
        </p:nvSpPr>
        <p:spPr bwMode="auto">
          <a:xfrm>
            <a:off x="3851275" y="2420938"/>
            <a:ext cx="1008063" cy="287337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拘捕</a:t>
            </a:r>
          </a:p>
        </p:txBody>
      </p:sp>
      <p:sp>
        <p:nvSpPr>
          <p:cNvPr id="68617" name="AutoShape 10"/>
          <p:cNvSpPr>
            <a:spLocks noChangeArrowheads="1"/>
          </p:cNvSpPr>
          <p:nvPr/>
        </p:nvSpPr>
        <p:spPr bwMode="auto">
          <a:xfrm>
            <a:off x="3851275" y="2852738"/>
            <a:ext cx="1008063" cy="2889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</a:t>
            </a:r>
          </a:p>
        </p:txBody>
      </p:sp>
      <p:sp>
        <p:nvSpPr>
          <p:cNvPr id="68618" name="AutoShape 11"/>
          <p:cNvSpPr>
            <a:spLocks noChangeArrowheads="1"/>
          </p:cNvSpPr>
          <p:nvPr/>
        </p:nvSpPr>
        <p:spPr bwMode="auto">
          <a:xfrm>
            <a:off x="3851275" y="3716338"/>
            <a:ext cx="1008063" cy="287337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責付</a:t>
            </a:r>
          </a:p>
        </p:txBody>
      </p:sp>
      <p:sp>
        <p:nvSpPr>
          <p:cNvPr id="68619" name="AutoShape 12"/>
          <p:cNvSpPr>
            <a:spLocks noChangeArrowheads="1"/>
          </p:cNvSpPr>
          <p:nvPr/>
        </p:nvSpPr>
        <p:spPr bwMode="auto">
          <a:xfrm>
            <a:off x="3851275" y="4149725"/>
            <a:ext cx="1008063" cy="28733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限制住居</a:t>
            </a:r>
          </a:p>
        </p:txBody>
      </p:sp>
      <p:sp>
        <p:nvSpPr>
          <p:cNvPr id="68620" name="AutoShape 13"/>
          <p:cNvSpPr>
            <a:spLocks noChangeArrowheads="1"/>
          </p:cNvSpPr>
          <p:nvPr/>
        </p:nvSpPr>
        <p:spPr bwMode="auto">
          <a:xfrm>
            <a:off x="3851275" y="4797425"/>
            <a:ext cx="1008063" cy="2889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搜索</a:t>
            </a:r>
          </a:p>
        </p:txBody>
      </p:sp>
      <p:sp>
        <p:nvSpPr>
          <p:cNvPr id="68621" name="AutoShape 14"/>
          <p:cNvSpPr>
            <a:spLocks noChangeArrowheads="1"/>
          </p:cNvSpPr>
          <p:nvPr/>
        </p:nvSpPr>
        <p:spPr bwMode="auto">
          <a:xfrm>
            <a:off x="3851275" y="5229225"/>
            <a:ext cx="1008063" cy="28733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扣押</a:t>
            </a:r>
          </a:p>
        </p:txBody>
      </p:sp>
      <p:sp>
        <p:nvSpPr>
          <p:cNvPr id="68622" name="AutoShape 15"/>
          <p:cNvSpPr>
            <a:spLocks noChangeArrowheads="1"/>
          </p:cNvSpPr>
          <p:nvPr/>
        </p:nvSpPr>
        <p:spPr bwMode="auto">
          <a:xfrm>
            <a:off x="3851275" y="5661025"/>
            <a:ext cx="1008063" cy="28733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準搜索</a:t>
            </a:r>
          </a:p>
        </p:txBody>
      </p:sp>
      <p:cxnSp>
        <p:nvCxnSpPr>
          <p:cNvPr id="68623" name="AutoShape 16"/>
          <p:cNvCxnSpPr>
            <a:cxnSpLocks noChangeShapeType="1"/>
            <a:stCxn id="68612" idx="3"/>
            <a:endCxn id="68613" idx="1"/>
          </p:cNvCxnSpPr>
          <p:nvPr/>
        </p:nvCxnSpPr>
        <p:spPr bwMode="auto">
          <a:xfrm flipV="1">
            <a:off x="1258888" y="3429000"/>
            <a:ext cx="360362" cy="973138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rgbClr val="FFFF00"/>
            </a:solidFill>
            <a:miter lim="800000"/>
            <a:headEnd/>
            <a:tailEnd type="triangle" w="med" len="med"/>
          </a:ln>
        </p:spPr>
      </p:cxnSp>
      <p:cxnSp>
        <p:nvCxnSpPr>
          <p:cNvPr id="68624" name="AutoShape 17"/>
          <p:cNvCxnSpPr>
            <a:cxnSpLocks noChangeShapeType="1"/>
            <a:stCxn id="68612" idx="3"/>
            <a:endCxn id="68614" idx="1"/>
          </p:cNvCxnSpPr>
          <p:nvPr/>
        </p:nvCxnSpPr>
        <p:spPr bwMode="auto">
          <a:xfrm>
            <a:off x="1258888" y="4402138"/>
            <a:ext cx="360362" cy="971550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rgbClr val="FFFF00"/>
            </a:solidFill>
            <a:miter lim="800000"/>
            <a:headEnd/>
            <a:tailEnd type="triangle" w="med" len="med"/>
          </a:ln>
        </p:spPr>
      </p:cxnSp>
      <p:cxnSp>
        <p:nvCxnSpPr>
          <p:cNvPr id="68625" name="AutoShape 18"/>
          <p:cNvCxnSpPr>
            <a:cxnSpLocks noChangeShapeType="1"/>
            <a:stCxn id="68613" idx="3"/>
            <a:endCxn id="68616" idx="1"/>
          </p:cNvCxnSpPr>
          <p:nvPr/>
        </p:nvCxnSpPr>
        <p:spPr bwMode="auto">
          <a:xfrm flipV="1">
            <a:off x="3275013" y="2565400"/>
            <a:ext cx="576262" cy="8636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26" name="AutoShape 19"/>
          <p:cNvCxnSpPr>
            <a:cxnSpLocks noChangeShapeType="1"/>
            <a:stCxn id="68613" idx="3"/>
            <a:endCxn id="68617" idx="1"/>
          </p:cNvCxnSpPr>
          <p:nvPr/>
        </p:nvCxnSpPr>
        <p:spPr bwMode="auto">
          <a:xfrm flipV="1">
            <a:off x="3275013" y="2997200"/>
            <a:ext cx="576262" cy="4318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27" name="AutoShape 20"/>
          <p:cNvCxnSpPr>
            <a:cxnSpLocks noChangeShapeType="1"/>
            <a:stCxn id="68613" idx="3"/>
            <a:endCxn id="68615" idx="1"/>
          </p:cNvCxnSpPr>
          <p:nvPr/>
        </p:nvCxnSpPr>
        <p:spPr bwMode="auto">
          <a:xfrm>
            <a:off x="3275013" y="3429000"/>
            <a:ext cx="576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8628" name="AutoShape 21"/>
          <p:cNvCxnSpPr>
            <a:cxnSpLocks noChangeShapeType="1"/>
            <a:stCxn id="68613" idx="3"/>
            <a:endCxn id="68618" idx="1"/>
          </p:cNvCxnSpPr>
          <p:nvPr/>
        </p:nvCxnSpPr>
        <p:spPr bwMode="auto">
          <a:xfrm>
            <a:off x="3275013" y="3429000"/>
            <a:ext cx="576262" cy="4318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29" name="AutoShape 22"/>
          <p:cNvCxnSpPr>
            <a:cxnSpLocks noChangeShapeType="1"/>
            <a:stCxn id="68613" idx="3"/>
            <a:endCxn id="68619" idx="1"/>
          </p:cNvCxnSpPr>
          <p:nvPr/>
        </p:nvCxnSpPr>
        <p:spPr bwMode="auto">
          <a:xfrm>
            <a:off x="3275013" y="3429000"/>
            <a:ext cx="576262" cy="86518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30" name="AutoShape 23"/>
          <p:cNvCxnSpPr>
            <a:cxnSpLocks noChangeShapeType="1"/>
            <a:stCxn id="68614" idx="3"/>
            <a:endCxn id="68620" idx="1"/>
          </p:cNvCxnSpPr>
          <p:nvPr/>
        </p:nvCxnSpPr>
        <p:spPr bwMode="auto">
          <a:xfrm flipV="1">
            <a:off x="3348038" y="4941888"/>
            <a:ext cx="503237" cy="43180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31" name="AutoShape 24"/>
          <p:cNvCxnSpPr>
            <a:cxnSpLocks noChangeShapeType="1"/>
            <a:stCxn id="68614" idx="3"/>
            <a:endCxn id="68621" idx="1"/>
          </p:cNvCxnSpPr>
          <p:nvPr/>
        </p:nvCxnSpPr>
        <p:spPr bwMode="auto">
          <a:xfrm>
            <a:off x="3348038" y="53736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8632" name="AutoShape 25"/>
          <p:cNvCxnSpPr>
            <a:cxnSpLocks noChangeShapeType="1"/>
            <a:stCxn id="68614" idx="3"/>
            <a:endCxn id="68622" idx="1"/>
          </p:cNvCxnSpPr>
          <p:nvPr/>
        </p:nvCxnSpPr>
        <p:spPr bwMode="auto">
          <a:xfrm>
            <a:off x="3348038" y="5373688"/>
            <a:ext cx="503237" cy="43180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8633" name="AutoShape 26"/>
          <p:cNvSpPr>
            <a:spLocks/>
          </p:cNvSpPr>
          <p:nvPr/>
        </p:nvSpPr>
        <p:spPr bwMode="auto">
          <a:xfrm>
            <a:off x="4932363" y="2565400"/>
            <a:ext cx="287337" cy="1727200"/>
          </a:xfrm>
          <a:prstGeom prst="rightBrace">
            <a:avLst>
              <a:gd name="adj1" fmla="val 500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8634" name="AutoShape 27"/>
          <p:cNvSpPr>
            <a:spLocks noChangeArrowheads="1"/>
          </p:cNvSpPr>
          <p:nvPr/>
        </p:nvSpPr>
        <p:spPr bwMode="auto">
          <a:xfrm>
            <a:off x="5364163" y="3357563"/>
            <a:ext cx="647700" cy="142875"/>
          </a:xfrm>
          <a:prstGeom prst="righ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8635" name="AutoShape 28"/>
          <p:cNvSpPr>
            <a:spLocks noChangeArrowheads="1"/>
          </p:cNvSpPr>
          <p:nvPr/>
        </p:nvSpPr>
        <p:spPr bwMode="auto">
          <a:xfrm>
            <a:off x="6227763" y="2924175"/>
            <a:ext cx="1439862" cy="1009650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對象：被告</a:t>
            </a:r>
          </a:p>
        </p:txBody>
      </p:sp>
      <p:sp>
        <p:nvSpPr>
          <p:cNvPr id="68636" name="AutoShape 29"/>
          <p:cNvSpPr>
            <a:spLocks/>
          </p:cNvSpPr>
          <p:nvPr/>
        </p:nvSpPr>
        <p:spPr bwMode="auto">
          <a:xfrm>
            <a:off x="4932363" y="4941888"/>
            <a:ext cx="144462" cy="431800"/>
          </a:xfrm>
          <a:prstGeom prst="rightBrace">
            <a:avLst>
              <a:gd name="adj1" fmla="val 249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8637" name="AutoShape 30"/>
          <p:cNvSpPr>
            <a:spLocks noChangeArrowheads="1"/>
          </p:cNvSpPr>
          <p:nvPr/>
        </p:nvSpPr>
        <p:spPr bwMode="auto">
          <a:xfrm>
            <a:off x="5292725" y="5084763"/>
            <a:ext cx="647700" cy="144462"/>
          </a:xfrm>
          <a:prstGeom prst="rightArrow">
            <a:avLst>
              <a:gd name="adj1" fmla="val 50000"/>
              <a:gd name="adj2" fmla="val 11208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8638" name="AutoShape 31"/>
          <p:cNvSpPr>
            <a:spLocks noChangeArrowheads="1"/>
          </p:cNvSpPr>
          <p:nvPr/>
        </p:nvSpPr>
        <p:spPr bwMode="auto">
          <a:xfrm>
            <a:off x="6227763" y="4941888"/>
            <a:ext cx="1439862" cy="503237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取證考量</a:t>
            </a:r>
          </a:p>
        </p:txBody>
      </p:sp>
      <p:sp>
        <p:nvSpPr>
          <p:cNvPr id="68639" name="AutoShape 32"/>
          <p:cNvSpPr>
            <a:spLocks noChangeArrowheads="1"/>
          </p:cNvSpPr>
          <p:nvPr/>
        </p:nvSpPr>
        <p:spPr bwMode="auto">
          <a:xfrm>
            <a:off x="5076825" y="5734050"/>
            <a:ext cx="790575" cy="142875"/>
          </a:xfrm>
          <a:prstGeom prst="rightArrow">
            <a:avLst>
              <a:gd name="adj1" fmla="val 50000"/>
              <a:gd name="adj2" fmla="val 13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68640" name="AutoShape 33"/>
          <p:cNvSpPr>
            <a:spLocks noChangeArrowheads="1"/>
          </p:cNvSpPr>
          <p:nvPr/>
        </p:nvSpPr>
        <p:spPr bwMode="auto">
          <a:xfrm>
            <a:off x="6227763" y="5661025"/>
            <a:ext cx="1439862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限定對被告</a:t>
            </a:r>
          </a:p>
        </p:txBody>
      </p:sp>
      <p:sp>
        <p:nvSpPr>
          <p:cNvPr id="68641" name="AutoShape 3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532813" y="6092825"/>
            <a:ext cx="287337" cy="360363"/>
          </a:xfrm>
          <a:custGeom>
            <a:avLst/>
            <a:gdLst>
              <a:gd name="T0" fmla="*/ 25564902 w 21600"/>
              <a:gd name="T1" fmla="*/ 10155731 h 21600"/>
              <a:gd name="T2" fmla="*/ 6892602 w 21600"/>
              <a:gd name="T3" fmla="*/ 50151517 h 21600"/>
              <a:gd name="T4" fmla="*/ 25564902 w 21600"/>
              <a:gd name="T5" fmla="*/ 100302767 h 21600"/>
              <a:gd name="T6" fmla="*/ 43954603 w 21600"/>
              <a:gd name="T7" fmla="*/ 5015151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程序進行阻礙之觀察</a:t>
            </a:r>
          </a:p>
        </p:txBody>
      </p:sp>
      <p:sp>
        <p:nvSpPr>
          <p:cNvPr id="123909" name="AutoShape 5"/>
          <p:cNvSpPr>
            <a:spLocks noChangeArrowheads="1"/>
          </p:cNvSpPr>
          <p:nvPr/>
        </p:nvSpPr>
        <p:spPr bwMode="auto">
          <a:xfrm>
            <a:off x="539750" y="1700213"/>
            <a:ext cx="503238" cy="144145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案件發生</a:t>
            </a:r>
          </a:p>
        </p:txBody>
      </p:sp>
      <p:sp>
        <p:nvSpPr>
          <p:cNvPr id="123910" name="AutoShape 6"/>
          <p:cNvSpPr>
            <a:spLocks noChangeArrowheads="1"/>
          </p:cNvSpPr>
          <p:nvPr/>
        </p:nvSpPr>
        <p:spPr bwMode="auto">
          <a:xfrm>
            <a:off x="2051050" y="1628775"/>
            <a:ext cx="504825" cy="1512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</a:t>
            </a:r>
          </a:p>
        </p:txBody>
      </p:sp>
      <p:sp>
        <p:nvSpPr>
          <p:cNvPr id="123911" name="AutoShape 7"/>
          <p:cNvSpPr>
            <a:spLocks noChangeArrowheads="1"/>
          </p:cNvSpPr>
          <p:nvPr/>
        </p:nvSpPr>
        <p:spPr bwMode="auto">
          <a:xfrm>
            <a:off x="3492500" y="1628775"/>
            <a:ext cx="504825" cy="1512888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起訴</a:t>
            </a:r>
          </a:p>
        </p:txBody>
      </p:sp>
      <p:sp>
        <p:nvSpPr>
          <p:cNvPr id="123912" name="AutoShape 8"/>
          <p:cNvSpPr>
            <a:spLocks noChangeArrowheads="1"/>
          </p:cNvSpPr>
          <p:nvPr/>
        </p:nvSpPr>
        <p:spPr bwMode="auto">
          <a:xfrm>
            <a:off x="4932363" y="1628775"/>
            <a:ext cx="504825" cy="1512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</a:t>
            </a:r>
          </a:p>
        </p:txBody>
      </p:sp>
      <p:sp>
        <p:nvSpPr>
          <p:cNvPr id="123913" name="AutoShape 9"/>
          <p:cNvSpPr>
            <a:spLocks noChangeArrowheads="1"/>
          </p:cNvSpPr>
          <p:nvPr/>
        </p:nvSpPr>
        <p:spPr bwMode="auto">
          <a:xfrm>
            <a:off x="6516688" y="1628775"/>
            <a:ext cx="504825" cy="1512888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確定</a:t>
            </a:r>
          </a:p>
        </p:txBody>
      </p:sp>
      <p:sp>
        <p:nvSpPr>
          <p:cNvPr id="123914" name="AutoShape 10"/>
          <p:cNvSpPr>
            <a:spLocks noChangeArrowheads="1"/>
          </p:cNvSpPr>
          <p:nvPr/>
        </p:nvSpPr>
        <p:spPr bwMode="auto">
          <a:xfrm>
            <a:off x="8172450" y="1628775"/>
            <a:ext cx="504825" cy="1512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執行</a:t>
            </a:r>
          </a:p>
        </p:txBody>
      </p:sp>
      <p:sp>
        <p:nvSpPr>
          <p:cNvPr id="123915" name="AutoShape 11"/>
          <p:cNvSpPr>
            <a:spLocks noChangeArrowheads="1"/>
          </p:cNvSpPr>
          <p:nvPr/>
        </p:nvSpPr>
        <p:spPr bwMode="auto">
          <a:xfrm>
            <a:off x="1187450" y="2276475"/>
            <a:ext cx="720725" cy="288925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23916" name="AutoShape 12"/>
          <p:cNvSpPr>
            <a:spLocks noChangeArrowheads="1"/>
          </p:cNvSpPr>
          <p:nvPr/>
        </p:nvSpPr>
        <p:spPr bwMode="auto">
          <a:xfrm>
            <a:off x="2700338" y="2276475"/>
            <a:ext cx="720725" cy="288925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23917" name="AutoShape 13"/>
          <p:cNvSpPr>
            <a:spLocks noChangeArrowheads="1"/>
          </p:cNvSpPr>
          <p:nvPr/>
        </p:nvSpPr>
        <p:spPr bwMode="auto">
          <a:xfrm>
            <a:off x="4140200" y="2276475"/>
            <a:ext cx="720725" cy="288925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23918" name="AutoShape 14"/>
          <p:cNvSpPr>
            <a:spLocks noChangeArrowheads="1"/>
          </p:cNvSpPr>
          <p:nvPr/>
        </p:nvSpPr>
        <p:spPr bwMode="auto">
          <a:xfrm>
            <a:off x="5580063" y="2276475"/>
            <a:ext cx="720725" cy="288925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23919" name="AutoShape 15"/>
          <p:cNvSpPr>
            <a:spLocks noChangeArrowheads="1"/>
          </p:cNvSpPr>
          <p:nvPr/>
        </p:nvSpPr>
        <p:spPr bwMode="auto">
          <a:xfrm>
            <a:off x="7235825" y="2276475"/>
            <a:ext cx="720725" cy="288925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23920" name="AutoShape 16"/>
          <p:cNvSpPr>
            <a:spLocks noChangeArrowheads="1"/>
          </p:cNvSpPr>
          <p:nvPr/>
        </p:nvSpPr>
        <p:spPr bwMode="auto">
          <a:xfrm>
            <a:off x="1476375" y="3860800"/>
            <a:ext cx="1152525" cy="2520950"/>
          </a:xfrm>
          <a:prstGeom prst="wedgeRoundRectCallout">
            <a:avLst>
              <a:gd name="adj1" fmla="val 18731"/>
              <a:gd name="adj2" fmla="val -76324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l"/>
            <a:r>
              <a:rPr lang="zh-TW" altLang="en-US" sz="2000">
                <a:ea typeface="標楷體" pitchFamily="65" charset="-120"/>
              </a:rPr>
              <a:t>會發生偵查阻礙情形，主要是因事實的問題所生。</a:t>
            </a:r>
          </a:p>
        </p:txBody>
      </p:sp>
      <p:sp>
        <p:nvSpPr>
          <p:cNvPr id="123921" name="AutoShape 17"/>
          <p:cNvSpPr>
            <a:spLocks noChangeArrowheads="1"/>
          </p:cNvSpPr>
          <p:nvPr/>
        </p:nvSpPr>
        <p:spPr bwMode="auto">
          <a:xfrm>
            <a:off x="3059113" y="3789363"/>
            <a:ext cx="1081087" cy="2592387"/>
          </a:xfrm>
          <a:prstGeom prst="wedgeRoundRectCallout">
            <a:avLst>
              <a:gd name="adj1" fmla="val 16079"/>
              <a:gd name="adj2" fmla="val -72782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l"/>
            <a:r>
              <a:rPr lang="zh-TW" altLang="en-US" sz="2000">
                <a:ea typeface="標楷體" pitchFamily="65" charset="-120"/>
              </a:rPr>
              <a:t>起訴原則並無障礙問題，只有法定條件滿足與否的問題。</a:t>
            </a:r>
          </a:p>
        </p:txBody>
      </p:sp>
      <p:sp>
        <p:nvSpPr>
          <p:cNvPr id="123922" name="AutoShape 18"/>
          <p:cNvSpPr>
            <a:spLocks noChangeArrowheads="1"/>
          </p:cNvSpPr>
          <p:nvPr/>
        </p:nvSpPr>
        <p:spPr bwMode="auto">
          <a:xfrm>
            <a:off x="4572000" y="3789363"/>
            <a:ext cx="1800225" cy="2592387"/>
          </a:xfrm>
          <a:prstGeom prst="wedgeRoundRectCallout">
            <a:avLst>
              <a:gd name="adj1" fmla="val -14903"/>
              <a:gd name="adj2" fmla="val -71676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l"/>
            <a:r>
              <a:rPr lang="zh-TW" altLang="en-US" sz="2000">
                <a:ea typeface="標楷體" pitchFamily="65" charset="-120"/>
              </a:rPr>
              <a:t>訴訟障礙主要的考慮，乃在審判程序，障礙之發生有因人的因素、也有因犯罪事實的因素。</a:t>
            </a:r>
          </a:p>
        </p:txBody>
      </p:sp>
      <p:sp>
        <p:nvSpPr>
          <p:cNvPr id="123923" name="AutoShape 19"/>
          <p:cNvSpPr>
            <a:spLocks noChangeArrowheads="1"/>
          </p:cNvSpPr>
          <p:nvPr/>
        </p:nvSpPr>
        <p:spPr bwMode="auto">
          <a:xfrm>
            <a:off x="7596188" y="3716338"/>
            <a:ext cx="1223962" cy="2665412"/>
          </a:xfrm>
          <a:prstGeom prst="wedgeRoundRectCallout">
            <a:avLst>
              <a:gd name="adj1" fmla="val 21079"/>
              <a:gd name="adj2" fmla="val -67213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l"/>
            <a:r>
              <a:rPr lang="zh-TW" altLang="en-US" sz="2000">
                <a:ea typeface="標楷體" pitchFamily="65" charset="-120"/>
              </a:rPr>
              <a:t>會發生有障礙情形，但主要是以受判決人的因素而成。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23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23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23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23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9" grpId="0" animBg="1"/>
      <p:bldP spid="123910" grpId="0" animBg="1"/>
      <p:bldP spid="123911" grpId="0" animBg="1"/>
      <p:bldP spid="123912" grpId="0" animBg="1"/>
      <p:bldP spid="123913" grpId="0" animBg="1"/>
      <p:bldP spid="123914" grpId="0" animBg="1"/>
      <p:bldP spid="123915" grpId="0" animBg="1"/>
      <p:bldP spid="123916" grpId="0" animBg="1"/>
      <p:bldP spid="123917" grpId="0" animBg="1"/>
      <p:bldP spid="123918" grpId="0" animBg="1"/>
      <p:bldP spid="123919" grpId="0" animBg="1"/>
      <p:bldP spid="123920" grpId="0" animBg="1"/>
      <p:bldP spid="123921" grpId="0" animBg="1"/>
      <p:bldP spid="123922" grpId="0" animBg="1"/>
      <p:bldP spid="123923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程序障礙事由之屬性與處理</a:t>
            </a:r>
          </a:p>
        </p:txBody>
      </p:sp>
      <p:sp>
        <p:nvSpPr>
          <p:cNvPr id="70659" name="AutoShape 5"/>
          <p:cNvSpPr>
            <a:spLocks noChangeArrowheads="1"/>
          </p:cNvSpPr>
          <p:nvPr/>
        </p:nvSpPr>
        <p:spPr bwMode="auto">
          <a:xfrm>
            <a:off x="611188" y="2060575"/>
            <a:ext cx="576262" cy="252095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程序障礙事由屬性</a:t>
            </a:r>
          </a:p>
        </p:txBody>
      </p:sp>
      <p:sp>
        <p:nvSpPr>
          <p:cNvPr id="70660" name="AutoShape 7"/>
          <p:cNvSpPr>
            <a:spLocks noChangeArrowheads="1"/>
          </p:cNvSpPr>
          <p:nvPr/>
        </p:nvSpPr>
        <p:spPr bwMode="auto">
          <a:xfrm>
            <a:off x="1979613" y="1844675"/>
            <a:ext cx="1368425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可排除</a:t>
            </a:r>
          </a:p>
        </p:txBody>
      </p:sp>
      <p:sp>
        <p:nvSpPr>
          <p:cNvPr id="70661" name="AutoShape 8"/>
          <p:cNvSpPr>
            <a:spLocks noChangeArrowheads="1"/>
          </p:cNvSpPr>
          <p:nvPr/>
        </p:nvSpPr>
        <p:spPr bwMode="auto">
          <a:xfrm>
            <a:off x="1979613" y="4221163"/>
            <a:ext cx="1368425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不可排除</a:t>
            </a:r>
          </a:p>
        </p:txBody>
      </p:sp>
      <p:sp>
        <p:nvSpPr>
          <p:cNvPr id="70662" name="AutoShape 9"/>
          <p:cNvSpPr>
            <a:spLocks noChangeArrowheads="1"/>
          </p:cNvSpPr>
          <p:nvPr/>
        </p:nvSpPr>
        <p:spPr bwMode="auto">
          <a:xfrm>
            <a:off x="4427538" y="1844675"/>
            <a:ext cx="2449512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強制處分手段</a:t>
            </a:r>
          </a:p>
        </p:txBody>
      </p:sp>
      <p:sp>
        <p:nvSpPr>
          <p:cNvPr id="70663" name="AutoShape 10"/>
          <p:cNvSpPr>
            <a:spLocks noChangeArrowheads="1"/>
          </p:cNvSpPr>
          <p:nvPr/>
        </p:nvSpPr>
        <p:spPr bwMode="auto">
          <a:xfrm>
            <a:off x="4427538" y="3573463"/>
            <a:ext cx="2449512" cy="50323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停止程序之進行</a:t>
            </a:r>
          </a:p>
        </p:txBody>
      </p:sp>
      <p:sp>
        <p:nvSpPr>
          <p:cNvPr id="70664" name="AutoShape 11"/>
          <p:cNvSpPr>
            <a:spLocks noChangeArrowheads="1"/>
          </p:cNvSpPr>
          <p:nvPr/>
        </p:nvSpPr>
        <p:spPr bwMode="auto">
          <a:xfrm>
            <a:off x="4427538" y="4797425"/>
            <a:ext cx="2449512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程序不得終結</a:t>
            </a:r>
          </a:p>
        </p:txBody>
      </p:sp>
      <p:sp>
        <p:nvSpPr>
          <p:cNvPr id="70665" name="AutoShape 12"/>
          <p:cNvSpPr>
            <a:spLocks noChangeArrowheads="1"/>
          </p:cNvSpPr>
          <p:nvPr/>
        </p:nvSpPr>
        <p:spPr bwMode="auto">
          <a:xfrm>
            <a:off x="3492500" y="1916113"/>
            <a:ext cx="792163" cy="360362"/>
          </a:xfrm>
          <a:prstGeom prst="rightArrow">
            <a:avLst>
              <a:gd name="adj1" fmla="val 50000"/>
              <a:gd name="adj2" fmla="val 54956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70666" name="AutoShape 13"/>
          <p:cNvCxnSpPr>
            <a:cxnSpLocks noChangeShapeType="1"/>
            <a:stCxn id="70659" idx="3"/>
            <a:endCxn id="70660" idx="1"/>
          </p:cNvCxnSpPr>
          <p:nvPr/>
        </p:nvCxnSpPr>
        <p:spPr bwMode="auto">
          <a:xfrm flipV="1">
            <a:off x="1187450" y="2097088"/>
            <a:ext cx="792163" cy="1223962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0667" name="AutoShape 14"/>
          <p:cNvCxnSpPr>
            <a:cxnSpLocks noChangeShapeType="1"/>
            <a:stCxn id="70659" idx="3"/>
            <a:endCxn id="70661" idx="1"/>
          </p:cNvCxnSpPr>
          <p:nvPr/>
        </p:nvCxnSpPr>
        <p:spPr bwMode="auto">
          <a:xfrm>
            <a:off x="1187450" y="3321050"/>
            <a:ext cx="792163" cy="11525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0668" name="AutoShape 15"/>
          <p:cNvCxnSpPr>
            <a:cxnSpLocks noChangeShapeType="1"/>
            <a:stCxn id="70661" idx="3"/>
            <a:endCxn id="70663" idx="1"/>
          </p:cNvCxnSpPr>
          <p:nvPr/>
        </p:nvCxnSpPr>
        <p:spPr bwMode="auto">
          <a:xfrm flipV="1">
            <a:off x="3348038" y="3825875"/>
            <a:ext cx="1079500" cy="647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0669" name="AutoShape 16"/>
          <p:cNvCxnSpPr>
            <a:cxnSpLocks noChangeShapeType="1"/>
            <a:stCxn id="70661" idx="3"/>
            <a:endCxn id="70664" idx="1"/>
          </p:cNvCxnSpPr>
          <p:nvPr/>
        </p:nvCxnSpPr>
        <p:spPr bwMode="auto">
          <a:xfrm>
            <a:off x="3348038" y="4473575"/>
            <a:ext cx="1079500" cy="576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0670" name="AutoShape 17"/>
          <p:cNvSpPr>
            <a:spLocks noChangeArrowheads="1"/>
          </p:cNvSpPr>
          <p:nvPr/>
        </p:nvSpPr>
        <p:spPr bwMode="auto">
          <a:xfrm>
            <a:off x="7308850" y="3284538"/>
            <a:ext cx="1655763" cy="865187"/>
          </a:xfrm>
          <a:prstGeom prst="wedgeRoundRectCallout">
            <a:avLst>
              <a:gd name="adj1" fmla="val -72722"/>
              <a:gd name="adj2" fmla="val -64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如</a:t>
            </a:r>
            <a:r>
              <a:rPr lang="en-US" altLang="zh-TW" sz="2000">
                <a:ea typeface="標楷體" pitchFamily="65" charset="-120"/>
              </a:rPr>
              <a:t>§261</a:t>
            </a:r>
            <a:r>
              <a:rPr lang="zh-TW" altLang="en-US" sz="2000">
                <a:ea typeface="標楷體" pitchFamily="65" charset="-120"/>
              </a:rPr>
              <a:t>、</a:t>
            </a:r>
            <a:r>
              <a:rPr lang="en-US" altLang="zh-TW" sz="2000">
                <a:ea typeface="標楷體" pitchFamily="65" charset="-120"/>
              </a:rPr>
              <a:t>§§294</a:t>
            </a:r>
            <a:r>
              <a:rPr lang="zh-TW" altLang="en-US" sz="2000">
                <a:ea typeface="標楷體" pitchFamily="65" charset="-120"/>
              </a:rPr>
              <a:t>～</a:t>
            </a:r>
            <a:r>
              <a:rPr lang="en-US" altLang="zh-TW" sz="2000">
                <a:ea typeface="標楷體" pitchFamily="65" charset="-120"/>
              </a:rPr>
              <a:t>297</a:t>
            </a:r>
          </a:p>
        </p:txBody>
      </p:sp>
      <p:sp>
        <p:nvSpPr>
          <p:cNvPr id="70671" name="AutoShape 18"/>
          <p:cNvSpPr>
            <a:spLocks noChangeArrowheads="1"/>
          </p:cNvSpPr>
          <p:nvPr/>
        </p:nvSpPr>
        <p:spPr bwMode="auto">
          <a:xfrm>
            <a:off x="7308850" y="4724400"/>
            <a:ext cx="1655763" cy="576263"/>
          </a:xfrm>
          <a:prstGeom prst="wedgeRoundRectCallout">
            <a:avLst>
              <a:gd name="adj1" fmla="val -71093"/>
              <a:gd name="adj2" fmla="val -5921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如</a:t>
            </a:r>
            <a:r>
              <a:rPr lang="en-US" altLang="zh-TW" sz="2000">
                <a:ea typeface="標楷體" pitchFamily="65" charset="-120"/>
              </a:rPr>
              <a:t>§262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不同程序階段之障礙事由</a:t>
            </a:r>
          </a:p>
        </p:txBody>
      </p:sp>
      <p:sp>
        <p:nvSpPr>
          <p:cNvPr id="71683" name="AutoShape 5"/>
          <p:cNvSpPr>
            <a:spLocks noChangeArrowheads="1"/>
          </p:cNvSpPr>
          <p:nvPr/>
        </p:nvSpPr>
        <p:spPr bwMode="auto">
          <a:xfrm>
            <a:off x="755650" y="1628775"/>
            <a:ext cx="503238" cy="151288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偵查程序</a:t>
            </a:r>
          </a:p>
        </p:txBody>
      </p:sp>
      <p:sp>
        <p:nvSpPr>
          <p:cNvPr id="71684" name="AutoShape 6"/>
          <p:cNvSpPr>
            <a:spLocks noChangeArrowheads="1"/>
          </p:cNvSpPr>
          <p:nvPr/>
        </p:nvSpPr>
        <p:spPr bwMode="auto">
          <a:xfrm>
            <a:off x="2051050" y="1484313"/>
            <a:ext cx="1441450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人之事由</a:t>
            </a:r>
          </a:p>
        </p:txBody>
      </p:sp>
      <p:sp>
        <p:nvSpPr>
          <p:cNvPr id="71685" name="AutoShape 7"/>
          <p:cNvSpPr>
            <a:spLocks noChangeArrowheads="1"/>
          </p:cNvSpPr>
          <p:nvPr/>
        </p:nvSpPr>
        <p:spPr bwMode="auto">
          <a:xfrm>
            <a:off x="2051050" y="2781300"/>
            <a:ext cx="1441450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事之事由</a:t>
            </a:r>
          </a:p>
        </p:txBody>
      </p:sp>
      <p:sp>
        <p:nvSpPr>
          <p:cNvPr id="71686" name="AutoShape 8"/>
          <p:cNvSpPr>
            <a:spLocks noChangeArrowheads="1"/>
          </p:cNvSpPr>
          <p:nvPr/>
        </p:nvSpPr>
        <p:spPr bwMode="auto">
          <a:xfrm>
            <a:off x="4284663" y="1484313"/>
            <a:ext cx="1439862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不到場</a:t>
            </a:r>
          </a:p>
        </p:txBody>
      </p:sp>
      <p:sp>
        <p:nvSpPr>
          <p:cNvPr id="71687" name="AutoShape 9"/>
          <p:cNvSpPr>
            <a:spLocks noChangeArrowheads="1"/>
          </p:cNvSpPr>
          <p:nvPr/>
        </p:nvSpPr>
        <p:spPr bwMode="auto">
          <a:xfrm>
            <a:off x="6516688" y="1412875"/>
            <a:ext cx="1079500" cy="5032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拘提</a:t>
            </a:r>
          </a:p>
        </p:txBody>
      </p:sp>
      <p:sp>
        <p:nvSpPr>
          <p:cNvPr id="71688" name="AutoShape 10"/>
          <p:cNvSpPr>
            <a:spLocks noChangeArrowheads="1"/>
          </p:cNvSpPr>
          <p:nvPr/>
        </p:nvSpPr>
        <p:spPr bwMode="auto">
          <a:xfrm>
            <a:off x="4284663" y="2781300"/>
            <a:ext cx="1439862" cy="43338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釐清必要</a:t>
            </a:r>
          </a:p>
        </p:txBody>
      </p:sp>
      <p:sp>
        <p:nvSpPr>
          <p:cNvPr id="71689" name="AutoShape 11"/>
          <p:cNvSpPr>
            <a:spLocks noChangeArrowheads="1"/>
          </p:cNvSpPr>
          <p:nvPr/>
        </p:nvSpPr>
        <p:spPr bwMode="auto">
          <a:xfrm>
            <a:off x="6516688" y="2708275"/>
            <a:ext cx="1655762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搜索扣押</a:t>
            </a:r>
          </a:p>
        </p:txBody>
      </p:sp>
      <p:cxnSp>
        <p:nvCxnSpPr>
          <p:cNvPr id="71690" name="AutoShape 12"/>
          <p:cNvCxnSpPr>
            <a:cxnSpLocks noChangeShapeType="1"/>
            <a:stCxn id="71683" idx="3"/>
            <a:endCxn id="71684" idx="1"/>
          </p:cNvCxnSpPr>
          <p:nvPr/>
        </p:nvCxnSpPr>
        <p:spPr bwMode="auto">
          <a:xfrm flipV="1">
            <a:off x="1258888" y="1700213"/>
            <a:ext cx="792162" cy="6858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1691" name="AutoShape 13"/>
          <p:cNvCxnSpPr>
            <a:cxnSpLocks noChangeShapeType="1"/>
            <a:stCxn id="71683" idx="3"/>
            <a:endCxn id="71685" idx="1"/>
          </p:cNvCxnSpPr>
          <p:nvPr/>
        </p:nvCxnSpPr>
        <p:spPr bwMode="auto">
          <a:xfrm>
            <a:off x="1258888" y="2386013"/>
            <a:ext cx="792162" cy="61118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1692" name="AutoShape 14"/>
          <p:cNvSpPr>
            <a:spLocks noChangeArrowheads="1"/>
          </p:cNvSpPr>
          <p:nvPr/>
        </p:nvSpPr>
        <p:spPr bwMode="auto">
          <a:xfrm>
            <a:off x="3635375" y="1628775"/>
            <a:ext cx="504825" cy="144463"/>
          </a:xfrm>
          <a:prstGeom prst="rightArrow">
            <a:avLst>
              <a:gd name="adj1" fmla="val 50000"/>
              <a:gd name="adj2" fmla="val 87362"/>
            </a:avLst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1693" name="AutoShape 15"/>
          <p:cNvSpPr>
            <a:spLocks noChangeArrowheads="1"/>
          </p:cNvSpPr>
          <p:nvPr/>
        </p:nvSpPr>
        <p:spPr bwMode="auto">
          <a:xfrm>
            <a:off x="5867400" y="1628775"/>
            <a:ext cx="504825" cy="144463"/>
          </a:xfrm>
          <a:prstGeom prst="rightArrow">
            <a:avLst>
              <a:gd name="adj1" fmla="val 50000"/>
              <a:gd name="adj2" fmla="val 87362"/>
            </a:avLst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1694" name="AutoShape 16"/>
          <p:cNvSpPr>
            <a:spLocks noChangeArrowheads="1"/>
          </p:cNvSpPr>
          <p:nvPr/>
        </p:nvSpPr>
        <p:spPr bwMode="auto">
          <a:xfrm>
            <a:off x="3635375" y="2924175"/>
            <a:ext cx="504825" cy="144463"/>
          </a:xfrm>
          <a:prstGeom prst="rightArrow">
            <a:avLst>
              <a:gd name="adj1" fmla="val 50000"/>
              <a:gd name="adj2" fmla="val 8736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1695" name="AutoShape 17"/>
          <p:cNvSpPr>
            <a:spLocks noChangeArrowheads="1"/>
          </p:cNvSpPr>
          <p:nvPr/>
        </p:nvSpPr>
        <p:spPr bwMode="auto">
          <a:xfrm>
            <a:off x="5867400" y="2924175"/>
            <a:ext cx="504825" cy="144463"/>
          </a:xfrm>
          <a:prstGeom prst="rightArrow">
            <a:avLst>
              <a:gd name="adj1" fmla="val 50000"/>
              <a:gd name="adj2" fmla="val 8736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1696" name="AutoShape 18"/>
          <p:cNvSpPr>
            <a:spLocks noChangeArrowheads="1"/>
          </p:cNvSpPr>
          <p:nvPr/>
        </p:nvSpPr>
        <p:spPr bwMode="auto">
          <a:xfrm>
            <a:off x="755650" y="4365625"/>
            <a:ext cx="503238" cy="151288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審判程序</a:t>
            </a:r>
          </a:p>
        </p:txBody>
      </p:sp>
      <p:sp>
        <p:nvSpPr>
          <p:cNvPr id="71697" name="AutoShape 19"/>
          <p:cNvSpPr>
            <a:spLocks noChangeArrowheads="1"/>
          </p:cNvSpPr>
          <p:nvPr/>
        </p:nvSpPr>
        <p:spPr bwMode="auto">
          <a:xfrm>
            <a:off x="4140200" y="2133600"/>
            <a:ext cx="1727200" cy="431800"/>
          </a:xfrm>
          <a:prstGeom prst="wedgeRoundRectCallout">
            <a:avLst>
              <a:gd name="adj1" fmla="val -27023"/>
              <a:gd name="adj2" fmla="val -94852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程序可進行</a:t>
            </a:r>
          </a:p>
        </p:txBody>
      </p:sp>
      <p:sp>
        <p:nvSpPr>
          <p:cNvPr id="71698" name="AutoShape 20"/>
          <p:cNvSpPr>
            <a:spLocks noChangeArrowheads="1"/>
          </p:cNvSpPr>
          <p:nvPr/>
        </p:nvSpPr>
        <p:spPr bwMode="auto">
          <a:xfrm>
            <a:off x="2051050" y="4221163"/>
            <a:ext cx="1441450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人之事由</a:t>
            </a:r>
          </a:p>
        </p:txBody>
      </p:sp>
      <p:sp>
        <p:nvSpPr>
          <p:cNvPr id="71699" name="AutoShape 21"/>
          <p:cNvSpPr>
            <a:spLocks noChangeArrowheads="1"/>
          </p:cNvSpPr>
          <p:nvPr/>
        </p:nvSpPr>
        <p:spPr bwMode="auto">
          <a:xfrm>
            <a:off x="2051050" y="5589588"/>
            <a:ext cx="1441450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事之事由</a:t>
            </a:r>
          </a:p>
        </p:txBody>
      </p:sp>
      <p:sp>
        <p:nvSpPr>
          <p:cNvPr id="71700" name="AutoShape 22"/>
          <p:cNvSpPr>
            <a:spLocks noChangeArrowheads="1"/>
          </p:cNvSpPr>
          <p:nvPr/>
        </p:nvSpPr>
        <p:spPr bwMode="auto">
          <a:xfrm>
            <a:off x="4356100" y="4221163"/>
            <a:ext cx="1439863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不到場</a:t>
            </a:r>
          </a:p>
        </p:txBody>
      </p:sp>
      <p:sp>
        <p:nvSpPr>
          <p:cNvPr id="71701" name="AutoShape 23"/>
          <p:cNvSpPr>
            <a:spLocks noChangeArrowheads="1"/>
          </p:cNvSpPr>
          <p:nvPr/>
        </p:nvSpPr>
        <p:spPr bwMode="auto">
          <a:xfrm>
            <a:off x="4211638" y="5013325"/>
            <a:ext cx="2447925" cy="431800"/>
          </a:xfrm>
          <a:prstGeom prst="wedgeRoundRectCallout">
            <a:avLst>
              <a:gd name="adj1" fmla="val -33787"/>
              <a:gd name="adj2" fmla="val -94852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ea typeface="標楷體" pitchFamily="65" charset="-120"/>
              </a:rPr>
              <a:t>程序可能法無進行</a:t>
            </a:r>
          </a:p>
        </p:txBody>
      </p:sp>
      <p:sp>
        <p:nvSpPr>
          <p:cNvPr id="71702" name="AutoShape 24"/>
          <p:cNvSpPr>
            <a:spLocks noChangeArrowheads="1"/>
          </p:cNvSpPr>
          <p:nvPr/>
        </p:nvSpPr>
        <p:spPr bwMode="auto">
          <a:xfrm>
            <a:off x="6804025" y="4149725"/>
            <a:ext cx="1079500" cy="50323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拘提</a:t>
            </a:r>
          </a:p>
        </p:txBody>
      </p:sp>
      <p:sp>
        <p:nvSpPr>
          <p:cNvPr id="71703" name="AutoShape 25"/>
          <p:cNvSpPr>
            <a:spLocks noChangeArrowheads="1"/>
          </p:cNvSpPr>
          <p:nvPr/>
        </p:nvSpPr>
        <p:spPr bwMode="auto">
          <a:xfrm>
            <a:off x="3708400" y="4365625"/>
            <a:ext cx="504825" cy="144463"/>
          </a:xfrm>
          <a:prstGeom prst="rightArrow">
            <a:avLst>
              <a:gd name="adj1" fmla="val 50000"/>
              <a:gd name="adj2" fmla="val 8736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1704" name="AutoShape 26"/>
          <p:cNvSpPr>
            <a:spLocks noChangeArrowheads="1"/>
          </p:cNvSpPr>
          <p:nvPr/>
        </p:nvSpPr>
        <p:spPr bwMode="auto">
          <a:xfrm>
            <a:off x="6011863" y="4365625"/>
            <a:ext cx="504825" cy="144463"/>
          </a:xfrm>
          <a:prstGeom prst="rightArrow">
            <a:avLst>
              <a:gd name="adj1" fmla="val 50000"/>
              <a:gd name="adj2" fmla="val 8736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1705" name="AutoShape 27"/>
          <p:cNvSpPr>
            <a:spLocks noChangeArrowheads="1"/>
          </p:cNvSpPr>
          <p:nvPr/>
        </p:nvSpPr>
        <p:spPr bwMode="auto">
          <a:xfrm>
            <a:off x="4427538" y="5589588"/>
            <a:ext cx="1439862" cy="43338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確認必要</a:t>
            </a:r>
          </a:p>
        </p:txBody>
      </p:sp>
      <p:sp>
        <p:nvSpPr>
          <p:cNvPr id="71706" name="AutoShape 28"/>
          <p:cNvSpPr>
            <a:spLocks noChangeArrowheads="1"/>
          </p:cNvSpPr>
          <p:nvPr/>
        </p:nvSpPr>
        <p:spPr bwMode="auto">
          <a:xfrm>
            <a:off x="6804025" y="5516563"/>
            <a:ext cx="1655763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舉證事宜</a:t>
            </a:r>
          </a:p>
        </p:txBody>
      </p:sp>
      <p:sp>
        <p:nvSpPr>
          <p:cNvPr id="71707" name="AutoShape 29"/>
          <p:cNvSpPr>
            <a:spLocks noChangeArrowheads="1"/>
          </p:cNvSpPr>
          <p:nvPr/>
        </p:nvSpPr>
        <p:spPr bwMode="auto">
          <a:xfrm>
            <a:off x="6084888" y="5734050"/>
            <a:ext cx="504825" cy="144463"/>
          </a:xfrm>
          <a:prstGeom prst="rightArrow">
            <a:avLst>
              <a:gd name="adj1" fmla="val 50000"/>
              <a:gd name="adj2" fmla="val 8736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1708" name="AutoShape 30"/>
          <p:cNvSpPr>
            <a:spLocks noChangeArrowheads="1"/>
          </p:cNvSpPr>
          <p:nvPr/>
        </p:nvSpPr>
        <p:spPr bwMode="auto">
          <a:xfrm>
            <a:off x="3708400" y="5734050"/>
            <a:ext cx="504825" cy="144463"/>
          </a:xfrm>
          <a:prstGeom prst="rightArrow">
            <a:avLst>
              <a:gd name="adj1" fmla="val 50000"/>
              <a:gd name="adj2" fmla="val 8736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71709" name="AutoShape 31"/>
          <p:cNvCxnSpPr>
            <a:cxnSpLocks noChangeShapeType="1"/>
            <a:stCxn id="71696" idx="3"/>
            <a:endCxn id="71698" idx="1"/>
          </p:cNvCxnSpPr>
          <p:nvPr/>
        </p:nvCxnSpPr>
        <p:spPr bwMode="auto">
          <a:xfrm flipV="1">
            <a:off x="1258888" y="4437063"/>
            <a:ext cx="792162" cy="6858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1710" name="AutoShape 32"/>
          <p:cNvCxnSpPr>
            <a:cxnSpLocks noChangeShapeType="1"/>
            <a:stCxn id="71696" idx="3"/>
            <a:endCxn id="71699" idx="1"/>
          </p:cNvCxnSpPr>
          <p:nvPr/>
        </p:nvCxnSpPr>
        <p:spPr bwMode="auto">
          <a:xfrm>
            <a:off x="1258888" y="5122863"/>
            <a:ext cx="792162" cy="6826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強制處分權分權關係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權限分配關係與屬性：</a:t>
            </a:r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auto">
          <a:xfrm>
            <a:off x="3851275" y="2060575"/>
            <a:ext cx="1871663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分權關係</a:t>
            </a:r>
          </a:p>
        </p:txBody>
      </p:sp>
      <p:sp>
        <p:nvSpPr>
          <p:cNvPr id="72709" name="AutoShape 5"/>
          <p:cNvSpPr>
            <a:spLocks noChangeArrowheads="1"/>
          </p:cNvSpPr>
          <p:nvPr/>
        </p:nvSpPr>
        <p:spPr bwMode="auto">
          <a:xfrm>
            <a:off x="1908175" y="2997200"/>
            <a:ext cx="1727200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授權關係</a:t>
            </a:r>
          </a:p>
        </p:txBody>
      </p:sp>
      <p:sp>
        <p:nvSpPr>
          <p:cNvPr id="72710" name="AutoShape 6"/>
          <p:cNvSpPr>
            <a:spLocks noChangeArrowheads="1"/>
          </p:cNvSpPr>
          <p:nvPr/>
        </p:nvSpPr>
        <p:spPr bwMode="auto">
          <a:xfrm>
            <a:off x="5795963" y="2997200"/>
            <a:ext cx="1727200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分配屬性</a:t>
            </a:r>
          </a:p>
        </p:txBody>
      </p:sp>
      <p:sp>
        <p:nvSpPr>
          <p:cNvPr id="72711" name="AutoShape 7"/>
          <p:cNvSpPr>
            <a:spLocks noChangeArrowheads="1"/>
          </p:cNvSpPr>
          <p:nvPr/>
        </p:nvSpPr>
        <p:spPr bwMode="auto">
          <a:xfrm>
            <a:off x="2916238" y="3789363"/>
            <a:ext cx="1512887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消極權限</a:t>
            </a:r>
          </a:p>
        </p:txBody>
      </p:sp>
      <p:sp>
        <p:nvSpPr>
          <p:cNvPr id="72712" name="AutoShape 8"/>
          <p:cNvSpPr>
            <a:spLocks noChangeArrowheads="1"/>
          </p:cNvSpPr>
          <p:nvPr/>
        </p:nvSpPr>
        <p:spPr bwMode="auto">
          <a:xfrm>
            <a:off x="971550" y="3789363"/>
            <a:ext cx="1438275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積極權限</a:t>
            </a:r>
          </a:p>
        </p:txBody>
      </p:sp>
      <p:sp>
        <p:nvSpPr>
          <p:cNvPr id="72713" name="AutoShape 9"/>
          <p:cNvSpPr>
            <a:spLocks noChangeArrowheads="1"/>
          </p:cNvSpPr>
          <p:nvPr/>
        </p:nvSpPr>
        <p:spPr bwMode="auto">
          <a:xfrm>
            <a:off x="6948488" y="3789363"/>
            <a:ext cx="1439862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被動權限</a:t>
            </a:r>
          </a:p>
        </p:txBody>
      </p:sp>
      <p:sp>
        <p:nvSpPr>
          <p:cNvPr id="72714" name="AutoShape 10"/>
          <p:cNvSpPr>
            <a:spLocks noChangeArrowheads="1"/>
          </p:cNvSpPr>
          <p:nvPr/>
        </p:nvSpPr>
        <p:spPr bwMode="auto">
          <a:xfrm>
            <a:off x="4932363" y="3789363"/>
            <a:ext cx="1439862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主動權限</a:t>
            </a:r>
          </a:p>
        </p:txBody>
      </p:sp>
      <p:sp>
        <p:nvSpPr>
          <p:cNvPr id="72715" name="AutoShape 11"/>
          <p:cNvSpPr>
            <a:spLocks noChangeArrowheads="1"/>
          </p:cNvSpPr>
          <p:nvPr/>
        </p:nvSpPr>
        <p:spPr bwMode="auto">
          <a:xfrm>
            <a:off x="6948488" y="4797425"/>
            <a:ext cx="1439862" cy="71913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發動與決定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分別授權</a:t>
            </a:r>
          </a:p>
        </p:txBody>
      </p:sp>
      <p:sp>
        <p:nvSpPr>
          <p:cNvPr id="72716" name="AutoShape 12"/>
          <p:cNvSpPr>
            <a:spLocks noChangeArrowheads="1"/>
          </p:cNvSpPr>
          <p:nvPr/>
        </p:nvSpPr>
        <p:spPr bwMode="auto">
          <a:xfrm>
            <a:off x="4932363" y="4797425"/>
            <a:ext cx="1439862" cy="7921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發動與決定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合併授權</a:t>
            </a:r>
          </a:p>
        </p:txBody>
      </p:sp>
      <p:sp>
        <p:nvSpPr>
          <p:cNvPr id="72717" name="AutoShape 13"/>
          <p:cNvSpPr>
            <a:spLocks noChangeArrowheads="1"/>
          </p:cNvSpPr>
          <p:nvPr/>
        </p:nvSpPr>
        <p:spPr bwMode="auto">
          <a:xfrm>
            <a:off x="2916238" y="4797425"/>
            <a:ext cx="1511300" cy="7921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需有發動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方得決定</a:t>
            </a:r>
          </a:p>
        </p:txBody>
      </p:sp>
      <p:sp>
        <p:nvSpPr>
          <p:cNvPr id="72718" name="AutoShape 14"/>
          <p:cNvSpPr>
            <a:spLocks noChangeArrowheads="1"/>
          </p:cNvSpPr>
          <p:nvPr/>
        </p:nvSpPr>
        <p:spPr bwMode="auto">
          <a:xfrm>
            <a:off x="971550" y="4797425"/>
            <a:ext cx="1512888" cy="7921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自為發動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與決定</a:t>
            </a:r>
          </a:p>
        </p:txBody>
      </p:sp>
      <p:cxnSp>
        <p:nvCxnSpPr>
          <p:cNvPr id="72719" name="AutoShape 15"/>
          <p:cNvCxnSpPr>
            <a:cxnSpLocks noChangeShapeType="1"/>
            <a:stCxn id="72708" idx="2"/>
            <a:endCxn id="72709" idx="0"/>
          </p:cNvCxnSpPr>
          <p:nvPr/>
        </p:nvCxnSpPr>
        <p:spPr bwMode="auto">
          <a:xfrm rot="5400000">
            <a:off x="3491707" y="1701006"/>
            <a:ext cx="576262" cy="20161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2720" name="AutoShape 16"/>
          <p:cNvCxnSpPr>
            <a:cxnSpLocks noChangeShapeType="1"/>
            <a:stCxn id="72708" idx="2"/>
            <a:endCxn id="72710" idx="0"/>
          </p:cNvCxnSpPr>
          <p:nvPr/>
        </p:nvCxnSpPr>
        <p:spPr bwMode="auto">
          <a:xfrm rot="16200000" flipH="1">
            <a:off x="5435601" y="1773237"/>
            <a:ext cx="576262" cy="1871663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2721" name="AutoShape 17"/>
          <p:cNvCxnSpPr>
            <a:cxnSpLocks noChangeShapeType="1"/>
            <a:stCxn id="72709" idx="2"/>
            <a:endCxn id="72712" idx="0"/>
          </p:cNvCxnSpPr>
          <p:nvPr/>
        </p:nvCxnSpPr>
        <p:spPr bwMode="auto">
          <a:xfrm rot="5400000">
            <a:off x="2015332" y="3032919"/>
            <a:ext cx="431800" cy="10810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2722" name="AutoShape 18"/>
          <p:cNvCxnSpPr>
            <a:cxnSpLocks noChangeShapeType="1"/>
            <a:stCxn id="72709" idx="2"/>
            <a:endCxn id="72711" idx="0"/>
          </p:cNvCxnSpPr>
          <p:nvPr/>
        </p:nvCxnSpPr>
        <p:spPr bwMode="auto">
          <a:xfrm rot="16200000" flipH="1">
            <a:off x="3006725" y="3122613"/>
            <a:ext cx="431800" cy="901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2723" name="AutoShape 19"/>
          <p:cNvCxnSpPr>
            <a:cxnSpLocks noChangeShapeType="1"/>
            <a:stCxn id="72710" idx="2"/>
            <a:endCxn id="72714" idx="0"/>
          </p:cNvCxnSpPr>
          <p:nvPr/>
        </p:nvCxnSpPr>
        <p:spPr bwMode="auto">
          <a:xfrm rot="5400000">
            <a:off x="5940426" y="3070225"/>
            <a:ext cx="431800" cy="10064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2724" name="AutoShape 20"/>
          <p:cNvCxnSpPr>
            <a:cxnSpLocks noChangeShapeType="1"/>
            <a:stCxn id="72710" idx="2"/>
            <a:endCxn id="72713" idx="0"/>
          </p:cNvCxnSpPr>
          <p:nvPr/>
        </p:nvCxnSpPr>
        <p:spPr bwMode="auto">
          <a:xfrm rot="16200000" flipH="1">
            <a:off x="6948488" y="3068638"/>
            <a:ext cx="431800" cy="1009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2725" name="AutoShape 21"/>
          <p:cNvSpPr>
            <a:spLocks noChangeArrowheads="1"/>
          </p:cNvSpPr>
          <p:nvPr/>
        </p:nvSpPr>
        <p:spPr bwMode="auto">
          <a:xfrm>
            <a:off x="1547813" y="4221163"/>
            <a:ext cx="215900" cy="431800"/>
          </a:xfrm>
          <a:prstGeom prst="upDownArrow">
            <a:avLst>
              <a:gd name="adj1" fmla="val 50000"/>
              <a:gd name="adj2" fmla="val 40000"/>
            </a:avLst>
          </a:prstGeom>
          <a:solidFill>
            <a:srgbClr val="FF33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2726" name="AutoShape 22"/>
          <p:cNvSpPr>
            <a:spLocks noChangeArrowheads="1"/>
          </p:cNvSpPr>
          <p:nvPr/>
        </p:nvSpPr>
        <p:spPr bwMode="auto">
          <a:xfrm>
            <a:off x="3563938" y="4221163"/>
            <a:ext cx="215900" cy="431800"/>
          </a:xfrm>
          <a:prstGeom prst="upDownArrow">
            <a:avLst>
              <a:gd name="adj1" fmla="val 50000"/>
              <a:gd name="adj2" fmla="val 40000"/>
            </a:avLst>
          </a:prstGeom>
          <a:solidFill>
            <a:srgbClr val="FF33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2727" name="AutoShape 23"/>
          <p:cNvSpPr>
            <a:spLocks noChangeArrowheads="1"/>
          </p:cNvSpPr>
          <p:nvPr/>
        </p:nvSpPr>
        <p:spPr bwMode="auto">
          <a:xfrm>
            <a:off x="5508625" y="4221163"/>
            <a:ext cx="215900" cy="431800"/>
          </a:xfrm>
          <a:prstGeom prst="upDownArrow">
            <a:avLst>
              <a:gd name="adj1" fmla="val 50000"/>
              <a:gd name="adj2" fmla="val 40000"/>
            </a:avLst>
          </a:prstGeom>
          <a:solidFill>
            <a:srgbClr val="FF33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2728" name="AutoShape 24"/>
          <p:cNvSpPr>
            <a:spLocks noChangeArrowheads="1"/>
          </p:cNvSpPr>
          <p:nvPr/>
        </p:nvSpPr>
        <p:spPr bwMode="auto">
          <a:xfrm>
            <a:off x="7524750" y="4221163"/>
            <a:ext cx="215900" cy="431800"/>
          </a:xfrm>
          <a:prstGeom prst="upDownArrow">
            <a:avLst>
              <a:gd name="adj1" fmla="val 50000"/>
              <a:gd name="adj2" fmla="val 40000"/>
            </a:avLst>
          </a:prstGeom>
          <a:solidFill>
            <a:srgbClr val="FF33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99FF33"/>
                </a:solidFill>
              </a:rPr>
              <a:t>訴訟程序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72113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dirty="0" smtClean="0"/>
              <a:t>結構：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755650" y="2205038"/>
            <a:ext cx="431800" cy="194468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犯罪事實發生</a:t>
            </a:r>
          </a:p>
        </p:txBody>
      </p:sp>
      <p:sp>
        <p:nvSpPr>
          <p:cNvPr id="21509" name="AutoShape 7"/>
          <p:cNvSpPr>
            <a:spLocks noChangeArrowheads="1"/>
          </p:cNvSpPr>
          <p:nvPr/>
        </p:nvSpPr>
        <p:spPr bwMode="auto">
          <a:xfrm>
            <a:off x="1619250" y="3933825"/>
            <a:ext cx="1584325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偵查機關發現</a:t>
            </a:r>
          </a:p>
        </p:txBody>
      </p:sp>
      <p:sp>
        <p:nvSpPr>
          <p:cNvPr id="21510" name="AutoShape 8"/>
          <p:cNvSpPr>
            <a:spLocks noChangeArrowheads="1"/>
          </p:cNvSpPr>
          <p:nvPr/>
        </p:nvSpPr>
        <p:spPr bwMode="auto">
          <a:xfrm>
            <a:off x="1619250" y="2060575"/>
            <a:ext cx="1439863" cy="360363"/>
          </a:xfrm>
          <a:prstGeom prst="flowChartAlternateProcess">
            <a:avLst/>
          </a:prstGeom>
          <a:solidFill>
            <a:srgbClr val="3CBC5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被害人追訴</a:t>
            </a:r>
          </a:p>
        </p:txBody>
      </p:sp>
      <p:cxnSp>
        <p:nvCxnSpPr>
          <p:cNvPr id="21511" name="AutoShape 9"/>
          <p:cNvCxnSpPr>
            <a:cxnSpLocks noChangeShapeType="1"/>
            <a:stCxn id="21508" idx="3"/>
            <a:endCxn id="21510" idx="1"/>
          </p:cNvCxnSpPr>
          <p:nvPr/>
        </p:nvCxnSpPr>
        <p:spPr bwMode="auto">
          <a:xfrm flipV="1">
            <a:off x="1187450" y="2241550"/>
            <a:ext cx="431800" cy="9366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rgbClr val="00FF00"/>
            </a:solidFill>
            <a:miter lim="800000"/>
            <a:headEnd/>
            <a:tailEnd type="triangle" w="med" len="med"/>
          </a:ln>
        </p:spPr>
      </p:cxnSp>
      <p:cxnSp>
        <p:nvCxnSpPr>
          <p:cNvPr id="21512" name="AutoShape 10"/>
          <p:cNvCxnSpPr>
            <a:cxnSpLocks noChangeShapeType="1"/>
            <a:stCxn id="21508" idx="3"/>
            <a:endCxn id="21509" idx="1"/>
          </p:cNvCxnSpPr>
          <p:nvPr/>
        </p:nvCxnSpPr>
        <p:spPr bwMode="auto">
          <a:xfrm>
            <a:off x="1187450" y="3178175"/>
            <a:ext cx="431800" cy="9366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FF00"/>
            </a:solidFill>
            <a:miter lim="800000"/>
            <a:headEnd/>
            <a:tailEnd type="triangle" w="med" len="med"/>
          </a:ln>
        </p:spPr>
      </p:cxnSp>
      <p:sp>
        <p:nvSpPr>
          <p:cNvPr id="21513" name="AutoShape 11"/>
          <p:cNvSpPr>
            <a:spLocks noChangeArrowheads="1"/>
          </p:cNvSpPr>
          <p:nvPr/>
        </p:nvSpPr>
        <p:spPr bwMode="auto">
          <a:xfrm>
            <a:off x="3635375" y="2060575"/>
            <a:ext cx="1296988" cy="360363"/>
          </a:xfrm>
          <a:prstGeom prst="flowChartAlternateProcess">
            <a:avLst/>
          </a:prstGeom>
          <a:solidFill>
            <a:srgbClr val="3CBC5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提起自訴</a:t>
            </a:r>
          </a:p>
        </p:txBody>
      </p:sp>
      <p:sp>
        <p:nvSpPr>
          <p:cNvPr id="21514" name="AutoShape 12"/>
          <p:cNvSpPr>
            <a:spLocks noChangeArrowheads="1"/>
          </p:cNvSpPr>
          <p:nvPr/>
        </p:nvSpPr>
        <p:spPr bwMode="auto">
          <a:xfrm>
            <a:off x="3132138" y="21336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FF00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1515" name="AutoShape 17"/>
          <p:cNvSpPr>
            <a:spLocks noChangeArrowheads="1"/>
          </p:cNvSpPr>
          <p:nvPr/>
        </p:nvSpPr>
        <p:spPr bwMode="auto">
          <a:xfrm>
            <a:off x="5076825" y="2133600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00FF00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1516" name="AutoShape 18"/>
          <p:cNvSpPr>
            <a:spLocks noChangeArrowheads="1"/>
          </p:cNvSpPr>
          <p:nvPr/>
        </p:nvSpPr>
        <p:spPr bwMode="auto">
          <a:xfrm>
            <a:off x="5651500" y="2060575"/>
            <a:ext cx="1657350" cy="360363"/>
          </a:xfrm>
          <a:prstGeom prst="flowChartAlternateProcess">
            <a:avLst/>
          </a:prstGeom>
          <a:solidFill>
            <a:srgbClr val="3CBC5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自訴程序</a:t>
            </a:r>
          </a:p>
        </p:txBody>
      </p:sp>
      <p:sp>
        <p:nvSpPr>
          <p:cNvPr id="21517" name="AutoShape 19"/>
          <p:cNvSpPr>
            <a:spLocks noChangeArrowheads="1"/>
          </p:cNvSpPr>
          <p:nvPr/>
        </p:nvSpPr>
        <p:spPr bwMode="auto">
          <a:xfrm>
            <a:off x="2843213" y="2708275"/>
            <a:ext cx="1441450" cy="649288"/>
          </a:xfrm>
          <a:prstGeom prst="wedgeRoundRectCallout">
            <a:avLst>
              <a:gd name="adj1" fmla="val -20593"/>
              <a:gd name="adj2" fmla="val -9743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1800">
                <a:ea typeface="標楷體" pitchFamily="65" charset="-120"/>
              </a:rPr>
              <a:t>委任律師為代理人提出</a:t>
            </a:r>
          </a:p>
        </p:txBody>
      </p:sp>
      <p:sp>
        <p:nvSpPr>
          <p:cNvPr id="21518" name="AutoShape 20"/>
          <p:cNvSpPr>
            <a:spLocks noChangeArrowheads="1"/>
          </p:cNvSpPr>
          <p:nvPr/>
        </p:nvSpPr>
        <p:spPr bwMode="auto">
          <a:xfrm>
            <a:off x="1763713" y="4724400"/>
            <a:ext cx="1295400" cy="1584325"/>
          </a:xfrm>
          <a:prstGeom prst="wedgeRoundRectCallout">
            <a:avLst>
              <a:gd name="adj1" fmla="val -12380"/>
              <a:gd name="adj2" fmla="val -72745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標楷體" pitchFamily="65" charset="-120"/>
              </a:rPr>
              <a:t>可能基於告訴、告發、自首或其他原因而得知</a:t>
            </a:r>
          </a:p>
        </p:txBody>
      </p:sp>
      <p:sp>
        <p:nvSpPr>
          <p:cNvPr id="21519" name="AutoShape 21"/>
          <p:cNvSpPr>
            <a:spLocks noChangeArrowheads="1"/>
          </p:cNvSpPr>
          <p:nvPr/>
        </p:nvSpPr>
        <p:spPr bwMode="auto">
          <a:xfrm>
            <a:off x="3276600" y="4076700"/>
            <a:ext cx="287338" cy="73025"/>
          </a:xfrm>
          <a:prstGeom prst="rightArrow">
            <a:avLst>
              <a:gd name="adj1" fmla="val 50000"/>
              <a:gd name="adj2" fmla="val 98370"/>
            </a:avLst>
          </a:prstGeom>
          <a:solidFill>
            <a:srgbClr val="3CBC5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21520" name="AutoShape 22"/>
          <p:cNvSpPr>
            <a:spLocks noChangeArrowheads="1"/>
          </p:cNvSpPr>
          <p:nvPr/>
        </p:nvSpPr>
        <p:spPr bwMode="auto">
          <a:xfrm>
            <a:off x="3635375" y="3933825"/>
            <a:ext cx="792163" cy="358775"/>
          </a:xfrm>
          <a:prstGeom prst="flowChartAlternateProcess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  <a:hlinkClick r:id="rId2" action="ppaction://hlinksldjump"/>
              </a:rPr>
              <a:t>偵查</a:t>
            </a:r>
            <a:endParaRPr lang="zh-TW" altLang="en-US" sz="2000">
              <a:ea typeface="標楷體" pitchFamily="65" charset="-120"/>
            </a:endParaRPr>
          </a:p>
        </p:txBody>
      </p:sp>
      <p:sp>
        <p:nvSpPr>
          <p:cNvPr id="21521" name="AutoShape 23"/>
          <p:cNvSpPr>
            <a:spLocks noChangeArrowheads="1"/>
          </p:cNvSpPr>
          <p:nvPr/>
        </p:nvSpPr>
        <p:spPr bwMode="auto">
          <a:xfrm>
            <a:off x="4932363" y="3357563"/>
            <a:ext cx="1223962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提起公訴</a:t>
            </a:r>
          </a:p>
        </p:txBody>
      </p:sp>
      <p:sp>
        <p:nvSpPr>
          <p:cNvPr id="21522" name="AutoShape 24"/>
          <p:cNvSpPr>
            <a:spLocks noChangeArrowheads="1"/>
          </p:cNvSpPr>
          <p:nvPr/>
        </p:nvSpPr>
        <p:spPr bwMode="auto">
          <a:xfrm>
            <a:off x="4932363" y="4508500"/>
            <a:ext cx="1223962" cy="360363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不予起訴</a:t>
            </a:r>
          </a:p>
        </p:txBody>
      </p:sp>
      <p:cxnSp>
        <p:nvCxnSpPr>
          <p:cNvPr id="21523" name="AutoShape 25"/>
          <p:cNvCxnSpPr>
            <a:cxnSpLocks noChangeShapeType="1"/>
            <a:stCxn id="21520" idx="3"/>
            <a:endCxn id="21521" idx="1"/>
          </p:cNvCxnSpPr>
          <p:nvPr/>
        </p:nvCxnSpPr>
        <p:spPr bwMode="auto">
          <a:xfrm flipV="1">
            <a:off x="4427538" y="3538538"/>
            <a:ext cx="504825" cy="5746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000099"/>
            </a:solidFill>
            <a:miter lim="800000"/>
            <a:headEnd/>
            <a:tailEnd type="triangle" w="med" len="med"/>
          </a:ln>
        </p:spPr>
      </p:cxnSp>
      <p:cxnSp>
        <p:nvCxnSpPr>
          <p:cNvPr id="21524" name="AutoShape 26"/>
          <p:cNvCxnSpPr>
            <a:cxnSpLocks noChangeShapeType="1"/>
            <a:stCxn id="21520" idx="3"/>
            <a:endCxn id="21522" idx="1"/>
          </p:cNvCxnSpPr>
          <p:nvPr/>
        </p:nvCxnSpPr>
        <p:spPr bwMode="auto">
          <a:xfrm>
            <a:off x="4427538" y="4113213"/>
            <a:ext cx="504825" cy="576262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000099"/>
            </a:solidFill>
            <a:miter lim="800000"/>
            <a:headEnd/>
            <a:tailEnd type="triangle" w="med" len="med"/>
          </a:ln>
        </p:spPr>
      </p:cxnSp>
      <p:sp>
        <p:nvSpPr>
          <p:cNvPr id="21525" name="AutoShape 27"/>
          <p:cNvSpPr>
            <a:spLocks noChangeArrowheads="1"/>
          </p:cNvSpPr>
          <p:nvPr/>
        </p:nvSpPr>
        <p:spPr bwMode="auto">
          <a:xfrm>
            <a:off x="6588125" y="3068638"/>
            <a:ext cx="1223963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通常程序</a:t>
            </a:r>
          </a:p>
        </p:txBody>
      </p:sp>
      <p:sp>
        <p:nvSpPr>
          <p:cNvPr id="21526" name="AutoShape 30"/>
          <p:cNvSpPr>
            <a:spLocks noChangeArrowheads="1"/>
          </p:cNvSpPr>
          <p:nvPr/>
        </p:nvSpPr>
        <p:spPr bwMode="auto">
          <a:xfrm>
            <a:off x="6588125" y="3644900"/>
            <a:ext cx="1223963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簡易程序</a:t>
            </a:r>
          </a:p>
        </p:txBody>
      </p:sp>
      <p:cxnSp>
        <p:nvCxnSpPr>
          <p:cNvPr id="21527" name="AutoShape 31"/>
          <p:cNvCxnSpPr>
            <a:cxnSpLocks noChangeShapeType="1"/>
            <a:stCxn id="21521" idx="3"/>
            <a:endCxn id="21525" idx="1"/>
          </p:cNvCxnSpPr>
          <p:nvPr/>
        </p:nvCxnSpPr>
        <p:spPr bwMode="auto">
          <a:xfrm flipV="1">
            <a:off x="6156325" y="3249613"/>
            <a:ext cx="431800" cy="2889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528" name="AutoShape 32"/>
          <p:cNvCxnSpPr>
            <a:cxnSpLocks noChangeShapeType="1"/>
            <a:stCxn id="21521" idx="3"/>
            <a:endCxn id="21526" idx="1"/>
          </p:cNvCxnSpPr>
          <p:nvPr/>
        </p:nvCxnSpPr>
        <p:spPr bwMode="auto">
          <a:xfrm>
            <a:off x="6156325" y="3538538"/>
            <a:ext cx="431800" cy="287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1529" name="AutoShape 33"/>
          <p:cNvSpPr>
            <a:spLocks noChangeArrowheads="1"/>
          </p:cNvSpPr>
          <p:nvPr/>
        </p:nvSpPr>
        <p:spPr bwMode="auto">
          <a:xfrm>
            <a:off x="6588125" y="4221163"/>
            <a:ext cx="1223963" cy="360362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不起訴</a:t>
            </a:r>
          </a:p>
        </p:txBody>
      </p:sp>
      <p:sp>
        <p:nvSpPr>
          <p:cNvPr id="21530" name="AutoShape 34"/>
          <p:cNvSpPr>
            <a:spLocks noChangeArrowheads="1"/>
          </p:cNvSpPr>
          <p:nvPr/>
        </p:nvSpPr>
        <p:spPr bwMode="auto">
          <a:xfrm>
            <a:off x="6588125" y="4797425"/>
            <a:ext cx="1223963" cy="358775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1800">
                <a:ea typeface="標楷體" pitchFamily="65" charset="-120"/>
              </a:rPr>
              <a:t>緩起訴</a:t>
            </a:r>
          </a:p>
        </p:txBody>
      </p:sp>
      <p:cxnSp>
        <p:nvCxnSpPr>
          <p:cNvPr id="21531" name="AutoShape 35"/>
          <p:cNvCxnSpPr>
            <a:cxnSpLocks noChangeShapeType="1"/>
            <a:stCxn id="21522" idx="3"/>
            <a:endCxn id="21529" idx="1"/>
          </p:cNvCxnSpPr>
          <p:nvPr/>
        </p:nvCxnSpPr>
        <p:spPr bwMode="auto">
          <a:xfrm flipV="1">
            <a:off x="6156325" y="4402138"/>
            <a:ext cx="431800" cy="287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532" name="AutoShape 36"/>
          <p:cNvCxnSpPr>
            <a:cxnSpLocks noChangeShapeType="1"/>
            <a:stCxn id="21522" idx="3"/>
            <a:endCxn id="21530" idx="1"/>
          </p:cNvCxnSpPr>
          <p:nvPr/>
        </p:nvCxnSpPr>
        <p:spPr bwMode="auto">
          <a:xfrm>
            <a:off x="6156325" y="4689475"/>
            <a:ext cx="431800" cy="2873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1533" name="AutoShape 37"/>
          <p:cNvSpPr>
            <a:spLocks noChangeArrowheads="1"/>
          </p:cNvSpPr>
          <p:nvPr/>
        </p:nvSpPr>
        <p:spPr bwMode="auto">
          <a:xfrm>
            <a:off x="8243888" y="2276475"/>
            <a:ext cx="360362" cy="1944688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ea typeface="標楷體" pitchFamily="65" charset="-120"/>
              </a:rPr>
              <a:t>審判程序</a:t>
            </a:r>
          </a:p>
        </p:txBody>
      </p:sp>
      <p:cxnSp>
        <p:nvCxnSpPr>
          <p:cNvPr id="21534" name="AutoShape 38"/>
          <p:cNvCxnSpPr>
            <a:cxnSpLocks noChangeShapeType="1"/>
            <a:stCxn id="21516" idx="3"/>
            <a:endCxn id="21533" idx="1"/>
          </p:cNvCxnSpPr>
          <p:nvPr/>
        </p:nvCxnSpPr>
        <p:spPr bwMode="auto">
          <a:xfrm>
            <a:off x="7308850" y="2241550"/>
            <a:ext cx="935038" cy="1008063"/>
          </a:xfrm>
          <a:prstGeom prst="bentConnector3">
            <a:avLst>
              <a:gd name="adj1" fmla="val 7793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535" name="AutoShape 39"/>
          <p:cNvCxnSpPr>
            <a:cxnSpLocks noChangeShapeType="1"/>
            <a:stCxn id="21525" idx="3"/>
            <a:endCxn id="21533" idx="1"/>
          </p:cNvCxnSpPr>
          <p:nvPr/>
        </p:nvCxnSpPr>
        <p:spPr bwMode="auto">
          <a:xfrm>
            <a:off x="7812088" y="3249613"/>
            <a:ext cx="431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36" name="AutoShape 40"/>
          <p:cNvCxnSpPr>
            <a:cxnSpLocks noChangeShapeType="1"/>
            <a:stCxn id="21526" idx="3"/>
            <a:endCxn id="21533" idx="1"/>
          </p:cNvCxnSpPr>
          <p:nvPr/>
        </p:nvCxnSpPr>
        <p:spPr bwMode="auto">
          <a:xfrm flipV="1">
            <a:off x="7812088" y="3249613"/>
            <a:ext cx="431800" cy="576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1537" name="AutoShape 41"/>
          <p:cNvSpPr>
            <a:spLocks noChangeArrowheads="1"/>
          </p:cNvSpPr>
          <p:nvPr/>
        </p:nvSpPr>
        <p:spPr bwMode="auto">
          <a:xfrm>
            <a:off x="3492500" y="4724400"/>
            <a:ext cx="935038" cy="1584325"/>
          </a:xfrm>
          <a:prstGeom prst="wedgeRoundRectCallout">
            <a:avLst>
              <a:gd name="adj1" fmla="val -3824"/>
              <a:gd name="adj2" fmla="val -7563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l"/>
            <a:r>
              <a:rPr lang="zh-TW" altLang="en-US" sz="1800">
                <a:solidFill>
                  <a:srgbClr val="000099"/>
                </a:solidFill>
                <a:ea typeface="標楷體" pitchFamily="65" charset="-120"/>
              </a:rPr>
              <a:t>偵查機關職權之作為</a:t>
            </a:r>
          </a:p>
        </p:txBody>
      </p:sp>
      <p:sp>
        <p:nvSpPr>
          <p:cNvPr id="21538" name="AutoShape 42"/>
          <p:cNvSpPr>
            <a:spLocks noChangeArrowheads="1"/>
          </p:cNvSpPr>
          <p:nvPr/>
        </p:nvSpPr>
        <p:spPr bwMode="auto">
          <a:xfrm>
            <a:off x="4643438" y="2636838"/>
            <a:ext cx="2160587" cy="360362"/>
          </a:xfrm>
          <a:prstGeom prst="wedgeRoundRectCallout">
            <a:avLst>
              <a:gd name="adj1" fmla="val 13921"/>
              <a:gd name="adj2" fmla="val -111676"/>
              <a:gd name="adj3" fmla="val 16667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僅適用通常程序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00FF00"/>
                </a:solidFill>
                <a:effectLst/>
              </a:rPr>
              <a:t>強制處分權分權關係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權限結構：</a:t>
            </a:r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827088" y="2492375"/>
            <a:ext cx="504825" cy="2232025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強制處分分權結構</a:t>
            </a:r>
          </a:p>
        </p:txBody>
      </p:sp>
      <p:sp>
        <p:nvSpPr>
          <p:cNvPr id="73733" name="AutoShape 5"/>
          <p:cNvSpPr>
            <a:spLocks noChangeArrowheads="1"/>
          </p:cNvSpPr>
          <p:nvPr/>
        </p:nvSpPr>
        <p:spPr bwMode="auto">
          <a:xfrm>
            <a:off x="2124075" y="2420938"/>
            <a:ext cx="1368425" cy="360362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發動權</a:t>
            </a:r>
          </a:p>
        </p:txBody>
      </p:sp>
      <p:sp>
        <p:nvSpPr>
          <p:cNvPr id="73734" name="AutoShape 6"/>
          <p:cNvSpPr>
            <a:spLocks noChangeArrowheads="1"/>
          </p:cNvSpPr>
          <p:nvPr/>
        </p:nvSpPr>
        <p:spPr bwMode="auto">
          <a:xfrm>
            <a:off x="2124075" y="3429000"/>
            <a:ext cx="1368425" cy="360363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決定權</a:t>
            </a:r>
          </a:p>
        </p:txBody>
      </p:sp>
      <p:sp>
        <p:nvSpPr>
          <p:cNvPr id="73735" name="AutoShape 7"/>
          <p:cNvSpPr>
            <a:spLocks noChangeArrowheads="1"/>
          </p:cNvSpPr>
          <p:nvPr/>
        </p:nvSpPr>
        <p:spPr bwMode="auto">
          <a:xfrm>
            <a:off x="2124075" y="4437063"/>
            <a:ext cx="1368425" cy="360362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執行權</a:t>
            </a:r>
          </a:p>
        </p:txBody>
      </p:sp>
      <p:cxnSp>
        <p:nvCxnSpPr>
          <p:cNvPr id="73736" name="AutoShape 8"/>
          <p:cNvCxnSpPr>
            <a:cxnSpLocks noChangeShapeType="1"/>
            <a:stCxn id="73732" idx="3"/>
            <a:endCxn id="73734" idx="1"/>
          </p:cNvCxnSpPr>
          <p:nvPr/>
        </p:nvCxnSpPr>
        <p:spPr bwMode="auto">
          <a:xfrm>
            <a:off x="1331913" y="3608388"/>
            <a:ext cx="792162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3737" name="AutoShape 9"/>
          <p:cNvCxnSpPr>
            <a:cxnSpLocks noChangeShapeType="1"/>
            <a:stCxn id="73732" idx="3"/>
            <a:endCxn id="73733" idx="1"/>
          </p:cNvCxnSpPr>
          <p:nvPr/>
        </p:nvCxnSpPr>
        <p:spPr bwMode="auto">
          <a:xfrm flipV="1">
            <a:off x="1331913" y="2601913"/>
            <a:ext cx="792162" cy="100647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3738" name="AutoShape 10"/>
          <p:cNvCxnSpPr>
            <a:cxnSpLocks noChangeShapeType="1"/>
            <a:stCxn id="73732" idx="3"/>
            <a:endCxn id="73735" idx="1"/>
          </p:cNvCxnSpPr>
          <p:nvPr/>
        </p:nvCxnSpPr>
        <p:spPr bwMode="auto">
          <a:xfrm>
            <a:off x="1331913" y="3608388"/>
            <a:ext cx="792162" cy="10096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3739" name="AutoShape 11"/>
          <p:cNvCxnSpPr>
            <a:cxnSpLocks noChangeShapeType="1"/>
            <a:stCxn id="73733" idx="3"/>
            <a:endCxn id="73734" idx="3"/>
          </p:cNvCxnSpPr>
          <p:nvPr/>
        </p:nvCxnSpPr>
        <p:spPr bwMode="auto">
          <a:xfrm>
            <a:off x="3492500" y="2601913"/>
            <a:ext cx="1588" cy="1008062"/>
          </a:xfrm>
          <a:prstGeom prst="bentConnector3">
            <a:avLst>
              <a:gd name="adj1" fmla="val 116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3740" name="AutoShape 12"/>
          <p:cNvSpPr>
            <a:spLocks noChangeArrowheads="1"/>
          </p:cNvSpPr>
          <p:nvPr/>
        </p:nvSpPr>
        <p:spPr bwMode="auto">
          <a:xfrm>
            <a:off x="3851275" y="2997200"/>
            <a:ext cx="576263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rgbClr val="FF3300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3741" name="AutoShape 13"/>
          <p:cNvSpPr>
            <a:spLocks noChangeArrowheads="1"/>
          </p:cNvSpPr>
          <p:nvPr/>
        </p:nvSpPr>
        <p:spPr bwMode="auto">
          <a:xfrm>
            <a:off x="4716463" y="2420938"/>
            <a:ext cx="1008062" cy="358775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分屬</a:t>
            </a:r>
          </a:p>
        </p:txBody>
      </p:sp>
      <p:sp>
        <p:nvSpPr>
          <p:cNvPr id="73742" name="AutoShape 14"/>
          <p:cNvSpPr>
            <a:spLocks noChangeArrowheads="1"/>
          </p:cNvSpPr>
          <p:nvPr/>
        </p:nvSpPr>
        <p:spPr bwMode="auto">
          <a:xfrm>
            <a:off x="4716463" y="3429000"/>
            <a:ext cx="1008062" cy="358775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合一</a:t>
            </a:r>
          </a:p>
        </p:txBody>
      </p:sp>
      <p:cxnSp>
        <p:nvCxnSpPr>
          <p:cNvPr id="73743" name="AutoShape 15"/>
          <p:cNvCxnSpPr>
            <a:cxnSpLocks noChangeShapeType="1"/>
            <a:stCxn id="73741" idx="1"/>
            <a:endCxn id="73742" idx="1"/>
          </p:cNvCxnSpPr>
          <p:nvPr/>
        </p:nvCxnSpPr>
        <p:spPr bwMode="auto">
          <a:xfrm rot="10800000" flipH="1" flipV="1">
            <a:off x="4716463" y="2600325"/>
            <a:ext cx="1587" cy="1008063"/>
          </a:xfrm>
          <a:prstGeom prst="bentConnector3">
            <a:avLst>
              <a:gd name="adj1" fmla="val -80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3744" name="AutoShape 17"/>
          <p:cNvSpPr>
            <a:spLocks noChangeArrowheads="1"/>
          </p:cNvSpPr>
          <p:nvPr/>
        </p:nvSpPr>
        <p:spPr bwMode="auto">
          <a:xfrm>
            <a:off x="6372225" y="2852738"/>
            <a:ext cx="1008063" cy="358775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核定</a:t>
            </a:r>
          </a:p>
        </p:txBody>
      </p:sp>
      <p:sp>
        <p:nvSpPr>
          <p:cNvPr id="73745" name="AutoShape 18"/>
          <p:cNvSpPr>
            <a:spLocks noChangeArrowheads="1"/>
          </p:cNvSpPr>
          <p:nvPr/>
        </p:nvSpPr>
        <p:spPr bwMode="auto">
          <a:xfrm>
            <a:off x="6372225" y="1989138"/>
            <a:ext cx="1008063" cy="358775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聲請</a:t>
            </a:r>
          </a:p>
        </p:txBody>
      </p:sp>
      <p:sp>
        <p:nvSpPr>
          <p:cNvPr id="73746" name="AutoShape 19"/>
          <p:cNvSpPr>
            <a:spLocks noChangeArrowheads="1"/>
          </p:cNvSpPr>
          <p:nvPr/>
        </p:nvSpPr>
        <p:spPr bwMode="auto">
          <a:xfrm>
            <a:off x="6372225" y="3429000"/>
            <a:ext cx="1800225" cy="360363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職權發動與決定</a:t>
            </a:r>
          </a:p>
        </p:txBody>
      </p:sp>
      <p:cxnSp>
        <p:nvCxnSpPr>
          <p:cNvPr id="73747" name="AutoShape 20"/>
          <p:cNvCxnSpPr>
            <a:cxnSpLocks noChangeShapeType="1"/>
            <a:stCxn id="73741" idx="3"/>
            <a:endCxn id="73745" idx="1"/>
          </p:cNvCxnSpPr>
          <p:nvPr/>
        </p:nvCxnSpPr>
        <p:spPr bwMode="auto">
          <a:xfrm flipV="1">
            <a:off x="5724525" y="2168525"/>
            <a:ext cx="647700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3748" name="AutoShape 21"/>
          <p:cNvCxnSpPr>
            <a:cxnSpLocks noChangeShapeType="1"/>
            <a:stCxn id="73741" idx="3"/>
            <a:endCxn id="73744" idx="1"/>
          </p:cNvCxnSpPr>
          <p:nvPr/>
        </p:nvCxnSpPr>
        <p:spPr bwMode="auto">
          <a:xfrm>
            <a:off x="5724525" y="2600325"/>
            <a:ext cx="647700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3749" name="AutoShape 22"/>
          <p:cNvSpPr>
            <a:spLocks noChangeArrowheads="1"/>
          </p:cNvSpPr>
          <p:nvPr/>
        </p:nvSpPr>
        <p:spPr bwMode="auto">
          <a:xfrm>
            <a:off x="6732588" y="2420938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6600FF"/>
          </a:solidFill>
          <a:ln w="57150">
            <a:solidFill>
              <a:srgbClr val="00CC99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3750" name="AutoShape 23"/>
          <p:cNvSpPr>
            <a:spLocks noChangeArrowheads="1"/>
          </p:cNvSpPr>
          <p:nvPr/>
        </p:nvSpPr>
        <p:spPr bwMode="auto">
          <a:xfrm>
            <a:off x="5867400" y="3500438"/>
            <a:ext cx="433388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6600FF"/>
          </a:solidFill>
          <a:ln w="57150">
            <a:solidFill>
              <a:srgbClr val="00CC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3751" name="AutoShape 24"/>
          <p:cNvSpPr>
            <a:spLocks noChangeArrowheads="1"/>
          </p:cNvSpPr>
          <p:nvPr/>
        </p:nvSpPr>
        <p:spPr bwMode="auto">
          <a:xfrm>
            <a:off x="4284663" y="4437063"/>
            <a:ext cx="4032250" cy="1728787"/>
          </a:xfrm>
          <a:prstGeom prst="wedgeRoundRectCallout">
            <a:avLst>
              <a:gd name="adj1" fmla="val -52046"/>
              <a:gd name="adj2" fmla="val -68551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強制處分權屬於分屬關係者，通常是由偵查機關聲請，法院核定。如羈押、搜索等是。如屬合一者，則得由被授權者自為之。如拘捕。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強制處分權區分關係</a:t>
            </a:r>
          </a:p>
        </p:txBody>
      </p:sp>
      <p:sp>
        <p:nvSpPr>
          <p:cNvPr id="74755" name="AutoShape 5"/>
          <p:cNvSpPr>
            <a:spLocks noChangeArrowheads="1"/>
          </p:cNvSpPr>
          <p:nvPr/>
        </p:nvSpPr>
        <p:spPr bwMode="auto">
          <a:xfrm>
            <a:off x="1042988" y="1916113"/>
            <a:ext cx="503237" cy="187325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強制處分權</a:t>
            </a:r>
          </a:p>
        </p:txBody>
      </p:sp>
      <p:sp>
        <p:nvSpPr>
          <p:cNvPr id="74756" name="AutoShape 6"/>
          <p:cNvSpPr>
            <a:spLocks noChangeArrowheads="1"/>
          </p:cNvSpPr>
          <p:nvPr/>
        </p:nvSpPr>
        <p:spPr bwMode="auto">
          <a:xfrm>
            <a:off x="2555875" y="1773238"/>
            <a:ext cx="1295400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發動權</a:t>
            </a:r>
          </a:p>
        </p:txBody>
      </p:sp>
      <p:sp>
        <p:nvSpPr>
          <p:cNvPr id="74757" name="AutoShape 7"/>
          <p:cNvSpPr>
            <a:spLocks noChangeArrowheads="1"/>
          </p:cNvSpPr>
          <p:nvPr/>
        </p:nvSpPr>
        <p:spPr bwMode="auto">
          <a:xfrm>
            <a:off x="2555875" y="2636838"/>
            <a:ext cx="1295400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決定權</a:t>
            </a:r>
          </a:p>
        </p:txBody>
      </p:sp>
      <p:sp>
        <p:nvSpPr>
          <p:cNvPr id="74758" name="AutoShape 8"/>
          <p:cNvSpPr>
            <a:spLocks noChangeArrowheads="1"/>
          </p:cNvSpPr>
          <p:nvPr/>
        </p:nvSpPr>
        <p:spPr bwMode="auto">
          <a:xfrm>
            <a:off x="2555875" y="3500438"/>
            <a:ext cx="1295400" cy="433387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執行權</a:t>
            </a:r>
          </a:p>
        </p:txBody>
      </p:sp>
      <p:cxnSp>
        <p:nvCxnSpPr>
          <p:cNvPr id="74759" name="AutoShape 9"/>
          <p:cNvCxnSpPr>
            <a:cxnSpLocks noChangeShapeType="1"/>
            <a:stCxn id="74755" idx="3"/>
            <a:endCxn id="74756" idx="1"/>
          </p:cNvCxnSpPr>
          <p:nvPr/>
        </p:nvCxnSpPr>
        <p:spPr bwMode="auto">
          <a:xfrm flipV="1">
            <a:off x="1546225" y="1989138"/>
            <a:ext cx="1009650" cy="863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4760" name="AutoShape 10"/>
          <p:cNvCxnSpPr>
            <a:cxnSpLocks noChangeShapeType="1"/>
            <a:stCxn id="74755" idx="3"/>
            <a:endCxn id="74757" idx="1"/>
          </p:cNvCxnSpPr>
          <p:nvPr/>
        </p:nvCxnSpPr>
        <p:spPr bwMode="auto">
          <a:xfrm>
            <a:off x="1546225" y="2852738"/>
            <a:ext cx="10096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4761" name="AutoShape 11"/>
          <p:cNvCxnSpPr>
            <a:cxnSpLocks noChangeShapeType="1"/>
            <a:stCxn id="74755" idx="3"/>
            <a:endCxn id="74758" idx="1"/>
          </p:cNvCxnSpPr>
          <p:nvPr/>
        </p:nvCxnSpPr>
        <p:spPr bwMode="auto">
          <a:xfrm>
            <a:off x="1546225" y="2852738"/>
            <a:ext cx="1009650" cy="8651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4762" name="AutoShape 12"/>
          <p:cNvSpPr>
            <a:spLocks noChangeArrowheads="1"/>
          </p:cNvSpPr>
          <p:nvPr/>
        </p:nvSpPr>
        <p:spPr bwMode="auto">
          <a:xfrm>
            <a:off x="4140200" y="191611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4763" name="AutoShape 13"/>
          <p:cNvSpPr>
            <a:spLocks noChangeArrowheads="1"/>
          </p:cNvSpPr>
          <p:nvPr/>
        </p:nvSpPr>
        <p:spPr bwMode="auto">
          <a:xfrm>
            <a:off x="4787900" y="1773238"/>
            <a:ext cx="3384550" cy="431800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強制處分發起的權限</a:t>
            </a:r>
          </a:p>
        </p:txBody>
      </p:sp>
      <p:sp>
        <p:nvSpPr>
          <p:cNvPr id="74764" name="AutoShape 14"/>
          <p:cNvSpPr>
            <a:spLocks noChangeArrowheads="1"/>
          </p:cNvSpPr>
          <p:nvPr/>
        </p:nvSpPr>
        <p:spPr bwMode="auto">
          <a:xfrm>
            <a:off x="4787900" y="2636838"/>
            <a:ext cx="3384550" cy="431800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強制處分施行決定之權限</a:t>
            </a:r>
          </a:p>
        </p:txBody>
      </p:sp>
      <p:sp>
        <p:nvSpPr>
          <p:cNvPr id="74765" name="AutoShape 15"/>
          <p:cNvSpPr>
            <a:spLocks noChangeArrowheads="1"/>
          </p:cNvSpPr>
          <p:nvPr/>
        </p:nvSpPr>
        <p:spPr bwMode="auto">
          <a:xfrm>
            <a:off x="4140200" y="2781300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4766" name="AutoShape 16"/>
          <p:cNvSpPr>
            <a:spLocks noChangeArrowheads="1"/>
          </p:cNvSpPr>
          <p:nvPr/>
        </p:nvSpPr>
        <p:spPr bwMode="auto">
          <a:xfrm>
            <a:off x="4140200" y="3644900"/>
            <a:ext cx="360363" cy="144463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4767" name="AutoShape 17"/>
          <p:cNvSpPr>
            <a:spLocks noChangeArrowheads="1"/>
          </p:cNvSpPr>
          <p:nvPr/>
        </p:nvSpPr>
        <p:spPr bwMode="auto">
          <a:xfrm>
            <a:off x="4787900" y="3500438"/>
            <a:ext cx="3384550" cy="431800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強制處分執行的對象</a:t>
            </a:r>
          </a:p>
        </p:txBody>
      </p:sp>
      <p:sp>
        <p:nvSpPr>
          <p:cNvPr id="74768" name="AutoShape 18"/>
          <p:cNvSpPr>
            <a:spLocks noChangeArrowheads="1"/>
          </p:cNvSpPr>
          <p:nvPr/>
        </p:nvSpPr>
        <p:spPr bwMode="auto">
          <a:xfrm>
            <a:off x="971550" y="4292600"/>
            <a:ext cx="7272338" cy="2089150"/>
          </a:xfrm>
          <a:prstGeom prst="wedgeRoundRectCallout">
            <a:avLst>
              <a:gd name="adj1" fmla="val -41815"/>
              <a:gd name="adj2" fmla="val -68162"/>
              <a:gd name="adj3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>
                <a:ea typeface="標楷體" pitchFamily="65" charset="-120"/>
              </a:rPr>
              <a:t>強制處分的發起階段，可能在偵查、審判或是執行階段，基於權利干預正當性之考量，得以決定強制處分的授權關係有所不同，通常得以為強制處分者，係以程序階段為思考，但因干預方式及程度不同，故應區分發動與決定之授權關係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強制處分權具體分配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存在階段：程序導向</a:t>
            </a:r>
          </a:p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原則：無程序無強制處分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755650" y="3068638"/>
            <a:ext cx="431800" cy="2159000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強制處分存在可能</a:t>
            </a: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1835150" y="2708275"/>
            <a:ext cx="1728788" cy="431800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偵查階段</a:t>
            </a: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auto">
          <a:xfrm>
            <a:off x="1835150" y="3933825"/>
            <a:ext cx="1728788" cy="433388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審判階段</a:t>
            </a: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auto">
          <a:xfrm>
            <a:off x="1835150" y="5157788"/>
            <a:ext cx="1800225" cy="431800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執行階段</a:t>
            </a: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auto">
          <a:xfrm>
            <a:off x="4211638" y="2420938"/>
            <a:ext cx="2232025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對人之強制處分</a:t>
            </a:r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4211638" y="3068638"/>
            <a:ext cx="2232025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對事之強制處分</a:t>
            </a: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4211638" y="3644900"/>
            <a:ext cx="2232025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對人之強制處分</a:t>
            </a:r>
          </a:p>
        </p:txBody>
      </p:sp>
      <p:sp>
        <p:nvSpPr>
          <p:cNvPr id="75787" name="AutoShape 11"/>
          <p:cNvSpPr>
            <a:spLocks noChangeArrowheads="1"/>
          </p:cNvSpPr>
          <p:nvPr/>
        </p:nvSpPr>
        <p:spPr bwMode="auto">
          <a:xfrm>
            <a:off x="4211638" y="4292600"/>
            <a:ext cx="2232025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對事之強制處分</a:t>
            </a:r>
          </a:p>
        </p:txBody>
      </p:sp>
      <p:sp>
        <p:nvSpPr>
          <p:cNvPr id="75788" name="AutoShape 12"/>
          <p:cNvSpPr>
            <a:spLocks noChangeArrowheads="1"/>
          </p:cNvSpPr>
          <p:nvPr/>
        </p:nvSpPr>
        <p:spPr bwMode="auto">
          <a:xfrm>
            <a:off x="4140200" y="5157788"/>
            <a:ext cx="2303463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對人之強制處分</a:t>
            </a:r>
          </a:p>
        </p:txBody>
      </p:sp>
      <p:cxnSp>
        <p:nvCxnSpPr>
          <p:cNvPr id="75789" name="AutoShape 13"/>
          <p:cNvCxnSpPr>
            <a:cxnSpLocks noChangeShapeType="1"/>
            <a:stCxn id="75780" idx="3"/>
            <a:endCxn id="75781" idx="1"/>
          </p:cNvCxnSpPr>
          <p:nvPr/>
        </p:nvCxnSpPr>
        <p:spPr bwMode="auto">
          <a:xfrm flipV="1">
            <a:off x="1187450" y="2924175"/>
            <a:ext cx="647700" cy="12239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5790" name="AutoShape 14"/>
          <p:cNvCxnSpPr>
            <a:cxnSpLocks noChangeShapeType="1"/>
            <a:stCxn id="75780" idx="3"/>
            <a:endCxn id="75782" idx="1"/>
          </p:cNvCxnSpPr>
          <p:nvPr/>
        </p:nvCxnSpPr>
        <p:spPr bwMode="auto">
          <a:xfrm>
            <a:off x="1187450" y="4148138"/>
            <a:ext cx="647700" cy="31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5791" name="AutoShape 15"/>
          <p:cNvCxnSpPr>
            <a:cxnSpLocks noChangeShapeType="1"/>
            <a:stCxn id="75780" idx="3"/>
            <a:endCxn id="75783" idx="1"/>
          </p:cNvCxnSpPr>
          <p:nvPr/>
        </p:nvCxnSpPr>
        <p:spPr bwMode="auto">
          <a:xfrm>
            <a:off x="1187450" y="4148138"/>
            <a:ext cx="647700" cy="12255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5792" name="AutoShape 16"/>
          <p:cNvCxnSpPr>
            <a:cxnSpLocks noChangeShapeType="1"/>
            <a:stCxn id="75781" idx="3"/>
            <a:endCxn id="75784" idx="1"/>
          </p:cNvCxnSpPr>
          <p:nvPr/>
        </p:nvCxnSpPr>
        <p:spPr bwMode="auto">
          <a:xfrm flipV="1">
            <a:off x="3563938" y="2601913"/>
            <a:ext cx="647700" cy="322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5793" name="AutoShape 17"/>
          <p:cNvCxnSpPr>
            <a:cxnSpLocks noChangeShapeType="1"/>
            <a:stCxn id="75781" idx="3"/>
            <a:endCxn id="75785" idx="1"/>
          </p:cNvCxnSpPr>
          <p:nvPr/>
        </p:nvCxnSpPr>
        <p:spPr bwMode="auto">
          <a:xfrm>
            <a:off x="3563938" y="2924175"/>
            <a:ext cx="647700" cy="323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5794" name="AutoShape 18"/>
          <p:cNvCxnSpPr>
            <a:cxnSpLocks noChangeShapeType="1"/>
            <a:stCxn id="75782" idx="3"/>
            <a:endCxn id="75786" idx="1"/>
          </p:cNvCxnSpPr>
          <p:nvPr/>
        </p:nvCxnSpPr>
        <p:spPr bwMode="auto">
          <a:xfrm flipV="1">
            <a:off x="3563938" y="3825875"/>
            <a:ext cx="647700" cy="3254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5795" name="AutoShape 19"/>
          <p:cNvCxnSpPr>
            <a:cxnSpLocks noChangeShapeType="1"/>
            <a:stCxn id="75782" idx="3"/>
            <a:endCxn id="75787" idx="1"/>
          </p:cNvCxnSpPr>
          <p:nvPr/>
        </p:nvCxnSpPr>
        <p:spPr bwMode="auto">
          <a:xfrm>
            <a:off x="3563938" y="4151313"/>
            <a:ext cx="647700" cy="3206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5796" name="AutoShape 20"/>
          <p:cNvCxnSpPr>
            <a:cxnSpLocks noChangeShapeType="1"/>
            <a:stCxn id="75783" idx="3"/>
            <a:endCxn id="75788" idx="1"/>
          </p:cNvCxnSpPr>
          <p:nvPr/>
        </p:nvCxnSpPr>
        <p:spPr bwMode="auto">
          <a:xfrm>
            <a:off x="3635375" y="5373688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5797" name="AutoShape 21"/>
          <p:cNvSpPr>
            <a:spLocks/>
          </p:cNvSpPr>
          <p:nvPr/>
        </p:nvSpPr>
        <p:spPr bwMode="auto">
          <a:xfrm>
            <a:off x="6443663" y="2565400"/>
            <a:ext cx="144462" cy="719138"/>
          </a:xfrm>
          <a:prstGeom prst="rightBracket">
            <a:avLst>
              <a:gd name="adj" fmla="val 4148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5798" name="AutoShape 22"/>
          <p:cNvSpPr>
            <a:spLocks/>
          </p:cNvSpPr>
          <p:nvPr/>
        </p:nvSpPr>
        <p:spPr bwMode="auto">
          <a:xfrm>
            <a:off x="6443663" y="3789363"/>
            <a:ext cx="144462" cy="719137"/>
          </a:xfrm>
          <a:prstGeom prst="rightBracket">
            <a:avLst>
              <a:gd name="adj" fmla="val 4148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5799" name="AutoShape 25"/>
          <p:cNvSpPr>
            <a:spLocks noChangeArrowheads="1"/>
          </p:cNvSpPr>
          <p:nvPr/>
        </p:nvSpPr>
        <p:spPr bwMode="auto">
          <a:xfrm>
            <a:off x="7019925" y="2420938"/>
            <a:ext cx="1439863" cy="792162"/>
          </a:xfrm>
          <a:prstGeom prst="wedgeRoundRectCallout">
            <a:avLst>
              <a:gd name="adj1" fmla="val -75468"/>
              <a:gd name="adj2" fmla="val -912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屬檢察官或法官</a:t>
            </a:r>
          </a:p>
        </p:txBody>
      </p:sp>
      <p:sp>
        <p:nvSpPr>
          <p:cNvPr id="75800" name="AutoShape 26"/>
          <p:cNvSpPr>
            <a:spLocks noChangeArrowheads="1"/>
          </p:cNvSpPr>
          <p:nvPr/>
        </p:nvSpPr>
        <p:spPr bwMode="auto">
          <a:xfrm>
            <a:off x="7019925" y="3644900"/>
            <a:ext cx="1368425" cy="792163"/>
          </a:xfrm>
          <a:prstGeom prst="wedgeRoundRectCallout">
            <a:avLst>
              <a:gd name="adj1" fmla="val -80278"/>
              <a:gd name="adj2" fmla="val -751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專屬於法官</a:t>
            </a:r>
          </a:p>
        </p:txBody>
      </p:sp>
      <p:sp>
        <p:nvSpPr>
          <p:cNvPr id="75801" name="AutoShape 27"/>
          <p:cNvSpPr>
            <a:spLocks noChangeArrowheads="1"/>
          </p:cNvSpPr>
          <p:nvPr/>
        </p:nvSpPr>
        <p:spPr bwMode="auto">
          <a:xfrm>
            <a:off x="6948488" y="4941888"/>
            <a:ext cx="1295400" cy="792162"/>
          </a:xfrm>
          <a:prstGeom prst="wedgeRoundRectCallout">
            <a:avLst>
              <a:gd name="adj1" fmla="val -85662"/>
              <a:gd name="adj2" fmla="val 130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屬指揮執行機關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程序階段強制處分權授權關係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256213"/>
          </a:xfrm>
        </p:spPr>
        <p:txBody>
          <a:bodyPr/>
          <a:lstStyle/>
          <a:p>
            <a:pPr eaLnBrk="1" hangingPunct="1">
              <a:buClr>
                <a:srgbClr val="00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種類與程序授權</a:t>
            </a:r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684213" y="2420938"/>
            <a:ext cx="358775" cy="2736850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對人強制處分種類</a:t>
            </a: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3059113" y="1844675"/>
            <a:ext cx="865187" cy="287338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</a:t>
            </a:r>
          </a:p>
        </p:txBody>
      </p:sp>
      <p:sp>
        <p:nvSpPr>
          <p:cNvPr id="76806" name="AutoShape 7"/>
          <p:cNvSpPr>
            <a:spLocks noChangeArrowheads="1"/>
          </p:cNvSpPr>
          <p:nvPr/>
        </p:nvSpPr>
        <p:spPr bwMode="auto">
          <a:xfrm>
            <a:off x="1619250" y="3644900"/>
            <a:ext cx="1008063" cy="28733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</a:t>
            </a:r>
          </a:p>
        </p:txBody>
      </p:sp>
      <p:sp>
        <p:nvSpPr>
          <p:cNvPr id="76807" name="AutoShape 8"/>
          <p:cNvSpPr>
            <a:spLocks noChangeArrowheads="1"/>
          </p:cNvSpPr>
          <p:nvPr/>
        </p:nvSpPr>
        <p:spPr bwMode="auto">
          <a:xfrm>
            <a:off x="1619250" y="2349500"/>
            <a:ext cx="1008063" cy="28733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拘捕</a:t>
            </a:r>
          </a:p>
        </p:txBody>
      </p:sp>
      <p:sp>
        <p:nvSpPr>
          <p:cNvPr id="76808" name="AutoShape 9"/>
          <p:cNvSpPr>
            <a:spLocks noChangeArrowheads="1"/>
          </p:cNvSpPr>
          <p:nvPr/>
        </p:nvSpPr>
        <p:spPr bwMode="auto">
          <a:xfrm>
            <a:off x="1619250" y="4437063"/>
            <a:ext cx="1008063" cy="935037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具保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責付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限制住居</a:t>
            </a:r>
          </a:p>
        </p:txBody>
      </p:sp>
      <p:sp>
        <p:nvSpPr>
          <p:cNvPr id="76809" name="AutoShape 16"/>
          <p:cNvSpPr>
            <a:spLocks noChangeArrowheads="1"/>
          </p:cNvSpPr>
          <p:nvPr/>
        </p:nvSpPr>
        <p:spPr bwMode="auto">
          <a:xfrm>
            <a:off x="3059113" y="2349500"/>
            <a:ext cx="865187" cy="288925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</a:t>
            </a:r>
          </a:p>
        </p:txBody>
      </p:sp>
      <p:sp>
        <p:nvSpPr>
          <p:cNvPr id="76810" name="AutoShape 17"/>
          <p:cNvSpPr>
            <a:spLocks noChangeArrowheads="1"/>
          </p:cNvSpPr>
          <p:nvPr/>
        </p:nvSpPr>
        <p:spPr bwMode="auto">
          <a:xfrm>
            <a:off x="3059113" y="2852738"/>
            <a:ext cx="865187" cy="288925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執行</a:t>
            </a:r>
          </a:p>
        </p:txBody>
      </p:sp>
      <p:sp>
        <p:nvSpPr>
          <p:cNvPr id="76811" name="AutoShape 18"/>
          <p:cNvSpPr>
            <a:spLocks noChangeArrowheads="1"/>
          </p:cNvSpPr>
          <p:nvPr/>
        </p:nvSpPr>
        <p:spPr bwMode="auto">
          <a:xfrm>
            <a:off x="4572000" y="1773238"/>
            <a:ext cx="3600450" cy="360362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發動：檢察官；決定：檢察官</a:t>
            </a:r>
          </a:p>
        </p:txBody>
      </p:sp>
      <p:sp>
        <p:nvSpPr>
          <p:cNvPr id="76812" name="AutoShape 19"/>
          <p:cNvSpPr>
            <a:spLocks noChangeArrowheads="1"/>
          </p:cNvSpPr>
          <p:nvPr/>
        </p:nvSpPr>
        <p:spPr bwMode="auto">
          <a:xfrm>
            <a:off x="4572000" y="2276475"/>
            <a:ext cx="3600450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發動：法官；決定：法官</a:t>
            </a:r>
          </a:p>
        </p:txBody>
      </p:sp>
      <p:sp>
        <p:nvSpPr>
          <p:cNvPr id="76813" name="AutoShape 20"/>
          <p:cNvSpPr>
            <a:spLocks noChangeArrowheads="1"/>
          </p:cNvSpPr>
          <p:nvPr/>
        </p:nvSpPr>
        <p:spPr bwMode="auto">
          <a:xfrm>
            <a:off x="4572000" y="2781300"/>
            <a:ext cx="3600450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發動、決定：指揮執行者</a:t>
            </a:r>
          </a:p>
        </p:txBody>
      </p:sp>
      <p:sp>
        <p:nvSpPr>
          <p:cNvPr id="76814" name="AutoShape 21"/>
          <p:cNvSpPr>
            <a:spLocks noChangeArrowheads="1"/>
          </p:cNvSpPr>
          <p:nvPr/>
        </p:nvSpPr>
        <p:spPr bwMode="auto">
          <a:xfrm>
            <a:off x="3059113" y="3429000"/>
            <a:ext cx="865187" cy="288925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</a:t>
            </a:r>
          </a:p>
        </p:txBody>
      </p:sp>
      <p:sp>
        <p:nvSpPr>
          <p:cNvPr id="76815" name="AutoShape 22"/>
          <p:cNvSpPr>
            <a:spLocks noChangeArrowheads="1"/>
          </p:cNvSpPr>
          <p:nvPr/>
        </p:nvSpPr>
        <p:spPr bwMode="auto">
          <a:xfrm>
            <a:off x="3059113" y="3933825"/>
            <a:ext cx="865187" cy="287338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</a:t>
            </a:r>
          </a:p>
        </p:txBody>
      </p:sp>
      <p:sp>
        <p:nvSpPr>
          <p:cNvPr id="76816" name="AutoShape 23"/>
          <p:cNvSpPr>
            <a:spLocks noChangeArrowheads="1"/>
          </p:cNvSpPr>
          <p:nvPr/>
        </p:nvSpPr>
        <p:spPr bwMode="auto">
          <a:xfrm>
            <a:off x="3059113" y="4437063"/>
            <a:ext cx="865187" cy="288925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</a:t>
            </a:r>
          </a:p>
        </p:txBody>
      </p:sp>
      <p:sp>
        <p:nvSpPr>
          <p:cNvPr id="76817" name="AutoShape 24"/>
          <p:cNvSpPr>
            <a:spLocks noChangeArrowheads="1"/>
          </p:cNvSpPr>
          <p:nvPr/>
        </p:nvSpPr>
        <p:spPr bwMode="auto">
          <a:xfrm>
            <a:off x="3059113" y="5013325"/>
            <a:ext cx="865187" cy="288925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</a:t>
            </a:r>
          </a:p>
        </p:txBody>
      </p:sp>
      <p:sp>
        <p:nvSpPr>
          <p:cNvPr id="76818" name="AutoShape 25"/>
          <p:cNvSpPr>
            <a:spLocks noChangeArrowheads="1"/>
          </p:cNvSpPr>
          <p:nvPr/>
        </p:nvSpPr>
        <p:spPr bwMode="auto">
          <a:xfrm>
            <a:off x="4572000" y="3357563"/>
            <a:ext cx="1584325" cy="35877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檢察官發動</a:t>
            </a:r>
          </a:p>
        </p:txBody>
      </p:sp>
      <p:sp>
        <p:nvSpPr>
          <p:cNvPr id="76819" name="AutoShape 26"/>
          <p:cNvSpPr>
            <a:spLocks noChangeArrowheads="1"/>
          </p:cNvSpPr>
          <p:nvPr/>
        </p:nvSpPr>
        <p:spPr bwMode="auto">
          <a:xfrm>
            <a:off x="6732588" y="3357563"/>
            <a:ext cx="1439862" cy="35877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法官決定</a:t>
            </a:r>
          </a:p>
        </p:txBody>
      </p:sp>
      <p:sp>
        <p:nvSpPr>
          <p:cNvPr id="76820" name="AutoShape 27"/>
          <p:cNvSpPr>
            <a:spLocks noChangeArrowheads="1"/>
          </p:cNvSpPr>
          <p:nvPr/>
        </p:nvSpPr>
        <p:spPr bwMode="auto">
          <a:xfrm>
            <a:off x="4572000" y="3860800"/>
            <a:ext cx="3600450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法官自為發動與決定</a:t>
            </a:r>
          </a:p>
        </p:txBody>
      </p:sp>
      <p:sp>
        <p:nvSpPr>
          <p:cNvPr id="76821" name="AutoShape 28"/>
          <p:cNvSpPr>
            <a:spLocks noChangeArrowheads="1"/>
          </p:cNvSpPr>
          <p:nvPr/>
        </p:nvSpPr>
        <p:spPr bwMode="auto">
          <a:xfrm>
            <a:off x="4572000" y="4437063"/>
            <a:ext cx="3600450" cy="288925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檢察官檢察官發動並自為決定？</a:t>
            </a:r>
          </a:p>
        </p:txBody>
      </p:sp>
      <p:sp>
        <p:nvSpPr>
          <p:cNvPr id="76822" name="AutoShape 29"/>
          <p:cNvSpPr>
            <a:spLocks noChangeArrowheads="1"/>
          </p:cNvSpPr>
          <p:nvPr/>
        </p:nvSpPr>
        <p:spPr bwMode="auto">
          <a:xfrm>
            <a:off x="4572000" y="5013325"/>
            <a:ext cx="3600450" cy="28892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法官發動並自為決定</a:t>
            </a:r>
          </a:p>
        </p:txBody>
      </p:sp>
      <p:cxnSp>
        <p:nvCxnSpPr>
          <p:cNvPr id="76823" name="AutoShape 30"/>
          <p:cNvCxnSpPr>
            <a:cxnSpLocks noChangeShapeType="1"/>
            <a:stCxn id="76804" idx="3"/>
            <a:endCxn id="76807" idx="1"/>
          </p:cNvCxnSpPr>
          <p:nvPr/>
        </p:nvCxnSpPr>
        <p:spPr bwMode="auto">
          <a:xfrm flipV="1">
            <a:off x="1042988" y="2493963"/>
            <a:ext cx="576262" cy="12954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6824" name="AutoShape 31"/>
          <p:cNvCxnSpPr>
            <a:cxnSpLocks noChangeShapeType="1"/>
            <a:stCxn id="76804" idx="3"/>
            <a:endCxn id="76806" idx="1"/>
          </p:cNvCxnSpPr>
          <p:nvPr/>
        </p:nvCxnSpPr>
        <p:spPr bwMode="auto">
          <a:xfrm>
            <a:off x="1042988" y="3789363"/>
            <a:ext cx="576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6825" name="AutoShape 32"/>
          <p:cNvCxnSpPr>
            <a:cxnSpLocks noChangeShapeType="1"/>
            <a:stCxn id="76804" idx="3"/>
            <a:endCxn id="76808" idx="1"/>
          </p:cNvCxnSpPr>
          <p:nvPr/>
        </p:nvCxnSpPr>
        <p:spPr bwMode="auto">
          <a:xfrm>
            <a:off x="1042988" y="3789363"/>
            <a:ext cx="576262" cy="111601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6826" name="AutoShape 33"/>
          <p:cNvCxnSpPr>
            <a:cxnSpLocks noChangeShapeType="1"/>
            <a:stCxn id="76807" idx="3"/>
            <a:endCxn id="76805" idx="1"/>
          </p:cNvCxnSpPr>
          <p:nvPr/>
        </p:nvCxnSpPr>
        <p:spPr bwMode="auto">
          <a:xfrm flipV="1">
            <a:off x="2627313" y="1989138"/>
            <a:ext cx="431800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6827" name="AutoShape 34"/>
          <p:cNvCxnSpPr>
            <a:cxnSpLocks noChangeShapeType="1"/>
            <a:stCxn id="76807" idx="3"/>
            <a:endCxn id="76809" idx="1"/>
          </p:cNvCxnSpPr>
          <p:nvPr/>
        </p:nvCxnSpPr>
        <p:spPr bwMode="auto">
          <a:xfrm>
            <a:off x="2627313" y="2493963"/>
            <a:ext cx="431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6828" name="AutoShape 35"/>
          <p:cNvCxnSpPr>
            <a:cxnSpLocks noChangeShapeType="1"/>
            <a:stCxn id="76807" idx="3"/>
            <a:endCxn id="76810" idx="1"/>
          </p:cNvCxnSpPr>
          <p:nvPr/>
        </p:nvCxnSpPr>
        <p:spPr bwMode="auto">
          <a:xfrm>
            <a:off x="2627313" y="2493963"/>
            <a:ext cx="431800" cy="5032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6829" name="AutoShape 40"/>
          <p:cNvSpPr>
            <a:spLocks noChangeArrowheads="1"/>
          </p:cNvSpPr>
          <p:nvPr/>
        </p:nvSpPr>
        <p:spPr bwMode="auto">
          <a:xfrm>
            <a:off x="3995738" y="1916113"/>
            <a:ext cx="431800" cy="144462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899 h 21600"/>
              <a:gd name="T4" fmla="*/ 129420049 w 21600"/>
              <a:gd name="T5" fmla="*/ 6461798 h 21600"/>
              <a:gd name="T6" fmla="*/ 172560092 w 21600"/>
              <a:gd name="T7" fmla="*/ 323089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30" name="AutoShape 41"/>
          <p:cNvSpPr>
            <a:spLocks noChangeArrowheads="1"/>
          </p:cNvSpPr>
          <p:nvPr/>
        </p:nvSpPr>
        <p:spPr bwMode="auto">
          <a:xfrm>
            <a:off x="3995738" y="2420938"/>
            <a:ext cx="431800" cy="144462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899 h 21600"/>
              <a:gd name="T4" fmla="*/ 129420049 w 21600"/>
              <a:gd name="T5" fmla="*/ 6461798 h 21600"/>
              <a:gd name="T6" fmla="*/ 172560092 w 21600"/>
              <a:gd name="T7" fmla="*/ 323089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31" name="AutoShape 42"/>
          <p:cNvSpPr>
            <a:spLocks noChangeArrowheads="1"/>
          </p:cNvSpPr>
          <p:nvPr/>
        </p:nvSpPr>
        <p:spPr bwMode="auto">
          <a:xfrm>
            <a:off x="3995738" y="2924175"/>
            <a:ext cx="431800" cy="144463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988 h 21600"/>
              <a:gd name="T4" fmla="*/ 129420049 w 21600"/>
              <a:gd name="T5" fmla="*/ 6461930 h 21600"/>
              <a:gd name="T6" fmla="*/ 172560092 w 21600"/>
              <a:gd name="T7" fmla="*/ 32309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32" name="AutoShape 43"/>
          <p:cNvSpPr>
            <a:spLocks noChangeArrowheads="1"/>
          </p:cNvSpPr>
          <p:nvPr/>
        </p:nvSpPr>
        <p:spPr bwMode="auto">
          <a:xfrm>
            <a:off x="3995738" y="3500438"/>
            <a:ext cx="431800" cy="144462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899 h 21600"/>
              <a:gd name="T4" fmla="*/ 129420049 w 21600"/>
              <a:gd name="T5" fmla="*/ 6461798 h 21600"/>
              <a:gd name="T6" fmla="*/ 172560092 w 21600"/>
              <a:gd name="T7" fmla="*/ 323089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33" name="AutoShape 44"/>
          <p:cNvSpPr>
            <a:spLocks noChangeArrowheads="1"/>
          </p:cNvSpPr>
          <p:nvPr/>
        </p:nvSpPr>
        <p:spPr bwMode="auto">
          <a:xfrm>
            <a:off x="6227763" y="3500438"/>
            <a:ext cx="431800" cy="144462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899 h 21600"/>
              <a:gd name="T4" fmla="*/ 129420049 w 21600"/>
              <a:gd name="T5" fmla="*/ 6461798 h 21600"/>
              <a:gd name="T6" fmla="*/ 172560092 w 21600"/>
              <a:gd name="T7" fmla="*/ 323089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34" name="AutoShape 45"/>
          <p:cNvSpPr>
            <a:spLocks noChangeArrowheads="1"/>
          </p:cNvSpPr>
          <p:nvPr/>
        </p:nvSpPr>
        <p:spPr bwMode="auto">
          <a:xfrm>
            <a:off x="3995738" y="4005263"/>
            <a:ext cx="431800" cy="144462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899 h 21600"/>
              <a:gd name="T4" fmla="*/ 129420049 w 21600"/>
              <a:gd name="T5" fmla="*/ 6461798 h 21600"/>
              <a:gd name="T6" fmla="*/ 172560092 w 21600"/>
              <a:gd name="T7" fmla="*/ 323089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35" name="AutoShape 46"/>
          <p:cNvSpPr>
            <a:spLocks noChangeArrowheads="1"/>
          </p:cNvSpPr>
          <p:nvPr/>
        </p:nvSpPr>
        <p:spPr bwMode="auto">
          <a:xfrm>
            <a:off x="3995738" y="4508500"/>
            <a:ext cx="431800" cy="144463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988 h 21600"/>
              <a:gd name="T4" fmla="*/ 129420049 w 21600"/>
              <a:gd name="T5" fmla="*/ 6461930 h 21600"/>
              <a:gd name="T6" fmla="*/ 172560092 w 21600"/>
              <a:gd name="T7" fmla="*/ 32309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36" name="AutoShape 47"/>
          <p:cNvSpPr>
            <a:spLocks noChangeArrowheads="1"/>
          </p:cNvSpPr>
          <p:nvPr/>
        </p:nvSpPr>
        <p:spPr bwMode="auto">
          <a:xfrm>
            <a:off x="3995738" y="5084763"/>
            <a:ext cx="431800" cy="144462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899 h 21600"/>
              <a:gd name="T4" fmla="*/ 129420049 w 21600"/>
              <a:gd name="T5" fmla="*/ 6461798 h 21600"/>
              <a:gd name="T6" fmla="*/ 172560092 w 21600"/>
              <a:gd name="T7" fmla="*/ 323089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76837" name="AutoShape 48"/>
          <p:cNvCxnSpPr>
            <a:cxnSpLocks noChangeShapeType="1"/>
            <a:stCxn id="76806" idx="3"/>
            <a:endCxn id="76814" idx="1"/>
          </p:cNvCxnSpPr>
          <p:nvPr/>
        </p:nvCxnSpPr>
        <p:spPr bwMode="auto">
          <a:xfrm flipV="1">
            <a:off x="2627313" y="3573463"/>
            <a:ext cx="431800" cy="215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6838" name="AutoShape 50"/>
          <p:cNvCxnSpPr>
            <a:cxnSpLocks noChangeShapeType="1"/>
            <a:stCxn id="76806" idx="3"/>
            <a:endCxn id="76815" idx="1"/>
          </p:cNvCxnSpPr>
          <p:nvPr/>
        </p:nvCxnSpPr>
        <p:spPr bwMode="auto">
          <a:xfrm>
            <a:off x="2627313" y="3789363"/>
            <a:ext cx="431800" cy="2889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6839" name="AutoShape 51"/>
          <p:cNvCxnSpPr>
            <a:cxnSpLocks noChangeShapeType="1"/>
            <a:stCxn id="76808" idx="3"/>
            <a:endCxn id="76816" idx="1"/>
          </p:cNvCxnSpPr>
          <p:nvPr/>
        </p:nvCxnSpPr>
        <p:spPr bwMode="auto">
          <a:xfrm flipV="1">
            <a:off x="2627313" y="4581525"/>
            <a:ext cx="431800" cy="323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6840" name="AutoShape 52"/>
          <p:cNvCxnSpPr>
            <a:cxnSpLocks noChangeShapeType="1"/>
            <a:stCxn id="76808" idx="3"/>
            <a:endCxn id="76817" idx="1"/>
          </p:cNvCxnSpPr>
          <p:nvPr/>
        </p:nvCxnSpPr>
        <p:spPr bwMode="auto">
          <a:xfrm>
            <a:off x="2627313" y="4905375"/>
            <a:ext cx="431800" cy="2524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6841" name="AutoShape 53"/>
          <p:cNvSpPr>
            <a:spLocks noChangeArrowheads="1"/>
          </p:cNvSpPr>
          <p:nvPr/>
        </p:nvSpPr>
        <p:spPr bwMode="auto">
          <a:xfrm>
            <a:off x="1619250" y="5805488"/>
            <a:ext cx="935038" cy="287337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留置</a:t>
            </a:r>
          </a:p>
        </p:txBody>
      </p:sp>
      <p:cxnSp>
        <p:nvCxnSpPr>
          <p:cNvPr id="76842" name="AutoShape 54"/>
          <p:cNvCxnSpPr>
            <a:cxnSpLocks noChangeShapeType="1"/>
            <a:stCxn id="76804" idx="3"/>
            <a:endCxn id="76841" idx="1"/>
          </p:cNvCxnSpPr>
          <p:nvPr/>
        </p:nvCxnSpPr>
        <p:spPr bwMode="auto">
          <a:xfrm>
            <a:off x="1042988" y="3789363"/>
            <a:ext cx="576262" cy="216058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6843" name="AutoShape 55"/>
          <p:cNvSpPr>
            <a:spLocks noChangeArrowheads="1"/>
          </p:cNvSpPr>
          <p:nvPr/>
        </p:nvSpPr>
        <p:spPr bwMode="auto">
          <a:xfrm>
            <a:off x="3995738" y="5661025"/>
            <a:ext cx="431800" cy="144463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988 h 21600"/>
              <a:gd name="T4" fmla="*/ 129420049 w 21600"/>
              <a:gd name="T5" fmla="*/ 6461930 h 21600"/>
              <a:gd name="T6" fmla="*/ 172560092 w 21600"/>
              <a:gd name="T7" fmla="*/ 32309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44" name="AutoShape 57"/>
          <p:cNvSpPr>
            <a:spLocks noChangeArrowheads="1"/>
          </p:cNvSpPr>
          <p:nvPr/>
        </p:nvSpPr>
        <p:spPr bwMode="auto">
          <a:xfrm>
            <a:off x="3059113" y="5589588"/>
            <a:ext cx="865187" cy="28733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</a:t>
            </a:r>
          </a:p>
        </p:txBody>
      </p:sp>
      <p:sp>
        <p:nvSpPr>
          <p:cNvPr id="76845" name="AutoShape 58"/>
          <p:cNvSpPr>
            <a:spLocks noChangeArrowheads="1"/>
          </p:cNvSpPr>
          <p:nvPr/>
        </p:nvSpPr>
        <p:spPr bwMode="auto">
          <a:xfrm>
            <a:off x="3059113" y="6021388"/>
            <a:ext cx="865187" cy="28733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</a:t>
            </a:r>
          </a:p>
        </p:txBody>
      </p:sp>
      <p:sp>
        <p:nvSpPr>
          <p:cNvPr id="76846" name="AutoShape 59"/>
          <p:cNvSpPr>
            <a:spLocks noChangeArrowheads="1"/>
          </p:cNvSpPr>
          <p:nvPr/>
        </p:nvSpPr>
        <p:spPr bwMode="auto">
          <a:xfrm>
            <a:off x="3995738" y="6092825"/>
            <a:ext cx="431800" cy="144463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988 h 21600"/>
              <a:gd name="T4" fmla="*/ 129420049 w 21600"/>
              <a:gd name="T5" fmla="*/ 6461930 h 21600"/>
              <a:gd name="T6" fmla="*/ 172560092 w 21600"/>
              <a:gd name="T7" fmla="*/ 32309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47" name="AutoShape 60"/>
          <p:cNvSpPr>
            <a:spLocks noChangeArrowheads="1"/>
          </p:cNvSpPr>
          <p:nvPr/>
        </p:nvSpPr>
        <p:spPr bwMode="auto">
          <a:xfrm>
            <a:off x="4572000" y="5589588"/>
            <a:ext cx="3600450" cy="287337"/>
          </a:xfrm>
          <a:prstGeom prst="flowChartAlternateProcess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FFFF66"/>
                </a:solidFill>
                <a:ea typeface="標楷體" pitchFamily="65" charset="-120"/>
              </a:rPr>
              <a:t>檢察官發動；法官決定</a:t>
            </a:r>
          </a:p>
        </p:txBody>
      </p:sp>
      <p:sp>
        <p:nvSpPr>
          <p:cNvPr id="76848" name="AutoShape 61"/>
          <p:cNvSpPr>
            <a:spLocks noChangeArrowheads="1"/>
          </p:cNvSpPr>
          <p:nvPr/>
        </p:nvSpPr>
        <p:spPr bwMode="auto">
          <a:xfrm>
            <a:off x="4572000" y="6021388"/>
            <a:ext cx="3600450" cy="288925"/>
          </a:xfrm>
          <a:prstGeom prst="flowChartAlternateProcess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FFFF66"/>
                </a:solidFill>
                <a:ea typeface="標楷體" pitchFamily="65" charset="-120"/>
              </a:rPr>
              <a:t>法官自為發動與決定</a:t>
            </a:r>
          </a:p>
        </p:txBody>
      </p:sp>
      <p:cxnSp>
        <p:nvCxnSpPr>
          <p:cNvPr id="76849" name="AutoShape 63"/>
          <p:cNvCxnSpPr>
            <a:cxnSpLocks noChangeShapeType="1"/>
            <a:stCxn id="76841" idx="3"/>
            <a:endCxn id="76844" idx="1"/>
          </p:cNvCxnSpPr>
          <p:nvPr/>
        </p:nvCxnSpPr>
        <p:spPr bwMode="auto">
          <a:xfrm flipV="1">
            <a:off x="2554288" y="5734050"/>
            <a:ext cx="504825" cy="215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6850" name="AutoShape 64"/>
          <p:cNvCxnSpPr>
            <a:cxnSpLocks noChangeShapeType="1"/>
            <a:stCxn id="76841" idx="3"/>
            <a:endCxn id="76845" idx="1"/>
          </p:cNvCxnSpPr>
          <p:nvPr/>
        </p:nvCxnSpPr>
        <p:spPr bwMode="auto">
          <a:xfrm>
            <a:off x="2554288" y="5949950"/>
            <a:ext cx="504825" cy="215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程序階段強制處分權授權關係</a:t>
            </a:r>
          </a:p>
        </p:txBody>
      </p:sp>
      <p:sp>
        <p:nvSpPr>
          <p:cNvPr id="77827" name="AutoShape 5"/>
          <p:cNvSpPr>
            <a:spLocks noChangeArrowheads="1"/>
          </p:cNvSpPr>
          <p:nvPr/>
        </p:nvSpPr>
        <p:spPr bwMode="auto">
          <a:xfrm>
            <a:off x="684213" y="2133600"/>
            <a:ext cx="358775" cy="2735263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對事強制處分種類</a:t>
            </a:r>
          </a:p>
        </p:txBody>
      </p:sp>
      <p:sp>
        <p:nvSpPr>
          <p:cNvPr id="77828" name="AutoShape 6"/>
          <p:cNvSpPr>
            <a:spLocks noChangeArrowheads="1"/>
          </p:cNvSpPr>
          <p:nvPr/>
        </p:nvSpPr>
        <p:spPr bwMode="auto">
          <a:xfrm>
            <a:off x="1547813" y="2060575"/>
            <a:ext cx="1008062" cy="2889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搜索</a:t>
            </a:r>
          </a:p>
        </p:txBody>
      </p:sp>
      <p:sp>
        <p:nvSpPr>
          <p:cNvPr id="77829" name="AutoShape 7"/>
          <p:cNvSpPr>
            <a:spLocks noChangeArrowheads="1"/>
          </p:cNvSpPr>
          <p:nvPr/>
        </p:nvSpPr>
        <p:spPr bwMode="auto">
          <a:xfrm>
            <a:off x="1547813" y="3357563"/>
            <a:ext cx="1008062" cy="287337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扣押</a:t>
            </a:r>
          </a:p>
        </p:txBody>
      </p:sp>
      <p:sp>
        <p:nvSpPr>
          <p:cNvPr id="77830" name="AutoShape 8"/>
          <p:cNvSpPr>
            <a:spLocks noChangeArrowheads="1"/>
          </p:cNvSpPr>
          <p:nvPr/>
        </p:nvSpPr>
        <p:spPr bwMode="auto">
          <a:xfrm>
            <a:off x="1547813" y="4724400"/>
            <a:ext cx="1008062" cy="28733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準搜索</a:t>
            </a:r>
          </a:p>
        </p:txBody>
      </p:sp>
      <p:cxnSp>
        <p:nvCxnSpPr>
          <p:cNvPr id="77831" name="AutoShape 9"/>
          <p:cNvCxnSpPr>
            <a:cxnSpLocks noChangeShapeType="1"/>
            <a:stCxn id="77828" idx="3"/>
            <a:endCxn id="77829" idx="3"/>
          </p:cNvCxnSpPr>
          <p:nvPr/>
        </p:nvCxnSpPr>
        <p:spPr bwMode="auto">
          <a:xfrm>
            <a:off x="2555875" y="2205038"/>
            <a:ext cx="1588" cy="1296987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7832" name="AutoShape 13"/>
          <p:cNvCxnSpPr>
            <a:cxnSpLocks noChangeShapeType="1"/>
            <a:stCxn id="77827" idx="3"/>
            <a:endCxn id="77828" idx="1"/>
          </p:cNvCxnSpPr>
          <p:nvPr/>
        </p:nvCxnSpPr>
        <p:spPr bwMode="auto">
          <a:xfrm flipV="1">
            <a:off x="1042988" y="2205038"/>
            <a:ext cx="504825" cy="12969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7833" name="AutoShape 14"/>
          <p:cNvCxnSpPr>
            <a:cxnSpLocks noChangeShapeType="1"/>
            <a:stCxn id="77827" idx="3"/>
            <a:endCxn id="77829" idx="1"/>
          </p:cNvCxnSpPr>
          <p:nvPr/>
        </p:nvCxnSpPr>
        <p:spPr bwMode="auto">
          <a:xfrm>
            <a:off x="1042988" y="3502025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7834" name="AutoShape 15"/>
          <p:cNvCxnSpPr>
            <a:cxnSpLocks noChangeShapeType="1"/>
            <a:stCxn id="77827" idx="3"/>
            <a:endCxn id="77830" idx="1"/>
          </p:cNvCxnSpPr>
          <p:nvPr/>
        </p:nvCxnSpPr>
        <p:spPr bwMode="auto">
          <a:xfrm>
            <a:off x="1042988" y="3502025"/>
            <a:ext cx="504825" cy="13668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7835" name="AutoShape 17"/>
          <p:cNvSpPr>
            <a:spLocks noChangeArrowheads="1"/>
          </p:cNvSpPr>
          <p:nvPr/>
        </p:nvSpPr>
        <p:spPr bwMode="auto">
          <a:xfrm>
            <a:off x="2843213" y="2708275"/>
            <a:ext cx="431800" cy="144463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988 h 21600"/>
              <a:gd name="T4" fmla="*/ 129420049 w 21600"/>
              <a:gd name="T5" fmla="*/ 6461930 h 21600"/>
              <a:gd name="T6" fmla="*/ 172560092 w 21600"/>
              <a:gd name="T7" fmla="*/ 32309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836" name="AutoShape 18"/>
          <p:cNvSpPr>
            <a:spLocks noChangeArrowheads="1"/>
          </p:cNvSpPr>
          <p:nvPr/>
        </p:nvSpPr>
        <p:spPr bwMode="auto">
          <a:xfrm>
            <a:off x="3635375" y="1989138"/>
            <a:ext cx="1081088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</a:t>
            </a:r>
          </a:p>
        </p:txBody>
      </p:sp>
      <p:sp>
        <p:nvSpPr>
          <p:cNvPr id="77837" name="AutoShape 19"/>
          <p:cNvSpPr>
            <a:spLocks noChangeArrowheads="1"/>
          </p:cNvSpPr>
          <p:nvPr/>
        </p:nvSpPr>
        <p:spPr bwMode="auto">
          <a:xfrm>
            <a:off x="3635375" y="3284538"/>
            <a:ext cx="1152525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</a:t>
            </a:r>
          </a:p>
        </p:txBody>
      </p:sp>
      <p:sp>
        <p:nvSpPr>
          <p:cNvPr id="77838" name="AutoShape 24"/>
          <p:cNvSpPr>
            <a:spLocks noChangeArrowheads="1"/>
          </p:cNvSpPr>
          <p:nvPr/>
        </p:nvSpPr>
        <p:spPr bwMode="auto">
          <a:xfrm>
            <a:off x="4859338" y="2133600"/>
            <a:ext cx="431800" cy="144463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988 h 21600"/>
              <a:gd name="T4" fmla="*/ 129420049 w 21600"/>
              <a:gd name="T5" fmla="*/ 6461930 h 21600"/>
              <a:gd name="T6" fmla="*/ 172560092 w 21600"/>
              <a:gd name="T7" fmla="*/ 32309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839" name="AutoShape 25"/>
          <p:cNvSpPr>
            <a:spLocks noChangeArrowheads="1"/>
          </p:cNvSpPr>
          <p:nvPr/>
        </p:nvSpPr>
        <p:spPr bwMode="auto">
          <a:xfrm>
            <a:off x="5508625" y="1844675"/>
            <a:ext cx="2735263" cy="72072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檢察官發動：聲請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法院決定：核發</a:t>
            </a:r>
          </a:p>
        </p:txBody>
      </p:sp>
      <p:sp>
        <p:nvSpPr>
          <p:cNvPr id="77840" name="AutoShape 26"/>
          <p:cNvSpPr>
            <a:spLocks noChangeArrowheads="1"/>
          </p:cNvSpPr>
          <p:nvPr/>
        </p:nvSpPr>
        <p:spPr bwMode="auto">
          <a:xfrm>
            <a:off x="4932363" y="3429000"/>
            <a:ext cx="431800" cy="144463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988 h 21600"/>
              <a:gd name="T4" fmla="*/ 129420049 w 21600"/>
              <a:gd name="T5" fmla="*/ 6461930 h 21600"/>
              <a:gd name="T6" fmla="*/ 172560092 w 21600"/>
              <a:gd name="T7" fmla="*/ 32309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841" name="AutoShape 27"/>
          <p:cNvSpPr>
            <a:spLocks noChangeArrowheads="1"/>
          </p:cNvSpPr>
          <p:nvPr/>
        </p:nvSpPr>
        <p:spPr bwMode="auto">
          <a:xfrm>
            <a:off x="5508625" y="3141663"/>
            <a:ext cx="2735263" cy="719137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當事人發動：聲請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法院決定：核發</a:t>
            </a:r>
          </a:p>
        </p:txBody>
      </p:sp>
      <p:sp>
        <p:nvSpPr>
          <p:cNvPr id="77842" name="AutoShape 28"/>
          <p:cNvSpPr>
            <a:spLocks noChangeArrowheads="1"/>
          </p:cNvSpPr>
          <p:nvPr/>
        </p:nvSpPr>
        <p:spPr bwMode="auto">
          <a:xfrm>
            <a:off x="2700338" y="4797425"/>
            <a:ext cx="431800" cy="144463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988 h 21600"/>
              <a:gd name="T4" fmla="*/ 129420049 w 21600"/>
              <a:gd name="T5" fmla="*/ 6461930 h 21600"/>
              <a:gd name="T6" fmla="*/ 172560092 w 21600"/>
              <a:gd name="T7" fmla="*/ 32309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843" name="AutoShape 29"/>
          <p:cNvSpPr>
            <a:spLocks noChangeArrowheads="1"/>
          </p:cNvSpPr>
          <p:nvPr/>
        </p:nvSpPr>
        <p:spPr bwMode="auto">
          <a:xfrm>
            <a:off x="3563938" y="4292600"/>
            <a:ext cx="1152525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</a:t>
            </a:r>
          </a:p>
        </p:txBody>
      </p:sp>
      <p:sp>
        <p:nvSpPr>
          <p:cNvPr id="77844" name="AutoShape 30"/>
          <p:cNvSpPr>
            <a:spLocks noChangeArrowheads="1"/>
          </p:cNvSpPr>
          <p:nvPr/>
        </p:nvSpPr>
        <p:spPr bwMode="auto">
          <a:xfrm>
            <a:off x="3563938" y="5084763"/>
            <a:ext cx="1152525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</a:t>
            </a:r>
          </a:p>
        </p:txBody>
      </p:sp>
      <p:cxnSp>
        <p:nvCxnSpPr>
          <p:cNvPr id="77845" name="AutoShape 32"/>
          <p:cNvCxnSpPr>
            <a:cxnSpLocks noChangeShapeType="1"/>
            <a:stCxn id="77843" idx="1"/>
            <a:endCxn id="77844" idx="1"/>
          </p:cNvCxnSpPr>
          <p:nvPr/>
        </p:nvCxnSpPr>
        <p:spPr bwMode="auto">
          <a:xfrm rot="10800000" flipH="1" flipV="1">
            <a:off x="3563938" y="4473575"/>
            <a:ext cx="1587" cy="792163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cxnSp>
        <p:nvCxnSpPr>
          <p:cNvPr id="77846" name="AutoShape 33"/>
          <p:cNvCxnSpPr>
            <a:cxnSpLocks noChangeShapeType="1"/>
            <a:stCxn id="77836" idx="1"/>
            <a:endCxn id="77837" idx="1"/>
          </p:cNvCxnSpPr>
          <p:nvPr/>
        </p:nvCxnSpPr>
        <p:spPr bwMode="auto">
          <a:xfrm rot="10800000" flipH="1" flipV="1">
            <a:off x="3635375" y="2170113"/>
            <a:ext cx="1588" cy="1293812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77847" name="AutoShape 34"/>
          <p:cNvSpPr>
            <a:spLocks noChangeArrowheads="1"/>
          </p:cNvSpPr>
          <p:nvPr/>
        </p:nvSpPr>
        <p:spPr bwMode="auto">
          <a:xfrm>
            <a:off x="4859338" y="4437063"/>
            <a:ext cx="431800" cy="144462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899 h 21600"/>
              <a:gd name="T4" fmla="*/ 129420049 w 21600"/>
              <a:gd name="T5" fmla="*/ 6461798 h 21600"/>
              <a:gd name="T6" fmla="*/ 172560092 w 21600"/>
              <a:gd name="T7" fmla="*/ 323089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848" name="AutoShape 35"/>
          <p:cNvSpPr>
            <a:spLocks noChangeArrowheads="1"/>
          </p:cNvSpPr>
          <p:nvPr/>
        </p:nvSpPr>
        <p:spPr bwMode="auto">
          <a:xfrm>
            <a:off x="5508625" y="4149725"/>
            <a:ext cx="2735263" cy="6477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經檢察官許可或</a:t>
            </a:r>
            <a:r>
              <a:rPr lang="en-US" altLang="zh-TW" sz="2000">
                <a:ea typeface="標楷體" pitchFamily="65" charset="-120"/>
              </a:rPr>
              <a:t>§205-2</a:t>
            </a:r>
          </a:p>
        </p:txBody>
      </p:sp>
      <p:sp>
        <p:nvSpPr>
          <p:cNvPr id="77849" name="AutoShape 36"/>
          <p:cNvSpPr>
            <a:spLocks noChangeArrowheads="1"/>
          </p:cNvSpPr>
          <p:nvPr/>
        </p:nvSpPr>
        <p:spPr bwMode="auto">
          <a:xfrm>
            <a:off x="4859338" y="5229225"/>
            <a:ext cx="431800" cy="144463"/>
          </a:xfrm>
          <a:custGeom>
            <a:avLst/>
            <a:gdLst>
              <a:gd name="T0" fmla="*/ 129420049 w 21600"/>
              <a:gd name="T1" fmla="*/ 0 h 21600"/>
              <a:gd name="T2" fmla="*/ 0 w 21600"/>
              <a:gd name="T3" fmla="*/ 3230988 h 21600"/>
              <a:gd name="T4" fmla="*/ 129420049 w 21600"/>
              <a:gd name="T5" fmla="*/ 6461930 h 21600"/>
              <a:gd name="T6" fmla="*/ 172560092 w 21600"/>
              <a:gd name="T7" fmla="*/ 32309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850" name="AutoShape 37"/>
          <p:cNvSpPr>
            <a:spLocks noChangeArrowheads="1"/>
          </p:cNvSpPr>
          <p:nvPr/>
        </p:nvSpPr>
        <p:spPr bwMode="auto">
          <a:xfrm>
            <a:off x="5508625" y="5013325"/>
            <a:ext cx="2735263" cy="6477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經法官（審判長或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受命法官）許可</a:t>
            </a:r>
          </a:p>
        </p:txBody>
      </p:sp>
      <p:sp>
        <p:nvSpPr>
          <p:cNvPr id="77851" name="AutoShape 38"/>
          <p:cNvSpPr>
            <a:spLocks noChangeArrowheads="1"/>
          </p:cNvSpPr>
          <p:nvPr/>
        </p:nvSpPr>
        <p:spPr bwMode="auto">
          <a:xfrm>
            <a:off x="971550" y="5373688"/>
            <a:ext cx="2232025" cy="1079500"/>
          </a:xfrm>
          <a:prstGeom prst="wedgeRoundRectCallout">
            <a:avLst>
              <a:gd name="adj1" fmla="val -11310"/>
              <a:gd name="adj2" fmla="val -75000"/>
              <a:gd name="adj3" fmla="val 16667"/>
            </a:avLst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>
                <a:ea typeface="標楷體" pitchFamily="65" charset="-120"/>
              </a:rPr>
              <a:t>係指</a:t>
            </a:r>
            <a:r>
              <a:rPr lang="en-US" altLang="zh-TW">
                <a:ea typeface="標楷體" pitchFamily="65" charset="-120"/>
              </a:rPr>
              <a:t>§ § 205-1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205-2</a:t>
            </a:r>
            <a:r>
              <a:rPr lang="zh-TW" altLang="en-US">
                <a:ea typeface="標楷體" pitchFamily="65" charset="-120"/>
              </a:rPr>
              <a:t>之作為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強制處分權正當性基礎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正當性基準：令狀原則</a:t>
            </a:r>
          </a:p>
        </p:txBody>
      </p:sp>
      <p:sp>
        <p:nvSpPr>
          <p:cNvPr id="78852" name="AutoShape 4"/>
          <p:cNvSpPr>
            <a:spLocks noChangeArrowheads="1"/>
          </p:cNvSpPr>
          <p:nvPr/>
        </p:nvSpPr>
        <p:spPr bwMode="auto">
          <a:xfrm>
            <a:off x="827088" y="3213100"/>
            <a:ext cx="360362" cy="14398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令狀</a:t>
            </a:r>
          </a:p>
        </p:txBody>
      </p:sp>
      <p:sp>
        <p:nvSpPr>
          <p:cNvPr id="78853" name="AutoShape 6"/>
          <p:cNvSpPr>
            <a:spLocks noChangeArrowheads="1"/>
          </p:cNvSpPr>
          <p:nvPr/>
        </p:nvSpPr>
        <p:spPr bwMode="auto">
          <a:xfrm>
            <a:off x="1692275" y="1989138"/>
            <a:ext cx="1079500" cy="358775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拘提</a:t>
            </a:r>
          </a:p>
        </p:txBody>
      </p:sp>
      <p:sp>
        <p:nvSpPr>
          <p:cNvPr id="78854" name="AutoShape 7"/>
          <p:cNvSpPr>
            <a:spLocks noChangeArrowheads="1"/>
          </p:cNvSpPr>
          <p:nvPr/>
        </p:nvSpPr>
        <p:spPr bwMode="auto">
          <a:xfrm>
            <a:off x="1692275" y="2565400"/>
            <a:ext cx="1079500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</a:t>
            </a:r>
          </a:p>
        </p:txBody>
      </p:sp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1692275" y="3141663"/>
            <a:ext cx="1079500" cy="1006475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具保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責付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限制住居</a:t>
            </a:r>
          </a:p>
        </p:txBody>
      </p:sp>
      <p:sp>
        <p:nvSpPr>
          <p:cNvPr id="78856" name="AutoShape 9"/>
          <p:cNvSpPr>
            <a:spLocks noChangeArrowheads="1"/>
          </p:cNvSpPr>
          <p:nvPr/>
        </p:nvSpPr>
        <p:spPr bwMode="auto">
          <a:xfrm>
            <a:off x="1692275" y="4365625"/>
            <a:ext cx="1079500" cy="647700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搜索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扣押</a:t>
            </a:r>
          </a:p>
        </p:txBody>
      </p:sp>
      <p:sp>
        <p:nvSpPr>
          <p:cNvPr id="78857" name="AutoShape 10"/>
          <p:cNvSpPr>
            <a:spLocks noChangeArrowheads="1"/>
          </p:cNvSpPr>
          <p:nvPr/>
        </p:nvSpPr>
        <p:spPr bwMode="auto">
          <a:xfrm>
            <a:off x="1692275" y="5229225"/>
            <a:ext cx="1079500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留置</a:t>
            </a:r>
          </a:p>
        </p:txBody>
      </p:sp>
      <p:sp>
        <p:nvSpPr>
          <p:cNvPr id="78858" name="AutoShape 12"/>
          <p:cNvSpPr>
            <a:spLocks noChangeArrowheads="1"/>
          </p:cNvSpPr>
          <p:nvPr/>
        </p:nvSpPr>
        <p:spPr bwMode="auto">
          <a:xfrm>
            <a:off x="3203575" y="1989138"/>
            <a:ext cx="1081088" cy="360362"/>
          </a:xfrm>
          <a:prstGeom prst="flowChartAlternateProcess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FFFF99"/>
                </a:solidFill>
                <a:ea typeface="標楷體" pitchFamily="65" charset="-120"/>
              </a:rPr>
              <a:t>拘票</a:t>
            </a:r>
          </a:p>
        </p:txBody>
      </p:sp>
      <p:sp>
        <p:nvSpPr>
          <p:cNvPr id="78859" name="AutoShape 13"/>
          <p:cNvSpPr>
            <a:spLocks noChangeArrowheads="1"/>
          </p:cNvSpPr>
          <p:nvPr/>
        </p:nvSpPr>
        <p:spPr bwMode="auto">
          <a:xfrm>
            <a:off x="3203575" y="2565400"/>
            <a:ext cx="1081088" cy="358775"/>
          </a:xfrm>
          <a:prstGeom prst="flowChartAlternateProcess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FFFF99"/>
                </a:solidFill>
                <a:ea typeface="標楷體" pitchFamily="65" charset="-120"/>
              </a:rPr>
              <a:t>押票</a:t>
            </a:r>
          </a:p>
        </p:txBody>
      </p:sp>
      <p:sp>
        <p:nvSpPr>
          <p:cNvPr id="78860" name="AutoShape 14"/>
          <p:cNvSpPr>
            <a:spLocks noChangeArrowheads="1"/>
          </p:cNvSpPr>
          <p:nvPr/>
        </p:nvSpPr>
        <p:spPr bwMode="auto">
          <a:xfrm>
            <a:off x="3203575" y="3284538"/>
            <a:ext cx="1081088" cy="720725"/>
          </a:xfrm>
          <a:prstGeom prst="flowChartAlternateProcess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FFFF99"/>
                </a:solidFill>
                <a:ea typeface="標楷體" pitchFamily="65" charset="-120"/>
              </a:rPr>
              <a:t>處分或</a:t>
            </a:r>
          </a:p>
          <a:p>
            <a:pPr algn="ctr"/>
            <a:r>
              <a:rPr lang="zh-TW" altLang="en-US" sz="2000">
                <a:solidFill>
                  <a:srgbClr val="FFFF99"/>
                </a:solidFill>
                <a:ea typeface="標楷體" pitchFamily="65" charset="-120"/>
              </a:rPr>
              <a:t>裁定</a:t>
            </a:r>
          </a:p>
        </p:txBody>
      </p:sp>
      <p:sp>
        <p:nvSpPr>
          <p:cNvPr id="78861" name="AutoShape 15"/>
          <p:cNvSpPr>
            <a:spLocks noChangeArrowheads="1"/>
          </p:cNvSpPr>
          <p:nvPr/>
        </p:nvSpPr>
        <p:spPr bwMode="auto">
          <a:xfrm>
            <a:off x="3276600" y="4508500"/>
            <a:ext cx="1008063" cy="360363"/>
          </a:xfrm>
          <a:prstGeom prst="flowChartAlternateProcess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FFFF99"/>
                </a:solidFill>
                <a:ea typeface="標楷體" pitchFamily="65" charset="-120"/>
              </a:rPr>
              <a:t>搜索票</a:t>
            </a:r>
          </a:p>
        </p:txBody>
      </p:sp>
      <p:sp>
        <p:nvSpPr>
          <p:cNvPr id="78862" name="AutoShape 16"/>
          <p:cNvSpPr>
            <a:spLocks noChangeArrowheads="1"/>
          </p:cNvSpPr>
          <p:nvPr/>
        </p:nvSpPr>
        <p:spPr bwMode="auto">
          <a:xfrm>
            <a:off x="3276600" y="5229225"/>
            <a:ext cx="1079500" cy="360363"/>
          </a:xfrm>
          <a:prstGeom prst="flowChartAlternateProcess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FFFF99"/>
                </a:solidFill>
                <a:ea typeface="標楷體" pitchFamily="65" charset="-120"/>
              </a:rPr>
              <a:t>留置票</a:t>
            </a:r>
          </a:p>
        </p:txBody>
      </p:sp>
      <p:cxnSp>
        <p:nvCxnSpPr>
          <p:cNvPr id="78863" name="AutoShape 17"/>
          <p:cNvCxnSpPr>
            <a:cxnSpLocks noChangeShapeType="1"/>
            <a:stCxn id="78852" idx="3"/>
            <a:endCxn id="78853" idx="1"/>
          </p:cNvCxnSpPr>
          <p:nvPr/>
        </p:nvCxnSpPr>
        <p:spPr bwMode="auto">
          <a:xfrm flipV="1">
            <a:off x="1187450" y="2168525"/>
            <a:ext cx="504825" cy="1765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8864" name="AutoShape 18"/>
          <p:cNvCxnSpPr>
            <a:cxnSpLocks noChangeShapeType="1"/>
            <a:stCxn id="78852" idx="3"/>
            <a:endCxn id="78854" idx="1"/>
          </p:cNvCxnSpPr>
          <p:nvPr/>
        </p:nvCxnSpPr>
        <p:spPr bwMode="auto">
          <a:xfrm flipV="1">
            <a:off x="1187450" y="2746375"/>
            <a:ext cx="504825" cy="11874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8865" name="AutoShape 19"/>
          <p:cNvCxnSpPr>
            <a:cxnSpLocks noChangeShapeType="1"/>
            <a:stCxn id="78852" idx="3"/>
            <a:endCxn id="78855" idx="1"/>
          </p:cNvCxnSpPr>
          <p:nvPr/>
        </p:nvCxnSpPr>
        <p:spPr bwMode="auto">
          <a:xfrm flipV="1">
            <a:off x="1187450" y="3644900"/>
            <a:ext cx="504825" cy="2889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8866" name="AutoShape 20"/>
          <p:cNvCxnSpPr>
            <a:cxnSpLocks noChangeShapeType="1"/>
            <a:stCxn id="78852" idx="3"/>
            <a:endCxn id="78856" idx="1"/>
          </p:cNvCxnSpPr>
          <p:nvPr/>
        </p:nvCxnSpPr>
        <p:spPr bwMode="auto">
          <a:xfrm>
            <a:off x="1187450" y="3933825"/>
            <a:ext cx="504825" cy="755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8867" name="AutoShape 21"/>
          <p:cNvCxnSpPr>
            <a:cxnSpLocks noChangeShapeType="1"/>
            <a:stCxn id="78852" idx="3"/>
            <a:endCxn id="78857" idx="1"/>
          </p:cNvCxnSpPr>
          <p:nvPr/>
        </p:nvCxnSpPr>
        <p:spPr bwMode="auto">
          <a:xfrm>
            <a:off x="1187450" y="3933825"/>
            <a:ext cx="504825" cy="14763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8868" name="AutoShape 22"/>
          <p:cNvSpPr>
            <a:spLocks noChangeArrowheads="1"/>
          </p:cNvSpPr>
          <p:nvPr/>
        </p:nvSpPr>
        <p:spPr bwMode="auto">
          <a:xfrm>
            <a:off x="2843213" y="2060575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8869" name="AutoShape 23"/>
          <p:cNvSpPr>
            <a:spLocks noChangeArrowheads="1"/>
          </p:cNvSpPr>
          <p:nvPr/>
        </p:nvSpPr>
        <p:spPr bwMode="auto">
          <a:xfrm>
            <a:off x="2843213" y="2636838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8870" name="AutoShape 24"/>
          <p:cNvSpPr>
            <a:spLocks noChangeArrowheads="1"/>
          </p:cNvSpPr>
          <p:nvPr/>
        </p:nvSpPr>
        <p:spPr bwMode="auto">
          <a:xfrm>
            <a:off x="2843213" y="3573463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8871" name="AutoShape 25"/>
          <p:cNvSpPr>
            <a:spLocks noChangeArrowheads="1"/>
          </p:cNvSpPr>
          <p:nvPr/>
        </p:nvSpPr>
        <p:spPr bwMode="auto">
          <a:xfrm>
            <a:off x="2843213" y="4581525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8872" name="AutoShape 26"/>
          <p:cNvSpPr>
            <a:spLocks noChangeArrowheads="1"/>
          </p:cNvSpPr>
          <p:nvPr/>
        </p:nvSpPr>
        <p:spPr bwMode="auto">
          <a:xfrm>
            <a:off x="2843213" y="5300663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8873" name="AutoShape 27"/>
          <p:cNvSpPr>
            <a:spLocks noChangeArrowheads="1"/>
          </p:cNvSpPr>
          <p:nvPr/>
        </p:nvSpPr>
        <p:spPr bwMode="auto">
          <a:xfrm>
            <a:off x="4716463" y="1844675"/>
            <a:ext cx="4032250" cy="431800"/>
          </a:xfrm>
          <a:prstGeom prst="wedgeRoundRectCallout">
            <a:avLst>
              <a:gd name="adj1" fmla="val -59644"/>
              <a:gd name="adj2" fmla="val 4007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偵查中檢察官、審判中法官簽發</a:t>
            </a:r>
          </a:p>
        </p:txBody>
      </p:sp>
      <p:sp>
        <p:nvSpPr>
          <p:cNvPr id="78874" name="AutoShape 28"/>
          <p:cNvSpPr>
            <a:spLocks noChangeArrowheads="1"/>
          </p:cNvSpPr>
          <p:nvPr/>
        </p:nvSpPr>
        <p:spPr bwMode="auto">
          <a:xfrm>
            <a:off x="4643438" y="2492375"/>
            <a:ext cx="4105275" cy="649288"/>
          </a:xfrm>
          <a:prstGeom prst="wedgeRoundRectCallout">
            <a:avLst>
              <a:gd name="adj1" fmla="val -57657"/>
              <a:gd name="adj2" fmla="val -2457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偵查：檢察官聲請、法官裁定</a:t>
            </a:r>
          </a:p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審判：法官職權決定</a:t>
            </a:r>
          </a:p>
        </p:txBody>
      </p:sp>
      <p:sp>
        <p:nvSpPr>
          <p:cNvPr id="78875" name="AutoShape 29"/>
          <p:cNvSpPr>
            <a:spLocks noChangeArrowheads="1"/>
          </p:cNvSpPr>
          <p:nvPr/>
        </p:nvSpPr>
        <p:spPr bwMode="auto">
          <a:xfrm>
            <a:off x="4716463" y="3284538"/>
            <a:ext cx="4032250" cy="936625"/>
          </a:xfrm>
          <a:prstGeom prst="wedgeRoundRectCallout">
            <a:avLst>
              <a:gd name="adj1" fmla="val -59685"/>
              <a:gd name="adj2" fmla="val -2000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現行法偵查中檢察官、審判鍾法官決定</a:t>
            </a:r>
            <a:r>
              <a:rPr lang="en-US" altLang="zh-TW" sz="2000">
                <a:ea typeface="標楷體" pitchFamily="65" charset="-120"/>
              </a:rPr>
              <a:t>※</a:t>
            </a:r>
            <a:r>
              <a:rPr lang="zh-TW" altLang="en-US" sz="2000">
                <a:ea typeface="標楷體" pitchFamily="65" charset="-120"/>
              </a:rPr>
              <a:t>注意</a:t>
            </a:r>
            <a:r>
              <a:rPr lang="en-US" altLang="zh-TW" sz="2000">
                <a:ea typeface="標楷體" pitchFamily="65" charset="-120"/>
              </a:rPr>
              <a:t>§93III</a:t>
            </a:r>
            <a:r>
              <a:rPr lang="zh-TW" altLang="en-US" sz="2000">
                <a:ea typeface="標楷體" pitchFamily="65" charset="-120"/>
              </a:rPr>
              <a:t>與</a:t>
            </a:r>
            <a:r>
              <a:rPr lang="en-US" altLang="zh-TW" sz="2000">
                <a:ea typeface="標楷體" pitchFamily="65" charset="-120"/>
              </a:rPr>
              <a:t>§101-2</a:t>
            </a:r>
            <a:r>
              <a:rPr lang="zh-TW" altLang="en-US" sz="2000">
                <a:ea typeface="標楷體" pitchFamily="65" charset="-120"/>
              </a:rPr>
              <a:t>之關係</a:t>
            </a:r>
          </a:p>
        </p:txBody>
      </p:sp>
      <p:sp>
        <p:nvSpPr>
          <p:cNvPr id="78876" name="AutoShape 30"/>
          <p:cNvSpPr>
            <a:spLocks noChangeArrowheads="1"/>
          </p:cNvSpPr>
          <p:nvPr/>
        </p:nvSpPr>
        <p:spPr bwMode="auto">
          <a:xfrm>
            <a:off x="4716463" y="4437063"/>
            <a:ext cx="3959225" cy="504825"/>
          </a:xfrm>
          <a:prstGeom prst="wedgeRoundRectCallout">
            <a:avLst>
              <a:gd name="adj1" fmla="val -58181"/>
              <a:gd name="adj2" fmla="val -8806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ea typeface="標楷體" pitchFamily="65" charset="-120"/>
              </a:rPr>
              <a:t>偵查機關聲請、法官核發</a:t>
            </a:r>
          </a:p>
        </p:txBody>
      </p:sp>
      <p:sp>
        <p:nvSpPr>
          <p:cNvPr id="78877" name="AutoShape 31"/>
          <p:cNvSpPr>
            <a:spLocks noChangeArrowheads="1"/>
          </p:cNvSpPr>
          <p:nvPr/>
        </p:nvSpPr>
        <p:spPr bwMode="auto">
          <a:xfrm>
            <a:off x="4716463" y="5300663"/>
            <a:ext cx="3959225" cy="649287"/>
          </a:xfrm>
          <a:prstGeom prst="wedgeRoundRectCallout">
            <a:avLst>
              <a:gd name="adj1" fmla="val -56375"/>
              <a:gd name="adj2" fmla="val -3777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法官核發，檢察官如有需要應向法院聲請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羈押程序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偵查中羈押：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審判中羈押：</a:t>
            </a:r>
          </a:p>
        </p:txBody>
      </p:sp>
      <p:sp>
        <p:nvSpPr>
          <p:cNvPr id="79876" name="AutoShape 4"/>
          <p:cNvSpPr>
            <a:spLocks noChangeArrowheads="1"/>
          </p:cNvSpPr>
          <p:nvPr/>
        </p:nvSpPr>
        <p:spPr bwMode="auto">
          <a:xfrm>
            <a:off x="755650" y="1989138"/>
            <a:ext cx="431800" cy="15113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被告經拘捕</a:t>
            </a: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auto">
          <a:xfrm>
            <a:off x="1763713" y="1989138"/>
            <a:ext cx="433387" cy="15113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檢察官訊問</a:t>
            </a: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auto">
          <a:xfrm>
            <a:off x="2627313" y="1989138"/>
            <a:ext cx="1223962" cy="3603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羈押原因</a:t>
            </a: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auto">
          <a:xfrm>
            <a:off x="2627313" y="3141663"/>
            <a:ext cx="1223962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羈押必要</a:t>
            </a:r>
          </a:p>
        </p:txBody>
      </p:sp>
      <p:cxnSp>
        <p:nvCxnSpPr>
          <p:cNvPr id="79880" name="AutoShape 8"/>
          <p:cNvCxnSpPr>
            <a:cxnSpLocks noChangeShapeType="1"/>
            <a:stCxn id="79877" idx="3"/>
            <a:endCxn id="79878" idx="1"/>
          </p:cNvCxnSpPr>
          <p:nvPr/>
        </p:nvCxnSpPr>
        <p:spPr bwMode="auto">
          <a:xfrm flipV="1">
            <a:off x="2197100" y="2170113"/>
            <a:ext cx="430213" cy="574675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9881" name="AutoShape 9"/>
          <p:cNvCxnSpPr>
            <a:cxnSpLocks noChangeShapeType="1"/>
            <a:stCxn id="79877" idx="3"/>
            <a:endCxn id="79879" idx="1"/>
          </p:cNvCxnSpPr>
          <p:nvPr/>
        </p:nvCxnSpPr>
        <p:spPr bwMode="auto">
          <a:xfrm>
            <a:off x="2197100" y="2744788"/>
            <a:ext cx="430213" cy="576262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9882" name="AutoShape 10"/>
          <p:cNvCxnSpPr>
            <a:cxnSpLocks noChangeShapeType="1"/>
            <a:stCxn id="79878" idx="3"/>
            <a:endCxn id="79879" idx="3"/>
          </p:cNvCxnSpPr>
          <p:nvPr/>
        </p:nvCxnSpPr>
        <p:spPr bwMode="auto">
          <a:xfrm>
            <a:off x="3851275" y="2170113"/>
            <a:ext cx="1588" cy="1150937"/>
          </a:xfrm>
          <a:prstGeom prst="bentConnector3">
            <a:avLst>
              <a:gd name="adj1" fmla="val 71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9883" name="AutoShape 11"/>
          <p:cNvSpPr>
            <a:spLocks noChangeArrowheads="1"/>
          </p:cNvSpPr>
          <p:nvPr/>
        </p:nvSpPr>
        <p:spPr bwMode="auto">
          <a:xfrm>
            <a:off x="1258888" y="2636838"/>
            <a:ext cx="433387" cy="144462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9884" name="AutoShape 12"/>
          <p:cNvSpPr>
            <a:spLocks noChangeArrowheads="1"/>
          </p:cNvSpPr>
          <p:nvPr/>
        </p:nvSpPr>
        <p:spPr bwMode="auto">
          <a:xfrm>
            <a:off x="4067175" y="2636838"/>
            <a:ext cx="433388" cy="144462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9885" name="AutoShape 13"/>
          <p:cNvSpPr>
            <a:spLocks noChangeArrowheads="1"/>
          </p:cNvSpPr>
          <p:nvPr/>
        </p:nvSpPr>
        <p:spPr bwMode="auto">
          <a:xfrm>
            <a:off x="4572000" y="1916113"/>
            <a:ext cx="360363" cy="158591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向法院聲押</a:t>
            </a:r>
          </a:p>
        </p:txBody>
      </p:sp>
      <p:sp>
        <p:nvSpPr>
          <p:cNvPr id="79886" name="AutoShape 14"/>
          <p:cNvSpPr>
            <a:spLocks noChangeArrowheads="1"/>
          </p:cNvSpPr>
          <p:nvPr/>
        </p:nvSpPr>
        <p:spPr bwMode="auto">
          <a:xfrm>
            <a:off x="5580063" y="1916113"/>
            <a:ext cx="360362" cy="15843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法官訊問被告</a:t>
            </a:r>
          </a:p>
        </p:txBody>
      </p:sp>
      <p:sp>
        <p:nvSpPr>
          <p:cNvPr id="79887" name="AutoShape 16"/>
          <p:cNvSpPr>
            <a:spLocks noChangeArrowheads="1"/>
          </p:cNvSpPr>
          <p:nvPr/>
        </p:nvSpPr>
        <p:spPr bwMode="auto">
          <a:xfrm>
            <a:off x="5003800" y="2636838"/>
            <a:ext cx="433388" cy="144462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9888" name="AutoShape 17"/>
          <p:cNvSpPr>
            <a:spLocks noChangeArrowheads="1"/>
          </p:cNvSpPr>
          <p:nvPr/>
        </p:nvSpPr>
        <p:spPr bwMode="auto">
          <a:xfrm>
            <a:off x="6516688" y="1916113"/>
            <a:ext cx="1368425" cy="360362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裁定羈押</a:t>
            </a:r>
          </a:p>
        </p:txBody>
      </p:sp>
      <p:sp>
        <p:nvSpPr>
          <p:cNvPr id="79889" name="AutoShape 18"/>
          <p:cNvSpPr>
            <a:spLocks noChangeArrowheads="1"/>
          </p:cNvSpPr>
          <p:nvPr/>
        </p:nvSpPr>
        <p:spPr bwMode="auto">
          <a:xfrm>
            <a:off x="6516688" y="3068638"/>
            <a:ext cx="1368425" cy="36036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駁回聲請</a:t>
            </a:r>
          </a:p>
        </p:txBody>
      </p:sp>
      <p:cxnSp>
        <p:nvCxnSpPr>
          <p:cNvPr id="79890" name="AutoShape 19"/>
          <p:cNvCxnSpPr>
            <a:cxnSpLocks noChangeShapeType="1"/>
            <a:stCxn id="79886" idx="3"/>
            <a:endCxn id="79888" idx="1"/>
          </p:cNvCxnSpPr>
          <p:nvPr/>
        </p:nvCxnSpPr>
        <p:spPr bwMode="auto">
          <a:xfrm flipV="1">
            <a:off x="5940425" y="2097088"/>
            <a:ext cx="576263" cy="611187"/>
          </a:xfrm>
          <a:prstGeom prst="bentConnector3">
            <a:avLst>
              <a:gd name="adj1" fmla="val 49861"/>
            </a:avLst>
          </a:prstGeom>
          <a:noFill/>
          <a:ln w="38100">
            <a:solidFill>
              <a:srgbClr val="66CCFF"/>
            </a:solidFill>
            <a:miter lim="800000"/>
            <a:headEnd/>
            <a:tailEnd type="triangle" w="med" len="med"/>
          </a:ln>
        </p:spPr>
      </p:cxnSp>
      <p:cxnSp>
        <p:nvCxnSpPr>
          <p:cNvPr id="79891" name="AutoShape 20"/>
          <p:cNvCxnSpPr>
            <a:cxnSpLocks noChangeShapeType="1"/>
            <a:stCxn id="79886" idx="3"/>
            <a:endCxn id="79889" idx="1"/>
          </p:cNvCxnSpPr>
          <p:nvPr/>
        </p:nvCxnSpPr>
        <p:spPr bwMode="auto">
          <a:xfrm>
            <a:off x="5940425" y="2708275"/>
            <a:ext cx="576263" cy="541338"/>
          </a:xfrm>
          <a:prstGeom prst="bentConnector3">
            <a:avLst>
              <a:gd name="adj1" fmla="val 49861"/>
            </a:avLst>
          </a:prstGeom>
          <a:noFill/>
          <a:ln w="38100">
            <a:solidFill>
              <a:srgbClr val="66CCFF"/>
            </a:solidFill>
            <a:miter lim="800000"/>
            <a:headEnd/>
            <a:tailEnd type="triangle" w="med" len="med"/>
          </a:ln>
        </p:spPr>
      </p:cxnSp>
      <p:sp>
        <p:nvSpPr>
          <p:cNvPr id="79892" name="AutoShape 21"/>
          <p:cNvSpPr>
            <a:spLocks noChangeArrowheads="1"/>
          </p:cNvSpPr>
          <p:nvPr/>
        </p:nvSpPr>
        <p:spPr bwMode="auto">
          <a:xfrm>
            <a:off x="755650" y="4365625"/>
            <a:ext cx="360363" cy="16557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法官訊問被告</a:t>
            </a:r>
          </a:p>
        </p:txBody>
      </p:sp>
      <p:sp>
        <p:nvSpPr>
          <p:cNvPr id="79893" name="AutoShape 22"/>
          <p:cNvSpPr>
            <a:spLocks noChangeArrowheads="1"/>
          </p:cNvSpPr>
          <p:nvPr/>
        </p:nvSpPr>
        <p:spPr bwMode="auto">
          <a:xfrm>
            <a:off x="2484438" y="4365625"/>
            <a:ext cx="1223962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羈押原因</a:t>
            </a:r>
          </a:p>
        </p:txBody>
      </p:sp>
      <p:sp>
        <p:nvSpPr>
          <p:cNvPr id="79894" name="AutoShape 23"/>
          <p:cNvSpPr>
            <a:spLocks noChangeArrowheads="1"/>
          </p:cNvSpPr>
          <p:nvPr/>
        </p:nvSpPr>
        <p:spPr bwMode="auto">
          <a:xfrm>
            <a:off x="2484438" y="5589588"/>
            <a:ext cx="1223962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羈押必要</a:t>
            </a:r>
          </a:p>
        </p:txBody>
      </p:sp>
      <p:sp>
        <p:nvSpPr>
          <p:cNvPr id="79895" name="AutoShape 28"/>
          <p:cNvSpPr>
            <a:spLocks noChangeArrowheads="1"/>
          </p:cNvSpPr>
          <p:nvPr/>
        </p:nvSpPr>
        <p:spPr bwMode="auto">
          <a:xfrm>
            <a:off x="1619250" y="4365625"/>
            <a:ext cx="360363" cy="16557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羈押審酌</a:t>
            </a:r>
          </a:p>
        </p:txBody>
      </p:sp>
      <p:cxnSp>
        <p:nvCxnSpPr>
          <p:cNvPr id="79896" name="AutoShape 29"/>
          <p:cNvCxnSpPr>
            <a:cxnSpLocks noChangeShapeType="1"/>
            <a:stCxn id="79895" idx="3"/>
            <a:endCxn id="79893" idx="1"/>
          </p:cNvCxnSpPr>
          <p:nvPr/>
        </p:nvCxnSpPr>
        <p:spPr bwMode="auto">
          <a:xfrm flipV="1">
            <a:off x="1979613" y="4545013"/>
            <a:ext cx="504825" cy="6492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9897" name="AutoShape 30"/>
          <p:cNvCxnSpPr>
            <a:cxnSpLocks noChangeShapeType="1"/>
            <a:stCxn id="79895" idx="3"/>
            <a:endCxn id="79894" idx="1"/>
          </p:cNvCxnSpPr>
          <p:nvPr/>
        </p:nvCxnSpPr>
        <p:spPr bwMode="auto">
          <a:xfrm>
            <a:off x="1979613" y="5194300"/>
            <a:ext cx="504825" cy="576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9898" name="AutoShape 31"/>
          <p:cNvSpPr>
            <a:spLocks noChangeArrowheads="1"/>
          </p:cNvSpPr>
          <p:nvPr/>
        </p:nvSpPr>
        <p:spPr bwMode="auto">
          <a:xfrm>
            <a:off x="1187450" y="508476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79899" name="AutoShape 32"/>
          <p:cNvCxnSpPr>
            <a:cxnSpLocks noChangeShapeType="1"/>
            <a:stCxn id="79893" idx="3"/>
            <a:endCxn id="79894" idx="3"/>
          </p:cNvCxnSpPr>
          <p:nvPr/>
        </p:nvCxnSpPr>
        <p:spPr bwMode="auto">
          <a:xfrm>
            <a:off x="3708400" y="4545013"/>
            <a:ext cx="1588" cy="1225550"/>
          </a:xfrm>
          <a:prstGeom prst="bentConnector3">
            <a:avLst>
              <a:gd name="adj1" fmla="val 80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9900" name="AutoShape 33"/>
          <p:cNvSpPr>
            <a:spLocks noChangeArrowheads="1"/>
          </p:cNvSpPr>
          <p:nvPr/>
        </p:nvSpPr>
        <p:spPr bwMode="auto">
          <a:xfrm>
            <a:off x="3924300" y="508476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9901" name="AutoShape 34"/>
          <p:cNvSpPr>
            <a:spLocks noChangeArrowheads="1"/>
          </p:cNvSpPr>
          <p:nvPr/>
        </p:nvSpPr>
        <p:spPr bwMode="auto">
          <a:xfrm>
            <a:off x="4500563" y="4365625"/>
            <a:ext cx="1655762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有原因且必要</a:t>
            </a:r>
          </a:p>
        </p:txBody>
      </p:sp>
      <p:sp>
        <p:nvSpPr>
          <p:cNvPr id="79902" name="AutoShape 35"/>
          <p:cNvSpPr>
            <a:spLocks noChangeArrowheads="1"/>
          </p:cNvSpPr>
          <p:nvPr/>
        </p:nvSpPr>
        <p:spPr bwMode="auto">
          <a:xfrm>
            <a:off x="4500563" y="5013325"/>
            <a:ext cx="1655762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有原因無必要</a:t>
            </a:r>
          </a:p>
        </p:txBody>
      </p:sp>
      <p:sp>
        <p:nvSpPr>
          <p:cNvPr id="79903" name="AutoShape 36"/>
          <p:cNvSpPr>
            <a:spLocks noChangeArrowheads="1"/>
          </p:cNvSpPr>
          <p:nvPr/>
        </p:nvSpPr>
        <p:spPr bwMode="auto">
          <a:xfrm>
            <a:off x="4500563" y="5661025"/>
            <a:ext cx="1655762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無原因有必要</a:t>
            </a:r>
          </a:p>
        </p:txBody>
      </p:sp>
      <p:sp>
        <p:nvSpPr>
          <p:cNvPr id="79904" name="AutoShape 39"/>
          <p:cNvSpPr>
            <a:spLocks/>
          </p:cNvSpPr>
          <p:nvPr/>
        </p:nvSpPr>
        <p:spPr bwMode="auto">
          <a:xfrm>
            <a:off x="4356100" y="4508500"/>
            <a:ext cx="71438" cy="1368425"/>
          </a:xfrm>
          <a:prstGeom prst="leftBracket">
            <a:avLst>
              <a:gd name="adj" fmla="val 19997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9905" name="AutoShape 40"/>
          <p:cNvSpPr>
            <a:spLocks noChangeArrowheads="1"/>
          </p:cNvSpPr>
          <p:nvPr/>
        </p:nvSpPr>
        <p:spPr bwMode="auto">
          <a:xfrm>
            <a:off x="6227763" y="4508500"/>
            <a:ext cx="431800" cy="73025"/>
          </a:xfrm>
          <a:prstGeom prst="rightArrow">
            <a:avLst>
              <a:gd name="adj1" fmla="val 50000"/>
              <a:gd name="adj2" fmla="val 14782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9906" name="AutoShape 41"/>
          <p:cNvSpPr>
            <a:spLocks noChangeArrowheads="1"/>
          </p:cNvSpPr>
          <p:nvPr/>
        </p:nvSpPr>
        <p:spPr bwMode="auto">
          <a:xfrm>
            <a:off x="6227763" y="5157788"/>
            <a:ext cx="431800" cy="73025"/>
          </a:xfrm>
          <a:prstGeom prst="rightArrow">
            <a:avLst>
              <a:gd name="adj1" fmla="val 50000"/>
              <a:gd name="adj2" fmla="val 14782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9907" name="AutoShape 42"/>
          <p:cNvSpPr>
            <a:spLocks noChangeArrowheads="1"/>
          </p:cNvSpPr>
          <p:nvPr/>
        </p:nvSpPr>
        <p:spPr bwMode="auto">
          <a:xfrm>
            <a:off x="6227763" y="5805488"/>
            <a:ext cx="431800" cy="73025"/>
          </a:xfrm>
          <a:prstGeom prst="rightArrow">
            <a:avLst>
              <a:gd name="adj1" fmla="val 50000"/>
              <a:gd name="adj2" fmla="val 14782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9908" name="AutoShape 43"/>
          <p:cNvSpPr>
            <a:spLocks noChangeArrowheads="1"/>
          </p:cNvSpPr>
          <p:nvPr/>
        </p:nvSpPr>
        <p:spPr bwMode="auto">
          <a:xfrm>
            <a:off x="6732588" y="4365625"/>
            <a:ext cx="1295400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裁定羈押</a:t>
            </a:r>
          </a:p>
        </p:txBody>
      </p:sp>
      <p:sp>
        <p:nvSpPr>
          <p:cNvPr id="79909" name="AutoShape 44"/>
          <p:cNvSpPr>
            <a:spLocks noChangeArrowheads="1"/>
          </p:cNvSpPr>
          <p:nvPr/>
        </p:nvSpPr>
        <p:spPr bwMode="auto">
          <a:xfrm>
            <a:off x="6732588" y="5013325"/>
            <a:ext cx="1296987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替代手段</a:t>
            </a:r>
          </a:p>
        </p:txBody>
      </p:sp>
      <p:sp>
        <p:nvSpPr>
          <p:cNvPr id="79910" name="AutoShape 45"/>
          <p:cNvSpPr>
            <a:spLocks noChangeArrowheads="1"/>
          </p:cNvSpPr>
          <p:nvPr/>
        </p:nvSpPr>
        <p:spPr bwMode="auto">
          <a:xfrm>
            <a:off x="6732588" y="5661025"/>
            <a:ext cx="1295400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羈押撤銷與停止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撤銷羈押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撤銷程序</a:t>
            </a:r>
          </a:p>
        </p:txBody>
      </p:sp>
      <p:sp>
        <p:nvSpPr>
          <p:cNvPr id="80900" name="AutoShape 4"/>
          <p:cNvSpPr>
            <a:spLocks noChangeArrowheads="1"/>
          </p:cNvSpPr>
          <p:nvPr/>
        </p:nvSpPr>
        <p:spPr bwMode="auto">
          <a:xfrm>
            <a:off x="827088" y="1989138"/>
            <a:ext cx="431800" cy="1439862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solidFill>
                  <a:srgbClr val="FF0000"/>
                </a:solidFill>
                <a:ea typeface="標楷體" pitchFamily="65" charset="-120"/>
              </a:rPr>
              <a:t>撤銷事由</a:t>
            </a:r>
          </a:p>
        </p:txBody>
      </p:sp>
      <p:sp>
        <p:nvSpPr>
          <p:cNvPr id="80901" name="AutoShape 5"/>
          <p:cNvSpPr>
            <a:spLocks noChangeArrowheads="1"/>
          </p:cNvSpPr>
          <p:nvPr/>
        </p:nvSpPr>
        <p:spPr bwMode="auto">
          <a:xfrm>
            <a:off x="1835150" y="1700213"/>
            <a:ext cx="1800225" cy="2889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羈押原因消滅</a:t>
            </a:r>
          </a:p>
        </p:txBody>
      </p:sp>
      <p:sp>
        <p:nvSpPr>
          <p:cNvPr id="80902" name="AutoShape 6"/>
          <p:cNvSpPr>
            <a:spLocks noChangeArrowheads="1"/>
          </p:cNvSpPr>
          <p:nvPr/>
        </p:nvSpPr>
        <p:spPr bwMode="auto">
          <a:xfrm>
            <a:off x="1835150" y="2205038"/>
            <a:ext cx="1800225" cy="287337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程序終結</a:t>
            </a:r>
          </a:p>
        </p:txBody>
      </p:sp>
      <p:sp>
        <p:nvSpPr>
          <p:cNvPr id="80903" name="AutoShape 7"/>
          <p:cNvSpPr>
            <a:spLocks noChangeArrowheads="1"/>
          </p:cNvSpPr>
          <p:nvPr/>
        </p:nvSpPr>
        <p:spPr bwMode="auto">
          <a:xfrm>
            <a:off x="1835150" y="2708275"/>
            <a:ext cx="1800225" cy="2889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羈押期滿無作為</a:t>
            </a:r>
          </a:p>
        </p:txBody>
      </p:sp>
      <p:sp>
        <p:nvSpPr>
          <p:cNvPr id="80904" name="AutoShape 8"/>
          <p:cNvSpPr>
            <a:spLocks noChangeArrowheads="1"/>
          </p:cNvSpPr>
          <p:nvPr/>
        </p:nvSpPr>
        <p:spPr bwMode="auto">
          <a:xfrm>
            <a:off x="1835150" y="3213100"/>
            <a:ext cx="1800225" cy="287338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逾刑期</a:t>
            </a:r>
          </a:p>
        </p:txBody>
      </p:sp>
      <p:sp>
        <p:nvSpPr>
          <p:cNvPr id="80905" name="AutoShape 9"/>
          <p:cNvSpPr>
            <a:spLocks/>
          </p:cNvSpPr>
          <p:nvPr/>
        </p:nvSpPr>
        <p:spPr bwMode="auto">
          <a:xfrm>
            <a:off x="1403350" y="1844675"/>
            <a:ext cx="360363" cy="1511300"/>
          </a:xfrm>
          <a:prstGeom prst="leftBrace">
            <a:avLst>
              <a:gd name="adj1" fmla="val 3494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0906" name="AutoShape 10"/>
          <p:cNvSpPr>
            <a:spLocks/>
          </p:cNvSpPr>
          <p:nvPr/>
        </p:nvSpPr>
        <p:spPr bwMode="auto">
          <a:xfrm>
            <a:off x="3708400" y="1916113"/>
            <a:ext cx="71438" cy="1511300"/>
          </a:xfrm>
          <a:prstGeom prst="rightBracket">
            <a:avLst>
              <a:gd name="adj" fmla="val 17629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0907" name="AutoShape 11"/>
          <p:cNvSpPr>
            <a:spLocks noChangeArrowheads="1"/>
          </p:cNvSpPr>
          <p:nvPr/>
        </p:nvSpPr>
        <p:spPr bwMode="auto">
          <a:xfrm>
            <a:off x="4356100" y="1916113"/>
            <a:ext cx="3887788" cy="1655762"/>
          </a:xfrm>
          <a:prstGeom prst="wedgeRoundRectCallout">
            <a:avLst>
              <a:gd name="adj1" fmla="val -63269"/>
              <a:gd name="adj2" fmla="val -4556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應無條件釋放被告，為一例外者，當羈押逾刑期，兒戲未被告不利益上訴時，得以負具保、責付及限制住居之條件（</a:t>
            </a:r>
            <a:r>
              <a:rPr lang="en-US" altLang="zh-TW" sz="2000">
                <a:ea typeface="標楷體" pitchFamily="65" charset="-120"/>
              </a:rPr>
              <a:t>§109</a:t>
            </a:r>
            <a:r>
              <a:rPr lang="zh-TW" altLang="en-US" sz="2000">
                <a:ea typeface="標楷體" pitchFamily="65" charset="-120"/>
              </a:rPr>
              <a:t>）</a:t>
            </a:r>
          </a:p>
        </p:txBody>
      </p:sp>
      <p:sp>
        <p:nvSpPr>
          <p:cNvPr id="80908" name="AutoShape 12"/>
          <p:cNvSpPr>
            <a:spLocks noChangeArrowheads="1"/>
          </p:cNvSpPr>
          <p:nvPr/>
        </p:nvSpPr>
        <p:spPr bwMode="auto">
          <a:xfrm>
            <a:off x="971550" y="4365625"/>
            <a:ext cx="1079500" cy="360363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偵查中</a:t>
            </a:r>
          </a:p>
        </p:txBody>
      </p:sp>
      <p:sp>
        <p:nvSpPr>
          <p:cNvPr id="80909" name="AutoShape 13"/>
          <p:cNvSpPr>
            <a:spLocks noChangeArrowheads="1"/>
          </p:cNvSpPr>
          <p:nvPr/>
        </p:nvSpPr>
        <p:spPr bwMode="auto">
          <a:xfrm>
            <a:off x="971550" y="5516563"/>
            <a:ext cx="1079500" cy="36036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審判中</a:t>
            </a:r>
          </a:p>
        </p:txBody>
      </p:sp>
      <p:sp>
        <p:nvSpPr>
          <p:cNvPr id="80910" name="AutoShape 14"/>
          <p:cNvSpPr>
            <a:spLocks noChangeArrowheads="1"/>
          </p:cNvSpPr>
          <p:nvPr/>
        </p:nvSpPr>
        <p:spPr bwMode="auto">
          <a:xfrm>
            <a:off x="2484438" y="4005263"/>
            <a:ext cx="1439862" cy="360362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檢察官聲請</a:t>
            </a:r>
          </a:p>
        </p:txBody>
      </p:sp>
      <p:sp>
        <p:nvSpPr>
          <p:cNvPr id="80911" name="AutoShape 15"/>
          <p:cNvSpPr>
            <a:spLocks noChangeArrowheads="1"/>
          </p:cNvSpPr>
          <p:nvPr/>
        </p:nvSpPr>
        <p:spPr bwMode="auto">
          <a:xfrm>
            <a:off x="2484438" y="4652963"/>
            <a:ext cx="1439862" cy="360362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被告方聲請</a:t>
            </a:r>
          </a:p>
        </p:txBody>
      </p:sp>
      <p:sp>
        <p:nvSpPr>
          <p:cNvPr id="80912" name="AutoShape 16"/>
          <p:cNvSpPr>
            <a:spLocks noChangeArrowheads="1"/>
          </p:cNvSpPr>
          <p:nvPr/>
        </p:nvSpPr>
        <p:spPr bwMode="auto">
          <a:xfrm>
            <a:off x="4500563" y="4005263"/>
            <a:ext cx="3600450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提出聲請，得提前釋放被告</a:t>
            </a:r>
          </a:p>
        </p:txBody>
      </p:sp>
      <p:sp>
        <p:nvSpPr>
          <p:cNvPr id="80913" name="AutoShape 17"/>
          <p:cNvSpPr>
            <a:spLocks noChangeArrowheads="1"/>
          </p:cNvSpPr>
          <p:nvPr/>
        </p:nvSpPr>
        <p:spPr bwMode="auto">
          <a:xfrm>
            <a:off x="4500563" y="4652963"/>
            <a:ext cx="1800225" cy="360362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徵詢檢察官意見</a:t>
            </a:r>
          </a:p>
        </p:txBody>
      </p:sp>
      <p:sp>
        <p:nvSpPr>
          <p:cNvPr id="80914" name="AutoShape 18"/>
          <p:cNvSpPr>
            <a:spLocks noChangeArrowheads="1"/>
          </p:cNvSpPr>
          <p:nvPr/>
        </p:nvSpPr>
        <p:spPr bwMode="auto">
          <a:xfrm>
            <a:off x="6877050" y="4652963"/>
            <a:ext cx="1223963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法院裁定</a:t>
            </a:r>
          </a:p>
        </p:txBody>
      </p:sp>
      <p:cxnSp>
        <p:nvCxnSpPr>
          <p:cNvPr id="80915" name="AutoShape 19"/>
          <p:cNvCxnSpPr>
            <a:cxnSpLocks noChangeShapeType="1"/>
            <a:stCxn id="80908" idx="3"/>
            <a:endCxn id="80910" idx="1"/>
          </p:cNvCxnSpPr>
          <p:nvPr/>
        </p:nvCxnSpPr>
        <p:spPr bwMode="auto">
          <a:xfrm flipV="1">
            <a:off x="2051050" y="4186238"/>
            <a:ext cx="433388" cy="360362"/>
          </a:xfrm>
          <a:prstGeom prst="bentConnector3">
            <a:avLst>
              <a:gd name="adj1" fmla="val 4981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</p:spPr>
      </p:cxnSp>
      <p:cxnSp>
        <p:nvCxnSpPr>
          <p:cNvPr id="80916" name="AutoShape 20"/>
          <p:cNvCxnSpPr>
            <a:cxnSpLocks noChangeShapeType="1"/>
            <a:stCxn id="80908" idx="3"/>
            <a:endCxn id="80911" idx="1"/>
          </p:cNvCxnSpPr>
          <p:nvPr/>
        </p:nvCxnSpPr>
        <p:spPr bwMode="auto">
          <a:xfrm>
            <a:off x="2051050" y="4546600"/>
            <a:ext cx="433388" cy="287338"/>
          </a:xfrm>
          <a:prstGeom prst="bentConnector3">
            <a:avLst>
              <a:gd name="adj1" fmla="val 4981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80917" name="AutoShape 21"/>
          <p:cNvSpPr>
            <a:spLocks noChangeArrowheads="1"/>
          </p:cNvSpPr>
          <p:nvPr/>
        </p:nvSpPr>
        <p:spPr bwMode="auto">
          <a:xfrm>
            <a:off x="3995738" y="40767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0918" name="AutoShape 22"/>
          <p:cNvSpPr>
            <a:spLocks noChangeArrowheads="1"/>
          </p:cNvSpPr>
          <p:nvPr/>
        </p:nvSpPr>
        <p:spPr bwMode="auto">
          <a:xfrm>
            <a:off x="3995738" y="4724400"/>
            <a:ext cx="431800" cy="217488"/>
          </a:xfrm>
          <a:prstGeom prst="rightArrow">
            <a:avLst>
              <a:gd name="adj1" fmla="val 50000"/>
              <a:gd name="adj2" fmla="val 4963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0919" name="AutoShape 23"/>
          <p:cNvSpPr>
            <a:spLocks noChangeArrowheads="1"/>
          </p:cNvSpPr>
          <p:nvPr/>
        </p:nvSpPr>
        <p:spPr bwMode="auto">
          <a:xfrm>
            <a:off x="6372225" y="4724400"/>
            <a:ext cx="431800" cy="217488"/>
          </a:xfrm>
          <a:prstGeom prst="rightArrow">
            <a:avLst>
              <a:gd name="adj1" fmla="val 50000"/>
              <a:gd name="adj2" fmla="val 4963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0920" name="AutoShape 24"/>
          <p:cNvSpPr>
            <a:spLocks noChangeArrowheads="1"/>
          </p:cNvSpPr>
          <p:nvPr/>
        </p:nvSpPr>
        <p:spPr bwMode="auto">
          <a:xfrm>
            <a:off x="3995738" y="5300663"/>
            <a:ext cx="431800" cy="217487"/>
          </a:xfrm>
          <a:prstGeom prst="rightArrow">
            <a:avLst>
              <a:gd name="adj1" fmla="val 50000"/>
              <a:gd name="adj2" fmla="val 4963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0921" name="AutoShape 25"/>
          <p:cNvSpPr>
            <a:spLocks noChangeArrowheads="1"/>
          </p:cNvSpPr>
          <p:nvPr/>
        </p:nvSpPr>
        <p:spPr bwMode="auto">
          <a:xfrm>
            <a:off x="2484438" y="5229225"/>
            <a:ext cx="1366837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法院決定</a:t>
            </a:r>
          </a:p>
        </p:txBody>
      </p:sp>
      <p:sp>
        <p:nvSpPr>
          <p:cNvPr id="80922" name="AutoShape 26"/>
          <p:cNvSpPr>
            <a:spLocks noChangeArrowheads="1"/>
          </p:cNvSpPr>
          <p:nvPr/>
        </p:nvSpPr>
        <p:spPr bwMode="auto">
          <a:xfrm>
            <a:off x="2484438" y="5805488"/>
            <a:ext cx="1366837" cy="3603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被告方聲請</a:t>
            </a:r>
          </a:p>
        </p:txBody>
      </p:sp>
      <p:sp>
        <p:nvSpPr>
          <p:cNvPr id="80923" name="AutoShape 27"/>
          <p:cNvSpPr>
            <a:spLocks noChangeArrowheads="1"/>
          </p:cNvSpPr>
          <p:nvPr/>
        </p:nvSpPr>
        <p:spPr bwMode="auto">
          <a:xfrm>
            <a:off x="4643438" y="5229225"/>
            <a:ext cx="1657350" cy="360363"/>
          </a:xfrm>
          <a:prstGeom prst="flowChartAlternateProcess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FFFF99"/>
                </a:solidFill>
                <a:ea typeface="標楷體" pitchFamily="65" charset="-120"/>
              </a:rPr>
              <a:t>釋放被告</a:t>
            </a:r>
          </a:p>
        </p:txBody>
      </p:sp>
      <p:sp>
        <p:nvSpPr>
          <p:cNvPr id="80924" name="AutoShape 28"/>
          <p:cNvSpPr>
            <a:spLocks noChangeArrowheads="1"/>
          </p:cNvSpPr>
          <p:nvPr/>
        </p:nvSpPr>
        <p:spPr bwMode="auto">
          <a:xfrm>
            <a:off x="4643438" y="5805488"/>
            <a:ext cx="1657350" cy="360362"/>
          </a:xfrm>
          <a:prstGeom prst="flowChartAlternateProcess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rgbClr val="FFFF99"/>
                </a:solidFill>
                <a:ea typeface="標楷體" pitchFamily="65" charset="-120"/>
              </a:rPr>
              <a:t>法院審核</a:t>
            </a:r>
          </a:p>
        </p:txBody>
      </p:sp>
      <p:sp>
        <p:nvSpPr>
          <p:cNvPr id="80925" name="AutoShape 29"/>
          <p:cNvSpPr>
            <a:spLocks noChangeArrowheads="1"/>
          </p:cNvSpPr>
          <p:nvPr/>
        </p:nvSpPr>
        <p:spPr bwMode="auto">
          <a:xfrm>
            <a:off x="3995738" y="5876925"/>
            <a:ext cx="431800" cy="217488"/>
          </a:xfrm>
          <a:prstGeom prst="rightArrow">
            <a:avLst>
              <a:gd name="adj1" fmla="val 50000"/>
              <a:gd name="adj2" fmla="val 4963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0926" name="AutoShape 30"/>
          <p:cNvSpPr>
            <a:spLocks noChangeArrowheads="1"/>
          </p:cNvSpPr>
          <p:nvPr/>
        </p:nvSpPr>
        <p:spPr bwMode="auto">
          <a:xfrm>
            <a:off x="6443663" y="5876925"/>
            <a:ext cx="431800" cy="217488"/>
          </a:xfrm>
          <a:prstGeom prst="rightArrow">
            <a:avLst>
              <a:gd name="adj1" fmla="val 50000"/>
              <a:gd name="adj2" fmla="val 4963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0927" name="AutoShape 31"/>
          <p:cNvSpPr>
            <a:spLocks noChangeArrowheads="1"/>
          </p:cNvSpPr>
          <p:nvPr/>
        </p:nvSpPr>
        <p:spPr bwMode="auto">
          <a:xfrm>
            <a:off x="6948488" y="5734050"/>
            <a:ext cx="1079500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裁定</a:t>
            </a:r>
          </a:p>
        </p:txBody>
      </p:sp>
      <p:cxnSp>
        <p:nvCxnSpPr>
          <p:cNvPr id="80928" name="AutoShape 32"/>
          <p:cNvCxnSpPr>
            <a:cxnSpLocks noChangeShapeType="1"/>
            <a:stCxn id="80909" idx="3"/>
            <a:endCxn id="80921" idx="1"/>
          </p:cNvCxnSpPr>
          <p:nvPr/>
        </p:nvCxnSpPr>
        <p:spPr bwMode="auto">
          <a:xfrm flipV="1">
            <a:off x="2051050" y="5410200"/>
            <a:ext cx="433388" cy="287338"/>
          </a:xfrm>
          <a:prstGeom prst="bentConnector3">
            <a:avLst>
              <a:gd name="adj1" fmla="val 49815"/>
            </a:avLst>
          </a:prstGeom>
          <a:noFill/>
          <a:ln w="38100">
            <a:solidFill>
              <a:srgbClr val="00FF00"/>
            </a:solidFill>
            <a:miter lim="800000"/>
            <a:headEnd/>
            <a:tailEnd type="triangle" w="med" len="med"/>
          </a:ln>
        </p:spPr>
      </p:cxnSp>
      <p:cxnSp>
        <p:nvCxnSpPr>
          <p:cNvPr id="80929" name="AutoShape 33"/>
          <p:cNvCxnSpPr>
            <a:cxnSpLocks noChangeShapeType="1"/>
            <a:stCxn id="80909" idx="3"/>
            <a:endCxn id="80922" idx="1"/>
          </p:cNvCxnSpPr>
          <p:nvPr/>
        </p:nvCxnSpPr>
        <p:spPr bwMode="auto">
          <a:xfrm>
            <a:off x="2051050" y="5697538"/>
            <a:ext cx="433388" cy="288925"/>
          </a:xfrm>
          <a:prstGeom prst="bentConnector3">
            <a:avLst>
              <a:gd name="adj1" fmla="val 49815"/>
            </a:avLst>
          </a:prstGeom>
          <a:noFill/>
          <a:ln w="38100">
            <a:solidFill>
              <a:srgbClr val="00FF00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04813"/>
            <a:ext cx="8229600" cy="57261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停止羈押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停止羈押程序：法官保留事項</a:t>
            </a:r>
          </a:p>
        </p:txBody>
      </p:sp>
      <p:sp>
        <p:nvSpPr>
          <p:cNvPr id="81923" name="AutoShape 4"/>
          <p:cNvSpPr>
            <a:spLocks noChangeArrowheads="1"/>
          </p:cNvSpPr>
          <p:nvPr/>
        </p:nvSpPr>
        <p:spPr bwMode="auto">
          <a:xfrm>
            <a:off x="900113" y="1268413"/>
            <a:ext cx="358775" cy="1512887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停止原因</a:t>
            </a:r>
          </a:p>
        </p:txBody>
      </p:sp>
      <p:sp>
        <p:nvSpPr>
          <p:cNvPr id="81924" name="AutoShape 6"/>
          <p:cNvSpPr>
            <a:spLocks noChangeArrowheads="1"/>
          </p:cNvSpPr>
          <p:nvPr/>
        </p:nvSpPr>
        <p:spPr bwMode="auto">
          <a:xfrm>
            <a:off x="1908175" y="1268413"/>
            <a:ext cx="720725" cy="1512887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有羈押原因</a:t>
            </a:r>
          </a:p>
          <a:p>
            <a:pPr algn="ctr"/>
            <a:r>
              <a:rPr lang="zh-TW" altLang="en-US" sz="2000">
                <a:ea typeface="標楷體" pitchFamily="65" charset="-120"/>
              </a:rPr>
              <a:t>無羈押必要</a:t>
            </a:r>
          </a:p>
        </p:txBody>
      </p:sp>
      <p:cxnSp>
        <p:nvCxnSpPr>
          <p:cNvPr id="81925" name="AutoShape 7"/>
          <p:cNvCxnSpPr>
            <a:cxnSpLocks noChangeShapeType="1"/>
            <a:stCxn id="81923" idx="3"/>
            <a:endCxn id="81924" idx="1"/>
          </p:cNvCxnSpPr>
          <p:nvPr/>
        </p:nvCxnSpPr>
        <p:spPr bwMode="auto">
          <a:xfrm>
            <a:off x="1258888" y="2025650"/>
            <a:ext cx="649287" cy="0"/>
          </a:xfrm>
          <a:prstGeom prst="straightConnector1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</p:spPr>
      </p:cxnSp>
      <p:sp>
        <p:nvSpPr>
          <p:cNvPr id="81926" name="AutoShape 8"/>
          <p:cNvSpPr>
            <a:spLocks noChangeArrowheads="1"/>
          </p:cNvSpPr>
          <p:nvPr/>
        </p:nvSpPr>
        <p:spPr bwMode="auto">
          <a:xfrm>
            <a:off x="3348038" y="1268413"/>
            <a:ext cx="792162" cy="1512887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l"/>
            <a:r>
              <a:rPr lang="zh-TW" altLang="en-US" sz="2000">
                <a:ea typeface="標楷體" pitchFamily="65" charset="-120"/>
              </a:rPr>
              <a:t>附條件釋放</a:t>
            </a:r>
          </a:p>
          <a:p>
            <a:pPr algn="l"/>
            <a:r>
              <a:rPr lang="zh-TW" altLang="en-US" sz="2000">
                <a:ea typeface="標楷體" pitchFamily="65" charset="-120"/>
              </a:rPr>
              <a:t>被告</a:t>
            </a:r>
          </a:p>
        </p:txBody>
      </p:sp>
      <p:cxnSp>
        <p:nvCxnSpPr>
          <p:cNvPr id="81927" name="AutoShape 9"/>
          <p:cNvCxnSpPr>
            <a:cxnSpLocks noChangeShapeType="1"/>
            <a:stCxn id="81924" idx="3"/>
            <a:endCxn id="81926" idx="1"/>
          </p:cNvCxnSpPr>
          <p:nvPr/>
        </p:nvCxnSpPr>
        <p:spPr bwMode="auto">
          <a:xfrm>
            <a:off x="2628900" y="2025650"/>
            <a:ext cx="719138" cy="0"/>
          </a:xfrm>
          <a:prstGeom prst="straightConnector1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</p:spPr>
      </p:cxnSp>
      <p:sp>
        <p:nvSpPr>
          <p:cNvPr id="81928" name="AutoShape 10"/>
          <p:cNvSpPr>
            <a:spLocks noChangeArrowheads="1"/>
          </p:cNvSpPr>
          <p:nvPr/>
        </p:nvSpPr>
        <p:spPr bwMode="auto">
          <a:xfrm>
            <a:off x="4716463" y="1196975"/>
            <a:ext cx="1800225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具保</a:t>
            </a:r>
          </a:p>
        </p:txBody>
      </p:sp>
      <p:sp>
        <p:nvSpPr>
          <p:cNvPr id="81929" name="AutoShape 11"/>
          <p:cNvSpPr>
            <a:spLocks noChangeArrowheads="1"/>
          </p:cNvSpPr>
          <p:nvPr/>
        </p:nvSpPr>
        <p:spPr bwMode="auto">
          <a:xfrm>
            <a:off x="4716463" y="1844675"/>
            <a:ext cx="1800225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責付</a:t>
            </a:r>
          </a:p>
        </p:txBody>
      </p:sp>
      <p:sp>
        <p:nvSpPr>
          <p:cNvPr id="81930" name="AutoShape 12"/>
          <p:cNvSpPr>
            <a:spLocks noChangeArrowheads="1"/>
          </p:cNvSpPr>
          <p:nvPr/>
        </p:nvSpPr>
        <p:spPr bwMode="auto">
          <a:xfrm>
            <a:off x="4716463" y="2492375"/>
            <a:ext cx="1800225" cy="360363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限制住居</a:t>
            </a:r>
          </a:p>
        </p:txBody>
      </p:sp>
      <p:sp>
        <p:nvSpPr>
          <p:cNvPr id="81931" name="AutoShape 13"/>
          <p:cNvSpPr>
            <a:spLocks/>
          </p:cNvSpPr>
          <p:nvPr/>
        </p:nvSpPr>
        <p:spPr bwMode="auto">
          <a:xfrm>
            <a:off x="4211638" y="1341438"/>
            <a:ext cx="504825" cy="1366837"/>
          </a:xfrm>
          <a:prstGeom prst="leftBrace">
            <a:avLst>
              <a:gd name="adj1" fmla="val 2256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1932" name="AutoShape 14"/>
          <p:cNvSpPr>
            <a:spLocks/>
          </p:cNvSpPr>
          <p:nvPr/>
        </p:nvSpPr>
        <p:spPr bwMode="auto">
          <a:xfrm>
            <a:off x="6588125" y="1341438"/>
            <a:ext cx="144463" cy="1366837"/>
          </a:xfrm>
          <a:prstGeom prst="rightBracket">
            <a:avLst>
              <a:gd name="adj" fmla="val 7884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1933" name="AutoShape 15"/>
          <p:cNvSpPr>
            <a:spLocks noChangeArrowheads="1"/>
          </p:cNvSpPr>
          <p:nvPr/>
        </p:nvSpPr>
        <p:spPr bwMode="auto">
          <a:xfrm>
            <a:off x="7019925" y="1052513"/>
            <a:ext cx="1655763" cy="1655762"/>
          </a:xfrm>
          <a:prstGeom prst="wedgeRoundRectCallout">
            <a:avLst>
              <a:gd name="adj1" fmla="val -66394"/>
              <a:gd name="adj2" fmla="val -771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en-US" altLang="zh-TW" sz="2000">
                <a:ea typeface="標楷體" pitchFamily="65" charset="-120"/>
              </a:rPr>
              <a:t>§111</a:t>
            </a:r>
            <a:r>
              <a:rPr lang="zh-TW" altLang="en-US" sz="2000">
                <a:ea typeface="標楷體" pitchFamily="65" charset="-120"/>
              </a:rPr>
              <a:t>（具保）、</a:t>
            </a:r>
            <a:r>
              <a:rPr lang="en-US" altLang="zh-TW" sz="2000">
                <a:ea typeface="標楷體" pitchFamily="65" charset="-120"/>
              </a:rPr>
              <a:t>§115</a:t>
            </a:r>
            <a:r>
              <a:rPr lang="zh-TW" altLang="en-US" sz="2000">
                <a:ea typeface="標楷體" pitchFamily="65" charset="-120"/>
              </a:rPr>
              <a:t>（責付）、</a:t>
            </a:r>
            <a:r>
              <a:rPr lang="en-US" altLang="zh-TW" sz="2000">
                <a:ea typeface="標楷體" pitchFamily="65" charset="-120"/>
              </a:rPr>
              <a:t>§116</a:t>
            </a:r>
            <a:r>
              <a:rPr lang="zh-TW" altLang="en-US" sz="2000">
                <a:ea typeface="標楷體" pitchFamily="65" charset="-120"/>
              </a:rPr>
              <a:t>（限制住居）</a:t>
            </a:r>
          </a:p>
        </p:txBody>
      </p:sp>
      <p:sp>
        <p:nvSpPr>
          <p:cNvPr id="81934" name="AutoShape 16"/>
          <p:cNvSpPr>
            <a:spLocks noChangeArrowheads="1"/>
          </p:cNvSpPr>
          <p:nvPr/>
        </p:nvSpPr>
        <p:spPr bwMode="auto">
          <a:xfrm>
            <a:off x="971550" y="4221163"/>
            <a:ext cx="1223963" cy="431800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偵查中</a:t>
            </a:r>
          </a:p>
        </p:txBody>
      </p:sp>
      <p:sp>
        <p:nvSpPr>
          <p:cNvPr id="81935" name="AutoShape 17"/>
          <p:cNvSpPr>
            <a:spLocks noChangeArrowheads="1"/>
          </p:cNvSpPr>
          <p:nvPr/>
        </p:nvSpPr>
        <p:spPr bwMode="auto">
          <a:xfrm>
            <a:off x="971550" y="5300663"/>
            <a:ext cx="1223963" cy="431800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審判中</a:t>
            </a:r>
          </a:p>
        </p:txBody>
      </p:sp>
      <p:sp>
        <p:nvSpPr>
          <p:cNvPr id="81936" name="AutoShape 18"/>
          <p:cNvSpPr>
            <a:spLocks noChangeArrowheads="1"/>
          </p:cNvSpPr>
          <p:nvPr/>
        </p:nvSpPr>
        <p:spPr bwMode="auto">
          <a:xfrm>
            <a:off x="2627313" y="4005263"/>
            <a:ext cx="1439862" cy="360362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檢察官聲請</a:t>
            </a:r>
          </a:p>
        </p:txBody>
      </p:sp>
      <p:sp>
        <p:nvSpPr>
          <p:cNvPr id="81937" name="AutoShape 19"/>
          <p:cNvSpPr>
            <a:spLocks noChangeArrowheads="1"/>
          </p:cNvSpPr>
          <p:nvPr/>
        </p:nvSpPr>
        <p:spPr bwMode="auto">
          <a:xfrm>
            <a:off x="2627313" y="4508500"/>
            <a:ext cx="1439862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被告方聲請</a:t>
            </a:r>
          </a:p>
        </p:txBody>
      </p:sp>
      <p:cxnSp>
        <p:nvCxnSpPr>
          <p:cNvPr id="81938" name="AutoShape 20"/>
          <p:cNvCxnSpPr>
            <a:cxnSpLocks noChangeShapeType="1"/>
            <a:stCxn id="81934" idx="3"/>
            <a:endCxn id="81936" idx="1"/>
          </p:cNvCxnSpPr>
          <p:nvPr/>
        </p:nvCxnSpPr>
        <p:spPr bwMode="auto">
          <a:xfrm flipV="1">
            <a:off x="2195513" y="4186238"/>
            <a:ext cx="431800" cy="250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1939" name="AutoShape 21"/>
          <p:cNvCxnSpPr>
            <a:cxnSpLocks noChangeShapeType="1"/>
            <a:stCxn id="81934" idx="3"/>
            <a:endCxn id="81937" idx="1"/>
          </p:cNvCxnSpPr>
          <p:nvPr/>
        </p:nvCxnSpPr>
        <p:spPr bwMode="auto">
          <a:xfrm>
            <a:off x="2195513" y="4437063"/>
            <a:ext cx="431800" cy="2524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1940" name="AutoShape 23"/>
          <p:cNvSpPr>
            <a:spLocks noChangeArrowheads="1"/>
          </p:cNvSpPr>
          <p:nvPr/>
        </p:nvSpPr>
        <p:spPr bwMode="auto">
          <a:xfrm>
            <a:off x="4643438" y="4508500"/>
            <a:ext cx="1800225" cy="360363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徵詢檢察官意見</a:t>
            </a:r>
          </a:p>
        </p:txBody>
      </p:sp>
      <p:sp>
        <p:nvSpPr>
          <p:cNvPr id="81941" name="AutoShape 24"/>
          <p:cNvSpPr>
            <a:spLocks noChangeArrowheads="1"/>
          </p:cNvSpPr>
          <p:nvPr/>
        </p:nvSpPr>
        <p:spPr bwMode="auto">
          <a:xfrm>
            <a:off x="4643438" y="4005263"/>
            <a:ext cx="3744912" cy="360362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zh-TW" altLang="en-US" sz="2000">
                <a:ea typeface="標楷體" pitchFamily="65" charset="-120"/>
              </a:rPr>
              <a:t>法院裁定前不能先行釋放被告</a:t>
            </a:r>
          </a:p>
        </p:txBody>
      </p:sp>
      <p:sp>
        <p:nvSpPr>
          <p:cNvPr id="81942" name="AutoShape 25"/>
          <p:cNvSpPr>
            <a:spLocks noChangeArrowheads="1"/>
          </p:cNvSpPr>
          <p:nvPr/>
        </p:nvSpPr>
        <p:spPr bwMode="auto">
          <a:xfrm>
            <a:off x="4140200" y="4149725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1943" name="AutoShape 26"/>
          <p:cNvSpPr>
            <a:spLocks noChangeArrowheads="1"/>
          </p:cNvSpPr>
          <p:nvPr/>
        </p:nvSpPr>
        <p:spPr bwMode="auto">
          <a:xfrm>
            <a:off x="4140200" y="4652963"/>
            <a:ext cx="431800" cy="71437"/>
          </a:xfrm>
          <a:prstGeom prst="rightArrow">
            <a:avLst>
              <a:gd name="adj1" fmla="val 50000"/>
              <a:gd name="adj2" fmla="val 15111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1944" name="AutoShape 27"/>
          <p:cNvSpPr>
            <a:spLocks noChangeArrowheads="1"/>
          </p:cNvSpPr>
          <p:nvPr/>
        </p:nvSpPr>
        <p:spPr bwMode="auto">
          <a:xfrm>
            <a:off x="6516688" y="4652963"/>
            <a:ext cx="431800" cy="71437"/>
          </a:xfrm>
          <a:prstGeom prst="rightArrow">
            <a:avLst>
              <a:gd name="adj1" fmla="val 50000"/>
              <a:gd name="adj2" fmla="val 15111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1945" name="AutoShape 28"/>
          <p:cNvSpPr>
            <a:spLocks noChangeArrowheads="1"/>
          </p:cNvSpPr>
          <p:nvPr/>
        </p:nvSpPr>
        <p:spPr bwMode="auto">
          <a:xfrm>
            <a:off x="7164388" y="4508500"/>
            <a:ext cx="1223962" cy="360363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法院裁定</a:t>
            </a:r>
          </a:p>
        </p:txBody>
      </p:sp>
      <p:sp>
        <p:nvSpPr>
          <p:cNvPr id="81946" name="AutoShape 29"/>
          <p:cNvSpPr>
            <a:spLocks noChangeArrowheads="1"/>
          </p:cNvSpPr>
          <p:nvPr/>
        </p:nvSpPr>
        <p:spPr bwMode="auto">
          <a:xfrm>
            <a:off x="2627313" y="5084763"/>
            <a:ext cx="1584325" cy="360362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法院職權審核</a:t>
            </a:r>
          </a:p>
        </p:txBody>
      </p:sp>
      <p:sp>
        <p:nvSpPr>
          <p:cNvPr id="81947" name="AutoShape 30"/>
          <p:cNvSpPr>
            <a:spLocks noChangeArrowheads="1"/>
          </p:cNvSpPr>
          <p:nvPr/>
        </p:nvSpPr>
        <p:spPr bwMode="auto">
          <a:xfrm>
            <a:off x="2627313" y="5589588"/>
            <a:ext cx="1584325" cy="360362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被告方聲請</a:t>
            </a:r>
          </a:p>
        </p:txBody>
      </p:sp>
      <p:sp>
        <p:nvSpPr>
          <p:cNvPr id="81948" name="AutoShape 31"/>
          <p:cNvSpPr>
            <a:spLocks noChangeArrowheads="1"/>
          </p:cNvSpPr>
          <p:nvPr/>
        </p:nvSpPr>
        <p:spPr bwMode="auto">
          <a:xfrm>
            <a:off x="6948488" y="5300663"/>
            <a:ext cx="1511300" cy="433387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附條件停押</a:t>
            </a:r>
          </a:p>
        </p:txBody>
      </p:sp>
      <p:sp>
        <p:nvSpPr>
          <p:cNvPr id="81949" name="AutoShape 32"/>
          <p:cNvSpPr>
            <a:spLocks noChangeArrowheads="1"/>
          </p:cNvSpPr>
          <p:nvPr/>
        </p:nvSpPr>
        <p:spPr bwMode="auto">
          <a:xfrm>
            <a:off x="4859338" y="5300663"/>
            <a:ext cx="1657350" cy="360362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法院審酌</a:t>
            </a:r>
          </a:p>
        </p:txBody>
      </p:sp>
      <p:cxnSp>
        <p:nvCxnSpPr>
          <p:cNvPr id="81950" name="AutoShape 33"/>
          <p:cNvCxnSpPr>
            <a:cxnSpLocks noChangeShapeType="1"/>
            <a:stCxn id="81935" idx="3"/>
            <a:endCxn id="81946" idx="1"/>
          </p:cNvCxnSpPr>
          <p:nvPr/>
        </p:nvCxnSpPr>
        <p:spPr bwMode="auto">
          <a:xfrm flipV="1">
            <a:off x="2195513" y="5265738"/>
            <a:ext cx="431800" cy="250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1951" name="AutoShape 34"/>
          <p:cNvCxnSpPr>
            <a:cxnSpLocks noChangeShapeType="1"/>
            <a:stCxn id="81935" idx="3"/>
            <a:endCxn id="81947" idx="1"/>
          </p:cNvCxnSpPr>
          <p:nvPr/>
        </p:nvCxnSpPr>
        <p:spPr bwMode="auto">
          <a:xfrm>
            <a:off x="2195513" y="5516563"/>
            <a:ext cx="431800" cy="2540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1952" name="AutoShape 35"/>
          <p:cNvCxnSpPr>
            <a:cxnSpLocks noChangeShapeType="1"/>
            <a:stCxn id="81946" idx="3"/>
            <a:endCxn id="81947" idx="3"/>
          </p:cNvCxnSpPr>
          <p:nvPr/>
        </p:nvCxnSpPr>
        <p:spPr bwMode="auto">
          <a:xfrm>
            <a:off x="4211638" y="5265738"/>
            <a:ext cx="1587" cy="504825"/>
          </a:xfrm>
          <a:prstGeom prst="bentConnector3">
            <a:avLst>
              <a:gd name="adj1" fmla="val 81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1953" name="AutoShape 36"/>
          <p:cNvSpPr>
            <a:spLocks noChangeArrowheads="1"/>
          </p:cNvSpPr>
          <p:nvPr/>
        </p:nvSpPr>
        <p:spPr bwMode="auto">
          <a:xfrm>
            <a:off x="4427538" y="5445125"/>
            <a:ext cx="360362" cy="144463"/>
          </a:xfrm>
          <a:prstGeom prst="rightArrow">
            <a:avLst>
              <a:gd name="adj1" fmla="val 50000"/>
              <a:gd name="adj2" fmla="val 62362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1954" name="AutoShape 38"/>
          <p:cNvSpPr>
            <a:spLocks noChangeArrowheads="1"/>
          </p:cNvSpPr>
          <p:nvPr/>
        </p:nvSpPr>
        <p:spPr bwMode="auto">
          <a:xfrm>
            <a:off x="6588125" y="5445125"/>
            <a:ext cx="288925" cy="1444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搜索扣押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發動基礎：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對象：</a:t>
            </a:r>
            <a:r>
              <a:rPr lang="en-US" altLang="zh-TW" smtClean="0"/>
              <a:t>§122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en-US" altLang="zh-TW" smtClean="0"/>
              <a:t>    1</a:t>
            </a:r>
            <a:r>
              <a:rPr lang="zh-TW" altLang="en-US" smtClean="0"/>
              <a:t>、被告或犯罪嫌疑人：必要時得搜索。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    </a:t>
            </a:r>
            <a:r>
              <a:rPr lang="en-US" altLang="zh-TW" smtClean="0"/>
              <a:t>2</a:t>
            </a:r>
            <a:r>
              <a:rPr lang="zh-TW" altLang="en-US" smtClean="0"/>
              <a:t>、第三人：非有相當理由可信為犯罪嫌 疑人或被告、或應扣押之物存在，不得為之。</a:t>
            </a:r>
          </a:p>
        </p:txBody>
      </p:sp>
      <p:sp>
        <p:nvSpPr>
          <p:cNvPr id="75785" name="AutoShape 9"/>
          <p:cNvSpPr>
            <a:spLocks/>
          </p:cNvSpPr>
          <p:nvPr/>
        </p:nvSpPr>
        <p:spPr bwMode="auto">
          <a:xfrm>
            <a:off x="1187450" y="4149725"/>
            <a:ext cx="71438" cy="649288"/>
          </a:xfrm>
          <a:prstGeom prst="leftBracket">
            <a:avLst>
              <a:gd name="adj" fmla="val 7574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827088" y="1989138"/>
            <a:ext cx="431800" cy="10795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發動</a:t>
            </a:r>
          </a:p>
        </p:txBody>
      </p:sp>
      <p:sp>
        <p:nvSpPr>
          <p:cNvPr id="75787" name="AutoShape 11"/>
          <p:cNvSpPr>
            <a:spLocks noChangeArrowheads="1"/>
          </p:cNvSpPr>
          <p:nvPr/>
        </p:nvSpPr>
        <p:spPr bwMode="auto">
          <a:xfrm>
            <a:off x="1403350" y="2420938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5788" name="AutoShape 12"/>
          <p:cNvSpPr>
            <a:spLocks noChangeArrowheads="1"/>
          </p:cNvSpPr>
          <p:nvPr/>
        </p:nvSpPr>
        <p:spPr bwMode="auto">
          <a:xfrm>
            <a:off x="2124075" y="1989138"/>
            <a:ext cx="1584325" cy="287337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犯罪嫌疑</a:t>
            </a:r>
          </a:p>
        </p:txBody>
      </p:sp>
      <p:sp>
        <p:nvSpPr>
          <p:cNvPr id="75789" name="AutoShape 13"/>
          <p:cNvSpPr>
            <a:spLocks noChangeArrowheads="1"/>
          </p:cNvSpPr>
          <p:nvPr/>
        </p:nvSpPr>
        <p:spPr bwMode="auto">
          <a:xfrm>
            <a:off x="2124075" y="2781300"/>
            <a:ext cx="1584325" cy="287338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蒐證必要性</a:t>
            </a:r>
          </a:p>
        </p:txBody>
      </p:sp>
      <p:sp>
        <p:nvSpPr>
          <p:cNvPr id="75790" name="AutoShape 14"/>
          <p:cNvSpPr>
            <a:spLocks noChangeArrowheads="1"/>
          </p:cNvSpPr>
          <p:nvPr/>
        </p:nvSpPr>
        <p:spPr bwMode="auto">
          <a:xfrm>
            <a:off x="4500563" y="1989138"/>
            <a:ext cx="360362" cy="1008062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搜索</a:t>
            </a:r>
          </a:p>
        </p:txBody>
      </p:sp>
      <p:sp>
        <p:nvSpPr>
          <p:cNvPr id="75791" name="AutoShape 15"/>
          <p:cNvSpPr>
            <a:spLocks noChangeArrowheads="1"/>
          </p:cNvSpPr>
          <p:nvPr/>
        </p:nvSpPr>
        <p:spPr bwMode="auto">
          <a:xfrm>
            <a:off x="5724525" y="1916113"/>
            <a:ext cx="1511300" cy="2889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得為證據之物</a:t>
            </a:r>
          </a:p>
        </p:txBody>
      </p:sp>
      <p:sp>
        <p:nvSpPr>
          <p:cNvPr id="75792" name="AutoShape 16"/>
          <p:cNvSpPr>
            <a:spLocks noChangeArrowheads="1"/>
          </p:cNvSpPr>
          <p:nvPr/>
        </p:nvSpPr>
        <p:spPr bwMode="auto">
          <a:xfrm>
            <a:off x="5724525" y="2708275"/>
            <a:ext cx="1511300" cy="2889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應沒收之物</a:t>
            </a:r>
          </a:p>
        </p:txBody>
      </p:sp>
      <p:sp>
        <p:nvSpPr>
          <p:cNvPr id="75793" name="AutoShape 17"/>
          <p:cNvSpPr>
            <a:spLocks noChangeArrowheads="1"/>
          </p:cNvSpPr>
          <p:nvPr/>
        </p:nvSpPr>
        <p:spPr bwMode="auto">
          <a:xfrm>
            <a:off x="8027988" y="1989138"/>
            <a:ext cx="360362" cy="1008062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扣押</a:t>
            </a:r>
          </a:p>
        </p:txBody>
      </p:sp>
      <p:cxnSp>
        <p:nvCxnSpPr>
          <p:cNvPr id="75794" name="AutoShape 18"/>
          <p:cNvCxnSpPr>
            <a:cxnSpLocks noChangeShapeType="1"/>
            <a:stCxn id="75788" idx="1"/>
            <a:endCxn id="75789" idx="1"/>
          </p:cNvCxnSpPr>
          <p:nvPr/>
        </p:nvCxnSpPr>
        <p:spPr bwMode="auto">
          <a:xfrm rot="10800000" flipH="1" flipV="1">
            <a:off x="2124075" y="2133600"/>
            <a:ext cx="1588" cy="792163"/>
          </a:xfrm>
          <a:prstGeom prst="bentConnector3">
            <a:avLst>
              <a:gd name="adj1" fmla="val -108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5795" name="AutoShape 19"/>
          <p:cNvCxnSpPr>
            <a:cxnSpLocks noChangeShapeType="1"/>
            <a:stCxn id="75788" idx="3"/>
            <a:endCxn id="75789" idx="3"/>
          </p:cNvCxnSpPr>
          <p:nvPr/>
        </p:nvCxnSpPr>
        <p:spPr bwMode="auto">
          <a:xfrm>
            <a:off x="3708400" y="2133600"/>
            <a:ext cx="1588" cy="792163"/>
          </a:xfrm>
          <a:prstGeom prst="bentConnector3">
            <a:avLst>
              <a:gd name="adj1" fmla="val 90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5796" name="AutoShape 20"/>
          <p:cNvSpPr>
            <a:spLocks noChangeArrowheads="1"/>
          </p:cNvSpPr>
          <p:nvPr/>
        </p:nvSpPr>
        <p:spPr bwMode="auto">
          <a:xfrm>
            <a:off x="3924300" y="2420938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003800" y="2420938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75798" name="AutoShape 22"/>
          <p:cNvCxnSpPr>
            <a:cxnSpLocks noChangeShapeType="1"/>
            <a:stCxn id="75791" idx="1"/>
            <a:endCxn id="75792" idx="1"/>
          </p:cNvCxnSpPr>
          <p:nvPr/>
        </p:nvCxnSpPr>
        <p:spPr bwMode="auto">
          <a:xfrm rot="10800000" flipH="1" flipV="1">
            <a:off x="5724525" y="2060575"/>
            <a:ext cx="1588" cy="792163"/>
          </a:xfrm>
          <a:prstGeom prst="bentConnector3">
            <a:avLst>
              <a:gd name="adj1" fmla="val -99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5799" name="AutoShape 23"/>
          <p:cNvCxnSpPr>
            <a:cxnSpLocks noChangeShapeType="1"/>
            <a:stCxn id="75791" idx="3"/>
            <a:endCxn id="75792" idx="3"/>
          </p:cNvCxnSpPr>
          <p:nvPr/>
        </p:nvCxnSpPr>
        <p:spPr bwMode="auto">
          <a:xfrm>
            <a:off x="7235825" y="2060575"/>
            <a:ext cx="1588" cy="792163"/>
          </a:xfrm>
          <a:prstGeom prst="bentConnector3">
            <a:avLst>
              <a:gd name="adj1" fmla="val 81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5800" name="AutoShape 24"/>
          <p:cNvSpPr>
            <a:spLocks noChangeArrowheads="1"/>
          </p:cNvSpPr>
          <p:nvPr/>
        </p:nvSpPr>
        <p:spPr bwMode="auto">
          <a:xfrm>
            <a:off x="7451725" y="2420938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1" dur="500"/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  <p:bldP spid="75779" grpId="1" build="p"/>
      <p:bldP spid="75785" grpId="0" animBg="1"/>
      <p:bldP spid="75787" grpId="0" animBg="1"/>
      <p:bldP spid="75788" grpId="0" animBg="1"/>
      <p:bldP spid="75789" grpId="0" animBg="1"/>
      <p:bldP spid="75790" grpId="0" animBg="1"/>
      <p:bldP spid="75791" grpId="0" animBg="1"/>
      <p:bldP spid="75792" grpId="0" animBg="1"/>
      <p:bldP spid="75793" grpId="0" animBg="1"/>
      <p:bldP spid="75796" grpId="0" animBg="1"/>
      <p:bldP spid="75797" grpId="0" animBg="1"/>
      <p:bldP spid="758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>
                <a:solidFill>
                  <a:srgbClr val="00FFFF"/>
                </a:solidFill>
                <a:latin typeface="華康隸書體W5" pitchFamily="65" charset="-120"/>
                <a:ea typeface="華康隸書體W5" pitchFamily="65" charset="-120"/>
              </a:rPr>
              <a:t>審判權與管轄權</a:t>
            </a:r>
            <a:endParaRPr lang="zh-TW" altLang="en-US" dirty="0">
              <a:solidFill>
                <a:srgbClr val="00FFFF"/>
              </a:solidFill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22531" name="流程圖: 替代處理程序 3"/>
          <p:cNvSpPr>
            <a:spLocks noChangeArrowheads="1"/>
          </p:cNvSpPr>
          <p:nvPr/>
        </p:nvSpPr>
        <p:spPr bwMode="auto">
          <a:xfrm>
            <a:off x="468125" y="2779712"/>
            <a:ext cx="574675" cy="2017713"/>
          </a:xfrm>
          <a:prstGeom prst="flowChartAlternateProcess">
            <a:avLst/>
          </a:prstGeom>
          <a:solidFill>
            <a:srgbClr val="33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r>
              <a:rPr lang="zh-TW" altLang="en-US">
                <a:ea typeface="標楷體" pitchFamily="65" charset="-120"/>
              </a:rPr>
              <a:t>處理權限</a:t>
            </a:r>
          </a:p>
        </p:txBody>
      </p:sp>
      <p:sp>
        <p:nvSpPr>
          <p:cNvPr id="22532" name="流程圖: 替代處理程序 4"/>
          <p:cNvSpPr>
            <a:spLocks noChangeArrowheads="1"/>
          </p:cNvSpPr>
          <p:nvPr/>
        </p:nvSpPr>
        <p:spPr bwMode="auto">
          <a:xfrm>
            <a:off x="1835150" y="2205038"/>
            <a:ext cx="1512888" cy="576262"/>
          </a:xfrm>
          <a:prstGeom prst="flowChartAlternateProcess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ea typeface="標楷體" pitchFamily="65" charset="-120"/>
              </a:rPr>
              <a:t>審判權</a:t>
            </a:r>
          </a:p>
        </p:txBody>
      </p:sp>
      <p:sp>
        <p:nvSpPr>
          <p:cNvPr id="22533" name="流程圖: 替代處理程序 5"/>
          <p:cNvSpPr>
            <a:spLocks noChangeArrowheads="1"/>
          </p:cNvSpPr>
          <p:nvPr/>
        </p:nvSpPr>
        <p:spPr bwMode="auto">
          <a:xfrm>
            <a:off x="1835150" y="4797425"/>
            <a:ext cx="1512888" cy="576263"/>
          </a:xfrm>
          <a:prstGeom prst="flowChartAlternateProcess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ea typeface="標楷體" pitchFamily="65" charset="-120"/>
              </a:rPr>
              <a:t>管轄權</a:t>
            </a:r>
          </a:p>
        </p:txBody>
      </p:sp>
      <p:sp>
        <p:nvSpPr>
          <p:cNvPr id="22534" name="流程圖: 替代處理程序 6"/>
          <p:cNvSpPr>
            <a:spLocks noChangeArrowheads="1"/>
          </p:cNvSpPr>
          <p:nvPr/>
        </p:nvSpPr>
        <p:spPr bwMode="auto">
          <a:xfrm>
            <a:off x="4284663" y="1484313"/>
            <a:ext cx="4175125" cy="576262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決定程序得否處理的基礎</a:t>
            </a:r>
          </a:p>
        </p:txBody>
      </p:sp>
      <p:sp>
        <p:nvSpPr>
          <p:cNvPr id="22535" name="流程圖: 替代處理程序 7"/>
          <p:cNvSpPr>
            <a:spLocks noChangeArrowheads="1"/>
          </p:cNvSpPr>
          <p:nvPr/>
        </p:nvSpPr>
        <p:spPr bwMode="auto">
          <a:xfrm>
            <a:off x="4284663" y="2924175"/>
            <a:ext cx="4175125" cy="576263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無：偵查：不起訴；審判：不受理</a:t>
            </a:r>
          </a:p>
        </p:txBody>
      </p:sp>
      <p:sp>
        <p:nvSpPr>
          <p:cNvPr id="22536" name="流程圖: 替代處理程序 8"/>
          <p:cNvSpPr>
            <a:spLocks noChangeArrowheads="1"/>
          </p:cNvSpPr>
          <p:nvPr/>
        </p:nvSpPr>
        <p:spPr bwMode="auto">
          <a:xfrm>
            <a:off x="4284663" y="2205038"/>
            <a:ext cx="4175125" cy="576262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判斷基礎為刑法的效力範圍</a:t>
            </a:r>
          </a:p>
        </p:txBody>
      </p:sp>
      <p:sp>
        <p:nvSpPr>
          <p:cNvPr id="22537" name="流程圖: 替代處理程序 9"/>
          <p:cNvSpPr>
            <a:spLocks noChangeArrowheads="1"/>
          </p:cNvSpPr>
          <p:nvPr/>
        </p:nvSpPr>
        <p:spPr bwMode="auto">
          <a:xfrm>
            <a:off x="4284663" y="4797425"/>
            <a:ext cx="4175125" cy="576263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程序法具體審判的分配事項</a:t>
            </a:r>
          </a:p>
        </p:txBody>
      </p:sp>
      <p:sp>
        <p:nvSpPr>
          <p:cNvPr id="22538" name="流程圖: 替代處理程序 10"/>
          <p:cNvSpPr>
            <a:spLocks noChangeArrowheads="1"/>
          </p:cNvSpPr>
          <p:nvPr/>
        </p:nvSpPr>
        <p:spPr bwMode="auto">
          <a:xfrm>
            <a:off x="4284663" y="5516563"/>
            <a:ext cx="4175125" cy="576262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l"/>
            <a:r>
              <a:rPr lang="zh-TW" altLang="en-US" sz="2000">
                <a:ea typeface="標楷體" pitchFamily="65" charset="-120"/>
              </a:rPr>
              <a:t>無：管轄錯誤（僅存於審判程序）</a:t>
            </a:r>
          </a:p>
        </p:txBody>
      </p:sp>
      <p:sp>
        <p:nvSpPr>
          <p:cNvPr id="22539" name="流程圖: 替代處理程序 11"/>
          <p:cNvSpPr>
            <a:spLocks noChangeArrowheads="1"/>
          </p:cNvSpPr>
          <p:nvPr/>
        </p:nvSpPr>
        <p:spPr bwMode="auto">
          <a:xfrm>
            <a:off x="4284663" y="4076700"/>
            <a:ext cx="4175125" cy="576263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具審判權前提下之處理權限分配</a:t>
            </a:r>
          </a:p>
        </p:txBody>
      </p:sp>
      <p:cxnSp>
        <p:nvCxnSpPr>
          <p:cNvPr id="22540" name="直線單箭頭接點 13"/>
          <p:cNvCxnSpPr>
            <a:cxnSpLocks noChangeShapeType="1"/>
            <a:stCxn id="22532" idx="3"/>
            <a:endCxn id="22536" idx="1"/>
          </p:cNvCxnSpPr>
          <p:nvPr/>
        </p:nvCxnSpPr>
        <p:spPr bwMode="auto">
          <a:xfrm>
            <a:off x="3348038" y="2492375"/>
            <a:ext cx="93662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1" name="肘形接點 15"/>
          <p:cNvCxnSpPr>
            <a:cxnSpLocks noChangeShapeType="1"/>
            <a:stCxn id="22532" idx="3"/>
            <a:endCxn id="22534" idx="1"/>
          </p:cNvCxnSpPr>
          <p:nvPr/>
        </p:nvCxnSpPr>
        <p:spPr bwMode="auto">
          <a:xfrm flipV="1">
            <a:off x="3348038" y="1773238"/>
            <a:ext cx="936625" cy="719137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2" name="肘形接點 17"/>
          <p:cNvCxnSpPr>
            <a:cxnSpLocks noChangeShapeType="1"/>
            <a:stCxn id="22532" idx="3"/>
            <a:endCxn id="22535" idx="1"/>
          </p:cNvCxnSpPr>
          <p:nvPr/>
        </p:nvCxnSpPr>
        <p:spPr bwMode="auto">
          <a:xfrm>
            <a:off x="3348038" y="2492375"/>
            <a:ext cx="936625" cy="720725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3" name="直線單箭頭接點 19"/>
          <p:cNvCxnSpPr>
            <a:cxnSpLocks noChangeShapeType="1"/>
            <a:stCxn id="22533" idx="3"/>
            <a:endCxn id="22537" idx="1"/>
          </p:cNvCxnSpPr>
          <p:nvPr/>
        </p:nvCxnSpPr>
        <p:spPr bwMode="auto">
          <a:xfrm>
            <a:off x="3348038" y="5084763"/>
            <a:ext cx="93662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4" name="肘形接點 21"/>
          <p:cNvCxnSpPr>
            <a:cxnSpLocks noChangeShapeType="1"/>
            <a:stCxn id="22533" idx="3"/>
            <a:endCxn id="22539" idx="1"/>
          </p:cNvCxnSpPr>
          <p:nvPr/>
        </p:nvCxnSpPr>
        <p:spPr bwMode="auto">
          <a:xfrm flipV="1">
            <a:off x="3348038" y="4365625"/>
            <a:ext cx="936625" cy="719138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5" name="肘形接點 23"/>
          <p:cNvCxnSpPr>
            <a:cxnSpLocks noChangeShapeType="1"/>
            <a:stCxn id="22533" idx="3"/>
            <a:endCxn id="22538" idx="1"/>
          </p:cNvCxnSpPr>
          <p:nvPr/>
        </p:nvCxnSpPr>
        <p:spPr bwMode="auto">
          <a:xfrm>
            <a:off x="3348038" y="5084763"/>
            <a:ext cx="936625" cy="720725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6" name="肘形接點 25"/>
          <p:cNvCxnSpPr>
            <a:cxnSpLocks noChangeShapeType="1"/>
            <a:stCxn id="22531" idx="3"/>
            <a:endCxn id="22532" idx="1"/>
          </p:cNvCxnSpPr>
          <p:nvPr/>
        </p:nvCxnSpPr>
        <p:spPr bwMode="auto">
          <a:xfrm flipV="1">
            <a:off x="1042800" y="2493169"/>
            <a:ext cx="792350" cy="12954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7" name="肘形接點 27"/>
          <p:cNvCxnSpPr>
            <a:cxnSpLocks noChangeShapeType="1"/>
            <a:stCxn id="22531" idx="3"/>
            <a:endCxn id="22533" idx="1"/>
          </p:cNvCxnSpPr>
          <p:nvPr/>
        </p:nvCxnSpPr>
        <p:spPr bwMode="auto">
          <a:xfrm>
            <a:off x="1042800" y="3788569"/>
            <a:ext cx="792350" cy="1296988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搜索類型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99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基本條件：令狀原則</a:t>
            </a:r>
          </a:p>
        </p:txBody>
      </p:sp>
      <p:sp>
        <p:nvSpPr>
          <p:cNvPr id="77828" name="AutoShape 4"/>
          <p:cNvSpPr>
            <a:spLocks noChangeArrowheads="1"/>
          </p:cNvSpPr>
          <p:nvPr/>
        </p:nvSpPr>
        <p:spPr bwMode="auto">
          <a:xfrm>
            <a:off x="684213" y="2997200"/>
            <a:ext cx="360362" cy="1655763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搜索必要性</a:t>
            </a:r>
          </a:p>
        </p:txBody>
      </p:sp>
      <p:sp>
        <p:nvSpPr>
          <p:cNvPr id="77829" name="AutoShape 5"/>
          <p:cNvSpPr>
            <a:spLocks noChangeArrowheads="1"/>
          </p:cNvSpPr>
          <p:nvPr/>
        </p:nvSpPr>
        <p:spPr bwMode="auto">
          <a:xfrm>
            <a:off x="1619250" y="1989138"/>
            <a:ext cx="1368425" cy="360362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令狀搜索</a:t>
            </a:r>
          </a:p>
        </p:txBody>
      </p:sp>
      <p:sp>
        <p:nvSpPr>
          <p:cNvPr id="77830" name="AutoShape 6"/>
          <p:cNvSpPr>
            <a:spLocks noChangeArrowheads="1"/>
          </p:cNvSpPr>
          <p:nvPr/>
        </p:nvSpPr>
        <p:spPr bwMode="auto">
          <a:xfrm>
            <a:off x="1619250" y="3141663"/>
            <a:ext cx="1368425" cy="360362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逕行搜索</a:t>
            </a:r>
          </a:p>
        </p:txBody>
      </p:sp>
      <p:sp>
        <p:nvSpPr>
          <p:cNvPr id="77831" name="AutoShape 7"/>
          <p:cNvSpPr>
            <a:spLocks noChangeArrowheads="1"/>
          </p:cNvSpPr>
          <p:nvPr/>
        </p:nvSpPr>
        <p:spPr bwMode="auto">
          <a:xfrm>
            <a:off x="1619250" y="4365625"/>
            <a:ext cx="1368425" cy="361950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附帶搜索</a:t>
            </a:r>
          </a:p>
        </p:txBody>
      </p:sp>
      <p:sp>
        <p:nvSpPr>
          <p:cNvPr id="77832" name="AutoShape 8"/>
          <p:cNvSpPr>
            <a:spLocks noChangeArrowheads="1"/>
          </p:cNvSpPr>
          <p:nvPr/>
        </p:nvSpPr>
        <p:spPr bwMode="auto">
          <a:xfrm>
            <a:off x="1619250" y="5445125"/>
            <a:ext cx="1368425" cy="360363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同意搜索</a:t>
            </a:r>
          </a:p>
        </p:txBody>
      </p:sp>
      <p:cxnSp>
        <p:nvCxnSpPr>
          <p:cNvPr id="77833" name="AutoShape 9"/>
          <p:cNvCxnSpPr>
            <a:cxnSpLocks noChangeShapeType="1"/>
            <a:stCxn id="77828" idx="3"/>
            <a:endCxn id="77829" idx="1"/>
          </p:cNvCxnSpPr>
          <p:nvPr/>
        </p:nvCxnSpPr>
        <p:spPr bwMode="auto">
          <a:xfrm flipV="1">
            <a:off x="1044575" y="2170113"/>
            <a:ext cx="574675" cy="16557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7834" name="AutoShape 10"/>
          <p:cNvCxnSpPr>
            <a:cxnSpLocks noChangeShapeType="1"/>
            <a:stCxn id="77828" idx="3"/>
            <a:endCxn id="77830" idx="1"/>
          </p:cNvCxnSpPr>
          <p:nvPr/>
        </p:nvCxnSpPr>
        <p:spPr bwMode="auto">
          <a:xfrm flipV="1">
            <a:off x="1044575" y="3322638"/>
            <a:ext cx="574675" cy="5032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7835" name="AutoShape 11"/>
          <p:cNvCxnSpPr>
            <a:cxnSpLocks noChangeShapeType="1"/>
            <a:stCxn id="77828" idx="3"/>
            <a:endCxn id="77831" idx="1"/>
          </p:cNvCxnSpPr>
          <p:nvPr/>
        </p:nvCxnSpPr>
        <p:spPr bwMode="auto">
          <a:xfrm>
            <a:off x="1044575" y="3825875"/>
            <a:ext cx="574675" cy="7207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7836" name="AutoShape 12"/>
          <p:cNvCxnSpPr>
            <a:cxnSpLocks noChangeShapeType="1"/>
            <a:stCxn id="77828" idx="3"/>
            <a:endCxn id="77832" idx="1"/>
          </p:cNvCxnSpPr>
          <p:nvPr/>
        </p:nvCxnSpPr>
        <p:spPr bwMode="auto">
          <a:xfrm>
            <a:off x="1044575" y="3825875"/>
            <a:ext cx="574675" cy="18002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7841" name="AutoShape 17"/>
          <p:cNvSpPr>
            <a:spLocks noChangeArrowheads="1"/>
          </p:cNvSpPr>
          <p:nvPr/>
        </p:nvSpPr>
        <p:spPr bwMode="auto">
          <a:xfrm>
            <a:off x="3563938" y="1989138"/>
            <a:ext cx="1152525" cy="35877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持搜索票</a:t>
            </a:r>
          </a:p>
        </p:txBody>
      </p:sp>
      <p:sp>
        <p:nvSpPr>
          <p:cNvPr id="77842" name="AutoShape 18"/>
          <p:cNvSpPr>
            <a:spLocks noChangeArrowheads="1"/>
          </p:cNvSpPr>
          <p:nvPr/>
        </p:nvSpPr>
        <p:spPr bwMode="auto">
          <a:xfrm>
            <a:off x="3563938" y="2781300"/>
            <a:ext cx="1152525" cy="2889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檢察官</a:t>
            </a:r>
          </a:p>
        </p:txBody>
      </p:sp>
      <p:sp>
        <p:nvSpPr>
          <p:cNvPr id="77844" name="AutoShape 20"/>
          <p:cNvSpPr>
            <a:spLocks noChangeArrowheads="1"/>
          </p:cNvSpPr>
          <p:nvPr/>
        </p:nvSpPr>
        <p:spPr bwMode="auto">
          <a:xfrm>
            <a:off x="6011863" y="2781300"/>
            <a:ext cx="1439862" cy="287338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陳報法院</a:t>
            </a:r>
          </a:p>
        </p:txBody>
      </p:sp>
      <p:sp>
        <p:nvSpPr>
          <p:cNvPr id="77845" name="AutoShape 21"/>
          <p:cNvSpPr>
            <a:spLocks noChangeArrowheads="1"/>
          </p:cNvSpPr>
          <p:nvPr/>
        </p:nvSpPr>
        <p:spPr bwMode="auto">
          <a:xfrm>
            <a:off x="6011863" y="3284538"/>
            <a:ext cx="1439862" cy="28892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報告檢察官</a:t>
            </a:r>
          </a:p>
        </p:txBody>
      </p:sp>
      <p:sp>
        <p:nvSpPr>
          <p:cNvPr id="77846" name="AutoShape 22"/>
          <p:cNvSpPr>
            <a:spLocks noChangeArrowheads="1"/>
          </p:cNvSpPr>
          <p:nvPr/>
        </p:nvSpPr>
        <p:spPr bwMode="auto">
          <a:xfrm>
            <a:off x="3563938" y="3500438"/>
            <a:ext cx="1152525" cy="287337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司法警察</a:t>
            </a:r>
          </a:p>
        </p:txBody>
      </p:sp>
      <p:cxnSp>
        <p:nvCxnSpPr>
          <p:cNvPr id="77847" name="AutoShape 23"/>
          <p:cNvCxnSpPr>
            <a:cxnSpLocks noChangeShapeType="1"/>
            <a:stCxn id="77842" idx="1"/>
            <a:endCxn id="77830" idx="3"/>
          </p:cNvCxnSpPr>
          <p:nvPr/>
        </p:nvCxnSpPr>
        <p:spPr bwMode="auto">
          <a:xfrm rot="10800000" flipV="1">
            <a:off x="2987675" y="2925763"/>
            <a:ext cx="576263" cy="3968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</p:spPr>
      </p:cxnSp>
      <p:cxnSp>
        <p:nvCxnSpPr>
          <p:cNvPr id="77848" name="AutoShape 24"/>
          <p:cNvCxnSpPr>
            <a:cxnSpLocks noChangeShapeType="1"/>
            <a:stCxn id="77830" idx="3"/>
            <a:endCxn id="77846" idx="1"/>
          </p:cNvCxnSpPr>
          <p:nvPr/>
        </p:nvCxnSpPr>
        <p:spPr bwMode="auto">
          <a:xfrm>
            <a:off x="2987675" y="3322638"/>
            <a:ext cx="576263" cy="32226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7849" name="AutoShape 25"/>
          <p:cNvSpPr>
            <a:spLocks noChangeArrowheads="1"/>
          </p:cNvSpPr>
          <p:nvPr/>
        </p:nvSpPr>
        <p:spPr bwMode="auto">
          <a:xfrm>
            <a:off x="6011863" y="3716338"/>
            <a:ext cx="1439862" cy="28892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陳報法院</a:t>
            </a:r>
          </a:p>
        </p:txBody>
      </p:sp>
      <p:sp>
        <p:nvSpPr>
          <p:cNvPr id="77850" name="AutoShape 26"/>
          <p:cNvSpPr>
            <a:spLocks noChangeArrowheads="1"/>
          </p:cNvSpPr>
          <p:nvPr/>
        </p:nvSpPr>
        <p:spPr bwMode="auto">
          <a:xfrm>
            <a:off x="4787900" y="3141663"/>
            <a:ext cx="935038" cy="287337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三日內</a:t>
            </a:r>
          </a:p>
        </p:txBody>
      </p:sp>
      <p:sp>
        <p:nvSpPr>
          <p:cNvPr id="77851" name="AutoShape 27"/>
          <p:cNvSpPr>
            <a:spLocks noChangeArrowheads="1"/>
          </p:cNvSpPr>
          <p:nvPr/>
        </p:nvSpPr>
        <p:spPr bwMode="auto">
          <a:xfrm>
            <a:off x="4859338" y="2852738"/>
            <a:ext cx="792162" cy="144462"/>
          </a:xfrm>
          <a:prstGeom prst="rightArrow">
            <a:avLst>
              <a:gd name="adj1" fmla="val 50000"/>
              <a:gd name="adj2" fmla="val 13708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7852" name="AutoShape 28"/>
          <p:cNvSpPr>
            <a:spLocks noChangeArrowheads="1"/>
          </p:cNvSpPr>
          <p:nvPr/>
        </p:nvSpPr>
        <p:spPr bwMode="auto">
          <a:xfrm>
            <a:off x="4859338" y="3573463"/>
            <a:ext cx="792162" cy="144462"/>
          </a:xfrm>
          <a:prstGeom prst="rightArrow">
            <a:avLst>
              <a:gd name="adj1" fmla="val 50000"/>
              <a:gd name="adj2" fmla="val 13708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77853" name="AutoShape 29"/>
          <p:cNvCxnSpPr>
            <a:cxnSpLocks noChangeShapeType="1"/>
            <a:stCxn id="77845" idx="1"/>
            <a:endCxn id="77849" idx="1"/>
          </p:cNvCxnSpPr>
          <p:nvPr/>
        </p:nvCxnSpPr>
        <p:spPr bwMode="auto">
          <a:xfrm rot="10800000" flipH="1" flipV="1">
            <a:off x="6011863" y="3429000"/>
            <a:ext cx="1587" cy="431800"/>
          </a:xfrm>
          <a:prstGeom prst="bentConnector3">
            <a:avLst>
              <a:gd name="adj1" fmla="val -99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7854" name="AutoShape 30"/>
          <p:cNvCxnSpPr>
            <a:cxnSpLocks noChangeShapeType="1"/>
            <a:stCxn id="77844" idx="3"/>
            <a:endCxn id="77849" idx="3"/>
          </p:cNvCxnSpPr>
          <p:nvPr/>
        </p:nvCxnSpPr>
        <p:spPr bwMode="auto">
          <a:xfrm>
            <a:off x="7451725" y="2925763"/>
            <a:ext cx="1588" cy="935037"/>
          </a:xfrm>
          <a:prstGeom prst="bentConnector3">
            <a:avLst>
              <a:gd name="adj1" fmla="val 89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7855" name="AutoShape 31"/>
          <p:cNvSpPr>
            <a:spLocks noChangeArrowheads="1"/>
          </p:cNvSpPr>
          <p:nvPr/>
        </p:nvSpPr>
        <p:spPr bwMode="auto">
          <a:xfrm>
            <a:off x="8243888" y="2708275"/>
            <a:ext cx="287337" cy="1368425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法院審核</a:t>
            </a:r>
          </a:p>
        </p:txBody>
      </p:sp>
      <p:sp>
        <p:nvSpPr>
          <p:cNvPr id="77856" name="AutoShape 32"/>
          <p:cNvSpPr>
            <a:spLocks noChangeArrowheads="1"/>
          </p:cNvSpPr>
          <p:nvPr/>
        </p:nvSpPr>
        <p:spPr bwMode="auto">
          <a:xfrm>
            <a:off x="7740650" y="3284538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cxnSp>
        <p:nvCxnSpPr>
          <p:cNvPr id="77857" name="AutoShape 33"/>
          <p:cNvCxnSpPr>
            <a:cxnSpLocks noChangeShapeType="1"/>
            <a:stCxn id="77829" idx="3"/>
            <a:endCxn id="77841" idx="1"/>
          </p:cNvCxnSpPr>
          <p:nvPr/>
        </p:nvCxnSpPr>
        <p:spPr bwMode="auto">
          <a:xfrm flipV="1">
            <a:off x="2987675" y="2168525"/>
            <a:ext cx="576263" cy="1588"/>
          </a:xfrm>
          <a:prstGeom prst="bentConnector3">
            <a:avLst>
              <a:gd name="adj1" fmla="val 49861"/>
            </a:avLst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7858" name="AutoShape 34"/>
          <p:cNvSpPr>
            <a:spLocks noChangeArrowheads="1"/>
          </p:cNvSpPr>
          <p:nvPr/>
        </p:nvSpPr>
        <p:spPr bwMode="auto">
          <a:xfrm>
            <a:off x="5292725" y="1844675"/>
            <a:ext cx="2159000" cy="431800"/>
          </a:xfrm>
          <a:prstGeom prst="wedgeRoundRectCallout">
            <a:avLst>
              <a:gd name="adj1" fmla="val -72352"/>
              <a:gd name="adj2" fmla="val -4412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向法官聲請核發</a:t>
            </a:r>
          </a:p>
        </p:txBody>
      </p:sp>
      <p:sp>
        <p:nvSpPr>
          <p:cNvPr id="77859" name="AutoShape 35"/>
          <p:cNvSpPr>
            <a:spLocks noChangeArrowheads="1"/>
          </p:cNvSpPr>
          <p:nvPr/>
        </p:nvSpPr>
        <p:spPr bwMode="auto">
          <a:xfrm>
            <a:off x="3563938" y="4149725"/>
            <a:ext cx="2159000" cy="287338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限對被告或犯嫌</a:t>
            </a:r>
          </a:p>
        </p:txBody>
      </p:sp>
      <p:sp>
        <p:nvSpPr>
          <p:cNvPr id="77860" name="AutoShape 36"/>
          <p:cNvSpPr>
            <a:spLocks noChangeArrowheads="1"/>
          </p:cNvSpPr>
          <p:nvPr/>
        </p:nvSpPr>
        <p:spPr bwMode="auto">
          <a:xfrm>
            <a:off x="3563938" y="4652963"/>
            <a:ext cx="2160587" cy="2889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因執行拘捕或羈押</a:t>
            </a:r>
          </a:p>
        </p:txBody>
      </p:sp>
      <p:sp>
        <p:nvSpPr>
          <p:cNvPr id="77863" name="AutoShape 39"/>
          <p:cNvSpPr>
            <a:spLocks noChangeArrowheads="1"/>
          </p:cNvSpPr>
          <p:nvPr/>
        </p:nvSpPr>
        <p:spPr bwMode="auto">
          <a:xfrm>
            <a:off x="3492500" y="5445125"/>
            <a:ext cx="2447925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須被搜索人有權同意</a:t>
            </a:r>
          </a:p>
        </p:txBody>
      </p:sp>
      <p:cxnSp>
        <p:nvCxnSpPr>
          <p:cNvPr id="77864" name="AutoShape 40"/>
          <p:cNvCxnSpPr>
            <a:cxnSpLocks noChangeShapeType="1"/>
            <a:stCxn id="77831" idx="3"/>
            <a:endCxn id="77859" idx="1"/>
          </p:cNvCxnSpPr>
          <p:nvPr/>
        </p:nvCxnSpPr>
        <p:spPr bwMode="auto">
          <a:xfrm flipV="1">
            <a:off x="2987675" y="4294188"/>
            <a:ext cx="576263" cy="25241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7865" name="AutoShape 41"/>
          <p:cNvCxnSpPr>
            <a:cxnSpLocks noChangeShapeType="1"/>
            <a:stCxn id="77831" idx="3"/>
            <a:endCxn id="77860" idx="1"/>
          </p:cNvCxnSpPr>
          <p:nvPr/>
        </p:nvCxnSpPr>
        <p:spPr bwMode="auto">
          <a:xfrm>
            <a:off x="2987675" y="4546600"/>
            <a:ext cx="576263" cy="2508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7867" name="AutoShape 43"/>
          <p:cNvCxnSpPr>
            <a:cxnSpLocks noChangeShapeType="1"/>
            <a:stCxn id="77868" idx="2"/>
            <a:endCxn id="77863" idx="3"/>
          </p:cNvCxnSpPr>
          <p:nvPr/>
        </p:nvCxnSpPr>
        <p:spPr bwMode="auto">
          <a:xfrm>
            <a:off x="5867400" y="4581525"/>
            <a:ext cx="73025" cy="1044575"/>
          </a:xfrm>
          <a:prstGeom prst="bentConnector3">
            <a:avLst>
              <a:gd name="adj1" fmla="val 41304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7868" name="AutoShape 44"/>
          <p:cNvSpPr>
            <a:spLocks/>
          </p:cNvSpPr>
          <p:nvPr/>
        </p:nvSpPr>
        <p:spPr bwMode="auto">
          <a:xfrm>
            <a:off x="5795963" y="4292600"/>
            <a:ext cx="71437" cy="576263"/>
          </a:xfrm>
          <a:prstGeom prst="rightBracket">
            <a:avLst>
              <a:gd name="adj" fmla="val 6722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7869" name="AutoShape 45"/>
          <p:cNvSpPr>
            <a:spLocks noChangeArrowheads="1"/>
          </p:cNvSpPr>
          <p:nvPr/>
        </p:nvSpPr>
        <p:spPr bwMode="auto">
          <a:xfrm>
            <a:off x="6372225" y="5013325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7870" name="AutoShape 46"/>
          <p:cNvSpPr>
            <a:spLocks noChangeArrowheads="1"/>
          </p:cNvSpPr>
          <p:nvPr/>
        </p:nvSpPr>
        <p:spPr bwMode="auto">
          <a:xfrm>
            <a:off x="7092950" y="4292600"/>
            <a:ext cx="574675" cy="15843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無令狀之要求</a:t>
            </a:r>
          </a:p>
        </p:txBody>
      </p:sp>
      <p:cxnSp>
        <p:nvCxnSpPr>
          <p:cNvPr id="77871" name="AutoShape 47"/>
          <p:cNvCxnSpPr>
            <a:cxnSpLocks noChangeShapeType="1"/>
            <a:stCxn id="77832" idx="3"/>
            <a:endCxn id="77863" idx="1"/>
          </p:cNvCxnSpPr>
          <p:nvPr/>
        </p:nvCxnSpPr>
        <p:spPr bwMode="auto">
          <a:xfrm>
            <a:off x="2987675" y="5626100"/>
            <a:ext cx="50482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4008" name="AutoShape 48"/>
          <p:cNvSpPr>
            <a:spLocks noChangeArrowheads="1"/>
          </p:cNvSpPr>
          <p:nvPr/>
        </p:nvSpPr>
        <p:spPr bwMode="auto">
          <a:xfrm>
            <a:off x="8172450" y="4365625"/>
            <a:ext cx="431800" cy="935038"/>
          </a:xfrm>
          <a:prstGeom prst="wedgeRoundRectCallout">
            <a:avLst>
              <a:gd name="adj1" fmla="val -20222"/>
              <a:gd name="adj2" fmla="val -7733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75000"/>
              </a:lnSpc>
            </a:pPr>
            <a:r>
              <a:rPr lang="zh-TW" altLang="en-US" sz="2000">
                <a:ea typeface="標楷體" pitchFamily="65" charset="-120"/>
              </a:rPr>
              <a:t>五日內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10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9" dur="10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3" dur="1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7" dur="10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7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7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7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7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7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7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7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7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7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7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7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7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7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7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7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7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7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"/>
                            </p:stCondLst>
                            <p:childTnLst>
                              <p:par>
                                <p:cTn id="1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77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7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7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77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77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77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77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77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77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77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  <p:bldP spid="77829" grpId="0" animBg="1"/>
      <p:bldP spid="77830" grpId="0" animBg="1"/>
      <p:bldP spid="77831" grpId="0" animBg="1"/>
      <p:bldP spid="77832" grpId="0" animBg="1"/>
      <p:bldP spid="77841" grpId="0" animBg="1"/>
      <p:bldP spid="77842" grpId="0" animBg="1"/>
      <p:bldP spid="77844" grpId="0" animBg="1"/>
      <p:bldP spid="77845" grpId="0" animBg="1"/>
      <p:bldP spid="77846" grpId="0" animBg="1"/>
      <p:bldP spid="77849" grpId="0" animBg="1"/>
      <p:bldP spid="77850" grpId="0" animBg="1"/>
      <p:bldP spid="77851" grpId="0" animBg="1"/>
      <p:bldP spid="77852" grpId="0" animBg="1"/>
      <p:bldP spid="77855" grpId="0" animBg="1"/>
      <p:bldP spid="77856" grpId="0" animBg="1"/>
      <p:bldP spid="77858" grpId="0" animBg="1"/>
      <p:bldP spid="77859" grpId="0" animBg="1"/>
      <p:bldP spid="77860" grpId="0" animBg="1"/>
      <p:bldP spid="77863" grpId="0" animBg="1"/>
      <p:bldP spid="77868" grpId="0" animBg="1"/>
      <p:bldP spid="77869" grpId="0" animBg="1"/>
      <p:bldP spid="77870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扣押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buClr>
                <a:srgbClr val="99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扣押對象：</a:t>
            </a:r>
            <a:r>
              <a:rPr lang="en-US" altLang="zh-TW" smtClean="0"/>
              <a:t>1</a:t>
            </a:r>
            <a:r>
              <a:rPr lang="zh-TW" altLang="en-US" smtClean="0"/>
              <a:t>、得為證據之物；</a:t>
            </a:r>
            <a:r>
              <a:rPr lang="en-US" altLang="zh-TW" smtClean="0"/>
              <a:t>2</a:t>
            </a:r>
            <a:r>
              <a:rPr lang="zh-TW" altLang="en-US" smtClean="0"/>
              <a:t>、應沒收之物</a:t>
            </a:r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611188" y="2708275"/>
            <a:ext cx="431800" cy="1728788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取得之物</a:t>
            </a: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1476375" y="4149725"/>
            <a:ext cx="1439863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搜索所得</a:t>
            </a:r>
          </a:p>
        </p:txBody>
      </p:sp>
      <p:sp>
        <p:nvSpPr>
          <p:cNvPr id="76806" name="AutoShape 6"/>
          <p:cNvSpPr>
            <a:spLocks noChangeArrowheads="1"/>
          </p:cNvSpPr>
          <p:nvPr/>
        </p:nvSpPr>
        <p:spPr bwMode="auto">
          <a:xfrm>
            <a:off x="1476375" y="2636838"/>
            <a:ext cx="1439863" cy="35877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自然取得</a:t>
            </a:r>
          </a:p>
        </p:txBody>
      </p:sp>
      <p:cxnSp>
        <p:nvCxnSpPr>
          <p:cNvPr id="76807" name="AutoShape 7"/>
          <p:cNvCxnSpPr>
            <a:cxnSpLocks noChangeShapeType="1"/>
            <a:stCxn id="76804" idx="3"/>
            <a:endCxn id="76805" idx="1"/>
          </p:cNvCxnSpPr>
          <p:nvPr/>
        </p:nvCxnSpPr>
        <p:spPr bwMode="auto">
          <a:xfrm>
            <a:off x="1042988" y="3573463"/>
            <a:ext cx="433387" cy="757237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6808" name="AutoShape 8"/>
          <p:cNvCxnSpPr>
            <a:cxnSpLocks noChangeShapeType="1"/>
            <a:stCxn id="76804" idx="3"/>
            <a:endCxn id="76806" idx="1"/>
          </p:cNvCxnSpPr>
          <p:nvPr/>
        </p:nvCxnSpPr>
        <p:spPr bwMode="auto">
          <a:xfrm flipV="1">
            <a:off x="1042988" y="2816225"/>
            <a:ext cx="433387" cy="757238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6809" name="AutoShape 9"/>
          <p:cNvSpPr>
            <a:spLocks noChangeArrowheads="1"/>
          </p:cNvSpPr>
          <p:nvPr/>
        </p:nvSpPr>
        <p:spPr bwMode="auto">
          <a:xfrm>
            <a:off x="3563938" y="4149725"/>
            <a:ext cx="863600" cy="35877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扣押</a:t>
            </a:r>
          </a:p>
        </p:txBody>
      </p:sp>
      <p:sp>
        <p:nvSpPr>
          <p:cNvPr id="76810" name="AutoShape 10"/>
          <p:cNvSpPr>
            <a:spLocks noChangeArrowheads="1"/>
          </p:cNvSpPr>
          <p:nvPr/>
        </p:nvSpPr>
        <p:spPr bwMode="auto">
          <a:xfrm>
            <a:off x="3059113" y="4221163"/>
            <a:ext cx="360362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6811" name="AutoShape 11"/>
          <p:cNvSpPr>
            <a:spLocks noChangeArrowheads="1"/>
          </p:cNvSpPr>
          <p:nvPr/>
        </p:nvSpPr>
        <p:spPr bwMode="auto">
          <a:xfrm>
            <a:off x="4787900" y="3644900"/>
            <a:ext cx="1152525" cy="360363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通常扣押</a:t>
            </a:r>
          </a:p>
        </p:txBody>
      </p:sp>
      <p:sp>
        <p:nvSpPr>
          <p:cNvPr id="76812" name="AutoShape 12"/>
          <p:cNvSpPr>
            <a:spLocks noChangeArrowheads="1"/>
          </p:cNvSpPr>
          <p:nvPr/>
        </p:nvSpPr>
        <p:spPr bwMode="auto">
          <a:xfrm>
            <a:off x="4787900" y="4652963"/>
            <a:ext cx="1152525" cy="36036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附隨扣押</a:t>
            </a:r>
          </a:p>
        </p:txBody>
      </p:sp>
      <p:sp>
        <p:nvSpPr>
          <p:cNvPr id="76813" name="AutoShape 13"/>
          <p:cNvSpPr>
            <a:spLocks noChangeArrowheads="1"/>
          </p:cNvSpPr>
          <p:nvPr/>
        </p:nvSpPr>
        <p:spPr bwMode="auto">
          <a:xfrm>
            <a:off x="6372225" y="4292600"/>
            <a:ext cx="1152525" cy="288925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附帶扣押</a:t>
            </a:r>
          </a:p>
        </p:txBody>
      </p:sp>
      <p:sp>
        <p:nvSpPr>
          <p:cNvPr id="76814" name="AutoShape 14"/>
          <p:cNvSpPr>
            <a:spLocks noChangeArrowheads="1"/>
          </p:cNvSpPr>
          <p:nvPr/>
        </p:nvSpPr>
        <p:spPr bwMode="auto">
          <a:xfrm>
            <a:off x="6372225" y="5084763"/>
            <a:ext cx="1152525" cy="288925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另案扣押</a:t>
            </a:r>
          </a:p>
        </p:txBody>
      </p:sp>
      <p:cxnSp>
        <p:nvCxnSpPr>
          <p:cNvPr id="76815" name="AutoShape 15"/>
          <p:cNvCxnSpPr>
            <a:cxnSpLocks noChangeShapeType="1"/>
            <a:stCxn id="76809" idx="3"/>
            <a:endCxn id="76811" idx="1"/>
          </p:cNvCxnSpPr>
          <p:nvPr/>
        </p:nvCxnSpPr>
        <p:spPr bwMode="auto">
          <a:xfrm flipV="1">
            <a:off x="4427538" y="3825875"/>
            <a:ext cx="360362" cy="503238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6816" name="AutoShape 16"/>
          <p:cNvCxnSpPr>
            <a:cxnSpLocks noChangeShapeType="1"/>
            <a:stCxn id="76809" idx="3"/>
            <a:endCxn id="76812" idx="1"/>
          </p:cNvCxnSpPr>
          <p:nvPr/>
        </p:nvCxnSpPr>
        <p:spPr bwMode="auto">
          <a:xfrm>
            <a:off x="4427538" y="4329113"/>
            <a:ext cx="360362" cy="5048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6817" name="AutoShape 17"/>
          <p:cNvCxnSpPr>
            <a:cxnSpLocks noChangeShapeType="1"/>
            <a:stCxn id="76812" idx="3"/>
            <a:endCxn id="76813" idx="1"/>
          </p:cNvCxnSpPr>
          <p:nvPr/>
        </p:nvCxnSpPr>
        <p:spPr bwMode="auto">
          <a:xfrm flipV="1">
            <a:off x="5940425" y="4437063"/>
            <a:ext cx="431800" cy="396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6818" name="AutoShape 18"/>
          <p:cNvCxnSpPr>
            <a:cxnSpLocks noChangeShapeType="1"/>
            <a:stCxn id="76812" idx="3"/>
            <a:endCxn id="76814" idx="1"/>
          </p:cNvCxnSpPr>
          <p:nvPr/>
        </p:nvCxnSpPr>
        <p:spPr bwMode="auto">
          <a:xfrm>
            <a:off x="5940425" y="4833938"/>
            <a:ext cx="431800" cy="3952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6819" name="AutoShape 19"/>
          <p:cNvSpPr>
            <a:spLocks/>
          </p:cNvSpPr>
          <p:nvPr/>
        </p:nvSpPr>
        <p:spPr bwMode="auto">
          <a:xfrm>
            <a:off x="7596188" y="4437063"/>
            <a:ext cx="71437" cy="792162"/>
          </a:xfrm>
          <a:prstGeom prst="rightBracket">
            <a:avLst>
              <a:gd name="adj" fmla="val 9240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76820" name="AutoShape 20"/>
          <p:cNvSpPr>
            <a:spLocks noChangeArrowheads="1"/>
          </p:cNvSpPr>
          <p:nvPr/>
        </p:nvSpPr>
        <p:spPr bwMode="auto">
          <a:xfrm>
            <a:off x="8027988" y="4221163"/>
            <a:ext cx="503237" cy="1223962"/>
          </a:xfrm>
          <a:prstGeom prst="wedgeRoundRectCallout">
            <a:avLst>
              <a:gd name="adj1" fmla="val -112778"/>
              <a:gd name="adj2" fmla="val 6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2000">
                <a:ea typeface="標楷體" pitchFamily="65" charset="-120"/>
              </a:rPr>
              <a:t>應補正</a:t>
            </a:r>
          </a:p>
        </p:txBody>
      </p:sp>
      <p:sp>
        <p:nvSpPr>
          <p:cNvPr id="76821" name="AutoShape 21"/>
          <p:cNvSpPr>
            <a:spLocks noChangeArrowheads="1"/>
          </p:cNvSpPr>
          <p:nvPr/>
        </p:nvSpPr>
        <p:spPr bwMode="auto">
          <a:xfrm>
            <a:off x="3995738" y="2060575"/>
            <a:ext cx="3600450" cy="1223963"/>
          </a:xfrm>
          <a:prstGeom prst="wedgeRoundRectCallout">
            <a:avLst>
              <a:gd name="adj1" fmla="val -79102"/>
              <a:gd name="adj2" fmla="val -4218"/>
              <a:gd name="adj3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solidFill>
                  <a:srgbClr val="FFFF99"/>
                </a:solidFill>
                <a:ea typeface="標楷體" pitchFamily="65" charset="-120"/>
              </a:rPr>
              <a:t>即未使用干預性手段之取得，如勘驗、交付或自行發現是否包含同意搜索，則應加檢討。</a:t>
            </a:r>
          </a:p>
        </p:txBody>
      </p:sp>
      <p:sp>
        <p:nvSpPr>
          <p:cNvPr id="76822" name="AutoShape 22"/>
          <p:cNvSpPr>
            <a:spLocks noChangeArrowheads="1"/>
          </p:cNvSpPr>
          <p:nvPr/>
        </p:nvSpPr>
        <p:spPr bwMode="auto">
          <a:xfrm>
            <a:off x="1835150" y="5084763"/>
            <a:ext cx="2089150" cy="1150937"/>
          </a:xfrm>
          <a:prstGeom prst="wedgeRoundRectCallout">
            <a:avLst>
              <a:gd name="adj1" fmla="val -37537"/>
              <a:gd name="adj2" fmla="val -9013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ea typeface="標楷體" pitchFamily="65" charset="-120"/>
              </a:rPr>
              <a:t>此係屬於強制取得之型態，重其取得之正當性。</a:t>
            </a:r>
          </a:p>
        </p:txBody>
      </p:sp>
      <p:sp>
        <p:nvSpPr>
          <p:cNvPr id="85015" name="AutoShape 2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532813" y="5876925"/>
            <a:ext cx="395287" cy="504825"/>
          </a:xfrm>
          <a:prstGeom prst="sun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7" dur="1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6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6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 animBg="1"/>
      <p:bldP spid="76805" grpId="0" animBg="1"/>
      <p:bldP spid="76806" grpId="0" animBg="1"/>
      <p:bldP spid="76809" grpId="0" animBg="1"/>
      <p:bldP spid="76810" grpId="0" animBg="1"/>
      <p:bldP spid="76811" grpId="0" animBg="1"/>
      <p:bldP spid="76812" grpId="0" animBg="1"/>
      <p:bldP spid="76813" grpId="0" animBg="1"/>
      <p:bldP spid="76814" grpId="0" animBg="1"/>
      <p:bldP spid="76819" grpId="0" animBg="1"/>
      <p:bldP spid="76820" grpId="0" animBg="1"/>
      <p:bldP spid="76821" grpId="0" animBg="1"/>
      <p:bldP spid="76822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書卷 (水平) 1"/>
          <p:cNvSpPr>
            <a:spLocks noChangeArrowheads="1"/>
          </p:cNvSpPr>
          <p:nvPr/>
        </p:nvSpPr>
        <p:spPr bwMode="auto">
          <a:xfrm>
            <a:off x="611188" y="2492375"/>
            <a:ext cx="7848600" cy="2232025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4800">
                <a:solidFill>
                  <a:srgbClr val="000099"/>
                </a:solidFill>
                <a:latin typeface="華康隸書體W5" pitchFamily="65" charset="-120"/>
                <a:ea typeface="華康隸書體W5" pitchFamily="65" charset="-120"/>
              </a:rPr>
              <a:t>刑事證據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刑事證據法則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z="3600" smtClean="0">
                <a:solidFill>
                  <a:srgbClr val="5CE2F0"/>
                </a:solidFill>
              </a:rPr>
              <a:t>刑事證據法之基礎思維：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一、事實認定之前提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二、事實認定之基礎在於證據（</a:t>
            </a:r>
            <a:r>
              <a:rPr lang="en-US" altLang="zh-TW" smtClean="0"/>
              <a:t>§154 II</a:t>
            </a:r>
            <a:r>
              <a:rPr lang="zh-TW" altLang="en-US" smtClean="0"/>
              <a:t>）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三、無證據不得推定犯罪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四、證據裁判原則</a:t>
            </a:r>
            <a:r>
              <a:rPr lang="en-US" altLang="zh-TW" smtClean="0">
                <a:latin typeface="Arial"/>
              </a:rPr>
              <a:t>—</a:t>
            </a:r>
            <a:r>
              <a:rPr lang="zh-TW" altLang="en-US" smtClean="0"/>
              <a:t>客觀化裁判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五、證據與事實之關係</a:t>
            </a:r>
          </a:p>
        </p:txBody>
      </p:sp>
      <p:sp>
        <p:nvSpPr>
          <p:cNvPr id="87044" name="AutoShape 4"/>
          <p:cNvSpPr>
            <a:spLocks noChangeArrowheads="1"/>
          </p:cNvSpPr>
          <p:nvPr/>
        </p:nvSpPr>
        <p:spPr bwMode="auto">
          <a:xfrm>
            <a:off x="755650" y="4941888"/>
            <a:ext cx="360363" cy="1150937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跡證存在</a:t>
            </a:r>
          </a:p>
        </p:txBody>
      </p:sp>
      <p:sp>
        <p:nvSpPr>
          <p:cNvPr id="87045" name="AutoShape 10"/>
          <p:cNvSpPr>
            <a:spLocks noChangeArrowheads="1"/>
          </p:cNvSpPr>
          <p:nvPr/>
        </p:nvSpPr>
        <p:spPr bwMode="auto">
          <a:xfrm>
            <a:off x="4140200" y="5445125"/>
            <a:ext cx="360363" cy="144463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7046" name="AutoShape 11"/>
          <p:cNvSpPr>
            <a:spLocks noChangeArrowheads="1"/>
          </p:cNvSpPr>
          <p:nvPr/>
        </p:nvSpPr>
        <p:spPr bwMode="auto">
          <a:xfrm rot="-5400000">
            <a:off x="4283869" y="5301457"/>
            <a:ext cx="1079500" cy="360362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合法調查</a:t>
            </a:r>
          </a:p>
        </p:txBody>
      </p:sp>
      <p:sp>
        <p:nvSpPr>
          <p:cNvPr id="87047" name="AutoShape 13"/>
          <p:cNvSpPr>
            <a:spLocks noChangeArrowheads="1"/>
          </p:cNvSpPr>
          <p:nvPr/>
        </p:nvSpPr>
        <p:spPr bwMode="auto">
          <a:xfrm>
            <a:off x="5148263" y="5445125"/>
            <a:ext cx="433387" cy="142875"/>
          </a:xfrm>
          <a:prstGeom prst="rightArrow">
            <a:avLst>
              <a:gd name="adj1" fmla="val 50000"/>
              <a:gd name="adj2" fmla="val 7583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7048" name="AutoShape 16"/>
          <p:cNvSpPr>
            <a:spLocks noChangeArrowheads="1"/>
          </p:cNvSpPr>
          <p:nvPr/>
        </p:nvSpPr>
        <p:spPr bwMode="auto">
          <a:xfrm>
            <a:off x="6227763" y="5445125"/>
            <a:ext cx="431800" cy="142875"/>
          </a:xfrm>
          <a:prstGeom prst="rightArrow">
            <a:avLst>
              <a:gd name="adj1" fmla="val 50000"/>
              <a:gd name="adj2" fmla="val 7555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7049" name="AutoShape 19"/>
          <p:cNvSpPr>
            <a:spLocks noChangeArrowheads="1"/>
          </p:cNvSpPr>
          <p:nvPr/>
        </p:nvSpPr>
        <p:spPr bwMode="auto">
          <a:xfrm rot="-5400000">
            <a:off x="2376488" y="5337175"/>
            <a:ext cx="1150937" cy="360363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證據適格</a:t>
            </a:r>
          </a:p>
        </p:txBody>
      </p:sp>
      <p:sp>
        <p:nvSpPr>
          <p:cNvPr id="87050" name="AutoShape 20"/>
          <p:cNvSpPr>
            <a:spLocks noChangeArrowheads="1"/>
          </p:cNvSpPr>
          <p:nvPr/>
        </p:nvSpPr>
        <p:spPr bwMode="auto">
          <a:xfrm>
            <a:off x="1258888" y="5445125"/>
            <a:ext cx="360362" cy="142875"/>
          </a:xfrm>
          <a:prstGeom prst="rightArrow">
            <a:avLst>
              <a:gd name="adj1" fmla="val 50000"/>
              <a:gd name="adj2" fmla="val 6305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7051" name="AutoShape 21"/>
          <p:cNvSpPr>
            <a:spLocks noChangeArrowheads="1"/>
          </p:cNvSpPr>
          <p:nvPr/>
        </p:nvSpPr>
        <p:spPr bwMode="auto">
          <a:xfrm>
            <a:off x="5724525" y="4941888"/>
            <a:ext cx="360363" cy="10795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證據確認</a:t>
            </a:r>
          </a:p>
        </p:txBody>
      </p:sp>
      <p:sp>
        <p:nvSpPr>
          <p:cNvPr id="87052" name="AutoShape 22"/>
          <p:cNvSpPr>
            <a:spLocks noChangeArrowheads="1"/>
          </p:cNvSpPr>
          <p:nvPr/>
        </p:nvSpPr>
        <p:spPr bwMode="auto">
          <a:xfrm>
            <a:off x="6804025" y="5013325"/>
            <a:ext cx="360363" cy="10795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證明</a:t>
            </a:r>
          </a:p>
        </p:txBody>
      </p:sp>
      <p:sp>
        <p:nvSpPr>
          <p:cNvPr id="87053" name="AutoShape 23"/>
          <p:cNvSpPr>
            <a:spLocks noChangeArrowheads="1"/>
          </p:cNvSpPr>
          <p:nvPr/>
        </p:nvSpPr>
        <p:spPr bwMode="auto">
          <a:xfrm>
            <a:off x="7308850" y="5445125"/>
            <a:ext cx="431800" cy="142875"/>
          </a:xfrm>
          <a:prstGeom prst="rightArrow">
            <a:avLst>
              <a:gd name="adj1" fmla="val 50000"/>
              <a:gd name="adj2" fmla="val 7555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7054" name="AutoShape 24"/>
          <p:cNvSpPr>
            <a:spLocks noChangeArrowheads="1"/>
          </p:cNvSpPr>
          <p:nvPr/>
        </p:nvSpPr>
        <p:spPr bwMode="auto">
          <a:xfrm>
            <a:off x="7885113" y="4941888"/>
            <a:ext cx="358775" cy="115252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還原事實</a:t>
            </a:r>
          </a:p>
        </p:txBody>
      </p:sp>
      <p:sp>
        <p:nvSpPr>
          <p:cNvPr id="87055" name="AutoShape 25"/>
          <p:cNvSpPr>
            <a:spLocks noChangeArrowheads="1"/>
          </p:cNvSpPr>
          <p:nvPr/>
        </p:nvSpPr>
        <p:spPr bwMode="auto">
          <a:xfrm>
            <a:off x="1763713" y="4941888"/>
            <a:ext cx="360362" cy="10795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證據取得</a:t>
            </a:r>
          </a:p>
        </p:txBody>
      </p:sp>
      <p:sp>
        <p:nvSpPr>
          <p:cNvPr id="87056" name="AutoShape 26"/>
          <p:cNvSpPr>
            <a:spLocks noChangeArrowheads="1"/>
          </p:cNvSpPr>
          <p:nvPr/>
        </p:nvSpPr>
        <p:spPr bwMode="auto">
          <a:xfrm>
            <a:off x="2268538" y="5445125"/>
            <a:ext cx="360362" cy="142875"/>
          </a:xfrm>
          <a:prstGeom prst="rightArrow">
            <a:avLst>
              <a:gd name="adj1" fmla="val 50000"/>
              <a:gd name="adj2" fmla="val 6305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7057" name="AutoShape 27"/>
          <p:cNvSpPr>
            <a:spLocks noChangeArrowheads="1"/>
          </p:cNvSpPr>
          <p:nvPr/>
        </p:nvSpPr>
        <p:spPr bwMode="auto">
          <a:xfrm>
            <a:off x="3203575" y="5445125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87058" name="AutoShape 28"/>
          <p:cNvSpPr>
            <a:spLocks noChangeArrowheads="1"/>
          </p:cNvSpPr>
          <p:nvPr/>
        </p:nvSpPr>
        <p:spPr bwMode="auto">
          <a:xfrm>
            <a:off x="3635375" y="4941888"/>
            <a:ext cx="360363" cy="1150937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證據提出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z="4000" smtClean="0">
                <a:solidFill>
                  <a:srgbClr val="00FFFF"/>
                </a:solidFill>
                <a:ea typeface="華康隸書體W5" pitchFamily="65" charset="-120"/>
              </a:rPr>
              <a:t>證據存在關係與判斷流程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29600" cy="53276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結構：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3779838" y="1700213"/>
            <a:ext cx="1295400" cy="360362"/>
          </a:xfrm>
          <a:prstGeom prst="rect">
            <a:avLst/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FFCF03"/>
                </a:solidFill>
                <a:ea typeface="華康中黑體(P)" pitchFamily="34" charset="-120"/>
              </a:rPr>
              <a:t>事實發生</a:t>
            </a: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5867400" y="2636838"/>
            <a:ext cx="1296988" cy="357187"/>
          </a:xfrm>
          <a:prstGeom prst="rect">
            <a:avLst/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33CC"/>
                </a:solidFill>
                <a:ea typeface="華康中黑體(P)" pitchFamily="34" charset="-120"/>
                <a:hlinkClick r:id="rId2" action="ppaction://hlinksldjump"/>
              </a:rPr>
              <a:t>跡證存在</a:t>
            </a:r>
            <a:endParaRPr lang="zh-TW" altLang="en-US" sz="1800">
              <a:solidFill>
                <a:srgbClr val="0033CC"/>
              </a:solidFill>
              <a:ea typeface="華康中黑體(P)" pitchFamily="34" charset="-120"/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6588125" y="3860800"/>
            <a:ext cx="1296988" cy="361950"/>
          </a:xfrm>
          <a:prstGeom prst="rect">
            <a:avLst/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33CC"/>
                </a:solidFill>
                <a:ea typeface="華康中黑體(P)" pitchFamily="34" charset="-120"/>
                <a:hlinkClick r:id="rId3" action="ppaction://hlinksldjump"/>
              </a:rPr>
              <a:t>證據取得</a:t>
            </a:r>
            <a:endParaRPr lang="zh-TW" altLang="en-US" sz="1800">
              <a:solidFill>
                <a:srgbClr val="0033CC"/>
              </a:solidFill>
              <a:ea typeface="華康中黑體(P)" pitchFamily="34" charset="-120"/>
            </a:endParaRP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5940425" y="5084763"/>
            <a:ext cx="1368425" cy="360362"/>
          </a:xfrm>
          <a:prstGeom prst="rect">
            <a:avLst/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33CC"/>
                </a:solidFill>
                <a:ea typeface="華康中黑體(P)" pitchFamily="34" charset="-120"/>
                <a:hlinkClick r:id="rId4" action="ppaction://hlinksldjump"/>
              </a:rPr>
              <a:t>證據提出</a:t>
            </a:r>
            <a:endParaRPr lang="zh-TW" altLang="en-US" sz="1800">
              <a:solidFill>
                <a:srgbClr val="0033CC"/>
              </a:solidFill>
              <a:ea typeface="華康中黑體(P)" pitchFamily="34" charset="-120"/>
            </a:endParaRP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3851275" y="6021388"/>
            <a:ext cx="1439863" cy="360362"/>
          </a:xfrm>
          <a:prstGeom prst="rect">
            <a:avLst/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FFCF03"/>
                </a:solidFill>
                <a:ea typeface="華康中黑體(P)" pitchFamily="34" charset="-120"/>
              </a:rPr>
              <a:t>證據說明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1619250" y="5084763"/>
            <a:ext cx="1368425" cy="360362"/>
          </a:xfrm>
          <a:prstGeom prst="rect">
            <a:avLst/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33CC"/>
                </a:solidFill>
                <a:ea typeface="華康中黑體(P)" pitchFamily="34" charset="-120"/>
                <a:hlinkClick r:id="rId5" action="ppaction://hlinksldjump"/>
              </a:rPr>
              <a:t>證據調查</a:t>
            </a:r>
            <a:endParaRPr lang="zh-TW" altLang="en-US" sz="1800">
              <a:solidFill>
                <a:srgbClr val="0033CC"/>
              </a:solidFill>
              <a:ea typeface="華康中黑體(P)" pitchFamily="34" charset="-120"/>
            </a:endParaRPr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755650" y="3860800"/>
            <a:ext cx="1368425" cy="360363"/>
          </a:xfrm>
          <a:prstGeom prst="rect">
            <a:avLst/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33CC"/>
                </a:solidFill>
                <a:ea typeface="華康中黑體(P)" pitchFamily="34" charset="-120"/>
                <a:hlinkClick r:id="rId6" action="ppaction://hlinksldjump"/>
              </a:rPr>
              <a:t>證據確認</a:t>
            </a:r>
            <a:endParaRPr lang="zh-TW" altLang="en-US" sz="1800">
              <a:solidFill>
                <a:srgbClr val="0033CC"/>
              </a:solidFill>
              <a:ea typeface="華康中黑體(P)" pitchFamily="34" charset="-120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1476375" y="2636838"/>
            <a:ext cx="1439863" cy="287337"/>
          </a:xfrm>
          <a:prstGeom prst="rect">
            <a:avLst/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33CC"/>
                </a:solidFill>
                <a:ea typeface="華康中黑體(P)" pitchFamily="34" charset="-120"/>
                <a:hlinkClick r:id="rId6" action="ppaction://hlinksldjump"/>
              </a:rPr>
              <a:t>事實證明</a:t>
            </a:r>
            <a:endParaRPr lang="zh-TW" altLang="en-US" sz="1800">
              <a:solidFill>
                <a:srgbClr val="0033CC"/>
              </a:solidFill>
              <a:ea typeface="華康中黑體(P)" pitchFamily="34" charset="-120"/>
            </a:endParaRPr>
          </a:p>
        </p:txBody>
      </p:sp>
      <p:sp>
        <p:nvSpPr>
          <p:cNvPr id="48140" name="Oval 12"/>
          <p:cNvSpPr>
            <a:spLocks noChangeArrowheads="1"/>
          </p:cNvSpPr>
          <p:nvPr/>
        </p:nvSpPr>
        <p:spPr bwMode="auto">
          <a:xfrm>
            <a:off x="3059113" y="3284538"/>
            <a:ext cx="2736850" cy="1441450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華康中黑體(P)" pitchFamily="34" charset="-120"/>
              </a:rPr>
              <a:t>證據問題核心：</a:t>
            </a:r>
          </a:p>
          <a:p>
            <a:pPr algn="ctr"/>
            <a:r>
              <a:rPr lang="zh-TW" altLang="en-US" sz="1800">
                <a:ea typeface="華康中黑體(P)" pitchFamily="34" charset="-120"/>
              </a:rPr>
              <a:t>關連性與正當性之辯證</a:t>
            </a:r>
          </a:p>
        </p:txBody>
      </p:sp>
      <p:sp>
        <p:nvSpPr>
          <p:cNvPr id="48141" name="AutoShape 13"/>
          <p:cNvSpPr>
            <a:spLocks noChangeArrowheads="1"/>
          </p:cNvSpPr>
          <p:nvPr/>
        </p:nvSpPr>
        <p:spPr bwMode="auto">
          <a:xfrm rot="1904510">
            <a:off x="5364163" y="2205038"/>
            <a:ext cx="850900" cy="73025"/>
          </a:xfrm>
          <a:prstGeom prst="rightArrow">
            <a:avLst>
              <a:gd name="adj1" fmla="val 100000"/>
              <a:gd name="adj2" fmla="val 1165217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42" name="AutoShape 14"/>
          <p:cNvSpPr>
            <a:spLocks noChangeArrowheads="1"/>
          </p:cNvSpPr>
          <p:nvPr/>
        </p:nvSpPr>
        <p:spPr bwMode="auto">
          <a:xfrm rot="3724372">
            <a:off x="6696076" y="3394075"/>
            <a:ext cx="576262" cy="71437"/>
          </a:xfrm>
          <a:prstGeom prst="rightArrow">
            <a:avLst>
              <a:gd name="adj1" fmla="val 0"/>
              <a:gd name="adj2" fmla="val 806672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43" name="AutoShape 15"/>
          <p:cNvSpPr>
            <a:spLocks noChangeArrowheads="1"/>
          </p:cNvSpPr>
          <p:nvPr/>
        </p:nvSpPr>
        <p:spPr bwMode="auto">
          <a:xfrm rot="7204115">
            <a:off x="6731794" y="4653757"/>
            <a:ext cx="504825" cy="71437"/>
          </a:xfrm>
          <a:prstGeom prst="rightArrow">
            <a:avLst>
              <a:gd name="adj1" fmla="val 100000"/>
              <a:gd name="adj2" fmla="val 706672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44" name="AutoShape 16"/>
          <p:cNvSpPr>
            <a:spLocks noChangeArrowheads="1"/>
          </p:cNvSpPr>
          <p:nvPr/>
        </p:nvSpPr>
        <p:spPr bwMode="auto">
          <a:xfrm rot="8465832">
            <a:off x="5580063" y="5876925"/>
            <a:ext cx="790575" cy="71438"/>
          </a:xfrm>
          <a:prstGeom prst="rightArrow">
            <a:avLst>
              <a:gd name="adj1" fmla="val 100000"/>
              <a:gd name="adj2" fmla="val 110665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45" name="AutoShape 17"/>
          <p:cNvSpPr>
            <a:spLocks noChangeArrowheads="1"/>
          </p:cNvSpPr>
          <p:nvPr/>
        </p:nvSpPr>
        <p:spPr bwMode="auto">
          <a:xfrm rot="-8860703">
            <a:off x="2627313" y="5805488"/>
            <a:ext cx="792162" cy="71437"/>
          </a:xfrm>
          <a:prstGeom prst="rightArrow">
            <a:avLst>
              <a:gd name="adj1" fmla="val 100000"/>
              <a:gd name="adj2" fmla="val 1108896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46" name="AutoShape 18"/>
          <p:cNvSpPr>
            <a:spLocks noChangeArrowheads="1"/>
          </p:cNvSpPr>
          <p:nvPr/>
        </p:nvSpPr>
        <p:spPr bwMode="auto">
          <a:xfrm rot="-7463383">
            <a:off x="1619250" y="4581525"/>
            <a:ext cx="503238" cy="71438"/>
          </a:xfrm>
          <a:prstGeom prst="rightArrow">
            <a:avLst>
              <a:gd name="adj1" fmla="val 0"/>
              <a:gd name="adj2" fmla="val 70444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 rot="-3341414">
            <a:off x="1474788" y="3357563"/>
            <a:ext cx="649287" cy="71437"/>
          </a:xfrm>
          <a:prstGeom prst="rightArrow">
            <a:avLst>
              <a:gd name="adj1" fmla="val 100000"/>
              <a:gd name="adj2" fmla="val 908895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 rot="-1783104">
            <a:off x="2700338" y="2133600"/>
            <a:ext cx="768350" cy="84138"/>
          </a:xfrm>
          <a:prstGeom prst="rightArrow">
            <a:avLst>
              <a:gd name="adj1" fmla="val 0"/>
              <a:gd name="adj2" fmla="val 913202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nimBg="1"/>
      <p:bldP spid="48133" grpId="0" animBg="1"/>
      <p:bldP spid="48134" grpId="0" animBg="1"/>
      <p:bldP spid="48135" grpId="0" animBg="1"/>
      <p:bldP spid="48136" grpId="0" animBg="1"/>
      <p:bldP spid="48137" grpId="0" animBg="1"/>
      <p:bldP spid="48138" grpId="0" animBg="1"/>
      <p:bldP spid="48139" grpId="0" animBg="1"/>
      <p:bldP spid="48140" grpId="0" animBg="1"/>
      <p:bldP spid="48141" grpId="0" animBg="1"/>
      <p:bldP spid="48142" grpId="0" animBg="1"/>
      <p:bldP spid="48143" grpId="0" animBg="1"/>
      <p:bldP spid="48144" grpId="0" animBg="1"/>
      <p:bldP spid="48145" grpId="0" animBg="1"/>
      <p:bldP spid="48146" grpId="0" animBg="1"/>
      <p:bldP spid="48147" grpId="0" animBg="1"/>
      <p:bldP spid="48148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  <a:ea typeface="華康隸書體W5" pitchFamily="65" charset="-120"/>
                <a:hlinkClick r:id="rId2" action="ppaction://hlinksldjump"/>
              </a:rPr>
              <a:t>證據資格</a:t>
            </a:r>
            <a:endParaRPr lang="zh-TW" altLang="en-US" smtClean="0">
              <a:solidFill>
                <a:srgbClr val="00FFFF"/>
              </a:solidFill>
              <a:ea typeface="華康隸書體W5" pitchFamily="65" charset="-12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一般說法：證據能力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正確說法：證據資格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內容：</a:t>
            </a: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827088" y="3789363"/>
            <a:ext cx="576262" cy="1512887"/>
          </a:xfrm>
          <a:prstGeom prst="flowChartAlternateProcess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證據資格</a:t>
            </a:r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2268538" y="3716338"/>
            <a:ext cx="2374900" cy="576262"/>
          </a:xfrm>
          <a:prstGeom prst="flowChartAlternateProcess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證據關連性</a:t>
            </a:r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2268538" y="4868863"/>
            <a:ext cx="2374900" cy="576262"/>
          </a:xfrm>
          <a:prstGeom prst="flowChartAlternateProcess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證據合法性</a:t>
            </a:r>
          </a:p>
        </p:txBody>
      </p:sp>
      <p:cxnSp>
        <p:nvCxnSpPr>
          <p:cNvPr id="49159" name="AutoShape 7"/>
          <p:cNvCxnSpPr>
            <a:cxnSpLocks noChangeShapeType="1"/>
            <a:stCxn id="49156" idx="3"/>
            <a:endCxn id="49157" idx="1"/>
          </p:cNvCxnSpPr>
          <p:nvPr/>
        </p:nvCxnSpPr>
        <p:spPr bwMode="auto">
          <a:xfrm flipV="1">
            <a:off x="1403350" y="4005263"/>
            <a:ext cx="865188" cy="541337"/>
          </a:xfrm>
          <a:prstGeom prst="bentConnector3">
            <a:avLst>
              <a:gd name="adj1" fmla="val 4990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9160" name="AutoShape 8"/>
          <p:cNvCxnSpPr>
            <a:cxnSpLocks noChangeShapeType="1"/>
            <a:stCxn id="49156" idx="3"/>
            <a:endCxn id="49158" idx="1"/>
          </p:cNvCxnSpPr>
          <p:nvPr/>
        </p:nvCxnSpPr>
        <p:spPr bwMode="auto">
          <a:xfrm>
            <a:off x="1403350" y="4546600"/>
            <a:ext cx="865188" cy="611188"/>
          </a:xfrm>
          <a:prstGeom prst="bentConnector3">
            <a:avLst>
              <a:gd name="adj1" fmla="val 4990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9161" name="AutoShape 9"/>
          <p:cNvSpPr>
            <a:spLocks noChangeArrowheads="1"/>
          </p:cNvSpPr>
          <p:nvPr/>
        </p:nvSpPr>
        <p:spPr bwMode="auto">
          <a:xfrm>
            <a:off x="5364163" y="3141663"/>
            <a:ext cx="2879725" cy="1223962"/>
          </a:xfrm>
          <a:prstGeom prst="wedgeRoundRectCallout">
            <a:avLst>
              <a:gd name="adj1" fmla="val -74532"/>
              <a:gd name="adj2" fmla="val 23671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solidFill>
                  <a:srgbClr val="FF0000"/>
                </a:solidFill>
                <a:ea typeface="標楷體" pitchFamily="65" charset="-120"/>
              </a:rPr>
              <a:t>指證據所以為證據之存在本質，具有不變性，亦是事實證明之基礎。</a:t>
            </a:r>
          </a:p>
        </p:txBody>
      </p:sp>
      <p:sp>
        <p:nvSpPr>
          <p:cNvPr id="49162" name="AutoShape 10"/>
          <p:cNvSpPr>
            <a:spLocks noChangeArrowheads="1"/>
          </p:cNvSpPr>
          <p:nvPr/>
        </p:nvSpPr>
        <p:spPr bwMode="auto">
          <a:xfrm>
            <a:off x="5435600" y="4797425"/>
            <a:ext cx="2808288" cy="1439863"/>
          </a:xfrm>
          <a:prstGeom prst="wedgeRoundRectCallout">
            <a:avLst>
              <a:gd name="adj1" fmla="val -76796"/>
              <a:gd name="adj2" fmla="val -24750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2000">
                <a:solidFill>
                  <a:srgbClr val="FF0000"/>
                </a:solidFill>
                <a:ea typeface="標楷體" pitchFamily="65" charset="-120"/>
              </a:rPr>
              <a:t>基於法治國程序正當性之要求，對於證據取得必須合法，亦即證據必須具備正當性。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7" grpId="0" animBg="1"/>
      <p:bldP spid="49158" grpId="0" animBg="1"/>
      <p:bldP spid="49161" grpId="0" animBg="1"/>
      <p:bldP spid="49162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刑事證據的範圍</a:t>
            </a:r>
            <a:r>
              <a:rPr lang="zh-TW" altLang="en-US" smtClean="0"/>
              <a:t>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刑事證據屬於事實導向之相對性概念</a:t>
            </a:r>
          </a:p>
        </p:txBody>
      </p:sp>
      <p:sp>
        <p:nvSpPr>
          <p:cNvPr id="50180" name="Oval 4"/>
          <p:cNvSpPr>
            <a:spLocks noChangeArrowheads="1"/>
          </p:cNvSpPr>
          <p:nvPr/>
        </p:nvSpPr>
        <p:spPr bwMode="auto">
          <a:xfrm>
            <a:off x="1042988" y="2708275"/>
            <a:ext cx="4681537" cy="302418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2051050" y="4005263"/>
            <a:ext cx="2519363" cy="1223962"/>
          </a:xfrm>
          <a:prstGeom prst="ellipse">
            <a:avLst/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FF"/>
                </a:solidFill>
                <a:ea typeface="華康中黑體(P)" pitchFamily="34" charset="-120"/>
              </a:rPr>
              <a:t>核心事實（犯罪事實）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2627313" y="2924175"/>
            <a:ext cx="1512887" cy="358775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ea typeface="華康中黑體(P)" pitchFamily="34" charset="-120"/>
              </a:rPr>
              <a:t>整體事實</a:t>
            </a:r>
          </a:p>
        </p:txBody>
      </p:sp>
      <p:sp>
        <p:nvSpPr>
          <p:cNvPr id="50183" name="AutoShape 7"/>
          <p:cNvSpPr>
            <a:spLocks noChangeArrowheads="1"/>
          </p:cNvSpPr>
          <p:nvPr/>
        </p:nvSpPr>
        <p:spPr bwMode="auto">
          <a:xfrm>
            <a:off x="5651500" y="2565400"/>
            <a:ext cx="2089150" cy="1008063"/>
          </a:xfrm>
          <a:prstGeom prst="wedgeRoundRectCallout">
            <a:avLst>
              <a:gd name="adj1" fmla="val -52278"/>
              <a:gd name="adj2" fmla="val 82912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1800">
                <a:ea typeface="華康中黑體(P)" pitchFamily="34" charset="-120"/>
              </a:rPr>
              <a:t>全部證據，包括直接、間接及情況證據</a:t>
            </a:r>
          </a:p>
        </p:txBody>
      </p:sp>
      <p:sp>
        <p:nvSpPr>
          <p:cNvPr id="50184" name="AutoShape 8"/>
          <p:cNvSpPr>
            <a:spLocks noChangeArrowheads="1"/>
          </p:cNvSpPr>
          <p:nvPr/>
        </p:nvSpPr>
        <p:spPr bwMode="auto">
          <a:xfrm>
            <a:off x="5292725" y="5229225"/>
            <a:ext cx="1873250" cy="1152525"/>
          </a:xfrm>
          <a:prstGeom prst="wedgeRoundRectCallout">
            <a:avLst>
              <a:gd name="adj1" fmla="val -104917"/>
              <a:gd name="adj2" fmla="val -8484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1800">
                <a:ea typeface="華康中黑體(P)" pitchFamily="34" charset="-120"/>
              </a:rPr>
              <a:t>核心證據，即成罪與否之證據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nimBg="1"/>
      <p:bldP spid="50181" grpId="0" animBg="1"/>
      <p:bldP spid="50182" grpId="0" animBg="1"/>
      <p:bldP spid="50183" grpId="0" animBg="1"/>
      <p:bldP spid="50184" grpId="0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CC"/>
                </a:solidFill>
              </a:rPr>
              <a:t>證據基本概念認知</a:t>
            </a:r>
          </a:p>
        </p:txBody>
      </p:sp>
      <p:sp>
        <p:nvSpPr>
          <p:cNvPr id="91139" name="AutoShape 3"/>
          <p:cNvSpPr>
            <a:spLocks noChangeArrowheads="1"/>
          </p:cNvSpPr>
          <p:nvPr/>
        </p:nvSpPr>
        <p:spPr bwMode="auto">
          <a:xfrm>
            <a:off x="1116013" y="2349500"/>
            <a:ext cx="503237" cy="1944688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證據基本認識</a:t>
            </a:r>
          </a:p>
        </p:txBody>
      </p:sp>
      <p:sp>
        <p:nvSpPr>
          <p:cNvPr id="91140" name="AutoShape 4"/>
          <p:cNvSpPr>
            <a:spLocks noChangeArrowheads="1"/>
          </p:cNvSpPr>
          <p:nvPr/>
        </p:nvSpPr>
        <p:spPr bwMode="auto">
          <a:xfrm>
            <a:off x="2987675" y="1844675"/>
            <a:ext cx="1439863" cy="431800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證據資格</a:t>
            </a:r>
          </a:p>
        </p:txBody>
      </p:sp>
      <p:sp>
        <p:nvSpPr>
          <p:cNvPr id="91141" name="AutoShape 5"/>
          <p:cNvSpPr>
            <a:spLocks noChangeArrowheads="1"/>
          </p:cNvSpPr>
          <p:nvPr/>
        </p:nvSpPr>
        <p:spPr bwMode="auto">
          <a:xfrm>
            <a:off x="2987675" y="4365625"/>
            <a:ext cx="1439863" cy="43180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證據方法</a:t>
            </a:r>
          </a:p>
        </p:txBody>
      </p:sp>
      <p:sp>
        <p:nvSpPr>
          <p:cNvPr id="91142" name="AutoShape 6"/>
          <p:cNvSpPr>
            <a:spLocks noChangeArrowheads="1"/>
          </p:cNvSpPr>
          <p:nvPr/>
        </p:nvSpPr>
        <p:spPr bwMode="auto">
          <a:xfrm>
            <a:off x="5724525" y="2997200"/>
            <a:ext cx="1871663" cy="43180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證據存在的形式</a:t>
            </a:r>
          </a:p>
        </p:txBody>
      </p:sp>
      <p:sp>
        <p:nvSpPr>
          <p:cNvPr id="91143" name="AutoShape 7"/>
          <p:cNvSpPr>
            <a:spLocks noChangeArrowheads="1"/>
          </p:cNvSpPr>
          <p:nvPr/>
        </p:nvSpPr>
        <p:spPr bwMode="auto">
          <a:xfrm>
            <a:off x="5724525" y="3860800"/>
            <a:ext cx="1873250" cy="43180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證據取得方法</a:t>
            </a:r>
          </a:p>
        </p:txBody>
      </p:sp>
      <p:sp>
        <p:nvSpPr>
          <p:cNvPr id="91144" name="AutoShape 8"/>
          <p:cNvSpPr>
            <a:spLocks noChangeArrowheads="1"/>
          </p:cNvSpPr>
          <p:nvPr/>
        </p:nvSpPr>
        <p:spPr bwMode="auto">
          <a:xfrm>
            <a:off x="5724525" y="4797425"/>
            <a:ext cx="1871663" cy="43180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證據調查方法</a:t>
            </a:r>
          </a:p>
        </p:txBody>
      </p:sp>
      <p:sp>
        <p:nvSpPr>
          <p:cNvPr id="91145" name="AutoShape 9"/>
          <p:cNvSpPr>
            <a:spLocks noChangeArrowheads="1"/>
          </p:cNvSpPr>
          <p:nvPr/>
        </p:nvSpPr>
        <p:spPr bwMode="auto">
          <a:xfrm>
            <a:off x="5724525" y="5661025"/>
            <a:ext cx="1871663" cy="431800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舉證方法</a:t>
            </a:r>
          </a:p>
        </p:txBody>
      </p:sp>
      <p:sp>
        <p:nvSpPr>
          <p:cNvPr id="91146" name="AutoShape 10"/>
          <p:cNvSpPr>
            <a:spLocks noChangeArrowheads="1"/>
          </p:cNvSpPr>
          <p:nvPr/>
        </p:nvSpPr>
        <p:spPr bwMode="auto">
          <a:xfrm>
            <a:off x="5651500" y="1484313"/>
            <a:ext cx="1944688" cy="360362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事實關連性認定</a:t>
            </a:r>
          </a:p>
        </p:txBody>
      </p:sp>
      <p:sp>
        <p:nvSpPr>
          <p:cNvPr id="91147" name="AutoShape 11"/>
          <p:cNvSpPr>
            <a:spLocks noChangeArrowheads="1"/>
          </p:cNvSpPr>
          <p:nvPr/>
        </p:nvSpPr>
        <p:spPr bwMode="auto">
          <a:xfrm>
            <a:off x="5651500" y="2205038"/>
            <a:ext cx="1944688" cy="360362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來源正當性判斷</a:t>
            </a:r>
          </a:p>
        </p:txBody>
      </p:sp>
      <p:cxnSp>
        <p:nvCxnSpPr>
          <p:cNvPr id="91148" name="AutoShape 12"/>
          <p:cNvCxnSpPr>
            <a:cxnSpLocks noChangeShapeType="1"/>
            <a:stCxn id="91139" idx="3"/>
            <a:endCxn id="91140" idx="1"/>
          </p:cNvCxnSpPr>
          <p:nvPr/>
        </p:nvCxnSpPr>
        <p:spPr bwMode="auto">
          <a:xfrm flipV="1">
            <a:off x="1619250" y="2060575"/>
            <a:ext cx="1368425" cy="12620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1149" name="AutoShape 13"/>
          <p:cNvCxnSpPr>
            <a:cxnSpLocks noChangeShapeType="1"/>
            <a:stCxn id="91139" idx="3"/>
            <a:endCxn id="91141" idx="1"/>
          </p:cNvCxnSpPr>
          <p:nvPr/>
        </p:nvCxnSpPr>
        <p:spPr bwMode="auto">
          <a:xfrm>
            <a:off x="1619250" y="3322638"/>
            <a:ext cx="1368425" cy="12588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1150" name="AutoShape 14"/>
          <p:cNvCxnSpPr>
            <a:cxnSpLocks noChangeShapeType="1"/>
            <a:stCxn id="91140" idx="3"/>
            <a:endCxn id="91146" idx="1"/>
          </p:cNvCxnSpPr>
          <p:nvPr/>
        </p:nvCxnSpPr>
        <p:spPr bwMode="auto">
          <a:xfrm flipV="1">
            <a:off x="4427538" y="1665288"/>
            <a:ext cx="1223962" cy="395287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1151" name="AutoShape 15"/>
          <p:cNvCxnSpPr>
            <a:cxnSpLocks noChangeShapeType="1"/>
            <a:stCxn id="91140" idx="3"/>
            <a:endCxn id="91147" idx="1"/>
          </p:cNvCxnSpPr>
          <p:nvPr/>
        </p:nvCxnSpPr>
        <p:spPr bwMode="auto">
          <a:xfrm>
            <a:off x="4427538" y="2060575"/>
            <a:ext cx="1223962" cy="325438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1152" name="AutoShape 16"/>
          <p:cNvCxnSpPr>
            <a:cxnSpLocks noChangeShapeType="1"/>
            <a:stCxn id="91141" idx="3"/>
            <a:endCxn id="91142" idx="1"/>
          </p:cNvCxnSpPr>
          <p:nvPr/>
        </p:nvCxnSpPr>
        <p:spPr bwMode="auto">
          <a:xfrm flipV="1">
            <a:off x="4427538" y="3213100"/>
            <a:ext cx="1296987" cy="1368425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1153" name="AutoShape 17"/>
          <p:cNvCxnSpPr>
            <a:cxnSpLocks noChangeShapeType="1"/>
            <a:stCxn id="91141" idx="3"/>
            <a:endCxn id="91143" idx="1"/>
          </p:cNvCxnSpPr>
          <p:nvPr/>
        </p:nvCxnSpPr>
        <p:spPr bwMode="auto">
          <a:xfrm flipV="1">
            <a:off x="4427538" y="4076700"/>
            <a:ext cx="1296987" cy="504825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1154" name="AutoShape 18"/>
          <p:cNvCxnSpPr>
            <a:cxnSpLocks noChangeShapeType="1"/>
            <a:stCxn id="91141" idx="3"/>
            <a:endCxn id="91144" idx="1"/>
          </p:cNvCxnSpPr>
          <p:nvPr/>
        </p:nvCxnSpPr>
        <p:spPr bwMode="auto">
          <a:xfrm>
            <a:off x="4427538" y="4581525"/>
            <a:ext cx="1296987" cy="431800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1155" name="AutoShape 19"/>
          <p:cNvCxnSpPr>
            <a:cxnSpLocks noChangeShapeType="1"/>
            <a:stCxn id="91141" idx="3"/>
            <a:endCxn id="91145" idx="1"/>
          </p:cNvCxnSpPr>
          <p:nvPr/>
        </p:nvCxnSpPr>
        <p:spPr bwMode="auto">
          <a:xfrm>
            <a:off x="4427538" y="4581525"/>
            <a:ext cx="1296987" cy="1295400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刑事證據的類型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0403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>
                <a:solidFill>
                  <a:srgbClr val="5CE2F0"/>
                </a:solidFill>
              </a:rPr>
              <a:t>一、從證據形成的關係分：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（一）成罪事實之證據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（二）非成罪之事實相關證據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（三）刑罰裁量之證據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>
                <a:solidFill>
                  <a:srgbClr val="5CE2F0"/>
                </a:solidFill>
              </a:rPr>
              <a:t>二、從事實認定的觀察分：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（一）直接證據：用以證明直接事實者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（二）間接證據：用以證明間接事實，進而確認直接證據者。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（三）情況證據：佐證間接證據之用者。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刑事證據的類型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0403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>
                <a:solidFill>
                  <a:srgbClr val="5CE2F0"/>
                </a:solidFill>
              </a:rPr>
              <a:t>三、從證據資料存在的形式分：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（一）物理性證據：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   </a:t>
            </a:r>
            <a:r>
              <a:rPr lang="zh-TW" altLang="en-US" smtClean="0">
                <a:latin typeface="標楷體" pitchFamily="65" charset="-120"/>
              </a:rPr>
              <a:t>即一般所稱之物證，此係依據物件存在之物理形式，作為認定資料之證據 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（二）意思表示證據：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   </a:t>
            </a:r>
            <a:r>
              <a:rPr lang="zh-TW" altLang="en-US" smtClean="0">
                <a:latin typeface="標楷體" pitchFamily="65" charset="-120"/>
              </a:rPr>
              <a:t>通常稱為供述證據，亦即透過人之意思表示所得之證據資料。 其類型包括口頭供述及書類二種。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管轄分配</a:t>
            </a:r>
          </a:p>
        </p:txBody>
      </p:sp>
      <p:sp>
        <p:nvSpPr>
          <p:cNvPr id="23555" name="AutoShape 4"/>
          <p:cNvSpPr>
            <a:spLocks noChangeArrowheads="1"/>
          </p:cNvSpPr>
          <p:nvPr/>
        </p:nvSpPr>
        <p:spPr bwMode="auto">
          <a:xfrm>
            <a:off x="395288" y="3429000"/>
            <a:ext cx="431800" cy="19431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ea typeface="標楷體" pitchFamily="65" charset="-120"/>
              </a:rPr>
              <a:t>管轄分配</a:t>
            </a:r>
          </a:p>
        </p:txBody>
      </p:sp>
      <p:sp>
        <p:nvSpPr>
          <p:cNvPr id="23556" name="AutoShape 5"/>
          <p:cNvSpPr>
            <a:spLocks noChangeArrowheads="1"/>
          </p:cNvSpPr>
          <p:nvPr/>
        </p:nvSpPr>
        <p:spPr bwMode="auto">
          <a:xfrm>
            <a:off x="1331913" y="3068638"/>
            <a:ext cx="1295400" cy="358775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案件管轄</a:t>
            </a:r>
          </a:p>
        </p:txBody>
      </p:sp>
      <p:sp>
        <p:nvSpPr>
          <p:cNvPr id="23557" name="AutoShape 6"/>
          <p:cNvSpPr>
            <a:spLocks noChangeArrowheads="1"/>
          </p:cNvSpPr>
          <p:nvPr/>
        </p:nvSpPr>
        <p:spPr bwMode="auto">
          <a:xfrm>
            <a:off x="1331913" y="5373688"/>
            <a:ext cx="1295400" cy="3603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職務管轄</a:t>
            </a:r>
          </a:p>
        </p:txBody>
      </p:sp>
      <p:sp>
        <p:nvSpPr>
          <p:cNvPr id="23558" name="AutoShape 7"/>
          <p:cNvSpPr>
            <a:spLocks noChangeArrowheads="1"/>
          </p:cNvSpPr>
          <p:nvPr/>
        </p:nvSpPr>
        <p:spPr bwMode="auto">
          <a:xfrm>
            <a:off x="3132138" y="2349500"/>
            <a:ext cx="1079500" cy="360363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法定管轄</a:t>
            </a:r>
          </a:p>
        </p:txBody>
      </p:sp>
      <p:sp>
        <p:nvSpPr>
          <p:cNvPr id="23559" name="AutoShape 8"/>
          <p:cNvSpPr>
            <a:spLocks noChangeArrowheads="1"/>
          </p:cNvSpPr>
          <p:nvPr/>
        </p:nvSpPr>
        <p:spPr bwMode="auto">
          <a:xfrm>
            <a:off x="3132138" y="3860800"/>
            <a:ext cx="1079500" cy="360363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裁定管轄</a:t>
            </a:r>
          </a:p>
        </p:txBody>
      </p:sp>
      <p:sp>
        <p:nvSpPr>
          <p:cNvPr id="23560" name="AutoShape 9"/>
          <p:cNvSpPr>
            <a:spLocks noChangeArrowheads="1"/>
          </p:cNvSpPr>
          <p:nvPr/>
        </p:nvSpPr>
        <p:spPr bwMode="auto">
          <a:xfrm>
            <a:off x="4572000" y="1916113"/>
            <a:ext cx="1079500" cy="360362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固有管轄</a:t>
            </a:r>
          </a:p>
        </p:txBody>
      </p:sp>
      <p:sp>
        <p:nvSpPr>
          <p:cNvPr id="23561" name="AutoShape 10"/>
          <p:cNvSpPr>
            <a:spLocks noChangeArrowheads="1"/>
          </p:cNvSpPr>
          <p:nvPr/>
        </p:nvSpPr>
        <p:spPr bwMode="auto">
          <a:xfrm>
            <a:off x="4572000" y="2708275"/>
            <a:ext cx="1079500" cy="360363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牽連管轄</a:t>
            </a:r>
          </a:p>
        </p:txBody>
      </p:sp>
      <p:sp>
        <p:nvSpPr>
          <p:cNvPr id="23562" name="AutoShape 11"/>
          <p:cNvSpPr>
            <a:spLocks noChangeArrowheads="1"/>
          </p:cNvSpPr>
          <p:nvPr/>
        </p:nvSpPr>
        <p:spPr bwMode="auto">
          <a:xfrm>
            <a:off x="4572000" y="3500438"/>
            <a:ext cx="1079500" cy="360362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指定管轄</a:t>
            </a:r>
          </a:p>
        </p:txBody>
      </p:sp>
      <p:sp>
        <p:nvSpPr>
          <p:cNvPr id="23563" name="AutoShape 12"/>
          <p:cNvSpPr>
            <a:spLocks noChangeArrowheads="1"/>
          </p:cNvSpPr>
          <p:nvPr/>
        </p:nvSpPr>
        <p:spPr bwMode="auto">
          <a:xfrm>
            <a:off x="4572000" y="4221163"/>
            <a:ext cx="1079500" cy="358775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移轉管轄</a:t>
            </a:r>
          </a:p>
        </p:txBody>
      </p:sp>
      <p:sp>
        <p:nvSpPr>
          <p:cNvPr id="23564" name="AutoShape 13"/>
          <p:cNvSpPr>
            <a:spLocks noChangeArrowheads="1"/>
          </p:cNvSpPr>
          <p:nvPr/>
        </p:nvSpPr>
        <p:spPr bwMode="auto">
          <a:xfrm>
            <a:off x="3132138" y="5013325"/>
            <a:ext cx="1152525" cy="35877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審級管轄</a:t>
            </a:r>
          </a:p>
        </p:txBody>
      </p:sp>
      <p:sp>
        <p:nvSpPr>
          <p:cNvPr id="23565" name="AutoShape 14"/>
          <p:cNvSpPr>
            <a:spLocks noChangeArrowheads="1"/>
          </p:cNvSpPr>
          <p:nvPr/>
        </p:nvSpPr>
        <p:spPr bwMode="auto">
          <a:xfrm>
            <a:off x="3132138" y="5661025"/>
            <a:ext cx="1152525" cy="3603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地域管轄</a:t>
            </a:r>
          </a:p>
        </p:txBody>
      </p:sp>
      <p:sp>
        <p:nvSpPr>
          <p:cNvPr id="23566" name="AutoShape 15"/>
          <p:cNvSpPr>
            <a:spLocks noChangeArrowheads="1"/>
          </p:cNvSpPr>
          <p:nvPr/>
        </p:nvSpPr>
        <p:spPr bwMode="auto">
          <a:xfrm>
            <a:off x="6084888" y="1628775"/>
            <a:ext cx="1152525" cy="358775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土地管轄</a:t>
            </a:r>
          </a:p>
        </p:txBody>
      </p:sp>
      <p:sp>
        <p:nvSpPr>
          <p:cNvPr id="23567" name="AutoShape 16"/>
          <p:cNvSpPr>
            <a:spLocks noChangeArrowheads="1"/>
          </p:cNvSpPr>
          <p:nvPr/>
        </p:nvSpPr>
        <p:spPr bwMode="auto">
          <a:xfrm>
            <a:off x="6084888" y="2205038"/>
            <a:ext cx="1152525" cy="360362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事物管轄</a:t>
            </a:r>
          </a:p>
        </p:txBody>
      </p:sp>
      <p:cxnSp>
        <p:nvCxnSpPr>
          <p:cNvPr id="23568" name="AutoShape 17"/>
          <p:cNvCxnSpPr>
            <a:cxnSpLocks noChangeShapeType="1"/>
            <a:stCxn id="23555" idx="3"/>
            <a:endCxn id="23556" idx="1"/>
          </p:cNvCxnSpPr>
          <p:nvPr/>
        </p:nvCxnSpPr>
        <p:spPr bwMode="auto">
          <a:xfrm flipV="1">
            <a:off x="827088" y="3248025"/>
            <a:ext cx="504825" cy="11525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69" name="AutoShape 18"/>
          <p:cNvCxnSpPr>
            <a:cxnSpLocks noChangeShapeType="1"/>
            <a:stCxn id="23555" idx="3"/>
            <a:endCxn id="23557" idx="1"/>
          </p:cNvCxnSpPr>
          <p:nvPr/>
        </p:nvCxnSpPr>
        <p:spPr bwMode="auto">
          <a:xfrm>
            <a:off x="827088" y="4400550"/>
            <a:ext cx="504825" cy="1154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70" name="AutoShape 19"/>
          <p:cNvCxnSpPr>
            <a:cxnSpLocks noChangeShapeType="1"/>
            <a:stCxn id="23556" idx="3"/>
            <a:endCxn id="23558" idx="1"/>
          </p:cNvCxnSpPr>
          <p:nvPr/>
        </p:nvCxnSpPr>
        <p:spPr bwMode="auto">
          <a:xfrm flipV="1">
            <a:off x="2627313" y="2530475"/>
            <a:ext cx="504825" cy="7175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71" name="AutoShape 20"/>
          <p:cNvCxnSpPr>
            <a:cxnSpLocks noChangeShapeType="1"/>
            <a:stCxn id="23556" idx="3"/>
            <a:endCxn id="23559" idx="1"/>
          </p:cNvCxnSpPr>
          <p:nvPr/>
        </p:nvCxnSpPr>
        <p:spPr bwMode="auto">
          <a:xfrm>
            <a:off x="2627313" y="3248025"/>
            <a:ext cx="504825" cy="793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72" name="AutoShape 21"/>
          <p:cNvCxnSpPr>
            <a:cxnSpLocks noChangeShapeType="1"/>
            <a:stCxn id="23558" idx="3"/>
            <a:endCxn id="23560" idx="1"/>
          </p:cNvCxnSpPr>
          <p:nvPr/>
        </p:nvCxnSpPr>
        <p:spPr bwMode="auto">
          <a:xfrm flipV="1">
            <a:off x="4211638" y="2097088"/>
            <a:ext cx="360362" cy="433387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73" name="AutoShape 22"/>
          <p:cNvCxnSpPr>
            <a:cxnSpLocks noChangeShapeType="1"/>
            <a:stCxn id="23558" idx="3"/>
            <a:endCxn id="23561" idx="1"/>
          </p:cNvCxnSpPr>
          <p:nvPr/>
        </p:nvCxnSpPr>
        <p:spPr bwMode="auto">
          <a:xfrm>
            <a:off x="4211638" y="2530475"/>
            <a:ext cx="360362" cy="358775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74" name="AutoShape 23"/>
          <p:cNvCxnSpPr>
            <a:cxnSpLocks noChangeShapeType="1"/>
            <a:stCxn id="23560" idx="3"/>
            <a:endCxn id="23566" idx="1"/>
          </p:cNvCxnSpPr>
          <p:nvPr/>
        </p:nvCxnSpPr>
        <p:spPr bwMode="auto">
          <a:xfrm flipV="1">
            <a:off x="5651500" y="1808163"/>
            <a:ext cx="433388" cy="288925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75" name="AutoShape 24"/>
          <p:cNvCxnSpPr>
            <a:cxnSpLocks noChangeShapeType="1"/>
            <a:stCxn id="23560" idx="3"/>
            <a:endCxn id="23567" idx="1"/>
          </p:cNvCxnSpPr>
          <p:nvPr/>
        </p:nvCxnSpPr>
        <p:spPr bwMode="auto">
          <a:xfrm>
            <a:off x="5651500" y="2097088"/>
            <a:ext cx="433388" cy="288925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76" name="AutoShape 25"/>
          <p:cNvCxnSpPr>
            <a:cxnSpLocks noChangeShapeType="1"/>
            <a:stCxn id="23559" idx="3"/>
            <a:endCxn id="23562" idx="1"/>
          </p:cNvCxnSpPr>
          <p:nvPr/>
        </p:nvCxnSpPr>
        <p:spPr bwMode="auto">
          <a:xfrm flipV="1">
            <a:off x="4211638" y="3681413"/>
            <a:ext cx="360362" cy="360362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77" name="AutoShape 26"/>
          <p:cNvCxnSpPr>
            <a:cxnSpLocks noChangeShapeType="1"/>
            <a:stCxn id="23559" idx="3"/>
            <a:endCxn id="23563" idx="1"/>
          </p:cNvCxnSpPr>
          <p:nvPr/>
        </p:nvCxnSpPr>
        <p:spPr bwMode="auto">
          <a:xfrm>
            <a:off x="4211638" y="4041775"/>
            <a:ext cx="360362" cy="358775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78" name="AutoShape 27"/>
          <p:cNvCxnSpPr>
            <a:cxnSpLocks noChangeShapeType="1"/>
            <a:stCxn id="23566" idx="3"/>
            <a:endCxn id="23567" idx="3"/>
          </p:cNvCxnSpPr>
          <p:nvPr/>
        </p:nvCxnSpPr>
        <p:spPr bwMode="auto">
          <a:xfrm>
            <a:off x="7237413" y="1808163"/>
            <a:ext cx="1587" cy="577850"/>
          </a:xfrm>
          <a:prstGeom prst="bentConnector3">
            <a:avLst>
              <a:gd name="adj1" fmla="val 88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3579" name="AutoShape 28"/>
          <p:cNvSpPr>
            <a:spLocks noChangeArrowheads="1"/>
          </p:cNvSpPr>
          <p:nvPr/>
        </p:nvSpPr>
        <p:spPr bwMode="auto">
          <a:xfrm>
            <a:off x="7740650" y="1557338"/>
            <a:ext cx="431800" cy="1295400"/>
          </a:xfrm>
          <a:prstGeom prst="wedgeRoundRectCallout">
            <a:avLst>
              <a:gd name="adj1" fmla="val -122426"/>
              <a:gd name="adj2" fmla="val -1188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75000"/>
              </a:lnSpc>
            </a:pPr>
            <a:r>
              <a:rPr lang="zh-TW" altLang="en-US" sz="2000">
                <a:ea typeface="標楷體" pitchFamily="65" charset="-120"/>
              </a:rPr>
              <a:t>單一案件</a:t>
            </a:r>
          </a:p>
        </p:txBody>
      </p:sp>
      <p:sp>
        <p:nvSpPr>
          <p:cNvPr id="23580" name="AutoShape 29"/>
          <p:cNvSpPr>
            <a:spLocks noChangeArrowheads="1"/>
          </p:cNvSpPr>
          <p:nvPr/>
        </p:nvSpPr>
        <p:spPr bwMode="auto">
          <a:xfrm>
            <a:off x="6084888" y="2924175"/>
            <a:ext cx="1366837" cy="360363"/>
          </a:xfrm>
          <a:prstGeom prst="wedgeRoundRectCallout">
            <a:avLst>
              <a:gd name="adj1" fmla="val -72880"/>
              <a:gd name="adj2" fmla="val -5308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zh-TW" altLang="en-US" sz="2000">
                <a:ea typeface="標楷體" pitchFamily="65" charset="-120"/>
              </a:rPr>
              <a:t>不同案件</a:t>
            </a:r>
          </a:p>
        </p:txBody>
      </p:sp>
      <p:cxnSp>
        <p:nvCxnSpPr>
          <p:cNvPr id="23581" name="AutoShape 30"/>
          <p:cNvCxnSpPr>
            <a:cxnSpLocks noChangeShapeType="1"/>
            <a:stCxn id="23557" idx="3"/>
            <a:endCxn id="23564" idx="1"/>
          </p:cNvCxnSpPr>
          <p:nvPr/>
        </p:nvCxnSpPr>
        <p:spPr bwMode="auto">
          <a:xfrm flipV="1">
            <a:off x="2627313" y="5192713"/>
            <a:ext cx="504825" cy="3619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82" name="AutoShape 31"/>
          <p:cNvCxnSpPr>
            <a:cxnSpLocks noChangeShapeType="1"/>
            <a:stCxn id="23557" idx="3"/>
            <a:endCxn id="23565" idx="1"/>
          </p:cNvCxnSpPr>
          <p:nvPr/>
        </p:nvCxnSpPr>
        <p:spPr bwMode="auto">
          <a:xfrm>
            <a:off x="2627313" y="5554663"/>
            <a:ext cx="504825" cy="287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3583" name="書卷 (水平) 30"/>
          <p:cNvSpPr>
            <a:spLocks noChangeArrowheads="1"/>
          </p:cNvSpPr>
          <p:nvPr/>
        </p:nvSpPr>
        <p:spPr bwMode="auto">
          <a:xfrm>
            <a:off x="5435600" y="4941888"/>
            <a:ext cx="3024188" cy="1439862"/>
          </a:xfrm>
          <a:prstGeom prst="horizontalScroll">
            <a:avLst>
              <a:gd name="adj" fmla="val 12500"/>
            </a:avLst>
          </a:prstGeom>
          <a:solidFill>
            <a:srgbClr val="00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b="1">
                <a:ea typeface="標楷體" pitchFamily="65" charset="-120"/>
              </a:rPr>
              <a:t>管轄分配是在決定原始審的處理機制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  <a:hlinkClick r:id="rId2" action="ppaction://hlinksldjump"/>
              </a:rPr>
              <a:t>證據存在之判斷</a:t>
            </a:r>
            <a:endParaRPr lang="zh-TW" altLang="en-US" smtClean="0">
              <a:solidFill>
                <a:srgbClr val="00FFFF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412875"/>
            <a:ext cx="8207375" cy="4968875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z="2800" smtClean="0"/>
              <a:t>犯罪事實導向：</a:t>
            </a:r>
          </a:p>
          <a:p>
            <a:pPr eaLnBrk="1" hangingPunct="1">
              <a:defRPr/>
            </a:pPr>
            <a:endParaRPr lang="en-US" altLang="zh-TW" sz="2800" smtClean="0"/>
          </a:p>
        </p:txBody>
      </p:sp>
      <p:sp>
        <p:nvSpPr>
          <p:cNvPr id="53252" name="Oval 4"/>
          <p:cNvSpPr>
            <a:spLocks noChangeArrowheads="1"/>
          </p:cNvSpPr>
          <p:nvPr/>
        </p:nvSpPr>
        <p:spPr bwMode="auto">
          <a:xfrm>
            <a:off x="900113" y="2565400"/>
            <a:ext cx="1368425" cy="5048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事實</a:t>
            </a:r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2555875" y="2781300"/>
            <a:ext cx="720725" cy="71438"/>
          </a:xfrm>
          <a:prstGeom prst="rightArrow">
            <a:avLst>
              <a:gd name="adj1" fmla="val 50000"/>
              <a:gd name="adj2" fmla="val 25222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3254" name="Oval 6"/>
          <p:cNvSpPr>
            <a:spLocks noChangeArrowheads="1"/>
          </p:cNvSpPr>
          <p:nvPr/>
        </p:nvSpPr>
        <p:spPr bwMode="auto">
          <a:xfrm>
            <a:off x="3635375" y="2492375"/>
            <a:ext cx="1655763" cy="6477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構成要件事實</a:t>
            </a:r>
          </a:p>
        </p:txBody>
      </p:sp>
      <p:sp>
        <p:nvSpPr>
          <p:cNvPr id="53255" name="AutoShape 7"/>
          <p:cNvSpPr>
            <a:spLocks noChangeArrowheads="1"/>
          </p:cNvSpPr>
          <p:nvPr/>
        </p:nvSpPr>
        <p:spPr bwMode="auto">
          <a:xfrm>
            <a:off x="5508625" y="2781300"/>
            <a:ext cx="935038" cy="71438"/>
          </a:xfrm>
          <a:prstGeom prst="rightArrow">
            <a:avLst>
              <a:gd name="adj1" fmla="val 50000"/>
              <a:gd name="adj2" fmla="val 32722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3256" name="Oval 8"/>
          <p:cNvSpPr>
            <a:spLocks noChangeArrowheads="1"/>
          </p:cNvSpPr>
          <p:nvPr/>
        </p:nvSpPr>
        <p:spPr bwMode="auto">
          <a:xfrm>
            <a:off x="6659563" y="2492375"/>
            <a:ext cx="1584325" cy="6477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000099"/>
                </a:solidFill>
                <a:ea typeface="華康中黑體(P)" pitchFamily="34" charset="-120"/>
              </a:rPr>
              <a:t>證據存在基礎</a:t>
            </a: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2339975" y="3933825"/>
            <a:ext cx="649288" cy="1871663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構</a:t>
            </a:r>
          </a:p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成</a:t>
            </a:r>
          </a:p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要</a:t>
            </a:r>
          </a:p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件</a:t>
            </a:r>
          </a:p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事</a:t>
            </a:r>
          </a:p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實</a:t>
            </a:r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5076825" y="3716338"/>
            <a:ext cx="1584325" cy="360362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行為主體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5076825" y="4437063"/>
            <a:ext cx="1584325" cy="360362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行為形式</a:t>
            </a:r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5076825" y="5157788"/>
            <a:ext cx="1584325" cy="358775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行為客體或媒介</a:t>
            </a:r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5076825" y="5876925"/>
            <a:ext cx="1584325" cy="358775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rgbClr val="FFFF99"/>
                </a:solidFill>
                <a:ea typeface="華康中黑體(P)" pitchFamily="34" charset="-120"/>
              </a:rPr>
              <a:t>侵害事實</a:t>
            </a:r>
          </a:p>
        </p:txBody>
      </p:sp>
      <p:cxnSp>
        <p:nvCxnSpPr>
          <p:cNvPr id="53262" name="AutoShape 14"/>
          <p:cNvCxnSpPr>
            <a:cxnSpLocks noChangeShapeType="1"/>
            <a:stCxn id="53257" idx="3"/>
            <a:endCxn id="53258" idx="1"/>
          </p:cNvCxnSpPr>
          <p:nvPr/>
        </p:nvCxnSpPr>
        <p:spPr bwMode="auto">
          <a:xfrm flipV="1">
            <a:off x="2989263" y="3897313"/>
            <a:ext cx="2087562" cy="973137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3263" name="AutoShape 15"/>
          <p:cNvCxnSpPr>
            <a:cxnSpLocks noChangeShapeType="1"/>
            <a:stCxn id="53257" idx="3"/>
            <a:endCxn id="53261" idx="1"/>
          </p:cNvCxnSpPr>
          <p:nvPr/>
        </p:nvCxnSpPr>
        <p:spPr bwMode="auto">
          <a:xfrm>
            <a:off x="2989263" y="4870450"/>
            <a:ext cx="2087562" cy="1185863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3264" name="AutoShape 16"/>
          <p:cNvCxnSpPr>
            <a:cxnSpLocks noChangeShapeType="1"/>
            <a:stCxn id="53257" idx="3"/>
            <a:endCxn id="53259" idx="1"/>
          </p:cNvCxnSpPr>
          <p:nvPr/>
        </p:nvCxnSpPr>
        <p:spPr bwMode="auto">
          <a:xfrm flipV="1">
            <a:off x="2989263" y="4618038"/>
            <a:ext cx="2087562" cy="252412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3265" name="AutoShape 17"/>
          <p:cNvCxnSpPr>
            <a:cxnSpLocks noChangeShapeType="1"/>
            <a:stCxn id="53257" idx="3"/>
            <a:endCxn id="53260" idx="1"/>
          </p:cNvCxnSpPr>
          <p:nvPr/>
        </p:nvCxnSpPr>
        <p:spPr bwMode="auto">
          <a:xfrm>
            <a:off x="2989263" y="4870450"/>
            <a:ext cx="2087562" cy="466725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nimBg="1"/>
      <p:bldP spid="53254" grpId="0" animBg="1"/>
      <p:bldP spid="53255" grpId="0" animBg="1"/>
      <p:bldP spid="53256" grpId="0" animBg="1"/>
      <p:bldP spid="53257" grpId="0" animBg="1"/>
      <p:bldP spid="53258" grpId="0" animBg="1"/>
      <p:bldP spid="53259" grpId="0" animBg="1"/>
      <p:bldP spid="53260" grpId="0" animBg="1"/>
      <p:bldP spid="53261" grpId="0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92162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zh-TW" altLang="en-US" sz="4000" smtClean="0">
                <a:solidFill>
                  <a:srgbClr val="00FFFF"/>
                </a:solidFill>
                <a:effectLst/>
              </a:rPr>
              <a:t>事實剖析</a:t>
            </a:r>
            <a:r>
              <a:rPr lang="en-US" altLang="zh-TW" sz="4000" smtClean="0">
                <a:solidFill>
                  <a:srgbClr val="00FFFF"/>
                </a:solidFill>
                <a:effectLst/>
              </a:rPr>
              <a:t>—</a:t>
            </a:r>
            <a:r>
              <a:rPr lang="zh-TW" altLang="en-US" sz="4000" smtClean="0">
                <a:solidFill>
                  <a:srgbClr val="00FFFF"/>
                </a:solidFill>
                <a:effectLst/>
                <a:hlinkClick r:id="rId2" action="ppaction://hlinksldjump"/>
              </a:rPr>
              <a:t>因果關係</a:t>
            </a:r>
            <a:endParaRPr lang="zh-TW" altLang="en-US" sz="4000" smtClean="0">
              <a:solidFill>
                <a:srgbClr val="00FFFF"/>
              </a:solidFill>
              <a:effectLst/>
            </a:endParaRPr>
          </a:p>
        </p:txBody>
      </p:sp>
      <p:graphicFrame>
        <p:nvGraphicFramePr>
          <p:cNvPr id="2" name="資料庫圖表 1"/>
          <p:cNvGraphicFramePr/>
          <p:nvPr/>
        </p:nvGraphicFramePr>
        <p:xfrm>
          <a:off x="468313" y="981075"/>
          <a:ext cx="8229600" cy="5688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4286" name="AutoShape 14"/>
          <p:cNvSpPr>
            <a:spLocks noChangeArrowheads="1"/>
          </p:cNvSpPr>
          <p:nvPr/>
        </p:nvSpPr>
        <p:spPr bwMode="auto">
          <a:xfrm rot="8002501">
            <a:off x="3227388" y="2973387"/>
            <a:ext cx="742950" cy="358775"/>
          </a:xfrm>
          <a:prstGeom prst="rightArrow">
            <a:avLst>
              <a:gd name="adj1" fmla="val 31028"/>
              <a:gd name="adj2" fmla="val 5353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4287" name="AutoShape 15"/>
          <p:cNvSpPr>
            <a:spLocks noChangeArrowheads="1"/>
          </p:cNvSpPr>
          <p:nvPr/>
        </p:nvSpPr>
        <p:spPr bwMode="auto">
          <a:xfrm rot="2546707">
            <a:off x="3348038" y="4868863"/>
            <a:ext cx="661987" cy="388937"/>
          </a:xfrm>
          <a:prstGeom prst="rightArrow">
            <a:avLst>
              <a:gd name="adj1" fmla="val 26667"/>
              <a:gd name="adj2" fmla="val 4639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4288" name="AutoShape 16"/>
          <p:cNvSpPr>
            <a:spLocks noChangeArrowheads="1"/>
          </p:cNvSpPr>
          <p:nvPr/>
        </p:nvSpPr>
        <p:spPr bwMode="auto">
          <a:xfrm rot="-3308341">
            <a:off x="5183981" y="4904582"/>
            <a:ext cx="720725" cy="360362"/>
          </a:xfrm>
          <a:prstGeom prst="rightArrow">
            <a:avLst>
              <a:gd name="adj1" fmla="val 29639"/>
              <a:gd name="adj2" fmla="val 5514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4289" name="AutoShape 17"/>
          <p:cNvSpPr>
            <a:spLocks noChangeArrowheads="1"/>
          </p:cNvSpPr>
          <p:nvPr/>
        </p:nvSpPr>
        <p:spPr bwMode="auto">
          <a:xfrm rot="-8270231">
            <a:off x="5219700" y="2997200"/>
            <a:ext cx="720725" cy="358775"/>
          </a:xfrm>
          <a:prstGeom prst="rightArrow">
            <a:avLst>
              <a:gd name="adj1" fmla="val 24194"/>
              <a:gd name="adj2" fmla="val 6036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54290" name="AutoShape 18"/>
          <p:cNvSpPr>
            <a:spLocks noChangeArrowheads="1"/>
          </p:cNvSpPr>
          <p:nvPr/>
        </p:nvSpPr>
        <p:spPr bwMode="auto">
          <a:xfrm>
            <a:off x="1547813" y="1916113"/>
            <a:ext cx="1512887" cy="863600"/>
          </a:xfrm>
          <a:prstGeom prst="wedgeEllipseCallout">
            <a:avLst>
              <a:gd name="adj1" fmla="val 78435"/>
              <a:gd name="adj2" fmla="val 48162"/>
            </a:avLst>
          </a:prstGeom>
          <a:solidFill>
            <a:srgbClr val="5CE2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1800">
                <a:ea typeface="華康中黑體(P)" pitchFamily="34" charset="-120"/>
              </a:rPr>
              <a:t>主體之行為</a:t>
            </a:r>
          </a:p>
        </p:txBody>
      </p:sp>
      <p:sp>
        <p:nvSpPr>
          <p:cNvPr id="54291" name="AutoShape 19"/>
          <p:cNvSpPr>
            <a:spLocks noChangeArrowheads="1"/>
          </p:cNvSpPr>
          <p:nvPr/>
        </p:nvSpPr>
        <p:spPr bwMode="auto">
          <a:xfrm>
            <a:off x="1403350" y="5084763"/>
            <a:ext cx="1584325" cy="792162"/>
          </a:xfrm>
          <a:prstGeom prst="wedgeEllipseCallout">
            <a:avLst>
              <a:gd name="adj1" fmla="val 70843"/>
              <a:gd name="adj2" fmla="val -41384"/>
            </a:avLst>
          </a:prstGeom>
          <a:solidFill>
            <a:srgbClr val="5CE2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1800">
                <a:ea typeface="華康中黑體(P)" pitchFamily="34" charset="-120"/>
              </a:rPr>
              <a:t>行為之客體</a:t>
            </a:r>
          </a:p>
        </p:txBody>
      </p:sp>
      <p:sp>
        <p:nvSpPr>
          <p:cNvPr id="54292" name="AutoShape 20"/>
          <p:cNvSpPr>
            <a:spLocks noChangeArrowheads="1"/>
          </p:cNvSpPr>
          <p:nvPr/>
        </p:nvSpPr>
        <p:spPr bwMode="auto">
          <a:xfrm>
            <a:off x="6227763" y="5013325"/>
            <a:ext cx="1657350" cy="792163"/>
          </a:xfrm>
          <a:prstGeom prst="wedgeEllipseCallout">
            <a:avLst>
              <a:gd name="adj1" fmla="val -70880"/>
              <a:gd name="adj2" fmla="val -46995"/>
            </a:avLst>
          </a:prstGeom>
          <a:solidFill>
            <a:srgbClr val="5CE2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5000"/>
              </a:lnSpc>
            </a:pPr>
            <a:r>
              <a:rPr lang="zh-TW" altLang="en-US" sz="1800">
                <a:ea typeface="華康中黑體(P)" pitchFamily="34" charset="-120"/>
              </a:rPr>
              <a:t>客體之侵害</a:t>
            </a:r>
          </a:p>
        </p:txBody>
      </p:sp>
      <p:sp>
        <p:nvSpPr>
          <p:cNvPr id="54293" name="AutoShape 21"/>
          <p:cNvSpPr>
            <a:spLocks noChangeArrowheads="1"/>
          </p:cNvSpPr>
          <p:nvPr/>
        </p:nvSpPr>
        <p:spPr bwMode="auto">
          <a:xfrm>
            <a:off x="6156325" y="2060575"/>
            <a:ext cx="1655763" cy="792163"/>
          </a:xfrm>
          <a:prstGeom prst="wedgeEllipseCallout">
            <a:avLst>
              <a:gd name="adj1" fmla="val -70134"/>
              <a:gd name="adj2" fmla="val 59218"/>
            </a:avLst>
          </a:prstGeom>
          <a:solidFill>
            <a:srgbClr val="5CE2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1800">
                <a:ea typeface="華康中黑體(P)" pitchFamily="34" charset="-120"/>
              </a:rPr>
              <a:t>歸責於主體</a:t>
            </a:r>
          </a:p>
        </p:txBody>
      </p:sp>
      <p:cxnSp>
        <p:nvCxnSpPr>
          <p:cNvPr id="54294" name="AutoShape 22"/>
          <p:cNvCxnSpPr>
            <a:cxnSpLocks noChangeShapeType="1"/>
            <a:stCxn id="54291" idx="4"/>
            <a:endCxn id="54292" idx="4"/>
          </p:cNvCxnSpPr>
          <p:nvPr/>
        </p:nvCxnSpPr>
        <p:spPr bwMode="auto">
          <a:xfrm rot="5400000" flipH="1" flipV="1">
            <a:off x="4590257" y="3410744"/>
            <a:ext cx="71437" cy="4860925"/>
          </a:xfrm>
          <a:prstGeom prst="curvedConnector3">
            <a:avLst>
              <a:gd name="adj1" fmla="val -97333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295" name="AutoShape 23"/>
          <p:cNvCxnSpPr>
            <a:cxnSpLocks noChangeShapeType="1"/>
            <a:stCxn id="54292" idx="6"/>
            <a:endCxn id="54293" idx="6"/>
          </p:cNvCxnSpPr>
          <p:nvPr/>
        </p:nvCxnSpPr>
        <p:spPr bwMode="auto">
          <a:xfrm flipH="1" flipV="1">
            <a:off x="7812088" y="2457450"/>
            <a:ext cx="73025" cy="2952750"/>
          </a:xfrm>
          <a:prstGeom prst="curvedConnector3">
            <a:avLst>
              <a:gd name="adj1" fmla="val -84782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296" name="AutoShape 24"/>
          <p:cNvCxnSpPr>
            <a:cxnSpLocks noChangeShapeType="1"/>
          </p:cNvCxnSpPr>
          <p:nvPr/>
        </p:nvCxnSpPr>
        <p:spPr bwMode="auto">
          <a:xfrm rot="5400000" flipH="1">
            <a:off x="4536282" y="-351631"/>
            <a:ext cx="144462" cy="4679950"/>
          </a:xfrm>
          <a:prstGeom prst="curvedConnector3">
            <a:avLst>
              <a:gd name="adj1" fmla="val 587912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297" name="AutoShape 25"/>
          <p:cNvCxnSpPr>
            <a:cxnSpLocks noChangeShapeType="1"/>
            <a:stCxn id="54290" idx="2"/>
            <a:endCxn id="54291" idx="2"/>
          </p:cNvCxnSpPr>
          <p:nvPr/>
        </p:nvCxnSpPr>
        <p:spPr bwMode="auto">
          <a:xfrm rot="10800000" flipV="1">
            <a:off x="1403350" y="2347913"/>
            <a:ext cx="144463" cy="3133725"/>
          </a:xfrm>
          <a:prstGeom prst="curvedConnector3">
            <a:avLst>
              <a:gd name="adj1" fmla="val 64944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4298" name="Rectangle 26"/>
          <p:cNvSpPr>
            <a:spLocks noChangeArrowheads="1"/>
          </p:cNvSpPr>
          <p:nvPr/>
        </p:nvSpPr>
        <p:spPr bwMode="auto">
          <a:xfrm>
            <a:off x="755650" y="3716338"/>
            <a:ext cx="287338" cy="360362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1</a:t>
            </a:r>
          </a:p>
        </p:txBody>
      </p:sp>
      <p:sp>
        <p:nvSpPr>
          <p:cNvPr id="54299" name="Rectangle 27"/>
          <p:cNvSpPr>
            <a:spLocks noChangeArrowheads="1"/>
          </p:cNvSpPr>
          <p:nvPr/>
        </p:nvSpPr>
        <p:spPr bwMode="auto">
          <a:xfrm>
            <a:off x="4427538" y="6165850"/>
            <a:ext cx="287337" cy="358775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2</a:t>
            </a:r>
          </a:p>
        </p:txBody>
      </p:sp>
      <p:sp>
        <p:nvSpPr>
          <p:cNvPr id="54300" name="Rectangle 28"/>
          <p:cNvSpPr>
            <a:spLocks noChangeArrowheads="1"/>
          </p:cNvSpPr>
          <p:nvPr/>
        </p:nvSpPr>
        <p:spPr bwMode="auto">
          <a:xfrm>
            <a:off x="7956550" y="3644900"/>
            <a:ext cx="288925" cy="4318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3</a:t>
            </a:r>
          </a:p>
        </p:txBody>
      </p:sp>
      <p:sp>
        <p:nvSpPr>
          <p:cNvPr id="54301" name="Rectangle 29"/>
          <p:cNvSpPr>
            <a:spLocks noChangeArrowheads="1"/>
          </p:cNvSpPr>
          <p:nvPr/>
        </p:nvSpPr>
        <p:spPr bwMode="auto">
          <a:xfrm>
            <a:off x="4427538" y="1341438"/>
            <a:ext cx="287337" cy="360362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ea typeface="華康中黑體(P)" pitchFamily="34" charset="-12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4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4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54286" grpId="0" animBg="1"/>
      <p:bldP spid="54287" grpId="0" animBg="1"/>
      <p:bldP spid="54288" grpId="0" animBg="1"/>
      <p:bldP spid="54289" grpId="0" animBg="1"/>
      <p:bldP spid="54290" grpId="0" animBg="1"/>
      <p:bldP spid="54291" grpId="0" animBg="1"/>
      <p:bldP spid="54292" grpId="0" animBg="1"/>
      <p:bldP spid="54293" grpId="0" animBg="1"/>
      <p:bldP spid="54298" grpId="0" animBg="1"/>
      <p:bldP spid="54299" grpId="0" animBg="1"/>
      <p:bldP spid="54300" grpId="0" animBg="1"/>
      <p:bldP spid="54301" grpId="0" animBg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92162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證據裁判原則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一、證據禁止基礎思維：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（一）無關連之禁止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（二）來源不正當之禁止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二、禁止範圍：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（一）取得禁止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（二）使用禁止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三、證據排除：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（一）非證據之排除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（二）不正當之排除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hlinkClick r:id="rId2" action="ppaction://hlinksldjump"/>
              </a:rPr>
              <a:t>證據取得</a:t>
            </a:r>
            <a:endParaRPr lang="zh-TW" altLang="en-US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一、要求：以關連性為基礎，而受正當性之拘束。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二、方法：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（一）自然取得：或稱任意性取得，此種取得，並無正當性檢討問題，僅受關連性之限制。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（二）強制取得：除受關連性要求外，更須重視正當性之要求，此通常以令狀原則作為擔保。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證據取得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圖示：</a:t>
            </a:r>
          </a:p>
        </p:txBody>
      </p:sp>
      <p:sp>
        <p:nvSpPr>
          <p:cNvPr id="97284" name="AutoShape 4"/>
          <p:cNvSpPr>
            <a:spLocks noChangeArrowheads="1"/>
          </p:cNvSpPr>
          <p:nvPr/>
        </p:nvSpPr>
        <p:spPr bwMode="auto">
          <a:xfrm>
            <a:off x="611188" y="2565400"/>
            <a:ext cx="504825" cy="16573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solidFill>
                  <a:schemeClr val="bg2"/>
                </a:solidFill>
                <a:ea typeface="標楷體" pitchFamily="65" charset="-120"/>
              </a:rPr>
              <a:t>取得方法</a:t>
            </a:r>
          </a:p>
        </p:txBody>
      </p:sp>
      <p:sp>
        <p:nvSpPr>
          <p:cNvPr id="97285" name="AutoShape 5"/>
          <p:cNvSpPr>
            <a:spLocks noChangeArrowheads="1"/>
          </p:cNvSpPr>
          <p:nvPr/>
        </p:nvSpPr>
        <p:spPr bwMode="auto">
          <a:xfrm>
            <a:off x="1692275" y="2349500"/>
            <a:ext cx="1511300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自然取得</a:t>
            </a:r>
          </a:p>
        </p:txBody>
      </p:sp>
      <p:sp>
        <p:nvSpPr>
          <p:cNvPr id="97286" name="AutoShape 6"/>
          <p:cNvSpPr>
            <a:spLocks noChangeArrowheads="1"/>
          </p:cNvSpPr>
          <p:nvPr/>
        </p:nvSpPr>
        <p:spPr bwMode="auto">
          <a:xfrm>
            <a:off x="1692275" y="3933825"/>
            <a:ext cx="1584325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強制取得</a:t>
            </a:r>
          </a:p>
        </p:txBody>
      </p:sp>
      <p:sp>
        <p:nvSpPr>
          <p:cNvPr id="97287" name="AutoShape 7"/>
          <p:cNvSpPr>
            <a:spLocks noChangeArrowheads="1"/>
          </p:cNvSpPr>
          <p:nvPr/>
        </p:nvSpPr>
        <p:spPr bwMode="auto">
          <a:xfrm>
            <a:off x="3419475" y="2492375"/>
            <a:ext cx="504825" cy="144463"/>
          </a:xfrm>
          <a:prstGeom prst="rightArrow">
            <a:avLst>
              <a:gd name="adj1" fmla="val 50000"/>
              <a:gd name="adj2" fmla="val 87362"/>
            </a:avLst>
          </a:prstGeom>
          <a:solidFill>
            <a:srgbClr val="66CCFF"/>
          </a:solidFill>
          <a:ln w="9525">
            <a:solidFill>
              <a:srgbClr val="CC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97288" name="AutoShape 8"/>
          <p:cNvSpPr>
            <a:spLocks noChangeArrowheads="1"/>
          </p:cNvSpPr>
          <p:nvPr/>
        </p:nvSpPr>
        <p:spPr bwMode="auto">
          <a:xfrm>
            <a:off x="4067175" y="2349500"/>
            <a:ext cx="1584325" cy="35877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證據關連性</a:t>
            </a:r>
          </a:p>
        </p:txBody>
      </p:sp>
      <p:sp>
        <p:nvSpPr>
          <p:cNvPr id="97289" name="AutoShape 9"/>
          <p:cNvSpPr>
            <a:spLocks noChangeArrowheads="1"/>
          </p:cNvSpPr>
          <p:nvPr/>
        </p:nvSpPr>
        <p:spPr bwMode="auto">
          <a:xfrm>
            <a:off x="2987675" y="2924175"/>
            <a:ext cx="1439863" cy="433388"/>
          </a:xfrm>
          <a:prstGeom prst="wedgeRoundRectCallout">
            <a:avLst>
              <a:gd name="adj1" fmla="val -2481"/>
              <a:gd name="adj2" fmla="val -111171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根本要求</a:t>
            </a:r>
          </a:p>
        </p:txBody>
      </p:sp>
      <p:sp>
        <p:nvSpPr>
          <p:cNvPr id="97290" name="AutoShape 10"/>
          <p:cNvSpPr>
            <a:spLocks noChangeArrowheads="1"/>
          </p:cNvSpPr>
          <p:nvPr/>
        </p:nvSpPr>
        <p:spPr bwMode="auto">
          <a:xfrm>
            <a:off x="3419475" y="4076700"/>
            <a:ext cx="576263" cy="144463"/>
          </a:xfrm>
          <a:prstGeom prst="rightArrow">
            <a:avLst>
              <a:gd name="adj1" fmla="val 50000"/>
              <a:gd name="adj2" fmla="val 99725"/>
            </a:avLst>
          </a:prstGeom>
          <a:solidFill>
            <a:srgbClr val="66CCFF"/>
          </a:solidFill>
          <a:ln w="9525">
            <a:solidFill>
              <a:srgbClr val="CC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97291" name="AutoShape 12"/>
          <p:cNvSpPr>
            <a:spLocks noChangeArrowheads="1"/>
          </p:cNvSpPr>
          <p:nvPr/>
        </p:nvSpPr>
        <p:spPr bwMode="auto">
          <a:xfrm>
            <a:off x="4211638" y="3573463"/>
            <a:ext cx="1584325" cy="35877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證據關連性</a:t>
            </a:r>
          </a:p>
        </p:txBody>
      </p:sp>
      <p:sp>
        <p:nvSpPr>
          <p:cNvPr id="97292" name="AutoShape 13"/>
          <p:cNvSpPr>
            <a:spLocks noChangeArrowheads="1"/>
          </p:cNvSpPr>
          <p:nvPr/>
        </p:nvSpPr>
        <p:spPr bwMode="auto">
          <a:xfrm>
            <a:off x="4211638" y="4365625"/>
            <a:ext cx="1584325" cy="35877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取得正當性</a:t>
            </a:r>
          </a:p>
        </p:txBody>
      </p:sp>
      <p:cxnSp>
        <p:nvCxnSpPr>
          <p:cNvPr id="97293" name="AutoShape 14"/>
          <p:cNvCxnSpPr>
            <a:cxnSpLocks noChangeShapeType="1"/>
            <a:stCxn id="97291" idx="1"/>
            <a:endCxn id="97292" idx="1"/>
          </p:cNvCxnSpPr>
          <p:nvPr/>
        </p:nvCxnSpPr>
        <p:spPr bwMode="auto">
          <a:xfrm rot="10800000" flipH="1" flipV="1">
            <a:off x="4211638" y="3752850"/>
            <a:ext cx="1587" cy="792163"/>
          </a:xfrm>
          <a:prstGeom prst="bentConnector3">
            <a:avLst>
              <a:gd name="adj1" fmla="val -89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97294" name="AutoShape 15"/>
          <p:cNvCxnSpPr>
            <a:cxnSpLocks noChangeShapeType="1"/>
            <a:stCxn id="97284" idx="3"/>
            <a:endCxn id="97285" idx="1"/>
          </p:cNvCxnSpPr>
          <p:nvPr/>
        </p:nvCxnSpPr>
        <p:spPr bwMode="auto">
          <a:xfrm flipV="1">
            <a:off x="1116013" y="2565400"/>
            <a:ext cx="576262" cy="8286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7295" name="AutoShape 16"/>
          <p:cNvCxnSpPr>
            <a:cxnSpLocks noChangeShapeType="1"/>
            <a:stCxn id="97284" idx="3"/>
            <a:endCxn id="97286" idx="1"/>
          </p:cNvCxnSpPr>
          <p:nvPr/>
        </p:nvCxnSpPr>
        <p:spPr bwMode="auto">
          <a:xfrm>
            <a:off x="1116013" y="3394075"/>
            <a:ext cx="576262" cy="75565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97296" name="AutoShape 17"/>
          <p:cNvSpPr>
            <a:spLocks noChangeArrowheads="1"/>
          </p:cNvSpPr>
          <p:nvPr/>
        </p:nvSpPr>
        <p:spPr bwMode="auto">
          <a:xfrm>
            <a:off x="6516688" y="2060575"/>
            <a:ext cx="1727200" cy="792163"/>
          </a:xfrm>
          <a:prstGeom prst="wedgeRoundRectCallout">
            <a:avLst>
              <a:gd name="adj1" fmla="val -94208"/>
              <a:gd name="adj2" fmla="val 22343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無取證合法性之問題</a:t>
            </a:r>
          </a:p>
        </p:txBody>
      </p:sp>
      <p:cxnSp>
        <p:nvCxnSpPr>
          <p:cNvPr id="97297" name="AutoShape 18"/>
          <p:cNvCxnSpPr>
            <a:cxnSpLocks noChangeShapeType="1"/>
            <a:stCxn id="97291" idx="3"/>
            <a:endCxn id="97292" idx="3"/>
          </p:cNvCxnSpPr>
          <p:nvPr/>
        </p:nvCxnSpPr>
        <p:spPr bwMode="auto">
          <a:xfrm>
            <a:off x="5795963" y="3752850"/>
            <a:ext cx="1587" cy="792163"/>
          </a:xfrm>
          <a:prstGeom prst="bentConnector3">
            <a:avLst>
              <a:gd name="adj1" fmla="val 90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7298" name="AutoShape 19"/>
          <p:cNvSpPr>
            <a:spLocks noChangeArrowheads="1"/>
          </p:cNvSpPr>
          <p:nvPr/>
        </p:nvSpPr>
        <p:spPr bwMode="auto">
          <a:xfrm>
            <a:off x="6372225" y="3573463"/>
            <a:ext cx="2087563" cy="1511300"/>
          </a:xfrm>
          <a:prstGeom prst="wedgeRoundRectCallout">
            <a:avLst>
              <a:gd name="adj1" fmla="val -69468"/>
              <a:gd name="adj2" fmla="val -11657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除證據關連性要求外，須注意取證合法性問題。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hlinkClick r:id="rId2" action="ppaction://hlinksldjump"/>
              </a:rPr>
              <a:t>證據提出 </a:t>
            </a:r>
            <a:endParaRPr lang="zh-TW" altLang="en-US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80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壹、制度可能性：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一、卷證併送：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（一）無保留之併送：不論是否有利或不利被告之卷證均併送之。如德國。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（二）篩選後之併送：僅針對成罪事項之證據併送之。如我國。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二、卷證不併送：如美國制度，輔以證據開示制度。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證據提出</a:t>
            </a:r>
            <a:r>
              <a:rPr lang="zh-TW" altLang="en-US" smtClean="0"/>
              <a:t>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8050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三、卷證送其一：其可能性有二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（一）送卷不送證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（二）送卷併證據方法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貳、可行制度：卷證併送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一、完整之被告防禦權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二、擔保被告之訴訟資訊權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三、落實於閱卷制度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證據提出方式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證據提出：起訴時提出與程序進行中提出。</a:t>
            </a:r>
          </a:p>
        </p:txBody>
      </p:sp>
      <p:sp>
        <p:nvSpPr>
          <p:cNvPr id="100356" name="AutoShape 4"/>
          <p:cNvSpPr>
            <a:spLocks noChangeArrowheads="1"/>
          </p:cNvSpPr>
          <p:nvPr/>
        </p:nvSpPr>
        <p:spPr bwMode="auto">
          <a:xfrm>
            <a:off x="684213" y="3357563"/>
            <a:ext cx="358775" cy="15113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證據提出</a:t>
            </a:r>
          </a:p>
        </p:txBody>
      </p:sp>
      <p:sp>
        <p:nvSpPr>
          <p:cNvPr id="100357" name="AutoShape 5"/>
          <p:cNvSpPr>
            <a:spLocks noChangeArrowheads="1"/>
          </p:cNvSpPr>
          <p:nvPr/>
        </p:nvSpPr>
        <p:spPr bwMode="auto">
          <a:xfrm>
            <a:off x="1547813" y="3141663"/>
            <a:ext cx="1511300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起訴提出</a:t>
            </a:r>
          </a:p>
        </p:txBody>
      </p:sp>
      <p:sp>
        <p:nvSpPr>
          <p:cNvPr id="100358" name="AutoShape 6"/>
          <p:cNvSpPr>
            <a:spLocks noChangeArrowheads="1"/>
          </p:cNvSpPr>
          <p:nvPr/>
        </p:nvSpPr>
        <p:spPr bwMode="auto">
          <a:xfrm>
            <a:off x="1547813" y="4724400"/>
            <a:ext cx="1511300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ea typeface="標楷體" pitchFamily="65" charset="-120"/>
              </a:rPr>
              <a:t>程序中提出</a:t>
            </a:r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>
            <a:off x="3563938" y="2636838"/>
            <a:ext cx="1295400" cy="3603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卷證併送</a:t>
            </a:r>
          </a:p>
        </p:txBody>
      </p:sp>
      <p:sp>
        <p:nvSpPr>
          <p:cNvPr id="100360" name="AutoShape 8"/>
          <p:cNvSpPr>
            <a:spLocks noChangeArrowheads="1"/>
          </p:cNvSpPr>
          <p:nvPr/>
        </p:nvSpPr>
        <p:spPr bwMode="auto">
          <a:xfrm>
            <a:off x="3563938" y="3573463"/>
            <a:ext cx="1295400" cy="3603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卷證不併送</a:t>
            </a:r>
          </a:p>
        </p:txBody>
      </p:sp>
      <p:cxnSp>
        <p:nvCxnSpPr>
          <p:cNvPr id="100361" name="AutoShape 9"/>
          <p:cNvCxnSpPr>
            <a:cxnSpLocks noChangeShapeType="1"/>
            <a:stCxn id="100356" idx="3"/>
            <a:endCxn id="100357" idx="1"/>
          </p:cNvCxnSpPr>
          <p:nvPr/>
        </p:nvCxnSpPr>
        <p:spPr bwMode="auto">
          <a:xfrm flipV="1">
            <a:off x="1042988" y="3322638"/>
            <a:ext cx="504825" cy="7905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0362" name="AutoShape 10"/>
          <p:cNvCxnSpPr>
            <a:cxnSpLocks noChangeShapeType="1"/>
            <a:stCxn id="100356" idx="3"/>
            <a:endCxn id="100358" idx="1"/>
          </p:cNvCxnSpPr>
          <p:nvPr/>
        </p:nvCxnSpPr>
        <p:spPr bwMode="auto">
          <a:xfrm>
            <a:off x="1042988" y="4113213"/>
            <a:ext cx="504825" cy="7921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0363" name="AutoShape 11"/>
          <p:cNvCxnSpPr>
            <a:cxnSpLocks noChangeShapeType="1"/>
            <a:stCxn id="100357" idx="3"/>
            <a:endCxn id="100359" idx="1"/>
          </p:cNvCxnSpPr>
          <p:nvPr/>
        </p:nvCxnSpPr>
        <p:spPr bwMode="auto">
          <a:xfrm flipV="1">
            <a:off x="3059113" y="2817813"/>
            <a:ext cx="504825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0364" name="AutoShape 12"/>
          <p:cNvCxnSpPr>
            <a:cxnSpLocks noChangeShapeType="1"/>
            <a:stCxn id="100357" idx="3"/>
            <a:endCxn id="100360" idx="1"/>
          </p:cNvCxnSpPr>
          <p:nvPr/>
        </p:nvCxnSpPr>
        <p:spPr bwMode="auto">
          <a:xfrm>
            <a:off x="3059113" y="3322638"/>
            <a:ext cx="504825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00365" name="AutoShape 13"/>
          <p:cNvSpPr>
            <a:spLocks noChangeArrowheads="1"/>
          </p:cNvSpPr>
          <p:nvPr/>
        </p:nvSpPr>
        <p:spPr bwMode="auto">
          <a:xfrm>
            <a:off x="3779838" y="4724400"/>
            <a:ext cx="1584325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事實審理程序</a:t>
            </a:r>
          </a:p>
        </p:txBody>
      </p:sp>
      <p:sp>
        <p:nvSpPr>
          <p:cNvPr id="100366" name="AutoShape 14"/>
          <p:cNvSpPr>
            <a:spLocks noChangeArrowheads="1"/>
          </p:cNvSpPr>
          <p:nvPr/>
        </p:nvSpPr>
        <p:spPr bwMode="auto">
          <a:xfrm>
            <a:off x="3203575" y="4797425"/>
            <a:ext cx="503238" cy="215900"/>
          </a:xfrm>
          <a:prstGeom prst="rightArrow">
            <a:avLst>
              <a:gd name="adj1" fmla="val 50000"/>
              <a:gd name="adj2" fmla="val 58272"/>
            </a:avLst>
          </a:prstGeom>
          <a:solidFill>
            <a:srgbClr val="66CCFF"/>
          </a:solidFill>
          <a:ln w="9525">
            <a:solidFill>
              <a:srgbClr val="CC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0367" name="AutoShape 15"/>
          <p:cNvSpPr>
            <a:spLocks noChangeArrowheads="1"/>
          </p:cNvSpPr>
          <p:nvPr/>
        </p:nvSpPr>
        <p:spPr bwMode="auto">
          <a:xfrm>
            <a:off x="5580063" y="2636838"/>
            <a:ext cx="1655762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閱卷制度</a:t>
            </a:r>
          </a:p>
        </p:txBody>
      </p:sp>
      <p:sp>
        <p:nvSpPr>
          <p:cNvPr id="100368" name="AutoShape 16"/>
          <p:cNvSpPr>
            <a:spLocks noChangeArrowheads="1"/>
          </p:cNvSpPr>
          <p:nvPr/>
        </p:nvSpPr>
        <p:spPr bwMode="auto">
          <a:xfrm>
            <a:off x="5580063" y="3573463"/>
            <a:ext cx="1655762" cy="360362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證據開示制度</a:t>
            </a:r>
          </a:p>
        </p:txBody>
      </p:sp>
      <p:sp>
        <p:nvSpPr>
          <p:cNvPr id="100369" name="AutoShape 17"/>
          <p:cNvSpPr>
            <a:spLocks noChangeArrowheads="1"/>
          </p:cNvSpPr>
          <p:nvPr/>
        </p:nvSpPr>
        <p:spPr bwMode="auto">
          <a:xfrm>
            <a:off x="5003800" y="2708275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6CCFF"/>
          </a:solidFill>
          <a:ln w="9525">
            <a:solidFill>
              <a:srgbClr val="CC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0370" name="AutoShape 18"/>
          <p:cNvSpPr>
            <a:spLocks noChangeArrowheads="1"/>
          </p:cNvSpPr>
          <p:nvPr/>
        </p:nvSpPr>
        <p:spPr bwMode="auto">
          <a:xfrm>
            <a:off x="5003800" y="36449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6CCFF"/>
          </a:solidFill>
          <a:ln w="9525">
            <a:solidFill>
              <a:srgbClr val="CC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ea typeface="標楷體" pitchFamily="65" charset="-120"/>
            </a:endParaRPr>
          </a:p>
        </p:txBody>
      </p:sp>
      <p:sp>
        <p:nvSpPr>
          <p:cNvPr id="100371" name="AutoShape 19"/>
          <p:cNvSpPr>
            <a:spLocks noChangeArrowheads="1"/>
          </p:cNvSpPr>
          <p:nvPr/>
        </p:nvSpPr>
        <p:spPr bwMode="auto">
          <a:xfrm>
            <a:off x="5940425" y="4292600"/>
            <a:ext cx="2447925" cy="2089150"/>
          </a:xfrm>
          <a:prstGeom prst="wedgeRoundRectCallout">
            <a:avLst>
              <a:gd name="adj1" fmla="val -71662"/>
              <a:gd name="adj2" fmla="val -22870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TW" altLang="en-US" sz="2000">
                <a:solidFill>
                  <a:schemeClr val="bg2"/>
                </a:solidFill>
                <a:ea typeface="標楷體" pitchFamily="65" charset="-120"/>
              </a:rPr>
              <a:t>證據允許於程序中提出者，在制度設計上，似乎無法制定程序之失權規範。這是值得深思的問題。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hlinkClick r:id="rId2" action="ppaction://hlinksldjump"/>
              </a:rPr>
              <a:t>證據調查 </a:t>
            </a:r>
            <a:endParaRPr lang="zh-TW" altLang="en-US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一、基本要求 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（一）法官不取證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（二）當事人進行關係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（三）限於提出之證據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二、調查對象：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（一）物證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（二）書類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（三）供述資料，通常兼含有證據與證據方法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證據調查</a:t>
            </a:r>
            <a:r>
              <a:rPr lang="zh-TW" altLang="en-US" smtClean="0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三、調查的方式法：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（一）嚴格調查：對於成罪事項及刑罰形成事項之調查。此為一般所稱「嚴格證明」之謂。踐行之基本要求：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   </a:t>
            </a:r>
            <a:r>
              <a:rPr lang="en-US" altLang="zh-TW" smtClean="0"/>
              <a:t>1</a:t>
            </a:r>
            <a:r>
              <a:rPr lang="zh-TW" altLang="en-US" smtClean="0"/>
              <a:t>、具備證據資格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   </a:t>
            </a:r>
            <a:r>
              <a:rPr lang="en-US" altLang="zh-TW" smtClean="0"/>
              <a:t>2</a:t>
            </a:r>
            <a:r>
              <a:rPr lang="zh-TW" altLang="en-US" smtClean="0"/>
              <a:t>、經當事人之證據辯證程序</a:t>
            </a:r>
          </a:p>
          <a:p>
            <a:pPr eaLnBrk="1" hangingPunct="1">
              <a:lnSpc>
                <a:spcPct val="90000"/>
              </a:lnSpc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（二）一般性調查：非屬成罪事項及刑罰形成事項，但與事實之佐證相關者。此為一般所稱「自由證明」之義。即由法官為證據提示或訊問後，聽取當事人之意見。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C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2000" b="0" i="0" u="none" strike="noStrike" cap="none" normalizeH="0" baseline="0" dirty="0" smtClean="0">
            <a:ln>
              <a:noFill/>
            </a:ln>
            <a:effectLst/>
            <a:latin typeface="Tahoma" pitchFamily="34" charset="0"/>
            <a:ea typeface="標楷體" pitchFamily="65" charset="-120"/>
          </a:defRPr>
        </a:defPPr>
      </a:lstStyle>
    </a:spDef>
    <a:lnDef>
      <a:spPr bwMode="auto">
        <a:solidFill>
          <a:schemeClr val="accent1"/>
        </a:solidFill>
        <a:ln w="19050" cap="flat" cmpd="sng" algn="ctr">
          <a:solidFill>
            <a:schemeClr val="accent1">
              <a:lumMod val="20000"/>
              <a:lumOff val="80000"/>
            </a:schemeClr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Satellite Dish</Template>
  <TotalTime>5290</TotalTime>
  <Words>6509</Words>
  <Application>Microsoft Office PowerPoint</Application>
  <PresentationFormat>如螢幕大小 (4:3)</PresentationFormat>
  <Paragraphs>1478</Paragraphs>
  <Slides>115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115</vt:i4>
      </vt:variant>
    </vt:vector>
  </HeadingPairs>
  <TitlesOfParts>
    <vt:vector size="127" baseType="lpstr">
      <vt:lpstr>華康中黑體(P)</vt:lpstr>
      <vt:lpstr>華康隸書體W5</vt:lpstr>
      <vt:lpstr>華康隸書體W5(P)</vt:lpstr>
      <vt:lpstr>華康隸書體W7</vt:lpstr>
      <vt:lpstr>新細明體</vt:lpstr>
      <vt:lpstr>標楷體</vt:lpstr>
      <vt:lpstr>Arial</vt:lpstr>
      <vt:lpstr>Courier New</vt:lpstr>
      <vt:lpstr>Garamond</vt:lpstr>
      <vt:lpstr>Tahoma</vt:lpstr>
      <vt:lpstr>Wingdings</vt:lpstr>
      <vt:lpstr>Balance</vt:lpstr>
      <vt:lpstr>刑事訴訟法        教授 </vt:lpstr>
      <vt:lpstr>PowerPoint 簡報</vt:lpstr>
      <vt:lpstr>結構關係</vt:lpstr>
      <vt:lpstr>刑事訴訟任務與目的</vt:lpstr>
      <vt:lpstr>刑事程序法基本原則</vt:lpstr>
      <vt:lpstr>程序法的變動關係</vt:lpstr>
      <vt:lpstr>訴訟程序</vt:lpstr>
      <vt:lpstr>審判權與管轄權</vt:lpstr>
      <vt:lpstr>管轄分配</vt:lpstr>
      <vt:lpstr>管轄分配之基礎</vt:lpstr>
      <vt:lpstr>競合管轄</vt:lpstr>
      <vt:lpstr>牽連管轄（合併管轄）</vt:lpstr>
      <vt:lpstr>牽連案件</vt:lpstr>
      <vt:lpstr>程序形成</vt:lpstr>
      <vt:lpstr>訴訟結構</vt:lpstr>
      <vt:lpstr>訴訟主體</vt:lpstr>
      <vt:lpstr>（法院）迴避制度</vt:lpstr>
      <vt:lpstr>法官迴避</vt:lpstr>
      <vt:lpstr>前審</vt:lpstr>
      <vt:lpstr>檢察官</vt:lpstr>
      <vt:lpstr>被告</vt:lpstr>
      <vt:lpstr>被告於程序中的權利義務</vt:lpstr>
      <vt:lpstr>訴訟客體：案件</vt:lpstr>
      <vt:lpstr>一案件的判斷</vt:lpstr>
      <vt:lpstr>行為的判斷</vt:lpstr>
      <vt:lpstr>案件的認定</vt:lpstr>
      <vt:lpstr>案件的放射？</vt:lpstr>
      <vt:lpstr>訴訟的三個根本問題</vt:lpstr>
      <vt:lpstr>訴訟客體：案件</vt:lpstr>
      <vt:lpstr>同一性問題</vt:lpstr>
      <vt:lpstr>同一性原則之效應</vt:lpstr>
      <vt:lpstr>案件數的判斷</vt:lpstr>
      <vt:lpstr>案件的變異</vt:lpstr>
      <vt:lpstr>PowerPoint 簡報</vt:lpstr>
      <vt:lpstr>刑事程序形成結構</vt:lpstr>
      <vt:lpstr>偵查程序</vt:lpstr>
      <vt:lpstr>偵查作為</vt:lpstr>
      <vt:lpstr>犯罪嫌疑</vt:lpstr>
      <vt:lpstr>訴訟條件</vt:lpstr>
      <vt:lpstr>訴訟條件欠缺之處理</vt:lpstr>
      <vt:lpstr>訴訟條件欠缺的認知原則</vt:lpstr>
      <vt:lpstr>告訴之為訴訟條件</vt:lpstr>
      <vt:lpstr>告訴的方式</vt:lpstr>
      <vt:lpstr>告訴的程序效應</vt:lpstr>
      <vt:lpstr>告訴之效力範圍</vt:lpstr>
      <vt:lpstr>偵查終結</vt:lpstr>
      <vt:lpstr>不予起訴處分</vt:lpstr>
      <vt:lpstr>不予起訴之救濟</vt:lpstr>
      <vt:lpstr>再議機關決定</vt:lpstr>
      <vt:lpstr>PowerPoint 簡報</vt:lpstr>
      <vt:lpstr>起訴程序</vt:lpstr>
      <vt:lpstr>PowerPoint 簡報</vt:lpstr>
      <vt:lpstr>審判制度</vt:lpstr>
      <vt:lpstr>審判程序流程</vt:lpstr>
      <vt:lpstr>判決存在形式正確性</vt:lpstr>
      <vt:lpstr>附則：上訴審是否撤銷原審更為決判1</vt:lpstr>
      <vt:lpstr>附則：上訴審是否撤銷原審更為決判2</vt:lpstr>
      <vt:lpstr>審判</vt:lpstr>
      <vt:lpstr>普通審判進行方式</vt:lpstr>
      <vt:lpstr>繫屬關係形成</vt:lpstr>
      <vt:lpstr>準備程序</vt:lpstr>
      <vt:lpstr>程序轉換</vt:lpstr>
      <vt:lpstr>程序轉換具體運作</vt:lpstr>
      <vt:lpstr>PowerPoint 簡報</vt:lpstr>
      <vt:lpstr>強制處分</vt:lpstr>
      <vt:lpstr>程序進行阻礙之觀察</vt:lpstr>
      <vt:lpstr>程序障礙事由之屬性與處理</vt:lpstr>
      <vt:lpstr>不同程序階段之障礙事由</vt:lpstr>
      <vt:lpstr>強制處分權分權關係</vt:lpstr>
      <vt:lpstr>強制處分權分權關係</vt:lpstr>
      <vt:lpstr>強制處分權區分關係</vt:lpstr>
      <vt:lpstr>強制處分權具體分配</vt:lpstr>
      <vt:lpstr>程序階段強制處分權授權關係</vt:lpstr>
      <vt:lpstr>程序階段強制處分權授權關係</vt:lpstr>
      <vt:lpstr>強制處分權正當性基礎</vt:lpstr>
      <vt:lpstr>羈押程序</vt:lpstr>
      <vt:lpstr>羈押撤銷與停止</vt:lpstr>
      <vt:lpstr>PowerPoint 簡報</vt:lpstr>
      <vt:lpstr>搜索扣押</vt:lpstr>
      <vt:lpstr>搜索類型</vt:lpstr>
      <vt:lpstr>扣押</vt:lpstr>
      <vt:lpstr>PowerPoint 簡報</vt:lpstr>
      <vt:lpstr>刑事證據法則</vt:lpstr>
      <vt:lpstr>證據存在關係與判斷流程</vt:lpstr>
      <vt:lpstr>證據資格</vt:lpstr>
      <vt:lpstr>刑事證據的範圍 </vt:lpstr>
      <vt:lpstr>證據基本概念認知</vt:lpstr>
      <vt:lpstr>刑事證據的類型</vt:lpstr>
      <vt:lpstr>刑事證據的類型</vt:lpstr>
      <vt:lpstr>證據存在之判斷</vt:lpstr>
      <vt:lpstr>事實剖析—因果關係</vt:lpstr>
      <vt:lpstr>證據裁判原則</vt:lpstr>
      <vt:lpstr>證據取得</vt:lpstr>
      <vt:lpstr>證據取得</vt:lpstr>
      <vt:lpstr>證據提出 </vt:lpstr>
      <vt:lpstr>證據提出 </vt:lpstr>
      <vt:lpstr>證據提出方式</vt:lpstr>
      <vt:lpstr>證據調查 </vt:lpstr>
      <vt:lpstr>證據調查 </vt:lpstr>
      <vt:lpstr>證據調查 </vt:lpstr>
      <vt:lpstr>交互詰問 </vt:lpstr>
      <vt:lpstr>交互詰問進行方式1</vt:lpstr>
      <vt:lpstr>交互詰問進行方式2</vt:lpstr>
      <vt:lpstr>交互詰問 </vt:lpstr>
      <vt:lpstr>心證 </vt:lpstr>
      <vt:lpstr>現行規定之特殊問題 </vt:lpstr>
      <vt:lpstr>現行規定之特殊問題 </vt:lpstr>
      <vt:lpstr>附則：罪疑原則之於證據之關係</vt:lpstr>
      <vt:lpstr>現行規定之特殊問題 </vt:lpstr>
      <vt:lpstr>現行規定之特殊問題 </vt:lpstr>
      <vt:lpstr>PowerPoint 簡報</vt:lpstr>
      <vt:lpstr>審級關係</vt:lpstr>
      <vt:lpstr>審級制度</vt:lpstr>
      <vt:lpstr>訴訟救濟模式</vt:lpstr>
      <vt:lpstr>裁判確定</vt:lpstr>
    </vt:vector>
  </TitlesOfParts>
  <Company>CCU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程序法的變動關係</dc:title>
  <dc:creator>柯耀程</dc:creator>
  <cp:lastModifiedBy>Admin</cp:lastModifiedBy>
  <cp:revision>175</cp:revision>
  <dcterms:created xsi:type="dcterms:W3CDTF">2005-11-25T00:19:05Z</dcterms:created>
  <dcterms:modified xsi:type="dcterms:W3CDTF">2021-09-14T01:20:58Z</dcterms:modified>
</cp:coreProperties>
</file>