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602" r:id="rId2"/>
    <p:sldId id="571" r:id="rId3"/>
    <p:sldId id="592" r:id="rId4"/>
    <p:sldId id="621" r:id="rId5"/>
    <p:sldId id="625" r:id="rId6"/>
    <p:sldId id="607" r:id="rId7"/>
    <p:sldId id="321" r:id="rId8"/>
    <p:sldId id="622" r:id="rId9"/>
    <p:sldId id="609" r:id="rId10"/>
    <p:sldId id="323" r:id="rId11"/>
    <p:sldId id="324" r:id="rId12"/>
    <p:sldId id="329" r:id="rId13"/>
    <p:sldId id="623" r:id="rId14"/>
    <p:sldId id="332" r:id="rId15"/>
    <p:sldId id="555" r:id="rId16"/>
    <p:sldId id="611" r:id="rId17"/>
    <p:sldId id="339" r:id="rId18"/>
    <p:sldId id="340" r:id="rId19"/>
    <p:sldId id="355" r:id="rId20"/>
    <p:sldId id="624" r:id="rId21"/>
    <p:sldId id="613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615" r:id="rId31"/>
    <p:sldId id="616" r:id="rId32"/>
    <p:sldId id="617" r:id="rId33"/>
    <p:sldId id="618" r:id="rId34"/>
    <p:sldId id="61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CB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B4F2-3380-4A44-A5E9-F416A5D716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1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4F02-18B5-483B-AA05-4973C38353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6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C00-52A3-4634-97A7-33A6B93AD3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64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C53E-DEFC-410B-A9E9-7968887D97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9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C3EB-7D01-492E-9D45-0A71A6C3E7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14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F049-9833-4F07-9613-6B3FF36BB5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7181-0CA1-43B7-B4F8-F978D6B957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6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35FE-C12F-480B-A31D-9803CC27E0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0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0EF-0198-4198-91C7-5EE767AC25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5107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CFA4-90A6-45EB-846F-B957A0ABF8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9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C5CA-A74D-4DF5-9A16-798D753DA6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3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7BE3D6-3A94-4762-89AC-D0E39908F4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5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AE1996-E57E-4E0A-9880-1CD9820F8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Chapter 27</a:t>
            </a:r>
            <a:br>
              <a:rPr lang="en-US" dirty="0"/>
            </a:br>
            <a:r>
              <a:rPr lang="en-US" sz="4000" dirty="0"/>
              <a:t>Submission and Review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AAA5504-3237-4D9B-9293-35CB332DF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for Engineering and Science Students:</a:t>
            </a:r>
            <a:br>
              <a:rPr lang="en-US" dirty="0"/>
            </a:br>
            <a:r>
              <a:rPr lang="en-US" dirty="0"/>
              <a:t>Staking your Claim</a:t>
            </a:r>
          </a:p>
          <a:p>
            <a:r>
              <a:rPr lang="en-US" dirty="0"/>
              <a:t>Gerald Rau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72919-D789-458F-BFD1-E3F0FB55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ACCD62-4298-4AD7-B55E-159D62768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18056"/>
      </p:ext>
    </p:extLst>
  </p:cSld>
  <p:clrMapOvr>
    <a:masterClrMapping/>
  </p:clrMapOvr>
  <p:transition advTm="118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 copy submission (20 years ago)</a:t>
            </a:r>
          </a:p>
          <a:p>
            <a:pPr lvl="1"/>
            <a:r>
              <a:rPr lang="en-US" dirty="0"/>
              <a:t>Now rare</a:t>
            </a:r>
          </a:p>
          <a:p>
            <a:pPr lvl="1"/>
            <a:endParaRPr lang="en-US" dirty="0"/>
          </a:p>
          <a:p>
            <a:r>
              <a:rPr lang="en-US" dirty="0"/>
              <a:t>Email attachment submission (10 years ago)</a:t>
            </a:r>
          </a:p>
          <a:p>
            <a:pPr lvl="1"/>
            <a:r>
              <a:rPr lang="en-US" dirty="0"/>
              <a:t>Some book chapters, conferences</a:t>
            </a:r>
          </a:p>
          <a:p>
            <a:pPr lvl="1"/>
            <a:endParaRPr lang="en-US" dirty="0"/>
          </a:p>
          <a:p>
            <a:r>
              <a:rPr lang="en-US" dirty="0"/>
              <a:t>Electronic site submission (5 years ago)</a:t>
            </a:r>
          </a:p>
          <a:p>
            <a:pPr lvl="1"/>
            <a:r>
              <a:rPr lang="en-US" dirty="0"/>
              <a:t>Most journals and conferences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 Change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838D56-E108-4E07-853F-E1F876B4A8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90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556">
        <p:fade/>
      </p:transition>
    </mc:Choice>
    <mc:Fallback xmlns="">
      <p:transition spd="med" advTm="545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Check submission requirements, look through form</a:t>
            </a:r>
          </a:p>
          <a:p>
            <a:pPr lvl="1"/>
            <a:r>
              <a:rPr lang="en-US" dirty="0"/>
              <a:t>Length of Title, Abstract, etc.</a:t>
            </a:r>
          </a:p>
          <a:p>
            <a:pPr lvl="1"/>
            <a:r>
              <a:rPr lang="en-US" dirty="0"/>
              <a:t>Author bio, cover letter</a:t>
            </a:r>
          </a:p>
          <a:p>
            <a:pPr lvl="1"/>
            <a:r>
              <a:rPr lang="en-US" dirty="0"/>
              <a:t>Email, address, phone number, …</a:t>
            </a:r>
          </a:p>
          <a:p>
            <a:pPr lvl="2"/>
            <a:r>
              <a:rPr lang="en-US" dirty="0"/>
              <a:t>Check for ability to enter properly</a:t>
            </a:r>
          </a:p>
          <a:p>
            <a:pPr lvl="1"/>
            <a:r>
              <a:rPr lang="en-US" dirty="0"/>
              <a:t>Upload procedure for documents</a:t>
            </a:r>
          </a:p>
          <a:p>
            <a:pPr lvl="2"/>
            <a:r>
              <a:rPr lang="en-US" dirty="0"/>
              <a:t>All in one file or separate (naming requirements)</a:t>
            </a:r>
          </a:p>
          <a:p>
            <a:pPr lvl="2"/>
            <a:r>
              <a:rPr lang="en-US" dirty="0"/>
              <a:t>Blind (no indication of authors – also in citations)</a:t>
            </a:r>
          </a:p>
          <a:p>
            <a:r>
              <a:rPr lang="en-US" dirty="0"/>
              <a:t>Gather all documents in one folder</a:t>
            </a:r>
          </a:p>
          <a:p>
            <a:pPr lvl="1"/>
            <a:r>
              <a:rPr lang="en-US" dirty="0"/>
              <a:t>Names should indicate related, contents of each</a:t>
            </a:r>
          </a:p>
          <a:p>
            <a:pPr lvl="1"/>
            <a:r>
              <a:rPr lang="en-US" dirty="0"/>
              <a:t>Prepare one file containing: Title, Abstract, Keywords, 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Submission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FBCA59-BAC1-4E25-BE25-15C24D97C2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47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965">
        <p:fade/>
      </p:transition>
    </mc:Choice>
    <mc:Fallback xmlns="">
      <p:transition spd="med" advTm="759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 in cover letter</a:t>
            </a:r>
          </a:p>
          <a:p>
            <a:pPr lvl="1"/>
            <a:r>
              <a:rPr lang="en-US" dirty="0"/>
              <a:t>Clarifications of anything that might be unclear</a:t>
            </a:r>
          </a:p>
          <a:p>
            <a:pPr lvl="1"/>
            <a:r>
              <a:rPr lang="en-US" dirty="0"/>
              <a:t>Any problems entering data properly on website</a:t>
            </a:r>
          </a:p>
          <a:p>
            <a:r>
              <a:rPr lang="en-US" dirty="0"/>
              <a:t>Do not include in cover letter</a:t>
            </a:r>
          </a:p>
          <a:p>
            <a:pPr lvl="1"/>
            <a:r>
              <a:rPr lang="en-US" dirty="0"/>
              <a:t>No need to duplicate info on electronic form</a:t>
            </a:r>
          </a:p>
          <a:p>
            <a:pPr lvl="2"/>
            <a:r>
              <a:rPr lang="en-US" dirty="0"/>
              <a:t>Names, Institutions</a:t>
            </a:r>
          </a:p>
          <a:p>
            <a:pPr lvl="2"/>
            <a:r>
              <a:rPr lang="en-US" dirty="0"/>
              <a:t>Journal submitting to</a:t>
            </a:r>
          </a:p>
          <a:p>
            <a:pPr lvl="2"/>
            <a:r>
              <a:rPr lang="en-US" dirty="0"/>
              <a:t>Statement of originality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Submission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9318210-C197-4B35-9131-4488718FB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0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910">
        <p:fade/>
      </p:transition>
    </mc:Choice>
    <mc:Fallback xmlns="">
      <p:transition spd="med" advTm="209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87E49-EF2D-4688-A28E-750041785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you hit ‘submit’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8A064-4B70-4223-93C9-07FAD53D5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Double check everything</a:t>
            </a:r>
          </a:p>
          <a:p>
            <a:endParaRPr lang="en-US" dirty="0"/>
          </a:p>
          <a:p>
            <a:r>
              <a:rPr lang="en-US" dirty="0"/>
              <a:t>May not be able to change afterward until after review</a:t>
            </a:r>
          </a:p>
          <a:p>
            <a:endParaRPr lang="en-US" dirty="0"/>
          </a:p>
          <a:p>
            <a:r>
              <a:rPr lang="en-US" dirty="0"/>
              <a:t>Incomplete or incorrect = delay or reject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A97B7-DD49-4D22-A34F-CA2A4A1C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04FB407-3D33-4F35-9C9E-168ECABBC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45505"/>
      </p:ext>
    </p:extLst>
  </p:cSld>
  <p:clrMapOvr>
    <a:masterClrMapping/>
  </p:clrMapOvr>
  <p:transition advTm="206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Increasingly rare</a:t>
            </a:r>
          </a:p>
          <a:p>
            <a:r>
              <a:rPr lang="en-US" dirty="0"/>
              <a:t>See textbook</a:t>
            </a:r>
          </a:p>
          <a:p>
            <a:pPr lvl="2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Submission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6B63527-6EE8-4AE7-9290-CAE44524D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50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802">
        <p:fade/>
      </p:transition>
    </mc:Choice>
    <mc:Fallback>
      <p:transition spd="med" advTm="128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B5F28-985F-4908-9504-6D46FA54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Exercise 27.1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03BA8-986C-4230-A94B-5118D4B16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through the submission process for your journal. What files will you need, in what format? What additional information will you need? </a:t>
            </a:r>
          </a:p>
          <a:p>
            <a:r>
              <a:rPr lang="en-US" i="1" dirty="0"/>
              <a:t>Hint: Gather all the information you need for the submission in one folder. Once you have everything ready, submit—but not before checking everything one last time with all your coauthors.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D7E66-A12F-4A18-A3B3-BD974EC86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83C909-84B9-4106-8312-49D9B10B5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03033"/>
      </p:ext>
    </p:extLst>
  </p:cSld>
  <p:clrMapOvr>
    <a:masterClrMapping/>
  </p:clrMapOvr>
  <p:transition advTm="164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How the review process 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27.4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454481-F624-4523-858F-128F47458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6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916">
        <p:circle/>
      </p:transition>
    </mc:Choice>
    <mc:Fallback xmlns="">
      <p:transition spd="slow" advTm="491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Fates: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3115840" cy="4641014"/>
          </a:xfrm>
        </p:spPr>
        <p:txBody>
          <a:bodyPr>
            <a:normAutofit/>
          </a:bodyPr>
          <a:lstStyle/>
          <a:p>
            <a:r>
              <a:rPr lang="en-US" dirty="0"/>
              <a:t>Rejection</a:t>
            </a:r>
          </a:p>
          <a:p>
            <a:pPr lvl="1"/>
            <a:r>
              <a:rPr lang="en-US" dirty="0"/>
              <a:t>Wrong journal</a:t>
            </a:r>
          </a:p>
          <a:p>
            <a:pPr lvl="1"/>
            <a:r>
              <a:rPr lang="en-US" dirty="0"/>
              <a:t>Claim 1 failure</a:t>
            </a:r>
          </a:p>
          <a:p>
            <a:r>
              <a:rPr lang="en-US" dirty="0"/>
              <a:t>Resubmit</a:t>
            </a:r>
          </a:p>
          <a:p>
            <a:pPr lvl="1"/>
            <a:r>
              <a:rPr lang="en-US" dirty="0"/>
              <a:t>Organization</a:t>
            </a:r>
          </a:p>
          <a:p>
            <a:pPr lvl="1"/>
            <a:r>
              <a:rPr lang="en-US" dirty="0"/>
              <a:t>Citations</a:t>
            </a:r>
          </a:p>
          <a:p>
            <a:pPr lvl="1"/>
            <a:r>
              <a:rPr lang="en-US" dirty="0"/>
              <a:t>Claim 2, 3 failure</a:t>
            </a:r>
          </a:p>
          <a:p>
            <a:r>
              <a:rPr lang="en-US" dirty="0"/>
              <a:t>Conditional</a:t>
            </a:r>
          </a:p>
          <a:p>
            <a:pPr lvl="1"/>
            <a:r>
              <a:rPr lang="en-US" dirty="0"/>
              <a:t>Clarification</a:t>
            </a:r>
          </a:p>
          <a:p>
            <a:r>
              <a:rPr lang="en-US" dirty="0"/>
              <a:t>Acceptance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81400" y="914400"/>
            <a:ext cx="5015863" cy="5662094"/>
            <a:chOff x="0" y="0"/>
            <a:chExt cx="4406862" cy="4974278"/>
          </a:xfrm>
        </p:grpSpPr>
        <p:sp>
          <p:nvSpPr>
            <p:cNvPr id="5" name="Flowchart: Terminator 4"/>
            <p:cNvSpPr/>
            <p:nvPr/>
          </p:nvSpPr>
          <p:spPr>
            <a:xfrm>
              <a:off x="150126" y="0"/>
              <a:ext cx="1739900" cy="415925"/>
            </a:xfrm>
            <a:prstGeom prst="flowChartTermina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  <a:t>Submit article</a:t>
              </a:r>
            </a:p>
          </p:txBody>
        </p:sp>
        <p:sp>
          <p:nvSpPr>
            <p:cNvPr id="6" name="Flowchart: Decision 5"/>
            <p:cNvSpPr/>
            <p:nvPr/>
          </p:nvSpPr>
          <p:spPr>
            <a:xfrm>
              <a:off x="0" y="743803"/>
              <a:ext cx="2053590" cy="893445"/>
            </a:xfrm>
            <a:prstGeom prst="flowChartDecisio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  <a:t>Group 1: 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  <a:t>Contribution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MS Mincho"/>
                <a:cs typeface="Times New Roman" panose="02020603050405020304" pitchFamily="18" charset="0"/>
              </a:endParaRPr>
            </a:p>
          </p:txBody>
        </p:sp>
        <p:sp>
          <p:nvSpPr>
            <p:cNvPr id="7" name="Flowchart: Decision 6"/>
            <p:cNvSpPr/>
            <p:nvPr/>
          </p:nvSpPr>
          <p:spPr>
            <a:xfrm>
              <a:off x="6824" y="2019869"/>
              <a:ext cx="2053590" cy="893445"/>
            </a:xfrm>
            <a:prstGeom prst="flowChartDecisio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  <a:t>Group 2: 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  <a:t>Argument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MS Mincho"/>
                <a:cs typeface="Times New Roman" panose="02020603050405020304" pitchFamily="18" charset="0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395182" y="975815"/>
              <a:ext cx="2011680" cy="415925"/>
            </a:xfrm>
            <a:prstGeom prst="flowChartTermina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  <a:t>Rejection</a:t>
              </a:r>
            </a:p>
          </p:txBody>
        </p:sp>
        <p:sp>
          <p:nvSpPr>
            <p:cNvPr id="9" name="Flowchart: Terminator 8"/>
            <p:cNvSpPr/>
            <p:nvPr/>
          </p:nvSpPr>
          <p:spPr>
            <a:xfrm>
              <a:off x="2381535" y="2265529"/>
              <a:ext cx="2011680" cy="415925"/>
            </a:xfrm>
            <a:prstGeom prst="flowChartTermina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  <a:t>Revise and Resubmit</a:t>
              </a:r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191069" y="4558353"/>
              <a:ext cx="1739900" cy="415925"/>
            </a:xfrm>
            <a:prstGeom prst="flowChartTermina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  <a:t>Acceptance</a:t>
              </a:r>
            </a:p>
          </p:txBody>
        </p:sp>
        <p:sp>
          <p:nvSpPr>
            <p:cNvPr id="11" name="Flowchart: Connector 10"/>
            <p:cNvSpPr/>
            <p:nvPr/>
          </p:nvSpPr>
          <p:spPr>
            <a:xfrm>
              <a:off x="1166884" y="1630908"/>
              <a:ext cx="365760" cy="365760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  <a:t>Y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MS Mincho"/>
                <a:cs typeface="Times New Roman" panose="02020603050405020304" pitchFamily="18" charset="0"/>
              </a:endParaRPr>
            </a:p>
          </p:txBody>
        </p:sp>
        <p:sp>
          <p:nvSpPr>
            <p:cNvPr id="12" name="Flowchart: Connector 11"/>
            <p:cNvSpPr/>
            <p:nvPr/>
          </p:nvSpPr>
          <p:spPr>
            <a:xfrm>
              <a:off x="1173708" y="2879678"/>
              <a:ext cx="365760" cy="365760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  <a:t>Y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MS Mincho"/>
                <a:cs typeface="Times New Roman" panose="02020603050405020304" pitchFamily="18" charset="0"/>
              </a:endParaRPr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2026693" y="1303361"/>
              <a:ext cx="365760" cy="36576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  <a:t>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MS Mincho"/>
                <a:cs typeface="Times New Roman" panose="02020603050405020304" pitchFamily="18" charset="0"/>
              </a:endParaRPr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2019869" y="2558955"/>
              <a:ext cx="365760" cy="36576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  <a:t>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MS Mincho"/>
                <a:cs typeface="Times New Roman" panose="02020603050405020304" pitchFamily="18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037230" y="409433"/>
              <a:ext cx="0" cy="3276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044054" y="1671851"/>
              <a:ext cx="0" cy="3276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050878" y="2941093"/>
              <a:ext cx="0" cy="3276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060812" y="1201003"/>
              <a:ext cx="32702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060812" y="2470245"/>
              <a:ext cx="32702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lowchart: Decision 19"/>
            <p:cNvSpPr/>
            <p:nvPr/>
          </p:nvSpPr>
          <p:spPr>
            <a:xfrm>
              <a:off x="13648" y="3289111"/>
              <a:ext cx="2053590" cy="893445"/>
            </a:xfrm>
            <a:prstGeom prst="flowChartDecisio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  <a:t>Group 3: 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  <a:t>Content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MS Mincho"/>
                <a:cs typeface="Times New Roman" panose="02020603050405020304" pitchFamily="18" charset="0"/>
              </a:endParaRPr>
            </a:p>
          </p:txBody>
        </p:sp>
        <p:sp>
          <p:nvSpPr>
            <p:cNvPr id="21" name="Flowchart: Terminator 20"/>
            <p:cNvSpPr/>
            <p:nvPr/>
          </p:nvSpPr>
          <p:spPr>
            <a:xfrm>
              <a:off x="2388358" y="3534770"/>
              <a:ext cx="2011680" cy="415925"/>
            </a:xfrm>
            <a:prstGeom prst="flowChartTermina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  <a:t>Conditional Acceptance</a:t>
              </a:r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1187355" y="4148920"/>
              <a:ext cx="365760" cy="365760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  <a:t>Y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MS Mincho"/>
                <a:cs typeface="Times New Roman" panose="02020603050405020304" pitchFamily="18" charset="0"/>
              </a:endParaRP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2026693" y="3828197"/>
              <a:ext cx="365760" cy="36576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/>
                  <a:ea typeface="MS Mincho"/>
                  <a:cs typeface="Times New Roman" panose="02020603050405020304" pitchFamily="18" charset="0"/>
                </a:rPr>
                <a:t>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MS Mincho"/>
                <a:cs typeface="Times New Roman" panose="02020603050405020304" pitchFamily="18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1057702" y="4210335"/>
              <a:ext cx="0" cy="3276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2074460" y="3739487"/>
              <a:ext cx="32702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329CC928-D61C-4075-87B4-71685B393D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16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093">
        <p:fade/>
      </p:transition>
    </mc:Choice>
    <mc:Fallback xmlns="">
      <p:transition spd="med" advTm="68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Fates, Details: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BACA1EC4-9B31-437F-A97B-FB25A8A906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0216109"/>
              </p:ext>
            </p:extLst>
          </p:nvPr>
        </p:nvGraphicFramePr>
        <p:xfrm>
          <a:off x="457199" y="1847093"/>
          <a:ext cx="8229601" cy="160528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5248657">
                  <a:extLst>
                    <a:ext uri="{9D8B030D-6E8A-4147-A177-3AD203B41FA5}">
                      <a16:colId xmlns:a16="http://schemas.microsoft.com/office/drawing/2014/main" val="795150431"/>
                    </a:ext>
                  </a:extLst>
                </a:gridCol>
                <a:gridCol w="1727940">
                  <a:extLst>
                    <a:ext uri="{9D8B030D-6E8A-4147-A177-3AD203B41FA5}">
                      <a16:colId xmlns:a16="http://schemas.microsoft.com/office/drawing/2014/main" val="4032345950"/>
                    </a:ext>
                  </a:extLst>
                </a:gridCol>
                <a:gridCol w="1253004">
                  <a:extLst>
                    <a:ext uri="{9D8B030D-6E8A-4147-A177-3AD203B41FA5}">
                      <a16:colId xmlns:a16="http://schemas.microsoft.com/office/drawing/2014/main" val="1397351411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Question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Treatment 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in this text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Location </a:t>
                      </a:r>
                      <a:br>
                        <a:rPr lang="en-US" sz="1600">
                          <a:effectLst/>
                        </a:rPr>
                      </a:br>
                      <a:r>
                        <a:rPr lang="en-US" sz="1600">
                          <a:effectLst/>
                        </a:rPr>
                        <a:t>in this text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1150336"/>
                  </a:ext>
                </a:extLst>
              </a:tr>
              <a:tr h="274320">
                <a:tc gridSpan="3">
                  <a:txBody>
                    <a:bodyPr/>
                    <a:lstStyle/>
                    <a:p>
                      <a:pPr marL="45720" marR="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Group 1 – Negative review leads to rejection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72789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 Suitability for scope of journal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Journal scope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27.2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199218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 Importance of problem or question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Claim 1a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4.2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974192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 Contribution of design or answer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Claim 1b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4.2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9919252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865A43-C35E-44B8-B3BC-14EAE0892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026">
        <p:fade/>
      </p:transition>
    </mc:Choice>
    <mc:Fallback xmlns="">
      <p:transition spd="med" advTm="280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Fates, Details: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6571124"/>
              </p:ext>
            </p:extLst>
          </p:nvPr>
        </p:nvGraphicFramePr>
        <p:xfrm>
          <a:off x="457199" y="1847093"/>
          <a:ext cx="8229601" cy="297688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5248657">
                  <a:extLst>
                    <a:ext uri="{9D8B030D-6E8A-4147-A177-3AD203B41FA5}">
                      <a16:colId xmlns:a16="http://schemas.microsoft.com/office/drawing/2014/main" val="795150431"/>
                    </a:ext>
                  </a:extLst>
                </a:gridCol>
                <a:gridCol w="1727940">
                  <a:extLst>
                    <a:ext uri="{9D8B030D-6E8A-4147-A177-3AD203B41FA5}">
                      <a16:colId xmlns:a16="http://schemas.microsoft.com/office/drawing/2014/main" val="4032345950"/>
                    </a:ext>
                  </a:extLst>
                </a:gridCol>
                <a:gridCol w="1253004">
                  <a:extLst>
                    <a:ext uri="{9D8B030D-6E8A-4147-A177-3AD203B41FA5}">
                      <a16:colId xmlns:a16="http://schemas.microsoft.com/office/drawing/2014/main" val="1397351411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Question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Treatment 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in this text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Location </a:t>
                      </a:r>
                      <a:br>
                        <a:rPr lang="en-US" sz="1600">
                          <a:effectLst/>
                        </a:rPr>
                      </a:br>
                      <a:r>
                        <a:rPr lang="en-US" sz="1600">
                          <a:effectLst/>
                        </a:rPr>
                        <a:t>in this text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1150336"/>
                  </a:ext>
                </a:extLst>
              </a:tr>
              <a:tr h="274320">
                <a:tc gridSpan="3">
                  <a:txBody>
                    <a:bodyPr/>
                    <a:lstStyle/>
                    <a:p>
                      <a:pPr marL="45720" marR="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Group 1 – Negative review leads to rejection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72789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 Suitability for scope of journal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Journal scope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27.2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199218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 Importance of problem or question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Claim 1a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4.2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974192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 Contribution of design or answer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Claim 1b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4.2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9919252"/>
                  </a:ext>
                </a:extLst>
              </a:tr>
              <a:tr h="274320">
                <a:tc gridSpan="3">
                  <a:txBody>
                    <a:bodyPr/>
                    <a:lstStyle/>
                    <a:p>
                      <a:pPr marL="45720" marR="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Group 2 – Negative review leads to revise and resubmit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00605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 Acceptable organization and length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Structure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>
                          <a:effectLst/>
                        </a:rPr>
                        <a:t>3.4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683037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 Citations current,</a:t>
                      </a:r>
                      <a:r>
                        <a:rPr lang="en-US" sz="1600" baseline="0" dirty="0">
                          <a:effectLst/>
                        </a:rPr>
                        <a:t> include</a:t>
                      </a:r>
                      <a:r>
                        <a:rPr lang="en-US" sz="1600" dirty="0">
                          <a:effectLst/>
                        </a:rPr>
                        <a:t> journal of submission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Citations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7.2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255773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 Acceptable statement of methods or design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Claim 2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5.2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817637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4. Acceptable results and conclusions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Claim 3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6.2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766057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D68C9A-765E-463F-B519-4D1AD1766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3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417">
        <p:fade/>
      </p:transition>
    </mc:Choice>
    <mc:Fallback xmlns="">
      <p:transition spd="med" advTm="314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Goals: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Why might you choose to submit to different journals at different stages in your career?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online submission differ from older methods?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factors are most likely to lead to outright rejection of a manuscript?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factors are likely to lead to a request to revise and resubmit?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 you need to make all the changes suggested by an editor?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 you write a response to the reviewer comments?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5F2473E-566E-4512-9DB6-8CEE57315B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143741"/>
      </p:ext>
    </p:extLst>
  </p:cSld>
  <p:clrMapOvr>
    <a:masterClrMapping/>
  </p:clrMapOvr>
  <p:transition advTm="321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Fates, Details: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7443559"/>
              </p:ext>
            </p:extLst>
          </p:nvPr>
        </p:nvGraphicFramePr>
        <p:xfrm>
          <a:off x="457199" y="1847093"/>
          <a:ext cx="8229601" cy="462280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5248657">
                  <a:extLst>
                    <a:ext uri="{9D8B030D-6E8A-4147-A177-3AD203B41FA5}">
                      <a16:colId xmlns:a16="http://schemas.microsoft.com/office/drawing/2014/main" val="795150431"/>
                    </a:ext>
                  </a:extLst>
                </a:gridCol>
                <a:gridCol w="1727940">
                  <a:extLst>
                    <a:ext uri="{9D8B030D-6E8A-4147-A177-3AD203B41FA5}">
                      <a16:colId xmlns:a16="http://schemas.microsoft.com/office/drawing/2014/main" val="4032345950"/>
                    </a:ext>
                  </a:extLst>
                </a:gridCol>
                <a:gridCol w="1253004">
                  <a:extLst>
                    <a:ext uri="{9D8B030D-6E8A-4147-A177-3AD203B41FA5}">
                      <a16:colId xmlns:a16="http://schemas.microsoft.com/office/drawing/2014/main" val="1397351411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Question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Treatment 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in this text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Location </a:t>
                      </a:r>
                      <a:br>
                        <a:rPr lang="en-US" sz="1600">
                          <a:effectLst/>
                        </a:rPr>
                      </a:br>
                      <a:r>
                        <a:rPr lang="en-US" sz="1600">
                          <a:effectLst/>
                        </a:rPr>
                        <a:t>in this text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1150336"/>
                  </a:ext>
                </a:extLst>
              </a:tr>
              <a:tr h="274320">
                <a:tc gridSpan="3">
                  <a:txBody>
                    <a:bodyPr/>
                    <a:lstStyle/>
                    <a:p>
                      <a:pPr marL="45720" marR="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Group 1 – Negative review leads to rejection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72789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 Suitability for scope of journal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Journal scope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27.2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199218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 Importance of problem or question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Claim 1a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4.2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974192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 Contribution of design or answer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Claim 1b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4.2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9919252"/>
                  </a:ext>
                </a:extLst>
              </a:tr>
              <a:tr h="274320">
                <a:tc gridSpan="3">
                  <a:txBody>
                    <a:bodyPr/>
                    <a:lstStyle/>
                    <a:p>
                      <a:pPr marL="45720" marR="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Group 2 – Negative review leads to revise and resubmit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00605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 Acceptable organization and length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Structure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>
                          <a:effectLst/>
                        </a:rPr>
                        <a:t>3.4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683037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 Citations current,</a:t>
                      </a:r>
                      <a:r>
                        <a:rPr lang="en-US" sz="1600" baseline="0" dirty="0">
                          <a:effectLst/>
                        </a:rPr>
                        <a:t> include</a:t>
                      </a:r>
                      <a:r>
                        <a:rPr lang="en-US" sz="1600" dirty="0">
                          <a:effectLst/>
                        </a:rPr>
                        <a:t> journal of submission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Citations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7.2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255773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 Acceptable statement of methods or design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Claim 2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5.2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817637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4. Acceptable results and conclusions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Claim 3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6.2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7660577"/>
                  </a:ext>
                </a:extLst>
              </a:tr>
              <a:tr h="274320">
                <a:tc gridSpan="3">
                  <a:txBody>
                    <a:bodyPr/>
                    <a:lstStyle/>
                    <a:p>
                      <a:pPr marL="45720" marR="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Group 3 – Negative review leads to conditional acceptance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CCB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09216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 Suitable Title and Abstract 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Title, Abstract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26.2-3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49488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 Tables and figures necessary, clear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Graphics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24.3-5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233998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 Appropriate amount of detail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Organization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21.2-3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795114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4. Claims justified 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Clarification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22.2-3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853806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indent="-2286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5. English usage and formatting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Finalization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1470" algn="dec"/>
                        </a:tabLst>
                      </a:pPr>
                      <a:r>
                        <a:rPr lang="en-US" sz="1600" dirty="0">
                          <a:effectLst/>
                        </a:rPr>
                        <a:t>23.2-3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917684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B9D1933-BA0C-47EC-948E-0A30FAA8C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6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126">
        <p:fade/>
      </p:transition>
    </mc:Choice>
    <mc:Fallback xmlns="">
      <p:transition spd="med" advTm="361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Responding to reviewer comments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27.5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FF3D0B-55F6-4451-AD2C-7AF3C64F2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229">
        <p:circle/>
      </p:transition>
    </mc:Choice>
    <mc:Fallback xmlns="">
      <p:transition spd="slow" advTm="722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should you address reviewer comments?</a:t>
            </a:r>
          </a:p>
          <a:p>
            <a:pPr lvl="1"/>
            <a:r>
              <a:rPr lang="en-US" dirty="0"/>
              <a:t>Respectfully and completely</a:t>
            </a:r>
          </a:p>
          <a:p>
            <a:r>
              <a:rPr lang="en-US" dirty="0"/>
              <a:t>Do you need to make all changes suggested?</a:t>
            </a:r>
          </a:p>
          <a:p>
            <a:pPr lvl="1"/>
            <a:r>
              <a:rPr lang="en-US" dirty="0"/>
              <a:t>No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Responding to Comments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150F41-7190-4234-9AC0-5C44ADE342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4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733">
        <p:fade/>
      </p:transition>
    </mc:Choice>
    <mc:Fallback xmlns="">
      <p:transition spd="med" advTm="127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you address reviewer comments?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Make the suggested changes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Make other changes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/>
              <a:t>Make no changes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Responding to Comments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51BB0A-FE39-46ED-98CE-8D2604603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5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33">
        <p:fade/>
      </p:transition>
    </mc:Choice>
    <mc:Fallback xmlns="">
      <p:transition spd="med" advTm="10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Make the suggested changes</a:t>
            </a:r>
          </a:p>
          <a:p>
            <a:endParaRPr lang="en-US" dirty="0"/>
          </a:p>
          <a:p>
            <a:r>
              <a:rPr lang="en-US" dirty="0"/>
              <a:t>Errors: content or typographical</a:t>
            </a:r>
          </a:p>
          <a:p>
            <a:pPr lvl="1"/>
            <a:r>
              <a:rPr lang="en-US" dirty="0"/>
              <a:t>Thank the reviewer(s) for catching important errors</a:t>
            </a:r>
          </a:p>
          <a:p>
            <a:pPr lvl="1"/>
            <a:r>
              <a:rPr lang="en-US" dirty="0"/>
              <a:t>No need to mention each small error individually</a:t>
            </a:r>
          </a:p>
          <a:p>
            <a:r>
              <a:rPr lang="en-US" dirty="0"/>
              <a:t>“Equation 1.3 has been corrected. We thank the reviewer for noting this error.”</a:t>
            </a:r>
          </a:p>
          <a:p>
            <a:r>
              <a:rPr lang="en-US" dirty="0"/>
              <a:t>“All typographical errors noted by the reviewers have been corrected.”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Changes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3354C1D-9A7B-4AA2-A594-6E453B6BBC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73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536">
        <p:fade/>
      </p:transition>
    </mc:Choice>
    <mc:Fallback xmlns="">
      <p:transition spd="med" advTm="495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2. Make other changes</a:t>
            </a:r>
          </a:p>
          <a:p>
            <a:endParaRPr lang="en-US" dirty="0"/>
          </a:p>
          <a:p>
            <a:r>
              <a:rPr lang="en-US" dirty="0"/>
              <a:t>If they misunderstood</a:t>
            </a:r>
          </a:p>
          <a:p>
            <a:pPr lvl="1"/>
            <a:r>
              <a:rPr lang="en-US" dirty="0"/>
              <a:t>Think of how they are interpreting what you write</a:t>
            </a:r>
          </a:p>
          <a:p>
            <a:pPr lvl="1"/>
            <a:r>
              <a:rPr lang="en-US" dirty="0"/>
              <a:t>Rewrite to make your meaning clear</a:t>
            </a:r>
          </a:p>
          <a:p>
            <a:r>
              <a:rPr lang="en-US" dirty="0"/>
              <a:t>“Section 2. 1 has been rewritten. We thank the reviewer for helping us clarify this section.”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Other Changes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01736D-065B-4E67-A04D-287FB44395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82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204">
        <p:fade/>
      </p:transition>
    </mc:Choice>
    <mc:Fallback xmlns="">
      <p:transition spd="med" advTm="22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048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3. Make no changes</a:t>
            </a:r>
          </a:p>
          <a:p>
            <a:pPr lvl="1"/>
            <a:endParaRPr lang="en-US" dirty="0"/>
          </a:p>
          <a:p>
            <a:r>
              <a:rPr lang="en-US" dirty="0"/>
              <a:t>If you feel your wording is correct and essential</a:t>
            </a:r>
          </a:p>
          <a:p>
            <a:pPr lvl="1"/>
            <a:r>
              <a:rPr lang="en-US" dirty="0"/>
              <a:t>Justify why it is correct</a:t>
            </a:r>
          </a:p>
          <a:p>
            <a:r>
              <a:rPr lang="en-US" dirty="0"/>
              <a:t>Thus, it is necessary </a:t>
            </a:r>
            <a:r>
              <a:rPr lang="en-US" strike="sngStrike" dirty="0"/>
              <a:t>not only</a:t>
            </a:r>
            <a:r>
              <a:rPr lang="en-US" dirty="0"/>
              <a:t> to collect data, </a:t>
            </a:r>
            <a:r>
              <a:rPr lang="en-US" strike="sngStrike" dirty="0"/>
              <a:t>but also to</a:t>
            </a:r>
            <a:r>
              <a:rPr lang="en-US" dirty="0"/>
              <a:t> make and test inferences and convince other scientists that your interpretation is correct.</a:t>
            </a:r>
          </a:p>
          <a:p>
            <a:r>
              <a:rPr lang="en-US" dirty="0"/>
              <a:t>“The wording is important in this sentence to emphasize that data do not speak by themselves, but are both interpreted and used as part of an argument, reinforcing the subtitle.”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No Changes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181600" y="932688"/>
            <a:ext cx="38100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Article for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The Science Teacher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 new twist on mystery boxes: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An activity to help students learn about observation, interpretation, and argumentation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BAE9AC5-4AE2-4FF5-995F-2C945A03C5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22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940">
        <p:fade/>
      </p:transition>
    </mc:Choice>
    <mc:Fallback xmlns="">
      <p:transition spd="med" advTm="739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formats:</a:t>
            </a:r>
          </a:p>
          <a:p>
            <a:pPr lvl="1"/>
            <a:r>
              <a:rPr lang="en-US" dirty="0"/>
              <a:t>Extract comments and respond</a:t>
            </a:r>
          </a:p>
          <a:p>
            <a:pPr lvl="2"/>
            <a:r>
              <a:rPr lang="en-US" dirty="0"/>
              <a:t>Extract main point, without details</a:t>
            </a:r>
          </a:p>
          <a:p>
            <a:pPr lvl="1"/>
            <a:r>
              <a:rPr lang="en-US" dirty="0"/>
              <a:t>Highlight comments and respond</a:t>
            </a:r>
          </a:p>
          <a:p>
            <a:pPr lvl="2"/>
            <a:r>
              <a:rPr lang="en-US" dirty="0"/>
              <a:t>Highlight instead of extracting</a:t>
            </a:r>
          </a:p>
          <a:p>
            <a:pPr lvl="1"/>
            <a:r>
              <a:rPr lang="en-US" dirty="0"/>
              <a:t>Summarize comments and respond</a:t>
            </a:r>
          </a:p>
          <a:p>
            <a:pPr lvl="2"/>
            <a:r>
              <a:rPr lang="en-US" dirty="0"/>
              <a:t>Particularly for typos, etc.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Responding to Comments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A75168-EC0D-49C5-BFAC-34A7C9F7E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8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720">
        <p:fade/>
      </p:transition>
    </mc:Choice>
    <mc:Fallback xmlns="">
      <p:transition spd="med" advTm="26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Ordering response</a:t>
            </a:r>
          </a:p>
          <a:p>
            <a:pPr lvl="1"/>
            <a:r>
              <a:rPr lang="en-US" dirty="0"/>
              <a:t>In original order of reviewer</a:t>
            </a:r>
          </a:p>
          <a:p>
            <a:pPr lvl="2"/>
            <a:r>
              <a:rPr lang="en-US" dirty="0"/>
              <a:t>For each reviewer separately</a:t>
            </a:r>
          </a:p>
          <a:p>
            <a:pPr lvl="1"/>
            <a:r>
              <a:rPr lang="en-US" dirty="0"/>
              <a:t>In order of paper</a:t>
            </a:r>
          </a:p>
          <a:p>
            <a:pPr lvl="2"/>
            <a:r>
              <a:rPr lang="en-US" dirty="0"/>
              <a:t>Combining comments of each reviewer</a:t>
            </a:r>
          </a:p>
          <a:p>
            <a:pPr lvl="1"/>
            <a:r>
              <a:rPr lang="en-US" dirty="0"/>
              <a:t>In order of importance</a:t>
            </a:r>
          </a:p>
          <a:p>
            <a:pPr lvl="2"/>
            <a:r>
              <a:rPr lang="en-US" dirty="0"/>
              <a:t>Largest first</a:t>
            </a:r>
          </a:p>
          <a:p>
            <a:pPr lvl="1"/>
            <a:r>
              <a:rPr lang="en-US" dirty="0"/>
              <a:t>Mixed order</a:t>
            </a:r>
          </a:p>
          <a:p>
            <a:pPr lvl="2"/>
            <a:r>
              <a:rPr lang="en-US" dirty="0"/>
              <a:t>In order of paper, but summarize small changes at end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Responding to Comments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296FC3-762B-4CA3-90CA-9EBEAA53E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3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332">
        <p:fade/>
      </p:transition>
    </mc:Choice>
    <mc:Fallback xmlns="">
      <p:transition spd="med" advTm="61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177853"/>
          </a:xfrm>
        </p:spPr>
        <p:txBody>
          <a:bodyPr>
            <a:normAutofit/>
          </a:bodyPr>
          <a:lstStyle/>
          <a:p>
            <a:r>
              <a:rPr lang="en-US" dirty="0"/>
              <a:t>You must respond to all comments in some way</a:t>
            </a:r>
          </a:p>
          <a:p>
            <a:pPr lvl="1"/>
            <a:r>
              <a:rPr lang="en-US" dirty="0"/>
              <a:t>You do not need to make all the suggested changes</a:t>
            </a:r>
          </a:p>
          <a:p>
            <a:r>
              <a:rPr lang="en-US" dirty="0"/>
              <a:t>Do not rigidly follow the changes suggested, but address the concerns raised</a:t>
            </a:r>
          </a:p>
          <a:p>
            <a:pPr lvl="1"/>
            <a:r>
              <a:rPr lang="en-US" dirty="0"/>
              <a:t>If you agree, make the changes</a:t>
            </a:r>
          </a:p>
          <a:p>
            <a:pPr lvl="1"/>
            <a:r>
              <a:rPr lang="en-US" dirty="0"/>
              <a:t>If you think they misunderstood, make other changes that make your meaning clearer</a:t>
            </a:r>
          </a:p>
          <a:p>
            <a:pPr lvl="1"/>
            <a:r>
              <a:rPr lang="en-US" dirty="0"/>
              <a:t>If you think they are wrong, explain in the ‘Response to reviewers’ why your wording is better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Responding – Summary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288ED0-E414-411A-9C8C-9778CCEEA6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108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951">
        <p:fade/>
      </p:transition>
    </mc:Choice>
    <mc:Fallback xmlns="">
      <p:transition spd="med" advTm="229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Not every article is accepted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27.1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1FF003-BE80-484D-882C-BFB9B55B1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6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885">
        <p:circle/>
      </p:transition>
    </mc:Choice>
    <mc:Fallback xmlns="">
      <p:transition spd="slow" advTm="488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Borrowing from your own work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27.6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0D20A5-1443-4929-9AFB-A8CE823E6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1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76">
        <p:circle/>
      </p:transition>
    </mc:Choice>
    <mc:Fallback xmlns="">
      <p:transition spd="slow" advTm="507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403336" cy="1143000"/>
          </a:xfrm>
        </p:spPr>
        <p:txBody>
          <a:bodyPr>
            <a:normAutofit/>
          </a:bodyPr>
          <a:lstStyle/>
          <a:p>
            <a:r>
              <a:rPr lang="en-US" dirty="0"/>
              <a:t>Can you reuse your own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Journal articles, books</a:t>
            </a:r>
          </a:p>
          <a:p>
            <a:pPr lvl="1"/>
            <a:r>
              <a:rPr lang="en-US" dirty="0"/>
              <a:t>No</a:t>
            </a:r>
          </a:p>
          <a:p>
            <a:pPr lvl="1"/>
            <a:r>
              <a:rPr lang="en-US" dirty="0"/>
              <a:t>Copyright held by publisher, must get permission</a:t>
            </a:r>
          </a:p>
          <a:p>
            <a:r>
              <a:rPr lang="en-US" dirty="0"/>
              <a:t>Conference papers</a:t>
            </a:r>
          </a:p>
          <a:p>
            <a:pPr lvl="1"/>
            <a:r>
              <a:rPr lang="en-US" dirty="0"/>
              <a:t>Yes</a:t>
            </a:r>
          </a:p>
          <a:p>
            <a:pPr lvl="1"/>
            <a:r>
              <a:rPr lang="en-US" dirty="0"/>
              <a:t>Usually not copyrighted, cite in later journal article</a:t>
            </a:r>
          </a:p>
          <a:p>
            <a:r>
              <a:rPr lang="en-US" dirty="0"/>
              <a:t>Thesis</a:t>
            </a:r>
          </a:p>
          <a:p>
            <a:pPr lvl="1"/>
            <a:r>
              <a:rPr lang="en-US" dirty="0"/>
              <a:t>Yes</a:t>
            </a:r>
          </a:p>
          <a:p>
            <a:pPr lvl="1"/>
            <a:r>
              <a:rPr lang="en-US" dirty="0"/>
              <a:t>Author usually holds copyright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82E1BC5-A615-420C-ACE7-B855AE6F84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1281835"/>
      </p:ext>
    </p:extLst>
  </p:cSld>
  <p:clrMapOvr>
    <a:masterClrMapping/>
  </p:clrMapOvr>
  <p:transition advTm="610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Closing thoughts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27.7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401CC7-287F-4EFF-A99F-1B8E7B3F2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1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916">
        <p:circle/>
      </p:transition>
    </mc:Choice>
    <mc:Fallback xmlns="">
      <p:transition spd="slow" advTm="291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540496" cy="1143000"/>
          </a:xfrm>
        </p:spPr>
        <p:txBody>
          <a:bodyPr>
            <a:normAutofit/>
          </a:bodyPr>
          <a:lstStyle/>
          <a:p>
            <a:r>
              <a:rPr lang="en-US" dirty="0"/>
              <a:t>Different genres, same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Goal, audience, criteria</a:t>
            </a:r>
          </a:p>
          <a:p>
            <a:r>
              <a:rPr lang="en-US" dirty="0"/>
              <a:t>Get and evaluate exemplars</a:t>
            </a:r>
          </a:p>
          <a:p>
            <a:r>
              <a:rPr lang="en-US" dirty="0"/>
              <a:t>Write and rewrite in stages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E4C090-7365-40BD-928C-A67404288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68061"/>
      </p:ext>
    </p:extLst>
  </p:cSld>
  <p:clrMapOvr>
    <a:masterClrMapping/>
  </p:clrMapOvr>
  <p:transition advTm="352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Why might you choose to submit to different journals at different stages in your career?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online submission differ from older methods?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factors are most likely to lead to outright rejection of a manuscript?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factors are likely to lead to a request to revise and resubmit?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 you need to make all the changes suggested by an editor?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 you write a response to the reviewer comments?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5171B0B-01B2-4299-B5DF-8A7AEEE3B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4146"/>
      </p:ext>
    </p:extLst>
  </p:cSld>
  <p:clrMapOvr>
    <a:masterClrMapping/>
  </p:clrMapOvr>
  <p:transition advTm="11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DD77-3CA7-4AFC-B508-8067211B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Acceptance rate varies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8BB09-F7BD-49DB-BFDD-F372E3D73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Thesis</a:t>
            </a:r>
          </a:p>
          <a:p>
            <a:pPr lvl="1"/>
            <a:r>
              <a:rPr lang="en-US" dirty="0"/>
              <a:t>Must meet minimum standard</a:t>
            </a:r>
          </a:p>
          <a:p>
            <a:pPr lvl="1"/>
            <a:r>
              <a:rPr lang="en-US" dirty="0"/>
              <a:t>Usually rewritten after defense</a:t>
            </a:r>
          </a:p>
          <a:p>
            <a:r>
              <a:rPr lang="en-US" dirty="0"/>
              <a:t>Conference papers</a:t>
            </a:r>
          </a:p>
          <a:p>
            <a:pPr lvl="1"/>
            <a:r>
              <a:rPr lang="en-US" dirty="0"/>
              <a:t>Some highly selective, others accept almost all</a:t>
            </a:r>
          </a:p>
          <a:p>
            <a:pPr lvl="1"/>
            <a:r>
              <a:rPr lang="en-US" dirty="0"/>
              <a:t>Usually not rewritten</a:t>
            </a:r>
          </a:p>
          <a:p>
            <a:r>
              <a:rPr lang="en-US" dirty="0"/>
              <a:t>Journal articles</a:t>
            </a:r>
          </a:p>
          <a:p>
            <a:pPr lvl="1"/>
            <a:r>
              <a:rPr lang="en-US" dirty="0"/>
              <a:t>Some highly selective, others accept almost all</a:t>
            </a:r>
          </a:p>
          <a:p>
            <a:pPr lvl="1"/>
            <a:r>
              <a:rPr lang="en-US" dirty="0"/>
              <a:t>Usually rewritten after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2624A-0CBC-465E-95D4-B8321FDCD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9AEF2CD-6BE3-4101-9C22-FDABEE5065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3518286"/>
      </p:ext>
    </p:extLst>
  </p:cSld>
  <p:clrMapOvr>
    <a:masterClrMapping/>
  </p:clrMapOvr>
  <p:transition advTm="474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83445-E181-4965-A64E-89CB261E0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rejection 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A0D9C-5D68-4F6B-8A6B-CB02CC72F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Poor quality (research or writing)</a:t>
            </a:r>
          </a:p>
          <a:p>
            <a:endParaRPr lang="en-US" dirty="0"/>
          </a:p>
          <a:p>
            <a:r>
              <a:rPr lang="en-US" dirty="0"/>
              <a:t>Wrong journal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7E3E5-5FF9-45BF-BE8D-2128A9833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C4B9110-F6C5-4066-BE70-8110C974F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76991"/>
      </p:ext>
    </p:extLst>
  </p:cSld>
  <p:clrMapOvr>
    <a:masterClrMapping/>
  </p:clrMapOvr>
  <p:transition advTm="120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Choosing the right journal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27.2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B3E6CF-4885-4AF7-ADB9-C49696D4F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8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681">
        <p:circle/>
      </p:transition>
    </mc:Choice>
    <mc:Fallback xmlns="">
      <p:transition spd="slow" advTm="268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the Right Journal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Scope</a:t>
            </a:r>
          </a:p>
          <a:p>
            <a:pPr lvl="1"/>
            <a:r>
              <a:rPr lang="en-US" dirty="0"/>
              <a:t>What types of articles, topics does the journal accept?</a:t>
            </a:r>
          </a:p>
          <a:p>
            <a:pPr lvl="1"/>
            <a:r>
              <a:rPr lang="en-US" dirty="0"/>
              <a:t>Does your article cite articles from that journal?</a:t>
            </a:r>
          </a:p>
          <a:p>
            <a:pPr lvl="1"/>
            <a:endParaRPr lang="en-US" dirty="0"/>
          </a:p>
          <a:p>
            <a:r>
              <a:rPr lang="en-US" dirty="0"/>
              <a:t>Impact factor/SCI rating</a:t>
            </a:r>
          </a:p>
          <a:p>
            <a:pPr lvl="1"/>
            <a:r>
              <a:rPr lang="en-US" dirty="0"/>
              <a:t>What quality of articles does the journal accept?</a:t>
            </a:r>
          </a:p>
          <a:p>
            <a:pPr lvl="1"/>
            <a:r>
              <a:rPr lang="en-US" dirty="0"/>
              <a:t>Is your article of similar quality?</a:t>
            </a:r>
          </a:p>
          <a:p>
            <a:pPr lvl="1"/>
            <a:endParaRPr lang="en-US" dirty="0"/>
          </a:p>
          <a:p>
            <a:r>
              <a:rPr lang="en-US" dirty="0"/>
              <a:t>Ask your advisor for suggestions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5EBF95-6E03-4EFB-B3C3-36C09FF773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78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5119">
        <p:fade/>
      </p:transition>
    </mc:Choice>
    <mc:Fallback xmlns="">
      <p:transition spd="med" advTm="851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BA6DD-77DD-4468-A55D-1F6A9543A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the Right Audience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BEE98-78CB-4B4E-A6B0-6754284CC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79"/>
            <a:ext cx="8385048" cy="4785995"/>
          </a:xfrm>
        </p:spPr>
        <p:txBody>
          <a:bodyPr>
            <a:normAutofit/>
          </a:bodyPr>
          <a:lstStyle/>
          <a:p>
            <a:r>
              <a:rPr lang="en-US" dirty="0"/>
              <a:t>Local, specialized</a:t>
            </a:r>
          </a:p>
          <a:p>
            <a:pPr lvl="1"/>
            <a:r>
              <a:rPr lang="en-US" dirty="0"/>
              <a:t>Gives visibility in your specialty</a:t>
            </a:r>
          </a:p>
          <a:p>
            <a:pPr lvl="1"/>
            <a:r>
              <a:rPr lang="en-US" dirty="0"/>
              <a:t>Higher acceptance rate allows you to publish more, faster</a:t>
            </a:r>
          </a:p>
          <a:p>
            <a:endParaRPr lang="en-US" dirty="0"/>
          </a:p>
          <a:p>
            <a:r>
              <a:rPr lang="en-US" dirty="0"/>
              <a:t>International, general, SCI rated</a:t>
            </a:r>
          </a:p>
          <a:p>
            <a:pPr lvl="1"/>
            <a:r>
              <a:rPr lang="en-US" dirty="0"/>
              <a:t>More theoretical, broader applicability</a:t>
            </a:r>
          </a:p>
          <a:p>
            <a:pPr lvl="1"/>
            <a:r>
              <a:rPr lang="en-US" dirty="0"/>
              <a:t>Often given more weight in hiring/promotion decisions</a:t>
            </a:r>
          </a:p>
          <a:p>
            <a:endParaRPr lang="en-US" dirty="0"/>
          </a:p>
          <a:p>
            <a:r>
              <a:rPr lang="en-US" dirty="0"/>
              <a:t>Pay to publish (NOT recommended)</a:t>
            </a:r>
          </a:p>
          <a:p>
            <a:pPr lvl="1"/>
            <a:r>
              <a:rPr lang="en-US" dirty="0"/>
              <a:t>Almost all published, minimal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3E2DB-E604-4654-8DA6-1FD7937D6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540072-6591-42D4-BD1E-6AB8730A1903}"/>
              </a:ext>
            </a:extLst>
          </p:cNvPr>
          <p:cNvSpPr/>
          <p:nvPr/>
        </p:nvSpPr>
        <p:spPr>
          <a:xfrm>
            <a:off x="6345936" y="5715000"/>
            <a:ext cx="2002536" cy="777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Road to oblivion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C710A6-F469-4015-821F-39F37B078D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432965"/>
      </p:ext>
    </p:extLst>
  </p:cSld>
  <p:clrMapOvr>
    <a:masterClrMapping/>
  </p:clrMapOvr>
  <p:transition advTm="802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Submission methods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27.3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A3C19D-5B43-4E1C-8128-26258D3A3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8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20">
        <p:circle/>
      </p:transition>
    </mc:Choice>
    <mc:Fallback xmlns="">
      <p:transition spd="slow" advTm="502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8|4.2|5.4|5.9|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|2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1.2|2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2.1|1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31.6|2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9.4|29|1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9.3|1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3.9|4.5|7.8|3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4.1|17.8|1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4x3 Template</Template>
  <TotalTime>199</TotalTime>
  <Words>1436</Words>
  <Application>Microsoft Office PowerPoint</Application>
  <PresentationFormat>On-screen Show (4:3)</PresentationFormat>
  <Paragraphs>309</Paragraphs>
  <Slides>34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Calibri</vt:lpstr>
      <vt:lpstr>Cambria</vt:lpstr>
      <vt:lpstr>Constantia</vt:lpstr>
      <vt:lpstr>Wingdings 2</vt:lpstr>
      <vt:lpstr>1_Flow</vt:lpstr>
      <vt:lpstr>Chapter 27 Submission and Review</vt:lpstr>
      <vt:lpstr>Goals:</vt:lpstr>
      <vt:lpstr>Not every article is accepted</vt:lpstr>
      <vt:lpstr>Acceptance rate varies</vt:lpstr>
      <vt:lpstr>What does rejection mean?</vt:lpstr>
      <vt:lpstr>Choosing the right journal</vt:lpstr>
      <vt:lpstr>Choosing the Right Journal</vt:lpstr>
      <vt:lpstr>Choosing the Right Audience</vt:lpstr>
      <vt:lpstr>Submission methods</vt:lpstr>
      <vt:lpstr>Rapid Change</vt:lpstr>
      <vt:lpstr>Electronic Submission</vt:lpstr>
      <vt:lpstr>Electronic Submission</vt:lpstr>
      <vt:lpstr>Before you hit ‘submit’</vt:lpstr>
      <vt:lpstr>Email Submission</vt:lpstr>
      <vt:lpstr>Exercise 27.1</vt:lpstr>
      <vt:lpstr>How the review process works</vt:lpstr>
      <vt:lpstr>4 Fates:</vt:lpstr>
      <vt:lpstr>4 Fates, Details:</vt:lpstr>
      <vt:lpstr>4 Fates, Details:</vt:lpstr>
      <vt:lpstr>4 Fates, Details:</vt:lpstr>
      <vt:lpstr>Responding to reviewer comments</vt:lpstr>
      <vt:lpstr>Responding to Comments</vt:lpstr>
      <vt:lpstr>Responding to Comments</vt:lpstr>
      <vt:lpstr>Make Changes</vt:lpstr>
      <vt:lpstr>Make Other Changes</vt:lpstr>
      <vt:lpstr>Make No Changes</vt:lpstr>
      <vt:lpstr>Responding to Comments</vt:lpstr>
      <vt:lpstr>Responding to Comments</vt:lpstr>
      <vt:lpstr>Responding – Summary</vt:lpstr>
      <vt:lpstr>Borrowing from your own work</vt:lpstr>
      <vt:lpstr>Can you reuse your own work?</vt:lpstr>
      <vt:lpstr>Closing thoughts</vt:lpstr>
      <vt:lpstr>Different genres, same principles</vt:lpstr>
      <vt:lpstr>Evaluate your understanding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Staking your claim: Chapter 2</dc:title>
  <dc:creator>Gerry Rau</dc:creator>
  <cp:lastModifiedBy>Gerry Rau</cp:lastModifiedBy>
  <cp:revision>18</cp:revision>
  <dcterms:created xsi:type="dcterms:W3CDTF">2019-03-04T02:26:46Z</dcterms:created>
  <dcterms:modified xsi:type="dcterms:W3CDTF">2019-04-05T02:38:24Z</dcterms:modified>
</cp:coreProperties>
</file>