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602" r:id="rId2"/>
    <p:sldId id="571" r:id="rId3"/>
    <p:sldId id="592" r:id="rId4"/>
    <p:sldId id="606" r:id="rId5"/>
    <p:sldId id="607" r:id="rId6"/>
    <p:sldId id="608" r:id="rId7"/>
    <p:sldId id="630" r:id="rId8"/>
    <p:sldId id="618" r:id="rId9"/>
    <p:sldId id="623" r:id="rId10"/>
    <p:sldId id="625" r:id="rId11"/>
    <p:sldId id="626" r:id="rId12"/>
    <p:sldId id="619" r:id="rId13"/>
    <p:sldId id="609" r:id="rId14"/>
    <p:sldId id="620" r:id="rId15"/>
    <p:sldId id="627" r:id="rId16"/>
    <p:sldId id="610" r:id="rId17"/>
    <p:sldId id="611" r:id="rId18"/>
    <p:sldId id="621" r:id="rId19"/>
    <p:sldId id="612" r:id="rId20"/>
    <p:sldId id="613" r:id="rId21"/>
    <p:sldId id="614" r:id="rId22"/>
    <p:sldId id="622" r:id="rId23"/>
    <p:sldId id="615" r:id="rId24"/>
    <p:sldId id="616" r:id="rId25"/>
    <p:sldId id="629" r:id="rId26"/>
    <p:sldId id="555" r:id="rId27"/>
    <p:sldId id="617" r:id="rId28"/>
    <p:sldId id="628"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5" d="100"/>
          <a:sy n="105" d="100"/>
        </p:scale>
        <p:origin x="175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5F6B4F2-3380-4A44-A5E9-F416A5D716F9}" type="datetime1">
              <a:rPr lang="en-US" smtClean="0">
                <a:solidFill>
                  <a:prstClr val="black">
                    <a:tint val="75000"/>
                  </a:prstClr>
                </a:solidFill>
              </a:rPr>
              <a:t>3/27/2019</a:t>
            </a:fld>
            <a:endParaRPr lang="en-US">
              <a:solidFill>
                <a:prstClr val="black">
                  <a:tint val="75000"/>
                </a:prstClr>
              </a:solidFill>
            </a:endParaRPr>
          </a:p>
        </p:txBody>
      </p:sp>
      <p:sp>
        <p:nvSpPr>
          <p:cNvPr id="19" name="Footer Placeholder 18"/>
          <p:cNvSpPr>
            <a:spLocks noGrp="1"/>
          </p:cNvSpPr>
          <p:nvPr>
            <p:ph type="ftr" sz="quarter" idx="11"/>
          </p:nvPr>
        </p:nvSpPr>
        <p:spPr/>
        <p:txBody>
          <a:bodyPr/>
          <a:lstStyle/>
          <a:p>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05119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6254F02-18B5-483B-AA05-4973C38353B4}" type="datetime1">
              <a:rPr lang="en-US" smtClean="0">
                <a:solidFill>
                  <a:prstClr val="black">
                    <a:tint val="75000"/>
                  </a:prstClr>
                </a:solidFill>
              </a:rPr>
              <a:t>3/27/2019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268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A76C00-52A3-4634-97A7-33A6B93AD3E5}" type="datetime1">
              <a:rPr lang="en-US" smtClean="0">
                <a:solidFill>
                  <a:prstClr val="black">
                    <a:tint val="75000"/>
                  </a:prstClr>
                </a:solidFill>
              </a:rPr>
              <a:t>3/27/2019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264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26C53E-DEFC-410B-A9E9-7968887D97E4}" type="datetime1">
              <a:rPr lang="en-US" smtClean="0">
                <a:solidFill>
                  <a:prstClr val="black">
                    <a:tint val="75000"/>
                  </a:prstClr>
                </a:solidFill>
              </a:rPr>
              <a:t>3/27/2019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691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27EC3EB-7D01-492E-9D45-0A71A6C3E7E6}" type="datetime1">
              <a:rPr lang="en-US" smtClean="0">
                <a:solidFill>
                  <a:prstClr val="black">
                    <a:tint val="75000"/>
                  </a:prstClr>
                </a:solidFill>
              </a:rPr>
              <a:t>3/27/2019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0144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82F049-9833-4F07-9613-6B3FF36BB543}" type="datetime1">
              <a:rPr lang="en-US" smtClean="0">
                <a:solidFill>
                  <a:prstClr val="black">
                    <a:tint val="75000"/>
                  </a:prstClr>
                </a:solidFill>
              </a:rPr>
              <a:t>3/27/2019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238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89B7181-0CA1-43B7-B4F8-F978D6B95773}" type="datetime1">
              <a:rPr lang="en-US" smtClean="0">
                <a:solidFill>
                  <a:prstClr val="black">
                    <a:tint val="75000"/>
                  </a:prstClr>
                </a:solidFill>
              </a:rPr>
              <a:t>3/27/2019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76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92935FE-C12F-480B-A31D-9803CC27E058}" type="datetime1">
              <a:rPr lang="en-US" smtClean="0">
                <a:solidFill>
                  <a:prstClr val="black">
                    <a:tint val="75000"/>
                  </a:prstClr>
                </a:solidFill>
              </a:rPr>
              <a:t>3/27/2019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700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700EF-0198-4198-91C7-5EE767AC2597}" type="datetime1">
              <a:rPr lang="en-US" smtClean="0">
                <a:solidFill>
                  <a:prstClr val="black">
                    <a:tint val="75000"/>
                  </a:prstClr>
                </a:solidFill>
              </a:rPr>
              <a:t>3/27/2019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45107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A9CCFA4-90A6-45EB-846F-B957A0ABF86C}" type="datetime1">
              <a:rPr lang="en-US" smtClean="0">
                <a:solidFill>
                  <a:prstClr val="black">
                    <a:tint val="75000"/>
                  </a:prstClr>
                </a:solidFill>
              </a:rPr>
              <a:t>3/27/2019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594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38EC5CA-A74D-4DF5-9A16-798D753DA6C7}" type="datetime1">
              <a:rPr lang="en-US" smtClean="0">
                <a:solidFill>
                  <a:prstClr val="black">
                    <a:tint val="75000"/>
                  </a:prstClr>
                </a:solidFill>
              </a:rPr>
              <a:t>3/27/2019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p14="http://schemas.microsoft.com/office/powerpoint/2010/main" val="1957735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7BE3D6-3A94-4762-89AC-D0E39908F4E5}" type="datetime1">
              <a:rPr lang="en-US" smtClean="0">
                <a:solidFill>
                  <a:prstClr val="black">
                    <a:tint val="75000"/>
                  </a:prstClr>
                </a:solidFill>
              </a:rPr>
              <a:t>3/27/2019</a:t>
            </a:fld>
            <a:endParaRPr lang="en-US">
              <a:solidFill>
                <a:prstClr val="black">
                  <a:tint val="75000"/>
                </a:prst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prstClr val="black">
                  <a:tint val="75000"/>
                </a:prst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99577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3.tmp"/><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AE1996-E57E-4E0A-9880-1CD9820F8A17}"/>
              </a:ext>
            </a:extLst>
          </p:cNvPr>
          <p:cNvSpPr>
            <a:spLocks noGrp="1"/>
          </p:cNvSpPr>
          <p:nvPr>
            <p:ph type="ctrTitle"/>
          </p:nvPr>
        </p:nvSpPr>
        <p:spPr/>
        <p:txBody>
          <a:bodyPr>
            <a:normAutofit/>
          </a:bodyPr>
          <a:lstStyle/>
          <a:p>
            <a:r>
              <a:rPr lang="en-US" dirty="0"/>
              <a:t>Chapter 26</a:t>
            </a:r>
            <a:br>
              <a:rPr lang="en-US" dirty="0"/>
            </a:br>
            <a:r>
              <a:rPr lang="en-US" sz="4000" dirty="0"/>
              <a:t>The first shall be last</a:t>
            </a:r>
          </a:p>
        </p:txBody>
      </p:sp>
      <p:sp>
        <p:nvSpPr>
          <p:cNvPr id="6" name="Subtitle 5">
            <a:extLst>
              <a:ext uri="{FF2B5EF4-FFF2-40B4-BE49-F238E27FC236}">
                <a16:creationId xmlns:a16="http://schemas.microsoft.com/office/drawing/2014/main" id="{3AAA5504-3237-4D9B-9293-35CB332DF658}"/>
              </a:ext>
            </a:extLst>
          </p:cNvPr>
          <p:cNvSpPr>
            <a:spLocks noGrp="1"/>
          </p:cNvSpPr>
          <p:nvPr>
            <p:ph type="subTitle" idx="1"/>
          </p:nvPr>
        </p:nvSpPr>
        <p:spPr/>
        <p:txBody>
          <a:bodyPr/>
          <a:lstStyle/>
          <a:p>
            <a:r>
              <a:rPr lang="en-US" dirty="0"/>
              <a:t>Writing for Engineering and Science Students:</a:t>
            </a:r>
            <a:br>
              <a:rPr lang="en-US" dirty="0"/>
            </a:br>
            <a:r>
              <a:rPr lang="en-US" dirty="0"/>
              <a:t>Staking your Claim</a:t>
            </a:r>
          </a:p>
          <a:p>
            <a:r>
              <a:rPr lang="en-US" dirty="0"/>
              <a:t>Gerald Rau</a:t>
            </a:r>
          </a:p>
        </p:txBody>
      </p:sp>
      <p:sp>
        <p:nvSpPr>
          <p:cNvPr id="4" name="Slide Number Placeholder 3">
            <a:extLst>
              <a:ext uri="{FF2B5EF4-FFF2-40B4-BE49-F238E27FC236}">
                <a16:creationId xmlns:a16="http://schemas.microsoft.com/office/drawing/2014/main" id="{BE472919-D789-458F-BFD1-E3F0FB55453E}"/>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a:t>
            </a:fld>
            <a:endParaRPr lang="en-US">
              <a:solidFill>
                <a:prstClr val="black">
                  <a:tint val="75000"/>
                </a:prstClr>
              </a:solidFill>
            </a:endParaRPr>
          </a:p>
        </p:txBody>
      </p:sp>
      <p:pic>
        <p:nvPicPr>
          <p:cNvPr id="2" name="Audio 1">
            <a:hlinkClick r:id="" action="ppaction://media"/>
            <a:extLst>
              <a:ext uri="{FF2B5EF4-FFF2-40B4-BE49-F238E27FC236}">
                <a16:creationId xmlns:a16="http://schemas.microsoft.com/office/drawing/2014/main" id="{85DC80F7-F721-4EF5-965C-39BA9E93E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1318056"/>
      </p:ext>
    </p:extLst>
  </p:cSld>
  <p:clrMapOvr>
    <a:masterClrMapping/>
  </p:clrMapOvr>
  <p:transition advTm="121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7DBE-74FC-4862-A782-2C519A698CC5}"/>
              </a:ext>
            </a:extLst>
          </p:cNvPr>
          <p:cNvSpPr>
            <a:spLocks noGrp="1"/>
          </p:cNvSpPr>
          <p:nvPr>
            <p:ph type="title"/>
          </p:nvPr>
        </p:nvSpPr>
        <p:spPr/>
        <p:txBody>
          <a:bodyPr/>
          <a:lstStyle/>
          <a:p>
            <a:r>
              <a:rPr lang="en-US" dirty="0"/>
              <a:t>How to write</a:t>
            </a:r>
          </a:p>
        </p:txBody>
      </p:sp>
      <p:sp>
        <p:nvSpPr>
          <p:cNvPr id="3" name="Content Placeholder 2">
            <a:extLst>
              <a:ext uri="{FF2B5EF4-FFF2-40B4-BE49-F238E27FC236}">
                <a16:creationId xmlns:a16="http://schemas.microsoft.com/office/drawing/2014/main" id="{7EC862EF-B107-4217-BEA3-5B0AF59E29E6}"/>
              </a:ext>
            </a:extLst>
          </p:cNvPr>
          <p:cNvSpPr>
            <a:spLocks noGrp="1"/>
          </p:cNvSpPr>
          <p:nvPr>
            <p:ph idx="1"/>
          </p:nvPr>
        </p:nvSpPr>
        <p:spPr/>
        <p:txBody>
          <a:bodyPr/>
          <a:lstStyle/>
          <a:p>
            <a:r>
              <a:rPr lang="en-US" dirty="0"/>
              <a:t>Copy key words or phrases from main document</a:t>
            </a:r>
          </a:p>
          <a:p>
            <a:r>
              <a:rPr lang="en-US" dirty="0"/>
              <a:t>Reorganize, rewrite to clarify (follow 7Cs)</a:t>
            </a:r>
          </a:p>
          <a:p>
            <a:endParaRPr lang="en-US" dirty="0"/>
          </a:p>
          <a:p>
            <a:r>
              <a:rPr lang="en-US" dirty="0"/>
              <a:t>Ensures nothing not in the article is in the Abstract</a:t>
            </a:r>
          </a:p>
          <a:p>
            <a:endParaRPr lang="en-US" dirty="0"/>
          </a:p>
          <a:p>
            <a:r>
              <a:rPr lang="en-US" dirty="0"/>
              <a:t>Present tense, active voice</a:t>
            </a:r>
          </a:p>
          <a:p>
            <a:pPr lvl="1"/>
            <a:r>
              <a:rPr lang="en-US" dirty="0"/>
              <a:t>Stronger</a:t>
            </a:r>
          </a:p>
        </p:txBody>
      </p:sp>
      <p:sp>
        <p:nvSpPr>
          <p:cNvPr id="4" name="Slide Number Placeholder 3">
            <a:extLst>
              <a:ext uri="{FF2B5EF4-FFF2-40B4-BE49-F238E27FC236}">
                <a16:creationId xmlns:a16="http://schemas.microsoft.com/office/drawing/2014/main" id="{D904EF6B-1E6F-408F-AABF-E73ADD31C791}"/>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10</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2DA0A483-98A0-4F22-97C3-09F88DA5D4B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81627130"/>
      </p:ext>
    </p:extLst>
  </p:cSld>
  <p:clrMapOvr>
    <a:masterClrMapping/>
  </p:clrMapOvr>
  <p:transition advTm="681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F4E8-8DA5-4A9A-83E6-4C8C187471DD}"/>
              </a:ext>
            </a:extLst>
          </p:cNvPr>
          <p:cNvSpPr>
            <a:spLocks noGrp="1"/>
          </p:cNvSpPr>
          <p:nvPr>
            <p:ph type="title"/>
          </p:nvPr>
        </p:nvSpPr>
        <p:spPr/>
        <p:txBody>
          <a:bodyPr/>
          <a:lstStyle/>
          <a:p>
            <a:r>
              <a:rPr lang="en-US" dirty="0"/>
              <a:t>Each genre is different</a:t>
            </a:r>
          </a:p>
        </p:txBody>
      </p:sp>
      <p:sp>
        <p:nvSpPr>
          <p:cNvPr id="3" name="Content Placeholder 2">
            <a:extLst>
              <a:ext uri="{FF2B5EF4-FFF2-40B4-BE49-F238E27FC236}">
                <a16:creationId xmlns:a16="http://schemas.microsoft.com/office/drawing/2014/main" id="{262790BD-CFDE-4F75-8A43-195C2EF4E904}"/>
              </a:ext>
            </a:extLst>
          </p:cNvPr>
          <p:cNvSpPr>
            <a:spLocks noGrp="1"/>
          </p:cNvSpPr>
          <p:nvPr>
            <p:ph idx="1"/>
          </p:nvPr>
        </p:nvSpPr>
        <p:spPr/>
        <p:txBody>
          <a:bodyPr/>
          <a:lstStyle/>
          <a:p>
            <a:r>
              <a:rPr lang="en-US" dirty="0"/>
              <a:t>Research article (contribution)</a:t>
            </a:r>
          </a:p>
          <a:p>
            <a:r>
              <a:rPr lang="en-US" dirty="0"/>
              <a:t>Conference (preliminary = less Results)</a:t>
            </a:r>
          </a:p>
          <a:p>
            <a:r>
              <a:rPr lang="en-US" dirty="0"/>
              <a:t>Thesis (longer, summary of entire thesis)</a:t>
            </a:r>
          </a:p>
        </p:txBody>
      </p:sp>
      <p:sp>
        <p:nvSpPr>
          <p:cNvPr id="4" name="Slide Number Placeholder 3">
            <a:extLst>
              <a:ext uri="{FF2B5EF4-FFF2-40B4-BE49-F238E27FC236}">
                <a16:creationId xmlns:a16="http://schemas.microsoft.com/office/drawing/2014/main" id="{25F6C620-5B57-48ED-86FC-7268E87B5AA6}"/>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11</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F57F077A-0A38-4A89-8BEF-755B38CD4AF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73394122"/>
      </p:ext>
    </p:extLst>
  </p:cSld>
  <p:clrMapOvr>
    <a:masterClrMapping/>
  </p:clrMapOvr>
  <p:transition advTm="472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5F28-985F-4908-9504-6D46FA547C38}"/>
              </a:ext>
            </a:extLst>
          </p:cNvPr>
          <p:cNvSpPr>
            <a:spLocks noGrp="1"/>
          </p:cNvSpPr>
          <p:nvPr>
            <p:ph type="title"/>
          </p:nvPr>
        </p:nvSpPr>
        <p:spPr>
          <a:xfrm>
            <a:off x="457200" y="704088"/>
            <a:ext cx="8229600" cy="1143000"/>
          </a:xfrm>
        </p:spPr>
        <p:txBody>
          <a:bodyPr>
            <a:normAutofit/>
          </a:bodyPr>
          <a:lstStyle/>
          <a:p>
            <a:r>
              <a:rPr lang="en-US" dirty="0"/>
              <a:t>Exercise 26.2</a:t>
            </a:r>
            <a:endParaRPr lang="en-US" sz="2200" dirty="0"/>
          </a:p>
        </p:txBody>
      </p:sp>
      <p:sp>
        <p:nvSpPr>
          <p:cNvPr id="3" name="Content Placeholder 2">
            <a:extLst>
              <a:ext uri="{FF2B5EF4-FFF2-40B4-BE49-F238E27FC236}">
                <a16:creationId xmlns:a16="http://schemas.microsoft.com/office/drawing/2014/main" id="{3B203BA8-986C-4230-A94B-5118D4B169D1}"/>
              </a:ext>
            </a:extLst>
          </p:cNvPr>
          <p:cNvSpPr>
            <a:spLocks noGrp="1"/>
          </p:cNvSpPr>
          <p:nvPr>
            <p:ph idx="1"/>
          </p:nvPr>
        </p:nvSpPr>
        <p:spPr/>
        <p:txBody>
          <a:bodyPr/>
          <a:lstStyle/>
          <a:p>
            <a:r>
              <a:rPr lang="en-US" dirty="0"/>
              <a:t>Using the information on what is expected in an abstract in your field from Exercise 26.1, write or rewrite your abstract.</a:t>
            </a:r>
          </a:p>
        </p:txBody>
      </p:sp>
      <p:sp>
        <p:nvSpPr>
          <p:cNvPr id="4" name="Slide Number Placeholder 3">
            <a:extLst>
              <a:ext uri="{FF2B5EF4-FFF2-40B4-BE49-F238E27FC236}">
                <a16:creationId xmlns:a16="http://schemas.microsoft.com/office/drawing/2014/main" id="{64AD7E66-A12F-4A18-A3B3-BD974EC86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DEE977E8-87C6-40A7-A454-CE9237F85E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3160874"/>
      </p:ext>
    </p:extLst>
  </p:cSld>
  <p:clrMapOvr>
    <a:masterClrMapping/>
  </p:clrMapOvr>
  <p:transition advTm="155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p:cNvSpPr>
            <a:spLocks noGrp="1"/>
          </p:cNvSpPr>
          <p:nvPr>
            <p:ph type="ctrTitle"/>
          </p:nvPr>
        </p:nvSpPr>
        <p:spPr/>
        <p:txBody>
          <a:bodyPr/>
          <a:lstStyle/>
          <a:p>
            <a:r>
              <a:rPr lang="en-US" altLang="zh-TW" dirty="0"/>
              <a:t>Title</a:t>
            </a:r>
          </a:p>
        </p:txBody>
      </p:sp>
      <p:sp>
        <p:nvSpPr>
          <p:cNvPr id="3" name="Subtitle 2"/>
          <p:cNvSpPr>
            <a:spLocks noGrp="1"/>
          </p:cNvSpPr>
          <p:nvPr>
            <p:ph type="subTitle" idx="1"/>
          </p:nvPr>
        </p:nvSpPr>
        <p:spPr/>
        <p:txBody>
          <a:bodyPr/>
          <a:lstStyle/>
          <a:p>
            <a:r>
              <a:rPr lang="en-US" dirty="0"/>
              <a:t>Section 26.3</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4" name="Audio 3">
            <a:hlinkClick r:id="" action="ppaction://media"/>
            <a:extLst>
              <a:ext uri="{FF2B5EF4-FFF2-40B4-BE49-F238E27FC236}">
                <a16:creationId xmlns:a16="http://schemas.microsoft.com/office/drawing/2014/main" id="{4EA2B389-C5ED-450C-B348-3E366AC809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7851387"/>
      </p:ext>
    </p:extLst>
  </p:cSld>
  <p:clrMapOvr>
    <a:masterClrMapping/>
  </p:clrMapOvr>
  <mc:AlternateContent xmlns:mc="http://schemas.openxmlformats.org/markup-compatibility/2006">
    <mc:Choice xmlns:p14="http://schemas.microsoft.com/office/powerpoint/2010/main" Requires="p14">
      <p:transition spd="slow" p14:dur="800" advTm="2944">
        <p:circle/>
      </p:transition>
    </mc:Choice>
    <mc:Fallback>
      <p:transition spd="slow" advTm="2944">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FAA41-B126-4170-89B4-990765811D6B}"/>
              </a:ext>
            </a:extLst>
          </p:cNvPr>
          <p:cNvSpPr>
            <a:spLocks noGrp="1"/>
          </p:cNvSpPr>
          <p:nvPr>
            <p:ph type="title"/>
          </p:nvPr>
        </p:nvSpPr>
        <p:spPr/>
        <p:txBody>
          <a:bodyPr/>
          <a:lstStyle/>
          <a:p>
            <a:r>
              <a:rPr lang="en-US" dirty="0"/>
              <a:t>Types of titles</a:t>
            </a:r>
          </a:p>
        </p:txBody>
      </p:sp>
      <p:sp>
        <p:nvSpPr>
          <p:cNvPr id="3" name="Content Placeholder 2">
            <a:extLst>
              <a:ext uri="{FF2B5EF4-FFF2-40B4-BE49-F238E27FC236}">
                <a16:creationId xmlns:a16="http://schemas.microsoft.com/office/drawing/2014/main" id="{5D840250-70CD-44C5-88EC-455EAE95FE14}"/>
              </a:ext>
            </a:extLst>
          </p:cNvPr>
          <p:cNvSpPr>
            <a:spLocks noGrp="1"/>
          </p:cNvSpPr>
          <p:nvPr>
            <p:ph idx="1"/>
          </p:nvPr>
        </p:nvSpPr>
        <p:spPr/>
        <p:txBody>
          <a:bodyPr/>
          <a:lstStyle/>
          <a:p>
            <a:r>
              <a:rPr lang="en-US" dirty="0"/>
              <a:t>Noun phrases (most common)</a:t>
            </a:r>
          </a:p>
          <a:p>
            <a:r>
              <a:rPr lang="en-US" dirty="0"/>
              <a:t>Title: subtitle</a:t>
            </a:r>
          </a:p>
          <a:p>
            <a:r>
              <a:rPr lang="en-US" dirty="0"/>
              <a:t>Statements or question (less common)</a:t>
            </a:r>
          </a:p>
        </p:txBody>
      </p:sp>
      <p:sp>
        <p:nvSpPr>
          <p:cNvPr id="4" name="Slide Number Placeholder 3">
            <a:extLst>
              <a:ext uri="{FF2B5EF4-FFF2-40B4-BE49-F238E27FC236}">
                <a16:creationId xmlns:a16="http://schemas.microsoft.com/office/drawing/2014/main" id="{7A6696A7-A3F4-46AB-8B98-E319FDC4FFB6}"/>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14</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2A44929B-0CF2-4851-9AB3-1248752E026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08827379"/>
      </p:ext>
    </p:extLst>
  </p:cSld>
  <p:clrMapOvr>
    <a:masterClrMapping/>
  </p:clrMapOvr>
  <p:transition advTm="321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DE3F6-D759-4DF2-B1F2-87186C631BCC}"/>
              </a:ext>
            </a:extLst>
          </p:cNvPr>
          <p:cNvSpPr>
            <a:spLocks noGrp="1"/>
          </p:cNvSpPr>
          <p:nvPr>
            <p:ph type="title"/>
          </p:nvPr>
        </p:nvSpPr>
        <p:spPr/>
        <p:txBody>
          <a:bodyPr/>
          <a:lstStyle/>
          <a:p>
            <a:r>
              <a:rPr lang="en-US" dirty="0"/>
              <a:t>Title related to research goal</a:t>
            </a:r>
          </a:p>
        </p:txBody>
      </p:sp>
      <p:sp>
        <p:nvSpPr>
          <p:cNvPr id="3" name="Content Placeholder 2">
            <a:extLst>
              <a:ext uri="{FF2B5EF4-FFF2-40B4-BE49-F238E27FC236}">
                <a16:creationId xmlns:a16="http://schemas.microsoft.com/office/drawing/2014/main" id="{2F077FE4-BF86-488C-A9E4-D37482929CDB}"/>
              </a:ext>
            </a:extLst>
          </p:cNvPr>
          <p:cNvSpPr>
            <a:spLocks noGrp="1"/>
          </p:cNvSpPr>
          <p:nvPr>
            <p:ph idx="1"/>
          </p:nvPr>
        </p:nvSpPr>
        <p:spPr>
          <a:xfrm>
            <a:off x="457200" y="1935480"/>
            <a:ext cx="8458200" cy="4712208"/>
          </a:xfrm>
        </p:spPr>
        <p:txBody>
          <a:bodyPr>
            <a:normAutofit/>
          </a:bodyPr>
          <a:lstStyle/>
          <a:p>
            <a:r>
              <a:rPr lang="en-US" dirty="0"/>
              <a:t>General research area</a:t>
            </a:r>
          </a:p>
          <a:p>
            <a:r>
              <a:rPr lang="en-US" dirty="0"/>
              <a:t>Specific contribution</a:t>
            </a:r>
          </a:p>
          <a:p>
            <a:pPr marL="0" indent="0">
              <a:buNone/>
            </a:pPr>
            <a:endParaRPr lang="en-US" dirty="0"/>
          </a:p>
          <a:p>
            <a:r>
              <a:rPr lang="en-US" i="1" dirty="0"/>
              <a:t>A Year in Key West and Cuba With Hemmingway</a:t>
            </a:r>
            <a:endParaRPr lang="en-US" dirty="0"/>
          </a:p>
          <a:p>
            <a:r>
              <a:rPr lang="en-US" i="1" dirty="0"/>
              <a:t>With Hemingway: A Year in Key West and Cuba</a:t>
            </a:r>
          </a:p>
          <a:p>
            <a:endParaRPr lang="en-US" dirty="0"/>
          </a:p>
          <a:p>
            <a:r>
              <a:rPr lang="en-US" dirty="0"/>
              <a:t>Human Pose Estimation in Video Using </a:t>
            </a:r>
            <a:r>
              <a:rPr lang="en-US" dirty="0" err="1"/>
              <a:t>Spatio</a:t>
            </a:r>
            <a:r>
              <a:rPr lang="en-US" dirty="0"/>
              <a:t>-Temporal Matching</a:t>
            </a:r>
          </a:p>
          <a:p>
            <a:r>
              <a:rPr lang="en-US" dirty="0" err="1"/>
              <a:t>Spatio</a:t>
            </a:r>
            <a:r>
              <a:rPr lang="en-US" dirty="0"/>
              <a:t>-Temporal Matching for Human Pose Estimation in Video</a:t>
            </a:r>
          </a:p>
        </p:txBody>
      </p:sp>
      <p:sp>
        <p:nvSpPr>
          <p:cNvPr id="4" name="Slide Number Placeholder 3">
            <a:extLst>
              <a:ext uri="{FF2B5EF4-FFF2-40B4-BE49-F238E27FC236}">
                <a16:creationId xmlns:a16="http://schemas.microsoft.com/office/drawing/2014/main" id="{23D3136A-C126-41C6-A280-AA7447C7BA34}"/>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15</a:t>
            </a:fld>
            <a:endParaRPr lang="en-US">
              <a:solidFill>
                <a:prstClr val="black">
                  <a:tint val="75000"/>
                </a:prstClr>
              </a:solidFill>
            </a:endParaRPr>
          </a:p>
        </p:txBody>
      </p:sp>
      <p:sp>
        <p:nvSpPr>
          <p:cNvPr id="5" name="Arrow: Left 4">
            <a:extLst>
              <a:ext uri="{FF2B5EF4-FFF2-40B4-BE49-F238E27FC236}">
                <a16:creationId xmlns:a16="http://schemas.microsoft.com/office/drawing/2014/main" id="{AF9D1917-203A-42D9-8E88-0A53B6531428}"/>
              </a:ext>
            </a:extLst>
          </p:cNvPr>
          <p:cNvSpPr/>
          <p:nvPr/>
        </p:nvSpPr>
        <p:spPr>
          <a:xfrm>
            <a:off x="4023360" y="2267712"/>
            <a:ext cx="3529584" cy="8321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Stronger if placed first</a:t>
            </a:r>
          </a:p>
        </p:txBody>
      </p:sp>
      <p:sp>
        <p:nvSpPr>
          <p:cNvPr id="6" name="Arrow: Left 5">
            <a:extLst>
              <a:ext uri="{FF2B5EF4-FFF2-40B4-BE49-F238E27FC236}">
                <a16:creationId xmlns:a16="http://schemas.microsoft.com/office/drawing/2014/main" id="{0A301F15-21CA-4070-B55E-3D3CB41C9886}"/>
              </a:ext>
            </a:extLst>
          </p:cNvPr>
          <p:cNvSpPr/>
          <p:nvPr/>
        </p:nvSpPr>
        <p:spPr>
          <a:xfrm>
            <a:off x="7552944" y="3858768"/>
            <a:ext cx="1146048" cy="5074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Arrow: Left 7">
            <a:extLst>
              <a:ext uri="{FF2B5EF4-FFF2-40B4-BE49-F238E27FC236}">
                <a16:creationId xmlns:a16="http://schemas.microsoft.com/office/drawing/2014/main" id="{72368E27-6624-4661-AA58-54D106B62E60}"/>
              </a:ext>
            </a:extLst>
          </p:cNvPr>
          <p:cNvSpPr/>
          <p:nvPr/>
        </p:nvSpPr>
        <p:spPr>
          <a:xfrm>
            <a:off x="7552944" y="6035802"/>
            <a:ext cx="1146048" cy="5074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9" name="Audio 8">
            <a:hlinkClick r:id="" action="ppaction://media"/>
            <a:extLst>
              <a:ext uri="{FF2B5EF4-FFF2-40B4-BE49-F238E27FC236}">
                <a16:creationId xmlns:a16="http://schemas.microsoft.com/office/drawing/2014/main" id="{D9649DB6-E809-41D5-9ECD-7CC86151A98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70390926"/>
      </p:ext>
    </p:extLst>
  </p:cSld>
  <p:clrMapOvr>
    <a:masterClrMapping/>
  </p:clrMapOvr>
  <p:transition advTm="963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F359-2295-4AD9-9328-A4B850167D00}"/>
              </a:ext>
            </a:extLst>
          </p:cNvPr>
          <p:cNvSpPr>
            <a:spLocks noGrp="1"/>
          </p:cNvSpPr>
          <p:nvPr>
            <p:ph type="title"/>
          </p:nvPr>
        </p:nvSpPr>
        <p:spPr/>
        <p:txBody>
          <a:bodyPr/>
          <a:lstStyle/>
          <a:p>
            <a:r>
              <a:rPr lang="en-US" dirty="0"/>
              <a:t>Exercise 26.3</a:t>
            </a:r>
          </a:p>
        </p:txBody>
      </p:sp>
      <p:sp>
        <p:nvSpPr>
          <p:cNvPr id="3" name="Content Placeholder 2">
            <a:extLst>
              <a:ext uri="{FF2B5EF4-FFF2-40B4-BE49-F238E27FC236}">
                <a16:creationId xmlns:a16="http://schemas.microsoft.com/office/drawing/2014/main" id="{19F3E000-CDEE-4698-801C-0C3F1D0575F6}"/>
              </a:ext>
            </a:extLst>
          </p:cNvPr>
          <p:cNvSpPr>
            <a:spLocks noGrp="1"/>
          </p:cNvSpPr>
          <p:nvPr>
            <p:ph idx="1"/>
          </p:nvPr>
        </p:nvSpPr>
        <p:spPr/>
        <p:txBody>
          <a:bodyPr>
            <a:normAutofit/>
          </a:bodyPr>
          <a:lstStyle/>
          <a:p>
            <a:pPr marL="468630" marR="0" indent="-514350">
              <a:spcBef>
                <a:spcPts val="0"/>
              </a:spcBef>
              <a:spcAft>
                <a:spcPts val="1000"/>
              </a:spcAft>
              <a:buFont typeface="+mj-lt"/>
              <a:buAutoNum type="arabicPeriod"/>
            </a:pPr>
            <a:r>
              <a:rPr lang="en-US" dirty="0">
                <a:latin typeface="Cambria" panose="02040503050406030204" pitchFamily="18" charset="0"/>
                <a:ea typeface="MingLiU" panose="02020509000000000000" pitchFamily="49" charset="-120"/>
                <a:cs typeface="Times New Roman" panose="02020603050405020304" pitchFamily="18" charset="0"/>
              </a:rPr>
              <a:t>How long are the titles of your exemplars? Are the titles statements or questions (containing a verb) or noun phrases (no verb)? Do any contain a colon? If so, what is the relationship between the first and second parts?</a:t>
            </a:r>
          </a:p>
          <a:p>
            <a:pPr marL="468630" marR="0" indent="-514350">
              <a:spcBef>
                <a:spcPts val="0"/>
              </a:spcBef>
              <a:spcAft>
                <a:spcPts val="1000"/>
              </a:spcAft>
              <a:buFont typeface="+mj-lt"/>
              <a:buAutoNum type="arabicPeriod"/>
            </a:pPr>
            <a:r>
              <a:rPr lang="en-US" dirty="0">
                <a:latin typeface="Cambria" panose="02040503050406030204" pitchFamily="18" charset="0"/>
                <a:ea typeface="MingLiU" panose="02020509000000000000" pitchFamily="49" charset="-120"/>
                <a:cs typeface="Times New Roman" panose="02020603050405020304" pitchFamily="18" charset="0"/>
              </a:rPr>
              <a:t>Do the titles include the research goal or main contribution of the research, the general topic or research area, or anything else? In what order? </a:t>
            </a:r>
          </a:p>
          <a:p>
            <a:pPr marL="514350" indent="-514350">
              <a:buFont typeface="+mj-lt"/>
              <a:buAutoNum type="arabicPeriod"/>
            </a:pPr>
            <a:r>
              <a:rPr lang="en-US" dirty="0">
                <a:latin typeface="Cambria" panose="02040503050406030204" pitchFamily="18" charset="0"/>
                <a:ea typeface="MingLiU" panose="02020509000000000000" pitchFamily="49" charset="-120"/>
                <a:cs typeface="Times New Roman" panose="02020603050405020304" pitchFamily="18" charset="0"/>
              </a:rPr>
              <a:t>Write several different versions of a title before choosing the best. </a:t>
            </a:r>
            <a:endParaRPr lang="en-US" dirty="0"/>
          </a:p>
        </p:txBody>
      </p:sp>
      <p:sp>
        <p:nvSpPr>
          <p:cNvPr id="4" name="Slide Number Placeholder 3">
            <a:extLst>
              <a:ext uri="{FF2B5EF4-FFF2-40B4-BE49-F238E27FC236}">
                <a16:creationId xmlns:a16="http://schemas.microsoft.com/office/drawing/2014/main" id="{5F5E29B1-CA89-4311-B049-5A7F30CEDEC5}"/>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16</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DBA93409-8173-4E5B-A1B9-3EA5CD13B9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5994046"/>
      </p:ext>
    </p:extLst>
  </p:cSld>
  <p:clrMapOvr>
    <a:masterClrMapping/>
  </p:clrMapOvr>
  <p:transition advTm="161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p:cNvSpPr>
            <a:spLocks noGrp="1"/>
          </p:cNvSpPr>
          <p:nvPr>
            <p:ph type="ctrTitle"/>
          </p:nvPr>
        </p:nvSpPr>
        <p:spPr/>
        <p:txBody>
          <a:bodyPr/>
          <a:lstStyle/>
          <a:p>
            <a:r>
              <a:rPr lang="en-US" altLang="zh-TW" dirty="0"/>
              <a:t>Keywords</a:t>
            </a:r>
          </a:p>
        </p:txBody>
      </p:sp>
      <p:sp>
        <p:nvSpPr>
          <p:cNvPr id="3" name="Subtitle 2"/>
          <p:cNvSpPr>
            <a:spLocks noGrp="1"/>
          </p:cNvSpPr>
          <p:nvPr>
            <p:ph type="subTitle" idx="1"/>
          </p:nvPr>
        </p:nvSpPr>
        <p:spPr/>
        <p:txBody>
          <a:bodyPr/>
          <a:lstStyle/>
          <a:p>
            <a:r>
              <a:rPr lang="en-US" dirty="0"/>
              <a:t>Section 26.4</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4" name="Audio 3">
            <a:hlinkClick r:id="" action="ppaction://media"/>
            <a:extLst>
              <a:ext uri="{FF2B5EF4-FFF2-40B4-BE49-F238E27FC236}">
                <a16:creationId xmlns:a16="http://schemas.microsoft.com/office/drawing/2014/main" id="{113C57BC-C54D-413C-A5CB-A4B36B5BCB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4116728"/>
      </p:ext>
    </p:extLst>
  </p:cSld>
  <p:clrMapOvr>
    <a:masterClrMapping/>
  </p:clrMapOvr>
  <mc:AlternateContent xmlns:mc="http://schemas.openxmlformats.org/markup-compatibility/2006">
    <mc:Choice xmlns:p14="http://schemas.microsoft.com/office/powerpoint/2010/main" Requires="p14">
      <p:transition spd="slow" p14:dur="800" advTm="2605">
        <p:circle/>
      </p:transition>
    </mc:Choice>
    <mc:Fallback>
      <p:transition spd="slow" advTm="260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6D6E7-8AD6-40A3-922C-552C5F26D089}"/>
              </a:ext>
            </a:extLst>
          </p:cNvPr>
          <p:cNvSpPr>
            <a:spLocks noGrp="1"/>
          </p:cNvSpPr>
          <p:nvPr>
            <p:ph type="title"/>
          </p:nvPr>
        </p:nvSpPr>
        <p:spPr/>
        <p:txBody>
          <a:bodyPr/>
          <a:lstStyle/>
          <a:p>
            <a:r>
              <a:rPr lang="en-US" dirty="0"/>
              <a:t>The times, they are a-</a:t>
            </a:r>
            <a:r>
              <a:rPr lang="en-US" dirty="0" err="1"/>
              <a:t>changin</a:t>
            </a:r>
            <a:r>
              <a:rPr lang="en-US" dirty="0"/>
              <a:t>’</a:t>
            </a:r>
          </a:p>
        </p:txBody>
      </p:sp>
      <p:sp>
        <p:nvSpPr>
          <p:cNvPr id="3" name="Content Placeholder 2">
            <a:extLst>
              <a:ext uri="{FF2B5EF4-FFF2-40B4-BE49-F238E27FC236}">
                <a16:creationId xmlns:a16="http://schemas.microsoft.com/office/drawing/2014/main" id="{7E41AAF5-E6C9-4A77-A0B4-D84DEEE2479A}"/>
              </a:ext>
            </a:extLst>
          </p:cNvPr>
          <p:cNvSpPr>
            <a:spLocks noGrp="1"/>
          </p:cNvSpPr>
          <p:nvPr>
            <p:ph idx="1"/>
          </p:nvPr>
        </p:nvSpPr>
        <p:spPr/>
        <p:txBody>
          <a:bodyPr/>
          <a:lstStyle/>
          <a:p>
            <a:r>
              <a:rPr lang="en-US" dirty="0"/>
              <a:t>Before: Bound citation indices</a:t>
            </a:r>
          </a:p>
          <a:p>
            <a:pPr lvl="1"/>
            <a:r>
              <a:rPr lang="en-US" dirty="0"/>
              <a:t>Keywords used to find articles</a:t>
            </a:r>
          </a:p>
          <a:p>
            <a:endParaRPr lang="en-US" dirty="0"/>
          </a:p>
          <a:p>
            <a:r>
              <a:rPr lang="en-US" dirty="0"/>
              <a:t>Now: Computer searches</a:t>
            </a:r>
          </a:p>
          <a:p>
            <a:pPr lvl="1"/>
            <a:r>
              <a:rPr lang="en-US" dirty="0"/>
              <a:t>Keywords used to …</a:t>
            </a:r>
          </a:p>
        </p:txBody>
      </p:sp>
      <p:sp>
        <p:nvSpPr>
          <p:cNvPr id="4" name="Slide Number Placeholder 3">
            <a:extLst>
              <a:ext uri="{FF2B5EF4-FFF2-40B4-BE49-F238E27FC236}">
                <a16:creationId xmlns:a16="http://schemas.microsoft.com/office/drawing/2014/main" id="{62E2328B-612C-458A-BB15-E87B0537B34E}"/>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18</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A0F9F4CD-6964-4BB2-81B0-23AF0E299A0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17492094"/>
      </p:ext>
    </p:extLst>
  </p:cSld>
  <p:clrMapOvr>
    <a:masterClrMapping/>
  </p:clrMapOvr>
  <p:transition advTm="540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F359-2295-4AD9-9328-A4B850167D00}"/>
              </a:ext>
            </a:extLst>
          </p:cNvPr>
          <p:cNvSpPr>
            <a:spLocks noGrp="1"/>
          </p:cNvSpPr>
          <p:nvPr>
            <p:ph type="title"/>
          </p:nvPr>
        </p:nvSpPr>
        <p:spPr/>
        <p:txBody>
          <a:bodyPr/>
          <a:lstStyle/>
          <a:p>
            <a:r>
              <a:rPr lang="en-US" dirty="0"/>
              <a:t>Exercise 26.4</a:t>
            </a:r>
          </a:p>
        </p:txBody>
      </p:sp>
      <p:sp>
        <p:nvSpPr>
          <p:cNvPr id="3" name="Content Placeholder 2">
            <a:extLst>
              <a:ext uri="{FF2B5EF4-FFF2-40B4-BE49-F238E27FC236}">
                <a16:creationId xmlns:a16="http://schemas.microsoft.com/office/drawing/2014/main" id="{19F3E000-CDEE-4698-801C-0C3F1D0575F6}"/>
              </a:ext>
            </a:extLst>
          </p:cNvPr>
          <p:cNvSpPr>
            <a:spLocks noGrp="1"/>
          </p:cNvSpPr>
          <p:nvPr>
            <p:ph idx="1"/>
          </p:nvPr>
        </p:nvSpPr>
        <p:spPr/>
        <p:txBody>
          <a:bodyPr/>
          <a:lstStyle/>
          <a:p>
            <a:pPr marL="514350" indent="-514350">
              <a:buFont typeface="+mj-lt"/>
              <a:buAutoNum type="arabicPeriod"/>
            </a:pPr>
            <a:r>
              <a:rPr lang="en-US" dirty="0"/>
              <a:t>Check the instructions to authors to find how many keywords are required, and whether they must be selected from a list. </a:t>
            </a:r>
          </a:p>
          <a:p>
            <a:pPr marL="514350" indent="-514350">
              <a:buFont typeface="+mj-lt"/>
              <a:buAutoNum type="arabicPeriod"/>
            </a:pPr>
            <a:r>
              <a:rPr lang="en-US" dirty="0"/>
              <a:t>Look at your exemplar articles to see which keywords were chosen by others studying a similar topic. </a:t>
            </a:r>
          </a:p>
          <a:p>
            <a:pPr marL="514350" indent="-514350">
              <a:buFont typeface="+mj-lt"/>
              <a:buAutoNum type="arabicPeriod"/>
            </a:pPr>
            <a:r>
              <a:rPr lang="en-US" dirty="0"/>
              <a:t>Choose suitable keywords for your article.</a:t>
            </a:r>
          </a:p>
        </p:txBody>
      </p:sp>
      <p:sp>
        <p:nvSpPr>
          <p:cNvPr id="4" name="Slide Number Placeholder 3">
            <a:extLst>
              <a:ext uri="{FF2B5EF4-FFF2-40B4-BE49-F238E27FC236}">
                <a16:creationId xmlns:a16="http://schemas.microsoft.com/office/drawing/2014/main" id="{5F5E29B1-CA89-4311-B049-5A7F30CEDEC5}"/>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19</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A1776420-A4B2-4AD4-B4A3-3234338961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4712077"/>
      </p:ext>
    </p:extLst>
  </p:cSld>
  <p:clrMapOvr>
    <a:masterClrMapping/>
  </p:clrMapOvr>
  <p:transition advTm="194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8B78-FB41-4ED2-A04B-EEED51393B0F}"/>
              </a:ext>
            </a:extLst>
          </p:cNvPr>
          <p:cNvSpPr>
            <a:spLocks noGrp="1"/>
          </p:cNvSpPr>
          <p:nvPr>
            <p:ph type="title"/>
          </p:nvPr>
        </p:nvSpPr>
        <p:spPr>
          <a:xfrm>
            <a:off x="457200" y="704088"/>
            <a:ext cx="8229600" cy="1143000"/>
          </a:xfrm>
        </p:spPr>
        <p:txBody>
          <a:bodyPr>
            <a:normAutofit/>
          </a:bodyPr>
          <a:lstStyle/>
          <a:p>
            <a:r>
              <a:rPr lang="en-US" dirty="0"/>
              <a:t>Goals:</a:t>
            </a:r>
          </a:p>
        </p:txBody>
      </p:sp>
      <p:sp>
        <p:nvSpPr>
          <p:cNvPr id="3" name="Content Placeholder 2">
            <a:extLst>
              <a:ext uri="{FF2B5EF4-FFF2-40B4-BE49-F238E27FC236}">
                <a16:creationId xmlns:a16="http://schemas.microsoft.com/office/drawing/2014/main" id="{3AF382CC-7528-47E5-8944-44072D6A5A1A}"/>
              </a:ext>
            </a:extLst>
          </p:cNvPr>
          <p:cNvSpPr>
            <a:spLocks noGrp="1"/>
          </p:cNvSpPr>
          <p:nvPr>
            <p:ph idx="1"/>
          </p:nvPr>
        </p:nvSpPr>
        <p:spPr/>
        <p:txBody>
          <a:bodyPr>
            <a:normAutofit lnSpcReduction="10000"/>
          </a:bodyPr>
          <a:lstStyle/>
          <a:p>
            <a:pPr marL="514350" indent="-514350">
              <a:buFont typeface="+mj-lt"/>
              <a:buAutoNum type="arabicPeriod"/>
            </a:pPr>
            <a:r>
              <a:rPr lang="en-US" dirty="0"/>
              <a:t>Why is it essential to rewrite your Abstract after the paper is complete?</a:t>
            </a:r>
          </a:p>
          <a:p>
            <a:pPr marL="514350" indent="-514350">
              <a:buFont typeface="+mj-lt"/>
              <a:buAutoNum type="arabicPeriod"/>
            </a:pPr>
            <a:r>
              <a:rPr lang="en-US" dirty="0"/>
              <a:t>Why do Abstracts in science tend to reflect the structure of the article, while those in engineering may not?</a:t>
            </a:r>
          </a:p>
          <a:p>
            <a:pPr marL="514350" indent="-514350">
              <a:buFont typeface="+mj-lt"/>
              <a:buAutoNum type="arabicPeriod"/>
            </a:pPr>
            <a:r>
              <a:rPr lang="en-US" dirty="0"/>
              <a:t>What principles can help you create a better title?</a:t>
            </a:r>
          </a:p>
          <a:p>
            <a:pPr marL="514350" indent="-514350">
              <a:buFont typeface="+mj-lt"/>
              <a:buAutoNum type="arabicPeriod"/>
            </a:pPr>
            <a:r>
              <a:rPr lang="en-US" dirty="0"/>
              <a:t>Should keywords duplicate words in the title?</a:t>
            </a:r>
          </a:p>
          <a:p>
            <a:pPr marL="514350" indent="-514350">
              <a:buFont typeface="+mj-lt"/>
              <a:buAutoNum type="arabicPeriod"/>
            </a:pPr>
            <a:r>
              <a:rPr lang="en-US" dirty="0"/>
              <a:t>How do Highlights differ from the Abstract?</a:t>
            </a:r>
          </a:p>
          <a:p>
            <a:pPr marL="514350" indent="-514350">
              <a:buFont typeface="+mj-lt"/>
              <a:buAutoNum type="arabicPeriod"/>
            </a:pPr>
            <a:r>
              <a:rPr lang="en-US" dirty="0"/>
              <a:t>What types of information should go in the Acknowledgments? </a:t>
            </a:r>
          </a:p>
        </p:txBody>
      </p:sp>
      <p:sp>
        <p:nvSpPr>
          <p:cNvPr id="4" name="Slide Number Placeholder 3">
            <a:extLst>
              <a:ext uri="{FF2B5EF4-FFF2-40B4-BE49-F238E27FC236}">
                <a16:creationId xmlns:a16="http://schemas.microsoft.com/office/drawing/2014/main" id="{75ACEC55-4D6D-4128-A21D-FA1E17D541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EE87CD58-A96E-4BDA-B421-1C46E92A66B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62143741"/>
      </p:ext>
    </p:extLst>
  </p:cSld>
  <p:clrMapOvr>
    <a:masterClrMapping/>
  </p:clrMapOvr>
  <p:transition advTm="377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p:cNvSpPr>
            <a:spLocks noGrp="1"/>
          </p:cNvSpPr>
          <p:nvPr>
            <p:ph type="ctrTitle"/>
          </p:nvPr>
        </p:nvSpPr>
        <p:spPr/>
        <p:txBody>
          <a:bodyPr/>
          <a:lstStyle/>
          <a:p>
            <a:r>
              <a:rPr lang="en-US" altLang="zh-TW" dirty="0"/>
              <a:t>Highlights</a:t>
            </a:r>
          </a:p>
        </p:txBody>
      </p:sp>
      <p:sp>
        <p:nvSpPr>
          <p:cNvPr id="3" name="Subtitle 2"/>
          <p:cNvSpPr>
            <a:spLocks noGrp="1"/>
          </p:cNvSpPr>
          <p:nvPr>
            <p:ph type="subTitle" idx="1"/>
          </p:nvPr>
        </p:nvSpPr>
        <p:spPr/>
        <p:txBody>
          <a:bodyPr/>
          <a:lstStyle/>
          <a:p>
            <a:r>
              <a:rPr lang="en-US" dirty="0"/>
              <a:t>Section 26.5</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4" name="Audio 3">
            <a:hlinkClick r:id="" action="ppaction://media"/>
            <a:extLst>
              <a:ext uri="{FF2B5EF4-FFF2-40B4-BE49-F238E27FC236}">
                <a16:creationId xmlns:a16="http://schemas.microsoft.com/office/drawing/2014/main" id="{F2624127-054D-4568-8C06-A1E6091CEF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6367872"/>
      </p:ext>
    </p:extLst>
  </p:cSld>
  <p:clrMapOvr>
    <a:masterClrMapping/>
  </p:clrMapOvr>
  <mc:AlternateContent xmlns:mc="http://schemas.openxmlformats.org/markup-compatibility/2006">
    <mc:Choice xmlns:p14="http://schemas.microsoft.com/office/powerpoint/2010/main" Requires="p14">
      <p:transition spd="slow" p14:dur="800" advTm="3495">
        <p:circle/>
      </p:transition>
    </mc:Choice>
    <mc:Fallback>
      <p:transition spd="slow" advTm="349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F359-2295-4AD9-9328-A4B850167D00}"/>
              </a:ext>
            </a:extLst>
          </p:cNvPr>
          <p:cNvSpPr>
            <a:spLocks noGrp="1"/>
          </p:cNvSpPr>
          <p:nvPr>
            <p:ph type="title"/>
          </p:nvPr>
        </p:nvSpPr>
        <p:spPr/>
        <p:txBody>
          <a:bodyPr/>
          <a:lstStyle/>
          <a:p>
            <a:r>
              <a:rPr lang="en-US" dirty="0"/>
              <a:t>Elsevier</a:t>
            </a:r>
          </a:p>
        </p:txBody>
      </p:sp>
      <p:sp>
        <p:nvSpPr>
          <p:cNvPr id="3" name="Content Placeholder 2">
            <a:extLst>
              <a:ext uri="{FF2B5EF4-FFF2-40B4-BE49-F238E27FC236}">
                <a16:creationId xmlns:a16="http://schemas.microsoft.com/office/drawing/2014/main" id="{19F3E000-CDEE-4698-801C-0C3F1D0575F6}"/>
              </a:ext>
            </a:extLst>
          </p:cNvPr>
          <p:cNvSpPr>
            <a:spLocks noGrp="1"/>
          </p:cNvSpPr>
          <p:nvPr>
            <p:ph idx="1"/>
          </p:nvPr>
        </p:nvSpPr>
        <p:spPr/>
        <p:txBody>
          <a:bodyPr/>
          <a:lstStyle/>
          <a:p>
            <a:r>
              <a:rPr lang="en-US" dirty="0"/>
              <a:t>3-5 highlights</a:t>
            </a:r>
          </a:p>
          <a:p>
            <a:r>
              <a:rPr lang="en-US" dirty="0"/>
              <a:t>Each no more than 85 characters including spaces</a:t>
            </a:r>
          </a:p>
          <a:p>
            <a:r>
              <a:rPr lang="en-US" dirty="0"/>
              <a:t>Listing the core results</a:t>
            </a:r>
          </a:p>
          <a:p>
            <a:endParaRPr lang="en-US" dirty="0"/>
          </a:p>
          <a:p>
            <a:r>
              <a:rPr lang="en-US" dirty="0"/>
              <a:t>Simple declarative sentence, about 10 words</a:t>
            </a:r>
          </a:p>
        </p:txBody>
      </p:sp>
      <p:sp>
        <p:nvSpPr>
          <p:cNvPr id="4" name="Slide Number Placeholder 3">
            <a:extLst>
              <a:ext uri="{FF2B5EF4-FFF2-40B4-BE49-F238E27FC236}">
                <a16:creationId xmlns:a16="http://schemas.microsoft.com/office/drawing/2014/main" id="{5F5E29B1-CA89-4311-B049-5A7F30CEDEC5}"/>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21</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DC90FC2A-75B0-4910-81C7-FA6BBF9FD3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0289308"/>
      </p:ext>
    </p:extLst>
  </p:cSld>
  <p:clrMapOvr>
    <a:masterClrMapping/>
  </p:clrMapOvr>
  <p:transition advTm="288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69B2-6130-4F78-8AC1-6D91BF262045}"/>
              </a:ext>
            </a:extLst>
          </p:cNvPr>
          <p:cNvSpPr>
            <a:spLocks noGrp="1"/>
          </p:cNvSpPr>
          <p:nvPr>
            <p:ph type="title"/>
          </p:nvPr>
        </p:nvSpPr>
        <p:spPr/>
        <p:txBody>
          <a:bodyPr/>
          <a:lstStyle/>
          <a:p>
            <a:r>
              <a:rPr lang="en-US" dirty="0"/>
              <a:t>Exercise 26.5</a:t>
            </a:r>
          </a:p>
        </p:txBody>
      </p:sp>
      <p:sp>
        <p:nvSpPr>
          <p:cNvPr id="3" name="Content Placeholder 2">
            <a:extLst>
              <a:ext uri="{FF2B5EF4-FFF2-40B4-BE49-F238E27FC236}">
                <a16:creationId xmlns:a16="http://schemas.microsoft.com/office/drawing/2014/main" id="{E7A06228-17F4-4FDB-B72F-1D20875339B6}"/>
              </a:ext>
            </a:extLst>
          </p:cNvPr>
          <p:cNvSpPr>
            <a:spLocks noGrp="1"/>
          </p:cNvSpPr>
          <p:nvPr>
            <p:ph idx="1"/>
          </p:nvPr>
        </p:nvSpPr>
        <p:spPr/>
        <p:txBody>
          <a:bodyPr/>
          <a:lstStyle/>
          <a:p>
            <a:r>
              <a:rPr lang="en-US" dirty="0"/>
              <a:t>1) Check the instructions to authors to find out whether highlights are required. If they are, look at examples in the online version of your journal. Do they fit the general pattern suggested above for length and sentence structure? What divisions of the paper are represented?</a:t>
            </a:r>
          </a:p>
          <a:p>
            <a:r>
              <a:rPr lang="en-US" dirty="0"/>
              <a:t>2) Write your own highlights following the same pattern. </a:t>
            </a:r>
          </a:p>
        </p:txBody>
      </p:sp>
      <p:sp>
        <p:nvSpPr>
          <p:cNvPr id="4" name="Slide Number Placeholder 3">
            <a:extLst>
              <a:ext uri="{FF2B5EF4-FFF2-40B4-BE49-F238E27FC236}">
                <a16:creationId xmlns:a16="http://schemas.microsoft.com/office/drawing/2014/main" id="{12F04C7B-7A2F-4589-B49D-DB3F9ED0746B}"/>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22</a:t>
            </a:fld>
            <a:endParaRPr lang="en-US">
              <a:solidFill>
                <a:prstClr val="black">
                  <a:tint val="75000"/>
                </a:prstClr>
              </a:solidFill>
            </a:endParaRPr>
          </a:p>
        </p:txBody>
      </p:sp>
      <p:pic>
        <p:nvPicPr>
          <p:cNvPr id="6" name="Audio 5">
            <a:hlinkClick r:id="" action="ppaction://media"/>
            <a:extLst>
              <a:ext uri="{FF2B5EF4-FFF2-40B4-BE49-F238E27FC236}">
                <a16:creationId xmlns:a16="http://schemas.microsoft.com/office/drawing/2014/main" id="{4B4A021F-809B-43ED-89A6-F3E599FB04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84807134"/>
      </p:ext>
    </p:extLst>
  </p:cSld>
  <p:clrMapOvr>
    <a:masterClrMapping/>
  </p:clrMapOvr>
  <p:transition advTm="179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p:cNvSpPr>
            <a:spLocks noGrp="1"/>
          </p:cNvSpPr>
          <p:nvPr>
            <p:ph type="ctrTitle"/>
          </p:nvPr>
        </p:nvSpPr>
        <p:spPr/>
        <p:txBody>
          <a:bodyPr/>
          <a:lstStyle/>
          <a:p>
            <a:r>
              <a:rPr lang="en-US" altLang="zh-TW" dirty="0"/>
              <a:t>Acknowledgements etc.</a:t>
            </a:r>
          </a:p>
        </p:txBody>
      </p:sp>
      <p:sp>
        <p:nvSpPr>
          <p:cNvPr id="3" name="Subtitle 2"/>
          <p:cNvSpPr>
            <a:spLocks noGrp="1"/>
          </p:cNvSpPr>
          <p:nvPr>
            <p:ph type="subTitle" idx="1"/>
          </p:nvPr>
        </p:nvSpPr>
        <p:spPr/>
        <p:txBody>
          <a:bodyPr/>
          <a:lstStyle/>
          <a:p>
            <a:r>
              <a:rPr lang="en-US" dirty="0"/>
              <a:t>Section 26.6</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4" name="Audio 3">
            <a:hlinkClick r:id="" action="ppaction://media"/>
            <a:extLst>
              <a:ext uri="{FF2B5EF4-FFF2-40B4-BE49-F238E27FC236}">
                <a16:creationId xmlns:a16="http://schemas.microsoft.com/office/drawing/2014/main" id="{E994DF90-9CFF-4D88-BF72-62CA620603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3069844"/>
      </p:ext>
    </p:extLst>
  </p:cSld>
  <p:clrMapOvr>
    <a:masterClrMapping/>
  </p:clrMapOvr>
  <mc:AlternateContent xmlns:mc="http://schemas.openxmlformats.org/markup-compatibility/2006">
    <mc:Choice xmlns:p14="http://schemas.microsoft.com/office/powerpoint/2010/main" Requires="p14">
      <p:transition spd="slow" p14:dur="800" advTm="4025">
        <p:circle/>
      </p:transition>
    </mc:Choice>
    <mc:Fallback>
      <p:transition spd="slow" advTm="402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F359-2295-4AD9-9328-A4B850167D00}"/>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19F3E000-CDEE-4698-801C-0C3F1D0575F6}"/>
              </a:ext>
            </a:extLst>
          </p:cNvPr>
          <p:cNvSpPr>
            <a:spLocks noGrp="1"/>
          </p:cNvSpPr>
          <p:nvPr>
            <p:ph idx="1"/>
          </p:nvPr>
        </p:nvSpPr>
        <p:spPr/>
        <p:txBody>
          <a:bodyPr/>
          <a:lstStyle/>
          <a:p>
            <a:r>
              <a:rPr lang="en-US" dirty="0"/>
              <a:t>Relatively fixed phrases</a:t>
            </a:r>
          </a:p>
          <a:p>
            <a:endParaRPr lang="en-US" dirty="0"/>
          </a:p>
          <a:p>
            <a:r>
              <a:rPr lang="en-US" dirty="0"/>
              <a:t>“This work was supported [in part] by [grant agency] [grant number].”</a:t>
            </a:r>
          </a:p>
          <a:p>
            <a:r>
              <a:rPr lang="en-US" dirty="0"/>
              <a:t>“The authors wish to thank [technician] for providing technical support.”</a:t>
            </a:r>
          </a:p>
        </p:txBody>
      </p:sp>
      <p:sp>
        <p:nvSpPr>
          <p:cNvPr id="4" name="Slide Number Placeholder 3">
            <a:extLst>
              <a:ext uri="{FF2B5EF4-FFF2-40B4-BE49-F238E27FC236}">
                <a16:creationId xmlns:a16="http://schemas.microsoft.com/office/drawing/2014/main" id="{5F5E29B1-CA89-4311-B049-5A7F30CEDEC5}"/>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24</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5AA0594A-1072-492B-9244-9CE587A1F49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13639107"/>
      </p:ext>
    </p:extLst>
  </p:cSld>
  <p:clrMapOvr>
    <a:masterClrMapping/>
  </p:clrMapOvr>
  <p:transition advTm="411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A1152-A144-4F47-BC01-9392EE3EDE40}"/>
              </a:ext>
            </a:extLst>
          </p:cNvPr>
          <p:cNvSpPr>
            <a:spLocks noGrp="1"/>
          </p:cNvSpPr>
          <p:nvPr>
            <p:ph type="title"/>
          </p:nvPr>
        </p:nvSpPr>
        <p:spPr/>
        <p:txBody>
          <a:bodyPr/>
          <a:lstStyle/>
          <a:p>
            <a:r>
              <a:rPr lang="en-US" dirty="0"/>
              <a:t>Author Bios</a:t>
            </a:r>
          </a:p>
        </p:txBody>
      </p:sp>
      <p:sp>
        <p:nvSpPr>
          <p:cNvPr id="3" name="Content Placeholder 2">
            <a:extLst>
              <a:ext uri="{FF2B5EF4-FFF2-40B4-BE49-F238E27FC236}">
                <a16:creationId xmlns:a16="http://schemas.microsoft.com/office/drawing/2014/main" id="{7ABF045F-FF4D-4C5F-AA51-66F7F66FC5AE}"/>
              </a:ext>
            </a:extLst>
          </p:cNvPr>
          <p:cNvSpPr>
            <a:spLocks noGrp="1"/>
          </p:cNvSpPr>
          <p:nvPr>
            <p:ph idx="1"/>
          </p:nvPr>
        </p:nvSpPr>
        <p:spPr/>
        <p:txBody>
          <a:bodyPr/>
          <a:lstStyle/>
          <a:p>
            <a:r>
              <a:rPr lang="en-US" dirty="0"/>
              <a:t>More common in engineering</a:t>
            </a:r>
          </a:p>
          <a:p>
            <a:endParaRPr lang="en-US" dirty="0"/>
          </a:p>
          <a:p>
            <a:r>
              <a:rPr lang="en-US" dirty="0"/>
              <a:t>How long? (depends on journal)</a:t>
            </a:r>
          </a:p>
          <a:p>
            <a:r>
              <a:rPr lang="en-US" dirty="0"/>
              <a:t>What to include? (will change over time)</a:t>
            </a:r>
          </a:p>
        </p:txBody>
      </p:sp>
      <p:sp>
        <p:nvSpPr>
          <p:cNvPr id="4" name="Slide Number Placeholder 3">
            <a:extLst>
              <a:ext uri="{FF2B5EF4-FFF2-40B4-BE49-F238E27FC236}">
                <a16:creationId xmlns:a16="http://schemas.microsoft.com/office/drawing/2014/main" id="{6036678E-E854-4119-B297-697E2CEFB7E5}"/>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25</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F562B266-DC01-4457-B386-ACED5D0998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11999179"/>
      </p:ext>
    </p:extLst>
  </p:cSld>
  <p:clrMapOvr>
    <a:masterClrMapping/>
  </p:clrMapOvr>
  <p:transition advTm="300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5F28-985F-4908-9504-6D46FA547C38}"/>
              </a:ext>
            </a:extLst>
          </p:cNvPr>
          <p:cNvSpPr>
            <a:spLocks noGrp="1"/>
          </p:cNvSpPr>
          <p:nvPr>
            <p:ph type="title"/>
          </p:nvPr>
        </p:nvSpPr>
        <p:spPr/>
        <p:txBody>
          <a:bodyPr>
            <a:normAutofit/>
          </a:bodyPr>
          <a:lstStyle/>
          <a:p>
            <a:r>
              <a:rPr lang="en-US" dirty="0"/>
              <a:t>Exercise 26.6</a:t>
            </a:r>
            <a:endParaRPr lang="en-US" sz="2200" dirty="0"/>
          </a:p>
        </p:txBody>
      </p:sp>
      <p:sp>
        <p:nvSpPr>
          <p:cNvPr id="3" name="Content Placeholder 2">
            <a:extLst>
              <a:ext uri="{FF2B5EF4-FFF2-40B4-BE49-F238E27FC236}">
                <a16:creationId xmlns:a16="http://schemas.microsoft.com/office/drawing/2014/main" id="{3B203BA8-986C-4230-A94B-5118D4B169D1}"/>
              </a:ext>
            </a:extLst>
          </p:cNvPr>
          <p:cNvSpPr>
            <a:spLocks noGrp="1"/>
          </p:cNvSpPr>
          <p:nvPr>
            <p:ph idx="1"/>
          </p:nvPr>
        </p:nvSpPr>
        <p:spPr/>
        <p:txBody>
          <a:bodyPr/>
          <a:lstStyle/>
          <a:p>
            <a:r>
              <a:rPr lang="en-US"/>
              <a:t>Write the final parts, following the requirements of the journal, department, conference, or funding agency.</a:t>
            </a:r>
          </a:p>
          <a:p>
            <a:r>
              <a:rPr lang="en-US" i="1"/>
              <a:t>Hint: You may need to gather information from your advisor or other authors.</a:t>
            </a:r>
            <a:endParaRPr lang="en-US"/>
          </a:p>
        </p:txBody>
      </p:sp>
      <p:sp>
        <p:nvSpPr>
          <p:cNvPr id="4" name="Slide Number Placeholder 3">
            <a:extLst>
              <a:ext uri="{FF2B5EF4-FFF2-40B4-BE49-F238E27FC236}">
                <a16:creationId xmlns:a16="http://schemas.microsoft.com/office/drawing/2014/main" id="{64AD7E66-A12F-4A18-A3B3-BD974EC86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BEFC4D32-7B79-4BC2-BF1E-335242806B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2237476"/>
      </p:ext>
    </p:extLst>
  </p:cSld>
  <p:clrMapOvr>
    <a:masterClrMapping/>
  </p:clrMapOvr>
  <p:transition advTm="169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8B78-FB41-4ED2-A04B-EEED51393B0F}"/>
              </a:ext>
            </a:extLst>
          </p:cNvPr>
          <p:cNvSpPr>
            <a:spLocks noGrp="1"/>
          </p:cNvSpPr>
          <p:nvPr>
            <p:ph type="title"/>
          </p:nvPr>
        </p:nvSpPr>
        <p:spPr>
          <a:xfrm>
            <a:off x="457200" y="704088"/>
            <a:ext cx="8229600" cy="1143000"/>
          </a:xfrm>
        </p:spPr>
        <p:txBody>
          <a:bodyPr>
            <a:normAutofit/>
          </a:bodyPr>
          <a:lstStyle/>
          <a:p>
            <a:r>
              <a:rPr lang="en-US" dirty="0"/>
              <a:t>Evaluate your understanding</a:t>
            </a:r>
          </a:p>
        </p:txBody>
      </p:sp>
      <p:sp>
        <p:nvSpPr>
          <p:cNvPr id="3" name="Content Placeholder 2">
            <a:extLst>
              <a:ext uri="{FF2B5EF4-FFF2-40B4-BE49-F238E27FC236}">
                <a16:creationId xmlns:a16="http://schemas.microsoft.com/office/drawing/2014/main" id="{3AF382CC-7528-47E5-8944-44072D6A5A1A}"/>
              </a:ext>
            </a:extLst>
          </p:cNvPr>
          <p:cNvSpPr>
            <a:spLocks noGrp="1"/>
          </p:cNvSpPr>
          <p:nvPr>
            <p:ph idx="1"/>
          </p:nvPr>
        </p:nvSpPr>
        <p:spPr/>
        <p:txBody>
          <a:bodyPr>
            <a:normAutofit lnSpcReduction="10000"/>
          </a:bodyPr>
          <a:lstStyle/>
          <a:p>
            <a:pPr marL="514350" indent="-514350">
              <a:buFont typeface="+mj-lt"/>
              <a:buAutoNum type="arabicPeriod"/>
            </a:pPr>
            <a:r>
              <a:rPr lang="en-US" dirty="0"/>
              <a:t>Why is it essential to rewrite your Abstract after the paper is complete?</a:t>
            </a:r>
          </a:p>
          <a:p>
            <a:pPr marL="514350" indent="-514350">
              <a:buFont typeface="+mj-lt"/>
              <a:buAutoNum type="arabicPeriod"/>
            </a:pPr>
            <a:r>
              <a:rPr lang="en-US" dirty="0"/>
              <a:t>Why do Abstracts in science tend to reflect the structure of the article, while those in engineering may not?</a:t>
            </a:r>
          </a:p>
          <a:p>
            <a:pPr marL="514350" indent="-514350">
              <a:buFont typeface="+mj-lt"/>
              <a:buAutoNum type="arabicPeriod"/>
            </a:pPr>
            <a:r>
              <a:rPr lang="en-US" dirty="0"/>
              <a:t>What principles can help you create a better title?</a:t>
            </a:r>
          </a:p>
          <a:p>
            <a:pPr marL="514350" indent="-514350">
              <a:buFont typeface="+mj-lt"/>
              <a:buAutoNum type="arabicPeriod"/>
            </a:pPr>
            <a:r>
              <a:rPr lang="en-US" dirty="0"/>
              <a:t>Should keywords duplicate words in the title?</a:t>
            </a:r>
          </a:p>
          <a:p>
            <a:pPr marL="514350" indent="-514350">
              <a:buFont typeface="+mj-lt"/>
              <a:buAutoNum type="arabicPeriod"/>
            </a:pPr>
            <a:r>
              <a:rPr lang="en-US" dirty="0"/>
              <a:t>How do Highlights differ from the Abstract?</a:t>
            </a:r>
          </a:p>
          <a:p>
            <a:pPr marL="514350" indent="-514350">
              <a:buFont typeface="+mj-lt"/>
              <a:buAutoNum type="arabicPeriod"/>
            </a:pPr>
            <a:r>
              <a:rPr lang="en-US" dirty="0"/>
              <a:t>What types of information should go in the Acknowledgments? </a:t>
            </a:r>
          </a:p>
        </p:txBody>
      </p:sp>
      <p:sp>
        <p:nvSpPr>
          <p:cNvPr id="4" name="Slide Number Placeholder 3">
            <a:extLst>
              <a:ext uri="{FF2B5EF4-FFF2-40B4-BE49-F238E27FC236}">
                <a16:creationId xmlns:a16="http://schemas.microsoft.com/office/drawing/2014/main" id="{75ACEC55-4D6D-4128-A21D-FA1E17D541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33BDCEEE-306B-4A0A-B951-8FD272DA1E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03684628"/>
      </p:ext>
    </p:extLst>
  </p:cSld>
  <p:clrMapOvr>
    <a:masterClrMapping/>
  </p:clrMapOvr>
  <p:transition advTm="86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E3E16-C707-4FFB-B141-C7048D21FA2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83D4B4B-BD5D-4776-9C9A-C4E912CF98C9}"/>
              </a:ext>
            </a:extLst>
          </p:cNvPr>
          <p:cNvSpPr>
            <a:spLocks noGrp="1"/>
          </p:cNvSpPr>
          <p:nvPr>
            <p:ph idx="1"/>
          </p:nvPr>
        </p:nvSpPr>
        <p:spPr/>
        <p:txBody>
          <a:bodyPr/>
          <a:lstStyle/>
          <a:p>
            <a:r>
              <a:rPr lang="en-US" dirty="0"/>
              <a:t>HU, L., KU, W.-S., BAKIRAS, S. &amp; SHAHABI, C. 2013. Spatial Query Integrity with Voronoi Neighbors. </a:t>
            </a:r>
            <a:r>
              <a:rPr lang="en-US" i="1" dirty="0"/>
              <a:t>IEEE Transactions on Knowledge and Data Engineering,</a:t>
            </a:r>
            <a:r>
              <a:rPr lang="en-US" dirty="0"/>
              <a:t> 25</a:t>
            </a:r>
            <a:r>
              <a:rPr lang="en-US" b="1" dirty="0"/>
              <a:t>,</a:t>
            </a:r>
            <a:r>
              <a:rPr lang="en-US" dirty="0"/>
              <a:t> 863-876.</a:t>
            </a:r>
          </a:p>
          <a:p>
            <a:r>
              <a:rPr lang="en-US" dirty="0"/>
              <a:t>SAMUELSON, A. 1984. </a:t>
            </a:r>
            <a:r>
              <a:rPr lang="en-US" i="1" dirty="0"/>
              <a:t>With Hemingway: A Year in Key West and Cuba </a:t>
            </a:r>
            <a:r>
              <a:rPr lang="en-US" dirty="0"/>
              <a:t>New York, Random House.</a:t>
            </a:r>
          </a:p>
          <a:p>
            <a:r>
              <a:rPr lang="en-US" dirty="0"/>
              <a:t>ZHOU, F. &amp; DE LA TORRE, F. 2016. </a:t>
            </a:r>
            <a:r>
              <a:rPr lang="en-US" dirty="0" err="1"/>
              <a:t>Spatio</a:t>
            </a:r>
            <a:r>
              <a:rPr lang="en-US" dirty="0"/>
              <a:t>-Temporal Matching for Human Pose Estimation in Video. </a:t>
            </a:r>
            <a:r>
              <a:rPr lang="en-US" i="1" dirty="0"/>
              <a:t>IEEE Trans. Pattern Anal. Mach. </a:t>
            </a:r>
            <a:r>
              <a:rPr lang="en-US" i="1" dirty="0" err="1"/>
              <a:t>Intell</a:t>
            </a:r>
            <a:r>
              <a:rPr lang="en-US" i="1" dirty="0"/>
              <a:t>.,</a:t>
            </a:r>
            <a:r>
              <a:rPr lang="en-US" dirty="0"/>
              <a:t> 38</a:t>
            </a:r>
            <a:r>
              <a:rPr lang="en-US" b="1" dirty="0"/>
              <a:t>,</a:t>
            </a:r>
            <a:r>
              <a:rPr lang="en-US" dirty="0"/>
              <a:t> 1492-1504.</a:t>
            </a:r>
          </a:p>
        </p:txBody>
      </p:sp>
      <p:sp>
        <p:nvSpPr>
          <p:cNvPr id="4" name="Slide Number Placeholder 3">
            <a:extLst>
              <a:ext uri="{FF2B5EF4-FFF2-40B4-BE49-F238E27FC236}">
                <a16:creationId xmlns:a16="http://schemas.microsoft.com/office/drawing/2014/main" id="{8C21BCEF-D642-4473-97DD-104876C711F7}"/>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28</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28C8E303-D758-421E-BF0D-1C14C81872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3633014"/>
      </p:ext>
    </p:extLst>
  </p:cSld>
  <p:clrMapOvr>
    <a:masterClrMapping/>
  </p:clrMapOvr>
  <p:transition advTm="3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p:cNvSpPr>
            <a:spLocks noGrp="1"/>
          </p:cNvSpPr>
          <p:nvPr>
            <p:ph type="ctrTitle"/>
          </p:nvPr>
        </p:nvSpPr>
        <p:spPr/>
        <p:txBody>
          <a:bodyPr/>
          <a:lstStyle/>
          <a:p>
            <a:r>
              <a:rPr lang="en-US" altLang="zh-TW" dirty="0"/>
              <a:t>Attracting attention</a:t>
            </a:r>
          </a:p>
        </p:txBody>
      </p:sp>
      <p:sp>
        <p:nvSpPr>
          <p:cNvPr id="3" name="Subtitle 2"/>
          <p:cNvSpPr>
            <a:spLocks noGrp="1"/>
          </p:cNvSpPr>
          <p:nvPr>
            <p:ph type="subTitle" idx="1"/>
          </p:nvPr>
        </p:nvSpPr>
        <p:spPr/>
        <p:txBody>
          <a:bodyPr/>
          <a:lstStyle/>
          <a:p>
            <a:r>
              <a:rPr lang="en-US" dirty="0"/>
              <a:t>Section 26.1</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4" name="Audio 3">
            <a:hlinkClick r:id="" action="ppaction://media"/>
            <a:extLst>
              <a:ext uri="{FF2B5EF4-FFF2-40B4-BE49-F238E27FC236}">
                <a16:creationId xmlns:a16="http://schemas.microsoft.com/office/drawing/2014/main" id="{D8CB6881-DB6A-4448-90E0-02FA1E2AA2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0766277"/>
      </p:ext>
    </p:extLst>
  </p:cSld>
  <p:clrMapOvr>
    <a:masterClrMapping/>
  </p:clrMapOvr>
  <mc:AlternateContent xmlns:mc="http://schemas.openxmlformats.org/markup-compatibility/2006">
    <mc:Choice xmlns:p14="http://schemas.microsoft.com/office/powerpoint/2010/main" Requires="p14">
      <p:transition spd="slow" p14:dur="800" advTm="6333">
        <p:circle/>
      </p:transition>
    </mc:Choice>
    <mc:Fallback>
      <p:transition spd="slow" advTm="6333">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F359-2295-4AD9-9328-A4B850167D00}"/>
              </a:ext>
            </a:extLst>
          </p:cNvPr>
          <p:cNvSpPr>
            <a:spLocks noGrp="1"/>
          </p:cNvSpPr>
          <p:nvPr>
            <p:ph type="title"/>
          </p:nvPr>
        </p:nvSpPr>
        <p:spPr/>
        <p:txBody>
          <a:bodyPr/>
          <a:lstStyle/>
          <a:p>
            <a:r>
              <a:rPr lang="en-US" dirty="0"/>
              <a:t>Powers of 10</a:t>
            </a:r>
          </a:p>
        </p:txBody>
      </p:sp>
      <p:sp>
        <p:nvSpPr>
          <p:cNvPr id="3" name="Content Placeholder 2">
            <a:extLst>
              <a:ext uri="{FF2B5EF4-FFF2-40B4-BE49-F238E27FC236}">
                <a16:creationId xmlns:a16="http://schemas.microsoft.com/office/drawing/2014/main" id="{19F3E000-CDEE-4698-801C-0C3F1D0575F6}"/>
              </a:ext>
            </a:extLst>
          </p:cNvPr>
          <p:cNvSpPr>
            <a:spLocks noGrp="1"/>
          </p:cNvSpPr>
          <p:nvPr>
            <p:ph idx="1"/>
          </p:nvPr>
        </p:nvSpPr>
        <p:spPr/>
        <p:txBody>
          <a:bodyPr/>
          <a:lstStyle/>
          <a:p>
            <a:r>
              <a:rPr lang="en-US" dirty="0"/>
              <a:t>Of those who read your title</a:t>
            </a:r>
          </a:p>
          <a:p>
            <a:r>
              <a:rPr lang="en-US" dirty="0"/>
              <a:t>10% may read your abstract</a:t>
            </a:r>
          </a:p>
          <a:p>
            <a:r>
              <a:rPr lang="en-US" dirty="0"/>
              <a:t>1% may look at graphics</a:t>
            </a:r>
          </a:p>
          <a:p>
            <a:r>
              <a:rPr lang="en-US" dirty="0"/>
              <a:t>0.1% may download article</a:t>
            </a:r>
          </a:p>
          <a:p>
            <a:endParaRPr lang="en-US" dirty="0"/>
          </a:p>
          <a:p>
            <a:r>
              <a:rPr lang="en-US" dirty="0"/>
              <a:t>Title and Abstract must be good to attract attention</a:t>
            </a:r>
          </a:p>
          <a:p>
            <a:endParaRPr lang="en-US" dirty="0"/>
          </a:p>
        </p:txBody>
      </p:sp>
      <p:sp>
        <p:nvSpPr>
          <p:cNvPr id="4" name="Slide Number Placeholder 3">
            <a:extLst>
              <a:ext uri="{FF2B5EF4-FFF2-40B4-BE49-F238E27FC236}">
                <a16:creationId xmlns:a16="http://schemas.microsoft.com/office/drawing/2014/main" id="{5F5E29B1-CA89-4311-B049-5A7F30CEDEC5}"/>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4</a:t>
            </a:fld>
            <a:endParaRPr lang="en-US">
              <a:solidFill>
                <a:prstClr val="black">
                  <a:tint val="75000"/>
                </a:prstClr>
              </a:solidFill>
            </a:endParaRPr>
          </a:p>
        </p:txBody>
      </p:sp>
      <p:sp>
        <p:nvSpPr>
          <p:cNvPr id="5" name="Rectangle: Rounded Corners 4">
            <a:extLst>
              <a:ext uri="{FF2B5EF4-FFF2-40B4-BE49-F238E27FC236}">
                <a16:creationId xmlns:a16="http://schemas.microsoft.com/office/drawing/2014/main" id="{23FB7C9E-F83D-4FC8-B356-852CBCB8A2A9}"/>
              </a:ext>
            </a:extLst>
          </p:cNvPr>
          <p:cNvSpPr/>
          <p:nvPr/>
        </p:nvSpPr>
        <p:spPr>
          <a:xfrm>
            <a:off x="5276088" y="1878838"/>
            <a:ext cx="2843784" cy="1950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If you can increase each level to 11%</a:t>
            </a:r>
          </a:p>
          <a:p>
            <a:pPr algn="ctr"/>
            <a:endParaRPr lang="en-US" sz="2400" dirty="0"/>
          </a:p>
          <a:p>
            <a:pPr algn="ctr"/>
            <a:r>
              <a:rPr lang="en-US" sz="2400" dirty="0"/>
              <a:t>0.133 download</a:t>
            </a:r>
          </a:p>
        </p:txBody>
      </p:sp>
      <p:pic>
        <p:nvPicPr>
          <p:cNvPr id="6" name="Audio 5">
            <a:hlinkClick r:id="" action="ppaction://media"/>
            <a:extLst>
              <a:ext uri="{FF2B5EF4-FFF2-40B4-BE49-F238E27FC236}">
                <a16:creationId xmlns:a16="http://schemas.microsoft.com/office/drawing/2014/main" id="{35E88E06-2F6E-4107-AD5B-B3A8D450AD9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90190108"/>
      </p:ext>
    </p:extLst>
  </p:cSld>
  <p:clrMapOvr>
    <a:masterClrMapping/>
  </p:clrMapOvr>
  <p:transition advTm="417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p:cNvSpPr>
            <a:spLocks noGrp="1"/>
          </p:cNvSpPr>
          <p:nvPr>
            <p:ph type="ctrTitle"/>
          </p:nvPr>
        </p:nvSpPr>
        <p:spPr/>
        <p:txBody>
          <a:bodyPr/>
          <a:lstStyle/>
          <a:p>
            <a:r>
              <a:rPr lang="en-US" altLang="zh-TW" dirty="0"/>
              <a:t>Abstract</a:t>
            </a:r>
          </a:p>
        </p:txBody>
      </p:sp>
      <p:sp>
        <p:nvSpPr>
          <p:cNvPr id="3" name="Subtitle 2"/>
          <p:cNvSpPr>
            <a:spLocks noGrp="1"/>
          </p:cNvSpPr>
          <p:nvPr>
            <p:ph type="subTitle" idx="1"/>
          </p:nvPr>
        </p:nvSpPr>
        <p:spPr/>
        <p:txBody>
          <a:bodyPr/>
          <a:lstStyle/>
          <a:p>
            <a:r>
              <a:rPr lang="en-US" dirty="0"/>
              <a:t>Section 26.2</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4" name="Audio 3">
            <a:hlinkClick r:id="" action="ppaction://media"/>
            <a:extLst>
              <a:ext uri="{FF2B5EF4-FFF2-40B4-BE49-F238E27FC236}">
                <a16:creationId xmlns:a16="http://schemas.microsoft.com/office/drawing/2014/main" id="{237D2A7E-8F76-4E00-88F1-8CBD9BDAC8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5059956"/>
      </p:ext>
    </p:extLst>
  </p:cSld>
  <p:clrMapOvr>
    <a:masterClrMapping/>
  </p:clrMapOvr>
  <mc:AlternateContent xmlns:mc="http://schemas.openxmlformats.org/markup-compatibility/2006">
    <mc:Choice xmlns:p14="http://schemas.microsoft.com/office/powerpoint/2010/main" Requires="p14">
      <p:transition spd="slow" p14:dur="800" advTm="3013">
        <p:circle/>
      </p:transition>
    </mc:Choice>
    <mc:Fallback>
      <p:transition spd="slow" advTm="3013">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F359-2295-4AD9-9328-A4B850167D00}"/>
              </a:ext>
            </a:extLst>
          </p:cNvPr>
          <p:cNvSpPr>
            <a:spLocks noGrp="1"/>
          </p:cNvSpPr>
          <p:nvPr>
            <p:ph type="title"/>
          </p:nvPr>
        </p:nvSpPr>
        <p:spPr/>
        <p:txBody>
          <a:bodyPr/>
          <a:lstStyle/>
          <a:p>
            <a:r>
              <a:rPr lang="en-US" dirty="0"/>
              <a:t>Exemplar Abstracts</a:t>
            </a:r>
          </a:p>
        </p:txBody>
      </p:sp>
      <p:sp>
        <p:nvSpPr>
          <p:cNvPr id="3" name="Content Placeholder 2">
            <a:extLst>
              <a:ext uri="{FF2B5EF4-FFF2-40B4-BE49-F238E27FC236}">
                <a16:creationId xmlns:a16="http://schemas.microsoft.com/office/drawing/2014/main" id="{19F3E000-CDEE-4698-801C-0C3F1D0575F6}"/>
              </a:ext>
            </a:extLst>
          </p:cNvPr>
          <p:cNvSpPr>
            <a:spLocks noGrp="1"/>
          </p:cNvSpPr>
          <p:nvPr>
            <p:ph idx="1"/>
          </p:nvPr>
        </p:nvSpPr>
        <p:spPr/>
        <p:txBody>
          <a:bodyPr/>
          <a:lstStyle/>
          <a:p>
            <a:r>
              <a:rPr lang="en-US" dirty="0"/>
              <a:t>Identify components and divisions represented</a:t>
            </a:r>
          </a:p>
        </p:txBody>
      </p:sp>
      <p:sp>
        <p:nvSpPr>
          <p:cNvPr id="4" name="Slide Number Placeholder 3">
            <a:extLst>
              <a:ext uri="{FF2B5EF4-FFF2-40B4-BE49-F238E27FC236}">
                <a16:creationId xmlns:a16="http://schemas.microsoft.com/office/drawing/2014/main" id="{5F5E29B1-CA89-4311-B049-5A7F30CEDEC5}"/>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6</a:t>
            </a:fld>
            <a:endParaRPr lang="en-US">
              <a:solidFill>
                <a:prstClr val="black">
                  <a:tint val="75000"/>
                </a:prstClr>
              </a:solidFill>
            </a:endParaRPr>
          </a:p>
        </p:txBody>
      </p:sp>
      <p:pic>
        <p:nvPicPr>
          <p:cNvPr id="6" name="Picture 5">
            <a:extLst>
              <a:ext uri="{FF2B5EF4-FFF2-40B4-BE49-F238E27FC236}">
                <a16:creationId xmlns:a16="http://schemas.microsoft.com/office/drawing/2014/main" id="{E2DE7BF9-261B-4E9E-9EA0-C7A38DC3B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815" y="2520675"/>
            <a:ext cx="6978369" cy="3892317"/>
          </a:xfrm>
          <a:prstGeom prst="rect">
            <a:avLst/>
          </a:prstGeom>
        </p:spPr>
      </p:pic>
      <p:pic>
        <p:nvPicPr>
          <p:cNvPr id="8" name="Audio 7">
            <a:hlinkClick r:id="" action="ppaction://media"/>
            <a:extLst>
              <a:ext uri="{FF2B5EF4-FFF2-40B4-BE49-F238E27FC236}">
                <a16:creationId xmlns:a16="http://schemas.microsoft.com/office/drawing/2014/main" id="{0A828F60-CDF4-47EA-96EB-2E0FE3FF273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11077274"/>
      </p:ext>
    </p:extLst>
  </p:cSld>
  <p:clrMapOvr>
    <a:masterClrMapping/>
  </p:clrMapOvr>
  <p:transition advTm="771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F11D2-A2D9-443B-9CF3-8788B776132C}"/>
              </a:ext>
            </a:extLst>
          </p:cNvPr>
          <p:cNvSpPr>
            <a:spLocks noGrp="1"/>
          </p:cNvSpPr>
          <p:nvPr>
            <p:ph type="title"/>
          </p:nvPr>
        </p:nvSpPr>
        <p:spPr/>
        <p:txBody>
          <a:bodyPr/>
          <a:lstStyle/>
          <a:p>
            <a:r>
              <a:rPr lang="en-US" dirty="0"/>
              <a:t>Science vs. Engineering</a:t>
            </a:r>
          </a:p>
        </p:txBody>
      </p:sp>
      <p:sp>
        <p:nvSpPr>
          <p:cNvPr id="3" name="Content Placeholder 2">
            <a:extLst>
              <a:ext uri="{FF2B5EF4-FFF2-40B4-BE49-F238E27FC236}">
                <a16:creationId xmlns:a16="http://schemas.microsoft.com/office/drawing/2014/main" id="{8968E5D0-ED0E-4A34-82AC-AD4F9E3A5C68}"/>
              </a:ext>
            </a:extLst>
          </p:cNvPr>
          <p:cNvSpPr>
            <a:spLocks noGrp="1"/>
          </p:cNvSpPr>
          <p:nvPr>
            <p:ph idx="1"/>
          </p:nvPr>
        </p:nvSpPr>
        <p:spPr/>
        <p:txBody>
          <a:bodyPr/>
          <a:lstStyle/>
          <a:p>
            <a:r>
              <a:rPr lang="en-US" dirty="0"/>
              <a:t>IMRD </a:t>
            </a:r>
          </a:p>
          <a:p>
            <a:pPr lvl="1"/>
            <a:r>
              <a:rPr lang="en-US" dirty="0"/>
              <a:t>Often reflects proportion of article</a:t>
            </a:r>
          </a:p>
          <a:p>
            <a:pPr lvl="1"/>
            <a:r>
              <a:rPr lang="en-US" dirty="0"/>
              <a:t>Emphasis on Results &amp; Discussion</a:t>
            </a:r>
          </a:p>
          <a:p>
            <a:endParaRPr lang="en-US" dirty="0"/>
          </a:p>
          <a:p>
            <a:r>
              <a:rPr lang="en-US" dirty="0"/>
              <a:t>IPTC </a:t>
            </a:r>
          </a:p>
          <a:p>
            <a:pPr lvl="1"/>
            <a:r>
              <a:rPr lang="en-US" dirty="0"/>
              <a:t>Often does not reflect proportion of article</a:t>
            </a:r>
          </a:p>
          <a:p>
            <a:pPr lvl="1"/>
            <a:r>
              <a:rPr lang="en-US" dirty="0"/>
              <a:t>Emphasis on Introduction or Testing</a:t>
            </a:r>
          </a:p>
          <a:p>
            <a:pPr lvl="1"/>
            <a:r>
              <a:rPr lang="en-US" dirty="0"/>
              <a:t>Perhaps because Process is too detailed for Abstract</a:t>
            </a:r>
          </a:p>
        </p:txBody>
      </p:sp>
      <p:sp>
        <p:nvSpPr>
          <p:cNvPr id="4" name="Slide Number Placeholder 3">
            <a:extLst>
              <a:ext uri="{FF2B5EF4-FFF2-40B4-BE49-F238E27FC236}">
                <a16:creationId xmlns:a16="http://schemas.microsoft.com/office/drawing/2014/main" id="{2B2633D1-41AE-4AFC-9B59-5A3137F6B56F}"/>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7</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2FCBAB28-6701-4064-8206-F4318A77A0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9579343"/>
      </p:ext>
    </p:extLst>
  </p:cSld>
  <p:clrMapOvr>
    <a:masterClrMapping/>
  </p:clrMapOvr>
  <p:transition advTm="381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5F28-985F-4908-9504-6D46FA547C38}"/>
              </a:ext>
            </a:extLst>
          </p:cNvPr>
          <p:cNvSpPr>
            <a:spLocks noGrp="1"/>
          </p:cNvSpPr>
          <p:nvPr>
            <p:ph type="title"/>
          </p:nvPr>
        </p:nvSpPr>
        <p:spPr>
          <a:xfrm>
            <a:off x="457200" y="704088"/>
            <a:ext cx="8229600" cy="1143000"/>
          </a:xfrm>
        </p:spPr>
        <p:txBody>
          <a:bodyPr>
            <a:normAutofit/>
          </a:bodyPr>
          <a:lstStyle/>
          <a:p>
            <a:r>
              <a:rPr lang="en-US" dirty="0"/>
              <a:t>Exercise 26.1</a:t>
            </a:r>
            <a:endParaRPr lang="en-US" sz="2200" dirty="0"/>
          </a:p>
        </p:txBody>
      </p:sp>
      <p:sp>
        <p:nvSpPr>
          <p:cNvPr id="3" name="Content Placeholder 2">
            <a:extLst>
              <a:ext uri="{FF2B5EF4-FFF2-40B4-BE49-F238E27FC236}">
                <a16:creationId xmlns:a16="http://schemas.microsoft.com/office/drawing/2014/main" id="{3B203BA8-986C-4230-A94B-5118D4B169D1}"/>
              </a:ext>
            </a:extLst>
          </p:cNvPr>
          <p:cNvSpPr>
            <a:spLocks noGrp="1"/>
          </p:cNvSpPr>
          <p:nvPr>
            <p:ph idx="1"/>
          </p:nvPr>
        </p:nvSpPr>
        <p:spPr/>
        <p:txBody>
          <a:bodyPr>
            <a:normAutofit lnSpcReduction="10000"/>
          </a:bodyPr>
          <a:lstStyle/>
          <a:p>
            <a:r>
              <a:rPr lang="en-US" dirty="0"/>
              <a:t>1) How many sentences do the Abstracts of your exemplars contain? What is the average number of words per sentence? </a:t>
            </a:r>
          </a:p>
          <a:p>
            <a:r>
              <a:rPr lang="en-US" dirty="0"/>
              <a:t>2) Based on your knowledge of the components, assign each sentence to a component and to the division where that component usually occurs in an article. Do the sentences appear in the same order as the order of the divisions? How many sentences are devoted to each division? </a:t>
            </a:r>
          </a:p>
          <a:p>
            <a:r>
              <a:rPr lang="en-US" dirty="0"/>
              <a:t>3) If there is a required structure, as in some medical journals?</a:t>
            </a:r>
          </a:p>
        </p:txBody>
      </p:sp>
      <p:sp>
        <p:nvSpPr>
          <p:cNvPr id="4" name="Slide Number Placeholder 3">
            <a:extLst>
              <a:ext uri="{FF2B5EF4-FFF2-40B4-BE49-F238E27FC236}">
                <a16:creationId xmlns:a16="http://schemas.microsoft.com/office/drawing/2014/main" id="{64AD7E66-A12F-4A18-A3B3-BD974EC86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8AAF1973-6BA8-4CC3-9789-DF3D10479E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3420307"/>
      </p:ext>
    </p:extLst>
  </p:cSld>
  <p:clrMapOvr>
    <a:masterClrMapping/>
  </p:clrMapOvr>
  <p:transition advTm="388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D9B6-D156-4A63-BF1A-9AF26902DE71}"/>
              </a:ext>
            </a:extLst>
          </p:cNvPr>
          <p:cNvSpPr>
            <a:spLocks noGrp="1"/>
          </p:cNvSpPr>
          <p:nvPr>
            <p:ph type="title"/>
          </p:nvPr>
        </p:nvSpPr>
        <p:spPr/>
        <p:txBody>
          <a:bodyPr/>
          <a:lstStyle/>
          <a:p>
            <a:r>
              <a:rPr lang="en-US" dirty="0"/>
              <a:t>What to include</a:t>
            </a:r>
          </a:p>
        </p:txBody>
      </p:sp>
      <p:sp>
        <p:nvSpPr>
          <p:cNvPr id="3" name="Content Placeholder 2">
            <a:extLst>
              <a:ext uri="{FF2B5EF4-FFF2-40B4-BE49-F238E27FC236}">
                <a16:creationId xmlns:a16="http://schemas.microsoft.com/office/drawing/2014/main" id="{229DF40D-D861-49E5-AE6E-ECBBCC22B082}"/>
              </a:ext>
            </a:extLst>
          </p:cNvPr>
          <p:cNvSpPr>
            <a:spLocks noGrp="1"/>
          </p:cNvSpPr>
          <p:nvPr>
            <p:ph idx="1"/>
          </p:nvPr>
        </p:nvSpPr>
        <p:spPr/>
        <p:txBody>
          <a:bodyPr/>
          <a:lstStyle/>
          <a:p>
            <a:r>
              <a:rPr lang="en-US" dirty="0"/>
              <a:t>Importance, Need, Framework</a:t>
            </a:r>
          </a:p>
          <a:p>
            <a:r>
              <a:rPr lang="en-US" dirty="0"/>
              <a:t>Research goal or Conclusion (always)</a:t>
            </a:r>
          </a:p>
          <a:p>
            <a:r>
              <a:rPr lang="en-US" dirty="0"/>
              <a:t>Results, Comparisons, Interpretations</a:t>
            </a:r>
          </a:p>
        </p:txBody>
      </p:sp>
      <p:sp>
        <p:nvSpPr>
          <p:cNvPr id="4" name="Slide Number Placeholder 3">
            <a:extLst>
              <a:ext uri="{FF2B5EF4-FFF2-40B4-BE49-F238E27FC236}">
                <a16:creationId xmlns:a16="http://schemas.microsoft.com/office/drawing/2014/main" id="{5C6EBF6C-1EC4-4701-BA9A-00F7864CC7D0}"/>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9</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F5E9B3B2-28A2-42DF-BCE1-4586FF2E0CB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6411286"/>
      </p:ext>
    </p:extLst>
  </p:cSld>
  <p:clrMapOvr>
    <a:masterClrMapping/>
  </p:clrMapOvr>
  <p:transition advTm="329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5.4|11.8|5.2|4.2|3.6"/>
</p:tagLst>
</file>

<file path=ppt/tags/tag10.xml><?xml version="1.0" encoding="utf-8"?>
<p:tagLst xmlns:a="http://schemas.openxmlformats.org/drawingml/2006/main" xmlns:r="http://schemas.openxmlformats.org/officeDocument/2006/relationships" xmlns:p="http://schemas.openxmlformats.org/presentationml/2006/main">
  <p:tag name="TIMING" val="|11.4|14.5"/>
</p:tagLst>
</file>

<file path=ppt/tags/tag2.xml><?xml version="1.0" encoding="utf-8"?>
<p:tagLst xmlns:a="http://schemas.openxmlformats.org/drawingml/2006/main" xmlns:r="http://schemas.openxmlformats.org/officeDocument/2006/relationships" xmlns:p="http://schemas.openxmlformats.org/presentationml/2006/main">
  <p:tag name="TIMING" val="|25|11.3"/>
</p:tagLst>
</file>

<file path=ppt/tags/tag3.xml><?xml version="1.0" encoding="utf-8"?>
<p:tagLst xmlns:a="http://schemas.openxmlformats.org/drawingml/2006/main" xmlns:r="http://schemas.openxmlformats.org/officeDocument/2006/relationships" xmlns:p="http://schemas.openxmlformats.org/presentationml/2006/main">
  <p:tag name="TIMING" val="|9.4"/>
</p:tagLst>
</file>

<file path=ppt/tags/tag4.xml><?xml version="1.0" encoding="utf-8"?>
<p:tagLst xmlns:a="http://schemas.openxmlformats.org/drawingml/2006/main" xmlns:r="http://schemas.openxmlformats.org/officeDocument/2006/relationships" xmlns:p="http://schemas.openxmlformats.org/presentationml/2006/main">
  <p:tag name="TIMING" val="|2.7|12.1|9.8"/>
</p:tagLst>
</file>

<file path=ppt/tags/tag5.xml><?xml version="1.0" encoding="utf-8"?>
<p:tagLst xmlns:a="http://schemas.openxmlformats.org/drawingml/2006/main" xmlns:r="http://schemas.openxmlformats.org/officeDocument/2006/relationships" xmlns:p="http://schemas.openxmlformats.org/presentationml/2006/main">
  <p:tag name="TIMING" val="|31.2|25"/>
</p:tagLst>
</file>

<file path=ppt/tags/tag6.xml><?xml version="1.0" encoding="utf-8"?>
<p:tagLst xmlns:a="http://schemas.openxmlformats.org/drawingml/2006/main" xmlns:r="http://schemas.openxmlformats.org/officeDocument/2006/relationships" xmlns:p="http://schemas.openxmlformats.org/presentationml/2006/main">
  <p:tag name="TIMING" val="|11.2|18.3"/>
</p:tagLst>
</file>

<file path=ppt/tags/tag7.xml><?xml version="1.0" encoding="utf-8"?>
<p:tagLst xmlns:a="http://schemas.openxmlformats.org/drawingml/2006/main" xmlns:r="http://schemas.openxmlformats.org/officeDocument/2006/relationships" xmlns:p="http://schemas.openxmlformats.org/presentationml/2006/main">
  <p:tag name="TIMING" val="|2.4|9.2|9.7"/>
</p:tagLst>
</file>

<file path=ppt/tags/tag8.xml><?xml version="1.0" encoding="utf-8"?>
<p:tagLst xmlns:a="http://schemas.openxmlformats.org/drawingml/2006/main" xmlns:r="http://schemas.openxmlformats.org/officeDocument/2006/relationships" xmlns:p="http://schemas.openxmlformats.org/presentationml/2006/main">
  <p:tag name="TIMING" val="|13|7.5|18.5|15.3|15.5"/>
</p:tagLst>
</file>

<file path=ppt/tags/tag9.xml><?xml version="1.0" encoding="utf-8"?>
<p:tagLst xmlns:a="http://schemas.openxmlformats.org/drawingml/2006/main" xmlns:r="http://schemas.openxmlformats.org/officeDocument/2006/relationships" xmlns:p="http://schemas.openxmlformats.org/presentationml/2006/main">
  <p:tag name="TIMING" val="|24.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4x3 Template</Template>
  <TotalTime>455</TotalTime>
  <Words>1009</Words>
  <Application>Microsoft Office PowerPoint</Application>
  <PresentationFormat>On-screen Show (4:3)</PresentationFormat>
  <Paragraphs>154</Paragraphs>
  <Slides>28</Slides>
  <Notes>0</Notes>
  <HiddenSlides>0</HiddenSlides>
  <MMClips>28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Cambria</vt:lpstr>
      <vt:lpstr>Constantia</vt:lpstr>
      <vt:lpstr>Wingdings 2</vt:lpstr>
      <vt:lpstr>1_Flow</vt:lpstr>
      <vt:lpstr>Chapter 26 The first shall be last</vt:lpstr>
      <vt:lpstr>Goals:</vt:lpstr>
      <vt:lpstr>Attracting attention</vt:lpstr>
      <vt:lpstr>Powers of 10</vt:lpstr>
      <vt:lpstr>Abstract</vt:lpstr>
      <vt:lpstr>Exemplar Abstracts</vt:lpstr>
      <vt:lpstr>Science vs. Engineering</vt:lpstr>
      <vt:lpstr>Exercise 26.1</vt:lpstr>
      <vt:lpstr>What to include</vt:lpstr>
      <vt:lpstr>How to write</vt:lpstr>
      <vt:lpstr>Each genre is different</vt:lpstr>
      <vt:lpstr>Exercise 26.2</vt:lpstr>
      <vt:lpstr>Title</vt:lpstr>
      <vt:lpstr>Types of titles</vt:lpstr>
      <vt:lpstr>Title related to research goal</vt:lpstr>
      <vt:lpstr>Exercise 26.3</vt:lpstr>
      <vt:lpstr>Keywords</vt:lpstr>
      <vt:lpstr>The times, they are a-changin’</vt:lpstr>
      <vt:lpstr>Exercise 26.4</vt:lpstr>
      <vt:lpstr>Highlights</vt:lpstr>
      <vt:lpstr>Elsevier</vt:lpstr>
      <vt:lpstr>Exercise 26.5</vt:lpstr>
      <vt:lpstr>Acknowledgements etc.</vt:lpstr>
      <vt:lpstr>Acknowledgements</vt:lpstr>
      <vt:lpstr>Author Bios</vt:lpstr>
      <vt:lpstr>Exercise 26.6</vt:lpstr>
      <vt:lpstr>Evaluate your understanding</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Staking your claim: Chapter 2</dc:title>
  <dc:creator>Gerry Rau</dc:creator>
  <cp:lastModifiedBy>Gerry Rau</cp:lastModifiedBy>
  <cp:revision>18</cp:revision>
  <dcterms:created xsi:type="dcterms:W3CDTF">2019-03-04T02:26:46Z</dcterms:created>
  <dcterms:modified xsi:type="dcterms:W3CDTF">2019-03-27T02:21:35Z</dcterms:modified>
</cp:coreProperties>
</file>