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51" r:id="rId2"/>
    <p:sldId id="352" r:id="rId3"/>
    <p:sldId id="354" r:id="rId4"/>
    <p:sldId id="355" r:id="rId5"/>
    <p:sldId id="319" r:id="rId6"/>
    <p:sldId id="320" r:id="rId7"/>
    <p:sldId id="322" r:id="rId8"/>
    <p:sldId id="358" r:id="rId9"/>
    <p:sldId id="323" r:id="rId10"/>
    <p:sldId id="324" r:id="rId11"/>
    <p:sldId id="325" r:id="rId12"/>
    <p:sldId id="345" r:id="rId13"/>
    <p:sldId id="357" r:id="rId14"/>
    <p:sldId id="356" r:id="rId15"/>
    <p:sldId id="359" r:id="rId16"/>
    <p:sldId id="35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86F05-05CD-41AC-8AB2-21B666E8DE55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A7947-4AFB-4C37-A5DC-B28BA86D5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0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86B4BD-3F68-B749-B6D8-E75D6F8CE2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46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59D9-13DE-4569-94CF-02BC116A9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87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2645-E66B-4B8C-B072-16D493F660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5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20D7-60BA-49E0-BA04-7906BF4A02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1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1AF7-231D-4520-BD61-9C862CB04B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7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CEDE-9E3F-4780-AA8F-10E4F1E686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8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4C1B-4DEA-4332-B6F1-3EC9845BAC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1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E2B6-82BB-4EEC-A8E5-70399D103A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9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6FB4-609F-42F1-961F-44C6A6AFF4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EC2F-62FA-4FEC-8B27-741CE99935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168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5B9A-0A52-4AFC-BDA1-97F524C4FA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2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91C8-9035-45AB-99CA-FD6DC1802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8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69B796-9936-4FD2-B001-6E7989797C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084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25</a:t>
            </a:r>
            <a:br>
              <a:rPr lang="en-US" dirty="0"/>
            </a:br>
            <a:r>
              <a:rPr lang="en-US" sz="4000" dirty="0"/>
              <a:t>References </a:t>
            </a:r>
            <a:r>
              <a:rPr lang="en-US" sz="4000"/>
              <a:t>and citations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for Engineering and Science Students:</a:t>
            </a:r>
            <a:br>
              <a:rPr lang="en-US" dirty="0"/>
            </a:br>
            <a:r>
              <a:rPr lang="en-US" dirty="0"/>
              <a:t>Staking your Claim</a:t>
            </a:r>
          </a:p>
          <a:p>
            <a:r>
              <a:rPr lang="en-US" dirty="0"/>
              <a:t>Gerald Rau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D3CB9-049B-4F4F-82D1-8A95299C975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7947443-41E7-48AD-94E1-6BEE5C110A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55434"/>
      </p:ext>
    </p:extLst>
  </p:cSld>
  <p:clrMapOvr>
    <a:masterClrMapping/>
  </p:clrMapOvr>
  <p:transition advTm="65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Reference Managers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25.3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A7B36E-06FE-41BE-9835-B795A1F7672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ACC7D00-3BAF-4CD6-A2E7-F91C8F93A4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886">
        <p:circle/>
      </p:transition>
    </mc:Choice>
    <mc:Fallback>
      <p:transition spd="slow" advTm="388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dirty="0"/>
              <a:t>MS Word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 tab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EA322-6B98-A742-B6CB-AAA44A8A8C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42852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42852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E0C9808-CFA5-40E8-955F-46EB9BF683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5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501">
        <p:fade/>
      </p:transition>
    </mc:Choice>
    <mc:Fallback>
      <p:transition spd="med" advTm="125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managers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Endnote – personal computer</a:t>
            </a:r>
          </a:p>
          <a:p>
            <a:endParaRPr lang="en-US" dirty="0"/>
          </a:p>
          <a:p>
            <a:r>
              <a:rPr lang="en-US" dirty="0" err="1"/>
              <a:t>BiblioTeX</a:t>
            </a:r>
            <a:r>
              <a:rPr lang="en-US" dirty="0"/>
              <a:t> – integrated with LaTeX</a:t>
            </a:r>
          </a:p>
          <a:p>
            <a:endParaRPr lang="en-US" dirty="0"/>
          </a:p>
          <a:p>
            <a:r>
              <a:rPr lang="en-US" dirty="0" err="1"/>
              <a:t>Refworks</a:t>
            </a:r>
            <a:r>
              <a:rPr lang="en-US" dirty="0"/>
              <a:t> – online</a:t>
            </a:r>
          </a:p>
          <a:p>
            <a:endParaRPr lang="en-US" dirty="0"/>
          </a:p>
          <a:p>
            <a:r>
              <a:rPr lang="en-US" dirty="0"/>
              <a:t>Mendeley – online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EA322-6B98-A742-B6CB-AAA44A8A8C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42852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42852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48A0683-3947-492D-9732-809E8A4501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6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634">
        <p:fade/>
      </p:transition>
    </mc:Choice>
    <mc:Fallback>
      <p:transition spd="med" advTm="286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2C371F-D70B-4CAC-8D51-B85D179E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vs. Reference managers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73F040-7DBF-4602-BD3C-F3D17AE09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 Word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F7B3D9-7F08-4F78-8E5A-79F7200EA071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Reference managers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D858A7-50C7-45D1-8251-E549FED1CE5D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Part of program</a:t>
            </a:r>
          </a:p>
          <a:p>
            <a:r>
              <a:rPr lang="en-US" dirty="0"/>
              <a:t>Integrated</a:t>
            </a:r>
          </a:p>
          <a:p>
            <a:endParaRPr lang="en-US" dirty="0"/>
          </a:p>
          <a:p>
            <a:r>
              <a:rPr lang="en-US" dirty="0"/>
              <a:t>Limited output formats</a:t>
            </a:r>
          </a:p>
          <a:p>
            <a:r>
              <a:rPr lang="en-US" dirty="0"/>
              <a:t>Cannot download to program</a:t>
            </a:r>
          </a:p>
          <a:p>
            <a:r>
              <a:rPr lang="en-US" dirty="0"/>
              <a:t>Cannot link pdf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0E2CB8-8B0D-47E6-9A16-B75DBB7BD3F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Separate program</a:t>
            </a:r>
          </a:p>
          <a:p>
            <a:r>
              <a:rPr lang="en-US" dirty="0"/>
              <a:t>Add-on (semi-integrated)</a:t>
            </a:r>
          </a:p>
          <a:p>
            <a:endParaRPr lang="en-US" dirty="0"/>
          </a:p>
          <a:p>
            <a:r>
              <a:rPr lang="en-US" dirty="0"/>
              <a:t>Thousands of formats</a:t>
            </a:r>
          </a:p>
          <a:p>
            <a:r>
              <a:rPr lang="en-US" dirty="0"/>
              <a:t>Download references</a:t>
            </a:r>
          </a:p>
          <a:p>
            <a:r>
              <a:rPr lang="en-US" dirty="0"/>
              <a:t>Link and mark pdf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3CA0A-EF23-4A17-BF46-96DF62B7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2913A89-D23B-473D-A442-0E5F8E13E2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1115962"/>
      </p:ext>
    </p:extLst>
  </p:cSld>
  <p:clrMapOvr>
    <a:masterClrMapping/>
  </p:clrMapOvr>
  <p:transition advTm="9059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14C7-30B3-4444-94AA-B456F6FC3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CA3E4-B364-4784-BE44-2BD471B25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available at your school?</a:t>
            </a:r>
          </a:p>
          <a:p>
            <a:pPr lvl="1"/>
            <a:r>
              <a:rPr lang="en-US" dirty="0"/>
              <a:t>May not be available if you move to another school</a:t>
            </a:r>
          </a:p>
          <a:p>
            <a:pPr lvl="1"/>
            <a:endParaRPr lang="en-US" dirty="0"/>
          </a:p>
          <a:p>
            <a:r>
              <a:rPr lang="en-US" dirty="0"/>
              <a:t>What are others in your field using?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52D32-D3F3-43A9-A7A3-EC8ABB6D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48B8EB6-D8AC-447A-B71F-4B9D0672ED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9392"/>
      </p:ext>
    </p:extLst>
  </p:cSld>
  <p:clrMapOvr>
    <a:masterClrMapping/>
  </p:clrMapOvr>
  <p:transition advTm="395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F1E9-B3F9-49B4-B2FA-2A68F1B3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expect perfection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5FD31-5C0E-48B9-8DA5-4087DF2F6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Downloaded references </a:t>
            </a:r>
            <a:r>
              <a:rPr lang="en-US" dirty="0"/>
              <a:t>often incorrect</a:t>
            </a:r>
          </a:p>
          <a:p>
            <a:pPr lvl="1"/>
            <a:r>
              <a:rPr lang="en-US" dirty="0"/>
              <a:t>Database must be corrected</a:t>
            </a:r>
          </a:p>
          <a:p>
            <a:endParaRPr lang="en-US" dirty="0"/>
          </a:p>
          <a:p>
            <a:r>
              <a:rPr lang="en-US" dirty="0"/>
              <a:t>Works relatively well for books, journals</a:t>
            </a:r>
          </a:p>
          <a:p>
            <a:pPr lvl="1"/>
            <a:r>
              <a:rPr lang="en-US" dirty="0"/>
              <a:t>More problems with other 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99D8A-8D30-48F3-B29A-428D0418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FE84C03-871C-47BE-9490-F476ADB02A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66109"/>
      </p:ext>
    </p:extLst>
  </p:cSld>
  <p:clrMapOvr>
    <a:masterClrMapping/>
  </p:clrMapOvr>
  <p:transition advTm="364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3CE1C-75C4-464C-856A-F901C7B7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3ADF2-685A-4370-8FA8-54FBD019C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are the two basic types of citation/reference formats, and some of the variations within each?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types of reference managers are available, and what are the advantages and disadvantages of each?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errors in references arise, even when using a reference manager program?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30221-2DE2-4CC2-AFB9-6293B336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6B218D2-0DA6-4941-AAC6-05DEDB7DF9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90598"/>
      </p:ext>
    </p:extLst>
  </p:cSld>
  <p:clrMapOvr>
    <a:masterClrMapping/>
  </p:clrMapOvr>
  <p:transition advTm="107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3CE1C-75C4-464C-856A-F901C7B7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3ADF2-685A-4370-8FA8-54FBD019C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are the two basic types of citation/reference formats, and some of the variations within each?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types of reference managers are available, and what are the advantages and disadvantages of each?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errors in references arise, even when using a reference manager program?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30221-2DE2-4CC2-AFB9-6293B336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B309461-04FD-43EB-B24D-3B3FCC1EFED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3055269"/>
      </p:ext>
    </p:extLst>
  </p:cSld>
  <p:clrMapOvr>
    <a:masterClrMapping/>
  </p:clrMapOvr>
  <p:transition advTm="193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When the writing is done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25.1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A7B36E-06FE-41BE-9835-B795A1F7672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402FE05-D9BB-4249-B343-57E531EF6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5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122">
        <p:circle/>
      </p:transition>
    </mc:Choice>
    <mc:Fallback>
      <p:transition spd="slow" advTm="612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placeholders when writing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writing type: (author date)</a:t>
            </a:r>
          </a:p>
          <a:p>
            <a:r>
              <a:rPr lang="en-US" dirty="0"/>
              <a:t>When the writing is complete: Use citation manager</a:t>
            </a:r>
          </a:p>
          <a:p>
            <a:endParaRPr lang="en-US" dirty="0"/>
          </a:p>
          <a:p>
            <a:r>
              <a:rPr lang="en-US" dirty="0"/>
              <a:t>Especially for engineering, numerical format</a:t>
            </a:r>
          </a:p>
          <a:p>
            <a:r>
              <a:rPr lang="en-US" dirty="0"/>
              <a:t>Several advantages, listed in section 20.3</a:t>
            </a:r>
          </a:p>
          <a:p>
            <a:pPr lvl="1"/>
            <a:r>
              <a:rPr lang="en-US" dirty="0"/>
              <a:t>Increase awareness (articles and authors)</a:t>
            </a:r>
          </a:p>
          <a:p>
            <a:pPr lvl="1"/>
            <a:r>
              <a:rPr lang="en-US" dirty="0"/>
              <a:t>Reduce confusion (no changing numbers)</a:t>
            </a:r>
          </a:p>
          <a:p>
            <a:pPr lvl="1"/>
            <a:r>
              <a:rPr lang="en-US" dirty="0"/>
              <a:t>Reduce distraction (entering references)</a:t>
            </a:r>
          </a:p>
          <a:p>
            <a:pPr lvl="1"/>
            <a:r>
              <a:rPr lang="en-US" dirty="0"/>
              <a:t>Reduce complexity (reference manager)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EA322-6B98-A742-B6CB-AAA44A8A8C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42852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42852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053B60D-0202-44BC-9A42-473A69B6E76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325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2094">
        <p:fade/>
      </p:transition>
    </mc:Choice>
    <mc:Fallback>
      <p:transition spd="med" advTm="520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Reference and Citation Formats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25.2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A7B36E-06FE-41BE-9835-B795A1F7672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3066659-1991-4FDE-ADE8-924D47C8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3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230">
        <p:circle/>
      </p:transition>
    </mc:Choice>
    <mc:Fallback>
      <p:transition spd="slow" advTm="423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Principle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Instructions to Authors!!!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EA322-6B98-A742-B6CB-AAA44A8A8C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42852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42852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77F9904-3300-4797-9D54-807C553F3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2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06">
        <p:fade/>
      </p:transition>
    </mc:Choice>
    <mc:Fallback>
      <p:transition spd="med" advTm="46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Citations: two basic formats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Numerical</a:t>
            </a:r>
          </a:p>
          <a:p>
            <a:r>
              <a:rPr lang="en-US" dirty="0"/>
              <a:t>Author-Year</a:t>
            </a:r>
          </a:p>
          <a:p>
            <a:endParaRPr lang="en-US" dirty="0"/>
          </a:p>
          <a:p>
            <a:r>
              <a:rPr lang="en-US" dirty="0"/>
              <a:t>Variations</a:t>
            </a:r>
          </a:p>
          <a:p>
            <a:pPr lvl="1"/>
            <a:r>
              <a:rPr lang="en-US" dirty="0"/>
              <a:t>Author-year: comma or not, and or &amp;, order of multiple</a:t>
            </a:r>
          </a:p>
          <a:p>
            <a:pPr lvl="1"/>
            <a:r>
              <a:rPr lang="en-US" dirty="0"/>
              <a:t>Numerical: format of numbers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EA322-6B98-A742-B6CB-AAA44A8A8C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42852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42852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ED58703-8965-4740-9220-D8607F2F9E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5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800">
        <p:fade/>
      </p:transition>
    </mc:Choice>
    <mc:Fallback>
      <p:transition spd="med" advTm="48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8879-287E-49BC-8C7F-D1BFE953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References: many 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CB5D1-0E98-4BC4-B347-D8DD50CAC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Placement of year</a:t>
            </a:r>
          </a:p>
          <a:p>
            <a:r>
              <a:rPr lang="en-US" dirty="0"/>
              <a:t>Format of Author names, Article and Journal titles</a:t>
            </a:r>
          </a:p>
          <a:p>
            <a:r>
              <a:rPr lang="en-US" dirty="0"/>
              <a:t>Format of Journal volume/issue/pages</a:t>
            </a:r>
          </a:p>
          <a:p>
            <a:r>
              <a:rPr lang="en-US" dirty="0"/>
              <a:t>Use of hyperlinks, </a:t>
            </a:r>
            <a:r>
              <a:rPr lang="en-US" dirty="0" err="1"/>
              <a:t>doi</a:t>
            </a:r>
            <a:endParaRPr lang="en-US" dirty="0"/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BAD31-BFC7-420D-AD93-5FB3EF0A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22AC0DF-9853-49E8-8832-C8A24F75BA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88762"/>
      </p:ext>
    </p:extLst>
  </p:cSld>
  <p:clrMapOvr>
    <a:masterClrMapping/>
  </p:clrMapOvr>
  <p:transition advTm="53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25.1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the citations and references in several different journals. List the differences between them. What system and which variations are used in the journal you are writing for? </a:t>
            </a:r>
          </a:p>
          <a:p>
            <a:endParaRPr lang="en-US" dirty="0"/>
          </a:p>
          <a:p>
            <a:r>
              <a:rPr lang="en-US" dirty="0"/>
              <a:t>Supplemental material: Reference styles sheet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EA322-6B98-A742-B6CB-AAA44A8A8C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42852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42852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362443E-5AFC-4E7E-A314-3DE027DB7E4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70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778">
        <p:fade/>
      </p:transition>
    </mc:Choice>
    <mc:Fallback>
      <p:transition spd="med" advTm="327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2.1|13.6|14.4|27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4x3 Template</Template>
  <TotalTime>47</TotalTime>
  <Words>425</Words>
  <Application>Microsoft Office PowerPoint</Application>
  <PresentationFormat>On-screen Show (4:3)</PresentationFormat>
  <Paragraphs>101</Paragraphs>
  <Slides>16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Candara</vt:lpstr>
      <vt:lpstr>Constantia</vt:lpstr>
      <vt:lpstr>Lucida Sans Unicode</vt:lpstr>
      <vt:lpstr>Wingdings 2</vt:lpstr>
      <vt:lpstr>Flow</vt:lpstr>
      <vt:lpstr>Chapter 25 References and citations</vt:lpstr>
      <vt:lpstr>Goals:</vt:lpstr>
      <vt:lpstr>When the writing is done</vt:lpstr>
      <vt:lpstr>Use placeholders when writing</vt:lpstr>
      <vt:lpstr>Reference and Citation Formats</vt:lpstr>
      <vt:lpstr>Basic Principle</vt:lpstr>
      <vt:lpstr>Citations: two basic formats</vt:lpstr>
      <vt:lpstr>References: many variations</vt:lpstr>
      <vt:lpstr>Exercise 25.1</vt:lpstr>
      <vt:lpstr>Reference Managers</vt:lpstr>
      <vt:lpstr>MS Word</vt:lpstr>
      <vt:lpstr>Reference managers</vt:lpstr>
      <vt:lpstr>Word vs. Reference managers</vt:lpstr>
      <vt:lpstr>Choosing</vt:lpstr>
      <vt:lpstr>Do not expect perfection</vt:lpstr>
      <vt:lpstr>Evaluate your understanding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25 References and citations</dc:title>
  <dc:creator>Gerry Rau</dc:creator>
  <cp:lastModifiedBy>Gerry Rau</cp:lastModifiedBy>
  <cp:revision>9</cp:revision>
  <dcterms:created xsi:type="dcterms:W3CDTF">2019-03-13T05:44:13Z</dcterms:created>
  <dcterms:modified xsi:type="dcterms:W3CDTF">2019-03-27T01:56:20Z</dcterms:modified>
</cp:coreProperties>
</file>