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02" r:id="rId2"/>
    <p:sldId id="571" r:id="rId3"/>
    <p:sldId id="592" r:id="rId4"/>
    <p:sldId id="368" r:id="rId5"/>
    <p:sldId id="606" r:id="rId6"/>
    <p:sldId id="607" r:id="rId7"/>
    <p:sldId id="608" r:id="rId8"/>
    <p:sldId id="308" r:id="rId9"/>
    <p:sldId id="309" r:id="rId10"/>
    <p:sldId id="369" r:id="rId11"/>
    <p:sldId id="616" r:id="rId12"/>
    <p:sldId id="372" r:id="rId13"/>
    <p:sldId id="370" r:id="rId14"/>
    <p:sldId id="619" r:id="rId15"/>
    <p:sldId id="316" r:id="rId16"/>
    <p:sldId id="317" r:id="rId17"/>
    <p:sldId id="318" r:id="rId18"/>
    <p:sldId id="319" r:id="rId19"/>
    <p:sldId id="320" r:id="rId20"/>
    <p:sldId id="321" r:id="rId21"/>
    <p:sldId id="610" r:id="rId22"/>
    <p:sldId id="611" r:id="rId23"/>
    <p:sldId id="618" r:id="rId24"/>
    <p:sldId id="620" r:id="rId25"/>
    <p:sldId id="612" r:id="rId26"/>
    <p:sldId id="621" r:id="rId27"/>
    <p:sldId id="613" r:id="rId28"/>
    <p:sldId id="614" r:id="rId29"/>
    <p:sldId id="615" r:id="rId30"/>
    <p:sldId id="617" r:id="rId31"/>
    <p:sldId id="622" r:id="rId32"/>
    <p:sldId id="60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59D9-13DE-4569-94CF-02BC116A9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058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52645-E66B-4B8C-B072-16D493F660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1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0D7-60BA-49E0-BA04-7906BF4A02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1AF7-231D-4520-BD61-9C862CB04B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7CEDE-9E3F-4780-AA8F-10E4F1E686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66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C1B-4DEA-4332-B6F1-3EC9845BA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4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E2B6-82BB-4EEC-A8E5-70399D103A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6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6FB4-609F-42F1-961F-44C6A6AFF4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EC2F-62FA-4FEC-8B27-741CE99935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2332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5B9A-0A52-4AFC-BDA1-97F524C4FA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91C8-9035-45AB-99CA-FD6DC1802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20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69B796-9936-4FD2-B001-6E7989797C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02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7.tmp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tmp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tmp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24</a:t>
            </a:r>
            <a:br>
              <a:rPr lang="en-US" dirty="0"/>
            </a:br>
            <a:r>
              <a:rPr lang="en-US" sz="4000" dirty="0"/>
              <a:t>Illustrating your manuscript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CA5B94-B807-4111-9C37-E8EBFD131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78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Titles and Captions</a:t>
            </a:r>
          </a:p>
        </p:txBody>
      </p:sp>
      <p:sp>
        <p:nvSpPr>
          <p:cNvPr id="153602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Sections 24.3-5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073E87"/>
                </a:solidFill>
              </a:rPr>
              <a:pPr/>
              <a:t>10</a:t>
            </a:fld>
            <a:endParaRPr lang="en-US">
              <a:solidFill>
                <a:srgbClr val="073E87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758CC5-B953-4471-9E05-50BCDF3FF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429">
        <p:circle/>
      </p:transition>
    </mc:Choice>
    <mc:Fallback xmlns="">
      <p:transition spd="slow" advTm="74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or Caption Formats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11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893375"/>
              </p:ext>
            </p:extLst>
          </p:nvPr>
        </p:nvGraphicFramePr>
        <p:xfrm>
          <a:off x="1143000" y="4114800"/>
          <a:ext cx="70865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1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4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Center</a:t>
                      </a:r>
                      <a:r>
                        <a:rPr lang="en-US" baseline="0" dirty="0"/>
                        <a:t> aligned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Left</a:t>
                      </a:r>
                      <a:r>
                        <a:rPr lang="en-US" baseline="0" dirty="0"/>
                        <a:t> aligned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Title on</a:t>
                      </a:r>
                      <a:r>
                        <a:rPr lang="en-US" baseline="0" dirty="0"/>
                        <a:t> following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  <a:r>
                        <a:rPr lang="en-US" baseline="0" dirty="0"/>
                        <a:t> on same line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cap="small" baseline="0" dirty="0"/>
                        <a:t>“Small Caps”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“Sentence case”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 = Roman</a:t>
                      </a:r>
                      <a:r>
                        <a:rPr lang="en-US" baseline="0" dirty="0"/>
                        <a:t> numeral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 = Arabic</a:t>
                      </a:r>
                      <a:r>
                        <a:rPr lang="en-US" baseline="0" dirty="0"/>
                        <a:t> numeral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 = No period after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 = Period after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  <a:r>
                        <a:rPr lang="en-US" baseline="0" dirty="0"/>
                        <a:t> short, no 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 long, ends with period.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457200" y="2362200"/>
            <a:ext cx="381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5775" y="3200400"/>
            <a:ext cx="3810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C9AC3-41C9-4EAC-8EF0-68E9F5382F7C}"/>
              </a:ext>
            </a:extLst>
          </p:cNvPr>
          <p:cNvSpPr txBox="1"/>
          <p:nvPr/>
        </p:nvSpPr>
        <p:spPr>
          <a:xfrm>
            <a:off x="1758569" y="2200578"/>
            <a:ext cx="5626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cap="small" dirty="0"/>
              <a:t>Table I</a:t>
            </a:r>
          </a:p>
          <a:p>
            <a:pPr algn="ctr"/>
            <a:r>
              <a:rPr lang="en-US" cap="small" dirty="0"/>
              <a:t>Short Title in Small Caps Common in Engineering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497BB-29DC-4A35-8F33-42BBE0E75CFA}"/>
              </a:ext>
            </a:extLst>
          </p:cNvPr>
          <p:cNvSpPr txBox="1"/>
          <p:nvPr/>
        </p:nvSpPr>
        <p:spPr>
          <a:xfrm>
            <a:off x="1143000" y="3105834"/>
            <a:ext cx="703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Table 1. Longer titles in sentence case with more information are common in science and also more common with figure captions.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20BB2B-F7B1-4459-9D5D-88D09DA092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82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170">
        <p:fade/>
      </p:transition>
    </mc:Choice>
    <mc:Fallback xmlns="">
      <p:transition spd="med" advTm="491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Title and Captions</a:t>
            </a:r>
          </a:p>
        </p:txBody>
      </p:sp>
      <p:sp>
        <p:nvSpPr>
          <p:cNvPr id="156673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zh-TW" dirty="0"/>
              <a:t>General principles</a:t>
            </a:r>
          </a:p>
          <a:p>
            <a:pPr lvl="1"/>
            <a:r>
              <a:rPr lang="en-US" altLang="zh-TW" dirty="0"/>
              <a:t>Self-sufficient (summarize what the graphic shows)</a:t>
            </a:r>
          </a:p>
          <a:p>
            <a:pPr eaLnBrk="1" hangingPunct="1"/>
            <a:r>
              <a:rPr lang="en-US" altLang="zh-TW" dirty="0"/>
              <a:t>Number of words may differ by field and graphic type</a:t>
            </a:r>
          </a:p>
          <a:p>
            <a:pPr eaLnBrk="1" hangingPunct="1"/>
            <a:r>
              <a:rPr lang="en-US" altLang="zh-TW" dirty="0"/>
              <a:t>Format for Tables and Figures: same or different</a:t>
            </a: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en-US" altLang="zh-TW" dirty="0"/>
              <a:t>Tables:</a:t>
            </a:r>
          </a:p>
          <a:p>
            <a:pPr lvl="1"/>
            <a:r>
              <a:rPr lang="en-US" altLang="zh-TW" dirty="0"/>
              <a:t>Often brief noun phrase, no verb</a:t>
            </a:r>
          </a:p>
          <a:p>
            <a:r>
              <a:rPr lang="en-US" altLang="zh-TW" dirty="0"/>
              <a:t>Figures:</a:t>
            </a:r>
          </a:p>
          <a:p>
            <a:pPr lvl="1"/>
            <a:r>
              <a:rPr lang="en-US" altLang="zh-TW" dirty="0"/>
              <a:t>May be longer, sentences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12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6642B0-81CD-4BA2-BCAC-9C71410D80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3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195">
        <p:fade/>
      </p:transition>
    </mc:Choice>
    <mc:Fallback xmlns="">
      <p:transition spd="med" advTm="381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6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6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66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6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31FFAA-4E38-4842-8482-987609ADF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Tables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B46E9-94B9-4291-8CF5-027FB65FC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24.3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2897-D5B8-4E39-8267-98D599AF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00CD02-5AF5-49C4-A829-97DCEE4C5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9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96">
        <p:circle/>
      </p:transition>
    </mc:Choice>
    <mc:Fallback xmlns="">
      <p:transition spd="slow" advTm="34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2749-8C11-46AE-B898-91A7726D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in, stand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4CF6C-CFF1-4C76-88A2-8ADC9442F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type of graphics</a:t>
            </a:r>
          </a:p>
          <a:p>
            <a:r>
              <a:rPr lang="en-US" dirty="0"/>
              <a:t>Stand out for quality</a:t>
            </a:r>
          </a:p>
          <a:p>
            <a:endParaRPr lang="en-US" dirty="0"/>
          </a:p>
          <a:p>
            <a:r>
              <a:rPr lang="en-US" dirty="0"/>
              <a:t>Default output is single cells, hard to read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AD739-7560-4FCE-B318-E443F98B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914A4E-EC26-4602-939F-CEE4D90628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273567"/>
      </p:ext>
    </p:extLst>
  </p:cSld>
  <p:clrMapOvr>
    <a:masterClrMapping/>
  </p:clrMapOvr>
  <p:transition advTm="298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Numerical Table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52" y="2601119"/>
            <a:ext cx="4679823" cy="40166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4924423" y="1819275"/>
            <a:ext cx="2562227" cy="619125"/>
          </a:xfrm>
          <a:prstGeom prst="borderCallout1">
            <a:avLst>
              <a:gd name="adj1" fmla="val 104904"/>
              <a:gd name="adj2" fmla="val 49834"/>
              <a:gd name="adj3" fmla="val 776696"/>
              <a:gd name="adj4" fmla="val 49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Natural direction to compare numbers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6886576" y="3781425"/>
            <a:ext cx="2190750" cy="116205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Space guides reading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ABC9C-8B6B-4383-8D43-62461F14BB16}"/>
              </a:ext>
            </a:extLst>
          </p:cNvPr>
          <p:cNvSpPr txBox="1"/>
          <p:nvPr/>
        </p:nvSpPr>
        <p:spPr>
          <a:xfrm>
            <a:off x="6484147" y="6352143"/>
            <a:ext cx="182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Satoh et al., 2001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39F028-CCDD-4D1D-B253-39F581882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7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90">
        <p:fade/>
      </p:transition>
    </mc:Choice>
    <mc:Fallback xmlns="">
      <p:transition spd="med" advTm="28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Good Numerical Table</a:t>
            </a:r>
          </a:p>
        </p:txBody>
      </p:sp>
      <p:sp>
        <p:nvSpPr>
          <p:cNvPr id="37889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Vertical (columns)</a:t>
            </a:r>
          </a:p>
          <a:p>
            <a:pPr lvl="1" eaLnBrk="1" hangingPunct="1"/>
            <a:r>
              <a:rPr lang="en-US" altLang="zh-TW" dirty="0"/>
              <a:t>Quantities you want to compare</a:t>
            </a:r>
          </a:p>
          <a:p>
            <a:pPr lvl="2"/>
            <a:r>
              <a:rPr lang="en-US" altLang="zh-TW" dirty="0"/>
              <a:t>Allows quick impression of size based on first digit</a:t>
            </a:r>
          </a:p>
          <a:p>
            <a:pPr lvl="1" eaLnBrk="1" hangingPunct="1"/>
            <a:r>
              <a:rPr lang="en-US" altLang="zh-TW" dirty="0"/>
              <a:t>Often results</a:t>
            </a: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en-US" altLang="zh-TW" dirty="0"/>
              <a:t>Horizontal (rows)</a:t>
            </a:r>
          </a:p>
          <a:p>
            <a:pPr lvl="1" eaLnBrk="1" hangingPunct="1"/>
            <a:r>
              <a:rPr lang="en-US" altLang="zh-TW" dirty="0"/>
              <a:t>Categories to be compared, in logical order</a:t>
            </a:r>
          </a:p>
          <a:p>
            <a:pPr lvl="2" eaLnBrk="1" hangingPunct="1"/>
            <a:r>
              <a:rPr lang="en-US" altLang="zh-TW" dirty="0"/>
              <a:t>Ascending, descending, sequential, alphabetical</a:t>
            </a:r>
          </a:p>
          <a:p>
            <a:pPr lvl="1" eaLnBrk="1" hangingPunct="1"/>
            <a:r>
              <a:rPr lang="en-US" altLang="zh-TW" dirty="0"/>
              <a:t>Often treatments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B966E3-FF19-49ED-AC86-2022707632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766">
        <p:fade/>
      </p:transition>
    </mc:Choice>
    <mc:Fallback xmlns="">
      <p:transition spd="med" advTm="23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8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8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8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8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8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88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Table Formatting</a:t>
            </a:r>
          </a:p>
        </p:txBody>
      </p:sp>
      <p:sp>
        <p:nvSpPr>
          <p:cNvPr id="44033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Unit on second line of Header, in parentheses</a:t>
            </a:r>
          </a:p>
          <a:p>
            <a:r>
              <a:rPr lang="en-US" altLang="zh-TW" dirty="0"/>
              <a:t>Round data to the same number of decimal places</a:t>
            </a:r>
          </a:p>
          <a:p>
            <a:pPr lvl="1"/>
            <a:r>
              <a:rPr lang="en-US" altLang="zh-TW" dirty="0"/>
              <a:t>Or significant digits</a:t>
            </a:r>
          </a:p>
          <a:p>
            <a:endParaRPr lang="en-US" altLang="zh-TW" dirty="0"/>
          </a:p>
          <a:p>
            <a:r>
              <a:rPr lang="en-US" altLang="zh-TW" dirty="0"/>
              <a:t>Do not split words</a:t>
            </a:r>
          </a:p>
          <a:p>
            <a:r>
              <a:rPr lang="en-US" altLang="zh-TW" dirty="0"/>
              <a:t>Eliminate blank space</a:t>
            </a:r>
          </a:p>
          <a:p>
            <a:endParaRPr lang="en-US" altLang="zh-TW" dirty="0"/>
          </a:p>
          <a:p>
            <a:pPr eaLnBrk="1" hangingPunct="1"/>
            <a:r>
              <a:rPr lang="en-US" altLang="zh-TW" dirty="0"/>
              <a:t>Fit the column size of journal</a:t>
            </a:r>
          </a:p>
          <a:p>
            <a:pPr lvl="1" eaLnBrk="1" hangingPunct="1"/>
            <a:r>
              <a:rPr lang="en-US" altLang="zh-TW" dirty="0"/>
              <a:t>See Instructions to Authors</a:t>
            </a:r>
          </a:p>
          <a:p>
            <a:pPr lvl="1" eaLnBrk="1" hangingPunct="1"/>
            <a:endParaRPr lang="en-US" altLang="zh-TW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00400"/>
            <a:ext cx="3895725" cy="322548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6400800" y="4114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239000" y="4343400"/>
            <a:ext cx="0" cy="1981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Frame 7"/>
          <p:cNvSpPr/>
          <p:nvPr/>
        </p:nvSpPr>
        <p:spPr>
          <a:xfrm>
            <a:off x="7543800" y="3733800"/>
            <a:ext cx="533400" cy="536448"/>
          </a:xfrm>
          <a:prstGeom prst="frame">
            <a:avLst>
              <a:gd name="adj1" fmla="val 3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4191000" y="3699164"/>
            <a:ext cx="762000" cy="949036"/>
          </a:xfrm>
          <a:prstGeom prst="frame">
            <a:avLst>
              <a:gd name="adj1" fmla="val 3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Separation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5903B0-2DB5-4E01-939B-F642D8D5BAAF}"/>
              </a:ext>
            </a:extLst>
          </p:cNvPr>
          <p:cNvSpPr txBox="1"/>
          <p:nvPr/>
        </p:nvSpPr>
        <p:spPr>
          <a:xfrm>
            <a:off x="6484147" y="6352143"/>
            <a:ext cx="182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Satoh et al., 2001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721485-7462-455A-B79E-34A59D444D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741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039">
        <p:fade/>
      </p:transition>
    </mc:Choice>
    <mc:Fallback xmlns="">
      <p:transition spd="med" advTm="75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0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0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0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0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033" grpId="0" build="p"/>
      <p:bldP spid="4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Table Dividing Lines</a:t>
            </a:r>
          </a:p>
        </p:txBody>
      </p:sp>
      <p:sp>
        <p:nvSpPr>
          <p:cNvPr id="39937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zh-TW" dirty="0"/>
              <a:t>No vertical dividing lines</a:t>
            </a:r>
          </a:p>
          <a:p>
            <a:pPr marL="393192" lvl="1" indent="0">
              <a:buNone/>
            </a:pPr>
            <a:r>
              <a:rPr lang="en-US" altLang="zh-TW" dirty="0"/>
              <a:t>(Historical reason – difficulty of typesetting)</a:t>
            </a:r>
          </a:p>
          <a:p>
            <a:pPr lvl="1" eaLnBrk="1" hangingPunct="1"/>
            <a:r>
              <a:rPr lang="en-US" altLang="zh-TW" dirty="0"/>
              <a:t>Occasionally between Row Headings and Data</a:t>
            </a:r>
          </a:p>
          <a:p>
            <a:pPr lvl="1" eaLnBrk="1" hangingPunct="1"/>
            <a:r>
              <a:rPr lang="en-US" altLang="zh-TW" dirty="0"/>
              <a:t>Use space instead</a:t>
            </a: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en-US" altLang="zh-TW" dirty="0"/>
              <a:t>Few horizontal dividing lines</a:t>
            </a:r>
          </a:p>
          <a:p>
            <a:pPr marL="573088" lvl="1" indent="-457200" eaLnBrk="1" hangingPunct="1">
              <a:buFont typeface="+mj-lt"/>
              <a:buAutoNum type="arabicPeriod"/>
            </a:pPr>
            <a:r>
              <a:rPr lang="en-US" altLang="zh-TW" dirty="0"/>
              <a:t>Table Title /Column Headings</a:t>
            </a:r>
          </a:p>
          <a:p>
            <a:pPr marL="573088" lvl="1" indent="-457200" eaLnBrk="1" hangingPunct="1">
              <a:buFont typeface="+mj-lt"/>
              <a:buAutoNum type="arabicPeriod"/>
            </a:pPr>
            <a:r>
              <a:rPr lang="en-US" altLang="zh-TW" dirty="0"/>
              <a:t>Column Headings /Data</a:t>
            </a:r>
          </a:p>
          <a:p>
            <a:pPr marL="573088" lvl="1" indent="-457200" eaLnBrk="1" hangingPunct="1">
              <a:buFont typeface="+mj-lt"/>
              <a:buAutoNum type="arabicPeriod"/>
            </a:pPr>
            <a:r>
              <a:rPr lang="en-US" altLang="zh-TW" dirty="0"/>
              <a:t>Data /Summary</a:t>
            </a:r>
          </a:p>
          <a:p>
            <a:pPr marL="573088" lvl="1" indent="-457200" eaLnBrk="1" hangingPunct="1">
              <a:buFont typeface="+mj-lt"/>
              <a:buAutoNum type="arabicPeriod"/>
            </a:pPr>
            <a:r>
              <a:rPr lang="en-US" altLang="zh-TW" dirty="0"/>
              <a:t>Table /Footnotes or bottom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00400"/>
            <a:ext cx="3895725" cy="322548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05400" y="3557386"/>
            <a:ext cx="365760" cy="3657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5105400" y="4136044"/>
            <a:ext cx="365760" cy="3657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5105400" y="6187440"/>
            <a:ext cx="365760" cy="36576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1400" y="5334000"/>
            <a:ext cx="1752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(No summary)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A9677E-62A0-4C6E-B86D-4CEB77D647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4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283">
        <p:fade/>
      </p:transition>
    </mc:Choice>
    <mc:Fallback xmlns="">
      <p:transition spd="med" advTm="452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9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937" grpId="0" build="p"/>
      <p:bldP spid="6" grpId="0" animBg="1"/>
      <p:bldP spid="7" grpId="0" animBg="1"/>
      <p:bldP spid="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Non-numerical Table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" y="2590800"/>
            <a:ext cx="7477125" cy="1828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833437" y="4476750"/>
            <a:ext cx="2562227" cy="619125"/>
          </a:xfrm>
          <a:prstGeom prst="borderCallout1">
            <a:avLst>
              <a:gd name="adj1" fmla="val 43365"/>
              <a:gd name="adj2" fmla="val 100391"/>
              <a:gd name="adj3" fmla="val 41731"/>
              <a:gd name="adj4" fmla="val 289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Natural direction to compare words</a:t>
            </a:r>
          </a:p>
        </p:txBody>
      </p:sp>
      <p:sp>
        <p:nvSpPr>
          <p:cNvPr id="7" name="7-Point Star 6"/>
          <p:cNvSpPr/>
          <p:nvPr/>
        </p:nvSpPr>
        <p:spPr>
          <a:xfrm>
            <a:off x="3924301" y="4786311"/>
            <a:ext cx="2190750" cy="129460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Natural reading direction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D933A-6996-4C7E-BF6C-54A13FE9C6A1}"/>
              </a:ext>
            </a:extLst>
          </p:cNvPr>
          <p:cNvSpPr txBox="1"/>
          <p:nvPr/>
        </p:nvSpPr>
        <p:spPr>
          <a:xfrm>
            <a:off x="5477846" y="6356350"/>
            <a:ext cx="282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Cargill and O'Connor, 2013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5BE8999-64CD-4B35-AE9C-FE88F08EA4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7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64">
        <p:fade/>
      </p:transition>
    </mc:Choice>
    <mc:Fallback xmlns="">
      <p:transition spd="med" advTm="22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 table titles and figure captions differ?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should the arrangement differ for numerical and non-numerical tables?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it beneficial to minimize the number of horizontal and vertical lines in a table?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should the instructions to authors be considered minimum requirements rather than the goal?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you improve the default output of your graphing program?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illustrations more common in engineering than science?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it impossible for a writing textbook to give absolute rules on what makes a good graphic?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1742EB-6F5E-4B43-B4DA-50771712FF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431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Non-numerical Table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Horizontal (rows)</a:t>
            </a:r>
          </a:p>
          <a:p>
            <a:pPr lvl="1"/>
            <a:r>
              <a:rPr lang="en-US" dirty="0"/>
              <a:t>Items you want to compare</a:t>
            </a:r>
          </a:p>
          <a:p>
            <a:pPr lvl="2"/>
            <a:r>
              <a:rPr lang="en-US" dirty="0"/>
              <a:t>Normal reading pattern: across row</a:t>
            </a:r>
          </a:p>
          <a:p>
            <a:pPr lvl="1"/>
            <a:endParaRPr lang="en-US" dirty="0"/>
          </a:p>
          <a:p>
            <a:r>
              <a:rPr lang="en-US" dirty="0"/>
              <a:t>Vertical (columns)</a:t>
            </a:r>
          </a:p>
          <a:p>
            <a:pPr lvl="1"/>
            <a:r>
              <a:rPr lang="en-US" dirty="0"/>
              <a:t>Categories to be compared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77FCE7-A748-41D0-B29E-8956D3741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67">
        <p:fade/>
      </p:transition>
    </mc:Choice>
    <mc:Fallback xmlns="">
      <p:transition spd="med" advTm="17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ED0F2D-13E6-433D-969C-168F7E364F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Figures: Graphs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38BF42B-3059-4FF3-88A7-81657898E6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24.4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DC91A-8248-4506-8A25-46FD18AC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A25866-C38A-48B3-9378-F864B635B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4">
        <p:circle/>
      </p:transition>
    </mc:Choice>
    <mc:Fallback xmlns="">
      <p:transition spd="slow" advTm="66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2749-8C11-46AE-B898-91A7726D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in, stand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4CF6C-CFF1-4C76-88A2-8ADC9442F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type of graphics</a:t>
            </a:r>
          </a:p>
          <a:p>
            <a:r>
              <a:rPr lang="en-US" dirty="0"/>
              <a:t>Stand out for quality</a:t>
            </a:r>
          </a:p>
          <a:p>
            <a:endParaRPr lang="en-US" dirty="0"/>
          </a:p>
          <a:p>
            <a:r>
              <a:rPr lang="en-US" dirty="0"/>
              <a:t>Default output often is poorly sized, too many 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AD739-7560-4FCE-B318-E443F98B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62F8ED-8128-40E1-B2D5-B6E418696C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131677"/>
      </p:ext>
    </p:extLst>
  </p:cSld>
  <p:clrMapOvr>
    <a:masterClrMapping/>
  </p:clrMapOvr>
  <p:transition advTm="133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F9DE-A4E2-4694-9743-3FF2FBAD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011AF-75C2-4B99-B7AD-BDCB1190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21A89A-F3D8-4597-90E3-DCD0694E6694}"/>
              </a:ext>
            </a:extLst>
          </p:cNvPr>
          <p:cNvCxnSpPr/>
          <p:nvPr/>
        </p:nvCxnSpPr>
        <p:spPr>
          <a:xfrm>
            <a:off x="457200" y="1935480"/>
            <a:ext cx="0" cy="4389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887824-89BF-4F37-A7C9-B2C85CA3ED4F}"/>
              </a:ext>
            </a:extLst>
          </p:cNvPr>
          <p:cNvCxnSpPr>
            <a:cxnSpLocks/>
          </p:cNvCxnSpPr>
          <p:nvPr/>
        </p:nvCxnSpPr>
        <p:spPr>
          <a:xfrm>
            <a:off x="457200" y="6324600"/>
            <a:ext cx="61539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C63CB6-D7EF-4F0A-A4A8-94B7214C1AF4}"/>
              </a:ext>
            </a:extLst>
          </p:cNvPr>
          <p:cNvSpPr/>
          <p:nvPr/>
        </p:nvSpPr>
        <p:spPr>
          <a:xfrm>
            <a:off x="438912" y="4541594"/>
            <a:ext cx="6144768" cy="1063678"/>
          </a:xfrm>
          <a:custGeom>
            <a:avLst/>
            <a:gdLst>
              <a:gd name="connsiteX0" fmla="*/ 0 w 6144768"/>
              <a:gd name="connsiteY0" fmla="*/ 807646 h 1063678"/>
              <a:gd name="connsiteX1" fmla="*/ 1975104 w 6144768"/>
              <a:gd name="connsiteY1" fmla="*/ 2974 h 1063678"/>
              <a:gd name="connsiteX2" fmla="*/ 6144768 w 6144768"/>
              <a:gd name="connsiteY2" fmla="*/ 1063678 h 106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44768" h="1063678">
                <a:moveTo>
                  <a:pt x="0" y="807646"/>
                </a:moveTo>
                <a:cubicBezTo>
                  <a:pt x="475488" y="383974"/>
                  <a:pt x="950976" y="-39698"/>
                  <a:pt x="1975104" y="2974"/>
                </a:cubicBezTo>
                <a:cubicBezTo>
                  <a:pt x="2999232" y="45646"/>
                  <a:pt x="4572000" y="554662"/>
                  <a:pt x="6144768" y="1063678"/>
                </a:cubicBezTo>
              </a:path>
            </a:pathLst>
          </a:cu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9AFD5-C703-4A7B-963C-5D5F273A2681}"/>
              </a:ext>
            </a:extLst>
          </p:cNvPr>
          <p:cNvSpPr/>
          <p:nvPr/>
        </p:nvSpPr>
        <p:spPr>
          <a:xfrm>
            <a:off x="6894586" y="2980944"/>
            <a:ext cx="1654990" cy="1600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A 2012</a:t>
            </a:r>
          </a:p>
          <a:p>
            <a:r>
              <a:rPr lang="en-US" dirty="0"/>
              <a:t>B 2014</a:t>
            </a:r>
          </a:p>
          <a:p>
            <a:r>
              <a:rPr lang="en-US" dirty="0"/>
              <a:t>C 2o17</a:t>
            </a:r>
          </a:p>
          <a:p>
            <a:r>
              <a:rPr lang="en-US" dirty="0"/>
              <a:t>D 2018</a:t>
            </a:r>
          </a:p>
          <a:p>
            <a:r>
              <a:rPr lang="en-US" dirty="0"/>
              <a:t>Current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A50D0E-F09D-4A3D-91B4-C0B5CE5E0CB3}"/>
              </a:ext>
            </a:extLst>
          </p:cNvPr>
          <p:cNvCxnSpPr/>
          <p:nvPr/>
        </p:nvCxnSpPr>
        <p:spPr>
          <a:xfrm>
            <a:off x="7799832" y="3246120"/>
            <a:ext cx="603504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C377ED-EFF8-4CCF-AB03-B7E5782D1F2D}"/>
              </a:ext>
            </a:extLst>
          </p:cNvPr>
          <p:cNvSpPr/>
          <p:nvPr/>
        </p:nvSpPr>
        <p:spPr>
          <a:xfrm>
            <a:off x="466344" y="4482982"/>
            <a:ext cx="6099048" cy="1195442"/>
          </a:xfrm>
          <a:custGeom>
            <a:avLst/>
            <a:gdLst>
              <a:gd name="connsiteX0" fmla="*/ 0 w 6099048"/>
              <a:gd name="connsiteY0" fmla="*/ 1195442 h 1195442"/>
              <a:gd name="connsiteX1" fmla="*/ 4087368 w 6099048"/>
              <a:gd name="connsiteY1" fmla="*/ 6722 h 1195442"/>
              <a:gd name="connsiteX2" fmla="*/ 6099048 w 6099048"/>
              <a:gd name="connsiteY2" fmla="*/ 719954 h 119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9048" h="1195442">
                <a:moveTo>
                  <a:pt x="0" y="1195442"/>
                </a:moveTo>
                <a:cubicBezTo>
                  <a:pt x="1535430" y="640706"/>
                  <a:pt x="3070860" y="85970"/>
                  <a:pt x="4087368" y="6722"/>
                </a:cubicBezTo>
                <a:cubicBezTo>
                  <a:pt x="5103876" y="-72526"/>
                  <a:pt x="5730240" y="572126"/>
                  <a:pt x="6099048" y="719954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6DCC25-2237-411A-876D-1D18288674F3}"/>
              </a:ext>
            </a:extLst>
          </p:cNvPr>
          <p:cNvCxnSpPr/>
          <p:nvPr/>
        </p:nvCxnSpPr>
        <p:spPr>
          <a:xfrm>
            <a:off x="7799832" y="3520440"/>
            <a:ext cx="60350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121F44-0137-4375-B1EB-3DBB163C3634}"/>
              </a:ext>
            </a:extLst>
          </p:cNvPr>
          <p:cNvCxnSpPr/>
          <p:nvPr/>
        </p:nvCxnSpPr>
        <p:spPr>
          <a:xfrm>
            <a:off x="7799832" y="3803978"/>
            <a:ext cx="603504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E862C1E-7CC7-4193-B250-28202AF055F8}"/>
              </a:ext>
            </a:extLst>
          </p:cNvPr>
          <p:cNvSpPr/>
          <p:nvPr/>
        </p:nvSpPr>
        <p:spPr>
          <a:xfrm>
            <a:off x="466344" y="2566416"/>
            <a:ext cx="6080760" cy="1063752"/>
          </a:xfrm>
          <a:custGeom>
            <a:avLst/>
            <a:gdLst>
              <a:gd name="connsiteX0" fmla="*/ 0 w 6080760"/>
              <a:gd name="connsiteY0" fmla="*/ 1016380 h 1208404"/>
              <a:gd name="connsiteX1" fmla="*/ 3456432 w 6080760"/>
              <a:gd name="connsiteY1" fmla="*/ 1396 h 1208404"/>
              <a:gd name="connsiteX2" fmla="*/ 6080760 w 6080760"/>
              <a:gd name="connsiteY2" fmla="*/ 1208404 h 120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0760" h="1208404">
                <a:moveTo>
                  <a:pt x="0" y="1016380"/>
                </a:moveTo>
                <a:cubicBezTo>
                  <a:pt x="1221486" y="492886"/>
                  <a:pt x="2442972" y="-30608"/>
                  <a:pt x="3456432" y="1396"/>
                </a:cubicBezTo>
                <a:cubicBezTo>
                  <a:pt x="4469892" y="33400"/>
                  <a:pt x="5875020" y="943228"/>
                  <a:pt x="6080760" y="1208404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6901F3-4B1A-41FA-9C65-CAC4576315FE}"/>
              </a:ext>
            </a:extLst>
          </p:cNvPr>
          <p:cNvCxnSpPr/>
          <p:nvPr/>
        </p:nvCxnSpPr>
        <p:spPr>
          <a:xfrm>
            <a:off x="7799832" y="4059936"/>
            <a:ext cx="60350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9AAE115-7429-4386-B94F-17BE0FCED198}"/>
              </a:ext>
            </a:extLst>
          </p:cNvPr>
          <p:cNvSpPr/>
          <p:nvPr/>
        </p:nvSpPr>
        <p:spPr>
          <a:xfrm>
            <a:off x="457200" y="2221992"/>
            <a:ext cx="6099048" cy="1600200"/>
          </a:xfrm>
          <a:custGeom>
            <a:avLst/>
            <a:gdLst>
              <a:gd name="connsiteX0" fmla="*/ 0 w 6099048"/>
              <a:gd name="connsiteY0" fmla="*/ 1561435 h 1735171"/>
              <a:gd name="connsiteX1" fmla="*/ 2130552 w 6099048"/>
              <a:gd name="connsiteY1" fmla="*/ 308707 h 1735171"/>
              <a:gd name="connsiteX2" fmla="*/ 4114800 w 6099048"/>
              <a:gd name="connsiteY2" fmla="*/ 107539 h 1735171"/>
              <a:gd name="connsiteX3" fmla="*/ 6099048 w 6099048"/>
              <a:gd name="connsiteY3" fmla="*/ 1735171 h 173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048" h="1735171">
                <a:moveTo>
                  <a:pt x="0" y="1561435"/>
                </a:moveTo>
                <a:cubicBezTo>
                  <a:pt x="722376" y="1056229"/>
                  <a:pt x="1444752" y="551023"/>
                  <a:pt x="2130552" y="308707"/>
                </a:cubicBezTo>
                <a:cubicBezTo>
                  <a:pt x="2816352" y="66391"/>
                  <a:pt x="3453384" y="-130205"/>
                  <a:pt x="4114800" y="107539"/>
                </a:cubicBezTo>
                <a:cubicBezTo>
                  <a:pt x="4776216" y="345283"/>
                  <a:pt x="5437632" y="1040227"/>
                  <a:pt x="6099048" y="1735171"/>
                </a:cubicBezTo>
              </a:path>
            </a:pathLst>
          </a:cu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D32EF3-65E5-4398-9754-A38CA0DA9695}"/>
              </a:ext>
            </a:extLst>
          </p:cNvPr>
          <p:cNvCxnSpPr/>
          <p:nvPr/>
        </p:nvCxnSpPr>
        <p:spPr>
          <a:xfrm>
            <a:off x="7799832" y="4315968"/>
            <a:ext cx="603504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8384CE-DE6C-4ECD-A5A0-8A6F8DFBE89E}"/>
              </a:ext>
            </a:extLst>
          </p:cNvPr>
          <p:cNvSpPr/>
          <p:nvPr/>
        </p:nvSpPr>
        <p:spPr>
          <a:xfrm>
            <a:off x="475488" y="2602992"/>
            <a:ext cx="6071616" cy="1712976"/>
          </a:xfrm>
          <a:custGeom>
            <a:avLst/>
            <a:gdLst>
              <a:gd name="connsiteX0" fmla="*/ 0 w 6071616"/>
              <a:gd name="connsiteY0" fmla="*/ 1198024 h 1198024"/>
              <a:gd name="connsiteX1" fmla="*/ 1892808 w 6071616"/>
              <a:gd name="connsiteY1" fmla="*/ 429928 h 1198024"/>
              <a:gd name="connsiteX2" fmla="*/ 4005072 w 6071616"/>
              <a:gd name="connsiteY2" fmla="*/ 160 h 1198024"/>
              <a:gd name="connsiteX3" fmla="*/ 6071616 w 6071616"/>
              <a:gd name="connsiteY3" fmla="*/ 375064 h 119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1616" h="1198024">
                <a:moveTo>
                  <a:pt x="0" y="1198024"/>
                </a:moveTo>
                <a:cubicBezTo>
                  <a:pt x="612648" y="913798"/>
                  <a:pt x="1225296" y="629572"/>
                  <a:pt x="1892808" y="429928"/>
                </a:cubicBezTo>
                <a:cubicBezTo>
                  <a:pt x="2560320" y="230284"/>
                  <a:pt x="3308604" y="9304"/>
                  <a:pt x="4005072" y="160"/>
                </a:cubicBezTo>
                <a:cubicBezTo>
                  <a:pt x="4701540" y="-8984"/>
                  <a:pt x="6071616" y="375064"/>
                  <a:pt x="6071616" y="375064"/>
                </a:cubicBezTo>
              </a:path>
            </a:pathLst>
          </a:cu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B96AB8-89AD-4DE0-8B92-09E9D7294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06827"/>
      </p:ext>
    </p:extLst>
  </p:cSld>
  <p:clrMapOvr>
    <a:masterClrMapping/>
  </p:clrMapOvr>
  <p:transition advTm="379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F9DE-A4E2-4694-9743-3FF2FBAD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4E60DE-FB47-4980-B716-3073CFDDA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79"/>
            <a:ext cx="8229600" cy="478599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Only compare with current best</a:t>
            </a:r>
          </a:p>
          <a:p>
            <a:r>
              <a:rPr lang="en-US" dirty="0"/>
              <a:t>Line order matches legend</a:t>
            </a:r>
          </a:p>
          <a:p>
            <a:r>
              <a:rPr lang="en-US" dirty="0"/>
              <a:t>Lines distinguishable in grayscale</a:t>
            </a:r>
          </a:p>
          <a:p>
            <a:r>
              <a:rPr lang="en-US" dirty="0"/>
              <a:t>Eliminate unnecessary white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011AF-75C2-4B99-B7AD-BDCB1190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21A89A-F3D8-4597-90E3-DCD0694E6694}"/>
              </a:ext>
            </a:extLst>
          </p:cNvPr>
          <p:cNvCxnSpPr>
            <a:cxnSpLocks/>
          </p:cNvCxnSpPr>
          <p:nvPr/>
        </p:nvCxnSpPr>
        <p:spPr>
          <a:xfrm>
            <a:off x="457200" y="1935480"/>
            <a:ext cx="0" cy="26426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887824-89BF-4F37-A7C9-B2C85CA3ED4F}"/>
              </a:ext>
            </a:extLst>
          </p:cNvPr>
          <p:cNvCxnSpPr>
            <a:cxnSpLocks/>
          </p:cNvCxnSpPr>
          <p:nvPr/>
        </p:nvCxnSpPr>
        <p:spPr>
          <a:xfrm>
            <a:off x="475488" y="4578096"/>
            <a:ext cx="61539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E9AFD5-C703-4A7B-963C-5D5F273A2681}"/>
              </a:ext>
            </a:extLst>
          </p:cNvPr>
          <p:cNvSpPr/>
          <p:nvPr/>
        </p:nvSpPr>
        <p:spPr>
          <a:xfrm>
            <a:off x="3744505" y="3467100"/>
            <a:ext cx="1654990" cy="1014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Current</a:t>
            </a:r>
          </a:p>
          <a:p>
            <a:r>
              <a:rPr lang="en-US" dirty="0"/>
              <a:t>A 2018</a:t>
            </a:r>
          </a:p>
          <a:p>
            <a:r>
              <a:rPr lang="en-US" dirty="0"/>
              <a:t>B 2o17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A50D0E-F09D-4A3D-91B4-C0B5CE5E0CB3}"/>
              </a:ext>
            </a:extLst>
          </p:cNvPr>
          <p:cNvCxnSpPr/>
          <p:nvPr/>
        </p:nvCxnSpPr>
        <p:spPr>
          <a:xfrm>
            <a:off x="4658895" y="3713914"/>
            <a:ext cx="603504" cy="0"/>
          </a:xfrm>
          <a:prstGeom prst="line">
            <a:avLst/>
          </a:prstGeom>
          <a:ln w="28575">
            <a:prstDash val="lgDashDot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6DCC25-2237-411A-876D-1D18288674F3}"/>
              </a:ext>
            </a:extLst>
          </p:cNvPr>
          <p:cNvCxnSpPr/>
          <p:nvPr/>
        </p:nvCxnSpPr>
        <p:spPr>
          <a:xfrm>
            <a:off x="4658895" y="3988234"/>
            <a:ext cx="60350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B4C95D2-A1F7-4837-9DDE-72FEBEF635A0}"/>
              </a:ext>
            </a:extLst>
          </p:cNvPr>
          <p:cNvSpPr/>
          <p:nvPr/>
        </p:nvSpPr>
        <p:spPr>
          <a:xfrm>
            <a:off x="475488" y="2602992"/>
            <a:ext cx="6071616" cy="1712976"/>
          </a:xfrm>
          <a:custGeom>
            <a:avLst/>
            <a:gdLst>
              <a:gd name="connsiteX0" fmla="*/ 0 w 6071616"/>
              <a:gd name="connsiteY0" fmla="*/ 1198024 h 1198024"/>
              <a:gd name="connsiteX1" fmla="*/ 1892808 w 6071616"/>
              <a:gd name="connsiteY1" fmla="*/ 429928 h 1198024"/>
              <a:gd name="connsiteX2" fmla="*/ 4005072 w 6071616"/>
              <a:gd name="connsiteY2" fmla="*/ 160 h 1198024"/>
              <a:gd name="connsiteX3" fmla="*/ 6071616 w 6071616"/>
              <a:gd name="connsiteY3" fmla="*/ 375064 h 119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1616" h="1198024">
                <a:moveTo>
                  <a:pt x="0" y="1198024"/>
                </a:moveTo>
                <a:cubicBezTo>
                  <a:pt x="612648" y="913798"/>
                  <a:pt x="1225296" y="629572"/>
                  <a:pt x="1892808" y="429928"/>
                </a:cubicBezTo>
                <a:cubicBezTo>
                  <a:pt x="2560320" y="230284"/>
                  <a:pt x="3308604" y="9304"/>
                  <a:pt x="4005072" y="160"/>
                </a:cubicBezTo>
                <a:cubicBezTo>
                  <a:pt x="4701540" y="-8984"/>
                  <a:pt x="6071616" y="375064"/>
                  <a:pt x="6071616" y="375064"/>
                </a:cubicBezTo>
              </a:path>
            </a:pathLst>
          </a:cu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121F44-0137-4375-B1EB-3DBB163C3634}"/>
              </a:ext>
            </a:extLst>
          </p:cNvPr>
          <p:cNvCxnSpPr/>
          <p:nvPr/>
        </p:nvCxnSpPr>
        <p:spPr>
          <a:xfrm>
            <a:off x="4658895" y="4271772"/>
            <a:ext cx="603504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E862C1E-7CC7-4193-B250-28202AF055F8}"/>
              </a:ext>
            </a:extLst>
          </p:cNvPr>
          <p:cNvSpPr/>
          <p:nvPr/>
        </p:nvSpPr>
        <p:spPr>
          <a:xfrm>
            <a:off x="466344" y="2566416"/>
            <a:ext cx="6080760" cy="1063752"/>
          </a:xfrm>
          <a:custGeom>
            <a:avLst/>
            <a:gdLst>
              <a:gd name="connsiteX0" fmla="*/ 0 w 6080760"/>
              <a:gd name="connsiteY0" fmla="*/ 1016380 h 1208404"/>
              <a:gd name="connsiteX1" fmla="*/ 3456432 w 6080760"/>
              <a:gd name="connsiteY1" fmla="*/ 1396 h 1208404"/>
              <a:gd name="connsiteX2" fmla="*/ 6080760 w 6080760"/>
              <a:gd name="connsiteY2" fmla="*/ 1208404 h 120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80760" h="1208404">
                <a:moveTo>
                  <a:pt x="0" y="1016380"/>
                </a:moveTo>
                <a:cubicBezTo>
                  <a:pt x="1221486" y="492886"/>
                  <a:pt x="2442972" y="-30608"/>
                  <a:pt x="3456432" y="1396"/>
                </a:cubicBezTo>
                <a:cubicBezTo>
                  <a:pt x="4469892" y="33400"/>
                  <a:pt x="5875020" y="943228"/>
                  <a:pt x="6080760" y="1208404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9AAE115-7429-4386-B94F-17BE0FCED198}"/>
              </a:ext>
            </a:extLst>
          </p:cNvPr>
          <p:cNvSpPr/>
          <p:nvPr/>
        </p:nvSpPr>
        <p:spPr>
          <a:xfrm>
            <a:off x="457200" y="2221992"/>
            <a:ext cx="6099048" cy="1600200"/>
          </a:xfrm>
          <a:custGeom>
            <a:avLst/>
            <a:gdLst>
              <a:gd name="connsiteX0" fmla="*/ 0 w 6099048"/>
              <a:gd name="connsiteY0" fmla="*/ 1561435 h 1735171"/>
              <a:gd name="connsiteX1" fmla="*/ 2130552 w 6099048"/>
              <a:gd name="connsiteY1" fmla="*/ 308707 h 1735171"/>
              <a:gd name="connsiteX2" fmla="*/ 4114800 w 6099048"/>
              <a:gd name="connsiteY2" fmla="*/ 107539 h 1735171"/>
              <a:gd name="connsiteX3" fmla="*/ 6099048 w 6099048"/>
              <a:gd name="connsiteY3" fmla="*/ 1735171 h 173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9048" h="1735171">
                <a:moveTo>
                  <a:pt x="0" y="1561435"/>
                </a:moveTo>
                <a:cubicBezTo>
                  <a:pt x="722376" y="1056229"/>
                  <a:pt x="1444752" y="551023"/>
                  <a:pt x="2130552" y="308707"/>
                </a:cubicBezTo>
                <a:cubicBezTo>
                  <a:pt x="2816352" y="66391"/>
                  <a:pt x="3453384" y="-130205"/>
                  <a:pt x="4114800" y="107539"/>
                </a:cubicBezTo>
                <a:cubicBezTo>
                  <a:pt x="4776216" y="345283"/>
                  <a:pt x="5437632" y="1040227"/>
                  <a:pt x="6099048" y="1735171"/>
                </a:cubicBezTo>
              </a:path>
            </a:pathLst>
          </a:custGeom>
          <a:ln w="28575">
            <a:prstDash val="lgDashDot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3435A8-866F-4136-A906-F6D449B97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04348"/>
      </p:ext>
    </p:extLst>
  </p:cSld>
  <p:clrMapOvr>
    <a:masterClrMapping/>
  </p:clrMapOvr>
  <p:transition advTm="511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ED0F2D-13E6-433D-969C-168F7E364F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Figures: Illustrations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38BF42B-3059-4FF3-88A7-81657898E6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24.5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DC91A-8248-4506-8A25-46FD18AC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4CC1EA-5015-407B-AC31-12437702D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5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63">
        <p:circle/>
      </p:transition>
    </mc:Choice>
    <mc:Fallback xmlns="">
      <p:transition spd="slow" advTm="43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9E854-4BA1-485B-8C54-9A1F9763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A2634-A62E-4CA8-A6A7-DFD2A87EC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common in engineering</a:t>
            </a:r>
          </a:p>
          <a:p>
            <a:pPr lvl="1"/>
            <a:r>
              <a:rPr lang="en-US" dirty="0"/>
              <a:t>Show new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4F7A0-7E1F-4414-9DFC-69C3D43A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A29AE5-57BB-45EE-9F17-EE6ADB97F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7053"/>
      </p:ext>
    </p:extLst>
  </p:cSld>
  <p:clrMapOvr>
    <a:masterClrMapping/>
  </p:clrMapOvr>
  <p:transition advTm="130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2749-8C11-46AE-B898-91A7726D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illustrations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4CF6C-CFF1-4C76-88A2-8ADC9442F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Photographs</a:t>
            </a:r>
          </a:p>
          <a:p>
            <a:pPr lvl="1"/>
            <a:r>
              <a:rPr lang="en-US" dirty="0"/>
              <a:t>Crop out unnecessary background</a:t>
            </a:r>
          </a:p>
          <a:p>
            <a:pPr lvl="1"/>
            <a:r>
              <a:rPr lang="en-US" dirty="0"/>
              <a:t>Retain </a:t>
            </a:r>
            <a:r>
              <a:rPr lang="en-US" dirty="0" err="1"/>
              <a:t>length:width</a:t>
            </a:r>
            <a:r>
              <a:rPr lang="en-US" dirty="0"/>
              <a:t> ratio when resizing</a:t>
            </a:r>
          </a:p>
          <a:p>
            <a:pPr lvl="0"/>
            <a:r>
              <a:rPr lang="en-US" dirty="0"/>
              <a:t>Other illustrations</a:t>
            </a:r>
          </a:p>
          <a:p>
            <a:pPr lvl="1"/>
            <a:r>
              <a:rPr lang="en-US" dirty="0"/>
              <a:t>Simplify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Size</a:t>
            </a:r>
          </a:p>
          <a:p>
            <a:pPr lvl="1"/>
            <a:r>
              <a:rPr lang="en-US" dirty="0"/>
              <a:t>Resolution 150-300 dpi</a:t>
            </a:r>
          </a:p>
          <a:p>
            <a:pPr lvl="1"/>
            <a:r>
              <a:rPr lang="en-US" dirty="0"/>
              <a:t>Text can be read in print version, not your monitor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AD739-7560-4FCE-B318-E443F98B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BF85E7-FA6F-409D-9AFF-4C1BCEDC6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04999"/>
      </p:ext>
    </p:extLst>
  </p:cSld>
  <p:clrMapOvr>
    <a:masterClrMapping/>
  </p:clrMapOvr>
  <p:transition advTm="496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ED0F2D-13E6-433D-969C-168F7E364F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Graphics that </a:t>
            </a:r>
            <a:br>
              <a:rPr lang="en-US" dirty="0"/>
            </a:br>
            <a:r>
              <a:rPr lang="en-US" dirty="0"/>
              <a:t>break the rules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38BF42B-3059-4FF3-88A7-81657898E6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24.6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DC91A-8248-4506-8A25-46FD18AC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E1D1A5-1F76-4E85-8791-7FF754910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96">
        <p:circle/>
      </p:transition>
    </mc:Choice>
    <mc:Fallback xmlns="">
      <p:transition spd="slow" advTm="43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F2749-8C11-46AE-B898-91A7726D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(usually) inviolable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4CF6C-CFF1-4C76-88A2-8ADC9442F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graphic must be mentioned in the text</a:t>
            </a:r>
          </a:p>
          <a:p>
            <a:endParaRPr lang="en-US" dirty="0"/>
          </a:p>
          <a:p>
            <a:r>
              <a:rPr lang="en-US" dirty="0"/>
              <a:t>Okay, Two: </a:t>
            </a:r>
          </a:p>
          <a:p>
            <a:r>
              <a:rPr lang="en-US" dirty="0"/>
              <a:t>Graphics should be helpful to the reader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AD739-7560-4FCE-B318-E443F98B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4EBA11-E9BF-40DD-87BF-CBA492F01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45141"/>
      </p:ext>
    </p:extLst>
  </p:cSld>
  <p:clrMapOvr>
    <a:masterClrMapping/>
  </p:clrMapOvr>
  <p:transition advTm="122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The purpose of graphics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24.1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271CEE-023E-4ABD-A3C9-8B7248256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57">
        <p:circle/>
      </p:transition>
    </mc:Choice>
    <mc:Fallback xmlns="">
      <p:transition spd="slow" advTm="38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64F48-D61A-4890-BCF9-F6F883325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Easily represented in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F42B9-935D-4B99-A1E5-0780D7ECC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55623B-FDEB-4AB8-B76B-17BFAC613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Makes it easy for the reader to find, read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6E903C4-024B-47CC-818F-90F8E35F9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" y="2621886"/>
            <a:ext cx="7046976" cy="23050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A389ED-5FB9-40F3-8BE5-3298190993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520986"/>
      </p:ext>
    </p:extLst>
  </p:cSld>
  <p:clrMapOvr>
    <a:masterClrMapping/>
  </p:clrMapOvr>
  <p:transition advTm="334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 table titles and figure captions differ?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should the arrangement differ for numerical and non-numerical tables?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it beneficial to minimize the number of horizontal and vertical lines in a table?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should the instructions to authors be considered minimum requirements rather than the goal?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can you improve the default output of your graphing program?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are illustrations more common in engineering than science?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it impossible for a writing textbook to give absolute rules on what makes a good graphic?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5F9C0B-EFAD-4302-BAA0-ADD6DCEAA2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185225"/>
      </p:ext>
    </p:extLst>
  </p:cSld>
  <p:clrMapOvr>
    <a:masterClrMapping/>
  </p:clrMapOvr>
  <p:transition advTm="138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732F8-2687-4066-A84D-081B4652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BE991-C39B-484E-A6EE-937BFAEBD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CARGILL, M. &amp; O'CONNOR, P. 2013. </a:t>
            </a:r>
            <a:r>
              <a:rPr lang="en-US" i="1" dirty="0"/>
              <a:t>Writing scientific research articles: Strategy and steps</a:t>
            </a:r>
            <a:r>
              <a:rPr lang="en-US" dirty="0"/>
              <a:t>, John Wiley &amp; Sons.</a:t>
            </a:r>
          </a:p>
          <a:p>
            <a:r>
              <a:rPr lang="en-US" dirty="0"/>
              <a:t>SATOH, T., KAWASE, H., IWATA, T., HIGASHI, S., SATO, T., IRIKURA, K. &amp; HUANG, H.-C. 2001. S-wave velocity structure of the Taichung basin, Taiwan, estimated from array and single-station records of microtremors. </a:t>
            </a:r>
            <a:r>
              <a:rPr lang="en-US" i="1" dirty="0"/>
              <a:t>Bulletin of the Seismological Society of America,</a:t>
            </a:r>
            <a:r>
              <a:rPr lang="en-US" dirty="0"/>
              <a:t> 91</a:t>
            </a:r>
            <a:r>
              <a:rPr lang="en-US" b="1" dirty="0"/>
              <a:t>,</a:t>
            </a:r>
            <a:r>
              <a:rPr lang="en-US" dirty="0"/>
              <a:t> 1267-1282.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21566-711D-4104-A6F3-108309C4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80A596-CDF3-4BB3-BB5B-6F5FA2D1D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77762"/>
      </p:ext>
    </p:extLst>
  </p:cSld>
  <p:clrMapOvr>
    <a:masterClrMapping/>
  </p:clrMapOvr>
  <p:transition advTm="16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B5BA-FB83-4993-B44E-5BB0E7EB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</a:t>
            </a:r>
            <a:r>
              <a:rPr lang="en-US" u="sng" dirty="0"/>
              <a:t>ics</a:t>
            </a:r>
            <a:r>
              <a:rPr lang="en-US" dirty="0"/>
              <a:t> ≠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167C-BCC3-4D62-9673-7459737A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r>
              <a:rPr lang="en-US" dirty="0"/>
              <a:t>Graphics</a:t>
            </a:r>
          </a:p>
          <a:p>
            <a:pPr lvl="1"/>
            <a:r>
              <a:rPr lang="en-US" dirty="0"/>
              <a:t>Tables</a:t>
            </a:r>
          </a:p>
          <a:p>
            <a:pPr lvl="2"/>
            <a:r>
              <a:rPr lang="en-US" dirty="0"/>
              <a:t>Numerical – mostly numbers, often comparing down columns</a:t>
            </a:r>
          </a:p>
          <a:p>
            <a:pPr lvl="2"/>
            <a:r>
              <a:rPr lang="en-US" dirty="0"/>
              <a:t>Non-numerical – mostly words, often comparing across rows</a:t>
            </a:r>
          </a:p>
          <a:p>
            <a:pPr lvl="1"/>
            <a:r>
              <a:rPr lang="en-US" dirty="0"/>
              <a:t>Figures</a:t>
            </a:r>
          </a:p>
          <a:p>
            <a:pPr lvl="2"/>
            <a:r>
              <a:rPr lang="en-US" dirty="0"/>
              <a:t>Graphs</a:t>
            </a:r>
          </a:p>
          <a:p>
            <a:pPr lvl="3"/>
            <a:r>
              <a:rPr lang="en-US" dirty="0"/>
              <a:t>Line – used for time or other continuous variables</a:t>
            </a:r>
          </a:p>
          <a:p>
            <a:pPr lvl="3"/>
            <a:r>
              <a:rPr lang="en-US" dirty="0"/>
              <a:t>Bar – used for non-continuous variables</a:t>
            </a:r>
          </a:p>
          <a:p>
            <a:pPr lvl="2"/>
            <a:r>
              <a:rPr lang="en-US" dirty="0"/>
              <a:t>Illustrations</a:t>
            </a:r>
          </a:p>
          <a:p>
            <a:pPr lvl="3"/>
            <a:r>
              <a:rPr lang="en-US" dirty="0"/>
              <a:t>Photograph – including digital microscopic images</a:t>
            </a:r>
          </a:p>
          <a:p>
            <a:pPr lvl="3"/>
            <a:r>
              <a:rPr lang="en-US" dirty="0"/>
              <a:t>Diagram – many different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9C779-2A92-4D0B-95A5-C9BD07C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B6CB165-FB82-47D8-96D1-C39171A3A5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50630"/>
      </p:ext>
    </p:extLst>
  </p:cSld>
  <p:clrMapOvr>
    <a:masterClrMapping/>
  </p:clrMapOvr>
  <p:transition advTm="366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are like a movie trailer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Attract attention</a:t>
            </a:r>
          </a:p>
          <a:p>
            <a:r>
              <a:rPr lang="en-US" dirty="0"/>
              <a:t>Unanswered questions</a:t>
            </a:r>
          </a:p>
          <a:p>
            <a:endParaRPr lang="en-US" dirty="0"/>
          </a:p>
          <a:p>
            <a:r>
              <a:rPr lang="en-US" dirty="0"/>
              <a:t>Make people want to see the whole 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AB37B5-830E-4474-BA13-E3D0D76112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190108"/>
      </p:ext>
    </p:extLst>
  </p:cSld>
  <p:clrMapOvr>
    <a:masterClrMapping/>
  </p:clrMapOvr>
  <p:transition advTm="2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0D396-12E8-4348-851A-278D8008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are like a movie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E0EBC-360D-4FED-934D-A4000A4E7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Graphics = Video</a:t>
            </a:r>
          </a:p>
          <a:p>
            <a:r>
              <a:rPr lang="en-US" dirty="0"/>
              <a:t>Text = Soundtrack</a:t>
            </a:r>
          </a:p>
          <a:p>
            <a:endParaRPr lang="en-US" dirty="0"/>
          </a:p>
          <a:p>
            <a:r>
              <a:rPr lang="en-US" dirty="0"/>
              <a:t>Both required to get the whole message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1258E-597E-47C6-A8B0-0C7F2794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91FE93-95CB-48D8-9593-7D1BC0644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58619"/>
      </p:ext>
    </p:extLst>
  </p:cSld>
  <p:clrMapOvr>
    <a:masterClrMapping/>
  </p:clrMapOvr>
  <p:transition advTm="160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Terms used when referring to graphics</a:t>
            </a:r>
            <a:endParaRPr lang="en-US" altLang="zh-TW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24.2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C43C3E-8C72-47E1-835A-018087066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704">
        <p:circle/>
      </p:transition>
    </mc:Choice>
    <mc:Fallback xmlns="">
      <p:transition spd="slow" advTm="57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B4B195-7BA9-4AE3-A07C-DCCBBACB6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" y="2541909"/>
            <a:ext cx="8180070" cy="18541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Table Title Top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DD0FD-55B0-48C4-8AF2-8A69533EDF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6581773" y="1905000"/>
            <a:ext cx="2562227" cy="619125"/>
          </a:xfrm>
          <a:prstGeom prst="borderCallout1">
            <a:avLst>
              <a:gd name="adj1" fmla="val 98750"/>
              <a:gd name="adj2" fmla="val 48719"/>
              <a:gd name="adj3" fmla="val 160425"/>
              <a:gd name="adj4" fmla="val 33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Column heading,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units in parentheses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0" y="4724400"/>
            <a:ext cx="2562227" cy="619125"/>
          </a:xfrm>
          <a:prstGeom prst="borderCallout1">
            <a:avLst>
              <a:gd name="adj1" fmla="val -4187"/>
              <a:gd name="adj2" fmla="val 49440"/>
              <a:gd name="adj3" fmla="val -73793"/>
              <a:gd name="adj4" fmla="val 59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Row heading,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units in parentheses</a:t>
            </a:r>
          </a:p>
        </p:txBody>
      </p:sp>
      <p:sp>
        <p:nvSpPr>
          <p:cNvPr id="9" name="Down Arrow 8"/>
          <p:cNvSpPr/>
          <p:nvPr/>
        </p:nvSpPr>
        <p:spPr>
          <a:xfrm>
            <a:off x="3166872" y="2865648"/>
            <a:ext cx="533400" cy="2133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Reading direction</a:t>
            </a:r>
          </a:p>
        </p:txBody>
      </p:sp>
      <p:sp>
        <p:nvSpPr>
          <p:cNvPr id="12" name="Oval 11"/>
          <p:cNvSpPr/>
          <p:nvPr/>
        </p:nvSpPr>
        <p:spPr>
          <a:xfrm>
            <a:off x="140970" y="2536767"/>
            <a:ext cx="365760" cy="3657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745480" y="2902527"/>
            <a:ext cx="365760" cy="3657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40970" y="3468624"/>
            <a:ext cx="365760" cy="3657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140970" y="3918897"/>
            <a:ext cx="365760" cy="3657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29640C-3590-4ECD-BC42-9F12653A16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4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852">
        <p:fade/>
      </p:transition>
    </mc:Choice>
    <mc:Fallback xmlns="">
      <p:transition spd="med" advTm="43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9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CCBCC3-8996-42BD-AFB8-8AC89CB7D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32" y="1880849"/>
            <a:ext cx="6344068" cy="37579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Caption Follows Figure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0" y="4572000"/>
            <a:ext cx="2562227" cy="619125"/>
          </a:xfrm>
          <a:prstGeom prst="borderCallout1">
            <a:avLst>
              <a:gd name="adj1" fmla="val -2710"/>
              <a:gd name="adj2" fmla="val 50511"/>
              <a:gd name="adj3" fmla="val -191649"/>
              <a:gd name="adj4" fmla="val 72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Axis label,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units in parentheses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6581772" y="2667000"/>
            <a:ext cx="2562227" cy="619125"/>
          </a:xfrm>
          <a:prstGeom prst="borderCallout1">
            <a:avLst>
              <a:gd name="adj1" fmla="val 98750"/>
              <a:gd name="adj2" fmla="val 48719"/>
              <a:gd name="adj3" fmla="val 182520"/>
              <a:gd name="adj4" fmla="val 106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Names differ in British vs. American English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6581771" y="2667000"/>
            <a:ext cx="2562227" cy="619125"/>
          </a:xfrm>
          <a:prstGeom prst="borderCallout1">
            <a:avLst>
              <a:gd name="adj1" fmla="val 98750"/>
              <a:gd name="adj2" fmla="val 48719"/>
              <a:gd name="adj3" fmla="val 434924"/>
              <a:gd name="adj4" fmla="val 29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Names differ in British vs. American English</a:t>
            </a:r>
          </a:p>
        </p:txBody>
      </p:sp>
      <p:sp>
        <p:nvSpPr>
          <p:cNvPr id="10" name="Down Arrow 9"/>
          <p:cNvSpPr/>
          <p:nvPr/>
        </p:nvSpPr>
        <p:spPr>
          <a:xfrm rot="10800000">
            <a:off x="2961409" y="3057525"/>
            <a:ext cx="533400" cy="21336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Reading direction</a:t>
            </a:r>
          </a:p>
        </p:txBody>
      </p:sp>
      <p:sp>
        <p:nvSpPr>
          <p:cNvPr id="11" name="Oval 10"/>
          <p:cNvSpPr/>
          <p:nvPr/>
        </p:nvSpPr>
        <p:spPr>
          <a:xfrm>
            <a:off x="1281113" y="5279517"/>
            <a:ext cx="365760" cy="3657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528230" y="4761357"/>
            <a:ext cx="365760" cy="3657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786438" y="4117848"/>
            <a:ext cx="365760" cy="3657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5105400" y="2628669"/>
            <a:ext cx="365760" cy="3657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5A2E1D-B6F7-48E7-B452-B9CD203BC3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384376"/>
      </p:ext>
    </p:extLst>
  </p:cSld>
  <p:clrMapOvr>
    <a:masterClrMapping/>
  </p:clrMapOvr>
  <p:transition advTm="619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8|5.5|4.8|7.6|5.3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1.7|17.4|6.4|5.2|1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.1|3.1|4.8|3.2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8|5.5|4.8|7.6|5.3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4|6|3.4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6.3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6|25.1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5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159</TotalTime>
  <Words>990</Words>
  <Application>Microsoft Office PowerPoint</Application>
  <PresentationFormat>On-screen Show (4:3)</PresentationFormat>
  <Paragraphs>249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Calibri</vt:lpstr>
      <vt:lpstr>Constantia</vt:lpstr>
      <vt:lpstr>Wingdings 2</vt:lpstr>
      <vt:lpstr>Flow</vt:lpstr>
      <vt:lpstr>Chapter 24 Illustrating your manuscript</vt:lpstr>
      <vt:lpstr>Goals:</vt:lpstr>
      <vt:lpstr>The purpose of graphics</vt:lpstr>
      <vt:lpstr>Graphics ≠ Graph</vt:lpstr>
      <vt:lpstr>Graphics are like a movie trailer</vt:lpstr>
      <vt:lpstr>Graphics are like a movie</vt:lpstr>
      <vt:lpstr>Terms used when referring to graphics</vt:lpstr>
      <vt:lpstr>Tables</vt:lpstr>
      <vt:lpstr>Figures</vt:lpstr>
      <vt:lpstr>Titles and Captions</vt:lpstr>
      <vt:lpstr>Title or Caption Formats</vt:lpstr>
      <vt:lpstr>Title and Captions</vt:lpstr>
      <vt:lpstr>Tables</vt:lpstr>
      <vt:lpstr>Fit in, stand out</vt:lpstr>
      <vt:lpstr>Good Numerical Table</vt:lpstr>
      <vt:lpstr>Good Numerical Table</vt:lpstr>
      <vt:lpstr>Table Formatting</vt:lpstr>
      <vt:lpstr>Table Dividing Lines</vt:lpstr>
      <vt:lpstr>Good Non-numerical Table</vt:lpstr>
      <vt:lpstr>Good Non-numerical Table</vt:lpstr>
      <vt:lpstr>Figures: Graphs</vt:lpstr>
      <vt:lpstr>Fit in, stand out</vt:lpstr>
      <vt:lpstr>Default</vt:lpstr>
      <vt:lpstr>Improved</vt:lpstr>
      <vt:lpstr>Figures: Illustrations</vt:lpstr>
      <vt:lpstr>Illustrations</vt:lpstr>
      <vt:lpstr>Good illustrations</vt:lpstr>
      <vt:lpstr>Graphics that  break the rules</vt:lpstr>
      <vt:lpstr>One (usually) inviolable rule</vt:lpstr>
      <vt:lpstr>Easily represented in text</vt:lpstr>
      <vt:lpstr>Evaluate your understanding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Tables</dc:title>
  <dc:creator>Gerry Rau</dc:creator>
  <cp:lastModifiedBy>Gerry Rau</cp:lastModifiedBy>
  <cp:revision>19</cp:revision>
  <dcterms:created xsi:type="dcterms:W3CDTF">2019-03-13T08:02:22Z</dcterms:created>
  <dcterms:modified xsi:type="dcterms:W3CDTF">2019-03-27T01:42:26Z</dcterms:modified>
</cp:coreProperties>
</file>