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602" r:id="rId2"/>
    <p:sldId id="571" r:id="rId3"/>
    <p:sldId id="592" r:id="rId4"/>
    <p:sldId id="606" r:id="rId5"/>
    <p:sldId id="285" r:id="rId6"/>
    <p:sldId id="281" r:id="rId7"/>
    <p:sldId id="608" r:id="rId8"/>
    <p:sldId id="282" r:id="rId9"/>
    <p:sldId id="380" r:id="rId10"/>
    <p:sldId id="381" r:id="rId11"/>
    <p:sldId id="614" r:id="rId12"/>
    <p:sldId id="294" r:id="rId13"/>
    <p:sldId id="363" r:id="rId14"/>
    <p:sldId id="382" r:id="rId15"/>
    <p:sldId id="364" r:id="rId16"/>
    <p:sldId id="365" r:id="rId17"/>
    <p:sldId id="366" r:id="rId18"/>
    <p:sldId id="307" r:id="rId19"/>
    <p:sldId id="308" r:id="rId20"/>
    <p:sldId id="315" r:id="rId21"/>
    <p:sldId id="383" r:id="rId22"/>
    <p:sldId id="320" r:id="rId23"/>
    <p:sldId id="384" r:id="rId24"/>
    <p:sldId id="316" r:id="rId25"/>
    <p:sldId id="317" r:id="rId26"/>
    <p:sldId id="321" r:id="rId27"/>
    <p:sldId id="322" r:id="rId28"/>
    <p:sldId id="377" r:id="rId29"/>
    <p:sldId id="323" r:id="rId30"/>
    <p:sldId id="367" r:id="rId31"/>
    <p:sldId id="369" r:id="rId32"/>
    <p:sldId id="615" r:id="rId33"/>
    <p:sldId id="610" r:id="rId34"/>
    <p:sldId id="296" r:id="rId35"/>
    <p:sldId id="612" r:id="rId36"/>
    <p:sldId id="611" r:id="rId37"/>
    <p:sldId id="613" r:id="rId38"/>
    <p:sldId id="609" r:id="rId39"/>
    <p:sldId id="324" r:id="rId40"/>
    <p:sldId id="325" r:id="rId41"/>
    <p:sldId id="607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9C198-F2E1-4E57-AF6C-9F1EED770DAD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34587-828E-491B-856E-B54D26099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1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Paragraph/sentence</a:t>
            </a:r>
            <a:r>
              <a:rPr lang="en-US" baseline="0" dirty="0"/>
              <a:t> level, this week: Elimination, Organization</a:t>
            </a:r>
          </a:p>
          <a:p>
            <a:r>
              <a:rPr lang="en-US" baseline="0" dirty="0"/>
              <a:t>Word level, next week: Clarification</a:t>
            </a:r>
          </a:p>
          <a:p>
            <a:r>
              <a:rPr lang="en-US" baseline="0" dirty="0"/>
              <a:t>Revision, last week: Modification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6B4BD-3F68-B749-B6D8-E75D6F8CE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92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</a:t>
            </a:r>
            <a:r>
              <a:rPr lang="en-US" baseline="0" dirty="0"/>
              <a:t> equipment in Chinese, considered countable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6B4BD-3F68-B749-B6D8-E75D6F8CE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73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B4F2-3380-4A44-A5E9-F416A5D716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1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4F02-18B5-483B-AA05-4973C38353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6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C00-52A3-4634-97A7-33A6B93AD3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C53E-DEFC-410B-A9E9-7968887D97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9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C3EB-7D01-492E-9D45-0A71A6C3E7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14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F049-9833-4F07-9613-6B3FF36BB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7181-0CA1-43B7-B4F8-F978D6B957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6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35FE-C12F-480B-A31D-9803CC27E0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0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0EF-0198-4198-91C7-5EE767AC2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510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CFA4-90A6-45EB-846F-B957A0ABF8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9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C5CA-A74D-4DF5-9A16-798D753DA6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3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7BE3D6-3A94-4762-89AC-D0E39908F4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5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4.tm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E1996-E57E-4E0A-9880-1CD9820F8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Chapter 23</a:t>
            </a:r>
            <a:br>
              <a:rPr lang="en-US"/>
            </a:br>
            <a:r>
              <a:rPr lang="en-US" sz="4000"/>
              <a:t>Finalization</a:t>
            </a:r>
            <a:endParaRPr lang="en-US" sz="4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AAA5504-3237-4D9B-9293-35CB332DF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72919-D789-458F-BFD1-E3F0FB5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1A42C2-0134-4DAE-8DCB-84EFCCD42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18056"/>
      </p:ext>
    </p:extLst>
  </p:cSld>
  <p:clrMapOvr>
    <a:masterClrMapping/>
  </p:clrMapOvr>
  <p:transition advTm="58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72580-9A17-49C7-8360-69355DF1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Squid technique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6C1FE-D1E3-45A4-884E-9A2E250BA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0B19BF-3E7F-4926-9B6C-020657D82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Hiding behind a cloud of ink</a:t>
            </a:r>
          </a:p>
          <a:p>
            <a:endParaRPr lang="en-US" dirty="0"/>
          </a:p>
          <a:p>
            <a:r>
              <a:rPr lang="en-US" dirty="0"/>
              <a:t>“Much more work will be required to provide definitive answers to these questions” </a:t>
            </a:r>
          </a:p>
          <a:p>
            <a:r>
              <a:rPr lang="en-US" dirty="0"/>
              <a:t>Means: “I don’t have a clue how to explain the data.” </a:t>
            </a:r>
          </a:p>
          <a:p>
            <a:endParaRPr lang="en-US" dirty="0"/>
          </a:p>
          <a:p>
            <a:r>
              <a:rPr lang="en-US" dirty="0"/>
              <a:t>Emphasize what you do know, contribution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6299DF-C3BB-4D3F-97A8-9F1CDAFE46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3428398"/>
      </p:ext>
    </p:extLst>
  </p:cSld>
  <p:clrMapOvr>
    <a:masterClrMapping/>
  </p:clrMapOvr>
  <p:transition advTm="350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59FEA-A459-4CC7-B4E1-81C0E109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23.1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4EF3-82A2-4B90-BB60-E518B69DB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 your writing to make sure key terms are used consistently. Apart from those words, if the same word appears twice in a paragraph, consider whether it would be possible to substitute a synonym.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9FAA9-5DEE-4B06-AA5C-F933E1876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F87B418-E1BE-48DA-A31E-0F342F2A0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26254"/>
      </p:ext>
    </p:extLst>
  </p:cSld>
  <p:clrMapOvr>
    <a:masterClrMapping/>
  </p:clrMapOvr>
  <p:transition advTm="236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C6 Correctness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23.3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F52E41-F339-47EE-B32C-FBD63F84F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9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550">
        <p:circle/>
      </p:transition>
    </mc:Choice>
    <mc:Fallback>
      <p:transition spd="slow" advTm="35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Frequently Misused Words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23.3.1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7241A5-4EA0-43D7-9D81-B7E137928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2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307">
        <p:circle/>
      </p:transition>
    </mc:Choice>
    <mc:Fallback>
      <p:transition spd="slow" advTm="630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56191-2765-4323-88A9-B489F6082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 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9D8E8-A75D-4CD1-98EE-D1E22E38F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 sound or meaning</a:t>
            </a:r>
          </a:p>
          <a:p>
            <a:endParaRPr lang="en-US" dirty="0"/>
          </a:p>
          <a:p>
            <a:r>
              <a:rPr lang="en-US" dirty="0"/>
              <a:t>Device (n)/devise (v): A device is something that someone has devised.</a:t>
            </a:r>
          </a:p>
          <a:p>
            <a:pPr lvl="1"/>
            <a:r>
              <a:rPr lang="en-US" dirty="0"/>
              <a:t>Our solution to the problem is a workable device. </a:t>
            </a:r>
          </a:p>
          <a:p>
            <a:pPr lvl="1"/>
            <a:r>
              <a:rPr lang="en-US" dirty="0"/>
              <a:t>We devised a workable solution to the problem.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591DB-F294-4228-ABDE-6569971F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CB36D60-5A1F-418E-8EAF-600F67B0D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35239"/>
      </p:ext>
    </p:extLst>
  </p:cSld>
  <p:clrMapOvr>
    <a:masterClrMapping/>
  </p:clrMapOvr>
  <p:transition advTm="201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Respectively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lists to be merged</a:t>
            </a:r>
          </a:p>
          <a:p>
            <a:pPr lvl="1"/>
            <a:r>
              <a:rPr lang="en-US" dirty="0"/>
              <a:t>Same number of objects</a:t>
            </a:r>
          </a:p>
          <a:p>
            <a:pPr lvl="1"/>
            <a:r>
              <a:rPr lang="en-US" dirty="0"/>
              <a:t>Same order</a:t>
            </a:r>
          </a:p>
          <a:p>
            <a:pPr lvl="1"/>
            <a:endParaRPr lang="en-US" dirty="0"/>
          </a:p>
          <a:p>
            <a:r>
              <a:rPr lang="en-US" dirty="0"/>
              <a:t>Comma separated</a:t>
            </a:r>
          </a:p>
          <a:p>
            <a:endParaRPr lang="en-US" dirty="0"/>
          </a:p>
          <a:p>
            <a:r>
              <a:rPr lang="en-US" dirty="0"/>
              <a:t>Does not mean sequentially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E09B09-15CA-4D45-B2A7-513978CD3C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41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942">
        <p:fade/>
      </p:transition>
    </mc:Choice>
    <mc:Fallback>
      <p:transition spd="med" advTm="249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Respectively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Correct :</a:t>
            </a:r>
          </a:p>
          <a:p>
            <a:pPr lvl="1"/>
            <a:r>
              <a:rPr lang="en-US" dirty="0"/>
              <a:t>The two subjects were male and female, aged 67 and 63, respectively.</a:t>
            </a:r>
          </a:p>
          <a:p>
            <a:pPr lvl="1"/>
            <a:r>
              <a:rPr lang="en-US" dirty="0"/>
              <a:t>The two subjects were, respectively, male and female, aged 67 and 63.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A1 and B1, A2 and B2, respectively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EC9B71-1EE8-4171-BE20-9476507054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613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849">
        <p:fade/>
      </p:transition>
    </mc:Choice>
    <mc:Fallback>
      <p:transition spd="med" advTm="27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Respectively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17720"/>
          </a:xfrm>
        </p:spPr>
        <p:txBody>
          <a:bodyPr>
            <a:normAutofit/>
          </a:bodyPr>
          <a:lstStyle/>
          <a:p>
            <a:r>
              <a:rPr lang="en-US" dirty="0"/>
              <a:t>Incorrect :</a:t>
            </a:r>
          </a:p>
          <a:p>
            <a:pPr lvl="1"/>
            <a:r>
              <a:rPr lang="en-US" dirty="0"/>
              <a:t>The two subjects were aged 67 and 63, respectively. </a:t>
            </a:r>
          </a:p>
          <a:p>
            <a:pPr lvl="2"/>
            <a:r>
              <a:rPr lang="en-US" dirty="0"/>
              <a:t>[No second list.]</a:t>
            </a:r>
          </a:p>
          <a:p>
            <a:pPr lvl="1"/>
            <a:r>
              <a:rPr lang="en-US" dirty="0"/>
              <a:t>The three subjects were male and female, aged 67, 63 and 62, respectively. </a:t>
            </a:r>
          </a:p>
          <a:p>
            <a:pPr lvl="2"/>
            <a:r>
              <a:rPr lang="en-US" dirty="0"/>
              <a:t>[Unequal numbers.]</a:t>
            </a:r>
          </a:p>
          <a:p>
            <a:pPr lvl="1"/>
            <a:r>
              <a:rPr lang="en-US" dirty="0"/>
              <a:t>The two subjects were a male aged 67 and a female aged 63, respectively. </a:t>
            </a:r>
          </a:p>
          <a:p>
            <a:pPr lvl="2"/>
            <a:r>
              <a:rPr lang="en-US" dirty="0"/>
              <a:t>[Two lists are already merged.]</a:t>
            </a:r>
          </a:p>
          <a:p>
            <a:pPr lvl="1"/>
            <a:r>
              <a:rPr lang="en-US" dirty="0"/>
              <a:t>The two subjects will be described respectively. </a:t>
            </a:r>
          </a:p>
          <a:p>
            <a:pPr lvl="2"/>
            <a:r>
              <a:rPr lang="en-US" dirty="0"/>
              <a:t>[Sequentially, not respectively.]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BE8BE12-6454-4777-A6F4-28B1FE9CA1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57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639">
        <p:fade/>
      </p:transition>
    </mc:Choice>
    <mc:Fallback>
      <p:transition spd="med" advTm="456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Prepositions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23.3.2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65DDCB-D1F4-478E-812C-D42B64229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3746">
        <p:circle/>
      </p:transition>
    </mc:Choice>
    <mc:Fallback>
      <p:transition spd="slow" advTm="1374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Prepositions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In</a:t>
            </a:r>
            <a:r>
              <a:rPr lang="en-US" dirty="0"/>
              <a:t> the morning I found the information </a:t>
            </a:r>
            <a:r>
              <a:rPr lang="en-US" i="1" dirty="0"/>
              <a:t>in</a:t>
            </a:r>
            <a:r>
              <a:rPr lang="en-US" dirty="0"/>
              <a:t> an article </a:t>
            </a:r>
            <a:r>
              <a:rPr lang="en-US" i="1" dirty="0"/>
              <a:t>in</a:t>
            </a:r>
            <a:r>
              <a:rPr lang="en-US" dirty="0"/>
              <a:t> a folder while getting </a:t>
            </a:r>
            <a:r>
              <a:rPr lang="en-US" i="1" dirty="0"/>
              <a:t>in</a:t>
            </a:r>
            <a:r>
              <a:rPr lang="en-US" dirty="0"/>
              <a:t> the car, so I will give it to you </a:t>
            </a:r>
            <a:r>
              <a:rPr lang="en-US" i="1" dirty="0"/>
              <a:t>in</a:t>
            </a:r>
            <a:r>
              <a:rPr lang="en-US" dirty="0"/>
              <a:t> an hour.</a:t>
            </a:r>
          </a:p>
          <a:p>
            <a:endParaRPr lang="en-US" dirty="0"/>
          </a:p>
          <a:p>
            <a:r>
              <a:rPr lang="en-US" dirty="0"/>
              <a:t>time of the day</a:t>
            </a:r>
          </a:p>
          <a:p>
            <a:r>
              <a:rPr lang="en-US" dirty="0"/>
              <a:t>metaphorical</a:t>
            </a:r>
          </a:p>
          <a:p>
            <a:r>
              <a:rPr lang="en-US" dirty="0"/>
              <a:t>physical space</a:t>
            </a:r>
          </a:p>
          <a:p>
            <a:r>
              <a:rPr lang="en-US" dirty="0"/>
              <a:t>into</a:t>
            </a:r>
          </a:p>
          <a:p>
            <a:r>
              <a:rPr lang="en-US" dirty="0"/>
              <a:t>length of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F6C3A88-2D00-4D7D-87EE-A7E42046C3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16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532">
        <p:fade/>
      </p:transition>
    </mc:Choice>
    <mc:Fallback>
      <p:transition spd="med" advTm="20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Goals: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Why do many writers restate the research goal when the paper is nearly complete?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techniques can be used to check for consistency?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Which of the many points of correctness mentioned in this chapter is most difficult for you?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 a first-time author, why is it important to seek advice from your collaborators early in the writing process?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F119E0-1AE7-4B87-B585-D4C1CA84C8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143741"/>
      </p:ext>
    </p:extLst>
  </p:cSld>
  <p:clrMapOvr>
    <a:masterClrMapping/>
  </p:clrMapOvr>
  <p:transition advTm="274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Articles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23.3.3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A5F6D1-8392-492A-8496-D974F5812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7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43">
        <p:circle/>
      </p:transition>
    </mc:Choice>
    <mc:Fallback>
      <p:transition spd="slow" advTm="304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E720C-DBCA-4E0C-9154-7323CD53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article to use?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AE25DC-DCB2-40C2-AE45-9177441FB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51" y="1935163"/>
            <a:ext cx="5478697" cy="43894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C9152-8DD6-4BA0-9A27-D2A9B154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457BC59-64BC-4820-B86C-799F69DA3959}"/>
              </a:ext>
            </a:extLst>
          </p:cNvPr>
          <p:cNvSpPr/>
          <p:nvPr/>
        </p:nvSpPr>
        <p:spPr>
          <a:xfrm>
            <a:off x="1225296" y="3922776"/>
            <a:ext cx="420624" cy="283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FB9327-C3B5-4BD3-87D7-04F67B955D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3676023"/>
      </p:ext>
    </p:extLst>
  </p:cSld>
  <p:clrMapOvr>
    <a:masterClrMapping/>
  </p:clrMapOvr>
  <p:transition advTm="407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to reader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9247" y="2248347"/>
            <a:ext cx="7873253" cy="3877815"/>
          </a:xfrm>
        </p:spPr>
        <p:txBody>
          <a:bodyPr>
            <a:normAutofit/>
          </a:bodyPr>
          <a:lstStyle/>
          <a:p>
            <a:r>
              <a:rPr lang="en-US" dirty="0"/>
              <a:t>Previously mentioned</a:t>
            </a:r>
          </a:p>
          <a:p>
            <a:pPr lvl="1"/>
            <a:r>
              <a:rPr lang="en-US" dirty="0"/>
              <a:t>I had </a:t>
            </a:r>
            <a:r>
              <a:rPr lang="en-US" u="sng" dirty="0"/>
              <a:t>a</a:t>
            </a:r>
            <a:r>
              <a:rPr lang="en-US" dirty="0"/>
              <a:t> cheese sandwich and </a:t>
            </a:r>
            <a:r>
              <a:rPr lang="en-US" u="sng" dirty="0"/>
              <a:t>an</a:t>
            </a:r>
            <a:r>
              <a:rPr lang="en-US" dirty="0"/>
              <a:t> apple for lunch.</a:t>
            </a:r>
          </a:p>
          <a:p>
            <a:pPr lvl="1"/>
            <a:r>
              <a:rPr lang="en-US" u="sng" dirty="0"/>
              <a:t>The</a:t>
            </a:r>
            <a:r>
              <a:rPr lang="en-US" dirty="0"/>
              <a:t> sandwich was fine, but </a:t>
            </a:r>
            <a:r>
              <a:rPr lang="en-US" u="sng" dirty="0"/>
              <a:t>the</a:t>
            </a:r>
            <a:r>
              <a:rPr lang="en-US" dirty="0"/>
              <a:t> apple had a worm.</a:t>
            </a:r>
            <a:br>
              <a:rPr lang="en-US" dirty="0"/>
            </a:br>
            <a:endParaRPr lang="en-US" dirty="0"/>
          </a:p>
          <a:p>
            <a:r>
              <a:rPr lang="en-US" dirty="0"/>
              <a:t>Can be inferred</a:t>
            </a:r>
          </a:p>
          <a:p>
            <a:pPr lvl="1"/>
            <a:r>
              <a:rPr lang="en-US" dirty="0"/>
              <a:t>I bought </a:t>
            </a:r>
            <a:r>
              <a:rPr lang="en-US" u="sng" dirty="0"/>
              <a:t>a</a:t>
            </a:r>
            <a:r>
              <a:rPr lang="en-US" dirty="0"/>
              <a:t> new computer but </a:t>
            </a:r>
            <a:r>
              <a:rPr lang="en-US" u="sng" dirty="0"/>
              <a:t>the</a:t>
            </a:r>
            <a:r>
              <a:rPr lang="en-US" dirty="0"/>
              <a:t> keyboard did not work.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EFA9D6-A258-4ACA-B724-5E21EB8352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759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627">
        <p:fade/>
      </p:transition>
    </mc:Choice>
    <mc:Fallback>
      <p:transition spd="med" advTm="446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E720C-DBCA-4E0C-9154-7323CD53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article to use?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AE25DC-DCB2-40C2-AE45-9177441FB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51" y="1935163"/>
            <a:ext cx="5478697" cy="43894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C9152-8DD6-4BA0-9A27-D2A9B154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F1F5E9A-B15D-4FD5-ABE7-399CB24C1742}"/>
              </a:ext>
            </a:extLst>
          </p:cNvPr>
          <p:cNvSpPr/>
          <p:nvPr/>
        </p:nvSpPr>
        <p:spPr>
          <a:xfrm>
            <a:off x="1161288" y="4937760"/>
            <a:ext cx="420624" cy="283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B7E603-D586-44F3-8525-EC9F4133B2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3144773"/>
      </p:ext>
    </p:extLst>
  </p:cSld>
  <p:clrMapOvr>
    <a:masterClrMapping/>
  </p:clrMapOvr>
  <p:transition advTm="47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Countable or Uncountable?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Countable nouns: particle(s), circuit(s)</a:t>
            </a:r>
          </a:p>
          <a:p>
            <a:pPr lvl="1"/>
            <a:r>
              <a:rPr lang="en-US" dirty="0"/>
              <a:t>Countable nouns need an article (a, the)</a:t>
            </a:r>
          </a:p>
          <a:p>
            <a:pPr lvl="2"/>
            <a:r>
              <a:rPr lang="en-US" dirty="0"/>
              <a:t>Or other ‘determiner’: my, this, one, some</a:t>
            </a:r>
          </a:p>
          <a:p>
            <a:endParaRPr lang="en-US" dirty="0"/>
          </a:p>
          <a:p>
            <a:r>
              <a:rPr lang="en-US" dirty="0"/>
              <a:t>Uncountable nouns: equipment, excellence</a:t>
            </a:r>
          </a:p>
          <a:p>
            <a:pPr lvl="1"/>
            <a:r>
              <a:rPr lang="en-US" dirty="0"/>
              <a:t>Collective can use the (specific), not a</a:t>
            </a:r>
          </a:p>
          <a:p>
            <a:pPr lvl="2"/>
            <a:r>
              <a:rPr lang="en-US" dirty="0"/>
              <a:t>Equipment was used; I used the equipment</a:t>
            </a:r>
          </a:p>
          <a:p>
            <a:pPr lvl="1"/>
            <a:r>
              <a:rPr lang="en-US" dirty="0"/>
              <a:t>Abstract do not use either (no specific)</a:t>
            </a:r>
          </a:p>
          <a:p>
            <a:pPr lvl="2"/>
            <a:r>
              <a:rPr lang="en-US" dirty="0"/>
              <a:t>Excellence is our goal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92566" y="3657600"/>
            <a:ext cx="21336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Chinese consider equipment countable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1AE5A1-B3CC-427D-948C-1E9B4263EE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85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9971">
        <p:fade/>
      </p:transition>
    </mc:Choice>
    <mc:Fallback>
      <p:transition spd="med" advTm="599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Countable or Uncountable?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9247" y="2248347"/>
            <a:ext cx="8292353" cy="3877815"/>
          </a:xfrm>
        </p:spPr>
        <p:txBody>
          <a:bodyPr>
            <a:normAutofit/>
          </a:bodyPr>
          <a:lstStyle/>
          <a:p>
            <a:r>
              <a:rPr lang="en-US" dirty="0"/>
              <a:t>Either countable or uncountable: </a:t>
            </a:r>
            <a:br>
              <a:rPr lang="en-US" dirty="0"/>
            </a:br>
            <a:r>
              <a:rPr lang="en-US" dirty="0"/>
              <a:t>absence, failure, paper, science</a:t>
            </a:r>
          </a:p>
          <a:p>
            <a:endParaRPr lang="en-US" dirty="0"/>
          </a:p>
          <a:p>
            <a:r>
              <a:rPr lang="en-US" dirty="0"/>
              <a:t>Sometimes considered uncountable only (NOT TRUE):</a:t>
            </a:r>
            <a:br>
              <a:rPr lang="en-US" dirty="0"/>
            </a:br>
            <a:r>
              <a:rPr lang="en-US" dirty="0"/>
              <a:t>work, freedom, earth, intelligence</a:t>
            </a:r>
          </a:p>
          <a:p>
            <a:endParaRPr lang="en-US" dirty="0"/>
          </a:p>
          <a:p>
            <a:r>
              <a:rPr lang="en-US" dirty="0"/>
              <a:t>Uncountable in American, countable in British:</a:t>
            </a:r>
            <a:br>
              <a:rPr lang="en-US" dirty="0"/>
            </a:br>
            <a:r>
              <a:rPr lang="en-US" dirty="0"/>
              <a:t>math(s), research(</a:t>
            </a:r>
            <a:r>
              <a:rPr lang="en-US" dirty="0" err="1"/>
              <a:t>es</a:t>
            </a:r>
            <a:r>
              <a:rPr lang="en-US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4516AA-A3ED-4211-929C-B5368D20D7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557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2437">
        <p:fade/>
      </p:transition>
    </mc:Choice>
    <mc:Fallback>
      <p:transition spd="med" advTm="824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or An with Abbreviations?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the way the letter is said, not letter itself</a:t>
            </a:r>
          </a:p>
          <a:p>
            <a:endParaRPr lang="en-US" dirty="0"/>
          </a:p>
          <a:p>
            <a:r>
              <a:rPr lang="en-US" dirty="0"/>
              <a:t>Use ‘a’ if the following </a:t>
            </a:r>
            <a:r>
              <a:rPr lang="en-US" u="sng" dirty="0"/>
              <a:t>sound</a:t>
            </a:r>
            <a:r>
              <a:rPr lang="en-US" dirty="0"/>
              <a:t> is a consonant.</a:t>
            </a:r>
          </a:p>
          <a:p>
            <a:r>
              <a:rPr lang="en-US" dirty="0"/>
              <a:t>Use ‘an’ if the following </a:t>
            </a:r>
            <a:r>
              <a:rPr lang="en-US" u="sng" dirty="0"/>
              <a:t>sound</a:t>
            </a:r>
            <a:r>
              <a:rPr lang="en-US" dirty="0"/>
              <a:t> is a vowel.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 used a UV light. (U = only exception)</a:t>
            </a:r>
            <a:br>
              <a:rPr lang="en-US" dirty="0"/>
            </a:br>
            <a:r>
              <a:rPr lang="en-US" dirty="0"/>
              <a:t>	This is a unique situation. </a:t>
            </a:r>
            <a:br>
              <a:rPr lang="en-US" dirty="0"/>
            </a:br>
            <a:r>
              <a:rPr lang="en-US" dirty="0"/>
              <a:t>	This is an uncommon situation.</a:t>
            </a:r>
            <a:br>
              <a:rPr lang="en-US" dirty="0"/>
            </a:br>
            <a:r>
              <a:rPr lang="en-US" dirty="0"/>
              <a:t>I had an MRI scan. (F, H, L, M, N, R, S, X)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BB1BB5-A65A-493A-9DFC-CAA027084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3612">
        <p:fade/>
      </p:transition>
    </mc:Choice>
    <mc:Fallback>
      <p:transition spd="med" advTm="63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Meaning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17720"/>
          </a:xfrm>
        </p:spPr>
        <p:txBody>
          <a:bodyPr>
            <a:normAutofit/>
          </a:bodyPr>
          <a:lstStyle/>
          <a:p>
            <a:r>
              <a:rPr lang="en-US" dirty="0"/>
              <a:t>Use of ‘a’, ‘the’, or Ø (neither) can change meaning:</a:t>
            </a:r>
          </a:p>
          <a:p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This may reveal </a:t>
            </a:r>
            <a:r>
              <a:rPr lang="en-US" u="sng" dirty="0"/>
              <a:t>a</a:t>
            </a:r>
            <a:r>
              <a:rPr lang="en-US" dirty="0"/>
              <a:t> connection between the two.</a:t>
            </a:r>
          </a:p>
          <a:p>
            <a:pPr lvl="1">
              <a:spcBef>
                <a:spcPts val="0"/>
              </a:spcBef>
            </a:pPr>
            <a:r>
              <a:rPr lang="en-US" dirty="0"/>
              <a:t>One of several</a:t>
            </a:r>
          </a:p>
          <a:p>
            <a:pPr>
              <a:spcBef>
                <a:spcPts val="0"/>
              </a:spcBef>
            </a:pPr>
            <a:r>
              <a:rPr lang="en-US" dirty="0"/>
              <a:t>This may reveal </a:t>
            </a:r>
            <a:r>
              <a:rPr lang="en-US" u="sng" dirty="0"/>
              <a:t>the</a:t>
            </a:r>
            <a:r>
              <a:rPr lang="en-US" dirty="0"/>
              <a:t> connection between the two.</a:t>
            </a:r>
          </a:p>
          <a:p>
            <a:pPr lvl="1">
              <a:spcBef>
                <a:spcPts val="0"/>
              </a:spcBef>
            </a:pPr>
            <a:r>
              <a:rPr lang="en-US" dirty="0"/>
              <a:t>Only one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Attach the wires to </a:t>
            </a:r>
            <a:r>
              <a:rPr lang="en-US" u="sng" dirty="0"/>
              <a:t>     </a:t>
            </a:r>
            <a:r>
              <a:rPr lang="en-US" dirty="0"/>
              <a:t> two adjacent sites.</a:t>
            </a:r>
          </a:p>
          <a:p>
            <a:pPr lvl="1">
              <a:spcBef>
                <a:spcPts val="0"/>
              </a:spcBef>
            </a:pPr>
            <a:r>
              <a:rPr lang="en-US" dirty="0"/>
              <a:t>Any two</a:t>
            </a:r>
          </a:p>
          <a:p>
            <a:pPr>
              <a:spcBef>
                <a:spcPts val="0"/>
              </a:spcBef>
            </a:pPr>
            <a:r>
              <a:rPr lang="en-US" dirty="0"/>
              <a:t>Attach the wires to </a:t>
            </a:r>
            <a:r>
              <a:rPr lang="en-US" u="sng" dirty="0"/>
              <a:t>the</a:t>
            </a:r>
            <a:r>
              <a:rPr lang="en-US" dirty="0"/>
              <a:t> two adjacent sites.</a:t>
            </a:r>
          </a:p>
          <a:p>
            <a:pPr lvl="1">
              <a:spcBef>
                <a:spcPts val="0"/>
              </a:spcBef>
            </a:pPr>
            <a:r>
              <a:rPr lang="en-US" dirty="0"/>
              <a:t>Only two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805D6BB-C6E1-4064-AC8E-598D1AAAEB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6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236">
        <p:fade/>
      </p:transition>
    </mc:Choice>
    <mc:Fallback>
      <p:transition spd="med" advTm="39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article to use?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Sometimes more than one answer possible</a:t>
            </a:r>
          </a:p>
          <a:p>
            <a:pPr lvl="1"/>
            <a:r>
              <a:rPr lang="en-US" dirty="0"/>
              <a:t>Depends whether something has been mentioned</a:t>
            </a:r>
          </a:p>
          <a:p>
            <a:endParaRPr lang="en-US" dirty="0"/>
          </a:p>
          <a:p>
            <a:r>
              <a:rPr lang="en-US" dirty="0"/>
              <a:t>Strive for 90%</a:t>
            </a:r>
          </a:p>
          <a:p>
            <a:pPr lvl="1"/>
            <a:r>
              <a:rPr lang="en-US" dirty="0"/>
              <a:t>Some use based on native intuition, not rules </a:t>
            </a:r>
          </a:p>
          <a:p>
            <a:pPr lvl="1"/>
            <a:r>
              <a:rPr lang="en-US" u="sng" dirty="0"/>
              <a:t>Usually</a:t>
            </a:r>
            <a:r>
              <a:rPr lang="en-US" dirty="0"/>
              <a:t> does not affect understanding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0153CD-AC92-4715-B25D-DCCBA4268C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303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971">
        <p:fade/>
      </p:transition>
    </mc:Choice>
    <mc:Fallback>
      <p:transition spd="med" advTm="499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23.2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your exemplar article, circle all the ‘a’, ‘the’ or places in front of a noun that could have an article but do not (Ø), and try to determine which rule is being followed.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59B374-C406-4CE7-9661-6C622A762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7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158">
        <p:fade/>
      </p:transition>
    </mc:Choice>
    <mc:Fallback>
      <p:transition spd="med" advTm="161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Time’s up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23.1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67DAE1-9292-4EA7-9E98-568F2E8D4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6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591">
        <p:circle/>
      </p:transition>
    </mc:Choice>
    <mc:Fallback>
      <p:transition spd="slow" advTm="359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British vs. American 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23.3.4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7427B5F-71BD-41DA-BA0D-FD1C51DB1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9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467">
        <p:circle/>
      </p:transition>
    </mc:Choice>
    <mc:Fallback>
      <p:transition spd="slow" advTm="446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7860599"/>
              </p:ext>
            </p:extLst>
          </p:nvPr>
        </p:nvGraphicFramePr>
        <p:xfrm>
          <a:off x="698500" y="2247900"/>
          <a:ext cx="7746999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2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2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2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American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British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 thousand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Billion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thousand</a:t>
                      </a:r>
                      <a:r>
                        <a:rPr lang="en-US" baseline="0" dirty="0"/>
                        <a:t> million (10</a:t>
                      </a:r>
                      <a:r>
                        <a:rPr lang="en-US" baseline="30000" dirty="0"/>
                        <a:t>9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million </a:t>
                      </a:r>
                      <a:r>
                        <a:rPr lang="en-US" dirty="0" err="1"/>
                        <a:t>million</a:t>
                      </a:r>
                      <a:r>
                        <a:rPr lang="en-US" dirty="0"/>
                        <a:t> (10</a:t>
                      </a:r>
                      <a:r>
                        <a:rPr lang="en-US" baseline="30000" dirty="0"/>
                        <a:t>12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12/1/16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December 1,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 January 2016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A96F2E-43EE-40F9-A8D0-1DFBF1781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4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5657">
        <p:fade/>
      </p:transition>
    </mc:Choice>
    <mc:Fallback>
      <p:transition spd="med" advTm="656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6DA6B-A0FD-4F3F-8938-A58AF5AC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Spelling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8666E7E-3379-450A-8B45-4BD954B6C8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9934582"/>
              </p:ext>
            </p:extLst>
          </p:nvPr>
        </p:nvGraphicFramePr>
        <p:xfrm>
          <a:off x="457200" y="1935163"/>
          <a:ext cx="8229600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85492941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51539031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4706696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British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American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161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Technical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Aluminium</a:t>
                      </a:r>
                      <a:endParaRPr lang="en-US" dirty="0"/>
                    </a:p>
                    <a:p>
                      <a:r>
                        <a:rPr lang="en-US" dirty="0"/>
                        <a:t>Cotton wool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Aluminum</a:t>
                      </a:r>
                    </a:p>
                    <a:p>
                      <a:r>
                        <a:rPr lang="en-US" dirty="0"/>
                        <a:t>Absorbent cotton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476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Vowels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Grey</a:t>
                      </a:r>
                    </a:p>
                    <a:p>
                      <a:r>
                        <a:rPr lang="en-US" dirty="0" err="1"/>
                        <a:t>Colour</a:t>
                      </a:r>
                      <a:endParaRPr lang="en-US" dirty="0"/>
                    </a:p>
                    <a:p>
                      <a:r>
                        <a:rPr lang="en-US" dirty="0"/>
                        <a:t>Amoeba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Gray</a:t>
                      </a:r>
                    </a:p>
                    <a:p>
                      <a:r>
                        <a:rPr lang="en-US" dirty="0"/>
                        <a:t>Color</a:t>
                      </a:r>
                    </a:p>
                    <a:p>
                      <a:r>
                        <a:rPr lang="en-US" dirty="0"/>
                        <a:t>Ameba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470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Noun/verb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Practice (n)</a:t>
                      </a:r>
                    </a:p>
                    <a:p>
                      <a:r>
                        <a:rPr lang="en-US" dirty="0" err="1"/>
                        <a:t>Practise</a:t>
                      </a:r>
                      <a:r>
                        <a:rPr lang="en-US" dirty="0"/>
                        <a:t> (v)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Practice (both)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312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7E106-2480-480D-AF36-3F9E15D9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03D2DB-8BAB-42FD-A212-C1CA16F29ED6}"/>
              </a:ext>
            </a:extLst>
          </p:cNvPr>
          <p:cNvSpPr/>
          <p:nvPr/>
        </p:nvSpPr>
        <p:spPr>
          <a:xfrm>
            <a:off x="3218688" y="4588638"/>
            <a:ext cx="1746504" cy="59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Device (n)</a:t>
            </a:r>
          </a:p>
          <a:p>
            <a:r>
              <a:rPr lang="en-US" dirty="0"/>
              <a:t>Devise (v)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A02C49-7E73-49E3-A9A2-9A576D31318D}"/>
              </a:ext>
            </a:extLst>
          </p:cNvPr>
          <p:cNvSpPr txBox="1"/>
          <p:nvPr/>
        </p:nvSpPr>
        <p:spPr>
          <a:xfrm>
            <a:off x="456393" y="5797296"/>
            <a:ext cx="363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Also punctuation, spacing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68CE39E-7B28-4F80-82E1-562DF943C2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5497282"/>
      </p:ext>
    </p:extLst>
  </p:cSld>
  <p:clrMapOvr>
    <a:masterClrMapping/>
  </p:clrMapOvr>
  <p:transition advTm="275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Spelling, Punctuation, Formatting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23.3.5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5BE789-22BE-42D3-B038-0AB1A9272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2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862">
        <p:circle/>
      </p:transition>
    </mc:Choice>
    <mc:Fallback>
      <p:transition spd="slow" advTm="48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Correctness – Spelling, Grammar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Spelling and grammar checkers will not catch every problem</a:t>
            </a:r>
          </a:p>
          <a:p>
            <a:endParaRPr lang="en-US" dirty="0"/>
          </a:p>
          <a:p>
            <a:r>
              <a:rPr lang="en-US" dirty="0"/>
              <a:t>Bee sewer you’re spilling id collect, the punctuation is right: and everything is </a:t>
            </a:r>
            <a:r>
              <a:rPr lang="en-US" dirty="0">
                <a:latin typeface="Times New Roman"/>
                <a:cs typeface="Times New Roman"/>
              </a:rPr>
              <a:t>formatted</a:t>
            </a:r>
            <a:r>
              <a:rPr lang="en-US" dirty="0"/>
              <a:t> the </a:t>
            </a:r>
            <a:r>
              <a:rPr lang="en-US" sz="2000" dirty="0"/>
              <a:t>same</a:t>
            </a:r>
            <a:r>
              <a:rPr lang="en-US" dirty="0"/>
              <a:t>.</a:t>
            </a:r>
          </a:p>
          <a:p>
            <a:r>
              <a:rPr lang="en-US" dirty="0"/>
              <a:t>Be sure your spelling is correct, the punctuation is right, and everything is formatted the same.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603F26-C6A3-4B8D-918E-E723720D15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135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573">
        <p:fade/>
      </p:transition>
    </mc:Choice>
    <mc:Fallback>
      <p:transition spd="med" advTm="32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3D2CE-D2B3-4E2E-8ADF-6D587DE1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Proofreading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5EA62F8-B717-4A7A-84B2-DAF9BFB1A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21584"/>
            <a:ext cx="7854696" cy="34518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D752A-0DC7-49EF-BD53-13760EDA3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ACE2B2-6739-4BBA-95B4-A5AB4350F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46141"/>
      </p:ext>
    </p:extLst>
  </p:cSld>
  <p:clrMapOvr>
    <a:masterClrMapping/>
  </p:clrMapOvr>
  <p:transition advTm="67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Variation in an ELF world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23.3.6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16C9AA-AACE-4FF0-8DA6-B4CFB7DDE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4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341">
        <p:circle/>
      </p:transition>
    </mc:Choice>
    <mc:Fallback>
      <p:transition spd="slow" advTm="434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3A78D-541D-4B34-A654-52189DBC1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 are changing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6CB21-2059-4967-8F59-4E85634B0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English as a lingua franca</a:t>
            </a:r>
          </a:p>
          <a:p>
            <a:pPr lvl="1"/>
            <a:r>
              <a:rPr lang="en-US" dirty="0"/>
              <a:t>Common language of communication</a:t>
            </a:r>
          </a:p>
          <a:p>
            <a:endParaRPr lang="en-US" dirty="0"/>
          </a:p>
          <a:p>
            <a:r>
              <a:rPr lang="en-US" dirty="0"/>
              <a:t>More emphasis on communicative competence</a:t>
            </a:r>
          </a:p>
          <a:p>
            <a:pPr lvl="1"/>
            <a:r>
              <a:rPr lang="en-US" dirty="0"/>
              <a:t>Rather than correctness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3E99F-6209-4383-955D-82C0C38BB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48515D-5123-460D-B0C9-FFFA83469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67416"/>
      </p:ext>
    </p:extLst>
  </p:cSld>
  <p:clrMapOvr>
    <a:masterClrMapping/>
  </p:clrMapOvr>
  <p:transition advTm="227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“Edited by a native speaker”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English editors are not perfect</a:t>
            </a:r>
          </a:p>
          <a:p>
            <a:pPr lvl="1"/>
            <a:r>
              <a:rPr lang="en-US" dirty="0"/>
              <a:t>May miss some things</a:t>
            </a:r>
          </a:p>
          <a:p>
            <a:pPr lvl="1"/>
            <a:r>
              <a:rPr lang="en-US" dirty="0"/>
              <a:t>“Native speakers” not know your field</a:t>
            </a:r>
          </a:p>
          <a:p>
            <a:endParaRPr lang="en-US" dirty="0"/>
          </a:p>
          <a:p>
            <a:r>
              <a:rPr lang="en-US" dirty="0"/>
              <a:t>Your name is on the paper, not theirs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4F1D1D-6DFD-40FE-BFD0-75F73C1683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081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094">
        <p:fade/>
      </p:transition>
    </mc:Choice>
    <mc:Fallback>
      <p:transition spd="med" advTm="310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C7 Collaboration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23.4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641B0D-EFC0-4EF5-AAFB-BE13E9027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6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583">
        <p:circle/>
      </p:transition>
    </mc:Choice>
    <mc:Fallback>
      <p:transition spd="slow" advTm="458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Perfection is unattainable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more that could be improved</a:t>
            </a:r>
          </a:p>
          <a:p>
            <a:pPr lvl="1"/>
            <a:r>
              <a:rPr lang="en-US" dirty="0"/>
              <a:t>Research </a:t>
            </a:r>
          </a:p>
          <a:p>
            <a:pPr lvl="1"/>
            <a:r>
              <a:rPr lang="en-US" dirty="0"/>
              <a:t>Writing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69AF524-A771-4F8B-97B1-A2B79A257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90108"/>
      </p:ext>
    </p:extLst>
  </p:cSld>
  <p:clrMapOvr>
    <a:masterClrMapping/>
  </p:clrMapOvr>
  <p:transition advTm="139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177853"/>
          </a:xfrm>
        </p:spPr>
        <p:txBody>
          <a:bodyPr>
            <a:normAutofit/>
          </a:bodyPr>
          <a:lstStyle/>
          <a:p>
            <a:r>
              <a:rPr lang="en-US" dirty="0"/>
              <a:t>May involve rewriting at all levels</a:t>
            </a:r>
          </a:p>
          <a:p>
            <a:endParaRPr lang="en-US" dirty="0"/>
          </a:p>
          <a:p>
            <a:r>
              <a:rPr lang="en-US" dirty="0"/>
              <a:t>May be done several times during the process</a:t>
            </a:r>
          </a:p>
          <a:p>
            <a:pPr lvl="1"/>
            <a:r>
              <a:rPr lang="en-US" dirty="0"/>
              <a:t>More for less experienced writers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C7B852B-04BE-4742-80EA-C92146DB3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92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393">
        <p:fade/>
      </p:transition>
    </mc:Choice>
    <mc:Fallback>
      <p:transition spd="med" advTm="293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Why do many writers restate the research goal when the paper is nearly complete?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techniques can be used to check for consistency?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Which of the many points of correctness mentioned in this chapter is most difficult for you?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 a first-time author, why is it important to seek advice from your collaborators early in the writing process?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54D2C7F-D163-4513-87CC-1798469B3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19236"/>
      </p:ext>
    </p:extLst>
  </p:cSld>
  <p:clrMapOvr>
    <a:masterClrMapping/>
  </p:clrMapOvr>
  <p:transition advTm="139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7Cs of Change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85800" y="2240280"/>
            <a:ext cx="3803904" cy="387705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/>
              <a:t>Rewriting</a:t>
            </a:r>
          </a:p>
          <a:p>
            <a:pPr lvl="1"/>
            <a:r>
              <a:rPr lang="en-US" dirty="0"/>
              <a:t>1. Coherence</a:t>
            </a:r>
          </a:p>
          <a:p>
            <a:pPr lvl="1"/>
            <a:r>
              <a:rPr lang="en-US" dirty="0"/>
              <a:t>2. Conciseness</a:t>
            </a:r>
          </a:p>
          <a:p>
            <a:pPr lvl="1"/>
            <a:r>
              <a:rPr lang="en-US" dirty="0"/>
              <a:t>3. Connection</a:t>
            </a:r>
          </a:p>
          <a:p>
            <a:pPr lvl="1"/>
            <a:r>
              <a:rPr lang="en-US" dirty="0"/>
              <a:t>4. Connotation</a:t>
            </a:r>
          </a:p>
          <a:p>
            <a:r>
              <a:rPr lang="en-US" dirty="0"/>
              <a:t>Revising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5. Consistency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6. Correctness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7. Collaboration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5151" y="2240280"/>
            <a:ext cx="3803904" cy="387705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Organization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Clarification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>
                <a:solidFill>
                  <a:srgbClr val="FF0000"/>
                </a:solidFill>
              </a:rPr>
              <a:t>Finalization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D3507-A2E3-49B2-AB45-1C35BD070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2D32DB-AD24-4A25-8589-63259EB1E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0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123">
        <p:fade/>
      </p:transition>
    </mc:Choice>
    <mc:Fallback>
      <p:transition spd="med" advTm="101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C5 Consistency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23.2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9E1E23-1066-4E42-9CC5-B86B89673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71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403">
        <p:circle/>
      </p:transition>
    </mc:Choice>
    <mc:Fallback>
      <p:transition spd="slow" advTm="34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022D4-3BDC-4B56-8D89-E9244F762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change of research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742D6-A2C2-49AC-AE4B-CE67C702B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/>
          <a:lstStyle/>
          <a:p>
            <a:r>
              <a:rPr lang="en-US" dirty="0"/>
              <a:t>Called “Research goal”</a:t>
            </a:r>
          </a:p>
          <a:p>
            <a:r>
              <a:rPr lang="en-US" dirty="0"/>
              <a:t>Actually the goal of this particular writing</a:t>
            </a:r>
          </a:p>
          <a:p>
            <a:pPr lvl="1"/>
            <a:r>
              <a:rPr lang="en-US" dirty="0"/>
              <a:t>Probably changed in the course of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3FEAB-EA2D-464C-BA08-72825A81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282989-8719-421F-A7C0-CC06246B0287}"/>
              </a:ext>
            </a:extLst>
          </p:cNvPr>
          <p:cNvCxnSpPr/>
          <p:nvPr/>
        </p:nvCxnSpPr>
        <p:spPr>
          <a:xfrm flipV="1">
            <a:off x="1563624" y="3813048"/>
            <a:ext cx="1572768" cy="188366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ctagon 6">
            <a:extLst>
              <a:ext uri="{FF2B5EF4-FFF2-40B4-BE49-F238E27FC236}">
                <a16:creationId xmlns:a16="http://schemas.microsoft.com/office/drawing/2014/main" id="{FECB0819-FB72-4EB4-B98D-AF1FE1174C61}"/>
              </a:ext>
            </a:extLst>
          </p:cNvPr>
          <p:cNvSpPr/>
          <p:nvPr/>
        </p:nvSpPr>
        <p:spPr>
          <a:xfrm>
            <a:off x="2478024" y="4057523"/>
            <a:ext cx="457200" cy="457200"/>
          </a:xfrm>
          <a:prstGeom prst="oct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F9A8838-24D4-445B-8F54-BD9B2A198568}"/>
              </a:ext>
            </a:extLst>
          </p:cNvPr>
          <p:cNvSpPr/>
          <p:nvPr/>
        </p:nvSpPr>
        <p:spPr>
          <a:xfrm>
            <a:off x="2542032" y="3959352"/>
            <a:ext cx="3613410" cy="1975104"/>
          </a:xfrm>
          <a:custGeom>
            <a:avLst/>
            <a:gdLst>
              <a:gd name="connsiteX0" fmla="*/ 18288 w 3613410"/>
              <a:gd name="connsiteY0" fmla="*/ 566928 h 1975104"/>
              <a:gd name="connsiteX1" fmla="*/ 9144 w 3613410"/>
              <a:gd name="connsiteY1" fmla="*/ 704088 h 1975104"/>
              <a:gd name="connsiteX2" fmla="*/ 0 w 3613410"/>
              <a:gd name="connsiteY2" fmla="*/ 768096 h 1975104"/>
              <a:gd name="connsiteX3" fmla="*/ 9144 w 3613410"/>
              <a:gd name="connsiteY3" fmla="*/ 1014984 h 1975104"/>
              <a:gd name="connsiteX4" fmla="*/ 27432 w 3613410"/>
              <a:gd name="connsiteY4" fmla="*/ 1078992 h 1975104"/>
              <a:gd name="connsiteX5" fmla="*/ 45720 w 3613410"/>
              <a:gd name="connsiteY5" fmla="*/ 1106424 h 1975104"/>
              <a:gd name="connsiteX6" fmla="*/ 64008 w 3613410"/>
              <a:gd name="connsiteY6" fmla="*/ 1170432 h 1975104"/>
              <a:gd name="connsiteX7" fmla="*/ 73152 w 3613410"/>
              <a:gd name="connsiteY7" fmla="*/ 1197864 h 1975104"/>
              <a:gd name="connsiteX8" fmla="*/ 128016 w 3613410"/>
              <a:gd name="connsiteY8" fmla="*/ 1243584 h 1975104"/>
              <a:gd name="connsiteX9" fmla="*/ 192024 w 3613410"/>
              <a:gd name="connsiteY9" fmla="*/ 1289304 h 1975104"/>
              <a:gd name="connsiteX10" fmla="*/ 219456 w 3613410"/>
              <a:gd name="connsiteY10" fmla="*/ 1298448 h 1975104"/>
              <a:gd name="connsiteX11" fmla="*/ 274320 w 3613410"/>
              <a:gd name="connsiteY11" fmla="*/ 1335024 h 1975104"/>
              <a:gd name="connsiteX12" fmla="*/ 301752 w 3613410"/>
              <a:gd name="connsiteY12" fmla="*/ 1353312 h 1975104"/>
              <a:gd name="connsiteX13" fmla="*/ 356616 w 3613410"/>
              <a:gd name="connsiteY13" fmla="*/ 1380744 h 1975104"/>
              <a:gd name="connsiteX14" fmla="*/ 420624 w 3613410"/>
              <a:gd name="connsiteY14" fmla="*/ 1399032 h 1975104"/>
              <a:gd name="connsiteX15" fmla="*/ 475488 w 3613410"/>
              <a:gd name="connsiteY15" fmla="*/ 1417320 h 1975104"/>
              <a:gd name="connsiteX16" fmla="*/ 502920 w 3613410"/>
              <a:gd name="connsiteY16" fmla="*/ 1435608 h 1975104"/>
              <a:gd name="connsiteX17" fmla="*/ 548640 w 3613410"/>
              <a:gd name="connsiteY17" fmla="*/ 1444752 h 1975104"/>
              <a:gd name="connsiteX18" fmla="*/ 640080 w 3613410"/>
              <a:gd name="connsiteY18" fmla="*/ 1463040 h 1975104"/>
              <a:gd name="connsiteX19" fmla="*/ 795528 w 3613410"/>
              <a:gd name="connsiteY19" fmla="*/ 1472184 h 1975104"/>
              <a:gd name="connsiteX20" fmla="*/ 1234440 w 3613410"/>
              <a:gd name="connsiteY20" fmla="*/ 1463040 h 1975104"/>
              <a:gd name="connsiteX21" fmla="*/ 1335024 w 3613410"/>
              <a:gd name="connsiteY21" fmla="*/ 1435608 h 1975104"/>
              <a:gd name="connsiteX22" fmla="*/ 1362456 w 3613410"/>
              <a:gd name="connsiteY22" fmla="*/ 1426464 h 1975104"/>
              <a:gd name="connsiteX23" fmla="*/ 1417320 w 3613410"/>
              <a:gd name="connsiteY23" fmla="*/ 1389888 h 1975104"/>
              <a:gd name="connsiteX24" fmla="*/ 1435608 w 3613410"/>
              <a:gd name="connsiteY24" fmla="*/ 1362456 h 1975104"/>
              <a:gd name="connsiteX25" fmla="*/ 1435608 w 3613410"/>
              <a:gd name="connsiteY25" fmla="*/ 1243584 h 1975104"/>
              <a:gd name="connsiteX26" fmla="*/ 1408176 w 3613410"/>
              <a:gd name="connsiteY26" fmla="*/ 1234440 h 1975104"/>
              <a:gd name="connsiteX27" fmla="*/ 1362456 w 3613410"/>
              <a:gd name="connsiteY27" fmla="*/ 1170432 h 1975104"/>
              <a:gd name="connsiteX28" fmla="*/ 1335024 w 3613410"/>
              <a:gd name="connsiteY28" fmla="*/ 1161288 h 1975104"/>
              <a:gd name="connsiteX29" fmla="*/ 1307592 w 3613410"/>
              <a:gd name="connsiteY29" fmla="*/ 1143000 h 1975104"/>
              <a:gd name="connsiteX30" fmla="*/ 1060704 w 3613410"/>
              <a:gd name="connsiteY30" fmla="*/ 1152144 h 1975104"/>
              <a:gd name="connsiteX31" fmla="*/ 996696 w 3613410"/>
              <a:gd name="connsiteY31" fmla="*/ 1197864 h 1975104"/>
              <a:gd name="connsiteX32" fmla="*/ 978408 w 3613410"/>
              <a:gd name="connsiteY32" fmla="*/ 1225296 h 1975104"/>
              <a:gd name="connsiteX33" fmla="*/ 941832 w 3613410"/>
              <a:gd name="connsiteY33" fmla="*/ 1252728 h 1975104"/>
              <a:gd name="connsiteX34" fmla="*/ 905256 w 3613410"/>
              <a:gd name="connsiteY34" fmla="*/ 1307592 h 1975104"/>
              <a:gd name="connsiteX35" fmla="*/ 896112 w 3613410"/>
              <a:gd name="connsiteY35" fmla="*/ 1344168 h 1975104"/>
              <a:gd name="connsiteX36" fmla="*/ 877824 w 3613410"/>
              <a:gd name="connsiteY36" fmla="*/ 1399032 h 1975104"/>
              <a:gd name="connsiteX37" fmla="*/ 886968 w 3613410"/>
              <a:gd name="connsiteY37" fmla="*/ 1527048 h 1975104"/>
              <a:gd name="connsiteX38" fmla="*/ 978408 w 3613410"/>
              <a:gd name="connsiteY38" fmla="*/ 1600200 h 1975104"/>
              <a:gd name="connsiteX39" fmla="*/ 1014984 w 3613410"/>
              <a:gd name="connsiteY39" fmla="*/ 1627632 h 1975104"/>
              <a:gd name="connsiteX40" fmla="*/ 1078992 w 3613410"/>
              <a:gd name="connsiteY40" fmla="*/ 1664208 h 1975104"/>
              <a:gd name="connsiteX41" fmla="*/ 1115568 w 3613410"/>
              <a:gd name="connsiteY41" fmla="*/ 1673352 h 1975104"/>
              <a:gd name="connsiteX42" fmla="*/ 1207008 w 3613410"/>
              <a:gd name="connsiteY42" fmla="*/ 1746504 h 1975104"/>
              <a:gd name="connsiteX43" fmla="*/ 1234440 w 3613410"/>
              <a:gd name="connsiteY43" fmla="*/ 1755648 h 1975104"/>
              <a:gd name="connsiteX44" fmla="*/ 1298448 w 3613410"/>
              <a:gd name="connsiteY44" fmla="*/ 1801368 h 1975104"/>
              <a:gd name="connsiteX45" fmla="*/ 1371600 w 3613410"/>
              <a:gd name="connsiteY45" fmla="*/ 1819656 h 1975104"/>
              <a:gd name="connsiteX46" fmla="*/ 1399032 w 3613410"/>
              <a:gd name="connsiteY46" fmla="*/ 1837944 h 1975104"/>
              <a:gd name="connsiteX47" fmla="*/ 1463040 w 3613410"/>
              <a:gd name="connsiteY47" fmla="*/ 1856232 h 1975104"/>
              <a:gd name="connsiteX48" fmla="*/ 1490472 w 3613410"/>
              <a:gd name="connsiteY48" fmla="*/ 1865376 h 1975104"/>
              <a:gd name="connsiteX49" fmla="*/ 1636776 w 3613410"/>
              <a:gd name="connsiteY49" fmla="*/ 1883664 h 1975104"/>
              <a:gd name="connsiteX50" fmla="*/ 1828800 w 3613410"/>
              <a:gd name="connsiteY50" fmla="*/ 1911096 h 1975104"/>
              <a:gd name="connsiteX51" fmla="*/ 1883664 w 3613410"/>
              <a:gd name="connsiteY51" fmla="*/ 1920240 h 1975104"/>
              <a:gd name="connsiteX52" fmla="*/ 1965960 w 3613410"/>
              <a:gd name="connsiteY52" fmla="*/ 1938528 h 1975104"/>
              <a:gd name="connsiteX53" fmla="*/ 2057400 w 3613410"/>
              <a:gd name="connsiteY53" fmla="*/ 1947672 h 1975104"/>
              <a:gd name="connsiteX54" fmla="*/ 2176272 w 3613410"/>
              <a:gd name="connsiteY54" fmla="*/ 1965960 h 1975104"/>
              <a:gd name="connsiteX55" fmla="*/ 2368296 w 3613410"/>
              <a:gd name="connsiteY55" fmla="*/ 1975104 h 1975104"/>
              <a:gd name="connsiteX56" fmla="*/ 3044952 w 3613410"/>
              <a:gd name="connsiteY56" fmla="*/ 1965960 h 1975104"/>
              <a:gd name="connsiteX57" fmla="*/ 3081528 w 3613410"/>
              <a:gd name="connsiteY57" fmla="*/ 1956816 h 1975104"/>
              <a:gd name="connsiteX58" fmla="*/ 3145536 w 3613410"/>
              <a:gd name="connsiteY58" fmla="*/ 1892808 h 1975104"/>
              <a:gd name="connsiteX59" fmla="*/ 3163824 w 3613410"/>
              <a:gd name="connsiteY59" fmla="*/ 1828800 h 1975104"/>
              <a:gd name="connsiteX60" fmla="*/ 3172968 w 3613410"/>
              <a:gd name="connsiteY60" fmla="*/ 1792224 h 1975104"/>
              <a:gd name="connsiteX61" fmla="*/ 3145536 w 3613410"/>
              <a:gd name="connsiteY61" fmla="*/ 1728216 h 1975104"/>
              <a:gd name="connsiteX62" fmla="*/ 3072384 w 3613410"/>
              <a:gd name="connsiteY62" fmla="*/ 1636776 h 1975104"/>
              <a:gd name="connsiteX63" fmla="*/ 3044952 w 3613410"/>
              <a:gd name="connsiteY63" fmla="*/ 1591056 h 1975104"/>
              <a:gd name="connsiteX64" fmla="*/ 3008376 w 3613410"/>
              <a:gd name="connsiteY64" fmla="*/ 1536192 h 1975104"/>
              <a:gd name="connsiteX65" fmla="*/ 2980944 w 3613410"/>
              <a:gd name="connsiteY65" fmla="*/ 1481328 h 1975104"/>
              <a:gd name="connsiteX66" fmla="*/ 2971800 w 3613410"/>
              <a:gd name="connsiteY66" fmla="*/ 1444752 h 1975104"/>
              <a:gd name="connsiteX67" fmla="*/ 2953512 w 3613410"/>
              <a:gd name="connsiteY67" fmla="*/ 1389888 h 1975104"/>
              <a:gd name="connsiteX68" fmla="*/ 2926080 w 3613410"/>
              <a:gd name="connsiteY68" fmla="*/ 1280160 h 1975104"/>
              <a:gd name="connsiteX69" fmla="*/ 2916936 w 3613410"/>
              <a:gd name="connsiteY69" fmla="*/ 1243584 h 1975104"/>
              <a:gd name="connsiteX70" fmla="*/ 2898648 w 3613410"/>
              <a:gd name="connsiteY70" fmla="*/ 1207008 h 1975104"/>
              <a:gd name="connsiteX71" fmla="*/ 2889504 w 3613410"/>
              <a:gd name="connsiteY71" fmla="*/ 1152144 h 1975104"/>
              <a:gd name="connsiteX72" fmla="*/ 2871216 w 3613410"/>
              <a:gd name="connsiteY72" fmla="*/ 1078992 h 1975104"/>
              <a:gd name="connsiteX73" fmla="*/ 2880360 w 3613410"/>
              <a:gd name="connsiteY73" fmla="*/ 996696 h 1975104"/>
              <a:gd name="connsiteX74" fmla="*/ 2935224 w 3613410"/>
              <a:gd name="connsiteY74" fmla="*/ 950976 h 1975104"/>
              <a:gd name="connsiteX75" fmla="*/ 3401568 w 3613410"/>
              <a:gd name="connsiteY75" fmla="*/ 960120 h 1975104"/>
              <a:gd name="connsiteX76" fmla="*/ 3429000 w 3613410"/>
              <a:gd name="connsiteY76" fmla="*/ 969264 h 1975104"/>
              <a:gd name="connsiteX77" fmla="*/ 3474720 w 3613410"/>
              <a:gd name="connsiteY77" fmla="*/ 978408 h 1975104"/>
              <a:gd name="connsiteX78" fmla="*/ 3511296 w 3613410"/>
              <a:gd name="connsiteY78" fmla="*/ 1005840 h 1975104"/>
              <a:gd name="connsiteX79" fmla="*/ 3584448 w 3613410"/>
              <a:gd name="connsiteY79" fmla="*/ 1024128 h 1975104"/>
              <a:gd name="connsiteX80" fmla="*/ 3611880 w 3613410"/>
              <a:gd name="connsiteY80" fmla="*/ 1051560 h 1975104"/>
              <a:gd name="connsiteX81" fmla="*/ 3602736 w 3613410"/>
              <a:gd name="connsiteY81" fmla="*/ 1207008 h 1975104"/>
              <a:gd name="connsiteX82" fmla="*/ 3566160 w 3613410"/>
              <a:gd name="connsiteY82" fmla="*/ 1261872 h 1975104"/>
              <a:gd name="connsiteX83" fmla="*/ 3538728 w 3613410"/>
              <a:gd name="connsiteY83" fmla="*/ 1280160 h 1975104"/>
              <a:gd name="connsiteX84" fmla="*/ 3429000 w 3613410"/>
              <a:gd name="connsiteY84" fmla="*/ 1307592 h 1975104"/>
              <a:gd name="connsiteX85" fmla="*/ 3355848 w 3613410"/>
              <a:gd name="connsiteY85" fmla="*/ 1335024 h 1975104"/>
              <a:gd name="connsiteX86" fmla="*/ 3246120 w 3613410"/>
              <a:gd name="connsiteY86" fmla="*/ 1362456 h 1975104"/>
              <a:gd name="connsiteX87" fmla="*/ 2798064 w 3613410"/>
              <a:gd name="connsiteY87" fmla="*/ 1353312 h 1975104"/>
              <a:gd name="connsiteX88" fmla="*/ 2743200 w 3613410"/>
              <a:gd name="connsiteY88" fmla="*/ 1335024 h 1975104"/>
              <a:gd name="connsiteX89" fmla="*/ 2651760 w 3613410"/>
              <a:gd name="connsiteY89" fmla="*/ 1307592 h 1975104"/>
              <a:gd name="connsiteX90" fmla="*/ 2596896 w 3613410"/>
              <a:gd name="connsiteY90" fmla="*/ 1289304 h 1975104"/>
              <a:gd name="connsiteX91" fmla="*/ 2377440 w 3613410"/>
              <a:gd name="connsiteY91" fmla="*/ 1271016 h 1975104"/>
              <a:gd name="connsiteX92" fmla="*/ 2157984 w 3613410"/>
              <a:gd name="connsiteY92" fmla="*/ 1280160 h 1975104"/>
              <a:gd name="connsiteX93" fmla="*/ 2130552 w 3613410"/>
              <a:gd name="connsiteY93" fmla="*/ 1289304 h 1975104"/>
              <a:gd name="connsiteX94" fmla="*/ 2002536 w 3613410"/>
              <a:gd name="connsiteY94" fmla="*/ 1280160 h 1975104"/>
              <a:gd name="connsiteX95" fmla="*/ 2002536 w 3613410"/>
              <a:gd name="connsiteY95" fmla="*/ 1124712 h 1975104"/>
              <a:gd name="connsiteX96" fmla="*/ 2011680 w 3613410"/>
              <a:gd name="connsiteY96" fmla="*/ 1097280 h 1975104"/>
              <a:gd name="connsiteX97" fmla="*/ 2048256 w 3613410"/>
              <a:gd name="connsiteY97" fmla="*/ 1042416 h 1975104"/>
              <a:gd name="connsiteX98" fmla="*/ 2103120 w 3613410"/>
              <a:gd name="connsiteY98" fmla="*/ 960120 h 1975104"/>
              <a:gd name="connsiteX99" fmla="*/ 2130552 w 3613410"/>
              <a:gd name="connsiteY99" fmla="*/ 941832 h 1975104"/>
              <a:gd name="connsiteX100" fmla="*/ 2221992 w 3613410"/>
              <a:gd name="connsiteY100" fmla="*/ 868680 h 1975104"/>
              <a:gd name="connsiteX101" fmla="*/ 2258568 w 3613410"/>
              <a:gd name="connsiteY101" fmla="*/ 841248 h 1975104"/>
              <a:gd name="connsiteX102" fmla="*/ 2340864 w 3613410"/>
              <a:gd name="connsiteY102" fmla="*/ 822960 h 1975104"/>
              <a:gd name="connsiteX103" fmla="*/ 2404872 w 3613410"/>
              <a:gd name="connsiteY103" fmla="*/ 795528 h 1975104"/>
              <a:gd name="connsiteX104" fmla="*/ 2468880 w 3613410"/>
              <a:gd name="connsiteY104" fmla="*/ 777240 h 1975104"/>
              <a:gd name="connsiteX105" fmla="*/ 2542032 w 3613410"/>
              <a:gd name="connsiteY105" fmla="*/ 740664 h 1975104"/>
              <a:gd name="connsiteX106" fmla="*/ 2624328 w 3613410"/>
              <a:gd name="connsiteY106" fmla="*/ 649224 h 1975104"/>
              <a:gd name="connsiteX107" fmla="*/ 2624328 w 3613410"/>
              <a:gd name="connsiteY107" fmla="*/ 484632 h 1975104"/>
              <a:gd name="connsiteX108" fmla="*/ 2560320 w 3613410"/>
              <a:gd name="connsiteY108" fmla="*/ 420624 h 1975104"/>
              <a:gd name="connsiteX109" fmla="*/ 2532888 w 3613410"/>
              <a:gd name="connsiteY109" fmla="*/ 411480 h 1975104"/>
              <a:gd name="connsiteX110" fmla="*/ 2487168 w 3613410"/>
              <a:gd name="connsiteY110" fmla="*/ 384048 h 1975104"/>
              <a:gd name="connsiteX111" fmla="*/ 2432304 w 3613410"/>
              <a:gd name="connsiteY111" fmla="*/ 365760 h 1975104"/>
              <a:gd name="connsiteX112" fmla="*/ 2359152 w 3613410"/>
              <a:gd name="connsiteY112" fmla="*/ 347472 h 1975104"/>
              <a:gd name="connsiteX113" fmla="*/ 2286000 w 3613410"/>
              <a:gd name="connsiteY113" fmla="*/ 329184 h 1975104"/>
              <a:gd name="connsiteX114" fmla="*/ 1554480 w 3613410"/>
              <a:gd name="connsiteY114" fmla="*/ 329184 h 1975104"/>
              <a:gd name="connsiteX115" fmla="*/ 1472184 w 3613410"/>
              <a:gd name="connsiteY115" fmla="*/ 301752 h 1975104"/>
              <a:gd name="connsiteX116" fmla="*/ 1408176 w 3613410"/>
              <a:gd name="connsiteY116" fmla="*/ 283464 h 1975104"/>
              <a:gd name="connsiteX117" fmla="*/ 1399032 w 3613410"/>
              <a:gd name="connsiteY117" fmla="*/ 256032 h 1975104"/>
              <a:gd name="connsiteX118" fmla="*/ 1426464 w 3613410"/>
              <a:gd name="connsiteY118" fmla="*/ 100584 h 1975104"/>
              <a:gd name="connsiteX119" fmla="*/ 1453896 w 3613410"/>
              <a:gd name="connsiteY119" fmla="*/ 91440 h 1975104"/>
              <a:gd name="connsiteX120" fmla="*/ 1490472 w 3613410"/>
              <a:gd name="connsiteY120" fmla="*/ 73152 h 1975104"/>
              <a:gd name="connsiteX121" fmla="*/ 1536192 w 3613410"/>
              <a:gd name="connsiteY121" fmla="*/ 36576 h 1975104"/>
              <a:gd name="connsiteX122" fmla="*/ 1563624 w 3613410"/>
              <a:gd name="connsiteY122" fmla="*/ 9144 h 1975104"/>
              <a:gd name="connsiteX123" fmla="*/ 1572768 w 3613410"/>
              <a:gd name="connsiteY123" fmla="*/ 0 h 197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613410" h="1975104">
                <a:moveTo>
                  <a:pt x="18288" y="566928"/>
                </a:moveTo>
                <a:cubicBezTo>
                  <a:pt x="15240" y="612648"/>
                  <a:pt x="13292" y="658455"/>
                  <a:pt x="9144" y="704088"/>
                </a:cubicBezTo>
                <a:cubicBezTo>
                  <a:pt x="7193" y="725552"/>
                  <a:pt x="0" y="746543"/>
                  <a:pt x="0" y="768096"/>
                </a:cubicBezTo>
                <a:cubicBezTo>
                  <a:pt x="0" y="850448"/>
                  <a:pt x="3842" y="932802"/>
                  <a:pt x="9144" y="1014984"/>
                </a:cubicBezTo>
                <a:cubicBezTo>
                  <a:pt x="9578" y="1021712"/>
                  <a:pt x="22787" y="1069702"/>
                  <a:pt x="27432" y="1078992"/>
                </a:cubicBezTo>
                <a:cubicBezTo>
                  <a:pt x="32347" y="1088822"/>
                  <a:pt x="40805" y="1096594"/>
                  <a:pt x="45720" y="1106424"/>
                </a:cubicBezTo>
                <a:cubicBezTo>
                  <a:pt x="53028" y="1121040"/>
                  <a:pt x="60102" y="1156760"/>
                  <a:pt x="64008" y="1170432"/>
                </a:cubicBezTo>
                <a:cubicBezTo>
                  <a:pt x="66656" y="1179700"/>
                  <a:pt x="67805" y="1189844"/>
                  <a:pt x="73152" y="1197864"/>
                </a:cubicBezTo>
                <a:cubicBezTo>
                  <a:pt x="88677" y="1221151"/>
                  <a:pt x="106548" y="1228249"/>
                  <a:pt x="128016" y="1243584"/>
                </a:cubicBezTo>
                <a:cubicBezTo>
                  <a:pt x="137680" y="1250487"/>
                  <a:pt x="177658" y="1282121"/>
                  <a:pt x="192024" y="1289304"/>
                </a:cubicBezTo>
                <a:cubicBezTo>
                  <a:pt x="200645" y="1293615"/>
                  <a:pt x="211030" y="1293767"/>
                  <a:pt x="219456" y="1298448"/>
                </a:cubicBezTo>
                <a:cubicBezTo>
                  <a:pt x="238669" y="1309122"/>
                  <a:pt x="256032" y="1322832"/>
                  <a:pt x="274320" y="1335024"/>
                </a:cubicBezTo>
                <a:cubicBezTo>
                  <a:pt x="283464" y="1341120"/>
                  <a:pt x="291326" y="1349837"/>
                  <a:pt x="301752" y="1353312"/>
                </a:cubicBezTo>
                <a:cubicBezTo>
                  <a:pt x="370703" y="1376296"/>
                  <a:pt x="285712" y="1345292"/>
                  <a:pt x="356616" y="1380744"/>
                </a:cubicBezTo>
                <a:cubicBezTo>
                  <a:pt x="371981" y="1388427"/>
                  <a:pt x="405975" y="1394637"/>
                  <a:pt x="420624" y="1399032"/>
                </a:cubicBezTo>
                <a:cubicBezTo>
                  <a:pt x="439088" y="1404571"/>
                  <a:pt x="459448" y="1406627"/>
                  <a:pt x="475488" y="1417320"/>
                </a:cubicBezTo>
                <a:cubicBezTo>
                  <a:pt x="484632" y="1423416"/>
                  <a:pt x="492630" y="1431749"/>
                  <a:pt x="502920" y="1435608"/>
                </a:cubicBezTo>
                <a:cubicBezTo>
                  <a:pt x="517472" y="1441065"/>
                  <a:pt x="533468" y="1441381"/>
                  <a:pt x="548640" y="1444752"/>
                </a:cubicBezTo>
                <a:cubicBezTo>
                  <a:pt x="587541" y="1453397"/>
                  <a:pt x="595925" y="1459200"/>
                  <a:pt x="640080" y="1463040"/>
                </a:cubicBezTo>
                <a:cubicBezTo>
                  <a:pt x="691790" y="1467537"/>
                  <a:pt x="743712" y="1469136"/>
                  <a:pt x="795528" y="1472184"/>
                </a:cubicBezTo>
                <a:lnTo>
                  <a:pt x="1234440" y="1463040"/>
                </a:lnTo>
                <a:cubicBezTo>
                  <a:pt x="1263589" y="1461940"/>
                  <a:pt x="1309416" y="1444144"/>
                  <a:pt x="1335024" y="1435608"/>
                </a:cubicBezTo>
                <a:cubicBezTo>
                  <a:pt x="1344168" y="1432560"/>
                  <a:pt x="1354436" y="1431811"/>
                  <a:pt x="1362456" y="1426464"/>
                </a:cubicBezTo>
                <a:lnTo>
                  <a:pt x="1417320" y="1389888"/>
                </a:lnTo>
                <a:cubicBezTo>
                  <a:pt x="1423416" y="1380744"/>
                  <a:pt x="1430693" y="1372286"/>
                  <a:pt x="1435608" y="1362456"/>
                </a:cubicBezTo>
                <a:cubicBezTo>
                  <a:pt x="1453551" y="1326570"/>
                  <a:pt x="1448533" y="1279127"/>
                  <a:pt x="1435608" y="1243584"/>
                </a:cubicBezTo>
                <a:cubicBezTo>
                  <a:pt x="1432314" y="1234526"/>
                  <a:pt x="1417320" y="1237488"/>
                  <a:pt x="1408176" y="1234440"/>
                </a:cubicBezTo>
                <a:cubicBezTo>
                  <a:pt x="1393874" y="1205836"/>
                  <a:pt x="1390259" y="1188967"/>
                  <a:pt x="1362456" y="1170432"/>
                </a:cubicBezTo>
                <a:cubicBezTo>
                  <a:pt x="1354436" y="1165085"/>
                  <a:pt x="1343645" y="1165599"/>
                  <a:pt x="1335024" y="1161288"/>
                </a:cubicBezTo>
                <a:cubicBezTo>
                  <a:pt x="1325194" y="1156373"/>
                  <a:pt x="1316736" y="1149096"/>
                  <a:pt x="1307592" y="1143000"/>
                </a:cubicBezTo>
                <a:cubicBezTo>
                  <a:pt x="1225296" y="1146048"/>
                  <a:pt x="1142673" y="1144211"/>
                  <a:pt x="1060704" y="1152144"/>
                </a:cubicBezTo>
                <a:cubicBezTo>
                  <a:pt x="1037241" y="1154415"/>
                  <a:pt x="1010353" y="1181475"/>
                  <a:pt x="996696" y="1197864"/>
                </a:cubicBezTo>
                <a:cubicBezTo>
                  <a:pt x="989661" y="1206307"/>
                  <a:pt x="986179" y="1217525"/>
                  <a:pt x="978408" y="1225296"/>
                </a:cubicBezTo>
                <a:cubicBezTo>
                  <a:pt x="967632" y="1236072"/>
                  <a:pt x="954024" y="1243584"/>
                  <a:pt x="941832" y="1252728"/>
                </a:cubicBezTo>
                <a:cubicBezTo>
                  <a:pt x="913283" y="1338376"/>
                  <a:pt x="960052" y="1211699"/>
                  <a:pt x="905256" y="1307592"/>
                </a:cubicBezTo>
                <a:cubicBezTo>
                  <a:pt x="899021" y="1318503"/>
                  <a:pt x="899723" y="1332131"/>
                  <a:pt x="896112" y="1344168"/>
                </a:cubicBezTo>
                <a:cubicBezTo>
                  <a:pt x="890573" y="1362632"/>
                  <a:pt x="877824" y="1399032"/>
                  <a:pt x="877824" y="1399032"/>
                </a:cubicBezTo>
                <a:cubicBezTo>
                  <a:pt x="880872" y="1441704"/>
                  <a:pt x="872835" y="1486669"/>
                  <a:pt x="886968" y="1527048"/>
                </a:cubicBezTo>
                <a:cubicBezTo>
                  <a:pt x="904149" y="1576136"/>
                  <a:pt x="943640" y="1578470"/>
                  <a:pt x="978408" y="1600200"/>
                </a:cubicBezTo>
                <a:cubicBezTo>
                  <a:pt x="991331" y="1608277"/>
                  <a:pt x="1002583" y="1618774"/>
                  <a:pt x="1014984" y="1627632"/>
                </a:cubicBezTo>
                <a:cubicBezTo>
                  <a:pt x="1034532" y="1641595"/>
                  <a:pt x="1056433" y="1655748"/>
                  <a:pt x="1078992" y="1664208"/>
                </a:cubicBezTo>
                <a:cubicBezTo>
                  <a:pt x="1090759" y="1668621"/>
                  <a:pt x="1103376" y="1670304"/>
                  <a:pt x="1115568" y="1673352"/>
                </a:cubicBezTo>
                <a:cubicBezTo>
                  <a:pt x="1151038" y="1708822"/>
                  <a:pt x="1153772" y="1714562"/>
                  <a:pt x="1207008" y="1746504"/>
                </a:cubicBezTo>
                <a:cubicBezTo>
                  <a:pt x="1215273" y="1751463"/>
                  <a:pt x="1225296" y="1752600"/>
                  <a:pt x="1234440" y="1755648"/>
                </a:cubicBezTo>
                <a:cubicBezTo>
                  <a:pt x="1242724" y="1761861"/>
                  <a:pt x="1285077" y="1794683"/>
                  <a:pt x="1298448" y="1801368"/>
                </a:cubicBezTo>
                <a:cubicBezTo>
                  <a:pt x="1317193" y="1810741"/>
                  <a:pt x="1354210" y="1816178"/>
                  <a:pt x="1371600" y="1819656"/>
                </a:cubicBezTo>
                <a:cubicBezTo>
                  <a:pt x="1380744" y="1825752"/>
                  <a:pt x="1389202" y="1833029"/>
                  <a:pt x="1399032" y="1837944"/>
                </a:cubicBezTo>
                <a:cubicBezTo>
                  <a:pt x="1413648" y="1845252"/>
                  <a:pt x="1449368" y="1852326"/>
                  <a:pt x="1463040" y="1856232"/>
                </a:cubicBezTo>
                <a:cubicBezTo>
                  <a:pt x="1472308" y="1858880"/>
                  <a:pt x="1481021" y="1863486"/>
                  <a:pt x="1490472" y="1865376"/>
                </a:cubicBezTo>
                <a:cubicBezTo>
                  <a:pt x="1523090" y="1871900"/>
                  <a:pt x="1608249" y="1880494"/>
                  <a:pt x="1636776" y="1883664"/>
                </a:cubicBezTo>
                <a:cubicBezTo>
                  <a:pt x="1753900" y="1917128"/>
                  <a:pt x="1655551" y="1893771"/>
                  <a:pt x="1828800" y="1911096"/>
                </a:cubicBezTo>
                <a:cubicBezTo>
                  <a:pt x="1847248" y="1912941"/>
                  <a:pt x="1865484" y="1916604"/>
                  <a:pt x="1883664" y="1920240"/>
                </a:cubicBezTo>
                <a:cubicBezTo>
                  <a:pt x="1927124" y="1928932"/>
                  <a:pt x="1918050" y="1932140"/>
                  <a:pt x="1965960" y="1938528"/>
                </a:cubicBezTo>
                <a:cubicBezTo>
                  <a:pt x="1996323" y="1942576"/>
                  <a:pt x="2027025" y="1943710"/>
                  <a:pt x="2057400" y="1947672"/>
                </a:cubicBezTo>
                <a:cubicBezTo>
                  <a:pt x="2097153" y="1952857"/>
                  <a:pt x="2136337" y="1962436"/>
                  <a:pt x="2176272" y="1965960"/>
                </a:cubicBezTo>
                <a:cubicBezTo>
                  <a:pt x="2240105" y="1971592"/>
                  <a:pt x="2304288" y="1972056"/>
                  <a:pt x="2368296" y="1975104"/>
                </a:cubicBezTo>
                <a:lnTo>
                  <a:pt x="3044952" y="1965960"/>
                </a:lnTo>
                <a:cubicBezTo>
                  <a:pt x="3057515" y="1965638"/>
                  <a:pt x="3070288" y="1962436"/>
                  <a:pt x="3081528" y="1956816"/>
                </a:cubicBezTo>
                <a:cubicBezTo>
                  <a:pt x="3115666" y="1939747"/>
                  <a:pt x="3123590" y="1922069"/>
                  <a:pt x="3145536" y="1892808"/>
                </a:cubicBezTo>
                <a:cubicBezTo>
                  <a:pt x="3174122" y="1778465"/>
                  <a:pt x="3137588" y="1920627"/>
                  <a:pt x="3163824" y="1828800"/>
                </a:cubicBezTo>
                <a:cubicBezTo>
                  <a:pt x="3167276" y="1816716"/>
                  <a:pt x="3169920" y="1804416"/>
                  <a:pt x="3172968" y="1792224"/>
                </a:cubicBezTo>
                <a:cubicBezTo>
                  <a:pt x="3165506" y="1769837"/>
                  <a:pt x="3159660" y="1747990"/>
                  <a:pt x="3145536" y="1728216"/>
                </a:cubicBezTo>
                <a:cubicBezTo>
                  <a:pt x="3122848" y="1696453"/>
                  <a:pt x="3092467" y="1670247"/>
                  <a:pt x="3072384" y="1636776"/>
                </a:cubicBezTo>
                <a:cubicBezTo>
                  <a:pt x="3063240" y="1621536"/>
                  <a:pt x="3054494" y="1606050"/>
                  <a:pt x="3044952" y="1591056"/>
                </a:cubicBezTo>
                <a:cubicBezTo>
                  <a:pt x="3033152" y="1572513"/>
                  <a:pt x="3015327" y="1557044"/>
                  <a:pt x="3008376" y="1536192"/>
                </a:cubicBezTo>
                <a:cubicBezTo>
                  <a:pt x="2995757" y="1498334"/>
                  <a:pt x="3004579" y="1516780"/>
                  <a:pt x="2980944" y="1481328"/>
                </a:cubicBezTo>
                <a:cubicBezTo>
                  <a:pt x="2977896" y="1469136"/>
                  <a:pt x="2975411" y="1456789"/>
                  <a:pt x="2971800" y="1444752"/>
                </a:cubicBezTo>
                <a:cubicBezTo>
                  <a:pt x="2966261" y="1426288"/>
                  <a:pt x="2958187" y="1408590"/>
                  <a:pt x="2953512" y="1389888"/>
                </a:cubicBezTo>
                <a:lnTo>
                  <a:pt x="2926080" y="1280160"/>
                </a:lnTo>
                <a:cubicBezTo>
                  <a:pt x="2923032" y="1267968"/>
                  <a:pt x="2922556" y="1254824"/>
                  <a:pt x="2916936" y="1243584"/>
                </a:cubicBezTo>
                <a:lnTo>
                  <a:pt x="2898648" y="1207008"/>
                </a:lnTo>
                <a:cubicBezTo>
                  <a:pt x="2895600" y="1188720"/>
                  <a:pt x="2893389" y="1170273"/>
                  <a:pt x="2889504" y="1152144"/>
                </a:cubicBezTo>
                <a:cubicBezTo>
                  <a:pt x="2884238" y="1127567"/>
                  <a:pt x="2871216" y="1078992"/>
                  <a:pt x="2871216" y="1078992"/>
                </a:cubicBezTo>
                <a:cubicBezTo>
                  <a:pt x="2874264" y="1051560"/>
                  <a:pt x="2871632" y="1022880"/>
                  <a:pt x="2880360" y="996696"/>
                </a:cubicBezTo>
                <a:cubicBezTo>
                  <a:pt x="2885389" y="981609"/>
                  <a:pt x="2922675" y="959342"/>
                  <a:pt x="2935224" y="950976"/>
                </a:cubicBezTo>
                <a:lnTo>
                  <a:pt x="3401568" y="960120"/>
                </a:lnTo>
                <a:cubicBezTo>
                  <a:pt x="3411200" y="960477"/>
                  <a:pt x="3419649" y="966926"/>
                  <a:pt x="3429000" y="969264"/>
                </a:cubicBezTo>
                <a:cubicBezTo>
                  <a:pt x="3444078" y="973033"/>
                  <a:pt x="3459480" y="975360"/>
                  <a:pt x="3474720" y="978408"/>
                </a:cubicBezTo>
                <a:cubicBezTo>
                  <a:pt x="3486912" y="987552"/>
                  <a:pt x="3498064" y="998279"/>
                  <a:pt x="3511296" y="1005840"/>
                </a:cubicBezTo>
                <a:cubicBezTo>
                  <a:pt x="3526436" y="1014492"/>
                  <a:pt x="3572871" y="1021813"/>
                  <a:pt x="3584448" y="1024128"/>
                </a:cubicBezTo>
                <a:cubicBezTo>
                  <a:pt x="3593592" y="1033272"/>
                  <a:pt x="3610593" y="1038693"/>
                  <a:pt x="3611880" y="1051560"/>
                </a:cubicBezTo>
                <a:cubicBezTo>
                  <a:pt x="3617045" y="1103208"/>
                  <a:pt x="3607901" y="1155360"/>
                  <a:pt x="3602736" y="1207008"/>
                </a:cubicBezTo>
                <a:cubicBezTo>
                  <a:pt x="3600072" y="1233646"/>
                  <a:pt x="3586227" y="1245150"/>
                  <a:pt x="3566160" y="1261872"/>
                </a:cubicBezTo>
                <a:cubicBezTo>
                  <a:pt x="3557717" y="1268907"/>
                  <a:pt x="3548771" y="1275697"/>
                  <a:pt x="3538728" y="1280160"/>
                </a:cubicBezTo>
                <a:cubicBezTo>
                  <a:pt x="3495256" y="1299481"/>
                  <a:pt x="3475006" y="1299924"/>
                  <a:pt x="3429000" y="1307592"/>
                </a:cubicBezTo>
                <a:cubicBezTo>
                  <a:pt x="3367680" y="1338252"/>
                  <a:pt x="3418098" y="1316349"/>
                  <a:pt x="3355848" y="1335024"/>
                </a:cubicBezTo>
                <a:cubicBezTo>
                  <a:pt x="3265282" y="1362194"/>
                  <a:pt x="3337420" y="1347239"/>
                  <a:pt x="3246120" y="1362456"/>
                </a:cubicBezTo>
                <a:cubicBezTo>
                  <a:pt x="3096768" y="1359408"/>
                  <a:pt x="2947225" y="1361448"/>
                  <a:pt x="2798064" y="1353312"/>
                </a:cubicBezTo>
                <a:cubicBezTo>
                  <a:pt x="2778815" y="1352262"/>
                  <a:pt x="2761902" y="1339699"/>
                  <a:pt x="2743200" y="1335024"/>
                </a:cubicBezTo>
                <a:cubicBezTo>
                  <a:pt x="2687922" y="1321205"/>
                  <a:pt x="2718546" y="1329854"/>
                  <a:pt x="2651760" y="1307592"/>
                </a:cubicBezTo>
                <a:cubicBezTo>
                  <a:pt x="2633472" y="1301496"/>
                  <a:pt x="2615911" y="1292473"/>
                  <a:pt x="2596896" y="1289304"/>
                </a:cubicBezTo>
                <a:cubicBezTo>
                  <a:pt x="2487831" y="1271127"/>
                  <a:pt x="2560544" y="1281188"/>
                  <a:pt x="2377440" y="1271016"/>
                </a:cubicBezTo>
                <a:cubicBezTo>
                  <a:pt x="2304288" y="1274064"/>
                  <a:pt x="2230999" y="1274751"/>
                  <a:pt x="2157984" y="1280160"/>
                </a:cubicBezTo>
                <a:cubicBezTo>
                  <a:pt x="2148372" y="1280872"/>
                  <a:pt x="2140191" y="1289304"/>
                  <a:pt x="2130552" y="1289304"/>
                </a:cubicBezTo>
                <a:cubicBezTo>
                  <a:pt x="2087771" y="1289304"/>
                  <a:pt x="2045208" y="1283208"/>
                  <a:pt x="2002536" y="1280160"/>
                </a:cubicBezTo>
                <a:cubicBezTo>
                  <a:pt x="1980923" y="1215321"/>
                  <a:pt x="1988004" y="1248237"/>
                  <a:pt x="2002536" y="1124712"/>
                </a:cubicBezTo>
                <a:cubicBezTo>
                  <a:pt x="2003662" y="1115139"/>
                  <a:pt x="2006999" y="1105706"/>
                  <a:pt x="2011680" y="1097280"/>
                </a:cubicBezTo>
                <a:cubicBezTo>
                  <a:pt x="2022354" y="1078067"/>
                  <a:pt x="2036948" y="1061263"/>
                  <a:pt x="2048256" y="1042416"/>
                </a:cubicBezTo>
                <a:cubicBezTo>
                  <a:pt x="2061316" y="1020650"/>
                  <a:pt x="2084072" y="979168"/>
                  <a:pt x="2103120" y="960120"/>
                </a:cubicBezTo>
                <a:cubicBezTo>
                  <a:pt x="2110891" y="952349"/>
                  <a:pt x="2121841" y="948533"/>
                  <a:pt x="2130552" y="941832"/>
                </a:cubicBezTo>
                <a:cubicBezTo>
                  <a:pt x="2161491" y="918033"/>
                  <a:pt x="2191299" y="892796"/>
                  <a:pt x="2221992" y="868680"/>
                </a:cubicBezTo>
                <a:cubicBezTo>
                  <a:pt x="2233975" y="859264"/>
                  <a:pt x="2243624" y="844237"/>
                  <a:pt x="2258568" y="841248"/>
                </a:cubicBezTo>
                <a:cubicBezTo>
                  <a:pt x="2270983" y="838765"/>
                  <a:pt x="2326106" y="828494"/>
                  <a:pt x="2340864" y="822960"/>
                </a:cubicBezTo>
                <a:cubicBezTo>
                  <a:pt x="2418893" y="793699"/>
                  <a:pt x="2341293" y="813693"/>
                  <a:pt x="2404872" y="795528"/>
                </a:cubicBezTo>
                <a:cubicBezTo>
                  <a:pt x="2445224" y="783999"/>
                  <a:pt x="2433801" y="790395"/>
                  <a:pt x="2468880" y="777240"/>
                </a:cubicBezTo>
                <a:cubicBezTo>
                  <a:pt x="2495545" y="767241"/>
                  <a:pt x="2520533" y="759775"/>
                  <a:pt x="2542032" y="740664"/>
                </a:cubicBezTo>
                <a:cubicBezTo>
                  <a:pt x="2591262" y="696904"/>
                  <a:pt x="2591048" y="693598"/>
                  <a:pt x="2624328" y="649224"/>
                </a:cubicBezTo>
                <a:cubicBezTo>
                  <a:pt x="2636072" y="578763"/>
                  <a:pt x="2641810" y="572044"/>
                  <a:pt x="2624328" y="484632"/>
                </a:cubicBezTo>
                <a:cubicBezTo>
                  <a:pt x="2619728" y="461633"/>
                  <a:pt x="2571087" y="427353"/>
                  <a:pt x="2560320" y="420624"/>
                </a:cubicBezTo>
                <a:cubicBezTo>
                  <a:pt x="2552146" y="415516"/>
                  <a:pt x="2541509" y="415791"/>
                  <a:pt x="2532888" y="411480"/>
                </a:cubicBezTo>
                <a:cubicBezTo>
                  <a:pt x="2516992" y="403532"/>
                  <a:pt x="2503348" y="391402"/>
                  <a:pt x="2487168" y="384048"/>
                </a:cubicBezTo>
                <a:cubicBezTo>
                  <a:pt x="2469619" y="376071"/>
                  <a:pt x="2450592" y="371856"/>
                  <a:pt x="2432304" y="365760"/>
                </a:cubicBezTo>
                <a:cubicBezTo>
                  <a:pt x="2379863" y="348280"/>
                  <a:pt x="2430875" y="364023"/>
                  <a:pt x="2359152" y="347472"/>
                </a:cubicBezTo>
                <a:cubicBezTo>
                  <a:pt x="2334661" y="341820"/>
                  <a:pt x="2310384" y="335280"/>
                  <a:pt x="2286000" y="329184"/>
                </a:cubicBezTo>
                <a:cubicBezTo>
                  <a:pt x="2041418" y="335794"/>
                  <a:pt x="1799232" y="348011"/>
                  <a:pt x="1554480" y="329184"/>
                </a:cubicBezTo>
                <a:cubicBezTo>
                  <a:pt x="1525649" y="326966"/>
                  <a:pt x="1500237" y="308765"/>
                  <a:pt x="1472184" y="301752"/>
                </a:cubicBezTo>
                <a:cubicBezTo>
                  <a:pt x="1426257" y="290270"/>
                  <a:pt x="1447530" y="296582"/>
                  <a:pt x="1408176" y="283464"/>
                </a:cubicBezTo>
                <a:cubicBezTo>
                  <a:pt x="1405128" y="274320"/>
                  <a:pt x="1399032" y="265671"/>
                  <a:pt x="1399032" y="256032"/>
                </a:cubicBezTo>
                <a:cubicBezTo>
                  <a:pt x="1399032" y="239494"/>
                  <a:pt x="1386996" y="132159"/>
                  <a:pt x="1426464" y="100584"/>
                </a:cubicBezTo>
                <a:cubicBezTo>
                  <a:pt x="1433990" y="94563"/>
                  <a:pt x="1445037" y="95237"/>
                  <a:pt x="1453896" y="91440"/>
                </a:cubicBezTo>
                <a:cubicBezTo>
                  <a:pt x="1466425" y="86070"/>
                  <a:pt x="1478280" y="79248"/>
                  <a:pt x="1490472" y="73152"/>
                </a:cubicBezTo>
                <a:cubicBezTo>
                  <a:pt x="1531372" y="11801"/>
                  <a:pt x="1483191" y="71910"/>
                  <a:pt x="1536192" y="36576"/>
                </a:cubicBezTo>
                <a:cubicBezTo>
                  <a:pt x="1546952" y="29403"/>
                  <a:pt x="1554480" y="18288"/>
                  <a:pt x="1563624" y="9144"/>
                </a:cubicBezTo>
                <a:lnTo>
                  <a:pt x="1572768" y="0"/>
                </a:lnTo>
              </a:path>
            </a:pathLst>
          </a:cu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1AB81F1-59A6-4942-A687-4981C2BB6365}"/>
              </a:ext>
            </a:extLst>
          </p:cNvPr>
          <p:cNvCxnSpPr>
            <a:cxnSpLocks/>
          </p:cNvCxnSpPr>
          <p:nvPr/>
        </p:nvCxnSpPr>
        <p:spPr>
          <a:xfrm flipV="1">
            <a:off x="1563624" y="3927602"/>
            <a:ext cx="2615184" cy="176911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EA17145-2F81-473D-A61A-AFDC675B5C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0734003"/>
      </p:ext>
    </p:extLst>
  </p:cSld>
  <p:clrMapOvr>
    <a:masterClrMapping/>
  </p:clrMapOvr>
  <p:transition advTm="499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use the same vocabulary in the </a:t>
            </a:r>
            <a:br>
              <a:rPr lang="en-US" dirty="0"/>
            </a:br>
            <a:r>
              <a:rPr lang="en-US" dirty="0"/>
              <a:t>first </a:t>
            </a:r>
            <a:r>
              <a:rPr lang="en-US" u="sng" dirty="0"/>
              <a:t>part</a:t>
            </a:r>
            <a:r>
              <a:rPr lang="en-US" dirty="0"/>
              <a:t> as in the last </a:t>
            </a:r>
            <a:r>
              <a:rPr lang="en-US" u="sng" dirty="0"/>
              <a:t>section</a:t>
            </a:r>
            <a:r>
              <a:rPr lang="en-US" dirty="0"/>
              <a:t>?</a:t>
            </a:r>
          </a:p>
          <a:p>
            <a:r>
              <a:rPr lang="en-US" dirty="0"/>
              <a:t>Do you use the same vocabulary in the </a:t>
            </a:r>
            <a:br>
              <a:rPr lang="en-US" dirty="0"/>
            </a:br>
            <a:r>
              <a:rPr lang="en-US" dirty="0"/>
              <a:t>first </a:t>
            </a:r>
            <a:r>
              <a:rPr lang="en-US" u="sng" dirty="0"/>
              <a:t>section</a:t>
            </a:r>
            <a:r>
              <a:rPr lang="en-US" dirty="0"/>
              <a:t> as the last </a:t>
            </a:r>
            <a:r>
              <a:rPr lang="en-US" u="sng" dirty="0"/>
              <a:t>section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Often change ideas, focus over course of paper</a:t>
            </a:r>
          </a:p>
          <a:p>
            <a:pPr lvl="1"/>
            <a:r>
              <a:rPr lang="en-US" dirty="0"/>
              <a:t>Rewrite </a:t>
            </a:r>
            <a:r>
              <a:rPr lang="en-US" u="sng" dirty="0"/>
              <a:t>earlier</a:t>
            </a:r>
            <a:r>
              <a:rPr lang="en-US" dirty="0"/>
              <a:t> sections to match </a:t>
            </a:r>
            <a:r>
              <a:rPr lang="en-US" u="sng" dirty="0"/>
              <a:t>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78180-6CA7-414F-9274-A81B738AB6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5D1D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26EE41-9F81-45B2-A35C-20625E420D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650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734">
        <p:fade/>
      </p:transition>
    </mc:Choice>
    <mc:Fallback>
      <p:transition spd="med" advTm="33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43851-FED1-4A07-BCDC-F9B0CACDA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Ambiguity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3353B-017C-4032-B707-C0F28E4DA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Abbreviations</a:t>
            </a:r>
          </a:p>
          <a:p>
            <a:pPr lvl="1"/>
            <a:r>
              <a:rPr lang="en-US" dirty="0"/>
              <a:t>How well-known is the abbreviation?</a:t>
            </a:r>
          </a:p>
          <a:p>
            <a:r>
              <a:rPr lang="en-US" dirty="0"/>
              <a:t>Relative pronouns and antecedents</a:t>
            </a:r>
          </a:p>
          <a:p>
            <a:pPr lvl="1"/>
            <a:r>
              <a:rPr lang="en-US" dirty="0"/>
              <a:t>What is “this”?</a:t>
            </a:r>
          </a:p>
          <a:p>
            <a:r>
              <a:rPr lang="en-US" dirty="0"/>
              <a:t>Noun or verb or …</a:t>
            </a:r>
          </a:p>
          <a:p>
            <a:pPr lvl="1"/>
            <a:r>
              <a:rPr lang="en-US" dirty="0"/>
              <a:t>Liquid flows …</a:t>
            </a:r>
          </a:p>
          <a:p>
            <a:pPr lvl="2"/>
            <a:r>
              <a:rPr lang="en-US" dirty="0"/>
              <a:t>downhill		(Noun	Verb)</a:t>
            </a:r>
          </a:p>
          <a:p>
            <a:pPr lvl="2"/>
            <a:r>
              <a:rPr lang="en-US" dirty="0"/>
              <a:t>can be collected	(Adj.	Noun)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60FFB-C9D4-4CB3-AF61-6B87CAAF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2C4AB3F-0CD5-476F-9354-430821204D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426974"/>
      </p:ext>
    </p:extLst>
  </p:cSld>
  <p:clrMapOvr>
    <a:masterClrMapping/>
  </p:clrMapOvr>
  <p:transition advTm="677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.8|4.4|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6.4|17.5|5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8|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6.3|4.6|6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7|7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5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1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3.9|4.7|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8.6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1.9|12.1|9.2|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8.7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|5.9|3.4|6.4|2.3|7.5|5.2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4x3 Template</Template>
  <TotalTime>173</TotalTime>
  <Words>1174</Words>
  <Application>Microsoft Office PowerPoint</Application>
  <PresentationFormat>On-screen Show (4:3)</PresentationFormat>
  <Paragraphs>275</Paragraphs>
  <Slides>41</Slides>
  <Notes>2</Notes>
  <HiddenSlides>0</HiddenSlides>
  <MMClips>41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Calibri</vt:lpstr>
      <vt:lpstr>Candara</vt:lpstr>
      <vt:lpstr>Constantia</vt:lpstr>
      <vt:lpstr>Times New Roman</vt:lpstr>
      <vt:lpstr>Wingdings 2</vt:lpstr>
      <vt:lpstr>1_Flow</vt:lpstr>
      <vt:lpstr>Chapter 23 Finalization</vt:lpstr>
      <vt:lpstr>Goals:</vt:lpstr>
      <vt:lpstr>Time’s up</vt:lpstr>
      <vt:lpstr>Perfection is unattainable</vt:lpstr>
      <vt:lpstr>7Cs of Change</vt:lpstr>
      <vt:lpstr>C5 Consistency</vt:lpstr>
      <vt:lpstr>Final change of research goal</vt:lpstr>
      <vt:lpstr>Consistency</vt:lpstr>
      <vt:lpstr>Ambiguity</vt:lpstr>
      <vt:lpstr>Squid technique</vt:lpstr>
      <vt:lpstr>Exercise 23.1</vt:lpstr>
      <vt:lpstr> C6 Correctness</vt:lpstr>
      <vt:lpstr>Frequently Misused Words</vt:lpstr>
      <vt:lpstr>Correct word</vt:lpstr>
      <vt:lpstr>Respectively</vt:lpstr>
      <vt:lpstr>Respectively</vt:lpstr>
      <vt:lpstr>Respectively</vt:lpstr>
      <vt:lpstr>Prepositions</vt:lpstr>
      <vt:lpstr>Prepositions</vt:lpstr>
      <vt:lpstr>Articles</vt:lpstr>
      <vt:lpstr>Which article to use?</vt:lpstr>
      <vt:lpstr>Known to reader</vt:lpstr>
      <vt:lpstr>Which article to use?</vt:lpstr>
      <vt:lpstr>Countable or Uncountable?</vt:lpstr>
      <vt:lpstr>Countable or Uncountable?</vt:lpstr>
      <vt:lpstr>A or An with Abbreviations?</vt:lpstr>
      <vt:lpstr>Changing the Meaning</vt:lpstr>
      <vt:lpstr>Which article to use?</vt:lpstr>
      <vt:lpstr>Exercise 23.2</vt:lpstr>
      <vt:lpstr>British vs. American English</vt:lpstr>
      <vt:lpstr>Numbers</vt:lpstr>
      <vt:lpstr>Spelling</vt:lpstr>
      <vt:lpstr>Spelling, Punctuation, Formatting</vt:lpstr>
      <vt:lpstr>Correctness – Spelling, Grammar</vt:lpstr>
      <vt:lpstr>Proofreading</vt:lpstr>
      <vt:lpstr>Variation in an ELF world</vt:lpstr>
      <vt:lpstr>Expectations are changing</vt:lpstr>
      <vt:lpstr>“Edited by a native speaker”</vt:lpstr>
      <vt:lpstr> C7 Collaboration</vt:lpstr>
      <vt:lpstr>Collaboration</vt:lpstr>
      <vt:lpstr>Evaluate your understanding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Staking your claim: Chapter 2</dc:title>
  <dc:creator>Gerry Rau</dc:creator>
  <cp:lastModifiedBy>Gerry Rau</cp:lastModifiedBy>
  <cp:revision>18</cp:revision>
  <dcterms:created xsi:type="dcterms:W3CDTF">2019-03-04T02:26:46Z</dcterms:created>
  <dcterms:modified xsi:type="dcterms:W3CDTF">2019-03-22T07:53:41Z</dcterms:modified>
</cp:coreProperties>
</file>