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602" r:id="rId2"/>
    <p:sldId id="296" r:id="rId3"/>
    <p:sldId id="571" r:id="rId4"/>
    <p:sldId id="372" r:id="rId5"/>
    <p:sldId id="287" r:id="rId6"/>
    <p:sldId id="371" r:id="rId7"/>
    <p:sldId id="374" r:id="rId8"/>
    <p:sldId id="375" r:id="rId9"/>
    <p:sldId id="376" r:id="rId10"/>
    <p:sldId id="377" r:id="rId11"/>
    <p:sldId id="379" r:id="rId12"/>
    <p:sldId id="446" r:id="rId13"/>
    <p:sldId id="413" r:id="rId14"/>
    <p:sldId id="445" r:id="rId15"/>
    <p:sldId id="381" r:id="rId16"/>
    <p:sldId id="382" r:id="rId17"/>
    <p:sldId id="387" r:id="rId18"/>
    <p:sldId id="388" r:id="rId19"/>
    <p:sldId id="389" r:id="rId20"/>
    <p:sldId id="390" r:id="rId21"/>
    <p:sldId id="391" r:id="rId22"/>
    <p:sldId id="392" r:id="rId23"/>
    <p:sldId id="399" r:id="rId24"/>
    <p:sldId id="400" r:id="rId25"/>
    <p:sldId id="401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2" r:id="rId35"/>
    <p:sldId id="325" r:id="rId36"/>
    <p:sldId id="414" r:id="rId37"/>
    <p:sldId id="327" r:id="rId38"/>
    <p:sldId id="328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607" r:id="rId54"/>
    <p:sldId id="43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DA717-5104-4512-B298-31C66F847157}" type="doc">
      <dgm:prSet loTypeId="urn:microsoft.com/office/officeart/2008/layout/RadialCluster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F6235-28FF-4AF7-BFC3-6FD7F614D092}">
      <dgm:prSet phldrT="[Text]" custT="1"/>
      <dgm:spPr/>
      <dgm:t>
        <a:bodyPr/>
        <a:lstStyle/>
        <a:p>
          <a:endParaRPr lang="en-US" sz="2000" dirty="0"/>
        </a:p>
      </dgm:t>
    </dgm:pt>
    <dgm:pt modelId="{EFF6C43C-A4CA-46B7-8D6E-618B32B69887}" type="parTrans" cxnId="{D17880AC-346D-4E5D-AE37-95DE8FBB7FCD}">
      <dgm:prSet/>
      <dgm:spPr/>
      <dgm:t>
        <a:bodyPr/>
        <a:lstStyle/>
        <a:p>
          <a:endParaRPr lang="en-US"/>
        </a:p>
      </dgm:t>
    </dgm:pt>
    <dgm:pt modelId="{FCF1CABA-1190-4DE3-A923-28F292E906B8}" type="sibTrans" cxnId="{D17880AC-346D-4E5D-AE37-95DE8FBB7FCD}">
      <dgm:prSet/>
      <dgm:spPr/>
      <dgm:t>
        <a:bodyPr/>
        <a:lstStyle/>
        <a:p>
          <a:endParaRPr lang="en-US"/>
        </a:p>
      </dgm:t>
    </dgm:pt>
    <dgm:pt modelId="{C30C087C-A408-45AE-BBE0-D8F5A2A5C76C}">
      <dgm:prSet phldrT="[Text]" custT="1"/>
      <dgm:spPr/>
      <dgm:t>
        <a:bodyPr/>
        <a:lstStyle/>
        <a:p>
          <a:endParaRPr lang="en-US" sz="2800" dirty="0"/>
        </a:p>
      </dgm:t>
    </dgm:pt>
    <dgm:pt modelId="{1F36435A-6E16-4D79-A31A-C63638389F2A}" type="parTrans" cxnId="{E8B18D64-B1C8-46F9-96D7-AB4FC7D7378E}">
      <dgm:prSet/>
      <dgm:spPr/>
      <dgm:t>
        <a:bodyPr/>
        <a:lstStyle/>
        <a:p>
          <a:endParaRPr lang="en-US"/>
        </a:p>
      </dgm:t>
    </dgm:pt>
    <dgm:pt modelId="{BED9833E-3955-4065-B023-84CE82A6E0B9}" type="sibTrans" cxnId="{E8B18D64-B1C8-46F9-96D7-AB4FC7D7378E}">
      <dgm:prSet/>
      <dgm:spPr/>
      <dgm:t>
        <a:bodyPr/>
        <a:lstStyle/>
        <a:p>
          <a:endParaRPr lang="en-US"/>
        </a:p>
      </dgm:t>
    </dgm:pt>
    <dgm:pt modelId="{C2EF5F32-988E-4E7A-8D68-57B9E116EEE9}">
      <dgm:prSet phldrT="[Text]" custT="1"/>
      <dgm:spPr/>
      <dgm:t>
        <a:bodyPr/>
        <a:lstStyle/>
        <a:p>
          <a:endParaRPr lang="en-US" sz="2100" dirty="0"/>
        </a:p>
      </dgm:t>
    </dgm:pt>
    <dgm:pt modelId="{401BCCBF-9739-4188-BDEE-8F2866219145}" type="parTrans" cxnId="{325207F6-CF49-4623-8B86-78479616F17B}">
      <dgm:prSet/>
      <dgm:spPr/>
      <dgm:t>
        <a:bodyPr/>
        <a:lstStyle/>
        <a:p>
          <a:endParaRPr lang="en-US"/>
        </a:p>
      </dgm:t>
    </dgm:pt>
    <dgm:pt modelId="{08D3EADE-E93F-4B0C-9116-4C608F1BC4C3}" type="sibTrans" cxnId="{325207F6-CF49-4623-8B86-78479616F17B}">
      <dgm:prSet/>
      <dgm:spPr/>
      <dgm:t>
        <a:bodyPr/>
        <a:lstStyle/>
        <a:p>
          <a:endParaRPr lang="en-US"/>
        </a:p>
      </dgm:t>
    </dgm:pt>
    <dgm:pt modelId="{D151F75B-DE10-4541-AA15-2C3D124CB2DF}">
      <dgm:prSet phldrT="[Text]" custT="1"/>
      <dgm:spPr/>
      <dgm:t>
        <a:bodyPr/>
        <a:lstStyle/>
        <a:p>
          <a:endParaRPr lang="en-US" sz="1900" dirty="0"/>
        </a:p>
      </dgm:t>
    </dgm:pt>
    <dgm:pt modelId="{6678CFAD-D4D5-4AD5-AE4B-1F297BD06C4F}" type="parTrans" cxnId="{DC280DA8-407C-4FF8-82DB-14A1C1D93CED}">
      <dgm:prSet/>
      <dgm:spPr/>
      <dgm:t>
        <a:bodyPr/>
        <a:lstStyle/>
        <a:p>
          <a:endParaRPr lang="en-US"/>
        </a:p>
      </dgm:t>
    </dgm:pt>
    <dgm:pt modelId="{C16CC5FC-FB4A-40BD-9647-AF349505F162}" type="sibTrans" cxnId="{DC280DA8-407C-4FF8-82DB-14A1C1D93CED}">
      <dgm:prSet/>
      <dgm:spPr/>
      <dgm:t>
        <a:bodyPr/>
        <a:lstStyle/>
        <a:p>
          <a:endParaRPr lang="en-US"/>
        </a:p>
      </dgm:t>
    </dgm:pt>
    <dgm:pt modelId="{12E30E36-CBDC-4961-90C0-8E5A05C087B4}">
      <dgm:prSet phldrT="[Text]" custT="1"/>
      <dgm:spPr/>
      <dgm:t>
        <a:bodyPr/>
        <a:lstStyle/>
        <a:p>
          <a:endParaRPr lang="en-US" sz="2000" dirty="0"/>
        </a:p>
      </dgm:t>
    </dgm:pt>
    <dgm:pt modelId="{FD6D7154-8EC4-4833-8EBE-DE26F92BE06F}" type="parTrans" cxnId="{C01FEFF5-61F4-47B3-A076-FD280C9470BA}">
      <dgm:prSet/>
      <dgm:spPr/>
      <dgm:t>
        <a:bodyPr/>
        <a:lstStyle/>
        <a:p>
          <a:endParaRPr lang="en-US"/>
        </a:p>
      </dgm:t>
    </dgm:pt>
    <dgm:pt modelId="{9C4A2710-44BA-4B9A-9C60-2F6810F94A77}" type="sibTrans" cxnId="{C01FEFF5-61F4-47B3-A076-FD280C9470BA}">
      <dgm:prSet/>
      <dgm:spPr/>
      <dgm:t>
        <a:bodyPr/>
        <a:lstStyle/>
        <a:p>
          <a:endParaRPr lang="en-US"/>
        </a:p>
      </dgm:t>
    </dgm:pt>
    <dgm:pt modelId="{D03437AD-7B17-4D7A-BA4D-CE3B7D8E6E24}">
      <dgm:prSet phldrT="[Text]" custT="1"/>
      <dgm:spPr/>
      <dgm:t>
        <a:bodyPr/>
        <a:lstStyle/>
        <a:p>
          <a:endParaRPr lang="en-US" sz="2000" dirty="0"/>
        </a:p>
      </dgm:t>
    </dgm:pt>
    <dgm:pt modelId="{F99AF789-A7CC-4FB2-AB65-D69D706A7FFE}" type="parTrans" cxnId="{CFF9B256-C024-42E9-9F58-44C3F9654BBE}">
      <dgm:prSet/>
      <dgm:spPr/>
      <dgm:t>
        <a:bodyPr/>
        <a:lstStyle/>
        <a:p>
          <a:endParaRPr lang="en-US"/>
        </a:p>
      </dgm:t>
    </dgm:pt>
    <dgm:pt modelId="{9D4D020E-04E1-4EBB-95CF-BB0A664D23FE}" type="sibTrans" cxnId="{CFF9B256-C024-42E9-9F58-44C3F9654BBE}">
      <dgm:prSet/>
      <dgm:spPr/>
      <dgm:t>
        <a:bodyPr/>
        <a:lstStyle/>
        <a:p>
          <a:endParaRPr lang="en-US"/>
        </a:p>
      </dgm:t>
    </dgm:pt>
    <dgm:pt modelId="{C51C2DD3-78B8-4C5C-A132-F79EE609FF5F}">
      <dgm:prSet phldrT="[Text]" custT="1"/>
      <dgm:spPr/>
      <dgm:t>
        <a:bodyPr/>
        <a:lstStyle/>
        <a:p>
          <a:endParaRPr lang="en-US" sz="2000" dirty="0"/>
        </a:p>
      </dgm:t>
    </dgm:pt>
    <dgm:pt modelId="{AFD9A99B-51EC-4DF4-9416-1DCC7680241A}" type="parTrans" cxnId="{A23861C6-9994-4C41-AF47-8174BD750233}">
      <dgm:prSet/>
      <dgm:spPr/>
      <dgm:t>
        <a:bodyPr/>
        <a:lstStyle/>
        <a:p>
          <a:endParaRPr lang="en-US"/>
        </a:p>
      </dgm:t>
    </dgm:pt>
    <dgm:pt modelId="{2E5A1735-4076-4BF8-9CBB-1AE83D01C7BF}" type="sibTrans" cxnId="{A23861C6-9994-4C41-AF47-8174BD750233}">
      <dgm:prSet/>
      <dgm:spPr/>
      <dgm:t>
        <a:bodyPr/>
        <a:lstStyle/>
        <a:p>
          <a:endParaRPr lang="en-US"/>
        </a:p>
      </dgm:t>
    </dgm:pt>
    <dgm:pt modelId="{0BEA7B9D-9C54-4909-A7E1-6B5EC451100D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083A3D80-DD89-4A00-8514-6C5139C3D90F}" type="sibTrans" cxnId="{87B64BE5-4BA8-40D2-B562-DB19BF7AB5BF}">
      <dgm:prSet/>
      <dgm:spPr/>
      <dgm:t>
        <a:bodyPr/>
        <a:lstStyle/>
        <a:p>
          <a:endParaRPr lang="en-US"/>
        </a:p>
      </dgm:t>
    </dgm:pt>
    <dgm:pt modelId="{42FD10C5-3709-4904-B484-3D524E798042}" type="parTrans" cxnId="{87B64BE5-4BA8-40D2-B562-DB19BF7AB5BF}">
      <dgm:prSet/>
      <dgm:spPr/>
      <dgm:t>
        <a:bodyPr/>
        <a:lstStyle/>
        <a:p>
          <a:endParaRPr lang="en-US"/>
        </a:p>
      </dgm:t>
    </dgm:pt>
    <dgm:pt modelId="{4973F4B4-5A2F-4C49-BD21-C6E81878A799}" type="pres">
      <dgm:prSet presAssocID="{8DADA717-5104-4512-B298-31C66F84715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2F2C588-F860-4C98-9E17-AD533543BCAC}" type="pres">
      <dgm:prSet presAssocID="{0BEA7B9D-9C54-4909-A7E1-6B5EC451100D}" presName="singleCycle" presStyleCnt="0"/>
      <dgm:spPr/>
    </dgm:pt>
    <dgm:pt modelId="{6FF48AD6-6493-459A-84D7-18E0A26B7B0E}" type="pres">
      <dgm:prSet presAssocID="{0BEA7B9D-9C54-4909-A7E1-6B5EC451100D}" presName="singleCenter" presStyleLbl="node1" presStyleIdx="0" presStyleCnt="8" custScaleX="182944" custScaleY="91472" custLinFactNeighborX="-10" custLinFactNeighborY="-4666">
        <dgm:presLayoutVars>
          <dgm:chMax val="7"/>
          <dgm:chPref val="7"/>
        </dgm:presLayoutVars>
      </dgm:prSet>
      <dgm:spPr/>
    </dgm:pt>
    <dgm:pt modelId="{D2607C3B-08FF-47D2-A762-09D78DB4E60B}" type="pres">
      <dgm:prSet presAssocID="{EFF6C43C-A4CA-46B7-8D6E-618B32B69887}" presName="Name56" presStyleLbl="parChTrans1D2" presStyleIdx="0" presStyleCnt="7"/>
      <dgm:spPr/>
    </dgm:pt>
    <dgm:pt modelId="{68876BD9-2C09-4469-A3E0-C5BDA6E9CF89}" type="pres">
      <dgm:prSet presAssocID="{647F6235-28FF-4AF7-BFC3-6FD7F614D092}" presName="text0" presStyleLbl="node1" presStyleIdx="1" presStyleCnt="8" custScaleX="273051" custScaleY="150178">
        <dgm:presLayoutVars>
          <dgm:bulletEnabled val="1"/>
        </dgm:presLayoutVars>
      </dgm:prSet>
      <dgm:spPr/>
    </dgm:pt>
    <dgm:pt modelId="{EC049BC6-4499-46C5-8647-BA8E6B3CC0CF}" type="pres">
      <dgm:prSet presAssocID="{1F36435A-6E16-4D79-A31A-C63638389F2A}" presName="Name56" presStyleLbl="parChTrans1D2" presStyleIdx="1" presStyleCnt="7"/>
      <dgm:spPr/>
    </dgm:pt>
    <dgm:pt modelId="{1D0E49B1-7238-41C2-B207-B0E8D5971D47}" type="pres">
      <dgm:prSet presAssocID="{C30C087C-A408-45AE-BBE0-D8F5A2A5C76C}" presName="text0" presStyleLbl="node1" presStyleIdx="2" presStyleCnt="8" custScaleX="204788" custRadScaleRad="178108" custRadScaleInc="106199">
        <dgm:presLayoutVars>
          <dgm:bulletEnabled val="1"/>
        </dgm:presLayoutVars>
      </dgm:prSet>
      <dgm:spPr/>
    </dgm:pt>
    <dgm:pt modelId="{3489C237-2A4B-4321-B771-B248D8E4D97B}" type="pres">
      <dgm:prSet presAssocID="{401BCCBF-9739-4188-BDEE-8F2866219145}" presName="Name56" presStyleLbl="parChTrans1D2" presStyleIdx="2" presStyleCnt="7"/>
      <dgm:spPr/>
    </dgm:pt>
    <dgm:pt modelId="{784CE94C-F697-471A-9653-B4DC135C0396}" type="pres">
      <dgm:prSet presAssocID="{C2EF5F32-988E-4E7A-8D68-57B9E116EEE9}" presName="text0" presStyleLbl="node1" presStyleIdx="3" presStyleCnt="8" custScaleX="204788" custRadScaleRad="200281" custRadScaleInc="6008">
        <dgm:presLayoutVars>
          <dgm:bulletEnabled val="1"/>
        </dgm:presLayoutVars>
      </dgm:prSet>
      <dgm:spPr/>
    </dgm:pt>
    <dgm:pt modelId="{CFC16A67-6BE4-48A1-8C5F-BD1D76A24E30}" type="pres">
      <dgm:prSet presAssocID="{FD6D7154-8EC4-4833-8EBE-DE26F92BE06F}" presName="Name56" presStyleLbl="parChTrans1D2" presStyleIdx="3" presStyleCnt="7"/>
      <dgm:spPr/>
    </dgm:pt>
    <dgm:pt modelId="{15811924-13FB-48B8-8C54-7198D9407498}" type="pres">
      <dgm:prSet presAssocID="{12E30E36-CBDC-4961-90C0-8E5A05C087B4}" presName="text0" presStyleLbl="node1" presStyleIdx="4" presStyleCnt="8" custScaleX="204788" custRadScaleRad="119809" custRadScaleInc="-60363">
        <dgm:presLayoutVars>
          <dgm:bulletEnabled val="1"/>
        </dgm:presLayoutVars>
      </dgm:prSet>
      <dgm:spPr/>
    </dgm:pt>
    <dgm:pt modelId="{A533B586-6AE4-4865-BC93-F7270B00DEDC}" type="pres">
      <dgm:prSet presAssocID="{F99AF789-A7CC-4FB2-AB65-D69D706A7FFE}" presName="Name56" presStyleLbl="parChTrans1D2" presStyleIdx="4" presStyleCnt="7"/>
      <dgm:spPr/>
    </dgm:pt>
    <dgm:pt modelId="{1F885C6E-2B7C-4D76-9BEF-78D13CBEE365}" type="pres">
      <dgm:prSet presAssocID="{D03437AD-7B17-4D7A-BA4D-CE3B7D8E6E24}" presName="text0" presStyleLbl="node1" presStyleIdx="5" presStyleCnt="8" custScaleX="204788" custRadScaleRad="117989" custRadScaleInc="56399">
        <dgm:presLayoutVars>
          <dgm:bulletEnabled val="1"/>
        </dgm:presLayoutVars>
      </dgm:prSet>
      <dgm:spPr/>
    </dgm:pt>
    <dgm:pt modelId="{1E0A09FD-FDFF-44F8-A5A0-3DCA8F401C36}" type="pres">
      <dgm:prSet presAssocID="{AFD9A99B-51EC-4DF4-9416-1DCC7680241A}" presName="Name56" presStyleLbl="parChTrans1D2" presStyleIdx="5" presStyleCnt="7"/>
      <dgm:spPr/>
    </dgm:pt>
    <dgm:pt modelId="{9D1224EA-031F-4C21-9AB3-278FA99DD7D0}" type="pres">
      <dgm:prSet presAssocID="{C51C2DD3-78B8-4C5C-A132-F79EE609FF5F}" presName="text0" presStyleLbl="node1" presStyleIdx="6" presStyleCnt="8" custScaleX="204788" custRadScaleRad="200221" custRadScaleInc="-5573">
        <dgm:presLayoutVars>
          <dgm:bulletEnabled val="1"/>
        </dgm:presLayoutVars>
      </dgm:prSet>
      <dgm:spPr/>
    </dgm:pt>
    <dgm:pt modelId="{059F28F1-703A-47A6-AC67-B2C26CABAD51}" type="pres">
      <dgm:prSet presAssocID="{6678CFAD-D4D5-4AD5-AE4B-1F297BD06C4F}" presName="Name56" presStyleLbl="parChTrans1D2" presStyleIdx="6" presStyleCnt="7"/>
      <dgm:spPr/>
    </dgm:pt>
    <dgm:pt modelId="{740DF37A-9AED-451A-9255-2123BC32FBCA}" type="pres">
      <dgm:prSet presAssocID="{D151F75B-DE10-4541-AA15-2C3D124CB2DF}" presName="text0" presStyleLbl="node1" presStyleIdx="7" presStyleCnt="8" custScaleX="204788" custRadScaleRad="178224" custRadScaleInc="-105726">
        <dgm:presLayoutVars>
          <dgm:bulletEnabled val="1"/>
        </dgm:presLayoutVars>
      </dgm:prSet>
      <dgm:spPr/>
    </dgm:pt>
  </dgm:ptLst>
  <dgm:cxnLst>
    <dgm:cxn modelId="{08EF4909-5377-45CC-A842-27D988E8BE54}" type="presOf" srcId="{C2EF5F32-988E-4E7A-8D68-57B9E116EEE9}" destId="{784CE94C-F697-471A-9653-B4DC135C0396}" srcOrd="0" destOrd="0" presId="urn:microsoft.com/office/officeart/2008/layout/RadialCluster"/>
    <dgm:cxn modelId="{FFC8300E-562D-4C24-B973-1961F3D4755F}" type="presOf" srcId="{401BCCBF-9739-4188-BDEE-8F2866219145}" destId="{3489C237-2A4B-4321-B771-B248D8E4D97B}" srcOrd="0" destOrd="0" presId="urn:microsoft.com/office/officeart/2008/layout/RadialCluster"/>
    <dgm:cxn modelId="{B104A326-00A5-4E2B-880C-7FE1C05BF723}" type="presOf" srcId="{8DADA717-5104-4512-B298-31C66F847157}" destId="{4973F4B4-5A2F-4C49-BD21-C6E81878A799}" srcOrd="0" destOrd="0" presId="urn:microsoft.com/office/officeart/2008/layout/RadialCluster"/>
    <dgm:cxn modelId="{E8B18D64-B1C8-46F9-96D7-AB4FC7D7378E}" srcId="{0BEA7B9D-9C54-4909-A7E1-6B5EC451100D}" destId="{C30C087C-A408-45AE-BBE0-D8F5A2A5C76C}" srcOrd="1" destOrd="0" parTransId="{1F36435A-6E16-4D79-A31A-C63638389F2A}" sibTransId="{BED9833E-3955-4065-B023-84CE82A6E0B9}"/>
    <dgm:cxn modelId="{A62A184E-6F52-46BD-92B2-174AF5D9AA35}" type="presOf" srcId="{0BEA7B9D-9C54-4909-A7E1-6B5EC451100D}" destId="{6FF48AD6-6493-459A-84D7-18E0A26B7B0E}" srcOrd="0" destOrd="0" presId="urn:microsoft.com/office/officeart/2008/layout/RadialCluster"/>
    <dgm:cxn modelId="{CFF9B256-C024-42E9-9F58-44C3F9654BBE}" srcId="{0BEA7B9D-9C54-4909-A7E1-6B5EC451100D}" destId="{D03437AD-7B17-4D7A-BA4D-CE3B7D8E6E24}" srcOrd="4" destOrd="0" parTransId="{F99AF789-A7CC-4FB2-AB65-D69D706A7FFE}" sibTransId="{9D4D020E-04E1-4EBB-95CF-BB0A664D23FE}"/>
    <dgm:cxn modelId="{EB113D7F-81F7-41EC-8E61-D9ACFA9B8BFC}" type="presOf" srcId="{AFD9A99B-51EC-4DF4-9416-1DCC7680241A}" destId="{1E0A09FD-FDFF-44F8-A5A0-3DCA8F401C36}" srcOrd="0" destOrd="0" presId="urn:microsoft.com/office/officeart/2008/layout/RadialCluster"/>
    <dgm:cxn modelId="{0D81108B-7833-4E74-B7A7-31B6108A031A}" type="presOf" srcId="{FD6D7154-8EC4-4833-8EBE-DE26F92BE06F}" destId="{CFC16A67-6BE4-48A1-8C5F-BD1D76A24E30}" srcOrd="0" destOrd="0" presId="urn:microsoft.com/office/officeart/2008/layout/RadialCluster"/>
    <dgm:cxn modelId="{91D65690-B4EF-4372-97C4-B9CF056F9D83}" type="presOf" srcId="{6678CFAD-D4D5-4AD5-AE4B-1F297BD06C4F}" destId="{059F28F1-703A-47A6-AC67-B2C26CABAD51}" srcOrd="0" destOrd="0" presId="urn:microsoft.com/office/officeart/2008/layout/RadialCluster"/>
    <dgm:cxn modelId="{BE529497-A13D-4465-82FB-BD42DE64B832}" type="presOf" srcId="{1F36435A-6E16-4D79-A31A-C63638389F2A}" destId="{EC049BC6-4499-46C5-8647-BA8E6B3CC0CF}" srcOrd="0" destOrd="0" presId="urn:microsoft.com/office/officeart/2008/layout/RadialCluster"/>
    <dgm:cxn modelId="{4C7889A4-7BD4-4E02-B4EC-BC1B384AAEA6}" type="presOf" srcId="{12E30E36-CBDC-4961-90C0-8E5A05C087B4}" destId="{15811924-13FB-48B8-8C54-7198D9407498}" srcOrd="0" destOrd="0" presId="urn:microsoft.com/office/officeart/2008/layout/RadialCluster"/>
    <dgm:cxn modelId="{40D358A7-6D2A-4FD6-8EB3-09D801C10704}" type="presOf" srcId="{D151F75B-DE10-4541-AA15-2C3D124CB2DF}" destId="{740DF37A-9AED-451A-9255-2123BC32FBCA}" srcOrd="0" destOrd="0" presId="urn:microsoft.com/office/officeart/2008/layout/RadialCluster"/>
    <dgm:cxn modelId="{DC280DA8-407C-4FF8-82DB-14A1C1D93CED}" srcId="{0BEA7B9D-9C54-4909-A7E1-6B5EC451100D}" destId="{D151F75B-DE10-4541-AA15-2C3D124CB2DF}" srcOrd="6" destOrd="0" parTransId="{6678CFAD-D4D5-4AD5-AE4B-1F297BD06C4F}" sibTransId="{C16CC5FC-FB4A-40BD-9647-AF349505F162}"/>
    <dgm:cxn modelId="{4CE4BCA9-0679-40C3-8BCE-F48FA6BAE226}" type="presOf" srcId="{647F6235-28FF-4AF7-BFC3-6FD7F614D092}" destId="{68876BD9-2C09-4469-A3E0-C5BDA6E9CF89}" srcOrd="0" destOrd="0" presId="urn:microsoft.com/office/officeart/2008/layout/RadialCluster"/>
    <dgm:cxn modelId="{D17880AC-346D-4E5D-AE37-95DE8FBB7FCD}" srcId="{0BEA7B9D-9C54-4909-A7E1-6B5EC451100D}" destId="{647F6235-28FF-4AF7-BFC3-6FD7F614D092}" srcOrd="0" destOrd="0" parTransId="{EFF6C43C-A4CA-46B7-8D6E-618B32B69887}" sibTransId="{FCF1CABA-1190-4DE3-A923-28F292E906B8}"/>
    <dgm:cxn modelId="{7E2E34C2-E0AD-4963-B20D-D6012F2D9643}" type="presOf" srcId="{F99AF789-A7CC-4FB2-AB65-D69D706A7FFE}" destId="{A533B586-6AE4-4865-BC93-F7270B00DEDC}" srcOrd="0" destOrd="0" presId="urn:microsoft.com/office/officeart/2008/layout/RadialCluster"/>
    <dgm:cxn modelId="{A23861C6-9994-4C41-AF47-8174BD750233}" srcId="{0BEA7B9D-9C54-4909-A7E1-6B5EC451100D}" destId="{C51C2DD3-78B8-4C5C-A132-F79EE609FF5F}" srcOrd="5" destOrd="0" parTransId="{AFD9A99B-51EC-4DF4-9416-1DCC7680241A}" sibTransId="{2E5A1735-4076-4BF8-9CBB-1AE83D01C7BF}"/>
    <dgm:cxn modelId="{87B64BE5-4BA8-40D2-B562-DB19BF7AB5BF}" srcId="{8DADA717-5104-4512-B298-31C66F847157}" destId="{0BEA7B9D-9C54-4909-A7E1-6B5EC451100D}" srcOrd="0" destOrd="0" parTransId="{42FD10C5-3709-4904-B484-3D524E798042}" sibTransId="{083A3D80-DD89-4A00-8514-6C5139C3D90F}"/>
    <dgm:cxn modelId="{258EC0ED-4055-47F1-A220-09086D79B25E}" type="presOf" srcId="{D03437AD-7B17-4D7A-BA4D-CE3B7D8E6E24}" destId="{1F885C6E-2B7C-4D76-9BEF-78D13CBEE365}" srcOrd="0" destOrd="0" presId="urn:microsoft.com/office/officeart/2008/layout/RadialCluster"/>
    <dgm:cxn modelId="{C01FEFF5-61F4-47B3-A076-FD280C9470BA}" srcId="{0BEA7B9D-9C54-4909-A7E1-6B5EC451100D}" destId="{12E30E36-CBDC-4961-90C0-8E5A05C087B4}" srcOrd="3" destOrd="0" parTransId="{FD6D7154-8EC4-4833-8EBE-DE26F92BE06F}" sibTransId="{9C4A2710-44BA-4B9A-9C60-2F6810F94A77}"/>
    <dgm:cxn modelId="{325207F6-CF49-4623-8B86-78479616F17B}" srcId="{0BEA7B9D-9C54-4909-A7E1-6B5EC451100D}" destId="{C2EF5F32-988E-4E7A-8D68-57B9E116EEE9}" srcOrd="2" destOrd="0" parTransId="{401BCCBF-9739-4188-BDEE-8F2866219145}" sibTransId="{08D3EADE-E93F-4B0C-9116-4C608F1BC4C3}"/>
    <dgm:cxn modelId="{2272A1F9-875B-4480-8113-3688CB4B0050}" type="presOf" srcId="{C30C087C-A408-45AE-BBE0-D8F5A2A5C76C}" destId="{1D0E49B1-7238-41C2-B207-B0E8D5971D47}" srcOrd="0" destOrd="0" presId="urn:microsoft.com/office/officeart/2008/layout/RadialCluster"/>
    <dgm:cxn modelId="{E7796DFD-763C-4F7F-9B73-1D7D98AE65C8}" type="presOf" srcId="{EFF6C43C-A4CA-46B7-8D6E-618B32B69887}" destId="{D2607C3B-08FF-47D2-A762-09D78DB4E60B}" srcOrd="0" destOrd="0" presId="urn:microsoft.com/office/officeart/2008/layout/RadialCluster"/>
    <dgm:cxn modelId="{19818CFF-B81B-42FD-ADF0-2692F136FA97}" type="presOf" srcId="{C51C2DD3-78B8-4C5C-A132-F79EE609FF5F}" destId="{9D1224EA-031F-4C21-9AB3-278FA99DD7D0}" srcOrd="0" destOrd="0" presId="urn:microsoft.com/office/officeart/2008/layout/RadialCluster"/>
    <dgm:cxn modelId="{31C713D0-3B83-4ACD-AB89-64E617EB056F}" type="presParOf" srcId="{4973F4B4-5A2F-4C49-BD21-C6E81878A799}" destId="{72F2C588-F860-4C98-9E17-AD533543BCAC}" srcOrd="0" destOrd="0" presId="urn:microsoft.com/office/officeart/2008/layout/RadialCluster"/>
    <dgm:cxn modelId="{6C75FF90-53A2-4E9B-A9D5-9E6F698655DC}" type="presParOf" srcId="{72F2C588-F860-4C98-9E17-AD533543BCAC}" destId="{6FF48AD6-6493-459A-84D7-18E0A26B7B0E}" srcOrd="0" destOrd="0" presId="urn:microsoft.com/office/officeart/2008/layout/RadialCluster"/>
    <dgm:cxn modelId="{2777932E-8F0B-4C0A-A142-A2BE634B3361}" type="presParOf" srcId="{72F2C588-F860-4C98-9E17-AD533543BCAC}" destId="{D2607C3B-08FF-47D2-A762-09D78DB4E60B}" srcOrd="1" destOrd="0" presId="urn:microsoft.com/office/officeart/2008/layout/RadialCluster"/>
    <dgm:cxn modelId="{1C00E49F-2FBF-4EC8-A5B8-C0862B0ABD29}" type="presParOf" srcId="{72F2C588-F860-4C98-9E17-AD533543BCAC}" destId="{68876BD9-2C09-4469-A3E0-C5BDA6E9CF89}" srcOrd="2" destOrd="0" presId="urn:microsoft.com/office/officeart/2008/layout/RadialCluster"/>
    <dgm:cxn modelId="{29004FA9-6759-4344-A91C-A23D8118BB84}" type="presParOf" srcId="{72F2C588-F860-4C98-9E17-AD533543BCAC}" destId="{EC049BC6-4499-46C5-8647-BA8E6B3CC0CF}" srcOrd="3" destOrd="0" presId="urn:microsoft.com/office/officeart/2008/layout/RadialCluster"/>
    <dgm:cxn modelId="{6A9AE2B2-1A99-4909-89D3-31F17A22B535}" type="presParOf" srcId="{72F2C588-F860-4C98-9E17-AD533543BCAC}" destId="{1D0E49B1-7238-41C2-B207-B0E8D5971D47}" srcOrd="4" destOrd="0" presId="urn:microsoft.com/office/officeart/2008/layout/RadialCluster"/>
    <dgm:cxn modelId="{756B1F59-391E-4955-82E7-13CA29BD28B4}" type="presParOf" srcId="{72F2C588-F860-4C98-9E17-AD533543BCAC}" destId="{3489C237-2A4B-4321-B771-B248D8E4D97B}" srcOrd="5" destOrd="0" presId="urn:microsoft.com/office/officeart/2008/layout/RadialCluster"/>
    <dgm:cxn modelId="{BC10EE29-1657-479A-8EEB-6BED6F69A67A}" type="presParOf" srcId="{72F2C588-F860-4C98-9E17-AD533543BCAC}" destId="{784CE94C-F697-471A-9653-B4DC135C0396}" srcOrd="6" destOrd="0" presId="urn:microsoft.com/office/officeart/2008/layout/RadialCluster"/>
    <dgm:cxn modelId="{7CACBD9E-5422-423C-B083-7F13F25B5BB0}" type="presParOf" srcId="{72F2C588-F860-4C98-9E17-AD533543BCAC}" destId="{CFC16A67-6BE4-48A1-8C5F-BD1D76A24E30}" srcOrd="7" destOrd="0" presId="urn:microsoft.com/office/officeart/2008/layout/RadialCluster"/>
    <dgm:cxn modelId="{9519BD52-3C37-45E3-B9A3-4DC74F68A7D9}" type="presParOf" srcId="{72F2C588-F860-4C98-9E17-AD533543BCAC}" destId="{15811924-13FB-48B8-8C54-7198D9407498}" srcOrd="8" destOrd="0" presId="urn:microsoft.com/office/officeart/2008/layout/RadialCluster"/>
    <dgm:cxn modelId="{5713E0CC-54C4-49F4-8955-AB9212341335}" type="presParOf" srcId="{72F2C588-F860-4C98-9E17-AD533543BCAC}" destId="{A533B586-6AE4-4865-BC93-F7270B00DEDC}" srcOrd="9" destOrd="0" presId="urn:microsoft.com/office/officeart/2008/layout/RadialCluster"/>
    <dgm:cxn modelId="{C63E6C51-A1C6-4B1B-AB5C-1679B7615D9D}" type="presParOf" srcId="{72F2C588-F860-4C98-9E17-AD533543BCAC}" destId="{1F885C6E-2B7C-4D76-9BEF-78D13CBEE365}" srcOrd="10" destOrd="0" presId="urn:microsoft.com/office/officeart/2008/layout/RadialCluster"/>
    <dgm:cxn modelId="{6B31D5FA-DC2E-434F-B59F-78776B869FD7}" type="presParOf" srcId="{72F2C588-F860-4C98-9E17-AD533543BCAC}" destId="{1E0A09FD-FDFF-44F8-A5A0-3DCA8F401C36}" srcOrd="11" destOrd="0" presId="urn:microsoft.com/office/officeart/2008/layout/RadialCluster"/>
    <dgm:cxn modelId="{343D1638-30A7-4CCE-AC14-18E860D26C0D}" type="presParOf" srcId="{72F2C588-F860-4C98-9E17-AD533543BCAC}" destId="{9D1224EA-031F-4C21-9AB3-278FA99DD7D0}" srcOrd="12" destOrd="0" presId="urn:microsoft.com/office/officeart/2008/layout/RadialCluster"/>
    <dgm:cxn modelId="{273B03AB-76E4-47EF-994D-D30BBC403C48}" type="presParOf" srcId="{72F2C588-F860-4C98-9E17-AD533543BCAC}" destId="{059F28F1-703A-47A6-AC67-B2C26CABAD51}" srcOrd="13" destOrd="0" presId="urn:microsoft.com/office/officeart/2008/layout/RadialCluster"/>
    <dgm:cxn modelId="{633DEB85-0F29-465B-9C54-4A092CF5A3B8}" type="presParOf" srcId="{72F2C588-F860-4C98-9E17-AD533543BCAC}" destId="{740DF37A-9AED-451A-9255-2123BC32FBCA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48AD6-6493-459A-84D7-18E0A26B7B0E}">
      <dsp:nvSpPr>
        <dsp:cNvPr id="0" name=""/>
        <dsp:cNvSpPr/>
      </dsp:nvSpPr>
      <dsp:spPr>
        <a:xfrm>
          <a:off x="2937396" y="1233104"/>
          <a:ext cx="1828797" cy="914398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2982033" y="1277741"/>
        <a:ext cx="1739523" cy="825124"/>
      </dsp:txXfrm>
    </dsp:sp>
    <dsp:sp modelId="{D2607C3B-08FF-47D2-A762-09D78DB4E60B}">
      <dsp:nvSpPr>
        <dsp:cNvPr id="0" name=""/>
        <dsp:cNvSpPr/>
      </dsp:nvSpPr>
      <dsp:spPr>
        <a:xfrm rot="16200758">
          <a:off x="3713140" y="1094318"/>
          <a:ext cx="2775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757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76BD9-2C09-4469-A3E0-C5BDA6E9CF89}">
      <dsp:nvSpPr>
        <dsp:cNvPr id="0" name=""/>
        <dsp:cNvSpPr/>
      </dsp:nvSpPr>
      <dsp:spPr>
        <a:xfrm>
          <a:off x="2937668" y="-50307"/>
          <a:ext cx="1828799" cy="10058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986769" y="-1206"/>
        <a:ext cx="1730597" cy="907637"/>
      </dsp:txXfrm>
    </dsp:sp>
    <dsp:sp modelId="{EC049BC6-4499-46C5-8647-BA8E6B3CC0CF}">
      <dsp:nvSpPr>
        <dsp:cNvPr id="0" name=""/>
        <dsp:cNvSpPr/>
      </dsp:nvSpPr>
      <dsp:spPr>
        <a:xfrm rot="21102588">
          <a:off x="4762051" y="1499907"/>
          <a:ext cx="7928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85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E49B1-7238-41C2-B207-B0E8D5971D47}">
      <dsp:nvSpPr>
        <dsp:cNvPr id="0" name=""/>
        <dsp:cNvSpPr/>
      </dsp:nvSpPr>
      <dsp:spPr>
        <a:xfrm>
          <a:off x="5550761" y="1007938"/>
          <a:ext cx="1371597" cy="66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583456" y="1040633"/>
        <a:ext cx="1306207" cy="604374"/>
      </dsp:txXfrm>
    </dsp:sp>
    <dsp:sp modelId="{3489C237-2A4B-4321-B771-B248D8E4D97B}">
      <dsp:nvSpPr>
        <dsp:cNvPr id="0" name=""/>
        <dsp:cNvSpPr/>
      </dsp:nvSpPr>
      <dsp:spPr>
        <a:xfrm rot="1017292">
          <a:off x="4742380" y="2128851"/>
          <a:ext cx="10957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578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CE94C-F697-471A-9653-B4DC135C0396}">
      <dsp:nvSpPr>
        <dsp:cNvPr id="0" name=""/>
        <dsp:cNvSpPr/>
      </dsp:nvSpPr>
      <dsp:spPr>
        <a:xfrm>
          <a:off x="5814348" y="2162822"/>
          <a:ext cx="1371597" cy="66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5847043" y="2195517"/>
        <a:ext cx="1306207" cy="604374"/>
      </dsp:txXfrm>
    </dsp:sp>
    <dsp:sp modelId="{CFC16A67-6BE4-48A1-8C5F-BD1D76A24E30}">
      <dsp:nvSpPr>
        <dsp:cNvPr id="0" name=""/>
        <dsp:cNvSpPr/>
      </dsp:nvSpPr>
      <dsp:spPr>
        <a:xfrm rot="3092010">
          <a:off x="4078621" y="2430099"/>
          <a:ext cx="7218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185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11924-13FB-48B8-8C54-7198D9407498}">
      <dsp:nvSpPr>
        <dsp:cNvPr id="0" name=""/>
        <dsp:cNvSpPr/>
      </dsp:nvSpPr>
      <dsp:spPr>
        <a:xfrm>
          <a:off x="4244326" y="2712696"/>
          <a:ext cx="1371597" cy="66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77021" y="2745391"/>
        <a:ext cx="1306207" cy="604374"/>
      </dsp:txXfrm>
    </dsp:sp>
    <dsp:sp modelId="{A533B586-6AE4-4865-BC93-F7270B00DEDC}">
      <dsp:nvSpPr>
        <dsp:cNvPr id="0" name=""/>
        <dsp:cNvSpPr/>
      </dsp:nvSpPr>
      <dsp:spPr>
        <a:xfrm rot="7647147">
          <a:off x="2929116" y="2430104"/>
          <a:ext cx="7119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96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85C6E-2B7C-4D76-9BEF-78D13CBEE365}">
      <dsp:nvSpPr>
        <dsp:cNvPr id="0" name=""/>
        <dsp:cNvSpPr/>
      </dsp:nvSpPr>
      <dsp:spPr>
        <a:xfrm>
          <a:off x="2126304" y="2712705"/>
          <a:ext cx="1371597" cy="66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158999" y="2745400"/>
        <a:ext cx="1306207" cy="604374"/>
      </dsp:txXfrm>
    </dsp:sp>
    <dsp:sp modelId="{1E0A09FD-FDFF-44F8-A5A0-3DCA8F401C36}">
      <dsp:nvSpPr>
        <dsp:cNvPr id="0" name=""/>
        <dsp:cNvSpPr/>
      </dsp:nvSpPr>
      <dsp:spPr>
        <a:xfrm rot="9789087">
          <a:off x="1865754" y="2125932"/>
          <a:ext cx="10951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514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224EA-031F-4C21-9AB3-278FA99DD7D0}">
      <dsp:nvSpPr>
        <dsp:cNvPr id="0" name=""/>
        <dsp:cNvSpPr/>
      </dsp:nvSpPr>
      <dsp:spPr>
        <a:xfrm>
          <a:off x="517661" y="2157449"/>
          <a:ext cx="1371597" cy="66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550356" y="2190144"/>
        <a:ext cx="1306207" cy="604374"/>
      </dsp:txXfrm>
    </dsp:sp>
    <dsp:sp modelId="{059F28F1-703A-47A6-AC67-B2C26CABAD51}">
      <dsp:nvSpPr>
        <dsp:cNvPr id="0" name=""/>
        <dsp:cNvSpPr/>
      </dsp:nvSpPr>
      <dsp:spPr>
        <a:xfrm rot="11304996">
          <a:off x="2148565" y="1496963"/>
          <a:ext cx="7931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310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DF37A-9AED-451A-9255-2123BC32FBCA}">
      <dsp:nvSpPr>
        <dsp:cNvPr id="0" name=""/>
        <dsp:cNvSpPr/>
      </dsp:nvSpPr>
      <dsp:spPr>
        <a:xfrm>
          <a:off x="781238" y="1002564"/>
          <a:ext cx="1371597" cy="669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813933" y="1035259"/>
        <a:ext cx="1306207" cy="604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F7DC8-FC09-490D-83F7-E8A6DA4E245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7FA25-EB4D-472C-B4E3-D76612D17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1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Paragraph/sentence</a:t>
            </a:r>
            <a:r>
              <a:rPr lang="en-US" baseline="0" dirty="0"/>
              <a:t> level, this week: Elimination, Organization</a:t>
            </a:r>
          </a:p>
          <a:p>
            <a:r>
              <a:rPr lang="en-US" baseline="0" dirty="0"/>
              <a:t>Word level, next week: Clarification</a:t>
            </a:r>
          </a:p>
          <a:p>
            <a:r>
              <a:rPr lang="en-US" baseline="0" dirty="0"/>
              <a:t>Revision, last week: Modification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6B4BD-3F68-B749-B6D8-E75D6F8CE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3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E4586-5094-4DA1-BC63-9F2498D5F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Likelihood</a:t>
            </a:r>
            <a:r>
              <a:rPr lang="en-US" baseline="0" dirty="0"/>
              <a:t> and choice correlated</a:t>
            </a:r>
          </a:p>
          <a:p>
            <a:r>
              <a:rPr lang="en-US" baseline="0" dirty="0"/>
              <a:t>Capability within optional category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6B4BD-3F68-B749-B6D8-E75D6F8CE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</a:t>
            </a:r>
            <a:r>
              <a:rPr lang="en-US" baseline="0" dirty="0"/>
              <a:t> for later?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91B7C-95A3-4069-848B-452A48F7B2A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2.png"/><Relationship Id="rId2" Type="http://schemas.microsoft.com/office/2007/relationships/media" Target="../media/media36.m4a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8.m4a"/><Relationship Id="rId7" Type="http://schemas.openxmlformats.org/officeDocument/2006/relationships/diagramLayout" Target="../diagrams/layout1.xml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6" y="1371600"/>
            <a:ext cx="8211312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F8FA9">
                    <a:tint val="90000"/>
                    <a:satMod val="120000"/>
                  </a:srgbClr>
                </a:solidFill>
              </a:rPr>
              <a:t>Chapter 22(b)</a:t>
            </a:r>
            <a:br>
              <a:rPr lang="en-US" dirty="0">
                <a:solidFill>
                  <a:srgbClr val="7F8FA9">
                    <a:tint val="90000"/>
                    <a:satMod val="120000"/>
                  </a:srgbClr>
                </a:solidFill>
              </a:rPr>
            </a:br>
            <a:r>
              <a:rPr lang="en-US" sz="4000" dirty="0">
                <a:solidFill>
                  <a:srgbClr val="7F8FA9">
                    <a:tint val="90000"/>
                    <a:satMod val="120000"/>
                  </a:srgbClr>
                </a:solidFill>
              </a:rPr>
              <a:t>Rewriting: Clarification (Connotation)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98BC43-0B06-4C56-8887-0828D169B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110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your claim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</a:t>
            </a:r>
          </a:p>
          <a:p>
            <a:pPr lvl="1"/>
            <a:r>
              <a:rPr lang="en-US" dirty="0"/>
              <a:t>This is the first paper to present an optimal solution.</a:t>
            </a:r>
          </a:p>
          <a:p>
            <a:endParaRPr lang="en-US" dirty="0"/>
          </a:p>
          <a:p>
            <a:r>
              <a:rPr lang="en-US" dirty="0"/>
              <a:t>Revised</a:t>
            </a:r>
          </a:p>
          <a:p>
            <a:pPr lvl="1"/>
            <a:r>
              <a:rPr lang="en-US" dirty="0"/>
              <a:t>To the best of our knowledge, this is the first paper to present a method that optimizes value B for all values of A within range A</a:t>
            </a:r>
            <a:r>
              <a:rPr lang="en-US" baseline="-25000" dirty="0"/>
              <a:t>1</a:t>
            </a:r>
            <a:r>
              <a:rPr lang="en-US" dirty="0"/>
              <a:t>-A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658345" y="838200"/>
            <a:ext cx="2272684" cy="1296140"/>
          </a:xfrm>
          <a:prstGeom prst="cloudCallout">
            <a:avLst>
              <a:gd name="adj1" fmla="val -62343"/>
              <a:gd name="adj2" fmla="val 75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Can I really support that?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78BE1C-FEA8-4214-BBE0-1121C14E5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4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229">
        <p:fade/>
      </p:transition>
    </mc:Choice>
    <mc:Fallback>
      <p:transition spd="med" advTm="27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Significant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22.3.2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C4A8B3-73AF-4C8B-AD8E-42BCFAE96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9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667">
        <p:circle/>
      </p:transition>
    </mc:Choice>
    <mc:Fallback>
      <p:transition spd="slow" advTm="56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4200-B697-48ED-9E34-DDF762FD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C967-7D95-43A9-82B1-5DA3FCA7E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67344" cy="4389120"/>
          </a:xfrm>
        </p:spPr>
        <p:txBody>
          <a:bodyPr/>
          <a:lstStyle/>
          <a:p>
            <a:r>
              <a:rPr lang="en-US" dirty="0"/>
              <a:t>Specific technical meaning related to statistics</a:t>
            </a:r>
          </a:p>
          <a:p>
            <a:endParaRPr lang="en-US" dirty="0"/>
          </a:p>
          <a:p>
            <a:r>
              <a:rPr lang="en-US" dirty="0"/>
              <a:t>If a statistical test has been performed, not significant</a:t>
            </a:r>
          </a:p>
          <a:p>
            <a:pPr lvl="1"/>
            <a:r>
              <a:rPr lang="en-US" dirty="0"/>
              <a:t>A&gt;B, but A is not significantly greater than B </a:t>
            </a:r>
          </a:p>
          <a:p>
            <a:pPr lvl="1"/>
            <a:r>
              <a:rPr lang="en-US" dirty="0"/>
              <a:t>Means A=B, within the variability of the measurement</a:t>
            </a:r>
          </a:p>
          <a:p>
            <a:pPr lvl="1"/>
            <a:r>
              <a:rPr lang="en-US" dirty="0"/>
              <a:t>Therefore </a:t>
            </a:r>
            <a:r>
              <a:rPr lang="en-US" u="sng" dirty="0"/>
              <a:t>you cannot say A&gt;B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D47280-7FC2-44B5-905C-DE0041E724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142966"/>
      </p:ext>
    </p:extLst>
  </p:cSld>
  <p:clrMapOvr>
    <a:masterClrMapping/>
  </p:clrMapOvr>
  <p:transition advTm="454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or small?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35480"/>
            <a:ext cx="8551069" cy="4389120"/>
          </a:xfrm>
        </p:spPr>
        <p:txBody>
          <a:bodyPr>
            <a:normAutofit/>
          </a:bodyPr>
          <a:lstStyle/>
          <a:p>
            <a:r>
              <a:rPr lang="en-US" dirty="0"/>
              <a:t>If no statistical test has been performed, use other words</a:t>
            </a:r>
          </a:p>
          <a:p>
            <a:endParaRPr lang="en-US" dirty="0"/>
          </a:p>
          <a:p>
            <a:r>
              <a:rPr lang="en-US" dirty="0"/>
              <a:t>A was much larger than B.</a:t>
            </a:r>
          </a:p>
          <a:p>
            <a:r>
              <a:rPr lang="en-US" dirty="0"/>
              <a:t>A was significantly larger than B.</a:t>
            </a:r>
          </a:p>
          <a:p>
            <a:r>
              <a:rPr lang="en-US" dirty="0"/>
              <a:t>A was </a:t>
            </a:r>
            <a:r>
              <a:rPr lang="en-US" u="sng" dirty="0"/>
              <a:t>				</a:t>
            </a:r>
            <a:r>
              <a:rPr lang="en-US" dirty="0"/>
              <a:t> larger than B.</a:t>
            </a:r>
          </a:p>
          <a:p>
            <a:endParaRPr lang="en-US" dirty="0"/>
          </a:p>
          <a:p>
            <a:pPr lvl="1"/>
            <a:r>
              <a:rPr lang="en-US" dirty="0"/>
              <a:t>Substantially, appreciably, noticeably, considerably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15000" y="2914352"/>
            <a:ext cx="2000250" cy="43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Weak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0" y="3429000"/>
            <a:ext cx="2000251" cy="43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No statistics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414" y="3352502"/>
            <a:ext cx="1952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significantly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35732" y="3953827"/>
            <a:ext cx="642938" cy="3524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2B4C19-7D37-4E19-8EFB-2EABF1D209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53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672">
        <p:fade/>
      </p:transition>
    </mc:Choice>
    <mc:Fallback>
      <p:transition spd="med" advTm="38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Causation vs. Correlation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22.3.3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8A7E34-A89F-4DAE-91C7-1479FCCC1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243">
        <p:circle/>
      </p:transition>
    </mc:Choice>
    <mc:Fallback>
      <p:transition spd="slow" advTm="42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Causation vs. Correlation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382000" cy="4389120"/>
          </a:xfrm>
        </p:spPr>
        <p:txBody>
          <a:bodyPr/>
          <a:lstStyle/>
          <a:p>
            <a:r>
              <a:rPr lang="en-US" dirty="0"/>
              <a:t>In a scientific sense: </a:t>
            </a:r>
          </a:p>
          <a:p>
            <a:r>
              <a:rPr lang="en-US" i="1" dirty="0"/>
              <a:t>Causation or causality is the capacity of one variable to influence another in a predictable way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either by bringing the second into existence </a:t>
            </a:r>
          </a:p>
          <a:p>
            <a:pPr lvl="1"/>
            <a:r>
              <a:rPr lang="en-US" dirty="0"/>
              <a:t>or modifying it in some way. </a:t>
            </a:r>
          </a:p>
          <a:p>
            <a:r>
              <a:rPr lang="en-US" i="1" dirty="0"/>
              <a:t>Correlation is a relationship between two variables such that both change together in some predictable way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either as a result of their action on one another </a:t>
            </a:r>
          </a:p>
          <a:p>
            <a:pPr lvl="1"/>
            <a:r>
              <a:rPr lang="en-US" dirty="0"/>
              <a:t>or of some other factor that affects both.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903F88-CF19-48C0-AE4B-2E40BD557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3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767">
        <p:fade/>
      </p:transition>
    </mc:Choice>
    <mc:Fallback>
      <p:transition spd="med" advTm="19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Causation vs. Correlation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127053"/>
          </a:xfrm>
        </p:spPr>
        <p:txBody>
          <a:bodyPr>
            <a:normAutofit/>
          </a:bodyPr>
          <a:lstStyle/>
          <a:p>
            <a:r>
              <a:rPr lang="en-US" dirty="0"/>
              <a:t>Causation: One thing causes another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ym typeface="Wingdings"/>
              </a:rPr>
              <a:t> B</a:t>
            </a:r>
          </a:p>
          <a:p>
            <a:r>
              <a:rPr lang="en-US" dirty="0">
                <a:sym typeface="Wingdings"/>
              </a:rPr>
              <a:t>Correlation: Linked, but cause unknown</a:t>
            </a:r>
          </a:p>
          <a:p>
            <a:pPr lvl="1"/>
            <a:r>
              <a:rPr lang="en-US" dirty="0">
                <a:sym typeface="Wingdings"/>
              </a:rPr>
              <a:t>A  B, or B  A, or C  both A and B</a:t>
            </a:r>
          </a:p>
          <a:p>
            <a:pPr lvl="2"/>
            <a:endParaRPr lang="en-US" dirty="0"/>
          </a:p>
          <a:p>
            <a:r>
              <a:rPr lang="en-US" dirty="0"/>
              <a:t>What do you want to claim?</a:t>
            </a:r>
          </a:p>
          <a:p>
            <a:pPr lvl="1"/>
            <a:r>
              <a:rPr lang="en-US" dirty="0"/>
              <a:t>A is the cause of B (the only cause)</a:t>
            </a:r>
          </a:p>
          <a:p>
            <a:pPr lvl="1"/>
            <a:r>
              <a:rPr lang="en-US" dirty="0"/>
              <a:t>A is one cause of B (but there may be another)</a:t>
            </a:r>
          </a:p>
          <a:p>
            <a:pPr lvl="1"/>
            <a:r>
              <a:rPr lang="en-US" dirty="0"/>
              <a:t>A is correlated with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B448C8-CB62-497D-9EBF-A547C505D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66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720">
        <p:fade/>
      </p:transition>
    </mc:Choice>
    <mc:Fallback>
      <p:transition spd="med" advTm="30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Qualifiers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22.3.4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C69683-75C3-4373-9BDB-E9C8B09DC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333">
        <p:circle/>
      </p:transition>
    </mc:Choice>
    <mc:Fallback>
      <p:transition spd="slow" advTm="33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do not speak for themselves</a:t>
            </a:r>
          </a:p>
          <a:p>
            <a:endParaRPr lang="en-US" dirty="0"/>
          </a:p>
          <a:p>
            <a:r>
              <a:rPr lang="en-US" dirty="0"/>
              <a:t>Highlight what you want readers to conclude</a:t>
            </a:r>
          </a:p>
          <a:p>
            <a:pPr lvl="1"/>
            <a:r>
              <a:rPr lang="en-US" dirty="0"/>
              <a:t>This occurred in 23% of the cases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25415" y="3352800"/>
            <a:ext cx="2762450" cy="404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Is that a lot or a little?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3476EC-71E2-4547-A15B-227CD7E039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22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97">
        <p:fade/>
      </p:transition>
    </mc:Choice>
    <mc:Fallback>
      <p:transition spd="med" advTm="13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6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Modify the strength of a claim (e.g. causality)</a:t>
            </a:r>
          </a:p>
          <a:p>
            <a:pPr lvl="1"/>
            <a:r>
              <a:rPr lang="en-US" dirty="0"/>
              <a:t>Likelihood qualifiers</a:t>
            </a:r>
          </a:p>
          <a:p>
            <a:pPr lvl="2"/>
            <a:r>
              <a:rPr lang="en-US" dirty="0"/>
              <a:t>Likely, probably, possibly, unlikely</a:t>
            </a:r>
          </a:p>
          <a:p>
            <a:pPr lvl="1"/>
            <a:r>
              <a:rPr lang="en-US" dirty="0"/>
              <a:t>Frequency qualifier</a:t>
            </a:r>
          </a:p>
          <a:p>
            <a:pPr lvl="2"/>
            <a:r>
              <a:rPr lang="en-US" dirty="0"/>
              <a:t>Often, frequently, rarely</a:t>
            </a:r>
          </a:p>
          <a:p>
            <a:pPr lvl="1"/>
            <a:r>
              <a:rPr lang="en-US" dirty="0"/>
              <a:t>Similarity qualifier</a:t>
            </a:r>
          </a:p>
          <a:p>
            <a:pPr lvl="2"/>
            <a:r>
              <a:rPr lang="en-US" dirty="0"/>
              <a:t>Essentially, more than, as few as</a:t>
            </a:r>
          </a:p>
          <a:p>
            <a:pPr lvl="1"/>
            <a:r>
              <a:rPr lang="en-US" dirty="0"/>
              <a:t>Modal verbs</a:t>
            </a:r>
          </a:p>
          <a:p>
            <a:pPr lvl="2"/>
            <a:r>
              <a:rPr lang="en-US" dirty="0"/>
              <a:t>May have, could have, might have</a:t>
            </a:r>
          </a:p>
          <a:p>
            <a:pPr lvl="1"/>
            <a:r>
              <a:rPr lang="en-US" dirty="0"/>
              <a:t>Delimiters and hedges</a:t>
            </a:r>
          </a:p>
          <a:p>
            <a:pPr lvl="2"/>
            <a:r>
              <a:rPr lang="en-US" dirty="0"/>
              <a:t>Evidence suggests, it can be assumed, preliminary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A4842B-23EF-4D65-BCCC-CCF0430D3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51">
        <p:fade/>
      </p:transition>
    </mc:Choice>
    <mc:Fallback>
      <p:transition spd="med" advTm="9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7Cs of Change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2240280"/>
            <a:ext cx="3803904" cy="38770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Rewriting</a:t>
            </a:r>
          </a:p>
          <a:p>
            <a:pPr lvl="1"/>
            <a:r>
              <a:rPr lang="en-US" dirty="0"/>
              <a:t>1. Coherence</a:t>
            </a:r>
          </a:p>
          <a:p>
            <a:pPr lvl="1"/>
            <a:r>
              <a:rPr lang="en-US" dirty="0"/>
              <a:t>2. Conciseness</a:t>
            </a:r>
          </a:p>
          <a:p>
            <a:pPr lvl="1"/>
            <a:r>
              <a:rPr lang="en-US" dirty="0"/>
              <a:t>3. Connection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4. Connotation</a:t>
            </a:r>
          </a:p>
          <a:p>
            <a:r>
              <a:rPr lang="en-US" dirty="0"/>
              <a:t>Revising</a:t>
            </a:r>
          </a:p>
          <a:p>
            <a:pPr lvl="1"/>
            <a:r>
              <a:rPr lang="en-US" dirty="0"/>
              <a:t>5. Consistency</a:t>
            </a:r>
          </a:p>
          <a:p>
            <a:pPr lvl="1"/>
            <a:r>
              <a:rPr lang="en-US" dirty="0"/>
              <a:t>6. Correctness</a:t>
            </a:r>
          </a:p>
          <a:p>
            <a:pPr lvl="1"/>
            <a:r>
              <a:rPr lang="en-US" dirty="0"/>
              <a:t>7. Collaboration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Organization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>
                <a:solidFill>
                  <a:srgbClr val="FF0000"/>
                </a:solidFill>
              </a:rPr>
              <a:t>Clarification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Finalization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AA43EE-6B45-46EB-B7BF-FE37C1822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29">
        <p:fade/>
      </p:transition>
    </mc:Choice>
    <mc:Fallback>
      <p:transition spd="med" advTm="12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Likelihood Qualifiers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1070ED-239E-47EA-9A8D-3EE256AF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5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60">
        <p:circle/>
      </p:transition>
    </mc:Choice>
    <mc:Fallback>
      <p:transition spd="slow" advTm="25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Likelihood qualifiers specify </a:t>
            </a:r>
            <a:r>
              <a:rPr lang="en-US" i="1" dirty="0"/>
              <a:t>how likely you think your claim is to be correct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Basic claim: A caused B</a:t>
            </a:r>
          </a:p>
          <a:p>
            <a:pPr lvl="1"/>
            <a:r>
              <a:rPr lang="en-US" dirty="0"/>
              <a:t>How confident are you that this it correct?</a:t>
            </a:r>
          </a:p>
          <a:p>
            <a:pPr lvl="2"/>
            <a:r>
              <a:rPr lang="en-US" dirty="0"/>
              <a:t>Likelihood qualifiers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7BA1AE-A2BB-4F19-BA6E-7B2EB00DCB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2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495">
        <p:fade/>
      </p:transition>
    </mc:Choice>
    <mc:Fallback>
      <p:transition spd="med" advTm="14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5CBD2E-CE0C-43A4-92B5-C71EDB3F4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37" y="1909550"/>
            <a:ext cx="6630325" cy="3038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confident are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476499"/>
            <a:ext cx="7704667" cy="4143757"/>
          </a:xfrm>
        </p:spPr>
        <p:txBody>
          <a:bodyPr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It is very probable that A caused 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There is a high probability that A caused 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There is a strong likelihood that A caused 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There is a strong possibility that A caused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256837" y="2828544"/>
            <a:ext cx="500743" cy="35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D619A7-3B1B-4AE9-AD96-64B98E269A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44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024">
        <p:fade/>
      </p:transition>
    </mc:Choice>
    <mc:Fallback>
      <p:transition spd="med" advTm="47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Frequency Qualifiers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E9CE5E-BA5F-435F-B53B-DA9CB92A6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29">
        <p:circle/>
      </p:transition>
    </mc:Choice>
    <mc:Fallback>
      <p:transition spd="slow" advTm="30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Frequency qualifiers are used to </a:t>
            </a:r>
            <a:r>
              <a:rPr lang="en-US" i="1" dirty="0"/>
              <a:t>draw attention to how frequently something occurs</a:t>
            </a:r>
            <a:r>
              <a:rPr lang="en-US" dirty="0"/>
              <a:t>. They may be used not only to modify claims but also to summarize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DD0A87-4015-4216-819E-C9E272F07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90">
        <p:fade/>
      </p:transition>
    </mc:Choice>
    <mc:Fallback>
      <p:transition spd="med" advTm="5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 does it happen?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do not speak for themselves</a:t>
            </a:r>
          </a:p>
          <a:p>
            <a:endParaRPr lang="en-US" dirty="0"/>
          </a:p>
          <a:p>
            <a:r>
              <a:rPr lang="en-US" dirty="0"/>
              <a:t>Highlight what you want readers to conclude</a:t>
            </a:r>
          </a:p>
          <a:p>
            <a:pPr lvl="1"/>
            <a:r>
              <a:rPr lang="en-US" dirty="0"/>
              <a:t>This occurred in 23% of the cases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occurred </a:t>
            </a:r>
            <a:r>
              <a:rPr lang="en-US" u="sng" dirty="0"/>
              <a:t>rarely</a:t>
            </a:r>
            <a:r>
              <a:rPr lang="en-US" dirty="0"/>
              <a:t>, in 23% of the cases</a:t>
            </a:r>
          </a:p>
          <a:p>
            <a:pPr lvl="1"/>
            <a:r>
              <a:rPr lang="en-US" dirty="0"/>
              <a:t>This occurred </a:t>
            </a:r>
            <a:r>
              <a:rPr lang="en-US" u="sng" dirty="0"/>
              <a:t>frequently</a:t>
            </a:r>
            <a:r>
              <a:rPr lang="en-US" dirty="0"/>
              <a:t>, in 23% of the cases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25415" y="3352800"/>
            <a:ext cx="2762450" cy="404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Is that a lot or a little?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0E3BCC6-D54D-430E-8AE9-42A0F21A443B}"/>
              </a:ext>
            </a:extLst>
          </p:cNvPr>
          <p:cNvSpPr/>
          <p:nvPr/>
        </p:nvSpPr>
        <p:spPr>
          <a:xfrm>
            <a:off x="2912123" y="5846064"/>
            <a:ext cx="3319753" cy="404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See Supplemental Material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FB8452-20CA-4B34-9E00-3817428B3E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18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363">
        <p:fade/>
      </p:transition>
    </mc:Choice>
    <mc:Fallback>
      <p:transition spd="med" advTm="26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Similarity Qualifiers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37F976-85C0-40C9-8CD7-AE7D93633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6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737">
        <p:circle/>
      </p:transition>
    </mc:Choice>
    <mc:Fallback>
      <p:transition spd="slow" advTm="27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frequency qualifiers, similarity qualifiers are used both when summarizing data and to modify claims. Commonly, they </a:t>
            </a:r>
            <a:r>
              <a:rPr lang="en-US" i="1" dirty="0"/>
              <a:t>direct attention to how some measurement compared to another or to expectations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BA8B78-16C8-42F3-81A6-D2A7FC003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9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91">
        <p:fade/>
      </p:transition>
    </mc:Choice>
    <mc:Fallback>
      <p:transition spd="med" advTm="12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want to emphasize about the quantity?</a:t>
            </a:r>
          </a:p>
          <a:p>
            <a:pPr lvl="1"/>
            <a:r>
              <a:rPr lang="en-US" dirty="0"/>
              <a:t>Is it about the same as expected?</a:t>
            </a:r>
          </a:p>
          <a:p>
            <a:pPr lvl="1"/>
            <a:r>
              <a:rPr lang="en-US" dirty="0"/>
              <a:t>Is it larger than expected?</a:t>
            </a:r>
          </a:p>
          <a:p>
            <a:pPr lvl="1"/>
            <a:r>
              <a:rPr lang="en-US" dirty="0"/>
              <a:t>Is it smaller than expected?</a:t>
            </a:r>
          </a:p>
          <a:p>
            <a:pPr lvl="1"/>
            <a:r>
              <a:rPr lang="en-US" dirty="0"/>
              <a:t>Is it exceptionally large or small?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 you not want to commit yourself or did you not have any idea what to expect?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371E2E-D717-446D-9160-289C7B0C9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1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52">
        <p:fade/>
      </p:transition>
    </mc:Choice>
    <mc:Fallback>
      <p:transition spd="med" advTm="19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close to expectations?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This occurred in 17% of the cases</a:t>
            </a:r>
          </a:p>
          <a:p>
            <a:endParaRPr lang="en-US" dirty="0"/>
          </a:p>
          <a:p>
            <a:r>
              <a:rPr lang="en-US" dirty="0"/>
              <a:t>How similar are your data to expectations?</a:t>
            </a:r>
          </a:p>
          <a:p>
            <a:pPr lvl="1"/>
            <a:r>
              <a:rPr lang="en-US" dirty="0"/>
              <a:t>Predicted values based on hypothesis</a:t>
            </a:r>
          </a:p>
          <a:p>
            <a:pPr lvl="1"/>
            <a:r>
              <a:rPr lang="en-US" dirty="0"/>
              <a:t>Expected values based on model</a:t>
            </a:r>
          </a:p>
          <a:p>
            <a:pPr lvl="0"/>
            <a:r>
              <a:rPr lang="en-US" dirty="0"/>
              <a:t>This occurred in 17% of the cases, </a:t>
            </a:r>
            <a:br>
              <a:rPr lang="en-US" dirty="0"/>
            </a:br>
            <a:r>
              <a:rPr lang="en-US" dirty="0"/>
              <a:t>nearly equal to our expectations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422585-0E2B-4CF8-A4F1-1039AB1A5A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84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433">
        <p:fade/>
      </p:transition>
    </mc:Choice>
    <mc:Fallback>
      <p:transition spd="med" advTm="29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is one of the most important uses of connotation in science and engineering research articles?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commonly used terms should be avoided in research articles, unless used in their technical statistical sense?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types of qualifiers can be used in summarizing data as well as clarifying claims?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is the purpose of using modals, delimiters and hedges?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D78AB2-3EE6-4218-888B-8D3953D261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320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close to expectations?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Virtually equal to </a:t>
            </a:r>
            <a:br>
              <a:rPr lang="en-US" dirty="0"/>
            </a:br>
            <a:r>
              <a:rPr lang="en-US" dirty="0"/>
              <a:t>expectations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Reasonably similar to </a:t>
            </a:r>
            <a:br>
              <a:rPr lang="en-US" dirty="0"/>
            </a:br>
            <a:r>
              <a:rPr lang="en-US" dirty="0"/>
              <a:t>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053" y="2034197"/>
            <a:ext cx="3835839" cy="4439101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>
          <a:xfrm>
            <a:off x="7778951" y="2752725"/>
            <a:ext cx="729058" cy="3629025"/>
          </a:xfrm>
          <a:prstGeom prst="upDownArrow">
            <a:avLst>
              <a:gd name="adj1" fmla="val 7257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Closest                                  Furthest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4324350" y="3076574"/>
            <a:ext cx="1209675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Equal to Same as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4349" y="4743449"/>
            <a:ext cx="1209675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Similar to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5EA4E03-FB7C-482D-BC07-20B9C8DE4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003">
        <p:fade/>
      </p:transition>
    </mc:Choice>
    <mc:Fallback>
      <p:transition spd="med" advTm="21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close to a limit?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There can be </a:t>
            </a:r>
            <a:r>
              <a:rPr lang="en-US" u="sng" dirty="0"/>
              <a:t>a maximum of </a:t>
            </a:r>
            <a:r>
              <a:rPr lang="en-US" dirty="0"/>
              <a:t>16 different options.</a:t>
            </a:r>
          </a:p>
          <a:p>
            <a:pPr lvl="0"/>
            <a:r>
              <a:rPr lang="en-US" dirty="0"/>
              <a:t>There can be </a:t>
            </a:r>
            <a:r>
              <a:rPr lang="en-US" u="sng" dirty="0"/>
              <a:t>as many as</a:t>
            </a:r>
            <a:r>
              <a:rPr lang="en-US" dirty="0"/>
              <a:t> 16 different options.</a:t>
            </a:r>
          </a:p>
          <a:p>
            <a:pPr lvl="0"/>
            <a:r>
              <a:rPr lang="en-US" dirty="0"/>
              <a:t>There can be </a:t>
            </a:r>
            <a:r>
              <a:rPr lang="en-US" u="sng" dirty="0"/>
              <a:t>no more than</a:t>
            </a:r>
            <a:r>
              <a:rPr lang="en-US" dirty="0"/>
              <a:t> 16 different options.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2005A6-DA17-4770-A61F-E2C6E1BC9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3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926">
        <p:fade/>
      </p:transition>
    </mc:Choice>
    <mc:Fallback>
      <p:transition spd="med" advTm="21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close to a limit?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66" y="1980266"/>
            <a:ext cx="7467600" cy="4019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7450" y="2781300"/>
            <a:ext cx="12573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Permitting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Neutral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Limiting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B6052F-AE84-4B89-928B-16D9FF735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654">
        <p:fade/>
      </p:transition>
    </mc:Choice>
    <mc:Fallback>
      <p:transition spd="med" advTm="18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close to a limit / expectations?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1" y="2667000"/>
            <a:ext cx="8762999" cy="3332816"/>
          </a:xfrm>
        </p:spPr>
        <p:txBody>
          <a:bodyPr/>
          <a:lstStyle/>
          <a:p>
            <a:pPr lvl="0"/>
            <a:r>
              <a:rPr lang="en-US" dirty="0"/>
              <a:t>Eight occurrences were detected in a single trial.</a:t>
            </a:r>
          </a:p>
          <a:p>
            <a:pPr lvl="0"/>
            <a:r>
              <a:rPr lang="en-US" u="sng" dirty="0"/>
              <a:t>As many as</a:t>
            </a:r>
            <a:r>
              <a:rPr lang="en-US" dirty="0"/>
              <a:t> 8 occurrences were detected in a single trial,</a:t>
            </a:r>
            <a:br>
              <a:rPr lang="en-US" dirty="0"/>
            </a:br>
            <a:r>
              <a:rPr lang="en-US" dirty="0"/>
              <a:t>so the results were </a:t>
            </a:r>
            <a:r>
              <a:rPr lang="en-US" u="sng" dirty="0"/>
              <a:t>essentially the same</a:t>
            </a:r>
            <a:r>
              <a:rPr lang="en-US" dirty="0"/>
              <a:t> as predicted.</a:t>
            </a:r>
          </a:p>
          <a:p>
            <a:r>
              <a:rPr lang="en-US" u="sng" dirty="0"/>
              <a:t>No more than</a:t>
            </a:r>
            <a:r>
              <a:rPr lang="en-US" dirty="0"/>
              <a:t> 8 occurrences were detected in a single trial, </a:t>
            </a:r>
            <a:br>
              <a:rPr lang="en-US" dirty="0"/>
            </a:br>
            <a:r>
              <a:rPr lang="en-US" dirty="0"/>
              <a:t>which is </a:t>
            </a:r>
            <a:r>
              <a:rPr lang="en-US" u="sng" dirty="0"/>
              <a:t>appreciably less than</a:t>
            </a:r>
            <a:r>
              <a:rPr lang="en-US" dirty="0"/>
              <a:t> formerly reported.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A6A468-E8B4-49FF-AE57-29D537642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832">
        <p:fade/>
      </p:transition>
    </mc:Choice>
    <mc:Fallback>
      <p:transition spd="med" advTm="34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or small?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1828800"/>
            <a:ext cx="7486650" cy="472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1" y="5657850"/>
            <a:ext cx="3691466" cy="632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Significantly: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only with statistical comparison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3A0F4A-905C-4898-BF89-6CFA742C5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64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30">
        <p:fade/>
      </p:transition>
    </mc:Choice>
    <mc:Fallback>
      <p:transition spd="med" advTm="17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Modal Verbs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B401AF-FD27-43BB-8297-59C7DE233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763">
        <p:circle/>
      </p:transition>
    </mc:Choice>
    <mc:Fallback>
      <p:transition spd="slow" advTm="27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Modals</a:t>
            </a:r>
            <a:br>
              <a:rPr lang="en-US" dirty="0"/>
            </a:br>
            <a:r>
              <a:rPr lang="en-US" sz="2000" dirty="0">
                <a:solidFill>
                  <a:srgbClr val="242852"/>
                </a:solidFill>
              </a:rPr>
              <a:t>Table 22.4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/>
          <a:stretch/>
        </p:blipFill>
        <p:spPr bwMode="auto">
          <a:xfrm>
            <a:off x="762000" y="2548328"/>
            <a:ext cx="7591425" cy="231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670" y="5181600"/>
            <a:ext cx="65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Note that most of the modals can have more than one meaning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52400" y="2971800"/>
            <a:ext cx="54768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72705E-FA68-4B7B-8EEC-A374FE505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80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18">
        <p:fade/>
      </p:transition>
    </mc:Choice>
    <mc:Fallback>
      <p:transition spd="med" advTm="14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‘Truth value’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likely is something to be true?</a:t>
            </a:r>
          </a:p>
          <a:p>
            <a:pPr lvl="1"/>
            <a:r>
              <a:rPr lang="en-US" dirty="0"/>
              <a:t>The rise in temperature </a:t>
            </a:r>
            <a:r>
              <a:rPr lang="en-US" dirty="0">
                <a:solidFill>
                  <a:srgbClr val="FF0000"/>
                </a:solidFill>
              </a:rPr>
              <a:t>was</a:t>
            </a:r>
            <a:r>
              <a:rPr lang="en-US" dirty="0"/>
              <a:t> due to …</a:t>
            </a:r>
          </a:p>
          <a:p>
            <a:pPr lvl="2"/>
            <a:r>
              <a:rPr lang="en-US" u="sng" dirty="0"/>
              <a:t>Fact</a:t>
            </a:r>
            <a:r>
              <a:rPr lang="en-US" dirty="0"/>
              <a:t>, with evidence to back up the claim</a:t>
            </a:r>
          </a:p>
          <a:p>
            <a:pPr lvl="1"/>
            <a:r>
              <a:rPr lang="en-US" dirty="0"/>
              <a:t>The rise in temperature </a:t>
            </a:r>
            <a:r>
              <a:rPr lang="en-US" dirty="0">
                <a:solidFill>
                  <a:srgbClr val="FF0000"/>
                </a:solidFill>
              </a:rPr>
              <a:t>must have been </a:t>
            </a:r>
            <a:r>
              <a:rPr lang="en-US" dirty="0"/>
              <a:t>due to …</a:t>
            </a:r>
          </a:p>
          <a:p>
            <a:pPr lvl="2"/>
            <a:r>
              <a:rPr lang="en-US" u="sng" dirty="0"/>
              <a:t>Virtually certain</a:t>
            </a:r>
            <a:r>
              <a:rPr lang="en-US" dirty="0"/>
              <a:t>, but no direct evidence</a:t>
            </a:r>
          </a:p>
          <a:p>
            <a:pPr lvl="1"/>
            <a:r>
              <a:rPr lang="en-US" dirty="0"/>
              <a:t>The rise in temperature </a:t>
            </a:r>
            <a:r>
              <a:rPr lang="en-US" dirty="0">
                <a:solidFill>
                  <a:srgbClr val="FF0000"/>
                </a:solidFill>
              </a:rPr>
              <a:t>ought to have been </a:t>
            </a:r>
            <a:r>
              <a:rPr lang="en-US" dirty="0"/>
              <a:t>due to …</a:t>
            </a:r>
          </a:p>
          <a:p>
            <a:pPr lvl="2"/>
            <a:r>
              <a:rPr lang="en-US" u="sng" dirty="0"/>
              <a:t>Probable</a:t>
            </a:r>
            <a:r>
              <a:rPr lang="en-US" dirty="0"/>
              <a:t>, but no evidence</a:t>
            </a:r>
          </a:p>
          <a:p>
            <a:pPr lvl="1"/>
            <a:r>
              <a:rPr lang="en-US" dirty="0"/>
              <a:t>The rise in temperature </a:t>
            </a:r>
            <a:r>
              <a:rPr lang="en-US" dirty="0">
                <a:solidFill>
                  <a:srgbClr val="FF0000"/>
                </a:solidFill>
              </a:rPr>
              <a:t>may have been </a:t>
            </a:r>
            <a:r>
              <a:rPr lang="en-US" dirty="0"/>
              <a:t>due to …</a:t>
            </a:r>
          </a:p>
          <a:p>
            <a:pPr lvl="2"/>
            <a:r>
              <a:rPr lang="en-US" u="sng" dirty="0"/>
              <a:t>Possible</a:t>
            </a:r>
            <a:r>
              <a:rPr lang="en-US" dirty="0"/>
              <a:t>, but no evidence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CFCFD3-EB25-43DA-B748-D30225A878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42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814">
        <p:fade/>
      </p:transition>
    </mc:Choice>
    <mc:Fallback>
      <p:transition spd="med" advTm="54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Modals: Advisability</a:t>
            </a:r>
            <a:br>
              <a:rPr lang="en-US" dirty="0"/>
            </a:br>
            <a:r>
              <a:rPr lang="en-US" sz="2000" dirty="0">
                <a:solidFill>
                  <a:srgbClr val="242852"/>
                </a:solidFill>
              </a:rPr>
              <a:t>Table 22.4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/>
          <a:stretch/>
        </p:blipFill>
        <p:spPr bwMode="auto">
          <a:xfrm>
            <a:off x="762000" y="2514600"/>
            <a:ext cx="75914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152400" y="3657600"/>
            <a:ext cx="54768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43D72C-A372-4995-89F1-E5E06A7E8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0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40">
        <p:fade/>
      </p:transition>
    </mc:Choice>
    <mc:Fallback>
      <p:transition spd="med" advTm="2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Advice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strongly do we want to advise a certain action?</a:t>
            </a:r>
          </a:p>
          <a:p>
            <a:pPr lvl="1"/>
            <a:r>
              <a:rPr lang="en-US" dirty="0"/>
              <a:t>To avoid this rise in temperature we </a:t>
            </a:r>
            <a:r>
              <a:rPr lang="en-US" dirty="0">
                <a:solidFill>
                  <a:srgbClr val="FF0000"/>
                </a:solidFill>
              </a:rPr>
              <a:t>must</a:t>
            </a:r>
            <a:r>
              <a:rPr lang="en-US" dirty="0"/>
              <a:t> …</a:t>
            </a:r>
          </a:p>
          <a:p>
            <a:pPr lvl="2"/>
            <a:r>
              <a:rPr lang="en-US" dirty="0"/>
              <a:t>Author views as </a:t>
            </a:r>
            <a:r>
              <a:rPr lang="en-US" u="sng" dirty="0"/>
              <a:t>necessary</a:t>
            </a:r>
          </a:p>
          <a:p>
            <a:pPr lvl="1"/>
            <a:r>
              <a:rPr lang="en-US" dirty="0"/>
              <a:t>To avoid this rise in temperature we </a:t>
            </a:r>
            <a:r>
              <a:rPr lang="en-US" dirty="0">
                <a:solidFill>
                  <a:srgbClr val="FF0000"/>
                </a:solidFill>
              </a:rPr>
              <a:t>should</a:t>
            </a:r>
            <a:r>
              <a:rPr lang="en-US" dirty="0"/>
              <a:t> …</a:t>
            </a:r>
          </a:p>
          <a:p>
            <a:pPr lvl="2"/>
            <a:r>
              <a:rPr lang="en-US" dirty="0"/>
              <a:t>Author views as </a:t>
            </a:r>
            <a:r>
              <a:rPr lang="en-US" u="sng" dirty="0"/>
              <a:t>advisable</a:t>
            </a:r>
          </a:p>
          <a:p>
            <a:pPr lvl="1"/>
            <a:r>
              <a:rPr lang="en-US" dirty="0"/>
              <a:t>To avoid this rise in temperature we </a:t>
            </a:r>
            <a:r>
              <a:rPr lang="en-US" dirty="0">
                <a:solidFill>
                  <a:srgbClr val="FF0000"/>
                </a:solidFill>
              </a:rPr>
              <a:t>could</a:t>
            </a:r>
            <a:r>
              <a:rPr lang="en-US" dirty="0"/>
              <a:t>…</a:t>
            </a:r>
          </a:p>
          <a:p>
            <a:pPr lvl="2"/>
            <a:r>
              <a:rPr lang="en-US" dirty="0"/>
              <a:t>Author views as </a:t>
            </a:r>
            <a:r>
              <a:rPr lang="en-US" u="sng" dirty="0"/>
              <a:t>optional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0212A9-38A7-4DED-9AA4-94ADB4ACC0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35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905">
        <p:fade/>
      </p:transition>
    </mc:Choice>
    <mc:Fallback>
      <p:transition spd="med" advTm="24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C4 Connotation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22.3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E2E6C8-05CB-441F-B7BC-4C7A7A83A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9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39">
        <p:circle/>
      </p:transition>
    </mc:Choice>
    <mc:Fallback>
      <p:transition spd="slow" advTm="36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Modals: Capability, Possibility</a:t>
            </a:r>
            <a:br>
              <a:rPr lang="en-US" dirty="0"/>
            </a:br>
            <a:r>
              <a:rPr lang="en-US" sz="2000" dirty="0">
                <a:solidFill>
                  <a:srgbClr val="242852"/>
                </a:solidFill>
              </a:rPr>
              <a:t>Table 22.4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/>
          <a:stretch/>
        </p:blipFill>
        <p:spPr bwMode="auto">
          <a:xfrm>
            <a:off x="762000" y="2514600"/>
            <a:ext cx="75914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139566" y="4343400"/>
            <a:ext cx="54768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1BBEBE-7DFB-4B23-BD00-B054A2F9F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50">
        <p:fade/>
      </p:transition>
    </mc:Choice>
    <mc:Fallback>
      <p:transition spd="med" advTm="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Ability or Permission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submit your paper to </a:t>
            </a:r>
            <a:r>
              <a:rPr lang="en-US" i="1" dirty="0"/>
              <a:t>Science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Ambiguous (</a:t>
            </a:r>
            <a:r>
              <a:rPr lang="en-US" u="sng" dirty="0"/>
              <a:t>ability</a:t>
            </a:r>
            <a:r>
              <a:rPr lang="en-US" dirty="0"/>
              <a:t> or </a:t>
            </a:r>
            <a:r>
              <a:rPr lang="en-US" u="sng" dirty="0"/>
              <a:t>permission</a:t>
            </a:r>
            <a:r>
              <a:rPr lang="en-US" dirty="0"/>
              <a:t>)</a:t>
            </a:r>
          </a:p>
          <a:p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may</a:t>
            </a:r>
            <a:r>
              <a:rPr lang="en-US" dirty="0"/>
              <a:t> submit your paper to </a:t>
            </a:r>
            <a:r>
              <a:rPr lang="en-US" i="1" dirty="0"/>
              <a:t>Science</a:t>
            </a:r>
            <a:r>
              <a:rPr lang="en-US" dirty="0"/>
              <a:t>.</a:t>
            </a:r>
          </a:p>
          <a:p>
            <a:pPr lvl="1"/>
            <a:r>
              <a:rPr lang="en-US" u="sng" dirty="0"/>
              <a:t>Permission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5BEDCF-5EB6-4803-B95A-A06B062CB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9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77">
        <p:fade/>
      </p:transition>
    </mc:Choice>
    <mc:Fallback>
      <p:transition spd="med" advTm="14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‘Can’ </a:t>
            </a:r>
            <a:r>
              <a:rPr lang="en-US" dirty="0"/>
              <a:t>commonly used in IPTC for possibility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improve, </a:t>
            </a:r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reduce (active)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be improved, </a:t>
            </a:r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be reduced (passive)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D8724F-EBEF-48F2-B59D-97FBB397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155">
        <p:fade/>
      </p:transition>
    </mc:Choice>
    <mc:Fallback>
      <p:transition spd="med" advTm="23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Delimiters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73046D-E573-4043-99A0-5A96B0391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8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602">
        <p:circle/>
      </p:transition>
    </mc:Choice>
    <mc:Fallback>
      <p:transition spd="slow" advTm="26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Delimiters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Toward the end of the Testing division it is common to note the </a:t>
            </a:r>
            <a:r>
              <a:rPr lang="en-US" i="1" dirty="0"/>
              <a:t>limitations of your study and what work remains to be done, either by your lab or others</a:t>
            </a:r>
            <a:r>
              <a:rPr lang="en-US" dirty="0"/>
              <a:t>. This is highlighted by words and phrases that act as limitation markers.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BCA5C0-5E11-4273-B494-2B04E9420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5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03">
        <p:fade/>
      </p:transition>
    </mc:Choice>
    <mc:Fallback>
      <p:transition spd="med" advTm="7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Delimiters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u="sng" dirty="0"/>
              <a:t>Based on our limited data</a:t>
            </a:r>
            <a:r>
              <a:rPr lang="en-US" dirty="0"/>
              <a:t>, A appears to cause B.</a:t>
            </a:r>
            <a:endParaRPr lang="en-US" u="sng" dirty="0"/>
          </a:p>
          <a:p>
            <a:pPr lvl="0"/>
            <a:r>
              <a:rPr lang="en-US" u="sng" dirty="0"/>
              <a:t>As far as we know</a:t>
            </a:r>
            <a:r>
              <a:rPr lang="en-US" dirty="0"/>
              <a:t>, this study is the first of its kind.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B46636-2505-40F8-9E7E-A0430985C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33">
        <p:fade/>
      </p:transition>
    </mc:Choice>
    <mc:Fallback>
      <p:transition spd="med" advTm="9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Hedges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FA1243-FA83-422E-A543-01ED4E744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684">
        <p:circle/>
      </p:transition>
    </mc:Choice>
    <mc:Fallback>
      <p:transition spd="slow" advTm="268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Hedges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softening claims to make them easier to defend, words are sometimes used to </a:t>
            </a:r>
            <a:r>
              <a:rPr lang="en-US" i="1" dirty="0"/>
              <a:t>reduce the impact of an utterance on the hearer</a:t>
            </a:r>
            <a:r>
              <a:rPr lang="en-US" dirty="0"/>
              <a:t>, … especially those whose work you are claiming to surpass.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05B8DA-5F3B-4A1B-93C5-B1E6B83FC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73">
        <p:fade/>
      </p:transition>
    </mc:Choice>
    <mc:Fallback>
      <p:transition spd="med" advTm="7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Hedges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6324600" cy="3332816"/>
          </a:xfrm>
        </p:spPr>
        <p:txBody>
          <a:bodyPr anchor="t"/>
          <a:lstStyle/>
          <a:p>
            <a:r>
              <a:rPr lang="en-US" dirty="0"/>
              <a:t>Ours is the best solution! It is </a:t>
            </a:r>
            <a:r>
              <a:rPr lang="en-US" u="sng" dirty="0"/>
              <a:t>far</a:t>
            </a:r>
            <a:r>
              <a:rPr lang="en-US" dirty="0"/>
              <a:t> better than the previous one proposed by Chen.</a:t>
            </a:r>
          </a:p>
          <a:p>
            <a:endParaRPr lang="en-US" dirty="0"/>
          </a:p>
          <a:p>
            <a:r>
              <a:rPr lang="en-US" dirty="0"/>
              <a:t>Our solution appears to be better than the one proposed by Chen, within the range x-y.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400800" y="2285622"/>
            <a:ext cx="2571750" cy="1276349"/>
          </a:xfrm>
          <a:prstGeom prst="wedgeRoundRectCallout">
            <a:avLst>
              <a:gd name="adj1" fmla="val -72968"/>
              <a:gd name="adj2" fmla="val 207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That may be, but I am reviewing your paper,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which will never be published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400800" y="4075566"/>
            <a:ext cx="2571750" cy="609599"/>
          </a:xfrm>
          <a:prstGeom prst="wedgeRoundRectCallout">
            <a:avLst>
              <a:gd name="adj1" fmla="val -68330"/>
              <a:gd name="adj2" fmla="val 206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Ok, I can accept that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78E260-F083-40AA-97EF-32F59DB313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61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888">
        <p:fade/>
      </p:transition>
    </mc:Choice>
    <mc:Fallback>
      <p:transition spd="med" advTm="31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Hedges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Easier to defend claim</a:t>
            </a:r>
          </a:p>
          <a:p>
            <a:r>
              <a:rPr lang="en-US" dirty="0"/>
              <a:t>Avoid angering other researchers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35F71C-8D90-428F-A584-2D2D346B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3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18">
        <p:fade/>
      </p:transition>
    </mc:Choice>
    <mc:Fallback>
      <p:transition spd="med" advTm="11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4) Connotation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867704" cy="4241230"/>
          </a:xfrm>
        </p:spPr>
        <p:txBody>
          <a:bodyPr>
            <a:normAutofit/>
          </a:bodyPr>
          <a:lstStyle/>
          <a:p>
            <a:r>
              <a:rPr lang="en-US" dirty="0"/>
              <a:t>Making supportable claims</a:t>
            </a:r>
          </a:p>
          <a:p>
            <a:r>
              <a:rPr lang="en-US" dirty="0"/>
              <a:t>Statistical terms: Significant, Causation, Correlation </a:t>
            </a:r>
          </a:p>
          <a:p>
            <a:r>
              <a:rPr lang="en-US" dirty="0"/>
              <a:t>Qualifiers</a:t>
            </a:r>
          </a:p>
          <a:p>
            <a:pPr lvl="1"/>
            <a:r>
              <a:rPr lang="en-US" dirty="0"/>
              <a:t>Likelihood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r>
              <a:rPr lang="en-US" dirty="0"/>
              <a:t>Similarity</a:t>
            </a:r>
          </a:p>
          <a:p>
            <a:pPr lvl="1"/>
            <a:r>
              <a:rPr lang="en-US" dirty="0"/>
              <a:t>Modal Verbs</a:t>
            </a:r>
          </a:p>
          <a:p>
            <a:pPr lvl="1"/>
            <a:r>
              <a:rPr lang="en-US" dirty="0"/>
              <a:t>Delimiters, Hedges</a:t>
            </a:r>
          </a:p>
          <a:p>
            <a:pPr lvl="1"/>
            <a:r>
              <a:rPr lang="en-US" dirty="0"/>
              <a:t>Verb connotations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6600" y="3200400"/>
            <a:ext cx="4876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Make claims easier to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A5EDF9-1886-4914-B08F-0268E42E7C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95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238">
        <p:fade/>
      </p:transition>
    </mc:Choice>
    <mc:Fallback>
      <p:transition spd="med" advTm="26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qualifiers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2019300"/>
            <a:ext cx="7704667" cy="4191000"/>
          </a:xfrm>
        </p:spPr>
        <p:txBody>
          <a:bodyPr>
            <a:normAutofit fontScale="92500" lnSpcReduction="10000"/>
          </a:bodyPr>
          <a:lstStyle/>
          <a:p>
            <a:pPr lvl="0">
              <a:tabLst>
                <a:tab pos="7429500" algn="r"/>
              </a:tabLst>
            </a:pPr>
            <a:r>
              <a:rPr lang="en-US" dirty="0"/>
              <a:t>A caused B	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[Begin with a basic claim]</a:t>
            </a:r>
          </a:p>
          <a:p>
            <a:pPr lvl="0">
              <a:tabLst>
                <a:tab pos="7429500" algn="r"/>
              </a:tabLst>
            </a:pPr>
            <a:r>
              <a:rPr lang="en-US" dirty="0"/>
              <a:t>It is likely that A often caused B. 	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[+Likelihood +Frequency]</a:t>
            </a:r>
          </a:p>
          <a:p>
            <a:pPr lvl="0">
              <a:tabLst>
                <a:tab pos="7429500" algn="r"/>
              </a:tabLst>
            </a:pPr>
            <a:r>
              <a:rPr lang="en-US" dirty="0"/>
              <a:t>It seems that A caused a substantial change in B. 	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[+Hedge +Similarity]</a:t>
            </a:r>
          </a:p>
          <a:p>
            <a:pPr>
              <a:tabLst>
                <a:tab pos="7429500" algn="r"/>
              </a:tabLst>
            </a:pPr>
            <a:r>
              <a:rPr lang="en-US" dirty="0"/>
              <a:t>It can be inferred that A may have caused B. 	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[+Hedge +Modal]</a:t>
            </a:r>
          </a:p>
          <a:p>
            <a:pPr>
              <a:tabLst>
                <a:tab pos="7429500" algn="r"/>
              </a:tabLst>
            </a:pPr>
            <a:r>
              <a:rPr lang="en-US" dirty="0"/>
              <a:t>It seems likely that A may have occasionally caused a minimal change in B.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[+Hedge +Likelihood +Modal +Frequency +Similarity]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447DF5-52D7-427D-AAE5-B14E943371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54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354">
        <p:fade/>
      </p:transition>
    </mc:Choice>
    <mc:Fallback>
      <p:transition spd="med" advTm="36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Verb Connotations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6E4D43-1F94-4AD5-9876-9D0AB841F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52">
        <p:circle/>
      </p:transition>
    </mc:Choice>
    <mc:Fallback>
      <p:transition spd="slow" advTm="295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 Connotations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easiest ways to change the strength of a claim is simply to change the verb. Just as choice of a certain citation verb can indicate how an author feels about previous research, verb choice can indicate how strongly the author feels about the conclusions of the present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47A006-8B9B-49FF-83F8-8C358FEB8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3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07">
        <p:fade/>
      </p:transition>
    </mc:Choice>
    <mc:Fallback>
      <p:transition spd="med" advTm="7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is one of the most important uses of connotation in science and engineering research articles?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commonly used terms should be avoided in research articles, unless used in their technical statistical sense?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types of qualifiers can be used in summarizing data as well as clarifying claims?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What is the purpose of using modals, delimiters and hedges?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D2D9C1-EC27-44E9-B6E7-FFE4162B0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26136"/>
      </p:ext>
    </p:extLst>
  </p:cSld>
  <p:clrMapOvr>
    <a:masterClrMapping/>
  </p:clrMapOvr>
  <p:transition advTm="173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22.3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1) What qualifiers are used in your exemplar articles? </a:t>
            </a:r>
          </a:p>
          <a:p>
            <a:r>
              <a:rPr lang="en-US" dirty="0"/>
              <a:t>2) Does your usage match? Are there places you should add qualifiers to soften your claim or clarify your data or opinion of other research?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66C4B2-8376-45CF-BA74-63CD11FC4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5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291">
        <p:fade/>
      </p:transition>
    </mc:Choice>
    <mc:Fallback>
      <p:transition spd="med" advTm="13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Tailored suit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Fasteners </a:t>
            </a:r>
          </a:p>
          <a:p>
            <a:endParaRPr lang="en-US" dirty="0"/>
          </a:p>
          <a:p>
            <a:r>
              <a:rPr lang="en-US" dirty="0"/>
              <a:t>Necessary</a:t>
            </a:r>
          </a:p>
          <a:p>
            <a:r>
              <a:rPr lang="en-US" dirty="0"/>
              <a:t>At end</a:t>
            </a:r>
          </a:p>
          <a:p>
            <a:r>
              <a:rPr lang="en-US" dirty="0"/>
              <a:t>Cannot make up for</a:t>
            </a:r>
            <a:br>
              <a:rPr lang="en-US" dirty="0"/>
            </a:br>
            <a:r>
              <a:rPr lang="en-US" dirty="0"/>
              <a:t>poor fabric</a:t>
            </a:r>
            <a:br>
              <a:rPr lang="en-US" dirty="0"/>
            </a:br>
            <a:r>
              <a:rPr lang="en-US" dirty="0"/>
              <a:t>poor stitching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8C6E6-92F0-42DF-AF3E-0135B84C577E}"/>
              </a:ext>
            </a:extLst>
          </p:cNvPr>
          <p:cNvGrpSpPr/>
          <p:nvPr/>
        </p:nvGrpSpPr>
        <p:grpSpPr>
          <a:xfrm>
            <a:off x="4572000" y="2638298"/>
            <a:ext cx="2715768" cy="2715768"/>
            <a:chOff x="1856232" y="2935224"/>
            <a:chExt cx="2715768" cy="2715768"/>
          </a:xfrm>
        </p:grpSpPr>
        <p:pic>
          <p:nvPicPr>
            <p:cNvPr id="8" name="Graphic 7" descr="Suit">
              <a:extLst>
                <a:ext uri="{FF2B5EF4-FFF2-40B4-BE49-F238E27FC236}">
                  <a16:creationId xmlns:a16="http://schemas.microsoft.com/office/drawing/2014/main" id="{2D85C8E6-A794-4C70-82E2-1CC0B384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56232" y="2935224"/>
              <a:ext cx="2715768" cy="271576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1DA0198-9381-44CE-AA61-45598FAE0B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7148" y="3511296"/>
              <a:ext cx="164592" cy="163372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DE4F71-E771-4045-B8B9-ACEE5CE879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027" y="3378708"/>
              <a:ext cx="176306" cy="176631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C93119-FE5E-473D-8A66-1FC4AA51C5F4}"/>
                </a:ext>
              </a:extLst>
            </p:cNvPr>
            <p:cNvCxnSpPr>
              <a:cxnSpLocks/>
            </p:cNvCxnSpPr>
            <p:nvPr/>
          </p:nvCxnSpPr>
          <p:spPr>
            <a:xfrm>
              <a:off x="2786351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982720-AE29-4C15-A1AB-DB1999A53CD6}"/>
                </a:ext>
              </a:extLst>
            </p:cNvPr>
            <p:cNvCxnSpPr>
              <a:cxnSpLocks/>
            </p:cNvCxnSpPr>
            <p:nvPr/>
          </p:nvCxnSpPr>
          <p:spPr>
            <a:xfrm>
              <a:off x="2939231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3833B5-3D77-4E67-8C7E-EAAC4B23B9AD}"/>
                </a:ext>
              </a:extLst>
            </p:cNvPr>
            <p:cNvCxnSpPr>
              <a:cxnSpLocks/>
            </p:cNvCxnSpPr>
            <p:nvPr/>
          </p:nvCxnSpPr>
          <p:spPr>
            <a:xfrm>
              <a:off x="3945635" y="3511296"/>
              <a:ext cx="152879" cy="161620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FDFFB3-0F2D-43AF-8944-E8473E9567FC}"/>
                </a:ext>
              </a:extLst>
            </p:cNvPr>
            <p:cNvCxnSpPr>
              <a:cxnSpLocks/>
            </p:cNvCxnSpPr>
            <p:nvPr/>
          </p:nvCxnSpPr>
          <p:spPr>
            <a:xfrm>
              <a:off x="3789227" y="3392424"/>
              <a:ext cx="171888" cy="176022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CC3830-F704-4B92-9E1D-943ABE1B88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6469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AD6BDF-E8A0-4828-A723-AFFEA0736BF5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53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448D0B-D912-4399-A859-4D2BD4511419}"/>
                </a:ext>
              </a:extLst>
            </p:cNvPr>
            <p:cNvCxnSpPr>
              <a:cxnSpLocks/>
            </p:cNvCxnSpPr>
            <p:nvPr/>
          </p:nvCxnSpPr>
          <p:spPr>
            <a:xfrm>
              <a:off x="3291669" y="4422648"/>
              <a:ext cx="0" cy="81686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EF4E666B-004D-4439-B181-57F180C612A8}"/>
              </a:ext>
            </a:extLst>
          </p:cNvPr>
          <p:cNvSpPr/>
          <p:nvPr/>
        </p:nvSpPr>
        <p:spPr>
          <a:xfrm rot="5400000">
            <a:off x="4997868" y="4456625"/>
            <a:ext cx="879604" cy="9232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0002621-4DEE-43BC-A3D9-4B793728FB1F}"/>
              </a:ext>
            </a:extLst>
          </p:cNvPr>
          <p:cNvSpPr/>
          <p:nvPr/>
        </p:nvSpPr>
        <p:spPr>
          <a:xfrm rot="16200000" flipH="1">
            <a:off x="5973954" y="4456624"/>
            <a:ext cx="879604" cy="9232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3D658F-B179-4232-A4C2-6FF7E4E014D4}"/>
              </a:ext>
            </a:extLst>
          </p:cNvPr>
          <p:cNvSpPr/>
          <p:nvPr/>
        </p:nvSpPr>
        <p:spPr>
          <a:xfrm>
            <a:off x="5879862" y="4476443"/>
            <a:ext cx="92322" cy="9232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72AC0C-D8A2-49AB-8574-72659C00060D}"/>
              </a:ext>
            </a:extLst>
          </p:cNvPr>
          <p:cNvSpPr/>
          <p:nvPr/>
        </p:nvSpPr>
        <p:spPr>
          <a:xfrm>
            <a:off x="5874940" y="4684589"/>
            <a:ext cx="92322" cy="9232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E03749-196B-4037-A920-3261BE5BB8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641633"/>
      </p:ext>
    </p:extLst>
  </p:cSld>
  <p:clrMapOvr>
    <a:masterClrMapping/>
  </p:clrMapOvr>
  <p:transition advTm="179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Making Supportable Claims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22.3.1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F63827-E384-49E2-AFA9-56E506730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218">
        <p:circle/>
      </p:transition>
    </mc:Choice>
    <mc:Fallback>
      <p:transition spd="slow" advTm="321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667000"/>
          <a:ext cx="7704137" cy="333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supportable claims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A7143-B5BE-43E5-9EEB-4A6452EA4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3203" y="3917582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 causes change in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4451" y="2641583"/>
            <a:ext cx="1486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cause?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 cause?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Correlation?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818" y="3665634"/>
            <a:ext cx="1199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How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confident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5153" y="48181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How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often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6465" y="5359438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How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close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6416" y="5513326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Modals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0620" y="4972044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Delimiters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5481" y="3819522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Hedges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65602B-D90A-4094-9133-B96897FE9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68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183">
        <p:fade/>
      </p:transition>
    </mc:Choice>
    <mc:Fallback>
      <p:transition spd="med" advTm="32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would you modify claims?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work is</a:t>
            </a:r>
          </a:p>
          <a:p>
            <a:pPr lvl="1"/>
            <a:r>
              <a:rPr lang="en-US" dirty="0"/>
              <a:t>Best? </a:t>
            </a:r>
          </a:p>
          <a:p>
            <a:pPr lvl="1"/>
            <a:r>
              <a:rPr lang="en-US" dirty="0"/>
              <a:t>Second best?</a:t>
            </a:r>
          </a:p>
          <a:p>
            <a:pPr lvl="1"/>
            <a:r>
              <a:rPr lang="en-US" dirty="0"/>
              <a:t>Best in a particular situation</a:t>
            </a:r>
          </a:p>
          <a:p>
            <a:endParaRPr lang="en-US" dirty="0"/>
          </a:p>
          <a:p>
            <a:r>
              <a:rPr lang="en-US" dirty="0"/>
              <a:t>A caused B</a:t>
            </a:r>
          </a:p>
          <a:p>
            <a:pPr lvl="1"/>
            <a:r>
              <a:rPr lang="en-US" dirty="0"/>
              <a:t>Are you 100% sure?</a:t>
            </a:r>
          </a:p>
          <a:p>
            <a:pPr lvl="1"/>
            <a:r>
              <a:rPr lang="en-US" dirty="0"/>
              <a:t>A appears to have caused B</a:t>
            </a:r>
          </a:p>
          <a:p>
            <a:pPr lvl="1"/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3445844" y="2872339"/>
            <a:ext cx="3243714" cy="404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Why should it be published?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33351" y="2415139"/>
            <a:ext cx="4263993" cy="404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current best may be your reviewer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6122" y="4695523"/>
            <a:ext cx="1111717" cy="404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Never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700298C-2272-4301-9096-DA16CB95DE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16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753">
        <p:fade/>
      </p:transition>
    </mc:Choice>
    <mc:Fallback>
      <p:transition spd="med" advTm="50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4|8.7|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.3|4|3.9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.3|1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6.8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.7|5.7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7|2.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5|6.1|4|6|11.1|6.9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7|4.1|4.6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1|1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273</TotalTime>
  <Words>1651</Words>
  <Application>Microsoft Office PowerPoint</Application>
  <PresentationFormat>On-screen Show (4:3)</PresentationFormat>
  <Paragraphs>331</Paragraphs>
  <Slides>54</Slides>
  <Notes>4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Calibri</vt:lpstr>
      <vt:lpstr>Constantia</vt:lpstr>
      <vt:lpstr>Wingdings 2</vt:lpstr>
      <vt:lpstr>1_Flow</vt:lpstr>
      <vt:lpstr>Chapter 22(b) Rewriting: Clarification (Connotation)</vt:lpstr>
      <vt:lpstr>7Cs of Change</vt:lpstr>
      <vt:lpstr>Goals:</vt:lpstr>
      <vt:lpstr> C4 Connotation</vt:lpstr>
      <vt:lpstr>4) Connotation</vt:lpstr>
      <vt:lpstr>Tailored suit</vt:lpstr>
      <vt:lpstr>Making Supportable Claims</vt:lpstr>
      <vt:lpstr>Making supportable claims</vt:lpstr>
      <vt:lpstr>Why would you modify claims?</vt:lpstr>
      <vt:lpstr>Modifying your claim</vt:lpstr>
      <vt:lpstr>Significant</vt:lpstr>
      <vt:lpstr>Significant</vt:lpstr>
      <vt:lpstr>How large or small?</vt:lpstr>
      <vt:lpstr>Causation vs. Correlation</vt:lpstr>
      <vt:lpstr>Causation vs. Correlation</vt:lpstr>
      <vt:lpstr>Causation vs. Correlation</vt:lpstr>
      <vt:lpstr>Qualifiers</vt:lpstr>
      <vt:lpstr>Qualifiers</vt:lpstr>
      <vt:lpstr>Qualifiers</vt:lpstr>
      <vt:lpstr>Likelihood Qualifiers</vt:lpstr>
      <vt:lpstr>Likelihood</vt:lpstr>
      <vt:lpstr>How confident are you?</vt:lpstr>
      <vt:lpstr>Frequency Qualifiers</vt:lpstr>
      <vt:lpstr>Frequency</vt:lpstr>
      <vt:lpstr>How often does it happen?</vt:lpstr>
      <vt:lpstr>Similarity Qualifiers</vt:lpstr>
      <vt:lpstr>Similarity</vt:lpstr>
      <vt:lpstr>Similarity</vt:lpstr>
      <vt:lpstr>How close to expectations?</vt:lpstr>
      <vt:lpstr>How close to expectations?</vt:lpstr>
      <vt:lpstr>How close to a limit?</vt:lpstr>
      <vt:lpstr>How close to a limit?</vt:lpstr>
      <vt:lpstr>How close to a limit / expectations?</vt:lpstr>
      <vt:lpstr>How large or small?</vt:lpstr>
      <vt:lpstr>Modal Verbs</vt:lpstr>
      <vt:lpstr>Modals Table 22.4</vt:lpstr>
      <vt:lpstr>Modifying ‘Truth value’</vt:lpstr>
      <vt:lpstr>Modals: Advisability Table 22.4</vt:lpstr>
      <vt:lpstr>Modifying Advice</vt:lpstr>
      <vt:lpstr>Modals: Capability, Possibility Table 22.4</vt:lpstr>
      <vt:lpstr>Ability or Permission</vt:lpstr>
      <vt:lpstr>Possibility</vt:lpstr>
      <vt:lpstr>Delimiters</vt:lpstr>
      <vt:lpstr>Delimiters</vt:lpstr>
      <vt:lpstr>Delimiters</vt:lpstr>
      <vt:lpstr>Hedges</vt:lpstr>
      <vt:lpstr>Hedges</vt:lpstr>
      <vt:lpstr>Hedges</vt:lpstr>
      <vt:lpstr>Hedges</vt:lpstr>
      <vt:lpstr>Combining qualifiers</vt:lpstr>
      <vt:lpstr>Verb Connotations</vt:lpstr>
      <vt:lpstr>Verb Connotations</vt:lpstr>
      <vt:lpstr>Evaluate your understanding:</vt:lpstr>
      <vt:lpstr>Exercise 22.3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14</cp:revision>
  <dcterms:created xsi:type="dcterms:W3CDTF">2019-03-04T02:26:46Z</dcterms:created>
  <dcterms:modified xsi:type="dcterms:W3CDTF">2019-03-22T07:25:42Z</dcterms:modified>
</cp:coreProperties>
</file>